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</p:sldMasterIdLst>
  <p:notesMasterIdLst>
    <p:notesMasterId r:id="rId72"/>
  </p:notesMasterIdLst>
  <p:handoutMasterIdLst>
    <p:handoutMasterId r:id="rId73"/>
  </p:handoutMasterIdLst>
  <p:sldIdLst>
    <p:sldId id="1783" r:id="rId3"/>
    <p:sldId id="2444" r:id="rId4"/>
    <p:sldId id="2468" r:id="rId5"/>
    <p:sldId id="2349" r:id="rId6"/>
    <p:sldId id="2172" r:id="rId7"/>
    <p:sldId id="2469" r:id="rId8"/>
    <p:sldId id="1900" r:id="rId9"/>
    <p:sldId id="2446" r:id="rId10"/>
    <p:sldId id="1991" r:id="rId11"/>
    <p:sldId id="1899" r:id="rId12"/>
    <p:sldId id="2171" r:id="rId13"/>
    <p:sldId id="1562" r:id="rId14"/>
    <p:sldId id="1904" r:id="rId15"/>
    <p:sldId id="2443" r:id="rId16"/>
    <p:sldId id="2431" r:id="rId17"/>
    <p:sldId id="2433" r:id="rId18"/>
    <p:sldId id="2478" r:id="rId19"/>
    <p:sldId id="2437" r:id="rId20"/>
    <p:sldId id="1564" r:id="rId21"/>
    <p:sldId id="2477" r:id="rId22"/>
    <p:sldId id="1902" r:id="rId23"/>
    <p:sldId id="2350" r:id="rId24"/>
    <p:sldId id="2351" r:id="rId25"/>
    <p:sldId id="1883" r:id="rId26"/>
    <p:sldId id="404" r:id="rId27"/>
    <p:sldId id="2272" r:id="rId28"/>
    <p:sldId id="2170" r:id="rId29"/>
    <p:sldId id="398" r:id="rId30"/>
    <p:sldId id="399" r:id="rId31"/>
    <p:sldId id="400" r:id="rId32"/>
    <p:sldId id="1742" r:id="rId33"/>
    <p:sldId id="1906" r:id="rId34"/>
    <p:sldId id="2267" r:id="rId35"/>
    <p:sldId id="1909" r:id="rId36"/>
    <p:sldId id="2212" r:id="rId37"/>
    <p:sldId id="1826" r:id="rId38"/>
    <p:sldId id="2355" r:id="rId39"/>
    <p:sldId id="2357" r:id="rId40"/>
    <p:sldId id="1908" r:id="rId41"/>
    <p:sldId id="289" r:id="rId42"/>
    <p:sldId id="2442" r:id="rId43"/>
    <p:sldId id="2287" r:id="rId44"/>
    <p:sldId id="2428" r:id="rId45"/>
    <p:sldId id="2467" r:id="rId46"/>
    <p:sldId id="2447" r:id="rId47"/>
    <p:sldId id="2470" r:id="rId48"/>
    <p:sldId id="2471" r:id="rId49"/>
    <p:sldId id="2474" r:id="rId50"/>
    <p:sldId id="2475" r:id="rId51"/>
    <p:sldId id="2473" r:id="rId52"/>
    <p:sldId id="1905" r:id="rId53"/>
    <p:sldId id="381" r:id="rId54"/>
    <p:sldId id="2453" r:id="rId55"/>
    <p:sldId id="2354" r:id="rId56"/>
    <p:sldId id="1541" r:id="rId57"/>
    <p:sldId id="2457" r:id="rId58"/>
    <p:sldId id="383" r:id="rId59"/>
    <p:sldId id="2452" r:id="rId60"/>
    <p:sldId id="394" r:id="rId61"/>
    <p:sldId id="2358" r:id="rId62"/>
    <p:sldId id="2348" r:id="rId63"/>
    <p:sldId id="2451" r:id="rId64"/>
    <p:sldId id="1912" r:id="rId65"/>
    <p:sldId id="1767" r:id="rId66"/>
    <p:sldId id="1535" r:id="rId67"/>
    <p:sldId id="2476" r:id="rId68"/>
    <p:sldId id="2464" r:id="rId69"/>
    <p:sldId id="1520" r:id="rId70"/>
    <p:sldId id="336" r:id="rId71"/>
  </p:sldIdLst>
  <p:sldSz cx="12192000" cy="6858000"/>
  <p:notesSz cx="9144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5"/>
    <p:restoredTop sz="94444"/>
  </p:normalViewPr>
  <p:slideViewPr>
    <p:cSldViewPr>
      <p:cViewPr varScale="1">
        <p:scale>
          <a:sx n="110" d="100"/>
          <a:sy n="110" d="100"/>
        </p:scale>
        <p:origin x="952" y="176"/>
      </p:cViewPr>
      <p:guideLst>
        <p:guide orient="horz" pos="28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125" d="100"/>
          <a:sy n="125" d="100"/>
        </p:scale>
        <p:origin x="2160" y="1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60141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067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Un peu pour les poètes, les économistes, on va regarder maintenant les tonnes de CO2, le concret. On voit qu’en 2020 on oublie l’aviation…</a:t>
            </a:r>
          </a:p>
        </p:txBody>
      </p:sp>
    </p:spTree>
    <p:extLst>
      <p:ext uri="{BB962C8B-B14F-4D97-AF65-F5344CB8AC3E}">
        <p14:creationId xmlns:p14="http://schemas.microsoft.com/office/powerpoint/2010/main" val="3874167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Effet de la crise économique de 2008-2011?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/>
          <a:lstStyle/>
          <a:p>
            <a:fld id="{153C50F2-CD6F-43C3-B50B-DD3A35419AC9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0482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>
              <a:latin typeface="Times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7910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Rail </a:t>
            </a:r>
            <a:r>
              <a:rPr lang="fr-FR" dirty="0" err="1"/>
              <a:t>is</a:t>
            </a:r>
            <a:r>
              <a:rPr lang="fr-FR" dirty="0"/>
              <a:t> 17% if </a:t>
            </a:r>
            <a:r>
              <a:rPr lang="fr-FR" dirty="0" err="1"/>
              <a:t>only</a:t>
            </a:r>
            <a:r>
              <a:rPr lang="fr-FR" dirty="0"/>
              <a:t> road, rail and </a:t>
            </a:r>
            <a:r>
              <a:rPr lang="fr-FR" dirty="0" err="1"/>
              <a:t>waterways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/>
          <a:lstStyle/>
          <a:p>
            <a:fld id="{153C50F2-CD6F-43C3-B50B-DD3A35419AC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782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EWF: </a:t>
            </a:r>
            <a:r>
              <a:rPr lang="fr-FR" dirty="0" err="1"/>
              <a:t>emission</a:t>
            </a:r>
            <a:r>
              <a:rPr lang="fr-FR" dirty="0"/>
              <a:t> </a:t>
            </a:r>
            <a:r>
              <a:rPr lang="fr-FR" dirty="0" err="1"/>
              <a:t>weighting</a:t>
            </a:r>
            <a:r>
              <a:rPr lang="fr-FR" dirty="0"/>
              <a:t> factor (</a:t>
            </a:r>
            <a:r>
              <a:rPr lang="fr-FR" dirty="0" err="1"/>
              <a:t>added</a:t>
            </a:r>
            <a:r>
              <a:rPr lang="fr-FR" dirty="0"/>
              <a:t>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flying</a:t>
            </a:r>
            <a:r>
              <a:rPr lang="fr-FR" dirty="0"/>
              <a:t> at high altitudes)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/>
          <a:lstStyle/>
          <a:p>
            <a:fld id="{153C50F2-CD6F-43C3-B50B-DD3A35419AC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7547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6073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4272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/>
          <a:lstStyle/>
          <a:p>
            <a:fld id="{27F2102F-F2A7-4958-B9C7-CD8A2CF36C2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90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EMS = </a:t>
            </a:r>
            <a:r>
              <a:rPr lang="fr-FR" dirty="0" err="1"/>
              <a:t>European</a:t>
            </a:r>
            <a:r>
              <a:rPr lang="fr-FR" dirty="0"/>
              <a:t> </a:t>
            </a:r>
            <a:r>
              <a:rPr lang="fr-FR" dirty="0" err="1"/>
              <a:t>Modular</a:t>
            </a:r>
            <a:r>
              <a:rPr lang="fr-FR" dirty="0"/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1418726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077781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fr-FR">
                <a:latin typeface="Times New Roman" charset="0"/>
              </a:rPr>
              <a:t>3 trucks driving 100’000 km/year =&gt;  345’000 CHF in Euro 0-2, 302’000 in Euro 3, 258’000 with Euro 4+ =&gt; 87’000 CHF difference! Or 30’000 CHF/VHC, which is a lot</a:t>
            </a:r>
          </a:p>
        </p:txBody>
      </p:sp>
      <p:sp>
        <p:nvSpPr>
          <p:cNvPr id="113667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DC0715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>
                <a:solidFill>
                  <a:srgbClr val="DC0715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rgbClr val="DC0715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rgbClr val="DC0715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rgbClr val="DC0715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DC0715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DC0715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DC0715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DC0715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F9F8231-E099-0C46-BFF7-B4D8DE5E7DBD}" type="slidenum">
              <a:rPr lang="en-GB" altLang="fr-FR">
                <a:solidFill>
                  <a:schemeClr val="tx1"/>
                </a:solidFill>
                <a:latin typeface="Times" charset="0"/>
              </a:rPr>
              <a:pPr/>
              <a:t>59</a:t>
            </a:fld>
            <a:endParaRPr lang="en-GB" altLang="fr-FR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69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nd bleu"/>
          <p:cNvSpPr/>
          <p:nvPr userDrawn="1"/>
        </p:nvSpPr>
        <p:spPr>
          <a:xfrm>
            <a:off x="0" y="2049446"/>
            <a:ext cx="12192000" cy="4808558"/>
          </a:xfrm>
          <a:custGeom>
            <a:avLst/>
            <a:gdLst/>
            <a:ahLst/>
            <a:cxnLst/>
            <a:rect l="l" t="t" r="r" b="b"/>
            <a:pathLst>
              <a:path w="9144000" h="3786504">
                <a:moveTo>
                  <a:pt x="0" y="0"/>
                </a:moveTo>
                <a:lnTo>
                  <a:pt x="9144000" y="0"/>
                </a:lnTo>
                <a:lnTo>
                  <a:pt x="9144000" y="3786187"/>
                </a:lnTo>
                <a:lnTo>
                  <a:pt x="0" y="3786187"/>
                </a:lnTo>
                <a:lnTo>
                  <a:pt x="0" y="0"/>
                </a:lnTo>
                <a:close/>
              </a:path>
            </a:pathLst>
          </a:custGeom>
          <a:solidFill>
            <a:srgbClr val="312E82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25" name="Image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9027902" y="4575870"/>
            <a:ext cx="3164098" cy="1859441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239" y="2"/>
            <a:ext cx="1597290" cy="1420491"/>
          </a:xfrm>
          <a:prstGeom prst="rect">
            <a:avLst/>
          </a:prstGeom>
        </p:spPr>
      </p:pic>
      <p:sp>
        <p:nvSpPr>
          <p:cNvPr id="23" name="Logo Gustave Eiffel"/>
          <p:cNvSpPr/>
          <p:nvPr userDrawn="1"/>
        </p:nvSpPr>
        <p:spPr>
          <a:xfrm>
            <a:off x="1089458" y="5587957"/>
            <a:ext cx="2765571" cy="5780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24" name="Image 2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808" y="6227642"/>
            <a:ext cx="1054699" cy="627942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902" y="1147000"/>
            <a:ext cx="3164098" cy="1859441"/>
          </a:xfrm>
          <a:prstGeom prst="rect">
            <a:avLst/>
          </a:prstGeom>
        </p:spPr>
      </p:pic>
      <p:sp>
        <p:nvSpPr>
          <p:cNvPr id="3" name="ZoneTexte 2"/>
          <p:cNvSpPr txBox="1"/>
          <p:nvPr userDrawn="1"/>
        </p:nvSpPr>
        <p:spPr>
          <a:xfrm>
            <a:off x="1149093" y="4961500"/>
            <a:ext cx="3505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00">
                <a:solidFill>
                  <a:schemeClr val="bg1"/>
                </a:solidFill>
              </a:rPr>
              <a:t>Dr. Laetitia</a:t>
            </a:r>
            <a:r>
              <a:rPr lang="fr-FR" sz="2100" baseline="0">
                <a:solidFill>
                  <a:schemeClr val="bg1"/>
                </a:solidFill>
              </a:rPr>
              <a:t> </a:t>
            </a:r>
            <a:r>
              <a:rPr lang="fr-FR" sz="2100" err="1">
                <a:solidFill>
                  <a:schemeClr val="bg1"/>
                </a:solidFill>
              </a:rPr>
              <a:t>Dablanc</a:t>
            </a:r>
            <a:endParaRPr lang="fr-FR" sz="2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89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0897" y="196174"/>
            <a:ext cx="11750204" cy="4513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282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618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51921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sous-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nd bleu clair"/>
          <p:cNvSpPr/>
          <p:nvPr userDrawn="1"/>
        </p:nvSpPr>
        <p:spPr>
          <a:xfrm>
            <a:off x="0" y="3012416"/>
            <a:ext cx="12192000" cy="3845903"/>
          </a:xfrm>
          <a:custGeom>
            <a:avLst/>
            <a:gdLst/>
            <a:ahLst/>
            <a:cxnLst/>
            <a:rect l="l" t="t" r="r" b="b"/>
            <a:pathLst>
              <a:path w="9144000" h="3786504">
                <a:moveTo>
                  <a:pt x="0" y="0"/>
                </a:moveTo>
                <a:lnTo>
                  <a:pt x="9144000" y="0"/>
                </a:lnTo>
                <a:lnTo>
                  <a:pt x="9144000" y="3786187"/>
                </a:lnTo>
                <a:lnTo>
                  <a:pt x="0" y="3786187"/>
                </a:lnTo>
                <a:lnTo>
                  <a:pt x="0" y="0"/>
                </a:lnTo>
                <a:close/>
              </a:path>
            </a:pathLst>
          </a:custGeom>
          <a:solidFill>
            <a:srgbClr val="1EAFD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26" name="Imag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239" y="6225837"/>
            <a:ext cx="1054699" cy="627942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902" y="4565234"/>
            <a:ext cx="3164098" cy="1865538"/>
          </a:xfrm>
          <a:prstGeom prst="rect">
            <a:avLst/>
          </a:prstGeom>
        </p:spPr>
      </p:pic>
      <p:sp>
        <p:nvSpPr>
          <p:cNvPr id="18" name="Fond bleu"/>
          <p:cNvSpPr/>
          <p:nvPr/>
        </p:nvSpPr>
        <p:spPr>
          <a:xfrm>
            <a:off x="2781302" y="0"/>
            <a:ext cx="9410700" cy="4603750"/>
          </a:xfrm>
          <a:custGeom>
            <a:avLst/>
            <a:gdLst/>
            <a:ahLst/>
            <a:cxnLst/>
            <a:rect l="l" t="t" r="r" b="b"/>
            <a:pathLst>
              <a:path w="7058025" h="4603750">
                <a:moveTo>
                  <a:pt x="0" y="0"/>
                </a:moveTo>
                <a:lnTo>
                  <a:pt x="7058025" y="0"/>
                </a:lnTo>
                <a:lnTo>
                  <a:pt x="7058025" y="4603625"/>
                </a:lnTo>
                <a:lnTo>
                  <a:pt x="0" y="4603625"/>
                </a:lnTo>
                <a:lnTo>
                  <a:pt x="0" y="0"/>
                </a:lnTo>
                <a:close/>
              </a:path>
            </a:pathLst>
          </a:custGeom>
          <a:solidFill>
            <a:srgbClr val="312E82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>
          <a:xfrm>
            <a:off x="5814000" y="3127771"/>
            <a:ext cx="6174800" cy="1325563"/>
          </a:xfrm>
          <a:prstGeom prst="rect">
            <a:avLst/>
          </a:prstGeom>
        </p:spPr>
        <p:txBody>
          <a:bodyPr anchor="ctr" anchorCtr="0"/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Cliquez pour ajouter un sous-titre</a:t>
            </a:r>
          </a:p>
        </p:txBody>
      </p:sp>
      <p:pic>
        <p:nvPicPr>
          <p:cNvPr id="24" name="Image 2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902" y="1147000"/>
            <a:ext cx="3164098" cy="1859441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239" y="2"/>
            <a:ext cx="1597290" cy="14204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"/>
          <p:cNvSpPr>
            <a:spLocks noGrp="1"/>
          </p:cNvSpPr>
          <p:nvPr>
            <p:ph type="title" hasCustomPrompt="1"/>
          </p:nvPr>
        </p:nvSpPr>
        <p:spPr>
          <a:xfrm>
            <a:off x="779848" y="384280"/>
            <a:ext cx="8508016" cy="781912"/>
          </a:xfrm>
          <a:prstGeom prst="rect">
            <a:avLst/>
          </a:prstGeom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CLIQUEZ POUR AJOUTER LE TITRE DE LA PAGE</a:t>
            </a:r>
          </a:p>
        </p:txBody>
      </p:sp>
      <p:sp>
        <p:nvSpPr>
          <p:cNvPr id="20" name="Corps de texte"/>
          <p:cNvSpPr>
            <a:spLocks noGrp="1"/>
          </p:cNvSpPr>
          <p:nvPr>
            <p:ph type="body" sz="quarter" idx="11" hasCustomPrompt="1"/>
          </p:nvPr>
        </p:nvSpPr>
        <p:spPr>
          <a:xfrm>
            <a:off x="780696" y="2910806"/>
            <a:ext cx="8525019" cy="3300238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19" name="Corps de texte"/>
          <p:cNvSpPr>
            <a:spLocks noGrp="1"/>
          </p:cNvSpPr>
          <p:nvPr>
            <p:ph type="body" sz="quarter" idx="10" hasCustomPrompt="1"/>
          </p:nvPr>
        </p:nvSpPr>
        <p:spPr>
          <a:xfrm>
            <a:off x="780696" y="1390798"/>
            <a:ext cx="8525019" cy="12954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681" y="2"/>
            <a:ext cx="841321" cy="46516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ontenu double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"/>
          <p:cNvSpPr>
            <a:spLocks noGrp="1"/>
          </p:cNvSpPr>
          <p:nvPr>
            <p:ph type="title" hasCustomPrompt="1"/>
          </p:nvPr>
        </p:nvSpPr>
        <p:spPr>
          <a:xfrm>
            <a:off x="779848" y="384280"/>
            <a:ext cx="8508016" cy="781912"/>
          </a:xfrm>
          <a:prstGeom prst="rect">
            <a:avLst/>
          </a:prstGeom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CLIQUEZ POUR AJOUTER LE TITRE DE LA PAGE</a:t>
            </a:r>
          </a:p>
        </p:txBody>
      </p:sp>
      <p:sp>
        <p:nvSpPr>
          <p:cNvPr id="20" name="Corps de texte"/>
          <p:cNvSpPr>
            <a:spLocks noGrp="1"/>
          </p:cNvSpPr>
          <p:nvPr>
            <p:ph type="body" sz="quarter" idx="11" hasCustomPrompt="1"/>
          </p:nvPr>
        </p:nvSpPr>
        <p:spPr>
          <a:xfrm>
            <a:off x="780697" y="1447800"/>
            <a:ext cx="4096105" cy="476324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6" name="Corps de texte"/>
          <p:cNvSpPr>
            <a:spLocks noGrp="1"/>
          </p:cNvSpPr>
          <p:nvPr>
            <p:ph type="body" sz="quarter" idx="12" hasCustomPrompt="1"/>
          </p:nvPr>
        </p:nvSpPr>
        <p:spPr>
          <a:xfrm>
            <a:off x="5191761" y="1447800"/>
            <a:ext cx="4096105" cy="476324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>
              <a:defRPr b="1">
                <a:solidFill>
                  <a:schemeClr val="accent1"/>
                </a:solidFill>
              </a:defRPr>
            </a:lvl2pPr>
            <a:lvl3pPr>
              <a:defRPr b="1">
                <a:solidFill>
                  <a:schemeClr val="accent1"/>
                </a:solidFill>
              </a:defRPr>
            </a:lvl3pPr>
            <a:lvl4pPr>
              <a:defRPr b="1">
                <a:solidFill>
                  <a:schemeClr val="accent1"/>
                </a:solidFill>
              </a:defRPr>
            </a:lvl4pPr>
            <a:lvl5pPr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681" y="2"/>
            <a:ext cx="841321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93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F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nd bleu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312E82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8" name="Espace réservé du texte 2"/>
          <p:cNvSpPr>
            <a:spLocks noGrp="1"/>
          </p:cNvSpPr>
          <p:nvPr>
            <p:ph type="body" sz="quarter" idx="11" hasCustomPrompt="1"/>
          </p:nvPr>
        </p:nvSpPr>
        <p:spPr>
          <a:xfrm>
            <a:off x="5665487" y="2781299"/>
            <a:ext cx="5668479" cy="383741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10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5665487" y="3180106"/>
            <a:ext cx="5668479" cy="383741"/>
          </a:xfrm>
          <a:prstGeom prst="rect">
            <a:avLst/>
          </a:prstGeom>
        </p:spPr>
        <p:txBody>
          <a:bodyPr/>
          <a:lstStyle>
            <a:lvl1pPr>
              <a:defRPr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exemple@email.com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sz="quarter" idx="13" hasCustomPrompt="1"/>
          </p:nvPr>
        </p:nvSpPr>
        <p:spPr>
          <a:xfrm>
            <a:off x="5665487" y="3578913"/>
            <a:ext cx="5668479" cy="383741"/>
          </a:xfrm>
          <a:prstGeom prst="rect">
            <a:avLst/>
          </a:prstGeom>
        </p:spPr>
        <p:txBody>
          <a:bodyPr/>
          <a:lstStyle>
            <a:lvl1pPr>
              <a:defRPr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06 xx </a:t>
            </a:r>
            <a:r>
              <a:rPr lang="fr-FR" dirty="0" err="1"/>
              <a:t>xx</a:t>
            </a:r>
            <a:r>
              <a:rPr lang="fr-FR" dirty="0"/>
              <a:t> </a:t>
            </a:r>
            <a:r>
              <a:rPr lang="fr-FR" dirty="0" err="1"/>
              <a:t>xx</a:t>
            </a:r>
            <a:r>
              <a:rPr lang="fr-FR" dirty="0"/>
              <a:t> </a:t>
            </a:r>
            <a:r>
              <a:rPr lang="fr-FR" dirty="0" err="1"/>
              <a:t>xx</a:t>
            </a:r>
            <a:endParaRPr lang="fr-FR" dirty="0"/>
          </a:p>
        </p:txBody>
      </p:sp>
      <p:grpSp>
        <p:nvGrpSpPr>
          <p:cNvPr id="40" name="Groupe 39"/>
          <p:cNvGrpSpPr/>
          <p:nvPr userDrawn="1"/>
        </p:nvGrpSpPr>
        <p:grpSpPr>
          <a:xfrm>
            <a:off x="0" y="3650861"/>
            <a:ext cx="3216618" cy="3207140"/>
            <a:chOff x="0" y="3650861"/>
            <a:chExt cx="3216618" cy="3207140"/>
          </a:xfrm>
        </p:grpSpPr>
        <p:pic>
          <p:nvPicPr>
            <p:cNvPr id="41" name="Image 4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6"/>
            <a:stretch/>
          </p:blipFill>
          <p:spPr>
            <a:xfrm>
              <a:off x="0" y="3650861"/>
              <a:ext cx="2064284" cy="1310754"/>
            </a:xfrm>
            <a:prstGeom prst="rect">
              <a:avLst/>
            </a:prstGeom>
          </p:spPr>
        </p:pic>
        <p:pic>
          <p:nvPicPr>
            <p:cNvPr id="42" name="Image 41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37"/>
            <a:stretch/>
          </p:blipFill>
          <p:spPr>
            <a:xfrm>
              <a:off x="1905864" y="4772535"/>
              <a:ext cx="1310754" cy="2085466"/>
            </a:xfrm>
            <a:prstGeom prst="rect">
              <a:avLst/>
            </a:prstGeom>
          </p:spPr>
        </p:pic>
        <p:pic>
          <p:nvPicPr>
            <p:cNvPr id="43" name="Image 42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86" b="35303"/>
            <a:stretch/>
          </p:blipFill>
          <p:spPr>
            <a:xfrm>
              <a:off x="0" y="5871928"/>
              <a:ext cx="968038" cy="986072"/>
            </a:xfrm>
            <a:prstGeom prst="rect">
              <a:avLst/>
            </a:prstGeom>
          </p:spPr>
        </p:pic>
      </p:grpSp>
      <p:pic>
        <p:nvPicPr>
          <p:cNvPr id="44" name="Image 4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4"/>
          <a:stretch/>
        </p:blipFill>
        <p:spPr>
          <a:xfrm rot="5400000">
            <a:off x="1896426" y="-6666"/>
            <a:ext cx="1297423" cy="1310754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7"/>
          <a:stretch/>
        </p:blipFill>
        <p:spPr>
          <a:xfrm rot="5400000">
            <a:off x="380730" y="751648"/>
            <a:ext cx="1310754" cy="2085466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01" b="35303"/>
          <a:stretch/>
        </p:blipFill>
        <p:spPr>
          <a:xfrm rot="5400000">
            <a:off x="385823" y="-392448"/>
            <a:ext cx="201177" cy="986072"/>
          </a:xfrm>
          <a:prstGeom prst="rect">
            <a:avLst/>
          </a:prstGeom>
        </p:spPr>
      </p:pic>
      <p:sp>
        <p:nvSpPr>
          <p:cNvPr id="48" name="Logo Université Gustave Eiffel"/>
          <p:cNvSpPr/>
          <p:nvPr userDrawn="1"/>
        </p:nvSpPr>
        <p:spPr>
          <a:xfrm>
            <a:off x="5791200" y="4771682"/>
            <a:ext cx="1911910" cy="3996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>
            <a:lvl1pPr>
              <a:defRPr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66584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140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64847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205547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6400800"/>
            <a:ext cx="1228784" cy="25398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4" r:id="rId2"/>
    <p:sldLayoutId id="2147483662" r:id="rId3"/>
    <p:sldLayoutId id="2147483667" r:id="rId4"/>
    <p:sldLayoutId id="2147483665" r:id="rId5"/>
    <p:sldLayoutId id="2147483684" r:id="rId6"/>
    <p:sldLayoutId id="2147483691" r:id="rId7"/>
    <p:sldLayoutId id="2147483694" r:id="rId8"/>
    <p:sldLayoutId id="2147483695" r:id="rId9"/>
    <p:sldLayoutId id="2147483707" r:id="rId10"/>
    <p:sldLayoutId id="2147483708" r:id="rId11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15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1" y="6172200"/>
            <a:ext cx="262043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717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smartfreightcentre.org/en/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climate.ec.europa.eu/eu-action/transport-emissions/road-transport-reducing-co2-emissions-vehicles/reducing-co2-emissions-heavy-duty-vehicles_en" TargetMode="Externa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mmercemobilities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99927" y="2819400"/>
            <a:ext cx="79248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bg2"/>
                </a:solidFill>
                <a:effectLst/>
                <a:latin typeface="Calibri" panose="020F0502020204030204" pitchFamily="34" charset="0"/>
              </a:rPr>
              <a:t>La logistique routière au défi de la décarbonation </a:t>
            </a:r>
          </a:p>
          <a:p>
            <a:pPr algn="ctr"/>
            <a:endParaRPr lang="fr-FR" sz="28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91200" y="-117003"/>
            <a:ext cx="675322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fr-FR" sz="2000" dirty="0">
                <a:effectLst/>
                <a:latin typeface="Calibri" panose="020F0502020204030204" pitchFamily="34" charset="0"/>
              </a:rPr>
            </a:br>
            <a:endParaRPr lang="fr-FR" sz="2000" dirty="0">
              <a:effectLst/>
              <a:latin typeface="Calibri" panose="020F0502020204030204" pitchFamily="34" charset="0"/>
            </a:endParaRPr>
          </a:p>
          <a:p>
            <a:pPr algn="ctr"/>
            <a:r>
              <a:rPr lang="fr-FR" sz="2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fr-FR" sz="2800" b="1" dirty="0">
                <a:solidFill>
                  <a:srgbClr val="404040"/>
                </a:solidFill>
                <a:effectLst/>
                <a:latin typeface="Calibri" panose="020F0502020204030204" pitchFamily="34" charset="0"/>
              </a:rPr>
              <a:t>Cycle Territoires et mobilités 2024 </a:t>
            </a:r>
            <a:endParaRPr lang="fr-FR" sz="2800" dirty="0">
              <a:solidFill>
                <a:srgbClr val="404040"/>
              </a:solidFill>
              <a:effectLst/>
              <a:latin typeface="Calibri" panose="020F0502020204030204" pitchFamily="34" charset="0"/>
            </a:endParaRPr>
          </a:p>
          <a:p>
            <a:pPr algn="ctr"/>
            <a:r>
              <a:rPr lang="fr-FR" sz="2800" b="1" dirty="0">
                <a:solidFill>
                  <a:srgbClr val="404040"/>
                </a:solidFill>
                <a:effectLst/>
                <a:latin typeface="Calibri" panose="020F0502020204030204" pitchFamily="34" charset="0"/>
              </a:rPr>
              <a:t>La route peut-elle être écologique ? </a:t>
            </a:r>
            <a:endParaRPr lang="fr-FR" sz="2800" dirty="0">
              <a:solidFill>
                <a:srgbClr val="404040"/>
              </a:solidFill>
              <a:effectLst/>
              <a:latin typeface="Calibri" panose="020F0502020204030204" pitchFamily="34" charset="0"/>
            </a:endParaRPr>
          </a:p>
          <a:p>
            <a:pPr algn="ctr">
              <a:spcAft>
                <a:spcPts val="200"/>
              </a:spcAft>
            </a:pPr>
            <a:r>
              <a:rPr lang="fr-FR" sz="2800" spc="100" dirty="0">
                <a:solidFill>
                  <a:srgbClr val="000000"/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21-22 novembre 2024</a:t>
            </a:r>
            <a:endParaRPr lang="fr-FR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03158A9-137C-98D8-D9FD-734291F68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82" y="85782"/>
            <a:ext cx="4953000" cy="185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14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8A373B9-9768-0A40-9EA5-E70E7585E580}"/>
              </a:ext>
            </a:extLst>
          </p:cNvPr>
          <p:cNvSpPr txBox="1"/>
          <p:nvPr/>
        </p:nvSpPr>
        <p:spPr>
          <a:xfrm>
            <a:off x="228600" y="3158076"/>
            <a:ext cx="114586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solidFill>
                  <a:schemeClr val="tx1">
                    <a:lumMod val="75000"/>
                  </a:schemeClr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Analyse du puits à la roue (Well-to-wheel) ou du réservoir à la roue (Tank-to-wheel) </a:t>
            </a:r>
            <a:r>
              <a:rPr lang="nl-BE" sz="2800" dirty="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les émissions de GES par la production et l’utilisation du </a:t>
            </a:r>
            <a:r>
              <a:rPr lang="nl-BE" sz="2800" b="1" dirty="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carburant</a:t>
            </a:r>
            <a:endParaRPr lang="fr-FR" sz="2800" dirty="0">
              <a:solidFill>
                <a:schemeClr val="tx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FEDC85-6CF1-7AEA-5901-87096A638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3" y="4812375"/>
            <a:ext cx="11714038" cy="166462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3EE32EC-5528-1E86-03D5-C3FE7E98E21D}"/>
              </a:ext>
            </a:extLst>
          </p:cNvPr>
          <p:cNvSpPr txBox="1"/>
          <p:nvPr/>
        </p:nvSpPr>
        <p:spPr>
          <a:xfrm>
            <a:off x="228600" y="6376972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GLEC, 2024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7779096-2026-C6B4-31E8-2A0FD347BADE}"/>
              </a:ext>
            </a:extLst>
          </p:cNvPr>
          <p:cNvSpPr txBox="1"/>
          <p:nvPr/>
        </p:nvSpPr>
        <p:spPr>
          <a:xfrm>
            <a:off x="222813" y="1779724"/>
            <a:ext cx="116071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solidFill>
                  <a:schemeClr val="tx1">
                    <a:lumMod val="75000"/>
                  </a:schemeClr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Analyse en Cycle de Vie </a:t>
            </a:r>
            <a:r>
              <a:rPr lang="nl-BE" sz="2800" dirty="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(ACV, Life Cycle Assessment) : les émissions de GES d’un </a:t>
            </a:r>
            <a:r>
              <a:rPr lang="nl-BE" sz="2800" b="1" dirty="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produit (un poids lourd par exemple)</a:t>
            </a:r>
            <a:r>
              <a:rPr lang="nl-BE" sz="2800" dirty="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sa fabrication à sa fin de vie</a:t>
            </a:r>
            <a:endParaRPr lang="fr-FR" sz="2800" dirty="0">
              <a:solidFill>
                <a:schemeClr val="tx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362490F-1967-4744-2902-F95E3B3038C1}"/>
              </a:ext>
            </a:extLst>
          </p:cNvPr>
          <p:cNvSpPr txBox="1"/>
          <p:nvPr/>
        </p:nvSpPr>
        <p:spPr>
          <a:xfrm>
            <a:off x="228600" y="381000"/>
            <a:ext cx="1181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>
                <a:solidFill>
                  <a:schemeClr val="tx1">
                    <a:lumMod val="75000"/>
                  </a:schemeClr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Scopes 1, 2 et 3 </a:t>
            </a:r>
            <a:r>
              <a:rPr lang="nl-BE" sz="2800" dirty="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les émissions de GES, directes et indirectes, issues des activités d’une </a:t>
            </a:r>
            <a:r>
              <a:rPr lang="nl-BE" sz="2800" b="1" dirty="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organisation (un transporteur, un secteur, un territoire)</a:t>
            </a:r>
            <a:endParaRPr lang="fr-FR" sz="2800" b="1" dirty="0">
              <a:solidFill>
                <a:schemeClr val="tx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074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A996A99-4E79-C77C-590C-C1E1511F2752}"/>
              </a:ext>
            </a:extLst>
          </p:cNvPr>
          <p:cNvSpPr txBox="1"/>
          <p:nvPr/>
        </p:nvSpPr>
        <p:spPr>
          <a:xfrm>
            <a:off x="457200" y="1324756"/>
            <a:ext cx="11277600" cy="5278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schemeClr val="tx2"/>
                </a:solidFill>
                <a:highlight>
                  <a:srgbClr val="FFFF00"/>
                </a:highlight>
              </a:rPr>
              <a:t>Greenhouse</a:t>
            </a:r>
            <a:r>
              <a:rPr lang="fr-FR" sz="2400" dirty="0">
                <a:solidFill>
                  <a:schemeClr val="tx2"/>
                </a:solidFill>
                <a:highlight>
                  <a:srgbClr val="FFFF00"/>
                </a:highlight>
              </a:rPr>
              <a:t> Gas Protocol Initiative</a:t>
            </a:r>
            <a:r>
              <a:rPr lang="fr-FR" sz="2400" dirty="0">
                <a:solidFill>
                  <a:schemeClr val="tx2"/>
                </a:solidFill>
              </a:rPr>
              <a:t>: partnership of businesses, </a:t>
            </a:r>
            <a:r>
              <a:rPr lang="fr-FR" sz="2400" dirty="0" err="1">
                <a:solidFill>
                  <a:schemeClr val="tx2"/>
                </a:solidFill>
              </a:rPr>
              <a:t>NGOs</a:t>
            </a:r>
            <a:r>
              <a:rPr lang="fr-FR" sz="2400" dirty="0">
                <a:solidFill>
                  <a:schemeClr val="tx2"/>
                </a:solidFill>
              </a:rPr>
              <a:t>, US </a:t>
            </a:r>
            <a:r>
              <a:rPr lang="fr-FR" sz="2400" dirty="0" err="1">
                <a:solidFill>
                  <a:schemeClr val="tx2"/>
                </a:solidFill>
              </a:rPr>
              <a:t>environmental</a:t>
            </a:r>
            <a:r>
              <a:rPr lang="fr-FR" sz="2400" dirty="0">
                <a:solidFill>
                  <a:schemeClr val="tx2"/>
                </a:solidFill>
              </a:rPr>
              <a:t> protection </a:t>
            </a:r>
            <a:r>
              <a:rPr lang="fr-FR" sz="2400" dirty="0" err="1">
                <a:solidFill>
                  <a:schemeClr val="tx2"/>
                </a:solidFill>
              </a:rPr>
              <a:t>agency</a:t>
            </a:r>
            <a:r>
              <a:rPr lang="fr-FR" sz="2400" dirty="0">
                <a:solidFill>
                  <a:schemeClr val="tx2"/>
                </a:solidFill>
              </a:rPr>
              <a:t>, World </a:t>
            </a:r>
            <a:r>
              <a:rPr lang="fr-FR" sz="2400" dirty="0" err="1">
                <a:solidFill>
                  <a:schemeClr val="tx2"/>
                </a:solidFill>
              </a:rPr>
              <a:t>Resources</a:t>
            </a:r>
            <a:r>
              <a:rPr lang="fr-FR" sz="2400" dirty="0">
                <a:solidFill>
                  <a:schemeClr val="tx2"/>
                </a:solidFill>
              </a:rPr>
              <a:t> Institute, World Business Council for </a:t>
            </a:r>
            <a:r>
              <a:rPr lang="fr-FR" sz="2400" dirty="0" err="1">
                <a:solidFill>
                  <a:schemeClr val="tx2"/>
                </a:solidFill>
              </a:rPr>
              <a:t>Sustainable</a:t>
            </a:r>
            <a:r>
              <a:rPr lang="fr-FR" sz="2400" dirty="0">
                <a:solidFill>
                  <a:schemeClr val="tx2"/>
                </a:solidFill>
              </a:rPr>
              <a:t> </a:t>
            </a:r>
            <a:r>
              <a:rPr lang="fr-FR" sz="2400" dirty="0" err="1">
                <a:solidFill>
                  <a:schemeClr val="tx2"/>
                </a:solidFill>
              </a:rPr>
              <a:t>Development</a:t>
            </a:r>
            <a:r>
              <a:rPr lang="fr-FR" sz="2400" dirty="0">
                <a:solidFill>
                  <a:schemeClr val="tx2"/>
                </a:solidFill>
              </a:rPr>
              <a:t> (Geneva-</a:t>
            </a:r>
            <a:r>
              <a:rPr lang="fr-FR" sz="2400" dirty="0" err="1">
                <a:solidFill>
                  <a:schemeClr val="tx2"/>
                </a:solidFill>
              </a:rPr>
              <a:t>based</a:t>
            </a:r>
            <a:r>
              <a:rPr lang="fr-FR" sz="2400" dirty="0">
                <a:solidFill>
                  <a:schemeClr val="tx2"/>
                </a:solidFill>
              </a:rPr>
              <a:t> coalition of international </a:t>
            </a:r>
            <a:r>
              <a:rPr lang="fr-FR" sz="2400" dirty="0" err="1">
                <a:solidFill>
                  <a:schemeClr val="tx2"/>
                </a:solidFill>
              </a:rPr>
              <a:t>companies</a:t>
            </a:r>
            <a:r>
              <a:rPr lang="fr-FR" sz="2400" dirty="0">
                <a:solidFill>
                  <a:schemeClr val="tx2"/>
                </a:solidFill>
              </a:rPr>
              <a:t>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  <a:highlight>
                  <a:srgbClr val="FFFF00"/>
                </a:highlight>
              </a:rPr>
              <a:t>CDP</a:t>
            </a:r>
            <a:r>
              <a:rPr lang="fr-FR" sz="2400" dirty="0">
                <a:solidFill>
                  <a:schemeClr val="tx2"/>
                </a:solidFill>
              </a:rPr>
              <a:t>: </a:t>
            </a:r>
            <a:r>
              <a:rPr lang="fr-FR" sz="2400" dirty="0">
                <a:solidFill>
                  <a:schemeClr val="tx2"/>
                </a:solidFill>
                <a:effectLst/>
              </a:rPr>
              <a:t>not-for-profit </a:t>
            </a:r>
            <a:r>
              <a:rPr lang="fr-FR" sz="2400" dirty="0" err="1">
                <a:solidFill>
                  <a:schemeClr val="tx2"/>
                </a:solidFill>
                <a:effectLst/>
              </a:rPr>
              <a:t>organization</a:t>
            </a:r>
            <a:r>
              <a:rPr lang="fr-FR" sz="2400" dirty="0">
                <a:solidFill>
                  <a:schemeClr val="tx2"/>
                </a:solidFill>
                <a:effectLst/>
              </a:rPr>
              <a:t> running a global </a:t>
            </a:r>
            <a:r>
              <a:rPr lang="fr-FR" sz="2400" dirty="0" err="1">
                <a:solidFill>
                  <a:schemeClr val="tx2"/>
                </a:solidFill>
                <a:effectLst/>
              </a:rPr>
              <a:t>disclosure</a:t>
            </a:r>
            <a:r>
              <a:rPr lang="fr-FR" sz="2400" dirty="0">
                <a:solidFill>
                  <a:schemeClr val="tx2"/>
                </a:solidFill>
                <a:effectLst/>
              </a:rPr>
              <a:t> system for </a:t>
            </a:r>
            <a:r>
              <a:rPr lang="fr-FR" sz="2400" dirty="0" err="1">
                <a:solidFill>
                  <a:schemeClr val="tx2"/>
                </a:solidFill>
                <a:effectLst/>
              </a:rPr>
              <a:t>investors</a:t>
            </a:r>
            <a:r>
              <a:rPr lang="fr-FR" sz="2400" dirty="0">
                <a:solidFill>
                  <a:schemeClr val="tx2"/>
                </a:solidFill>
                <a:effectLst/>
              </a:rPr>
              <a:t>, </a:t>
            </a:r>
            <a:r>
              <a:rPr lang="fr-FR" sz="2400" dirty="0" err="1">
                <a:solidFill>
                  <a:schemeClr val="tx2"/>
                </a:solidFill>
                <a:effectLst/>
              </a:rPr>
              <a:t>companies</a:t>
            </a:r>
            <a:r>
              <a:rPr lang="fr-FR" sz="2400" dirty="0">
                <a:solidFill>
                  <a:schemeClr val="tx2"/>
                </a:solidFill>
                <a:effectLst/>
              </a:rPr>
              <a:t>, </a:t>
            </a:r>
            <a:r>
              <a:rPr lang="fr-FR" sz="2400" dirty="0" err="1">
                <a:solidFill>
                  <a:schemeClr val="tx2"/>
                </a:solidFill>
                <a:effectLst/>
              </a:rPr>
              <a:t>cities</a:t>
            </a:r>
            <a:r>
              <a:rPr lang="fr-FR" sz="2400" dirty="0">
                <a:solidFill>
                  <a:schemeClr val="tx2"/>
                </a:solidFill>
                <a:effectLst/>
              </a:rPr>
              <a:t>, countries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  <a:effectLst/>
                <a:highlight>
                  <a:srgbClr val="FFFF00"/>
                </a:highlight>
              </a:rPr>
              <a:t>ISO 14</a:t>
            </a:r>
            <a:r>
              <a:rPr lang="fr-FR" sz="2400" dirty="0">
                <a:solidFill>
                  <a:schemeClr val="tx2"/>
                </a:solidFill>
                <a:highlight>
                  <a:srgbClr val="FFFF00"/>
                </a:highlight>
              </a:rPr>
              <a:t>083: </a:t>
            </a:r>
            <a:r>
              <a:rPr lang="fr-FR" sz="2400" dirty="0">
                <a:solidFill>
                  <a:schemeClr val="tx2"/>
                </a:solidFill>
              </a:rPr>
              <a:t>a set of </a:t>
            </a:r>
            <a:r>
              <a:rPr lang="fr-FR" sz="2400" dirty="0" err="1">
                <a:solidFill>
                  <a:schemeClr val="tx2"/>
                </a:solidFill>
              </a:rPr>
              <a:t>environmental</a:t>
            </a:r>
            <a:r>
              <a:rPr lang="fr-FR" sz="2400" dirty="0">
                <a:solidFill>
                  <a:schemeClr val="tx2"/>
                </a:solidFill>
              </a:rPr>
              <a:t> standards for </a:t>
            </a:r>
            <a:r>
              <a:rPr lang="fr-FR" sz="2400" dirty="0" err="1">
                <a:solidFill>
                  <a:schemeClr val="tx2"/>
                </a:solidFill>
              </a:rPr>
              <a:t>quantifying</a:t>
            </a:r>
            <a:r>
              <a:rPr lang="fr-FR" sz="2400" dirty="0">
                <a:solidFill>
                  <a:schemeClr val="tx2"/>
                </a:solidFill>
              </a:rPr>
              <a:t> and </a:t>
            </a:r>
            <a:r>
              <a:rPr lang="fr-FR" sz="2400" dirty="0" err="1">
                <a:solidFill>
                  <a:schemeClr val="tx2"/>
                </a:solidFill>
              </a:rPr>
              <a:t>reporting</a:t>
            </a:r>
            <a:r>
              <a:rPr lang="fr-FR" sz="2400" dirty="0">
                <a:solidFill>
                  <a:schemeClr val="tx2"/>
                </a:solidFill>
              </a:rPr>
              <a:t> </a:t>
            </a:r>
            <a:r>
              <a:rPr lang="fr-FR" sz="2400" dirty="0" err="1">
                <a:solidFill>
                  <a:schemeClr val="tx2"/>
                </a:solidFill>
              </a:rPr>
              <a:t>greenhouse</a:t>
            </a:r>
            <a:r>
              <a:rPr lang="fr-FR" sz="2400" dirty="0">
                <a:solidFill>
                  <a:schemeClr val="tx2"/>
                </a:solidFill>
              </a:rPr>
              <a:t> </a:t>
            </a:r>
            <a:r>
              <a:rPr lang="fr-FR" sz="2400" dirty="0" err="1">
                <a:solidFill>
                  <a:schemeClr val="tx2"/>
                </a:solidFill>
              </a:rPr>
              <a:t>gas</a:t>
            </a:r>
            <a:r>
              <a:rPr lang="fr-FR" sz="2400" dirty="0">
                <a:solidFill>
                  <a:schemeClr val="tx2"/>
                </a:solidFill>
              </a:rPr>
              <a:t> </a:t>
            </a:r>
            <a:r>
              <a:rPr lang="fr-FR" sz="2400" dirty="0" err="1">
                <a:solidFill>
                  <a:schemeClr val="tx2"/>
                </a:solidFill>
              </a:rPr>
              <a:t>emissions</a:t>
            </a:r>
            <a:r>
              <a:rPr lang="fr-FR" sz="2400" dirty="0">
                <a:solidFill>
                  <a:schemeClr val="tx2"/>
                </a:solidFill>
              </a:rPr>
              <a:t> </a:t>
            </a:r>
            <a:r>
              <a:rPr lang="fr-FR" sz="2400" dirty="0" err="1">
                <a:solidFill>
                  <a:schemeClr val="tx2"/>
                </a:solidFill>
              </a:rPr>
              <a:t>from</a:t>
            </a:r>
            <a:r>
              <a:rPr lang="fr-FR" sz="2400" dirty="0">
                <a:solidFill>
                  <a:schemeClr val="tx2"/>
                </a:solidFill>
              </a:rPr>
              <a:t> transport </a:t>
            </a:r>
            <a:r>
              <a:rPr lang="fr-FR" sz="2400" dirty="0" err="1">
                <a:solidFill>
                  <a:schemeClr val="tx2"/>
                </a:solidFill>
              </a:rPr>
              <a:t>chain</a:t>
            </a:r>
            <a:r>
              <a:rPr lang="fr-FR" sz="2400" dirty="0">
                <a:solidFill>
                  <a:schemeClr val="tx2"/>
                </a:solidFill>
              </a:rPr>
              <a:t> </a:t>
            </a:r>
            <a:r>
              <a:rPr lang="fr-FR" sz="2400" dirty="0" err="1">
                <a:solidFill>
                  <a:schemeClr val="tx2"/>
                </a:solidFill>
              </a:rPr>
              <a:t>operations</a:t>
            </a:r>
            <a:endParaRPr lang="fr-FR" sz="2400" dirty="0">
              <a:solidFill>
                <a:schemeClr val="tx2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  <a:highlight>
                  <a:srgbClr val="FFFF00"/>
                </a:highlight>
              </a:rPr>
              <a:t>GLEC </a:t>
            </a:r>
            <a:r>
              <a:rPr lang="fr-FR" sz="2400" dirty="0">
                <a:solidFill>
                  <a:schemeClr val="tx2"/>
                </a:solidFill>
              </a:rPr>
              <a:t>(Dutch): a </a:t>
            </a:r>
            <a:r>
              <a:rPr lang="fr-FR" sz="2400" dirty="0" err="1">
                <a:solidFill>
                  <a:schemeClr val="tx2"/>
                </a:solidFill>
              </a:rPr>
              <a:t>calculating</a:t>
            </a:r>
            <a:r>
              <a:rPr lang="fr-FR" sz="2400" dirty="0">
                <a:solidFill>
                  <a:schemeClr val="tx2"/>
                </a:solidFill>
              </a:rPr>
              <a:t> </a:t>
            </a:r>
            <a:r>
              <a:rPr lang="fr-FR" sz="2400" dirty="0" err="1">
                <a:solidFill>
                  <a:schemeClr val="tx2"/>
                </a:solidFill>
              </a:rPr>
              <a:t>method</a:t>
            </a:r>
            <a:r>
              <a:rPr lang="fr-FR" sz="2400" dirty="0">
                <a:solidFill>
                  <a:schemeClr val="tx2"/>
                </a:solidFill>
              </a:rPr>
              <a:t> </a:t>
            </a:r>
            <a:r>
              <a:rPr lang="fr-FR" sz="2400" dirty="0" err="1">
                <a:solidFill>
                  <a:schemeClr val="tx2"/>
                </a:solidFill>
              </a:rPr>
              <a:t>specialized</a:t>
            </a:r>
            <a:r>
              <a:rPr lang="fr-FR" sz="2400" dirty="0">
                <a:solidFill>
                  <a:schemeClr val="tx2"/>
                </a:solidFill>
              </a:rPr>
              <a:t> on </a:t>
            </a:r>
            <a:r>
              <a:rPr lang="fr-FR" sz="2400" dirty="0" err="1">
                <a:solidFill>
                  <a:schemeClr val="tx2"/>
                </a:solidFill>
              </a:rPr>
              <a:t>freight</a:t>
            </a:r>
            <a:r>
              <a:rPr lang="fr-FR" sz="2400" dirty="0">
                <a:solidFill>
                  <a:schemeClr val="tx2"/>
                </a:solidFill>
              </a:rPr>
              <a:t> and </a:t>
            </a:r>
            <a:r>
              <a:rPr lang="fr-FR" sz="2400" dirty="0" err="1">
                <a:solidFill>
                  <a:schemeClr val="tx2"/>
                </a:solidFill>
              </a:rPr>
              <a:t>logistics</a:t>
            </a:r>
            <a:r>
              <a:rPr lang="fr-FR" sz="2400" dirty="0">
                <a:solidFill>
                  <a:schemeClr val="tx2"/>
                </a:solidFill>
              </a:rPr>
              <a:t>, </a:t>
            </a:r>
            <a:r>
              <a:rPr lang="fr-FR" sz="2400" dirty="0" err="1">
                <a:solidFill>
                  <a:schemeClr val="tx2"/>
                </a:solidFill>
              </a:rPr>
              <a:t>aligned</a:t>
            </a:r>
            <a:r>
              <a:rPr lang="fr-FR" sz="2400" dirty="0">
                <a:solidFill>
                  <a:schemeClr val="tx2"/>
                </a:solidFill>
              </a:rPr>
              <a:t> </a:t>
            </a:r>
            <a:r>
              <a:rPr lang="fr-FR" sz="2400" dirty="0" err="1">
                <a:solidFill>
                  <a:schemeClr val="tx2"/>
                </a:solidFill>
              </a:rPr>
              <a:t>with</a:t>
            </a:r>
            <a:r>
              <a:rPr lang="fr-FR" sz="2400" dirty="0">
                <a:solidFill>
                  <a:schemeClr val="tx2"/>
                </a:solidFill>
              </a:rPr>
              <a:t> CDP and ISO 14083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 err="1">
                <a:solidFill>
                  <a:schemeClr val="tx2"/>
                </a:solidFill>
                <a:effectLst/>
                <a:highlight>
                  <a:srgbClr val="FFFF00"/>
                </a:highlight>
              </a:rPr>
              <a:t>EcoTransIT</a:t>
            </a:r>
            <a:r>
              <a:rPr lang="fr-FR" sz="2400" dirty="0">
                <a:solidFill>
                  <a:schemeClr val="tx2"/>
                </a:solidFill>
                <a:effectLst/>
                <a:highlight>
                  <a:srgbClr val="FFFF00"/>
                </a:highlight>
              </a:rPr>
              <a:t> World </a:t>
            </a:r>
            <a:r>
              <a:rPr lang="fr-FR" sz="2400" dirty="0">
                <a:solidFill>
                  <a:schemeClr val="tx2"/>
                </a:solidFill>
                <a:effectLst/>
              </a:rPr>
              <a:t>(German</a:t>
            </a:r>
            <a:r>
              <a:rPr lang="fr-FR" sz="2400" dirty="0">
                <a:solidFill>
                  <a:schemeClr val="tx2"/>
                </a:solidFill>
              </a:rPr>
              <a:t>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  <a:effectLst/>
              </a:rPr>
              <a:t>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95858A8-4F93-BBCC-D2B7-BBF3D8C84132}"/>
              </a:ext>
            </a:extLst>
          </p:cNvPr>
          <p:cNvSpPr txBox="1"/>
          <p:nvPr/>
        </p:nvSpPr>
        <p:spPr>
          <a:xfrm>
            <a:off x="457200" y="228600"/>
            <a:ext cx="1097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Outils et standards pour le </a:t>
            </a:r>
            <a:r>
              <a:rPr lang="fr-FR" sz="3600" i="1" dirty="0" err="1">
                <a:solidFill>
                  <a:schemeClr val="tx1">
                    <a:lumMod val="75000"/>
                  </a:schemeClr>
                </a:solidFill>
              </a:rPr>
              <a:t>reporting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carbone</a:t>
            </a:r>
          </a:p>
        </p:txBody>
      </p:sp>
    </p:spTree>
    <p:extLst>
      <p:ext uri="{BB962C8B-B14F-4D97-AF65-F5344CB8AC3E}">
        <p14:creationId xmlns:p14="http://schemas.microsoft.com/office/powerpoint/2010/main" val="3753656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191F94-ED59-2C41-8C17-0E1E5CAAC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36537"/>
            <a:ext cx="11582400" cy="1143000"/>
          </a:xfrm>
        </p:spPr>
        <p:txBody>
          <a:bodyPr/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GLEC : méthode standardisée de calcul des émissions fret et logistique pour les entreprises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E250F20-947E-8546-8B59-A5BB8B538FAB}"/>
              </a:ext>
            </a:extLst>
          </p:cNvPr>
          <p:cNvSpPr txBox="1">
            <a:spLocks/>
          </p:cNvSpPr>
          <p:nvPr/>
        </p:nvSpPr>
        <p:spPr bwMode="auto">
          <a:xfrm>
            <a:off x="5257800" y="3070330"/>
            <a:ext cx="63246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fr-FR" sz="2200" kern="0" dirty="0">
                <a:solidFill>
                  <a:sysClr val="windowText" lastClr="000000"/>
                </a:solidFill>
              </a:rPr>
              <a:t>GLEC: Global </a:t>
            </a:r>
            <a:r>
              <a:rPr lang="fr-FR" altLang="fr-FR" sz="2200" kern="0" dirty="0" err="1">
                <a:solidFill>
                  <a:sysClr val="windowText" lastClr="000000"/>
                </a:solidFill>
              </a:rPr>
              <a:t>Logistics</a:t>
            </a:r>
            <a:r>
              <a:rPr lang="fr-FR" altLang="fr-FR" sz="2200" kern="0" dirty="0">
                <a:solidFill>
                  <a:sysClr val="windowText" lastClr="000000"/>
                </a:solidFill>
              </a:rPr>
              <a:t> Emissions Council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fr-FR" sz="2200" kern="0" dirty="0">
                <a:solidFill>
                  <a:srgbClr val="0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https://www.smartfreightcentre.org/en/</a:t>
            </a:r>
            <a:endParaRPr lang="fr-FR" altLang="fr-FR" sz="2200" kern="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altLang="fr-FR" sz="2200" kern="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altLang="fr-FR" sz="2200" kern="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altLang="fr-FR" sz="2200" kern="0" dirty="0">
              <a:solidFill>
                <a:sysClr val="windowText" lastClr="000000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68BD173-5956-FDA7-FA9F-D5F8EC511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0"/>
            <a:ext cx="4457858" cy="30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79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D73A0AA-589A-D5F8-DCE0-DAFCB15B0F17}"/>
              </a:ext>
            </a:extLst>
          </p:cNvPr>
          <p:cNvSpPr txBox="1"/>
          <p:nvPr/>
        </p:nvSpPr>
        <p:spPr>
          <a:xfrm>
            <a:off x="304800" y="304800"/>
            <a:ext cx="10744200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Les problèmes rencontrés par un grand chargeur pour le </a:t>
            </a:r>
            <a:r>
              <a:rPr lang="fr-FR" sz="3600" i="1" dirty="0" err="1">
                <a:solidFill>
                  <a:schemeClr val="tx1">
                    <a:lumMod val="75000"/>
                  </a:schemeClr>
                </a:solidFill>
              </a:rPr>
              <a:t>reporting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de son bilan carbone logistique</a:t>
            </a:r>
          </a:p>
          <a:p>
            <a:endParaRPr lang="fr-FR" sz="2400" dirty="0">
              <a:solidFill>
                <a:srgbClr val="000000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Trop de données à gérer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Mauvaise coordination entre directions internes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Pas d’outil de simulation pratique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Difficile d’intégrer les variations mensuelles</a:t>
            </a:r>
          </a:p>
          <a:p>
            <a:pPr>
              <a:spcBef>
                <a:spcPts val="600"/>
              </a:spcBef>
            </a:pPr>
            <a:endParaRPr lang="fr-FR" sz="2400" dirty="0">
              <a:solidFill>
                <a:srgbClr val="0000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220DB20-7FDB-B8B4-0385-A3BF7C16A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398416"/>
            <a:ext cx="10777451" cy="245958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40A7CFB-3A04-C562-2F17-35AFFCA1B512}"/>
              </a:ext>
            </a:extLst>
          </p:cNvPr>
          <p:cNvSpPr txBox="1"/>
          <p:nvPr/>
        </p:nvSpPr>
        <p:spPr>
          <a:xfrm>
            <a:off x="7848600" y="2205320"/>
            <a:ext cx="350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1800" dirty="0">
                <a:solidFill>
                  <a:schemeClr val="tx1">
                    <a:lumMod val="75000"/>
                  </a:schemeClr>
                </a:solidFill>
              </a:rPr>
              <a:t>Source: Renault Group, webinaire ASLOG, mars 2023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55BB85-FE34-3B3B-E383-C60E6BCC120B}"/>
              </a:ext>
            </a:extLst>
          </p:cNvPr>
          <p:cNvSpPr txBox="1"/>
          <p:nvPr/>
        </p:nvSpPr>
        <p:spPr>
          <a:xfrm>
            <a:off x="8001000" y="398749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800" dirty="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 avec EcoTransIT</a:t>
            </a:r>
            <a:endParaRPr lang="fr-FR" sz="1800" dirty="0">
              <a:solidFill>
                <a:schemeClr val="tx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021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BA8CB6C-5F09-5809-F7B1-0A679E34B5F7}"/>
              </a:ext>
            </a:extLst>
          </p:cNvPr>
          <p:cNvSpPr txBox="1"/>
          <p:nvPr/>
        </p:nvSpPr>
        <p:spPr>
          <a:xfrm>
            <a:off x="270641" y="1236092"/>
            <a:ext cx="70866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</a:rPr>
              <a:t>Les entrepôts : 5 à 15% de l’empreinte carbone CO</a:t>
            </a:r>
            <a:r>
              <a:rPr lang="fr-FR" sz="2400" baseline="-25000" dirty="0">
                <a:solidFill>
                  <a:schemeClr val="tx2"/>
                </a:solidFill>
              </a:rPr>
              <a:t>2</a:t>
            </a:r>
            <a:r>
              <a:rPr lang="fr-FR" sz="2400" dirty="0">
                <a:solidFill>
                  <a:schemeClr val="tx2"/>
                </a:solidFill>
              </a:rPr>
              <a:t> de la logistique au niveau mondial (GLEC)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</a:rPr>
              <a:t>Travail exploratoire du Centre scientifique et technique du bâtiment en 2021 puis bureaux d’études (</a:t>
            </a:r>
            <a:r>
              <a:rPr lang="fr-FR" sz="2400" dirty="0" err="1">
                <a:solidFill>
                  <a:schemeClr val="tx2"/>
                </a:solidFill>
              </a:rPr>
              <a:t>Systenza</a:t>
            </a:r>
            <a:r>
              <a:rPr lang="fr-FR" sz="2400" dirty="0">
                <a:solidFill>
                  <a:schemeClr val="tx2"/>
                </a:solidFill>
              </a:rPr>
              <a:t> Energie, </a:t>
            </a:r>
            <a:r>
              <a:rPr lang="fr-FR" sz="2400" dirty="0" err="1">
                <a:solidFill>
                  <a:schemeClr val="tx2"/>
                </a:solidFill>
              </a:rPr>
              <a:t>Payet</a:t>
            </a:r>
            <a:r>
              <a:rPr lang="fr-FR" sz="2400" dirty="0">
                <a:solidFill>
                  <a:schemeClr val="tx2"/>
                </a:solidFill>
              </a:rPr>
              <a:t> et </a:t>
            </a:r>
            <a:r>
              <a:rPr lang="fr-FR" sz="2400" dirty="0" err="1">
                <a:solidFill>
                  <a:schemeClr val="tx2"/>
                </a:solidFill>
              </a:rPr>
              <a:t>Enorka</a:t>
            </a:r>
            <a:r>
              <a:rPr lang="fr-FR" sz="2400" dirty="0">
                <a:solidFill>
                  <a:schemeClr val="tx2"/>
                </a:solidFill>
              </a:rPr>
              <a:t>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</a:rPr>
              <a:t>Analyse en cycle de vie : production des matériaux, construction, vie de l’entrepôt, fin de vie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</a:rPr>
              <a:t>Exemple donné d’un entrepôt type de 60 </a:t>
            </a:r>
            <a:r>
              <a:rPr lang="fr-FR" sz="2400">
                <a:solidFill>
                  <a:schemeClr val="tx2"/>
                </a:solidFill>
              </a:rPr>
              <a:t>000 m2 : </a:t>
            </a:r>
            <a:r>
              <a:rPr lang="fr-FR" sz="2400" dirty="0">
                <a:solidFill>
                  <a:schemeClr val="tx2"/>
                </a:solidFill>
                <a:highlight>
                  <a:srgbClr val="FFFF00"/>
                </a:highlight>
              </a:rPr>
              <a:t>803 grammes de </a:t>
            </a:r>
            <a:r>
              <a:rPr lang="fr-FR" altLang="fr-FR" sz="2400" dirty="0">
                <a:solidFill>
                  <a:schemeClr val="tx1">
                    <a:lumMod val="75000"/>
                  </a:schemeClr>
                </a:solidFill>
                <a:highlight>
                  <a:srgbClr val="FFFF00"/>
                </a:highlight>
              </a:rPr>
              <a:t>CO</a:t>
            </a:r>
            <a:r>
              <a:rPr lang="fr-FR" altLang="fr-FR" sz="2400" baseline="-25000" dirty="0">
                <a:solidFill>
                  <a:schemeClr val="tx1">
                    <a:lumMod val="75000"/>
                  </a:schemeClr>
                </a:solidFill>
                <a:highlight>
                  <a:srgbClr val="FFFF00"/>
                </a:highlight>
              </a:rPr>
              <a:t>2</a:t>
            </a:r>
            <a:r>
              <a:rPr lang="fr-FR" sz="2400" dirty="0">
                <a:solidFill>
                  <a:schemeClr val="tx2"/>
                </a:solidFill>
                <a:highlight>
                  <a:srgbClr val="FFFF00"/>
                </a:highlight>
              </a:rPr>
              <a:t> par m2 </a:t>
            </a:r>
            <a:r>
              <a:rPr lang="fr-FR" sz="2400" dirty="0">
                <a:solidFill>
                  <a:schemeClr val="tx2"/>
                </a:solidFill>
              </a:rPr>
              <a:t>(sur l’ensemble du cycle de vie)</a:t>
            </a:r>
          </a:p>
          <a:p>
            <a:pPr>
              <a:spcBef>
                <a:spcPts val="600"/>
              </a:spcBef>
            </a:pPr>
            <a:r>
              <a:rPr lang="fr-FR" sz="2400" dirty="0">
                <a:solidFill>
                  <a:schemeClr val="tx2"/>
                </a:solidFill>
              </a:rPr>
              <a:t>(source : présenté à la journée AFILOG 13/11/24)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2FE42FF-2481-FB1E-C63A-3DE424CAA6A2}"/>
              </a:ext>
            </a:extLst>
          </p:cNvPr>
          <p:cNvSpPr txBox="1">
            <a:spLocks/>
          </p:cNvSpPr>
          <p:nvPr/>
        </p:nvSpPr>
        <p:spPr>
          <a:xfrm>
            <a:off x="304800" y="236537"/>
            <a:ext cx="1158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kern="0" dirty="0">
                <a:solidFill>
                  <a:schemeClr val="tx1">
                    <a:lumMod val="75000"/>
                  </a:schemeClr>
                </a:solidFill>
              </a:rPr>
              <a:t>Empreinte carbone d’un entrepôt : outil AFILOG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D84FF5B-C367-895A-F5D1-F2120FE86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2507297"/>
            <a:ext cx="4307918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51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775371-8E63-D305-6A59-5E9D4A14A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10972800" cy="1143000"/>
          </a:xfrm>
        </p:spPr>
        <p:txBody>
          <a:bodyPr/>
          <a:lstStyle/>
          <a:p>
            <a:r>
              <a:rPr lang="fr-FR" sz="3600" dirty="0"/>
              <a:t>Etudes prospectives en France sur le transport de marchandises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42FCC7-669F-920A-220E-A81D84F08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524000"/>
            <a:ext cx="11201400" cy="45259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2019-2022</a:t>
            </a:r>
          </a:p>
          <a:p>
            <a:pPr marL="800100" lvl="1" indent="-342900">
              <a:spcBef>
                <a:spcPts val="600"/>
              </a:spcBef>
              <a:buFont typeface="Police système Courant"/>
              <a:buChar char="-"/>
            </a:pPr>
            <a:r>
              <a:rPr lang="fr-FR" sz="2400" dirty="0"/>
              <a:t>IGEDD</a:t>
            </a:r>
          </a:p>
          <a:p>
            <a:pPr marL="800100" lvl="1" indent="-342900">
              <a:buFont typeface="Police système Courant"/>
              <a:buChar char="-"/>
            </a:pPr>
            <a:r>
              <a:rPr lang="fr-FR" sz="2400" dirty="0"/>
              <a:t>IDDRI</a:t>
            </a:r>
          </a:p>
          <a:p>
            <a:pPr marL="800100" lvl="1" indent="-342900">
              <a:buFont typeface="Police système Courant"/>
              <a:buChar char="-"/>
            </a:pPr>
            <a:r>
              <a:rPr lang="fr-FR" sz="2400" dirty="0"/>
              <a:t>ADEME</a:t>
            </a:r>
          </a:p>
          <a:p>
            <a:pPr marL="800100" lvl="1" indent="-342900">
              <a:buFont typeface="Police système Courant"/>
              <a:buChar char="-"/>
            </a:pPr>
            <a:r>
              <a:rPr lang="fr-FR" sz="2400" dirty="0"/>
              <a:t>Shift Project</a:t>
            </a:r>
          </a:p>
          <a:p>
            <a:endParaRPr lang="fr-FR" sz="2400" dirty="0"/>
          </a:p>
          <a:p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Etude 2023-2024 scénario de référence de la demande de transport de marchandises 2030-2050</a:t>
            </a:r>
          </a:p>
          <a:p>
            <a:pPr marL="800100" lvl="1" indent="-342900">
              <a:spcBef>
                <a:spcPts val="600"/>
              </a:spcBef>
              <a:buFont typeface="Police système Courant"/>
              <a:buChar char="-"/>
            </a:pPr>
            <a:r>
              <a:rPr lang="fr-FR" sz="2400" dirty="0"/>
              <a:t>Décomposition en 27 catégories de flux de marchandises</a:t>
            </a:r>
          </a:p>
          <a:p>
            <a:pPr marL="800100" lvl="1" indent="-342900">
              <a:spcBef>
                <a:spcPts val="600"/>
              </a:spcBef>
              <a:buFont typeface="Police système Courant"/>
              <a:buChar char="-"/>
            </a:pPr>
            <a:r>
              <a:rPr lang="fr-FR" sz="2400" dirty="0"/>
              <a:t>Travaux en cours</a:t>
            </a:r>
          </a:p>
          <a:p>
            <a:endParaRPr lang="fr-FR" sz="2400" dirty="0"/>
          </a:p>
          <a:p>
            <a:endParaRPr lang="fr-FR" sz="2400" dirty="0"/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B09DC40-0547-E6EF-A402-058DB6534F0A}"/>
              </a:ext>
            </a:extLst>
          </p:cNvPr>
          <p:cNvSpPr txBox="1"/>
          <p:nvPr/>
        </p:nvSpPr>
        <p:spPr>
          <a:xfrm>
            <a:off x="3810000" y="2209800"/>
            <a:ext cx="60998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/>
              <a:t>« Ces études présentent des résultats contrastés qui vont du simple au double »</a:t>
            </a:r>
          </a:p>
        </p:txBody>
      </p:sp>
    </p:spTree>
    <p:extLst>
      <p:ext uri="{BB962C8B-B14F-4D97-AF65-F5344CB8AC3E}">
        <p14:creationId xmlns:p14="http://schemas.microsoft.com/office/powerpoint/2010/main" val="385009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5F1753-619B-D4E8-9642-845DE946F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146801"/>
            <a:ext cx="11658600" cy="1143000"/>
          </a:xfrm>
        </p:spPr>
        <p:txBody>
          <a:bodyPr/>
          <a:lstStyle/>
          <a:p>
            <a:r>
              <a:rPr lang="fr-FR" sz="3200" dirty="0"/>
              <a:t>Scénario de référence de la demande de transport de marchandises 2030-2050 : 12% d’augmentation du transport en 2050 par rapport à 2019 (hors transit)</a:t>
            </a:r>
            <a:br>
              <a:rPr lang="fr-FR" sz="3200" dirty="0"/>
            </a:br>
            <a:endParaRPr lang="fr-FR" sz="3200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36BF102-E878-B896-29CD-5783EE20F0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905000"/>
            <a:ext cx="8153400" cy="4127387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59B32FD-ACD4-4DEF-C37F-C8BC77E03088}"/>
              </a:ext>
            </a:extLst>
          </p:cNvPr>
          <p:cNvSpPr txBox="1"/>
          <p:nvPr/>
        </p:nvSpPr>
        <p:spPr>
          <a:xfrm>
            <a:off x="457200" y="6246640"/>
            <a:ext cx="8950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</a:rPr>
              <a:t>Transit : augmentation de 57,7 TK en 2019 à 64,7 TK en 2050</a:t>
            </a:r>
          </a:p>
        </p:txBody>
      </p:sp>
    </p:spTree>
    <p:extLst>
      <p:ext uri="{BB962C8B-B14F-4D97-AF65-F5344CB8AC3E}">
        <p14:creationId xmlns:p14="http://schemas.microsoft.com/office/powerpoint/2010/main" val="1561473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ECAE04-F910-DC6A-F9DF-F0F5154E5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204" y="237020"/>
            <a:ext cx="11317595" cy="1143000"/>
          </a:xfrm>
        </p:spPr>
        <p:txBody>
          <a:bodyPr/>
          <a:lstStyle/>
          <a:p>
            <a:r>
              <a:rPr lang="fr-FR" sz="3600" dirty="0"/>
              <a:t>Hausse tendancielle PL et VUL pour la France : + 9 mil tonnes CO</a:t>
            </a:r>
            <a:r>
              <a:rPr lang="fr-FR" sz="3600" baseline="-25000" dirty="0"/>
              <a:t>2</a:t>
            </a:r>
            <a:r>
              <a:rPr lang="fr-FR" sz="3600" dirty="0"/>
              <a:t> en 2030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05947F1-6604-3768-4A00-60612E1715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618520"/>
            <a:ext cx="6400800" cy="5211508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1E0668B-8C3A-0890-C83C-D2DF701D862B}"/>
              </a:ext>
            </a:extLst>
          </p:cNvPr>
          <p:cNvSpPr txBox="1"/>
          <p:nvPr/>
        </p:nvSpPr>
        <p:spPr>
          <a:xfrm>
            <a:off x="8991600" y="5715000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SGPE 2023</a:t>
            </a:r>
          </a:p>
        </p:txBody>
      </p:sp>
    </p:spTree>
    <p:extLst>
      <p:ext uri="{BB962C8B-B14F-4D97-AF65-F5344CB8AC3E}">
        <p14:creationId xmlns:p14="http://schemas.microsoft.com/office/powerpoint/2010/main" val="416618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00B4AD-7B62-6C9B-93F0-C8F8CD6D9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10972800" cy="1143000"/>
          </a:xfrm>
        </p:spPr>
        <p:txBody>
          <a:bodyPr/>
          <a:lstStyle/>
          <a:p>
            <a:r>
              <a:rPr lang="fr-FR" sz="3600" dirty="0"/>
              <a:t>Rapport du Haut Conseil au Climat, octobre 2024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78CB90-8EF0-C141-6D19-EE6794F7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602" y="1166018"/>
            <a:ext cx="11450198" cy="4525963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/>
              <a:t>« Le transport de marchandises entame sa trajectoire de décarbonation mais a </a:t>
            </a:r>
            <a:r>
              <a:rPr lang="fr-FR" sz="2400" dirty="0">
                <a:highlight>
                  <a:srgbClr val="FFFF00"/>
                </a:highlight>
              </a:rPr>
              <a:t>pris du retard </a:t>
            </a:r>
            <a:r>
              <a:rPr lang="fr-FR" sz="2400" dirty="0"/>
              <a:t>par rapport aux objectifs SDMP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/>
              <a:t>Le trafic de marchandises (en </a:t>
            </a:r>
            <a:r>
              <a:rPr lang="fr-FR" sz="2400" dirty="0" err="1"/>
              <a:t>tkm</a:t>
            </a:r>
            <a:r>
              <a:rPr lang="fr-FR" sz="2400" dirty="0"/>
              <a:t>) a connu une croissance un peu plus forte que prévue depuis 2015, de </a:t>
            </a:r>
            <a:r>
              <a:rPr lang="fr-FR" sz="2400" dirty="0">
                <a:highlight>
                  <a:srgbClr val="FFFF00"/>
                </a:highlight>
              </a:rPr>
              <a:t>1,2 %/an en moyenne contre 1 % attendu, mais avec une inflexion depuis 2021</a:t>
            </a:r>
            <a:r>
              <a:rPr lang="fr-FR" sz="2400" dirty="0"/>
              <a:t>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/>
              <a:t>Les motorisations alternatives, </a:t>
            </a:r>
            <a:r>
              <a:rPr lang="fr-FR" sz="2400" dirty="0">
                <a:highlight>
                  <a:srgbClr val="FFFF00"/>
                </a:highlight>
              </a:rPr>
              <a:t>électriques et GNV, ont pris du retard </a:t>
            </a:r>
            <a:r>
              <a:rPr lang="fr-FR" sz="2400" dirty="0"/>
              <a:t>(73 600 VUL électriques et 18 300 GNV contre respectivement 170 000 et 40 000 attendus en 2023)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/>
              <a:t>On observe toutefois une accélération de l’électrification des VUL, avec 8,8 % des immatriculations neuves en électriques en 2023, contre 7,6 % attendues »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/>
              <a:t>(SDMP : Stratégie de Développement de la Mobilité Propre, dans le cadre de la Programmation Pluriannuelle de l’Energie)</a:t>
            </a:r>
          </a:p>
        </p:txBody>
      </p:sp>
    </p:spTree>
    <p:extLst>
      <p:ext uri="{BB962C8B-B14F-4D97-AF65-F5344CB8AC3E}">
        <p14:creationId xmlns:p14="http://schemas.microsoft.com/office/powerpoint/2010/main" val="796734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A8349D-7633-A64E-8DF4-08A103729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87134"/>
            <a:ext cx="11658600" cy="1143000"/>
          </a:xfrm>
        </p:spPr>
        <p:txBody>
          <a:bodyPr/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Le transport de marchandises représentait un quart des émissions de CO</a:t>
            </a:r>
            <a:r>
              <a:rPr lang="fr-FR" sz="3600" baseline="-25000" dirty="0">
                <a:solidFill>
                  <a:schemeClr val="tx1">
                    <a:lumMod val="75000"/>
                  </a:schemeClr>
                </a:solidFill>
              </a:rPr>
              <a:t>2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liées au transport en 2015 et pourrait en représenter la moitié en 2050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1B60ED5-EC5E-FA43-B276-F595EC1F54EC}"/>
              </a:ext>
            </a:extLst>
          </p:cNvPr>
          <p:cNvSpPr txBox="1"/>
          <p:nvPr/>
        </p:nvSpPr>
        <p:spPr>
          <a:xfrm>
            <a:off x="457200" y="5334000"/>
            <a:ext cx="2488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ITF/OECD, 2019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6209532-4906-CAED-510F-F469C31E5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057400"/>
            <a:ext cx="7594600" cy="1397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496CF65-50C3-4F65-AE00-3D18F61D4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555" y="3353604"/>
            <a:ext cx="4406900" cy="35179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69D99E1-DD52-003C-E146-AACA12593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800600"/>
            <a:ext cx="584200" cy="171553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6142CF6-BBD8-40EA-7566-C0355BE18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061151"/>
            <a:ext cx="1993900" cy="23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00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7BFE5B-D05B-FE2A-3B5E-24C3912CE5ED}"/>
              </a:ext>
            </a:extLst>
          </p:cNvPr>
          <p:cNvSpPr txBox="1"/>
          <p:nvPr/>
        </p:nvSpPr>
        <p:spPr>
          <a:xfrm>
            <a:off x="609601" y="773963"/>
            <a:ext cx="11049000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>
                <a:solidFill>
                  <a:srgbClr val="000000"/>
                </a:solidFill>
              </a:rPr>
              <a:t>Etat des lieux TRM et carbone : les chiffres et les méthodes de </a:t>
            </a:r>
            <a:r>
              <a:rPr lang="fr-FR" sz="2000" b="1" i="1" dirty="0" err="1">
                <a:solidFill>
                  <a:srgbClr val="000000"/>
                </a:solidFill>
              </a:rPr>
              <a:t>reporting</a:t>
            </a:r>
            <a:endParaRPr lang="fr-FR" sz="2000" b="1" i="1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Emissions du TRM, outils de calcul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Emissions de l’immobilier logistique 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Prospective des émissions 2030 et 2050</a:t>
            </a:r>
          </a:p>
          <a:p>
            <a:pPr>
              <a:spcBef>
                <a:spcPts val="600"/>
              </a:spcBef>
            </a:pPr>
            <a:r>
              <a:rPr lang="fr-FR" sz="2000" b="1" dirty="0">
                <a:solidFill>
                  <a:srgbClr val="000000"/>
                </a:solidFill>
              </a:rPr>
              <a:t>Leviers et stratégies pour décarboner le TRM : du côté micro (entreprises)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Motorisations, véhicules propres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Efficacité, taux de remplissage 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Réduction des distances parcourues (couple transport/entrepôts)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Entrepôts décarbonés</a:t>
            </a:r>
          </a:p>
          <a:p>
            <a:pPr>
              <a:spcBef>
                <a:spcPts val="600"/>
              </a:spcBef>
            </a:pPr>
            <a:r>
              <a:rPr lang="fr-FR" sz="2000" b="1" dirty="0">
                <a:solidFill>
                  <a:srgbClr val="000000"/>
                </a:solidFill>
              </a:rPr>
              <a:t>Leviers et stratégies pour décarboner le TRM : du côté macro (le secteur TRM, l’action publique)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Les règlementations : France, UE, Californie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Les subventions à la décarbonation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La tarification de la circulation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Les infrastructures, l’aménagement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La planification écologique : vision systémique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04CA0CC-A1AB-F6E3-5F84-3531066A8916}"/>
              </a:ext>
            </a:extLst>
          </p:cNvPr>
          <p:cNvSpPr txBox="1">
            <a:spLocks/>
          </p:cNvSpPr>
          <p:nvPr/>
        </p:nvSpPr>
        <p:spPr>
          <a:xfrm>
            <a:off x="304801" y="152400"/>
            <a:ext cx="11658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kern="0" dirty="0">
                <a:solidFill>
                  <a:schemeClr val="tx1">
                    <a:lumMod val="75000"/>
                  </a:schemeClr>
                </a:solidFill>
              </a:rPr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2792084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7BFE5B-D05B-FE2A-3B5E-24C3912CE5ED}"/>
              </a:ext>
            </a:extLst>
          </p:cNvPr>
          <p:cNvSpPr txBox="1"/>
          <p:nvPr/>
        </p:nvSpPr>
        <p:spPr>
          <a:xfrm>
            <a:off x="609601" y="773963"/>
            <a:ext cx="11049000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>
                <a:solidFill>
                  <a:srgbClr val="000000"/>
                </a:solidFill>
              </a:rPr>
              <a:t>Etat des lieux TRM et carbone : les chiffres et les méthodes de </a:t>
            </a:r>
            <a:r>
              <a:rPr lang="fr-FR" sz="2000" b="1" i="1" dirty="0" err="1">
                <a:solidFill>
                  <a:srgbClr val="000000"/>
                </a:solidFill>
              </a:rPr>
              <a:t>reporting</a:t>
            </a:r>
            <a:endParaRPr lang="fr-FR" sz="2000" b="1" i="1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Emissions du TRM, outils de calcul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Emissions de l’immobilier logistique 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Prospective des émissions 2030 et 2050</a:t>
            </a:r>
          </a:p>
          <a:p>
            <a:pPr>
              <a:spcBef>
                <a:spcPts val="600"/>
              </a:spcBef>
            </a:pPr>
            <a:r>
              <a:rPr lang="fr-FR" sz="2000" b="1" dirty="0">
                <a:solidFill>
                  <a:srgbClr val="000000"/>
                </a:solidFill>
                <a:highlight>
                  <a:srgbClr val="FFFF00"/>
                </a:highlight>
              </a:rPr>
              <a:t>Leviers et stratégies pour décarboner le TRM : du côté micro (entreprises)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Motorisations, véhicules propres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Efficacité, taux de remplissage 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Réduction des distances parcourues (couple transport/entrepôts)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Entrepôts décarbonés</a:t>
            </a:r>
          </a:p>
          <a:p>
            <a:pPr>
              <a:spcBef>
                <a:spcPts val="600"/>
              </a:spcBef>
            </a:pPr>
            <a:r>
              <a:rPr lang="fr-FR" sz="2000" b="1" dirty="0">
                <a:solidFill>
                  <a:srgbClr val="000000"/>
                </a:solidFill>
              </a:rPr>
              <a:t>Leviers et stratégies pour décarboner le TRM : du côté macro (le secteur TRM, l’action publique)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Les règlementations : France, UE, Californie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Les subventions à la décarbonation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La tarification de la circulation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Les infrastructures, l’aménagement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La planification écologique : vision systémique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04CA0CC-A1AB-F6E3-5F84-3531066A8916}"/>
              </a:ext>
            </a:extLst>
          </p:cNvPr>
          <p:cNvSpPr txBox="1">
            <a:spLocks/>
          </p:cNvSpPr>
          <p:nvPr/>
        </p:nvSpPr>
        <p:spPr>
          <a:xfrm>
            <a:off x="304801" y="152400"/>
            <a:ext cx="11658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kern="0" dirty="0">
                <a:solidFill>
                  <a:schemeClr val="tx1">
                    <a:lumMod val="75000"/>
                  </a:schemeClr>
                </a:solidFill>
              </a:rPr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1329884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4A98447-4395-541C-42B1-5AFF838ECABB}"/>
              </a:ext>
            </a:extLst>
          </p:cNvPr>
          <p:cNvSpPr txBox="1"/>
          <p:nvPr/>
        </p:nvSpPr>
        <p:spPr>
          <a:xfrm>
            <a:off x="5691849" y="5562600"/>
            <a:ext cx="5698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A partir de A. McKinnon, </a:t>
            </a:r>
            <a:r>
              <a:rPr lang="fr-FR" dirty="0" err="1">
                <a:solidFill>
                  <a:schemeClr val="tx2"/>
                </a:solidFill>
              </a:rPr>
              <a:t>Decarbonizing</a:t>
            </a:r>
            <a:r>
              <a:rPr lang="fr-FR" dirty="0">
                <a:solidFill>
                  <a:schemeClr val="tx2"/>
                </a:solidFill>
              </a:rPr>
              <a:t> </a:t>
            </a:r>
            <a:r>
              <a:rPr lang="fr-FR" dirty="0" err="1">
                <a:solidFill>
                  <a:schemeClr val="tx2"/>
                </a:solidFill>
              </a:rPr>
              <a:t>logistics</a:t>
            </a:r>
            <a:r>
              <a:rPr lang="fr-FR" dirty="0">
                <a:solidFill>
                  <a:schemeClr val="tx2"/>
                </a:solidFill>
              </a:rPr>
              <a:t>, 2018</a:t>
            </a:r>
          </a:p>
        </p:txBody>
      </p:sp>
      <p:graphicFrame>
        <p:nvGraphicFramePr>
          <p:cNvPr id="2" name="Tableau 4">
            <a:extLst>
              <a:ext uri="{FF2B5EF4-FFF2-40B4-BE49-F238E27FC236}">
                <a16:creationId xmlns:a16="http://schemas.microsoft.com/office/drawing/2014/main" id="{4187F4F6-15DD-F59E-57EC-8EA84B82CC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133604"/>
              </p:ext>
            </p:extLst>
          </p:nvPr>
        </p:nvGraphicFramePr>
        <p:xfrm>
          <a:off x="644414" y="1626185"/>
          <a:ext cx="10515600" cy="364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58428201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54661417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7967971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Réduire sa demande de transport de marchandises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Mixer les modes de transport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Accroître l’utilisation optimale de son organisation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2969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000000"/>
                          </a:solidFill>
                        </a:rPr>
                        <a:t>Disposition spatiale des entrepôts et des sites de production pour minimiser les distance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000000"/>
                          </a:solidFill>
                        </a:rPr>
                        <a:t>Utiliser les meilleurs modes de transport en fonction de la situation (capacité, disponibilité des infrastructures)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000000"/>
                          </a:solidFill>
                        </a:rPr>
                        <a:t>Optimiser les taux de chargement des véhicules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53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fr-FR" dirty="0">
                          <a:solidFill>
                            <a:srgbClr val="000000"/>
                          </a:solidFill>
                        </a:rPr>
                        <a:t>Approvisionnements plus proches en matériaux et en pièces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fr-FR" dirty="0">
                          <a:solidFill>
                            <a:srgbClr val="000000"/>
                          </a:solidFill>
                        </a:rPr>
                        <a:t>Augmenter les délais de livraison acceptés par les consommateurs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fr-FR" dirty="0">
                          <a:solidFill>
                            <a:srgbClr val="000000"/>
                          </a:solidFill>
                        </a:rPr>
                        <a:t>Transitionner vers l’intermodal et le non routier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fr-FR" dirty="0">
                          <a:solidFill>
                            <a:srgbClr val="000000"/>
                          </a:solidFill>
                        </a:rPr>
                        <a:t>Intégrer le coût du carbone dans le calcul de ses coûts de transport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fr-FR" dirty="0">
                          <a:solidFill>
                            <a:srgbClr val="000000"/>
                          </a:solidFill>
                        </a:rPr>
                        <a:t>Choisir les bons véhicules en fonction de la situation (capacité)</a:t>
                      </a:r>
                    </a:p>
                    <a:p>
                      <a:pPr>
                        <a:spcBef>
                          <a:spcPts val="600"/>
                        </a:spcBef>
                      </a:pPr>
                      <a:r>
                        <a:rPr lang="fr-FR" dirty="0">
                          <a:solidFill>
                            <a:srgbClr val="000000"/>
                          </a:solidFill>
                        </a:rPr>
                        <a:t>Massifier le transport, minimiser les trajets à vide</a:t>
                      </a:r>
                      <a:endParaRPr lang="fr-FR" dirty="0">
                        <a:solidFill>
                          <a:srgbClr val="000000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4545483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27EE0618-E934-C266-B381-552F1E19FA4B}"/>
              </a:ext>
            </a:extLst>
          </p:cNvPr>
          <p:cNvSpPr txBox="1"/>
          <p:nvPr/>
        </p:nvSpPr>
        <p:spPr>
          <a:xfrm>
            <a:off x="494245" y="304800"/>
            <a:ext cx="1089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Trois grandes catégories de stratégies micro</a:t>
            </a:r>
            <a:endParaRPr lang="fr-FR" sz="3600" dirty="0">
              <a:solidFill>
                <a:schemeClr val="tx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573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7D1CDFF-B5D5-7417-002D-1AF1C37F0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57400"/>
            <a:ext cx="9220200" cy="4518397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A5CBCDF2-0355-3D46-A821-D11504AB240F}"/>
              </a:ext>
            </a:extLst>
          </p:cNvPr>
          <p:cNvSpPr txBox="1">
            <a:spLocks/>
          </p:cNvSpPr>
          <p:nvPr/>
        </p:nvSpPr>
        <p:spPr bwMode="auto">
          <a:xfrm>
            <a:off x="533400" y="152400"/>
            <a:ext cx="116586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altLang="fr-FR" sz="3600" kern="0" dirty="0">
                <a:solidFill>
                  <a:schemeClr val="tx1">
                    <a:lumMod val="75000"/>
                  </a:schemeClr>
                </a:solidFill>
              </a:rPr>
              <a:t>Dispositif Objectif CO</a:t>
            </a:r>
            <a:r>
              <a:rPr lang="fr-FR" altLang="fr-FR" sz="3600" kern="0" baseline="-25000" dirty="0">
                <a:solidFill>
                  <a:schemeClr val="tx1">
                    <a:lumMod val="75000"/>
                  </a:schemeClr>
                </a:solidFill>
              </a:rPr>
              <a:t>2</a:t>
            </a:r>
            <a:r>
              <a:rPr lang="fr-FR" altLang="fr-FR" sz="3600" kern="0" dirty="0">
                <a:solidFill>
                  <a:schemeClr val="tx1">
                    <a:lumMod val="75000"/>
                  </a:schemeClr>
                </a:solidFill>
              </a:rPr>
              <a:t> en France (ADEME)</a:t>
            </a:r>
            <a:br>
              <a:rPr lang="fr-FR" altLang="fr-FR" b="1" kern="0" dirty="0">
                <a:solidFill>
                  <a:schemeClr val="accent2"/>
                </a:solidFill>
              </a:rPr>
            </a:br>
            <a:endParaRPr lang="fr-FR" altLang="fr-FR" sz="280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68B0157-DD46-C6BB-B674-B022D7718314}"/>
              </a:ext>
            </a:extLst>
          </p:cNvPr>
          <p:cNvSpPr txBox="1">
            <a:spLocks/>
          </p:cNvSpPr>
          <p:nvPr/>
        </p:nvSpPr>
        <p:spPr bwMode="auto">
          <a:xfrm>
            <a:off x="533400" y="1143000"/>
            <a:ext cx="116586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altLang="fr-FR" sz="3600" kern="0" dirty="0">
                <a:solidFill>
                  <a:schemeClr val="tx1">
                    <a:lumMod val="75000"/>
                  </a:schemeClr>
                </a:solidFill>
              </a:rPr>
              <a:t>1. Charte (1500 entreprises de TRM)</a:t>
            </a:r>
            <a:endParaRPr lang="fr-FR" altLang="fr-FR" sz="2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490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8DE44-1199-622E-80DB-D2503960E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16FAA70F-3C39-950F-82A5-E73B32C9F3AB}"/>
              </a:ext>
            </a:extLst>
          </p:cNvPr>
          <p:cNvSpPr txBox="1">
            <a:spLocks/>
          </p:cNvSpPr>
          <p:nvPr/>
        </p:nvSpPr>
        <p:spPr bwMode="auto">
          <a:xfrm>
            <a:off x="533400" y="152400"/>
            <a:ext cx="116586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altLang="fr-FR" sz="3600" kern="0" dirty="0">
                <a:solidFill>
                  <a:schemeClr val="tx1">
                    <a:lumMod val="75000"/>
                  </a:schemeClr>
                </a:solidFill>
              </a:rPr>
              <a:t>Dispositif Objectif CO</a:t>
            </a:r>
            <a:r>
              <a:rPr lang="fr-FR" altLang="fr-FR" sz="3600" kern="0" baseline="-25000" dirty="0">
                <a:solidFill>
                  <a:schemeClr val="tx1">
                    <a:lumMod val="75000"/>
                  </a:schemeClr>
                </a:solidFill>
              </a:rPr>
              <a:t>2</a:t>
            </a:r>
            <a:r>
              <a:rPr lang="fr-FR" altLang="fr-FR" sz="3600" kern="0" dirty="0">
                <a:solidFill>
                  <a:schemeClr val="tx1">
                    <a:lumMod val="75000"/>
                  </a:schemeClr>
                </a:solidFill>
              </a:rPr>
              <a:t> en France (ADEME)</a:t>
            </a:r>
            <a:br>
              <a:rPr lang="fr-FR" altLang="fr-FR" b="1" kern="0" dirty="0">
                <a:solidFill>
                  <a:schemeClr val="accent2"/>
                </a:solidFill>
              </a:rPr>
            </a:br>
            <a:endParaRPr lang="fr-FR" altLang="fr-FR" sz="2800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D34FB028-0AC2-46AA-B085-AEBE8D8668C4}"/>
              </a:ext>
            </a:extLst>
          </p:cNvPr>
          <p:cNvSpPr txBox="1">
            <a:spLocks/>
          </p:cNvSpPr>
          <p:nvPr/>
        </p:nvSpPr>
        <p:spPr bwMode="auto">
          <a:xfrm>
            <a:off x="533400" y="1143000"/>
            <a:ext cx="116586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altLang="fr-FR" sz="3600" kern="0" dirty="0">
                <a:solidFill>
                  <a:schemeClr val="tx1">
                    <a:lumMod val="75000"/>
                  </a:schemeClr>
                </a:solidFill>
              </a:rPr>
              <a:t>2. Label (500 entreprises de TRM)</a:t>
            </a:r>
            <a:endParaRPr lang="fr-FR" altLang="fr-FR" sz="2800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1552ADB-AB7D-8FEB-A1B1-3BBFFC646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921824"/>
            <a:ext cx="8140741" cy="493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61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7BDBC2-EBF3-7473-D998-B3C76AD0E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10972800" cy="1143000"/>
          </a:xfrm>
        </p:spPr>
        <p:txBody>
          <a:bodyPr/>
          <a:lstStyle/>
          <a:p>
            <a:r>
              <a:rPr lang="fr-FR" sz="3600" dirty="0"/>
              <a:t>TMS (Transportation Management System)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C0307A1-39F7-F7EE-1E61-B2C17CF3C80C}"/>
              </a:ext>
            </a:extLst>
          </p:cNvPr>
          <p:cNvSpPr txBox="1"/>
          <p:nvPr/>
        </p:nvSpPr>
        <p:spPr>
          <a:xfrm>
            <a:off x="381000" y="1424354"/>
            <a:ext cx="10972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Optimisation des itinéraires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Sélection évolutive des transporteurs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Pré-réservation, anticipation des commandes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Optimisation du chargement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Choix modal, caractéristiques intermodales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Vue d'ensemble de tous les flux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Offre d'options de livraison aux clients sur la base de l'empreinte carbone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Gestion des retours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Gestion </a:t>
            </a:r>
            <a:r>
              <a:rPr lang="fr-FR" sz="2400" dirty="0" err="1">
                <a:solidFill>
                  <a:srgbClr val="000000"/>
                </a:solidFill>
              </a:rPr>
              <a:t>omni-canale</a:t>
            </a:r>
            <a:endParaRPr lang="fr-FR" sz="2400" dirty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>
              <a:solidFill>
                <a:srgbClr val="0000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E200FA-2D7A-C489-7AA6-051311E80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054600"/>
            <a:ext cx="1092200" cy="1041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E213E0E-AAA8-97FD-28F4-C2B2F51CF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143500"/>
            <a:ext cx="1092200" cy="1143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E1421BA-D3C9-FCFD-9D86-66A03104A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181600"/>
            <a:ext cx="952500" cy="9144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23EEB21-0352-2658-2B93-C6DD0F2FE3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181600"/>
            <a:ext cx="11303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97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FR" sz="3600" dirty="0"/>
              <a:t>Bourses de fret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905000"/>
            <a:ext cx="8382000" cy="4525963"/>
          </a:xfrm>
        </p:spPr>
        <p:txBody>
          <a:bodyPr/>
          <a:lstStyle/>
          <a:p>
            <a:pPr marL="457200" indent="-457200">
              <a:buFont typeface="Arial" charset="0"/>
              <a:buChar char="•"/>
              <a:defRPr/>
            </a:pPr>
            <a:r>
              <a:rPr lang="en-US" sz="2800" dirty="0" err="1"/>
              <a:t>Teleroute</a:t>
            </a:r>
            <a:r>
              <a:rPr lang="en-US" sz="2800" dirty="0"/>
              <a:t> (</a:t>
            </a:r>
            <a:r>
              <a:rPr lang="en-US" sz="2800" dirty="0" err="1"/>
              <a:t>Alpega</a:t>
            </a:r>
            <a:r>
              <a:rPr lang="en-US" sz="2800" dirty="0"/>
              <a:t> group)</a:t>
            </a: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800" dirty="0"/>
              <a:t>B2pweb (Fr)</a:t>
            </a: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800" dirty="0"/>
              <a:t>Uber Freight (US)</a:t>
            </a: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800" dirty="0" err="1"/>
              <a:t>Cargomatic</a:t>
            </a:r>
            <a:r>
              <a:rPr lang="en-US" sz="2800" dirty="0"/>
              <a:t> (US)</a:t>
            </a: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800" dirty="0"/>
              <a:t>Convoy (US)</a:t>
            </a: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800" dirty="0" err="1"/>
              <a:t>Timocom</a:t>
            </a:r>
            <a:r>
              <a:rPr lang="en-US" sz="2800" dirty="0"/>
              <a:t> (</a:t>
            </a:r>
            <a:r>
              <a:rPr lang="en-US" sz="2800" dirty="0" err="1"/>
              <a:t>Allemagne</a:t>
            </a:r>
            <a:r>
              <a:rPr lang="en-US" sz="2800" dirty="0"/>
              <a:t>)</a:t>
            </a: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800" dirty="0" err="1"/>
              <a:t>Saloodo</a:t>
            </a:r>
            <a:r>
              <a:rPr lang="en-US" sz="2800" dirty="0"/>
              <a:t> (</a:t>
            </a:r>
            <a:r>
              <a:rPr lang="en-US" sz="2800" dirty="0" err="1"/>
              <a:t>Allemagne</a:t>
            </a:r>
            <a:r>
              <a:rPr lang="en-US" sz="2800" dirty="0"/>
              <a:t> </a:t>
            </a:r>
            <a:r>
              <a:rPr lang="mr-IN" sz="2800" dirty="0"/>
              <a:t>–</a:t>
            </a:r>
            <a:r>
              <a:rPr lang="en-US" sz="2800" dirty="0"/>
              <a:t> DHL)</a:t>
            </a:r>
          </a:p>
          <a:p>
            <a:pPr marL="457200" indent="-457200">
              <a:buFont typeface="Arial" charset="0"/>
              <a:buChar char="•"/>
              <a:defRPr/>
            </a:pPr>
            <a:r>
              <a:rPr lang="en-US" sz="2800" dirty="0" err="1"/>
              <a:t>Transportmarketplace</a:t>
            </a:r>
            <a:endParaRPr lang="en-US" sz="2800" dirty="0"/>
          </a:p>
          <a:p>
            <a:pPr>
              <a:defRPr/>
            </a:pPr>
            <a:endParaRPr lang="en-US" sz="2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824D288-FB7D-4A0B-E17E-69275779E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905000"/>
            <a:ext cx="6161563" cy="282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42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BE583A-95F5-D073-2C08-54126E1A9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206"/>
            <a:ext cx="10972800" cy="1143000"/>
          </a:xfrm>
        </p:spPr>
        <p:txBody>
          <a:bodyPr/>
          <a:lstStyle/>
          <a:p>
            <a:r>
              <a:rPr lang="fr-FR" sz="3600" dirty="0"/>
              <a:t>Les sources et réductions d’émissions de CO</a:t>
            </a:r>
            <a:r>
              <a:rPr lang="fr-FR" sz="3600" baseline="-25000" dirty="0"/>
              <a:t>2</a:t>
            </a:r>
            <a:r>
              <a:rPr lang="fr-FR" sz="3600" dirty="0"/>
              <a:t> de DHL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22F751-0282-1458-AC86-7F2D83AC9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710" y="1066800"/>
            <a:ext cx="10972800" cy="4525963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/>
              <a:t>2023 : 33 Mt dont 8 pour les scopes 1 et 2 et 25 pour scope 3</a:t>
            </a:r>
          </a:p>
          <a:p>
            <a:pPr marL="1257300" lvl="2" indent="-342900">
              <a:spcBef>
                <a:spcPts val="600"/>
              </a:spcBef>
              <a:buFont typeface="Police système Courant"/>
              <a:buChar char="-"/>
            </a:pPr>
            <a:r>
              <a:rPr lang="fr-FR" sz="2400" dirty="0"/>
              <a:t>68 % aérien</a:t>
            </a:r>
          </a:p>
          <a:p>
            <a:pPr marL="1257300" lvl="2" indent="-342900">
              <a:buFont typeface="Police système Courant"/>
              <a:buChar char="-"/>
            </a:pPr>
            <a:r>
              <a:rPr lang="fr-FR" sz="2400" dirty="0"/>
              <a:t>24 % routier et ferroviaire</a:t>
            </a:r>
          </a:p>
          <a:p>
            <a:pPr marL="1257300" lvl="2" indent="-342900">
              <a:buFont typeface="Police système Courant"/>
              <a:buChar char="-"/>
            </a:pPr>
            <a:r>
              <a:rPr lang="fr-FR" sz="2400" dirty="0"/>
              <a:t>7 % maritime </a:t>
            </a:r>
          </a:p>
          <a:p>
            <a:pPr marL="1257300" lvl="2" indent="-342900">
              <a:buFont typeface="Police système Courant"/>
              <a:buChar char="-"/>
            </a:pPr>
            <a:r>
              <a:rPr lang="fr-FR" sz="2400" dirty="0"/>
              <a:t>et seulement 1 % pour les entrepôts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/>
              <a:t>Objectif 2030 : 29 Mt</a:t>
            </a:r>
          </a:p>
          <a:p>
            <a:pPr lvl="1">
              <a:spcBef>
                <a:spcPts val="600"/>
              </a:spcBef>
            </a:pPr>
            <a:r>
              <a:rPr lang="fr-FR" sz="2400" dirty="0"/>
              <a:t>Réduction de 25 % pour scope 3 </a:t>
            </a:r>
          </a:p>
          <a:p>
            <a:pPr lvl="1">
              <a:spcBef>
                <a:spcPts val="600"/>
              </a:spcBef>
            </a:pPr>
            <a:r>
              <a:rPr lang="fr-FR" sz="2400" dirty="0"/>
              <a:t>Réduction de 40 % pour scopes 1 et 2</a:t>
            </a:r>
          </a:p>
          <a:p>
            <a:pPr>
              <a:spcBef>
                <a:spcPts val="600"/>
              </a:spcBef>
            </a:pPr>
            <a:endParaRPr lang="fr-FR" sz="900" dirty="0"/>
          </a:p>
          <a:p>
            <a:pPr algn="l">
              <a:spcBef>
                <a:spcPts val="600"/>
              </a:spcBef>
            </a:pPr>
            <a:r>
              <a:rPr lang="fr-FR" sz="2400" dirty="0"/>
              <a:t>« L'essentiel des efforts de réduction proviendra de la décarbonisation du transport et de la livraison, en interne ou par des sous-traitants, en particulier pour la livraison du dernier kilomètre » (</a:t>
            </a:r>
            <a:r>
              <a:rPr lang="en-US" sz="2400" dirty="0"/>
              <a:t>introduction au rapport </a:t>
            </a:r>
            <a:r>
              <a:rPr lang="en-US" sz="2400" dirty="0" err="1"/>
              <a:t>d’activité</a:t>
            </a:r>
            <a:r>
              <a:rPr lang="en-US" sz="2400" dirty="0"/>
              <a:t> 2023)</a:t>
            </a:r>
          </a:p>
          <a:p>
            <a:pPr>
              <a:spcBef>
                <a:spcPts val="600"/>
              </a:spcBef>
            </a:pPr>
            <a:endParaRPr lang="fr-FR" sz="2400" dirty="0"/>
          </a:p>
          <a:p>
            <a:br>
              <a:rPr lang="fr-FR" sz="2400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1046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ABEAFD-CF92-2569-28D9-B3E706C8F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11353800" cy="1143000"/>
          </a:xfrm>
        </p:spPr>
        <p:txBody>
          <a:bodyPr/>
          <a:lstStyle/>
          <a:p>
            <a:r>
              <a:rPr lang="fr-FR" sz="3600" dirty="0"/>
              <a:t>La stratégie de Renault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C8CC4CA-47CB-5EA4-26AE-17EEFDE4E376}"/>
              </a:ext>
            </a:extLst>
          </p:cNvPr>
          <p:cNvSpPr txBox="1"/>
          <p:nvPr/>
        </p:nvSpPr>
        <p:spPr>
          <a:xfrm>
            <a:off x="304800" y="684464"/>
            <a:ext cx="1112520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</a:rPr>
              <a:t>Réduire les </a:t>
            </a:r>
            <a:r>
              <a:rPr lang="fr-FR" sz="2400" b="1" dirty="0">
                <a:solidFill>
                  <a:schemeClr val="tx2"/>
                </a:solidFill>
              </a:rPr>
              <a:t>m</a:t>
            </a:r>
            <a:r>
              <a:rPr lang="fr-FR" sz="2400" b="1" baseline="30000" dirty="0">
                <a:solidFill>
                  <a:schemeClr val="tx2"/>
                </a:solidFill>
              </a:rPr>
              <a:t>3</a:t>
            </a:r>
            <a:r>
              <a:rPr lang="fr-FR" sz="2400" b="1" dirty="0">
                <a:solidFill>
                  <a:schemeClr val="tx2"/>
                </a:solidFill>
              </a:rPr>
              <a:t>km </a:t>
            </a:r>
            <a:r>
              <a:rPr lang="fr-FR" sz="2400" dirty="0">
                <a:solidFill>
                  <a:schemeClr val="tx2"/>
                </a:solidFill>
              </a:rPr>
              <a:t>: distances et volumes (efforts sur les emballages)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</a:rPr>
              <a:t>Tenter le multimodal ex. Turquie vers nord de la France : Turquie-Italie en bateau, Italie-Belgique en train, Belgique-France en camion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</a:rPr>
              <a:t>« Le prix du CO</a:t>
            </a:r>
            <a:r>
              <a:rPr lang="fr-FR" sz="2400" baseline="-25000" dirty="0">
                <a:solidFill>
                  <a:schemeClr val="tx2"/>
                </a:solidFill>
              </a:rPr>
              <a:t>2</a:t>
            </a:r>
            <a:r>
              <a:rPr lang="fr-FR" sz="2400" dirty="0">
                <a:solidFill>
                  <a:schemeClr val="tx2"/>
                </a:solidFill>
              </a:rPr>
              <a:t> n’impacte pas encore nos décisions »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</a:rPr>
              <a:t>Ce qui influence les décisions CO</a:t>
            </a:r>
            <a:r>
              <a:rPr lang="fr-FR" sz="2400" baseline="-25000" dirty="0">
                <a:solidFill>
                  <a:schemeClr val="tx2"/>
                </a:solidFill>
              </a:rPr>
              <a:t>2</a:t>
            </a:r>
            <a:r>
              <a:rPr lang="fr-FR" sz="2400" dirty="0">
                <a:solidFill>
                  <a:schemeClr val="tx2"/>
                </a:solidFill>
              </a:rPr>
              <a:t> : obligation de </a:t>
            </a:r>
            <a:r>
              <a:rPr lang="fr-FR" sz="2400" i="1" dirty="0" err="1">
                <a:solidFill>
                  <a:schemeClr val="tx2"/>
                </a:solidFill>
              </a:rPr>
              <a:t>reporting</a:t>
            </a:r>
            <a:r>
              <a:rPr lang="fr-FR" sz="2400" dirty="0">
                <a:solidFill>
                  <a:schemeClr val="tx2"/>
                </a:solidFill>
              </a:rPr>
              <a:t> et … problème de recrutement de chauffeurs longue distance (réduire les kilomètres parcourus)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tx2"/>
              </a:solidFill>
            </a:endParaRPr>
          </a:p>
          <a:p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CAAB00-FCDD-649A-1D24-3705F2383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04" y="3962400"/>
            <a:ext cx="11398758" cy="236874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057021C-09FC-A752-F1FF-3B8B28482350}"/>
              </a:ext>
            </a:extLst>
          </p:cNvPr>
          <p:cNvSpPr txBox="1"/>
          <p:nvPr/>
        </p:nvSpPr>
        <p:spPr>
          <a:xfrm>
            <a:off x="6189750" y="6444734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1800" dirty="0">
                <a:solidFill>
                  <a:srgbClr val="000000"/>
                </a:solidFill>
              </a:rPr>
              <a:t>Source: Renault Group, </a:t>
            </a:r>
            <a:r>
              <a:rPr lang="fr-FR" sz="1800" dirty="0" err="1">
                <a:solidFill>
                  <a:srgbClr val="000000"/>
                </a:solidFill>
              </a:rPr>
              <a:t>webinair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sz="1800" dirty="0">
                <a:solidFill>
                  <a:srgbClr val="000000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515796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re 1"/>
          <p:cNvSpPr>
            <a:spLocks noGrp="1"/>
          </p:cNvSpPr>
          <p:nvPr>
            <p:ph type="title"/>
          </p:nvPr>
        </p:nvSpPr>
        <p:spPr bwMode="auto">
          <a:xfrm>
            <a:off x="457200" y="133865"/>
            <a:ext cx="11506200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altLang="fr-FR" sz="3600" dirty="0"/>
              <a:t>Stratégie en trois parties d’un grand opérateur routier français</a:t>
            </a:r>
            <a:br>
              <a:rPr lang="fr-FR" altLang="fr-FR" sz="3600" dirty="0"/>
            </a:br>
            <a:br>
              <a:rPr lang="fr-FR" altLang="fr-FR" b="1" dirty="0">
                <a:solidFill>
                  <a:schemeClr val="accent2"/>
                </a:solidFill>
              </a:rPr>
            </a:br>
            <a:r>
              <a:rPr lang="fr-FR" altLang="fr-FR" sz="2800" dirty="0"/>
              <a:t>1. Véhicules et carburants</a:t>
            </a:r>
          </a:p>
        </p:txBody>
      </p:sp>
      <p:sp>
        <p:nvSpPr>
          <p:cNvPr id="120834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685800" y="2057400"/>
            <a:ext cx="105156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sz="2200" dirty="0"/>
              <a:t>Flotte</a:t>
            </a:r>
          </a:p>
          <a:p>
            <a:pPr marL="342900" indent="-342900">
              <a:buFont typeface="Police système Courant"/>
              <a:buChar char="-"/>
            </a:pPr>
            <a:r>
              <a:rPr lang="fr-FR" altLang="fr-FR" sz="2200" dirty="0"/>
              <a:t>Durée moyenne d'utilisation au sein de l'entreprise : quatre ans</a:t>
            </a:r>
          </a:p>
          <a:p>
            <a:pPr marL="342900" indent="-342900">
              <a:buFont typeface="Police système Courant"/>
              <a:buChar char="-"/>
            </a:pPr>
            <a:r>
              <a:rPr lang="fr-FR" altLang="fr-FR" sz="2200" dirty="0"/>
              <a:t>100% norme Euro VI </a:t>
            </a:r>
          </a:p>
          <a:p>
            <a:pPr marL="342900" indent="-342900">
              <a:buFont typeface="Police système Courant"/>
              <a:buChar char="-"/>
            </a:pPr>
            <a:r>
              <a:rPr lang="fr-FR" altLang="fr-FR" sz="2200" dirty="0"/>
              <a:t>Acquisition et test de véhicules zéro émission</a:t>
            </a:r>
          </a:p>
          <a:p>
            <a:r>
              <a:rPr lang="fr-FR" altLang="fr-FR" sz="2200" dirty="0"/>
              <a:t>Suivi et contrôle de la consommation de carburant des véhicules</a:t>
            </a:r>
          </a:p>
          <a:p>
            <a:pPr marL="342900" indent="-342900">
              <a:buFont typeface="Police système Courant"/>
              <a:buChar char="-"/>
            </a:pPr>
            <a:r>
              <a:rPr lang="fr-FR" altLang="fr-FR" sz="2200" dirty="0"/>
              <a:t>Utilisation standard de déflecteurs de vent, de boîtes de vitesses automatiques sur les remorques de tracteurs</a:t>
            </a:r>
          </a:p>
          <a:p>
            <a:pPr marL="342900" indent="-342900">
              <a:buFont typeface="Police système Courant"/>
              <a:buChar char="-"/>
            </a:pPr>
            <a:r>
              <a:rPr lang="fr-FR" altLang="fr-FR" sz="2200" dirty="0"/>
              <a:t>Formation des conducteurs</a:t>
            </a:r>
          </a:p>
          <a:p>
            <a:pPr marL="342900" indent="-342900">
              <a:buFont typeface="Police système Courant"/>
              <a:buChar char="-"/>
            </a:pPr>
            <a:r>
              <a:rPr lang="fr-FR" altLang="fr-FR" sz="2200" dirty="0"/>
              <a:t>Entretien préventif</a:t>
            </a:r>
          </a:p>
          <a:p>
            <a:r>
              <a:rPr lang="fr-FR" altLang="fr-FR" sz="2200" dirty="0"/>
              <a:t>Optimiser la gestion des flux</a:t>
            </a:r>
          </a:p>
          <a:p>
            <a:pPr marL="342900" indent="-342900">
              <a:buFont typeface="Police système Courant"/>
              <a:buChar char="-"/>
            </a:pPr>
            <a:r>
              <a:rPr lang="fr-FR" altLang="fr-FR" sz="2200" dirty="0"/>
              <a:t>Réseau en étoile, réduisant les distances parcourues</a:t>
            </a:r>
          </a:p>
          <a:p>
            <a:pPr marL="342900" indent="-342900">
              <a:buFont typeface="Police système Courant"/>
              <a:buChar char="-"/>
            </a:pPr>
            <a:r>
              <a:rPr lang="fr-FR" altLang="fr-FR" sz="2200" dirty="0"/>
              <a:t>Optimisation du taux de chargement</a:t>
            </a:r>
          </a:p>
          <a:p>
            <a:pPr marL="342900" indent="-342900">
              <a:buFont typeface="Police système Courant"/>
              <a:buChar char="-"/>
            </a:pPr>
            <a:r>
              <a:rPr lang="fr-FR" altLang="fr-FR" sz="2200" dirty="0"/>
              <a:t>Utilisation de camions intérieurs à deux étages (motos, papier, peinture, etc.)</a:t>
            </a:r>
          </a:p>
          <a:p>
            <a:endParaRPr lang="fr-FR" altLang="fr-FR" sz="2200" dirty="0"/>
          </a:p>
          <a:p>
            <a:endParaRPr lang="fr-FR" altLang="fr-FR" sz="2200" dirty="0"/>
          </a:p>
          <a:p>
            <a:endParaRPr lang="fr-FR" altLang="fr-FR" sz="2200" dirty="0"/>
          </a:p>
        </p:txBody>
      </p:sp>
    </p:spTree>
    <p:extLst>
      <p:ext uri="{BB962C8B-B14F-4D97-AF65-F5344CB8AC3E}">
        <p14:creationId xmlns:p14="http://schemas.microsoft.com/office/powerpoint/2010/main" val="3799703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r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sz="2800" dirty="0"/>
              <a:t>2. Dans les entrepôts</a:t>
            </a:r>
          </a:p>
        </p:txBody>
      </p:sp>
      <p:sp>
        <p:nvSpPr>
          <p:cNvPr id="121858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609600" y="914400"/>
            <a:ext cx="109728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Police système Courant"/>
              <a:buChar char="-"/>
            </a:pPr>
            <a:r>
              <a:rPr lang="fr-FR" altLang="fr-FR" sz="2000" dirty="0"/>
              <a:t>Chariots et matériels 100 % électriques </a:t>
            </a:r>
          </a:p>
          <a:p>
            <a:pPr marL="342900" indent="-342900">
              <a:buFont typeface="Police système Courant"/>
              <a:buChar char="-"/>
            </a:pPr>
            <a:r>
              <a:rPr lang="fr-FR" altLang="fr-FR" sz="2000" dirty="0"/>
              <a:t>Application des normes environnementales nationales dans la construction de nouveaux entrepôts (panneaux solaires, bois et béton, matériaux recyclés et recyclables)</a:t>
            </a:r>
          </a:p>
          <a:p>
            <a:pPr marL="342900" indent="-342900">
              <a:buFont typeface="Police système Courant"/>
              <a:buChar char="-"/>
            </a:pPr>
            <a:r>
              <a:rPr lang="fr-FR" altLang="fr-FR" sz="2000" dirty="0"/>
              <a:t>Rénovation des bâtiments anciens dans le respect de la charte de qualité environnementale</a:t>
            </a:r>
          </a:p>
          <a:p>
            <a:pPr marL="342900" indent="-342900">
              <a:buFont typeface="Police système Courant"/>
              <a:buChar char="-"/>
            </a:pPr>
            <a:r>
              <a:rPr lang="fr-FR" altLang="fr-FR" sz="2000" dirty="0"/>
              <a:t>Bâtiments verticaux dans la mesure du possible</a:t>
            </a:r>
          </a:p>
          <a:p>
            <a:pPr marL="342900" indent="-342900">
              <a:buFont typeface="Police système Courant"/>
              <a:buChar char="-"/>
            </a:pPr>
            <a:r>
              <a:rPr lang="fr-FR" altLang="fr-FR" sz="2000" dirty="0"/>
              <a:t>Politique d'économie d'énergie</a:t>
            </a:r>
          </a:p>
          <a:p>
            <a:pPr marL="342900" indent="-342900">
              <a:buFont typeface="Police système Courant"/>
              <a:buChar char="-"/>
            </a:pPr>
            <a:r>
              <a:rPr lang="fr-FR" altLang="fr-FR" sz="2000" dirty="0"/>
              <a:t>Commandes d'éclairage à faible consommation d'énergie</a:t>
            </a:r>
          </a:p>
          <a:p>
            <a:pPr marL="342900" indent="-342900">
              <a:buFont typeface="Police système Courant"/>
              <a:buChar char="-"/>
            </a:pPr>
            <a:r>
              <a:rPr lang="fr-FR" altLang="fr-FR" sz="2000" dirty="0"/>
              <a:t>Positionnement des bureaux pour maximiser la lumière naturelle</a:t>
            </a:r>
          </a:p>
          <a:p>
            <a:pPr marL="342900" indent="-342900">
              <a:buFont typeface="Police système Courant"/>
              <a:buChar char="-"/>
            </a:pPr>
            <a:r>
              <a:rPr lang="fr-FR" altLang="fr-FR" sz="2000" dirty="0"/>
              <a:t>Priorité à l'élimination et au traitement des déchets</a:t>
            </a:r>
          </a:p>
          <a:p>
            <a:pPr marL="342900" indent="-342900">
              <a:buFont typeface="Police système Courant"/>
              <a:buChar char="-"/>
            </a:pPr>
            <a:r>
              <a:rPr lang="fr-FR" altLang="fr-FR" sz="2000" dirty="0"/>
              <a:t>Tri et recyclage des déchets par des entreprises spécialisées</a:t>
            </a:r>
          </a:p>
          <a:p>
            <a:pPr marL="342900" indent="-342900">
              <a:buFont typeface="Police système Courant"/>
              <a:buChar char="-"/>
            </a:pPr>
            <a:r>
              <a:rPr lang="fr-FR" altLang="fr-FR" sz="2000" dirty="0"/>
              <a:t>Récupération et recyclage des eaux de pluie</a:t>
            </a:r>
          </a:p>
          <a:p>
            <a:pPr marL="342900" indent="-342900">
              <a:buFont typeface="Police système Courant"/>
              <a:buChar char="-"/>
            </a:pPr>
            <a:r>
              <a:rPr lang="fr-FR" altLang="fr-FR" sz="2000" dirty="0"/>
              <a:t>Utilisation de compacteurs de carton</a:t>
            </a:r>
          </a:p>
          <a:p>
            <a:pPr marL="342900" indent="-342900">
              <a:buFont typeface="Police système Courant"/>
              <a:buChar char="-"/>
            </a:pPr>
            <a:r>
              <a:rPr lang="fr-FR" altLang="fr-FR" sz="2000" dirty="0"/>
              <a:t>Tri et réutilisation des palettes</a:t>
            </a:r>
          </a:p>
          <a:p>
            <a:pPr marL="342900" indent="-342900">
              <a:buFont typeface="Police système Courant"/>
              <a:buChar char="-"/>
            </a:pPr>
            <a:r>
              <a:rPr lang="fr-FR" altLang="fr-FR" sz="2000" dirty="0"/>
              <a:t>Forêt urbaine</a:t>
            </a:r>
            <a:r>
              <a:rPr lang="fr-FR" altLang="fr-FR" sz="2200" dirty="0"/>
              <a:t>, </a:t>
            </a:r>
            <a:r>
              <a:rPr lang="fr-FR" altLang="fr-FR" sz="2000" dirty="0"/>
              <a:t>ruches, biodiversité</a:t>
            </a:r>
          </a:p>
        </p:txBody>
      </p:sp>
    </p:spTree>
    <p:extLst>
      <p:ext uri="{BB962C8B-B14F-4D97-AF65-F5344CB8AC3E}">
        <p14:creationId xmlns:p14="http://schemas.microsoft.com/office/powerpoint/2010/main" val="3777633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7BFE5B-D05B-FE2A-3B5E-24C3912CE5ED}"/>
              </a:ext>
            </a:extLst>
          </p:cNvPr>
          <p:cNvSpPr txBox="1"/>
          <p:nvPr/>
        </p:nvSpPr>
        <p:spPr>
          <a:xfrm>
            <a:off x="609601" y="773963"/>
            <a:ext cx="11049000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>
                <a:solidFill>
                  <a:srgbClr val="000000"/>
                </a:solidFill>
                <a:highlight>
                  <a:srgbClr val="FFFF00"/>
                </a:highlight>
              </a:rPr>
              <a:t>Etat des lieux TRM et carbone : les chiffres et les méthodes de </a:t>
            </a:r>
            <a:r>
              <a:rPr lang="fr-FR" sz="2000" b="1" i="1" dirty="0" err="1">
                <a:solidFill>
                  <a:srgbClr val="000000"/>
                </a:solidFill>
                <a:highlight>
                  <a:srgbClr val="FFFF00"/>
                </a:highlight>
              </a:rPr>
              <a:t>reporting</a:t>
            </a:r>
            <a:endParaRPr lang="fr-FR" sz="2000" b="1" i="1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Emissions du TRM, outils de calcul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Emissions de l’immobilier logistique 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Prospective des émissions 2030 et 2050</a:t>
            </a:r>
          </a:p>
          <a:p>
            <a:pPr>
              <a:spcBef>
                <a:spcPts val="600"/>
              </a:spcBef>
            </a:pPr>
            <a:r>
              <a:rPr lang="fr-FR" sz="2000" b="1" dirty="0">
                <a:solidFill>
                  <a:srgbClr val="000000"/>
                </a:solidFill>
              </a:rPr>
              <a:t>Leviers et stratégies pour décarboner le TRM : du côté micro (entreprises)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Motorisations, véhicules propres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Efficacité, taux de remplissage 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Réduction des distances parcourues (couple transport/entrepôts)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Entrepôts décarbonés</a:t>
            </a:r>
          </a:p>
          <a:p>
            <a:pPr>
              <a:spcBef>
                <a:spcPts val="600"/>
              </a:spcBef>
            </a:pPr>
            <a:r>
              <a:rPr lang="fr-FR" sz="2000" b="1" dirty="0">
                <a:solidFill>
                  <a:srgbClr val="000000"/>
                </a:solidFill>
              </a:rPr>
              <a:t>Leviers et stratégies pour décarboner le TRM : du côté macro (le secteur TRM, l’action publique)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Les règlementations : France, UE, Californie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Les subventions à la décarbonation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La tarification de la circulation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Les infrastructures, l’aménagement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La planification écologique : vision systémique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04CA0CC-A1AB-F6E3-5F84-3531066A8916}"/>
              </a:ext>
            </a:extLst>
          </p:cNvPr>
          <p:cNvSpPr txBox="1">
            <a:spLocks/>
          </p:cNvSpPr>
          <p:nvPr/>
        </p:nvSpPr>
        <p:spPr>
          <a:xfrm>
            <a:off x="304801" y="152400"/>
            <a:ext cx="11658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kern="0" dirty="0">
                <a:solidFill>
                  <a:schemeClr val="tx1">
                    <a:lumMod val="75000"/>
                  </a:schemeClr>
                </a:solidFill>
              </a:rPr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1644000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itr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sz="2800" dirty="0"/>
              <a:t>3. Employés</a:t>
            </a:r>
          </a:p>
        </p:txBody>
      </p:sp>
      <p:sp>
        <p:nvSpPr>
          <p:cNvPr id="122882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609600" y="990600"/>
            <a:ext cx="11277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fr-FR" altLang="fr-FR" dirty="0"/>
              <a:t>Formation à la conduite respectueuse de l'environnement</a:t>
            </a:r>
          </a:p>
          <a:p>
            <a:pPr marL="1257300" lvl="2" indent="-342900">
              <a:spcBef>
                <a:spcPts val="600"/>
              </a:spcBef>
              <a:buFont typeface="Police système Courant"/>
              <a:buChar char="-"/>
            </a:pPr>
            <a:r>
              <a:rPr lang="fr-FR" altLang="fr-FR" dirty="0"/>
              <a:t>Formation individuelle des conducteurs pour économies de carburant</a:t>
            </a:r>
          </a:p>
          <a:p>
            <a:pPr marL="1257300" lvl="2" indent="-342900">
              <a:spcBef>
                <a:spcPts val="600"/>
              </a:spcBef>
              <a:buFont typeface="Police système Courant"/>
              <a:buChar char="-"/>
            </a:pPr>
            <a:r>
              <a:rPr lang="fr-FR" altLang="fr-FR" dirty="0"/>
              <a:t>Sensibilisation des employés à la sécurité routière et à la sécurité au travail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fr-FR" altLang="fr-FR" dirty="0"/>
              <a:t>Politique de réduction du papier</a:t>
            </a:r>
          </a:p>
          <a:p>
            <a:pPr marL="1257300" lvl="2" indent="-342900">
              <a:spcBef>
                <a:spcPts val="600"/>
              </a:spcBef>
              <a:buFont typeface="Police système Courant"/>
              <a:buChar char="-"/>
            </a:pPr>
            <a:r>
              <a:rPr lang="fr-FR" altLang="fr-FR" dirty="0"/>
              <a:t>Factures et documents 100 % dématérialisés</a:t>
            </a:r>
          </a:p>
          <a:p>
            <a:pPr marL="1257300" lvl="2" indent="-342900">
              <a:spcBef>
                <a:spcPts val="600"/>
              </a:spcBef>
              <a:buFont typeface="Police système Courant"/>
              <a:buChar char="-"/>
            </a:pPr>
            <a:r>
              <a:rPr lang="fr-FR" altLang="fr-FR" dirty="0"/>
              <a:t>Sensibilisation à une consommation responsable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fr-FR" altLang="fr-FR" dirty="0"/>
              <a:t>Pratiques de consommation optimisées</a:t>
            </a:r>
          </a:p>
          <a:p>
            <a:pPr marL="1257300" lvl="2" indent="-342900">
              <a:spcBef>
                <a:spcPts val="600"/>
              </a:spcBef>
              <a:buFont typeface="Police système Courant"/>
              <a:buChar char="-"/>
            </a:pPr>
            <a:r>
              <a:rPr lang="fr-FR" altLang="fr-FR" dirty="0"/>
              <a:t>Déplacements professionnels : covoiturage et encouragement des voyages en train </a:t>
            </a:r>
          </a:p>
          <a:p>
            <a:pPr marL="1257300" lvl="2" indent="-342900">
              <a:spcBef>
                <a:spcPts val="600"/>
              </a:spcBef>
              <a:buFont typeface="Police système Courant"/>
              <a:buChar char="-"/>
            </a:pPr>
            <a:r>
              <a:rPr lang="fr-FR" altLang="fr-FR" dirty="0"/>
              <a:t>Vidéoconférences, webinaires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r>
              <a:rPr lang="fr-FR" altLang="fr-FR" dirty="0"/>
              <a:t>Un bureau d'études sensibilisé aux enjeux du développement durable</a:t>
            </a:r>
          </a:p>
          <a:p>
            <a:pPr marL="1257300" lvl="2" indent="-342900">
              <a:spcBef>
                <a:spcPts val="600"/>
              </a:spcBef>
              <a:buFont typeface="Police système Courant"/>
              <a:buChar char="-"/>
            </a:pPr>
            <a:r>
              <a:rPr lang="fr-FR" altLang="fr-FR" dirty="0"/>
              <a:t>WMS, TMS, consolidation des flux d'expédition des clients</a:t>
            </a:r>
          </a:p>
          <a:p>
            <a:pPr marL="1257300" lvl="2" indent="-342900">
              <a:spcBef>
                <a:spcPts val="600"/>
              </a:spcBef>
              <a:buFont typeface="Police système Courant"/>
              <a:buChar char="-"/>
            </a:pPr>
            <a:r>
              <a:rPr lang="fr-FR" altLang="fr-FR" dirty="0"/>
              <a:t>Analyse des tests sur l'utilisation des véhicules propres </a:t>
            </a:r>
          </a:p>
          <a:p>
            <a:pPr marL="1257300" lvl="2" indent="-342900">
              <a:spcBef>
                <a:spcPts val="600"/>
              </a:spcBef>
              <a:buFont typeface="Police système Courant"/>
              <a:buChar char="-"/>
            </a:pPr>
            <a:r>
              <a:rPr lang="fr-FR" altLang="fr-FR" dirty="0"/>
              <a:t>Bilan carbone inclus dans les offres commerciales</a:t>
            </a:r>
          </a:p>
          <a:p>
            <a:pPr marL="342900" indent="-342900">
              <a:spcBef>
                <a:spcPts val="600"/>
              </a:spcBef>
              <a:buFont typeface="Arial" charset="0"/>
              <a:buChar char="•"/>
            </a:pPr>
            <a:endParaRPr lang="fr-FR" altLang="fr-FR" sz="2200" dirty="0"/>
          </a:p>
        </p:txBody>
      </p:sp>
    </p:spTree>
    <p:extLst>
      <p:ext uri="{BB962C8B-B14F-4D97-AF65-F5344CB8AC3E}">
        <p14:creationId xmlns:p14="http://schemas.microsoft.com/office/powerpoint/2010/main" val="4279284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3E1070-1640-704C-9F25-966AC996B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73" y="190501"/>
            <a:ext cx="10972800" cy="1143000"/>
          </a:xfrm>
        </p:spPr>
        <p:txBody>
          <a:bodyPr/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Quels nouveaux poids lourds 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915016-4131-9D43-A68D-43A3353CE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151783"/>
            <a:ext cx="7493081" cy="35051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E27660-E9DE-EA0A-FC67-DBBCD0BBD5DB}"/>
              </a:ext>
            </a:extLst>
          </p:cNvPr>
          <p:cNvSpPr/>
          <p:nvPr/>
        </p:nvSpPr>
        <p:spPr>
          <a:xfrm>
            <a:off x="158125" y="1825487"/>
            <a:ext cx="609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</a:rPr>
              <a:t>Amazon commande 1 064 camions GNV pour le marché européen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59FDEAA-ADE0-91B2-E3D7-1C807C29A9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449" y="1828800"/>
            <a:ext cx="570355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214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AA83056-6046-27AC-4B8E-6156CD8AA2CE}"/>
              </a:ext>
            </a:extLst>
          </p:cNvPr>
          <p:cNvSpPr txBox="1"/>
          <p:nvPr/>
        </p:nvSpPr>
        <p:spPr>
          <a:xfrm>
            <a:off x="8915400" y="2362200"/>
            <a:ext cx="2971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ICCT, 2023, </a:t>
            </a:r>
            <a:r>
              <a:rPr lang="fr-FR" dirty="0">
                <a:solidFill>
                  <a:srgbClr val="000000"/>
                </a:solidFill>
                <a:effectLst/>
              </a:rPr>
              <a:t>A COMPARISON OF THE LIFE-CYCLE</a:t>
            </a:r>
          </a:p>
          <a:p>
            <a:r>
              <a:rPr lang="fr-FR" dirty="0">
                <a:solidFill>
                  <a:srgbClr val="000000"/>
                </a:solidFill>
                <a:effectLst/>
              </a:rPr>
              <a:t>GREENHOUSE GAS EMISSIONS OF</a:t>
            </a:r>
          </a:p>
          <a:p>
            <a:r>
              <a:rPr lang="fr-FR" dirty="0">
                <a:solidFill>
                  <a:srgbClr val="000000"/>
                </a:solidFill>
                <a:effectLst/>
              </a:rPr>
              <a:t>EUROPEAN HEAVY-DUTY VEHICLES</a:t>
            </a:r>
          </a:p>
          <a:p>
            <a:r>
              <a:rPr lang="fr-FR" dirty="0">
                <a:solidFill>
                  <a:srgbClr val="000000"/>
                </a:solidFill>
                <a:effectLst/>
              </a:rPr>
              <a:t>AND FUELS</a:t>
            </a:r>
          </a:p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13C6C1-BBB1-0604-4CF7-A6F94B6F1BA1}"/>
              </a:ext>
            </a:extLst>
          </p:cNvPr>
          <p:cNvSpPr txBox="1">
            <a:spLocks/>
          </p:cNvSpPr>
          <p:nvPr/>
        </p:nvSpPr>
        <p:spPr>
          <a:xfrm>
            <a:off x="304800" y="194508"/>
            <a:ext cx="11734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kern="0" dirty="0">
                <a:solidFill>
                  <a:schemeClr val="tx1">
                    <a:lumMod val="75000"/>
                  </a:schemeClr>
                </a:solidFill>
              </a:rPr>
              <a:t>Décarbonation des PL </a:t>
            </a:r>
            <a:r>
              <a:rPr lang="fr-FR" sz="3200" kern="0" dirty="0">
                <a:solidFill>
                  <a:schemeClr val="tx1">
                    <a:lumMod val="75000"/>
                  </a:schemeClr>
                </a:solidFill>
              </a:rPr>
              <a:t>: biodiesel, GNV, bioGNV, batteries, hydrogène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A9F1A91-48AF-45D5-29BC-74C31895C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71080"/>
            <a:ext cx="4953000" cy="55308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095B086-F59C-0C7F-3DA0-C7DCA1A3A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171283"/>
            <a:ext cx="2667000" cy="176747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5A0D718-3B20-7EA0-E1E9-DEDA8ACAD683}"/>
              </a:ext>
            </a:extLst>
          </p:cNvPr>
          <p:cNvSpPr txBox="1"/>
          <p:nvPr/>
        </p:nvSpPr>
        <p:spPr>
          <a:xfrm>
            <a:off x="5943600" y="6096000"/>
            <a:ext cx="2935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Chiffres calculés pour 2021</a:t>
            </a:r>
          </a:p>
        </p:txBody>
      </p:sp>
    </p:spTree>
    <p:extLst>
      <p:ext uri="{BB962C8B-B14F-4D97-AF65-F5344CB8AC3E}">
        <p14:creationId xmlns:p14="http://schemas.microsoft.com/office/powerpoint/2010/main" val="15837902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D10D104-F704-40D0-6A6B-C59691035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0"/>
            <a:ext cx="7696200" cy="6406086"/>
          </a:xfr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92AA4819-BB88-6AEC-9D01-172137647912}"/>
              </a:ext>
            </a:extLst>
          </p:cNvPr>
          <p:cNvSpPr/>
          <p:nvPr/>
        </p:nvSpPr>
        <p:spPr>
          <a:xfrm flipH="1">
            <a:off x="4648199" y="551328"/>
            <a:ext cx="1295399" cy="6146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 w="3810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36D0B6E-8300-569F-D5BB-7F27F0881B50}"/>
              </a:ext>
            </a:extLst>
          </p:cNvPr>
          <p:cNvSpPr/>
          <p:nvPr/>
        </p:nvSpPr>
        <p:spPr>
          <a:xfrm>
            <a:off x="2590800" y="571498"/>
            <a:ext cx="1573637" cy="518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 w="3810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909F48B-B46C-2DA8-FF72-B97DE3EF9F61}"/>
              </a:ext>
            </a:extLst>
          </p:cNvPr>
          <p:cNvSpPr/>
          <p:nvPr/>
        </p:nvSpPr>
        <p:spPr>
          <a:xfrm>
            <a:off x="5836752" y="571498"/>
            <a:ext cx="1295399" cy="5743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 w="3810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DDCF56D-CDCB-690B-23FF-A5B06219C159}"/>
              </a:ext>
            </a:extLst>
          </p:cNvPr>
          <p:cNvSpPr/>
          <p:nvPr/>
        </p:nvSpPr>
        <p:spPr>
          <a:xfrm>
            <a:off x="7132151" y="551329"/>
            <a:ext cx="1349124" cy="5945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 w="3810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3C76E78-1BC5-8001-6BB9-63180DC7CEC2}"/>
              </a:ext>
            </a:extLst>
          </p:cNvPr>
          <p:cNvSpPr/>
          <p:nvPr/>
        </p:nvSpPr>
        <p:spPr>
          <a:xfrm>
            <a:off x="533400" y="5638800"/>
            <a:ext cx="1981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 w="3810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507E947-4088-18B4-CE50-B6B290D26AF5}"/>
              </a:ext>
            </a:extLst>
          </p:cNvPr>
          <p:cNvSpPr/>
          <p:nvPr/>
        </p:nvSpPr>
        <p:spPr>
          <a:xfrm>
            <a:off x="4876800" y="5570142"/>
            <a:ext cx="3352800" cy="5945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 w="3810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DF3CCC9-FDD3-4488-DE98-401820BEAC88}"/>
              </a:ext>
            </a:extLst>
          </p:cNvPr>
          <p:cNvSpPr/>
          <p:nvPr/>
        </p:nvSpPr>
        <p:spPr>
          <a:xfrm>
            <a:off x="533400" y="4726656"/>
            <a:ext cx="2209800" cy="5945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 w="3810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AE6DDF5-665A-0A9E-155C-3D98890C6469}"/>
              </a:ext>
            </a:extLst>
          </p:cNvPr>
          <p:cNvSpPr/>
          <p:nvPr/>
        </p:nvSpPr>
        <p:spPr>
          <a:xfrm>
            <a:off x="4813960" y="4763628"/>
            <a:ext cx="963875" cy="5205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 w="3810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6DFD3BF-621E-C882-DCBD-3182021D6142}"/>
              </a:ext>
            </a:extLst>
          </p:cNvPr>
          <p:cNvSpPr/>
          <p:nvPr/>
        </p:nvSpPr>
        <p:spPr>
          <a:xfrm>
            <a:off x="271629" y="990600"/>
            <a:ext cx="2471571" cy="12953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 w="3810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37F1B70-3EDA-9261-C39C-0E7CF8E6F1C2}"/>
              </a:ext>
            </a:extLst>
          </p:cNvPr>
          <p:cNvSpPr/>
          <p:nvPr/>
        </p:nvSpPr>
        <p:spPr>
          <a:xfrm>
            <a:off x="7010400" y="4771913"/>
            <a:ext cx="963875" cy="5205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 w="3810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1F26FD8-4E90-3219-BDC6-36A9A4E5052E}"/>
              </a:ext>
            </a:extLst>
          </p:cNvPr>
          <p:cNvSpPr txBox="1"/>
          <p:nvPr/>
        </p:nvSpPr>
        <p:spPr>
          <a:xfrm>
            <a:off x="8423558" y="5985079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ITF 2023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F53948C-A75D-FE1E-5B97-B1BBD6AB9471}"/>
              </a:ext>
            </a:extLst>
          </p:cNvPr>
          <p:cNvSpPr txBox="1"/>
          <p:nvPr/>
        </p:nvSpPr>
        <p:spPr>
          <a:xfrm>
            <a:off x="8491372" y="990600"/>
            <a:ext cx="34290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400" dirty="0">
                <a:solidFill>
                  <a:schemeClr val="tx2"/>
                </a:solidFill>
              </a:rPr>
              <a:t>Les camions électriques à batterie représentant la meilleure combinaison entre 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</a:rPr>
              <a:t>Émissions CO</a:t>
            </a:r>
            <a:r>
              <a:rPr lang="fr-FR" sz="2400" baseline="-25000" dirty="0">
                <a:solidFill>
                  <a:schemeClr val="tx2"/>
                </a:solidFill>
              </a:rPr>
              <a:t>2</a:t>
            </a:r>
            <a:endParaRPr lang="fr-FR" sz="2400" dirty="0">
              <a:solidFill>
                <a:schemeClr val="tx2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</a:rPr>
              <a:t>Maturité technologique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</a:rPr>
              <a:t>Coût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</a:rPr>
              <a:t>Déploiement rapide</a:t>
            </a:r>
          </a:p>
        </p:txBody>
      </p:sp>
    </p:spTree>
    <p:extLst>
      <p:ext uri="{BB962C8B-B14F-4D97-AF65-F5344CB8AC3E}">
        <p14:creationId xmlns:p14="http://schemas.microsoft.com/office/powerpoint/2010/main" val="3733866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8D47E0-BF43-567C-7A19-79079C18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60337"/>
            <a:ext cx="10972800" cy="1143000"/>
          </a:xfrm>
        </p:spPr>
        <p:txBody>
          <a:bodyPr/>
          <a:lstStyle/>
          <a:p>
            <a:r>
              <a:rPr lang="fr-FR" sz="3600" dirty="0">
                <a:latin typeface="+mn-lt"/>
              </a:rPr>
              <a:t>Problème prioritaire : disponibilité des stations de recharge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7A8E41F-CC08-1A62-412B-63AAE57AD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63" y="1532772"/>
            <a:ext cx="6927004" cy="4525963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3BBB73B-A439-731C-C6F8-334AE14B4FC2}"/>
              </a:ext>
            </a:extLst>
          </p:cNvPr>
          <p:cNvSpPr txBox="1"/>
          <p:nvPr/>
        </p:nvSpPr>
        <p:spPr>
          <a:xfrm>
            <a:off x="5117871" y="6214030"/>
            <a:ext cx="3931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Ragon, ICCT, 2022, </a:t>
            </a:r>
            <a:r>
              <a:rPr lang="fr-FR" dirty="0" err="1"/>
              <a:t>European</a:t>
            </a:r>
            <a:r>
              <a:rPr lang="fr-FR" dirty="0"/>
              <a:t> </a:t>
            </a:r>
            <a:r>
              <a:rPr lang="fr-FR" dirty="0" err="1"/>
              <a:t>survey</a:t>
            </a:r>
            <a:endParaRPr lang="fr-FR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8803CD2-AF2F-6222-D6AA-C7E1F0B0D485}"/>
              </a:ext>
            </a:extLst>
          </p:cNvPr>
          <p:cNvSpPr/>
          <p:nvPr/>
        </p:nvSpPr>
        <p:spPr>
          <a:xfrm>
            <a:off x="419920" y="2667000"/>
            <a:ext cx="217088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 w="38100"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9803583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8940" y="170745"/>
            <a:ext cx="11618259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REX de Pepsi sur un an d’utilisation de 21 semi-remorques électriques</a:t>
            </a:r>
          </a:p>
        </p:txBody>
      </p:sp>
      <p:sp>
        <p:nvSpPr>
          <p:cNvPr id="54275" name="Rectangle 2"/>
          <p:cNvSpPr txBox="1">
            <a:spLocks noChangeArrowheads="1"/>
          </p:cNvSpPr>
          <p:nvPr/>
        </p:nvSpPr>
        <p:spPr bwMode="auto">
          <a:xfrm>
            <a:off x="268940" y="1604095"/>
            <a:ext cx="643665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  <a:ea typeface="Times New Roman"/>
                <a:cs typeface="Times New Roman"/>
              </a:rPr>
              <a:t>Problème principal : coût et gestion de la station de recharge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8277B61-7314-9B62-511D-85E378EB1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0116"/>
            <a:ext cx="7543800" cy="351788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FBAE5BE-2A79-453D-3C55-C59814398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338557"/>
            <a:ext cx="4267200" cy="351944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4AB5EB1-46E2-36DE-B972-8536D442F7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132" y="1137802"/>
            <a:ext cx="3364608" cy="1885966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03D98740-308F-640A-5DDA-E4D62F51C330}"/>
              </a:ext>
            </a:extLst>
          </p:cNvPr>
          <p:cNvCxnSpPr>
            <a:cxnSpLocks/>
          </p:cNvCxnSpPr>
          <p:nvPr/>
        </p:nvCxnSpPr>
        <p:spPr>
          <a:xfrm flipV="1">
            <a:off x="5618629" y="1219200"/>
            <a:ext cx="1696571" cy="3034634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94DC35E-A06B-CA72-7402-45D4350A8441}"/>
              </a:ext>
            </a:extLst>
          </p:cNvPr>
          <p:cNvCxnSpPr>
            <a:cxnSpLocks/>
          </p:cNvCxnSpPr>
          <p:nvPr/>
        </p:nvCxnSpPr>
        <p:spPr>
          <a:xfrm flipV="1">
            <a:off x="5618629" y="3011217"/>
            <a:ext cx="1696571" cy="1242617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2256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91753F-14E2-1850-6314-427F07220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09362"/>
            <a:ext cx="10972800" cy="1143000"/>
          </a:xfrm>
        </p:spPr>
        <p:txBody>
          <a:bodyPr/>
          <a:lstStyle/>
          <a:p>
            <a:r>
              <a:rPr lang="fr-FR" sz="3600" dirty="0"/>
              <a:t>73% des </a:t>
            </a:r>
            <a:r>
              <a:rPr lang="fr-FR" sz="3600" dirty="0" err="1"/>
              <a:t>tkm</a:t>
            </a:r>
            <a:r>
              <a:rPr lang="fr-FR" sz="3600" dirty="0"/>
              <a:t> par des poids lourds en France relèvent de trajets de moins de 500 km</a:t>
            </a:r>
          </a:p>
        </p:txBody>
      </p:sp>
      <p:graphicFrame>
        <p:nvGraphicFramePr>
          <p:cNvPr id="3" name="Tableau 3">
            <a:extLst>
              <a:ext uri="{FF2B5EF4-FFF2-40B4-BE49-F238E27FC236}">
                <a16:creationId xmlns:a16="http://schemas.microsoft.com/office/drawing/2014/main" id="{E5F7EAB0-23E3-E81C-F405-30E92DB5F6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973568"/>
              </p:ext>
            </p:extLst>
          </p:nvPr>
        </p:nvGraphicFramePr>
        <p:xfrm>
          <a:off x="457200" y="1905000"/>
          <a:ext cx="5791200" cy="273357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52516736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461066821"/>
                    </a:ext>
                  </a:extLst>
                </a:gridCol>
              </a:tblGrid>
              <a:tr h="97696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2"/>
                          </a:solidFill>
                        </a:rPr>
                        <a:t>TRM (</a:t>
                      </a:r>
                      <a:r>
                        <a:rPr lang="fr-FR" dirty="0" err="1">
                          <a:solidFill>
                            <a:schemeClr val="tx2"/>
                          </a:solidFill>
                        </a:rPr>
                        <a:t>tkm</a:t>
                      </a:r>
                      <a:r>
                        <a:rPr lang="fr-FR" dirty="0">
                          <a:solidFill>
                            <a:schemeClr val="tx2"/>
                          </a:solidFill>
                        </a:rPr>
                        <a:t>) France,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589398"/>
                  </a:ext>
                </a:extLst>
              </a:tr>
              <a:tr h="558265">
                <a:tc>
                  <a:txBody>
                    <a:bodyPr/>
                    <a:lstStyle/>
                    <a:p>
                      <a:r>
                        <a:rPr lang="fr-FR" dirty="0"/>
                        <a:t>Trajets de moins de 150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236096"/>
                  </a:ext>
                </a:extLst>
              </a:tr>
              <a:tr h="558265">
                <a:tc>
                  <a:txBody>
                    <a:bodyPr/>
                    <a:lstStyle/>
                    <a:p>
                      <a:r>
                        <a:rPr lang="fr-FR" dirty="0"/>
                        <a:t>Trajets de 150 à 500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728759"/>
                  </a:ext>
                </a:extLst>
              </a:tr>
              <a:tr h="558265">
                <a:tc>
                  <a:txBody>
                    <a:bodyPr/>
                    <a:lstStyle/>
                    <a:p>
                      <a:r>
                        <a:rPr lang="fr-FR" dirty="0"/>
                        <a:t>Trajets de plus de 500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27%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00637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51860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B9896D-B92E-397E-3ECF-9FFED00D4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13218"/>
            <a:ext cx="10972800" cy="1143000"/>
          </a:xfrm>
        </p:spPr>
        <p:txBody>
          <a:bodyPr/>
          <a:lstStyle/>
          <a:p>
            <a:r>
              <a:rPr lang="fr-FR" sz="3600" dirty="0"/>
              <a:t>Ventes de camions électriques par région du monde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5BA9EDC-B561-A115-3368-2B669E570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235197"/>
            <a:ext cx="6248400" cy="529979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C3C6D81-DAF3-70F0-B205-2E49BDD9F0B4}"/>
              </a:ext>
            </a:extLst>
          </p:cNvPr>
          <p:cNvSpPr txBox="1"/>
          <p:nvPr/>
        </p:nvSpPr>
        <p:spPr>
          <a:xfrm>
            <a:off x="533400" y="1632000"/>
            <a:ext cx="3886200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</a:rPr>
              <a:t>17 000 vendus en Chine et 3 000 en Europe au premier trimestre 2024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</a:rPr>
              <a:t>Chine : échange de batteries pour la moitié des ventes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5F2A6A9-3841-0E89-152C-B40C3D62F7F3}"/>
              </a:ext>
            </a:extLst>
          </p:cNvPr>
          <p:cNvSpPr txBox="1"/>
          <p:nvPr/>
        </p:nvSpPr>
        <p:spPr>
          <a:xfrm>
            <a:off x="755374" y="6350329"/>
            <a:ext cx="4400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Smart </a:t>
            </a:r>
            <a:r>
              <a:rPr lang="fr-FR" dirty="0" err="1">
                <a:solidFill>
                  <a:schemeClr val="tx2"/>
                </a:solidFill>
              </a:rPr>
              <a:t>Freight</a:t>
            </a:r>
            <a:r>
              <a:rPr lang="fr-FR" dirty="0">
                <a:solidFill>
                  <a:schemeClr val="tx2"/>
                </a:solidFill>
              </a:rPr>
              <a:t> Centre et Bloomberg, 2024</a:t>
            </a:r>
          </a:p>
        </p:txBody>
      </p:sp>
    </p:spTree>
    <p:extLst>
      <p:ext uri="{BB962C8B-B14F-4D97-AF65-F5344CB8AC3E}">
        <p14:creationId xmlns:p14="http://schemas.microsoft.com/office/powerpoint/2010/main" val="38353796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5C3D89-A900-7356-6B13-BFF082F86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11201400" cy="1143000"/>
          </a:xfrm>
        </p:spPr>
        <p:txBody>
          <a:bodyPr/>
          <a:lstStyle/>
          <a:p>
            <a:r>
              <a:rPr lang="fr-FR" sz="3600" dirty="0"/>
              <a:t>Vente de camions électriques neufs en Europe, </a:t>
            </a:r>
            <a:br>
              <a:rPr lang="fr-FR" sz="3600" dirty="0"/>
            </a:br>
            <a:r>
              <a:rPr lang="fr-FR" sz="3600" dirty="0"/>
              <a:t>1</a:t>
            </a:r>
            <a:r>
              <a:rPr lang="fr-FR" sz="3600" baseline="30000" dirty="0"/>
              <a:t>er</a:t>
            </a:r>
            <a:r>
              <a:rPr lang="fr-FR" sz="3600" dirty="0"/>
              <a:t> semestre 2024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C09C624-9D17-2223-DCDD-26C5338E16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3632"/>
            <a:ext cx="6019800" cy="3678767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BEC90D5-3BF5-69B7-2D42-C742FDAC7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50675"/>
            <a:ext cx="7086600" cy="149316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6A68667-4F9C-FD12-2401-A8C513223A8C}"/>
              </a:ext>
            </a:extLst>
          </p:cNvPr>
          <p:cNvSpPr txBox="1"/>
          <p:nvPr/>
        </p:nvSpPr>
        <p:spPr>
          <a:xfrm>
            <a:off x="7620000" y="2286000"/>
            <a:ext cx="38862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Directeur Scania, IAA Transportation 2024</a:t>
            </a:r>
            <a:r>
              <a:rPr lang="fr-FR" dirty="0">
                <a:solidFill>
                  <a:schemeClr val="tx2"/>
                </a:solidFill>
                <a:effectLst/>
              </a:rPr>
              <a:t> Hanovre sur le </a:t>
            </a:r>
            <a:r>
              <a:rPr lang="en-US" sz="18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TCO des </a:t>
            </a:r>
            <a:r>
              <a:rPr lang="en-US" sz="1800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poids</a:t>
            </a:r>
            <a:r>
              <a:rPr lang="en-US" sz="18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lourds</a:t>
            </a:r>
            <a:r>
              <a:rPr lang="en-US" sz="18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électriques</a:t>
            </a:r>
            <a:r>
              <a:rPr lang="en-US" sz="1800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après 2030 : “1€ in BEV = 2€ in Diesel”</a:t>
            </a:r>
            <a:endParaRPr lang="fr-F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8050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8A3D238-7093-1759-12B9-64A8E1C1BF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6" y="1725895"/>
            <a:ext cx="3324092" cy="4525963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D369BB8-55B4-F36D-30FB-07EBE25A0081}"/>
              </a:ext>
            </a:extLst>
          </p:cNvPr>
          <p:cNvSpPr txBox="1"/>
          <p:nvPr/>
        </p:nvSpPr>
        <p:spPr>
          <a:xfrm>
            <a:off x="529046" y="282976"/>
            <a:ext cx="3268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Projections IEA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8C1E47B-F535-3921-278A-8F9A427DE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27" y="2286000"/>
            <a:ext cx="1608673" cy="379600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7145E79-61E0-C800-38D8-2E7BCBD25877}"/>
              </a:ext>
            </a:extLst>
          </p:cNvPr>
          <p:cNvSpPr txBox="1"/>
          <p:nvPr/>
        </p:nvSpPr>
        <p:spPr>
          <a:xfrm>
            <a:off x="7167154" y="2133600"/>
            <a:ext cx="4495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333333"/>
                </a:solidFill>
              </a:rPr>
              <a:t>Hydrogène propre est trop coûteuse</a:t>
            </a:r>
            <a:endParaRPr lang="fr-FR" sz="24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2D6343F-A451-53F2-D65D-FE0A9640746F}"/>
              </a:ext>
            </a:extLst>
          </p:cNvPr>
          <p:cNvSpPr txBox="1"/>
          <p:nvPr/>
        </p:nvSpPr>
        <p:spPr>
          <a:xfrm>
            <a:off x="529046" y="1143000"/>
            <a:ext cx="60978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/>
              <a:t>Présentation en </a:t>
            </a:r>
            <a:r>
              <a:rPr lang="fr-FR" sz="2400" dirty="0">
                <a:highlight>
                  <a:srgbClr val="FFFF00"/>
                </a:highlight>
              </a:rPr>
              <a:t>2022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5F84929-A223-FF7E-6E0F-B2B6D7E095C2}"/>
              </a:ext>
            </a:extLst>
          </p:cNvPr>
          <p:cNvSpPr txBox="1"/>
          <p:nvPr/>
        </p:nvSpPr>
        <p:spPr>
          <a:xfrm>
            <a:off x="8077200" y="1143000"/>
            <a:ext cx="60978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highlight>
                  <a:srgbClr val="FFFF00"/>
                </a:highlight>
              </a:rPr>
              <a:t>2024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63D9888-B940-9D61-D943-F8B5A6BC0C27}"/>
              </a:ext>
            </a:extLst>
          </p:cNvPr>
          <p:cNvSpPr/>
          <p:nvPr/>
        </p:nvSpPr>
        <p:spPr>
          <a:xfrm>
            <a:off x="4405246" y="3516014"/>
            <a:ext cx="1385954" cy="5924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 w="3810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E6746A8-0622-10CB-701E-263CA0C3A7F8}"/>
              </a:ext>
            </a:extLst>
          </p:cNvPr>
          <p:cNvSpPr/>
          <p:nvPr/>
        </p:nvSpPr>
        <p:spPr>
          <a:xfrm>
            <a:off x="4405246" y="4876800"/>
            <a:ext cx="1608673" cy="5924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 w="38100"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581785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66C79B-BDE5-FBBB-6F99-0DC0CE6F6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9020"/>
            <a:ext cx="10972800" cy="1143000"/>
          </a:xfrm>
        </p:spPr>
        <p:txBody>
          <a:bodyPr/>
          <a:lstStyle/>
          <a:p>
            <a:r>
              <a:rPr lang="fr-FR" sz="3600" dirty="0"/>
              <a:t>Guide des coûts externes du transport, UE, 2020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F33B65D-1EC4-147C-ACA3-9698136350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879" y="1322020"/>
            <a:ext cx="7160478" cy="4525963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D18D77D-9D08-C793-1ECD-05C5B751F6AD}"/>
              </a:ext>
            </a:extLst>
          </p:cNvPr>
          <p:cNvSpPr txBox="1"/>
          <p:nvPr/>
        </p:nvSpPr>
        <p:spPr>
          <a:xfrm>
            <a:off x="381000" y="6126163"/>
            <a:ext cx="1005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</a:t>
            </a:r>
            <a:r>
              <a:rPr lang="fr-FR" dirty="0" err="1"/>
              <a:t>op.europa.eu</a:t>
            </a:r>
            <a:r>
              <a:rPr lang="fr-FR" dirty="0"/>
              <a:t>/en/publication-</a:t>
            </a:r>
            <a:r>
              <a:rPr lang="fr-FR" dirty="0" err="1"/>
              <a:t>detail</a:t>
            </a:r>
            <a:r>
              <a:rPr lang="fr-FR" dirty="0"/>
              <a:t>/-/publication/9781f65f-8448-11ea-bf12-01aa75ed71a1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5D0B62C-1FD6-C05D-8214-C9980463E073}"/>
              </a:ext>
            </a:extLst>
          </p:cNvPr>
          <p:cNvSpPr/>
          <p:nvPr/>
        </p:nvSpPr>
        <p:spPr>
          <a:xfrm>
            <a:off x="3937518" y="2465020"/>
            <a:ext cx="1023771" cy="2743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 w="3810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2DE3040-990C-2731-0A6A-D6FC9D1AA92F}"/>
              </a:ext>
            </a:extLst>
          </p:cNvPr>
          <p:cNvSpPr txBox="1"/>
          <p:nvPr/>
        </p:nvSpPr>
        <p:spPr>
          <a:xfrm>
            <a:off x="381001" y="2777153"/>
            <a:ext cx="24420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Heavy </a:t>
            </a:r>
            <a:r>
              <a:rPr lang="fr-FR" sz="2400" dirty="0" err="1">
                <a:solidFill>
                  <a:schemeClr val="tx2"/>
                </a:solidFill>
              </a:rPr>
              <a:t>Goods</a:t>
            </a:r>
            <a:r>
              <a:rPr lang="fr-FR" sz="2400" dirty="0">
                <a:solidFill>
                  <a:schemeClr val="tx2"/>
                </a:solidFill>
              </a:rPr>
              <a:t> </a:t>
            </a:r>
            <a:r>
              <a:rPr lang="fr-FR" sz="2400" dirty="0" err="1">
                <a:solidFill>
                  <a:schemeClr val="tx2"/>
                </a:solidFill>
              </a:rPr>
              <a:t>Vehicles</a:t>
            </a:r>
            <a:r>
              <a:rPr lang="fr-FR" sz="2400" dirty="0">
                <a:solidFill>
                  <a:schemeClr val="tx2"/>
                </a:solidFill>
              </a:rPr>
              <a:t> (poids lourds) : 0,5 centimes/</a:t>
            </a:r>
            <a:r>
              <a:rPr lang="fr-FR" sz="2400" dirty="0" err="1">
                <a:solidFill>
                  <a:schemeClr val="tx2"/>
                </a:solidFill>
              </a:rPr>
              <a:t>tkm</a:t>
            </a:r>
            <a:endParaRPr lang="fr-FR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2495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44301DEB-BE7C-EC49-BBA7-B45FE33651E7}"/>
              </a:ext>
            </a:extLst>
          </p:cNvPr>
          <p:cNvSpPr/>
          <p:nvPr/>
        </p:nvSpPr>
        <p:spPr>
          <a:xfrm>
            <a:off x="6059933" y="2057400"/>
            <a:ext cx="567486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000" kern="0" dirty="0" err="1">
                <a:solidFill>
                  <a:srgbClr val="000000"/>
                </a:solidFill>
              </a:rPr>
              <a:t>Incluant</a:t>
            </a:r>
            <a:r>
              <a:rPr lang="sv-SE" sz="2000" kern="0" dirty="0">
                <a:solidFill>
                  <a:srgbClr val="000000"/>
                </a:solidFill>
              </a:rPr>
              <a:t> </a:t>
            </a:r>
            <a:r>
              <a:rPr lang="sv-SE" sz="2000" kern="0" dirty="0" err="1">
                <a:solidFill>
                  <a:srgbClr val="000000"/>
                </a:solidFill>
              </a:rPr>
              <a:t>carburants</a:t>
            </a:r>
            <a:r>
              <a:rPr lang="sv-SE" sz="2000" kern="0" dirty="0">
                <a:solidFill>
                  <a:srgbClr val="000000"/>
                </a:solidFill>
              </a:rPr>
              <a:t>, </a:t>
            </a:r>
            <a:r>
              <a:rPr lang="sv-SE" sz="2000" kern="0" dirty="0" err="1">
                <a:solidFill>
                  <a:srgbClr val="000000"/>
                </a:solidFill>
              </a:rPr>
              <a:t>salaires</a:t>
            </a:r>
            <a:r>
              <a:rPr lang="sv-SE" sz="2000" kern="0" dirty="0">
                <a:solidFill>
                  <a:srgbClr val="000000"/>
                </a:solidFill>
              </a:rPr>
              <a:t>, </a:t>
            </a:r>
            <a:r>
              <a:rPr lang="sv-SE" sz="2000" kern="0" dirty="0" err="1">
                <a:solidFill>
                  <a:srgbClr val="000000"/>
                </a:solidFill>
              </a:rPr>
              <a:t>coûts</a:t>
            </a:r>
            <a:r>
              <a:rPr lang="sv-SE" sz="2000" kern="0" dirty="0">
                <a:solidFill>
                  <a:srgbClr val="000000"/>
                </a:solidFill>
              </a:rPr>
              <a:t> </a:t>
            </a:r>
            <a:r>
              <a:rPr lang="sv-SE" sz="2000" kern="0" dirty="0" err="1">
                <a:solidFill>
                  <a:srgbClr val="000000"/>
                </a:solidFill>
              </a:rPr>
              <a:t>fixes</a:t>
            </a:r>
            <a:r>
              <a:rPr lang="sv-SE" sz="2000" kern="0" dirty="0">
                <a:solidFill>
                  <a:srgbClr val="000000"/>
                </a:solidFill>
              </a:rPr>
              <a:t> du </a:t>
            </a:r>
            <a:r>
              <a:rPr lang="sv-SE" sz="2000" kern="0" dirty="0" err="1">
                <a:solidFill>
                  <a:srgbClr val="000000"/>
                </a:solidFill>
              </a:rPr>
              <a:t>véhicule</a:t>
            </a:r>
            <a:r>
              <a:rPr lang="sv-SE" sz="2000" kern="0" dirty="0">
                <a:solidFill>
                  <a:srgbClr val="000000"/>
                </a:solidFill>
              </a:rPr>
              <a:t>, services </a:t>
            </a:r>
            <a:r>
              <a:rPr lang="sv-SE" sz="2000" kern="0" dirty="0" err="1">
                <a:solidFill>
                  <a:srgbClr val="000000"/>
                </a:solidFill>
              </a:rPr>
              <a:t>divers</a:t>
            </a:r>
            <a:r>
              <a:rPr lang="sv-SE" sz="2000" kern="0" dirty="0">
                <a:solidFill>
                  <a:srgbClr val="000000"/>
                </a:solidFill>
              </a:rPr>
              <a:t>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000" kern="0" dirty="0">
                <a:solidFill>
                  <a:srgbClr val="000000"/>
                </a:solidFill>
              </a:rPr>
              <a:t>PL diesel : 36 t CO</a:t>
            </a:r>
            <a:r>
              <a:rPr lang="sv-SE" sz="2000" kern="0" baseline="-25000" dirty="0">
                <a:solidFill>
                  <a:srgbClr val="000000"/>
                </a:solidFill>
              </a:rPr>
              <a:t>2</a:t>
            </a:r>
            <a:r>
              <a:rPr lang="sv-SE" sz="2000" kern="0" dirty="0">
                <a:solidFill>
                  <a:srgbClr val="000000"/>
                </a:solidFill>
              </a:rPr>
              <a:t> et 75 000 euros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000" kern="0" dirty="0">
                <a:solidFill>
                  <a:srgbClr val="000000"/>
                </a:solidFill>
              </a:rPr>
              <a:t>PL </a:t>
            </a:r>
            <a:r>
              <a:rPr lang="sv-SE" sz="2000" kern="0" dirty="0" err="1">
                <a:solidFill>
                  <a:srgbClr val="000000"/>
                </a:solidFill>
              </a:rPr>
              <a:t>électrique</a:t>
            </a:r>
            <a:r>
              <a:rPr lang="sv-SE" sz="2000" kern="0" dirty="0">
                <a:solidFill>
                  <a:srgbClr val="000000"/>
                </a:solidFill>
              </a:rPr>
              <a:t> : 0 t de CO</a:t>
            </a:r>
            <a:r>
              <a:rPr lang="sv-SE" sz="2000" kern="0" baseline="-25000" dirty="0">
                <a:solidFill>
                  <a:srgbClr val="000000"/>
                </a:solidFill>
              </a:rPr>
              <a:t>2</a:t>
            </a:r>
            <a:r>
              <a:rPr lang="sv-SE" sz="2000" kern="0" dirty="0">
                <a:solidFill>
                  <a:srgbClr val="000000"/>
                </a:solidFill>
              </a:rPr>
              <a:t> et 76 000 euros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000" kern="0" dirty="0" err="1">
                <a:solidFill>
                  <a:srgbClr val="000000"/>
                </a:solidFill>
              </a:rPr>
              <a:t>Rail</a:t>
            </a:r>
            <a:r>
              <a:rPr lang="sv-SE" sz="2000" kern="0" dirty="0">
                <a:solidFill>
                  <a:srgbClr val="000000"/>
                </a:solidFill>
              </a:rPr>
              <a:t>-route </a:t>
            </a:r>
            <a:r>
              <a:rPr lang="sv-SE" sz="2000" kern="0" dirty="0" err="1">
                <a:solidFill>
                  <a:srgbClr val="000000"/>
                </a:solidFill>
              </a:rPr>
              <a:t>traditionnel</a:t>
            </a:r>
            <a:r>
              <a:rPr lang="sv-SE" sz="2000" kern="0" dirty="0">
                <a:solidFill>
                  <a:srgbClr val="000000"/>
                </a:solidFill>
              </a:rPr>
              <a:t> : 3,4 t et 30 000 euros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sz="2000" kern="0" dirty="0" err="1">
                <a:solidFill>
                  <a:srgbClr val="000000"/>
                </a:solidFill>
              </a:rPr>
              <a:t>Autoroute</a:t>
            </a:r>
            <a:r>
              <a:rPr lang="sv-SE" sz="2000" kern="0" dirty="0">
                <a:solidFill>
                  <a:srgbClr val="000000"/>
                </a:solidFill>
              </a:rPr>
              <a:t> </a:t>
            </a:r>
            <a:r>
              <a:rPr lang="sv-SE" sz="2000" kern="0" dirty="0" err="1">
                <a:solidFill>
                  <a:srgbClr val="000000"/>
                </a:solidFill>
              </a:rPr>
              <a:t>ferroviaire</a:t>
            </a:r>
            <a:r>
              <a:rPr lang="sv-SE" sz="2000" kern="0" dirty="0">
                <a:solidFill>
                  <a:srgbClr val="000000"/>
                </a:solidFill>
              </a:rPr>
              <a:t> : 3;2 t et 38 000 euros</a:t>
            </a:r>
            <a:endParaRPr lang="sv-SE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D4A7B6-99F7-49A7-BBAE-06B780F39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0"/>
            <a:ext cx="5861461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D27ABE7-5937-DDE7-FB2C-72F92FEF4B80}"/>
              </a:ext>
            </a:extLst>
          </p:cNvPr>
          <p:cNvSpPr txBox="1"/>
          <p:nvPr/>
        </p:nvSpPr>
        <p:spPr>
          <a:xfrm>
            <a:off x="6132067" y="6343403"/>
            <a:ext cx="298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00000"/>
                </a:solidFill>
              </a:rPr>
              <a:t>Courtesy</a:t>
            </a:r>
            <a:r>
              <a:rPr lang="fr-FR" dirty="0">
                <a:solidFill>
                  <a:srgbClr val="000000"/>
                </a:solidFill>
              </a:rPr>
              <a:t> Brian </a:t>
            </a:r>
            <a:r>
              <a:rPr lang="fr-FR" dirty="0" err="1">
                <a:solidFill>
                  <a:srgbClr val="000000"/>
                </a:solidFill>
              </a:rPr>
              <a:t>Yanity</a:t>
            </a:r>
            <a:r>
              <a:rPr lang="fr-FR" dirty="0">
                <a:solidFill>
                  <a:srgbClr val="000000"/>
                </a:solidFill>
              </a:rPr>
              <a:t>, 2022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9103FBF4-FF17-7AF0-32E3-A202668891AA}"/>
              </a:ext>
            </a:extLst>
          </p:cNvPr>
          <p:cNvSpPr txBox="1"/>
          <p:nvPr/>
        </p:nvSpPr>
        <p:spPr>
          <a:xfrm>
            <a:off x="5928097" y="304800"/>
            <a:ext cx="5938539" cy="1130929"/>
          </a:xfrm>
          <a:prstGeom prst="rect">
            <a:avLst/>
          </a:prstGeom>
        </p:spPr>
        <p:txBody>
          <a:bodyPr vert="horz" wrap="square" lIns="0" tIns="10012" rIns="0" bIns="0" rtlCol="0" anchor="t">
            <a:spAutoFit/>
          </a:bodyPr>
          <a:lstStyle/>
          <a:p>
            <a:pPr marL="7701" algn="ctr">
              <a:spcBef>
                <a:spcPts val="79"/>
              </a:spcBef>
            </a:pPr>
            <a:r>
              <a:rPr lang="sv-SE" sz="3600" spc="-91" dirty="0" err="1">
                <a:solidFill>
                  <a:schemeClr val="tx1">
                    <a:lumMod val="75000"/>
                  </a:schemeClr>
                </a:solidFill>
              </a:rPr>
              <a:t>Comparatifs</a:t>
            </a:r>
            <a:r>
              <a:rPr lang="sv-SE" sz="3600" spc="-91" dirty="0">
                <a:solidFill>
                  <a:schemeClr val="tx1">
                    <a:lumMod val="75000"/>
                  </a:schemeClr>
                </a:solidFill>
              </a:rPr>
              <a:t> transport</a:t>
            </a:r>
          </a:p>
          <a:p>
            <a:pPr marL="7701" algn="ctr">
              <a:spcBef>
                <a:spcPts val="79"/>
              </a:spcBef>
            </a:pPr>
            <a:r>
              <a:rPr lang="sv-SE" sz="3600" spc="-91" dirty="0">
                <a:solidFill>
                  <a:schemeClr val="tx1">
                    <a:lumMod val="75000"/>
                  </a:schemeClr>
                </a:solidFill>
                <a:cs typeface="Calibri"/>
              </a:rPr>
              <a:t>du nord au sud de la </a:t>
            </a:r>
            <a:r>
              <a:rPr lang="sv-SE" sz="3600" spc="-91" dirty="0" err="1">
                <a:solidFill>
                  <a:schemeClr val="tx1">
                    <a:lumMod val="75000"/>
                  </a:schemeClr>
                </a:solidFill>
                <a:cs typeface="Calibri"/>
              </a:rPr>
              <a:t>Suède</a:t>
            </a:r>
            <a:endParaRPr lang="sv-SE" sz="2200" spc="-91" dirty="0">
              <a:solidFill>
                <a:srgbClr val="0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98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F3B0A4-E4BB-7C49-9A72-0342AB6F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5497"/>
            <a:ext cx="11684000" cy="1143000"/>
          </a:xfrm>
        </p:spPr>
        <p:txBody>
          <a:bodyPr/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Poids lourds électriques pour le milieu urbain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A0AAAF8-6972-2846-1C5F-65F00096A8DD}"/>
              </a:ext>
            </a:extLst>
          </p:cNvPr>
          <p:cNvSpPr txBox="1"/>
          <p:nvPr/>
        </p:nvSpPr>
        <p:spPr>
          <a:xfrm>
            <a:off x="9179626" y="1859110"/>
            <a:ext cx="2783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</a:rPr>
              <a:t>Volta </a:t>
            </a:r>
            <a:r>
              <a:rPr lang="fr-FR" sz="2400" dirty="0" err="1">
                <a:solidFill>
                  <a:srgbClr val="000000"/>
                </a:solidFill>
              </a:rPr>
              <a:t>Zero</a:t>
            </a:r>
            <a:r>
              <a:rPr lang="fr-FR" sz="2400" dirty="0">
                <a:solidFill>
                  <a:srgbClr val="000000"/>
                </a:solidFill>
              </a:rPr>
              <a:t> (sauvé de la faillite en avril 2024)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A45891F-DA73-DF8C-F155-3345BA677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74077"/>
            <a:ext cx="3058886" cy="178564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73FDE16-121D-BBF3-4897-17458F4C0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41479"/>
            <a:ext cx="3494664" cy="274511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6ADD28D-A113-006F-C647-20672762B09A}"/>
              </a:ext>
            </a:extLst>
          </p:cNvPr>
          <p:cNvSpPr txBox="1"/>
          <p:nvPr/>
        </p:nvSpPr>
        <p:spPr>
          <a:xfrm>
            <a:off x="9890727" y="4351571"/>
            <a:ext cx="1920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solidFill>
                  <a:srgbClr val="000000"/>
                </a:solidFill>
              </a:rPr>
              <a:t>Tevva</a:t>
            </a:r>
            <a:r>
              <a:rPr lang="fr-FR" sz="2400" dirty="0">
                <a:solidFill>
                  <a:srgbClr val="000000"/>
                </a:solidFill>
              </a:rPr>
              <a:t> (faillite août 2024)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686BA8E-1B4C-6A09-CA7F-1FA1F6FBB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7" y="1481673"/>
            <a:ext cx="3515710" cy="172076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4FE6D4B-0171-1923-6F6F-967D925C9CDB}"/>
              </a:ext>
            </a:extLst>
          </p:cNvPr>
          <p:cNvSpPr txBox="1"/>
          <p:nvPr/>
        </p:nvSpPr>
        <p:spPr>
          <a:xfrm>
            <a:off x="189129" y="3350351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</a:rPr>
              <a:t>Renault </a:t>
            </a:r>
            <a:r>
              <a:rPr lang="fr-FR" sz="2400" dirty="0" err="1">
                <a:solidFill>
                  <a:srgbClr val="000000"/>
                </a:solidFill>
              </a:rPr>
              <a:t>urban</a:t>
            </a:r>
            <a:r>
              <a:rPr lang="fr-FR" sz="2400" dirty="0">
                <a:solidFill>
                  <a:srgbClr val="000000"/>
                </a:solidFill>
              </a:rPr>
              <a:t> truck 2024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E724601-1425-E54B-4158-72393A3B86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7" y="4199795"/>
            <a:ext cx="4749800" cy="20701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2E9BAF9-1540-D603-50BF-E2A135E043E4}"/>
              </a:ext>
            </a:extLst>
          </p:cNvPr>
          <p:cNvSpPr txBox="1"/>
          <p:nvPr/>
        </p:nvSpPr>
        <p:spPr>
          <a:xfrm>
            <a:off x="223837" y="6384303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0000"/>
                </a:solidFill>
              </a:rPr>
              <a:t>Volvo FH e-truck</a:t>
            </a:r>
          </a:p>
        </p:txBody>
      </p:sp>
    </p:spTree>
    <p:extLst>
      <p:ext uri="{BB962C8B-B14F-4D97-AF65-F5344CB8AC3E}">
        <p14:creationId xmlns:p14="http://schemas.microsoft.com/office/powerpoint/2010/main" val="37275114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ZoneTexte 2"/>
          <p:cNvSpPr txBox="1">
            <a:spLocks noChangeArrowheads="1"/>
          </p:cNvSpPr>
          <p:nvPr/>
        </p:nvSpPr>
        <p:spPr bwMode="auto">
          <a:xfrm>
            <a:off x="13855" y="203199"/>
            <a:ext cx="6172200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Entrepôts producteurs d’ENR</a:t>
            </a:r>
          </a:p>
          <a:p>
            <a:endParaRPr lang="fr-FR" sz="3200" dirty="0">
              <a:solidFill>
                <a:schemeClr val="tx1">
                  <a:lumMod val="75000"/>
                </a:schemeClr>
              </a:solidFill>
            </a:endParaRPr>
          </a:p>
          <a:p>
            <a:endParaRPr lang="fr-FR" dirty="0">
              <a:solidFill>
                <a:schemeClr val="accent2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AE441F-B058-7FB2-CEE0-FADC66C20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708" y="0"/>
            <a:ext cx="5193437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75BC8B2-8014-A250-79A9-CCF1A3F7DEB7}"/>
              </a:ext>
            </a:extLst>
          </p:cNvPr>
          <p:cNvSpPr txBox="1"/>
          <p:nvPr/>
        </p:nvSpPr>
        <p:spPr>
          <a:xfrm>
            <a:off x="5207293" y="6142231"/>
            <a:ext cx="1777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>
                <a:solidFill>
                  <a:schemeClr val="tx2"/>
                </a:solidFill>
              </a:rPr>
              <a:t>Amsterdam, 2024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ACCB00-80F2-CA89-6C9A-87CEC36AF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8975" y="1069272"/>
            <a:ext cx="5735579" cy="4525963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 entrepôt équipé produit plus que ce qu’il consomme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/>
              <a:t>Charte AFILOG/Etat 2021 couverture de la moitié des toits et espaces de parking puis engagement </a:t>
            </a:r>
            <a:r>
              <a:rPr lang="fr-FR" sz="2400" dirty="0">
                <a:effectLst/>
                <a:ea typeface="Times New Roman" panose="02020603050405020304" pitchFamily="18" charset="0"/>
              </a:rPr>
              <a:t>5 millions de m² entre 2023 et 2028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>
              <a:effectLst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89D8749-992A-1FD7-556E-684C69FFD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4114800"/>
            <a:ext cx="4248482" cy="288289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4E0D90D-DD85-1C3A-8A78-7823318412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024" y="-45720"/>
            <a:ext cx="5735580" cy="355837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EBA2DD9-5616-7D0B-28AF-4C9EC3DD6A8E}"/>
              </a:ext>
            </a:extLst>
          </p:cNvPr>
          <p:cNvSpPr txBox="1"/>
          <p:nvPr/>
        </p:nvSpPr>
        <p:spPr>
          <a:xfrm>
            <a:off x="5573221" y="1307322"/>
            <a:ext cx="1298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>
                <a:solidFill>
                  <a:schemeClr val="tx2"/>
                </a:solidFill>
              </a:rPr>
              <a:t>Tokyo, 2024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AF9DA71-AA0E-1AC3-DE13-F4D9C9AAC93F}"/>
              </a:ext>
            </a:extLst>
          </p:cNvPr>
          <p:cNvSpPr txBox="1"/>
          <p:nvPr/>
        </p:nvSpPr>
        <p:spPr>
          <a:xfrm>
            <a:off x="4242889" y="5282128"/>
            <a:ext cx="1777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</a:rPr>
              <a:t>Ceva, France, 2024</a:t>
            </a:r>
          </a:p>
        </p:txBody>
      </p:sp>
    </p:spTree>
    <p:extLst>
      <p:ext uri="{BB962C8B-B14F-4D97-AF65-F5344CB8AC3E}">
        <p14:creationId xmlns:p14="http://schemas.microsoft.com/office/powerpoint/2010/main" val="42053820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93419F-CFBB-4B5D-25BA-B7117B3BA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49245"/>
            <a:ext cx="10972800" cy="1143000"/>
          </a:xfrm>
        </p:spPr>
        <p:txBody>
          <a:bodyPr/>
          <a:lstStyle/>
          <a:p>
            <a:r>
              <a:rPr lang="fr-FR" sz="3600" dirty="0"/>
              <a:t>Entrepôt et consommation énergétique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F04141-60B8-5477-F2BD-F8AA76A86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183" y="838200"/>
            <a:ext cx="11391900" cy="4525963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fr-FR" sz="2400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ouvel entrepôt ou rénové de plus de 500 m2 doit équiper au moins 30 % </a:t>
            </a:r>
            <a:r>
              <a:rPr lang="fr-FR" sz="2400" dirty="0">
                <a:effectLst/>
                <a:ea typeface="Times New Roman" panose="02020603050405020304" pitchFamily="18" charset="0"/>
              </a:rPr>
              <a:t>(40 % en 2026 et 50 % en 2027) </a:t>
            </a:r>
            <a:r>
              <a:rPr lang="fr-FR" sz="2400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de </a:t>
            </a:r>
            <a:r>
              <a:rPr lang="fr-FR" sz="2400" dirty="0"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fr-FR" sz="2400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a toiture de panneaux solaires ou le végétaliser </a:t>
            </a:r>
            <a:r>
              <a:rPr lang="fr-FR" sz="2400" dirty="0">
                <a:effectLst/>
                <a:ea typeface="Times New Roman" panose="02020603050405020304" pitchFamily="18" charset="0"/>
              </a:rPr>
              <a:t>(article L.171-4 du code de la construction)</a:t>
            </a:r>
            <a:endParaRPr lang="fr-FR" sz="2400" dirty="0"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L’obligation inclut les surfaces de parking via l’installation d’ombrières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Difficultés concrètes (</a:t>
            </a:r>
            <a:r>
              <a:rPr lang="fr-FR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Sogaris</a:t>
            </a:r>
            <a:r>
              <a:rPr lang="fr-FR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nov</a:t>
            </a:r>
            <a:r>
              <a:rPr lang="fr-FR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2024)</a:t>
            </a:r>
          </a:p>
          <a:p>
            <a:pPr marL="800100" lvl="1" indent="-342900">
              <a:spcBef>
                <a:spcPts val="600"/>
              </a:spcBef>
              <a:buFont typeface="Calibri" panose="020F0502020204030204" pitchFamily="34" charset="0"/>
              <a:buChar char="-"/>
            </a:pPr>
            <a:r>
              <a:rPr lang="fr-FR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fr-FR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os bâtiments sont un peu anciens </a:t>
            </a:r>
          </a:p>
          <a:p>
            <a:pPr marL="800100" lvl="1" indent="-342900">
              <a:spcBef>
                <a:spcPts val="600"/>
              </a:spcBef>
              <a:buFont typeface="Calibri" panose="020F0502020204030204" pitchFamily="34" charset="0"/>
              <a:buChar char="-"/>
            </a:pPr>
            <a:r>
              <a:rPr lang="fr-FR" sz="24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fr-FR" sz="24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roblèmes d’assurances</a:t>
            </a:r>
          </a:p>
          <a:p>
            <a:pPr marL="800100" lvl="1" indent="-342900">
              <a:spcBef>
                <a:spcPts val="600"/>
              </a:spcBef>
              <a:buFont typeface="Calibri" panose="020F0502020204030204" pitchFamily="34" charset="0"/>
              <a:buChar char="-"/>
            </a:pPr>
            <a:r>
              <a:rPr lang="fr-FR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Marché ultra volatile de l’énergie, financements plus compliqués</a:t>
            </a:r>
          </a:p>
          <a:p>
            <a:pPr marL="800100" lvl="1" indent="-342900">
              <a:spcBef>
                <a:spcPts val="600"/>
              </a:spcBef>
              <a:buFont typeface="Calibri" panose="020F0502020204030204" pitchFamily="34" charset="0"/>
              <a:buChar char="-"/>
            </a:pPr>
            <a:r>
              <a:rPr lang="fr-FR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 règlementation ne reconnaît</a:t>
            </a:r>
            <a:r>
              <a:rPr lang="fr-FR" sz="24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que l’</a:t>
            </a:r>
            <a:r>
              <a:rPr lang="fr-FR" sz="2400" b="1" kern="1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auto-consommation</a:t>
            </a:r>
            <a:r>
              <a:rPr lang="fr-FR" sz="24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individuelle</a:t>
            </a:r>
          </a:p>
          <a:p>
            <a:pPr marL="800100" lvl="1" indent="-342900">
              <a:spcBef>
                <a:spcPts val="600"/>
              </a:spcBef>
              <a:buFont typeface="Calibri" panose="020F0502020204030204" pitchFamily="34" charset="0"/>
              <a:buChar char="-"/>
            </a:pPr>
            <a:r>
              <a:rPr lang="fr-FR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fr-FR" sz="2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 gaz est moins cher aujourd’hui</a:t>
            </a:r>
            <a:endParaRPr lang="fr-FR" sz="2400" dirty="0"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effectLst/>
                <a:ea typeface="Times New Roman" panose="02020603050405020304" pitchFamily="18" charset="0"/>
              </a:rPr>
              <a:t>Etude US : la couverture du toit d'un entrepôt en panneaux de trois mégawatts a un temps de retour de 11 ans pour l'investisseur, fournit le chauffage annuel de 331 maisons, économise 2860 tonnes de CO</a:t>
            </a:r>
            <a:r>
              <a:rPr lang="fr-FR" sz="2400" baseline="-25000" dirty="0">
                <a:effectLst/>
                <a:ea typeface="Times New Roman" panose="02020603050405020304" pitchFamily="18" charset="0"/>
              </a:rPr>
              <a:t>2</a:t>
            </a:r>
            <a:endParaRPr lang="fr-FR" sz="2400" dirty="0">
              <a:effectLst/>
              <a:ea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91405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17BFE5B-D05B-FE2A-3B5E-24C3912CE5ED}"/>
              </a:ext>
            </a:extLst>
          </p:cNvPr>
          <p:cNvSpPr txBox="1"/>
          <p:nvPr/>
        </p:nvSpPr>
        <p:spPr>
          <a:xfrm>
            <a:off x="571500" y="734207"/>
            <a:ext cx="11049000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>
                <a:solidFill>
                  <a:srgbClr val="000000"/>
                </a:solidFill>
              </a:rPr>
              <a:t>Etat des lieux TRM et carbone : les chiffres et les méthodes de </a:t>
            </a:r>
            <a:r>
              <a:rPr lang="fr-FR" sz="2000" b="1" i="1" dirty="0" err="1">
                <a:solidFill>
                  <a:srgbClr val="000000"/>
                </a:solidFill>
              </a:rPr>
              <a:t>reporting</a:t>
            </a:r>
            <a:endParaRPr lang="fr-FR" sz="2000" b="1" i="1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Emissions du TRM, outils de calcul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Emissions de l’immobilier logistique 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Prospective des émissions 2030 et 2050</a:t>
            </a:r>
          </a:p>
          <a:p>
            <a:pPr>
              <a:spcBef>
                <a:spcPts val="600"/>
              </a:spcBef>
            </a:pPr>
            <a:r>
              <a:rPr lang="fr-FR" sz="2000" b="1" dirty="0">
                <a:solidFill>
                  <a:srgbClr val="000000"/>
                </a:solidFill>
              </a:rPr>
              <a:t>Leviers et stratégies pour décarboner le TRM : du côté micro (entreprises)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Motorisations, véhicules propres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Efficacité, taux de remplissage 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Réduction des distances parcourues (couple transport/entrepôts)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Entrepôts décarbonés</a:t>
            </a:r>
          </a:p>
          <a:p>
            <a:pPr>
              <a:spcBef>
                <a:spcPts val="600"/>
              </a:spcBef>
            </a:pPr>
            <a:r>
              <a:rPr lang="fr-FR" sz="2000" b="1" dirty="0">
                <a:solidFill>
                  <a:srgbClr val="000000"/>
                </a:solidFill>
                <a:highlight>
                  <a:srgbClr val="FFFF00"/>
                </a:highlight>
              </a:rPr>
              <a:t>Leviers et stratégies pour décarboner le TRM : du côté macro (le secteur TRM, l’action publique)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Les règlementations : France, UE, Californie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Les subventions à la décarbonation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La tarification de la circulation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Les infrastructures, l’aménagement</a:t>
            </a:r>
          </a:p>
          <a:p>
            <a:pPr>
              <a:spcBef>
                <a:spcPts val="600"/>
              </a:spcBef>
            </a:pPr>
            <a:r>
              <a:rPr lang="fr-FR" sz="2000" dirty="0">
                <a:solidFill>
                  <a:srgbClr val="000000"/>
                </a:solidFill>
              </a:rPr>
              <a:t>- La planification écologique : vision systémique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04CA0CC-A1AB-F6E3-5F84-3531066A8916}"/>
              </a:ext>
            </a:extLst>
          </p:cNvPr>
          <p:cNvSpPr txBox="1">
            <a:spLocks/>
          </p:cNvSpPr>
          <p:nvPr/>
        </p:nvSpPr>
        <p:spPr>
          <a:xfrm>
            <a:off x="266700" y="0"/>
            <a:ext cx="11658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kern="0" dirty="0">
                <a:solidFill>
                  <a:schemeClr val="tx1">
                    <a:lumMod val="75000"/>
                  </a:schemeClr>
                </a:solidFill>
              </a:rPr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36169569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7BD303-E743-44A6-581C-F5259D3EC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2948"/>
            <a:ext cx="10972800" cy="1143000"/>
          </a:xfrm>
        </p:spPr>
        <p:txBody>
          <a:bodyPr/>
          <a:lstStyle/>
          <a:p>
            <a:r>
              <a:rPr lang="fr-FR" sz="3600" dirty="0"/>
              <a:t>Leviers macro : 1. Technologiques et 2. Sobriété, économiques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541256-912B-2F3E-5E34-F8FCF2583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440" y="1219200"/>
            <a:ext cx="10972800" cy="1752599"/>
          </a:xfrm>
        </p:spPr>
        <p:txBody>
          <a:bodyPr/>
          <a:lstStyle/>
          <a:p>
            <a:r>
              <a:rPr lang="fr-FR" sz="2400" dirty="0"/>
              <a:t>L’estimation de la part des deux catégories de leviers dans le potentiel de décarbonation est variable d’une évaluation à l’autre : de 7% à 60%</a:t>
            </a:r>
          </a:p>
          <a:p>
            <a:endParaRPr lang="fr-FR" dirty="0"/>
          </a:p>
          <a:p>
            <a:r>
              <a:rPr lang="fr-FR" sz="2000" b="1" dirty="0"/>
              <a:t>Réglementer, promouvoir les évolutions technologiques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Décarbonation des motorisations et carburants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Augmentation de l’efficacité énergétique des véhicules (thermiques et électriques)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Réduction des émissions de la fabrication des véhicules et des batteries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Réduction des émissions liées à la mise en place et à l’entretien des infrastructures routières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Réduction des émissions liées aux entrepôts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6B0620-310B-DEC8-CD24-E8E643099118}"/>
              </a:ext>
            </a:extLst>
          </p:cNvPr>
          <p:cNvSpPr txBox="1">
            <a:spLocks/>
          </p:cNvSpPr>
          <p:nvPr/>
        </p:nvSpPr>
        <p:spPr>
          <a:xfrm>
            <a:off x="348753" y="4343400"/>
            <a:ext cx="10972800" cy="4525963"/>
          </a:xfrm>
          <a:prstGeom prst="rect">
            <a:avLst/>
          </a:prstGeom>
        </p:spPr>
        <p:txBody>
          <a:bodyPr vert="horz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>
                <a:solidFill>
                  <a:srgbClr val="000000"/>
                </a:solidFill>
              </a:rPr>
              <a:t>Jouer sur les leviers économiques et la sobriété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kern="0" dirty="0">
                <a:solidFill>
                  <a:srgbClr val="000000"/>
                </a:solidFill>
              </a:rPr>
              <a:t>Réduction de la demande de marchandises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kern="0" dirty="0">
                <a:solidFill>
                  <a:srgbClr val="000000"/>
                </a:solidFill>
              </a:rPr>
              <a:t>Réduction des distances de transport, réorganisation territoriale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kern="0" dirty="0">
                <a:solidFill>
                  <a:srgbClr val="000000"/>
                </a:solidFill>
              </a:rPr>
              <a:t>Massification et taux de remplissage des véhicules, poids et dimensions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kern="0" dirty="0">
                <a:solidFill>
                  <a:srgbClr val="000000"/>
                </a:solidFill>
              </a:rPr>
              <a:t>Report modal</a:t>
            </a:r>
          </a:p>
          <a:p>
            <a:endParaRPr lang="fr-FR" kern="0" dirty="0">
              <a:solidFill>
                <a:sysClr val="windowText" lastClr="000000"/>
              </a:solidFill>
            </a:endParaRPr>
          </a:p>
          <a:p>
            <a:endParaRPr lang="fr-FR" kern="0" dirty="0">
              <a:solidFill>
                <a:sysClr val="windowText" lastClr="000000"/>
              </a:solidFill>
            </a:endParaRPr>
          </a:p>
          <a:p>
            <a:endParaRPr lang="fr-FR" kern="0" dirty="0">
              <a:solidFill>
                <a:sysClr val="windowText" lastClr="000000"/>
              </a:solidFill>
            </a:endParaRPr>
          </a:p>
          <a:p>
            <a:endParaRPr lang="fr-FR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264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251EEC5-7B0A-3FC2-F2F1-46102D48B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" y="969929"/>
            <a:ext cx="11125200" cy="588807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A17DB4C-273F-F1E4-A696-DB1F432792AB}"/>
              </a:ext>
            </a:extLst>
          </p:cNvPr>
          <p:cNvSpPr txBox="1"/>
          <p:nvPr/>
        </p:nvSpPr>
        <p:spPr>
          <a:xfrm>
            <a:off x="228600" y="251459"/>
            <a:ext cx="10896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La planification écologique : vision systémique</a:t>
            </a:r>
          </a:p>
        </p:txBody>
      </p:sp>
    </p:spTree>
    <p:extLst>
      <p:ext uri="{BB962C8B-B14F-4D97-AF65-F5344CB8AC3E}">
        <p14:creationId xmlns:p14="http://schemas.microsoft.com/office/powerpoint/2010/main" val="38302131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80DD820-E77E-C2E1-B13E-CC3008AA4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1219200"/>
            <a:ext cx="11926105" cy="546963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D260036-93FD-6C08-E825-A85D64CF80D2}"/>
              </a:ext>
            </a:extLst>
          </p:cNvPr>
          <p:cNvSpPr txBox="1"/>
          <p:nvPr/>
        </p:nvSpPr>
        <p:spPr>
          <a:xfrm>
            <a:off x="228600" y="251459"/>
            <a:ext cx="10896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L’engagement des acteurs à la base de la sobriété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6164BB9-89E5-1B0D-E4AF-203655F62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788" y="1219200"/>
            <a:ext cx="3972334" cy="25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824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502824F-74C7-A6A6-35AF-CDE3EACB3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" y="341202"/>
            <a:ext cx="12185375" cy="65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568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3764587-7836-4FEF-6CD8-239641A24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" y="1066800"/>
            <a:ext cx="10972800" cy="590315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74EBB32-4B9D-1916-568D-F669280A3A05}"/>
              </a:ext>
            </a:extLst>
          </p:cNvPr>
          <p:cNvSpPr txBox="1"/>
          <p:nvPr/>
        </p:nvSpPr>
        <p:spPr>
          <a:xfrm>
            <a:off x="228600" y="191869"/>
            <a:ext cx="10896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Des projections très optimistes</a:t>
            </a:r>
          </a:p>
        </p:txBody>
      </p:sp>
    </p:spTree>
    <p:extLst>
      <p:ext uri="{BB962C8B-B14F-4D97-AF65-F5344CB8AC3E}">
        <p14:creationId xmlns:p14="http://schemas.microsoft.com/office/powerpoint/2010/main" val="1769247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re 1"/>
          <p:cNvSpPr>
            <a:spLocks noGrp="1"/>
          </p:cNvSpPr>
          <p:nvPr>
            <p:ph type="title"/>
          </p:nvPr>
        </p:nvSpPr>
        <p:spPr bwMode="auto">
          <a:xfrm>
            <a:off x="4204128" y="190087"/>
            <a:ext cx="7307921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l">
              <a:defRPr/>
            </a:pPr>
            <a:r>
              <a:rPr lang="fr-FR" altLang="fr-FR" sz="3600" dirty="0"/>
              <a:t>Transport de fret par mode, EU-27, </a:t>
            </a:r>
            <a:br>
              <a:rPr lang="fr-FR" altLang="fr-FR" sz="3600" dirty="0"/>
            </a:br>
            <a:r>
              <a:rPr lang="fr-FR" altLang="fr-FR" sz="3600" dirty="0"/>
              <a:t>Mds </a:t>
            </a:r>
            <a:r>
              <a:rPr lang="fr-FR" altLang="fr-FR" sz="3600" dirty="0" err="1"/>
              <a:t>tkm</a:t>
            </a:r>
            <a:r>
              <a:rPr lang="fr-FR" altLang="fr-FR" sz="3600" dirty="0"/>
              <a:t>, 1995-2022</a:t>
            </a:r>
            <a:br>
              <a:rPr lang="fr-FR" altLang="fr-FR" sz="3600" dirty="0"/>
            </a:br>
            <a:r>
              <a:rPr lang="fr-FR" altLang="fr-FR" sz="3600" dirty="0"/>
              <a:t> </a:t>
            </a:r>
          </a:p>
        </p:txBody>
      </p:sp>
      <p:sp>
        <p:nvSpPr>
          <p:cNvPr id="173058" name="ZoneTexte 4"/>
          <p:cNvSpPr txBox="1">
            <a:spLocks noChangeArrowheads="1"/>
          </p:cNvSpPr>
          <p:nvPr/>
        </p:nvSpPr>
        <p:spPr bwMode="auto">
          <a:xfrm>
            <a:off x="3810000" y="6266741"/>
            <a:ext cx="5791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DC0715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rgbClr val="DC0715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rgbClr val="DC0715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rgbClr val="DC0715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rgbClr val="DC0715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DC0715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DC0715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DC0715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DC0715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r-FR" altLang="fr-FR" dirty="0">
                <a:solidFill>
                  <a:srgbClr val="000000"/>
                </a:solidFill>
              </a:rPr>
              <a:t>EU Transport in Figures, </a:t>
            </a:r>
            <a:r>
              <a:rPr lang="fr-FR" altLang="fr-FR" dirty="0" err="1">
                <a:solidFill>
                  <a:srgbClr val="000000"/>
                </a:solidFill>
              </a:rPr>
              <a:t>Statistical</a:t>
            </a:r>
            <a:r>
              <a:rPr lang="fr-FR" altLang="fr-FR" dirty="0">
                <a:solidFill>
                  <a:srgbClr val="000000"/>
                </a:solidFill>
              </a:rPr>
              <a:t> </a:t>
            </a:r>
            <a:r>
              <a:rPr lang="fr-FR" altLang="fr-FR" dirty="0" err="1">
                <a:solidFill>
                  <a:srgbClr val="000000"/>
                </a:solidFill>
              </a:rPr>
              <a:t>pocketbook</a:t>
            </a:r>
            <a:r>
              <a:rPr lang="fr-FR" altLang="fr-FR" dirty="0">
                <a:solidFill>
                  <a:srgbClr val="000000"/>
                </a:solidFill>
              </a:rPr>
              <a:t> 2024</a:t>
            </a:r>
          </a:p>
          <a:p>
            <a:endParaRPr lang="fr-FR" altLang="fr-FR" i="1" dirty="0">
              <a:solidFill>
                <a:srgbClr val="000000"/>
              </a:solidFill>
            </a:endParaRPr>
          </a:p>
          <a:p>
            <a:endParaRPr lang="fr-FR" altLang="fr-FR" i="1" dirty="0"/>
          </a:p>
          <a:p>
            <a:endParaRPr lang="fr-FR" altLang="fr-FR" i="1" dirty="0"/>
          </a:p>
        </p:txBody>
      </p:sp>
      <p:sp>
        <p:nvSpPr>
          <p:cNvPr id="173059" name="ZoneTexte 4"/>
          <p:cNvSpPr txBox="1">
            <a:spLocks noChangeArrowheads="1"/>
          </p:cNvSpPr>
          <p:nvPr/>
        </p:nvSpPr>
        <p:spPr bwMode="auto">
          <a:xfrm>
            <a:off x="4038600" y="2057400"/>
            <a:ext cx="7638978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DC0715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rgbClr val="DC0715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rgbClr val="DC0715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rgbClr val="DC0715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rgbClr val="DC0715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DC0715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DC0715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DC0715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DC0715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fr-FR" altLang="fr-FR" sz="2400" dirty="0">
                <a:solidFill>
                  <a:srgbClr val="000000"/>
                </a:solidFill>
              </a:rPr>
              <a:t>Route : 54% des </a:t>
            </a:r>
            <a:r>
              <a:rPr lang="fr-FR" altLang="fr-FR" sz="2400" dirty="0" err="1">
                <a:solidFill>
                  <a:srgbClr val="000000"/>
                </a:solidFill>
              </a:rPr>
              <a:t>tkm</a:t>
            </a:r>
            <a:r>
              <a:rPr lang="fr-FR" altLang="fr-FR" sz="2400" dirty="0">
                <a:solidFill>
                  <a:srgbClr val="000000"/>
                </a:solidFill>
              </a:rPr>
              <a:t> en 2022 (tous modes considérés)</a:t>
            </a:r>
          </a:p>
          <a:p>
            <a:pPr algn="ctr"/>
            <a:r>
              <a:rPr lang="fr-FR" altLang="fr-FR" sz="2400" dirty="0">
                <a:solidFill>
                  <a:srgbClr val="000000"/>
                </a:solidFill>
              </a:rPr>
              <a:t>Pas d’information sur le % des émissions de CO</a:t>
            </a:r>
            <a:r>
              <a:rPr lang="fr-FR" altLang="fr-FR" sz="2400" baseline="-25000" dirty="0">
                <a:solidFill>
                  <a:srgbClr val="000000"/>
                </a:solidFill>
              </a:rPr>
              <a:t>2</a:t>
            </a:r>
          </a:p>
          <a:p>
            <a:pPr algn="ctr"/>
            <a:r>
              <a:rPr lang="fr-FR" altLang="fr-FR" sz="2400" baseline="-25000" dirty="0">
                <a:solidFill>
                  <a:srgbClr val="000000"/>
                </a:solidFill>
              </a:rPr>
              <a:t>(Shift Project 2022: 98% des émissions du fret hors aérien)</a:t>
            </a:r>
            <a:endParaRPr lang="fr-FR" altLang="fr-FR" sz="2400" dirty="0">
              <a:solidFill>
                <a:srgbClr val="000000"/>
              </a:solidFill>
            </a:endParaRPr>
          </a:p>
          <a:p>
            <a:pPr algn="ctr"/>
            <a:endParaRPr lang="fr-FR" altLang="fr-FR" sz="2400" dirty="0">
              <a:solidFill>
                <a:srgbClr val="000000"/>
              </a:solidFill>
            </a:endParaRPr>
          </a:p>
          <a:p>
            <a:pPr algn="ctr"/>
            <a:r>
              <a:rPr lang="fr-FR" altLang="fr-FR" sz="2400" dirty="0">
                <a:solidFill>
                  <a:srgbClr val="000000"/>
                </a:solidFill>
                <a:highlight>
                  <a:srgbClr val="FFFF00"/>
                </a:highlight>
              </a:rPr>
              <a:t>211 mil de tonnes de CO</a:t>
            </a:r>
            <a:r>
              <a:rPr lang="fr-FR" altLang="fr-FR" sz="2400" baseline="-25000" dirty="0">
                <a:solidFill>
                  <a:srgbClr val="000000"/>
                </a:solidFill>
                <a:highlight>
                  <a:srgbClr val="FFFF00"/>
                </a:highlight>
              </a:rPr>
              <a:t>2</a:t>
            </a:r>
            <a:r>
              <a:rPr lang="fr-FR" altLang="fr-FR" sz="2400" dirty="0">
                <a:solidFill>
                  <a:srgbClr val="000000"/>
                </a:solidFill>
                <a:highlight>
                  <a:srgbClr val="FFFF00"/>
                </a:highlight>
              </a:rPr>
              <a:t> : poids lourds </a:t>
            </a:r>
            <a:r>
              <a:rPr lang="fr-FR" altLang="fr-FR" sz="2400" dirty="0">
                <a:solidFill>
                  <a:srgbClr val="000000"/>
                </a:solidFill>
              </a:rPr>
              <a:t>et bus</a:t>
            </a:r>
          </a:p>
          <a:p>
            <a:pPr algn="ctr"/>
            <a:r>
              <a:rPr lang="fr-FR" altLang="fr-FR" sz="2400" dirty="0">
                <a:solidFill>
                  <a:srgbClr val="000000"/>
                </a:solidFill>
                <a:highlight>
                  <a:srgbClr val="FFFF00"/>
                </a:highlight>
              </a:rPr>
              <a:t>92 mil de tonnes de CO</a:t>
            </a:r>
            <a:r>
              <a:rPr lang="fr-FR" altLang="fr-FR" sz="2400" baseline="-25000" dirty="0">
                <a:solidFill>
                  <a:srgbClr val="000000"/>
                </a:solidFill>
                <a:highlight>
                  <a:srgbClr val="FFFF00"/>
                </a:highlight>
              </a:rPr>
              <a:t>2</a:t>
            </a:r>
            <a:r>
              <a:rPr lang="fr-FR" altLang="fr-FR" sz="2400" dirty="0">
                <a:solidFill>
                  <a:srgbClr val="000000"/>
                </a:solidFill>
                <a:highlight>
                  <a:srgbClr val="FFFF00"/>
                </a:highlight>
              </a:rPr>
              <a:t> : VUL</a:t>
            </a:r>
          </a:p>
          <a:p>
            <a:pPr algn="ctr"/>
            <a:r>
              <a:rPr lang="fr-FR" altLang="fr-FR" sz="2400" dirty="0">
                <a:solidFill>
                  <a:srgbClr val="000000"/>
                </a:solidFill>
              </a:rPr>
              <a:t>Sur les 1044 mil tonnes de CO</a:t>
            </a:r>
            <a:r>
              <a:rPr lang="fr-FR" altLang="fr-FR" sz="2400" baseline="-25000" dirty="0">
                <a:solidFill>
                  <a:srgbClr val="000000"/>
                </a:solidFill>
              </a:rPr>
              <a:t>2</a:t>
            </a:r>
            <a:r>
              <a:rPr lang="fr-FR" altLang="fr-FR" sz="2400" dirty="0">
                <a:solidFill>
                  <a:srgbClr val="000000"/>
                </a:solidFill>
              </a:rPr>
              <a:t> des transports (fret et passagers) dont 764 pour la route (fret et passagers)</a:t>
            </a:r>
          </a:p>
          <a:p>
            <a:endParaRPr lang="fr-FR" altLang="fr-FR" i="1" dirty="0"/>
          </a:p>
          <a:p>
            <a:endParaRPr lang="fr-FR" altLang="fr-FR" i="1" dirty="0"/>
          </a:p>
          <a:p>
            <a:endParaRPr lang="fr-FR" altLang="fr-FR" i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4B637C3-8F65-6836-C4F4-7269DF154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46046"/>
            <a:ext cx="3700119" cy="682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52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0940E6E-6FED-5E30-B7E9-A866A94AEA04}"/>
              </a:ext>
            </a:extLst>
          </p:cNvPr>
          <p:cNvSpPr txBox="1"/>
          <p:nvPr/>
        </p:nvSpPr>
        <p:spPr>
          <a:xfrm>
            <a:off x="407381" y="1447800"/>
            <a:ext cx="376109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</a:rPr>
              <a:t>Production de biomasse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</a:rPr>
              <a:t>Bouclage électricité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</a:rPr>
              <a:t>Puits de carbone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</a:rPr>
              <a:t>Souveraineté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</a:rPr>
              <a:t>Emplois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</a:rPr>
              <a:t>Etc.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EE8C4E4-F39B-959E-70D0-B3636C80D8E5}"/>
              </a:ext>
            </a:extLst>
          </p:cNvPr>
          <p:cNvSpPr txBox="1"/>
          <p:nvPr/>
        </p:nvSpPr>
        <p:spPr>
          <a:xfrm>
            <a:off x="228600" y="251459"/>
            <a:ext cx="10896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Le transport est une pièce d’un tableau global</a:t>
            </a:r>
          </a:p>
        </p:txBody>
      </p:sp>
    </p:spTree>
    <p:extLst>
      <p:ext uri="{BB962C8B-B14F-4D97-AF65-F5344CB8AC3E}">
        <p14:creationId xmlns:p14="http://schemas.microsoft.com/office/powerpoint/2010/main" val="38397030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C1B7700-3871-D753-6635-207A01D94871}"/>
              </a:ext>
            </a:extLst>
          </p:cNvPr>
          <p:cNvSpPr txBox="1"/>
          <p:nvPr/>
        </p:nvSpPr>
        <p:spPr>
          <a:xfrm>
            <a:off x="152400" y="304800"/>
            <a:ext cx="11576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« Fit for 55 » depuis 2023 et transport de marchandises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52A4624-4BB4-8D0F-9441-8B007A08A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1429443"/>
            <a:ext cx="6312114" cy="505743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FDE670E-E5C4-A3EE-0B2E-F8B5A3E0FE1B}"/>
              </a:ext>
            </a:extLst>
          </p:cNvPr>
          <p:cNvSpPr txBox="1"/>
          <p:nvPr/>
        </p:nvSpPr>
        <p:spPr>
          <a:xfrm>
            <a:off x="6553200" y="1429443"/>
            <a:ext cx="548640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  <a:highlight>
                  <a:srgbClr val="FFFF00"/>
                </a:highlight>
              </a:rPr>
              <a:t>Fit for 55= -55% émissions en 2030 par rapport à 1990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Objectifs spécifiques pour les secteurs non couverts par le système ETS (échange de quotas d’émissions) actuel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Les objectifs sont nationaux (-47,5% pour la France, -50% pour l’Allemagne)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ETS transport routier et règles pour les nouveaux véhicules</a:t>
            </a:r>
          </a:p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63092C3-7048-10FA-8D47-10C44D03D228}"/>
              </a:ext>
            </a:extLst>
          </p:cNvPr>
          <p:cNvSpPr txBox="1"/>
          <p:nvPr/>
        </p:nvSpPr>
        <p:spPr>
          <a:xfrm>
            <a:off x="5105400" y="6557319"/>
            <a:ext cx="24021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Commission européenne</a:t>
            </a:r>
          </a:p>
        </p:txBody>
      </p:sp>
    </p:spTree>
    <p:extLst>
      <p:ext uri="{BB962C8B-B14F-4D97-AF65-F5344CB8AC3E}">
        <p14:creationId xmlns:p14="http://schemas.microsoft.com/office/powerpoint/2010/main" val="10897789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2422" y="140773"/>
            <a:ext cx="10972800" cy="1143000"/>
          </a:xfrm>
        </p:spPr>
        <p:txBody>
          <a:bodyPr/>
          <a:lstStyle/>
          <a:p>
            <a:pPr>
              <a:defRPr/>
            </a:pPr>
            <a:r>
              <a:rPr lang="fr-FR" sz="3600" dirty="0"/>
              <a:t>Normes CO</a:t>
            </a:r>
            <a:r>
              <a:rPr lang="fr-FR" sz="3600" baseline="-25000" dirty="0"/>
              <a:t>2</a:t>
            </a:r>
            <a:r>
              <a:rPr lang="fr-FR" sz="3600" dirty="0"/>
              <a:t> pour les camions vendus en Europe</a:t>
            </a:r>
          </a:p>
        </p:txBody>
      </p:sp>
      <p:sp>
        <p:nvSpPr>
          <p:cNvPr id="92162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304800" y="1089819"/>
            <a:ext cx="112776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spcBef>
                <a:spcPts val="600"/>
              </a:spcBef>
              <a:buFont typeface="Arial" charset="0"/>
              <a:buChar char="•"/>
            </a:pPr>
            <a:r>
              <a:rPr lang="en-US" altLang="fr-FR" sz="2400" dirty="0" err="1"/>
              <a:t>Voté</a:t>
            </a:r>
            <a:r>
              <a:rPr lang="en-US" altLang="fr-FR" sz="2400" dirty="0"/>
              <a:t> par le </a:t>
            </a:r>
            <a:r>
              <a:rPr lang="en-US" altLang="fr-FR" sz="2400" dirty="0" err="1"/>
              <a:t>Parlement</a:t>
            </a:r>
            <a:r>
              <a:rPr lang="en-US" altLang="fr-FR" sz="2400" dirty="0"/>
              <a:t> </a:t>
            </a:r>
            <a:r>
              <a:rPr lang="en-US" altLang="fr-FR" sz="2400" dirty="0" err="1"/>
              <a:t>Européen</a:t>
            </a:r>
            <a:r>
              <a:rPr lang="en-US" altLang="fr-FR" sz="2400" dirty="0"/>
              <a:t> </a:t>
            </a:r>
            <a:r>
              <a:rPr lang="en-US" altLang="fr-FR" sz="2400" dirty="0" err="1"/>
              <a:t>en</a:t>
            </a:r>
            <a:r>
              <a:rPr lang="en-US" altLang="fr-FR" sz="2400" dirty="0"/>
              <a:t> 2024 pour </a:t>
            </a:r>
            <a:r>
              <a:rPr lang="en-US" altLang="fr-FR" sz="2400" dirty="0" err="1"/>
              <a:t>actualiser</a:t>
            </a:r>
            <a:r>
              <a:rPr lang="en-US" altLang="fr-FR" sz="2400" dirty="0"/>
              <a:t> le </a:t>
            </a:r>
            <a:r>
              <a:rPr lang="en-US" altLang="fr-FR" sz="2400" dirty="0" err="1"/>
              <a:t>Réglement</a:t>
            </a:r>
            <a:r>
              <a:rPr lang="en-US" altLang="fr-FR" sz="2400" dirty="0"/>
              <a:t> 2919/1242</a:t>
            </a:r>
          </a:p>
          <a:p>
            <a:pPr marL="457200" indent="-457200">
              <a:spcBef>
                <a:spcPts val="600"/>
              </a:spcBef>
              <a:buFont typeface="Arial" charset="0"/>
              <a:buChar char="•"/>
            </a:pPr>
            <a:r>
              <a:rPr lang="en-US" altLang="fr-FR" sz="2400" dirty="0" err="1"/>
              <a:t>Objectifs</a:t>
            </a:r>
            <a:r>
              <a:rPr lang="en-US" altLang="fr-FR" sz="2400" dirty="0"/>
              <a:t> pour la </a:t>
            </a:r>
            <a:r>
              <a:rPr lang="en-US" altLang="fr-FR" sz="2400" dirty="0" err="1"/>
              <a:t>moyenne</a:t>
            </a:r>
            <a:r>
              <a:rPr lang="en-US" altLang="fr-FR" sz="2400" dirty="0"/>
              <a:t> des </a:t>
            </a:r>
            <a:r>
              <a:rPr lang="en-US" altLang="fr-FR" sz="2400" dirty="0" err="1"/>
              <a:t>émissions</a:t>
            </a:r>
            <a:r>
              <a:rPr lang="en-US" altLang="fr-FR" sz="2400" dirty="0"/>
              <a:t> de </a:t>
            </a:r>
            <a:r>
              <a:rPr lang="en-US" sz="2400" dirty="0"/>
              <a:t>CO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  <a:r>
              <a:rPr lang="en-US" altLang="fr-FR" sz="2400" dirty="0"/>
              <a:t>des nouveaux camions </a:t>
            </a:r>
            <a:r>
              <a:rPr lang="en-US" altLang="fr-FR" sz="2400" dirty="0" err="1"/>
              <a:t>vendus</a:t>
            </a:r>
            <a:r>
              <a:rPr lang="en-US" altLang="fr-FR" sz="2400" dirty="0"/>
              <a:t> dans </a:t>
            </a:r>
            <a:r>
              <a:rPr lang="en-US" altLang="fr-FR" sz="2400" dirty="0" err="1"/>
              <a:t>l’UE</a:t>
            </a:r>
            <a:r>
              <a:rPr lang="en-US" altLang="fr-FR" sz="2400" dirty="0"/>
              <a:t> par </a:t>
            </a:r>
            <a:r>
              <a:rPr lang="en-US" altLang="fr-FR" sz="2400" dirty="0" err="1"/>
              <a:t>constructeur</a:t>
            </a:r>
            <a:endParaRPr lang="en-US" alt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8807449-33A8-758A-94ED-500336D3B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50" y="3352800"/>
            <a:ext cx="7947232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264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4E8709-27E4-B002-8ECB-B05F06C3B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10972800" cy="1143000"/>
          </a:xfrm>
        </p:spPr>
        <p:txBody>
          <a:bodyPr/>
          <a:lstStyle/>
          <a:p>
            <a:r>
              <a:rPr lang="fr-FR" sz="3600" dirty="0"/>
              <a:t>Classification VECTO (</a:t>
            </a:r>
            <a:r>
              <a:rPr lang="fr-FR" sz="3600" dirty="0" err="1"/>
              <a:t>Vehicle</a:t>
            </a:r>
            <a:r>
              <a:rPr lang="fr-FR" sz="3600" dirty="0"/>
              <a:t> Energy </a:t>
            </a:r>
            <a:r>
              <a:rPr lang="fr-FR" sz="3600" dirty="0" err="1"/>
              <a:t>Consumption</a:t>
            </a:r>
            <a:r>
              <a:rPr lang="fr-FR" sz="3600" dirty="0"/>
              <a:t> Calculation Tool)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3B9CCF-1052-DBEE-F9D3-56F59DAE1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76400"/>
            <a:ext cx="10972800" cy="452596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effectLst/>
              </a:rPr>
              <a:t>Depuis 2019 dans le cadre de la législation européenne sur les émissions de CO</a:t>
            </a:r>
            <a:r>
              <a:rPr lang="fr-FR" sz="2400" baseline="-25000" dirty="0">
                <a:effectLst/>
              </a:rPr>
              <a:t>2</a:t>
            </a:r>
            <a:r>
              <a:rPr lang="fr-FR" sz="2400" dirty="0">
                <a:effectLst/>
              </a:rPr>
              <a:t> (</a:t>
            </a:r>
            <a:r>
              <a:rPr lang="fr-FR" sz="2400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Règlement 2019/1242</a:t>
            </a:r>
            <a:r>
              <a:rPr lang="fr-FR" sz="2400" dirty="0">
                <a:effectLst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À destination des constructeurs de PL</a:t>
            </a:r>
            <a:endParaRPr lang="fr-FR" sz="24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Outil </a:t>
            </a:r>
            <a:r>
              <a:rPr lang="fr-FR" sz="2400" dirty="0">
                <a:effectLst/>
              </a:rPr>
              <a:t>qui simule les émissions de CO</a:t>
            </a:r>
            <a:r>
              <a:rPr lang="fr-FR" sz="2400" baseline="-25000" dirty="0">
                <a:effectLst/>
              </a:rPr>
              <a:t>2</a:t>
            </a:r>
            <a:r>
              <a:rPr lang="fr-FR" sz="2400" dirty="0">
                <a:effectLst/>
              </a:rPr>
              <a:t> et la consommation de carburant pour toute combinaison de poids lourd donnée, sur la base des données fournies par le constructeur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effectLst/>
              </a:rPr>
              <a:t>Tous les poids lourds neufs vendus dans l'UE et dont le poids total en charge est supérieur à 3,5 </a:t>
            </a:r>
            <a:r>
              <a:rPr lang="fr-FR" sz="2400" dirty="0" err="1">
                <a:effectLst/>
              </a:rPr>
              <a:t>t</a:t>
            </a:r>
            <a:r>
              <a:rPr lang="fr-FR" sz="2400" dirty="0">
                <a:effectLst/>
              </a:rPr>
              <a:t> doivent être accompagnés d'une déclaration certifiée d'émission de CO</a:t>
            </a:r>
            <a:r>
              <a:rPr lang="fr-FR" sz="2400" baseline="-25000" dirty="0">
                <a:effectLst/>
              </a:rPr>
              <a:t>2</a:t>
            </a:r>
            <a:r>
              <a:rPr lang="fr-FR" sz="2400" dirty="0">
                <a:effectLst/>
              </a:rPr>
              <a:t> et de consommation de carburant, créée par VECTO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6499191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E9B1DA-FC57-5A0C-A815-864B002DE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945" y="228600"/>
            <a:ext cx="10972800" cy="1143000"/>
          </a:xfrm>
        </p:spPr>
        <p:txBody>
          <a:bodyPr/>
          <a:lstStyle/>
          <a:p>
            <a:r>
              <a:rPr lang="fr-FR" sz="3600" dirty="0"/>
              <a:t>Californie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1184C9-258E-04A9-4ADF-AC636533D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945" y="1098133"/>
            <a:ext cx="7994659" cy="4525963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</a:rPr>
              <a:t>Advanced Clean </a:t>
            </a:r>
            <a:r>
              <a:rPr lang="fr-FR" sz="2400" dirty="0" err="1">
                <a:solidFill>
                  <a:schemeClr val="tx2"/>
                </a:solidFill>
              </a:rPr>
              <a:t>Fleets</a:t>
            </a:r>
            <a:r>
              <a:rPr lang="fr-FR" sz="2400" dirty="0">
                <a:solidFill>
                  <a:schemeClr val="tx2"/>
                </a:solidFill>
              </a:rPr>
              <a:t> (ACF) State </a:t>
            </a:r>
            <a:r>
              <a:rPr lang="fr-FR" sz="2400" dirty="0" err="1">
                <a:solidFill>
                  <a:schemeClr val="tx2"/>
                </a:solidFill>
              </a:rPr>
              <a:t>Regulation</a:t>
            </a:r>
            <a:r>
              <a:rPr lang="fr-FR" sz="2400" dirty="0">
                <a:solidFill>
                  <a:schemeClr val="tx2"/>
                </a:solidFill>
              </a:rPr>
              <a:t> (2023)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u="sng" dirty="0">
                <a:solidFill>
                  <a:schemeClr val="tx2"/>
                </a:solidFill>
                <a:effectLst/>
              </a:rPr>
              <a:t>Nouveaux</a:t>
            </a:r>
            <a:r>
              <a:rPr lang="fr-FR" sz="2400" dirty="0">
                <a:solidFill>
                  <a:schemeClr val="tx2"/>
                </a:solidFill>
                <a:effectLst/>
              </a:rPr>
              <a:t> camions en </a:t>
            </a:r>
            <a:r>
              <a:rPr lang="fr-FR" sz="2400" dirty="0">
                <a:solidFill>
                  <a:schemeClr val="tx2"/>
                </a:solidFill>
                <a:effectLst/>
                <a:highlight>
                  <a:srgbClr val="FFFF00"/>
                </a:highlight>
              </a:rPr>
              <a:t>2036</a:t>
            </a:r>
            <a:r>
              <a:rPr lang="fr-FR" sz="2400" dirty="0">
                <a:solidFill>
                  <a:schemeClr val="tx2"/>
                </a:solidFill>
                <a:effectLst/>
              </a:rPr>
              <a:t> devront être </a:t>
            </a:r>
            <a:r>
              <a:rPr lang="fr-FR" sz="2400" dirty="0" err="1">
                <a:solidFill>
                  <a:schemeClr val="tx2"/>
                </a:solidFill>
                <a:effectLst/>
              </a:rPr>
              <a:t>zero-emission</a:t>
            </a:r>
            <a:endParaRPr lang="fr-FR" sz="2400" dirty="0">
              <a:solidFill>
                <a:schemeClr val="tx2"/>
              </a:solidFill>
              <a:effectLst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u="sng" dirty="0">
                <a:solidFill>
                  <a:schemeClr val="tx2"/>
                </a:solidFill>
              </a:rPr>
              <a:t>Tous</a:t>
            </a:r>
            <a:r>
              <a:rPr lang="fr-FR" sz="2400" dirty="0">
                <a:solidFill>
                  <a:schemeClr val="tx2"/>
                </a:solidFill>
              </a:rPr>
              <a:t> les camions « drayage » (qui vont dans les ports) doivent être « </a:t>
            </a:r>
            <a:r>
              <a:rPr lang="fr-FR" sz="2400" dirty="0" err="1">
                <a:solidFill>
                  <a:schemeClr val="tx2"/>
                </a:solidFill>
                <a:effectLst/>
              </a:rPr>
              <a:t>zero-emission</a:t>
            </a:r>
            <a:r>
              <a:rPr lang="fr-FR" sz="2400" dirty="0">
                <a:solidFill>
                  <a:schemeClr val="tx2"/>
                </a:solidFill>
                <a:effectLst/>
              </a:rPr>
              <a:t> » en 2036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</a:rPr>
              <a:t>=&gt; </a:t>
            </a:r>
            <a:r>
              <a:rPr lang="fr-FR" sz="2400" dirty="0">
                <a:solidFill>
                  <a:schemeClr val="tx2"/>
                </a:solidFill>
                <a:effectLst/>
              </a:rPr>
              <a:t>dont les 25 000 camions qui connectent le port de Los Angeles aux terminaux de la Californie du Sud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u="sng" dirty="0">
                <a:solidFill>
                  <a:schemeClr val="tx2"/>
                </a:solidFill>
              </a:rPr>
              <a:t>Tous</a:t>
            </a:r>
            <a:r>
              <a:rPr lang="fr-FR" sz="2400" dirty="0">
                <a:solidFill>
                  <a:schemeClr val="tx2"/>
                </a:solidFill>
              </a:rPr>
              <a:t> les camions des grandes flottes devront être </a:t>
            </a:r>
            <a:r>
              <a:rPr lang="fr-FR" sz="2400" dirty="0" err="1">
                <a:solidFill>
                  <a:schemeClr val="tx2"/>
                </a:solidFill>
              </a:rPr>
              <a:t>zero</a:t>
            </a:r>
            <a:r>
              <a:rPr lang="fr-FR" sz="2400" dirty="0">
                <a:solidFill>
                  <a:schemeClr val="tx2"/>
                </a:solidFill>
              </a:rPr>
              <a:t> </a:t>
            </a:r>
            <a:r>
              <a:rPr lang="fr-FR" sz="2400" dirty="0" err="1">
                <a:solidFill>
                  <a:schemeClr val="tx2"/>
                </a:solidFill>
              </a:rPr>
              <a:t>emission</a:t>
            </a:r>
            <a:r>
              <a:rPr lang="fr-FR" sz="2400" dirty="0">
                <a:solidFill>
                  <a:schemeClr val="tx2"/>
                </a:solidFill>
              </a:rPr>
              <a:t> en </a:t>
            </a:r>
            <a:r>
              <a:rPr lang="fr-FR" sz="2400" dirty="0">
                <a:solidFill>
                  <a:schemeClr val="tx2"/>
                </a:solidFill>
                <a:highlight>
                  <a:srgbClr val="FFFF00"/>
                </a:highlight>
              </a:rPr>
              <a:t>2042</a:t>
            </a:r>
            <a:endParaRPr lang="fr-FR" sz="2400" dirty="0">
              <a:solidFill>
                <a:schemeClr val="tx2"/>
              </a:solidFill>
              <a:effectLst/>
              <a:highlight>
                <a:srgbClr val="FFFF00"/>
              </a:highlight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</a:rPr>
              <a:t>Pas encore d’impact significatif sur les parcs aujourd’hui (Smart </a:t>
            </a:r>
            <a:r>
              <a:rPr lang="fr-FR" sz="2400" dirty="0" err="1">
                <a:solidFill>
                  <a:schemeClr val="tx2"/>
                </a:solidFill>
              </a:rPr>
              <a:t>Freight</a:t>
            </a:r>
            <a:r>
              <a:rPr lang="fr-FR" sz="2400" dirty="0">
                <a:solidFill>
                  <a:schemeClr val="tx2"/>
                </a:solidFill>
              </a:rPr>
              <a:t> Centre report Sept 2024)</a:t>
            </a:r>
            <a:endParaRPr lang="fr-FR" sz="2400" dirty="0">
              <a:solidFill>
                <a:schemeClr val="tx2"/>
              </a:solidFill>
              <a:effectLst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</a:rPr>
              <a:t>Ne pas exclure les camions à hydrogène (</a:t>
            </a:r>
            <a:r>
              <a:rPr lang="fr-FR" sz="2400" dirty="0" err="1">
                <a:solidFill>
                  <a:schemeClr val="tx2"/>
                </a:solidFill>
              </a:rPr>
              <a:t>Boarnet</a:t>
            </a:r>
            <a:r>
              <a:rPr lang="fr-FR" sz="2400" dirty="0">
                <a:solidFill>
                  <a:schemeClr val="tx2"/>
                </a:solidFill>
              </a:rPr>
              <a:t>, Giuliano, 2024)</a:t>
            </a:r>
            <a:endParaRPr lang="fr-FR" sz="2400" dirty="0">
              <a:solidFill>
                <a:schemeClr val="tx2"/>
              </a:solidFill>
              <a:effectLst/>
            </a:endParaRPr>
          </a:p>
          <a:p>
            <a:endParaRPr lang="fr-FR" dirty="0">
              <a:solidFill>
                <a:srgbClr val="00496F"/>
              </a:solidFill>
              <a:latin typeface="Helvetica" pitchFamily="2" charset="0"/>
            </a:endParaRPr>
          </a:p>
          <a:p>
            <a:endParaRPr lang="fr-FR" dirty="0">
              <a:solidFill>
                <a:srgbClr val="00496F"/>
              </a:solidFill>
              <a:effectLst/>
              <a:latin typeface="Helvetica" pitchFamily="2" charset="0"/>
            </a:endParaRPr>
          </a:p>
          <a:p>
            <a:endParaRPr lang="fr-FR" dirty="0">
              <a:solidFill>
                <a:srgbClr val="00496F"/>
              </a:solidFill>
              <a:effectLst/>
              <a:latin typeface="Helvetica" pitchFamily="2" charset="0"/>
            </a:endParaRP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8FF7F66-E222-FB5F-709E-0A699AB13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604" y="2241133"/>
            <a:ext cx="3771900" cy="212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8A373B9-9768-0A40-9EA5-E70E7585E580}"/>
              </a:ext>
            </a:extLst>
          </p:cNvPr>
          <p:cNvSpPr txBox="1"/>
          <p:nvPr/>
        </p:nvSpPr>
        <p:spPr>
          <a:xfrm>
            <a:off x="154752" y="115669"/>
            <a:ext cx="1089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Normes </a:t>
            </a:r>
            <a:r>
              <a:rPr lang="nl-BE" sz="3600" dirty="0">
                <a:solidFill>
                  <a:schemeClr val="tx1">
                    <a:lumMod val="75000"/>
                  </a:schemeClr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</a:t>
            </a:r>
            <a:endParaRPr lang="fr-FR" sz="3600" dirty="0">
              <a:solidFill>
                <a:schemeClr val="tx1">
                  <a:lumMod val="75000"/>
                </a:schemeClr>
              </a:solidFill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B013899-11B5-DB0E-796E-1B8950DDE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52" y="914400"/>
            <a:ext cx="10896600" cy="479319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4508CC5-7622-B616-BCD9-1FA5670A2089}"/>
              </a:ext>
            </a:extLst>
          </p:cNvPr>
          <p:cNvSpPr txBox="1"/>
          <p:nvPr/>
        </p:nvSpPr>
        <p:spPr>
          <a:xfrm>
            <a:off x="203886" y="5826112"/>
            <a:ext cx="10287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fr-FR" sz="2400" dirty="0">
                <a:solidFill>
                  <a:srgbClr val="000000"/>
                </a:solidFill>
                <a:highlight>
                  <a:srgbClr val="FFFF00"/>
                </a:highlight>
              </a:rPr>
              <a:t>Euro VII </a:t>
            </a:r>
            <a:r>
              <a:rPr lang="en-US" altLang="fr-FR" sz="2400" dirty="0" err="1">
                <a:solidFill>
                  <a:srgbClr val="000000"/>
                </a:solidFill>
              </a:rPr>
              <a:t>adopté</a:t>
            </a:r>
            <a:r>
              <a:rPr lang="en-US" altLang="fr-FR" sz="2400" dirty="0">
                <a:solidFill>
                  <a:srgbClr val="000000"/>
                </a:solidFill>
              </a:rPr>
              <a:t> </a:t>
            </a:r>
            <a:r>
              <a:rPr lang="en-US" altLang="fr-FR" sz="2400" dirty="0" err="1">
                <a:solidFill>
                  <a:srgbClr val="000000"/>
                </a:solidFill>
              </a:rPr>
              <a:t>en</a:t>
            </a:r>
            <a:r>
              <a:rPr lang="en-US" altLang="fr-FR" sz="2400" dirty="0">
                <a:solidFill>
                  <a:srgbClr val="000000"/>
                </a:solidFill>
              </a:rPr>
              <a:t> </a:t>
            </a:r>
            <a:r>
              <a:rPr lang="en-US" altLang="fr-FR" sz="2400" dirty="0" err="1">
                <a:solidFill>
                  <a:srgbClr val="000000"/>
                </a:solidFill>
              </a:rPr>
              <a:t>avril</a:t>
            </a:r>
            <a:r>
              <a:rPr lang="en-US" altLang="fr-FR" sz="2400" dirty="0">
                <a:solidFill>
                  <a:srgbClr val="000000"/>
                </a:solidFill>
              </a:rPr>
              <a:t> 2024 pour </a:t>
            </a:r>
            <a:r>
              <a:rPr lang="en-US" altLang="fr-FR" sz="2400" dirty="0" err="1">
                <a:solidFill>
                  <a:srgbClr val="000000"/>
                </a:solidFill>
              </a:rPr>
              <a:t>une</a:t>
            </a:r>
            <a:r>
              <a:rPr lang="en-US" altLang="fr-FR" sz="2400" dirty="0">
                <a:solidFill>
                  <a:srgbClr val="000000"/>
                </a:solidFill>
              </a:rPr>
              <a:t> application </a:t>
            </a:r>
            <a:r>
              <a:rPr lang="en-US" altLang="fr-FR" sz="2400" dirty="0" err="1">
                <a:solidFill>
                  <a:srgbClr val="000000"/>
                </a:solidFill>
              </a:rPr>
              <a:t>en</a:t>
            </a:r>
            <a:r>
              <a:rPr lang="en-US" altLang="fr-FR" sz="2400" dirty="0">
                <a:solidFill>
                  <a:srgbClr val="000000"/>
                </a:solidFill>
              </a:rPr>
              <a:t> 2030, </a:t>
            </a:r>
            <a:r>
              <a:rPr lang="en-US" altLang="fr-FR" sz="2400" dirty="0" err="1">
                <a:solidFill>
                  <a:srgbClr val="000000"/>
                </a:solidFill>
              </a:rPr>
              <a:t>changement</a:t>
            </a:r>
            <a:r>
              <a:rPr lang="en-US" altLang="fr-FR" sz="2400" dirty="0">
                <a:solidFill>
                  <a:srgbClr val="000000"/>
                </a:solidFill>
              </a:rPr>
              <a:t> surtout pour les PM </a:t>
            </a:r>
            <a:r>
              <a:rPr lang="en-US" altLang="fr-FR" sz="2400" dirty="0" err="1">
                <a:solidFill>
                  <a:srgbClr val="000000"/>
                </a:solidFill>
              </a:rPr>
              <a:t>liées</a:t>
            </a:r>
            <a:r>
              <a:rPr lang="en-US" altLang="fr-FR" sz="2400" dirty="0">
                <a:solidFill>
                  <a:srgbClr val="000000"/>
                </a:solidFill>
              </a:rPr>
              <a:t> au </a:t>
            </a:r>
            <a:r>
              <a:rPr lang="en-US" altLang="fr-FR" sz="2400" dirty="0" err="1">
                <a:solidFill>
                  <a:srgbClr val="000000"/>
                </a:solidFill>
              </a:rPr>
              <a:t>freinage</a:t>
            </a:r>
            <a:endParaRPr lang="en-US" altLang="fr-FR" sz="2400" dirty="0">
              <a:solidFill>
                <a:srgbClr val="00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507907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B11E04-0126-D1AA-B5F0-2C3F7DC6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73589"/>
            <a:ext cx="10972800" cy="1143000"/>
          </a:xfrm>
        </p:spPr>
        <p:txBody>
          <a:bodyPr/>
          <a:lstStyle/>
          <a:p>
            <a:r>
              <a:rPr lang="fr-FR" sz="3600" dirty="0"/>
              <a:t>R</a:t>
            </a:r>
            <a:r>
              <a:rPr lang="fr-FR" sz="3600" kern="0" dirty="0"/>
              <a:t>évision en cours de la Directive 96/53 de 1996 sur les poids et dimensions des camions en Europe</a:t>
            </a:r>
            <a:endParaRPr lang="fr-FR" sz="36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A99272-2D1E-2EBB-5CDB-C40085D08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M</a:t>
            </a:r>
            <a:r>
              <a:rPr lang="fr-FR" sz="2400" kern="0" dirty="0">
                <a:solidFill>
                  <a:srgbClr val="000000"/>
                </a:solidFill>
              </a:rPr>
              <a:t>éga-camions (EMS </a:t>
            </a:r>
            <a:r>
              <a:rPr lang="fr-FR" sz="2400" kern="0" dirty="0" err="1">
                <a:solidFill>
                  <a:srgbClr val="000000"/>
                </a:solidFill>
              </a:rPr>
              <a:t>European</a:t>
            </a:r>
            <a:r>
              <a:rPr lang="fr-FR" sz="2400" kern="0" dirty="0">
                <a:solidFill>
                  <a:srgbClr val="000000"/>
                </a:solidFill>
              </a:rPr>
              <a:t> </a:t>
            </a:r>
            <a:r>
              <a:rPr lang="fr-FR" sz="2400" kern="0" dirty="0" err="1">
                <a:solidFill>
                  <a:srgbClr val="000000"/>
                </a:solidFill>
              </a:rPr>
              <a:t>Modular</a:t>
            </a:r>
            <a:r>
              <a:rPr lang="fr-FR" sz="2400" kern="0" dirty="0">
                <a:solidFill>
                  <a:srgbClr val="000000"/>
                </a:solidFill>
              </a:rPr>
              <a:t> System) : facilitation des passages de frontière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kern="0" dirty="0">
                <a:solidFill>
                  <a:srgbClr val="000000"/>
                </a:solidFill>
              </a:rPr>
              <a:t>Tonnage et dimensions supplémentaires pour le PTAC des poids lourds zéro émission</a:t>
            </a: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8B5C382-C782-44FF-BAC7-9C0A5B4CE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505200"/>
            <a:ext cx="53848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224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fr-FR" altLang="fr-FR" sz="3600" dirty="0"/>
              <a:t>Directive </a:t>
            </a:r>
            <a:r>
              <a:rPr lang="fr-FR" altLang="fr-FR" sz="3600" dirty="0" err="1"/>
              <a:t>Eurovignette</a:t>
            </a:r>
            <a:r>
              <a:rPr lang="fr-FR" altLang="fr-FR" sz="3600" dirty="0"/>
              <a:t> (2022)</a:t>
            </a:r>
            <a:endParaRPr lang="fr-FR" altLang="fr-FR" sz="4000" b="1" dirty="0"/>
          </a:p>
        </p:txBody>
      </p:sp>
      <p:sp>
        <p:nvSpPr>
          <p:cNvPr id="942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143000"/>
            <a:ext cx="11582400" cy="2417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altLang="fr-FR" sz="2400" dirty="0" err="1"/>
              <a:t>Vers</a:t>
            </a:r>
            <a:r>
              <a:rPr lang="en-US" altLang="fr-FR" sz="2400" dirty="0"/>
              <a:t> </a:t>
            </a:r>
            <a:r>
              <a:rPr lang="en-US" altLang="fr-FR" sz="2400" dirty="0" err="1"/>
              <a:t>davantage</a:t>
            </a:r>
            <a:r>
              <a:rPr lang="en-US" altLang="fr-FR" sz="2400" dirty="0"/>
              <a:t> </a:t>
            </a:r>
            <a:r>
              <a:rPr lang="en-US" altLang="fr-FR" sz="2400" dirty="0" err="1"/>
              <a:t>d’harmonisation</a:t>
            </a:r>
            <a:r>
              <a:rPr lang="en-US" altLang="fr-FR" sz="2400" dirty="0"/>
              <a:t> des </a:t>
            </a:r>
            <a:r>
              <a:rPr lang="en-US" altLang="fr-FR" sz="2400" dirty="0" err="1"/>
              <a:t>tarifs</a:t>
            </a:r>
            <a:r>
              <a:rPr lang="en-US" altLang="fr-FR" sz="2400" dirty="0"/>
              <a:t> et technologies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altLang="fr-FR" sz="2400" dirty="0" err="1"/>
              <a:t>Tarification</a:t>
            </a:r>
            <a:r>
              <a:rPr lang="en-US" altLang="fr-FR" sz="2400" dirty="0"/>
              <a:t> des camions </a:t>
            </a:r>
            <a:r>
              <a:rPr lang="en-US" altLang="fr-FR" sz="2400" dirty="0" err="1"/>
              <a:t>en</a:t>
            </a:r>
            <a:r>
              <a:rPr lang="en-US" altLang="fr-FR" sz="2400" dirty="0"/>
              <a:t> </a:t>
            </a:r>
            <a:r>
              <a:rPr lang="en-US" altLang="fr-FR" sz="2400" dirty="0" err="1"/>
              <a:t>fonction</a:t>
            </a:r>
            <a:r>
              <a:rPr lang="en-US" altLang="fr-FR" sz="2400" dirty="0"/>
              <a:t> des </a:t>
            </a:r>
            <a:r>
              <a:rPr lang="en-US" altLang="fr-FR" sz="2400" dirty="0" err="1"/>
              <a:t>externalités</a:t>
            </a:r>
            <a:endParaRPr lang="en-US" altLang="fr-FR" sz="2400" dirty="0"/>
          </a:p>
          <a:p>
            <a:pPr marL="342900" indent="-342900" eaLnBrk="1" hangingPunct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altLang="fr-FR" sz="2400" dirty="0"/>
              <a:t>Le </a:t>
            </a:r>
            <a:r>
              <a:rPr lang="en-US" altLang="fr-FR" sz="2400" dirty="0" err="1"/>
              <a:t>niveau</a:t>
            </a:r>
            <a:r>
              <a:rPr lang="en-US" altLang="fr-FR" sz="2400" dirty="0"/>
              <a:t> des </a:t>
            </a:r>
            <a:r>
              <a:rPr lang="en-US" altLang="fr-FR" sz="2400" dirty="0" err="1"/>
              <a:t>péages</a:t>
            </a:r>
            <a:r>
              <a:rPr lang="en-US" altLang="fr-FR" sz="2400" dirty="0"/>
              <a:t> </a:t>
            </a:r>
            <a:r>
              <a:rPr lang="en-US" altLang="fr-FR" sz="2400" dirty="0" err="1"/>
              <a:t>peut</a:t>
            </a:r>
            <a:r>
              <a:rPr lang="en-US" altLang="fr-FR" sz="2400" dirty="0"/>
              <a:t> varier </a:t>
            </a:r>
            <a:r>
              <a:rPr lang="en-US" altLang="fr-FR" sz="2400" dirty="0" err="1"/>
              <a:t>en</a:t>
            </a:r>
            <a:r>
              <a:rPr lang="en-US" altLang="fr-FR" sz="2400" dirty="0"/>
              <a:t> </a:t>
            </a:r>
            <a:r>
              <a:rPr lang="en-US" altLang="fr-FR" sz="2400" dirty="0" err="1"/>
              <a:t>fonction</a:t>
            </a:r>
            <a:r>
              <a:rPr lang="en-US" altLang="fr-FR" sz="2400" dirty="0"/>
              <a:t> des </a:t>
            </a:r>
            <a:r>
              <a:rPr lang="en-US" altLang="fr-FR" sz="2400" dirty="0" err="1"/>
              <a:t>émissions</a:t>
            </a:r>
            <a:r>
              <a:rPr lang="en-US" altLang="fr-FR" sz="2400" dirty="0"/>
              <a:t>, de la distance </a:t>
            </a:r>
            <a:r>
              <a:rPr lang="en-US" altLang="fr-FR" sz="2400" dirty="0" err="1"/>
              <a:t>parcourue</a:t>
            </a:r>
            <a:r>
              <a:rPr lang="en-US" altLang="fr-FR" sz="2400" dirty="0"/>
              <a:t>, du lieu et de la durée </a:t>
            </a:r>
            <a:r>
              <a:rPr lang="en-US" altLang="fr-FR" sz="2400" dirty="0" err="1"/>
              <a:t>d'utilisation</a:t>
            </a:r>
            <a:r>
              <a:rPr lang="en-US" altLang="fr-FR" sz="2400" dirty="0"/>
              <a:t> de la route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altLang="fr-FR" sz="2400" dirty="0" err="1"/>
              <a:t>Coûts</a:t>
            </a:r>
            <a:r>
              <a:rPr lang="en-US" altLang="fr-FR" sz="2400" dirty="0"/>
              <a:t> </a:t>
            </a:r>
            <a:r>
              <a:rPr lang="en-US" altLang="fr-FR" sz="2400" dirty="0" err="1"/>
              <a:t>externes</a:t>
            </a:r>
            <a:r>
              <a:rPr lang="en-US" altLang="fr-FR" sz="2400" dirty="0"/>
              <a:t> </a:t>
            </a:r>
            <a:r>
              <a:rPr lang="en-US" altLang="fr-FR" sz="2400" dirty="0" err="1"/>
              <a:t>concernés</a:t>
            </a:r>
            <a:r>
              <a:rPr lang="en-US" altLang="fr-FR" sz="2400" dirty="0"/>
              <a:t> : air, bruit et congestion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altLang="fr-FR" sz="2400" dirty="0"/>
              <a:t>CO</a:t>
            </a:r>
            <a:r>
              <a:rPr lang="en-US" altLang="fr-FR" sz="2400" baseline="-25000" dirty="0"/>
              <a:t>2</a:t>
            </a:r>
            <a:r>
              <a:rPr lang="en-US" altLang="fr-FR" sz="2400" dirty="0"/>
              <a:t> </a:t>
            </a:r>
            <a:r>
              <a:rPr lang="en-US" altLang="fr-FR" sz="2400" dirty="0" err="1"/>
              <a:t>est</a:t>
            </a:r>
            <a:r>
              <a:rPr lang="en-US" altLang="fr-FR" sz="2400" dirty="0"/>
              <a:t> </a:t>
            </a:r>
            <a:r>
              <a:rPr lang="en-US" altLang="fr-FR" sz="2400" dirty="0" err="1"/>
              <a:t>inclus</a:t>
            </a:r>
            <a:r>
              <a:rPr lang="en-US" altLang="fr-FR" sz="2400" dirty="0"/>
              <a:t> </a:t>
            </a:r>
            <a:r>
              <a:rPr lang="en-US" altLang="fr-FR" sz="2400" dirty="0" err="1"/>
              <a:t>contrairement</a:t>
            </a:r>
            <a:r>
              <a:rPr lang="en-US" altLang="fr-FR" sz="2400" dirty="0"/>
              <a:t> aux versions </a:t>
            </a:r>
            <a:r>
              <a:rPr lang="en-US" altLang="fr-FR" sz="2400" dirty="0" err="1"/>
              <a:t>précédentes</a:t>
            </a:r>
            <a:endParaRPr lang="en-US" altLang="fr-FR" sz="2400" dirty="0"/>
          </a:p>
          <a:p>
            <a:pPr marL="342900" indent="-342900" eaLnBrk="1" hangingPunct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altLang="fr-FR" sz="2400" dirty="0"/>
              <a:t>Les </a:t>
            </a:r>
            <a:r>
              <a:rPr lang="en-US" altLang="fr-FR" sz="2400" dirty="0" err="1"/>
              <a:t>principaux</a:t>
            </a:r>
            <a:r>
              <a:rPr lang="en-US" altLang="fr-FR" sz="2400" dirty="0"/>
              <a:t> corridors </a:t>
            </a:r>
            <a:r>
              <a:rPr lang="en-US" altLang="fr-FR" sz="2400" dirty="0" err="1"/>
              <a:t>routiers</a:t>
            </a:r>
            <a:r>
              <a:rPr lang="en-US" altLang="fr-FR" sz="2400" dirty="0"/>
              <a:t> </a:t>
            </a:r>
            <a:r>
              <a:rPr lang="en-US" altLang="fr-FR" sz="2400" dirty="0" err="1"/>
              <a:t>européens</a:t>
            </a:r>
            <a:r>
              <a:rPr lang="en-US" altLang="fr-FR" sz="2400" dirty="0"/>
              <a:t> </a:t>
            </a:r>
            <a:r>
              <a:rPr lang="en-US" altLang="fr-FR" sz="2400" dirty="0" err="1"/>
              <a:t>sont</a:t>
            </a:r>
            <a:r>
              <a:rPr lang="en-US" altLang="fr-FR" sz="2400" dirty="0"/>
              <a:t> </a:t>
            </a:r>
            <a:r>
              <a:rPr lang="en-US" altLang="fr-FR" sz="2400" dirty="0" err="1"/>
              <a:t>taxés</a:t>
            </a:r>
            <a:r>
              <a:rPr lang="en-US" altLang="fr-FR" sz="2400" dirty="0"/>
              <a:t> </a:t>
            </a:r>
            <a:r>
              <a:rPr lang="en-US" altLang="fr-FR" sz="2400" dirty="0" err="1"/>
              <a:t>en</a:t>
            </a:r>
            <a:r>
              <a:rPr lang="en-US" altLang="fr-FR" sz="2400" dirty="0"/>
              <a:t> </a:t>
            </a:r>
            <a:r>
              <a:rPr lang="en-US" altLang="fr-FR" sz="2400" dirty="0" err="1"/>
              <a:t>fonction</a:t>
            </a:r>
            <a:r>
              <a:rPr lang="en-US" altLang="fr-FR" sz="2400" dirty="0"/>
              <a:t> de la distance </a:t>
            </a:r>
            <a:r>
              <a:rPr lang="en-US" altLang="fr-FR" sz="2400" dirty="0" err="1"/>
              <a:t>parcourue</a:t>
            </a:r>
            <a:r>
              <a:rPr lang="en-US" altLang="fr-FR" sz="2400" dirty="0"/>
              <a:t> par les camions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altLang="fr-FR" sz="2400" dirty="0"/>
              <a:t>Les </a:t>
            </a:r>
            <a:r>
              <a:rPr lang="en-US" altLang="fr-FR" sz="2400" dirty="0" err="1"/>
              <a:t>recettes</a:t>
            </a:r>
            <a:r>
              <a:rPr lang="en-US" altLang="fr-FR" sz="2400" dirty="0"/>
              <a:t> ne </a:t>
            </a:r>
            <a:r>
              <a:rPr lang="en-US" altLang="fr-FR" sz="2400" dirty="0" err="1"/>
              <a:t>peuvent</a:t>
            </a:r>
            <a:r>
              <a:rPr lang="en-US" altLang="fr-FR" sz="2400" dirty="0"/>
              <a:t> </a:t>
            </a:r>
            <a:r>
              <a:rPr lang="en-US" altLang="fr-FR" sz="2400" dirty="0" err="1"/>
              <a:t>être</a:t>
            </a:r>
            <a:r>
              <a:rPr lang="en-US" altLang="fr-FR" sz="2400" dirty="0"/>
              <a:t> </a:t>
            </a:r>
            <a:r>
              <a:rPr lang="en-US" altLang="fr-FR" sz="2400" dirty="0" err="1"/>
              <a:t>transférées</a:t>
            </a:r>
            <a:r>
              <a:rPr lang="en-US" altLang="fr-FR" sz="2400" dirty="0"/>
              <a:t> </a:t>
            </a:r>
            <a:r>
              <a:rPr lang="en-US" altLang="fr-FR" sz="2400" dirty="0" err="1"/>
              <a:t>qu'à</a:t>
            </a:r>
            <a:r>
              <a:rPr lang="en-US" altLang="fr-FR" sz="2400" dirty="0"/>
              <a:t> des </a:t>
            </a:r>
            <a:r>
              <a:rPr lang="en-US" altLang="fr-FR" sz="2400" dirty="0" err="1"/>
              <a:t>projets</a:t>
            </a:r>
            <a:r>
              <a:rPr lang="en-US" altLang="fr-FR" sz="2400" dirty="0"/>
              <a:t> de transport durable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altLang="fr-FR" sz="2400" dirty="0"/>
              <a:t>Les </a:t>
            </a:r>
            <a:r>
              <a:rPr lang="en-US" altLang="fr-FR" sz="2400" dirty="0" err="1"/>
              <a:t>poids</a:t>
            </a:r>
            <a:r>
              <a:rPr lang="en-US" altLang="fr-FR" sz="2400" dirty="0"/>
              <a:t> </a:t>
            </a:r>
            <a:r>
              <a:rPr lang="en-US" altLang="fr-FR" sz="2400" dirty="0" err="1"/>
              <a:t>lourds</a:t>
            </a:r>
            <a:r>
              <a:rPr lang="en-US" altLang="fr-FR" sz="2400" dirty="0"/>
              <a:t> </a:t>
            </a:r>
            <a:r>
              <a:rPr lang="en-US" altLang="fr-FR" sz="2400" dirty="0" err="1"/>
              <a:t>hybrides</a:t>
            </a:r>
            <a:r>
              <a:rPr lang="en-US" altLang="fr-FR" sz="2400" dirty="0"/>
              <a:t> et </a:t>
            </a:r>
            <a:r>
              <a:rPr lang="en-US" altLang="fr-FR" sz="2400" dirty="0" err="1"/>
              <a:t>électriques</a:t>
            </a:r>
            <a:r>
              <a:rPr lang="en-US" altLang="fr-FR" sz="2400" dirty="0"/>
              <a:t> </a:t>
            </a:r>
            <a:r>
              <a:rPr lang="en-US" altLang="fr-FR" sz="2400" dirty="0" err="1"/>
              <a:t>sont</a:t>
            </a:r>
            <a:r>
              <a:rPr lang="en-US" altLang="fr-FR" sz="2400" dirty="0"/>
              <a:t> </a:t>
            </a:r>
            <a:r>
              <a:rPr lang="en-US" altLang="fr-FR" sz="2400" dirty="0" err="1"/>
              <a:t>exemptés</a:t>
            </a:r>
            <a:endParaRPr lang="en-US" altLang="fr-FR" sz="2400" dirty="0"/>
          </a:p>
          <a:p>
            <a:pPr marL="342900" indent="-342900" eaLnBrk="1" hangingPunct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altLang="fr-FR" sz="2400" dirty="0" err="1"/>
              <a:t>Permet</a:t>
            </a:r>
            <a:r>
              <a:rPr lang="en-US" altLang="fr-FR" sz="2400" dirty="0"/>
              <a:t> de taxer </a:t>
            </a:r>
            <a:r>
              <a:rPr lang="en-US" altLang="fr-FR" sz="2400" dirty="0" err="1"/>
              <a:t>également</a:t>
            </a:r>
            <a:r>
              <a:rPr lang="en-US" altLang="fr-FR" sz="2400" dirty="0"/>
              <a:t> les VUL</a:t>
            </a:r>
          </a:p>
          <a:p>
            <a:pPr eaLnBrk="1" hangingPunct="1">
              <a:lnSpc>
                <a:spcPct val="90000"/>
              </a:lnSpc>
            </a:pPr>
            <a:endParaRPr lang="en-US" altLang="fr-FR" sz="2400" dirty="0"/>
          </a:p>
          <a:p>
            <a:pPr eaLnBrk="1" hangingPunct="1">
              <a:lnSpc>
                <a:spcPct val="90000"/>
              </a:lnSpc>
            </a:pPr>
            <a:endParaRPr lang="en-US" altLang="fr-FR" sz="2400" dirty="0"/>
          </a:p>
        </p:txBody>
      </p:sp>
    </p:spTree>
    <p:extLst>
      <p:ext uri="{BB962C8B-B14F-4D97-AF65-F5344CB8AC3E}">
        <p14:creationId xmlns:p14="http://schemas.microsoft.com/office/powerpoint/2010/main" val="34492985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DCB0E3-1BA8-CE5A-0B9B-C211E4F63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10972800" cy="1143000"/>
          </a:xfrm>
        </p:spPr>
        <p:txBody>
          <a:bodyPr/>
          <a:lstStyle/>
          <a:p>
            <a:r>
              <a:rPr lang="fr-FR" sz="3600" dirty="0"/>
              <a:t>Transposition dans le droit français (loi du 9 mars 2023, article R.119-39 du code de la voirie routière, arrêté du 9 janvier 2024)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1114DE-33E7-0BB9-1509-ABD66FE35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087" y="2332037"/>
            <a:ext cx="10972800" cy="452596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fr-FR" sz="2400" dirty="0"/>
              <a:t>=&gt; À partir de 2026 </a:t>
            </a:r>
            <a:r>
              <a:rPr lang="fr-FR" sz="2400" b="1" dirty="0"/>
              <a:t>majoration</a:t>
            </a:r>
            <a:r>
              <a:rPr lang="fr-FR" sz="2400" dirty="0"/>
              <a:t> et </a:t>
            </a:r>
            <a:r>
              <a:rPr lang="fr-FR" sz="2400" b="1" dirty="0"/>
              <a:t>modulation</a:t>
            </a:r>
            <a:r>
              <a:rPr lang="fr-FR" sz="2400" dirty="0"/>
              <a:t> des péages sur autoroutes, notamment en fonction des classes VECTO des véhicules lourds : de 0 à 22 centimes/km</a:t>
            </a:r>
          </a:p>
          <a:p>
            <a:pPr>
              <a:spcBef>
                <a:spcPts val="600"/>
              </a:spcBef>
            </a:pPr>
            <a:r>
              <a:rPr lang="fr-FR" sz="2400" dirty="0"/>
              <a:t>Ne concerne pas les contrats de concession en cours d’exécution</a:t>
            </a:r>
          </a:p>
          <a:p>
            <a:pPr>
              <a:spcBef>
                <a:spcPts val="600"/>
              </a:spcBef>
            </a:pPr>
            <a:r>
              <a:rPr lang="fr-FR" sz="2400" dirty="0"/>
              <a:t>Ne concerne pas le réseau non concédé</a:t>
            </a:r>
          </a:p>
          <a:p>
            <a:pPr>
              <a:spcBef>
                <a:spcPts val="600"/>
              </a:spcBef>
            </a:pPr>
            <a:endParaRPr lang="fr-FR" sz="2400" dirty="0"/>
          </a:p>
          <a:p>
            <a:pPr>
              <a:spcBef>
                <a:spcPts val="600"/>
              </a:spcBef>
            </a:pPr>
            <a:r>
              <a:rPr lang="fr-FR" sz="2400" dirty="0"/>
              <a:t>ART : « cela n’envoie pas un signal-prix suffisant pour que les usagers adaptent efficacement leurs pratiques »</a:t>
            </a:r>
          </a:p>
        </p:txBody>
      </p:sp>
    </p:spTree>
    <p:extLst>
      <p:ext uri="{BB962C8B-B14F-4D97-AF65-F5344CB8AC3E}">
        <p14:creationId xmlns:p14="http://schemas.microsoft.com/office/powerpoint/2010/main" val="7117479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61574"/>
            <a:ext cx="8026400" cy="8096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fr-FR" altLang="fr-FR" sz="3600" dirty="0"/>
              <a:t>Tarifications poids lourds existantes</a:t>
            </a:r>
            <a:endParaRPr lang="fr-CA" altLang="fr-FR" sz="36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F3B77F7-8739-7421-7E8B-964629679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73997"/>
            <a:ext cx="7772400" cy="10239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0A03D5C-7730-ADF6-0DF3-E97F3C9C7A42}"/>
              </a:ext>
            </a:extLst>
          </p:cNvPr>
          <p:cNvSpPr txBox="1"/>
          <p:nvPr/>
        </p:nvSpPr>
        <p:spPr>
          <a:xfrm>
            <a:off x="533400" y="1143000"/>
            <a:ext cx="10363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chemeClr val="tx2"/>
                </a:solidFill>
              </a:rPr>
              <a:t>RPLP (redevance PL liée aux prestations) en Suisse : toutes routes, redevance liée au poids total autorisé et à la norme Euro</a:t>
            </a:r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1CD1A6B-6514-E6A4-C379-60540ED6E2D0}"/>
              </a:ext>
            </a:extLst>
          </p:cNvPr>
          <p:cNvSpPr txBox="1"/>
          <p:nvPr/>
        </p:nvSpPr>
        <p:spPr>
          <a:xfrm>
            <a:off x="533400" y="3185302"/>
            <a:ext cx="1036320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altLang="fr-FR" sz="2400" dirty="0" err="1">
                <a:solidFill>
                  <a:schemeClr val="tx2"/>
                </a:solidFill>
              </a:rPr>
              <a:t>ViaPass</a:t>
            </a:r>
            <a:r>
              <a:rPr lang="fr-FR" altLang="fr-FR" sz="2400" dirty="0">
                <a:solidFill>
                  <a:schemeClr val="tx2"/>
                </a:solidFill>
              </a:rPr>
              <a:t> en Belgique :  5 à 36 centimes/km en fonction du PTAC, de la région et de la norme Euro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</a:rPr>
              <a:t>LKW </a:t>
            </a:r>
            <a:r>
              <a:rPr lang="fr-FR" sz="2400" dirty="0" err="1">
                <a:solidFill>
                  <a:schemeClr val="tx2"/>
                </a:solidFill>
              </a:rPr>
              <a:t>Maut</a:t>
            </a:r>
            <a:r>
              <a:rPr lang="fr-FR" sz="2400" dirty="0">
                <a:solidFill>
                  <a:schemeClr val="tx2"/>
                </a:solidFill>
              </a:rPr>
              <a:t> en Allemagne (tous PL désormais) : de 15 à 52 centimes/km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2"/>
                </a:solidFill>
              </a:rPr>
              <a:t>Projets en France, horizon 2027 : Eco contribution Région Grand Est en consultation et R-</a:t>
            </a:r>
            <a:r>
              <a:rPr lang="fr-FR" sz="2400" dirty="0" err="1">
                <a:solidFill>
                  <a:schemeClr val="tx2"/>
                </a:solidFill>
              </a:rPr>
              <a:t>Pass</a:t>
            </a:r>
            <a:r>
              <a:rPr lang="fr-FR" sz="2400" dirty="0">
                <a:solidFill>
                  <a:schemeClr val="tx2"/>
                </a:solidFill>
              </a:rPr>
              <a:t> en Alsace (15 centimes/km ?)</a:t>
            </a:r>
          </a:p>
        </p:txBody>
      </p:sp>
    </p:spTree>
    <p:extLst>
      <p:ext uri="{BB962C8B-B14F-4D97-AF65-F5344CB8AC3E}">
        <p14:creationId xmlns:p14="http://schemas.microsoft.com/office/powerpoint/2010/main" val="1690654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A637D52-8390-4974-8236-54CE58EF6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877253"/>
            <a:ext cx="11201401" cy="598074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2A00B85-3B46-79B9-2BB5-469EAAE89A09}"/>
              </a:ext>
            </a:extLst>
          </p:cNvPr>
          <p:cNvSpPr txBox="1"/>
          <p:nvPr/>
        </p:nvSpPr>
        <p:spPr>
          <a:xfrm>
            <a:off x="304800" y="228600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Pour la France : compilation du SGPE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F925613-A8AA-6E25-D103-1888AAD8CDCB}"/>
              </a:ext>
            </a:extLst>
          </p:cNvPr>
          <p:cNvSpPr/>
          <p:nvPr/>
        </p:nvSpPr>
        <p:spPr>
          <a:xfrm rot="2713257">
            <a:off x="2027023" y="4143757"/>
            <a:ext cx="1028776" cy="202381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 w="38100"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5809750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93D034-DCB1-B177-B71D-5C4B19600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28600"/>
            <a:ext cx="11734800" cy="1143000"/>
          </a:xfrm>
        </p:spPr>
        <p:txBody>
          <a:bodyPr/>
          <a:lstStyle/>
          <a:p>
            <a:r>
              <a:rPr lang="fr-FR" sz="3600" dirty="0"/>
              <a:t>Infrastructures de recharge poids lourds aux Etats-Unis : National </a:t>
            </a:r>
            <a:r>
              <a:rPr lang="fr-FR" sz="3600" dirty="0" err="1"/>
              <a:t>Zero</a:t>
            </a:r>
            <a:r>
              <a:rPr lang="fr-FR" sz="3600" dirty="0"/>
              <a:t>-Emission </a:t>
            </a:r>
            <a:r>
              <a:rPr lang="fr-FR" sz="3600" dirty="0" err="1"/>
              <a:t>Freight</a:t>
            </a:r>
            <a:r>
              <a:rPr lang="fr-FR" sz="3600" dirty="0"/>
              <a:t> Corridor </a:t>
            </a:r>
            <a:r>
              <a:rPr lang="fr-FR" sz="3600" dirty="0" err="1"/>
              <a:t>Strategy</a:t>
            </a:r>
            <a:endParaRPr lang="fr-FR" sz="3600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D44E4B4-4372-31E8-88B1-355C5E15D6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67" y="1964530"/>
            <a:ext cx="10549217" cy="4512469"/>
          </a:xfrm>
        </p:spPr>
      </p:pic>
    </p:spTree>
    <p:extLst>
      <p:ext uri="{BB962C8B-B14F-4D97-AF65-F5344CB8AC3E}">
        <p14:creationId xmlns:p14="http://schemas.microsoft.com/office/powerpoint/2010/main" val="5483692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FF27F8-BF82-C910-0E11-9FB188E8B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" y="304800"/>
            <a:ext cx="10972800" cy="1143000"/>
          </a:xfrm>
        </p:spPr>
        <p:txBody>
          <a:bodyPr/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Route électrique Laredo-Fremont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C509FF5-0FC3-F658-B36E-8ABFE877B6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6" y="1518320"/>
            <a:ext cx="5656385" cy="5318425"/>
          </a:xfr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64399DB-6DB1-3A0C-C525-4EAD2BD29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16" y="3048000"/>
            <a:ext cx="5944684" cy="369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704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2422" y="140773"/>
            <a:ext cx="10972800" cy="1143000"/>
          </a:xfrm>
        </p:spPr>
        <p:txBody>
          <a:bodyPr/>
          <a:lstStyle/>
          <a:p>
            <a:pPr>
              <a:defRPr/>
            </a:pPr>
            <a:r>
              <a:rPr lang="fr-FR" sz="3600" dirty="0"/>
              <a:t>Règlementation européenne pour la couverture territoriale des réseaux de recharge</a:t>
            </a:r>
          </a:p>
        </p:txBody>
      </p:sp>
      <p:sp>
        <p:nvSpPr>
          <p:cNvPr id="92162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265044" y="1528946"/>
            <a:ext cx="11277600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333333"/>
                </a:solidFill>
              </a:rPr>
              <a:t>Un système de charge rapide tous les 60 km sur les très grands corridors et 100 km sur les grands corridors d’ici fin 2025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rgbClr val="333333"/>
                </a:solidFill>
              </a:rPr>
              <a:t>Puissance minimale obligatoire et doivent être interopérables</a:t>
            </a:r>
            <a:endParaRPr lang="en-US" altLang="fr-FR" sz="2400" dirty="0"/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333333"/>
                </a:solidFill>
              </a:rPr>
              <a:t>Un réseau de stations de recharge hydrogène tous les 200 km d’ici fin 2030</a:t>
            </a:r>
            <a:endParaRPr lang="fr-FR" sz="2400" b="0" i="0" dirty="0">
              <a:solidFill>
                <a:srgbClr val="333333"/>
              </a:solidFill>
              <a:effectLst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2BA6259E-532B-61CD-EE64-89E606898CD5}"/>
              </a:ext>
            </a:extLst>
          </p:cNvPr>
          <p:cNvSpPr txBox="1">
            <a:spLocks/>
          </p:cNvSpPr>
          <p:nvPr/>
        </p:nvSpPr>
        <p:spPr>
          <a:xfrm>
            <a:off x="5234147" y="3979373"/>
            <a:ext cx="6659679" cy="1143000"/>
          </a:xfrm>
          <a:prstGeom prst="rect">
            <a:avLst/>
          </a:prstGeom>
        </p:spPr>
        <p:txBody>
          <a:bodyPr vert="horz"/>
          <a:lstStyle>
            <a:lvl1pPr>
              <a:defRPr baseline="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kern="0" dirty="0"/>
              <a:t>Station multi-énergie, Compans, Seine et Marne, 2024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3C357FB-7B25-A37B-71F7-DAAC09565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93" y="3372124"/>
            <a:ext cx="4724400" cy="310038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D0AD0A6-8FD4-7567-0ED8-454788541338}"/>
              </a:ext>
            </a:extLst>
          </p:cNvPr>
          <p:cNvSpPr txBox="1"/>
          <p:nvPr/>
        </p:nvSpPr>
        <p:spPr>
          <a:xfrm>
            <a:off x="5271039" y="4922318"/>
            <a:ext cx="4401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0000"/>
                </a:solidFill>
              </a:rPr>
              <a:t>Gaz Up et Watt Up, groupe </a:t>
            </a:r>
            <a:r>
              <a:rPr lang="fr-FR" sz="2000" dirty="0" err="1">
                <a:solidFill>
                  <a:srgbClr val="000000"/>
                </a:solidFill>
              </a:rPr>
              <a:t>Enerjump</a:t>
            </a:r>
            <a:endParaRPr lang="fr-FR" sz="2000" dirty="0">
              <a:solidFill>
                <a:srgbClr val="00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711A9B-352A-8814-7E92-78BEBDAFC6BB}"/>
              </a:ext>
            </a:extLst>
          </p:cNvPr>
          <p:cNvSpPr txBox="1"/>
          <p:nvPr/>
        </p:nvSpPr>
        <p:spPr>
          <a:xfrm>
            <a:off x="5271039" y="594220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Depuis 2022 : taxe incitative relative à l'utilisation d'énergie renouvelable dans le transport</a:t>
            </a:r>
            <a:r>
              <a:rPr lang="fr-FR" dirty="0"/>
              <a:t> (TIRUERT) </a:t>
            </a:r>
          </a:p>
        </p:txBody>
      </p:sp>
    </p:spTree>
    <p:extLst>
      <p:ext uri="{BB962C8B-B14F-4D97-AF65-F5344CB8AC3E}">
        <p14:creationId xmlns:p14="http://schemas.microsoft.com/office/powerpoint/2010/main" val="28626924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7E0EDF-0008-A78D-DBEA-A8D3A6C9F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10543"/>
            <a:ext cx="11430000" cy="1143000"/>
          </a:xfrm>
        </p:spPr>
        <p:txBody>
          <a:bodyPr/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Electric Road </a:t>
            </a:r>
            <a:r>
              <a:rPr lang="fr-FR" sz="3600" dirty="0" err="1">
                <a:solidFill>
                  <a:schemeClr val="tx1">
                    <a:lumMod val="75000"/>
                  </a:schemeClr>
                </a:solidFill>
              </a:rPr>
              <a:t>Systems</a:t>
            </a: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 (autoroute électrique)</a:t>
            </a:r>
            <a:br>
              <a:rPr lang="fr-FR" sz="36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- </a:t>
            </a:r>
            <a:r>
              <a:rPr lang="fr-FR" sz="3200" dirty="0">
                <a:solidFill>
                  <a:schemeClr val="tx1">
                    <a:lumMod val="75000"/>
                  </a:schemeClr>
                </a:solidFill>
              </a:rPr>
              <a:t>Par le haut : caténaires</a:t>
            </a:r>
            <a:br>
              <a:rPr lang="fr-FR" sz="32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fr-FR" sz="3200" dirty="0">
                <a:solidFill>
                  <a:schemeClr val="tx1">
                    <a:lumMod val="75000"/>
                  </a:schemeClr>
                </a:solidFill>
              </a:rPr>
              <a:t>- Par le bas : rails conducteurs ou bobines inductives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7495CE28-04F9-7D7B-FB6D-A4454AB52B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438400"/>
            <a:ext cx="8437270" cy="4320639"/>
          </a:xfr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69A1B6FD-9D2B-4792-B9F7-E0978B3EC74A}"/>
              </a:ext>
            </a:extLst>
          </p:cNvPr>
          <p:cNvSpPr/>
          <p:nvPr/>
        </p:nvSpPr>
        <p:spPr>
          <a:xfrm>
            <a:off x="5100810" y="3886200"/>
            <a:ext cx="990600" cy="4240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 w="3810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BE202C8-C57D-0A6E-3D0A-C1548AACE2CF}"/>
              </a:ext>
            </a:extLst>
          </p:cNvPr>
          <p:cNvSpPr txBox="1"/>
          <p:nvPr/>
        </p:nvSpPr>
        <p:spPr>
          <a:xfrm>
            <a:off x="8991600" y="2611904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tx2"/>
                </a:solidFill>
              </a:rPr>
              <a:t>En Suède, 20 km de route électrifiée (induction)</a:t>
            </a:r>
          </a:p>
        </p:txBody>
      </p:sp>
    </p:spTree>
    <p:extLst>
      <p:ext uri="{BB962C8B-B14F-4D97-AF65-F5344CB8AC3E}">
        <p14:creationId xmlns:p14="http://schemas.microsoft.com/office/powerpoint/2010/main" val="35331556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114A87-91AF-8C49-882B-4843B1D35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28600"/>
            <a:ext cx="11353800" cy="1143000"/>
          </a:xfrm>
        </p:spPr>
        <p:txBody>
          <a:bodyPr/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Zones à faibles et zéro émissions en Europe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689AA2-0361-6F4B-9A29-8125A935B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166018"/>
            <a:ext cx="7810500" cy="4525963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/>
              <a:t>Restrictions d’accès selon les normes Euro des véhicules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/>
              <a:t>ZFE françaises parmi les plus timides (Phan, 2024)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i="1" dirty="0" err="1"/>
              <a:t>Zero</a:t>
            </a:r>
            <a:r>
              <a:rPr lang="fr-FR" sz="2400" i="1" dirty="0"/>
              <a:t> </a:t>
            </a:r>
            <a:r>
              <a:rPr lang="fr-FR" sz="2400" i="1" dirty="0" err="1"/>
              <a:t>emission</a:t>
            </a:r>
            <a:r>
              <a:rPr lang="fr-FR" sz="2400" i="1" dirty="0"/>
              <a:t> zones </a:t>
            </a:r>
            <a:r>
              <a:rPr lang="fr-FR" sz="2400" dirty="0"/>
              <a:t>: à court terme seulement aux Pays Bas, Norvège et Royaume-Uni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/>
              <a:t>Impact des ZFE sur les entreprises de TRM (recherche à </a:t>
            </a:r>
            <a:r>
              <a:rPr lang="fr-FR" sz="2400" dirty="0" err="1"/>
              <a:t>Gothenburg</a:t>
            </a:r>
            <a:r>
              <a:rPr lang="fr-FR" sz="2400" dirty="0"/>
              <a:t>, Londres et Berlin, </a:t>
            </a:r>
            <a:r>
              <a:rPr lang="fr-FR" sz="2400" dirty="0" err="1"/>
              <a:t>Dablanc</a:t>
            </a:r>
            <a:r>
              <a:rPr lang="fr-FR" sz="2400" dirty="0"/>
              <a:t> et al., 2015-2017) </a:t>
            </a:r>
          </a:p>
          <a:p>
            <a:pPr marL="742950" lvl="1" indent="-285750">
              <a:spcBef>
                <a:spcPts val="600"/>
              </a:spcBef>
              <a:buFontTx/>
              <a:buChar char="-"/>
            </a:pPr>
            <a:r>
              <a:rPr lang="fr-FR" sz="2400" dirty="0"/>
              <a:t>Réduction du nombre d’entreprises de transport</a:t>
            </a:r>
          </a:p>
          <a:p>
            <a:pPr marL="742950" lvl="1" indent="-285750">
              <a:spcBef>
                <a:spcPts val="600"/>
              </a:spcBef>
              <a:buFontTx/>
              <a:buChar char="-"/>
            </a:pPr>
            <a:r>
              <a:rPr lang="fr-FR" sz="2400" dirty="0"/>
              <a:t>Accroissement de leur taille</a:t>
            </a:r>
          </a:p>
          <a:p>
            <a:pPr marL="742950" lvl="1" indent="-285750">
              <a:spcBef>
                <a:spcPts val="600"/>
              </a:spcBef>
              <a:buFontTx/>
              <a:buChar char="-"/>
            </a:pPr>
            <a:r>
              <a:rPr lang="fr-FR" sz="2400" dirty="0"/>
              <a:t>Innovations de micro mobilité électrique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5E3245E-A753-AEC4-DAAE-31C63B9FE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2027489"/>
            <a:ext cx="6388014" cy="883448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516944F-EEA1-6060-4520-9EADFD58ABC6}"/>
              </a:ext>
            </a:extLst>
          </p:cNvPr>
          <p:cNvSpPr txBox="1"/>
          <p:nvPr/>
        </p:nvSpPr>
        <p:spPr>
          <a:xfrm>
            <a:off x="7783592" y="5181600"/>
            <a:ext cx="4435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Lise PHAN, chaire </a:t>
            </a:r>
            <a:r>
              <a:rPr lang="fr-FR" dirty="0" err="1">
                <a:solidFill>
                  <a:schemeClr val="tx2"/>
                </a:solidFill>
              </a:rPr>
              <a:t>Logistics</a:t>
            </a:r>
            <a:r>
              <a:rPr lang="fr-FR" dirty="0">
                <a:solidFill>
                  <a:schemeClr val="tx2"/>
                </a:solidFill>
              </a:rPr>
              <a:t> City, </a:t>
            </a:r>
            <a:r>
              <a:rPr lang="fr-FR" dirty="0" err="1">
                <a:solidFill>
                  <a:schemeClr val="tx2"/>
                </a:solidFill>
              </a:rPr>
              <a:t>nov</a:t>
            </a:r>
            <a:r>
              <a:rPr lang="fr-FR" dirty="0">
                <a:solidFill>
                  <a:schemeClr val="tx2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1011413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282772"/>
            <a:ext cx="10972800" cy="1143000"/>
          </a:xfrm>
        </p:spPr>
        <p:txBody>
          <a:bodyPr/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Shenzhen en Chine : le plus fort taux de véhicules logistiques (VUL et PL) électriques au monde</a:t>
            </a:r>
            <a:endParaRPr lang="fr-FR" sz="20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5BD8F1-0103-B349-AF05-0146C22FF589}"/>
              </a:ext>
            </a:extLst>
          </p:cNvPr>
          <p:cNvSpPr/>
          <p:nvPr/>
        </p:nvSpPr>
        <p:spPr>
          <a:xfrm>
            <a:off x="381000" y="5713303"/>
            <a:ext cx="411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Rocky </a:t>
            </a:r>
            <a:r>
              <a:rPr lang="fr-FR" dirty="0" err="1">
                <a:solidFill>
                  <a:srgbClr val="000000"/>
                </a:solidFill>
              </a:rPr>
              <a:t>Mountain</a:t>
            </a:r>
            <a:r>
              <a:rPr lang="fr-FR" dirty="0">
                <a:solidFill>
                  <a:srgbClr val="000000"/>
                </a:solidFill>
              </a:rPr>
              <a:t> Institute, 2020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C8F0186-8787-8646-9B26-5BE4D2710C69}"/>
              </a:ext>
            </a:extLst>
          </p:cNvPr>
          <p:cNvSpPr txBox="1"/>
          <p:nvPr/>
        </p:nvSpPr>
        <p:spPr>
          <a:xfrm>
            <a:off x="381000" y="1981200"/>
            <a:ext cx="9525000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2400" dirty="0">
                <a:solidFill>
                  <a:srgbClr val="000000"/>
                </a:solidFill>
              </a:rPr>
              <a:t>Selon un rapport du Rocky </a:t>
            </a:r>
            <a:r>
              <a:rPr lang="fr-FR" sz="2400" dirty="0" err="1">
                <a:solidFill>
                  <a:srgbClr val="000000"/>
                </a:solidFill>
              </a:rPr>
              <a:t>Mountain</a:t>
            </a:r>
            <a:r>
              <a:rPr lang="fr-FR" sz="2400" dirty="0">
                <a:solidFill>
                  <a:srgbClr val="000000"/>
                </a:solidFill>
              </a:rPr>
              <a:t> Institute, les facteurs de succès ont été un </a:t>
            </a:r>
            <a:r>
              <a:rPr lang="fr-FR" sz="2400" b="1" dirty="0">
                <a:solidFill>
                  <a:srgbClr val="000000"/>
                </a:solidFill>
              </a:rPr>
              <a:t>mix de mesures </a:t>
            </a:r>
            <a:r>
              <a:rPr lang="fr-FR" sz="2400" dirty="0">
                <a:solidFill>
                  <a:srgbClr val="000000"/>
                </a:solidFill>
              </a:rPr>
              <a:t>intégrant :</a:t>
            </a:r>
          </a:p>
          <a:p>
            <a:pPr marL="971550" lvl="1" indent="-514350">
              <a:spcBef>
                <a:spcPts val="600"/>
              </a:spcBef>
              <a:buFont typeface="+mj-lt"/>
              <a:buAutoNum type="arabicPeriod"/>
            </a:pPr>
            <a:r>
              <a:rPr lang="fr-FR" sz="2400" dirty="0">
                <a:solidFill>
                  <a:srgbClr val="000000"/>
                </a:solidFill>
              </a:rPr>
              <a:t>Subventions à l’usage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2400" dirty="0">
                <a:solidFill>
                  <a:srgbClr val="000000"/>
                </a:solidFill>
              </a:rPr>
              <a:t>Réseau important de stations de recharge dans l’espace public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2400" dirty="0" err="1">
                <a:solidFill>
                  <a:srgbClr val="000000"/>
                </a:solidFill>
              </a:rPr>
              <a:t>Low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emission</a:t>
            </a:r>
            <a:r>
              <a:rPr lang="fr-FR" sz="2400" dirty="0">
                <a:solidFill>
                  <a:srgbClr val="000000"/>
                </a:solidFill>
              </a:rPr>
              <a:t> zones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2400" dirty="0" err="1">
                <a:solidFill>
                  <a:srgbClr val="000000"/>
                </a:solidFill>
              </a:rPr>
              <a:t>Zero</a:t>
            </a:r>
            <a:r>
              <a:rPr lang="fr-FR" sz="2400" dirty="0">
                <a:solidFill>
                  <a:srgbClr val="000000"/>
                </a:solidFill>
              </a:rPr>
              <a:t> </a:t>
            </a:r>
            <a:r>
              <a:rPr lang="fr-FR" sz="2400" dirty="0" err="1">
                <a:solidFill>
                  <a:srgbClr val="000000"/>
                </a:solidFill>
              </a:rPr>
              <a:t>emission</a:t>
            </a:r>
            <a:r>
              <a:rPr lang="fr-FR" sz="2400" dirty="0">
                <a:solidFill>
                  <a:srgbClr val="000000"/>
                </a:solidFill>
              </a:rPr>
              <a:t> zones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C5B2501-7D2D-4B80-110A-B9C46226672C}"/>
              </a:ext>
            </a:extLst>
          </p:cNvPr>
          <p:cNvSpPr txBox="1"/>
          <p:nvPr/>
        </p:nvSpPr>
        <p:spPr>
          <a:xfrm>
            <a:off x="381000" y="6036319"/>
            <a:ext cx="104597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0000"/>
                </a:solidFill>
              </a:rPr>
              <a:t>https://</a:t>
            </a:r>
            <a:r>
              <a:rPr lang="fr-FR" sz="1600" dirty="0" err="1">
                <a:solidFill>
                  <a:srgbClr val="000000"/>
                </a:solidFill>
              </a:rPr>
              <a:t>rmi.org</a:t>
            </a:r>
            <a:r>
              <a:rPr lang="fr-FR" sz="1600" dirty="0">
                <a:solidFill>
                  <a:srgbClr val="000000"/>
                </a:solidFill>
              </a:rPr>
              <a:t>/</a:t>
            </a:r>
            <a:r>
              <a:rPr lang="fr-FR" sz="1600" dirty="0" err="1">
                <a:solidFill>
                  <a:srgbClr val="000000"/>
                </a:solidFill>
              </a:rPr>
              <a:t>wp</a:t>
            </a:r>
            <a:r>
              <a:rPr lang="fr-FR" sz="1600" dirty="0">
                <a:solidFill>
                  <a:srgbClr val="000000"/>
                </a:solidFill>
              </a:rPr>
              <a:t>-content/</a:t>
            </a:r>
            <a:r>
              <a:rPr lang="fr-FR" sz="1600" dirty="0" err="1">
                <a:solidFill>
                  <a:srgbClr val="000000"/>
                </a:solidFill>
              </a:rPr>
              <a:t>uploads</a:t>
            </a:r>
            <a:r>
              <a:rPr lang="fr-FR" sz="1600" dirty="0">
                <a:solidFill>
                  <a:srgbClr val="000000"/>
                </a:solidFill>
              </a:rPr>
              <a:t>/</a:t>
            </a:r>
            <a:r>
              <a:rPr lang="fr-FR" sz="1600" dirty="0" err="1">
                <a:solidFill>
                  <a:srgbClr val="000000"/>
                </a:solidFill>
              </a:rPr>
              <a:t>dlm_uploads</a:t>
            </a:r>
            <a:r>
              <a:rPr lang="fr-FR" sz="1600" dirty="0">
                <a:solidFill>
                  <a:srgbClr val="000000"/>
                </a:solidFill>
              </a:rPr>
              <a:t>/2020/10/RMI_Summary-Volume_Putting-Electric-Logistics-Vehicles-to-Work_2020.pdf</a:t>
            </a:r>
          </a:p>
        </p:txBody>
      </p:sp>
    </p:spTree>
    <p:extLst>
      <p:ext uri="{BB962C8B-B14F-4D97-AF65-F5344CB8AC3E}">
        <p14:creationId xmlns:p14="http://schemas.microsoft.com/office/powerpoint/2010/main" val="1444602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79B8B2-E5E8-61D6-EF9B-B2D168973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Aménagement du territoire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0E0287-4570-BC9C-E3F8-B80B8574C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0" y="1066800"/>
            <a:ext cx="10972800" cy="452596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err="1"/>
              <a:t>Clustérisation</a:t>
            </a:r>
            <a:r>
              <a:rPr lang="fr-FR" sz="2400" dirty="0"/>
              <a:t>, concentration des grands pôles générateurs (par exemple industries) sur les grands pôles multimodaux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Parcs logistiques, en minimisant les distances d’accès aux autoroutes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Ratio transport/entrepôts et déséquilibres territoriaux, armature logistique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1467C36-474F-EA7D-4C5D-FD70AA600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805666"/>
            <a:ext cx="5778500" cy="405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922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C2C5AB-07F5-6F9D-6381-CE3AF28EA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 sz="3600" dirty="0"/>
              <a:t>Conclusion : le défi de la décarbonation de la logistique routière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E92B41-D12E-3DEB-5D6F-132EE824C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Méthodes et données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Evaluation carbone territoriale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Evaluation systémique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Stabilité des normes, stabilité du phasage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Regarder ce qui se fait au niveau international (Californie, Chine) et au niveau européen (ZFE)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Quelles énergies pour les nouveaux véhicules 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Transport combiné rail-route</a:t>
            </a:r>
          </a:p>
        </p:txBody>
      </p:sp>
    </p:spTree>
    <p:extLst>
      <p:ext uri="{BB962C8B-B14F-4D97-AF65-F5344CB8AC3E}">
        <p14:creationId xmlns:p14="http://schemas.microsoft.com/office/powerpoint/2010/main" val="292008418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304800"/>
            <a:ext cx="5949950" cy="803275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57263"/>
            <a:r>
              <a:rPr lang="fr-FR" sz="3600" dirty="0">
                <a:solidFill>
                  <a:schemeClr val="tx1">
                    <a:lumMod val="75000"/>
                  </a:schemeClr>
                </a:solidFill>
                <a:ea typeface="ＭＳ Ｐゴシック" pitchFamily="-84" charset="-128"/>
                <a:cs typeface="ＭＳ Ｐゴシック" pitchFamily="-84" charset="-128"/>
              </a:rPr>
              <a:t>Ressources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90600"/>
            <a:ext cx="8839200" cy="5029200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342900" indent="-342900" rtl="0">
              <a:spcBef>
                <a:spcPts val="600"/>
              </a:spcBef>
              <a:buFont typeface="Arial" charset="0"/>
              <a:buChar char="•"/>
            </a:pPr>
            <a:r>
              <a:rPr lang="fr-FR" sz="2600" dirty="0">
                <a:solidFill>
                  <a:schemeClr val="tx2"/>
                </a:solidFill>
                <a:ea typeface="ＭＳ Ｐゴシック" pitchFamily="-84" charset="-128"/>
                <a:cs typeface="ＭＳ Ｐゴシック" pitchFamily="-84" charset="-128"/>
              </a:rPr>
              <a:t>McKinnon, A. (2018) </a:t>
            </a:r>
            <a:r>
              <a:rPr lang="fr-FR" sz="2600" dirty="0" err="1">
                <a:solidFill>
                  <a:schemeClr val="tx2"/>
                </a:solidFill>
                <a:ea typeface="ＭＳ Ｐゴシック" pitchFamily="-84" charset="-128"/>
                <a:cs typeface="ＭＳ Ｐゴシック" pitchFamily="-84" charset="-128"/>
              </a:rPr>
              <a:t>Decarbonizing</a:t>
            </a:r>
            <a:r>
              <a:rPr lang="fr-FR" sz="2600" dirty="0">
                <a:solidFill>
                  <a:schemeClr val="tx2"/>
                </a:solidFill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fr-FR" sz="2600" dirty="0" err="1">
                <a:solidFill>
                  <a:schemeClr val="tx2"/>
                </a:solidFill>
                <a:ea typeface="ＭＳ Ｐゴシック" pitchFamily="-84" charset="-128"/>
                <a:cs typeface="ＭＳ Ｐゴシック" pitchFamily="-84" charset="-128"/>
              </a:rPr>
              <a:t>Logistics</a:t>
            </a:r>
            <a:r>
              <a:rPr lang="fr-FR" sz="2600" dirty="0">
                <a:solidFill>
                  <a:schemeClr val="tx2"/>
                </a:solidFill>
                <a:ea typeface="ＭＳ Ｐゴシック" pitchFamily="-84" charset="-128"/>
                <a:cs typeface="ＭＳ Ｐゴシック" pitchFamily="-84" charset="-128"/>
              </a:rPr>
              <a:t>. </a:t>
            </a:r>
            <a:r>
              <a:rPr lang="fr-FR" sz="2600" dirty="0" err="1">
                <a:solidFill>
                  <a:schemeClr val="tx2"/>
                </a:solidFill>
                <a:ea typeface="ＭＳ Ｐゴシック" pitchFamily="-84" charset="-128"/>
                <a:cs typeface="ＭＳ Ｐゴシック" pitchFamily="-84" charset="-128"/>
              </a:rPr>
              <a:t>Kogan</a:t>
            </a:r>
            <a:endParaRPr lang="fr-FR" sz="2600" dirty="0">
              <a:solidFill>
                <a:schemeClr val="tx2"/>
              </a:solidFill>
              <a:ea typeface="ＭＳ Ｐゴシック" pitchFamily="-84" charset="-128"/>
              <a:cs typeface="ＭＳ Ｐゴシック" pitchFamily="-84" charset="-128"/>
            </a:endParaRPr>
          </a:p>
          <a:p>
            <a:pPr marL="342900" indent="-342900" rtl="0">
              <a:spcBef>
                <a:spcPts val="600"/>
              </a:spcBef>
              <a:buFont typeface="Arial" charset="0"/>
              <a:buChar char="•"/>
            </a:pPr>
            <a:r>
              <a:rPr lang="en-US" sz="2600" dirty="0">
                <a:solidFill>
                  <a:schemeClr val="tx2"/>
                </a:solidFill>
              </a:rPr>
              <a:t>Freight Transport Planning (2024) in Advances in Transport Planning and Policy, Vol 14, Elsevier</a:t>
            </a:r>
          </a:p>
          <a:p>
            <a:pPr marL="342900" indent="-342900" rtl="0">
              <a:spcBef>
                <a:spcPts val="600"/>
              </a:spcBef>
              <a:buFont typeface="Arial" charset="0"/>
              <a:buChar char="•"/>
            </a:pPr>
            <a:r>
              <a:rPr lang="en-US" sz="2600" dirty="0">
                <a:solidFill>
                  <a:schemeClr val="tx2"/>
                </a:solidFill>
              </a:rPr>
              <a:t>Smart Freight Centre, Global Logistics Emission Council : https://</a:t>
            </a:r>
            <a:r>
              <a:rPr lang="en-US" sz="2600" dirty="0" err="1">
                <a:solidFill>
                  <a:schemeClr val="tx2"/>
                </a:solidFill>
              </a:rPr>
              <a:t>www.smartfreightcentre.org</a:t>
            </a:r>
            <a:r>
              <a:rPr lang="en-US" sz="2600" dirty="0">
                <a:solidFill>
                  <a:schemeClr val="tx2"/>
                </a:solidFill>
              </a:rPr>
              <a:t>/</a:t>
            </a:r>
            <a:r>
              <a:rPr lang="en-US" sz="2600" dirty="0" err="1">
                <a:solidFill>
                  <a:schemeClr val="tx2"/>
                </a:solidFill>
              </a:rPr>
              <a:t>en</a:t>
            </a:r>
            <a:r>
              <a:rPr lang="en-US" sz="2600" dirty="0">
                <a:solidFill>
                  <a:schemeClr val="tx2"/>
                </a:solidFill>
              </a:rPr>
              <a:t>/our-programs/global-logistics-emissions-council/</a:t>
            </a:r>
          </a:p>
          <a:p>
            <a:pPr marL="342900" indent="-342900" rtl="0">
              <a:spcBef>
                <a:spcPts val="600"/>
              </a:spcBef>
              <a:buFont typeface="Arial" charset="0"/>
              <a:buChar char="•"/>
            </a:pPr>
            <a:r>
              <a:rPr lang="fr-FR" sz="2600" dirty="0">
                <a:solidFill>
                  <a:schemeClr val="tx2"/>
                </a:solidFill>
                <a:ea typeface="ＭＳ Ｐゴシック" pitchFamily="-84" charset="-128"/>
                <a:cs typeface="ＭＳ Ｐゴシック" pitchFamily="-84" charset="-128"/>
              </a:rPr>
              <a:t>CHAIRE LOGISTICS CITY https://</a:t>
            </a:r>
            <a:r>
              <a:rPr lang="fr-FR" sz="2600" dirty="0" err="1">
                <a:solidFill>
                  <a:schemeClr val="tx2"/>
                </a:solidFill>
                <a:ea typeface="ＭＳ Ｐゴシック" pitchFamily="-84" charset="-128"/>
                <a:cs typeface="ＭＳ Ｐゴシック" pitchFamily="-84" charset="-128"/>
              </a:rPr>
              <a:t>www.lvmt.fr</a:t>
            </a:r>
            <a:r>
              <a:rPr lang="fr-FR" sz="2600" dirty="0">
                <a:solidFill>
                  <a:schemeClr val="tx2"/>
                </a:solidFill>
                <a:ea typeface="ＭＳ Ｐゴシック" pitchFamily="-84" charset="-128"/>
                <a:cs typeface="ＭＳ Ｐゴシック" pitchFamily="-84" charset="-128"/>
              </a:rPr>
              <a:t>/chaires/</a:t>
            </a:r>
            <a:r>
              <a:rPr lang="fr-FR" sz="2600" dirty="0" err="1">
                <a:solidFill>
                  <a:schemeClr val="tx2"/>
                </a:solidFill>
                <a:ea typeface="ＭＳ Ｐゴシック" pitchFamily="-84" charset="-128"/>
                <a:cs typeface="ＭＳ Ｐゴシック" pitchFamily="-84" charset="-128"/>
              </a:rPr>
              <a:t>logistics</a:t>
            </a:r>
            <a:r>
              <a:rPr lang="fr-FR" sz="2600" dirty="0">
                <a:solidFill>
                  <a:schemeClr val="tx2"/>
                </a:solidFill>
                <a:ea typeface="ＭＳ Ｐゴシック" pitchFamily="-84" charset="-128"/>
                <a:cs typeface="ＭＳ Ｐゴシック" pitchFamily="-84" charset="-128"/>
              </a:rPr>
              <a:t>-city/</a:t>
            </a:r>
            <a:endParaRPr lang="fr-FR" sz="2600" dirty="0">
              <a:solidFill>
                <a:schemeClr val="tx2"/>
              </a:solidFill>
            </a:endParaRPr>
          </a:p>
          <a:p>
            <a:pPr marL="342900" indent="-342900" rtl="0">
              <a:spcBef>
                <a:spcPts val="600"/>
              </a:spcBef>
              <a:buFont typeface="Arial" charset="0"/>
              <a:buChar char="•"/>
            </a:pPr>
            <a:r>
              <a:rPr lang="fr-FR" sz="2600" dirty="0">
                <a:solidFill>
                  <a:schemeClr val="tx2"/>
                </a:solidFill>
              </a:rPr>
              <a:t>Urban and </a:t>
            </a:r>
            <a:r>
              <a:rPr lang="fr-FR" sz="2600" dirty="0" err="1">
                <a:solidFill>
                  <a:schemeClr val="tx2"/>
                </a:solidFill>
              </a:rPr>
              <a:t>suburban</a:t>
            </a:r>
            <a:r>
              <a:rPr lang="fr-FR" sz="2600" dirty="0">
                <a:solidFill>
                  <a:schemeClr val="tx2"/>
                </a:solidFill>
              </a:rPr>
              <a:t> </a:t>
            </a:r>
            <a:r>
              <a:rPr lang="fr-FR" sz="2600" dirty="0" err="1">
                <a:solidFill>
                  <a:schemeClr val="tx2"/>
                </a:solidFill>
              </a:rPr>
              <a:t>logistics</a:t>
            </a:r>
            <a:r>
              <a:rPr lang="fr-FR" sz="2600" dirty="0">
                <a:solidFill>
                  <a:schemeClr val="tx2"/>
                </a:solidFill>
              </a:rPr>
              <a:t> real </a:t>
            </a:r>
            <a:r>
              <a:rPr lang="fr-FR" sz="2600" dirty="0" err="1">
                <a:solidFill>
                  <a:schemeClr val="tx2"/>
                </a:solidFill>
              </a:rPr>
              <a:t>estate</a:t>
            </a:r>
            <a:r>
              <a:rPr lang="fr-FR" sz="2600" dirty="0">
                <a:solidFill>
                  <a:schemeClr val="tx2"/>
                </a:solidFill>
              </a:rPr>
              <a:t> (2023) https://</a:t>
            </a:r>
            <a:r>
              <a:rPr lang="fr-FR" sz="2600" dirty="0" err="1">
                <a:solidFill>
                  <a:schemeClr val="tx2"/>
                </a:solidFill>
              </a:rPr>
              <a:t>drive.google.com</a:t>
            </a:r>
            <a:r>
              <a:rPr lang="fr-FR" sz="2600" dirty="0">
                <a:solidFill>
                  <a:schemeClr val="tx2"/>
                </a:solidFill>
              </a:rPr>
              <a:t>/file/d/1jzKC6faBfsrMdytR0_A55LReg9rTyjmy/</a:t>
            </a:r>
            <a:r>
              <a:rPr lang="fr-FR" sz="2600" dirty="0" err="1">
                <a:solidFill>
                  <a:schemeClr val="tx2"/>
                </a:solidFill>
              </a:rPr>
              <a:t>view</a:t>
            </a:r>
            <a:endParaRPr lang="fr-FR" sz="2600" dirty="0">
              <a:solidFill>
                <a:schemeClr val="tx2"/>
              </a:solidFill>
            </a:endParaRPr>
          </a:p>
          <a:p>
            <a:pPr marL="342900" indent="-342900" rtl="0">
              <a:spcBef>
                <a:spcPts val="600"/>
              </a:spcBef>
              <a:buFont typeface="Arial" charset="0"/>
              <a:buChar char="•"/>
            </a:pPr>
            <a:r>
              <a:rPr lang="en-US" sz="2600" dirty="0"/>
              <a:t>Observatory of e-commerce mobilities </a:t>
            </a:r>
            <a:r>
              <a:rPr lang="en-US" sz="2600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https://www.ecommercemobilities.com/</a:t>
            </a:r>
            <a:endParaRPr lang="en-US" sz="2600" dirty="0">
              <a:solidFill>
                <a:schemeClr val="tx2"/>
              </a:solidFill>
            </a:endParaRPr>
          </a:p>
          <a:p>
            <a:pPr marL="342900" indent="-342900" rtl="0">
              <a:buFont typeface="Arial" charset="0"/>
              <a:buChar char="•"/>
            </a:pPr>
            <a:endParaRPr lang="fr-FR" sz="2400" dirty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DC2AFAC-32EF-B14A-B774-7F55CAF23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8510"/>
            <a:ext cx="5949950" cy="803275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57263"/>
            <a:r>
              <a:rPr lang="fr-FR" sz="3600" kern="0" dirty="0">
                <a:solidFill>
                  <a:schemeClr val="tx1">
                    <a:lumMod val="75000"/>
                  </a:schemeClr>
                </a:solidFill>
                <a:ea typeface="ＭＳ Ｐゴシック" pitchFamily="-84" charset="-128"/>
                <a:cs typeface="ＭＳ Ｐゴシック" pitchFamily="-84" charset="-128"/>
              </a:rPr>
              <a:t>Ressources supplémentaires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BD58E6-F7E9-46F6-C43D-8D0A152057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424" y="0"/>
            <a:ext cx="2251576" cy="338174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C158337-3530-C488-3789-3FCDBDAB82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468" y="3429000"/>
            <a:ext cx="226041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15144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texte 28"/>
          <p:cNvSpPr>
            <a:spLocks noGrp="1"/>
          </p:cNvSpPr>
          <p:nvPr>
            <p:ph type="body" sz="quarter" idx="12"/>
          </p:nvPr>
        </p:nvSpPr>
        <p:spPr>
          <a:xfrm>
            <a:off x="5665487" y="3429000"/>
            <a:ext cx="5668479" cy="383741"/>
          </a:xfrm>
        </p:spPr>
        <p:txBody>
          <a:bodyPr/>
          <a:lstStyle/>
          <a:p>
            <a:r>
              <a:rPr lang="fr-FR" dirty="0" err="1"/>
              <a:t>laetitia.dablanc@univ-eiffel.fr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6395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8A373B9-9768-0A40-9EA5-E70E7585E580}"/>
              </a:ext>
            </a:extLst>
          </p:cNvPr>
          <p:cNvSpPr txBox="1"/>
          <p:nvPr/>
        </p:nvSpPr>
        <p:spPr>
          <a:xfrm>
            <a:off x="304800" y="228600"/>
            <a:ext cx="1165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>
                <a:solidFill>
                  <a:schemeClr val="tx1">
                    <a:lumMod val="75000"/>
                  </a:schemeClr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Facteurs d’émission </a:t>
            </a:r>
            <a:r>
              <a:rPr lang="nl-BE" sz="3600" dirty="0">
                <a:solidFill>
                  <a:schemeClr val="tx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 modes de transport de marchandises – Allemagne, 2017</a:t>
            </a:r>
          </a:p>
          <a:p>
            <a:r>
              <a:rPr lang="fr-FR" altLang="fr-FR" sz="3600" dirty="0">
                <a:solidFill>
                  <a:schemeClr val="tx1">
                    <a:lumMod val="75000"/>
                  </a:schemeClr>
                </a:solidFill>
              </a:rPr>
              <a:t>(grammes de CO</a:t>
            </a:r>
            <a:r>
              <a:rPr lang="fr-FR" altLang="fr-FR" sz="3600" baseline="-25000" dirty="0">
                <a:solidFill>
                  <a:schemeClr val="tx1">
                    <a:lumMod val="75000"/>
                  </a:schemeClr>
                </a:solidFill>
              </a:rPr>
              <a:t>2</a:t>
            </a:r>
            <a:r>
              <a:rPr lang="fr-FR" altLang="fr-FR" sz="3600" dirty="0">
                <a:solidFill>
                  <a:schemeClr val="tx1">
                    <a:lumMod val="75000"/>
                  </a:schemeClr>
                </a:solidFill>
              </a:rPr>
              <a:t>e par </a:t>
            </a:r>
            <a:r>
              <a:rPr lang="fr-FR" altLang="fr-FR" sz="3600" dirty="0" err="1">
                <a:solidFill>
                  <a:schemeClr val="tx1">
                    <a:lumMod val="75000"/>
                  </a:schemeClr>
                </a:solidFill>
              </a:rPr>
              <a:t>tkm</a:t>
            </a:r>
            <a:r>
              <a:rPr lang="fr-FR" altLang="fr-FR" sz="3600" dirty="0">
                <a:solidFill>
                  <a:schemeClr val="tx1">
                    <a:lumMod val="75000"/>
                  </a:schemeClr>
                </a:solidFill>
              </a:rPr>
              <a:t>)</a:t>
            </a:r>
            <a:endParaRPr lang="fr-FR" sz="3600" dirty="0">
              <a:solidFill>
                <a:schemeClr val="tx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6B66790-EC78-FBFE-C55D-EFCD56463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86" y="2209800"/>
            <a:ext cx="8305800" cy="423045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66C7771-86A6-4948-E552-91176C423204}"/>
              </a:ext>
            </a:extLst>
          </p:cNvPr>
          <p:cNvSpPr txBox="1"/>
          <p:nvPr/>
        </p:nvSpPr>
        <p:spPr>
          <a:xfrm>
            <a:off x="6553200" y="6096000"/>
            <a:ext cx="16802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solidFill>
                  <a:schemeClr val="tx2"/>
                </a:solidFill>
              </a:rPr>
              <a:t>Emission </a:t>
            </a:r>
            <a:r>
              <a:rPr lang="fr-FR" sz="1000" dirty="0" err="1">
                <a:solidFill>
                  <a:schemeClr val="tx2"/>
                </a:solidFill>
              </a:rPr>
              <a:t>Weighting</a:t>
            </a:r>
            <a:r>
              <a:rPr lang="fr-FR" sz="1000" dirty="0">
                <a:solidFill>
                  <a:schemeClr val="tx2"/>
                </a:solidFill>
              </a:rPr>
              <a:t> Factor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427A349-538D-3E13-B6D7-BB3F9B482F80}"/>
              </a:ext>
            </a:extLst>
          </p:cNvPr>
          <p:cNvSpPr/>
          <p:nvPr/>
        </p:nvSpPr>
        <p:spPr>
          <a:xfrm>
            <a:off x="412214" y="3886200"/>
            <a:ext cx="5181600" cy="1600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 w="3810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801638E-B9FB-FC1A-62A7-2683E95AFA12}"/>
              </a:ext>
            </a:extLst>
          </p:cNvPr>
          <p:cNvSpPr txBox="1"/>
          <p:nvPr/>
        </p:nvSpPr>
        <p:spPr>
          <a:xfrm>
            <a:off x="8839200" y="3460571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2"/>
                </a:solidFill>
              </a:rPr>
              <a:t>Semi-remorque : 100 grammes de </a:t>
            </a:r>
            <a:r>
              <a:rPr lang="fr-FR" altLang="fr-FR" sz="1800" dirty="0">
                <a:solidFill>
                  <a:schemeClr val="tx1">
                    <a:lumMod val="75000"/>
                  </a:schemeClr>
                </a:solidFill>
              </a:rPr>
              <a:t>CO</a:t>
            </a:r>
            <a:r>
              <a:rPr lang="fr-FR" altLang="fr-FR" sz="1800" baseline="-25000" dirty="0">
                <a:solidFill>
                  <a:schemeClr val="tx1">
                    <a:lumMod val="75000"/>
                  </a:schemeClr>
                </a:solidFill>
              </a:rPr>
              <a:t>2</a:t>
            </a:r>
            <a:r>
              <a:rPr lang="fr-FR" dirty="0">
                <a:solidFill>
                  <a:schemeClr val="tx2"/>
                </a:solidFill>
              </a:rPr>
              <a:t> par </a:t>
            </a:r>
            <a:r>
              <a:rPr lang="fr-FR" dirty="0" err="1">
                <a:solidFill>
                  <a:schemeClr val="tx2"/>
                </a:solidFill>
              </a:rPr>
              <a:t>tkm</a:t>
            </a:r>
            <a:endParaRPr lang="fr-FR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2"/>
                </a:solidFill>
              </a:rPr>
              <a:t>Petit porteur : 600 grammes de </a:t>
            </a:r>
            <a:r>
              <a:rPr lang="fr-FR" altLang="fr-FR" sz="1800" dirty="0">
                <a:solidFill>
                  <a:schemeClr val="tx1">
                    <a:lumMod val="75000"/>
                  </a:schemeClr>
                </a:solidFill>
              </a:rPr>
              <a:t>CO</a:t>
            </a:r>
            <a:r>
              <a:rPr lang="fr-FR" altLang="fr-FR" sz="1800" baseline="-25000" dirty="0">
                <a:solidFill>
                  <a:schemeClr val="tx1">
                    <a:lumMod val="75000"/>
                  </a:schemeClr>
                </a:solidFill>
              </a:rPr>
              <a:t>2</a:t>
            </a:r>
            <a:r>
              <a:rPr lang="fr-FR" dirty="0">
                <a:solidFill>
                  <a:schemeClr val="tx2"/>
                </a:solidFill>
              </a:rPr>
              <a:t> par </a:t>
            </a:r>
            <a:r>
              <a:rPr lang="fr-FR" dirty="0" err="1">
                <a:solidFill>
                  <a:schemeClr val="tx2"/>
                </a:solidFill>
              </a:rPr>
              <a:t>tkm</a:t>
            </a:r>
            <a:endParaRPr lang="fr-F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921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7E7801-1CE0-452D-9CD5-E47C7FD3F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402" y="312737"/>
            <a:ext cx="10972800" cy="1143000"/>
          </a:xfrm>
        </p:spPr>
        <p:txBody>
          <a:bodyPr/>
          <a:lstStyle/>
          <a:p>
            <a:r>
              <a:rPr lang="fr-FR" sz="3600" dirty="0"/>
              <a:t>Logistique urbaine 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591861-DCE1-DF76-4F02-C5D6AE04D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402" y="1447800"/>
            <a:ext cx="6413500" cy="4525963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/>
              <a:t>15 à 20% des émissions de GES du TRM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/>
              <a:t>Un tiers des émissions de GES des mobilités en ville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400" dirty="0"/>
              <a:t>Essentiellement routière</a:t>
            </a:r>
          </a:p>
          <a:p>
            <a:pPr marL="800100" lvl="1" indent="-342900">
              <a:spcBef>
                <a:spcPts val="600"/>
              </a:spcBef>
              <a:buFont typeface="Police système Courant"/>
              <a:buChar char="-"/>
            </a:pPr>
            <a:r>
              <a:rPr lang="fr-FR" sz="2400" dirty="0"/>
              <a:t>30% camions</a:t>
            </a:r>
          </a:p>
          <a:p>
            <a:pPr marL="800100" lvl="1" indent="-342900">
              <a:spcBef>
                <a:spcPts val="600"/>
              </a:spcBef>
              <a:buFont typeface="Police système Courant"/>
              <a:buChar char="-"/>
            </a:pPr>
            <a:r>
              <a:rPr lang="fr-FR" sz="2400" dirty="0"/>
              <a:t>50% VUL</a:t>
            </a:r>
          </a:p>
          <a:p>
            <a:pPr marL="800100" lvl="1" indent="-342900">
              <a:spcBef>
                <a:spcPts val="600"/>
              </a:spcBef>
              <a:buFont typeface="Police système Courant"/>
              <a:buChar char="-"/>
            </a:pPr>
            <a:r>
              <a:rPr lang="fr-FR" sz="2400" dirty="0"/>
              <a:t>20% deux-roues et micro mobilité (motorisés ou non)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95B2BC0-83DD-C67C-4DAD-636BD374F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59" y="533400"/>
            <a:ext cx="4676624" cy="2895600"/>
          </a:xfrm>
          <a:prstGeom prst="rect">
            <a:avLst/>
          </a:prstGeom>
        </p:spPr>
      </p:pic>
      <p:pic>
        <p:nvPicPr>
          <p:cNvPr id="5" name="Image 4" descr="Une image contenant route, bâtiment, extérieur, rue&#10;&#10;Description générée automatiquement">
            <a:extLst>
              <a:ext uri="{FF2B5EF4-FFF2-40B4-BE49-F238E27FC236}">
                <a16:creationId xmlns:a16="http://schemas.microsoft.com/office/drawing/2014/main" id="{D2E7F643-9789-2866-AC5C-597819A20E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888" y="3649663"/>
            <a:ext cx="4725365" cy="29764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0CE06C-9B1B-F08B-3E0F-7C98AE469789}"/>
              </a:ext>
            </a:extLst>
          </p:cNvPr>
          <p:cNvSpPr/>
          <p:nvPr/>
        </p:nvSpPr>
        <p:spPr>
          <a:xfrm>
            <a:off x="7696200" y="5562600"/>
            <a:ext cx="457200" cy="22860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0853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04800" y="189825"/>
            <a:ext cx="11582400" cy="1143000"/>
          </a:xfrm>
        </p:spPr>
        <p:txBody>
          <a:bodyPr/>
          <a:lstStyle/>
          <a:p>
            <a:r>
              <a:rPr lang="fr-FR" sz="3600" dirty="0">
                <a:solidFill>
                  <a:schemeClr val="tx1">
                    <a:lumMod val="75000"/>
                  </a:schemeClr>
                </a:solidFill>
              </a:rPr>
              <a:t>Bilan carbone du fret pour Paris, 2020</a:t>
            </a:r>
          </a:p>
        </p:txBody>
      </p:sp>
      <p:pic>
        <p:nvPicPr>
          <p:cNvPr id="9" name="Espace réservé du contenu 4">
            <a:extLst>
              <a:ext uri="{FF2B5EF4-FFF2-40B4-BE49-F238E27FC236}">
                <a16:creationId xmlns:a16="http://schemas.microsoft.com/office/drawing/2014/main" id="{74250E67-AF53-5B4A-85B6-7255E7C4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6736"/>
            <a:ext cx="3528878" cy="4953841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FB307E66-D6E9-7019-3660-CB0052399BF5}"/>
              </a:ext>
            </a:extLst>
          </p:cNvPr>
          <p:cNvGrpSpPr/>
          <p:nvPr/>
        </p:nvGrpSpPr>
        <p:grpSpPr>
          <a:xfrm>
            <a:off x="3426373" y="2781975"/>
            <a:ext cx="8460827" cy="2676428"/>
            <a:chOff x="4410365" y="2071506"/>
            <a:chExt cx="6785177" cy="2676428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D0DE43D-9BD7-555B-7906-C850479EDCDE}"/>
                </a:ext>
              </a:extLst>
            </p:cNvPr>
            <p:cNvSpPr txBox="1"/>
            <p:nvPr/>
          </p:nvSpPr>
          <p:spPr>
            <a:xfrm>
              <a:off x="4410365" y="3178274"/>
              <a:ext cx="665217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charset="0"/>
                <a:buChar char="•"/>
              </a:pPr>
              <a:r>
                <a:rPr lang="fr-FR" sz="2400" b="1" dirty="0">
                  <a:solidFill>
                    <a:srgbClr val="000000"/>
                  </a:solidFill>
                </a:rPr>
                <a:t>« </a:t>
              </a:r>
              <a:r>
                <a:rPr lang="fr-FR" sz="2400" b="1" dirty="0">
                  <a:solidFill>
                    <a:srgbClr val="000000"/>
                  </a:solidFill>
                  <a:highlight>
                    <a:srgbClr val="FFFF00"/>
                  </a:highlight>
                </a:rPr>
                <a:t>Scope 3</a:t>
              </a:r>
              <a:r>
                <a:rPr lang="fr-FR" sz="2400" b="1" dirty="0">
                  <a:solidFill>
                    <a:srgbClr val="000000"/>
                  </a:solidFill>
                </a:rPr>
                <a:t> » : émissions globales de CO</a:t>
              </a:r>
              <a:r>
                <a:rPr lang="fr-FR" sz="2400" b="1" baseline="-25000" dirty="0">
                  <a:solidFill>
                    <a:srgbClr val="000000"/>
                  </a:solidFill>
                </a:rPr>
                <a:t>2</a:t>
              </a:r>
              <a:r>
                <a:rPr lang="fr-FR" sz="2400" b="1" dirty="0">
                  <a:solidFill>
                    <a:srgbClr val="000000"/>
                  </a:solidFill>
                </a:rPr>
                <a:t> </a:t>
              </a:r>
              <a:r>
                <a:rPr lang="fr-FR" sz="2400" dirty="0">
                  <a:solidFill>
                    <a:srgbClr val="000000"/>
                  </a:solidFill>
                </a:rPr>
                <a:t>venant du transport de marchandises en 2018 (dont transports pour importer les marchandises de l’extérieur) : 5 mil de tonnes (21% du bilan carbone de Paris)</a:t>
              </a:r>
              <a:endParaRPr lang="fr-FR" sz="2800" dirty="0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2A451655-2FCC-D37F-9487-9D73FA9CD607}"/>
                </a:ext>
              </a:extLst>
            </p:cNvPr>
            <p:cNvSpPr txBox="1"/>
            <p:nvPr/>
          </p:nvSpPr>
          <p:spPr>
            <a:xfrm>
              <a:off x="4410365" y="2071506"/>
              <a:ext cx="6785177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charset="0"/>
                <a:buChar char="•"/>
              </a:pPr>
              <a:r>
                <a:rPr lang="fr-FR" sz="2400" b="1" dirty="0">
                  <a:solidFill>
                    <a:srgbClr val="000000"/>
                  </a:solidFill>
                </a:rPr>
                <a:t>« </a:t>
              </a:r>
              <a:r>
                <a:rPr lang="fr-FR" sz="2400" b="1" dirty="0">
                  <a:solidFill>
                    <a:srgbClr val="000000"/>
                  </a:solidFill>
                  <a:highlight>
                    <a:srgbClr val="FFFF00"/>
                  </a:highlight>
                </a:rPr>
                <a:t>Scope 1</a:t>
              </a:r>
              <a:r>
                <a:rPr lang="fr-FR" sz="2400" b="1" dirty="0">
                  <a:solidFill>
                    <a:srgbClr val="000000"/>
                  </a:solidFill>
                </a:rPr>
                <a:t> »: émissions locales de CO</a:t>
              </a:r>
              <a:r>
                <a:rPr lang="fr-FR" sz="2400" b="1" baseline="-25000" dirty="0">
                  <a:solidFill>
                    <a:srgbClr val="000000"/>
                  </a:solidFill>
                </a:rPr>
                <a:t>2</a:t>
              </a:r>
              <a:r>
                <a:rPr lang="fr-FR" sz="2400" b="1" dirty="0">
                  <a:solidFill>
                    <a:srgbClr val="000000"/>
                  </a:solidFill>
                </a:rPr>
                <a:t> </a:t>
              </a:r>
              <a:r>
                <a:rPr lang="fr-FR" sz="2400" dirty="0">
                  <a:solidFill>
                    <a:srgbClr val="000000"/>
                  </a:solidFill>
                </a:rPr>
                <a:t>venant du trafic local des véhicules de marchandises en 2018 : 216 000 tonnes</a:t>
              </a:r>
            </a:p>
            <a:p>
              <a:endParaRPr lang="fr-FR" sz="2800" dirty="0"/>
            </a:p>
          </p:txBody>
        </p:sp>
      </p:grpSp>
      <p:pic>
        <p:nvPicPr>
          <p:cNvPr id="2" name="Espace réservé du contenu 7">
            <a:extLst>
              <a:ext uri="{FF2B5EF4-FFF2-40B4-BE49-F238E27FC236}">
                <a16:creationId xmlns:a16="http://schemas.microsoft.com/office/drawing/2014/main" id="{5838755A-9230-036F-61FD-CFC4BA2399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396684"/>
            <a:ext cx="2682564" cy="2247313"/>
          </a:xfr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D508D998-335C-96AD-4ECA-C8394FD806A0}"/>
              </a:ext>
            </a:extLst>
          </p:cNvPr>
          <p:cNvSpPr/>
          <p:nvPr/>
        </p:nvSpPr>
        <p:spPr>
          <a:xfrm rot="2750904">
            <a:off x="10460385" y="1537167"/>
            <a:ext cx="583593" cy="9425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ln w="38100"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821280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niversité Gustave Eiffel">
      <a:dk1>
        <a:srgbClr val="2F2A85"/>
      </a:dk1>
      <a:lt1>
        <a:sysClr val="window" lastClr="FFFFFF"/>
      </a:lt1>
      <a:dk2>
        <a:srgbClr val="0F273B"/>
      </a:dk2>
      <a:lt2>
        <a:srgbClr val="FFFFFF"/>
      </a:lt2>
      <a:accent1>
        <a:srgbClr val="1EAFD0"/>
      </a:accent1>
      <a:accent2>
        <a:srgbClr val="D2213C"/>
      </a:accent2>
      <a:accent3>
        <a:srgbClr val="E83583"/>
      </a:accent3>
      <a:accent4>
        <a:srgbClr val="00936E"/>
      </a:accent4>
      <a:accent5>
        <a:srgbClr val="FBBA00"/>
      </a:accent5>
      <a:accent6>
        <a:srgbClr val="8B2F97"/>
      </a:accent6>
      <a:hlink>
        <a:srgbClr val="FFFFFF"/>
      </a:hlink>
      <a:folHlink>
        <a:srgbClr val="2F2A85"/>
      </a:folHlink>
    </a:clrScheme>
    <a:fontScheme name="Personnalisé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</a:spPr>
      <a:bodyPr wrap="square" lIns="0" tIns="0" rIns="0" bIns="0" rtlCol="0"/>
      <a:lstStyle>
        <a:defPPr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1_Conception personnalisée">
  <a:themeElements>
    <a:clrScheme name="1_Conception personnalisé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onception personnalisé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3600" b="1" i="0" u="none" strike="noStrike" cap="none" normalizeH="0" baseline="0">
            <a:ln>
              <a:noFill/>
            </a:ln>
            <a:solidFill>
              <a:srgbClr val="DC0715"/>
            </a:solidFill>
            <a:effectLst/>
            <a:latin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3600" b="1" i="0" u="none" strike="noStrike" cap="none" normalizeH="0" baseline="0">
            <a:ln>
              <a:noFill/>
            </a:ln>
            <a:solidFill>
              <a:srgbClr val="DC0715"/>
            </a:solidFill>
            <a:effectLst/>
            <a:latin typeface="Comic Sans MS" charset="0"/>
          </a:defRPr>
        </a:defPPr>
      </a:lstStyle>
    </a:lnDef>
  </a:objectDefaults>
  <a:extraClrSchemeLst>
    <a:extraClrScheme>
      <a:clrScheme name="1_Conception personnalisé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ception personnalisé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ception personnalisé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21180</TotalTime>
  <Words>4241</Words>
  <Application>Microsoft Macintosh PowerPoint</Application>
  <PresentationFormat>Grand écran</PresentationFormat>
  <Paragraphs>454</Paragraphs>
  <Slides>69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69</vt:i4>
      </vt:variant>
    </vt:vector>
  </HeadingPairs>
  <TitlesOfParts>
    <vt:vector size="78" baseType="lpstr">
      <vt:lpstr>Arial</vt:lpstr>
      <vt:lpstr>Calibri</vt:lpstr>
      <vt:lpstr>Helvetica</vt:lpstr>
      <vt:lpstr>Police système Courant</vt:lpstr>
      <vt:lpstr>Tahoma</vt:lpstr>
      <vt:lpstr>Times</vt:lpstr>
      <vt:lpstr>Times New Roman</vt:lpstr>
      <vt:lpstr>Office Theme</vt:lpstr>
      <vt:lpstr>1_Conception personnalisée</vt:lpstr>
      <vt:lpstr>Présentation PowerPoint</vt:lpstr>
      <vt:lpstr>Présentation PowerPoint</vt:lpstr>
      <vt:lpstr>Présentation PowerPoint</vt:lpstr>
      <vt:lpstr>Guide des coûts externes du transport, UE, 2020</vt:lpstr>
      <vt:lpstr>Transport de fret par mode, EU-27,  Mds tkm, 1995-2022  </vt:lpstr>
      <vt:lpstr>Présentation PowerPoint</vt:lpstr>
      <vt:lpstr>Présentation PowerPoint</vt:lpstr>
      <vt:lpstr>Logistique urbaine </vt:lpstr>
      <vt:lpstr>Bilan carbone du fret pour Paris, 2020</vt:lpstr>
      <vt:lpstr>Présentation PowerPoint</vt:lpstr>
      <vt:lpstr>Présentation PowerPoint</vt:lpstr>
      <vt:lpstr>GLEC : méthode standardisée de calcul des émissions fret et logistique pour les entreprises</vt:lpstr>
      <vt:lpstr>Présentation PowerPoint</vt:lpstr>
      <vt:lpstr>Présentation PowerPoint</vt:lpstr>
      <vt:lpstr>Etudes prospectives en France sur le transport de marchandises </vt:lpstr>
      <vt:lpstr>Scénario de référence de la demande de transport de marchandises 2030-2050 : 12% d’augmentation du transport en 2050 par rapport à 2019 (hors transit) </vt:lpstr>
      <vt:lpstr>Hausse tendancielle PL et VUL pour la France : + 9 mil tonnes CO2 en 2030</vt:lpstr>
      <vt:lpstr>Rapport du Haut Conseil au Climat, octobre 2024</vt:lpstr>
      <vt:lpstr>Le transport de marchandises représentait un quart des émissions de CO2 liées au transport en 2015 et pourrait en représenter la moitié en 2050</vt:lpstr>
      <vt:lpstr>Présentation PowerPoint</vt:lpstr>
      <vt:lpstr>Présentation PowerPoint</vt:lpstr>
      <vt:lpstr>Présentation PowerPoint</vt:lpstr>
      <vt:lpstr>Présentation PowerPoint</vt:lpstr>
      <vt:lpstr>TMS (Transportation Management System)</vt:lpstr>
      <vt:lpstr>Bourses de fret</vt:lpstr>
      <vt:lpstr>Les sources et réductions d’émissions de CO2 de DHL</vt:lpstr>
      <vt:lpstr>La stratégie de Renault</vt:lpstr>
      <vt:lpstr>Stratégie en trois parties d’un grand opérateur routier français  1. Véhicules et carburants</vt:lpstr>
      <vt:lpstr>2. Dans les entrepôts</vt:lpstr>
      <vt:lpstr>3. Employés</vt:lpstr>
      <vt:lpstr>Quels nouveaux poids lourds ?</vt:lpstr>
      <vt:lpstr>Présentation PowerPoint</vt:lpstr>
      <vt:lpstr>Présentation PowerPoint</vt:lpstr>
      <vt:lpstr>Problème prioritaire : disponibilité des stations de recharge</vt:lpstr>
      <vt:lpstr>REX de Pepsi sur un an d’utilisation de 21 semi-remorques électriques</vt:lpstr>
      <vt:lpstr>73% des tkm par des poids lourds en France relèvent de trajets de moins de 500 km</vt:lpstr>
      <vt:lpstr>Ventes de camions électriques par région du monde</vt:lpstr>
      <vt:lpstr>Vente de camions électriques neufs en Europe,  1er semestre 2024</vt:lpstr>
      <vt:lpstr>Présentation PowerPoint</vt:lpstr>
      <vt:lpstr>Présentation PowerPoint</vt:lpstr>
      <vt:lpstr>Poids lourds électriques pour le milieu urbain</vt:lpstr>
      <vt:lpstr>Présentation PowerPoint</vt:lpstr>
      <vt:lpstr>Entrepôt et consommation énergétique</vt:lpstr>
      <vt:lpstr>Présentation PowerPoint</vt:lpstr>
      <vt:lpstr>Leviers macro : 1. Technologiques et 2. Sobriété, économiques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Normes CO2 pour les camions vendus en Europe</vt:lpstr>
      <vt:lpstr>Classification VECTO (Vehicle Energy Consumption Calculation Tool)</vt:lpstr>
      <vt:lpstr>Californie</vt:lpstr>
      <vt:lpstr>Présentation PowerPoint</vt:lpstr>
      <vt:lpstr>Révision en cours de la Directive 96/53 de 1996 sur les poids et dimensions des camions en Europe</vt:lpstr>
      <vt:lpstr>Directive Eurovignette (2022)</vt:lpstr>
      <vt:lpstr>Transposition dans le droit français (loi du 9 mars 2023, article R.119-39 du code de la voirie routière, arrêté du 9 janvier 2024)</vt:lpstr>
      <vt:lpstr>Tarifications poids lourds existantes</vt:lpstr>
      <vt:lpstr>Infrastructures de recharge poids lourds aux Etats-Unis : National Zero-Emission Freight Corridor Strategy</vt:lpstr>
      <vt:lpstr>Route électrique Laredo-Fremont</vt:lpstr>
      <vt:lpstr>Règlementation européenne pour la couverture territoriale des réseaux de recharge</vt:lpstr>
      <vt:lpstr>Electric Road Systems (autoroute électrique) - Par le haut : caténaires - Par le bas : rails conducteurs ou bobines inductives</vt:lpstr>
      <vt:lpstr>Zones à faibles et zéro émissions en Europe</vt:lpstr>
      <vt:lpstr>Shenzhen en Chine : le plus fort taux de véhicules logistiques (VUL et PL) électriques au monde</vt:lpstr>
      <vt:lpstr>Aménagement du territoire</vt:lpstr>
      <vt:lpstr>Conclusion : le défi de la décarbonation de la logistique routière </vt:lpstr>
      <vt:lpstr>Ressources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 powerpoint</dc:title>
  <dc:creator>Mathilde Caer</dc:creator>
  <cp:lastModifiedBy>Microsoft Office User</cp:lastModifiedBy>
  <cp:revision>3367</cp:revision>
  <dcterms:created xsi:type="dcterms:W3CDTF">2019-12-10T09:51:24Z</dcterms:created>
  <dcterms:modified xsi:type="dcterms:W3CDTF">2024-11-22T06:55:31Z</dcterms:modified>
</cp:coreProperties>
</file>