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39"/>
  </p:notesMasterIdLst>
  <p:handoutMasterIdLst>
    <p:handoutMasterId r:id="rId40"/>
  </p:handoutMasterIdLst>
  <p:sldIdLst>
    <p:sldId id="1783" r:id="rId3"/>
    <p:sldId id="271" r:id="rId4"/>
    <p:sldId id="2412" r:id="rId5"/>
    <p:sldId id="2420" r:id="rId6"/>
    <p:sldId id="2273" r:id="rId7"/>
    <p:sldId id="2167" r:id="rId8"/>
    <p:sldId id="2208" r:id="rId9"/>
    <p:sldId id="463" r:id="rId10"/>
    <p:sldId id="2070" r:id="rId11"/>
    <p:sldId id="2017" r:id="rId12"/>
    <p:sldId id="2033" r:id="rId13"/>
    <p:sldId id="1523" r:id="rId14"/>
    <p:sldId id="2014" r:id="rId15"/>
    <p:sldId id="2013" r:id="rId16"/>
    <p:sldId id="2272" r:id="rId17"/>
    <p:sldId id="1990" r:id="rId18"/>
    <p:sldId id="2018" r:id="rId19"/>
    <p:sldId id="2019" r:id="rId20"/>
    <p:sldId id="2021" r:id="rId21"/>
    <p:sldId id="2075" r:id="rId22"/>
    <p:sldId id="2421" r:id="rId23"/>
    <p:sldId id="2024" r:id="rId24"/>
    <p:sldId id="2016" r:id="rId25"/>
    <p:sldId id="1757" r:id="rId26"/>
    <p:sldId id="2173" r:id="rId27"/>
    <p:sldId id="1782" r:id="rId28"/>
    <p:sldId id="2227" r:id="rId29"/>
    <p:sldId id="2383" r:id="rId30"/>
    <p:sldId id="2281" r:id="rId31"/>
    <p:sldId id="2229" r:id="rId32"/>
    <p:sldId id="2230" r:id="rId33"/>
    <p:sldId id="2231" r:id="rId34"/>
    <p:sldId id="2233" r:id="rId35"/>
    <p:sldId id="2282" r:id="rId36"/>
    <p:sldId id="1520" r:id="rId37"/>
    <p:sldId id="336" r:id="rId38"/>
  </p:sldIdLst>
  <p:sldSz cx="12192000" cy="6858000"/>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27"/>
    <p:restoredTop sz="94428"/>
  </p:normalViewPr>
  <p:slideViewPr>
    <p:cSldViewPr>
      <p:cViewPr varScale="1">
        <p:scale>
          <a:sx n="110" d="100"/>
          <a:sy n="110" d="100"/>
        </p:scale>
        <p:origin x="784" y="168"/>
      </p:cViewPr>
      <p:guideLst>
        <p:guide orient="horz" pos="288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83" d="100"/>
          <a:sy n="83" d="100"/>
        </p:scale>
        <p:origin x="155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D1BECA80-CF12-4A50-B6F3-135C49E42A73}" type="datetimeFigureOut">
              <a:rPr lang="fr-FR" smtClean="0"/>
              <a:t>22/11/2024</a:t>
            </a:fld>
            <a:endParaRPr lang="fr-FR"/>
          </a:p>
        </p:txBody>
      </p:sp>
      <p:sp>
        <p:nvSpPr>
          <p:cNvPr id="4" name="Espace réservé du pied de page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A8D5D192-F75D-4486-B1C9-4FACCDA8D2DA}" type="slidenum">
              <a:rPr lang="fr-FR" smtClean="0"/>
              <a:t>‹N°›</a:t>
            </a:fld>
            <a:endParaRPr lang="fr-FR"/>
          </a:p>
        </p:txBody>
      </p:sp>
    </p:spTree>
    <p:extLst>
      <p:ext uri="{BB962C8B-B14F-4D97-AF65-F5344CB8AC3E}">
        <p14:creationId xmlns:p14="http://schemas.microsoft.com/office/powerpoint/2010/main" val="1606014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E87DD81-8364-482B-BEFF-6B347782EBDD}" type="datetimeFigureOut">
              <a:rPr lang="fr-FR" smtClean="0"/>
              <a:t>22/11/2024</a:t>
            </a:fld>
            <a:endParaRPr lang="fr-FR"/>
          </a:p>
        </p:txBody>
      </p:sp>
      <p:sp>
        <p:nvSpPr>
          <p:cNvPr id="4" name="Espace réservé de l'image des diapositives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53C50F2-CD6F-43C3-B50B-DD3A35419AC9}" type="slidenum">
              <a:rPr lang="fr-FR" smtClean="0"/>
              <a:t>‹N°›</a:t>
            </a:fld>
            <a:endParaRPr lang="fr-FR"/>
          </a:p>
        </p:txBody>
      </p:sp>
    </p:spTree>
    <p:extLst>
      <p:ext uri="{BB962C8B-B14F-4D97-AF65-F5344CB8AC3E}">
        <p14:creationId xmlns:p14="http://schemas.microsoft.com/office/powerpoint/2010/main" val="224806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3331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In Amsterdam, an Instagram page was launched sharing pictures of dark store nuisances (called ‘</a:t>
            </a:r>
            <a:r>
              <a:rPr lang="en-GB" sz="1200" kern="1200" err="1">
                <a:solidFill>
                  <a:schemeClr val="tx1"/>
                </a:solidFill>
                <a:effectLst/>
                <a:latin typeface="+mn-lt"/>
                <a:ea typeface="+mn-ea"/>
                <a:cs typeface="+mn-cs"/>
              </a:rPr>
              <a:t>stopdarkstoreswoonwijk</a:t>
            </a:r>
            <a:r>
              <a:rPr lang="en-GB" sz="1200" kern="1200">
                <a:solidFill>
                  <a:schemeClr val="tx1"/>
                </a:solidFill>
                <a:effectLst/>
                <a:latin typeface="+mn-lt"/>
                <a:ea typeface="+mn-ea"/>
                <a:cs typeface="+mn-cs"/>
              </a:rPr>
              <a:t>’ or ‘stop dark stores residential area’). Next to complaints about noise and traffic safety, some fear that local stores are being pushed out.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New York introduced a bill, </a:t>
            </a:r>
            <a:r>
              <a:rPr lang="en-GB" sz="1200" b="1" kern="1200">
                <a:solidFill>
                  <a:schemeClr val="tx1"/>
                </a:solidFill>
                <a:effectLst/>
                <a:latin typeface="+mn-lt"/>
                <a:ea typeface="+mn-ea"/>
                <a:cs typeface="+mn-cs"/>
              </a:rPr>
              <a:t>barring apps from advertising fifteen-minute delivery times</a:t>
            </a:r>
            <a:r>
              <a:rPr lang="en-GB" sz="1200" kern="1200">
                <a:solidFill>
                  <a:schemeClr val="tx1"/>
                </a:solidFill>
                <a:effectLst/>
                <a:latin typeface="+mn-lt"/>
                <a:ea typeface="+mn-ea"/>
                <a:cs typeface="+mn-cs"/>
              </a:rPr>
              <a:t>, citing threats to driver and pedestrian safety.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In New York, bodega owners raised concerns of ending up as the city’s taxi drivers: once iconic parts of the streets, now largely replaced by platforms such as Uber and Lyft. A fundraising campaign for </a:t>
            </a:r>
            <a:r>
              <a:rPr lang="en-GB" sz="1200" b="1" kern="1200">
                <a:solidFill>
                  <a:schemeClr val="tx1"/>
                </a:solidFill>
                <a:effectLst/>
                <a:latin typeface="+mn-lt"/>
                <a:ea typeface="+mn-ea"/>
                <a:cs typeface="+mn-cs"/>
              </a:rPr>
              <a:t>My Bodega Online </a:t>
            </a:r>
            <a:r>
              <a:rPr lang="en-GB" sz="1200" kern="1200">
                <a:solidFill>
                  <a:schemeClr val="tx1"/>
                </a:solidFill>
                <a:effectLst/>
                <a:latin typeface="+mn-lt"/>
                <a:ea typeface="+mn-ea"/>
                <a:cs typeface="+mn-cs"/>
              </a:rPr>
              <a:t>was propelled, a delivery app developed by and for bodega owners.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In March 2022, the urban planning department of the City of Paris organised a </a:t>
            </a:r>
            <a:r>
              <a:rPr lang="en-GB" sz="1200" b="1" kern="1200">
                <a:solidFill>
                  <a:schemeClr val="tx1"/>
                </a:solidFill>
                <a:effectLst/>
                <a:latin typeface="+mn-lt"/>
                <a:ea typeface="+mn-ea"/>
                <a:cs typeface="+mn-cs"/>
              </a:rPr>
              <a:t>public meeting</a:t>
            </a:r>
            <a:r>
              <a:rPr lang="en-GB" sz="1200" kern="1200">
                <a:solidFill>
                  <a:schemeClr val="tx1"/>
                </a:solidFill>
                <a:effectLst/>
                <a:latin typeface="+mn-lt"/>
                <a:ea typeface="+mn-ea"/>
                <a:cs typeface="+mn-cs"/>
              </a:rPr>
              <a:t>, explaining to citizens how to signal dark stores in their neighbourhood and on what basis. </a:t>
            </a:r>
          </a:p>
        </p:txBody>
      </p:sp>
      <p:sp>
        <p:nvSpPr>
          <p:cNvPr id="4" name="Espace réservé du numéro de diapositive 3"/>
          <p:cNvSpPr>
            <a:spLocks noGrp="1"/>
          </p:cNvSpPr>
          <p:nvPr>
            <p:ph type="sldNum" sz="quarter" idx="10"/>
          </p:nvPr>
        </p:nvSpPr>
        <p:spPr/>
        <p:txBody>
          <a:bodyPr/>
          <a:lstStyle/>
          <a:p>
            <a:fld id="{5E216DA2-9EB3-4377-BAB7-9E7E520714BC}" type="slidenum">
              <a:rPr lang="fr-FR" smtClean="0"/>
              <a:t>34</a:t>
            </a:fld>
            <a:endParaRPr lang="fr-FR"/>
          </a:p>
        </p:txBody>
      </p:sp>
    </p:spTree>
    <p:extLst>
      <p:ext uri="{BB962C8B-B14F-4D97-AF65-F5344CB8AC3E}">
        <p14:creationId xmlns:p14="http://schemas.microsoft.com/office/powerpoint/2010/main" val="583037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endParaRPr lang="es-ES">
              <a:latin typeface="Times"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3447973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sp>
        <p:nvSpPr>
          <p:cNvPr id="10" name="Fond bleu"/>
          <p:cNvSpPr/>
          <p:nvPr userDrawn="1"/>
        </p:nvSpPr>
        <p:spPr>
          <a:xfrm>
            <a:off x="0" y="2049446"/>
            <a:ext cx="12192000" cy="4808558"/>
          </a:xfrm>
          <a:custGeom>
            <a:avLst/>
            <a:gdLst/>
            <a:ahLst/>
            <a:cxnLst/>
            <a:rect l="l" t="t" r="r" b="b"/>
            <a:pathLst>
              <a:path w="9144000" h="3786504">
                <a:moveTo>
                  <a:pt x="0" y="0"/>
                </a:moveTo>
                <a:lnTo>
                  <a:pt x="9144000" y="0"/>
                </a:lnTo>
                <a:lnTo>
                  <a:pt x="9144000" y="3786187"/>
                </a:lnTo>
                <a:lnTo>
                  <a:pt x="0" y="3786187"/>
                </a:lnTo>
                <a:lnTo>
                  <a:pt x="0" y="0"/>
                </a:lnTo>
                <a:close/>
              </a:path>
            </a:pathLst>
          </a:custGeom>
          <a:solidFill>
            <a:srgbClr val="312E82"/>
          </a:solidFill>
        </p:spPr>
        <p:txBody>
          <a:bodyPr wrap="square" lIns="0" tIns="0" rIns="0" bIns="0" rtlCol="0"/>
          <a:lstStyle/>
          <a:p>
            <a:endParaRPr sz="1800"/>
          </a:p>
        </p:txBody>
      </p:sp>
      <p:pic>
        <p:nvPicPr>
          <p:cNvPr id="25" name="Imag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9027902" y="4575870"/>
            <a:ext cx="3164098" cy="1859441"/>
          </a:xfrm>
          <a:prstGeom prst="rect">
            <a:avLst/>
          </a:prstGeom>
        </p:spPr>
      </p:pic>
      <p:pic>
        <p:nvPicPr>
          <p:cNvPr id="28" name="Imag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9239" y="2"/>
            <a:ext cx="1597290" cy="1420491"/>
          </a:xfrm>
          <a:prstGeom prst="rect">
            <a:avLst/>
          </a:prstGeom>
        </p:spPr>
      </p:pic>
      <p:sp>
        <p:nvSpPr>
          <p:cNvPr id="23" name="Logo Gustave Eiffel"/>
          <p:cNvSpPr/>
          <p:nvPr userDrawn="1"/>
        </p:nvSpPr>
        <p:spPr>
          <a:xfrm>
            <a:off x="1089458" y="5587957"/>
            <a:ext cx="2765571" cy="578050"/>
          </a:xfrm>
          <a:prstGeom prst="rect">
            <a:avLst/>
          </a:prstGeom>
          <a:blipFill>
            <a:blip r:embed="rId4" cstate="print"/>
            <a:stretch>
              <a:fillRect/>
            </a:stretch>
          </a:blipFill>
        </p:spPr>
        <p:txBody>
          <a:bodyPr wrap="square" lIns="0" tIns="0" rIns="0" bIns="0" rtlCol="0"/>
          <a:lstStyle/>
          <a:p>
            <a:endParaRPr sz="1800"/>
          </a:p>
        </p:txBody>
      </p:sp>
      <p:pic>
        <p:nvPicPr>
          <p:cNvPr id="24" name="Imag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86808" y="6227642"/>
            <a:ext cx="1054699" cy="627942"/>
          </a:xfrm>
          <a:prstGeom prst="rect">
            <a:avLst/>
          </a:prstGeom>
        </p:spPr>
      </p:pic>
      <p:pic>
        <p:nvPicPr>
          <p:cNvPr id="26" name="Imag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7902" y="1147000"/>
            <a:ext cx="3164098" cy="1859441"/>
          </a:xfrm>
          <a:prstGeom prst="rect">
            <a:avLst/>
          </a:prstGeom>
        </p:spPr>
      </p:pic>
      <p:sp>
        <p:nvSpPr>
          <p:cNvPr id="3" name="ZoneTexte 2"/>
          <p:cNvSpPr txBox="1"/>
          <p:nvPr userDrawn="1"/>
        </p:nvSpPr>
        <p:spPr>
          <a:xfrm>
            <a:off x="1149093" y="4961500"/>
            <a:ext cx="3505200" cy="415498"/>
          </a:xfrm>
          <a:prstGeom prst="rect">
            <a:avLst/>
          </a:prstGeom>
          <a:noFill/>
        </p:spPr>
        <p:txBody>
          <a:bodyPr wrap="square" rtlCol="0">
            <a:spAutoFit/>
          </a:bodyPr>
          <a:lstStyle/>
          <a:p>
            <a:r>
              <a:rPr lang="fr-FR" sz="2100">
                <a:solidFill>
                  <a:schemeClr val="bg1"/>
                </a:solidFill>
              </a:rPr>
              <a:t>Dr. Laetitia</a:t>
            </a:r>
            <a:r>
              <a:rPr lang="fr-FR" sz="2100" baseline="0">
                <a:solidFill>
                  <a:schemeClr val="bg1"/>
                </a:solidFill>
              </a:rPr>
              <a:t> </a:t>
            </a:r>
            <a:r>
              <a:rPr lang="fr-FR" sz="2100" err="1">
                <a:solidFill>
                  <a:schemeClr val="bg1"/>
                </a:solidFill>
              </a:rPr>
              <a:t>Dablanc</a:t>
            </a:r>
            <a:endParaRPr lang="fr-FR" sz="2100">
              <a:solidFill>
                <a:schemeClr val="bg1"/>
              </a:solidFill>
            </a:endParaRPr>
          </a:p>
        </p:txBody>
      </p:sp>
    </p:spTree>
    <p:extLst>
      <p:ext uri="{BB962C8B-B14F-4D97-AF65-F5344CB8AC3E}">
        <p14:creationId xmlns:p14="http://schemas.microsoft.com/office/powerpoint/2010/main" val="349189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contenu 2"/>
          <p:cNvSpPr>
            <a:spLocks noGrp="1"/>
          </p:cNvSpPr>
          <p:nvPr>
            <p:ph idx="1"/>
          </p:nvPr>
        </p:nvSpPr>
        <p:spPr>
          <a:xfrm>
            <a:off x="609600" y="1600201"/>
            <a:ext cx="10972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a:prstGeom prst="rect">
            <a:avLst/>
          </a:prstGeom>
        </p:spPr>
        <p:txBody>
          <a:bodyPr vert="horz"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a:prstGeom prst="rect">
            <a:avLst/>
          </a:prstGeom>
        </p:spPr>
        <p:txBody>
          <a:bodyPr vert="horz"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a:prstGeom prst="rect">
            <a:avLst/>
          </a:prstGeom>
        </p:spPr>
        <p:txBody>
          <a:bodyPr vert="horz"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texte vertical 2"/>
          <p:cNvSpPr>
            <a:spLocks noGrp="1"/>
          </p:cNvSpPr>
          <p:nvPr>
            <p:ph type="body" orient="vert" idx="1"/>
          </p:nvPr>
        </p:nvSpPr>
        <p:spPr>
          <a:xfrm>
            <a:off x="609600" y="1600201"/>
            <a:ext cx="109728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ge sous-titre">
    <p:bg>
      <p:bgPr>
        <a:solidFill>
          <a:schemeClr val="bg1"/>
        </a:solidFill>
        <a:effectLst/>
      </p:bgPr>
    </p:bg>
    <p:spTree>
      <p:nvGrpSpPr>
        <p:cNvPr id="1" name=""/>
        <p:cNvGrpSpPr/>
        <p:nvPr/>
      </p:nvGrpSpPr>
      <p:grpSpPr>
        <a:xfrm>
          <a:off x="0" y="0"/>
          <a:ext cx="0" cy="0"/>
          <a:chOff x="0" y="0"/>
          <a:chExt cx="0" cy="0"/>
        </a:xfrm>
      </p:grpSpPr>
      <p:sp>
        <p:nvSpPr>
          <p:cNvPr id="16" name="Fond bleu clair"/>
          <p:cNvSpPr/>
          <p:nvPr userDrawn="1"/>
        </p:nvSpPr>
        <p:spPr>
          <a:xfrm>
            <a:off x="0" y="3012416"/>
            <a:ext cx="12192000" cy="3845903"/>
          </a:xfrm>
          <a:custGeom>
            <a:avLst/>
            <a:gdLst/>
            <a:ahLst/>
            <a:cxnLst/>
            <a:rect l="l" t="t" r="r" b="b"/>
            <a:pathLst>
              <a:path w="9144000" h="3786504">
                <a:moveTo>
                  <a:pt x="0" y="0"/>
                </a:moveTo>
                <a:lnTo>
                  <a:pt x="9144000" y="0"/>
                </a:lnTo>
                <a:lnTo>
                  <a:pt x="9144000" y="3786187"/>
                </a:lnTo>
                <a:lnTo>
                  <a:pt x="0" y="3786187"/>
                </a:lnTo>
                <a:lnTo>
                  <a:pt x="0" y="0"/>
                </a:lnTo>
                <a:close/>
              </a:path>
            </a:pathLst>
          </a:custGeom>
          <a:solidFill>
            <a:srgbClr val="1EAFD0"/>
          </a:solidFill>
        </p:spPr>
        <p:txBody>
          <a:bodyPr wrap="square" lIns="0" tIns="0" rIns="0" bIns="0" rtlCol="0"/>
          <a:lstStyle/>
          <a:p>
            <a:endParaRPr sz="1800"/>
          </a:p>
        </p:txBody>
      </p:sp>
      <p:pic>
        <p:nvPicPr>
          <p:cNvPr id="26" name="Imag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239" y="6225837"/>
            <a:ext cx="1054699" cy="627942"/>
          </a:xfrm>
          <a:prstGeom prst="rect">
            <a:avLst/>
          </a:prstGeom>
        </p:spPr>
      </p:pic>
      <p:pic>
        <p:nvPicPr>
          <p:cNvPr id="27" name="Imag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7902" y="4565234"/>
            <a:ext cx="3164098" cy="1865538"/>
          </a:xfrm>
          <a:prstGeom prst="rect">
            <a:avLst/>
          </a:prstGeom>
        </p:spPr>
      </p:pic>
      <p:sp>
        <p:nvSpPr>
          <p:cNvPr id="18" name="Fond bleu"/>
          <p:cNvSpPr/>
          <p:nvPr/>
        </p:nvSpPr>
        <p:spPr>
          <a:xfrm>
            <a:off x="2781302" y="0"/>
            <a:ext cx="9410700" cy="4603750"/>
          </a:xfrm>
          <a:custGeom>
            <a:avLst/>
            <a:gdLst/>
            <a:ahLst/>
            <a:cxnLst/>
            <a:rect l="l" t="t" r="r" b="b"/>
            <a:pathLst>
              <a:path w="7058025" h="4603750">
                <a:moveTo>
                  <a:pt x="0" y="0"/>
                </a:moveTo>
                <a:lnTo>
                  <a:pt x="7058025" y="0"/>
                </a:lnTo>
                <a:lnTo>
                  <a:pt x="7058025" y="4603625"/>
                </a:lnTo>
                <a:lnTo>
                  <a:pt x="0" y="4603625"/>
                </a:lnTo>
                <a:lnTo>
                  <a:pt x="0" y="0"/>
                </a:lnTo>
                <a:close/>
              </a:path>
            </a:pathLst>
          </a:custGeom>
          <a:solidFill>
            <a:srgbClr val="312E82"/>
          </a:solidFill>
        </p:spPr>
        <p:txBody>
          <a:bodyPr wrap="square" lIns="0" tIns="0" rIns="0" bIns="0" rtlCol="0"/>
          <a:lstStyle/>
          <a:p>
            <a:endParaRPr sz="1800"/>
          </a:p>
        </p:txBody>
      </p:sp>
      <p:sp>
        <p:nvSpPr>
          <p:cNvPr id="4" name="Titre 3"/>
          <p:cNvSpPr>
            <a:spLocks noGrp="1"/>
          </p:cNvSpPr>
          <p:nvPr>
            <p:ph type="title" hasCustomPrompt="1"/>
          </p:nvPr>
        </p:nvSpPr>
        <p:spPr>
          <a:xfrm>
            <a:off x="5814000" y="3127771"/>
            <a:ext cx="6174800" cy="1325563"/>
          </a:xfrm>
          <a:prstGeom prst="rect">
            <a:avLst/>
          </a:prstGeom>
        </p:spPr>
        <p:txBody>
          <a:bodyPr anchor="ctr" anchorCtr="0"/>
          <a:lstStyle>
            <a:lvl1pPr>
              <a:defRPr sz="3200" b="1">
                <a:solidFill>
                  <a:schemeClr val="bg2"/>
                </a:solidFill>
              </a:defRPr>
            </a:lvl1pPr>
          </a:lstStyle>
          <a:p>
            <a:r>
              <a:rPr lang="fr-FR" dirty="0"/>
              <a:t>Cliquez pour ajouter un sous-titre</a:t>
            </a:r>
          </a:p>
        </p:txBody>
      </p:sp>
      <p:pic>
        <p:nvPicPr>
          <p:cNvPr id="24" name="Imag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27902" y="1147000"/>
            <a:ext cx="3164098" cy="1859441"/>
          </a:xfrm>
          <a:prstGeom prst="rect">
            <a:avLst/>
          </a:prstGeom>
        </p:spPr>
      </p:pic>
      <p:pic>
        <p:nvPicPr>
          <p:cNvPr id="25" name="Imag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79239" y="2"/>
            <a:ext cx="1597290" cy="142049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texte 2"/>
          <p:cNvSpPr>
            <a:spLocks noGrp="1"/>
          </p:cNvSpPr>
          <p:nvPr>
            <p:ph type="body" sz="half" idx="1"/>
          </p:nvPr>
        </p:nvSpPr>
        <p:spPr>
          <a:xfrm>
            <a:off x="609600" y="1600201"/>
            <a:ext cx="5384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texte 2"/>
          <p:cNvSpPr>
            <a:spLocks noGrp="1"/>
          </p:cNvSpPr>
          <p:nvPr>
            <p:ph type="body" sz="half" idx="1"/>
          </p:nvPr>
        </p:nvSpPr>
        <p:spPr>
          <a:xfrm>
            <a:off x="609600" y="1600201"/>
            <a:ext cx="5384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197600" y="3938589"/>
            <a:ext cx="5384800" cy="218757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a:prstGeom prst="rect">
            <a:avLst/>
          </a:prstGeom>
        </p:spPr>
        <p:txBody>
          <a:bodyPr vert="horz"/>
          <a:lstStyle/>
          <a:p>
            <a:r>
              <a:rPr lang="fr-FR"/>
              <a:t>Cliquez et modifiez le titre</a:t>
            </a:r>
          </a:p>
        </p:txBody>
      </p:sp>
      <p:sp>
        <p:nvSpPr>
          <p:cNvPr id="3" name="Espace réservé du contenu 2"/>
          <p:cNvSpPr>
            <a:spLocks noGrp="1"/>
          </p:cNvSpPr>
          <p:nvPr>
            <p:ph sz="quarter" idx="1"/>
          </p:nvPr>
        </p:nvSpPr>
        <p:spPr>
          <a:xfrm>
            <a:off x="609600" y="1600200"/>
            <a:ext cx="5384800" cy="2185988"/>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contenu">
    <p:spTree>
      <p:nvGrpSpPr>
        <p:cNvPr id="1" name=""/>
        <p:cNvGrpSpPr/>
        <p:nvPr/>
      </p:nvGrpSpPr>
      <p:grpSpPr>
        <a:xfrm>
          <a:off x="0" y="0"/>
          <a:ext cx="0" cy="0"/>
          <a:chOff x="0" y="0"/>
          <a:chExt cx="0" cy="0"/>
        </a:xfrm>
      </p:grpSpPr>
      <p:sp>
        <p:nvSpPr>
          <p:cNvPr id="15" name="Titre"/>
          <p:cNvSpPr>
            <a:spLocks noGrp="1"/>
          </p:cNvSpPr>
          <p:nvPr>
            <p:ph type="title" hasCustomPrompt="1"/>
          </p:nvPr>
        </p:nvSpPr>
        <p:spPr>
          <a:xfrm>
            <a:off x="779848" y="384280"/>
            <a:ext cx="8508016" cy="781912"/>
          </a:xfrm>
          <a:prstGeom prst="rect">
            <a:avLst/>
          </a:prstGeom>
        </p:spPr>
        <p:txBody>
          <a:bodyPr/>
          <a:lstStyle>
            <a:lvl1pPr>
              <a:defRPr sz="2000" b="1" baseline="0">
                <a:solidFill>
                  <a:schemeClr val="tx1"/>
                </a:solidFill>
              </a:defRPr>
            </a:lvl1pPr>
          </a:lstStyle>
          <a:p>
            <a:r>
              <a:rPr lang="fr-FR" dirty="0"/>
              <a:t>CLIQUEZ POUR AJOUTER LE TITRE DE LA PAGE</a:t>
            </a:r>
          </a:p>
        </p:txBody>
      </p:sp>
      <p:sp>
        <p:nvSpPr>
          <p:cNvPr id="20" name="Corps de texte"/>
          <p:cNvSpPr>
            <a:spLocks noGrp="1"/>
          </p:cNvSpPr>
          <p:nvPr>
            <p:ph type="body" sz="quarter" idx="11" hasCustomPrompt="1"/>
          </p:nvPr>
        </p:nvSpPr>
        <p:spPr>
          <a:xfrm>
            <a:off x="780696" y="2910806"/>
            <a:ext cx="8525019" cy="3300238"/>
          </a:xfrm>
          <a:prstGeom prst="rect">
            <a:avLst/>
          </a:prstGeom>
        </p:spPr>
        <p:txBody>
          <a:bodyPr/>
          <a:lstStyle>
            <a:lvl1pPr>
              <a:defRPr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sp>
        <p:nvSpPr>
          <p:cNvPr id="19" name="Corps de texte"/>
          <p:cNvSpPr>
            <a:spLocks noGrp="1"/>
          </p:cNvSpPr>
          <p:nvPr>
            <p:ph type="body" sz="quarter" idx="10" hasCustomPrompt="1"/>
          </p:nvPr>
        </p:nvSpPr>
        <p:spPr>
          <a:xfrm>
            <a:off x="780696" y="1390798"/>
            <a:ext cx="8525019" cy="1295400"/>
          </a:xfrm>
          <a:prstGeom prst="rect">
            <a:avLst/>
          </a:prstGeom>
        </p:spPr>
        <p:txBody>
          <a:bodyPr/>
          <a:lstStyle>
            <a:lvl1pPr>
              <a:defRPr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0681" y="2"/>
            <a:ext cx="841321" cy="465165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contenu double colonne">
    <p:spTree>
      <p:nvGrpSpPr>
        <p:cNvPr id="1" name=""/>
        <p:cNvGrpSpPr/>
        <p:nvPr/>
      </p:nvGrpSpPr>
      <p:grpSpPr>
        <a:xfrm>
          <a:off x="0" y="0"/>
          <a:ext cx="0" cy="0"/>
          <a:chOff x="0" y="0"/>
          <a:chExt cx="0" cy="0"/>
        </a:xfrm>
      </p:grpSpPr>
      <p:sp>
        <p:nvSpPr>
          <p:cNvPr id="15" name="Titre"/>
          <p:cNvSpPr>
            <a:spLocks noGrp="1"/>
          </p:cNvSpPr>
          <p:nvPr>
            <p:ph type="title" hasCustomPrompt="1"/>
          </p:nvPr>
        </p:nvSpPr>
        <p:spPr>
          <a:xfrm>
            <a:off x="779848" y="384280"/>
            <a:ext cx="8508016" cy="781912"/>
          </a:xfrm>
          <a:prstGeom prst="rect">
            <a:avLst/>
          </a:prstGeom>
        </p:spPr>
        <p:txBody>
          <a:bodyPr/>
          <a:lstStyle>
            <a:lvl1pPr>
              <a:defRPr sz="2000" b="1" baseline="0">
                <a:solidFill>
                  <a:schemeClr val="tx1"/>
                </a:solidFill>
              </a:defRPr>
            </a:lvl1pPr>
          </a:lstStyle>
          <a:p>
            <a:r>
              <a:rPr lang="fr-FR" dirty="0"/>
              <a:t>CLIQUEZ POUR AJOUTER LE TITRE DE LA PAGE</a:t>
            </a:r>
          </a:p>
        </p:txBody>
      </p:sp>
      <p:sp>
        <p:nvSpPr>
          <p:cNvPr id="20" name="Corps de texte"/>
          <p:cNvSpPr>
            <a:spLocks noGrp="1"/>
          </p:cNvSpPr>
          <p:nvPr>
            <p:ph type="body" sz="quarter" idx="11" hasCustomPrompt="1"/>
          </p:nvPr>
        </p:nvSpPr>
        <p:spPr>
          <a:xfrm>
            <a:off x="780697" y="1447800"/>
            <a:ext cx="4096105" cy="4763244"/>
          </a:xfrm>
          <a:prstGeom prst="rect">
            <a:avLst/>
          </a:prstGeom>
        </p:spPr>
        <p:txBody>
          <a:bodyPr/>
          <a:lstStyle>
            <a:lvl1pPr>
              <a:defRPr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sp>
        <p:nvSpPr>
          <p:cNvPr id="6" name="Corps de texte"/>
          <p:cNvSpPr>
            <a:spLocks noGrp="1"/>
          </p:cNvSpPr>
          <p:nvPr>
            <p:ph type="body" sz="quarter" idx="12" hasCustomPrompt="1"/>
          </p:nvPr>
        </p:nvSpPr>
        <p:spPr>
          <a:xfrm>
            <a:off x="5191761" y="1447800"/>
            <a:ext cx="4096105" cy="4763244"/>
          </a:xfrm>
          <a:prstGeom prst="rect">
            <a:avLst/>
          </a:prstGeom>
        </p:spPr>
        <p:txBody>
          <a:bodyPr/>
          <a:lstStyle>
            <a:lvl1pPr>
              <a:defRPr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0681" y="2"/>
            <a:ext cx="841321" cy="4651651"/>
          </a:xfrm>
          <a:prstGeom prst="rect">
            <a:avLst/>
          </a:prstGeom>
        </p:spPr>
      </p:pic>
    </p:spTree>
    <p:extLst>
      <p:ext uri="{BB962C8B-B14F-4D97-AF65-F5344CB8AC3E}">
        <p14:creationId xmlns:p14="http://schemas.microsoft.com/office/powerpoint/2010/main" val="120699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ge Fin">
    <p:bg>
      <p:bgPr>
        <a:solidFill>
          <a:schemeClr val="bg1"/>
        </a:solidFill>
        <a:effectLst/>
      </p:bgPr>
    </p:bg>
    <p:spTree>
      <p:nvGrpSpPr>
        <p:cNvPr id="1" name=""/>
        <p:cNvGrpSpPr/>
        <p:nvPr/>
      </p:nvGrpSpPr>
      <p:grpSpPr>
        <a:xfrm>
          <a:off x="0" y="0"/>
          <a:ext cx="0" cy="0"/>
          <a:chOff x="0" y="0"/>
          <a:chExt cx="0" cy="0"/>
        </a:xfrm>
      </p:grpSpPr>
      <p:sp>
        <p:nvSpPr>
          <p:cNvPr id="16" name="Fond bleu"/>
          <p:cNvSpPr/>
          <p:nvPr/>
        </p:nvSpPr>
        <p:spPr>
          <a:xfrm>
            <a:off x="0" y="0"/>
            <a:ext cx="12192000" cy="6858000"/>
          </a:xfrm>
          <a:custGeom>
            <a:avLst/>
            <a:gdLst/>
            <a:ahLst/>
            <a:cxnLst/>
            <a:rect l="l" t="t" r="r" b="b"/>
            <a:pathLst>
              <a:path w="9144000" h="6858000">
                <a:moveTo>
                  <a:pt x="0" y="0"/>
                </a:moveTo>
                <a:lnTo>
                  <a:pt x="9144000" y="0"/>
                </a:lnTo>
                <a:lnTo>
                  <a:pt x="9144000" y="6857999"/>
                </a:lnTo>
                <a:lnTo>
                  <a:pt x="0" y="6857999"/>
                </a:lnTo>
                <a:lnTo>
                  <a:pt x="0" y="0"/>
                </a:lnTo>
                <a:close/>
              </a:path>
            </a:pathLst>
          </a:custGeom>
          <a:solidFill>
            <a:srgbClr val="312E82"/>
          </a:solidFill>
        </p:spPr>
        <p:txBody>
          <a:bodyPr wrap="square" lIns="0" tIns="0" rIns="0" bIns="0" rtlCol="0"/>
          <a:lstStyle/>
          <a:p>
            <a:endParaRPr sz="1800"/>
          </a:p>
        </p:txBody>
      </p:sp>
      <p:sp>
        <p:nvSpPr>
          <p:cNvPr id="8" name="Espace réservé du texte 2"/>
          <p:cNvSpPr>
            <a:spLocks noGrp="1"/>
          </p:cNvSpPr>
          <p:nvPr>
            <p:ph type="body" sz="quarter" idx="11" hasCustomPrompt="1"/>
          </p:nvPr>
        </p:nvSpPr>
        <p:spPr>
          <a:xfrm>
            <a:off x="5665487" y="2781299"/>
            <a:ext cx="5668479" cy="383741"/>
          </a:xfrm>
          <a:prstGeom prst="rect">
            <a:avLst/>
          </a:prstGeom>
        </p:spPr>
        <p:txBody>
          <a:bodyPr/>
          <a:lstStyle>
            <a:lvl1pPr>
              <a:defRPr b="1" baseline="0">
                <a:solidFill>
                  <a:schemeClr val="bg1"/>
                </a:solidFill>
              </a:defRPr>
            </a:lvl1pPr>
          </a:lstStyle>
          <a:p>
            <a:pPr lvl="0"/>
            <a:r>
              <a:rPr lang="fr-FR" dirty="0"/>
              <a:t>Prénom Nom</a:t>
            </a:r>
          </a:p>
        </p:txBody>
      </p:sp>
      <p:sp>
        <p:nvSpPr>
          <p:cNvPr id="10" name="Espace réservé du texte 2"/>
          <p:cNvSpPr>
            <a:spLocks noGrp="1"/>
          </p:cNvSpPr>
          <p:nvPr>
            <p:ph type="body" sz="quarter" idx="12" hasCustomPrompt="1"/>
          </p:nvPr>
        </p:nvSpPr>
        <p:spPr>
          <a:xfrm>
            <a:off x="5665487" y="3180106"/>
            <a:ext cx="5668479" cy="383741"/>
          </a:xfrm>
          <a:prstGeom prst="rect">
            <a:avLst/>
          </a:prstGeom>
        </p:spPr>
        <p:txBody>
          <a:bodyPr/>
          <a:lstStyle>
            <a:lvl1pPr>
              <a:defRPr b="0" baseline="0">
                <a:solidFill>
                  <a:schemeClr val="bg1"/>
                </a:solidFill>
              </a:defRPr>
            </a:lvl1pPr>
          </a:lstStyle>
          <a:p>
            <a:pPr lvl="0"/>
            <a:r>
              <a:rPr lang="fr-FR" dirty="0"/>
              <a:t>exemple@email.com</a:t>
            </a:r>
          </a:p>
        </p:txBody>
      </p:sp>
      <p:sp>
        <p:nvSpPr>
          <p:cNvPr id="11" name="Espace réservé du texte 2"/>
          <p:cNvSpPr>
            <a:spLocks noGrp="1"/>
          </p:cNvSpPr>
          <p:nvPr>
            <p:ph type="body" sz="quarter" idx="13" hasCustomPrompt="1"/>
          </p:nvPr>
        </p:nvSpPr>
        <p:spPr>
          <a:xfrm>
            <a:off x="5665487" y="3578913"/>
            <a:ext cx="5668479" cy="383741"/>
          </a:xfrm>
          <a:prstGeom prst="rect">
            <a:avLst/>
          </a:prstGeom>
        </p:spPr>
        <p:txBody>
          <a:bodyPr/>
          <a:lstStyle>
            <a:lvl1pPr>
              <a:defRPr b="0" baseline="0">
                <a:solidFill>
                  <a:schemeClr val="bg1"/>
                </a:solidFill>
              </a:defRPr>
            </a:lvl1pPr>
          </a:lstStyle>
          <a:p>
            <a:pPr lvl="0"/>
            <a:r>
              <a:rPr lang="fr-FR" dirty="0"/>
              <a:t>06 xx </a:t>
            </a:r>
            <a:r>
              <a:rPr lang="fr-FR" dirty="0" err="1"/>
              <a:t>xx</a:t>
            </a:r>
            <a:r>
              <a:rPr lang="fr-FR" dirty="0"/>
              <a:t> </a:t>
            </a:r>
            <a:r>
              <a:rPr lang="fr-FR" dirty="0" err="1"/>
              <a:t>xx</a:t>
            </a:r>
            <a:r>
              <a:rPr lang="fr-FR" dirty="0"/>
              <a:t> </a:t>
            </a:r>
            <a:r>
              <a:rPr lang="fr-FR" dirty="0" err="1"/>
              <a:t>xx</a:t>
            </a:r>
            <a:endParaRPr lang="fr-FR" dirty="0"/>
          </a:p>
        </p:txBody>
      </p:sp>
      <p:grpSp>
        <p:nvGrpSpPr>
          <p:cNvPr id="40" name="Groupe 39"/>
          <p:cNvGrpSpPr/>
          <p:nvPr userDrawn="1"/>
        </p:nvGrpSpPr>
        <p:grpSpPr>
          <a:xfrm>
            <a:off x="0" y="3650861"/>
            <a:ext cx="3216618" cy="3207140"/>
            <a:chOff x="0" y="3650861"/>
            <a:chExt cx="3216618" cy="3207140"/>
          </a:xfrm>
        </p:grpSpPr>
        <p:pic>
          <p:nvPicPr>
            <p:cNvPr id="41" name="Image 40"/>
            <p:cNvPicPr>
              <a:picLocks noChangeAspect="1"/>
            </p:cNvPicPr>
            <p:nvPr userDrawn="1"/>
          </p:nvPicPr>
          <p:blipFill rotWithShape="1">
            <a:blip r:embed="rId2">
              <a:extLst>
                <a:ext uri="{28A0092B-C50C-407E-A947-70E740481C1C}">
                  <a14:useLocalDpi xmlns:a14="http://schemas.microsoft.com/office/drawing/2010/main" val="0"/>
                </a:ext>
              </a:extLst>
            </a:blip>
            <a:srcRect l="7486"/>
            <a:stretch/>
          </p:blipFill>
          <p:spPr>
            <a:xfrm>
              <a:off x="0" y="3650861"/>
              <a:ext cx="2064284" cy="1310754"/>
            </a:xfrm>
            <a:prstGeom prst="rect">
              <a:avLst/>
            </a:prstGeom>
          </p:spPr>
        </p:pic>
        <p:pic>
          <p:nvPicPr>
            <p:cNvPr id="42" name="Image 41"/>
            <p:cNvPicPr>
              <a:picLocks noChangeAspect="1"/>
            </p:cNvPicPr>
            <p:nvPr userDrawn="1"/>
          </p:nvPicPr>
          <p:blipFill rotWithShape="1">
            <a:blip r:embed="rId3">
              <a:extLst>
                <a:ext uri="{28A0092B-C50C-407E-A947-70E740481C1C}">
                  <a14:useLocalDpi xmlns:a14="http://schemas.microsoft.com/office/drawing/2010/main" val="0"/>
                </a:ext>
              </a:extLst>
            </a:blip>
            <a:srcRect b="6537"/>
            <a:stretch/>
          </p:blipFill>
          <p:spPr>
            <a:xfrm>
              <a:off x="1905864" y="4772535"/>
              <a:ext cx="1310754" cy="2085466"/>
            </a:xfrm>
            <a:prstGeom prst="rect">
              <a:avLst/>
            </a:prstGeom>
          </p:spPr>
        </p:pic>
        <p:pic>
          <p:nvPicPr>
            <p:cNvPr id="43" name="Image 42"/>
            <p:cNvPicPr>
              <a:picLocks noChangeAspect="1"/>
            </p:cNvPicPr>
            <p:nvPr userDrawn="1"/>
          </p:nvPicPr>
          <p:blipFill rotWithShape="1">
            <a:blip r:embed="rId4">
              <a:extLst>
                <a:ext uri="{28A0092B-C50C-407E-A947-70E740481C1C}">
                  <a14:useLocalDpi xmlns:a14="http://schemas.microsoft.com/office/drawing/2010/main" val="0"/>
                </a:ext>
              </a:extLst>
            </a:blip>
            <a:srcRect l="36486" b="35303"/>
            <a:stretch/>
          </p:blipFill>
          <p:spPr>
            <a:xfrm>
              <a:off x="0" y="5871928"/>
              <a:ext cx="968038" cy="986072"/>
            </a:xfrm>
            <a:prstGeom prst="rect">
              <a:avLst/>
            </a:prstGeom>
          </p:spPr>
        </p:pic>
      </p:grpSp>
      <p:pic>
        <p:nvPicPr>
          <p:cNvPr id="44" name="Image 43"/>
          <p:cNvPicPr>
            <a:picLocks noChangeAspect="1"/>
          </p:cNvPicPr>
          <p:nvPr userDrawn="1"/>
        </p:nvPicPr>
        <p:blipFill rotWithShape="1">
          <a:blip r:embed="rId2">
            <a:extLst>
              <a:ext uri="{28A0092B-C50C-407E-A947-70E740481C1C}">
                <a14:useLocalDpi xmlns:a14="http://schemas.microsoft.com/office/drawing/2010/main" val="0"/>
              </a:ext>
            </a:extLst>
          </a:blip>
          <a:srcRect l="41854"/>
          <a:stretch/>
        </p:blipFill>
        <p:spPr>
          <a:xfrm rot="5400000">
            <a:off x="1896426" y="-6666"/>
            <a:ext cx="1297423" cy="1310754"/>
          </a:xfrm>
          <a:prstGeom prst="rect">
            <a:avLst/>
          </a:prstGeom>
        </p:spPr>
      </p:pic>
      <p:pic>
        <p:nvPicPr>
          <p:cNvPr id="45" name="Image 44"/>
          <p:cNvPicPr>
            <a:picLocks noChangeAspect="1"/>
          </p:cNvPicPr>
          <p:nvPr userDrawn="1"/>
        </p:nvPicPr>
        <p:blipFill rotWithShape="1">
          <a:blip r:embed="rId3">
            <a:extLst>
              <a:ext uri="{28A0092B-C50C-407E-A947-70E740481C1C}">
                <a14:useLocalDpi xmlns:a14="http://schemas.microsoft.com/office/drawing/2010/main" val="0"/>
              </a:ext>
            </a:extLst>
          </a:blip>
          <a:srcRect b="6537"/>
          <a:stretch/>
        </p:blipFill>
        <p:spPr>
          <a:xfrm rot="5400000">
            <a:off x="380730" y="751648"/>
            <a:ext cx="1310754" cy="2085466"/>
          </a:xfrm>
          <a:prstGeom prst="rect">
            <a:avLst/>
          </a:prstGeom>
        </p:spPr>
      </p:pic>
      <p:pic>
        <p:nvPicPr>
          <p:cNvPr id="46" name="Image 45"/>
          <p:cNvPicPr>
            <a:picLocks noChangeAspect="1"/>
          </p:cNvPicPr>
          <p:nvPr userDrawn="1"/>
        </p:nvPicPr>
        <p:blipFill rotWithShape="1">
          <a:blip r:embed="rId4">
            <a:extLst>
              <a:ext uri="{28A0092B-C50C-407E-A947-70E740481C1C}">
                <a14:useLocalDpi xmlns:a14="http://schemas.microsoft.com/office/drawing/2010/main" val="0"/>
              </a:ext>
            </a:extLst>
          </a:blip>
          <a:srcRect l="86801" b="35303"/>
          <a:stretch/>
        </p:blipFill>
        <p:spPr>
          <a:xfrm rot="5400000">
            <a:off x="385823" y="-392448"/>
            <a:ext cx="201177" cy="986072"/>
          </a:xfrm>
          <a:prstGeom prst="rect">
            <a:avLst/>
          </a:prstGeom>
        </p:spPr>
      </p:pic>
      <p:sp>
        <p:nvSpPr>
          <p:cNvPr id="48" name="Logo Université Gustave Eiffel"/>
          <p:cNvSpPr/>
          <p:nvPr userDrawn="1"/>
        </p:nvSpPr>
        <p:spPr>
          <a:xfrm>
            <a:off x="5791200" y="4771682"/>
            <a:ext cx="1911910" cy="399620"/>
          </a:xfrm>
          <a:prstGeom prst="rect">
            <a:avLst/>
          </a:prstGeom>
          <a:blipFill>
            <a:blip r:embed="rId5" cstate="print"/>
            <a:stretch>
              <a:fillRect/>
            </a:stretch>
          </a:blipFill>
        </p:spPr>
        <p:txBody>
          <a:bodyPr wrap="square" lIns="0" tIns="0" rIns="0" bIns="0" rtlCol="0"/>
          <a:lstStyle/>
          <a:p>
            <a:endParaRPr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lvl1pPr>
              <a:defRPr baseline="0">
                <a:solidFill>
                  <a:schemeClr val="tx1">
                    <a:lumMod val="75000"/>
                  </a:schemeClr>
                </a:solidFill>
              </a:defRPr>
            </a:lvl1pPr>
          </a:lstStyle>
          <a:p>
            <a:r>
              <a:rPr lang="fr-FR" dirty="0"/>
              <a:t>Cliquez et modifiez le titre</a:t>
            </a:r>
          </a:p>
        </p:txBody>
      </p:sp>
      <p:sp>
        <p:nvSpPr>
          <p:cNvPr id="3" name="Espace réservé du contenu 2"/>
          <p:cNvSpPr>
            <a:spLocks noGrp="1"/>
          </p:cNvSpPr>
          <p:nvPr>
            <p:ph idx="1"/>
          </p:nvPr>
        </p:nvSpPr>
        <p:spPr>
          <a:xfrm>
            <a:off x="609600" y="1600201"/>
            <a:ext cx="10972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6658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93727" y="312540"/>
            <a:ext cx="7804548" cy="1518047"/>
          </a:xfrm>
          <a:prstGeom prst="rect">
            <a:avLst/>
          </a:prstGeom>
          <a:noFill/>
          <a:ln>
            <a:noFill/>
          </a:ln>
        </p:spPr>
        <p:txBody>
          <a:bodyPr spcFirstLastPara="1" wrap="square" lIns="71425" tIns="71425" rIns="71425" bIns="71425" anchor="ctr" anchorCtr="0"/>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3"/>
          <p:cNvSpPr txBox="1">
            <a:spLocks noGrp="1"/>
          </p:cNvSpPr>
          <p:nvPr>
            <p:ph type="body" idx="1"/>
          </p:nvPr>
        </p:nvSpPr>
        <p:spPr>
          <a:xfrm>
            <a:off x="2193727" y="1830586"/>
            <a:ext cx="7804548" cy="4420196"/>
          </a:xfrm>
          <a:prstGeom prst="rect">
            <a:avLst/>
          </a:prstGeom>
          <a:noFill/>
          <a:ln>
            <a:noFill/>
          </a:ln>
        </p:spPr>
        <p:txBody>
          <a:bodyPr spcFirstLastPara="1" wrap="square" lIns="71425" tIns="71425" rIns="71425" bIns="71425" anchor="ctr" anchorCtr="0"/>
          <a:lstStyle>
            <a:lvl1pPr marL="171450" lvl="0" indent="-117872" algn="l">
              <a:lnSpc>
                <a:spcPct val="100000"/>
              </a:lnSpc>
              <a:spcBef>
                <a:spcPts val="2213"/>
              </a:spcBef>
              <a:spcAft>
                <a:spcPts val="0"/>
              </a:spcAft>
              <a:buClr>
                <a:srgbClr val="000000"/>
              </a:buClr>
              <a:buSzPts val="1350"/>
              <a:buChar char="•"/>
              <a:defRPr/>
            </a:lvl1pPr>
            <a:lvl2pPr marL="342900" lvl="1" indent="-117872" algn="l">
              <a:lnSpc>
                <a:spcPct val="100000"/>
              </a:lnSpc>
              <a:spcBef>
                <a:spcPts val="2213"/>
              </a:spcBef>
              <a:spcAft>
                <a:spcPts val="0"/>
              </a:spcAft>
              <a:buClr>
                <a:srgbClr val="000000"/>
              </a:buClr>
              <a:buSzPts val="1350"/>
              <a:buChar char="•"/>
              <a:defRPr/>
            </a:lvl2pPr>
            <a:lvl3pPr marL="514350" lvl="2" indent="-117872" algn="l">
              <a:lnSpc>
                <a:spcPct val="100000"/>
              </a:lnSpc>
              <a:spcBef>
                <a:spcPts val="2213"/>
              </a:spcBef>
              <a:spcAft>
                <a:spcPts val="0"/>
              </a:spcAft>
              <a:buClr>
                <a:srgbClr val="000000"/>
              </a:buClr>
              <a:buSzPts val="1350"/>
              <a:buChar char="•"/>
              <a:defRPr/>
            </a:lvl3pPr>
            <a:lvl4pPr marL="685800" lvl="3" indent="-117872" algn="l">
              <a:lnSpc>
                <a:spcPct val="100000"/>
              </a:lnSpc>
              <a:spcBef>
                <a:spcPts val="2213"/>
              </a:spcBef>
              <a:spcAft>
                <a:spcPts val="0"/>
              </a:spcAft>
              <a:buClr>
                <a:srgbClr val="000000"/>
              </a:buClr>
              <a:buSzPts val="1350"/>
              <a:buChar char="•"/>
              <a:defRPr/>
            </a:lvl4pPr>
            <a:lvl5pPr marL="857250" lvl="4" indent="-117872" algn="l">
              <a:lnSpc>
                <a:spcPct val="100000"/>
              </a:lnSpc>
              <a:spcBef>
                <a:spcPts val="2213"/>
              </a:spcBef>
              <a:spcAft>
                <a:spcPts val="0"/>
              </a:spcAft>
              <a:buClr>
                <a:srgbClr val="000000"/>
              </a:buClr>
              <a:buSzPts val="1350"/>
              <a:buChar char="•"/>
              <a:defRPr/>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16" name="Google Shape;16;p3"/>
          <p:cNvSpPr txBox="1">
            <a:spLocks noGrp="1"/>
          </p:cNvSpPr>
          <p:nvPr>
            <p:ph type="sldNum" idx="12"/>
          </p:nvPr>
        </p:nvSpPr>
        <p:spPr>
          <a:xfrm>
            <a:off x="5967908" y="6505277"/>
            <a:ext cx="247256" cy="255588"/>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vl1pPr>
            <a:lvl2pPr marL="0" lvl="1" indent="0" algn="ctr">
              <a:lnSpc>
                <a:spcPct val="100000"/>
              </a:lnSpc>
              <a:spcBef>
                <a:spcPts val="0"/>
              </a:spcBef>
              <a:spcAft>
                <a:spcPts val="0"/>
              </a:spcAft>
              <a:buClr>
                <a:srgbClr val="000000"/>
              </a:buClr>
              <a:buSzPts val="2400"/>
              <a:buFont typeface="Helvetica Neue Light"/>
              <a:buNone/>
              <a:defRPr sz="900"/>
            </a:lvl2pPr>
            <a:lvl3pPr marL="0" lvl="2" indent="0" algn="ctr">
              <a:lnSpc>
                <a:spcPct val="100000"/>
              </a:lnSpc>
              <a:spcBef>
                <a:spcPts val="0"/>
              </a:spcBef>
              <a:spcAft>
                <a:spcPts val="0"/>
              </a:spcAft>
              <a:buClr>
                <a:srgbClr val="000000"/>
              </a:buClr>
              <a:buSzPts val="2400"/>
              <a:buFont typeface="Helvetica Neue Light"/>
              <a:buNone/>
              <a:defRPr sz="900"/>
            </a:lvl3pPr>
            <a:lvl4pPr marL="0" lvl="3" indent="0" algn="ctr">
              <a:lnSpc>
                <a:spcPct val="100000"/>
              </a:lnSpc>
              <a:spcBef>
                <a:spcPts val="0"/>
              </a:spcBef>
              <a:spcAft>
                <a:spcPts val="0"/>
              </a:spcAft>
              <a:buClr>
                <a:srgbClr val="000000"/>
              </a:buClr>
              <a:buSzPts val="2400"/>
              <a:buFont typeface="Helvetica Neue Light"/>
              <a:buNone/>
              <a:defRPr sz="900"/>
            </a:lvl4pPr>
            <a:lvl5pPr marL="0" lvl="4" indent="0" algn="ctr">
              <a:lnSpc>
                <a:spcPct val="100000"/>
              </a:lnSpc>
              <a:spcBef>
                <a:spcPts val="0"/>
              </a:spcBef>
              <a:spcAft>
                <a:spcPts val="0"/>
              </a:spcAft>
              <a:buClr>
                <a:srgbClr val="000000"/>
              </a:buClr>
              <a:buSzPts val="2400"/>
              <a:buFont typeface="Helvetica Neue Light"/>
              <a:buNone/>
              <a:defRPr sz="900"/>
            </a:lvl5pPr>
            <a:lvl6pPr marL="0" lvl="5" indent="0" algn="ctr">
              <a:lnSpc>
                <a:spcPct val="100000"/>
              </a:lnSpc>
              <a:spcBef>
                <a:spcPts val="0"/>
              </a:spcBef>
              <a:spcAft>
                <a:spcPts val="0"/>
              </a:spcAft>
              <a:buClr>
                <a:srgbClr val="000000"/>
              </a:buClr>
              <a:buSzPts val="2400"/>
              <a:buFont typeface="Helvetica Neue Light"/>
              <a:buNone/>
              <a:defRPr sz="900"/>
            </a:lvl6pPr>
            <a:lvl7pPr marL="0" lvl="6" indent="0" algn="ctr">
              <a:lnSpc>
                <a:spcPct val="100000"/>
              </a:lnSpc>
              <a:spcBef>
                <a:spcPts val="0"/>
              </a:spcBef>
              <a:spcAft>
                <a:spcPts val="0"/>
              </a:spcAft>
              <a:buClr>
                <a:srgbClr val="000000"/>
              </a:buClr>
              <a:buSzPts val="2400"/>
              <a:buFont typeface="Helvetica Neue Light"/>
              <a:buNone/>
              <a:defRPr sz="900"/>
            </a:lvl7pPr>
            <a:lvl8pPr marL="0" lvl="7" indent="0" algn="ctr">
              <a:lnSpc>
                <a:spcPct val="100000"/>
              </a:lnSpc>
              <a:spcBef>
                <a:spcPts val="0"/>
              </a:spcBef>
              <a:spcAft>
                <a:spcPts val="0"/>
              </a:spcAft>
              <a:buClr>
                <a:srgbClr val="000000"/>
              </a:buClr>
              <a:buSzPts val="2400"/>
              <a:buFont typeface="Helvetica Neue Light"/>
              <a:buNone/>
              <a:defRPr sz="900"/>
            </a:lvl8pPr>
            <a:lvl9pPr marL="0" lvl="8" indent="0" algn="ctr">
              <a:lnSpc>
                <a:spcPct val="100000"/>
              </a:lnSpc>
              <a:spcBef>
                <a:spcPts val="0"/>
              </a:spcBef>
              <a:spcAft>
                <a:spcPts val="0"/>
              </a:spcAft>
              <a:buClr>
                <a:srgbClr val="000000"/>
              </a:buClr>
              <a:buSzPts val="2400"/>
              <a:buFont typeface="Helvetica Neue Light"/>
              <a:buNone/>
              <a:defRPr sz="900"/>
            </a:lvl9pPr>
          </a:lstStyle>
          <a:p>
            <a:fld id="{00000000-1234-1234-1234-123412341234}" type="slidenum">
              <a:rPr lang="uk-UA" smtClean="0"/>
              <a:pPr/>
              <a:t>‹N°›</a:t>
            </a:fld>
            <a:endParaRPr lang="uk-UA"/>
          </a:p>
        </p:txBody>
      </p:sp>
    </p:spTree>
    <p:extLst>
      <p:ext uri="{BB962C8B-B14F-4D97-AF65-F5344CB8AC3E}">
        <p14:creationId xmlns:p14="http://schemas.microsoft.com/office/powerpoint/2010/main" val="34196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40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a:prstGeom prst="rect">
            <a:avLst/>
          </a:prstGeom>
        </p:spPr>
        <p:txBody>
          <a:bodyPr vert="horz"/>
          <a:lstStyle/>
          <a:p>
            <a:r>
              <a:rPr lang="fr-FR"/>
              <a:t>Cliquez et modifiez le titre</a:t>
            </a:r>
          </a:p>
        </p:txBody>
      </p:sp>
      <p:sp>
        <p:nvSpPr>
          <p:cNvPr id="3" name="Sous-titr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12.png"/><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44200" y="6400800"/>
            <a:ext cx="1228784" cy="253981"/>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4" r:id="rId2"/>
    <p:sldLayoutId id="2147483662" r:id="rId3"/>
    <p:sldLayoutId id="2147483667" r:id="rId4"/>
    <p:sldLayoutId id="2147483665" r:id="rId5"/>
    <p:sldLayoutId id="2147483684" r:id="rId6"/>
    <p:sldLayoutId id="2147483690" r:id="rId7"/>
    <p:sldLayoutId id="2147483691"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Image 15"/>
          <p:cNvPicPr>
            <a:picLocks noChangeAspect="1"/>
          </p:cNvPicPr>
          <p:nvPr userDrawn="1"/>
        </p:nvPicPr>
        <p:blipFill>
          <a:blip r:embed="rId17"/>
          <a:srcRect/>
          <a:stretch>
            <a:fillRect/>
          </a:stretch>
        </p:blipFill>
        <p:spPr bwMode="auto">
          <a:xfrm>
            <a:off x="1" y="6172200"/>
            <a:ext cx="2620433" cy="685800"/>
          </a:xfrm>
          <a:prstGeom prst="rect">
            <a:avLst/>
          </a:prstGeom>
          <a:noFill/>
          <a:ln w="9525">
            <a:noFill/>
            <a:miter lim="800000"/>
            <a:headEnd/>
            <a:tailEnd/>
          </a:ln>
        </p:spPr>
      </p:pic>
    </p:spTree>
    <p:extLst>
      <p:ext uri="{BB962C8B-B14F-4D97-AF65-F5344CB8AC3E}">
        <p14:creationId xmlns:p14="http://schemas.microsoft.com/office/powerpoint/2010/main" val="6271773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lvmt.fr/en/chaires/logistics-city-sogaris/" TargetMode="Externa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hyperlink" Target="http://www.metrans.org/metrofreight"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hyperlink" Target="https://www.lvmt.fr/wp-content/uploads/2022/03/Livreurs-a-Nantes-des-plateformes-de-livraison-instantanee.pdf" TargetMode="External"/><Relationship Id="rId4" Type="http://schemas.openxmlformats.org/officeDocument/2006/relationships/hyperlink" Target="https://drive.google.com/file/d/1qVlwVDfsiTV2TY-aDf5o-QPs9fHNKis1/view"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2582" y="2590800"/>
            <a:ext cx="7924800" cy="2554545"/>
          </a:xfrm>
          <a:prstGeom prst="rect">
            <a:avLst/>
          </a:prstGeom>
          <a:noFill/>
        </p:spPr>
        <p:txBody>
          <a:bodyPr wrap="square" rtlCol="0">
            <a:spAutoFit/>
          </a:bodyPr>
          <a:lstStyle/>
          <a:p>
            <a:pPr algn="ctr"/>
            <a:r>
              <a:rPr lang="fr-FR" sz="4400" dirty="0">
                <a:solidFill>
                  <a:schemeClr val="bg2"/>
                </a:solidFill>
                <a:effectLst/>
                <a:latin typeface="Calibri" panose="020F0502020204030204" pitchFamily="34" charset="0"/>
              </a:rPr>
              <a:t>Les livreurs des plateformes numériques : un métier en forte évolution </a:t>
            </a:r>
          </a:p>
          <a:p>
            <a:pPr algn="ctr"/>
            <a:endParaRPr lang="fr-FR" sz="2800" dirty="0">
              <a:solidFill>
                <a:schemeClr val="bg1"/>
              </a:solidFill>
            </a:endParaRPr>
          </a:p>
        </p:txBody>
      </p:sp>
      <p:sp>
        <p:nvSpPr>
          <p:cNvPr id="2" name="Rectangle 1"/>
          <p:cNvSpPr/>
          <p:nvPr/>
        </p:nvSpPr>
        <p:spPr>
          <a:xfrm>
            <a:off x="5791200" y="-117003"/>
            <a:ext cx="6753225" cy="2000548"/>
          </a:xfrm>
          <a:prstGeom prst="rect">
            <a:avLst/>
          </a:prstGeom>
        </p:spPr>
        <p:txBody>
          <a:bodyPr wrap="square">
            <a:spAutoFit/>
          </a:bodyPr>
          <a:lstStyle/>
          <a:p>
            <a:br>
              <a:rPr lang="fr-FR" sz="2000" dirty="0">
                <a:effectLst/>
                <a:latin typeface="Calibri" panose="020F0502020204030204" pitchFamily="34" charset="0"/>
              </a:rPr>
            </a:br>
            <a:endParaRPr lang="fr-FR" sz="2000" dirty="0">
              <a:effectLst/>
              <a:latin typeface="Calibri" panose="020F0502020204030204" pitchFamily="34" charset="0"/>
            </a:endParaRPr>
          </a:p>
          <a:p>
            <a:pPr algn="ctr"/>
            <a:r>
              <a:rPr lang="fr-FR" sz="2000" dirty="0">
                <a:solidFill>
                  <a:srgbClr val="000000"/>
                </a:solidFill>
                <a:effectLst/>
                <a:latin typeface="Calibri" panose="020F0502020204030204" pitchFamily="34" charset="0"/>
              </a:rPr>
              <a:t> </a:t>
            </a:r>
            <a:r>
              <a:rPr lang="fr-FR" sz="2800" b="1" dirty="0">
                <a:solidFill>
                  <a:srgbClr val="404040"/>
                </a:solidFill>
                <a:effectLst/>
                <a:latin typeface="Calibri" panose="020F0502020204030204" pitchFamily="34" charset="0"/>
              </a:rPr>
              <a:t>Cycle Territoires et mobilités 2024 </a:t>
            </a:r>
            <a:endParaRPr lang="fr-FR" sz="2800" dirty="0">
              <a:solidFill>
                <a:srgbClr val="404040"/>
              </a:solidFill>
              <a:effectLst/>
              <a:latin typeface="Calibri" panose="020F0502020204030204" pitchFamily="34" charset="0"/>
            </a:endParaRPr>
          </a:p>
          <a:p>
            <a:pPr algn="ctr"/>
            <a:r>
              <a:rPr lang="fr-FR" sz="2800" b="1" dirty="0">
                <a:solidFill>
                  <a:srgbClr val="404040"/>
                </a:solidFill>
                <a:effectLst/>
                <a:latin typeface="Calibri" panose="020F0502020204030204" pitchFamily="34" charset="0"/>
              </a:rPr>
              <a:t>La route peut-elle être écologique ? </a:t>
            </a:r>
            <a:endParaRPr lang="fr-FR" sz="2800" dirty="0">
              <a:solidFill>
                <a:srgbClr val="404040"/>
              </a:solidFill>
              <a:effectLst/>
              <a:latin typeface="Calibri" panose="020F0502020204030204" pitchFamily="34" charset="0"/>
            </a:endParaRPr>
          </a:p>
          <a:p>
            <a:pPr algn="ctr">
              <a:spcAft>
                <a:spcPts val="200"/>
              </a:spcAft>
            </a:pPr>
            <a:r>
              <a:rPr lang="fr-FR" sz="2800" spc="100" dirty="0">
                <a:solidFill>
                  <a:srgbClr val="000000"/>
                </a:solidFill>
                <a:latin typeface="Calibri" panose="020F0502020204030204" pitchFamily="34" charset="0"/>
                <a:ea typeface="Calibri" charset="0"/>
                <a:cs typeface="Calibri" panose="020F0502020204030204" pitchFamily="34" charset="0"/>
              </a:rPr>
              <a:t>21-22 novembre 2024</a:t>
            </a:r>
            <a:endParaRPr lang="fr-FR" sz="2800" dirty="0">
              <a:solidFill>
                <a:srgbClr val="000000"/>
              </a:solidFill>
              <a:effectLst/>
              <a:latin typeface="Calibri" panose="020F0502020204030204" pitchFamily="34" charset="0"/>
              <a:ea typeface="Calibri" charset="0"/>
              <a:cs typeface="Calibri" panose="020F0502020204030204" pitchFamily="34" charset="0"/>
            </a:endParaRPr>
          </a:p>
        </p:txBody>
      </p:sp>
      <p:pic>
        <p:nvPicPr>
          <p:cNvPr id="4" name="Image 3">
            <a:extLst>
              <a:ext uri="{FF2B5EF4-FFF2-40B4-BE49-F238E27FC236}">
                <a16:creationId xmlns:a16="http://schemas.microsoft.com/office/drawing/2014/main" id="{F03158A9-137C-98D8-D9FD-734291F689E0}"/>
              </a:ext>
            </a:extLst>
          </p:cNvPr>
          <p:cNvPicPr>
            <a:picLocks noChangeAspect="1"/>
          </p:cNvPicPr>
          <p:nvPr/>
        </p:nvPicPr>
        <p:blipFill>
          <a:blip r:embed="rId2"/>
          <a:stretch>
            <a:fillRect/>
          </a:stretch>
        </p:blipFill>
        <p:spPr>
          <a:xfrm>
            <a:off x="292582" y="85782"/>
            <a:ext cx="4953000" cy="1854548"/>
          </a:xfrm>
          <a:prstGeom prst="rect">
            <a:avLst/>
          </a:prstGeom>
        </p:spPr>
      </p:pic>
    </p:spTree>
    <p:extLst>
      <p:ext uri="{BB962C8B-B14F-4D97-AF65-F5344CB8AC3E}">
        <p14:creationId xmlns:p14="http://schemas.microsoft.com/office/powerpoint/2010/main" val="247211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E8E4FE-2290-1763-74E9-F142D76B7913}"/>
              </a:ext>
            </a:extLst>
          </p:cNvPr>
          <p:cNvSpPr>
            <a:spLocks noGrp="1"/>
          </p:cNvSpPr>
          <p:nvPr>
            <p:ph type="title"/>
          </p:nvPr>
        </p:nvSpPr>
        <p:spPr/>
        <p:txBody>
          <a:bodyPr/>
          <a:lstStyle/>
          <a:p>
            <a:r>
              <a:rPr lang="fr-FR" sz="3600" dirty="0"/>
              <a:t>Deliveroo est majoritaire</a:t>
            </a:r>
            <a:br>
              <a:rPr lang="fr-FR" sz="3600" dirty="0"/>
            </a:br>
            <a:r>
              <a:rPr lang="fr-FR" sz="3600" dirty="0"/>
              <a:t>32% travaillent pour deux PF ou plus</a:t>
            </a:r>
          </a:p>
        </p:txBody>
      </p:sp>
      <p:pic>
        <p:nvPicPr>
          <p:cNvPr id="5" name="Espace réservé du contenu 4">
            <a:extLst>
              <a:ext uri="{FF2B5EF4-FFF2-40B4-BE49-F238E27FC236}">
                <a16:creationId xmlns:a16="http://schemas.microsoft.com/office/drawing/2014/main" id="{4101B7F5-3080-51F9-4E27-63A6C111A8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9450" y="2478881"/>
            <a:ext cx="10833100" cy="2768600"/>
          </a:xfrm>
        </p:spPr>
      </p:pic>
    </p:spTree>
    <p:extLst>
      <p:ext uri="{BB962C8B-B14F-4D97-AF65-F5344CB8AC3E}">
        <p14:creationId xmlns:p14="http://schemas.microsoft.com/office/powerpoint/2010/main" val="2095665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606C152-ABB3-424A-7F31-D4D40E288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76400"/>
            <a:ext cx="7772400" cy="3942521"/>
          </a:xfrm>
          <a:prstGeom prst="rect">
            <a:avLst/>
          </a:prstGeom>
        </p:spPr>
      </p:pic>
      <p:sp>
        <p:nvSpPr>
          <p:cNvPr id="4" name="ZoneTexte 3">
            <a:extLst>
              <a:ext uri="{FF2B5EF4-FFF2-40B4-BE49-F238E27FC236}">
                <a16:creationId xmlns:a16="http://schemas.microsoft.com/office/drawing/2014/main" id="{09E359C4-BDEA-32CD-9F73-47AB4E730528}"/>
              </a:ext>
            </a:extLst>
          </p:cNvPr>
          <p:cNvSpPr txBox="1"/>
          <p:nvPr/>
        </p:nvSpPr>
        <p:spPr>
          <a:xfrm>
            <a:off x="685800" y="533400"/>
            <a:ext cx="2963312" cy="646331"/>
          </a:xfrm>
          <a:prstGeom prst="rect">
            <a:avLst/>
          </a:prstGeom>
          <a:noFill/>
        </p:spPr>
        <p:txBody>
          <a:bodyPr wrap="none" rtlCol="0">
            <a:spAutoFit/>
          </a:bodyPr>
          <a:lstStyle/>
          <a:p>
            <a:r>
              <a:rPr lang="fr-FR" sz="3600" dirty="0">
                <a:solidFill>
                  <a:schemeClr val="tx1">
                    <a:lumMod val="75000"/>
                  </a:schemeClr>
                </a:solidFill>
              </a:rPr>
              <a:t>Pas si jeunes </a:t>
            </a:r>
          </a:p>
        </p:txBody>
      </p:sp>
    </p:spTree>
    <p:extLst>
      <p:ext uri="{BB962C8B-B14F-4D97-AF65-F5344CB8AC3E}">
        <p14:creationId xmlns:p14="http://schemas.microsoft.com/office/powerpoint/2010/main" val="450588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56F638-9337-5942-A40D-3DAC07B4DE06}"/>
              </a:ext>
            </a:extLst>
          </p:cNvPr>
          <p:cNvSpPr>
            <a:spLocks noGrp="1"/>
          </p:cNvSpPr>
          <p:nvPr>
            <p:ph type="title"/>
          </p:nvPr>
        </p:nvSpPr>
        <p:spPr>
          <a:xfrm>
            <a:off x="381000" y="251877"/>
            <a:ext cx="10972800" cy="1143000"/>
          </a:xfrm>
        </p:spPr>
        <p:txBody>
          <a:bodyPr/>
          <a:lstStyle/>
          <a:p>
            <a:r>
              <a:rPr lang="fr-FR" sz="3600" dirty="0">
                <a:solidFill>
                  <a:schemeClr val="tx1">
                    <a:lumMod val="75000"/>
                  </a:schemeClr>
                </a:solidFill>
              </a:rPr>
              <a:t>18% sont étudiants en 2022 (80% en 2016)</a:t>
            </a:r>
            <a:br>
              <a:rPr lang="fr-FR" sz="3600" dirty="0">
                <a:solidFill>
                  <a:schemeClr val="tx1">
                    <a:lumMod val="75000"/>
                  </a:schemeClr>
                </a:solidFill>
              </a:rPr>
            </a:br>
            <a:endParaRPr lang="fr-FR" sz="3600" dirty="0">
              <a:solidFill>
                <a:schemeClr val="tx1">
                  <a:lumMod val="75000"/>
                </a:schemeClr>
              </a:solidFill>
            </a:endParaRPr>
          </a:p>
        </p:txBody>
      </p:sp>
      <p:sp>
        <p:nvSpPr>
          <p:cNvPr id="7" name="ZoneTexte 6">
            <a:extLst>
              <a:ext uri="{FF2B5EF4-FFF2-40B4-BE49-F238E27FC236}">
                <a16:creationId xmlns:a16="http://schemas.microsoft.com/office/drawing/2014/main" id="{AE610658-320C-900B-08C6-C3255AFEC85B}"/>
              </a:ext>
            </a:extLst>
          </p:cNvPr>
          <p:cNvSpPr txBox="1"/>
          <p:nvPr/>
        </p:nvSpPr>
        <p:spPr>
          <a:xfrm>
            <a:off x="609600" y="1391908"/>
            <a:ext cx="11049000" cy="1569660"/>
          </a:xfrm>
          <a:prstGeom prst="rect">
            <a:avLst/>
          </a:prstGeom>
          <a:noFill/>
        </p:spPr>
        <p:txBody>
          <a:bodyPr wrap="square">
            <a:spAutoFit/>
          </a:bodyPr>
          <a:lstStyle/>
          <a:p>
            <a:pPr marL="285750" indent="-285750">
              <a:buFont typeface="Arial" panose="020B0604020202020204" pitchFamily="34" charset="0"/>
              <a:buChar char="•"/>
            </a:pPr>
            <a:r>
              <a:rPr lang="fr-FR" sz="2400" dirty="0">
                <a:solidFill>
                  <a:srgbClr val="000000"/>
                </a:solidFill>
              </a:rPr>
              <a:t>29% ont une activité en parallèle (autre que les études) (dont seulement 9% dans la logistique ou le transport de marchandises</a:t>
            </a:r>
          </a:p>
          <a:p>
            <a:pPr marL="285750" indent="-285750">
              <a:buFont typeface="Arial" panose="020B0604020202020204" pitchFamily="34" charset="0"/>
              <a:buChar char="•"/>
            </a:pPr>
            <a:r>
              <a:rPr lang="fr-FR" sz="2400" dirty="0">
                <a:solidFill>
                  <a:srgbClr val="000000"/>
                </a:solidFill>
              </a:rPr>
              <a:t>53% n’exercent que la profession de livreur des plateformes</a:t>
            </a:r>
          </a:p>
          <a:p>
            <a:pPr marL="285750" indent="-285750">
              <a:buFont typeface="Arial" panose="020B0604020202020204" pitchFamily="34" charset="0"/>
              <a:buChar char="•"/>
            </a:pPr>
            <a:r>
              <a:rPr lang="fr-FR" sz="2400" dirty="0">
                <a:solidFill>
                  <a:srgbClr val="000000"/>
                </a:solidFill>
              </a:rPr>
              <a:t>Estimation de 40% à 50% en location de compte</a:t>
            </a:r>
          </a:p>
        </p:txBody>
      </p:sp>
      <p:pic>
        <p:nvPicPr>
          <p:cNvPr id="9" name="Image 8">
            <a:extLst>
              <a:ext uri="{FF2B5EF4-FFF2-40B4-BE49-F238E27FC236}">
                <a16:creationId xmlns:a16="http://schemas.microsoft.com/office/drawing/2014/main" id="{AAD4B59C-165E-5262-8BCF-09C49E8B9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657600"/>
            <a:ext cx="11489926" cy="2355148"/>
          </a:xfrm>
          <a:prstGeom prst="rect">
            <a:avLst/>
          </a:prstGeom>
        </p:spPr>
      </p:pic>
    </p:spTree>
    <p:extLst>
      <p:ext uri="{BB962C8B-B14F-4D97-AF65-F5344CB8AC3E}">
        <p14:creationId xmlns:p14="http://schemas.microsoft.com/office/powerpoint/2010/main" val="1141671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C2E1E0-40B1-A7F0-A6B2-335EFF085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33237"/>
            <a:ext cx="7772400" cy="5624763"/>
          </a:xfrm>
          <a:prstGeom prst="rect">
            <a:avLst/>
          </a:prstGeom>
        </p:spPr>
      </p:pic>
      <p:sp>
        <p:nvSpPr>
          <p:cNvPr id="4" name="ZoneTexte 3">
            <a:extLst>
              <a:ext uri="{FF2B5EF4-FFF2-40B4-BE49-F238E27FC236}">
                <a16:creationId xmlns:a16="http://schemas.microsoft.com/office/drawing/2014/main" id="{96242D72-E39C-59FA-FAA3-181135A6AA70}"/>
              </a:ext>
            </a:extLst>
          </p:cNvPr>
          <p:cNvSpPr txBox="1"/>
          <p:nvPr/>
        </p:nvSpPr>
        <p:spPr>
          <a:xfrm>
            <a:off x="228600" y="152400"/>
            <a:ext cx="6153479" cy="646331"/>
          </a:xfrm>
          <a:prstGeom prst="rect">
            <a:avLst/>
          </a:prstGeom>
          <a:noFill/>
        </p:spPr>
        <p:txBody>
          <a:bodyPr wrap="none" rtlCol="0">
            <a:spAutoFit/>
          </a:bodyPr>
          <a:lstStyle/>
          <a:p>
            <a:r>
              <a:rPr lang="fr-FR" sz="3600" dirty="0">
                <a:solidFill>
                  <a:schemeClr val="tx1">
                    <a:lumMod val="75000"/>
                  </a:schemeClr>
                </a:solidFill>
              </a:rPr>
              <a:t>91% de nationalité étrangère</a:t>
            </a:r>
          </a:p>
        </p:txBody>
      </p:sp>
    </p:spTree>
    <p:extLst>
      <p:ext uri="{BB962C8B-B14F-4D97-AF65-F5344CB8AC3E}">
        <p14:creationId xmlns:p14="http://schemas.microsoft.com/office/powerpoint/2010/main" val="3525688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90F622-DA7A-6DA4-253E-3270F31F8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506" y="632249"/>
            <a:ext cx="7772400" cy="6225751"/>
          </a:xfrm>
          <a:prstGeom prst="rect">
            <a:avLst/>
          </a:prstGeom>
        </p:spPr>
      </p:pic>
      <p:sp>
        <p:nvSpPr>
          <p:cNvPr id="4" name="ZoneTexte 3">
            <a:extLst>
              <a:ext uri="{FF2B5EF4-FFF2-40B4-BE49-F238E27FC236}">
                <a16:creationId xmlns:a16="http://schemas.microsoft.com/office/drawing/2014/main" id="{B456E06E-7270-2E85-18F9-399BF99476B8}"/>
              </a:ext>
            </a:extLst>
          </p:cNvPr>
          <p:cNvSpPr txBox="1"/>
          <p:nvPr/>
        </p:nvSpPr>
        <p:spPr>
          <a:xfrm>
            <a:off x="228600" y="152400"/>
            <a:ext cx="10516212" cy="646331"/>
          </a:xfrm>
          <a:prstGeom prst="rect">
            <a:avLst/>
          </a:prstGeom>
          <a:noFill/>
        </p:spPr>
        <p:txBody>
          <a:bodyPr wrap="none" rtlCol="0">
            <a:spAutoFit/>
          </a:bodyPr>
          <a:lstStyle/>
          <a:p>
            <a:r>
              <a:rPr lang="fr-FR" sz="3600" dirty="0">
                <a:solidFill>
                  <a:schemeClr val="tx1">
                    <a:lumMod val="75000"/>
                  </a:schemeClr>
                </a:solidFill>
              </a:rPr>
              <a:t>Habitent de plus en plus à Paris et petite couronne</a:t>
            </a:r>
          </a:p>
        </p:txBody>
      </p:sp>
    </p:spTree>
    <p:extLst>
      <p:ext uri="{BB962C8B-B14F-4D97-AF65-F5344CB8AC3E}">
        <p14:creationId xmlns:p14="http://schemas.microsoft.com/office/powerpoint/2010/main" val="2151978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5AF124-FE5F-4FDA-AC82-EA5B128709DB}"/>
              </a:ext>
            </a:extLst>
          </p:cNvPr>
          <p:cNvSpPr>
            <a:spLocks noGrp="1"/>
          </p:cNvSpPr>
          <p:nvPr>
            <p:ph type="title"/>
          </p:nvPr>
        </p:nvSpPr>
        <p:spPr>
          <a:xfrm>
            <a:off x="228600" y="248908"/>
            <a:ext cx="10972800" cy="1143000"/>
          </a:xfrm>
        </p:spPr>
        <p:txBody>
          <a:bodyPr/>
          <a:lstStyle/>
          <a:p>
            <a:r>
              <a:rPr lang="fr-FR" sz="3600" dirty="0"/>
              <a:t>Partages de comptes : mineurs ou sans-papiers ou pressés</a:t>
            </a:r>
          </a:p>
        </p:txBody>
      </p:sp>
      <p:pic>
        <p:nvPicPr>
          <p:cNvPr id="5" name="Espace réservé du contenu 4">
            <a:extLst>
              <a:ext uri="{FF2B5EF4-FFF2-40B4-BE49-F238E27FC236}">
                <a16:creationId xmlns:a16="http://schemas.microsoft.com/office/drawing/2014/main" id="{9B5A0FB3-4863-3005-65E9-1B8FAC5A7B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7" y="2175318"/>
            <a:ext cx="6143332" cy="3306762"/>
          </a:xfrm>
        </p:spPr>
      </p:pic>
      <p:sp>
        <p:nvSpPr>
          <p:cNvPr id="6" name="ZoneTexte 5">
            <a:extLst>
              <a:ext uri="{FF2B5EF4-FFF2-40B4-BE49-F238E27FC236}">
                <a16:creationId xmlns:a16="http://schemas.microsoft.com/office/drawing/2014/main" id="{5D57D203-6009-7BED-5DD8-6D5BF0C7669C}"/>
              </a:ext>
            </a:extLst>
          </p:cNvPr>
          <p:cNvSpPr txBox="1"/>
          <p:nvPr/>
        </p:nvSpPr>
        <p:spPr>
          <a:xfrm>
            <a:off x="6324600" y="6239760"/>
            <a:ext cx="1802609" cy="369332"/>
          </a:xfrm>
          <a:prstGeom prst="rect">
            <a:avLst/>
          </a:prstGeom>
          <a:noFill/>
        </p:spPr>
        <p:txBody>
          <a:bodyPr wrap="none" rtlCol="0">
            <a:spAutoFit/>
          </a:bodyPr>
          <a:lstStyle/>
          <a:p>
            <a:r>
              <a:rPr lang="fr-FR" dirty="0">
                <a:solidFill>
                  <a:schemeClr val="tx2"/>
                </a:solidFill>
              </a:rPr>
              <a:t>Novembre 2023</a:t>
            </a:r>
          </a:p>
        </p:txBody>
      </p:sp>
      <p:pic>
        <p:nvPicPr>
          <p:cNvPr id="3" name="Espace réservé du contenu 4">
            <a:extLst>
              <a:ext uri="{FF2B5EF4-FFF2-40B4-BE49-F238E27FC236}">
                <a16:creationId xmlns:a16="http://schemas.microsoft.com/office/drawing/2014/main" id="{B96A4462-D9D8-624D-718A-99D1AECA0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190" y="2175319"/>
            <a:ext cx="5932810" cy="3082482"/>
          </a:xfrm>
          <a:prstGeom prst="rect">
            <a:avLst/>
          </a:prstGeom>
        </p:spPr>
      </p:pic>
    </p:spTree>
    <p:extLst>
      <p:ext uri="{BB962C8B-B14F-4D97-AF65-F5344CB8AC3E}">
        <p14:creationId xmlns:p14="http://schemas.microsoft.com/office/powerpoint/2010/main" val="1071800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35958"/>
            <a:ext cx="12039600" cy="646331"/>
          </a:xfrm>
          <a:prstGeom prst="rect">
            <a:avLst/>
          </a:prstGeom>
          <a:noFill/>
        </p:spPr>
        <p:txBody>
          <a:bodyPr wrap="square" rtlCol="0">
            <a:spAutoFit/>
          </a:bodyPr>
          <a:lstStyle/>
          <a:p>
            <a:r>
              <a:rPr lang="en-GB" sz="3600" dirty="0" err="1">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Baisse</a:t>
            </a:r>
            <a:r>
              <a:rPr lang="en-GB"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 </a:t>
            </a:r>
            <a:r>
              <a:rPr lang="en-GB" sz="3600" dirty="0" err="1">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tendantielle</a:t>
            </a:r>
            <a:r>
              <a:rPr lang="en-GB"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 de </a:t>
            </a:r>
            <a:r>
              <a:rPr lang="en-GB" sz="3600" dirty="0" err="1">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l’usage</a:t>
            </a:r>
            <a:r>
              <a:rPr lang="en-GB"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 des </a:t>
            </a:r>
            <a:r>
              <a:rPr lang="en-GB" sz="3600" dirty="0" err="1">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vélos</a:t>
            </a:r>
            <a:r>
              <a:rPr lang="en-GB"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 (2016-2022)</a:t>
            </a:r>
          </a:p>
        </p:txBody>
      </p:sp>
      <p:sp>
        <p:nvSpPr>
          <p:cNvPr id="4" name="ZoneTexte 3"/>
          <p:cNvSpPr txBox="1"/>
          <p:nvPr/>
        </p:nvSpPr>
        <p:spPr>
          <a:xfrm>
            <a:off x="372835" y="2164969"/>
            <a:ext cx="1460817" cy="1754326"/>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2016</a:t>
            </a:r>
          </a:p>
          <a:p>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87%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fr-FR" sz="2400" dirty="0">
                <a:latin typeface="Tahoma" panose="020B0604030504040204" pitchFamily="34" charset="0"/>
                <a:ea typeface="Tahoma" panose="020B0604030504040204" pitchFamily="34" charset="0"/>
                <a:cs typeface="Tahoma" panose="020B0604030504040204" pitchFamily="34" charset="0"/>
              </a:rPr>
              <a:t> </a:t>
            </a:r>
          </a:p>
        </p:txBody>
      </p:sp>
      <p:sp>
        <p:nvSpPr>
          <p:cNvPr id="5" name="ZoneTexte 4"/>
          <p:cNvSpPr txBox="1"/>
          <p:nvPr/>
        </p:nvSpPr>
        <p:spPr>
          <a:xfrm>
            <a:off x="3619500" y="2202200"/>
            <a:ext cx="1647815" cy="1815882"/>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2020</a:t>
            </a:r>
          </a:p>
          <a:p>
            <a:r>
              <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rPr>
              <a:t>60%</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p:txBody>
      </p:sp>
      <p:sp>
        <p:nvSpPr>
          <p:cNvPr id="6" name="ZoneTexte 5"/>
          <p:cNvSpPr txBox="1"/>
          <p:nvPr/>
        </p:nvSpPr>
        <p:spPr>
          <a:xfrm>
            <a:off x="2020608" y="2164969"/>
            <a:ext cx="1411935" cy="1815882"/>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2018</a:t>
            </a:r>
          </a:p>
          <a:p>
            <a:r>
              <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rPr>
              <a:t>65%</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p:txBody>
      </p:sp>
      <p:sp>
        <p:nvSpPr>
          <p:cNvPr id="7" name="ZoneTexte 6">
            <a:extLst>
              <a:ext uri="{FF2B5EF4-FFF2-40B4-BE49-F238E27FC236}">
                <a16:creationId xmlns:a16="http://schemas.microsoft.com/office/drawing/2014/main" id="{93C662E8-C408-404A-9B6E-CB4613C450E8}"/>
              </a:ext>
            </a:extLst>
          </p:cNvPr>
          <p:cNvSpPr txBox="1"/>
          <p:nvPr/>
        </p:nvSpPr>
        <p:spPr>
          <a:xfrm>
            <a:off x="5218391" y="2198400"/>
            <a:ext cx="1647816" cy="1815882"/>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2021</a:t>
            </a:r>
          </a:p>
          <a:p>
            <a:r>
              <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rPr>
              <a:t>47% </a:t>
            </a:r>
          </a:p>
          <a:p>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p:txBody>
      </p:sp>
      <p:pic>
        <p:nvPicPr>
          <p:cNvPr id="9" name="Image 8" descr="Une image contenant extérieur, route, vélo, garé&#10;&#10;Description générée automatiquement">
            <a:extLst>
              <a:ext uri="{FF2B5EF4-FFF2-40B4-BE49-F238E27FC236}">
                <a16:creationId xmlns:a16="http://schemas.microsoft.com/office/drawing/2014/main" id="{BF976C43-ADC4-8C41-9BCB-AE63F4F3A6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3930" y="1932949"/>
            <a:ext cx="1520385" cy="2704258"/>
          </a:xfrm>
          <a:prstGeom prst="rect">
            <a:avLst/>
          </a:prstGeom>
        </p:spPr>
      </p:pic>
      <p:pic>
        <p:nvPicPr>
          <p:cNvPr id="10" name="Espace réservé du contenu 4">
            <a:extLst>
              <a:ext uri="{FF2B5EF4-FFF2-40B4-BE49-F238E27FC236}">
                <a16:creationId xmlns:a16="http://schemas.microsoft.com/office/drawing/2014/main" id="{DD9205F3-D3F7-B145-86D6-B004FF7E6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07" y="5105400"/>
            <a:ext cx="4838700" cy="1016000"/>
          </a:xfrm>
          <a:prstGeom prst="rect">
            <a:avLst/>
          </a:prstGeom>
        </p:spPr>
      </p:pic>
      <p:sp>
        <p:nvSpPr>
          <p:cNvPr id="12" name="ZoneTexte 11">
            <a:extLst>
              <a:ext uri="{FF2B5EF4-FFF2-40B4-BE49-F238E27FC236}">
                <a16:creationId xmlns:a16="http://schemas.microsoft.com/office/drawing/2014/main" id="{166493B8-8487-094F-A71C-B8218F38EC45}"/>
              </a:ext>
            </a:extLst>
          </p:cNvPr>
          <p:cNvSpPr txBox="1"/>
          <p:nvPr/>
        </p:nvSpPr>
        <p:spPr>
          <a:xfrm>
            <a:off x="5214647" y="4951680"/>
            <a:ext cx="6789678" cy="1323439"/>
          </a:xfrm>
          <a:prstGeom prst="rect">
            <a:avLst/>
          </a:prstGeom>
          <a:noFill/>
        </p:spPr>
        <p:txBody>
          <a:bodyPr wrap="square" rtlCol="0">
            <a:spAutoFit/>
          </a:bodyPr>
          <a:lstStyle/>
          <a:p>
            <a:pPr marL="285750" indent="-285750">
              <a:buFont typeface="Arial" panose="020B0604020202020204" pitchFamily="34" charset="0"/>
              <a:buChar char="•"/>
            </a:pPr>
            <a:r>
              <a:rPr lang="fr-FR" sz="2000" dirty="0">
                <a:solidFill>
                  <a:srgbClr val="000000"/>
                </a:solidFill>
              </a:rPr>
              <a:t>« L’usage même ponctuel à des fins de transport de marchandises est interdit » </a:t>
            </a:r>
          </a:p>
          <a:p>
            <a:pPr marL="285750" indent="-285750">
              <a:buFont typeface="Arial" panose="020B0604020202020204" pitchFamily="34" charset="0"/>
              <a:buChar char="•"/>
            </a:pPr>
            <a:r>
              <a:rPr lang="fr-FR" sz="2000" dirty="0">
                <a:solidFill>
                  <a:srgbClr val="000000"/>
                </a:solidFill>
              </a:rPr>
              <a:t>« Il est interdit de faire plus de 300 km par semaine »</a:t>
            </a:r>
          </a:p>
          <a:p>
            <a:pPr marL="285750" indent="-285750">
              <a:buFont typeface="Arial" panose="020B0604020202020204" pitchFamily="34" charset="0"/>
              <a:buChar char="•"/>
            </a:pPr>
            <a:r>
              <a:rPr lang="fr-FR" sz="2000" dirty="0">
                <a:solidFill>
                  <a:srgbClr val="000000"/>
                </a:solidFill>
              </a:rPr>
              <a:t>« Il est interdit de faire plus de 70 trajets par semaine »</a:t>
            </a:r>
          </a:p>
        </p:txBody>
      </p:sp>
      <p:pic>
        <p:nvPicPr>
          <p:cNvPr id="14" name="Image 13">
            <a:extLst>
              <a:ext uri="{FF2B5EF4-FFF2-40B4-BE49-F238E27FC236}">
                <a16:creationId xmlns:a16="http://schemas.microsoft.com/office/drawing/2014/main" id="{53E08AE4-B876-6F4B-97C5-D4D39F5326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2215" y="1932949"/>
            <a:ext cx="1374759" cy="2704258"/>
          </a:xfrm>
          <a:prstGeom prst="rect">
            <a:avLst/>
          </a:prstGeom>
        </p:spPr>
      </p:pic>
      <p:sp>
        <p:nvSpPr>
          <p:cNvPr id="11" name="ZoneTexte 10">
            <a:extLst>
              <a:ext uri="{FF2B5EF4-FFF2-40B4-BE49-F238E27FC236}">
                <a16:creationId xmlns:a16="http://schemas.microsoft.com/office/drawing/2014/main" id="{8794852A-0B67-8E7E-18F1-CADD63B431A8}"/>
              </a:ext>
            </a:extLst>
          </p:cNvPr>
          <p:cNvSpPr txBox="1"/>
          <p:nvPr/>
        </p:nvSpPr>
        <p:spPr>
          <a:xfrm>
            <a:off x="6674848" y="2198400"/>
            <a:ext cx="1647816" cy="1815882"/>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2022</a:t>
            </a:r>
          </a:p>
          <a:p>
            <a:r>
              <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rPr>
              <a:t>47%</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p:txBody>
      </p:sp>
      <p:sp>
        <p:nvSpPr>
          <p:cNvPr id="8" name="ZoneTexte 7">
            <a:extLst>
              <a:ext uri="{FF2B5EF4-FFF2-40B4-BE49-F238E27FC236}">
                <a16:creationId xmlns:a16="http://schemas.microsoft.com/office/drawing/2014/main" id="{EB22FC00-988F-04BE-A4E7-8FF7A1EC3F20}"/>
              </a:ext>
            </a:extLst>
          </p:cNvPr>
          <p:cNvSpPr txBox="1"/>
          <p:nvPr/>
        </p:nvSpPr>
        <p:spPr>
          <a:xfrm>
            <a:off x="104328" y="4452541"/>
            <a:ext cx="7668071" cy="461665"/>
          </a:xfrm>
          <a:prstGeom prst="rect">
            <a:avLst/>
          </a:prstGeom>
          <a:noFill/>
        </p:spPr>
        <p:txBody>
          <a:bodyPr wrap="square">
            <a:spAutoFit/>
          </a:bodyPr>
          <a:lstStyle/>
          <a:p>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Entraves</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à</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l’utilisation</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des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Vélib</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et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Véligo</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depuis</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2021</a:t>
            </a:r>
          </a:p>
        </p:txBody>
      </p:sp>
    </p:spTree>
    <p:extLst>
      <p:ext uri="{BB962C8B-B14F-4D97-AF65-F5344CB8AC3E}">
        <p14:creationId xmlns:p14="http://schemas.microsoft.com/office/powerpoint/2010/main" val="3057947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EAF0B-9421-4A0B-7275-963484E5079E}"/>
              </a:ext>
            </a:extLst>
          </p:cNvPr>
          <p:cNvSpPr>
            <a:spLocks noGrp="1"/>
          </p:cNvSpPr>
          <p:nvPr>
            <p:ph type="title"/>
          </p:nvPr>
        </p:nvSpPr>
        <p:spPr/>
        <p:txBody>
          <a:bodyPr/>
          <a:lstStyle/>
          <a:p>
            <a:r>
              <a:rPr lang="fr-FR" sz="3600" dirty="0"/>
              <a:t>22% en vélo personnel, 33% en scooter personnel</a:t>
            </a:r>
          </a:p>
        </p:txBody>
      </p:sp>
      <p:pic>
        <p:nvPicPr>
          <p:cNvPr id="5" name="Espace réservé du contenu 4">
            <a:extLst>
              <a:ext uri="{FF2B5EF4-FFF2-40B4-BE49-F238E27FC236}">
                <a16:creationId xmlns:a16="http://schemas.microsoft.com/office/drawing/2014/main" id="{E799D138-3307-BA15-A3E7-5F52D28565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55033"/>
            <a:ext cx="10972800" cy="4416297"/>
          </a:xfrm>
        </p:spPr>
      </p:pic>
      <p:pic>
        <p:nvPicPr>
          <p:cNvPr id="7" name="Image 6">
            <a:extLst>
              <a:ext uri="{FF2B5EF4-FFF2-40B4-BE49-F238E27FC236}">
                <a16:creationId xmlns:a16="http://schemas.microsoft.com/office/drawing/2014/main" id="{9CA47005-6D9C-E89E-C6D2-9CF7A6F38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4598742"/>
            <a:ext cx="3985421" cy="2245403"/>
          </a:xfrm>
          <a:prstGeom prst="rect">
            <a:avLst/>
          </a:prstGeom>
        </p:spPr>
      </p:pic>
    </p:spTree>
    <p:extLst>
      <p:ext uri="{BB962C8B-B14F-4D97-AF65-F5344CB8AC3E}">
        <p14:creationId xmlns:p14="http://schemas.microsoft.com/office/powerpoint/2010/main" val="1644508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9286C5-A413-CF56-4DEA-0F89C24C66AC}"/>
              </a:ext>
            </a:extLst>
          </p:cNvPr>
          <p:cNvSpPr>
            <a:spLocks noGrp="1"/>
          </p:cNvSpPr>
          <p:nvPr>
            <p:ph type="title"/>
          </p:nvPr>
        </p:nvSpPr>
        <p:spPr>
          <a:xfrm>
            <a:off x="381000" y="274638"/>
            <a:ext cx="11201400" cy="1143000"/>
          </a:xfrm>
        </p:spPr>
        <p:txBody>
          <a:bodyPr/>
          <a:lstStyle/>
          <a:p>
            <a:r>
              <a:rPr lang="fr-FR" sz="3600" dirty="0"/>
              <a:t>23% viennent travailler en transport en commun avec le véhicule utilisé pour les livraisons</a:t>
            </a:r>
          </a:p>
        </p:txBody>
      </p:sp>
      <p:pic>
        <p:nvPicPr>
          <p:cNvPr id="5" name="Espace réservé du contenu 4">
            <a:extLst>
              <a:ext uri="{FF2B5EF4-FFF2-40B4-BE49-F238E27FC236}">
                <a16:creationId xmlns:a16="http://schemas.microsoft.com/office/drawing/2014/main" id="{ED68482A-4488-4821-3DB5-F308214E0F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076777"/>
            <a:ext cx="10972800" cy="3572808"/>
          </a:xfrm>
        </p:spPr>
      </p:pic>
    </p:spTree>
    <p:extLst>
      <p:ext uri="{BB962C8B-B14F-4D97-AF65-F5344CB8AC3E}">
        <p14:creationId xmlns:p14="http://schemas.microsoft.com/office/powerpoint/2010/main" val="1179872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E03710-74EB-1D69-2F4A-04B2B89F562E}"/>
              </a:ext>
            </a:extLst>
          </p:cNvPr>
          <p:cNvSpPr>
            <a:spLocks noGrp="1"/>
          </p:cNvSpPr>
          <p:nvPr>
            <p:ph type="title"/>
          </p:nvPr>
        </p:nvSpPr>
        <p:spPr/>
        <p:txBody>
          <a:bodyPr/>
          <a:lstStyle/>
          <a:p>
            <a:r>
              <a:rPr lang="fr-FR" sz="3600" dirty="0"/>
              <a:t>54% livrent 6 jours ou 7 j</a:t>
            </a:r>
            <a:br>
              <a:rPr lang="fr-FR" sz="3600" dirty="0"/>
            </a:br>
            <a:r>
              <a:rPr lang="fr-FR" sz="3600" dirty="0"/>
              <a:t>51% travaillent 9 heures ou plus les jours où ils livrent</a:t>
            </a:r>
          </a:p>
        </p:txBody>
      </p:sp>
      <p:pic>
        <p:nvPicPr>
          <p:cNvPr id="5" name="Espace réservé du contenu 4">
            <a:extLst>
              <a:ext uri="{FF2B5EF4-FFF2-40B4-BE49-F238E27FC236}">
                <a16:creationId xmlns:a16="http://schemas.microsoft.com/office/drawing/2014/main" id="{A9541B6E-EA0D-C1F3-796E-5FB4D00A3E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355604"/>
            <a:ext cx="10972800" cy="3015155"/>
          </a:xfrm>
        </p:spPr>
      </p:pic>
    </p:spTree>
    <p:extLst>
      <p:ext uri="{BB962C8B-B14F-4D97-AF65-F5344CB8AC3E}">
        <p14:creationId xmlns:p14="http://schemas.microsoft.com/office/powerpoint/2010/main" val="126950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hlinkClick r:id="rId2"/>
            <a:extLst>
              <a:ext uri="{FF2B5EF4-FFF2-40B4-BE49-F238E27FC236}">
                <a16:creationId xmlns:a16="http://schemas.microsoft.com/office/drawing/2014/main" id="{87FFFB75-2263-2147-AFA7-A777356CDD9C}"/>
              </a:ext>
            </a:extLst>
          </p:cNvPr>
          <p:cNvSpPr/>
          <p:nvPr/>
        </p:nvSpPr>
        <p:spPr>
          <a:xfrm>
            <a:off x="7775294" y="2598003"/>
            <a:ext cx="4042420" cy="830997"/>
          </a:xfrm>
          <a:prstGeom prst="rect">
            <a:avLst/>
          </a:prstGeom>
          <a:solidFill>
            <a:srgbClr val="2D3F7C"/>
          </a:solidFill>
        </p:spPr>
        <p:txBody>
          <a:bodyPr wrap="square">
            <a:spAutoFit/>
          </a:bodyPr>
          <a:lstStyle/>
          <a:p>
            <a:pPr algn="ctr"/>
            <a:r>
              <a:rPr lang="nl-BE" sz="2400" dirty="0">
                <a:solidFill>
                  <a:schemeClr val="bg1"/>
                </a:solidFill>
                <a:latin typeface="Tahoma" panose="020B0604030504040204" pitchFamily="34" charset="0"/>
                <a:ea typeface="Tahoma" panose="020B0604030504040204" pitchFamily="34" charset="0"/>
                <a:cs typeface="Tahoma" panose="020B0604030504040204" pitchFamily="34" charset="0"/>
              </a:rPr>
              <a:t>https://www.lvmt.fr/chaires/logistics-city/</a:t>
            </a:r>
            <a:endParaRPr lang="nl-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hthoek 5">
            <a:extLst>
              <a:ext uri="{FF2B5EF4-FFF2-40B4-BE49-F238E27FC236}">
                <a16:creationId xmlns:a16="http://schemas.microsoft.com/office/drawing/2014/main" id="{ABC27C6E-D2CC-ED42-8D64-78D88D5F5AA7}"/>
              </a:ext>
            </a:extLst>
          </p:cNvPr>
          <p:cNvSpPr/>
          <p:nvPr/>
        </p:nvSpPr>
        <p:spPr>
          <a:xfrm>
            <a:off x="231289" y="1520785"/>
            <a:ext cx="7541111" cy="4154984"/>
          </a:xfrm>
          <a:prstGeom prst="rect">
            <a:avLst/>
          </a:prstGeom>
        </p:spPr>
        <p:txBody>
          <a:bodyPr wrap="square">
            <a:spAutoFit/>
          </a:bodyPr>
          <a:lstStyle/>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Chaire de recherche </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Entrepôts, innovations, nouvelles tendances de consommation et impacts sur la logistique urbaine</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Urbanisme et aménagement, bilans CO</a:t>
            </a:r>
            <a:r>
              <a:rPr lang="nl-BE" sz="2200" baseline="-25000" dirty="0">
                <a:solidFill>
                  <a:schemeClr val="tx2"/>
                </a:solidFill>
                <a:latin typeface="Tahoma" panose="020B0604030504040204" pitchFamily="34" charset="0"/>
                <a:ea typeface="Tahoma" panose="020B0604030504040204" pitchFamily="34" charset="0"/>
                <a:cs typeface="Tahoma" panose="020B0604030504040204" pitchFamily="34" charset="0"/>
              </a:rPr>
              <a:t>2</a:t>
            </a: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 analyses spatiales macroéconomiques</a:t>
            </a:r>
          </a:p>
          <a:p>
            <a:endParaRPr lang="nl-BE" sz="2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Résultats en ligne :</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Analyse de l’immobilier logistique dans 74 métropoles</a:t>
            </a:r>
          </a:p>
          <a:p>
            <a:pPr marL="285750" indent="-285750">
              <a:buFont typeface="Arial" panose="020B0604020202020204" pitchFamily="34" charset="0"/>
              <a:buChar char="•"/>
            </a:pPr>
            <a:r>
              <a:rPr lang="nl-BE" sz="2200" b="1" dirty="0">
                <a:solidFill>
                  <a:schemeClr val="tx2"/>
                </a:solidFill>
                <a:latin typeface="Tahoma" panose="020B0604030504040204" pitchFamily="34" charset="0"/>
                <a:ea typeface="Tahoma" panose="020B0604030504040204" pitchFamily="34" charset="0"/>
                <a:cs typeface="Tahoma" panose="020B0604030504040204" pitchFamily="34" charset="0"/>
              </a:rPr>
              <a:t>Enquêtes sur les livreurs des plateformes</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ZFE et logistique</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Observatoire des mobilités du e-commerce https://www.ecommercemobilities.com/</a:t>
            </a:r>
          </a:p>
        </p:txBody>
      </p:sp>
      <p:pic>
        <p:nvPicPr>
          <p:cNvPr id="3" name="Image 2">
            <a:extLst>
              <a:ext uri="{FF2B5EF4-FFF2-40B4-BE49-F238E27FC236}">
                <a16:creationId xmlns:a16="http://schemas.microsoft.com/office/drawing/2014/main" id="{03083B52-907C-1B4A-8399-FECFA14EB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4756396"/>
            <a:ext cx="4419600" cy="2101604"/>
          </a:xfrm>
          <a:prstGeom prst="rect">
            <a:avLst/>
          </a:prstGeom>
        </p:spPr>
      </p:pic>
      <p:pic>
        <p:nvPicPr>
          <p:cNvPr id="5" name="Image 4">
            <a:extLst>
              <a:ext uri="{FF2B5EF4-FFF2-40B4-BE49-F238E27FC236}">
                <a16:creationId xmlns:a16="http://schemas.microsoft.com/office/drawing/2014/main" id="{DF42471B-1197-AF82-D530-6235A4381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4468940" cy="1144049"/>
          </a:xfrm>
          <a:prstGeom prst="rect">
            <a:avLst/>
          </a:prstGeom>
        </p:spPr>
      </p:pic>
    </p:spTree>
    <p:extLst>
      <p:ext uri="{BB962C8B-B14F-4D97-AF65-F5344CB8AC3E}">
        <p14:creationId xmlns:p14="http://schemas.microsoft.com/office/powerpoint/2010/main" val="844825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E03710-74EB-1D69-2F4A-04B2B89F562E}"/>
              </a:ext>
            </a:extLst>
          </p:cNvPr>
          <p:cNvSpPr>
            <a:spLocks noGrp="1"/>
          </p:cNvSpPr>
          <p:nvPr>
            <p:ph type="title"/>
          </p:nvPr>
        </p:nvSpPr>
        <p:spPr/>
        <p:txBody>
          <a:bodyPr/>
          <a:lstStyle/>
          <a:p>
            <a:r>
              <a:rPr lang="fr-FR" sz="3600" dirty="0">
                <a:solidFill>
                  <a:schemeClr val="tx1">
                    <a:lumMod val="75000"/>
                  </a:schemeClr>
                </a:solidFill>
              </a:rPr>
              <a:t>20 livraisons par jour en moyenne</a:t>
            </a:r>
            <a:br>
              <a:rPr lang="fr-FR" sz="3600" dirty="0">
                <a:solidFill>
                  <a:schemeClr val="tx1">
                    <a:lumMod val="75000"/>
                  </a:schemeClr>
                </a:solidFill>
              </a:rPr>
            </a:br>
            <a:r>
              <a:rPr lang="fr-FR" sz="3600" dirty="0">
                <a:solidFill>
                  <a:schemeClr val="tx1">
                    <a:lumMod val="75000"/>
                  </a:schemeClr>
                </a:solidFill>
              </a:rPr>
              <a:t>43 km par jour en moyenne</a:t>
            </a:r>
            <a:br>
              <a:rPr lang="fr-FR" sz="3600" dirty="0">
                <a:solidFill>
                  <a:schemeClr val="tx1">
                    <a:lumMod val="75000"/>
                  </a:schemeClr>
                </a:solidFill>
              </a:rPr>
            </a:br>
            <a:r>
              <a:rPr lang="fr-FR" sz="3600" dirty="0">
                <a:solidFill>
                  <a:schemeClr val="tx1">
                    <a:lumMod val="75000"/>
                  </a:schemeClr>
                </a:solidFill>
              </a:rPr>
              <a:t>61% gagnent entre 1000 et 1500 euros par mois (avant charges)</a:t>
            </a:r>
          </a:p>
        </p:txBody>
      </p:sp>
      <p:pic>
        <p:nvPicPr>
          <p:cNvPr id="7" name="Espace réservé du contenu 6">
            <a:extLst>
              <a:ext uri="{FF2B5EF4-FFF2-40B4-BE49-F238E27FC236}">
                <a16:creationId xmlns:a16="http://schemas.microsoft.com/office/drawing/2014/main" id="{18FDBBB3-316A-0FBD-9A6E-2BF7818726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735" y="2971800"/>
            <a:ext cx="10972800" cy="3023819"/>
          </a:xfrm>
        </p:spPr>
      </p:pic>
    </p:spTree>
    <p:extLst>
      <p:ext uri="{BB962C8B-B14F-4D97-AF65-F5344CB8AC3E}">
        <p14:creationId xmlns:p14="http://schemas.microsoft.com/office/powerpoint/2010/main" val="1250392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3459D-25D0-5683-C137-F5D78231AA59}"/>
              </a:ext>
            </a:extLst>
          </p:cNvPr>
          <p:cNvSpPr>
            <a:spLocks noGrp="1"/>
          </p:cNvSpPr>
          <p:nvPr>
            <p:ph type="title"/>
          </p:nvPr>
        </p:nvSpPr>
        <p:spPr/>
        <p:txBody>
          <a:bodyPr/>
          <a:lstStyle/>
          <a:p>
            <a:r>
              <a:rPr lang="fr-FR" sz="3600" dirty="0"/>
              <a:t>1 euro du km</a:t>
            </a:r>
          </a:p>
        </p:txBody>
      </p:sp>
      <p:pic>
        <p:nvPicPr>
          <p:cNvPr id="5" name="Espace réservé du contenu 4">
            <a:extLst>
              <a:ext uri="{FF2B5EF4-FFF2-40B4-BE49-F238E27FC236}">
                <a16:creationId xmlns:a16="http://schemas.microsoft.com/office/drawing/2014/main" id="{D7AAF0DE-A2F7-EAA4-5E7B-2E2A457F1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6764" y="1600200"/>
            <a:ext cx="2378471" cy="4525963"/>
          </a:xfrm>
        </p:spPr>
      </p:pic>
    </p:spTree>
    <p:extLst>
      <p:ext uri="{BB962C8B-B14F-4D97-AF65-F5344CB8AC3E}">
        <p14:creationId xmlns:p14="http://schemas.microsoft.com/office/powerpoint/2010/main" val="496586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AF1CEE-75B6-B737-8E2A-F848266A3D54}"/>
              </a:ext>
            </a:extLst>
          </p:cNvPr>
          <p:cNvSpPr>
            <a:spLocks noGrp="1"/>
          </p:cNvSpPr>
          <p:nvPr>
            <p:ph type="title"/>
          </p:nvPr>
        </p:nvSpPr>
        <p:spPr>
          <a:xfrm>
            <a:off x="381000" y="304800"/>
            <a:ext cx="10972800" cy="1143000"/>
          </a:xfrm>
        </p:spPr>
        <p:txBody>
          <a:bodyPr/>
          <a:lstStyle/>
          <a:p>
            <a:r>
              <a:rPr lang="fr-FR" sz="3600" dirty="0">
                <a:effectLst/>
                <a:latin typeface="+mn-lt"/>
              </a:rPr>
              <a:t>Quel regard les livreurs portent-ils sur leur activité ? </a:t>
            </a:r>
            <a:br>
              <a:rPr lang="fr-FR" sz="3600" dirty="0">
                <a:effectLst/>
                <a:latin typeface="+mn-lt"/>
              </a:rPr>
            </a:br>
            <a:endParaRPr lang="fr-FR" sz="3600" dirty="0">
              <a:latin typeface="+mn-lt"/>
            </a:endParaRPr>
          </a:p>
        </p:txBody>
      </p:sp>
      <p:sp>
        <p:nvSpPr>
          <p:cNvPr id="3" name="Espace réservé du contenu 2">
            <a:extLst>
              <a:ext uri="{FF2B5EF4-FFF2-40B4-BE49-F238E27FC236}">
                <a16:creationId xmlns:a16="http://schemas.microsoft.com/office/drawing/2014/main" id="{7E173726-B423-7604-BD14-3212A2510574}"/>
              </a:ext>
            </a:extLst>
          </p:cNvPr>
          <p:cNvSpPr>
            <a:spLocks noGrp="1"/>
          </p:cNvSpPr>
          <p:nvPr>
            <p:ph idx="1"/>
          </p:nvPr>
        </p:nvSpPr>
        <p:spPr>
          <a:xfrm>
            <a:off x="457200" y="1432956"/>
            <a:ext cx="10972800" cy="4525963"/>
          </a:xfrm>
        </p:spPr>
        <p:txBody>
          <a:bodyPr/>
          <a:lstStyle/>
          <a:p>
            <a:pPr marL="342900" indent="-342900">
              <a:buFont typeface="Arial" panose="020B0604020202020204" pitchFamily="34" charset="0"/>
              <a:buChar char="•"/>
            </a:pPr>
            <a:r>
              <a:rPr lang="fr-FR" sz="2400" dirty="0">
                <a:effectLst/>
              </a:rPr>
              <a:t>Les livreurs déplorent des conditions de travail difficiles (davantage qu’en 2021), notamment pour ce qui est du risque d’accident (26% ayant déjà subi un accident), des conditions météorologiques et de la difficulté physique de l’activité de livraison </a:t>
            </a:r>
          </a:p>
          <a:p>
            <a:pPr marL="342900" indent="-342900">
              <a:buFont typeface="Arial" panose="020B0604020202020204" pitchFamily="34" charset="0"/>
              <a:buChar char="•"/>
            </a:pPr>
            <a:r>
              <a:rPr lang="fr-FR" sz="2400" dirty="0">
                <a:effectLst/>
              </a:rPr>
              <a:t>Les livreurs salariés sont les plus insatisfaits de leurs conditions de travail, quand en 2021 ils étaient les plus satisfaits </a:t>
            </a:r>
          </a:p>
          <a:p>
            <a:pPr marL="342900" indent="-342900">
              <a:buFont typeface="Arial" panose="020B0604020202020204" pitchFamily="34" charset="0"/>
              <a:buChar char="•"/>
            </a:pPr>
            <a:r>
              <a:rPr lang="fr-FR" sz="2400" dirty="0">
                <a:effectLst/>
              </a:rPr>
              <a:t>L’autonomie apparaît comme l’avantage indéniable de la profession</a:t>
            </a:r>
          </a:p>
          <a:p>
            <a:pPr marL="342900" indent="-342900">
              <a:buFont typeface="Arial" panose="020B0604020202020204" pitchFamily="34" charset="0"/>
              <a:buChar char="•"/>
            </a:pPr>
            <a:r>
              <a:rPr lang="fr-FR" sz="2400" dirty="0">
                <a:effectLst/>
              </a:rPr>
              <a:t>17% sont aujourd’hui membres d’un syndicat ou d’un collectif, 38% se disent intéressés pour rejoindre de telles structures et 52% a déclaré connaître la tenue d’élections de représentants de livreurs en mai 2022, 33% comptent y participer </a:t>
            </a:r>
          </a:p>
          <a:p>
            <a:endParaRPr lang="fr-FR" dirty="0"/>
          </a:p>
        </p:txBody>
      </p:sp>
    </p:spTree>
    <p:extLst>
      <p:ext uri="{BB962C8B-B14F-4D97-AF65-F5344CB8AC3E}">
        <p14:creationId xmlns:p14="http://schemas.microsoft.com/office/powerpoint/2010/main" val="1000909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C469300-BFBC-C74B-A8A4-D2EDBBF74EB9}"/>
              </a:ext>
            </a:extLst>
          </p:cNvPr>
          <p:cNvSpPr>
            <a:spLocks noGrp="1"/>
          </p:cNvSpPr>
          <p:nvPr>
            <p:ph idx="1"/>
          </p:nvPr>
        </p:nvSpPr>
        <p:spPr>
          <a:xfrm>
            <a:off x="533400" y="304800"/>
            <a:ext cx="10972800" cy="4525963"/>
          </a:xfrm>
        </p:spPr>
        <p:txBody>
          <a:bodyPr/>
          <a:lstStyle/>
          <a:p>
            <a:pPr marL="342900" indent="-342900">
              <a:spcBef>
                <a:spcPts val="600"/>
              </a:spcBef>
              <a:buFont typeface="Arial" panose="020B0604020202020204" pitchFamily="34" charset="0"/>
              <a:buChar char="•"/>
            </a:pPr>
            <a:r>
              <a:rPr lang="fr-FR" sz="2400" dirty="0">
                <a:effectLst/>
              </a:rPr>
              <a:t>61% des livreurs imaginent encore mener cette activité dans six mois et 25% dans un an (contre 30% des livreurs s’étant projetés à trois mois en 2021) </a:t>
            </a:r>
          </a:p>
          <a:p>
            <a:pPr marL="342900" indent="-342900">
              <a:spcBef>
                <a:spcPts val="600"/>
              </a:spcBef>
              <a:buFont typeface="Arial" panose="020B0604020202020204" pitchFamily="34" charset="0"/>
              <a:buChar char="•"/>
            </a:pPr>
            <a:r>
              <a:rPr lang="fr-FR" sz="2400" dirty="0">
                <a:effectLst/>
              </a:rPr>
              <a:t>37% des livreurs déclarent ne pas arriver à trouver d’autre travail </a:t>
            </a:r>
          </a:p>
          <a:p>
            <a:pPr marL="342900" indent="-342900">
              <a:spcBef>
                <a:spcPts val="600"/>
              </a:spcBef>
              <a:buFont typeface="Arial" panose="020B0604020202020204" pitchFamily="34" charset="0"/>
              <a:buChar char="•"/>
            </a:pPr>
            <a:r>
              <a:rPr lang="fr-FR" sz="2400" dirty="0">
                <a:effectLst/>
              </a:rPr>
              <a:t>53% des livreurs se disent intéressés par les offres d’emploi en tant que salarié dans le secteur de la livraison ou de la logistique et 49% d’entre eux pour une plateforme de livraison rapide </a:t>
            </a:r>
          </a:p>
          <a:p>
            <a:pPr marL="342900" indent="-342900">
              <a:spcBef>
                <a:spcPts val="600"/>
              </a:spcBef>
              <a:buFont typeface="Arial" panose="020B0604020202020204" pitchFamily="34" charset="0"/>
              <a:buChar char="•"/>
            </a:pPr>
            <a:r>
              <a:rPr lang="fr-FR" sz="2400" dirty="0">
                <a:effectLst/>
              </a:rPr>
              <a:t>La majorité des livreurs considèrent que la crise sanitaire a entrainé une augmentation du nombre de commandes via les plateformes de livraison</a:t>
            </a:r>
          </a:p>
          <a:p>
            <a:pPr marL="342900" indent="-342900">
              <a:spcBef>
                <a:spcPts val="600"/>
              </a:spcBef>
              <a:buFont typeface="Arial" panose="020B0604020202020204" pitchFamily="34" charset="0"/>
              <a:buChar char="•"/>
            </a:pPr>
            <a:r>
              <a:rPr lang="fr-FR" sz="2400" dirty="0">
                <a:effectLst/>
              </a:rPr>
              <a:t>52% des livreurs parisiens considèrent que la pandémie a permis une augmentation des commandes et de l’activité des livreurs contre 12 % des livreurs courbevoisiens </a:t>
            </a:r>
          </a:p>
          <a:p>
            <a:pPr marL="342900" indent="-342900">
              <a:spcBef>
                <a:spcPts val="600"/>
              </a:spcBef>
              <a:buFont typeface="Arial" panose="020B0604020202020204" pitchFamily="34" charset="0"/>
              <a:buChar char="•"/>
            </a:pPr>
            <a:r>
              <a:rPr lang="fr-FR" sz="2400" dirty="0">
                <a:effectLst/>
              </a:rPr>
              <a:t>47% des livreurs déclarent que la crise sanitaire a détérioré leurs conditions de travail, les livreurs salariés ont davantage constaté une dégradation de leurs conditions de travail, à l’inverse de l’enquête de 2021 </a:t>
            </a:r>
          </a:p>
          <a:p>
            <a:pPr marL="285750" indent="-285750">
              <a:buFont typeface="Arial" panose="020B0604020202020204" pitchFamily="34" charset="0"/>
              <a:buChar char="•"/>
            </a:pPr>
            <a:endParaRPr lang="fr-FR" sz="2400" dirty="0"/>
          </a:p>
          <a:p>
            <a:endParaRPr lang="fr-FR" sz="2400" dirty="0"/>
          </a:p>
        </p:txBody>
      </p:sp>
    </p:spTree>
    <p:extLst>
      <p:ext uri="{BB962C8B-B14F-4D97-AF65-F5344CB8AC3E}">
        <p14:creationId xmlns:p14="http://schemas.microsoft.com/office/powerpoint/2010/main" val="1841226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065C0D3-B88C-CD49-A891-F164565311A6}"/>
              </a:ext>
            </a:extLst>
          </p:cNvPr>
          <p:cNvSpPr>
            <a:spLocks noGrp="1"/>
          </p:cNvSpPr>
          <p:nvPr>
            <p:ph idx="1"/>
          </p:nvPr>
        </p:nvSpPr>
        <p:spPr>
          <a:xfrm>
            <a:off x="609600" y="1066800"/>
            <a:ext cx="10972800" cy="4525963"/>
          </a:xfrm>
        </p:spPr>
        <p:txBody>
          <a:bodyPr/>
          <a:lstStyle/>
          <a:p>
            <a:pPr marL="342900" indent="-342900">
              <a:buFont typeface="Arial" panose="020B0604020202020204" pitchFamily="34" charset="0"/>
              <a:buChar char="•"/>
            </a:pPr>
            <a:r>
              <a:rPr lang="fr-FR" sz="2400" dirty="0"/>
              <a:t>Davantage de femmes à Paris qu’à Nantes</a:t>
            </a:r>
          </a:p>
          <a:p>
            <a:pPr marL="342900" indent="-342900">
              <a:buFont typeface="Arial" panose="020B0604020202020204" pitchFamily="34" charset="0"/>
              <a:buChar char="•"/>
            </a:pPr>
            <a:r>
              <a:rPr lang="fr-FR" sz="2400" dirty="0"/>
              <a:t>Des livreurs plus jeunes à Nantes</a:t>
            </a:r>
          </a:p>
          <a:p>
            <a:pPr marL="342900" indent="-342900">
              <a:buFont typeface="Arial" panose="020B0604020202020204" pitchFamily="34" charset="0"/>
              <a:buChar char="•"/>
            </a:pPr>
            <a:r>
              <a:rPr lang="fr-FR" sz="2400" dirty="0"/>
              <a:t>Colocations importantes dans les deux villes mais davantage de vie de famille à Paris</a:t>
            </a:r>
          </a:p>
          <a:p>
            <a:pPr marL="342900" indent="-342900">
              <a:buFont typeface="Arial" panose="020B0604020202020204" pitchFamily="34" charset="0"/>
              <a:buChar char="•"/>
            </a:pPr>
            <a:r>
              <a:rPr lang="fr-FR" sz="2400" dirty="0"/>
              <a:t>10% de livreurs français à Paris, 24% à Nantes</a:t>
            </a:r>
          </a:p>
          <a:p>
            <a:pPr marL="342900" indent="-342900">
              <a:buFont typeface="Arial" panose="020B0604020202020204" pitchFamily="34" charset="0"/>
              <a:buChar char="•"/>
            </a:pPr>
            <a:r>
              <a:rPr lang="fr-FR" sz="2400" dirty="0"/>
              <a:t>Communautés algériennes et guinéennes importantes dans les deux villes mais plus diversifiées à Paris</a:t>
            </a:r>
          </a:p>
          <a:p>
            <a:pPr marL="342900" indent="-342900">
              <a:buFont typeface="Arial" panose="020B0604020202020204" pitchFamily="34" charset="0"/>
              <a:buChar char="•"/>
            </a:pPr>
            <a:r>
              <a:rPr lang="fr-FR" sz="2400" dirty="0"/>
              <a:t>Davantage de coopérateurs à Paris, d’</a:t>
            </a:r>
            <a:r>
              <a:rPr lang="fr-FR" sz="2400" dirty="0" err="1"/>
              <a:t>auto-entrepreneurs</a:t>
            </a:r>
            <a:r>
              <a:rPr lang="fr-FR" sz="2400" dirty="0"/>
              <a:t> à Nantes</a:t>
            </a:r>
          </a:p>
          <a:p>
            <a:pPr marL="342900" indent="-342900">
              <a:buFont typeface="Arial" panose="020B0604020202020204" pitchFamily="34" charset="0"/>
              <a:buChar char="•"/>
            </a:pPr>
            <a:r>
              <a:rPr lang="fr-FR" sz="2400" dirty="0"/>
              <a:t>A Nantes, environ 20% de livreurs « actifs » politiquement : grèves, volonté de s’inscrire dans un collectif ou un syndicat</a:t>
            </a:r>
          </a:p>
          <a:p>
            <a:pPr marL="342900" indent="-342900">
              <a:buFont typeface="Arial" panose="020B0604020202020204" pitchFamily="34" charset="0"/>
              <a:buChar char="•"/>
            </a:pPr>
            <a:r>
              <a:rPr lang="fr-FR" sz="2400" dirty="0"/>
              <a:t>Voiture un peu plus utilisée à Nantes qu’à Paris (11% et 7%) mais finalement peu, scooter très majoritaire à Nantes et seulement un tiers à Paris, </a:t>
            </a:r>
            <a:r>
              <a:rPr lang="fr-FR" sz="2400" dirty="0" err="1"/>
              <a:t>Velib</a:t>
            </a:r>
            <a:r>
              <a:rPr lang="fr-FR" sz="2400" dirty="0"/>
              <a:t> beaucoup plus utilisé que le </a:t>
            </a:r>
            <a:r>
              <a:rPr lang="fr-FR" sz="2400" dirty="0" err="1"/>
              <a:t>Bicloo</a:t>
            </a:r>
            <a:r>
              <a:rPr lang="fr-FR" sz="2400" dirty="0"/>
              <a:t> nantais</a:t>
            </a:r>
          </a:p>
          <a:p>
            <a:pPr marL="342900" indent="-342900">
              <a:buFont typeface="Arial" panose="020B0604020202020204" pitchFamily="34" charset="0"/>
              <a:buChar char="•"/>
            </a:pPr>
            <a:r>
              <a:rPr lang="fr-FR" sz="2400" dirty="0"/>
              <a:t>Dans les deux villes, les vélos personnels représentent moins de 30% des véhicules</a:t>
            </a:r>
          </a:p>
          <a:p>
            <a:pPr marL="342900" indent="-342900">
              <a:buFont typeface="Arial" panose="020B0604020202020204" pitchFamily="34" charset="0"/>
              <a:buChar char="•"/>
            </a:pPr>
            <a:endParaRPr lang="fr-FR" sz="2400" dirty="0"/>
          </a:p>
        </p:txBody>
      </p:sp>
      <p:sp>
        <p:nvSpPr>
          <p:cNvPr id="4" name="Titre 1">
            <a:extLst>
              <a:ext uri="{FF2B5EF4-FFF2-40B4-BE49-F238E27FC236}">
                <a16:creationId xmlns:a16="http://schemas.microsoft.com/office/drawing/2014/main" id="{6A170181-A96A-6340-A9C7-FC31825BBDAF}"/>
              </a:ext>
            </a:extLst>
          </p:cNvPr>
          <p:cNvSpPr txBox="1">
            <a:spLocks/>
          </p:cNvSpPr>
          <p:nvPr/>
        </p:nvSpPr>
        <p:spPr>
          <a:xfrm>
            <a:off x="381000" y="146481"/>
            <a:ext cx="11125200" cy="1143000"/>
          </a:xfrm>
          <a:prstGeom prst="rect">
            <a:avLst/>
          </a:prstGeom>
        </p:spPr>
        <p:txBody>
          <a:bodyPr vert="horz"/>
          <a:lstStyle>
            <a:lvl1pPr>
              <a:defRPr>
                <a:latin typeface="+mj-lt"/>
                <a:ea typeface="+mj-ea"/>
                <a:cs typeface="+mj-cs"/>
              </a:defRPr>
            </a:lvl1pPr>
          </a:lstStyle>
          <a:p>
            <a:r>
              <a:rPr lang="fr-FR" sz="3600" kern="0" dirty="0">
                <a:solidFill>
                  <a:schemeClr val="tx1">
                    <a:lumMod val="75000"/>
                  </a:schemeClr>
                </a:solidFill>
              </a:rPr>
              <a:t>Comparaisons Paris </a:t>
            </a:r>
            <a:r>
              <a:rPr lang="fr-FR" sz="3600" kern="0">
                <a:solidFill>
                  <a:schemeClr val="tx1">
                    <a:lumMod val="75000"/>
                  </a:schemeClr>
                </a:solidFill>
              </a:rPr>
              <a:t>et Nantes (2021)</a:t>
            </a:r>
            <a:endParaRPr lang="fr-FR" sz="3600" kern="0" dirty="0">
              <a:solidFill>
                <a:schemeClr val="tx1">
                  <a:lumMod val="75000"/>
                </a:schemeClr>
              </a:solidFill>
            </a:endParaRPr>
          </a:p>
        </p:txBody>
      </p:sp>
    </p:spTree>
    <p:extLst>
      <p:ext uri="{BB962C8B-B14F-4D97-AF65-F5344CB8AC3E}">
        <p14:creationId xmlns:p14="http://schemas.microsoft.com/office/powerpoint/2010/main" val="4212267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AFC78-B474-095D-F728-083456780319}"/>
              </a:ext>
            </a:extLst>
          </p:cNvPr>
          <p:cNvSpPr>
            <a:spLocks noGrp="1"/>
          </p:cNvSpPr>
          <p:nvPr>
            <p:ph type="title"/>
          </p:nvPr>
        </p:nvSpPr>
        <p:spPr>
          <a:xfrm>
            <a:off x="186047" y="116537"/>
            <a:ext cx="10972800" cy="1143000"/>
          </a:xfrm>
        </p:spPr>
        <p:txBody>
          <a:bodyPr/>
          <a:lstStyle/>
          <a:p>
            <a:r>
              <a:rPr lang="fr-FR" sz="3600" dirty="0"/>
              <a:t>Cornell </a:t>
            </a:r>
            <a:r>
              <a:rPr lang="fr-FR" sz="3600" dirty="0" err="1"/>
              <a:t>University</a:t>
            </a:r>
            <a:r>
              <a:rPr lang="fr-FR" sz="3600" dirty="0"/>
              <a:t> et Los </a:t>
            </a:r>
            <a:r>
              <a:rPr lang="fr-FR" sz="3600" dirty="0" err="1"/>
              <a:t>Deliveristas</a:t>
            </a:r>
            <a:r>
              <a:rPr lang="fr-FR" sz="3600" dirty="0"/>
              <a:t> Unidos, enquête 2021, 500 livreurs à NYC</a:t>
            </a:r>
          </a:p>
        </p:txBody>
      </p:sp>
      <p:pic>
        <p:nvPicPr>
          <p:cNvPr id="5" name="Espace réservé du contenu 4">
            <a:extLst>
              <a:ext uri="{FF2B5EF4-FFF2-40B4-BE49-F238E27FC236}">
                <a16:creationId xmlns:a16="http://schemas.microsoft.com/office/drawing/2014/main" id="{709E89A9-C17B-2BCB-1641-F00F82B2CE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6831" y="2182843"/>
            <a:ext cx="4190329" cy="4525963"/>
          </a:xfrm>
        </p:spPr>
      </p:pic>
      <p:pic>
        <p:nvPicPr>
          <p:cNvPr id="7" name="Image 6">
            <a:extLst>
              <a:ext uri="{FF2B5EF4-FFF2-40B4-BE49-F238E27FC236}">
                <a16:creationId xmlns:a16="http://schemas.microsoft.com/office/drawing/2014/main" id="{FA3306BA-389A-E1ED-7C57-495D9770D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80861"/>
            <a:ext cx="5181600" cy="5239820"/>
          </a:xfrm>
          <a:prstGeom prst="rect">
            <a:avLst/>
          </a:prstGeom>
        </p:spPr>
      </p:pic>
    </p:spTree>
    <p:extLst>
      <p:ext uri="{BB962C8B-B14F-4D97-AF65-F5344CB8AC3E}">
        <p14:creationId xmlns:p14="http://schemas.microsoft.com/office/powerpoint/2010/main" val="3051267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6749B6-7E6C-E747-9FD7-598FA1BE0BD3}"/>
              </a:ext>
            </a:extLst>
          </p:cNvPr>
          <p:cNvSpPr>
            <a:spLocks noGrp="1"/>
          </p:cNvSpPr>
          <p:nvPr>
            <p:ph type="title"/>
          </p:nvPr>
        </p:nvSpPr>
        <p:spPr>
          <a:xfrm>
            <a:off x="381000" y="160336"/>
            <a:ext cx="11430000" cy="1143000"/>
          </a:xfrm>
        </p:spPr>
        <p:txBody>
          <a:bodyPr/>
          <a:lstStyle/>
          <a:p>
            <a:r>
              <a:rPr lang="fr-FR" sz="3600" dirty="0">
                <a:solidFill>
                  <a:schemeClr val="tx1">
                    <a:lumMod val="75000"/>
                  </a:schemeClr>
                </a:solidFill>
              </a:rPr>
              <a:t>Directive européenne sur le travail de plateforme adoptée le 25 avril 2024</a:t>
            </a:r>
          </a:p>
        </p:txBody>
      </p:sp>
      <p:sp>
        <p:nvSpPr>
          <p:cNvPr id="3" name="Espace réservé du contenu 2">
            <a:extLst>
              <a:ext uri="{FF2B5EF4-FFF2-40B4-BE49-F238E27FC236}">
                <a16:creationId xmlns:a16="http://schemas.microsoft.com/office/drawing/2014/main" id="{A7DC43F3-E647-CE4C-A8C9-273078759510}"/>
              </a:ext>
            </a:extLst>
          </p:cNvPr>
          <p:cNvSpPr>
            <a:spLocks noGrp="1"/>
          </p:cNvSpPr>
          <p:nvPr>
            <p:ph idx="1"/>
          </p:nvPr>
        </p:nvSpPr>
        <p:spPr>
          <a:xfrm>
            <a:off x="381000" y="1981200"/>
            <a:ext cx="10972800" cy="4525963"/>
          </a:xfrm>
        </p:spPr>
        <p:txBody>
          <a:bodyPr/>
          <a:lstStyle/>
          <a:p>
            <a:pPr marL="457200" indent="-457200">
              <a:spcBef>
                <a:spcPts val="600"/>
              </a:spcBef>
              <a:buFont typeface="Arial" panose="020B0604020202020204" pitchFamily="34" charset="0"/>
              <a:buChar char="•"/>
            </a:pPr>
            <a:r>
              <a:rPr lang="fr-FR" sz="2400" dirty="0"/>
              <a:t>« Ride-</a:t>
            </a:r>
            <a:r>
              <a:rPr lang="fr-FR" sz="2400" dirty="0" err="1"/>
              <a:t>hailing</a:t>
            </a:r>
            <a:r>
              <a:rPr lang="fr-FR" sz="2400" dirty="0"/>
              <a:t> and </a:t>
            </a:r>
            <a:r>
              <a:rPr lang="fr-FR" sz="2400" dirty="0" err="1"/>
              <a:t>delivery</a:t>
            </a:r>
            <a:r>
              <a:rPr lang="fr-FR" sz="2400" dirty="0"/>
              <a:t> </a:t>
            </a:r>
            <a:r>
              <a:rPr lang="fr-FR" sz="2400" dirty="0" err="1"/>
              <a:t>workers</a:t>
            </a:r>
            <a:r>
              <a:rPr lang="fr-FR" sz="2400" dirty="0"/>
              <a:t> are </a:t>
            </a:r>
            <a:r>
              <a:rPr lang="fr-FR" sz="2400" dirty="0" err="1"/>
              <a:t>employees</a:t>
            </a:r>
            <a:r>
              <a:rPr lang="fr-FR" sz="2400" dirty="0"/>
              <a:t> </a:t>
            </a:r>
            <a:r>
              <a:rPr lang="fr-FR" sz="2400" dirty="0" err="1"/>
              <a:t>except</a:t>
            </a:r>
            <a:r>
              <a:rPr lang="fr-FR" sz="2400" dirty="0"/>
              <a:t>… »</a:t>
            </a:r>
          </a:p>
          <a:p>
            <a:pPr marL="457200" indent="-457200">
              <a:spcBef>
                <a:spcPts val="600"/>
              </a:spcBef>
              <a:buFont typeface="Arial" panose="020B0604020202020204" pitchFamily="34" charset="0"/>
              <a:buChar char="•"/>
            </a:pPr>
            <a:r>
              <a:rPr lang="fr-FR" sz="2400" dirty="0" err="1"/>
              <a:t>Each</a:t>
            </a:r>
            <a:r>
              <a:rPr lang="fr-FR" sz="2400" dirty="0"/>
              <a:t> </a:t>
            </a:r>
            <a:r>
              <a:rPr lang="fr-FR" sz="2400" dirty="0" err="1"/>
              <a:t>member</a:t>
            </a:r>
            <a:r>
              <a:rPr lang="fr-FR" sz="2400" dirty="0"/>
              <a:t> state </a:t>
            </a:r>
            <a:r>
              <a:rPr lang="fr-FR" sz="2400" dirty="0" err="1"/>
              <a:t>will</a:t>
            </a:r>
            <a:r>
              <a:rPr lang="fr-FR" sz="2400" dirty="0"/>
              <a:t> </a:t>
            </a:r>
            <a:r>
              <a:rPr lang="fr-FR" sz="2400" dirty="0" err="1"/>
              <a:t>establish</a:t>
            </a:r>
            <a:r>
              <a:rPr lang="fr-FR" sz="2400" dirty="0"/>
              <a:t> a </a:t>
            </a:r>
            <a:r>
              <a:rPr lang="fr-FR" sz="2400" dirty="0" err="1"/>
              <a:t>list</a:t>
            </a:r>
            <a:r>
              <a:rPr lang="fr-FR" sz="2400" dirty="0"/>
              <a:t> of </a:t>
            </a:r>
            <a:r>
              <a:rPr lang="fr-FR" sz="2400" dirty="0" err="1"/>
              <a:t>criteria</a:t>
            </a:r>
            <a:endParaRPr lang="fr-FR" sz="2400" dirty="0"/>
          </a:p>
          <a:p>
            <a:pPr marL="457200" indent="-457200">
              <a:spcBef>
                <a:spcPts val="600"/>
              </a:spcBef>
              <a:buFont typeface="Arial" panose="020B0604020202020204" pitchFamily="34" charset="0"/>
              <a:buChar char="•"/>
            </a:pPr>
            <a:r>
              <a:rPr lang="fr-FR" sz="2400" dirty="0"/>
              <a:t>More </a:t>
            </a:r>
            <a:r>
              <a:rPr lang="fr-FR" sz="2400" dirty="0" err="1"/>
              <a:t>transparency</a:t>
            </a:r>
            <a:r>
              <a:rPr lang="fr-FR" sz="2400" dirty="0"/>
              <a:t> over the content of the </a:t>
            </a:r>
            <a:r>
              <a:rPr lang="fr-FR" sz="2400" dirty="0" err="1"/>
              <a:t>algorithms</a:t>
            </a:r>
            <a:r>
              <a:rPr lang="fr-FR" sz="2400" dirty="0"/>
              <a:t> </a:t>
            </a:r>
          </a:p>
          <a:p>
            <a:pPr marL="457200" indent="-457200">
              <a:spcBef>
                <a:spcPts val="600"/>
              </a:spcBef>
              <a:buFont typeface="Arial" panose="020B0604020202020204" pitchFamily="34" charset="0"/>
              <a:buChar char="•"/>
            </a:pPr>
            <a:r>
              <a:rPr lang="fr-FR" sz="2400" dirty="0"/>
              <a:t>More </a:t>
            </a:r>
            <a:r>
              <a:rPr lang="fr-FR" sz="2400" dirty="0" err="1"/>
              <a:t>human</a:t>
            </a:r>
            <a:r>
              <a:rPr lang="fr-FR" sz="2400" dirty="0"/>
              <a:t> interactions for all important </a:t>
            </a:r>
            <a:r>
              <a:rPr lang="fr-FR" sz="2400" dirty="0" err="1"/>
              <a:t>decision</a:t>
            </a:r>
            <a:r>
              <a:rPr lang="fr-FR" sz="2400" dirty="0"/>
              <a:t> on </a:t>
            </a:r>
            <a:r>
              <a:rPr lang="fr-FR" sz="2400" dirty="0" err="1"/>
              <a:t>workers</a:t>
            </a:r>
            <a:r>
              <a:rPr lang="fr-FR" sz="2400" dirty="0"/>
              <a:t> (suppression of an </a:t>
            </a:r>
            <a:r>
              <a:rPr lang="fr-FR" sz="2400" dirty="0" err="1"/>
              <a:t>account</a:t>
            </a:r>
            <a:r>
              <a:rPr lang="fr-FR" sz="2400" dirty="0"/>
              <a:t>)</a:t>
            </a:r>
          </a:p>
        </p:txBody>
      </p:sp>
    </p:spTree>
    <p:extLst>
      <p:ext uri="{BB962C8B-B14F-4D97-AF65-F5344CB8AC3E}">
        <p14:creationId xmlns:p14="http://schemas.microsoft.com/office/powerpoint/2010/main" val="3449634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8F7DB4-30AA-9704-7809-77AF0A01D641}"/>
              </a:ext>
            </a:extLst>
          </p:cNvPr>
          <p:cNvSpPr>
            <a:spLocks noGrp="1"/>
          </p:cNvSpPr>
          <p:nvPr>
            <p:ph type="title"/>
          </p:nvPr>
        </p:nvSpPr>
        <p:spPr>
          <a:xfrm>
            <a:off x="381000" y="304800"/>
            <a:ext cx="10972800" cy="1143000"/>
          </a:xfrm>
        </p:spPr>
        <p:txBody>
          <a:bodyPr/>
          <a:lstStyle/>
          <a:p>
            <a:r>
              <a:rPr lang="fr-FR" sz="3600" dirty="0"/>
              <a:t>La question du revenu minimum</a:t>
            </a:r>
          </a:p>
        </p:txBody>
      </p:sp>
      <p:sp>
        <p:nvSpPr>
          <p:cNvPr id="3" name="Espace réservé du contenu 2">
            <a:extLst>
              <a:ext uri="{FF2B5EF4-FFF2-40B4-BE49-F238E27FC236}">
                <a16:creationId xmlns:a16="http://schemas.microsoft.com/office/drawing/2014/main" id="{FE3387CF-2FB4-34A7-CDCD-A32E286B22AC}"/>
              </a:ext>
            </a:extLst>
          </p:cNvPr>
          <p:cNvSpPr>
            <a:spLocks noGrp="1"/>
          </p:cNvSpPr>
          <p:nvPr>
            <p:ph idx="1"/>
          </p:nvPr>
        </p:nvSpPr>
        <p:spPr>
          <a:xfrm>
            <a:off x="381000" y="1295400"/>
            <a:ext cx="11201400" cy="4525963"/>
          </a:xfrm>
        </p:spPr>
        <p:txBody>
          <a:bodyPr/>
          <a:lstStyle/>
          <a:p>
            <a:pPr marL="342900" indent="-342900">
              <a:spcBef>
                <a:spcPts val="600"/>
              </a:spcBef>
              <a:buFont typeface="Arial" panose="020B0604020202020204" pitchFamily="34" charset="0"/>
              <a:buChar char="•"/>
            </a:pPr>
            <a:r>
              <a:rPr lang="fr-FR" sz="2400" dirty="0"/>
              <a:t>En France : accord du 20 avril 2023 pour un revenu minimum brut de 11,75 euros par heure</a:t>
            </a:r>
          </a:p>
          <a:p>
            <a:pPr marL="342900" indent="-342900">
              <a:spcBef>
                <a:spcPts val="600"/>
              </a:spcBef>
              <a:buFont typeface="Arial" panose="020B0604020202020204" pitchFamily="34" charset="0"/>
              <a:buChar char="•"/>
            </a:pPr>
            <a:r>
              <a:rPr lang="fr-FR" sz="2400" dirty="0"/>
              <a:t>Règlement à New York sur le salaire minimum des livreurs entré en vigueur en 2023 : minimum de 17,96 dollars de l'heure hors pourboires, 19,86 dollars d'ici 2025 et ajusté chaque année en fonction de l'inflation</a:t>
            </a:r>
          </a:p>
          <a:p>
            <a:pPr marL="342900" indent="-342900">
              <a:spcBef>
                <a:spcPts val="600"/>
              </a:spcBef>
              <a:buFont typeface="Arial" panose="020B0604020202020204" pitchFamily="34" charset="0"/>
              <a:buChar char="•"/>
            </a:pPr>
            <a:r>
              <a:rPr lang="fr-FR" sz="2400" dirty="0"/>
              <a:t>Poursuite conjointe de </a:t>
            </a:r>
            <a:r>
              <a:rPr lang="fr-FR" sz="2400" dirty="0" err="1"/>
              <a:t>DoorDash</a:t>
            </a:r>
            <a:r>
              <a:rPr lang="fr-FR" sz="2400" dirty="0"/>
              <a:t> et </a:t>
            </a:r>
            <a:r>
              <a:rPr lang="fr-FR" sz="2400" dirty="0" err="1"/>
              <a:t>Grubhub</a:t>
            </a:r>
            <a:r>
              <a:rPr lang="fr-FR" sz="2400" dirty="0"/>
              <a:t>, poursuite d'Uber</a:t>
            </a:r>
          </a:p>
          <a:p>
            <a:pPr marL="342900" indent="-342900">
              <a:spcBef>
                <a:spcPts val="600"/>
              </a:spcBef>
              <a:buFont typeface="Arial" panose="020B0604020202020204" pitchFamily="34" charset="0"/>
              <a:buChar char="•"/>
            </a:pPr>
            <a:r>
              <a:rPr lang="fr-FR" sz="2400" dirty="0"/>
              <a:t>L'Independent </a:t>
            </a:r>
            <a:r>
              <a:rPr lang="fr-FR" sz="2400" dirty="0" err="1"/>
              <a:t>Workers</a:t>
            </a:r>
            <a:r>
              <a:rPr lang="fr-FR" sz="2400" dirty="0"/>
              <a:t> Union of Great </a:t>
            </a:r>
            <a:r>
              <a:rPr lang="fr-FR" sz="2400" dirty="0" err="1"/>
              <a:t>Britain</a:t>
            </a:r>
            <a:r>
              <a:rPr lang="fr-FR" sz="2400" dirty="0"/>
              <a:t> veut faire reconnaître sa capacité à représenter les livreurs pour négocier un salaire minimum</a:t>
            </a:r>
          </a:p>
        </p:txBody>
      </p:sp>
    </p:spTree>
    <p:extLst>
      <p:ext uri="{BB962C8B-B14F-4D97-AF65-F5344CB8AC3E}">
        <p14:creationId xmlns:p14="http://schemas.microsoft.com/office/powerpoint/2010/main" val="3324557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D5CF78-1AC0-AD33-3A04-A1B3A089A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34" y="1295400"/>
            <a:ext cx="6256926" cy="4617466"/>
          </a:xfrm>
          <a:prstGeom prst="rect">
            <a:avLst/>
          </a:prstGeom>
        </p:spPr>
      </p:pic>
      <p:pic>
        <p:nvPicPr>
          <p:cNvPr id="8" name="Image 7">
            <a:extLst>
              <a:ext uri="{FF2B5EF4-FFF2-40B4-BE49-F238E27FC236}">
                <a16:creationId xmlns:a16="http://schemas.microsoft.com/office/drawing/2014/main" id="{65A80610-985B-F2C8-8C76-08FC8CA13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744" y="1763698"/>
            <a:ext cx="1869886" cy="2486098"/>
          </a:xfrm>
          <a:prstGeom prst="rect">
            <a:avLst/>
          </a:prstGeom>
        </p:spPr>
      </p:pic>
      <p:sp>
        <p:nvSpPr>
          <p:cNvPr id="10" name="ZoneTexte 9">
            <a:extLst>
              <a:ext uri="{FF2B5EF4-FFF2-40B4-BE49-F238E27FC236}">
                <a16:creationId xmlns:a16="http://schemas.microsoft.com/office/drawing/2014/main" id="{F5301483-0CC7-0401-CEC9-39FA9D1B94C8}"/>
              </a:ext>
            </a:extLst>
          </p:cNvPr>
          <p:cNvSpPr txBox="1"/>
          <p:nvPr/>
        </p:nvSpPr>
        <p:spPr>
          <a:xfrm>
            <a:off x="1066800" y="483469"/>
            <a:ext cx="2006190" cy="461665"/>
          </a:xfrm>
          <a:prstGeom prst="rect">
            <a:avLst/>
          </a:prstGeom>
          <a:noFill/>
        </p:spPr>
        <p:txBody>
          <a:bodyPr wrap="none" rtlCol="0">
            <a:spAutoFit/>
          </a:bodyPr>
          <a:lstStyle/>
          <a:p>
            <a:r>
              <a:rPr lang="fr-FR" sz="2400" dirty="0">
                <a:solidFill>
                  <a:srgbClr val="000000"/>
                </a:solidFill>
              </a:rPr>
              <a:t>Janvier 2022 </a:t>
            </a:r>
          </a:p>
        </p:txBody>
      </p:sp>
      <p:sp>
        <p:nvSpPr>
          <p:cNvPr id="11" name="ZoneTexte 10">
            <a:extLst>
              <a:ext uri="{FF2B5EF4-FFF2-40B4-BE49-F238E27FC236}">
                <a16:creationId xmlns:a16="http://schemas.microsoft.com/office/drawing/2014/main" id="{5283382E-3A45-7ABE-AD48-CBF52F35EF4B}"/>
              </a:ext>
            </a:extLst>
          </p:cNvPr>
          <p:cNvSpPr txBox="1"/>
          <p:nvPr/>
        </p:nvSpPr>
        <p:spPr>
          <a:xfrm>
            <a:off x="6432234" y="483469"/>
            <a:ext cx="1869886" cy="2646878"/>
          </a:xfrm>
          <a:prstGeom prst="rect">
            <a:avLst/>
          </a:prstGeom>
          <a:noFill/>
        </p:spPr>
        <p:txBody>
          <a:bodyPr wrap="square" rtlCol="0">
            <a:spAutoFit/>
          </a:bodyPr>
          <a:lstStyle/>
          <a:p>
            <a:pPr algn="ctr"/>
            <a:r>
              <a:rPr lang="fr-FR" sz="2400" dirty="0">
                <a:solidFill>
                  <a:srgbClr val="000000"/>
                </a:solidFill>
              </a:rPr>
              <a:t>Septembre 2024 </a:t>
            </a:r>
          </a:p>
          <a:p>
            <a:endParaRPr lang="fr-FR" sz="2400" dirty="0">
              <a:solidFill>
                <a:srgbClr val="000000"/>
              </a:solidFill>
            </a:endParaRPr>
          </a:p>
          <a:p>
            <a:endParaRPr lang="fr-FR" sz="1200" dirty="0">
              <a:solidFill>
                <a:srgbClr val="000000"/>
              </a:solidFill>
            </a:endParaRPr>
          </a:p>
          <a:p>
            <a:endParaRPr lang="fr-FR" sz="1200" dirty="0">
              <a:solidFill>
                <a:srgbClr val="000000"/>
              </a:solidFill>
            </a:endParaRPr>
          </a:p>
          <a:p>
            <a:endParaRPr lang="fr-FR" sz="1200" dirty="0">
              <a:solidFill>
                <a:srgbClr val="000000"/>
              </a:solidFill>
            </a:endParaRPr>
          </a:p>
          <a:p>
            <a:endParaRPr lang="fr-FR" sz="1200" dirty="0">
              <a:solidFill>
                <a:srgbClr val="000000"/>
              </a:solidFill>
            </a:endParaRPr>
          </a:p>
          <a:p>
            <a:endParaRPr lang="fr-FR" dirty="0">
              <a:solidFill>
                <a:srgbClr val="000000"/>
              </a:solidFill>
            </a:endParaRPr>
          </a:p>
          <a:p>
            <a:pPr algn="ctr"/>
            <a:r>
              <a:rPr lang="fr-FR" sz="2400" dirty="0">
                <a:solidFill>
                  <a:srgbClr val="000000"/>
                </a:solidFill>
              </a:rPr>
              <a:t> </a:t>
            </a:r>
            <a:r>
              <a:rPr lang="fr-FR" sz="2800" dirty="0">
                <a:solidFill>
                  <a:srgbClr val="000000"/>
                </a:solidFill>
              </a:rPr>
              <a:t>AUCUNE</a:t>
            </a:r>
          </a:p>
        </p:txBody>
      </p:sp>
      <p:sp>
        <p:nvSpPr>
          <p:cNvPr id="12" name="Accolade fermante 11">
            <a:extLst>
              <a:ext uri="{FF2B5EF4-FFF2-40B4-BE49-F238E27FC236}">
                <a16:creationId xmlns:a16="http://schemas.microsoft.com/office/drawing/2014/main" id="{30BFB03E-EBE9-ED56-C5C5-944410D78A03}"/>
              </a:ext>
            </a:extLst>
          </p:cNvPr>
          <p:cNvSpPr/>
          <p:nvPr/>
        </p:nvSpPr>
        <p:spPr>
          <a:xfrm>
            <a:off x="6360148" y="1932633"/>
            <a:ext cx="368574" cy="2270342"/>
          </a:xfrm>
          <a:prstGeom prst="rightBrace">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4" name="Image 3">
            <a:extLst>
              <a:ext uri="{FF2B5EF4-FFF2-40B4-BE49-F238E27FC236}">
                <a16:creationId xmlns:a16="http://schemas.microsoft.com/office/drawing/2014/main" id="{824C246D-F766-0E6B-508B-183A2009F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975" y="0"/>
            <a:ext cx="3855697" cy="6858000"/>
          </a:xfrm>
          <a:prstGeom prst="rect">
            <a:avLst/>
          </a:prstGeom>
        </p:spPr>
      </p:pic>
    </p:spTree>
    <p:extLst>
      <p:ext uri="{BB962C8B-B14F-4D97-AF65-F5344CB8AC3E}">
        <p14:creationId xmlns:p14="http://schemas.microsoft.com/office/powerpoint/2010/main" val="1994875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F2C692-6EBA-D549-17C7-483BF154070C}"/>
              </a:ext>
            </a:extLst>
          </p:cNvPr>
          <p:cNvSpPr>
            <a:spLocks noGrp="1"/>
          </p:cNvSpPr>
          <p:nvPr>
            <p:ph type="title"/>
          </p:nvPr>
        </p:nvSpPr>
        <p:spPr>
          <a:xfrm>
            <a:off x="457200" y="228600"/>
            <a:ext cx="10972800" cy="1143000"/>
          </a:xfrm>
        </p:spPr>
        <p:txBody>
          <a:bodyPr/>
          <a:lstStyle/>
          <a:p>
            <a:r>
              <a:rPr lang="fr-FR" sz="3600" dirty="0">
                <a:solidFill>
                  <a:schemeClr val="tx1">
                    <a:lumMod val="75000"/>
                  </a:schemeClr>
                </a:solidFill>
              </a:rPr>
              <a:t>De nouvelles alliances</a:t>
            </a:r>
          </a:p>
        </p:txBody>
      </p:sp>
      <p:pic>
        <p:nvPicPr>
          <p:cNvPr id="5" name="Espace réservé du contenu 4">
            <a:extLst>
              <a:ext uri="{FF2B5EF4-FFF2-40B4-BE49-F238E27FC236}">
                <a16:creationId xmlns:a16="http://schemas.microsoft.com/office/drawing/2014/main" id="{2B959D20-D015-75A5-38F7-A8DA4C2363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785" y="1219200"/>
            <a:ext cx="6887632" cy="5165724"/>
          </a:xfrm>
        </p:spPr>
      </p:pic>
      <p:sp>
        <p:nvSpPr>
          <p:cNvPr id="6" name="ZoneTexte 5">
            <a:extLst>
              <a:ext uri="{FF2B5EF4-FFF2-40B4-BE49-F238E27FC236}">
                <a16:creationId xmlns:a16="http://schemas.microsoft.com/office/drawing/2014/main" id="{0A12BBF7-EF7E-E2B8-0CF0-3314D3A3356C}"/>
              </a:ext>
            </a:extLst>
          </p:cNvPr>
          <p:cNvSpPr txBox="1"/>
          <p:nvPr/>
        </p:nvSpPr>
        <p:spPr>
          <a:xfrm>
            <a:off x="7620002" y="1500234"/>
            <a:ext cx="4474191"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rgbClr val="000000"/>
                </a:solidFill>
              </a:rPr>
              <a:t>Auchan </a:t>
            </a:r>
            <a:r>
              <a:rPr lang="fr-FR" sz="2400" dirty="0" err="1">
                <a:solidFill>
                  <a:srgbClr val="000000"/>
                </a:solidFill>
              </a:rPr>
              <a:t>click&amp;collect</a:t>
            </a:r>
            <a:r>
              <a:rPr lang="fr-FR" sz="2400" dirty="0">
                <a:solidFill>
                  <a:srgbClr val="000000"/>
                </a:solidFill>
              </a:rPr>
              <a:t> + Deliveroo</a:t>
            </a:r>
          </a:p>
        </p:txBody>
      </p:sp>
      <p:pic>
        <p:nvPicPr>
          <p:cNvPr id="8" name="Image 7">
            <a:extLst>
              <a:ext uri="{FF2B5EF4-FFF2-40B4-BE49-F238E27FC236}">
                <a16:creationId xmlns:a16="http://schemas.microsoft.com/office/drawing/2014/main" id="{2D02EFFA-097D-3940-C36C-E977D1F33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609" y="3290863"/>
            <a:ext cx="4114800" cy="3086100"/>
          </a:xfrm>
          <a:prstGeom prst="rect">
            <a:avLst/>
          </a:prstGeom>
        </p:spPr>
      </p:pic>
    </p:spTree>
    <p:extLst>
      <p:ext uri="{BB962C8B-B14F-4D97-AF65-F5344CB8AC3E}">
        <p14:creationId xmlns:p14="http://schemas.microsoft.com/office/powerpoint/2010/main" val="3740121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CA887CC-3524-745B-0E4F-B3B11905E375}"/>
              </a:ext>
            </a:extLst>
          </p:cNvPr>
          <p:cNvSpPr txBox="1"/>
          <p:nvPr/>
        </p:nvSpPr>
        <p:spPr>
          <a:xfrm>
            <a:off x="3345407" y="1516409"/>
            <a:ext cx="5501186" cy="3046988"/>
          </a:xfrm>
          <a:prstGeom prst="rect">
            <a:avLst/>
          </a:prstGeom>
          <a:noFill/>
        </p:spPr>
        <p:txBody>
          <a:bodyPr wrap="none" rtlCol="0">
            <a:spAutoFit/>
          </a:bodyPr>
          <a:lstStyle/>
          <a:p>
            <a:pPr algn="ctr"/>
            <a:r>
              <a:rPr lang="fr-FR" sz="2400" dirty="0">
                <a:solidFill>
                  <a:srgbClr val="000000"/>
                </a:solidFill>
              </a:rPr>
              <a:t>Quizz</a:t>
            </a:r>
          </a:p>
          <a:p>
            <a:pPr algn="ctr"/>
            <a:r>
              <a:rPr lang="fr-FR" sz="2400" dirty="0">
                <a:solidFill>
                  <a:srgbClr val="000000"/>
                </a:solidFill>
              </a:rPr>
              <a:t>Chiffre d’affaires de </a:t>
            </a:r>
            <a:r>
              <a:rPr lang="fr-FR" sz="2400" dirty="0" err="1">
                <a:solidFill>
                  <a:srgbClr val="000000"/>
                </a:solidFill>
              </a:rPr>
              <a:t>UberEats</a:t>
            </a:r>
            <a:r>
              <a:rPr lang="fr-FR" sz="2400" dirty="0">
                <a:solidFill>
                  <a:srgbClr val="000000"/>
                </a:solidFill>
              </a:rPr>
              <a:t> (monde) </a:t>
            </a:r>
          </a:p>
          <a:p>
            <a:pPr algn="ctr"/>
            <a:r>
              <a:rPr lang="fr-FR" sz="2400" dirty="0">
                <a:solidFill>
                  <a:srgbClr val="000000"/>
                </a:solidFill>
              </a:rPr>
              <a:t>Au troisième trimestre 2024</a:t>
            </a:r>
          </a:p>
          <a:p>
            <a:pPr algn="ctr"/>
            <a:endParaRPr lang="fr-FR" sz="2400" dirty="0">
              <a:solidFill>
                <a:srgbClr val="000000"/>
              </a:solidFill>
            </a:endParaRPr>
          </a:p>
          <a:p>
            <a:pPr marL="342900" indent="-342900">
              <a:buFont typeface="Arial" panose="020B0604020202020204" pitchFamily="34" charset="0"/>
              <a:buChar char="•"/>
            </a:pPr>
            <a:r>
              <a:rPr lang="fr-FR" sz="2400" dirty="0">
                <a:solidFill>
                  <a:srgbClr val="000000"/>
                </a:solidFill>
              </a:rPr>
              <a:t>15 millions USD</a:t>
            </a:r>
          </a:p>
          <a:p>
            <a:pPr marL="342900" indent="-342900">
              <a:buFont typeface="Arial" panose="020B0604020202020204" pitchFamily="34" charset="0"/>
              <a:buChar char="•"/>
            </a:pPr>
            <a:r>
              <a:rPr lang="fr-FR" sz="2400" dirty="0">
                <a:solidFill>
                  <a:srgbClr val="000000"/>
                </a:solidFill>
              </a:rPr>
              <a:t>95 millions USD</a:t>
            </a:r>
          </a:p>
          <a:p>
            <a:pPr marL="342900" indent="-342900">
              <a:buFont typeface="Arial" panose="020B0604020202020204" pitchFamily="34" charset="0"/>
              <a:buChar char="•"/>
            </a:pPr>
            <a:r>
              <a:rPr lang="fr-FR" sz="2400" dirty="0">
                <a:solidFill>
                  <a:srgbClr val="000000"/>
                </a:solidFill>
              </a:rPr>
              <a:t>500 millions USD</a:t>
            </a:r>
          </a:p>
          <a:p>
            <a:pPr marL="342900" indent="-342900">
              <a:buFont typeface="Arial" panose="020B0604020202020204" pitchFamily="34" charset="0"/>
              <a:buChar char="•"/>
            </a:pPr>
            <a:r>
              <a:rPr lang="fr-FR" sz="2400" dirty="0">
                <a:solidFill>
                  <a:srgbClr val="000000"/>
                </a:solidFill>
              </a:rPr>
              <a:t>3,5 Mds USD</a:t>
            </a:r>
          </a:p>
        </p:txBody>
      </p:sp>
    </p:spTree>
    <p:extLst>
      <p:ext uri="{BB962C8B-B14F-4D97-AF65-F5344CB8AC3E}">
        <p14:creationId xmlns:p14="http://schemas.microsoft.com/office/powerpoint/2010/main" val="4261666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1DC9CE-0ABE-7CF5-B2AB-1333CAC17765}"/>
              </a:ext>
            </a:extLst>
          </p:cNvPr>
          <p:cNvSpPr>
            <a:spLocks noChangeArrowheads="1"/>
          </p:cNvSpPr>
          <p:nvPr/>
        </p:nvSpPr>
        <p:spPr bwMode="auto">
          <a:xfrm>
            <a:off x="214745" y="149225"/>
            <a:ext cx="11125200" cy="1143000"/>
          </a:xfrm>
          <a:prstGeom prst="rect">
            <a:avLst/>
          </a:prstGeom>
          <a:noFill/>
          <a:ln w="9525">
            <a:noFill/>
            <a:miter lim="800000"/>
            <a:headEnd/>
            <a:tailEnd/>
          </a:ln>
        </p:spPr>
        <p:txBody>
          <a:bodyPr anchor="ctr">
            <a:prstTxWarp prst="textNoShape">
              <a:avLst/>
            </a:prstTxWarp>
          </a:bodyPr>
          <a:lstStyle/>
          <a:p>
            <a:pPr eaLnBrk="1" hangingPunct="1"/>
            <a:r>
              <a:rPr lang="fr-FR" sz="3600" i="1" dirty="0" err="1">
                <a:solidFill>
                  <a:schemeClr val="tx1">
                    <a:lumMod val="75000"/>
                  </a:schemeClr>
                </a:solidFill>
              </a:rPr>
              <a:t>Dark</a:t>
            </a:r>
            <a:r>
              <a:rPr lang="fr-FR" sz="3600" i="1" dirty="0">
                <a:solidFill>
                  <a:schemeClr val="tx1">
                    <a:lumMod val="75000"/>
                  </a:schemeClr>
                </a:solidFill>
              </a:rPr>
              <a:t> stores </a:t>
            </a:r>
            <a:r>
              <a:rPr lang="fr-FR" sz="3600" dirty="0">
                <a:solidFill>
                  <a:schemeClr val="tx1">
                    <a:lumMod val="75000"/>
                  </a:schemeClr>
                </a:solidFill>
              </a:rPr>
              <a:t>: jugement du Conseil d’Etat du 23 mars 2023 </a:t>
            </a:r>
          </a:p>
        </p:txBody>
      </p:sp>
      <p:sp>
        <p:nvSpPr>
          <p:cNvPr id="3" name="Rectangle 3">
            <a:extLst>
              <a:ext uri="{FF2B5EF4-FFF2-40B4-BE49-F238E27FC236}">
                <a16:creationId xmlns:a16="http://schemas.microsoft.com/office/drawing/2014/main" id="{843AF3D8-F1DA-7965-4548-FB4F6A34E118}"/>
              </a:ext>
            </a:extLst>
          </p:cNvPr>
          <p:cNvSpPr>
            <a:spLocks noChangeArrowheads="1"/>
          </p:cNvSpPr>
          <p:nvPr/>
        </p:nvSpPr>
        <p:spPr bwMode="auto">
          <a:xfrm>
            <a:off x="381000" y="1524000"/>
            <a:ext cx="11125200" cy="4613275"/>
          </a:xfrm>
          <a:prstGeom prst="rect">
            <a:avLst/>
          </a:prstGeom>
          <a:noFill/>
          <a:ln w="9525">
            <a:noFill/>
            <a:miter lim="800000"/>
            <a:headEnd/>
            <a:tailEnd/>
          </a:ln>
        </p:spPr>
        <p:txBody>
          <a:bodyPr>
            <a:prstTxWarp prst="textNoShape">
              <a:avLst/>
            </a:prstTxWarp>
          </a:bodyPr>
          <a:lstStyle/>
          <a:p>
            <a:pPr marL="342900" indent="-342900">
              <a:spcBef>
                <a:spcPts val="600"/>
              </a:spcBef>
              <a:buFont typeface="Arial" panose="020B0604020202020204" pitchFamily="34" charset="0"/>
              <a:buChar char="•"/>
            </a:pPr>
            <a:r>
              <a:rPr lang="fr-FR" sz="2400" dirty="0">
                <a:solidFill>
                  <a:srgbClr val="000000"/>
                </a:solidFill>
              </a:rPr>
              <a:t>Les </a:t>
            </a:r>
            <a:r>
              <a:rPr lang="fr-FR" sz="2400" i="1" dirty="0" err="1">
                <a:solidFill>
                  <a:srgbClr val="000000"/>
                </a:solidFill>
              </a:rPr>
              <a:t>dark</a:t>
            </a:r>
            <a:r>
              <a:rPr lang="fr-FR" sz="2400" i="1" dirty="0">
                <a:solidFill>
                  <a:srgbClr val="000000"/>
                </a:solidFill>
              </a:rPr>
              <a:t> stores </a:t>
            </a:r>
            <a:r>
              <a:rPr lang="fr-FR" sz="2400" dirty="0">
                <a:solidFill>
                  <a:srgbClr val="000000"/>
                </a:solidFill>
              </a:rPr>
              <a:t>ne relèvent pas de la catégorie « constructions et installations nécessaires aux services publics ou d'intérêt collectif » dans le PLU de Paris, contrairement à ce qu’avait jugé précédemment le juge des référés du tribunal administratif</a:t>
            </a:r>
          </a:p>
          <a:p>
            <a:pPr marL="342900" indent="-342900">
              <a:spcBef>
                <a:spcPts val="600"/>
              </a:spcBef>
              <a:buFont typeface="Arial" panose="020B0604020202020204" pitchFamily="34" charset="0"/>
              <a:buChar char="•"/>
            </a:pPr>
            <a:r>
              <a:rPr lang="fr-FR" sz="2400" dirty="0">
                <a:solidFill>
                  <a:srgbClr val="000000"/>
                </a:solidFill>
              </a:rPr>
              <a:t>« La mairie de Paris peut légalement ordonner aux sociétés de livraison rapide le retour de ces locaux aux activités initiales de commerce traditionnel, dès lors qu’il y a eu un changement d’activité non autorisé. Il annule donc la suspension qui avait été prononcée par le juge des référés du tribunal administratif de Paris »</a:t>
            </a:r>
          </a:p>
          <a:p>
            <a:pPr marL="342900" indent="-342900">
              <a:spcBef>
                <a:spcPts val="600"/>
              </a:spcBef>
              <a:buFont typeface="Arial" panose="020B0604020202020204" pitchFamily="34" charset="0"/>
              <a:buChar char="•"/>
            </a:pPr>
            <a:r>
              <a:rPr lang="fr-FR" dirty="0"/>
              <a:t>(Juin 2022 la ville avait exigé que les entrepôts des 68 rue de Cléry (75002), 87 rue de la Boétie (75008), 59 rue Gutenberg (75015), 15 rue Georges Picquart (75017), 16 rue Amelot (75011) et 8 rue de Cotte (75012) soient remis dans leur état d'origine (commerces), dans un délai de trois mois sous astreinte)</a:t>
            </a:r>
            <a:endParaRPr lang="fr-FR" dirty="0">
              <a:solidFill>
                <a:srgbClr val="000000"/>
              </a:solidFill>
            </a:endParaRPr>
          </a:p>
          <a:p>
            <a:pPr>
              <a:spcBef>
                <a:spcPts val="600"/>
              </a:spcBef>
            </a:pPr>
            <a:endParaRPr lang="fr-FR" sz="2400" dirty="0">
              <a:solidFill>
                <a:srgbClr val="000000"/>
              </a:solidFill>
              <a:effectLst/>
            </a:endParaRPr>
          </a:p>
          <a:p>
            <a:pPr>
              <a:spcBef>
                <a:spcPts val="600"/>
              </a:spcBef>
            </a:pPr>
            <a:endParaRPr lang="fr-FR" sz="2400" dirty="0">
              <a:solidFill>
                <a:srgbClr val="000000"/>
              </a:solidFill>
              <a:effectLst/>
            </a:endParaRPr>
          </a:p>
          <a:p>
            <a:endParaRPr lang="fr-FR" sz="2400" dirty="0">
              <a:effectLst/>
              <a:latin typeface="Helvetica" pitchFamily="2" charset="0"/>
            </a:endParaRPr>
          </a:p>
          <a:p>
            <a:pPr marL="274638" lvl="1" indent="-19050">
              <a:lnSpc>
                <a:spcPct val="95000"/>
              </a:lnSpc>
              <a:spcBef>
                <a:spcPct val="20000"/>
              </a:spcBef>
              <a:buFont typeface="Arial"/>
              <a:buChar char="•"/>
            </a:pPr>
            <a:endParaRPr lang="fr-FR" sz="2400" dirty="0">
              <a:solidFill>
                <a:srgbClr val="000000"/>
              </a:solidFill>
            </a:endParaRPr>
          </a:p>
        </p:txBody>
      </p:sp>
    </p:spTree>
    <p:extLst>
      <p:ext uri="{BB962C8B-B14F-4D97-AF65-F5344CB8AC3E}">
        <p14:creationId xmlns:p14="http://schemas.microsoft.com/office/powerpoint/2010/main" val="1853496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DEB933B-9459-A17E-8F92-6FFAF0039B41}"/>
              </a:ext>
            </a:extLst>
          </p:cNvPr>
          <p:cNvSpPr txBox="1"/>
          <p:nvPr/>
        </p:nvSpPr>
        <p:spPr>
          <a:xfrm>
            <a:off x="685800" y="762000"/>
            <a:ext cx="10744200" cy="2662267"/>
          </a:xfrm>
          <a:prstGeom prst="rect">
            <a:avLst/>
          </a:prstGeom>
          <a:noFill/>
        </p:spPr>
        <p:txBody>
          <a:bodyPr wrap="square">
            <a:spAutoFit/>
          </a:bodyPr>
          <a:lstStyle/>
          <a:p>
            <a:pPr>
              <a:spcBef>
                <a:spcPts val="600"/>
              </a:spcBef>
            </a:pPr>
            <a:r>
              <a:rPr lang="fr-FR" dirty="0"/>
              <a:t>"en ne se référant qu'aux seules destinations figurant dans le plan local d'urbanisme de Paris pour juger que le moyen tiré de ce que les locaux concernés correspondraient </a:t>
            </a:r>
            <a:r>
              <a:rPr lang="fr-FR" dirty="0">
                <a:highlight>
                  <a:srgbClr val="FFFF00"/>
                </a:highlight>
              </a:rPr>
              <a:t>à la définition d'espace de logistique urbaine au sens du règlement du plan local d'urbanisme</a:t>
            </a:r>
            <a:r>
              <a:rPr lang="fr-FR" dirty="0"/>
              <a:t> de la ville de Paris était propre à créer un doute sérieux sur la légalité des décisions attaquées, le juge des référés a entaché son ordonnance d'une erreur de droit »</a:t>
            </a:r>
          </a:p>
          <a:p>
            <a:pPr>
              <a:spcBef>
                <a:spcPts val="600"/>
              </a:spcBef>
            </a:pPr>
            <a:r>
              <a:rPr lang="fr-FR" i="1" dirty="0"/>
              <a:t>Traduction : la Ville dans son PLU de 2016 avait créé une catégorie spécifique de CINASPIC, les espaces de logistique urbaine (entrepôts sans stockage), surtout destinée aux hubs de cyclo-logistique, et s’était fait « piéger » par le TA de Paris qui a assimilé les </a:t>
            </a:r>
            <a:r>
              <a:rPr lang="fr-FR" i="1" dirty="0" err="1"/>
              <a:t>dark</a:t>
            </a:r>
            <a:r>
              <a:rPr lang="fr-FR" i="1" dirty="0"/>
              <a:t> stores à cette catégorie. Le Conseil d’Etat préfère reconnaître les </a:t>
            </a:r>
            <a:r>
              <a:rPr lang="fr-FR" i="1" dirty="0" err="1"/>
              <a:t>dark</a:t>
            </a:r>
            <a:r>
              <a:rPr lang="fr-FR" i="1" dirty="0"/>
              <a:t> stores comme des entrepôts, en référence au code de l’urbanisme.</a:t>
            </a:r>
          </a:p>
        </p:txBody>
      </p:sp>
      <p:sp>
        <p:nvSpPr>
          <p:cNvPr id="5" name="ZoneTexte 4">
            <a:extLst>
              <a:ext uri="{FF2B5EF4-FFF2-40B4-BE49-F238E27FC236}">
                <a16:creationId xmlns:a16="http://schemas.microsoft.com/office/drawing/2014/main" id="{BEC4CFD7-ED96-A0D5-654D-90918477A583}"/>
              </a:ext>
            </a:extLst>
          </p:cNvPr>
          <p:cNvSpPr txBox="1"/>
          <p:nvPr/>
        </p:nvSpPr>
        <p:spPr>
          <a:xfrm>
            <a:off x="685800" y="3404475"/>
            <a:ext cx="10820400" cy="3139321"/>
          </a:xfrm>
          <a:prstGeom prst="rect">
            <a:avLst/>
          </a:prstGeom>
          <a:noFill/>
        </p:spPr>
        <p:txBody>
          <a:bodyPr wrap="square">
            <a:spAutoFit/>
          </a:bodyPr>
          <a:lstStyle/>
          <a:p>
            <a:r>
              <a:rPr lang="fr-FR" dirty="0"/>
              <a:t>« Il ressort des pièces du dossier que les locaux occupés par la société Frichti et la société </a:t>
            </a:r>
            <a:r>
              <a:rPr lang="fr-FR" dirty="0" err="1"/>
              <a:t>Gorillas</a:t>
            </a:r>
            <a:r>
              <a:rPr lang="fr-FR" dirty="0"/>
              <a:t> Technologies France, qui étaient initialement des locaux utilisés par des commerces, sont désormais </a:t>
            </a:r>
            <a:r>
              <a:rPr lang="fr-FR" dirty="0">
                <a:highlight>
                  <a:srgbClr val="FFFF00"/>
                </a:highlight>
              </a:rPr>
              <a:t>destinés à la réception et au stockage ponctuel de marchandises, afin de permettre une livraison rapide de clients par des livreurs à bicyclette. Ils ne constituent plus, pour l'application des articles R. 151-27 et R. 151-28 du code de l'urbanisme, tels que précisés par l'arrêté du 10 novembre 2016 cité ci-dessus, des locaux " destinées à la présentation et vente de bien directe à une clientèle " et, même si des points de retrait peuvent y être installés, ils doivent être considérés comme des entrepôts </a:t>
            </a:r>
            <a:r>
              <a:rPr lang="fr-FR" dirty="0"/>
              <a:t>au sens de ces dispositions. L'occupation de ces locaux par les sociétés Frichti et </a:t>
            </a:r>
            <a:r>
              <a:rPr lang="fr-FR" dirty="0" err="1"/>
              <a:t>Gorillas</a:t>
            </a:r>
            <a:r>
              <a:rPr lang="fr-FR" dirty="0"/>
              <a:t> Technologies France pour y exercer les activités en cause constitue donc un changement de destination, soumis, en application de l'article R. 421-17 du code de l'urbanisme à déclaration préalable. Dès lors, la ville de Paris était en droit d'exiger des sociétés requérantes le dépôt d'une déclaration préalable.</a:t>
            </a:r>
          </a:p>
        </p:txBody>
      </p:sp>
    </p:spTree>
    <p:extLst>
      <p:ext uri="{BB962C8B-B14F-4D97-AF65-F5344CB8AC3E}">
        <p14:creationId xmlns:p14="http://schemas.microsoft.com/office/powerpoint/2010/main" val="1485229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AC51A7B-9AF8-CEA2-2FAA-DBE96684619F}"/>
              </a:ext>
            </a:extLst>
          </p:cNvPr>
          <p:cNvSpPr txBox="1"/>
          <p:nvPr/>
        </p:nvSpPr>
        <p:spPr>
          <a:xfrm>
            <a:off x="381000" y="685800"/>
            <a:ext cx="11430000" cy="5078313"/>
          </a:xfrm>
          <a:prstGeom prst="rect">
            <a:avLst/>
          </a:prstGeom>
          <a:noFill/>
        </p:spPr>
        <p:txBody>
          <a:bodyPr wrap="square">
            <a:spAutoFit/>
          </a:bodyPr>
          <a:lstStyle/>
          <a:p>
            <a:r>
              <a:rPr lang="fr-FR" dirty="0"/>
              <a:t>Il ressort des pièces du dossier que </a:t>
            </a:r>
            <a:r>
              <a:rPr lang="fr-FR" dirty="0">
                <a:highlight>
                  <a:srgbClr val="FFFF00"/>
                </a:highlight>
              </a:rPr>
              <a:t>l'occupation des locaux par les sociétés Frichti et </a:t>
            </a:r>
            <a:r>
              <a:rPr lang="fr-FR" dirty="0" err="1">
                <a:highlight>
                  <a:srgbClr val="FFFF00"/>
                </a:highlight>
              </a:rPr>
              <a:t>Gorillas</a:t>
            </a:r>
            <a:r>
              <a:rPr lang="fr-FR" dirty="0"/>
              <a:t>, telle que présentée au point 14, </a:t>
            </a:r>
            <a:r>
              <a:rPr lang="fr-FR" dirty="0">
                <a:highlight>
                  <a:srgbClr val="FFFF00"/>
                </a:highlight>
              </a:rPr>
              <a:t>ne correspond pas à une logique de logistique urbaine qui, en application des dispositions du plan local d'urbanisme de Paris, pourrait les faire entrer dans la catégorie des " constructions et installations nécessaires aux services publics ou d'intérêt collectif </a:t>
            </a:r>
            <a:r>
              <a:rPr lang="fr-FR" dirty="0"/>
              <a:t>", mais a pour objet de permettre l'entreposage et le reconditionnement de produits non destinés à la vente aux particuliers dans ces locaux, ce qui correspond à une activité relevant de la destination " Entrepôt ", telle que définie par le même plan local d'urbanisme</a:t>
            </a:r>
          </a:p>
          <a:p>
            <a:endParaRPr lang="fr-FR" dirty="0"/>
          </a:p>
          <a:p>
            <a:r>
              <a:rPr lang="fr-FR" dirty="0"/>
              <a:t>Le plan local d'urbanisme de la ville de Paris se réfère encore aux anciennes destinations de l'ancien article R. 123-9 visé aux point 5. Au titre des " constructions et installations nécessaires aux services publics ou d'intérêt collectif ", il identifie notamment la possibilité de prévoir des </a:t>
            </a:r>
            <a:r>
              <a:rPr lang="fr-FR" dirty="0">
                <a:highlight>
                  <a:srgbClr val="FFFF00"/>
                </a:highlight>
              </a:rPr>
              <a:t>espaces de logistique urbaine</a:t>
            </a:r>
            <a:r>
              <a:rPr lang="fr-FR" dirty="0"/>
              <a:t>. Il définit, par ailleurs, les entrepôts comme les locaux d'entreposage et de reconditionnement de produits ou de matériaux, en précisant que </a:t>
            </a:r>
            <a:r>
              <a:rPr lang="fr-FR" dirty="0">
                <a:highlight>
                  <a:srgbClr val="FFFF00"/>
                </a:highlight>
              </a:rPr>
              <a:t>sont assimilés à cette destination tous les locaux d'entreposage liés à une activité industrielle, commerciale ou artisanale, lorsque leur taille représente plus de 1/3 de la surface de plancher totale, et, de façon plus générale, tous les locaux recevant de la marchandise ou des matériaux non destinés à la vente aux particuliers dans lesdits locaux</a:t>
            </a:r>
            <a:r>
              <a:rPr lang="fr-FR" dirty="0"/>
              <a:t>. En outre, le 1° de l'article UG 2.2.2 de ce plan local d'urbanisme prévoit que : " (...) La transformation en entrepôt de locaux existants en rez-de-chaussée est interdite "</a:t>
            </a:r>
          </a:p>
          <a:p>
            <a:endParaRPr lang="fr-FR" dirty="0"/>
          </a:p>
        </p:txBody>
      </p:sp>
    </p:spTree>
    <p:extLst>
      <p:ext uri="{BB962C8B-B14F-4D97-AF65-F5344CB8AC3E}">
        <p14:creationId xmlns:p14="http://schemas.microsoft.com/office/powerpoint/2010/main" val="3469583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1DC9CE-0ABE-7CF5-B2AB-1333CAC17765}"/>
              </a:ext>
            </a:extLst>
          </p:cNvPr>
          <p:cNvSpPr>
            <a:spLocks noChangeArrowheads="1"/>
          </p:cNvSpPr>
          <p:nvPr/>
        </p:nvSpPr>
        <p:spPr bwMode="auto">
          <a:xfrm>
            <a:off x="228600" y="33647"/>
            <a:ext cx="11125200" cy="1143000"/>
          </a:xfrm>
          <a:prstGeom prst="rect">
            <a:avLst/>
          </a:prstGeom>
          <a:noFill/>
          <a:ln w="9525">
            <a:noFill/>
            <a:miter lim="800000"/>
            <a:headEnd/>
            <a:tailEnd/>
          </a:ln>
        </p:spPr>
        <p:txBody>
          <a:bodyPr anchor="ctr">
            <a:prstTxWarp prst="textNoShape">
              <a:avLst/>
            </a:prstTxWarp>
          </a:bodyPr>
          <a:lstStyle/>
          <a:p>
            <a:pPr eaLnBrk="1" hangingPunct="1"/>
            <a:r>
              <a:rPr lang="fr-FR" sz="3600" i="1" dirty="0" err="1">
                <a:solidFill>
                  <a:schemeClr val="tx1">
                    <a:lumMod val="75000"/>
                  </a:schemeClr>
                </a:solidFill>
              </a:rPr>
              <a:t>Dark</a:t>
            </a:r>
            <a:r>
              <a:rPr lang="fr-FR" sz="3600" i="1" dirty="0">
                <a:solidFill>
                  <a:schemeClr val="tx1">
                    <a:lumMod val="75000"/>
                  </a:schemeClr>
                </a:solidFill>
              </a:rPr>
              <a:t> stores </a:t>
            </a:r>
            <a:r>
              <a:rPr lang="fr-FR" sz="3600" dirty="0">
                <a:solidFill>
                  <a:schemeClr val="tx1">
                    <a:lumMod val="75000"/>
                  </a:schemeClr>
                </a:solidFill>
              </a:rPr>
              <a:t>et</a:t>
            </a:r>
            <a:r>
              <a:rPr lang="fr-FR" sz="3600" i="1" dirty="0">
                <a:solidFill>
                  <a:schemeClr val="tx1">
                    <a:lumMod val="75000"/>
                  </a:schemeClr>
                </a:solidFill>
              </a:rPr>
              <a:t> </a:t>
            </a:r>
            <a:r>
              <a:rPr lang="fr-FR" sz="3600" i="1" dirty="0" err="1">
                <a:solidFill>
                  <a:schemeClr val="tx1">
                    <a:lumMod val="75000"/>
                  </a:schemeClr>
                </a:solidFill>
              </a:rPr>
              <a:t>dark</a:t>
            </a:r>
            <a:r>
              <a:rPr lang="fr-FR" sz="3600" i="1" dirty="0">
                <a:solidFill>
                  <a:schemeClr val="tx1">
                    <a:lumMod val="75000"/>
                  </a:schemeClr>
                </a:solidFill>
              </a:rPr>
              <a:t> </a:t>
            </a:r>
            <a:r>
              <a:rPr lang="fr-FR" sz="3600" i="1" dirty="0" err="1">
                <a:solidFill>
                  <a:schemeClr val="tx1">
                    <a:lumMod val="75000"/>
                  </a:schemeClr>
                </a:solidFill>
              </a:rPr>
              <a:t>kitchens</a:t>
            </a:r>
            <a:r>
              <a:rPr lang="fr-FR" sz="3600" i="1" dirty="0">
                <a:solidFill>
                  <a:schemeClr val="tx1">
                    <a:lumMod val="75000"/>
                  </a:schemeClr>
                </a:solidFill>
              </a:rPr>
              <a:t> </a:t>
            </a:r>
            <a:r>
              <a:rPr lang="fr-FR" sz="3600" dirty="0">
                <a:solidFill>
                  <a:schemeClr val="tx1">
                    <a:lumMod val="75000"/>
                  </a:schemeClr>
                </a:solidFill>
              </a:rPr>
              <a:t>: décret et arrêté du 22 mars 2023 </a:t>
            </a:r>
          </a:p>
        </p:txBody>
      </p:sp>
      <p:sp>
        <p:nvSpPr>
          <p:cNvPr id="3" name="Rectangle 3">
            <a:extLst>
              <a:ext uri="{FF2B5EF4-FFF2-40B4-BE49-F238E27FC236}">
                <a16:creationId xmlns:a16="http://schemas.microsoft.com/office/drawing/2014/main" id="{843AF3D8-F1DA-7965-4548-FB4F6A34E118}"/>
              </a:ext>
            </a:extLst>
          </p:cNvPr>
          <p:cNvSpPr>
            <a:spLocks noChangeArrowheads="1"/>
          </p:cNvSpPr>
          <p:nvPr/>
        </p:nvSpPr>
        <p:spPr bwMode="auto">
          <a:xfrm>
            <a:off x="304800" y="762000"/>
            <a:ext cx="11430000" cy="4613275"/>
          </a:xfrm>
          <a:prstGeom prst="rect">
            <a:avLst/>
          </a:prstGeom>
          <a:noFill/>
          <a:ln w="9525">
            <a:noFill/>
            <a:miter lim="800000"/>
            <a:headEnd/>
            <a:tailEnd/>
          </a:ln>
        </p:spPr>
        <p:txBody>
          <a:bodyPr>
            <a:prstTxWarp prst="textNoShape">
              <a:avLst/>
            </a:prstTxWarp>
          </a:bodyPr>
          <a:lstStyle/>
          <a:p>
            <a:pPr>
              <a:spcBef>
                <a:spcPts val="600"/>
              </a:spcBef>
            </a:pPr>
            <a:r>
              <a:rPr lang="fr-FR" sz="2400" dirty="0">
                <a:latin typeface="Arial" pitchFamily="-84" charset="0"/>
              </a:rPr>
              <a:t> </a:t>
            </a:r>
            <a:r>
              <a:rPr lang="fr-FR" sz="2400" dirty="0">
                <a:solidFill>
                  <a:srgbClr val="000000"/>
                </a:solidFill>
                <a:latin typeface="Arial" pitchFamily="-84" charset="0"/>
              </a:rPr>
              <a:t> </a:t>
            </a:r>
            <a:br>
              <a:rPr lang="fr-FR" sz="2400" dirty="0">
                <a:effectLst/>
                <a:latin typeface="Helvetica" pitchFamily="2" charset="0"/>
              </a:rPr>
            </a:br>
            <a:r>
              <a:rPr lang="fr-FR" sz="2400" dirty="0">
                <a:solidFill>
                  <a:srgbClr val="000000"/>
                </a:solidFill>
                <a:effectLst/>
              </a:rPr>
              <a:t>Le code de l’urbanisme est modifié (et « rigidifie » l’usage de l’immobilier logistique)</a:t>
            </a:r>
          </a:p>
          <a:p>
            <a:pPr marL="342900" indent="-342900">
              <a:spcBef>
                <a:spcPts val="600"/>
              </a:spcBef>
              <a:buFont typeface="Arial" panose="020B0604020202020204" pitchFamily="34" charset="0"/>
              <a:buChar char="•"/>
            </a:pPr>
            <a:r>
              <a:rPr lang="fr-FR" sz="2000" dirty="0">
                <a:solidFill>
                  <a:srgbClr val="000000"/>
                </a:solidFill>
              </a:rPr>
              <a:t>« </a:t>
            </a:r>
            <a:r>
              <a:rPr lang="fr-FR" sz="2000" dirty="0">
                <a:solidFill>
                  <a:srgbClr val="000000"/>
                </a:solidFill>
                <a:effectLst/>
              </a:rPr>
              <a:t>La sous-destination “artisanat et commerce de détail” recouvre les constructions destinées aux activités artisanales de production, de transformation, de réparation ou de prestation de services, les constructions commerciales avec surface de vente destinées à la présentation ou à l’exposition de biens et de marchandises proposées à la vente au détail à une clientèle, ainsi que les locaux dans lesquels sont </a:t>
            </a:r>
            <a:r>
              <a:rPr lang="fr-FR" sz="2000" dirty="0">
                <a:solidFill>
                  <a:srgbClr val="000000"/>
                </a:solidFill>
                <a:effectLst/>
                <a:highlight>
                  <a:srgbClr val="FFFF00"/>
                </a:highlight>
              </a:rPr>
              <a:t>exclusivement</a:t>
            </a:r>
            <a:r>
              <a:rPr lang="fr-FR" sz="2000" dirty="0">
                <a:solidFill>
                  <a:srgbClr val="000000"/>
                </a:solidFill>
                <a:effectLst/>
              </a:rPr>
              <a:t> retirés par les clients les produits stockés commandés par voie télématique »</a:t>
            </a:r>
          </a:p>
          <a:p>
            <a:pPr marL="342900" indent="-342900">
              <a:spcBef>
                <a:spcPts val="600"/>
              </a:spcBef>
              <a:buFont typeface="Arial" panose="020B0604020202020204" pitchFamily="34" charset="0"/>
              <a:buChar char="•"/>
            </a:pPr>
            <a:r>
              <a:rPr lang="fr-FR" sz="2000" dirty="0">
                <a:solidFill>
                  <a:srgbClr val="000000"/>
                </a:solidFill>
                <a:effectLst/>
              </a:rPr>
              <a:t>« La sous-destination “entrepôt” recouvre les constructions destinées à la logistique, au stockage ou à l’entreposage des biens sans surface de vente, </a:t>
            </a:r>
            <a:r>
              <a:rPr lang="fr-FR" sz="2000" dirty="0">
                <a:solidFill>
                  <a:srgbClr val="000000"/>
                </a:solidFill>
                <a:effectLst/>
                <a:highlight>
                  <a:srgbClr val="FFFF00"/>
                </a:highlight>
              </a:rPr>
              <a:t>les points permanents de livraison ou de livraison et de retrait d’achats au détail commandés par voie télématique</a:t>
            </a:r>
            <a:r>
              <a:rPr lang="fr-FR" sz="2000" dirty="0">
                <a:solidFill>
                  <a:srgbClr val="000000"/>
                </a:solidFill>
                <a:effectLst/>
              </a:rPr>
              <a:t>, ainsi que les locaux hébergeant les centres de données</a:t>
            </a:r>
            <a:r>
              <a:rPr lang="fr-FR" sz="2000" dirty="0">
                <a:solidFill>
                  <a:srgbClr val="000000"/>
                </a:solidFill>
              </a:rPr>
              <a:t> »</a:t>
            </a:r>
          </a:p>
          <a:p>
            <a:pPr marL="342900" indent="-342900">
              <a:spcBef>
                <a:spcPts val="600"/>
              </a:spcBef>
              <a:buFont typeface="Arial" panose="020B0604020202020204" pitchFamily="34" charset="0"/>
              <a:buChar char="•"/>
            </a:pPr>
            <a:r>
              <a:rPr lang="fr-FR" sz="2000" dirty="0">
                <a:solidFill>
                  <a:srgbClr val="000000"/>
                </a:solidFill>
                <a:effectLst/>
              </a:rPr>
              <a:t>« La sous-destination “</a:t>
            </a:r>
            <a:r>
              <a:rPr lang="fr-FR" sz="2000" dirty="0">
                <a:solidFill>
                  <a:srgbClr val="000000"/>
                </a:solidFill>
                <a:effectLst/>
                <a:highlight>
                  <a:srgbClr val="FFFF00"/>
                </a:highlight>
              </a:rPr>
              <a:t>cuisine dédiée à la vente en ligne</a:t>
            </a:r>
            <a:r>
              <a:rPr lang="fr-FR" sz="2000" dirty="0">
                <a:solidFill>
                  <a:srgbClr val="000000"/>
                </a:solidFill>
                <a:effectLst/>
              </a:rPr>
              <a:t>” recouvre les constructions destinées à la préparation de repas commandés par voie télématique. Ces commandes sont soit livrées au client soit récupérées sur place » (</a:t>
            </a:r>
            <a:r>
              <a:rPr lang="fr-FR" sz="2000" i="1" dirty="0" err="1">
                <a:solidFill>
                  <a:srgbClr val="000000"/>
                </a:solidFill>
                <a:effectLst/>
              </a:rPr>
              <a:t>dark</a:t>
            </a:r>
            <a:r>
              <a:rPr lang="fr-FR" sz="2000" i="1" dirty="0">
                <a:solidFill>
                  <a:srgbClr val="000000"/>
                </a:solidFill>
                <a:effectLst/>
              </a:rPr>
              <a:t> </a:t>
            </a:r>
            <a:r>
              <a:rPr lang="fr-FR" sz="2000" i="1" dirty="0" err="1">
                <a:solidFill>
                  <a:srgbClr val="000000"/>
                </a:solidFill>
                <a:effectLst/>
              </a:rPr>
              <a:t>kitchens</a:t>
            </a:r>
            <a:r>
              <a:rPr lang="fr-FR" sz="2000" dirty="0">
                <a:solidFill>
                  <a:srgbClr val="000000"/>
                </a:solidFill>
                <a:effectLst/>
              </a:rPr>
              <a:t>)</a:t>
            </a:r>
          </a:p>
          <a:p>
            <a:pPr>
              <a:spcBef>
                <a:spcPts val="600"/>
              </a:spcBef>
            </a:pPr>
            <a:endParaRPr lang="fr-FR" sz="2400" dirty="0">
              <a:solidFill>
                <a:srgbClr val="000000"/>
              </a:solidFill>
              <a:effectLst/>
            </a:endParaRPr>
          </a:p>
          <a:p>
            <a:endParaRPr lang="fr-FR" sz="2400" dirty="0">
              <a:effectLst/>
              <a:latin typeface="Helvetica" pitchFamily="2" charset="0"/>
            </a:endParaRPr>
          </a:p>
          <a:p>
            <a:pPr marL="274638" lvl="1" indent="-19050">
              <a:lnSpc>
                <a:spcPct val="95000"/>
              </a:lnSpc>
              <a:spcBef>
                <a:spcPct val="20000"/>
              </a:spcBef>
              <a:buFont typeface="Arial"/>
              <a:buChar char="•"/>
            </a:pPr>
            <a:endParaRPr lang="fr-FR" sz="2400" dirty="0">
              <a:solidFill>
                <a:srgbClr val="000000"/>
              </a:solidFill>
            </a:endParaRPr>
          </a:p>
        </p:txBody>
      </p:sp>
    </p:spTree>
    <p:extLst>
      <p:ext uri="{BB962C8B-B14F-4D97-AF65-F5344CB8AC3E}">
        <p14:creationId xmlns:p14="http://schemas.microsoft.com/office/powerpoint/2010/main" val="3142301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24543" t="19236" r="25794" b="9930"/>
          <a:stretch/>
        </p:blipFill>
        <p:spPr>
          <a:xfrm>
            <a:off x="203200" y="938501"/>
            <a:ext cx="3337153" cy="2676018"/>
          </a:xfrm>
          <a:prstGeom prst="rect">
            <a:avLst/>
          </a:prstGeom>
        </p:spPr>
      </p:pic>
      <p:pic>
        <p:nvPicPr>
          <p:cNvPr id="3" name="Image 2"/>
          <p:cNvPicPr>
            <a:picLocks noChangeAspect="1"/>
          </p:cNvPicPr>
          <p:nvPr/>
        </p:nvPicPr>
        <p:blipFill rotWithShape="1">
          <a:blip r:embed="rId4"/>
          <a:srcRect l="28580" t="19772" r="35632" b="23888"/>
          <a:stretch/>
        </p:blipFill>
        <p:spPr>
          <a:xfrm>
            <a:off x="3983888" y="938501"/>
            <a:ext cx="3600000" cy="3186313"/>
          </a:xfrm>
          <a:prstGeom prst="rect">
            <a:avLst/>
          </a:prstGeom>
        </p:spPr>
      </p:pic>
      <p:sp>
        <p:nvSpPr>
          <p:cNvPr id="4" name="Rectangle 3"/>
          <p:cNvSpPr/>
          <p:nvPr/>
        </p:nvSpPr>
        <p:spPr>
          <a:xfrm>
            <a:off x="165107" y="125645"/>
            <a:ext cx="11861786" cy="646331"/>
          </a:xfrm>
          <a:prstGeom prst="rect">
            <a:avLst/>
          </a:prstGeom>
          <a:noFill/>
        </p:spPr>
        <p:txBody>
          <a:bodyPr wrap="square" rtlCol="0">
            <a:spAutoFit/>
          </a:bodyPr>
          <a:lstStyle/>
          <a:p>
            <a:r>
              <a:rPr lang="fr-FR"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Réactions des municipalités</a:t>
            </a:r>
            <a:endParaRPr lang="en-GB"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03200" y="3915250"/>
            <a:ext cx="3337153" cy="830997"/>
          </a:xfrm>
          <a:prstGeom prst="rect">
            <a:avLst/>
          </a:prstGeom>
        </p:spPr>
        <p:txBody>
          <a:bodyPr wrap="square">
            <a:spAutoFit/>
          </a:bodyPr>
          <a:lstStyle/>
          <a:p>
            <a:pPr algn="ctr"/>
            <a:r>
              <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rPr>
              <a:t>Instagram page in Amsterdam</a:t>
            </a:r>
            <a:endParaRPr lang="fr-FR"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4345264" y="4134777"/>
            <a:ext cx="3600000" cy="830997"/>
          </a:xfrm>
          <a:prstGeom prst="rect">
            <a:avLst/>
          </a:prstGeom>
        </p:spPr>
        <p:txBody>
          <a:bodyPr wrap="square">
            <a:spAutoFit/>
          </a:bodyPr>
          <a:lstStyle/>
          <a:p>
            <a:pPr algn="ctr"/>
            <a:r>
              <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rPr>
              <a:t>My Bodega Online initiative in New York</a:t>
            </a:r>
            <a:endParaRPr lang="fr-FR"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6545991" y="6323302"/>
            <a:ext cx="3638093" cy="461665"/>
          </a:xfrm>
          <a:prstGeom prst="rect">
            <a:avLst/>
          </a:prstGeom>
        </p:spPr>
        <p:txBody>
          <a:bodyPr wrap="square">
            <a:spAutoFit/>
          </a:bodyPr>
          <a:lstStyle/>
          <a:p>
            <a:r>
              <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rPr>
              <a:t>Paris</a:t>
            </a:r>
          </a:p>
        </p:txBody>
      </p:sp>
      <p:pic>
        <p:nvPicPr>
          <p:cNvPr id="6" name="Image 5">
            <a:extLst>
              <a:ext uri="{FF2B5EF4-FFF2-40B4-BE49-F238E27FC236}">
                <a16:creationId xmlns:a16="http://schemas.microsoft.com/office/drawing/2014/main" id="{A6AD48DF-9C61-00A3-499B-1506665D9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04644"/>
            <a:ext cx="4345264" cy="1655155"/>
          </a:xfrm>
          <a:prstGeom prst="rect">
            <a:avLst/>
          </a:prstGeom>
        </p:spPr>
      </p:pic>
      <p:pic>
        <p:nvPicPr>
          <p:cNvPr id="5" name="Image 4">
            <a:extLst>
              <a:ext uri="{FF2B5EF4-FFF2-40B4-BE49-F238E27FC236}">
                <a16:creationId xmlns:a16="http://schemas.microsoft.com/office/drawing/2014/main" id="{EEDB3689-DE43-C12F-C906-1E90A9854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8142" y="73033"/>
            <a:ext cx="3855697" cy="6858000"/>
          </a:xfrm>
          <a:prstGeom prst="rect">
            <a:avLst/>
          </a:prstGeom>
        </p:spPr>
      </p:pic>
    </p:spTree>
    <p:extLst>
      <p:ext uri="{BB962C8B-B14F-4D97-AF65-F5344CB8AC3E}">
        <p14:creationId xmlns:p14="http://schemas.microsoft.com/office/powerpoint/2010/main" val="3493569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1981200" y="304800"/>
            <a:ext cx="5949950" cy="803275"/>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defTabSz="957263"/>
            <a:r>
              <a:rPr lang="fr-FR" sz="3600" dirty="0">
                <a:solidFill>
                  <a:schemeClr val="tx1">
                    <a:lumMod val="75000"/>
                  </a:schemeClr>
                </a:solidFill>
                <a:ea typeface="ＭＳ Ｐゴシック" pitchFamily="-84" charset="-128"/>
                <a:cs typeface="ＭＳ Ｐゴシック" pitchFamily="-84" charset="-128"/>
              </a:rPr>
              <a:t>Ressources</a:t>
            </a:r>
          </a:p>
        </p:txBody>
      </p:sp>
      <p:sp>
        <p:nvSpPr>
          <p:cNvPr id="99331" name="Rectangle 3"/>
          <p:cNvSpPr>
            <a:spLocks noGrp="1" noChangeArrowheads="1"/>
          </p:cNvSpPr>
          <p:nvPr>
            <p:ph type="body" idx="1"/>
          </p:nvPr>
        </p:nvSpPr>
        <p:spPr bwMode="auto">
          <a:xfrm>
            <a:off x="234950" y="876300"/>
            <a:ext cx="8680450" cy="5841380"/>
          </a:xfrm>
          <a:solidFill>
            <a:srgbClr val="FFFFFF"/>
          </a:solidFill>
          <a:ln>
            <a:noFill/>
            <a:miter lim="800000"/>
            <a:headEnd/>
            <a:tailEnd/>
          </a:ln>
        </p:spPr>
        <p:txBody>
          <a:bodyPr vert="horz" wrap="square" lIns="91440" tIns="45720" rIns="91440" bIns="45720" numCol="1" anchor="t" anchorCtr="0" compatLnSpc="1">
            <a:prstTxWarp prst="textNoShape">
              <a:avLst/>
            </a:prstTxWarp>
            <a:normAutofit fontScale="40000" lnSpcReduction="20000"/>
          </a:bodyPr>
          <a:lstStyle/>
          <a:p>
            <a:pPr defTabSz="957263">
              <a:lnSpc>
                <a:spcPct val="80000"/>
              </a:lnSpc>
            </a:pPr>
            <a:r>
              <a:rPr lang="fr-FR" sz="2400" dirty="0">
                <a:solidFill>
                  <a:srgbClr val="000000"/>
                </a:solidFill>
                <a:ea typeface="ＭＳ Ｐゴシック" pitchFamily="-84" charset="-128"/>
                <a:cs typeface="ＭＳ Ｐゴシック" pitchFamily="-84" charset="-128"/>
                <a:hlinkClick r:id="rId3"/>
              </a:rPr>
              <a:t>T www.metrans.org/metrofreight</a:t>
            </a:r>
            <a:endParaRPr lang="fr-FR" sz="2400" dirty="0">
              <a:solidFill>
                <a:srgbClr val="000000"/>
              </a:solidFill>
              <a:ea typeface="ＭＳ Ｐゴシック" pitchFamily="-84" charset="-128"/>
              <a:cs typeface="ＭＳ Ｐゴシック" pitchFamily="-84" charset="-128"/>
            </a:endParaRPr>
          </a:p>
          <a:p>
            <a:pPr marL="342900" indent="-342900" algn="just" rtl="0">
              <a:spcBef>
                <a:spcPts val="600"/>
              </a:spcBef>
              <a:buFont typeface="Arial" charset="0"/>
              <a:buChar char="•"/>
            </a:pPr>
            <a:r>
              <a:rPr lang="fr-FR" sz="4000" dirty="0">
                <a:solidFill>
                  <a:srgbClr val="000000"/>
                </a:solidFill>
                <a:ea typeface="ＭＳ Ｐゴシック" pitchFamily="-84" charset="-128"/>
                <a:cs typeface="ＭＳ Ｐゴシック" pitchFamily="-84" charset="-128"/>
              </a:rPr>
              <a:t>Rapport d’enquête </a:t>
            </a:r>
            <a:r>
              <a:rPr lang="fr-FR" sz="4000" dirty="0" err="1">
                <a:effectLst/>
                <a:ea typeface="Times New Roman" panose="02020603050405020304" pitchFamily="18" charset="0"/>
              </a:rPr>
              <a:t>Dablanc</a:t>
            </a:r>
            <a:r>
              <a:rPr lang="fr-FR" sz="4000" dirty="0">
                <a:effectLst/>
                <a:ea typeface="Times New Roman" panose="02020603050405020304" pitchFamily="18" charset="0"/>
              </a:rPr>
              <a:t>, L., </a:t>
            </a:r>
            <a:r>
              <a:rPr lang="fr-FR" sz="4000" dirty="0" err="1">
                <a:effectLst/>
                <a:ea typeface="Times New Roman" panose="02020603050405020304" pitchFamily="18" charset="0"/>
              </a:rPr>
              <a:t>Aguiléra</a:t>
            </a:r>
            <a:r>
              <a:rPr lang="fr-FR" sz="4000" dirty="0">
                <a:effectLst/>
                <a:ea typeface="Times New Roman" panose="02020603050405020304" pitchFamily="18" charset="0"/>
              </a:rPr>
              <a:t> A., </a:t>
            </a:r>
            <a:r>
              <a:rPr lang="fr-FR" sz="4000" dirty="0" err="1">
                <a:effectLst/>
                <a:ea typeface="Times New Roman" panose="02020603050405020304" pitchFamily="18" charset="0"/>
              </a:rPr>
              <a:t>Krier</a:t>
            </a:r>
            <a:r>
              <a:rPr lang="fr-FR" sz="4000" dirty="0">
                <a:effectLst/>
                <a:ea typeface="Times New Roman" panose="02020603050405020304" pitchFamily="18" charset="0"/>
              </a:rPr>
              <a:t> C., Cognez A., Chrétien J., Louvet N. (2022) </a:t>
            </a:r>
            <a:r>
              <a:rPr lang="fr-FR" sz="4000" i="1" dirty="0">
                <a:effectLst/>
                <a:ea typeface="Times New Roman" panose="02020603050405020304" pitchFamily="18" charset="0"/>
              </a:rPr>
              <a:t>Etude sur les livreurs des plateformes à Paris et en petite couronne</a:t>
            </a:r>
            <a:r>
              <a:rPr lang="fr-FR" sz="4000" dirty="0">
                <a:effectLst/>
                <a:ea typeface="Times New Roman" panose="02020603050405020304" pitchFamily="18" charset="0"/>
              </a:rPr>
              <a:t>. Rapport d’enquête ANR MOBS, chaire </a:t>
            </a:r>
            <a:r>
              <a:rPr lang="fr-FR" sz="4000" dirty="0" err="1">
                <a:effectLst/>
                <a:ea typeface="Times New Roman" panose="02020603050405020304" pitchFamily="18" charset="0"/>
              </a:rPr>
              <a:t>Logistics</a:t>
            </a:r>
            <a:r>
              <a:rPr lang="fr-FR" sz="4000" dirty="0">
                <a:effectLst/>
                <a:ea typeface="Times New Roman" panose="02020603050405020304" pitchFamily="18" charset="0"/>
              </a:rPr>
              <a:t> City et 6T bureau de recherche. Disponible sur: </a:t>
            </a:r>
            <a:r>
              <a:rPr lang="fr-FR" sz="4000" dirty="0">
                <a:solidFill>
                  <a:srgbClr val="000000"/>
                </a:solidFill>
                <a:ea typeface="ＭＳ Ｐゴシック" pitchFamily="-84" charset="-128"/>
                <a:cs typeface="ＭＳ Ｐゴシック" pitchFamily="-84" charset="-128"/>
                <a:hlinkClick r:id="rId4">
                  <a:extLst>
                    <a:ext uri="{A12FA001-AC4F-418D-AE19-62706E023703}">
                      <ahyp:hlinkClr xmlns:ahyp="http://schemas.microsoft.com/office/drawing/2018/hyperlinkcolor" val="tx"/>
                    </a:ext>
                  </a:extLst>
                </a:hlinkClick>
              </a:rPr>
              <a:t>https://drive.google.com/file/d/1qVlwVDfsiTV2TY-aDf5o-QPs9fHNKis1/view</a:t>
            </a:r>
            <a:endParaRPr lang="fr-FR" sz="4000" dirty="0">
              <a:solidFill>
                <a:srgbClr val="000000"/>
              </a:solidFill>
              <a:ea typeface="ＭＳ Ｐゴシック" pitchFamily="-84" charset="-128"/>
              <a:cs typeface="ＭＳ Ｐゴシック" pitchFamily="-84" charset="-128"/>
            </a:endParaRPr>
          </a:p>
          <a:p>
            <a:pPr marL="342900" indent="-342900" rtl="0">
              <a:spcBef>
                <a:spcPts val="600"/>
              </a:spcBef>
              <a:buFont typeface="Arial" charset="0"/>
              <a:buChar char="•"/>
            </a:pPr>
            <a:r>
              <a:rPr lang="en-US" sz="4000" dirty="0" err="1">
                <a:effectLst/>
                <a:ea typeface="Times New Roman" panose="02020603050405020304" pitchFamily="18" charset="0"/>
              </a:rPr>
              <a:t>Aguiléra</a:t>
            </a:r>
            <a:r>
              <a:rPr lang="en-US" sz="4000" dirty="0">
                <a:effectLst/>
                <a:ea typeface="Times New Roman" panose="02020603050405020304" pitchFamily="18" charset="0"/>
              </a:rPr>
              <a:t>, A., </a:t>
            </a:r>
            <a:r>
              <a:rPr lang="en-US" sz="4000" dirty="0" err="1">
                <a:effectLst/>
                <a:ea typeface="Times New Roman" panose="02020603050405020304" pitchFamily="18" charset="0"/>
              </a:rPr>
              <a:t>Dablanc</a:t>
            </a:r>
            <a:r>
              <a:rPr lang="en-US" sz="4000" dirty="0">
                <a:effectLst/>
                <a:ea typeface="Times New Roman" panose="02020603050405020304" pitchFamily="18" charset="0"/>
              </a:rPr>
              <a:t>, L., </a:t>
            </a:r>
            <a:r>
              <a:rPr lang="en-US" sz="4000" dirty="0" err="1">
                <a:effectLst/>
                <a:ea typeface="Times New Roman" panose="02020603050405020304" pitchFamily="18" charset="0"/>
              </a:rPr>
              <a:t>Krier</a:t>
            </a:r>
            <a:r>
              <a:rPr lang="en-US" sz="4000" dirty="0">
                <a:effectLst/>
                <a:ea typeface="Times New Roman" panose="02020603050405020304" pitchFamily="18" charset="0"/>
              </a:rPr>
              <a:t>, C., </a:t>
            </a:r>
            <a:r>
              <a:rPr lang="en-US" sz="4000" dirty="0" err="1">
                <a:effectLst/>
                <a:ea typeface="Times New Roman" panose="02020603050405020304" pitchFamily="18" charset="0"/>
              </a:rPr>
              <a:t>Louvet</a:t>
            </a:r>
            <a:r>
              <a:rPr lang="en-US" sz="4000" dirty="0">
                <a:effectLst/>
                <a:ea typeface="Times New Roman" panose="02020603050405020304" pitchFamily="18" charset="0"/>
              </a:rPr>
              <a:t>, N. (2022) Platform-based food delivery in Paris before and during the pandemic: Profile, motivations and mobility patterns of couriers. </a:t>
            </a:r>
            <a:r>
              <a:rPr lang="en-US" sz="4000" i="1" dirty="0">
                <a:effectLst/>
                <a:ea typeface="Times New Roman" panose="02020603050405020304" pitchFamily="18" charset="0"/>
              </a:rPr>
              <a:t>European Transport Research Review</a:t>
            </a:r>
            <a:r>
              <a:rPr lang="en-US" sz="4000" dirty="0">
                <a:effectLst/>
                <a:ea typeface="Times New Roman" panose="02020603050405020304" pitchFamily="18" charset="0"/>
              </a:rPr>
              <a:t>, 14(45).</a:t>
            </a:r>
            <a:endParaRPr lang="fr-FR" sz="4000" dirty="0">
              <a:ea typeface="Times New Roman" panose="02020603050405020304" pitchFamily="18" charset="0"/>
            </a:endParaRPr>
          </a:p>
          <a:p>
            <a:pPr marL="342900" indent="-342900" rtl="0">
              <a:spcBef>
                <a:spcPts val="600"/>
              </a:spcBef>
              <a:buFont typeface="Arial" charset="0"/>
              <a:buChar char="•"/>
            </a:pPr>
            <a:r>
              <a:rPr lang="en-US" sz="4000" dirty="0" err="1">
                <a:effectLst/>
                <a:ea typeface="Times New Roman" panose="02020603050405020304" pitchFamily="18" charset="0"/>
              </a:rPr>
              <a:t>Krier</a:t>
            </a:r>
            <a:r>
              <a:rPr lang="en-US" sz="4000" dirty="0">
                <a:effectLst/>
                <a:ea typeface="Times New Roman" panose="02020603050405020304" pitchFamily="18" charset="0"/>
              </a:rPr>
              <a:t>, C., </a:t>
            </a:r>
            <a:r>
              <a:rPr lang="en-US" sz="4000" dirty="0" err="1">
                <a:effectLst/>
                <a:ea typeface="Times New Roman" panose="02020603050405020304" pitchFamily="18" charset="0"/>
              </a:rPr>
              <a:t>Dablanc</a:t>
            </a:r>
            <a:r>
              <a:rPr lang="en-US" sz="4000" dirty="0">
                <a:effectLst/>
                <a:ea typeface="Times New Roman" panose="02020603050405020304" pitchFamily="18" charset="0"/>
              </a:rPr>
              <a:t>, L., </a:t>
            </a:r>
            <a:r>
              <a:rPr lang="en-US" sz="4000" dirty="0" err="1">
                <a:effectLst/>
                <a:ea typeface="Times New Roman" panose="02020603050405020304" pitchFamily="18" charset="0"/>
              </a:rPr>
              <a:t>Aguiléra</a:t>
            </a:r>
            <a:r>
              <a:rPr lang="en-US" sz="4000" dirty="0">
                <a:effectLst/>
                <a:ea typeface="Times New Roman" panose="02020603050405020304" pitchFamily="18" charset="0"/>
              </a:rPr>
              <a:t>, A., </a:t>
            </a:r>
            <a:r>
              <a:rPr lang="en-US" sz="4000" dirty="0" err="1">
                <a:effectLst/>
                <a:ea typeface="Times New Roman" panose="02020603050405020304" pitchFamily="18" charset="0"/>
              </a:rPr>
              <a:t>Louvet</a:t>
            </a:r>
            <a:r>
              <a:rPr lang="en-US" sz="4000" dirty="0">
                <a:effectLst/>
                <a:ea typeface="Times New Roman" panose="02020603050405020304" pitchFamily="18" charset="0"/>
              </a:rPr>
              <a:t>, N. (2022) Sharing within the gig economy: the use of shared e-bikes by on-demand platform-based instant meal delivery workers in Paris. </a:t>
            </a:r>
            <a:r>
              <a:rPr lang="en-US" sz="4000" i="1" dirty="0">
                <a:effectLst/>
                <a:ea typeface="Times New Roman" panose="02020603050405020304" pitchFamily="18" charset="0"/>
              </a:rPr>
              <a:t>Case Studies on Transport Policy</a:t>
            </a:r>
            <a:r>
              <a:rPr lang="en-US" sz="4000" dirty="0">
                <a:effectLst/>
                <a:ea typeface="Times New Roman" panose="02020603050405020304" pitchFamily="18" charset="0"/>
              </a:rPr>
              <a:t>, 10(4)</a:t>
            </a:r>
          </a:p>
          <a:p>
            <a:pPr marL="342900" indent="-342900" rtl="0">
              <a:spcBef>
                <a:spcPts val="600"/>
              </a:spcBef>
              <a:buFont typeface="Arial" charset="0"/>
              <a:buChar char="•"/>
            </a:pPr>
            <a:r>
              <a:rPr lang="en-US" sz="4000" dirty="0" err="1">
                <a:effectLst/>
                <a:ea typeface="Times New Roman" panose="02020603050405020304" pitchFamily="18" charset="0"/>
              </a:rPr>
              <a:t>Aguiléra</a:t>
            </a:r>
            <a:r>
              <a:rPr lang="en-US" sz="4000" dirty="0">
                <a:effectLst/>
                <a:ea typeface="Times New Roman" panose="02020603050405020304" pitchFamily="18" charset="0"/>
              </a:rPr>
              <a:t>, A., </a:t>
            </a:r>
            <a:r>
              <a:rPr lang="en-US" sz="4000" dirty="0" err="1">
                <a:effectLst/>
                <a:ea typeface="Times New Roman" panose="02020603050405020304" pitchFamily="18" charset="0"/>
              </a:rPr>
              <a:t>Dablanc</a:t>
            </a:r>
            <a:r>
              <a:rPr lang="en-US" sz="4000" dirty="0">
                <a:effectLst/>
                <a:ea typeface="Times New Roman" panose="02020603050405020304" pitchFamily="18" charset="0"/>
              </a:rPr>
              <a:t>, L., </a:t>
            </a:r>
            <a:r>
              <a:rPr lang="en-US" sz="4000" dirty="0" err="1">
                <a:effectLst/>
                <a:ea typeface="Times New Roman" panose="02020603050405020304" pitchFamily="18" charset="0"/>
              </a:rPr>
              <a:t>Rallet</a:t>
            </a:r>
            <a:r>
              <a:rPr lang="en-US" sz="4000" dirty="0">
                <a:effectLst/>
                <a:ea typeface="Times New Roman" panose="02020603050405020304" pitchFamily="18" charset="0"/>
              </a:rPr>
              <a:t>, A. (2022) Digital work and urban delivery: Profile, activity and mobility practices of on-demand food delivery couriers in Paris (France). </a:t>
            </a:r>
            <a:r>
              <a:rPr lang="fr-FR" sz="4000" i="1" dirty="0">
                <a:effectLst/>
                <a:ea typeface="Times New Roman" panose="02020603050405020304" pitchFamily="18" charset="0"/>
              </a:rPr>
              <a:t>Information</a:t>
            </a:r>
            <a:r>
              <a:rPr lang="fr-FR" sz="4000" dirty="0">
                <a:effectLst/>
                <a:ea typeface="Times New Roman" panose="02020603050405020304" pitchFamily="18" charset="0"/>
              </a:rPr>
              <a:t>, 13.</a:t>
            </a:r>
          </a:p>
          <a:p>
            <a:pPr marL="342900" indent="-342900" rtl="0">
              <a:spcBef>
                <a:spcPts val="600"/>
              </a:spcBef>
              <a:buFont typeface="Arial" charset="0"/>
              <a:buChar char="•"/>
            </a:pPr>
            <a:r>
              <a:rPr lang="fr-FR" sz="4000" dirty="0" err="1">
                <a:effectLst/>
                <a:ea typeface="Times New Roman" panose="02020603050405020304" pitchFamily="18" charset="0"/>
              </a:rPr>
              <a:t>Dablanc</a:t>
            </a:r>
            <a:r>
              <a:rPr lang="fr-FR" sz="4000" dirty="0">
                <a:effectLst/>
                <a:ea typeface="Times New Roman" panose="02020603050405020304" pitchFamily="18" charset="0"/>
              </a:rPr>
              <a:t>, L. (2022) Répercussion des mutations du secteur logistique sur les conditions de travail des livreurs. </a:t>
            </a:r>
            <a:r>
              <a:rPr lang="fr-FR" sz="4000" i="1" dirty="0">
                <a:effectLst/>
                <a:ea typeface="Times New Roman" panose="02020603050405020304" pitchFamily="18" charset="0"/>
              </a:rPr>
              <a:t>Hygiène et sécurité du travail</a:t>
            </a:r>
            <a:r>
              <a:rPr lang="fr-FR" sz="4000" dirty="0">
                <a:effectLst/>
                <a:ea typeface="Times New Roman" panose="02020603050405020304" pitchFamily="18" charset="0"/>
              </a:rPr>
              <a:t>, n° 267, Revue technique de l’INRS, pp. 29-33, avril-juin.</a:t>
            </a:r>
          </a:p>
          <a:p>
            <a:pPr marL="342900" indent="-342900" algn="just" rtl="0">
              <a:spcBef>
                <a:spcPts val="600"/>
              </a:spcBef>
              <a:buFont typeface="Arial" charset="0"/>
              <a:buChar char="•"/>
            </a:pPr>
            <a:r>
              <a:rPr lang="en-US" sz="4000" dirty="0" err="1">
                <a:effectLst/>
                <a:ea typeface="Times New Roman" panose="02020603050405020304" pitchFamily="18" charset="0"/>
              </a:rPr>
              <a:t>Aguiléra</a:t>
            </a:r>
            <a:r>
              <a:rPr lang="en-US" sz="4000" dirty="0">
                <a:effectLst/>
                <a:ea typeface="Times New Roman" panose="02020603050405020304" pitchFamily="18" charset="0"/>
              </a:rPr>
              <a:t>, A., </a:t>
            </a:r>
            <a:r>
              <a:rPr lang="en-US" sz="4000" dirty="0" err="1">
                <a:effectLst/>
                <a:ea typeface="Times New Roman" panose="02020603050405020304" pitchFamily="18" charset="0"/>
              </a:rPr>
              <a:t>Dablanc</a:t>
            </a:r>
            <a:r>
              <a:rPr lang="en-US" sz="4000" dirty="0">
                <a:effectLst/>
                <a:ea typeface="Times New Roman" panose="02020603050405020304" pitchFamily="18" charset="0"/>
              </a:rPr>
              <a:t>, L., </a:t>
            </a:r>
            <a:r>
              <a:rPr lang="en-US" sz="4000" dirty="0" err="1">
                <a:effectLst/>
                <a:ea typeface="Times New Roman" panose="02020603050405020304" pitchFamily="18" charset="0"/>
              </a:rPr>
              <a:t>Krier</a:t>
            </a:r>
            <a:r>
              <a:rPr lang="en-US" sz="4000" dirty="0">
                <a:effectLst/>
                <a:ea typeface="Times New Roman" panose="02020603050405020304" pitchFamily="18" charset="0"/>
              </a:rPr>
              <a:t>, N., </a:t>
            </a:r>
            <a:r>
              <a:rPr lang="en-US" sz="4000" dirty="0" err="1">
                <a:effectLst/>
                <a:ea typeface="Times New Roman" panose="02020603050405020304" pitchFamily="18" charset="0"/>
              </a:rPr>
              <a:t>Louvet</a:t>
            </a:r>
            <a:r>
              <a:rPr lang="en-US" sz="4000" dirty="0">
                <a:effectLst/>
                <a:ea typeface="Times New Roman" panose="02020603050405020304" pitchFamily="18" charset="0"/>
              </a:rPr>
              <a:t>, N. (2022) Platform-based food delivery couriers in Paris before and during the coronavirus pandemic. Meeting of the American Association of Geographers, February 28 (online).</a:t>
            </a:r>
          </a:p>
          <a:p>
            <a:pPr marL="342900" indent="-342900" algn="just" rtl="0">
              <a:spcBef>
                <a:spcPts val="600"/>
              </a:spcBef>
              <a:buFont typeface="Arial" charset="0"/>
              <a:buChar char="•"/>
            </a:pPr>
            <a:r>
              <a:rPr lang="fr-FR" sz="4000" dirty="0" err="1">
                <a:effectLst/>
                <a:ea typeface="Times New Roman" panose="02020603050405020304" pitchFamily="18" charset="0"/>
              </a:rPr>
              <a:t>Dablanc</a:t>
            </a:r>
            <a:r>
              <a:rPr lang="fr-FR" sz="4000" dirty="0">
                <a:effectLst/>
                <a:ea typeface="Times New Roman" panose="02020603050405020304" pitchFamily="18" charset="0"/>
              </a:rPr>
              <a:t>, L., </a:t>
            </a:r>
            <a:r>
              <a:rPr lang="fr-FR" sz="4000" dirty="0" err="1">
                <a:effectLst/>
                <a:ea typeface="Times New Roman" panose="02020603050405020304" pitchFamily="18" charset="0"/>
              </a:rPr>
              <a:t>Proulhac</a:t>
            </a:r>
            <a:r>
              <a:rPr lang="fr-FR" sz="4000" dirty="0">
                <a:effectLst/>
                <a:ea typeface="Times New Roman" panose="02020603050405020304" pitchFamily="18" charset="0"/>
              </a:rPr>
              <a:t>, L., Raimbault, N. (2022) </a:t>
            </a:r>
            <a:r>
              <a:rPr lang="fr-FR" sz="4000" i="1" dirty="0">
                <a:effectLst/>
                <a:ea typeface="Times New Roman" panose="02020603050405020304" pitchFamily="18" charset="0"/>
              </a:rPr>
              <a:t>Enquête sur les travailleurs nantais des plateformes de livraison instantanée</a:t>
            </a:r>
            <a:r>
              <a:rPr lang="fr-FR" sz="4000" dirty="0">
                <a:effectLst/>
                <a:ea typeface="Times New Roman" panose="02020603050405020304" pitchFamily="18" charset="0"/>
              </a:rPr>
              <a:t>. Rapport d’enquête pour le PUCA/SUBWORK et la chaire </a:t>
            </a:r>
            <a:r>
              <a:rPr lang="fr-FR" sz="4000" dirty="0" err="1">
                <a:effectLst/>
                <a:ea typeface="Times New Roman" panose="02020603050405020304" pitchFamily="18" charset="0"/>
              </a:rPr>
              <a:t>Logistics</a:t>
            </a:r>
            <a:r>
              <a:rPr lang="fr-FR" sz="4000" dirty="0">
                <a:effectLst/>
                <a:ea typeface="Times New Roman" panose="02020603050405020304" pitchFamily="18" charset="0"/>
              </a:rPr>
              <a:t> City. </a:t>
            </a:r>
            <a:r>
              <a:rPr lang="fr-FR" sz="4000" u="sng" dirty="0">
                <a:solidFill>
                  <a:srgbClr val="000000"/>
                </a:solidFill>
                <a:effectLs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https://www.lvmt.fr/wp-content/uploads/2022/03/Livreurs-a-Nantes-des-plateformes-de-livraison-instantanee.pdf</a:t>
            </a:r>
            <a:endParaRPr lang="fr-FR" sz="4000" dirty="0">
              <a:solidFill>
                <a:srgbClr val="000000"/>
              </a:solidFill>
              <a:effectLst/>
              <a:ea typeface="Times New Roman" panose="02020603050405020304" pitchFamily="18" charset="0"/>
            </a:endParaRPr>
          </a:p>
          <a:p>
            <a:pPr marL="342900" indent="-342900" rtl="0">
              <a:spcBef>
                <a:spcPts val="600"/>
              </a:spcBef>
              <a:buFont typeface="Arial" charset="0"/>
              <a:buChar char="•"/>
            </a:pPr>
            <a:endParaRPr lang="fr-FR" sz="2400" dirty="0">
              <a:solidFill>
                <a:srgbClr val="000000"/>
              </a:solidFill>
              <a:effectLst/>
              <a:ea typeface="Times New Roman" panose="02020603050405020304" pitchFamily="18" charset="0"/>
            </a:endParaRPr>
          </a:p>
          <a:p>
            <a:pPr marL="342900" indent="-342900" rtl="0">
              <a:spcBef>
                <a:spcPts val="600"/>
              </a:spcBef>
              <a:buFont typeface="Arial" charset="0"/>
              <a:buChar char="•"/>
            </a:pPr>
            <a:endParaRPr lang="fr-FR" sz="1800" dirty="0">
              <a:solidFill>
                <a:srgbClr val="000000"/>
              </a:solidFill>
              <a:effectLst/>
              <a:ea typeface="Times New Roman" panose="02020603050405020304" pitchFamily="18" charset="0"/>
            </a:endParaRPr>
          </a:p>
          <a:p>
            <a:pPr marL="342900" indent="-342900" rtl="0">
              <a:spcBef>
                <a:spcPts val="600"/>
              </a:spcBef>
              <a:buFont typeface="Arial" charset="0"/>
              <a:buChar char="•"/>
            </a:pPr>
            <a:endParaRPr lang="fr-FR" sz="2000" dirty="0">
              <a:ea typeface="ＭＳ Ｐゴシック" pitchFamily="-84" charset="-128"/>
              <a:cs typeface="ＭＳ Ｐゴシック" pitchFamily="-84" charset="-128"/>
            </a:endParaRPr>
          </a:p>
        </p:txBody>
      </p:sp>
      <p:sp>
        <p:nvSpPr>
          <p:cNvPr id="6" name="Rectangle 2">
            <a:extLst>
              <a:ext uri="{FF2B5EF4-FFF2-40B4-BE49-F238E27FC236}">
                <a16:creationId xmlns:a16="http://schemas.microsoft.com/office/drawing/2014/main" id="{6DC2AFAC-32EF-B14A-B774-7F55CAF23929}"/>
              </a:ext>
            </a:extLst>
          </p:cNvPr>
          <p:cNvSpPr txBox="1">
            <a:spLocks noChangeArrowheads="1"/>
          </p:cNvSpPr>
          <p:nvPr/>
        </p:nvSpPr>
        <p:spPr bwMode="auto">
          <a:xfrm>
            <a:off x="234950" y="140320"/>
            <a:ext cx="5949950" cy="803275"/>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lvl1pPr>
              <a:defRPr>
                <a:latin typeface="+mj-lt"/>
                <a:ea typeface="+mj-ea"/>
                <a:cs typeface="+mj-cs"/>
              </a:defRPr>
            </a:lvl1pPr>
          </a:lstStyle>
          <a:p>
            <a:pPr defTabSz="957263"/>
            <a:r>
              <a:rPr lang="fr-FR" sz="3600" kern="0" dirty="0">
                <a:solidFill>
                  <a:schemeClr val="tx1">
                    <a:lumMod val="75000"/>
                  </a:schemeClr>
                </a:solidFill>
                <a:ea typeface="ＭＳ Ｐゴシック" pitchFamily="-84" charset="-128"/>
                <a:cs typeface="ＭＳ Ｐゴシック" pitchFamily="-84" charset="-128"/>
              </a:rPr>
              <a:t>Ressources</a:t>
            </a:r>
          </a:p>
        </p:txBody>
      </p:sp>
      <p:pic>
        <p:nvPicPr>
          <p:cNvPr id="3" name="Image 2">
            <a:extLst>
              <a:ext uri="{FF2B5EF4-FFF2-40B4-BE49-F238E27FC236}">
                <a16:creationId xmlns:a16="http://schemas.microsoft.com/office/drawing/2014/main" id="{3D165B5E-A3D9-31F8-A72F-08CA9F8CD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4015" y="2239271"/>
            <a:ext cx="2895796" cy="2379457"/>
          </a:xfrm>
          <a:prstGeom prst="rect">
            <a:avLst/>
          </a:prstGeom>
        </p:spPr>
      </p:pic>
    </p:spTree>
    <p:extLst>
      <p:ext uri="{BB962C8B-B14F-4D97-AF65-F5344CB8AC3E}">
        <p14:creationId xmlns:p14="http://schemas.microsoft.com/office/powerpoint/2010/main" val="74258988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texte 28"/>
          <p:cNvSpPr>
            <a:spLocks noGrp="1"/>
          </p:cNvSpPr>
          <p:nvPr>
            <p:ph type="body" sz="quarter" idx="12"/>
          </p:nvPr>
        </p:nvSpPr>
        <p:spPr>
          <a:xfrm>
            <a:off x="5665487" y="3429000"/>
            <a:ext cx="5668479" cy="383741"/>
          </a:xfrm>
        </p:spPr>
        <p:txBody>
          <a:bodyPr/>
          <a:lstStyle/>
          <a:p>
            <a:r>
              <a:rPr lang="fr-FR" dirty="0" err="1"/>
              <a:t>laetitia.dablanc@univ-eiffel.fr</a:t>
            </a:r>
            <a:endParaRPr lang="fr-FR" dirty="0"/>
          </a:p>
        </p:txBody>
      </p:sp>
    </p:spTree>
    <p:extLst>
      <p:ext uri="{BB962C8B-B14F-4D97-AF65-F5344CB8AC3E}">
        <p14:creationId xmlns:p14="http://schemas.microsoft.com/office/powerpoint/2010/main" val="1206395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CA887CC-3524-745B-0E4F-B3B11905E375}"/>
              </a:ext>
            </a:extLst>
          </p:cNvPr>
          <p:cNvSpPr txBox="1"/>
          <p:nvPr/>
        </p:nvSpPr>
        <p:spPr>
          <a:xfrm>
            <a:off x="3345407" y="1516409"/>
            <a:ext cx="5501186" cy="3046988"/>
          </a:xfrm>
          <a:prstGeom prst="rect">
            <a:avLst/>
          </a:prstGeom>
          <a:noFill/>
        </p:spPr>
        <p:txBody>
          <a:bodyPr wrap="none" rtlCol="0">
            <a:spAutoFit/>
          </a:bodyPr>
          <a:lstStyle/>
          <a:p>
            <a:pPr algn="ctr"/>
            <a:r>
              <a:rPr lang="fr-FR" sz="2400" dirty="0">
                <a:solidFill>
                  <a:srgbClr val="000000"/>
                </a:solidFill>
              </a:rPr>
              <a:t>Quizz</a:t>
            </a:r>
          </a:p>
          <a:p>
            <a:pPr algn="ctr"/>
            <a:r>
              <a:rPr lang="fr-FR" sz="2400" dirty="0">
                <a:solidFill>
                  <a:srgbClr val="000000"/>
                </a:solidFill>
              </a:rPr>
              <a:t>Chiffre d’affaires de </a:t>
            </a:r>
            <a:r>
              <a:rPr lang="fr-FR" sz="2400" dirty="0" err="1">
                <a:solidFill>
                  <a:srgbClr val="000000"/>
                </a:solidFill>
              </a:rPr>
              <a:t>UberEats</a:t>
            </a:r>
            <a:r>
              <a:rPr lang="fr-FR" sz="2400" dirty="0">
                <a:solidFill>
                  <a:srgbClr val="000000"/>
                </a:solidFill>
              </a:rPr>
              <a:t> (monde) </a:t>
            </a:r>
          </a:p>
          <a:p>
            <a:pPr algn="ctr"/>
            <a:r>
              <a:rPr lang="fr-FR" sz="2400" dirty="0">
                <a:solidFill>
                  <a:srgbClr val="000000"/>
                </a:solidFill>
              </a:rPr>
              <a:t>Au troisième trimestre 2024</a:t>
            </a:r>
          </a:p>
          <a:p>
            <a:pPr algn="ctr"/>
            <a:endParaRPr lang="fr-FR" sz="2400" dirty="0">
              <a:solidFill>
                <a:srgbClr val="000000"/>
              </a:solidFill>
            </a:endParaRPr>
          </a:p>
          <a:p>
            <a:pPr marL="342900" indent="-342900">
              <a:buFont typeface="Arial" panose="020B0604020202020204" pitchFamily="34" charset="0"/>
              <a:buChar char="•"/>
            </a:pPr>
            <a:r>
              <a:rPr lang="fr-FR" sz="2400" dirty="0">
                <a:solidFill>
                  <a:srgbClr val="000000"/>
                </a:solidFill>
              </a:rPr>
              <a:t>15 millions USD</a:t>
            </a:r>
          </a:p>
          <a:p>
            <a:pPr marL="342900" indent="-342900">
              <a:buFont typeface="Arial" panose="020B0604020202020204" pitchFamily="34" charset="0"/>
              <a:buChar char="•"/>
            </a:pPr>
            <a:r>
              <a:rPr lang="fr-FR" sz="2400" dirty="0">
                <a:solidFill>
                  <a:srgbClr val="000000"/>
                </a:solidFill>
              </a:rPr>
              <a:t>95 millions USD</a:t>
            </a:r>
          </a:p>
          <a:p>
            <a:pPr marL="342900" indent="-342900">
              <a:buFont typeface="Arial" panose="020B0604020202020204" pitchFamily="34" charset="0"/>
              <a:buChar char="•"/>
            </a:pPr>
            <a:r>
              <a:rPr lang="fr-FR" sz="2400" dirty="0">
                <a:solidFill>
                  <a:srgbClr val="000000"/>
                </a:solidFill>
              </a:rPr>
              <a:t>500 millions USD</a:t>
            </a:r>
          </a:p>
          <a:p>
            <a:pPr marL="342900" indent="-342900">
              <a:buFont typeface="Arial" panose="020B0604020202020204" pitchFamily="34" charset="0"/>
              <a:buChar char="•"/>
            </a:pPr>
            <a:r>
              <a:rPr lang="fr-FR" sz="2400" dirty="0">
                <a:solidFill>
                  <a:srgbClr val="000000"/>
                </a:solidFill>
              </a:rPr>
              <a:t>3,5 Mds USD</a:t>
            </a:r>
          </a:p>
        </p:txBody>
      </p:sp>
      <p:sp>
        <p:nvSpPr>
          <p:cNvPr id="2" name="Ellipse 1">
            <a:extLst>
              <a:ext uri="{FF2B5EF4-FFF2-40B4-BE49-F238E27FC236}">
                <a16:creationId xmlns:a16="http://schemas.microsoft.com/office/drawing/2014/main" id="{C1F5449A-C9D1-2E82-BD87-CD0C759D5DD6}"/>
              </a:ext>
            </a:extLst>
          </p:cNvPr>
          <p:cNvSpPr/>
          <p:nvPr/>
        </p:nvSpPr>
        <p:spPr>
          <a:xfrm>
            <a:off x="3581400" y="4027961"/>
            <a:ext cx="2209800" cy="548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n w="38100">
                <a:solidFill>
                  <a:schemeClr val="tx1"/>
                </a:solidFill>
              </a:ln>
              <a:noFill/>
            </a:endParaRPr>
          </a:p>
        </p:txBody>
      </p:sp>
    </p:spTree>
    <p:extLst>
      <p:ext uri="{BB962C8B-B14F-4D97-AF65-F5344CB8AC3E}">
        <p14:creationId xmlns:p14="http://schemas.microsoft.com/office/powerpoint/2010/main" val="406814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116;p22">
            <a:extLst>
              <a:ext uri="{FF2B5EF4-FFF2-40B4-BE49-F238E27FC236}">
                <a16:creationId xmlns:a16="http://schemas.microsoft.com/office/drawing/2014/main" id="{16E998B2-4B1C-7A61-7B81-C495A47E1BA8}"/>
              </a:ext>
            </a:extLst>
          </p:cNvPr>
          <p:cNvSpPr txBox="1">
            <a:spLocks noGrp="1"/>
          </p:cNvSpPr>
          <p:nvPr>
            <p:ph type="title"/>
          </p:nvPr>
        </p:nvSpPr>
        <p:spPr>
          <a:xfrm>
            <a:off x="533400" y="381000"/>
            <a:ext cx="11201400" cy="763600"/>
          </a:xfrm>
          <a:prstGeom prst="rect">
            <a:avLst/>
          </a:prstGeom>
        </p:spPr>
        <p:txBody>
          <a:bodyPr spcFirstLastPara="1" wrap="square" lIns="121900" tIns="121900" rIns="121900" bIns="121900" anchor="t" anchorCtr="0">
            <a:noAutofit/>
          </a:bodyPr>
          <a:lstStyle/>
          <a:p>
            <a:pPr rtl="0"/>
            <a:r>
              <a:rPr lang="fr" sz="3600" dirty="0">
                <a:solidFill>
                  <a:schemeClr val="tx1">
                    <a:lumMod val="75000"/>
                  </a:schemeClr>
                </a:solidFill>
              </a:rPr>
              <a:t>Un grand nombre de livreurs dans les grandes villes ne sont pas en camion ou camionnette</a:t>
            </a:r>
            <a:endParaRPr sz="3600" dirty="0">
              <a:solidFill>
                <a:schemeClr val="tx1">
                  <a:lumMod val="75000"/>
                </a:schemeClr>
              </a:solidFill>
            </a:endParaRPr>
          </a:p>
        </p:txBody>
      </p:sp>
      <p:pic>
        <p:nvPicPr>
          <p:cNvPr id="2" name="Image 1">
            <a:extLst>
              <a:ext uri="{FF2B5EF4-FFF2-40B4-BE49-F238E27FC236}">
                <a16:creationId xmlns:a16="http://schemas.microsoft.com/office/drawing/2014/main" id="{0F19C45B-3C21-79F5-FC00-36597663F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651191"/>
            <a:ext cx="3402797" cy="2142772"/>
          </a:xfrm>
          <a:prstGeom prst="rect">
            <a:avLst/>
          </a:prstGeom>
        </p:spPr>
      </p:pic>
      <p:pic>
        <p:nvPicPr>
          <p:cNvPr id="3" name="Image 2">
            <a:extLst>
              <a:ext uri="{FF2B5EF4-FFF2-40B4-BE49-F238E27FC236}">
                <a16:creationId xmlns:a16="http://schemas.microsoft.com/office/drawing/2014/main" id="{86BC8207-0D80-B908-509A-9261BBD56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413" y="4651191"/>
            <a:ext cx="3307833" cy="2140836"/>
          </a:xfrm>
          <a:prstGeom prst="rect">
            <a:avLst/>
          </a:prstGeom>
        </p:spPr>
      </p:pic>
      <p:pic>
        <p:nvPicPr>
          <p:cNvPr id="4" name="Image 3">
            <a:extLst>
              <a:ext uri="{FF2B5EF4-FFF2-40B4-BE49-F238E27FC236}">
                <a16:creationId xmlns:a16="http://schemas.microsoft.com/office/drawing/2014/main" id="{A6902668-955C-163D-4CD1-CA48B599A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63" y="2248707"/>
            <a:ext cx="2284485" cy="1939155"/>
          </a:xfrm>
          <a:prstGeom prst="rect">
            <a:avLst/>
          </a:prstGeom>
        </p:spPr>
      </p:pic>
      <p:pic>
        <p:nvPicPr>
          <p:cNvPr id="7" name="Image 6">
            <a:extLst>
              <a:ext uri="{FF2B5EF4-FFF2-40B4-BE49-F238E27FC236}">
                <a16:creationId xmlns:a16="http://schemas.microsoft.com/office/drawing/2014/main" id="{1E910414-F0F2-D9D3-38F7-76B45CC54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1515" y="2248706"/>
            <a:ext cx="1552326" cy="1924103"/>
          </a:xfrm>
          <a:prstGeom prst="rect">
            <a:avLst/>
          </a:prstGeom>
        </p:spPr>
      </p:pic>
      <p:pic>
        <p:nvPicPr>
          <p:cNvPr id="8" name="Image 7">
            <a:extLst>
              <a:ext uri="{FF2B5EF4-FFF2-40B4-BE49-F238E27FC236}">
                <a16:creationId xmlns:a16="http://schemas.microsoft.com/office/drawing/2014/main" id="{8FDB0F89-9803-DA69-1895-0CE4B0AA27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3932" y="2248706"/>
            <a:ext cx="1476805" cy="1969073"/>
          </a:xfrm>
          <a:prstGeom prst="rect">
            <a:avLst/>
          </a:prstGeom>
        </p:spPr>
      </p:pic>
      <p:pic>
        <p:nvPicPr>
          <p:cNvPr id="9" name="Image 8">
            <a:extLst>
              <a:ext uri="{FF2B5EF4-FFF2-40B4-BE49-F238E27FC236}">
                <a16:creationId xmlns:a16="http://schemas.microsoft.com/office/drawing/2014/main" id="{BC08892C-5AB1-B3E1-61D0-501861498F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4772" y="2263758"/>
            <a:ext cx="1403649" cy="1924104"/>
          </a:xfrm>
          <a:prstGeom prst="rect">
            <a:avLst/>
          </a:prstGeom>
        </p:spPr>
      </p:pic>
      <p:pic>
        <p:nvPicPr>
          <p:cNvPr id="11" name="Image 10">
            <a:extLst>
              <a:ext uri="{FF2B5EF4-FFF2-40B4-BE49-F238E27FC236}">
                <a16:creationId xmlns:a16="http://schemas.microsoft.com/office/drawing/2014/main" id="{9691E8E3-828B-D890-9BDF-3F8F19B097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5412" y="2248706"/>
            <a:ext cx="2284485" cy="1969073"/>
          </a:xfrm>
          <a:prstGeom prst="rect">
            <a:avLst/>
          </a:prstGeom>
        </p:spPr>
      </p:pic>
      <p:pic>
        <p:nvPicPr>
          <p:cNvPr id="12" name="Image 11">
            <a:extLst>
              <a:ext uri="{FF2B5EF4-FFF2-40B4-BE49-F238E27FC236}">
                <a16:creationId xmlns:a16="http://schemas.microsoft.com/office/drawing/2014/main" id="{38C12B4F-1AA9-1F1F-3595-872FE1EAE0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970613" y="2489219"/>
            <a:ext cx="1924102" cy="1443077"/>
          </a:xfrm>
          <a:prstGeom prst="rect">
            <a:avLst/>
          </a:prstGeom>
        </p:spPr>
      </p:pic>
      <p:sp>
        <p:nvSpPr>
          <p:cNvPr id="13" name="Ellipse 12">
            <a:extLst>
              <a:ext uri="{FF2B5EF4-FFF2-40B4-BE49-F238E27FC236}">
                <a16:creationId xmlns:a16="http://schemas.microsoft.com/office/drawing/2014/main" id="{519B941F-7CAE-D066-CBB9-9A7C315F0A80}"/>
              </a:ext>
            </a:extLst>
          </p:cNvPr>
          <p:cNvSpPr/>
          <p:nvPr/>
        </p:nvSpPr>
        <p:spPr>
          <a:xfrm>
            <a:off x="693319" y="1882004"/>
            <a:ext cx="11056137" cy="27024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n w="38100">
                <a:solidFill>
                  <a:schemeClr val="tx1"/>
                </a:solidFill>
              </a:ln>
              <a:noFill/>
            </a:endParaRPr>
          </a:p>
        </p:txBody>
      </p:sp>
    </p:spTree>
    <p:extLst>
      <p:ext uri="{BB962C8B-B14F-4D97-AF65-F5344CB8AC3E}">
        <p14:creationId xmlns:p14="http://schemas.microsoft.com/office/powerpoint/2010/main" val="225535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C5B97-FF34-324B-BE41-2F45EA02C31B}"/>
              </a:ext>
            </a:extLst>
          </p:cNvPr>
          <p:cNvSpPr>
            <a:spLocks noGrp="1"/>
          </p:cNvSpPr>
          <p:nvPr>
            <p:ph type="title"/>
          </p:nvPr>
        </p:nvSpPr>
        <p:spPr>
          <a:xfrm>
            <a:off x="146658" y="58286"/>
            <a:ext cx="11867229" cy="1143000"/>
          </a:xfrm>
        </p:spPr>
        <p:txBody>
          <a:bodyPr/>
          <a:lstStyle/>
          <a:p>
            <a:r>
              <a:rPr lang="en-US" sz="3600" dirty="0">
                <a:solidFill>
                  <a:schemeClr val="tx1">
                    <a:lumMod val="75000"/>
                  </a:schemeClr>
                </a:solidFill>
              </a:rPr>
              <a:t>Beaucoup de </a:t>
            </a:r>
            <a:r>
              <a:rPr lang="en-US" sz="3600" dirty="0" err="1">
                <a:solidFill>
                  <a:schemeClr val="tx1">
                    <a:lumMod val="75000"/>
                  </a:schemeClr>
                </a:solidFill>
              </a:rPr>
              <a:t>livreurs</a:t>
            </a:r>
            <a:r>
              <a:rPr lang="en-US" sz="3600" dirty="0">
                <a:solidFill>
                  <a:schemeClr val="tx1">
                    <a:lumMod val="75000"/>
                  </a:schemeClr>
                </a:solidFill>
              </a:rPr>
              <a:t> </a:t>
            </a:r>
            <a:r>
              <a:rPr lang="en-US" sz="3600" dirty="0" err="1">
                <a:solidFill>
                  <a:schemeClr val="tx1">
                    <a:lumMod val="75000"/>
                  </a:schemeClr>
                </a:solidFill>
              </a:rPr>
              <a:t>à</a:t>
            </a:r>
            <a:r>
              <a:rPr lang="en-US" sz="3600" dirty="0">
                <a:solidFill>
                  <a:schemeClr val="tx1">
                    <a:lumMod val="75000"/>
                  </a:schemeClr>
                </a:solidFill>
              </a:rPr>
              <a:t> pied </a:t>
            </a:r>
            <a:r>
              <a:rPr lang="en-US" sz="3600" dirty="0" err="1">
                <a:solidFill>
                  <a:schemeClr val="tx1">
                    <a:lumMod val="75000"/>
                  </a:schemeClr>
                </a:solidFill>
              </a:rPr>
              <a:t>à</a:t>
            </a:r>
            <a:r>
              <a:rPr lang="en-US" sz="3600" dirty="0">
                <a:solidFill>
                  <a:schemeClr val="tx1">
                    <a:lumMod val="75000"/>
                  </a:schemeClr>
                </a:solidFill>
              </a:rPr>
              <a:t> New York</a:t>
            </a:r>
            <a:endParaRPr lang="fr-FR" sz="3600" dirty="0">
              <a:solidFill>
                <a:schemeClr val="tx1">
                  <a:lumMod val="75000"/>
                </a:schemeClr>
              </a:solidFill>
            </a:endParaRPr>
          </a:p>
        </p:txBody>
      </p:sp>
      <p:pic>
        <p:nvPicPr>
          <p:cNvPr id="6" name="Espace réservé du contenu 5">
            <a:extLst>
              <a:ext uri="{FF2B5EF4-FFF2-40B4-BE49-F238E27FC236}">
                <a16:creationId xmlns:a16="http://schemas.microsoft.com/office/drawing/2014/main" id="{51688904-61BD-324A-ADE6-7EA8D71E742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02836" y="4350579"/>
            <a:ext cx="2841888" cy="2131416"/>
          </a:xfrm>
        </p:spPr>
      </p:pic>
      <p:pic>
        <p:nvPicPr>
          <p:cNvPr id="4" name="Espace réservé du contenu 4">
            <a:extLst>
              <a:ext uri="{FF2B5EF4-FFF2-40B4-BE49-F238E27FC236}">
                <a16:creationId xmlns:a16="http://schemas.microsoft.com/office/drawing/2014/main" id="{584DDC23-DBBA-6D41-A07A-BCD4C2C9D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83164" y="4350579"/>
            <a:ext cx="2841888" cy="2131416"/>
          </a:xfrm>
          <a:prstGeom prst="rect">
            <a:avLst/>
          </a:prstGeom>
        </p:spPr>
      </p:pic>
      <p:pic>
        <p:nvPicPr>
          <p:cNvPr id="8" name="Image 7">
            <a:extLst>
              <a:ext uri="{FF2B5EF4-FFF2-40B4-BE49-F238E27FC236}">
                <a16:creationId xmlns:a16="http://schemas.microsoft.com/office/drawing/2014/main" id="{60203A5F-14B1-8E49-BAE6-7E823C7630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995343"/>
            <a:ext cx="3733800" cy="2800350"/>
          </a:xfrm>
          <a:prstGeom prst="rect">
            <a:avLst/>
          </a:prstGeom>
        </p:spPr>
      </p:pic>
      <p:pic>
        <p:nvPicPr>
          <p:cNvPr id="10" name="Image 9">
            <a:extLst>
              <a:ext uri="{FF2B5EF4-FFF2-40B4-BE49-F238E27FC236}">
                <a16:creationId xmlns:a16="http://schemas.microsoft.com/office/drawing/2014/main" id="{9E2CE6AF-3F88-2149-8B1C-6D8A15E4C1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2837" y="1422036"/>
            <a:ext cx="2841888" cy="2131416"/>
          </a:xfrm>
          <a:prstGeom prst="rect">
            <a:avLst/>
          </a:prstGeom>
        </p:spPr>
      </p:pic>
      <p:pic>
        <p:nvPicPr>
          <p:cNvPr id="12" name="Image 11">
            <a:extLst>
              <a:ext uri="{FF2B5EF4-FFF2-40B4-BE49-F238E27FC236}">
                <a16:creationId xmlns:a16="http://schemas.microsoft.com/office/drawing/2014/main" id="{7C560F0D-2BFE-4E48-AA36-3F33A273A6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107904" y="1422035"/>
            <a:ext cx="2841888" cy="2131416"/>
          </a:xfrm>
          <a:prstGeom prst="rect">
            <a:avLst/>
          </a:prstGeom>
        </p:spPr>
      </p:pic>
      <p:pic>
        <p:nvPicPr>
          <p:cNvPr id="5" name="Image 4" descr="Une image contenant bâtiment&#10;&#10;Description générée automatiquement">
            <a:extLst>
              <a:ext uri="{FF2B5EF4-FFF2-40B4-BE49-F238E27FC236}">
                <a16:creationId xmlns:a16="http://schemas.microsoft.com/office/drawing/2014/main" id="{59E130D7-E37F-4782-8D4C-2D460276F8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259819" y="2041625"/>
            <a:ext cx="6083261" cy="3424876"/>
          </a:xfrm>
          <a:prstGeom prst="rect">
            <a:avLst/>
          </a:prstGeom>
        </p:spPr>
      </p:pic>
      <p:pic>
        <p:nvPicPr>
          <p:cNvPr id="9" name="Image 8">
            <a:extLst>
              <a:ext uri="{FF2B5EF4-FFF2-40B4-BE49-F238E27FC236}">
                <a16:creationId xmlns:a16="http://schemas.microsoft.com/office/drawing/2014/main" id="{C61F5161-93F7-49C4-8429-221154904E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10" r="28890"/>
          <a:stretch/>
        </p:blipFill>
        <p:spPr>
          <a:xfrm rot="5400000">
            <a:off x="5084903" y="906209"/>
            <a:ext cx="3136106" cy="2942713"/>
          </a:xfrm>
          <a:prstGeom prst="rect">
            <a:avLst/>
          </a:prstGeom>
        </p:spPr>
      </p:pic>
      <p:sp>
        <p:nvSpPr>
          <p:cNvPr id="3" name="ZoneTexte 2">
            <a:extLst>
              <a:ext uri="{FF2B5EF4-FFF2-40B4-BE49-F238E27FC236}">
                <a16:creationId xmlns:a16="http://schemas.microsoft.com/office/drawing/2014/main" id="{364BA71C-4109-13D2-FAC5-9EC08F773786}"/>
              </a:ext>
            </a:extLst>
          </p:cNvPr>
          <p:cNvSpPr txBox="1"/>
          <p:nvPr/>
        </p:nvSpPr>
        <p:spPr>
          <a:xfrm>
            <a:off x="8622681" y="5807904"/>
            <a:ext cx="2807320" cy="646331"/>
          </a:xfrm>
          <a:prstGeom prst="rect">
            <a:avLst/>
          </a:prstGeom>
          <a:noFill/>
        </p:spPr>
        <p:txBody>
          <a:bodyPr wrap="square" rtlCol="0">
            <a:spAutoFit/>
          </a:bodyPr>
          <a:lstStyle/>
          <a:p>
            <a:r>
              <a:rPr lang="fr-FR" dirty="0">
                <a:solidFill>
                  <a:schemeClr val="bg1"/>
                </a:solidFill>
              </a:rPr>
              <a:t>NYC, </a:t>
            </a:r>
            <a:r>
              <a:rPr lang="fr-FR" dirty="0" err="1">
                <a:solidFill>
                  <a:schemeClr val="bg1"/>
                </a:solidFill>
              </a:rPr>
              <a:t>Dablanc</a:t>
            </a:r>
            <a:r>
              <a:rPr lang="fr-FR" dirty="0">
                <a:solidFill>
                  <a:schemeClr val="bg1"/>
                </a:solidFill>
              </a:rPr>
              <a:t>, </a:t>
            </a:r>
            <a:r>
              <a:rPr lang="fr-FR" dirty="0" err="1">
                <a:solidFill>
                  <a:schemeClr val="bg1"/>
                </a:solidFill>
              </a:rPr>
              <a:t>Schorung</a:t>
            </a:r>
            <a:r>
              <a:rPr lang="fr-FR" dirty="0">
                <a:solidFill>
                  <a:schemeClr val="bg1"/>
                </a:solidFill>
              </a:rPr>
              <a:t>, March 2022</a:t>
            </a:r>
          </a:p>
        </p:txBody>
      </p:sp>
    </p:spTree>
    <p:extLst>
      <p:ext uri="{BB962C8B-B14F-4D97-AF65-F5344CB8AC3E}">
        <p14:creationId xmlns:p14="http://schemas.microsoft.com/office/powerpoint/2010/main" val="3595337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3">
            <a:extLst>
              <a:ext uri="{FF2B5EF4-FFF2-40B4-BE49-F238E27FC236}">
                <a16:creationId xmlns:a16="http://schemas.microsoft.com/office/drawing/2014/main" id="{9B296A33-003D-1C1E-4515-553EC7AED0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74436" y="3729671"/>
            <a:ext cx="2659080" cy="2999668"/>
          </a:xfrm>
        </p:spPr>
      </p:pic>
      <p:sp>
        <p:nvSpPr>
          <p:cNvPr id="7" name="ZoneTexte 6">
            <a:extLst>
              <a:ext uri="{FF2B5EF4-FFF2-40B4-BE49-F238E27FC236}">
                <a16:creationId xmlns:a16="http://schemas.microsoft.com/office/drawing/2014/main" id="{03164C3D-356E-1231-982A-1A6FB01B3C19}"/>
              </a:ext>
            </a:extLst>
          </p:cNvPr>
          <p:cNvSpPr txBox="1"/>
          <p:nvPr/>
        </p:nvSpPr>
        <p:spPr>
          <a:xfrm>
            <a:off x="7498229" y="2395142"/>
            <a:ext cx="1929452" cy="892552"/>
          </a:xfrm>
          <a:prstGeom prst="rect">
            <a:avLst/>
          </a:prstGeom>
          <a:noFill/>
        </p:spPr>
        <p:txBody>
          <a:bodyPr wrap="square" rtlCol="0">
            <a:spAutoFit/>
          </a:bodyPr>
          <a:lstStyle/>
          <a:p>
            <a:pPr algn="r"/>
            <a:r>
              <a:rPr lang="fr-FR" sz="2400" dirty="0">
                <a:solidFill>
                  <a:schemeClr val="tx1">
                    <a:lumMod val="75000"/>
                  </a:schemeClr>
                </a:solidFill>
              </a:rPr>
              <a:t>Stockholm</a:t>
            </a:r>
            <a:r>
              <a:rPr lang="fr-FR" sz="2800" dirty="0">
                <a:solidFill>
                  <a:schemeClr val="tx1">
                    <a:lumMod val="75000"/>
                  </a:schemeClr>
                </a:solidFill>
              </a:rPr>
              <a:t>	</a:t>
            </a:r>
          </a:p>
        </p:txBody>
      </p:sp>
      <p:sp>
        <p:nvSpPr>
          <p:cNvPr id="8" name="ZoneTexte 7">
            <a:extLst>
              <a:ext uri="{FF2B5EF4-FFF2-40B4-BE49-F238E27FC236}">
                <a16:creationId xmlns:a16="http://schemas.microsoft.com/office/drawing/2014/main" id="{2C804D78-6522-CF8C-8A11-D130AC155BF0}"/>
              </a:ext>
            </a:extLst>
          </p:cNvPr>
          <p:cNvSpPr txBox="1"/>
          <p:nvPr/>
        </p:nvSpPr>
        <p:spPr>
          <a:xfrm>
            <a:off x="10023757" y="3128329"/>
            <a:ext cx="2168243" cy="954107"/>
          </a:xfrm>
          <a:prstGeom prst="rect">
            <a:avLst/>
          </a:prstGeom>
          <a:noFill/>
        </p:spPr>
        <p:txBody>
          <a:bodyPr wrap="square" rtlCol="0">
            <a:spAutoFit/>
          </a:bodyPr>
          <a:lstStyle/>
          <a:p>
            <a:pPr algn="r"/>
            <a:r>
              <a:rPr lang="fr-FR" sz="2400" dirty="0"/>
              <a:t>Buenos Aires</a:t>
            </a:r>
            <a:r>
              <a:rPr lang="fr-FR" sz="2800" dirty="0"/>
              <a:t>		</a:t>
            </a:r>
          </a:p>
        </p:txBody>
      </p:sp>
      <p:sp>
        <p:nvSpPr>
          <p:cNvPr id="9" name="ZoneTexte 8">
            <a:extLst>
              <a:ext uri="{FF2B5EF4-FFF2-40B4-BE49-F238E27FC236}">
                <a16:creationId xmlns:a16="http://schemas.microsoft.com/office/drawing/2014/main" id="{23FA1784-10F6-A182-0F3E-5622277F7A94}"/>
              </a:ext>
            </a:extLst>
          </p:cNvPr>
          <p:cNvSpPr txBox="1"/>
          <p:nvPr/>
        </p:nvSpPr>
        <p:spPr>
          <a:xfrm>
            <a:off x="1022880" y="4096345"/>
            <a:ext cx="1958620" cy="1384995"/>
          </a:xfrm>
          <a:prstGeom prst="rect">
            <a:avLst/>
          </a:prstGeom>
          <a:noFill/>
        </p:spPr>
        <p:txBody>
          <a:bodyPr wrap="square" rtlCol="0">
            <a:spAutoFit/>
          </a:bodyPr>
          <a:lstStyle/>
          <a:p>
            <a:r>
              <a:rPr lang="fr-FR" sz="2400" dirty="0"/>
              <a:t>Lagos</a:t>
            </a:r>
            <a:r>
              <a:rPr lang="fr-FR" sz="2800" dirty="0"/>
              <a:t> 			</a:t>
            </a:r>
          </a:p>
        </p:txBody>
      </p:sp>
      <p:pic>
        <p:nvPicPr>
          <p:cNvPr id="10" name="Image 9">
            <a:extLst>
              <a:ext uri="{FF2B5EF4-FFF2-40B4-BE49-F238E27FC236}">
                <a16:creationId xmlns:a16="http://schemas.microsoft.com/office/drawing/2014/main" id="{5BF708D1-172D-CC43-86FC-0FF226E8A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330" y="2878031"/>
            <a:ext cx="2168244" cy="3856584"/>
          </a:xfrm>
          <a:prstGeom prst="rect">
            <a:avLst/>
          </a:prstGeom>
        </p:spPr>
      </p:pic>
      <p:pic>
        <p:nvPicPr>
          <p:cNvPr id="11" name="Image 10">
            <a:extLst>
              <a:ext uri="{FF2B5EF4-FFF2-40B4-BE49-F238E27FC236}">
                <a16:creationId xmlns:a16="http://schemas.microsoft.com/office/drawing/2014/main" id="{0A381BE2-8AEF-108F-E8A4-564A6AB30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43" y="4619456"/>
            <a:ext cx="2878258" cy="2109883"/>
          </a:xfrm>
          <a:prstGeom prst="rect">
            <a:avLst/>
          </a:prstGeom>
        </p:spPr>
      </p:pic>
      <p:pic>
        <p:nvPicPr>
          <p:cNvPr id="13" name="Image 12">
            <a:extLst>
              <a:ext uri="{FF2B5EF4-FFF2-40B4-BE49-F238E27FC236}">
                <a16:creationId xmlns:a16="http://schemas.microsoft.com/office/drawing/2014/main" id="{7DBE6A5B-5327-6D02-4F41-C092F7186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0338" y="4609845"/>
            <a:ext cx="2040053" cy="2119494"/>
          </a:xfrm>
          <a:prstGeom prst="rect">
            <a:avLst/>
          </a:prstGeom>
        </p:spPr>
      </p:pic>
      <p:sp>
        <p:nvSpPr>
          <p:cNvPr id="14" name="ZoneTexte 13">
            <a:extLst>
              <a:ext uri="{FF2B5EF4-FFF2-40B4-BE49-F238E27FC236}">
                <a16:creationId xmlns:a16="http://schemas.microsoft.com/office/drawing/2014/main" id="{ED7FAF0E-FA40-ABEE-AD37-404781C53872}"/>
              </a:ext>
            </a:extLst>
          </p:cNvPr>
          <p:cNvSpPr txBox="1"/>
          <p:nvPr/>
        </p:nvSpPr>
        <p:spPr>
          <a:xfrm>
            <a:off x="3980805" y="4094016"/>
            <a:ext cx="1958620" cy="1384995"/>
          </a:xfrm>
          <a:prstGeom prst="rect">
            <a:avLst/>
          </a:prstGeom>
          <a:noFill/>
        </p:spPr>
        <p:txBody>
          <a:bodyPr wrap="square" rtlCol="0">
            <a:spAutoFit/>
          </a:bodyPr>
          <a:lstStyle/>
          <a:p>
            <a:r>
              <a:rPr lang="fr-FR" sz="2400" dirty="0"/>
              <a:t>Lima</a:t>
            </a:r>
            <a:r>
              <a:rPr lang="fr-FR" sz="2800" dirty="0"/>
              <a:t> 			</a:t>
            </a:r>
          </a:p>
        </p:txBody>
      </p:sp>
      <p:pic>
        <p:nvPicPr>
          <p:cNvPr id="15" name="Image 14">
            <a:extLst>
              <a:ext uri="{FF2B5EF4-FFF2-40B4-BE49-F238E27FC236}">
                <a16:creationId xmlns:a16="http://schemas.microsoft.com/office/drawing/2014/main" id="{F18CBB69-AC92-1FDF-C5F0-F6F52C54D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7521" y="4619715"/>
            <a:ext cx="2075754" cy="2109624"/>
          </a:xfrm>
          <a:prstGeom prst="rect">
            <a:avLst/>
          </a:prstGeom>
        </p:spPr>
      </p:pic>
      <p:sp>
        <p:nvSpPr>
          <p:cNvPr id="19" name="ZoneTexte 18">
            <a:extLst>
              <a:ext uri="{FF2B5EF4-FFF2-40B4-BE49-F238E27FC236}">
                <a16:creationId xmlns:a16="http://schemas.microsoft.com/office/drawing/2014/main" id="{1B3583DF-EB8E-A81E-95E5-3C5778919763}"/>
              </a:ext>
            </a:extLst>
          </p:cNvPr>
          <p:cNvSpPr txBox="1"/>
          <p:nvPr/>
        </p:nvSpPr>
        <p:spPr>
          <a:xfrm>
            <a:off x="6020858" y="4094016"/>
            <a:ext cx="1958620" cy="1815882"/>
          </a:xfrm>
          <a:prstGeom prst="rect">
            <a:avLst/>
          </a:prstGeom>
          <a:noFill/>
        </p:spPr>
        <p:txBody>
          <a:bodyPr wrap="square" rtlCol="0">
            <a:spAutoFit/>
          </a:bodyPr>
          <a:lstStyle/>
          <a:p>
            <a:r>
              <a:rPr lang="fr-FR" sz="2400" dirty="0"/>
              <a:t>Mumbai</a:t>
            </a:r>
            <a:r>
              <a:rPr lang="fr-FR" sz="2800" dirty="0"/>
              <a:t> 			</a:t>
            </a:r>
          </a:p>
        </p:txBody>
      </p:sp>
      <p:sp>
        <p:nvSpPr>
          <p:cNvPr id="5" name="Espace réservé du texte 2">
            <a:extLst>
              <a:ext uri="{FF2B5EF4-FFF2-40B4-BE49-F238E27FC236}">
                <a16:creationId xmlns:a16="http://schemas.microsoft.com/office/drawing/2014/main" id="{11A54F02-37AB-6616-80A8-482E531DA4C3}"/>
              </a:ext>
            </a:extLst>
          </p:cNvPr>
          <p:cNvSpPr txBox="1">
            <a:spLocks/>
          </p:cNvSpPr>
          <p:nvPr/>
        </p:nvSpPr>
        <p:spPr bwMode="auto">
          <a:xfrm>
            <a:off x="216880" y="1569304"/>
            <a:ext cx="5541841" cy="11315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Arial" charset="0"/>
              <a:buChar char="•"/>
            </a:pPr>
            <a:r>
              <a:rPr lang="en-US" altLang="fr-FR" sz="2400" kern="0" dirty="0">
                <a:solidFill>
                  <a:sysClr val="windowText" lastClr="000000"/>
                </a:solidFill>
              </a:rPr>
              <a:t>Livraison </a:t>
            </a:r>
            <a:r>
              <a:rPr lang="en-US" altLang="fr-FR" sz="2400" kern="0" dirty="0" err="1">
                <a:solidFill>
                  <a:sysClr val="windowText" lastClr="000000"/>
                </a:solidFill>
              </a:rPr>
              <a:t>en</a:t>
            </a:r>
            <a:r>
              <a:rPr lang="en-US" altLang="fr-FR" sz="2400" kern="0" dirty="0">
                <a:solidFill>
                  <a:sysClr val="windowText" lastClr="000000"/>
                </a:solidFill>
              </a:rPr>
              <a:t> </a:t>
            </a:r>
            <a:r>
              <a:rPr lang="en-US" altLang="fr-FR" sz="2400" kern="0" dirty="0" err="1">
                <a:solidFill>
                  <a:sysClr val="windowText" lastClr="000000"/>
                </a:solidFill>
              </a:rPr>
              <a:t>moins</a:t>
            </a:r>
            <a:r>
              <a:rPr lang="en-US" altLang="fr-FR" sz="2400" kern="0" dirty="0">
                <a:solidFill>
                  <a:sysClr val="windowText" lastClr="000000"/>
                </a:solidFill>
              </a:rPr>
              <a:t> de deux </a:t>
            </a:r>
            <a:r>
              <a:rPr lang="en-US" altLang="fr-FR" sz="2400" kern="0" dirty="0" err="1">
                <a:solidFill>
                  <a:sysClr val="windowText" lastClr="000000"/>
                </a:solidFill>
              </a:rPr>
              <a:t>heures</a:t>
            </a:r>
            <a:endParaRPr lang="en-US" altLang="fr-FR" sz="2400" kern="0" dirty="0">
              <a:solidFill>
                <a:sysClr val="windowText" lastClr="000000"/>
              </a:solidFill>
            </a:endParaRPr>
          </a:p>
          <a:p>
            <a:pPr marL="457200" indent="-457200">
              <a:buFont typeface="Arial" charset="0"/>
              <a:buChar char="•"/>
            </a:pPr>
            <a:r>
              <a:rPr lang="en-US" altLang="fr-FR" sz="2400" kern="0" dirty="0">
                <a:solidFill>
                  <a:sysClr val="windowText" lastClr="000000"/>
                </a:solidFill>
              </a:rPr>
              <a:t>Des auto-entrepreneurs (‘gig workers’)</a:t>
            </a:r>
          </a:p>
          <a:p>
            <a:pPr marL="457200" indent="-457200">
              <a:buFont typeface="Arial" charset="0"/>
              <a:buChar char="•"/>
            </a:pPr>
            <a:r>
              <a:rPr lang="en-US" altLang="fr-FR" sz="2400" kern="0" dirty="0">
                <a:solidFill>
                  <a:sysClr val="windowText" lastClr="000000"/>
                </a:solidFill>
              </a:rPr>
              <a:t>Des </a:t>
            </a:r>
            <a:r>
              <a:rPr lang="en-US" altLang="fr-FR" sz="2400" kern="0" dirty="0" err="1">
                <a:solidFill>
                  <a:sysClr val="windowText" lastClr="000000"/>
                </a:solidFill>
              </a:rPr>
              <a:t>algorithmes</a:t>
            </a:r>
            <a:endParaRPr lang="en-US" altLang="fr-FR" sz="2400" kern="0" dirty="0">
              <a:solidFill>
                <a:sysClr val="windowText" lastClr="000000"/>
              </a:solidFill>
            </a:endParaRPr>
          </a:p>
          <a:p>
            <a:pPr marL="457200" indent="-457200">
              <a:buFont typeface="Arial" charset="0"/>
              <a:buChar char="•"/>
            </a:pPr>
            <a:r>
              <a:rPr lang="en-US" altLang="fr-FR" sz="2400" kern="0" dirty="0">
                <a:solidFill>
                  <a:sysClr val="windowText" lastClr="000000"/>
                </a:solidFill>
              </a:rPr>
              <a:t>Des deux-roues</a:t>
            </a:r>
          </a:p>
          <a:p>
            <a:endParaRPr lang="en-US" altLang="fr-FR" sz="2800" kern="0" dirty="0">
              <a:solidFill>
                <a:sysClr val="windowText" lastClr="000000"/>
              </a:solidFill>
            </a:endParaRPr>
          </a:p>
        </p:txBody>
      </p:sp>
      <p:sp>
        <p:nvSpPr>
          <p:cNvPr id="12" name="Titre 1">
            <a:extLst>
              <a:ext uri="{FF2B5EF4-FFF2-40B4-BE49-F238E27FC236}">
                <a16:creationId xmlns:a16="http://schemas.microsoft.com/office/drawing/2014/main" id="{BA411EDB-CC17-3AB4-80FC-03E365DA44EA}"/>
              </a:ext>
            </a:extLst>
          </p:cNvPr>
          <p:cNvSpPr>
            <a:spLocks noGrp="1"/>
          </p:cNvSpPr>
          <p:nvPr>
            <p:ph type="title"/>
          </p:nvPr>
        </p:nvSpPr>
        <p:spPr>
          <a:xfrm>
            <a:off x="216880" y="147349"/>
            <a:ext cx="8976454" cy="864096"/>
          </a:xfrm>
        </p:spPr>
        <p:txBody>
          <a:bodyPr>
            <a:normAutofit fontScale="90000"/>
          </a:bodyPr>
          <a:lstStyle/>
          <a:p>
            <a:pPr>
              <a:defRPr/>
            </a:pPr>
            <a:r>
              <a:rPr lang="fr-FR" sz="4000" dirty="0">
                <a:solidFill>
                  <a:schemeClr val="tx1">
                    <a:lumMod val="75000"/>
                  </a:schemeClr>
                </a:solidFill>
              </a:rPr>
              <a:t>Les livreurs des plateformes de livraison « instantanée »</a:t>
            </a:r>
            <a:br>
              <a:rPr lang="fr-FR" sz="4000" dirty="0">
                <a:solidFill>
                  <a:schemeClr val="accent2">
                    <a:lumMod val="75000"/>
                  </a:schemeClr>
                </a:solidFill>
              </a:rPr>
            </a:br>
            <a:br>
              <a:rPr lang="fr-FR" sz="2200" dirty="0">
                <a:solidFill>
                  <a:schemeClr val="accent2">
                    <a:lumMod val="75000"/>
                  </a:schemeClr>
                </a:solidFill>
              </a:rPr>
            </a:br>
            <a:endParaRPr lang="fr-FR" sz="2700" dirty="0">
              <a:solidFill>
                <a:schemeClr val="tx1"/>
              </a:solidFill>
            </a:endParaRPr>
          </a:p>
        </p:txBody>
      </p:sp>
      <p:sp>
        <p:nvSpPr>
          <p:cNvPr id="3" name="ZoneTexte 2">
            <a:extLst>
              <a:ext uri="{FF2B5EF4-FFF2-40B4-BE49-F238E27FC236}">
                <a16:creationId xmlns:a16="http://schemas.microsoft.com/office/drawing/2014/main" id="{0E3D4E79-3BD8-21DA-0B3A-A816F9788989}"/>
              </a:ext>
            </a:extLst>
          </p:cNvPr>
          <p:cNvSpPr txBox="1"/>
          <p:nvPr/>
        </p:nvSpPr>
        <p:spPr>
          <a:xfrm>
            <a:off x="6422395" y="1069664"/>
            <a:ext cx="4634096" cy="1200329"/>
          </a:xfrm>
          <a:prstGeom prst="rect">
            <a:avLst/>
          </a:prstGeom>
          <a:noFill/>
        </p:spPr>
        <p:txBody>
          <a:bodyPr wrap="square">
            <a:spAutoFit/>
          </a:bodyPr>
          <a:lstStyle/>
          <a:p>
            <a:pPr marL="285750" indent="-285750">
              <a:buFont typeface="Arial" panose="020B0604020202020204" pitchFamily="34" charset="0"/>
              <a:buChar char="•"/>
            </a:pPr>
            <a:r>
              <a:rPr lang="en-US" altLang="fr-FR" sz="1800" kern="0" dirty="0" err="1">
                <a:solidFill>
                  <a:schemeClr val="tx1">
                    <a:lumMod val="75000"/>
                  </a:schemeClr>
                </a:solidFill>
              </a:rPr>
              <a:t>Repas</a:t>
            </a:r>
            <a:r>
              <a:rPr lang="en-US" altLang="fr-FR" sz="1800" kern="0" dirty="0">
                <a:solidFill>
                  <a:schemeClr val="tx1">
                    <a:lumMod val="75000"/>
                  </a:schemeClr>
                </a:solidFill>
              </a:rPr>
              <a:t> et épicerie : </a:t>
            </a:r>
            <a:r>
              <a:rPr lang="en-US" altLang="fr-FR" sz="1800" kern="0" dirty="0" err="1">
                <a:solidFill>
                  <a:schemeClr val="tx1">
                    <a:lumMod val="75000"/>
                  </a:schemeClr>
                </a:solidFill>
              </a:rPr>
              <a:t>UberEats</a:t>
            </a:r>
            <a:r>
              <a:rPr lang="en-US" altLang="fr-FR" sz="1800" kern="0" dirty="0">
                <a:solidFill>
                  <a:schemeClr val="tx1">
                    <a:lumMod val="75000"/>
                  </a:schemeClr>
                </a:solidFill>
              </a:rPr>
              <a:t>, Deliveroo, Instacart</a:t>
            </a:r>
          </a:p>
          <a:p>
            <a:pPr marL="285750" indent="-285750">
              <a:buFont typeface="Arial" panose="020B0604020202020204" pitchFamily="34" charset="0"/>
              <a:buChar char="•"/>
            </a:pPr>
            <a:r>
              <a:rPr lang="en-US" altLang="fr-FR" sz="1800" kern="0" dirty="0" err="1">
                <a:solidFill>
                  <a:schemeClr val="tx1">
                    <a:lumMod val="75000"/>
                  </a:schemeClr>
                </a:solidFill>
              </a:rPr>
              <a:t>Colis</a:t>
            </a:r>
            <a:r>
              <a:rPr lang="en-US" altLang="fr-FR" sz="1800" kern="0" dirty="0">
                <a:solidFill>
                  <a:schemeClr val="tx1">
                    <a:lumMod val="75000"/>
                  </a:schemeClr>
                </a:solidFill>
              </a:rPr>
              <a:t> : Amazon Flex</a:t>
            </a:r>
            <a:endParaRPr lang="en-US" altLang="fr-FR" kern="0" dirty="0">
              <a:solidFill>
                <a:schemeClr val="tx1">
                  <a:lumMod val="75000"/>
                </a:schemeClr>
              </a:solidFill>
            </a:endParaRPr>
          </a:p>
          <a:p>
            <a:pPr marL="285750" indent="-285750">
              <a:buFont typeface="Arial" panose="020B0604020202020204" pitchFamily="34" charset="0"/>
              <a:buChar char="•"/>
            </a:pPr>
            <a:r>
              <a:rPr lang="en-US" altLang="fr-FR" sz="1800" kern="0" dirty="0" err="1">
                <a:solidFill>
                  <a:schemeClr val="tx1">
                    <a:lumMod val="75000"/>
                  </a:schemeClr>
                </a:solidFill>
              </a:rPr>
              <a:t>Toutes</a:t>
            </a:r>
            <a:r>
              <a:rPr lang="en-US" altLang="fr-FR" sz="1800" kern="0" dirty="0">
                <a:solidFill>
                  <a:schemeClr val="tx1">
                    <a:lumMod val="75000"/>
                  </a:schemeClr>
                </a:solidFill>
              </a:rPr>
              <a:t> </a:t>
            </a:r>
            <a:r>
              <a:rPr lang="en-US" altLang="fr-FR" sz="1800" kern="0" dirty="0" err="1">
                <a:solidFill>
                  <a:schemeClr val="tx1">
                    <a:lumMod val="75000"/>
                  </a:schemeClr>
                </a:solidFill>
              </a:rPr>
              <a:t>marchandises</a:t>
            </a:r>
            <a:r>
              <a:rPr lang="en-US" altLang="fr-FR" sz="1800" kern="0" dirty="0">
                <a:solidFill>
                  <a:schemeClr val="tx1">
                    <a:lumMod val="75000"/>
                  </a:schemeClr>
                </a:solidFill>
              </a:rPr>
              <a:t> : </a:t>
            </a:r>
            <a:r>
              <a:rPr lang="en-US" altLang="fr-FR" sz="1800" kern="0" dirty="0" err="1">
                <a:solidFill>
                  <a:schemeClr val="tx1">
                    <a:lumMod val="75000"/>
                  </a:schemeClr>
                </a:solidFill>
              </a:rPr>
              <a:t>Meituan</a:t>
            </a:r>
            <a:endParaRPr lang="en-US" altLang="fr-FR" sz="1800" kern="0" dirty="0">
              <a:solidFill>
                <a:schemeClr val="tx1">
                  <a:lumMod val="75000"/>
                </a:schemeClr>
              </a:solidFill>
            </a:endParaRPr>
          </a:p>
        </p:txBody>
      </p:sp>
    </p:spTree>
    <p:extLst>
      <p:ext uri="{BB962C8B-B14F-4D97-AF65-F5344CB8AC3E}">
        <p14:creationId xmlns:p14="http://schemas.microsoft.com/office/powerpoint/2010/main" val="252724715"/>
      </p:ext>
    </p:extLst>
  </p:cSld>
  <p:clrMapOvr>
    <a:masterClrMapping/>
  </p:clrMapOvr>
  <p:transition advTm="2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304800" y="152400"/>
            <a:ext cx="113538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3600" dirty="0">
                <a:solidFill>
                  <a:schemeClr val="tx1">
                    <a:lumMod val="75000"/>
                  </a:schemeClr>
                </a:solidFill>
              </a:rPr>
              <a:t>Un très grand nombre d’emplois</a:t>
            </a:r>
          </a:p>
        </p:txBody>
      </p:sp>
      <p:sp>
        <p:nvSpPr>
          <p:cNvPr id="71683" name="Rectangle 3"/>
          <p:cNvSpPr>
            <a:spLocks noGrp="1" noChangeArrowheads="1"/>
          </p:cNvSpPr>
          <p:nvPr>
            <p:ph type="body" idx="1"/>
          </p:nvPr>
        </p:nvSpPr>
        <p:spPr bwMode="auto">
          <a:xfrm>
            <a:off x="169024" y="975518"/>
            <a:ext cx="7467601" cy="4906963"/>
          </a:xfrm>
          <a:noFill/>
          <a:ln>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spcBef>
                <a:spcPts val="600"/>
              </a:spcBef>
              <a:buFont typeface="Arial" charset="0"/>
              <a:buChar char="•"/>
            </a:pPr>
            <a:r>
              <a:rPr lang="en-US" sz="2400" dirty="0" err="1"/>
              <a:t>Meituan</a:t>
            </a:r>
            <a:r>
              <a:rPr lang="en-US" sz="2400" dirty="0"/>
              <a:t> : six millions de </a:t>
            </a:r>
            <a:r>
              <a:rPr lang="en-US" sz="2400" dirty="0" err="1"/>
              <a:t>livreurs</a:t>
            </a:r>
            <a:r>
              <a:rPr lang="en-US" sz="2400" dirty="0"/>
              <a:t> </a:t>
            </a:r>
            <a:r>
              <a:rPr lang="en-US" sz="2400" dirty="0" err="1"/>
              <a:t>en</a:t>
            </a:r>
            <a:r>
              <a:rPr lang="en-US" sz="2400" dirty="0"/>
              <a:t> 2023 </a:t>
            </a:r>
            <a:endParaRPr lang="en-US" sz="2400" dirty="0">
              <a:solidFill>
                <a:srgbClr val="000000"/>
              </a:solidFill>
            </a:endParaRPr>
          </a:p>
          <a:p>
            <a:pPr marL="342900" indent="-342900" eaLnBrk="1" hangingPunct="1">
              <a:spcBef>
                <a:spcPts val="600"/>
              </a:spcBef>
              <a:buFont typeface="Arial" charset="0"/>
              <a:buChar char="•"/>
            </a:pPr>
            <a:r>
              <a:rPr lang="en-US" sz="2400" dirty="0">
                <a:solidFill>
                  <a:srgbClr val="000000"/>
                </a:solidFill>
              </a:rPr>
              <a:t>Paris : 35 000 ?</a:t>
            </a:r>
          </a:p>
          <a:p>
            <a:pPr marL="342900" indent="-342900" eaLnBrk="1" hangingPunct="1">
              <a:spcBef>
                <a:spcPts val="600"/>
              </a:spcBef>
              <a:buFont typeface="Arial" charset="0"/>
              <a:buChar char="•"/>
            </a:pPr>
            <a:r>
              <a:rPr lang="en-US" sz="2400" dirty="0" err="1">
                <a:solidFill>
                  <a:srgbClr val="000000"/>
                </a:solidFill>
              </a:rPr>
              <a:t>Catégorie</a:t>
            </a:r>
            <a:r>
              <a:rPr lang="en-US" sz="2400" dirty="0">
                <a:solidFill>
                  <a:srgbClr val="000000"/>
                </a:solidFill>
              </a:rPr>
              <a:t> 5320Z de la NAF </a:t>
            </a:r>
          </a:p>
        </p:txBody>
      </p:sp>
      <p:pic>
        <p:nvPicPr>
          <p:cNvPr id="3" name="Image 2">
            <a:extLst>
              <a:ext uri="{FF2B5EF4-FFF2-40B4-BE49-F238E27FC236}">
                <a16:creationId xmlns:a16="http://schemas.microsoft.com/office/drawing/2014/main" id="{A2839E6E-6426-2ED8-D284-A2BCA455E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625" y="1087629"/>
            <a:ext cx="4555375" cy="2743200"/>
          </a:xfrm>
          <a:prstGeom prst="rect">
            <a:avLst/>
          </a:prstGeom>
        </p:spPr>
      </p:pic>
      <p:pic>
        <p:nvPicPr>
          <p:cNvPr id="2" name="Image 1">
            <a:extLst>
              <a:ext uri="{FF2B5EF4-FFF2-40B4-BE49-F238E27FC236}">
                <a16:creationId xmlns:a16="http://schemas.microsoft.com/office/drawing/2014/main" id="{2D21ED01-965A-DD30-57DA-657161F697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4" y="3551938"/>
            <a:ext cx="5510645" cy="3306062"/>
          </a:xfrm>
          <a:prstGeom prst="rect">
            <a:avLst/>
          </a:prstGeom>
        </p:spPr>
      </p:pic>
      <p:sp>
        <p:nvSpPr>
          <p:cNvPr id="5" name="ZoneTexte 4">
            <a:extLst>
              <a:ext uri="{FF2B5EF4-FFF2-40B4-BE49-F238E27FC236}">
                <a16:creationId xmlns:a16="http://schemas.microsoft.com/office/drawing/2014/main" id="{EB4739D1-6E09-6074-3B37-DD944E0B0E98}"/>
              </a:ext>
            </a:extLst>
          </p:cNvPr>
          <p:cNvSpPr txBox="1"/>
          <p:nvPr/>
        </p:nvSpPr>
        <p:spPr>
          <a:xfrm>
            <a:off x="6712715" y="6049963"/>
            <a:ext cx="3345685" cy="584775"/>
          </a:xfrm>
          <a:prstGeom prst="rect">
            <a:avLst/>
          </a:prstGeom>
          <a:noFill/>
        </p:spPr>
        <p:txBody>
          <a:bodyPr wrap="square">
            <a:spAutoFit/>
          </a:bodyPr>
          <a:lstStyle/>
          <a:p>
            <a:r>
              <a:rPr lang="fr-FR" sz="1600" dirty="0" err="1">
                <a:solidFill>
                  <a:srgbClr val="000000"/>
                </a:solidFill>
                <a:effectLst/>
                <a:ea typeface="Cambria" panose="02040503050406030204" pitchFamily="18" charset="0"/>
              </a:rPr>
              <a:t>T</a:t>
            </a:r>
            <a:r>
              <a:rPr lang="fr-FR" sz="1600" dirty="0">
                <a:solidFill>
                  <a:srgbClr val="000000"/>
                </a:solidFill>
                <a:effectLst/>
                <a:ea typeface="Cambria" panose="02040503050406030204" pitchFamily="18" charset="0"/>
              </a:rPr>
              <a:t>. </a:t>
            </a:r>
            <a:r>
              <a:rPr lang="fr-FR" sz="1600" dirty="0" err="1">
                <a:solidFill>
                  <a:srgbClr val="000000"/>
                </a:solidFill>
                <a:effectLst/>
                <a:ea typeface="Cambria" panose="02040503050406030204" pitchFamily="18" charset="0"/>
              </a:rPr>
              <a:t>Laurenceau</a:t>
            </a:r>
            <a:r>
              <a:rPr lang="fr-FR" sz="1600" dirty="0">
                <a:solidFill>
                  <a:srgbClr val="000000"/>
                </a:solidFill>
                <a:effectLst/>
                <a:ea typeface="Cambria" panose="02040503050406030204" pitchFamily="18" charset="0"/>
              </a:rPr>
              <a:t>-Frugier, ARPE SIRENE code NAF 53-20Z</a:t>
            </a:r>
            <a:r>
              <a:rPr lang="fr-FR" sz="1600" dirty="0">
                <a:effectLst/>
              </a:rPr>
              <a:t> </a:t>
            </a:r>
            <a:endParaRPr lang="fr-FR" sz="1600" dirty="0"/>
          </a:p>
        </p:txBody>
      </p:sp>
    </p:spTree>
    <p:extLst>
      <p:ext uri="{BB962C8B-B14F-4D97-AF65-F5344CB8AC3E}">
        <p14:creationId xmlns:p14="http://schemas.microsoft.com/office/powerpoint/2010/main" val="1463911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DD4993-D41B-3F4B-DA52-36114BE01D86}"/>
              </a:ext>
            </a:extLst>
          </p:cNvPr>
          <p:cNvSpPr>
            <a:spLocks noGrp="1"/>
          </p:cNvSpPr>
          <p:nvPr>
            <p:ph type="title"/>
          </p:nvPr>
        </p:nvSpPr>
        <p:spPr>
          <a:xfrm>
            <a:off x="207945" y="190481"/>
            <a:ext cx="10972800" cy="1143000"/>
          </a:xfrm>
        </p:spPr>
        <p:txBody>
          <a:bodyPr/>
          <a:lstStyle/>
          <a:p>
            <a:r>
              <a:rPr lang="fr-FR" sz="3600" dirty="0">
                <a:solidFill>
                  <a:schemeClr val="tx1">
                    <a:lumMod val="75000"/>
                  </a:schemeClr>
                </a:solidFill>
              </a:rPr>
              <a:t>Enquêtes auprès des livreurs des plateformes à Paris 2016 à 2025 et Nantes 2021 (chaire </a:t>
            </a:r>
            <a:r>
              <a:rPr lang="fr-FR" sz="3600" dirty="0" err="1">
                <a:solidFill>
                  <a:schemeClr val="tx1">
                    <a:lumMod val="75000"/>
                  </a:schemeClr>
                </a:solidFill>
              </a:rPr>
              <a:t>Logistics</a:t>
            </a:r>
            <a:r>
              <a:rPr lang="fr-FR" sz="3600" dirty="0">
                <a:solidFill>
                  <a:schemeClr val="tx1">
                    <a:lumMod val="75000"/>
                  </a:schemeClr>
                </a:solidFill>
              </a:rPr>
              <a:t> City)</a:t>
            </a:r>
          </a:p>
        </p:txBody>
      </p:sp>
      <p:pic>
        <p:nvPicPr>
          <p:cNvPr id="4" name="Image 3">
            <a:extLst>
              <a:ext uri="{FF2B5EF4-FFF2-40B4-BE49-F238E27FC236}">
                <a16:creationId xmlns:a16="http://schemas.microsoft.com/office/drawing/2014/main" id="{DEC40769-4D6E-F596-FF9C-60BE644C1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81200"/>
            <a:ext cx="4918112" cy="3580959"/>
          </a:xfrm>
          <a:prstGeom prst="rect">
            <a:avLst/>
          </a:prstGeom>
        </p:spPr>
      </p:pic>
      <p:sp>
        <p:nvSpPr>
          <p:cNvPr id="8" name="ZoneTexte 7">
            <a:extLst>
              <a:ext uri="{FF2B5EF4-FFF2-40B4-BE49-F238E27FC236}">
                <a16:creationId xmlns:a16="http://schemas.microsoft.com/office/drawing/2014/main" id="{3711FC37-4CBB-5987-EBCA-D2EBD83C0086}"/>
              </a:ext>
            </a:extLst>
          </p:cNvPr>
          <p:cNvSpPr txBox="1"/>
          <p:nvPr/>
        </p:nvSpPr>
        <p:spPr>
          <a:xfrm>
            <a:off x="6096000" y="2362200"/>
            <a:ext cx="5486400" cy="2308324"/>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rgbClr val="000000"/>
                </a:solidFill>
              </a:rPr>
              <a:t>Méthode : enquête sur le terrain, aléatoire et qui se veut systématique</a:t>
            </a:r>
          </a:p>
          <a:p>
            <a:pPr marL="342900" indent="-342900">
              <a:buFont typeface="Arial" panose="020B0604020202020204" pitchFamily="34" charset="0"/>
              <a:buChar char="•"/>
            </a:pPr>
            <a:r>
              <a:rPr lang="fr-FR" sz="2400" dirty="0">
                <a:solidFill>
                  <a:srgbClr val="000000"/>
                </a:solidFill>
              </a:rPr>
              <a:t>500 à 700 enquêtés chaque année</a:t>
            </a:r>
          </a:p>
          <a:p>
            <a:pPr marL="342900" indent="-342900">
              <a:buFont typeface="Arial" panose="020B0604020202020204" pitchFamily="34" charset="0"/>
              <a:buChar char="•"/>
            </a:pPr>
            <a:r>
              <a:rPr lang="fr-FR" sz="2400" dirty="0">
                <a:solidFill>
                  <a:srgbClr val="000000"/>
                </a:solidFill>
              </a:rPr>
              <a:t>Tronc commun au questionnaire depuis 2016, avec des focus </a:t>
            </a:r>
            <a:r>
              <a:rPr lang="fr-FR" sz="2400" dirty="0" err="1">
                <a:solidFill>
                  <a:srgbClr val="000000"/>
                </a:solidFill>
              </a:rPr>
              <a:t>oudes</a:t>
            </a:r>
            <a:r>
              <a:rPr lang="fr-FR" sz="2400" dirty="0">
                <a:solidFill>
                  <a:srgbClr val="000000"/>
                </a:solidFill>
              </a:rPr>
              <a:t>  questions liées à l’actualité</a:t>
            </a:r>
          </a:p>
        </p:txBody>
      </p:sp>
    </p:spTree>
    <p:extLst>
      <p:ext uri="{BB962C8B-B14F-4D97-AF65-F5344CB8AC3E}">
        <p14:creationId xmlns:p14="http://schemas.microsoft.com/office/powerpoint/2010/main" val="1116016225"/>
      </p:ext>
    </p:extLst>
  </p:cSld>
  <p:clrMapOvr>
    <a:masterClrMapping/>
  </p:clrMapOvr>
</p:sld>
</file>

<file path=ppt/theme/theme1.xml><?xml version="1.0" encoding="utf-8"?>
<a:theme xmlns:a="http://schemas.openxmlformats.org/drawingml/2006/main" name="Office Theme">
  <a:themeElements>
    <a:clrScheme name="Université Gustave Eiffel">
      <a:dk1>
        <a:srgbClr val="2F2A85"/>
      </a:dk1>
      <a:lt1>
        <a:sysClr val="window" lastClr="FFFFFF"/>
      </a:lt1>
      <a:dk2>
        <a:srgbClr val="0F273B"/>
      </a:dk2>
      <a:lt2>
        <a:srgbClr val="FFFFFF"/>
      </a:lt2>
      <a:accent1>
        <a:srgbClr val="1EAFD0"/>
      </a:accent1>
      <a:accent2>
        <a:srgbClr val="D2213C"/>
      </a:accent2>
      <a:accent3>
        <a:srgbClr val="E83583"/>
      </a:accent3>
      <a:accent4>
        <a:srgbClr val="00936E"/>
      </a:accent4>
      <a:accent5>
        <a:srgbClr val="FBBA00"/>
      </a:accent5>
      <a:accent6>
        <a:srgbClr val="8B2F97"/>
      </a:accent6>
      <a:hlink>
        <a:srgbClr val="FFFFFF"/>
      </a:hlink>
      <a:folHlink>
        <a:srgbClr val="2F2A85"/>
      </a:folHlink>
    </a:clrScheme>
    <a:fontScheme name="Personnalisé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spPr>
      <a:bodyPr wrap="square" lIns="0" tIns="0" rIns="0" bIns="0" rtlCol="0"/>
      <a:lstStyle>
        <a:defPPr>
          <a:defRPr/>
        </a:defPPr>
      </a:lstStyle>
    </a:spDef>
  </a:objectDefaults>
  <a:extraClrSchemeLst/>
</a:theme>
</file>

<file path=ppt/theme/theme2.xml><?xml version="1.0" encoding="utf-8"?>
<a:theme xmlns:a="http://schemas.openxmlformats.org/drawingml/2006/main" name="1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3600" b="1" i="0" u="none" strike="noStrike" cap="none" normalizeH="0" baseline="0">
            <a:ln>
              <a:noFill/>
            </a:ln>
            <a:solidFill>
              <a:srgbClr val="DC0715"/>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3600" b="1" i="0" u="none" strike="noStrike" cap="none" normalizeH="0" baseline="0">
            <a:ln>
              <a:noFill/>
            </a:ln>
            <a:solidFill>
              <a:srgbClr val="DC0715"/>
            </a:solidFill>
            <a:effectLst/>
            <a:latin typeface="Comic Sans MS" charset="0"/>
          </a:defRPr>
        </a:defPPr>
      </a:lst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20130</TotalTime>
  <Words>2745</Words>
  <Application>Microsoft Macintosh PowerPoint</Application>
  <PresentationFormat>Grand écran</PresentationFormat>
  <Paragraphs>170</Paragraphs>
  <Slides>36</Slides>
  <Notes>3</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36</vt:i4>
      </vt:variant>
    </vt:vector>
  </HeadingPairs>
  <TitlesOfParts>
    <vt:vector size="44" baseType="lpstr">
      <vt:lpstr>Arial</vt:lpstr>
      <vt:lpstr>Calibri</vt:lpstr>
      <vt:lpstr>Helvetica</vt:lpstr>
      <vt:lpstr>Helvetica Neue Light</vt:lpstr>
      <vt:lpstr>Tahoma</vt:lpstr>
      <vt:lpstr>Times</vt:lpstr>
      <vt:lpstr>Office Theme</vt:lpstr>
      <vt:lpstr>1_Conception personnalisée</vt:lpstr>
      <vt:lpstr>Présentation PowerPoint</vt:lpstr>
      <vt:lpstr>Présentation PowerPoint</vt:lpstr>
      <vt:lpstr>Présentation PowerPoint</vt:lpstr>
      <vt:lpstr>Présentation PowerPoint</vt:lpstr>
      <vt:lpstr>Un grand nombre de livreurs dans les grandes villes ne sont pas en camion ou camionnette</vt:lpstr>
      <vt:lpstr>Beaucoup de livreurs à pied à New York</vt:lpstr>
      <vt:lpstr>Les livreurs des plateformes de livraison « instantanée »  </vt:lpstr>
      <vt:lpstr>Un très grand nombre d’emplois</vt:lpstr>
      <vt:lpstr>Enquêtes auprès des livreurs des plateformes à Paris 2016 à 2025 et Nantes 2021 (chaire Logistics City)</vt:lpstr>
      <vt:lpstr>Deliveroo est majoritaire 32% travaillent pour deux PF ou plus</vt:lpstr>
      <vt:lpstr>Présentation PowerPoint</vt:lpstr>
      <vt:lpstr>18% sont étudiants en 2022 (80% en 2016) </vt:lpstr>
      <vt:lpstr>Présentation PowerPoint</vt:lpstr>
      <vt:lpstr>Présentation PowerPoint</vt:lpstr>
      <vt:lpstr>Partages de comptes : mineurs ou sans-papiers ou pressés</vt:lpstr>
      <vt:lpstr>Présentation PowerPoint</vt:lpstr>
      <vt:lpstr>22% en vélo personnel, 33% en scooter personnel</vt:lpstr>
      <vt:lpstr>23% viennent travailler en transport en commun avec le véhicule utilisé pour les livraisons</vt:lpstr>
      <vt:lpstr>54% livrent 6 jours ou 7 j 51% travaillent 9 heures ou plus les jours où ils livrent</vt:lpstr>
      <vt:lpstr>20 livraisons par jour en moyenne 43 km par jour en moyenne 61% gagnent entre 1000 et 1500 euros par mois (avant charges)</vt:lpstr>
      <vt:lpstr>1 euro du km</vt:lpstr>
      <vt:lpstr>Quel regard les livreurs portent-ils sur leur activité ?  </vt:lpstr>
      <vt:lpstr>Présentation PowerPoint</vt:lpstr>
      <vt:lpstr>Présentation PowerPoint</vt:lpstr>
      <vt:lpstr>Cornell University et Los Deliveristas Unidos, enquête 2021, 500 livreurs à NYC</vt:lpstr>
      <vt:lpstr>Directive européenne sur le travail de plateforme adoptée le 25 avril 2024</vt:lpstr>
      <vt:lpstr>La question du revenu minimum</vt:lpstr>
      <vt:lpstr>Présentation PowerPoint</vt:lpstr>
      <vt:lpstr>De nouvelles alliances</vt:lpstr>
      <vt:lpstr>Présentation PowerPoint</vt:lpstr>
      <vt:lpstr>Présentation PowerPoint</vt:lpstr>
      <vt:lpstr>Présentation PowerPoint</vt:lpstr>
      <vt:lpstr>Présentation PowerPoint</vt:lpstr>
      <vt:lpstr>Présentation PowerPoint</vt:lpstr>
      <vt:lpstr>Ressources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powerpoint</dc:title>
  <dc:creator>Mathilde Caer</dc:creator>
  <cp:lastModifiedBy>Microsoft Office User</cp:lastModifiedBy>
  <cp:revision>2381</cp:revision>
  <dcterms:created xsi:type="dcterms:W3CDTF">2019-12-10T09:51:24Z</dcterms:created>
  <dcterms:modified xsi:type="dcterms:W3CDTF">2024-11-22T07:40:44Z</dcterms:modified>
</cp:coreProperties>
</file>