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8.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charts/chart2.xml" ContentType="application/vnd.openxmlformats-officedocument.drawingml.chart+xml"/>
  <Override PartName="/ppt/charts/chart5.xml" ContentType="application/vnd.openxmlformats-officedocument.drawingml.chart+xml"/>
  <Override PartName="/ppt/charts/chart1.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charts/chart6.xml" ContentType="application/vnd.openxmlformats-officedocument.drawingml.chart+xml"/>
  <Override PartName="/ppt/charts/chart7.xml" ContentType="application/vnd.openxmlformats-officedocument.drawingml.char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2160" b="1" u="none" strike="noStrike">
                <a:solidFill>
                  <a:srgbClr val="000000"/>
                </a:solidFill>
                <a:uFillTx/>
                <a:latin typeface="Calibri"/>
              </a:rPr>
              <a:t>Crédits de paiement (M€)</a:t>
            </a:r>
          </a:p>
        </c:rich>
      </c:tx>
      <c:overlay val="0"/>
      <c:spPr>
        <a:noFill/>
        <a:ln w="0">
          <a:noFill/>
        </a:ln>
      </c:spPr>
    </c:title>
    <c:autoTitleDeleted val="0"/>
    <c:plotArea>
      <c:layout/>
      <c:barChart>
        <c:barDir val="bar"/>
        <c:grouping val="clustered"/>
        <c:varyColors val="0"/>
        <c:ser>
          <c:idx val="0"/>
          <c:order val="0"/>
          <c:tx>
            <c:strRef>
              <c:f>label 0</c:f>
              <c:strCache>
                <c:ptCount val="1"/>
                <c:pt idx="0">
                  <c:v>Crédits de paiement (M€)</c:v>
                </c:pt>
              </c:strCache>
            </c:strRef>
          </c:tx>
          <c:spPr>
            <a:solidFill>
              <a:srgbClr val="234C91"/>
            </a:solidFill>
            <a:ln w="0">
              <a:noFill/>
            </a:ln>
          </c:spPr>
          <c:invertIfNegative val="0"/>
          <c:dLbls>
            <c:numFmt formatCode="0.0" sourceLinked="0"/>
            <c:spPr>
              <a:noFill/>
              <a:ln>
                <a:noFill/>
              </a:ln>
              <a:effectLst/>
            </c:spPr>
            <c:txPr>
              <a:bodyPr wrap="square"/>
              <a:lstStyle/>
              <a:p>
                <a:pPr>
                  <a:defRPr sz="1400" b="0" u="none" strike="noStrike">
                    <a:solidFill>
                      <a:srgbClr val="000000"/>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6"/>
                <c:pt idx="0">
                  <c:v>Ferroviaire</c:v>
                </c:pt>
                <c:pt idx="1">
                  <c:v>Routes</c:v>
                </c:pt>
                <c:pt idx="2">
                  <c:v>Transports collectifs et mobilités actives</c:v>
                </c:pt>
                <c:pt idx="3">
                  <c:v>Voies navigables</c:v>
                </c:pt>
                <c:pt idx="4">
                  <c:v>Programmes exceptionnels et littoral</c:v>
                </c:pt>
                <c:pt idx="5">
                  <c:v>Ports</c:v>
                </c:pt>
              </c:strCache>
            </c:strRef>
          </c:cat>
          <c:val>
            <c:numRef>
              <c:f>0</c:f>
              <c:numCache>
                <c:formatCode>General</c:formatCode>
                <c:ptCount val="6"/>
                <c:pt idx="0">
                  <c:v>1415.2</c:v>
                </c:pt>
                <c:pt idx="1">
                  <c:v>1100.3</c:v>
                </c:pt>
                <c:pt idx="2">
                  <c:v>603.70000000000005</c:v>
                </c:pt>
                <c:pt idx="3">
                  <c:v>224.3</c:v>
                </c:pt>
                <c:pt idx="4">
                  <c:v>54.8</c:v>
                </c:pt>
                <c:pt idx="5">
                  <c:v>32</c:v>
                </c:pt>
              </c:numCache>
            </c:numRef>
          </c:val>
          <c:extLst>
            <c:ext xmlns:c16="http://schemas.microsoft.com/office/drawing/2014/chart" uri="{C3380CC4-5D6E-409C-BE32-E72D297353CC}">
              <c16:uniqueId val="{00000000-FDA2-4BC0-8CC8-30C308E0593D}"/>
            </c:ext>
          </c:extLst>
        </c:ser>
        <c:dLbls>
          <c:showLegendKey val="0"/>
          <c:showVal val="0"/>
          <c:showCatName val="0"/>
          <c:showSerName val="0"/>
          <c:showPercent val="0"/>
          <c:showBubbleSize val="0"/>
        </c:dLbls>
        <c:gapWidth val="150"/>
        <c:axId val="9489655"/>
        <c:axId val="60057445"/>
      </c:barChart>
      <c:catAx>
        <c:axId val="9489655"/>
        <c:scaling>
          <c:orientation val="minMax"/>
        </c:scaling>
        <c:delete val="0"/>
        <c:axPos val="l"/>
        <c:majorGridlines>
          <c:spPr>
            <a:ln w="6480">
              <a:solidFill>
                <a:srgbClr val="8B8B8B"/>
              </a:solidFill>
              <a:round/>
            </a:ln>
          </c:spPr>
        </c:majorGridlines>
        <c:numFmt formatCode="General" sourceLinked="1"/>
        <c:majorTickMark val="out"/>
        <c:minorTickMark val="none"/>
        <c:tickLblPos val="nextTo"/>
        <c:spPr>
          <a:ln w="6480">
            <a:solidFill>
              <a:srgbClr val="8B8B8B"/>
            </a:solidFill>
            <a:round/>
          </a:ln>
        </c:spPr>
        <c:txPr>
          <a:bodyPr/>
          <a:lstStyle/>
          <a:p>
            <a:pPr>
              <a:defRPr sz="1200" b="0" u="none" strike="noStrike">
                <a:solidFill>
                  <a:srgbClr val="000000"/>
                </a:solidFill>
                <a:uFillTx/>
                <a:latin typeface="Calibri"/>
              </a:defRPr>
            </a:pPr>
            <a:endParaRPr lang="fr-FR"/>
          </a:p>
        </c:txPr>
        <c:crossAx val="60057445"/>
        <c:crosses val="autoZero"/>
        <c:auto val="1"/>
        <c:lblAlgn val="ctr"/>
        <c:lblOffset val="100"/>
        <c:noMultiLvlLbl val="0"/>
      </c:catAx>
      <c:valAx>
        <c:axId val="60057445"/>
        <c:scaling>
          <c:orientation val="minMax"/>
        </c:scaling>
        <c:delete val="0"/>
        <c:axPos val="b"/>
        <c:majorGridlines>
          <c:spPr>
            <a:ln w="6480">
              <a:solidFill>
                <a:srgbClr val="8B8B8B"/>
              </a:solidFill>
              <a:round/>
            </a:ln>
          </c:spPr>
        </c:majorGridlines>
        <c:numFmt formatCode="General" sourceLinked="1"/>
        <c:majorTickMark val="out"/>
        <c:minorTickMark val="none"/>
        <c:tickLblPos val="nextTo"/>
        <c:spPr>
          <a:ln w="6480">
            <a:solidFill>
              <a:srgbClr val="8B8B8B"/>
            </a:solidFill>
            <a:round/>
          </a:ln>
        </c:spPr>
        <c:txPr>
          <a:bodyPr/>
          <a:lstStyle/>
          <a:p>
            <a:pPr>
              <a:defRPr sz="1200" b="0" u="none" strike="noStrike">
                <a:solidFill>
                  <a:srgbClr val="000000"/>
                </a:solidFill>
                <a:uFillTx/>
                <a:latin typeface="Calibri"/>
              </a:defRPr>
            </a:pPr>
            <a:endParaRPr lang="fr-FR"/>
          </a:p>
        </c:txPr>
        <c:crossAx val="9489655"/>
        <c:crosses val="autoZero"/>
        <c:crossBetween val="between"/>
      </c:valAx>
      <c:spPr>
        <a:noFill/>
        <a:ln w="0">
          <a:noFill/>
        </a:ln>
      </c:spPr>
    </c:plotArea>
    <c:plotVisOnly val="1"/>
    <c:dispBlanksAs val="gap"/>
    <c:showDLblsOverMax val="1"/>
  </c:chart>
  <c:spPr>
    <a:noFill/>
    <a:ln w="0">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Transport ferroviaire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1630</c:v>
                </c:pt>
                <c:pt idx="1">
                  <c:v>1251</c:v>
                </c:pt>
                <c:pt idx="2">
                  <c:v>1318</c:v>
                </c:pt>
                <c:pt idx="3">
                  <c:v>2467</c:v>
                </c:pt>
                <c:pt idx="4">
                  <c:v>2182</c:v>
                </c:pt>
              </c:numCache>
            </c:numRef>
          </c:val>
          <c:extLst>
            <c:ext xmlns:c16="http://schemas.microsoft.com/office/drawing/2014/chart" uri="{C3380CC4-5D6E-409C-BE32-E72D297353CC}">
              <c16:uniqueId val="{00000000-9ECB-49DC-9AF2-E31A2A56449B}"/>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1305</c:v>
                </c:pt>
                <c:pt idx="1">
                  <c:v>1250</c:v>
                </c:pt>
                <c:pt idx="2">
                  <c:v>1277</c:v>
                </c:pt>
                <c:pt idx="3">
                  <c:v>1675</c:v>
                </c:pt>
                <c:pt idx="4">
                  <c:v>1415</c:v>
                </c:pt>
              </c:numCache>
            </c:numRef>
          </c:val>
          <c:extLst>
            <c:ext xmlns:c16="http://schemas.microsoft.com/office/drawing/2014/chart" uri="{C3380CC4-5D6E-409C-BE32-E72D297353CC}">
              <c16:uniqueId val="{00000001-9ECB-49DC-9AF2-E31A2A56449B}"/>
            </c:ext>
          </c:extLst>
        </c:ser>
        <c:dLbls>
          <c:showLegendKey val="0"/>
          <c:showVal val="0"/>
          <c:showCatName val="0"/>
          <c:showSerName val="0"/>
          <c:showPercent val="0"/>
          <c:showBubbleSize val="0"/>
        </c:dLbls>
        <c:gapWidth val="100"/>
        <c:overlap val="-24"/>
        <c:axId val="19586801"/>
        <c:axId val="37111692"/>
      </c:barChart>
      <c:catAx>
        <c:axId val="19586801"/>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37111692"/>
        <c:crosses val="autoZero"/>
        <c:auto val="1"/>
        <c:lblAlgn val="ctr"/>
        <c:lblOffset val="100"/>
        <c:noMultiLvlLbl val="0"/>
      </c:catAx>
      <c:valAx>
        <c:axId val="37111692"/>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19586801"/>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Transport routier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1212</c:v>
                </c:pt>
                <c:pt idx="1">
                  <c:v>1317</c:v>
                </c:pt>
                <c:pt idx="2">
                  <c:v>1124</c:v>
                </c:pt>
                <c:pt idx="3">
                  <c:v>1211</c:v>
                </c:pt>
                <c:pt idx="4">
                  <c:v>1134</c:v>
                </c:pt>
              </c:numCache>
            </c:numRef>
          </c:val>
          <c:extLst>
            <c:ext xmlns:c16="http://schemas.microsoft.com/office/drawing/2014/chart" uri="{C3380CC4-5D6E-409C-BE32-E72D297353CC}">
              <c16:uniqueId val="{00000000-9DA5-416A-ADF8-CCB56735525E}"/>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990</c:v>
                </c:pt>
                <c:pt idx="1">
                  <c:v>1059</c:v>
                </c:pt>
                <c:pt idx="2">
                  <c:v>1229</c:v>
                </c:pt>
                <c:pt idx="3">
                  <c:v>1368</c:v>
                </c:pt>
                <c:pt idx="4">
                  <c:v>1100</c:v>
                </c:pt>
              </c:numCache>
            </c:numRef>
          </c:val>
          <c:extLst>
            <c:ext xmlns:c16="http://schemas.microsoft.com/office/drawing/2014/chart" uri="{C3380CC4-5D6E-409C-BE32-E72D297353CC}">
              <c16:uniqueId val="{00000001-9DA5-416A-ADF8-CCB56735525E}"/>
            </c:ext>
          </c:extLst>
        </c:ser>
        <c:dLbls>
          <c:showLegendKey val="0"/>
          <c:showVal val="0"/>
          <c:showCatName val="0"/>
          <c:showSerName val="0"/>
          <c:showPercent val="0"/>
          <c:showBubbleSize val="0"/>
        </c:dLbls>
        <c:gapWidth val="100"/>
        <c:overlap val="-24"/>
        <c:axId val="38294535"/>
        <c:axId val="2427088"/>
      </c:barChart>
      <c:catAx>
        <c:axId val="38294535"/>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2427088"/>
        <c:crosses val="autoZero"/>
        <c:auto val="1"/>
        <c:lblAlgn val="ctr"/>
        <c:lblOffset val="100"/>
        <c:noMultiLvlLbl val="0"/>
      </c:catAx>
      <c:valAx>
        <c:axId val="2427088"/>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38294535"/>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Transport collectif et mobilités actives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1083</c:v>
                </c:pt>
                <c:pt idx="1">
                  <c:v>840</c:v>
                </c:pt>
                <c:pt idx="2">
                  <c:v>757</c:v>
                </c:pt>
                <c:pt idx="3">
                  <c:v>761</c:v>
                </c:pt>
                <c:pt idx="4">
                  <c:v>586</c:v>
                </c:pt>
              </c:numCache>
            </c:numRef>
          </c:val>
          <c:extLst>
            <c:ext xmlns:c16="http://schemas.microsoft.com/office/drawing/2014/chart" uri="{C3380CC4-5D6E-409C-BE32-E72D297353CC}">
              <c16:uniqueId val="{00000000-F6D1-479F-AD10-AF7811F203F8}"/>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391</c:v>
                </c:pt>
                <c:pt idx="1">
                  <c:v>536</c:v>
                </c:pt>
                <c:pt idx="2">
                  <c:v>745</c:v>
                </c:pt>
                <c:pt idx="3">
                  <c:v>879</c:v>
                </c:pt>
                <c:pt idx="4">
                  <c:v>604</c:v>
                </c:pt>
              </c:numCache>
            </c:numRef>
          </c:val>
          <c:extLst>
            <c:ext xmlns:c16="http://schemas.microsoft.com/office/drawing/2014/chart" uri="{C3380CC4-5D6E-409C-BE32-E72D297353CC}">
              <c16:uniqueId val="{00000001-F6D1-479F-AD10-AF7811F203F8}"/>
            </c:ext>
          </c:extLst>
        </c:ser>
        <c:dLbls>
          <c:showLegendKey val="0"/>
          <c:showVal val="0"/>
          <c:showCatName val="0"/>
          <c:showSerName val="0"/>
          <c:showPercent val="0"/>
          <c:showBubbleSize val="0"/>
        </c:dLbls>
        <c:gapWidth val="100"/>
        <c:overlap val="-24"/>
        <c:axId val="54877244"/>
        <c:axId val="73750371"/>
      </c:barChart>
      <c:catAx>
        <c:axId val="54877244"/>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73750371"/>
        <c:crosses val="autoZero"/>
        <c:auto val="1"/>
        <c:lblAlgn val="ctr"/>
        <c:lblOffset val="100"/>
        <c:noMultiLvlLbl val="0"/>
      </c:catAx>
      <c:valAx>
        <c:axId val="73750371"/>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54877244"/>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Voies navigables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197</c:v>
                </c:pt>
                <c:pt idx="1">
                  <c:v>211</c:v>
                </c:pt>
                <c:pt idx="2">
                  <c:v>232</c:v>
                </c:pt>
                <c:pt idx="3">
                  <c:v>171</c:v>
                </c:pt>
                <c:pt idx="4">
                  <c:v>177</c:v>
                </c:pt>
              </c:numCache>
            </c:numRef>
          </c:val>
          <c:extLst>
            <c:ext xmlns:c16="http://schemas.microsoft.com/office/drawing/2014/chart" uri="{C3380CC4-5D6E-409C-BE32-E72D297353CC}">
              <c16:uniqueId val="{00000000-CAD3-47AC-822D-71673991A0E1}"/>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265</c:v>
                </c:pt>
                <c:pt idx="1">
                  <c:v>309</c:v>
                </c:pt>
                <c:pt idx="2">
                  <c:v>154</c:v>
                </c:pt>
                <c:pt idx="3">
                  <c:v>249</c:v>
                </c:pt>
                <c:pt idx="4">
                  <c:v>224</c:v>
                </c:pt>
              </c:numCache>
            </c:numRef>
          </c:val>
          <c:extLst>
            <c:ext xmlns:c16="http://schemas.microsoft.com/office/drawing/2014/chart" uri="{C3380CC4-5D6E-409C-BE32-E72D297353CC}">
              <c16:uniqueId val="{00000001-CAD3-47AC-822D-71673991A0E1}"/>
            </c:ext>
          </c:extLst>
        </c:ser>
        <c:dLbls>
          <c:showLegendKey val="0"/>
          <c:showVal val="0"/>
          <c:showCatName val="0"/>
          <c:showSerName val="0"/>
          <c:showPercent val="0"/>
          <c:showBubbleSize val="0"/>
        </c:dLbls>
        <c:gapWidth val="100"/>
        <c:overlap val="-24"/>
        <c:axId val="61478923"/>
        <c:axId val="9874972"/>
      </c:barChart>
      <c:catAx>
        <c:axId val="61478923"/>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9874972"/>
        <c:crosses val="autoZero"/>
        <c:auto val="1"/>
        <c:lblAlgn val="ctr"/>
        <c:lblOffset val="100"/>
        <c:noMultiLvlLbl val="0"/>
      </c:catAx>
      <c:valAx>
        <c:axId val="9874972"/>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61478923"/>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Ports maritimes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132</c:v>
                </c:pt>
                <c:pt idx="1">
                  <c:v>94</c:v>
                </c:pt>
                <c:pt idx="2">
                  <c:v>46</c:v>
                </c:pt>
                <c:pt idx="3">
                  <c:v>150</c:v>
                </c:pt>
                <c:pt idx="4">
                  <c:v>47</c:v>
                </c:pt>
              </c:numCache>
            </c:numRef>
          </c:val>
          <c:extLst>
            <c:ext xmlns:c16="http://schemas.microsoft.com/office/drawing/2014/chart" uri="{C3380CC4-5D6E-409C-BE32-E72D297353CC}">
              <c16:uniqueId val="{00000000-F942-4B9F-B7F7-4B1CFBD69CCE}"/>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64</c:v>
                </c:pt>
                <c:pt idx="1">
                  <c:v>79</c:v>
                </c:pt>
                <c:pt idx="2">
                  <c:v>68</c:v>
                </c:pt>
                <c:pt idx="3">
                  <c:v>63</c:v>
                </c:pt>
                <c:pt idx="4">
                  <c:v>32</c:v>
                </c:pt>
              </c:numCache>
            </c:numRef>
          </c:val>
          <c:extLst>
            <c:ext xmlns:c16="http://schemas.microsoft.com/office/drawing/2014/chart" uri="{C3380CC4-5D6E-409C-BE32-E72D297353CC}">
              <c16:uniqueId val="{00000001-F942-4B9F-B7F7-4B1CFBD69CCE}"/>
            </c:ext>
          </c:extLst>
        </c:ser>
        <c:dLbls>
          <c:showLegendKey val="0"/>
          <c:showVal val="0"/>
          <c:showCatName val="0"/>
          <c:showSerName val="0"/>
          <c:showPercent val="0"/>
          <c:showBubbleSize val="0"/>
        </c:dLbls>
        <c:gapWidth val="100"/>
        <c:overlap val="-24"/>
        <c:axId val="35252355"/>
        <c:axId val="24177765"/>
      </c:barChart>
      <c:catAx>
        <c:axId val="35252355"/>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24177765"/>
        <c:crosses val="autoZero"/>
        <c:auto val="1"/>
        <c:lblAlgn val="ctr"/>
        <c:lblOffset val="100"/>
        <c:noMultiLvlLbl val="0"/>
      </c:catAx>
      <c:valAx>
        <c:axId val="24177765"/>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35252355"/>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c:style val="2"/>
  <c:chart>
    <c:title>
      <c:tx>
        <c:rich>
          <a:bodyPr rot="0"/>
          <a:lstStyle/>
          <a:p>
            <a:pPr>
              <a:defRPr sz="1300" b="0" u="none" strike="noStrike">
                <a:solidFill>
                  <a:srgbClr val="000000"/>
                </a:solidFill>
                <a:uFillTx/>
                <a:latin typeface="Arial"/>
              </a:defRPr>
            </a:pPr>
            <a:r>
              <a:rPr lang="fr-FR" sz="1600" b="1" u="none" strike="noStrike">
                <a:solidFill>
                  <a:schemeClr val="tx2"/>
                </a:solidFill>
                <a:uFillTx/>
                <a:latin typeface="Calibri"/>
              </a:rPr>
              <a:t>Programmes exceptionnels et littoral (en M€)</a:t>
            </a:r>
          </a:p>
        </c:rich>
      </c:tx>
      <c:overlay val="0"/>
      <c:spPr>
        <a:noFill/>
        <a:ln w="0">
          <a:noFill/>
        </a:ln>
      </c:spPr>
    </c:title>
    <c:autoTitleDeleted val="0"/>
    <c:plotArea>
      <c:layout/>
      <c:barChart>
        <c:barDir val="col"/>
        <c:grouping val="clustered"/>
        <c:varyColors val="0"/>
        <c:ser>
          <c:idx val="0"/>
          <c:order val="0"/>
          <c:tx>
            <c:strRef>
              <c:f>label 0</c:f>
              <c:strCache>
                <c:ptCount val="1"/>
                <c:pt idx="0">
                  <c:v>AE</c:v>
                </c:pt>
              </c:strCache>
            </c:strRef>
          </c:tx>
          <c:spPr>
            <a:solidFill>
              <a:srgbClr val="608CB9"/>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0</c:f>
              <c:numCache>
                <c:formatCode>General</c:formatCode>
                <c:ptCount val="5"/>
                <c:pt idx="0">
                  <c:v>172</c:v>
                </c:pt>
                <c:pt idx="1">
                  <c:v>53</c:v>
                </c:pt>
                <c:pt idx="2">
                  <c:v>29</c:v>
                </c:pt>
                <c:pt idx="3">
                  <c:v>45</c:v>
                </c:pt>
                <c:pt idx="4">
                  <c:v>59</c:v>
                </c:pt>
              </c:numCache>
            </c:numRef>
          </c:val>
          <c:extLst>
            <c:ext xmlns:c16="http://schemas.microsoft.com/office/drawing/2014/chart" uri="{C3380CC4-5D6E-409C-BE32-E72D297353CC}">
              <c16:uniqueId val="{00000000-CB3F-47F2-B582-5919F36D9FCB}"/>
            </c:ext>
          </c:extLst>
        </c:ser>
        <c:ser>
          <c:idx val="1"/>
          <c:order val="1"/>
          <c:tx>
            <c:strRef>
              <c:f>label 1</c:f>
              <c:strCache>
                <c:ptCount val="1"/>
                <c:pt idx="0">
                  <c:v>CP</c:v>
                </c:pt>
              </c:strCache>
            </c:strRef>
          </c:tx>
          <c:spPr>
            <a:solidFill>
              <a:srgbClr val="9EBBDB"/>
            </a:solidFill>
            <a:ln w="0">
              <a:noFill/>
            </a:ln>
          </c:spPr>
          <c:invertIfNegative val="0"/>
          <c:dLbls>
            <c:numFmt formatCode="General" sourceLinked="0"/>
            <c:spPr>
              <a:noFill/>
              <a:ln>
                <a:noFill/>
              </a:ln>
              <a:effectLst/>
            </c:spPr>
            <c:txPr>
              <a:bodyPr wrap="square"/>
              <a:lstStyle/>
              <a:p>
                <a:pPr>
                  <a:defRPr sz="900" b="0" u="none" strike="noStrike">
                    <a:solidFill>
                      <a:schemeClr val="tx2"/>
                    </a:solidFill>
                    <a:uFillTx/>
                    <a:latin typeface="Calibri"/>
                  </a:defRPr>
                </a:pPr>
                <a:endParaRPr lang="fr-FR"/>
              </a:p>
            </c:txPr>
            <c:dLblPos val="outEnd"/>
            <c:showLegendKey val="0"/>
            <c:showVal val="1"/>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strRef>
              <c:f>categories</c:f>
              <c:strCache>
                <c:ptCount val="5"/>
                <c:pt idx="0">
                  <c:v>2021</c:v>
                </c:pt>
                <c:pt idx="1">
                  <c:v>2022</c:v>
                </c:pt>
                <c:pt idx="2">
                  <c:v>2023</c:v>
                </c:pt>
                <c:pt idx="3">
                  <c:v>2024</c:v>
                </c:pt>
                <c:pt idx="4">
                  <c:v>2025</c:v>
                </c:pt>
              </c:strCache>
            </c:strRef>
          </c:cat>
          <c:val>
            <c:numRef>
              <c:f>1</c:f>
              <c:numCache>
                <c:formatCode>General</c:formatCode>
                <c:ptCount val="5"/>
                <c:pt idx="0">
                  <c:v>36</c:v>
                </c:pt>
                <c:pt idx="1">
                  <c:v>55</c:v>
                </c:pt>
                <c:pt idx="2">
                  <c:v>112</c:v>
                </c:pt>
                <c:pt idx="3">
                  <c:v>113</c:v>
                </c:pt>
                <c:pt idx="4">
                  <c:v>55</c:v>
                </c:pt>
              </c:numCache>
            </c:numRef>
          </c:val>
          <c:extLst>
            <c:ext xmlns:c16="http://schemas.microsoft.com/office/drawing/2014/chart" uri="{C3380CC4-5D6E-409C-BE32-E72D297353CC}">
              <c16:uniqueId val="{00000001-CB3F-47F2-B582-5919F36D9FCB}"/>
            </c:ext>
          </c:extLst>
        </c:ser>
        <c:dLbls>
          <c:showLegendKey val="0"/>
          <c:showVal val="0"/>
          <c:showCatName val="0"/>
          <c:showSerName val="0"/>
          <c:showPercent val="0"/>
          <c:showBubbleSize val="0"/>
        </c:dLbls>
        <c:gapWidth val="100"/>
        <c:overlap val="-24"/>
        <c:axId val="82709824"/>
        <c:axId val="10379424"/>
      </c:barChart>
      <c:catAx>
        <c:axId val="82709824"/>
        <c:scaling>
          <c:orientation val="minMax"/>
        </c:scaling>
        <c:delete val="0"/>
        <c:axPos val="b"/>
        <c:numFmt formatCode="General" sourceLinked="0"/>
        <c:majorTickMark val="none"/>
        <c:minorTickMark val="none"/>
        <c:tickLblPos val="nextTo"/>
        <c:spPr>
          <a:ln w="9360">
            <a:solidFill>
              <a:schemeClr val="dk2">
                <a:lumMod val="15000"/>
                <a:lumOff val="85000"/>
              </a:schemeClr>
            </a:solidFill>
            <a:round/>
          </a:ln>
        </c:spPr>
        <c:txPr>
          <a:bodyPr/>
          <a:lstStyle/>
          <a:p>
            <a:pPr>
              <a:defRPr sz="900" b="0" u="none" strike="noStrike">
                <a:solidFill>
                  <a:schemeClr val="tx2"/>
                </a:solidFill>
                <a:uFillTx/>
                <a:latin typeface="Calibri"/>
              </a:defRPr>
            </a:pPr>
            <a:endParaRPr lang="fr-FR"/>
          </a:p>
        </c:txPr>
        <c:crossAx val="10379424"/>
        <c:crosses val="autoZero"/>
        <c:auto val="1"/>
        <c:lblAlgn val="ctr"/>
        <c:lblOffset val="100"/>
        <c:noMultiLvlLbl val="0"/>
      </c:catAx>
      <c:valAx>
        <c:axId val="10379424"/>
        <c:scaling>
          <c:orientation val="minMax"/>
        </c:scaling>
        <c:delete val="0"/>
        <c:axPos val="l"/>
        <c:majorGridlines>
          <c:spPr>
            <a:ln w="9360">
              <a:solidFill>
                <a:schemeClr val="dk2">
                  <a:lumMod val="15000"/>
                  <a:lumOff val="85000"/>
                </a:schemeClr>
              </a:solidFill>
              <a:round/>
            </a:ln>
          </c:spPr>
        </c:majorGridlines>
        <c:numFmt formatCode="General" sourceLinked="0"/>
        <c:majorTickMark val="none"/>
        <c:minorTickMark val="none"/>
        <c:tickLblPos val="nextTo"/>
        <c:spPr>
          <a:ln w="6480">
            <a:noFill/>
          </a:ln>
        </c:spPr>
        <c:txPr>
          <a:bodyPr/>
          <a:lstStyle/>
          <a:p>
            <a:pPr>
              <a:defRPr sz="900" b="0" u="none" strike="noStrike">
                <a:solidFill>
                  <a:schemeClr val="tx2"/>
                </a:solidFill>
                <a:uFillTx/>
                <a:latin typeface="Calibri"/>
              </a:defRPr>
            </a:pPr>
            <a:endParaRPr lang="fr-FR"/>
          </a:p>
        </c:txPr>
        <c:crossAx val="82709824"/>
        <c:crosses val="autoZero"/>
        <c:crossBetween val="between"/>
      </c:valAx>
      <c:spPr>
        <a:noFill/>
        <a:ln w="0">
          <a:noFill/>
        </a:ln>
      </c:spPr>
    </c:plotArea>
    <c:legend>
      <c:legendPos val="b"/>
      <c:overlay val="0"/>
      <c:spPr>
        <a:noFill/>
        <a:ln w="0">
          <a:noFill/>
        </a:ln>
      </c:spPr>
      <c:txPr>
        <a:bodyPr/>
        <a:lstStyle/>
        <a:p>
          <a:pPr>
            <a:defRPr sz="900" b="0" u="none" strike="noStrike">
              <a:solidFill>
                <a:schemeClr val="tx2"/>
              </a:solidFill>
              <a:uFillTx/>
              <a:latin typeface="Calibri"/>
            </a:defRPr>
          </a:pPr>
          <a:endParaRPr lang="fr-FR"/>
        </a:p>
      </c:txPr>
    </c:legend>
    <c:plotVisOnly val="1"/>
    <c:dispBlanksAs val="gap"/>
    <c:showDLblsOverMax val="1"/>
  </c:chart>
  <c:spPr>
    <a:noFill/>
    <a:ln w="0">
      <a:solidFill>
        <a:schemeClr val="accent1">
          <a:lumMod val="40000"/>
          <a:lumOff val="60000"/>
        </a:schemeClr>
      </a:solid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1"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defTabSz="914400">
              <a:lnSpc>
                <a:spcPct val="90000"/>
              </a:lnSpc>
            </a:pPr>
            <a:r>
              <a:rPr lang="fr-FR" sz="4400" b="0" u="none" strike="noStrike">
                <a:solidFill>
                  <a:schemeClr val="dk1"/>
                </a:solidFill>
                <a:effectLst/>
                <a:uFillTx/>
                <a:latin typeface="Calibri Light"/>
              </a:rPr>
              <a:t>Cliquez pour déplacer la diapo</a:t>
            </a:r>
          </a:p>
        </p:txBody>
      </p:sp>
      <p:sp>
        <p:nvSpPr>
          <p:cNvPr id="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buNone/>
            </a:pPr>
            <a:r>
              <a:rPr lang="fr-FR" sz="2000" b="0" u="none" strike="noStrike">
                <a:solidFill>
                  <a:srgbClr val="000000"/>
                </a:solidFill>
                <a:effectLst/>
                <a:uFillTx/>
                <a:latin typeface="Arial"/>
              </a:rPr>
              <a:t>Cliquez pour modifier le format des notes</a:t>
            </a:r>
          </a:p>
        </p:txBody>
      </p:sp>
      <p:sp>
        <p:nvSpPr>
          <p:cNvPr id="63"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buNone/>
            </a:pPr>
            <a:r>
              <a:rPr lang="fr-FR" sz="1400" b="0" u="none" strike="noStrike">
                <a:solidFill>
                  <a:srgbClr val="000000"/>
                </a:solidFill>
                <a:effectLst/>
                <a:uFillTx/>
                <a:latin typeface="Times New Roman"/>
              </a:rPr>
              <a:t>&lt;en-tête&gt;</a:t>
            </a:r>
          </a:p>
        </p:txBody>
      </p:sp>
      <p:sp>
        <p:nvSpPr>
          <p:cNvPr id="64"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fr-FR" sz="1400" b="0" u="none" strike="noStrike">
                <a:solidFill>
                  <a:srgbClr val="000000"/>
                </a:solidFill>
                <a:effectLst/>
                <a:uFillTx/>
                <a:latin typeface="Times New Roman"/>
              </a:defRPr>
            </a:lvl1pPr>
          </a:lstStyle>
          <a:p>
            <a:pPr indent="0" algn="r">
              <a:buNone/>
            </a:pPr>
            <a:r>
              <a:rPr lang="fr-FR" sz="1400" b="0" u="none" strike="noStrike">
                <a:solidFill>
                  <a:srgbClr val="000000"/>
                </a:solidFill>
                <a:effectLst/>
                <a:uFillTx/>
                <a:latin typeface="Times New Roman"/>
              </a:rPr>
              <a:t>&lt;date/heure&gt;</a:t>
            </a:r>
          </a:p>
        </p:txBody>
      </p:sp>
      <p:sp>
        <p:nvSpPr>
          <p:cNvPr id="65"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lgn="l">
              <a:buNone/>
              <a:defRPr lang="fr-FR" sz="1400" b="0" u="none" strike="noStrike">
                <a:solidFill>
                  <a:srgbClr val="000000"/>
                </a:solidFill>
                <a:effectLst/>
                <a:uFillTx/>
                <a:latin typeface="Times New Roman"/>
              </a:defRPr>
            </a:lvl1pPr>
          </a:lstStyle>
          <a:p>
            <a:pPr indent="0" algn="l">
              <a:buNone/>
            </a:pPr>
            <a:r>
              <a:rPr lang="fr-FR" sz="1400" b="0" u="none" strike="noStrike">
                <a:solidFill>
                  <a:srgbClr val="000000"/>
                </a:solidFill>
                <a:effectLst/>
                <a:uFillTx/>
                <a:latin typeface="Times New Roman"/>
              </a:rPr>
              <a:t>&lt;pied de page&gt;</a:t>
            </a:r>
          </a:p>
        </p:txBody>
      </p:sp>
      <p:sp>
        <p:nvSpPr>
          <p:cNvPr id="66"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u="none" strike="noStrike">
                <a:solidFill>
                  <a:srgbClr val="000000"/>
                </a:solidFill>
                <a:effectLst/>
                <a:uFillTx/>
                <a:latin typeface="Times New Roman"/>
              </a:defRPr>
            </a:lvl1pPr>
          </a:lstStyle>
          <a:p>
            <a:pPr indent="0" algn="r">
              <a:buNone/>
            </a:pPr>
            <a:fld id="{5A3D4438-A464-4DB8-A871-54BBA61BA802}" type="slidenum">
              <a:rPr lang="fr-FR" sz="1400" b="0" u="none" strike="noStrike">
                <a:solidFill>
                  <a:srgbClr val="000000"/>
                </a:solidFill>
                <a:effectLst/>
                <a:uFillTx/>
                <a:latin typeface="Times New Roman"/>
              </a:rPr>
              <a:t>‹N°›</a:t>
            </a:fld>
            <a:endParaRPr lang="fr-FR"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noRot="1" noChangeAspect="1"/>
          </p:cNvSpPr>
          <p:nvPr>
            <p:ph type="sldImg"/>
          </p:nvPr>
        </p:nvSpPr>
        <p:spPr>
          <a:xfrm>
            <a:off x="1143000" y="685800"/>
            <a:ext cx="4571640" cy="3428640"/>
          </a:xfrm>
          <a:prstGeom prst="rect">
            <a:avLst/>
          </a:prstGeom>
          <a:ln w="0">
            <a:noFill/>
          </a:ln>
        </p:spPr>
      </p:sp>
      <p:sp>
        <p:nvSpPr>
          <p:cNvPr id="321"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buNone/>
            </a:pPr>
            <a:endParaRPr lang="fr-FR" sz="1800" b="0" u="none" strike="noStrike">
              <a:solidFill>
                <a:srgbClr val="000000"/>
              </a:solidFill>
              <a:effectLst/>
              <a:uFillTx/>
              <a:latin typeface="Arial"/>
            </a:endParaRPr>
          </a:p>
        </p:txBody>
      </p:sp>
      <p:sp>
        <p:nvSpPr>
          <p:cNvPr id="322" name="PlaceHolder 3"/>
          <p:cNvSpPr>
            <a:spLocks noGrp="1"/>
          </p:cNvSpPr>
          <p:nvPr>
            <p:ph type="sldNum" idx="37"/>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B2E5183F-E54B-48EA-A22F-D982B13EA2AC}" type="slidenum">
              <a:rPr lang="en-US" sz="1200" b="0" u="none" strike="noStrike">
                <a:solidFill>
                  <a:srgbClr val="000000"/>
                </a:solidFill>
                <a:effectLst/>
                <a:uFillTx/>
                <a:latin typeface="Times New Roman"/>
              </a:rPr>
              <a:t>1</a:t>
            </a:fld>
            <a:endParaRPr lang="fr-FR"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 name="PlaceHolder 1"/>
          <p:cNvSpPr>
            <a:spLocks noGrp="1" noRot="1" noChangeAspect="1"/>
          </p:cNvSpPr>
          <p:nvPr>
            <p:ph type="sldImg"/>
          </p:nvPr>
        </p:nvSpPr>
        <p:spPr>
          <a:xfrm>
            <a:off x="1143000" y="685800"/>
            <a:ext cx="4571640" cy="3428640"/>
          </a:xfrm>
          <a:prstGeom prst="rect">
            <a:avLst/>
          </a:prstGeom>
          <a:ln w="0">
            <a:noFill/>
          </a:ln>
        </p:spPr>
      </p:sp>
      <p:sp>
        <p:nvSpPr>
          <p:cNvPr id="324"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buNone/>
            </a:pPr>
            <a:endParaRPr lang="fr-FR" sz="1800" b="0" u="none" strike="noStrike">
              <a:solidFill>
                <a:srgbClr val="000000"/>
              </a:solidFill>
              <a:effectLst/>
              <a:uFillTx/>
              <a:latin typeface="Arial"/>
            </a:endParaRPr>
          </a:p>
        </p:txBody>
      </p:sp>
      <p:sp>
        <p:nvSpPr>
          <p:cNvPr id="325" name="PlaceHolder 3"/>
          <p:cNvSpPr>
            <a:spLocks noGrp="1"/>
          </p:cNvSpPr>
          <p:nvPr>
            <p:ph type="sldNum" idx="38"/>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228B377-6551-48E5-A7A9-9692C5486E4C}" type="slidenum">
              <a:rPr lang="en-US" sz="1200" b="0" u="none" strike="noStrike">
                <a:solidFill>
                  <a:srgbClr val="000000"/>
                </a:solidFill>
                <a:effectLst/>
                <a:uFillTx/>
                <a:latin typeface="Times New Roman"/>
              </a:rPr>
              <a:t>2</a:t>
            </a:fld>
            <a:endParaRPr lang="fr-FR"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noRot="1" noChangeAspect="1"/>
          </p:cNvSpPr>
          <p:nvPr>
            <p:ph type="sldImg"/>
          </p:nvPr>
        </p:nvSpPr>
        <p:spPr>
          <a:xfrm>
            <a:off x="1143000" y="685800"/>
            <a:ext cx="4571640" cy="3428640"/>
          </a:xfrm>
          <a:prstGeom prst="rect">
            <a:avLst/>
          </a:prstGeom>
          <a:ln w="0">
            <a:noFill/>
          </a:ln>
        </p:spPr>
      </p:sp>
      <p:sp>
        <p:nvSpPr>
          <p:cNvPr id="327"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Transition vers la partie 1. Rappel du plan de l’intervention.</a:t>
            </a:r>
          </a:p>
        </p:txBody>
      </p:sp>
      <p:sp>
        <p:nvSpPr>
          <p:cNvPr id="328" name="PlaceHolder 3"/>
          <p:cNvSpPr>
            <a:spLocks noGrp="1"/>
          </p:cNvSpPr>
          <p:nvPr>
            <p:ph type="sldNum" idx="39"/>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DA0C0EE-1894-47F6-86B5-269507AB779C}" type="slidenum">
              <a:rPr lang="en-US" sz="1200" b="0" u="none" strike="noStrike">
                <a:solidFill>
                  <a:srgbClr val="000000"/>
                </a:solidFill>
                <a:effectLst/>
                <a:uFillTx/>
                <a:latin typeface="Times New Roman"/>
              </a:rPr>
              <a:t>3</a:t>
            </a:fld>
            <a:endParaRPr lang="fr-FR"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noRot="1" noChangeAspect="1"/>
          </p:cNvSpPr>
          <p:nvPr>
            <p:ph type="sldImg"/>
          </p:nvPr>
        </p:nvSpPr>
        <p:spPr>
          <a:xfrm>
            <a:off x="1143000" y="685800"/>
            <a:ext cx="4571640" cy="3428640"/>
          </a:xfrm>
          <a:prstGeom prst="rect">
            <a:avLst/>
          </a:prstGeom>
          <a:ln w="0">
            <a:noFill/>
          </a:ln>
        </p:spPr>
      </p:sp>
      <p:sp>
        <p:nvSpPr>
          <p:cNvPr id="330"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buNone/>
            </a:pPr>
            <a:endParaRPr lang="fr-FR" sz="1800" b="0" u="none" strike="noStrike">
              <a:solidFill>
                <a:srgbClr val="000000"/>
              </a:solidFill>
              <a:effectLst/>
              <a:uFillTx/>
              <a:latin typeface="Arial"/>
            </a:endParaRPr>
          </a:p>
        </p:txBody>
      </p:sp>
      <p:sp>
        <p:nvSpPr>
          <p:cNvPr id="331" name="PlaceHolder 3"/>
          <p:cNvSpPr>
            <a:spLocks noGrp="1"/>
          </p:cNvSpPr>
          <p:nvPr>
            <p:ph type="sldNum" idx="40"/>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D75CA5ED-AE20-4159-8D1E-3B3D18CFBD00}" type="slidenum">
              <a:rPr lang="en-US" sz="1200" b="0" u="none" strike="noStrike">
                <a:solidFill>
                  <a:srgbClr val="000000"/>
                </a:solidFill>
                <a:effectLst/>
                <a:uFillTx/>
                <a:latin typeface="Times New Roman"/>
              </a:rPr>
              <a:t>4</a:t>
            </a:fld>
            <a:endParaRPr lang="fr-FR"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noRot="1" noChangeAspect="1"/>
          </p:cNvSpPr>
          <p:nvPr>
            <p:ph type="sldImg"/>
          </p:nvPr>
        </p:nvSpPr>
        <p:spPr>
          <a:xfrm>
            <a:off x="1143000" y="685800"/>
            <a:ext cx="4571640" cy="3428640"/>
          </a:xfrm>
          <a:prstGeom prst="rect">
            <a:avLst/>
          </a:prstGeom>
          <a:ln w="0">
            <a:noFill/>
          </a:ln>
        </p:spPr>
      </p:sp>
      <p:sp>
        <p:nvSpPr>
          <p:cNvPr id="333"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Transition vers la partie 2. Rappel du plan de l’intervention.</a:t>
            </a:r>
          </a:p>
        </p:txBody>
      </p:sp>
      <p:sp>
        <p:nvSpPr>
          <p:cNvPr id="334" name="PlaceHolder 3"/>
          <p:cNvSpPr>
            <a:spLocks noGrp="1"/>
          </p:cNvSpPr>
          <p:nvPr>
            <p:ph type="sldNum" idx="41"/>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AFF98AA2-398D-4542-AA25-EBEFEA63D4FC}" type="slidenum">
              <a:rPr lang="en-US" sz="1200" b="0" u="none" strike="noStrike">
                <a:solidFill>
                  <a:srgbClr val="000000"/>
                </a:solidFill>
                <a:effectLst/>
                <a:uFillTx/>
                <a:latin typeface="Times New Roman"/>
              </a:rPr>
              <a:t>5</a:t>
            </a:fld>
            <a:endParaRPr lang="fr-FR"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PlaceHolder 1"/>
          <p:cNvSpPr>
            <a:spLocks noGrp="1" noRot="1" noChangeAspect="1"/>
          </p:cNvSpPr>
          <p:nvPr>
            <p:ph type="sldImg"/>
          </p:nvPr>
        </p:nvSpPr>
        <p:spPr>
          <a:xfrm>
            <a:off x="1143000" y="685800"/>
            <a:ext cx="4571640" cy="3428640"/>
          </a:xfrm>
          <a:prstGeom prst="rect">
            <a:avLst/>
          </a:prstGeom>
          <a:ln w="0">
            <a:noFill/>
          </a:ln>
        </p:spPr>
      </p:sp>
      <p:sp>
        <p:nvSpPr>
          <p:cNvPr id="336"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Décret n° 2004-1317 du 26 novembre 2004. LOM de 2019. Projet de loi-cadre adopté en première lecture au Sénat en 2026. Grenelle et France Relance présentés comme étapes intermédiaires, sans anticiper la promulgation de la loi-cadre.</a:t>
            </a:r>
          </a:p>
        </p:txBody>
      </p:sp>
      <p:sp>
        <p:nvSpPr>
          <p:cNvPr id="337" name="PlaceHolder 3"/>
          <p:cNvSpPr>
            <a:spLocks noGrp="1"/>
          </p:cNvSpPr>
          <p:nvPr>
            <p:ph type="sldNum" idx="42"/>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23A09047-6252-4537-97E8-B91A805F97CD}" type="slidenum">
              <a:rPr lang="en-US" sz="1200" b="0" u="none" strike="noStrike">
                <a:solidFill>
                  <a:srgbClr val="000000"/>
                </a:solidFill>
                <a:effectLst/>
                <a:uFillTx/>
                <a:latin typeface="Times New Roman"/>
              </a:rPr>
              <a:t>6</a:t>
            </a:fld>
            <a:endParaRPr lang="fr-FR" sz="12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noRot="1" noChangeAspect="1"/>
          </p:cNvSpPr>
          <p:nvPr>
            <p:ph type="sldImg"/>
          </p:nvPr>
        </p:nvSpPr>
        <p:spPr>
          <a:xfrm>
            <a:off x="1143000" y="685800"/>
            <a:ext cx="4571640" cy="3428640"/>
          </a:xfrm>
          <a:prstGeom prst="rect">
            <a:avLst/>
          </a:prstGeom>
          <a:ln w="0">
            <a:noFill/>
          </a:ln>
        </p:spPr>
      </p:sp>
      <p:sp>
        <p:nvSpPr>
          <p:cNvPr id="339"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Source : réponses au questionnaire « agencification », septembre 2026</a:t>
            </a:r>
          </a:p>
        </p:txBody>
      </p:sp>
      <p:sp>
        <p:nvSpPr>
          <p:cNvPr id="340" name="PlaceHolder 3"/>
          <p:cNvSpPr>
            <a:spLocks noGrp="1"/>
          </p:cNvSpPr>
          <p:nvPr>
            <p:ph type="sldNum" idx="43"/>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67FB5027-26EA-436E-8696-4C9259FC5398}" type="slidenum">
              <a:rPr lang="en-US" sz="1200" b="0" u="none" strike="noStrike">
                <a:solidFill>
                  <a:srgbClr val="000000"/>
                </a:solidFill>
                <a:effectLst/>
                <a:uFillTx/>
                <a:latin typeface="Times New Roman"/>
              </a:rPr>
              <a:t>7</a:t>
            </a:fld>
            <a:endParaRPr lang="fr-FR" sz="12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noRot="1" noChangeAspect="1"/>
          </p:cNvSpPr>
          <p:nvPr>
            <p:ph type="sldImg"/>
          </p:nvPr>
        </p:nvSpPr>
        <p:spPr>
          <a:xfrm>
            <a:off x="381000" y="685800"/>
            <a:ext cx="6096000" cy="3429000"/>
          </a:xfrm>
          <a:prstGeom prst="rect">
            <a:avLst/>
          </a:prstGeom>
          <a:ln w="0">
            <a:noFill/>
          </a:ln>
        </p:spPr>
      </p:sp>
      <p:sp>
        <p:nvSpPr>
          <p:cNvPr id="342"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Composition du conseil d’administration reprise de la diapositive 4 du premier diaporama. La catégorie des élus locaux distingue les trois élus locaux et la personnalité qualifiée.</a:t>
            </a:r>
          </a:p>
        </p:txBody>
      </p:sp>
      <p:sp>
        <p:nvSpPr>
          <p:cNvPr id="343" name="PlaceHolder 3"/>
          <p:cNvSpPr>
            <a:spLocks noGrp="1"/>
          </p:cNvSpPr>
          <p:nvPr>
            <p:ph type="sldNum" idx="44"/>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BB09DD7C-1F53-4F7B-8F05-68BD89C11AB4}" type="slidenum">
              <a:rPr lang="en-US" sz="1200" b="0" u="none" strike="noStrike">
                <a:solidFill>
                  <a:srgbClr val="000000"/>
                </a:solidFill>
                <a:effectLst/>
                <a:uFillTx/>
                <a:latin typeface="Times New Roman"/>
              </a:rPr>
              <a:t>8</a:t>
            </a:fld>
            <a:endParaRPr lang="fr-FR" sz="12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noRot="1" noChangeAspect="1"/>
          </p:cNvSpPr>
          <p:nvPr>
            <p:ph type="sldImg"/>
          </p:nvPr>
        </p:nvSpPr>
        <p:spPr>
          <a:xfrm>
            <a:off x="1143000" y="685800"/>
            <a:ext cx="4571640" cy="3428640"/>
          </a:xfrm>
          <a:prstGeom prst="rect">
            <a:avLst/>
          </a:prstGeom>
          <a:ln w="0">
            <a:noFill/>
          </a:ln>
        </p:spPr>
      </p:sp>
      <p:sp>
        <p:nvSpPr>
          <p:cNvPr id="345"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Source : réponses au questionnaire « agencification », septembre 2026</a:t>
            </a:r>
          </a:p>
        </p:txBody>
      </p:sp>
      <p:sp>
        <p:nvSpPr>
          <p:cNvPr id="346" name="PlaceHolder 3"/>
          <p:cNvSpPr>
            <a:spLocks noGrp="1"/>
          </p:cNvSpPr>
          <p:nvPr>
            <p:ph type="sldNum" idx="45"/>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E4DA1129-CE46-487C-8CB5-51E907B602CB}" type="slidenum">
              <a:rPr lang="en-US" sz="1200" b="0" u="none" strike="noStrike">
                <a:solidFill>
                  <a:srgbClr val="000000"/>
                </a:solidFill>
                <a:effectLst/>
                <a:uFillTx/>
                <a:latin typeface="Times New Roman"/>
              </a:rPr>
              <a:t>9</a:t>
            </a:fld>
            <a:endParaRPr lang="fr-FR" sz="1200" b="0" u="none" strike="noStrike">
              <a:solidFill>
                <a:srgbClr val="000000"/>
              </a:solidFill>
              <a:effectLst/>
              <a:uFillTx/>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 name="PlaceHolder 1"/>
          <p:cNvSpPr>
            <a:spLocks noGrp="1" noRot="1" noChangeAspect="1"/>
          </p:cNvSpPr>
          <p:nvPr>
            <p:ph type="sldImg"/>
          </p:nvPr>
        </p:nvSpPr>
        <p:spPr>
          <a:xfrm>
            <a:off x="1143000" y="685800"/>
            <a:ext cx="4571640" cy="3428640"/>
          </a:xfrm>
          <a:prstGeom prst="rect">
            <a:avLst/>
          </a:prstGeom>
          <a:ln w="0">
            <a:noFill/>
          </a:ln>
        </p:spPr>
      </p:sp>
      <p:sp>
        <p:nvSpPr>
          <p:cNvPr id="348"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https://www.afit-france.fr/sites/default/files/2026-07/Budget%20rectificatif%20n%C2%B02%20de%20l%27ann%C3%A9e%202026.pdf</a:t>
            </a:r>
          </a:p>
          <a:p>
            <a:pPr indent="0" algn="l">
              <a:lnSpc>
                <a:spcPct val="100000"/>
              </a:lnSpc>
              <a:buNone/>
            </a:pPr>
            <a:r>
              <a:rPr lang="fr-FR" sz="2000" b="0" u="none" strike="noStrike">
                <a:solidFill>
                  <a:srgbClr val="000000"/>
                </a:solidFill>
                <a:effectLst/>
                <a:uFillTx/>
                <a:latin typeface="Arial"/>
              </a:rPr>
              <a:t>Total exact des recettes : 3 472 456 255 €. Ce tableau correspond au BR2, non au budget initial. TEIT-LD conservée comme catégorie distincte.</a:t>
            </a:r>
          </a:p>
        </p:txBody>
      </p:sp>
      <p:sp>
        <p:nvSpPr>
          <p:cNvPr id="349" name="PlaceHolder 3"/>
          <p:cNvSpPr>
            <a:spLocks noGrp="1"/>
          </p:cNvSpPr>
          <p:nvPr>
            <p:ph type="sldNum" idx="46"/>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CC8A6C7E-118F-46BC-8FE1-E35AE22C7561}" type="slidenum">
              <a:rPr lang="en-US" sz="1200" b="0" u="none" strike="noStrike">
                <a:solidFill>
                  <a:srgbClr val="000000"/>
                </a:solidFill>
                <a:effectLst/>
                <a:uFillTx/>
                <a:latin typeface="Times New Roman"/>
              </a:rPr>
              <a:t>10</a:t>
            </a:fld>
            <a:endParaRPr lang="fr-FR" sz="12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noRot="1" noChangeAspect="1"/>
          </p:cNvSpPr>
          <p:nvPr>
            <p:ph type="sldImg"/>
          </p:nvPr>
        </p:nvSpPr>
        <p:spPr>
          <a:xfrm>
            <a:off x="1143000" y="685800"/>
            <a:ext cx="4571640" cy="3428640"/>
          </a:xfrm>
          <a:prstGeom prst="rect">
            <a:avLst/>
          </a:prstGeom>
          <a:ln w="0">
            <a:noFill/>
          </a:ln>
        </p:spPr>
      </p:sp>
      <p:sp>
        <p:nvSpPr>
          <p:cNvPr id="351"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Ordres de grandeur repris du questionnaire agencification. Schéma temporel indicatif : aucun montant ni calendrier de projet n’est simulé.</a:t>
            </a:r>
          </a:p>
        </p:txBody>
      </p:sp>
      <p:sp>
        <p:nvSpPr>
          <p:cNvPr id="352" name="PlaceHolder 3"/>
          <p:cNvSpPr>
            <a:spLocks noGrp="1"/>
          </p:cNvSpPr>
          <p:nvPr>
            <p:ph type="sldNum" idx="47"/>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B7BB685E-C1E9-4124-88E4-A62975D9B2F3}" type="slidenum">
              <a:rPr lang="en-US" sz="1200" b="0" u="none" strike="noStrike">
                <a:solidFill>
                  <a:srgbClr val="000000"/>
                </a:solidFill>
                <a:effectLst/>
                <a:uFillTx/>
                <a:latin typeface="Times New Roman"/>
              </a:rPr>
              <a:t>11</a:t>
            </a:fld>
            <a:endParaRPr lang="fr-FR" sz="12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noRot="1" noChangeAspect="1"/>
          </p:cNvSpPr>
          <p:nvPr>
            <p:ph type="sldImg"/>
          </p:nvPr>
        </p:nvSpPr>
        <p:spPr>
          <a:xfrm>
            <a:off x="1143000" y="685800"/>
            <a:ext cx="4571640" cy="3428640"/>
          </a:xfrm>
          <a:prstGeom prst="rect">
            <a:avLst/>
          </a:prstGeom>
          <a:ln w="0">
            <a:noFill/>
          </a:ln>
        </p:spPr>
      </p:sp>
      <p:sp>
        <p:nvSpPr>
          <p:cNvPr id="354"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Exemple de financement pluriannuel d’une infrastructure nouvelle, et non de maintenance. Les dates de signature et le nombre de conventions du premier jet ne sont pas repris faute de vérification.</a:t>
            </a:r>
          </a:p>
        </p:txBody>
      </p:sp>
      <p:sp>
        <p:nvSpPr>
          <p:cNvPr id="355" name="PlaceHolder 3"/>
          <p:cNvSpPr>
            <a:spLocks noGrp="1"/>
          </p:cNvSpPr>
          <p:nvPr>
            <p:ph type="sldNum" idx="48"/>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EE9A2D9A-747E-4401-8317-C0F907DC2B1D}" type="slidenum">
              <a:rPr lang="en-US" sz="1200" b="0" u="none" strike="noStrike">
                <a:solidFill>
                  <a:srgbClr val="000000"/>
                </a:solidFill>
                <a:effectLst/>
                <a:uFillTx/>
                <a:latin typeface="Times New Roman"/>
              </a:rPr>
              <a:t>12</a:t>
            </a:fld>
            <a:endParaRPr lang="fr-FR" sz="12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noRot="1" noChangeAspect="1"/>
          </p:cNvSpPr>
          <p:nvPr>
            <p:ph type="sldImg"/>
          </p:nvPr>
        </p:nvSpPr>
        <p:spPr>
          <a:xfrm>
            <a:off x="381000" y="685800"/>
            <a:ext cx="6096000" cy="3429000"/>
          </a:xfrm>
          <a:prstGeom prst="rect">
            <a:avLst/>
          </a:prstGeom>
          <a:ln w="0">
            <a:noFill/>
          </a:ln>
        </p:spPr>
      </p:sp>
      <p:sp>
        <p:nvSpPr>
          <p:cNvPr id="357"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https://www.afit-france.fr/budget-simplifie-37</a:t>
            </a:r>
          </a:p>
          <a:p>
            <a:pPr indent="0" algn="l">
              <a:lnSpc>
                <a:spcPct val="100000"/>
              </a:lnSpc>
              <a:buNone/>
            </a:pPr>
            <a:r>
              <a:rPr lang="fr-FR" sz="2000" b="0" u="none" strike="noStrike">
                <a:solidFill>
                  <a:srgbClr val="000000"/>
                </a:solidFill>
                <a:effectLst/>
                <a:uFillTx/>
                <a:latin typeface="Arial"/>
              </a:rPr>
              <a:t>Données du budget exécuté 2025. CP hors support : 3 430,3 M€. Toutes les catégories portent sur les paiements, sans mélange AE/CP.</a:t>
            </a:r>
          </a:p>
        </p:txBody>
      </p:sp>
      <p:sp>
        <p:nvSpPr>
          <p:cNvPr id="358" name="PlaceHolder 3"/>
          <p:cNvSpPr>
            <a:spLocks noGrp="1"/>
          </p:cNvSpPr>
          <p:nvPr>
            <p:ph type="sldNum" idx="49"/>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9630767-C893-4AAE-ABC3-FCF925F145D9}" type="slidenum">
              <a:rPr lang="en-US" sz="1200" b="0" u="none" strike="noStrike">
                <a:solidFill>
                  <a:srgbClr val="000000"/>
                </a:solidFill>
                <a:effectLst/>
                <a:uFillTx/>
                <a:latin typeface="Times New Roman"/>
              </a:rPr>
              <a:t>13</a:t>
            </a:fld>
            <a:endParaRPr lang="fr-FR" sz="1200" b="0" u="none" strike="noStrike">
              <a:solidFill>
                <a:srgbClr val="000000"/>
              </a:solidFill>
              <a:effectLst/>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noRot="1" noChangeAspect="1"/>
          </p:cNvSpPr>
          <p:nvPr>
            <p:ph type="sldImg"/>
          </p:nvPr>
        </p:nvSpPr>
        <p:spPr>
          <a:xfrm>
            <a:off x="1143000" y="685800"/>
            <a:ext cx="4571640" cy="3428640"/>
          </a:xfrm>
          <a:prstGeom prst="rect">
            <a:avLst/>
          </a:prstGeom>
          <a:ln w="0">
            <a:noFill/>
          </a:ln>
        </p:spPr>
      </p:sp>
      <p:sp>
        <p:nvSpPr>
          <p:cNvPr id="360"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https://www.afit-france.fr/sites/default/files/2026-07/Rapport%20d%27activit%C3%A9%202025.pdf</a:t>
            </a:r>
          </a:p>
          <a:p>
            <a:pPr indent="0" algn="l">
              <a:lnSpc>
                <a:spcPct val="100000"/>
              </a:lnSpc>
              <a:buNone/>
            </a:pPr>
            <a:r>
              <a:rPr lang="fr-FR" sz="2000" b="0" u="none" strike="noStrike">
                <a:solidFill>
                  <a:srgbClr val="000000"/>
                </a:solidFill>
                <a:effectLst/>
                <a:uFillTx/>
                <a:latin typeface="Arial"/>
              </a:rPr>
              <a:t>624,3 M€ : CP exécutés pour les interventions routières sur le réseau existant. 167 M€ : enveloppe conventionnelle VNF en AE et CP, dont 117 M€ régénération et 50 M€ modernisation. Le montant ferroviaire de 112 M€ du premier jet n’est pas repris faute de périmètre identifié. Ces indicateurs ne constituent pas des totaux comparables entre modes.</a:t>
            </a:r>
          </a:p>
        </p:txBody>
      </p:sp>
      <p:sp>
        <p:nvSpPr>
          <p:cNvPr id="361" name="PlaceHolder 3"/>
          <p:cNvSpPr>
            <a:spLocks noGrp="1"/>
          </p:cNvSpPr>
          <p:nvPr>
            <p:ph type="sldNum" idx="50"/>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A6340316-7798-4DFB-B9C7-505DE701DB67}" type="slidenum">
              <a:rPr lang="en-US" sz="1200" b="0" u="none" strike="noStrike">
                <a:solidFill>
                  <a:srgbClr val="000000"/>
                </a:solidFill>
                <a:effectLst/>
                <a:uFillTx/>
                <a:latin typeface="Times New Roman"/>
              </a:rPr>
              <a:t>14</a:t>
            </a:fld>
            <a:endParaRPr lang="fr-FR" sz="1200" b="0" u="none" strike="noStrike">
              <a:solidFill>
                <a:srgbClr val="000000"/>
              </a:solidFill>
              <a:effectLst/>
              <a:uFillTx/>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noRot="1" noChangeAspect="1"/>
          </p:cNvSpPr>
          <p:nvPr>
            <p:ph type="sldImg"/>
          </p:nvPr>
        </p:nvSpPr>
        <p:spPr>
          <a:xfrm>
            <a:off x="1143000" y="685800"/>
            <a:ext cx="4571640" cy="3428640"/>
          </a:xfrm>
          <a:prstGeom prst="rect">
            <a:avLst/>
          </a:prstGeom>
          <a:ln w="0">
            <a:noFill/>
          </a:ln>
        </p:spPr>
      </p:sp>
      <p:sp>
        <p:nvSpPr>
          <p:cNvPr id="363"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Transition vers la partie 3. Rappel du plan de l’intervention.</a:t>
            </a:r>
          </a:p>
        </p:txBody>
      </p:sp>
      <p:sp>
        <p:nvSpPr>
          <p:cNvPr id="364" name="PlaceHolder 3"/>
          <p:cNvSpPr>
            <a:spLocks noGrp="1"/>
          </p:cNvSpPr>
          <p:nvPr>
            <p:ph type="sldNum" idx="51"/>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93170C8F-8160-4051-972D-BB2457C1C230}" type="slidenum">
              <a:rPr lang="en-US" sz="1200" b="0" u="none" strike="noStrike">
                <a:solidFill>
                  <a:srgbClr val="000000"/>
                </a:solidFill>
                <a:effectLst/>
                <a:uFillTx/>
                <a:latin typeface="Times New Roman"/>
              </a:rPr>
              <a:t>15</a:t>
            </a:fld>
            <a:endParaRPr lang="fr-FR" sz="1200" b="0" u="none" strike="noStrike">
              <a:solidFill>
                <a:srgbClr val="000000"/>
              </a:solidFill>
              <a:effectLst/>
              <a:uFillTx/>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PlaceHolder 1"/>
          <p:cNvSpPr>
            <a:spLocks noGrp="1" noRot="1" noChangeAspect="1"/>
          </p:cNvSpPr>
          <p:nvPr>
            <p:ph type="sldImg"/>
          </p:nvPr>
        </p:nvSpPr>
        <p:spPr>
          <a:xfrm>
            <a:off x="1143000" y="685800"/>
            <a:ext cx="4571640" cy="3428640"/>
          </a:xfrm>
          <a:prstGeom prst="rect">
            <a:avLst/>
          </a:prstGeom>
          <a:ln w="0">
            <a:noFill/>
          </a:ln>
        </p:spPr>
      </p:sp>
      <p:sp>
        <p:nvSpPr>
          <p:cNvPr id="366"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Source : réponses au questionnaire « agencification », septembre 2026</a:t>
            </a:r>
          </a:p>
        </p:txBody>
      </p:sp>
      <p:sp>
        <p:nvSpPr>
          <p:cNvPr id="367" name="PlaceHolder 3"/>
          <p:cNvSpPr>
            <a:spLocks noGrp="1"/>
          </p:cNvSpPr>
          <p:nvPr>
            <p:ph type="sldNum" idx="52"/>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5F989F00-70E2-4358-974B-BEEAB31530DA}" type="slidenum">
              <a:rPr lang="en-US" sz="1200" b="0" u="none" strike="noStrike">
                <a:solidFill>
                  <a:srgbClr val="000000"/>
                </a:solidFill>
                <a:effectLst/>
                <a:uFillTx/>
                <a:latin typeface="Times New Roman"/>
              </a:rPr>
              <a:t>16</a:t>
            </a:fld>
            <a:endParaRPr lang="fr-FR" sz="1200" b="0" u="none" strike="noStrike">
              <a:solidFill>
                <a:srgbClr val="000000"/>
              </a:solidFill>
              <a:effectLst/>
              <a:uFillTx/>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noRot="1" noChangeAspect="1"/>
          </p:cNvSpPr>
          <p:nvPr>
            <p:ph type="sldImg"/>
          </p:nvPr>
        </p:nvSpPr>
        <p:spPr>
          <a:xfrm>
            <a:off x="1143000" y="685800"/>
            <a:ext cx="4571640" cy="3428640"/>
          </a:xfrm>
          <a:prstGeom prst="rect">
            <a:avLst/>
          </a:prstGeom>
          <a:ln w="0">
            <a:noFill/>
          </a:ln>
        </p:spPr>
      </p:sp>
      <p:sp>
        <p:nvSpPr>
          <p:cNvPr id="369"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Le rapport de la Cour de 2024 et l’article 12 de la PPL agencification proposent une suppression. Réponse issue du questionnaire officiel : le transfert ne supprimerait pas les conventions ni les obligations de paiement et disperserait la consolidation financière.</a:t>
            </a:r>
          </a:p>
        </p:txBody>
      </p:sp>
      <p:sp>
        <p:nvSpPr>
          <p:cNvPr id="370" name="PlaceHolder 3"/>
          <p:cNvSpPr>
            <a:spLocks noGrp="1"/>
          </p:cNvSpPr>
          <p:nvPr>
            <p:ph type="sldNum" idx="53"/>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53F76C9C-69FE-42B1-B3E6-33486C6E502D}" type="slidenum">
              <a:rPr lang="en-US" sz="1200" b="0" u="none" strike="noStrike">
                <a:solidFill>
                  <a:srgbClr val="000000"/>
                </a:solidFill>
                <a:effectLst/>
                <a:uFillTx/>
                <a:latin typeface="Times New Roman"/>
              </a:rPr>
              <a:t>17</a:t>
            </a:fld>
            <a:endParaRPr lang="fr-FR" sz="12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PlaceHolder 1"/>
          <p:cNvSpPr>
            <a:spLocks noGrp="1" noRot="1" noChangeAspect="1"/>
          </p:cNvSpPr>
          <p:nvPr>
            <p:ph type="sldImg"/>
          </p:nvPr>
        </p:nvSpPr>
        <p:spPr>
          <a:xfrm>
            <a:off x="1143000" y="685800"/>
            <a:ext cx="4571640" cy="3428640"/>
          </a:xfrm>
          <a:prstGeom prst="rect">
            <a:avLst/>
          </a:prstGeom>
          <a:ln w="0">
            <a:noFill/>
          </a:ln>
        </p:spPr>
      </p:sp>
      <p:sp>
        <p:nvSpPr>
          <p:cNvPr id="372"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Conclusion. L’entretien des infrastructures héritées est un investissement dans les services qu’elles rendent. Une priorité politique doit s’accompagner d’une trajectoire financière crédible. La qualité du suivi compte autant que la décision initiale. L’AFIT France consolide les financements des différents modes, traduit les décisions de l’État en conventions et suit les engagements dans la durée. Elle doit poursuivre l’amélioration de ses outils et de l’information produite. Financer les infrastructures héritées articule programmation, exécution et suivi, avec une capacité d’adaptation aux besoins des réseaux et des territoires. Merci et invitation aux échanges.</a:t>
            </a:r>
          </a:p>
        </p:txBody>
      </p:sp>
      <p:sp>
        <p:nvSpPr>
          <p:cNvPr id="373" name="PlaceHolder 3"/>
          <p:cNvSpPr>
            <a:spLocks noGrp="1"/>
          </p:cNvSpPr>
          <p:nvPr>
            <p:ph type="sldNum" idx="54"/>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299EAD6A-B7D5-42B9-88CC-F40A5C74DBB0}" type="slidenum">
              <a:rPr lang="en-US" sz="1200" b="0" u="none" strike="noStrike">
                <a:solidFill>
                  <a:srgbClr val="000000"/>
                </a:solidFill>
                <a:effectLst/>
                <a:uFillTx/>
                <a:latin typeface="Times New Roman"/>
              </a:rPr>
              <a:t>18</a:t>
            </a:fld>
            <a:endParaRPr lang="fr-FR" sz="12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 name="PlaceHolder 1"/>
          <p:cNvSpPr>
            <a:spLocks noGrp="1" noRot="1" noChangeAspect="1"/>
          </p:cNvSpPr>
          <p:nvPr>
            <p:ph type="sldImg"/>
          </p:nvPr>
        </p:nvSpPr>
        <p:spPr>
          <a:xfrm>
            <a:off x="381000" y="685800"/>
            <a:ext cx="6096000" cy="3429000"/>
          </a:xfrm>
          <a:prstGeom prst="rect">
            <a:avLst/>
          </a:prstGeom>
          <a:ln w="0">
            <a:noFill/>
          </a:ln>
        </p:spPr>
      </p:sp>
      <p:sp>
        <p:nvSpPr>
          <p:cNvPr id="375"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AE : autorisations d’engagement. CP : crédits de paiement. Séries arrondies corrigées d’après le tableau du rapport d’activité 2025, p. 37–38. https://www.afit-france.fr/rapport-dactivite-2025-139</a:t>
            </a:r>
          </a:p>
        </p:txBody>
      </p:sp>
      <p:sp>
        <p:nvSpPr>
          <p:cNvPr id="376" name="PlaceHolder 3"/>
          <p:cNvSpPr>
            <a:spLocks noGrp="1"/>
          </p:cNvSpPr>
          <p:nvPr>
            <p:ph type="sldNum" idx="55"/>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7A7C9C1-7567-42B5-9162-946C3482F9F3}" type="slidenum">
              <a:rPr lang="en-US" sz="1200" b="0" u="none" strike="noStrike">
                <a:solidFill>
                  <a:srgbClr val="000000"/>
                </a:solidFill>
                <a:effectLst/>
                <a:uFillTx/>
                <a:latin typeface="Times New Roman"/>
              </a:rPr>
              <a:t>19</a:t>
            </a:fld>
            <a:endParaRPr lang="fr-FR" sz="1200" b="0" u="none" strike="noStrike">
              <a:solidFill>
                <a:srgbClr val="000000"/>
              </a:solidFill>
              <a:effectLst/>
              <a:uFillTx/>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PlaceHolder 1"/>
          <p:cNvSpPr>
            <a:spLocks noGrp="1" noRot="1" noChangeAspect="1"/>
          </p:cNvSpPr>
          <p:nvPr>
            <p:ph type="sldImg"/>
          </p:nvPr>
        </p:nvSpPr>
        <p:spPr>
          <a:xfrm>
            <a:off x="381000" y="685800"/>
            <a:ext cx="6096000" cy="3429000"/>
          </a:xfrm>
          <a:prstGeom prst="rect">
            <a:avLst/>
          </a:prstGeom>
          <a:ln w="0">
            <a:noFill/>
          </a:ln>
        </p:spPr>
      </p:sp>
      <p:sp>
        <p:nvSpPr>
          <p:cNvPr id="378"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AE : autorisations d’engagement. CP : crédits de paiement. Séries arrondies corrigées d’après le tableau du rapport d’activité 2025, p. 37–38. https://www.afit-france.fr/rapport-dactivite-2025-139</a:t>
            </a:r>
          </a:p>
        </p:txBody>
      </p:sp>
      <p:sp>
        <p:nvSpPr>
          <p:cNvPr id="379" name="PlaceHolder 3"/>
          <p:cNvSpPr>
            <a:spLocks noGrp="1"/>
          </p:cNvSpPr>
          <p:nvPr>
            <p:ph type="sldNum" idx="56"/>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0993B1C-102E-4994-8F5A-6609CFA0AD58}" type="slidenum">
              <a:rPr lang="en-US" sz="1200" b="0" u="none" strike="noStrike">
                <a:solidFill>
                  <a:srgbClr val="000000"/>
                </a:solidFill>
                <a:effectLst/>
                <a:uFillTx/>
                <a:latin typeface="Times New Roman"/>
              </a:rPr>
              <a:t>20</a:t>
            </a:fld>
            <a:endParaRPr lang="fr-FR" sz="1200" b="0" u="none" strike="noStrike">
              <a:solidFill>
                <a:srgbClr val="000000"/>
              </a:solidFill>
              <a:effectLst/>
              <a:uFillTx/>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PlaceHolder 1"/>
          <p:cNvSpPr>
            <a:spLocks noGrp="1" noRot="1" noChangeAspect="1"/>
          </p:cNvSpPr>
          <p:nvPr>
            <p:ph type="sldImg"/>
          </p:nvPr>
        </p:nvSpPr>
        <p:spPr>
          <a:xfrm>
            <a:off x="381000" y="685800"/>
            <a:ext cx="6096000" cy="3429000"/>
          </a:xfrm>
          <a:prstGeom prst="rect">
            <a:avLst/>
          </a:prstGeom>
          <a:ln w="0">
            <a:noFill/>
          </a:ln>
        </p:spPr>
      </p:sp>
      <p:sp>
        <p:nvSpPr>
          <p:cNvPr id="381" name="PlaceHolder 2"/>
          <p:cNvSpPr>
            <a:spLocks noGrp="1"/>
          </p:cNvSpPr>
          <p:nvPr>
            <p:ph type="body"/>
          </p:nvPr>
        </p:nvSpPr>
        <p:spPr>
          <a:xfrm>
            <a:off x="685800" y="4343400"/>
            <a:ext cx="5486040" cy="4114440"/>
          </a:xfrm>
          <a:prstGeom prst="rect">
            <a:avLst/>
          </a:prstGeom>
          <a:noFill/>
          <a:ln w="0">
            <a:noFill/>
          </a:ln>
        </p:spPr>
        <p:txBody>
          <a:bodyPr lIns="91440" tIns="45720" rIns="91440" bIns="45720" anchor="t">
            <a:noAutofit/>
          </a:bodyPr>
          <a:lstStyle/>
          <a:p>
            <a:pPr indent="0" algn="l">
              <a:lnSpc>
                <a:spcPct val="100000"/>
              </a:lnSpc>
              <a:buNone/>
            </a:pPr>
            <a:r>
              <a:rPr lang="fr-FR" sz="2000" b="0" u="none" strike="noStrike">
                <a:solidFill>
                  <a:srgbClr val="000000"/>
                </a:solidFill>
                <a:effectLst/>
                <a:uFillTx/>
                <a:latin typeface="Arial"/>
              </a:rPr>
              <a:t>AE : autorisations d’engagement. CP : crédits de paiement. Séries arrondies corrigées d’après le tableau du rapport d’activité 2025, p. 37–38. https://www.afit-france.fr/rapport-dactivite-2025-139</a:t>
            </a:r>
          </a:p>
        </p:txBody>
      </p:sp>
      <p:sp>
        <p:nvSpPr>
          <p:cNvPr id="382" name="PlaceHolder 3"/>
          <p:cNvSpPr>
            <a:spLocks noGrp="1"/>
          </p:cNvSpPr>
          <p:nvPr>
            <p:ph type="sldNum" idx="57"/>
          </p:nvPr>
        </p:nvSpPr>
        <p:spPr>
          <a:xfrm>
            <a:off x="3884760" y="8685360"/>
            <a:ext cx="2971440" cy="456840"/>
          </a:xfrm>
          <a:prstGeom prst="rect">
            <a:avLst/>
          </a:prstGeom>
          <a:noFill/>
          <a:ln w="0">
            <a:noFill/>
          </a:ln>
        </p:spPr>
        <p:txBody>
          <a:bodyPr lIns="91440" tIns="45720" rIns="91440" bIns="45720" anchor="b">
            <a:noAutofit/>
          </a:bodyPr>
          <a:lstStyle>
            <a:lvl1pPr indent="0" algn="r">
              <a:lnSpc>
                <a:spcPct val="100000"/>
              </a:lnSpc>
              <a:buNone/>
              <a:defRPr lang="en-US" sz="1200" b="0" u="none" strike="noStrike">
                <a:solidFill>
                  <a:srgbClr val="000000"/>
                </a:solidFill>
                <a:effectLst/>
                <a:uFillTx/>
                <a:latin typeface="Times New Roman"/>
              </a:defRPr>
            </a:lvl1pPr>
          </a:lstStyle>
          <a:p>
            <a:pPr indent="0" algn="r">
              <a:lnSpc>
                <a:spcPct val="100000"/>
              </a:lnSpc>
              <a:buNone/>
            </a:pPr>
            <a:fld id="{FBFFCBC0-431D-404B-8C71-2065E9318105}" type="slidenum">
              <a:rPr lang="en-US" sz="1200" b="0" u="none" strike="noStrike">
                <a:solidFill>
                  <a:srgbClr val="000000"/>
                </a:solidFill>
                <a:effectLst/>
                <a:uFillTx/>
                <a:latin typeface="Times New Roman"/>
              </a:rPr>
              <a:t>21</a:t>
            </a:fld>
            <a:endParaRPr lang="fr-FR"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1523880" y="1122480"/>
            <a:ext cx="9143640" cy="2387160"/>
          </a:xfrm>
          <a:prstGeom prst="rect">
            <a:avLst/>
          </a:prstGeom>
          <a:noFill/>
          <a:ln w="0">
            <a:noFill/>
          </a:ln>
        </p:spPr>
        <p:txBody>
          <a:bodyPr lIns="91440" tIns="45720" rIns="91440" bIns="45720" anchor="b">
            <a:noAutofit/>
          </a:bodyPr>
          <a:lstStyle>
            <a:lvl1pPr indent="0" algn="ctr" defTabSz="914400">
              <a:lnSpc>
                <a:spcPct val="90000"/>
              </a:lnSpc>
              <a:buNone/>
              <a:defRPr lang="fr-FR" sz="6000" b="0" u="none" strike="noStrike">
                <a:solidFill>
                  <a:schemeClr val="dk1"/>
                </a:solidFill>
                <a:effectLst/>
                <a:uFillTx/>
                <a:latin typeface="Calibri Light"/>
              </a:defRPr>
            </a:lvl1pPr>
          </a:lstStyle>
          <a:p>
            <a:pPr indent="0" algn="ctr" defTabSz="914400">
              <a:lnSpc>
                <a:spcPct val="90000"/>
              </a:lnSpc>
              <a:buNone/>
            </a:pPr>
            <a:r>
              <a:rPr lang="fr-FR" sz="6000" b="0" u="none" strike="noStrike">
                <a:solidFill>
                  <a:schemeClr val="dk1"/>
                </a:solidFill>
                <a:effectLst/>
                <a:uFillTx/>
                <a:latin typeface="Calibri Light"/>
              </a:rPr>
              <a:t>Modifiez le style du titre</a:t>
            </a:r>
          </a:p>
        </p:txBody>
      </p:sp>
      <p:sp>
        <p:nvSpPr>
          <p:cNvPr id="3"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5"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6F98664-4EA4-4122-80CA-AF2C604CB282}"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re et texte vertical">
    <p:bg>
      <p:bgPr>
        <a:solidFill>
          <a:srgbClr val="FFFFFF"/>
        </a:solid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7"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p>
        </p:txBody>
      </p:sp>
      <p:sp>
        <p:nvSpPr>
          <p:cNvPr id="8" name="PlaceHolder 3"/>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9" name="PlaceHolder 4"/>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10" name="PlaceHolder 5"/>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1E3B31B3-338E-45F1-8893-905127423A60}"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bg>
      <p:bgPr>
        <a:solidFill>
          <a:srgbClr val="FFFFFF"/>
        </a:solidFill>
        <a:effectLst/>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12"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p>
        </p:txBody>
      </p:sp>
      <p:sp>
        <p:nvSpPr>
          <p:cNvPr id="13" name="PlaceHolder 3"/>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14" name="PlaceHolder 4"/>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15" name="PlaceHolder 5"/>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80F077E-623D-4E90-9FA2-0298AC05DC94}"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rgbClr val="FFFFFF"/>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78140EC8-8421-4817-93A2-89FBD7E7DD6B}"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itre de section">
    <p:bg>
      <p:bgPr>
        <a:solidFill>
          <a:srgbClr val="FFFFFF"/>
        </a:solidFill>
        <a:effectLst/>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831960" y="1709640"/>
            <a:ext cx="10515240" cy="2852280"/>
          </a:xfrm>
          <a:prstGeom prst="rect">
            <a:avLst/>
          </a:prstGeom>
          <a:noFill/>
          <a:ln w="0">
            <a:noFill/>
          </a:ln>
        </p:spPr>
        <p:txBody>
          <a:bodyPr lIns="91440" tIns="45720" rIns="91440" bIns="45720" anchor="b">
            <a:noAutofit/>
          </a:bodyPr>
          <a:lstStyle>
            <a:lvl1pPr indent="0" algn="l" defTabSz="914400">
              <a:lnSpc>
                <a:spcPct val="90000"/>
              </a:lnSpc>
              <a:buNone/>
              <a:defRPr lang="fr-FR" sz="6000" b="0" u="none" strike="noStrike">
                <a:solidFill>
                  <a:schemeClr val="dk1"/>
                </a:solidFill>
                <a:effectLst/>
                <a:uFillTx/>
                <a:latin typeface="Calibri Light"/>
              </a:defRPr>
            </a:lvl1pPr>
          </a:lstStyle>
          <a:p>
            <a:pPr indent="0" algn="l" defTabSz="914400">
              <a:lnSpc>
                <a:spcPct val="90000"/>
              </a:lnSpc>
              <a:buNone/>
            </a:pPr>
            <a:r>
              <a:rPr lang="fr-FR" sz="6000" b="0" u="none" strike="noStrike">
                <a:solidFill>
                  <a:schemeClr val="dk1"/>
                </a:solidFill>
                <a:effectLst/>
                <a:uFillTx/>
                <a:latin typeface="Calibri Light"/>
              </a:rPr>
              <a:t>Modifiez le style du titre</a:t>
            </a:r>
          </a:p>
        </p:txBody>
      </p:sp>
      <p:sp>
        <p:nvSpPr>
          <p:cNvPr id="22" name="PlaceHolder 2"/>
          <p:cNvSpPr>
            <a:spLocks noGrp="1"/>
          </p:cNvSpPr>
          <p:nvPr>
            <p:ph type="body"/>
          </p:nvPr>
        </p:nvSpPr>
        <p:spPr>
          <a:xfrm>
            <a:off x="831960" y="4589640"/>
            <a:ext cx="10515240" cy="149976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2400" b="0" u="none" strike="noStrike">
                <a:solidFill>
                  <a:schemeClr val="dk1">
                    <a:tint val="75000"/>
                  </a:schemeClr>
                </a:solidFill>
                <a:effectLst/>
                <a:uFillTx/>
                <a:latin typeface="Calibri"/>
              </a:defRPr>
            </a:lvl1pPr>
          </a:lstStyle>
          <a:p>
            <a:pPr indent="0" algn="l" defTabSz="914400">
              <a:lnSpc>
                <a:spcPct val="90000"/>
              </a:lnSpc>
              <a:spcBef>
                <a:spcPts val="1001"/>
              </a:spcBef>
              <a:buNone/>
              <a:tabLst>
                <a:tab pos="0" algn="l"/>
              </a:tabLst>
            </a:pPr>
            <a:r>
              <a:rPr lang="fr-FR" sz="2400" b="0" u="none" strike="noStrike">
                <a:solidFill>
                  <a:schemeClr val="dk1">
                    <a:tint val="75000"/>
                  </a:schemeClr>
                </a:solidFill>
                <a:effectLst/>
                <a:uFillTx/>
                <a:latin typeface="Calibri"/>
              </a:rPr>
              <a:t>Cliquez pour modifier les styles du texte du masque</a:t>
            </a:r>
          </a:p>
        </p:txBody>
      </p:sp>
      <p:sp>
        <p:nvSpPr>
          <p:cNvPr id="23"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24"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25"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20D7B4D7-D356-4F7F-8FA0-90032E403611}"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bg>
      <p:bgPr>
        <a:solidFill>
          <a:srgbClr val="FFFFFF"/>
        </a:solid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27" name="PlaceHolder 2"/>
          <p:cNvSpPr>
            <a:spLocks noGrp="1"/>
          </p:cNvSpPr>
          <p:nvPr>
            <p:ph type="body"/>
          </p:nvPr>
        </p:nvSpPr>
        <p:spPr>
          <a:xfrm>
            <a:off x="83808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p>
        </p:txBody>
      </p:sp>
      <p:sp>
        <p:nvSpPr>
          <p:cNvPr id="28" name="PlaceHolder 3"/>
          <p:cNvSpPr>
            <a:spLocks noGrp="1"/>
          </p:cNvSpPr>
          <p:nvPr>
            <p:ph type="body"/>
          </p:nvPr>
        </p:nvSpPr>
        <p:spPr>
          <a:xfrm>
            <a:off x="6172200" y="1825560"/>
            <a:ext cx="5181120" cy="43509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1800" b="0" u="none" strike="noStrike">
                <a:solidFill>
                  <a:schemeClr val="dk1"/>
                </a:solidFill>
                <a:effectLst/>
                <a:uFillTx/>
                <a:latin typeface="Calibri"/>
              </a:rPr>
              <a:t>Cinquième niveau</a:t>
            </a:r>
          </a:p>
        </p:txBody>
      </p:sp>
      <p:sp>
        <p:nvSpPr>
          <p:cNvPr id="29" name="PlaceHolder 4"/>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30" name="PlaceHolder 5"/>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31" name="PlaceHolder 6"/>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A830901A-9918-4BE2-951F-F2187C50A3F0}"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omparaison">
    <p:bg>
      <p:bgPr>
        <a:solidFill>
          <a:srgbClr val="FFFFFF"/>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398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33" name="PlaceHolder 2"/>
          <p:cNvSpPr>
            <a:spLocks noGrp="1"/>
          </p:cNvSpPr>
          <p:nvPr>
            <p:ph type="body"/>
          </p:nvPr>
        </p:nvSpPr>
        <p:spPr>
          <a:xfrm>
            <a:off x="839880" y="1681200"/>
            <a:ext cx="515736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34" name="PlaceHolder 3"/>
          <p:cNvSpPr>
            <a:spLocks noGrp="1"/>
          </p:cNvSpPr>
          <p:nvPr>
            <p:ph type="body"/>
          </p:nvPr>
        </p:nvSpPr>
        <p:spPr>
          <a:xfrm>
            <a:off x="839880" y="2505240"/>
            <a:ext cx="515736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p>
        </p:txBody>
      </p:sp>
      <p:sp>
        <p:nvSpPr>
          <p:cNvPr id="35" name="PlaceHolder 4"/>
          <p:cNvSpPr>
            <a:spLocks noGrp="1"/>
          </p:cNvSpPr>
          <p:nvPr>
            <p:ph type="body"/>
          </p:nvPr>
        </p:nvSpPr>
        <p:spPr>
          <a:xfrm>
            <a:off x="6172200" y="1681200"/>
            <a:ext cx="5182920" cy="823680"/>
          </a:xfrm>
          <a:prstGeom prst="rect">
            <a:avLst/>
          </a:prstGeom>
          <a:noFill/>
          <a:ln w="0">
            <a:noFill/>
          </a:ln>
        </p:spPr>
        <p:txBody>
          <a:bodyPr lIns="91440" tIns="45720" rIns="91440" bIns="45720" anchor="b">
            <a:noAutofit/>
          </a:bodyPr>
          <a:lstStyle>
            <a:lvl1pPr indent="0" algn="l" defTabSz="914400">
              <a:lnSpc>
                <a:spcPct val="90000"/>
              </a:lnSpc>
              <a:spcBef>
                <a:spcPts val="1001"/>
              </a:spcBef>
              <a:buNone/>
              <a:tabLst>
                <a:tab pos="0" algn="l"/>
              </a:tabLst>
              <a:defRPr lang="fr-FR" sz="2400" b="1"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2400" b="1" u="none" strike="noStrike">
                <a:solidFill>
                  <a:schemeClr val="dk1"/>
                </a:solidFill>
                <a:effectLst/>
                <a:uFillTx/>
                <a:latin typeface="Calibri"/>
              </a:rPr>
              <a:t>Cliquez pour modifier les styles du texte du masque</a:t>
            </a:r>
            <a:endParaRPr lang="fr-FR" sz="2400" b="0" u="none" strike="noStrike">
              <a:solidFill>
                <a:schemeClr val="dk1"/>
              </a:solidFill>
              <a:effectLst/>
              <a:uFillTx/>
              <a:latin typeface="Calibri"/>
            </a:endParaRPr>
          </a:p>
        </p:txBody>
      </p:sp>
      <p:sp>
        <p:nvSpPr>
          <p:cNvPr id="36" name="PlaceHolder 5"/>
          <p:cNvSpPr>
            <a:spLocks noGrp="1"/>
          </p:cNvSpPr>
          <p:nvPr>
            <p:ph type="body"/>
          </p:nvPr>
        </p:nvSpPr>
        <p:spPr>
          <a:xfrm>
            <a:off x="6172200" y="2505240"/>
            <a:ext cx="5182920" cy="36842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tabLst>
                <a:tab pos="0" algn="l"/>
              </a:tabLst>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tabLst>
                <a:tab pos="0" algn="l"/>
              </a:tabLst>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tabLst>
                <a:tab pos="0" algn="l"/>
              </a:tabLst>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tabLst>
                <a:tab pos="0" algn="l"/>
              </a:tabLst>
              <a:defRPr lang="fr-FR" sz="18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tabLst>
                <a:tab pos="0" algn="l"/>
              </a:tabLst>
            </a:pPr>
            <a:r>
              <a:rPr lang="fr-FR" sz="28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tabLst>
                <a:tab pos="0" algn="l"/>
              </a:tabLst>
            </a:pPr>
            <a:r>
              <a:rPr lang="fr-FR" sz="24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tabLst>
                <a:tab pos="0" algn="l"/>
              </a:tabLst>
            </a:pPr>
            <a:r>
              <a:rPr lang="fr-FR" sz="20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tabLst>
                <a:tab pos="0" algn="l"/>
              </a:tabLst>
            </a:pPr>
            <a:r>
              <a:rPr lang="fr-FR" sz="1800" b="0" u="none" strike="noStrike">
                <a:solidFill>
                  <a:schemeClr val="dk1"/>
                </a:solidFill>
                <a:effectLst/>
                <a:uFillTx/>
                <a:latin typeface="Calibri"/>
              </a:rPr>
              <a:t>Cinquième niveau</a:t>
            </a:r>
          </a:p>
        </p:txBody>
      </p:sp>
      <p:sp>
        <p:nvSpPr>
          <p:cNvPr id="37" name="PlaceHolder 6"/>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38" name="PlaceHolder 7"/>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39" name="PlaceHolder 8"/>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7F968B74-7BD8-4A5F-B23B-BC11D23D8D47}"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bg>
      <p:bgPr>
        <a:solidFill>
          <a:srgbClr val="FFFFFF"/>
        </a:solidFill>
        <a:effectLst/>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Modifiez le style du titre</a:t>
            </a:r>
          </a:p>
        </p:txBody>
      </p:sp>
      <p:sp>
        <p:nvSpPr>
          <p:cNvPr id="41"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2"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43"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1957FD0E-5B08-428D-A5F9-1629547BBD88}"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bg>
      <p:bgPr>
        <a:solidFill>
          <a:srgbClr val="FFFFFF"/>
        </a:solidFill>
        <a:effectLst/>
      </p:bgPr>
    </p:bg>
    <p:spTree>
      <p:nvGrpSpPr>
        <p:cNvPr id="1" name=""/>
        <p:cNvGrpSpPr/>
        <p:nvPr/>
      </p:nvGrpSpPr>
      <p:grpSpPr>
        <a:xfrm>
          <a:off x="0" y="0"/>
          <a:ext cx="0" cy="0"/>
          <a:chOff x="0" y="0"/>
          <a:chExt cx="0" cy="0"/>
        </a:xfrm>
      </p:grpSpPr>
      <p:sp>
        <p:nvSpPr>
          <p:cNvPr id="44" name="PlaceHolder 1"/>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45" name="PlaceHolder 2"/>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46" name="PlaceHolder 3"/>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ADAC8125-42A2-47DB-AC16-647435920B33}"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
        <p:nvSpPr>
          <p:cNvPr id="47"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l" defTabSz="914400">
              <a:lnSpc>
                <a:spcPct val="90000"/>
              </a:lnSpc>
              <a:buNone/>
              <a:defRPr lang="fr-FR" sz="4400" b="0" u="none" strike="noStrike">
                <a:solidFill>
                  <a:schemeClr val="dk1"/>
                </a:solidFill>
                <a:effectLst/>
                <a:uFillTx/>
                <a:latin typeface="Calibri Light"/>
              </a:defRPr>
            </a:lvl1pPr>
          </a:lstStyle>
          <a:p>
            <a:pPr indent="0" algn="l" defTabSz="914400">
              <a:lnSpc>
                <a:spcPct val="90000"/>
              </a:lnSpc>
              <a:buNone/>
            </a:pPr>
            <a:r>
              <a:rPr lang="fr-FR" sz="4400" b="0" u="none" strike="noStrike">
                <a:solidFill>
                  <a:schemeClr val="dk1"/>
                </a:solidFill>
                <a:effectLst/>
                <a:uFillTx/>
                <a:latin typeface="Calibri Light"/>
              </a:rPr>
              <a:t>Cliquez pour éditer le format du texte-titre</a:t>
            </a:r>
          </a:p>
        </p:txBody>
      </p:sp>
      <p:sp>
        <p:nvSpPr>
          <p:cNvPr id="48"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algn="l" defTabSz="914400">
              <a:lnSpc>
                <a:spcPct val="90000"/>
              </a:lnSpc>
              <a:spcBef>
                <a:spcPts val="1001"/>
              </a:spcBef>
              <a:buClr>
                <a:srgbClr val="000000"/>
              </a:buClr>
              <a:buFont typeface="Arial"/>
              <a:buChar char="•"/>
              <a:defRPr lang="fr-FR" sz="28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24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20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18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18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defRPr lang="fr-FR" sz="2000" b="0" u="none" strike="noStrike">
                <a:solidFill>
                  <a:schemeClr val="dk1"/>
                </a:solidFill>
                <a:effectLst/>
                <a:uFillTx/>
                <a:latin typeface="Calibri"/>
              </a:defRPr>
            </a:lvl7pPr>
          </a:lstStyle>
          <a:p>
            <a:pPr marL="228600" indent="-228600" algn="l" defTabSz="914400">
              <a:lnSpc>
                <a:spcPct val="90000"/>
              </a:lnSpc>
              <a:spcBef>
                <a:spcPts val="1001"/>
              </a:spcBef>
              <a:buClr>
                <a:srgbClr val="000000"/>
              </a:buClr>
              <a:buFont typeface="Arial"/>
              <a:buChar char="•"/>
            </a:pPr>
            <a:r>
              <a:rPr lang="fr-FR" sz="2800" b="0" u="none" strike="noStrike">
                <a:solidFill>
                  <a:schemeClr val="dk1"/>
                </a:solidFill>
                <a:effectLst/>
                <a:uFillTx/>
                <a:latin typeface="Calibri"/>
              </a:rPr>
              <a:t>Cliquez pour éditer le format du plan de texte</a:t>
            </a:r>
          </a:p>
          <a:p>
            <a:pPr marL="864000" lvl="1" indent="-324000" algn="l" defTabSz="914400">
              <a:lnSpc>
                <a:spcPct val="90000"/>
              </a:lnSpc>
              <a:spcBef>
                <a:spcPts val="499"/>
              </a:spcBef>
              <a:buClr>
                <a:srgbClr val="000000"/>
              </a:buClr>
              <a:buSzPct val="75000"/>
              <a:buFont typeface="Symbol" charset="2"/>
              <a:buChar char=""/>
            </a:pPr>
            <a:r>
              <a:rPr lang="fr-FR" sz="2400" b="0" u="none" strike="noStrike">
                <a:solidFill>
                  <a:schemeClr val="dk1"/>
                </a:solidFill>
                <a:effectLst/>
                <a:uFillTx/>
                <a:latin typeface="Calibri"/>
              </a:rPr>
              <a:t>Second niveau de plan</a:t>
            </a:r>
          </a:p>
          <a:p>
            <a:pPr marL="1296000" lvl="2" indent="-288000" algn="l" defTabSz="914400">
              <a:lnSpc>
                <a:spcPct val="90000"/>
              </a:lnSpc>
              <a:spcBef>
                <a:spcPts val="499"/>
              </a:spcBef>
              <a:buClr>
                <a:srgbClr val="000000"/>
              </a:buClr>
              <a:buSzPct val="45000"/>
              <a:buFont typeface="Wingdings" charset="2"/>
              <a:buChar char=""/>
            </a:pPr>
            <a:r>
              <a:rPr lang="fr-FR" sz="2000" b="0" u="none" strike="noStrike">
                <a:solidFill>
                  <a:schemeClr val="dk1"/>
                </a:solidFill>
                <a:effectLst/>
                <a:uFillTx/>
                <a:latin typeface="Calibri"/>
              </a:rPr>
              <a:t>Troisième niveau de plan</a:t>
            </a:r>
          </a:p>
          <a:p>
            <a:pPr marL="1728000" lvl="3" indent="-216000" algn="l" defTabSz="914400">
              <a:lnSpc>
                <a:spcPct val="90000"/>
              </a:lnSpc>
              <a:spcBef>
                <a:spcPts val="499"/>
              </a:spcBef>
              <a:buClr>
                <a:srgbClr val="000000"/>
              </a:buClr>
              <a:buSzPct val="75000"/>
              <a:buFont typeface="Symbol" charset="2"/>
              <a:buChar char=""/>
            </a:pPr>
            <a:r>
              <a:rPr lang="fr-FR" sz="1800" b="0" u="none" strike="noStrike">
                <a:solidFill>
                  <a:schemeClr val="dk1"/>
                </a:solidFill>
                <a:effectLst/>
                <a:uFillTx/>
                <a:latin typeface="Calibri"/>
              </a:rPr>
              <a:t>Quatrième niveau de plan</a:t>
            </a:r>
          </a:p>
          <a:p>
            <a:pPr marL="2160000" lvl="4" indent="-216000" algn="l" defTabSz="914400">
              <a:lnSpc>
                <a:spcPct val="90000"/>
              </a:lnSpc>
              <a:spcBef>
                <a:spcPts val="499"/>
              </a:spcBef>
              <a:buClr>
                <a:srgbClr val="000000"/>
              </a:buClr>
              <a:buSzPct val="45000"/>
              <a:buFont typeface="Wingdings" charset="2"/>
              <a:buChar char=""/>
            </a:pPr>
            <a:r>
              <a:rPr lang="fr-FR" sz="1800" b="0" u="none" strike="noStrike">
                <a:solidFill>
                  <a:schemeClr val="dk1"/>
                </a:solidFill>
                <a:effectLst/>
                <a:uFillTx/>
                <a:latin typeface="Calibri"/>
              </a:rPr>
              <a:t>Cinquième niveau de plan</a:t>
            </a:r>
          </a:p>
          <a:p>
            <a:pPr marL="2592000" lvl="5" indent="-216000" algn="l" defTabSz="914400">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Sixième niveau de plan</a:t>
            </a:r>
          </a:p>
          <a:p>
            <a:pPr marL="3024000" lvl="6" indent="-216000" algn="l" defTabSz="914400">
              <a:lnSpc>
                <a:spcPct val="90000"/>
              </a:lnSpc>
              <a:spcBef>
                <a:spcPts val="283"/>
              </a:spcBef>
              <a:buClr>
                <a:srgbClr val="000000"/>
              </a:buClr>
              <a:buSzPct val="45000"/>
              <a:buFont typeface="Wingdings" charset="2"/>
              <a:buChar char=""/>
            </a:pPr>
            <a:r>
              <a:rPr lang="fr-FR" sz="2000" b="0" u="none" strike="noStrike">
                <a:solidFill>
                  <a:schemeClr val="dk1"/>
                </a:solidFill>
                <a:effectLst/>
                <a:uFillTx/>
                <a:latin typeface="Calibri"/>
              </a:rPr>
              <a:t>Septième niveau de plan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Contenu avec légende">
    <p:bg>
      <p:bgPr>
        <a:solidFill>
          <a:srgbClr val="FFFFFF"/>
        </a:solidFill>
        <a:effectLst/>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p>
        </p:txBody>
      </p:sp>
      <p:sp>
        <p:nvSpPr>
          <p:cNvPr id="50"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fr-FR" sz="3200" b="0" u="none" strike="noStrike">
                <a:solidFill>
                  <a:schemeClr val="dk1"/>
                </a:solidFill>
                <a:effectLst/>
                <a:uFillTx/>
                <a:latin typeface="Calibri"/>
              </a:defRPr>
            </a:lvl1pPr>
            <a:lvl2pPr lvl="1" algn="l" defTabSz="914400">
              <a:lnSpc>
                <a:spcPct val="90000"/>
              </a:lnSpc>
              <a:spcBef>
                <a:spcPts val="499"/>
              </a:spcBef>
              <a:buClr>
                <a:srgbClr val="000000"/>
              </a:buClr>
              <a:buFont typeface="Arial"/>
              <a:buChar char="•"/>
              <a:defRPr lang="fr-FR" sz="2800" b="0" u="none" strike="noStrike">
                <a:solidFill>
                  <a:schemeClr val="dk1"/>
                </a:solidFill>
                <a:effectLst/>
                <a:uFillTx/>
                <a:latin typeface="Calibri"/>
              </a:defRPr>
            </a:lvl2pPr>
            <a:lvl3pPr lvl="2" algn="l" defTabSz="914400">
              <a:lnSpc>
                <a:spcPct val="90000"/>
              </a:lnSpc>
              <a:spcBef>
                <a:spcPts val="499"/>
              </a:spcBef>
              <a:buClr>
                <a:srgbClr val="000000"/>
              </a:buClr>
              <a:buFont typeface="Arial"/>
              <a:buChar char="•"/>
              <a:defRPr lang="fr-FR" sz="2400" b="0" u="none" strike="noStrike">
                <a:solidFill>
                  <a:schemeClr val="dk1"/>
                </a:solidFill>
                <a:effectLst/>
                <a:uFillTx/>
                <a:latin typeface="Calibri"/>
              </a:defRPr>
            </a:lvl3pPr>
            <a:lvl4pPr lvl="3"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4pPr>
            <a:lvl5pPr lvl="4" algn="l" defTabSz="914400">
              <a:lnSpc>
                <a:spcPct val="90000"/>
              </a:lnSpc>
              <a:spcBef>
                <a:spcPts val="499"/>
              </a:spcBef>
              <a:buClr>
                <a:srgbClr val="000000"/>
              </a:buClr>
              <a:buFont typeface="Arial"/>
              <a:buChar char="•"/>
              <a:defRPr lang="fr-FR" sz="200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fr-FR" sz="3200" b="0" u="none" strike="noStrike">
                <a:solidFill>
                  <a:schemeClr val="dk1"/>
                </a:solidFill>
                <a:effectLst/>
                <a:uFillTx/>
                <a:latin typeface="Calibri"/>
              </a:rPr>
              <a:t>Cliquez pour modifier les styles du texte du masque</a:t>
            </a:r>
          </a:p>
          <a:p>
            <a:pPr marL="685800" lvl="1" indent="-228600" algn="l" defTabSz="914400">
              <a:lnSpc>
                <a:spcPct val="90000"/>
              </a:lnSpc>
              <a:spcBef>
                <a:spcPts val="499"/>
              </a:spcBef>
              <a:buClr>
                <a:srgbClr val="000000"/>
              </a:buClr>
              <a:buFont typeface="Arial"/>
              <a:buChar char="•"/>
            </a:pPr>
            <a:r>
              <a:rPr lang="fr-FR" sz="2800" b="0" u="none" strike="noStrike">
                <a:solidFill>
                  <a:schemeClr val="dk1"/>
                </a:solidFill>
                <a:effectLst/>
                <a:uFillTx/>
                <a:latin typeface="Calibri"/>
              </a:rPr>
              <a:t>Deuxième niveau</a:t>
            </a:r>
          </a:p>
          <a:p>
            <a:pPr marL="1143000" lvl="2" indent="-228600" algn="l" defTabSz="914400">
              <a:lnSpc>
                <a:spcPct val="90000"/>
              </a:lnSpc>
              <a:spcBef>
                <a:spcPts val="499"/>
              </a:spcBef>
              <a:buClr>
                <a:srgbClr val="000000"/>
              </a:buClr>
              <a:buFont typeface="Arial"/>
              <a:buChar char="•"/>
            </a:pPr>
            <a:r>
              <a:rPr lang="fr-FR" sz="2400" b="0" u="none" strike="noStrike">
                <a:solidFill>
                  <a:schemeClr val="dk1"/>
                </a:solidFill>
                <a:effectLst/>
                <a:uFillTx/>
                <a:latin typeface="Calibri"/>
              </a:rPr>
              <a:t>Troisième niveau</a:t>
            </a:r>
          </a:p>
          <a:p>
            <a:pPr marL="1600200" lvl="3"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Quatrième niveau</a:t>
            </a:r>
          </a:p>
          <a:p>
            <a:pPr marL="2057400" lvl="4" indent="-228600" algn="l" defTabSz="914400">
              <a:lnSpc>
                <a:spcPct val="90000"/>
              </a:lnSpc>
              <a:spcBef>
                <a:spcPts val="499"/>
              </a:spcBef>
              <a:buClr>
                <a:srgbClr val="000000"/>
              </a:buClr>
              <a:buFont typeface="Arial"/>
              <a:buChar char="•"/>
            </a:pPr>
            <a:r>
              <a:rPr lang="fr-FR" sz="2000" b="0" u="none" strike="noStrike">
                <a:solidFill>
                  <a:schemeClr val="dk1"/>
                </a:solidFill>
                <a:effectLst/>
                <a:uFillTx/>
                <a:latin typeface="Calibri"/>
              </a:rPr>
              <a:t>Cinquième niveau</a:t>
            </a:r>
          </a:p>
        </p:txBody>
      </p:sp>
      <p:sp>
        <p:nvSpPr>
          <p:cNvPr id="51"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p>
        </p:txBody>
      </p:sp>
      <p:sp>
        <p:nvSpPr>
          <p:cNvPr id="52" name="PlaceHolder 4"/>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3" name="PlaceHolder 5"/>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54" name="PlaceHolder 6"/>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39F6F972-8132-4A80-AAD5-5C64B81C09F2}"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Image avec légende">
    <p:bg>
      <p:bgPr>
        <a:solidFill>
          <a:srgbClr val="FFFFFF"/>
        </a:solid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lvl1pPr indent="0" algn="l" defTabSz="914400">
              <a:lnSpc>
                <a:spcPct val="90000"/>
              </a:lnSpc>
              <a:buNone/>
              <a:defRPr lang="fr-FR" sz="3200" b="0" u="none" strike="noStrike">
                <a:solidFill>
                  <a:schemeClr val="dk1"/>
                </a:solidFill>
                <a:effectLst/>
                <a:uFillTx/>
                <a:latin typeface="Calibri Light"/>
              </a:defRPr>
            </a:lvl1pPr>
          </a:lstStyle>
          <a:p>
            <a:pPr indent="0" algn="l" defTabSz="914400">
              <a:lnSpc>
                <a:spcPct val="90000"/>
              </a:lnSpc>
              <a:buNone/>
            </a:pPr>
            <a:r>
              <a:rPr lang="fr-FR" sz="3200" b="0" u="none" strike="noStrike">
                <a:solidFill>
                  <a:schemeClr val="dk1"/>
                </a:solidFill>
                <a:effectLst/>
                <a:uFillTx/>
                <a:latin typeface="Calibri Light"/>
              </a:rPr>
              <a:t>Modifiez le style du titre</a:t>
            </a:r>
          </a:p>
        </p:txBody>
      </p:sp>
      <p:sp>
        <p:nvSpPr>
          <p:cNvPr id="56"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000000"/>
              </a:buClr>
              <a:buFont typeface="Arial"/>
              <a:buChar char="•"/>
              <a:tabLst>
                <a:tab pos="0" algn="l"/>
              </a:tabLst>
              <a:defRPr lang="fr-FR" sz="3200" b="0" u="none" strike="noStrike">
                <a:solidFill>
                  <a:schemeClr val="dk1"/>
                </a:solidFill>
                <a:effectLst/>
                <a:uFillTx/>
                <a:latin typeface="Calibri"/>
              </a:defRPr>
            </a:lvl1pPr>
            <a:lvl2pPr lvl="1" algn="l" defTabSz="914400">
              <a:lnSpc>
                <a:spcPct val="90000"/>
              </a:lnSpc>
              <a:spcBef>
                <a:spcPts val="499"/>
              </a:spcBef>
              <a:buClr>
                <a:srgbClr val="000000"/>
              </a:buClr>
              <a:buSzPct val="75000"/>
              <a:buFont typeface="Symbol" charset="2"/>
              <a:buChar char=""/>
              <a:defRPr lang="fr-FR" sz="3200" b="0" u="none" strike="noStrike">
                <a:solidFill>
                  <a:schemeClr val="dk1"/>
                </a:solidFill>
                <a:effectLst/>
                <a:uFillTx/>
                <a:latin typeface="Calibri"/>
              </a:defRPr>
            </a:lvl2pPr>
            <a:lvl3pPr lvl="2" algn="l" defTabSz="914400">
              <a:lnSpc>
                <a:spcPct val="90000"/>
              </a:lnSpc>
              <a:spcBef>
                <a:spcPts val="499"/>
              </a:spcBef>
              <a:buClr>
                <a:srgbClr val="000000"/>
              </a:buClr>
              <a:buSzPct val="45000"/>
              <a:buFont typeface="Wingdings" charset="2"/>
              <a:buChar char=""/>
              <a:defRPr lang="fr-FR" sz="3200" b="0" u="none" strike="noStrike">
                <a:solidFill>
                  <a:schemeClr val="dk1"/>
                </a:solidFill>
                <a:effectLst/>
                <a:uFillTx/>
                <a:latin typeface="Calibri"/>
              </a:defRPr>
            </a:lvl3pPr>
            <a:lvl4pPr lvl="3" algn="l" defTabSz="914400">
              <a:lnSpc>
                <a:spcPct val="90000"/>
              </a:lnSpc>
              <a:spcBef>
                <a:spcPts val="499"/>
              </a:spcBef>
              <a:buClr>
                <a:srgbClr val="000000"/>
              </a:buClr>
              <a:buSzPct val="75000"/>
              <a:buFont typeface="Symbol" charset="2"/>
              <a:buChar char=""/>
              <a:defRPr lang="fr-FR" sz="3200" b="0" u="none" strike="noStrike">
                <a:solidFill>
                  <a:schemeClr val="dk1"/>
                </a:solidFill>
                <a:effectLst/>
                <a:uFillTx/>
                <a:latin typeface="Calibri"/>
              </a:defRPr>
            </a:lvl4pPr>
            <a:lvl5pPr lvl="4" algn="l" defTabSz="914400">
              <a:lnSpc>
                <a:spcPct val="90000"/>
              </a:lnSpc>
              <a:spcBef>
                <a:spcPts val="499"/>
              </a:spcBef>
              <a:buClr>
                <a:srgbClr val="000000"/>
              </a:buClr>
              <a:buSzPct val="45000"/>
              <a:buFont typeface="Wingdings" charset="2"/>
              <a:buChar char=""/>
              <a:defRPr lang="fr-FR" sz="3200" b="0" u="none" strike="noStrike">
                <a:solidFill>
                  <a:schemeClr val="dk1"/>
                </a:solidFill>
                <a:effectLst/>
                <a:uFillTx/>
                <a:latin typeface="Calibri"/>
              </a:defRPr>
            </a:lvl5pPr>
            <a:lvl6pPr lvl="5" algn="l" defTabSz="914400">
              <a:lnSpc>
                <a:spcPct val="90000"/>
              </a:lnSpc>
              <a:spcBef>
                <a:spcPts val="283"/>
              </a:spcBef>
              <a:buClr>
                <a:srgbClr val="000000"/>
              </a:buClr>
              <a:buSzPct val="45000"/>
              <a:buFont typeface="Wingdings" charset="2"/>
              <a:buChar char=""/>
              <a:defRPr lang="fr-FR" sz="3200" b="0" u="none" strike="noStrike">
                <a:solidFill>
                  <a:schemeClr val="dk1"/>
                </a:solidFill>
                <a:effectLst/>
                <a:uFillTx/>
                <a:latin typeface="Calibri"/>
              </a:defRPr>
            </a:lvl6pPr>
            <a:lvl7pPr lvl="6" algn="l" defTabSz="914400">
              <a:lnSpc>
                <a:spcPct val="90000"/>
              </a:lnSpc>
              <a:spcBef>
                <a:spcPts val="283"/>
              </a:spcBef>
              <a:buClr>
                <a:srgbClr val="000000"/>
              </a:buClr>
              <a:buSzPct val="45000"/>
              <a:buFont typeface="Wingdings" charset="2"/>
              <a:buChar char=""/>
              <a:defRPr lang="fr-FR" sz="3200" b="0" u="none" strike="noStrike">
                <a:solidFill>
                  <a:schemeClr val="dk1"/>
                </a:solidFill>
                <a:effectLst/>
                <a:uFillTx/>
                <a:latin typeface="Calibri"/>
              </a:defRPr>
            </a:lvl7pPr>
          </a:lstStyle>
          <a:p>
            <a:pPr algn="l" defTabSz="914400">
              <a:lnSpc>
                <a:spcPct val="90000"/>
              </a:lnSpc>
              <a:spcBef>
                <a:spcPts val="1001"/>
              </a:spcBef>
              <a:buClr>
                <a:srgbClr val="000000"/>
              </a:buClr>
              <a:buFont typeface="Arial"/>
              <a:buChar char="•"/>
              <a:tabLst>
                <a:tab pos="0" algn="l"/>
              </a:tabLst>
            </a:pPr>
            <a:r>
              <a:rPr lang="fr-FR" sz="3200" b="0" u="none" strike="noStrike">
                <a:solidFill>
                  <a:schemeClr val="dk1"/>
                </a:solidFill>
                <a:effectLst/>
                <a:uFillTx/>
                <a:latin typeface="Calibri"/>
              </a:rPr>
              <a:t>Cliquez pour éditer le format du plan de texte</a:t>
            </a:r>
          </a:p>
          <a:p>
            <a:pPr marL="457200" lvl="1" algn="l" defTabSz="914400">
              <a:lnSpc>
                <a:spcPct val="90000"/>
              </a:lnSpc>
              <a:spcBef>
                <a:spcPts val="499"/>
              </a:spcBef>
              <a:buClr>
                <a:srgbClr val="000000"/>
              </a:buClr>
              <a:buSzPct val="75000"/>
              <a:buFont typeface="Symbol" charset="2"/>
              <a:buChar char=""/>
            </a:pPr>
            <a:r>
              <a:rPr lang="fr-FR" sz="3200" b="0" u="none" strike="noStrike">
                <a:solidFill>
                  <a:schemeClr val="dk1"/>
                </a:solidFill>
                <a:effectLst/>
                <a:uFillTx/>
                <a:latin typeface="Calibri"/>
              </a:rPr>
              <a:t>Second niveau de plan</a:t>
            </a:r>
          </a:p>
          <a:p>
            <a:pPr marL="914400" lvl="2" algn="l" defTabSz="914400">
              <a:lnSpc>
                <a:spcPct val="90000"/>
              </a:lnSpc>
              <a:spcBef>
                <a:spcPts val="499"/>
              </a:spcBef>
              <a:buClr>
                <a:srgbClr val="000000"/>
              </a:buClr>
              <a:buSzPct val="45000"/>
              <a:buFont typeface="Wingdings" charset="2"/>
              <a:buChar char=""/>
            </a:pPr>
            <a:r>
              <a:rPr lang="fr-FR" sz="3200" b="0" u="none" strike="noStrike">
                <a:solidFill>
                  <a:schemeClr val="dk1"/>
                </a:solidFill>
                <a:effectLst/>
                <a:uFillTx/>
                <a:latin typeface="Calibri"/>
              </a:rPr>
              <a:t>Troisième niveau de plan</a:t>
            </a:r>
          </a:p>
          <a:p>
            <a:pPr marL="1371600" lvl="3" algn="l" defTabSz="914400">
              <a:lnSpc>
                <a:spcPct val="90000"/>
              </a:lnSpc>
              <a:spcBef>
                <a:spcPts val="499"/>
              </a:spcBef>
              <a:buClr>
                <a:srgbClr val="000000"/>
              </a:buClr>
              <a:buSzPct val="75000"/>
              <a:buFont typeface="Symbol" charset="2"/>
              <a:buChar char=""/>
            </a:pPr>
            <a:r>
              <a:rPr lang="fr-FR" sz="3200" b="0" u="none" strike="noStrike">
                <a:solidFill>
                  <a:schemeClr val="dk1"/>
                </a:solidFill>
                <a:effectLst/>
                <a:uFillTx/>
                <a:latin typeface="Calibri"/>
              </a:rPr>
              <a:t>Quatrième niveau de plan</a:t>
            </a:r>
          </a:p>
          <a:p>
            <a:pPr marL="1828800" lvl="4" algn="l" defTabSz="914400">
              <a:lnSpc>
                <a:spcPct val="90000"/>
              </a:lnSpc>
              <a:spcBef>
                <a:spcPts val="499"/>
              </a:spcBef>
              <a:buClr>
                <a:srgbClr val="000000"/>
              </a:buClr>
              <a:buSzPct val="45000"/>
              <a:buFont typeface="Wingdings" charset="2"/>
              <a:buChar char=""/>
            </a:pPr>
            <a:r>
              <a:rPr lang="fr-FR" sz="3200" b="0" u="none" strike="noStrike">
                <a:solidFill>
                  <a:schemeClr val="dk1"/>
                </a:solidFill>
                <a:effectLst/>
                <a:uFillTx/>
                <a:latin typeface="Calibri"/>
              </a:rPr>
              <a:t>Cinquième niveau de plan</a:t>
            </a:r>
          </a:p>
          <a:p>
            <a:pPr marL="2286000" lvl="5" algn="l" defTabSz="914400">
              <a:lnSpc>
                <a:spcPct val="90000"/>
              </a:lnSpc>
              <a:spcBef>
                <a:spcPts val="283"/>
              </a:spcBef>
              <a:buClr>
                <a:srgbClr val="000000"/>
              </a:buClr>
              <a:buSzPct val="45000"/>
              <a:buFont typeface="Wingdings" charset="2"/>
              <a:buChar char=""/>
            </a:pPr>
            <a:r>
              <a:rPr lang="fr-FR" sz="3200" b="0" u="none" strike="noStrike">
                <a:solidFill>
                  <a:schemeClr val="dk1"/>
                </a:solidFill>
                <a:effectLst/>
                <a:uFillTx/>
                <a:latin typeface="Calibri"/>
              </a:rPr>
              <a:t>Sixième niveau de plan</a:t>
            </a:r>
          </a:p>
          <a:p>
            <a:pPr marL="2743200" lvl="6" algn="l" defTabSz="914400">
              <a:lnSpc>
                <a:spcPct val="90000"/>
              </a:lnSpc>
              <a:spcBef>
                <a:spcPts val="283"/>
              </a:spcBef>
              <a:buClr>
                <a:srgbClr val="000000"/>
              </a:buClr>
              <a:buSzPct val="45000"/>
              <a:buFont typeface="Wingdings" charset="2"/>
              <a:buChar char=""/>
            </a:pPr>
            <a:r>
              <a:rPr lang="fr-FR" sz="3200" b="0" u="none" strike="noStrike">
                <a:solidFill>
                  <a:schemeClr val="dk1"/>
                </a:solidFill>
                <a:effectLst/>
                <a:uFillTx/>
                <a:latin typeface="Calibri"/>
              </a:rPr>
              <a:t>Septième niveau de plan</a:t>
            </a:r>
          </a:p>
        </p:txBody>
      </p:sp>
      <p:sp>
        <p:nvSpPr>
          <p:cNvPr id="57"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lvl1pPr indent="0" algn="l" defTabSz="914400">
              <a:lnSpc>
                <a:spcPct val="90000"/>
              </a:lnSpc>
              <a:spcBef>
                <a:spcPts val="1001"/>
              </a:spcBef>
              <a:buNone/>
              <a:tabLst>
                <a:tab pos="0" algn="l"/>
              </a:tabLst>
              <a:defRPr lang="fr-FR" sz="1600" b="0" u="none" strike="noStrike">
                <a:solidFill>
                  <a:schemeClr val="dk1"/>
                </a:solidFill>
                <a:effectLst/>
                <a:uFillTx/>
                <a:latin typeface="Calibri"/>
              </a:defRPr>
            </a:lvl1pPr>
          </a:lstStyle>
          <a:p>
            <a:pPr indent="0" algn="l" defTabSz="914400">
              <a:lnSpc>
                <a:spcPct val="90000"/>
              </a:lnSpc>
              <a:spcBef>
                <a:spcPts val="1001"/>
              </a:spcBef>
              <a:buNone/>
              <a:tabLst>
                <a:tab pos="0" algn="l"/>
              </a:tabLst>
            </a:pPr>
            <a:r>
              <a:rPr lang="fr-FR" sz="1600" b="0" u="none" strike="noStrike">
                <a:solidFill>
                  <a:schemeClr val="dk1"/>
                </a:solidFill>
                <a:effectLst/>
                <a:uFillTx/>
                <a:latin typeface="Calibri"/>
              </a:rPr>
              <a:t>Cliquez pour modifier les styles du texte du masque</a:t>
            </a:r>
          </a:p>
        </p:txBody>
      </p:sp>
      <p:sp>
        <p:nvSpPr>
          <p:cNvPr id="58" name="PlaceHolder 4"/>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algn="l" defTabSz="914400">
              <a:lnSpc>
                <a:spcPct val="100000"/>
              </a:lnSpc>
              <a:buNone/>
              <a:defRPr lang="fr-FR" sz="1200" b="0" u="none" strike="noStrike">
                <a:solidFill>
                  <a:schemeClr val="dk1">
                    <a:tint val="75000"/>
                  </a:schemeClr>
                </a:solidFill>
                <a:effectLst/>
                <a:uFillTx/>
                <a:latin typeface="Calibri"/>
              </a:defRPr>
            </a:lvl1pPr>
          </a:lstStyle>
          <a:p>
            <a:pPr indent="0" algn="l" defTabSz="914400">
              <a:lnSpc>
                <a:spcPct val="100000"/>
              </a:lnSpc>
              <a:buNone/>
            </a:pPr>
            <a:r>
              <a:rPr lang="fr-FR" sz="1200" b="0" u="none" strike="noStrike">
                <a:solidFill>
                  <a:schemeClr val="dk1">
                    <a:tint val="75000"/>
                  </a:schemeClr>
                </a:solidFill>
                <a:effectLst/>
                <a:uFillTx/>
                <a:latin typeface="Calibri"/>
              </a:rPr>
              <a:t>&lt;date/heure&gt;</a:t>
            </a:r>
            <a:endParaRPr lang="fr-FR" sz="1200" b="0" u="none" strike="noStrike">
              <a:solidFill>
                <a:srgbClr val="000000"/>
              </a:solidFill>
              <a:effectLst/>
              <a:uFillTx/>
              <a:latin typeface="Times New Roman"/>
            </a:endParaRPr>
          </a:p>
        </p:txBody>
      </p:sp>
      <p:sp>
        <p:nvSpPr>
          <p:cNvPr id="59" name="PlaceHolder 5"/>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fr-FR" sz="1400" b="0" u="none" strike="noStrike">
                <a:solidFill>
                  <a:srgbClr val="000000"/>
                </a:solidFill>
                <a:effectLst/>
                <a:uFillTx/>
                <a:latin typeface="Times New Roman"/>
              </a:defRPr>
            </a:lvl1pPr>
          </a:lstStyle>
          <a:p>
            <a:pPr indent="0" algn="ctr">
              <a:buNone/>
            </a:pPr>
            <a:r>
              <a:rPr lang="fr-FR" sz="1400" b="0" u="none" strike="noStrike">
                <a:solidFill>
                  <a:srgbClr val="000000"/>
                </a:solidFill>
                <a:effectLst/>
                <a:uFillTx/>
                <a:latin typeface="Times New Roman"/>
              </a:rPr>
              <a:t>&lt;pied de page&gt;</a:t>
            </a:r>
          </a:p>
        </p:txBody>
      </p:sp>
      <p:sp>
        <p:nvSpPr>
          <p:cNvPr id="60" name="PlaceHolder 6"/>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fr-FR" sz="1200" b="0" u="none" strike="noStrike">
                <a:solidFill>
                  <a:schemeClr val="dk1">
                    <a:tint val="75000"/>
                  </a:schemeClr>
                </a:solidFill>
                <a:effectLst/>
                <a:uFillTx/>
                <a:latin typeface="Calibri"/>
              </a:defRPr>
            </a:lvl1pPr>
          </a:lstStyle>
          <a:p>
            <a:pPr indent="0" algn="r" defTabSz="914400">
              <a:lnSpc>
                <a:spcPct val="100000"/>
              </a:lnSpc>
              <a:buNone/>
            </a:pPr>
            <a:fld id="{6173295F-6756-4620-A765-B2CDBF907098}" type="slidenum">
              <a:rPr lang="fr-FR" sz="1200" b="0" u="none" strike="noStrike">
                <a:solidFill>
                  <a:schemeClr val="dk1">
                    <a:tint val="75000"/>
                  </a:schemeClr>
                </a:solidFill>
                <a:effectLst/>
                <a:uFillTx/>
                <a:latin typeface="Calibri"/>
              </a:rPr>
              <a:t>‹N°›</a:t>
            </a:fld>
            <a:endParaRPr lang="fr-FR" sz="12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chart" Target="../charts/char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1" descr="image.png"/>
          <p:cNvPicPr/>
          <p:nvPr/>
        </p:nvPicPr>
        <p:blipFill>
          <a:blip r:embed="rId3"/>
          <a:stretch/>
        </p:blipFill>
        <p:spPr>
          <a:xfrm>
            <a:off x="367560" y="446040"/>
            <a:ext cx="3052800" cy="891360"/>
          </a:xfrm>
          <a:prstGeom prst="rect">
            <a:avLst/>
          </a:prstGeom>
          <a:noFill/>
          <a:ln w="0">
            <a:noFill/>
          </a:ln>
        </p:spPr>
      </p:pic>
      <p:pic>
        <p:nvPicPr>
          <p:cNvPr id="68" name="Picture 2" descr="image.png"/>
          <p:cNvPicPr/>
          <p:nvPr/>
        </p:nvPicPr>
        <p:blipFill>
          <a:blip r:embed="rId4"/>
          <a:stretch/>
        </p:blipFill>
        <p:spPr>
          <a:xfrm>
            <a:off x="9790560" y="0"/>
            <a:ext cx="2033640" cy="1899360"/>
          </a:xfrm>
          <a:prstGeom prst="rect">
            <a:avLst/>
          </a:prstGeom>
          <a:noFill/>
          <a:ln w="0">
            <a:noFill/>
          </a:ln>
        </p:spPr>
      </p:pic>
      <p:sp>
        <p:nvSpPr>
          <p:cNvPr id="69" name="TextBox 3"/>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Financer les infrastructures héritées à l’heure de la maintenance</a:t>
            </a:r>
            <a:endParaRPr lang="fr-FR" sz="2700" b="0" u="none" strike="noStrike">
              <a:solidFill>
                <a:srgbClr val="000000"/>
              </a:solidFill>
              <a:effectLst/>
              <a:uFillTx/>
              <a:latin typeface="Arial"/>
            </a:endParaRPr>
          </a:p>
        </p:txBody>
      </p:sp>
      <p:sp>
        <p:nvSpPr>
          <p:cNvPr id="70" name="TextBox 4"/>
          <p:cNvSpPr/>
          <p:nvPr/>
        </p:nvSpPr>
        <p:spPr>
          <a:xfrm>
            <a:off x="411480" y="6355080"/>
            <a:ext cx="1088100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endParaRPr lang="fr-FR" sz="900" b="0" u="none" strike="noStrike">
              <a:solidFill>
                <a:srgbClr val="555555"/>
              </a:solidFill>
              <a:effectLst/>
              <a:uFillTx/>
              <a:latin typeface="Marianne"/>
            </a:endParaRPr>
          </a:p>
        </p:txBody>
      </p:sp>
      <p:sp>
        <p:nvSpPr>
          <p:cNvPr id="71" name="TextBox 6"/>
          <p:cNvSpPr/>
          <p:nvPr/>
        </p:nvSpPr>
        <p:spPr>
          <a:xfrm>
            <a:off x="457200" y="2880360"/>
            <a:ext cx="10515240" cy="913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500" b="0" u="none" strike="noStrike">
                <a:solidFill>
                  <a:srgbClr val="222222"/>
                </a:solidFill>
                <a:effectLst/>
                <a:uFillTx/>
                <a:latin typeface="Marianne"/>
              </a:rPr>
              <a:t>Katrin MOOSBRUGGER</a:t>
            </a:r>
            <a:endParaRPr lang="fr-FR" sz="2500" b="0" u="none" strike="noStrike">
              <a:solidFill>
                <a:srgbClr val="000000"/>
              </a:solidFill>
              <a:effectLst/>
              <a:uFillTx/>
              <a:latin typeface="Arial"/>
            </a:endParaRPr>
          </a:p>
          <a:p>
            <a:pPr defTabSz="914400">
              <a:lnSpc>
                <a:spcPct val="100000"/>
              </a:lnSpc>
              <a:spcAft>
                <a:spcPts val="901"/>
              </a:spcAft>
            </a:pPr>
            <a:r>
              <a:rPr lang="fr-FR" sz="2500" b="0" u="none" strike="noStrike">
                <a:solidFill>
                  <a:srgbClr val="222222"/>
                </a:solidFill>
                <a:effectLst/>
                <a:uFillTx/>
                <a:latin typeface="Marianne"/>
              </a:rPr>
              <a:t>Secrétaire générale de l’AFIT France</a:t>
            </a:r>
            <a:endParaRPr lang="fr-FR" sz="2500" b="0" u="none" strike="noStrike">
              <a:solidFill>
                <a:srgbClr val="000000"/>
              </a:solidFill>
              <a:effectLst/>
              <a:uFillTx/>
              <a:latin typeface="Arial"/>
            </a:endParaRPr>
          </a:p>
        </p:txBody>
      </p:sp>
      <p:sp>
        <p:nvSpPr>
          <p:cNvPr id="72" name="TextBox 7"/>
          <p:cNvSpPr/>
          <p:nvPr/>
        </p:nvSpPr>
        <p:spPr>
          <a:xfrm>
            <a:off x="457200" y="4572000"/>
            <a:ext cx="10515240" cy="761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0" u="none" strike="noStrike">
                <a:solidFill>
                  <a:srgbClr val="222222"/>
                </a:solidFill>
                <a:effectLst/>
                <a:uFillTx/>
                <a:latin typeface="Marianne"/>
              </a:rPr>
              <a:t>IHEDATE · Cycle Territoires et mobilités</a:t>
            </a:r>
            <a:endParaRPr lang="fr-FR" sz="2000" b="0" u="none" strike="noStrike">
              <a:solidFill>
                <a:srgbClr val="000000"/>
              </a:solidFill>
              <a:effectLst/>
              <a:uFillTx/>
              <a:latin typeface="Arial"/>
            </a:endParaRPr>
          </a:p>
          <a:p>
            <a:pPr defTabSz="914400">
              <a:lnSpc>
                <a:spcPct val="100000"/>
              </a:lnSpc>
              <a:spcAft>
                <a:spcPts val="901"/>
              </a:spcAft>
            </a:pPr>
            <a:r>
              <a:rPr lang="fr-FR" sz="2000" b="0" u="none" strike="noStrike">
                <a:solidFill>
                  <a:srgbClr val="222222"/>
                </a:solidFill>
                <a:effectLst/>
                <a:uFillTx/>
                <a:latin typeface="Marianne"/>
              </a:rPr>
              <a:t>Caen · 1er octobre 2026</a:t>
            </a:r>
            <a:endParaRPr lang="fr-FR" sz="2000" b="0" u="none" strike="noStrike">
              <a:solidFill>
                <a:srgbClr val="000000"/>
              </a:solidFill>
              <a:effectLst/>
              <a:uFillTx/>
              <a:latin typeface="Arial"/>
            </a:endParaRPr>
          </a:p>
        </p:txBody>
      </p:sp>
      <p:sp>
        <p:nvSpPr>
          <p:cNvPr id="73" name="TextBox 8"/>
          <p:cNvSpPr/>
          <p:nvPr/>
        </p:nvSpPr>
        <p:spPr>
          <a:xfrm>
            <a:off x="11475720" y="6355080"/>
            <a:ext cx="23364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a:t>
            </a:r>
            <a:endParaRPr lang="fr-FR" sz="900" b="0" u="none" strike="noStrike">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1" descr="image.png"/>
          <p:cNvPicPr/>
          <p:nvPr/>
        </p:nvPicPr>
        <p:blipFill>
          <a:blip r:embed="rId3"/>
          <a:stretch/>
        </p:blipFill>
        <p:spPr>
          <a:xfrm>
            <a:off x="367560" y="446040"/>
            <a:ext cx="3052800" cy="891360"/>
          </a:xfrm>
          <a:prstGeom prst="rect">
            <a:avLst/>
          </a:prstGeom>
          <a:noFill/>
          <a:ln w="0">
            <a:noFill/>
          </a:ln>
        </p:spPr>
      </p:pic>
      <p:pic>
        <p:nvPicPr>
          <p:cNvPr id="75" name="Picture 2" descr="image.png"/>
          <p:cNvPicPr/>
          <p:nvPr/>
        </p:nvPicPr>
        <p:blipFill>
          <a:blip r:embed="rId4"/>
          <a:stretch/>
        </p:blipFill>
        <p:spPr>
          <a:xfrm>
            <a:off x="9790560" y="0"/>
            <a:ext cx="2033640" cy="1899360"/>
          </a:xfrm>
          <a:prstGeom prst="rect">
            <a:avLst/>
          </a:prstGeom>
          <a:noFill/>
          <a:ln w="0">
            <a:noFill/>
          </a:ln>
        </p:spPr>
      </p:pic>
      <p:sp>
        <p:nvSpPr>
          <p:cNvPr id="76" name="TextBox 3"/>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Les trois parties de l’intervention</a:t>
            </a:r>
            <a:endParaRPr lang="fr-FR" sz="2700" b="0" u="none" strike="noStrike">
              <a:solidFill>
                <a:srgbClr val="000000"/>
              </a:solidFill>
              <a:effectLst/>
              <a:uFillTx/>
              <a:latin typeface="Arial"/>
            </a:endParaRPr>
          </a:p>
        </p:txBody>
      </p:sp>
      <p:sp>
        <p:nvSpPr>
          <p:cNvPr id="77" name="TextBox 4"/>
          <p:cNvSpPr/>
          <p:nvPr/>
        </p:nvSpPr>
        <p:spPr>
          <a:xfrm>
            <a:off x="411480" y="6355080"/>
            <a:ext cx="1088100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endParaRPr lang="fr-FR" sz="900" b="0" u="none" strike="noStrike">
              <a:solidFill>
                <a:srgbClr val="555555"/>
              </a:solidFill>
              <a:effectLst/>
              <a:uFillTx/>
              <a:latin typeface="Marianne"/>
            </a:endParaRPr>
          </a:p>
        </p:txBody>
      </p:sp>
      <p:sp>
        <p:nvSpPr>
          <p:cNvPr id="78" name="TextBox 6"/>
          <p:cNvSpPr/>
          <p:nvPr/>
        </p:nvSpPr>
        <p:spPr>
          <a:xfrm>
            <a:off x="548640" y="2743200"/>
            <a:ext cx="10881000" cy="768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I. Pourquoi la régénération des réseaux exige des financements suivis dans la durée</a:t>
            </a:r>
            <a:endParaRPr lang="fr-FR" sz="2400" b="0" u="none" strike="noStrike">
              <a:solidFill>
                <a:srgbClr val="000000"/>
              </a:solidFill>
              <a:effectLst/>
              <a:uFillTx/>
              <a:latin typeface="Arial"/>
            </a:endParaRPr>
          </a:p>
        </p:txBody>
      </p:sp>
      <p:sp>
        <p:nvSpPr>
          <p:cNvPr id="79" name="TextBox 7"/>
          <p:cNvSpPr/>
          <p:nvPr/>
        </p:nvSpPr>
        <p:spPr>
          <a:xfrm>
            <a:off x="548640" y="3794760"/>
            <a:ext cx="10881000" cy="768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II. Comment l’AFIT France traduit les décisions de l’État en engagements et en paiements</a:t>
            </a:r>
            <a:endParaRPr lang="fr-FR" sz="2400" b="0" u="none" strike="noStrike">
              <a:solidFill>
                <a:srgbClr val="000000"/>
              </a:solidFill>
              <a:effectLst/>
              <a:uFillTx/>
              <a:latin typeface="Arial"/>
            </a:endParaRPr>
          </a:p>
        </p:txBody>
      </p:sp>
      <p:sp>
        <p:nvSpPr>
          <p:cNvPr id="80" name="TextBox 8"/>
          <p:cNvSpPr/>
          <p:nvPr/>
        </p:nvSpPr>
        <p:spPr>
          <a:xfrm>
            <a:off x="548640" y="4846320"/>
            <a:ext cx="10881000" cy="4028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III. Comment améliorer la programmation et l’information sur l’exécution</a:t>
            </a:r>
            <a:endParaRPr lang="fr-FR" sz="2400" b="0" u="none" strike="noStrike">
              <a:solidFill>
                <a:srgbClr val="000000"/>
              </a:solidFill>
              <a:effectLst/>
              <a:uFillTx/>
              <a:latin typeface="Arial"/>
            </a:endParaRPr>
          </a:p>
        </p:txBody>
      </p:sp>
      <p:sp>
        <p:nvSpPr>
          <p:cNvPr id="81" name="TextBox 9"/>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2</a:t>
            </a:r>
            <a:endParaRPr lang="fr-FR" sz="90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1" descr="image.png"/>
          <p:cNvPicPr/>
          <p:nvPr/>
        </p:nvPicPr>
        <p:blipFill>
          <a:blip r:embed="rId3"/>
          <a:stretch/>
        </p:blipFill>
        <p:spPr>
          <a:xfrm>
            <a:off x="367560" y="446040"/>
            <a:ext cx="3052800" cy="891360"/>
          </a:xfrm>
          <a:prstGeom prst="rect">
            <a:avLst/>
          </a:prstGeom>
          <a:noFill/>
          <a:ln w="0">
            <a:noFill/>
          </a:ln>
        </p:spPr>
      </p:pic>
      <p:pic>
        <p:nvPicPr>
          <p:cNvPr id="83" name="Picture 2" descr="image.png"/>
          <p:cNvPicPr/>
          <p:nvPr/>
        </p:nvPicPr>
        <p:blipFill>
          <a:blip r:embed="rId4"/>
          <a:stretch/>
        </p:blipFill>
        <p:spPr>
          <a:xfrm>
            <a:off x="9790560" y="0"/>
            <a:ext cx="2033640" cy="1899360"/>
          </a:xfrm>
          <a:prstGeom prst="rect">
            <a:avLst/>
          </a:prstGeom>
          <a:noFill/>
          <a:ln w="0">
            <a:noFill/>
          </a:ln>
        </p:spPr>
      </p:pic>
      <p:sp>
        <p:nvSpPr>
          <p:cNvPr id="84" name="TextBox 3"/>
          <p:cNvSpPr/>
          <p:nvPr/>
        </p:nvSpPr>
        <p:spPr>
          <a:xfrm>
            <a:off x="502920" y="1783080"/>
            <a:ext cx="1078956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2400" b="1" u="none" strike="noStrike">
                <a:solidFill>
                  <a:srgbClr val="234C91"/>
                </a:solidFill>
                <a:effectLst/>
                <a:uFillTx/>
                <a:latin typeface="Marianne"/>
              </a:rPr>
              <a:t>PARTIE I</a:t>
            </a:r>
            <a:endParaRPr lang="fr-FR" sz="2400" b="0" u="none" strike="noStrike">
              <a:solidFill>
                <a:srgbClr val="000000"/>
              </a:solidFill>
              <a:effectLst/>
              <a:uFillTx/>
              <a:latin typeface="Arial"/>
            </a:endParaRPr>
          </a:p>
        </p:txBody>
      </p:sp>
      <p:sp>
        <p:nvSpPr>
          <p:cNvPr id="85" name="TextBox 4"/>
          <p:cNvSpPr/>
          <p:nvPr/>
        </p:nvSpPr>
        <p:spPr>
          <a:xfrm>
            <a:off x="502920" y="2423160"/>
            <a:ext cx="10972440" cy="1035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3100" b="1" u="none" strike="noStrike">
                <a:solidFill>
                  <a:srgbClr val="234C91"/>
                </a:solidFill>
                <a:effectLst/>
                <a:uFillTx/>
                <a:latin typeface="Marianne"/>
              </a:rPr>
              <a:t>Pourquoi la régénération des réseaux exige des financements suivis dans la durée</a:t>
            </a:r>
            <a:endParaRPr lang="fr-FR" sz="3100" b="0" u="none" strike="noStrike">
              <a:solidFill>
                <a:srgbClr val="000000"/>
              </a:solidFill>
              <a:effectLst/>
              <a:uFillTx/>
              <a:latin typeface="Arial"/>
            </a:endParaRPr>
          </a:p>
        </p:txBody>
      </p:sp>
      <p:sp>
        <p:nvSpPr>
          <p:cNvPr id="86" name="TextBox 5"/>
          <p:cNvSpPr/>
          <p:nvPr/>
        </p:nvSpPr>
        <p:spPr>
          <a:xfrm>
            <a:off x="594360" y="420624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1" u="none" strike="noStrike">
                <a:solidFill>
                  <a:srgbClr val="234C91"/>
                </a:solidFill>
                <a:effectLst/>
                <a:uFillTx/>
                <a:latin typeface="Marianne"/>
              </a:rPr>
              <a:t>I  Pourquoi la régénération des réseaux exige des financements suivis dans la durée</a:t>
            </a:r>
            <a:endParaRPr lang="fr-FR" sz="1700" b="0" u="none" strike="noStrike">
              <a:solidFill>
                <a:srgbClr val="000000"/>
              </a:solidFill>
              <a:effectLst/>
              <a:uFillTx/>
              <a:latin typeface="Arial"/>
            </a:endParaRPr>
          </a:p>
        </p:txBody>
      </p:sp>
      <p:sp>
        <p:nvSpPr>
          <p:cNvPr id="87" name="TextBox 6"/>
          <p:cNvSpPr/>
          <p:nvPr/>
        </p:nvSpPr>
        <p:spPr>
          <a:xfrm>
            <a:off x="594360" y="480060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II  Comment l’AFIT France traduit les décisions de l’État en engagements et en paiements</a:t>
            </a:r>
            <a:endParaRPr lang="fr-FR" sz="1700" b="0" u="none" strike="noStrike">
              <a:solidFill>
                <a:srgbClr val="000000"/>
              </a:solidFill>
              <a:effectLst/>
              <a:uFillTx/>
              <a:latin typeface="Arial"/>
            </a:endParaRPr>
          </a:p>
        </p:txBody>
      </p:sp>
      <p:sp>
        <p:nvSpPr>
          <p:cNvPr id="88" name="TextBox 7"/>
          <p:cNvSpPr/>
          <p:nvPr/>
        </p:nvSpPr>
        <p:spPr>
          <a:xfrm>
            <a:off x="594360" y="539496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III  Comment améliorer la programmation et l’information sur l’exécution</a:t>
            </a:r>
            <a:endParaRPr lang="fr-FR" sz="1700" b="0" u="none" strike="noStrike">
              <a:solidFill>
                <a:srgbClr val="000000"/>
              </a:solidFill>
              <a:effectLst/>
              <a:uFillTx/>
              <a:latin typeface="Arial"/>
            </a:endParaRPr>
          </a:p>
        </p:txBody>
      </p:sp>
      <p:sp>
        <p:nvSpPr>
          <p:cNvPr id="89" name="TextBox 8"/>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3</a:t>
            </a:r>
            <a:endParaRPr lang="fr-FR" sz="900" b="0" u="none" strike="noStrike">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Picture 1" descr="image.png"/>
          <p:cNvPicPr/>
          <p:nvPr/>
        </p:nvPicPr>
        <p:blipFill>
          <a:blip r:embed="rId3"/>
          <a:stretch/>
        </p:blipFill>
        <p:spPr>
          <a:xfrm>
            <a:off x="367560" y="446040"/>
            <a:ext cx="3052800" cy="891360"/>
          </a:xfrm>
          <a:prstGeom prst="rect">
            <a:avLst/>
          </a:prstGeom>
          <a:noFill/>
          <a:ln w="0">
            <a:noFill/>
          </a:ln>
        </p:spPr>
      </p:pic>
      <p:pic>
        <p:nvPicPr>
          <p:cNvPr id="91" name="Picture 2" descr="image.png"/>
          <p:cNvPicPr/>
          <p:nvPr/>
        </p:nvPicPr>
        <p:blipFill>
          <a:blip r:embed="rId4"/>
          <a:stretch/>
        </p:blipFill>
        <p:spPr>
          <a:xfrm>
            <a:off x="9790560" y="0"/>
            <a:ext cx="2033640" cy="1899360"/>
          </a:xfrm>
          <a:prstGeom prst="rect">
            <a:avLst/>
          </a:prstGeom>
          <a:noFill/>
          <a:ln w="0">
            <a:noFill/>
          </a:ln>
        </p:spPr>
      </p:pic>
      <p:sp>
        <p:nvSpPr>
          <p:cNvPr id="92"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Régénération et modernisation des réseaux existants</a:t>
            </a:r>
            <a:endParaRPr lang="fr-FR" sz="2700" b="0" u="none" strike="noStrike">
              <a:solidFill>
                <a:srgbClr val="000000"/>
              </a:solidFill>
              <a:effectLst/>
              <a:uFillTx/>
              <a:latin typeface="Arial"/>
            </a:endParaRPr>
          </a:p>
        </p:txBody>
      </p:sp>
      <p:sp>
        <p:nvSpPr>
          <p:cNvPr id="93" name="TextBox 5"/>
          <p:cNvSpPr/>
          <p:nvPr/>
        </p:nvSpPr>
        <p:spPr>
          <a:xfrm>
            <a:off x="411480" y="6355080"/>
            <a:ext cx="1088100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endParaRPr lang="fr-FR" sz="900" b="0" u="none" strike="noStrike">
              <a:solidFill>
                <a:srgbClr val="555555"/>
              </a:solidFill>
              <a:effectLst/>
              <a:uFillTx/>
              <a:latin typeface="Marianne"/>
            </a:endParaRPr>
          </a:p>
        </p:txBody>
      </p:sp>
      <p:sp>
        <p:nvSpPr>
          <p:cNvPr id="94" name="TextBox 7"/>
          <p:cNvSpPr/>
          <p:nvPr/>
        </p:nvSpPr>
        <p:spPr>
          <a:xfrm>
            <a:off x="548640" y="2743200"/>
            <a:ext cx="310860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a:solidFill>
                  <a:srgbClr val="234C91"/>
                </a:solidFill>
                <a:effectLst/>
                <a:uFillTx/>
                <a:latin typeface="Marianne"/>
              </a:rPr>
              <a:t>Préserver le service</a:t>
            </a:r>
            <a:endParaRPr lang="fr-FR" sz="2200" b="0" u="none" strike="noStrike">
              <a:solidFill>
                <a:srgbClr val="000000"/>
              </a:solidFill>
              <a:effectLst/>
              <a:uFillTx/>
              <a:latin typeface="Arial"/>
            </a:endParaRPr>
          </a:p>
        </p:txBody>
      </p:sp>
      <p:sp>
        <p:nvSpPr>
          <p:cNvPr id="95" name="TextBox 8"/>
          <p:cNvSpPr/>
          <p:nvPr/>
        </p:nvSpPr>
        <p:spPr>
          <a:xfrm>
            <a:off x="3657600" y="2743200"/>
            <a:ext cx="758916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Sécurité, disponibilité et fiabilité des réseaux</a:t>
            </a:r>
            <a:endParaRPr lang="fr-FR" sz="2200" b="0" u="none" strike="noStrike">
              <a:solidFill>
                <a:srgbClr val="000000"/>
              </a:solidFill>
              <a:effectLst/>
              <a:uFillTx/>
              <a:latin typeface="Arial"/>
            </a:endParaRPr>
          </a:p>
        </p:txBody>
      </p:sp>
      <p:sp>
        <p:nvSpPr>
          <p:cNvPr id="96" name="TextBox 9"/>
          <p:cNvSpPr/>
          <p:nvPr/>
        </p:nvSpPr>
        <p:spPr>
          <a:xfrm>
            <a:off x="548640" y="3749040"/>
            <a:ext cx="310860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dirty="0">
                <a:solidFill>
                  <a:srgbClr val="234C91"/>
                </a:solidFill>
                <a:effectLst/>
                <a:uFillTx/>
                <a:latin typeface="Marianne"/>
              </a:rPr>
              <a:t>Adapter le patrimoine</a:t>
            </a:r>
            <a:endParaRPr lang="fr-FR" sz="2200" b="0" u="none" strike="noStrike" dirty="0">
              <a:solidFill>
                <a:srgbClr val="000000"/>
              </a:solidFill>
              <a:effectLst/>
              <a:uFillTx/>
              <a:latin typeface="Arial"/>
            </a:endParaRPr>
          </a:p>
        </p:txBody>
      </p:sp>
      <p:sp>
        <p:nvSpPr>
          <p:cNvPr id="97" name="TextBox 10"/>
          <p:cNvSpPr/>
          <p:nvPr/>
        </p:nvSpPr>
        <p:spPr>
          <a:xfrm>
            <a:off x="3657600" y="3749040"/>
            <a:ext cx="7589160" cy="707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dirty="0">
                <a:solidFill>
                  <a:srgbClr val="222222"/>
                </a:solidFill>
                <a:effectLst/>
                <a:uFillTx/>
                <a:latin typeface="Marianne"/>
              </a:rPr>
              <a:t>Vieillissement, évolution des usages et effets du changement climatique</a:t>
            </a:r>
            <a:endParaRPr lang="fr-FR" sz="2200" b="0" u="none" strike="noStrike" dirty="0">
              <a:solidFill>
                <a:srgbClr val="000000"/>
              </a:solidFill>
              <a:effectLst/>
              <a:uFillTx/>
              <a:latin typeface="Arial"/>
            </a:endParaRPr>
          </a:p>
        </p:txBody>
      </p:sp>
      <p:sp>
        <p:nvSpPr>
          <p:cNvPr id="98" name="TextBox 11"/>
          <p:cNvSpPr/>
          <p:nvPr/>
        </p:nvSpPr>
        <p:spPr>
          <a:xfrm>
            <a:off x="548640" y="4754880"/>
            <a:ext cx="3108600" cy="7070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a:solidFill>
                  <a:srgbClr val="234C91"/>
                </a:solidFill>
                <a:effectLst/>
                <a:uFillTx/>
                <a:latin typeface="Marianne"/>
              </a:rPr>
              <a:t>Programmer dans la durée</a:t>
            </a:r>
            <a:endParaRPr lang="fr-FR" sz="2200" b="0" u="none" strike="noStrike">
              <a:solidFill>
                <a:srgbClr val="000000"/>
              </a:solidFill>
              <a:effectLst/>
              <a:uFillTx/>
              <a:latin typeface="Arial"/>
            </a:endParaRPr>
          </a:p>
        </p:txBody>
      </p:sp>
      <p:sp>
        <p:nvSpPr>
          <p:cNvPr id="99" name="TextBox 12"/>
          <p:cNvSpPr/>
          <p:nvPr/>
        </p:nvSpPr>
        <p:spPr>
          <a:xfrm>
            <a:off x="3657600" y="4754880"/>
            <a:ext cx="7589160" cy="707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Préparer les chantiers et donner de la visibilité aux maîtres d’ouvrage</a:t>
            </a:r>
            <a:endParaRPr lang="fr-FR" sz="2200" b="0" u="none" strike="noStrike">
              <a:solidFill>
                <a:srgbClr val="000000"/>
              </a:solidFill>
              <a:effectLst/>
              <a:uFillTx/>
              <a:latin typeface="Arial"/>
            </a:endParaRPr>
          </a:p>
        </p:txBody>
      </p:sp>
      <p:sp>
        <p:nvSpPr>
          <p:cNvPr id="100" name="Rectangle 13"/>
          <p:cNvSpPr/>
          <p:nvPr/>
        </p:nvSpPr>
        <p:spPr>
          <a:xfrm>
            <a:off x="41148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  Régénération et durée</a:t>
            </a:r>
            <a:endParaRPr lang="fr-FR" sz="1300" b="0" u="none" strike="noStrike">
              <a:solidFill>
                <a:srgbClr val="FFFFFF"/>
              </a:solidFill>
              <a:effectLst/>
              <a:uFillTx/>
              <a:latin typeface="Arial"/>
            </a:endParaRPr>
          </a:p>
        </p:txBody>
      </p:sp>
      <p:sp>
        <p:nvSpPr>
          <p:cNvPr id="101" name="Rectangle 14"/>
          <p:cNvSpPr/>
          <p:nvPr/>
        </p:nvSpPr>
        <p:spPr>
          <a:xfrm>
            <a:off x="423360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  Engagements et paiements</a:t>
            </a:r>
            <a:endParaRPr lang="fr-FR" sz="1300" b="0" u="none" strike="noStrike">
              <a:solidFill>
                <a:srgbClr val="000000"/>
              </a:solidFill>
              <a:effectLst/>
              <a:uFillTx/>
              <a:latin typeface="Arial"/>
            </a:endParaRPr>
          </a:p>
        </p:txBody>
      </p:sp>
      <p:sp>
        <p:nvSpPr>
          <p:cNvPr id="102" name="Rectangle 15"/>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03" name="TextBox 16"/>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4</a:t>
            </a:r>
            <a:endParaRPr lang="fr-FR" sz="900" b="0" u="none" strike="noStrike">
              <a:solidFill>
                <a:srgbClr val="000000"/>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Picture 1" descr="image.png"/>
          <p:cNvPicPr/>
          <p:nvPr/>
        </p:nvPicPr>
        <p:blipFill>
          <a:blip r:embed="rId3"/>
          <a:stretch/>
        </p:blipFill>
        <p:spPr>
          <a:xfrm>
            <a:off x="367560" y="446040"/>
            <a:ext cx="3052800" cy="891360"/>
          </a:xfrm>
          <a:prstGeom prst="rect">
            <a:avLst/>
          </a:prstGeom>
          <a:noFill/>
          <a:ln w="0">
            <a:noFill/>
          </a:ln>
        </p:spPr>
      </p:pic>
      <p:pic>
        <p:nvPicPr>
          <p:cNvPr id="105" name="Picture 2" descr="image.png"/>
          <p:cNvPicPr/>
          <p:nvPr/>
        </p:nvPicPr>
        <p:blipFill>
          <a:blip r:embed="rId4"/>
          <a:stretch/>
        </p:blipFill>
        <p:spPr>
          <a:xfrm>
            <a:off x="9790560" y="0"/>
            <a:ext cx="2033640" cy="1899360"/>
          </a:xfrm>
          <a:prstGeom prst="rect">
            <a:avLst/>
          </a:prstGeom>
          <a:noFill/>
          <a:ln w="0">
            <a:noFill/>
          </a:ln>
        </p:spPr>
      </p:pic>
      <p:sp>
        <p:nvSpPr>
          <p:cNvPr id="106" name="TextBox 3"/>
          <p:cNvSpPr/>
          <p:nvPr/>
        </p:nvSpPr>
        <p:spPr>
          <a:xfrm>
            <a:off x="502920" y="1783080"/>
            <a:ext cx="1078956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2400" b="1" u="none" strike="noStrike">
                <a:solidFill>
                  <a:srgbClr val="234C91"/>
                </a:solidFill>
                <a:effectLst/>
                <a:uFillTx/>
                <a:latin typeface="Marianne"/>
              </a:rPr>
              <a:t>PARTIE II</a:t>
            </a:r>
            <a:endParaRPr lang="fr-FR" sz="2400" b="0" u="none" strike="noStrike">
              <a:solidFill>
                <a:srgbClr val="000000"/>
              </a:solidFill>
              <a:effectLst/>
              <a:uFillTx/>
              <a:latin typeface="Arial"/>
            </a:endParaRPr>
          </a:p>
        </p:txBody>
      </p:sp>
      <p:sp>
        <p:nvSpPr>
          <p:cNvPr id="107" name="TextBox 4"/>
          <p:cNvSpPr/>
          <p:nvPr/>
        </p:nvSpPr>
        <p:spPr>
          <a:xfrm>
            <a:off x="502920" y="2423160"/>
            <a:ext cx="10972440" cy="1035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3100" b="1" u="none" strike="noStrike">
                <a:solidFill>
                  <a:srgbClr val="234C91"/>
                </a:solidFill>
                <a:effectLst/>
                <a:uFillTx/>
                <a:latin typeface="Marianne"/>
              </a:rPr>
              <a:t>Comment l’AFIT France traduit les décisions de l’État en engagements et en paiements</a:t>
            </a:r>
            <a:endParaRPr lang="fr-FR" sz="3100" b="0" u="none" strike="noStrike">
              <a:solidFill>
                <a:srgbClr val="000000"/>
              </a:solidFill>
              <a:effectLst/>
              <a:uFillTx/>
              <a:latin typeface="Arial"/>
            </a:endParaRPr>
          </a:p>
        </p:txBody>
      </p:sp>
      <p:sp>
        <p:nvSpPr>
          <p:cNvPr id="108" name="TextBox 5"/>
          <p:cNvSpPr/>
          <p:nvPr/>
        </p:nvSpPr>
        <p:spPr>
          <a:xfrm>
            <a:off x="594360" y="420624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  Pourquoi la régénération des réseaux exige des financements suivis dans la durée</a:t>
            </a:r>
            <a:endParaRPr lang="fr-FR" sz="1700" b="0" u="none" strike="noStrike">
              <a:solidFill>
                <a:srgbClr val="000000"/>
              </a:solidFill>
              <a:effectLst/>
              <a:uFillTx/>
              <a:latin typeface="Arial"/>
            </a:endParaRPr>
          </a:p>
        </p:txBody>
      </p:sp>
      <p:sp>
        <p:nvSpPr>
          <p:cNvPr id="109" name="TextBox 6"/>
          <p:cNvSpPr/>
          <p:nvPr/>
        </p:nvSpPr>
        <p:spPr>
          <a:xfrm>
            <a:off x="594360" y="480060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1" u="none" strike="noStrike">
                <a:solidFill>
                  <a:srgbClr val="234C91"/>
                </a:solidFill>
                <a:effectLst/>
                <a:uFillTx/>
                <a:latin typeface="Marianne"/>
              </a:rPr>
              <a:t>II  Comment l’AFIT France traduit les décisions de l’État en engagements et en paiements</a:t>
            </a:r>
            <a:endParaRPr lang="fr-FR" sz="1700" b="0" u="none" strike="noStrike">
              <a:solidFill>
                <a:srgbClr val="000000"/>
              </a:solidFill>
              <a:effectLst/>
              <a:uFillTx/>
              <a:latin typeface="Arial"/>
            </a:endParaRPr>
          </a:p>
        </p:txBody>
      </p:sp>
      <p:sp>
        <p:nvSpPr>
          <p:cNvPr id="110" name="TextBox 7"/>
          <p:cNvSpPr/>
          <p:nvPr/>
        </p:nvSpPr>
        <p:spPr>
          <a:xfrm>
            <a:off x="594360" y="539496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III  Comment améliorer la programmation et l’information sur l’exécution</a:t>
            </a:r>
            <a:endParaRPr lang="fr-FR" sz="1700" b="0" u="none" strike="noStrike">
              <a:solidFill>
                <a:srgbClr val="000000"/>
              </a:solidFill>
              <a:effectLst/>
              <a:uFillTx/>
              <a:latin typeface="Arial"/>
            </a:endParaRPr>
          </a:p>
        </p:txBody>
      </p:sp>
      <p:sp>
        <p:nvSpPr>
          <p:cNvPr id="111" name="TextBox 8"/>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5</a:t>
            </a:r>
            <a:endParaRPr lang="fr-FR" sz="900" b="0" u="none" strike="noStrike">
              <a:solidFill>
                <a:srgbClr val="000000"/>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Picture 1" descr="image.png"/>
          <p:cNvPicPr/>
          <p:nvPr/>
        </p:nvPicPr>
        <p:blipFill>
          <a:blip r:embed="rId3"/>
          <a:stretch/>
        </p:blipFill>
        <p:spPr>
          <a:xfrm>
            <a:off x="367560" y="446040"/>
            <a:ext cx="3052800" cy="891360"/>
          </a:xfrm>
          <a:prstGeom prst="rect">
            <a:avLst/>
          </a:prstGeom>
          <a:noFill/>
          <a:ln w="0">
            <a:noFill/>
          </a:ln>
        </p:spPr>
      </p:pic>
      <p:pic>
        <p:nvPicPr>
          <p:cNvPr id="113" name="Picture 2" descr="image.png"/>
          <p:cNvPicPr/>
          <p:nvPr/>
        </p:nvPicPr>
        <p:blipFill>
          <a:blip r:embed="rId4"/>
          <a:stretch/>
        </p:blipFill>
        <p:spPr>
          <a:xfrm>
            <a:off x="9790560" y="0"/>
            <a:ext cx="2033640" cy="1899360"/>
          </a:xfrm>
          <a:prstGeom prst="rect">
            <a:avLst/>
          </a:prstGeom>
          <a:noFill/>
          <a:ln w="0">
            <a:noFill/>
          </a:ln>
        </p:spPr>
      </p:pic>
      <p:sp>
        <p:nvSpPr>
          <p:cNvPr id="114"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Un outil de financement pluriannuel et multimodal</a:t>
            </a:r>
            <a:endParaRPr lang="fr-FR" sz="2700" b="0" u="none" strike="noStrike">
              <a:solidFill>
                <a:srgbClr val="000000"/>
              </a:solidFill>
              <a:effectLst/>
              <a:uFillTx/>
              <a:latin typeface="Arial"/>
            </a:endParaRPr>
          </a:p>
        </p:txBody>
      </p:sp>
      <p:sp>
        <p:nvSpPr>
          <p:cNvPr id="115" name="TextBox 5"/>
          <p:cNvSpPr/>
          <p:nvPr/>
        </p:nvSpPr>
        <p:spPr>
          <a:xfrm>
            <a:off x="411480" y="6355080"/>
            <a:ext cx="10881000" cy="2739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endParaRPr lang="fr-FR" sz="900" b="0" u="none" strike="noStrike">
              <a:solidFill>
                <a:srgbClr val="555555"/>
              </a:solidFill>
              <a:effectLst/>
              <a:uFillTx/>
              <a:latin typeface="Marianne"/>
            </a:endParaRPr>
          </a:p>
        </p:txBody>
      </p:sp>
      <p:sp>
        <p:nvSpPr>
          <p:cNvPr id="116" name="TextBox 7"/>
          <p:cNvSpPr/>
          <p:nvPr/>
        </p:nvSpPr>
        <p:spPr>
          <a:xfrm>
            <a:off x="594360" y="2697480"/>
            <a:ext cx="127980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2004</a:t>
            </a:r>
            <a:endParaRPr lang="fr-FR" sz="3000" b="0" u="none" strike="noStrike">
              <a:solidFill>
                <a:srgbClr val="000000"/>
              </a:solidFill>
              <a:effectLst/>
              <a:uFillTx/>
              <a:latin typeface="Arial"/>
            </a:endParaRPr>
          </a:p>
        </p:txBody>
      </p:sp>
      <p:sp>
        <p:nvSpPr>
          <p:cNvPr id="117" name="TextBox 8"/>
          <p:cNvSpPr/>
          <p:nvPr/>
        </p:nvSpPr>
        <p:spPr>
          <a:xfrm>
            <a:off x="2011680" y="2697480"/>
            <a:ext cx="91436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0" u="none" strike="noStrike">
                <a:solidFill>
                  <a:srgbClr val="222222"/>
                </a:solidFill>
                <a:effectLst/>
                <a:uFillTx/>
                <a:latin typeface="Marianne"/>
              </a:rPr>
              <a:t>Création de l’AFIT France pour porter la part de l’État</a:t>
            </a:r>
            <a:endParaRPr lang="fr-FR" sz="2300" b="0" u="none" strike="noStrike">
              <a:solidFill>
                <a:srgbClr val="000000"/>
              </a:solidFill>
              <a:effectLst/>
              <a:uFillTx/>
              <a:latin typeface="Arial"/>
            </a:endParaRPr>
          </a:p>
        </p:txBody>
      </p:sp>
      <p:sp>
        <p:nvSpPr>
          <p:cNvPr id="118" name="TextBox 9"/>
          <p:cNvSpPr/>
          <p:nvPr/>
        </p:nvSpPr>
        <p:spPr>
          <a:xfrm>
            <a:off x="594360" y="3520440"/>
            <a:ext cx="127980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2019</a:t>
            </a:r>
            <a:endParaRPr lang="fr-FR" sz="3000" b="0" u="none" strike="noStrike">
              <a:solidFill>
                <a:srgbClr val="000000"/>
              </a:solidFill>
              <a:effectLst/>
              <a:uFillTx/>
              <a:latin typeface="Arial"/>
            </a:endParaRPr>
          </a:p>
        </p:txBody>
      </p:sp>
      <p:sp>
        <p:nvSpPr>
          <p:cNvPr id="119" name="TextBox 10"/>
          <p:cNvSpPr/>
          <p:nvPr/>
        </p:nvSpPr>
        <p:spPr>
          <a:xfrm>
            <a:off x="2011680" y="3520440"/>
            <a:ext cx="91436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0" u="none" strike="noStrike">
                <a:solidFill>
                  <a:srgbClr val="222222"/>
                </a:solidFill>
                <a:effectLst/>
                <a:uFillTx/>
                <a:latin typeface="Marianne"/>
              </a:rPr>
              <a:t>La LOM inscrit une trajectoire pluriannuelle des dépenses</a:t>
            </a:r>
            <a:endParaRPr lang="fr-FR" sz="2300" b="0" u="none" strike="noStrike">
              <a:solidFill>
                <a:srgbClr val="000000"/>
              </a:solidFill>
              <a:effectLst/>
              <a:uFillTx/>
              <a:latin typeface="Arial"/>
            </a:endParaRPr>
          </a:p>
        </p:txBody>
      </p:sp>
      <p:sp>
        <p:nvSpPr>
          <p:cNvPr id="120" name="TextBox 11"/>
          <p:cNvSpPr/>
          <p:nvPr/>
        </p:nvSpPr>
        <p:spPr>
          <a:xfrm>
            <a:off x="594360" y="4343400"/>
            <a:ext cx="127980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2026</a:t>
            </a:r>
            <a:endParaRPr lang="fr-FR" sz="3000" b="0" u="none" strike="noStrike">
              <a:solidFill>
                <a:srgbClr val="000000"/>
              </a:solidFill>
              <a:effectLst/>
              <a:uFillTx/>
              <a:latin typeface="Arial"/>
            </a:endParaRPr>
          </a:p>
        </p:txBody>
      </p:sp>
      <p:sp>
        <p:nvSpPr>
          <p:cNvPr id="121" name="TextBox 12"/>
          <p:cNvSpPr/>
          <p:nvPr/>
        </p:nvSpPr>
        <p:spPr>
          <a:xfrm>
            <a:off x="2011680" y="4343400"/>
            <a:ext cx="91436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0" u="none" strike="noStrike">
                <a:solidFill>
                  <a:srgbClr val="222222"/>
                </a:solidFill>
                <a:effectLst/>
                <a:uFillTx/>
                <a:latin typeface="Marianne"/>
              </a:rPr>
              <a:t>Projet de loi-cadre adopté en première lecture au Sénat</a:t>
            </a:r>
            <a:endParaRPr lang="fr-FR" sz="2300" b="0" u="none" strike="noStrike">
              <a:solidFill>
                <a:srgbClr val="000000"/>
              </a:solidFill>
              <a:effectLst/>
              <a:uFillTx/>
              <a:latin typeface="Arial"/>
            </a:endParaRPr>
          </a:p>
        </p:txBody>
      </p:sp>
      <p:sp>
        <p:nvSpPr>
          <p:cNvPr id="122" name="TextBox 13"/>
          <p:cNvSpPr/>
          <p:nvPr/>
        </p:nvSpPr>
        <p:spPr>
          <a:xfrm>
            <a:off x="594360" y="5486400"/>
            <a:ext cx="10606680" cy="280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600" b="0" u="none" strike="noStrike">
                <a:solidFill>
                  <a:srgbClr val="555555"/>
                </a:solidFill>
                <a:effectLst/>
                <a:uFillTx/>
                <a:latin typeface="Marianne"/>
              </a:rPr>
              <a:t>Élargissement du champ d’intervention : Grenelle de l’environnement, CPER et France Relance</a:t>
            </a:r>
            <a:endParaRPr lang="fr-FR" sz="1600" b="0" u="none" strike="noStrike">
              <a:solidFill>
                <a:srgbClr val="000000"/>
              </a:solidFill>
              <a:effectLst/>
              <a:uFillTx/>
              <a:latin typeface="Arial"/>
            </a:endParaRPr>
          </a:p>
        </p:txBody>
      </p:sp>
      <p:sp>
        <p:nvSpPr>
          <p:cNvPr id="123" name="Rectangle 14"/>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124" name="Rectangle 15"/>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125" name="Rectangle 16"/>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26" name="TextBox 17"/>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6</a:t>
            </a:r>
            <a:endParaRPr lang="fr-FR" sz="900" b="0" u="none" strike="noStrike">
              <a:solidFill>
                <a:srgbClr val="000000"/>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Picture 1" descr="image.png"/>
          <p:cNvPicPr/>
          <p:nvPr/>
        </p:nvPicPr>
        <p:blipFill>
          <a:blip r:embed="rId3"/>
          <a:stretch/>
        </p:blipFill>
        <p:spPr>
          <a:xfrm>
            <a:off x="367560" y="446040"/>
            <a:ext cx="3052800" cy="891360"/>
          </a:xfrm>
          <a:prstGeom prst="rect">
            <a:avLst/>
          </a:prstGeom>
          <a:noFill/>
          <a:ln w="0">
            <a:noFill/>
          </a:ln>
        </p:spPr>
      </p:pic>
      <p:pic>
        <p:nvPicPr>
          <p:cNvPr id="128" name="Picture 2" descr="image.png"/>
          <p:cNvPicPr/>
          <p:nvPr/>
        </p:nvPicPr>
        <p:blipFill>
          <a:blip r:embed="rId4"/>
          <a:stretch/>
        </p:blipFill>
        <p:spPr>
          <a:xfrm>
            <a:off x="9790560" y="0"/>
            <a:ext cx="2033640" cy="1899360"/>
          </a:xfrm>
          <a:prstGeom prst="rect">
            <a:avLst/>
          </a:prstGeom>
          <a:noFill/>
          <a:ln w="0">
            <a:noFill/>
          </a:ln>
        </p:spPr>
      </p:pic>
      <p:sp>
        <p:nvSpPr>
          <p:cNvPr id="129"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Un établissement public de moyens</a:t>
            </a:r>
            <a:endParaRPr lang="fr-FR" sz="2700" b="0" u="none" strike="noStrike">
              <a:solidFill>
                <a:srgbClr val="000000"/>
              </a:solidFill>
              <a:effectLst/>
              <a:uFillTx/>
              <a:latin typeface="Arial"/>
            </a:endParaRPr>
          </a:p>
        </p:txBody>
      </p:sp>
      <p:sp>
        <p:nvSpPr>
          <p:cNvPr id="130"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réponses au questionnaire « agencification », septembre 2026</a:t>
            </a:r>
            <a:endParaRPr lang="fr-FR" sz="900" b="0" u="none" strike="noStrike">
              <a:solidFill>
                <a:srgbClr val="000000"/>
              </a:solidFill>
              <a:effectLst/>
              <a:uFillTx/>
              <a:latin typeface="Arial"/>
            </a:endParaRPr>
          </a:p>
        </p:txBody>
      </p:sp>
      <p:sp>
        <p:nvSpPr>
          <p:cNvPr id="131" name="TextBox 7"/>
          <p:cNvSpPr/>
          <p:nvPr/>
        </p:nvSpPr>
        <p:spPr>
          <a:xfrm>
            <a:off x="594360" y="2606040"/>
            <a:ext cx="27428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1" u="none" strike="noStrike">
                <a:solidFill>
                  <a:srgbClr val="234C91"/>
                </a:solidFill>
                <a:effectLst/>
                <a:uFillTx/>
                <a:latin typeface="Marianne"/>
              </a:rPr>
              <a:t>Gouvernement</a:t>
            </a:r>
            <a:endParaRPr lang="fr-FR" sz="2300" b="0" u="none" strike="noStrike">
              <a:solidFill>
                <a:srgbClr val="000000"/>
              </a:solidFill>
              <a:effectLst/>
              <a:uFillTx/>
              <a:latin typeface="Arial"/>
            </a:endParaRPr>
          </a:p>
        </p:txBody>
      </p:sp>
      <p:sp>
        <p:nvSpPr>
          <p:cNvPr id="132" name="TextBox 8"/>
          <p:cNvSpPr/>
          <p:nvPr/>
        </p:nvSpPr>
        <p:spPr>
          <a:xfrm>
            <a:off x="3383280" y="2606040"/>
            <a:ext cx="77720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Arrête les priorités et les projets</a:t>
            </a:r>
            <a:endParaRPr lang="fr-FR" sz="2200" b="0" u="none" strike="noStrike">
              <a:solidFill>
                <a:srgbClr val="000000"/>
              </a:solidFill>
              <a:effectLst/>
              <a:uFillTx/>
              <a:latin typeface="Arial"/>
            </a:endParaRPr>
          </a:p>
        </p:txBody>
      </p:sp>
      <p:sp>
        <p:nvSpPr>
          <p:cNvPr id="133" name="TextBox 9"/>
          <p:cNvSpPr/>
          <p:nvPr/>
        </p:nvSpPr>
        <p:spPr>
          <a:xfrm>
            <a:off x="594360" y="3337560"/>
            <a:ext cx="27428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1" u="none" strike="noStrike">
                <a:solidFill>
                  <a:srgbClr val="234C91"/>
                </a:solidFill>
                <a:effectLst/>
                <a:uFillTx/>
                <a:latin typeface="Marianne"/>
              </a:rPr>
              <a:t>COI</a:t>
            </a:r>
            <a:endParaRPr lang="fr-FR" sz="2300" b="0" u="none" strike="noStrike">
              <a:solidFill>
                <a:srgbClr val="000000"/>
              </a:solidFill>
              <a:effectLst/>
              <a:uFillTx/>
              <a:latin typeface="Arial"/>
            </a:endParaRPr>
          </a:p>
        </p:txBody>
      </p:sp>
      <p:sp>
        <p:nvSpPr>
          <p:cNvPr id="134" name="TextBox 10"/>
          <p:cNvSpPr/>
          <p:nvPr/>
        </p:nvSpPr>
        <p:spPr>
          <a:xfrm>
            <a:off x="3383280" y="3337560"/>
            <a:ext cx="77720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Éclaire les choix par ses analyses et recommandations</a:t>
            </a:r>
            <a:endParaRPr lang="fr-FR" sz="2200" b="0" u="none" strike="noStrike">
              <a:solidFill>
                <a:srgbClr val="000000"/>
              </a:solidFill>
              <a:effectLst/>
              <a:uFillTx/>
              <a:latin typeface="Arial"/>
            </a:endParaRPr>
          </a:p>
        </p:txBody>
      </p:sp>
      <p:sp>
        <p:nvSpPr>
          <p:cNvPr id="135" name="TextBox 11"/>
          <p:cNvSpPr/>
          <p:nvPr/>
        </p:nvSpPr>
        <p:spPr>
          <a:xfrm>
            <a:off x="594360" y="4069080"/>
            <a:ext cx="27428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1" u="none" strike="noStrike">
                <a:solidFill>
                  <a:srgbClr val="234C91"/>
                </a:solidFill>
                <a:effectLst/>
                <a:uFillTx/>
                <a:latin typeface="Marianne"/>
              </a:rPr>
              <a:t>Services de l’État</a:t>
            </a:r>
            <a:endParaRPr lang="fr-FR" sz="2300" b="0" u="none" strike="noStrike">
              <a:solidFill>
                <a:srgbClr val="000000"/>
              </a:solidFill>
              <a:effectLst/>
              <a:uFillTx/>
              <a:latin typeface="Arial"/>
            </a:endParaRPr>
          </a:p>
        </p:txBody>
      </p:sp>
      <p:sp>
        <p:nvSpPr>
          <p:cNvPr id="136" name="TextBox 12"/>
          <p:cNvSpPr/>
          <p:nvPr/>
        </p:nvSpPr>
        <p:spPr>
          <a:xfrm>
            <a:off x="3383280" y="4069080"/>
            <a:ext cx="77720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Préparent et expertisent les opérations</a:t>
            </a:r>
            <a:endParaRPr lang="fr-FR" sz="2200" b="0" u="none" strike="noStrike">
              <a:solidFill>
                <a:srgbClr val="000000"/>
              </a:solidFill>
              <a:effectLst/>
              <a:uFillTx/>
              <a:latin typeface="Arial"/>
            </a:endParaRPr>
          </a:p>
        </p:txBody>
      </p:sp>
      <p:sp>
        <p:nvSpPr>
          <p:cNvPr id="137" name="TextBox 13"/>
          <p:cNvSpPr/>
          <p:nvPr/>
        </p:nvSpPr>
        <p:spPr>
          <a:xfrm>
            <a:off x="594360" y="4800600"/>
            <a:ext cx="2742840" cy="3873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300" b="1" u="none" strike="noStrike">
                <a:solidFill>
                  <a:srgbClr val="234C91"/>
                </a:solidFill>
                <a:effectLst/>
                <a:uFillTx/>
                <a:latin typeface="Marianne"/>
              </a:rPr>
              <a:t>AFIT France</a:t>
            </a:r>
            <a:endParaRPr lang="fr-FR" sz="2300" b="0" u="none" strike="noStrike">
              <a:solidFill>
                <a:srgbClr val="000000"/>
              </a:solidFill>
              <a:effectLst/>
              <a:uFillTx/>
              <a:latin typeface="Arial"/>
            </a:endParaRPr>
          </a:p>
        </p:txBody>
      </p:sp>
      <p:sp>
        <p:nvSpPr>
          <p:cNvPr id="138" name="TextBox 14"/>
          <p:cNvSpPr/>
          <p:nvPr/>
        </p:nvSpPr>
        <p:spPr>
          <a:xfrm>
            <a:off x="3383280" y="4800600"/>
            <a:ext cx="77720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Conventionne, engage, paie et suit l’exécution</a:t>
            </a:r>
            <a:endParaRPr lang="fr-FR" sz="2200" b="0" u="none" strike="noStrike">
              <a:solidFill>
                <a:srgbClr val="000000"/>
              </a:solidFill>
              <a:effectLst/>
              <a:uFillTx/>
              <a:latin typeface="Arial"/>
            </a:endParaRPr>
          </a:p>
        </p:txBody>
      </p:sp>
      <p:sp>
        <p:nvSpPr>
          <p:cNvPr id="139" name="TextBox 15"/>
          <p:cNvSpPr/>
          <p:nvPr/>
        </p:nvSpPr>
        <p:spPr>
          <a:xfrm>
            <a:off x="594360" y="5669280"/>
            <a:ext cx="1088100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1" u="none" strike="noStrike">
                <a:solidFill>
                  <a:srgbClr val="18365D"/>
                </a:solidFill>
                <a:effectLst/>
                <a:uFillTx/>
                <a:latin typeface="Marianne"/>
              </a:rPr>
              <a:t>Les conventions précisent les montants, les échéanciers et les responsabilités.</a:t>
            </a:r>
            <a:endParaRPr lang="fr-FR" sz="1900" b="0" u="none" strike="noStrike">
              <a:solidFill>
                <a:srgbClr val="000000"/>
              </a:solidFill>
              <a:effectLst/>
              <a:uFillTx/>
              <a:latin typeface="Arial"/>
            </a:endParaRPr>
          </a:p>
        </p:txBody>
      </p:sp>
      <p:sp>
        <p:nvSpPr>
          <p:cNvPr id="140" name="Rectangle 16"/>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141" name="Rectangle 17"/>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142" name="Rectangle 18"/>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43" name="TextBox 19"/>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7</a:t>
            </a:r>
            <a:endParaRPr lang="fr-FR" sz="900" b="0" u="none" strike="noStrike">
              <a:solidFill>
                <a:srgbClr val="000000"/>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1" descr="image.png"/>
          <p:cNvPicPr/>
          <p:nvPr/>
        </p:nvPicPr>
        <p:blipFill>
          <a:blip r:embed="rId3"/>
          <a:stretch/>
        </p:blipFill>
        <p:spPr>
          <a:xfrm>
            <a:off x="367560" y="446040"/>
            <a:ext cx="3052800" cy="891360"/>
          </a:xfrm>
          <a:prstGeom prst="rect">
            <a:avLst/>
          </a:prstGeom>
          <a:noFill/>
          <a:ln w="0">
            <a:noFill/>
          </a:ln>
        </p:spPr>
      </p:pic>
      <p:pic>
        <p:nvPicPr>
          <p:cNvPr id="145" name="Picture 2" descr="image.png"/>
          <p:cNvPicPr/>
          <p:nvPr/>
        </p:nvPicPr>
        <p:blipFill>
          <a:blip r:embed="rId4"/>
          <a:stretch/>
        </p:blipFill>
        <p:spPr>
          <a:xfrm>
            <a:off x="9790560" y="0"/>
            <a:ext cx="2033640" cy="1899360"/>
          </a:xfrm>
          <a:prstGeom prst="rect">
            <a:avLst/>
          </a:prstGeom>
          <a:noFill/>
          <a:ln w="0">
            <a:noFill/>
          </a:ln>
        </p:spPr>
      </p:pic>
      <p:sp>
        <p:nvSpPr>
          <p:cNvPr id="146" name="Légende : double flèche horizontale 5"/>
          <p:cNvSpPr/>
          <p:nvPr/>
        </p:nvSpPr>
        <p:spPr>
          <a:xfrm>
            <a:off x="3663000" y="3429000"/>
            <a:ext cx="3897000" cy="1502640"/>
          </a:xfrm>
          <a:prstGeom prst="leftRightArrowCallout">
            <a:avLst>
              <a:gd name="adj1" fmla="val 25000"/>
              <a:gd name="adj2" fmla="val 25000"/>
              <a:gd name="adj3" fmla="val 25000"/>
              <a:gd name="adj4" fmla="val 48123"/>
            </a:avLst>
          </a:prstGeom>
          <a:gradFill rotWithShape="0">
            <a:gsLst>
              <a:gs pos="0">
                <a:srgbClr val="A8B7DF"/>
              </a:gs>
              <a:gs pos="50000">
                <a:srgbClr val="9AABD9"/>
              </a:gs>
              <a:gs pos="100000">
                <a:srgbClr val="889ED7"/>
              </a:gs>
            </a:gsLst>
            <a:lin ang="5400000"/>
          </a:gradFill>
          <a:ln>
            <a:solidFill>
              <a:srgbClr val="4472C4"/>
            </a:solidFill>
          </a:ln>
        </p:spPr>
        <p:style>
          <a:lnRef idx="1">
            <a:schemeClr val="accent1"/>
          </a:lnRef>
          <a:fillRef idx="2">
            <a:schemeClr val="accent1"/>
          </a:fillRef>
          <a:effectRef idx="1">
            <a:schemeClr val="accent1"/>
          </a:effectRef>
          <a:fontRef idx="minor"/>
        </p:style>
        <p:txBody>
          <a:bodyPr lIns="90000" tIns="45000" rIns="90000" bIns="45000" anchor="ctr" anchorCtr="1">
            <a:noAutofit/>
          </a:bodyPr>
          <a:lstStyle/>
          <a:p>
            <a:pPr algn="ctr" defTabSz="914400">
              <a:lnSpc>
                <a:spcPct val="100000"/>
              </a:lnSpc>
            </a:pPr>
            <a:r>
              <a:rPr lang="fr-FR" sz="1600" b="1" u="none" strike="noStrike">
                <a:solidFill>
                  <a:srgbClr val="FFFFFF"/>
                </a:solidFill>
                <a:effectLst/>
                <a:uFillTx/>
                <a:latin typeface="Marianne"/>
              </a:rPr>
              <a:t>Conseil</a:t>
            </a:r>
            <a:endParaRPr lang="fr-FR" sz="1600" b="0" u="none" strike="noStrike">
              <a:solidFill>
                <a:srgbClr val="000000"/>
              </a:solidFill>
              <a:effectLst/>
              <a:uFillTx/>
              <a:latin typeface="Arial"/>
            </a:endParaRPr>
          </a:p>
          <a:p>
            <a:pPr algn="ctr" defTabSz="914400">
              <a:lnSpc>
                <a:spcPct val="100000"/>
              </a:lnSpc>
            </a:pPr>
            <a:r>
              <a:rPr lang="fr-FR" sz="1600" b="1" u="none" strike="noStrike">
                <a:solidFill>
                  <a:srgbClr val="FFFFFF"/>
                </a:solidFill>
                <a:effectLst/>
                <a:uFillTx/>
                <a:latin typeface="Marianne"/>
              </a:rPr>
              <a:t>d’administration</a:t>
            </a:r>
            <a:endParaRPr lang="fr-FR" sz="1600" b="0" u="none" strike="noStrike">
              <a:solidFill>
                <a:srgbClr val="000000"/>
              </a:solidFill>
              <a:effectLst/>
              <a:uFillTx/>
              <a:latin typeface="Arial"/>
            </a:endParaRPr>
          </a:p>
          <a:p>
            <a:pPr algn="ctr" defTabSz="914400">
              <a:lnSpc>
                <a:spcPct val="100000"/>
              </a:lnSpc>
            </a:pPr>
            <a:r>
              <a:rPr lang="fr-FR" sz="1600" b="1" u="none" strike="noStrike">
                <a:solidFill>
                  <a:srgbClr val="FFFFFF"/>
                </a:solidFill>
                <a:effectLst/>
                <a:uFillTx/>
                <a:latin typeface="Marianne"/>
              </a:rPr>
              <a:t>12 membres</a:t>
            </a:r>
            <a:endParaRPr lang="fr-FR" sz="1600" b="0" u="none" strike="noStrike">
              <a:solidFill>
                <a:srgbClr val="000000"/>
              </a:solidFill>
              <a:effectLst/>
              <a:uFillTx/>
              <a:latin typeface="Arial"/>
            </a:endParaRPr>
          </a:p>
          <a:p>
            <a:pPr algn="ctr" defTabSz="914400">
              <a:lnSpc>
                <a:spcPct val="100000"/>
              </a:lnSpc>
            </a:pPr>
            <a:r>
              <a:rPr lang="fr-FR" sz="1600" b="1" u="none" strike="noStrike">
                <a:solidFill>
                  <a:srgbClr val="FFFFFF"/>
                </a:solidFill>
                <a:effectLst/>
                <a:uFillTx/>
                <a:latin typeface="Marianne"/>
              </a:rPr>
              <a:t>qui votent</a:t>
            </a:r>
            <a:endParaRPr lang="fr-FR" sz="1600" b="0" u="none" strike="noStrike">
              <a:solidFill>
                <a:srgbClr val="000000"/>
              </a:solidFill>
              <a:effectLst/>
              <a:uFillTx/>
              <a:latin typeface="Arial"/>
            </a:endParaRPr>
          </a:p>
        </p:txBody>
      </p:sp>
      <p:sp>
        <p:nvSpPr>
          <p:cNvPr id="147" name="Rectangle 6"/>
          <p:cNvSpPr/>
          <p:nvPr/>
        </p:nvSpPr>
        <p:spPr>
          <a:xfrm>
            <a:off x="360000" y="3239999"/>
            <a:ext cx="3192480" cy="2058141"/>
          </a:xfrm>
          <a:prstGeom prst="rect">
            <a:avLst/>
          </a:prstGeom>
          <a:solidFill>
            <a:srgbClr val="FFFFFF"/>
          </a:solidFill>
          <a:ln>
            <a:solidFill>
              <a:srgbClr val="4472C4"/>
            </a:solidFill>
          </a:ln>
        </p:spPr>
        <p:style>
          <a:lnRef idx="2">
            <a:schemeClr val="accent1"/>
          </a:lnRef>
          <a:fillRef idx="1">
            <a:schemeClr val="lt1"/>
          </a:fillRef>
          <a:effectRef idx="0">
            <a:schemeClr val="accent1"/>
          </a:effectRef>
          <a:fontRef idx="minor"/>
        </p:style>
        <p:txBody>
          <a:bodyPr lIns="90000" tIns="45000" rIns="90000" bIns="45000" anchor="ctr">
            <a:noAutofit/>
          </a:bodyPr>
          <a:lstStyle/>
          <a:p>
            <a:pPr defTabSz="914400">
              <a:lnSpc>
                <a:spcPct val="100000"/>
              </a:lnSpc>
            </a:pPr>
            <a:r>
              <a:rPr lang="fr-FR" sz="1700" b="0" u="none" strike="noStrike" dirty="0">
                <a:solidFill>
                  <a:schemeClr val="dk1"/>
                </a:solidFill>
                <a:effectLst/>
                <a:uFillTx/>
                <a:latin typeface="Marianne"/>
              </a:rPr>
              <a:t>Parlement et territoires :</a:t>
            </a:r>
            <a:endParaRPr lang="fr-FR" sz="1700" b="0" u="none" strike="noStrike" dirty="0">
              <a:solidFill>
                <a:srgbClr val="000000"/>
              </a:solidFill>
              <a:effectLst/>
              <a:uFillTx/>
              <a:latin typeface="Arial"/>
            </a:endParaRPr>
          </a:p>
          <a:p>
            <a:pPr defTabSz="914400">
              <a:lnSpc>
                <a:spcPct val="100000"/>
              </a:lnSpc>
            </a:pPr>
            <a:endParaRPr lang="fr-FR" sz="1700" b="0" u="none" strike="noStrike" dirty="0">
              <a:solidFill>
                <a:srgbClr val="000000"/>
              </a:solidFill>
              <a:effectLst/>
              <a:uFillTx/>
              <a:latin typeface="Arial"/>
            </a:endParaRPr>
          </a:p>
          <a:p>
            <a:pPr marL="285750" indent="-285750" defTabSz="914400">
              <a:lnSpc>
                <a:spcPct val="100000"/>
              </a:lnSpc>
              <a:buFont typeface="Arial" panose="020B0604020202020204" pitchFamily="34" charset="0"/>
              <a:buChar char="•"/>
            </a:pPr>
            <a:r>
              <a:rPr lang="fr-FR" sz="1700" b="0" u="none" strike="noStrike" dirty="0">
                <a:solidFill>
                  <a:schemeClr val="dk1"/>
                </a:solidFill>
                <a:effectLst/>
                <a:uFillTx/>
                <a:latin typeface="Marianne"/>
              </a:rPr>
              <a:t>2 parlementaires</a:t>
            </a:r>
            <a:endParaRPr lang="fr-FR" sz="1700" b="0" u="none" strike="noStrike" dirty="0">
              <a:solidFill>
                <a:srgbClr val="000000"/>
              </a:solidFill>
              <a:effectLst/>
              <a:uFillTx/>
              <a:latin typeface="Arial"/>
            </a:endParaRPr>
          </a:p>
          <a:p>
            <a:pPr marL="285750" indent="-285750" defTabSz="914400">
              <a:lnSpc>
                <a:spcPct val="100000"/>
              </a:lnSpc>
              <a:buFont typeface="Arial" panose="020B0604020202020204" pitchFamily="34" charset="0"/>
              <a:buChar char="•"/>
            </a:pPr>
            <a:r>
              <a:rPr lang="fr-FR" sz="1700" b="0" u="none" strike="noStrike" dirty="0">
                <a:solidFill>
                  <a:schemeClr val="dk1"/>
                </a:solidFill>
                <a:effectLst/>
                <a:uFillTx/>
                <a:latin typeface="Marianne"/>
              </a:rPr>
              <a:t>3 élus locaux</a:t>
            </a:r>
            <a:endParaRPr lang="fr-FR" sz="1700" b="0" u="none" strike="noStrike" dirty="0">
              <a:solidFill>
                <a:srgbClr val="000000"/>
              </a:solidFill>
              <a:effectLst/>
              <a:uFillTx/>
              <a:latin typeface="Arial"/>
            </a:endParaRPr>
          </a:p>
          <a:p>
            <a:pPr marL="285750" indent="-285750" defTabSz="914400">
              <a:lnSpc>
                <a:spcPct val="100000"/>
              </a:lnSpc>
              <a:buFont typeface="Arial" panose="020B0604020202020204" pitchFamily="34" charset="0"/>
              <a:buChar char="•"/>
            </a:pPr>
            <a:r>
              <a:rPr lang="fr-FR" sz="1700" b="0" u="none" strike="noStrike" dirty="0">
                <a:solidFill>
                  <a:schemeClr val="dk1"/>
                </a:solidFill>
                <a:effectLst/>
                <a:uFillTx/>
                <a:latin typeface="Marianne"/>
              </a:rPr>
              <a:t>1 personnalité qualifiée</a:t>
            </a:r>
            <a:endParaRPr lang="fr-FR" sz="1700" b="0" u="none" strike="noStrike" dirty="0">
              <a:solidFill>
                <a:srgbClr val="000000"/>
              </a:solidFill>
              <a:effectLst/>
              <a:uFillTx/>
              <a:latin typeface="Arial"/>
            </a:endParaRPr>
          </a:p>
        </p:txBody>
      </p:sp>
      <p:sp>
        <p:nvSpPr>
          <p:cNvPr id="148" name="Rectangle 7"/>
          <p:cNvSpPr/>
          <p:nvPr/>
        </p:nvSpPr>
        <p:spPr>
          <a:xfrm>
            <a:off x="7794720" y="3239999"/>
            <a:ext cx="3725280" cy="1980001"/>
          </a:xfrm>
          <a:prstGeom prst="rect">
            <a:avLst/>
          </a:prstGeom>
          <a:solidFill>
            <a:srgbClr val="FFFFFF"/>
          </a:solidFill>
          <a:ln>
            <a:solidFill>
              <a:srgbClr val="4472C4"/>
            </a:solidFill>
          </a:ln>
        </p:spPr>
        <p:style>
          <a:lnRef idx="2">
            <a:schemeClr val="accent1"/>
          </a:lnRef>
          <a:fillRef idx="1">
            <a:schemeClr val="lt1"/>
          </a:fillRef>
          <a:effectRef idx="0">
            <a:schemeClr val="accent1"/>
          </a:effectRef>
          <a:fontRef idx="minor"/>
        </p:style>
        <p:txBody>
          <a:bodyPr lIns="90000" tIns="45000" rIns="90000" bIns="45000" anchor="ctr">
            <a:noAutofit/>
          </a:bodyPr>
          <a:lstStyle/>
          <a:p>
            <a:pPr defTabSz="914400">
              <a:lnSpc>
                <a:spcPct val="100000"/>
              </a:lnSpc>
            </a:pPr>
            <a:r>
              <a:rPr lang="fr-FR" sz="1700" dirty="0">
                <a:solidFill>
                  <a:schemeClr val="dk1"/>
                </a:solidFill>
                <a:latin typeface="Marianne"/>
              </a:rPr>
              <a:t>représentants de l’Etat :</a:t>
            </a:r>
          </a:p>
          <a:p>
            <a:pPr defTabSz="914400">
              <a:lnSpc>
                <a:spcPct val="100000"/>
              </a:lnSpc>
            </a:pPr>
            <a:endParaRPr lang="fr-FR" sz="1700" dirty="0">
              <a:solidFill>
                <a:schemeClr val="dk1"/>
              </a:solidFill>
              <a:latin typeface="Marianne"/>
            </a:endParaRPr>
          </a:p>
          <a:p>
            <a:pPr marL="285840" indent="-285840" defTabSz="914400">
              <a:lnSpc>
                <a:spcPct val="100000"/>
              </a:lnSpc>
              <a:buClr>
                <a:srgbClr val="000000"/>
              </a:buClr>
              <a:buFont typeface="Arial"/>
              <a:buChar char="•"/>
            </a:pPr>
            <a:r>
              <a:rPr lang="fr-FR" sz="1700" dirty="0">
                <a:solidFill>
                  <a:schemeClr val="dk1"/>
                </a:solidFill>
                <a:latin typeface="Marianne"/>
              </a:rPr>
              <a:t>DGITM et DMR </a:t>
            </a:r>
          </a:p>
          <a:p>
            <a:pPr marL="285840" indent="-285840" defTabSz="914400">
              <a:lnSpc>
                <a:spcPct val="100000"/>
              </a:lnSpc>
              <a:buClr>
                <a:srgbClr val="000000"/>
              </a:buClr>
              <a:buFont typeface="Arial"/>
              <a:buChar char="•"/>
            </a:pPr>
            <a:r>
              <a:rPr lang="fr-FR" sz="1700" dirty="0">
                <a:solidFill>
                  <a:schemeClr val="dk1"/>
                </a:solidFill>
                <a:latin typeface="Marianne"/>
              </a:rPr>
              <a:t>DB</a:t>
            </a:r>
          </a:p>
          <a:p>
            <a:pPr marL="285840" indent="-285840" defTabSz="914400">
              <a:lnSpc>
                <a:spcPct val="100000"/>
              </a:lnSpc>
              <a:buClr>
                <a:srgbClr val="000000"/>
              </a:buClr>
              <a:buFont typeface="Arial"/>
              <a:buChar char="•"/>
            </a:pPr>
            <a:r>
              <a:rPr lang="fr-FR" sz="1700" dirty="0">
                <a:solidFill>
                  <a:schemeClr val="dk1"/>
                </a:solidFill>
                <a:latin typeface="Marianne"/>
              </a:rPr>
              <a:t>DGT</a:t>
            </a:r>
          </a:p>
          <a:p>
            <a:pPr marL="285840" indent="-285840" defTabSz="914400">
              <a:lnSpc>
                <a:spcPct val="100000"/>
              </a:lnSpc>
              <a:buClr>
                <a:srgbClr val="000000"/>
              </a:buClr>
              <a:buFont typeface="Arial"/>
              <a:buChar char="•"/>
            </a:pPr>
            <a:r>
              <a:rPr lang="fr-FR" sz="1700" dirty="0">
                <a:solidFill>
                  <a:schemeClr val="dk1"/>
                </a:solidFill>
                <a:latin typeface="Marianne"/>
              </a:rPr>
              <a:t>CGDD</a:t>
            </a:r>
          </a:p>
          <a:p>
            <a:pPr marL="285840" indent="-285840" defTabSz="914400">
              <a:lnSpc>
                <a:spcPct val="100000"/>
              </a:lnSpc>
              <a:buClr>
                <a:srgbClr val="000000"/>
              </a:buClr>
              <a:buFont typeface="Arial"/>
              <a:buChar char="•"/>
            </a:pPr>
            <a:r>
              <a:rPr lang="fr-FR" sz="1700" dirty="0">
                <a:solidFill>
                  <a:schemeClr val="dk1"/>
                </a:solidFill>
                <a:latin typeface="Marianne"/>
              </a:rPr>
              <a:t>DGCL</a:t>
            </a:r>
          </a:p>
        </p:txBody>
      </p:sp>
      <p:sp>
        <p:nvSpPr>
          <p:cNvPr id="149" name="Rectangle 8"/>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4500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150" name="Rectangle 9"/>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4500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151" name="Rectangle 10"/>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4500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52" name="TextBox 11"/>
          <p:cNvSpPr/>
          <p:nvPr/>
        </p:nvSpPr>
        <p:spPr>
          <a:xfrm>
            <a:off x="411480" y="1737360"/>
            <a:ext cx="9644760" cy="5022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2700" b="1" u="none" strike="noStrike">
                <a:solidFill>
                  <a:srgbClr val="18365D"/>
                </a:solidFill>
                <a:effectLst/>
                <a:uFillTx/>
                <a:latin typeface="Marianne"/>
              </a:rPr>
              <a:t>Le conseil d’administration associe l’État et les territoires</a:t>
            </a:r>
            <a:endParaRPr lang="fr-FR" sz="2700" b="0" u="none" strike="noStrike">
              <a:solidFill>
                <a:srgbClr val="000000"/>
              </a:solidFill>
              <a:effectLst/>
              <a:uFillTx/>
              <a:latin typeface="Arial"/>
            </a:endParaRPr>
          </a:p>
        </p:txBody>
      </p:sp>
      <p:sp>
        <p:nvSpPr>
          <p:cNvPr id="153" name="TextBox 12"/>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8</a:t>
            </a:r>
            <a:endParaRPr lang="fr-FR" sz="900" b="0" u="none" strike="noStrike">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icture 1" descr="image.png"/>
          <p:cNvPicPr/>
          <p:nvPr/>
        </p:nvPicPr>
        <p:blipFill>
          <a:blip r:embed="rId3"/>
          <a:stretch/>
        </p:blipFill>
        <p:spPr>
          <a:xfrm>
            <a:off x="367560" y="446040"/>
            <a:ext cx="3052800" cy="891360"/>
          </a:xfrm>
          <a:prstGeom prst="rect">
            <a:avLst/>
          </a:prstGeom>
          <a:noFill/>
          <a:ln w="0">
            <a:noFill/>
          </a:ln>
        </p:spPr>
      </p:pic>
      <p:pic>
        <p:nvPicPr>
          <p:cNvPr id="155" name="Picture 2" descr="image.png"/>
          <p:cNvPicPr/>
          <p:nvPr/>
        </p:nvPicPr>
        <p:blipFill>
          <a:blip r:embed="rId4"/>
          <a:stretch/>
        </p:blipFill>
        <p:spPr>
          <a:xfrm>
            <a:off x="9790560" y="0"/>
            <a:ext cx="2033640" cy="1899360"/>
          </a:xfrm>
          <a:prstGeom prst="rect">
            <a:avLst/>
          </a:prstGeom>
          <a:noFill/>
          <a:ln w="0">
            <a:noFill/>
          </a:ln>
        </p:spPr>
      </p:pic>
      <p:sp>
        <p:nvSpPr>
          <p:cNvPr id="156"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Une gouvernance et des compétences mutualisées</a:t>
            </a:r>
            <a:endParaRPr lang="fr-FR" sz="2700" b="0" u="none" strike="noStrike">
              <a:solidFill>
                <a:srgbClr val="000000"/>
              </a:solidFill>
              <a:effectLst/>
              <a:uFillTx/>
              <a:latin typeface="Arial"/>
            </a:endParaRPr>
          </a:p>
        </p:txBody>
      </p:sp>
      <p:sp>
        <p:nvSpPr>
          <p:cNvPr id="157"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réponses au questionnaire « agencification », septembre 2026</a:t>
            </a:r>
            <a:endParaRPr lang="fr-FR" sz="900" b="0" u="none" strike="noStrike">
              <a:solidFill>
                <a:srgbClr val="000000"/>
              </a:solidFill>
              <a:effectLst/>
              <a:uFillTx/>
              <a:latin typeface="Arial"/>
            </a:endParaRPr>
          </a:p>
        </p:txBody>
      </p:sp>
      <p:sp>
        <p:nvSpPr>
          <p:cNvPr id="158" name="TextBox 7"/>
          <p:cNvSpPr/>
          <p:nvPr/>
        </p:nvSpPr>
        <p:spPr>
          <a:xfrm>
            <a:off x="548640" y="2606040"/>
            <a:ext cx="3748680" cy="3571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1" u="none" strike="noStrike">
                <a:solidFill>
                  <a:srgbClr val="234C91"/>
                </a:solidFill>
                <a:effectLst/>
                <a:uFillTx/>
                <a:latin typeface="Marianne"/>
              </a:rPr>
              <a:t>Conseil d’administration</a:t>
            </a:r>
            <a:endParaRPr lang="fr-FR" sz="2100" b="0" u="none" strike="noStrike">
              <a:solidFill>
                <a:srgbClr val="000000"/>
              </a:solidFill>
              <a:effectLst/>
              <a:uFillTx/>
              <a:latin typeface="Arial"/>
            </a:endParaRPr>
          </a:p>
        </p:txBody>
      </p:sp>
      <p:sp>
        <p:nvSpPr>
          <p:cNvPr id="159" name="TextBox 8"/>
          <p:cNvSpPr/>
          <p:nvPr/>
        </p:nvSpPr>
        <p:spPr>
          <a:xfrm>
            <a:off x="4480560" y="2606040"/>
            <a:ext cx="7040520" cy="7916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État, parlementaires et représentants des territoires</a:t>
            </a:r>
            <a:endParaRPr lang="fr-FR" sz="2100" b="0" u="none" strike="noStrike">
              <a:solidFill>
                <a:srgbClr val="000000"/>
              </a:solidFill>
              <a:effectLst/>
              <a:uFillTx/>
              <a:latin typeface="Arial"/>
            </a:endParaRPr>
          </a:p>
          <a:p>
            <a:pPr defTabSz="914400">
              <a:lnSpc>
                <a:spcPct val="100000"/>
              </a:lnSpc>
              <a:spcAft>
                <a:spcPts val="901"/>
              </a:spcAft>
            </a:pPr>
            <a:r>
              <a:rPr lang="fr-FR" sz="2100" b="0" u="none" strike="noStrike">
                <a:solidFill>
                  <a:srgbClr val="222222"/>
                </a:solidFill>
                <a:effectLst/>
                <a:uFillTx/>
                <a:latin typeface="Marianne"/>
              </a:rPr>
              <a:t>Budget et principales conventions</a:t>
            </a:r>
            <a:endParaRPr lang="fr-FR" sz="2100" b="0" u="none" strike="noStrike">
              <a:solidFill>
                <a:srgbClr val="000000"/>
              </a:solidFill>
              <a:effectLst/>
              <a:uFillTx/>
              <a:latin typeface="Arial"/>
            </a:endParaRPr>
          </a:p>
        </p:txBody>
      </p:sp>
      <p:sp>
        <p:nvSpPr>
          <p:cNvPr id="160" name="TextBox 9"/>
          <p:cNvSpPr/>
          <p:nvPr/>
        </p:nvSpPr>
        <p:spPr>
          <a:xfrm>
            <a:off x="548640" y="3657600"/>
            <a:ext cx="3748680" cy="677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1" u="none" strike="noStrike">
                <a:solidFill>
                  <a:srgbClr val="234C91"/>
                </a:solidFill>
                <a:effectLst/>
                <a:uFillTx/>
                <a:latin typeface="Marianne"/>
              </a:rPr>
              <a:t>Président et secrétariat général</a:t>
            </a:r>
            <a:endParaRPr lang="fr-FR" sz="2100" b="0" u="none" strike="noStrike">
              <a:solidFill>
                <a:srgbClr val="000000"/>
              </a:solidFill>
              <a:effectLst/>
              <a:uFillTx/>
              <a:latin typeface="Arial"/>
            </a:endParaRPr>
          </a:p>
        </p:txBody>
      </p:sp>
      <p:sp>
        <p:nvSpPr>
          <p:cNvPr id="161" name="TextBox 10"/>
          <p:cNvSpPr/>
          <p:nvPr/>
        </p:nvSpPr>
        <p:spPr>
          <a:xfrm>
            <a:off x="4480560" y="3657600"/>
            <a:ext cx="7040520" cy="677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Exécution des décisions, suivi budgétaire et reddition des comptes</a:t>
            </a:r>
            <a:endParaRPr lang="fr-FR" sz="2100" b="0" u="none" strike="noStrike">
              <a:solidFill>
                <a:srgbClr val="000000"/>
              </a:solidFill>
              <a:effectLst/>
              <a:uFillTx/>
              <a:latin typeface="Arial"/>
            </a:endParaRPr>
          </a:p>
        </p:txBody>
      </p:sp>
      <p:sp>
        <p:nvSpPr>
          <p:cNvPr id="162" name="TextBox 11"/>
          <p:cNvSpPr/>
          <p:nvPr/>
        </p:nvSpPr>
        <p:spPr>
          <a:xfrm>
            <a:off x="548640" y="4754880"/>
            <a:ext cx="3748680" cy="677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1" u="none" strike="noStrike">
                <a:solidFill>
                  <a:srgbClr val="234C91"/>
                </a:solidFill>
                <a:effectLst/>
                <a:uFillTx/>
                <a:latin typeface="Marianne"/>
              </a:rPr>
              <a:t>Services et fonctions financières de l’État</a:t>
            </a:r>
            <a:endParaRPr lang="fr-FR" sz="2100" b="0" u="none" strike="noStrike">
              <a:solidFill>
                <a:srgbClr val="000000"/>
              </a:solidFill>
              <a:effectLst/>
              <a:uFillTx/>
              <a:latin typeface="Arial"/>
            </a:endParaRPr>
          </a:p>
        </p:txBody>
      </p:sp>
      <p:sp>
        <p:nvSpPr>
          <p:cNvPr id="163" name="TextBox 12"/>
          <p:cNvSpPr/>
          <p:nvPr/>
        </p:nvSpPr>
        <p:spPr>
          <a:xfrm>
            <a:off x="4480560" y="4754880"/>
            <a:ext cx="7040520" cy="677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DGITM, DREAL, agent comptable et contrôle budgétaire</a:t>
            </a:r>
            <a:endParaRPr lang="fr-FR" sz="2100" b="0" u="none" strike="noStrike">
              <a:solidFill>
                <a:srgbClr val="000000"/>
              </a:solidFill>
              <a:effectLst/>
              <a:uFillTx/>
              <a:latin typeface="Arial"/>
            </a:endParaRPr>
          </a:p>
        </p:txBody>
      </p:sp>
      <p:sp>
        <p:nvSpPr>
          <p:cNvPr id="164" name="TextBox 13"/>
          <p:cNvSpPr/>
          <p:nvPr/>
        </p:nvSpPr>
        <p:spPr>
          <a:xfrm>
            <a:off x="548640" y="5760720"/>
            <a:ext cx="10972440" cy="311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800" b="1" u="none" strike="noStrike">
                <a:solidFill>
                  <a:srgbClr val="18365D"/>
                </a:solidFill>
                <a:effectLst/>
                <a:uFillTx/>
                <a:latin typeface="Marianne"/>
              </a:rPr>
              <a:t>La préparation du CA catalyse les arbitrages interministériels.</a:t>
            </a:r>
            <a:endParaRPr lang="fr-FR" sz="1800" b="0" u="none" strike="noStrike">
              <a:solidFill>
                <a:srgbClr val="000000"/>
              </a:solidFill>
              <a:effectLst/>
              <a:uFillTx/>
              <a:latin typeface="Arial"/>
            </a:endParaRPr>
          </a:p>
        </p:txBody>
      </p:sp>
      <p:sp>
        <p:nvSpPr>
          <p:cNvPr id="165" name="Rectangle 14"/>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166" name="Rectangle 15"/>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167" name="Rectangle 16"/>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68" name="TextBox 17"/>
          <p:cNvSpPr/>
          <p:nvPr/>
        </p:nvSpPr>
        <p:spPr>
          <a:xfrm>
            <a:off x="11475720" y="6355080"/>
            <a:ext cx="2494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9</a:t>
            </a:r>
            <a:endParaRPr lang="fr-FR" sz="900" b="0" u="none" strike="noStrike">
              <a:solidFill>
                <a:srgbClr val="000000"/>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Picture 1" descr="image.png"/>
          <p:cNvPicPr/>
          <p:nvPr/>
        </p:nvPicPr>
        <p:blipFill>
          <a:blip r:embed="rId3"/>
          <a:stretch/>
        </p:blipFill>
        <p:spPr>
          <a:xfrm>
            <a:off x="367560" y="446040"/>
            <a:ext cx="3052800" cy="891360"/>
          </a:xfrm>
          <a:prstGeom prst="rect">
            <a:avLst/>
          </a:prstGeom>
          <a:noFill/>
          <a:ln w="0">
            <a:noFill/>
          </a:ln>
        </p:spPr>
      </p:pic>
      <p:pic>
        <p:nvPicPr>
          <p:cNvPr id="170" name="Picture 2" descr="image.png"/>
          <p:cNvPicPr/>
          <p:nvPr/>
        </p:nvPicPr>
        <p:blipFill>
          <a:blip r:embed="rId4"/>
          <a:stretch/>
        </p:blipFill>
        <p:spPr>
          <a:xfrm>
            <a:off x="9790560" y="0"/>
            <a:ext cx="2033640" cy="1899360"/>
          </a:xfrm>
          <a:prstGeom prst="rect">
            <a:avLst/>
          </a:prstGeom>
          <a:noFill/>
          <a:ln w="0">
            <a:noFill/>
          </a:ln>
        </p:spPr>
      </p:pic>
      <p:sp>
        <p:nvSpPr>
          <p:cNvPr id="171"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Des recettes affectées aux infrastructures de transport</a:t>
            </a:r>
            <a:endParaRPr lang="fr-FR" sz="2700" b="0" u="none" strike="noStrike">
              <a:solidFill>
                <a:srgbClr val="000000"/>
              </a:solidFill>
              <a:effectLst/>
              <a:uFillTx/>
              <a:latin typeface="Arial"/>
            </a:endParaRPr>
          </a:p>
        </p:txBody>
      </p:sp>
      <p:sp>
        <p:nvSpPr>
          <p:cNvPr id="172"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budget rectificatif n° 2, CA du 1er juillet 2026. En M€, arrondis.</a:t>
            </a:r>
            <a:endParaRPr lang="fr-FR" sz="900" b="0" u="none" strike="noStrike">
              <a:solidFill>
                <a:srgbClr val="000000"/>
              </a:solidFill>
              <a:effectLst/>
              <a:uFillTx/>
              <a:latin typeface="Arial"/>
            </a:endParaRPr>
          </a:p>
        </p:txBody>
      </p:sp>
      <p:sp>
        <p:nvSpPr>
          <p:cNvPr id="173" name="TextBox 7"/>
          <p:cNvSpPr/>
          <p:nvPr/>
        </p:nvSpPr>
        <p:spPr>
          <a:xfrm>
            <a:off x="594360" y="260604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Accise sur les carburants</a:t>
            </a:r>
            <a:endParaRPr lang="fr-FR" sz="1900" b="0" u="none" strike="noStrike">
              <a:solidFill>
                <a:srgbClr val="000000"/>
              </a:solidFill>
              <a:effectLst/>
              <a:uFillTx/>
              <a:latin typeface="Arial"/>
            </a:endParaRPr>
          </a:p>
        </p:txBody>
      </p:sp>
      <p:sp>
        <p:nvSpPr>
          <p:cNvPr id="174" name="TextBox 8"/>
          <p:cNvSpPr/>
          <p:nvPr/>
        </p:nvSpPr>
        <p:spPr>
          <a:xfrm>
            <a:off x="8869680" y="260604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1 269,5</a:t>
            </a:r>
            <a:endParaRPr lang="fr-FR" sz="2000" b="0" u="none" strike="noStrike">
              <a:solidFill>
                <a:srgbClr val="000000"/>
              </a:solidFill>
              <a:effectLst/>
              <a:uFillTx/>
              <a:latin typeface="Arial"/>
            </a:endParaRPr>
          </a:p>
        </p:txBody>
      </p:sp>
      <p:sp>
        <p:nvSpPr>
          <p:cNvPr id="175" name="TextBox 9"/>
          <p:cNvSpPr/>
          <p:nvPr/>
        </p:nvSpPr>
        <p:spPr>
          <a:xfrm>
            <a:off x="594360" y="305424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TAT et redevances domaniales</a:t>
            </a:r>
            <a:endParaRPr lang="fr-FR" sz="1900" b="0" u="none" strike="noStrike">
              <a:solidFill>
                <a:srgbClr val="000000"/>
              </a:solidFill>
              <a:effectLst/>
              <a:uFillTx/>
              <a:latin typeface="Arial"/>
            </a:endParaRPr>
          </a:p>
        </p:txBody>
      </p:sp>
      <p:sp>
        <p:nvSpPr>
          <p:cNvPr id="176" name="TextBox 10"/>
          <p:cNvSpPr/>
          <p:nvPr/>
        </p:nvSpPr>
        <p:spPr>
          <a:xfrm>
            <a:off x="8869680" y="305424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1 005,0</a:t>
            </a:r>
            <a:endParaRPr lang="fr-FR" sz="2000" b="0" u="none" strike="noStrike">
              <a:solidFill>
                <a:srgbClr val="000000"/>
              </a:solidFill>
              <a:effectLst/>
              <a:uFillTx/>
              <a:latin typeface="Arial"/>
            </a:endParaRPr>
          </a:p>
        </p:txBody>
      </p:sp>
      <p:sp>
        <p:nvSpPr>
          <p:cNvPr id="177" name="TextBox 11"/>
          <p:cNvSpPr/>
          <p:nvPr/>
        </p:nvSpPr>
        <p:spPr>
          <a:xfrm>
            <a:off x="594360" y="350208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TEIT-LD</a:t>
            </a:r>
            <a:endParaRPr lang="fr-FR" sz="1900" b="0" u="none" strike="noStrike">
              <a:solidFill>
                <a:srgbClr val="000000"/>
              </a:solidFill>
              <a:effectLst/>
              <a:uFillTx/>
              <a:latin typeface="Arial"/>
            </a:endParaRPr>
          </a:p>
        </p:txBody>
      </p:sp>
      <p:sp>
        <p:nvSpPr>
          <p:cNvPr id="178" name="TextBox 12"/>
          <p:cNvSpPr/>
          <p:nvPr/>
        </p:nvSpPr>
        <p:spPr>
          <a:xfrm>
            <a:off x="8869680" y="350208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550,0</a:t>
            </a:r>
            <a:endParaRPr lang="fr-FR" sz="2000" b="0" u="none" strike="noStrike">
              <a:solidFill>
                <a:srgbClr val="000000"/>
              </a:solidFill>
              <a:effectLst/>
              <a:uFillTx/>
              <a:latin typeface="Arial"/>
            </a:endParaRPr>
          </a:p>
        </p:txBody>
      </p:sp>
      <p:sp>
        <p:nvSpPr>
          <p:cNvPr id="179" name="TextBox 13"/>
          <p:cNvSpPr/>
          <p:nvPr/>
        </p:nvSpPr>
        <p:spPr>
          <a:xfrm>
            <a:off x="594360" y="395028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Contribution du secteur aérien</a:t>
            </a:r>
            <a:endParaRPr lang="fr-FR" sz="1900" b="0" u="none" strike="noStrike">
              <a:solidFill>
                <a:srgbClr val="000000"/>
              </a:solidFill>
              <a:effectLst/>
              <a:uFillTx/>
              <a:latin typeface="Arial"/>
            </a:endParaRPr>
          </a:p>
        </p:txBody>
      </p:sp>
      <p:sp>
        <p:nvSpPr>
          <p:cNvPr id="180" name="TextBox 14"/>
          <p:cNvSpPr/>
          <p:nvPr/>
        </p:nvSpPr>
        <p:spPr>
          <a:xfrm>
            <a:off x="8869680" y="395028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271,0</a:t>
            </a:r>
            <a:endParaRPr lang="fr-FR" sz="2000" b="0" u="none" strike="noStrike">
              <a:solidFill>
                <a:srgbClr val="000000"/>
              </a:solidFill>
              <a:effectLst/>
              <a:uFillTx/>
              <a:latin typeface="Arial"/>
            </a:endParaRPr>
          </a:p>
        </p:txBody>
      </p:sp>
      <p:sp>
        <p:nvSpPr>
          <p:cNvPr id="181" name="TextBox 15"/>
          <p:cNvSpPr/>
          <p:nvPr/>
        </p:nvSpPr>
        <p:spPr>
          <a:xfrm>
            <a:off x="594360" y="439812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Plan de relance</a:t>
            </a:r>
            <a:endParaRPr lang="fr-FR" sz="1900" b="0" u="none" strike="noStrike">
              <a:solidFill>
                <a:srgbClr val="000000"/>
              </a:solidFill>
              <a:effectLst/>
              <a:uFillTx/>
              <a:latin typeface="Arial"/>
            </a:endParaRPr>
          </a:p>
        </p:txBody>
      </p:sp>
      <p:sp>
        <p:nvSpPr>
          <p:cNvPr id="182" name="TextBox 16"/>
          <p:cNvSpPr/>
          <p:nvPr/>
        </p:nvSpPr>
        <p:spPr>
          <a:xfrm>
            <a:off x="8869680" y="439812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251,0</a:t>
            </a:r>
            <a:endParaRPr lang="fr-FR" sz="2000" b="0" u="none" strike="noStrike">
              <a:solidFill>
                <a:srgbClr val="000000"/>
              </a:solidFill>
              <a:effectLst/>
              <a:uFillTx/>
              <a:latin typeface="Arial"/>
            </a:endParaRPr>
          </a:p>
        </p:txBody>
      </p:sp>
      <p:sp>
        <p:nvSpPr>
          <p:cNvPr id="183" name="TextBox 17"/>
          <p:cNvSpPr/>
          <p:nvPr/>
        </p:nvSpPr>
        <p:spPr>
          <a:xfrm>
            <a:off x="594360" y="484632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Amendes des radars</a:t>
            </a:r>
            <a:endParaRPr lang="fr-FR" sz="1900" b="0" u="none" strike="noStrike">
              <a:solidFill>
                <a:srgbClr val="000000"/>
              </a:solidFill>
              <a:effectLst/>
              <a:uFillTx/>
              <a:latin typeface="Arial"/>
            </a:endParaRPr>
          </a:p>
        </p:txBody>
      </p:sp>
      <p:sp>
        <p:nvSpPr>
          <p:cNvPr id="184" name="TextBox 18"/>
          <p:cNvSpPr/>
          <p:nvPr/>
        </p:nvSpPr>
        <p:spPr>
          <a:xfrm>
            <a:off x="8869680" y="484632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125,0</a:t>
            </a:r>
            <a:endParaRPr lang="fr-FR" sz="2000" b="0" u="none" strike="noStrike">
              <a:solidFill>
                <a:srgbClr val="000000"/>
              </a:solidFill>
              <a:effectLst/>
              <a:uFillTx/>
              <a:latin typeface="Arial"/>
            </a:endParaRPr>
          </a:p>
        </p:txBody>
      </p:sp>
      <p:sp>
        <p:nvSpPr>
          <p:cNvPr id="185" name="TextBox 19"/>
          <p:cNvSpPr/>
          <p:nvPr/>
        </p:nvSpPr>
        <p:spPr>
          <a:xfrm>
            <a:off x="594360" y="5294520"/>
            <a:ext cx="7314840" cy="3265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900" b="0" u="none" strike="noStrike">
                <a:solidFill>
                  <a:srgbClr val="222222"/>
                </a:solidFill>
                <a:effectLst/>
                <a:uFillTx/>
                <a:latin typeface="Marianne"/>
              </a:rPr>
              <a:t>Recettes diverses</a:t>
            </a:r>
            <a:endParaRPr lang="fr-FR" sz="1900" b="0" u="none" strike="noStrike">
              <a:solidFill>
                <a:srgbClr val="000000"/>
              </a:solidFill>
              <a:effectLst/>
              <a:uFillTx/>
              <a:latin typeface="Arial"/>
            </a:endParaRPr>
          </a:p>
        </p:txBody>
      </p:sp>
      <p:sp>
        <p:nvSpPr>
          <p:cNvPr id="186" name="TextBox 20"/>
          <p:cNvSpPr/>
          <p:nvPr/>
        </p:nvSpPr>
        <p:spPr>
          <a:xfrm>
            <a:off x="8869680" y="5294520"/>
            <a:ext cx="191988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234C91"/>
                </a:solidFill>
                <a:effectLst/>
                <a:uFillTx/>
                <a:latin typeface="Marianne"/>
              </a:rPr>
              <a:t>1,0</a:t>
            </a:r>
            <a:endParaRPr lang="fr-FR" sz="2000" b="0" u="none" strike="noStrike">
              <a:solidFill>
                <a:srgbClr val="000000"/>
              </a:solidFill>
              <a:effectLst/>
              <a:uFillTx/>
              <a:latin typeface="Arial"/>
            </a:endParaRPr>
          </a:p>
        </p:txBody>
      </p:sp>
      <p:sp>
        <p:nvSpPr>
          <p:cNvPr id="187" name="TextBox 21"/>
          <p:cNvSpPr/>
          <p:nvPr/>
        </p:nvSpPr>
        <p:spPr>
          <a:xfrm>
            <a:off x="594360" y="5852160"/>
            <a:ext cx="9143640" cy="3718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a:solidFill>
                  <a:srgbClr val="18365D"/>
                </a:solidFill>
                <a:effectLst/>
                <a:uFillTx/>
                <a:latin typeface="Marianne"/>
              </a:rPr>
              <a:t>Total : 3 472,5 M€</a:t>
            </a:r>
            <a:endParaRPr lang="fr-FR" sz="2200" b="0" u="none" strike="noStrike">
              <a:solidFill>
                <a:srgbClr val="000000"/>
              </a:solidFill>
              <a:effectLst/>
              <a:uFillTx/>
              <a:latin typeface="Arial"/>
            </a:endParaRPr>
          </a:p>
        </p:txBody>
      </p:sp>
      <p:sp>
        <p:nvSpPr>
          <p:cNvPr id="188" name="Rectangle 22"/>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189" name="Rectangle 23"/>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190" name="Rectangle 24"/>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191" name="TextBox 25"/>
          <p:cNvSpPr/>
          <p:nvPr/>
        </p:nvSpPr>
        <p:spPr>
          <a:xfrm>
            <a:off x="11475720" y="6355080"/>
            <a:ext cx="28440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11</a:t>
            </a:r>
            <a:endParaRPr lang="fr-FR" sz="900" b="0" u="none" strike="noStrike">
              <a:solidFill>
                <a:srgbClr val="000000"/>
              </a:solidFill>
              <a:effectLst/>
              <a:uFillTx/>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icture 1" descr="image.png"/>
          <p:cNvPicPr/>
          <p:nvPr/>
        </p:nvPicPr>
        <p:blipFill>
          <a:blip r:embed="rId3"/>
          <a:stretch/>
        </p:blipFill>
        <p:spPr>
          <a:xfrm>
            <a:off x="367560" y="446040"/>
            <a:ext cx="3052800" cy="891360"/>
          </a:xfrm>
          <a:prstGeom prst="rect">
            <a:avLst/>
          </a:prstGeom>
          <a:noFill/>
          <a:ln w="0">
            <a:noFill/>
          </a:ln>
        </p:spPr>
      </p:pic>
      <p:pic>
        <p:nvPicPr>
          <p:cNvPr id="193" name="Picture 2" descr="image.png"/>
          <p:cNvPicPr/>
          <p:nvPr/>
        </p:nvPicPr>
        <p:blipFill>
          <a:blip r:embed="rId4"/>
          <a:stretch/>
        </p:blipFill>
        <p:spPr>
          <a:xfrm>
            <a:off x="9790560" y="0"/>
            <a:ext cx="2033640" cy="1899360"/>
          </a:xfrm>
          <a:prstGeom prst="rect">
            <a:avLst/>
          </a:prstGeom>
          <a:noFill/>
          <a:ln w="0">
            <a:noFill/>
          </a:ln>
        </p:spPr>
      </p:pic>
      <p:sp>
        <p:nvSpPr>
          <p:cNvPr id="194"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Une décision produit des paiements sur plusieurs années</a:t>
            </a:r>
            <a:endParaRPr lang="fr-FR" sz="2700" b="0" u="none" strike="noStrike">
              <a:solidFill>
                <a:srgbClr val="000000"/>
              </a:solidFill>
              <a:effectLst/>
              <a:uFillTx/>
              <a:latin typeface="Arial"/>
            </a:endParaRPr>
          </a:p>
        </p:txBody>
      </p:sp>
      <p:sp>
        <p:nvSpPr>
          <p:cNvPr id="195"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questionnaire « agencification », septembre 2026. Montants arrondis.</a:t>
            </a:r>
            <a:endParaRPr lang="fr-FR" sz="900" b="0" u="none" strike="noStrike">
              <a:solidFill>
                <a:srgbClr val="000000"/>
              </a:solidFill>
              <a:effectLst/>
              <a:uFillTx/>
              <a:latin typeface="Arial"/>
            </a:endParaRPr>
          </a:p>
        </p:txBody>
      </p:sp>
      <p:sp>
        <p:nvSpPr>
          <p:cNvPr id="196" name="TextBox 7"/>
          <p:cNvSpPr/>
          <p:nvPr/>
        </p:nvSpPr>
        <p:spPr>
          <a:xfrm>
            <a:off x="548640" y="2697480"/>
            <a:ext cx="274284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 3,5 Md€</a:t>
            </a:r>
            <a:endParaRPr lang="fr-FR" sz="3000" b="0" u="none" strike="noStrike">
              <a:solidFill>
                <a:srgbClr val="000000"/>
              </a:solidFill>
              <a:effectLst/>
              <a:uFillTx/>
              <a:latin typeface="Arial"/>
            </a:endParaRPr>
          </a:p>
        </p:txBody>
      </p:sp>
      <p:sp>
        <p:nvSpPr>
          <p:cNvPr id="197" name="TextBox 8"/>
          <p:cNvSpPr/>
          <p:nvPr/>
        </p:nvSpPr>
        <p:spPr>
          <a:xfrm>
            <a:off x="548640" y="3383280"/>
            <a:ext cx="2742840" cy="296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700" b="0" u="none" strike="noStrike">
                <a:solidFill>
                  <a:srgbClr val="222222"/>
                </a:solidFill>
                <a:effectLst/>
                <a:uFillTx/>
                <a:latin typeface="Marianne"/>
              </a:rPr>
              <a:t>Budget annuel</a:t>
            </a:r>
            <a:endParaRPr lang="fr-FR" sz="1700" b="0" u="none" strike="noStrike">
              <a:solidFill>
                <a:srgbClr val="000000"/>
              </a:solidFill>
              <a:effectLst/>
              <a:uFillTx/>
              <a:latin typeface="Arial"/>
            </a:endParaRPr>
          </a:p>
        </p:txBody>
      </p:sp>
      <p:sp>
        <p:nvSpPr>
          <p:cNvPr id="198" name="TextBox 9"/>
          <p:cNvSpPr/>
          <p:nvPr/>
        </p:nvSpPr>
        <p:spPr>
          <a:xfrm>
            <a:off x="3429000" y="2697480"/>
            <a:ext cx="274284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 66 Md€</a:t>
            </a:r>
            <a:endParaRPr lang="fr-FR" sz="3000" b="0" u="none" strike="noStrike">
              <a:solidFill>
                <a:srgbClr val="000000"/>
              </a:solidFill>
              <a:effectLst/>
              <a:uFillTx/>
              <a:latin typeface="Arial"/>
            </a:endParaRPr>
          </a:p>
        </p:txBody>
      </p:sp>
      <p:sp>
        <p:nvSpPr>
          <p:cNvPr id="199" name="TextBox 10"/>
          <p:cNvSpPr/>
          <p:nvPr/>
        </p:nvSpPr>
        <p:spPr>
          <a:xfrm>
            <a:off x="3429000" y="3383280"/>
            <a:ext cx="2742840" cy="296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700" b="0" u="none" strike="noStrike">
                <a:solidFill>
                  <a:srgbClr val="222222"/>
                </a:solidFill>
                <a:effectLst/>
                <a:uFillTx/>
                <a:latin typeface="Marianne"/>
              </a:rPr>
              <a:t>Engagements cumulés</a:t>
            </a:r>
            <a:endParaRPr lang="fr-FR" sz="1700" b="0" u="none" strike="noStrike">
              <a:solidFill>
                <a:srgbClr val="000000"/>
              </a:solidFill>
              <a:effectLst/>
              <a:uFillTx/>
              <a:latin typeface="Arial"/>
            </a:endParaRPr>
          </a:p>
        </p:txBody>
      </p:sp>
      <p:sp>
        <p:nvSpPr>
          <p:cNvPr id="200" name="TextBox 11"/>
          <p:cNvSpPr/>
          <p:nvPr/>
        </p:nvSpPr>
        <p:spPr>
          <a:xfrm>
            <a:off x="6309360" y="2697480"/>
            <a:ext cx="274284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 51 Md€</a:t>
            </a:r>
            <a:endParaRPr lang="fr-FR" sz="3000" b="0" u="none" strike="noStrike">
              <a:solidFill>
                <a:srgbClr val="000000"/>
              </a:solidFill>
              <a:effectLst/>
              <a:uFillTx/>
              <a:latin typeface="Arial"/>
            </a:endParaRPr>
          </a:p>
        </p:txBody>
      </p:sp>
      <p:sp>
        <p:nvSpPr>
          <p:cNvPr id="201" name="TextBox 12"/>
          <p:cNvSpPr/>
          <p:nvPr/>
        </p:nvSpPr>
        <p:spPr>
          <a:xfrm>
            <a:off x="6309360" y="3383280"/>
            <a:ext cx="2742840" cy="296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700" b="0" u="none" strike="noStrike">
                <a:solidFill>
                  <a:srgbClr val="222222"/>
                </a:solidFill>
                <a:effectLst/>
                <a:uFillTx/>
                <a:latin typeface="Marianne"/>
              </a:rPr>
              <a:t>Paiements cumulés</a:t>
            </a:r>
            <a:endParaRPr lang="fr-FR" sz="1700" b="0" u="none" strike="noStrike">
              <a:solidFill>
                <a:srgbClr val="000000"/>
              </a:solidFill>
              <a:effectLst/>
              <a:uFillTx/>
              <a:latin typeface="Arial"/>
            </a:endParaRPr>
          </a:p>
        </p:txBody>
      </p:sp>
      <p:sp>
        <p:nvSpPr>
          <p:cNvPr id="202" name="TextBox 13"/>
          <p:cNvSpPr/>
          <p:nvPr/>
        </p:nvSpPr>
        <p:spPr>
          <a:xfrm>
            <a:off x="9189720" y="2697480"/>
            <a:ext cx="2742840" cy="494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000" b="1" u="none" strike="noStrike">
                <a:solidFill>
                  <a:srgbClr val="234C91"/>
                </a:solidFill>
                <a:effectLst/>
                <a:uFillTx/>
                <a:latin typeface="Marianne"/>
              </a:rPr>
              <a:t>&gt; 15 Md€</a:t>
            </a:r>
            <a:endParaRPr lang="fr-FR" sz="3000" b="0" u="none" strike="noStrike">
              <a:solidFill>
                <a:srgbClr val="000000"/>
              </a:solidFill>
              <a:effectLst/>
              <a:uFillTx/>
              <a:latin typeface="Arial"/>
            </a:endParaRPr>
          </a:p>
        </p:txBody>
      </p:sp>
      <p:sp>
        <p:nvSpPr>
          <p:cNvPr id="203" name="TextBox 14"/>
          <p:cNvSpPr/>
          <p:nvPr/>
        </p:nvSpPr>
        <p:spPr>
          <a:xfrm>
            <a:off x="9189720" y="3383280"/>
            <a:ext cx="2742840" cy="2962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700" b="0" u="none" strike="noStrike">
                <a:solidFill>
                  <a:srgbClr val="222222"/>
                </a:solidFill>
                <a:effectLst/>
                <a:uFillTx/>
                <a:latin typeface="Marianne"/>
              </a:rPr>
              <a:t>Restes à payer</a:t>
            </a:r>
            <a:endParaRPr lang="fr-FR" sz="1700" b="0" u="none" strike="noStrike">
              <a:solidFill>
                <a:srgbClr val="000000"/>
              </a:solidFill>
              <a:effectLst/>
              <a:uFillTx/>
              <a:latin typeface="Arial"/>
            </a:endParaRPr>
          </a:p>
        </p:txBody>
      </p:sp>
      <p:sp>
        <p:nvSpPr>
          <p:cNvPr id="204" name="TextBox 15"/>
          <p:cNvSpPr/>
          <p:nvPr/>
        </p:nvSpPr>
        <p:spPr>
          <a:xfrm>
            <a:off x="640080" y="4434840"/>
            <a:ext cx="22856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a:solidFill>
                  <a:srgbClr val="222222"/>
                </a:solidFill>
                <a:effectLst/>
                <a:uFillTx/>
                <a:latin typeface="Marianne"/>
              </a:rPr>
              <a:t>Année N</a:t>
            </a:r>
            <a:endParaRPr lang="fr-FR" sz="2200" b="0" u="none" strike="noStrike">
              <a:solidFill>
                <a:srgbClr val="000000"/>
              </a:solidFill>
              <a:effectLst/>
              <a:uFillTx/>
              <a:latin typeface="Arial"/>
            </a:endParaRPr>
          </a:p>
        </p:txBody>
      </p:sp>
      <p:sp>
        <p:nvSpPr>
          <p:cNvPr id="205" name="TextBox 16"/>
          <p:cNvSpPr/>
          <p:nvPr/>
        </p:nvSpPr>
        <p:spPr>
          <a:xfrm>
            <a:off x="4937760" y="4434840"/>
            <a:ext cx="548604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1" u="none" strike="noStrike">
                <a:solidFill>
                  <a:srgbClr val="222222"/>
                </a:solidFill>
                <a:effectLst/>
                <a:uFillTx/>
                <a:latin typeface="Marianne"/>
              </a:rPr>
              <a:t>Années N à N + …</a:t>
            </a:r>
            <a:endParaRPr lang="fr-FR" sz="2200" b="0" u="none" strike="noStrike">
              <a:solidFill>
                <a:srgbClr val="000000"/>
              </a:solidFill>
              <a:effectLst/>
              <a:uFillTx/>
              <a:latin typeface="Arial"/>
            </a:endParaRPr>
          </a:p>
        </p:txBody>
      </p:sp>
      <p:sp>
        <p:nvSpPr>
          <p:cNvPr id="206" name="TextBox 17"/>
          <p:cNvSpPr/>
          <p:nvPr/>
        </p:nvSpPr>
        <p:spPr>
          <a:xfrm>
            <a:off x="640080" y="5029200"/>
            <a:ext cx="3840120" cy="7002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800" b="0" u="none" strike="noStrike">
                <a:solidFill>
                  <a:srgbClr val="222222"/>
                </a:solidFill>
                <a:effectLst/>
                <a:uFillTx/>
                <a:latin typeface="Marianne"/>
              </a:rPr>
              <a:t>Convention et engagement</a:t>
            </a:r>
            <a:endParaRPr lang="fr-FR" sz="1800" b="0" u="none" strike="noStrike">
              <a:solidFill>
                <a:srgbClr val="000000"/>
              </a:solidFill>
              <a:effectLst/>
              <a:uFillTx/>
              <a:latin typeface="Arial"/>
            </a:endParaRPr>
          </a:p>
          <a:p>
            <a:pPr defTabSz="914400">
              <a:lnSpc>
                <a:spcPct val="100000"/>
              </a:lnSpc>
              <a:spcAft>
                <a:spcPts val="901"/>
              </a:spcAft>
            </a:pPr>
            <a:r>
              <a:rPr lang="fr-FR" sz="1800" b="0" u="none" strike="noStrike">
                <a:solidFill>
                  <a:srgbClr val="222222"/>
                </a:solidFill>
                <a:effectLst/>
                <a:uFillTx/>
                <a:latin typeface="Marianne"/>
              </a:rPr>
              <a:t>Autorisations d’engagement (AE)</a:t>
            </a:r>
            <a:endParaRPr lang="fr-FR" sz="1800" b="0" u="none" strike="noStrike">
              <a:solidFill>
                <a:srgbClr val="000000"/>
              </a:solidFill>
              <a:effectLst/>
              <a:uFillTx/>
              <a:latin typeface="Arial"/>
            </a:endParaRPr>
          </a:p>
        </p:txBody>
      </p:sp>
      <p:sp>
        <p:nvSpPr>
          <p:cNvPr id="207" name="TextBox 18"/>
          <p:cNvSpPr/>
          <p:nvPr/>
        </p:nvSpPr>
        <p:spPr>
          <a:xfrm>
            <a:off x="4937760" y="5029200"/>
            <a:ext cx="6309000" cy="7002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800" b="0" u="none" strike="noStrike">
                <a:solidFill>
                  <a:srgbClr val="222222"/>
                </a:solidFill>
                <a:effectLst/>
                <a:uFillTx/>
                <a:latin typeface="Marianne"/>
              </a:rPr>
              <a:t>Paiements au rythme de l’opération</a:t>
            </a:r>
            <a:endParaRPr lang="fr-FR" sz="1800" b="0" u="none" strike="noStrike">
              <a:solidFill>
                <a:srgbClr val="000000"/>
              </a:solidFill>
              <a:effectLst/>
              <a:uFillTx/>
              <a:latin typeface="Arial"/>
            </a:endParaRPr>
          </a:p>
          <a:p>
            <a:pPr defTabSz="914400">
              <a:lnSpc>
                <a:spcPct val="100000"/>
              </a:lnSpc>
              <a:spcAft>
                <a:spcPts val="901"/>
              </a:spcAft>
            </a:pPr>
            <a:r>
              <a:rPr lang="fr-FR" sz="1800" b="0" u="none" strike="noStrike">
                <a:solidFill>
                  <a:srgbClr val="222222"/>
                </a:solidFill>
                <a:effectLst/>
                <a:uFillTx/>
                <a:latin typeface="Marianne"/>
              </a:rPr>
              <a:t>Crédits de paiement (CP)</a:t>
            </a:r>
            <a:endParaRPr lang="fr-FR" sz="1800" b="0" u="none" strike="noStrike">
              <a:solidFill>
                <a:srgbClr val="000000"/>
              </a:solidFill>
              <a:effectLst/>
              <a:uFillTx/>
              <a:latin typeface="Arial"/>
            </a:endParaRPr>
          </a:p>
        </p:txBody>
      </p:sp>
      <p:sp>
        <p:nvSpPr>
          <p:cNvPr id="208" name="Rectangle 19"/>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09" name="Rectangle 20"/>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210" name="Rectangle 21"/>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211" name="TextBox 22"/>
          <p:cNvSpPr/>
          <p:nvPr/>
        </p:nvSpPr>
        <p:spPr>
          <a:xfrm>
            <a:off x="11475720" y="6355080"/>
            <a:ext cx="30204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10</a:t>
            </a:r>
            <a:endParaRPr lang="fr-FR" sz="900" b="0" u="none" strike="noStrike">
              <a:solidFill>
                <a:srgbClr val="000000"/>
              </a:solidFill>
              <a:effectLst/>
              <a:uFillTx/>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Picture 1" descr="image.png"/>
          <p:cNvPicPr/>
          <p:nvPr/>
        </p:nvPicPr>
        <p:blipFill>
          <a:blip r:embed="rId3"/>
          <a:stretch/>
        </p:blipFill>
        <p:spPr>
          <a:xfrm>
            <a:off x="367560" y="446040"/>
            <a:ext cx="3052800" cy="891360"/>
          </a:xfrm>
          <a:prstGeom prst="rect">
            <a:avLst/>
          </a:prstGeom>
          <a:noFill/>
          <a:ln w="0">
            <a:noFill/>
          </a:ln>
        </p:spPr>
      </p:pic>
      <p:pic>
        <p:nvPicPr>
          <p:cNvPr id="213" name="Picture 2" descr="image.png"/>
          <p:cNvPicPr/>
          <p:nvPr/>
        </p:nvPicPr>
        <p:blipFill>
          <a:blip r:embed="rId4"/>
          <a:stretch/>
        </p:blipFill>
        <p:spPr>
          <a:xfrm>
            <a:off x="9790560" y="0"/>
            <a:ext cx="2033640" cy="1899360"/>
          </a:xfrm>
          <a:prstGeom prst="rect">
            <a:avLst/>
          </a:prstGeom>
          <a:noFill/>
          <a:ln w="0">
            <a:noFill/>
          </a:ln>
        </p:spPr>
      </p:pic>
      <p:sp>
        <p:nvSpPr>
          <p:cNvPr id="214"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LGV Est : un engagement suivi sur plusieurs années</a:t>
            </a:r>
            <a:endParaRPr lang="fr-FR" sz="2700" b="0" u="none" strike="noStrike">
              <a:solidFill>
                <a:srgbClr val="000000"/>
              </a:solidFill>
              <a:effectLst/>
              <a:uFillTx/>
              <a:latin typeface="Arial"/>
            </a:endParaRPr>
          </a:p>
        </p:txBody>
      </p:sp>
      <p:sp>
        <p:nvSpPr>
          <p:cNvPr id="215"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dossier préparatoire IHEDATE, septembre 2026. Carte historique du tracé.</a:t>
            </a:r>
            <a:endParaRPr lang="fr-FR" sz="900" b="0" u="none" strike="noStrike">
              <a:solidFill>
                <a:srgbClr val="000000"/>
              </a:solidFill>
              <a:effectLst/>
              <a:uFillTx/>
              <a:latin typeface="Arial"/>
            </a:endParaRPr>
          </a:p>
        </p:txBody>
      </p:sp>
      <p:pic>
        <p:nvPicPr>
          <p:cNvPr id="216" name="Picture 7" descr="image.jpg"/>
          <p:cNvPicPr/>
          <p:nvPr/>
        </p:nvPicPr>
        <p:blipFill>
          <a:blip r:embed="rId5"/>
          <a:stretch/>
        </p:blipFill>
        <p:spPr>
          <a:xfrm>
            <a:off x="548640" y="2743200"/>
            <a:ext cx="4754520" cy="2674440"/>
          </a:xfrm>
          <a:prstGeom prst="rect">
            <a:avLst/>
          </a:prstGeom>
          <a:noFill/>
          <a:ln w="0">
            <a:noFill/>
          </a:ln>
        </p:spPr>
      </p:pic>
      <p:sp>
        <p:nvSpPr>
          <p:cNvPr id="217" name="TextBox 8"/>
          <p:cNvSpPr/>
          <p:nvPr/>
        </p:nvSpPr>
        <p:spPr>
          <a:xfrm>
            <a:off x="5760720" y="2743200"/>
            <a:ext cx="5668920" cy="8830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1 456 M€</a:t>
            </a:r>
            <a:endParaRPr lang="fr-FR" sz="2400" b="0" u="none" strike="noStrike">
              <a:solidFill>
                <a:srgbClr val="000000"/>
              </a:solidFill>
              <a:effectLst/>
              <a:uFillTx/>
              <a:latin typeface="Arial"/>
            </a:endParaRPr>
          </a:p>
          <a:p>
            <a:pPr defTabSz="914400">
              <a:lnSpc>
                <a:spcPct val="100000"/>
              </a:lnSpc>
              <a:spcAft>
                <a:spcPts val="901"/>
              </a:spcAft>
            </a:pPr>
            <a:r>
              <a:rPr lang="fr-FR" sz="2400" b="1" u="none" strike="noStrike">
                <a:solidFill>
                  <a:srgbClr val="234C91"/>
                </a:solidFill>
                <a:effectLst/>
                <a:uFillTx/>
                <a:latin typeface="Marianne"/>
              </a:rPr>
              <a:t>Concours pour la première phase</a:t>
            </a:r>
            <a:endParaRPr lang="fr-FR" sz="2400" b="0" u="none" strike="noStrike">
              <a:solidFill>
                <a:srgbClr val="000000"/>
              </a:solidFill>
              <a:effectLst/>
              <a:uFillTx/>
              <a:latin typeface="Arial"/>
            </a:endParaRPr>
          </a:p>
        </p:txBody>
      </p:sp>
      <p:sp>
        <p:nvSpPr>
          <p:cNvPr id="218" name="TextBox 9"/>
          <p:cNvSpPr/>
          <p:nvPr/>
        </p:nvSpPr>
        <p:spPr>
          <a:xfrm>
            <a:off x="5760720" y="3931920"/>
            <a:ext cx="5668920" cy="8830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723 M€</a:t>
            </a:r>
            <a:endParaRPr lang="fr-FR" sz="2400" b="0" u="none" strike="noStrike">
              <a:solidFill>
                <a:srgbClr val="000000"/>
              </a:solidFill>
              <a:effectLst/>
              <a:uFillTx/>
              <a:latin typeface="Arial"/>
            </a:endParaRPr>
          </a:p>
          <a:p>
            <a:pPr defTabSz="914400">
              <a:lnSpc>
                <a:spcPct val="100000"/>
              </a:lnSpc>
              <a:spcAft>
                <a:spcPts val="901"/>
              </a:spcAft>
            </a:pPr>
            <a:r>
              <a:rPr lang="fr-FR" sz="2400" b="1" u="none" strike="noStrike">
                <a:solidFill>
                  <a:srgbClr val="234C91"/>
                </a:solidFill>
                <a:effectLst/>
                <a:uFillTx/>
                <a:latin typeface="Marianne"/>
              </a:rPr>
              <a:t>Concours pour la deuxième phase</a:t>
            </a:r>
            <a:endParaRPr lang="fr-FR" sz="2400" b="0" u="none" strike="noStrike">
              <a:solidFill>
                <a:srgbClr val="000000"/>
              </a:solidFill>
              <a:effectLst/>
              <a:uFillTx/>
              <a:latin typeface="Arial"/>
            </a:endParaRPr>
          </a:p>
        </p:txBody>
      </p:sp>
      <p:sp>
        <p:nvSpPr>
          <p:cNvPr id="219" name="TextBox 10"/>
          <p:cNvSpPr/>
          <p:nvPr/>
        </p:nvSpPr>
        <p:spPr>
          <a:xfrm>
            <a:off x="5760720" y="5120640"/>
            <a:ext cx="5668920" cy="677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Des conventions et des paiements échelonnés au rythme des opérations.</a:t>
            </a:r>
            <a:endParaRPr lang="fr-FR" sz="2100" b="0" u="none" strike="noStrike">
              <a:solidFill>
                <a:srgbClr val="000000"/>
              </a:solidFill>
              <a:effectLst/>
              <a:uFillTx/>
              <a:latin typeface="Arial"/>
            </a:endParaRPr>
          </a:p>
        </p:txBody>
      </p:sp>
      <p:sp>
        <p:nvSpPr>
          <p:cNvPr id="220" name="Rectangle 11"/>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21" name="Rectangle 12"/>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222" name="Rectangle 13"/>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223" name="TextBox 14"/>
          <p:cNvSpPr/>
          <p:nvPr/>
        </p:nvSpPr>
        <p:spPr>
          <a:xfrm>
            <a:off x="11475720" y="6355080"/>
            <a:ext cx="29916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14</a:t>
            </a:r>
            <a:endParaRPr lang="fr-FR" sz="900" b="0" u="none" strike="noStrike">
              <a:solidFill>
                <a:srgbClr val="000000"/>
              </a:solidFill>
              <a:effectLst/>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Picture 1" descr="image.png"/>
          <p:cNvPicPr/>
          <p:nvPr/>
        </p:nvPicPr>
        <p:blipFill>
          <a:blip r:embed="rId3"/>
          <a:stretch/>
        </p:blipFill>
        <p:spPr>
          <a:xfrm>
            <a:off x="367560" y="446040"/>
            <a:ext cx="3052800" cy="891360"/>
          </a:xfrm>
          <a:prstGeom prst="rect">
            <a:avLst/>
          </a:prstGeom>
          <a:noFill/>
          <a:ln w="0">
            <a:noFill/>
          </a:ln>
        </p:spPr>
      </p:pic>
      <p:pic>
        <p:nvPicPr>
          <p:cNvPr id="225" name="Picture 2" descr="image.png"/>
          <p:cNvPicPr/>
          <p:nvPr/>
        </p:nvPicPr>
        <p:blipFill>
          <a:blip r:embed="rId4"/>
          <a:stretch/>
        </p:blipFill>
        <p:spPr>
          <a:xfrm>
            <a:off x="9790560" y="0"/>
            <a:ext cx="2033640" cy="1899360"/>
          </a:xfrm>
          <a:prstGeom prst="rect">
            <a:avLst/>
          </a:prstGeom>
          <a:noFill/>
          <a:ln w="0">
            <a:noFill/>
          </a:ln>
        </p:spPr>
      </p:pic>
      <p:sp>
        <p:nvSpPr>
          <p:cNvPr id="226"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Les grands postes de financement en 2025</a:t>
            </a:r>
            <a:endParaRPr lang="fr-FR" sz="2700" b="0" u="none" strike="noStrike">
              <a:solidFill>
                <a:srgbClr val="000000"/>
              </a:solidFill>
              <a:effectLst/>
              <a:uFillTx/>
              <a:latin typeface="Arial"/>
            </a:endParaRPr>
          </a:p>
        </p:txBody>
      </p:sp>
      <p:sp>
        <p:nvSpPr>
          <p:cNvPr id="227"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budget exécuté 2025, publié en février 2026. Hors support, plan de relance inclus.</a:t>
            </a:r>
            <a:endParaRPr lang="fr-FR" sz="900" b="0" u="none" strike="noStrike">
              <a:solidFill>
                <a:srgbClr val="000000"/>
              </a:solidFill>
              <a:effectLst/>
              <a:uFillTx/>
              <a:latin typeface="Arial"/>
            </a:endParaRPr>
          </a:p>
        </p:txBody>
      </p:sp>
      <p:graphicFrame>
        <p:nvGraphicFramePr>
          <p:cNvPr id="228" name="Chart 7"/>
          <p:cNvGraphicFramePr/>
          <p:nvPr/>
        </p:nvGraphicFramePr>
        <p:xfrm>
          <a:off x="594360" y="2651760"/>
          <a:ext cx="10881000" cy="3200040"/>
        </p:xfrm>
        <a:graphic>
          <a:graphicData uri="http://schemas.openxmlformats.org/drawingml/2006/chart">
            <c:chart xmlns:c="http://schemas.openxmlformats.org/drawingml/2006/chart" xmlns:r="http://schemas.openxmlformats.org/officeDocument/2006/relationships" r:id="rId5"/>
          </a:graphicData>
        </a:graphic>
      </p:graphicFrame>
      <p:sp>
        <p:nvSpPr>
          <p:cNvPr id="229" name="TextBox 8"/>
          <p:cNvSpPr/>
          <p:nvPr/>
        </p:nvSpPr>
        <p:spPr>
          <a:xfrm>
            <a:off x="594360" y="5897880"/>
            <a:ext cx="10789560" cy="3420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1" u="none" strike="noStrike">
                <a:solidFill>
                  <a:srgbClr val="18365D"/>
                </a:solidFill>
                <a:effectLst/>
                <a:uFillTx/>
                <a:latin typeface="Marianne"/>
              </a:rPr>
              <a:t>3 430,3 M€ de crédits de paiement d’intervention</a:t>
            </a:r>
            <a:endParaRPr lang="fr-FR" sz="2000" b="0" u="none" strike="noStrike">
              <a:solidFill>
                <a:srgbClr val="000000"/>
              </a:solidFill>
              <a:effectLst/>
              <a:uFillTx/>
              <a:latin typeface="Arial"/>
            </a:endParaRPr>
          </a:p>
        </p:txBody>
      </p:sp>
      <p:sp>
        <p:nvSpPr>
          <p:cNvPr id="230" name="Rectangle 9"/>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31" name="Rectangle 10"/>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232" name="Rectangle 11"/>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233" name="TextBox 12"/>
          <p:cNvSpPr/>
          <p:nvPr/>
        </p:nvSpPr>
        <p:spPr>
          <a:xfrm>
            <a:off x="11475720" y="6355080"/>
            <a:ext cx="30060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12</a:t>
            </a:r>
            <a:endParaRPr lang="fr-FR" sz="900" b="0" u="none" strike="noStrike">
              <a:solidFill>
                <a:srgbClr val="000000"/>
              </a:solidFill>
              <a:effectLst/>
              <a:uFillTx/>
              <a:latin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Picture 1" descr="image.png"/>
          <p:cNvPicPr/>
          <p:nvPr/>
        </p:nvPicPr>
        <p:blipFill>
          <a:blip r:embed="rId3"/>
          <a:stretch/>
        </p:blipFill>
        <p:spPr>
          <a:xfrm>
            <a:off x="367560" y="446040"/>
            <a:ext cx="3052800" cy="891360"/>
          </a:xfrm>
          <a:prstGeom prst="rect">
            <a:avLst/>
          </a:prstGeom>
          <a:noFill/>
          <a:ln w="0">
            <a:noFill/>
          </a:ln>
        </p:spPr>
      </p:pic>
      <p:pic>
        <p:nvPicPr>
          <p:cNvPr id="235" name="Picture 2" descr="image.png"/>
          <p:cNvPicPr/>
          <p:nvPr/>
        </p:nvPicPr>
        <p:blipFill>
          <a:blip r:embed="rId4"/>
          <a:stretch/>
        </p:blipFill>
        <p:spPr>
          <a:xfrm>
            <a:off x="9790560" y="0"/>
            <a:ext cx="2033640" cy="1899360"/>
          </a:xfrm>
          <a:prstGeom prst="rect">
            <a:avLst/>
          </a:prstGeom>
          <a:noFill/>
          <a:ln w="0">
            <a:noFill/>
          </a:ln>
        </p:spPr>
      </p:pic>
      <p:sp>
        <p:nvSpPr>
          <p:cNvPr id="236"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Régénération et modernisation des réseaux existants en 2025</a:t>
            </a:r>
            <a:endParaRPr lang="fr-FR" sz="2700" b="0" u="none" strike="noStrike">
              <a:solidFill>
                <a:srgbClr val="000000"/>
              </a:solidFill>
              <a:effectLst/>
              <a:uFillTx/>
              <a:latin typeface="Arial"/>
            </a:endParaRPr>
          </a:p>
        </p:txBody>
      </p:sp>
      <p:sp>
        <p:nvSpPr>
          <p:cNvPr id="237"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rapport d’activité 2025, édition juin 2026, p. 25–26 et annexe 7.</a:t>
            </a:r>
            <a:endParaRPr lang="fr-FR" sz="900" b="0" u="none" strike="noStrike">
              <a:solidFill>
                <a:srgbClr val="000000"/>
              </a:solidFill>
              <a:effectLst/>
              <a:uFillTx/>
              <a:latin typeface="Arial"/>
            </a:endParaRPr>
          </a:p>
        </p:txBody>
      </p:sp>
      <p:sp>
        <p:nvSpPr>
          <p:cNvPr id="238" name="TextBox 7"/>
          <p:cNvSpPr/>
          <p:nvPr/>
        </p:nvSpPr>
        <p:spPr>
          <a:xfrm>
            <a:off x="640080" y="2743200"/>
            <a:ext cx="3657240" cy="5857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600" b="1" u="none" strike="noStrike">
                <a:solidFill>
                  <a:srgbClr val="234C91"/>
                </a:solidFill>
                <a:effectLst/>
                <a:uFillTx/>
                <a:latin typeface="Marianne"/>
              </a:rPr>
              <a:t>624,3 M€</a:t>
            </a:r>
            <a:endParaRPr lang="fr-FR" sz="3600" b="0" u="none" strike="noStrike">
              <a:solidFill>
                <a:srgbClr val="000000"/>
              </a:solidFill>
              <a:effectLst/>
              <a:uFillTx/>
              <a:latin typeface="Arial"/>
            </a:endParaRPr>
          </a:p>
        </p:txBody>
      </p:sp>
      <p:sp>
        <p:nvSpPr>
          <p:cNvPr id="239" name="TextBox 8"/>
          <p:cNvSpPr/>
          <p:nvPr/>
        </p:nvSpPr>
        <p:spPr>
          <a:xfrm>
            <a:off x="640080" y="3611880"/>
            <a:ext cx="4845960" cy="12484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0" u="none" strike="noStrike">
                <a:solidFill>
                  <a:srgbClr val="222222"/>
                </a:solidFill>
                <a:effectLst/>
                <a:uFillTx/>
                <a:latin typeface="Marianne"/>
              </a:rPr>
              <a:t>Paiements pour les interventions</a:t>
            </a:r>
            <a:endParaRPr lang="fr-FR" sz="2400" b="0" u="none" strike="noStrike">
              <a:solidFill>
                <a:srgbClr val="000000"/>
              </a:solidFill>
              <a:effectLst/>
              <a:uFillTx/>
              <a:latin typeface="Arial"/>
            </a:endParaRPr>
          </a:p>
          <a:p>
            <a:pPr defTabSz="914400">
              <a:lnSpc>
                <a:spcPct val="100000"/>
              </a:lnSpc>
              <a:spcAft>
                <a:spcPts val="901"/>
              </a:spcAft>
            </a:pPr>
            <a:r>
              <a:rPr lang="fr-FR" sz="2400" b="0" u="none" strike="noStrike">
                <a:solidFill>
                  <a:srgbClr val="222222"/>
                </a:solidFill>
                <a:effectLst/>
                <a:uFillTx/>
                <a:latin typeface="Marianne"/>
              </a:rPr>
              <a:t>sur le réseau routier existant</a:t>
            </a:r>
            <a:endParaRPr lang="fr-FR" sz="2400" b="0" u="none" strike="noStrike">
              <a:solidFill>
                <a:srgbClr val="000000"/>
              </a:solidFill>
              <a:effectLst/>
              <a:uFillTx/>
              <a:latin typeface="Arial"/>
            </a:endParaRPr>
          </a:p>
        </p:txBody>
      </p:sp>
      <p:sp>
        <p:nvSpPr>
          <p:cNvPr id="240" name="TextBox 9"/>
          <p:cNvSpPr/>
          <p:nvPr/>
        </p:nvSpPr>
        <p:spPr>
          <a:xfrm>
            <a:off x="6400800" y="2743200"/>
            <a:ext cx="3657240" cy="5857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3600" b="1" u="none" strike="noStrike">
                <a:solidFill>
                  <a:srgbClr val="234C91"/>
                </a:solidFill>
                <a:effectLst/>
                <a:uFillTx/>
                <a:latin typeface="Marianne"/>
              </a:rPr>
              <a:t>167 M€</a:t>
            </a:r>
            <a:endParaRPr lang="fr-FR" sz="3600" b="0" u="none" strike="noStrike">
              <a:solidFill>
                <a:srgbClr val="000000"/>
              </a:solidFill>
              <a:effectLst/>
              <a:uFillTx/>
              <a:latin typeface="Arial"/>
            </a:endParaRPr>
          </a:p>
        </p:txBody>
      </p:sp>
      <p:sp>
        <p:nvSpPr>
          <p:cNvPr id="241" name="TextBox 10"/>
          <p:cNvSpPr/>
          <p:nvPr/>
        </p:nvSpPr>
        <p:spPr>
          <a:xfrm>
            <a:off x="6400800" y="3611880"/>
            <a:ext cx="4845960" cy="8830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0" u="none" strike="noStrike">
                <a:solidFill>
                  <a:srgbClr val="222222"/>
                </a:solidFill>
                <a:effectLst/>
                <a:uFillTx/>
                <a:latin typeface="Marianne"/>
              </a:rPr>
              <a:t>Programme conventionné VNF</a:t>
            </a:r>
            <a:endParaRPr lang="fr-FR" sz="2400" b="0" u="none" strike="noStrike">
              <a:solidFill>
                <a:srgbClr val="000000"/>
              </a:solidFill>
              <a:effectLst/>
              <a:uFillTx/>
              <a:latin typeface="Arial"/>
            </a:endParaRPr>
          </a:p>
          <a:p>
            <a:pPr defTabSz="914400">
              <a:lnSpc>
                <a:spcPct val="100000"/>
              </a:lnSpc>
              <a:spcAft>
                <a:spcPts val="901"/>
              </a:spcAft>
            </a:pPr>
            <a:r>
              <a:rPr lang="fr-FR" sz="2400" b="0" u="none" strike="noStrike">
                <a:solidFill>
                  <a:srgbClr val="222222"/>
                </a:solidFill>
                <a:effectLst/>
                <a:uFillTx/>
                <a:latin typeface="Marianne"/>
              </a:rPr>
              <a:t>en AE et en CP</a:t>
            </a:r>
            <a:endParaRPr lang="fr-FR" sz="2400" b="0" u="none" strike="noStrike">
              <a:solidFill>
                <a:srgbClr val="000000"/>
              </a:solidFill>
              <a:effectLst/>
              <a:uFillTx/>
              <a:latin typeface="Arial"/>
            </a:endParaRPr>
          </a:p>
        </p:txBody>
      </p:sp>
      <p:sp>
        <p:nvSpPr>
          <p:cNvPr id="242" name="TextBox 11"/>
          <p:cNvSpPr/>
          <p:nvPr/>
        </p:nvSpPr>
        <p:spPr>
          <a:xfrm>
            <a:off x="6400800" y="4754880"/>
            <a:ext cx="4845960" cy="761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000" b="0" u="none" strike="noStrike">
                <a:solidFill>
                  <a:srgbClr val="222222"/>
                </a:solidFill>
                <a:effectLst/>
                <a:uFillTx/>
                <a:latin typeface="Marianne"/>
              </a:rPr>
              <a:t>117 M€ de régénération</a:t>
            </a:r>
            <a:endParaRPr lang="fr-FR" sz="2000" b="0" u="none" strike="noStrike">
              <a:solidFill>
                <a:srgbClr val="000000"/>
              </a:solidFill>
              <a:effectLst/>
              <a:uFillTx/>
              <a:latin typeface="Arial"/>
            </a:endParaRPr>
          </a:p>
          <a:p>
            <a:pPr defTabSz="914400">
              <a:lnSpc>
                <a:spcPct val="100000"/>
              </a:lnSpc>
              <a:spcAft>
                <a:spcPts val="901"/>
              </a:spcAft>
            </a:pPr>
            <a:r>
              <a:rPr lang="fr-FR" sz="2000" b="0" u="none" strike="noStrike">
                <a:solidFill>
                  <a:srgbClr val="222222"/>
                </a:solidFill>
                <a:effectLst/>
                <a:uFillTx/>
                <a:latin typeface="Marianne"/>
              </a:rPr>
              <a:t>50 M€ de modernisation</a:t>
            </a:r>
            <a:endParaRPr lang="fr-FR" sz="2000" b="0" u="none" strike="noStrike">
              <a:solidFill>
                <a:srgbClr val="000000"/>
              </a:solidFill>
              <a:effectLst/>
              <a:uFillTx/>
              <a:latin typeface="Arial"/>
            </a:endParaRPr>
          </a:p>
        </p:txBody>
      </p:sp>
      <p:sp>
        <p:nvSpPr>
          <p:cNvPr id="243" name="TextBox 12"/>
          <p:cNvSpPr/>
          <p:nvPr/>
        </p:nvSpPr>
        <p:spPr>
          <a:xfrm>
            <a:off x="640080" y="5897880"/>
            <a:ext cx="10789560" cy="265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500" b="0" u="none" strike="noStrike">
                <a:solidFill>
                  <a:srgbClr val="555555"/>
                </a:solidFill>
                <a:effectLst/>
                <a:uFillTx/>
                <a:latin typeface="Marianne"/>
              </a:rPr>
              <a:t>Périmètres distincts : exécution routière et enveloppe conventionnelle fluviale.</a:t>
            </a:r>
            <a:endParaRPr lang="fr-FR" sz="1500" b="0" u="none" strike="noStrike">
              <a:solidFill>
                <a:srgbClr val="000000"/>
              </a:solidFill>
              <a:effectLst/>
              <a:uFillTx/>
              <a:latin typeface="Arial"/>
            </a:endParaRPr>
          </a:p>
        </p:txBody>
      </p:sp>
      <p:sp>
        <p:nvSpPr>
          <p:cNvPr id="244" name="Rectangle 13"/>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45" name="Rectangle 14"/>
          <p:cNvSpPr/>
          <p:nvPr/>
        </p:nvSpPr>
        <p:spPr>
          <a:xfrm>
            <a:off x="423360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  Engagements et paiements</a:t>
            </a:r>
            <a:endParaRPr lang="fr-FR" sz="1300" b="0" u="none" strike="noStrike">
              <a:solidFill>
                <a:srgbClr val="FFFFFF"/>
              </a:solidFill>
              <a:effectLst/>
              <a:uFillTx/>
              <a:latin typeface="Arial"/>
            </a:endParaRPr>
          </a:p>
        </p:txBody>
      </p:sp>
      <p:sp>
        <p:nvSpPr>
          <p:cNvPr id="246" name="Rectangle 15"/>
          <p:cNvSpPr/>
          <p:nvPr/>
        </p:nvSpPr>
        <p:spPr>
          <a:xfrm>
            <a:off x="805572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III  Programmation et information</a:t>
            </a:r>
            <a:endParaRPr lang="fr-FR" sz="1300" b="0" u="none" strike="noStrike">
              <a:solidFill>
                <a:srgbClr val="000000"/>
              </a:solidFill>
              <a:effectLst/>
              <a:uFillTx/>
              <a:latin typeface="Arial"/>
            </a:endParaRPr>
          </a:p>
        </p:txBody>
      </p:sp>
      <p:sp>
        <p:nvSpPr>
          <p:cNvPr id="247" name="TextBox 16"/>
          <p:cNvSpPr/>
          <p:nvPr/>
        </p:nvSpPr>
        <p:spPr>
          <a:xfrm>
            <a:off x="11475720" y="6355080"/>
            <a:ext cx="2998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13</a:t>
            </a:r>
            <a:endParaRPr lang="fr-FR" sz="900" b="0" u="none" strike="noStrike">
              <a:solidFill>
                <a:srgbClr val="000000"/>
              </a:solidFill>
              <a:effectLst/>
              <a:uFillTx/>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 name="Picture 1" descr="image.png"/>
          <p:cNvPicPr/>
          <p:nvPr/>
        </p:nvPicPr>
        <p:blipFill>
          <a:blip r:embed="rId3"/>
          <a:stretch/>
        </p:blipFill>
        <p:spPr>
          <a:xfrm>
            <a:off x="367560" y="446040"/>
            <a:ext cx="3052800" cy="891360"/>
          </a:xfrm>
          <a:prstGeom prst="rect">
            <a:avLst/>
          </a:prstGeom>
          <a:noFill/>
          <a:ln w="0">
            <a:noFill/>
          </a:ln>
        </p:spPr>
      </p:pic>
      <p:pic>
        <p:nvPicPr>
          <p:cNvPr id="249" name="Picture 2" descr="image.png"/>
          <p:cNvPicPr/>
          <p:nvPr/>
        </p:nvPicPr>
        <p:blipFill>
          <a:blip r:embed="rId4"/>
          <a:stretch/>
        </p:blipFill>
        <p:spPr>
          <a:xfrm>
            <a:off x="9790560" y="0"/>
            <a:ext cx="2033640" cy="1899360"/>
          </a:xfrm>
          <a:prstGeom prst="rect">
            <a:avLst/>
          </a:prstGeom>
          <a:noFill/>
          <a:ln w="0">
            <a:noFill/>
          </a:ln>
        </p:spPr>
      </p:pic>
      <p:sp>
        <p:nvSpPr>
          <p:cNvPr id="250" name="TextBox 3"/>
          <p:cNvSpPr/>
          <p:nvPr/>
        </p:nvSpPr>
        <p:spPr>
          <a:xfrm>
            <a:off x="502920" y="1783080"/>
            <a:ext cx="1078956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2400" b="1" u="none" strike="noStrike">
                <a:solidFill>
                  <a:srgbClr val="234C91"/>
                </a:solidFill>
                <a:effectLst/>
                <a:uFillTx/>
                <a:latin typeface="Marianne"/>
              </a:rPr>
              <a:t>PARTIE III</a:t>
            </a:r>
            <a:endParaRPr lang="fr-FR" sz="2400" b="0" u="none" strike="noStrike">
              <a:solidFill>
                <a:srgbClr val="000000"/>
              </a:solidFill>
              <a:effectLst/>
              <a:uFillTx/>
              <a:latin typeface="Arial"/>
            </a:endParaRPr>
          </a:p>
        </p:txBody>
      </p:sp>
      <p:sp>
        <p:nvSpPr>
          <p:cNvPr id="251" name="TextBox 4"/>
          <p:cNvSpPr/>
          <p:nvPr/>
        </p:nvSpPr>
        <p:spPr>
          <a:xfrm>
            <a:off x="502920" y="2423160"/>
            <a:ext cx="10972440" cy="1035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3100" b="1" u="none" strike="noStrike">
                <a:solidFill>
                  <a:srgbClr val="234C91"/>
                </a:solidFill>
                <a:effectLst/>
                <a:uFillTx/>
                <a:latin typeface="Marianne"/>
              </a:rPr>
              <a:t>Comment améliorer la programmation et l’information sur l’exécution</a:t>
            </a:r>
            <a:endParaRPr lang="fr-FR" sz="3100" b="0" u="none" strike="noStrike">
              <a:solidFill>
                <a:srgbClr val="000000"/>
              </a:solidFill>
              <a:effectLst/>
              <a:uFillTx/>
              <a:latin typeface="Arial"/>
            </a:endParaRPr>
          </a:p>
        </p:txBody>
      </p:sp>
      <p:sp>
        <p:nvSpPr>
          <p:cNvPr id="252" name="TextBox 5"/>
          <p:cNvSpPr/>
          <p:nvPr/>
        </p:nvSpPr>
        <p:spPr>
          <a:xfrm>
            <a:off x="594360" y="420624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  Pourquoi la régénération des réseaux exige des financements suivis dans la durée</a:t>
            </a:r>
            <a:endParaRPr lang="fr-FR" sz="1700" b="0" u="none" strike="noStrike">
              <a:solidFill>
                <a:srgbClr val="000000"/>
              </a:solidFill>
              <a:effectLst/>
              <a:uFillTx/>
              <a:latin typeface="Arial"/>
            </a:endParaRPr>
          </a:p>
        </p:txBody>
      </p:sp>
      <p:sp>
        <p:nvSpPr>
          <p:cNvPr id="253" name="TextBox 6"/>
          <p:cNvSpPr/>
          <p:nvPr/>
        </p:nvSpPr>
        <p:spPr>
          <a:xfrm>
            <a:off x="594360" y="480060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0" u="none" strike="noStrike">
                <a:solidFill>
                  <a:srgbClr val="8C939D"/>
                </a:solidFill>
                <a:effectLst/>
                <a:uFillTx/>
                <a:latin typeface="Marianne"/>
              </a:rPr>
              <a:t>II  Comment l’AFIT France traduit les décisions de l’État en engagements et en paiements</a:t>
            </a:r>
            <a:endParaRPr lang="fr-FR" sz="1700" b="0" u="none" strike="noStrike">
              <a:solidFill>
                <a:srgbClr val="000000"/>
              </a:solidFill>
              <a:effectLst/>
              <a:uFillTx/>
              <a:latin typeface="Arial"/>
            </a:endParaRPr>
          </a:p>
        </p:txBody>
      </p:sp>
      <p:sp>
        <p:nvSpPr>
          <p:cNvPr id="254" name="TextBox 7"/>
          <p:cNvSpPr/>
          <p:nvPr/>
        </p:nvSpPr>
        <p:spPr>
          <a:xfrm>
            <a:off x="594360" y="5394960"/>
            <a:ext cx="10881000" cy="349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spcAft>
                <a:spcPts val="1199"/>
              </a:spcAft>
            </a:pPr>
            <a:r>
              <a:rPr lang="fr-FR" sz="1700" b="1" u="none" strike="noStrike">
                <a:solidFill>
                  <a:srgbClr val="234C91"/>
                </a:solidFill>
                <a:effectLst/>
                <a:uFillTx/>
                <a:latin typeface="Marianne"/>
              </a:rPr>
              <a:t>III  Comment améliorer la programmation et l’information sur l’exécution</a:t>
            </a:r>
            <a:endParaRPr lang="fr-FR" sz="1700" b="0" u="none" strike="noStrike">
              <a:solidFill>
                <a:srgbClr val="000000"/>
              </a:solidFill>
              <a:effectLst/>
              <a:uFillTx/>
              <a:latin typeface="Arial"/>
            </a:endParaRPr>
          </a:p>
        </p:txBody>
      </p:sp>
      <p:sp>
        <p:nvSpPr>
          <p:cNvPr id="255" name="TextBox 8"/>
          <p:cNvSpPr/>
          <p:nvPr/>
        </p:nvSpPr>
        <p:spPr>
          <a:xfrm>
            <a:off x="11475720" y="6355080"/>
            <a:ext cx="2998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15</a:t>
            </a:r>
            <a:endParaRPr lang="fr-FR" sz="900" b="0" u="none" strike="noStrike">
              <a:solidFill>
                <a:srgbClr val="000000"/>
              </a:solidFill>
              <a:effectLst/>
              <a:uFillTx/>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 name="Picture 1" descr="image.png"/>
          <p:cNvPicPr/>
          <p:nvPr/>
        </p:nvPicPr>
        <p:blipFill>
          <a:blip r:embed="rId3"/>
          <a:stretch/>
        </p:blipFill>
        <p:spPr>
          <a:xfrm>
            <a:off x="367560" y="446040"/>
            <a:ext cx="3052800" cy="891360"/>
          </a:xfrm>
          <a:prstGeom prst="rect">
            <a:avLst/>
          </a:prstGeom>
          <a:noFill/>
          <a:ln w="0">
            <a:noFill/>
          </a:ln>
        </p:spPr>
      </p:pic>
      <p:pic>
        <p:nvPicPr>
          <p:cNvPr id="257" name="Picture 2" descr="image.png"/>
          <p:cNvPicPr/>
          <p:nvPr/>
        </p:nvPicPr>
        <p:blipFill>
          <a:blip r:embed="rId4"/>
          <a:stretch/>
        </p:blipFill>
        <p:spPr>
          <a:xfrm>
            <a:off x="9790560" y="0"/>
            <a:ext cx="2033640" cy="1899360"/>
          </a:xfrm>
          <a:prstGeom prst="rect">
            <a:avLst/>
          </a:prstGeom>
          <a:noFill/>
          <a:ln w="0">
            <a:noFill/>
          </a:ln>
        </p:spPr>
      </p:pic>
      <p:sp>
        <p:nvSpPr>
          <p:cNvPr id="258"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Une programmation appuyée sur un suivi consolidé</a:t>
            </a:r>
            <a:endParaRPr lang="fr-FR" sz="2700" b="0" u="none" strike="noStrike">
              <a:solidFill>
                <a:srgbClr val="000000"/>
              </a:solidFill>
              <a:effectLst/>
              <a:uFillTx/>
              <a:latin typeface="Arial"/>
            </a:endParaRPr>
          </a:p>
        </p:txBody>
      </p:sp>
      <p:sp>
        <p:nvSpPr>
          <p:cNvPr id="259"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réponses au questionnaire « agencification », septembre 2026</a:t>
            </a:r>
            <a:endParaRPr lang="fr-FR" sz="900" b="0" u="none" strike="noStrike">
              <a:solidFill>
                <a:srgbClr val="000000"/>
              </a:solidFill>
              <a:effectLst/>
              <a:uFillTx/>
              <a:latin typeface="Arial"/>
            </a:endParaRPr>
          </a:p>
        </p:txBody>
      </p:sp>
      <p:sp>
        <p:nvSpPr>
          <p:cNvPr id="260" name="TextBox 7"/>
          <p:cNvSpPr/>
          <p:nvPr/>
        </p:nvSpPr>
        <p:spPr>
          <a:xfrm>
            <a:off x="594360" y="2743200"/>
            <a:ext cx="3840120" cy="4028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Investissements proposés</a:t>
            </a:r>
            <a:endParaRPr lang="fr-FR" sz="2400" b="0" u="none" strike="noStrike">
              <a:solidFill>
                <a:srgbClr val="000000"/>
              </a:solidFill>
              <a:effectLst/>
              <a:uFillTx/>
              <a:latin typeface="Arial"/>
            </a:endParaRPr>
          </a:p>
        </p:txBody>
      </p:sp>
      <p:sp>
        <p:nvSpPr>
          <p:cNvPr id="261" name="TextBox 8"/>
          <p:cNvSpPr/>
          <p:nvPr/>
        </p:nvSpPr>
        <p:spPr>
          <a:xfrm>
            <a:off x="4572000" y="2743200"/>
            <a:ext cx="6583320" cy="7074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Montants, périmètre, calendrier et responsabilités</a:t>
            </a:r>
            <a:endParaRPr lang="fr-FR" sz="2200" b="0" u="none" strike="noStrike">
              <a:solidFill>
                <a:srgbClr val="000000"/>
              </a:solidFill>
              <a:effectLst/>
              <a:uFillTx/>
              <a:latin typeface="Arial"/>
            </a:endParaRPr>
          </a:p>
        </p:txBody>
      </p:sp>
      <p:sp>
        <p:nvSpPr>
          <p:cNvPr id="262" name="TextBox 9"/>
          <p:cNvSpPr/>
          <p:nvPr/>
        </p:nvSpPr>
        <p:spPr>
          <a:xfrm>
            <a:off x="594360" y="3749040"/>
            <a:ext cx="3840120" cy="4028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Engagements déjà pris</a:t>
            </a:r>
            <a:endParaRPr lang="fr-FR" sz="2400" b="0" u="none" strike="noStrike">
              <a:solidFill>
                <a:srgbClr val="000000"/>
              </a:solidFill>
              <a:effectLst/>
              <a:uFillTx/>
              <a:latin typeface="Arial"/>
            </a:endParaRPr>
          </a:p>
        </p:txBody>
      </p:sp>
      <p:sp>
        <p:nvSpPr>
          <p:cNvPr id="263" name="TextBox 10"/>
          <p:cNvSpPr/>
          <p:nvPr/>
        </p:nvSpPr>
        <p:spPr>
          <a:xfrm>
            <a:off x="4572000" y="3749040"/>
            <a:ext cx="658332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Restes à payer et écoulement prévisionnel</a:t>
            </a:r>
            <a:endParaRPr lang="fr-FR" sz="2200" b="0" u="none" strike="noStrike">
              <a:solidFill>
                <a:srgbClr val="000000"/>
              </a:solidFill>
              <a:effectLst/>
              <a:uFillTx/>
              <a:latin typeface="Arial"/>
            </a:endParaRPr>
          </a:p>
        </p:txBody>
      </p:sp>
      <p:sp>
        <p:nvSpPr>
          <p:cNvPr id="264" name="TextBox 11"/>
          <p:cNvSpPr/>
          <p:nvPr/>
        </p:nvSpPr>
        <p:spPr>
          <a:xfrm>
            <a:off x="594360" y="4754880"/>
            <a:ext cx="3840120" cy="4028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400" b="1" u="none" strike="noStrike">
                <a:solidFill>
                  <a:srgbClr val="234C91"/>
                </a:solidFill>
                <a:effectLst/>
                <a:uFillTx/>
                <a:latin typeface="Marianne"/>
              </a:rPr>
              <a:t>Exécution des opérations</a:t>
            </a:r>
            <a:endParaRPr lang="fr-FR" sz="2400" b="0" u="none" strike="noStrike">
              <a:solidFill>
                <a:srgbClr val="000000"/>
              </a:solidFill>
              <a:effectLst/>
              <a:uFillTx/>
              <a:latin typeface="Arial"/>
            </a:endParaRPr>
          </a:p>
        </p:txBody>
      </p:sp>
      <p:sp>
        <p:nvSpPr>
          <p:cNvPr id="265" name="TextBox 12"/>
          <p:cNvSpPr/>
          <p:nvPr/>
        </p:nvSpPr>
        <p:spPr>
          <a:xfrm>
            <a:off x="4572000" y="4754880"/>
            <a:ext cx="6583320" cy="3722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200" b="0" u="none" strike="noStrike">
                <a:solidFill>
                  <a:srgbClr val="222222"/>
                </a:solidFill>
                <a:effectLst/>
                <a:uFillTx/>
                <a:latin typeface="Marianne"/>
              </a:rPr>
              <a:t>Paiements réalisés et besoins à venir</a:t>
            </a:r>
            <a:endParaRPr lang="fr-FR" sz="2200" b="0" u="none" strike="noStrike">
              <a:solidFill>
                <a:srgbClr val="000000"/>
              </a:solidFill>
              <a:effectLst/>
              <a:uFillTx/>
              <a:latin typeface="Arial"/>
            </a:endParaRPr>
          </a:p>
        </p:txBody>
      </p:sp>
      <p:sp>
        <p:nvSpPr>
          <p:cNvPr id="266" name="Rectangle 13"/>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67" name="Rectangle 14"/>
          <p:cNvSpPr/>
          <p:nvPr/>
        </p:nvSpPr>
        <p:spPr>
          <a:xfrm>
            <a:off x="423360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  Engagements et paiements</a:t>
            </a:r>
            <a:endParaRPr lang="fr-FR" sz="1300" b="0" u="none" strike="noStrike">
              <a:solidFill>
                <a:srgbClr val="000000"/>
              </a:solidFill>
              <a:effectLst/>
              <a:uFillTx/>
              <a:latin typeface="Arial"/>
            </a:endParaRPr>
          </a:p>
        </p:txBody>
      </p:sp>
      <p:sp>
        <p:nvSpPr>
          <p:cNvPr id="268" name="Rectangle 15"/>
          <p:cNvSpPr/>
          <p:nvPr/>
        </p:nvSpPr>
        <p:spPr>
          <a:xfrm>
            <a:off x="805572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III  Programmation et information</a:t>
            </a:r>
            <a:endParaRPr lang="fr-FR" sz="1300" b="0" u="none" strike="noStrike">
              <a:solidFill>
                <a:srgbClr val="FFFFFF"/>
              </a:solidFill>
              <a:effectLst/>
              <a:uFillTx/>
              <a:latin typeface="Arial"/>
            </a:endParaRPr>
          </a:p>
        </p:txBody>
      </p:sp>
      <p:sp>
        <p:nvSpPr>
          <p:cNvPr id="269" name="TextBox 16"/>
          <p:cNvSpPr/>
          <p:nvPr/>
        </p:nvSpPr>
        <p:spPr>
          <a:xfrm>
            <a:off x="11475720" y="6355080"/>
            <a:ext cx="30204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16</a:t>
            </a:r>
            <a:endParaRPr lang="fr-FR" sz="900" b="0" u="none" strike="noStrike">
              <a:solidFill>
                <a:srgbClr val="000000"/>
              </a:solidFill>
              <a:effectLst/>
              <a:uFillTx/>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Picture 1" descr="image.png"/>
          <p:cNvPicPr/>
          <p:nvPr/>
        </p:nvPicPr>
        <p:blipFill>
          <a:blip r:embed="rId3"/>
          <a:stretch/>
        </p:blipFill>
        <p:spPr>
          <a:xfrm>
            <a:off x="367560" y="446040"/>
            <a:ext cx="3052800" cy="891360"/>
          </a:xfrm>
          <a:prstGeom prst="rect">
            <a:avLst/>
          </a:prstGeom>
          <a:noFill/>
          <a:ln w="0">
            <a:noFill/>
          </a:ln>
        </p:spPr>
      </p:pic>
      <p:pic>
        <p:nvPicPr>
          <p:cNvPr id="271" name="Picture 2" descr="image.png"/>
          <p:cNvPicPr/>
          <p:nvPr/>
        </p:nvPicPr>
        <p:blipFill>
          <a:blip r:embed="rId4"/>
          <a:stretch/>
        </p:blipFill>
        <p:spPr>
          <a:xfrm>
            <a:off x="9790560" y="0"/>
            <a:ext cx="2033640" cy="1899360"/>
          </a:xfrm>
          <a:prstGeom prst="rect">
            <a:avLst/>
          </a:prstGeom>
          <a:noFill/>
          <a:ln w="0">
            <a:noFill/>
          </a:ln>
        </p:spPr>
      </p:pic>
      <p:sp>
        <p:nvSpPr>
          <p:cNvPr id="272" name="TextBox 4"/>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Le débat institutionnel et la continuité des engagements</a:t>
            </a:r>
            <a:endParaRPr lang="fr-FR" sz="2700" b="0" u="none" strike="noStrike">
              <a:solidFill>
                <a:srgbClr val="000000"/>
              </a:solidFill>
              <a:effectLst/>
              <a:uFillTx/>
              <a:latin typeface="Arial"/>
            </a:endParaRPr>
          </a:p>
        </p:txBody>
      </p:sp>
      <p:sp>
        <p:nvSpPr>
          <p:cNvPr id="273" name="TextBox 5"/>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Cour des comptes, 2024 ; questionnaire « agencification », septembre 2026.</a:t>
            </a:r>
            <a:endParaRPr lang="fr-FR" sz="900" b="0" u="none" strike="noStrike">
              <a:solidFill>
                <a:srgbClr val="000000"/>
              </a:solidFill>
              <a:effectLst/>
              <a:uFillTx/>
              <a:latin typeface="Arial"/>
            </a:endParaRPr>
          </a:p>
        </p:txBody>
      </p:sp>
      <p:sp>
        <p:nvSpPr>
          <p:cNvPr id="274" name="TextBox 7"/>
          <p:cNvSpPr/>
          <p:nvPr/>
        </p:nvSpPr>
        <p:spPr>
          <a:xfrm>
            <a:off x="594360" y="2697480"/>
            <a:ext cx="10698120" cy="1226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2024 : recommandation de la Cour des comptes</a:t>
            </a:r>
            <a:endParaRPr lang="fr-FR" sz="2100" b="0" u="none" strike="noStrike">
              <a:solidFill>
                <a:srgbClr val="000000"/>
              </a:solidFill>
              <a:effectLst/>
              <a:uFillTx/>
              <a:latin typeface="Arial"/>
            </a:endParaRPr>
          </a:p>
          <a:p>
            <a:pPr defTabSz="914400">
              <a:lnSpc>
                <a:spcPct val="100000"/>
              </a:lnSpc>
              <a:spcAft>
                <a:spcPts val="901"/>
              </a:spcAft>
            </a:pPr>
            <a:r>
              <a:rPr lang="fr-FR" sz="2100" b="0" u="none" strike="noStrike">
                <a:solidFill>
                  <a:srgbClr val="222222"/>
                </a:solidFill>
                <a:effectLst/>
                <a:uFillTx/>
                <a:latin typeface="Marianne"/>
              </a:rPr>
              <a:t>2025 : débat lors de l’examen de la loi de simplification</a:t>
            </a:r>
            <a:endParaRPr lang="fr-FR" sz="2100" b="0" u="none" strike="noStrike">
              <a:solidFill>
                <a:srgbClr val="000000"/>
              </a:solidFill>
              <a:effectLst/>
              <a:uFillTx/>
              <a:latin typeface="Arial"/>
            </a:endParaRPr>
          </a:p>
          <a:p>
            <a:pPr defTabSz="914400">
              <a:lnSpc>
                <a:spcPct val="100000"/>
              </a:lnSpc>
              <a:spcAft>
                <a:spcPts val="901"/>
              </a:spcAft>
            </a:pPr>
            <a:r>
              <a:rPr lang="fr-FR" sz="2100" b="0" u="none" strike="noStrike">
                <a:solidFill>
                  <a:srgbClr val="222222"/>
                </a:solidFill>
                <a:effectLst/>
                <a:uFillTx/>
                <a:latin typeface="Marianne"/>
              </a:rPr>
              <a:t>2026 : article 12 de la proposition de loi « agencification »</a:t>
            </a:r>
            <a:endParaRPr lang="fr-FR" sz="2100" b="0" u="none" strike="noStrike">
              <a:solidFill>
                <a:srgbClr val="000000"/>
              </a:solidFill>
              <a:effectLst/>
              <a:uFillTx/>
              <a:latin typeface="Arial"/>
            </a:endParaRPr>
          </a:p>
        </p:txBody>
      </p:sp>
      <p:sp>
        <p:nvSpPr>
          <p:cNvPr id="275" name="TextBox 8"/>
          <p:cNvSpPr/>
          <p:nvPr/>
        </p:nvSpPr>
        <p:spPr>
          <a:xfrm>
            <a:off x="594360" y="4526280"/>
            <a:ext cx="10789560" cy="9133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500" b="1" u="none" strike="noStrike">
                <a:solidFill>
                  <a:srgbClr val="234C91"/>
                </a:solidFill>
                <a:effectLst/>
                <a:uFillTx/>
                <a:latin typeface="Marianne"/>
              </a:rPr>
              <a:t>Une suppression ne ferait disparaître ni les conventions</a:t>
            </a:r>
            <a:endParaRPr lang="fr-FR" sz="2500" b="0" u="none" strike="noStrike">
              <a:solidFill>
                <a:srgbClr val="000000"/>
              </a:solidFill>
              <a:effectLst/>
              <a:uFillTx/>
              <a:latin typeface="Arial"/>
            </a:endParaRPr>
          </a:p>
          <a:p>
            <a:pPr defTabSz="914400">
              <a:lnSpc>
                <a:spcPct val="100000"/>
              </a:lnSpc>
              <a:spcAft>
                <a:spcPts val="901"/>
              </a:spcAft>
            </a:pPr>
            <a:r>
              <a:rPr lang="fr-FR" sz="2500" b="1" u="none" strike="noStrike">
                <a:solidFill>
                  <a:srgbClr val="234C91"/>
                </a:solidFill>
                <a:effectLst/>
                <a:uFillTx/>
                <a:latin typeface="Marianne"/>
              </a:rPr>
              <a:t>ni les restes à payer.</a:t>
            </a:r>
            <a:endParaRPr lang="fr-FR" sz="2500" b="0" u="none" strike="noStrike">
              <a:solidFill>
                <a:srgbClr val="000000"/>
              </a:solidFill>
              <a:effectLst/>
              <a:uFillTx/>
              <a:latin typeface="Arial"/>
            </a:endParaRPr>
          </a:p>
        </p:txBody>
      </p:sp>
      <p:sp>
        <p:nvSpPr>
          <p:cNvPr id="276" name="TextBox 9"/>
          <p:cNvSpPr/>
          <p:nvPr/>
        </p:nvSpPr>
        <p:spPr>
          <a:xfrm>
            <a:off x="594360" y="5486400"/>
            <a:ext cx="10789560" cy="3571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100" b="0" u="none" strike="noStrike">
                <a:solidFill>
                  <a:srgbClr val="222222"/>
                </a:solidFill>
                <a:effectLst/>
                <a:uFillTx/>
                <a:latin typeface="Marianne"/>
              </a:rPr>
              <a:t>Elle disperserait le suivi aujourd’hui consolidé en un lieu unique.</a:t>
            </a:r>
            <a:endParaRPr lang="fr-FR" sz="2100" b="0" u="none" strike="noStrike">
              <a:solidFill>
                <a:srgbClr val="000000"/>
              </a:solidFill>
              <a:effectLst/>
              <a:uFillTx/>
              <a:latin typeface="Arial"/>
            </a:endParaRPr>
          </a:p>
        </p:txBody>
      </p:sp>
      <p:sp>
        <p:nvSpPr>
          <p:cNvPr id="277" name="Rectangle 10"/>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78" name="Rectangle 11"/>
          <p:cNvSpPr/>
          <p:nvPr/>
        </p:nvSpPr>
        <p:spPr>
          <a:xfrm>
            <a:off x="423360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  Engagements et paiements</a:t>
            </a:r>
            <a:endParaRPr lang="fr-FR" sz="1300" b="0" u="none" strike="noStrike">
              <a:solidFill>
                <a:srgbClr val="000000"/>
              </a:solidFill>
              <a:effectLst/>
              <a:uFillTx/>
              <a:latin typeface="Arial"/>
            </a:endParaRPr>
          </a:p>
        </p:txBody>
      </p:sp>
      <p:sp>
        <p:nvSpPr>
          <p:cNvPr id="279" name="Rectangle 12"/>
          <p:cNvSpPr/>
          <p:nvPr/>
        </p:nvSpPr>
        <p:spPr>
          <a:xfrm>
            <a:off x="805572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III  Programmation et information</a:t>
            </a:r>
            <a:endParaRPr lang="fr-FR" sz="1300" b="0" u="none" strike="noStrike">
              <a:solidFill>
                <a:srgbClr val="FFFFFF"/>
              </a:solidFill>
              <a:effectLst/>
              <a:uFillTx/>
              <a:latin typeface="Arial"/>
            </a:endParaRPr>
          </a:p>
        </p:txBody>
      </p:sp>
      <p:sp>
        <p:nvSpPr>
          <p:cNvPr id="280" name="TextBox 13"/>
          <p:cNvSpPr/>
          <p:nvPr/>
        </p:nvSpPr>
        <p:spPr>
          <a:xfrm>
            <a:off x="11475720" y="6355080"/>
            <a:ext cx="2998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17</a:t>
            </a:r>
            <a:endParaRPr lang="fr-FR" sz="900" b="0" u="none" strike="noStrike">
              <a:solidFill>
                <a:srgbClr val="000000"/>
              </a:solidFill>
              <a:effectLst/>
              <a:uFillTx/>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 name="Picture 1" descr="image.png"/>
          <p:cNvPicPr/>
          <p:nvPr/>
        </p:nvPicPr>
        <p:blipFill>
          <a:blip r:embed="rId3"/>
          <a:stretch/>
        </p:blipFill>
        <p:spPr>
          <a:xfrm>
            <a:off x="367560" y="446040"/>
            <a:ext cx="3052800" cy="891360"/>
          </a:xfrm>
          <a:prstGeom prst="rect">
            <a:avLst/>
          </a:prstGeom>
          <a:noFill/>
          <a:ln w="0">
            <a:noFill/>
          </a:ln>
        </p:spPr>
      </p:pic>
      <p:pic>
        <p:nvPicPr>
          <p:cNvPr id="282" name="Picture 2" descr="image.png"/>
          <p:cNvPicPr/>
          <p:nvPr/>
        </p:nvPicPr>
        <p:blipFill>
          <a:blip r:embed="rId4"/>
          <a:stretch/>
        </p:blipFill>
        <p:spPr>
          <a:xfrm>
            <a:off x="9790560" y="0"/>
            <a:ext cx="2033640" cy="1899360"/>
          </a:xfrm>
          <a:prstGeom prst="rect">
            <a:avLst/>
          </a:prstGeom>
          <a:noFill/>
          <a:ln w="0">
            <a:noFill/>
          </a:ln>
        </p:spPr>
      </p:pic>
      <p:sp>
        <p:nvSpPr>
          <p:cNvPr id="283" name="Rectangle 13"/>
          <p:cNvSpPr/>
          <p:nvPr/>
        </p:nvSpPr>
        <p:spPr>
          <a:xfrm>
            <a:off x="41148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  Régénération et durée</a:t>
            </a:r>
            <a:endParaRPr lang="fr-FR" sz="1300" b="0" u="none" strike="noStrike">
              <a:solidFill>
                <a:srgbClr val="000000"/>
              </a:solidFill>
              <a:effectLst/>
              <a:uFillTx/>
              <a:latin typeface="Arial"/>
            </a:endParaRPr>
          </a:p>
        </p:txBody>
      </p:sp>
      <p:sp>
        <p:nvSpPr>
          <p:cNvPr id="284" name="Rectangle 14"/>
          <p:cNvSpPr/>
          <p:nvPr/>
        </p:nvSpPr>
        <p:spPr>
          <a:xfrm>
            <a:off x="4233600" y="1353240"/>
            <a:ext cx="3730320" cy="356400"/>
          </a:xfrm>
          <a:prstGeom prst="rect">
            <a:avLst/>
          </a:prstGeom>
          <a:solidFill>
            <a:srgbClr val="EDF1F7"/>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68758B"/>
                </a:solidFill>
                <a:effectLst/>
                <a:uFillTx/>
                <a:latin typeface="Marianne"/>
              </a:rPr>
              <a:t>II  Engagements et paiements</a:t>
            </a:r>
            <a:endParaRPr lang="fr-FR" sz="1300" b="0" u="none" strike="noStrike">
              <a:solidFill>
                <a:srgbClr val="000000"/>
              </a:solidFill>
              <a:effectLst/>
              <a:uFillTx/>
              <a:latin typeface="Arial"/>
            </a:endParaRPr>
          </a:p>
        </p:txBody>
      </p:sp>
      <p:sp>
        <p:nvSpPr>
          <p:cNvPr id="285" name="Rectangle 15"/>
          <p:cNvSpPr/>
          <p:nvPr/>
        </p:nvSpPr>
        <p:spPr>
          <a:xfrm>
            <a:off x="8055720" y="1353240"/>
            <a:ext cx="3730320" cy="356400"/>
          </a:xfrm>
          <a:prstGeom prst="rect">
            <a:avLst/>
          </a:prstGeom>
          <a:solidFill>
            <a:srgbClr val="234C91"/>
          </a:solidFill>
          <a:ln>
            <a:noFill/>
          </a:ln>
        </p:spPr>
        <p:style>
          <a:lnRef idx="1">
            <a:schemeClr val="accent1"/>
          </a:lnRef>
          <a:fillRef idx="3">
            <a:schemeClr val="accent1"/>
          </a:fillRef>
          <a:effectRef idx="2">
            <a:schemeClr val="accent1"/>
          </a:effectRef>
          <a:fontRef idx="minor"/>
        </p:style>
        <p:txBody>
          <a:bodyPr lIns="109800" tIns="23040" rIns="90000" bIns="0" anchor="ctr">
            <a:noAutofit/>
          </a:bodyPr>
          <a:lstStyle/>
          <a:p>
            <a:pPr algn="ctr" defTabSz="914400">
              <a:lnSpc>
                <a:spcPct val="100000"/>
              </a:lnSpc>
            </a:pPr>
            <a:r>
              <a:rPr lang="fr-FR" sz="1300" b="1" u="none" strike="noStrike">
                <a:solidFill>
                  <a:srgbClr val="FFFFFF"/>
                </a:solidFill>
                <a:effectLst/>
                <a:uFillTx/>
                <a:latin typeface="Marianne"/>
              </a:rPr>
              <a:t>III  Programmation et information</a:t>
            </a:r>
            <a:endParaRPr lang="fr-FR" sz="1300" b="0" u="none" strike="noStrike">
              <a:solidFill>
                <a:srgbClr val="FFFFFF"/>
              </a:solidFill>
              <a:effectLst/>
              <a:uFillTx/>
              <a:latin typeface="Arial"/>
            </a:endParaRPr>
          </a:p>
        </p:txBody>
      </p:sp>
      <p:sp>
        <p:nvSpPr>
          <p:cNvPr id="286" name="TextBox 16"/>
          <p:cNvSpPr/>
          <p:nvPr/>
        </p:nvSpPr>
        <p:spPr>
          <a:xfrm>
            <a:off x="11475720" y="6355080"/>
            <a:ext cx="30096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18</a:t>
            </a:r>
            <a:endParaRPr lang="fr-FR" sz="900" b="0" u="none" strike="noStrike">
              <a:solidFill>
                <a:srgbClr val="000000"/>
              </a:solidFill>
              <a:effectLst/>
              <a:uFillTx/>
              <a:latin typeface="Arial"/>
            </a:endParaRPr>
          </a:p>
        </p:txBody>
      </p:sp>
      <p:sp>
        <p:nvSpPr>
          <p:cNvPr id="287" name="TextBox 17"/>
          <p:cNvSpPr/>
          <p:nvPr/>
        </p:nvSpPr>
        <p:spPr>
          <a:xfrm>
            <a:off x="411480" y="1737360"/>
            <a:ext cx="10972440" cy="4755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700" b="1" u="none" strike="noStrike">
                <a:solidFill>
                  <a:srgbClr val="18365D"/>
                </a:solidFill>
                <a:effectLst/>
                <a:uFillTx/>
                <a:latin typeface="Marianne"/>
              </a:rPr>
              <a:t>Conclusion</a:t>
            </a:r>
            <a:endParaRPr lang="fr-FR" sz="2700" b="0" u="none" strike="noStrike">
              <a:solidFill>
                <a:srgbClr val="000000"/>
              </a:solidFill>
              <a:effectLst/>
              <a:uFillTx/>
              <a:latin typeface="Arial"/>
            </a:endParaRPr>
          </a:p>
        </p:txBody>
      </p:sp>
      <p:sp>
        <p:nvSpPr>
          <p:cNvPr id="288" name="TextBox 18"/>
          <p:cNvSpPr/>
          <p:nvPr/>
        </p:nvSpPr>
        <p:spPr>
          <a:xfrm>
            <a:off x="548640" y="2651760"/>
            <a:ext cx="4114440" cy="3837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1" u="none" strike="noStrike">
                <a:solidFill>
                  <a:srgbClr val="234C91"/>
                </a:solidFill>
                <a:effectLst/>
                <a:uFillTx/>
                <a:latin typeface="Marianne"/>
              </a:rPr>
              <a:t>Préserver les services rendus</a:t>
            </a:r>
            <a:endParaRPr lang="fr-FR" sz="2100" b="0" u="none" strike="noStrike">
              <a:solidFill>
                <a:srgbClr val="000000"/>
              </a:solidFill>
              <a:effectLst/>
              <a:uFillTx/>
              <a:latin typeface="Arial"/>
            </a:endParaRPr>
          </a:p>
        </p:txBody>
      </p:sp>
      <p:sp>
        <p:nvSpPr>
          <p:cNvPr id="289" name="TextBox 19"/>
          <p:cNvSpPr/>
          <p:nvPr/>
        </p:nvSpPr>
        <p:spPr>
          <a:xfrm>
            <a:off x="4800600" y="2651760"/>
            <a:ext cx="6766200" cy="703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0" u="none" strike="noStrike">
                <a:solidFill>
                  <a:srgbClr val="222222"/>
                </a:solidFill>
                <a:effectLst/>
                <a:uFillTx/>
                <a:latin typeface="Marianne"/>
              </a:rPr>
              <a:t>La régénération protège la sécurité et la fiabilité des réseaux.</a:t>
            </a:r>
            <a:endParaRPr lang="fr-FR" sz="2100" b="0" u="none" strike="noStrike">
              <a:solidFill>
                <a:srgbClr val="000000"/>
              </a:solidFill>
              <a:effectLst/>
              <a:uFillTx/>
              <a:latin typeface="Arial"/>
            </a:endParaRPr>
          </a:p>
        </p:txBody>
      </p:sp>
      <p:sp>
        <p:nvSpPr>
          <p:cNvPr id="290" name="TextBox 20"/>
          <p:cNvSpPr/>
          <p:nvPr/>
        </p:nvSpPr>
        <p:spPr>
          <a:xfrm>
            <a:off x="548640" y="3566160"/>
            <a:ext cx="4114440" cy="703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1" u="none" strike="noStrike">
                <a:solidFill>
                  <a:srgbClr val="234C91"/>
                </a:solidFill>
                <a:effectLst/>
                <a:uFillTx/>
                <a:latin typeface="Marianne"/>
              </a:rPr>
              <a:t>Assurer une trajectoire financière crédible</a:t>
            </a:r>
            <a:endParaRPr lang="fr-FR" sz="2100" b="0" u="none" strike="noStrike">
              <a:solidFill>
                <a:srgbClr val="000000"/>
              </a:solidFill>
              <a:effectLst/>
              <a:uFillTx/>
              <a:latin typeface="Arial"/>
            </a:endParaRPr>
          </a:p>
        </p:txBody>
      </p:sp>
      <p:sp>
        <p:nvSpPr>
          <p:cNvPr id="291" name="TextBox 21"/>
          <p:cNvSpPr/>
          <p:nvPr/>
        </p:nvSpPr>
        <p:spPr>
          <a:xfrm>
            <a:off x="4800600" y="3566160"/>
            <a:ext cx="6766200" cy="703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0" u="none" strike="noStrike">
                <a:solidFill>
                  <a:srgbClr val="222222"/>
                </a:solidFill>
                <a:effectLst/>
                <a:uFillTx/>
                <a:latin typeface="Marianne"/>
              </a:rPr>
              <a:t>Rapprocher les besoins, les ressources et les engagements des paiements à venir.</a:t>
            </a:r>
            <a:endParaRPr lang="fr-FR" sz="2100" b="0" u="none" strike="noStrike">
              <a:solidFill>
                <a:srgbClr val="000000"/>
              </a:solidFill>
              <a:effectLst/>
              <a:uFillTx/>
              <a:latin typeface="Arial"/>
            </a:endParaRPr>
          </a:p>
        </p:txBody>
      </p:sp>
      <p:sp>
        <p:nvSpPr>
          <p:cNvPr id="292" name="TextBox 22"/>
          <p:cNvSpPr/>
          <p:nvPr/>
        </p:nvSpPr>
        <p:spPr>
          <a:xfrm>
            <a:off x="548640" y="4572000"/>
            <a:ext cx="4114440" cy="703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1" u="none" strike="noStrike">
                <a:solidFill>
                  <a:srgbClr val="234C91"/>
                </a:solidFill>
                <a:effectLst/>
                <a:uFillTx/>
                <a:latin typeface="Marianne"/>
              </a:rPr>
              <a:t>Suivre les engagements dans la durée</a:t>
            </a:r>
            <a:endParaRPr lang="fr-FR" sz="2100" b="0" u="none" strike="noStrike">
              <a:solidFill>
                <a:srgbClr val="000000"/>
              </a:solidFill>
              <a:effectLst/>
              <a:uFillTx/>
              <a:latin typeface="Arial"/>
            </a:endParaRPr>
          </a:p>
        </p:txBody>
      </p:sp>
      <p:sp>
        <p:nvSpPr>
          <p:cNvPr id="293" name="TextBox 23"/>
          <p:cNvSpPr/>
          <p:nvPr/>
        </p:nvSpPr>
        <p:spPr>
          <a:xfrm>
            <a:off x="4800600" y="4572000"/>
            <a:ext cx="6766200" cy="7038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2100" b="0" u="none" strike="noStrike">
                <a:solidFill>
                  <a:srgbClr val="222222"/>
                </a:solidFill>
                <a:effectLst/>
                <a:uFillTx/>
                <a:latin typeface="Marianne"/>
              </a:rPr>
              <a:t>Donner de la visibilité aux maîtres d’ouvrage et rendre compte de l’emploi des ressources.</a:t>
            </a:r>
            <a:endParaRPr lang="fr-FR" sz="2100" b="0" u="none" strike="noStrike">
              <a:solidFill>
                <a:srgbClr val="000000"/>
              </a:solidFill>
              <a:effectLst/>
              <a:uFillTx/>
              <a:latin typeface="Arial"/>
            </a:endParaRPr>
          </a:p>
        </p:txBody>
      </p:sp>
      <p:sp>
        <p:nvSpPr>
          <p:cNvPr id="294" name="TextBox 24"/>
          <p:cNvSpPr/>
          <p:nvPr/>
        </p:nvSpPr>
        <p:spPr>
          <a:xfrm>
            <a:off x="548640" y="5623560"/>
            <a:ext cx="10972440" cy="35316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1900" b="1" u="none" strike="noStrike">
                <a:solidFill>
                  <a:srgbClr val="18365D"/>
                </a:solidFill>
                <a:effectLst/>
                <a:uFillTx/>
                <a:latin typeface="Marianne"/>
              </a:rPr>
              <a:t>L’AFIT France consolide les financements, conventionne et suit leur exécution.</a:t>
            </a:r>
            <a:endParaRPr lang="fr-FR" sz="1900" b="0" u="none" strike="noStrike">
              <a:solidFill>
                <a:srgbClr val="000000"/>
              </a:solidFill>
              <a:effectLst/>
              <a:uFillTx/>
              <a:latin typeface="Arial"/>
            </a:endParaRPr>
          </a:p>
        </p:txBody>
      </p:sp>
      <p:sp>
        <p:nvSpPr>
          <p:cNvPr id="295" name="TextBox 25"/>
          <p:cNvSpPr/>
          <p:nvPr/>
        </p:nvSpPr>
        <p:spPr>
          <a:xfrm>
            <a:off x="548640" y="6217920"/>
            <a:ext cx="10789560" cy="30744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45000" anchor="t">
            <a:spAutoFit/>
          </a:bodyPr>
          <a:lstStyle/>
          <a:p>
            <a:pPr defTabSz="914400">
              <a:lnSpc>
                <a:spcPct val="100000"/>
              </a:lnSpc>
            </a:pPr>
            <a:r>
              <a:rPr lang="fr-FR" sz="1600" b="0" u="none" strike="noStrike">
                <a:solidFill>
                  <a:srgbClr val="234C91"/>
                </a:solidFill>
                <a:effectLst/>
                <a:uFillTx/>
                <a:latin typeface="Marianne"/>
              </a:rPr>
              <a:t>Merci de votre attention. Place aux échanges.</a:t>
            </a:r>
            <a:endParaRPr lang="fr-FR" sz="1600" b="0" u="none" strike="noStrike">
              <a:solidFill>
                <a:srgbClr val="000000"/>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 name="Picture 1" descr="image.png"/>
          <p:cNvPicPr/>
          <p:nvPr/>
        </p:nvPicPr>
        <p:blipFill>
          <a:blip r:embed="rId3"/>
          <a:stretch/>
        </p:blipFill>
        <p:spPr>
          <a:xfrm>
            <a:off x="367560" y="446040"/>
            <a:ext cx="3052800" cy="891360"/>
          </a:xfrm>
          <a:prstGeom prst="rect">
            <a:avLst/>
          </a:prstGeom>
          <a:noFill/>
          <a:ln w="0">
            <a:noFill/>
          </a:ln>
        </p:spPr>
      </p:pic>
      <p:pic>
        <p:nvPicPr>
          <p:cNvPr id="297" name="Picture 2" descr="image.png"/>
          <p:cNvPicPr/>
          <p:nvPr/>
        </p:nvPicPr>
        <p:blipFill>
          <a:blip r:embed="rId4"/>
          <a:stretch/>
        </p:blipFill>
        <p:spPr>
          <a:xfrm>
            <a:off x="9790560" y="0"/>
            <a:ext cx="2033640" cy="1899360"/>
          </a:xfrm>
          <a:prstGeom prst="rect">
            <a:avLst/>
          </a:prstGeom>
          <a:noFill/>
          <a:ln w="0">
            <a:noFill/>
          </a:ln>
        </p:spPr>
      </p:pic>
      <p:sp>
        <p:nvSpPr>
          <p:cNvPr id="298" name="TextBox 3"/>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Annexe : engagements et paiements par mode, 2021–2025</a:t>
            </a:r>
            <a:endParaRPr lang="fr-FR" sz="2700" b="0" u="none" strike="noStrike">
              <a:solidFill>
                <a:srgbClr val="000000"/>
              </a:solidFill>
              <a:effectLst/>
              <a:uFillTx/>
              <a:latin typeface="Arial"/>
            </a:endParaRPr>
          </a:p>
        </p:txBody>
      </p:sp>
      <p:sp>
        <p:nvSpPr>
          <p:cNvPr id="299" name="TextBox 4"/>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rapport d’activité 2025, p. 37–38, édition juin 2026. En M€, plan de relance inclus.</a:t>
            </a:r>
            <a:endParaRPr lang="fr-FR" sz="900" b="0" u="none" strike="noStrike">
              <a:solidFill>
                <a:srgbClr val="000000"/>
              </a:solidFill>
              <a:effectLst/>
              <a:uFillTx/>
              <a:latin typeface="Arial"/>
            </a:endParaRPr>
          </a:p>
        </p:txBody>
      </p:sp>
      <p:graphicFrame>
        <p:nvGraphicFramePr>
          <p:cNvPr id="300" name="Graphique 6"/>
          <p:cNvGraphicFramePr/>
          <p:nvPr/>
        </p:nvGraphicFramePr>
        <p:xfrm>
          <a:off x="638280" y="2889360"/>
          <a:ext cx="4813920" cy="30031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1" name="Graphique 7"/>
          <p:cNvGraphicFramePr/>
          <p:nvPr/>
        </p:nvGraphicFramePr>
        <p:xfrm>
          <a:off x="6031440" y="2889360"/>
          <a:ext cx="5353200" cy="3003120"/>
        </p:xfrm>
        <a:graphic>
          <a:graphicData uri="http://schemas.openxmlformats.org/drawingml/2006/chart">
            <c:chart xmlns:c="http://schemas.openxmlformats.org/drawingml/2006/chart" xmlns:r="http://schemas.openxmlformats.org/officeDocument/2006/relationships" r:id="rId6"/>
          </a:graphicData>
        </a:graphic>
      </p:graphicFrame>
      <p:sp>
        <p:nvSpPr>
          <p:cNvPr id="302" name="TextBox 8"/>
          <p:cNvSpPr/>
          <p:nvPr/>
        </p:nvSpPr>
        <p:spPr>
          <a:xfrm>
            <a:off x="594360" y="5943600"/>
            <a:ext cx="10789560" cy="265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500" b="0" u="none" strike="noStrike">
                <a:solidFill>
                  <a:srgbClr val="222222"/>
                </a:solidFill>
                <a:effectLst/>
                <a:uFillTx/>
                <a:latin typeface="Marianne"/>
              </a:rPr>
              <a:t>AE : autorisations d’engagement     CP : crédits de paiement</a:t>
            </a:r>
            <a:endParaRPr lang="fr-FR" sz="1500" b="0" u="none" strike="noStrike">
              <a:solidFill>
                <a:srgbClr val="000000"/>
              </a:solidFill>
              <a:effectLst/>
              <a:uFillTx/>
              <a:latin typeface="Arial"/>
            </a:endParaRPr>
          </a:p>
        </p:txBody>
      </p:sp>
      <p:sp>
        <p:nvSpPr>
          <p:cNvPr id="303" name="TextBox 9"/>
          <p:cNvSpPr/>
          <p:nvPr/>
        </p:nvSpPr>
        <p:spPr>
          <a:xfrm>
            <a:off x="11475720" y="6355080"/>
            <a:ext cx="30204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19</a:t>
            </a:r>
            <a:endParaRPr lang="fr-FR" sz="900" b="0" u="none" strike="noStrike">
              <a:solidFill>
                <a:srgbClr val="000000"/>
              </a:solidFill>
              <a:effectLst/>
              <a:uFillTx/>
              <a:latin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Picture 1" descr="image.png"/>
          <p:cNvPicPr/>
          <p:nvPr/>
        </p:nvPicPr>
        <p:blipFill>
          <a:blip r:embed="rId3"/>
          <a:stretch/>
        </p:blipFill>
        <p:spPr>
          <a:xfrm>
            <a:off x="367560" y="446040"/>
            <a:ext cx="3052800" cy="891360"/>
          </a:xfrm>
          <a:prstGeom prst="rect">
            <a:avLst/>
          </a:prstGeom>
          <a:noFill/>
          <a:ln w="0">
            <a:noFill/>
          </a:ln>
        </p:spPr>
      </p:pic>
      <p:pic>
        <p:nvPicPr>
          <p:cNvPr id="305" name="Picture 2" descr="image.png"/>
          <p:cNvPicPr/>
          <p:nvPr/>
        </p:nvPicPr>
        <p:blipFill>
          <a:blip r:embed="rId4"/>
          <a:stretch/>
        </p:blipFill>
        <p:spPr>
          <a:xfrm>
            <a:off x="9790560" y="0"/>
            <a:ext cx="2033640" cy="1899360"/>
          </a:xfrm>
          <a:prstGeom prst="rect">
            <a:avLst/>
          </a:prstGeom>
          <a:noFill/>
          <a:ln w="0">
            <a:noFill/>
          </a:ln>
        </p:spPr>
      </p:pic>
      <p:sp>
        <p:nvSpPr>
          <p:cNvPr id="306" name="TextBox 3"/>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Annexe : engagements et paiements par mode, 2021–2025</a:t>
            </a:r>
            <a:endParaRPr lang="fr-FR" sz="2700" b="0" u="none" strike="noStrike">
              <a:solidFill>
                <a:srgbClr val="000000"/>
              </a:solidFill>
              <a:effectLst/>
              <a:uFillTx/>
              <a:latin typeface="Arial"/>
            </a:endParaRPr>
          </a:p>
        </p:txBody>
      </p:sp>
      <p:sp>
        <p:nvSpPr>
          <p:cNvPr id="307" name="TextBox 4"/>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rapport d’activité 2025, p. 37–38, édition juin 2026. En M€, plan de relance inclus.</a:t>
            </a:r>
            <a:endParaRPr lang="fr-FR" sz="900" b="0" u="none" strike="noStrike">
              <a:solidFill>
                <a:srgbClr val="000000"/>
              </a:solidFill>
              <a:effectLst/>
              <a:uFillTx/>
              <a:latin typeface="Arial"/>
            </a:endParaRPr>
          </a:p>
        </p:txBody>
      </p:sp>
      <p:graphicFrame>
        <p:nvGraphicFramePr>
          <p:cNvPr id="308" name="Graphique 8"/>
          <p:cNvGraphicFramePr/>
          <p:nvPr/>
        </p:nvGraphicFramePr>
        <p:xfrm>
          <a:off x="638280" y="3047040"/>
          <a:ext cx="4822200" cy="260352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9" name="Graphique 9"/>
          <p:cNvGraphicFramePr/>
          <p:nvPr/>
        </p:nvGraphicFramePr>
        <p:xfrm>
          <a:off x="6236640" y="3047040"/>
          <a:ext cx="5316840" cy="2603520"/>
        </p:xfrm>
        <a:graphic>
          <a:graphicData uri="http://schemas.openxmlformats.org/drawingml/2006/chart">
            <c:chart xmlns:c="http://schemas.openxmlformats.org/drawingml/2006/chart" xmlns:r="http://schemas.openxmlformats.org/officeDocument/2006/relationships" r:id="rId6"/>
          </a:graphicData>
        </a:graphic>
      </p:graphicFrame>
      <p:sp>
        <p:nvSpPr>
          <p:cNvPr id="310" name="TextBox 10"/>
          <p:cNvSpPr/>
          <p:nvPr/>
        </p:nvSpPr>
        <p:spPr>
          <a:xfrm>
            <a:off x="594360" y="5943600"/>
            <a:ext cx="10789560" cy="265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500" b="0" u="none" strike="noStrike">
                <a:solidFill>
                  <a:srgbClr val="222222"/>
                </a:solidFill>
                <a:effectLst/>
                <a:uFillTx/>
                <a:latin typeface="Marianne"/>
              </a:rPr>
              <a:t>AE : autorisations d’engagement     CP : crédits de paiement</a:t>
            </a:r>
            <a:endParaRPr lang="fr-FR" sz="1500" b="0" u="none" strike="noStrike">
              <a:solidFill>
                <a:srgbClr val="000000"/>
              </a:solidFill>
              <a:effectLst/>
              <a:uFillTx/>
              <a:latin typeface="Arial"/>
            </a:endParaRPr>
          </a:p>
        </p:txBody>
      </p:sp>
      <p:sp>
        <p:nvSpPr>
          <p:cNvPr id="311" name="TextBox 11"/>
          <p:cNvSpPr/>
          <p:nvPr/>
        </p:nvSpPr>
        <p:spPr>
          <a:xfrm>
            <a:off x="11475720" y="6355080"/>
            <a:ext cx="31788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20</a:t>
            </a:r>
            <a:endParaRPr lang="fr-FR" sz="900" b="0" u="none" strike="noStrike">
              <a:solidFill>
                <a:srgbClr val="000000"/>
              </a:solidFill>
              <a:effectLst/>
              <a:uFillTx/>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Picture 1" descr="image.png"/>
          <p:cNvPicPr/>
          <p:nvPr/>
        </p:nvPicPr>
        <p:blipFill>
          <a:blip r:embed="rId3"/>
          <a:stretch/>
        </p:blipFill>
        <p:spPr>
          <a:xfrm>
            <a:off x="367560" y="446040"/>
            <a:ext cx="3052800" cy="891360"/>
          </a:xfrm>
          <a:prstGeom prst="rect">
            <a:avLst/>
          </a:prstGeom>
          <a:noFill/>
          <a:ln w="0">
            <a:noFill/>
          </a:ln>
        </p:spPr>
      </p:pic>
      <p:pic>
        <p:nvPicPr>
          <p:cNvPr id="313" name="Picture 2" descr="image.png"/>
          <p:cNvPicPr/>
          <p:nvPr/>
        </p:nvPicPr>
        <p:blipFill>
          <a:blip r:embed="rId4"/>
          <a:stretch/>
        </p:blipFill>
        <p:spPr>
          <a:xfrm>
            <a:off x="9790560" y="0"/>
            <a:ext cx="2033640" cy="1899360"/>
          </a:xfrm>
          <a:prstGeom prst="rect">
            <a:avLst/>
          </a:prstGeom>
          <a:noFill/>
          <a:ln w="0">
            <a:noFill/>
          </a:ln>
        </p:spPr>
      </p:pic>
      <p:sp>
        <p:nvSpPr>
          <p:cNvPr id="314" name="TextBox 3"/>
          <p:cNvSpPr/>
          <p:nvPr/>
        </p:nvSpPr>
        <p:spPr>
          <a:xfrm>
            <a:off x="411480" y="1737360"/>
            <a:ext cx="11063880" cy="44892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2700" b="1" u="none" strike="noStrike">
                <a:solidFill>
                  <a:srgbClr val="18365D"/>
                </a:solidFill>
                <a:effectLst/>
                <a:uFillTx/>
                <a:latin typeface="Marianne"/>
              </a:rPr>
              <a:t>Annexe : engagements et paiements par mode, 2021–2025</a:t>
            </a:r>
            <a:endParaRPr lang="fr-FR" sz="2700" b="0" u="none" strike="noStrike">
              <a:solidFill>
                <a:srgbClr val="000000"/>
              </a:solidFill>
              <a:effectLst/>
              <a:uFillTx/>
              <a:latin typeface="Arial"/>
            </a:endParaRPr>
          </a:p>
        </p:txBody>
      </p:sp>
      <p:sp>
        <p:nvSpPr>
          <p:cNvPr id="315" name="TextBox 4"/>
          <p:cNvSpPr/>
          <p:nvPr/>
        </p:nvSpPr>
        <p:spPr>
          <a:xfrm>
            <a:off x="411480" y="6355080"/>
            <a:ext cx="10881000" cy="17460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900" b="0" u="none" strike="noStrike">
                <a:solidFill>
                  <a:srgbClr val="555555"/>
                </a:solidFill>
                <a:effectLst/>
                <a:uFillTx/>
                <a:latin typeface="Marianne"/>
              </a:rPr>
              <a:t>Source : AFIT France, rapport d’activité 2025, p. 37–38, édition juin 2026. En M€, plan de relance inclus.</a:t>
            </a:r>
            <a:endParaRPr lang="fr-FR" sz="900" b="0" u="none" strike="noStrike">
              <a:solidFill>
                <a:srgbClr val="000000"/>
              </a:solidFill>
              <a:effectLst/>
              <a:uFillTx/>
              <a:latin typeface="Arial"/>
            </a:endParaRPr>
          </a:p>
        </p:txBody>
      </p:sp>
      <p:graphicFrame>
        <p:nvGraphicFramePr>
          <p:cNvPr id="316" name="Graphique 6"/>
          <p:cNvGraphicFramePr/>
          <p:nvPr/>
        </p:nvGraphicFramePr>
        <p:xfrm>
          <a:off x="638280" y="3073320"/>
          <a:ext cx="4923720" cy="270756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17" name="Graphique 7"/>
          <p:cNvGraphicFramePr/>
          <p:nvPr/>
        </p:nvGraphicFramePr>
        <p:xfrm>
          <a:off x="6334920" y="3073320"/>
          <a:ext cx="5218200" cy="2707560"/>
        </p:xfrm>
        <a:graphic>
          <a:graphicData uri="http://schemas.openxmlformats.org/drawingml/2006/chart">
            <c:chart xmlns:c="http://schemas.openxmlformats.org/drawingml/2006/chart" xmlns:r="http://schemas.openxmlformats.org/officeDocument/2006/relationships" r:id="rId6"/>
          </a:graphicData>
        </a:graphic>
      </p:graphicFrame>
      <p:sp>
        <p:nvSpPr>
          <p:cNvPr id="318" name="TextBox 8"/>
          <p:cNvSpPr/>
          <p:nvPr/>
        </p:nvSpPr>
        <p:spPr>
          <a:xfrm>
            <a:off x="594360" y="5943600"/>
            <a:ext cx="10789560" cy="265680"/>
          </a:xfrm>
          <a:prstGeom prst="rect">
            <a:avLst/>
          </a:prstGeom>
          <a:noFill/>
          <a:ln w="0">
            <a:noFill/>
          </a:ln>
        </p:spPr>
        <p:style>
          <a:lnRef idx="0">
            <a:scrgbClr r="0" g="0" b="0"/>
          </a:lnRef>
          <a:fillRef idx="0">
            <a:scrgbClr r="0" g="0" b="0"/>
          </a:fillRef>
          <a:effectRef idx="0">
            <a:scrgbClr r="0" g="0" b="0"/>
          </a:effectRef>
          <a:fontRef idx="minor"/>
        </p:style>
        <p:txBody>
          <a:bodyPr lIns="18360" tIns="18360" rIns="18360" bIns="18360" anchor="t">
            <a:spAutoFit/>
          </a:bodyPr>
          <a:lstStyle/>
          <a:p>
            <a:pPr defTabSz="914400">
              <a:lnSpc>
                <a:spcPct val="100000"/>
              </a:lnSpc>
              <a:spcAft>
                <a:spcPts val="901"/>
              </a:spcAft>
            </a:pPr>
            <a:r>
              <a:rPr lang="fr-FR" sz="1500" b="0" u="none" strike="noStrike">
                <a:solidFill>
                  <a:srgbClr val="222222"/>
                </a:solidFill>
                <a:effectLst/>
                <a:uFillTx/>
                <a:latin typeface="Marianne"/>
              </a:rPr>
              <a:t>AE : autorisations d’engagement     CP : crédits de paiement</a:t>
            </a:r>
            <a:endParaRPr lang="fr-FR" sz="1500" b="0" u="none" strike="noStrike">
              <a:solidFill>
                <a:srgbClr val="000000"/>
              </a:solidFill>
              <a:effectLst/>
              <a:uFillTx/>
              <a:latin typeface="Arial"/>
            </a:endParaRPr>
          </a:p>
        </p:txBody>
      </p:sp>
      <p:sp>
        <p:nvSpPr>
          <p:cNvPr id="319" name="TextBox 9"/>
          <p:cNvSpPr/>
          <p:nvPr/>
        </p:nvSpPr>
        <p:spPr>
          <a:xfrm>
            <a:off x="11475720" y="6355080"/>
            <a:ext cx="301320" cy="2278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fr-FR" sz="900" b="0" u="none" strike="noStrike">
                <a:solidFill>
                  <a:schemeClr val="dk1"/>
                </a:solidFill>
                <a:effectLst/>
                <a:uFillTx/>
                <a:latin typeface="Marianne"/>
              </a:rPr>
              <a:t>21</a:t>
            </a:r>
            <a:endParaRPr lang="fr-FR" sz="900" b="0" u="none" strike="noStrike">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99A5812EC654640AAF0FBDB42E081DB" ma:contentTypeVersion="19" ma:contentTypeDescription="Crée un document." ma:contentTypeScope="" ma:versionID="01c28d7e562030b6f94e0a8473726d8e">
  <xsd:schema xmlns:xsd="http://www.w3.org/2001/XMLSchema" xmlns:xs="http://www.w3.org/2001/XMLSchema" xmlns:p="http://schemas.microsoft.com/office/2006/metadata/properties" xmlns:ns2="ca8b9c18-5e1d-46e5-9d1a-4e2a3224a5d3" xmlns:ns3="597f0e91-a424-40e7-b159-919cd36229ca" targetNamespace="http://schemas.microsoft.com/office/2006/metadata/properties" ma:root="true" ma:fieldsID="dbf580dc9218dd3cf9c85e5315f946b5" ns2:_="" ns3:_="">
    <xsd:import namespace="ca8b9c18-5e1d-46e5-9d1a-4e2a3224a5d3"/>
    <xsd:import namespace="597f0e91-a424-40e7-b159-919cd36229c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b9c18-5e1d-46e5-9d1a-4e2a3224a5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05f3d6fe-baf4-44b9-a882-657db6edb6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7f0e91-a424-40e7-b159-919cd36229ca" elementFormDefault="qualified">
    <xsd:import namespace="http://schemas.microsoft.com/office/2006/documentManagement/types"/>
    <xsd:import namespace="http://schemas.microsoft.com/office/infopath/2007/PartnerControls"/>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dc45a579-8ad3-4386-ab0e-ea2618c9e016}" ma:internalName="TaxCatchAll" ma:showField="CatchAllData" ma:web="597f0e91-a424-40e7-b159-919cd36229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a8b9c18-5e1d-46e5-9d1a-4e2a3224a5d3">
      <Terms xmlns="http://schemas.microsoft.com/office/infopath/2007/PartnerControls"/>
    </lcf76f155ced4ddcb4097134ff3c332f>
    <TaxCatchAll xmlns="597f0e91-a424-40e7-b159-919cd36229ca" xsi:nil="true"/>
  </documentManagement>
</p:properties>
</file>

<file path=customXml/itemProps1.xml><?xml version="1.0" encoding="utf-8"?>
<ds:datastoreItem xmlns:ds="http://schemas.openxmlformats.org/officeDocument/2006/customXml" ds:itemID="{64FEC9E1-A3FD-4842-9F41-FB7AB7DF8FFB}"/>
</file>

<file path=customXml/itemProps2.xml><?xml version="1.0" encoding="utf-8"?>
<ds:datastoreItem xmlns:ds="http://schemas.openxmlformats.org/officeDocument/2006/customXml" ds:itemID="{6F4F6B72-97C4-4E33-9A32-8A0BE8CA7F2E}"/>
</file>

<file path=customXml/itemProps3.xml><?xml version="1.0" encoding="utf-8"?>
<ds:datastoreItem xmlns:ds="http://schemas.openxmlformats.org/officeDocument/2006/customXml" ds:itemID="{FE7AEA94-4980-479F-A746-97625CB548D9}"/>
</file>

<file path=docProps/app.xml><?xml version="1.0" encoding="utf-8"?>
<Properties xmlns="http://schemas.openxmlformats.org/officeDocument/2006/extended-properties" xmlns:vt="http://schemas.openxmlformats.org/officeDocument/2006/docPropsVTypes">
  <Template/>
  <TotalTime>334</TotalTime>
  <Words>1994</Words>
  <Application>Microsoft Office PowerPoint</Application>
  <PresentationFormat>Grand écran</PresentationFormat>
  <Paragraphs>274</Paragraphs>
  <Slides>21</Slides>
  <Notes>21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21</vt:i4>
      </vt:variant>
    </vt:vector>
  </HeadingPairs>
  <TitlesOfParts>
    <vt:vector size="29" baseType="lpstr">
      <vt:lpstr>Arial</vt:lpstr>
      <vt:lpstr>Calibri</vt:lpstr>
      <vt:lpstr>Calibri Light</vt:lpstr>
      <vt:lpstr>Marianne</vt:lpstr>
      <vt:lpstr>Symbol</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Intervention de Mme Katrin MOOSBRUGGER  Secrétaire générale de l’Agence de financement des infrastructures de transport de France (AFIT France)   01 octobre 2026</dc:title>
  <dc:subject/>
  <dc:creator>FAVIER Louis</dc:creator>
  <dc:description/>
  <cp:lastModifiedBy>FAVIER Louis</cp:lastModifiedBy>
  <cp:revision>33</cp:revision>
  <cp:lastPrinted>2026-09-30T20:49:30Z</cp:lastPrinted>
  <dcterms:created xsi:type="dcterms:W3CDTF">2026-09-15T15:07:59Z</dcterms:created>
  <dcterms:modified xsi:type="dcterms:W3CDTF">2026-10-01T07:53:08Z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i4>14</vt:i4>
  </property>
  <property fmtid="{D5CDD505-2E9C-101B-9397-08002B2CF9AE}" pid="4" name="ContentTypeId">
    <vt:lpwstr>0x010100C99A5812EC654640AAF0FBDB42E081DB</vt:lpwstr>
  </property>
</Properties>
</file>