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77" r:id="rId9"/>
    <p:sldId id="264" r:id="rId10"/>
    <p:sldId id="265" r:id="rId11"/>
    <p:sldId id="278" r:id="rId12"/>
    <p:sldId id="266" r:id="rId13"/>
    <p:sldId id="267" r:id="rId14"/>
    <p:sldId id="271" r:id="rId15"/>
    <p:sldId id="276" r:id="rId16"/>
  </p:sldIdLst>
  <p:sldSz cx="12192000" cy="6858000"/>
  <p:notesSz cx="6858000" cy="9144000"/>
  <p:embeddedFontLst>
    <p:embeddedFont>
      <p:font typeface="Helvetica Neue" panose="02000503000000020004"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ha0JxvA4BOShXfv3VH8uSZzskUv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BE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2A6AE3-237F-48DE-9D32-EC95B56A082F}">
  <a:tblStyle styleId="{362A6AE3-237F-48DE-9D32-EC95B56A082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1"/>
    <p:restoredTop sz="91348"/>
  </p:normalViewPr>
  <p:slideViewPr>
    <p:cSldViewPr snapToGrid="0">
      <p:cViewPr varScale="1">
        <p:scale>
          <a:sx n="107" d="100"/>
          <a:sy n="107" d="100"/>
        </p:scale>
        <p:origin x="59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59"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3" Type="http://customschemas.google.com/relationships/presentationmetadata" Target="metadata"/><Relationship Id="rId58"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60"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5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1"/>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86" name="Google Shape;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8548050918_2_6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Aurore</a:t>
            </a:r>
            <a:endParaRPr dirty="0"/>
          </a:p>
        </p:txBody>
      </p:sp>
      <p:sp>
        <p:nvSpPr>
          <p:cNvPr id="263" name="Google Shape;263;g38548050918_2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Aurore</a:t>
            </a:r>
          </a:p>
        </p:txBody>
      </p:sp>
      <p:sp>
        <p:nvSpPr>
          <p:cNvPr id="4" name="Espace réservé du numéro de diapositive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83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Aurore</a:t>
            </a:r>
            <a:endParaRPr dirty="0"/>
          </a:p>
        </p:txBody>
      </p:sp>
      <p:sp>
        <p:nvSpPr>
          <p:cNvPr id="276" name="Google Shape;27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1969601a6e_3_2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dirty="0"/>
              <a:t>Aurore</a:t>
            </a:r>
            <a:endParaRPr dirty="0"/>
          </a:p>
        </p:txBody>
      </p:sp>
      <p:sp>
        <p:nvSpPr>
          <p:cNvPr id="295" name="Google Shape;295;g31969601a6e_3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4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21" name="Google Shape;321;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39" name="Google Shape;43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nl-BE" sz="1800" dirty="0"/>
              <a:t>Pascale</a:t>
            </a:r>
            <a:endParaRPr sz="1800" dirty="0">
              <a:latin typeface="Calibri"/>
              <a:ea typeface="Calibri"/>
              <a:cs typeface="Calibri"/>
              <a:sym typeface="Calibri"/>
            </a:endParaRPr>
          </a:p>
        </p:txBody>
      </p:sp>
      <p:sp>
        <p:nvSpPr>
          <p:cNvPr id="98" name="Google Shape;9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nl-BE" sz="1800" dirty="0"/>
              <a:t>Pascale</a:t>
            </a:r>
            <a:endParaRPr sz="1800" dirty="0">
              <a:latin typeface="Calibri"/>
              <a:ea typeface="Calibri"/>
              <a:cs typeface="Calibri"/>
              <a:sym typeface="Calibri"/>
            </a:endParaRPr>
          </a:p>
        </p:txBody>
      </p:sp>
      <p:sp>
        <p:nvSpPr>
          <p:cNvPr id="139" name="Google Shape;13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8548050918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38548050918_4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sz="1800" dirty="0"/>
              <a:t>Aurore</a:t>
            </a:r>
            <a:endParaRPr sz="1800" dirty="0">
              <a:latin typeface="Calibri"/>
              <a:ea typeface="Calibri"/>
              <a:cs typeface="Calibri"/>
              <a:sym typeface="Calibri"/>
            </a:endParaRPr>
          </a:p>
        </p:txBody>
      </p:sp>
      <p:sp>
        <p:nvSpPr>
          <p:cNvPr id="156" name="Google Shape;156;g38548050918_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dirty="0"/>
              <a:t>Aurore</a:t>
            </a:r>
            <a:endParaRPr dirty="0"/>
          </a:p>
        </p:txBody>
      </p:sp>
      <p:sp>
        <p:nvSpPr>
          <p:cNvPr id="175" name="Google Shape;1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dirty="0"/>
              <a:t>Aurore</a:t>
            </a:r>
            <a:endParaRPr dirty="0">
              <a:solidFill>
                <a:srgbClr val="659C40"/>
              </a:solidFill>
            </a:endParaRPr>
          </a:p>
        </p:txBody>
      </p:sp>
      <p:sp>
        <p:nvSpPr>
          <p:cNvPr id="186" name="Google Shape;1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dirty="0"/>
              <a:t>Aurore</a:t>
            </a:r>
            <a:endParaRPr dirty="0">
              <a:solidFill>
                <a:srgbClr val="659C40"/>
              </a:solidFill>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19" name="Google Shape;21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a:extLst>
            <a:ext uri="{FF2B5EF4-FFF2-40B4-BE49-F238E27FC236}">
              <a16:creationId xmlns:a16="http://schemas.microsoft.com/office/drawing/2014/main" id="{DC6FB524-0DD9-F005-F9A0-DC19BCB5B56A}"/>
            </a:ext>
          </a:extLst>
        </p:cNvPr>
        <p:cNvGrpSpPr/>
        <p:nvPr/>
      </p:nvGrpSpPr>
      <p:grpSpPr>
        <a:xfrm>
          <a:off x="0" y="0"/>
          <a:ext cx="0" cy="0"/>
          <a:chOff x="0" y="0"/>
          <a:chExt cx="0" cy="0"/>
        </a:xfrm>
      </p:grpSpPr>
      <p:sp>
        <p:nvSpPr>
          <p:cNvPr id="217" name="Google Shape;217;p6:notes">
            <a:extLst>
              <a:ext uri="{FF2B5EF4-FFF2-40B4-BE49-F238E27FC236}">
                <a16:creationId xmlns:a16="http://schemas.microsoft.com/office/drawing/2014/main" id="{551F3BC4-4779-ECAA-8865-F583B5ECB4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6:notes">
            <a:extLst>
              <a:ext uri="{FF2B5EF4-FFF2-40B4-BE49-F238E27FC236}">
                <a16:creationId xmlns:a16="http://schemas.microsoft.com/office/drawing/2014/main" id="{F139C4D6-E0C8-9D9D-02FA-3AD3D610F732}"/>
              </a:ext>
            </a:extLst>
          </p:cNvPr>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dirty="0"/>
              <a:t>Aurore</a:t>
            </a:r>
            <a:endParaRPr dirty="0">
              <a:solidFill>
                <a:srgbClr val="659C40"/>
              </a:solidFill>
            </a:endParaRPr>
          </a:p>
        </p:txBody>
      </p:sp>
      <p:sp>
        <p:nvSpPr>
          <p:cNvPr id="219" name="Google Shape;219;p6:notes">
            <a:extLst>
              <a:ext uri="{FF2B5EF4-FFF2-40B4-BE49-F238E27FC236}">
                <a16:creationId xmlns:a16="http://schemas.microsoft.com/office/drawing/2014/main" id="{28797651-508E-D83D-3D2C-7A4A1567F77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2982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8548050918_2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Aurore</a:t>
            </a:r>
            <a:endParaRPr dirty="0"/>
          </a:p>
        </p:txBody>
      </p:sp>
      <p:sp>
        <p:nvSpPr>
          <p:cNvPr id="250" name="Google Shape;250;g3854805091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Google Shape;2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6"/>
        <p:cNvGrpSpPr/>
        <p:nvPr/>
      </p:nvGrpSpPr>
      <p:grpSpPr>
        <a:xfrm>
          <a:off x="0" y="0"/>
          <a:ext cx="0" cy="0"/>
          <a:chOff x="0" y="0"/>
          <a:chExt cx="0" cy="0"/>
        </a:xfrm>
      </p:grpSpPr>
      <p:sp>
        <p:nvSpPr>
          <p:cNvPr id="47" name="Google Shape;4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
        <p:cNvGrpSpPr/>
        <p:nvPr/>
      </p:nvGrpSpPr>
      <p:grpSpPr>
        <a:xfrm>
          <a:off x="0" y="0"/>
          <a:ext cx="0" cy="0"/>
          <a:chOff x="0" y="0"/>
          <a:chExt cx="0" cy="0"/>
        </a:xfrm>
      </p:grpSpPr>
      <p:sp>
        <p:nvSpPr>
          <p:cNvPr id="54" name="Google Shape;5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957437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8.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31.png"/><Relationship Id="rId5" Type="http://schemas.openxmlformats.org/officeDocument/2006/relationships/image" Target="../media/image41.png"/><Relationship Id="rId15" Type="http://schemas.openxmlformats.org/officeDocument/2006/relationships/image" Target="../media/image50.sv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
          <p:cNvSpPr txBox="1">
            <a:spLocks noGrp="1"/>
          </p:cNvSpPr>
          <p:nvPr>
            <p:ph type="ctrTitle"/>
          </p:nvPr>
        </p:nvSpPr>
        <p:spPr>
          <a:xfrm>
            <a:off x="469527" y="3367314"/>
            <a:ext cx="11252945" cy="2387600"/>
          </a:xfrm>
          <a:prstGeom prst="rect">
            <a:avLst/>
          </a:prstGeom>
          <a:noFill/>
          <a:ln>
            <a:noFill/>
          </a:ln>
        </p:spPr>
        <p:txBody>
          <a:bodyPr spcFirstLastPara="1" wrap="square" lIns="91425" tIns="45700" rIns="91425" bIns="45700" anchor="ctr" anchorCtr="0">
            <a:normAutofit/>
          </a:bodyPr>
          <a:lstStyle/>
          <a:p>
            <a:pPr>
              <a:buClr>
                <a:srgbClr val="004C93"/>
              </a:buClr>
            </a:pPr>
            <a:r>
              <a:rPr lang="fr-FR" sz="3600" b="1" dirty="0">
                <a:solidFill>
                  <a:srgbClr val="005230"/>
                </a:solidFill>
              </a:rPr>
              <a:t>La matrice du risque social-écologique : Un outil pour les politiques publiques de transition juste</a:t>
            </a:r>
            <a:br>
              <a:rPr lang="fr-FR" sz="3600" b="1" dirty="0">
                <a:solidFill>
                  <a:srgbClr val="005230"/>
                </a:solidFill>
              </a:rPr>
            </a:br>
            <a:endParaRPr sz="2800" dirty="0">
              <a:solidFill>
                <a:srgbClr val="005230"/>
              </a:solidFill>
            </a:endParaRPr>
          </a:p>
        </p:txBody>
      </p:sp>
      <p:sp>
        <p:nvSpPr>
          <p:cNvPr id="89" name="Google Shape;89;p2"/>
          <p:cNvSpPr txBox="1">
            <a:spLocks noGrp="1"/>
          </p:cNvSpPr>
          <p:nvPr>
            <p:ph type="subTitle" idx="1"/>
          </p:nvPr>
        </p:nvSpPr>
        <p:spPr>
          <a:xfrm>
            <a:off x="1523999" y="5091745"/>
            <a:ext cx="9144000" cy="145986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ADC2D9"/>
              </a:buClr>
              <a:buSzPts val="2400"/>
              <a:buNone/>
            </a:pPr>
            <a:r>
              <a:rPr lang="fr-FR" dirty="0">
                <a:solidFill>
                  <a:srgbClr val="7FBE42"/>
                </a:solidFill>
              </a:rPr>
              <a:t>Aurore Fransolet</a:t>
            </a:r>
            <a:endParaRPr dirty="0"/>
          </a:p>
        </p:txBody>
      </p:sp>
      <p:pic>
        <p:nvPicPr>
          <p:cNvPr id="90" name="Google Shape;90;p2"/>
          <p:cNvPicPr preferRelativeResize="0"/>
          <p:nvPr/>
        </p:nvPicPr>
        <p:blipFill rotWithShape="1">
          <a:blip r:embed="rId3">
            <a:alphaModFix/>
          </a:blip>
          <a:srcRect/>
          <a:stretch/>
        </p:blipFill>
        <p:spPr>
          <a:xfrm>
            <a:off x="0" y="6205351"/>
            <a:ext cx="12188412" cy="663535"/>
          </a:xfrm>
          <a:prstGeom prst="rect">
            <a:avLst/>
          </a:prstGeom>
          <a:noFill/>
          <a:ln>
            <a:noFill/>
          </a:ln>
        </p:spPr>
      </p:pic>
      <p:pic>
        <p:nvPicPr>
          <p:cNvPr id="91" name="Google Shape;91;p2" descr="Une image contenant texte, Police, capture d’écran, Graphique&#10;&#10;Description générée automatiquement"/>
          <p:cNvPicPr preferRelativeResize="0"/>
          <p:nvPr/>
        </p:nvPicPr>
        <p:blipFill rotWithShape="1">
          <a:blip r:embed="rId4">
            <a:alphaModFix/>
          </a:blip>
          <a:srcRect/>
          <a:stretch/>
        </p:blipFill>
        <p:spPr>
          <a:xfrm>
            <a:off x="10361953" y="6265364"/>
            <a:ext cx="1746986" cy="543507"/>
          </a:xfrm>
          <a:prstGeom prst="rect">
            <a:avLst/>
          </a:prstGeom>
          <a:noFill/>
          <a:ln>
            <a:noFill/>
          </a:ln>
        </p:spPr>
      </p:pic>
      <p:pic>
        <p:nvPicPr>
          <p:cNvPr id="93" name="Google Shape;93;p2" descr="Afbeelding met windmolen, ontwerp, illustratie&#10;&#10;Automatisch gegenereerde beschrijving"/>
          <p:cNvPicPr preferRelativeResize="0"/>
          <p:nvPr/>
        </p:nvPicPr>
        <p:blipFill rotWithShape="1">
          <a:blip r:embed="rId5">
            <a:alphaModFix/>
          </a:blip>
          <a:srcRect t="53309"/>
          <a:stretch/>
        </p:blipFill>
        <p:spPr>
          <a:xfrm>
            <a:off x="-3587" y="-60016"/>
            <a:ext cx="12191999" cy="3202112"/>
          </a:xfrm>
          <a:prstGeom prst="rect">
            <a:avLst/>
          </a:prstGeom>
          <a:noFill/>
          <a:ln>
            <a:noFill/>
          </a:ln>
        </p:spPr>
      </p:pic>
      <p:sp>
        <p:nvSpPr>
          <p:cNvPr id="94" name="Google Shape;94;p2"/>
          <p:cNvSpPr txBox="1"/>
          <p:nvPr/>
        </p:nvSpPr>
        <p:spPr>
          <a:xfrm>
            <a:off x="1851712" y="92764"/>
            <a:ext cx="8405471" cy="291687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ADC2D9"/>
              </a:buClr>
              <a:buSzPts val="2400"/>
              <a:buFont typeface="Arial"/>
              <a:buNone/>
            </a:pPr>
            <a:endParaRPr sz="2800" b="0" i="0" u="none" strike="noStrike" cap="none" dirty="0">
              <a:solidFill>
                <a:schemeClr val="lt1"/>
              </a:solidFill>
              <a:latin typeface="Calibri"/>
              <a:ea typeface="Calibri"/>
              <a:cs typeface="Calibri"/>
              <a:sym typeface="Calibri"/>
            </a:endParaRPr>
          </a:p>
          <a:p>
            <a:pPr algn="ctr">
              <a:lnSpc>
                <a:spcPct val="90000"/>
              </a:lnSpc>
              <a:buClr>
                <a:srgbClr val="ADC2D9"/>
              </a:buClr>
              <a:buSzPts val="2400"/>
            </a:pPr>
            <a:r>
              <a:rPr lang="fr-FR" sz="2400" b="0" i="0" u="none" strike="noStrike" cap="none" dirty="0">
                <a:solidFill>
                  <a:schemeClr val="lt1"/>
                </a:solidFill>
                <a:latin typeface="Calibri"/>
                <a:ea typeface="Calibri"/>
                <a:cs typeface="Calibri"/>
                <a:sym typeface="Calibri"/>
              </a:rPr>
              <a:t>Institut des hautes études d’aménagement du territoire</a:t>
            </a:r>
          </a:p>
          <a:p>
            <a:pPr algn="ctr">
              <a:lnSpc>
                <a:spcPct val="90000"/>
              </a:lnSpc>
              <a:buClr>
                <a:srgbClr val="ADC2D9"/>
              </a:buClr>
              <a:buSzPts val="2400"/>
            </a:pPr>
            <a:r>
              <a:rPr lang="fr-FR" sz="2400" dirty="0">
                <a:solidFill>
                  <a:schemeClr val="lt1"/>
                </a:solidFill>
                <a:latin typeface="Calibri"/>
                <a:ea typeface="Calibri"/>
                <a:cs typeface="Calibri"/>
                <a:sym typeface="Calibri"/>
              </a:rPr>
              <a:t>Cycle annuel 2025 « Adapter les territoires à +4 degrés »</a:t>
            </a:r>
            <a:endParaRPr lang="fr-FR" sz="2400" b="0" i="0" u="none" strike="noStrike" cap="none" dirty="0">
              <a:solidFill>
                <a:schemeClr val="lt1"/>
              </a:solidFill>
              <a:latin typeface="Calibri"/>
              <a:ea typeface="Calibri"/>
              <a:cs typeface="Calibri"/>
              <a:sym typeface="Calibri"/>
            </a:endParaRPr>
          </a:p>
          <a:p>
            <a:pPr algn="ctr">
              <a:lnSpc>
                <a:spcPct val="90000"/>
              </a:lnSpc>
              <a:buClr>
                <a:srgbClr val="ADC2D9"/>
              </a:buClr>
              <a:buSzPts val="2400"/>
            </a:pPr>
            <a:r>
              <a:rPr lang="fr-FR" sz="2400" dirty="0">
                <a:solidFill>
                  <a:schemeClr val="lt1"/>
                </a:solidFill>
                <a:latin typeface="Calibri"/>
                <a:ea typeface="Calibri"/>
                <a:cs typeface="Calibri"/>
                <a:sym typeface="Calibri"/>
              </a:rPr>
              <a:t>Bruxelles, 7 novembre 2025</a:t>
            </a:r>
            <a:r>
              <a:rPr lang="fr-FR" sz="2400" b="0" i="0" u="none" strike="noStrike" cap="none" dirty="0">
                <a:solidFill>
                  <a:schemeClr val="lt1"/>
                </a:solidFill>
                <a:latin typeface="Calibri"/>
                <a:ea typeface="Calibri"/>
                <a:cs typeface="Calibri"/>
                <a:sym typeface="Calibri"/>
              </a:rPr>
              <a:t> </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38548050918_2_69"/>
          <p:cNvSpPr txBox="1">
            <a:spLocks noGrp="1"/>
          </p:cNvSpPr>
          <p:nvPr>
            <p:ph type="title"/>
          </p:nvPr>
        </p:nvSpPr>
        <p:spPr>
          <a:xfrm>
            <a:off x="838199" y="0"/>
            <a:ext cx="11312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r-FR" dirty="0"/>
              <a:t>Politiques de protection sociale-écologique face aux vagues de chaleur </a:t>
            </a:r>
            <a:endParaRPr dirty="0"/>
          </a:p>
        </p:txBody>
      </p:sp>
      <p:sp>
        <p:nvSpPr>
          <p:cNvPr id="266" name="Google Shape;266;g38548050918_2_69"/>
          <p:cNvSpPr txBox="1">
            <a:spLocks noGrp="1"/>
          </p:cNvSpPr>
          <p:nvPr>
            <p:ph type="sldNum" idx="12"/>
          </p:nvPr>
        </p:nvSpPr>
        <p:spPr>
          <a:xfrm>
            <a:off x="9407073" y="6491671"/>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10</a:t>
            </a:fld>
            <a:endParaRPr/>
          </a:p>
        </p:txBody>
      </p:sp>
      <p:sp>
        <p:nvSpPr>
          <p:cNvPr id="267" name="Google Shape;267;g38548050918_2_69"/>
          <p:cNvSpPr/>
          <p:nvPr/>
        </p:nvSpPr>
        <p:spPr>
          <a:xfrm>
            <a:off x="-77118" y="-33051"/>
            <a:ext cx="848400" cy="437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8" name="Google Shape;268;g38548050918_2_69"/>
          <p:cNvSpPr txBox="1">
            <a:spLocks noGrp="1"/>
          </p:cNvSpPr>
          <p:nvPr>
            <p:ph type="body" idx="1"/>
          </p:nvPr>
        </p:nvSpPr>
        <p:spPr>
          <a:xfrm>
            <a:off x="838199" y="1603021"/>
            <a:ext cx="11015100" cy="5025300"/>
          </a:xfrm>
          <a:prstGeom prst="rect">
            <a:avLst/>
          </a:prstGeom>
          <a:noFill/>
          <a:ln>
            <a:noFill/>
          </a:ln>
        </p:spPr>
        <p:txBody>
          <a:bodyPr spcFirstLastPara="1" wrap="square" lIns="91425" tIns="45700" rIns="91425" bIns="45700" anchor="t" anchorCtr="0">
            <a:normAutofit/>
          </a:bodyPr>
          <a:lstStyle/>
          <a:p>
            <a:pPr marL="114300" lvl="0" indent="0" algn="just" rtl="0">
              <a:lnSpc>
                <a:spcPct val="98181"/>
              </a:lnSpc>
              <a:spcBef>
                <a:spcPts val="1000"/>
              </a:spcBef>
              <a:spcAft>
                <a:spcPts val="0"/>
              </a:spcAft>
              <a:buSzPts val="1100"/>
              <a:buNone/>
            </a:pPr>
            <a:r>
              <a:rPr lang="fr-FR" dirty="0"/>
              <a:t>Améliorer la santé des enfants </a:t>
            </a:r>
            <a:endParaRPr sz="2200" b="1" dirty="0"/>
          </a:p>
        </p:txBody>
      </p:sp>
      <p:pic>
        <p:nvPicPr>
          <p:cNvPr id="269" name="Google Shape;269;g38548050918_2_69" descr="Une image contenant personne, habits, Snack, intérieur&#10;&#10;Le contenu généré par l’IA peut être incorrect."/>
          <p:cNvPicPr preferRelativeResize="0">
            <a:picLocks noChangeAspect="1"/>
          </p:cNvPicPr>
          <p:nvPr/>
        </p:nvPicPr>
        <p:blipFill rotWithShape="1">
          <a:blip r:embed="rId3">
            <a:alphaModFix/>
          </a:blip>
          <a:srcRect l="9163" r="6611"/>
          <a:stretch/>
        </p:blipFill>
        <p:spPr>
          <a:xfrm>
            <a:off x="4206000" y="2627063"/>
            <a:ext cx="3779999" cy="2520000"/>
          </a:xfrm>
          <a:prstGeom prst="rect">
            <a:avLst/>
          </a:prstGeom>
          <a:noFill/>
          <a:ln>
            <a:noFill/>
          </a:ln>
        </p:spPr>
      </p:pic>
      <p:pic>
        <p:nvPicPr>
          <p:cNvPr id="270" name="Google Shape;270;g38548050918_2_69" descr="Une image contenant personne, habits, Visage humain, jeune enfant&#10;&#10;Le contenu généré par l’IA peut être incorrect."/>
          <p:cNvPicPr preferRelativeResize="0">
            <a:picLocks noChangeAspect="1"/>
          </p:cNvPicPr>
          <p:nvPr/>
        </p:nvPicPr>
        <p:blipFill rotWithShape="1">
          <a:blip r:embed="rId4">
            <a:alphaModFix/>
          </a:blip>
          <a:srcRect/>
          <a:stretch/>
        </p:blipFill>
        <p:spPr>
          <a:xfrm>
            <a:off x="129029" y="2627063"/>
            <a:ext cx="3779997" cy="2520000"/>
          </a:xfrm>
          <a:prstGeom prst="rect">
            <a:avLst/>
          </a:prstGeom>
          <a:noFill/>
          <a:ln>
            <a:noFill/>
          </a:ln>
        </p:spPr>
      </p:pic>
      <p:pic>
        <p:nvPicPr>
          <p:cNvPr id="271" name="Google Shape;271;g38548050918_2_69" descr="Une image contenant Police, Graphique, graphisme, logo&#10;&#10;Le contenu généré par l’IA peut être incorrect."/>
          <p:cNvPicPr preferRelativeResize="0"/>
          <p:nvPr/>
        </p:nvPicPr>
        <p:blipFill rotWithShape="1">
          <a:blip r:embed="rId5">
            <a:alphaModFix/>
          </a:blip>
          <a:srcRect/>
          <a:stretch/>
        </p:blipFill>
        <p:spPr>
          <a:xfrm>
            <a:off x="8553691" y="6123728"/>
            <a:ext cx="3638311" cy="733067"/>
          </a:xfrm>
          <a:prstGeom prst="rect">
            <a:avLst/>
          </a:prstGeom>
          <a:noFill/>
          <a:ln>
            <a:noFill/>
          </a:ln>
        </p:spPr>
      </p:pic>
      <p:sp>
        <p:nvSpPr>
          <p:cNvPr id="272" name="Google Shape;272;g38548050918_2_69"/>
          <p:cNvSpPr txBox="1"/>
          <p:nvPr/>
        </p:nvSpPr>
        <p:spPr>
          <a:xfrm>
            <a:off x="129029" y="5190623"/>
            <a:ext cx="3779997" cy="965100"/>
          </a:xfrm>
          <a:prstGeom prst="rect">
            <a:avLst/>
          </a:prstGeom>
          <a:noFill/>
          <a:ln>
            <a:noFill/>
          </a:ln>
        </p:spPr>
        <p:txBody>
          <a:bodyPr spcFirstLastPara="1" wrap="square" lIns="91425" tIns="45700" rIns="91425" bIns="45700" anchor="t" anchorCtr="0">
            <a:normAutofit/>
          </a:bodyPr>
          <a:lstStyle/>
          <a:p>
            <a:pPr marL="114300" marR="0" lvl="0" indent="0" algn="ctr" rtl="0">
              <a:lnSpc>
                <a:spcPct val="88181"/>
              </a:lnSpc>
              <a:spcBef>
                <a:spcPts val="1000"/>
              </a:spcBef>
              <a:spcAft>
                <a:spcPts val="0"/>
              </a:spcAft>
              <a:buClr>
                <a:schemeClr val="dk1"/>
              </a:buClr>
              <a:buSzPts val="1100"/>
              <a:buFont typeface="Arial"/>
              <a:buNone/>
            </a:pPr>
            <a:r>
              <a:rPr lang="fr-FR" sz="1800" b="1" i="0" u="none" strike="noStrike" cap="none" dirty="0">
                <a:solidFill>
                  <a:schemeClr val="dk1"/>
                </a:solidFill>
                <a:latin typeface="Calibri"/>
                <a:ea typeface="Calibri"/>
                <a:cs typeface="Calibri"/>
                <a:sym typeface="Calibri"/>
              </a:rPr>
              <a:t>Des repas scolaires équilibrés et des activités de loisir gratuits pour tous les enfants (Finlande)</a:t>
            </a:r>
            <a:endParaRPr sz="1800" b="0" i="0" u="none" strike="noStrike" cap="none" dirty="0">
              <a:solidFill>
                <a:srgbClr val="000000"/>
              </a:solidFill>
              <a:latin typeface="Arial"/>
              <a:ea typeface="Arial"/>
              <a:cs typeface="Arial"/>
              <a:sym typeface="Arial"/>
            </a:endParaRPr>
          </a:p>
        </p:txBody>
      </p:sp>
      <p:sp>
        <p:nvSpPr>
          <p:cNvPr id="273" name="Google Shape;273;g38548050918_2_69"/>
          <p:cNvSpPr txBox="1"/>
          <p:nvPr/>
        </p:nvSpPr>
        <p:spPr>
          <a:xfrm>
            <a:off x="4205999" y="5184489"/>
            <a:ext cx="3779997" cy="965100"/>
          </a:xfrm>
          <a:prstGeom prst="rect">
            <a:avLst/>
          </a:prstGeom>
          <a:noFill/>
          <a:ln>
            <a:noFill/>
          </a:ln>
        </p:spPr>
        <p:txBody>
          <a:bodyPr spcFirstLastPara="1" wrap="square" lIns="91425" tIns="45700" rIns="91425" bIns="45700" anchor="t" anchorCtr="0">
            <a:normAutofit lnSpcReduction="10000"/>
          </a:bodyPr>
          <a:lstStyle/>
          <a:p>
            <a:pPr marL="114300" marR="0" lvl="0" indent="0" algn="ctr" rtl="0">
              <a:lnSpc>
                <a:spcPct val="98181"/>
              </a:lnSpc>
              <a:spcBef>
                <a:spcPts val="1000"/>
              </a:spcBef>
              <a:spcAft>
                <a:spcPts val="0"/>
              </a:spcAft>
              <a:buClr>
                <a:schemeClr val="dk1"/>
              </a:buClr>
              <a:buSzPts val="1100"/>
              <a:buFont typeface="Arial"/>
              <a:buNone/>
            </a:pPr>
            <a:r>
              <a:rPr lang="fr-FR" sz="1800" b="1" i="0" u="none" strike="noStrike" cap="none" dirty="0">
                <a:solidFill>
                  <a:schemeClr val="dk1"/>
                </a:solidFill>
                <a:latin typeface="Calibri"/>
                <a:ea typeface="Calibri"/>
                <a:cs typeface="Calibri"/>
                <a:sym typeface="Calibri"/>
              </a:rPr>
              <a:t>Publicité pour aliments malsains interdite auprès des mineurs (Norvège)</a:t>
            </a:r>
            <a:endParaRPr sz="1800" b="1" i="0" u="none" strike="noStrike" cap="none" dirty="0">
              <a:solidFill>
                <a:schemeClr val="dk1"/>
              </a:solidFill>
              <a:latin typeface="Calibri"/>
              <a:ea typeface="Calibri"/>
              <a:cs typeface="Calibri"/>
              <a:sym typeface="Calibri"/>
            </a:endParaRPr>
          </a:p>
        </p:txBody>
      </p:sp>
      <p:pic>
        <p:nvPicPr>
          <p:cNvPr id="3" name="Image 2">
            <a:extLst>
              <a:ext uri="{FF2B5EF4-FFF2-40B4-BE49-F238E27FC236}">
                <a16:creationId xmlns:a16="http://schemas.microsoft.com/office/drawing/2014/main" id="{43056406-FD2A-E685-5F80-1A5A02A3CE91}"/>
              </a:ext>
            </a:extLst>
          </p:cNvPr>
          <p:cNvPicPr>
            <a:picLocks noChangeAspect="1"/>
          </p:cNvPicPr>
          <p:nvPr/>
        </p:nvPicPr>
        <p:blipFill>
          <a:blip r:embed="rId6"/>
          <a:stretch>
            <a:fillRect/>
          </a:stretch>
        </p:blipFill>
        <p:spPr>
          <a:xfrm>
            <a:off x="8281560" y="2627063"/>
            <a:ext cx="3843871" cy="2520000"/>
          </a:xfrm>
          <a:prstGeom prst="rect">
            <a:avLst/>
          </a:prstGeom>
        </p:spPr>
      </p:pic>
      <p:sp>
        <p:nvSpPr>
          <p:cNvPr id="4" name="Google Shape;273;g38548050918_2_69">
            <a:extLst>
              <a:ext uri="{FF2B5EF4-FFF2-40B4-BE49-F238E27FC236}">
                <a16:creationId xmlns:a16="http://schemas.microsoft.com/office/drawing/2014/main" id="{382C1B80-1DF0-97B8-7AD3-AC12B98411E9}"/>
              </a:ext>
            </a:extLst>
          </p:cNvPr>
          <p:cNvSpPr txBox="1"/>
          <p:nvPr/>
        </p:nvSpPr>
        <p:spPr>
          <a:xfrm>
            <a:off x="8281560" y="5139915"/>
            <a:ext cx="3868712" cy="965100"/>
          </a:xfrm>
          <a:prstGeom prst="rect">
            <a:avLst/>
          </a:prstGeom>
          <a:noFill/>
          <a:ln>
            <a:noFill/>
          </a:ln>
        </p:spPr>
        <p:txBody>
          <a:bodyPr spcFirstLastPara="1" wrap="square" lIns="91425" tIns="45700" rIns="91425" bIns="45700" anchor="t" anchorCtr="0">
            <a:normAutofit/>
          </a:bodyPr>
          <a:lstStyle/>
          <a:p>
            <a:pPr marL="114300" marR="0" lvl="0" indent="0" algn="ctr" rtl="0">
              <a:lnSpc>
                <a:spcPct val="98181"/>
              </a:lnSpc>
              <a:spcBef>
                <a:spcPts val="1000"/>
              </a:spcBef>
              <a:spcAft>
                <a:spcPts val="0"/>
              </a:spcAft>
              <a:buClr>
                <a:schemeClr val="dk1"/>
              </a:buClr>
              <a:buSzPts val="1100"/>
              <a:buFont typeface="Arial"/>
              <a:buNone/>
            </a:pPr>
            <a:r>
              <a:rPr lang="fr-FR" sz="1800" b="1" i="0" u="none" strike="noStrike" cap="none" dirty="0">
                <a:solidFill>
                  <a:schemeClr val="dk1"/>
                </a:solidFill>
                <a:latin typeface="Calibri"/>
                <a:ea typeface="Calibri"/>
                <a:cs typeface="Calibri"/>
                <a:sym typeface="Calibri"/>
              </a:rPr>
              <a:t>Zones sans voiture à proximité des écoles (Paris)</a:t>
            </a:r>
            <a:endParaRPr sz="1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arc-en-ciel, graphisme&#10;&#10;Le contenu généré par l’IA peut être incorrect.">
            <a:extLst>
              <a:ext uri="{FF2B5EF4-FFF2-40B4-BE49-F238E27FC236}">
                <a16:creationId xmlns:a16="http://schemas.microsoft.com/office/drawing/2014/main" id="{E43DD21F-8817-0539-20DB-E087DB032E14}"/>
              </a:ext>
            </a:extLst>
          </p:cNvPr>
          <p:cNvPicPr>
            <a:picLocks noChangeAspect="1"/>
          </p:cNvPicPr>
          <p:nvPr/>
        </p:nvPicPr>
        <p:blipFill>
          <a:blip r:embed="rId3"/>
          <a:stretch>
            <a:fillRect/>
          </a:stretch>
        </p:blipFill>
        <p:spPr>
          <a:xfrm>
            <a:off x="0" y="491067"/>
            <a:ext cx="12192000" cy="6366933"/>
          </a:xfrm>
          <a:prstGeom prst="rect">
            <a:avLst/>
          </a:prstGeom>
        </p:spPr>
      </p:pic>
      <p:pic>
        <p:nvPicPr>
          <p:cNvPr id="3" name="Image 2" descr="Une image contenant motif, Graphique, carré, pixel&#10;&#10;Le contenu généré par l’IA peut être incorrect.">
            <a:extLst>
              <a:ext uri="{FF2B5EF4-FFF2-40B4-BE49-F238E27FC236}">
                <a16:creationId xmlns:a16="http://schemas.microsoft.com/office/drawing/2014/main" id="{EB7D40CD-9435-FA52-9AA6-DFA3C7151E2E}"/>
              </a:ext>
            </a:extLst>
          </p:cNvPr>
          <p:cNvPicPr>
            <a:picLocks noChangeAspect="1"/>
          </p:cNvPicPr>
          <p:nvPr/>
        </p:nvPicPr>
        <p:blipFill>
          <a:blip r:embed="rId4"/>
          <a:stretch>
            <a:fillRect/>
          </a:stretch>
        </p:blipFill>
        <p:spPr>
          <a:xfrm>
            <a:off x="10287000" y="0"/>
            <a:ext cx="1905000" cy="1905000"/>
          </a:xfrm>
          <a:prstGeom prst="rect">
            <a:avLst/>
          </a:prstGeom>
        </p:spPr>
      </p:pic>
    </p:spTree>
    <p:extLst>
      <p:ext uri="{BB962C8B-B14F-4D97-AF65-F5344CB8AC3E}">
        <p14:creationId xmlns:p14="http://schemas.microsoft.com/office/powerpoint/2010/main" val="3076563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8"/>
          <p:cNvSpPr txBox="1">
            <a:spLocks noGrp="1"/>
          </p:cNvSpPr>
          <p:nvPr>
            <p:ph type="title"/>
          </p:nvPr>
        </p:nvSpPr>
        <p:spPr>
          <a:xfrm>
            <a:off x="838199" y="0"/>
            <a:ext cx="11312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r-FR" dirty="0"/>
              <a:t>Profils de vulnérabilité aux </a:t>
            </a:r>
            <a:r>
              <a:rPr lang="fr-FR" dirty="0">
                <a:solidFill>
                  <a:srgbClr val="7FBE42"/>
                </a:solidFill>
              </a:rPr>
              <a:t>vagues de chaleur </a:t>
            </a:r>
            <a:r>
              <a:rPr lang="fr-FR" dirty="0"/>
              <a:t>en Belgique</a:t>
            </a:r>
            <a:endParaRPr dirty="0"/>
          </a:p>
        </p:txBody>
      </p:sp>
      <p:sp>
        <p:nvSpPr>
          <p:cNvPr id="279" name="Google Shape;279;p8"/>
          <p:cNvSpPr txBox="1">
            <a:spLocks noGrp="1"/>
          </p:cNvSpPr>
          <p:nvPr>
            <p:ph type="sldNum" idx="12"/>
          </p:nvPr>
        </p:nvSpPr>
        <p:spPr>
          <a:xfrm>
            <a:off x="9407073" y="649167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888888"/>
                </a:solidFill>
                <a:latin typeface="Calibri"/>
                <a:ea typeface="Calibri"/>
                <a:cs typeface="Calibri"/>
                <a:sym typeface="Calibri"/>
              </a:rPr>
              <a:t>12</a:t>
            </a:fld>
            <a:endParaRPr sz="1200" b="0" i="0" u="none" strike="noStrike" cap="none">
              <a:solidFill>
                <a:srgbClr val="888888"/>
              </a:solidFill>
              <a:latin typeface="Calibri"/>
              <a:ea typeface="Calibri"/>
              <a:cs typeface="Calibri"/>
              <a:sym typeface="Calibri"/>
            </a:endParaRPr>
          </a:p>
        </p:txBody>
      </p:sp>
      <p:pic>
        <p:nvPicPr>
          <p:cNvPr id="280" name="Google Shape;280;p8"/>
          <p:cNvPicPr preferRelativeResize="0"/>
          <p:nvPr/>
        </p:nvPicPr>
        <p:blipFill rotWithShape="1">
          <a:blip r:embed="rId3">
            <a:alphaModFix/>
          </a:blip>
          <a:srcRect/>
          <a:stretch/>
        </p:blipFill>
        <p:spPr>
          <a:xfrm>
            <a:off x="909950" y="1536375"/>
            <a:ext cx="1352550" cy="1352550"/>
          </a:xfrm>
          <a:prstGeom prst="rect">
            <a:avLst/>
          </a:prstGeom>
          <a:noFill/>
          <a:ln>
            <a:noFill/>
          </a:ln>
        </p:spPr>
      </p:pic>
      <p:pic>
        <p:nvPicPr>
          <p:cNvPr id="281" name="Google Shape;281;p8"/>
          <p:cNvPicPr preferRelativeResize="0"/>
          <p:nvPr/>
        </p:nvPicPr>
        <p:blipFill rotWithShape="1">
          <a:blip r:embed="rId4">
            <a:alphaModFix/>
          </a:blip>
          <a:srcRect/>
          <a:stretch/>
        </p:blipFill>
        <p:spPr>
          <a:xfrm>
            <a:off x="946225" y="3137388"/>
            <a:ext cx="1353600" cy="1364487"/>
          </a:xfrm>
          <a:prstGeom prst="rect">
            <a:avLst/>
          </a:prstGeom>
          <a:noFill/>
          <a:ln>
            <a:noFill/>
          </a:ln>
        </p:spPr>
      </p:pic>
      <p:pic>
        <p:nvPicPr>
          <p:cNvPr id="282" name="Google Shape;282;p8"/>
          <p:cNvPicPr preferRelativeResize="0"/>
          <p:nvPr/>
        </p:nvPicPr>
        <p:blipFill rotWithShape="1">
          <a:blip r:embed="rId5">
            <a:alphaModFix/>
          </a:blip>
          <a:srcRect/>
          <a:stretch/>
        </p:blipFill>
        <p:spPr>
          <a:xfrm>
            <a:off x="6734125" y="1537650"/>
            <a:ext cx="1353600" cy="1350010"/>
          </a:xfrm>
          <a:prstGeom prst="rect">
            <a:avLst/>
          </a:prstGeom>
          <a:noFill/>
          <a:ln>
            <a:noFill/>
          </a:ln>
        </p:spPr>
      </p:pic>
      <p:sp>
        <p:nvSpPr>
          <p:cNvPr id="283" name="Google Shape;283;p8"/>
          <p:cNvSpPr txBox="1"/>
          <p:nvPr/>
        </p:nvSpPr>
        <p:spPr>
          <a:xfrm>
            <a:off x="2351700" y="1402275"/>
            <a:ext cx="3446400" cy="13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1" u="none" strike="noStrike" cap="none" dirty="0">
                <a:solidFill>
                  <a:schemeClr val="dk1"/>
                </a:solidFill>
                <a:latin typeface="Calibri"/>
                <a:ea typeface="Calibri"/>
                <a:cs typeface="Calibri"/>
                <a:sym typeface="Calibri"/>
              </a:rPr>
              <a:t>Colette, retraitée touchant une maigre pension et vivant seule dans un immeuble ancien dans un quartier dense d’Uccle</a:t>
            </a:r>
            <a:r>
              <a:rPr lang="fr-FR" sz="1200" b="0" i="1" u="none" strike="noStrike" cap="none" dirty="0">
                <a:solidFill>
                  <a:schemeClr val="dk1"/>
                </a:solidFill>
                <a:latin typeface="Calibri"/>
                <a:ea typeface="Calibri"/>
                <a:cs typeface="Calibri"/>
                <a:sym typeface="Calibri"/>
              </a:rPr>
              <a:t>, s'inquiète de l’impact des vagues de chaleur sur sa santé et de la décision du Gouvernement de la région de Bruxelles-Capitale lui imposant de rénover son logement d’ici 2033. </a:t>
            </a:r>
            <a:endParaRPr sz="1400" b="0" i="0" u="none" strike="noStrike" cap="none" dirty="0">
              <a:solidFill>
                <a:srgbClr val="000000"/>
              </a:solidFill>
              <a:latin typeface="Arial"/>
              <a:ea typeface="Arial"/>
              <a:cs typeface="Arial"/>
              <a:sym typeface="Arial"/>
            </a:endParaRPr>
          </a:p>
        </p:txBody>
      </p:sp>
      <p:sp>
        <p:nvSpPr>
          <p:cNvPr id="284" name="Google Shape;284;p8"/>
          <p:cNvSpPr txBox="1"/>
          <p:nvPr/>
        </p:nvSpPr>
        <p:spPr>
          <a:xfrm>
            <a:off x="2372725" y="2978050"/>
            <a:ext cx="3446400" cy="13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1" u="none" strike="noStrike" cap="none">
                <a:solidFill>
                  <a:schemeClr val="dk1"/>
                </a:solidFill>
                <a:latin typeface="Calibri"/>
                <a:ea typeface="Calibri"/>
                <a:cs typeface="Calibri"/>
                <a:sym typeface="Calibri"/>
              </a:rPr>
              <a:t>Charlie, jeune enfant asthmatique vivant dans un quartier dense de la ville de Liège</a:t>
            </a:r>
            <a:r>
              <a:rPr lang="fr-FR" sz="1200" b="0" i="1" u="none" strike="noStrike" cap="none">
                <a:solidFill>
                  <a:schemeClr val="dk1"/>
                </a:solidFill>
                <a:latin typeface="Calibri"/>
                <a:ea typeface="Calibri"/>
                <a:cs typeface="Calibri"/>
                <a:sym typeface="Calibri"/>
              </a:rPr>
              <a:t> ; ses parents s’inquiètent de l’impact de la pollution de l’air et des vagues de chaleur sur sa santé. </a:t>
            </a:r>
            <a:endParaRPr sz="1400" b="0" i="0" u="none" strike="noStrike" cap="none">
              <a:solidFill>
                <a:srgbClr val="000000"/>
              </a:solidFill>
              <a:latin typeface="Arial"/>
              <a:ea typeface="Arial"/>
              <a:cs typeface="Arial"/>
              <a:sym typeface="Arial"/>
            </a:endParaRPr>
          </a:p>
        </p:txBody>
      </p:sp>
      <p:sp>
        <p:nvSpPr>
          <p:cNvPr id="285" name="Google Shape;285;p8"/>
          <p:cNvSpPr txBox="1"/>
          <p:nvPr/>
        </p:nvSpPr>
        <p:spPr>
          <a:xfrm>
            <a:off x="2349475" y="4578638"/>
            <a:ext cx="3446400" cy="13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FR" sz="1200" b="1" i="1" u="none" strike="noStrike" cap="none">
                <a:solidFill>
                  <a:schemeClr val="dk1"/>
                </a:solidFill>
                <a:latin typeface="Calibri"/>
                <a:ea typeface="Calibri"/>
                <a:cs typeface="Calibri"/>
                <a:sym typeface="Calibri"/>
              </a:rPr>
              <a:t>Isma, un jeune homme habitant le centre-ville de Bruxelles en 2050</a:t>
            </a:r>
            <a:r>
              <a:rPr lang="fr-FR" sz="1200" b="0" i="1" u="none" strike="noStrike" cap="none">
                <a:solidFill>
                  <a:schemeClr val="dk1"/>
                </a:solidFill>
                <a:latin typeface="Calibri"/>
                <a:ea typeface="Calibri"/>
                <a:cs typeface="Calibri"/>
                <a:sym typeface="Calibri"/>
              </a:rPr>
              <a:t>, se tracasse des pénuries d’eau, de nourriture et d’énergie causées par des évènements climatiques extrêmes de plus en plus fréquents et intenses ; s'inquiète des guerres civiles que ces problèmes engendrent ; et craint pour sa vie et celles de ses proches dans cet environnement violent, où des zoonoses et des vagues de chaleur mortelles se multiplient et se cumulent. </a:t>
            </a:r>
            <a:endParaRPr sz="1400" b="0" i="0" u="none" strike="noStrike" cap="none">
              <a:solidFill>
                <a:srgbClr val="000000"/>
              </a:solidFill>
              <a:latin typeface="Arial"/>
              <a:ea typeface="Arial"/>
              <a:cs typeface="Arial"/>
              <a:sym typeface="Arial"/>
            </a:endParaRPr>
          </a:p>
        </p:txBody>
      </p:sp>
      <p:sp>
        <p:nvSpPr>
          <p:cNvPr id="286" name="Google Shape;286;p8"/>
          <p:cNvSpPr txBox="1"/>
          <p:nvPr/>
        </p:nvSpPr>
        <p:spPr>
          <a:xfrm>
            <a:off x="8166150" y="1402275"/>
            <a:ext cx="3446400" cy="13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1" u="none" strike="noStrike" cap="none">
                <a:solidFill>
                  <a:schemeClr val="dk1"/>
                </a:solidFill>
                <a:latin typeface="Calibri"/>
                <a:ea typeface="Calibri"/>
                <a:cs typeface="Calibri"/>
                <a:sym typeface="Calibri"/>
              </a:rPr>
              <a:t>Cédric, artiste expulsé de son appartement à Namur dont il ne parvenait plus à payer le loyer lors de la crise du COVID-19 et depuis sans-abri</a:t>
            </a:r>
            <a:r>
              <a:rPr lang="fr-FR" sz="1200" b="0" i="1" u="none" strike="noStrike" cap="none">
                <a:solidFill>
                  <a:schemeClr val="dk1"/>
                </a:solidFill>
                <a:latin typeface="Calibri"/>
                <a:ea typeface="Calibri"/>
                <a:cs typeface="Calibri"/>
                <a:sym typeface="Calibri"/>
              </a:rPr>
              <a:t>, appréhende chaque été les vagues de chaleur qui rendent ses conditions d’existence encore plus rudes. </a:t>
            </a:r>
            <a:endParaRPr sz="1400" b="0" i="0" u="none" strike="noStrike" cap="none">
              <a:solidFill>
                <a:srgbClr val="000000"/>
              </a:solidFill>
              <a:latin typeface="Arial"/>
              <a:ea typeface="Arial"/>
              <a:cs typeface="Arial"/>
              <a:sym typeface="Arial"/>
            </a:endParaRPr>
          </a:p>
        </p:txBody>
      </p:sp>
      <p:sp>
        <p:nvSpPr>
          <p:cNvPr id="287" name="Google Shape;287;p8"/>
          <p:cNvSpPr txBox="1"/>
          <p:nvPr/>
        </p:nvSpPr>
        <p:spPr>
          <a:xfrm>
            <a:off x="8166150" y="2975325"/>
            <a:ext cx="3446400" cy="13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1" u="none" strike="noStrike" cap="none">
                <a:solidFill>
                  <a:schemeClr val="dk1"/>
                </a:solidFill>
                <a:latin typeface="Calibri"/>
                <a:ea typeface="Calibri"/>
                <a:cs typeface="Calibri"/>
                <a:sym typeface="Calibri"/>
              </a:rPr>
              <a:t>Reinhard, entrepreneur dans le secteur de la construction dans les cantons de l’Est</a:t>
            </a:r>
            <a:r>
              <a:rPr lang="fr-FR" sz="1200" b="0" i="1" u="none" strike="noStrike" cap="none">
                <a:solidFill>
                  <a:schemeClr val="dk1"/>
                </a:solidFill>
                <a:latin typeface="Calibri"/>
                <a:ea typeface="Calibri"/>
                <a:cs typeface="Calibri"/>
                <a:sym typeface="Calibri"/>
              </a:rPr>
              <a:t>, est préoccupé par les nouvelles compétences que lui et ses ouvriers se doivent d’acquérir pour répondre à la demande croissante de construction durable et par les difficultés à réaliser son travail lors des vagues de chaleur devenant de plus en plus fréquentes, longues et intenses. </a:t>
            </a:r>
            <a:endParaRPr sz="1400" b="0" i="0" u="none" strike="noStrike" cap="none">
              <a:solidFill>
                <a:srgbClr val="000000"/>
              </a:solidFill>
              <a:latin typeface="Arial"/>
              <a:ea typeface="Arial"/>
              <a:cs typeface="Arial"/>
              <a:sym typeface="Arial"/>
            </a:endParaRPr>
          </a:p>
        </p:txBody>
      </p:sp>
      <p:sp>
        <p:nvSpPr>
          <p:cNvPr id="288" name="Google Shape;288;p8"/>
          <p:cNvSpPr txBox="1"/>
          <p:nvPr/>
        </p:nvSpPr>
        <p:spPr>
          <a:xfrm>
            <a:off x="8166150" y="4582500"/>
            <a:ext cx="3446400" cy="13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FR" sz="1200" b="1" i="1" u="none" strike="noStrike" cap="none">
                <a:solidFill>
                  <a:schemeClr val="dk1"/>
                </a:solidFill>
                <a:latin typeface="Calibri"/>
                <a:ea typeface="Calibri"/>
                <a:cs typeface="Calibri"/>
                <a:sym typeface="Calibri"/>
              </a:rPr>
              <a:t>Mytilus edulis, moule commune plus connue sous l’appellation de « moule de Zélande »</a:t>
            </a:r>
            <a:r>
              <a:rPr lang="fr-FR" sz="1200" b="0" i="1" u="none" strike="noStrike" cap="none">
                <a:solidFill>
                  <a:schemeClr val="dk1"/>
                </a:solidFill>
                <a:latin typeface="Calibri"/>
                <a:ea typeface="Calibri"/>
                <a:cs typeface="Calibri"/>
                <a:sym typeface="Calibri"/>
              </a:rPr>
              <a:t>, met particulièrement apprécié des Belges, vit dans une parcelle d’élevage dans l’Escaut oriental aux Pays Bas. Les autorités sanitaires alertent sur l’augmentation de la contamination de ces mollusques par les bactéries Vibrio, potentiellement dangereuses pour l’homme, sous l’effet du réchauffement des côtes et des vagues de chaleurs, mais aussi sur la hausse des résistances aux antimicrobiens chez ces bactéries. </a:t>
            </a:r>
            <a:endParaRPr sz="1400" b="0" i="0" u="none" strike="noStrike" cap="none">
              <a:solidFill>
                <a:srgbClr val="000000"/>
              </a:solidFill>
              <a:latin typeface="Arial"/>
              <a:ea typeface="Arial"/>
              <a:cs typeface="Arial"/>
              <a:sym typeface="Arial"/>
            </a:endParaRPr>
          </a:p>
        </p:txBody>
      </p:sp>
      <p:pic>
        <p:nvPicPr>
          <p:cNvPr id="289" name="Google Shape;289;p8"/>
          <p:cNvPicPr preferRelativeResize="0"/>
          <p:nvPr/>
        </p:nvPicPr>
        <p:blipFill rotWithShape="1">
          <a:blip r:embed="rId6">
            <a:alphaModFix/>
          </a:blip>
          <a:srcRect/>
          <a:stretch/>
        </p:blipFill>
        <p:spPr>
          <a:xfrm>
            <a:off x="6700613" y="4664239"/>
            <a:ext cx="1353600" cy="1450010"/>
          </a:xfrm>
          <a:prstGeom prst="rect">
            <a:avLst/>
          </a:prstGeom>
          <a:noFill/>
          <a:ln>
            <a:noFill/>
          </a:ln>
        </p:spPr>
      </p:pic>
      <p:pic>
        <p:nvPicPr>
          <p:cNvPr id="290" name="Google Shape;290;p8"/>
          <p:cNvPicPr preferRelativeResize="0"/>
          <p:nvPr/>
        </p:nvPicPr>
        <p:blipFill rotWithShape="1">
          <a:blip r:embed="rId7">
            <a:alphaModFix/>
          </a:blip>
          <a:srcRect/>
          <a:stretch/>
        </p:blipFill>
        <p:spPr>
          <a:xfrm>
            <a:off x="6700613" y="3103071"/>
            <a:ext cx="1353600" cy="1353600"/>
          </a:xfrm>
          <a:prstGeom prst="rect">
            <a:avLst/>
          </a:prstGeom>
          <a:noFill/>
          <a:ln>
            <a:noFill/>
          </a:ln>
        </p:spPr>
      </p:pic>
      <p:pic>
        <p:nvPicPr>
          <p:cNvPr id="291" name="Google Shape;291;p8"/>
          <p:cNvPicPr preferRelativeResize="0"/>
          <p:nvPr/>
        </p:nvPicPr>
        <p:blipFill rotWithShape="1">
          <a:blip r:embed="rId8">
            <a:alphaModFix/>
          </a:blip>
          <a:srcRect/>
          <a:stretch/>
        </p:blipFill>
        <p:spPr>
          <a:xfrm>
            <a:off x="946225" y="4694975"/>
            <a:ext cx="1353600" cy="1208916"/>
          </a:xfrm>
          <a:prstGeom prst="rect">
            <a:avLst/>
          </a:prstGeom>
          <a:noFill/>
          <a:ln>
            <a:noFill/>
          </a:ln>
        </p:spPr>
      </p:pic>
      <p:sp>
        <p:nvSpPr>
          <p:cNvPr id="292" name="Google Shape;292;p8"/>
          <p:cNvSpPr/>
          <p:nvPr/>
        </p:nvSpPr>
        <p:spPr>
          <a:xfrm>
            <a:off x="-77118" y="-33051"/>
            <a:ext cx="848299" cy="43736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31969601a6e_3_25"/>
          <p:cNvSpPr txBox="1">
            <a:spLocks noGrp="1"/>
          </p:cNvSpPr>
          <p:nvPr>
            <p:ph type="title"/>
          </p:nvPr>
        </p:nvSpPr>
        <p:spPr>
          <a:xfrm>
            <a:off x="838199" y="8396"/>
            <a:ext cx="113121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11111"/>
              <a:buNone/>
            </a:pPr>
            <a:r>
              <a:rPr lang="fr-FR" dirty="0"/>
              <a:t>Profils de vulnérabilité à la </a:t>
            </a:r>
            <a:r>
              <a:rPr lang="fr-FR" dirty="0">
                <a:solidFill>
                  <a:srgbClr val="7FBE42"/>
                </a:solidFill>
              </a:rPr>
              <a:t>transition vers zéro émission nette en matière de mobilité </a:t>
            </a:r>
            <a:r>
              <a:rPr lang="fr-FR" dirty="0">
                <a:solidFill>
                  <a:schemeClr val="tx1"/>
                </a:solidFill>
              </a:rPr>
              <a:t>en Belgique</a:t>
            </a:r>
            <a:endParaRPr dirty="0">
              <a:solidFill>
                <a:schemeClr val="tx1"/>
              </a:solidFill>
            </a:endParaRPr>
          </a:p>
        </p:txBody>
      </p:sp>
      <p:sp>
        <p:nvSpPr>
          <p:cNvPr id="298" name="Google Shape;298;g31969601a6e_3_25"/>
          <p:cNvSpPr txBox="1">
            <a:spLocks noGrp="1"/>
          </p:cNvSpPr>
          <p:nvPr>
            <p:ph type="sldNum" idx="12"/>
          </p:nvPr>
        </p:nvSpPr>
        <p:spPr>
          <a:xfrm>
            <a:off x="9407073" y="649167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888888"/>
                </a:solidFill>
                <a:latin typeface="Calibri"/>
                <a:ea typeface="Calibri"/>
                <a:cs typeface="Calibri"/>
                <a:sym typeface="Calibri"/>
              </a:rPr>
              <a:t>13</a:t>
            </a:fld>
            <a:endParaRPr sz="1200" b="0" i="0" u="none" strike="noStrike" cap="none">
              <a:solidFill>
                <a:srgbClr val="888888"/>
              </a:solidFill>
              <a:latin typeface="Calibri"/>
              <a:ea typeface="Calibri"/>
              <a:cs typeface="Calibri"/>
              <a:sym typeface="Calibri"/>
            </a:endParaRPr>
          </a:p>
        </p:txBody>
      </p:sp>
      <p:pic>
        <p:nvPicPr>
          <p:cNvPr id="299" name="Google Shape;299;g31969601a6e_3_25"/>
          <p:cNvPicPr preferRelativeResize="0"/>
          <p:nvPr/>
        </p:nvPicPr>
        <p:blipFill rotWithShape="1">
          <a:blip r:embed="rId3">
            <a:alphaModFix/>
          </a:blip>
          <a:srcRect/>
          <a:stretch/>
        </p:blipFill>
        <p:spPr>
          <a:xfrm>
            <a:off x="990600" y="3271539"/>
            <a:ext cx="1353600" cy="1372123"/>
          </a:xfrm>
          <a:prstGeom prst="rect">
            <a:avLst/>
          </a:prstGeom>
          <a:noFill/>
          <a:ln>
            <a:noFill/>
          </a:ln>
        </p:spPr>
      </p:pic>
      <p:pic>
        <p:nvPicPr>
          <p:cNvPr id="300" name="Google Shape;300;g31969601a6e_3_25"/>
          <p:cNvPicPr preferRelativeResize="0"/>
          <p:nvPr/>
        </p:nvPicPr>
        <p:blipFill rotWithShape="1">
          <a:blip r:embed="rId4">
            <a:alphaModFix/>
          </a:blip>
          <a:srcRect/>
          <a:stretch/>
        </p:blipFill>
        <p:spPr>
          <a:xfrm>
            <a:off x="6710559" y="3202248"/>
            <a:ext cx="1353601" cy="1510704"/>
          </a:xfrm>
          <a:prstGeom prst="rect">
            <a:avLst/>
          </a:prstGeom>
          <a:noFill/>
          <a:ln>
            <a:noFill/>
          </a:ln>
        </p:spPr>
      </p:pic>
      <p:pic>
        <p:nvPicPr>
          <p:cNvPr id="301" name="Google Shape;301;g31969601a6e_3_25"/>
          <p:cNvPicPr preferRelativeResize="0"/>
          <p:nvPr/>
        </p:nvPicPr>
        <p:blipFill rotWithShape="1">
          <a:blip r:embed="rId5">
            <a:alphaModFix/>
          </a:blip>
          <a:srcRect/>
          <a:stretch/>
        </p:blipFill>
        <p:spPr>
          <a:xfrm>
            <a:off x="990600" y="1588971"/>
            <a:ext cx="1353600" cy="1269000"/>
          </a:xfrm>
          <a:prstGeom prst="rect">
            <a:avLst/>
          </a:prstGeom>
          <a:noFill/>
          <a:ln>
            <a:noFill/>
          </a:ln>
        </p:spPr>
      </p:pic>
      <p:pic>
        <p:nvPicPr>
          <p:cNvPr id="302" name="Google Shape;302;g31969601a6e_3_25"/>
          <p:cNvPicPr preferRelativeResize="0"/>
          <p:nvPr/>
        </p:nvPicPr>
        <p:blipFill rotWithShape="1">
          <a:blip r:embed="rId6">
            <a:alphaModFix/>
          </a:blip>
          <a:srcRect/>
          <a:stretch/>
        </p:blipFill>
        <p:spPr>
          <a:xfrm>
            <a:off x="6705600" y="1593665"/>
            <a:ext cx="1353600" cy="1350803"/>
          </a:xfrm>
          <a:prstGeom prst="rect">
            <a:avLst/>
          </a:prstGeom>
          <a:noFill/>
          <a:ln>
            <a:noFill/>
          </a:ln>
        </p:spPr>
      </p:pic>
      <p:pic>
        <p:nvPicPr>
          <p:cNvPr id="303" name="Google Shape;303;g31969601a6e_3_25"/>
          <p:cNvPicPr preferRelativeResize="0"/>
          <p:nvPr/>
        </p:nvPicPr>
        <p:blipFill rotWithShape="1">
          <a:blip r:embed="rId7">
            <a:alphaModFix/>
          </a:blip>
          <a:srcRect/>
          <a:stretch/>
        </p:blipFill>
        <p:spPr>
          <a:xfrm>
            <a:off x="3788232" y="5066055"/>
            <a:ext cx="1353600" cy="1208916"/>
          </a:xfrm>
          <a:prstGeom prst="rect">
            <a:avLst/>
          </a:prstGeom>
          <a:noFill/>
          <a:ln>
            <a:noFill/>
          </a:ln>
        </p:spPr>
      </p:pic>
      <p:sp>
        <p:nvSpPr>
          <p:cNvPr id="304" name="Google Shape;304;g31969601a6e_3_25"/>
          <p:cNvSpPr txBox="1"/>
          <p:nvPr/>
        </p:nvSpPr>
        <p:spPr>
          <a:xfrm>
            <a:off x="5218028" y="4917517"/>
            <a:ext cx="3446400" cy="13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FR" sz="1200" b="1" i="1" u="none" strike="noStrike" cap="none">
                <a:solidFill>
                  <a:schemeClr val="dk1"/>
                </a:solidFill>
                <a:latin typeface="Calibri"/>
                <a:ea typeface="Calibri"/>
                <a:cs typeface="Calibri"/>
                <a:sym typeface="Calibri"/>
              </a:rPr>
              <a:t>Isma, un jeune homme habitant le centre-ville de Bruxelles en 2050</a:t>
            </a:r>
            <a:r>
              <a:rPr lang="fr-FR" sz="1200" b="0" i="1" u="none" strike="noStrike" cap="none">
                <a:solidFill>
                  <a:schemeClr val="dk1"/>
                </a:solidFill>
                <a:latin typeface="Calibri"/>
                <a:ea typeface="Calibri"/>
                <a:cs typeface="Calibri"/>
                <a:sym typeface="Calibri"/>
              </a:rPr>
              <a:t>, se tracasse des pénuries d’eau, de nourriture et d’énergie causées par des évènements climatiques extrêmes de plus en plus fréquents et intenses ; s'inquiète des guerres civiles que ces problèmes engendrent ; et craint pour sa vie et celles de ses proches dans cet environnement violent, où des zoonoses et des vagues de chaleur mortelles se multiplient et se cumulent. </a:t>
            </a:r>
            <a:endParaRPr sz="1400" b="0" i="0" u="none" strike="noStrike" cap="none">
              <a:solidFill>
                <a:srgbClr val="000000"/>
              </a:solidFill>
              <a:latin typeface="Arial"/>
              <a:ea typeface="Arial"/>
              <a:cs typeface="Arial"/>
              <a:sym typeface="Arial"/>
            </a:endParaRPr>
          </a:p>
        </p:txBody>
      </p:sp>
      <p:sp>
        <p:nvSpPr>
          <p:cNvPr id="305" name="Google Shape;305;g31969601a6e_3_25"/>
          <p:cNvSpPr txBox="1"/>
          <p:nvPr/>
        </p:nvSpPr>
        <p:spPr>
          <a:xfrm>
            <a:off x="2427725" y="3171926"/>
            <a:ext cx="3446400" cy="13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1" u="none" strike="noStrike" cap="none" dirty="0">
                <a:solidFill>
                  <a:schemeClr val="dk1"/>
                </a:solidFill>
                <a:latin typeface="Calibri"/>
                <a:ea typeface="Calibri"/>
                <a:cs typeface="Calibri"/>
                <a:sym typeface="Calibri"/>
              </a:rPr>
              <a:t>Liesbeth, célibataire sans emploi en surpoids vivant dans un logement social énergivore dans un village du Limbourg et bénéficiant de l’aide alimentaire, </a:t>
            </a:r>
            <a:r>
              <a:rPr lang="fr-FR" sz="1200" b="0" i="1" u="none" strike="noStrike" cap="none" dirty="0">
                <a:solidFill>
                  <a:schemeClr val="dk1"/>
                </a:solidFill>
                <a:latin typeface="Calibri"/>
                <a:ea typeface="Calibri"/>
                <a:cs typeface="Calibri"/>
                <a:sym typeface="Calibri"/>
              </a:rPr>
              <a:t>s’inquiète de l’impact de la précarité énergétique et alimentaire sur sa santé, et regrette ne pas pouvoir faire le choix d’un mode de vie durable, alors qu’elle a une conscience écologique forte. </a:t>
            </a:r>
            <a:endParaRPr sz="1400" b="0" i="0" u="none" strike="noStrike" cap="none" dirty="0">
              <a:solidFill>
                <a:srgbClr val="000000"/>
              </a:solidFill>
              <a:latin typeface="Arial"/>
              <a:ea typeface="Arial"/>
              <a:cs typeface="Arial"/>
              <a:sym typeface="Arial"/>
            </a:endParaRPr>
          </a:p>
        </p:txBody>
      </p:sp>
      <p:sp>
        <p:nvSpPr>
          <p:cNvPr id="306" name="Google Shape;306;g31969601a6e_3_25"/>
          <p:cNvSpPr txBox="1"/>
          <p:nvPr/>
        </p:nvSpPr>
        <p:spPr>
          <a:xfrm>
            <a:off x="8123725" y="1472077"/>
            <a:ext cx="3446400" cy="13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1" u="none" strike="noStrike" cap="none">
                <a:solidFill>
                  <a:schemeClr val="dk1"/>
                </a:solidFill>
                <a:latin typeface="Calibri"/>
                <a:ea typeface="Calibri"/>
                <a:cs typeface="Calibri"/>
                <a:sym typeface="Calibri"/>
              </a:rPr>
              <a:t>Sader, ouvrier âgé faiblement qualifié travaillant dans une usine automobile à Gand, </a:t>
            </a:r>
            <a:r>
              <a:rPr lang="fr-FR" sz="1200" b="0" i="1" u="none" strike="noStrike" cap="none">
                <a:solidFill>
                  <a:schemeClr val="dk1"/>
                </a:solidFill>
                <a:latin typeface="Calibri"/>
                <a:ea typeface="Calibri"/>
                <a:cs typeface="Calibri"/>
                <a:sym typeface="Calibri"/>
              </a:rPr>
              <a:t>craint de perdre son emploi en raison du remplacement progressif des véhicules thermiques par des véhicules électriques et est préoccupé par les vagues de chaleur, dont les effets sont décuplés dans son appartement situé au dernier étage </a:t>
            </a:r>
            <a:endParaRPr sz="1400" b="0" i="0" u="none" strike="noStrike" cap="none">
              <a:solidFill>
                <a:srgbClr val="000000"/>
              </a:solidFill>
              <a:latin typeface="Arial"/>
              <a:ea typeface="Arial"/>
              <a:cs typeface="Arial"/>
              <a:sym typeface="Arial"/>
            </a:endParaRPr>
          </a:p>
        </p:txBody>
      </p:sp>
      <p:sp>
        <p:nvSpPr>
          <p:cNvPr id="307" name="Google Shape;307;g31969601a6e_3_25"/>
          <p:cNvSpPr txBox="1"/>
          <p:nvPr/>
        </p:nvSpPr>
        <p:spPr>
          <a:xfrm>
            <a:off x="8123713" y="3156914"/>
            <a:ext cx="3446400" cy="13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1" u="none" strike="noStrike" cap="none">
                <a:solidFill>
                  <a:schemeClr val="dk1"/>
                </a:solidFill>
                <a:latin typeface="Calibri"/>
                <a:ea typeface="Calibri"/>
                <a:cs typeface="Calibri"/>
                <a:sym typeface="Calibri"/>
              </a:rPr>
              <a:t>Koen, ingénieur pétrolier travaillant dans une unité de raffinage du pétrole à Anvers où il habite, </a:t>
            </a:r>
            <a:r>
              <a:rPr lang="fr-FR" sz="1200" b="0" i="1" u="none" strike="noStrike" cap="none">
                <a:solidFill>
                  <a:schemeClr val="dk1"/>
                </a:solidFill>
                <a:latin typeface="Calibri"/>
                <a:ea typeface="Calibri"/>
                <a:cs typeface="Calibri"/>
                <a:sym typeface="Calibri"/>
              </a:rPr>
              <a:t>est préoccupé par l’impact de la mauvaise qualité de l’air sur le développement cognitif de son fils âgé d’un an et par l’avenir de son emploi dans un futur sans énergies fossiles. </a:t>
            </a:r>
            <a:endParaRPr sz="1400" b="0" i="0" u="none" strike="noStrike" cap="none">
              <a:solidFill>
                <a:srgbClr val="000000"/>
              </a:solidFill>
              <a:latin typeface="Arial"/>
              <a:ea typeface="Arial"/>
              <a:cs typeface="Arial"/>
              <a:sym typeface="Arial"/>
            </a:endParaRPr>
          </a:p>
        </p:txBody>
      </p:sp>
      <p:sp>
        <p:nvSpPr>
          <p:cNvPr id="308" name="Google Shape;308;g31969601a6e_3_25"/>
          <p:cNvSpPr txBox="1"/>
          <p:nvPr/>
        </p:nvSpPr>
        <p:spPr>
          <a:xfrm>
            <a:off x="2408725" y="1472077"/>
            <a:ext cx="3446400" cy="13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FR" sz="1200" b="1" i="1" u="none" strike="noStrike" cap="none">
                <a:solidFill>
                  <a:schemeClr val="dk1"/>
                </a:solidFill>
                <a:latin typeface="Calibri"/>
                <a:ea typeface="Calibri"/>
                <a:cs typeface="Calibri"/>
                <a:sym typeface="Calibri"/>
              </a:rPr>
              <a:t>Caroline, mère célibataire louant une maison mal isolée dans la zone périurbaine de Tournai peu accessible en transports en commun et travaillant comme aide-soignante à domicile</a:t>
            </a:r>
            <a:r>
              <a:rPr lang="fr-FR" sz="1200" b="0" i="1" u="none" strike="noStrike" cap="none">
                <a:solidFill>
                  <a:schemeClr val="dk1"/>
                </a:solidFill>
                <a:latin typeface="Calibri"/>
                <a:ea typeface="Calibri"/>
                <a:cs typeface="Calibri"/>
                <a:sym typeface="Calibri"/>
              </a:rPr>
              <a:t>, appréhende l’impact de la hausse du prix de l’essence et du mazout de chauffage sur sa capacité à subvenir à ses besoins et à ceux de ses enfants. </a:t>
            </a:r>
            <a:endParaRPr sz="1400" b="0" i="0" u="none" strike="noStrike" cap="none">
              <a:solidFill>
                <a:srgbClr val="000000"/>
              </a:solidFill>
              <a:latin typeface="Arial"/>
              <a:ea typeface="Arial"/>
              <a:cs typeface="Arial"/>
              <a:sym typeface="Arial"/>
            </a:endParaRPr>
          </a:p>
        </p:txBody>
      </p:sp>
      <p:sp>
        <p:nvSpPr>
          <p:cNvPr id="309" name="Google Shape;309;g31969601a6e_3_25"/>
          <p:cNvSpPr/>
          <p:nvPr/>
        </p:nvSpPr>
        <p:spPr>
          <a:xfrm>
            <a:off x="-77118" y="-33051"/>
            <a:ext cx="848299" cy="43736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3"/>
          <p:cNvSpPr txBox="1">
            <a:spLocks noGrp="1"/>
          </p:cNvSpPr>
          <p:nvPr>
            <p:ph type="title"/>
          </p:nvPr>
        </p:nvSpPr>
        <p:spPr>
          <a:xfrm>
            <a:off x="838200" y="0"/>
            <a:ext cx="11114314" cy="1325563"/>
          </a:xfrm>
          <a:prstGeom prst="rect">
            <a:avLst/>
          </a:prstGeom>
          <a:noFill/>
          <a:ln>
            <a:noFill/>
          </a:ln>
        </p:spPr>
        <p:txBody>
          <a:bodyPr spcFirstLastPara="1" wrap="square" lIns="91425" tIns="45700" rIns="91425" bIns="45700" anchor="ctr" anchorCtr="0">
            <a:normAutofit/>
          </a:bodyPr>
          <a:lstStyle/>
          <a:p>
            <a:pPr lvl="0">
              <a:buSzPts val="4400"/>
            </a:pPr>
            <a:r>
              <a:rPr lang="en-GB" dirty="0"/>
              <a:t>Conclusion: </a:t>
            </a:r>
            <a:r>
              <a:rPr lang="fr-FR" dirty="0"/>
              <a:t>Institutionnaliser et démocratiser la matrice du risque social-écologique</a:t>
            </a:r>
            <a:r>
              <a:rPr lang="fr-BE" dirty="0"/>
              <a:t> </a:t>
            </a:r>
            <a:endParaRPr lang="en-GB" dirty="0"/>
          </a:p>
        </p:txBody>
      </p:sp>
      <p:sp>
        <p:nvSpPr>
          <p:cNvPr id="324" name="Google Shape;324;p43"/>
          <p:cNvSpPr txBox="1">
            <a:spLocks noGrp="1"/>
          </p:cNvSpPr>
          <p:nvPr>
            <p:ph type="sldNum" idx="12"/>
          </p:nvPr>
        </p:nvSpPr>
        <p:spPr>
          <a:xfrm>
            <a:off x="9407073" y="649167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rgbClr val="888888"/>
                </a:solidFill>
                <a:latin typeface="Calibri"/>
                <a:ea typeface="Calibri"/>
                <a:cs typeface="Calibri"/>
                <a:sym typeface="Calibri"/>
              </a:rPr>
              <a:t>14</a:t>
            </a:fld>
            <a:endParaRPr lang="en-GB" sz="1200" b="0" i="0" u="none" strike="noStrike" cap="none" dirty="0">
              <a:solidFill>
                <a:srgbClr val="888888"/>
              </a:solidFill>
              <a:latin typeface="Calibri"/>
              <a:ea typeface="Calibri"/>
              <a:cs typeface="Calibri"/>
              <a:sym typeface="Calibri"/>
            </a:endParaRPr>
          </a:p>
        </p:txBody>
      </p:sp>
      <p:sp>
        <p:nvSpPr>
          <p:cNvPr id="325" name="Google Shape;325;p43"/>
          <p:cNvSpPr txBox="1">
            <a:spLocks noGrp="1"/>
          </p:cNvSpPr>
          <p:nvPr>
            <p:ph type="body" idx="1"/>
          </p:nvPr>
        </p:nvSpPr>
        <p:spPr>
          <a:xfrm>
            <a:off x="838199" y="1429170"/>
            <a:ext cx="10765971" cy="5720379"/>
          </a:xfrm>
          <a:prstGeom prst="rect">
            <a:avLst/>
          </a:prstGeom>
          <a:noFill/>
          <a:ln>
            <a:noFill/>
          </a:ln>
        </p:spPr>
        <p:txBody>
          <a:bodyPr spcFirstLastPara="1" wrap="square" lIns="91425" tIns="45700" rIns="91425" bIns="45700" anchor="t" anchorCtr="0">
            <a:normAutofit/>
          </a:bodyPr>
          <a:lstStyle/>
          <a:p>
            <a:pPr indent="-348563" algn="just">
              <a:lnSpc>
                <a:spcPct val="100000"/>
              </a:lnSpc>
              <a:spcBef>
                <a:spcPts val="0"/>
              </a:spcBef>
              <a:buSzPts val="1189"/>
              <a:buFont typeface="Courier New"/>
              <a:buChar char="o"/>
            </a:pPr>
            <a:r>
              <a:rPr lang="fr-FR" sz="2400" b="1" noProof="0" dirty="0"/>
              <a:t>Introduction de la matrice du risque social-écologique et illustration de son application à travers l’analyse de deux risques majeurs pour la Belgique  </a:t>
            </a:r>
          </a:p>
          <a:p>
            <a:pPr indent="-348563" algn="just">
              <a:lnSpc>
                <a:spcPct val="100000"/>
              </a:lnSpc>
              <a:spcBef>
                <a:spcPts val="0"/>
              </a:spcBef>
              <a:buSzPts val="1189"/>
              <a:buFont typeface="Courier New"/>
              <a:buChar char="o"/>
            </a:pPr>
            <a:r>
              <a:rPr lang="fr-FR" sz="2400" b="1" noProof="0" dirty="0"/>
              <a:t>Nécessité d’approfondir et d’étendre ces analyses à d’autres risques sociaux-écologiques et à différentes échelles territoriales </a:t>
            </a:r>
          </a:p>
          <a:p>
            <a:pPr indent="-348563" algn="just">
              <a:lnSpc>
                <a:spcPct val="100000"/>
              </a:lnSpc>
              <a:spcBef>
                <a:spcPts val="0"/>
              </a:spcBef>
              <a:buSzPts val="1189"/>
              <a:buFont typeface="Courier New"/>
              <a:buChar char="o"/>
            </a:pPr>
            <a:r>
              <a:rPr lang="fr-FR" sz="2400" b="1" noProof="0" dirty="0"/>
              <a:t>Institutionnalisation de la matrice à tous les niveaux de gouvernance dans le cadre d’Observatoires des transitions justes qui auraient pour missions :</a:t>
            </a:r>
          </a:p>
          <a:p>
            <a:pPr lvl="1" indent="-348563" algn="just">
              <a:lnSpc>
                <a:spcPct val="100000"/>
              </a:lnSpc>
              <a:spcBef>
                <a:spcPts val="0"/>
              </a:spcBef>
              <a:buSzPts val="1189"/>
              <a:buFont typeface="Courier New"/>
              <a:buChar char="o"/>
            </a:pPr>
            <a:r>
              <a:rPr lang="fr-FR" sz="2000" dirty="0"/>
              <a:t>Mener, sur la base de la matrice, des </a:t>
            </a:r>
            <a:r>
              <a:rPr lang="fr-FR" sz="2000" b="1" dirty="0"/>
              <a:t>activités de veille </a:t>
            </a:r>
            <a:r>
              <a:rPr lang="fr-FR" sz="2000" dirty="0"/>
              <a:t>destinées à enrichir et mettre à jour en continu une base de connaissance sur les risques sociaux-écologiques</a:t>
            </a:r>
          </a:p>
          <a:p>
            <a:pPr lvl="1" indent="-348563" algn="just">
              <a:lnSpc>
                <a:spcPct val="100000"/>
              </a:lnSpc>
              <a:spcBef>
                <a:spcPts val="0"/>
              </a:spcBef>
              <a:buSzPts val="1189"/>
              <a:buFont typeface="Courier New"/>
              <a:buChar char="o"/>
            </a:pPr>
            <a:r>
              <a:rPr lang="fr-FR" sz="2000" dirty="0"/>
              <a:t>Contribuer à la </a:t>
            </a:r>
            <a:r>
              <a:rPr lang="fr-FR" sz="2000" b="1" dirty="0"/>
              <a:t>construction de nouveaux indicateurs </a:t>
            </a:r>
            <a:r>
              <a:rPr lang="fr-FR" sz="2000" dirty="0"/>
              <a:t>relatifs aux risques sociaux-écologiques</a:t>
            </a:r>
            <a:r>
              <a:rPr lang="fr-FR" sz="2000" b="1" dirty="0"/>
              <a:t> </a:t>
            </a:r>
            <a:r>
              <a:rPr lang="fr-FR" sz="2000" dirty="0"/>
              <a:t>et à la </a:t>
            </a:r>
            <a:r>
              <a:rPr lang="fr-FR" sz="2000" b="1" dirty="0"/>
              <a:t>collecte de données </a:t>
            </a:r>
            <a:r>
              <a:rPr lang="fr-FR" sz="2000" dirty="0"/>
              <a:t>nécessaires à leur calcul </a:t>
            </a:r>
          </a:p>
          <a:p>
            <a:pPr lvl="1" indent="-348563" algn="just">
              <a:lnSpc>
                <a:spcPct val="100000"/>
              </a:lnSpc>
              <a:spcBef>
                <a:spcPts val="0"/>
              </a:spcBef>
              <a:buSzPts val="1189"/>
              <a:buFont typeface="Courier New"/>
              <a:buChar char="o"/>
            </a:pPr>
            <a:r>
              <a:rPr lang="fr-FR" sz="2000" dirty="0"/>
              <a:t>Coordonner des </a:t>
            </a:r>
            <a:r>
              <a:rPr lang="fr-FR" sz="2000" b="1" dirty="0"/>
              <a:t>processus consultatifs et délibératifs </a:t>
            </a:r>
            <a:r>
              <a:rPr lang="fr-FR" sz="2000" dirty="0"/>
              <a:t>impliquant l’ensemble des acteurs concernés pour caractériser les risques sociaux-écologiques et élaborer des politiques de protection sociale-écologique</a:t>
            </a:r>
          </a:p>
          <a:p>
            <a:pPr marL="457200" lvl="1" indent="-348563" algn="just">
              <a:lnSpc>
                <a:spcPct val="110000"/>
              </a:lnSpc>
              <a:spcBef>
                <a:spcPts val="0"/>
              </a:spcBef>
              <a:buSzPts val="1189"/>
              <a:buFont typeface="Courier New"/>
              <a:buChar char="o"/>
            </a:pPr>
            <a:r>
              <a:rPr lang="fr-FR" b="1" dirty="0"/>
              <a:t>Besoin de compléter la matrice par d’autres outils permettant d’appréhender les effets systémiques et dynamiques des risques sociaux-écologiques </a:t>
            </a:r>
          </a:p>
          <a:p>
            <a:pPr lvl="1" indent="-348563" algn="just">
              <a:lnSpc>
                <a:spcPct val="100000"/>
              </a:lnSpc>
              <a:spcBef>
                <a:spcPts val="0"/>
              </a:spcBef>
              <a:buSzPts val="1189"/>
              <a:buFont typeface="Courier New"/>
              <a:buChar char="o"/>
            </a:pPr>
            <a:endParaRPr lang="fr-FR" sz="2000" b="1" noProof="0" dirty="0"/>
          </a:p>
          <a:p>
            <a:pPr lvl="1" indent="-348563" algn="just">
              <a:lnSpc>
                <a:spcPct val="100000"/>
              </a:lnSpc>
              <a:spcBef>
                <a:spcPts val="0"/>
              </a:spcBef>
              <a:buSzPts val="1189"/>
              <a:buFont typeface="Courier New"/>
              <a:buChar char="o"/>
            </a:pPr>
            <a:endParaRPr lang="fr-FR" sz="2000" noProof="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2" name="Google Shape;442;p38"/>
          <p:cNvSpPr txBox="1">
            <a:spLocks noGrp="1"/>
          </p:cNvSpPr>
          <p:nvPr>
            <p:ph type="subTitle" idx="1"/>
          </p:nvPr>
        </p:nvSpPr>
        <p:spPr>
          <a:xfrm>
            <a:off x="752037" y="5578997"/>
            <a:ext cx="10680750" cy="790539"/>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0"/>
              </a:spcBef>
              <a:spcAft>
                <a:spcPts val="0"/>
              </a:spcAft>
              <a:buClr>
                <a:srgbClr val="000000"/>
              </a:buClr>
              <a:buSzPct val="100000"/>
              <a:buFont typeface="Arial"/>
              <a:buNone/>
            </a:pPr>
            <a:r>
              <a:rPr lang="fr-FR" sz="1800" b="1" dirty="0">
                <a:solidFill>
                  <a:srgbClr val="7FBE42"/>
                </a:solidFill>
              </a:rPr>
              <a:t>Pour aller plus loin: </a:t>
            </a:r>
            <a:r>
              <a:rPr lang="fr-FR" sz="1800" dirty="0">
                <a:solidFill>
                  <a:srgbClr val="7FBE42"/>
                </a:solidFill>
              </a:rPr>
              <a:t>Vielle P., Fransolet A., Laurent </a:t>
            </a:r>
            <a:r>
              <a:rPr lang="fr-FR" sz="1800" dirty="0" err="1">
                <a:solidFill>
                  <a:srgbClr val="7FBE42"/>
                </a:solidFill>
              </a:rPr>
              <a:t>É</a:t>
            </a:r>
            <a:r>
              <a:rPr lang="fr-FR" sz="1800" dirty="0">
                <a:solidFill>
                  <a:srgbClr val="7FBE42"/>
                </a:solidFill>
              </a:rPr>
              <a:t>., </a:t>
            </a:r>
            <a:r>
              <a:rPr lang="fr-FR" sz="1800" dirty="0" err="1">
                <a:solidFill>
                  <a:srgbClr val="7FBE42"/>
                </a:solidFill>
              </a:rPr>
              <a:t>Armeni</a:t>
            </a:r>
            <a:r>
              <a:rPr lang="fr-FR" sz="1800" dirty="0">
                <a:solidFill>
                  <a:srgbClr val="7FBE42"/>
                </a:solidFill>
              </a:rPr>
              <a:t> C., </a:t>
            </a:r>
            <a:r>
              <a:rPr lang="fr-FR" sz="1800" dirty="0" err="1">
                <a:solidFill>
                  <a:srgbClr val="7FBE42"/>
                </a:solidFill>
              </a:rPr>
              <a:t>Henet</a:t>
            </a:r>
            <a:r>
              <a:rPr lang="fr-FR" sz="1800" dirty="0">
                <a:solidFill>
                  <a:srgbClr val="7FBE42"/>
                </a:solidFill>
              </a:rPr>
              <a:t> S., Bauler </a:t>
            </a:r>
            <a:r>
              <a:rPr lang="fr-FR" sz="1800" dirty="0" err="1">
                <a:solidFill>
                  <a:srgbClr val="7FBE42"/>
                </a:solidFill>
              </a:rPr>
              <a:t>T</a:t>
            </a:r>
            <a:r>
              <a:rPr lang="fr-FR" sz="1800" dirty="0">
                <a:solidFill>
                  <a:srgbClr val="7FBE42"/>
                </a:solidFill>
              </a:rPr>
              <a:t>., Lamine A., et </a:t>
            </a:r>
            <a:r>
              <a:rPr lang="fr-FR" sz="1800" dirty="0" err="1">
                <a:solidFill>
                  <a:srgbClr val="7FBE42"/>
                </a:solidFill>
              </a:rPr>
              <a:t>Dorssemont</a:t>
            </a:r>
            <a:r>
              <a:rPr lang="fr-FR" sz="1800" dirty="0">
                <a:solidFill>
                  <a:srgbClr val="7FBE42"/>
                </a:solidFill>
              </a:rPr>
              <a:t> F. (2025) Construire une protection sociale-écologique pour la Belgique. Rapport pour le SPF sécurité sociale </a:t>
            </a:r>
            <a:endParaRPr sz="1800" dirty="0">
              <a:solidFill>
                <a:srgbClr val="7FBE42"/>
              </a:solidFill>
            </a:endParaRPr>
          </a:p>
          <a:p>
            <a:pPr marL="0" lvl="0" indent="0" algn="l" rtl="0">
              <a:lnSpc>
                <a:spcPct val="90000"/>
              </a:lnSpc>
              <a:spcBef>
                <a:spcPts val="0"/>
              </a:spcBef>
              <a:spcAft>
                <a:spcPts val="0"/>
              </a:spcAft>
              <a:buClr>
                <a:srgbClr val="ADC2D9"/>
              </a:buClr>
              <a:buSzPct val="108108"/>
              <a:buNone/>
            </a:pPr>
            <a:r>
              <a:rPr lang="fr-FR" dirty="0">
                <a:solidFill>
                  <a:srgbClr val="7FBE42"/>
                </a:solidFill>
              </a:rPr>
              <a:t> </a:t>
            </a:r>
            <a:endParaRPr dirty="0"/>
          </a:p>
        </p:txBody>
      </p:sp>
      <p:pic>
        <p:nvPicPr>
          <p:cNvPr id="443" name="Google Shape;443;p38"/>
          <p:cNvPicPr preferRelativeResize="0"/>
          <p:nvPr/>
        </p:nvPicPr>
        <p:blipFill rotWithShape="1">
          <a:blip r:embed="rId3">
            <a:alphaModFix/>
          </a:blip>
          <a:srcRect/>
          <a:stretch/>
        </p:blipFill>
        <p:spPr>
          <a:xfrm>
            <a:off x="0" y="6205351"/>
            <a:ext cx="12188412" cy="663535"/>
          </a:xfrm>
          <a:prstGeom prst="rect">
            <a:avLst/>
          </a:prstGeom>
          <a:noFill/>
          <a:ln>
            <a:noFill/>
          </a:ln>
        </p:spPr>
      </p:pic>
      <p:pic>
        <p:nvPicPr>
          <p:cNvPr id="444" name="Google Shape;444;p38" descr="Une image contenant texte, Police, capture d’écran, Graphique&#10;&#10;Description générée automatiquement"/>
          <p:cNvPicPr preferRelativeResize="0"/>
          <p:nvPr/>
        </p:nvPicPr>
        <p:blipFill rotWithShape="1">
          <a:blip r:embed="rId4">
            <a:alphaModFix/>
          </a:blip>
          <a:srcRect/>
          <a:stretch/>
        </p:blipFill>
        <p:spPr>
          <a:xfrm>
            <a:off x="10361953" y="6265364"/>
            <a:ext cx="1746986" cy="543507"/>
          </a:xfrm>
          <a:prstGeom prst="rect">
            <a:avLst/>
          </a:prstGeom>
          <a:noFill/>
          <a:ln>
            <a:noFill/>
          </a:ln>
        </p:spPr>
      </p:pic>
      <p:pic>
        <p:nvPicPr>
          <p:cNvPr id="446" name="Google Shape;446;p38" descr="Afbeelding met windmolen, ontwerp, illustratie&#10;&#10;Automatisch gegenereerde beschrijving"/>
          <p:cNvPicPr preferRelativeResize="0"/>
          <p:nvPr/>
        </p:nvPicPr>
        <p:blipFill rotWithShape="1">
          <a:blip r:embed="rId5">
            <a:alphaModFix/>
          </a:blip>
          <a:srcRect t="65185"/>
          <a:stretch/>
        </p:blipFill>
        <p:spPr>
          <a:xfrm>
            <a:off x="7988" y="2142"/>
            <a:ext cx="12191999" cy="2387600"/>
          </a:xfrm>
          <a:prstGeom prst="rect">
            <a:avLst/>
          </a:prstGeom>
          <a:noFill/>
          <a:ln>
            <a:noFill/>
          </a:ln>
        </p:spPr>
      </p:pic>
      <p:pic>
        <p:nvPicPr>
          <p:cNvPr id="448" name="Google Shape;448;p38" title="qr-code.png"/>
          <p:cNvPicPr preferRelativeResize="0"/>
          <p:nvPr/>
        </p:nvPicPr>
        <p:blipFill>
          <a:blip r:embed="rId6">
            <a:alphaModFix/>
          </a:blip>
          <a:stretch>
            <a:fillRect/>
          </a:stretch>
        </p:blipFill>
        <p:spPr>
          <a:xfrm>
            <a:off x="752025" y="3054138"/>
            <a:ext cx="2387599" cy="2387599"/>
          </a:xfrm>
          <a:prstGeom prst="rect">
            <a:avLst/>
          </a:prstGeom>
          <a:noFill/>
          <a:ln>
            <a:noFill/>
          </a:ln>
        </p:spPr>
      </p:pic>
      <p:sp>
        <p:nvSpPr>
          <p:cNvPr id="2" name="Google Shape;148;p1">
            <a:extLst>
              <a:ext uri="{FF2B5EF4-FFF2-40B4-BE49-F238E27FC236}">
                <a16:creationId xmlns:a16="http://schemas.microsoft.com/office/drawing/2014/main" id="{71E439E8-19DA-9495-7354-56DF57BE8A88}"/>
              </a:ext>
            </a:extLst>
          </p:cNvPr>
          <p:cNvSpPr txBox="1">
            <a:spLocks/>
          </p:cNvSpPr>
          <p:nvPr/>
        </p:nvSpPr>
        <p:spPr>
          <a:xfrm>
            <a:off x="759213" y="6298328"/>
            <a:ext cx="10890852" cy="5435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l">
              <a:spcBef>
                <a:spcPts val="0"/>
              </a:spcBef>
              <a:buClr>
                <a:srgbClr val="ADC2D9"/>
              </a:buClr>
            </a:pPr>
            <a:r>
              <a:rPr lang="en-GB">
                <a:solidFill>
                  <a:schemeClr val="bg1"/>
                </a:solidFill>
              </a:rPr>
              <a:t>Contact : Aurore.Fransolet@ulb.be</a:t>
            </a:r>
            <a:endParaRPr lang="en-GB" u="sng" dirty="0">
              <a:solidFill>
                <a:schemeClr val="bg1"/>
              </a:solidFill>
              <a:sym typeface="Arial"/>
            </a:endParaRPr>
          </a:p>
        </p:txBody>
      </p:sp>
      <p:pic>
        <p:nvPicPr>
          <p:cNvPr id="4" name="Image 3">
            <a:extLst>
              <a:ext uri="{FF2B5EF4-FFF2-40B4-BE49-F238E27FC236}">
                <a16:creationId xmlns:a16="http://schemas.microsoft.com/office/drawing/2014/main" id="{8E5B1FA1-E862-0763-BCF6-C1994A037C83}"/>
              </a:ext>
            </a:extLst>
          </p:cNvPr>
          <p:cNvPicPr>
            <a:picLocks noChangeAspect="1"/>
          </p:cNvPicPr>
          <p:nvPr/>
        </p:nvPicPr>
        <p:blipFill>
          <a:blip r:embed="rId7"/>
          <a:stretch>
            <a:fillRect/>
          </a:stretch>
        </p:blipFill>
        <p:spPr>
          <a:xfrm>
            <a:off x="4354957" y="422204"/>
            <a:ext cx="3474909" cy="4918448"/>
          </a:xfrm>
          <a:prstGeom prst="rect">
            <a:avLst/>
          </a:prstGeom>
          <a:ln>
            <a:noFill/>
          </a:ln>
          <a:effectLst>
            <a:outerShdw blurRad="63500" sx="102000" sy="102000" algn="ctr"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3"/>
          <p:cNvSpPr/>
          <p:nvPr/>
        </p:nvSpPr>
        <p:spPr>
          <a:xfrm>
            <a:off x="8193881" y="4421981"/>
            <a:ext cx="1914525" cy="2278857"/>
          </a:xfrm>
          <a:prstGeom prst="rect">
            <a:avLst/>
          </a:prstGeom>
          <a:solidFill>
            <a:srgbClr val="004B86">
              <a:alpha val="1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 name="Google Shape;101;p33"/>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r-FR"/>
              <a:t>Le projet PRETS </a:t>
            </a:r>
            <a:endParaRPr/>
          </a:p>
        </p:txBody>
      </p:sp>
      <p:sp>
        <p:nvSpPr>
          <p:cNvPr id="102" name="Google Shape;102;p33"/>
          <p:cNvSpPr txBox="1">
            <a:spLocks noGrp="1"/>
          </p:cNvSpPr>
          <p:nvPr>
            <p:ph type="body" idx="1"/>
          </p:nvPr>
        </p:nvSpPr>
        <p:spPr>
          <a:xfrm>
            <a:off x="838199" y="1137621"/>
            <a:ext cx="10765971" cy="5490600"/>
          </a:xfrm>
          <a:prstGeom prst="rect">
            <a:avLst/>
          </a:prstGeom>
          <a:noFill/>
          <a:ln>
            <a:noFill/>
          </a:ln>
        </p:spPr>
        <p:txBody>
          <a:bodyPr spcFirstLastPara="1" wrap="square" lIns="91425" tIns="45700" rIns="91425" bIns="45700" anchor="t" anchorCtr="0">
            <a:normAutofit/>
          </a:bodyPr>
          <a:lstStyle/>
          <a:p>
            <a:pPr marL="114300" lvl="0" indent="0" algn="just" rtl="0">
              <a:lnSpc>
                <a:spcPct val="98181"/>
              </a:lnSpc>
              <a:spcBef>
                <a:spcPts val="1000"/>
              </a:spcBef>
              <a:spcAft>
                <a:spcPts val="0"/>
              </a:spcAft>
              <a:buSzPts val="1100"/>
              <a:buNone/>
            </a:pPr>
            <a:r>
              <a:rPr lang="fr-FR" sz="2400" b="1" dirty="0"/>
              <a:t>Un projet interdisciplinaire sur l’avènement d’une protection sociale-écologique en Belgique croisant droit et économie écologique</a:t>
            </a:r>
            <a:endParaRPr sz="2400" dirty="0"/>
          </a:p>
          <a:p>
            <a:pPr marL="114300" lvl="0" indent="0" algn="just" rtl="0">
              <a:lnSpc>
                <a:spcPct val="90000"/>
              </a:lnSpc>
              <a:spcBef>
                <a:spcPts val="1000"/>
              </a:spcBef>
              <a:spcAft>
                <a:spcPts val="0"/>
              </a:spcAft>
              <a:buSzPts val="2800"/>
              <a:buNone/>
            </a:pPr>
            <a:endParaRPr sz="2200" b="1" dirty="0"/>
          </a:p>
        </p:txBody>
      </p:sp>
      <p:sp>
        <p:nvSpPr>
          <p:cNvPr id="103" name="Google Shape;103;p33"/>
          <p:cNvSpPr txBox="1">
            <a:spLocks noGrp="1"/>
          </p:cNvSpPr>
          <p:nvPr>
            <p:ph type="sldNum" idx="12"/>
          </p:nvPr>
        </p:nvSpPr>
        <p:spPr>
          <a:xfrm>
            <a:off x="9407073" y="649167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888888"/>
                </a:solidFill>
                <a:latin typeface="Calibri"/>
                <a:ea typeface="Calibri"/>
                <a:cs typeface="Calibri"/>
                <a:sym typeface="Calibri"/>
              </a:rPr>
              <a:t>2</a:t>
            </a:fld>
            <a:endParaRPr sz="1200" b="0" i="0" u="none" strike="noStrike" cap="none">
              <a:solidFill>
                <a:srgbClr val="888888"/>
              </a:solidFill>
              <a:latin typeface="Calibri"/>
              <a:ea typeface="Calibri"/>
              <a:cs typeface="Calibri"/>
              <a:sym typeface="Calibri"/>
            </a:endParaRPr>
          </a:p>
        </p:txBody>
      </p:sp>
      <p:grpSp>
        <p:nvGrpSpPr>
          <p:cNvPr id="104" name="Google Shape;104;p33"/>
          <p:cNvGrpSpPr/>
          <p:nvPr/>
        </p:nvGrpSpPr>
        <p:grpSpPr>
          <a:xfrm>
            <a:off x="2607578" y="3314317"/>
            <a:ext cx="9348822" cy="2460855"/>
            <a:chOff x="2171" y="413771"/>
            <a:chExt cx="9348822" cy="2460855"/>
          </a:xfrm>
        </p:grpSpPr>
        <p:sp>
          <p:nvSpPr>
            <p:cNvPr id="105" name="Google Shape;105;p33"/>
            <p:cNvSpPr/>
            <p:nvPr/>
          </p:nvSpPr>
          <p:spPr>
            <a:xfrm>
              <a:off x="2171" y="413771"/>
              <a:ext cx="1722696" cy="1033618"/>
            </a:xfrm>
            <a:prstGeom prst="rect">
              <a:avLst/>
            </a:prstGeom>
            <a:solidFill>
              <a:srgbClr val="004C93"/>
            </a:solidFill>
            <a:ln w="25400" cap="flat" cmpd="sng">
              <a:solidFill>
                <a:srgbClr val="004C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33"/>
            <p:cNvSpPr txBox="1"/>
            <p:nvPr/>
          </p:nvSpPr>
          <p:spPr>
            <a:xfrm>
              <a:off x="2171" y="413771"/>
              <a:ext cx="1722696" cy="1033618"/>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fr-FR" sz="1700" b="0" i="0" u="none" strike="noStrike" cap="none">
                  <a:solidFill>
                    <a:schemeClr val="lt1"/>
                  </a:solidFill>
                  <a:latin typeface="Arial"/>
                  <a:ea typeface="Arial"/>
                  <a:cs typeface="Arial"/>
                  <a:sym typeface="Arial"/>
                </a:rPr>
                <a:t>Chiara ARMENI</a:t>
              </a:r>
              <a:endParaRPr sz="1400" b="0" i="0" u="none" strike="noStrike" cap="none">
                <a:solidFill>
                  <a:srgbClr val="000000"/>
                </a:solidFill>
                <a:latin typeface="Arial"/>
                <a:ea typeface="Arial"/>
                <a:cs typeface="Arial"/>
                <a:sym typeface="Arial"/>
              </a:endParaRPr>
            </a:p>
          </p:txBody>
        </p:sp>
        <p:sp>
          <p:nvSpPr>
            <p:cNvPr id="107" name="Google Shape;107;p33"/>
            <p:cNvSpPr/>
            <p:nvPr/>
          </p:nvSpPr>
          <p:spPr>
            <a:xfrm>
              <a:off x="1897137" y="413771"/>
              <a:ext cx="1722696" cy="1033618"/>
            </a:xfrm>
            <a:prstGeom prst="rect">
              <a:avLst/>
            </a:prstGeom>
            <a:solidFill>
              <a:srgbClr val="004C93"/>
            </a:solidFill>
            <a:ln w="25400" cap="flat" cmpd="sng">
              <a:solidFill>
                <a:srgbClr val="004C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3"/>
            <p:cNvSpPr txBox="1"/>
            <p:nvPr/>
          </p:nvSpPr>
          <p:spPr>
            <a:xfrm>
              <a:off x="1897137" y="413771"/>
              <a:ext cx="1722696" cy="1033618"/>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fr-FR" sz="1700" b="0" i="0" u="none" strike="noStrike" cap="none">
                  <a:solidFill>
                    <a:schemeClr val="lt1"/>
                  </a:solidFill>
                  <a:latin typeface="Arial"/>
                  <a:ea typeface="Arial"/>
                  <a:cs typeface="Arial"/>
                  <a:sym typeface="Arial"/>
                </a:rPr>
                <a:t>Tom BAULER</a:t>
              </a:r>
              <a:endParaRPr sz="1400" b="0" i="0" u="none" strike="noStrike" cap="none">
                <a:solidFill>
                  <a:srgbClr val="000000"/>
                </a:solidFill>
                <a:latin typeface="Arial"/>
                <a:ea typeface="Arial"/>
                <a:cs typeface="Arial"/>
                <a:sym typeface="Arial"/>
              </a:endParaRPr>
            </a:p>
          </p:txBody>
        </p:sp>
        <p:sp>
          <p:nvSpPr>
            <p:cNvPr id="109" name="Google Shape;109;p33"/>
            <p:cNvSpPr/>
            <p:nvPr/>
          </p:nvSpPr>
          <p:spPr>
            <a:xfrm>
              <a:off x="3792104" y="413771"/>
              <a:ext cx="1722696" cy="1033618"/>
            </a:xfrm>
            <a:prstGeom prst="rect">
              <a:avLst/>
            </a:prstGeom>
            <a:solidFill>
              <a:srgbClr val="004C93"/>
            </a:solidFill>
            <a:ln w="25400" cap="flat" cmpd="sng">
              <a:solidFill>
                <a:srgbClr val="004C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3"/>
            <p:cNvSpPr txBox="1"/>
            <p:nvPr/>
          </p:nvSpPr>
          <p:spPr>
            <a:xfrm>
              <a:off x="3792104" y="413771"/>
              <a:ext cx="1722696" cy="1033618"/>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fr-FR" sz="1700" b="0" i="0" u="none" strike="noStrike" cap="none">
                  <a:solidFill>
                    <a:schemeClr val="lt1"/>
                  </a:solidFill>
                  <a:latin typeface="Arial"/>
                  <a:ea typeface="Arial"/>
                  <a:cs typeface="Arial"/>
                  <a:sym typeface="Arial"/>
                </a:rPr>
                <a:t>Kimberley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700"/>
                <a:buFont typeface="Arial"/>
                <a:buNone/>
              </a:pPr>
              <a:r>
                <a:rPr lang="fr-FR" sz="1800" b="0" i="0" u="none" strike="noStrike" cap="none">
                  <a:solidFill>
                    <a:schemeClr val="lt1"/>
                  </a:solidFill>
                  <a:latin typeface="Arial"/>
                  <a:ea typeface="Arial"/>
                  <a:cs typeface="Arial"/>
                  <a:sym typeface="Arial"/>
                </a:rPr>
                <a:t>VANDENHOLE</a:t>
              </a:r>
              <a:r>
                <a:rPr lang="fr-FR" sz="16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1" name="Google Shape;111;p33"/>
            <p:cNvSpPr/>
            <p:nvPr/>
          </p:nvSpPr>
          <p:spPr>
            <a:xfrm>
              <a:off x="5687070" y="413771"/>
              <a:ext cx="1722696" cy="1033618"/>
            </a:xfrm>
            <a:prstGeom prst="rect">
              <a:avLst/>
            </a:prstGeom>
            <a:solidFill>
              <a:srgbClr val="004C93"/>
            </a:solidFill>
            <a:ln w="25400" cap="flat" cmpd="sng">
              <a:solidFill>
                <a:srgbClr val="004C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3"/>
            <p:cNvSpPr txBox="1"/>
            <p:nvPr/>
          </p:nvSpPr>
          <p:spPr>
            <a:xfrm>
              <a:off x="5687070" y="413771"/>
              <a:ext cx="1722696" cy="1033618"/>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fr-FR" sz="1700" b="0" i="0" u="none" strike="noStrike" cap="none">
                  <a:solidFill>
                    <a:schemeClr val="lt1"/>
                  </a:solidFill>
                  <a:latin typeface="Arial"/>
                  <a:ea typeface="Arial"/>
                  <a:cs typeface="Arial"/>
                  <a:sym typeface="Arial"/>
                </a:rPr>
                <a:t>Aurore FRANSOLET</a:t>
              </a:r>
              <a:endParaRPr sz="1400" b="0" i="0" u="none" strike="noStrike" cap="none">
                <a:solidFill>
                  <a:srgbClr val="000000"/>
                </a:solidFill>
                <a:latin typeface="Arial"/>
                <a:ea typeface="Arial"/>
                <a:cs typeface="Arial"/>
                <a:sym typeface="Arial"/>
              </a:endParaRPr>
            </a:p>
          </p:txBody>
        </p:sp>
        <p:sp>
          <p:nvSpPr>
            <p:cNvPr id="113" name="Google Shape;113;p33"/>
            <p:cNvSpPr/>
            <p:nvPr/>
          </p:nvSpPr>
          <p:spPr>
            <a:xfrm>
              <a:off x="2171" y="1619658"/>
              <a:ext cx="1722696" cy="1033618"/>
            </a:xfrm>
            <a:prstGeom prst="rect">
              <a:avLst/>
            </a:prstGeom>
            <a:solidFill>
              <a:srgbClr val="004C93"/>
            </a:solidFill>
            <a:ln w="25400" cap="flat" cmpd="sng">
              <a:solidFill>
                <a:srgbClr val="004C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3"/>
            <p:cNvSpPr txBox="1"/>
            <p:nvPr/>
          </p:nvSpPr>
          <p:spPr>
            <a:xfrm>
              <a:off x="2171" y="1619658"/>
              <a:ext cx="1722696" cy="1033618"/>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fr-FR" sz="1700" b="0" i="0" u="none" strike="noStrike" cap="none">
                  <a:solidFill>
                    <a:schemeClr val="lt1"/>
                  </a:solidFill>
                  <a:latin typeface="Arial"/>
                  <a:ea typeface="Arial"/>
                  <a:cs typeface="Arial"/>
                  <a:sym typeface="Arial"/>
                </a:rPr>
                <a:t>Auriane LAMINE</a:t>
              </a:r>
              <a:endParaRPr sz="1400" b="0" i="0" u="none" strike="noStrike" cap="none">
                <a:solidFill>
                  <a:srgbClr val="000000"/>
                </a:solidFill>
                <a:latin typeface="Arial"/>
                <a:ea typeface="Arial"/>
                <a:cs typeface="Arial"/>
                <a:sym typeface="Arial"/>
              </a:endParaRPr>
            </a:p>
          </p:txBody>
        </p:sp>
        <p:sp>
          <p:nvSpPr>
            <p:cNvPr id="115" name="Google Shape;115;p33"/>
            <p:cNvSpPr/>
            <p:nvPr/>
          </p:nvSpPr>
          <p:spPr>
            <a:xfrm>
              <a:off x="1890787" y="1606574"/>
              <a:ext cx="1722696" cy="1055479"/>
            </a:xfrm>
            <a:prstGeom prst="rect">
              <a:avLst/>
            </a:prstGeom>
            <a:solidFill>
              <a:srgbClr val="004C9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chemeClr val="lt1"/>
                  </a:solidFill>
                  <a:latin typeface="Arial"/>
                  <a:ea typeface="Arial"/>
                  <a:cs typeface="Arial"/>
                  <a:sym typeface="Arial"/>
                </a:rPr>
                <a:t>Sacha HENET</a:t>
              </a:r>
              <a:endParaRPr sz="1400" b="0" i="0" u="none" strike="noStrike" cap="none">
                <a:solidFill>
                  <a:srgbClr val="000000"/>
                </a:solidFill>
                <a:latin typeface="Arial"/>
                <a:ea typeface="Arial"/>
                <a:cs typeface="Arial"/>
                <a:sym typeface="Arial"/>
              </a:endParaRPr>
            </a:p>
          </p:txBody>
        </p:sp>
        <p:sp>
          <p:nvSpPr>
            <p:cNvPr id="116" name="Google Shape;116;p33"/>
            <p:cNvSpPr txBox="1"/>
            <p:nvPr/>
          </p:nvSpPr>
          <p:spPr>
            <a:xfrm>
              <a:off x="7628297" y="1841008"/>
              <a:ext cx="1722696" cy="1033618"/>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fr-FR" sz="1700" b="0" i="0" u="none" strike="noStrike" cap="none">
                  <a:solidFill>
                    <a:schemeClr val="lt1"/>
                  </a:solidFill>
                  <a:latin typeface="Arial"/>
                  <a:ea typeface="Arial"/>
                  <a:cs typeface="Arial"/>
                  <a:sym typeface="Arial"/>
                </a:rPr>
                <a:t>Eloi LAURENT</a:t>
              </a:r>
              <a:endParaRPr sz="1400" b="0" i="0" u="none" strike="noStrike" cap="none">
                <a:solidFill>
                  <a:srgbClr val="000000"/>
                </a:solidFill>
                <a:latin typeface="Arial"/>
                <a:ea typeface="Arial"/>
                <a:cs typeface="Arial"/>
                <a:sym typeface="Arial"/>
              </a:endParaRPr>
            </a:p>
          </p:txBody>
        </p:sp>
        <p:sp>
          <p:nvSpPr>
            <p:cNvPr id="117" name="Google Shape;117;p33"/>
            <p:cNvSpPr/>
            <p:nvPr/>
          </p:nvSpPr>
          <p:spPr>
            <a:xfrm>
              <a:off x="3792104" y="1619658"/>
              <a:ext cx="1722696" cy="1033618"/>
            </a:xfrm>
            <a:prstGeom prst="rect">
              <a:avLst/>
            </a:prstGeom>
            <a:solidFill>
              <a:srgbClr val="004C93"/>
            </a:solidFill>
            <a:ln w="25400" cap="flat" cmpd="sng">
              <a:solidFill>
                <a:srgbClr val="004C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33"/>
            <p:cNvSpPr txBox="1"/>
            <p:nvPr/>
          </p:nvSpPr>
          <p:spPr>
            <a:xfrm>
              <a:off x="3792104" y="1619658"/>
              <a:ext cx="1722696" cy="1033618"/>
            </a:xfrm>
            <a:prstGeom prst="rect">
              <a:avLst/>
            </a:prstGeom>
            <a:noFill/>
            <a:ln w="9525" cap="flat" cmpd="sng">
              <a:solidFill>
                <a:srgbClr val="004B86"/>
              </a:solidFill>
              <a:prstDash val="solid"/>
              <a:round/>
              <a:headEnd type="none" w="sm" len="sm"/>
              <a:tailEnd type="none" w="sm" len="sm"/>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fr-FR" sz="1700" b="0" i="0" u="none" strike="noStrike" cap="none">
                  <a:solidFill>
                    <a:schemeClr val="lt1"/>
                  </a:solidFill>
                  <a:latin typeface="Arial"/>
                  <a:ea typeface="Arial"/>
                  <a:cs typeface="Arial"/>
                  <a:sym typeface="Arial"/>
                </a:rPr>
                <a:t>Filip DORSSEMONT</a:t>
              </a:r>
              <a:endParaRPr sz="1400" b="0" i="0" u="none" strike="noStrike" cap="none">
                <a:solidFill>
                  <a:srgbClr val="000000"/>
                </a:solidFill>
                <a:latin typeface="Arial"/>
                <a:ea typeface="Arial"/>
                <a:cs typeface="Arial"/>
                <a:sym typeface="Arial"/>
              </a:endParaRPr>
            </a:p>
          </p:txBody>
        </p:sp>
        <p:sp>
          <p:nvSpPr>
            <p:cNvPr id="119" name="Google Shape;119;p33"/>
            <p:cNvSpPr/>
            <p:nvPr/>
          </p:nvSpPr>
          <p:spPr>
            <a:xfrm>
              <a:off x="5687070" y="1619658"/>
              <a:ext cx="1722696" cy="1033618"/>
            </a:xfrm>
            <a:prstGeom prst="rect">
              <a:avLst/>
            </a:prstGeom>
            <a:solidFill>
              <a:srgbClr val="004C93"/>
            </a:solidFill>
            <a:ln w="25400" cap="flat" cmpd="sng">
              <a:solidFill>
                <a:srgbClr val="004C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33"/>
            <p:cNvSpPr txBox="1"/>
            <p:nvPr/>
          </p:nvSpPr>
          <p:spPr>
            <a:xfrm>
              <a:off x="5687070" y="1619658"/>
              <a:ext cx="1722696" cy="1033618"/>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fr-FR" sz="1700" b="0" i="0" u="none" strike="noStrike" cap="none">
                  <a:solidFill>
                    <a:schemeClr val="lt1"/>
                  </a:solidFill>
                  <a:latin typeface="Arial"/>
                  <a:ea typeface="Arial"/>
                  <a:cs typeface="Arial"/>
                  <a:sym typeface="Arial"/>
                </a:rPr>
                <a:t>Pascale VIELLE</a:t>
              </a:r>
              <a:endParaRPr sz="1400" b="0" i="0" u="none" strike="noStrike" cap="none">
                <a:solidFill>
                  <a:srgbClr val="000000"/>
                </a:solidFill>
                <a:latin typeface="Arial"/>
                <a:ea typeface="Arial"/>
                <a:cs typeface="Arial"/>
                <a:sym typeface="Arial"/>
              </a:endParaRPr>
            </a:p>
          </p:txBody>
        </p:sp>
      </p:grpSp>
      <p:pic>
        <p:nvPicPr>
          <p:cNvPr id="121" name="Google Shape;121;p33"/>
          <p:cNvPicPr preferRelativeResize="0"/>
          <p:nvPr/>
        </p:nvPicPr>
        <p:blipFill rotWithShape="1">
          <a:blip r:embed="rId3">
            <a:alphaModFix/>
          </a:blip>
          <a:srcRect/>
          <a:stretch/>
        </p:blipFill>
        <p:spPr>
          <a:xfrm>
            <a:off x="2806201" y="5342296"/>
            <a:ext cx="1340423" cy="1260000"/>
          </a:xfrm>
          <a:prstGeom prst="rect">
            <a:avLst/>
          </a:prstGeom>
          <a:noFill/>
          <a:ln>
            <a:noFill/>
          </a:ln>
        </p:spPr>
      </p:pic>
      <p:pic>
        <p:nvPicPr>
          <p:cNvPr id="122" name="Google Shape;122;p33"/>
          <p:cNvPicPr preferRelativeResize="0"/>
          <p:nvPr/>
        </p:nvPicPr>
        <p:blipFill rotWithShape="1">
          <a:blip r:embed="rId4">
            <a:alphaModFix/>
          </a:blip>
          <a:srcRect/>
          <a:stretch/>
        </p:blipFill>
        <p:spPr>
          <a:xfrm>
            <a:off x="8531045" y="5352074"/>
            <a:ext cx="1260000" cy="1260000"/>
          </a:xfrm>
          <a:prstGeom prst="rect">
            <a:avLst/>
          </a:prstGeom>
          <a:noFill/>
          <a:ln>
            <a:noFill/>
          </a:ln>
        </p:spPr>
      </p:pic>
      <p:pic>
        <p:nvPicPr>
          <p:cNvPr id="123" name="Google Shape;123;p33"/>
          <p:cNvPicPr preferRelativeResize="0"/>
          <p:nvPr/>
        </p:nvPicPr>
        <p:blipFill rotWithShape="1">
          <a:blip r:embed="rId5">
            <a:alphaModFix/>
          </a:blip>
          <a:srcRect/>
          <a:stretch/>
        </p:blipFill>
        <p:spPr>
          <a:xfrm>
            <a:off x="698311" y="2315101"/>
            <a:ext cx="1989642" cy="1989642"/>
          </a:xfrm>
          <a:prstGeom prst="rect">
            <a:avLst/>
          </a:prstGeom>
          <a:noFill/>
          <a:ln>
            <a:noFill/>
          </a:ln>
        </p:spPr>
      </p:pic>
      <p:pic>
        <p:nvPicPr>
          <p:cNvPr id="124" name="Google Shape;124;p33"/>
          <p:cNvPicPr preferRelativeResize="0"/>
          <p:nvPr/>
        </p:nvPicPr>
        <p:blipFill rotWithShape="1">
          <a:blip r:embed="rId6">
            <a:alphaModFix/>
          </a:blip>
          <a:srcRect/>
          <a:stretch/>
        </p:blipFill>
        <p:spPr>
          <a:xfrm>
            <a:off x="550846" y="4636038"/>
            <a:ext cx="2329540" cy="1844219"/>
          </a:xfrm>
          <a:prstGeom prst="rect">
            <a:avLst/>
          </a:prstGeom>
          <a:noFill/>
          <a:ln>
            <a:noFill/>
          </a:ln>
        </p:spPr>
      </p:pic>
      <p:sp>
        <p:nvSpPr>
          <p:cNvPr id="125" name="Google Shape;125;p33"/>
          <p:cNvSpPr txBox="1"/>
          <p:nvPr/>
        </p:nvSpPr>
        <p:spPr>
          <a:xfrm>
            <a:off x="10176426" y="3897163"/>
            <a:ext cx="1720800" cy="1033200"/>
          </a:xfrm>
          <a:prstGeom prst="rect">
            <a:avLst/>
          </a:prstGeom>
          <a:solidFill>
            <a:srgbClr val="2F5496"/>
          </a:solidFill>
          <a:ln w="9525" cap="flat" cmpd="sng">
            <a:solidFill>
              <a:srgbClr val="00206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700"/>
              <a:buFont typeface="Arial"/>
              <a:buNone/>
            </a:pPr>
            <a:r>
              <a:rPr lang="fr-FR" sz="1700" b="0" i="0" u="none" strike="noStrike" cap="none">
                <a:solidFill>
                  <a:schemeClr val="lt1"/>
                </a:solidFill>
                <a:latin typeface="Arial"/>
                <a:ea typeface="Arial"/>
                <a:cs typeface="Arial"/>
                <a:sym typeface="Arial"/>
              </a:rPr>
              <a:t>Eloi LAURENT</a:t>
            </a:r>
            <a:endParaRPr sz="1400" b="0" i="0" u="none" strike="noStrike" cap="none">
              <a:solidFill>
                <a:srgbClr val="000000"/>
              </a:solidFill>
              <a:latin typeface="Arial"/>
              <a:ea typeface="Arial"/>
              <a:cs typeface="Arial"/>
              <a:sym typeface="Arial"/>
            </a:endParaRPr>
          </a:p>
        </p:txBody>
      </p:sp>
      <p:pic>
        <p:nvPicPr>
          <p:cNvPr id="126" name="Google Shape;126;p33" descr="Une image contenant Visage humain, personne, sourire, habits&#10;&#10;Le contenu généré par l’IA peut être incorrect."/>
          <p:cNvPicPr preferRelativeResize="0"/>
          <p:nvPr/>
        </p:nvPicPr>
        <p:blipFill rotWithShape="1">
          <a:blip r:embed="rId7">
            <a:alphaModFix/>
          </a:blip>
          <a:srcRect/>
          <a:stretch/>
        </p:blipFill>
        <p:spPr>
          <a:xfrm>
            <a:off x="2843650" y="2270090"/>
            <a:ext cx="1260000" cy="1260000"/>
          </a:xfrm>
          <a:prstGeom prst="rect">
            <a:avLst/>
          </a:prstGeom>
          <a:noFill/>
          <a:ln>
            <a:noFill/>
          </a:ln>
        </p:spPr>
      </p:pic>
      <p:pic>
        <p:nvPicPr>
          <p:cNvPr id="127" name="Google Shape;127;p33" descr="Une image contenant Visage humain, personne, habits, Menton&#10;&#10;Le contenu généré par l’IA peut être incorrect."/>
          <p:cNvPicPr preferRelativeResize="0"/>
          <p:nvPr/>
        </p:nvPicPr>
        <p:blipFill rotWithShape="1">
          <a:blip r:embed="rId8">
            <a:alphaModFix/>
          </a:blip>
          <a:srcRect/>
          <a:stretch/>
        </p:blipFill>
        <p:spPr>
          <a:xfrm>
            <a:off x="4727535" y="2275529"/>
            <a:ext cx="1260000" cy="1260000"/>
          </a:xfrm>
          <a:prstGeom prst="rect">
            <a:avLst/>
          </a:prstGeom>
          <a:noFill/>
          <a:ln>
            <a:noFill/>
          </a:ln>
        </p:spPr>
      </p:pic>
      <p:pic>
        <p:nvPicPr>
          <p:cNvPr id="128" name="Google Shape;128;p33" descr="Une image contenant personne, Visage humain, Cheveux dégradés, femme&#10;&#10;Le contenu généré par l’IA peut être incorrect."/>
          <p:cNvPicPr preferRelativeResize="0"/>
          <p:nvPr/>
        </p:nvPicPr>
        <p:blipFill rotWithShape="1">
          <a:blip r:embed="rId9">
            <a:alphaModFix/>
          </a:blip>
          <a:srcRect/>
          <a:stretch/>
        </p:blipFill>
        <p:spPr>
          <a:xfrm>
            <a:off x="6622053" y="2269571"/>
            <a:ext cx="1260000" cy="1260000"/>
          </a:xfrm>
          <a:prstGeom prst="rect">
            <a:avLst/>
          </a:prstGeom>
          <a:noFill/>
          <a:ln>
            <a:noFill/>
          </a:ln>
        </p:spPr>
      </p:pic>
      <p:pic>
        <p:nvPicPr>
          <p:cNvPr id="129" name="Google Shape;129;p33" descr="Une image contenant intérieur, personne, cravate, Visage humain&#10;&#10;Le contenu généré par l’IA peut être incorrect."/>
          <p:cNvPicPr preferRelativeResize="0"/>
          <p:nvPr/>
        </p:nvPicPr>
        <p:blipFill rotWithShape="1">
          <a:blip r:embed="rId10">
            <a:alphaModFix/>
          </a:blip>
          <a:srcRect/>
          <a:stretch/>
        </p:blipFill>
        <p:spPr>
          <a:xfrm>
            <a:off x="6627345" y="5354198"/>
            <a:ext cx="1262103" cy="1260000"/>
          </a:xfrm>
          <a:prstGeom prst="rect">
            <a:avLst/>
          </a:prstGeom>
          <a:noFill/>
          <a:ln>
            <a:noFill/>
          </a:ln>
        </p:spPr>
      </p:pic>
      <p:pic>
        <p:nvPicPr>
          <p:cNvPr id="130" name="Google Shape;130;p33" descr="Une image contenant Visage humain, personne, homme, Menton&#10;&#10;Le contenu généré par l’IA peut être incorrect."/>
          <p:cNvPicPr preferRelativeResize="0"/>
          <p:nvPr/>
        </p:nvPicPr>
        <p:blipFill rotWithShape="1">
          <a:blip r:embed="rId11">
            <a:alphaModFix/>
          </a:blip>
          <a:srcRect/>
          <a:stretch/>
        </p:blipFill>
        <p:spPr>
          <a:xfrm>
            <a:off x="4722866" y="5352515"/>
            <a:ext cx="1260000" cy="1260000"/>
          </a:xfrm>
          <a:prstGeom prst="rect">
            <a:avLst/>
          </a:prstGeom>
          <a:noFill/>
          <a:ln>
            <a:noFill/>
          </a:ln>
        </p:spPr>
      </p:pic>
      <p:pic>
        <p:nvPicPr>
          <p:cNvPr id="131" name="Google Shape;131;p33" descr="Une image contenant Graphique, Police, graphisme, logo&#10;&#10;Le contenu généré par l’IA peut être incorrect."/>
          <p:cNvPicPr preferRelativeResize="0"/>
          <p:nvPr/>
        </p:nvPicPr>
        <p:blipFill rotWithShape="1">
          <a:blip r:embed="rId12">
            <a:alphaModFix/>
          </a:blip>
          <a:srcRect/>
          <a:stretch/>
        </p:blipFill>
        <p:spPr>
          <a:xfrm>
            <a:off x="4803357" y="121187"/>
            <a:ext cx="2565093" cy="1047413"/>
          </a:xfrm>
          <a:prstGeom prst="rect">
            <a:avLst/>
          </a:prstGeom>
          <a:noFill/>
          <a:ln>
            <a:noFill/>
          </a:ln>
        </p:spPr>
      </p:pic>
      <p:pic>
        <p:nvPicPr>
          <p:cNvPr id="132" name="Google Shape;132;p33" descr="Une image contenant Police, Graphique, logo, typographie&#10;&#10;Le contenu généré par l’IA peut être incorrect."/>
          <p:cNvPicPr preferRelativeResize="0"/>
          <p:nvPr/>
        </p:nvPicPr>
        <p:blipFill rotWithShape="1">
          <a:blip r:embed="rId13">
            <a:alphaModFix/>
          </a:blip>
          <a:srcRect/>
          <a:stretch/>
        </p:blipFill>
        <p:spPr>
          <a:xfrm>
            <a:off x="10329843" y="5022468"/>
            <a:ext cx="1436171" cy="222505"/>
          </a:xfrm>
          <a:prstGeom prst="rect">
            <a:avLst/>
          </a:prstGeom>
          <a:noFill/>
          <a:ln>
            <a:noFill/>
          </a:ln>
        </p:spPr>
      </p:pic>
      <p:sp>
        <p:nvSpPr>
          <p:cNvPr id="133" name="Google Shape;133;p33"/>
          <p:cNvSpPr/>
          <p:nvPr/>
        </p:nvSpPr>
        <p:spPr>
          <a:xfrm>
            <a:off x="-77118" y="-33051"/>
            <a:ext cx="848299" cy="43736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4" name="Google Shape;134;p33" descr="Une image contenant Visage humain, personne, habits, plein air&#10;&#10;Le contenu généré par l’IA peut être incorrect."/>
          <p:cNvPicPr preferRelativeResize="0"/>
          <p:nvPr/>
        </p:nvPicPr>
        <p:blipFill rotWithShape="1">
          <a:blip r:embed="rId14">
            <a:alphaModFix/>
          </a:blip>
          <a:srcRect/>
          <a:stretch/>
        </p:blipFill>
        <p:spPr>
          <a:xfrm>
            <a:off x="10416988" y="2859257"/>
            <a:ext cx="1260000" cy="1260000"/>
          </a:xfrm>
          <a:prstGeom prst="rect">
            <a:avLst/>
          </a:prstGeom>
          <a:noFill/>
          <a:ln>
            <a:noFill/>
          </a:ln>
        </p:spPr>
      </p:pic>
      <p:pic>
        <p:nvPicPr>
          <p:cNvPr id="135" name="Google Shape;135;p33" descr="Une image contenant Visage humain, livre, bibliothèque, personne&#10;&#10;Le contenu généré par l’IA peut être incorrect."/>
          <p:cNvPicPr preferRelativeResize="0"/>
          <p:nvPr/>
        </p:nvPicPr>
        <p:blipFill rotWithShape="1">
          <a:blip r:embed="rId15">
            <a:alphaModFix/>
          </a:blip>
          <a:srcRect/>
          <a:stretch/>
        </p:blipFill>
        <p:spPr>
          <a:xfrm>
            <a:off x="8532604" y="2272570"/>
            <a:ext cx="1260000" cy="126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4"/>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r-FR"/>
              <a:t>Le projet PRETS </a:t>
            </a:r>
            <a:endParaRPr/>
          </a:p>
        </p:txBody>
      </p:sp>
      <p:sp>
        <p:nvSpPr>
          <p:cNvPr id="142" name="Google Shape;142;p34"/>
          <p:cNvSpPr txBox="1">
            <a:spLocks noGrp="1"/>
          </p:cNvSpPr>
          <p:nvPr>
            <p:ph type="body" idx="1"/>
          </p:nvPr>
        </p:nvSpPr>
        <p:spPr>
          <a:xfrm>
            <a:off x="838199" y="1137621"/>
            <a:ext cx="10765971" cy="5490600"/>
          </a:xfrm>
          <a:prstGeom prst="rect">
            <a:avLst/>
          </a:prstGeom>
          <a:noFill/>
          <a:ln>
            <a:noFill/>
          </a:ln>
        </p:spPr>
        <p:txBody>
          <a:bodyPr spcFirstLastPara="1" wrap="square" lIns="91425" tIns="45700" rIns="91425" bIns="45700" anchor="t" anchorCtr="0">
            <a:normAutofit/>
          </a:bodyPr>
          <a:lstStyle/>
          <a:p>
            <a:pPr marL="114300" lvl="0" indent="0" algn="just" rtl="0">
              <a:lnSpc>
                <a:spcPct val="98181"/>
              </a:lnSpc>
              <a:spcBef>
                <a:spcPts val="1000"/>
              </a:spcBef>
              <a:spcAft>
                <a:spcPts val="0"/>
              </a:spcAft>
              <a:buSzPts val="1100"/>
              <a:buNone/>
            </a:pPr>
            <a:r>
              <a:rPr lang="fr-FR" sz="2400" b="1"/>
              <a:t>3 principaux apports</a:t>
            </a:r>
            <a:endParaRPr sz="2400"/>
          </a:p>
          <a:p>
            <a:pPr marL="114300" lvl="0" indent="0" algn="just" rtl="0">
              <a:lnSpc>
                <a:spcPct val="90000"/>
              </a:lnSpc>
              <a:spcBef>
                <a:spcPts val="1000"/>
              </a:spcBef>
              <a:spcAft>
                <a:spcPts val="0"/>
              </a:spcAft>
              <a:buSzPts val="2800"/>
              <a:buNone/>
            </a:pPr>
            <a:endParaRPr sz="2200" b="1"/>
          </a:p>
        </p:txBody>
      </p:sp>
      <p:sp>
        <p:nvSpPr>
          <p:cNvPr id="143" name="Google Shape;143;p34"/>
          <p:cNvSpPr txBox="1">
            <a:spLocks noGrp="1"/>
          </p:cNvSpPr>
          <p:nvPr>
            <p:ph type="sldNum" idx="12"/>
          </p:nvPr>
        </p:nvSpPr>
        <p:spPr>
          <a:xfrm>
            <a:off x="9407073" y="649167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888888"/>
                </a:solidFill>
                <a:latin typeface="Calibri"/>
                <a:ea typeface="Calibri"/>
                <a:cs typeface="Calibri"/>
                <a:sym typeface="Calibri"/>
              </a:rPr>
              <a:t>3</a:t>
            </a:fld>
            <a:endParaRPr sz="1200" b="0" i="0" u="none" strike="noStrike" cap="none">
              <a:solidFill>
                <a:srgbClr val="888888"/>
              </a:solidFill>
              <a:latin typeface="Calibri"/>
              <a:ea typeface="Calibri"/>
              <a:cs typeface="Calibri"/>
              <a:sym typeface="Calibri"/>
            </a:endParaRPr>
          </a:p>
        </p:txBody>
      </p:sp>
      <p:sp>
        <p:nvSpPr>
          <p:cNvPr id="144" name="Google Shape;144;p34"/>
          <p:cNvSpPr/>
          <p:nvPr/>
        </p:nvSpPr>
        <p:spPr>
          <a:xfrm>
            <a:off x="1101689" y="2071169"/>
            <a:ext cx="2988000" cy="3420000"/>
          </a:xfrm>
          <a:prstGeom prst="roundRect">
            <a:avLst>
              <a:gd name="adj" fmla="val 16667"/>
            </a:avLst>
          </a:prstGeom>
          <a:solidFill>
            <a:srgbClr val="8DBE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Calibri"/>
                <a:ea typeface="Calibri"/>
                <a:cs typeface="Calibri"/>
                <a:sym typeface="Calibri"/>
              </a:rPr>
              <a:t>Une</a:t>
            </a:r>
            <a:r>
              <a:rPr lang="fr-FR" sz="1800" b="0" i="0" u="none" strike="noStrike" cap="none">
                <a:solidFill>
                  <a:schemeClr val="lt1"/>
                </a:solidFill>
                <a:latin typeface="Calibri"/>
                <a:ea typeface="Calibri"/>
                <a:cs typeface="Calibri"/>
                <a:sym typeface="Calibri"/>
              </a:rPr>
              <a:t> « </a:t>
            </a:r>
            <a:r>
              <a:rPr lang="fr-FR" sz="1800" b="1" i="0" u="none" strike="noStrike" cap="none">
                <a:solidFill>
                  <a:schemeClr val="lt1"/>
                </a:solidFill>
                <a:latin typeface="Calibri"/>
                <a:ea typeface="Calibri"/>
                <a:cs typeface="Calibri"/>
                <a:sym typeface="Calibri"/>
              </a:rPr>
              <a:t>matrice du risque social-écologique </a:t>
            </a:r>
            <a:r>
              <a:rPr lang="fr-FR" sz="1800" b="0" i="0" u="none" strike="noStrike" cap="none">
                <a:solidFill>
                  <a:schemeClr val="lt1"/>
                </a:solidFill>
                <a:latin typeface="Calibri"/>
                <a:ea typeface="Calibri"/>
                <a:cs typeface="Calibri"/>
                <a:sym typeface="Calibri"/>
              </a:rPr>
              <a:t>», outil original permettant de caractériser ces risques et de soutenir l’élaboration de politiques de protection sociale-écologique </a:t>
            </a:r>
            <a:endParaRPr/>
          </a:p>
        </p:txBody>
      </p:sp>
      <p:sp>
        <p:nvSpPr>
          <p:cNvPr id="145" name="Google Shape;145;p34"/>
          <p:cNvSpPr/>
          <p:nvPr/>
        </p:nvSpPr>
        <p:spPr>
          <a:xfrm>
            <a:off x="4724401" y="2091366"/>
            <a:ext cx="2988000" cy="3420000"/>
          </a:xfrm>
          <a:prstGeom prst="roundRect">
            <a:avLst>
              <a:gd name="adj" fmla="val 16667"/>
            </a:avLst>
          </a:prstGeom>
          <a:solidFill>
            <a:srgbClr val="004B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Calibri"/>
                <a:ea typeface="Calibri"/>
                <a:cs typeface="Calibri"/>
                <a:sym typeface="Calibri"/>
              </a:rPr>
              <a:t>Des perspectives de transformation de la sécurité sociale </a:t>
            </a:r>
            <a:r>
              <a:rPr lang="fr-FR" sz="1800" b="0" i="0" u="none" strike="noStrike" cap="none">
                <a:solidFill>
                  <a:schemeClr val="lt1"/>
                </a:solidFill>
                <a:latin typeface="Calibri"/>
                <a:ea typeface="Calibri"/>
                <a:cs typeface="Calibri"/>
                <a:sym typeface="Calibri"/>
              </a:rPr>
              <a:t>vers une protection sociale-écologique répondant aux impératifs de transition juste </a:t>
            </a:r>
            <a:endParaRPr sz="1400" b="0" i="0" u="none" strike="noStrike" cap="none">
              <a:solidFill>
                <a:srgbClr val="000000"/>
              </a:solidFill>
              <a:latin typeface="Arial"/>
              <a:ea typeface="Arial"/>
              <a:cs typeface="Arial"/>
              <a:sym typeface="Arial"/>
            </a:endParaRPr>
          </a:p>
        </p:txBody>
      </p:sp>
      <p:sp>
        <p:nvSpPr>
          <p:cNvPr id="146" name="Google Shape;146;p34"/>
          <p:cNvSpPr/>
          <p:nvPr/>
        </p:nvSpPr>
        <p:spPr>
          <a:xfrm>
            <a:off x="8236947" y="2078512"/>
            <a:ext cx="2988000" cy="3420000"/>
          </a:xfrm>
          <a:prstGeom prst="roundRect">
            <a:avLst>
              <a:gd name="adj" fmla="val 16667"/>
            </a:avLst>
          </a:prstGeom>
          <a:solidFill>
            <a:srgbClr val="F7A9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Calibri"/>
                <a:ea typeface="Calibri"/>
                <a:cs typeface="Calibri"/>
                <a:sym typeface="Calibri"/>
              </a:rPr>
              <a:t>La définition de principes directeurs de gouvernance et d’instruments concrets</a:t>
            </a:r>
            <a:r>
              <a:rPr lang="fr-FR" sz="1800" b="0" i="0" u="none" strike="noStrike" cap="none">
                <a:solidFill>
                  <a:schemeClr val="lt1"/>
                </a:solidFill>
                <a:latin typeface="Calibri"/>
                <a:ea typeface="Calibri"/>
                <a:cs typeface="Calibri"/>
                <a:sym typeface="Calibri"/>
              </a:rPr>
              <a:t> nécessaires à la mise en œuvre de cette protection sociale-écologique </a:t>
            </a:r>
            <a:endParaRPr/>
          </a:p>
        </p:txBody>
      </p:sp>
      <p:pic>
        <p:nvPicPr>
          <p:cNvPr id="147" name="Google Shape;147;p34" descr="Balance de la justice avec un remplissage uni"/>
          <p:cNvPicPr preferRelativeResize="0"/>
          <p:nvPr/>
        </p:nvPicPr>
        <p:blipFill rotWithShape="1">
          <a:blip r:embed="rId3">
            <a:alphaModFix/>
          </a:blip>
          <a:srcRect/>
          <a:stretch/>
        </p:blipFill>
        <p:spPr>
          <a:xfrm>
            <a:off x="5987005" y="4958267"/>
            <a:ext cx="468000" cy="468000"/>
          </a:xfrm>
          <a:prstGeom prst="rect">
            <a:avLst/>
          </a:prstGeom>
          <a:noFill/>
          <a:ln>
            <a:noFill/>
          </a:ln>
        </p:spPr>
      </p:pic>
      <p:pic>
        <p:nvPicPr>
          <p:cNvPr id="148" name="Google Shape;148;p34" descr="Recherche avec un remplissage uni"/>
          <p:cNvPicPr preferRelativeResize="0"/>
          <p:nvPr/>
        </p:nvPicPr>
        <p:blipFill rotWithShape="1">
          <a:blip r:embed="rId4">
            <a:alphaModFix/>
          </a:blip>
          <a:srcRect/>
          <a:stretch/>
        </p:blipFill>
        <p:spPr>
          <a:xfrm>
            <a:off x="2347467" y="4963684"/>
            <a:ext cx="468000" cy="468000"/>
          </a:xfrm>
          <a:prstGeom prst="rect">
            <a:avLst/>
          </a:prstGeom>
          <a:noFill/>
          <a:ln>
            <a:noFill/>
          </a:ln>
        </p:spPr>
      </p:pic>
      <p:pic>
        <p:nvPicPr>
          <p:cNvPr id="149" name="Google Shape;149;p34" descr="Bouclier avec un remplissage uni"/>
          <p:cNvPicPr preferRelativeResize="0"/>
          <p:nvPr/>
        </p:nvPicPr>
        <p:blipFill rotWithShape="1">
          <a:blip r:embed="rId5">
            <a:alphaModFix/>
          </a:blip>
          <a:srcRect/>
          <a:stretch/>
        </p:blipFill>
        <p:spPr>
          <a:xfrm>
            <a:off x="9487663" y="4952668"/>
            <a:ext cx="468000" cy="468000"/>
          </a:xfrm>
          <a:prstGeom prst="rect">
            <a:avLst/>
          </a:prstGeom>
          <a:noFill/>
          <a:ln>
            <a:noFill/>
          </a:ln>
        </p:spPr>
      </p:pic>
      <p:sp>
        <p:nvSpPr>
          <p:cNvPr id="150" name="Google Shape;150;p34"/>
          <p:cNvSpPr/>
          <p:nvPr/>
        </p:nvSpPr>
        <p:spPr>
          <a:xfrm rot="-5400000">
            <a:off x="6075805" y="622453"/>
            <a:ext cx="308472" cy="10432973"/>
          </a:xfrm>
          <a:prstGeom prst="leftBrace">
            <a:avLst>
              <a:gd name="adj1" fmla="val 8333"/>
              <a:gd name="adj2" fmla="val 50000"/>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51" name="Google Shape;151;p34"/>
          <p:cNvSpPr txBox="1"/>
          <p:nvPr/>
        </p:nvSpPr>
        <p:spPr>
          <a:xfrm>
            <a:off x="3176420" y="6034274"/>
            <a:ext cx="6121814" cy="707846"/>
          </a:xfrm>
          <a:prstGeom prst="rect">
            <a:avLst/>
          </a:prstGeom>
          <a:noFill/>
          <a:ln>
            <a:noFill/>
          </a:ln>
        </p:spPr>
        <p:txBody>
          <a:bodyPr spcFirstLastPara="1" wrap="square" lIns="90000"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Helvetica Neue"/>
                <a:ea typeface="Helvetica Neue"/>
                <a:cs typeface="Helvetica Neue"/>
                <a:sym typeface="Helvetica Neue"/>
              </a:rPr>
              <a:t>7 recommandations clés pour institutionnaliser la protection sociale-écologique en Belgique </a:t>
            </a:r>
            <a:endParaRPr sz="2000" b="0" i="1" u="none" strike="noStrike" cap="none">
              <a:solidFill>
                <a:srgbClr val="000000"/>
              </a:solidFill>
              <a:latin typeface="Helvetica Neue"/>
              <a:ea typeface="Helvetica Neue"/>
              <a:cs typeface="Helvetica Neue"/>
              <a:sym typeface="Helvetica Neue"/>
            </a:endParaRPr>
          </a:p>
        </p:txBody>
      </p:sp>
      <p:sp>
        <p:nvSpPr>
          <p:cNvPr id="152" name="Google Shape;152;p34"/>
          <p:cNvSpPr/>
          <p:nvPr/>
        </p:nvSpPr>
        <p:spPr>
          <a:xfrm>
            <a:off x="-77118" y="-33051"/>
            <a:ext cx="848299" cy="43736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8548050918_4_0"/>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r-FR" dirty="0"/>
              <a:t>Vers une protection sociale écologique</a:t>
            </a:r>
            <a:endParaRPr dirty="0"/>
          </a:p>
        </p:txBody>
      </p:sp>
      <p:sp>
        <p:nvSpPr>
          <p:cNvPr id="159" name="Google Shape;159;g38548050918_4_0"/>
          <p:cNvSpPr txBox="1">
            <a:spLocks noGrp="1"/>
          </p:cNvSpPr>
          <p:nvPr>
            <p:ph type="sldNum" idx="12"/>
          </p:nvPr>
        </p:nvSpPr>
        <p:spPr>
          <a:xfrm>
            <a:off x="9407073" y="6491671"/>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4</a:t>
            </a:fld>
            <a:endParaRPr/>
          </a:p>
        </p:txBody>
      </p:sp>
      <p:sp>
        <p:nvSpPr>
          <p:cNvPr id="160" name="Google Shape;160;g38548050918_4_0"/>
          <p:cNvSpPr txBox="1">
            <a:spLocks noGrp="1"/>
          </p:cNvSpPr>
          <p:nvPr>
            <p:ph type="body" idx="1"/>
          </p:nvPr>
        </p:nvSpPr>
        <p:spPr>
          <a:xfrm>
            <a:off x="838199" y="1137621"/>
            <a:ext cx="10766100" cy="5490600"/>
          </a:xfrm>
          <a:prstGeom prst="rect">
            <a:avLst/>
          </a:prstGeom>
          <a:noFill/>
          <a:ln>
            <a:noFill/>
          </a:ln>
        </p:spPr>
        <p:txBody>
          <a:bodyPr spcFirstLastPara="1" wrap="square" lIns="91425" tIns="45700" rIns="91425" bIns="45700" anchor="t" anchorCtr="0">
            <a:normAutofit/>
          </a:bodyPr>
          <a:lstStyle/>
          <a:p>
            <a:pPr marL="114300" lvl="0" indent="0" algn="just" rtl="0">
              <a:lnSpc>
                <a:spcPct val="98181"/>
              </a:lnSpc>
              <a:spcBef>
                <a:spcPts val="1000"/>
              </a:spcBef>
              <a:spcAft>
                <a:spcPts val="0"/>
              </a:spcAft>
              <a:buSzPts val="1100"/>
              <a:buNone/>
            </a:pPr>
            <a:r>
              <a:rPr lang="fr-FR" sz="2400" b="1" dirty="0"/>
              <a:t>Nos économies déstabilisent la biosphère, causant de nouveaux </a:t>
            </a:r>
            <a:r>
              <a:rPr lang="fr-FR" sz="2400" b="1" i="1" dirty="0"/>
              <a:t>risques sociaux-écologiques</a:t>
            </a:r>
            <a:r>
              <a:rPr lang="fr-FR" sz="2400" b="1" dirty="0"/>
              <a:t> qui posent des défis majeurs aux systèmes de protection sociale </a:t>
            </a:r>
            <a:endParaRPr sz="2400" dirty="0"/>
          </a:p>
          <a:p>
            <a:pPr marL="114300" lvl="0" indent="0" algn="just" rtl="0">
              <a:lnSpc>
                <a:spcPct val="90000"/>
              </a:lnSpc>
              <a:spcBef>
                <a:spcPts val="1000"/>
              </a:spcBef>
              <a:spcAft>
                <a:spcPts val="0"/>
              </a:spcAft>
              <a:buSzPts val="2800"/>
              <a:buNone/>
            </a:pPr>
            <a:endParaRPr sz="2200" b="1" dirty="0"/>
          </a:p>
        </p:txBody>
      </p:sp>
      <p:sp>
        <p:nvSpPr>
          <p:cNvPr id="161" name="Google Shape;161;g38548050918_4_0"/>
          <p:cNvSpPr/>
          <p:nvPr/>
        </p:nvSpPr>
        <p:spPr>
          <a:xfrm>
            <a:off x="4993004" y="2189668"/>
            <a:ext cx="2937300" cy="317700"/>
          </a:xfrm>
          <a:prstGeom prst="rect">
            <a:avLst/>
          </a:prstGeom>
          <a:solidFill>
            <a:srgbClr val="BFBFBF"/>
          </a:solidFill>
          <a:ln w="25400" cap="flat" cmpd="sng">
            <a:solidFill>
              <a:schemeClr val="dk1"/>
            </a:solidFill>
            <a:prstDash val="solid"/>
            <a:round/>
            <a:headEnd type="none" w="sm" len="sm"/>
            <a:tailEnd type="none" w="sm" len="sm"/>
          </a:ln>
        </p:spPr>
        <p:txBody>
          <a:bodyPr spcFirstLastPara="1" wrap="square" lIns="144000" tIns="144000" rIns="144000" bIns="144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dirty="0">
                <a:solidFill>
                  <a:srgbClr val="000000"/>
                </a:solidFill>
                <a:latin typeface="Helvetica Neue"/>
                <a:ea typeface="Helvetica Neue"/>
                <a:cs typeface="Helvetica Neue"/>
                <a:sym typeface="Helvetica Neue"/>
              </a:rPr>
              <a:t>RISQUES SOCIAUX-ÉCOLOGIQUES</a:t>
            </a:r>
            <a:endParaRPr sz="1400" b="0" i="0" u="none" strike="noStrike" cap="none" dirty="0">
              <a:solidFill>
                <a:srgbClr val="000000"/>
              </a:solidFill>
              <a:latin typeface="Arial"/>
              <a:ea typeface="Arial"/>
              <a:cs typeface="Arial"/>
              <a:sym typeface="Arial"/>
            </a:endParaRPr>
          </a:p>
        </p:txBody>
      </p:sp>
      <p:sp>
        <p:nvSpPr>
          <p:cNvPr id="162" name="Google Shape;162;g38548050918_4_0"/>
          <p:cNvSpPr/>
          <p:nvPr/>
        </p:nvSpPr>
        <p:spPr>
          <a:xfrm>
            <a:off x="6298073" y="2507326"/>
            <a:ext cx="321300" cy="242400"/>
          </a:xfrm>
          <a:prstGeom prst="down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 name="Google Shape;163;g38548050918_4_0"/>
          <p:cNvSpPr txBox="1"/>
          <p:nvPr/>
        </p:nvSpPr>
        <p:spPr>
          <a:xfrm>
            <a:off x="8364299" y="4340649"/>
            <a:ext cx="3240000" cy="830956"/>
          </a:xfrm>
          <a:prstGeom prst="rect">
            <a:avLst/>
          </a:prstGeom>
          <a:noFill/>
          <a:ln>
            <a:noFill/>
          </a:ln>
        </p:spPr>
        <p:txBody>
          <a:bodyPr spcFirstLastPara="1" wrap="square" lIns="90000"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dirty="0">
                <a:solidFill>
                  <a:srgbClr val="000000"/>
                </a:solidFill>
                <a:latin typeface="Helvetica Neue"/>
                <a:ea typeface="Helvetica Neue"/>
                <a:cs typeface="Helvetica Neue"/>
                <a:sym typeface="Helvetica Neue"/>
              </a:rPr>
              <a:t>Concevoir des mécanismes de protection collective face aux risques sociaux-écologiques</a:t>
            </a:r>
            <a:endParaRPr sz="1400" b="0" i="1" u="none" strike="noStrike" cap="none" dirty="0">
              <a:solidFill>
                <a:srgbClr val="000000"/>
              </a:solidFill>
              <a:latin typeface="Helvetica Neue"/>
              <a:ea typeface="Helvetica Neue"/>
              <a:cs typeface="Helvetica Neue"/>
              <a:sym typeface="Helvetica Neue"/>
            </a:endParaRPr>
          </a:p>
        </p:txBody>
      </p:sp>
      <p:sp>
        <p:nvSpPr>
          <p:cNvPr id="171" name="Google Shape;171;g38548050918_4_0"/>
          <p:cNvSpPr/>
          <p:nvPr/>
        </p:nvSpPr>
        <p:spPr>
          <a:xfrm>
            <a:off x="-77118" y="-33051"/>
            <a:ext cx="848400" cy="437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 name="Google Shape;169;g38548050918_4_0" descr="Une image contenant cercle, symbole, logo, Graphique&#10;&#10;Description générée automatiquement">
            <a:extLst>
              <a:ext uri="{FF2B5EF4-FFF2-40B4-BE49-F238E27FC236}">
                <a16:creationId xmlns:a16="http://schemas.microsoft.com/office/drawing/2014/main" id="{05C8A284-CA9B-4B55-6D71-3CBDC5D02931}"/>
              </a:ext>
            </a:extLst>
          </p:cNvPr>
          <p:cNvPicPr preferRelativeResize="0">
            <a:picLocks noChangeAspect="1"/>
          </p:cNvPicPr>
          <p:nvPr/>
        </p:nvPicPr>
        <p:blipFill rotWithShape="1">
          <a:blip r:embed="rId3">
            <a:alphaModFix/>
          </a:blip>
          <a:srcRect t="1325" b="1189"/>
          <a:stretch/>
        </p:blipFill>
        <p:spPr>
          <a:xfrm>
            <a:off x="4810470" y="2794628"/>
            <a:ext cx="3240000" cy="3557276"/>
          </a:xfrm>
          <a:prstGeom prst="rect">
            <a:avLst/>
          </a:prstGeom>
          <a:noFill/>
          <a:ln>
            <a:noFill/>
          </a:ln>
        </p:spPr>
      </p:pic>
      <p:sp>
        <p:nvSpPr>
          <p:cNvPr id="5" name="Google Shape;180;p3">
            <a:extLst>
              <a:ext uri="{FF2B5EF4-FFF2-40B4-BE49-F238E27FC236}">
                <a16:creationId xmlns:a16="http://schemas.microsoft.com/office/drawing/2014/main" id="{236065F8-E475-14CA-DF44-373AF2A4165A}"/>
              </a:ext>
            </a:extLst>
          </p:cNvPr>
          <p:cNvSpPr txBox="1"/>
          <p:nvPr/>
        </p:nvSpPr>
        <p:spPr>
          <a:xfrm>
            <a:off x="8302186" y="6616703"/>
            <a:ext cx="3564149" cy="215444"/>
          </a:xfrm>
          <a:prstGeom prst="rect">
            <a:avLst/>
          </a:prstGeom>
          <a:noFill/>
          <a:ln>
            <a:noFill/>
          </a:ln>
        </p:spPr>
        <p:txBody>
          <a:bodyPr spcFirstLastPara="1" wrap="square" lIns="90000"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FR" sz="800" b="0" i="1" u="none" strike="noStrike" cap="none" dirty="0">
                <a:solidFill>
                  <a:srgbClr val="000000"/>
                </a:solidFill>
                <a:latin typeface="Helvetica Neue"/>
                <a:ea typeface="Helvetica Neue"/>
                <a:cs typeface="Helvetica Neue"/>
                <a:sym typeface="Helvetica Neue"/>
              </a:rPr>
              <a:t>Crédit: adapté de Fransolet et Vanhille (2023)</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838199" y="0"/>
            <a:ext cx="113120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r-FR" sz="4000"/>
              <a:t>Définition &amp; dimensions du risque social-écologique</a:t>
            </a:r>
            <a:endParaRPr/>
          </a:p>
        </p:txBody>
      </p:sp>
      <p:sp>
        <p:nvSpPr>
          <p:cNvPr id="178" name="Google Shape;178;p3"/>
          <p:cNvSpPr txBox="1">
            <a:spLocks noGrp="1"/>
          </p:cNvSpPr>
          <p:nvPr>
            <p:ph type="body" idx="1"/>
          </p:nvPr>
        </p:nvSpPr>
        <p:spPr>
          <a:xfrm>
            <a:off x="838199" y="1137621"/>
            <a:ext cx="10765971" cy="5490600"/>
          </a:xfrm>
          <a:prstGeom prst="rect">
            <a:avLst/>
          </a:prstGeom>
          <a:noFill/>
          <a:ln>
            <a:noFill/>
          </a:ln>
        </p:spPr>
        <p:txBody>
          <a:bodyPr spcFirstLastPara="1" wrap="square" lIns="91425" tIns="45700" rIns="91425" bIns="45700" anchor="t" anchorCtr="0">
            <a:normAutofit/>
          </a:bodyPr>
          <a:lstStyle/>
          <a:p>
            <a:pPr marL="114300" lvl="0" indent="0" algn="just" rtl="0">
              <a:lnSpc>
                <a:spcPct val="98181"/>
              </a:lnSpc>
              <a:spcBef>
                <a:spcPts val="1000"/>
              </a:spcBef>
              <a:spcAft>
                <a:spcPts val="0"/>
              </a:spcAft>
              <a:buSzPts val="1100"/>
              <a:buNone/>
            </a:pPr>
            <a:r>
              <a:rPr lang="fr-FR" sz="2600" b="1"/>
              <a:t>2 types de risques sociaux-écologiques associés à deux changements fondamentaux en cours </a:t>
            </a:r>
            <a:endParaRPr b="1"/>
          </a:p>
        </p:txBody>
      </p:sp>
      <p:sp>
        <p:nvSpPr>
          <p:cNvPr id="179" name="Google Shape;179;p3"/>
          <p:cNvSpPr txBox="1">
            <a:spLocks noGrp="1"/>
          </p:cNvSpPr>
          <p:nvPr>
            <p:ph type="sldNum" idx="12"/>
          </p:nvPr>
        </p:nvSpPr>
        <p:spPr>
          <a:xfrm>
            <a:off x="9407073" y="649167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888888"/>
                </a:solidFill>
                <a:latin typeface="Calibri"/>
                <a:ea typeface="Calibri"/>
                <a:cs typeface="Calibri"/>
                <a:sym typeface="Calibri"/>
              </a:rPr>
              <a:t>5</a:t>
            </a:fld>
            <a:endParaRPr sz="1200" b="0" i="0" u="none" strike="noStrike" cap="none">
              <a:solidFill>
                <a:srgbClr val="888888"/>
              </a:solidFill>
              <a:latin typeface="Calibri"/>
              <a:ea typeface="Calibri"/>
              <a:cs typeface="Calibri"/>
              <a:sym typeface="Calibri"/>
            </a:endParaRPr>
          </a:p>
        </p:txBody>
      </p:sp>
      <p:sp>
        <p:nvSpPr>
          <p:cNvPr id="180" name="Google Shape;180;p3"/>
          <p:cNvSpPr txBox="1"/>
          <p:nvPr/>
        </p:nvSpPr>
        <p:spPr>
          <a:xfrm>
            <a:off x="8302186" y="6616703"/>
            <a:ext cx="3564149" cy="215444"/>
          </a:xfrm>
          <a:prstGeom prst="rect">
            <a:avLst/>
          </a:prstGeom>
          <a:noFill/>
          <a:ln>
            <a:noFill/>
          </a:ln>
        </p:spPr>
        <p:txBody>
          <a:bodyPr spcFirstLastPara="1" wrap="square" lIns="90000"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FR" sz="800" b="0" i="1" u="none" strike="noStrike" cap="none" dirty="0">
                <a:solidFill>
                  <a:srgbClr val="000000"/>
                </a:solidFill>
                <a:latin typeface="Helvetica Neue"/>
                <a:ea typeface="Helvetica Neue"/>
                <a:cs typeface="Helvetica Neue"/>
                <a:sym typeface="Helvetica Neue"/>
              </a:rPr>
              <a:t>Crédit: adapté de Fransolet et Vanhille (2023)</a:t>
            </a:r>
            <a:endParaRPr sz="1400" b="0" i="0" u="none" strike="noStrike" cap="none" dirty="0">
              <a:solidFill>
                <a:srgbClr val="000000"/>
              </a:solidFill>
              <a:latin typeface="Arial"/>
              <a:ea typeface="Arial"/>
              <a:cs typeface="Arial"/>
              <a:sym typeface="Arial"/>
            </a:endParaRPr>
          </a:p>
        </p:txBody>
      </p:sp>
      <p:sp>
        <p:nvSpPr>
          <p:cNvPr id="181" name="Google Shape;181;p3"/>
          <p:cNvSpPr/>
          <p:nvPr/>
        </p:nvSpPr>
        <p:spPr>
          <a:xfrm>
            <a:off x="-77118" y="-33051"/>
            <a:ext cx="848299" cy="43736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82" name="Google Shape;182;p3" descr="Une image contenant texte, carte de visite, Police&#10;&#10;Le contenu généré par l’IA peut être incorrect."/>
          <p:cNvPicPr preferRelativeResize="0"/>
          <p:nvPr/>
        </p:nvPicPr>
        <p:blipFill rotWithShape="1">
          <a:blip r:embed="rId3">
            <a:alphaModFix/>
          </a:blip>
          <a:srcRect/>
          <a:stretch/>
        </p:blipFill>
        <p:spPr>
          <a:xfrm>
            <a:off x="1053595" y="3052822"/>
            <a:ext cx="10727243" cy="33634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4"/>
          <p:cNvSpPr txBox="1">
            <a:spLocks noGrp="1"/>
          </p:cNvSpPr>
          <p:nvPr>
            <p:ph type="title"/>
          </p:nvPr>
        </p:nvSpPr>
        <p:spPr>
          <a:xfrm>
            <a:off x="838199" y="0"/>
            <a:ext cx="113120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r-FR" sz="4000"/>
              <a:t>Définition &amp; dimensions du risque social-écologique</a:t>
            </a:r>
            <a:endParaRPr/>
          </a:p>
        </p:txBody>
      </p:sp>
      <p:sp>
        <p:nvSpPr>
          <p:cNvPr id="189" name="Google Shape;189;p4"/>
          <p:cNvSpPr txBox="1">
            <a:spLocks noGrp="1"/>
          </p:cNvSpPr>
          <p:nvPr>
            <p:ph type="body" idx="1"/>
          </p:nvPr>
        </p:nvSpPr>
        <p:spPr>
          <a:xfrm>
            <a:off x="838199" y="1137621"/>
            <a:ext cx="10765971" cy="5490600"/>
          </a:xfrm>
          <a:prstGeom prst="rect">
            <a:avLst/>
          </a:prstGeom>
          <a:noFill/>
          <a:ln>
            <a:noFill/>
          </a:ln>
        </p:spPr>
        <p:txBody>
          <a:bodyPr spcFirstLastPara="1" wrap="square" lIns="91425" tIns="45700" rIns="91425" bIns="45700" anchor="t" anchorCtr="0">
            <a:normAutofit/>
          </a:bodyPr>
          <a:lstStyle/>
          <a:p>
            <a:pPr marL="114300" lvl="0" indent="0" algn="just" rtl="0">
              <a:lnSpc>
                <a:spcPct val="98181"/>
              </a:lnSpc>
              <a:spcBef>
                <a:spcPts val="1000"/>
              </a:spcBef>
              <a:spcAft>
                <a:spcPts val="0"/>
              </a:spcAft>
              <a:buSzPts val="1100"/>
              <a:buNone/>
            </a:pPr>
            <a:r>
              <a:rPr lang="fr-FR" sz="2600" b="1"/>
              <a:t>Une conceptualisation multidimensionnelle du risque </a:t>
            </a:r>
            <a:endParaRPr b="1"/>
          </a:p>
        </p:txBody>
      </p:sp>
      <p:sp>
        <p:nvSpPr>
          <p:cNvPr id="190" name="Google Shape;190;p4"/>
          <p:cNvSpPr txBox="1">
            <a:spLocks noGrp="1"/>
          </p:cNvSpPr>
          <p:nvPr>
            <p:ph type="sldNum" idx="12"/>
          </p:nvPr>
        </p:nvSpPr>
        <p:spPr>
          <a:xfrm>
            <a:off x="9407073" y="649167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888888"/>
                </a:solidFill>
                <a:latin typeface="Calibri"/>
                <a:ea typeface="Calibri"/>
                <a:cs typeface="Calibri"/>
                <a:sym typeface="Calibri"/>
              </a:rPr>
              <a:t>6</a:t>
            </a:fld>
            <a:endParaRPr sz="1200" b="0" i="0" u="none" strike="noStrike" cap="none">
              <a:solidFill>
                <a:srgbClr val="888888"/>
              </a:solidFill>
              <a:latin typeface="Calibri"/>
              <a:ea typeface="Calibri"/>
              <a:cs typeface="Calibri"/>
              <a:sym typeface="Calibri"/>
            </a:endParaRPr>
          </a:p>
        </p:txBody>
      </p:sp>
      <p:sp>
        <p:nvSpPr>
          <p:cNvPr id="191" name="Google Shape;191;p4"/>
          <p:cNvSpPr txBox="1"/>
          <p:nvPr/>
        </p:nvSpPr>
        <p:spPr>
          <a:xfrm>
            <a:off x="8217790" y="6613825"/>
            <a:ext cx="3659431" cy="215444"/>
          </a:xfrm>
          <a:prstGeom prst="rect">
            <a:avLst/>
          </a:prstGeom>
          <a:noFill/>
          <a:ln>
            <a:noFill/>
          </a:ln>
        </p:spPr>
        <p:txBody>
          <a:bodyPr spcFirstLastPara="1" wrap="square" lIns="90000"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FR" sz="800" b="0" i="1" u="none" strike="noStrike" cap="none">
                <a:solidFill>
                  <a:srgbClr val="000000"/>
                </a:solidFill>
                <a:latin typeface="Helvetica Neue"/>
                <a:ea typeface="Helvetica Neue"/>
                <a:cs typeface="Helvetica Neue"/>
                <a:sym typeface="Helvetica Neue"/>
              </a:rPr>
              <a:t>Crédit: auteurs</a:t>
            </a:r>
            <a:endParaRPr sz="1400" b="0" i="0" u="none" strike="noStrike" cap="none">
              <a:solidFill>
                <a:srgbClr val="000000"/>
              </a:solidFill>
              <a:latin typeface="Arial"/>
              <a:ea typeface="Arial"/>
              <a:cs typeface="Arial"/>
              <a:sym typeface="Arial"/>
            </a:endParaRPr>
          </a:p>
        </p:txBody>
      </p:sp>
      <p:sp>
        <p:nvSpPr>
          <p:cNvPr id="192" name="Google Shape;192;p4"/>
          <p:cNvSpPr/>
          <p:nvPr/>
        </p:nvSpPr>
        <p:spPr>
          <a:xfrm rot="1674738">
            <a:off x="3521519" y="2216819"/>
            <a:ext cx="3704242" cy="2211518"/>
          </a:xfrm>
          <a:prstGeom prst="ellipse">
            <a:avLst/>
          </a:prstGeom>
          <a:solidFill>
            <a:srgbClr val="D5DBE5">
              <a:alpha val="88627"/>
            </a:srgbClr>
          </a:solidFill>
          <a:ln w="25400" cap="flat" cmpd="sng">
            <a:solidFill>
              <a:srgbClr val="ACB8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3" name="Google Shape;193;p4"/>
          <p:cNvSpPr/>
          <p:nvPr/>
        </p:nvSpPr>
        <p:spPr>
          <a:xfrm rot="-1674738" flipH="1">
            <a:off x="4958293" y="2216819"/>
            <a:ext cx="3704242" cy="2211518"/>
          </a:xfrm>
          <a:prstGeom prst="ellipse">
            <a:avLst/>
          </a:prstGeom>
          <a:solidFill>
            <a:srgbClr val="D5DBE5">
              <a:alpha val="88627"/>
            </a:srgbClr>
          </a:solidFill>
          <a:ln w="25400" cap="flat" cmpd="sng">
            <a:solidFill>
              <a:srgbClr val="ACB8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4" name="Google Shape;194;p4"/>
          <p:cNvSpPr/>
          <p:nvPr/>
        </p:nvSpPr>
        <p:spPr>
          <a:xfrm rot="-5400000">
            <a:off x="4238431" y="3416493"/>
            <a:ext cx="3704242" cy="2211518"/>
          </a:xfrm>
          <a:prstGeom prst="ellipse">
            <a:avLst/>
          </a:prstGeom>
          <a:solidFill>
            <a:srgbClr val="D5DBE5">
              <a:alpha val="88627"/>
            </a:srgbClr>
          </a:solidFill>
          <a:ln w="25400" cap="flat" cmpd="sng">
            <a:solidFill>
              <a:srgbClr val="ACB8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5" name="Google Shape;195;p4"/>
          <p:cNvSpPr/>
          <p:nvPr/>
        </p:nvSpPr>
        <p:spPr>
          <a:xfrm>
            <a:off x="5093737" y="2665800"/>
            <a:ext cx="2007205" cy="1961987"/>
          </a:xfrm>
          <a:custGeom>
            <a:avLst/>
            <a:gdLst/>
            <a:ahLst/>
            <a:cxnLst/>
            <a:rect l="l" t="t" r="r" b="b"/>
            <a:pathLst>
              <a:path w="2007205" h="1961987" extrusionOk="0">
                <a:moveTo>
                  <a:pt x="994947" y="201"/>
                </a:moveTo>
                <a:cubicBezTo>
                  <a:pt x="957138" y="-962"/>
                  <a:pt x="935034" y="3109"/>
                  <a:pt x="904205" y="7181"/>
                </a:cubicBezTo>
                <a:cubicBezTo>
                  <a:pt x="873376" y="11253"/>
                  <a:pt x="839057" y="16488"/>
                  <a:pt x="809973" y="24631"/>
                </a:cubicBezTo>
                <a:cubicBezTo>
                  <a:pt x="780889" y="32775"/>
                  <a:pt x="756458" y="43827"/>
                  <a:pt x="729701" y="56042"/>
                </a:cubicBezTo>
                <a:cubicBezTo>
                  <a:pt x="702944" y="68257"/>
                  <a:pt x="678513" y="81636"/>
                  <a:pt x="649429" y="97923"/>
                </a:cubicBezTo>
                <a:cubicBezTo>
                  <a:pt x="620345" y="114210"/>
                  <a:pt x="581954" y="136895"/>
                  <a:pt x="555197" y="153764"/>
                </a:cubicBezTo>
                <a:cubicBezTo>
                  <a:pt x="528440" y="170633"/>
                  <a:pt x="510990" y="179940"/>
                  <a:pt x="488886" y="199135"/>
                </a:cubicBezTo>
                <a:cubicBezTo>
                  <a:pt x="466782" y="218330"/>
                  <a:pt x="445842" y="245087"/>
                  <a:pt x="422575" y="268936"/>
                </a:cubicBezTo>
                <a:cubicBezTo>
                  <a:pt x="399308" y="292785"/>
                  <a:pt x="372550" y="314889"/>
                  <a:pt x="349283" y="342228"/>
                </a:cubicBezTo>
                <a:cubicBezTo>
                  <a:pt x="326016" y="369567"/>
                  <a:pt x="304493" y="403304"/>
                  <a:pt x="282971" y="432970"/>
                </a:cubicBezTo>
                <a:cubicBezTo>
                  <a:pt x="261449" y="462636"/>
                  <a:pt x="238182" y="491138"/>
                  <a:pt x="220150" y="520222"/>
                </a:cubicBezTo>
                <a:cubicBezTo>
                  <a:pt x="202118" y="549306"/>
                  <a:pt x="189321" y="578972"/>
                  <a:pt x="174779" y="607474"/>
                </a:cubicBezTo>
                <a:cubicBezTo>
                  <a:pt x="160237" y="635976"/>
                  <a:pt x="145695" y="663897"/>
                  <a:pt x="132898" y="691236"/>
                </a:cubicBezTo>
                <a:cubicBezTo>
                  <a:pt x="120101" y="718575"/>
                  <a:pt x="97997" y="771507"/>
                  <a:pt x="97997" y="771507"/>
                </a:cubicBezTo>
                <a:cubicBezTo>
                  <a:pt x="84618" y="802336"/>
                  <a:pt x="64841" y="841891"/>
                  <a:pt x="52626" y="876210"/>
                </a:cubicBezTo>
                <a:cubicBezTo>
                  <a:pt x="40411" y="910529"/>
                  <a:pt x="32849" y="942521"/>
                  <a:pt x="24706" y="977422"/>
                </a:cubicBezTo>
                <a:cubicBezTo>
                  <a:pt x="16563" y="1012323"/>
                  <a:pt x="7837" y="1050132"/>
                  <a:pt x="3765" y="1085614"/>
                </a:cubicBezTo>
                <a:cubicBezTo>
                  <a:pt x="-307" y="1121096"/>
                  <a:pt x="-307" y="1153671"/>
                  <a:pt x="275" y="1190317"/>
                </a:cubicBezTo>
                <a:cubicBezTo>
                  <a:pt x="857" y="1226963"/>
                  <a:pt x="2020" y="1269425"/>
                  <a:pt x="7255" y="1305489"/>
                </a:cubicBezTo>
                <a:cubicBezTo>
                  <a:pt x="12490" y="1341553"/>
                  <a:pt x="22379" y="1375290"/>
                  <a:pt x="31686" y="1406701"/>
                </a:cubicBezTo>
                <a:cubicBezTo>
                  <a:pt x="40993" y="1438112"/>
                  <a:pt x="47392" y="1461379"/>
                  <a:pt x="63097" y="1493953"/>
                </a:cubicBezTo>
                <a:cubicBezTo>
                  <a:pt x="78802" y="1526527"/>
                  <a:pt x="104396" y="1571317"/>
                  <a:pt x="125918" y="1602146"/>
                </a:cubicBezTo>
                <a:cubicBezTo>
                  <a:pt x="147440" y="1632975"/>
                  <a:pt x="168380" y="1654497"/>
                  <a:pt x="192229" y="1678927"/>
                </a:cubicBezTo>
                <a:cubicBezTo>
                  <a:pt x="216078" y="1703357"/>
                  <a:pt x="240509" y="1727207"/>
                  <a:pt x="269011" y="1748729"/>
                </a:cubicBezTo>
                <a:cubicBezTo>
                  <a:pt x="297513" y="1770251"/>
                  <a:pt x="331832" y="1790028"/>
                  <a:pt x="363243" y="1808060"/>
                </a:cubicBezTo>
                <a:cubicBezTo>
                  <a:pt x="394654" y="1826092"/>
                  <a:pt x="426064" y="1842379"/>
                  <a:pt x="457475" y="1856921"/>
                </a:cubicBezTo>
                <a:cubicBezTo>
                  <a:pt x="488886" y="1871463"/>
                  <a:pt x="519133" y="1884260"/>
                  <a:pt x="551707" y="1895312"/>
                </a:cubicBezTo>
                <a:cubicBezTo>
                  <a:pt x="584281" y="1906364"/>
                  <a:pt x="606967" y="1913926"/>
                  <a:pt x="652920" y="1923233"/>
                </a:cubicBezTo>
                <a:cubicBezTo>
                  <a:pt x="698873" y="1932540"/>
                  <a:pt x="773909" y="1944755"/>
                  <a:pt x="827423" y="1951153"/>
                </a:cubicBezTo>
                <a:cubicBezTo>
                  <a:pt x="880937" y="1957551"/>
                  <a:pt x="923983" y="1960460"/>
                  <a:pt x="974007" y="1961623"/>
                </a:cubicBezTo>
                <a:cubicBezTo>
                  <a:pt x="1024031" y="1962786"/>
                  <a:pt x="1081036" y="1961041"/>
                  <a:pt x="1127570" y="1958133"/>
                </a:cubicBezTo>
                <a:cubicBezTo>
                  <a:pt x="1174104" y="1955225"/>
                  <a:pt x="1214822" y="1950571"/>
                  <a:pt x="1253213" y="1944173"/>
                </a:cubicBezTo>
                <a:cubicBezTo>
                  <a:pt x="1291604" y="1937775"/>
                  <a:pt x="1357915" y="1919743"/>
                  <a:pt x="1357915" y="1919743"/>
                </a:cubicBezTo>
                <a:cubicBezTo>
                  <a:pt x="1393979" y="1911018"/>
                  <a:pt x="1434115" y="1904037"/>
                  <a:pt x="1469597" y="1891822"/>
                </a:cubicBezTo>
                <a:cubicBezTo>
                  <a:pt x="1505080" y="1879607"/>
                  <a:pt x="1534164" y="1866810"/>
                  <a:pt x="1570810" y="1846451"/>
                </a:cubicBezTo>
                <a:cubicBezTo>
                  <a:pt x="1607456" y="1826092"/>
                  <a:pt x="1652245" y="1794681"/>
                  <a:pt x="1689472" y="1769669"/>
                </a:cubicBezTo>
                <a:cubicBezTo>
                  <a:pt x="1726699" y="1744657"/>
                  <a:pt x="1761601" y="1728370"/>
                  <a:pt x="1794175" y="1696378"/>
                </a:cubicBezTo>
                <a:cubicBezTo>
                  <a:pt x="1826749" y="1664386"/>
                  <a:pt x="1858159" y="1618433"/>
                  <a:pt x="1884916" y="1577715"/>
                </a:cubicBezTo>
                <a:cubicBezTo>
                  <a:pt x="1911673" y="1536997"/>
                  <a:pt x="1936686" y="1499770"/>
                  <a:pt x="1954718" y="1452072"/>
                </a:cubicBezTo>
                <a:cubicBezTo>
                  <a:pt x="1972750" y="1404374"/>
                  <a:pt x="1984384" y="1343298"/>
                  <a:pt x="1993109" y="1291529"/>
                </a:cubicBezTo>
                <a:cubicBezTo>
                  <a:pt x="2001834" y="1239760"/>
                  <a:pt x="2008232" y="1193225"/>
                  <a:pt x="2007069" y="1141456"/>
                </a:cubicBezTo>
                <a:cubicBezTo>
                  <a:pt x="2005906" y="1089687"/>
                  <a:pt x="2001253" y="1035008"/>
                  <a:pt x="1986129" y="980912"/>
                </a:cubicBezTo>
                <a:cubicBezTo>
                  <a:pt x="1971005" y="926816"/>
                  <a:pt x="1939594" y="873301"/>
                  <a:pt x="1916327" y="816878"/>
                </a:cubicBezTo>
                <a:cubicBezTo>
                  <a:pt x="1893060" y="760455"/>
                  <a:pt x="1882590" y="709850"/>
                  <a:pt x="1846526" y="642375"/>
                </a:cubicBezTo>
                <a:cubicBezTo>
                  <a:pt x="1810462" y="574900"/>
                  <a:pt x="1751130" y="479505"/>
                  <a:pt x="1699942" y="412030"/>
                </a:cubicBezTo>
                <a:cubicBezTo>
                  <a:pt x="1648754" y="344555"/>
                  <a:pt x="1601057" y="291622"/>
                  <a:pt x="1539399" y="237526"/>
                </a:cubicBezTo>
                <a:cubicBezTo>
                  <a:pt x="1477741" y="183430"/>
                  <a:pt x="1398050" y="124679"/>
                  <a:pt x="1329994" y="87452"/>
                </a:cubicBezTo>
                <a:cubicBezTo>
                  <a:pt x="1261938" y="50225"/>
                  <a:pt x="1188065" y="28703"/>
                  <a:pt x="1131060" y="14161"/>
                </a:cubicBezTo>
                <a:cubicBezTo>
                  <a:pt x="1074056" y="-381"/>
                  <a:pt x="1032756" y="1364"/>
                  <a:pt x="994947" y="201"/>
                </a:cubicBezTo>
                <a:close/>
              </a:path>
            </a:pathLst>
          </a:custGeom>
          <a:solidFill>
            <a:srgbClr val="44546A"/>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6" name="Google Shape;196;p4"/>
          <p:cNvSpPr txBox="1"/>
          <p:nvPr/>
        </p:nvSpPr>
        <p:spPr>
          <a:xfrm>
            <a:off x="5443019" y="3431369"/>
            <a:ext cx="1267785" cy="430847"/>
          </a:xfrm>
          <a:prstGeom prst="rect">
            <a:avLst/>
          </a:prstGeom>
          <a:noFill/>
          <a:ln>
            <a:noFill/>
          </a:ln>
        </p:spPr>
        <p:txBody>
          <a:bodyPr spcFirstLastPara="1" wrap="square" lIns="90000" tIns="45700" rIns="91425" bIns="45700" anchor="t" anchorCtr="0">
            <a:spAutoFit/>
          </a:bodyPr>
          <a:lstStyle/>
          <a:p>
            <a:pPr marL="0" marR="0" lvl="0" indent="0" algn="ctr" rtl="0">
              <a:lnSpc>
                <a:spcPct val="100000"/>
              </a:lnSpc>
              <a:spcBef>
                <a:spcPts val="0"/>
              </a:spcBef>
              <a:spcAft>
                <a:spcPts val="0"/>
              </a:spcAft>
              <a:buClr>
                <a:schemeClr val="lt1"/>
              </a:buClr>
              <a:buSzPts val="2200"/>
              <a:buFont typeface="Arial"/>
              <a:buNone/>
            </a:pPr>
            <a:r>
              <a:rPr lang="fr-FR" sz="2200" b="1" i="0" u="none" strike="noStrike" cap="none">
                <a:solidFill>
                  <a:schemeClr val="lt1"/>
                </a:solidFill>
                <a:latin typeface="Helvetica Neue"/>
                <a:ea typeface="Helvetica Neue"/>
                <a:cs typeface="Helvetica Neue"/>
                <a:sym typeface="Helvetica Neue"/>
              </a:rPr>
              <a:t>RISQUE</a:t>
            </a:r>
            <a:endParaRPr sz="2200" b="0" i="1" u="none" strike="noStrike" cap="none">
              <a:solidFill>
                <a:schemeClr val="lt1"/>
              </a:solidFill>
              <a:latin typeface="Helvetica Neue"/>
              <a:ea typeface="Helvetica Neue"/>
              <a:cs typeface="Helvetica Neue"/>
              <a:sym typeface="Helvetica Neue"/>
            </a:endParaRPr>
          </a:p>
        </p:txBody>
      </p:sp>
      <p:sp>
        <p:nvSpPr>
          <p:cNvPr id="197" name="Google Shape;197;p4"/>
          <p:cNvSpPr txBox="1"/>
          <p:nvPr/>
        </p:nvSpPr>
        <p:spPr>
          <a:xfrm>
            <a:off x="3697143" y="2688223"/>
            <a:ext cx="1687658" cy="338514"/>
          </a:xfrm>
          <a:prstGeom prst="rect">
            <a:avLst/>
          </a:prstGeom>
          <a:noFill/>
          <a:ln>
            <a:noFill/>
          </a:ln>
        </p:spPr>
        <p:txBody>
          <a:bodyPr spcFirstLastPara="1" wrap="square" lIns="90000"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fr-FR" sz="1600" b="1" i="0" u="none" strike="noStrike" cap="none">
                <a:solidFill>
                  <a:schemeClr val="dk1"/>
                </a:solidFill>
                <a:latin typeface="Helvetica Neue"/>
                <a:ea typeface="Helvetica Neue"/>
                <a:cs typeface="Helvetica Neue"/>
                <a:sym typeface="Helvetica Neue"/>
              </a:rPr>
              <a:t>ALÉA</a:t>
            </a:r>
            <a:endParaRPr sz="1400" b="0" i="1" u="none" strike="noStrike" cap="none">
              <a:solidFill>
                <a:schemeClr val="dk1"/>
              </a:solidFill>
              <a:latin typeface="Helvetica Neue"/>
              <a:ea typeface="Helvetica Neue"/>
              <a:cs typeface="Helvetica Neue"/>
              <a:sym typeface="Helvetica Neue"/>
            </a:endParaRPr>
          </a:p>
        </p:txBody>
      </p:sp>
      <p:sp>
        <p:nvSpPr>
          <p:cNvPr id="198" name="Google Shape;198;p4"/>
          <p:cNvSpPr txBox="1"/>
          <p:nvPr/>
        </p:nvSpPr>
        <p:spPr>
          <a:xfrm>
            <a:off x="5164339" y="4783290"/>
            <a:ext cx="1852425" cy="338554"/>
          </a:xfrm>
          <a:prstGeom prst="rect">
            <a:avLst/>
          </a:prstGeom>
          <a:noFill/>
          <a:ln>
            <a:noFill/>
          </a:ln>
        </p:spPr>
        <p:txBody>
          <a:bodyPr spcFirstLastPara="1" wrap="square" lIns="90000"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chemeClr val="dk1"/>
                </a:solidFill>
                <a:latin typeface="Helvetica Neue"/>
                <a:ea typeface="Helvetica Neue"/>
                <a:cs typeface="Helvetica Neue"/>
                <a:sym typeface="Helvetica Neue"/>
              </a:rPr>
              <a:t>VULN</a:t>
            </a:r>
            <a:r>
              <a:rPr lang="fr-FR" sz="1600" b="1" i="0" u="none" strike="noStrike" cap="none">
                <a:solidFill>
                  <a:srgbClr val="000000"/>
                </a:solidFill>
                <a:latin typeface="Helvetica Neue"/>
                <a:ea typeface="Helvetica Neue"/>
                <a:cs typeface="Helvetica Neue"/>
                <a:sym typeface="Helvetica Neue"/>
              </a:rPr>
              <a:t>É</a:t>
            </a:r>
            <a:r>
              <a:rPr lang="fr-FR" sz="1600" b="1" i="0" u="none" strike="noStrike" cap="none">
                <a:solidFill>
                  <a:schemeClr val="dk1"/>
                </a:solidFill>
                <a:latin typeface="Helvetica Neue"/>
                <a:ea typeface="Helvetica Neue"/>
                <a:cs typeface="Helvetica Neue"/>
                <a:sym typeface="Helvetica Neue"/>
              </a:rPr>
              <a:t>RABILIT</a:t>
            </a:r>
            <a:r>
              <a:rPr lang="fr-FR" sz="1600" b="1" i="0" u="none" strike="noStrike" cap="none">
                <a:solidFill>
                  <a:srgbClr val="000000"/>
                </a:solidFill>
                <a:latin typeface="Helvetica Neue"/>
                <a:ea typeface="Helvetica Neue"/>
                <a:cs typeface="Helvetica Neue"/>
                <a:sym typeface="Helvetica Neue"/>
              </a:rPr>
              <a:t>É</a:t>
            </a:r>
            <a:endParaRPr sz="1400" b="0" i="1" u="none" strike="noStrike" cap="none">
              <a:solidFill>
                <a:schemeClr val="dk1"/>
              </a:solidFill>
              <a:latin typeface="Helvetica Neue"/>
              <a:ea typeface="Helvetica Neue"/>
              <a:cs typeface="Helvetica Neue"/>
              <a:sym typeface="Helvetica Neue"/>
            </a:endParaRPr>
          </a:p>
        </p:txBody>
      </p:sp>
      <p:sp>
        <p:nvSpPr>
          <p:cNvPr id="199" name="Google Shape;199;p4"/>
          <p:cNvSpPr txBox="1"/>
          <p:nvPr/>
        </p:nvSpPr>
        <p:spPr>
          <a:xfrm>
            <a:off x="6785523" y="2688223"/>
            <a:ext cx="1692000" cy="338514"/>
          </a:xfrm>
          <a:prstGeom prst="rect">
            <a:avLst/>
          </a:prstGeom>
          <a:noFill/>
          <a:ln>
            <a:noFill/>
          </a:ln>
        </p:spPr>
        <p:txBody>
          <a:bodyPr spcFirstLastPara="1" wrap="square" lIns="90000"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fr-FR" sz="1600" b="1" i="0" u="none" strike="noStrike" cap="none">
                <a:solidFill>
                  <a:schemeClr val="dk1"/>
                </a:solidFill>
                <a:latin typeface="Helvetica Neue"/>
                <a:ea typeface="Helvetica Neue"/>
                <a:cs typeface="Helvetica Neue"/>
                <a:sym typeface="Helvetica Neue"/>
              </a:rPr>
              <a:t>EXPOSITION</a:t>
            </a:r>
            <a:endParaRPr sz="1400" b="0" i="1" u="none" strike="noStrike" cap="none">
              <a:solidFill>
                <a:schemeClr val="dk1"/>
              </a:solidFill>
              <a:latin typeface="Helvetica Neue"/>
              <a:ea typeface="Helvetica Neue"/>
              <a:cs typeface="Helvetica Neue"/>
              <a:sym typeface="Helvetica Neue"/>
            </a:endParaRPr>
          </a:p>
        </p:txBody>
      </p:sp>
      <p:sp>
        <p:nvSpPr>
          <p:cNvPr id="200" name="Google Shape;200;p4"/>
          <p:cNvSpPr/>
          <p:nvPr/>
        </p:nvSpPr>
        <p:spPr>
          <a:xfrm>
            <a:off x="6117076" y="5163848"/>
            <a:ext cx="1476000" cy="990011"/>
          </a:xfrm>
          <a:prstGeom prst="rect">
            <a:avLst/>
          </a:prstGeom>
          <a:solidFill>
            <a:srgbClr val="ACB8CA"/>
          </a:solidFill>
          <a:ln w="25400" cap="flat" cmpd="sng">
            <a:solidFill>
              <a:srgbClr val="ACB8CA"/>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chemeClr val="dk1"/>
                </a:solidFill>
                <a:latin typeface="Arial"/>
                <a:ea typeface="Arial"/>
                <a:cs typeface="Arial"/>
                <a:sym typeface="Arial"/>
              </a:rPr>
              <a:t>Vulnérabilité sociale</a:t>
            </a:r>
            <a:endParaRPr sz="1400" b="0" i="0" u="none" strike="noStrike" cap="none">
              <a:solidFill>
                <a:schemeClr val="dk1"/>
              </a:solidFill>
              <a:latin typeface="Arial"/>
              <a:ea typeface="Arial"/>
              <a:cs typeface="Arial"/>
              <a:sym typeface="Arial"/>
            </a:endParaRPr>
          </a:p>
        </p:txBody>
      </p:sp>
      <p:sp>
        <p:nvSpPr>
          <p:cNvPr id="201" name="Google Shape;201;p4"/>
          <p:cNvSpPr/>
          <p:nvPr/>
        </p:nvSpPr>
        <p:spPr>
          <a:xfrm>
            <a:off x="8062202" y="4776812"/>
            <a:ext cx="1764000" cy="540000"/>
          </a:xfrm>
          <a:prstGeom prst="rect">
            <a:avLst/>
          </a:prstGeom>
          <a:solidFill>
            <a:srgbClr val="ACB8CA"/>
          </a:solidFill>
          <a:ln w="25400" cap="flat" cmpd="sng">
            <a:solidFill>
              <a:srgbClr val="ACB8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dk1"/>
                </a:solidFill>
                <a:latin typeface="Arial"/>
                <a:ea typeface="Arial"/>
                <a:cs typeface="Arial"/>
                <a:sym typeface="Arial"/>
              </a:rPr>
              <a:t>Exposition renforcée</a:t>
            </a:r>
            <a:endParaRPr sz="1400" b="0" i="0" u="none" strike="noStrike" cap="none">
              <a:solidFill>
                <a:schemeClr val="dk1"/>
              </a:solidFill>
              <a:latin typeface="Arial"/>
              <a:ea typeface="Arial"/>
              <a:cs typeface="Arial"/>
              <a:sym typeface="Arial"/>
            </a:endParaRPr>
          </a:p>
        </p:txBody>
      </p:sp>
      <p:sp>
        <p:nvSpPr>
          <p:cNvPr id="202" name="Google Shape;202;p4"/>
          <p:cNvSpPr/>
          <p:nvPr/>
        </p:nvSpPr>
        <p:spPr>
          <a:xfrm>
            <a:off x="8074948" y="5377741"/>
            <a:ext cx="1764000" cy="540000"/>
          </a:xfrm>
          <a:prstGeom prst="rect">
            <a:avLst/>
          </a:prstGeom>
          <a:solidFill>
            <a:srgbClr val="ACB8CA"/>
          </a:solidFill>
          <a:ln w="25400" cap="flat" cmpd="sng">
            <a:solidFill>
              <a:srgbClr val="ACB8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dk1"/>
                </a:solidFill>
                <a:latin typeface="Arial"/>
                <a:ea typeface="Arial"/>
                <a:cs typeface="Arial"/>
                <a:sym typeface="Arial"/>
              </a:rPr>
              <a:t>Sensibilité</a:t>
            </a:r>
            <a:endParaRPr sz="1400" b="0" i="0" u="none" strike="noStrike" cap="none">
              <a:solidFill>
                <a:schemeClr val="dk1"/>
              </a:solidFill>
              <a:latin typeface="Arial"/>
              <a:ea typeface="Arial"/>
              <a:cs typeface="Arial"/>
              <a:sym typeface="Arial"/>
            </a:endParaRPr>
          </a:p>
        </p:txBody>
      </p:sp>
      <p:sp>
        <p:nvSpPr>
          <p:cNvPr id="203" name="Google Shape;203;p4"/>
          <p:cNvSpPr/>
          <p:nvPr/>
        </p:nvSpPr>
        <p:spPr>
          <a:xfrm>
            <a:off x="8074948" y="5974884"/>
            <a:ext cx="1764000" cy="540000"/>
          </a:xfrm>
          <a:prstGeom prst="rect">
            <a:avLst/>
          </a:prstGeom>
          <a:solidFill>
            <a:srgbClr val="ACB8CA"/>
          </a:solidFill>
          <a:ln w="25400" cap="flat" cmpd="sng">
            <a:solidFill>
              <a:srgbClr val="ACB8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dk1"/>
                </a:solidFill>
                <a:latin typeface="Arial"/>
                <a:ea typeface="Arial"/>
                <a:cs typeface="Arial"/>
                <a:sym typeface="Arial"/>
              </a:rPr>
              <a:t>Capacité adaptative</a:t>
            </a:r>
            <a:endParaRPr sz="1200" b="0" i="0" u="none" strike="noStrike" cap="none">
              <a:solidFill>
                <a:schemeClr val="dk1"/>
              </a:solidFill>
              <a:latin typeface="Arial"/>
              <a:ea typeface="Arial"/>
              <a:cs typeface="Arial"/>
              <a:sym typeface="Arial"/>
            </a:endParaRPr>
          </a:p>
        </p:txBody>
      </p:sp>
      <p:sp>
        <p:nvSpPr>
          <p:cNvPr id="204" name="Google Shape;204;p4"/>
          <p:cNvSpPr/>
          <p:nvPr/>
        </p:nvSpPr>
        <p:spPr>
          <a:xfrm rot="10800000">
            <a:off x="7853693" y="5040337"/>
            <a:ext cx="186735" cy="1224000"/>
          </a:xfrm>
          <a:prstGeom prst="rightBracket">
            <a:avLst>
              <a:gd name="adj" fmla="val 8333"/>
            </a:avLst>
          </a:prstGeom>
          <a:noFill/>
          <a:ln w="28575" cap="flat" cmpd="sng">
            <a:solidFill>
              <a:srgbClr val="ACB8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205" name="Google Shape;205;p4"/>
          <p:cNvCxnSpPr>
            <a:stCxn id="202" idx="1"/>
            <a:endCxn id="200" idx="3"/>
          </p:cNvCxnSpPr>
          <p:nvPr/>
        </p:nvCxnSpPr>
        <p:spPr>
          <a:xfrm flipH="1">
            <a:off x="7593148" y="5647741"/>
            <a:ext cx="481800" cy="11100"/>
          </a:xfrm>
          <a:prstGeom prst="straightConnector1">
            <a:avLst/>
          </a:prstGeom>
          <a:noFill/>
          <a:ln w="28575" cap="flat" cmpd="sng">
            <a:solidFill>
              <a:srgbClr val="ACB8CA"/>
            </a:solidFill>
            <a:prstDash val="solid"/>
            <a:round/>
            <a:headEnd type="none" w="sm" len="sm"/>
            <a:tailEnd type="triangle" w="med" len="med"/>
          </a:ln>
        </p:spPr>
      </p:cxnSp>
      <p:sp>
        <p:nvSpPr>
          <p:cNvPr id="206" name="Google Shape;206;p4"/>
          <p:cNvSpPr/>
          <p:nvPr/>
        </p:nvSpPr>
        <p:spPr>
          <a:xfrm>
            <a:off x="4590201" y="5166725"/>
            <a:ext cx="1476000" cy="990012"/>
          </a:xfrm>
          <a:prstGeom prst="rect">
            <a:avLst/>
          </a:prstGeom>
          <a:solidFill>
            <a:srgbClr val="ACB8CA"/>
          </a:solidFill>
          <a:ln w="25400" cap="flat" cmpd="sng">
            <a:solidFill>
              <a:srgbClr val="ACB8CA"/>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chemeClr val="dk1"/>
                </a:solidFill>
                <a:latin typeface="Arial"/>
                <a:ea typeface="Arial"/>
                <a:cs typeface="Arial"/>
                <a:sym typeface="Arial"/>
              </a:rPr>
              <a:t>Vulnérabilité institutionnelle</a:t>
            </a:r>
            <a:endParaRPr sz="1400" b="0" i="0" u="none" strike="noStrike" cap="none">
              <a:solidFill>
                <a:schemeClr val="dk1"/>
              </a:solidFill>
              <a:latin typeface="Arial"/>
              <a:ea typeface="Arial"/>
              <a:cs typeface="Arial"/>
              <a:sym typeface="Arial"/>
            </a:endParaRPr>
          </a:p>
        </p:txBody>
      </p:sp>
      <p:sp>
        <p:nvSpPr>
          <p:cNvPr id="207" name="Google Shape;207;p4"/>
          <p:cNvSpPr/>
          <p:nvPr/>
        </p:nvSpPr>
        <p:spPr>
          <a:xfrm>
            <a:off x="-77118" y="-33051"/>
            <a:ext cx="848299" cy="43736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8" name="Google Shape;208;p4"/>
          <p:cNvSpPr txBox="1"/>
          <p:nvPr/>
        </p:nvSpPr>
        <p:spPr>
          <a:xfrm>
            <a:off x="927836" y="5471205"/>
            <a:ext cx="3330754" cy="99206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p4" descr="Quartier avec un remplissage uni"/>
          <p:cNvPicPr preferRelativeResize="0"/>
          <p:nvPr/>
        </p:nvPicPr>
        <p:blipFill rotWithShape="1">
          <a:blip r:embed="rId3">
            <a:alphaModFix/>
          </a:blip>
          <a:srcRect/>
          <a:stretch/>
        </p:blipFill>
        <p:spPr>
          <a:xfrm>
            <a:off x="7375095" y="2917309"/>
            <a:ext cx="540000" cy="540000"/>
          </a:xfrm>
          <a:prstGeom prst="rect">
            <a:avLst/>
          </a:prstGeom>
          <a:noFill/>
          <a:ln>
            <a:noFill/>
          </a:ln>
        </p:spPr>
      </p:pic>
      <p:pic>
        <p:nvPicPr>
          <p:cNvPr id="210" name="Google Shape;210;p4" descr="Vague avec un remplissage uni"/>
          <p:cNvPicPr preferRelativeResize="0"/>
          <p:nvPr/>
        </p:nvPicPr>
        <p:blipFill rotWithShape="1">
          <a:blip r:embed="rId4">
            <a:alphaModFix/>
          </a:blip>
          <a:srcRect/>
          <a:stretch/>
        </p:blipFill>
        <p:spPr>
          <a:xfrm>
            <a:off x="4258590" y="2947491"/>
            <a:ext cx="540000" cy="540000"/>
          </a:xfrm>
          <a:prstGeom prst="rect">
            <a:avLst/>
          </a:prstGeom>
          <a:noFill/>
          <a:ln>
            <a:noFill/>
          </a:ln>
        </p:spPr>
      </p:pic>
      <p:pic>
        <p:nvPicPr>
          <p:cNvPr id="211" name="Google Shape;211;p4" descr="Maison avec un remplissage uni"/>
          <p:cNvPicPr preferRelativeResize="0"/>
          <p:nvPr/>
        </p:nvPicPr>
        <p:blipFill rotWithShape="1">
          <a:blip r:embed="rId5">
            <a:alphaModFix/>
          </a:blip>
          <a:srcRect/>
          <a:stretch/>
        </p:blipFill>
        <p:spPr>
          <a:xfrm>
            <a:off x="9859265" y="4868956"/>
            <a:ext cx="360000" cy="360000"/>
          </a:xfrm>
          <a:prstGeom prst="rect">
            <a:avLst/>
          </a:prstGeom>
          <a:noFill/>
          <a:ln>
            <a:noFill/>
          </a:ln>
        </p:spPr>
      </p:pic>
      <p:pic>
        <p:nvPicPr>
          <p:cNvPr id="212" name="Google Shape;212;p4" descr="Personne en fauteuil roulant avec un remplissage uni"/>
          <p:cNvPicPr preferRelativeResize="0"/>
          <p:nvPr/>
        </p:nvPicPr>
        <p:blipFill rotWithShape="1">
          <a:blip r:embed="rId6">
            <a:alphaModFix/>
          </a:blip>
          <a:srcRect/>
          <a:stretch/>
        </p:blipFill>
        <p:spPr>
          <a:xfrm>
            <a:off x="9878794" y="5477088"/>
            <a:ext cx="360000" cy="360000"/>
          </a:xfrm>
          <a:prstGeom prst="rect">
            <a:avLst/>
          </a:prstGeom>
          <a:noFill/>
          <a:ln>
            <a:noFill/>
          </a:ln>
        </p:spPr>
      </p:pic>
      <p:pic>
        <p:nvPicPr>
          <p:cNvPr id="213" name="Google Shape;213;p4" descr="Vivats avec un remplissage uni"/>
          <p:cNvPicPr preferRelativeResize="0"/>
          <p:nvPr/>
        </p:nvPicPr>
        <p:blipFill rotWithShape="1">
          <a:blip r:embed="rId7">
            <a:alphaModFix/>
          </a:blip>
          <a:srcRect/>
          <a:stretch/>
        </p:blipFill>
        <p:spPr>
          <a:xfrm>
            <a:off x="9880624" y="6073960"/>
            <a:ext cx="360000" cy="360000"/>
          </a:xfrm>
          <a:prstGeom prst="rect">
            <a:avLst/>
          </a:prstGeom>
          <a:noFill/>
          <a:ln>
            <a:noFill/>
          </a:ln>
        </p:spPr>
      </p:pic>
      <p:pic>
        <p:nvPicPr>
          <p:cNvPr id="214" name="Google Shape;214;p4" descr="Groupe avec un remplissage uni"/>
          <p:cNvPicPr preferRelativeResize="0"/>
          <p:nvPr/>
        </p:nvPicPr>
        <p:blipFill rotWithShape="1">
          <a:blip r:embed="rId8">
            <a:alphaModFix/>
          </a:blip>
          <a:srcRect/>
          <a:stretch/>
        </p:blipFill>
        <p:spPr>
          <a:xfrm>
            <a:off x="6591820" y="5595498"/>
            <a:ext cx="540000" cy="540000"/>
          </a:xfrm>
          <a:prstGeom prst="rect">
            <a:avLst/>
          </a:prstGeom>
          <a:noFill/>
          <a:ln>
            <a:noFill/>
          </a:ln>
        </p:spPr>
      </p:pic>
      <p:pic>
        <p:nvPicPr>
          <p:cNvPr id="215" name="Google Shape;215;p4" descr="Temple grec avec un remplissage uni"/>
          <p:cNvPicPr preferRelativeResize="0"/>
          <p:nvPr/>
        </p:nvPicPr>
        <p:blipFill rotWithShape="1">
          <a:blip r:embed="rId9">
            <a:alphaModFix/>
          </a:blip>
          <a:srcRect/>
          <a:stretch/>
        </p:blipFill>
        <p:spPr>
          <a:xfrm>
            <a:off x="5052679" y="5620101"/>
            <a:ext cx="540000" cy="540000"/>
          </a:xfrm>
          <a:prstGeom prst="rect">
            <a:avLst/>
          </a:prstGeom>
          <a:noFill/>
          <a:ln>
            <a:noFill/>
          </a:ln>
        </p:spPr>
      </p:pic>
      <p:pic>
        <p:nvPicPr>
          <p:cNvPr id="4" name="Image 3" descr="Une image contenant texte, Police, capture d’écran, blanc&#10;&#10;Le contenu généré par l’IA peut être incorrect.">
            <a:extLst>
              <a:ext uri="{FF2B5EF4-FFF2-40B4-BE49-F238E27FC236}">
                <a16:creationId xmlns:a16="http://schemas.microsoft.com/office/drawing/2014/main" id="{8792A52B-178A-73DB-451A-4A85D90361D5}"/>
              </a:ext>
            </a:extLst>
          </p:cNvPr>
          <p:cNvPicPr>
            <a:picLocks noChangeAspect="1"/>
          </p:cNvPicPr>
          <p:nvPr/>
        </p:nvPicPr>
        <p:blipFill>
          <a:blip r:embed="rId10"/>
          <a:stretch>
            <a:fillRect/>
          </a:stretch>
        </p:blipFill>
        <p:spPr>
          <a:xfrm>
            <a:off x="459780" y="5033062"/>
            <a:ext cx="3786543" cy="1128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6"/>
          <p:cNvSpPr txBox="1">
            <a:spLocks noGrp="1"/>
          </p:cNvSpPr>
          <p:nvPr>
            <p:ph type="title"/>
          </p:nvPr>
        </p:nvSpPr>
        <p:spPr>
          <a:xfrm>
            <a:off x="838200" y="0"/>
            <a:ext cx="111143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r-FR"/>
              <a:t>La matrice du risque social-écologique</a:t>
            </a:r>
            <a:endParaRPr/>
          </a:p>
        </p:txBody>
      </p:sp>
      <p:sp>
        <p:nvSpPr>
          <p:cNvPr id="234" name="Google Shape;234;p6"/>
          <p:cNvSpPr/>
          <p:nvPr/>
        </p:nvSpPr>
        <p:spPr>
          <a:xfrm>
            <a:off x="-77118" y="-33051"/>
            <a:ext cx="848299" cy="43736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 name="Google Shape;222;p6"/>
          <p:cNvSpPr txBox="1">
            <a:spLocks noGrp="1"/>
          </p:cNvSpPr>
          <p:nvPr>
            <p:ph type="body" idx="1"/>
          </p:nvPr>
        </p:nvSpPr>
        <p:spPr>
          <a:xfrm>
            <a:off x="838199" y="1137621"/>
            <a:ext cx="10765971" cy="5490600"/>
          </a:xfrm>
          <a:prstGeom prst="rect">
            <a:avLst/>
          </a:prstGeom>
          <a:noFill/>
          <a:ln>
            <a:noFill/>
          </a:ln>
        </p:spPr>
        <p:txBody>
          <a:bodyPr spcFirstLastPara="1" wrap="square" lIns="90000" tIns="45700" rIns="91425" bIns="45700" anchor="t" anchorCtr="0">
            <a:normAutofit/>
          </a:bodyPr>
          <a:lstStyle/>
          <a:p>
            <a:pPr marL="114300" lvl="0" indent="0" algn="just" rtl="0">
              <a:lnSpc>
                <a:spcPct val="98181"/>
              </a:lnSpc>
              <a:spcBef>
                <a:spcPts val="0"/>
              </a:spcBef>
              <a:spcAft>
                <a:spcPts val="0"/>
              </a:spcAft>
              <a:buSzPts val="1100"/>
              <a:buNone/>
            </a:pPr>
            <a:r>
              <a:rPr lang="fr-FR" sz="2600" b="1" dirty="0"/>
              <a:t>2 types de matrices</a:t>
            </a:r>
            <a:endParaRPr dirty="0"/>
          </a:p>
          <a:p>
            <a:pPr marL="457200" lvl="0" indent="-342900" algn="just" rtl="0">
              <a:lnSpc>
                <a:spcPct val="98181"/>
              </a:lnSpc>
              <a:spcBef>
                <a:spcPts val="600"/>
              </a:spcBef>
              <a:spcAft>
                <a:spcPts val="0"/>
              </a:spcAft>
              <a:buSzPts val="1100"/>
              <a:buFont typeface="Courier New"/>
              <a:buChar char="o"/>
            </a:pPr>
            <a:r>
              <a:rPr lang="fr-FR" sz="2000" b="1" dirty="0"/>
              <a:t>Matrice des risques de transformation biophysique</a:t>
            </a:r>
            <a:endParaRPr sz="2000" dirty="0"/>
          </a:p>
          <a:p>
            <a:pPr marL="457200" lvl="0" indent="-342900" algn="just" rtl="0">
              <a:lnSpc>
                <a:spcPct val="98181"/>
              </a:lnSpc>
              <a:spcBef>
                <a:spcPts val="600"/>
              </a:spcBef>
              <a:spcAft>
                <a:spcPts val="0"/>
              </a:spcAft>
              <a:buSzPts val="1100"/>
              <a:buFont typeface="Courier New"/>
              <a:buChar char="o"/>
            </a:pPr>
            <a:r>
              <a:rPr lang="fr-FR" sz="2000" b="1" dirty="0"/>
              <a:t>Matrice des risques de transition sociotechniques</a:t>
            </a:r>
            <a:endParaRPr sz="2000" dirty="0"/>
          </a:p>
          <a:p>
            <a:pPr marL="114300" lvl="0" indent="0" algn="just" rtl="0">
              <a:lnSpc>
                <a:spcPct val="90000"/>
              </a:lnSpc>
              <a:spcBef>
                <a:spcPts val="1600"/>
              </a:spcBef>
              <a:spcAft>
                <a:spcPts val="0"/>
              </a:spcAft>
              <a:buSzPts val="2800"/>
              <a:buNone/>
            </a:pPr>
            <a:endParaRPr b="1" dirty="0"/>
          </a:p>
        </p:txBody>
      </p:sp>
      <p:sp>
        <p:nvSpPr>
          <p:cNvPr id="223" name="Google Shape;223;p6"/>
          <p:cNvSpPr txBox="1">
            <a:spLocks noGrp="1"/>
          </p:cNvSpPr>
          <p:nvPr>
            <p:ph type="sldNum" idx="12"/>
          </p:nvPr>
        </p:nvSpPr>
        <p:spPr>
          <a:xfrm>
            <a:off x="9407073" y="649167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888888"/>
                </a:solidFill>
                <a:latin typeface="Calibri"/>
                <a:ea typeface="Calibri"/>
                <a:cs typeface="Calibri"/>
                <a:sym typeface="Calibri"/>
              </a:rPr>
              <a:t>7</a:t>
            </a:fld>
            <a:endParaRPr sz="1200" b="0" i="0" u="none" strike="noStrike" cap="none">
              <a:solidFill>
                <a:srgbClr val="888888"/>
              </a:solidFill>
              <a:latin typeface="Calibri"/>
              <a:ea typeface="Calibri"/>
              <a:cs typeface="Calibri"/>
              <a:sym typeface="Calibri"/>
            </a:endParaRPr>
          </a:p>
        </p:txBody>
      </p:sp>
      <p:graphicFrame>
        <p:nvGraphicFramePr>
          <p:cNvPr id="224" name="Google Shape;224;p6"/>
          <p:cNvGraphicFramePr/>
          <p:nvPr>
            <p:extLst>
              <p:ext uri="{D42A27DB-BD31-4B8C-83A1-F6EECF244321}">
                <p14:modId xmlns:p14="http://schemas.microsoft.com/office/powerpoint/2010/main" val="3479257384"/>
              </p:ext>
            </p:extLst>
          </p:nvPr>
        </p:nvGraphicFramePr>
        <p:xfrm>
          <a:off x="325902" y="2707447"/>
          <a:ext cx="10421646" cy="3398600"/>
        </p:xfrm>
        <a:graphic>
          <a:graphicData uri="http://schemas.openxmlformats.org/drawingml/2006/table">
            <a:tbl>
              <a:tblPr firstRow="1" bandRow="1">
                <a:noFill/>
                <a:tableStyleId>{362A6AE3-237F-48DE-9D32-EC95B56A082F}</a:tableStyleId>
              </a:tblPr>
              <a:tblGrid>
                <a:gridCol w="1103918">
                  <a:extLst>
                    <a:ext uri="{9D8B030D-6E8A-4147-A177-3AD203B41FA5}">
                      <a16:colId xmlns:a16="http://schemas.microsoft.com/office/drawing/2014/main" val="20000"/>
                    </a:ext>
                  </a:extLst>
                </a:gridCol>
                <a:gridCol w="1203767">
                  <a:extLst>
                    <a:ext uri="{9D8B030D-6E8A-4147-A177-3AD203B41FA5}">
                      <a16:colId xmlns:a16="http://schemas.microsoft.com/office/drawing/2014/main" val="20001"/>
                    </a:ext>
                  </a:extLst>
                </a:gridCol>
                <a:gridCol w="913961">
                  <a:extLst>
                    <a:ext uri="{9D8B030D-6E8A-4147-A177-3AD203B41FA5}">
                      <a16:colId xmlns:a16="http://schemas.microsoft.com/office/drawing/2014/main" val="20002"/>
                    </a:ext>
                  </a:extLst>
                </a:gridCol>
                <a:gridCol w="1044000">
                  <a:extLst>
                    <a:ext uri="{9D8B030D-6E8A-4147-A177-3AD203B41FA5}">
                      <a16:colId xmlns:a16="http://schemas.microsoft.com/office/drawing/2014/main" val="20003"/>
                    </a:ext>
                  </a:extLst>
                </a:gridCol>
                <a:gridCol w="972000">
                  <a:extLst>
                    <a:ext uri="{9D8B030D-6E8A-4147-A177-3AD203B41FA5}">
                      <a16:colId xmlns:a16="http://schemas.microsoft.com/office/drawing/2014/main" val="20004"/>
                    </a:ext>
                  </a:extLst>
                </a:gridCol>
                <a:gridCol w="1080000">
                  <a:extLst>
                    <a:ext uri="{9D8B030D-6E8A-4147-A177-3AD203B41FA5}">
                      <a16:colId xmlns:a16="http://schemas.microsoft.com/office/drawing/2014/main" val="20005"/>
                    </a:ext>
                  </a:extLst>
                </a:gridCol>
                <a:gridCol w="828000">
                  <a:extLst>
                    <a:ext uri="{9D8B030D-6E8A-4147-A177-3AD203B41FA5}">
                      <a16:colId xmlns:a16="http://schemas.microsoft.com/office/drawing/2014/main" val="20006"/>
                    </a:ext>
                  </a:extLst>
                </a:gridCol>
                <a:gridCol w="828000">
                  <a:extLst>
                    <a:ext uri="{9D8B030D-6E8A-4147-A177-3AD203B41FA5}">
                      <a16:colId xmlns:a16="http://schemas.microsoft.com/office/drawing/2014/main" val="20007"/>
                    </a:ext>
                  </a:extLst>
                </a:gridCol>
                <a:gridCol w="756000">
                  <a:extLst>
                    <a:ext uri="{9D8B030D-6E8A-4147-A177-3AD203B41FA5}">
                      <a16:colId xmlns:a16="http://schemas.microsoft.com/office/drawing/2014/main" val="20008"/>
                    </a:ext>
                  </a:extLst>
                </a:gridCol>
                <a:gridCol w="828000">
                  <a:extLst>
                    <a:ext uri="{9D8B030D-6E8A-4147-A177-3AD203B41FA5}">
                      <a16:colId xmlns:a16="http://schemas.microsoft.com/office/drawing/2014/main" val="20009"/>
                    </a:ext>
                  </a:extLst>
                </a:gridCol>
                <a:gridCol w="864000">
                  <a:extLst>
                    <a:ext uri="{9D8B030D-6E8A-4147-A177-3AD203B41FA5}">
                      <a16:colId xmlns:a16="http://schemas.microsoft.com/office/drawing/2014/main" val="20010"/>
                    </a:ext>
                  </a:extLst>
                </a:gridCol>
              </a:tblGrid>
              <a:tr h="370850">
                <a:tc rowSpan="2" gridSpan="2">
                  <a:txBody>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dirty="0">
                          <a:solidFill>
                            <a:schemeClr val="dk1"/>
                          </a:solidFill>
                          <a:latin typeface="Arial"/>
                          <a:ea typeface="Arial"/>
                          <a:cs typeface="Arial"/>
                          <a:sym typeface="Arial"/>
                        </a:rPr>
                        <a:t>Déterminants du risque social-écologique</a:t>
                      </a:r>
                      <a:endParaRPr sz="1200" u="none" strike="noStrike" cap="none" dirty="0">
                        <a:solidFill>
                          <a:schemeClr val="dk1"/>
                        </a:solidFill>
                        <a:latin typeface="Arial"/>
                        <a:ea typeface="Arial"/>
                        <a:cs typeface="Arial"/>
                        <a:sym typeface="Arial"/>
                      </a:endParaRPr>
                    </a:p>
                  </a:txBody>
                  <a:tcPr marL="45725" marR="45725" marT="45725" marB="45725" anchor="b"/>
                </a:tc>
                <a:tc rowSpan="2" hMerge="1">
                  <a:txBody>
                    <a:bodyPr/>
                    <a:lstStyle/>
                    <a:p>
                      <a:endParaRPr lang="fr-FR"/>
                    </a:p>
                  </a:txBody>
                  <a:tcPr/>
                </a:tc>
                <a:tc gridSpan="9">
                  <a:txBody>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dirty="0">
                          <a:solidFill>
                            <a:srgbClr val="000000"/>
                          </a:solidFill>
                          <a:latin typeface="Helvetica Neue"/>
                          <a:ea typeface="Helvetica Neue"/>
                          <a:cs typeface="Helvetica Neue"/>
                          <a:sym typeface="Helvetica Neue"/>
                        </a:rPr>
                        <a:t>Aléas</a:t>
                      </a:r>
                      <a:endParaRPr sz="1200" u="none" strike="noStrike" cap="none" dirty="0"/>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42425">
                <a:tc gridSpan="2" vMerge="1">
                  <a:txBody>
                    <a:bodyPr/>
                    <a:lstStyle/>
                    <a:p>
                      <a:endParaRPr lang="fr-FR"/>
                    </a:p>
                  </a:txBody>
                  <a:tcPr/>
                </a:tc>
                <a:tc hMerge="1" vMerge="1">
                  <a:txBody>
                    <a:bodyPr/>
                    <a:lstStyle/>
                    <a:p>
                      <a:endParaRPr lang="fr-FR"/>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dirty="0">
                          <a:solidFill>
                            <a:srgbClr val="000000"/>
                          </a:solidFill>
                          <a:latin typeface="Arial"/>
                          <a:ea typeface="Arial"/>
                          <a:cs typeface="Arial"/>
                          <a:sym typeface="Arial"/>
                        </a:rPr>
                        <a:t>Vagues de chaleur</a:t>
                      </a:r>
                      <a:r>
                        <a:rPr lang="fr-FR" sz="1200" u="none" strike="noStrike" cap="none" dirty="0">
                          <a:latin typeface="Arial"/>
                          <a:ea typeface="Arial"/>
                          <a:cs typeface="Arial"/>
                          <a:sym typeface="Arial"/>
                        </a:rPr>
                        <a:t> </a:t>
                      </a:r>
                      <a:r>
                        <a:rPr lang="fr-FR" sz="1200" b="1" u="none" strike="noStrike" cap="none" dirty="0">
                          <a:latin typeface="Arial"/>
                          <a:ea typeface="Arial"/>
                          <a:cs typeface="Arial"/>
                          <a:sym typeface="Arial"/>
                        </a:rPr>
                        <a:t> </a:t>
                      </a:r>
                      <a:endParaRPr sz="1200" u="none" strike="noStrike" cap="none" dirty="0">
                        <a:latin typeface="Arial"/>
                        <a:ea typeface="Arial"/>
                        <a:cs typeface="Arial"/>
                        <a:sym typeface="Arial"/>
                      </a:endParaRPr>
                    </a:p>
                  </a:txBody>
                  <a:tcPr marL="45725" marR="45725"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fr-FR" sz="1200" b="1" u="none" strike="noStrike" cap="none" dirty="0">
                          <a:latin typeface="Arial"/>
                          <a:ea typeface="Arial"/>
                          <a:cs typeface="Arial"/>
                          <a:sym typeface="Arial"/>
                        </a:rPr>
                        <a:t>Sécheresses</a:t>
                      </a:r>
                      <a:endParaRPr sz="1400" u="none" strike="noStrike" cap="none" dirty="0"/>
                    </a:p>
                  </a:txBody>
                  <a:tcPr marL="45725" marR="45725"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fr-FR" sz="1200" b="1" u="none" strike="noStrike" cap="none" dirty="0">
                          <a:latin typeface="Arial"/>
                          <a:ea typeface="Arial"/>
                          <a:cs typeface="Arial"/>
                          <a:sym typeface="Arial"/>
                        </a:rPr>
                        <a:t>Inondations</a:t>
                      </a:r>
                      <a:endParaRPr sz="1200" u="none" strike="noStrike" cap="none" dirty="0">
                        <a:latin typeface="Arial"/>
                        <a:ea typeface="Arial"/>
                        <a:cs typeface="Arial"/>
                        <a:sym typeface="Arial"/>
                      </a:endParaRPr>
                    </a:p>
                  </a:txBody>
                  <a:tcPr marL="45725" marR="45725"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fr-FR" sz="1200" b="1" u="none" strike="noStrike" cap="none" dirty="0">
                          <a:latin typeface="Arial"/>
                          <a:ea typeface="Arial"/>
                          <a:cs typeface="Arial"/>
                          <a:sym typeface="Arial"/>
                        </a:rPr>
                        <a:t>Submersions</a:t>
                      </a:r>
                      <a:endParaRPr sz="1200" u="none" strike="noStrike" cap="none" dirty="0">
                        <a:latin typeface="Arial"/>
                        <a:ea typeface="Arial"/>
                        <a:cs typeface="Arial"/>
                        <a:sym typeface="Arial"/>
                      </a:endParaRPr>
                    </a:p>
                  </a:txBody>
                  <a:tcPr marL="45725" marR="45725"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fr-FR" sz="1200" b="1" u="none" strike="noStrike" cap="none" dirty="0">
                          <a:latin typeface="Arial"/>
                          <a:ea typeface="Arial"/>
                          <a:cs typeface="Arial"/>
                          <a:sym typeface="Arial"/>
                        </a:rPr>
                        <a:t>Tempêtes</a:t>
                      </a:r>
                      <a:endParaRPr sz="1200" u="none" strike="noStrike" cap="none" dirty="0">
                        <a:latin typeface="Arial"/>
                        <a:ea typeface="Arial"/>
                        <a:cs typeface="Arial"/>
                        <a:sym typeface="Arial"/>
                      </a:endParaRPr>
                    </a:p>
                  </a:txBody>
                  <a:tcPr marL="45725" marR="45725"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fr-FR" sz="1200" b="1" u="none" strike="noStrike" cap="none" dirty="0">
                          <a:latin typeface="Arial"/>
                          <a:ea typeface="Arial"/>
                          <a:cs typeface="Arial"/>
                          <a:sym typeface="Arial"/>
                        </a:rPr>
                        <a:t>Incendies</a:t>
                      </a:r>
                      <a:endParaRPr sz="1400" u="none" strike="noStrike" cap="none" dirty="0"/>
                    </a:p>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Arial"/>
                        <a:ea typeface="Arial"/>
                        <a:cs typeface="Arial"/>
                        <a:sym typeface="Arial"/>
                      </a:endParaRPr>
                    </a:p>
                  </a:txBody>
                  <a:tcPr marL="45725" marR="45725"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fr-FR" sz="1200" b="1" u="none" strike="noStrike" cap="none" dirty="0">
                          <a:latin typeface="Arial"/>
                          <a:ea typeface="Arial"/>
                          <a:cs typeface="Arial"/>
                          <a:sym typeface="Arial"/>
                        </a:rPr>
                        <a:t>Vecteurs</a:t>
                      </a:r>
                      <a:endParaRPr sz="1200" u="none" strike="noStrike" cap="none" dirty="0">
                        <a:latin typeface="Arial"/>
                        <a:ea typeface="Arial"/>
                        <a:cs typeface="Arial"/>
                        <a:sym typeface="Arial"/>
                      </a:endParaRPr>
                    </a:p>
                  </a:txBody>
                  <a:tcPr marL="45725" marR="45725"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fr-FR" sz="1200" b="1" u="none" strike="noStrike" cap="none" dirty="0">
                          <a:latin typeface="Arial"/>
                          <a:ea typeface="Arial"/>
                          <a:cs typeface="Arial"/>
                          <a:sym typeface="Arial"/>
                        </a:rPr>
                        <a:t>Zoonoses</a:t>
                      </a:r>
                      <a:endParaRPr sz="1200" u="none" strike="noStrike" cap="none" dirty="0">
                        <a:latin typeface="Arial"/>
                        <a:ea typeface="Arial"/>
                        <a:cs typeface="Arial"/>
                        <a:sym typeface="Arial"/>
                      </a:endParaRPr>
                    </a:p>
                  </a:txBody>
                  <a:tcPr marL="45725" marR="45725"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fr-FR" sz="1200" b="1" u="none" strike="noStrike" cap="none" dirty="0">
                          <a:latin typeface="Arial"/>
                          <a:ea typeface="Arial"/>
                          <a:cs typeface="Arial"/>
                          <a:sym typeface="Arial"/>
                        </a:rPr>
                        <a:t>Pollutions</a:t>
                      </a:r>
                      <a:endParaRPr sz="1200" u="none" strike="noStrike" cap="none" dirty="0">
                        <a:latin typeface="Arial"/>
                        <a:ea typeface="Arial"/>
                        <a:cs typeface="Arial"/>
                        <a:sym typeface="Arial"/>
                      </a:endParaRPr>
                    </a:p>
                  </a:txBody>
                  <a:tcPr marL="45725" marR="45725" marT="45725" marB="45725"/>
                </a:tc>
                <a:extLst>
                  <a:ext uri="{0D108BD9-81ED-4DB2-BD59-A6C34878D82A}">
                    <a16:rowId xmlns:a16="http://schemas.microsoft.com/office/drawing/2014/main" val="10001"/>
                  </a:ext>
                </a:extLst>
              </a:tr>
              <a:tr h="370850">
                <a:tc gridSpan="2">
                  <a:txBody>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dirty="0">
                          <a:solidFill>
                            <a:srgbClr val="000000"/>
                          </a:solidFill>
                          <a:latin typeface="Arial"/>
                          <a:ea typeface="Arial"/>
                          <a:cs typeface="Arial"/>
                          <a:sym typeface="Arial"/>
                        </a:rPr>
                        <a:t>Exposition</a:t>
                      </a:r>
                      <a:endParaRPr sz="1200" u="none" strike="noStrike" cap="none" dirty="0">
                        <a:latin typeface="Arial"/>
                        <a:ea typeface="Arial"/>
                        <a:cs typeface="Arial"/>
                        <a:sym typeface="Arial"/>
                      </a:endParaRPr>
                    </a:p>
                  </a:txBody>
                  <a:tcPr marL="45725" marR="45725" marT="45725" marB="45725">
                    <a:solidFill>
                      <a:srgbClr val="D5DBE5"/>
                    </a:solidFill>
                  </a:tcPr>
                </a:tc>
                <a:tc hMerge="1">
                  <a:txBody>
                    <a:bodyPr/>
                    <a:lstStyle/>
                    <a:p>
                      <a:endParaRPr lang="fr-FR"/>
                    </a:p>
                  </a:txBody>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extLst>
                  <a:ext uri="{0D108BD9-81ED-4DB2-BD59-A6C34878D82A}">
                    <a16:rowId xmlns:a16="http://schemas.microsoft.com/office/drawing/2014/main" val="10002"/>
                  </a:ext>
                </a:extLst>
              </a:tr>
              <a:tr h="370850">
                <a:tc rowSpan="3">
                  <a:txBody>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dirty="0">
                          <a:solidFill>
                            <a:srgbClr val="000000"/>
                          </a:solidFill>
                          <a:latin typeface="Arial"/>
                          <a:ea typeface="Arial"/>
                          <a:cs typeface="Arial"/>
                          <a:sym typeface="Arial"/>
                        </a:rPr>
                        <a:t>Vulnérabilité sociale</a:t>
                      </a:r>
                      <a:r>
                        <a:rPr lang="fr-FR" sz="1200" b="1" u="none" strike="noStrike" cap="none" dirty="0">
                          <a:latin typeface="Arial"/>
                          <a:ea typeface="Arial"/>
                          <a:cs typeface="Arial"/>
                          <a:sym typeface="Arial"/>
                        </a:rPr>
                        <a:t> </a:t>
                      </a:r>
                      <a:endParaRPr sz="1200" u="none" strike="noStrike" cap="none" dirty="0">
                        <a:latin typeface="Arial"/>
                        <a:ea typeface="Arial"/>
                        <a:cs typeface="Arial"/>
                        <a:sym typeface="Arial"/>
                      </a:endParaRPr>
                    </a:p>
                  </a:txBody>
                  <a:tcPr marL="45725" marR="45725"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dirty="0">
                          <a:solidFill>
                            <a:srgbClr val="000000"/>
                          </a:solidFill>
                          <a:latin typeface="Arial"/>
                          <a:ea typeface="Arial"/>
                          <a:cs typeface="Arial"/>
                          <a:sym typeface="Arial"/>
                        </a:rPr>
                        <a:t>Exposition renforcée</a:t>
                      </a:r>
                      <a:r>
                        <a:rPr lang="fr-FR" sz="1200" u="none" strike="noStrike" cap="none" dirty="0">
                          <a:latin typeface="Arial"/>
                          <a:ea typeface="Arial"/>
                          <a:cs typeface="Arial"/>
                          <a:sym typeface="Arial"/>
                        </a:rPr>
                        <a:t> </a:t>
                      </a:r>
                      <a:endParaRPr sz="1200" u="none" strike="noStrike" cap="none" dirty="0">
                        <a:latin typeface="Arial"/>
                        <a:ea typeface="Arial"/>
                        <a:cs typeface="Arial"/>
                        <a:sym typeface="Arial"/>
                      </a:endParaRPr>
                    </a:p>
                  </a:txBody>
                  <a:tcPr marL="45725" marR="45725"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extLst>
                  <a:ext uri="{0D108BD9-81ED-4DB2-BD59-A6C34878D82A}">
                    <a16:rowId xmlns:a16="http://schemas.microsoft.com/office/drawing/2014/main" val="10003"/>
                  </a:ext>
                </a:extLst>
              </a:tr>
              <a:tr h="370850">
                <a:tc vMerge="1">
                  <a:txBody>
                    <a:bodyPr/>
                    <a:lstStyle/>
                    <a:p>
                      <a:endParaRPr lang="fr-FR"/>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000000"/>
                          </a:solidFill>
                          <a:latin typeface="Arial"/>
                          <a:ea typeface="Arial"/>
                          <a:cs typeface="Arial"/>
                          <a:sym typeface="Arial"/>
                        </a:rPr>
                        <a:t>Sensibilité</a:t>
                      </a:r>
                      <a:r>
                        <a:rPr lang="fr-FR" sz="1200" u="none" strike="noStrike" cap="none">
                          <a:latin typeface="Arial"/>
                          <a:ea typeface="Arial"/>
                          <a:cs typeface="Arial"/>
                          <a:sym typeface="Arial"/>
                        </a:rPr>
                        <a:t> </a:t>
                      </a:r>
                      <a:r>
                        <a:rPr lang="fr-FR" sz="1200" b="1" u="none" strike="noStrike" cap="none">
                          <a:latin typeface="Arial"/>
                          <a:ea typeface="Arial"/>
                          <a:cs typeface="Arial"/>
                          <a:sym typeface="Arial"/>
                        </a:rPr>
                        <a:t> </a:t>
                      </a:r>
                      <a:endParaRPr sz="1200" u="none" strike="noStrike" cap="none">
                        <a:latin typeface="Arial"/>
                        <a:ea typeface="Arial"/>
                        <a:cs typeface="Arial"/>
                        <a:sym typeface="Arial"/>
                      </a:endParaRPr>
                    </a:p>
                  </a:txBody>
                  <a:tcPr marL="45725" marR="45725"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extLst>
                  <a:ext uri="{0D108BD9-81ED-4DB2-BD59-A6C34878D82A}">
                    <a16:rowId xmlns:a16="http://schemas.microsoft.com/office/drawing/2014/main" val="10004"/>
                  </a:ext>
                </a:extLst>
              </a:tr>
              <a:tr h="370850">
                <a:tc vMerge="1">
                  <a:txBody>
                    <a:bodyPr/>
                    <a:lstStyle/>
                    <a:p>
                      <a:endParaRPr lang="fr-FR"/>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000000"/>
                          </a:solidFill>
                          <a:latin typeface="Arial"/>
                          <a:ea typeface="Arial"/>
                          <a:cs typeface="Arial"/>
                          <a:sym typeface="Arial"/>
                        </a:rPr>
                        <a:t>Capacité adaptative</a:t>
                      </a:r>
                      <a:r>
                        <a:rPr lang="fr-FR" sz="1200" u="none" strike="noStrike" cap="none">
                          <a:latin typeface="Arial"/>
                          <a:ea typeface="Arial"/>
                          <a:cs typeface="Arial"/>
                          <a:sym typeface="Arial"/>
                        </a:rPr>
                        <a:t> </a:t>
                      </a:r>
                      <a:endParaRPr sz="1200" u="none" strike="noStrike" cap="none">
                        <a:latin typeface="Arial"/>
                        <a:ea typeface="Arial"/>
                        <a:cs typeface="Arial"/>
                        <a:sym typeface="Arial"/>
                      </a:endParaRPr>
                    </a:p>
                  </a:txBody>
                  <a:tcPr marL="45725" marR="45725"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extLst>
                  <a:ext uri="{0D108BD9-81ED-4DB2-BD59-A6C34878D82A}">
                    <a16:rowId xmlns:a16="http://schemas.microsoft.com/office/drawing/2014/main" val="10005"/>
                  </a:ext>
                </a:extLst>
              </a:tr>
              <a:tr h="140625">
                <a:tc gridSpan="2">
                  <a:txBody>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dirty="0">
                          <a:solidFill>
                            <a:srgbClr val="000000"/>
                          </a:solidFill>
                          <a:latin typeface="Arial"/>
                          <a:ea typeface="Arial"/>
                          <a:cs typeface="Arial"/>
                          <a:sym typeface="Arial"/>
                        </a:rPr>
                        <a:t>Vulnérabilité institutionnelle</a:t>
                      </a:r>
                      <a:r>
                        <a:rPr lang="fr-FR" sz="1200" u="none" strike="noStrike" cap="none" dirty="0">
                          <a:latin typeface="Arial"/>
                          <a:ea typeface="Arial"/>
                          <a:cs typeface="Arial"/>
                          <a:sym typeface="Arial"/>
                        </a:rPr>
                        <a:t> </a:t>
                      </a:r>
                      <a:endParaRPr sz="1200" u="none" strike="noStrike" cap="none" dirty="0">
                        <a:latin typeface="Arial"/>
                        <a:ea typeface="Arial"/>
                        <a:cs typeface="Arial"/>
                        <a:sym typeface="Arial"/>
                      </a:endParaRPr>
                    </a:p>
                  </a:txBody>
                  <a:tcPr marL="45725" marR="45725" marT="45725" marB="45725">
                    <a:solidFill>
                      <a:srgbClr val="D5DBE5"/>
                    </a:solidFill>
                  </a:tcPr>
                </a:tc>
                <a:tc hMerge="1">
                  <a:txBody>
                    <a:bodyPr/>
                    <a:lstStyle/>
                    <a:p>
                      <a:endParaRPr lang="fr-FR"/>
                    </a:p>
                  </a:txBody>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rgbClr val="D5DBE5"/>
                    </a:solidFill>
                  </a:tcPr>
                </a:tc>
                <a:extLst>
                  <a:ext uri="{0D108BD9-81ED-4DB2-BD59-A6C34878D82A}">
                    <a16:rowId xmlns:a16="http://schemas.microsoft.com/office/drawing/2014/main" val="10006"/>
                  </a:ext>
                </a:extLst>
              </a:tr>
              <a:tr h="161675">
                <a:tc gridSpan="2">
                  <a:txBody>
                    <a:bodyPr/>
                    <a:lstStyle/>
                    <a:p>
                      <a:pPr marL="0" marR="0" lvl="0" indent="0" algn="l" rtl="0">
                        <a:lnSpc>
                          <a:spcPct val="100000"/>
                        </a:lnSpc>
                        <a:spcBef>
                          <a:spcPts val="0"/>
                        </a:spcBef>
                        <a:spcAft>
                          <a:spcPts val="0"/>
                        </a:spcAft>
                        <a:buClr>
                          <a:srgbClr val="000000"/>
                        </a:buClr>
                        <a:buSzPts val="1200"/>
                        <a:buFont typeface="Arial"/>
                        <a:buNone/>
                      </a:pPr>
                      <a:r>
                        <a:rPr lang="fr-FR" sz="1200" b="1" u="none" strike="noStrike" cap="none" dirty="0">
                          <a:latin typeface="Arial"/>
                          <a:ea typeface="Arial"/>
                          <a:cs typeface="Arial"/>
                          <a:sym typeface="Arial"/>
                        </a:rPr>
                        <a:t>Protection </a:t>
                      </a:r>
                      <a:r>
                        <a:rPr lang="fr-FR" sz="1200" b="1" i="0" u="none" strike="noStrike" cap="none" dirty="0">
                          <a:solidFill>
                            <a:srgbClr val="000000"/>
                          </a:solidFill>
                          <a:latin typeface="Arial"/>
                          <a:ea typeface="Arial"/>
                          <a:cs typeface="Arial"/>
                          <a:sym typeface="Arial"/>
                        </a:rPr>
                        <a:t>sociale-écologique</a:t>
                      </a:r>
                      <a:endParaRPr sz="1200" u="none" strike="noStrike" cap="none" dirty="0">
                        <a:latin typeface="Arial"/>
                        <a:ea typeface="Arial"/>
                        <a:cs typeface="Arial"/>
                        <a:sym typeface="Arial"/>
                      </a:endParaRPr>
                    </a:p>
                  </a:txBody>
                  <a:tcPr marL="45725" marR="45725" marT="45725" marB="45725">
                    <a:solidFill>
                      <a:schemeClr val="accent6"/>
                    </a:solidFill>
                  </a:tcPr>
                </a:tc>
                <a:tc hMerge="1">
                  <a:txBody>
                    <a:bodyPr/>
                    <a:lstStyle/>
                    <a:p>
                      <a:endParaRPr lang="fr-FR"/>
                    </a:p>
                  </a:txBody>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Arial"/>
                        <a:ea typeface="Arial"/>
                        <a:cs typeface="Arial"/>
                        <a:sym typeface="Arial"/>
                      </a:endParaRPr>
                    </a:p>
                  </a:txBody>
                  <a:tcPr marL="91450" marR="91450" marT="45725" marB="45725">
                    <a:solidFill>
                      <a:schemeClr val="accent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chemeClr val="accent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chemeClr val="accent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chemeClr val="accent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chemeClr val="accent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chemeClr val="accent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chemeClr val="accent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91450" marR="91450" marT="45725" marB="45725">
                    <a:solidFill>
                      <a:schemeClr val="accent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latin typeface="Arial"/>
                        <a:ea typeface="Arial"/>
                        <a:cs typeface="Arial"/>
                        <a:sym typeface="Arial"/>
                      </a:endParaRPr>
                    </a:p>
                  </a:txBody>
                  <a:tcPr marL="91450" marR="91450" marT="45725" marB="45725">
                    <a:solidFill>
                      <a:schemeClr val="accent6"/>
                    </a:solidFill>
                  </a:tcPr>
                </a:tc>
                <a:extLst>
                  <a:ext uri="{0D108BD9-81ED-4DB2-BD59-A6C34878D82A}">
                    <a16:rowId xmlns:a16="http://schemas.microsoft.com/office/drawing/2014/main" val="10008"/>
                  </a:ext>
                </a:extLst>
              </a:tr>
            </a:tbl>
          </a:graphicData>
        </a:graphic>
      </p:graphicFrame>
      <p:pic>
        <p:nvPicPr>
          <p:cNvPr id="225" name="Google Shape;225;p6" descr="Pluie avec un remplissage uni"/>
          <p:cNvPicPr preferRelativeResize="0"/>
          <p:nvPr/>
        </p:nvPicPr>
        <p:blipFill rotWithShape="1">
          <a:blip r:embed="rId3">
            <a:alphaModFix/>
          </a:blip>
          <a:srcRect/>
          <a:stretch/>
        </p:blipFill>
        <p:spPr>
          <a:xfrm>
            <a:off x="4951798" y="3542719"/>
            <a:ext cx="288000" cy="288000"/>
          </a:xfrm>
          <a:prstGeom prst="rect">
            <a:avLst/>
          </a:prstGeom>
          <a:noFill/>
          <a:ln>
            <a:noFill/>
          </a:ln>
        </p:spPr>
      </p:pic>
      <p:pic>
        <p:nvPicPr>
          <p:cNvPr id="226" name="Google Shape;226;p6" descr="Thermomètre avec un remplissage uni"/>
          <p:cNvPicPr preferRelativeResize="0"/>
          <p:nvPr/>
        </p:nvPicPr>
        <p:blipFill rotWithShape="1">
          <a:blip r:embed="rId4">
            <a:alphaModFix/>
          </a:blip>
          <a:srcRect/>
          <a:stretch/>
        </p:blipFill>
        <p:spPr>
          <a:xfrm>
            <a:off x="2912551" y="3555988"/>
            <a:ext cx="288000" cy="288000"/>
          </a:xfrm>
          <a:prstGeom prst="rect">
            <a:avLst/>
          </a:prstGeom>
          <a:noFill/>
          <a:ln>
            <a:noFill/>
          </a:ln>
        </p:spPr>
      </p:pic>
      <p:pic>
        <p:nvPicPr>
          <p:cNvPr id="227" name="Google Shape;227;p6" descr="Vague avec un remplissage uni"/>
          <p:cNvPicPr preferRelativeResize="0"/>
          <p:nvPr/>
        </p:nvPicPr>
        <p:blipFill rotWithShape="1">
          <a:blip r:embed="rId5">
            <a:alphaModFix/>
          </a:blip>
          <a:srcRect/>
          <a:stretch/>
        </p:blipFill>
        <p:spPr>
          <a:xfrm>
            <a:off x="5992009" y="3542719"/>
            <a:ext cx="288000" cy="288000"/>
          </a:xfrm>
          <a:prstGeom prst="rect">
            <a:avLst/>
          </a:prstGeom>
          <a:noFill/>
          <a:ln>
            <a:noFill/>
          </a:ln>
        </p:spPr>
      </p:pic>
      <p:pic>
        <p:nvPicPr>
          <p:cNvPr id="228" name="Google Shape;228;p6"/>
          <p:cNvPicPr preferRelativeResize="0"/>
          <p:nvPr/>
        </p:nvPicPr>
        <p:blipFill rotWithShape="1">
          <a:blip r:embed="rId6">
            <a:alphaModFix/>
          </a:blip>
          <a:srcRect l="25702" t="5300" r="24052" b="32869"/>
          <a:stretch/>
        </p:blipFill>
        <p:spPr>
          <a:xfrm>
            <a:off x="3898276" y="3530777"/>
            <a:ext cx="355797" cy="288000"/>
          </a:xfrm>
          <a:prstGeom prst="rect">
            <a:avLst/>
          </a:prstGeom>
          <a:noFill/>
          <a:ln>
            <a:noFill/>
          </a:ln>
        </p:spPr>
      </p:pic>
      <p:pic>
        <p:nvPicPr>
          <p:cNvPr id="229" name="Google Shape;229;p6" descr="Venteux avec un remplissage uni"/>
          <p:cNvPicPr preferRelativeResize="0"/>
          <p:nvPr/>
        </p:nvPicPr>
        <p:blipFill rotWithShape="1">
          <a:blip r:embed="rId7">
            <a:alphaModFix/>
          </a:blip>
          <a:srcRect/>
          <a:stretch/>
        </p:blipFill>
        <p:spPr>
          <a:xfrm>
            <a:off x="6888220" y="3555988"/>
            <a:ext cx="288000" cy="288000"/>
          </a:xfrm>
          <a:prstGeom prst="rect">
            <a:avLst/>
          </a:prstGeom>
          <a:noFill/>
          <a:ln>
            <a:noFill/>
          </a:ln>
        </p:spPr>
      </p:pic>
      <p:pic>
        <p:nvPicPr>
          <p:cNvPr id="230" name="Google Shape;230;p6" descr="Covid-19 avec un remplissage uni"/>
          <p:cNvPicPr preferRelativeResize="0"/>
          <p:nvPr/>
        </p:nvPicPr>
        <p:blipFill rotWithShape="1">
          <a:blip r:embed="rId8">
            <a:alphaModFix/>
          </a:blip>
          <a:srcRect/>
          <a:stretch/>
        </p:blipFill>
        <p:spPr>
          <a:xfrm>
            <a:off x="9310151" y="3555988"/>
            <a:ext cx="288000" cy="288000"/>
          </a:xfrm>
          <a:prstGeom prst="rect">
            <a:avLst/>
          </a:prstGeom>
          <a:noFill/>
          <a:ln>
            <a:noFill/>
          </a:ln>
        </p:spPr>
      </p:pic>
      <p:pic>
        <p:nvPicPr>
          <p:cNvPr id="231" name="Google Shape;231;p6" descr="Feu avec un remplissage uni"/>
          <p:cNvPicPr preferRelativeResize="0"/>
          <p:nvPr/>
        </p:nvPicPr>
        <p:blipFill rotWithShape="1">
          <a:blip r:embed="rId9">
            <a:alphaModFix/>
          </a:blip>
          <a:srcRect/>
          <a:stretch/>
        </p:blipFill>
        <p:spPr>
          <a:xfrm>
            <a:off x="7729622" y="3541406"/>
            <a:ext cx="288000" cy="288000"/>
          </a:xfrm>
          <a:prstGeom prst="rect">
            <a:avLst/>
          </a:prstGeom>
          <a:noFill/>
          <a:ln>
            <a:noFill/>
          </a:ln>
        </p:spPr>
      </p:pic>
      <p:pic>
        <p:nvPicPr>
          <p:cNvPr id="232" name="Google Shape;232;p6" descr="Centrale électrique avec un remplissage uni"/>
          <p:cNvPicPr preferRelativeResize="0"/>
          <p:nvPr/>
        </p:nvPicPr>
        <p:blipFill rotWithShape="1">
          <a:blip r:embed="rId10">
            <a:alphaModFix/>
          </a:blip>
          <a:srcRect/>
          <a:stretch/>
        </p:blipFill>
        <p:spPr>
          <a:xfrm>
            <a:off x="10111355" y="3555988"/>
            <a:ext cx="288000" cy="288000"/>
          </a:xfrm>
          <a:prstGeom prst="rect">
            <a:avLst/>
          </a:prstGeom>
          <a:noFill/>
          <a:ln>
            <a:noFill/>
          </a:ln>
        </p:spPr>
      </p:pic>
      <p:pic>
        <p:nvPicPr>
          <p:cNvPr id="233" name="Google Shape;233;p6" descr="Moustique avec un remplissage uni"/>
          <p:cNvPicPr preferRelativeResize="0"/>
          <p:nvPr/>
        </p:nvPicPr>
        <p:blipFill rotWithShape="1">
          <a:blip r:embed="rId11">
            <a:alphaModFix/>
          </a:blip>
          <a:srcRect/>
          <a:stretch/>
        </p:blipFill>
        <p:spPr>
          <a:xfrm>
            <a:off x="8526140" y="3555988"/>
            <a:ext cx="288000" cy="288000"/>
          </a:xfrm>
          <a:prstGeom prst="rect">
            <a:avLst/>
          </a:prstGeom>
          <a:noFill/>
          <a:ln>
            <a:noFill/>
          </a:ln>
        </p:spPr>
      </p:pic>
      <p:sp>
        <p:nvSpPr>
          <p:cNvPr id="3" name="Accolade fermante 2">
            <a:extLst>
              <a:ext uri="{FF2B5EF4-FFF2-40B4-BE49-F238E27FC236}">
                <a16:creationId xmlns:a16="http://schemas.microsoft.com/office/drawing/2014/main" id="{C7AF6B6F-AA0D-1062-9566-524FCFCAC1B6}"/>
              </a:ext>
            </a:extLst>
          </p:cNvPr>
          <p:cNvSpPr/>
          <p:nvPr/>
        </p:nvSpPr>
        <p:spPr>
          <a:xfrm>
            <a:off x="10775752" y="3911387"/>
            <a:ext cx="219081" cy="1935332"/>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ZoneTexte 3">
            <a:extLst>
              <a:ext uri="{FF2B5EF4-FFF2-40B4-BE49-F238E27FC236}">
                <a16:creationId xmlns:a16="http://schemas.microsoft.com/office/drawing/2014/main" id="{10C666D4-29AF-5AA7-36C4-8FB9FE82530E}"/>
              </a:ext>
            </a:extLst>
          </p:cNvPr>
          <p:cNvSpPr txBox="1"/>
          <p:nvPr/>
        </p:nvSpPr>
        <p:spPr>
          <a:xfrm>
            <a:off x="10960995" y="4509721"/>
            <a:ext cx="1300904" cy="738664"/>
          </a:xfrm>
          <a:prstGeom prst="rect">
            <a:avLst/>
          </a:prstGeom>
          <a:noFill/>
        </p:spPr>
        <p:txBody>
          <a:bodyPr wrap="square" rtlCol="0">
            <a:spAutoFit/>
          </a:bodyPr>
          <a:lstStyle/>
          <a:p>
            <a:pPr algn="ctr"/>
            <a:r>
              <a:rPr lang="fr-FR" b="1" dirty="0">
                <a:solidFill>
                  <a:srgbClr val="FF0000"/>
                </a:solidFill>
              </a:rPr>
              <a:t>Impact sur les besoins essentiels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a:extLst>
            <a:ext uri="{FF2B5EF4-FFF2-40B4-BE49-F238E27FC236}">
              <a16:creationId xmlns:a16="http://schemas.microsoft.com/office/drawing/2014/main" id="{88FEC27F-72D5-A1F4-417F-B086877879EB}"/>
            </a:ext>
          </a:extLst>
        </p:cNvPr>
        <p:cNvGrpSpPr/>
        <p:nvPr/>
      </p:nvGrpSpPr>
      <p:grpSpPr>
        <a:xfrm>
          <a:off x="0" y="0"/>
          <a:ext cx="0" cy="0"/>
          <a:chOff x="0" y="0"/>
          <a:chExt cx="0" cy="0"/>
        </a:xfrm>
      </p:grpSpPr>
      <p:sp>
        <p:nvSpPr>
          <p:cNvPr id="234" name="Google Shape;234;p6">
            <a:extLst>
              <a:ext uri="{FF2B5EF4-FFF2-40B4-BE49-F238E27FC236}">
                <a16:creationId xmlns:a16="http://schemas.microsoft.com/office/drawing/2014/main" id="{B8ACD167-8EF6-917D-0BBC-07DA9ED09723}"/>
              </a:ext>
            </a:extLst>
          </p:cNvPr>
          <p:cNvSpPr/>
          <p:nvPr/>
        </p:nvSpPr>
        <p:spPr>
          <a:xfrm>
            <a:off x="-77118" y="-33051"/>
            <a:ext cx="848299" cy="43736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3" name="Google Shape;223;p6">
            <a:extLst>
              <a:ext uri="{FF2B5EF4-FFF2-40B4-BE49-F238E27FC236}">
                <a16:creationId xmlns:a16="http://schemas.microsoft.com/office/drawing/2014/main" id="{7A2CB8CB-9CB4-C9C4-EB87-DD4B3F9DA07F}"/>
              </a:ext>
            </a:extLst>
          </p:cNvPr>
          <p:cNvSpPr txBox="1">
            <a:spLocks noGrp="1"/>
          </p:cNvSpPr>
          <p:nvPr>
            <p:ph type="sldNum" idx="12"/>
          </p:nvPr>
        </p:nvSpPr>
        <p:spPr>
          <a:xfrm>
            <a:off x="9407073" y="649167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888888"/>
                </a:solidFill>
                <a:latin typeface="Calibri"/>
                <a:ea typeface="Calibri"/>
                <a:cs typeface="Calibri"/>
                <a:sym typeface="Calibri"/>
              </a:rPr>
              <a:t>8</a:t>
            </a:fld>
            <a:endParaRPr sz="1200" b="0" i="0" u="none" strike="noStrike" cap="none">
              <a:solidFill>
                <a:srgbClr val="888888"/>
              </a:solidFill>
              <a:latin typeface="Calibri"/>
              <a:ea typeface="Calibri"/>
              <a:cs typeface="Calibri"/>
              <a:sym typeface="Calibri"/>
            </a:endParaRPr>
          </a:p>
        </p:txBody>
      </p:sp>
      <p:sp>
        <p:nvSpPr>
          <p:cNvPr id="4" name="ZoneTexte 3">
            <a:extLst>
              <a:ext uri="{FF2B5EF4-FFF2-40B4-BE49-F238E27FC236}">
                <a16:creationId xmlns:a16="http://schemas.microsoft.com/office/drawing/2014/main" id="{37A1B772-0FD9-10B8-EE9C-48C57E10E19C}"/>
              </a:ext>
            </a:extLst>
          </p:cNvPr>
          <p:cNvSpPr txBox="1"/>
          <p:nvPr/>
        </p:nvSpPr>
        <p:spPr>
          <a:xfrm>
            <a:off x="9312991" y="188352"/>
            <a:ext cx="2735599" cy="707886"/>
          </a:xfrm>
          <a:prstGeom prst="rect">
            <a:avLst/>
          </a:prstGeom>
          <a:noFill/>
        </p:spPr>
        <p:txBody>
          <a:bodyPr wrap="square" rtlCol="0">
            <a:spAutoFit/>
          </a:bodyPr>
          <a:lstStyle/>
          <a:p>
            <a:pPr algn="ctr"/>
            <a:r>
              <a:rPr lang="fr-FR" sz="2000" b="1" dirty="0">
                <a:solidFill>
                  <a:srgbClr val="FF0000"/>
                </a:solidFill>
              </a:rPr>
              <a:t>Impact sur les besoins essentiels</a:t>
            </a:r>
          </a:p>
        </p:txBody>
      </p:sp>
      <p:pic>
        <p:nvPicPr>
          <p:cNvPr id="7" name="Graphique 6" descr="Cœur avec battements avec un remplissage uni">
            <a:extLst>
              <a:ext uri="{FF2B5EF4-FFF2-40B4-BE49-F238E27FC236}">
                <a16:creationId xmlns:a16="http://schemas.microsoft.com/office/drawing/2014/main" id="{F0904036-494D-B175-4284-0EEB0241FE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8875" y="1298425"/>
            <a:ext cx="540000" cy="540000"/>
          </a:xfrm>
          <a:prstGeom prst="rect">
            <a:avLst/>
          </a:prstGeom>
        </p:spPr>
      </p:pic>
      <p:pic>
        <p:nvPicPr>
          <p:cNvPr id="11" name="Graphique 10" descr="Cultures avec un remplissage uni">
            <a:extLst>
              <a:ext uri="{FF2B5EF4-FFF2-40B4-BE49-F238E27FC236}">
                <a16:creationId xmlns:a16="http://schemas.microsoft.com/office/drawing/2014/main" id="{7490BE23-1965-9095-4C39-EDB2888C1C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1630" y="3837259"/>
            <a:ext cx="360000" cy="360000"/>
          </a:xfrm>
          <a:prstGeom prst="rect">
            <a:avLst/>
          </a:prstGeom>
        </p:spPr>
      </p:pic>
      <p:pic>
        <p:nvPicPr>
          <p:cNvPr id="21" name="Graphique 20" descr="Homme ouvrier du bâtiment avec un remplissage uni">
            <a:extLst>
              <a:ext uri="{FF2B5EF4-FFF2-40B4-BE49-F238E27FC236}">
                <a16:creationId xmlns:a16="http://schemas.microsoft.com/office/drawing/2014/main" id="{D23ED662-BCA7-1367-A8C8-F9F8B396AC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8326" y="3053452"/>
            <a:ext cx="360000" cy="360000"/>
          </a:xfrm>
          <a:prstGeom prst="rect">
            <a:avLst/>
          </a:prstGeom>
        </p:spPr>
      </p:pic>
      <p:sp>
        <p:nvSpPr>
          <p:cNvPr id="22" name="Rectangle 21">
            <a:extLst>
              <a:ext uri="{FF2B5EF4-FFF2-40B4-BE49-F238E27FC236}">
                <a16:creationId xmlns:a16="http://schemas.microsoft.com/office/drawing/2014/main" id="{AFCA8EAD-8961-AD9D-9493-65951E27DE09}"/>
              </a:ext>
            </a:extLst>
          </p:cNvPr>
          <p:cNvSpPr>
            <a:spLocks noChangeAspect="1"/>
          </p:cNvSpPr>
          <p:nvPr/>
        </p:nvSpPr>
        <p:spPr>
          <a:xfrm>
            <a:off x="11006188" y="2912389"/>
            <a:ext cx="1064349" cy="720000"/>
          </a:xfrm>
          <a:prstGeom prst="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fr-FR" sz="1200" dirty="0">
                <a:solidFill>
                  <a:srgbClr val="FF0000"/>
                </a:solidFill>
                <a:latin typeface="Calibri" panose="020F0502020204030204" pitchFamily="34" charset="0"/>
                <a:cs typeface="Calibri" panose="020F0502020204030204" pitchFamily="34" charset="0"/>
              </a:rPr>
              <a:t>Travail</a:t>
            </a:r>
          </a:p>
        </p:txBody>
      </p:sp>
      <p:sp>
        <p:nvSpPr>
          <p:cNvPr id="23" name="Rectangle 22">
            <a:extLst>
              <a:ext uri="{FF2B5EF4-FFF2-40B4-BE49-F238E27FC236}">
                <a16:creationId xmlns:a16="http://schemas.microsoft.com/office/drawing/2014/main" id="{0D55D128-64F4-C882-55A3-5B4E069920E2}"/>
              </a:ext>
            </a:extLst>
          </p:cNvPr>
          <p:cNvSpPr/>
          <p:nvPr/>
        </p:nvSpPr>
        <p:spPr>
          <a:xfrm>
            <a:off x="9784875" y="1151125"/>
            <a:ext cx="1548000" cy="103151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fr-FR" sz="1800" b="1" dirty="0">
                <a:solidFill>
                  <a:srgbClr val="FF0000"/>
                </a:solidFill>
                <a:latin typeface="Calibri" panose="020F0502020204030204" pitchFamily="34" charset="0"/>
                <a:cs typeface="Calibri" panose="020F0502020204030204" pitchFamily="34" charset="0"/>
              </a:rPr>
              <a:t>Santé</a:t>
            </a:r>
          </a:p>
        </p:txBody>
      </p:sp>
      <p:sp>
        <p:nvSpPr>
          <p:cNvPr id="24" name="Rectangle 23">
            <a:extLst>
              <a:ext uri="{FF2B5EF4-FFF2-40B4-BE49-F238E27FC236}">
                <a16:creationId xmlns:a16="http://schemas.microsoft.com/office/drawing/2014/main" id="{AE568D12-1BD8-9491-B551-7BA55C47F1E3}"/>
              </a:ext>
            </a:extLst>
          </p:cNvPr>
          <p:cNvSpPr>
            <a:spLocks noChangeAspect="1"/>
          </p:cNvSpPr>
          <p:nvPr/>
        </p:nvSpPr>
        <p:spPr>
          <a:xfrm>
            <a:off x="11018387" y="3693656"/>
            <a:ext cx="1064349" cy="720000"/>
          </a:xfrm>
          <a:prstGeom prst="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fr-FR" sz="1200" dirty="0">
                <a:solidFill>
                  <a:srgbClr val="FF0000"/>
                </a:solidFill>
                <a:latin typeface="Calibri" panose="020F0502020204030204" pitchFamily="34" charset="0"/>
                <a:cs typeface="Calibri" panose="020F0502020204030204" pitchFamily="34" charset="0"/>
              </a:rPr>
              <a:t>Alimentation</a:t>
            </a:r>
          </a:p>
        </p:txBody>
      </p:sp>
      <p:sp>
        <p:nvSpPr>
          <p:cNvPr id="25" name="Rectangle 24">
            <a:extLst>
              <a:ext uri="{FF2B5EF4-FFF2-40B4-BE49-F238E27FC236}">
                <a16:creationId xmlns:a16="http://schemas.microsoft.com/office/drawing/2014/main" id="{A0C23214-719E-CA58-9721-440A26B33956}"/>
              </a:ext>
            </a:extLst>
          </p:cNvPr>
          <p:cNvSpPr>
            <a:spLocks noChangeAspect="1"/>
          </p:cNvSpPr>
          <p:nvPr/>
        </p:nvSpPr>
        <p:spPr>
          <a:xfrm>
            <a:off x="11018387" y="4474927"/>
            <a:ext cx="1064349" cy="720000"/>
          </a:xfrm>
          <a:prstGeom prst="rect">
            <a:avLst/>
          </a:prstGeom>
          <a:solidFill>
            <a:schemeClr val="bg1"/>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fr-FR" sz="1200" dirty="0">
                <a:solidFill>
                  <a:srgbClr val="FF0000"/>
                </a:solidFill>
                <a:latin typeface="Calibri" panose="020F0502020204030204" pitchFamily="34" charset="0"/>
                <a:cs typeface="Calibri" panose="020F0502020204030204" pitchFamily="34" charset="0"/>
              </a:rPr>
              <a:t>Eau</a:t>
            </a:r>
          </a:p>
        </p:txBody>
      </p:sp>
      <p:pic>
        <p:nvPicPr>
          <p:cNvPr id="26" name="Graphique 25" descr="Robinet qui fuit avec un remplissage uni">
            <a:extLst>
              <a:ext uri="{FF2B5EF4-FFF2-40B4-BE49-F238E27FC236}">
                <a16:creationId xmlns:a16="http://schemas.microsoft.com/office/drawing/2014/main" id="{8BA71774-C0D6-F519-C1DE-2BDFA0D9C7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60525" y="4634805"/>
            <a:ext cx="360000" cy="360000"/>
          </a:xfrm>
          <a:prstGeom prst="rect">
            <a:avLst/>
          </a:prstGeom>
        </p:spPr>
      </p:pic>
      <p:graphicFrame>
        <p:nvGraphicFramePr>
          <p:cNvPr id="27" name="Google Shape;241;p25">
            <a:extLst>
              <a:ext uri="{FF2B5EF4-FFF2-40B4-BE49-F238E27FC236}">
                <a16:creationId xmlns:a16="http://schemas.microsoft.com/office/drawing/2014/main" id="{DAD22C6D-9310-0DA9-29CD-957431AEA240}"/>
              </a:ext>
            </a:extLst>
          </p:cNvPr>
          <p:cNvGraphicFramePr/>
          <p:nvPr>
            <p:extLst>
              <p:ext uri="{D42A27DB-BD31-4B8C-83A1-F6EECF244321}">
                <p14:modId xmlns:p14="http://schemas.microsoft.com/office/powerpoint/2010/main" val="410331609"/>
              </p:ext>
            </p:extLst>
          </p:nvPr>
        </p:nvGraphicFramePr>
        <p:xfrm>
          <a:off x="347031" y="215169"/>
          <a:ext cx="8681939" cy="6309430"/>
        </p:xfrm>
        <a:graphic>
          <a:graphicData uri="http://schemas.openxmlformats.org/drawingml/2006/table">
            <a:tbl>
              <a:tblPr firstRow="1" bandRow="1">
                <a:noFill/>
                <a:tableStyleId>{362A6AE3-237F-48DE-9D32-EC95B56A082F}</a:tableStyleId>
              </a:tblPr>
              <a:tblGrid>
                <a:gridCol w="1536059">
                  <a:extLst>
                    <a:ext uri="{9D8B030D-6E8A-4147-A177-3AD203B41FA5}">
                      <a16:colId xmlns:a16="http://schemas.microsoft.com/office/drawing/2014/main" val="20000"/>
                    </a:ext>
                  </a:extLst>
                </a:gridCol>
                <a:gridCol w="1298523">
                  <a:extLst>
                    <a:ext uri="{9D8B030D-6E8A-4147-A177-3AD203B41FA5}">
                      <a16:colId xmlns:a16="http://schemas.microsoft.com/office/drawing/2014/main" val="20001"/>
                    </a:ext>
                  </a:extLst>
                </a:gridCol>
                <a:gridCol w="5847357">
                  <a:extLst>
                    <a:ext uri="{9D8B030D-6E8A-4147-A177-3AD203B41FA5}">
                      <a16:colId xmlns:a16="http://schemas.microsoft.com/office/drawing/2014/main" val="20002"/>
                    </a:ext>
                  </a:extLst>
                </a:gridCol>
              </a:tblGrid>
              <a:tr h="304800">
                <a:tc gridSpan="2">
                  <a:txBody>
                    <a:bodyPr/>
                    <a:lstStyle/>
                    <a:p>
                      <a:pPr marL="0" marR="0" lvl="0" indent="0" algn="ctr" rtl="0">
                        <a:lnSpc>
                          <a:spcPct val="100000"/>
                        </a:lnSpc>
                        <a:spcBef>
                          <a:spcPts val="0"/>
                        </a:spcBef>
                        <a:spcAft>
                          <a:spcPts val="0"/>
                        </a:spcAft>
                        <a:buClr>
                          <a:srgbClr val="000000"/>
                        </a:buClr>
                        <a:buSzPts val="1100"/>
                        <a:buFont typeface="Arial"/>
                        <a:buNone/>
                      </a:pPr>
                      <a:r>
                        <a:rPr lang="fr-FR" sz="1800" b="1" u="none" strike="noStrike" cap="none" dirty="0"/>
                        <a:t>Déterminants du risque social-écologique</a:t>
                      </a:r>
                      <a:endParaRPr sz="1800" u="none" strike="noStrike" cap="none" dirty="0"/>
                    </a:p>
                  </a:txBody>
                  <a:tcPr marL="45725"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hMerge="1">
                  <a:txBody>
                    <a:bodyPr/>
                    <a:lstStyle/>
                    <a:p>
                      <a:endParaRPr lang="fr-FR"/>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fr-FR" sz="2200" b="1" i="0" u="none" strike="noStrike" cap="none" dirty="0">
                          <a:solidFill>
                            <a:srgbClr val="000000"/>
                          </a:solidFill>
                          <a:latin typeface="Arial"/>
                          <a:ea typeface="Arial"/>
                          <a:cs typeface="Arial"/>
                          <a:sym typeface="Arial"/>
                        </a:rPr>
                        <a:t>Vagues de chaleur</a:t>
                      </a:r>
                      <a:r>
                        <a:rPr lang="fr-FR" sz="2200" u="none" strike="noStrike" cap="none" dirty="0">
                          <a:latin typeface="Arial"/>
                          <a:ea typeface="Arial"/>
                          <a:cs typeface="Arial"/>
                          <a:sym typeface="Arial"/>
                        </a:rPr>
                        <a:t> </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370850">
                <a:tc gridSpan="2">
                  <a:txBody>
                    <a:bodyPr/>
                    <a:lstStyle/>
                    <a:p>
                      <a:pPr marL="0" marR="0" lvl="0" indent="0" algn="l" rtl="0">
                        <a:lnSpc>
                          <a:spcPct val="100000"/>
                        </a:lnSpc>
                        <a:spcBef>
                          <a:spcPts val="0"/>
                        </a:spcBef>
                        <a:spcAft>
                          <a:spcPts val="0"/>
                        </a:spcAft>
                        <a:buClr>
                          <a:srgbClr val="000000"/>
                        </a:buClr>
                        <a:buSzPts val="1200"/>
                        <a:buFont typeface="Arial"/>
                        <a:buNone/>
                      </a:pPr>
                      <a:r>
                        <a:rPr lang="fr-FR" sz="1800" b="1" i="0" u="none" strike="noStrike" cap="none" dirty="0">
                          <a:solidFill>
                            <a:srgbClr val="000000"/>
                          </a:solidFill>
                          <a:latin typeface="Arial"/>
                          <a:ea typeface="Arial"/>
                          <a:cs typeface="Arial"/>
                          <a:sym typeface="Arial"/>
                        </a:rPr>
                        <a:t>Exposition</a:t>
                      </a:r>
                      <a:r>
                        <a:rPr lang="fr-FR" sz="1800" b="1" u="none" strike="noStrike" cap="none" dirty="0">
                          <a:latin typeface="Arial"/>
                          <a:ea typeface="Arial"/>
                          <a:cs typeface="Arial"/>
                          <a:sym typeface="Arial"/>
                        </a:rPr>
                        <a:t> </a:t>
                      </a:r>
                      <a:endParaRPr sz="1800" u="none" strike="noStrike" cap="none" dirty="0">
                        <a:latin typeface="Arial"/>
                        <a:ea typeface="Arial"/>
                        <a:cs typeface="Arial"/>
                        <a:sym typeface="Arial"/>
                      </a:endParaRPr>
                    </a:p>
                  </a:txBody>
                  <a:tcPr marL="45725"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BE5"/>
                    </a:solidFill>
                  </a:tcPr>
                </a:tc>
                <a:tc hMerge="1">
                  <a:txBody>
                    <a:bodyPr/>
                    <a:lstStyle/>
                    <a:p>
                      <a:endParaRPr lang="fr-FR"/>
                    </a:p>
                  </a:txBody>
                  <a:tcPr/>
                </a:tc>
                <a:tc>
                  <a:txBody>
                    <a:bodyPr/>
                    <a:lstStyle/>
                    <a:p>
                      <a:pPr marL="0" marR="0" lvl="0" indent="0" algn="l" rtl="0">
                        <a:lnSpc>
                          <a:spcPct val="100000"/>
                        </a:lnSpc>
                        <a:spcBef>
                          <a:spcPts val="0"/>
                        </a:spcBef>
                        <a:spcAft>
                          <a:spcPts val="0"/>
                        </a:spcAft>
                        <a:buClr>
                          <a:srgbClr val="000000"/>
                        </a:buClr>
                        <a:buSzPts val="1100"/>
                        <a:buFont typeface="Arial"/>
                        <a:buNone/>
                      </a:pPr>
                      <a:endParaRPr lang="nl-BE" sz="1400" u="none" strike="noStrike" cap="none" dirty="0"/>
                    </a:p>
                    <a:p>
                      <a:pPr marL="0" marR="0" lvl="0" indent="0" algn="l" rtl="0">
                        <a:lnSpc>
                          <a:spcPct val="100000"/>
                        </a:lnSpc>
                        <a:spcBef>
                          <a:spcPts val="0"/>
                        </a:spcBef>
                        <a:spcAft>
                          <a:spcPts val="0"/>
                        </a:spcAft>
                        <a:buClr>
                          <a:srgbClr val="000000"/>
                        </a:buClr>
                        <a:buSzPts val="1100"/>
                        <a:buFont typeface="Arial"/>
                        <a:buNone/>
                      </a:pPr>
                      <a:endParaRPr lang="fr-BE" sz="1400" u="none" strike="noStrike" cap="none" dirty="0"/>
                    </a:p>
                    <a:p>
                      <a:pPr marL="0" marR="0" lvl="0" indent="0" algn="l" rtl="0">
                        <a:lnSpc>
                          <a:spcPct val="100000"/>
                        </a:lnSpc>
                        <a:spcBef>
                          <a:spcPts val="0"/>
                        </a:spcBef>
                        <a:spcAft>
                          <a:spcPts val="0"/>
                        </a:spcAft>
                        <a:buClr>
                          <a:srgbClr val="000000"/>
                        </a:buClr>
                        <a:buSzPts val="1100"/>
                        <a:buFont typeface="Arial"/>
                        <a:buNone/>
                      </a:pPr>
                      <a:endParaRPr lang="fr-BE" sz="1400" u="none" strike="noStrike" cap="none" dirty="0"/>
                    </a:p>
                    <a:p>
                      <a:pPr marL="0" marR="0" lvl="0" indent="0" algn="l" rtl="0">
                        <a:lnSpc>
                          <a:spcPct val="100000"/>
                        </a:lnSpc>
                        <a:spcBef>
                          <a:spcPts val="0"/>
                        </a:spcBef>
                        <a:spcAft>
                          <a:spcPts val="0"/>
                        </a:spcAft>
                        <a:buClr>
                          <a:srgbClr val="000000"/>
                        </a:buClr>
                        <a:buSzPts val="1100"/>
                        <a:buFont typeface="Arial"/>
                        <a:buNone/>
                      </a:pPr>
                      <a:endParaRPr sz="1400" u="none" strike="noStrike" cap="none" dirty="0"/>
                    </a:p>
                  </a:txBody>
                  <a:tcPr marL="46800"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BE5"/>
                    </a:solidFill>
                  </a:tcPr>
                </a:tc>
                <a:extLst>
                  <a:ext uri="{0D108BD9-81ED-4DB2-BD59-A6C34878D82A}">
                    <a16:rowId xmlns:a16="http://schemas.microsoft.com/office/drawing/2014/main" val="10001"/>
                  </a:ext>
                </a:extLst>
              </a:tr>
              <a:tr h="370850">
                <a:tc rowSpan="3">
                  <a:txBody>
                    <a:bodyPr/>
                    <a:lstStyle/>
                    <a:p>
                      <a:pPr marL="0" marR="0" lvl="0" indent="0" algn="l" rtl="0">
                        <a:lnSpc>
                          <a:spcPct val="100000"/>
                        </a:lnSpc>
                        <a:spcBef>
                          <a:spcPts val="0"/>
                        </a:spcBef>
                        <a:spcAft>
                          <a:spcPts val="0"/>
                        </a:spcAft>
                        <a:buClr>
                          <a:srgbClr val="000000"/>
                        </a:buClr>
                        <a:buSzPts val="1200"/>
                        <a:buFont typeface="Arial"/>
                        <a:buNone/>
                      </a:pPr>
                      <a:r>
                        <a:rPr lang="fr-FR" sz="1800" b="1" i="0" u="none" strike="noStrike" cap="none" dirty="0">
                          <a:solidFill>
                            <a:srgbClr val="000000"/>
                          </a:solidFill>
                          <a:latin typeface="Arial"/>
                          <a:ea typeface="Arial"/>
                          <a:cs typeface="Arial"/>
                          <a:sym typeface="Arial"/>
                        </a:rPr>
                        <a:t>Vulnérabilité sociale</a:t>
                      </a:r>
                      <a:r>
                        <a:rPr lang="fr-FR" sz="1800" b="1" u="none" strike="noStrike" cap="none" dirty="0">
                          <a:latin typeface="Arial"/>
                          <a:ea typeface="Arial"/>
                          <a:cs typeface="Arial"/>
                          <a:sym typeface="Arial"/>
                        </a:rPr>
                        <a:t> </a:t>
                      </a:r>
                      <a:endParaRPr sz="1800" u="none" strike="noStrike" cap="none" dirty="0">
                        <a:latin typeface="Arial"/>
                        <a:ea typeface="Arial"/>
                        <a:cs typeface="Arial"/>
                        <a:sym typeface="Arial"/>
                      </a:endParaRPr>
                    </a:p>
                  </a:txBody>
                  <a:tcPr marL="45725"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BE5"/>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FR" sz="1800" b="1" i="0" u="none" strike="noStrike" cap="none" dirty="0">
                          <a:solidFill>
                            <a:srgbClr val="000000"/>
                          </a:solidFill>
                          <a:latin typeface="Arial"/>
                          <a:ea typeface="Arial"/>
                          <a:cs typeface="Arial"/>
                          <a:sym typeface="Arial"/>
                        </a:rPr>
                        <a:t>Exposition renforcée</a:t>
                      </a:r>
                      <a:r>
                        <a:rPr lang="fr-FR" sz="1800" u="none" strike="noStrike" cap="none" dirty="0">
                          <a:latin typeface="Arial"/>
                          <a:ea typeface="Arial"/>
                          <a:cs typeface="Arial"/>
                          <a:sym typeface="Arial"/>
                        </a:rPr>
                        <a:t> </a:t>
                      </a:r>
                      <a:endParaRPr sz="1800" u="none" strike="noStrike" cap="none" dirty="0">
                        <a:latin typeface="Arial"/>
                        <a:ea typeface="Arial"/>
                        <a:cs typeface="Arial"/>
                        <a:sym typeface="Arial"/>
                      </a:endParaRPr>
                    </a:p>
                  </a:txBody>
                  <a:tcPr marL="45725"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BE5"/>
                    </a:solidFill>
                  </a:tcPr>
                </a:tc>
                <a:tc>
                  <a:txBody>
                    <a:bodyPr/>
                    <a:lstStyle/>
                    <a:p>
                      <a:pPr marL="171450" marR="0" lvl="0" indent="-171450" algn="l" rtl="0">
                        <a:lnSpc>
                          <a:spcPct val="100000"/>
                        </a:lnSpc>
                        <a:spcBef>
                          <a:spcPts val="0"/>
                        </a:spcBef>
                        <a:spcAft>
                          <a:spcPts val="0"/>
                        </a:spcAft>
                        <a:buClr>
                          <a:srgbClr val="D6DDE5"/>
                        </a:buClr>
                        <a:buSzPts val="1100"/>
                        <a:buFont typeface="Arial"/>
                        <a:buChar char="•"/>
                      </a:pPr>
                      <a:endParaRPr lang="nl-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lang="nl-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lang="nl-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lang="fr-BE" sz="1400" u="none" strike="noStrike" cap="none" dirty="0"/>
                    </a:p>
                  </a:txBody>
                  <a:tcPr marL="46800"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BE5"/>
                    </a:solidFill>
                  </a:tcPr>
                </a:tc>
                <a:extLst>
                  <a:ext uri="{0D108BD9-81ED-4DB2-BD59-A6C34878D82A}">
                    <a16:rowId xmlns:a16="http://schemas.microsoft.com/office/drawing/2014/main" val="10002"/>
                  </a:ext>
                </a:extLst>
              </a:tr>
              <a:tr h="370850">
                <a:tc vMerge="1">
                  <a:txBody>
                    <a:bodyPr/>
                    <a:lstStyle/>
                    <a:p>
                      <a:endParaRPr lang="fr-FR"/>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fr-FR" sz="1800" b="1" i="0" u="none" strike="noStrike" cap="none">
                          <a:solidFill>
                            <a:srgbClr val="000000"/>
                          </a:solidFill>
                          <a:latin typeface="Arial"/>
                          <a:ea typeface="Arial"/>
                          <a:cs typeface="Arial"/>
                          <a:sym typeface="Arial"/>
                        </a:rPr>
                        <a:t>Sensibilité</a:t>
                      </a:r>
                      <a:r>
                        <a:rPr lang="fr-FR" sz="1800" u="none" strike="noStrike" cap="none">
                          <a:latin typeface="Arial"/>
                          <a:ea typeface="Arial"/>
                          <a:cs typeface="Arial"/>
                          <a:sym typeface="Arial"/>
                        </a:rPr>
                        <a:t> </a:t>
                      </a:r>
                      <a:r>
                        <a:rPr lang="fr-FR" sz="1800" b="1" u="none" strike="noStrike" cap="none">
                          <a:latin typeface="Arial"/>
                          <a:ea typeface="Arial"/>
                          <a:cs typeface="Arial"/>
                          <a:sym typeface="Arial"/>
                        </a:rPr>
                        <a:t> </a:t>
                      </a:r>
                      <a:endParaRPr sz="1800" u="none" strike="noStrike" cap="none">
                        <a:latin typeface="Arial"/>
                        <a:ea typeface="Arial"/>
                        <a:cs typeface="Arial"/>
                        <a:sym typeface="Arial"/>
                      </a:endParaRPr>
                    </a:p>
                  </a:txBody>
                  <a:tcPr marL="45725"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BE5"/>
                    </a:solidFill>
                  </a:tcPr>
                </a:tc>
                <a:tc>
                  <a:txBody>
                    <a:bodyPr/>
                    <a:lstStyle/>
                    <a:p>
                      <a:pPr marL="171450" marR="0" lvl="0" indent="-171450" algn="l" rtl="0">
                        <a:lnSpc>
                          <a:spcPct val="100000"/>
                        </a:lnSpc>
                        <a:spcBef>
                          <a:spcPts val="0"/>
                        </a:spcBef>
                        <a:spcAft>
                          <a:spcPts val="0"/>
                        </a:spcAft>
                        <a:buClr>
                          <a:srgbClr val="D6DDE5"/>
                        </a:buClr>
                        <a:buSzPts val="1100"/>
                        <a:buFont typeface="Arial"/>
                        <a:buChar char="•"/>
                      </a:pPr>
                      <a:endParaRPr lang="nl-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lang="fr-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lang="fr-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sz="1400" u="none" strike="noStrike" cap="none" dirty="0"/>
                    </a:p>
                  </a:txBody>
                  <a:tcPr marL="46800"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BE5"/>
                    </a:solidFill>
                  </a:tcPr>
                </a:tc>
                <a:extLst>
                  <a:ext uri="{0D108BD9-81ED-4DB2-BD59-A6C34878D82A}">
                    <a16:rowId xmlns:a16="http://schemas.microsoft.com/office/drawing/2014/main" val="10003"/>
                  </a:ext>
                </a:extLst>
              </a:tr>
              <a:tr h="370850">
                <a:tc vMerge="1">
                  <a:txBody>
                    <a:bodyPr/>
                    <a:lstStyle/>
                    <a:p>
                      <a:endParaRPr lang="fr-FR"/>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fr-FR" sz="1800" b="1" i="0" u="none" strike="noStrike" cap="none">
                          <a:solidFill>
                            <a:srgbClr val="000000"/>
                          </a:solidFill>
                          <a:latin typeface="Arial"/>
                          <a:ea typeface="Arial"/>
                          <a:cs typeface="Arial"/>
                          <a:sym typeface="Arial"/>
                        </a:rPr>
                        <a:t>Capacité adaptative</a:t>
                      </a:r>
                      <a:r>
                        <a:rPr lang="fr-FR" sz="1800" u="none" strike="noStrike" cap="none">
                          <a:latin typeface="Arial"/>
                          <a:ea typeface="Arial"/>
                          <a:cs typeface="Arial"/>
                          <a:sym typeface="Arial"/>
                        </a:rPr>
                        <a:t> </a:t>
                      </a:r>
                      <a:endParaRPr sz="1800" u="none" strike="noStrike" cap="none">
                        <a:latin typeface="Arial"/>
                        <a:ea typeface="Arial"/>
                        <a:cs typeface="Arial"/>
                        <a:sym typeface="Arial"/>
                      </a:endParaRPr>
                    </a:p>
                  </a:txBody>
                  <a:tcPr marL="45725"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BE5"/>
                    </a:solidFill>
                  </a:tcPr>
                </a:tc>
                <a:tc>
                  <a:txBody>
                    <a:bodyPr/>
                    <a:lstStyle/>
                    <a:p>
                      <a:pPr marL="171450" marR="0" lvl="0" indent="-171450" algn="l" rtl="0">
                        <a:lnSpc>
                          <a:spcPct val="100000"/>
                        </a:lnSpc>
                        <a:spcBef>
                          <a:spcPts val="0"/>
                        </a:spcBef>
                        <a:spcAft>
                          <a:spcPts val="0"/>
                        </a:spcAft>
                        <a:buClr>
                          <a:srgbClr val="D6DDE5"/>
                        </a:buClr>
                        <a:buSzPts val="1100"/>
                        <a:buFont typeface="Arial"/>
                        <a:buChar char="•"/>
                      </a:pPr>
                      <a:endParaRPr lang="nl-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lang="nl-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lang="nl-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sz="1400" u="none" strike="noStrike" cap="none" dirty="0"/>
                    </a:p>
                  </a:txBody>
                  <a:tcPr marL="46800"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BE5"/>
                    </a:solidFill>
                  </a:tcPr>
                </a:tc>
                <a:extLst>
                  <a:ext uri="{0D108BD9-81ED-4DB2-BD59-A6C34878D82A}">
                    <a16:rowId xmlns:a16="http://schemas.microsoft.com/office/drawing/2014/main" val="10004"/>
                  </a:ext>
                </a:extLst>
              </a:tr>
              <a:tr h="140625">
                <a:tc gridSpan="2">
                  <a:txBody>
                    <a:bodyPr/>
                    <a:lstStyle/>
                    <a:p>
                      <a:pPr marL="0" marR="0" lvl="0" indent="0" algn="l" rtl="0">
                        <a:lnSpc>
                          <a:spcPct val="100000"/>
                        </a:lnSpc>
                        <a:spcBef>
                          <a:spcPts val="0"/>
                        </a:spcBef>
                        <a:spcAft>
                          <a:spcPts val="0"/>
                        </a:spcAft>
                        <a:buClr>
                          <a:srgbClr val="000000"/>
                        </a:buClr>
                        <a:buSzPts val="1200"/>
                        <a:buFont typeface="Arial"/>
                        <a:buNone/>
                      </a:pPr>
                      <a:r>
                        <a:rPr lang="fr-FR" sz="1800" b="1" i="0" u="none" strike="noStrike" cap="none" dirty="0">
                          <a:solidFill>
                            <a:srgbClr val="000000"/>
                          </a:solidFill>
                          <a:latin typeface="Arial"/>
                          <a:ea typeface="Arial"/>
                          <a:cs typeface="Arial"/>
                          <a:sym typeface="Arial"/>
                        </a:rPr>
                        <a:t>Vulnérabilité institutionnelle </a:t>
                      </a:r>
                      <a:endParaRPr sz="1800" u="none" strike="noStrike" cap="none" dirty="0">
                        <a:latin typeface="Arial"/>
                        <a:ea typeface="Arial"/>
                        <a:cs typeface="Arial"/>
                        <a:sym typeface="Arial"/>
                      </a:endParaRPr>
                    </a:p>
                  </a:txBody>
                  <a:tcPr marL="45725"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fr-FR"/>
                    </a:p>
                  </a:txBody>
                  <a:tcPr/>
                </a:tc>
                <a:tc>
                  <a:txBody>
                    <a:bodyPr/>
                    <a:lstStyle/>
                    <a:p>
                      <a:pPr marL="171450" marR="0" lvl="0" indent="-171450" algn="l" rtl="0">
                        <a:lnSpc>
                          <a:spcPct val="100000"/>
                        </a:lnSpc>
                        <a:spcBef>
                          <a:spcPts val="0"/>
                        </a:spcBef>
                        <a:spcAft>
                          <a:spcPts val="0"/>
                        </a:spcAft>
                        <a:buClr>
                          <a:srgbClr val="D6DDE5"/>
                        </a:buClr>
                        <a:buSzPts val="1100"/>
                        <a:buFont typeface="Arial"/>
                        <a:buChar char="•"/>
                      </a:pPr>
                      <a:endParaRPr lang="nl-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lang="fr-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lang="nl-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sz="1400" u="none" strike="noStrike" cap="none" dirty="0"/>
                    </a:p>
                  </a:txBody>
                  <a:tcPr marL="46800"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BE5"/>
                    </a:solidFill>
                  </a:tcPr>
                </a:tc>
                <a:extLst>
                  <a:ext uri="{0D108BD9-81ED-4DB2-BD59-A6C34878D82A}">
                    <a16:rowId xmlns:a16="http://schemas.microsoft.com/office/drawing/2014/main" val="10005"/>
                  </a:ext>
                </a:extLst>
              </a:tr>
              <a:tr h="140625">
                <a:tc gridSpan="2">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fr-FR" sz="1800" b="1" u="none" strike="noStrike" cap="none" dirty="0">
                          <a:latin typeface="Arial"/>
                          <a:ea typeface="Arial"/>
                          <a:cs typeface="Arial"/>
                          <a:sym typeface="Arial"/>
                        </a:rPr>
                        <a:t>Protection </a:t>
                      </a:r>
                      <a:r>
                        <a:rPr lang="fr-FR" sz="1800" b="1" i="0" u="none" strike="noStrike" cap="none" dirty="0">
                          <a:solidFill>
                            <a:srgbClr val="000000"/>
                          </a:solidFill>
                          <a:latin typeface="Arial"/>
                          <a:ea typeface="Arial"/>
                          <a:cs typeface="Arial"/>
                          <a:sym typeface="Arial"/>
                        </a:rPr>
                        <a:t>sociale-écologique</a:t>
                      </a:r>
                      <a:endParaRPr lang="fr-FR" sz="1800" u="none" strike="noStrike" cap="none" dirty="0">
                        <a:latin typeface="Arial"/>
                        <a:ea typeface="Arial"/>
                        <a:cs typeface="Arial"/>
                        <a:sym typeface="Arial"/>
                      </a:endParaRPr>
                    </a:p>
                  </a:txBody>
                  <a:tcPr marL="45725"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fr-FR"/>
                    </a:p>
                  </a:txBody>
                  <a:tcPr/>
                </a:tc>
                <a:tc>
                  <a:txBody>
                    <a:bodyPr/>
                    <a:lstStyle/>
                    <a:p>
                      <a:pPr marL="171450" marR="0" lvl="0" indent="-171450" algn="l" rtl="0">
                        <a:lnSpc>
                          <a:spcPct val="100000"/>
                        </a:lnSpc>
                        <a:spcBef>
                          <a:spcPts val="0"/>
                        </a:spcBef>
                        <a:spcAft>
                          <a:spcPts val="0"/>
                        </a:spcAft>
                        <a:buClr>
                          <a:srgbClr val="D6DDE5"/>
                        </a:buClr>
                        <a:buSzPts val="1100"/>
                        <a:buFont typeface="Arial"/>
                        <a:buChar char="•"/>
                      </a:pPr>
                      <a:endParaRPr lang="nl-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lang="fr-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lang="fr-BE" sz="1400" u="none" strike="noStrike" cap="none" dirty="0"/>
                    </a:p>
                    <a:p>
                      <a:pPr marL="171450" marR="0" lvl="0" indent="-171450" algn="l" rtl="0">
                        <a:lnSpc>
                          <a:spcPct val="100000"/>
                        </a:lnSpc>
                        <a:spcBef>
                          <a:spcPts val="0"/>
                        </a:spcBef>
                        <a:spcAft>
                          <a:spcPts val="0"/>
                        </a:spcAft>
                        <a:buClr>
                          <a:srgbClr val="D6DDE5"/>
                        </a:buClr>
                        <a:buSzPts val="1100"/>
                        <a:buFont typeface="Arial"/>
                        <a:buChar char="•"/>
                      </a:pPr>
                      <a:endParaRPr sz="1400" u="none" strike="noStrike" cap="none" dirty="0"/>
                    </a:p>
                  </a:txBody>
                  <a:tcPr marL="46800" marR="45725"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14790388"/>
                  </a:ext>
                </a:extLst>
              </a:tr>
            </a:tbl>
          </a:graphicData>
        </a:graphic>
      </p:graphicFrame>
      <p:pic>
        <p:nvPicPr>
          <p:cNvPr id="30" name="Google Shape;226;p6" descr="Thermomètre avec un remplissage uni">
            <a:extLst>
              <a:ext uri="{FF2B5EF4-FFF2-40B4-BE49-F238E27FC236}">
                <a16:creationId xmlns:a16="http://schemas.microsoft.com/office/drawing/2014/main" id="{4719AA8C-A33B-2524-B0B7-ED1E51D06DC0}"/>
              </a:ext>
            </a:extLst>
          </p:cNvPr>
          <p:cNvPicPr preferRelativeResize="0">
            <a:picLocks noChangeAspect="1"/>
          </p:cNvPicPr>
          <p:nvPr/>
        </p:nvPicPr>
        <p:blipFill rotWithShape="1">
          <a:blip r:embed="rId11">
            <a:alphaModFix/>
          </a:blip>
          <a:srcRect/>
          <a:stretch/>
        </p:blipFill>
        <p:spPr>
          <a:xfrm>
            <a:off x="7407589" y="382415"/>
            <a:ext cx="360000" cy="360000"/>
          </a:xfrm>
          <a:prstGeom prst="rect">
            <a:avLst/>
          </a:prstGeom>
          <a:noFill/>
          <a:ln>
            <a:noFill/>
          </a:ln>
        </p:spPr>
      </p:pic>
      <p:sp>
        <p:nvSpPr>
          <p:cNvPr id="32" name="Crochet droit 31">
            <a:extLst>
              <a:ext uri="{FF2B5EF4-FFF2-40B4-BE49-F238E27FC236}">
                <a16:creationId xmlns:a16="http://schemas.microsoft.com/office/drawing/2014/main" id="{F5C216F1-67A4-70FD-7C88-D6D122A43B4A}"/>
              </a:ext>
            </a:extLst>
          </p:cNvPr>
          <p:cNvSpPr/>
          <p:nvPr/>
        </p:nvSpPr>
        <p:spPr>
          <a:xfrm>
            <a:off x="9148121" y="867121"/>
            <a:ext cx="45719" cy="4704038"/>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Flèche vers la droite 32">
            <a:extLst>
              <a:ext uri="{FF2B5EF4-FFF2-40B4-BE49-F238E27FC236}">
                <a16:creationId xmlns:a16="http://schemas.microsoft.com/office/drawing/2014/main" id="{EB3AB5C2-F6CC-AEB6-835A-BA69D4A60B35}"/>
              </a:ext>
            </a:extLst>
          </p:cNvPr>
          <p:cNvSpPr/>
          <p:nvPr/>
        </p:nvSpPr>
        <p:spPr>
          <a:xfrm>
            <a:off x="9293645" y="1534858"/>
            <a:ext cx="341522" cy="2700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18F79206-CBA4-3315-B955-ED3439EDF8F5}"/>
              </a:ext>
            </a:extLst>
          </p:cNvPr>
          <p:cNvSpPr txBox="1"/>
          <p:nvPr/>
        </p:nvSpPr>
        <p:spPr>
          <a:xfrm>
            <a:off x="9768023" y="2185782"/>
            <a:ext cx="1586885" cy="646331"/>
          </a:xfrm>
          <a:prstGeom prst="rect">
            <a:avLst/>
          </a:prstGeom>
          <a:noFill/>
        </p:spPr>
        <p:txBody>
          <a:bodyPr wrap="square" rtlCol="0">
            <a:spAutoFit/>
          </a:bodyPr>
          <a:lstStyle/>
          <a:p>
            <a:pPr algn="ctr"/>
            <a:r>
              <a:rPr lang="fr-FR" sz="1200" dirty="0">
                <a:solidFill>
                  <a:srgbClr val="FF0000"/>
                </a:solidFill>
              </a:rPr>
              <a:t>62 775 décès liés à la chaleur en 2024 en Europe </a:t>
            </a:r>
          </a:p>
        </p:txBody>
      </p:sp>
      <p:sp>
        <p:nvSpPr>
          <p:cNvPr id="35" name="Rectangle 34">
            <a:extLst>
              <a:ext uri="{FF2B5EF4-FFF2-40B4-BE49-F238E27FC236}">
                <a16:creationId xmlns:a16="http://schemas.microsoft.com/office/drawing/2014/main" id="{E0539CA8-D2BC-F82E-4FB9-70064FCA125F}"/>
              </a:ext>
            </a:extLst>
          </p:cNvPr>
          <p:cNvSpPr>
            <a:spLocks noChangeAspect="1"/>
          </p:cNvSpPr>
          <p:nvPr/>
        </p:nvSpPr>
        <p:spPr>
          <a:xfrm>
            <a:off x="5479254" y="886372"/>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2050</a:t>
            </a:r>
          </a:p>
          <a:p>
            <a:pPr algn="ctr"/>
            <a:r>
              <a:rPr lang="fr-FR" sz="1200" dirty="0">
                <a:solidFill>
                  <a:schemeClr val="bg1"/>
                </a:solidFill>
                <a:latin typeface="Calibri" panose="020F0502020204030204" pitchFamily="34" charset="0"/>
                <a:cs typeface="Calibri" panose="020F0502020204030204" pitchFamily="34" charset="0"/>
              </a:rPr>
              <a:t>≥1/été en milieu urbain + rural </a:t>
            </a:r>
            <a:r>
              <a:rPr lang="fr-FR" sz="1200" dirty="0">
                <a:solidFill>
                  <a:srgbClr val="FF0000"/>
                </a:solidFill>
                <a:latin typeface="Calibri" panose="020F0502020204030204" pitchFamily="34" charset="0"/>
                <a:cs typeface="Calibri" panose="020F0502020204030204" pitchFamily="34" charset="0"/>
              </a:rPr>
              <a:t>↗</a:t>
            </a:r>
            <a:endParaRPr lang="fr-FR" sz="1200" dirty="0">
              <a:solidFill>
                <a:schemeClr val="bg1"/>
              </a:solidFill>
              <a:latin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8174465F-8DDA-0005-DE63-C946808D750B}"/>
              </a:ext>
            </a:extLst>
          </p:cNvPr>
          <p:cNvSpPr>
            <a:spLocks noChangeAspect="1"/>
          </p:cNvSpPr>
          <p:nvPr/>
        </p:nvSpPr>
        <p:spPr>
          <a:xfrm>
            <a:off x="7556422" y="897705"/>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Bruxelles 2100</a:t>
            </a:r>
          </a:p>
          <a:p>
            <a:pPr algn="ctr"/>
            <a:r>
              <a:rPr lang="fr-FR" sz="1200" dirty="0">
                <a:solidFill>
                  <a:schemeClr val="bg1"/>
                </a:solidFill>
                <a:latin typeface="Calibri" panose="020F0502020204030204" pitchFamily="34" charset="0"/>
                <a:cs typeface="Calibri" panose="020F0502020204030204" pitchFamily="34" charset="0"/>
              </a:rPr>
              <a:t>Nombre: </a:t>
            </a:r>
            <a:r>
              <a:rPr lang="fr-FR" sz="1200" dirty="0">
                <a:solidFill>
                  <a:srgbClr val="FF0000"/>
                </a:solidFill>
                <a:latin typeface="Calibri" panose="020F0502020204030204" pitchFamily="34" charset="0"/>
                <a:cs typeface="Calibri" panose="020F0502020204030204" pitchFamily="34" charset="0"/>
              </a:rPr>
              <a:t>X3</a:t>
            </a:r>
            <a:r>
              <a:rPr lang="fr-FR" sz="1200" dirty="0">
                <a:solidFill>
                  <a:schemeClr val="bg1"/>
                </a:solidFill>
                <a:latin typeface="Calibri" panose="020F0502020204030204" pitchFamily="34" charset="0"/>
                <a:cs typeface="Calibri" panose="020F0502020204030204" pitchFamily="34" charset="0"/>
              </a:rPr>
              <a:t> Intensité: </a:t>
            </a:r>
            <a:r>
              <a:rPr lang="fr-FR" sz="1200" dirty="0">
                <a:solidFill>
                  <a:srgbClr val="FF0000"/>
                </a:solidFill>
                <a:latin typeface="Calibri" panose="020F0502020204030204" pitchFamily="34" charset="0"/>
                <a:cs typeface="Calibri" panose="020F0502020204030204" pitchFamily="34" charset="0"/>
              </a:rPr>
              <a:t>X2</a:t>
            </a:r>
            <a:r>
              <a:rPr lang="fr-FR" sz="1200" dirty="0">
                <a:solidFill>
                  <a:schemeClr val="bg1"/>
                </a:solidFill>
                <a:latin typeface="Calibri" panose="020F0502020204030204" pitchFamily="34" charset="0"/>
                <a:cs typeface="Calibri" panose="020F0502020204030204" pitchFamily="34" charset="0"/>
              </a:rPr>
              <a:t> Durée: </a:t>
            </a:r>
            <a:r>
              <a:rPr lang="fr-FR" sz="1200" dirty="0">
                <a:solidFill>
                  <a:srgbClr val="FF0000"/>
                </a:solidFill>
                <a:latin typeface="Calibri" panose="020F0502020204030204" pitchFamily="34" charset="0"/>
                <a:cs typeface="Calibri" panose="020F0502020204030204" pitchFamily="34" charset="0"/>
              </a:rPr>
              <a:t>+ 50% </a:t>
            </a:r>
          </a:p>
        </p:txBody>
      </p:sp>
      <p:sp>
        <p:nvSpPr>
          <p:cNvPr id="37" name="Rectangle 36">
            <a:extLst>
              <a:ext uri="{FF2B5EF4-FFF2-40B4-BE49-F238E27FC236}">
                <a16:creationId xmlns:a16="http://schemas.microsoft.com/office/drawing/2014/main" id="{F6560022-9A08-7DF8-DC37-BB82CB60BBDB}"/>
              </a:ext>
            </a:extLst>
          </p:cNvPr>
          <p:cNvSpPr>
            <a:spLocks noChangeAspect="1"/>
          </p:cNvSpPr>
          <p:nvPr/>
        </p:nvSpPr>
        <p:spPr>
          <a:xfrm>
            <a:off x="3348408" y="885329"/>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1980-2019</a:t>
            </a:r>
          </a:p>
          <a:p>
            <a:pPr algn="ctr"/>
            <a:r>
              <a:rPr lang="fr-FR" sz="1200" dirty="0">
                <a:solidFill>
                  <a:schemeClr val="bg1"/>
                </a:solidFill>
                <a:latin typeface="Calibri" panose="020F0502020204030204" pitchFamily="34" charset="0"/>
                <a:cs typeface="Calibri" panose="020F0502020204030204" pitchFamily="34" charset="0"/>
              </a:rPr>
              <a:t>Nombre: </a:t>
            </a:r>
            <a:r>
              <a:rPr lang="fr-FR" sz="1200" dirty="0">
                <a:solidFill>
                  <a:srgbClr val="FF0000"/>
                </a:solidFill>
                <a:latin typeface="Calibri" panose="020F0502020204030204" pitchFamily="34" charset="0"/>
                <a:cs typeface="Calibri" panose="020F0502020204030204" pitchFamily="34" charset="0"/>
              </a:rPr>
              <a:t>↗︎</a:t>
            </a:r>
            <a:endParaRPr lang="fr-FR" sz="1200" dirty="0">
              <a:solidFill>
                <a:schemeClr val="bg1"/>
              </a:solidFill>
              <a:latin typeface="Calibri" panose="020F0502020204030204" pitchFamily="34" charset="0"/>
              <a:cs typeface="Calibri" panose="020F0502020204030204" pitchFamily="34" charset="0"/>
            </a:endParaRPr>
          </a:p>
          <a:p>
            <a:pPr algn="ctr"/>
            <a:r>
              <a:rPr lang="fr-FR" sz="1200" dirty="0">
                <a:solidFill>
                  <a:schemeClr val="bg1"/>
                </a:solidFill>
                <a:latin typeface="Calibri" panose="020F0502020204030204" pitchFamily="34" charset="0"/>
                <a:cs typeface="Calibri" panose="020F0502020204030204" pitchFamily="34" charset="0"/>
              </a:rPr>
              <a:t>Intensité: </a:t>
            </a:r>
            <a:r>
              <a:rPr lang="fr-FR" sz="1200" dirty="0">
                <a:solidFill>
                  <a:srgbClr val="FF0000"/>
                </a:solidFill>
                <a:latin typeface="Calibri" panose="020F0502020204030204" pitchFamily="34" charset="0"/>
                <a:cs typeface="Calibri" panose="020F0502020204030204" pitchFamily="34" charset="0"/>
              </a:rPr>
              <a:t>↗︎</a:t>
            </a:r>
            <a:r>
              <a:rPr lang="fr-FR" sz="1200" dirty="0">
                <a:solidFill>
                  <a:schemeClr val="bg1"/>
                </a:solidFill>
                <a:latin typeface="Calibri" panose="020F0502020204030204" pitchFamily="34" charset="0"/>
                <a:cs typeface="Calibri" panose="020F0502020204030204" pitchFamily="34" charset="0"/>
              </a:rPr>
              <a:t> Durée: </a:t>
            </a:r>
            <a:r>
              <a:rPr lang="fr-FR" sz="1200" dirty="0">
                <a:solidFill>
                  <a:srgbClr val="FF0000"/>
                </a:solidFill>
                <a:latin typeface="Calibri" panose="020F0502020204030204" pitchFamily="34" charset="0"/>
                <a:cs typeface="Calibri" panose="020F0502020204030204" pitchFamily="34" charset="0"/>
              </a:rPr>
              <a:t>↗</a:t>
            </a:r>
          </a:p>
        </p:txBody>
      </p:sp>
      <p:sp>
        <p:nvSpPr>
          <p:cNvPr id="38" name="Rectangle 37">
            <a:extLst>
              <a:ext uri="{FF2B5EF4-FFF2-40B4-BE49-F238E27FC236}">
                <a16:creationId xmlns:a16="http://schemas.microsoft.com/office/drawing/2014/main" id="{A7FDB895-4CCD-FD08-32E0-1909E8670A36}"/>
              </a:ext>
            </a:extLst>
          </p:cNvPr>
          <p:cNvSpPr>
            <a:spLocks noChangeAspect="1"/>
          </p:cNvSpPr>
          <p:nvPr/>
        </p:nvSpPr>
        <p:spPr>
          <a:xfrm>
            <a:off x="3348408" y="2785053"/>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a:t>
            </a:r>
            <a:r>
              <a:rPr lang="fr-FR" b="1">
                <a:solidFill>
                  <a:schemeClr val="bg1"/>
                </a:solidFill>
                <a:latin typeface="Calibri" panose="020F0502020204030204" pitchFamily="34" charset="0"/>
                <a:cs typeface="Calibri" panose="020F0502020204030204" pitchFamily="34" charset="0"/>
              </a:rPr>
              <a:t>5 et </a:t>
            </a:r>
            <a:r>
              <a:rPr lang="fr-FR" b="1" dirty="0">
                <a:solidFill>
                  <a:schemeClr val="bg1"/>
                </a:solidFill>
                <a:latin typeface="Calibri" panose="020F0502020204030204" pitchFamily="34" charset="0"/>
                <a:cs typeface="Calibri" panose="020F0502020204030204" pitchFamily="34" charset="0"/>
              </a:rPr>
              <a:t>≥65 ans</a:t>
            </a:r>
          </a:p>
          <a:p>
            <a:pPr algn="ctr"/>
            <a:r>
              <a:rPr lang="fr-FR" sz="1200" dirty="0">
                <a:solidFill>
                  <a:schemeClr val="bg1"/>
                </a:solidFill>
                <a:latin typeface="Calibri" panose="020F0502020204030204" pitchFamily="34" charset="0"/>
                <a:ea typeface="Arial"/>
                <a:cs typeface="Calibri" panose="020F0502020204030204" pitchFamily="34" charset="0"/>
              </a:rPr>
              <a:t>5,2% et 19,4% (2021) </a:t>
            </a:r>
            <a:r>
              <a:rPr lang="fr-FR" sz="1200" dirty="0">
                <a:solidFill>
                  <a:srgbClr val="FF0000"/>
                </a:solidFill>
                <a:latin typeface="Calibri" panose="020F0502020204030204" pitchFamily="34" charset="0"/>
                <a:ea typeface="Arial"/>
                <a:cs typeface="Calibri" panose="020F0502020204030204" pitchFamily="34" charset="0"/>
              </a:rPr>
              <a:t>↗︎</a:t>
            </a:r>
            <a:endParaRPr lang="fr-FR" sz="1800" dirty="0">
              <a:solidFill>
                <a:srgbClr val="FF0000"/>
              </a:solidFill>
              <a:latin typeface="Calibri" panose="020F0502020204030204" pitchFamily="34" charset="0"/>
              <a:ea typeface="Arial"/>
              <a:cs typeface="Calibri" panose="020F0502020204030204" pitchFamily="34" charset="0"/>
            </a:endParaRPr>
          </a:p>
        </p:txBody>
      </p:sp>
      <p:sp>
        <p:nvSpPr>
          <p:cNvPr id="39" name="Rectangle 38">
            <a:extLst>
              <a:ext uri="{FF2B5EF4-FFF2-40B4-BE49-F238E27FC236}">
                <a16:creationId xmlns:a16="http://schemas.microsoft.com/office/drawing/2014/main" id="{F37CF009-A938-881F-9C81-853ED94FE3F5}"/>
              </a:ext>
            </a:extLst>
          </p:cNvPr>
          <p:cNvSpPr>
            <a:spLocks noChangeAspect="1"/>
          </p:cNvSpPr>
          <p:nvPr/>
        </p:nvSpPr>
        <p:spPr>
          <a:xfrm>
            <a:off x="4775863" y="2786453"/>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Maladies chroniques</a:t>
            </a:r>
          </a:p>
          <a:p>
            <a:pPr algn="ctr"/>
            <a:r>
              <a:rPr lang="fr-FR" sz="1200" dirty="0">
                <a:solidFill>
                  <a:schemeClr val="bg1"/>
                </a:solidFill>
                <a:latin typeface="Calibri" panose="020F0502020204030204" pitchFamily="34" charset="0"/>
                <a:ea typeface="Arial"/>
                <a:cs typeface="Calibri" panose="020F0502020204030204" pitchFamily="34" charset="0"/>
              </a:rPr>
              <a:t>29% (2018) </a:t>
            </a:r>
            <a:r>
              <a:rPr lang="fr-FR" sz="1200" dirty="0">
                <a:solidFill>
                  <a:srgbClr val="FF0000"/>
                </a:solidFill>
                <a:latin typeface="Calibri" panose="020F0502020204030204" pitchFamily="34" charset="0"/>
                <a:ea typeface="Arial"/>
                <a:cs typeface="Calibri" panose="020F0502020204030204" pitchFamily="34" charset="0"/>
              </a:rPr>
              <a:t>↗︎ </a:t>
            </a:r>
            <a:r>
              <a:rPr lang="fr-FR" sz="1200" dirty="0">
                <a:solidFill>
                  <a:schemeClr val="bg1"/>
                </a:solidFill>
                <a:latin typeface="Calibri" panose="020F0502020204030204" pitchFamily="34" charset="0"/>
                <a:ea typeface="Arial"/>
                <a:cs typeface="Calibri" panose="020F0502020204030204" pitchFamily="34" charset="0"/>
              </a:rPr>
              <a:t>︎</a:t>
            </a:r>
            <a:endParaRPr lang="fr-FR" sz="1600" dirty="0">
              <a:solidFill>
                <a:schemeClr val="bg1"/>
              </a:solidFill>
              <a:latin typeface="Calibri" panose="020F0502020204030204" pitchFamily="34" charset="0"/>
              <a:ea typeface="Arial"/>
              <a:cs typeface="Calibri" panose="020F0502020204030204" pitchFamily="34" charset="0"/>
            </a:endParaRPr>
          </a:p>
        </p:txBody>
      </p:sp>
      <p:sp>
        <p:nvSpPr>
          <p:cNvPr id="40" name="Rectangle 39">
            <a:extLst>
              <a:ext uri="{FF2B5EF4-FFF2-40B4-BE49-F238E27FC236}">
                <a16:creationId xmlns:a16="http://schemas.microsoft.com/office/drawing/2014/main" id="{61267813-8308-9FA8-8A88-687CC418E16A}"/>
              </a:ext>
            </a:extLst>
          </p:cNvPr>
          <p:cNvSpPr>
            <a:spLocks noChangeAspect="1"/>
          </p:cNvSpPr>
          <p:nvPr/>
        </p:nvSpPr>
        <p:spPr>
          <a:xfrm>
            <a:off x="6182645" y="2785053"/>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Surpoids &amp; obésité</a:t>
            </a:r>
          </a:p>
          <a:p>
            <a:pPr algn="ctr"/>
            <a:r>
              <a:rPr lang="fr-FR" sz="1200" dirty="0">
                <a:solidFill>
                  <a:schemeClr val="bg1"/>
                </a:solidFill>
                <a:latin typeface="Calibri" panose="020F0502020204030204" pitchFamily="34" charset="0"/>
                <a:ea typeface="Arial"/>
                <a:cs typeface="Calibri" panose="020F0502020204030204" pitchFamily="34" charset="0"/>
              </a:rPr>
              <a:t>49% et 18% (2023) </a:t>
            </a:r>
            <a:r>
              <a:rPr lang="fr-FR" sz="1200" dirty="0">
                <a:solidFill>
                  <a:srgbClr val="FF0000"/>
                </a:solidFill>
                <a:latin typeface="Calibri" panose="020F0502020204030204" pitchFamily="34" charset="0"/>
                <a:ea typeface="Arial"/>
                <a:cs typeface="Calibri" panose="020F0502020204030204" pitchFamily="34" charset="0"/>
              </a:rPr>
              <a:t>↗︎ </a:t>
            </a:r>
            <a:r>
              <a:rPr lang="fr-FR" dirty="0">
                <a:solidFill>
                  <a:schemeClr val="bg1"/>
                </a:solidFill>
                <a:latin typeface="Calibri" panose="020F0502020204030204" pitchFamily="34" charset="0"/>
                <a:ea typeface="Arial"/>
                <a:cs typeface="Calibri" panose="020F0502020204030204" pitchFamily="34" charset="0"/>
              </a:rPr>
              <a:t>︎</a:t>
            </a:r>
            <a:endParaRPr lang="fr-FR" sz="1800" dirty="0">
              <a:solidFill>
                <a:schemeClr val="bg1"/>
              </a:solidFill>
              <a:latin typeface="Calibri" panose="020F0502020204030204" pitchFamily="34" charset="0"/>
              <a:ea typeface="Arial"/>
              <a:cs typeface="Calibri" panose="020F0502020204030204" pitchFamily="34" charset="0"/>
            </a:endParaRPr>
          </a:p>
        </p:txBody>
      </p:sp>
      <p:sp>
        <p:nvSpPr>
          <p:cNvPr id="41" name="Rectangle 40">
            <a:extLst>
              <a:ext uri="{FF2B5EF4-FFF2-40B4-BE49-F238E27FC236}">
                <a16:creationId xmlns:a16="http://schemas.microsoft.com/office/drawing/2014/main" id="{74DC4221-272D-28E3-9FAE-56502DD00C28}"/>
              </a:ext>
            </a:extLst>
          </p:cNvPr>
          <p:cNvSpPr>
            <a:spLocks noChangeAspect="1"/>
          </p:cNvSpPr>
          <p:nvPr/>
        </p:nvSpPr>
        <p:spPr>
          <a:xfrm>
            <a:off x="7580066" y="2785053"/>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Anxiété &amp; dépression</a:t>
            </a:r>
          </a:p>
          <a:p>
            <a:pPr algn="ctr"/>
            <a:r>
              <a:rPr lang="fr-FR" sz="1200" dirty="0">
                <a:solidFill>
                  <a:schemeClr val="bg1"/>
                </a:solidFill>
                <a:latin typeface="Calibri" panose="020F0502020204030204" pitchFamily="34" charset="0"/>
                <a:ea typeface="Arial"/>
                <a:cs typeface="Calibri" panose="020F0502020204030204" pitchFamily="34" charset="0"/>
              </a:rPr>
              <a:t>17% et 15% (2024) </a:t>
            </a:r>
            <a:r>
              <a:rPr lang="fr-FR" sz="1200" dirty="0">
                <a:solidFill>
                  <a:srgbClr val="FF0000"/>
                </a:solidFill>
                <a:latin typeface="Calibri" panose="020F0502020204030204" pitchFamily="34" charset="0"/>
                <a:ea typeface="Arial"/>
                <a:cs typeface="Calibri" panose="020F0502020204030204" pitchFamily="34" charset="0"/>
              </a:rPr>
              <a:t>↗︎ ︎</a:t>
            </a:r>
            <a:endParaRPr lang="fr-FR" sz="1600" dirty="0">
              <a:solidFill>
                <a:srgbClr val="FF0000"/>
              </a:solidFill>
              <a:latin typeface="Calibri" panose="020F0502020204030204" pitchFamily="34" charset="0"/>
              <a:ea typeface="Arial"/>
              <a:cs typeface="Calibri" panose="020F0502020204030204" pitchFamily="34" charset="0"/>
            </a:endParaRPr>
          </a:p>
        </p:txBody>
      </p:sp>
      <p:sp>
        <p:nvSpPr>
          <p:cNvPr id="42" name="Rectangle 41">
            <a:extLst>
              <a:ext uri="{FF2B5EF4-FFF2-40B4-BE49-F238E27FC236}">
                <a16:creationId xmlns:a16="http://schemas.microsoft.com/office/drawing/2014/main" id="{F2BB40B3-9188-61C5-C459-1307CA4C4C1C}"/>
              </a:ext>
            </a:extLst>
          </p:cNvPr>
          <p:cNvSpPr>
            <a:spLocks noChangeAspect="1"/>
          </p:cNvSpPr>
          <p:nvPr/>
        </p:nvSpPr>
        <p:spPr>
          <a:xfrm>
            <a:off x="3348408" y="1848200"/>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Ilots de chaleur</a:t>
            </a:r>
          </a:p>
          <a:p>
            <a:pPr algn="ctr"/>
            <a:r>
              <a:rPr lang="fr-FR" sz="1200" i="1" dirty="0">
                <a:solidFill>
                  <a:schemeClr val="bg1"/>
                </a:solidFill>
                <a:latin typeface="Calibri" panose="020F0502020204030204" pitchFamily="34" charset="0"/>
                <a:ea typeface="Arial"/>
                <a:cs typeface="Calibri" panose="020F0502020204030204" pitchFamily="34" charset="0"/>
              </a:rPr>
              <a:t>Cartes Bruxelles Environnement</a:t>
            </a:r>
            <a:endParaRPr lang="fr-FR" sz="1600" i="1" dirty="0">
              <a:solidFill>
                <a:schemeClr val="bg1"/>
              </a:solidFill>
              <a:latin typeface="Calibri" panose="020F0502020204030204" pitchFamily="34" charset="0"/>
              <a:ea typeface="Arial"/>
              <a:cs typeface="Calibri" panose="020F0502020204030204" pitchFamily="34" charset="0"/>
            </a:endParaRPr>
          </a:p>
        </p:txBody>
      </p:sp>
      <p:sp>
        <p:nvSpPr>
          <p:cNvPr id="43" name="Rectangle 42">
            <a:extLst>
              <a:ext uri="{FF2B5EF4-FFF2-40B4-BE49-F238E27FC236}">
                <a16:creationId xmlns:a16="http://schemas.microsoft.com/office/drawing/2014/main" id="{BCD3E056-0C27-D312-87F1-2C157A8CB516}"/>
              </a:ext>
            </a:extLst>
          </p:cNvPr>
          <p:cNvSpPr>
            <a:spLocks noChangeAspect="1"/>
          </p:cNvSpPr>
          <p:nvPr/>
        </p:nvSpPr>
        <p:spPr>
          <a:xfrm>
            <a:off x="4775863" y="1840263"/>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Logements « bouilloires »</a:t>
            </a:r>
          </a:p>
          <a:p>
            <a:pPr algn="ctr"/>
            <a:r>
              <a:rPr lang="fr-FR" sz="1200" dirty="0">
                <a:solidFill>
                  <a:schemeClr val="bg1"/>
                </a:solidFill>
                <a:latin typeface="Calibri" panose="020F0502020204030204" pitchFamily="34" charset="0"/>
                <a:ea typeface="Arial"/>
                <a:cs typeface="Calibri" panose="020F0502020204030204" pitchFamily="34" charset="0"/>
              </a:rPr>
              <a:t>13% (2023)</a:t>
            </a:r>
            <a:endParaRPr lang="fr-FR" sz="1600" dirty="0">
              <a:solidFill>
                <a:schemeClr val="bg1"/>
              </a:solidFill>
              <a:latin typeface="Calibri" panose="020F0502020204030204" pitchFamily="34" charset="0"/>
              <a:ea typeface="Arial"/>
              <a:cs typeface="Calibri" panose="020F0502020204030204" pitchFamily="34" charset="0"/>
            </a:endParaRPr>
          </a:p>
        </p:txBody>
      </p:sp>
      <p:sp>
        <p:nvSpPr>
          <p:cNvPr id="44" name="Rectangle 43">
            <a:extLst>
              <a:ext uri="{FF2B5EF4-FFF2-40B4-BE49-F238E27FC236}">
                <a16:creationId xmlns:a16="http://schemas.microsoft.com/office/drawing/2014/main" id="{DAA8D355-29D6-3D0C-9FAA-C183662724E9}"/>
              </a:ext>
            </a:extLst>
          </p:cNvPr>
          <p:cNvSpPr>
            <a:spLocks noChangeAspect="1"/>
          </p:cNvSpPr>
          <p:nvPr/>
        </p:nvSpPr>
        <p:spPr>
          <a:xfrm>
            <a:off x="6182645" y="1838425"/>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Sans-abrisme</a:t>
            </a:r>
          </a:p>
          <a:p>
            <a:pPr algn="ctr"/>
            <a:r>
              <a:rPr lang="fr-FR" sz="1200" dirty="0">
                <a:solidFill>
                  <a:schemeClr val="bg1"/>
                </a:solidFill>
                <a:latin typeface="Calibri" panose="020F0502020204030204" pitchFamily="34" charset="0"/>
                <a:ea typeface="Arial"/>
                <a:cs typeface="Calibri" panose="020F0502020204030204" pitchFamily="34" charset="0"/>
              </a:rPr>
              <a:t>45.860 (2023)</a:t>
            </a:r>
            <a:endParaRPr lang="fr-FR" sz="1600" dirty="0">
              <a:solidFill>
                <a:schemeClr val="bg1"/>
              </a:solidFill>
              <a:latin typeface="Calibri" panose="020F0502020204030204" pitchFamily="34" charset="0"/>
              <a:ea typeface="Arial"/>
              <a:cs typeface="Calibri" panose="020F0502020204030204" pitchFamily="34" charset="0"/>
            </a:endParaRPr>
          </a:p>
        </p:txBody>
      </p:sp>
      <p:sp>
        <p:nvSpPr>
          <p:cNvPr id="45" name="Rectangle 44">
            <a:extLst>
              <a:ext uri="{FF2B5EF4-FFF2-40B4-BE49-F238E27FC236}">
                <a16:creationId xmlns:a16="http://schemas.microsoft.com/office/drawing/2014/main" id="{EF71890D-9C17-474E-AB17-868A5DDC11A9}"/>
              </a:ext>
            </a:extLst>
          </p:cNvPr>
          <p:cNvSpPr>
            <a:spLocks noChangeAspect="1"/>
          </p:cNvSpPr>
          <p:nvPr/>
        </p:nvSpPr>
        <p:spPr>
          <a:xfrm>
            <a:off x="7580066" y="1838425"/>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rtlCol="0" anchor="t"/>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Travail en Extérieur </a:t>
            </a:r>
          </a:p>
          <a:p>
            <a:pPr algn="ctr"/>
            <a:r>
              <a:rPr lang="fr-FR" sz="1200" dirty="0">
                <a:solidFill>
                  <a:schemeClr val="bg1"/>
                </a:solidFill>
                <a:latin typeface="Calibri" panose="020F0502020204030204" pitchFamily="34" charset="0"/>
                <a:cs typeface="Calibri" panose="020F0502020204030204" pitchFamily="34" charset="0"/>
              </a:rPr>
              <a:t>221.028 salariés construction (2022)</a:t>
            </a:r>
            <a:endParaRPr lang="fr-FR" dirty="0">
              <a:solidFill>
                <a:schemeClr val="bg1"/>
              </a:solidFill>
              <a:latin typeface="Calibri" panose="020F0502020204030204" pitchFamily="34" charset="0"/>
              <a:cs typeface="Calibri" panose="020F0502020204030204" pitchFamily="34" charset="0"/>
            </a:endParaRPr>
          </a:p>
        </p:txBody>
      </p:sp>
      <p:sp>
        <p:nvSpPr>
          <p:cNvPr id="46" name="Flèche vers la droite 45">
            <a:extLst>
              <a:ext uri="{FF2B5EF4-FFF2-40B4-BE49-F238E27FC236}">
                <a16:creationId xmlns:a16="http://schemas.microsoft.com/office/drawing/2014/main" id="{7DC725A3-AB9C-7902-ABD6-7C77540AB372}"/>
              </a:ext>
            </a:extLst>
          </p:cNvPr>
          <p:cNvSpPr/>
          <p:nvPr/>
        </p:nvSpPr>
        <p:spPr>
          <a:xfrm>
            <a:off x="4914067" y="1194705"/>
            <a:ext cx="341522" cy="270000"/>
          </a:xfrm>
          <a:prstGeom prst="rightArrow">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lèche vers la droite 46">
            <a:extLst>
              <a:ext uri="{FF2B5EF4-FFF2-40B4-BE49-F238E27FC236}">
                <a16:creationId xmlns:a16="http://schemas.microsoft.com/office/drawing/2014/main" id="{33716B0E-18FB-11A2-9CE6-5E055C0497D7}"/>
              </a:ext>
            </a:extLst>
          </p:cNvPr>
          <p:cNvSpPr/>
          <p:nvPr/>
        </p:nvSpPr>
        <p:spPr>
          <a:xfrm>
            <a:off x="7010548" y="1228856"/>
            <a:ext cx="341522" cy="270000"/>
          </a:xfrm>
          <a:prstGeom prst="rightArrow">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DA2B8620-AE24-AC6D-DC66-FFBC321F0AB0}"/>
              </a:ext>
            </a:extLst>
          </p:cNvPr>
          <p:cNvSpPr>
            <a:spLocks noChangeAspect="1"/>
          </p:cNvSpPr>
          <p:nvPr/>
        </p:nvSpPr>
        <p:spPr>
          <a:xfrm>
            <a:off x="3348615" y="3729925"/>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Incapacité à rénover le logement  </a:t>
            </a:r>
          </a:p>
          <a:p>
            <a:pPr algn="ctr"/>
            <a:r>
              <a:rPr lang="fr-FR" sz="1200" dirty="0">
                <a:solidFill>
                  <a:schemeClr val="bg1"/>
                </a:solidFill>
                <a:latin typeface="Calibri" panose="020F0502020204030204" pitchFamily="34" charset="0"/>
                <a:ea typeface="Arial"/>
                <a:cs typeface="Calibri" panose="020F0502020204030204" pitchFamily="34" charset="0"/>
              </a:rPr>
              <a:t>21% (2024) </a:t>
            </a:r>
            <a:endParaRPr lang="fr-FR" sz="1200" b="1" dirty="0">
              <a:solidFill>
                <a:schemeClr val="bg1"/>
              </a:solidFill>
              <a:latin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71ED16A4-C02F-7AFD-7B7A-0B5719F204FC}"/>
              </a:ext>
            </a:extLst>
          </p:cNvPr>
          <p:cNvSpPr>
            <a:spLocks noChangeAspect="1"/>
          </p:cNvSpPr>
          <p:nvPr/>
        </p:nvSpPr>
        <p:spPr>
          <a:xfrm>
            <a:off x="4775863" y="3729925"/>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Isolement social</a:t>
            </a:r>
          </a:p>
          <a:p>
            <a:pPr algn="ctr"/>
            <a:r>
              <a:rPr lang="fr-FR" sz="1200" dirty="0">
                <a:solidFill>
                  <a:schemeClr val="bg1"/>
                </a:solidFill>
                <a:latin typeface="Calibri" panose="020F0502020204030204" pitchFamily="34" charset="0"/>
                <a:ea typeface="Arial"/>
                <a:cs typeface="Calibri" panose="020F0502020204030204" pitchFamily="34" charset="0"/>
              </a:rPr>
              <a:t>≥ 65 ans: 25% (2019) </a:t>
            </a:r>
            <a:r>
              <a:rPr lang="fr-FR" sz="1200" dirty="0">
                <a:solidFill>
                  <a:srgbClr val="FF0000"/>
                </a:solidFill>
                <a:latin typeface="Calibri" panose="020F0502020204030204" pitchFamily="34" charset="0"/>
                <a:ea typeface="Arial"/>
                <a:cs typeface="Calibri" panose="020F0502020204030204" pitchFamily="34" charset="0"/>
              </a:rPr>
              <a:t>↗︎ </a:t>
            </a:r>
            <a:r>
              <a:rPr lang="fr-FR" sz="1200" dirty="0">
                <a:solidFill>
                  <a:schemeClr val="bg1"/>
                </a:solidFill>
                <a:latin typeface="Calibri" panose="020F0502020204030204" pitchFamily="34" charset="0"/>
                <a:ea typeface="Arial"/>
                <a:cs typeface="Calibri" panose="020F0502020204030204" pitchFamily="34" charset="0"/>
              </a:rPr>
              <a:t>︎</a:t>
            </a:r>
            <a:endParaRPr lang="fr-FR" sz="1600" dirty="0">
              <a:solidFill>
                <a:schemeClr val="bg1"/>
              </a:solidFill>
              <a:latin typeface="Calibri" panose="020F0502020204030204" pitchFamily="34" charset="0"/>
              <a:ea typeface="Arial"/>
              <a:cs typeface="Calibri" panose="020F0502020204030204" pitchFamily="34" charset="0"/>
            </a:endParaRPr>
          </a:p>
        </p:txBody>
      </p:sp>
      <p:sp>
        <p:nvSpPr>
          <p:cNvPr id="51" name="Rectangle 50">
            <a:extLst>
              <a:ext uri="{FF2B5EF4-FFF2-40B4-BE49-F238E27FC236}">
                <a16:creationId xmlns:a16="http://schemas.microsoft.com/office/drawing/2014/main" id="{E887C403-9224-5ABF-E196-C421940813B4}"/>
              </a:ext>
            </a:extLst>
          </p:cNvPr>
          <p:cNvSpPr>
            <a:spLocks noChangeAspect="1"/>
          </p:cNvSpPr>
          <p:nvPr/>
        </p:nvSpPr>
        <p:spPr>
          <a:xfrm>
            <a:off x="6203111" y="3753086"/>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fr-FR" b="1" dirty="0">
                <a:solidFill>
                  <a:schemeClr val="bg1"/>
                </a:solidFill>
                <a:latin typeface="Calibri" panose="020F0502020204030204" pitchFamily="34" charset="0"/>
                <a:cs typeface="Calibri" panose="020F0502020204030204" pitchFamily="34" charset="0"/>
              </a:rPr>
              <a:t>Arbres et espaces verts</a:t>
            </a:r>
          </a:p>
          <a:p>
            <a:pPr algn="ctr"/>
            <a:r>
              <a:rPr lang="fr-FR" sz="1200" i="1" dirty="0">
                <a:solidFill>
                  <a:schemeClr val="bg1"/>
                </a:solidFill>
                <a:latin typeface="Calibri" panose="020F0502020204030204" pitchFamily="34" charset="0"/>
                <a:ea typeface="Arial"/>
                <a:cs typeface="Calibri" panose="020F0502020204030204" pitchFamily="34" charset="0"/>
              </a:rPr>
              <a:t>Cartes IWEPS</a:t>
            </a:r>
            <a:endParaRPr lang="fr-FR" sz="1600" i="1" dirty="0">
              <a:solidFill>
                <a:schemeClr val="bg1"/>
              </a:solidFill>
              <a:latin typeface="Calibri" panose="020F0502020204030204" pitchFamily="34" charset="0"/>
              <a:ea typeface="Arial"/>
              <a:cs typeface="Calibri" panose="020F0502020204030204" pitchFamily="34" charset="0"/>
            </a:endParaRPr>
          </a:p>
        </p:txBody>
      </p:sp>
      <p:sp>
        <p:nvSpPr>
          <p:cNvPr id="53" name="Rectangle 52">
            <a:extLst>
              <a:ext uri="{FF2B5EF4-FFF2-40B4-BE49-F238E27FC236}">
                <a16:creationId xmlns:a16="http://schemas.microsoft.com/office/drawing/2014/main" id="{4A561C27-251C-76A0-232D-6DB52735FC05}"/>
              </a:ext>
            </a:extLst>
          </p:cNvPr>
          <p:cNvSpPr>
            <a:spLocks noChangeAspect="1"/>
          </p:cNvSpPr>
          <p:nvPr/>
        </p:nvSpPr>
        <p:spPr>
          <a:xfrm>
            <a:off x="11006188" y="5245183"/>
            <a:ext cx="1064349" cy="720000"/>
          </a:xfrm>
          <a:prstGeom prst="rect">
            <a:avLst/>
          </a:prstGeom>
          <a:solidFill>
            <a:schemeClr val="bg1"/>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fr-FR" sz="1200" dirty="0">
                <a:solidFill>
                  <a:srgbClr val="FF0000"/>
                </a:solidFill>
                <a:latin typeface="Calibri" panose="020F0502020204030204" pitchFamily="34" charset="0"/>
                <a:cs typeface="Calibri" panose="020F0502020204030204" pitchFamily="34" charset="0"/>
              </a:rPr>
              <a:t>Énergie</a:t>
            </a:r>
          </a:p>
        </p:txBody>
      </p:sp>
      <p:sp>
        <p:nvSpPr>
          <p:cNvPr id="57" name="Rectangle 56">
            <a:extLst>
              <a:ext uri="{FF2B5EF4-FFF2-40B4-BE49-F238E27FC236}">
                <a16:creationId xmlns:a16="http://schemas.microsoft.com/office/drawing/2014/main" id="{D78E2CD7-2BB2-6F40-DDBB-57E638A5DE2E}"/>
              </a:ext>
            </a:extLst>
          </p:cNvPr>
          <p:cNvSpPr>
            <a:spLocks noChangeAspect="1"/>
          </p:cNvSpPr>
          <p:nvPr/>
        </p:nvSpPr>
        <p:spPr>
          <a:xfrm>
            <a:off x="11006187" y="6026450"/>
            <a:ext cx="1064349" cy="720000"/>
          </a:xfrm>
          <a:prstGeom prst="rect">
            <a:avLst/>
          </a:prstGeom>
          <a:solidFill>
            <a:schemeClr val="bg1"/>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fr-FR" sz="1200" dirty="0">
                <a:solidFill>
                  <a:srgbClr val="FF0000"/>
                </a:solidFill>
                <a:latin typeface="Calibri" panose="020F0502020204030204" pitchFamily="34" charset="0"/>
                <a:cs typeface="Calibri" panose="020F0502020204030204" pitchFamily="34" charset="0"/>
              </a:rPr>
              <a:t>Mobilité</a:t>
            </a:r>
          </a:p>
        </p:txBody>
      </p:sp>
      <p:sp>
        <p:nvSpPr>
          <p:cNvPr id="62" name="Rectangle 61">
            <a:extLst>
              <a:ext uri="{FF2B5EF4-FFF2-40B4-BE49-F238E27FC236}">
                <a16:creationId xmlns:a16="http://schemas.microsoft.com/office/drawing/2014/main" id="{69730CF5-01F8-269E-EA77-DE61C8AD4BCF}"/>
              </a:ext>
            </a:extLst>
          </p:cNvPr>
          <p:cNvSpPr>
            <a:spLocks noChangeAspect="1"/>
          </p:cNvSpPr>
          <p:nvPr/>
        </p:nvSpPr>
        <p:spPr>
          <a:xfrm>
            <a:off x="3343618" y="4687353"/>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r>
              <a:rPr lang="fr-FR" b="1" dirty="0">
                <a:solidFill>
                  <a:schemeClr val="bg1"/>
                </a:solidFill>
                <a:latin typeface="Calibri" panose="020F0502020204030204" pitchFamily="34" charset="0"/>
                <a:cs typeface="Calibri" panose="020F0502020204030204" pitchFamily="34" charset="0"/>
              </a:rPr>
              <a:t>Saturation des capacités d'accueil des hôpitaux</a:t>
            </a:r>
          </a:p>
        </p:txBody>
      </p:sp>
      <p:sp>
        <p:nvSpPr>
          <p:cNvPr id="63" name="Rectangle 62">
            <a:extLst>
              <a:ext uri="{FF2B5EF4-FFF2-40B4-BE49-F238E27FC236}">
                <a16:creationId xmlns:a16="http://schemas.microsoft.com/office/drawing/2014/main" id="{AD4464FC-78C2-AA58-F1A5-56A4E90F64F4}"/>
              </a:ext>
            </a:extLst>
          </p:cNvPr>
          <p:cNvSpPr>
            <a:spLocks noChangeAspect="1"/>
          </p:cNvSpPr>
          <p:nvPr/>
        </p:nvSpPr>
        <p:spPr>
          <a:xfrm>
            <a:off x="4775863" y="4675806"/>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r>
              <a:rPr lang="fr-FR" b="1" dirty="0">
                <a:solidFill>
                  <a:schemeClr val="bg1"/>
                </a:solidFill>
                <a:latin typeface="Calibri" panose="020F0502020204030204" pitchFamily="34" charset="0"/>
                <a:cs typeface="Calibri" panose="020F0502020204030204" pitchFamily="34" charset="0"/>
              </a:rPr>
              <a:t>Saturation des réseaux électriques </a:t>
            </a:r>
          </a:p>
        </p:txBody>
      </p:sp>
      <p:pic>
        <p:nvPicPr>
          <p:cNvPr id="193" name="Graphique 192" descr="Tramway avec un remplissage uni">
            <a:extLst>
              <a:ext uri="{FF2B5EF4-FFF2-40B4-BE49-F238E27FC236}">
                <a16:creationId xmlns:a16="http://schemas.microsoft.com/office/drawing/2014/main" id="{A3EFA093-7727-5527-90C3-0E32C8B69A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51180" y="6133583"/>
            <a:ext cx="360000" cy="360000"/>
          </a:xfrm>
          <a:prstGeom prst="rect">
            <a:avLst/>
          </a:prstGeom>
        </p:spPr>
      </p:pic>
      <p:sp>
        <p:nvSpPr>
          <p:cNvPr id="194" name="Rectangle 193">
            <a:extLst>
              <a:ext uri="{FF2B5EF4-FFF2-40B4-BE49-F238E27FC236}">
                <a16:creationId xmlns:a16="http://schemas.microsoft.com/office/drawing/2014/main" id="{DE384679-1D9C-9A4D-3050-5AF0F4E2AA59}"/>
              </a:ext>
            </a:extLst>
          </p:cNvPr>
          <p:cNvSpPr>
            <a:spLocks noChangeAspect="1"/>
          </p:cNvSpPr>
          <p:nvPr/>
        </p:nvSpPr>
        <p:spPr>
          <a:xfrm>
            <a:off x="6193399" y="4675806"/>
            <a:ext cx="1296612" cy="864000"/>
          </a:xfrm>
          <a:prstGeom prst="rect">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Ins="72000" rtlCol="0" anchor="t"/>
          <a:lstStyle/>
          <a:p>
            <a:pPr algn="ctr"/>
            <a:r>
              <a:rPr lang="fr-FR" b="1" dirty="0">
                <a:solidFill>
                  <a:schemeClr val="bg1"/>
                </a:solidFill>
                <a:latin typeface="Calibri" panose="020F0502020204030204" pitchFamily="34" charset="0"/>
                <a:cs typeface="Calibri" panose="020F0502020204030204" pitchFamily="34" charset="0"/>
              </a:rPr>
              <a:t>Fragilisation du financement du système de retraite </a:t>
            </a:r>
          </a:p>
        </p:txBody>
      </p:sp>
      <p:sp>
        <p:nvSpPr>
          <p:cNvPr id="195" name="Rectangle 194">
            <a:extLst>
              <a:ext uri="{FF2B5EF4-FFF2-40B4-BE49-F238E27FC236}">
                <a16:creationId xmlns:a16="http://schemas.microsoft.com/office/drawing/2014/main" id="{6DDABBFA-1DDB-4E93-EE77-8F23EC329D6E}"/>
              </a:ext>
            </a:extLst>
          </p:cNvPr>
          <p:cNvSpPr>
            <a:spLocks noChangeAspect="1"/>
          </p:cNvSpPr>
          <p:nvPr/>
        </p:nvSpPr>
        <p:spPr>
          <a:xfrm>
            <a:off x="3343618" y="5624206"/>
            <a:ext cx="1296612" cy="864000"/>
          </a:xfrm>
          <a:prstGeom prst="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r>
              <a:rPr lang="fr-FR" b="1" dirty="0">
                <a:solidFill>
                  <a:schemeClr val="bg1"/>
                </a:solidFill>
                <a:latin typeface="Calibri" panose="020F0502020204030204" pitchFamily="34" charset="0"/>
                <a:cs typeface="Calibri" panose="020F0502020204030204" pitchFamily="34" charset="0"/>
              </a:rPr>
              <a:t>Prévention sanitaire</a:t>
            </a:r>
          </a:p>
        </p:txBody>
      </p:sp>
      <p:sp>
        <p:nvSpPr>
          <p:cNvPr id="196" name="Rectangle 195">
            <a:extLst>
              <a:ext uri="{FF2B5EF4-FFF2-40B4-BE49-F238E27FC236}">
                <a16:creationId xmlns:a16="http://schemas.microsoft.com/office/drawing/2014/main" id="{C7B8FF6E-394E-4A85-9350-4D866B1BDC12}"/>
              </a:ext>
            </a:extLst>
          </p:cNvPr>
          <p:cNvSpPr>
            <a:spLocks noChangeAspect="1"/>
          </p:cNvSpPr>
          <p:nvPr/>
        </p:nvSpPr>
        <p:spPr>
          <a:xfrm>
            <a:off x="4775863" y="5621687"/>
            <a:ext cx="1296612" cy="864000"/>
          </a:xfrm>
          <a:prstGeom prst="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r>
              <a:rPr lang="fr-FR" b="1" dirty="0">
                <a:solidFill>
                  <a:schemeClr val="bg1"/>
                </a:solidFill>
                <a:latin typeface="Calibri" panose="020F0502020204030204" pitchFamily="34" charset="0"/>
                <a:cs typeface="Calibri" panose="020F0502020204030204" pitchFamily="34" charset="0"/>
              </a:rPr>
              <a:t>Lutte contre l’isolement des personnes âgées</a:t>
            </a:r>
          </a:p>
        </p:txBody>
      </p:sp>
      <p:sp>
        <p:nvSpPr>
          <p:cNvPr id="197" name="Rectangle 196">
            <a:extLst>
              <a:ext uri="{FF2B5EF4-FFF2-40B4-BE49-F238E27FC236}">
                <a16:creationId xmlns:a16="http://schemas.microsoft.com/office/drawing/2014/main" id="{990C73A5-8921-91BB-C47A-8EF619C56267}"/>
              </a:ext>
            </a:extLst>
          </p:cNvPr>
          <p:cNvSpPr>
            <a:spLocks noChangeAspect="1"/>
          </p:cNvSpPr>
          <p:nvPr/>
        </p:nvSpPr>
        <p:spPr>
          <a:xfrm>
            <a:off x="6172243" y="5629583"/>
            <a:ext cx="1296612" cy="864000"/>
          </a:xfrm>
          <a:prstGeom prst="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r>
              <a:rPr lang="fr-FR" b="1" dirty="0" err="1">
                <a:solidFill>
                  <a:schemeClr val="bg1"/>
                </a:solidFill>
                <a:latin typeface="Calibri" panose="020F0502020204030204" pitchFamily="34" charset="0"/>
                <a:cs typeface="Calibri" panose="020F0502020204030204" pitchFamily="34" charset="0"/>
              </a:rPr>
              <a:t>Verdurisation</a:t>
            </a:r>
            <a:r>
              <a:rPr lang="fr-FR" b="1" dirty="0">
                <a:solidFill>
                  <a:schemeClr val="bg1"/>
                </a:solidFill>
                <a:latin typeface="Calibri" panose="020F0502020204030204" pitchFamily="34" charset="0"/>
                <a:cs typeface="Calibri" panose="020F0502020204030204" pitchFamily="34" charset="0"/>
              </a:rPr>
              <a:t> des îlots de chaleur urbains</a:t>
            </a:r>
          </a:p>
        </p:txBody>
      </p:sp>
      <p:sp>
        <p:nvSpPr>
          <p:cNvPr id="198" name="Rectangle 197">
            <a:extLst>
              <a:ext uri="{FF2B5EF4-FFF2-40B4-BE49-F238E27FC236}">
                <a16:creationId xmlns:a16="http://schemas.microsoft.com/office/drawing/2014/main" id="{34BF33A8-D32D-B214-B16D-CF44ACA4D01E}"/>
              </a:ext>
            </a:extLst>
          </p:cNvPr>
          <p:cNvSpPr>
            <a:spLocks noChangeAspect="1"/>
          </p:cNvSpPr>
          <p:nvPr/>
        </p:nvSpPr>
        <p:spPr>
          <a:xfrm>
            <a:off x="7595340" y="5629583"/>
            <a:ext cx="1296612" cy="864000"/>
          </a:xfrm>
          <a:prstGeom prst="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r>
              <a:rPr lang="fr-FR" b="1" dirty="0">
                <a:solidFill>
                  <a:schemeClr val="bg1"/>
                </a:solidFill>
                <a:latin typeface="Calibri" panose="020F0502020204030204" pitchFamily="34" charset="0"/>
                <a:cs typeface="Calibri" panose="020F0502020204030204" pitchFamily="34" charset="0"/>
              </a:rPr>
              <a:t>Renforcement des capacités d’accueil des hôpitaux</a:t>
            </a:r>
          </a:p>
        </p:txBody>
      </p:sp>
      <p:pic>
        <p:nvPicPr>
          <p:cNvPr id="200" name="Graphique 199" descr="Énergie renouvelable avec un remplissage uni">
            <a:extLst>
              <a:ext uri="{FF2B5EF4-FFF2-40B4-BE49-F238E27FC236}">
                <a16:creationId xmlns:a16="http://schemas.microsoft.com/office/drawing/2014/main" id="{59D2AB53-E379-8D92-3A98-0DC8941F2BF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348326" y="5360973"/>
            <a:ext cx="360000" cy="360000"/>
          </a:xfrm>
          <a:prstGeom prst="rect">
            <a:avLst/>
          </a:prstGeom>
        </p:spPr>
      </p:pic>
    </p:spTree>
    <p:extLst>
      <p:ext uri="{BB962C8B-B14F-4D97-AF65-F5344CB8AC3E}">
        <p14:creationId xmlns:p14="http://schemas.microsoft.com/office/powerpoint/2010/main" val="421995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62" grpId="0" animBg="1"/>
      <p:bldP spid="63" grpId="0" animBg="1"/>
      <p:bldP spid="194" grpId="0" animBg="1"/>
      <p:bldP spid="195" grpId="0" animBg="1"/>
      <p:bldP spid="196" grpId="0" animBg="1"/>
      <p:bldP spid="197" grpId="0" animBg="1"/>
      <p:bldP spid="1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38548050918_2_0"/>
          <p:cNvSpPr txBox="1">
            <a:spLocks noGrp="1"/>
          </p:cNvSpPr>
          <p:nvPr>
            <p:ph type="title"/>
          </p:nvPr>
        </p:nvSpPr>
        <p:spPr>
          <a:xfrm>
            <a:off x="838199" y="0"/>
            <a:ext cx="11312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r-FR" dirty="0"/>
              <a:t>Politiques de protection sociale-écologique face aux vagues de chaleur</a:t>
            </a:r>
            <a:endParaRPr dirty="0"/>
          </a:p>
        </p:txBody>
      </p:sp>
      <p:sp>
        <p:nvSpPr>
          <p:cNvPr id="253" name="Google Shape;253;g38548050918_2_0"/>
          <p:cNvSpPr txBox="1">
            <a:spLocks noGrp="1"/>
          </p:cNvSpPr>
          <p:nvPr>
            <p:ph type="sldNum" idx="12"/>
          </p:nvPr>
        </p:nvSpPr>
        <p:spPr>
          <a:xfrm>
            <a:off x="9407073" y="6491671"/>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9</a:t>
            </a:fld>
            <a:endParaRPr/>
          </a:p>
        </p:txBody>
      </p:sp>
      <p:sp>
        <p:nvSpPr>
          <p:cNvPr id="254" name="Google Shape;254;g38548050918_2_0"/>
          <p:cNvSpPr/>
          <p:nvPr/>
        </p:nvSpPr>
        <p:spPr>
          <a:xfrm>
            <a:off x="-77118" y="-33051"/>
            <a:ext cx="848400" cy="437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5" name="Google Shape;255;g38548050918_2_0"/>
          <p:cNvSpPr txBox="1">
            <a:spLocks noGrp="1"/>
          </p:cNvSpPr>
          <p:nvPr>
            <p:ph type="body" idx="1"/>
          </p:nvPr>
        </p:nvSpPr>
        <p:spPr>
          <a:xfrm>
            <a:off x="838199" y="1603021"/>
            <a:ext cx="11015100" cy="5025300"/>
          </a:xfrm>
          <a:prstGeom prst="rect">
            <a:avLst/>
          </a:prstGeom>
          <a:noFill/>
          <a:ln>
            <a:noFill/>
          </a:ln>
        </p:spPr>
        <p:txBody>
          <a:bodyPr spcFirstLastPara="1" wrap="square" lIns="91425" tIns="45700" rIns="91425" bIns="45700" anchor="t" anchorCtr="0">
            <a:normAutofit/>
          </a:bodyPr>
          <a:lstStyle/>
          <a:p>
            <a:pPr marL="114300" lvl="0" indent="0" algn="just" rtl="0">
              <a:lnSpc>
                <a:spcPct val="98181"/>
              </a:lnSpc>
              <a:spcBef>
                <a:spcPts val="1000"/>
              </a:spcBef>
              <a:spcAft>
                <a:spcPts val="0"/>
              </a:spcAft>
              <a:buSzPts val="1100"/>
              <a:buNone/>
            </a:pPr>
            <a:r>
              <a:rPr lang="fr-FR" dirty="0"/>
              <a:t>Identifier et protéger les habitants vulnérables en ville</a:t>
            </a:r>
            <a:endParaRPr sz="2200" dirty="0"/>
          </a:p>
        </p:txBody>
      </p:sp>
      <p:pic>
        <p:nvPicPr>
          <p:cNvPr id="256" name="Google Shape;256;g38548050918_2_0" descr="Une image contenant carte, texte, atlas&#10;&#10;Le contenu généré par l’IA peut être incorrect."/>
          <p:cNvPicPr preferRelativeResize="0"/>
          <p:nvPr/>
        </p:nvPicPr>
        <p:blipFill rotWithShape="1">
          <a:blip r:embed="rId3">
            <a:alphaModFix/>
          </a:blip>
          <a:srcRect/>
          <a:stretch/>
        </p:blipFill>
        <p:spPr>
          <a:xfrm>
            <a:off x="319639" y="2302755"/>
            <a:ext cx="3188192" cy="2880000"/>
          </a:xfrm>
          <a:prstGeom prst="rect">
            <a:avLst/>
          </a:prstGeom>
          <a:noFill/>
          <a:ln>
            <a:noFill/>
          </a:ln>
        </p:spPr>
      </p:pic>
      <p:pic>
        <p:nvPicPr>
          <p:cNvPr id="257" name="Google Shape;257;g38548050918_2_0" descr="Une image contenant plein air, arbre, sol, Espace public&#10;&#10;Le contenu généré par l’IA peut être incorrect."/>
          <p:cNvPicPr preferRelativeResize="0"/>
          <p:nvPr/>
        </p:nvPicPr>
        <p:blipFill rotWithShape="1">
          <a:blip r:embed="rId4">
            <a:alphaModFix/>
          </a:blip>
          <a:srcRect/>
          <a:stretch/>
        </p:blipFill>
        <p:spPr>
          <a:xfrm>
            <a:off x="3655870" y="2302755"/>
            <a:ext cx="4322144" cy="2880001"/>
          </a:xfrm>
          <a:prstGeom prst="rect">
            <a:avLst/>
          </a:prstGeom>
          <a:noFill/>
          <a:ln>
            <a:noFill/>
          </a:ln>
        </p:spPr>
      </p:pic>
      <p:pic>
        <p:nvPicPr>
          <p:cNvPr id="258" name="Google Shape;258;g38548050918_2_0" descr="Une image contenant plein air, arbre, habits, personne&#10;&#10;Le contenu généré par l’IA peut être incorrect."/>
          <p:cNvPicPr preferRelativeResize="0"/>
          <p:nvPr/>
        </p:nvPicPr>
        <p:blipFill rotWithShape="1">
          <a:blip r:embed="rId5">
            <a:alphaModFix/>
          </a:blip>
          <a:srcRect/>
          <a:stretch/>
        </p:blipFill>
        <p:spPr>
          <a:xfrm>
            <a:off x="8126054" y="2302755"/>
            <a:ext cx="3847352" cy="2879999"/>
          </a:xfrm>
          <a:prstGeom prst="rect">
            <a:avLst/>
          </a:prstGeom>
          <a:noFill/>
          <a:ln>
            <a:noFill/>
          </a:ln>
        </p:spPr>
      </p:pic>
      <p:sp>
        <p:nvSpPr>
          <p:cNvPr id="259" name="Google Shape;259;g38548050918_2_0"/>
          <p:cNvSpPr txBox="1"/>
          <p:nvPr/>
        </p:nvSpPr>
        <p:spPr>
          <a:xfrm>
            <a:off x="771181" y="5148458"/>
            <a:ext cx="11202300" cy="965100"/>
          </a:xfrm>
          <a:prstGeom prst="rect">
            <a:avLst/>
          </a:prstGeom>
          <a:noFill/>
          <a:ln>
            <a:noFill/>
          </a:ln>
        </p:spPr>
        <p:txBody>
          <a:bodyPr spcFirstLastPara="1" wrap="square" lIns="91425" tIns="45700" rIns="91425" bIns="45700" anchor="t" anchorCtr="0">
            <a:normAutofit/>
          </a:bodyPr>
          <a:lstStyle/>
          <a:p>
            <a:pPr marL="114300" marR="0" lvl="0" indent="0" algn="ctr" rtl="0">
              <a:lnSpc>
                <a:spcPct val="98181"/>
              </a:lnSpc>
              <a:spcBef>
                <a:spcPts val="1000"/>
              </a:spcBef>
              <a:spcAft>
                <a:spcPts val="0"/>
              </a:spcAft>
              <a:buClr>
                <a:schemeClr val="dk1"/>
              </a:buClr>
              <a:buSzPts val="1294"/>
              <a:buFont typeface="Arial"/>
              <a:buNone/>
            </a:pPr>
            <a:r>
              <a:rPr lang="fr-FR" sz="1800" b="1" i="0" u="none" strike="noStrike" cap="none">
                <a:solidFill>
                  <a:schemeClr val="dk1"/>
                </a:solidFill>
                <a:latin typeface="Calibri"/>
                <a:ea typeface="Calibri"/>
                <a:cs typeface="Calibri"/>
                <a:sym typeface="Calibri"/>
              </a:rPr>
              <a:t>Identification des rues comptant le plus d’habitants vulnérables et, dans celles-ci, fermeture à la circulation et installation d’infrastructures de rafraîchissement durant l’été (Vienne, </a:t>
            </a:r>
            <a:r>
              <a:rPr lang="fr-FR" sz="1800" b="1" i="1" u="none" strike="noStrike" cap="none">
                <a:solidFill>
                  <a:schemeClr val="dk1"/>
                </a:solidFill>
                <a:latin typeface="Calibri"/>
                <a:ea typeface="Calibri"/>
                <a:cs typeface="Calibri"/>
                <a:sym typeface="Calibri"/>
              </a:rPr>
              <a:t>Coole Straßen</a:t>
            </a:r>
            <a:r>
              <a:rPr lang="fr-FR" sz="1800" b="1" i="0" u="none" strike="noStrike" cap="none">
                <a:solidFill>
                  <a:schemeClr val="dk1"/>
                </a:solidFill>
                <a:latin typeface="Calibri"/>
                <a:ea typeface="Calibri"/>
                <a:cs typeface="Calibri"/>
                <a:sym typeface="Calibri"/>
              </a:rPr>
              <a:t>)</a:t>
            </a:r>
            <a:endParaRPr sz="1800" b="1" i="0" u="none" strike="noStrike" cap="none">
              <a:solidFill>
                <a:schemeClr val="dk1"/>
              </a:solidFill>
              <a:latin typeface="Calibri"/>
              <a:ea typeface="Calibri"/>
              <a:cs typeface="Calibri"/>
              <a:sym typeface="Calibri"/>
            </a:endParaRPr>
          </a:p>
        </p:txBody>
      </p:sp>
      <p:pic>
        <p:nvPicPr>
          <p:cNvPr id="260" name="Google Shape;260;g38548050918_2_0" descr="Une image contenant Police, Graphique, graphisme, logo&#10;&#10;Le contenu généré par l’IA peut être incorrect."/>
          <p:cNvPicPr preferRelativeResize="0"/>
          <p:nvPr/>
        </p:nvPicPr>
        <p:blipFill rotWithShape="1">
          <a:blip r:embed="rId6">
            <a:alphaModFix/>
          </a:blip>
          <a:srcRect/>
          <a:stretch/>
        </p:blipFill>
        <p:spPr>
          <a:xfrm>
            <a:off x="8553691" y="6123728"/>
            <a:ext cx="3638311" cy="733067"/>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e39ddcedd54b5a4918a6dfea5f1432a7">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4375710ba33db0462fcb0e1559d7eb04"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97A99CE7-3A09-4E47-8C65-BE3C3E2321C4}"/>
</file>

<file path=customXml/itemProps2.xml><?xml version="1.0" encoding="utf-8"?>
<ds:datastoreItem xmlns:ds="http://schemas.openxmlformats.org/officeDocument/2006/customXml" ds:itemID="{4D03E1B5-462B-4498-846E-518C5D42C1E9}"/>
</file>

<file path=customXml/itemProps3.xml><?xml version="1.0" encoding="utf-8"?>
<ds:datastoreItem xmlns:ds="http://schemas.openxmlformats.org/officeDocument/2006/customXml" ds:itemID="{2225C217-A39F-4388-9A6F-F008CF313120}"/>
</file>

<file path=docProps/app.xml><?xml version="1.0" encoding="utf-8"?>
<Properties xmlns="http://schemas.openxmlformats.org/officeDocument/2006/extended-properties" xmlns:vt="http://schemas.openxmlformats.org/officeDocument/2006/docPropsVTypes">
  <TotalTime>509</TotalTime>
  <Words>1551</Words>
  <Application>Microsoft Macintosh PowerPoint</Application>
  <PresentationFormat>Grand écran</PresentationFormat>
  <Paragraphs>199</Paragraphs>
  <Slides>15</Slides>
  <Notes>15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15</vt:i4>
      </vt:variant>
    </vt:vector>
  </HeadingPairs>
  <TitlesOfParts>
    <vt:vector size="20" baseType="lpstr">
      <vt:lpstr>Arial</vt:lpstr>
      <vt:lpstr>Helvetica Neue</vt:lpstr>
      <vt:lpstr>Calibri</vt:lpstr>
      <vt:lpstr>Courier New</vt:lpstr>
      <vt:lpstr>Thème Office</vt:lpstr>
      <vt:lpstr>La matrice du risque social-écologique : Un outil pour les politiques publiques de transition juste </vt:lpstr>
      <vt:lpstr>Le projet PRETS </vt:lpstr>
      <vt:lpstr>Le projet PRETS </vt:lpstr>
      <vt:lpstr>Vers une protection sociale écologique</vt:lpstr>
      <vt:lpstr>Définition &amp; dimensions du risque social-écologique</vt:lpstr>
      <vt:lpstr>Définition &amp; dimensions du risque social-écologique</vt:lpstr>
      <vt:lpstr>La matrice du risque social-écologique</vt:lpstr>
      <vt:lpstr>Présentation PowerPoint</vt:lpstr>
      <vt:lpstr>Politiques de protection sociale-écologique face aux vagues de chaleur</vt:lpstr>
      <vt:lpstr>Politiques de protection sociale-écologique face aux vagues de chaleur </vt:lpstr>
      <vt:lpstr>Présentation PowerPoint</vt:lpstr>
      <vt:lpstr>Profils de vulnérabilité aux vagues de chaleur en Belgique</vt:lpstr>
      <vt:lpstr>Profils de vulnérabilité à la transition vers zéro émission nette en matière de mobilité en Belgique</vt:lpstr>
      <vt:lpstr>Conclusion: Institutionnaliser et démocratiser la matrice du risque social-écologique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VAN INNIS  Valérie</dc:creator>
  <cp:lastModifiedBy>Aurore Fransolet</cp:lastModifiedBy>
  <cp:revision>17</cp:revision>
  <dcterms:created xsi:type="dcterms:W3CDTF">2019-07-23T09:59:06Z</dcterms:created>
  <dcterms:modified xsi:type="dcterms:W3CDTF">2025-11-04T16:28:59Z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y fmtid="{D5CDD505-2E9C-101B-9397-08002B2CF9AE}" pid="3" name="MediaServiceImageTags">
    <vt:lpwstr/>
  </property>
</Properties>
</file>