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648" r:id="rId5"/>
  </p:sldMasterIdLst>
  <p:notesMasterIdLst>
    <p:notesMasterId r:id="rId28"/>
  </p:notesMasterIdLst>
  <p:handoutMasterIdLst>
    <p:handoutMasterId r:id="rId29"/>
  </p:handoutMasterIdLst>
  <p:sldIdLst>
    <p:sldId id="334" r:id="rId6"/>
    <p:sldId id="331" r:id="rId7"/>
    <p:sldId id="360" r:id="rId8"/>
    <p:sldId id="329" r:id="rId9"/>
    <p:sldId id="346" r:id="rId10"/>
    <p:sldId id="358" r:id="rId11"/>
    <p:sldId id="350" r:id="rId12"/>
    <p:sldId id="351" r:id="rId13"/>
    <p:sldId id="349" r:id="rId14"/>
    <p:sldId id="356" r:id="rId15"/>
    <p:sldId id="359" r:id="rId16"/>
    <p:sldId id="357" r:id="rId17"/>
    <p:sldId id="337" r:id="rId18"/>
    <p:sldId id="341" r:id="rId19"/>
    <p:sldId id="345" r:id="rId20"/>
    <p:sldId id="332" r:id="rId21"/>
    <p:sldId id="347" r:id="rId22"/>
    <p:sldId id="339" r:id="rId23"/>
    <p:sldId id="354" r:id="rId24"/>
    <p:sldId id="355" r:id="rId25"/>
    <p:sldId id="338" r:id="rId26"/>
    <p:sldId id="352" r:id="rId27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toriia Atavina" initials="VA" lastIdx="1" clrIdx="0">
    <p:extLst>
      <p:ext uri="{19B8F6BF-5375-455C-9EA6-DF929625EA0E}">
        <p15:presenceInfo xmlns:p15="http://schemas.microsoft.com/office/powerpoint/2012/main" userId="S::viktoriia.atavina@vedecom.fr::79afc2e9-b96f-4541-bf5c-78e57cb8e8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00B050"/>
    <a:srgbClr val="FFC000"/>
    <a:srgbClr val="E4173F"/>
    <a:srgbClr val="71B98E"/>
    <a:srgbClr val="69BBBB"/>
    <a:srgbClr val="293800"/>
    <a:srgbClr val="29385A"/>
    <a:srgbClr val="C6C6C6"/>
    <a:srgbClr val="738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B050C982-8818-2143-A276-5F4B8F1C85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2EDEFF3-3EC6-DD43-9379-9B9138C653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F2B7-9734-8447-947E-1C15A6010EB0}" type="datetimeFigureOut">
              <a:rPr lang="fr-FR" smtClean="0"/>
              <a:t>22/09/2020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B899008-1BAA-E646-8708-82AB03EEC5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76D0770-4C92-AC4D-A8F4-DF34C748E0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D2F8D-5852-2542-B2BB-85A0163240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687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88C51-E4C3-024D-949E-019F40A7DD73}" type="datetimeFigureOut">
              <a:rPr lang="fr-FR" smtClean="0"/>
              <a:t>22/09/2020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2989-8C50-C243-9E33-8D58DD751A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74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955519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- Titre couverture -</a:t>
            </a:r>
          </a:p>
        </p:txBody>
      </p:sp>
    </p:spTree>
    <p:extLst>
      <p:ext uri="{BB962C8B-B14F-4D97-AF65-F5344CB8AC3E}">
        <p14:creationId xmlns:p14="http://schemas.microsoft.com/office/powerpoint/2010/main" val="21598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162204"/>
          </a:xfrm>
          <a:prstGeom prst="rect">
            <a:avLst/>
          </a:prstGeom>
          <a:solidFill>
            <a:srgbClr val="E417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096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</p:spTree>
    <p:extLst>
      <p:ext uri="{BB962C8B-B14F-4D97-AF65-F5344CB8AC3E}">
        <p14:creationId xmlns:p14="http://schemas.microsoft.com/office/powerpoint/2010/main" val="12700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162204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09603"/>
            <a:ext cx="10972800" cy="1143000"/>
          </a:xfrm>
        </p:spPr>
        <p:txBody>
          <a:bodyPr/>
          <a:lstStyle>
            <a:lvl1pPr algn="ctr">
              <a:defRPr>
                <a:solidFill>
                  <a:srgbClr val="29385A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</p:spTree>
    <p:extLst>
      <p:ext uri="{BB962C8B-B14F-4D97-AF65-F5344CB8AC3E}">
        <p14:creationId xmlns:p14="http://schemas.microsoft.com/office/powerpoint/2010/main" val="42079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2"/>
            <a:ext cx="12192001" cy="5956299"/>
          </a:xfrm>
          <a:prstGeom prst="rect">
            <a:avLst/>
          </a:prstGeom>
          <a:solidFill>
            <a:srgbClr val="293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6747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A34152-F450-8C43-8E45-257CD14C3D06}"/>
              </a:ext>
            </a:extLst>
          </p:cNvPr>
          <p:cNvSpPr/>
          <p:nvPr userDrawn="1"/>
        </p:nvSpPr>
        <p:spPr>
          <a:xfrm>
            <a:off x="-1" y="5956300"/>
            <a:ext cx="12192001" cy="901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EA42AAC1-D668-4E72-B392-C6440769E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7263" y="6147986"/>
            <a:ext cx="597471" cy="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F54B9B0-4480-9648-9B62-448A0380286C}"/>
              </a:ext>
            </a:extLst>
          </p:cNvPr>
          <p:cNvSpPr/>
          <p:nvPr userDrawn="1"/>
        </p:nvSpPr>
        <p:spPr>
          <a:xfrm>
            <a:off x="-1" y="1"/>
            <a:ext cx="12192001" cy="5967484"/>
          </a:xfrm>
          <a:prstGeom prst="rect">
            <a:avLst/>
          </a:prstGeom>
          <a:solidFill>
            <a:srgbClr val="E417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67C730A6-76A4-3543-A11A-EE6919292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747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A3CDBB-B041-DB47-AFF1-CFF1A4B62673}"/>
              </a:ext>
            </a:extLst>
          </p:cNvPr>
          <p:cNvSpPr/>
          <p:nvPr userDrawn="1"/>
        </p:nvSpPr>
        <p:spPr>
          <a:xfrm>
            <a:off x="-1" y="5956300"/>
            <a:ext cx="12192001" cy="901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F93A7593-60B5-4BF9-A914-9AE518250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7263" y="6147986"/>
            <a:ext cx="597471" cy="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1700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7F899A-2890-0F41-B1AC-9F04E5F17BBB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5011BA7E-565E-44F9-AB4E-63CB78794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955519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- Titre couverture -</a:t>
            </a:r>
          </a:p>
        </p:txBody>
      </p:sp>
    </p:spTree>
    <p:extLst>
      <p:ext uri="{BB962C8B-B14F-4D97-AF65-F5344CB8AC3E}">
        <p14:creationId xmlns:p14="http://schemas.microsoft.com/office/powerpoint/2010/main" val="17213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latin typeface="Roboto Condensed Light"/>
                <a:cs typeface="Roboto Condensed Light"/>
              </a:defRPr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ADFE13-6A6E-1B42-B0BA-D452B2EA0BC3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FB54EAED-CFEC-42F9-A760-108E7E24C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8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9CBEF5CF-6A34-4289-9DDE-98F7B289D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10CEEB-BFFB-9C4B-8F08-23E6EC3B2CA2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8848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A53F-67C4-0D4C-ACEE-B99D3C36DFF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4B030C-B070-F14C-BFE3-92D4BA040DAE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BB7056F3-F081-45DC-948C-C74C92BF1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F8548F-E994-4710-8EA1-815575FF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D7199D2-89B8-45BD-8B92-88E0BB5E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260392C-BE7F-4519-BCD4-562DC54634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D1A53F-67C4-0D4C-ACEE-B99D3C36DF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6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4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7069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340633"/>
            <a:ext cx="4011084" cy="4785531"/>
          </a:xfrm>
        </p:spPr>
        <p:txBody>
          <a:bodyPr/>
          <a:lstStyle>
            <a:lvl1pPr marL="0" indent="0">
              <a:buNone/>
              <a:defRPr sz="1400"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5189587" y="273051"/>
            <a:ext cx="6392813" cy="585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4E8F07-DEC1-4E40-8136-0628C239107D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4681B4AA-FB60-4A94-862A-30A0E91FEB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1"/>
            <a:ext cx="12192001" cy="6162204"/>
          </a:xfrm>
          <a:prstGeom prst="rect">
            <a:avLst/>
          </a:prstGeom>
          <a:solidFill>
            <a:srgbClr val="293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096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</p:spTree>
    <p:extLst>
      <p:ext uri="{BB962C8B-B14F-4D97-AF65-F5344CB8AC3E}">
        <p14:creationId xmlns:p14="http://schemas.microsoft.com/office/powerpoint/2010/main" val="34591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162204"/>
          </a:xfrm>
          <a:prstGeom prst="rect">
            <a:avLst/>
          </a:prstGeom>
          <a:solidFill>
            <a:srgbClr val="E417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096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</p:spTree>
    <p:extLst>
      <p:ext uri="{BB962C8B-B14F-4D97-AF65-F5344CB8AC3E}">
        <p14:creationId xmlns:p14="http://schemas.microsoft.com/office/powerpoint/2010/main" val="32856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162204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09603"/>
            <a:ext cx="10972800" cy="1143000"/>
          </a:xfrm>
        </p:spPr>
        <p:txBody>
          <a:bodyPr/>
          <a:lstStyle>
            <a:lvl1pPr algn="ctr">
              <a:defRPr>
                <a:solidFill>
                  <a:srgbClr val="29385A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</p:spTree>
    <p:extLst>
      <p:ext uri="{BB962C8B-B14F-4D97-AF65-F5344CB8AC3E}">
        <p14:creationId xmlns:p14="http://schemas.microsoft.com/office/powerpoint/2010/main" val="32271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2"/>
            <a:ext cx="12192001" cy="5956299"/>
          </a:xfrm>
          <a:prstGeom prst="rect">
            <a:avLst/>
          </a:prstGeom>
          <a:solidFill>
            <a:srgbClr val="293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6747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A34152-F450-8C43-8E45-257CD14C3D06}"/>
              </a:ext>
            </a:extLst>
          </p:cNvPr>
          <p:cNvSpPr/>
          <p:nvPr userDrawn="1"/>
        </p:nvSpPr>
        <p:spPr>
          <a:xfrm>
            <a:off x="-1" y="5956300"/>
            <a:ext cx="12192001" cy="901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15EEC946-62EE-4ED5-A1CB-602F96000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7263" y="6147986"/>
            <a:ext cx="597471" cy="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F54B9B0-4480-9648-9B62-448A0380286C}"/>
              </a:ext>
            </a:extLst>
          </p:cNvPr>
          <p:cNvSpPr/>
          <p:nvPr userDrawn="1"/>
        </p:nvSpPr>
        <p:spPr>
          <a:xfrm>
            <a:off x="-1" y="1"/>
            <a:ext cx="12192001" cy="5967484"/>
          </a:xfrm>
          <a:prstGeom prst="rect">
            <a:avLst/>
          </a:prstGeom>
          <a:solidFill>
            <a:srgbClr val="E417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67C730A6-76A4-3543-A11A-EE6919292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747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A3CDBB-B041-DB47-AFF1-CFF1A4B62673}"/>
              </a:ext>
            </a:extLst>
          </p:cNvPr>
          <p:cNvSpPr/>
          <p:nvPr userDrawn="1"/>
        </p:nvSpPr>
        <p:spPr>
          <a:xfrm>
            <a:off x="-1" y="5956300"/>
            <a:ext cx="12192001" cy="901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9F6C851E-9C32-4845-815C-51D3618D33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7263" y="6147986"/>
            <a:ext cx="597471" cy="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61700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7F899A-2890-0F41-B1AC-9F04E5F17BBB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923E5179-A13C-4240-80FF-83E6F8C2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standard -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38200" y="365126"/>
            <a:ext cx="10515600" cy="622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9829800" cy="371476"/>
          </a:xfrm>
          <a:noFill/>
        </p:spPr>
        <p:txBody>
          <a:bodyPr>
            <a:noAutofit/>
          </a:bodyPr>
          <a:lstStyle>
            <a:lvl1pPr>
              <a:defRPr sz="2000" cap="all" baseline="0"/>
            </a:lvl1pPr>
          </a:lstStyle>
          <a:p>
            <a:r>
              <a:rPr lang="fr-FR"/>
              <a:t>TITRE DE LA PARTIE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AAB30-F965-467C-A48C-C336BD05C348}" type="datetime1">
              <a:rPr lang="fr-FR" smtClean="0"/>
              <a:pPr/>
              <a:t>22/09/2020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Propriété de VEDECOM – Reproduction Interdite – Strictement confidentiel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35670"/>
            <a:ext cx="9829800" cy="3968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Sous-titre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10668000" y="371481"/>
            <a:ext cx="685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00E66D-F9DD-4CDF-989B-A81624997F1F}" type="slidenum">
              <a:rPr lang="fr-FR" sz="788" smtClean="0">
                <a:solidFill>
                  <a:schemeClr val="bg1"/>
                </a:solidFill>
              </a:rPr>
              <a:pPr/>
              <a:t>‹N°›</a:t>
            </a:fld>
            <a:endParaRPr lang="fr-FR" sz="788">
              <a:solidFill>
                <a:schemeClr val="bg1"/>
              </a:solidFill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838200" y="6176966"/>
            <a:ext cx="10515600" cy="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4"/>
          </p:nvPr>
        </p:nvSpPr>
        <p:spPr>
          <a:xfrm>
            <a:off x="853019" y="1042989"/>
            <a:ext cx="10500783" cy="51323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291" y="6356354"/>
            <a:ext cx="1066800" cy="4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4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latin typeface="Roboto Condensed Light"/>
                <a:cs typeface="Roboto Condensed Light"/>
              </a:defRPr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ADFE13-6A6E-1B42-B0BA-D452B2EA0BC3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CD94918E-ECB1-4238-822F-408BA7D29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09601" y="1803189"/>
            <a:ext cx="5175769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6381154" y="1803189"/>
            <a:ext cx="5201247" cy="4322974"/>
          </a:xfrm>
        </p:spPr>
        <p:txBody>
          <a:bodyPr/>
          <a:lstStyle>
            <a:lvl1pPr>
              <a:defRPr b="1" i="0">
                <a:latin typeface="Univers Condensed" panose="020B0306020202040204" pitchFamily="34" charset="0"/>
                <a:cs typeface="Roboto Condensed Bold"/>
              </a:defRPr>
            </a:lvl1pPr>
            <a:lvl2pPr>
              <a:defRPr b="1" i="0">
                <a:latin typeface="Univers Condensed" panose="020B0306020202040204" pitchFamily="34" charset="0"/>
              </a:defRPr>
            </a:lvl2pPr>
            <a:lvl3pPr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BE5931-73E9-B748-8C71-1417D180E52F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56229DAE-C5F3-4D77-83A2-17CA98153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- Cliquez et modifiez le titre 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10CEEB-BFFB-9C4B-8F08-23E6EC3B2CA2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22EE539A-36ED-4D3F-BAD2-F49671A4F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053" y="6328800"/>
            <a:ext cx="315894" cy="2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1A53F-67C4-0D4C-ACEE-B99D3C36DFF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4B030C-B070-F14C-BFE3-92D4BA040DAE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028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7069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340633"/>
            <a:ext cx="4011084" cy="4785531"/>
          </a:xfrm>
        </p:spPr>
        <p:txBody>
          <a:bodyPr/>
          <a:lstStyle>
            <a:lvl1pPr marL="0" indent="0">
              <a:buNone/>
              <a:defRPr sz="1400" b="0" i="0"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5189587" y="273051"/>
            <a:ext cx="6392813" cy="585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4E8F07-DEC1-4E40-8136-0628C239107D}"/>
              </a:ext>
            </a:extLst>
          </p:cNvPr>
          <p:cNvSpPr/>
          <p:nvPr userDrawn="1"/>
        </p:nvSpPr>
        <p:spPr>
          <a:xfrm>
            <a:off x="5765800" y="6261100"/>
            <a:ext cx="66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5336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1"/>
            <a:ext cx="12192001" cy="6162204"/>
          </a:xfrm>
          <a:prstGeom prst="rect">
            <a:avLst/>
          </a:prstGeom>
          <a:solidFill>
            <a:srgbClr val="293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09603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- Cliquez et modifiez le titre</a:t>
            </a:r>
            <a:br>
              <a:rPr lang="fr-FR"/>
            </a:br>
            <a:r>
              <a:rPr lang="fr-FR"/>
              <a:t>qui peut être très long sur deux lignes -</a:t>
            </a:r>
          </a:p>
        </p:txBody>
      </p:sp>
    </p:spTree>
    <p:extLst>
      <p:ext uri="{BB962C8B-B14F-4D97-AF65-F5344CB8AC3E}">
        <p14:creationId xmlns:p14="http://schemas.microsoft.com/office/powerpoint/2010/main" val="180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- Cliquez et modifiez le titre -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786470" y="6536643"/>
            <a:ext cx="851977" cy="27058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rgbClr val="29385A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09600" y="6536643"/>
            <a:ext cx="956733" cy="27058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rgbClr val="E4173F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1pPr>
          </a:lstStyle>
          <a:p>
            <a:fld id="{B9D1A53F-67C4-0D4C-ACEE-B99D3C36DFF6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/>
          <p:cNvCxnSpPr>
            <a:cxnSpLocks/>
          </p:cNvCxnSpPr>
          <p:nvPr userDrawn="1"/>
        </p:nvCxnSpPr>
        <p:spPr>
          <a:xfrm>
            <a:off x="568844" y="6476536"/>
            <a:ext cx="11054313" cy="0"/>
          </a:xfrm>
          <a:prstGeom prst="line">
            <a:avLst/>
          </a:prstGeom>
          <a:ln>
            <a:solidFill>
              <a:srgbClr val="29385A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65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2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800" b="0" i="0" kern="1200" spc="100">
          <a:solidFill>
            <a:srgbClr val="E4173F"/>
          </a:solidFill>
          <a:latin typeface="Univers Condensed Light" panose="020F0302020204030204" pitchFamily="34" charset="0"/>
          <a:ea typeface="+mj-ea"/>
          <a:cs typeface="Univers Condensed Light" panose="020F0302020204030204" pitchFamily="34" charset="0"/>
        </a:defRPr>
      </a:lvl1pPr>
    </p:titleStyle>
    <p:bodyStyle>
      <a:lvl1pPr marL="252000" indent="-234000" algn="l" defTabSz="4572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rgbClr val="E4173F"/>
        </a:buClr>
        <a:buSzPct val="100000"/>
        <a:buFont typeface="Courier New"/>
        <a:buChar char="o"/>
        <a:defRPr sz="2000" b="1" i="0" kern="1200" spc="100">
          <a:solidFill>
            <a:srgbClr val="29385A"/>
          </a:solidFill>
          <a:latin typeface="Univers Condensed" panose="020B0306020202040204" pitchFamily="34" charset="0"/>
          <a:ea typeface="+mn-ea"/>
          <a:cs typeface="Roboto Condensed Bold"/>
        </a:defRPr>
      </a:lvl1pPr>
      <a:lvl2pPr marL="597600" indent="-284400" algn="l" defTabSz="457200" rtl="0" eaLnBrk="1" latinLnBrk="0" hangingPunct="1">
        <a:lnSpc>
          <a:spcPct val="140000"/>
        </a:lnSpc>
        <a:spcBef>
          <a:spcPct val="20000"/>
        </a:spcBef>
        <a:buFont typeface="Courier New"/>
        <a:buChar char="o"/>
        <a:defRPr sz="1400" b="1" i="0" kern="1200" spc="100">
          <a:solidFill>
            <a:srgbClr val="29385A"/>
          </a:solidFill>
          <a:latin typeface="Univers Condensed" panose="020B0306020202040204" pitchFamily="34" charset="0"/>
          <a:ea typeface="+mn-ea"/>
          <a:cs typeface="Roboto Condensed Bold"/>
        </a:defRPr>
      </a:lvl2pPr>
      <a:lvl3pPr marL="874800" indent="-284400" algn="l" defTabSz="457200" rtl="0" eaLnBrk="1" latinLnBrk="0" hangingPunct="1">
        <a:lnSpc>
          <a:spcPct val="140000"/>
        </a:lnSpc>
        <a:spcBef>
          <a:spcPct val="20000"/>
        </a:spcBef>
        <a:buClr>
          <a:srgbClr val="29385A"/>
        </a:buClr>
        <a:buFont typeface="Lucida Grande"/>
        <a:buChar char="-"/>
        <a:defRPr sz="1400" b="0" i="0" kern="1200" spc="100">
          <a:solidFill>
            <a:srgbClr val="29385A"/>
          </a:solidFill>
          <a:latin typeface="Univers Condensed Light" panose="020F0302020204030204" pitchFamily="34" charset="0"/>
          <a:ea typeface="+mn-ea"/>
          <a:cs typeface="Univers Condensed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9385A"/>
          </a:solidFill>
          <a:latin typeface="Roboto Condensed Light"/>
          <a:ea typeface="+mn-ea"/>
          <a:cs typeface="Roboto Condensed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9385A"/>
          </a:solidFill>
          <a:latin typeface="Roboto Condensed Light"/>
          <a:ea typeface="+mn-ea"/>
          <a:cs typeface="Roboto Condense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/>
              <a:t>- Cliquez et modifiez le titre -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786470" y="6536643"/>
            <a:ext cx="851977" cy="27058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rgbClr val="29385A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09600" y="6536643"/>
            <a:ext cx="956733" cy="27058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 b="0" i="0">
                <a:solidFill>
                  <a:srgbClr val="E4173F"/>
                </a:solidFill>
                <a:latin typeface="Univers Condensed Light" panose="020F0302020204030204" pitchFamily="34" charset="0"/>
                <a:cs typeface="Univers Condensed Light" panose="020F0302020204030204" pitchFamily="34" charset="0"/>
              </a:defRPr>
            </a:lvl1pPr>
          </a:lstStyle>
          <a:p>
            <a:fld id="{B9D1A53F-67C4-0D4C-ACEE-B99D3C36DFF6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8" name="Connecteur droit 7"/>
          <p:cNvCxnSpPr>
            <a:cxnSpLocks/>
          </p:cNvCxnSpPr>
          <p:nvPr userDrawn="1"/>
        </p:nvCxnSpPr>
        <p:spPr>
          <a:xfrm>
            <a:off x="568844" y="6476536"/>
            <a:ext cx="11054313" cy="0"/>
          </a:xfrm>
          <a:prstGeom prst="line">
            <a:avLst/>
          </a:prstGeom>
          <a:ln>
            <a:solidFill>
              <a:srgbClr val="29385A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5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4" r:id="rId4"/>
    <p:sldLayoutId id="2147483655" r:id="rId5"/>
    <p:sldLayoutId id="2147483662" r:id="rId6"/>
    <p:sldLayoutId id="2147483656" r:id="rId7"/>
    <p:sldLayoutId id="2147483659" r:id="rId8"/>
    <p:sldLayoutId id="2147483660" r:id="rId9"/>
    <p:sldLayoutId id="2147483661" r:id="rId10"/>
    <p:sldLayoutId id="2147483664" r:id="rId11"/>
    <p:sldLayoutId id="2147483665" r:id="rId12"/>
    <p:sldLayoutId id="2147483658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800" b="0" i="0" kern="1200" spc="100">
          <a:solidFill>
            <a:srgbClr val="E4173F"/>
          </a:solidFill>
          <a:latin typeface="Univers Condensed Light" panose="020F0302020204030204" pitchFamily="34" charset="0"/>
          <a:ea typeface="+mj-ea"/>
          <a:cs typeface="Univers Condensed Light" panose="020F0302020204030204" pitchFamily="34" charset="0"/>
        </a:defRPr>
      </a:lvl1pPr>
    </p:titleStyle>
    <p:bodyStyle>
      <a:lvl1pPr marL="252000" indent="-234000" algn="l" defTabSz="4572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rgbClr val="E4173F"/>
        </a:buClr>
        <a:buSzPct val="100000"/>
        <a:buFont typeface="Courier New"/>
        <a:buChar char="o"/>
        <a:defRPr sz="2000" b="1" i="0" kern="1200" spc="100">
          <a:solidFill>
            <a:srgbClr val="29385A"/>
          </a:solidFill>
          <a:latin typeface="Univers Condensed" panose="020B0306020202040204" pitchFamily="34" charset="0"/>
          <a:ea typeface="+mn-ea"/>
          <a:cs typeface="Roboto Condensed Bold"/>
        </a:defRPr>
      </a:lvl1pPr>
      <a:lvl2pPr marL="597600" indent="-284400" algn="l" defTabSz="457200" rtl="0" eaLnBrk="1" latinLnBrk="0" hangingPunct="1">
        <a:lnSpc>
          <a:spcPct val="140000"/>
        </a:lnSpc>
        <a:spcBef>
          <a:spcPct val="20000"/>
        </a:spcBef>
        <a:buFont typeface="Courier New"/>
        <a:buChar char="o"/>
        <a:defRPr sz="1400" b="1" i="0" kern="1200" spc="100">
          <a:solidFill>
            <a:srgbClr val="29385A"/>
          </a:solidFill>
          <a:latin typeface="Univers Condensed" panose="020B0306020202040204" pitchFamily="34" charset="0"/>
          <a:ea typeface="+mn-ea"/>
          <a:cs typeface="Roboto Condensed Bold"/>
        </a:defRPr>
      </a:lvl2pPr>
      <a:lvl3pPr marL="874800" indent="-284400" algn="l" defTabSz="457200" rtl="0" eaLnBrk="1" latinLnBrk="0" hangingPunct="1">
        <a:lnSpc>
          <a:spcPct val="140000"/>
        </a:lnSpc>
        <a:spcBef>
          <a:spcPct val="20000"/>
        </a:spcBef>
        <a:buClr>
          <a:srgbClr val="29385A"/>
        </a:buClr>
        <a:buFont typeface="Lucida Grande"/>
        <a:buChar char="-"/>
        <a:defRPr sz="1400" b="0" i="0" kern="1200" spc="100">
          <a:solidFill>
            <a:srgbClr val="29385A"/>
          </a:solidFill>
          <a:latin typeface="Univers Condensed Light" panose="020F0302020204030204" pitchFamily="34" charset="0"/>
          <a:ea typeface="+mn-ea"/>
          <a:cs typeface="Univers Condensed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9385A"/>
          </a:solidFill>
          <a:latin typeface="Roboto Condensed Light"/>
          <a:ea typeface="+mn-ea"/>
          <a:cs typeface="Roboto Condensed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9385A"/>
          </a:solidFill>
          <a:latin typeface="Roboto Condensed Light"/>
          <a:ea typeface="+mn-ea"/>
          <a:cs typeface="Roboto Condense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D79AC4-BC73-4F09-957D-BF1A5672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9603"/>
            <a:ext cx="10972800" cy="1143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4000" spc="75" dirty="0"/>
              <a:t>Atelier IHEDATE – Compiègne</a:t>
            </a:r>
          </a:p>
        </p:txBody>
      </p:sp>
    </p:spTree>
    <p:extLst>
      <p:ext uri="{BB962C8B-B14F-4D97-AF65-F5344CB8AC3E}">
        <p14:creationId xmlns:p14="http://schemas.microsoft.com/office/powerpoint/2010/main" val="38955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98AE9B-FC0E-4503-9038-DE281FD9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Rex de l’Atelier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015F05B2-BD67-4045-903A-1870D0252033}"/>
              </a:ext>
            </a:extLst>
          </p:cNvPr>
          <p:cNvSpPr txBox="1">
            <a:spLocks/>
          </p:cNvSpPr>
          <p:nvPr/>
        </p:nvSpPr>
        <p:spPr>
          <a:xfrm>
            <a:off x="1117461" y="1885308"/>
            <a:ext cx="9701226" cy="4972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Concrétisation des éléments théoriques et des enseignements des sessions précédentes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Nécessité de répondre à une problématique opérationnelle précise</a:t>
            </a:r>
          </a:p>
          <a:p>
            <a:pPr lvl="1" algn="just">
              <a:spcAft>
                <a:spcPts val="300"/>
              </a:spcAft>
            </a:pPr>
            <a:r>
              <a:rPr lang="fr-FR" sz="1200" b="0" dirty="0">
                <a:latin typeface="Univers Condensed Light" panose="020B0306020202040204" pitchFamily="34" charset="0"/>
              </a:rPr>
              <a:t>dans un délai court dans un environnement inconnu</a:t>
            </a:r>
          </a:p>
          <a:p>
            <a:pPr lvl="1" algn="just">
              <a:spcAft>
                <a:spcPts val="300"/>
              </a:spcAft>
            </a:pPr>
            <a:r>
              <a:rPr lang="fr-FR" sz="1200" b="0" dirty="0">
                <a:latin typeface="Univers Condensed Light" panose="020B0306020202040204" pitchFamily="34" charset="0"/>
              </a:rPr>
              <a:t>Avec des profils d’auditeurs variés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La problématique du territoire qui pourrait être transposable à d’autres :</a:t>
            </a:r>
          </a:p>
          <a:p>
            <a:pPr lvl="1" algn="just">
              <a:spcAft>
                <a:spcPts val="300"/>
              </a:spcAft>
            </a:pPr>
            <a:r>
              <a:rPr lang="fr-FR" sz="1200" b="0" dirty="0">
                <a:latin typeface="Univers Condensed Light" panose="020B0306020202040204" pitchFamily="34" charset="0"/>
              </a:rPr>
              <a:t>pour répondre à des problématiques d’attractivité d’un territoire rural sans métropole polarisante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Approcher une situation concrète nécessitant de mettre en place une posture d’écoute, de recueil d’informations en vue de restituer un conseil opérationnel (« dans la peau d’un consultant »)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Déchiffrer dans le discours les objectifs et les motivations de chacun des acteurs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Intérêt de la diversité du profil des auditeurs pour saisir les problématiques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Première expérience TER pour un dirigeant d’Eiffage ! </a:t>
            </a:r>
            <a:endParaRPr lang="fr-FR" sz="1400" b="0" dirty="0">
              <a:latin typeface="Univers Condensed Light" panose="020B0306020202040204" pitchFamily="34" charset="0"/>
            </a:endParaRPr>
          </a:p>
          <a:p>
            <a:pPr marL="18000" indent="0" algn="just">
              <a:spcAft>
                <a:spcPts val="300"/>
              </a:spcAft>
              <a:buNone/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7A0D37-2433-4E20-8B84-FFF26E75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spc="75" dirty="0"/>
              <a:t> Rapport d’étonnements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108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98AE9B-FC0E-4503-9038-DE281FD9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Etonnements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015F05B2-BD67-4045-903A-1870D0252033}"/>
              </a:ext>
            </a:extLst>
          </p:cNvPr>
          <p:cNvSpPr txBox="1">
            <a:spLocks/>
          </p:cNvSpPr>
          <p:nvPr/>
        </p:nvSpPr>
        <p:spPr>
          <a:xfrm>
            <a:off x="609599" y="1261103"/>
            <a:ext cx="10972800" cy="28060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800" dirty="0"/>
              <a:t>Remarques générales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Première rencontre entre la Région et les AOM locales et premiers échanges sur le sujets des bassins de mobilité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Absence de vision sur un projet majeur de mobilité aux enjeux à long terme 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Absence de réflexion hors des domaines de compétences propres à chaque acteur :</a:t>
            </a:r>
          </a:p>
          <a:p>
            <a:pPr lvl="1"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Intégrer pleinement la multimodalité dans les réflexions  ?</a:t>
            </a:r>
          </a:p>
          <a:p>
            <a:pPr lvl="1"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Dépasser l’opposition train/route et développer les solutions de rabattement et de liaison ville à ville en site propre ? </a:t>
            </a:r>
          </a:p>
          <a:p>
            <a:pPr algn="just">
              <a:spcAft>
                <a:spcPts val="300"/>
              </a:spcAft>
            </a:pPr>
            <a:endParaRPr lang="fr-FR" sz="1800" b="0" dirty="0">
              <a:highlight>
                <a:srgbClr val="FFFF00"/>
              </a:highlight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marL="18000" indent="0" algn="just">
              <a:spcAft>
                <a:spcPts val="300"/>
              </a:spcAft>
              <a:buNone/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400" b="0" dirty="0">
              <a:latin typeface="Univers Condensed Light" panose="020B0306020202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99526C6-E85D-4A03-95DC-15717E7776F4}"/>
              </a:ext>
            </a:extLst>
          </p:cNvPr>
          <p:cNvSpPr txBox="1">
            <a:spLocks/>
          </p:cNvSpPr>
          <p:nvPr/>
        </p:nvSpPr>
        <p:spPr>
          <a:xfrm>
            <a:off x="609599" y="4523193"/>
            <a:ext cx="10846085" cy="2673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800" dirty="0"/>
              <a:t>Etonnements après phase d’observation de la gare de Compiègne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Passer d’un regard d’usager à un regard objectivé/prise de recul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Avoir une connaissance de la gare à différentes échelles (les quais, la gare ferroviaire, l’articulation avec les autres modes de transports [vélo, bus locaux, bus interurbain, parking, autres ?], la ville de Compiègne)</a:t>
            </a:r>
          </a:p>
          <a:p>
            <a:pPr algn="just">
              <a:spcAft>
                <a:spcPts val="300"/>
              </a:spcAft>
            </a:pPr>
            <a:r>
              <a:rPr lang="fr-FR" sz="1800" b="0" dirty="0">
                <a:latin typeface="Univers Condensed Light" panose="020B0306020202040204" pitchFamily="34" charset="0"/>
              </a:rPr>
              <a:t>Observer les flux en gare et en sortie de gare et les situations en lien avec la problématique de l’atelier</a:t>
            </a: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marL="18000" indent="0" algn="just">
              <a:spcAft>
                <a:spcPts val="300"/>
              </a:spcAft>
              <a:buNone/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gare de Compiègne - un hub multimodal…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9C6CFBBB-D6B7-487E-A988-B1BB684138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ABDC099-8A47-44FA-92EF-DE2114BE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319" y="1387311"/>
            <a:ext cx="2241773" cy="38395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4323185-2710-4976-8BF9-68CE197F5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569" y="1417947"/>
            <a:ext cx="2865201" cy="3799505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9C7EFB22-734F-4395-83CF-3961C34F79DF}"/>
              </a:ext>
            </a:extLst>
          </p:cNvPr>
          <p:cNvSpPr txBox="1">
            <a:spLocks/>
          </p:cNvSpPr>
          <p:nvPr/>
        </p:nvSpPr>
        <p:spPr>
          <a:xfrm>
            <a:off x="729005" y="5430626"/>
            <a:ext cx="6058294" cy="801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800" dirty="0"/>
              <a:t>Beaucoup de parking favorisant l’intermodalité pour les habitants extramuros…mais mal intégrés à la ville</a:t>
            </a:r>
            <a:endParaRPr lang="fr-FR" sz="1800" b="0" dirty="0">
              <a:latin typeface="Univers Condensed Light" panose="020B0306020202040204" pitchFamily="34" charset="0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xmlns="" id="{0F5CE87C-F2DA-4A49-BCDF-7416EB990B34}"/>
              </a:ext>
            </a:extLst>
          </p:cNvPr>
          <p:cNvSpPr txBox="1">
            <a:spLocks/>
          </p:cNvSpPr>
          <p:nvPr/>
        </p:nvSpPr>
        <p:spPr>
          <a:xfrm>
            <a:off x="8135331" y="5470689"/>
            <a:ext cx="3327663" cy="801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800" dirty="0"/>
              <a:t>Une communication peu claire = une gare pour les initiés </a:t>
            </a:r>
            <a:endParaRPr lang="fr-FR" sz="1800" b="0" dirty="0">
              <a:latin typeface="Univers Condensed Light" panose="020B030602020204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F18E8BC-243D-4F88-BBD1-8B65EF1E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48" y="1391760"/>
            <a:ext cx="4294132" cy="27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B465CD0-E87E-44D6-83AE-CCF613618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9795"/>
            <a:ext cx="10972800" cy="1143000"/>
          </a:xfrm>
        </p:spPr>
        <p:txBody>
          <a:bodyPr>
            <a:normAutofit/>
          </a:bodyPr>
          <a:lstStyle/>
          <a:p>
            <a:r>
              <a:rPr lang="fr-FR" dirty="0"/>
              <a:t>… avec les limites de l’intégration de nouvelles mobilités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F40B333-DBCE-4B06-9B2F-0D1C7494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390" y="1839915"/>
            <a:ext cx="2460229" cy="32039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E8EBE46-5E8A-46E8-B5D5-492954B7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92" y="1847659"/>
            <a:ext cx="2531943" cy="31961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9D52A13-6DAA-448F-9525-8E83C3241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03" y="1847659"/>
            <a:ext cx="2418484" cy="3193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96AB6C5-A19F-4490-BB2B-7838B7518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88" y="1844772"/>
            <a:ext cx="2852321" cy="31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702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La gare de Compiègne – améliorer l’expérience utilisateurs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98D1C80-4AC6-479B-B639-1D124BCF7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81" y="1341552"/>
            <a:ext cx="3810532" cy="20265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21E3157-DE0F-49CE-979B-209E58A2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45" y="1245141"/>
            <a:ext cx="3584516" cy="21320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E02D242-19EB-4DBC-898E-52412178A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418" y="3506371"/>
            <a:ext cx="4725543" cy="26215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2406B44-46B5-4B43-A7E2-E2362CA53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0" y="3489903"/>
            <a:ext cx="4362039" cy="26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D79AC4-BC73-4F09-957D-BF1A5672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9603"/>
            <a:ext cx="10972800" cy="1143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2600" b="1" spc="75" dirty="0"/>
              <a:t>FIN DE LA PRESENTATION : Annexes</a:t>
            </a:r>
          </a:p>
        </p:txBody>
      </p:sp>
    </p:spTree>
    <p:extLst>
      <p:ext uri="{BB962C8B-B14F-4D97-AF65-F5344CB8AC3E}">
        <p14:creationId xmlns:p14="http://schemas.microsoft.com/office/powerpoint/2010/main" val="30356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pistes de réflexion interrégionales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xmlns="" id="{FFE1A1F0-1D5E-4FAB-9823-DBAA4804DD76}"/>
              </a:ext>
            </a:extLst>
          </p:cNvPr>
          <p:cNvSpPr txBox="1">
            <a:spLocks/>
          </p:cNvSpPr>
          <p:nvPr/>
        </p:nvSpPr>
        <p:spPr>
          <a:xfrm>
            <a:off x="644850" y="1509111"/>
            <a:ext cx="7499909" cy="4120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600" dirty="0"/>
              <a:t>Quelle gouvernance interrégionale ???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lien à créer avec IDF Mobilités ! </a:t>
            </a: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marL="18000" indent="0" algn="just">
              <a:spcAft>
                <a:spcPts val="300"/>
              </a:spcAft>
              <a:buNone/>
            </a:pPr>
            <a:r>
              <a:rPr lang="fr-FR" sz="1600" dirty="0"/>
              <a:t>Des innovations concrètes :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abonnement </a:t>
            </a:r>
            <a:r>
              <a:rPr lang="fr-FR" sz="1600" dirty="0">
                <a:latin typeface="Univers Condensed Light" panose="020B0306020202040204" pitchFamily="34" charset="0"/>
              </a:rPr>
              <a:t>Grand Navigo </a:t>
            </a:r>
            <a:r>
              <a:rPr lang="fr-FR" sz="1600" b="0" dirty="0">
                <a:latin typeface="Univers Condensed Light" panose="020B0306020202040204" pitchFamily="34" charset="0"/>
              </a:rPr>
              <a:t>à 85 euros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Des rames adaptées aux nouvelles mobilités : vélos, </a:t>
            </a:r>
            <a:r>
              <a:rPr lang="fr-FR" sz="1600" b="0" dirty="0" err="1">
                <a:latin typeface="Univers Condensed Light" panose="020B0306020202040204" pitchFamily="34" charset="0"/>
              </a:rPr>
              <a:t>juicer</a:t>
            </a:r>
            <a:r>
              <a:rPr lang="fr-FR" sz="1600" b="0" dirty="0">
                <a:latin typeface="Univers Condensed Light" panose="020B0306020202040204" pitchFamily="34" charset="0"/>
              </a:rPr>
              <a:t> vélos trottinettes…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atelier de réparation (vélos, trottinettes) en gare de Compiègne 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Amener le voyageur à la gare : favoriser le covoiturage aujourd’hui et la navette autonome demain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Mobilités IDF Nord (Creil-Roissy, Beauvais-Meru-Cergy): sortir du tout ferré ! Navettes autonomes, lignes bus BHNS,</a:t>
            </a: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E8BC828-AB8B-4A61-BE96-CC1B8EDD3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401" y="1228725"/>
            <a:ext cx="3582433" cy="19477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0DE5C49-A814-43C4-979F-000FF3F91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1" b="996"/>
          <a:stretch/>
        </p:blipFill>
        <p:spPr>
          <a:xfrm>
            <a:off x="8304417" y="3789574"/>
            <a:ext cx="3524417" cy="22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8251BB-ECC4-418E-9C0A-1D8D761A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2BEB2937-6B48-4B56-A9CB-F6E05F3F387F}"/>
              </a:ext>
            </a:extLst>
          </p:cNvPr>
          <p:cNvSpPr txBox="1">
            <a:spLocks/>
          </p:cNvSpPr>
          <p:nvPr/>
        </p:nvSpPr>
        <p:spPr>
          <a:xfrm>
            <a:off x="644850" y="1650514"/>
            <a:ext cx="7754432" cy="4120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potentiel local et interrégional majeur 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Nouvelles perspectives avec la loi LOM : Une opportunité de développer les mobilités et d’articuler avec les politiques d’aménagement et d’attractivité territoriales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… et toujours des limites!  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Travail d’intégration majeur à créer entre les différentes structures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Tenir compte des nouvelles mobilités et innovations technologiques </a:t>
            </a:r>
          </a:p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Répondre aux besoins = être au service des usagers et des acteurs économiques ! </a:t>
            </a:r>
          </a:p>
          <a:p>
            <a:pPr lvl="1" algn="just">
              <a:lnSpc>
                <a:spcPct val="150000"/>
              </a:lnSpc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1" y="95525"/>
            <a:ext cx="11290169" cy="1143000"/>
          </a:xfrm>
        </p:spPr>
        <p:txBody>
          <a:bodyPr>
            <a:normAutofit/>
          </a:bodyPr>
          <a:lstStyle/>
          <a:p>
            <a:r>
              <a:rPr lang="fr-FR" dirty="0"/>
              <a:t>Scenario 1 : Structurer le bassin isarien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xmlns="" id="{1858AE45-7134-4D22-897B-DB751864E723}"/>
              </a:ext>
            </a:extLst>
          </p:cNvPr>
          <p:cNvSpPr txBox="1">
            <a:spLocks/>
          </p:cNvSpPr>
          <p:nvPr/>
        </p:nvSpPr>
        <p:spPr>
          <a:xfrm>
            <a:off x="984412" y="1859110"/>
            <a:ext cx="10223175" cy="4120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3400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Courier New"/>
              <a:buChar char="o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Définir un bassin unique de mobilité à l’échelle de l’Oise </a:t>
            </a:r>
          </a:p>
          <a:p>
            <a:pPr marL="252000" indent="-23400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Courier New"/>
              <a:buChar char="o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S’appuyer sur le SMTCO qui porte déjà une mission de coordination</a:t>
            </a:r>
          </a:p>
          <a:p>
            <a:pPr marL="252000" indent="-23400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Courier New"/>
              <a:buChar char="o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Renforcer le rôle et les compétences du SMTCO </a:t>
            </a:r>
          </a:p>
          <a:p>
            <a:pPr marL="252000" indent="-23400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Courier New"/>
              <a:buChar char="o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Envisager une évolution institutionnelle de la structure pour passer d’une approche transport à une approche Mobilité</a:t>
            </a:r>
          </a:p>
          <a:p>
            <a:pPr marL="760950" lvl="1" indent="-28575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Accueillir les nouvelles AOM (constituées aux 31/07/2021)</a:t>
            </a:r>
          </a:p>
          <a:p>
            <a:pPr marL="760950" lvl="2" indent="-28575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Associer pleinement la Région dans le projet (chef de file mobilité, réseau interurbain et scolaire, etc.)</a:t>
            </a:r>
          </a:p>
          <a:p>
            <a:pPr marL="760950" lvl="2" indent="-28575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Intégrer fortement sur les mobilités douces et la réflexions des rabattements vers les gares ferroviaires</a:t>
            </a:r>
          </a:p>
          <a:p>
            <a:pPr marL="760950" lvl="2" indent="-285750" algn="just" defTabSz="457200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600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Prévoir l’articulation avec le routier (nombre important de voies départementales sur le territoire)</a:t>
            </a:r>
          </a:p>
          <a:p>
            <a:pPr marL="285750" indent="-285750" algn="just"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fr-FR" sz="1600" b="0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66084BE-2626-404C-9CBD-041079FBD71E}"/>
              </a:ext>
            </a:extLst>
          </p:cNvPr>
          <p:cNvSpPr txBox="1"/>
          <p:nvPr/>
        </p:nvSpPr>
        <p:spPr>
          <a:xfrm>
            <a:off x="379426" y="82040"/>
            <a:ext cx="113663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fr-FR" sz="3800" spc="100" dirty="0">
                <a:solidFill>
                  <a:srgbClr val="E4173F"/>
                </a:solidFill>
                <a:latin typeface="Univers Condensed Light" panose="020F0302020204030204" pitchFamily="34" charset="0"/>
                <a:ea typeface="+mj-ea"/>
              </a:rPr>
              <a:t> </a:t>
            </a:r>
            <a:r>
              <a:rPr lang="fr-FR" sz="3800" i="1" spc="100" dirty="0">
                <a:solidFill>
                  <a:srgbClr val="E4173F"/>
                </a:solidFill>
                <a:latin typeface="Univers Condensed Light" panose="020F0302020204030204" pitchFamily="34" charset="0"/>
                <a:ea typeface="+mj-ea"/>
              </a:rPr>
              <a:t>Atelier 3 </a:t>
            </a:r>
          </a:p>
          <a:p>
            <a:pPr algn="ctr">
              <a:spcBef>
                <a:spcPct val="0"/>
              </a:spcBef>
            </a:pPr>
            <a:r>
              <a:rPr lang="fr-FR" sz="3000" spc="100" dirty="0">
                <a:solidFill>
                  <a:srgbClr val="E4173F"/>
                </a:solidFill>
                <a:latin typeface="Univers Condensed Light" panose="020F0302020204030204" pitchFamily="34" charset="0"/>
                <a:ea typeface="+mj-ea"/>
              </a:rPr>
              <a:t>Délimitation des Bassins de Mobilité dans le département de l’Oise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9593D15-08DF-4065-8FC4-01AE7FAB2F34}"/>
              </a:ext>
            </a:extLst>
          </p:cNvPr>
          <p:cNvSpPr txBox="1"/>
          <p:nvPr/>
        </p:nvSpPr>
        <p:spPr>
          <a:xfrm>
            <a:off x="605671" y="1917535"/>
            <a:ext cx="11140123" cy="2951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spc="100" dirty="0">
                <a:solidFill>
                  <a:srgbClr val="E4173F"/>
                </a:solidFill>
                <a:latin typeface="Univers Condensed Light" panose="020F0302020204030204" pitchFamily="34" charset="0"/>
                <a:ea typeface="+mj-ea"/>
              </a:rPr>
              <a:t>2 questions : </a:t>
            </a: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2000" indent="-234000" algn="just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Courier New"/>
              <a:buChar char="o"/>
            </a:pPr>
            <a:r>
              <a:rPr lang="fr-FR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La </a:t>
            </a:r>
            <a:r>
              <a:rPr lang="fr-FR" b="1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délimitation des bassins de mobilité </a:t>
            </a:r>
            <a:r>
              <a:rPr lang="fr-FR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de la LOM : quelles implications possibles des diverses délimitations envisageables ? Quel(s) dispositif(s) de coordination prévoir pour organiser la mobilité, notamment la mobilité des actifs « sortants » du département ? </a:t>
            </a:r>
          </a:p>
          <a:p>
            <a:pPr marL="252000" indent="-234000" algn="just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>
                <a:srgbClr val="E4173F"/>
              </a:buClr>
              <a:buSzPct val="100000"/>
              <a:buFont typeface="Courier New"/>
              <a:buChar char="o"/>
            </a:pPr>
            <a:r>
              <a:rPr lang="fr-FR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Actions à mener en priorité </a:t>
            </a:r>
            <a:r>
              <a:rPr lang="fr-FR" b="1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à l’échelle d’un bassin de mobilité</a:t>
            </a:r>
            <a:r>
              <a:rPr lang="fr-FR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, notamment dans la perspective d’infléchir la place de l’autosolisme dans les </a:t>
            </a:r>
            <a:r>
              <a:rPr lang="fr-FR" b="1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pratiques de mobilité des dits « sortants » du département </a:t>
            </a:r>
            <a:r>
              <a:rPr lang="fr-FR" spc="100" dirty="0">
                <a:solidFill>
                  <a:srgbClr val="29385A"/>
                </a:solidFill>
                <a:latin typeface="Univers Condensed Light" panose="020B0306020202040204" pitchFamily="34" charset="0"/>
              </a:rPr>
              <a:t>de l’Oise. Comment organiser au mieux les services des transports collectifs (entre région et AOM) ? Quelles sont les problématiques d’horaires, de billettique ? Quels dispositifs de coordination pour quels objectifs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FA50563-3469-4D0C-A5FE-2866074BB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83" y="5087566"/>
            <a:ext cx="2571589" cy="1141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1FC1FFB-F7AD-4FA1-8988-8F7DD2F2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740" y="4863730"/>
            <a:ext cx="2571589" cy="15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Scenario 2 : capitaliser sur les 3 polarités isariennes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51F8F5F3-1EEB-49BD-9868-394F3FEB158B}"/>
              </a:ext>
            </a:extLst>
          </p:cNvPr>
          <p:cNvSpPr txBox="1">
            <a:spLocks/>
          </p:cNvSpPr>
          <p:nvPr/>
        </p:nvSpPr>
        <p:spPr>
          <a:xfrm>
            <a:off x="644850" y="1650514"/>
            <a:ext cx="7754432" cy="4120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Limiter l’influence de l’IDF en s’appuyant sur la force des aires urbaines Beauvais, Creil-Senlis, Compiègne.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Etendre les missions confiées par exemple à l’agence d’urbanisme (en lien avec autres acteurs) pour favoriser les expertises locales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Le nord du département, peu dense, bénéficie modérément de l’attractivité d’Amiens au Nord et IDF au sud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Réussir à réunir les différents acteurs pour améliorer la coordination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Favoriser les liens entre aires urbaines : </a:t>
            </a:r>
          </a:p>
          <a:p>
            <a:pPr lvl="1" algn="just">
              <a:spcAft>
                <a:spcPts val="300"/>
              </a:spcAft>
            </a:pPr>
            <a:r>
              <a:rPr lang="fr-FR" b="0" dirty="0">
                <a:latin typeface="Univers Condensed Light" panose="020B0306020202040204" pitchFamily="34" charset="0"/>
              </a:rPr>
              <a:t>Bus BHNS </a:t>
            </a:r>
          </a:p>
          <a:p>
            <a:pPr lvl="1" algn="just">
              <a:spcAft>
                <a:spcPts val="300"/>
              </a:spcAft>
            </a:pPr>
            <a:r>
              <a:rPr lang="fr-FR" b="0" dirty="0">
                <a:latin typeface="Univers Condensed Light" panose="020B0306020202040204" pitchFamily="34" charset="0"/>
              </a:rPr>
              <a:t>Transition énergétique de la voiture</a:t>
            </a:r>
          </a:p>
          <a:p>
            <a:pPr lvl="1" algn="just">
              <a:spcAft>
                <a:spcPts val="300"/>
              </a:spcAft>
            </a:pPr>
            <a:r>
              <a:rPr lang="fr-FR" b="0" dirty="0">
                <a:latin typeface="Univers Condensed Light" panose="020B0306020202040204" pitchFamily="34" charset="0"/>
              </a:rPr>
              <a:t>Covoiturage </a:t>
            </a:r>
          </a:p>
          <a:p>
            <a:pPr lvl="1" algn="just">
              <a:spcAft>
                <a:spcPts val="300"/>
              </a:spcAft>
            </a:pPr>
            <a:r>
              <a:rPr lang="fr-FR" b="0" dirty="0">
                <a:latin typeface="Univers Condensed Light" panose="020B0306020202040204" pitchFamily="34" charset="0"/>
              </a:rPr>
              <a:t>Expérience utilisateurs : intégration des solutions dans une application commune  </a:t>
            </a: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4B3FAB6-3F98-4A76-A622-92D6DC2E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228" y="3362118"/>
            <a:ext cx="3835172" cy="25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Scenario 3 : capitaliser sur le pouvoir d’attraction de l’IDF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51F8F5F3-1EEB-49BD-9868-394F3FEB158B}"/>
              </a:ext>
            </a:extLst>
          </p:cNvPr>
          <p:cNvSpPr txBox="1">
            <a:spLocks/>
          </p:cNvSpPr>
          <p:nvPr/>
        </p:nvSpPr>
        <p:spPr>
          <a:xfrm>
            <a:off x="644850" y="1509111"/>
            <a:ext cx="5591357" cy="4120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Suivre la population et les liens existants (emploi, loisirs…)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2 bassins au nord et au sud avec des caractéristiques très différentes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Partage en deux bassins : </a:t>
            </a:r>
          </a:p>
          <a:p>
            <a:pPr lvl="1"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bassin interrégional avec l’ile de France au Sud </a:t>
            </a:r>
          </a:p>
          <a:p>
            <a:pPr lvl="1"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bassin rural au nord qui bénéficie de peu d’attractivité de zones urbaines et doit se concentrer sur lui-même 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Associer les villes périphériques à la dynamique de l’IDF :</a:t>
            </a:r>
          </a:p>
          <a:p>
            <a:pPr lvl="1"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 créer un groupe d’influence (Compiègne, Creil mais aussi Chartres, Orléans, Rouen, Reims)</a:t>
            </a:r>
          </a:p>
          <a:p>
            <a:pPr lvl="1"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Rapprocher les différentes régions ! IDF, </a:t>
            </a:r>
            <a:r>
              <a:rPr lang="fr-FR" sz="1600" b="0" dirty="0" err="1">
                <a:latin typeface="Univers Condensed Light" panose="020B0306020202040204" pitchFamily="34" charset="0"/>
              </a:rPr>
              <a:t>HdF</a:t>
            </a:r>
            <a:r>
              <a:rPr lang="fr-FR" sz="1600" b="0" dirty="0">
                <a:latin typeface="Univers Condensed Light" panose="020B0306020202040204" pitchFamily="34" charset="0"/>
              </a:rPr>
              <a:t>, Normandie, Grand Est Centre </a:t>
            </a: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EAA3FB-8D33-49AF-A6D0-34ED66679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857" y="1401781"/>
            <a:ext cx="4418543" cy="31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7596"/>
            <a:ext cx="10972800" cy="1143000"/>
          </a:xfrm>
        </p:spPr>
        <p:txBody>
          <a:bodyPr>
            <a:normAutofit/>
          </a:bodyPr>
          <a:lstStyle/>
          <a:p>
            <a:r>
              <a:rPr lang="fr-FR" dirty="0"/>
              <a:t>Eléments de propositions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51F8F5F3-1EEB-49BD-9868-394F3FEB158B}"/>
              </a:ext>
            </a:extLst>
          </p:cNvPr>
          <p:cNvSpPr txBox="1">
            <a:spLocks/>
          </p:cNvSpPr>
          <p:nvPr/>
        </p:nvSpPr>
        <p:spPr>
          <a:xfrm>
            <a:off x="670250" y="1292291"/>
            <a:ext cx="10474000" cy="36470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Place des entreprises et des utilisateurs (associations) limité aux ateliers territoriaux et aux comités de partenariats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Besoin de développer l’expérience utilisateur de bout en bout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Valorisation des données du syndicat mixte à développer et développer les outils numériques comme actionneurs de la politique de mobilité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région qui monte progressivement en compétence suite aux dernières réformes institutionnelles (</a:t>
            </a:r>
            <a:r>
              <a:rPr lang="fr-FR" sz="1600" b="0" dirty="0" err="1">
                <a:latin typeface="Univers Condensed Light" panose="020B0306020202040204" pitchFamily="34" charset="0"/>
              </a:rPr>
              <a:t>NOTRe</a:t>
            </a:r>
            <a:r>
              <a:rPr lang="fr-FR" sz="1600" b="0" dirty="0">
                <a:latin typeface="Univers Condensed Light" panose="020B0306020202040204" pitchFamily="34" charset="0"/>
              </a:rPr>
              <a:t>, LOM,…)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Besoin d’appuis à l’ingénierie pour la mise en place de la LOM et cout de mise en place et de gestion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Besoin d’intégrer pleinement la multimodalité dans les réflexions </a:t>
            </a:r>
          </a:p>
          <a:p>
            <a:pPr lvl="1"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Dépasser l’opposition train route et développer les solutions de rabattement et de liaison ville à ville en site propre</a:t>
            </a:r>
          </a:p>
          <a:p>
            <a:pPr lvl="1"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Vélo encore dans une vision plus orientée loisir dans l’aménagement que dans une vision de mobilité du quotidien</a:t>
            </a:r>
          </a:p>
          <a:p>
            <a:pPr lvl="1"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Réflexion sur le fluvial à développer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Engager les réflexions sur l’interaction mobilité/aménagement </a:t>
            </a:r>
          </a:p>
          <a:p>
            <a:pPr lvl="1" algn="just">
              <a:spcAft>
                <a:spcPts val="300"/>
              </a:spcAft>
            </a:pPr>
            <a:endParaRPr lang="fr-FR" b="0" dirty="0">
              <a:latin typeface="Univers Condensed Light" panose="020B0306020202040204" pitchFamily="34" charset="0"/>
            </a:endParaRPr>
          </a:p>
          <a:p>
            <a:pPr lvl="1" algn="just">
              <a:spcAft>
                <a:spcPts val="300"/>
              </a:spcAft>
            </a:pPr>
            <a:endParaRPr lang="fr-FR" sz="700" b="0" dirty="0">
              <a:latin typeface="Univers Condensed Light" panose="020B0306020202040204" pitchFamily="34" charset="0"/>
            </a:endParaRPr>
          </a:p>
          <a:p>
            <a:pPr lvl="1" algn="just">
              <a:spcAft>
                <a:spcPts val="300"/>
              </a:spcAft>
            </a:pPr>
            <a:endParaRPr lang="fr-FR" sz="7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672613B7-9005-4E2E-B1CF-BC0600A26E72}"/>
              </a:ext>
            </a:extLst>
          </p:cNvPr>
          <p:cNvSpPr txBox="1">
            <a:spLocks/>
          </p:cNvSpPr>
          <p:nvPr/>
        </p:nvSpPr>
        <p:spPr>
          <a:xfrm>
            <a:off x="3105150" y="6009718"/>
            <a:ext cx="6235700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800" dirty="0"/>
              <a:t>Besoin de définir des bassins de mobilité en nombre limité</a:t>
            </a: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800" b="0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table, plusieurs, divers&#10;&#10;Description générée automatiquement">
            <a:extLst>
              <a:ext uri="{FF2B5EF4-FFF2-40B4-BE49-F238E27FC236}">
                <a16:creationId xmlns:a16="http://schemas.microsoft.com/office/drawing/2014/main" xmlns="" id="{4290FCBC-7496-491A-9895-F0BEC32C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924574" y="210703"/>
            <a:ext cx="8158264" cy="61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D79AC4-BC73-4F09-957D-BF1A5672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9603"/>
            <a:ext cx="10972800" cy="1143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4000" spc="75" dirty="0"/>
              <a:t>Compiègne,</a:t>
            </a:r>
            <a:br>
              <a:rPr lang="fr-FR" sz="4000" spc="75" dirty="0"/>
            </a:br>
            <a:r>
              <a:rPr lang="fr-FR" sz="4000" spc="75" dirty="0"/>
              <a:t> une ville de mobilité depuis (très) longtemps !</a:t>
            </a:r>
          </a:p>
        </p:txBody>
      </p:sp>
    </p:spTree>
    <p:extLst>
      <p:ext uri="{BB962C8B-B14F-4D97-AF65-F5344CB8AC3E}">
        <p14:creationId xmlns:p14="http://schemas.microsoft.com/office/powerpoint/2010/main" val="29732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7EB28C7-540E-43E2-9067-668AF8AC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96" y="403909"/>
            <a:ext cx="4010585" cy="27816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3BFE6F7-EF1E-4309-9712-EE5BA8FE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83" y="1400294"/>
            <a:ext cx="2678486" cy="32851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120B8B7-60C2-4CB7-BCDF-FABAE724F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809" y="592057"/>
            <a:ext cx="3457373" cy="25464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FBEF0F6-3304-490D-B43D-A664DEFA1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798" y="3729094"/>
            <a:ext cx="3733837" cy="24101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2A5801A-5139-421F-9BA6-5DF256445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89" y="3664404"/>
            <a:ext cx="4183165" cy="22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D72AC7-6292-48DC-A87A-DF715984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000" b="1" spc="75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750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Contexte territorial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51F8F5F3-1EEB-49BD-9868-394F3FEB158B}"/>
              </a:ext>
            </a:extLst>
          </p:cNvPr>
          <p:cNvSpPr txBox="1">
            <a:spLocks/>
          </p:cNvSpPr>
          <p:nvPr/>
        </p:nvSpPr>
        <p:spPr>
          <a:xfrm>
            <a:off x="181010" y="1292365"/>
            <a:ext cx="6712374" cy="4120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600" dirty="0"/>
              <a:t>Points singuliers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territoire marqué par l’absence de grande agglomération et par une multiplicité des pôles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Une attraction forte de l’Ile-de-France dans le sud du département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Une prédominance de la route dans les mobilités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L’importance des flux domicile-travail dans l’organisation des mobilités quotidiennes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fort maillage ferroviaire en renforcement par la liaison Roissy-Picardie et les projet des PEM (Creil, Compiègne)</a:t>
            </a:r>
          </a:p>
          <a:p>
            <a:pPr marL="18000" indent="0" algn="just">
              <a:spcAft>
                <a:spcPts val="300"/>
              </a:spcAft>
              <a:buNone/>
            </a:pPr>
            <a:r>
              <a:rPr lang="fr-FR" sz="1600" dirty="0">
                <a:latin typeface="Univers Condensed" panose="020B0506020202050204" pitchFamily="34" charset="0"/>
              </a:rPr>
              <a:t>Des enjeux émergeants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Réduction du CO2 et de la place de la voiture (covoiturage, bornes de recharge)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Place du vélo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Fluvial : arrivée du canal Seine-Nord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AF1CC1C-6298-49D4-B429-F8FC9DCA5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269" y="1933575"/>
            <a:ext cx="5057775" cy="3695700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xmlns="" id="{F73D6B31-EE35-4552-B424-D88F7684A9C1}"/>
              </a:ext>
            </a:extLst>
          </p:cNvPr>
          <p:cNvSpPr/>
          <p:nvPr/>
        </p:nvSpPr>
        <p:spPr>
          <a:xfrm rot="7720681">
            <a:off x="9121979" y="4478787"/>
            <a:ext cx="697653" cy="3097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xmlns="" id="{098F9AC9-6D0D-483B-875F-400BCC51DFE7}"/>
              </a:ext>
            </a:extLst>
          </p:cNvPr>
          <p:cNvSpPr/>
          <p:nvPr/>
        </p:nvSpPr>
        <p:spPr>
          <a:xfrm rot="7626296">
            <a:off x="9391638" y="4288654"/>
            <a:ext cx="1548790" cy="1410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5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B21E171D-8BAB-4FD5-B73C-B80A7226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Contexte politique et règlementaire de l’Oise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51F8F5F3-1EEB-49BD-9868-394F3FEB158B}"/>
              </a:ext>
            </a:extLst>
          </p:cNvPr>
          <p:cNvSpPr txBox="1">
            <a:spLocks/>
          </p:cNvSpPr>
          <p:nvPr/>
        </p:nvSpPr>
        <p:spPr>
          <a:xfrm>
            <a:off x="644850" y="1509111"/>
            <a:ext cx="6048050" cy="4739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34000" algn="l" defTabSz="4572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E4173F"/>
              </a:buClr>
              <a:buSzPct val="100000"/>
              <a:buFont typeface="Courier New"/>
              <a:buChar char="o"/>
              <a:defRPr sz="20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1pPr>
            <a:lvl2pPr marL="5976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Courier New"/>
              <a:buChar char="o"/>
              <a:defRPr sz="1400" b="1" i="0" kern="1200" spc="100">
                <a:solidFill>
                  <a:srgbClr val="29385A"/>
                </a:solidFill>
                <a:latin typeface="Univers Condensed" panose="020B0306020202040204" pitchFamily="34" charset="0"/>
                <a:ea typeface="+mn-ea"/>
                <a:cs typeface="Roboto Condensed Bold"/>
              </a:defRPr>
            </a:lvl2pPr>
            <a:lvl3pPr marL="874800" indent="-28440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Clr>
                <a:srgbClr val="29385A"/>
              </a:buClr>
              <a:buFont typeface="Lucida Grande"/>
              <a:buChar char="-"/>
              <a:defRPr sz="1400" b="0" i="0" kern="1200" spc="100">
                <a:solidFill>
                  <a:srgbClr val="29385A"/>
                </a:solidFill>
                <a:latin typeface="Univers Condensed Light" panose="020F0302020204030204" pitchFamily="34" charset="0"/>
                <a:ea typeface="+mn-ea"/>
                <a:cs typeface="Univers Condensed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9385A"/>
                </a:solidFill>
                <a:latin typeface="Roboto Condensed Light"/>
                <a:ea typeface="+mn-ea"/>
                <a:cs typeface="Roboto Condense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" indent="0" algn="just">
              <a:buFont typeface="Courier New"/>
              <a:buNone/>
            </a:pPr>
            <a:r>
              <a:rPr lang="fr-FR" sz="1600" dirty="0"/>
              <a:t>Points singuliers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Déclinaison complexe de la LOM en temps contraint avec des limites de  compétences et d’outillage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Probable multiplication des AOM (17 existantes)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Multiplicité des acteurs (Région, mairies, 21 EPCI) 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Un syndicat mixte SRU existant qui assure déjà un rôle de coordination transverse et de fourniture des services à l’ensemble des AOM</a:t>
            </a:r>
          </a:p>
          <a:p>
            <a:pPr algn="just">
              <a:spcAft>
                <a:spcPts val="300"/>
              </a:spcAft>
            </a:pPr>
            <a:r>
              <a:rPr lang="fr-FR" sz="1600" b="0" dirty="0">
                <a:latin typeface="Univers Condensed Light" panose="020B0306020202040204" pitchFamily="34" charset="0"/>
              </a:rPr>
              <a:t>Interaction forte avec l’ile de France et l’Europe</a:t>
            </a: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marL="18000" indent="0" algn="just">
              <a:spcAft>
                <a:spcPts val="300"/>
              </a:spcAft>
              <a:buNone/>
            </a:pPr>
            <a:r>
              <a:rPr lang="fr-FR" sz="1600" dirty="0">
                <a:latin typeface="Univers Condensed" panose="020B0506020202050204" pitchFamily="34" charset="0"/>
              </a:rPr>
              <a:t>Une opportunité de développer les mobilités et d’articuler avec les politiques d’aménagement et d’attractivité territoriales</a:t>
            </a: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6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marL="18000" indent="0" algn="just">
              <a:spcAft>
                <a:spcPts val="300"/>
              </a:spcAft>
              <a:buNone/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  <a:p>
            <a:pPr algn="just">
              <a:spcAft>
                <a:spcPts val="300"/>
              </a:spcAft>
            </a:pPr>
            <a:endParaRPr lang="fr-FR" sz="1300" b="0" dirty="0">
              <a:latin typeface="Univers Condensed Light" panose="020B0306020202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ACD5342-1157-4BE0-8FE2-EDA8453A9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76" y="1509110"/>
            <a:ext cx="4760339" cy="33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D79AC4-BC73-4F09-957D-BF1A5672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09603"/>
            <a:ext cx="10972800" cy="1143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4400" spc="75" dirty="0"/>
              <a:t>Retours d’expérience de l’atelier</a:t>
            </a:r>
          </a:p>
        </p:txBody>
      </p:sp>
    </p:spTree>
    <p:extLst>
      <p:ext uri="{BB962C8B-B14F-4D97-AF65-F5344CB8AC3E}">
        <p14:creationId xmlns:p14="http://schemas.microsoft.com/office/powerpoint/2010/main" val="42222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1_Thème Office">
  <a:themeElements>
    <a:clrScheme name="SAM">
      <a:dk1>
        <a:srgbClr val="E4173F"/>
      </a:dk1>
      <a:lt1>
        <a:srgbClr val="FFFFFF"/>
      </a:lt1>
      <a:dk2>
        <a:srgbClr val="29385A"/>
      </a:dk2>
      <a:lt2>
        <a:srgbClr val="F0F0F0"/>
      </a:lt2>
      <a:accent1>
        <a:srgbClr val="F28A9D"/>
      </a:accent1>
      <a:accent2>
        <a:srgbClr val="8491B0"/>
      </a:accent2>
      <a:accent3>
        <a:srgbClr val="B4DAC3"/>
      </a:accent3>
      <a:accent4>
        <a:srgbClr val="69BBBB"/>
      </a:accent4>
      <a:accent5>
        <a:srgbClr val="C6C6C6"/>
      </a:accent5>
      <a:accent6>
        <a:srgbClr val="7A7A7F"/>
      </a:accent6>
      <a:hlink>
        <a:srgbClr val="8491B0"/>
      </a:hlink>
      <a:folHlink>
        <a:srgbClr val="F28A9D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SAM">
      <a:dk1>
        <a:srgbClr val="35496D"/>
      </a:dk1>
      <a:lt1>
        <a:srgbClr val="FFFFFF"/>
      </a:lt1>
      <a:dk2>
        <a:srgbClr val="FCFFFF"/>
      </a:dk2>
      <a:lt2>
        <a:srgbClr val="FFFFFF"/>
      </a:lt2>
      <a:accent1>
        <a:srgbClr val="95A2BD"/>
      </a:accent1>
      <a:accent2>
        <a:srgbClr val="F69EAC"/>
      </a:accent2>
      <a:accent3>
        <a:srgbClr val="B4DAC3"/>
      </a:accent3>
      <a:accent4>
        <a:srgbClr val="69BBBB"/>
      </a:accent4>
      <a:accent5>
        <a:srgbClr val="C6C6C6"/>
      </a:accent5>
      <a:accent6>
        <a:srgbClr val="7A7A7F"/>
      </a:accent6>
      <a:hlink>
        <a:srgbClr val="8491B0"/>
      </a:hlink>
      <a:folHlink>
        <a:srgbClr val="F28A9D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202AEAA9CBA44A95293D58E3D10CD" ma:contentTypeVersion="11" ma:contentTypeDescription="Crée un document." ma:contentTypeScope="" ma:versionID="f785647a534f0a5091b417be2fda8dc8">
  <xsd:schema xmlns:xsd="http://www.w3.org/2001/XMLSchema" xmlns:xs="http://www.w3.org/2001/XMLSchema" xmlns:p="http://schemas.microsoft.com/office/2006/metadata/properties" xmlns:ns2="d608c5b6-4e58-4d03-b7ac-acafa71d3bfd" xmlns:ns3="5758e464-93ba-4ecb-8ffa-622dffca77d1" targetNamespace="http://schemas.microsoft.com/office/2006/metadata/properties" ma:root="true" ma:fieldsID="7a960c63afb254b9da9e695fbd3b82cd" ns2:_="" ns3:_="">
    <xsd:import namespace="d608c5b6-4e58-4d03-b7ac-acafa71d3bfd"/>
    <xsd:import namespace="5758e464-93ba-4ecb-8ffa-622dffca77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8c5b6-4e58-4d03-b7ac-acafa71d3b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58e464-93ba-4ecb-8ffa-622dffca77d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B29283-FCA4-41A7-A1D4-1E880548E8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9E5FCD-C3EA-4460-A4F8-D8E20F59E1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08c5b6-4e58-4d03-b7ac-acafa71d3bfd"/>
    <ds:schemaRef ds:uri="5758e464-93ba-4ecb-8ffa-622dffca77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C9EA3C-F9ED-434B-B195-9F5EF9E08117}">
  <ds:schemaRefs>
    <ds:schemaRef ds:uri="http://www.w3.org/XML/1998/namespace"/>
    <ds:schemaRef ds:uri="http://purl.org/dc/dcmitype/"/>
    <ds:schemaRef ds:uri="5758e464-93ba-4ecb-8ffa-622dffca77d1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d608c5b6-4e58-4d03-b7ac-acafa71d3bfd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4733</TotalTime>
  <Words>1249</Words>
  <Application>Microsoft Office PowerPoint</Application>
  <PresentationFormat>Grand écran</PresentationFormat>
  <Paragraphs>196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Courier New</vt:lpstr>
      <vt:lpstr>Lucida Grande</vt:lpstr>
      <vt:lpstr>Roboto Condensed Bold</vt:lpstr>
      <vt:lpstr>Roboto Condensed Light</vt:lpstr>
      <vt:lpstr>Univers Condensed</vt:lpstr>
      <vt:lpstr>Univers Condensed Light</vt:lpstr>
      <vt:lpstr>Wingdings</vt:lpstr>
      <vt:lpstr>1_Thème Office</vt:lpstr>
      <vt:lpstr>Thème Office</vt:lpstr>
      <vt:lpstr>Atelier IHEDATE – Compiègne</vt:lpstr>
      <vt:lpstr>Présentation PowerPoint</vt:lpstr>
      <vt:lpstr>Présentation PowerPoint</vt:lpstr>
      <vt:lpstr>Compiègne,  une ville de mobilité depuis (très) longtemps !</vt:lpstr>
      <vt:lpstr>Présentation PowerPoint</vt:lpstr>
      <vt:lpstr>Introduction</vt:lpstr>
      <vt:lpstr>Contexte territorial</vt:lpstr>
      <vt:lpstr>Contexte politique et règlementaire de l’Oise</vt:lpstr>
      <vt:lpstr>Retours d’expérience de l’atelier</vt:lpstr>
      <vt:lpstr>Rex de l’Atelier</vt:lpstr>
      <vt:lpstr> Rapport d’étonnements</vt:lpstr>
      <vt:lpstr>Etonnements</vt:lpstr>
      <vt:lpstr>La gare de Compiègne - un hub multimodal… </vt:lpstr>
      <vt:lpstr>… avec les limites de l’intégration de nouvelles mobilités</vt:lpstr>
      <vt:lpstr>La gare de Compiègne – améliorer l’expérience utilisateurs</vt:lpstr>
      <vt:lpstr>FIN DE LA PRESENTATION : Annexes</vt:lpstr>
      <vt:lpstr>Les pistes de réflexion interrégionales </vt:lpstr>
      <vt:lpstr>Conclusion </vt:lpstr>
      <vt:lpstr>Scenario 1 : Structurer le bassin isarien</vt:lpstr>
      <vt:lpstr>Scenario 2 : capitaliser sur les 3 polarités isariennes</vt:lpstr>
      <vt:lpstr>Scenario 3 : capitaliser sur le pouvoir d’attraction de l’IDF</vt:lpstr>
      <vt:lpstr>Eléments de propositions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Expérimentation SAM n° 10 Service de navettes multi-constructeurs  (Campus de l’Université Rennes 1)  Keolis</dc:title>
  <dc:creator>Viktoriia Atavina</dc:creator>
  <cp:lastModifiedBy>Anne MATTIOLI</cp:lastModifiedBy>
  <cp:revision>58</cp:revision>
  <dcterms:created xsi:type="dcterms:W3CDTF">2020-08-03T11:35:14Z</dcterms:created>
  <dcterms:modified xsi:type="dcterms:W3CDTF">2020-09-22T08:51:25Z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0x010100A3B202AEAA9CBA44A95293D58E3D10CD</vt:lpwstr>
  </property>
  <property fmtid="{D5CDD505-2E9C-101B-9397-08002B2CF9AE}" pid="3" name="MSIP_Label_fd1c0902-ed92-4fed-896d-2e7725de02d4_Enabled">
    <vt:lpwstr>true</vt:lpwstr>
  </property>
  <property fmtid="{D5CDD505-2E9C-101B-9397-08002B2CF9AE}" pid="4" name="MSIP_Label_fd1c0902-ed92-4fed-896d-2e7725de02d4_ContentBits">
    <vt:lpwstr>2</vt:lpwstr>
  </property>
  <property fmtid="{D5CDD505-2E9C-101B-9397-08002B2CF9AE}" pid="5" name="MSIP_Label_fd1c0902-ed92-4fed-896d-2e7725de02d4_SetDate">
    <vt:lpwstr>2020-08-31T19:20:30Z</vt:lpwstr>
  </property>
  <property fmtid="{D5CDD505-2E9C-101B-9397-08002B2CF9AE}" pid="6" name="MSIP_Label_fd1c0902-ed92-4fed-896d-2e7725de02d4_ActionId">
    <vt:lpwstr>bc33f040-ee6b-4bf8-81b7-0000b37d008a</vt:lpwstr>
  </property>
  <property fmtid="{D5CDD505-2E9C-101B-9397-08002B2CF9AE}" pid="7" name="MSIP_Label_fd1c0902-ed92-4fed-896d-2e7725de02d4_Name">
    <vt:lpwstr>Anyone (not protected)</vt:lpwstr>
  </property>
  <property fmtid="{D5CDD505-2E9C-101B-9397-08002B2CF9AE}" pid="8" name="MSIP_Label_fd1c0902-ed92-4fed-896d-2e7725de02d4_SiteId">
    <vt:lpwstr>d6b0bbee-7cd9-4d60-bce6-4a67b543e2ae</vt:lpwstr>
  </property>
  <property fmtid="{D5CDD505-2E9C-101B-9397-08002B2CF9AE}" pid="9" name="MSIP_Label_fd1c0902-ed92-4fed-896d-2e7725de02d4_Method">
    <vt:lpwstr>Standard</vt:lpwstr>
  </property>
</Properties>
</file>