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drawings/drawing3.xml" ContentType="application/vnd.openxmlformats-officedocument.drawingml.chartshapes+xml"/>
  <Override PartName="/ppt/presentation.xml" ContentType="application/vnd.openxmlformats-officedocument.presentationml.presentation.main+xml"/>
  <Override PartName="/ppt/drawings/drawing2.xml" ContentType="application/vnd.openxmlformats-officedocument.drawingml.chartshapes+xml"/>
  <Override PartName="/ppt/drawings/drawing1.xml" ContentType="application/vnd.openxmlformats-officedocument.drawingml.chartshapes+xml"/>
  <Override PartName="/ppt/slides/slide1.xml" ContentType="application/vnd.openxmlformats-officedocument.presentationml.slide+xml"/>
  <Override PartName="/ppt/notesSlides/notesSlide1.xml" ContentType="application/vnd.openxmlformats-officedocument.presentationml.notesSlide+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slideLayouts/slideLayout10.xml" ContentType="application/vnd.openxmlformats-officedocument.presentationml.slideLayout+xml"/>
  <Override PartName="/ppt/notesSlides/notesSlide3.xml" ContentType="application/vnd.openxmlformats-officedocument.presentationml.notesSlide+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notesSlides/notesSlide5.xml" ContentType="application/vnd.openxmlformats-officedocument.presentationml.notesSlide+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notesSlides/notesSlide6.xml" ContentType="application/vnd.openxmlformats-officedocument.presentationml.notesSlide+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notesSlides/notesSlide7.xml" ContentType="application/vnd.openxmlformats-officedocument.presentationml.notesSlide+xml"/>
  <Override PartName="/ppt/slideLayouts/slideLayout1.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Masters/slideMaster1.xml" ContentType="application/vnd.openxmlformats-officedocument.presentationml.slideMaster+xml"/>
  <Override PartName="/ppt/charts/chart8.xml" ContentType="application/vnd.openxmlformats-officedocument.drawingml.chart+xml"/>
  <Override PartName="/ppt/charts/colors7.xml" ContentType="application/vnd.ms-office.chartcolorstyle+xml"/>
  <Override PartName="/ppt/charts/style7.xml" ContentType="application/vnd.ms-office.chartstyle+xml"/>
  <Override PartName="/ppt/charts/chart7.xml" ContentType="application/vnd.openxmlformats-officedocument.drawingml.chart+xml"/>
  <Override PartName="/ppt/charts/style6.xml" ContentType="application/vnd.ms-office.chartstyle+xml"/>
  <Override PartName="/ppt/charts/chart6.xml" ContentType="application/vnd.openxmlformats-officedocument.drawingml.chart+xml"/>
  <Override PartName="/ppt/charts/colors5.xml" ContentType="application/vnd.ms-office.chartcolorstyle+xml"/>
  <Override PartName="/ppt/charts/style5.xml" ContentType="application/vnd.ms-office.chartstyle+xml"/>
  <Override PartName="/ppt/charts/chart5.xml" ContentType="application/vnd.openxmlformats-officedocument.drawingml.chart+xml"/>
  <Override PartName="/ppt/charts/colors4.xml" ContentType="application/vnd.ms-office.chartcolorstyle+xml"/>
  <Override PartName="/ppt/charts/style4.xml" ContentType="application/vnd.ms-office.chartstyle+xml"/>
  <Override PartName="/ppt/charts/chart4.xml" ContentType="application/vnd.openxmlformats-officedocument.drawingml.chart+xml"/>
  <Override PartName="/ppt/charts/colors3.xml" ContentType="application/vnd.ms-office.chartcolorstyle+xml"/>
  <Override PartName="/ppt/charts/style3.xml" ContentType="application/vnd.ms-office.chartstyle+xml"/>
  <Override PartName="/ppt/charts/chart3.xml" ContentType="application/vnd.openxmlformats-officedocument.drawingml.chart+xml"/>
  <Override PartName="/ppt/charts/colors2.xml" ContentType="application/vnd.ms-office.chartcolorstyle+xml"/>
  <Override PartName="/ppt/charts/style2.xml" ContentType="application/vnd.ms-office.chartstyle+xml"/>
  <Override PartName="/ppt/charts/chart2.xml" ContentType="application/vnd.openxmlformats-officedocument.drawingml.chart+xml"/>
  <Override PartName="/ppt/charts/colors1.xml" ContentType="application/vnd.ms-office.chartcolorstyle+xml"/>
  <Override PartName="/ppt/charts/style1.xml" ContentType="application/vnd.ms-office.chartstyle+xml"/>
  <Override PartName="/ppt/charts/chart1.xml" ContentType="application/vnd.openxmlformats-officedocument.drawingml.chart+xml"/>
  <Override PartName="/ppt/theme/theme2.xml" ContentType="application/vnd.openxmlformats-officedocument.theme+xml"/>
  <Override PartName="/ppt/theme/theme1.xml" ContentType="application/vnd.openxmlformats-officedocument.theme+xml"/>
  <Override PartName="/ppt/charts/colors6.xml" ContentType="application/vnd.ms-office.chartcolorstyl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7" r:id="rId2"/>
    <p:sldId id="335" r:id="rId3"/>
    <p:sldId id="259" r:id="rId4"/>
    <p:sldId id="266" r:id="rId5"/>
    <p:sldId id="391" r:id="rId6"/>
    <p:sldId id="392" r:id="rId7"/>
    <p:sldId id="393" r:id="rId8"/>
    <p:sldId id="396" r:id="rId9"/>
    <p:sldId id="394" r:id="rId10"/>
    <p:sldId id="350" r:id="rId11"/>
    <p:sldId id="351" r:id="rId12"/>
    <p:sldId id="352" r:id="rId13"/>
    <p:sldId id="353" r:id="rId14"/>
    <p:sldId id="354" r:id="rId15"/>
    <p:sldId id="355" r:id="rId16"/>
    <p:sldId id="356" r:id="rId17"/>
    <p:sldId id="358" r:id="rId18"/>
    <p:sldId id="269" r:id="rId19"/>
    <p:sldId id="279" r:id="rId20"/>
    <p:sldId id="271" r:id="rId21"/>
    <p:sldId id="272" r:id="rId22"/>
    <p:sldId id="273" r:id="rId23"/>
    <p:sldId id="274" r:id="rId24"/>
    <p:sldId id="275" r:id="rId25"/>
    <p:sldId id="397" r:id="rId26"/>
    <p:sldId id="277" r:id="rId27"/>
    <p:sldId id="278" r:id="rId28"/>
    <p:sldId id="398" r:id="rId29"/>
    <p:sldId id="399" r:id="rId3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65"/>
    <p:restoredTop sz="94882"/>
  </p:normalViewPr>
  <p:slideViewPr>
    <p:cSldViewPr snapToGrid="0" snapToObjects="1">
      <p:cViewPr varScale="1">
        <p:scale>
          <a:sx n="119" d="100"/>
          <a:sy n="119" d="100"/>
        </p:scale>
        <p:origin x="55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Users\26867\Desktop\Projet_SegSco_Urb\Data_Scol_UU\tableaux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26867\Desktop\Projet%20SegSCo_Urb\Data-IRIS_UU\Tab_IRIS_UU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26867/Desktop/Projet_SegSco_Urb/Data_Scol_UU/tableaux4.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marco\Desktop\Policiy_brief-Barcelone\Seg_11-14_Paris-Lyon-Marseille2.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3" Type="http://schemas.openxmlformats.org/officeDocument/2006/relationships/oleObject" Target="file:////Users\marco\Desktop\Policiy_brief-Barcelone\Seg_11-14_Paris-Lyon-Marseille2.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3" Type="http://schemas.openxmlformats.org/officeDocument/2006/relationships/oleObject" Target="file:////Users\marco\Desktop\Policiy_brief-Barcelone\Seg_11-14_Paris-Lyon-Marseille2.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3.xml"/></Relationships>
</file>

<file path=ppt/charts/_rels/chart7.xml.rels><?xml version="1.0" encoding="UTF-8" standalone="yes"?>
<Relationships xmlns="http://schemas.openxmlformats.org/package/2006/relationships"><Relationship Id="rId3" Type="http://schemas.openxmlformats.org/officeDocument/2006/relationships/oleObject" Target="file:////Users\marco\Desktop\Policiy_brief-Barcelone\Seg_11-14_Paris-Lyon-Marseille2.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1" Type="http://schemas.openxmlformats.org/officeDocument/2006/relationships/package" Target="../embeddings/Feuille_de_calcul_Microsoft_Excel.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200" dirty="0"/>
              <a:t>% </a:t>
            </a:r>
            <a:r>
              <a:rPr lang="en-US" sz="1200" dirty="0" err="1"/>
              <a:t>d'élèves</a:t>
            </a:r>
            <a:r>
              <a:rPr lang="en-US" sz="1200" dirty="0"/>
              <a:t> </a:t>
            </a:r>
            <a:r>
              <a:rPr lang="en-US" sz="1200" dirty="0" err="1"/>
              <a:t>scolarisés</a:t>
            </a:r>
            <a:r>
              <a:rPr lang="en-US" sz="1200" dirty="0"/>
              <a:t> </a:t>
            </a:r>
            <a:r>
              <a:rPr lang="en-US" sz="1200" dirty="0" err="1"/>
              <a:t>dans</a:t>
            </a:r>
            <a:r>
              <a:rPr lang="en-US" sz="1200" dirty="0"/>
              <a:t> le </a:t>
            </a:r>
            <a:r>
              <a:rPr lang="en-US" sz="1200" b="1" dirty="0" err="1"/>
              <a:t>privé</a:t>
            </a:r>
            <a:r>
              <a:rPr lang="en-US" sz="1200" dirty="0"/>
              <a:t> par </a:t>
            </a:r>
            <a:r>
              <a:rPr lang="en-US" sz="1200" dirty="0" err="1"/>
              <a:t>unité</a:t>
            </a:r>
            <a:r>
              <a:rPr lang="en-US" sz="1200" dirty="0"/>
              <a:t> </a:t>
            </a:r>
            <a:r>
              <a:rPr lang="en-US" sz="1200" dirty="0" err="1"/>
              <a:t>urbaine</a:t>
            </a:r>
            <a:r>
              <a:rPr lang="en-US" sz="1200" dirty="0"/>
              <a:t> (</a:t>
            </a:r>
            <a:r>
              <a:rPr lang="en-US" sz="1200" dirty="0" err="1"/>
              <a:t>collège</a:t>
            </a:r>
            <a:r>
              <a:rPr lang="en-US" sz="1200" dirty="0"/>
              <a:t>, 2020)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clustered"/>
        <c:varyColors val="0"/>
        <c:ser>
          <c:idx val="0"/>
          <c:order val="0"/>
          <c:tx>
            <c:strRef>
              <c:f>Feuil2!$B$40</c:f>
              <c:strCache>
                <c:ptCount val="1"/>
                <c:pt idx="0">
                  <c:v>% d'élèves dans le privé</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Feuil2!$A$41:$A$55</c:f>
              <c:strCache>
                <c:ptCount val="15"/>
                <c:pt idx="0">
                  <c:v>Lille</c:v>
                </c:pt>
                <c:pt idx="1">
                  <c:v>Nantes</c:v>
                </c:pt>
                <c:pt idx="2">
                  <c:v>Lyon</c:v>
                </c:pt>
                <c:pt idx="3">
                  <c:v>Avignon</c:v>
                </c:pt>
                <c:pt idx="4">
                  <c:v>Marseille-Aix</c:v>
                </c:pt>
                <c:pt idx="5">
                  <c:v>Montpellier</c:v>
                </c:pt>
                <c:pt idx="6">
                  <c:v>Bordeaux</c:v>
                </c:pt>
                <c:pt idx="7">
                  <c:v>Strasbourg</c:v>
                </c:pt>
                <c:pt idx="8">
                  <c:v>Rouen</c:v>
                </c:pt>
                <c:pt idx="9">
                  <c:v>Paris</c:v>
                </c:pt>
                <c:pt idx="10">
                  <c:v>Toulon</c:v>
                </c:pt>
                <c:pt idx="11">
                  <c:v>Grenoble</c:v>
                </c:pt>
                <c:pt idx="12">
                  <c:v>Toulouse</c:v>
                </c:pt>
                <c:pt idx="13">
                  <c:v>Nice</c:v>
                </c:pt>
                <c:pt idx="14">
                  <c:v>Douai-Lens</c:v>
                </c:pt>
              </c:strCache>
            </c:strRef>
          </c:cat>
          <c:val>
            <c:numRef>
              <c:f>Feuil2!$B$41:$B$55</c:f>
              <c:numCache>
                <c:formatCode>General</c:formatCode>
                <c:ptCount val="15"/>
                <c:pt idx="0">
                  <c:v>44</c:v>
                </c:pt>
                <c:pt idx="1">
                  <c:v>38.1</c:v>
                </c:pt>
                <c:pt idx="2">
                  <c:v>32.5</c:v>
                </c:pt>
                <c:pt idx="3">
                  <c:v>24.7</c:v>
                </c:pt>
                <c:pt idx="4">
                  <c:v>21.8</c:v>
                </c:pt>
                <c:pt idx="5">
                  <c:v>21.3</c:v>
                </c:pt>
                <c:pt idx="6">
                  <c:v>20.3</c:v>
                </c:pt>
                <c:pt idx="7">
                  <c:v>19.899999999999999</c:v>
                </c:pt>
                <c:pt idx="8">
                  <c:v>19.8</c:v>
                </c:pt>
                <c:pt idx="9">
                  <c:v>19.600000000000001</c:v>
                </c:pt>
                <c:pt idx="10">
                  <c:v>18.5</c:v>
                </c:pt>
                <c:pt idx="11">
                  <c:v>18</c:v>
                </c:pt>
                <c:pt idx="12">
                  <c:v>17.8</c:v>
                </c:pt>
                <c:pt idx="13">
                  <c:v>16.2</c:v>
                </c:pt>
                <c:pt idx="14">
                  <c:v>11.7</c:v>
                </c:pt>
              </c:numCache>
            </c:numRef>
          </c:val>
          <c:extLst>
            <c:ext xmlns:c16="http://schemas.microsoft.com/office/drawing/2014/chart" uri="{C3380CC4-5D6E-409C-BE32-E72D297353CC}">
              <c16:uniqueId val="{00000000-81E2-0F47-A005-42B066A5898E}"/>
            </c:ext>
          </c:extLst>
        </c:ser>
        <c:dLbls>
          <c:showLegendKey val="0"/>
          <c:showVal val="0"/>
          <c:showCatName val="0"/>
          <c:showSerName val="0"/>
          <c:showPercent val="0"/>
          <c:showBubbleSize val="0"/>
        </c:dLbls>
        <c:gapWidth val="182"/>
        <c:axId val="758284719"/>
        <c:axId val="758286719"/>
      </c:barChart>
      <c:catAx>
        <c:axId val="75828471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758286719"/>
        <c:crosses val="autoZero"/>
        <c:auto val="1"/>
        <c:lblAlgn val="ctr"/>
        <c:lblOffset val="100"/>
        <c:noMultiLvlLbl val="0"/>
      </c:catAx>
      <c:valAx>
        <c:axId val="758286719"/>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75828471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fr-FR" sz="1400" baseline="0" dirty="0"/>
              <a:t>Taux de croissance des cadres et professions intellectuelles sup. </a:t>
            </a:r>
          </a:p>
          <a:p>
            <a:pPr>
              <a:defRPr sz="1200"/>
            </a:pPr>
            <a:r>
              <a:rPr lang="fr-FR" sz="1400" baseline="0" dirty="0"/>
              <a:t>(population active, collèges publics et privés, unités urbaines, 2007-2019)</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clustered"/>
        <c:varyColors val="0"/>
        <c:ser>
          <c:idx val="0"/>
          <c:order val="0"/>
          <c:tx>
            <c:strRef>
              <c:f>Paris!$C$61:$C$62</c:f>
              <c:strCache>
                <c:ptCount val="2"/>
                <c:pt idx="1">
                  <c:v>Pop active</c:v>
                </c:pt>
              </c:strCache>
            </c:strRef>
          </c:tx>
          <c:spPr>
            <a:solidFill>
              <a:schemeClr val="accent1"/>
            </a:solidFill>
            <a:ln>
              <a:noFill/>
            </a:ln>
            <a:effectLst/>
          </c:spPr>
          <c:invertIfNegative val="0"/>
          <c:cat>
            <c:strRef>
              <c:f>Paris!$B$63:$B$77</c:f>
              <c:strCache>
                <c:ptCount val="15"/>
                <c:pt idx="0">
                  <c:v>Paris</c:v>
                </c:pt>
                <c:pt idx="1">
                  <c:v>Lyon</c:v>
                </c:pt>
                <c:pt idx="2">
                  <c:v>Marseille-Aix</c:v>
                </c:pt>
                <c:pt idx="3">
                  <c:v>Lille</c:v>
                </c:pt>
                <c:pt idx="4">
                  <c:v>Toulouse</c:v>
                </c:pt>
                <c:pt idx="5">
                  <c:v>Bordeaux</c:v>
                </c:pt>
                <c:pt idx="6">
                  <c:v>Nice</c:v>
                </c:pt>
                <c:pt idx="7">
                  <c:v>Nantes</c:v>
                </c:pt>
                <c:pt idx="8">
                  <c:v>Toulon</c:v>
                </c:pt>
                <c:pt idx="9">
                  <c:v>Douai-Lens</c:v>
                </c:pt>
                <c:pt idx="10">
                  <c:v>Strasbourg</c:v>
                </c:pt>
                <c:pt idx="11">
                  <c:v>Rouen</c:v>
                </c:pt>
                <c:pt idx="12">
                  <c:v>Avignon</c:v>
                </c:pt>
                <c:pt idx="13">
                  <c:v>Montpellier</c:v>
                </c:pt>
                <c:pt idx="14">
                  <c:v>Grenoble</c:v>
                </c:pt>
              </c:strCache>
            </c:strRef>
          </c:cat>
          <c:val>
            <c:numRef>
              <c:f>Paris!$C$63:$C$77</c:f>
              <c:numCache>
                <c:formatCode>0.0</c:formatCode>
                <c:ptCount val="15"/>
                <c:pt idx="0">
                  <c:v>11.842105263157888</c:v>
                </c:pt>
                <c:pt idx="1">
                  <c:v>16.599190283400802</c:v>
                </c:pt>
                <c:pt idx="2">
                  <c:v>12.234042553191493</c:v>
                </c:pt>
                <c:pt idx="3">
                  <c:v>20.454545454545457</c:v>
                </c:pt>
                <c:pt idx="4">
                  <c:v>13.405797101449284</c:v>
                </c:pt>
                <c:pt idx="5">
                  <c:v>16.517857142857139</c:v>
                </c:pt>
                <c:pt idx="6">
                  <c:v>11.538461538461526</c:v>
                </c:pt>
                <c:pt idx="7">
                  <c:v>22.813688212927758</c:v>
                </c:pt>
                <c:pt idx="8">
                  <c:v>8.5714285714285658</c:v>
                </c:pt>
                <c:pt idx="9">
                  <c:v>10.975609756097555</c:v>
                </c:pt>
                <c:pt idx="10">
                  <c:v>14.22222222222222</c:v>
                </c:pt>
                <c:pt idx="11">
                  <c:v>9.9415204678362628</c:v>
                </c:pt>
                <c:pt idx="12">
                  <c:v>6.4000000000000057</c:v>
                </c:pt>
                <c:pt idx="13">
                  <c:v>9.7046413502109736</c:v>
                </c:pt>
                <c:pt idx="14">
                  <c:v>10.980392156862747</c:v>
                </c:pt>
              </c:numCache>
            </c:numRef>
          </c:val>
          <c:extLst>
            <c:ext xmlns:c16="http://schemas.microsoft.com/office/drawing/2014/chart" uri="{C3380CC4-5D6E-409C-BE32-E72D297353CC}">
              <c16:uniqueId val="{00000000-BDB8-2341-8D95-357297967497}"/>
            </c:ext>
          </c:extLst>
        </c:ser>
        <c:ser>
          <c:idx val="1"/>
          <c:order val="1"/>
          <c:tx>
            <c:strRef>
              <c:f>Paris!$D$61:$D$62</c:f>
              <c:strCache>
                <c:ptCount val="2"/>
                <c:pt idx="1">
                  <c:v>Collèges publics</c:v>
                </c:pt>
              </c:strCache>
            </c:strRef>
          </c:tx>
          <c:spPr>
            <a:solidFill>
              <a:schemeClr val="accent2"/>
            </a:solidFill>
            <a:ln>
              <a:noFill/>
            </a:ln>
            <a:effectLst/>
          </c:spPr>
          <c:invertIfNegative val="0"/>
          <c:cat>
            <c:strRef>
              <c:f>Paris!$B$63:$B$77</c:f>
              <c:strCache>
                <c:ptCount val="15"/>
                <c:pt idx="0">
                  <c:v>Paris</c:v>
                </c:pt>
                <c:pt idx="1">
                  <c:v>Lyon</c:v>
                </c:pt>
                <c:pt idx="2">
                  <c:v>Marseille-Aix</c:v>
                </c:pt>
                <c:pt idx="3">
                  <c:v>Lille</c:v>
                </c:pt>
                <c:pt idx="4">
                  <c:v>Toulouse</c:v>
                </c:pt>
                <c:pt idx="5">
                  <c:v>Bordeaux</c:v>
                </c:pt>
                <c:pt idx="6">
                  <c:v>Nice</c:v>
                </c:pt>
                <c:pt idx="7">
                  <c:v>Nantes</c:v>
                </c:pt>
                <c:pt idx="8">
                  <c:v>Toulon</c:v>
                </c:pt>
                <c:pt idx="9">
                  <c:v>Douai-Lens</c:v>
                </c:pt>
                <c:pt idx="10">
                  <c:v>Strasbourg</c:v>
                </c:pt>
                <c:pt idx="11">
                  <c:v>Rouen</c:v>
                </c:pt>
                <c:pt idx="12">
                  <c:v>Avignon</c:v>
                </c:pt>
                <c:pt idx="13">
                  <c:v>Montpellier</c:v>
                </c:pt>
                <c:pt idx="14">
                  <c:v>Grenoble</c:v>
                </c:pt>
              </c:strCache>
            </c:strRef>
          </c:cat>
          <c:val>
            <c:numRef>
              <c:f>Paris!$D$63:$D$77</c:f>
              <c:numCache>
                <c:formatCode>0.000</c:formatCode>
                <c:ptCount val="15"/>
                <c:pt idx="0">
                  <c:v>2.083333333333333</c:v>
                </c:pt>
                <c:pt idx="1">
                  <c:v>-3.0303030303030427</c:v>
                </c:pt>
                <c:pt idx="2">
                  <c:v>10.179640718562871</c:v>
                </c:pt>
                <c:pt idx="3">
                  <c:v>9.0277777777777715</c:v>
                </c:pt>
                <c:pt idx="4">
                  <c:v>-1.8461538461538505</c:v>
                </c:pt>
                <c:pt idx="5">
                  <c:v>11.111111111111114</c:v>
                </c:pt>
                <c:pt idx="6">
                  <c:v>2.4875621890547261</c:v>
                </c:pt>
                <c:pt idx="7">
                  <c:v>10.238907849829339</c:v>
                </c:pt>
                <c:pt idx="8">
                  <c:v>6.0000000000000027</c:v>
                </c:pt>
                <c:pt idx="9">
                  <c:v>18.055555555555554</c:v>
                </c:pt>
                <c:pt idx="10">
                  <c:v>-9.0425531914893575</c:v>
                </c:pt>
                <c:pt idx="11">
                  <c:v>5.0847457627118766</c:v>
                </c:pt>
                <c:pt idx="12">
                  <c:v>6.4285714285714306</c:v>
                </c:pt>
                <c:pt idx="13">
                  <c:v>-3.4615384615384563</c:v>
                </c:pt>
                <c:pt idx="14">
                  <c:v>-1.3289036544850568</c:v>
                </c:pt>
              </c:numCache>
            </c:numRef>
          </c:val>
          <c:extLst>
            <c:ext xmlns:c16="http://schemas.microsoft.com/office/drawing/2014/chart" uri="{C3380CC4-5D6E-409C-BE32-E72D297353CC}">
              <c16:uniqueId val="{00000001-BDB8-2341-8D95-357297967497}"/>
            </c:ext>
          </c:extLst>
        </c:ser>
        <c:ser>
          <c:idx val="2"/>
          <c:order val="2"/>
          <c:tx>
            <c:strRef>
              <c:f>Paris!$E$61:$E$62</c:f>
              <c:strCache>
                <c:ptCount val="2"/>
                <c:pt idx="1">
                  <c:v>Collèges privés</c:v>
                </c:pt>
              </c:strCache>
            </c:strRef>
          </c:tx>
          <c:spPr>
            <a:solidFill>
              <a:schemeClr val="accent3"/>
            </a:solidFill>
            <a:ln>
              <a:noFill/>
            </a:ln>
            <a:effectLst/>
          </c:spPr>
          <c:invertIfNegative val="0"/>
          <c:cat>
            <c:strRef>
              <c:f>Paris!$B$63:$B$77</c:f>
              <c:strCache>
                <c:ptCount val="15"/>
                <c:pt idx="0">
                  <c:v>Paris</c:v>
                </c:pt>
                <c:pt idx="1">
                  <c:v>Lyon</c:v>
                </c:pt>
                <c:pt idx="2">
                  <c:v>Marseille-Aix</c:v>
                </c:pt>
                <c:pt idx="3">
                  <c:v>Lille</c:v>
                </c:pt>
                <c:pt idx="4">
                  <c:v>Toulouse</c:v>
                </c:pt>
                <c:pt idx="5">
                  <c:v>Bordeaux</c:v>
                </c:pt>
                <c:pt idx="6">
                  <c:v>Nice</c:v>
                </c:pt>
                <c:pt idx="7">
                  <c:v>Nantes</c:v>
                </c:pt>
                <c:pt idx="8">
                  <c:v>Toulon</c:v>
                </c:pt>
                <c:pt idx="9">
                  <c:v>Douai-Lens</c:v>
                </c:pt>
                <c:pt idx="10">
                  <c:v>Strasbourg</c:v>
                </c:pt>
                <c:pt idx="11">
                  <c:v>Rouen</c:v>
                </c:pt>
                <c:pt idx="12">
                  <c:v>Avignon</c:v>
                </c:pt>
                <c:pt idx="13">
                  <c:v>Montpellier</c:v>
                </c:pt>
                <c:pt idx="14">
                  <c:v>Grenoble</c:v>
                </c:pt>
              </c:strCache>
            </c:strRef>
          </c:cat>
          <c:val>
            <c:numRef>
              <c:f>Paris!$E$63:$E$77</c:f>
              <c:numCache>
                <c:formatCode>0.000</c:formatCode>
                <c:ptCount val="15"/>
                <c:pt idx="0">
                  <c:v>13.653846153846155</c:v>
                </c:pt>
                <c:pt idx="1">
                  <c:v>32.112676056338024</c:v>
                </c:pt>
                <c:pt idx="2">
                  <c:v>14.739884393063587</c:v>
                </c:pt>
                <c:pt idx="3">
                  <c:v>26.829268292682922</c:v>
                </c:pt>
                <c:pt idx="4">
                  <c:v>27.696078431372563</c:v>
                </c:pt>
                <c:pt idx="5">
                  <c:v>13.636363636363633</c:v>
                </c:pt>
                <c:pt idx="6">
                  <c:v>22.740524781341122</c:v>
                </c:pt>
                <c:pt idx="7">
                  <c:v>31.142857142857139</c:v>
                </c:pt>
                <c:pt idx="8">
                  <c:v>17.405063291139239</c:v>
                </c:pt>
                <c:pt idx="9">
                  <c:v>24.253731343283569</c:v>
                </c:pt>
                <c:pt idx="10">
                  <c:v>19.849246231155796</c:v>
                </c:pt>
                <c:pt idx="11">
                  <c:v>22.884012539184965</c:v>
                </c:pt>
                <c:pt idx="12">
                  <c:v>18.867924528301888</c:v>
                </c:pt>
                <c:pt idx="13">
                  <c:v>8.6633663366336648</c:v>
                </c:pt>
                <c:pt idx="14">
                  <c:v>26.721763085399459</c:v>
                </c:pt>
              </c:numCache>
            </c:numRef>
          </c:val>
          <c:extLst>
            <c:ext xmlns:c16="http://schemas.microsoft.com/office/drawing/2014/chart" uri="{C3380CC4-5D6E-409C-BE32-E72D297353CC}">
              <c16:uniqueId val="{00000002-BDB8-2341-8D95-357297967497}"/>
            </c:ext>
          </c:extLst>
        </c:ser>
        <c:dLbls>
          <c:showLegendKey val="0"/>
          <c:showVal val="0"/>
          <c:showCatName val="0"/>
          <c:showSerName val="0"/>
          <c:showPercent val="0"/>
          <c:showBubbleSize val="0"/>
        </c:dLbls>
        <c:gapWidth val="219"/>
        <c:axId val="181492432"/>
        <c:axId val="181521792"/>
      </c:barChart>
      <c:catAx>
        <c:axId val="181492432"/>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1521792"/>
        <c:crosses val="autoZero"/>
        <c:auto val="1"/>
        <c:lblAlgn val="ctr"/>
        <c:lblOffset val="100"/>
        <c:noMultiLvlLbl val="0"/>
      </c:catAx>
      <c:valAx>
        <c:axId val="181521792"/>
        <c:scaling>
          <c:orientation val="minMax"/>
          <c:min val="-10"/>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crossAx val="18149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fr-FR"/>
              <a:t>Part explicative de la ségrégation scolaire dans les principales</a:t>
            </a:r>
            <a:r>
              <a:rPr lang="fr-FR" baseline="0"/>
              <a:t> unités urbaines (collège, 2019)</a:t>
            </a:r>
            <a:endParaRPr lang="fr-F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stacked"/>
        <c:varyColors val="0"/>
        <c:ser>
          <c:idx val="0"/>
          <c:order val="0"/>
          <c:tx>
            <c:strRef>
              <c:f>Feuil2!$B$1</c:f>
              <c:strCache>
                <c:ptCount val="1"/>
                <c:pt idx="0">
                  <c:v>Différence pub/privé</c:v>
                </c:pt>
              </c:strCache>
            </c:strRef>
          </c:tx>
          <c:spPr>
            <a:solidFill>
              <a:schemeClr val="accent1"/>
            </a:solidFill>
            <a:ln>
              <a:noFill/>
            </a:ln>
            <a:effectLst/>
          </c:spPr>
          <c:invertIfNegative val="0"/>
          <c:dLbls>
            <c:dLbl>
              <c:idx val="0"/>
              <c:spPr>
                <a:noFill/>
                <a:ln w="19050">
                  <a:solidFill>
                    <a:srgbClr val="FFFF00"/>
                  </a:solidFill>
                </a:ln>
                <a:effectLst/>
              </c:spPr>
              <c:txPr>
                <a:bodyPr rot="0" spcFirstLastPara="1" vertOverflow="ellipsis" vert="horz" wrap="square" anchor="ctr" anchorCtr="1"/>
                <a:lstStyle/>
                <a:p>
                  <a:pPr>
                    <a:defRPr sz="1100" b="1" i="0" u="none" strike="noStrike" kern="1200" baseline="0">
                      <a:solidFill>
                        <a:schemeClr val="bg1"/>
                      </a:solidFill>
                      <a:latin typeface="+mn-lt"/>
                      <a:ea typeface="+mn-ea"/>
                      <a:cs typeface="+mn-cs"/>
                    </a:defRPr>
                  </a:pPr>
                  <a:endParaRPr lang="fr-FR"/>
                </a:p>
              </c:txPr>
              <c:showLegendKey val="0"/>
              <c:showVal val="1"/>
              <c:showCatName val="0"/>
              <c:showSerName val="0"/>
              <c:showPercent val="0"/>
              <c:showBubbleSize val="0"/>
              <c:extLst>
                <c:ext xmlns:c16="http://schemas.microsoft.com/office/drawing/2014/chart" uri="{C3380CC4-5D6E-409C-BE32-E72D297353CC}">
                  <c16:uniqueId val="{00000000-FDCB-F646-A6A8-D620AF0A6334}"/>
                </c:ext>
              </c:extLst>
            </c:dLbl>
            <c:dLbl>
              <c:idx val="1"/>
              <c:spPr>
                <a:noFill/>
                <a:ln w="19050">
                  <a:solidFill>
                    <a:srgbClr val="FFFF00"/>
                  </a:solidFill>
                </a:ln>
                <a:effectLst/>
              </c:spPr>
              <c:txPr>
                <a:bodyPr rot="0" spcFirstLastPara="1" vertOverflow="ellipsis" vert="horz" wrap="square" anchor="ctr" anchorCtr="1"/>
                <a:lstStyle/>
                <a:p>
                  <a:pPr>
                    <a:defRPr sz="1100" b="1" i="0" u="none" strike="noStrike" kern="1200" baseline="0">
                      <a:solidFill>
                        <a:schemeClr val="bg1"/>
                      </a:solidFill>
                      <a:latin typeface="+mn-lt"/>
                      <a:ea typeface="+mn-ea"/>
                      <a:cs typeface="+mn-cs"/>
                    </a:defRPr>
                  </a:pPr>
                  <a:endParaRPr lang="fr-FR"/>
                </a:p>
              </c:txPr>
              <c:showLegendKey val="0"/>
              <c:showVal val="1"/>
              <c:showCatName val="0"/>
              <c:showSerName val="0"/>
              <c:showPercent val="0"/>
              <c:showBubbleSize val="0"/>
              <c:extLst>
                <c:ext xmlns:c16="http://schemas.microsoft.com/office/drawing/2014/chart" uri="{C3380CC4-5D6E-409C-BE32-E72D297353CC}">
                  <c16:uniqueId val="{00000001-FDCB-F646-A6A8-D620AF0A6334}"/>
                </c:ext>
              </c:extLst>
            </c:dLbl>
            <c:spPr>
              <a:noFill/>
              <a:ln>
                <a:noFill/>
              </a:ln>
              <a:effectLst/>
            </c:spPr>
            <c:txPr>
              <a:bodyPr rot="0" spcFirstLastPara="1" vertOverflow="ellipsis" vert="horz" wrap="square" anchor="ctr" anchorCtr="1"/>
              <a:lstStyle/>
              <a:p>
                <a:pPr>
                  <a:defRPr sz="1100" b="1" i="0" u="none" strike="noStrike" kern="1200" baseline="0">
                    <a:solidFill>
                      <a:schemeClr val="bg1"/>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Feuil2!$A$2:$A$16</c:f>
              <c:strCache>
                <c:ptCount val="15"/>
                <c:pt idx="0">
                  <c:v>Douai-Lens</c:v>
                </c:pt>
                <c:pt idx="1">
                  <c:v>Strasbourg</c:v>
                </c:pt>
                <c:pt idx="2">
                  <c:v>Toulon</c:v>
                </c:pt>
                <c:pt idx="3">
                  <c:v>Lyon</c:v>
                </c:pt>
                <c:pt idx="4">
                  <c:v>Avignon</c:v>
                </c:pt>
                <c:pt idx="5">
                  <c:v>Paris</c:v>
                </c:pt>
                <c:pt idx="6">
                  <c:v>Rouen</c:v>
                </c:pt>
                <c:pt idx="7">
                  <c:v>Nantes </c:v>
                </c:pt>
                <c:pt idx="8">
                  <c:v>Toulouse</c:v>
                </c:pt>
                <c:pt idx="9">
                  <c:v>Bordeaux</c:v>
                </c:pt>
                <c:pt idx="10">
                  <c:v>Nice</c:v>
                </c:pt>
                <c:pt idx="11">
                  <c:v>Lille</c:v>
                </c:pt>
                <c:pt idx="12">
                  <c:v>Montpellier</c:v>
                </c:pt>
                <c:pt idx="13">
                  <c:v>Marseille_Aix </c:v>
                </c:pt>
                <c:pt idx="14">
                  <c:v>Grenoble</c:v>
                </c:pt>
              </c:strCache>
            </c:strRef>
          </c:cat>
          <c:val>
            <c:numRef>
              <c:f>Feuil2!$B$2:$B$16</c:f>
              <c:numCache>
                <c:formatCode>General</c:formatCode>
                <c:ptCount val="15"/>
                <c:pt idx="0">
                  <c:v>52</c:v>
                </c:pt>
                <c:pt idx="1">
                  <c:v>44</c:v>
                </c:pt>
                <c:pt idx="2">
                  <c:v>39</c:v>
                </c:pt>
                <c:pt idx="3">
                  <c:v>36</c:v>
                </c:pt>
                <c:pt idx="4">
                  <c:v>36</c:v>
                </c:pt>
                <c:pt idx="5">
                  <c:v>31</c:v>
                </c:pt>
                <c:pt idx="6">
                  <c:v>30</c:v>
                </c:pt>
                <c:pt idx="7">
                  <c:v>29</c:v>
                </c:pt>
                <c:pt idx="8">
                  <c:v>28</c:v>
                </c:pt>
                <c:pt idx="9">
                  <c:v>28</c:v>
                </c:pt>
                <c:pt idx="10">
                  <c:v>27</c:v>
                </c:pt>
                <c:pt idx="11">
                  <c:v>26</c:v>
                </c:pt>
                <c:pt idx="12">
                  <c:v>24</c:v>
                </c:pt>
                <c:pt idx="13">
                  <c:v>20</c:v>
                </c:pt>
                <c:pt idx="14">
                  <c:v>19</c:v>
                </c:pt>
              </c:numCache>
            </c:numRef>
          </c:val>
          <c:extLst>
            <c:ext xmlns:c16="http://schemas.microsoft.com/office/drawing/2014/chart" uri="{C3380CC4-5D6E-409C-BE32-E72D297353CC}">
              <c16:uniqueId val="{00000002-FDCB-F646-A6A8-D620AF0A6334}"/>
            </c:ext>
          </c:extLst>
        </c:ser>
        <c:ser>
          <c:idx val="1"/>
          <c:order val="1"/>
          <c:tx>
            <c:strRef>
              <c:f>Feuil2!$C$1</c:f>
              <c:strCache>
                <c:ptCount val="1"/>
                <c:pt idx="0">
                  <c:v>Au sein du public</c:v>
                </c:pt>
              </c:strCache>
            </c:strRef>
          </c:tx>
          <c:spPr>
            <a:solidFill>
              <a:schemeClr val="accent2"/>
            </a:solidFill>
            <a:ln>
              <a:noFill/>
            </a:ln>
            <a:effectLst/>
          </c:spPr>
          <c:invertIfNegative val="0"/>
          <c:dLbls>
            <c:dLbl>
              <c:idx val="8"/>
              <c:spPr>
                <a:noFill/>
                <a:ln w="19050">
                  <a:solidFill>
                    <a:srgbClr val="FF0000"/>
                  </a:solidFill>
                </a:ln>
                <a:effectLst/>
              </c:spPr>
              <c:txPr>
                <a:bodyPr rot="0" spcFirstLastPara="1" vertOverflow="ellipsis" vert="horz" wrap="square" anchor="ctr" anchorCtr="1"/>
                <a:lstStyle/>
                <a:p>
                  <a:pPr>
                    <a:defRPr sz="11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c:ext xmlns:c16="http://schemas.microsoft.com/office/drawing/2014/chart" uri="{C3380CC4-5D6E-409C-BE32-E72D297353CC}">
                  <c16:uniqueId val="{00000003-FDCB-F646-A6A8-D620AF0A6334}"/>
                </c:ext>
              </c:extLst>
            </c:dLbl>
            <c:dLbl>
              <c:idx val="10"/>
              <c:spPr>
                <a:noFill/>
                <a:ln w="19050">
                  <a:solidFill>
                    <a:srgbClr val="FF0000"/>
                  </a:solidFill>
                </a:ln>
                <a:effectLst/>
              </c:spPr>
              <c:txPr>
                <a:bodyPr rot="0" spcFirstLastPara="1" vertOverflow="ellipsis" vert="horz" wrap="square" anchor="ctr" anchorCtr="1"/>
                <a:lstStyle/>
                <a:p>
                  <a:pPr>
                    <a:defRPr sz="11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c:ext xmlns:c16="http://schemas.microsoft.com/office/drawing/2014/chart" uri="{C3380CC4-5D6E-409C-BE32-E72D297353CC}">
                  <c16:uniqueId val="{00000004-FDCB-F646-A6A8-D620AF0A6334}"/>
                </c:ext>
              </c:extLst>
            </c:dLbl>
            <c:dLbl>
              <c:idx val="12"/>
              <c:spPr>
                <a:noFill/>
                <a:ln w="19050">
                  <a:solidFill>
                    <a:srgbClr val="FF0000"/>
                  </a:solidFill>
                </a:ln>
                <a:effectLst/>
              </c:spPr>
              <c:txPr>
                <a:bodyPr rot="0" spcFirstLastPara="1" vertOverflow="ellipsis" vert="horz" wrap="square" anchor="ctr" anchorCtr="1"/>
                <a:lstStyle/>
                <a:p>
                  <a:pPr>
                    <a:defRPr sz="11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c:ext xmlns:c16="http://schemas.microsoft.com/office/drawing/2014/chart" uri="{C3380CC4-5D6E-409C-BE32-E72D297353CC}">
                  <c16:uniqueId val="{00000005-FDCB-F646-A6A8-D620AF0A6334}"/>
                </c:ext>
              </c:extLst>
            </c:dLbl>
            <c:dLbl>
              <c:idx val="14"/>
              <c:spPr>
                <a:noFill/>
                <a:ln w="19050">
                  <a:solidFill>
                    <a:srgbClr val="FF0000"/>
                  </a:solidFill>
                </a:ln>
                <a:effectLst/>
              </c:spPr>
              <c:txPr>
                <a:bodyPr rot="0" spcFirstLastPara="1" vertOverflow="ellipsis" vert="horz" wrap="square" anchor="ctr" anchorCtr="1"/>
                <a:lstStyle/>
                <a:p>
                  <a:pPr>
                    <a:defRPr sz="11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c:ext xmlns:c16="http://schemas.microsoft.com/office/drawing/2014/chart" uri="{C3380CC4-5D6E-409C-BE32-E72D297353CC}">
                  <c16:uniqueId val="{00000006-FDCB-F646-A6A8-D620AF0A6334}"/>
                </c:ext>
              </c:extLst>
            </c:dLbl>
            <c:spPr>
              <a:noFill/>
              <a:ln>
                <a:noFill/>
              </a:ln>
              <a:effectLst/>
            </c:spPr>
            <c:txPr>
              <a:bodyPr rot="0" spcFirstLastPara="1" vertOverflow="ellipsis" vert="horz" wrap="square" anchor="ctr" anchorCtr="1"/>
              <a:lstStyle/>
              <a:p>
                <a:pPr>
                  <a:defRPr sz="11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Feuil2!$A$2:$A$16</c:f>
              <c:strCache>
                <c:ptCount val="15"/>
                <c:pt idx="0">
                  <c:v>Douai-Lens</c:v>
                </c:pt>
                <c:pt idx="1">
                  <c:v>Strasbourg</c:v>
                </c:pt>
                <c:pt idx="2">
                  <c:v>Toulon</c:v>
                </c:pt>
                <c:pt idx="3">
                  <c:v>Lyon</c:v>
                </c:pt>
                <c:pt idx="4">
                  <c:v>Avignon</c:v>
                </c:pt>
                <c:pt idx="5">
                  <c:v>Paris</c:v>
                </c:pt>
                <c:pt idx="6">
                  <c:v>Rouen</c:v>
                </c:pt>
                <c:pt idx="7">
                  <c:v>Nantes </c:v>
                </c:pt>
                <c:pt idx="8">
                  <c:v>Toulouse</c:v>
                </c:pt>
                <c:pt idx="9">
                  <c:v>Bordeaux</c:v>
                </c:pt>
                <c:pt idx="10">
                  <c:v>Nice</c:v>
                </c:pt>
                <c:pt idx="11">
                  <c:v>Lille</c:v>
                </c:pt>
                <c:pt idx="12">
                  <c:v>Montpellier</c:v>
                </c:pt>
                <c:pt idx="13">
                  <c:v>Marseille_Aix </c:v>
                </c:pt>
                <c:pt idx="14">
                  <c:v>Grenoble</c:v>
                </c:pt>
              </c:strCache>
            </c:strRef>
          </c:cat>
          <c:val>
            <c:numRef>
              <c:f>Feuil2!$C$2:$C$16</c:f>
              <c:numCache>
                <c:formatCode>General</c:formatCode>
                <c:ptCount val="15"/>
                <c:pt idx="0">
                  <c:v>45</c:v>
                </c:pt>
                <c:pt idx="1">
                  <c:v>51</c:v>
                </c:pt>
                <c:pt idx="2">
                  <c:v>52</c:v>
                </c:pt>
                <c:pt idx="3">
                  <c:v>47</c:v>
                </c:pt>
                <c:pt idx="4">
                  <c:v>54</c:v>
                </c:pt>
                <c:pt idx="5">
                  <c:v>56</c:v>
                </c:pt>
                <c:pt idx="6">
                  <c:v>57</c:v>
                </c:pt>
                <c:pt idx="7">
                  <c:v>43</c:v>
                </c:pt>
                <c:pt idx="8">
                  <c:v>60</c:v>
                </c:pt>
                <c:pt idx="9">
                  <c:v>55</c:v>
                </c:pt>
                <c:pt idx="10">
                  <c:v>66</c:v>
                </c:pt>
                <c:pt idx="11">
                  <c:v>29</c:v>
                </c:pt>
                <c:pt idx="12">
                  <c:v>63</c:v>
                </c:pt>
                <c:pt idx="13">
                  <c:v>57</c:v>
                </c:pt>
                <c:pt idx="14">
                  <c:v>71</c:v>
                </c:pt>
              </c:numCache>
            </c:numRef>
          </c:val>
          <c:extLst>
            <c:ext xmlns:c16="http://schemas.microsoft.com/office/drawing/2014/chart" uri="{C3380CC4-5D6E-409C-BE32-E72D297353CC}">
              <c16:uniqueId val="{00000007-FDCB-F646-A6A8-D620AF0A6334}"/>
            </c:ext>
          </c:extLst>
        </c:ser>
        <c:ser>
          <c:idx val="2"/>
          <c:order val="2"/>
          <c:tx>
            <c:strRef>
              <c:f>Feuil2!$D$1</c:f>
              <c:strCache>
                <c:ptCount val="1"/>
                <c:pt idx="0">
                  <c:v>Au sein du privé</c:v>
                </c:pt>
              </c:strCache>
            </c:strRef>
          </c:tx>
          <c:spPr>
            <a:solidFill>
              <a:schemeClr val="accent3"/>
            </a:solidFill>
            <a:ln>
              <a:noFill/>
            </a:ln>
            <a:effectLst/>
          </c:spPr>
          <c:invertIfNegative val="0"/>
          <c:dLbls>
            <c:dLbl>
              <c:idx val="11"/>
              <c:spPr>
                <a:noFill/>
                <a:ln w="19050">
                  <a:solidFill>
                    <a:srgbClr val="00B0F0"/>
                  </a:solidFill>
                </a:ln>
                <a:effectLst/>
              </c:spPr>
              <c:txPr>
                <a:bodyPr rot="0" spcFirstLastPara="1" vertOverflow="ellipsis" vert="horz" wrap="square" anchor="ctr" anchorCtr="1"/>
                <a:lstStyle/>
                <a:p>
                  <a:pPr>
                    <a:defRPr sz="11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c:ext xmlns:c16="http://schemas.microsoft.com/office/drawing/2014/chart" uri="{C3380CC4-5D6E-409C-BE32-E72D297353CC}">
                  <c16:uniqueId val="{00000008-FDCB-F646-A6A8-D620AF0A6334}"/>
                </c:ext>
              </c:extLst>
            </c:dLbl>
            <c:spPr>
              <a:noFill/>
              <a:ln>
                <a:noFill/>
              </a:ln>
              <a:effectLst/>
            </c:spPr>
            <c:txPr>
              <a:bodyPr rot="0" spcFirstLastPara="1" vertOverflow="ellipsis" vert="horz" wrap="square" anchor="ctr" anchorCtr="1"/>
              <a:lstStyle/>
              <a:p>
                <a:pPr>
                  <a:defRPr sz="11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Feuil2!$A$2:$A$16</c:f>
              <c:strCache>
                <c:ptCount val="15"/>
                <c:pt idx="0">
                  <c:v>Douai-Lens</c:v>
                </c:pt>
                <c:pt idx="1">
                  <c:v>Strasbourg</c:v>
                </c:pt>
                <c:pt idx="2">
                  <c:v>Toulon</c:v>
                </c:pt>
                <c:pt idx="3">
                  <c:v>Lyon</c:v>
                </c:pt>
                <c:pt idx="4">
                  <c:v>Avignon</c:v>
                </c:pt>
                <c:pt idx="5">
                  <c:v>Paris</c:v>
                </c:pt>
                <c:pt idx="6">
                  <c:v>Rouen</c:v>
                </c:pt>
                <c:pt idx="7">
                  <c:v>Nantes </c:v>
                </c:pt>
                <c:pt idx="8">
                  <c:v>Toulouse</c:v>
                </c:pt>
                <c:pt idx="9">
                  <c:v>Bordeaux</c:v>
                </c:pt>
                <c:pt idx="10">
                  <c:v>Nice</c:v>
                </c:pt>
                <c:pt idx="11">
                  <c:v>Lille</c:v>
                </c:pt>
                <c:pt idx="12">
                  <c:v>Montpellier</c:v>
                </c:pt>
                <c:pt idx="13">
                  <c:v>Marseille_Aix </c:v>
                </c:pt>
                <c:pt idx="14">
                  <c:v>Grenoble</c:v>
                </c:pt>
              </c:strCache>
            </c:strRef>
          </c:cat>
          <c:val>
            <c:numRef>
              <c:f>Feuil2!$D$2:$D$16</c:f>
              <c:numCache>
                <c:formatCode>General</c:formatCode>
                <c:ptCount val="15"/>
                <c:pt idx="0">
                  <c:v>3</c:v>
                </c:pt>
                <c:pt idx="1">
                  <c:v>5.2</c:v>
                </c:pt>
                <c:pt idx="2">
                  <c:v>8.9</c:v>
                </c:pt>
                <c:pt idx="3">
                  <c:v>17</c:v>
                </c:pt>
                <c:pt idx="4">
                  <c:v>9.8000000000000007</c:v>
                </c:pt>
                <c:pt idx="5">
                  <c:v>13</c:v>
                </c:pt>
                <c:pt idx="6">
                  <c:v>13</c:v>
                </c:pt>
                <c:pt idx="7">
                  <c:v>27</c:v>
                </c:pt>
                <c:pt idx="8">
                  <c:v>12</c:v>
                </c:pt>
                <c:pt idx="9">
                  <c:v>18</c:v>
                </c:pt>
                <c:pt idx="10">
                  <c:v>7</c:v>
                </c:pt>
                <c:pt idx="11">
                  <c:v>44</c:v>
                </c:pt>
                <c:pt idx="12">
                  <c:v>13</c:v>
                </c:pt>
                <c:pt idx="13">
                  <c:v>23</c:v>
                </c:pt>
                <c:pt idx="14">
                  <c:v>11</c:v>
                </c:pt>
              </c:numCache>
            </c:numRef>
          </c:val>
          <c:extLst>
            <c:ext xmlns:c16="http://schemas.microsoft.com/office/drawing/2014/chart" uri="{C3380CC4-5D6E-409C-BE32-E72D297353CC}">
              <c16:uniqueId val="{00000009-FDCB-F646-A6A8-D620AF0A6334}"/>
            </c:ext>
          </c:extLst>
        </c:ser>
        <c:dLbls>
          <c:showLegendKey val="0"/>
          <c:showVal val="0"/>
          <c:showCatName val="0"/>
          <c:showSerName val="0"/>
          <c:showPercent val="0"/>
          <c:showBubbleSize val="0"/>
        </c:dLbls>
        <c:gapWidth val="150"/>
        <c:overlap val="100"/>
        <c:axId val="1700932655"/>
        <c:axId val="1700934335"/>
      </c:barChart>
      <c:catAx>
        <c:axId val="170093265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fr-FR"/>
          </a:p>
        </c:txPr>
        <c:crossAx val="1700934335"/>
        <c:crosses val="autoZero"/>
        <c:auto val="1"/>
        <c:lblAlgn val="ctr"/>
        <c:lblOffset val="100"/>
        <c:noMultiLvlLbl val="0"/>
      </c:catAx>
      <c:valAx>
        <c:axId val="1700934335"/>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fr-FR"/>
          </a:p>
        </c:txPr>
        <c:crossAx val="17009326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b="1" i="0" baseline="0"/>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sz="1400"/>
              <a:t>Ségrégation résidentielle</a:t>
            </a:r>
            <a:r>
              <a:rPr lang="fr-FR" sz="1400" baseline="0"/>
              <a:t> et scolaire - UU de </a:t>
            </a:r>
            <a:r>
              <a:rPr lang="fr-FR" sz="1400" b="1" baseline="0"/>
              <a:t>Paris</a:t>
            </a:r>
            <a:endParaRPr lang="fr-FR" sz="1400" b="1"/>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lineChart>
        <c:grouping val="standard"/>
        <c:varyColors val="0"/>
        <c:ser>
          <c:idx val="0"/>
          <c:order val="0"/>
          <c:tx>
            <c:strRef>
              <c:f>Grap_Fr!$C$2</c:f>
              <c:strCache>
                <c:ptCount val="1"/>
                <c:pt idx="0">
                  <c:v>H iris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Grap_Fr!$B$3:$B$5</c:f>
              <c:numCache>
                <c:formatCode>General</c:formatCode>
                <c:ptCount val="3"/>
                <c:pt idx="0">
                  <c:v>2007</c:v>
                </c:pt>
                <c:pt idx="1">
                  <c:v>2013</c:v>
                </c:pt>
                <c:pt idx="2">
                  <c:v>2019</c:v>
                </c:pt>
              </c:numCache>
            </c:numRef>
          </c:cat>
          <c:val>
            <c:numRef>
              <c:f>Grap_Fr!$C$3:$C$5</c:f>
              <c:numCache>
                <c:formatCode>General</c:formatCode>
                <c:ptCount val="3"/>
                <c:pt idx="0">
                  <c:v>0.1628947</c:v>
                </c:pt>
                <c:pt idx="1">
                  <c:v>0.15290609999999999</c:v>
                </c:pt>
                <c:pt idx="2">
                  <c:v>0.14636840000000001</c:v>
                </c:pt>
              </c:numCache>
            </c:numRef>
          </c:val>
          <c:smooth val="0"/>
          <c:extLst>
            <c:ext xmlns:c16="http://schemas.microsoft.com/office/drawing/2014/chart" uri="{C3380CC4-5D6E-409C-BE32-E72D297353CC}">
              <c16:uniqueId val="{00000000-608C-5B4A-86CC-291D85025095}"/>
            </c:ext>
          </c:extLst>
        </c:ser>
        <c:ser>
          <c:idx val="1"/>
          <c:order val="1"/>
          <c:tx>
            <c:strRef>
              <c:f>Grap_Fr!$D$2</c:f>
              <c:strCache>
                <c:ptCount val="1"/>
                <c:pt idx="0">
                  <c:v>H Secteurs scolaires</c:v>
                </c:pt>
              </c:strCache>
            </c:strRef>
          </c:tx>
          <c:spPr>
            <a:ln w="28575" cap="rnd">
              <a:solidFill>
                <a:srgbClr val="92D050"/>
              </a:solidFill>
              <a:round/>
            </a:ln>
            <a:effectLst/>
          </c:spPr>
          <c:marker>
            <c:symbol val="circle"/>
            <c:size val="5"/>
            <c:spPr>
              <a:solidFill>
                <a:srgbClr val="92D050"/>
              </a:solidFill>
              <a:ln w="9525">
                <a:solidFill>
                  <a:srgbClr val="92D050"/>
                </a:solidFill>
              </a:ln>
              <a:effectLst/>
            </c:spPr>
          </c:marker>
          <c:cat>
            <c:numRef>
              <c:f>Grap_Fr!$B$3:$B$5</c:f>
              <c:numCache>
                <c:formatCode>General</c:formatCode>
                <c:ptCount val="3"/>
                <c:pt idx="0">
                  <c:v>2007</c:v>
                </c:pt>
                <c:pt idx="1">
                  <c:v>2013</c:v>
                </c:pt>
                <c:pt idx="2">
                  <c:v>2019</c:v>
                </c:pt>
              </c:numCache>
            </c:numRef>
          </c:cat>
          <c:val>
            <c:numRef>
              <c:f>Grap_Fr!$D$3:$D$5</c:f>
              <c:numCache>
                <c:formatCode>General</c:formatCode>
                <c:ptCount val="3"/>
                <c:pt idx="0">
                  <c:v>9.571354E-2</c:v>
                </c:pt>
                <c:pt idx="1">
                  <c:v>8.9993740000000003E-2</c:v>
                </c:pt>
                <c:pt idx="2">
                  <c:v>8.8491710000000001E-2</c:v>
                </c:pt>
              </c:numCache>
            </c:numRef>
          </c:val>
          <c:smooth val="0"/>
          <c:extLst>
            <c:ext xmlns:c16="http://schemas.microsoft.com/office/drawing/2014/chart" uri="{C3380CC4-5D6E-409C-BE32-E72D297353CC}">
              <c16:uniqueId val="{00000001-608C-5B4A-86CC-291D85025095}"/>
            </c:ext>
          </c:extLst>
        </c:ser>
        <c:ser>
          <c:idx val="2"/>
          <c:order val="2"/>
          <c:tx>
            <c:strRef>
              <c:f>Grap_Fr!$E$2</c:f>
              <c:strCache>
                <c:ptCount val="1"/>
                <c:pt idx="0">
                  <c:v>H collèges</c:v>
                </c:pt>
              </c:strCache>
            </c:strRef>
          </c:tx>
          <c:spPr>
            <a:ln w="28575" cap="rnd">
              <a:solidFill>
                <a:srgbClr val="FF0000"/>
              </a:solidFill>
              <a:round/>
            </a:ln>
            <a:effectLst/>
          </c:spPr>
          <c:marker>
            <c:symbol val="circle"/>
            <c:size val="5"/>
            <c:spPr>
              <a:solidFill>
                <a:srgbClr val="FF0000"/>
              </a:solidFill>
              <a:ln w="9525">
                <a:noFill/>
              </a:ln>
              <a:effectLst/>
            </c:spPr>
          </c:marker>
          <c:cat>
            <c:numRef>
              <c:f>Grap_Fr!$B$3:$B$5</c:f>
              <c:numCache>
                <c:formatCode>General</c:formatCode>
                <c:ptCount val="3"/>
                <c:pt idx="0">
                  <c:v>2007</c:v>
                </c:pt>
                <c:pt idx="1">
                  <c:v>2013</c:v>
                </c:pt>
                <c:pt idx="2">
                  <c:v>2019</c:v>
                </c:pt>
              </c:numCache>
            </c:numRef>
          </c:cat>
          <c:val>
            <c:numRef>
              <c:f>Grap_Fr!$E$3:$E$5</c:f>
              <c:numCache>
                <c:formatCode>General</c:formatCode>
                <c:ptCount val="3"/>
                <c:pt idx="0">
                  <c:v>0.15289179999999999</c:v>
                </c:pt>
                <c:pt idx="1">
                  <c:v>0.14812710000000001</c:v>
                </c:pt>
                <c:pt idx="2">
                  <c:v>0.15076800000000001</c:v>
                </c:pt>
              </c:numCache>
            </c:numRef>
          </c:val>
          <c:smooth val="0"/>
          <c:extLst>
            <c:ext xmlns:c16="http://schemas.microsoft.com/office/drawing/2014/chart" uri="{C3380CC4-5D6E-409C-BE32-E72D297353CC}">
              <c16:uniqueId val="{00000002-608C-5B4A-86CC-291D85025095}"/>
            </c:ext>
          </c:extLst>
        </c:ser>
        <c:dLbls>
          <c:showLegendKey val="0"/>
          <c:showVal val="0"/>
          <c:showCatName val="0"/>
          <c:showSerName val="0"/>
          <c:showPercent val="0"/>
          <c:showBubbleSize val="0"/>
        </c:dLbls>
        <c:marker val="1"/>
        <c:smooth val="0"/>
        <c:axId val="208348351"/>
        <c:axId val="199532127"/>
      </c:lineChart>
      <c:catAx>
        <c:axId val="2083483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99532127"/>
        <c:crosses val="autoZero"/>
        <c:auto val="1"/>
        <c:lblAlgn val="ctr"/>
        <c:lblOffset val="100"/>
        <c:noMultiLvlLbl val="0"/>
      </c:catAx>
      <c:valAx>
        <c:axId val="199532127"/>
        <c:scaling>
          <c:orientation val="minMax"/>
          <c:max val="0.18"/>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0834835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fr-FR" sz="1400" b="0" i="0" u="none" strike="noStrike" kern="1200" spc="0" baseline="0">
                <a:solidFill>
                  <a:sysClr val="windowText" lastClr="000000">
                    <a:lumMod val="65000"/>
                    <a:lumOff val="35000"/>
                  </a:sysClr>
                </a:solidFill>
              </a:rPr>
              <a:t>Ségrégation résidentielle et scolaire - UU de </a:t>
            </a:r>
            <a:r>
              <a:rPr lang="fr-FR" sz="1400" b="1" i="0" u="none" strike="noStrike" kern="1200" spc="0" baseline="0">
                <a:solidFill>
                  <a:sysClr val="windowText" lastClr="000000">
                    <a:lumMod val="65000"/>
                    <a:lumOff val="35000"/>
                  </a:sysClr>
                </a:solidFill>
              </a:rPr>
              <a:t>Lyon</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fr-FR"/>
        </a:p>
      </c:txPr>
    </c:title>
    <c:autoTitleDeleted val="0"/>
    <c:plotArea>
      <c:layout/>
      <c:lineChart>
        <c:grouping val="standard"/>
        <c:varyColors val="0"/>
        <c:ser>
          <c:idx val="0"/>
          <c:order val="0"/>
          <c:tx>
            <c:strRef>
              <c:f>Grap_Fr!$C$7</c:f>
              <c:strCache>
                <c:ptCount val="1"/>
                <c:pt idx="0">
                  <c:v>H iris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Grap_Fr!$B$8:$B$10</c:f>
              <c:numCache>
                <c:formatCode>General</c:formatCode>
                <c:ptCount val="3"/>
                <c:pt idx="0">
                  <c:v>2007</c:v>
                </c:pt>
                <c:pt idx="1">
                  <c:v>2013</c:v>
                </c:pt>
                <c:pt idx="2">
                  <c:v>2019</c:v>
                </c:pt>
              </c:numCache>
            </c:numRef>
          </c:cat>
          <c:val>
            <c:numRef>
              <c:f>Grap_Fr!$C$8:$C$10</c:f>
              <c:numCache>
                <c:formatCode>General</c:formatCode>
                <c:ptCount val="3"/>
                <c:pt idx="0">
                  <c:v>0.141211</c:v>
                </c:pt>
                <c:pt idx="1">
                  <c:v>0.14131060000000001</c:v>
                </c:pt>
                <c:pt idx="2">
                  <c:v>0.1302865</c:v>
                </c:pt>
              </c:numCache>
            </c:numRef>
          </c:val>
          <c:smooth val="0"/>
          <c:extLst>
            <c:ext xmlns:c16="http://schemas.microsoft.com/office/drawing/2014/chart" uri="{C3380CC4-5D6E-409C-BE32-E72D297353CC}">
              <c16:uniqueId val="{00000000-1D48-5E40-83B8-0A176C0A4988}"/>
            </c:ext>
          </c:extLst>
        </c:ser>
        <c:ser>
          <c:idx val="1"/>
          <c:order val="1"/>
          <c:tx>
            <c:strRef>
              <c:f>Grap_Fr!$D$7</c:f>
              <c:strCache>
                <c:ptCount val="1"/>
                <c:pt idx="0">
                  <c:v>H Secteurs scolaires</c:v>
                </c:pt>
              </c:strCache>
            </c:strRef>
          </c:tx>
          <c:spPr>
            <a:ln w="28575" cap="rnd">
              <a:solidFill>
                <a:srgbClr val="92D050"/>
              </a:solidFill>
              <a:round/>
            </a:ln>
            <a:effectLst/>
          </c:spPr>
          <c:marker>
            <c:symbol val="circle"/>
            <c:size val="5"/>
            <c:spPr>
              <a:solidFill>
                <a:srgbClr val="92D050"/>
              </a:solidFill>
              <a:ln w="9525">
                <a:solidFill>
                  <a:srgbClr val="92D050"/>
                </a:solidFill>
              </a:ln>
              <a:effectLst/>
            </c:spPr>
          </c:marker>
          <c:cat>
            <c:numRef>
              <c:f>Grap_Fr!$B$8:$B$10</c:f>
              <c:numCache>
                <c:formatCode>General</c:formatCode>
                <c:ptCount val="3"/>
                <c:pt idx="0">
                  <c:v>2007</c:v>
                </c:pt>
                <c:pt idx="1">
                  <c:v>2013</c:v>
                </c:pt>
                <c:pt idx="2">
                  <c:v>2019</c:v>
                </c:pt>
              </c:numCache>
            </c:numRef>
          </c:cat>
          <c:val>
            <c:numRef>
              <c:f>Grap_Fr!$D$8:$D$10</c:f>
              <c:numCache>
                <c:formatCode>General</c:formatCode>
                <c:ptCount val="3"/>
                <c:pt idx="0">
                  <c:v>6.7627779999999998E-2</c:v>
                </c:pt>
                <c:pt idx="1">
                  <c:v>6.2905459999999996E-2</c:v>
                </c:pt>
                <c:pt idx="2">
                  <c:v>5.9861610000000003E-2</c:v>
                </c:pt>
              </c:numCache>
            </c:numRef>
          </c:val>
          <c:smooth val="0"/>
          <c:extLst>
            <c:ext xmlns:c16="http://schemas.microsoft.com/office/drawing/2014/chart" uri="{C3380CC4-5D6E-409C-BE32-E72D297353CC}">
              <c16:uniqueId val="{00000001-1D48-5E40-83B8-0A176C0A4988}"/>
            </c:ext>
          </c:extLst>
        </c:ser>
        <c:ser>
          <c:idx val="2"/>
          <c:order val="2"/>
          <c:tx>
            <c:strRef>
              <c:f>Grap_Fr!$E$7</c:f>
              <c:strCache>
                <c:ptCount val="1"/>
                <c:pt idx="0">
                  <c:v>H collèges</c:v>
                </c:pt>
              </c:strCache>
            </c:strRef>
          </c:tx>
          <c:spPr>
            <a:ln w="28575" cap="rnd">
              <a:solidFill>
                <a:srgbClr val="FF0000"/>
              </a:solidFill>
              <a:round/>
            </a:ln>
            <a:effectLst/>
          </c:spPr>
          <c:marker>
            <c:symbol val="circle"/>
            <c:size val="5"/>
            <c:spPr>
              <a:solidFill>
                <a:srgbClr val="FF0000"/>
              </a:solidFill>
              <a:ln w="25400">
                <a:noFill/>
              </a:ln>
              <a:effectLst/>
            </c:spPr>
          </c:marker>
          <c:cat>
            <c:numRef>
              <c:f>Grap_Fr!$B$8:$B$10</c:f>
              <c:numCache>
                <c:formatCode>General</c:formatCode>
                <c:ptCount val="3"/>
                <c:pt idx="0">
                  <c:v>2007</c:v>
                </c:pt>
                <c:pt idx="1">
                  <c:v>2013</c:v>
                </c:pt>
                <c:pt idx="2">
                  <c:v>2019</c:v>
                </c:pt>
              </c:numCache>
            </c:numRef>
          </c:cat>
          <c:val>
            <c:numRef>
              <c:f>Grap_Fr!$E$8:$E$10</c:f>
              <c:numCache>
                <c:formatCode>General</c:formatCode>
                <c:ptCount val="3"/>
                <c:pt idx="0">
                  <c:v>0.1033138</c:v>
                </c:pt>
                <c:pt idx="1">
                  <c:v>0.1027561</c:v>
                </c:pt>
                <c:pt idx="2">
                  <c:v>0.1031839</c:v>
                </c:pt>
              </c:numCache>
            </c:numRef>
          </c:val>
          <c:smooth val="0"/>
          <c:extLst>
            <c:ext xmlns:c16="http://schemas.microsoft.com/office/drawing/2014/chart" uri="{C3380CC4-5D6E-409C-BE32-E72D297353CC}">
              <c16:uniqueId val="{00000002-1D48-5E40-83B8-0A176C0A4988}"/>
            </c:ext>
          </c:extLst>
        </c:ser>
        <c:dLbls>
          <c:showLegendKey val="0"/>
          <c:showVal val="0"/>
          <c:showCatName val="0"/>
          <c:showSerName val="0"/>
          <c:showPercent val="0"/>
          <c:showBubbleSize val="0"/>
        </c:dLbls>
        <c:marker val="1"/>
        <c:smooth val="0"/>
        <c:axId val="204614687"/>
        <c:axId val="343500463"/>
      </c:lineChart>
      <c:catAx>
        <c:axId val="2046146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343500463"/>
        <c:crosses val="autoZero"/>
        <c:auto val="1"/>
        <c:lblAlgn val="ctr"/>
        <c:lblOffset val="100"/>
        <c:noMultiLvlLbl val="0"/>
      </c:catAx>
      <c:valAx>
        <c:axId val="343500463"/>
        <c:scaling>
          <c:orientation val="minMax"/>
          <c:max val="0.18"/>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046146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fr-FR" sz="1400" b="0" i="0" u="none" strike="noStrike" kern="1200" spc="0" baseline="0">
                <a:solidFill>
                  <a:sysClr val="windowText" lastClr="000000">
                    <a:lumMod val="65000"/>
                    <a:lumOff val="35000"/>
                  </a:sysClr>
                </a:solidFill>
              </a:rPr>
              <a:t>Ségrégation résidentielle et scolaire - UU de </a:t>
            </a:r>
            <a:r>
              <a:rPr lang="fr-FR" sz="1400" b="1" i="0" u="none" strike="noStrike" kern="1200" spc="0" baseline="0">
                <a:solidFill>
                  <a:sysClr val="windowText" lastClr="000000">
                    <a:lumMod val="65000"/>
                    <a:lumOff val="35000"/>
                  </a:sysClr>
                </a:solidFill>
              </a:rPr>
              <a:t>Marseille</a:t>
            </a:r>
          </a:p>
        </c:rich>
      </c:tx>
      <c:layout>
        <c:manualLayout>
          <c:xMode val="edge"/>
          <c:yMode val="edge"/>
          <c:x val="0.14035789912582144"/>
          <c:y val="3.0384712816063739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fr-FR"/>
        </a:p>
      </c:txPr>
    </c:title>
    <c:autoTitleDeleted val="0"/>
    <c:plotArea>
      <c:layout/>
      <c:lineChart>
        <c:grouping val="standard"/>
        <c:varyColors val="0"/>
        <c:ser>
          <c:idx val="0"/>
          <c:order val="0"/>
          <c:tx>
            <c:strRef>
              <c:f>Grap_Fr!$C$12</c:f>
              <c:strCache>
                <c:ptCount val="1"/>
                <c:pt idx="0">
                  <c:v>H iris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Grap_Fr!$B$13:$B$15</c:f>
              <c:numCache>
                <c:formatCode>General</c:formatCode>
                <c:ptCount val="3"/>
                <c:pt idx="0">
                  <c:v>2007</c:v>
                </c:pt>
                <c:pt idx="1">
                  <c:v>2013</c:v>
                </c:pt>
                <c:pt idx="2">
                  <c:v>2019</c:v>
                </c:pt>
              </c:numCache>
            </c:numRef>
          </c:cat>
          <c:val>
            <c:numRef>
              <c:f>Grap_Fr!$C$13:$C$15</c:f>
              <c:numCache>
                <c:formatCode>General</c:formatCode>
                <c:ptCount val="3"/>
                <c:pt idx="0">
                  <c:v>0.14531530000000001</c:v>
                </c:pt>
                <c:pt idx="1">
                  <c:v>0.13666229999999999</c:v>
                </c:pt>
                <c:pt idx="2">
                  <c:v>0.12965460000000001</c:v>
                </c:pt>
              </c:numCache>
            </c:numRef>
          </c:val>
          <c:smooth val="0"/>
          <c:extLst>
            <c:ext xmlns:c16="http://schemas.microsoft.com/office/drawing/2014/chart" uri="{C3380CC4-5D6E-409C-BE32-E72D297353CC}">
              <c16:uniqueId val="{00000000-54F2-4442-895C-26DA59279F26}"/>
            </c:ext>
          </c:extLst>
        </c:ser>
        <c:ser>
          <c:idx val="1"/>
          <c:order val="1"/>
          <c:tx>
            <c:strRef>
              <c:f>Grap_Fr!$D$12</c:f>
              <c:strCache>
                <c:ptCount val="1"/>
                <c:pt idx="0">
                  <c:v>H Secteurs scolaires</c:v>
                </c:pt>
              </c:strCache>
            </c:strRef>
          </c:tx>
          <c:spPr>
            <a:ln w="28575" cap="rnd">
              <a:solidFill>
                <a:srgbClr val="92D050"/>
              </a:solidFill>
              <a:round/>
            </a:ln>
            <a:effectLst/>
          </c:spPr>
          <c:marker>
            <c:symbol val="circle"/>
            <c:size val="5"/>
            <c:spPr>
              <a:solidFill>
                <a:srgbClr val="92D050"/>
              </a:solidFill>
              <a:ln w="9525">
                <a:solidFill>
                  <a:srgbClr val="92D050"/>
                </a:solidFill>
              </a:ln>
              <a:effectLst/>
            </c:spPr>
          </c:marker>
          <c:cat>
            <c:numRef>
              <c:f>Grap_Fr!$B$13:$B$15</c:f>
              <c:numCache>
                <c:formatCode>General</c:formatCode>
                <c:ptCount val="3"/>
                <c:pt idx="0">
                  <c:v>2007</c:v>
                </c:pt>
                <c:pt idx="1">
                  <c:v>2013</c:v>
                </c:pt>
                <c:pt idx="2">
                  <c:v>2019</c:v>
                </c:pt>
              </c:numCache>
            </c:numRef>
          </c:cat>
          <c:val>
            <c:numRef>
              <c:f>Grap_Fr!$D$13:$D$15</c:f>
              <c:numCache>
                <c:formatCode>General</c:formatCode>
                <c:ptCount val="3"/>
                <c:pt idx="0">
                  <c:v>7.2423929999999997E-2</c:v>
                </c:pt>
                <c:pt idx="1">
                  <c:v>6.948095E-2</c:v>
                </c:pt>
                <c:pt idx="2">
                  <c:v>6.7244830000000005E-2</c:v>
                </c:pt>
              </c:numCache>
            </c:numRef>
          </c:val>
          <c:smooth val="0"/>
          <c:extLst>
            <c:ext xmlns:c16="http://schemas.microsoft.com/office/drawing/2014/chart" uri="{C3380CC4-5D6E-409C-BE32-E72D297353CC}">
              <c16:uniqueId val="{00000001-54F2-4442-895C-26DA59279F26}"/>
            </c:ext>
          </c:extLst>
        </c:ser>
        <c:ser>
          <c:idx val="2"/>
          <c:order val="2"/>
          <c:tx>
            <c:strRef>
              <c:f>Grap_Fr!$E$12</c:f>
              <c:strCache>
                <c:ptCount val="1"/>
                <c:pt idx="0">
                  <c:v>H collèges</c:v>
                </c:pt>
              </c:strCache>
            </c:strRef>
          </c:tx>
          <c:spPr>
            <a:ln w="28575" cap="rnd">
              <a:solidFill>
                <a:srgbClr val="FF0000"/>
              </a:solidFill>
              <a:round/>
            </a:ln>
            <a:effectLst/>
          </c:spPr>
          <c:marker>
            <c:symbol val="circle"/>
            <c:size val="5"/>
            <c:spPr>
              <a:solidFill>
                <a:srgbClr val="FF0000"/>
              </a:solidFill>
              <a:ln w="9525">
                <a:solidFill>
                  <a:srgbClr val="FF0000"/>
                </a:solidFill>
              </a:ln>
              <a:effectLst/>
            </c:spPr>
          </c:marker>
          <c:cat>
            <c:numRef>
              <c:f>Grap_Fr!$B$13:$B$15</c:f>
              <c:numCache>
                <c:formatCode>General</c:formatCode>
                <c:ptCount val="3"/>
                <c:pt idx="0">
                  <c:v>2007</c:v>
                </c:pt>
                <c:pt idx="1">
                  <c:v>2013</c:v>
                </c:pt>
                <c:pt idx="2">
                  <c:v>2019</c:v>
                </c:pt>
              </c:numCache>
            </c:numRef>
          </c:cat>
          <c:val>
            <c:numRef>
              <c:f>Grap_Fr!$E$13:$E$15</c:f>
              <c:numCache>
                <c:formatCode>General</c:formatCode>
                <c:ptCount val="3"/>
                <c:pt idx="0">
                  <c:v>0.13699729999999999</c:v>
                </c:pt>
                <c:pt idx="1">
                  <c:v>0.13580049999999999</c:v>
                </c:pt>
                <c:pt idx="2">
                  <c:v>0.1279757</c:v>
                </c:pt>
              </c:numCache>
            </c:numRef>
          </c:val>
          <c:smooth val="0"/>
          <c:extLst>
            <c:ext xmlns:c16="http://schemas.microsoft.com/office/drawing/2014/chart" uri="{C3380CC4-5D6E-409C-BE32-E72D297353CC}">
              <c16:uniqueId val="{00000002-54F2-4442-895C-26DA59279F26}"/>
            </c:ext>
          </c:extLst>
        </c:ser>
        <c:dLbls>
          <c:showLegendKey val="0"/>
          <c:showVal val="0"/>
          <c:showCatName val="0"/>
          <c:showSerName val="0"/>
          <c:showPercent val="0"/>
          <c:showBubbleSize val="0"/>
        </c:dLbls>
        <c:marker val="1"/>
        <c:smooth val="0"/>
        <c:axId val="196805167"/>
        <c:axId val="206430415"/>
      </c:lineChart>
      <c:catAx>
        <c:axId val="1968051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06430415"/>
        <c:crosses val="autoZero"/>
        <c:auto val="1"/>
        <c:lblAlgn val="ctr"/>
        <c:lblOffset val="100"/>
        <c:noMultiLvlLbl val="0"/>
      </c:catAx>
      <c:valAx>
        <c:axId val="206430415"/>
        <c:scaling>
          <c:orientation val="minMax"/>
          <c:max val="0.18"/>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9680516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sz="1000"/>
              <a:t>Contribution de la</a:t>
            </a:r>
            <a:r>
              <a:rPr lang="fr-FR" sz="1000" baseline="0"/>
              <a:t> non-scolarisation dans le collège public de secteur à la ségrégation scolaire (%)</a:t>
            </a:r>
            <a:endParaRPr lang="fr-FR" sz="100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lineChart>
        <c:grouping val="standard"/>
        <c:varyColors val="0"/>
        <c:ser>
          <c:idx val="0"/>
          <c:order val="0"/>
          <c:tx>
            <c:strRef>
              <c:f>Grap_Eng!$D$19</c:f>
              <c:strCache>
                <c:ptCount val="1"/>
                <c:pt idx="0">
                  <c:v>Paris </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Grap_Eng!$B$20:$C$22</c:f>
              <c:strCache>
                <c:ptCount val="3"/>
                <c:pt idx="0">
                  <c:v>2007</c:v>
                </c:pt>
                <c:pt idx="1">
                  <c:v>2013</c:v>
                </c:pt>
                <c:pt idx="2">
                  <c:v>2019</c:v>
                </c:pt>
              </c:strCache>
            </c:strRef>
          </c:cat>
          <c:val>
            <c:numRef>
              <c:f>Grap_Eng!$D$20:$D$22</c:f>
              <c:numCache>
                <c:formatCode>0.00</c:formatCode>
                <c:ptCount val="3"/>
                <c:pt idx="0">
                  <c:v>37.397859139600683</c:v>
                </c:pt>
                <c:pt idx="1">
                  <c:v>39.245593817741664</c:v>
                </c:pt>
                <c:pt idx="2">
                  <c:v>41.306039743181579</c:v>
                </c:pt>
              </c:numCache>
            </c:numRef>
          </c:val>
          <c:smooth val="0"/>
          <c:extLst>
            <c:ext xmlns:c16="http://schemas.microsoft.com/office/drawing/2014/chart" uri="{C3380CC4-5D6E-409C-BE32-E72D297353CC}">
              <c16:uniqueId val="{00000000-0ED4-F944-8987-F856E5CC8C5D}"/>
            </c:ext>
          </c:extLst>
        </c:ser>
        <c:ser>
          <c:idx val="1"/>
          <c:order val="1"/>
          <c:tx>
            <c:strRef>
              <c:f>Grap_Eng!$E$19</c:f>
              <c:strCache>
                <c:ptCount val="1"/>
                <c:pt idx="0">
                  <c:v>Lyon</c:v>
                </c:pt>
              </c:strCache>
            </c:strRef>
          </c:tx>
          <c:spPr>
            <a:ln w="28575" cap="rnd">
              <a:solidFill>
                <a:srgbClr val="92D050"/>
              </a:solidFill>
              <a:round/>
            </a:ln>
            <a:effectLst/>
          </c:spPr>
          <c:marker>
            <c:symbol val="circle"/>
            <c:size val="5"/>
            <c:spPr>
              <a:solidFill>
                <a:srgbClr val="92D050"/>
              </a:solidFill>
              <a:ln w="9525">
                <a:solidFill>
                  <a:srgbClr val="92D050"/>
                </a:solidFill>
              </a:ln>
              <a:effectLst/>
            </c:spPr>
          </c:marker>
          <c:cat>
            <c:strRef>
              <c:f>Grap_Eng!$B$20:$C$22</c:f>
              <c:strCache>
                <c:ptCount val="3"/>
                <c:pt idx="0">
                  <c:v>2007</c:v>
                </c:pt>
                <c:pt idx="1">
                  <c:v>2013</c:v>
                </c:pt>
                <c:pt idx="2">
                  <c:v>2019</c:v>
                </c:pt>
              </c:strCache>
            </c:strRef>
          </c:cat>
          <c:val>
            <c:numRef>
              <c:f>Grap_Eng!$E$20:$E$22</c:f>
              <c:numCache>
                <c:formatCode>0.00</c:formatCode>
                <c:ptCount val="3"/>
                <c:pt idx="0">
                  <c:v>34.54138750099213</c:v>
                </c:pt>
                <c:pt idx="1">
                  <c:v>38.781775485834913</c:v>
                </c:pt>
                <c:pt idx="2">
                  <c:v>41.985513243829701</c:v>
                </c:pt>
              </c:numCache>
            </c:numRef>
          </c:val>
          <c:smooth val="0"/>
          <c:extLst>
            <c:ext xmlns:c16="http://schemas.microsoft.com/office/drawing/2014/chart" uri="{C3380CC4-5D6E-409C-BE32-E72D297353CC}">
              <c16:uniqueId val="{00000001-0ED4-F944-8987-F856E5CC8C5D}"/>
            </c:ext>
          </c:extLst>
        </c:ser>
        <c:ser>
          <c:idx val="2"/>
          <c:order val="2"/>
          <c:tx>
            <c:strRef>
              <c:f>Grap_Eng!$F$19</c:f>
              <c:strCache>
                <c:ptCount val="1"/>
                <c:pt idx="0">
                  <c:v>Marseille</c:v>
                </c:pt>
              </c:strCache>
            </c:strRef>
          </c:tx>
          <c:spPr>
            <a:ln w="28575" cap="rnd">
              <a:solidFill>
                <a:srgbClr val="FF0000"/>
              </a:solidFill>
              <a:round/>
            </a:ln>
            <a:effectLst/>
          </c:spPr>
          <c:marker>
            <c:symbol val="circle"/>
            <c:size val="5"/>
            <c:spPr>
              <a:solidFill>
                <a:srgbClr val="FF0000"/>
              </a:solidFill>
              <a:ln w="9525">
                <a:solidFill>
                  <a:srgbClr val="FF0000"/>
                </a:solidFill>
              </a:ln>
              <a:effectLst/>
            </c:spPr>
          </c:marker>
          <c:cat>
            <c:strRef>
              <c:f>Grap_Eng!$B$20:$C$22</c:f>
              <c:strCache>
                <c:ptCount val="3"/>
                <c:pt idx="0">
                  <c:v>2007</c:v>
                </c:pt>
                <c:pt idx="1">
                  <c:v>2013</c:v>
                </c:pt>
                <c:pt idx="2">
                  <c:v>2019</c:v>
                </c:pt>
              </c:strCache>
            </c:strRef>
          </c:cat>
          <c:val>
            <c:numRef>
              <c:f>Grap_Eng!$F$20:$F$22</c:f>
              <c:numCache>
                <c:formatCode>0.00</c:formatCode>
                <c:ptCount val="3"/>
                <c:pt idx="0">
                  <c:v>47.134775648863148</c:v>
                </c:pt>
                <c:pt idx="1">
                  <c:v>48.836013122190266</c:v>
                </c:pt>
                <c:pt idx="2">
                  <c:v>47.455001222888406</c:v>
                </c:pt>
              </c:numCache>
            </c:numRef>
          </c:val>
          <c:smooth val="0"/>
          <c:extLst>
            <c:ext xmlns:c16="http://schemas.microsoft.com/office/drawing/2014/chart" uri="{C3380CC4-5D6E-409C-BE32-E72D297353CC}">
              <c16:uniqueId val="{00000002-0ED4-F944-8987-F856E5CC8C5D}"/>
            </c:ext>
          </c:extLst>
        </c:ser>
        <c:dLbls>
          <c:showLegendKey val="0"/>
          <c:showVal val="0"/>
          <c:showCatName val="0"/>
          <c:showSerName val="0"/>
          <c:showPercent val="0"/>
          <c:showBubbleSize val="0"/>
        </c:dLbls>
        <c:marker val="1"/>
        <c:smooth val="0"/>
        <c:axId val="1193040352"/>
        <c:axId val="1193042064"/>
      </c:lineChart>
      <c:catAx>
        <c:axId val="1193040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193042064"/>
        <c:crosses val="autoZero"/>
        <c:auto val="1"/>
        <c:lblAlgn val="ctr"/>
        <c:lblOffset val="100"/>
        <c:noMultiLvlLbl val="0"/>
      </c:catAx>
      <c:valAx>
        <c:axId val="119304206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19304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1"/>
  <c:style val="2"/>
  <c:chart>
    <c:title>
      <c:tx>
        <c:rich>
          <a:bodyPr/>
          <a:lstStyle/>
          <a:p>
            <a:pPr>
              <a:defRPr sz="1400" b="0" i="0" u="none" strike="noStrike">
                <a:solidFill>
                  <a:srgbClr val="1E1B2E"/>
                </a:solidFill>
                <a:latin typeface="+mn-lt"/>
              </a:defRPr>
            </a:pPr>
            <a:r>
              <a:rPr lang="fr-FR" sz="1400" b="0" i="0" u="none" strike="noStrike" dirty="0">
                <a:solidFill>
                  <a:srgbClr val="1E1B2E"/>
                </a:solidFill>
                <a:latin typeface="+mn-lt"/>
              </a:rPr>
              <a:t>Taux de scolarisation dans le privé (collège, 2021), Paris et petite couronne</a:t>
            </a:r>
          </a:p>
        </c:rich>
      </c:tx>
      <c:overlay val="0"/>
    </c:title>
    <c:autoTitleDeleted val="0"/>
    <c:plotArea>
      <c:layout/>
      <c:barChart>
        <c:barDir val="bar"/>
        <c:grouping val="clustered"/>
        <c:varyColors val="0"/>
        <c:ser>
          <c:idx val="0"/>
          <c:order val="0"/>
          <c:tx>
            <c:strRef>
              <c:f>Sheet1!$B$1</c:f>
              <c:strCache>
                <c:ptCount val="1"/>
                <c:pt idx="0">
                  <c:v>Taux de scolarisation dans le privé</c:v>
                </c:pt>
              </c:strCache>
            </c:strRef>
          </c:tx>
          <c:spPr>
            <a:solidFill>
              <a:srgbClr val="3D3B8E"/>
            </a:solidFill>
            <a:effectLst/>
          </c:spPr>
          <c:invertIfNegative val="0"/>
          <c:dPt>
            <c:idx val="0"/>
            <c:invertIfNegative val="0"/>
            <c:bubble3D val="0"/>
            <c:extLst>
              <c:ext xmlns:c16="http://schemas.microsoft.com/office/drawing/2014/chart" uri="{C3380CC4-5D6E-409C-BE32-E72D297353CC}">
                <c16:uniqueId val="{00000001-643B-CE4E-A41F-4E02A86B0D55}"/>
              </c:ext>
            </c:extLst>
          </c:dPt>
          <c:dPt>
            <c:idx val="1"/>
            <c:invertIfNegative val="0"/>
            <c:bubble3D val="0"/>
            <c:extLst>
              <c:ext xmlns:c16="http://schemas.microsoft.com/office/drawing/2014/chart" uri="{C3380CC4-5D6E-409C-BE32-E72D297353CC}">
                <c16:uniqueId val="{00000003-643B-CE4E-A41F-4E02A86B0D55}"/>
              </c:ext>
            </c:extLst>
          </c:dPt>
          <c:dPt>
            <c:idx val="2"/>
            <c:invertIfNegative val="0"/>
            <c:bubble3D val="0"/>
            <c:spPr>
              <a:solidFill>
                <a:srgbClr val="8F8DCB"/>
              </a:solidFill>
              <a:effectLst/>
            </c:spPr>
            <c:extLst>
              <c:ext xmlns:c16="http://schemas.microsoft.com/office/drawing/2014/chart" uri="{C3380CC4-5D6E-409C-BE32-E72D297353CC}">
                <c16:uniqueId val="{00000005-643B-CE4E-A41F-4E02A86B0D55}"/>
              </c:ext>
            </c:extLst>
          </c:dPt>
          <c:dPt>
            <c:idx val="3"/>
            <c:invertIfNegative val="0"/>
            <c:bubble3D val="0"/>
            <c:spPr>
              <a:solidFill>
                <a:srgbClr val="B8B6D6"/>
              </a:solidFill>
              <a:effectLst/>
            </c:spPr>
            <c:extLst>
              <c:ext xmlns:c16="http://schemas.microsoft.com/office/drawing/2014/chart" uri="{C3380CC4-5D6E-409C-BE32-E72D297353CC}">
                <c16:uniqueId val="{00000007-643B-CE4E-A41F-4E02A86B0D55}"/>
              </c:ext>
            </c:extLst>
          </c:dPt>
          <c:dPt>
            <c:idx val="4"/>
            <c:invertIfNegative val="0"/>
            <c:bubble3D val="0"/>
            <c:spPr>
              <a:solidFill>
                <a:srgbClr val="B8B6D6"/>
              </a:solidFill>
              <a:effectLst/>
            </c:spPr>
            <c:extLst>
              <c:ext xmlns:c16="http://schemas.microsoft.com/office/drawing/2014/chart" uri="{C3380CC4-5D6E-409C-BE32-E72D297353CC}">
                <c16:uniqueId val="{00000009-643B-CE4E-A41F-4E02A86B0D55}"/>
              </c:ext>
            </c:extLst>
          </c:dPt>
          <c:dPt>
            <c:idx val="5"/>
            <c:invertIfNegative val="0"/>
            <c:bubble3D val="0"/>
            <c:spPr>
              <a:solidFill>
                <a:srgbClr val="B8B6D6"/>
              </a:solidFill>
              <a:effectLst/>
            </c:spPr>
            <c:extLst>
              <c:ext xmlns:c16="http://schemas.microsoft.com/office/drawing/2014/chart" uri="{C3380CC4-5D6E-409C-BE32-E72D297353CC}">
                <c16:uniqueId val="{0000000B-643B-CE4E-A41F-4E02A86B0D55}"/>
              </c:ext>
            </c:extLst>
          </c:dPt>
          <c:dLbls>
            <c:numFmt formatCode="0&quot;%&quot;" sourceLinked="0"/>
            <c:spPr>
              <a:noFill/>
              <a:ln>
                <a:noFill/>
              </a:ln>
              <a:effectLst/>
            </c:spPr>
            <c:txPr>
              <a:bodyPr/>
              <a:lstStyle/>
              <a:p>
                <a:pPr>
                  <a:defRPr sz="1200" b="1" i="0" u="none" strike="noStrike">
                    <a:solidFill>
                      <a:srgbClr val="1E1B2E"/>
                    </a:solidFill>
                    <a:latin typeface="+mn-lt"/>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Indépendants, chefs d'entreprise</c:v>
                </c:pt>
                <c:pt idx="1">
                  <c:v>Cadres et professions d'entreprise</c:v>
                </c:pt>
                <c:pt idx="2">
                  <c:v>Cadres et prof. intellectuelles sup.</c:v>
                </c:pt>
                <c:pt idx="3">
                  <c:v>Professions intermédiaires</c:v>
                </c:pt>
                <c:pt idx="4">
                  <c:v>Ouvriers</c:v>
                </c:pt>
                <c:pt idx="5">
                  <c:v>Employés</c:v>
                </c:pt>
              </c:strCache>
            </c:strRef>
          </c:cat>
          <c:val>
            <c:numRef>
              <c:f>Sheet1!$B$2:$B$7</c:f>
              <c:numCache>
                <c:formatCode>General</c:formatCode>
                <c:ptCount val="6"/>
                <c:pt idx="0">
                  <c:v>55</c:v>
                </c:pt>
                <c:pt idx="1">
                  <c:v>51</c:v>
                </c:pt>
                <c:pt idx="2">
                  <c:v>29</c:v>
                </c:pt>
                <c:pt idx="3">
                  <c:v>19</c:v>
                </c:pt>
                <c:pt idx="4">
                  <c:v>15</c:v>
                </c:pt>
                <c:pt idx="5">
                  <c:v>10</c:v>
                </c:pt>
              </c:numCache>
            </c:numRef>
          </c:val>
          <c:extLst>
            <c:ext xmlns:c16="http://schemas.microsoft.com/office/drawing/2014/chart" uri="{C3380CC4-5D6E-409C-BE32-E72D297353CC}">
              <c16:uniqueId val="{0000000C-643B-CE4E-A41F-4E02A86B0D55}"/>
            </c:ext>
          </c:extLst>
        </c:ser>
        <c:dLbls>
          <c:showLegendKey val="0"/>
          <c:showVal val="1"/>
          <c:showCatName val="0"/>
          <c:showSerName val="0"/>
          <c:showPercent val="0"/>
          <c:showBubbleSize val="0"/>
        </c:dLbls>
        <c:gapWidth val="35"/>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E1B2E"/>
                </a:solidFill>
                <a:latin typeface="+mn-lt"/>
              </a:defRPr>
            </a:pPr>
            <a:endParaRPr lang="en-US"/>
          </a:p>
        </c:txPr>
        <c:crossAx val="2094734552"/>
        <c:crosses val="autoZero"/>
        <c:auto val="1"/>
        <c:lblAlgn val="ctr"/>
        <c:lblOffset val="100"/>
        <c:noMultiLvlLbl val="1"/>
      </c:catAx>
      <c:valAx>
        <c:axId val="2094734552"/>
        <c:scaling>
          <c:orientation val="minMax"/>
          <c:max val="65"/>
          <c:min val="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0.81614</cdr:x>
      <cdr:y>0.25031</cdr:y>
    </cdr:from>
    <cdr:to>
      <cdr:x>0.81614</cdr:x>
      <cdr:y>0.52223</cdr:y>
    </cdr:to>
    <cdr:cxnSp macro="">
      <cdr:nvCxnSpPr>
        <cdr:cNvPr id="2" name="Connecteur droit avec flèche 1">
          <a:extLst xmlns:a="http://schemas.openxmlformats.org/drawingml/2006/main">
            <a:ext uri="{FF2B5EF4-FFF2-40B4-BE49-F238E27FC236}">
              <a16:creationId xmlns:a16="http://schemas.microsoft.com/office/drawing/2014/main" id="{BC506A45-499D-91DA-92E5-D56F2091E0E5}"/>
            </a:ext>
          </a:extLst>
        </cdr:cNvPr>
        <cdr:cNvCxnSpPr/>
      </cdr:nvCxnSpPr>
      <cdr:spPr>
        <a:xfrm xmlns:a="http://schemas.openxmlformats.org/drawingml/2006/main" flipV="1">
          <a:off x="2713315" y="1167289"/>
          <a:ext cx="0" cy="1268048"/>
        </a:xfrm>
        <a:prstGeom xmlns:a="http://schemas.openxmlformats.org/drawingml/2006/main" prst="straightConnector1">
          <a:avLst/>
        </a:prstGeom>
        <a:ln xmlns:a="http://schemas.openxmlformats.org/drawingml/2006/main">
          <a:solidFill>
            <a:schemeClr val="tx1"/>
          </a:solidFill>
          <a:headEnd type="triangle"/>
          <a:tailEnd type="triangle"/>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0.31102</cdr:x>
      <cdr:y>0.34209</cdr:y>
    </cdr:from>
    <cdr:to>
      <cdr:x>0.84181</cdr:x>
      <cdr:y>0.40148</cdr:y>
    </cdr:to>
    <cdr:sp macro="" textlink="">
      <cdr:nvSpPr>
        <cdr:cNvPr id="4" name="ZoneTexte 9">
          <a:extLst xmlns:a="http://schemas.openxmlformats.org/drawingml/2006/main">
            <a:ext uri="{FF2B5EF4-FFF2-40B4-BE49-F238E27FC236}">
              <a16:creationId xmlns:a16="http://schemas.microsoft.com/office/drawing/2014/main" id="{C370AD45-E713-985C-E738-B9FCD2F9E923}"/>
            </a:ext>
          </a:extLst>
        </cdr:cNvPr>
        <cdr:cNvSpPr txBox="1"/>
      </cdr:nvSpPr>
      <cdr:spPr>
        <a:xfrm xmlns:a="http://schemas.openxmlformats.org/drawingml/2006/main">
          <a:off x="1034013" y="1595271"/>
          <a:ext cx="1764656"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fr-FR" sz="1200" dirty="0">
              <a:latin typeface="Times New Roman" panose="02020603050405020304" pitchFamily="18" charset="0"/>
              <a:cs typeface="Times New Roman" panose="02020603050405020304" pitchFamily="18" charset="0"/>
            </a:rPr>
            <a:t>Effets des choix scolaires </a:t>
          </a:r>
        </a:p>
      </cdr:txBody>
    </cdr:sp>
  </cdr:relSizeAnchor>
  <cdr:relSizeAnchor xmlns:cdr="http://schemas.openxmlformats.org/drawingml/2006/chartDrawing">
    <cdr:from>
      <cdr:x>0.81614</cdr:x>
      <cdr:y>0.51734</cdr:y>
    </cdr:from>
    <cdr:to>
      <cdr:x>0.81614</cdr:x>
      <cdr:y>0.87833</cdr:y>
    </cdr:to>
    <cdr:cxnSp macro="">
      <cdr:nvCxnSpPr>
        <cdr:cNvPr id="5" name="Connecteur droit avec flèche 4">
          <a:extLst xmlns:a="http://schemas.openxmlformats.org/drawingml/2006/main">
            <a:ext uri="{FF2B5EF4-FFF2-40B4-BE49-F238E27FC236}">
              <a16:creationId xmlns:a16="http://schemas.microsoft.com/office/drawing/2014/main" id="{AA8B0880-8787-2589-6EF9-7FE90BD8FB29}"/>
            </a:ext>
          </a:extLst>
        </cdr:cNvPr>
        <cdr:cNvCxnSpPr/>
      </cdr:nvCxnSpPr>
      <cdr:spPr>
        <a:xfrm xmlns:a="http://schemas.openxmlformats.org/drawingml/2006/main">
          <a:off x="2713315" y="2412561"/>
          <a:ext cx="0" cy="1683410"/>
        </a:xfrm>
        <a:prstGeom xmlns:a="http://schemas.openxmlformats.org/drawingml/2006/main" prst="straightConnector1">
          <a:avLst/>
        </a:prstGeom>
        <a:ln xmlns:a="http://schemas.openxmlformats.org/drawingml/2006/main">
          <a:solidFill>
            <a:schemeClr val="tx1"/>
          </a:solidFill>
          <a:headEnd type="triangle"/>
          <a:tailEnd type="triangle"/>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0.2404</cdr:x>
      <cdr:y>0.60818</cdr:y>
    </cdr:from>
    <cdr:to>
      <cdr:x>0.87425</cdr:x>
      <cdr:y>0.70718</cdr:y>
    </cdr:to>
    <cdr:sp macro="" textlink="">
      <cdr:nvSpPr>
        <cdr:cNvPr id="7" name="ZoneTexte 7">
          <a:extLst xmlns:a="http://schemas.openxmlformats.org/drawingml/2006/main">
            <a:ext uri="{FF2B5EF4-FFF2-40B4-BE49-F238E27FC236}">
              <a16:creationId xmlns:a16="http://schemas.microsoft.com/office/drawing/2014/main" id="{2C50DECA-D218-B467-A89D-81529E2FDC16}"/>
            </a:ext>
          </a:extLst>
        </cdr:cNvPr>
        <cdr:cNvSpPr txBox="1"/>
      </cdr:nvSpPr>
      <cdr:spPr>
        <a:xfrm xmlns:a="http://schemas.openxmlformats.org/drawingml/2006/main">
          <a:off x="799226" y="2836167"/>
          <a:ext cx="2107277" cy="46166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fr-FR" sz="1200" dirty="0">
              <a:latin typeface="Times New Roman" panose="02020603050405020304" pitchFamily="18" charset="0"/>
              <a:cs typeface="Times New Roman" panose="02020603050405020304" pitchFamily="18" charset="0"/>
            </a:rPr>
            <a:t>Ségrégation résidentielle entre secteurs scolaires  </a:t>
          </a:r>
        </a:p>
      </cdr:txBody>
    </cdr:sp>
  </cdr:relSizeAnchor>
</c:userShapes>
</file>

<file path=ppt/drawings/drawing2.xml><?xml version="1.0" encoding="utf-8"?>
<c:userShapes xmlns:c="http://schemas.openxmlformats.org/drawingml/2006/chart">
  <cdr:relSizeAnchor xmlns:cdr="http://schemas.openxmlformats.org/drawingml/2006/chartDrawing">
    <cdr:from>
      <cdr:x>0.81852</cdr:x>
      <cdr:y>0.45498</cdr:y>
    </cdr:from>
    <cdr:to>
      <cdr:x>0.81852</cdr:x>
      <cdr:y>0.63765</cdr:y>
    </cdr:to>
    <cdr:cxnSp macro="">
      <cdr:nvCxnSpPr>
        <cdr:cNvPr id="2" name="Connecteur droit avec flèche 1">
          <a:extLst xmlns:a="http://schemas.openxmlformats.org/drawingml/2006/main">
            <a:ext uri="{FF2B5EF4-FFF2-40B4-BE49-F238E27FC236}">
              <a16:creationId xmlns:a16="http://schemas.microsoft.com/office/drawing/2014/main" id="{146C4FD7-5D2C-698F-84CD-A8CA682F27F9}"/>
            </a:ext>
          </a:extLst>
        </cdr:cNvPr>
        <cdr:cNvCxnSpPr/>
      </cdr:nvCxnSpPr>
      <cdr:spPr>
        <a:xfrm xmlns:a="http://schemas.openxmlformats.org/drawingml/2006/main" flipV="1">
          <a:off x="2936234" y="2121730"/>
          <a:ext cx="0" cy="851860"/>
        </a:xfrm>
        <a:prstGeom xmlns:a="http://schemas.openxmlformats.org/drawingml/2006/main" prst="straightConnector1">
          <a:avLst/>
        </a:prstGeom>
        <a:ln xmlns:a="http://schemas.openxmlformats.org/drawingml/2006/main">
          <a:solidFill>
            <a:schemeClr val="tx1"/>
          </a:solidFill>
          <a:headEnd type="triangle"/>
          <a:tailEnd type="triangle"/>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0.33088</cdr:x>
      <cdr:y>0.5</cdr:y>
    </cdr:from>
    <cdr:to>
      <cdr:x>0.82271</cdr:x>
      <cdr:y>0.5594</cdr:y>
    </cdr:to>
    <cdr:sp macro="" textlink="">
      <cdr:nvSpPr>
        <cdr:cNvPr id="4" name="ZoneTexte 9">
          <a:extLst xmlns:a="http://schemas.openxmlformats.org/drawingml/2006/main">
            <a:ext uri="{FF2B5EF4-FFF2-40B4-BE49-F238E27FC236}">
              <a16:creationId xmlns:a16="http://schemas.microsoft.com/office/drawing/2014/main" id="{D7C62AA0-B316-F2FD-ED18-992566B5914C}"/>
            </a:ext>
          </a:extLst>
        </cdr:cNvPr>
        <cdr:cNvSpPr txBox="1"/>
      </cdr:nvSpPr>
      <cdr:spPr>
        <a:xfrm xmlns:a="http://schemas.openxmlformats.org/drawingml/2006/main">
          <a:off x="1186946" y="2331684"/>
          <a:ext cx="1764335"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fr-FR"/>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r>
            <a:rPr lang="fr-FR" sz="1200" dirty="0">
              <a:latin typeface="Times New Roman" panose="02020603050405020304" pitchFamily="18" charset="0"/>
              <a:cs typeface="Times New Roman" panose="02020603050405020304" pitchFamily="18" charset="0"/>
            </a:rPr>
            <a:t>Effets des choix scolaires </a:t>
          </a:r>
        </a:p>
      </cdr:txBody>
    </cdr:sp>
  </cdr:relSizeAnchor>
</c:userShapes>
</file>

<file path=ppt/drawings/drawing3.xml><?xml version="1.0" encoding="utf-8"?>
<c:userShapes xmlns:c="http://schemas.openxmlformats.org/drawingml/2006/chart">
  <cdr:relSizeAnchor xmlns:cdr="http://schemas.openxmlformats.org/drawingml/2006/chartDrawing">
    <cdr:from>
      <cdr:x>0.82835</cdr:x>
      <cdr:y>0.35989</cdr:y>
    </cdr:from>
    <cdr:to>
      <cdr:x>0.82835</cdr:x>
      <cdr:y>0.60391</cdr:y>
    </cdr:to>
    <cdr:cxnSp macro="">
      <cdr:nvCxnSpPr>
        <cdr:cNvPr id="2" name="Connecteur droit avec flèche 1">
          <a:extLst xmlns:a="http://schemas.openxmlformats.org/drawingml/2006/main">
            <a:ext uri="{FF2B5EF4-FFF2-40B4-BE49-F238E27FC236}">
              <a16:creationId xmlns:a16="http://schemas.microsoft.com/office/drawing/2014/main" id="{146C4FD7-5D2C-698F-84CD-A8CA682F27F9}"/>
            </a:ext>
          </a:extLst>
        </cdr:cNvPr>
        <cdr:cNvCxnSpPr/>
      </cdr:nvCxnSpPr>
      <cdr:spPr>
        <a:xfrm xmlns:a="http://schemas.openxmlformats.org/drawingml/2006/main" flipV="1">
          <a:off x="2678051" y="1605363"/>
          <a:ext cx="0" cy="1088528"/>
        </a:xfrm>
        <a:prstGeom xmlns:a="http://schemas.openxmlformats.org/drawingml/2006/main" prst="straightConnector1">
          <a:avLst/>
        </a:prstGeom>
        <a:ln xmlns:a="http://schemas.openxmlformats.org/drawingml/2006/main">
          <a:solidFill>
            <a:schemeClr val="tx1"/>
          </a:solidFill>
          <a:headEnd type="triangle"/>
          <a:tailEnd type="triangle"/>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0.30943</cdr:x>
      <cdr:y>0.41754</cdr:y>
    </cdr:from>
    <cdr:to>
      <cdr:x>0.84774</cdr:x>
      <cdr:y>0.48092</cdr:y>
    </cdr:to>
    <cdr:sp macro="" textlink="">
      <cdr:nvSpPr>
        <cdr:cNvPr id="4" name="ZoneTexte 9">
          <a:extLst xmlns:a="http://schemas.openxmlformats.org/drawingml/2006/main">
            <a:ext uri="{FF2B5EF4-FFF2-40B4-BE49-F238E27FC236}">
              <a16:creationId xmlns:a16="http://schemas.microsoft.com/office/drawing/2014/main" id="{D7C62AA0-B316-F2FD-ED18-992566B5914C}"/>
            </a:ext>
          </a:extLst>
        </cdr:cNvPr>
        <cdr:cNvSpPr txBox="1"/>
      </cdr:nvSpPr>
      <cdr:spPr>
        <a:xfrm xmlns:a="http://schemas.openxmlformats.org/drawingml/2006/main">
          <a:off x="1000380" y="1862536"/>
          <a:ext cx="1740335" cy="28271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fr-FR"/>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r>
            <a:rPr lang="fr-FR" sz="1200" dirty="0">
              <a:latin typeface="Times New Roman" panose="02020603050405020304" pitchFamily="18" charset="0"/>
              <a:cs typeface="Times New Roman" panose="02020603050405020304" pitchFamily="18" charset="0"/>
            </a:rPr>
            <a:t>Effets des choix scolaires </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5786CA-0A49-D044-940F-E4F7864FF885}" type="datetimeFigureOut">
              <a:rPr lang="fr-FR" smtClean="0"/>
              <a:t>15/10/2026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fr-FR"/>
              <a:t>Modifier les styles du texte du masque
Deuxième niveau
Troisième niveau
Quatrième niveau
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870E2-B87B-CF46-9792-F2107863E5C2}" type="slidenum">
              <a:rPr lang="fr-FR" smtClean="0"/>
              <a:t>‹N°›</a:t>
            </a:fld>
            <a:endParaRPr lang="fr-FR"/>
          </a:p>
        </p:txBody>
      </p:sp>
    </p:spTree>
    <p:extLst>
      <p:ext uri="{BB962C8B-B14F-4D97-AF65-F5344CB8AC3E}">
        <p14:creationId xmlns:p14="http://schemas.microsoft.com/office/powerpoint/2010/main" val="1228263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1,5 min) La carte scolaire sert d'abord à répartir les élèves et les moyens entre établissements, pas à produire de la mixité. On lui en demande pourtant. Boutchenik et co-auteurs (2021) : la ségrégation scolaire vient pour moitié de la ségrégation résidentielle, pour moitié des choix scolaires des familles. À interpréter avec prudence : cela ne signifie pas que supprimer la carte scolaire réduirait la ségrégation de moitié. Au Royaume-Uni, aux Pays-Bas, au Chili, où le choix est libre, la ségrégation scolaire est très élevée. À l'inverse, une sectorisation trop rigide peut renforcer la ségrégation résidentielle. L'assouplissement de 2007-2008 n'a pas atteint ses objectifs (Oberti et Préteceille, 2013).</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2 min) Typologie des 437 secteurs de la métropole parisienne : 173 favorisés, 139 mixtes, 125 défavorisés. Parmi les 139 mixtes, 73 (un peu plus de la moitié) sont de mixité « composite », une mosaïque de quartiers très favorisés et de quartiers populaires, typique de communes populaires où les catégories moyennes et supérieures ont progressé (Est parisien, communes de Seine-Saint-Denis limitrophes, Hauts-de-Seine). Les autres sont de mixité « uniforme » : des quartiers eux-mêmes mixtes, dans des zones pavillonnaires du Val-de-Marne ou de Seine-Saint-Denis. La carte illustre : Romainville et Nanterre pour le composite (de 0 % à 76 % d'enfants de catégories moyennes-supérieures selon l'IRIS), Le Kremlin-Bicêtre et Limeil-Brévannes pour l'uniforme (de 15 % à 30 %). Deux formes de cohabitation sociale, vécues différemment par les familles, notamment au passage du primaire au collège.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2 min) On </a:t>
            </a:r>
            <a:r>
              <a:rPr lang="en-US" dirty="0" err="1"/>
              <a:t>qualifie</a:t>
            </a:r>
            <a:r>
              <a:rPr lang="en-US" dirty="0"/>
              <a:t> </a:t>
            </a:r>
            <a:r>
              <a:rPr lang="en-US" dirty="0" err="1"/>
              <a:t>aussi</a:t>
            </a:r>
            <a:r>
              <a:rPr lang="en-US" dirty="0"/>
              <a:t> </a:t>
            </a:r>
            <a:r>
              <a:rPr lang="en-US" dirty="0" err="1"/>
              <a:t>l'environnement</a:t>
            </a:r>
            <a:r>
              <a:rPr lang="en-US" dirty="0"/>
              <a:t> de </a:t>
            </a:r>
            <a:r>
              <a:rPr lang="en-US" dirty="0" err="1"/>
              <a:t>chaque</a:t>
            </a:r>
            <a:r>
              <a:rPr lang="en-US" dirty="0"/>
              <a:t> </a:t>
            </a:r>
            <a:r>
              <a:rPr lang="en-US" dirty="0" err="1"/>
              <a:t>secteur</a:t>
            </a:r>
            <a:r>
              <a:rPr lang="en-US" dirty="0"/>
              <a:t> par la composition </a:t>
            </a:r>
            <a:r>
              <a:rPr lang="en-US" dirty="0" err="1"/>
              <a:t>moyenne</a:t>
            </a:r>
            <a:r>
              <a:rPr lang="en-US" dirty="0"/>
              <a:t> des </a:t>
            </a:r>
            <a:r>
              <a:rPr lang="en-US" dirty="0" err="1"/>
              <a:t>secteurs</a:t>
            </a:r>
            <a:r>
              <a:rPr lang="en-US" dirty="0"/>
              <a:t> </a:t>
            </a:r>
            <a:r>
              <a:rPr lang="en-US" dirty="0" err="1"/>
              <a:t>voisins</a:t>
            </a:r>
            <a:r>
              <a:rPr lang="en-US" dirty="0"/>
              <a:t>. Les deux configurations de loin les plus </a:t>
            </a:r>
            <a:r>
              <a:rPr lang="en-US" dirty="0" err="1"/>
              <a:t>nombreuses</a:t>
            </a:r>
            <a:r>
              <a:rPr lang="en-US" dirty="0"/>
              <a:t> : 100 </a:t>
            </a:r>
            <a:r>
              <a:rPr lang="en-US" dirty="0" err="1"/>
              <a:t>secteurs</a:t>
            </a:r>
            <a:r>
              <a:rPr lang="en-US" dirty="0"/>
              <a:t> </a:t>
            </a:r>
            <a:r>
              <a:rPr lang="en-US" dirty="0" err="1"/>
              <a:t>défavorisés</a:t>
            </a:r>
            <a:r>
              <a:rPr lang="en-US" dirty="0"/>
              <a:t> dans un </a:t>
            </a:r>
            <a:r>
              <a:rPr lang="en-US" dirty="0" err="1"/>
              <a:t>environnement</a:t>
            </a:r>
            <a:r>
              <a:rPr lang="en-US" dirty="0"/>
              <a:t> </a:t>
            </a:r>
            <a:r>
              <a:rPr lang="en-US" dirty="0" err="1"/>
              <a:t>défavorisé</a:t>
            </a:r>
            <a:r>
              <a:rPr lang="en-US" dirty="0"/>
              <a:t> (surtout </a:t>
            </a:r>
            <a:r>
              <a:rPr lang="en-US" dirty="0" err="1"/>
              <a:t>en</a:t>
            </a:r>
            <a:r>
              <a:rPr lang="en-US" dirty="0"/>
              <a:t> Seine-Saint-Denis) et 147 </a:t>
            </a:r>
            <a:r>
              <a:rPr lang="en-US" dirty="0" err="1"/>
              <a:t>secteurs</a:t>
            </a:r>
            <a:r>
              <a:rPr lang="en-US" dirty="0"/>
              <a:t> </a:t>
            </a:r>
            <a:r>
              <a:rPr lang="en-US" dirty="0" err="1"/>
              <a:t>favorisés</a:t>
            </a:r>
            <a:r>
              <a:rPr lang="en-US" dirty="0"/>
              <a:t> </a:t>
            </a:r>
            <a:r>
              <a:rPr lang="en-US" dirty="0" err="1"/>
              <a:t>ou</a:t>
            </a:r>
            <a:r>
              <a:rPr lang="en-US" dirty="0"/>
              <a:t> très </a:t>
            </a:r>
            <a:r>
              <a:rPr lang="en-US" dirty="0" err="1"/>
              <a:t>favorisés</a:t>
            </a:r>
            <a:r>
              <a:rPr lang="en-US" dirty="0"/>
              <a:t> (111 + 36) dans un </a:t>
            </a:r>
            <a:r>
              <a:rPr lang="en-US" dirty="0" err="1"/>
              <a:t>environnement</a:t>
            </a:r>
            <a:r>
              <a:rPr lang="en-US" dirty="0"/>
              <a:t> </a:t>
            </a:r>
            <a:r>
              <a:rPr lang="en-US" dirty="0" err="1"/>
              <a:t>favorisé</a:t>
            </a:r>
            <a:r>
              <a:rPr lang="en-US" dirty="0"/>
              <a:t> (Paris intra-</a:t>
            </a:r>
            <a:r>
              <a:rPr lang="en-US" dirty="0" err="1"/>
              <a:t>muros</a:t>
            </a:r>
            <a:r>
              <a:rPr lang="en-US" dirty="0"/>
              <a:t>, </a:t>
            </a:r>
            <a:r>
              <a:rPr lang="en-US" dirty="0" err="1"/>
              <a:t>ouest</a:t>
            </a:r>
            <a:r>
              <a:rPr lang="en-US" dirty="0"/>
              <a:t> des Hauts-de-Seine). Les </a:t>
            </a:r>
            <a:r>
              <a:rPr lang="en-US" dirty="0" err="1"/>
              <a:t>cas</a:t>
            </a:r>
            <a:r>
              <a:rPr lang="en-US" dirty="0"/>
              <a:t> de </a:t>
            </a:r>
            <a:r>
              <a:rPr lang="en-US" dirty="0" err="1"/>
              <a:t>voisinage</a:t>
            </a:r>
            <a:r>
              <a:rPr lang="en-US" dirty="0"/>
              <a:t> direct entre </a:t>
            </a:r>
            <a:r>
              <a:rPr lang="en-US" dirty="0" err="1"/>
              <a:t>secteur</a:t>
            </a:r>
            <a:r>
              <a:rPr lang="en-US" dirty="0"/>
              <a:t> </a:t>
            </a:r>
            <a:r>
              <a:rPr lang="en-US" dirty="0" err="1"/>
              <a:t>défavorisé</a:t>
            </a:r>
            <a:r>
              <a:rPr lang="en-US" dirty="0"/>
              <a:t> et </a:t>
            </a:r>
            <a:r>
              <a:rPr lang="en-US" dirty="0" err="1"/>
              <a:t>secteur</a:t>
            </a:r>
            <a:r>
              <a:rPr lang="en-US" dirty="0"/>
              <a:t> </a:t>
            </a:r>
            <a:r>
              <a:rPr lang="en-US" dirty="0" err="1"/>
              <a:t>favorisé</a:t>
            </a:r>
            <a:r>
              <a:rPr lang="en-US" dirty="0"/>
              <a:t> </a:t>
            </a:r>
            <a:r>
              <a:rPr lang="en-US" dirty="0" err="1"/>
              <a:t>sont</a:t>
            </a:r>
            <a:r>
              <a:rPr lang="en-US" dirty="0"/>
              <a:t> </a:t>
            </a:r>
            <a:r>
              <a:rPr lang="en-US" dirty="0" err="1"/>
              <a:t>rares</a:t>
            </a:r>
            <a:r>
              <a:rPr lang="en-US" dirty="0"/>
              <a:t> (Nanterre, </a:t>
            </a:r>
            <a:r>
              <a:rPr lang="en-US" dirty="0" err="1"/>
              <a:t>Bonneuil</a:t>
            </a:r>
            <a:r>
              <a:rPr lang="en-US" dirty="0"/>
              <a:t>-sur-Marne) : </a:t>
            </a:r>
            <a:r>
              <a:rPr lang="en-US" dirty="0" err="1"/>
              <a:t>c'est</a:t>
            </a:r>
            <a:r>
              <a:rPr lang="en-US" dirty="0"/>
              <a:t> </a:t>
            </a:r>
            <a:r>
              <a:rPr lang="en-US" dirty="0" err="1"/>
              <a:t>là</a:t>
            </a:r>
            <a:r>
              <a:rPr lang="en-US" dirty="0"/>
              <a:t> </a:t>
            </a:r>
            <a:r>
              <a:rPr lang="en-US" dirty="0" err="1"/>
              <a:t>qu'une</a:t>
            </a:r>
            <a:r>
              <a:rPr lang="en-US" dirty="0"/>
              <a:t> re-</a:t>
            </a:r>
            <a:r>
              <a:rPr lang="en-US" dirty="0" err="1"/>
              <a:t>sectorisation</a:t>
            </a:r>
            <a:r>
              <a:rPr lang="en-US" dirty="0"/>
              <a:t> </a:t>
            </a:r>
            <a:r>
              <a:rPr lang="en-US" dirty="0" err="1"/>
              <a:t>pourrait</a:t>
            </a:r>
            <a:r>
              <a:rPr lang="en-US" dirty="0"/>
              <a:t> </a:t>
            </a:r>
            <a:r>
              <a:rPr lang="en-US" dirty="0" err="1"/>
              <a:t>créer</a:t>
            </a:r>
            <a:r>
              <a:rPr lang="en-US" dirty="0"/>
              <a:t> de la </a:t>
            </a:r>
            <a:r>
              <a:rPr lang="en-US" dirty="0" err="1"/>
              <a:t>mixité</a:t>
            </a:r>
            <a:r>
              <a:rPr lang="en-US" dirty="0"/>
              <a:t>. Plus </a:t>
            </a:r>
            <a:r>
              <a:rPr lang="en-US" dirty="0" err="1"/>
              <a:t>souvent</a:t>
            </a:r>
            <a:r>
              <a:rPr lang="en-US" dirty="0"/>
              <a:t>, un </a:t>
            </a:r>
            <a:r>
              <a:rPr lang="en-US" dirty="0" err="1"/>
              <a:t>secteur</a:t>
            </a:r>
            <a:r>
              <a:rPr lang="en-US" dirty="0"/>
              <a:t> </a:t>
            </a:r>
            <a:r>
              <a:rPr lang="en-US" dirty="0" err="1"/>
              <a:t>défavorisé</a:t>
            </a:r>
            <a:r>
              <a:rPr lang="en-US" dirty="0"/>
              <a:t> </a:t>
            </a:r>
            <a:r>
              <a:rPr lang="en-US" dirty="0" err="1"/>
              <a:t>jouxte</a:t>
            </a:r>
            <a:r>
              <a:rPr lang="en-US" dirty="0"/>
              <a:t> un </a:t>
            </a:r>
            <a:r>
              <a:rPr lang="en-US" dirty="0" err="1"/>
              <a:t>secteur</a:t>
            </a:r>
            <a:r>
              <a:rPr lang="en-US" dirty="0"/>
              <a:t> mixte : </a:t>
            </a:r>
            <a:r>
              <a:rPr lang="en-US" dirty="0" err="1"/>
              <a:t>redécouper</a:t>
            </a:r>
            <a:r>
              <a:rPr lang="en-US" dirty="0"/>
              <a:t> </a:t>
            </a:r>
            <a:r>
              <a:rPr lang="en-US" dirty="0" err="1"/>
              <a:t>risquerait</a:t>
            </a:r>
            <a:r>
              <a:rPr lang="en-US" dirty="0"/>
              <a:t> de </a:t>
            </a:r>
            <a:r>
              <a:rPr lang="en-US" dirty="0" err="1"/>
              <a:t>fragiliser</a:t>
            </a:r>
            <a:r>
              <a:rPr lang="en-US" dirty="0"/>
              <a:t> </a:t>
            </a:r>
            <a:r>
              <a:rPr lang="en-US" dirty="0" err="1"/>
              <a:t>une</a:t>
            </a:r>
            <a:r>
              <a:rPr lang="en-US" dirty="0"/>
              <a:t> </a:t>
            </a:r>
            <a:r>
              <a:rPr lang="en-US" dirty="0" err="1"/>
              <a:t>mixité</a:t>
            </a:r>
            <a:r>
              <a:rPr lang="en-US" dirty="0"/>
              <a:t> </a:t>
            </a:r>
            <a:r>
              <a:rPr lang="en-US" dirty="0" err="1"/>
              <a:t>en</a:t>
            </a:r>
            <a:r>
              <a:rPr lang="en-US" dirty="0"/>
              <a:t> place. Et </a:t>
            </a:r>
            <a:r>
              <a:rPr lang="en-US" dirty="0" err="1"/>
              <a:t>en</a:t>
            </a:r>
            <a:r>
              <a:rPr lang="en-US" dirty="0"/>
              <a:t> Seine-Saint-Denis, les </a:t>
            </a:r>
            <a:r>
              <a:rPr lang="en-US" dirty="0" err="1"/>
              <a:t>secteurs</a:t>
            </a:r>
            <a:r>
              <a:rPr lang="en-US" dirty="0"/>
              <a:t> </a:t>
            </a:r>
            <a:r>
              <a:rPr lang="en-US" dirty="0" err="1"/>
              <a:t>populaires</a:t>
            </a:r>
            <a:r>
              <a:rPr lang="en-US" dirty="0"/>
              <a:t> </a:t>
            </a:r>
            <a:r>
              <a:rPr lang="en-US" dirty="0" err="1"/>
              <a:t>homogènes</a:t>
            </a:r>
            <a:r>
              <a:rPr lang="en-US" dirty="0"/>
              <a:t> et </a:t>
            </a:r>
            <a:r>
              <a:rPr lang="en-US" dirty="0" err="1"/>
              <a:t>contigus</a:t>
            </a:r>
            <a:r>
              <a:rPr lang="en-US" dirty="0"/>
              <a:t> </a:t>
            </a:r>
            <a:r>
              <a:rPr lang="en-US" dirty="0" err="1"/>
              <a:t>rendent</a:t>
            </a:r>
            <a:r>
              <a:rPr lang="en-US" dirty="0"/>
              <a:t> </a:t>
            </a:r>
            <a:r>
              <a:rPr lang="en-US" dirty="0" err="1"/>
              <a:t>élargissement</a:t>
            </a:r>
            <a:r>
              <a:rPr lang="en-US" dirty="0"/>
              <a:t> </a:t>
            </a:r>
            <a:r>
              <a:rPr lang="en-US" dirty="0" err="1"/>
              <a:t>ou</a:t>
            </a:r>
            <a:r>
              <a:rPr lang="en-US" dirty="0"/>
              <a:t> </a:t>
            </a:r>
            <a:r>
              <a:rPr lang="en-US" dirty="0" err="1"/>
              <a:t>redécoupage</a:t>
            </a:r>
            <a:r>
              <a:rPr lang="en-US" dirty="0"/>
              <a:t> peu </a:t>
            </a:r>
            <a:r>
              <a:rPr lang="en-US" dirty="0" err="1"/>
              <a:t>efficaces</a:t>
            </a:r>
            <a:r>
              <a:rPr lang="en-US" dirty="0"/>
              <a:t>. Conclusion : </a:t>
            </a:r>
            <a:r>
              <a:rPr lang="en-US" dirty="0" err="1"/>
              <a:t>croiser</a:t>
            </a:r>
            <a:r>
              <a:rPr lang="en-US" dirty="0"/>
              <a:t> </a:t>
            </a:r>
            <a:r>
              <a:rPr lang="en-US" dirty="0" err="1"/>
              <a:t>l'écart</a:t>
            </a:r>
            <a:r>
              <a:rPr lang="en-US" dirty="0"/>
              <a:t> entre </a:t>
            </a:r>
            <a:r>
              <a:rPr lang="en-US" dirty="0" err="1"/>
              <a:t>secteurs</a:t>
            </a:r>
            <a:r>
              <a:rPr lang="en-US" dirty="0"/>
              <a:t> </a:t>
            </a:r>
            <a:r>
              <a:rPr lang="en-US" dirty="0" err="1"/>
              <a:t>contigus</a:t>
            </a:r>
            <a:r>
              <a:rPr lang="en-US" dirty="0"/>
              <a:t> et le </a:t>
            </a:r>
            <a:r>
              <a:rPr lang="en-US" dirty="0" err="1"/>
              <a:t>profil</a:t>
            </a:r>
            <a:r>
              <a:rPr lang="en-US" dirty="0"/>
              <a:t> social </a:t>
            </a:r>
            <a:r>
              <a:rPr lang="en-US" dirty="0" err="1"/>
              <a:t>absolu</a:t>
            </a:r>
            <a:r>
              <a:rPr lang="en-US" dirty="0"/>
              <a:t> des </a:t>
            </a:r>
            <a:r>
              <a:rPr lang="en-US" dirty="0" err="1"/>
              <a:t>secteurs</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2 min) Contribution de </a:t>
            </a:r>
            <a:r>
              <a:rPr lang="en-US" dirty="0" err="1"/>
              <a:t>chaque</a:t>
            </a:r>
            <a:r>
              <a:rPr lang="en-US" dirty="0"/>
              <a:t> </a:t>
            </a:r>
            <a:r>
              <a:rPr lang="en-US" dirty="0" err="1"/>
              <a:t>catégorie</a:t>
            </a:r>
            <a:r>
              <a:rPr lang="en-US" dirty="0"/>
              <a:t> </a:t>
            </a:r>
            <a:r>
              <a:rPr lang="en-US" dirty="0" err="1"/>
              <a:t>sociale</a:t>
            </a:r>
            <a:r>
              <a:rPr lang="en-US" dirty="0"/>
              <a:t> à </a:t>
            </a:r>
            <a:r>
              <a:rPr lang="en-US" dirty="0" err="1"/>
              <a:t>l'indice</a:t>
            </a:r>
            <a:r>
              <a:rPr lang="en-US" dirty="0"/>
              <a:t> de Theil. </a:t>
            </a:r>
            <a:r>
              <a:rPr lang="en-US" dirty="0" err="1"/>
              <a:t>Panneau</a:t>
            </a:r>
            <a:r>
              <a:rPr lang="en-US" dirty="0"/>
              <a:t> A : entre quartiers (IRIS) ; </a:t>
            </a:r>
            <a:r>
              <a:rPr lang="en-US" dirty="0" err="1"/>
              <a:t>panneau</a:t>
            </a:r>
            <a:r>
              <a:rPr lang="en-US" dirty="0"/>
              <a:t> B : entre </a:t>
            </a:r>
            <a:r>
              <a:rPr lang="en-US" dirty="0" err="1"/>
              <a:t>secteurs</a:t>
            </a:r>
            <a:r>
              <a:rPr lang="en-US" dirty="0"/>
              <a:t> </a:t>
            </a:r>
            <a:r>
              <a:rPr lang="en-US" dirty="0" err="1"/>
              <a:t>scolaires</a:t>
            </a:r>
            <a:r>
              <a:rPr lang="en-US" dirty="0"/>
              <a:t> ; à droite : entre collèges. Dans les trois villes, </a:t>
            </a:r>
            <a:r>
              <a:rPr lang="en-US" dirty="0" err="1"/>
              <a:t>même</a:t>
            </a:r>
            <a:r>
              <a:rPr lang="en-US" dirty="0"/>
              <a:t> </a:t>
            </a:r>
            <a:r>
              <a:rPr lang="en-US" dirty="0" err="1"/>
              <a:t>hiérarchie</a:t>
            </a:r>
            <a:r>
              <a:rPr lang="en-US" dirty="0"/>
              <a:t> : classes </a:t>
            </a:r>
            <a:r>
              <a:rPr lang="en-US" dirty="0" err="1"/>
              <a:t>supérieures</a:t>
            </a:r>
            <a:r>
              <a:rPr lang="en-US" dirty="0"/>
              <a:t> </a:t>
            </a:r>
            <a:r>
              <a:rPr lang="en-US" dirty="0" err="1"/>
              <a:t>d'abord</a:t>
            </a:r>
            <a:r>
              <a:rPr lang="en-US" dirty="0"/>
              <a:t>, </a:t>
            </a:r>
            <a:r>
              <a:rPr lang="en-US" dirty="0" err="1"/>
              <a:t>ouvriers</a:t>
            </a:r>
            <a:r>
              <a:rPr lang="en-US" dirty="0"/>
              <a:t> ensuite. Ensemble, </a:t>
            </a:r>
            <a:r>
              <a:rPr lang="en-US" dirty="0" err="1"/>
              <a:t>elles</a:t>
            </a:r>
            <a:r>
              <a:rPr lang="en-US" dirty="0"/>
              <a:t> </a:t>
            </a:r>
            <a:r>
              <a:rPr lang="en-US" dirty="0" err="1"/>
              <a:t>pèsent</a:t>
            </a:r>
            <a:r>
              <a:rPr lang="en-US" dirty="0"/>
              <a:t> plus de 60 % de la </a:t>
            </a:r>
            <a:r>
              <a:rPr lang="en-US" dirty="0" err="1"/>
              <a:t>ségrégation</a:t>
            </a:r>
            <a:r>
              <a:rPr lang="en-US" dirty="0"/>
              <a:t> entre quartiers et près de 80 % de </a:t>
            </a:r>
            <a:r>
              <a:rPr lang="en-US" dirty="0" err="1"/>
              <a:t>celle</a:t>
            </a:r>
            <a:r>
              <a:rPr lang="en-US" dirty="0"/>
              <a:t> entre </a:t>
            </a:r>
            <a:r>
              <a:rPr lang="en-US" dirty="0" err="1"/>
              <a:t>secteurs</a:t>
            </a:r>
            <a:r>
              <a:rPr lang="en-US" dirty="0"/>
              <a:t> : la </a:t>
            </a:r>
            <a:r>
              <a:rPr lang="en-US" dirty="0" err="1"/>
              <a:t>ségrégation</a:t>
            </a:r>
            <a:r>
              <a:rPr lang="en-US" dirty="0"/>
              <a:t> entre </a:t>
            </a:r>
            <a:r>
              <a:rPr lang="en-US" dirty="0" err="1"/>
              <a:t>secteurs</a:t>
            </a:r>
            <a:r>
              <a:rPr lang="en-US" dirty="0"/>
              <a:t> est </a:t>
            </a:r>
            <a:r>
              <a:rPr lang="en-US" dirty="0" err="1"/>
              <a:t>polarisée</a:t>
            </a:r>
            <a:r>
              <a:rPr lang="en-US" dirty="0"/>
              <a:t> par les deux </a:t>
            </a:r>
            <a:r>
              <a:rPr lang="en-US" dirty="0" err="1"/>
              <a:t>extrémités</a:t>
            </a:r>
            <a:r>
              <a:rPr lang="en-US" dirty="0"/>
              <a:t> de la stratification </a:t>
            </a:r>
            <a:r>
              <a:rPr lang="en-US" dirty="0" err="1"/>
              <a:t>sociale</a:t>
            </a:r>
            <a:r>
              <a:rPr lang="en-US" dirty="0"/>
              <a:t>. Entre collèges, les classes </a:t>
            </a:r>
            <a:r>
              <a:rPr lang="en-US" dirty="0" err="1"/>
              <a:t>supérieures</a:t>
            </a:r>
            <a:r>
              <a:rPr lang="en-US" dirty="0"/>
              <a:t> </a:t>
            </a:r>
            <a:r>
              <a:rPr lang="en-US" dirty="0" err="1"/>
              <a:t>dominent</a:t>
            </a:r>
            <a:r>
              <a:rPr lang="en-US" dirty="0"/>
              <a:t> à Paris, les </a:t>
            </a:r>
            <a:r>
              <a:rPr lang="en-US" dirty="0" err="1"/>
              <a:t>ouvriers</a:t>
            </a:r>
            <a:r>
              <a:rPr lang="en-US" dirty="0"/>
              <a:t> à Lyon et Marseille. Attention : </a:t>
            </a:r>
            <a:r>
              <a:rPr lang="en-US" dirty="0" err="1"/>
              <a:t>contribuer</a:t>
            </a:r>
            <a:r>
              <a:rPr lang="en-US" dirty="0"/>
              <a:t> beaucoup à la </a:t>
            </a:r>
            <a:r>
              <a:rPr lang="en-US" dirty="0" err="1"/>
              <a:t>ségrégation</a:t>
            </a:r>
            <a:r>
              <a:rPr lang="en-US" dirty="0"/>
              <a:t> ne </a:t>
            </a:r>
            <a:r>
              <a:rPr lang="en-US" dirty="0" err="1"/>
              <a:t>dit</a:t>
            </a:r>
            <a:r>
              <a:rPr lang="en-US" dirty="0"/>
              <a:t> pas encore qui </a:t>
            </a:r>
            <a:r>
              <a:rPr lang="en-US" dirty="0" err="1"/>
              <a:t>contourne</a:t>
            </a:r>
            <a:r>
              <a:rPr lang="en-US" dirty="0"/>
              <a:t> le plus le collège public de </a:t>
            </a:r>
            <a:r>
              <a:rPr lang="en-US" dirty="0" err="1"/>
              <a:t>secteur</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1,5 min) Contribution de la non-</a:t>
            </a:r>
            <a:r>
              <a:rPr lang="en-US" dirty="0" err="1"/>
              <a:t>scolarisation</a:t>
            </a:r>
            <a:r>
              <a:rPr lang="en-US" dirty="0"/>
              <a:t> dans le collège public de </a:t>
            </a:r>
            <a:r>
              <a:rPr lang="en-US" dirty="0" err="1"/>
              <a:t>secteur</a:t>
            </a:r>
            <a:r>
              <a:rPr lang="en-US" dirty="0"/>
              <a:t> à la </a:t>
            </a:r>
            <a:r>
              <a:rPr lang="en-US" dirty="0" err="1"/>
              <a:t>ségrégation</a:t>
            </a:r>
            <a:r>
              <a:rPr lang="en-US" dirty="0"/>
              <a:t> </a:t>
            </a:r>
            <a:r>
              <a:rPr lang="en-US" dirty="0" err="1"/>
              <a:t>scolaire</a:t>
            </a:r>
            <a:r>
              <a:rPr lang="en-US" dirty="0"/>
              <a:t> </a:t>
            </a:r>
            <a:r>
              <a:rPr lang="en-US" dirty="0" err="1"/>
              <a:t>totale</a:t>
            </a:r>
            <a:r>
              <a:rPr lang="en-US" dirty="0"/>
              <a:t>, </a:t>
            </a:r>
            <a:r>
              <a:rPr lang="en-US" dirty="0" err="1"/>
              <a:t>en</a:t>
            </a:r>
            <a:r>
              <a:rPr lang="en-US" dirty="0"/>
              <a:t> 2019 : 47 % à Marseille (stable, </a:t>
            </a:r>
            <a:r>
              <a:rPr lang="en-US" dirty="0" err="1"/>
              <a:t>autour</a:t>
            </a:r>
            <a:r>
              <a:rPr lang="en-US" dirty="0"/>
              <a:t> de 47-49 % </a:t>
            </a:r>
            <a:r>
              <a:rPr lang="en-US" dirty="0" err="1"/>
              <a:t>depuis</a:t>
            </a:r>
            <a:r>
              <a:rPr lang="en-US" dirty="0"/>
              <a:t> 2007), 41 % à Paris et 42 % à Lyon, avec </a:t>
            </a:r>
            <a:r>
              <a:rPr lang="en-US" dirty="0" err="1"/>
              <a:t>une</a:t>
            </a:r>
            <a:r>
              <a:rPr lang="en-US" dirty="0"/>
              <a:t> </a:t>
            </a:r>
            <a:r>
              <a:rPr lang="en-US" dirty="0" err="1"/>
              <a:t>hausse</a:t>
            </a:r>
            <a:r>
              <a:rPr lang="en-US" dirty="0"/>
              <a:t> entre 2007 et 2019 dans </a:t>
            </a:r>
            <a:r>
              <a:rPr lang="en-US" dirty="0" err="1"/>
              <a:t>ces</a:t>
            </a:r>
            <a:r>
              <a:rPr lang="en-US" dirty="0"/>
              <a:t> deux villes (de 37 à 41 % à Paris, de 35 à 42 % à Lyon). Le </a:t>
            </a:r>
            <a:r>
              <a:rPr lang="en-US" dirty="0" err="1"/>
              <a:t>recours</a:t>
            </a:r>
            <a:r>
              <a:rPr lang="en-US" dirty="0"/>
              <a:t> au </a:t>
            </a:r>
            <a:r>
              <a:rPr lang="en-US" dirty="0" err="1"/>
              <a:t>privé</a:t>
            </a:r>
            <a:r>
              <a:rPr lang="en-US" dirty="0"/>
              <a:t> </a:t>
            </a:r>
            <a:r>
              <a:rPr lang="en-US" dirty="0" err="1"/>
              <a:t>représente</a:t>
            </a:r>
            <a:r>
              <a:rPr lang="en-US" dirty="0"/>
              <a:t> 85 à 90 % de </a:t>
            </a:r>
            <a:r>
              <a:rPr lang="en-US" dirty="0" err="1"/>
              <a:t>l'évitement</a:t>
            </a:r>
            <a:r>
              <a:rPr lang="en-US" dirty="0"/>
              <a:t> ; les </a:t>
            </a:r>
            <a:r>
              <a:rPr lang="en-US" dirty="0" err="1"/>
              <a:t>dérogations</a:t>
            </a:r>
            <a:r>
              <a:rPr lang="en-US" dirty="0"/>
              <a:t> vers un </a:t>
            </a:r>
            <a:r>
              <a:rPr lang="en-US" dirty="0" err="1"/>
              <a:t>autre</a:t>
            </a:r>
            <a:r>
              <a:rPr lang="en-US" dirty="0"/>
              <a:t> collège public </a:t>
            </a:r>
            <a:r>
              <a:rPr lang="en-US" dirty="0" err="1"/>
              <a:t>pèsent</a:t>
            </a:r>
            <a:r>
              <a:rPr lang="en-US" dirty="0"/>
              <a:t> peu. Si la carte </a:t>
            </a:r>
            <a:r>
              <a:rPr lang="en-US" dirty="0" err="1"/>
              <a:t>scolaire</a:t>
            </a:r>
            <a:r>
              <a:rPr lang="en-US" dirty="0"/>
              <a:t> </a:t>
            </a:r>
            <a:r>
              <a:rPr lang="en-US" dirty="0" err="1"/>
              <a:t>était</a:t>
            </a:r>
            <a:r>
              <a:rPr lang="en-US" dirty="0"/>
              <a:t> </a:t>
            </a:r>
            <a:r>
              <a:rPr lang="en-US" dirty="0" err="1"/>
              <a:t>parfaitement</a:t>
            </a:r>
            <a:r>
              <a:rPr lang="en-US" dirty="0"/>
              <a:t> </a:t>
            </a:r>
            <a:r>
              <a:rPr lang="en-US" dirty="0" err="1"/>
              <a:t>respectée</a:t>
            </a:r>
            <a:r>
              <a:rPr lang="en-US" dirty="0"/>
              <a:t>, la </a:t>
            </a:r>
            <a:r>
              <a:rPr lang="en-US" dirty="0" err="1"/>
              <a:t>ségrégation</a:t>
            </a:r>
            <a:r>
              <a:rPr lang="en-US" dirty="0"/>
              <a:t> </a:t>
            </a:r>
            <a:r>
              <a:rPr lang="en-US" dirty="0" err="1"/>
              <a:t>scolaire</a:t>
            </a:r>
            <a:r>
              <a:rPr lang="en-US" dirty="0"/>
              <a:t> </a:t>
            </a:r>
            <a:r>
              <a:rPr lang="en-US" dirty="0" err="1"/>
              <a:t>serait</a:t>
            </a:r>
            <a:r>
              <a:rPr lang="en-US" dirty="0"/>
              <a:t> </a:t>
            </a:r>
            <a:r>
              <a:rPr lang="en-US" dirty="0" err="1"/>
              <a:t>donc</a:t>
            </a:r>
            <a:r>
              <a:rPr lang="en-US" dirty="0"/>
              <a:t> </a:t>
            </a:r>
            <a:r>
              <a:rPr lang="en-US" dirty="0" err="1"/>
              <a:t>réduite</a:t>
            </a:r>
            <a:r>
              <a:rPr lang="en-US" dirty="0"/>
              <a:t> de près de </a:t>
            </a:r>
            <a:r>
              <a:rPr lang="en-US" dirty="0" err="1"/>
              <a:t>moitié</a:t>
            </a:r>
            <a:r>
              <a:rPr lang="en-US" dirty="0"/>
              <a:t>, </a:t>
            </a:r>
            <a:r>
              <a:rPr lang="en-US" dirty="0" err="1"/>
              <a:t>mais</a:t>
            </a:r>
            <a:r>
              <a:rPr lang="en-US" dirty="0"/>
              <a:t> </a:t>
            </a:r>
            <a:r>
              <a:rPr lang="en-US" dirty="0" err="1"/>
              <a:t>c'est</a:t>
            </a:r>
            <a:r>
              <a:rPr lang="en-US" dirty="0"/>
              <a:t> un constat </a:t>
            </a:r>
            <a:r>
              <a:rPr lang="en-US" dirty="0" err="1"/>
              <a:t>purement</a:t>
            </a:r>
            <a:r>
              <a:rPr lang="en-US" dirty="0"/>
              <a:t> </a:t>
            </a:r>
            <a:r>
              <a:rPr lang="en-US" dirty="0" err="1"/>
              <a:t>théorique</a:t>
            </a:r>
            <a:r>
              <a:rPr lang="en-US" dirty="0"/>
              <a:t> : sans </a:t>
            </a:r>
            <a:r>
              <a:rPr lang="en-US" dirty="0" err="1"/>
              <a:t>possibilité</a:t>
            </a:r>
            <a:r>
              <a:rPr lang="en-US" dirty="0"/>
              <a:t> </a:t>
            </a:r>
            <a:r>
              <a:rPr lang="en-US" dirty="0" err="1"/>
              <a:t>d'évitement</a:t>
            </a:r>
            <a:r>
              <a:rPr lang="en-US" dirty="0"/>
              <a:t>, les </a:t>
            </a:r>
            <a:r>
              <a:rPr lang="en-US" dirty="0" err="1"/>
              <a:t>familles</a:t>
            </a:r>
            <a:r>
              <a:rPr lang="en-US" dirty="0"/>
              <a:t> </a:t>
            </a:r>
            <a:r>
              <a:rPr lang="en-US" dirty="0" err="1"/>
              <a:t>tiendraient</a:t>
            </a:r>
            <a:r>
              <a:rPr lang="en-US" dirty="0"/>
              <a:t> sans doute </a:t>
            </a:r>
            <a:r>
              <a:rPr lang="en-US" dirty="0" err="1"/>
              <a:t>davantage</a:t>
            </a:r>
            <a:r>
              <a:rPr lang="en-US" dirty="0"/>
              <a:t> compte des </a:t>
            </a:r>
            <a:r>
              <a:rPr lang="en-US" dirty="0" err="1"/>
              <a:t>frontières</a:t>
            </a:r>
            <a:r>
              <a:rPr lang="en-US" dirty="0"/>
              <a:t> des </a:t>
            </a:r>
            <a:r>
              <a:rPr lang="en-US" dirty="0" err="1"/>
              <a:t>secteurs</a:t>
            </a:r>
            <a:r>
              <a:rPr lang="en-US" dirty="0"/>
              <a:t> dans </a:t>
            </a:r>
            <a:r>
              <a:rPr lang="en-US" dirty="0" err="1"/>
              <a:t>leurs</a:t>
            </a:r>
            <a:r>
              <a:rPr lang="en-US" dirty="0"/>
              <a:t> choix </a:t>
            </a:r>
            <a:r>
              <a:rPr lang="en-US" dirty="0" err="1"/>
              <a:t>résidentiels</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1,5 min) Taux de scolarisation dans le privé à Paris et petite couronne : 55 % chez les indépendants et chefs d'entreprise, 51 % chez les cadres d'entreprise, 29 % chez les cadres et professions intellectuelles supérieures, 19 % pour les professions intermédiaires, 15 % pour les ouvriers, 10 % pour les employés. Ce sont donc les catégories du pôle privé des classes supérieures qui sont surreprésentées dans le privé, davantage que le pôle public et culturel. Ce recours est le plus élevé dans les espaces où les collèges publics sont déjà les plus favorisés (carte du début). Dans ces contextes, c'est plus l'accès à un établissement précis qu'un évitement du secteur qui motive le choix, avec un effet limité sur le collège de secteur qui reste favorisé ; mais ces choix accroissent la sélectivité sociale du privé. Il est donc erroné de réduire l'évitement à une pratique de classes moyennes vivant en secteurs mixtes ou populaires.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1,5 min) Carte du </a:t>
            </a:r>
            <a:r>
              <a:rPr lang="en-US" dirty="0" err="1"/>
              <a:t>taux</a:t>
            </a:r>
            <a:r>
              <a:rPr lang="en-US" dirty="0"/>
              <a:t> de </a:t>
            </a:r>
            <a:r>
              <a:rPr lang="en-US" dirty="0" err="1"/>
              <a:t>scolarisation</a:t>
            </a:r>
            <a:r>
              <a:rPr lang="en-US" dirty="0"/>
              <a:t> dans le </a:t>
            </a:r>
            <a:r>
              <a:rPr lang="en-US" dirty="0" err="1"/>
              <a:t>privé</a:t>
            </a:r>
            <a:r>
              <a:rPr lang="en-US" dirty="0"/>
              <a:t> au collège (2021) à Paris et </a:t>
            </a:r>
            <a:r>
              <a:rPr lang="en-US" dirty="0" err="1"/>
              <a:t>en</a:t>
            </a:r>
            <a:r>
              <a:rPr lang="en-US" dirty="0"/>
              <a:t> petite couronne. Les </a:t>
            </a:r>
            <a:r>
              <a:rPr lang="en-US" dirty="0" err="1"/>
              <a:t>taux</a:t>
            </a:r>
            <a:r>
              <a:rPr lang="en-US" dirty="0"/>
              <a:t> les plus </a:t>
            </a:r>
            <a:r>
              <a:rPr lang="en-US" dirty="0" err="1"/>
              <a:t>élevés</a:t>
            </a:r>
            <a:r>
              <a:rPr lang="en-US" dirty="0"/>
              <a:t> se </a:t>
            </a:r>
            <a:r>
              <a:rPr lang="en-US" dirty="0" err="1"/>
              <a:t>concentrent</a:t>
            </a:r>
            <a:r>
              <a:rPr lang="en-US" dirty="0"/>
              <a:t> dans </a:t>
            </a:r>
            <a:r>
              <a:rPr lang="en-US" dirty="0" err="1"/>
              <a:t>l'ouest</a:t>
            </a:r>
            <a:r>
              <a:rPr lang="en-US" dirty="0"/>
              <a:t> et le </a:t>
            </a:r>
            <a:r>
              <a:rPr lang="en-US" dirty="0" err="1"/>
              <a:t>centre</a:t>
            </a:r>
            <a:r>
              <a:rPr lang="en-US" dirty="0"/>
              <a:t> de Paris et à </a:t>
            </a:r>
            <a:r>
              <a:rPr lang="en-US" dirty="0" err="1"/>
              <a:t>l'ouest</a:t>
            </a:r>
            <a:r>
              <a:rPr lang="en-US" dirty="0"/>
              <a:t> des Hauts-de-Seine, avec des classes </a:t>
            </a:r>
            <a:r>
              <a:rPr lang="en-US" dirty="0" err="1"/>
              <a:t>allant</a:t>
            </a:r>
            <a:r>
              <a:rPr lang="en-US" dirty="0"/>
              <a:t> </a:t>
            </a:r>
            <a:r>
              <a:rPr lang="en-US" dirty="0" err="1"/>
              <a:t>jusqu'à</a:t>
            </a:r>
            <a:r>
              <a:rPr lang="en-US" dirty="0"/>
              <a:t> 52 % ; la Seine-Saint-Denis et </a:t>
            </a:r>
            <a:r>
              <a:rPr lang="en-US" dirty="0" err="1"/>
              <a:t>une</a:t>
            </a:r>
            <a:r>
              <a:rPr lang="en-US" dirty="0"/>
              <a:t> </a:t>
            </a:r>
            <a:r>
              <a:rPr lang="en-US" dirty="0" err="1"/>
              <a:t>partie</a:t>
            </a:r>
            <a:r>
              <a:rPr lang="en-US" dirty="0"/>
              <a:t> du Val-de-Marne </a:t>
            </a:r>
            <a:r>
              <a:rPr lang="en-US" dirty="0" err="1"/>
              <a:t>sont</a:t>
            </a:r>
            <a:r>
              <a:rPr lang="en-US" dirty="0"/>
              <a:t> surtout dans les classes basses. Le </a:t>
            </a:r>
            <a:r>
              <a:rPr lang="en-US" dirty="0" err="1"/>
              <a:t>privé</a:t>
            </a:r>
            <a:r>
              <a:rPr lang="en-US" dirty="0"/>
              <a:t> est </a:t>
            </a:r>
            <a:r>
              <a:rPr lang="en-US" dirty="0" err="1"/>
              <a:t>donc</a:t>
            </a:r>
            <a:r>
              <a:rPr lang="en-US" dirty="0"/>
              <a:t> le plus </a:t>
            </a:r>
            <a:r>
              <a:rPr lang="en-US" dirty="0" err="1"/>
              <a:t>utilisé</a:t>
            </a:r>
            <a:r>
              <a:rPr lang="en-US" dirty="0"/>
              <a:t> </a:t>
            </a:r>
            <a:r>
              <a:rPr lang="en-US" dirty="0" err="1"/>
              <a:t>là</a:t>
            </a:r>
            <a:r>
              <a:rPr lang="en-US" dirty="0"/>
              <a:t> </a:t>
            </a:r>
            <a:r>
              <a:rPr lang="en-US" dirty="0" err="1"/>
              <a:t>où</a:t>
            </a:r>
            <a:r>
              <a:rPr lang="en-US" dirty="0"/>
              <a:t> se </a:t>
            </a:r>
            <a:r>
              <a:rPr lang="en-US" dirty="0" err="1"/>
              <a:t>trouvent</a:t>
            </a:r>
            <a:r>
              <a:rPr lang="en-US" dirty="0"/>
              <a:t> déjà les collèges publics les plus </a:t>
            </a:r>
            <a:r>
              <a:rPr lang="en-US" dirty="0" err="1"/>
              <a:t>favorisés</a:t>
            </a:r>
            <a:r>
              <a:rPr lang="en-US" dirty="0"/>
              <a:t>. La </a:t>
            </a:r>
            <a:r>
              <a:rPr lang="en-US" dirty="0" err="1"/>
              <a:t>même</a:t>
            </a:r>
            <a:r>
              <a:rPr lang="en-US" dirty="0"/>
              <a:t> </a:t>
            </a:r>
            <a:r>
              <a:rPr lang="en-US" dirty="0" err="1"/>
              <a:t>inégale</a:t>
            </a:r>
            <a:r>
              <a:rPr lang="en-US" dirty="0"/>
              <a:t> </a:t>
            </a:r>
            <a:r>
              <a:rPr lang="en-US" dirty="0" err="1"/>
              <a:t>répartition</a:t>
            </a:r>
            <a:r>
              <a:rPr lang="en-US" dirty="0"/>
              <a:t> au sein des villes </a:t>
            </a:r>
            <a:r>
              <a:rPr lang="en-US" dirty="0" err="1"/>
              <a:t>s'observe</a:t>
            </a:r>
            <a:r>
              <a:rPr lang="en-US" dirty="0"/>
              <a:t>, </a:t>
            </a:r>
            <a:r>
              <a:rPr lang="en-US" dirty="0" err="1"/>
              <a:t>d'après</a:t>
            </a:r>
            <a:r>
              <a:rPr lang="en-US" dirty="0"/>
              <a:t> </a:t>
            </a:r>
            <a:r>
              <a:rPr lang="en-US" dirty="0" err="1"/>
              <a:t>vos</a:t>
            </a:r>
            <a:r>
              <a:rPr lang="en-US" dirty="0"/>
              <a:t> cartes, à Lille, Lyon et Marseille ; </a:t>
            </a:r>
            <a:r>
              <a:rPr lang="en-US" dirty="0" err="1"/>
              <a:t>ces</a:t>
            </a:r>
            <a:r>
              <a:rPr lang="en-US" dirty="0"/>
              <a:t> cartes </a:t>
            </a:r>
            <a:r>
              <a:rPr lang="en-US" dirty="0" err="1"/>
              <a:t>n'ont</a:t>
            </a:r>
            <a:r>
              <a:rPr lang="en-US" dirty="0"/>
              <a:t> pas </a:t>
            </a:r>
            <a:r>
              <a:rPr lang="en-US" dirty="0" err="1"/>
              <a:t>été</a:t>
            </a:r>
            <a:r>
              <a:rPr lang="en-US" dirty="0"/>
              <a:t> </a:t>
            </a:r>
            <a:r>
              <a:rPr lang="en-US" dirty="0" err="1"/>
              <a:t>reproduites</a:t>
            </a:r>
            <a:r>
              <a:rPr lang="en-US" dirty="0"/>
              <a:t> </a:t>
            </a:r>
            <a:r>
              <a:rPr lang="en-US" dirty="0" err="1"/>
              <a:t>ici</a:t>
            </a:r>
            <a:r>
              <a:rPr lang="en-US" dirty="0"/>
              <a:t> car </a:t>
            </a:r>
            <a:r>
              <a:rPr lang="en-US" dirty="0" err="1"/>
              <a:t>illisibles</a:t>
            </a:r>
            <a:r>
              <a:rPr lang="en-US" dirty="0"/>
              <a:t> à </a:t>
            </a:r>
            <a:r>
              <a:rPr lang="en-US" dirty="0" err="1"/>
              <a:t>cette</a:t>
            </a:r>
            <a:r>
              <a:rPr lang="en-US" dirty="0"/>
              <a:t> taille.</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1,5 min) Quatre messages à </a:t>
            </a:r>
            <a:r>
              <a:rPr lang="en-US" dirty="0" err="1"/>
              <a:t>articuler</a:t>
            </a:r>
            <a:r>
              <a:rPr lang="en-US" dirty="0"/>
              <a:t>. 1) Le </a:t>
            </a:r>
            <a:r>
              <a:rPr lang="en-US" dirty="0" err="1"/>
              <a:t>clivage</a:t>
            </a:r>
            <a:r>
              <a:rPr lang="en-US" dirty="0"/>
              <a:t> public / </a:t>
            </a:r>
            <a:r>
              <a:rPr lang="en-US" dirty="0" err="1"/>
              <a:t>privé</a:t>
            </a:r>
            <a:r>
              <a:rPr lang="en-US" dirty="0"/>
              <a:t> est </a:t>
            </a:r>
            <a:r>
              <a:rPr lang="en-US" dirty="0" err="1"/>
              <a:t>une</a:t>
            </a:r>
            <a:r>
              <a:rPr lang="en-US" dirty="0"/>
              <a:t> </a:t>
            </a:r>
            <a:r>
              <a:rPr lang="en-US" dirty="0" err="1"/>
              <a:t>composante</a:t>
            </a:r>
            <a:r>
              <a:rPr lang="en-US" dirty="0"/>
              <a:t> </a:t>
            </a:r>
            <a:r>
              <a:rPr lang="en-US" dirty="0" err="1"/>
              <a:t>croissante</a:t>
            </a:r>
            <a:r>
              <a:rPr lang="en-US" dirty="0"/>
              <a:t> de la </a:t>
            </a:r>
            <a:r>
              <a:rPr lang="en-US" dirty="0" err="1"/>
              <a:t>ségrégation</a:t>
            </a:r>
            <a:r>
              <a:rPr lang="en-US" dirty="0"/>
              <a:t> </a:t>
            </a:r>
            <a:r>
              <a:rPr lang="en-US" dirty="0" err="1"/>
              <a:t>scolaire</a:t>
            </a:r>
            <a:r>
              <a:rPr lang="en-US" dirty="0"/>
              <a:t> des </a:t>
            </a:r>
            <a:r>
              <a:rPr lang="en-US" dirty="0" err="1"/>
              <a:t>unités</a:t>
            </a:r>
            <a:r>
              <a:rPr lang="en-US" dirty="0"/>
              <a:t> </a:t>
            </a:r>
            <a:r>
              <a:rPr lang="en-US" dirty="0" err="1"/>
              <a:t>urbaines</a:t>
            </a:r>
            <a:r>
              <a:rPr lang="en-US" dirty="0"/>
              <a:t>, </a:t>
            </a:r>
            <a:r>
              <a:rPr lang="en-US" dirty="0" err="1"/>
              <a:t>alors</a:t>
            </a:r>
            <a:r>
              <a:rPr lang="en-US" dirty="0"/>
              <a:t> </a:t>
            </a:r>
            <a:r>
              <a:rPr lang="en-US" dirty="0" err="1"/>
              <a:t>même</a:t>
            </a:r>
            <a:r>
              <a:rPr lang="en-US" dirty="0"/>
              <a:t> </a:t>
            </a:r>
            <a:r>
              <a:rPr lang="en-US" dirty="0" err="1"/>
              <a:t>que</a:t>
            </a:r>
            <a:r>
              <a:rPr lang="en-US" dirty="0"/>
              <a:t> le </a:t>
            </a:r>
            <a:r>
              <a:rPr lang="en-US" dirty="0" err="1"/>
              <a:t>poids</a:t>
            </a:r>
            <a:r>
              <a:rPr lang="en-US" dirty="0"/>
              <a:t> du </a:t>
            </a:r>
            <a:r>
              <a:rPr lang="en-US" dirty="0" err="1"/>
              <a:t>privé</a:t>
            </a:r>
            <a:r>
              <a:rPr lang="en-US" dirty="0"/>
              <a:t> est stable. 2) La </a:t>
            </a:r>
            <a:r>
              <a:rPr lang="en-US" dirty="0" err="1"/>
              <a:t>sectorisation</a:t>
            </a:r>
            <a:r>
              <a:rPr lang="en-US" dirty="0"/>
              <a:t> </a:t>
            </a:r>
            <a:r>
              <a:rPr lang="en-US" dirty="0" err="1"/>
              <a:t>n'a</a:t>
            </a:r>
            <a:r>
              <a:rPr lang="en-US" dirty="0"/>
              <a:t> pas un </a:t>
            </a:r>
            <a:r>
              <a:rPr lang="en-US" dirty="0" err="1"/>
              <a:t>effet</a:t>
            </a:r>
            <a:r>
              <a:rPr lang="en-US" dirty="0"/>
              <a:t> </a:t>
            </a:r>
            <a:r>
              <a:rPr lang="en-US" dirty="0" err="1"/>
              <a:t>uniforme</a:t>
            </a:r>
            <a:r>
              <a:rPr lang="en-US" dirty="0"/>
              <a:t> : </a:t>
            </a:r>
            <a:r>
              <a:rPr lang="en-US" dirty="0" err="1"/>
              <a:t>elle</a:t>
            </a:r>
            <a:r>
              <a:rPr lang="en-US" dirty="0"/>
              <a:t> </a:t>
            </a:r>
            <a:r>
              <a:rPr lang="en-US" dirty="0" err="1"/>
              <a:t>atténue</a:t>
            </a:r>
            <a:r>
              <a:rPr lang="en-US" dirty="0"/>
              <a:t> la </a:t>
            </a:r>
            <a:r>
              <a:rPr lang="en-US" dirty="0" err="1"/>
              <a:t>ségrégation</a:t>
            </a:r>
            <a:r>
              <a:rPr lang="en-US" dirty="0"/>
              <a:t> </a:t>
            </a:r>
            <a:r>
              <a:rPr lang="en-US" dirty="0" err="1"/>
              <a:t>quand</a:t>
            </a:r>
            <a:r>
              <a:rPr lang="en-US" dirty="0"/>
              <a:t> les </a:t>
            </a:r>
            <a:r>
              <a:rPr lang="en-US" dirty="0" err="1"/>
              <a:t>secteurs</a:t>
            </a:r>
            <a:r>
              <a:rPr lang="en-US" dirty="0"/>
              <a:t> </a:t>
            </a:r>
            <a:r>
              <a:rPr lang="en-US" dirty="0" err="1"/>
              <a:t>sont</a:t>
            </a:r>
            <a:r>
              <a:rPr lang="en-US" dirty="0"/>
              <a:t> mixtes, </a:t>
            </a:r>
            <a:r>
              <a:rPr lang="en-US" dirty="0" err="1"/>
              <a:t>mais</a:t>
            </a:r>
            <a:r>
              <a:rPr lang="en-US" dirty="0"/>
              <a:t> beaucoup de </a:t>
            </a:r>
            <a:r>
              <a:rPr lang="en-US" dirty="0" err="1"/>
              <a:t>secteurs</a:t>
            </a:r>
            <a:r>
              <a:rPr lang="en-US" dirty="0"/>
              <a:t> </a:t>
            </a:r>
            <a:r>
              <a:rPr lang="en-US" dirty="0" err="1"/>
              <a:t>sont</a:t>
            </a:r>
            <a:r>
              <a:rPr lang="en-US" dirty="0"/>
              <a:t> </a:t>
            </a:r>
            <a:r>
              <a:rPr lang="en-US" dirty="0" err="1"/>
              <a:t>homogènes</a:t>
            </a:r>
            <a:r>
              <a:rPr lang="en-US" dirty="0"/>
              <a:t> et </a:t>
            </a:r>
            <a:r>
              <a:rPr lang="en-US" dirty="0" err="1"/>
              <a:t>contigus</a:t>
            </a:r>
            <a:r>
              <a:rPr lang="en-US" dirty="0"/>
              <a:t>. 3) </a:t>
            </a:r>
            <a:r>
              <a:rPr lang="en-US" dirty="0" err="1"/>
              <a:t>Respectée</a:t>
            </a:r>
            <a:r>
              <a:rPr lang="en-US" dirty="0"/>
              <a:t>, </a:t>
            </a:r>
            <a:r>
              <a:rPr lang="en-US" dirty="0" err="1"/>
              <a:t>elle</a:t>
            </a:r>
            <a:r>
              <a:rPr lang="en-US" dirty="0"/>
              <a:t> </a:t>
            </a:r>
            <a:r>
              <a:rPr lang="en-US" dirty="0" err="1"/>
              <a:t>réduirait</a:t>
            </a:r>
            <a:r>
              <a:rPr lang="en-US" dirty="0"/>
              <a:t> de près de </a:t>
            </a:r>
            <a:r>
              <a:rPr lang="en-US" dirty="0" err="1"/>
              <a:t>moitié</a:t>
            </a:r>
            <a:r>
              <a:rPr lang="en-US" dirty="0"/>
              <a:t> la </a:t>
            </a:r>
            <a:r>
              <a:rPr lang="en-US" dirty="0" err="1"/>
              <a:t>ségrégation</a:t>
            </a:r>
            <a:r>
              <a:rPr lang="en-US" dirty="0"/>
              <a:t> </a:t>
            </a:r>
            <a:r>
              <a:rPr lang="en-US" dirty="0" err="1"/>
              <a:t>scolaire</a:t>
            </a:r>
            <a:r>
              <a:rPr lang="en-US" dirty="0"/>
              <a:t> (constat </a:t>
            </a:r>
            <a:r>
              <a:rPr lang="en-US" dirty="0" err="1"/>
              <a:t>théorique</a:t>
            </a:r>
            <a:r>
              <a:rPr lang="en-US" dirty="0"/>
              <a:t>), </a:t>
            </a:r>
            <a:r>
              <a:rPr lang="en-US" dirty="0" err="1"/>
              <a:t>mais</a:t>
            </a:r>
            <a:r>
              <a:rPr lang="en-US" dirty="0"/>
              <a:t> </a:t>
            </a:r>
            <a:r>
              <a:rPr lang="en-US" dirty="0" err="1"/>
              <a:t>elle</a:t>
            </a:r>
            <a:r>
              <a:rPr lang="en-US" dirty="0"/>
              <a:t> est </a:t>
            </a:r>
            <a:r>
              <a:rPr lang="en-US" dirty="0" err="1"/>
              <a:t>contournée</a:t>
            </a:r>
            <a:r>
              <a:rPr lang="en-US" dirty="0"/>
              <a:t>, surtout par le </a:t>
            </a:r>
            <a:r>
              <a:rPr lang="en-US" dirty="0" err="1"/>
              <a:t>privé</a:t>
            </a:r>
            <a:r>
              <a:rPr lang="en-US" dirty="0"/>
              <a:t>. 4) Les classes </a:t>
            </a:r>
            <a:r>
              <a:rPr lang="en-US" dirty="0" err="1"/>
              <a:t>supérieures</a:t>
            </a:r>
            <a:r>
              <a:rPr lang="en-US" dirty="0"/>
              <a:t>, avec les classes </a:t>
            </a:r>
            <a:r>
              <a:rPr lang="en-US" dirty="0" err="1"/>
              <a:t>populaires</a:t>
            </a:r>
            <a:r>
              <a:rPr lang="en-US" dirty="0"/>
              <a:t>, </a:t>
            </a:r>
            <a:r>
              <a:rPr lang="en-US" dirty="0" err="1"/>
              <a:t>structurent</a:t>
            </a:r>
            <a:r>
              <a:rPr lang="en-US" dirty="0"/>
              <a:t> </a:t>
            </a:r>
            <a:r>
              <a:rPr lang="en-US" dirty="0" err="1"/>
              <a:t>cette</a:t>
            </a:r>
            <a:r>
              <a:rPr lang="en-US" dirty="0"/>
              <a:t> </a:t>
            </a:r>
            <a:r>
              <a:rPr lang="en-US" dirty="0" err="1"/>
              <a:t>ségrégation</a:t>
            </a:r>
            <a:r>
              <a:rPr lang="en-US" dirty="0"/>
              <a:t>, y </a:t>
            </a:r>
            <a:r>
              <a:rPr lang="en-US" dirty="0" err="1"/>
              <a:t>compris</a:t>
            </a:r>
            <a:r>
              <a:rPr lang="en-US" dirty="0"/>
              <a:t> </a:t>
            </a:r>
            <a:r>
              <a:rPr lang="en-US" dirty="0" err="1"/>
              <a:t>quand</a:t>
            </a:r>
            <a:r>
              <a:rPr lang="en-US" dirty="0"/>
              <a:t> le collège de </a:t>
            </a:r>
            <a:r>
              <a:rPr lang="en-US" dirty="0" err="1"/>
              <a:t>secteur</a:t>
            </a:r>
            <a:r>
              <a:rPr lang="en-US" dirty="0"/>
              <a:t> est </a:t>
            </a:r>
            <a:r>
              <a:rPr lang="en-US" dirty="0" err="1"/>
              <a:t>favorisé</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2,5 min) Quatre </a:t>
            </a:r>
            <a:r>
              <a:rPr lang="en-US" dirty="0" err="1"/>
              <a:t>enjeux</a:t>
            </a:r>
            <a:r>
              <a:rPr lang="en-US" dirty="0"/>
              <a:t>, </a:t>
            </a:r>
            <a:r>
              <a:rPr lang="en-US" dirty="0" err="1"/>
              <a:t>puis</a:t>
            </a:r>
            <a:r>
              <a:rPr lang="en-US" dirty="0"/>
              <a:t> des questions pour la salle. 1) La </a:t>
            </a:r>
            <a:r>
              <a:rPr lang="en-US" dirty="0" err="1"/>
              <a:t>sectorisation</a:t>
            </a:r>
            <a:r>
              <a:rPr lang="en-US" dirty="0"/>
              <a:t> </a:t>
            </a:r>
            <a:r>
              <a:rPr lang="en-US" dirty="0" err="1"/>
              <a:t>n'est</a:t>
            </a:r>
            <a:r>
              <a:rPr lang="en-US" dirty="0"/>
              <a:t> pas un instrument </a:t>
            </a:r>
            <a:r>
              <a:rPr lang="en-US" dirty="0" err="1"/>
              <a:t>suffisant</a:t>
            </a:r>
            <a:r>
              <a:rPr lang="en-US" dirty="0"/>
              <a:t> : la </a:t>
            </a:r>
            <a:r>
              <a:rPr lang="en-US" dirty="0" err="1"/>
              <a:t>ségrégation</a:t>
            </a:r>
            <a:r>
              <a:rPr lang="en-US" dirty="0"/>
              <a:t> </a:t>
            </a:r>
            <a:r>
              <a:rPr lang="en-US" dirty="0" err="1"/>
              <a:t>résidentielle</a:t>
            </a:r>
            <a:r>
              <a:rPr lang="en-US" dirty="0"/>
              <a:t> des </a:t>
            </a:r>
            <a:r>
              <a:rPr lang="en-US" dirty="0" err="1"/>
              <a:t>grandes</a:t>
            </a:r>
            <a:r>
              <a:rPr lang="en-US" dirty="0"/>
              <a:t> villes </a:t>
            </a:r>
            <a:r>
              <a:rPr lang="en-US" dirty="0" err="1"/>
              <a:t>limite</a:t>
            </a:r>
            <a:r>
              <a:rPr lang="en-US" dirty="0"/>
              <a:t> </a:t>
            </a:r>
            <a:r>
              <a:rPr lang="en-US" dirty="0" err="1"/>
              <a:t>considérablement</a:t>
            </a:r>
            <a:r>
              <a:rPr lang="en-US" dirty="0"/>
              <a:t> la </a:t>
            </a:r>
            <a:r>
              <a:rPr lang="en-US" dirty="0" err="1"/>
              <a:t>possibilité</a:t>
            </a:r>
            <a:r>
              <a:rPr lang="en-US" dirty="0"/>
              <a:t> </a:t>
            </a:r>
            <a:r>
              <a:rPr lang="en-US" dirty="0" err="1"/>
              <a:t>d'en</a:t>
            </a:r>
            <a:r>
              <a:rPr lang="en-US" dirty="0"/>
              <a:t> faire un </a:t>
            </a:r>
            <a:r>
              <a:rPr lang="en-US" dirty="0" err="1"/>
              <a:t>outil</a:t>
            </a:r>
            <a:r>
              <a:rPr lang="en-US" dirty="0"/>
              <a:t> </a:t>
            </a:r>
            <a:r>
              <a:rPr lang="en-US" dirty="0" err="1"/>
              <a:t>efficace</a:t>
            </a:r>
            <a:r>
              <a:rPr lang="en-US" dirty="0"/>
              <a:t> de </a:t>
            </a:r>
            <a:r>
              <a:rPr lang="en-US" dirty="0" err="1"/>
              <a:t>réduction</a:t>
            </a:r>
            <a:r>
              <a:rPr lang="en-US" dirty="0"/>
              <a:t> de la </a:t>
            </a:r>
            <a:r>
              <a:rPr lang="en-US" dirty="0" err="1"/>
              <a:t>ségrégation</a:t>
            </a:r>
            <a:r>
              <a:rPr lang="en-US" dirty="0"/>
              <a:t> </a:t>
            </a:r>
            <a:r>
              <a:rPr lang="en-US" dirty="0" err="1"/>
              <a:t>scolaire</a:t>
            </a:r>
            <a:r>
              <a:rPr lang="en-US" dirty="0"/>
              <a:t> ; </a:t>
            </a:r>
            <a:r>
              <a:rPr lang="en-US" dirty="0" err="1"/>
              <a:t>ce</a:t>
            </a:r>
            <a:r>
              <a:rPr lang="en-US" dirty="0"/>
              <a:t> </a:t>
            </a:r>
            <a:r>
              <a:rPr lang="en-US" dirty="0" err="1"/>
              <a:t>n'était</a:t>
            </a:r>
            <a:r>
              <a:rPr lang="en-US" dirty="0"/>
              <a:t> </a:t>
            </a:r>
            <a:r>
              <a:rPr lang="en-US" dirty="0" err="1"/>
              <a:t>d'ailleurs</a:t>
            </a:r>
            <a:r>
              <a:rPr lang="en-US" dirty="0"/>
              <a:t> pas </a:t>
            </a:r>
            <a:r>
              <a:rPr lang="en-US" dirty="0" err="1"/>
              <a:t>sa</a:t>
            </a:r>
            <a:r>
              <a:rPr lang="en-US" dirty="0"/>
              <a:t> vocation </a:t>
            </a:r>
            <a:r>
              <a:rPr lang="en-US" dirty="0" err="1"/>
              <a:t>principale</a:t>
            </a:r>
            <a:r>
              <a:rPr lang="en-US" dirty="0"/>
              <a:t>. 2) Si </a:t>
            </a:r>
            <a:r>
              <a:rPr lang="en-US" dirty="0" err="1"/>
              <a:t>l'on</a:t>
            </a:r>
            <a:r>
              <a:rPr lang="en-US" dirty="0"/>
              <a:t> </a:t>
            </a:r>
            <a:r>
              <a:rPr lang="en-US" dirty="0" err="1"/>
              <a:t>redécoupe</a:t>
            </a:r>
            <a:r>
              <a:rPr lang="en-US" dirty="0"/>
              <a:t>, il faut </a:t>
            </a:r>
            <a:r>
              <a:rPr lang="en-US" dirty="0" err="1"/>
              <a:t>cibler</a:t>
            </a:r>
            <a:r>
              <a:rPr lang="en-US" dirty="0"/>
              <a:t> : les </a:t>
            </a:r>
            <a:r>
              <a:rPr lang="en-US" dirty="0" err="1"/>
              <a:t>rares</a:t>
            </a:r>
            <a:r>
              <a:rPr lang="en-US" dirty="0"/>
              <a:t> </a:t>
            </a:r>
            <a:r>
              <a:rPr lang="en-US" dirty="0" err="1"/>
              <a:t>frontières</a:t>
            </a:r>
            <a:r>
              <a:rPr lang="en-US" dirty="0"/>
              <a:t> entre </a:t>
            </a:r>
            <a:r>
              <a:rPr lang="en-US" dirty="0" err="1"/>
              <a:t>secteurs</a:t>
            </a:r>
            <a:r>
              <a:rPr lang="en-US" dirty="0"/>
              <a:t> </a:t>
            </a:r>
            <a:r>
              <a:rPr lang="en-US" dirty="0" err="1"/>
              <a:t>défavorisés</a:t>
            </a:r>
            <a:r>
              <a:rPr lang="en-US" dirty="0"/>
              <a:t> et </a:t>
            </a:r>
            <a:r>
              <a:rPr lang="en-US" dirty="0" err="1"/>
              <a:t>favorisés</a:t>
            </a:r>
            <a:r>
              <a:rPr lang="en-US" dirty="0"/>
              <a:t> ; pas la Seine-Saint-Denis, </a:t>
            </a:r>
            <a:r>
              <a:rPr lang="en-US" dirty="0" err="1"/>
              <a:t>où</a:t>
            </a:r>
            <a:r>
              <a:rPr lang="en-US" dirty="0"/>
              <a:t> les </a:t>
            </a:r>
            <a:r>
              <a:rPr lang="en-US" dirty="0" err="1"/>
              <a:t>secteurs</a:t>
            </a:r>
            <a:r>
              <a:rPr lang="en-US" dirty="0"/>
              <a:t> </a:t>
            </a:r>
            <a:r>
              <a:rPr lang="en-US" dirty="0" err="1"/>
              <a:t>populaires</a:t>
            </a:r>
            <a:r>
              <a:rPr lang="en-US" dirty="0"/>
              <a:t> </a:t>
            </a:r>
            <a:r>
              <a:rPr lang="en-US" dirty="0" err="1"/>
              <a:t>homogènes</a:t>
            </a:r>
            <a:r>
              <a:rPr lang="en-US" dirty="0"/>
              <a:t> et </a:t>
            </a:r>
            <a:r>
              <a:rPr lang="en-US" dirty="0" err="1"/>
              <a:t>contigus</a:t>
            </a:r>
            <a:r>
              <a:rPr lang="en-US" dirty="0"/>
              <a:t> </a:t>
            </a:r>
            <a:r>
              <a:rPr lang="en-US" dirty="0" err="1"/>
              <a:t>rendent</a:t>
            </a:r>
            <a:r>
              <a:rPr lang="en-US" dirty="0"/>
              <a:t> le </a:t>
            </a:r>
            <a:r>
              <a:rPr lang="en-US" dirty="0" err="1"/>
              <a:t>redécoupage</a:t>
            </a:r>
            <a:r>
              <a:rPr lang="en-US" dirty="0"/>
              <a:t> peu </a:t>
            </a:r>
            <a:r>
              <a:rPr lang="en-US" dirty="0" err="1"/>
              <a:t>efficace</a:t>
            </a:r>
            <a:r>
              <a:rPr lang="en-US" dirty="0"/>
              <a:t>. 3) Le </a:t>
            </a:r>
            <a:r>
              <a:rPr lang="en-US" dirty="0" err="1"/>
              <a:t>privé</a:t>
            </a:r>
            <a:r>
              <a:rPr lang="en-US" dirty="0"/>
              <a:t> doit </a:t>
            </a:r>
            <a:r>
              <a:rPr lang="en-US" dirty="0" err="1"/>
              <a:t>entrer</a:t>
            </a:r>
            <a:r>
              <a:rPr lang="en-US" dirty="0"/>
              <a:t> dans le champ : </a:t>
            </a:r>
            <a:r>
              <a:rPr lang="en-US" dirty="0" err="1"/>
              <a:t>sélectivité</a:t>
            </a:r>
            <a:r>
              <a:rPr lang="en-US" dirty="0"/>
              <a:t> </a:t>
            </a:r>
            <a:r>
              <a:rPr lang="en-US" dirty="0" err="1"/>
              <a:t>sociale</a:t>
            </a:r>
            <a:r>
              <a:rPr lang="en-US" dirty="0"/>
              <a:t> </a:t>
            </a:r>
            <a:r>
              <a:rPr lang="en-US" dirty="0" err="1"/>
              <a:t>croissante</a:t>
            </a:r>
            <a:r>
              <a:rPr lang="en-US" dirty="0"/>
              <a:t>, </a:t>
            </a:r>
            <a:r>
              <a:rPr lang="en-US" dirty="0" err="1"/>
              <a:t>donc</a:t>
            </a:r>
            <a:r>
              <a:rPr lang="en-US" dirty="0"/>
              <a:t> </a:t>
            </a:r>
            <a:r>
              <a:rPr lang="en-US" dirty="0" err="1"/>
              <a:t>réflexion</a:t>
            </a:r>
            <a:r>
              <a:rPr lang="en-US" dirty="0"/>
              <a:t> sur </a:t>
            </a:r>
            <a:r>
              <a:rPr lang="en-US" dirty="0" err="1"/>
              <a:t>ses</a:t>
            </a:r>
            <a:r>
              <a:rPr lang="en-US" dirty="0"/>
              <a:t> </a:t>
            </a:r>
            <a:r>
              <a:rPr lang="en-US" dirty="0" err="1"/>
              <a:t>modalités</a:t>
            </a:r>
            <a:r>
              <a:rPr lang="en-US" dirty="0"/>
              <a:t> de </a:t>
            </a:r>
            <a:r>
              <a:rPr lang="en-US" dirty="0" err="1"/>
              <a:t>recrutement</a:t>
            </a:r>
            <a:r>
              <a:rPr lang="en-US" dirty="0"/>
              <a:t> et de </a:t>
            </a:r>
            <a:r>
              <a:rPr lang="en-US" dirty="0" err="1"/>
              <a:t>financement</a:t>
            </a:r>
            <a:r>
              <a:rPr lang="en-US" dirty="0"/>
              <a:t>. 4) </a:t>
            </a:r>
            <a:r>
              <a:rPr lang="en-US" dirty="0" err="1"/>
              <a:t>Penser</a:t>
            </a:r>
            <a:r>
              <a:rPr lang="en-US" dirty="0"/>
              <a:t> à </a:t>
            </a:r>
            <a:r>
              <a:rPr lang="en-US" dirty="0" err="1"/>
              <a:t>l'échelle</a:t>
            </a:r>
            <a:r>
              <a:rPr lang="en-US" dirty="0"/>
              <a:t> des </a:t>
            </a:r>
            <a:r>
              <a:rPr lang="en-US" dirty="0" err="1"/>
              <a:t>bassins</a:t>
            </a:r>
            <a:r>
              <a:rPr lang="en-US" dirty="0"/>
              <a:t> et des </a:t>
            </a:r>
            <a:r>
              <a:rPr lang="en-US" dirty="0" err="1"/>
              <a:t>unités</a:t>
            </a:r>
            <a:r>
              <a:rPr lang="en-US" dirty="0"/>
              <a:t> </a:t>
            </a:r>
            <a:r>
              <a:rPr lang="en-US" dirty="0" err="1"/>
              <a:t>urbaines</a:t>
            </a:r>
            <a:r>
              <a:rPr lang="en-US" dirty="0"/>
              <a:t> : les </a:t>
            </a:r>
            <a:r>
              <a:rPr lang="en-US" dirty="0" err="1"/>
              <a:t>différences</a:t>
            </a:r>
            <a:r>
              <a:rPr lang="en-US" dirty="0"/>
              <a:t> entre </a:t>
            </a:r>
            <a:r>
              <a:rPr lang="en-US" dirty="0" err="1"/>
              <a:t>académies</a:t>
            </a:r>
            <a:r>
              <a:rPr lang="en-US" dirty="0"/>
              <a:t> et départements et les </a:t>
            </a:r>
            <a:r>
              <a:rPr lang="en-US" dirty="0" err="1"/>
              <a:t>contextes</a:t>
            </a:r>
            <a:r>
              <a:rPr lang="en-US" dirty="0"/>
              <a:t> </a:t>
            </a:r>
            <a:r>
              <a:rPr lang="en-US" dirty="0" err="1"/>
              <a:t>locaux</a:t>
            </a:r>
            <a:r>
              <a:rPr lang="en-US" dirty="0"/>
              <a:t> (</a:t>
            </a:r>
            <a:r>
              <a:rPr lang="en-US" dirty="0" err="1"/>
              <a:t>marché</a:t>
            </a:r>
            <a:r>
              <a:rPr lang="en-US" dirty="0"/>
              <a:t> </a:t>
            </a:r>
            <a:r>
              <a:rPr lang="en-US" dirty="0" err="1"/>
              <a:t>scolaire</a:t>
            </a:r>
            <a:r>
              <a:rPr lang="en-US" dirty="0"/>
              <a:t> </a:t>
            </a:r>
            <a:r>
              <a:rPr lang="en-US" dirty="0" err="1"/>
              <a:t>ouvert</a:t>
            </a:r>
            <a:r>
              <a:rPr lang="en-US" dirty="0"/>
              <a:t> </a:t>
            </a:r>
            <a:r>
              <a:rPr lang="en-US" dirty="0" err="1"/>
              <a:t>ou</a:t>
            </a:r>
            <a:r>
              <a:rPr lang="en-US" dirty="0"/>
              <a:t> </a:t>
            </a:r>
            <a:r>
              <a:rPr lang="en-US" dirty="0" err="1"/>
              <a:t>contraint</a:t>
            </a:r>
            <a:r>
              <a:rPr lang="en-US" dirty="0"/>
              <a:t>) </a:t>
            </a:r>
            <a:r>
              <a:rPr lang="en-US" dirty="0" err="1"/>
              <a:t>conditionnent</a:t>
            </a:r>
            <a:r>
              <a:rPr lang="en-US" dirty="0"/>
              <a:t> les </a:t>
            </a:r>
            <a:r>
              <a:rPr lang="en-US" dirty="0" err="1"/>
              <a:t>effets</a:t>
            </a:r>
            <a:r>
              <a:rPr lang="en-US" dirty="0"/>
              <a:t>. Ce dernier point est </a:t>
            </a:r>
            <a:r>
              <a:rPr lang="en-US" dirty="0" err="1"/>
              <a:t>une</a:t>
            </a:r>
            <a:r>
              <a:rPr lang="en-US" dirty="0"/>
              <a:t> </a:t>
            </a:r>
            <a:r>
              <a:rPr lang="en-US" dirty="0" err="1"/>
              <a:t>piste</a:t>
            </a:r>
            <a:r>
              <a:rPr lang="en-US" dirty="0"/>
              <a:t> de discussion, qui </a:t>
            </a:r>
            <a:r>
              <a:rPr lang="en-US" dirty="0" err="1"/>
              <a:t>prolonge</a:t>
            </a:r>
            <a:r>
              <a:rPr lang="en-US" dirty="0"/>
              <a:t> les </a:t>
            </a:r>
            <a:r>
              <a:rPr lang="en-US" dirty="0" err="1"/>
              <a:t>résultats</a:t>
            </a:r>
            <a:r>
              <a:rPr lang="en-US" dirty="0"/>
              <a:t> du panorama. À lancer </a:t>
            </a:r>
            <a:r>
              <a:rPr lang="en-US" dirty="0" err="1"/>
              <a:t>en</a:t>
            </a:r>
            <a:r>
              <a:rPr lang="en-US" dirty="0"/>
              <a:t> </a:t>
            </a:r>
            <a:r>
              <a:rPr lang="en-US" dirty="0" err="1"/>
              <a:t>échange</a:t>
            </a:r>
            <a:r>
              <a:rPr lang="en-US" dirty="0"/>
              <a:t> avec la salle.</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1F793F-2281-984B-9B17-F5280C36D4D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0C033A01-5763-DD4C-A88F-CD43B741DD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3CAC058-F49C-4145-96A2-82718457209A}"/>
              </a:ext>
            </a:extLst>
          </p:cNvPr>
          <p:cNvSpPr>
            <a:spLocks noGrp="1"/>
          </p:cNvSpPr>
          <p:nvPr>
            <p:ph type="dt" sz="half" idx="10"/>
          </p:nvPr>
        </p:nvSpPr>
        <p:spPr/>
        <p:txBody>
          <a:bodyPr/>
          <a:lstStyle/>
          <a:p>
            <a:fld id="{0C031D6F-5454-CE48-98D2-966540BB56FB}" type="datetime1">
              <a:rPr lang="fr-FR" smtClean="0"/>
              <a:t>15/10/2026</a:t>
            </a:fld>
            <a:endParaRPr lang="fr-FR"/>
          </a:p>
        </p:txBody>
      </p:sp>
      <p:sp>
        <p:nvSpPr>
          <p:cNvPr id="5" name="Espace réservé du pied de page 4">
            <a:extLst>
              <a:ext uri="{FF2B5EF4-FFF2-40B4-BE49-F238E27FC236}">
                <a16:creationId xmlns:a16="http://schemas.microsoft.com/office/drawing/2014/main" id="{487805B2-503E-DD4A-B65A-948D616DC83D}"/>
              </a:ext>
            </a:extLst>
          </p:cNvPr>
          <p:cNvSpPr>
            <a:spLocks noGrp="1"/>
          </p:cNvSpPr>
          <p:nvPr>
            <p:ph type="ftr" sz="quarter" idx="11"/>
          </p:nvPr>
        </p:nvSpPr>
        <p:spPr/>
        <p:txBody>
          <a:bodyPr/>
          <a:lstStyle/>
          <a:p>
            <a:r>
              <a:rPr lang="fr-FR"/>
              <a:t>Marco Oberti - Sc Po </a:t>
            </a:r>
          </a:p>
        </p:txBody>
      </p:sp>
      <p:sp>
        <p:nvSpPr>
          <p:cNvPr id="6" name="Espace réservé du numéro de diapositive 5">
            <a:extLst>
              <a:ext uri="{FF2B5EF4-FFF2-40B4-BE49-F238E27FC236}">
                <a16:creationId xmlns:a16="http://schemas.microsoft.com/office/drawing/2014/main" id="{62EAFFF2-9658-6F4D-A15E-EB2EDB14035D}"/>
              </a:ext>
            </a:extLst>
          </p:cNvPr>
          <p:cNvSpPr>
            <a:spLocks noGrp="1"/>
          </p:cNvSpPr>
          <p:nvPr>
            <p:ph type="sldNum" sz="quarter" idx="12"/>
          </p:nvPr>
        </p:nvSpPr>
        <p:spPr/>
        <p:txBody>
          <a:bodyPr/>
          <a:lstStyle/>
          <a:p>
            <a:fld id="{5624BD05-0008-8549-AC1C-E3A61E75BFB1}" type="slidenum">
              <a:rPr lang="fr-FR" smtClean="0"/>
              <a:t>‹N°›</a:t>
            </a:fld>
            <a:endParaRPr lang="fr-FR"/>
          </a:p>
        </p:txBody>
      </p:sp>
    </p:spTree>
    <p:extLst>
      <p:ext uri="{BB962C8B-B14F-4D97-AF65-F5344CB8AC3E}">
        <p14:creationId xmlns:p14="http://schemas.microsoft.com/office/powerpoint/2010/main" val="1103632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919746-B25D-E54F-ADEC-4ECE63722D1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ED9B405-2D2E-3A43-8D13-01D64F93C45E}"/>
              </a:ext>
            </a:extLst>
          </p:cNvPr>
          <p:cNvSpPr>
            <a:spLocks noGrp="1"/>
          </p:cNvSpPr>
          <p:nvPr>
            <p:ph idx="1"/>
          </p:nvPr>
        </p:nvSpPr>
        <p:spPr/>
        <p:txBody>
          <a:bodyPr/>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E5067936-68E5-424F-8C9F-73A3C362998A}"/>
              </a:ext>
            </a:extLst>
          </p:cNvPr>
          <p:cNvSpPr>
            <a:spLocks noGrp="1"/>
          </p:cNvSpPr>
          <p:nvPr>
            <p:ph type="dt" sz="half" idx="10"/>
          </p:nvPr>
        </p:nvSpPr>
        <p:spPr/>
        <p:txBody>
          <a:bodyPr/>
          <a:lstStyle/>
          <a:p>
            <a:fld id="{AEEB32E0-F8ED-7A4B-A36F-037BF8B624C9}" type="datetime1">
              <a:rPr lang="fr-FR" smtClean="0"/>
              <a:t>15/10/2026</a:t>
            </a:fld>
            <a:endParaRPr lang="fr-FR"/>
          </a:p>
        </p:txBody>
      </p:sp>
      <p:sp>
        <p:nvSpPr>
          <p:cNvPr id="5" name="Espace réservé du pied de page 4">
            <a:extLst>
              <a:ext uri="{FF2B5EF4-FFF2-40B4-BE49-F238E27FC236}">
                <a16:creationId xmlns:a16="http://schemas.microsoft.com/office/drawing/2014/main" id="{57D61130-D151-8A45-B656-2119566F1E37}"/>
              </a:ext>
            </a:extLst>
          </p:cNvPr>
          <p:cNvSpPr>
            <a:spLocks noGrp="1"/>
          </p:cNvSpPr>
          <p:nvPr>
            <p:ph type="ftr" sz="quarter" idx="11"/>
          </p:nvPr>
        </p:nvSpPr>
        <p:spPr/>
        <p:txBody>
          <a:bodyPr/>
          <a:lstStyle/>
          <a:p>
            <a:r>
              <a:rPr lang="fr-FR"/>
              <a:t>Marco Oberti - Sc Po </a:t>
            </a:r>
          </a:p>
        </p:txBody>
      </p:sp>
      <p:sp>
        <p:nvSpPr>
          <p:cNvPr id="6" name="Espace réservé du numéro de diapositive 5">
            <a:extLst>
              <a:ext uri="{FF2B5EF4-FFF2-40B4-BE49-F238E27FC236}">
                <a16:creationId xmlns:a16="http://schemas.microsoft.com/office/drawing/2014/main" id="{6100DCA4-ADBA-AC41-A718-E43B500329B8}"/>
              </a:ext>
            </a:extLst>
          </p:cNvPr>
          <p:cNvSpPr>
            <a:spLocks noGrp="1"/>
          </p:cNvSpPr>
          <p:nvPr>
            <p:ph type="sldNum" sz="quarter" idx="12"/>
          </p:nvPr>
        </p:nvSpPr>
        <p:spPr/>
        <p:txBody>
          <a:bodyPr/>
          <a:lstStyle/>
          <a:p>
            <a:fld id="{5624BD05-0008-8549-AC1C-E3A61E75BFB1}" type="slidenum">
              <a:rPr lang="fr-FR" smtClean="0"/>
              <a:t>‹N°›</a:t>
            </a:fld>
            <a:endParaRPr lang="fr-FR"/>
          </a:p>
        </p:txBody>
      </p:sp>
    </p:spTree>
    <p:extLst>
      <p:ext uri="{BB962C8B-B14F-4D97-AF65-F5344CB8AC3E}">
        <p14:creationId xmlns:p14="http://schemas.microsoft.com/office/powerpoint/2010/main" val="1480164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7CD78B-6793-8545-ADD9-679547531F8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126B00EB-D270-C74B-8078-7D6CD136B8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30C7FE6F-9528-6A4F-B583-2ED5B0BDEF06}"/>
              </a:ext>
            </a:extLst>
          </p:cNvPr>
          <p:cNvSpPr>
            <a:spLocks noGrp="1"/>
          </p:cNvSpPr>
          <p:nvPr>
            <p:ph type="dt" sz="half" idx="10"/>
          </p:nvPr>
        </p:nvSpPr>
        <p:spPr/>
        <p:txBody>
          <a:bodyPr/>
          <a:lstStyle/>
          <a:p>
            <a:fld id="{A2BFEABF-338C-754A-B0B6-28965B2AC6DA}" type="datetime1">
              <a:rPr lang="fr-FR" smtClean="0"/>
              <a:t>15/10/2026</a:t>
            </a:fld>
            <a:endParaRPr lang="fr-FR"/>
          </a:p>
        </p:txBody>
      </p:sp>
      <p:sp>
        <p:nvSpPr>
          <p:cNvPr id="5" name="Espace réservé du pied de page 4">
            <a:extLst>
              <a:ext uri="{FF2B5EF4-FFF2-40B4-BE49-F238E27FC236}">
                <a16:creationId xmlns:a16="http://schemas.microsoft.com/office/drawing/2014/main" id="{7E5F9E81-C431-9847-AECE-FD62F93D5D25}"/>
              </a:ext>
            </a:extLst>
          </p:cNvPr>
          <p:cNvSpPr>
            <a:spLocks noGrp="1"/>
          </p:cNvSpPr>
          <p:nvPr>
            <p:ph type="ftr" sz="quarter" idx="11"/>
          </p:nvPr>
        </p:nvSpPr>
        <p:spPr/>
        <p:txBody>
          <a:bodyPr/>
          <a:lstStyle/>
          <a:p>
            <a:r>
              <a:rPr lang="fr-FR"/>
              <a:t>Marco Oberti - Sc Po </a:t>
            </a:r>
          </a:p>
        </p:txBody>
      </p:sp>
      <p:sp>
        <p:nvSpPr>
          <p:cNvPr id="6" name="Espace réservé du numéro de diapositive 5">
            <a:extLst>
              <a:ext uri="{FF2B5EF4-FFF2-40B4-BE49-F238E27FC236}">
                <a16:creationId xmlns:a16="http://schemas.microsoft.com/office/drawing/2014/main" id="{128EBF81-4A32-9046-BBF6-F648695F2C4F}"/>
              </a:ext>
            </a:extLst>
          </p:cNvPr>
          <p:cNvSpPr>
            <a:spLocks noGrp="1"/>
          </p:cNvSpPr>
          <p:nvPr>
            <p:ph type="sldNum" sz="quarter" idx="12"/>
          </p:nvPr>
        </p:nvSpPr>
        <p:spPr/>
        <p:txBody>
          <a:bodyPr/>
          <a:lstStyle/>
          <a:p>
            <a:fld id="{5624BD05-0008-8549-AC1C-E3A61E75BFB1}" type="slidenum">
              <a:rPr lang="fr-FR" smtClean="0"/>
              <a:t>‹N°›</a:t>
            </a:fld>
            <a:endParaRPr lang="fr-FR"/>
          </a:p>
        </p:txBody>
      </p:sp>
    </p:spTree>
    <p:extLst>
      <p:ext uri="{BB962C8B-B14F-4D97-AF65-F5344CB8AC3E}">
        <p14:creationId xmlns:p14="http://schemas.microsoft.com/office/powerpoint/2010/main" val="2194884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DE1F0B-0504-BD4E-AA46-DB5367E3CF1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388569D-3452-3043-AB13-E3EEFD6AC817}"/>
              </a:ext>
            </a:extLst>
          </p:cNvPr>
          <p:cNvSpPr>
            <a:spLocks noGrp="1"/>
          </p:cNvSpPr>
          <p:nvPr>
            <p:ph sz="half" idx="1"/>
          </p:nvPr>
        </p:nvSpPr>
        <p:spPr>
          <a:xfrm>
            <a:off x="838200" y="1825625"/>
            <a:ext cx="5181600" cy="4351338"/>
          </a:xfrm>
        </p:spPr>
        <p:txBody>
          <a:bodyPr/>
          <a:lstStyle/>
          <a:p>
            <a:r>
              <a:rPr lang="fr-FR"/>
              <a:t>Modifier les styles du texte du masque
Deuxième niveau
Troisième niveau
Quatrième niveau
Cinquième niveau</a:t>
            </a:r>
          </a:p>
        </p:txBody>
      </p:sp>
      <p:sp>
        <p:nvSpPr>
          <p:cNvPr id="4" name="Espace réservé du contenu 3">
            <a:extLst>
              <a:ext uri="{FF2B5EF4-FFF2-40B4-BE49-F238E27FC236}">
                <a16:creationId xmlns:a16="http://schemas.microsoft.com/office/drawing/2014/main" id="{E92320E3-E64C-A84A-82C3-59D73995A152}"/>
              </a:ext>
            </a:extLst>
          </p:cNvPr>
          <p:cNvSpPr>
            <a:spLocks noGrp="1"/>
          </p:cNvSpPr>
          <p:nvPr>
            <p:ph sz="half" idx="2"/>
          </p:nvPr>
        </p:nvSpPr>
        <p:spPr>
          <a:xfrm>
            <a:off x="6172200" y="1825625"/>
            <a:ext cx="5181600" cy="4351338"/>
          </a:xfrm>
        </p:spPr>
        <p:txBody>
          <a:bodyPr/>
          <a:lstStyle/>
          <a:p>
            <a:r>
              <a:rPr lang="fr-FR"/>
              <a:t>Modifier les styles du texte du masque
Deuxième niveau
Troisième niveau
Quatrième niveau
Cinquième niveau</a:t>
            </a:r>
          </a:p>
        </p:txBody>
      </p:sp>
      <p:sp>
        <p:nvSpPr>
          <p:cNvPr id="5" name="Espace réservé de la date 4">
            <a:extLst>
              <a:ext uri="{FF2B5EF4-FFF2-40B4-BE49-F238E27FC236}">
                <a16:creationId xmlns:a16="http://schemas.microsoft.com/office/drawing/2014/main" id="{50CAB9F1-C677-404A-AEB0-D265F565B7E2}"/>
              </a:ext>
            </a:extLst>
          </p:cNvPr>
          <p:cNvSpPr>
            <a:spLocks noGrp="1"/>
          </p:cNvSpPr>
          <p:nvPr>
            <p:ph type="dt" sz="half" idx="10"/>
          </p:nvPr>
        </p:nvSpPr>
        <p:spPr/>
        <p:txBody>
          <a:bodyPr/>
          <a:lstStyle/>
          <a:p>
            <a:fld id="{F59B621A-0124-214A-BB4E-DA36BBADEAD8}" type="datetime1">
              <a:rPr lang="fr-FR" smtClean="0"/>
              <a:t>15/10/2026</a:t>
            </a:fld>
            <a:endParaRPr lang="fr-FR"/>
          </a:p>
        </p:txBody>
      </p:sp>
      <p:sp>
        <p:nvSpPr>
          <p:cNvPr id="6" name="Espace réservé du pied de page 5">
            <a:extLst>
              <a:ext uri="{FF2B5EF4-FFF2-40B4-BE49-F238E27FC236}">
                <a16:creationId xmlns:a16="http://schemas.microsoft.com/office/drawing/2014/main" id="{320BDD03-6AFE-FC44-83E4-5B96BCE2ACF6}"/>
              </a:ext>
            </a:extLst>
          </p:cNvPr>
          <p:cNvSpPr>
            <a:spLocks noGrp="1"/>
          </p:cNvSpPr>
          <p:nvPr>
            <p:ph type="ftr" sz="quarter" idx="11"/>
          </p:nvPr>
        </p:nvSpPr>
        <p:spPr/>
        <p:txBody>
          <a:bodyPr/>
          <a:lstStyle/>
          <a:p>
            <a:r>
              <a:rPr lang="fr-FR"/>
              <a:t>Marco Oberti - Sc Po </a:t>
            </a:r>
          </a:p>
        </p:txBody>
      </p:sp>
      <p:sp>
        <p:nvSpPr>
          <p:cNvPr id="7" name="Espace réservé du numéro de diapositive 6">
            <a:extLst>
              <a:ext uri="{FF2B5EF4-FFF2-40B4-BE49-F238E27FC236}">
                <a16:creationId xmlns:a16="http://schemas.microsoft.com/office/drawing/2014/main" id="{0282DA66-B75C-6B40-8A71-343B398638C3}"/>
              </a:ext>
            </a:extLst>
          </p:cNvPr>
          <p:cNvSpPr>
            <a:spLocks noGrp="1"/>
          </p:cNvSpPr>
          <p:nvPr>
            <p:ph type="sldNum" sz="quarter" idx="12"/>
          </p:nvPr>
        </p:nvSpPr>
        <p:spPr/>
        <p:txBody>
          <a:bodyPr/>
          <a:lstStyle/>
          <a:p>
            <a:fld id="{5624BD05-0008-8549-AC1C-E3A61E75BFB1}" type="slidenum">
              <a:rPr lang="fr-FR" smtClean="0"/>
              <a:t>‹N°›</a:t>
            </a:fld>
            <a:endParaRPr lang="fr-FR"/>
          </a:p>
        </p:txBody>
      </p:sp>
    </p:spTree>
    <p:extLst>
      <p:ext uri="{BB962C8B-B14F-4D97-AF65-F5344CB8AC3E}">
        <p14:creationId xmlns:p14="http://schemas.microsoft.com/office/powerpoint/2010/main" val="4016507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A875EA-6273-4246-96E1-389C7884AD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B5C38B2-D479-D44E-97A9-54E04EE1EF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fr-FR"/>
              <a:t>Modifier les styles du texte du masque
Deuxième niveau
Troisième niveau
Quatrième niveau
Cinquième niveau</a:t>
            </a:r>
          </a:p>
        </p:txBody>
      </p:sp>
      <p:sp>
        <p:nvSpPr>
          <p:cNvPr id="4" name="Espace réservé du contenu 3">
            <a:extLst>
              <a:ext uri="{FF2B5EF4-FFF2-40B4-BE49-F238E27FC236}">
                <a16:creationId xmlns:a16="http://schemas.microsoft.com/office/drawing/2014/main" id="{26C444AB-C1F1-8649-91F6-E9BE7F3F0C30}"/>
              </a:ext>
            </a:extLst>
          </p:cNvPr>
          <p:cNvSpPr>
            <a:spLocks noGrp="1"/>
          </p:cNvSpPr>
          <p:nvPr>
            <p:ph sz="half" idx="2"/>
          </p:nvPr>
        </p:nvSpPr>
        <p:spPr>
          <a:xfrm>
            <a:off x="839788" y="2505075"/>
            <a:ext cx="5157787" cy="3684588"/>
          </a:xfrm>
        </p:spPr>
        <p:txBody>
          <a:bodyPr/>
          <a:lstStyle/>
          <a:p>
            <a:r>
              <a:rPr lang="fr-FR"/>
              <a:t>Modifier les styles du texte du masque
Deuxième niveau
Troisième niveau
Quatrième niveau
Cinquième niveau</a:t>
            </a:r>
          </a:p>
        </p:txBody>
      </p:sp>
      <p:sp>
        <p:nvSpPr>
          <p:cNvPr id="5" name="Espace réservé du texte 4">
            <a:extLst>
              <a:ext uri="{FF2B5EF4-FFF2-40B4-BE49-F238E27FC236}">
                <a16:creationId xmlns:a16="http://schemas.microsoft.com/office/drawing/2014/main" id="{51929994-E59E-6D40-B10A-430623E20B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fr-FR"/>
              <a:t>Modifier les styles du texte du masque
Deuxième niveau
Troisième niveau
Quatrième niveau
Cinquième niveau</a:t>
            </a:r>
          </a:p>
        </p:txBody>
      </p:sp>
      <p:sp>
        <p:nvSpPr>
          <p:cNvPr id="6" name="Espace réservé du contenu 5">
            <a:extLst>
              <a:ext uri="{FF2B5EF4-FFF2-40B4-BE49-F238E27FC236}">
                <a16:creationId xmlns:a16="http://schemas.microsoft.com/office/drawing/2014/main" id="{2BAC2F67-D68B-6840-A30E-C7C9B892EFC6}"/>
              </a:ext>
            </a:extLst>
          </p:cNvPr>
          <p:cNvSpPr>
            <a:spLocks noGrp="1"/>
          </p:cNvSpPr>
          <p:nvPr>
            <p:ph sz="quarter" idx="4"/>
          </p:nvPr>
        </p:nvSpPr>
        <p:spPr>
          <a:xfrm>
            <a:off x="6172200" y="2505075"/>
            <a:ext cx="5183188" cy="3684588"/>
          </a:xfrm>
        </p:spPr>
        <p:txBody>
          <a:bodyPr/>
          <a:lstStyle/>
          <a:p>
            <a:r>
              <a:rPr lang="fr-FR"/>
              <a:t>Modifier les styles du texte du masque
Deuxième niveau
Troisième niveau
Quatrième niveau
Cinquième niveau</a:t>
            </a:r>
          </a:p>
        </p:txBody>
      </p:sp>
      <p:sp>
        <p:nvSpPr>
          <p:cNvPr id="7" name="Espace réservé de la date 6">
            <a:extLst>
              <a:ext uri="{FF2B5EF4-FFF2-40B4-BE49-F238E27FC236}">
                <a16:creationId xmlns:a16="http://schemas.microsoft.com/office/drawing/2014/main" id="{EB7D3D1B-1141-2C40-9A10-60FCF2A829A2}"/>
              </a:ext>
            </a:extLst>
          </p:cNvPr>
          <p:cNvSpPr>
            <a:spLocks noGrp="1"/>
          </p:cNvSpPr>
          <p:nvPr>
            <p:ph type="dt" sz="half" idx="10"/>
          </p:nvPr>
        </p:nvSpPr>
        <p:spPr/>
        <p:txBody>
          <a:bodyPr/>
          <a:lstStyle/>
          <a:p>
            <a:fld id="{5A1B5F4C-AEF6-6549-8894-97C7CC206FF9}" type="datetime1">
              <a:rPr lang="fr-FR" smtClean="0"/>
              <a:t>15/10/2026</a:t>
            </a:fld>
            <a:endParaRPr lang="fr-FR"/>
          </a:p>
        </p:txBody>
      </p:sp>
      <p:sp>
        <p:nvSpPr>
          <p:cNvPr id="8" name="Espace réservé du pied de page 7">
            <a:extLst>
              <a:ext uri="{FF2B5EF4-FFF2-40B4-BE49-F238E27FC236}">
                <a16:creationId xmlns:a16="http://schemas.microsoft.com/office/drawing/2014/main" id="{8C3922D1-8966-BE44-A00F-7488E44451D5}"/>
              </a:ext>
            </a:extLst>
          </p:cNvPr>
          <p:cNvSpPr>
            <a:spLocks noGrp="1"/>
          </p:cNvSpPr>
          <p:nvPr>
            <p:ph type="ftr" sz="quarter" idx="11"/>
          </p:nvPr>
        </p:nvSpPr>
        <p:spPr/>
        <p:txBody>
          <a:bodyPr/>
          <a:lstStyle/>
          <a:p>
            <a:r>
              <a:rPr lang="fr-FR"/>
              <a:t>Marco Oberti - Sc Po </a:t>
            </a:r>
          </a:p>
        </p:txBody>
      </p:sp>
      <p:sp>
        <p:nvSpPr>
          <p:cNvPr id="9" name="Espace réservé du numéro de diapositive 8">
            <a:extLst>
              <a:ext uri="{FF2B5EF4-FFF2-40B4-BE49-F238E27FC236}">
                <a16:creationId xmlns:a16="http://schemas.microsoft.com/office/drawing/2014/main" id="{BF73EA60-4A7D-0849-8277-572B34C5CA91}"/>
              </a:ext>
            </a:extLst>
          </p:cNvPr>
          <p:cNvSpPr>
            <a:spLocks noGrp="1"/>
          </p:cNvSpPr>
          <p:nvPr>
            <p:ph type="sldNum" sz="quarter" idx="12"/>
          </p:nvPr>
        </p:nvSpPr>
        <p:spPr/>
        <p:txBody>
          <a:bodyPr/>
          <a:lstStyle/>
          <a:p>
            <a:fld id="{5624BD05-0008-8549-AC1C-E3A61E75BFB1}" type="slidenum">
              <a:rPr lang="fr-FR" smtClean="0"/>
              <a:t>‹N°›</a:t>
            </a:fld>
            <a:endParaRPr lang="fr-FR"/>
          </a:p>
        </p:txBody>
      </p:sp>
    </p:spTree>
    <p:extLst>
      <p:ext uri="{BB962C8B-B14F-4D97-AF65-F5344CB8AC3E}">
        <p14:creationId xmlns:p14="http://schemas.microsoft.com/office/powerpoint/2010/main" val="917798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3DDB61-3E70-E745-933F-E41C5A85CAE7}"/>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652D1B4-2A34-5E49-8C40-1905170DE78A}"/>
              </a:ext>
            </a:extLst>
          </p:cNvPr>
          <p:cNvSpPr>
            <a:spLocks noGrp="1"/>
          </p:cNvSpPr>
          <p:nvPr>
            <p:ph type="dt" sz="half" idx="10"/>
          </p:nvPr>
        </p:nvSpPr>
        <p:spPr/>
        <p:txBody>
          <a:bodyPr/>
          <a:lstStyle/>
          <a:p>
            <a:fld id="{E925B4ED-FA31-1A41-9898-01E17C40CFEF}" type="datetime1">
              <a:rPr lang="fr-FR" smtClean="0"/>
              <a:t>15/10/2026</a:t>
            </a:fld>
            <a:endParaRPr lang="fr-FR"/>
          </a:p>
        </p:txBody>
      </p:sp>
      <p:sp>
        <p:nvSpPr>
          <p:cNvPr id="4" name="Espace réservé du pied de page 3">
            <a:extLst>
              <a:ext uri="{FF2B5EF4-FFF2-40B4-BE49-F238E27FC236}">
                <a16:creationId xmlns:a16="http://schemas.microsoft.com/office/drawing/2014/main" id="{8840F6CA-FD84-414A-8AA4-287FACBDF702}"/>
              </a:ext>
            </a:extLst>
          </p:cNvPr>
          <p:cNvSpPr>
            <a:spLocks noGrp="1"/>
          </p:cNvSpPr>
          <p:nvPr>
            <p:ph type="ftr" sz="quarter" idx="11"/>
          </p:nvPr>
        </p:nvSpPr>
        <p:spPr/>
        <p:txBody>
          <a:bodyPr/>
          <a:lstStyle/>
          <a:p>
            <a:r>
              <a:rPr lang="fr-FR"/>
              <a:t>Marco Oberti - Sc Po </a:t>
            </a:r>
          </a:p>
        </p:txBody>
      </p:sp>
      <p:sp>
        <p:nvSpPr>
          <p:cNvPr id="5" name="Espace réservé du numéro de diapositive 4">
            <a:extLst>
              <a:ext uri="{FF2B5EF4-FFF2-40B4-BE49-F238E27FC236}">
                <a16:creationId xmlns:a16="http://schemas.microsoft.com/office/drawing/2014/main" id="{202BD72E-9DB3-1F44-8DA5-3FF278A1843B}"/>
              </a:ext>
            </a:extLst>
          </p:cNvPr>
          <p:cNvSpPr>
            <a:spLocks noGrp="1"/>
          </p:cNvSpPr>
          <p:nvPr>
            <p:ph type="sldNum" sz="quarter" idx="12"/>
          </p:nvPr>
        </p:nvSpPr>
        <p:spPr/>
        <p:txBody>
          <a:bodyPr/>
          <a:lstStyle/>
          <a:p>
            <a:fld id="{5624BD05-0008-8549-AC1C-E3A61E75BFB1}" type="slidenum">
              <a:rPr lang="fr-FR" smtClean="0"/>
              <a:t>‹N°›</a:t>
            </a:fld>
            <a:endParaRPr lang="fr-FR"/>
          </a:p>
        </p:txBody>
      </p:sp>
    </p:spTree>
    <p:extLst>
      <p:ext uri="{BB962C8B-B14F-4D97-AF65-F5344CB8AC3E}">
        <p14:creationId xmlns:p14="http://schemas.microsoft.com/office/powerpoint/2010/main" val="3101523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2B7FC8E-8B39-EE4F-961B-5F01F28232AD}"/>
              </a:ext>
            </a:extLst>
          </p:cNvPr>
          <p:cNvSpPr>
            <a:spLocks noGrp="1"/>
          </p:cNvSpPr>
          <p:nvPr>
            <p:ph type="dt" sz="half" idx="10"/>
          </p:nvPr>
        </p:nvSpPr>
        <p:spPr/>
        <p:txBody>
          <a:bodyPr/>
          <a:lstStyle/>
          <a:p>
            <a:fld id="{2C535E24-1E74-C04F-9FB7-E03023E0CEF5}" type="datetime1">
              <a:rPr lang="fr-FR" smtClean="0"/>
              <a:t>15/10/2026</a:t>
            </a:fld>
            <a:endParaRPr lang="fr-FR"/>
          </a:p>
        </p:txBody>
      </p:sp>
      <p:sp>
        <p:nvSpPr>
          <p:cNvPr id="3" name="Espace réservé du pied de page 2">
            <a:extLst>
              <a:ext uri="{FF2B5EF4-FFF2-40B4-BE49-F238E27FC236}">
                <a16:creationId xmlns:a16="http://schemas.microsoft.com/office/drawing/2014/main" id="{B04E2120-133D-424B-B4A8-90AAB8D9EAD7}"/>
              </a:ext>
            </a:extLst>
          </p:cNvPr>
          <p:cNvSpPr>
            <a:spLocks noGrp="1"/>
          </p:cNvSpPr>
          <p:nvPr>
            <p:ph type="ftr" sz="quarter" idx="11"/>
          </p:nvPr>
        </p:nvSpPr>
        <p:spPr/>
        <p:txBody>
          <a:bodyPr/>
          <a:lstStyle/>
          <a:p>
            <a:r>
              <a:rPr lang="fr-FR"/>
              <a:t>Marco Oberti - Sc Po </a:t>
            </a:r>
          </a:p>
        </p:txBody>
      </p:sp>
      <p:sp>
        <p:nvSpPr>
          <p:cNvPr id="4" name="Espace réservé du numéro de diapositive 3">
            <a:extLst>
              <a:ext uri="{FF2B5EF4-FFF2-40B4-BE49-F238E27FC236}">
                <a16:creationId xmlns:a16="http://schemas.microsoft.com/office/drawing/2014/main" id="{0D6B248C-EAF1-CF4C-9414-E5B28DE03216}"/>
              </a:ext>
            </a:extLst>
          </p:cNvPr>
          <p:cNvSpPr>
            <a:spLocks noGrp="1"/>
          </p:cNvSpPr>
          <p:nvPr>
            <p:ph type="sldNum" sz="quarter" idx="12"/>
          </p:nvPr>
        </p:nvSpPr>
        <p:spPr/>
        <p:txBody>
          <a:bodyPr/>
          <a:lstStyle/>
          <a:p>
            <a:fld id="{5624BD05-0008-8549-AC1C-E3A61E75BFB1}" type="slidenum">
              <a:rPr lang="fr-FR" smtClean="0"/>
              <a:t>‹N°›</a:t>
            </a:fld>
            <a:endParaRPr lang="fr-FR"/>
          </a:p>
        </p:txBody>
      </p:sp>
    </p:spTree>
    <p:extLst>
      <p:ext uri="{BB962C8B-B14F-4D97-AF65-F5344CB8AC3E}">
        <p14:creationId xmlns:p14="http://schemas.microsoft.com/office/powerpoint/2010/main" val="3855743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8CF615-D7DD-E741-91A1-DF835DBB11D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7B4C5D1-5A5A-3B47-BA42-650227B590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fr-FR"/>
              <a:t>Modifier les styles du texte du masque
Deuxième niveau
Troisième niveau
Quatrième niveau
Cinquième niveau</a:t>
            </a:r>
          </a:p>
        </p:txBody>
      </p:sp>
      <p:sp>
        <p:nvSpPr>
          <p:cNvPr id="4" name="Espace réservé du texte 3">
            <a:extLst>
              <a:ext uri="{FF2B5EF4-FFF2-40B4-BE49-F238E27FC236}">
                <a16:creationId xmlns:a16="http://schemas.microsoft.com/office/drawing/2014/main" id="{55F8C017-A388-424C-966A-E2D25B4310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fr-FR"/>
              <a:t>Modifier les styles du texte du masque
Deuxième niveau
Troisième niveau
Quatrième niveau
Cinquième niveau</a:t>
            </a:r>
          </a:p>
        </p:txBody>
      </p:sp>
      <p:sp>
        <p:nvSpPr>
          <p:cNvPr id="5" name="Espace réservé de la date 4">
            <a:extLst>
              <a:ext uri="{FF2B5EF4-FFF2-40B4-BE49-F238E27FC236}">
                <a16:creationId xmlns:a16="http://schemas.microsoft.com/office/drawing/2014/main" id="{9E82FCFF-6FE1-8B4E-88EE-92502C0B44E0}"/>
              </a:ext>
            </a:extLst>
          </p:cNvPr>
          <p:cNvSpPr>
            <a:spLocks noGrp="1"/>
          </p:cNvSpPr>
          <p:nvPr>
            <p:ph type="dt" sz="half" idx="10"/>
          </p:nvPr>
        </p:nvSpPr>
        <p:spPr/>
        <p:txBody>
          <a:bodyPr/>
          <a:lstStyle/>
          <a:p>
            <a:fld id="{6DB9BC8F-57A4-EC48-A94C-A4C54113BB3D}" type="datetime1">
              <a:rPr lang="fr-FR" smtClean="0"/>
              <a:t>15/10/2026</a:t>
            </a:fld>
            <a:endParaRPr lang="fr-FR"/>
          </a:p>
        </p:txBody>
      </p:sp>
      <p:sp>
        <p:nvSpPr>
          <p:cNvPr id="6" name="Espace réservé du pied de page 5">
            <a:extLst>
              <a:ext uri="{FF2B5EF4-FFF2-40B4-BE49-F238E27FC236}">
                <a16:creationId xmlns:a16="http://schemas.microsoft.com/office/drawing/2014/main" id="{55E8494A-467D-FE42-A45B-C38B1E467654}"/>
              </a:ext>
            </a:extLst>
          </p:cNvPr>
          <p:cNvSpPr>
            <a:spLocks noGrp="1"/>
          </p:cNvSpPr>
          <p:nvPr>
            <p:ph type="ftr" sz="quarter" idx="11"/>
          </p:nvPr>
        </p:nvSpPr>
        <p:spPr/>
        <p:txBody>
          <a:bodyPr/>
          <a:lstStyle/>
          <a:p>
            <a:r>
              <a:rPr lang="fr-FR"/>
              <a:t>Marco Oberti - Sc Po </a:t>
            </a:r>
          </a:p>
        </p:txBody>
      </p:sp>
      <p:sp>
        <p:nvSpPr>
          <p:cNvPr id="7" name="Espace réservé du numéro de diapositive 6">
            <a:extLst>
              <a:ext uri="{FF2B5EF4-FFF2-40B4-BE49-F238E27FC236}">
                <a16:creationId xmlns:a16="http://schemas.microsoft.com/office/drawing/2014/main" id="{6C18026F-037A-094A-BF89-6BCC7A76F4BF}"/>
              </a:ext>
            </a:extLst>
          </p:cNvPr>
          <p:cNvSpPr>
            <a:spLocks noGrp="1"/>
          </p:cNvSpPr>
          <p:nvPr>
            <p:ph type="sldNum" sz="quarter" idx="12"/>
          </p:nvPr>
        </p:nvSpPr>
        <p:spPr/>
        <p:txBody>
          <a:bodyPr/>
          <a:lstStyle/>
          <a:p>
            <a:fld id="{5624BD05-0008-8549-AC1C-E3A61E75BFB1}" type="slidenum">
              <a:rPr lang="fr-FR" smtClean="0"/>
              <a:t>‹N°›</a:t>
            </a:fld>
            <a:endParaRPr lang="fr-FR"/>
          </a:p>
        </p:txBody>
      </p:sp>
    </p:spTree>
    <p:extLst>
      <p:ext uri="{BB962C8B-B14F-4D97-AF65-F5344CB8AC3E}">
        <p14:creationId xmlns:p14="http://schemas.microsoft.com/office/powerpoint/2010/main" val="1484684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0BFBF9-454E-B64E-B2F2-1F04DDEE46C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4B8874C-CD9D-FF49-90D0-FC8470C4D0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1AFD439-3814-8F4F-9C2C-4622DEE867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fr-FR"/>
              <a:t>Modifier les styles du texte du masque
Deuxième niveau
Troisième niveau
Quatrième niveau
Cinquième niveau</a:t>
            </a:r>
          </a:p>
        </p:txBody>
      </p:sp>
      <p:sp>
        <p:nvSpPr>
          <p:cNvPr id="5" name="Espace réservé de la date 4">
            <a:extLst>
              <a:ext uri="{FF2B5EF4-FFF2-40B4-BE49-F238E27FC236}">
                <a16:creationId xmlns:a16="http://schemas.microsoft.com/office/drawing/2014/main" id="{45423CC6-D6EF-394C-BAD3-09CFCAB713D7}"/>
              </a:ext>
            </a:extLst>
          </p:cNvPr>
          <p:cNvSpPr>
            <a:spLocks noGrp="1"/>
          </p:cNvSpPr>
          <p:nvPr>
            <p:ph type="dt" sz="half" idx="10"/>
          </p:nvPr>
        </p:nvSpPr>
        <p:spPr/>
        <p:txBody>
          <a:bodyPr/>
          <a:lstStyle/>
          <a:p>
            <a:fld id="{78F15CCD-D7B7-4B4E-87AA-7883ECBCB6DE}" type="datetime1">
              <a:rPr lang="fr-FR" smtClean="0"/>
              <a:t>15/10/2026</a:t>
            </a:fld>
            <a:endParaRPr lang="fr-FR"/>
          </a:p>
        </p:txBody>
      </p:sp>
      <p:sp>
        <p:nvSpPr>
          <p:cNvPr id="6" name="Espace réservé du pied de page 5">
            <a:extLst>
              <a:ext uri="{FF2B5EF4-FFF2-40B4-BE49-F238E27FC236}">
                <a16:creationId xmlns:a16="http://schemas.microsoft.com/office/drawing/2014/main" id="{C3EFF59E-6BFE-EC46-86A5-29CB508168B9}"/>
              </a:ext>
            </a:extLst>
          </p:cNvPr>
          <p:cNvSpPr>
            <a:spLocks noGrp="1"/>
          </p:cNvSpPr>
          <p:nvPr>
            <p:ph type="ftr" sz="quarter" idx="11"/>
          </p:nvPr>
        </p:nvSpPr>
        <p:spPr/>
        <p:txBody>
          <a:bodyPr/>
          <a:lstStyle/>
          <a:p>
            <a:r>
              <a:rPr lang="fr-FR"/>
              <a:t>Marco Oberti - Sc Po </a:t>
            </a:r>
          </a:p>
        </p:txBody>
      </p:sp>
      <p:sp>
        <p:nvSpPr>
          <p:cNvPr id="7" name="Espace réservé du numéro de diapositive 6">
            <a:extLst>
              <a:ext uri="{FF2B5EF4-FFF2-40B4-BE49-F238E27FC236}">
                <a16:creationId xmlns:a16="http://schemas.microsoft.com/office/drawing/2014/main" id="{F2F8FDB0-EFCA-AB4E-A8BC-0AF5C34AAD4B}"/>
              </a:ext>
            </a:extLst>
          </p:cNvPr>
          <p:cNvSpPr>
            <a:spLocks noGrp="1"/>
          </p:cNvSpPr>
          <p:nvPr>
            <p:ph type="sldNum" sz="quarter" idx="12"/>
          </p:nvPr>
        </p:nvSpPr>
        <p:spPr/>
        <p:txBody>
          <a:bodyPr/>
          <a:lstStyle/>
          <a:p>
            <a:fld id="{5624BD05-0008-8549-AC1C-E3A61E75BFB1}" type="slidenum">
              <a:rPr lang="fr-FR" smtClean="0"/>
              <a:t>‹N°›</a:t>
            </a:fld>
            <a:endParaRPr lang="fr-FR"/>
          </a:p>
        </p:txBody>
      </p:sp>
    </p:spTree>
    <p:extLst>
      <p:ext uri="{BB962C8B-B14F-4D97-AF65-F5344CB8AC3E}">
        <p14:creationId xmlns:p14="http://schemas.microsoft.com/office/powerpoint/2010/main" val="2248109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2B6C2F-E480-4843-8487-271B0ED41C9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F6EA4B8-84C1-F448-B40A-004CCAAC76D3}"/>
              </a:ext>
            </a:extLst>
          </p:cNvPr>
          <p:cNvSpPr>
            <a:spLocks noGrp="1"/>
          </p:cNvSpPr>
          <p:nvPr>
            <p:ph type="body" orient="vert" idx="1"/>
          </p:nvPr>
        </p:nvSpPr>
        <p:spPr/>
        <p:txBody>
          <a:bodyPr vert="eaVert"/>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8A4D5DD2-C87C-564F-8232-75665728ED0B}"/>
              </a:ext>
            </a:extLst>
          </p:cNvPr>
          <p:cNvSpPr>
            <a:spLocks noGrp="1"/>
          </p:cNvSpPr>
          <p:nvPr>
            <p:ph type="dt" sz="half" idx="10"/>
          </p:nvPr>
        </p:nvSpPr>
        <p:spPr/>
        <p:txBody>
          <a:bodyPr/>
          <a:lstStyle/>
          <a:p>
            <a:fld id="{8B541FD0-4957-A542-93B6-72CCA6FDCF4A}" type="datetime1">
              <a:rPr lang="fr-FR" smtClean="0"/>
              <a:t>15/10/2026</a:t>
            </a:fld>
            <a:endParaRPr lang="fr-FR"/>
          </a:p>
        </p:txBody>
      </p:sp>
      <p:sp>
        <p:nvSpPr>
          <p:cNvPr id="5" name="Espace réservé du pied de page 4">
            <a:extLst>
              <a:ext uri="{FF2B5EF4-FFF2-40B4-BE49-F238E27FC236}">
                <a16:creationId xmlns:a16="http://schemas.microsoft.com/office/drawing/2014/main" id="{6212883A-45D0-A84D-95D9-278C87B908B6}"/>
              </a:ext>
            </a:extLst>
          </p:cNvPr>
          <p:cNvSpPr>
            <a:spLocks noGrp="1"/>
          </p:cNvSpPr>
          <p:nvPr>
            <p:ph type="ftr" sz="quarter" idx="11"/>
          </p:nvPr>
        </p:nvSpPr>
        <p:spPr/>
        <p:txBody>
          <a:bodyPr/>
          <a:lstStyle/>
          <a:p>
            <a:r>
              <a:rPr lang="fr-FR"/>
              <a:t>Marco Oberti - Sc Po </a:t>
            </a:r>
          </a:p>
        </p:txBody>
      </p:sp>
      <p:sp>
        <p:nvSpPr>
          <p:cNvPr id="6" name="Espace réservé du numéro de diapositive 5">
            <a:extLst>
              <a:ext uri="{FF2B5EF4-FFF2-40B4-BE49-F238E27FC236}">
                <a16:creationId xmlns:a16="http://schemas.microsoft.com/office/drawing/2014/main" id="{D14A5BCA-5B3F-5F44-AED3-220DFBB56E61}"/>
              </a:ext>
            </a:extLst>
          </p:cNvPr>
          <p:cNvSpPr>
            <a:spLocks noGrp="1"/>
          </p:cNvSpPr>
          <p:nvPr>
            <p:ph type="sldNum" sz="quarter" idx="12"/>
          </p:nvPr>
        </p:nvSpPr>
        <p:spPr/>
        <p:txBody>
          <a:bodyPr/>
          <a:lstStyle/>
          <a:p>
            <a:fld id="{5624BD05-0008-8549-AC1C-E3A61E75BFB1}" type="slidenum">
              <a:rPr lang="fr-FR" smtClean="0"/>
              <a:t>‹N°›</a:t>
            </a:fld>
            <a:endParaRPr lang="fr-FR"/>
          </a:p>
        </p:txBody>
      </p:sp>
    </p:spTree>
    <p:extLst>
      <p:ext uri="{BB962C8B-B14F-4D97-AF65-F5344CB8AC3E}">
        <p14:creationId xmlns:p14="http://schemas.microsoft.com/office/powerpoint/2010/main" val="1463760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AE7D078-3894-684F-B7D7-6B19BF99160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8A65EC5-D2B7-C243-ACC1-3DB9AD54CD62}"/>
              </a:ext>
            </a:extLst>
          </p:cNvPr>
          <p:cNvSpPr>
            <a:spLocks noGrp="1"/>
          </p:cNvSpPr>
          <p:nvPr>
            <p:ph type="body" orient="vert" idx="1"/>
          </p:nvPr>
        </p:nvSpPr>
        <p:spPr>
          <a:xfrm>
            <a:off x="838200" y="365125"/>
            <a:ext cx="7734300" cy="5811838"/>
          </a:xfrm>
        </p:spPr>
        <p:txBody>
          <a:bodyPr vert="eaVert"/>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31AE9089-AB35-0F40-A234-E37D8771E04F}"/>
              </a:ext>
            </a:extLst>
          </p:cNvPr>
          <p:cNvSpPr>
            <a:spLocks noGrp="1"/>
          </p:cNvSpPr>
          <p:nvPr>
            <p:ph type="dt" sz="half" idx="10"/>
          </p:nvPr>
        </p:nvSpPr>
        <p:spPr/>
        <p:txBody>
          <a:bodyPr/>
          <a:lstStyle/>
          <a:p>
            <a:fld id="{2AE1F841-8D9D-FC4D-9215-942CEA088EFE}" type="datetime1">
              <a:rPr lang="fr-FR" smtClean="0"/>
              <a:t>15/10/2026</a:t>
            </a:fld>
            <a:endParaRPr lang="fr-FR"/>
          </a:p>
        </p:txBody>
      </p:sp>
      <p:sp>
        <p:nvSpPr>
          <p:cNvPr id="5" name="Espace réservé du pied de page 4">
            <a:extLst>
              <a:ext uri="{FF2B5EF4-FFF2-40B4-BE49-F238E27FC236}">
                <a16:creationId xmlns:a16="http://schemas.microsoft.com/office/drawing/2014/main" id="{810E500E-70FF-4041-9045-5E486A32BF16}"/>
              </a:ext>
            </a:extLst>
          </p:cNvPr>
          <p:cNvSpPr>
            <a:spLocks noGrp="1"/>
          </p:cNvSpPr>
          <p:nvPr>
            <p:ph type="ftr" sz="quarter" idx="11"/>
          </p:nvPr>
        </p:nvSpPr>
        <p:spPr/>
        <p:txBody>
          <a:bodyPr/>
          <a:lstStyle/>
          <a:p>
            <a:r>
              <a:rPr lang="fr-FR"/>
              <a:t>Marco Oberti - Sc Po </a:t>
            </a:r>
          </a:p>
        </p:txBody>
      </p:sp>
      <p:sp>
        <p:nvSpPr>
          <p:cNvPr id="6" name="Espace réservé du numéro de diapositive 5">
            <a:extLst>
              <a:ext uri="{FF2B5EF4-FFF2-40B4-BE49-F238E27FC236}">
                <a16:creationId xmlns:a16="http://schemas.microsoft.com/office/drawing/2014/main" id="{EFFC8E8D-FA05-744A-AD0E-0CEEB7E17677}"/>
              </a:ext>
            </a:extLst>
          </p:cNvPr>
          <p:cNvSpPr>
            <a:spLocks noGrp="1"/>
          </p:cNvSpPr>
          <p:nvPr>
            <p:ph type="sldNum" sz="quarter" idx="12"/>
          </p:nvPr>
        </p:nvSpPr>
        <p:spPr/>
        <p:txBody>
          <a:bodyPr/>
          <a:lstStyle/>
          <a:p>
            <a:fld id="{5624BD05-0008-8549-AC1C-E3A61E75BFB1}" type="slidenum">
              <a:rPr lang="fr-FR" smtClean="0"/>
              <a:t>‹N°›</a:t>
            </a:fld>
            <a:endParaRPr lang="fr-FR"/>
          </a:p>
        </p:txBody>
      </p:sp>
    </p:spTree>
    <p:extLst>
      <p:ext uri="{BB962C8B-B14F-4D97-AF65-F5344CB8AC3E}">
        <p14:creationId xmlns:p14="http://schemas.microsoft.com/office/powerpoint/2010/main" val="9219857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LAIR">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365760"/>
            <a:ext cx="10881360" cy="1051560"/>
          </a:xfrm>
          <a:prstGeom prst="rect">
            <a:avLst/>
          </a:prstGeom>
          <a:noFill/>
          <a:ln/>
        </p:spPr>
        <p:txBody>
          <a:bodyPr wrap="square" rtlCol="0"/>
          <a:lstStyle>
            <a:lvl1pPr marL="0" indent="0">
              <a:buNone/>
              <a:defRPr lang="en-US" sz="3000" b="1" dirty="0">
                <a:solidFill>
                  <a:schemeClr val="tx1"/>
                </a:solidFill>
              </a:defRPr>
            </a:lvl1pPr>
          </a:lstStyle>
          <a:p>
            <a:pPr marL="0" indent="0">
              <a:buNone/>
            </a:pPr>
            <a:endParaRPr lang="en-US" sz="3000" dirty="0"/>
          </a:p>
        </p:txBody>
      </p:sp>
      <p:sp>
        <p:nvSpPr>
          <p:cNvPr id="25" name="Slide Number Placeholder 0"/>
          <p:cNvSpPr>
            <a:spLocks noGrp="1"/>
          </p:cNvSpPr>
          <p:nvPr>
            <p:ph type="sldNum" sz="quarter" idx="4294967295"/>
          </p:nvPr>
        </p:nvSpPr>
        <p:spPr>
          <a:xfrm>
            <a:off x="10972800" y="6400800"/>
            <a:ext cx="59436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2"/>
                </a:solidFill>
              </a:defRPr>
            </a:lvl1pPr>
          </a:lstStyle>
          <a:p>
            <a:pPr algn="r"/>
            <a:fld id="{F7021451-1387-4CA6-816F-3879F97B5CBC}" type="slidenum">
              <a:rPr lang="en-US" b="0"/>
              <a:t>‹N°›</a:t>
            </a:fld>
            <a:endParaRPr lang="en-US"/>
          </a:p>
        </p:txBody>
      </p:sp>
    </p:spTree>
    <p:extLst>
      <p:ext uri="{BB962C8B-B14F-4D97-AF65-F5344CB8AC3E}">
        <p14:creationId xmlns:p14="http://schemas.microsoft.com/office/powerpoint/2010/main" val="33788919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21749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SOMBRE">
    <p:bg>
      <p:bgPr>
        <a:solidFill>
          <a:schemeClr val="tx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365760"/>
            <a:ext cx="10881360" cy="1051560"/>
          </a:xfrm>
          <a:prstGeom prst="rect">
            <a:avLst/>
          </a:prstGeom>
          <a:noFill/>
          <a:ln/>
        </p:spPr>
        <p:txBody>
          <a:bodyPr wrap="square" rtlCol="0"/>
          <a:lstStyle>
            <a:lvl1pPr marL="0" indent="0">
              <a:buNone/>
              <a:defRPr lang="en-US" sz="3000" b="1" dirty="0">
                <a:solidFill>
                  <a:schemeClr val="bg1"/>
                </a:solidFill>
              </a:defRPr>
            </a:lvl1pPr>
          </a:lstStyle>
          <a:p>
            <a:pPr marL="0" indent="0">
              <a:buNone/>
            </a:pPr>
            <a:endParaRPr lang="en-US" sz="3000" dirty="0"/>
          </a:p>
        </p:txBody>
      </p:sp>
      <p:sp>
        <p:nvSpPr>
          <p:cNvPr id="25" name="Slide Number Placeholder 0"/>
          <p:cNvSpPr>
            <a:spLocks noGrp="1"/>
          </p:cNvSpPr>
          <p:nvPr>
            <p:ph type="sldNum" sz="quarter" idx="4294967295"/>
          </p:nvPr>
        </p:nvSpPr>
        <p:spPr>
          <a:xfrm>
            <a:off x="10972800" y="6400800"/>
            <a:ext cx="59436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bg2"/>
                </a:solidFill>
              </a:defRPr>
            </a:lvl1pPr>
          </a:lstStyle>
          <a:p>
            <a:pPr algn="r"/>
            <a:fld id="{F7021451-1387-4CA6-816F-3879F97B5CBC}" type="slidenum">
              <a:rPr lang="en-US" b="0"/>
              <a:t>‹N°›</a:t>
            </a:fld>
            <a:endParaRPr lang="en-US"/>
          </a:p>
        </p:txBody>
      </p:sp>
    </p:spTree>
    <p:extLst>
      <p:ext uri="{BB962C8B-B14F-4D97-AF65-F5344CB8AC3E}">
        <p14:creationId xmlns:p14="http://schemas.microsoft.com/office/powerpoint/2010/main" val="3603114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64C8CC6-955C-9D46-8383-8B04260439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D0AE7B9-2AD3-FC43-9029-D0808067B1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fr-FR"/>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34AFC84B-344C-3148-A034-FA25CC352E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891AA6-76A4-B340-A084-0E18BFD8522B}" type="datetime1">
              <a:rPr lang="fr-FR" smtClean="0"/>
              <a:t>15/10/2026</a:t>
            </a:fld>
            <a:endParaRPr lang="fr-FR"/>
          </a:p>
        </p:txBody>
      </p:sp>
      <p:sp>
        <p:nvSpPr>
          <p:cNvPr id="5" name="Espace réservé du pied de page 4">
            <a:extLst>
              <a:ext uri="{FF2B5EF4-FFF2-40B4-BE49-F238E27FC236}">
                <a16:creationId xmlns:a16="http://schemas.microsoft.com/office/drawing/2014/main" id="{176F04AF-0DDD-1240-8CB8-9B8739B8E5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Marco Oberti - Sc Po </a:t>
            </a:r>
          </a:p>
        </p:txBody>
      </p:sp>
      <p:sp>
        <p:nvSpPr>
          <p:cNvPr id="6" name="Espace réservé du numéro de diapositive 5">
            <a:extLst>
              <a:ext uri="{FF2B5EF4-FFF2-40B4-BE49-F238E27FC236}">
                <a16:creationId xmlns:a16="http://schemas.microsoft.com/office/drawing/2014/main" id="{B11647AC-1D14-3447-A0F2-EE51616AB3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24BD05-0008-8549-AC1C-E3A61E75BFB1}" type="slidenum">
              <a:rPr lang="fr-FR" smtClean="0"/>
              <a:t>‹N°›</a:t>
            </a:fld>
            <a:endParaRPr lang="fr-FR"/>
          </a:p>
        </p:txBody>
      </p:sp>
    </p:spTree>
    <p:extLst>
      <p:ext uri="{BB962C8B-B14F-4D97-AF65-F5344CB8AC3E}">
        <p14:creationId xmlns:p14="http://schemas.microsoft.com/office/powerpoint/2010/main" val="5939263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sciencespo.fr/osc/fr.html"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3.xml"/><Relationship Id="rId4" Type="http://schemas.openxmlformats.org/officeDocument/2006/relationships/chart" Target="../charts/chart6.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659534"/>
            <a:ext cx="9144000" cy="2387600"/>
          </a:xfrm>
        </p:spPr>
        <p:txBody>
          <a:bodyPr>
            <a:normAutofit/>
          </a:bodyPr>
          <a:lstStyle/>
          <a:p>
            <a:r>
              <a:rPr lang="fr-FR" sz="3600" b="1" dirty="0"/>
              <a:t>Ségrégation urbaine et scolaire</a:t>
            </a:r>
            <a:br>
              <a:rPr lang="fr-FR" sz="3600" b="1" dirty="0"/>
            </a:br>
            <a:r>
              <a:rPr lang="fr-FR" sz="2800" b="1" dirty="0"/>
              <a:t>Dynamiques spatiales et sociales à différentes échelles.</a:t>
            </a:r>
            <a:br>
              <a:rPr lang="fr-FR" sz="2800" dirty="0"/>
            </a:br>
            <a:endParaRPr lang="fr-FR" sz="3600" dirty="0"/>
          </a:p>
        </p:txBody>
      </p:sp>
      <p:sp>
        <p:nvSpPr>
          <p:cNvPr id="3" name="Sous-titre 2"/>
          <p:cNvSpPr>
            <a:spLocks noGrp="1"/>
          </p:cNvSpPr>
          <p:nvPr>
            <p:ph type="subTitle" idx="1"/>
          </p:nvPr>
        </p:nvSpPr>
        <p:spPr>
          <a:xfrm>
            <a:off x="1524000" y="4047134"/>
            <a:ext cx="9144000" cy="2076715"/>
          </a:xfrm>
        </p:spPr>
        <p:txBody>
          <a:bodyPr>
            <a:normAutofit fontScale="92500" lnSpcReduction="10000"/>
          </a:bodyPr>
          <a:lstStyle/>
          <a:p>
            <a:r>
              <a:rPr lang="fr-FR" sz="2800" dirty="0">
                <a:latin typeface="+mj-lt"/>
                <a:ea typeface="+mj-ea"/>
                <a:cs typeface="+mj-cs"/>
              </a:rPr>
              <a:t>Marco </a:t>
            </a:r>
            <a:r>
              <a:rPr lang="fr-FR" sz="2800" dirty="0" err="1">
                <a:latin typeface="+mj-lt"/>
                <a:ea typeface="+mj-ea"/>
                <a:cs typeface="+mj-cs"/>
              </a:rPr>
              <a:t>Oberti</a:t>
            </a:r>
            <a:endParaRPr lang="fr-FR" sz="2800" dirty="0">
              <a:latin typeface="+mj-lt"/>
              <a:ea typeface="+mj-ea"/>
              <a:cs typeface="+mj-cs"/>
            </a:endParaRPr>
          </a:p>
          <a:p>
            <a:endParaRPr lang="fr-FR" sz="2800" dirty="0">
              <a:latin typeface="+mj-lt"/>
              <a:ea typeface="+mj-ea"/>
              <a:cs typeface="+mj-cs"/>
            </a:endParaRPr>
          </a:p>
          <a:p>
            <a:endParaRPr lang="fr-FR" sz="2800" dirty="0">
              <a:latin typeface="+mj-lt"/>
              <a:ea typeface="+mj-ea"/>
              <a:cs typeface="+mj-cs"/>
            </a:endParaRPr>
          </a:p>
          <a:p>
            <a:endParaRPr lang="fr-FR" sz="2800" dirty="0">
              <a:latin typeface="+mj-lt"/>
              <a:ea typeface="+mj-ea"/>
              <a:cs typeface="+mj-cs"/>
            </a:endParaRPr>
          </a:p>
          <a:p>
            <a:r>
              <a:rPr lang="fr-FR" sz="1700" dirty="0">
                <a:latin typeface="+mj-lt"/>
                <a:ea typeface="+mj-ea"/>
                <a:cs typeface="+mj-cs"/>
              </a:rPr>
              <a:t>IHEDATE– Octobre 2026 </a:t>
            </a:r>
          </a:p>
          <a:p>
            <a:endParaRPr lang="fr-FR" dirty="0"/>
          </a:p>
          <a:p>
            <a:endParaRPr lang="fr-FR" dirty="0"/>
          </a:p>
          <a:p>
            <a:endParaRPr lang="fr-FR" dirty="0"/>
          </a:p>
        </p:txBody>
      </p:sp>
      <p:sp>
        <p:nvSpPr>
          <p:cNvPr id="4" name="Espace réservé du pied de page 3">
            <a:extLst>
              <a:ext uri="{FF2B5EF4-FFF2-40B4-BE49-F238E27FC236}">
                <a16:creationId xmlns:a16="http://schemas.microsoft.com/office/drawing/2014/main" id="{75C2F611-E67F-2846-820D-90C8F33CC3D7}"/>
              </a:ext>
            </a:extLst>
          </p:cNvPr>
          <p:cNvSpPr>
            <a:spLocks noGrp="1"/>
          </p:cNvSpPr>
          <p:nvPr>
            <p:ph type="ftr" sz="quarter" idx="11"/>
          </p:nvPr>
        </p:nvSpPr>
        <p:spPr/>
        <p:txBody>
          <a:bodyPr/>
          <a:lstStyle/>
          <a:p>
            <a:r>
              <a:rPr lang="fr-FR"/>
              <a:t>Marco Oberti - Sc Po </a:t>
            </a:r>
          </a:p>
        </p:txBody>
      </p:sp>
      <p:pic>
        <p:nvPicPr>
          <p:cNvPr id="10243" name="Picture 3" descr="Centre de recherche sur les inégalités sociales (Retour à l'accueil)">
            <a:hlinkClick r:id="rId2"/>
            <a:extLst>
              <a:ext uri="{FF2B5EF4-FFF2-40B4-BE49-F238E27FC236}">
                <a16:creationId xmlns:a16="http://schemas.microsoft.com/office/drawing/2014/main" id="{8C4F1F34-5303-BFD6-1636-0CA520883F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6430" y="531722"/>
            <a:ext cx="2522645" cy="81308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2.png">
            <a:extLst>
              <a:ext uri="{FF2B5EF4-FFF2-40B4-BE49-F238E27FC236}">
                <a16:creationId xmlns:a16="http://schemas.microsoft.com/office/drawing/2014/main" id="{5983E6BA-1285-8E33-E2F7-30349DF4B819}"/>
              </a:ext>
            </a:extLst>
          </p:cNvPr>
          <p:cNvPicPr/>
          <p:nvPr/>
        </p:nvPicPr>
        <p:blipFill>
          <a:blip r:embed="rId4"/>
          <a:srcRect/>
          <a:stretch>
            <a:fillRect/>
          </a:stretch>
        </p:blipFill>
        <p:spPr>
          <a:xfrm>
            <a:off x="9627326" y="613949"/>
            <a:ext cx="875211" cy="813084"/>
          </a:xfrm>
          <a:prstGeom prst="rect">
            <a:avLst/>
          </a:prstGeom>
          <a:ln/>
        </p:spPr>
      </p:pic>
    </p:spTree>
    <p:extLst>
      <p:ext uri="{BB962C8B-B14F-4D97-AF65-F5344CB8AC3E}">
        <p14:creationId xmlns:p14="http://schemas.microsoft.com/office/powerpoint/2010/main" val="2692080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68C657-4D68-3B41-8380-1577093B6B3A}"/>
              </a:ext>
            </a:extLst>
          </p:cNvPr>
          <p:cNvSpPr>
            <a:spLocks noGrp="1"/>
          </p:cNvSpPr>
          <p:nvPr>
            <p:ph type="title"/>
          </p:nvPr>
        </p:nvSpPr>
        <p:spPr>
          <a:xfrm>
            <a:off x="838200" y="246792"/>
            <a:ext cx="10690781" cy="1077176"/>
          </a:xfrm>
        </p:spPr>
        <p:txBody>
          <a:bodyPr/>
          <a:lstStyle/>
          <a:p>
            <a:r>
              <a:rPr lang="fr-FR" dirty="0"/>
              <a:t>Pourquoi lutter contre la ségrégation scolaire ?</a:t>
            </a:r>
          </a:p>
        </p:txBody>
      </p:sp>
      <p:sp>
        <p:nvSpPr>
          <p:cNvPr id="3" name="Espace réservé du contenu 2">
            <a:extLst>
              <a:ext uri="{FF2B5EF4-FFF2-40B4-BE49-F238E27FC236}">
                <a16:creationId xmlns:a16="http://schemas.microsoft.com/office/drawing/2014/main" id="{45EF7138-7D6C-C044-B386-F48D1C4EBB91}"/>
              </a:ext>
            </a:extLst>
          </p:cNvPr>
          <p:cNvSpPr>
            <a:spLocks noGrp="1"/>
          </p:cNvSpPr>
          <p:nvPr>
            <p:ph idx="1"/>
          </p:nvPr>
        </p:nvSpPr>
        <p:spPr>
          <a:xfrm>
            <a:off x="838201" y="1581375"/>
            <a:ext cx="10530527" cy="4744011"/>
          </a:xfrm>
        </p:spPr>
        <p:txBody>
          <a:bodyPr>
            <a:normAutofit fontScale="92500" lnSpcReduction="10000"/>
          </a:bodyPr>
          <a:lstStyle/>
          <a:p>
            <a:pPr>
              <a:spcAft>
                <a:spcPts val="600"/>
              </a:spcAft>
            </a:pPr>
            <a:r>
              <a:rPr lang="fr-FR" dirty="0"/>
              <a:t>Une certaine idée de l’égalité des chances, de la méritocratie, et de la citoyenneté : la référence à la mixité comme valeur républicaine</a:t>
            </a:r>
          </a:p>
          <a:p>
            <a:r>
              <a:rPr lang="fr-FR" dirty="0"/>
              <a:t>Le rôle central de l’école : </a:t>
            </a:r>
          </a:p>
          <a:p>
            <a:pPr lvl="1"/>
            <a:r>
              <a:rPr lang="fr-FR" dirty="0"/>
              <a:t>Une conception ouverte de la formation des citoyens</a:t>
            </a:r>
          </a:p>
          <a:p>
            <a:pPr lvl="1"/>
            <a:r>
              <a:rPr lang="fr-FR" dirty="0"/>
              <a:t>La confrontation à l’altérité, à la diversité // l’entre-soi</a:t>
            </a:r>
          </a:p>
          <a:p>
            <a:pPr lvl="1">
              <a:spcAft>
                <a:spcPts val="600"/>
              </a:spcAft>
            </a:pPr>
            <a:r>
              <a:rPr lang="fr-FR" dirty="0"/>
              <a:t>Facteur d’intégration sociale, et donc de cohésion sociale</a:t>
            </a:r>
          </a:p>
          <a:p>
            <a:pPr>
              <a:spcAft>
                <a:spcPts val="600"/>
              </a:spcAft>
            </a:pPr>
            <a:r>
              <a:rPr lang="fr-FR" dirty="0"/>
              <a:t>Un levier pour réduire les inégalités scolaires</a:t>
            </a:r>
          </a:p>
          <a:p>
            <a:pPr>
              <a:spcAft>
                <a:spcPts val="600"/>
              </a:spcAft>
            </a:pPr>
            <a:r>
              <a:rPr lang="fr-FR" dirty="0"/>
              <a:t>Des attentes naïves ? Gommer les différences de classes et produire des relations harmonieuses entre les différents groupes sociaux</a:t>
            </a:r>
          </a:p>
          <a:p>
            <a:pPr>
              <a:spcAft>
                <a:spcPts val="600"/>
              </a:spcAft>
            </a:pPr>
            <a:r>
              <a:rPr lang="fr-FR" dirty="0"/>
              <a:t>Ségrégation scolaire et ségrégation urbaine : une question principalement métropolitaine</a:t>
            </a:r>
          </a:p>
          <a:p>
            <a:endParaRPr lang="fr-FR" dirty="0"/>
          </a:p>
          <a:p>
            <a:endParaRPr lang="fr-FR" dirty="0"/>
          </a:p>
          <a:p>
            <a:endParaRPr lang="fr-FR" dirty="0"/>
          </a:p>
        </p:txBody>
      </p:sp>
      <p:sp>
        <p:nvSpPr>
          <p:cNvPr id="4" name="Espace réservé du pied de page 3">
            <a:extLst>
              <a:ext uri="{FF2B5EF4-FFF2-40B4-BE49-F238E27FC236}">
                <a16:creationId xmlns:a16="http://schemas.microsoft.com/office/drawing/2014/main" id="{CB3CB196-8B16-3047-AF3F-58BDE104B835}"/>
              </a:ext>
            </a:extLst>
          </p:cNvPr>
          <p:cNvSpPr>
            <a:spLocks noGrp="1"/>
          </p:cNvSpPr>
          <p:nvPr>
            <p:ph type="ftr" sz="quarter" idx="11"/>
          </p:nvPr>
        </p:nvSpPr>
        <p:spPr/>
        <p:txBody>
          <a:bodyPr/>
          <a:lstStyle/>
          <a:p>
            <a:r>
              <a:rPr lang="fr-FR" dirty="0"/>
              <a:t>Marco </a:t>
            </a:r>
            <a:r>
              <a:rPr lang="fr-FR" dirty="0" err="1"/>
              <a:t>Oberti</a:t>
            </a:r>
            <a:r>
              <a:rPr lang="fr-FR" dirty="0"/>
              <a:t> - Sc Po </a:t>
            </a:r>
          </a:p>
        </p:txBody>
      </p:sp>
    </p:spTree>
    <p:extLst>
      <p:ext uri="{BB962C8B-B14F-4D97-AF65-F5344CB8AC3E}">
        <p14:creationId xmlns:p14="http://schemas.microsoft.com/office/powerpoint/2010/main" val="268576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CC7317-E0E3-8A44-A94E-DBB40DD1FDEC}"/>
              </a:ext>
            </a:extLst>
          </p:cNvPr>
          <p:cNvSpPr>
            <a:spLocks noGrp="1"/>
          </p:cNvSpPr>
          <p:nvPr>
            <p:ph type="title"/>
          </p:nvPr>
        </p:nvSpPr>
        <p:spPr>
          <a:xfrm>
            <a:off x="838200" y="365126"/>
            <a:ext cx="10351416" cy="1011188"/>
          </a:xfrm>
        </p:spPr>
        <p:txBody>
          <a:bodyPr/>
          <a:lstStyle/>
          <a:p>
            <a:pPr algn="ctr"/>
            <a:r>
              <a:rPr lang="fr-FR" dirty="0"/>
              <a:t>La complexité des choix scolaires</a:t>
            </a:r>
          </a:p>
        </p:txBody>
      </p:sp>
      <p:sp>
        <p:nvSpPr>
          <p:cNvPr id="3" name="Espace réservé du contenu 2">
            <a:extLst>
              <a:ext uri="{FF2B5EF4-FFF2-40B4-BE49-F238E27FC236}">
                <a16:creationId xmlns:a16="http://schemas.microsoft.com/office/drawing/2014/main" id="{23982931-3F03-D64C-8632-84FC8CB65CAD}"/>
              </a:ext>
            </a:extLst>
          </p:cNvPr>
          <p:cNvSpPr>
            <a:spLocks noGrp="1"/>
          </p:cNvSpPr>
          <p:nvPr>
            <p:ph idx="1"/>
          </p:nvPr>
        </p:nvSpPr>
        <p:spPr>
          <a:xfrm>
            <a:off x="838200" y="1690663"/>
            <a:ext cx="10515600" cy="4351338"/>
          </a:xfrm>
        </p:spPr>
        <p:txBody>
          <a:bodyPr>
            <a:normAutofit fontScale="92500" lnSpcReduction="20000"/>
          </a:bodyPr>
          <a:lstStyle/>
          <a:p>
            <a:pPr>
              <a:spcAft>
                <a:spcPts val="600"/>
              </a:spcAft>
            </a:pPr>
            <a:r>
              <a:rPr lang="fr-FR" dirty="0"/>
              <a:t>Peur du déclassement et crispation scolaire</a:t>
            </a:r>
          </a:p>
          <a:p>
            <a:r>
              <a:rPr lang="fr-FR" dirty="0"/>
              <a:t>Garantir le « meilleur » environnement scolaire à ses enfants</a:t>
            </a:r>
          </a:p>
          <a:p>
            <a:pPr lvl="1"/>
            <a:r>
              <a:rPr lang="fr-FR" dirty="0"/>
              <a:t>Diversité et qualité de l’offre scolaire (options, langues, corps enseignant, infrastructure, etc.)</a:t>
            </a:r>
          </a:p>
          <a:p>
            <a:pPr lvl="1"/>
            <a:r>
              <a:rPr lang="fr-FR" dirty="0"/>
              <a:t>Climat d’établissement, sécurité </a:t>
            </a:r>
          </a:p>
          <a:p>
            <a:pPr lvl="1">
              <a:spcAft>
                <a:spcPts val="600"/>
              </a:spcAft>
            </a:pPr>
            <a:r>
              <a:rPr lang="fr-FR" dirty="0"/>
              <a:t>Mais aussi </a:t>
            </a:r>
            <a:r>
              <a:rPr lang="fr-FR" u="sng" dirty="0"/>
              <a:t>profil social et ethnique </a:t>
            </a:r>
            <a:r>
              <a:rPr lang="fr-FR" dirty="0"/>
              <a:t>largement mobilisé par les parents pour évaluer un établissement scolaire</a:t>
            </a:r>
          </a:p>
          <a:p>
            <a:r>
              <a:rPr lang="fr-FR" dirty="0"/>
              <a:t>Tension entre un idéal de mixité et d’égalité des chances et la conscience d’une compétition aigüe pour l’obtention des meilleurs titres scolaires</a:t>
            </a:r>
          </a:p>
          <a:p>
            <a:pPr lvl="1"/>
            <a:r>
              <a:rPr lang="fr-FR" dirty="0"/>
              <a:t>Vision individualisée de la réussite de ses enfants…surtout chez les classes supérieures</a:t>
            </a:r>
          </a:p>
          <a:p>
            <a:pPr lvl="1"/>
            <a:r>
              <a:rPr lang="fr-FR" dirty="0"/>
              <a:t>Valorisation de la mixité à l’école…mais ne pas « sacrifier » ses enfants au nom de cet idéal</a:t>
            </a:r>
          </a:p>
        </p:txBody>
      </p:sp>
      <p:sp>
        <p:nvSpPr>
          <p:cNvPr id="4" name="Espace réservé du pied de page 3">
            <a:extLst>
              <a:ext uri="{FF2B5EF4-FFF2-40B4-BE49-F238E27FC236}">
                <a16:creationId xmlns:a16="http://schemas.microsoft.com/office/drawing/2014/main" id="{E2897603-0CA8-534E-8EEC-5327BAD12933}"/>
              </a:ext>
            </a:extLst>
          </p:cNvPr>
          <p:cNvSpPr>
            <a:spLocks noGrp="1"/>
          </p:cNvSpPr>
          <p:nvPr>
            <p:ph type="ftr" sz="quarter" idx="11"/>
          </p:nvPr>
        </p:nvSpPr>
        <p:spPr/>
        <p:txBody>
          <a:bodyPr/>
          <a:lstStyle/>
          <a:p>
            <a:r>
              <a:rPr lang="fr-FR"/>
              <a:t>Marco Oberti - Sc Po </a:t>
            </a:r>
          </a:p>
        </p:txBody>
      </p:sp>
    </p:spTree>
    <p:extLst>
      <p:ext uri="{BB962C8B-B14F-4D97-AF65-F5344CB8AC3E}">
        <p14:creationId xmlns:p14="http://schemas.microsoft.com/office/powerpoint/2010/main" val="3151979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2338" y="237803"/>
            <a:ext cx="11227323" cy="879213"/>
          </a:xfrm>
        </p:spPr>
        <p:txBody>
          <a:bodyPr>
            <a:noAutofit/>
          </a:bodyPr>
          <a:lstStyle/>
          <a:p>
            <a:pPr algn="ctr"/>
            <a:r>
              <a:rPr lang="fr-FR" sz="4000" dirty="0"/>
              <a:t>Le contexte français : </a:t>
            </a:r>
            <a:br>
              <a:rPr lang="fr-FR" sz="4000" dirty="0"/>
            </a:br>
            <a:r>
              <a:rPr lang="fr-FR" sz="4000" dirty="0"/>
              <a:t>l’impact paradoxal de la sectorisation scolaire</a:t>
            </a:r>
          </a:p>
        </p:txBody>
      </p:sp>
      <p:sp>
        <p:nvSpPr>
          <p:cNvPr id="3" name="Espace réservé du contenu 2"/>
          <p:cNvSpPr>
            <a:spLocks noGrp="1"/>
          </p:cNvSpPr>
          <p:nvPr>
            <p:ph idx="1"/>
          </p:nvPr>
        </p:nvSpPr>
        <p:spPr>
          <a:xfrm>
            <a:off x="775505" y="1747778"/>
            <a:ext cx="10810754" cy="4872419"/>
          </a:xfrm>
        </p:spPr>
        <p:txBody>
          <a:bodyPr>
            <a:normAutofit/>
          </a:bodyPr>
          <a:lstStyle/>
          <a:p>
            <a:r>
              <a:rPr lang="fr-FR" dirty="0"/>
              <a:t>Le caractère </a:t>
            </a:r>
            <a:r>
              <a:rPr lang="fr-FR" b="1" dirty="0"/>
              <a:t>formel et abstrait </a:t>
            </a:r>
            <a:r>
              <a:rPr lang="fr-FR" dirty="0"/>
              <a:t>du modèle républicain d’intégration : </a:t>
            </a:r>
          </a:p>
          <a:p>
            <a:pPr lvl="1">
              <a:spcAft>
                <a:spcPts val="600"/>
              </a:spcAft>
            </a:pPr>
            <a:r>
              <a:rPr lang="fr-FR" dirty="0"/>
              <a:t>garantir à tous l’accès à la </a:t>
            </a:r>
            <a:r>
              <a:rPr lang="fr-FR" u="sng" dirty="0"/>
              <a:t>même</a:t>
            </a:r>
            <a:r>
              <a:rPr lang="fr-FR" dirty="0"/>
              <a:t> éducation (égalité des chances), quels que soient son origine sociale et son lieu de résidence </a:t>
            </a:r>
          </a:p>
          <a:p>
            <a:pPr>
              <a:spcBef>
                <a:spcPts val="1224"/>
              </a:spcBef>
              <a:spcAft>
                <a:spcPts val="600"/>
              </a:spcAft>
            </a:pPr>
            <a:r>
              <a:rPr lang="fr-FR" dirty="0"/>
              <a:t>L’ambivalence de la sectorisation scolaire face à la ségrégation urbaine</a:t>
            </a:r>
          </a:p>
          <a:p>
            <a:r>
              <a:rPr lang="fr-FR" dirty="0"/>
              <a:t>L’évitement des écoles publiques peu attractives et/ou stigmatisées</a:t>
            </a:r>
          </a:p>
          <a:p>
            <a:pPr lvl="1"/>
            <a:r>
              <a:rPr lang="fr-FR" b="1" dirty="0"/>
              <a:t>Le choix du privé </a:t>
            </a:r>
            <a:r>
              <a:rPr lang="fr-FR" dirty="0"/>
              <a:t>=&gt; </a:t>
            </a:r>
            <a:r>
              <a:rPr lang="fr-FR" dirty="0">
                <a:solidFill>
                  <a:srgbClr val="FF0000"/>
                </a:solidFill>
              </a:rPr>
              <a:t>vecteur principal de la ségrégation scolaire dans les grandes villes (</a:t>
            </a:r>
            <a:r>
              <a:rPr lang="fr-FR" dirty="0"/>
              <a:t>entre 85 et 90% de l’évitement total)</a:t>
            </a:r>
            <a:endParaRPr lang="fr-FR" dirty="0">
              <a:solidFill>
                <a:srgbClr val="FF0000"/>
              </a:solidFill>
            </a:endParaRPr>
          </a:p>
          <a:p>
            <a:pPr lvl="1"/>
            <a:r>
              <a:rPr lang="fr-FR" dirty="0"/>
              <a:t>Stratégies scolaires </a:t>
            </a:r>
          </a:p>
          <a:p>
            <a:pPr lvl="2"/>
            <a:r>
              <a:rPr lang="fr-FR" dirty="0"/>
              <a:t>Demandes de dérogation pour un collège hors-secteur</a:t>
            </a:r>
          </a:p>
          <a:p>
            <a:pPr lvl="2"/>
            <a:r>
              <a:rPr lang="fr-FR" dirty="0"/>
              <a:t>Fausses domiciliations</a:t>
            </a:r>
          </a:p>
          <a:p>
            <a:pPr lvl="1"/>
            <a:r>
              <a:rPr lang="fr-FR" dirty="0">
                <a:solidFill>
                  <a:srgbClr val="FF0000"/>
                </a:solidFill>
              </a:rPr>
              <a:t>Stratégies résidentielles</a:t>
            </a:r>
          </a:p>
        </p:txBody>
      </p:sp>
      <p:sp>
        <p:nvSpPr>
          <p:cNvPr id="4" name="Espace réservé du pied de page 3">
            <a:extLst>
              <a:ext uri="{FF2B5EF4-FFF2-40B4-BE49-F238E27FC236}">
                <a16:creationId xmlns:a16="http://schemas.microsoft.com/office/drawing/2014/main" id="{F219EF81-A891-B04C-8DB7-957CA4FF2ABD}"/>
              </a:ext>
            </a:extLst>
          </p:cNvPr>
          <p:cNvSpPr>
            <a:spLocks noGrp="1"/>
          </p:cNvSpPr>
          <p:nvPr>
            <p:ph type="ftr" sz="quarter" idx="11"/>
          </p:nvPr>
        </p:nvSpPr>
        <p:spPr/>
        <p:txBody>
          <a:bodyPr/>
          <a:lstStyle/>
          <a:p>
            <a:r>
              <a:rPr lang="fr-FR"/>
              <a:t>Marco Oberti - Sc Po </a:t>
            </a:r>
          </a:p>
        </p:txBody>
      </p:sp>
    </p:spTree>
    <p:extLst>
      <p:ext uri="{BB962C8B-B14F-4D97-AF65-F5344CB8AC3E}">
        <p14:creationId xmlns:p14="http://schemas.microsoft.com/office/powerpoint/2010/main" val="108184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06C3F4-C465-F78E-3CBC-80AA5C2EBD6D}"/>
              </a:ext>
            </a:extLst>
          </p:cNvPr>
          <p:cNvSpPr>
            <a:spLocks noGrp="1"/>
          </p:cNvSpPr>
          <p:nvPr>
            <p:ph type="title"/>
          </p:nvPr>
        </p:nvSpPr>
        <p:spPr>
          <a:xfrm>
            <a:off x="972015" y="1848239"/>
            <a:ext cx="10515600" cy="1325563"/>
          </a:xfrm>
        </p:spPr>
        <p:txBody>
          <a:bodyPr>
            <a:noAutofit/>
          </a:bodyPr>
          <a:lstStyle/>
          <a:p>
            <a:pPr algn="ctr"/>
            <a:r>
              <a:rPr lang="fr-FR" sz="3600" dirty="0"/>
              <a:t>Les tendances de la ségrégation scolaire dans les principales unités urbaines françaises (2007-2019)</a:t>
            </a:r>
          </a:p>
        </p:txBody>
      </p:sp>
    </p:spTree>
    <p:extLst>
      <p:ext uri="{BB962C8B-B14F-4D97-AF65-F5344CB8AC3E}">
        <p14:creationId xmlns:p14="http://schemas.microsoft.com/office/powerpoint/2010/main" val="2868569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C1663A-8B77-6A4A-A757-8E98B2682D88}"/>
              </a:ext>
            </a:extLst>
          </p:cNvPr>
          <p:cNvSpPr>
            <a:spLocks noGrp="1"/>
          </p:cNvSpPr>
          <p:nvPr>
            <p:ph type="title"/>
          </p:nvPr>
        </p:nvSpPr>
        <p:spPr>
          <a:xfrm>
            <a:off x="956217" y="197860"/>
            <a:ext cx="10279566" cy="560424"/>
          </a:xfrm>
        </p:spPr>
        <p:txBody>
          <a:bodyPr>
            <a:normAutofit/>
          </a:bodyPr>
          <a:lstStyle/>
          <a:p>
            <a:r>
              <a:rPr lang="fr-FR" sz="2800" dirty="0"/>
              <a:t>Des situations contrastées et un poids relativement stable du privé</a:t>
            </a:r>
          </a:p>
        </p:txBody>
      </p:sp>
      <p:pic>
        <p:nvPicPr>
          <p:cNvPr id="4" name="Image 3">
            <a:extLst>
              <a:ext uri="{FF2B5EF4-FFF2-40B4-BE49-F238E27FC236}">
                <a16:creationId xmlns:a16="http://schemas.microsoft.com/office/drawing/2014/main" id="{D92FD4AA-B619-DD4A-A143-70CF2435C00F}"/>
              </a:ext>
            </a:extLst>
          </p:cNvPr>
          <p:cNvPicPr/>
          <p:nvPr/>
        </p:nvPicPr>
        <p:blipFill>
          <a:blip r:embed="rId2">
            <a:extLst>
              <a:ext uri="{28A0092B-C50C-407E-A947-70E740481C1C}">
                <a14:useLocalDpi xmlns:a14="http://schemas.microsoft.com/office/drawing/2010/main" val="0"/>
              </a:ext>
            </a:extLst>
          </a:blip>
          <a:stretch>
            <a:fillRect/>
          </a:stretch>
        </p:blipFill>
        <p:spPr>
          <a:xfrm>
            <a:off x="267449" y="874094"/>
            <a:ext cx="5441795" cy="5664820"/>
          </a:xfrm>
          <a:prstGeom prst="rect">
            <a:avLst/>
          </a:prstGeom>
        </p:spPr>
      </p:pic>
      <p:graphicFrame>
        <p:nvGraphicFramePr>
          <p:cNvPr id="5" name="Graphique 4">
            <a:extLst>
              <a:ext uri="{FF2B5EF4-FFF2-40B4-BE49-F238E27FC236}">
                <a16:creationId xmlns:a16="http://schemas.microsoft.com/office/drawing/2014/main" id="{8DDBE93F-C2D1-CF79-DE36-B4862EBA2A55}"/>
              </a:ext>
            </a:extLst>
          </p:cNvPr>
          <p:cNvGraphicFramePr/>
          <p:nvPr>
            <p:extLst>
              <p:ext uri="{D42A27DB-BD31-4B8C-83A1-F6EECF244321}">
                <p14:modId xmlns:p14="http://schemas.microsoft.com/office/powerpoint/2010/main" val="2962718638"/>
              </p:ext>
            </p:extLst>
          </p:nvPr>
        </p:nvGraphicFramePr>
        <p:xfrm>
          <a:off x="6096000" y="1650672"/>
          <a:ext cx="5949537" cy="44532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35501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159D9A-7277-DD4F-817E-68E39EF5FE14}"/>
              </a:ext>
            </a:extLst>
          </p:cNvPr>
          <p:cNvSpPr>
            <a:spLocks noGrp="1"/>
          </p:cNvSpPr>
          <p:nvPr>
            <p:ph type="title"/>
          </p:nvPr>
        </p:nvSpPr>
        <p:spPr>
          <a:xfrm>
            <a:off x="1351156" y="0"/>
            <a:ext cx="9752273" cy="925286"/>
          </a:xfrm>
        </p:spPr>
        <p:txBody>
          <a:bodyPr>
            <a:noAutofit/>
          </a:bodyPr>
          <a:lstStyle/>
          <a:p>
            <a:pPr algn="ctr"/>
            <a:r>
              <a:rPr lang="fr-FR" sz="2400" dirty="0"/>
              <a:t>Une forte augmentation du poids des élèves issus des </a:t>
            </a:r>
            <a:r>
              <a:rPr lang="fr-FR" sz="2400" b="1" dirty="0"/>
              <a:t>classes supérieures et des classes moyennes-supérieures</a:t>
            </a:r>
            <a:r>
              <a:rPr lang="fr-FR" sz="2400" dirty="0"/>
              <a:t> dans le privé / stable dans le public</a:t>
            </a:r>
          </a:p>
        </p:txBody>
      </p:sp>
      <p:pic>
        <p:nvPicPr>
          <p:cNvPr id="4" name="Image 3">
            <a:extLst>
              <a:ext uri="{FF2B5EF4-FFF2-40B4-BE49-F238E27FC236}">
                <a16:creationId xmlns:a16="http://schemas.microsoft.com/office/drawing/2014/main" id="{4782E177-CD60-5F43-AB0D-4168F47C3EB1}"/>
              </a:ext>
            </a:extLst>
          </p:cNvPr>
          <p:cNvPicPr/>
          <p:nvPr/>
        </p:nvPicPr>
        <p:blipFill>
          <a:blip r:embed="rId2">
            <a:extLst>
              <a:ext uri="{28A0092B-C50C-407E-A947-70E740481C1C}">
                <a14:useLocalDpi xmlns:a14="http://schemas.microsoft.com/office/drawing/2010/main" val="0"/>
              </a:ext>
            </a:extLst>
          </a:blip>
          <a:stretch>
            <a:fillRect/>
          </a:stretch>
        </p:blipFill>
        <p:spPr>
          <a:xfrm>
            <a:off x="535259" y="1170877"/>
            <a:ext cx="4806175" cy="5185473"/>
          </a:xfrm>
          <a:prstGeom prst="rect">
            <a:avLst/>
          </a:prstGeom>
        </p:spPr>
      </p:pic>
      <p:pic>
        <p:nvPicPr>
          <p:cNvPr id="5" name="Image 4">
            <a:extLst>
              <a:ext uri="{FF2B5EF4-FFF2-40B4-BE49-F238E27FC236}">
                <a16:creationId xmlns:a16="http://schemas.microsoft.com/office/drawing/2014/main" id="{A7E09E97-97ED-064B-9EF4-6D8F75D75D54}"/>
              </a:ext>
            </a:extLst>
          </p:cNvPr>
          <p:cNvPicPr/>
          <p:nvPr/>
        </p:nvPicPr>
        <p:blipFill>
          <a:blip r:embed="rId3">
            <a:extLst>
              <a:ext uri="{28A0092B-C50C-407E-A947-70E740481C1C}">
                <a14:useLocalDpi xmlns:a14="http://schemas.microsoft.com/office/drawing/2010/main" val="0"/>
              </a:ext>
            </a:extLst>
          </a:blip>
          <a:stretch>
            <a:fillRect/>
          </a:stretch>
        </p:blipFill>
        <p:spPr>
          <a:xfrm>
            <a:off x="6969513" y="1170879"/>
            <a:ext cx="4360126" cy="5185472"/>
          </a:xfrm>
          <a:prstGeom prst="rect">
            <a:avLst/>
          </a:prstGeom>
        </p:spPr>
      </p:pic>
      <p:sp>
        <p:nvSpPr>
          <p:cNvPr id="6" name="ZoneTexte 5">
            <a:extLst>
              <a:ext uri="{FF2B5EF4-FFF2-40B4-BE49-F238E27FC236}">
                <a16:creationId xmlns:a16="http://schemas.microsoft.com/office/drawing/2014/main" id="{6D23A006-4333-C1A4-51BE-4632C53182AA}"/>
              </a:ext>
            </a:extLst>
          </p:cNvPr>
          <p:cNvSpPr txBox="1"/>
          <p:nvPr/>
        </p:nvSpPr>
        <p:spPr>
          <a:xfrm>
            <a:off x="166324" y="799443"/>
            <a:ext cx="3402419" cy="369332"/>
          </a:xfrm>
          <a:prstGeom prst="rect">
            <a:avLst/>
          </a:prstGeom>
          <a:noFill/>
        </p:spPr>
        <p:txBody>
          <a:bodyPr wrap="square" rtlCol="0">
            <a:spAutoFit/>
          </a:bodyPr>
          <a:lstStyle/>
          <a:p>
            <a:pPr algn="ctr"/>
            <a:r>
              <a:rPr lang="fr-FR" dirty="0">
                <a:solidFill>
                  <a:srgbClr val="FF0000"/>
                </a:solidFill>
              </a:rPr>
              <a:t>Collèges publics</a:t>
            </a:r>
          </a:p>
        </p:txBody>
      </p:sp>
      <p:sp>
        <p:nvSpPr>
          <p:cNvPr id="7" name="ZoneTexte 6">
            <a:extLst>
              <a:ext uri="{FF2B5EF4-FFF2-40B4-BE49-F238E27FC236}">
                <a16:creationId xmlns:a16="http://schemas.microsoft.com/office/drawing/2014/main" id="{27119EBA-FC2E-54F7-7876-73C92367812F}"/>
              </a:ext>
            </a:extLst>
          </p:cNvPr>
          <p:cNvSpPr txBox="1"/>
          <p:nvPr/>
        </p:nvSpPr>
        <p:spPr>
          <a:xfrm>
            <a:off x="7438425" y="799443"/>
            <a:ext cx="3402419" cy="369332"/>
          </a:xfrm>
          <a:prstGeom prst="rect">
            <a:avLst/>
          </a:prstGeom>
          <a:noFill/>
        </p:spPr>
        <p:txBody>
          <a:bodyPr wrap="square" rtlCol="0">
            <a:spAutoFit/>
          </a:bodyPr>
          <a:lstStyle/>
          <a:p>
            <a:pPr algn="ctr"/>
            <a:r>
              <a:rPr lang="fr-FR" dirty="0">
                <a:solidFill>
                  <a:srgbClr val="0070C0"/>
                </a:solidFill>
              </a:rPr>
              <a:t>Collèges privés</a:t>
            </a:r>
          </a:p>
        </p:txBody>
      </p:sp>
    </p:spTree>
    <p:extLst>
      <p:ext uri="{BB962C8B-B14F-4D97-AF65-F5344CB8AC3E}">
        <p14:creationId xmlns:p14="http://schemas.microsoft.com/office/powerpoint/2010/main" val="1294108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679D18-BE20-0644-BD31-1836ABB7C8A9}"/>
              </a:ext>
            </a:extLst>
          </p:cNvPr>
          <p:cNvSpPr>
            <a:spLocks noGrp="1"/>
          </p:cNvSpPr>
          <p:nvPr>
            <p:ph type="title"/>
          </p:nvPr>
        </p:nvSpPr>
        <p:spPr>
          <a:xfrm>
            <a:off x="802574" y="0"/>
            <a:ext cx="10277104" cy="893658"/>
          </a:xfrm>
        </p:spPr>
        <p:txBody>
          <a:bodyPr>
            <a:noAutofit/>
          </a:bodyPr>
          <a:lstStyle/>
          <a:p>
            <a:pPr algn="ctr"/>
            <a:r>
              <a:rPr lang="fr-FR" sz="2400" dirty="0"/>
              <a:t>Mais un très faible impact sur le profil social des collèges publics, malgré la forte augmentation des classes supérieures dans la plupart des villes</a:t>
            </a:r>
          </a:p>
        </p:txBody>
      </p:sp>
      <p:sp>
        <p:nvSpPr>
          <p:cNvPr id="3" name="Espace réservé du pied de page 2">
            <a:extLst>
              <a:ext uri="{FF2B5EF4-FFF2-40B4-BE49-F238E27FC236}">
                <a16:creationId xmlns:a16="http://schemas.microsoft.com/office/drawing/2014/main" id="{06C0B1CF-660E-9D4D-9625-49A0B56105C3}"/>
              </a:ext>
            </a:extLst>
          </p:cNvPr>
          <p:cNvSpPr>
            <a:spLocks noGrp="1"/>
          </p:cNvSpPr>
          <p:nvPr>
            <p:ph type="ftr" sz="quarter" idx="11"/>
          </p:nvPr>
        </p:nvSpPr>
        <p:spPr>
          <a:xfrm>
            <a:off x="4038600" y="6483971"/>
            <a:ext cx="4114800" cy="365125"/>
          </a:xfrm>
        </p:spPr>
        <p:txBody>
          <a:bodyPr/>
          <a:lstStyle/>
          <a:p>
            <a:r>
              <a:rPr lang="fr-FR" dirty="0"/>
              <a:t>Marco </a:t>
            </a:r>
            <a:r>
              <a:rPr lang="fr-FR" dirty="0" err="1"/>
              <a:t>Oberti</a:t>
            </a:r>
            <a:r>
              <a:rPr lang="fr-FR" dirty="0"/>
              <a:t> - Sc Po </a:t>
            </a:r>
          </a:p>
        </p:txBody>
      </p:sp>
      <p:sp>
        <p:nvSpPr>
          <p:cNvPr id="4" name="Rectangle 2">
            <a:extLst>
              <a:ext uri="{FF2B5EF4-FFF2-40B4-BE49-F238E27FC236}">
                <a16:creationId xmlns:a16="http://schemas.microsoft.com/office/drawing/2014/main" id="{2A95A534-6171-B54D-8467-1514D2EDBD9C}"/>
              </a:ext>
            </a:extLst>
          </p:cNvPr>
          <p:cNvSpPr>
            <a:spLocks noChangeArrowheads="1"/>
          </p:cNvSpPr>
          <p:nvPr/>
        </p:nvSpPr>
        <p:spPr bwMode="auto">
          <a:xfrm>
            <a:off x="1748748" y="1258783"/>
            <a:ext cx="15335783" cy="626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graphicFrame>
        <p:nvGraphicFramePr>
          <p:cNvPr id="5" name="Graphique 4">
            <a:extLst>
              <a:ext uri="{FF2B5EF4-FFF2-40B4-BE49-F238E27FC236}">
                <a16:creationId xmlns:a16="http://schemas.microsoft.com/office/drawing/2014/main" id="{36C3BC00-F2BE-8B45-BD3E-FAF4938DEA8A}"/>
              </a:ext>
            </a:extLst>
          </p:cNvPr>
          <p:cNvGraphicFramePr/>
          <p:nvPr>
            <p:extLst>
              <p:ext uri="{D42A27DB-BD31-4B8C-83A1-F6EECF244321}">
                <p14:modId xmlns:p14="http://schemas.microsoft.com/office/powerpoint/2010/main" val="1919549813"/>
              </p:ext>
            </p:extLst>
          </p:nvPr>
        </p:nvGraphicFramePr>
        <p:xfrm>
          <a:off x="2190541" y="1021279"/>
          <a:ext cx="7285055" cy="5462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30891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F0A5D3-54B6-E544-A4AB-0DE983E32FF2}"/>
              </a:ext>
            </a:extLst>
          </p:cNvPr>
          <p:cNvSpPr>
            <a:spLocks noGrp="1"/>
          </p:cNvSpPr>
          <p:nvPr>
            <p:ph type="title"/>
          </p:nvPr>
        </p:nvSpPr>
        <p:spPr>
          <a:xfrm>
            <a:off x="860503" y="55312"/>
            <a:ext cx="10268415" cy="894961"/>
          </a:xfrm>
        </p:spPr>
        <p:txBody>
          <a:bodyPr>
            <a:normAutofit fontScale="90000"/>
          </a:bodyPr>
          <a:lstStyle/>
          <a:p>
            <a:pPr algn="ctr"/>
            <a:r>
              <a:rPr lang="fr-FR" sz="3200" dirty="0"/>
              <a:t>Présence importante et stable des élèves d’origine populaire dans le public / baisse dans le privé</a:t>
            </a:r>
          </a:p>
        </p:txBody>
      </p:sp>
      <p:pic>
        <p:nvPicPr>
          <p:cNvPr id="4" name="Image 3">
            <a:extLst>
              <a:ext uri="{FF2B5EF4-FFF2-40B4-BE49-F238E27FC236}">
                <a16:creationId xmlns:a16="http://schemas.microsoft.com/office/drawing/2014/main" id="{3E0CD090-54EA-A04D-A468-BED8D8C2069F}"/>
              </a:ext>
            </a:extLst>
          </p:cNvPr>
          <p:cNvPicPr/>
          <p:nvPr/>
        </p:nvPicPr>
        <p:blipFill>
          <a:blip r:embed="rId2">
            <a:extLst>
              <a:ext uri="{28A0092B-C50C-407E-A947-70E740481C1C}">
                <a14:useLocalDpi xmlns:a14="http://schemas.microsoft.com/office/drawing/2010/main" val="0"/>
              </a:ext>
            </a:extLst>
          </a:blip>
          <a:stretch>
            <a:fillRect/>
          </a:stretch>
        </p:blipFill>
        <p:spPr>
          <a:xfrm>
            <a:off x="703385" y="1103970"/>
            <a:ext cx="4035882" cy="5477700"/>
          </a:xfrm>
          <a:prstGeom prst="rect">
            <a:avLst/>
          </a:prstGeom>
        </p:spPr>
      </p:pic>
      <p:pic>
        <p:nvPicPr>
          <p:cNvPr id="5" name="Image 4">
            <a:extLst>
              <a:ext uri="{FF2B5EF4-FFF2-40B4-BE49-F238E27FC236}">
                <a16:creationId xmlns:a16="http://schemas.microsoft.com/office/drawing/2014/main" id="{BD5F2FE4-9CFA-E946-8FA5-4CF93FD0A9E1}"/>
              </a:ext>
            </a:extLst>
          </p:cNvPr>
          <p:cNvPicPr/>
          <p:nvPr/>
        </p:nvPicPr>
        <p:blipFill>
          <a:blip r:embed="rId3">
            <a:extLst>
              <a:ext uri="{28A0092B-C50C-407E-A947-70E740481C1C}">
                <a14:useLocalDpi xmlns:a14="http://schemas.microsoft.com/office/drawing/2010/main" val="0"/>
              </a:ext>
            </a:extLst>
          </a:blip>
          <a:stretch>
            <a:fillRect/>
          </a:stretch>
        </p:blipFill>
        <p:spPr>
          <a:xfrm>
            <a:off x="7452734" y="1103970"/>
            <a:ext cx="3676184" cy="5326975"/>
          </a:xfrm>
          <a:prstGeom prst="rect">
            <a:avLst/>
          </a:prstGeom>
        </p:spPr>
      </p:pic>
      <p:sp>
        <p:nvSpPr>
          <p:cNvPr id="6" name="ZoneTexte 5">
            <a:extLst>
              <a:ext uri="{FF2B5EF4-FFF2-40B4-BE49-F238E27FC236}">
                <a16:creationId xmlns:a16="http://schemas.microsoft.com/office/drawing/2014/main" id="{7446A250-BFB1-7E4D-4665-776FA909031D}"/>
              </a:ext>
            </a:extLst>
          </p:cNvPr>
          <p:cNvSpPr txBox="1"/>
          <p:nvPr/>
        </p:nvSpPr>
        <p:spPr>
          <a:xfrm>
            <a:off x="482009" y="734639"/>
            <a:ext cx="3402419" cy="369332"/>
          </a:xfrm>
          <a:prstGeom prst="rect">
            <a:avLst/>
          </a:prstGeom>
          <a:noFill/>
        </p:spPr>
        <p:txBody>
          <a:bodyPr wrap="square" rtlCol="0">
            <a:spAutoFit/>
          </a:bodyPr>
          <a:lstStyle/>
          <a:p>
            <a:pPr algn="ctr"/>
            <a:r>
              <a:rPr lang="fr-FR" dirty="0">
                <a:solidFill>
                  <a:srgbClr val="FF0000"/>
                </a:solidFill>
              </a:rPr>
              <a:t>Collèges publics</a:t>
            </a:r>
          </a:p>
        </p:txBody>
      </p:sp>
      <p:sp>
        <p:nvSpPr>
          <p:cNvPr id="7" name="ZoneTexte 6">
            <a:extLst>
              <a:ext uri="{FF2B5EF4-FFF2-40B4-BE49-F238E27FC236}">
                <a16:creationId xmlns:a16="http://schemas.microsoft.com/office/drawing/2014/main" id="{4B983101-D4BE-3875-58A5-DF6152465564}"/>
              </a:ext>
            </a:extLst>
          </p:cNvPr>
          <p:cNvSpPr txBox="1"/>
          <p:nvPr/>
        </p:nvSpPr>
        <p:spPr>
          <a:xfrm>
            <a:off x="7576605" y="695531"/>
            <a:ext cx="3402419" cy="369332"/>
          </a:xfrm>
          <a:prstGeom prst="rect">
            <a:avLst/>
          </a:prstGeom>
          <a:noFill/>
        </p:spPr>
        <p:txBody>
          <a:bodyPr wrap="square" rtlCol="0">
            <a:spAutoFit/>
          </a:bodyPr>
          <a:lstStyle/>
          <a:p>
            <a:pPr algn="ctr"/>
            <a:r>
              <a:rPr lang="fr-FR" dirty="0">
                <a:solidFill>
                  <a:srgbClr val="0070C0"/>
                </a:solidFill>
              </a:rPr>
              <a:t>Collèges privés</a:t>
            </a:r>
          </a:p>
        </p:txBody>
      </p:sp>
    </p:spTree>
    <p:extLst>
      <p:ext uri="{BB962C8B-B14F-4D97-AF65-F5344CB8AC3E}">
        <p14:creationId xmlns:p14="http://schemas.microsoft.com/office/powerpoint/2010/main" val="2484172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B284FE-F556-544B-8E58-5002F01FC6C9}"/>
              </a:ext>
            </a:extLst>
          </p:cNvPr>
          <p:cNvSpPr>
            <a:spLocks noGrp="1"/>
          </p:cNvSpPr>
          <p:nvPr>
            <p:ph type="title"/>
          </p:nvPr>
        </p:nvSpPr>
        <p:spPr>
          <a:xfrm>
            <a:off x="1059366" y="108650"/>
            <a:ext cx="10134498" cy="864623"/>
          </a:xfrm>
        </p:spPr>
        <p:txBody>
          <a:bodyPr>
            <a:noAutofit/>
          </a:bodyPr>
          <a:lstStyle/>
          <a:p>
            <a:pPr algn="ctr"/>
            <a:r>
              <a:rPr lang="fr-FR" sz="2800" dirty="0"/>
              <a:t>La part de la ségrégation dans le secteur public dans l’explication globale de la ségrégation scolaire baisse ; plutôt stable pour le privé</a:t>
            </a:r>
            <a:br>
              <a:rPr lang="fr-FR" sz="2800" dirty="0"/>
            </a:br>
            <a:endParaRPr lang="fr-FR" sz="2800" dirty="0"/>
          </a:p>
        </p:txBody>
      </p:sp>
      <p:pic>
        <p:nvPicPr>
          <p:cNvPr id="4" name="Image 3">
            <a:extLst>
              <a:ext uri="{FF2B5EF4-FFF2-40B4-BE49-F238E27FC236}">
                <a16:creationId xmlns:a16="http://schemas.microsoft.com/office/drawing/2014/main" id="{2AF97631-D0B4-6444-91C2-6ECDBD3525DC}"/>
              </a:ext>
            </a:extLst>
          </p:cNvPr>
          <p:cNvPicPr/>
          <p:nvPr/>
        </p:nvPicPr>
        <p:blipFill>
          <a:blip r:embed="rId2">
            <a:extLst>
              <a:ext uri="{28A0092B-C50C-407E-A947-70E740481C1C}">
                <a14:useLocalDpi xmlns:a14="http://schemas.microsoft.com/office/drawing/2010/main" val="0"/>
              </a:ext>
            </a:extLst>
          </a:blip>
          <a:stretch>
            <a:fillRect/>
          </a:stretch>
        </p:blipFill>
        <p:spPr>
          <a:xfrm>
            <a:off x="1393902" y="1019312"/>
            <a:ext cx="3802566" cy="5519602"/>
          </a:xfrm>
          <a:prstGeom prst="rect">
            <a:avLst/>
          </a:prstGeom>
        </p:spPr>
      </p:pic>
      <p:pic>
        <p:nvPicPr>
          <p:cNvPr id="5" name="Image 4">
            <a:extLst>
              <a:ext uri="{FF2B5EF4-FFF2-40B4-BE49-F238E27FC236}">
                <a16:creationId xmlns:a16="http://schemas.microsoft.com/office/drawing/2014/main" id="{498EF2EB-5EB2-8145-A0DD-1F6AC68B1A1D}"/>
              </a:ext>
            </a:extLst>
          </p:cNvPr>
          <p:cNvPicPr/>
          <p:nvPr/>
        </p:nvPicPr>
        <p:blipFill>
          <a:blip r:embed="rId3">
            <a:extLst>
              <a:ext uri="{28A0092B-C50C-407E-A947-70E740481C1C}">
                <a14:useLocalDpi xmlns:a14="http://schemas.microsoft.com/office/drawing/2010/main" val="0"/>
              </a:ext>
            </a:extLst>
          </a:blip>
          <a:stretch>
            <a:fillRect/>
          </a:stretch>
        </p:blipFill>
        <p:spPr>
          <a:xfrm>
            <a:off x="7471317" y="973273"/>
            <a:ext cx="3797919" cy="5519602"/>
          </a:xfrm>
          <a:prstGeom prst="rect">
            <a:avLst/>
          </a:prstGeom>
        </p:spPr>
      </p:pic>
      <p:sp>
        <p:nvSpPr>
          <p:cNvPr id="6" name="ZoneTexte 5">
            <a:extLst>
              <a:ext uri="{FF2B5EF4-FFF2-40B4-BE49-F238E27FC236}">
                <a16:creationId xmlns:a16="http://schemas.microsoft.com/office/drawing/2014/main" id="{91BF53F1-3385-3AAD-EE48-109B2D57CD5D}"/>
              </a:ext>
            </a:extLst>
          </p:cNvPr>
          <p:cNvSpPr txBox="1"/>
          <p:nvPr/>
        </p:nvSpPr>
        <p:spPr>
          <a:xfrm>
            <a:off x="442127" y="3094892"/>
            <a:ext cx="854721" cy="369332"/>
          </a:xfrm>
          <a:prstGeom prst="rect">
            <a:avLst/>
          </a:prstGeom>
          <a:noFill/>
        </p:spPr>
        <p:txBody>
          <a:bodyPr wrap="none" rtlCol="0">
            <a:spAutoFit/>
          </a:bodyPr>
          <a:lstStyle/>
          <a:p>
            <a:r>
              <a:rPr lang="fr-FR" dirty="0"/>
              <a:t>PUBLIC</a:t>
            </a:r>
          </a:p>
        </p:txBody>
      </p:sp>
      <p:sp>
        <p:nvSpPr>
          <p:cNvPr id="7" name="ZoneTexte 6">
            <a:extLst>
              <a:ext uri="{FF2B5EF4-FFF2-40B4-BE49-F238E27FC236}">
                <a16:creationId xmlns:a16="http://schemas.microsoft.com/office/drawing/2014/main" id="{9000AD98-FB3C-380A-91A4-5898D0B052FB}"/>
              </a:ext>
            </a:extLst>
          </p:cNvPr>
          <p:cNvSpPr txBox="1"/>
          <p:nvPr/>
        </p:nvSpPr>
        <p:spPr>
          <a:xfrm>
            <a:off x="6782637" y="3145135"/>
            <a:ext cx="729687" cy="369332"/>
          </a:xfrm>
          <a:prstGeom prst="rect">
            <a:avLst/>
          </a:prstGeom>
          <a:noFill/>
        </p:spPr>
        <p:txBody>
          <a:bodyPr wrap="none" rtlCol="0">
            <a:spAutoFit/>
          </a:bodyPr>
          <a:lstStyle/>
          <a:p>
            <a:r>
              <a:rPr lang="fr-FR" dirty="0"/>
              <a:t>PRIVÉ</a:t>
            </a:r>
          </a:p>
        </p:txBody>
      </p:sp>
    </p:spTree>
    <p:extLst>
      <p:ext uri="{BB962C8B-B14F-4D97-AF65-F5344CB8AC3E}">
        <p14:creationId xmlns:p14="http://schemas.microsoft.com/office/powerpoint/2010/main" val="299099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415B99-EA09-DB42-A1FB-DF3446175CA5}"/>
              </a:ext>
            </a:extLst>
          </p:cNvPr>
          <p:cNvSpPr>
            <a:spLocks noGrp="1"/>
          </p:cNvSpPr>
          <p:nvPr>
            <p:ph type="title"/>
          </p:nvPr>
        </p:nvSpPr>
        <p:spPr>
          <a:xfrm>
            <a:off x="838200" y="0"/>
            <a:ext cx="10446834" cy="959005"/>
          </a:xfrm>
        </p:spPr>
        <p:txBody>
          <a:bodyPr>
            <a:noAutofit/>
          </a:bodyPr>
          <a:lstStyle/>
          <a:p>
            <a:pPr algn="ctr"/>
            <a:r>
              <a:rPr lang="fr-FR" sz="2400" dirty="0">
                <a:solidFill>
                  <a:srgbClr val="FF0000"/>
                </a:solidFill>
              </a:rPr>
              <a:t>Le principal résultat est la croissance significative de la </a:t>
            </a:r>
            <a:r>
              <a:rPr lang="fr-FR" sz="2400" b="1" dirty="0">
                <a:solidFill>
                  <a:srgbClr val="FF0000"/>
                </a:solidFill>
              </a:rPr>
              <a:t>différence de composition sociale entre le public et le privé </a:t>
            </a:r>
            <a:r>
              <a:rPr lang="fr-FR" sz="2400" dirty="0">
                <a:solidFill>
                  <a:srgbClr val="FF0000"/>
                </a:solidFill>
              </a:rPr>
              <a:t>dans l’explication totale de la ségrégation scolaire</a:t>
            </a:r>
            <a:endParaRPr lang="fr-FR" sz="2400" dirty="0"/>
          </a:p>
        </p:txBody>
      </p:sp>
      <p:pic>
        <p:nvPicPr>
          <p:cNvPr id="4" name="Image 3">
            <a:extLst>
              <a:ext uri="{FF2B5EF4-FFF2-40B4-BE49-F238E27FC236}">
                <a16:creationId xmlns:a16="http://schemas.microsoft.com/office/drawing/2014/main" id="{E2C04A2A-0290-E449-9534-5FC9A441418B}"/>
              </a:ext>
            </a:extLst>
          </p:cNvPr>
          <p:cNvPicPr/>
          <p:nvPr/>
        </p:nvPicPr>
        <p:blipFill>
          <a:blip r:embed="rId2">
            <a:extLst>
              <a:ext uri="{28A0092B-C50C-407E-A947-70E740481C1C}">
                <a14:useLocalDpi xmlns:a14="http://schemas.microsoft.com/office/drawing/2010/main" val="0"/>
              </a:ext>
            </a:extLst>
          </a:blip>
          <a:stretch>
            <a:fillRect/>
          </a:stretch>
        </p:blipFill>
        <p:spPr>
          <a:xfrm>
            <a:off x="3691053" y="959005"/>
            <a:ext cx="4166757" cy="5664819"/>
          </a:xfrm>
          <a:prstGeom prst="rect">
            <a:avLst/>
          </a:prstGeom>
        </p:spPr>
      </p:pic>
    </p:spTree>
    <p:extLst>
      <p:ext uri="{BB962C8B-B14F-4D97-AF65-F5344CB8AC3E}">
        <p14:creationId xmlns:p14="http://schemas.microsoft.com/office/powerpoint/2010/main" val="3504424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aphique 2">
            <a:extLst>
              <a:ext uri="{FF2B5EF4-FFF2-40B4-BE49-F238E27FC236}">
                <a16:creationId xmlns:a16="http://schemas.microsoft.com/office/drawing/2014/main" id="{5F953797-A5AB-A74B-B130-805DB6623B87}"/>
              </a:ext>
            </a:extLst>
          </p:cNvPr>
          <p:cNvGraphicFramePr/>
          <p:nvPr>
            <p:extLst>
              <p:ext uri="{D42A27DB-BD31-4B8C-83A1-F6EECF244321}">
                <p14:modId xmlns:p14="http://schemas.microsoft.com/office/powerpoint/2010/main" val="489546727"/>
              </p:ext>
            </p:extLst>
          </p:nvPr>
        </p:nvGraphicFramePr>
        <p:xfrm>
          <a:off x="1215614" y="118334"/>
          <a:ext cx="9369911" cy="657292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46720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E963C1-FE47-E444-A0F6-195A8FC95732}"/>
              </a:ext>
            </a:extLst>
          </p:cNvPr>
          <p:cNvSpPr>
            <a:spLocks noGrp="1"/>
          </p:cNvSpPr>
          <p:nvPr>
            <p:ph type="title"/>
          </p:nvPr>
        </p:nvSpPr>
        <p:spPr>
          <a:xfrm>
            <a:off x="1170878" y="925552"/>
            <a:ext cx="10595518" cy="2750055"/>
          </a:xfrm>
        </p:spPr>
        <p:txBody>
          <a:bodyPr>
            <a:normAutofit/>
          </a:bodyPr>
          <a:lstStyle/>
          <a:p>
            <a:pPr algn="ctr"/>
            <a:r>
              <a:rPr lang="fr-FR" dirty="0"/>
              <a:t>Une forte différenciation sociale à différentes échelles</a:t>
            </a:r>
          </a:p>
        </p:txBody>
      </p:sp>
    </p:spTree>
    <p:extLst>
      <p:ext uri="{BB962C8B-B14F-4D97-AF65-F5344CB8AC3E}">
        <p14:creationId xmlns:p14="http://schemas.microsoft.com/office/powerpoint/2010/main" val="4107300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E33384-4414-B94A-BCE4-74AB009A214B}"/>
              </a:ext>
            </a:extLst>
          </p:cNvPr>
          <p:cNvSpPr>
            <a:spLocks noGrp="1"/>
          </p:cNvSpPr>
          <p:nvPr>
            <p:ph type="title"/>
          </p:nvPr>
        </p:nvSpPr>
        <p:spPr>
          <a:xfrm>
            <a:off x="791738" y="-15752"/>
            <a:ext cx="10560204" cy="858643"/>
          </a:xfrm>
        </p:spPr>
        <p:txBody>
          <a:bodyPr>
            <a:normAutofit fontScale="90000"/>
          </a:bodyPr>
          <a:lstStyle/>
          <a:p>
            <a:pPr algn="ctr"/>
            <a:r>
              <a:rPr lang="fr-FR" sz="3200" dirty="0"/>
              <a:t>Des territoires ruraux peu différenciés au clivage des métropoles</a:t>
            </a:r>
          </a:p>
        </p:txBody>
      </p:sp>
      <p:pic>
        <p:nvPicPr>
          <p:cNvPr id="9" name="Image 8">
            <a:extLst>
              <a:ext uri="{FF2B5EF4-FFF2-40B4-BE49-F238E27FC236}">
                <a16:creationId xmlns:a16="http://schemas.microsoft.com/office/drawing/2014/main" id="{EEF9302B-3F30-AF4A-87F2-4DFE57D375E5}"/>
              </a:ext>
            </a:extLst>
          </p:cNvPr>
          <p:cNvPicPr>
            <a:picLocks noChangeAspect="1"/>
          </p:cNvPicPr>
          <p:nvPr/>
        </p:nvPicPr>
        <p:blipFill>
          <a:blip r:embed="rId2"/>
          <a:stretch>
            <a:fillRect/>
          </a:stretch>
        </p:blipFill>
        <p:spPr>
          <a:xfrm>
            <a:off x="1472541" y="842891"/>
            <a:ext cx="7562355" cy="5938536"/>
          </a:xfrm>
          <a:prstGeom prst="rect">
            <a:avLst/>
          </a:prstGeom>
        </p:spPr>
      </p:pic>
      <p:sp>
        <p:nvSpPr>
          <p:cNvPr id="10" name="ZoneTexte 9">
            <a:extLst>
              <a:ext uri="{FF2B5EF4-FFF2-40B4-BE49-F238E27FC236}">
                <a16:creationId xmlns:a16="http://schemas.microsoft.com/office/drawing/2014/main" id="{EB34835E-6455-564A-A02C-717DFCCADAD8}"/>
              </a:ext>
            </a:extLst>
          </p:cNvPr>
          <p:cNvSpPr txBox="1"/>
          <p:nvPr/>
        </p:nvSpPr>
        <p:spPr>
          <a:xfrm>
            <a:off x="912483" y="6224993"/>
            <a:ext cx="1120115" cy="276999"/>
          </a:xfrm>
          <a:prstGeom prst="rect">
            <a:avLst/>
          </a:prstGeom>
          <a:noFill/>
        </p:spPr>
        <p:txBody>
          <a:bodyPr wrap="none" rtlCol="0">
            <a:spAutoFit/>
          </a:bodyPr>
          <a:lstStyle/>
          <a:p>
            <a:r>
              <a:rPr lang="fr-FR" sz="1200" dirty="0"/>
              <a:t>Très défavorisé</a:t>
            </a:r>
          </a:p>
        </p:txBody>
      </p:sp>
      <p:sp>
        <p:nvSpPr>
          <p:cNvPr id="13" name="ZoneTexte 12">
            <a:extLst>
              <a:ext uri="{FF2B5EF4-FFF2-40B4-BE49-F238E27FC236}">
                <a16:creationId xmlns:a16="http://schemas.microsoft.com/office/drawing/2014/main" id="{AC1CA4C0-ECBF-824B-9811-CE874E9D1D13}"/>
              </a:ext>
            </a:extLst>
          </p:cNvPr>
          <p:cNvSpPr txBox="1"/>
          <p:nvPr/>
        </p:nvSpPr>
        <p:spPr>
          <a:xfrm>
            <a:off x="3349832" y="6329207"/>
            <a:ext cx="964367" cy="276999"/>
          </a:xfrm>
          <a:prstGeom prst="rect">
            <a:avLst/>
          </a:prstGeom>
          <a:noFill/>
        </p:spPr>
        <p:txBody>
          <a:bodyPr wrap="none" rtlCol="0">
            <a:spAutoFit/>
          </a:bodyPr>
          <a:lstStyle/>
          <a:p>
            <a:r>
              <a:rPr lang="fr-FR" sz="1200" dirty="0"/>
              <a:t>Très favorisé</a:t>
            </a:r>
          </a:p>
        </p:txBody>
      </p:sp>
      <p:cxnSp>
        <p:nvCxnSpPr>
          <p:cNvPr id="12" name="Connecteur droit avec flèche 11">
            <a:extLst>
              <a:ext uri="{FF2B5EF4-FFF2-40B4-BE49-F238E27FC236}">
                <a16:creationId xmlns:a16="http://schemas.microsoft.com/office/drawing/2014/main" id="{65CFC9C5-947D-CB4A-80DA-0A1D7EDFB047}"/>
              </a:ext>
            </a:extLst>
          </p:cNvPr>
          <p:cNvCxnSpPr>
            <a:cxnSpLocks/>
            <a:endCxn id="13" idx="1"/>
          </p:cNvCxnSpPr>
          <p:nvPr/>
        </p:nvCxnSpPr>
        <p:spPr>
          <a:xfrm>
            <a:off x="2032598" y="6467707"/>
            <a:ext cx="1317234"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F46A5C0C-4759-C74B-8003-4ECB6E4233EF}"/>
              </a:ext>
            </a:extLst>
          </p:cNvPr>
          <p:cNvSpPr txBox="1"/>
          <p:nvPr/>
        </p:nvSpPr>
        <p:spPr>
          <a:xfrm>
            <a:off x="7301340" y="5761386"/>
            <a:ext cx="1499385" cy="276999"/>
          </a:xfrm>
          <a:prstGeom prst="rect">
            <a:avLst/>
          </a:prstGeom>
          <a:noFill/>
        </p:spPr>
        <p:txBody>
          <a:bodyPr wrap="none" rtlCol="0">
            <a:spAutoFit/>
          </a:bodyPr>
          <a:lstStyle/>
          <a:p>
            <a:r>
              <a:rPr lang="fr-FR" sz="1200" dirty="0"/>
              <a:t>Homogénéité sociale</a:t>
            </a:r>
          </a:p>
        </p:txBody>
      </p:sp>
      <p:sp>
        <p:nvSpPr>
          <p:cNvPr id="19" name="ZoneTexte 18">
            <a:extLst>
              <a:ext uri="{FF2B5EF4-FFF2-40B4-BE49-F238E27FC236}">
                <a16:creationId xmlns:a16="http://schemas.microsoft.com/office/drawing/2014/main" id="{D30D8E3C-0493-014A-A7F4-11560F7BA9AB}"/>
              </a:ext>
            </a:extLst>
          </p:cNvPr>
          <p:cNvSpPr txBox="1"/>
          <p:nvPr/>
        </p:nvSpPr>
        <p:spPr>
          <a:xfrm>
            <a:off x="7301340" y="4108736"/>
            <a:ext cx="1196802" cy="276999"/>
          </a:xfrm>
          <a:prstGeom prst="rect">
            <a:avLst/>
          </a:prstGeom>
          <a:noFill/>
        </p:spPr>
        <p:txBody>
          <a:bodyPr wrap="none" rtlCol="0">
            <a:spAutoFit/>
          </a:bodyPr>
          <a:lstStyle/>
          <a:p>
            <a:r>
              <a:rPr lang="fr-FR" sz="1200" dirty="0"/>
              <a:t>Diversité sociale</a:t>
            </a:r>
          </a:p>
        </p:txBody>
      </p:sp>
      <p:cxnSp>
        <p:nvCxnSpPr>
          <p:cNvPr id="20" name="Connecteur droit avec flèche 19">
            <a:extLst>
              <a:ext uri="{FF2B5EF4-FFF2-40B4-BE49-F238E27FC236}">
                <a16:creationId xmlns:a16="http://schemas.microsoft.com/office/drawing/2014/main" id="{603C0FA7-1952-BB4D-9AB0-15A1AB09C832}"/>
              </a:ext>
            </a:extLst>
          </p:cNvPr>
          <p:cNvCxnSpPr>
            <a:cxnSpLocks/>
          </p:cNvCxnSpPr>
          <p:nvPr/>
        </p:nvCxnSpPr>
        <p:spPr>
          <a:xfrm>
            <a:off x="7576457" y="4385735"/>
            <a:ext cx="0" cy="1481757"/>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0966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F01E2E-E698-2246-9B2E-C765CD2FCE69}"/>
              </a:ext>
            </a:extLst>
          </p:cNvPr>
          <p:cNvSpPr>
            <a:spLocks noGrp="1"/>
          </p:cNvSpPr>
          <p:nvPr>
            <p:ph type="title"/>
          </p:nvPr>
        </p:nvSpPr>
        <p:spPr>
          <a:xfrm>
            <a:off x="889310" y="86348"/>
            <a:ext cx="10339968" cy="660627"/>
          </a:xfrm>
        </p:spPr>
        <p:txBody>
          <a:bodyPr>
            <a:normAutofit/>
          </a:bodyPr>
          <a:lstStyle/>
          <a:p>
            <a:pPr algn="ctr"/>
            <a:r>
              <a:rPr lang="fr-FR" sz="3600" dirty="0"/>
              <a:t>Entre les académies</a:t>
            </a:r>
          </a:p>
        </p:txBody>
      </p:sp>
      <p:pic>
        <p:nvPicPr>
          <p:cNvPr id="4" name="Image 3">
            <a:extLst>
              <a:ext uri="{FF2B5EF4-FFF2-40B4-BE49-F238E27FC236}">
                <a16:creationId xmlns:a16="http://schemas.microsoft.com/office/drawing/2014/main" id="{494F53EA-A7AB-104B-91CF-F4745F9CF8C6}"/>
              </a:ext>
            </a:extLst>
          </p:cNvPr>
          <p:cNvPicPr>
            <a:picLocks noChangeAspect="1"/>
          </p:cNvPicPr>
          <p:nvPr/>
        </p:nvPicPr>
        <p:blipFill>
          <a:blip r:embed="rId2"/>
          <a:stretch>
            <a:fillRect/>
          </a:stretch>
        </p:blipFill>
        <p:spPr>
          <a:xfrm>
            <a:off x="1519707" y="1218185"/>
            <a:ext cx="9560914" cy="5553467"/>
          </a:xfrm>
          <a:prstGeom prst="rect">
            <a:avLst/>
          </a:prstGeom>
        </p:spPr>
      </p:pic>
      <p:sp>
        <p:nvSpPr>
          <p:cNvPr id="5" name="ZoneTexte 4">
            <a:extLst>
              <a:ext uri="{FF2B5EF4-FFF2-40B4-BE49-F238E27FC236}">
                <a16:creationId xmlns:a16="http://schemas.microsoft.com/office/drawing/2014/main" id="{D5D5D12A-1925-7B47-9E53-E9215EB6595E}"/>
              </a:ext>
            </a:extLst>
          </p:cNvPr>
          <p:cNvSpPr txBox="1"/>
          <p:nvPr/>
        </p:nvSpPr>
        <p:spPr>
          <a:xfrm>
            <a:off x="1701209" y="798627"/>
            <a:ext cx="3402419" cy="369332"/>
          </a:xfrm>
          <a:prstGeom prst="rect">
            <a:avLst/>
          </a:prstGeom>
          <a:noFill/>
        </p:spPr>
        <p:txBody>
          <a:bodyPr wrap="square" rtlCol="0">
            <a:spAutoFit/>
          </a:bodyPr>
          <a:lstStyle/>
          <a:p>
            <a:pPr algn="ctr"/>
            <a:r>
              <a:rPr lang="fr-FR" dirty="0">
                <a:solidFill>
                  <a:srgbClr val="FF0000"/>
                </a:solidFill>
              </a:rPr>
              <a:t>Collèges publics</a:t>
            </a:r>
          </a:p>
        </p:txBody>
      </p:sp>
      <p:sp>
        <p:nvSpPr>
          <p:cNvPr id="6" name="ZoneTexte 5">
            <a:extLst>
              <a:ext uri="{FF2B5EF4-FFF2-40B4-BE49-F238E27FC236}">
                <a16:creationId xmlns:a16="http://schemas.microsoft.com/office/drawing/2014/main" id="{D4C3BC7F-662E-4148-9777-B18D8259CC14}"/>
              </a:ext>
            </a:extLst>
          </p:cNvPr>
          <p:cNvSpPr txBox="1"/>
          <p:nvPr/>
        </p:nvSpPr>
        <p:spPr>
          <a:xfrm>
            <a:off x="6452190" y="742768"/>
            <a:ext cx="3402419" cy="369332"/>
          </a:xfrm>
          <a:prstGeom prst="rect">
            <a:avLst/>
          </a:prstGeom>
          <a:noFill/>
        </p:spPr>
        <p:txBody>
          <a:bodyPr wrap="square" rtlCol="0">
            <a:spAutoFit/>
          </a:bodyPr>
          <a:lstStyle/>
          <a:p>
            <a:pPr algn="ctr"/>
            <a:r>
              <a:rPr lang="fr-FR" dirty="0">
                <a:solidFill>
                  <a:srgbClr val="0070C0"/>
                </a:solidFill>
              </a:rPr>
              <a:t>Collèges privés</a:t>
            </a:r>
          </a:p>
        </p:txBody>
      </p:sp>
    </p:spTree>
    <p:extLst>
      <p:ext uri="{BB962C8B-B14F-4D97-AF65-F5344CB8AC3E}">
        <p14:creationId xmlns:p14="http://schemas.microsoft.com/office/powerpoint/2010/main" val="439975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2961D2-0CD7-A54D-9CCA-8A3002A69E32}"/>
              </a:ext>
            </a:extLst>
          </p:cNvPr>
          <p:cNvSpPr>
            <a:spLocks noGrp="1"/>
          </p:cNvSpPr>
          <p:nvPr>
            <p:ph type="title"/>
          </p:nvPr>
        </p:nvSpPr>
        <p:spPr>
          <a:xfrm>
            <a:off x="871654" y="97499"/>
            <a:ext cx="10234961" cy="705390"/>
          </a:xfrm>
        </p:spPr>
        <p:txBody>
          <a:bodyPr>
            <a:normAutofit/>
          </a:bodyPr>
          <a:lstStyle/>
          <a:p>
            <a:pPr algn="ctr"/>
            <a:r>
              <a:rPr lang="fr-FR" sz="3200" dirty="0"/>
              <a:t>Entre académies au sein d’une même unité urbaine</a:t>
            </a:r>
          </a:p>
        </p:txBody>
      </p:sp>
      <p:pic>
        <p:nvPicPr>
          <p:cNvPr id="5" name="Image 4">
            <a:extLst>
              <a:ext uri="{FF2B5EF4-FFF2-40B4-BE49-F238E27FC236}">
                <a16:creationId xmlns:a16="http://schemas.microsoft.com/office/drawing/2014/main" id="{E71DDE85-8AAE-2E4B-AAAA-3E5B50E5B830}"/>
              </a:ext>
            </a:extLst>
          </p:cNvPr>
          <p:cNvPicPr>
            <a:picLocks noChangeAspect="1"/>
          </p:cNvPicPr>
          <p:nvPr/>
        </p:nvPicPr>
        <p:blipFill>
          <a:blip r:embed="rId2"/>
          <a:stretch>
            <a:fillRect/>
          </a:stretch>
        </p:blipFill>
        <p:spPr>
          <a:xfrm>
            <a:off x="1574801" y="1226531"/>
            <a:ext cx="9744598" cy="5533970"/>
          </a:xfrm>
          <a:prstGeom prst="rect">
            <a:avLst/>
          </a:prstGeom>
        </p:spPr>
      </p:pic>
      <p:sp>
        <p:nvSpPr>
          <p:cNvPr id="6" name="ZoneTexte 5">
            <a:extLst>
              <a:ext uri="{FF2B5EF4-FFF2-40B4-BE49-F238E27FC236}">
                <a16:creationId xmlns:a16="http://schemas.microsoft.com/office/drawing/2014/main" id="{D9AE6AAD-520B-3D43-9EC5-F258A49263B6}"/>
              </a:ext>
            </a:extLst>
          </p:cNvPr>
          <p:cNvSpPr txBox="1"/>
          <p:nvPr/>
        </p:nvSpPr>
        <p:spPr>
          <a:xfrm>
            <a:off x="1701209" y="798627"/>
            <a:ext cx="3402419" cy="369332"/>
          </a:xfrm>
          <a:prstGeom prst="rect">
            <a:avLst/>
          </a:prstGeom>
          <a:noFill/>
        </p:spPr>
        <p:txBody>
          <a:bodyPr wrap="square" rtlCol="0">
            <a:spAutoFit/>
          </a:bodyPr>
          <a:lstStyle/>
          <a:p>
            <a:pPr algn="ctr"/>
            <a:r>
              <a:rPr lang="fr-FR" dirty="0">
                <a:solidFill>
                  <a:srgbClr val="FF0000"/>
                </a:solidFill>
              </a:rPr>
              <a:t>Collèges publics</a:t>
            </a:r>
          </a:p>
        </p:txBody>
      </p:sp>
      <p:sp>
        <p:nvSpPr>
          <p:cNvPr id="7" name="ZoneTexte 6">
            <a:extLst>
              <a:ext uri="{FF2B5EF4-FFF2-40B4-BE49-F238E27FC236}">
                <a16:creationId xmlns:a16="http://schemas.microsoft.com/office/drawing/2014/main" id="{2068EE0D-C9BA-3F44-9B4C-10E16CFE1A5F}"/>
              </a:ext>
            </a:extLst>
          </p:cNvPr>
          <p:cNvSpPr txBox="1"/>
          <p:nvPr/>
        </p:nvSpPr>
        <p:spPr>
          <a:xfrm>
            <a:off x="6707371" y="807155"/>
            <a:ext cx="3402419" cy="369332"/>
          </a:xfrm>
          <a:prstGeom prst="rect">
            <a:avLst/>
          </a:prstGeom>
          <a:noFill/>
        </p:spPr>
        <p:txBody>
          <a:bodyPr wrap="square" rtlCol="0">
            <a:spAutoFit/>
          </a:bodyPr>
          <a:lstStyle/>
          <a:p>
            <a:pPr algn="ctr"/>
            <a:r>
              <a:rPr lang="fr-FR" dirty="0">
                <a:solidFill>
                  <a:srgbClr val="0070C0"/>
                </a:solidFill>
              </a:rPr>
              <a:t>Collèges privés</a:t>
            </a:r>
          </a:p>
        </p:txBody>
      </p:sp>
    </p:spTree>
    <p:extLst>
      <p:ext uri="{BB962C8B-B14F-4D97-AF65-F5344CB8AC3E}">
        <p14:creationId xmlns:p14="http://schemas.microsoft.com/office/powerpoint/2010/main" val="4161726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C84A92-99C0-C04A-B692-6151D469616B}"/>
              </a:ext>
            </a:extLst>
          </p:cNvPr>
          <p:cNvSpPr>
            <a:spLocks noGrp="1"/>
          </p:cNvSpPr>
          <p:nvPr>
            <p:ph type="title"/>
          </p:nvPr>
        </p:nvSpPr>
        <p:spPr>
          <a:xfrm>
            <a:off x="956217" y="0"/>
            <a:ext cx="10279566" cy="738844"/>
          </a:xfrm>
        </p:spPr>
        <p:txBody>
          <a:bodyPr>
            <a:normAutofit/>
          </a:bodyPr>
          <a:lstStyle/>
          <a:p>
            <a:pPr algn="ctr"/>
            <a:r>
              <a:rPr lang="fr-FR" sz="3200" dirty="0"/>
              <a:t>Entre départements au sein d’une même unité urbaine</a:t>
            </a:r>
          </a:p>
        </p:txBody>
      </p:sp>
      <p:sp>
        <p:nvSpPr>
          <p:cNvPr id="3" name="Espace réservé du pied de page 2">
            <a:extLst>
              <a:ext uri="{FF2B5EF4-FFF2-40B4-BE49-F238E27FC236}">
                <a16:creationId xmlns:a16="http://schemas.microsoft.com/office/drawing/2014/main" id="{1C32A7D1-77ED-8A40-8F7F-BECE425D5849}"/>
              </a:ext>
            </a:extLst>
          </p:cNvPr>
          <p:cNvSpPr>
            <a:spLocks noGrp="1"/>
          </p:cNvSpPr>
          <p:nvPr>
            <p:ph type="ftr" sz="quarter" idx="11"/>
          </p:nvPr>
        </p:nvSpPr>
        <p:spPr/>
        <p:txBody>
          <a:bodyPr/>
          <a:lstStyle/>
          <a:p>
            <a:r>
              <a:rPr lang="fr-FR"/>
              <a:t>Marco Oberti - Sc Po - 2° sem 2022-23</a:t>
            </a:r>
          </a:p>
        </p:txBody>
      </p:sp>
      <p:pic>
        <p:nvPicPr>
          <p:cNvPr id="4" name="Image 3">
            <a:extLst>
              <a:ext uri="{FF2B5EF4-FFF2-40B4-BE49-F238E27FC236}">
                <a16:creationId xmlns:a16="http://schemas.microsoft.com/office/drawing/2014/main" id="{8DD6518F-A926-5149-9796-76BD96F9AB0A}"/>
              </a:ext>
            </a:extLst>
          </p:cNvPr>
          <p:cNvPicPr>
            <a:picLocks noChangeAspect="1"/>
          </p:cNvPicPr>
          <p:nvPr/>
        </p:nvPicPr>
        <p:blipFill>
          <a:blip r:embed="rId2"/>
          <a:stretch>
            <a:fillRect/>
          </a:stretch>
        </p:blipFill>
        <p:spPr>
          <a:xfrm>
            <a:off x="2987899" y="811910"/>
            <a:ext cx="6892081" cy="5803285"/>
          </a:xfrm>
          <a:prstGeom prst="rect">
            <a:avLst/>
          </a:prstGeom>
        </p:spPr>
      </p:pic>
    </p:spTree>
    <p:extLst>
      <p:ext uri="{BB962C8B-B14F-4D97-AF65-F5344CB8AC3E}">
        <p14:creationId xmlns:p14="http://schemas.microsoft.com/office/powerpoint/2010/main" val="32925904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365760"/>
            <a:ext cx="10881360" cy="1051560"/>
          </a:xfrm>
          <a:prstGeom prst="rect">
            <a:avLst/>
          </a:prstGeom>
          <a:noFill/>
          <a:ln/>
        </p:spPr>
        <p:txBody>
          <a:bodyPr wrap="square" lIns="0" tIns="0" rIns="0" bIns="0" rtlCol="0" anchor="t"/>
          <a:lstStyle/>
          <a:p>
            <a:pPr marL="0" indent="0">
              <a:buNone/>
            </a:pPr>
            <a:r>
              <a:rPr lang="en-US" sz="3000" b="1">
                <a:solidFill>
                  <a:schemeClr val="tx1"/>
                </a:solidFill>
              </a:rPr>
              <a:t>La </a:t>
            </a:r>
            <a:r>
              <a:rPr lang="en-US" sz="3000" b="1" err="1">
                <a:solidFill>
                  <a:schemeClr val="tx1"/>
                </a:solidFill>
              </a:rPr>
              <a:t>sectorisation</a:t>
            </a:r>
            <a:r>
              <a:rPr lang="en-US" sz="3000" b="1">
                <a:solidFill>
                  <a:schemeClr val="tx1"/>
                </a:solidFill>
              </a:rPr>
              <a:t> </a:t>
            </a:r>
            <a:r>
              <a:rPr lang="en-US" sz="3000" b="1" err="1">
                <a:solidFill>
                  <a:schemeClr val="tx1"/>
                </a:solidFill>
              </a:rPr>
              <a:t>scolaire</a:t>
            </a:r>
            <a:r>
              <a:rPr lang="en-US" sz="3000" b="1">
                <a:solidFill>
                  <a:schemeClr val="tx1"/>
                </a:solidFill>
              </a:rPr>
              <a:t> : </a:t>
            </a:r>
            <a:r>
              <a:rPr lang="en-US" sz="3000" b="1" err="1">
                <a:solidFill>
                  <a:schemeClr val="tx1"/>
                </a:solidFill>
              </a:rPr>
              <a:t>outil</a:t>
            </a:r>
            <a:r>
              <a:rPr lang="en-US" sz="3000" b="1">
                <a:solidFill>
                  <a:schemeClr val="tx1"/>
                </a:solidFill>
              </a:rPr>
              <a:t> </a:t>
            </a:r>
            <a:r>
              <a:rPr lang="en-US" sz="3000" b="1" err="1">
                <a:solidFill>
                  <a:schemeClr val="tx1"/>
                </a:solidFill>
              </a:rPr>
              <a:t>d’affectation</a:t>
            </a:r>
            <a:r>
              <a:rPr lang="en-US" sz="3000" b="1">
                <a:solidFill>
                  <a:schemeClr val="tx1"/>
                </a:solidFill>
              </a:rPr>
              <a:t> des </a:t>
            </a:r>
            <a:r>
              <a:rPr lang="en-US" sz="3000" b="1" err="1">
                <a:solidFill>
                  <a:schemeClr val="tx1"/>
                </a:solidFill>
              </a:rPr>
              <a:t>élèves</a:t>
            </a:r>
            <a:r>
              <a:rPr lang="en-US" sz="3000" b="1">
                <a:solidFill>
                  <a:schemeClr val="tx1"/>
                </a:solidFill>
              </a:rPr>
              <a:t> et </a:t>
            </a:r>
            <a:r>
              <a:rPr lang="en-US" sz="3000" b="1" err="1">
                <a:solidFill>
                  <a:schemeClr val="tx1"/>
                </a:solidFill>
              </a:rPr>
              <a:t>d’allocation</a:t>
            </a:r>
            <a:r>
              <a:rPr lang="en-US" sz="3000" b="1">
                <a:solidFill>
                  <a:schemeClr val="tx1"/>
                </a:solidFill>
              </a:rPr>
              <a:t> des </a:t>
            </a:r>
            <a:r>
              <a:rPr lang="en-US" sz="3000" b="1" err="1">
                <a:solidFill>
                  <a:schemeClr val="tx1"/>
                </a:solidFill>
              </a:rPr>
              <a:t>ressources</a:t>
            </a:r>
            <a:endParaRPr lang="en-US" sz="3000"/>
          </a:p>
        </p:txBody>
      </p:sp>
      <p:sp>
        <p:nvSpPr>
          <p:cNvPr id="4" name="Text 1"/>
          <p:cNvSpPr txBox="1"/>
          <p:nvPr/>
        </p:nvSpPr>
        <p:spPr>
          <a:xfrm>
            <a:off x="640080" y="1783080"/>
            <a:ext cx="5486400" cy="2926080"/>
          </a:xfrm>
          <a:prstGeom prst="rect">
            <a:avLst/>
          </a:prstGeom>
          <a:noFill/>
          <a:ln/>
        </p:spPr>
        <p:txBody>
          <a:bodyPr wrap="square" lIns="0" tIns="0" rIns="0" bIns="0" rtlCol="0" anchor="t"/>
          <a:lstStyle/>
          <a:p>
            <a:pPr marL="342900" indent="-342900">
              <a:spcAft>
                <a:spcPts val="800"/>
              </a:spcAft>
              <a:buSzPct val="100000"/>
              <a:buChar char="•"/>
            </a:pPr>
            <a:r>
              <a:rPr lang="en-US" sz="1800">
                <a:solidFill>
                  <a:schemeClr val="tx1"/>
                </a:solidFill>
              </a:rPr>
              <a:t>Collège public : l'affectation dépend du lieu de résidence des parents</a:t>
            </a:r>
            <a:endParaRPr lang="en-US" sz="1800"/>
          </a:p>
          <a:p>
            <a:pPr marL="342900" indent="-342900">
              <a:spcAft>
                <a:spcPts val="800"/>
              </a:spcAft>
              <a:buSzPct val="100000"/>
              <a:buChar char="•"/>
            </a:pPr>
            <a:r>
              <a:rPr lang="en-US" sz="1800" b="1">
                <a:solidFill>
                  <a:schemeClr val="tx1"/>
                </a:solidFill>
              </a:rPr>
              <a:t>Objectif premier : répartir élèves et moyens entre établissements</a:t>
            </a:r>
            <a:endParaRPr lang="en-US" sz="1800" b="1"/>
          </a:p>
          <a:p>
            <a:pPr marL="342900" indent="-342900">
              <a:spcAft>
                <a:spcPts val="800"/>
              </a:spcAft>
              <a:buSzPct val="100000"/>
              <a:buChar char="•"/>
            </a:pPr>
            <a:r>
              <a:rPr lang="en-US" sz="1800">
                <a:solidFill>
                  <a:schemeClr val="tx1"/>
                </a:solidFill>
              </a:rPr>
              <a:t>Mais on attend aussi d'elle une action sur la mixité sociale</a:t>
            </a:r>
            <a:endParaRPr lang="en-US" sz="1800"/>
          </a:p>
          <a:p>
            <a:pPr marL="342900" indent="-342900">
              <a:spcAft>
                <a:spcPts val="800"/>
              </a:spcAft>
              <a:buSzPct val="100000"/>
              <a:buChar char="•"/>
            </a:pPr>
            <a:r>
              <a:rPr lang="en-US" sz="1800">
                <a:solidFill>
                  <a:schemeClr val="tx1"/>
                </a:solidFill>
              </a:rPr>
              <a:t>L'assouplissement de 2007-2008 n'a pas atteint ses objectifs</a:t>
            </a:r>
            <a:endParaRPr lang="en-US" sz="1800"/>
          </a:p>
        </p:txBody>
      </p:sp>
      <p:sp>
        <p:nvSpPr>
          <p:cNvPr id="5" name="Moitié résidentielle"/>
          <p:cNvSpPr/>
          <p:nvPr/>
        </p:nvSpPr>
        <p:spPr>
          <a:xfrm>
            <a:off x="6492240" y="1737360"/>
            <a:ext cx="2468880" cy="2743200"/>
          </a:xfrm>
          <a:prstGeom prst="roundRect">
            <a:avLst>
              <a:gd name="adj" fmla="val 3704"/>
            </a:avLst>
          </a:prstGeom>
          <a:solidFill>
            <a:srgbClr val="3D3B8E"/>
          </a:solidFill>
          <a:ln/>
        </p:spPr>
        <p:txBody>
          <a:bodyPr/>
          <a:lstStyle/>
          <a:p>
            <a:endParaRPr lang="fr-FR"/>
          </a:p>
        </p:txBody>
      </p:sp>
      <p:sp>
        <p:nvSpPr>
          <p:cNvPr id="6" name="Text 3"/>
          <p:cNvSpPr txBox="1"/>
          <p:nvPr/>
        </p:nvSpPr>
        <p:spPr>
          <a:xfrm>
            <a:off x="6675120" y="1920240"/>
            <a:ext cx="2103120" cy="2468880"/>
          </a:xfrm>
          <a:prstGeom prst="rect">
            <a:avLst/>
          </a:prstGeom>
          <a:noFill/>
          <a:ln/>
        </p:spPr>
        <p:txBody>
          <a:bodyPr wrap="square" lIns="0" tIns="0" rIns="0" bIns="0" rtlCol="0" anchor="t"/>
          <a:lstStyle/>
          <a:p>
            <a:pPr marL="0" indent="0">
              <a:buNone/>
            </a:pPr>
            <a:r>
              <a:rPr lang="en-US" sz="5400" b="1">
                <a:solidFill>
                  <a:schemeClr val="bg1"/>
                </a:solidFill>
              </a:rPr>
              <a:t>50 %</a:t>
            </a:r>
            <a:endParaRPr lang="en-US" sz="1600"/>
          </a:p>
          <a:p>
            <a:pPr marL="0" indent="0">
              <a:buNone/>
            </a:pPr>
            <a:r>
              <a:rPr lang="en-US" sz="1500">
                <a:solidFill>
                  <a:schemeClr val="bg1"/>
                </a:solidFill>
              </a:rPr>
              <a:t>de la ségrégation scolaire vient de la ségrégation résidentielle</a:t>
            </a:r>
            <a:endParaRPr lang="en-US" sz="1600"/>
          </a:p>
        </p:txBody>
      </p:sp>
      <p:sp>
        <p:nvSpPr>
          <p:cNvPr id="7" name="Moitié choix"/>
          <p:cNvSpPr/>
          <p:nvPr/>
        </p:nvSpPr>
        <p:spPr>
          <a:xfrm>
            <a:off x="9098280" y="1737360"/>
            <a:ext cx="2423160" cy="2743200"/>
          </a:xfrm>
          <a:prstGeom prst="roundRect">
            <a:avLst>
              <a:gd name="adj" fmla="val 3774"/>
            </a:avLst>
          </a:prstGeom>
          <a:solidFill>
            <a:srgbClr val="C8421E"/>
          </a:solidFill>
          <a:ln/>
        </p:spPr>
        <p:txBody>
          <a:bodyPr/>
          <a:lstStyle/>
          <a:p>
            <a:endParaRPr lang="fr-FR"/>
          </a:p>
        </p:txBody>
      </p:sp>
      <p:sp>
        <p:nvSpPr>
          <p:cNvPr id="8" name="Text 5"/>
          <p:cNvSpPr txBox="1"/>
          <p:nvPr/>
        </p:nvSpPr>
        <p:spPr>
          <a:xfrm>
            <a:off x="9281160" y="1920240"/>
            <a:ext cx="2057400" cy="2468880"/>
          </a:xfrm>
          <a:prstGeom prst="rect">
            <a:avLst/>
          </a:prstGeom>
          <a:noFill/>
          <a:ln/>
        </p:spPr>
        <p:txBody>
          <a:bodyPr wrap="square" lIns="0" tIns="0" rIns="0" bIns="0" rtlCol="0" anchor="t"/>
          <a:lstStyle/>
          <a:p>
            <a:pPr marL="0" indent="0">
              <a:buNone/>
            </a:pPr>
            <a:r>
              <a:rPr lang="en-US" sz="5400" b="1">
                <a:solidFill>
                  <a:schemeClr val="bg1"/>
                </a:solidFill>
              </a:rPr>
              <a:t>50 %</a:t>
            </a:r>
            <a:endParaRPr lang="en-US" sz="1600"/>
          </a:p>
          <a:p>
            <a:pPr marL="0" indent="0">
              <a:buNone/>
            </a:pPr>
            <a:r>
              <a:rPr lang="en-US" sz="1500">
                <a:solidFill>
                  <a:schemeClr val="bg1"/>
                </a:solidFill>
              </a:rPr>
              <a:t>vient des choix scolaires des familles</a:t>
            </a:r>
            <a:endParaRPr lang="en-US" sz="1600"/>
          </a:p>
        </p:txBody>
      </p:sp>
      <p:sp>
        <p:nvSpPr>
          <p:cNvPr id="9" name="Text 6"/>
          <p:cNvSpPr txBox="1"/>
          <p:nvPr/>
        </p:nvSpPr>
        <p:spPr>
          <a:xfrm>
            <a:off x="6492240" y="4553712"/>
            <a:ext cx="5029200" cy="274320"/>
          </a:xfrm>
          <a:prstGeom prst="rect">
            <a:avLst/>
          </a:prstGeom>
          <a:noFill/>
          <a:ln/>
        </p:spPr>
        <p:txBody>
          <a:bodyPr wrap="square" lIns="0" tIns="0" rIns="0" bIns="0" rtlCol="0" anchor="t"/>
          <a:lstStyle/>
          <a:p>
            <a:pPr marL="0" indent="0">
              <a:buNone/>
            </a:pPr>
            <a:r>
              <a:rPr lang="en-US" sz="1100" i="1">
                <a:solidFill>
                  <a:schemeClr val="tx2"/>
                </a:solidFill>
              </a:rPr>
              <a:t>Boutchenik, Givord &amp; Monso (2021)</a:t>
            </a:r>
            <a:endParaRPr lang="en-US" sz="1100"/>
          </a:p>
        </p:txBody>
      </p:sp>
      <p:sp>
        <p:nvSpPr>
          <p:cNvPr id="10" name="Mise en garde"/>
          <p:cNvSpPr/>
          <p:nvPr/>
        </p:nvSpPr>
        <p:spPr>
          <a:xfrm>
            <a:off x="640080" y="5029200"/>
            <a:ext cx="10881360" cy="1005840"/>
          </a:xfrm>
          <a:prstGeom prst="roundRect">
            <a:avLst>
              <a:gd name="adj" fmla="val 9091"/>
            </a:avLst>
          </a:prstGeom>
          <a:solidFill>
            <a:srgbClr val="F1EFF6"/>
          </a:solidFill>
          <a:ln/>
        </p:spPr>
        <p:txBody>
          <a:bodyPr/>
          <a:lstStyle/>
          <a:p>
            <a:endParaRPr lang="fr-FR"/>
          </a:p>
        </p:txBody>
      </p:sp>
      <p:sp>
        <p:nvSpPr>
          <p:cNvPr id="11" name="Text 8"/>
          <p:cNvSpPr/>
          <p:nvPr/>
        </p:nvSpPr>
        <p:spPr>
          <a:xfrm>
            <a:off x="868680" y="5230368"/>
            <a:ext cx="603504" cy="603504"/>
          </a:xfrm>
          <a:prstGeom prst="ellipse">
            <a:avLst/>
          </a:prstGeom>
          <a:solidFill>
            <a:schemeClr val="accent4"/>
          </a:solidFill>
          <a:ln/>
        </p:spPr>
        <p:txBody>
          <a:bodyPr wrap="square" lIns="0" tIns="0" rIns="0" bIns="0" rtlCol="0" anchor="ctr"/>
          <a:lstStyle/>
          <a:p>
            <a:pPr marL="0" indent="0" algn="ctr">
              <a:buNone/>
            </a:pPr>
            <a:r>
              <a:rPr lang="en-US" sz="2400" b="1">
                <a:solidFill>
                  <a:schemeClr val="tx1"/>
                </a:solidFill>
              </a:rPr>
              <a:t>!</a:t>
            </a:r>
            <a:endParaRPr lang="en-US" sz="2400"/>
          </a:p>
        </p:txBody>
      </p:sp>
      <p:sp>
        <p:nvSpPr>
          <p:cNvPr id="12" name="Text 9"/>
          <p:cNvSpPr txBox="1"/>
          <p:nvPr/>
        </p:nvSpPr>
        <p:spPr>
          <a:xfrm>
            <a:off x="1737360" y="5029200"/>
            <a:ext cx="9509760" cy="1005840"/>
          </a:xfrm>
          <a:prstGeom prst="rect">
            <a:avLst/>
          </a:prstGeom>
          <a:noFill/>
          <a:ln/>
        </p:spPr>
        <p:txBody>
          <a:bodyPr wrap="square" lIns="0" tIns="0" rIns="0" bIns="0" rtlCol="0" anchor="ctr"/>
          <a:lstStyle/>
          <a:p>
            <a:pPr marL="0" indent="0">
              <a:buNone/>
            </a:pPr>
            <a:r>
              <a:rPr lang="en-US" sz="1600" b="1">
                <a:solidFill>
                  <a:schemeClr val="tx1"/>
                </a:solidFill>
              </a:rPr>
              <a:t>À interpréter avec prudence : </a:t>
            </a:r>
            <a:r>
              <a:rPr lang="en-US" sz="1600">
                <a:solidFill>
                  <a:schemeClr val="tx1"/>
                </a:solidFill>
              </a:rPr>
              <a:t>supprimer la carte scolaire ne réduirait pas la ségrégation de moitié. Là où le choix est libre (Royaume-Uni, Pays-Bas, Chili), elle est très élevée.</a:t>
            </a:r>
            <a:endParaRPr lang="en-US" sz="16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aphique 7">
            <a:extLst>
              <a:ext uri="{FF2B5EF4-FFF2-40B4-BE49-F238E27FC236}">
                <a16:creationId xmlns:a16="http://schemas.microsoft.com/office/drawing/2014/main" id="{26737B74-0179-5E19-77E7-C9FDBF311430}"/>
              </a:ext>
            </a:extLst>
          </p:cNvPr>
          <p:cNvGraphicFramePr/>
          <p:nvPr>
            <p:extLst>
              <p:ext uri="{D42A27DB-BD31-4B8C-83A1-F6EECF244321}">
                <p14:modId xmlns:p14="http://schemas.microsoft.com/office/powerpoint/2010/main" val="626783536"/>
              </p:ext>
            </p:extLst>
          </p:nvPr>
        </p:nvGraphicFramePr>
        <p:xfrm>
          <a:off x="351692" y="1695229"/>
          <a:ext cx="3324567" cy="466336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aphique 8">
            <a:extLst>
              <a:ext uri="{FF2B5EF4-FFF2-40B4-BE49-F238E27FC236}">
                <a16:creationId xmlns:a16="http://schemas.microsoft.com/office/drawing/2014/main" id="{89AF073A-FBC0-4154-EAC4-BBD72475395C}"/>
              </a:ext>
            </a:extLst>
          </p:cNvPr>
          <p:cNvGraphicFramePr/>
          <p:nvPr>
            <p:extLst>
              <p:ext uri="{D42A27DB-BD31-4B8C-83A1-F6EECF244321}">
                <p14:modId xmlns:p14="http://schemas.microsoft.com/office/powerpoint/2010/main" val="3307277702"/>
              </p:ext>
            </p:extLst>
          </p:nvPr>
        </p:nvGraphicFramePr>
        <p:xfrm>
          <a:off x="4389119" y="1695229"/>
          <a:ext cx="3587263" cy="46633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aphique 9">
            <a:extLst>
              <a:ext uri="{FF2B5EF4-FFF2-40B4-BE49-F238E27FC236}">
                <a16:creationId xmlns:a16="http://schemas.microsoft.com/office/drawing/2014/main" id="{F94039F9-4540-6067-E661-92369DAC273D}"/>
              </a:ext>
            </a:extLst>
          </p:cNvPr>
          <p:cNvGraphicFramePr/>
          <p:nvPr>
            <p:extLst>
              <p:ext uri="{D42A27DB-BD31-4B8C-83A1-F6EECF244321}">
                <p14:modId xmlns:p14="http://schemas.microsoft.com/office/powerpoint/2010/main" val="4052834447"/>
              </p:ext>
            </p:extLst>
          </p:nvPr>
        </p:nvGraphicFramePr>
        <p:xfrm>
          <a:off x="8468752" y="1695229"/>
          <a:ext cx="3232978" cy="4460730"/>
        </p:xfrm>
        <a:graphic>
          <a:graphicData uri="http://schemas.openxmlformats.org/drawingml/2006/chart">
            <c:chart xmlns:c="http://schemas.openxmlformats.org/drawingml/2006/chart" xmlns:r="http://schemas.openxmlformats.org/officeDocument/2006/relationships" r:id="rId4"/>
          </a:graphicData>
        </a:graphic>
      </p:graphicFrame>
      <p:sp>
        <p:nvSpPr>
          <p:cNvPr id="12" name="ZoneTexte 11">
            <a:extLst>
              <a:ext uri="{FF2B5EF4-FFF2-40B4-BE49-F238E27FC236}">
                <a16:creationId xmlns:a16="http://schemas.microsoft.com/office/drawing/2014/main" id="{EC6C307F-8F59-0F1B-D631-9C3B8C89AE40}"/>
              </a:ext>
            </a:extLst>
          </p:cNvPr>
          <p:cNvSpPr txBox="1"/>
          <p:nvPr/>
        </p:nvSpPr>
        <p:spPr>
          <a:xfrm>
            <a:off x="809297" y="262760"/>
            <a:ext cx="10258096" cy="830997"/>
          </a:xfrm>
          <a:prstGeom prst="rect">
            <a:avLst/>
          </a:prstGeom>
          <a:noFill/>
        </p:spPr>
        <p:txBody>
          <a:bodyPr wrap="square">
            <a:spAutoFit/>
          </a:bodyPr>
          <a:lstStyle/>
          <a:p>
            <a:pPr algn="ctr">
              <a:buNone/>
            </a:pPr>
            <a:r>
              <a:rPr lang="fr-FR" sz="2800" kern="100" dirty="0">
                <a:effectLst/>
                <a:latin typeface="+mn-lt"/>
                <a:ea typeface="Aptos" panose="020B0004020202020204" pitchFamily="34" charset="0"/>
                <a:cs typeface="Times New Roman" panose="02020603050405020304" pitchFamily="18" charset="0"/>
              </a:rPr>
              <a:t>Ségrégation résidentielle et scolaire </a:t>
            </a:r>
          </a:p>
          <a:p>
            <a:pPr algn="ctr">
              <a:buNone/>
            </a:pPr>
            <a:r>
              <a:rPr lang="fr-FR" sz="2000" kern="100" dirty="0">
                <a:effectLst/>
                <a:latin typeface="+mn-lt"/>
                <a:ea typeface="Aptos" panose="020B0004020202020204" pitchFamily="34" charset="0"/>
                <a:cs typeface="Times New Roman" panose="02020603050405020304" pitchFamily="18" charset="0"/>
              </a:rPr>
              <a:t>(Indice de Theil, enfants de 11-14 ans, 2007-2019) dans les trois métropoles</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95107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136048"/>
            <a:ext cx="10773784" cy="914400"/>
          </a:xfrm>
          <a:prstGeom prst="rect">
            <a:avLst/>
          </a:prstGeom>
          <a:noFill/>
          <a:ln/>
        </p:spPr>
        <p:txBody>
          <a:bodyPr wrap="square" lIns="0" tIns="0" rIns="0" bIns="0" rtlCol="0" anchor="t"/>
          <a:lstStyle/>
          <a:p>
            <a:pPr marL="0" indent="0" algn="ctr">
              <a:buNone/>
            </a:pPr>
            <a:r>
              <a:rPr lang="en-US" sz="3000" b="1" dirty="0">
                <a:solidFill>
                  <a:schemeClr val="tx1"/>
                </a:solidFill>
              </a:rPr>
              <a:t>Types de </a:t>
            </a:r>
            <a:r>
              <a:rPr lang="en-US" sz="3000" b="1" dirty="0" err="1">
                <a:solidFill>
                  <a:schemeClr val="tx1"/>
                </a:solidFill>
              </a:rPr>
              <a:t>secteurs</a:t>
            </a:r>
            <a:r>
              <a:rPr lang="en-US" sz="3000" b="1" dirty="0">
                <a:solidFill>
                  <a:schemeClr val="tx1"/>
                </a:solidFill>
              </a:rPr>
              <a:t> </a:t>
            </a:r>
            <a:r>
              <a:rPr lang="en-US" sz="3000" b="1" dirty="0" err="1">
                <a:solidFill>
                  <a:schemeClr val="tx1"/>
                </a:solidFill>
              </a:rPr>
              <a:t>scolaires</a:t>
            </a:r>
            <a:r>
              <a:rPr lang="en-US" sz="3000" b="1" dirty="0">
                <a:solidFill>
                  <a:schemeClr val="tx1"/>
                </a:solidFill>
              </a:rPr>
              <a:t> et </a:t>
            </a:r>
            <a:r>
              <a:rPr lang="en-US" sz="3000" b="1" dirty="0" err="1">
                <a:solidFill>
                  <a:schemeClr val="tx1"/>
                </a:solidFill>
              </a:rPr>
              <a:t>contrastes</a:t>
            </a:r>
            <a:r>
              <a:rPr lang="en-US" sz="3000" b="1" dirty="0">
                <a:solidFill>
                  <a:schemeClr val="tx1"/>
                </a:solidFill>
              </a:rPr>
              <a:t> internes</a:t>
            </a:r>
            <a:br>
              <a:rPr lang="en-US" sz="3000" b="1" dirty="0">
                <a:solidFill>
                  <a:schemeClr val="tx1"/>
                </a:solidFill>
              </a:rPr>
            </a:br>
            <a:r>
              <a:rPr lang="en-US" sz="2800" b="1" dirty="0">
                <a:solidFill>
                  <a:schemeClr val="tx1"/>
                </a:solidFill>
              </a:rPr>
              <a:t>Paris / 1ère couronne (2019)</a:t>
            </a:r>
            <a:endParaRPr lang="en-US" sz="3000" dirty="0"/>
          </a:p>
        </p:txBody>
      </p:sp>
      <p:sp>
        <p:nvSpPr>
          <p:cNvPr id="4" name="Text 1"/>
          <p:cNvSpPr/>
          <p:nvPr/>
        </p:nvSpPr>
        <p:spPr>
          <a:xfrm>
            <a:off x="640080" y="1645920"/>
            <a:ext cx="1005840" cy="914400"/>
          </a:xfrm>
          <a:prstGeom prst="roundRect">
            <a:avLst>
              <a:gd name="adj" fmla="val 10000"/>
            </a:avLst>
          </a:prstGeom>
          <a:solidFill>
            <a:srgbClr val="3D3B8E"/>
          </a:solidFill>
          <a:ln/>
        </p:spPr>
        <p:txBody>
          <a:bodyPr wrap="square" lIns="0" tIns="0" rIns="0" bIns="0" rtlCol="0" anchor="ctr"/>
          <a:lstStyle/>
          <a:p>
            <a:pPr marL="0" indent="0" algn="ctr">
              <a:buNone/>
            </a:pPr>
            <a:r>
              <a:rPr lang="en-US" sz="2800" b="1">
                <a:solidFill>
                  <a:schemeClr val="bg1"/>
                </a:solidFill>
              </a:rPr>
              <a:t>173</a:t>
            </a:r>
            <a:endParaRPr lang="en-US" sz="2800"/>
          </a:p>
        </p:txBody>
      </p:sp>
      <p:sp>
        <p:nvSpPr>
          <p:cNvPr id="5" name="Text 2"/>
          <p:cNvSpPr txBox="1"/>
          <p:nvPr/>
        </p:nvSpPr>
        <p:spPr>
          <a:xfrm>
            <a:off x="1828800" y="1645920"/>
            <a:ext cx="3566160" cy="914400"/>
          </a:xfrm>
          <a:prstGeom prst="rect">
            <a:avLst/>
          </a:prstGeom>
          <a:noFill/>
          <a:ln/>
        </p:spPr>
        <p:txBody>
          <a:bodyPr wrap="square" lIns="0" tIns="0" rIns="0" bIns="0" rtlCol="0" anchor="ctr"/>
          <a:lstStyle/>
          <a:p>
            <a:pPr marL="0" indent="0">
              <a:buNone/>
            </a:pPr>
            <a:r>
              <a:rPr lang="en-US" sz="1800" b="1">
                <a:solidFill>
                  <a:schemeClr val="tx1"/>
                </a:solidFill>
              </a:rPr>
              <a:t>Secteurs favorisés</a:t>
            </a:r>
            <a:endParaRPr lang="en-US" sz="1600"/>
          </a:p>
          <a:p>
            <a:pPr marL="0" indent="0">
              <a:buNone/>
            </a:pPr>
            <a:r>
              <a:rPr lang="en-US" sz="1400">
                <a:solidFill>
                  <a:schemeClr val="tx1"/>
                </a:solidFill>
              </a:rPr>
              <a:t>Cadres surreprésentés</a:t>
            </a:r>
            <a:endParaRPr lang="en-US" sz="1600"/>
          </a:p>
        </p:txBody>
      </p:sp>
      <p:sp>
        <p:nvSpPr>
          <p:cNvPr id="6" name="Text 3"/>
          <p:cNvSpPr/>
          <p:nvPr/>
        </p:nvSpPr>
        <p:spPr>
          <a:xfrm>
            <a:off x="640080" y="2788920"/>
            <a:ext cx="1005840" cy="914400"/>
          </a:xfrm>
          <a:prstGeom prst="roundRect">
            <a:avLst>
              <a:gd name="adj" fmla="val 10000"/>
            </a:avLst>
          </a:prstGeom>
          <a:solidFill>
            <a:srgbClr val="1B7F73"/>
          </a:solidFill>
          <a:ln/>
        </p:spPr>
        <p:txBody>
          <a:bodyPr wrap="square" lIns="0" tIns="0" rIns="0" bIns="0" rtlCol="0" anchor="ctr"/>
          <a:lstStyle/>
          <a:p>
            <a:pPr marL="0" indent="0" algn="ctr">
              <a:buNone/>
            </a:pPr>
            <a:r>
              <a:rPr lang="en-US" sz="2800" b="1">
                <a:solidFill>
                  <a:schemeClr val="bg1"/>
                </a:solidFill>
              </a:rPr>
              <a:t>139</a:t>
            </a:r>
            <a:endParaRPr lang="en-US" sz="2800"/>
          </a:p>
        </p:txBody>
      </p:sp>
      <p:sp>
        <p:nvSpPr>
          <p:cNvPr id="7" name="Text 4"/>
          <p:cNvSpPr txBox="1"/>
          <p:nvPr/>
        </p:nvSpPr>
        <p:spPr>
          <a:xfrm>
            <a:off x="1828800" y="2788920"/>
            <a:ext cx="3566160" cy="914400"/>
          </a:xfrm>
          <a:prstGeom prst="rect">
            <a:avLst/>
          </a:prstGeom>
          <a:noFill/>
          <a:ln/>
        </p:spPr>
        <p:txBody>
          <a:bodyPr wrap="square" lIns="0" tIns="0" rIns="0" bIns="0" rtlCol="0" anchor="ctr"/>
          <a:lstStyle/>
          <a:p>
            <a:pPr marL="0" indent="0">
              <a:buNone/>
            </a:pPr>
            <a:r>
              <a:rPr lang="en-US" sz="1800" b="1">
                <a:solidFill>
                  <a:schemeClr val="tx1"/>
                </a:solidFill>
              </a:rPr>
              <a:t>Secteurs mixtes</a:t>
            </a:r>
            <a:endParaRPr lang="en-US" sz="1600"/>
          </a:p>
          <a:p>
            <a:pPr marL="0" indent="0">
              <a:buNone/>
            </a:pPr>
            <a:r>
              <a:rPr lang="en-US" sz="1400">
                <a:solidFill>
                  <a:schemeClr val="tx1"/>
                </a:solidFill>
              </a:rPr>
              <a:t>Tous les groupes sociaux, beaucoup de professions intermédiaires</a:t>
            </a:r>
            <a:endParaRPr lang="en-US" sz="1600"/>
          </a:p>
        </p:txBody>
      </p:sp>
      <p:sp>
        <p:nvSpPr>
          <p:cNvPr id="8" name="Text 5"/>
          <p:cNvSpPr/>
          <p:nvPr/>
        </p:nvSpPr>
        <p:spPr>
          <a:xfrm>
            <a:off x="640080" y="3931920"/>
            <a:ext cx="1005840" cy="914400"/>
          </a:xfrm>
          <a:prstGeom prst="roundRect">
            <a:avLst>
              <a:gd name="adj" fmla="val 10000"/>
            </a:avLst>
          </a:prstGeom>
          <a:solidFill>
            <a:srgbClr val="C8421E"/>
          </a:solidFill>
          <a:ln/>
        </p:spPr>
        <p:txBody>
          <a:bodyPr wrap="square" lIns="0" tIns="0" rIns="0" bIns="0" rtlCol="0" anchor="ctr"/>
          <a:lstStyle/>
          <a:p>
            <a:pPr marL="0" indent="0" algn="ctr">
              <a:buNone/>
            </a:pPr>
            <a:r>
              <a:rPr lang="en-US" sz="2800" b="1">
                <a:solidFill>
                  <a:schemeClr val="bg1"/>
                </a:solidFill>
              </a:rPr>
              <a:t>125</a:t>
            </a:r>
            <a:endParaRPr lang="en-US" sz="2800"/>
          </a:p>
        </p:txBody>
      </p:sp>
      <p:sp>
        <p:nvSpPr>
          <p:cNvPr id="9" name="Text 6"/>
          <p:cNvSpPr txBox="1"/>
          <p:nvPr/>
        </p:nvSpPr>
        <p:spPr>
          <a:xfrm>
            <a:off x="1828800" y="3931920"/>
            <a:ext cx="3566160" cy="914400"/>
          </a:xfrm>
          <a:prstGeom prst="rect">
            <a:avLst/>
          </a:prstGeom>
          <a:noFill/>
          <a:ln/>
        </p:spPr>
        <p:txBody>
          <a:bodyPr wrap="square" lIns="0" tIns="0" rIns="0" bIns="0" rtlCol="0" anchor="ctr"/>
          <a:lstStyle/>
          <a:p>
            <a:pPr marL="0" indent="0">
              <a:buNone/>
            </a:pPr>
            <a:r>
              <a:rPr lang="en-US" sz="1800" b="1">
                <a:solidFill>
                  <a:schemeClr val="tx1"/>
                </a:solidFill>
              </a:rPr>
              <a:t>Secteurs défavorisés</a:t>
            </a:r>
            <a:endParaRPr lang="en-US" sz="1600"/>
          </a:p>
          <a:p>
            <a:pPr marL="0" indent="0">
              <a:buNone/>
            </a:pPr>
            <a:r>
              <a:rPr lang="en-US" sz="1400">
                <a:solidFill>
                  <a:schemeClr val="tx1"/>
                </a:solidFill>
              </a:rPr>
              <a:t>Catégories populaires surreprésentées</a:t>
            </a:r>
            <a:endParaRPr lang="en-US" sz="1600"/>
          </a:p>
        </p:txBody>
      </p:sp>
      <p:sp>
        <p:nvSpPr>
          <p:cNvPr id="10" name="Deux formes"/>
          <p:cNvSpPr/>
          <p:nvPr/>
        </p:nvSpPr>
        <p:spPr>
          <a:xfrm>
            <a:off x="640080" y="5029200"/>
            <a:ext cx="4754880" cy="960120"/>
          </a:xfrm>
          <a:prstGeom prst="roundRect">
            <a:avLst>
              <a:gd name="adj" fmla="val 9524"/>
            </a:avLst>
          </a:prstGeom>
          <a:solidFill>
            <a:srgbClr val="F1EFF6"/>
          </a:solidFill>
          <a:ln/>
        </p:spPr>
        <p:txBody>
          <a:bodyPr/>
          <a:lstStyle/>
          <a:p>
            <a:endParaRPr lang="fr-FR"/>
          </a:p>
        </p:txBody>
      </p:sp>
      <p:sp>
        <p:nvSpPr>
          <p:cNvPr id="11" name="Text 8"/>
          <p:cNvSpPr txBox="1"/>
          <p:nvPr/>
        </p:nvSpPr>
        <p:spPr>
          <a:xfrm>
            <a:off x="868680" y="5029200"/>
            <a:ext cx="4389120" cy="960120"/>
          </a:xfrm>
          <a:prstGeom prst="rect">
            <a:avLst/>
          </a:prstGeom>
          <a:noFill/>
          <a:ln/>
        </p:spPr>
        <p:txBody>
          <a:bodyPr wrap="square" lIns="0" tIns="0" rIns="0" bIns="0" rtlCol="0" anchor="ctr"/>
          <a:lstStyle/>
          <a:p>
            <a:pPr marL="0" indent="0">
              <a:buNone/>
            </a:pPr>
            <a:r>
              <a:rPr lang="en-US" sz="1600" b="1">
                <a:solidFill>
                  <a:schemeClr val="tx1"/>
                </a:solidFill>
              </a:rPr>
              <a:t>73 des 139 mixtes sont « composites »</a:t>
            </a:r>
            <a:endParaRPr lang="en-US" sz="1600"/>
          </a:p>
          <a:p>
            <a:pPr marL="0" indent="0">
              <a:buNone/>
            </a:pPr>
            <a:r>
              <a:rPr lang="en-US" sz="1400">
                <a:solidFill>
                  <a:schemeClr val="tx1"/>
                </a:solidFill>
              </a:rPr>
              <a:t>(mosaïque de quartiers favorisés et populaires)</a:t>
            </a:r>
            <a:endParaRPr lang="en-US" sz="1600"/>
          </a:p>
        </p:txBody>
      </p:sp>
      <p:pic>
        <p:nvPicPr>
          <p:cNvPr id="12" name="Deux formes de mixité : exemples de secteurs" descr="Deux formes de mixité : exemples de secteurs"/>
          <p:cNvPicPr>
            <a:picLocks noChangeAspect="1"/>
          </p:cNvPicPr>
          <p:nvPr/>
        </p:nvPicPr>
        <p:blipFill>
          <a:blip r:embed="rId3"/>
          <a:stretch>
            <a:fillRect/>
          </a:stretch>
        </p:blipFill>
        <p:spPr>
          <a:xfrm>
            <a:off x="6797042" y="1009940"/>
            <a:ext cx="4892040" cy="4706172"/>
          </a:xfrm>
          <a:prstGeom prst="rect">
            <a:avLst/>
          </a:prstGeom>
        </p:spPr>
      </p:pic>
      <p:sp>
        <p:nvSpPr>
          <p:cNvPr id="13" name="Text 9"/>
          <p:cNvSpPr txBox="1"/>
          <p:nvPr/>
        </p:nvSpPr>
        <p:spPr>
          <a:xfrm>
            <a:off x="7148457" y="5857539"/>
            <a:ext cx="5120640" cy="274320"/>
          </a:xfrm>
          <a:prstGeom prst="rect">
            <a:avLst/>
          </a:prstGeom>
          <a:noFill/>
          <a:ln/>
        </p:spPr>
        <p:txBody>
          <a:bodyPr wrap="square" lIns="0" tIns="0" rIns="0" bIns="0" rtlCol="0" anchor="t"/>
          <a:lstStyle/>
          <a:p>
            <a:pPr marL="0" indent="0">
              <a:buNone/>
            </a:pPr>
            <a:r>
              <a:rPr lang="en-US" sz="1100" i="1" dirty="0">
                <a:solidFill>
                  <a:schemeClr val="tx2"/>
                </a:solidFill>
              </a:rPr>
              <a:t>Part </a:t>
            </a:r>
            <a:r>
              <a:rPr lang="en-US" sz="1100" i="1" dirty="0" err="1">
                <a:solidFill>
                  <a:schemeClr val="tx2"/>
                </a:solidFill>
              </a:rPr>
              <a:t>d'enfants</a:t>
            </a:r>
            <a:r>
              <a:rPr lang="en-US" sz="1100" i="1" dirty="0">
                <a:solidFill>
                  <a:schemeClr val="tx2"/>
                </a:solidFill>
              </a:rPr>
              <a:t> de </a:t>
            </a:r>
            <a:r>
              <a:rPr lang="en-US" sz="1100" i="1" dirty="0" err="1">
                <a:solidFill>
                  <a:schemeClr val="tx2"/>
                </a:solidFill>
              </a:rPr>
              <a:t>catégories</a:t>
            </a:r>
            <a:r>
              <a:rPr lang="en-US" sz="1100" i="1" dirty="0">
                <a:solidFill>
                  <a:schemeClr val="tx2"/>
                </a:solidFill>
              </a:rPr>
              <a:t> </a:t>
            </a:r>
            <a:r>
              <a:rPr lang="en-US" sz="1100" i="1" dirty="0" err="1">
                <a:solidFill>
                  <a:schemeClr val="tx2"/>
                </a:solidFill>
              </a:rPr>
              <a:t>moyennes-supérieures</a:t>
            </a:r>
            <a:r>
              <a:rPr lang="en-US" sz="1100" i="1" dirty="0">
                <a:solidFill>
                  <a:schemeClr val="tx2"/>
                </a:solidFill>
              </a:rPr>
              <a:t> par IRIS, quatre </a:t>
            </a:r>
            <a:r>
              <a:rPr lang="en-US" sz="1100" i="1" dirty="0" err="1">
                <a:solidFill>
                  <a:schemeClr val="tx2"/>
                </a:solidFill>
              </a:rPr>
              <a:t>secteurs</a:t>
            </a:r>
            <a:r>
              <a:rPr lang="en-US" sz="1100" i="1" dirty="0">
                <a:solidFill>
                  <a:schemeClr val="tx2"/>
                </a:solidFill>
              </a:rPr>
              <a:t> « mixtes »</a:t>
            </a:r>
            <a:endParaRPr lang="en-US" sz="1100" dirty="0"/>
          </a:p>
        </p:txBody>
      </p:sp>
      <p:sp>
        <p:nvSpPr>
          <p:cNvPr id="14" name="Text 10"/>
          <p:cNvSpPr txBox="1"/>
          <p:nvPr/>
        </p:nvSpPr>
        <p:spPr>
          <a:xfrm>
            <a:off x="640080" y="6080760"/>
            <a:ext cx="6008146" cy="274320"/>
          </a:xfrm>
          <a:prstGeom prst="rect">
            <a:avLst/>
          </a:prstGeom>
          <a:noFill/>
          <a:ln/>
        </p:spPr>
        <p:txBody>
          <a:bodyPr wrap="square" lIns="0" tIns="0" rIns="0" bIns="0" rtlCol="0" anchor="t"/>
          <a:lstStyle/>
          <a:p>
            <a:pPr marL="0" indent="0">
              <a:buNone/>
            </a:pPr>
            <a:r>
              <a:rPr lang="en-US" sz="1100" i="1">
                <a:solidFill>
                  <a:schemeClr val="tx2"/>
                </a:solidFill>
              </a:rPr>
              <a:t>Métropole parisienne, 437 secteurs (ACP + classification ascendante hiérarchique). Source : RGP INSEE.</a:t>
            </a:r>
            <a:endParaRPr lang="en-US" sz="11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27126" y="0"/>
            <a:ext cx="10811434" cy="712694"/>
          </a:xfrm>
          <a:prstGeom prst="rect">
            <a:avLst/>
          </a:prstGeom>
          <a:noFill/>
          <a:ln/>
        </p:spPr>
        <p:txBody>
          <a:bodyPr wrap="square" lIns="0" tIns="0" rIns="0" bIns="0" rtlCol="0" anchor="t">
            <a:normAutofit/>
          </a:bodyPr>
          <a:lstStyle/>
          <a:p>
            <a:pPr marL="0" indent="0" algn="ctr">
              <a:buNone/>
            </a:pPr>
            <a:r>
              <a:rPr lang="fr-FR" sz="2800" b="1" noProof="1">
                <a:solidFill>
                  <a:schemeClr val="tx1"/>
                </a:solidFill>
              </a:rPr>
              <a:t>Des espaces contigus homogènes et peu de frontières contrastées</a:t>
            </a:r>
            <a:br>
              <a:rPr lang="fr-FR" sz="2800" b="1" noProof="1">
                <a:solidFill>
                  <a:schemeClr val="tx1"/>
                </a:solidFill>
              </a:rPr>
            </a:br>
            <a:r>
              <a:rPr lang="fr-FR" sz="2200" b="1" noProof="1">
                <a:solidFill>
                  <a:schemeClr val="tx1"/>
                </a:solidFill>
              </a:rPr>
              <a:t>Paris + 1ère couronne (2019)</a:t>
            </a:r>
            <a:endParaRPr lang="fr-FR" sz="2800" noProof="1"/>
          </a:p>
        </p:txBody>
      </p:sp>
      <p:pic>
        <p:nvPicPr>
          <p:cNvPr id="4" name="Profil des secteurs scolaires et de leur environnement, Paris et première couronne, 2019" descr="Profil des secteurs scolaires et de leur environnement, Paris et première couronne, 2019"/>
          <p:cNvPicPr>
            <a:picLocks noChangeAspect="1"/>
          </p:cNvPicPr>
          <p:nvPr/>
        </p:nvPicPr>
        <p:blipFill>
          <a:blip r:embed="rId3"/>
          <a:stretch>
            <a:fillRect/>
          </a:stretch>
        </p:blipFill>
        <p:spPr>
          <a:xfrm>
            <a:off x="968188" y="666643"/>
            <a:ext cx="10720105" cy="5993345"/>
          </a:xfrm>
          <a:prstGeom prst="rect">
            <a:avLst/>
          </a:prstGeom>
        </p:spPr>
      </p:pic>
      <p:sp>
        <p:nvSpPr>
          <p:cNvPr id="10" name="Text 6"/>
          <p:cNvSpPr txBox="1"/>
          <p:nvPr/>
        </p:nvSpPr>
        <p:spPr>
          <a:xfrm>
            <a:off x="8138160" y="4526280"/>
            <a:ext cx="3200400" cy="1280160"/>
          </a:xfrm>
          <a:prstGeom prst="rect">
            <a:avLst/>
          </a:prstGeom>
          <a:noFill/>
          <a:ln/>
        </p:spPr>
        <p:txBody>
          <a:bodyPr wrap="square" lIns="0" tIns="0" rIns="0" bIns="0" rtlCol="0" anchor="t"/>
          <a:lstStyle/>
          <a:p>
            <a:pPr marL="0" indent="0">
              <a:buNone/>
            </a:pPr>
            <a:r>
              <a:rPr lang="en-US" sz="2400" b="1">
                <a:solidFill>
                  <a:schemeClr val="bg1"/>
                </a:solidFill>
              </a:rPr>
              <a:t>Rares</a:t>
            </a:r>
            <a:endParaRPr lang="en-US" sz="1600"/>
          </a:p>
          <a:p>
            <a:pPr marL="0" indent="0">
              <a:buNone/>
            </a:pPr>
            <a:r>
              <a:rPr lang="en-US" sz="1200">
                <a:solidFill>
                  <a:schemeClr val="bg1"/>
                </a:solidFill>
              </a:rPr>
              <a:t>frontières défavorisé / favorisé (Nanterre, Bonneuil)</a:t>
            </a:r>
            <a:endParaRPr lang="en-US" sz="16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55320" y="0"/>
            <a:ext cx="10769425" cy="914400"/>
          </a:xfrm>
          <a:prstGeom prst="rect">
            <a:avLst/>
          </a:prstGeom>
          <a:noFill/>
          <a:ln/>
        </p:spPr>
        <p:txBody>
          <a:bodyPr wrap="square" lIns="0" tIns="0" rIns="0" bIns="0" rtlCol="0" anchor="t"/>
          <a:lstStyle/>
          <a:p>
            <a:pPr marL="0" indent="0" algn="ctr">
              <a:buNone/>
            </a:pPr>
            <a:r>
              <a:rPr lang="fr-FR" sz="2400" b="1" noProof="0" dirty="0">
                <a:solidFill>
                  <a:schemeClr val="tx1"/>
                </a:solidFill>
              </a:rPr>
              <a:t>Très forte contribution des classes supérieures à la ségrégation résidentielle et scolaire</a:t>
            </a:r>
            <a:r>
              <a:rPr lang="fr-FR" sz="2400" noProof="0" dirty="0"/>
              <a:t> / Différence entre UU pour la </a:t>
            </a:r>
            <a:r>
              <a:rPr lang="fr-FR" sz="2400" noProof="0" dirty="0" err="1"/>
              <a:t>ség</a:t>
            </a:r>
            <a:r>
              <a:rPr lang="fr-FR" sz="2400" noProof="0" dirty="0"/>
              <a:t> scolaire</a:t>
            </a:r>
            <a:endParaRPr lang="fr-FR" sz="2800" noProof="0" dirty="0"/>
          </a:p>
        </p:txBody>
      </p:sp>
      <p:pic>
        <p:nvPicPr>
          <p:cNvPr id="4" name="Contribution des catégories sociales à la ségrégation résidentielle" descr="Contribution des catégories sociales à la ségrégation résidentielle"/>
          <p:cNvPicPr>
            <a:picLocks noChangeAspect="1"/>
          </p:cNvPicPr>
          <p:nvPr/>
        </p:nvPicPr>
        <p:blipFill>
          <a:blip r:embed="rId3"/>
          <a:stretch>
            <a:fillRect/>
          </a:stretch>
        </p:blipFill>
        <p:spPr>
          <a:xfrm>
            <a:off x="456509" y="1647101"/>
            <a:ext cx="7257397" cy="4697469"/>
          </a:xfrm>
          <a:prstGeom prst="rect">
            <a:avLst/>
          </a:prstGeom>
        </p:spPr>
      </p:pic>
      <p:pic>
        <p:nvPicPr>
          <p:cNvPr id="5" name="Contribution des catégories sociales à la ségrégation entre collèges" descr="Contribution des catégories sociales à la ségrégation entre collèges"/>
          <p:cNvPicPr>
            <a:picLocks noChangeAspect="1"/>
          </p:cNvPicPr>
          <p:nvPr/>
        </p:nvPicPr>
        <p:blipFill>
          <a:blip r:embed="rId4"/>
          <a:stretch>
            <a:fillRect/>
          </a:stretch>
        </p:blipFill>
        <p:spPr>
          <a:xfrm>
            <a:off x="8098762" y="1647101"/>
            <a:ext cx="4192939" cy="4557811"/>
          </a:xfrm>
          <a:prstGeom prst="rect">
            <a:avLst/>
          </a:prstGeom>
        </p:spPr>
      </p:pic>
      <p:sp>
        <p:nvSpPr>
          <p:cNvPr id="3" name="ZoneTexte 2">
            <a:extLst>
              <a:ext uri="{FF2B5EF4-FFF2-40B4-BE49-F238E27FC236}">
                <a16:creationId xmlns:a16="http://schemas.microsoft.com/office/drawing/2014/main" id="{8970C93F-C452-4EF0-DC35-F9166F067908}"/>
              </a:ext>
            </a:extLst>
          </p:cNvPr>
          <p:cNvSpPr txBox="1"/>
          <p:nvPr/>
        </p:nvSpPr>
        <p:spPr>
          <a:xfrm>
            <a:off x="980645" y="911418"/>
            <a:ext cx="1085233" cy="369332"/>
          </a:xfrm>
          <a:prstGeom prst="rect">
            <a:avLst/>
          </a:prstGeom>
          <a:noFill/>
        </p:spPr>
        <p:txBody>
          <a:bodyPr wrap="none" rtlCol="0">
            <a:spAutoFit/>
          </a:bodyPr>
          <a:lstStyle/>
          <a:p>
            <a:r>
              <a:rPr lang="fr-FR" dirty="0"/>
              <a:t>Entre IRIS</a:t>
            </a:r>
          </a:p>
        </p:txBody>
      </p:sp>
      <p:sp>
        <p:nvSpPr>
          <p:cNvPr id="9" name="ZoneTexte 8">
            <a:extLst>
              <a:ext uri="{FF2B5EF4-FFF2-40B4-BE49-F238E27FC236}">
                <a16:creationId xmlns:a16="http://schemas.microsoft.com/office/drawing/2014/main" id="{2B63110E-3F11-7432-CC10-874653F4C395}"/>
              </a:ext>
            </a:extLst>
          </p:cNvPr>
          <p:cNvSpPr txBox="1"/>
          <p:nvPr/>
        </p:nvSpPr>
        <p:spPr>
          <a:xfrm>
            <a:off x="3961089" y="911418"/>
            <a:ext cx="2378664" cy="369332"/>
          </a:xfrm>
          <a:prstGeom prst="rect">
            <a:avLst/>
          </a:prstGeom>
          <a:noFill/>
        </p:spPr>
        <p:txBody>
          <a:bodyPr wrap="none" rtlCol="0">
            <a:spAutoFit/>
          </a:bodyPr>
          <a:lstStyle/>
          <a:p>
            <a:r>
              <a:rPr lang="fr-FR" dirty="0"/>
              <a:t>Entre secteurs scolaires</a:t>
            </a:r>
          </a:p>
        </p:txBody>
      </p:sp>
      <p:sp>
        <p:nvSpPr>
          <p:cNvPr id="10" name="ZoneTexte 9">
            <a:extLst>
              <a:ext uri="{FF2B5EF4-FFF2-40B4-BE49-F238E27FC236}">
                <a16:creationId xmlns:a16="http://schemas.microsoft.com/office/drawing/2014/main" id="{2C500064-68B4-990E-2539-9D54E0FE6A2F}"/>
              </a:ext>
            </a:extLst>
          </p:cNvPr>
          <p:cNvSpPr txBox="1"/>
          <p:nvPr/>
        </p:nvSpPr>
        <p:spPr>
          <a:xfrm>
            <a:off x="8860469" y="911418"/>
            <a:ext cx="1490152" cy="369332"/>
          </a:xfrm>
          <a:prstGeom prst="rect">
            <a:avLst/>
          </a:prstGeom>
          <a:noFill/>
        </p:spPr>
        <p:txBody>
          <a:bodyPr wrap="none" rtlCol="0">
            <a:spAutoFit/>
          </a:bodyPr>
          <a:lstStyle/>
          <a:p>
            <a:r>
              <a:rPr lang="fr-FR" dirty="0"/>
              <a:t>Entre collèges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55320" y="91440"/>
            <a:ext cx="10881360" cy="1051560"/>
          </a:xfrm>
          <a:prstGeom prst="rect">
            <a:avLst/>
          </a:prstGeom>
          <a:noFill/>
          <a:ln/>
        </p:spPr>
        <p:txBody>
          <a:bodyPr wrap="square" lIns="0" tIns="0" rIns="0" bIns="0" rtlCol="0" anchor="t"/>
          <a:lstStyle/>
          <a:p>
            <a:pPr marL="0" indent="0">
              <a:buNone/>
            </a:pPr>
            <a:r>
              <a:rPr lang="en-US" sz="3000" b="1" dirty="0" err="1">
                <a:solidFill>
                  <a:schemeClr val="tx1"/>
                </a:solidFill>
              </a:rPr>
              <a:t>L'évitement</a:t>
            </a:r>
            <a:r>
              <a:rPr lang="en-US" sz="3000" b="1" dirty="0">
                <a:solidFill>
                  <a:schemeClr val="tx1"/>
                </a:solidFill>
              </a:rPr>
              <a:t> du collège de </a:t>
            </a:r>
            <a:r>
              <a:rPr lang="en-US" sz="3000" b="1" dirty="0" err="1">
                <a:solidFill>
                  <a:schemeClr val="tx1"/>
                </a:solidFill>
              </a:rPr>
              <a:t>secteur</a:t>
            </a:r>
            <a:r>
              <a:rPr lang="en-US" sz="3000" b="1" dirty="0">
                <a:solidFill>
                  <a:schemeClr val="tx1"/>
                </a:solidFill>
              </a:rPr>
              <a:t> </a:t>
            </a:r>
            <a:r>
              <a:rPr lang="en-US" sz="3000" b="1" dirty="0" err="1">
                <a:solidFill>
                  <a:schemeClr val="tx1"/>
                </a:solidFill>
              </a:rPr>
              <a:t>explique</a:t>
            </a:r>
            <a:r>
              <a:rPr lang="en-US" sz="3000" b="1" dirty="0">
                <a:solidFill>
                  <a:schemeClr val="tx1"/>
                </a:solidFill>
              </a:rPr>
              <a:t> de 41 % à 47 % de la </a:t>
            </a:r>
            <a:r>
              <a:rPr lang="en-US" sz="3000" b="1" dirty="0" err="1">
                <a:solidFill>
                  <a:schemeClr val="tx1"/>
                </a:solidFill>
              </a:rPr>
              <a:t>ségrégation</a:t>
            </a:r>
            <a:r>
              <a:rPr lang="en-US" sz="3000" b="1" dirty="0">
                <a:solidFill>
                  <a:schemeClr val="tx1"/>
                </a:solidFill>
              </a:rPr>
              <a:t> </a:t>
            </a:r>
            <a:r>
              <a:rPr lang="en-US" sz="3000" b="1" dirty="0" err="1">
                <a:solidFill>
                  <a:schemeClr val="tx1"/>
                </a:solidFill>
              </a:rPr>
              <a:t>scolaire</a:t>
            </a:r>
            <a:endParaRPr lang="en-US" sz="3000" dirty="0"/>
          </a:p>
        </p:txBody>
      </p:sp>
      <p:sp>
        <p:nvSpPr>
          <p:cNvPr id="13" name="Text 9"/>
          <p:cNvSpPr txBox="1"/>
          <p:nvPr/>
        </p:nvSpPr>
        <p:spPr>
          <a:xfrm>
            <a:off x="3090041" y="6502998"/>
            <a:ext cx="3862891" cy="355002"/>
          </a:xfrm>
          <a:prstGeom prst="rect">
            <a:avLst/>
          </a:prstGeom>
          <a:noFill/>
          <a:ln/>
        </p:spPr>
        <p:txBody>
          <a:bodyPr wrap="square" lIns="0" tIns="0" rIns="0" bIns="0" rtlCol="0" anchor="t"/>
          <a:lstStyle/>
          <a:p>
            <a:pPr marL="0" indent="0">
              <a:buNone/>
            </a:pPr>
            <a:r>
              <a:rPr lang="en-US" sz="1100" i="1" dirty="0">
                <a:solidFill>
                  <a:schemeClr val="tx2"/>
                </a:solidFill>
              </a:rPr>
              <a:t>Sources : RGP INSEE et DEPP, 2007-2019 ; Paris, Lyon, Marseille.</a:t>
            </a:r>
            <a:endParaRPr lang="en-US" sz="1100" dirty="0"/>
          </a:p>
        </p:txBody>
      </p:sp>
      <p:graphicFrame>
        <p:nvGraphicFramePr>
          <p:cNvPr id="3" name="Graphique 2">
            <a:extLst>
              <a:ext uri="{FF2B5EF4-FFF2-40B4-BE49-F238E27FC236}">
                <a16:creationId xmlns:a16="http://schemas.microsoft.com/office/drawing/2014/main" id="{DF4456EE-CD0A-D866-8C59-61751347DEF3}"/>
              </a:ext>
            </a:extLst>
          </p:cNvPr>
          <p:cNvGraphicFramePr/>
          <p:nvPr>
            <p:extLst>
              <p:ext uri="{D42A27DB-BD31-4B8C-83A1-F6EECF244321}">
                <p14:modId xmlns:p14="http://schemas.microsoft.com/office/powerpoint/2010/main" val="1823447895"/>
              </p:ext>
            </p:extLst>
          </p:nvPr>
        </p:nvGraphicFramePr>
        <p:xfrm>
          <a:off x="2700169" y="1032734"/>
          <a:ext cx="5287693" cy="531551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365760"/>
            <a:ext cx="10881360" cy="1051560"/>
          </a:xfrm>
          <a:prstGeom prst="rect">
            <a:avLst/>
          </a:prstGeom>
          <a:noFill/>
          <a:ln/>
        </p:spPr>
        <p:txBody>
          <a:bodyPr wrap="square" lIns="0" tIns="0" rIns="0" bIns="0" rtlCol="0" anchor="t"/>
          <a:lstStyle/>
          <a:p>
            <a:pPr marL="0" indent="0">
              <a:buNone/>
            </a:pPr>
            <a:r>
              <a:rPr lang="en-US" sz="3000" b="1" dirty="0">
                <a:solidFill>
                  <a:schemeClr val="tx1"/>
                </a:solidFill>
              </a:rPr>
              <a:t>Ce </a:t>
            </a:r>
            <a:r>
              <a:rPr lang="en-US" sz="3000" b="1" dirty="0" err="1">
                <a:solidFill>
                  <a:schemeClr val="tx1"/>
                </a:solidFill>
              </a:rPr>
              <a:t>sont</a:t>
            </a:r>
            <a:r>
              <a:rPr lang="en-US" sz="3000" b="1" dirty="0">
                <a:solidFill>
                  <a:schemeClr val="tx1"/>
                </a:solidFill>
              </a:rPr>
              <a:t> surtout les classes </a:t>
            </a:r>
            <a:r>
              <a:rPr lang="en-US" sz="3000" b="1" dirty="0" err="1">
                <a:solidFill>
                  <a:schemeClr val="tx1"/>
                </a:solidFill>
              </a:rPr>
              <a:t>supérieures</a:t>
            </a:r>
            <a:r>
              <a:rPr lang="en-US" sz="3000" b="1" dirty="0">
                <a:solidFill>
                  <a:schemeClr val="tx1"/>
                </a:solidFill>
              </a:rPr>
              <a:t> du </a:t>
            </a:r>
            <a:r>
              <a:rPr lang="en-US" sz="3000" b="1" u="sng" dirty="0" err="1">
                <a:solidFill>
                  <a:schemeClr val="tx1"/>
                </a:solidFill>
              </a:rPr>
              <a:t>pôle</a:t>
            </a:r>
            <a:r>
              <a:rPr lang="en-US" sz="3000" b="1" u="sng" dirty="0">
                <a:solidFill>
                  <a:schemeClr val="tx1"/>
                </a:solidFill>
              </a:rPr>
              <a:t> </a:t>
            </a:r>
            <a:r>
              <a:rPr lang="en-US" sz="3000" b="1" u="sng" dirty="0" err="1">
                <a:solidFill>
                  <a:schemeClr val="tx1"/>
                </a:solidFill>
              </a:rPr>
              <a:t>privé</a:t>
            </a:r>
            <a:r>
              <a:rPr lang="en-US" sz="3000" b="1" u="sng" dirty="0">
                <a:solidFill>
                  <a:schemeClr val="tx1"/>
                </a:solidFill>
              </a:rPr>
              <a:t> </a:t>
            </a:r>
            <a:r>
              <a:rPr lang="en-US" sz="3000" b="1" dirty="0">
                <a:solidFill>
                  <a:schemeClr val="tx1"/>
                </a:solidFill>
              </a:rPr>
              <a:t>qui </a:t>
            </a:r>
            <a:r>
              <a:rPr lang="en-US" sz="3000" b="1" dirty="0" err="1">
                <a:solidFill>
                  <a:schemeClr val="tx1"/>
                </a:solidFill>
              </a:rPr>
              <a:t>recourent</a:t>
            </a:r>
            <a:r>
              <a:rPr lang="en-US" sz="3000" b="1" dirty="0">
                <a:solidFill>
                  <a:schemeClr val="tx1"/>
                </a:solidFill>
              </a:rPr>
              <a:t> au </a:t>
            </a:r>
            <a:r>
              <a:rPr lang="en-US" sz="3000" b="1" dirty="0" err="1">
                <a:solidFill>
                  <a:schemeClr val="tx1"/>
                </a:solidFill>
              </a:rPr>
              <a:t>privé</a:t>
            </a:r>
            <a:r>
              <a:rPr lang="en-US" sz="3000" b="1" dirty="0">
                <a:solidFill>
                  <a:schemeClr val="tx1"/>
                </a:solidFill>
              </a:rPr>
              <a:t>, y </a:t>
            </a:r>
            <a:r>
              <a:rPr lang="en-US" sz="3000" b="1" dirty="0" err="1">
                <a:solidFill>
                  <a:schemeClr val="tx1"/>
                </a:solidFill>
              </a:rPr>
              <a:t>compris</a:t>
            </a:r>
            <a:r>
              <a:rPr lang="en-US" sz="3000" b="1" dirty="0">
                <a:solidFill>
                  <a:schemeClr val="tx1"/>
                </a:solidFill>
              </a:rPr>
              <a:t> dans les </a:t>
            </a:r>
            <a:r>
              <a:rPr lang="en-US" sz="3000" b="1" dirty="0" err="1">
                <a:solidFill>
                  <a:schemeClr val="tx1"/>
                </a:solidFill>
              </a:rPr>
              <a:t>secteurs</a:t>
            </a:r>
            <a:r>
              <a:rPr lang="en-US" sz="3000" b="1" dirty="0">
                <a:solidFill>
                  <a:schemeClr val="tx1"/>
                </a:solidFill>
              </a:rPr>
              <a:t> </a:t>
            </a:r>
            <a:r>
              <a:rPr lang="en-US" sz="3000" b="1" dirty="0" err="1">
                <a:solidFill>
                  <a:schemeClr val="tx1"/>
                </a:solidFill>
              </a:rPr>
              <a:t>favorisés</a:t>
            </a:r>
            <a:endParaRPr lang="en-US" sz="3000" dirty="0"/>
          </a:p>
        </p:txBody>
      </p:sp>
      <p:graphicFrame>
        <p:nvGraphicFramePr>
          <p:cNvPr id="4" name="Chart 0"/>
          <p:cNvGraphicFramePr/>
          <p:nvPr>
            <p:extLst>
              <p:ext uri="{D42A27DB-BD31-4B8C-83A1-F6EECF244321}">
                <p14:modId xmlns:p14="http://schemas.microsoft.com/office/powerpoint/2010/main" val="3950260461"/>
              </p:ext>
            </p:extLst>
          </p:nvPr>
        </p:nvGraphicFramePr>
        <p:xfrm>
          <a:off x="236668" y="1508759"/>
          <a:ext cx="7169972" cy="4795221"/>
        </p:xfrm>
        <a:graphic>
          <a:graphicData uri="http://schemas.openxmlformats.org/drawingml/2006/chart">
            <c:chart xmlns:c="http://schemas.openxmlformats.org/drawingml/2006/chart" xmlns:r="http://schemas.openxmlformats.org/officeDocument/2006/relationships" r:id="rId3"/>
          </a:graphicData>
        </a:graphic>
      </p:graphicFrame>
      <p:sp>
        <p:nvSpPr>
          <p:cNvPr id="5" name="Lecture privé"/>
          <p:cNvSpPr/>
          <p:nvPr/>
        </p:nvSpPr>
        <p:spPr>
          <a:xfrm>
            <a:off x="7680960" y="1691640"/>
            <a:ext cx="3840480" cy="4251960"/>
          </a:xfrm>
          <a:prstGeom prst="roundRect">
            <a:avLst>
              <a:gd name="adj" fmla="val 2381"/>
            </a:avLst>
          </a:prstGeom>
          <a:solidFill>
            <a:srgbClr val="F1EFF6"/>
          </a:solidFill>
          <a:ln/>
        </p:spPr>
        <p:txBody>
          <a:bodyPr/>
          <a:lstStyle/>
          <a:p>
            <a:endParaRPr lang="fr-FR"/>
          </a:p>
        </p:txBody>
      </p:sp>
      <p:sp>
        <p:nvSpPr>
          <p:cNvPr id="6" name="Text 2"/>
          <p:cNvSpPr txBox="1"/>
          <p:nvPr/>
        </p:nvSpPr>
        <p:spPr>
          <a:xfrm>
            <a:off x="7955280" y="1828800"/>
            <a:ext cx="3291840" cy="365760"/>
          </a:xfrm>
          <a:prstGeom prst="rect">
            <a:avLst/>
          </a:prstGeom>
          <a:noFill/>
          <a:ln/>
        </p:spPr>
        <p:txBody>
          <a:bodyPr wrap="square" lIns="0" tIns="0" rIns="0" bIns="0" rtlCol="0" anchor="t"/>
          <a:lstStyle/>
          <a:p>
            <a:pPr marL="0" indent="0">
              <a:buNone/>
            </a:pPr>
            <a:r>
              <a:rPr lang="en-US" sz="2000" b="1">
                <a:solidFill>
                  <a:schemeClr val="accent2"/>
                </a:solidFill>
              </a:rPr>
              <a:t>À retenir</a:t>
            </a:r>
            <a:endParaRPr lang="en-US" sz="2000"/>
          </a:p>
        </p:txBody>
      </p:sp>
      <p:sp>
        <p:nvSpPr>
          <p:cNvPr id="7" name="Text 3"/>
          <p:cNvSpPr txBox="1"/>
          <p:nvPr/>
        </p:nvSpPr>
        <p:spPr>
          <a:xfrm>
            <a:off x="7955280" y="2286000"/>
            <a:ext cx="3291840" cy="3566160"/>
          </a:xfrm>
          <a:prstGeom prst="rect">
            <a:avLst/>
          </a:prstGeom>
          <a:noFill/>
          <a:ln/>
        </p:spPr>
        <p:txBody>
          <a:bodyPr wrap="square" lIns="0" tIns="0" rIns="0" bIns="0" rtlCol="0" anchor="t"/>
          <a:lstStyle/>
          <a:p>
            <a:pPr marL="342900" indent="-342900">
              <a:spcAft>
                <a:spcPts val="800"/>
              </a:spcAft>
              <a:buSzPct val="100000"/>
              <a:buChar char="•"/>
            </a:pPr>
            <a:r>
              <a:rPr lang="en-US" sz="1400" dirty="0" err="1">
                <a:solidFill>
                  <a:schemeClr val="tx1"/>
                </a:solidFill>
              </a:rPr>
              <a:t>Pôle</a:t>
            </a:r>
            <a:r>
              <a:rPr lang="en-US" sz="1400" dirty="0">
                <a:solidFill>
                  <a:schemeClr val="tx1"/>
                </a:solidFill>
              </a:rPr>
              <a:t> </a:t>
            </a:r>
            <a:r>
              <a:rPr lang="en-US" sz="1400" dirty="0" err="1">
                <a:solidFill>
                  <a:schemeClr val="tx1"/>
                </a:solidFill>
              </a:rPr>
              <a:t>privé</a:t>
            </a:r>
            <a:r>
              <a:rPr lang="en-US" sz="1400" dirty="0">
                <a:solidFill>
                  <a:schemeClr val="tx1"/>
                </a:solidFill>
              </a:rPr>
              <a:t> des classes </a:t>
            </a:r>
            <a:r>
              <a:rPr lang="en-US" sz="1400" dirty="0" err="1">
                <a:solidFill>
                  <a:schemeClr val="tx1"/>
                </a:solidFill>
              </a:rPr>
              <a:t>supérieures</a:t>
            </a:r>
            <a:r>
              <a:rPr lang="en-US" sz="1400" dirty="0">
                <a:solidFill>
                  <a:schemeClr val="tx1"/>
                </a:solidFill>
              </a:rPr>
              <a:t> : 51 à 55 % dans le </a:t>
            </a:r>
            <a:r>
              <a:rPr lang="en-US" sz="1400" dirty="0" err="1">
                <a:solidFill>
                  <a:schemeClr val="tx1"/>
                </a:solidFill>
              </a:rPr>
              <a:t>privé</a:t>
            </a:r>
            <a:r>
              <a:rPr lang="en-US" sz="1400" dirty="0">
                <a:solidFill>
                  <a:schemeClr val="tx1"/>
                </a:solidFill>
              </a:rPr>
              <a:t> ; </a:t>
            </a:r>
            <a:r>
              <a:rPr lang="en-US" sz="1400" dirty="0" err="1">
                <a:solidFill>
                  <a:schemeClr val="tx1"/>
                </a:solidFill>
              </a:rPr>
              <a:t>pôle</a:t>
            </a:r>
            <a:r>
              <a:rPr lang="en-US" sz="1400" dirty="0">
                <a:solidFill>
                  <a:schemeClr val="tx1"/>
                </a:solidFill>
              </a:rPr>
              <a:t> public/</a:t>
            </a:r>
            <a:r>
              <a:rPr lang="en-US" sz="1400" dirty="0" err="1">
                <a:solidFill>
                  <a:schemeClr val="tx1"/>
                </a:solidFill>
              </a:rPr>
              <a:t>culturel</a:t>
            </a:r>
            <a:r>
              <a:rPr lang="en-US" sz="1400" dirty="0">
                <a:solidFill>
                  <a:schemeClr val="tx1"/>
                </a:solidFill>
              </a:rPr>
              <a:t> : 29 %</a:t>
            </a:r>
            <a:endParaRPr lang="en-US" sz="1400" dirty="0"/>
          </a:p>
          <a:p>
            <a:pPr marL="342900" indent="-342900">
              <a:spcAft>
                <a:spcPts val="800"/>
              </a:spcAft>
              <a:buSzPct val="100000"/>
              <a:buChar char="•"/>
            </a:pPr>
            <a:r>
              <a:rPr lang="en-US" sz="1400" dirty="0" err="1">
                <a:solidFill>
                  <a:schemeClr val="tx1"/>
                </a:solidFill>
              </a:rPr>
              <a:t>Recours</a:t>
            </a:r>
            <a:r>
              <a:rPr lang="en-US" sz="1400" dirty="0">
                <a:solidFill>
                  <a:schemeClr val="tx1"/>
                </a:solidFill>
              </a:rPr>
              <a:t> le plus </a:t>
            </a:r>
            <a:r>
              <a:rPr lang="en-US" sz="1400" dirty="0" err="1">
                <a:solidFill>
                  <a:schemeClr val="tx1"/>
                </a:solidFill>
              </a:rPr>
              <a:t>élevé</a:t>
            </a:r>
            <a:r>
              <a:rPr lang="en-US" sz="1400" dirty="0">
                <a:solidFill>
                  <a:schemeClr val="tx1"/>
                </a:solidFill>
              </a:rPr>
              <a:t> </a:t>
            </a:r>
            <a:r>
              <a:rPr lang="en-US" sz="1400" dirty="0" err="1">
                <a:solidFill>
                  <a:schemeClr val="tx1"/>
                </a:solidFill>
              </a:rPr>
              <a:t>là</a:t>
            </a:r>
            <a:r>
              <a:rPr lang="en-US" sz="1400" dirty="0">
                <a:solidFill>
                  <a:schemeClr val="tx1"/>
                </a:solidFill>
              </a:rPr>
              <a:t> </a:t>
            </a:r>
            <a:r>
              <a:rPr lang="en-US" sz="1400" dirty="0" err="1">
                <a:solidFill>
                  <a:schemeClr val="tx1"/>
                </a:solidFill>
              </a:rPr>
              <a:t>où</a:t>
            </a:r>
            <a:r>
              <a:rPr lang="en-US" sz="1400" dirty="0">
                <a:solidFill>
                  <a:schemeClr val="tx1"/>
                </a:solidFill>
              </a:rPr>
              <a:t> les collèges publics </a:t>
            </a:r>
            <a:r>
              <a:rPr lang="en-US" sz="1400" dirty="0" err="1">
                <a:solidFill>
                  <a:schemeClr val="tx1"/>
                </a:solidFill>
              </a:rPr>
              <a:t>sont</a:t>
            </a:r>
            <a:r>
              <a:rPr lang="en-US" sz="1400" dirty="0">
                <a:solidFill>
                  <a:schemeClr val="tx1"/>
                </a:solidFill>
              </a:rPr>
              <a:t> déjà les plus </a:t>
            </a:r>
            <a:r>
              <a:rPr lang="en-US" sz="1400" dirty="0" err="1">
                <a:solidFill>
                  <a:schemeClr val="tx1"/>
                </a:solidFill>
              </a:rPr>
              <a:t>favorisés</a:t>
            </a:r>
            <a:endParaRPr lang="en-US" sz="1400" dirty="0"/>
          </a:p>
          <a:p>
            <a:pPr marL="342900" indent="-342900">
              <a:spcAft>
                <a:spcPts val="800"/>
              </a:spcAft>
              <a:buSzPct val="100000"/>
              <a:buChar char="•"/>
            </a:pPr>
            <a:r>
              <a:rPr lang="en-US" sz="1400" dirty="0" err="1">
                <a:solidFill>
                  <a:schemeClr val="tx1"/>
                </a:solidFill>
              </a:rPr>
              <a:t>Effet</a:t>
            </a:r>
            <a:r>
              <a:rPr lang="en-US" sz="1400" dirty="0">
                <a:solidFill>
                  <a:schemeClr val="tx1"/>
                </a:solidFill>
              </a:rPr>
              <a:t> </a:t>
            </a:r>
            <a:r>
              <a:rPr lang="en-US" sz="1400" dirty="0" err="1">
                <a:solidFill>
                  <a:schemeClr val="tx1"/>
                </a:solidFill>
              </a:rPr>
              <a:t>limité</a:t>
            </a:r>
            <a:r>
              <a:rPr lang="en-US" sz="1400" dirty="0">
                <a:solidFill>
                  <a:schemeClr val="tx1"/>
                </a:solidFill>
              </a:rPr>
              <a:t> sur le collège de </a:t>
            </a:r>
            <a:r>
              <a:rPr lang="en-US" sz="1400" dirty="0" err="1">
                <a:solidFill>
                  <a:schemeClr val="tx1"/>
                </a:solidFill>
              </a:rPr>
              <a:t>secteur</a:t>
            </a:r>
            <a:r>
              <a:rPr lang="en-US" sz="1400" dirty="0">
                <a:solidFill>
                  <a:schemeClr val="tx1"/>
                </a:solidFill>
              </a:rPr>
              <a:t>, </a:t>
            </a:r>
            <a:r>
              <a:rPr lang="en-US" sz="1400" dirty="0" err="1">
                <a:solidFill>
                  <a:schemeClr val="tx1"/>
                </a:solidFill>
              </a:rPr>
              <a:t>mais</a:t>
            </a:r>
            <a:r>
              <a:rPr lang="en-US" sz="1400" dirty="0">
                <a:solidFill>
                  <a:schemeClr val="tx1"/>
                </a:solidFill>
              </a:rPr>
              <a:t> </a:t>
            </a:r>
            <a:r>
              <a:rPr lang="en-US" sz="1400" dirty="0" err="1">
                <a:solidFill>
                  <a:schemeClr val="tx1"/>
                </a:solidFill>
              </a:rPr>
              <a:t>sélectivité</a:t>
            </a:r>
            <a:r>
              <a:rPr lang="en-US" sz="1400" dirty="0">
                <a:solidFill>
                  <a:schemeClr val="tx1"/>
                </a:solidFill>
              </a:rPr>
              <a:t> accrue du </a:t>
            </a:r>
            <a:r>
              <a:rPr lang="en-US" sz="1400" dirty="0" err="1">
                <a:solidFill>
                  <a:schemeClr val="tx1"/>
                </a:solidFill>
              </a:rPr>
              <a:t>privé</a:t>
            </a:r>
            <a:endParaRPr lang="en-US" sz="1400" dirty="0"/>
          </a:p>
          <a:p>
            <a:pPr marL="342900" indent="-342900">
              <a:spcAft>
                <a:spcPts val="800"/>
              </a:spcAft>
              <a:buSzPct val="100000"/>
              <a:buChar char="•"/>
            </a:pPr>
            <a:r>
              <a:rPr lang="en-US" sz="1400" dirty="0" err="1">
                <a:solidFill>
                  <a:schemeClr val="tx1"/>
                </a:solidFill>
              </a:rPr>
              <a:t>Évitement</a:t>
            </a:r>
            <a:r>
              <a:rPr lang="en-US" sz="1400" dirty="0">
                <a:solidFill>
                  <a:schemeClr val="tx1"/>
                </a:solidFill>
              </a:rPr>
              <a:t> ≠ pratique des </a:t>
            </a:r>
            <a:r>
              <a:rPr lang="en-US" sz="1400" dirty="0" err="1">
                <a:solidFill>
                  <a:schemeClr val="tx1"/>
                </a:solidFill>
              </a:rPr>
              <a:t>seules</a:t>
            </a:r>
            <a:r>
              <a:rPr lang="en-US" sz="1400" dirty="0">
                <a:solidFill>
                  <a:schemeClr val="tx1"/>
                </a:solidFill>
              </a:rPr>
              <a:t> classes </a:t>
            </a:r>
            <a:r>
              <a:rPr lang="en-US" sz="1400" dirty="0" err="1">
                <a:solidFill>
                  <a:schemeClr val="tx1"/>
                </a:solidFill>
              </a:rPr>
              <a:t>moyennes</a:t>
            </a:r>
            <a:r>
              <a:rPr lang="en-US" sz="1400" dirty="0">
                <a:solidFill>
                  <a:schemeClr val="tx1"/>
                </a:solidFill>
              </a:rPr>
              <a:t> </a:t>
            </a:r>
            <a:r>
              <a:rPr lang="en-US" sz="1400" dirty="0" err="1">
                <a:solidFill>
                  <a:schemeClr val="tx1"/>
                </a:solidFill>
              </a:rPr>
              <a:t>en</a:t>
            </a:r>
            <a:r>
              <a:rPr lang="en-US" sz="1400" dirty="0">
                <a:solidFill>
                  <a:schemeClr val="tx1"/>
                </a:solidFill>
              </a:rPr>
              <a:t> </a:t>
            </a:r>
            <a:r>
              <a:rPr lang="en-US" sz="1400" dirty="0" err="1">
                <a:solidFill>
                  <a:schemeClr val="tx1"/>
                </a:solidFill>
              </a:rPr>
              <a:t>secteurs</a:t>
            </a:r>
            <a:r>
              <a:rPr lang="en-US" sz="1400" dirty="0">
                <a:solidFill>
                  <a:schemeClr val="tx1"/>
                </a:solidFill>
              </a:rPr>
              <a:t> mixtes</a:t>
            </a:r>
            <a:endParaRPr lang="en-US" sz="1400" dirty="0"/>
          </a:p>
        </p:txBody>
      </p:sp>
      <p:sp>
        <p:nvSpPr>
          <p:cNvPr id="8" name="Text 4"/>
          <p:cNvSpPr txBox="1"/>
          <p:nvPr/>
        </p:nvSpPr>
        <p:spPr>
          <a:xfrm>
            <a:off x="457200" y="6492240"/>
            <a:ext cx="10881360" cy="274320"/>
          </a:xfrm>
          <a:prstGeom prst="rect">
            <a:avLst/>
          </a:prstGeom>
          <a:noFill/>
          <a:ln/>
        </p:spPr>
        <p:txBody>
          <a:bodyPr wrap="square" lIns="0" tIns="0" rIns="0" bIns="0" rtlCol="0" anchor="t"/>
          <a:lstStyle/>
          <a:p>
            <a:pPr marL="0" indent="0">
              <a:buNone/>
            </a:pPr>
            <a:r>
              <a:rPr lang="en-US" sz="1100" i="1" dirty="0">
                <a:solidFill>
                  <a:schemeClr val="tx2"/>
                </a:solidFill>
              </a:rPr>
              <a:t>Source : DEPP, 2021. </a:t>
            </a:r>
            <a:r>
              <a:rPr lang="en-US" sz="1100" i="1" dirty="0" err="1">
                <a:solidFill>
                  <a:schemeClr val="tx2"/>
                </a:solidFill>
              </a:rPr>
              <a:t>Taux</a:t>
            </a:r>
            <a:r>
              <a:rPr lang="en-US" sz="1100" i="1" dirty="0">
                <a:solidFill>
                  <a:schemeClr val="tx2"/>
                </a:solidFill>
              </a:rPr>
              <a:t> de </a:t>
            </a:r>
            <a:r>
              <a:rPr lang="en-US" sz="1100" i="1" dirty="0" err="1">
                <a:solidFill>
                  <a:schemeClr val="tx2"/>
                </a:solidFill>
              </a:rPr>
              <a:t>scolarisation</a:t>
            </a:r>
            <a:r>
              <a:rPr lang="en-US" sz="1100" i="1" dirty="0">
                <a:solidFill>
                  <a:schemeClr val="tx2"/>
                </a:solidFill>
              </a:rPr>
              <a:t> dans </a:t>
            </a:r>
            <a:r>
              <a:rPr lang="en-US" sz="1100" i="1" dirty="0" err="1">
                <a:solidFill>
                  <a:schemeClr val="tx2"/>
                </a:solidFill>
              </a:rPr>
              <a:t>l'enseignement</a:t>
            </a:r>
            <a:r>
              <a:rPr lang="en-US" sz="1100" i="1" dirty="0">
                <a:solidFill>
                  <a:schemeClr val="tx2"/>
                </a:solidFill>
              </a:rPr>
              <a:t> </a:t>
            </a:r>
            <a:r>
              <a:rPr lang="en-US" sz="1100" i="1" dirty="0" err="1">
                <a:solidFill>
                  <a:schemeClr val="tx2"/>
                </a:solidFill>
              </a:rPr>
              <a:t>privé</a:t>
            </a:r>
            <a:r>
              <a:rPr lang="en-US" sz="1100" i="1" dirty="0">
                <a:solidFill>
                  <a:schemeClr val="tx2"/>
                </a:solidFill>
              </a:rPr>
              <a:t> </a:t>
            </a:r>
            <a:r>
              <a:rPr lang="en-US" sz="1100" i="1" dirty="0" err="1">
                <a:solidFill>
                  <a:schemeClr val="tx2"/>
                </a:solidFill>
              </a:rPr>
              <a:t>selon</a:t>
            </a:r>
            <a:r>
              <a:rPr lang="en-US" sz="1100" i="1" dirty="0">
                <a:solidFill>
                  <a:schemeClr val="tx2"/>
                </a:solidFill>
              </a:rPr>
              <a:t> la </a:t>
            </a:r>
            <a:r>
              <a:rPr lang="en-US" sz="1100" i="1" dirty="0" err="1">
                <a:solidFill>
                  <a:schemeClr val="tx2"/>
                </a:solidFill>
              </a:rPr>
              <a:t>catégorie</a:t>
            </a:r>
            <a:r>
              <a:rPr lang="en-US" sz="1100" i="1" dirty="0">
                <a:solidFill>
                  <a:schemeClr val="tx2"/>
                </a:solidFill>
              </a:rPr>
              <a:t> </a:t>
            </a:r>
            <a:r>
              <a:rPr lang="en-US" sz="1100" i="1" dirty="0" err="1">
                <a:solidFill>
                  <a:schemeClr val="tx2"/>
                </a:solidFill>
              </a:rPr>
              <a:t>sociale</a:t>
            </a:r>
            <a:r>
              <a:rPr lang="en-US" sz="1100" i="1" dirty="0">
                <a:solidFill>
                  <a:schemeClr val="tx2"/>
                </a:solidFill>
              </a:rPr>
              <a:t>.</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91440"/>
            <a:ext cx="11083332" cy="709414"/>
          </a:xfrm>
          <a:prstGeom prst="rect">
            <a:avLst/>
          </a:prstGeom>
          <a:noFill/>
          <a:ln/>
        </p:spPr>
        <p:txBody>
          <a:bodyPr wrap="square" lIns="0" tIns="0" rIns="0" bIns="0" rtlCol="0" anchor="t">
            <a:normAutofit fontScale="90000"/>
          </a:bodyPr>
          <a:lstStyle/>
          <a:p>
            <a:r>
              <a:rPr lang="fr-FR" dirty="0"/>
              <a:t>Des classes supérieures « protégées » par la sectorisation, mais sureprésentées dans l’enseignement privé</a:t>
            </a:r>
          </a:p>
        </p:txBody>
      </p:sp>
      <p:pic>
        <p:nvPicPr>
          <p:cNvPr id="4" name="Carte du taux de scolarisation dans le privé, Paris et première couronne, 2021" descr="Carte du taux de scolarisation dans le privé, Paris et première couronne, 2021"/>
          <p:cNvPicPr>
            <a:picLocks noChangeAspect="1"/>
          </p:cNvPicPr>
          <p:nvPr/>
        </p:nvPicPr>
        <p:blipFill>
          <a:blip r:embed="rId3"/>
          <a:stretch>
            <a:fillRect/>
          </a:stretch>
        </p:blipFill>
        <p:spPr>
          <a:xfrm>
            <a:off x="2768842" y="1075174"/>
            <a:ext cx="6427125" cy="5275384"/>
          </a:xfrm>
          <a:prstGeom prst="rect">
            <a:avLst/>
          </a:prstGeom>
        </p:spPr>
      </p:pic>
      <p:sp>
        <p:nvSpPr>
          <p:cNvPr id="8" name="Text 4"/>
          <p:cNvSpPr txBox="1"/>
          <p:nvPr/>
        </p:nvSpPr>
        <p:spPr>
          <a:xfrm>
            <a:off x="3166915" y="6443831"/>
            <a:ext cx="6029661" cy="322729"/>
          </a:xfrm>
          <a:prstGeom prst="rect">
            <a:avLst/>
          </a:prstGeom>
          <a:noFill/>
          <a:ln/>
        </p:spPr>
        <p:txBody>
          <a:bodyPr wrap="square" lIns="0" tIns="0" rIns="0" bIns="0" rtlCol="0" anchor="t"/>
          <a:lstStyle/>
          <a:p>
            <a:pPr marL="0" indent="0">
              <a:buNone/>
            </a:pPr>
            <a:r>
              <a:rPr lang="en-US" sz="1100" i="1" dirty="0">
                <a:solidFill>
                  <a:schemeClr val="tx2"/>
                </a:solidFill>
              </a:rPr>
              <a:t>Source : MEN, DEPP, 2021. </a:t>
            </a:r>
            <a:r>
              <a:rPr lang="en-US" sz="1100" i="1" dirty="0" err="1">
                <a:solidFill>
                  <a:schemeClr val="tx2"/>
                </a:solidFill>
              </a:rPr>
              <a:t>Taux</a:t>
            </a:r>
            <a:r>
              <a:rPr lang="en-US" sz="1100" i="1" dirty="0">
                <a:solidFill>
                  <a:schemeClr val="tx2"/>
                </a:solidFill>
              </a:rPr>
              <a:t> de </a:t>
            </a:r>
            <a:r>
              <a:rPr lang="en-US" sz="1100" i="1" dirty="0" err="1">
                <a:solidFill>
                  <a:schemeClr val="tx2"/>
                </a:solidFill>
              </a:rPr>
              <a:t>scolarisation</a:t>
            </a:r>
            <a:r>
              <a:rPr lang="en-US" sz="1100" i="1" dirty="0">
                <a:solidFill>
                  <a:schemeClr val="tx2"/>
                </a:solidFill>
              </a:rPr>
              <a:t> dans le </a:t>
            </a:r>
            <a:r>
              <a:rPr lang="en-US" sz="1100" i="1" dirty="0" err="1">
                <a:solidFill>
                  <a:schemeClr val="tx2"/>
                </a:solidFill>
              </a:rPr>
              <a:t>privé</a:t>
            </a:r>
            <a:r>
              <a:rPr lang="en-US" sz="1100" i="1" dirty="0">
                <a:solidFill>
                  <a:schemeClr val="tx2"/>
                </a:solidFill>
              </a:rPr>
              <a:t> (collège), </a:t>
            </a:r>
            <a:r>
              <a:rPr lang="en-US" sz="1100" i="1" dirty="0" err="1">
                <a:solidFill>
                  <a:schemeClr val="tx2"/>
                </a:solidFill>
              </a:rPr>
              <a:t>discrétisation</a:t>
            </a:r>
            <a:r>
              <a:rPr lang="en-US" sz="1100" i="1" dirty="0">
                <a:solidFill>
                  <a:schemeClr val="tx2"/>
                </a:solidFill>
              </a:rPr>
              <a:t> </a:t>
            </a:r>
            <a:r>
              <a:rPr lang="en-US" sz="1100" i="1" dirty="0" err="1">
                <a:solidFill>
                  <a:schemeClr val="tx2"/>
                </a:solidFill>
              </a:rPr>
              <a:t>en</a:t>
            </a:r>
            <a:r>
              <a:rPr lang="en-US" sz="1100" i="1" dirty="0">
                <a:solidFill>
                  <a:schemeClr val="tx2"/>
                </a:solidFill>
              </a:rPr>
              <a:t> quantiles.</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17220" y="103749"/>
            <a:ext cx="10784896" cy="640080"/>
          </a:xfrm>
          <a:prstGeom prst="rect">
            <a:avLst/>
          </a:prstGeom>
          <a:noFill/>
          <a:ln/>
        </p:spPr>
        <p:txBody>
          <a:bodyPr wrap="square" lIns="0" tIns="0" rIns="0" bIns="0" rtlCol="0" anchor="t"/>
          <a:lstStyle/>
          <a:p>
            <a:pPr marL="0" indent="0" algn="ctr">
              <a:buNone/>
            </a:pPr>
            <a:r>
              <a:rPr lang="en-US" sz="3000" b="1" dirty="0">
                <a:solidFill>
                  <a:schemeClr val="tx1"/>
                </a:solidFill>
              </a:rPr>
              <a:t>CONCLUSION</a:t>
            </a:r>
            <a:endParaRPr lang="en-US" sz="3000" dirty="0"/>
          </a:p>
        </p:txBody>
      </p:sp>
      <p:sp>
        <p:nvSpPr>
          <p:cNvPr id="4" name="Message 1"/>
          <p:cNvSpPr/>
          <p:nvPr/>
        </p:nvSpPr>
        <p:spPr>
          <a:xfrm>
            <a:off x="483868" y="721974"/>
            <a:ext cx="5177790" cy="1438673"/>
          </a:xfrm>
          <a:prstGeom prst="roundRect">
            <a:avLst>
              <a:gd name="adj" fmla="val 4545"/>
            </a:avLst>
          </a:prstGeom>
          <a:solidFill>
            <a:srgbClr val="F1EFF6"/>
          </a:solidFill>
          <a:ln/>
        </p:spPr>
        <p:txBody>
          <a:bodyPr/>
          <a:lstStyle/>
          <a:p>
            <a:endParaRPr lang="fr-FR"/>
          </a:p>
        </p:txBody>
      </p:sp>
      <p:sp>
        <p:nvSpPr>
          <p:cNvPr id="5" name="Text 2"/>
          <p:cNvSpPr/>
          <p:nvPr/>
        </p:nvSpPr>
        <p:spPr>
          <a:xfrm>
            <a:off x="716281" y="1038120"/>
            <a:ext cx="640080" cy="640080"/>
          </a:xfrm>
          <a:prstGeom prst="ellipse">
            <a:avLst/>
          </a:prstGeom>
          <a:solidFill>
            <a:srgbClr val="C8421E"/>
          </a:solidFill>
          <a:ln/>
        </p:spPr>
        <p:txBody>
          <a:bodyPr wrap="square" lIns="0" tIns="0" rIns="0" bIns="0" rtlCol="0" anchor="ctr"/>
          <a:lstStyle/>
          <a:p>
            <a:pPr marL="0" indent="0" algn="ctr">
              <a:buNone/>
            </a:pPr>
            <a:r>
              <a:rPr lang="en-US" sz="2400" b="1">
                <a:solidFill>
                  <a:schemeClr val="bg1"/>
                </a:solidFill>
              </a:rPr>
              <a:t>1</a:t>
            </a:r>
            <a:endParaRPr lang="en-US" sz="2400"/>
          </a:p>
        </p:txBody>
      </p:sp>
      <p:sp>
        <p:nvSpPr>
          <p:cNvPr id="6" name="Text 3"/>
          <p:cNvSpPr txBox="1"/>
          <p:nvPr/>
        </p:nvSpPr>
        <p:spPr>
          <a:xfrm>
            <a:off x="1638298" y="721974"/>
            <a:ext cx="4023360" cy="1293600"/>
          </a:xfrm>
          <a:prstGeom prst="rect">
            <a:avLst/>
          </a:prstGeom>
          <a:noFill/>
          <a:ln/>
        </p:spPr>
        <p:txBody>
          <a:bodyPr wrap="square" lIns="0" tIns="0" rIns="0" bIns="0" rtlCol="0" anchor="ctr"/>
          <a:lstStyle/>
          <a:p>
            <a:pPr marL="0" indent="0">
              <a:spcAft>
                <a:spcPts val="600"/>
              </a:spcAft>
              <a:buNone/>
            </a:pPr>
            <a:r>
              <a:rPr lang="en-US" sz="1700" b="1" dirty="0">
                <a:solidFill>
                  <a:schemeClr val="tx1"/>
                </a:solidFill>
              </a:rPr>
              <a:t>Un </a:t>
            </a:r>
            <a:r>
              <a:rPr lang="en-US" sz="1700" b="1" dirty="0" err="1">
                <a:solidFill>
                  <a:schemeClr val="tx1"/>
                </a:solidFill>
              </a:rPr>
              <a:t>clivage</a:t>
            </a:r>
            <a:r>
              <a:rPr lang="en-US" sz="1700" b="1" dirty="0">
                <a:solidFill>
                  <a:schemeClr val="tx1"/>
                </a:solidFill>
              </a:rPr>
              <a:t> public / </a:t>
            </a:r>
            <a:r>
              <a:rPr lang="en-US" sz="1700" b="1" dirty="0" err="1">
                <a:solidFill>
                  <a:schemeClr val="tx1"/>
                </a:solidFill>
              </a:rPr>
              <a:t>privé</a:t>
            </a:r>
            <a:r>
              <a:rPr lang="en-US" sz="1700" b="1" dirty="0">
                <a:solidFill>
                  <a:schemeClr val="tx1"/>
                </a:solidFill>
              </a:rPr>
              <a:t> croissant</a:t>
            </a:r>
            <a:endParaRPr lang="en-US" sz="1600" dirty="0"/>
          </a:p>
          <a:p>
            <a:pPr marL="0" indent="0">
              <a:buNone/>
            </a:pPr>
            <a:r>
              <a:rPr lang="en-US" sz="1400" dirty="0">
                <a:solidFill>
                  <a:schemeClr val="tx1"/>
                </a:solidFill>
              </a:rPr>
              <a:t>Part de la </a:t>
            </a:r>
            <a:r>
              <a:rPr lang="en-US" sz="1400" dirty="0" err="1">
                <a:solidFill>
                  <a:schemeClr val="tx1"/>
                </a:solidFill>
              </a:rPr>
              <a:t>ségrégation</a:t>
            </a:r>
            <a:r>
              <a:rPr lang="en-US" sz="1400" dirty="0">
                <a:solidFill>
                  <a:schemeClr val="tx1"/>
                </a:solidFill>
              </a:rPr>
              <a:t> entre public et </a:t>
            </a:r>
            <a:r>
              <a:rPr lang="en-US" sz="1400" dirty="0" err="1">
                <a:solidFill>
                  <a:schemeClr val="tx1"/>
                </a:solidFill>
              </a:rPr>
              <a:t>privé</a:t>
            </a:r>
            <a:r>
              <a:rPr lang="en-US" sz="1400" dirty="0">
                <a:solidFill>
                  <a:schemeClr val="tx1"/>
                </a:solidFill>
              </a:rPr>
              <a:t> </a:t>
            </a:r>
            <a:r>
              <a:rPr lang="en-US" sz="1400" dirty="0" err="1">
                <a:solidFill>
                  <a:schemeClr val="tx1"/>
                </a:solidFill>
              </a:rPr>
              <a:t>en</a:t>
            </a:r>
            <a:r>
              <a:rPr lang="en-US" sz="1400" dirty="0">
                <a:solidFill>
                  <a:schemeClr val="tx1"/>
                </a:solidFill>
              </a:rPr>
              <a:t> </a:t>
            </a:r>
            <a:r>
              <a:rPr lang="en-US" sz="1400" dirty="0" err="1">
                <a:solidFill>
                  <a:schemeClr val="tx1"/>
                </a:solidFill>
              </a:rPr>
              <a:t>hausse</a:t>
            </a:r>
            <a:r>
              <a:rPr lang="en-US" sz="1400" dirty="0">
                <a:solidFill>
                  <a:schemeClr val="tx1"/>
                </a:solidFill>
              </a:rPr>
              <a:t> </a:t>
            </a:r>
            <a:r>
              <a:rPr lang="en-US" sz="1400" dirty="0" err="1">
                <a:solidFill>
                  <a:schemeClr val="tx1"/>
                </a:solidFill>
              </a:rPr>
              <a:t>partout</a:t>
            </a:r>
            <a:r>
              <a:rPr lang="en-US" sz="1400" dirty="0">
                <a:solidFill>
                  <a:schemeClr val="tx1"/>
                </a:solidFill>
              </a:rPr>
              <a:t>, de 19 % à 52 % </a:t>
            </a:r>
            <a:r>
              <a:rPr lang="en-US" sz="1400" dirty="0" err="1">
                <a:solidFill>
                  <a:schemeClr val="tx1"/>
                </a:solidFill>
              </a:rPr>
              <a:t>en</a:t>
            </a:r>
            <a:r>
              <a:rPr lang="en-US" sz="1400" dirty="0">
                <a:solidFill>
                  <a:schemeClr val="tx1"/>
                </a:solidFill>
              </a:rPr>
              <a:t> 2019, avec un </a:t>
            </a:r>
            <a:r>
              <a:rPr lang="en-US" sz="1400" dirty="0" err="1">
                <a:solidFill>
                  <a:schemeClr val="tx1"/>
                </a:solidFill>
              </a:rPr>
              <a:t>poids</a:t>
            </a:r>
            <a:r>
              <a:rPr lang="en-US" sz="1400" dirty="0">
                <a:solidFill>
                  <a:schemeClr val="tx1"/>
                </a:solidFill>
              </a:rPr>
              <a:t> du </a:t>
            </a:r>
            <a:r>
              <a:rPr lang="en-US" sz="1400" dirty="0" err="1">
                <a:solidFill>
                  <a:schemeClr val="tx1"/>
                </a:solidFill>
              </a:rPr>
              <a:t>privé</a:t>
            </a:r>
            <a:r>
              <a:rPr lang="en-US" sz="1400" dirty="0">
                <a:solidFill>
                  <a:schemeClr val="tx1"/>
                </a:solidFill>
              </a:rPr>
              <a:t> stable.</a:t>
            </a:r>
            <a:endParaRPr lang="en-US" sz="1600" dirty="0"/>
          </a:p>
        </p:txBody>
      </p:sp>
      <p:sp>
        <p:nvSpPr>
          <p:cNvPr id="7" name="Message 2"/>
          <p:cNvSpPr/>
          <p:nvPr/>
        </p:nvSpPr>
        <p:spPr>
          <a:xfrm>
            <a:off x="6225542" y="746524"/>
            <a:ext cx="5059676" cy="1467505"/>
          </a:xfrm>
          <a:prstGeom prst="roundRect">
            <a:avLst>
              <a:gd name="adj" fmla="val 4545"/>
            </a:avLst>
          </a:prstGeom>
          <a:solidFill>
            <a:srgbClr val="F1EFF6"/>
          </a:solidFill>
          <a:ln/>
        </p:spPr>
        <p:txBody>
          <a:bodyPr/>
          <a:lstStyle/>
          <a:p>
            <a:endParaRPr lang="fr-FR"/>
          </a:p>
        </p:txBody>
      </p:sp>
      <p:sp>
        <p:nvSpPr>
          <p:cNvPr id="8" name="Text 5"/>
          <p:cNvSpPr/>
          <p:nvPr/>
        </p:nvSpPr>
        <p:spPr>
          <a:xfrm>
            <a:off x="6311267" y="984360"/>
            <a:ext cx="640080" cy="640080"/>
          </a:xfrm>
          <a:prstGeom prst="ellipse">
            <a:avLst/>
          </a:prstGeom>
          <a:solidFill>
            <a:srgbClr val="1B7F73"/>
          </a:solidFill>
          <a:ln/>
        </p:spPr>
        <p:txBody>
          <a:bodyPr wrap="square" lIns="0" tIns="0" rIns="0" bIns="0" rtlCol="0" anchor="ctr"/>
          <a:lstStyle/>
          <a:p>
            <a:pPr marL="0" indent="0" algn="ctr">
              <a:buNone/>
            </a:pPr>
            <a:r>
              <a:rPr lang="en-US" sz="2400" b="1">
                <a:solidFill>
                  <a:schemeClr val="bg1"/>
                </a:solidFill>
              </a:rPr>
              <a:t>2</a:t>
            </a:r>
            <a:endParaRPr lang="en-US" sz="2400"/>
          </a:p>
        </p:txBody>
      </p:sp>
      <p:sp>
        <p:nvSpPr>
          <p:cNvPr id="9" name="Text 6"/>
          <p:cNvSpPr txBox="1"/>
          <p:nvPr/>
        </p:nvSpPr>
        <p:spPr>
          <a:xfrm>
            <a:off x="7376151" y="634680"/>
            <a:ext cx="3684279" cy="1525967"/>
          </a:xfrm>
          <a:prstGeom prst="rect">
            <a:avLst/>
          </a:prstGeom>
          <a:noFill/>
          <a:ln/>
        </p:spPr>
        <p:txBody>
          <a:bodyPr wrap="square" lIns="0" tIns="0" rIns="0" bIns="0" rtlCol="0" anchor="ctr"/>
          <a:lstStyle/>
          <a:p>
            <a:pPr marL="0" indent="0">
              <a:spcAft>
                <a:spcPts val="600"/>
              </a:spcAft>
              <a:buNone/>
            </a:pPr>
            <a:r>
              <a:rPr lang="en-US" sz="1700" b="1" dirty="0">
                <a:solidFill>
                  <a:schemeClr val="tx1"/>
                </a:solidFill>
              </a:rPr>
              <a:t>Une </a:t>
            </a:r>
            <a:r>
              <a:rPr lang="en-US" sz="1700" b="1" dirty="0" err="1">
                <a:solidFill>
                  <a:schemeClr val="tx1"/>
                </a:solidFill>
              </a:rPr>
              <a:t>sectorisation</a:t>
            </a:r>
            <a:r>
              <a:rPr lang="en-US" sz="1700" b="1" dirty="0">
                <a:solidFill>
                  <a:schemeClr val="tx1"/>
                </a:solidFill>
              </a:rPr>
              <a:t> à </a:t>
            </a:r>
            <a:r>
              <a:rPr lang="en-US" sz="1700" b="1" dirty="0" err="1">
                <a:solidFill>
                  <a:schemeClr val="tx1"/>
                </a:solidFill>
              </a:rPr>
              <a:t>l'effet</a:t>
            </a:r>
            <a:r>
              <a:rPr lang="en-US" sz="1700" b="1" dirty="0">
                <a:solidFill>
                  <a:schemeClr val="tx1"/>
                </a:solidFill>
              </a:rPr>
              <a:t> non </a:t>
            </a:r>
            <a:r>
              <a:rPr lang="en-US" sz="1700" b="1" dirty="0" err="1">
                <a:solidFill>
                  <a:schemeClr val="tx1"/>
                </a:solidFill>
              </a:rPr>
              <a:t>uniforme</a:t>
            </a:r>
            <a:endParaRPr lang="en-US" sz="1600" dirty="0"/>
          </a:p>
          <a:p>
            <a:pPr marL="0" indent="0">
              <a:buNone/>
            </a:pPr>
            <a:r>
              <a:rPr lang="en-US" sz="1400" dirty="0">
                <a:solidFill>
                  <a:schemeClr val="tx1"/>
                </a:solidFill>
              </a:rPr>
              <a:t>Elle </a:t>
            </a:r>
            <a:r>
              <a:rPr lang="en-US" sz="1400" dirty="0" err="1">
                <a:solidFill>
                  <a:schemeClr val="tx1"/>
                </a:solidFill>
              </a:rPr>
              <a:t>atténue</a:t>
            </a:r>
            <a:r>
              <a:rPr lang="en-US" sz="1400" dirty="0">
                <a:solidFill>
                  <a:schemeClr val="tx1"/>
                </a:solidFill>
              </a:rPr>
              <a:t> la </a:t>
            </a:r>
            <a:r>
              <a:rPr lang="en-US" sz="1400" dirty="0" err="1">
                <a:solidFill>
                  <a:schemeClr val="tx1"/>
                </a:solidFill>
              </a:rPr>
              <a:t>ségrégation</a:t>
            </a:r>
            <a:r>
              <a:rPr lang="en-US" sz="1400" dirty="0">
                <a:solidFill>
                  <a:schemeClr val="tx1"/>
                </a:solidFill>
              </a:rPr>
              <a:t> </a:t>
            </a:r>
            <a:r>
              <a:rPr lang="en-US" sz="1400" dirty="0"/>
              <a:t>dans les</a:t>
            </a:r>
            <a:r>
              <a:rPr lang="en-US" sz="1400" dirty="0">
                <a:solidFill>
                  <a:schemeClr val="tx1"/>
                </a:solidFill>
              </a:rPr>
              <a:t> </a:t>
            </a:r>
            <a:r>
              <a:rPr lang="en-US" sz="1400" dirty="0" err="1">
                <a:solidFill>
                  <a:schemeClr val="tx1"/>
                </a:solidFill>
              </a:rPr>
              <a:t>secteurs</a:t>
            </a:r>
            <a:r>
              <a:rPr lang="en-US" sz="1400" dirty="0">
                <a:solidFill>
                  <a:schemeClr val="tx1"/>
                </a:solidFill>
              </a:rPr>
              <a:t> mixtes, </a:t>
            </a:r>
            <a:r>
              <a:rPr lang="en-US" sz="1400" dirty="0" err="1">
                <a:solidFill>
                  <a:schemeClr val="tx1"/>
                </a:solidFill>
              </a:rPr>
              <a:t>mais</a:t>
            </a:r>
            <a:r>
              <a:rPr lang="en-US" sz="1400" dirty="0">
                <a:solidFill>
                  <a:schemeClr val="tx1"/>
                </a:solidFill>
              </a:rPr>
              <a:t> beaucoup de </a:t>
            </a:r>
            <a:r>
              <a:rPr lang="en-US" sz="1400" dirty="0" err="1">
                <a:solidFill>
                  <a:schemeClr val="tx1"/>
                </a:solidFill>
              </a:rPr>
              <a:t>secteurs</a:t>
            </a:r>
            <a:r>
              <a:rPr lang="en-US" sz="1400" dirty="0">
                <a:solidFill>
                  <a:schemeClr val="tx1"/>
                </a:solidFill>
              </a:rPr>
              <a:t> </a:t>
            </a:r>
            <a:r>
              <a:rPr lang="en-US" sz="1400" dirty="0" err="1">
                <a:solidFill>
                  <a:schemeClr val="tx1"/>
                </a:solidFill>
              </a:rPr>
              <a:t>restent</a:t>
            </a:r>
            <a:r>
              <a:rPr lang="en-US" sz="1400" dirty="0">
                <a:solidFill>
                  <a:schemeClr val="tx1"/>
                </a:solidFill>
              </a:rPr>
              <a:t> </a:t>
            </a:r>
            <a:r>
              <a:rPr lang="en-US" sz="1400" dirty="0" err="1">
                <a:solidFill>
                  <a:schemeClr val="tx1"/>
                </a:solidFill>
              </a:rPr>
              <a:t>homogènes</a:t>
            </a:r>
            <a:r>
              <a:rPr lang="en-US" sz="1400" dirty="0">
                <a:solidFill>
                  <a:schemeClr val="tx1"/>
                </a:solidFill>
              </a:rPr>
              <a:t> et </a:t>
            </a:r>
            <a:r>
              <a:rPr lang="en-US" sz="1400" dirty="0" err="1">
                <a:solidFill>
                  <a:schemeClr val="tx1"/>
                </a:solidFill>
              </a:rPr>
              <a:t>contigus</a:t>
            </a:r>
            <a:r>
              <a:rPr lang="en-US" sz="1400" dirty="0">
                <a:solidFill>
                  <a:schemeClr val="tx1"/>
                </a:solidFill>
              </a:rPr>
              <a:t>.</a:t>
            </a:r>
            <a:endParaRPr lang="en-US" sz="1600" dirty="0"/>
          </a:p>
        </p:txBody>
      </p:sp>
      <p:sp>
        <p:nvSpPr>
          <p:cNvPr id="10" name="Message 3"/>
          <p:cNvSpPr/>
          <p:nvPr/>
        </p:nvSpPr>
        <p:spPr>
          <a:xfrm>
            <a:off x="483868" y="2401739"/>
            <a:ext cx="5333997" cy="1521069"/>
          </a:xfrm>
          <a:prstGeom prst="roundRect">
            <a:avLst>
              <a:gd name="adj" fmla="val 4545"/>
            </a:avLst>
          </a:prstGeom>
          <a:solidFill>
            <a:srgbClr val="F1EFF6"/>
          </a:solidFill>
          <a:ln/>
        </p:spPr>
        <p:txBody>
          <a:bodyPr/>
          <a:lstStyle/>
          <a:p>
            <a:endParaRPr lang="fr-FR"/>
          </a:p>
        </p:txBody>
      </p:sp>
      <p:sp>
        <p:nvSpPr>
          <p:cNvPr id="11" name="Text 8"/>
          <p:cNvSpPr/>
          <p:nvPr/>
        </p:nvSpPr>
        <p:spPr>
          <a:xfrm>
            <a:off x="662950" y="2612571"/>
            <a:ext cx="640080" cy="640080"/>
          </a:xfrm>
          <a:prstGeom prst="ellipse">
            <a:avLst/>
          </a:prstGeom>
          <a:solidFill>
            <a:srgbClr val="3D3B8E"/>
          </a:solidFill>
          <a:ln/>
        </p:spPr>
        <p:txBody>
          <a:bodyPr wrap="square" lIns="0" tIns="0" rIns="0" bIns="0" rtlCol="0" anchor="ctr"/>
          <a:lstStyle/>
          <a:p>
            <a:pPr marL="0" indent="0" algn="ctr">
              <a:buNone/>
            </a:pPr>
            <a:r>
              <a:rPr lang="en-US" sz="2400" b="1" dirty="0">
                <a:solidFill>
                  <a:schemeClr val="bg1"/>
                </a:solidFill>
              </a:rPr>
              <a:t>3</a:t>
            </a:r>
            <a:endParaRPr lang="en-US" sz="2400" dirty="0"/>
          </a:p>
        </p:txBody>
      </p:sp>
      <p:sp>
        <p:nvSpPr>
          <p:cNvPr id="12" name="Text 9"/>
          <p:cNvSpPr txBox="1"/>
          <p:nvPr/>
        </p:nvSpPr>
        <p:spPr>
          <a:xfrm>
            <a:off x="1548767" y="2467709"/>
            <a:ext cx="4023360" cy="1145820"/>
          </a:xfrm>
          <a:prstGeom prst="rect">
            <a:avLst/>
          </a:prstGeom>
          <a:noFill/>
          <a:ln/>
        </p:spPr>
        <p:txBody>
          <a:bodyPr wrap="square" lIns="0" tIns="0" rIns="0" bIns="0" rtlCol="0" anchor="ctr"/>
          <a:lstStyle/>
          <a:p>
            <a:pPr marL="0" indent="0">
              <a:spcAft>
                <a:spcPts val="600"/>
              </a:spcAft>
              <a:buNone/>
            </a:pPr>
            <a:r>
              <a:rPr lang="fr-FR" sz="1700" b="1" noProof="0" dirty="0">
                <a:solidFill>
                  <a:schemeClr val="tx1"/>
                </a:solidFill>
              </a:rPr>
              <a:t>Une carte scolaire contournée essentiellement par le choix du privé</a:t>
            </a:r>
            <a:endParaRPr lang="fr-FR" sz="1600" noProof="0" dirty="0"/>
          </a:p>
          <a:p>
            <a:pPr marL="0" indent="0">
              <a:buNone/>
            </a:pPr>
            <a:r>
              <a:rPr lang="fr-FR" sz="1400" noProof="0" dirty="0">
                <a:solidFill>
                  <a:schemeClr val="tx1"/>
                </a:solidFill>
              </a:rPr>
              <a:t>Respectée, elle réduirait théoriquement la ségrégation de près de moitié ; le privé représente 85 à 90 % de l'évitement.</a:t>
            </a:r>
            <a:endParaRPr lang="fr-FR" sz="1600" noProof="0" dirty="0"/>
          </a:p>
        </p:txBody>
      </p:sp>
      <p:sp>
        <p:nvSpPr>
          <p:cNvPr id="13" name="Message 4"/>
          <p:cNvSpPr/>
          <p:nvPr/>
        </p:nvSpPr>
        <p:spPr>
          <a:xfrm>
            <a:off x="6166485" y="2410209"/>
            <a:ext cx="5177790" cy="1521069"/>
          </a:xfrm>
          <a:prstGeom prst="roundRect">
            <a:avLst>
              <a:gd name="adj" fmla="val 4545"/>
            </a:avLst>
          </a:prstGeom>
          <a:solidFill>
            <a:srgbClr val="F1EFF6"/>
          </a:solidFill>
          <a:ln/>
        </p:spPr>
        <p:txBody>
          <a:bodyPr/>
          <a:lstStyle/>
          <a:p>
            <a:endParaRPr lang="fr-FR"/>
          </a:p>
        </p:txBody>
      </p:sp>
      <p:sp>
        <p:nvSpPr>
          <p:cNvPr id="14" name="Text 11"/>
          <p:cNvSpPr/>
          <p:nvPr/>
        </p:nvSpPr>
        <p:spPr>
          <a:xfrm>
            <a:off x="6387452" y="2612571"/>
            <a:ext cx="640080" cy="640080"/>
          </a:xfrm>
          <a:prstGeom prst="ellipse">
            <a:avLst/>
          </a:prstGeom>
          <a:solidFill>
            <a:srgbClr val="4A4560"/>
          </a:solidFill>
          <a:ln/>
        </p:spPr>
        <p:txBody>
          <a:bodyPr wrap="square" lIns="0" tIns="0" rIns="0" bIns="0" rtlCol="0" anchor="ctr"/>
          <a:lstStyle/>
          <a:p>
            <a:pPr marL="0" indent="0" algn="ctr">
              <a:buNone/>
            </a:pPr>
            <a:r>
              <a:rPr lang="en-US" sz="2400" b="1" dirty="0">
                <a:solidFill>
                  <a:schemeClr val="bg1"/>
                </a:solidFill>
              </a:rPr>
              <a:t>4</a:t>
            </a:r>
            <a:endParaRPr lang="en-US" sz="2400" dirty="0"/>
          </a:p>
        </p:txBody>
      </p:sp>
      <p:sp>
        <p:nvSpPr>
          <p:cNvPr id="15" name="Text 12"/>
          <p:cNvSpPr txBox="1"/>
          <p:nvPr/>
        </p:nvSpPr>
        <p:spPr>
          <a:xfrm>
            <a:off x="7269474" y="2455121"/>
            <a:ext cx="3832858" cy="997047"/>
          </a:xfrm>
          <a:prstGeom prst="rect">
            <a:avLst/>
          </a:prstGeom>
          <a:noFill/>
          <a:ln/>
        </p:spPr>
        <p:txBody>
          <a:bodyPr wrap="square" lIns="0" tIns="0" rIns="0" bIns="0" rtlCol="0" anchor="ctr"/>
          <a:lstStyle/>
          <a:p>
            <a:pPr marL="0" indent="0">
              <a:spcAft>
                <a:spcPts val="600"/>
              </a:spcAft>
              <a:buNone/>
            </a:pPr>
            <a:r>
              <a:rPr lang="en-US" sz="1700" b="1" dirty="0"/>
              <a:t>Le</a:t>
            </a:r>
            <a:r>
              <a:rPr lang="en-US" sz="1700" b="1" dirty="0">
                <a:solidFill>
                  <a:schemeClr val="tx1"/>
                </a:solidFill>
              </a:rPr>
              <a:t> </a:t>
            </a:r>
            <a:r>
              <a:rPr lang="en-US" sz="1700" b="1" dirty="0" err="1">
                <a:solidFill>
                  <a:schemeClr val="tx1"/>
                </a:solidFill>
              </a:rPr>
              <a:t>rôle</a:t>
            </a:r>
            <a:r>
              <a:rPr lang="en-US" sz="1700" b="1" dirty="0">
                <a:solidFill>
                  <a:schemeClr val="tx1"/>
                </a:solidFill>
              </a:rPr>
              <a:t> central des classes </a:t>
            </a:r>
            <a:r>
              <a:rPr lang="en-US" sz="1700" b="1" dirty="0" err="1">
                <a:solidFill>
                  <a:schemeClr val="tx1"/>
                </a:solidFill>
              </a:rPr>
              <a:t>supérieures</a:t>
            </a:r>
            <a:endParaRPr lang="en-US" sz="1600" dirty="0"/>
          </a:p>
          <a:p>
            <a:pPr marL="0" indent="0">
              <a:buNone/>
            </a:pPr>
            <a:r>
              <a:rPr lang="en-US" sz="1400" dirty="0"/>
              <a:t>Des</a:t>
            </a:r>
            <a:r>
              <a:rPr lang="en-US" sz="1400" dirty="0">
                <a:solidFill>
                  <a:schemeClr val="tx1"/>
                </a:solidFill>
              </a:rPr>
              <a:t> choix </a:t>
            </a:r>
            <a:r>
              <a:rPr lang="en-US" sz="1400" dirty="0" err="1">
                <a:solidFill>
                  <a:schemeClr val="tx1"/>
                </a:solidFill>
              </a:rPr>
              <a:t>sélectifs</a:t>
            </a:r>
            <a:r>
              <a:rPr lang="en-US" sz="1400" dirty="0">
                <a:solidFill>
                  <a:schemeClr val="tx1"/>
                </a:solidFill>
              </a:rPr>
              <a:t> vers le </a:t>
            </a:r>
            <a:r>
              <a:rPr lang="en-US" sz="1400" dirty="0" err="1">
                <a:solidFill>
                  <a:schemeClr val="tx1"/>
                </a:solidFill>
              </a:rPr>
              <a:t>privé</a:t>
            </a:r>
            <a:r>
              <a:rPr lang="en-US" sz="1400" dirty="0">
                <a:solidFill>
                  <a:schemeClr val="tx1"/>
                </a:solidFill>
              </a:rPr>
              <a:t> </a:t>
            </a:r>
            <a:r>
              <a:rPr lang="en-US" sz="1400" dirty="0" err="1">
                <a:solidFill>
                  <a:schemeClr val="tx1"/>
                </a:solidFill>
              </a:rPr>
              <a:t>même</a:t>
            </a:r>
            <a:r>
              <a:rPr lang="en-US" sz="1400" dirty="0">
                <a:solidFill>
                  <a:schemeClr val="tx1"/>
                </a:solidFill>
              </a:rPr>
              <a:t> </a:t>
            </a:r>
            <a:r>
              <a:rPr lang="en-US" sz="1400" dirty="0" err="1">
                <a:solidFill>
                  <a:schemeClr val="tx1"/>
                </a:solidFill>
              </a:rPr>
              <a:t>quand</a:t>
            </a:r>
            <a:r>
              <a:rPr lang="en-US" sz="1400" dirty="0">
                <a:solidFill>
                  <a:schemeClr val="tx1"/>
                </a:solidFill>
              </a:rPr>
              <a:t> le collège de </a:t>
            </a:r>
            <a:r>
              <a:rPr lang="en-US" sz="1400" dirty="0" err="1">
                <a:solidFill>
                  <a:schemeClr val="tx1"/>
                </a:solidFill>
              </a:rPr>
              <a:t>secteur</a:t>
            </a:r>
            <a:r>
              <a:rPr lang="en-US" sz="1400" dirty="0">
                <a:solidFill>
                  <a:schemeClr val="tx1"/>
                </a:solidFill>
              </a:rPr>
              <a:t> est </a:t>
            </a:r>
            <a:r>
              <a:rPr lang="en-US" sz="1400" dirty="0" err="1">
                <a:solidFill>
                  <a:schemeClr val="tx1"/>
                </a:solidFill>
              </a:rPr>
              <a:t>favorisé</a:t>
            </a:r>
            <a:r>
              <a:rPr lang="en-US" sz="1400" dirty="0">
                <a:solidFill>
                  <a:schemeClr val="tx1"/>
                </a:solidFill>
              </a:rPr>
              <a:t>.</a:t>
            </a:r>
            <a:endParaRPr lang="en-US" sz="1600" dirty="0"/>
          </a:p>
        </p:txBody>
      </p:sp>
      <p:sp>
        <p:nvSpPr>
          <p:cNvPr id="3" name="ZoneTexte 2">
            <a:extLst>
              <a:ext uri="{FF2B5EF4-FFF2-40B4-BE49-F238E27FC236}">
                <a16:creationId xmlns:a16="http://schemas.microsoft.com/office/drawing/2014/main" id="{B9C88FC9-94EF-9348-D71E-2E042279405B}"/>
              </a:ext>
            </a:extLst>
          </p:cNvPr>
          <p:cNvSpPr txBox="1"/>
          <p:nvPr/>
        </p:nvSpPr>
        <p:spPr>
          <a:xfrm>
            <a:off x="483868" y="4163900"/>
            <a:ext cx="11102118" cy="2585323"/>
          </a:xfrm>
          <a:prstGeom prst="rect">
            <a:avLst/>
          </a:prstGeom>
          <a:noFill/>
        </p:spPr>
        <p:txBody>
          <a:bodyPr wrap="square" rtlCol="0">
            <a:spAutoFit/>
          </a:bodyPr>
          <a:lstStyle/>
          <a:p>
            <a:pPr marL="285750" indent="-285750">
              <a:buFont typeface="Symbol" pitchFamily="2" charset="2"/>
              <a:buChar char="Þ"/>
            </a:pPr>
            <a:r>
              <a:rPr lang="fr-FR" dirty="0"/>
              <a:t>C’est parce que le recours au privé est une pratique socialement différenciée qu’elle contribue à la ségrégation scolaire. </a:t>
            </a:r>
          </a:p>
          <a:p>
            <a:endParaRPr lang="fr-FR" dirty="0"/>
          </a:p>
          <a:p>
            <a:pPr marL="285750" indent="-285750">
              <a:buFont typeface="Symbol" pitchFamily="2" charset="2"/>
              <a:buChar char="Þ"/>
            </a:pPr>
            <a:r>
              <a:rPr lang="fr-FR" dirty="0"/>
              <a:t>Erroné de réduire l’évitement scolaire à une pratique de classes moyennes vivant dans des espaces mixtes ou populaires. </a:t>
            </a:r>
          </a:p>
          <a:p>
            <a:endParaRPr lang="fr-FR" dirty="0"/>
          </a:p>
          <a:p>
            <a:pPr marL="285750" indent="-285750">
              <a:buFont typeface="Symbol" pitchFamily="2" charset="2"/>
              <a:buChar char="Þ"/>
            </a:pPr>
            <a:r>
              <a:rPr lang="fr-FR" dirty="0"/>
              <a:t>La ségrégation scolaire dans les métropoles repose sur un état donné de la ségrégation résidentielle, qui se trouve amplifiée par les choix sélectifs des classes supérieures vers l’enseignement privé.</a:t>
            </a:r>
          </a:p>
          <a:p>
            <a:pPr marL="285750" indent="-285750">
              <a:buFont typeface="Symbol" pitchFamily="2" charset="2"/>
              <a:buChar char="Þ"/>
            </a:pPr>
            <a:endParaRPr lang="fr-F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365760"/>
            <a:ext cx="10881360" cy="731520"/>
          </a:xfrm>
          <a:prstGeom prst="rect">
            <a:avLst/>
          </a:prstGeom>
          <a:noFill/>
          <a:ln/>
        </p:spPr>
        <p:txBody>
          <a:bodyPr wrap="square" lIns="0" tIns="0" rIns="0" bIns="0" rtlCol="0" anchor="t"/>
          <a:lstStyle/>
          <a:p>
            <a:pPr marL="0" indent="0" algn="ctr">
              <a:buNone/>
            </a:pPr>
            <a:r>
              <a:rPr lang="en-US" sz="3000" b="1" dirty="0" err="1">
                <a:solidFill>
                  <a:schemeClr val="bg1"/>
                </a:solidFill>
              </a:rPr>
              <a:t>Enjeux</a:t>
            </a:r>
            <a:r>
              <a:rPr lang="en-US" sz="3000" b="1" dirty="0">
                <a:solidFill>
                  <a:schemeClr val="bg1"/>
                </a:solidFill>
              </a:rPr>
              <a:t> de politiques </a:t>
            </a:r>
            <a:r>
              <a:rPr lang="en-US" sz="3000" b="1" dirty="0" err="1">
                <a:solidFill>
                  <a:schemeClr val="bg1"/>
                </a:solidFill>
              </a:rPr>
              <a:t>publiques</a:t>
            </a:r>
            <a:endParaRPr lang="en-US" sz="3000" dirty="0"/>
          </a:p>
        </p:txBody>
      </p:sp>
      <p:sp>
        <p:nvSpPr>
          <p:cNvPr id="4" name="Enjeu 1"/>
          <p:cNvSpPr/>
          <p:nvPr/>
        </p:nvSpPr>
        <p:spPr>
          <a:xfrm>
            <a:off x="640080" y="1600200"/>
            <a:ext cx="5349240" cy="1691640"/>
          </a:xfrm>
          <a:prstGeom prst="roundRect">
            <a:avLst>
              <a:gd name="adj" fmla="val 5405"/>
            </a:avLst>
          </a:prstGeom>
          <a:solidFill>
            <a:srgbClr val="4A4560"/>
          </a:solidFill>
          <a:ln/>
        </p:spPr>
        <p:txBody>
          <a:bodyPr/>
          <a:lstStyle/>
          <a:p>
            <a:endParaRPr lang="fr-FR"/>
          </a:p>
        </p:txBody>
      </p:sp>
      <p:sp>
        <p:nvSpPr>
          <p:cNvPr id="5" name="Text 2"/>
          <p:cNvSpPr/>
          <p:nvPr/>
        </p:nvSpPr>
        <p:spPr>
          <a:xfrm>
            <a:off x="914400" y="1874520"/>
            <a:ext cx="640080" cy="640080"/>
          </a:xfrm>
          <a:prstGeom prst="ellipse">
            <a:avLst/>
          </a:prstGeom>
          <a:solidFill>
            <a:srgbClr val="F2A541"/>
          </a:solidFill>
          <a:ln/>
        </p:spPr>
        <p:txBody>
          <a:bodyPr wrap="square" lIns="0" tIns="0" rIns="0" bIns="0" rtlCol="0" anchor="ctr"/>
          <a:lstStyle/>
          <a:p>
            <a:pPr marL="0" indent="0" algn="ctr">
              <a:buNone/>
            </a:pPr>
            <a:r>
              <a:rPr lang="en-US" sz="2400" b="1">
                <a:solidFill>
                  <a:schemeClr val="tx1"/>
                </a:solidFill>
              </a:rPr>
              <a:t>1</a:t>
            </a:r>
            <a:endParaRPr lang="en-US" sz="2400"/>
          </a:p>
        </p:txBody>
      </p:sp>
      <p:sp>
        <p:nvSpPr>
          <p:cNvPr id="6" name="Text 3"/>
          <p:cNvSpPr txBox="1"/>
          <p:nvPr/>
        </p:nvSpPr>
        <p:spPr>
          <a:xfrm>
            <a:off x="1737360" y="1691640"/>
            <a:ext cx="4023360" cy="1508760"/>
          </a:xfrm>
          <a:prstGeom prst="rect">
            <a:avLst/>
          </a:prstGeom>
          <a:noFill/>
          <a:ln/>
        </p:spPr>
        <p:txBody>
          <a:bodyPr wrap="square" lIns="0" tIns="0" rIns="0" bIns="0" rtlCol="0" anchor="ctr"/>
          <a:lstStyle/>
          <a:p>
            <a:pPr marL="0" indent="0">
              <a:spcAft>
                <a:spcPts val="400"/>
              </a:spcAft>
              <a:buNone/>
            </a:pPr>
            <a:r>
              <a:rPr lang="fr-FR" sz="1800" b="1" noProof="0" dirty="0">
                <a:solidFill>
                  <a:schemeClr val="bg1"/>
                </a:solidFill>
              </a:rPr>
              <a:t>Les limites de la  sectorisation</a:t>
            </a:r>
            <a:endParaRPr lang="fr-FR" sz="1600" noProof="0" dirty="0"/>
          </a:p>
          <a:p>
            <a:pPr marL="0" indent="0">
              <a:buNone/>
            </a:pPr>
            <a:r>
              <a:rPr lang="fr-FR" sz="1400" noProof="0" dirty="0">
                <a:solidFill>
                  <a:schemeClr val="bg1"/>
                </a:solidFill>
              </a:rPr>
              <a:t>La ségrégation résidentielle des grandes villes en limite la portée ; ce n’est pas sa vocation première.</a:t>
            </a:r>
            <a:endParaRPr lang="fr-FR" sz="1600" noProof="0" dirty="0"/>
          </a:p>
        </p:txBody>
      </p:sp>
      <p:sp>
        <p:nvSpPr>
          <p:cNvPr id="7" name="Enjeu 2"/>
          <p:cNvSpPr/>
          <p:nvPr/>
        </p:nvSpPr>
        <p:spPr>
          <a:xfrm>
            <a:off x="6172200" y="1600200"/>
            <a:ext cx="5349240" cy="1691640"/>
          </a:xfrm>
          <a:prstGeom prst="roundRect">
            <a:avLst>
              <a:gd name="adj" fmla="val 5405"/>
            </a:avLst>
          </a:prstGeom>
          <a:solidFill>
            <a:srgbClr val="4A4560"/>
          </a:solidFill>
          <a:ln/>
        </p:spPr>
        <p:txBody>
          <a:bodyPr/>
          <a:lstStyle/>
          <a:p>
            <a:endParaRPr lang="fr-FR"/>
          </a:p>
        </p:txBody>
      </p:sp>
      <p:sp>
        <p:nvSpPr>
          <p:cNvPr id="8" name="Text 5"/>
          <p:cNvSpPr/>
          <p:nvPr/>
        </p:nvSpPr>
        <p:spPr>
          <a:xfrm>
            <a:off x="6446520" y="1874520"/>
            <a:ext cx="640080" cy="640080"/>
          </a:xfrm>
          <a:prstGeom prst="ellipse">
            <a:avLst/>
          </a:prstGeom>
          <a:solidFill>
            <a:srgbClr val="1B7F73"/>
          </a:solidFill>
          <a:ln/>
        </p:spPr>
        <p:txBody>
          <a:bodyPr wrap="square" lIns="0" tIns="0" rIns="0" bIns="0" rtlCol="0" anchor="ctr"/>
          <a:lstStyle/>
          <a:p>
            <a:pPr marL="0" indent="0" algn="ctr">
              <a:buNone/>
            </a:pPr>
            <a:r>
              <a:rPr lang="en-US" sz="2400" b="1">
                <a:solidFill>
                  <a:schemeClr val="tx1"/>
                </a:solidFill>
              </a:rPr>
              <a:t>2</a:t>
            </a:r>
            <a:endParaRPr lang="en-US" sz="2400"/>
          </a:p>
        </p:txBody>
      </p:sp>
      <p:sp>
        <p:nvSpPr>
          <p:cNvPr id="9" name="Text 6"/>
          <p:cNvSpPr txBox="1"/>
          <p:nvPr/>
        </p:nvSpPr>
        <p:spPr>
          <a:xfrm>
            <a:off x="7269480" y="1691640"/>
            <a:ext cx="4023360" cy="1508760"/>
          </a:xfrm>
          <a:prstGeom prst="rect">
            <a:avLst/>
          </a:prstGeom>
          <a:noFill/>
          <a:ln/>
        </p:spPr>
        <p:txBody>
          <a:bodyPr wrap="square" lIns="0" tIns="0" rIns="0" bIns="0" rtlCol="0" anchor="ctr"/>
          <a:lstStyle/>
          <a:p>
            <a:pPr marL="0" indent="0">
              <a:spcAft>
                <a:spcPts val="400"/>
              </a:spcAft>
              <a:buNone/>
            </a:pPr>
            <a:r>
              <a:rPr lang="fr-FR" sz="1800" b="1" noProof="0" dirty="0">
                <a:solidFill>
                  <a:schemeClr val="bg1"/>
                </a:solidFill>
              </a:rPr>
              <a:t>Des redécoupages subtils</a:t>
            </a:r>
            <a:endParaRPr lang="fr-FR" sz="1600" noProof="0" dirty="0"/>
          </a:p>
          <a:p>
            <a:pPr marL="0" indent="0">
              <a:buNone/>
            </a:pPr>
            <a:r>
              <a:rPr lang="fr-FR" sz="1400" noProof="0" dirty="0">
                <a:solidFill>
                  <a:schemeClr val="bg1"/>
                </a:solidFill>
              </a:rPr>
              <a:t>Peu de frontières entre secteurs défavorisés et favorisés ; peu d'effet attendu là où les secteurs populaires sont homogènes et contigus.</a:t>
            </a:r>
            <a:endParaRPr lang="fr-FR" sz="1600" noProof="0" dirty="0"/>
          </a:p>
        </p:txBody>
      </p:sp>
      <p:sp>
        <p:nvSpPr>
          <p:cNvPr id="10" name="Enjeu 3"/>
          <p:cNvSpPr/>
          <p:nvPr/>
        </p:nvSpPr>
        <p:spPr>
          <a:xfrm>
            <a:off x="640080" y="3429000"/>
            <a:ext cx="5349240" cy="1691640"/>
          </a:xfrm>
          <a:prstGeom prst="roundRect">
            <a:avLst>
              <a:gd name="adj" fmla="val 5405"/>
            </a:avLst>
          </a:prstGeom>
          <a:solidFill>
            <a:srgbClr val="4A4560"/>
          </a:solidFill>
          <a:ln/>
        </p:spPr>
        <p:txBody>
          <a:bodyPr/>
          <a:lstStyle/>
          <a:p>
            <a:endParaRPr lang="fr-FR"/>
          </a:p>
        </p:txBody>
      </p:sp>
      <p:sp>
        <p:nvSpPr>
          <p:cNvPr id="11" name="Text 8"/>
          <p:cNvSpPr/>
          <p:nvPr/>
        </p:nvSpPr>
        <p:spPr>
          <a:xfrm>
            <a:off x="914400" y="3703320"/>
            <a:ext cx="640080" cy="640080"/>
          </a:xfrm>
          <a:prstGeom prst="ellipse">
            <a:avLst/>
          </a:prstGeom>
          <a:solidFill>
            <a:srgbClr val="C8421E"/>
          </a:solidFill>
          <a:ln/>
        </p:spPr>
        <p:txBody>
          <a:bodyPr wrap="square" lIns="0" tIns="0" rIns="0" bIns="0" rtlCol="0" anchor="ctr"/>
          <a:lstStyle/>
          <a:p>
            <a:pPr marL="0" indent="0" algn="ctr">
              <a:buNone/>
            </a:pPr>
            <a:r>
              <a:rPr lang="en-US" sz="2400" b="1">
                <a:solidFill>
                  <a:schemeClr val="tx1"/>
                </a:solidFill>
              </a:rPr>
              <a:t>3</a:t>
            </a:r>
            <a:endParaRPr lang="en-US" sz="2400"/>
          </a:p>
        </p:txBody>
      </p:sp>
      <p:sp>
        <p:nvSpPr>
          <p:cNvPr id="12" name="Text 9"/>
          <p:cNvSpPr txBox="1"/>
          <p:nvPr/>
        </p:nvSpPr>
        <p:spPr>
          <a:xfrm>
            <a:off x="1737360" y="3520440"/>
            <a:ext cx="3910405" cy="1191409"/>
          </a:xfrm>
          <a:prstGeom prst="rect">
            <a:avLst/>
          </a:prstGeom>
          <a:noFill/>
          <a:ln/>
        </p:spPr>
        <p:txBody>
          <a:bodyPr wrap="square" lIns="0" tIns="0" rIns="0" bIns="0" rtlCol="0" anchor="ctr"/>
          <a:lstStyle/>
          <a:p>
            <a:pPr marL="0" indent="0">
              <a:spcAft>
                <a:spcPts val="400"/>
              </a:spcAft>
              <a:buNone/>
            </a:pPr>
            <a:r>
              <a:rPr lang="fr-FR" sz="2400" b="1" noProof="0" dirty="0">
                <a:solidFill>
                  <a:schemeClr val="bg1"/>
                </a:solidFill>
              </a:rPr>
              <a:t>Agir sur privé</a:t>
            </a:r>
            <a:endParaRPr lang="fr-FR" sz="2000" noProof="0" dirty="0"/>
          </a:p>
          <a:p>
            <a:pPr marL="0" indent="0">
              <a:buNone/>
            </a:pPr>
            <a:r>
              <a:rPr lang="fr-FR" sz="1400" noProof="0" dirty="0">
                <a:solidFill>
                  <a:schemeClr val="bg1"/>
                </a:solidFill>
              </a:rPr>
              <a:t>Sélectivité sociale croissante : réfléchir à ses modalités de recrutement et de financement.</a:t>
            </a:r>
            <a:endParaRPr lang="fr-FR" sz="1600" noProof="0" dirty="0"/>
          </a:p>
        </p:txBody>
      </p:sp>
      <p:sp>
        <p:nvSpPr>
          <p:cNvPr id="13" name="Enjeu 4"/>
          <p:cNvSpPr/>
          <p:nvPr/>
        </p:nvSpPr>
        <p:spPr>
          <a:xfrm>
            <a:off x="6172200" y="3429000"/>
            <a:ext cx="5349240" cy="1691640"/>
          </a:xfrm>
          <a:prstGeom prst="roundRect">
            <a:avLst>
              <a:gd name="adj" fmla="val 5405"/>
            </a:avLst>
          </a:prstGeom>
          <a:solidFill>
            <a:srgbClr val="4A4560"/>
          </a:solidFill>
          <a:ln/>
        </p:spPr>
        <p:txBody>
          <a:bodyPr/>
          <a:lstStyle/>
          <a:p>
            <a:endParaRPr lang="fr-FR"/>
          </a:p>
        </p:txBody>
      </p:sp>
      <p:sp>
        <p:nvSpPr>
          <p:cNvPr id="14" name="Text 11"/>
          <p:cNvSpPr/>
          <p:nvPr/>
        </p:nvSpPr>
        <p:spPr>
          <a:xfrm>
            <a:off x="6446520" y="3703320"/>
            <a:ext cx="640080" cy="640080"/>
          </a:xfrm>
          <a:prstGeom prst="ellipse">
            <a:avLst/>
          </a:prstGeom>
          <a:solidFill>
            <a:srgbClr val="8D8AA3"/>
          </a:solidFill>
          <a:ln/>
        </p:spPr>
        <p:txBody>
          <a:bodyPr wrap="square" lIns="0" tIns="0" rIns="0" bIns="0" rtlCol="0" anchor="ctr"/>
          <a:lstStyle/>
          <a:p>
            <a:pPr marL="0" indent="0" algn="ctr">
              <a:buNone/>
            </a:pPr>
            <a:r>
              <a:rPr lang="en-US" sz="2400" b="1">
                <a:solidFill>
                  <a:schemeClr val="tx1"/>
                </a:solidFill>
              </a:rPr>
              <a:t>4</a:t>
            </a:r>
            <a:endParaRPr lang="en-US" sz="2400"/>
          </a:p>
        </p:txBody>
      </p:sp>
      <p:sp>
        <p:nvSpPr>
          <p:cNvPr id="15" name="Text 12"/>
          <p:cNvSpPr txBox="1"/>
          <p:nvPr/>
        </p:nvSpPr>
        <p:spPr>
          <a:xfrm>
            <a:off x="7269480" y="3520440"/>
            <a:ext cx="4023360" cy="1508760"/>
          </a:xfrm>
          <a:prstGeom prst="rect">
            <a:avLst/>
          </a:prstGeom>
          <a:noFill/>
          <a:ln/>
        </p:spPr>
        <p:txBody>
          <a:bodyPr wrap="square" lIns="0" tIns="0" rIns="0" bIns="0" rtlCol="0" anchor="ctr"/>
          <a:lstStyle/>
          <a:p>
            <a:pPr marL="0" indent="0">
              <a:spcAft>
                <a:spcPts val="400"/>
              </a:spcAft>
              <a:buNone/>
            </a:pPr>
            <a:r>
              <a:rPr lang="fr-FR" sz="1800" b="1" noProof="0" dirty="0">
                <a:solidFill>
                  <a:schemeClr val="bg1"/>
                </a:solidFill>
              </a:rPr>
              <a:t>Diversité socio-territoriale des configurations / Dispositifs locaux</a:t>
            </a:r>
            <a:endParaRPr lang="fr-FR" sz="1600" noProof="0" dirty="0"/>
          </a:p>
          <a:p>
            <a:pPr marL="0" indent="0">
              <a:buNone/>
            </a:pPr>
            <a:r>
              <a:rPr lang="fr-FR" sz="1400" noProof="0" dirty="0">
                <a:solidFill>
                  <a:schemeClr val="bg1"/>
                </a:solidFill>
              </a:rPr>
              <a:t>Écarts entre académies, départements et contextes locaux : les configurations varient fortement d'un territoire à l'autre.</a:t>
            </a:r>
            <a:endParaRPr lang="fr-FR" sz="1600" noProof="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B4911F-EFD1-C34B-BB28-95785B527561}"/>
              </a:ext>
            </a:extLst>
          </p:cNvPr>
          <p:cNvSpPr>
            <a:spLocks noGrp="1"/>
          </p:cNvSpPr>
          <p:nvPr>
            <p:ph type="title" idx="100"/>
          </p:nvPr>
        </p:nvSpPr>
        <p:spPr/>
        <p:txBody>
          <a:bodyPr/>
          <a:lstStyle/>
          <a:p>
            <a:endParaRPr lang="fr-FR"/>
          </a:p>
        </p:txBody>
      </p:sp>
    </p:spTree>
    <p:extLst>
      <p:ext uri="{BB962C8B-B14F-4D97-AF65-F5344CB8AC3E}">
        <p14:creationId xmlns:p14="http://schemas.microsoft.com/office/powerpoint/2010/main" val="16926081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texte, capture d’écran, nombre, diagramme&#10;&#10;Description générée automatiquement">
            <a:extLst>
              <a:ext uri="{FF2B5EF4-FFF2-40B4-BE49-F238E27FC236}">
                <a16:creationId xmlns:a16="http://schemas.microsoft.com/office/drawing/2014/main" id="{AD758702-4925-5DD9-B334-106BE45D87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3818" y="779701"/>
            <a:ext cx="8739128" cy="6018497"/>
          </a:xfrm>
          <a:prstGeom prst="rect">
            <a:avLst/>
          </a:prstGeom>
        </p:spPr>
      </p:pic>
      <p:sp>
        <p:nvSpPr>
          <p:cNvPr id="7" name="ZoneTexte 6">
            <a:extLst>
              <a:ext uri="{FF2B5EF4-FFF2-40B4-BE49-F238E27FC236}">
                <a16:creationId xmlns:a16="http://schemas.microsoft.com/office/drawing/2014/main" id="{EA7D74EA-B030-1784-94DE-BDA7E490BF82}"/>
              </a:ext>
            </a:extLst>
          </p:cNvPr>
          <p:cNvSpPr txBox="1"/>
          <p:nvPr/>
        </p:nvSpPr>
        <p:spPr>
          <a:xfrm>
            <a:off x="1159866" y="0"/>
            <a:ext cx="9767944" cy="779701"/>
          </a:xfrm>
          <a:prstGeom prst="rect">
            <a:avLst/>
          </a:prstGeom>
          <a:noFill/>
        </p:spPr>
        <p:txBody>
          <a:bodyPr wrap="square">
            <a:spAutoFit/>
          </a:bodyPr>
          <a:lstStyle/>
          <a:p>
            <a:pPr algn="ctr">
              <a:spcAft>
                <a:spcPts val="800"/>
              </a:spcAft>
            </a:pPr>
            <a:r>
              <a:rPr lang="fr-FR" sz="2000" u="sng" kern="0" dirty="0">
                <a:solidFill>
                  <a:schemeClr val="tx1"/>
                </a:solidFill>
                <a:effectLst/>
                <a:latin typeface="+mn-lt"/>
                <a:ea typeface="Calibri" panose="020F0502020204030204" pitchFamily="34" charset="0"/>
                <a:cs typeface="Times New Roman" panose="02020603050405020304" pitchFamily="18" charset="0"/>
              </a:rPr>
              <a:t>Régression logistique : scolarisation hors-commune </a:t>
            </a:r>
          </a:p>
          <a:p>
            <a:pPr algn="ctr">
              <a:spcAft>
                <a:spcPts val="800"/>
              </a:spcAft>
            </a:pPr>
            <a:r>
              <a:rPr lang="fr-FR" sz="1800" u="sng" kern="0" dirty="0">
                <a:solidFill>
                  <a:schemeClr val="tx1"/>
                </a:solidFill>
                <a:effectLst/>
                <a:latin typeface="+mn-lt"/>
                <a:ea typeface="Calibri" panose="020F0502020204030204" pitchFamily="34" charset="0"/>
                <a:cs typeface="Times New Roman" panose="02020603050405020304" pitchFamily="18" charset="0"/>
              </a:rPr>
              <a:t>(</a:t>
            </a:r>
            <a:r>
              <a:rPr lang="fr-FR" sz="1600" u="sng" kern="0" dirty="0">
                <a:ea typeface="Calibri" panose="020F0502020204030204" pitchFamily="34" charset="0"/>
                <a:cs typeface="Times New Roman" panose="02020603050405020304" pitchFamily="18" charset="0"/>
              </a:rPr>
              <a:t>Communes de la petite couronne et communes en gentrification, 2018</a:t>
            </a:r>
            <a:r>
              <a:rPr lang="fr-FR" u="sng" kern="0" dirty="0">
                <a:ea typeface="Calibri" panose="020F0502020204030204" pitchFamily="34" charset="0"/>
                <a:cs typeface="Times New Roman" panose="02020603050405020304" pitchFamily="18" charset="0"/>
              </a:rPr>
              <a:t>)</a:t>
            </a:r>
            <a:endParaRPr lang="fr-FR" sz="1100" kern="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3805243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99A5812EC654640AAF0FBDB42E081DB" ma:contentTypeVersion="19" ma:contentTypeDescription="Crée un document." ma:contentTypeScope="" ma:versionID="01c28d7e562030b6f94e0a8473726d8e">
  <xsd:schema xmlns:xsd="http://www.w3.org/2001/XMLSchema" xmlns:xs="http://www.w3.org/2001/XMLSchema" xmlns:p="http://schemas.microsoft.com/office/2006/metadata/properties" xmlns:ns2="ca8b9c18-5e1d-46e5-9d1a-4e2a3224a5d3" xmlns:ns3="597f0e91-a424-40e7-b159-919cd36229ca" targetNamespace="http://schemas.microsoft.com/office/2006/metadata/properties" ma:root="true" ma:fieldsID="dbf580dc9218dd3cf9c85e5315f946b5" ns2:_="" ns3:_="">
    <xsd:import namespace="ca8b9c18-5e1d-46e5-9d1a-4e2a3224a5d3"/>
    <xsd:import namespace="597f0e91-a424-40e7-b159-919cd36229c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8b9c18-5e1d-46e5-9d1a-4e2a3224a5d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alises d’images" ma:readOnly="false" ma:fieldId="{5cf76f15-5ced-4ddc-b409-7134ff3c332f}" ma:taxonomyMulti="true" ma:sspId="05f3d6fe-baf4-44b9-a882-657db6edb6c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7f0e91-a424-40e7-b159-919cd36229ca" elementFormDefault="qualified">
    <xsd:import namespace="http://schemas.microsoft.com/office/2006/documentManagement/types"/>
    <xsd:import namespace="http://schemas.microsoft.com/office/infopath/2007/PartnerControls"/>
    <xsd:element name="SharedWithUsers" ma:index="19"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Partagé avec détails" ma:internalName="SharedWithDetails" ma:readOnly="true">
      <xsd:simpleType>
        <xsd:restriction base="dms:Note">
          <xsd:maxLength value="255"/>
        </xsd:restriction>
      </xsd:simpleType>
    </xsd:element>
    <xsd:element name="TaxCatchAll" ma:index="23" nillable="true" ma:displayName="Taxonomy Catch All Column" ma:hidden="true" ma:list="{dc45a579-8ad3-4386-ab0e-ea2618c9e016}" ma:internalName="TaxCatchAll" ma:showField="CatchAllData" ma:web="597f0e91-a424-40e7-b159-919cd36229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a8b9c18-5e1d-46e5-9d1a-4e2a3224a5d3">
      <Terms xmlns="http://schemas.microsoft.com/office/infopath/2007/PartnerControls"/>
    </lcf76f155ced4ddcb4097134ff3c332f>
    <TaxCatchAll xmlns="597f0e91-a424-40e7-b159-919cd36229ca" xsi:nil="true"/>
  </documentManagement>
</p:properties>
</file>

<file path=customXml/itemProps1.xml><?xml version="1.0" encoding="utf-8"?>
<ds:datastoreItem xmlns:ds="http://schemas.openxmlformats.org/officeDocument/2006/customXml" ds:itemID="{DC0A27AA-17EA-4FF9-9F56-05C4B658E38E}"/>
</file>

<file path=customXml/itemProps2.xml><?xml version="1.0" encoding="utf-8"?>
<ds:datastoreItem xmlns:ds="http://schemas.openxmlformats.org/officeDocument/2006/customXml" ds:itemID="{8B088BCE-C641-4371-8C35-5219B651B175}"/>
</file>

<file path=customXml/itemProps3.xml><?xml version="1.0" encoding="utf-8"?>
<ds:datastoreItem xmlns:ds="http://schemas.openxmlformats.org/officeDocument/2006/customXml" ds:itemID="{13E26F42-6665-4FD4-AB64-1581DB8F5C27}"/>
</file>

<file path=docProps/app.xml><?xml version="1.0" encoding="utf-8"?>
<Properties xmlns="http://schemas.openxmlformats.org/officeDocument/2006/extended-properties" xmlns:vt="http://schemas.openxmlformats.org/officeDocument/2006/docPropsVTypes">
  <TotalTime>1842</TotalTime>
  <Words>2744</Words>
  <Application>Microsoft Macintosh PowerPoint</Application>
  <PresentationFormat>Grand écran</PresentationFormat>
  <Paragraphs>185</Paragraphs>
  <Slides>29</Slides>
  <Notes>9</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29</vt:i4>
      </vt:variant>
    </vt:vector>
  </HeadingPairs>
  <TitlesOfParts>
    <vt:vector size="36" baseType="lpstr">
      <vt:lpstr>Aptos</vt:lpstr>
      <vt:lpstr>Arial</vt:lpstr>
      <vt:lpstr>Calibri</vt:lpstr>
      <vt:lpstr>Calibri Light</vt:lpstr>
      <vt:lpstr>Symbol</vt:lpstr>
      <vt:lpstr>Times New Roman</vt:lpstr>
      <vt:lpstr>Thème Office</vt:lpstr>
      <vt:lpstr>Ségrégation urbaine et scolaire Dynamiques spatiales et sociales à différentes échelles. </vt:lpstr>
      <vt:lpstr>Pourquoi lutter contre la ségrégation scolaire ?</vt:lpstr>
      <vt:lpstr>La complexité des choix scolaires</vt:lpstr>
      <vt:lpstr>Le contexte français :  l’impact paradoxal de la sectorisation scolaire</vt:lpstr>
      <vt:lpstr>Les tendances de la ségrégation scolaire dans les principales unités urbaines françaises (2007-2019)</vt:lpstr>
      <vt:lpstr>Des situations contrastées et un poids relativement stable du privé</vt:lpstr>
      <vt:lpstr>Une forte augmentation du poids des élèves issus des classes supérieures et des classes moyennes-supérieures dans le privé / stable dans le public</vt:lpstr>
      <vt:lpstr>Mais un très faible impact sur le profil social des collèges publics, malgré la forte augmentation des classes supérieures dans la plupart des villes</vt:lpstr>
      <vt:lpstr>Présence importante et stable des élèves d’origine populaire dans le public / baisse dans le privé</vt:lpstr>
      <vt:lpstr>La part de la ségrégation dans le secteur public dans l’explication globale de la ségrégation scolaire baisse ; plutôt stable pour le privé </vt:lpstr>
      <vt:lpstr>Le principal résultat est la croissance significative de la différence de composition sociale entre le public et le privé dans l’explication totale de la ségrégation scolaire</vt:lpstr>
      <vt:lpstr>Présentation PowerPoint</vt:lpstr>
      <vt:lpstr>Une forte différenciation sociale à différentes échelles</vt:lpstr>
      <vt:lpstr>Des territoires ruraux peu différenciés au clivage des métropoles</vt:lpstr>
      <vt:lpstr>Entre les académies</vt:lpstr>
      <vt:lpstr>Entre académies au sein d’une même unité urbaine</vt:lpstr>
      <vt:lpstr>Entre départements au sein d’une même unité urbaine</vt:lpstr>
      <vt:lpstr>La sectorisation scolaire : outil d’affectation des élèves et d’allocation des ressources</vt:lpstr>
      <vt:lpstr>Présentation PowerPoint</vt:lpstr>
      <vt:lpstr>Types de secteurs scolaires et contrastes internes Paris / 1ère couronne (2019)</vt:lpstr>
      <vt:lpstr>Des espaces contigus homogènes et peu de frontières contrastées Paris + 1ère couronne (2019)</vt:lpstr>
      <vt:lpstr>Très forte contribution des classes supérieures à la ségrégation résidentielle et scolaire / Différence entre UU pour la ség scolaire</vt:lpstr>
      <vt:lpstr>L'évitement du collège de secteur explique de 41 % à 47 % de la ségrégation scolaire</vt:lpstr>
      <vt:lpstr>Ce sont surtout les classes supérieures du pôle privé qui recourent au privé, y compris dans les secteurs favorisés</vt:lpstr>
      <vt:lpstr>Des classes supérieures « protégées » par la sectorisation, mais sureprésentées dans l’enseignement privé</vt:lpstr>
      <vt:lpstr>CONCLUSION</vt:lpstr>
      <vt:lpstr>Enjeux de politiques publiques</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L’espace social du recrutement d’une grande école parisienne : Entre « ouverture sociale » et maintien du statut d’école d’élite. </dc:title>
  <dc:creator>Microsoft Office User</dc:creator>
  <cp:lastModifiedBy>Marco OBERTI</cp:lastModifiedBy>
  <cp:revision>162</cp:revision>
  <dcterms:created xsi:type="dcterms:W3CDTF">2019-03-14T11:41:06Z</dcterms:created>
  <dcterms:modified xsi:type="dcterms:W3CDTF">2026-10-15T12:16:23Z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0x010100C99A5812EC654640AAF0FBDB42E081DB</vt:lpwstr>
  </property>
</Properties>
</file>