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400" r:id="rId4"/>
    <p:sldId id="361" r:id="rId5"/>
    <p:sldId id="356" r:id="rId6"/>
    <p:sldId id="376" r:id="rId7"/>
    <p:sldId id="369" r:id="rId8"/>
    <p:sldId id="401" r:id="rId9"/>
    <p:sldId id="402" r:id="rId10"/>
    <p:sldId id="398" r:id="rId11"/>
    <p:sldId id="377" r:id="rId12"/>
    <p:sldId id="317" r:id="rId13"/>
    <p:sldId id="318" r:id="rId14"/>
    <p:sldId id="355" r:id="rId15"/>
    <p:sldId id="363" r:id="rId16"/>
    <p:sldId id="383" r:id="rId17"/>
    <p:sldId id="353" r:id="rId18"/>
    <p:sldId id="354" r:id="rId19"/>
    <p:sldId id="262" r:id="rId20"/>
    <p:sldId id="379" r:id="rId21"/>
    <p:sldId id="286" r:id="rId22"/>
    <p:sldId id="359" r:id="rId23"/>
    <p:sldId id="360" r:id="rId24"/>
    <p:sldId id="293" r:id="rId25"/>
    <p:sldId id="294" r:id="rId26"/>
    <p:sldId id="292" r:id="rId27"/>
    <p:sldId id="283" r:id="rId28"/>
    <p:sldId id="288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4"/>
    <p:restoredTop sz="94278"/>
  </p:normalViewPr>
  <p:slideViewPr>
    <p:cSldViewPr snapToGrid="0" snapToObjects="1">
      <p:cViewPr varScale="1">
        <p:scale>
          <a:sx n="59" d="100"/>
          <a:sy n="59" d="100"/>
        </p:scale>
        <p:origin x="7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5BCD8-18F1-CD4A-A7F6-ECF046CA3327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08F6B-34CF-E240-ABF9-1E8FCFC7C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5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F83BD-55DD-C74A-A011-659C5C6769E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68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18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2DF98-2E62-8D44-9178-4664DE264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6"/>
                </a:solidFill>
                <a:latin typeface="Garamond" panose="02020404030301010803" pitchFamily="18" charset="0"/>
              </a:defRPr>
            </a:lvl1pPr>
          </a:lstStyle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47B5A3-1D13-9741-8E02-E81B39A57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DD0B9C-B2D9-0148-B3DF-563817C10406}"/>
              </a:ext>
            </a:extLst>
          </p:cNvPr>
          <p:cNvSpPr txBox="1">
            <a:spLocks/>
          </p:cNvSpPr>
          <p:nvPr userDrawn="1"/>
        </p:nvSpPr>
        <p:spPr>
          <a:xfrm>
            <a:off x="838199" y="6048266"/>
            <a:ext cx="7118446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600" i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/>
              <a:t>Ihedate</a:t>
            </a:r>
            <a:r>
              <a:rPr lang="fr-FR" sz="1800" dirty="0"/>
              <a:t> - Cycle Territoires et mobilités 2025 – Session 1 - 20&amp;21 mars 2025</a:t>
            </a:r>
          </a:p>
        </p:txBody>
      </p:sp>
    </p:spTree>
    <p:extLst>
      <p:ext uri="{BB962C8B-B14F-4D97-AF65-F5344CB8AC3E}">
        <p14:creationId xmlns:p14="http://schemas.microsoft.com/office/powerpoint/2010/main" val="347448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A77BA9-8C5D-F04A-9A8D-733B239A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29C427-C082-ED47-A955-83BAD1696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D713FA-5648-5345-8D2E-970FA9386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D056F5-2851-C24B-9B36-D5AD0016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35E1AA-D66B-E445-8C4C-12CBB5AF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84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899151-0B3A-3A44-89B5-EE9A66352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395996-7076-314F-AF08-6502FFF8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96FB3-1109-B749-AC18-26A3B258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61616-9BB7-3F47-B6F2-F211C31B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0ADF2F-827E-3A48-AABD-B11AFFC9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92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B4E4F7-F7A3-A642-9149-2C37CDDF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74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525967-161A-474C-AB84-E6D91891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974"/>
            <a:ext cx="10515600" cy="4673627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1EC8BD-3CD3-BA4F-8914-D5EB47FD231E}"/>
              </a:ext>
            </a:extLst>
          </p:cNvPr>
          <p:cNvSpPr txBox="1">
            <a:spLocks/>
          </p:cNvSpPr>
          <p:nvPr userDrawn="1"/>
        </p:nvSpPr>
        <p:spPr>
          <a:xfrm>
            <a:off x="838200" y="6048266"/>
            <a:ext cx="63246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600" i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Ihedate</a:t>
            </a:r>
            <a:r>
              <a:rPr lang="fr-FR" dirty="0"/>
              <a:t> – Cycle Territoires et mobilités – Session 2 - 20&amp;21 mars 2025</a:t>
            </a:r>
          </a:p>
        </p:txBody>
      </p:sp>
    </p:spTree>
    <p:extLst>
      <p:ext uri="{BB962C8B-B14F-4D97-AF65-F5344CB8AC3E}">
        <p14:creationId xmlns:p14="http://schemas.microsoft.com/office/powerpoint/2010/main" val="174388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0BC81-009B-2144-90A5-A02A1D7E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B8C508-70AA-9145-8CCE-405DF6022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DFBC73-091C-B04C-B30F-98D77B5C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A5D334-1470-A940-B00A-9ECAA2E6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6D7E1-B7B6-FA49-9043-9BA31AAB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12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52B41-3B50-1449-8216-61F3A907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45EE9D-BEE2-6D41-98BB-39F96DFE4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706BC6-BB45-B645-873A-20DF71A79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0A7FD7-915B-6F48-A3B4-DDD051D5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C72C41-E3FC-A54B-AB0A-7474D8EF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6A5ABB-6F05-5042-9826-1A72C59B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66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204DE4-57C0-5E4B-8013-91036D8EE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9B647D-D73D-2A47-8EC7-84C6E1AD0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260F6A-9DFE-B749-959E-A5D565BB9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8B037D-CD03-1A4E-87E4-7DA35ABB6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29CF90-CEE3-F241-9B8A-E6CB6E3B5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C9C8BE-CE60-1842-80DA-2AB6E4D5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4B78A73-E722-3B4A-9641-56A03C5D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FBA75B6-E4E5-E549-BBB0-ABA1CAB3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90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C3B4E3-D350-854D-A872-177B16EA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E9B962-FC7C-5144-809F-D395A33E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401164-6C7C-A241-9995-09389AF9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03FBEE-6F9B-1B42-9D74-C1B64C3D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93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C71240-2215-E045-AE2E-0ABCF6F1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C6F2EF-4AFB-6C4A-9C1E-03556D48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0AD06E-51AF-0F49-B853-1CD2A6AE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46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031FE-7C99-CD44-93C3-0E3B4882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F55819-5776-7341-B2A4-C4CA57E01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9A2F0B-539B-9C47-B85C-B4ACC29E6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B8DAC4-CBB9-E849-B277-2A87BCD6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AD5071-34A8-CB4E-9DCD-77279B7A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12839A-D0B7-9748-8CC4-D9E80DCA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56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FD939-02C4-6B45-9DDE-FFEA1D02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A8C42B-470D-A64F-AA33-CE79F8CA8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592E0D-698F-854D-B0FB-349AC0F64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E47DD7-FA87-8247-A625-1B62025B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514C71-0AF3-2345-9074-8BACB414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34D2F0-84E5-2F4B-8960-6A134233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0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55C99E-1588-B344-BE5A-08BC2E01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EBF222-7423-BB41-9988-3A3382A8C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440" y="1596325"/>
            <a:ext cx="10515600" cy="4580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 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CC125C-5EC7-A840-BBE1-ED502660D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173" y="6229059"/>
            <a:ext cx="649224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fr-FR" dirty="0" err="1"/>
              <a:t>Ihedate</a:t>
            </a:r>
            <a:r>
              <a:rPr lang="fr-FR" dirty="0"/>
              <a:t> – Cycle Territoires et mobilités – Session 2 – 20&amp;21 mars 2025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6AAE90-D0D9-8849-8349-72A9F0EDFEB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20420" y="6016734"/>
            <a:ext cx="2180678" cy="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4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Garamond" panose="02020404030301010803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ine.gallez@univ-eiffel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ean-jaures.org/publication/acceder-aux-services-publics-en-milieu-rural-les-femmes-en-premiere-lign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artotheque.anct.gouv.fr/media/record/eyJpIjoiZGVmYXVsdCIsIm0iOm51bGwsImQiOjEsInIiOjExMX0=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istiques.developpement-durable.gouv.fr/sites/default/files/2023-09/datalab_essentiel_314_emission_ges_mobilites_juillet2023.pdf" TargetMode="External"/><Relationship Id="rId3" Type="http://schemas.openxmlformats.org/officeDocument/2006/relationships/hyperlink" Target="https://metropolitiques.eu/Le-teletravail-et-la-promesse-fragile-de-mobilites-plus-durables.html" TargetMode="External"/><Relationship Id="rId7" Type="http://schemas.openxmlformats.org/officeDocument/2006/relationships/hyperlink" Target="https://www.persee.fr/doc/estat_0336-1454_2012_num_457_1_9963" TargetMode="External"/><Relationship Id="rId2" Type="http://schemas.openxmlformats.org/officeDocument/2006/relationships/hyperlink" Target="https://www.jean-jaures.org/publication/acceder-aux-services-publics-en-milieu-rural-les-femmes-en-premiere-lig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lshs.archives-ouvertes.fr/tel-01261303v1" TargetMode="External"/><Relationship Id="rId5" Type="http://schemas.openxmlformats.org/officeDocument/2006/relationships/hyperlink" Target="http://riurba.net/Revue/evaluer-les-inegalites-sociales-dacces-aux-ressources-interet-dune-approche-fondee-sur-laccessibilite" TargetMode="External"/><Relationship Id="rId4" Type="http://schemas.openxmlformats.org/officeDocument/2006/relationships/hyperlink" Target="https://grec-idf.eu/les-carnets-1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rees.solidarites-sante.gouv.fr/etudes-et-statistiques/publications/les-dossiers-de-la-drees/article/les-inegalites-sociales-face-a-l-epidemie-de-covid-19-etat-des-lieux-et" TargetMode="External"/><Relationship Id="rId2" Type="http://schemas.openxmlformats.org/officeDocument/2006/relationships/hyperlink" Target="https://www.cerema.fr/fr/actualites/crise-sanitaire-mobilites-numero-special-transflash-enjeu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e.developpement-durable.gouv.fr/themes/defis-environnementaux/changement-climatique/emissions-de-gaz-a-effet-de-serre/article/les-emissions-de-gaz-a-effet-de-serre-des-transports" TargetMode="External"/><Relationship Id="rId5" Type="http://schemas.openxmlformats.org/officeDocument/2006/relationships/hyperlink" Target="https://www.statistiques.developpement-durable.gouv.fr/sites/default/files/2019-09/datalab-58-les-emissions-de-co2-liees-a-l-energie-en-france-de-1990-a-2017-septembre2019.pdf" TargetMode="External"/><Relationship Id="rId4" Type="http://schemas.openxmlformats.org/officeDocument/2006/relationships/hyperlink" Target="https://www.statistiques.developpement-durable.gouv.fr/sites/default/files/2019-05/datalab-46-chiffres-cles-du-climat-edition-2019-novembre2018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FE5F6-FA6C-5C46-BD44-44B754616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465" y="868101"/>
            <a:ext cx="10921284" cy="2049271"/>
          </a:xfrm>
        </p:spPr>
        <p:txBody>
          <a:bodyPr>
            <a:normAutofit/>
          </a:bodyPr>
          <a:lstStyle/>
          <a:p>
            <a:r>
              <a:rPr lang="fr-FR" sz="4400" b="1" dirty="0"/>
              <a:t>Au-delà du </a:t>
            </a:r>
            <a:r>
              <a:rPr lang="fr-FR" sz="4400" b="1" dirty="0" err="1"/>
              <a:t>technosolutionnisme</a:t>
            </a:r>
            <a:r>
              <a:rPr lang="fr-FR" sz="4400" b="1" dirty="0"/>
              <a:t>,</a:t>
            </a:r>
            <a:br>
              <a:rPr lang="fr-FR" sz="4400" dirty="0"/>
            </a:br>
            <a:r>
              <a:rPr lang="fr-FR" sz="4400" b="1" dirty="0"/>
              <a:t>comment transformer les pratiques de mobilités et les modes d’habiter ?</a:t>
            </a:r>
            <a:endParaRPr lang="fr-FR" sz="40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3D6F5C-E87C-9543-9E0E-3B2B68674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791" y="3485065"/>
            <a:ext cx="10275376" cy="14274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000" dirty="0"/>
              <a:t>Caroline GALLEZ</a:t>
            </a:r>
          </a:p>
          <a:p>
            <a:pPr>
              <a:spcBef>
                <a:spcPts val="0"/>
              </a:spcBef>
            </a:pPr>
            <a:r>
              <a:rPr lang="fr-FR" sz="2000" dirty="0"/>
              <a:t>Université Gustave Eiffel, Laboratoire Ville Mobilité Transport</a:t>
            </a:r>
          </a:p>
          <a:p>
            <a:r>
              <a:rPr lang="fr-FR" sz="2000" dirty="0">
                <a:hlinkClick r:id="rId2"/>
              </a:rPr>
              <a:t>caroline.gallez@univ-eiffel.fr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289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807C3-F649-24F5-55F3-7BE1444E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947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Accéder aux services publics en milieu rural :</a:t>
            </a:r>
            <a:br>
              <a:rPr lang="fr-FR" b="1" dirty="0">
                <a:solidFill>
                  <a:schemeClr val="accent6"/>
                </a:solidFill>
              </a:rPr>
            </a:br>
            <a:r>
              <a:rPr lang="fr-FR" b="1" dirty="0">
                <a:solidFill>
                  <a:schemeClr val="accent6"/>
                </a:solidFill>
              </a:rPr>
              <a:t>les femmes en première ligne (</a:t>
            </a:r>
            <a:r>
              <a:rPr lang="fr-FR" b="1" dirty="0" err="1">
                <a:solidFill>
                  <a:schemeClr val="accent6"/>
                </a:solidFill>
              </a:rPr>
              <a:t>Agnoux</a:t>
            </a:r>
            <a:r>
              <a:rPr lang="fr-FR" dirty="0"/>
              <a:t> et</a:t>
            </a:r>
            <a:r>
              <a:rPr lang="fr-FR" b="1" dirty="0">
                <a:solidFill>
                  <a:schemeClr val="accent6"/>
                </a:solidFill>
              </a:rPr>
              <a:t> Nicot, 2023)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EECBFE-98BB-4D9F-BB69-BA21AE1B2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789"/>
            <a:ext cx="10515600" cy="3359611"/>
          </a:xfrm>
        </p:spPr>
        <p:txBody>
          <a:bodyPr>
            <a:normAutofit/>
          </a:bodyPr>
          <a:lstStyle/>
          <a:p>
            <a:r>
              <a:rPr lang="fr-FR" sz="2000" dirty="0"/>
              <a:t>86% des répondantes gèrent les tâches administratives, 91% sont le plus souvent en contact avec les services publics</a:t>
            </a:r>
          </a:p>
          <a:p>
            <a:r>
              <a:rPr lang="fr-FR" sz="2000" dirty="0"/>
              <a:t>70% des accompagnements réguliers des enfants à l’école et 74% des accompagnements vers le sport et les loisirs sont assurés par les femmes</a:t>
            </a:r>
          </a:p>
          <a:p>
            <a:r>
              <a:rPr lang="fr-FR" sz="2000" dirty="0"/>
              <a:t>La distance élevée aux services publics, le manque de transports collectifs accentuent les problèmes d’emploi du temps et contraignent les femmes à un temps partiel faussement choisi</a:t>
            </a:r>
          </a:p>
          <a:p>
            <a:r>
              <a:rPr lang="fr-FR" sz="2000" dirty="0"/>
              <a:t>64% des répondantes n’ont pas accès facilement à une offre de soin adaptée</a:t>
            </a:r>
          </a:p>
          <a:p>
            <a:r>
              <a:rPr lang="fr-FR" sz="2000" dirty="0"/>
              <a:t>70% des répondantes déclarent que les horaires d’ouverture des services publics ne sont pas adaptés à leurs contraintes professionnelles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BEC50C-63FE-D3DF-7DFE-1C44C2477F6E}"/>
              </a:ext>
            </a:extLst>
          </p:cNvPr>
          <p:cNvSpPr txBox="1"/>
          <p:nvPr/>
        </p:nvSpPr>
        <p:spPr>
          <a:xfrm>
            <a:off x="838200" y="5378001"/>
            <a:ext cx="9589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Source : </a:t>
            </a:r>
            <a:r>
              <a:rPr lang="fr-FR" sz="1200" i="1" dirty="0">
                <a:hlinkClick r:id="rId2"/>
              </a:rPr>
              <a:t>https://www.jean-jaures.org/publication/acceder-aux-services-publics-en-milieu-rural-les-femmes-en-premiere-ligne/</a:t>
            </a:r>
            <a:r>
              <a:rPr lang="fr-FR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762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7BA1F-6E79-B64A-99ED-EDC41632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97299"/>
            <a:ext cx="10744200" cy="875845"/>
          </a:xfrm>
        </p:spPr>
        <p:txBody>
          <a:bodyPr>
            <a:noAutofit/>
          </a:bodyPr>
          <a:lstStyle/>
          <a:p>
            <a:r>
              <a:rPr lang="fr-FR" b="1" dirty="0"/>
              <a:t>Un processus de « dépendance à la mobilité » (Gallez 2015)</a:t>
            </a:r>
            <a:r>
              <a:rPr lang="fr-FR" dirty="0"/>
              <a:t> </a:t>
            </a:r>
            <a:r>
              <a:rPr lang="fr-FR" b="1" dirty="0"/>
              <a:t>qui accroît les inégalités socio-spatiales d’accessibilité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3D771E-5638-1348-8961-87FA1E139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655"/>
            <a:ext cx="10515600" cy="4210657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Les politiques d’aménagement, de logement, de transport, d’emploi participent d’une transformation de l’organisation spatiale et d’injonctions à la mobilité qui accroissent les besoins de déplacement des personnes.</a:t>
            </a:r>
          </a:p>
          <a:p>
            <a:r>
              <a:rPr lang="fr-FR" sz="2400" dirty="0"/>
              <a:t>La </a:t>
            </a:r>
            <a:r>
              <a:rPr lang="fr-FR" sz="2400" i="1" dirty="0"/>
              <a:t>dépendance à la mobilité </a:t>
            </a:r>
            <a:r>
              <a:rPr lang="fr-FR" dirty="0"/>
              <a:t>peut</a:t>
            </a:r>
            <a:r>
              <a:rPr lang="fr-FR" sz="2400" dirty="0"/>
              <a:t> être appréhendée à travers le préjudice subi par :</a:t>
            </a:r>
          </a:p>
          <a:p>
            <a:pPr lvl="1"/>
            <a:r>
              <a:rPr lang="fr-FR" dirty="0">
                <a:latin typeface="Garamond" panose="02020404030301010803" pitchFamily="18" charset="0"/>
              </a:rPr>
              <a:t> </a:t>
            </a:r>
            <a:r>
              <a:rPr lang="fr-FR" sz="2000" dirty="0">
                <a:latin typeface="Garamond" panose="02020404030301010803" pitchFamily="18" charset="0"/>
              </a:rPr>
              <a:t>les personnes non mobiles (perte d’accessibilité)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 les personnes (hyper)mobiles et fortement contraintes dans leurs déplacements quotidiens</a:t>
            </a:r>
          </a:p>
          <a:p>
            <a:r>
              <a:rPr lang="fr-FR" sz="2400" dirty="0"/>
              <a:t>Les personnes pauvres, les </a:t>
            </a:r>
            <a:r>
              <a:rPr lang="fr-FR" dirty="0"/>
              <a:t>actifs</a:t>
            </a:r>
            <a:r>
              <a:rPr lang="fr-FR" sz="2400" dirty="0"/>
              <a:t> précaires, les femmes modestes subissent les préjudices les plus élevés</a:t>
            </a:r>
          </a:p>
          <a:p>
            <a:r>
              <a:rPr lang="fr-FR" sz="2400" dirty="0"/>
              <a:t>La dépendance à la mobilité est majeure dans les espaces périurbains et dans les villes petites et moyennes</a:t>
            </a:r>
          </a:p>
          <a:p>
            <a:r>
              <a:rPr lang="fr-FR" dirty="0"/>
              <a:t>Les politiques publiques focalisées sur la mobilité inclusive ignorent les problèmes posés par les mobilités très contraintes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539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0743C-F4D1-B840-AA66-EB2F562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2725" cy="732155"/>
          </a:xfrm>
        </p:spPr>
        <p:txBody>
          <a:bodyPr>
            <a:normAutofit/>
          </a:bodyPr>
          <a:lstStyle/>
          <a:p>
            <a:r>
              <a:rPr lang="fr-FR" sz="3600" b="1" dirty="0"/>
              <a:t>Une régulation contestée de la mobilité quotidienne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B87230A0-B8BB-E24D-9D0E-AA9D52904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252" y="1651916"/>
            <a:ext cx="4565283" cy="3423962"/>
          </a:xfr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8DDC2C4-6693-F04B-A104-F58C7910304A}"/>
              </a:ext>
            </a:extLst>
          </p:cNvPr>
          <p:cNvSpPr txBox="1">
            <a:spLocks/>
          </p:cNvSpPr>
          <p:nvPr/>
        </p:nvSpPr>
        <p:spPr>
          <a:xfrm>
            <a:off x="949252" y="4878927"/>
            <a:ext cx="4565283" cy="123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Manifestation des “gilets </a:t>
            </a:r>
            <a:r>
              <a:rPr lang="en-US" sz="1600" dirty="0" err="1"/>
              <a:t>jaunes</a:t>
            </a:r>
            <a:r>
              <a:rPr lang="en-US" sz="1600" dirty="0"/>
              <a:t>”</a:t>
            </a:r>
            <a:br>
              <a:rPr lang="fr-FR" sz="1600" dirty="0"/>
            </a:br>
            <a:r>
              <a:rPr lang="fr-FR" sz="1600" dirty="0"/>
              <a:t> </a:t>
            </a:r>
            <a:r>
              <a:rPr lang="fr-FR" sz="1600" i="1" dirty="0"/>
              <a:t>Place de la Bastille, Paris</a:t>
            </a:r>
            <a:br>
              <a:rPr lang="fr-FR" sz="1600" i="1" dirty="0"/>
            </a:br>
            <a:r>
              <a:rPr lang="fr-FR" sz="1600" i="1" dirty="0"/>
              <a:t>17 novembre 2018 (photographie C. Gallez)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F642AC-C5A4-6744-A0D1-405FDF132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024" y="1665985"/>
            <a:ext cx="5758901" cy="3423962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A49CF76-89B9-484D-87FD-53BE3357CE19}"/>
              </a:ext>
            </a:extLst>
          </p:cNvPr>
          <p:cNvSpPr txBox="1">
            <a:spLocks/>
          </p:cNvSpPr>
          <p:nvPr/>
        </p:nvSpPr>
        <p:spPr>
          <a:xfrm>
            <a:off x="6377037" y="4878926"/>
            <a:ext cx="4565283" cy="123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Manifestations </a:t>
            </a:r>
            <a:r>
              <a:rPr lang="en-US" sz="1600" dirty="0" err="1"/>
              <a:t>à</a:t>
            </a:r>
            <a:r>
              <a:rPr lang="en-US" sz="1600" dirty="0"/>
              <a:t> Santiago du Chili, </a:t>
            </a:r>
            <a:r>
              <a:rPr lang="en-US" sz="1600" dirty="0" err="1"/>
              <a:t>octobre</a:t>
            </a:r>
            <a:r>
              <a:rPr lang="en-US" sz="1600" dirty="0"/>
              <a:t> 2019</a:t>
            </a:r>
          </a:p>
          <a:p>
            <a:pPr algn="ctr"/>
            <a:r>
              <a:rPr lang="fr-FR" sz="1600" i="1" dirty="0"/>
              <a:t>(photographie </a:t>
            </a:r>
            <a:r>
              <a:rPr lang="fr-FR" sz="1600" i="1" dirty="0" err="1"/>
              <a:t>Comitato</a:t>
            </a:r>
            <a:r>
              <a:rPr lang="fr-FR" sz="1600" i="1" dirty="0"/>
              <a:t> Carlos Fonseca, blog)</a:t>
            </a:r>
          </a:p>
        </p:txBody>
      </p:sp>
    </p:spTree>
    <p:extLst>
      <p:ext uri="{BB962C8B-B14F-4D97-AF65-F5344CB8AC3E}">
        <p14:creationId xmlns:p14="http://schemas.microsoft.com/office/powerpoint/2010/main" val="15873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A9A58-F3FC-8445-B291-E7CF3D50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9442"/>
          </a:xfrm>
        </p:spPr>
        <p:txBody>
          <a:bodyPr>
            <a:normAutofit/>
          </a:bodyPr>
          <a:lstStyle/>
          <a:p>
            <a:r>
              <a:rPr lang="fr-FR" sz="3600" b="1" dirty="0"/>
              <a:t>Les pouvoirs publics face à un paradoxe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D3BB02-5430-8746-9F92-96DD54C90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821"/>
            <a:ext cx="9890939" cy="3587262"/>
          </a:xfrm>
        </p:spPr>
        <p:txBody>
          <a:bodyPr>
            <a:noAutofit/>
          </a:bodyPr>
          <a:lstStyle/>
          <a:p>
            <a:r>
              <a:rPr lang="fr-FR" sz="2400" dirty="0"/>
              <a:t>La mobilité est à la fois :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Une ressource essentielle pour la participation à la vie sociale et l’économie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Une pratique aux impacts environnementaux majeurs</a:t>
            </a:r>
          </a:p>
          <a:p>
            <a:r>
              <a:rPr lang="fr-FR" sz="2400" dirty="0"/>
              <a:t>Dans un contexte d’urgence environnementale et d’aggravation des inégalités sociales, la tension entre les enjeux sociaux et environnementaux de la régulation de la mobilité ne cesse de se renforcer</a:t>
            </a:r>
          </a:p>
          <a:p>
            <a:r>
              <a:rPr lang="fr-FR" sz="2400" dirty="0"/>
              <a:t>Faute d’une approche globale associant transition écologique et justice sociale, les pouvoirs publics sont confrontés à un paradoxe qui aboutit à des actions partielles et conflictuelles</a:t>
            </a:r>
          </a:p>
        </p:txBody>
      </p:sp>
    </p:spTree>
    <p:extLst>
      <p:ext uri="{BB962C8B-B14F-4D97-AF65-F5344CB8AC3E}">
        <p14:creationId xmlns:p14="http://schemas.microsoft.com/office/powerpoint/2010/main" val="236086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3FCDF-D2E6-5C4B-8117-1C01461B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278"/>
            <a:ext cx="10515600" cy="812746"/>
          </a:xfrm>
        </p:spPr>
        <p:txBody>
          <a:bodyPr>
            <a:normAutofit/>
          </a:bodyPr>
          <a:lstStyle/>
          <a:p>
            <a:r>
              <a:rPr lang="fr-FR" sz="3600" b="1" dirty="0"/>
              <a:t>La taxe carbone, une mesure contestée</a:t>
            </a:r>
            <a:endParaRPr lang="fr-FR" sz="3600" b="1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A52A53-EFCF-CC46-97A8-C4A945FB3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904"/>
            <a:ext cx="10515600" cy="4334256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L’augmentation du coût des carburants </a:t>
            </a:r>
            <a:r>
              <a:rPr lang="fr-FR" dirty="0"/>
              <a:t>touche en priorité les personnes modestes les plus dépendantes de l’automobile</a:t>
            </a:r>
            <a:endParaRPr lang="fr-FR" sz="2400" dirty="0"/>
          </a:p>
          <a:p>
            <a:r>
              <a:rPr lang="fr-FR" sz="2400" dirty="0"/>
              <a:t>Renoncer à l’automobile est souvent impossible sans remettre en cause d’autres choix essentiels : lieu de résidence, lieu d’emploi, organisation de la vie familiale, etc.</a:t>
            </a:r>
          </a:p>
          <a:p>
            <a:r>
              <a:rPr lang="fr-FR" dirty="0"/>
              <a:t>L’élasticité à l’augmentation du prix des carburants est faible : les ménages préfèrent réduire d’autres dépenses que celles de la mobilité</a:t>
            </a:r>
            <a:endParaRPr lang="fr-FR" sz="2400" dirty="0"/>
          </a:p>
          <a:p>
            <a:r>
              <a:rPr lang="fr-FR" dirty="0"/>
              <a:t>Le sentiment d’injustice exprimé lors du mouvement des Gilets jaunes concerne l’atteinte au droit à la mobilité des groupes sociaux qui contribuent le moins au bilan carbone</a:t>
            </a:r>
          </a:p>
          <a:p>
            <a:r>
              <a:rPr lang="fr-FR" sz="2400" dirty="0"/>
              <a:t>En juin 2020, la Convention citoyenne pour le climat vote ses propositions en écartant la taxe carbone.</a:t>
            </a:r>
          </a:p>
          <a:p>
            <a:r>
              <a:rPr lang="fr-FR" sz="2400" dirty="0"/>
              <a:t>La taxe carbone est gelée à 44€/</a:t>
            </a:r>
            <a:r>
              <a:rPr lang="fr-FR" sz="2400" dirty="0" err="1"/>
              <a:t>t</a:t>
            </a:r>
            <a:r>
              <a:rPr lang="fr-FR" sz="2400" dirty="0"/>
              <a:t> CO</a:t>
            </a:r>
            <a:r>
              <a:rPr lang="fr-FR" sz="2400" baseline="-25000" dirty="0"/>
              <a:t>2</a:t>
            </a:r>
            <a:r>
              <a:rPr lang="fr-FR" sz="2400" dirty="0"/>
              <a:t> depuis 2018</a:t>
            </a:r>
          </a:p>
        </p:txBody>
      </p:sp>
    </p:spTree>
    <p:extLst>
      <p:ext uri="{BB962C8B-B14F-4D97-AF65-F5344CB8AC3E}">
        <p14:creationId xmlns:p14="http://schemas.microsoft.com/office/powerpoint/2010/main" val="463551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902"/>
          </a:xfrm>
        </p:spPr>
        <p:txBody>
          <a:bodyPr>
            <a:normAutofit/>
          </a:bodyPr>
          <a:lstStyle/>
          <a:p>
            <a:pPr algn="just"/>
            <a:r>
              <a:rPr lang="fr-FR" sz="3600" b="1" dirty="0"/>
              <a:t>Limites des politiques actuelles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261872"/>
            <a:ext cx="10515600" cy="4315967"/>
          </a:xfrm>
        </p:spPr>
        <p:txBody>
          <a:bodyPr>
            <a:normAutofit/>
          </a:bodyPr>
          <a:lstStyle/>
          <a:p>
            <a:r>
              <a:rPr lang="fr-FR" sz="2400" dirty="0"/>
              <a:t>La décarbonation des véhicules se heurte à des limites matérielles et sociales</a:t>
            </a:r>
          </a:p>
          <a:p>
            <a:pPr lvl="1"/>
            <a:r>
              <a:rPr lang="fr-FR" dirty="0"/>
              <a:t>Des véhicules électriques lourds, qui émettent des particules</a:t>
            </a:r>
          </a:p>
          <a:p>
            <a:pPr lvl="1"/>
            <a:r>
              <a:rPr lang="fr-FR" dirty="0"/>
              <a:t>Coût élevé des voitures électriques</a:t>
            </a:r>
          </a:p>
          <a:p>
            <a:pPr lvl="1"/>
            <a:r>
              <a:rPr lang="fr-FR" dirty="0"/>
              <a:t>Pollutions et impacts sociaux majeurs pour l’extraction des « terres rares »</a:t>
            </a:r>
          </a:p>
          <a:p>
            <a:r>
              <a:rPr lang="fr-FR" dirty="0"/>
              <a:t>D</a:t>
            </a:r>
            <a:r>
              <a:rPr lang="fr-FR" sz="2400" dirty="0"/>
              <a:t>es politiques d’amélioration de l’offre de transports </a:t>
            </a:r>
            <a:r>
              <a:rPr lang="fr-FR" dirty="0"/>
              <a:t>collectifs indispensables, mais peu efficaces lorsque l’usage de la voiture n’est pas régulé</a:t>
            </a:r>
          </a:p>
          <a:p>
            <a:pPr lvl="1"/>
            <a:r>
              <a:rPr lang="fr-FR" dirty="0"/>
              <a:t>Les réseaux de transports collectifs rapides restent des vecteurs possibles de périurbanisation</a:t>
            </a:r>
          </a:p>
          <a:p>
            <a:r>
              <a:rPr lang="fr-FR" sz="2400" dirty="0"/>
              <a:t>Le développement du covoiturage : une offre de service supplémentaire si l’usage de la voiture n’est pas régulé</a:t>
            </a:r>
          </a:p>
          <a:p>
            <a:pPr lvl="1"/>
            <a:r>
              <a:rPr lang="fr-FR" dirty="0">
                <a:latin typeface="Garamond" panose="02020404030301010803" pitchFamily="18" charset="0"/>
              </a:rPr>
              <a:t>Des effets rebonds importants</a:t>
            </a:r>
          </a:p>
          <a:p>
            <a:pPr lvl="1"/>
            <a:r>
              <a:rPr lang="fr-FR" dirty="0"/>
              <a:t>Un développement des plateformes numériques sans garantie de succès</a:t>
            </a:r>
            <a:endParaRPr lang="fr-F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3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A4E5F-FEFF-4567-BC65-4F7B7C94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Le télétravail, promesses et fragilités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2B1287-8D43-691C-1D98-A0B62DF1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872"/>
            <a:ext cx="10515600" cy="467362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Une régulation récente</a:t>
            </a:r>
          </a:p>
          <a:p>
            <a:pPr lvl="1"/>
            <a:r>
              <a:rPr lang="fr-FR" dirty="0"/>
              <a:t>2012 : loi Warsmann (simplification du droit et allègement démarches administratives)</a:t>
            </a:r>
          </a:p>
          <a:p>
            <a:pPr lvl="1"/>
            <a:r>
              <a:rPr lang="fr-FR" dirty="0"/>
              <a:t>2017 : ordonnance du 22 septembre (suppression ≠ régulier/occasionnel, convention par entreprise, couverture accidents, « droit au télétravail »)</a:t>
            </a:r>
          </a:p>
          <a:p>
            <a:pPr lvl="1"/>
            <a:r>
              <a:rPr lang="fr-FR" dirty="0"/>
              <a:t>2020 : accord national interprofessionnel du 26 novembre (règles, protection lien social, etc.)</a:t>
            </a:r>
          </a:p>
          <a:p>
            <a:r>
              <a:rPr lang="fr-FR" dirty="0"/>
              <a:t>Un recours inégal au télétravail</a:t>
            </a:r>
          </a:p>
          <a:p>
            <a:pPr lvl="1"/>
            <a:r>
              <a:rPr lang="fr-FR" dirty="0"/>
              <a:t>Un essor récent : en 2021, 22% des </a:t>
            </a:r>
            <a:r>
              <a:rPr lang="fr-FR" dirty="0" err="1"/>
              <a:t>actif.ves</a:t>
            </a:r>
            <a:r>
              <a:rPr lang="fr-FR" dirty="0"/>
              <a:t> ont eu recours au télétravail au moins une fois/sem.</a:t>
            </a:r>
          </a:p>
          <a:p>
            <a:pPr lvl="1"/>
            <a:r>
              <a:rPr lang="fr-FR" dirty="0"/>
              <a:t>Cadres (55%) et professions intermédiaires (22%) plus enclines au télétravail (chiffres 2022)</a:t>
            </a:r>
          </a:p>
          <a:p>
            <a:pPr lvl="1"/>
            <a:r>
              <a:rPr lang="fr-FR" dirty="0"/>
              <a:t>Situations d’injustice lorsque le travail n’est pas délocalisable</a:t>
            </a:r>
          </a:p>
          <a:p>
            <a:r>
              <a:rPr lang="fr-FR" dirty="0"/>
              <a:t>Des effets ambivalents sur la réduction des mobilités (</a:t>
            </a:r>
            <a:r>
              <a:rPr lang="fr-FR" dirty="0" err="1"/>
              <a:t>Aguiléra</a:t>
            </a:r>
            <a:r>
              <a:rPr lang="fr-FR" dirty="0"/>
              <a:t> et al., 2024)</a:t>
            </a:r>
          </a:p>
          <a:p>
            <a:pPr lvl="1"/>
            <a:r>
              <a:rPr lang="fr-FR" dirty="0"/>
              <a:t>Extension des aires de recherche d’emploi et de recrutement</a:t>
            </a:r>
          </a:p>
          <a:p>
            <a:pPr lvl="1"/>
            <a:r>
              <a:rPr lang="fr-FR" dirty="0"/>
              <a:t>Augmentation des déplacements pour des motifs privés</a:t>
            </a:r>
          </a:p>
          <a:p>
            <a:pPr lvl="1"/>
            <a:r>
              <a:rPr lang="fr-FR" dirty="0"/>
              <a:t>Pas de changement de mode de transport</a:t>
            </a:r>
          </a:p>
          <a:p>
            <a:pPr lvl="1"/>
            <a:r>
              <a:rPr lang="fr-FR" dirty="0"/>
              <a:t>Des effets positifs sur les déplacements de proximité ?</a:t>
            </a:r>
          </a:p>
        </p:txBody>
      </p:sp>
    </p:spTree>
    <p:extLst>
      <p:ext uri="{BB962C8B-B14F-4D97-AF65-F5344CB8AC3E}">
        <p14:creationId xmlns:p14="http://schemas.microsoft.com/office/powerpoint/2010/main" val="1433278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538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Connexité, contiguïté :</a:t>
            </a:r>
            <a:br>
              <a:rPr lang="fr-FR" sz="3600" b="1" dirty="0"/>
            </a:br>
            <a:r>
              <a:rPr lang="fr-FR" sz="3600" b="1" dirty="0"/>
              <a:t>Les ambivalences des modèles fondés sur la proximité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33568"/>
            <a:ext cx="10625488" cy="4242798"/>
          </a:xfrm>
        </p:spPr>
        <p:txBody>
          <a:bodyPr>
            <a:noAutofit/>
          </a:bodyPr>
          <a:lstStyle/>
          <a:p>
            <a:r>
              <a:rPr lang="fr-FR" sz="2400" dirty="0"/>
              <a:t>Années 1960 : le rapprochement habitat-emploi dans les villes nouvelles franciliennes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5 villes nouvelles qui accueillent des emplois et de nouveaux habitants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Très bien connectées à Paris par la route et par le RER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Pas de diminution des flux pendulaires entre Paris et les villes nouvelles</a:t>
            </a:r>
          </a:p>
          <a:p>
            <a:r>
              <a:rPr lang="fr-FR" sz="2400" dirty="0"/>
              <a:t>Années 1990 : le modèle du “Transit </a:t>
            </a:r>
            <a:r>
              <a:rPr lang="fr-FR" sz="2400" dirty="0" err="1"/>
              <a:t>Oriented</a:t>
            </a:r>
            <a:r>
              <a:rPr lang="fr-FR" sz="2400" dirty="0"/>
              <a:t> </a:t>
            </a:r>
            <a:r>
              <a:rPr lang="fr-FR" sz="2400" dirty="0" err="1"/>
              <a:t>Development</a:t>
            </a:r>
            <a:r>
              <a:rPr lang="fr-FR" sz="2400" dirty="0"/>
              <a:t>” (TOD)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L’accessibilité est pensée de manière duale : quartier/territoire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La proximité d’une gare ne garantit pas le recours au train (connectivité limitée/voiture)</a:t>
            </a:r>
          </a:p>
          <a:p>
            <a:r>
              <a:rPr lang="fr-FR" sz="2400" dirty="0"/>
              <a:t>La proximité spatiale suffit-elle à réguler la mobilité ?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Besoins de mobilité ≠ propension à la mobilité (Owens, 1995)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Tant que l’offre de mobilité est abondante et abordable, elle permet de s’affranchir de la contiguïté, tout en maintenant une certaine proximité temporelle</a:t>
            </a:r>
          </a:p>
        </p:txBody>
      </p:sp>
    </p:spTree>
    <p:extLst>
      <p:ext uri="{BB962C8B-B14F-4D97-AF65-F5344CB8AC3E}">
        <p14:creationId xmlns:p14="http://schemas.microsoft.com/office/powerpoint/2010/main" val="872226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fr-FR" sz="3600" b="1" dirty="0"/>
              <a:t>Les limites du modèle de la ville du quart d’heure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279720"/>
            <a:ext cx="10789118" cy="4521990"/>
          </a:xfrm>
        </p:spPr>
        <p:txBody>
          <a:bodyPr/>
          <a:lstStyle/>
          <a:p>
            <a:r>
              <a:rPr lang="fr-FR" sz="2400" dirty="0"/>
              <a:t>Écueil de la question de l’accès à l’emploi (cf. controverse Moreno/</a:t>
            </a:r>
            <a:r>
              <a:rPr lang="fr-FR" sz="2400" dirty="0" err="1"/>
              <a:t>Veltz</a:t>
            </a:r>
            <a:r>
              <a:rPr lang="fr-FR" sz="2400" dirty="0"/>
              <a:t>, site FVM)</a:t>
            </a:r>
          </a:p>
          <a:p>
            <a:r>
              <a:rPr lang="fr-FR" sz="2400" dirty="0"/>
              <a:t>Faible prise en considération des différences sociales en matière</a:t>
            </a:r>
          </a:p>
          <a:p>
            <a:pPr lvl="1"/>
            <a:r>
              <a:rPr lang="fr-FR" dirty="0">
                <a:latin typeface="Garamond" panose="02020404030301010803" pitchFamily="18" charset="0"/>
              </a:rPr>
              <a:t>d’accès à la vitesse</a:t>
            </a:r>
          </a:p>
          <a:p>
            <a:pPr lvl="1"/>
            <a:r>
              <a:rPr lang="fr-FR" dirty="0">
                <a:latin typeface="Garamond" panose="02020404030301010803" pitchFamily="18" charset="0"/>
              </a:rPr>
              <a:t>d’accès aux positions résidentielles</a:t>
            </a:r>
          </a:p>
          <a:p>
            <a:pPr lvl="1"/>
            <a:r>
              <a:rPr lang="fr-FR" dirty="0">
                <a:latin typeface="Garamond" panose="02020404030301010803" pitchFamily="18" charset="0"/>
              </a:rPr>
              <a:t>d’accès à l’espace public et aux aménités</a:t>
            </a:r>
          </a:p>
          <a:p>
            <a:r>
              <a:rPr lang="fr-FR" dirty="0"/>
              <a:t>Un m</a:t>
            </a:r>
            <a:r>
              <a:rPr lang="fr-FR" sz="2400" dirty="0"/>
              <a:t>odèle d’aménagement fondé sur les résident.es mais quid</a:t>
            </a:r>
          </a:p>
          <a:p>
            <a:pPr lvl="1"/>
            <a:r>
              <a:rPr lang="fr-FR" dirty="0">
                <a:latin typeface="Garamond" panose="02020404030301010803" pitchFamily="18" charset="0"/>
              </a:rPr>
              <a:t>Des </a:t>
            </a:r>
            <a:r>
              <a:rPr lang="fr-FR" dirty="0" err="1">
                <a:latin typeface="Garamond" panose="02020404030301010803" pitchFamily="18" charset="0"/>
              </a:rPr>
              <a:t>usager.ères</a:t>
            </a:r>
            <a:r>
              <a:rPr lang="fr-FR" dirty="0">
                <a:latin typeface="Garamond" panose="02020404030301010803" pitchFamily="18" charset="0"/>
              </a:rPr>
              <a:t> d’un territoire ?</a:t>
            </a:r>
          </a:p>
          <a:p>
            <a:pPr lvl="1"/>
            <a:r>
              <a:rPr lang="fr-FR" dirty="0">
                <a:latin typeface="Garamond" panose="02020404030301010803" pitchFamily="18" charset="0"/>
              </a:rPr>
              <a:t>Des mobilités de marchandises ?</a:t>
            </a:r>
          </a:p>
          <a:p>
            <a:r>
              <a:rPr lang="fr-FR" dirty="0"/>
              <a:t>Enquête récente sur la proximité urbaine à Genève (</a:t>
            </a:r>
            <a:r>
              <a:rPr lang="fr-FR" dirty="0" err="1"/>
              <a:t>Shchultheiss</a:t>
            </a:r>
            <a:r>
              <a:rPr lang="fr-FR" dirty="0"/>
              <a:t> et al., 2024)</a:t>
            </a:r>
          </a:p>
          <a:p>
            <a:pPr lvl="1"/>
            <a:r>
              <a:rPr lang="fr-FR" dirty="0"/>
              <a:t>43% des personnes aspirent à la tranquillité (≠ proximité fonctionnelle)</a:t>
            </a:r>
          </a:p>
          <a:p>
            <a:pPr lvl="1"/>
            <a:r>
              <a:rPr lang="fr-FR" dirty="0"/>
              <a:t>32% qui aspirent à la proximité sont les plus jeunes et les plus riches</a:t>
            </a:r>
          </a:p>
        </p:txBody>
      </p:sp>
    </p:spTree>
    <p:extLst>
      <p:ext uri="{BB962C8B-B14F-4D97-AF65-F5344CB8AC3E}">
        <p14:creationId xmlns:p14="http://schemas.microsoft.com/office/powerpoint/2010/main" val="2620168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AEF26-9090-D4F3-CD60-1F3B0928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125"/>
            <a:ext cx="10515600" cy="1080643"/>
          </a:xfrm>
        </p:spPr>
        <p:txBody>
          <a:bodyPr>
            <a:noAutofit/>
          </a:bodyPr>
          <a:lstStyle/>
          <a:p>
            <a:r>
              <a:rPr lang="fr-FR" sz="3600" b="1" dirty="0"/>
              <a:t>Comment s’adapter</a:t>
            </a:r>
            <a:br>
              <a:rPr lang="fr-FR" sz="3600" b="1" dirty="0"/>
            </a:br>
            <a:r>
              <a:rPr lang="fr-FR" sz="3600" b="1" dirty="0"/>
              <a:t>à la nécessité de diminuer la mobilité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423208-4B40-CBD1-BC53-63EB4F1EC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607"/>
            <a:ext cx="10515600" cy="374609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 mobilité n’est pas une fin en soi, mais elle est une condition essentielle d’émancipation et de participation à la vie sociale</a:t>
            </a:r>
          </a:p>
          <a:p>
            <a:r>
              <a:rPr lang="fr-FR" dirty="0"/>
              <a:t>Face aux urgences environnementales et aux tensions accrues sur l’énergie, le coût de la mobilité et ses régulations (cf. ZFE) vont augmenter</a:t>
            </a:r>
          </a:p>
          <a:p>
            <a:r>
              <a:rPr lang="fr-FR" dirty="0"/>
              <a:t>Dans ce contexte de rupture, comment s’adapter en préservant les conditions d’accès aux ressources dans une perspective de justice sociale ?</a:t>
            </a:r>
          </a:p>
          <a:p>
            <a:r>
              <a:rPr lang="fr-FR" dirty="0"/>
              <a:t>Deux notions-clés</a:t>
            </a:r>
          </a:p>
          <a:p>
            <a:pPr lvl="1"/>
            <a:r>
              <a:rPr lang="fr-FR" i="1" dirty="0"/>
              <a:t>L’habitabilité des territoires</a:t>
            </a:r>
            <a:r>
              <a:rPr lang="fr-FR" dirty="0"/>
              <a:t> (Blanc, 2010) : comment les territoires peuvent-ils offrir des ressources et des possibilités d’adaptation suffisantes ?</a:t>
            </a:r>
          </a:p>
          <a:p>
            <a:pPr lvl="1"/>
            <a:r>
              <a:rPr lang="fr-FR" i="1" dirty="0"/>
              <a:t>Les capabilités individuelles</a:t>
            </a:r>
            <a:r>
              <a:rPr lang="fr-FR" dirty="0"/>
              <a:t> (Sen, 2010) : comment les possibilités sont-elles effectivement appropriables, adaptées à leurs aspirations et à leurs besoins ?</a:t>
            </a:r>
          </a:p>
        </p:txBody>
      </p:sp>
    </p:spTree>
    <p:extLst>
      <p:ext uri="{BB962C8B-B14F-4D97-AF65-F5344CB8AC3E}">
        <p14:creationId xmlns:p14="http://schemas.microsoft.com/office/powerpoint/2010/main" val="118323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FEBAA-599C-0E4D-9376-F8E53F1D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356" y="534523"/>
            <a:ext cx="10515600" cy="812746"/>
          </a:xfrm>
        </p:spPr>
        <p:txBody>
          <a:bodyPr>
            <a:normAutofit/>
          </a:bodyPr>
          <a:lstStyle/>
          <a:p>
            <a:r>
              <a:rPr lang="fr-FR" sz="3600" b="1" dirty="0"/>
              <a:t>Une distanciation croissante entre habitat et emploi</a:t>
            </a:r>
            <a:endParaRPr lang="fr-FR" sz="24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7053B7-DF3A-1249-A11E-CE5A810EE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/>
              <a:t>   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3DCA4C3-2589-9A47-BAAB-49E60DB46DB4}"/>
              </a:ext>
            </a:extLst>
          </p:cNvPr>
          <p:cNvGraphicFramePr>
            <a:graphicFrameLocks noGrp="1"/>
          </p:cNvGraphicFramePr>
          <p:nvPr/>
        </p:nvGraphicFramePr>
        <p:xfrm>
          <a:off x="1061356" y="1572882"/>
          <a:ext cx="978988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572">
                  <a:extLst>
                    <a:ext uri="{9D8B030D-6E8A-4147-A177-3AD203B41FA5}">
                      <a16:colId xmlns:a16="http://schemas.microsoft.com/office/drawing/2014/main" val="1337791409"/>
                    </a:ext>
                  </a:extLst>
                </a:gridCol>
                <a:gridCol w="3660019">
                  <a:extLst>
                    <a:ext uri="{9D8B030D-6E8A-4147-A177-3AD203B41FA5}">
                      <a16:colId xmlns:a16="http://schemas.microsoft.com/office/drawing/2014/main" val="3477843006"/>
                    </a:ext>
                  </a:extLst>
                </a:gridCol>
                <a:gridCol w="3263296">
                  <a:extLst>
                    <a:ext uri="{9D8B030D-6E8A-4147-A177-3AD203B41FA5}">
                      <a16:colId xmlns:a16="http://schemas.microsoft.com/office/drawing/2014/main" val="265784625"/>
                    </a:ext>
                  </a:extLst>
                </a:gridCol>
              </a:tblGrid>
              <a:tr h="31955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Année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Distance moyenne des trajets domicile-travail (km)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Durée moyenne des trajets domicile-travail (mn)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32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6,0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20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76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1974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7,6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20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06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1982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9,0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21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9536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1994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12,0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21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39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14,7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23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067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13,3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24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943421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4B0537C-1A23-5797-36E3-FDCB4B34F5D7}"/>
              </a:ext>
            </a:extLst>
          </p:cNvPr>
          <p:cNvSpPr txBox="1"/>
          <p:nvPr/>
        </p:nvSpPr>
        <p:spPr>
          <a:xfrm>
            <a:off x="1061356" y="4968192"/>
            <a:ext cx="827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Garamond" panose="02020404030301010803" pitchFamily="18" charset="0"/>
              </a:rPr>
              <a:t>Source : Enquêtes nationales transports et déplacements (INSEE-SDES)</a:t>
            </a:r>
          </a:p>
          <a:p>
            <a:r>
              <a:rPr lang="fr-FR" i="1" dirty="0">
                <a:latin typeface="Garamond" panose="02020404030301010803" pitchFamily="18" charset="0"/>
              </a:rPr>
              <a:t>Voir </a:t>
            </a:r>
            <a:r>
              <a:rPr lang="fr-FR" sz="1800" i="1" dirty="0">
                <a:latin typeface="Garamond" panose="02020404030301010803" pitchFamily="18" charset="0"/>
              </a:rPr>
              <a:t>Hubert et alii, 2012, Economie et Statistique, d’après les données des enquêtes nationales transport</a:t>
            </a:r>
            <a:r>
              <a:rPr lang="fr-FR" sz="1800" dirty="0">
                <a:latin typeface="Garamond" panose="02020404030301010803" pitchFamily="18" charset="0"/>
              </a:rPr>
              <a:t>.</a:t>
            </a:r>
            <a:endParaRPr lang="fr-F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24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838080" y="630288"/>
            <a:ext cx="10513800" cy="598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600" b="1" strike="noStrike" spc="-1" dirty="0">
                <a:ea typeface="DejaVu Sans"/>
              </a:rPr>
              <a:t>Changer les manières de voir et d’agir</a:t>
            </a:r>
            <a:endParaRPr lang="fr-FR" sz="3600" b="0" strike="noStrike" spc="-1" dirty="0"/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838080" y="1478280"/>
            <a:ext cx="10513800" cy="390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Partir des modes de vie, des contextes et des trajectoires territoriales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pc="-1" dirty="0">
                <a:solidFill>
                  <a:srgbClr val="000000"/>
                </a:solidFill>
              </a:rPr>
              <a:t>Questionner l’origine des « besoins » de mobilité</a:t>
            </a:r>
            <a:endParaRPr lang="fr-FR" sz="2800" strike="noStrike" spc="-1" dirty="0">
              <a:solidFill>
                <a:srgbClr val="00000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Agir sur la dépendance à la mobilité de manière transversale</a:t>
            </a:r>
          </a:p>
          <a:p>
            <a:pPr lv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pc="-1" dirty="0">
                <a:solidFill>
                  <a:srgbClr val="000000"/>
                </a:solidFill>
                <a:latin typeface="Garamond" panose="02020404030301010803" pitchFamily="18" charset="0"/>
                <a:ea typeface="DejaVu Sans"/>
              </a:rPr>
              <a:t>La mobilité n’est pas le seul secteur d’action concerné par la question de l’accessibilité</a:t>
            </a:r>
          </a:p>
          <a:p>
            <a:pPr lv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pc="-1" dirty="0">
                <a:solidFill>
                  <a:srgbClr val="000000"/>
                </a:solidFill>
                <a:ea typeface="DejaVu Sans"/>
              </a:rPr>
              <a:t>Coordonner les échelles d’action publique à partir des enjeux territoriaux</a:t>
            </a:r>
            <a:endParaRPr lang="fr-FR" spc="-1" dirty="0">
              <a:solidFill>
                <a:srgbClr val="000000"/>
              </a:solidFill>
              <a:latin typeface="Garamond" panose="02020404030301010803" pitchFamily="18" charset="0"/>
              <a:ea typeface="DejaVu Sans"/>
            </a:endParaRPr>
          </a:p>
          <a:p>
            <a:pPr lv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trike="noStrike" spc="-1" dirty="0">
                <a:solidFill>
                  <a:srgbClr val="000000"/>
                </a:solidFill>
                <a:latin typeface="Garamond" panose="02020404030301010803" pitchFamily="18" charset="0"/>
                <a:ea typeface="DejaVu Sans"/>
              </a:rPr>
              <a:t>Aucun</a:t>
            </a:r>
            <a:r>
              <a:rPr lang="fr-FR" spc="-1" dirty="0">
                <a:solidFill>
                  <a:srgbClr val="000000"/>
                </a:solidFill>
                <a:latin typeface="Garamond" panose="02020404030301010803" pitchFamily="18" charset="0"/>
                <a:ea typeface="DejaVu Sans"/>
              </a:rPr>
              <a:t>e solution n’est à elle seule structurante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42B47-E9CB-A8AA-CCC8-71044B26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r>
              <a:rPr lang="fr-FR" sz="3600" b="1" dirty="0"/>
              <a:t>L’accessibilité, instrument de la transversalité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1A8E04-F96B-05B0-9F7A-EDDEE14D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988"/>
            <a:ext cx="10731500" cy="4486275"/>
          </a:xfrm>
        </p:spPr>
        <p:txBody>
          <a:bodyPr>
            <a:normAutofit/>
          </a:bodyPr>
          <a:lstStyle/>
          <a:p>
            <a:r>
              <a:rPr lang="fr-FR" dirty="0"/>
              <a:t>L’accessibilité renvoie au potentiel d’opportunités disponibles pour pratiquer des activités sociales</a:t>
            </a:r>
          </a:p>
          <a:p>
            <a:r>
              <a:rPr lang="fr-FR" dirty="0"/>
              <a:t>L’accès renvoie à l’action ou à la possibilité d’accéder</a:t>
            </a:r>
          </a:p>
          <a:p>
            <a:r>
              <a:rPr lang="fr-FR" dirty="0"/>
              <a:t>Ces notions renvoient à différentes dimensions </a:t>
            </a:r>
          </a:p>
          <a:p>
            <a:pPr lvl="1"/>
            <a:r>
              <a:rPr lang="fr-FR" dirty="0"/>
              <a:t>La facilité d’atteindre des lieux distants, grâce à la mobilité</a:t>
            </a:r>
          </a:p>
          <a:p>
            <a:pPr lvl="1"/>
            <a:r>
              <a:rPr lang="fr-FR" dirty="0"/>
              <a:t>La distribution spatiale des lieux d’activités et de l’habitat</a:t>
            </a:r>
          </a:p>
          <a:p>
            <a:pPr lvl="1"/>
            <a:r>
              <a:rPr lang="fr-FR" dirty="0"/>
              <a:t>Les horaires d’ouverture et de fermeture des lieux d’activités, les emplois du temps</a:t>
            </a:r>
          </a:p>
          <a:p>
            <a:pPr lvl="1"/>
            <a:r>
              <a:rPr lang="fr-FR" dirty="0"/>
              <a:t>Les caractéristiques individuelles : âge, genre, appartenance à un groupe minorisé, santé physique, revenu, profession</a:t>
            </a:r>
          </a:p>
          <a:p>
            <a:r>
              <a:rPr lang="fr-FR" dirty="0"/>
              <a:t>Jusqu’à présent, la mobilité a été le principal levier d’action sur l’accessibilité, ce qui a alimenté le processus de dépendance à la mobilité</a:t>
            </a:r>
          </a:p>
        </p:txBody>
      </p:sp>
    </p:spTree>
    <p:extLst>
      <p:ext uri="{BB962C8B-B14F-4D97-AF65-F5344CB8AC3E}">
        <p14:creationId xmlns:p14="http://schemas.microsoft.com/office/powerpoint/2010/main" val="1209680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CA2E2-7DD8-6646-A4D4-66CA5734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7914"/>
          </a:xfrm>
        </p:spPr>
        <p:txBody>
          <a:bodyPr>
            <a:normAutofit/>
          </a:bodyPr>
          <a:lstStyle/>
          <a:p>
            <a:r>
              <a:rPr lang="fr-FR" sz="3200" b="1" dirty="0"/>
              <a:t>Exemples de mesures d’accessibilité</a:t>
            </a:r>
            <a:br>
              <a:rPr lang="fr-FR" sz="3600" b="1" dirty="0"/>
            </a:br>
            <a:r>
              <a:rPr lang="fr-FR" sz="2800" b="1" i="1" dirty="0"/>
              <a:t>Carte d’accessibilité aux médecins généralistes, CGET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7F5AD61-8B4E-3D4F-A1A4-8D67F44E7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257" y="1684325"/>
            <a:ext cx="6144522" cy="4345341"/>
          </a:xfrm>
        </p:spPr>
      </p:pic>
      <p:sp>
        <p:nvSpPr>
          <p:cNvPr id="4" name="ZoneTexte 3"/>
          <p:cNvSpPr txBox="1"/>
          <p:nvPr/>
        </p:nvSpPr>
        <p:spPr>
          <a:xfrm>
            <a:off x="667781" y="6241210"/>
            <a:ext cx="8600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Garamond" panose="02020404030301010803" pitchFamily="18" charset="0"/>
                <a:hlinkClick r:id="rId3"/>
              </a:rPr>
              <a:t>https://cartotheque.anct.gouv.fr/media/record/eyJpIjoiZGVmYXVsdCIsIm0iOm51bGwsImQiOjEsInIiOjExMX0=/</a:t>
            </a:r>
            <a:r>
              <a:rPr lang="fr-FR" sz="1400" dirty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2861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C3B2C-B902-5F48-82D4-30C3BDE7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>
            <a:noAutofit/>
          </a:bodyPr>
          <a:lstStyle/>
          <a:p>
            <a:r>
              <a:rPr lang="fr-FR" sz="3200" b="1" dirty="0"/>
              <a:t>Exemples de mesures d’accessibilité</a:t>
            </a:r>
            <a:br>
              <a:rPr lang="fr-FR" sz="3200" b="1" dirty="0"/>
            </a:br>
            <a:r>
              <a:rPr lang="fr-FR" sz="2800" b="1" i="1" dirty="0"/>
              <a:t>Isochrones à 30 mn depuis le centre de Lyon, selon le mode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7780684-210F-934D-8320-B21922E5A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1264" y="1676924"/>
            <a:ext cx="6519122" cy="382105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C7F631D-38DC-524E-8B05-AEE15542BD2F}"/>
              </a:ext>
            </a:extLst>
          </p:cNvPr>
          <p:cNvSpPr txBox="1"/>
          <p:nvPr/>
        </p:nvSpPr>
        <p:spPr>
          <a:xfrm>
            <a:off x="1053130" y="4928189"/>
            <a:ext cx="1774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latin typeface="Garamond" panose="02020404030301010803" pitchFamily="18" charset="0"/>
              </a:rPr>
              <a:t>Source : </a:t>
            </a:r>
            <a:r>
              <a:rPr lang="fr-FR" sz="1600" i="1" dirty="0" err="1">
                <a:latin typeface="Garamond" panose="02020404030301010803" pitchFamily="18" charset="0"/>
              </a:rPr>
              <a:t>Cerema</a:t>
            </a:r>
            <a:r>
              <a:rPr lang="fr-FR" sz="1600" i="1" dirty="0">
                <a:latin typeface="Garamond" panose="02020404030301010803" pitchFamily="18" charset="0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192882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605D3-F39B-F54C-80B5-C5EB50EB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fr-FR" sz="3600" b="1" dirty="0"/>
              <a:t>Un lieu pour vivre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64F62-FDB6-C78F-E0AA-11A47E2C7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725"/>
            <a:ext cx="10515600" cy="4351338"/>
          </a:xfrm>
        </p:spPr>
        <p:txBody>
          <a:bodyPr/>
          <a:lstStyle/>
          <a:p>
            <a:r>
              <a:rPr lang="fr-FR" dirty="0"/>
              <a:t>Développer l’accès au logement abordable dans les centralités : jeunes, personnes âgées, familles, personnes précarisées, etc.</a:t>
            </a:r>
          </a:p>
          <a:p>
            <a:r>
              <a:rPr lang="fr-FR" dirty="0"/>
              <a:t>Améliorer les conditions de la mobilité résidentielle : baisse des droits de mutation, régulation de l’offre locative, échanges de logement, droit au logement social non territorialisé, etc.</a:t>
            </a:r>
          </a:p>
          <a:p>
            <a:r>
              <a:rPr lang="fr-FR" dirty="0"/>
              <a:t>Développer des logements collectifs adaptés aux besoins tout au long du cycle de vie : logements participatifs, colocations entre générations, petit collectif avec équipements partagés, etc.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1761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8D45D-61F0-C84A-28FC-31C9026C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>
            <a:normAutofit/>
          </a:bodyPr>
          <a:lstStyle/>
          <a:p>
            <a:r>
              <a:rPr lang="fr-FR" sz="3600" b="1" dirty="0"/>
              <a:t>Un accès plus égalitaire aux ressources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1EEBF3-44BE-9FB0-93A9-B9A8DC020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1"/>
            <a:ext cx="10515600" cy="4186428"/>
          </a:xfrm>
        </p:spPr>
        <p:txBody>
          <a:bodyPr/>
          <a:lstStyle/>
          <a:p>
            <a:r>
              <a:rPr lang="fr-FR" dirty="0"/>
              <a:t>Favoriser un maillage des services dans des centralités distribuées : « Distributed </a:t>
            </a:r>
            <a:r>
              <a:rPr lang="fr-FR" dirty="0" err="1"/>
              <a:t>Oriented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 » (Brès, 2020)</a:t>
            </a:r>
          </a:p>
          <a:p>
            <a:r>
              <a:rPr lang="fr-FR" dirty="0"/>
              <a:t>Garantir la desserte locale des territoires : services de transports collectifs, covoiturage, véhicules partagés</a:t>
            </a:r>
          </a:p>
          <a:p>
            <a:r>
              <a:rPr lang="fr-FR" dirty="0"/>
              <a:t>Rendre obligatoire la mise à disposition de cheminements piétons et cyclables, sécurisés et continus, dans les centralités et entre les centralités</a:t>
            </a:r>
          </a:p>
          <a:p>
            <a:r>
              <a:rPr lang="fr-FR" dirty="0"/>
              <a:t>Favoriser l’évolution de l’organisation spatiale et temporelle du travail (télétravail encadré, meilleure intégration des déplacements vers le travail, évolution des rythmes de travail)</a:t>
            </a:r>
          </a:p>
          <a:p>
            <a:r>
              <a:rPr lang="fr-FR" dirty="0"/>
              <a:t>Mettre en place des bourses d’échanges d’emplois</a:t>
            </a:r>
          </a:p>
        </p:txBody>
      </p:sp>
    </p:spTree>
    <p:extLst>
      <p:ext uri="{BB962C8B-B14F-4D97-AF65-F5344CB8AC3E}">
        <p14:creationId xmlns:p14="http://schemas.microsoft.com/office/powerpoint/2010/main" val="2362980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FEE7EC-FB0D-DEE1-A791-98508906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745"/>
            <a:ext cx="10515600" cy="1001712"/>
          </a:xfrm>
        </p:spPr>
        <p:txBody>
          <a:bodyPr>
            <a:noAutofit/>
          </a:bodyPr>
          <a:lstStyle/>
          <a:p>
            <a:r>
              <a:rPr lang="fr-FR" sz="3600" b="1" dirty="0"/>
              <a:t>Une organisation durable des systèmes productifs</a:t>
            </a:r>
            <a:br>
              <a:rPr lang="fr-FR" sz="3600" b="1" dirty="0"/>
            </a:br>
            <a:r>
              <a:rPr lang="fr-FR" sz="3600" b="1" dirty="0"/>
              <a:t>et des circulations de matières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915A7B-F043-2CD7-2A94-7EA62D682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468"/>
            <a:ext cx="10515600" cy="3412236"/>
          </a:xfrm>
        </p:spPr>
        <p:txBody>
          <a:bodyPr/>
          <a:lstStyle/>
          <a:p>
            <a:r>
              <a:rPr lang="fr-FR" dirty="0"/>
              <a:t>Une notion-clé : le métabolisme territorial (Barles, 2017)</a:t>
            </a:r>
          </a:p>
          <a:p>
            <a:r>
              <a:rPr lang="fr-FR" dirty="0"/>
              <a:t>Réguler l’urbanisme commercial, soutenir les commerces de proximité et solidaires (cf. épiceries coopératives)</a:t>
            </a:r>
          </a:p>
          <a:p>
            <a:r>
              <a:rPr lang="fr-FR" dirty="0"/>
              <a:t>Réguler l’urbanisme logistique et le e-commerce</a:t>
            </a:r>
          </a:p>
          <a:p>
            <a:r>
              <a:rPr lang="fr-FR" dirty="0"/>
              <a:t>Mettre en œuvre des politiques de réutilisation des matériaux, des objets</a:t>
            </a:r>
          </a:p>
          <a:p>
            <a:r>
              <a:rPr lang="fr-FR" dirty="0"/>
              <a:t>Articuler les problématiques des Plans Alimentaires Territoriaux (PAT) à la circulation des produits alimentaires et à la durabilité environnementale</a:t>
            </a:r>
          </a:p>
        </p:txBody>
      </p:sp>
    </p:spTree>
    <p:extLst>
      <p:ext uri="{BB962C8B-B14F-4D97-AF65-F5344CB8AC3E}">
        <p14:creationId xmlns:p14="http://schemas.microsoft.com/office/powerpoint/2010/main" val="229054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99DC59-E60B-9543-BE74-624D8408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289"/>
            <a:ext cx="10515600" cy="477784"/>
          </a:xfrm>
        </p:spPr>
        <p:txBody>
          <a:bodyPr>
            <a:normAutofit/>
          </a:bodyPr>
          <a:lstStyle/>
          <a:p>
            <a:r>
              <a:rPr lang="fr-FR" sz="2000" dirty="0"/>
              <a:t>Références bibliographiques et 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766BAF-F8FE-9A41-864E-F45AEE67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1252"/>
            <a:ext cx="10515600" cy="468845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fr-FR" sz="1300" b="1" dirty="0"/>
              <a:t>Articles, ouvrages</a:t>
            </a:r>
            <a:endParaRPr lang="fr-FR" sz="1300" dirty="0"/>
          </a:p>
          <a:p>
            <a:pPr>
              <a:spcBef>
                <a:spcPts val="300"/>
              </a:spcBef>
            </a:pPr>
            <a:r>
              <a:rPr lang="fr-F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Agnoux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 et Nicot</a:t>
            </a:r>
            <a:r>
              <a:rPr lang="fr-FR" sz="1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2023, Accéder aux services publics en milieu rural : les femmes en première ligne ? Rapport pour la Fondation Jean Jaurès </a:t>
            </a:r>
            <a:r>
              <a:rPr lang="fr-FR" sz="1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https://www.jean-jaures.org/publication/acceder-aux-services-publics-en-milieu-rural-les-femmes-en-premiere-ligne/</a:t>
            </a:r>
            <a:r>
              <a:rPr lang="fr-FR" sz="1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300" dirty="0"/>
          </a:p>
          <a:p>
            <a:pPr>
              <a:spcBef>
                <a:spcPts val="300"/>
              </a:spcBef>
            </a:pPr>
            <a:r>
              <a:rPr lang="fr-FR" sz="1300" dirty="0" err="1"/>
              <a:t>Aguiléra</a:t>
            </a:r>
            <a:r>
              <a:rPr lang="fr-FR" sz="1300" dirty="0"/>
              <a:t> A., </a:t>
            </a:r>
            <a:r>
              <a:rPr lang="fr-FR" sz="1300" dirty="0" err="1"/>
              <a:t>Belton</a:t>
            </a:r>
            <a:r>
              <a:rPr lang="fr-FR" sz="1300" dirty="0"/>
              <a:t> Chevalier L., Perrin J., Pigalle E., Terral L., 2024, Le télétravail et la promesse de mobilités plus durables. </a:t>
            </a:r>
            <a:r>
              <a:rPr lang="fr-FR" sz="1300" dirty="0" err="1"/>
              <a:t>Métropolitiques</a:t>
            </a:r>
            <a:r>
              <a:rPr lang="fr-FR" sz="1300" dirty="0"/>
              <a:t>. </a:t>
            </a:r>
            <a:r>
              <a:rPr lang="fr-FR" sz="1300" dirty="0">
                <a:hlinkClick r:id="rId3"/>
              </a:rPr>
              <a:t>https://metropolitiques.eu/Le-teletravail-et-la-promesse-fragile-de-mobilites-plus-durables.html</a:t>
            </a:r>
            <a:r>
              <a:rPr lang="fr-FR" sz="1300" dirty="0"/>
              <a:t> 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Barles Sabine (2017) Écologie territoriale et métabolisme urbain. Quelques enjeux de la transition </a:t>
            </a:r>
            <a:r>
              <a:rPr lang="fr-FR" sz="1300" dirty="0" err="1"/>
              <a:t>socioécologique</a:t>
            </a:r>
            <a:r>
              <a:rPr lang="fr-FR" sz="1300" dirty="0"/>
              <a:t>. Revue d’Économie Régionale et Urbaine, 2017/5, 819-836.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Blanc Nathalie, 2010. « L’habitabilité urbaine », dans Écologies urbaines, Olivier </a:t>
            </a:r>
            <a:r>
              <a:rPr lang="fr-FR" sz="1300" dirty="0" err="1"/>
              <a:t>Coutard</a:t>
            </a:r>
            <a:r>
              <a:rPr lang="fr-FR" sz="1300" dirty="0"/>
              <a:t>, Jean Pierre Lévy (</a:t>
            </a:r>
            <a:r>
              <a:rPr lang="fr-FR" sz="1300" dirty="0" err="1"/>
              <a:t>dir</a:t>
            </a:r>
            <a:r>
              <a:rPr lang="fr-FR" sz="1300" dirty="0"/>
              <a:t>.), Paris, </a:t>
            </a:r>
            <a:r>
              <a:rPr lang="fr-FR" sz="1300" dirty="0" err="1"/>
              <a:t>Économica</a:t>
            </a:r>
            <a:r>
              <a:rPr lang="fr-FR" sz="1300" dirty="0"/>
              <a:t> Anthropos, p. 169 183.</a:t>
            </a:r>
          </a:p>
          <a:p>
            <a:pPr>
              <a:spcBef>
                <a:spcPts val="300"/>
              </a:spcBef>
            </a:pPr>
            <a:r>
              <a:rPr lang="fr-FR" sz="1200" dirty="0" err="1"/>
              <a:t>Bertolini</a:t>
            </a:r>
            <a:r>
              <a:rPr lang="fr-FR" sz="1200" dirty="0"/>
              <a:t> L., 2017, Planning the mobile </a:t>
            </a:r>
            <a:r>
              <a:rPr lang="fr-FR" sz="1200" dirty="0" err="1"/>
              <a:t>metropolis</a:t>
            </a:r>
            <a:r>
              <a:rPr lang="fr-FR" sz="1200" dirty="0"/>
              <a:t>. Transport for people, places and the </a:t>
            </a:r>
            <a:r>
              <a:rPr lang="fr-FR" sz="1200" dirty="0" err="1"/>
              <a:t>planet</a:t>
            </a:r>
            <a:r>
              <a:rPr lang="fr-FR" sz="1200" dirty="0"/>
              <a:t>. </a:t>
            </a:r>
            <a:r>
              <a:rPr lang="fr-FR" sz="1200" dirty="0" err="1"/>
              <a:t>Palgrave</a:t>
            </a:r>
            <a:endParaRPr lang="fr-FR" sz="1300" dirty="0"/>
          </a:p>
          <a:p>
            <a:pPr>
              <a:spcBef>
                <a:spcPts val="300"/>
              </a:spcBef>
            </a:pPr>
            <a:r>
              <a:rPr lang="fr-FR" sz="1300" dirty="0" err="1"/>
              <a:t>Boudia</a:t>
            </a:r>
            <a:r>
              <a:rPr lang="fr-FR" sz="1300" dirty="0"/>
              <a:t> Soraya (2019) Quand une crise en cache une autre : la “crise des terres rares » entre géopolitique, finance et dégâts environnementaux. Critique internationale, 85(4), 85-103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Brès A., 2020, Faire durablement territoire sans densifier les villes. </a:t>
            </a:r>
            <a:r>
              <a:rPr lang="fr-FR" sz="1300" dirty="0" err="1"/>
              <a:t>Métropolitiques</a:t>
            </a:r>
            <a:r>
              <a:rPr lang="fr-FR" sz="1300" dirty="0"/>
              <a:t>. https://</a:t>
            </a:r>
            <a:r>
              <a:rPr lang="fr-FR" sz="1300" dirty="0" err="1"/>
              <a:t>metropolitiques.eu</a:t>
            </a:r>
            <a:r>
              <a:rPr lang="fr-FR" sz="1300" dirty="0"/>
              <a:t>/Faire-durablement-territoire-sans-densifier-les-</a:t>
            </a:r>
            <a:r>
              <a:rPr lang="fr-FR" sz="1300" dirty="0" err="1"/>
              <a:t>villes.html</a:t>
            </a:r>
            <a:r>
              <a:rPr lang="fr-FR" sz="1300" dirty="0"/>
              <a:t> </a:t>
            </a:r>
          </a:p>
          <a:p>
            <a:pPr>
              <a:spcBef>
                <a:spcPts val="300"/>
              </a:spcBef>
            </a:pPr>
            <a:r>
              <a:rPr lang="fr-FR" sz="1200" dirty="0"/>
              <a:t>Charmes E. (sous la direction de), 2021, Métropole et éloignement résidentiel. Vivre dans le périurbain lyonnais. Paris, Editions Autrement, Cahiers POPSU</a:t>
            </a:r>
            <a:endParaRPr lang="fr-FR" sz="1300" dirty="0"/>
          </a:p>
          <a:p>
            <a:pPr>
              <a:spcBef>
                <a:spcPts val="300"/>
              </a:spcBef>
            </a:pPr>
            <a:r>
              <a:rPr lang="fr-FR" sz="1300" dirty="0"/>
              <a:t>Chevalier Paolo, 2020, Une approche spatio-temporelle de la dépendance à la mobilité dans les métropoles de Barcelone et d’Aix-Provence-Marseille. Thèse de doctorat en aménagement de l’espace et urbanisme, Université Paris-Est.</a:t>
            </a:r>
          </a:p>
          <a:p>
            <a:r>
              <a:rPr lang="en-GB" sz="1200" dirty="0" err="1"/>
              <a:t>Debrie</a:t>
            </a:r>
            <a:r>
              <a:rPr lang="en-GB" sz="1200" dirty="0"/>
              <a:t> J., Gallez C., 2024, Carnet Transport </a:t>
            </a:r>
            <a:r>
              <a:rPr lang="en-GB" sz="1200" dirty="0" err="1"/>
              <a:t>Mobilité</a:t>
            </a:r>
            <a:r>
              <a:rPr lang="en-GB" sz="1200" dirty="0"/>
              <a:t>. Carnet du GREC. </a:t>
            </a:r>
            <a:r>
              <a:rPr lang="fr-FR" sz="1050" dirty="0">
                <a:latin typeface="Garamond" panose="02020404030301010803" pitchFamily="18" charset="0"/>
              </a:rPr>
              <a:t>Source : </a:t>
            </a:r>
            <a:r>
              <a:rPr lang="fr-FR" sz="1050" dirty="0">
                <a:latin typeface="Garamond" panose="02020404030301010803" pitchFamily="18" charset="0"/>
                <a:hlinkClick r:id="rId4"/>
              </a:rPr>
              <a:t>https://grec-idf.eu/les-carnets-1/</a:t>
            </a:r>
            <a:r>
              <a:rPr lang="fr-FR" sz="1050" dirty="0">
                <a:latin typeface="Garamond" panose="02020404030301010803" pitchFamily="18" charset="0"/>
              </a:rPr>
              <a:t> </a:t>
            </a:r>
            <a:endParaRPr lang="en-GB" sz="1200" dirty="0"/>
          </a:p>
          <a:p>
            <a:pPr>
              <a:spcBef>
                <a:spcPts val="300"/>
              </a:spcBef>
            </a:pPr>
            <a:r>
              <a:rPr lang="en-GB" sz="1200" dirty="0" err="1"/>
              <a:t>Doré</a:t>
            </a:r>
            <a:r>
              <a:rPr lang="en-GB" sz="1200" dirty="0"/>
              <a:t> G., 2019, </a:t>
            </a:r>
            <a:r>
              <a:rPr lang="en-GB" sz="1200" dirty="0" err="1"/>
              <a:t>Géographie</a:t>
            </a:r>
            <a:r>
              <a:rPr lang="en-GB" sz="1200" dirty="0"/>
              <a:t> </a:t>
            </a:r>
            <a:r>
              <a:rPr lang="en-GB" sz="1200" dirty="0" err="1"/>
              <a:t>inégalitaire</a:t>
            </a:r>
            <a:r>
              <a:rPr lang="en-GB" sz="1200" dirty="0"/>
              <a:t> des services publics et </a:t>
            </a:r>
            <a:r>
              <a:rPr lang="en-GB" sz="1200" dirty="0" err="1"/>
              <a:t>aménagement</a:t>
            </a:r>
            <a:r>
              <a:rPr lang="en-GB" sz="1200" dirty="0"/>
              <a:t> du </a:t>
            </a:r>
            <a:r>
              <a:rPr lang="en-GB" sz="1200" dirty="0" err="1"/>
              <a:t>territoire</a:t>
            </a:r>
            <a:r>
              <a:rPr lang="en-GB" sz="1200" dirty="0"/>
              <a:t>, n°745, pp. 4-8.</a:t>
            </a:r>
            <a:endParaRPr lang="fr-FR" sz="1300" dirty="0"/>
          </a:p>
          <a:p>
            <a:pPr>
              <a:spcBef>
                <a:spcPts val="300"/>
              </a:spcBef>
            </a:pPr>
            <a:r>
              <a:rPr lang="fr-FR" sz="1300" dirty="0"/>
              <a:t>Fol S. et Gallez C., 2017, Evaluer les inégalités sociales d’accès aux ressources. Intérêt d’une approche fondée sur l’accessibilité. [En ligne] </a:t>
            </a:r>
            <a:r>
              <a:rPr lang="fr-FR" sz="1300" i="1" dirty="0" err="1"/>
              <a:t>Riurba</a:t>
            </a:r>
            <a:r>
              <a:rPr lang="fr-FR" sz="1300" dirty="0"/>
              <a:t> 2017/4, URL : </a:t>
            </a:r>
            <a:r>
              <a:rPr lang="fr-FR" sz="1300" u="sng" dirty="0">
                <a:hlinkClick r:id="rId5"/>
              </a:rPr>
              <a:t>http://riurba.net/Revue/evaluer-les-inegalites-sociales-dacces-aux-ressources-interet-dune-approche-fondee-sur-laccessibilite</a:t>
            </a:r>
            <a:r>
              <a:rPr lang="fr-FR" sz="1300" dirty="0"/>
              <a:t>.</a:t>
            </a:r>
            <a:endParaRPr lang="fr-FR" sz="12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fr-FR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Gallez C., 2022, La justice de la mobilité comme objet politique. </a:t>
            </a:r>
            <a:r>
              <a:rPr lang="fr-FR" sz="12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In Drevon G. et Kaufmann V. (sous la direction de), Les échelles spatio-temporelles de la mobilité</a:t>
            </a:r>
            <a:r>
              <a:rPr lang="fr-FR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Paris, ISTE, pp. 39-64.</a:t>
            </a:r>
            <a:endParaRPr lang="fr-FR" sz="1300" dirty="0"/>
          </a:p>
          <a:p>
            <a:pPr>
              <a:spcBef>
                <a:spcPts val="300"/>
              </a:spcBef>
            </a:pPr>
            <a:r>
              <a:rPr lang="fr-FR" sz="1300" dirty="0"/>
              <a:t>Gallez C., 2015, La mobilité quotidienne en politique. Des manières de voir et d’agir, HDR en aménagement de l’espace et urbanisme, Université Paris-Est, </a:t>
            </a:r>
            <a:r>
              <a:rPr lang="fr-FR" sz="1300" dirty="0">
                <a:hlinkClick r:id="rId6"/>
              </a:rPr>
              <a:t>https://halshs.archives-ouvertes.fr/tel-01261303v1</a:t>
            </a:r>
            <a:r>
              <a:rPr lang="fr-FR" sz="1300" dirty="0"/>
              <a:t>.</a:t>
            </a:r>
          </a:p>
          <a:p>
            <a:pPr>
              <a:spcBef>
                <a:spcPts val="300"/>
              </a:spcBef>
            </a:pPr>
            <a:r>
              <a:rPr lang="fr-FR" sz="1200" dirty="0"/>
              <a:t>Gobillon L., Lambert A., Pellet S., 2022, La périurbanisation de la pauvreté : politiques de soutien à la propriété et inégalités socio-spatiales en France. Population, 77(1), pp. 7-52</a:t>
            </a:r>
            <a:endParaRPr lang="fr-FR" sz="1300" dirty="0"/>
          </a:p>
          <a:p>
            <a:pPr>
              <a:spcBef>
                <a:spcPts val="300"/>
              </a:spcBef>
            </a:pPr>
            <a:r>
              <a:rPr lang="en-GB" sz="1200" dirty="0"/>
              <a:t>Hubert J.-P., Madre J.-L., </a:t>
            </a:r>
            <a:r>
              <a:rPr lang="en-GB" sz="1200" dirty="0" err="1"/>
              <a:t>Meissonnier</a:t>
            </a:r>
            <a:r>
              <a:rPr lang="en-GB" sz="1200" dirty="0"/>
              <a:t> J. Roux S., 2012, La pause </a:t>
            </a:r>
            <a:r>
              <a:rPr lang="en-GB" sz="1200" dirty="0" err="1"/>
              <a:t>méridienne</a:t>
            </a:r>
            <a:r>
              <a:rPr lang="en-GB" sz="1200" dirty="0"/>
              <a:t> : un </a:t>
            </a:r>
            <a:r>
              <a:rPr lang="en-GB" sz="1200" dirty="0" err="1"/>
              <a:t>facteur</a:t>
            </a:r>
            <a:r>
              <a:rPr lang="en-GB" sz="1200" dirty="0"/>
              <a:t> </a:t>
            </a:r>
            <a:r>
              <a:rPr lang="en-GB" sz="1200" dirty="0" err="1"/>
              <a:t>clé</a:t>
            </a:r>
            <a:r>
              <a:rPr lang="en-GB" sz="1200" dirty="0"/>
              <a:t> de </a:t>
            </a:r>
            <a:r>
              <a:rPr lang="en-GB" sz="1200" dirty="0" err="1"/>
              <a:t>l’évolution</a:t>
            </a:r>
            <a:r>
              <a:rPr lang="en-GB" sz="1200" dirty="0"/>
              <a:t> de la </a:t>
            </a:r>
            <a:r>
              <a:rPr lang="en-GB" sz="1200" dirty="0" err="1"/>
              <a:t>mobilité</a:t>
            </a:r>
            <a:r>
              <a:rPr lang="en-GB" sz="1200" dirty="0"/>
              <a:t> </a:t>
            </a:r>
            <a:r>
              <a:rPr lang="en-GB" sz="1200" dirty="0" err="1"/>
              <a:t>quotidienne</a:t>
            </a:r>
            <a:r>
              <a:rPr lang="en-GB" sz="1200" dirty="0"/>
              <a:t> </a:t>
            </a:r>
            <a:r>
              <a:rPr lang="en-GB" sz="1200" dirty="0" err="1"/>
              <a:t>en</a:t>
            </a:r>
            <a:r>
              <a:rPr lang="en-GB" sz="1200" dirty="0"/>
              <a:t> France </a:t>
            </a:r>
            <a:r>
              <a:rPr lang="en-GB" sz="1200" dirty="0" err="1"/>
              <a:t>depuis</a:t>
            </a:r>
            <a:r>
              <a:rPr lang="en-GB" sz="1200" dirty="0"/>
              <a:t> 35 </a:t>
            </a:r>
            <a:r>
              <a:rPr lang="en-GB" sz="1200" dirty="0" err="1"/>
              <a:t>ans</a:t>
            </a:r>
            <a:r>
              <a:rPr lang="en-GB" sz="1200" dirty="0"/>
              <a:t>, </a:t>
            </a:r>
            <a:r>
              <a:rPr lang="en-GB" sz="1200" dirty="0" err="1"/>
              <a:t>Economie</a:t>
            </a:r>
            <a:r>
              <a:rPr lang="en-GB" sz="1200" dirty="0"/>
              <a:t> et </a:t>
            </a:r>
            <a:r>
              <a:rPr lang="en-GB" sz="1200" dirty="0" err="1"/>
              <a:t>Statistique</a:t>
            </a:r>
            <a:r>
              <a:rPr lang="en-GB" sz="1200" dirty="0"/>
              <a:t> n°457-458. </a:t>
            </a:r>
            <a:r>
              <a:rPr lang="en-GB" sz="1200" dirty="0" err="1"/>
              <a:t>En</a:t>
            </a:r>
            <a:r>
              <a:rPr lang="en-GB" sz="1200" dirty="0"/>
              <a:t> </a:t>
            </a:r>
            <a:r>
              <a:rPr lang="en-GB" sz="1200" dirty="0" err="1"/>
              <a:t>ligne</a:t>
            </a:r>
            <a:r>
              <a:rPr lang="en-GB" sz="1200" dirty="0"/>
              <a:t> : </a:t>
            </a:r>
            <a:r>
              <a:rPr lang="fr-FR" sz="1200" dirty="0">
                <a:hlinkClick r:id="rId7"/>
              </a:rPr>
              <a:t>https://www.persee.fr/doc/estat_0336-1454_2012_num_457_1_9963</a:t>
            </a:r>
            <a:endParaRPr lang="fr-FR" sz="1300" dirty="0"/>
          </a:p>
          <a:p>
            <a:pPr>
              <a:spcBef>
                <a:spcPts val="300"/>
              </a:spcBef>
            </a:pPr>
            <a:r>
              <a:rPr lang="fr-FR" sz="1200" dirty="0" err="1"/>
              <a:t>Lezec</a:t>
            </a:r>
            <a:r>
              <a:rPr lang="fr-FR" sz="1200" dirty="0"/>
              <a:t> F., Perez F., </a:t>
            </a:r>
            <a:r>
              <a:rPr lang="fr-FR" sz="1200" dirty="0" err="1"/>
              <a:t>Trevien</a:t>
            </a:r>
            <a:r>
              <a:rPr lang="fr-FR" sz="1200" dirty="0"/>
              <a:t> C., 2023, Le quart des ménages les plus aisés à l’origine de 35% des émissions de GES des mobilités. SDES, </a:t>
            </a:r>
            <a:r>
              <a:rPr lang="fr-FR" sz="1200" dirty="0" err="1"/>
              <a:t>Datalab</a:t>
            </a:r>
            <a:r>
              <a:rPr lang="fr-FR" sz="1200" dirty="0"/>
              <a:t>, juillet 2023. En ligne : </a:t>
            </a:r>
            <a:r>
              <a:rPr lang="fr-FR" sz="1200" dirty="0">
                <a:hlinkClick r:id="rId8"/>
              </a:rPr>
              <a:t>https://www.statistiques.developpement-durable.gouv.fr/sites/default/files/2023-09/datalab_essentiel_314_emission_ges_mobilites_juillet2023.pdf</a:t>
            </a:r>
            <a:endParaRPr lang="fr-FR" sz="1300" dirty="0"/>
          </a:p>
          <a:p>
            <a:pPr>
              <a:spcBef>
                <a:spcPts val="300"/>
              </a:spcBef>
            </a:pPr>
            <a:r>
              <a:rPr lang="fr-FR" sz="1300" dirty="0" err="1"/>
              <a:t>Orfeuil</a:t>
            </a:r>
            <a:r>
              <a:rPr lang="fr-FR" sz="1300" dirty="0"/>
              <a:t> J.-P. &amp; Ripoll F., 2015, </a:t>
            </a:r>
            <a:r>
              <a:rPr lang="fr-FR" sz="1300" i="1" dirty="0"/>
              <a:t>Accès et mobilités, les nouvelles inégalités</a:t>
            </a:r>
            <a:r>
              <a:rPr lang="fr-FR" sz="1300" dirty="0"/>
              <a:t>, Paris : Infolio.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Owens Susan, 1995. </a:t>
            </a:r>
            <a:r>
              <a:rPr lang="en-GB" sz="1300" dirty="0"/>
              <a:t>"From predict and provide" to predict and prevent?": pricing and planning in transport policy »,</a:t>
            </a:r>
            <a:r>
              <a:rPr lang="fr-FR" sz="1300" dirty="0"/>
              <a:t> Transport Policy, vol. 2, n°1, p. 43 49.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S</a:t>
            </a:r>
            <a:r>
              <a:rPr lang="fr-FR" sz="1300" cap="small" dirty="0"/>
              <a:t>en</a:t>
            </a:r>
            <a:r>
              <a:rPr lang="fr-FR" sz="1300" dirty="0"/>
              <a:t> A. (2012) </a:t>
            </a:r>
            <a:r>
              <a:rPr lang="fr-FR" sz="1300" i="1" dirty="0"/>
              <a:t>L’idée de justice</a:t>
            </a:r>
            <a:r>
              <a:rPr lang="fr-FR" sz="1300" dirty="0"/>
              <a:t>. Paris, Flammarion (1</a:t>
            </a:r>
            <a:r>
              <a:rPr lang="fr-FR" sz="1300" baseline="30000" dirty="0"/>
              <a:t>ère</a:t>
            </a:r>
            <a:r>
              <a:rPr lang="fr-FR" sz="1300" dirty="0"/>
              <a:t> édition en anglais en 2009 : The </a:t>
            </a:r>
            <a:r>
              <a:rPr lang="fr-FR" sz="1300" dirty="0" err="1"/>
              <a:t>idea</a:t>
            </a:r>
            <a:r>
              <a:rPr lang="fr-FR" sz="1300" dirty="0"/>
              <a:t> of justice, London, Penguin Books  Ltd).</a:t>
            </a:r>
          </a:p>
        </p:txBody>
      </p:sp>
    </p:spTree>
    <p:extLst>
      <p:ext uri="{BB962C8B-B14F-4D97-AF65-F5344CB8AC3E}">
        <p14:creationId xmlns:p14="http://schemas.microsoft.com/office/powerpoint/2010/main" val="4050630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8E11B-BB0F-0540-8075-A5AC0BA5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367"/>
            <a:ext cx="10356273" cy="232276"/>
          </a:xfrm>
        </p:spPr>
        <p:txBody>
          <a:bodyPr>
            <a:noAutofit/>
          </a:bodyPr>
          <a:lstStyle/>
          <a:p>
            <a:r>
              <a:rPr lang="fr-FR" sz="2000" b="1" dirty="0"/>
              <a:t>Références bibliographiques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37CF7F-6206-4C40-A3FB-8B33156BE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776" y="857920"/>
            <a:ext cx="10846869" cy="5448751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fr-FR" sz="1200" b="1" dirty="0"/>
              <a:t>Rapports</a:t>
            </a:r>
          </a:p>
          <a:p>
            <a:pPr>
              <a:spcBef>
                <a:spcPts val="300"/>
              </a:spcBef>
            </a:pPr>
            <a:r>
              <a:rPr lang="fr-FR" sz="1200" dirty="0" err="1"/>
              <a:t>Cerema</a:t>
            </a:r>
            <a:r>
              <a:rPr lang="fr-FR" sz="1200" dirty="0"/>
              <a:t>, </a:t>
            </a:r>
            <a:r>
              <a:rPr lang="fr-FR" sz="1200" dirty="0" err="1"/>
              <a:t>Transflash</a:t>
            </a:r>
            <a:r>
              <a:rPr lang="fr-FR" sz="1200" dirty="0"/>
              <a:t> spécial crise sanitaire et mobilité. En ligne : </a:t>
            </a:r>
            <a:r>
              <a:rPr lang="fr-FR" sz="1200" dirty="0">
                <a:hlinkClick r:id="rId2"/>
              </a:rPr>
              <a:t>https://www.cerema.fr/fr/actualites/crise-sanitaire-mobilites-numero-special-transflash-enjeux</a:t>
            </a:r>
            <a:r>
              <a:rPr lang="fr-FR" sz="1200" dirty="0"/>
              <a:t> </a:t>
            </a:r>
          </a:p>
          <a:p>
            <a:pPr>
              <a:spcBef>
                <a:spcPts val="300"/>
              </a:spcBef>
            </a:pPr>
            <a:r>
              <a:rPr lang="fr-FR" sz="1200" dirty="0"/>
              <a:t>DREES (sous la direction de Dubost, Pollak et Rey), Les inégalités sociales face à l’épidémie de COVID-19. État des lieux et perspectives, Les dossiers de la DREES, n°62, juillet 2020. E, ligne : </a:t>
            </a:r>
            <a:r>
              <a:rPr lang="fr-FR" sz="1200" dirty="0">
                <a:hlinkClick r:id="rId3"/>
              </a:rPr>
              <a:t>https://drees.solidarites-sante.gouv.fr/etudes-et-statistiques/publications/les-dossiers-de-la-drees/article/les-inegalites-sociales-face-a-l-epidemie-de-covid-19-etat-des-lieux-et</a:t>
            </a:r>
            <a:endParaRPr lang="fr-FR" sz="1200" dirty="0"/>
          </a:p>
          <a:p>
            <a:pPr>
              <a:spcBef>
                <a:spcPts val="300"/>
              </a:spcBef>
            </a:pPr>
            <a:r>
              <a:rPr lang="fr-FR" sz="1200" dirty="0"/>
              <a:t>MTES-CGEDD, 2018, Chiffres clés du climat. France, Europe, Monde. Edition 2019. En ligne: </a:t>
            </a:r>
            <a:r>
              <a:rPr lang="fr-FR" sz="1200" dirty="0">
                <a:hlinkClick r:id="rId4"/>
              </a:rPr>
              <a:t>https://www.statistiques.developpement-durable.gouv.fr/sites/default/files/2019-05/datalab-46-chiffres-cles-du-climat-edition-2019-novembre2018.pdf</a:t>
            </a:r>
            <a:r>
              <a:rPr lang="fr-FR" sz="1200" dirty="0"/>
              <a:t> (consultation 1er novembre 2019).</a:t>
            </a:r>
          </a:p>
          <a:p>
            <a:pPr>
              <a:spcBef>
                <a:spcPts val="300"/>
              </a:spcBef>
            </a:pPr>
            <a:r>
              <a:rPr lang="fr-FR" sz="1200" dirty="0"/>
              <a:t>MTES-CGEDD, 2019, Les émissions de CO2 liées à l’énergie en France de 1990 à 2017. Edition 2019. En ligne: </a:t>
            </a:r>
            <a:r>
              <a:rPr lang="fr-FR" sz="1200" dirty="0">
                <a:hlinkClick r:id="rId5"/>
              </a:rPr>
              <a:t>https://www.statistiques.developpement-durable.gouv.fr/sites/default/files/2019-09/datalab-58-les-emissions-de-co2-liees-a-l-energie-en-france-de-1990-a-2017-septembre2019.pdf</a:t>
            </a:r>
            <a:r>
              <a:rPr lang="fr-FR" sz="1200" dirty="0"/>
              <a:t> (consultation 1er novembre 2019).</a:t>
            </a:r>
          </a:p>
          <a:p>
            <a:pPr>
              <a:spcBef>
                <a:spcPts val="300"/>
              </a:spcBef>
            </a:pPr>
            <a:r>
              <a:rPr lang="fr-FR" sz="1200" dirty="0"/>
              <a:t>OFCE, Les « vulnérables à la COVID-19. Essai de quantification, Policy Brief n°74, 26 juin 2020.</a:t>
            </a:r>
          </a:p>
          <a:p>
            <a:pPr>
              <a:spcBef>
                <a:spcPts val="300"/>
              </a:spcBef>
            </a:pPr>
            <a:r>
              <a:rPr lang="fr-FR" sz="1200" dirty="0"/>
              <a:t>Rapport sur l’état de l’environnement en France (nombreuses fiches thématiques en ligne), dont les émissions de gaz à effet de serre des transports : </a:t>
            </a:r>
            <a:r>
              <a:rPr lang="fr-FR" sz="1200" dirty="0">
                <a:hlinkClick r:id="rId6"/>
              </a:rPr>
              <a:t>https://ree.developpement-durable.gouv.fr/themes/defis-environnementaux/changement-climatique/emissions-de-gaz-a-effet-de-serre/article/les-emissions-de-gaz-a-effet-de-serre-des-transports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0914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3B4C5-C5E4-A77B-22E3-4022D3ED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02" y="674219"/>
            <a:ext cx="4480775" cy="2403831"/>
          </a:xfrm>
        </p:spPr>
        <p:txBody>
          <a:bodyPr>
            <a:normAutofit/>
          </a:bodyPr>
          <a:lstStyle/>
          <a:p>
            <a:r>
              <a:rPr lang="fr-FR" dirty="0"/>
              <a:t>La périurbanisation :</a:t>
            </a:r>
            <a:br>
              <a:rPr lang="fr-FR" dirty="0"/>
            </a:br>
            <a:r>
              <a:rPr lang="fr-FR" dirty="0"/>
              <a:t>une extension des aires d’attraction métropolitaines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E67BCCF2-2C9A-AB9F-ADBD-F7B47A715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681" y="860135"/>
            <a:ext cx="5525330" cy="4673600"/>
          </a:xfr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09106CC-D706-EE5C-E5BB-3C351BF2BC3A}"/>
              </a:ext>
            </a:extLst>
          </p:cNvPr>
          <p:cNvSpPr txBox="1"/>
          <p:nvPr/>
        </p:nvSpPr>
        <p:spPr>
          <a:xfrm>
            <a:off x="1004552" y="4997003"/>
            <a:ext cx="310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Garamond" panose="02020404030301010803" pitchFamily="18" charset="0"/>
              </a:rPr>
              <a:t>Source : Charmes et al., 2021, p. 22 </a:t>
            </a:r>
          </a:p>
        </p:txBody>
      </p:sp>
    </p:spTree>
    <p:extLst>
      <p:ext uri="{BB962C8B-B14F-4D97-AF65-F5344CB8AC3E}">
        <p14:creationId xmlns:p14="http://schemas.microsoft.com/office/powerpoint/2010/main" val="393294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/>
        </p:nvSpPr>
        <p:spPr>
          <a:xfrm>
            <a:off x="5287826" y="2099942"/>
            <a:ext cx="14258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Système de transport</a:t>
            </a:r>
            <a:endParaRPr/>
          </a:p>
        </p:txBody>
      </p:sp>
      <p:sp>
        <p:nvSpPr>
          <p:cNvPr id="94" name="Google Shape;94;p6"/>
          <p:cNvSpPr txBox="1"/>
          <p:nvPr/>
        </p:nvSpPr>
        <p:spPr>
          <a:xfrm>
            <a:off x="3672308" y="3337163"/>
            <a:ext cx="18003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Accessibilité</a:t>
            </a:r>
            <a:endParaRPr dirty="0"/>
          </a:p>
        </p:txBody>
      </p:sp>
      <p:sp>
        <p:nvSpPr>
          <p:cNvPr id="95" name="Google Shape;95;p6"/>
          <p:cNvSpPr txBox="1"/>
          <p:nvPr/>
        </p:nvSpPr>
        <p:spPr>
          <a:xfrm>
            <a:off x="5472698" y="4320041"/>
            <a:ext cx="11898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Usage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 sols</a:t>
            </a:r>
            <a:endParaRPr/>
          </a:p>
        </p:txBody>
      </p:sp>
      <p:sp>
        <p:nvSpPr>
          <p:cNvPr id="96" name="Google Shape;96;p6"/>
          <p:cNvSpPr txBox="1"/>
          <p:nvPr/>
        </p:nvSpPr>
        <p:spPr>
          <a:xfrm>
            <a:off x="3283687" y="1183411"/>
            <a:ext cx="263642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Innovations technologiques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Développement des infrastructures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Politiques de mobilité </a:t>
            </a:r>
            <a:endParaRPr/>
          </a:p>
        </p:txBody>
      </p:sp>
      <p:cxnSp>
        <p:nvCxnSpPr>
          <p:cNvPr id="97" name="Google Shape;97;p6"/>
          <p:cNvCxnSpPr/>
          <p:nvPr/>
        </p:nvCxnSpPr>
        <p:spPr>
          <a:xfrm>
            <a:off x="6000748" y="1240846"/>
            <a:ext cx="0" cy="64415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98" name="Google Shape;98;p6"/>
          <p:cNvCxnSpPr/>
          <p:nvPr/>
        </p:nvCxnSpPr>
        <p:spPr>
          <a:xfrm rot="10800000">
            <a:off x="6024905" y="5027258"/>
            <a:ext cx="0" cy="73847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99" name="Google Shape;99;p6"/>
          <p:cNvSpPr txBox="1"/>
          <p:nvPr/>
        </p:nvSpPr>
        <p:spPr>
          <a:xfrm>
            <a:off x="6085955" y="4956512"/>
            <a:ext cx="171797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Demande régionale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Disponibilité foncière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Attractivité de la zone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Politique spatiale</a:t>
            </a:r>
            <a:endParaRPr/>
          </a:p>
        </p:txBody>
      </p:sp>
      <p:cxnSp>
        <p:nvCxnSpPr>
          <p:cNvPr id="100" name="Google Shape;100;p6"/>
          <p:cNvCxnSpPr/>
          <p:nvPr/>
        </p:nvCxnSpPr>
        <p:spPr>
          <a:xfrm rot="10800000">
            <a:off x="8370388" y="3506440"/>
            <a:ext cx="826271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101" name="Google Shape;101;p6"/>
          <p:cNvSpPr txBox="1"/>
          <p:nvPr/>
        </p:nvSpPr>
        <p:spPr>
          <a:xfrm>
            <a:off x="8292898" y="2936261"/>
            <a:ext cx="24265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Facteurs socio-démographiques,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économiques, culturels</a:t>
            </a:r>
            <a:endParaRPr/>
          </a:p>
        </p:txBody>
      </p:sp>
      <p:sp>
        <p:nvSpPr>
          <p:cNvPr id="102" name="Google Shape;102;p6"/>
          <p:cNvSpPr txBox="1"/>
          <p:nvPr/>
        </p:nvSpPr>
        <p:spPr>
          <a:xfrm>
            <a:off x="891568" y="5447877"/>
            <a:ext cx="55614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1" dirty="0">
                <a:solidFill>
                  <a:schemeClr val="dk1"/>
                </a:solidFill>
                <a:latin typeface="Garamond" panose="02020404030301010803" pitchFamily="18" charset="0"/>
                <a:ea typeface="Belleza"/>
                <a:cs typeface="Belleza"/>
                <a:sym typeface="Belleza"/>
              </a:rPr>
              <a:t>Source : adapté de </a:t>
            </a:r>
            <a:r>
              <a:rPr lang="fr-FR" sz="1600" i="1" dirty="0" err="1">
                <a:solidFill>
                  <a:schemeClr val="dk1"/>
                </a:solidFill>
                <a:latin typeface="Garamond" panose="02020404030301010803" pitchFamily="18" charset="0"/>
                <a:ea typeface="Belleza"/>
                <a:cs typeface="Belleza"/>
                <a:sym typeface="Belleza"/>
              </a:rPr>
              <a:t>Bertolini</a:t>
            </a:r>
            <a:r>
              <a:rPr lang="fr-FR" sz="1600" i="1" dirty="0">
                <a:solidFill>
                  <a:schemeClr val="dk1"/>
                </a:solidFill>
                <a:latin typeface="Garamond" panose="02020404030301010803" pitchFamily="18" charset="0"/>
                <a:ea typeface="Belleza"/>
                <a:cs typeface="Belleza"/>
                <a:sym typeface="Belleza"/>
              </a:rPr>
              <a:t>, 2017 et Wegener et Fürst, 1999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6575328" y="3335099"/>
            <a:ext cx="180039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dk1"/>
                </a:solidFill>
                <a:latin typeface="Garamond"/>
                <a:sym typeface="Garamond"/>
              </a:rPr>
              <a:t>Circulations, flux</a:t>
            </a:r>
            <a:endParaRPr dirty="0"/>
          </a:p>
        </p:txBody>
      </p:sp>
      <p:sp>
        <p:nvSpPr>
          <p:cNvPr id="104" name="Google Shape;104;p6"/>
          <p:cNvSpPr txBox="1"/>
          <p:nvPr/>
        </p:nvSpPr>
        <p:spPr>
          <a:xfrm>
            <a:off x="942504" y="322183"/>
            <a:ext cx="1057340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accent6"/>
                </a:solidFill>
                <a:latin typeface="Garamond"/>
                <a:ea typeface="Garamond"/>
                <a:cs typeface="Garamond"/>
                <a:sym typeface="Garamond"/>
              </a:rPr>
              <a:t>Effets rétroactifs entre transport et usage des sols</a:t>
            </a:r>
            <a:endParaRPr sz="3600" dirty="0">
              <a:solidFill>
                <a:schemeClr val="accent6"/>
              </a:solidFill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6000748" y="2433234"/>
            <a:ext cx="1531428" cy="1463734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" name="Google Shape;106;p6"/>
          <p:cNvSpPr/>
          <p:nvPr/>
        </p:nvSpPr>
        <p:spPr>
          <a:xfrm rot="-5400000">
            <a:off x="4554527" y="2460363"/>
            <a:ext cx="1531428" cy="1463734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" name="Google Shape;107;p6"/>
          <p:cNvSpPr/>
          <p:nvPr/>
        </p:nvSpPr>
        <p:spPr>
          <a:xfrm rot="10800000">
            <a:off x="4554527" y="3079759"/>
            <a:ext cx="1531428" cy="1463734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" name="Google Shape;108;p6"/>
          <p:cNvSpPr/>
          <p:nvPr/>
        </p:nvSpPr>
        <p:spPr>
          <a:xfrm rot="5400000">
            <a:off x="5963591" y="3107940"/>
            <a:ext cx="1531428" cy="1463734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09" name="Google Shape;109;p6"/>
          <p:cNvCxnSpPr/>
          <p:nvPr/>
        </p:nvCxnSpPr>
        <p:spPr>
          <a:xfrm>
            <a:off x="5496196" y="3547419"/>
            <a:ext cx="105741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73958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21481-3C05-0D45-A5F2-EFD85E6B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525"/>
            <a:ext cx="10515600" cy="970188"/>
          </a:xfrm>
        </p:spPr>
        <p:txBody>
          <a:bodyPr>
            <a:noAutofit/>
          </a:bodyPr>
          <a:lstStyle/>
          <a:p>
            <a:r>
              <a:rPr lang="fr-FR" sz="3600" b="1" dirty="0"/>
              <a:t>Une politique de logement</a:t>
            </a:r>
            <a:br>
              <a:rPr lang="fr-FR" sz="3600" b="1" dirty="0"/>
            </a:br>
            <a:r>
              <a:rPr lang="fr-FR" sz="3600" b="1" dirty="0"/>
              <a:t>qui contribue à la périurbanisation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80E3E15-6043-A144-AB12-B716DEEDD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671" y="1941991"/>
            <a:ext cx="5400250" cy="361729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58% de propriétaires de logement en France</a:t>
            </a:r>
          </a:p>
          <a:p>
            <a:pPr marL="0" indent="0">
              <a:buNone/>
            </a:pPr>
            <a:r>
              <a:rPr lang="fr-FR" dirty="0"/>
              <a:t>dont 80% de maisons individuelles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Face à l’instabilité de l’emploi, la propriété du logement comme garantie sociale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Dans les espaces ruraux et périurbains, une dépendance accrue à l’automobile et un accroissement de la vulnérabilité énergétique (Charmes, 2021)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6FFCF6-CDD5-AA63-2313-C6B6FF82E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140" y="1890474"/>
            <a:ext cx="4865694" cy="36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21481-3C05-0D45-A5F2-EFD85E6B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01" y="425087"/>
            <a:ext cx="10515600" cy="707886"/>
          </a:xfrm>
        </p:spPr>
        <p:txBody>
          <a:bodyPr>
            <a:normAutofit/>
          </a:bodyPr>
          <a:lstStyle/>
          <a:p>
            <a:r>
              <a:rPr lang="fr-FR" sz="3600" b="1" dirty="0"/>
              <a:t>La périurbanisation liée au Prêt à Taux Zéro (PTZ)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9C53697-8684-772C-3190-8907066A4F1D}"/>
              </a:ext>
            </a:extLst>
          </p:cNvPr>
          <p:cNvGraphicFramePr>
            <a:graphicFrameLocks noGrp="1"/>
          </p:cNvGraphicFramePr>
          <p:nvPr/>
        </p:nvGraphicFramePr>
        <p:xfrm>
          <a:off x="1312469" y="2509352"/>
          <a:ext cx="9607780" cy="2219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36800">
                  <a:extLst>
                    <a:ext uri="{9D8B030D-6E8A-4147-A177-3AD203B41FA5}">
                      <a16:colId xmlns:a16="http://schemas.microsoft.com/office/drawing/2014/main" val="4272962522"/>
                    </a:ext>
                  </a:extLst>
                </a:gridCol>
                <a:gridCol w="1091419">
                  <a:extLst>
                    <a:ext uri="{9D8B030D-6E8A-4147-A177-3AD203B41FA5}">
                      <a16:colId xmlns:a16="http://schemas.microsoft.com/office/drawing/2014/main" val="1847695477"/>
                    </a:ext>
                  </a:extLst>
                </a:gridCol>
                <a:gridCol w="1150706">
                  <a:extLst>
                    <a:ext uri="{9D8B030D-6E8A-4147-A177-3AD203B41FA5}">
                      <a16:colId xmlns:a16="http://schemas.microsoft.com/office/drawing/2014/main" val="2428727614"/>
                    </a:ext>
                  </a:extLst>
                </a:gridCol>
                <a:gridCol w="1273995">
                  <a:extLst>
                    <a:ext uri="{9D8B030D-6E8A-4147-A177-3AD203B41FA5}">
                      <a16:colId xmlns:a16="http://schemas.microsoft.com/office/drawing/2014/main" val="1344772984"/>
                    </a:ext>
                  </a:extLst>
                </a:gridCol>
                <a:gridCol w="1212351">
                  <a:extLst>
                    <a:ext uri="{9D8B030D-6E8A-4147-A177-3AD203B41FA5}">
                      <a16:colId xmlns:a16="http://schemas.microsoft.com/office/drawing/2014/main" val="3168859310"/>
                    </a:ext>
                  </a:extLst>
                </a:gridCol>
                <a:gridCol w="1232899">
                  <a:extLst>
                    <a:ext uri="{9D8B030D-6E8A-4147-A177-3AD203B41FA5}">
                      <a16:colId xmlns:a16="http://schemas.microsoft.com/office/drawing/2014/main" val="1287229250"/>
                    </a:ext>
                  </a:extLst>
                </a:gridCol>
                <a:gridCol w="1109610">
                  <a:extLst>
                    <a:ext uri="{9D8B030D-6E8A-4147-A177-3AD203B41FA5}">
                      <a16:colId xmlns:a16="http://schemas.microsoft.com/office/drawing/2014/main" val="2183895713"/>
                    </a:ext>
                  </a:extLst>
                </a:gridCol>
              </a:tblGrid>
              <a:tr h="269128">
                <a:tc rowSpan="2">
                  <a:txBody>
                    <a:bodyPr/>
                    <a:lstStyle/>
                    <a:p>
                      <a:endParaRPr lang="fr-FR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Cadres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Employés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Ouvriers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872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Avant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Après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Avant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Après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Avant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Après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9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 Dans une 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80,8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71,1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74,8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61,6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63,5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46,4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34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 Dans une AU, hors 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15,6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10,8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19,1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13,4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22,6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15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 Multipolarisée hors 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7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 Rurale, hors 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11,3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14,3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23,0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85777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A88C31AA-A67C-863F-F865-5526558469B7}"/>
              </a:ext>
            </a:extLst>
          </p:cNvPr>
          <p:cNvSpPr txBox="1"/>
          <p:nvPr/>
        </p:nvSpPr>
        <p:spPr>
          <a:xfrm>
            <a:off x="772825" y="1718493"/>
            <a:ext cx="10510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Garamond" panose="02020404030301010803" pitchFamily="18" charset="0"/>
              </a:rPr>
              <a:t>Caractéristiques de la commune de résidence avant et après l’achat d’un logement avec un PTZ</a:t>
            </a:r>
          </a:p>
          <a:p>
            <a:pPr algn="ctr"/>
            <a:r>
              <a:rPr lang="fr-FR" sz="2000" b="1" dirty="0">
                <a:latin typeface="Garamond" panose="02020404030301010803" pitchFamily="18" charset="0"/>
              </a:rPr>
              <a:t>selon la PCS de la personne de référence des ménages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DEF62AB-64E5-FF25-B0A1-46A24528C53A}"/>
              </a:ext>
            </a:extLst>
          </p:cNvPr>
          <p:cNvSpPr txBox="1"/>
          <p:nvPr/>
        </p:nvSpPr>
        <p:spPr>
          <a:xfrm>
            <a:off x="1290155" y="4828870"/>
            <a:ext cx="4780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UU : unité urbaine – AU : aire urbaine</a:t>
            </a:r>
          </a:p>
          <a:p>
            <a:r>
              <a:rPr lang="fr-FR" i="1" dirty="0">
                <a:latin typeface="Garamond" panose="02020404030301010803" pitchFamily="18" charset="0"/>
              </a:rPr>
              <a:t>Source : Gobillon et al., 2022, d’après le tableau 4 page 24</a:t>
            </a:r>
          </a:p>
        </p:txBody>
      </p:sp>
    </p:spTree>
    <p:extLst>
      <p:ext uri="{BB962C8B-B14F-4D97-AF65-F5344CB8AC3E}">
        <p14:creationId xmlns:p14="http://schemas.microsoft.com/office/powerpoint/2010/main" val="264278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D47E3-AAFB-C74D-A52C-6C3D7F95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8041"/>
            <a:ext cx="10515600" cy="1060718"/>
          </a:xfrm>
        </p:spPr>
        <p:txBody>
          <a:bodyPr>
            <a:normAutofit/>
          </a:bodyPr>
          <a:lstStyle/>
          <a:p>
            <a:r>
              <a:rPr lang="fr-FR" sz="3600" b="1" dirty="0"/>
              <a:t>Concentration de l’offre de services publics</a:t>
            </a:r>
            <a:br>
              <a:rPr lang="fr-FR" sz="3200" b="1" dirty="0"/>
            </a:br>
            <a:r>
              <a:rPr lang="fr-FR" sz="2800" dirty="0"/>
              <a:t>(France métropolitaine, 1980-2013)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B69353-2019-BC4B-9FFF-F7FAE160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678" y="1483138"/>
            <a:ext cx="5267702" cy="44286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0A8E1A3-1638-EB41-8AD5-FE45EB61C623}"/>
              </a:ext>
            </a:extLst>
          </p:cNvPr>
          <p:cNvSpPr txBox="1"/>
          <p:nvPr/>
        </p:nvSpPr>
        <p:spPr>
          <a:xfrm>
            <a:off x="838200" y="2820321"/>
            <a:ext cx="38555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Entre 1980 et 2013,</a:t>
            </a:r>
          </a:p>
          <a:p>
            <a:r>
              <a:rPr lang="fr-FR" dirty="0">
                <a:latin typeface="Garamond" panose="02020404030301010803" pitchFamily="18" charset="0"/>
              </a:rPr>
              <a:t>évolution du nombre de communes</a:t>
            </a:r>
          </a:p>
          <a:p>
            <a:r>
              <a:rPr lang="fr-FR" dirty="0">
                <a:latin typeface="Garamond" panose="02020404030301010803" pitchFamily="18" charset="0"/>
              </a:rPr>
              <a:t>disposant de tel ou tel service public</a:t>
            </a: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r>
              <a:rPr lang="fr-FR" i="1" dirty="0">
                <a:latin typeface="Garamond" panose="02020404030301010803" pitchFamily="18" charset="0"/>
              </a:rPr>
              <a:t>In Doré G., Population &amp; Avenir, 2019, p. 8</a:t>
            </a:r>
          </a:p>
        </p:txBody>
      </p:sp>
    </p:spTree>
    <p:extLst>
      <p:ext uri="{BB962C8B-B14F-4D97-AF65-F5344CB8AC3E}">
        <p14:creationId xmlns:p14="http://schemas.microsoft.com/office/powerpoint/2010/main" val="255715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838080" y="527040"/>
            <a:ext cx="10513800" cy="96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600" b="1" strike="noStrike" spc="-1" dirty="0">
                <a:ea typeface="DejaVu Sans"/>
              </a:rPr>
              <a:t>L’accès à la mobilité en milieu rural</a:t>
            </a:r>
            <a:endParaRPr lang="fr-FR" sz="3600" b="0" strike="noStrike" spc="-1" dirty="0"/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838080" y="1712520"/>
            <a:ext cx="10513800" cy="364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154080" indent="-207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Un manque de maintenance des petites lignes ferroviaires qui a entraîné une baisse de fréquentation et des fermetures</a:t>
            </a:r>
            <a:endParaRPr lang="fr-FR" sz="2800" strike="noStrike" spc="-1" dirty="0">
              <a:solidFill>
                <a:srgbClr val="000000"/>
              </a:solidFill>
            </a:endParaRPr>
          </a:p>
          <a:p>
            <a:pPr marL="154080" indent="-207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Des territoires sans desserte locale régulière en transports publics</a:t>
            </a:r>
            <a:endParaRPr lang="fr-FR" sz="2800" strike="noStrike" spc="-1" dirty="0">
              <a:solidFill>
                <a:srgbClr val="000000"/>
              </a:solidFill>
            </a:endParaRPr>
          </a:p>
          <a:p>
            <a:pPr marL="154080" indent="-207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Un coût rédhibitoire d’accès au permis de conduire préjudiciable pour les populations rurales</a:t>
            </a:r>
            <a:endParaRPr lang="fr-FR" sz="2800" strike="noStrike" spc="-1" dirty="0">
              <a:solidFill>
                <a:srgbClr val="000000"/>
              </a:solidFill>
            </a:endParaRPr>
          </a:p>
          <a:p>
            <a:pPr marL="154080" indent="-207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Un coût mensuel des déplacements plus élevé en milieu rural (141 €) qu’en ville (90€)</a:t>
            </a:r>
            <a:endParaRPr lang="fr-FR" sz="2800" strike="noStrike" spc="-1" dirty="0">
              <a:solidFill>
                <a:srgbClr val="000000"/>
              </a:solidFill>
            </a:endParaRPr>
          </a:p>
        </p:txBody>
      </p:sp>
      <p:sp>
        <p:nvSpPr>
          <p:cNvPr id="310" name="ZoneTexte 5"/>
          <p:cNvSpPr/>
          <p:nvPr/>
        </p:nvSpPr>
        <p:spPr>
          <a:xfrm>
            <a:off x="1702800" y="6039360"/>
            <a:ext cx="556524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Sources : Rapport AN, 2023 ; </a:t>
            </a:r>
            <a:r>
              <a:rPr lang="fr-FR" sz="16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Wimoov et Fondation pour la Nature et pour l’Homme, 2021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99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838080" y="527009"/>
            <a:ext cx="10513800" cy="9985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600" b="1" strike="noStrike" spc="-1" dirty="0">
                <a:ea typeface="DejaVu Sans"/>
              </a:rPr>
              <a:t>L’accès à la santé en milieu rural</a:t>
            </a:r>
            <a:endParaRPr lang="fr-FR" sz="3600" b="0" strike="noStrike" spc="-1" dirty="0"/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838080" y="1688760"/>
            <a:ext cx="10513800" cy="3113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34360" indent="-234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Un manque d’accès des populations rurales aux médecins généralistes (63% des bassins de vie ruraux) </a:t>
            </a:r>
            <a:endParaRPr lang="fr-FR" sz="2800" strike="noStrike" spc="-1" dirty="0">
              <a:solidFill>
                <a:srgbClr val="000000"/>
              </a:solidFill>
            </a:endParaRPr>
          </a:p>
          <a:p>
            <a:pPr marL="234360" indent="-234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Six millions de français vivent à plus de 30 mn d’un service d’urgence, dont 75% habitent en milieu rural </a:t>
            </a:r>
            <a:endParaRPr lang="fr-FR" sz="2800" strike="noStrike" spc="-1" dirty="0">
              <a:solidFill>
                <a:srgbClr val="000000"/>
              </a:solidFill>
            </a:endParaRPr>
          </a:p>
          <a:p>
            <a:pPr marL="234360" indent="-234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Une multiplication des fermetures de petites maternités (Doré, 2019)</a:t>
            </a:r>
            <a:endParaRPr lang="fr-FR" sz="2800" strike="noStrike" spc="-1" dirty="0">
              <a:solidFill>
                <a:srgbClr val="000000"/>
              </a:solidFill>
            </a:endParaRPr>
          </a:p>
          <a:p>
            <a:pPr marL="234360" indent="-234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Une dégradation du temps d’accès aux services de chirurgie le plus proche plus marqué dans les petites aires urbaines (Conti et al., 2021)</a:t>
            </a:r>
            <a:endParaRPr lang="fr-FR" sz="2800" strike="noStrike" spc="-1" dirty="0">
              <a:solidFill>
                <a:srgbClr val="000000"/>
              </a:solidFill>
            </a:endParaRPr>
          </a:p>
        </p:txBody>
      </p:sp>
      <p:sp>
        <p:nvSpPr>
          <p:cNvPr id="307" name="ZoneTexte 5"/>
          <p:cNvSpPr/>
          <p:nvPr/>
        </p:nvSpPr>
        <p:spPr>
          <a:xfrm>
            <a:off x="1732680" y="6156000"/>
            <a:ext cx="558468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Sources : Rapport AN, 2023 ; Doré, 2019 ; Conti et al., 2021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792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7084</TotalTime>
  <Words>3305</Words>
  <Application>Microsoft Office PowerPoint</Application>
  <PresentationFormat>Grand écran</PresentationFormat>
  <Paragraphs>275</Paragraphs>
  <Slides>28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DejaVu Sans</vt:lpstr>
      <vt:lpstr>Garamond</vt:lpstr>
      <vt:lpstr>Thème Office</vt:lpstr>
      <vt:lpstr>Au-delà du technosolutionnisme, comment transformer les pratiques de mobilités et les modes d’habiter ?</vt:lpstr>
      <vt:lpstr>Une distanciation croissante entre habitat et emploi</vt:lpstr>
      <vt:lpstr>La périurbanisation : une extension des aires d’attraction métropolitaines</vt:lpstr>
      <vt:lpstr>Présentation PowerPoint</vt:lpstr>
      <vt:lpstr>Une politique de logement qui contribue à la périurbanisation</vt:lpstr>
      <vt:lpstr>La périurbanisation liée au Prêt à Taux Zéro (PTZ)</vt:lpstr>
      <vt:lpstr>Concentration de l’offre de services publics (France métropolitaine, 1980-2013)</vt:lpstr>
      <vt:lpstr>L’accès à la mobilité en milieu rural</vt:lpstr>
      <vt:lpstr>L’accès à la santé en milieu rural</vt:lpstr>
      <vt:lpstr>Accéder aux services publics en milieu rural : les femmes en première ligne (Agnoux et Nicot, 2023)</vt:lpstr>
      <vt:lpstr>Un processus de « dépendance à la mobilité » (Gallez 2015) qui accroît les inégalités socio-spatiales d’accessibilité</vt:lpstr>
      <vt:lpstr>Une régulation contestée de la mobilité quotidienne</vt:lpstr>
      <vt:lpstr>Les pouvoirs publics face à un paradoxe</vt:lpstr>
      <vt:lpstr>La taxe carbone, une mesure contestée</vt:lpstr>
      <vt:lpstr>Limites des politiques actuelles</vt:lpstr>
      <vt:lpstr>Le télétravail, promesses et fragilités</vt:lpstr>
      <vt:lpstr>Connexité, contiguïté : Les ambivalences des modèles fondés sur la proximité</vt:lpstr>
      <vt:lpstr>Les limites du modèle de la ville du quart d’heure</vt:lpstr>
      <vt:lpstr>Comment s’adapter à la nécessité de diminuer la mobilité ?</vt:lpstr>
      <vt:lpstr>Changer les manières de voir et d’agir</vt:lpstr>
      <vt:lpstr>L’accessibilité, instrument de la transversalité</vt:lpstr>
      <vt:lpstr>Exemples de mesures d’accessibilité Carte d’accessibilité aux médecins généralistes, CGET</vt:lpstr>
      <vt:lpstr>Exemples de mesures d’accessibilité Isochrones à 30 mn depuis le centre de Lyon, selon le mode</vt:lpstr>
      <vt:lpstr>Un lieu pour vivre</vt:lpstr>
      <vt:lpstr>Un accès plus égalitaire aux ressources</vt:lpstr>
      <vt:lpstr>Une organisation durable des systèmes productifs et des circulations de matières</vt:lpstr>
      <vt:lpstr>Références bibliographiques et sources</vt:lpstr>
      <vt:lpstr>Références bibliographiques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Gallez</dc:creator>
  <cp:lastModifiedBy>Géraldine Benali</cp:lastModifiedBy>
  <cp:revision>197</cp:revision>
  <dcterms:created xsi:type="dcterms:W3CDTF">2019-12-07T14:20:17Z</dcterms:created>
  <dcterms:modified xsi:type="dcterms:W3CDTF">2025-03-21T15:36:56Z</dcterms:modified>
</cp:coreProperties>
</file>