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7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6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charts/chart11.xml" ContentType="application/vnd.openxmlformats-officedocument.drawingml.chart+xml"/>
  <Override PartName="/ppt/embeddings/oleObject2.bin" ContentType="application/vnd.openxmlformats-officedocument.oleObject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16.xml" ContentType="application/vnd.openxmlformats-officedocument.drawingml.chart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charts/chart4.xml" ContentType="application/vnd.openxmlformats-officedocument.drawingml.chart+xml"/>
  <Override PartName="/ppt/diagrams/layout2.xml" ContentType="application/vnd.openxmlformats-officedocument.drawingml.diagramLayout+xml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embeddings/oleObject1.bin" ContentType="application/vnd.openxmlformats-officedocument.oleObject"/>
  <Override PartName="/ppt/charts/chart7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10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291" r:id="rId3"/>
    <p:sldId id="294" r:id="rId4"/>
    <p:sldId id="258" r:id="rId5"/>
    <p:sldId id="260" r:id="rId6"/>
    <p:sldId id="262" r:id="rId7"/>
    <p:sldId id="269" r:id="rId8"/>
    <p:sldId id="295" r:id="rId9"/>
    <p:sldId id="279" r:id="rId10"/>
    <p:sldId id="359" r:id="rId11"/>
    <p:sldId id="280" r:id="rId12"/>
    <p:sldId id="268" r:id="rId13"/>
    <p:sldId id="313" r:id="rId14"/>
    <p:sldId id="281" r:id="rId15"/>
    <p:sldId id="271" r:id="rId16"/>
    <p:sldId id="272" r:id="rId17"/>
    <p:sldId id="314" r:id="rId18"/>
    <p:sldId id="274" r:id="rId19"/>
    <p:sldId id="264" r:id="rId20"/>
    <p:sldId id="329" r:id="rId21"/>
    <p:sldId id="328" r:id="rId22"/>
    <p:sldId id="323" r:id="rId23"/>
    <p:sldId id="325" r:id="rId24"/>
    <p:sldId id="330" r:id="rId25"/>
    <p:sldId id="350" r:id="rId26"/>
    <p:sldId id="344" r:id="rId27"/>
    <p:sldId id="327" r:id="rId28"/>
    <p:sldId id="331" r:id="rId29"/>
    <p:sldId id="332" r:id="rId30"/>
    <p:sldId id="341" r:id="rId31"/>
    <p:sldId id="298" r:id="rId32"/>
    <p:sldId id="345" r:id="rId33"/>
    <p:sldId id="333" r:id="rId34"/>
    <p:sldId id="292" r:id="rId35"/>
    <p:sldId id="290" r:id="rId36"/>
    <p:sldId id="346" r:id="rId37"/>
    <p:sldId id="347" r:id="rId38"/>
    <p:sldId id="342" r:id="rId39"/>
    <p:sldId id="343" r:id="rId40"/>
    <p:sldId id="301" r:id="rId41"/>
    <p:sldId id="300" r:id="rId42"/>
    <p:sldId id="352" r:id="rId43"/>
    <p:sldId id="349" r:id="rId44"/>
    <p:sldId id="337" r:id="rId45"/>
    <p:sldId id="351" r:id="rId46"/>
    <p:sldId id="339" r:id="rId47"/>
    <p:sldId id="340" r:id="rId48"/>
    <p:sldId id="308" r:id="rId49"/>
    <p:sldId id="354" r:id="rId50"/>
    <p:sldId id="355" r:id="rId51"/>
    <p:sldId id="306" r:id="rId52"/>
    <p:sldId id="357" r:id="rId53"/>
    <p:sldId id="358" r:id="rId54"/>
    <p:sldId id="356" r:id="rId55"/>
    <p:sldId id="353" r:id="rId56"/>
    <p:sldId id="311" r:id="rId57"/>
    <p:sldId id="312" r:id="rId58"/>
    <p:sldId id="324" r:id="rId59"/>
    <p:sldId id="335" r:id="rId60"/>
    <p:sldId id="336" r:id="rId61"/>
    <p:sldId id="282" r:id="rId62"/>
    <p:sldId id="320" r:id="rId63"/>
    <p:sldId id="275" r:id="rId64"/>
    <p:sldId id="276" r:id="rId65"/>
    <p:sldId id="284" r:id="rId66"/>
    <p:sldId id="283" r:id="rId67"/>
    <p:sldId id="278" r:id="rId68"/>
    <p:sldId id="317" r:id="rId69"/>
    <p:sldId id="316" r:id="rId70"/>
    <p:sldId id="315" r:id="rId71"/>
    <p:sldId id="309" r:id="rId72"/>
    <p:sldId id="287" r:id="rId73"/>
    <p:sldId id="288" r:id="rId74"/>
    <p:sldId id="289" r:id="rId75"/>
    <p:sldId id="303" r:id="rId76"/>
    <p:sldId id="304" r:id="rId77"/>
    <p:sldId id="293" r:id="rId7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-Pierr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7" autoAdjust="0"/>
  </p:normalViewPr>
  <p:slideViewPr>
    <p:cSldViewPr snapToGrid="0" snapToObjects="1">
      <p:cViewPr>
        <p:scale>
          <a:sx n="100" d="100"/>
          <a:sy n="100" d="100"/>
        </p:scale>
        <p:origin x="-14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89" Type="http://schemas.openxmlformats.org/officeDocument/2006/relationships/customXml" Target="../customXml/item3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presProps" Target="presProps.xml"/><Relationship Id="rId88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printerSettings" Target="printerSettings/printerSettings1.bin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customXml" Target="../customXml/item1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_prenant_en_charge_les_macros4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3366FF"/>
              </a:solidFill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Evolution 2007-2024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PIB</c:v>
                </c:pt>
                <c:pt idx="1">
                  <c:v>Dep pub</c:v>
                </c:pt>
                <c:pt idx="2">
                  <c:v>DT Transport</c:v>
                </c:pt>
                <c:pt idx="3">
                  <c:v>Dt logement</c:v>
                </c:pt>
                <c:pt idx="4">
                  <c:v>Dr famille</c:v>
                </c:pt>
                <c:pt idx="5">
                  <c:v>Dt enseig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17.0</c:v>
                </c:pt>
                <c:pt idx="1">
                  <c:v>24.9</c:v>
                </c:pt>
                <c:pt idx="2">
                  <c:v>10.3</c:v>
                </c:pt>
                <c:pt idx="3">
                  <c:v>-0.5</c:v>
                </c:pt>
                <c:pt idx="4">
                  <c:v>6.3</c:v>
                </c:pt>
                <c:pt idx="5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310088"/>
        <c:axId val="2147195016"/>
      </c:barChart>
      <c:catAx>
        <c:axId val="21323100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7195016"/>
        <c:crosses val="autoZero"/>
        <c:auto val="1"/>
        <c:lblAlgn val="ctr"/>
        <c:lblOffset val="100"/>
        <c:noMultiLvlLbl val="0"/>
      </c:catAx>
      <c:valAx>
        <c:axId val="2147195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2310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Taux à 10 ans France</c:v>
                </c:pt>
              </c:strCache>
            </c:strRef>
          </c:tx>
          <c:marker>
            <c:symbol val="none"/>
          </c:marker>
          <c:cat>
            <c:numRef>
              <c:f>Feuil1!$A$2:$A$19</c:f>
              <c:numCache>
                <c:formatCode>General</c:formatCode>
                <c:ptCount val="18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  <c:pt idx="11">
                  <c:v>2021.0</c:v>
                </c:pt>
                <c:pt idx="12">
                  <c:v>2021.0</c:v>
                </c:pt>
                <c:pt idx="13">
                  <c:v>2022.0</c:v>
                </c:pt>
                <c:pt idx="14">
                  <c:v>2023.0</c:v>
                </c:pt>
                <c:pt idx="15">
                  <c:v>2024.0</c:v>
                </c:pt>
                <c:pt idx="16">
                  <c:v>2025.0</c:v>
                </c:pt>
                <c:pt idx="17">
                  <c:v>2026.0</c:v>
                </c:pt>
              </c:numCache>
            </c:numRef>
          </c:cat>
          <c:val>
            <c:numRef>
              <c:f>Feuil1!$B$2:$B$19</c:f>
              <c:numCache>
                <c:formatCode>General</c:formatCode>
                <c:ptCount val="18"/>
                <c:pt idx="0">
                  <c:v>3.115708333333334</c:v>
                </c:pt>
                <c:pt idx="1">
                  <c:v>3.320141666666667</c:v>
                </c:pt>
                <c:pt idx="2">
                  <c:v>2.535725</c:v>
                </c:pt>
                <c:pt idx="3">
                  <c:v>2.204341666666666</c:v>
                </c:pt>
                <c:pt idx="4">
                  <c:v>1.666916666666667</c:v>
                </c:pt>
                <c:pt idx="5">
                  <c:v>0.840825</c:v>
                </c:pt>
                <c:pt idx="6">
                  <c:v>0.467558333333333</c:v>
                </c:pt>
                <c:pt idx="7">
                  <c:v>0.809316666666667</c:v>
                </c:pt>
                <c:pt idx="8">
                  <c:v>0.783808333333333</c:v>
                </c:pt>
                <c:pt idx="9">
                  <c:v>0.130283333333333</c:v>
                </c:pt>
                <c:pt idx="10">
                  <c:v>-0.144575</c:v>
                </c:pt>
                <c:pt idx="11">
                  <c:v>0.00794166666666666</c:v>
                </c:pt>
                <c:pt idx="12">
                  <c:v>1.700808333333333</c:v>
                </c:pt>
                <c:pt idx="13">
                  <c:v>2.994958333333332</c:v>
                </c:pt>
                <c:pt idx="14">
                  <c:v>2.994958333333332</c:v>
                </c:pt>
                <c:pt idx="15">
                  <c:v>2.975516666666666</c:v>
                </c:pt>
                <c:pt idx="16">
                  <c:v>3.369808333333325</c:v>
                </c:pt>
                <c:pt idx="17">
                  <c:v>3.42815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8282072"/>
        <c:axId val="-2130497544"/>
      </c:lineChart>
      <c:catAx>
        <c:axId val="-2118282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0497544"/>
        <c:crosses val="autoZero"/>
        <c:auto val="1"/>
        <c:lblAlgn val="ctr"/>
        <c:lblOffset val="100"/>
        <c:noMultiLvlLbl val="0"/>
      </c:catAx>
      <c:valAx>
        <c:axId val="-2130497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8282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Logement</c:v>
                </c:pt>
              </c:strCache>
            </c:strRef>
          </c:tx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1960.0</c:v>
                </c:pt>
                <c:pt idx="1">
                  <c:v>1980.0</c:v>
                </c:pt>
                <c:pt idx="2">
                  <c:v>2000.0</c:v>
                </c:pt>
                <c:pt idx="3">
                  <c:v>2010.0</c:v>
                </c:pt>
                <c:pt idx="4">
                  <c:v>2024.0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10.8</c:v>
                </c:pt>
                <c:pt idx="1">
                  <c:v>16.1</c:v>
                </c:pt>
                <c:pt idx="2">
                  <c:v>19.0</c:v>
                </c:pt>
                <c:pt idx="3">
                  <c:v>20.6</c:v>
                </c:pt>
                <c:pt idx="4">
                  <c:v>20.7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Transport</c:v>
                </c:pt>
              </c:strCache>
            </c:strRef>
          </c:tx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1960.0</c:v>
                </c:pt>
                <c:pt idx="1">
                  <c:v>1980.0</c:v>
                </c:pt>
                <c:pt idx="2">
                  <c:v>2000.0</c:v>
                </c:pt>
                <c:pt idx="3">
                  <c:v>2010.0</c:v>
                </c:pt>
                <c:pt idx="4">
                  <c:v>2024.0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8.7</c:v>
                </c:pt>
                <c:pt idx="1">
                  <c:v>11.4</c:v>
                </c:pt>
                <c:pt idx="2">
                  <c:v>10.8</c:v>
                </c:pt>
                <c:pt idx="3">
                  <c:v>9.8</c:v>
                </c:pt>
                <c:pt idx="4">
                  <c:v>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Carburant</c:v>
                </c:pt>
              </c:strCache>
            </c:strRef>
          </c:tx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1960.0</c:v>
                </c:pt>
                <c:pt idx="1">
                  <c:v>1980.0</c:v>
                </c:pt>
                <c:pt idx="2">
                  <c:v>2000.0</c:v>
                </c:pt>
                <c:pt idx="3">
                  <c:v>2010.0</c:v>
                </c:pt>
                <c:pt idx="4">
                  <c:v>2024.0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3.1</c:v>
                </c:pt>
                <c:pt idx="1">
                  <c:v>3.7</c:v>
                </c:pt>
                <c:pt idx="2">
                  <c:v>3.3</c:v>
                </c:pt>
                <c:pt idx="3">
                  <c:v>2.8</c:v>
                </c:pt>
                <c:pt idx="4">
                  <c:v>2.8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Transport urbain</c:v>
                </c:pt>
              </c:strCache>
            </c:strRef>
          </c:tx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1960.0</c:v>
                </c:pt>
                <c:pt idx="1">
                  <c:v>1980.0</c:v>
                </c:pt>
                <c:pt idx="2">
                  <c:v>2000.0</c:v>
                </c:pt>
                <c:pt idx="3">
                  <c:v>2010.0</c:v>
                </c:pt>
                <c:pt idx="4">
                  <c:v>2024.0</c:v>
                </c:pt>
              </c:numCache>
            </c:numRef>
          </c:cat>
          <c:val>
            <c:numRef>
              <c:f>Feuil1!$E$2:$E$6</c:f>
              <c:numCache>
                <c:formatCode>General</c:formatCode>
                <c:ptCount val="5"/>
                <c:pt idx="0">
                  <c:v>0.3</c:v>
                </c:pt>
                <c:pt idx="1">
                  <c:v>0.2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059016"/>
        <c:axId val="-2116055896"/>
      </c:lineChart>
      <c:catAx>
        <c:axId val="-2116059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6055896"/>
        <c:crosses val="autoZero"/>
        <c:auto val="1"/>
        <c:lblAlgn val="ctr"/>
        <c:lblOffset val="100"/>
        <c:noMultiLvlLbl val="0"/>
      </c:catAx>
      <c:valAx>
        <c:axId val="-2116055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059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Niveau de vie médian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AA Paris</c:v>
                </c:pt>
                <c:pt idx="1">
                  <c:v>AA+700</c:v>
                </c:pt>
                <c:pt idx="2">
                  <c:v>AA +200</c:v>
                </c:pt>
                <c:pt idx="3">
                  <c:v>AA+50</c:v>
                </c:pt>
                <c:pt idx="4">
                  <c:v>Hors AA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103.0</c:v>
                </c:pt>
                <c:pt idx="1">
                  <c:v>111.0</c:v>
                </c:pt>
                <c:pt idx="2">
                  <c:v>112.0</c:v>
                </c:pt>
                <c:pt idx="3">
                  <c:v>113.0</c:v>
                </c:pt>
                <c:pt idx="4">
                  <c:v>101.0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619496"/>
        <c:axId val="-2116616488"/>
      </c:barChart>
      <c:catAx>
        <c:axId val="-21166194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616488"/>
        <c:crosses val="autoZero"/>
        <c:auto val="1"/>
        <c:lblAlgn val="ctr"/>
        <c:lblOffset val="100"/>
        <c:noMultiLvlLbl val="0"/>
      </c:catAx>
      <c:valAx>
        <c:axId val="-2116616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619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3366FF"/>
              </a:solidFill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0647225867599883"/>
          <c:y val="0.161963984239376"/>
          <c:w val="0.66390468552542"/>
          <c:h val="0.7397594721830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Taux de pauvreté relatif /pôle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AA PARIS</c:v>
                </c:pt>
                <c:pt idx="1">
                  <c:v>AA + 700</c:v>
                </c:pt>
                <c:pt idx="2">
                  <c:v>AA +200</c:v>
                </c:pt>
                <c:pt idx="3">
                  <c:v>AA +50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57.0</c:v>
                </c:pt>
                <c:pt idx="1">
                  <c:v>49.0</c:v>
                </c:pt>
                <c:pt idx="2">
                  <c:v>53.0</c:v>
                </c:pt>
                <c:pt idx="3">
                  <c:v>49.0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657192"/>
        <c:axId val="-2116654184"/>
      </c:barChart>
      <c:catAx>
        <c:axId val="-21166571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654184"/>
        <c:crosses val="autoZero"/>
        <c:auto val="1"/>
        <c:lblAlgn val="ctr"/>
        <c:lblOffset val="100"/>
        <c:noMultiLvlLbl val="0"/>
      </c:catAx>
      <c:valAx>
        <c:axId val="-2116654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657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Ensemble Carburant</c:v>
                </c:pt>
              </c:strCache>
            </c:strRef>
          </c:tx>
          <c:marker>
            <c:symbol val="none"/>
          </c:marker>
          <c:cat>
            <c:strRef>
              <c:f>Feuil1!$A$2:$A$4</c:f>
              <c:strCache>
                <c:ptCount val="3"/>
                <c:pt idx="0">
                  <c:v>Grenoble</c:v>
                </c:pt>
                <c:pt idx="1">
                  <c:v>Métro hors Grenoble</c:v>
                </c:pt>
                <c:pt idx="2">
                  <c:v>Couronne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22.0</c:v>
                </c:pt>
                <c:pt idx="1">
                  <c:v>48.0</c:v>
                </c:pt>
                <c:pt idx="2">
                  <c:v>72.0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Q1 carburant</c:v>
                </c:pt>
              </c:strCache>
            </c:strRef>
          </c:tx>
          <c:marker>
            <c:symbol val="none"/>
          </c:marker>
          <c:cat>
            <c:strRef>
              <c:f>Feuil1!$A$2:$A$4</c:f>
              <c:strCache>
                <c:ptCount val="3"/>
                <c:pt idx="0">
                  <c:v>Grenoble</c:v>
                </c:pt>
                <c:pt idx="1">
                  <c:v>Métro hors Grenoble</c:v>
                </c:pt>
                <c:pt idx="2">
                  <c:v>Couronne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22.0</c:v>
                </c:pt>
                <c:pt idx="1">
                  <c:v>35.0</c:v>
                </c:pt>
                <c:pt idx="2">
                  <c:v>49.0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Q2 carburant</c:v>
                </c:pt>
              </c:strCache>
            </c:strRef>
          </c:tx>
          <c:marker>
            <c:symbol val="none"/>
          </c:marker>
          <c:cat>
            <c:strRef>
              <c:f>Feuil1!$A$2:$A$4</c:f>
              <c:strCache>
                <c:ptCount val="3"/>
                <c:pt idx="0">
                  <c:v>Grenoble</c:v>
                </c:pt>
                <c:pt idx="1">
                  <c:v>Métro hors Grenoble</c:v>
                </c:pt>
                <c:pt idx="2">
                  <c:v>Couronne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20.0</c:v>
                </c:pt>
                <c:pt idx="1">
                  <c:v>33.0</c:v>
                </c:pt>
                <c:pt idx="2">
                  <c:v>64.0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672872"/>
        <c:axId val="-2116669832"/>
      </c:lineChart>
      <c:catAx>
        <c:axId val="-21166728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669832"/>
        <c:crosses val="autoZero"/>
        <c:auto val="1"/>
        <c:lblAlgn val="ctr"/>
        <c:lblOffset val="100"/>
        <c:noMultiLvlLbl val="0"/>
      </c:catAx>
      <c:valAx>
        <c:axId val="-2116669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672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Q1</c:v>
                </c:pt>
              </c:strCache>
            </c:strRef>
          </c:tx>
          <c:marker>
            <c:symbol val="none"/>
          </c:marker>
          <c:cat>
            <c:strRef>
              <c:f>Feuil1!$A$2:$A$4</c:f>
              <c:strCache>
                <c:ptCount val="3"/>
                <c:pt idx="0">
                  <c:v>Grenoble</c:v>
                </c:pt>
                <c:pt idx="1">
                  <c:v>Reste métro</c:v>
                </c:pt>
                <c:pt idx="2">
                  <c:v>Couronnes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537.0</c:v>
                </c:pt>
                <c:pt idx="1">
                  <c:v>538.0</c:v>
                </c:pt>
                <c:pt idx="2">
                  <c:v>546.0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Q2</c:v>
                </c:pt>
              </c:strCache>
            </c:strRef>
          </c:tx>
          <c:marker>
            <c:symbol val="none"/>
          </c:marker>
          <c:cat>
            <c:strRef>
              <c:f>Feuil1!$A$2:$A$4</c:f>
              <c:strCache>
                <c:ptCount val="3"/>
                <c:pt idx="0">
                  <c:v>Grenoble</c:v>
                </c:pt>
                <c:pt idx="1">
                  <c:v>Reste métro</c:v>
                </c:pt>
                <c:pt idx="2">
                  <c:v>Couronnes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650.0</c:v>
                </c:pt>
                <c:pt idx="1">
                  <c:v>625.0</c:v>
                </c:pt>
                <c:pt idx="2">
                  <c:v>710.0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Q3</c:v>
                </c:pt>
              </c:strCache>
            </c:strRef>
          </c:tx>
          <c:marker>
            <c:symbol val="none"/>
          </c:marker>
          <c:cat>
            <c:strRef>
              <c:f>Feuil1!$A$2:$A$4</c:f>
              <c:strCache>
                <c:ptCount val="3"/>
                <c:pt idx="0">
                  <c:v>Grenoble</c:v>
                </c:pt>
                <c:pt idx="1">
                  <c:v>Reste métro</c:v>
                </c:pt>
                <c:pt idx="2">
                  <c:v>Couronnes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716.0</c:v>
                </c:pt>
                <c:pt idx="1">
                  <c:v>763.0</c:v>
                </c:pt>
                <c:pt idx="2">
                  <c:v>848.0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Q4</c:v>
                </c:pt>
              </c:strCache>
            </c:strRef>
          </c:tx>
          <c:marker>
            <c:symbol val="none"/>
          </c:marker>
          <c:cat>
            <c:strRef>
              <c:f>Feuil1!$A$2:$A$4</c:f>
              <c:strCache>
                <c:ptCount val="3"/>
                <c:pt idx="0">
                  <c:v>Grenoble</c:v>
                </c:pt>
                <c:pt idx="1">
                  <c:v>Reste métro</c:v>
                </c:pt>
                <c:pt idx="2">
                  <c:v>Couronnes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898.0</c:v>
                </c:pt>
                <c:pt idx="1">
                  <c:v>1025.0</c:v>
                </c:pt>
                <c:pt idx="2">
                  <c:v>1141.0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Ensemble</c:v>
                </c:pt>
              </c:strCache>
            </c:strRef>
          </c:tx>
          <c:marker>
            <c:symbol val="none"/>
          </c:marker>
          <c:cat>
            <c:strRef>
              <c:f>Feuil1!$A$2:$A$4</c:f>
              <c:strCache>
                <c:ptCount val="3"/>
                <c:pt idx="0">
                  <c:v>Grenoble</c:v>
                </c:pt>
                <c:pt idx="1">
                  <c:v>Reste métro</c:v>
                </c:pt>
                <c:pt idx="2">
                  <c:v>Couronnes</c:v>
                </c:pt>
              </c:strCache>
            </c:strRef>
          </c:cat>
          <c:val>
            <c:numRef>
              <c:f>Feuil1!$F$2:$F$4</c:f>
              <c:numCache>
                <c:formatCode>General</c:formatCode>
                <c:ptCount val="3"/>
                <c:pt idx="0">
                  <c:v>691.0</c:v>
                </c:pt>
                <c:pt idx="1">
                  <c:v>739.0</c:v>
                </c:pt>
                <c:pt idx="2">
                  <c:v>836.0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736216"/>
        <c:axId val="-2116739288"/>
      </c:lineChart>
      <c:catAx>
        <c:axId val="-21167362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739288"/>
        <c:crosses val="autoZero"/>
        <c:auto val="1"/>
        <c:lblAlgn val="ctr"/>
        <c:lblOffset val="100"/>
        <c:noMultiLvlLbl val="0"/>
      </c:catAx>
      <c:valAx>
        <c:axId val="-2116739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736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AA200-700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Echanges couronne centre</c:v>
                </c:pt>
                <c:pt idx="1">
                  <c:v>Echanges couronne Banlieue</c:v>
                </c:pt>
                <c:pt idx="2">
                  <c:v>Echanges couronne couronne</c:v>
                </c:pt>
                <c:pt idx="3">
                  <c:v>Autres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30.4</c:v>
                </c:pt>
                <c:pt idx="1">
                  <c:v>10.8</c:v>
                </c:pt>
                <c:pt idx="2">
                  <c:v>55.3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AA+700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Echanges couronne centre</c:v>
                </c:pt>
                <c:pt idx="1">
                  <c:v>Echanges couronne Banlieue</c:v>
                </c:pt>
                <c:pt idx="2">
                  <c:v>Echanges couronne couronne</c:v>
                </c:pt>
                <c:pt idx="3">
                  <c:v>Autres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23.0</c:v>
                </c:pt>
                <c:pt idx="1">
                  <c:v>20.3</c:v>
                </c:pt>
                <c:pt idx="2">
                  <c:v>53.4</c:v>
                </c:pt>
                <c:pt idx="3">
                  <c:v>3.3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AAPARIs</c:v>
                </c:pt>
              </c:strCache>
            </c:strRef>
          </c:tx>
          <c:invertIfNegative val="0"/>
          <c:cat>
            <c:strRef>
              <c:f>Feuil1!$A$2:$A$5</c:f>
              <c:strCache>
                <c:ptCount val="4"/>
                <c:pt idx="0">
                  <c:v>Echanges couronne centre</c:v>
                </c:pt>
                <c:pt idx="1">
                  <c:v>Echanges couronne Banlieue</c:v>
                </c:pt>
                <c:pt idx="2">
                  <c:v>Echanges couronne couronne</c:v>
                </c:pt>
                <c:pt idx="3">
                  <c:v>Autres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14.3</c:v>
                </c:pt>
                <c:pt idx="1">
                  <c:v>41.8</c:v>
                </c:pt>
                <c:pt idx="2">
                  <c:v>42.1</c:v>
                </c:pt>
                <c:pt idx="3">
                  <c:v>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751976"/>
        <c:axId val="-2116748936"/>
      </c:barChart>
      <c:catAx>
        <c:axId val="-211675197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748936"/>
        <c:crosses val="autoZero"/>
        <c:auto val="1"/>
        <c:lblAlgn val="ctr"/>
        <c:lblOffset val="100"/>
        <c:noMultiLvlLbl val="0"/>
      </c:catAx>
      <c:valAx>
        <c:axId val="-2116748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751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Route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% Dep publique</c:v>
                </c:pt>
                <c:pt idx="1">
                  <c:v>% Trafic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25.0</c:v>
                </c:pt>
                <c:pt idx="1">
                  <c:v>87.5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FER+TCU</c:v>
                </c:pt>
              </c:strCache>
            </c:strRef>
          </c:tx>
          <c:invertIfNegative val="0"/>
          <c:cat>
            <c:strRef>
              <c:f>Feuil1!$A$2:$A$3</c:f>
              <c:strCache>
                <c:ptCount val="2"/>
                <c:pt idx="0">
                  <c:v>% Dep publique</c:v>
                </c:pt>
                <c:pt idx="1">
                  <c:v>% Trafic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75.0</c:v>
                </c:pt>
                <c:pt idx="1">
                  <c:v>12.5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1054376"/>
        <c:axId val="2112009848"/>
      </c:barChart>
      <c:catAx>
        <c:axId val="2141054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2009848"/>
        <c:crosses val="autoZero"/>
        <c:auto val="1"/>
        <c:lblAlgn val="ctr"/>
        <c:lblOffset val="100"/>
        <c:noMultiLvlLbl val="0"/>
      </c:catAx>
      <c:valAx>
        <c:axId val="2112009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1054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3366FF"/>
              </a:solidFill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Evolution 2007-2024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Route</c:v>
                </c:pt>
                <c:pt idx="1">
                  <c:v>Transport collectif</c:v>
                </c:pt>
                <c:pt idx="2">
                  <c:v>TER</c:v>
                </c:pt>
                <c:pt idx="3">
                  <c:v>Transilien</c:v>
                </c:pt>
                <c:pt idx="4">
                  <c:v>RATP</c:v>
                </c:pt>
                <c:pt idx="5">
                  <c:v>TCU Province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6.0</c:v>
                </c:pt>
                <c:pt idx="1">
                  <c:v>86.8</c:v>
                </c:pt>
                <c:pt idx="2">
                  <c:v>52.4</c:v>
                </c:pt>
                <c:pt idx="3">
                  <c:v>168.9</c:v>
                </c:pt>
                <c:pt idx="4">
                  <c:v>154.4</c:v>
                </c:pt>
                <c:pt idx="5">
                  <c:v>35.3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9291832"/>
        <c:axId val="2140989336"/>
      </c:barChart>
      <c:catAx>
        <c:axId val="2139291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40989336"/>
        <c:crosses val="autoZero"/>
        <c:auto val="1"/>
        <c:lblAlgn val="ctr"/>
        <c:lblOffset val="100"/>
        <c:noMultiLvlLbl val="0"/>
      </c:catAx>
      <c:valAx>
        <c:axId val="2140989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9291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 Route</c:v>
                </c:pt>
              </c:strCache>
            </c:strRef>
          </c:tx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1995-2006</c:v>
                </c:pt>
                <c:pt idx="1">
                  <c:v>2007-11</c:v>
                </c:pt>
                <c:pt idx="2">
                  <c:v>2012-16</c:v>
                </c:pt>
                <c:pt idx="3">
                  <c:v>2017-21</c:v>
                </c:pt>
                <c:pt idx="4">
                  <c:v>2021-24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14.35</c:v>
                </c:pt>
                <c:pt idx="1">
                  <c:v>15.58</c:v>
                </c:pt>
                <c:pt idx="2">
                  <c:v>11.62</c:v>
                </c:pt>
                <c:pt idx="3">
                  <c:v>11.03</c:v>
                </c:pt>
                <c:pt idx="4">
                  <c:v>10.97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Fer h TGV</c:v>
                </c:pt>
              </c:strCache>
            </c:strRef>
          </c:tx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1995-2006</c:v>
                </c:pt>
                <c:pt idx="1">
                  <c:v>2007-11</c:v>
                </c:pt>
                <c:pt idx="2">
                  <c:v>2012-16</c:v>
                </c:pt>
                <c:pt idx="3">
                  <c:v>2017-21</c:v>
                </c:pt>
                <c:pt idx="4">
                  <c:v>2021-24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1.27</c:v>
                </c:pt>
                <c:pt idx="1">
                  <c:v>2.22</c:v>
                </c:pt>
                <c:pt idx="2">
                  <c:v>3.1</c:v>
                </c:pt>
                <c:pt idx="3">
                  <c:v>3.84</c:v>
                </c:pt>
                <c:pt idx="4">
                  <c:v>3.96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TCU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1995-2006</c:v>
                </c:pt>
                <c:pt idx="1">
                  <c:v>2007-11</c:v>
                </c:pt>
                <c:pt idx="2">
                  <c:v>2012-16</c:v>
                </c:pt>
                <c:pt idx="3">
                  <c:v>2017-21</c:v>
                </c:pt>
                <c:pt idx="4">
                  <c:v>2021-24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1.98</c:v>
                </c:pt>
                <c:pt idx="1">
                  <c:v>2.63</c:v>
                </c:pt>
                <c:pt idx="2">
                  <c:v>3.82</c:v>
                </c:pt>
                <c:pt idx="3">
                  <c:v>6.6</c:v>
                </c:pt>
                <c:pt idx="4">
                  <c:v>7.25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6492408"/>
        <c:axId val="2147116968"/>
      </c:lineChart>
      <c:catAx>
        <c:axId val="2146492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7116968"/>
        <c:crosses val="autoZero"/>
        <c:auto val="1"/>
        <c:lblAlgn val="ctr"/>
        <c:lblOffset val="100"/>
        <c:noMultiLvlLbl val="0"/>
      </c:catAx>
      <c:valAx>
        <c:axId val="2147116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6492408"/>
        <c:crosses val="autoZero"/>
        <c:crossBetween val="between"/>
      </c:valAx>
      <c:spPr>
        <a:noFill/>
        <a:ln w="2541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1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Aides TC</c:v>
                </c:pt>
              </c:strCache>
            </c:strRef>
          </c:tx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2012.0</c:v>
                </c:pt>
                <c:pt idx="2">
                  <c:v>2017.0</c:v>
                </c:pt>
                <c:pt idx="3">
                  <c:v>2019.0</c:v>
                </c:pt>
                <c:pt idx="4">
                  <c:v>2024.0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0.61</c:v>
                </c:pt>
                <c:pt idx="1">
                  <c:v>0.7</c:v>
                </c:pt>
                <c:pt idx="2">
                  <c:v>0.67</c:v>
                </c:pt>
                <c:pt idx="3">
                  <c:v>0.71</c:v>
                </c:pt>
                <c:pt idx="4">
                  <c:v>0.78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Aides aux occupants</c:v>
                </c:pt>
              </c:strCache>
            </c:strRef>
          </c:tx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2012.0</c:v>
                </c:pt>
                <c:pt idx="2">
                  <c:v>2017.0</c:v>
                </c:pt>
                <c:pt idx="3">
                  <c:v>2019.0</c:v>
                </c:pt>
                <c:pt idx="4">
                  <c:v>2024.0</c:v>
                </c:pt>
              </c:numCache>
            </c:numRef>
          </c:cat>
          <c:val>
            <c:numRef>
              <c:f>Feuil1!$C$2:$C$6</c:f>
              <c:numCache>
                <c:formatCode>General</c:formatCode>
                <c:ptCount val="5"/>
                <c:pt idx="0">
                  <c:v>0.95</c:v>
                </c:pt>
                <c:pt idx="1">
                  <c:v>1.0</c:v>
                </c:pt>
                <c:pt idx="2">
                  <c:v>1.0</c:v>
                </c:pt>
                <c:pt idx="3">
                  <c:v>0.93</c:v>
                </c:pt>
                <c:pt idx="4">
                  <c:v>0.79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Aides aux producteurs</c:v>
                </c:pt>
              </c:strCache>
            </c:strRef>
          </c:tx>
          <c:marker>
            <c:symbol val="none"/>
          </c:marker>
          <c:cat>
            <c:numRef>
              <c:f>Feuil1!$A$2:$A$6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2012.0</c:v>
                </c:pt>
                <c:pt idx="2">
                  <c:v>2017.0</c:v>
                </c:pt>
                <c:pt idx="3">
                  <c:v>2019.0</c:v>
                </c:pt>
                <c:pt idx="4">
                  <c:v>2024.0</c:v>
                </c:pt>
              </c:numCache>
            </c:numRef>
          </c:cat>
          <c:val>
            <c:numRef>
              <c:f>Feuil1!$D$2:$D$6</c:f>
              <c:numCache>
                <c:formatCode>General</c:formatCode>
                <c:ptCount val="5"/>
                <c:pt idx="0">
                  <c:v>0.75</c:v>
                </c:pt>
                <c:pt idx="1">
                  <c:v>1.0</c:v>
                </c:pt>
                <c:pt idx="2">
                  <c:v>0.8</c:v>
                </c:pt>
                <c:pt idx="3">
                  <c:v>0.66</c:v>
                </c:pt>
                <c:pt idx="4">
                  <c:v>0.73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554360"/>
        <c:axId val="-2116551384"/>
      </c:lineChart>
      <c:catAx>
        <c:axId val="-2116554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6551384"/>
        <c:crosses val="autoZero"/>
        <c:auto val="1"/>
        <c:lblAlgn val="ctr"/>
        <c:lblOffset val="100"/>
        <c:noMultiLvlLbl val="0"/>
      </c:catAx>
      <c:valAx>
        <c:axId val="-2116551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554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TICPE Gazole €2020/l</c:v>
                </c:pt>
              </c:strCache>
            </c:strRef>
          </c:tx>
          <c:marker>
            <c:symbol val="none"/>
          </c:marker>
          <c:cat>
            <c:numRef>
              <c:f>Feuil1!$A$2:$A$7</c:f>
              <c:numCache>
                <c:formatCode>General</c:formatCode>
                <c:ptCount val="6"/>
                <c:pt idx="0">
                  <c:v>1995.0</c:v>
                </c:pt>
                <c:pt idx="1">
                  <c:v>2002.0</c:v>
                </c:pt>
                <c:pt idx="2">
                  <c:v>2007.0</c:v>
                </c:pt>
                <c:pt idx="3">
                  <c:v>2012.0</c:v>
                </c:pt>
                <c:pt idx="4">
                  <c:v>2018.0</c:v>
                </c:pt>
                <c:pt idx="5">
                  <c:v>2024.0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0.45</c:v>
                </c:pt>
                <c:pt idx="1">
                  <c:v>0.48</c:v>
                </c:pt>
                <c:pt idx="2">
                  <c:v>0.49</c:v>
                </c:pt>
                <c:pt idx="3">
                  <c:v>0.47</c:v>
                </c:pt>
                <c:pt idx="4">
                  <c:v>0.64</c:v>
                </c:pt>
                <c:pt idx="5">
                  <c:v>0.54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TICPE SP95 €2020/l</c:v>
                </c:pt>
              </c:strCache>
            </c:strRef>
          </c:tx>
          <c:marker>
            <c:symbol val="none"/>
          </c:marker>
          <c:cat>
            <c:numRef>
              <c:f>Feuil1!$A$2:$A$7</c:f>
              <c:numCache>
                <c:formatCode>General</c:formatCode>
                <c:ptCount val="6"/>
                <c:pt idx="0">
                  <c:v>1995.0</c:v>
                </c:pt>
                <c:pt idx="1">
                  <c:v>2002.0</c:v>
                </c:pt>
                <c:pt idx="2">
                  <c:v>2007.0</c:v>
                </c:pt>
                <c:pt idx="3">
                  <c:v>2012.0</c:v>
                </c:pt>
                <c:pt idx="4">
                  <c:v>2018.0</c:v>
                </c:pt>
                <c:pt idx="5">
                  <c:v>2024.0</c:v>
                </c:pt>
              </c:numCache>
            </c:numRef>
          </c:cat>
          <c:val>
            <c:numRef>
              <c:f>Feuil1!$C$2:$C$7</c:f>
              <c:numCache>
                <c:formatCode>General</c:formatCode>
                <c:ptCount val="6"/>
                <c:pt idx="0">
                  <c:v>0.75</c:v>
                </c:pt>
                <c:pt idx="1">
                  <c:v>0.73</c:v>
                </c:pt>
                <c:pt idx="2">
                  <c:v>0.69</c:v>
                </c:pt>
                <c:pt idx="3">
                  <c:v>0.65</c:v>
                </c:pt>
                <c:pt idx="4">
                  <c:v>0.7</c:v>
                </c:pt>
                <c:pt idx="5">
                  <c:v>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Produit des taxes sur PIB (%)</c:v>
                </c:pt>
              </c:strCache>
            </c:strRef>
          </c:tx>
          <c:marker>
            <c:symbol val="none"/>
          </c:marker>
          <c:cat>
            <c:numRef>
              <c:f>Feuil1!$A$2:$A$7</c:f>
              <c:numCache>
                <c:formatCode>General</c:formatCode>
                <c:ptCount val="6"/>
                <c:pt idx="0">
                  <c:v>1995.0</c:v>
                </c:pt>
                <c:pt idx="1">
                  <c:v>2002.0</c:v>
                </c:pt>
                <c:pt idx="2">
                  <c:v>2007.0</c:v>
                </c:pt>
                <c:pt idx="3">
                  <c:v>2012.0</c:v>
                </c:pt>
                <c:pt idx="4">
                  <c:v>2018.0</c:v>
                </c:pt>
                <c:pt idx="5">
                  <c:v>2024.0</c:v>
                </c:pt>
              </c:numCache>
            </c:numRef>
          </c:cat>
          <c:val>
            <c:numRef>
              <c:f>Feuil1!$D$2:$D$7</c:f>
              <c:numCache>
                <c:formatCode>General</c:formatCode>
                <c:ptCount val="6"/>
                <c:pt idx="0">
                  <c:v>1.8</c:v>
                </c:pt>
                <c:pt idx="1">
                  <c:v>1.59</c:v>
                </c:pt>
                <c:pt idx="2">
                  <c:v>1.3</c:v>
                </c:pt>
                <c:pt idx="3">
                  <c:v>1.18</c:v>
                </c:pt>
                <c:pt idx="4">
                  <c:v>1.32</c:v>
                </c:pt>
                <c:pt idx="5">
                  <c:v>1.07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9435544"/>
        <c:axId val="2111308360"/>
      </c:lineChart>
      <c:catAx>
        <c:axId val="213943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11308360"/>
        <c:crosses val="autoZero"/>
        <c:auto val="1"/>
        <c:lblAlgn val="ctr"/>
        <c:lblOffset val="100"/>
        <c:noMultiLvlLbl val="0"/>
      </c:catAx>
      <c:valAx>
        <c:axId val="2111308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9435544"/>
        <c:crosses val="autoZero"/>
        <c:crossBetween val="between"/>
      </c:valAx>
      <c:spPr>
        <a:noFill/>
        <a:ln w="25377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796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Ens</c:v>
                </c:pt>
              </c:strCache>
            </c:strRef>
          </c:tx>
          <c:marker>
            <c:symbol val="none"/>
          </c:marker>
          <c:cat>
            <c:strRef>
              <c:f>Feuil1!$B$1:$E$1</c:f>
              <c:strCache>
                <c:ptCount val="4"/>
                <c:pt idx="0">
                  <c:v>1982</c:v>
                </c:pt>
                <c:pt idx="1">
                  <c:v>1994</c:v>
                </c:pt>
                <c:pt idx="2">
                  <c:v>2008</c:v>
                </c:pt>
                <c:pt idx="3">
                  <c:v>2019</c:v>
                </c:pt>
              </c:strCache>
            </c:strRef>
          </c:cat>
          <c:val>
            <c:numRef>
              <c:f>Feuil1!$B$2:$E$2</c:f>
              <c:numCache>
                <c:formatCode>General</c:formatCode>
                <c:ptCount val="4"/>
                <c:pt idx="0">
                  <c:v>8.5</c:v>
                </c:pt>
                <c:pt idx="1">
                  <c:v>9.1</c:v>
                </c:pt>
                <c:pt idx="2">
                  <c:v>8.3</c:v>
                </c:pt>
                <c:pt idx="3">
                  <c:v>9.2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Idf</c:v>
                </c:pt>
              </c:strCache>
            </c:strRef>
          </c:tx>
          <c:marker>
            <c:symbol val="none"/>
          </c:marker>
          <c:cat>
            <c:strRef>
              <c:f>Feuil1!$B$1:$E$1</c:f>
              <c:strCache>
                <c:ptCount val="4"/>
                <c:pt idx="0">
                  <c:v>1982</c:v>
                </c:pt>
                <c:pt idx="1">
                  <c:v>1994</c:v>
                </c:pt>
                <c:pt idx="2">
                  <c:v>2008</c:v>
                </c:pt>
                <c:pt idx="3">
                  <c:v>2019</c:v>
                </c:pt>
              </c:strCache>
            </c:strRef>
          </c:cat>
          <c:val>
            <c:numRef>
              <c:f>Feuil1!$B$3:$E$3</c:f>
              <c:numCache>
                <c:formatCode>General</c:formatCode>
                <c:ptCount val="4"/>
                <c:pt idx="0">
                  <c:v>18.3</c:v>
                </c:pt>
                <c:pt idx="1">
                  <c:v>20.1</c:v>
                </c:pt>
                <c:pt idx="2">
                  <c:v>20.7</c:v>
                </c:pt>
                <c:pt idx="3">
                  <c:v>21.9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Prov</c:v>
                </c:pt>
              </c:strCache>
            </c:strRef>
          </c:tx>
          <c:marker>
            <c:symbol val="none"/>
          </c:marker>
          <c:cat>
            <c:strRef>
              <c:f>Feuil1!$B$1:$E$1</c:f>
              <c:strCache>
                <c:ptCount val="4"/>
                <c:pt idx="0">
                  <c:v>1982</c:v>
                </c:pt>
                <c:pt idx="1">
                  <c:v>1994</c:v>
                </c:pt>
                <c:pt idx="2">
                  <c:v>2008</c:v>
                </c:pt>
                <c:pt idx="3">
                  <c:v>2019</c:v>
                </c:pt>
              </c:strCache>
            </c:strRef>
          </c:cat>
          <c:val>
            <c:numRef>
              <c:f>Feuil1!$B$4:$E$4</c:f>
              <c:numCache>
                <c:formatCode>General</c:formatCode>
                <c:ptCount val="4"/>
                <c:pt idx="0">
                  <c:v>6.3</c:v>
                </c:pt>
                <c:pt idx="1">
                  <c:v>6.6</c:v>
                </c:pt>
                <c:pt idx="2">
                  <c:v>5.5</c:v>
                </c:pt>
                <c:pt idx="3">
                  <c:v>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44903672"/>
        <c:axId val="-2127612760"/>
      </c:lineChart>
      <c:catAx>
        <c:axId val="21449036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7612760"/>
        <c:crosses val="autoZero"/>
        <c:auto val="1"/>
        <c:lblAlgn val="ctr"/>
        <c:lblOffset val="100"/>
        <c:noMultiLvlLbl val="0"/>
      </c:catAx>
      <c:valAx>
        <c:axId val="-2127612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4903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Ens Couronnes</c:v>
                </c:pt>
              </c:strCache>
            </c:strRef>
          </c:tx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&lt; 0,5 km</c:v>
                </c:pt>
                <c:pt idx="1">
                  <c:v>&lt; 1km</c:v>
                </c:pt>
                <c:pt idx="2">
                  <c:v>&lt;2 km</c:v>
                </c:pt>
                <c:pt idx="3">
                  <c:v>&lt;5km</c:v>
                </c:pt>
                <c:pt idx="4">
                  <c:v>&lt;10 km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4.2</c:v>
                </c:pt>
                <c:pt idx="1">
                  <c:v>12.5</c:v>
                </c:pt>
                <c:pt idx="2">
                  <c:v>22.9</c:v>
                </c:pt>
                <c:pt idx="3">
                  <c:v>47.7</c:v>
                </c:pt>
                <c:pt idx="4">
                  <c:v>78.5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COURONNES 300-700</c:v>
                </c:pt>
              </c:strCache>
            </c:strRef>
          </c:tx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&lt; 0,5 km</c:v>
                </c:pt>
                <c:pt idx="1">
                  <c:v>&lt; 1km</c:v>
                </c:pt>
                <c:pt idx="2">
                  <c:v>&lt;2 km</c:v>
                </c:pt>
                <c:pt idx="3">
                  <c:v>&lt;5km</c:v>
                </c:pt>
                <c:pt idx="4">
                  <c:v>&lt;10 km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3.8</c:v>
                </c:pt>
                <c:pt idx="1">
                  <c:v>10.0</c:v>
                </c:pt>
                <c:pt idx="2">
                  <c:v>19.2</c:v>
                </c:pt>
                <c:pt idx="3">
                  <c:v>50.8</c:v>
                </c:pt>
                <c:pt idx="4">
                  <c:v>84.9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COURONNES +700</c:v>
                </c:pt>
              </c:strCache>
            </c:strRef>
          </c:tx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&lt; 0,5 km</c:v>
                </c:pt>
                <c:pt idx="1">
                  <c:v>&lt; 1km</c:v>
                </c:pt>
                <c:pt idx="2">
                  <c:v>&lt;2 km</c:v>
                </c:pt>
                <c:pt idx="3">
                  <c:v>&lt;5km</c:v>
                </c:pt>
                <c:pt idx="4">
                  <c:v>&lt;10 km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4.8</c:v>
                </c:pt>
                <c:pt idx="1">
                  <c:v>14.0</c:v>
                </c:pt>
                <c:pt idx="2">
                  <c:v>25.5</c:v>
                </c:pt>
                <c:pt idx="3">
                  <c:v>52.8</c:v>
                </c:pt>
                <c:pt idx="4">
                  <c:v>84.4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Couronnes IDF</c:v>
                </c:pt>
              </c:strCache>
            </c:strRef>
          </c:tx>
          <c:marker>
            <c:symbol val="none"/>
          </c:marker>
          <c:cat>
            <c:strRef>
              <c:f>Feuil1!$A$2:$A$6</c:f>
              <c:strCache>
                <c:ptCount val="5"/>
                <c:pt idx="0">
                  <c:v>&lt; 0,5 km</c:v>
                </c:pt>
                <c:pt idx="1">
                  <c:v>&lt; 1km</c:v>
                </c:pt>
                <c:pt idx="2">
                  <c:v>&lt;2 km</c:v>
                </c:pt>
                <c:pt idx="3">
                  <c:v>&lt;5km</c:v>
                </c:pt>
                <c:pt idx="4">
                  <c:v>&lt;10 km</c:v>
                </c:pt>
              </c:strCache>
            </c:strRef>
          </c:cat>
          <c:val>
            <c:numRef>
              <c:f>Feuil1!$E$2:$E$6</c:f>
              <c:numCache>
                <c:formatCode>General</c:formatCode>
                <c:ptCount val="5"/>
                <c:pt idx="0">
                  <c:v>7.7</c:v>
                </c:pt>
                <c:pt idx="1">
                  <c:v>29.9</c:v>
                </c:pt>
                <c:pt idx="2">
                  <c:v>59.5</c:v>
                </c:pt>
                <c:pt idx="3">
                  <c:v>83.9</c:v>
                </c:pt>
                <c:pt idx="4">
                  <c:v>99.0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6191704"/>
        <c:axId val="-2116188584"/>
      </c:lineChart>
      <c:catAx>
        <c:axId val="-211619170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188584"/>
        <c:crosses val="autoZero"/>
        <c:auto val="1"/>
        <c:lblAlgn val="ctr"/>
        <c:lblOffset val="100"/>
        <c:noMultiLvlLbl val="0"/>
      </c:catAx>
      <c:valAx>
        <c:axId val="-2116188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191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AA200-700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Autre AA</c:v>
                </c:pt>
                <c:pt idx="1">
                  <c:v>Centre</c:v>
                </c:pt>
                <c:pt idx="2">
                  <c:v>Banlieue</c:v>
                </c:pt>
                <c:pt idx="3">
                  <c:v>Couronne</c:v>
                </c:pt>
                <c:pt idx="4">
                  <c:v>Pole</c:v>
                </c:pt>
              </c:strCache>
            </c:strRef>
          </c:cat>
          <c:val>
            <c:numRef>
              <c:f>Feuil1!$B$2:$B$6</c:f>
              <c:numCache>
                <c:formatCode>0.00</c:formatCode>
                <c:ptCount val="5"/>
                <c:pt idx="0">
                  <c:v>14.5</c:v>
                </c:pt>
                <c:pt idx="1">
                  <c:v>23.6</c:v>
                </c:pt>
                <c:pt idx="2">
                  <c:v>8.5</c:v>
                </c:pt>
                <c:pt idx="3">
                  <c:v>53.3</c:v>
                </c:pt>
                <c:pt idx="4">
                  <c:v>32.1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AA+700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Autre AA</c:v>
                </c:pt>
                <c:pt idx="1">
                  <c:v>Centre</c:v>
                </c:pt>
                <c:pt idx="2">
                  <c:v>Banlieue</c:v>
                </c:pt>
                <c:pt idx="3">
                  <c:v>Couronne</c:v>
                </c:pt>
                <c:pt idx="4">
                  <c:v>Pole</c:v>
                </c:pt>
              </c:strCache>
            </c:strRef>
          </c:cat>
          <c:val>
            <c:numRef>
              <c:f>Feuil1!$C$2:$C$6</c:f>
              <c:numCache>
                <c:formatCode>0.00</c:formatCode>
                <c:ptCount val="5"/>
                <c:pt idx="0">
                  <c:v>13.5</c:v>
                </c:pt>
                <c:pt idx="1">
                  <c:v>18.3</c:v>
                </c:pt>
                <c:pt idx="2">
                  <c:v>16.3</c:v>
                </c:pt>
                <c:pt idx="3">
                  <c:v>51.9</c:v>
                </c:pt>
                <c:pt idx="4">
                  <c:v>34.6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AAPARIS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Autre AA</c:v>
                </c:pt>
                <c:pt idx="1">
                  <c:v>Centre</c:v>
                </c:pt>
                <c:pt idx="2">
                  <c:v>Banlieue</c:v>
                </c:pt>
                <c:pt idx="3">
                  <c:v>Couronne</c:v>
                </c:pt>
                <c:pt idx="4">
                  <c:v>Pole</c:v>
                </c:pt>
              </c:strCache>
            </c:strRef>
          </c:cat>
          <c:val>
            <c:numRef>
              <c:f>Feuil1!$D$2:$D$6</c:f>
              <c:numCache>
                <c:formatCode>0.00</c:formatCode>
                <c:ptCount val="5"/>
                <c:pt idx="0">
                  <c:v>0.4</c:v>
                </c:pt>
                <c:pt idx="1">
                  <c:v>8.5</c:v>
                </c:pt>
                <c:pt idx="2">
                  <c:v>47.3</c:v>
                </c:pt>
                <c:pt idx="3">
                  <c:v>43.8</c:v>
                </c:pt>
                <c:pt idx="4">
                  <c:v>55.8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8688904"/>
        <c:axId val="2145047832"/>
      </c:barChart>
      <c:catAx>
        <c:axId val="-21186889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5047832"/>
        <c:crosses val="autoZero"/>
        <c:auto val="1"/>
        <c:lblAlgn val="ctr"/>
        <c:lblOffset val="100"/>
        <c:noMultiLvlLbl val="0"/>
      </c:catAx>
      <c:valAx>
        <c:axId val="214504783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-2118688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6-03-11T00:12:46.521" idx="1">
    <p:pos x="10" y="10"/>
    <p:text>Guerre au M.O. L'UE plaide pour une baisse des taxes sur l'energie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AB7E4-CE87-E14F-B45F-FF4DBC641452}" type="doc">
      <dgm:prSet loTypeId="urn:microsoft.com/office/officeart/2005/8/layout/cycle4" loCatId="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E83B251-44C4-8B41-A5BD-904D344B28DB}">
      <dgm:prSet phldrT="[Texte]" custT="1"/>
      <dgm:spPr/>
      <dgm:t>
        <a:bodyPr/>
        <a:lstStyle/>
        <a:p>
          <a:r>
            <a:rPr lang="fr-FR" sz="2000" b="1" i="0" dirty="0" smtClean="0"/>
            <a:t>PEUR</a:t>
          </a:r>
          <a:endParaRPr lang="fr-FR" sz="2000" b="1" i="0" dirty="0"/>
        </a:p>
      </dgm:t>
    </dgm:pt>
    <dgm:pt modelId="{2E06F6C4-F6F3-9848-AE8B-8AA4541F1560}" type="parTrans" cxnId="{CCB3A954-0F2B-6646-92BE-D9D28483AF91}">
      <dgm:prSet/>
      <dgm:spPr/>
      <dgm:t>
        <a:bodyPr/>
        <a:lstStyle/>
        <a:p>
          <a:endParaRPr lang="fr-FR"/>
        </a:p>
      </dgm:t>
    </dgm:pt>
    <dgm:pt modelId="{AAFE3275-A923-F14D-B31C-A50269492770}" type="sibTrans" cxnId="{CCB3A954-0F2B-6646-92BE-D9D28483AF91}">
      <dgm:prSet/>
      <dgm:spPr/>
      <dgm:t>
        <a:bodyPr/>
        <a:lstStyle/>
        <a:p>
          <a:endParaRPr lang="fr-FR"/>
        </a:p>
      </dgm:t>
    </dgm:pt>
    <dgm:pt modelId="{0ADF37E4-6651-BE47-914D-BDD158F14623}">
      <dgm:prSet phldrT="[Texte]" custT="1"/>
      <dgm:spPr/>
      <dgm:t>
        <a:bodyPr/>
        <a:lstStyle/>
        <a:p>
          <a:r>
            <a:rPr lang="fr-FR" sz="2000" b="1" i="0" dirty="0" smtClean="0"/>
            <a:t>VISIBILITEHUBRIS</a:t>
          </a:r>
          <a:endParaRPr lang="fr-FR" sz="2000" b="1" i="0" dirty="0"/>
        </a:p>
      </dgm:t>
    </dgm:pt>
    <dgm:pt modelId="{6534FB89-1C67-894E-A1D2-9F484C98759A}" type="parTrans" cxnId="{32325FFB-6E05-E047-A65A-38368235F625}">
      <dgm:prSet/>
      <dgm:spPr/>
      <dgm:t>
        <a:bodyPr/>
        <a:lstStyle/>
        <a:p>
          <a:endParaRPr lang="fr-FR"/>
        </a:p>
      </dgm:t>
    </dgm:pt>
    <dgm:pt modelId="{B44EAE03-95D7-E74D-9F12-8EDED1368C1C}" type="sibTrans" cxnId="{32325FFB-6E05-E047-A65A-38368235F625}">
      <dgm:prSet/>
      <dgm:spPr/>
      <dgm:t>
        <a:bodyPr/>
        <a:lstStyle/>
        <a:p>
          <a:endParaRPr lang="fr-FR"/>
        </a:p>
      </dgm:t>
    </dgm:pt>
    <dgm:pt modelId="{CD7D451A-7B56-6549-9001-240D6881B8EB}">
      <dgm:prSet phldrT="[Texte]"/>
      <dgm:spPr/>
      <dgm:t>
        <a:bodyPr/>
        <a:lstStyle/>
        <a:p>
          <a:r>
            <a:rPr lang="fr-FR" dirty="0" smtClean="0"/>
            <a:t>ROUTINE</a:t>
          </a:r>
          <a:endParaRPr lang="fr-FR" dirty="0"/>
        </a:p>
      </dgm:t>
    </dgm:pt>
    <dgm:pt modelId="{BEDFB220-8CE5-3345-85A3-2F35EF8DCD1B}" type="parTrans" cxnId="{D69D096C-57F2-4F44-8EA3-1D662A730C31}">
      <dgm:prSet/>
      <dgm:spPr/>
      <dgm:t>
        <a:bodyPr/>
        <a:lstStyle/>
        <a:p>
          <a:endParaRPr lang="fr-FR"/>
        </a:p>
      </dgm:t>
    </dgm:pt>
    <dgm:pt modelId="{669B8539-1863-E64D-BD5E-EC9DDD9C8B68}" type="sibTrans" cxnId="{D69D096C-57F2-4F44-8EA3-1D662A730C31}">
      <dgm:prSet/>
      <dgm:spPr/>
      <dgm:t>
        <a:bodyPr/>
        <a:lstStyle/>
        <a:p>
          <a:endParaRPr lang="fr-FR"/>
        </a:p>
      </dgm:t>
    </dgm:pt>
    <dgm:pt modelId="{A648F286-8773-6E45-BF09-4111F12B23B1}">
      <dgm:prSet phldrT="[Texte]" custT="1"/>
      <dgm:spPr/>
      <dgm:t>
        <a:bodyPr/>
        <a:lstStyle/>
        <a:p>
          <a:r>
            <a:rPr lang="fr-FR" sz="2000" b="1" i="0" dirty="0" smtClean="0"/>
            <a:t>EVENEMENT</a:t>
          </a:r>
          <a:endParaRPr lang="fr-FR" sz="2000" b="1" i="0" dirty="0"/>
        </a:p>
      </dgm:t>
    </dgm:pt>
    <dgm:pt modelId="{2BF7BF48-6574-7B4A-80B1-3FB1B0610B1B}" type="parTrans" cxnId="{0F05A8F8-8D94-8343-AFD5-EC0A95803490}">
      <dgm:prSet/>
      <dgm:spPr/>
      <dgm:t>
        <a:bodyPr/>
        <a:lstStyle/>
        <a:p>
          <a:endParaRPr lang="fr-FR"/>
        </a:p>
      </dgm:t>
    </dgm:pt>
    <dgm:pt modelId="{221B6A62-9CEF-F340-9A86-0F01B0400A85}" type="sibTrans" cxnId="{0F05A8F8-8D94-8343-AFD5-EC0A95803490}">
      <dgm:prSet/>
      <dgm:spPr/>
      <dgm:t>
        <a:bodyPr/>
        <a:lstStyle/>
        <a:p>
          <a:endParaRPr lang="fr-FR"/>
        </a:p>
      </dgm:t>
    </dgm:pt>
    <dgm:pt modelId="{60461838-63DC-274D-9F0F-9CF60DA9DCDE}">
      <dgm:prSet phldrT="[Texte]" custT="1"/>
      <dgm:spPr/>
      <dgm:t>
        <a:bodyPr/>
        <a:lstStyle/>
        <a:p>
          <a:r>
            <a:rPr lang="fr-FR" sz="2000" b="1" i="0" dirty="0" smtClean="0"/>
            <a:t>CONTRAINTES</a:t>
          </a:r>
          <a:endParaRPr lang="fr-FR" sz="2000" b="1" i="0" dirty="0"/>
        </a:p>
      </dgm:t>
    </dgm:pt>
    <dgm:pt modelId="{27F24144-027B-5A40-8552-1C6986367DAC}" type="parTrans" cxnId="{221D60D4-3AD8-5D4A-AB2E-A56AAAA22FED}">
      <dgm:prSet/>
      <dgm:spPr/>
      <dgm:t>
        <a:bodyPr/>
        <a:lstStyle/>
        <a:p>
          <a:endParaRPr lang="fr-FR"/>
        </a:p>
      </dgm:t>
    </dgm:pt>
    <dgm:pt modelId="{AA04C73C-9552-3F4C-AC4D-240AD9C63FFD}" type="sibTrans" cxnId="{221D60D4-3AD8-5D4A-AB2E-A56AAAA22FED}">
      <dgm:prSet/>
      <dgm:spPr/>
      <dgm:t>
        <a:bodyPr/>
        <a:lstStyle/>
        <a:p>
          <a:endParaRPr lang="fr-FR"/>
        </a:p>
      </dgm:t>
    </dgm:pt>
    <dgm:pt modelId="{2377EDF7-0AA5-0E4D-B401-0FA2662D7BE8}">
      <dgm:prSet phldrT="[Texte]" custT="1"/>
      <dgm:spPr/>
      <dgm:t>
        <a:bodyPr/>
        <a:lstStyle/>
        <a:p>
          <a:r>
            <a:rPr lang="fr-FR" sz="2000" b="1" i="0" dirty="0" smtClean="0"/>
            <a:t>OPPORTUNITES</a:t>
          </a:r>
          <a:endParaRPr lang="fr-FR" sz="2000" b="1" i="0" dirty="0"/>
        </a:p>
      </dgm:t>
    </dgm:pt>
    <dgm:pt modelId="{D2F41DAC-C163-724F-B290-06F2D9F5274A}" type="parTrans" cxnId="{645CC8D9-F066-4D4B-80CA-039CC9C041AB}">
      <dgm:prSet/>
      <dgm:spPr/>
      <dgm:t>
        <a:bodyPr/>
        <a:lstStyle/>
        <a:p>
          <a:endParaRPr lang="fr-FR"/>
        </a:p>
      </dgm:t>
    </dgm:pt>
    <dgm:pt modelId="{61BB491A-97F8-1140-ACE7-9E0F65F0444E}" type="sibTrans" cxnId="{645CC8D9-F066-4D4B-80CA-039CC9C041AB}">
      <dgm:prSet/>
      <dgm:spPr/>
      <dgm:t>
        <a:bodyPr/>
        <a:lstStyle/>
        <a:p>
          <a:endParaRPr lang="fr-FR"/>
        </a:p>
      </dgm:t>
    </dgm:pt>
    <dgm:pt modelId="{395EABCB-1C2C-3F47-85CE-7A75A304833A}">
      <dgm:prSet phldrT="[Texte]" custT="1"/>
      <dgm:spPr/>
      <dgm:t>
        <a:bodyPr/>
        <a:lstStyle/>
        <a:p>
          <a:endParaRPr lang="fr-FR" sz="2000" b="1" i="0" dirty="0" smtClean="0"/>
        </a:p>
        <a:p>
          <a:r>
            <a:rPr lang="fr-FR" sz="1600" b="1" i="0" dirty="0" smtClean="0"/>
            <a:t>CONVICTIONSS CULTURES TEHNIQUES</a:t>
          </a:r>
        </a:p>
        <a:p>
          <a:r>
            <a:rPr lang="fr-FR" sz="1600" b="1" i="0" dirty="0" smtClean="0"/>
            <a:t>LLOBBYING LOI</a:t>
          </a:r>
          <a:endParaRPr lang="fr-FR" sz="1600" b="1" i="0" dirty="0"/>
        </a:p>
      </dgm:t>
    </dgm:pt>
    <dgm:pt modelId="{7C9F8981-514B-5548-AC35-A2E96A709893}" type="parTrans" cxnId="{D3B543C6-1FED-6C4E-A44A-35D86FD66D81}">
      <dgm:prSet/>
      <dgm:spPr/>
      <dgm:t>
        <a:bodyPr/>
        <a:lstStyle/>
        <a:p>
          <a:endParaRPr lang="fr-FR"/>
        </a:p>
      </dgm:t>
    </dgm:pt>
    <dgm:pt modelId="{C971610F-66AA-5B46-98A6-CAE821DFC565}" type="sibTrans" cxnId="{D3B543C6-1FED-6C4E-A44A-35D86FD66D81}">
      <dgm:prSet/>
      <dgm:spPr/>
      <dgm:t>
        <a:bodyPr/>
        <a:lstStyle/>
        <a:p>
          <a:endParaRPr lang="fr-FR"/>
        </a:p>
      </dgm:t>
    </dgm:pt>
    <dgm:pt modelId="{19482154-79BB-5F42-86F6-59E1B82ACDF5}">
      <dgm:prSet phldrT="[Texte]" custT="1"/>
      <dgm:spPr/>
      <dgm:t>
        <a:bodyPr/>
        <a:lstStyle/>
        <a:p>
          <a:r>
            <a:rPr lang="fr-FR" sz="2000" b="1" i="0" dirty="0" smtClean="0"/>
            <a:t>SERVICE RENDU</a:t>
          </a:r>
          <a:endParaRPr lang="fr-FR" sz="2000" b="1" i="0" dirty="0"/>
        </a:p>
      </dgm:t>
    </dgm:pt>
    <dgm:pt modelId="{F68578A5-3848-9843-87E6-1CDB39C2BAAB}" type="parTrans" cxnId="{E74DD01D-EF3E-8E4C-A644-6BAE00A1B297}">
      <dgm:prSet/>
      <dgm:spPr/>
      <dgm:t>
        <a:bodyPr/>
        <a:lstStyle/>
        <a:p>
          <a:endParaRPr lang="fr-FR"/>
        </a:p>
      </dgm:t>
    </dgm:pt>
    <dgm:pt modelId="{E9B46F3A-D7CC-F847-BB7E-780A5A94132A}" type="sibTrans" cxnId="{E74DD01D-EF3E-8E4C-A644-6BAE00A1B297}">
      <dgm:prSet/>
      <dgm:spPr/>
      <dgm:t>
        <a:bodyPr/>
        <a:lstStyle/>
        <a:p>
          <a:endParaRPr lang="fr-FR"/>
        </a:p>
      </dgm:t>
    </dgm:pt>
    <dgm:pt modelId="{81593C60-B6CD-9548-8E9D-0593DBC1DC0D}">
      <dgm:prSet phldrT="[Texte]" custT="1"/>
      <dgm:spPr/>
      <dgm:t>
        <a:bodyPr/>
        <a:lstStyle/>
        <a:p>
          <a:r>
            <a:rPr lang="fr-FR" sz="2000" b="1" i="0" dirty="0" smtClean="0"/>
            <a:t> MISE SUR l’AGENDA</a:t>
          </a:r>
          <a:endParaRPr lang="fr-FR" sz="2000" b="1" i="0" dirty="0"/>
        </a:p>
      </dgm:t>
    </dgm:pt>
    <dgm:pt modelId="{C9B1CE22-729F-A34E-9414-DECC538C852C}" type="parTrans" cxnId="{9F103AA5-5D06-1144-9711-13B9400C9A76}">
      <dgm:prSet/>
      <dgm:spPr/>
      <dgm:t>
        <a:bodyPr/>
        <a:lstStyle/>
        <a:p>
          <a:endParaRPr lang="fr-FR"/>
        </a:p>
      </dgm:t>
    </dgm:pt>
    <dgm:pt modelId="{1E15E598-B9EF-6841-923C-18DF6870957E}" type="sibTrans" cxnId="{9F103AA5-5D06-1144-9711-13B9400C9A76}">
      <dgm:prSet/>
      <dgm:spPr/>
      <dgm:t>
        <a:bodyPr/>
        <a:lstStyle/>
        <a:p>
          <a:endParaRPr lang="fr-FR"/>
        </a:p>
      </dgm:t>
    </dgm:pt>
    <dgm:pt modelId="{66B972AB-6495-0A47-A899-58A3DC9120FD}">
      <dgm:prSet phldrT="[Texte]" custT="1"/>
      <dgm:spPr/>
      <dgm:t>
        <a:bodyPr/>
        <a:lstStyle/>
        <a:p>
          <a:r>
            <a:rPr lang="fr-FR" sz="2000" b="1" i="0" dirty="0" smtClean="0"/>
            <a:t>AUBAINES</a:t>
          </a:r>
          <a:endParaRPr lang="fr-FR" sz="2000" b="1" i="0" dirty="0"/>
        </a:p>
      </dgm:t>
    </dgm:pt>
    <dgm:pt modelId="{48126D27-36BD-AF4F-AB14-3B95EF862BD0}" type="parTrans" cxnId="{24325A57-8302-004A-BC9B-0FD640E2EFE6}">
      <dgm:prSet/>
      <dgm:spPr/>
      <dgm:t>
        <a:bodyPr/>
        <a:lstStyle/>
        <a:p>
          <a:endParaRPr lang="fr-FR"/>
        </a:p>
      </dgm:t>
    </dgm:pt>
    <dgm:pt modelId="{D6BD352C-06A3-D544-838E-A8E08B995894}" type="sibTrans" cxnId="{24325A57-8302-004A-BC9B-0FD640E2EFE6}">
      <dgm:prSet/>
      <dgm:spPr/>
      <dgm:t>
        <a:bodyPr/>
        <a:lstStyle/>
        <a:p>
          <a:endParaRPr lang="fr-FR"/>
        </a:p>
      </dgm:t>
    </dgm:pt>
    <dgm:pt modelId="{ADF289C8-AEB5-7E43-AF15-D91E561A8617}">
      <dgm:prSet phldrT="[Texte]"/>
      <dgm:spPr/>
      <dgm:t>
        <a:bodyPr/>
        <a:lstStyle/>
        <a:p>
          <a:r>
            <a:rPr lang="fr-FR" sz="1700" b="1" dirty="0" smtClean="0"/>
            <a:t>MEDIAS</a:t>
          </a:r>
          <a:endParaRPr lang="fr-FR" sz="1700" b="1" dirty="0"/>
        </a:p>
      </dgm:t>
    </dgm:pt>
    <dgm:pt modelId="{34333F90-2C66-1440-951B-49422B6F83C3}" type="parTrans" cxnId="{C367B796-C82A-F84B-94AF-5CF92CF81150}">
      <dgm:prSet/>
      <dgm:spPr/>
      <dgm:t>
        <a:bodyPr/>
        <a:lstStyle/>
        <a:p>
          <a:endParaRPr lang="fr-FR"/>
        </a:p>
      </dgm:t>
    </dgm:pt>
    <dgm:pt modelId="{9CD4F7F7-17A2-E04A-80D4-2767932D92A2}" type="sibTrans" cxnId="{C367B796-C82A-F84B-94AF-5CF92CF81150}">
      <dgm:prSet/>
      <dgm:spPr/>
      <dgm:t>
        <a:bodyPr/>
        <a:lstStyle/>
        <a:p>
          <a:endParaRPr lang="fr-FR"/>
        </a:p>
      </dgm:t>
    </dgm:pt>
    <dgm:pt modelId="{76BE1EE9-83AC-BB4B-A80B-62F304F31DDD}">
      <dgm:prSet phldrT="[Texte]" custT="1"/>
      <dgm:spPr/>
      <dgm:t>
        <a:bodyPr/>
        <a:lstStyle/>
        <a:p>
          <a:r>
            <a:rPr lang="fr-FR" sz="1700" b="1" dirty="0" smtClean="0"/>
            <a:t>OPINiON</a:t>
          </a:r>
          <a:endParaRPr lang="fr-FR" sz="2000" b="1" i="0" dirty="0"/>
        </a:p>
      </dgm:t>
    </dgm:pt>
    <dgm:pt modelId="{13EC2984-0E8B-1945-A7C9-CA01744CA9DE}" type="parTrans" cxnId="{77781686-B760-E240-905E-7985936E781D}">
      <dgm:prSet/>
      <dgm:spPr/>
      <dgm:t>
        <a:bodyPr/>
        <a:lstStyle/>
        <a:p>
          <a:endParaRPr lang="fr-FR"/>
        </a:p>
      </dgm:t>
    </dgm:pt>
    <dgm:pt modelId="{6C5A344F-3605-AA47-A285-159554339761}" type="sibTrans" cxnId="{77781686-B760-E240-905E-7985936E781D}">
      <dgm:prSet/>
      <dgm:spPr/>
      <dgm:t>
        <a:bodyPr/>
        <a:lstStyle/>
        <a:p>
          <a:endParaRPr lang="fr-FR"/>
        </a:p>
      </dgm:t>
    </dgm:pt>
    <dgm:pt modelId="{6D4118A0-2C43-D74F-8E52-FC5E37E3CD60}">
      <dgm:prSet phldrT="[Texte]"/>
      <dgm:spPr/>
      <dgm:t>
        <a:bodyPr/>
        <a:lstStyle/>
        <a:p>
          <a:r>
            <a:rPr lang="fr-FR" sz="1700" b="1" dirty="0" smtClean="0"/>
            <a:t>BESOIN D’ »EN ËTRE"</a:t>
          </a:r>
          <a:endParaRPr lang="fr-FR" sz="1700" b="1" dirty="0"/>
        </a:p>
      </dgm:t>
    </dgm:pt>
    <dgm:pt modelId="{F6CDD664-8352-3B42-852E-7B5884C94D05}" type="parTrans" cxnId="{71CC3F16-B143-4146-9BF3-6F6097460291}">
      <dgm:prSet/>
      <dgm:spPr/>
      <dgm:t>
        <a:bodyPr/>
        <a:lstStyle/>
        <a:p>
          <a:endParaRPr lang="fr-FR"/>
        </a:p>
      </dgm:t>
    </dgm:pt>
    <dgm:pt modelId="{8F9AF4EE-0C5B-2344-90BA-C3289AAD9C45}" type="sibTrans" cxnId="{71CC3F16-B143-4146-9BF3-6F6097460291}">
      <dgm:prSet/>
      <dgm:spPr/>
      <dgm:t>
        <a:bodyPr/>
        <a:lstStyle/>
        <a:p>
          <a:endParaRPr lang="fr-FR"/>
        </a:p>
      </dgm:t>
    </dgm:pt>
    <dgm:pt modelId="{B19B99CA-B87E-D04D-988B-63C353759DFC}">
      <dgm:prSet phldrT="[Texte]"/>
      <dgm:spPr/>
      <dgm:t>
        <a:bodyPr/>
        <a:lstStyle/>
        <a:p>
          <a:endParaRPr lang="fr-FR" sz="1700" b="1" dirty="0"/>
        </a:p>
      </dgm:t>
    </dgm:pt>
    <dgm:pt modelId="{B2E2CB1B-83BD-4340-BC27-CF6E9288DAB2}" type="parTrans" cxnId="{4B2C8082-F0A8-6643-8810-8AFAE83B45D2}">
      <dgm:prSet/>
      <dgm:spPr/>
      <dgm:t>
        <a:bodyPr/>
        <a:lstStyle/>
        <a:p>
          <a:endParaRPr lang="fr-FR"/>
        </a:p>
      </dgm:t>
    </dgm:pt>
    <dgm:pt modelId="{67080B48-EE08-DD4A-AA2B-F94F03AA13A4}" type="sibTrans" cxnId="{4B2C8082-F0A8-6643-8810-8AFAE83B45D2}">
      <dgm:prSet/>
      <dgm:spPr/>
      <dgm:t>
        <a:bodyPr/>
        <a:lstStyle/>
        <a:p>
          <a:endParaRPr lang="fr-FR"/>
        </a:p>
      </dgm:t>
    </dgm:pt>
    <dgm:pt modelId="{8F1DC89A-9F72-B54D-BB35-7F33210330D0}" type="pres">
      <dgm:prSet presAssocID="{53FAB7E4-CE87-E14F-B45F-FF4DBC64145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6781E4-AD36-9C4E-9B33-5793CD1CC3DA}" type="pres">
      <dgm:prSet presAssocID="{53FAB7E4-CE87-E14F-B45F-FF4DBC641452}" presName="children" presStyleCnt="0"/>
      <dgm:spPr/>
    </dgm:pt>
    <dgm:pt modelId="{2FED6168-47BB-A041-97CC-8A7377D3DF07}" type="pres">
      <dgm:prSet presAssocID="{53FAB7E4-CE87-E14F-B45F-FF4DBC641452}" presName="child1group" presStyleCnt="0"/>
      <dgm:spPr/>
    </dgm:pt>
    <dgm:pt modelId="{0A058166-EF31-0041-9629-7C55460C7EDD}" type="pres">
      <dgm:prSet presAssocID="{53FAB7E4-CE87-E14F-B45F-FF4DBC641452}" presName="child1" presStyleLbl="bgAcc1" presStyleIdx="0" presStyleCnt="4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53E93CB7-265B-2641-856F-147A4FF4D748}" type="pres">
      <dgm:prSet presAssocID="{53FAB7E4-CE87-E14F-B45F-FF4DBC641452}" presName="child1Text" presStyleLbl="bgAcc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72551E05-F6CA-614E-B0FF-FFBCC55E6A39}" type="pres">
      <dgm:prSet presAssocID="{53FAB7E4-CE87-E14F-B45F-FF4DBC641452}" presName="child2group" presStyleCnt="0"/>
      <dgm:spPr/>
    </dgm:pt>
    <dgm:pt modelId="{76B46AB1-8321-7A40-A089-8B6AB041A856}" type="pres">
      <dgm:prSet presAssocID="{53FAB7E4-CE87-E14F-B45F-FF4DBC641452}" presName="child2" presStyleLbl="bgAcc1" presStyleIdx="1" presStyleCnt="4" custLinFactNeighborX="-2547" custLinFactNeighborY="-2998"/>
      <dgm:spPr/>
      <dgm:t>
        <a:bodyPr/>
        <a:lstStyle/>
        <a:p>
          <a:endParaRPr lang="fr-FR"/>
        </a:p>
      </dgm:t>
    </dgm:pt>
    <dgm:pt modelId="{3DFE19DA-0453-2043-8BBB-9CAC04E58F77}" type="pres">
      <dgm:prSet presAssocID="{53FAB7E4-CE87-E14F-B45F-FF4DBC64145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8838E5-173A-D647-B52C-379A1DB730C4}" type="pres">
      <dgm:prSet presAssocID="{53FAB7E4-CE87-E14F-B45F-FF4DBC641452}" presName="child3group" presStyleCnt="0"/>
      <dgm:spPr/>
    </dgm:pt>
    <dgm:pt modelId="{A02F2835-B492-AF45-A0CB-B66E8387307F}" type="pres">
      <dgm:prSet presAssocID="{53FAB7E4-CE87-E14F-B45F-FF4DBC641452}" presName="child3" presStyleLbl="bgAcc1" presStyleIdx="2" presStyleCnt="4"/>
      <dgm:spPr/>
      <dgm:t>
        <a:bodyPr/>
        <a:lstStyle/>
        <a:p>
          <a:endParaRPr lang="fr-FR"/>
        </a:p>
      </dgm:t>
    </dgm:pt>
    <dgm:pt modelId="{78AD5615-B3D1-CD4E-A4E7-1B10CA2BCD96}" type="pres">
      <dgm:prSet presAssocID="{53FAB7E4-CE87-E14F-B45F-FF4DBC64145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FFD69B-227C-7748-B2EB-2FB3D81067F1}" type="pres">
      <dgm:prSet presAssocID="{53FAB7E4-CE87-E14F-B45F-FF4DBC641452}" presName="child4group" presStyleCnt="0"/>
      <dgm:spPr/>
    </dgm:pt>
    <dgm:pt modelId="{A6FDDCEB-AF00-E54E-9AAF-55CCA81B96E3}" type="pres">
      <dgm:prSet presAssocID="{53FAB7E4-CE87-E14F-B45F-FF4DBC641452}" presName="child4" presStyleLbl="bgAcc1" presStyleIdx="3" presStyleCnt="4"/>
      <dgm:spPr/>
      <dgm:t>
        <a:bodyPr/>
        <a:lstStyle/>
        <a:p>
          <a:endParaRPr lang="fr-FR"/>
        </a:p>
      </dgm:t>
    </dgm:pt>
    <dgm:pt modelId="{3A62E30B-4284-FE43-A769-A964FF381D70}" type="pres">
      <dgm:prSet presAssocID="{53FAB7E4-CE87-E14F-B45F-FF4DBC64145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F21121-F288-5449-AD79-D978628A21EC}" type="pres">
      <dgm:prSet presAssocID="{53FAB7E4-CE87-E14F-B45F-FF4DBC641452}" presName="childPlaceholder" presStyleCnt="0"/>
      <dgm:spPr/>
    </dgm:pt>
    <dgm:pt modelId="{3CFB48EB-BDB4-4547-976A-B05D0B780065}" type="pres">
      <dgm:prSet presAssocID="{53FAB7E4-CE87-E14F-B45F-FF4DBC641452}" presName="circle" presStyleCnt="0"/>
      <dgm:spPr/>
    </dgm:pt>
    <dgm:pt modelId="{4993AFED-5A2C-3F45-BD41-BD43DE6B5311}" type="pres">
      <dgm:prSet presAssocID="{53FAB7E4-CE87-E14F-B45F-FF4DBC641452}" presName="quadrant1" presStyleLbl="node1" presStyleIdx="0" presStyleCnt="4" custLinFactNeighborX="10459" custLinFactNeighborY="667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531606-9927-5947-BACF-0ABFA4F6025A}" type="pres">
      <dgm:prSet presAssocID="{53FAB7E4-CE87-E14F-B45F-FF4DBC64145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DF8BA7-BF7E-6C4E-AC82-972D620AEC65}" type="pres">
      <dgm:prSet presAssocID="{53FAB7E4-CE87-E14F-B45F-FF4DBC64145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DB9E70-1433-FC40-A261-C47F1420AE01}" type="pres">
      <dgm:prSet presAssocID="{53FAB7E4-CE87-E14F-B45F-FF4DBC64145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AE59B4-150E-5C41-A0CC-956336B73CB2}" type="pres">
      <dgm:prSet presAssocID="{53FAB7E4-CE87-E14F-B45F-FF4DBC641452}" presName="quadrantPlaceholder" presStyleCnt="0"/>
      <dgm:spPr/>
    </dgm:pt>
    <dgm:pt modelId="{35978306-04A1-1C4D-A372-1836FE42CF2C}" type="pres">
      <dgm:prSet presAssocID="{53FAB7E4-CE87-E14F-B45F-FF4DBC641452}" presName="center1" presStyleLbl="fgShp" presStyleIdx="0" presStyleCnt="2"/>
      <dgm:spPr/>
    </dgm:pt>
    <dgm:pt modelId="{A3EA33DD-76F5-394A-8B78-94DE2A8C698D}" type="pres">
      <dgm:prSet presAssocID="{53FAB7E4-CE87-E14F-B45F-FF4DBC641452}" presName="center2" presStyleLbl="fgShp" presStyleIdx="1" presStyleCnt="2"/>
      <dgm:spPr/>
    </dgm:pt>
  </dgm:ptLst>
  <dgm:cxnLst>
    <dgm:cxn modelId="{9F103AA5-5D06-1144-9711-13B9400C9A76}" srcId="{CD7D451A-7B56-6549-9001-240D6881B8EB}" destId="{81593C60-B6CD-9548-8E9D-0593DBC1DC0D}" srcOrd="1" destOrd="0" parTransId="{C9B1CE22-729F-A34E-9414-DECC538C852C}" sibTransId="{1E15E598-B9EF-6841-923C-18DF6870957E}"/>
    <dgm:cxn modelId="{51C88085-3539-5D4B-A3FC-38D38E281A6F}" type="presOf" srcId="{53FAB7E4-CE87-E14F-B45F-FF4DBC641452}" destId="{8F1DC89A-9F72-B54D-BB35-7F33210330D0}" srcOrd="0" destOrd="0" presId="urn:microsoft.com/office/officeart/2005/8/layout/cycle4"/>
    <dgm:cxn modelId="{B6E2C7E8-0EE9-1545-BDEA-4EE5C196A3BB}" type="presOf" srcId="{6D4118A0-2C43-D74F-8E52-FC5E37E3CD60}" destId="{53E93CB7-265B-2641-856F-147A4FF4D748}" srcOrd="1" destOrd="3" presId="urn:microsoft.com/office/officeart/2005/8/layout/cycle4"/>
    <dgm:cxn modelId="{32325FFB-6E05-E047-A65A-38368235F625}" srcId="{0E83B251-44C4-8B41-A5BD-904D344B28DB}" destId="{0ADF37E4-6651-BE47-914D-BDD158F14623}" srcOrd="0" destOrd="0" parTransId="{6534FB89-1C67-894E-A1D2-9F484C98759A}" sibTransId="{B44EAE03-95D7-E74D-9F12-8EDED1368C1C}"/>
    <dgm:cxn modelId="{221D60D4-3AD8-5D4A-AB2E-A56AAAA22FED}" srcId="{53FAB7E4-CE87-E14F-B45F-FF4DBC641452}" destId="{60461838-63DC-274D-9F0F-9CF60DA9DCDE}" srcOrd="2" destOrd="0" parTransId="{27F24144-027B-5A40-8552-1C6986367DAC}" sibTransId="{AA04C73C-9552-3F4C-AC4D-240AD9C63FFD}"/>
    <dgm:cxn modelId="{8163A9E5-A33D-994F-B89B-5D3545B8D8E1}" type="presOf" srcId="{0E83B251-44C4-8B41-A5BD-904D344B28DB}" destId="{4993AFED-5A2C-3F45-BD41-BD43DE6B5311}" srcOrd="0" destOrd="0" presId="urn:microsoft.com/office/officeart/2005/8/layout/cycle4"/>
    <dgm:cxn modelId="{B257B2E8-7626-CD47-963F-41ED8E0880D3}" type="presOf" srcId="{ADF289C8-AEB5-7E43-AF15-D91E561A8617}" destId="{0A058166-EF31-0041-9629-7C55460C7EDD}" srcOrd="0" destOrd="2" presId="urn:microsoft.com/office/officeart/2005/8/layout/cycle4"/>
    <dgm:cxn modelId="{1B215F0C-DB60-A749-8923-492D1256050F}" type="presOf" srcId="{81593C60-B6CD-9548-8E9D-0593DBC1DC0D}" destId="{76B46AB1-8321-7A40-A089-8B6AB041A856}" srcOrd="0" destOrd="1" presId="urn:microsoft.com/office/officeart/2005/8/layout/cycle4"/>
    <dgm:cxn modelId="{D2BFC3F8-4825-3C49-9DB5-B14DB73C0CEF}" type="presOf" srcId="{60461838-63DC-274D-9F0F-9CF60DA9DCDE}" destId="{E9DF8BA7-BF7E-6C4E-AC82-972D620AEC65}" srcOrd="0" destOrd="0" presId="urn:microsoft.com/office/officeart/2005/8/layout/cycle4"/>
    <dgm:cxn modelId="{4D8E4E06-4DC7-5D42-8A2D-C549F1F9CF10}" type="presOf" srcId="{19482154-79BB-5F42-86F6-59E1B82ACDF5}" destId="{A6FDDCEB-AF00-E54E-9AAF-55CCA81B96E3}" srcOrd="0" destOrd="0" presId="urn:microsoft.com/office/officeart/2005/8/layout/cycle4"/>
    <dgm:cxn modelId="{B67A3F58-A713-E442-92CD-82DDE3F90EAB}" type="presOf" srcId="{0ADF37E4-6651-BE47-914D-BDD158F14623}" destId="{0A058166-EF31-0041-9629-7C55460C7EDD}" srcOrd="0" destOrd="0" presId="urn:microsoft.com/office/officeart/2005/8/layout/cycle4"/>
    <dgm:cxn modelId="{24325A57-8302-004A-BC9B-0FD640E2EFE6}" srcId="{60461838-63DC-274D-9F0F-9CF60DA9DCDE}" destId="{66B972AB-6495-0A47-A899-58A3DC9120FD}" srcOrd="1" destOrd="0" parTransId="{48126D27-36BD-AF4F-AB14-3B95EF862BD0}" sibTransId="{D6BD352C-06A3-D544-838E-A8E08B995894}"/>
    <dgm:cxn modelId="{F22197C5-E334-C640-AE68-E81AE3885EA6}" type="presOf" srcId="{66B972AB-6495-0A47-A899-58A3DC9120FD}" destId="{78AD5615-B3D1-CD4E-A4E7-1B10CA2BCD96}" srcOrd="1" destOrd="1" presId="urn:microsoft.com/office/officeart/2005/8/layout/cycle4"/>
    <dgm:cxn modelId="{E74DD01D-EF3E-8E4C-A644-6BAE00A1B297}" srcId="{395EABCB-1C2C-3F47-85CE-7A75A304833A}" destId="{19482154-79BB-5F42-86F6-59E1B82ACDF5}" srcOrd="0" destOrd="0" parTransId="{F68578A5-3848-9843-87E6-1CDB39C2BAAB}" sibTransId="{E9B46F3A-D7CC-F847-BB7E-780A5A94132A}"/>
    <dgm:cxn modelId="{7C902C5E-7286-594C-8F7E-FCC52B146545}" type="presOf" srcId="{CD7D451A-7B56-6549-9001-240D6881B8EB}" destId="{AB531606-9927-5947-BACF-0ABFA4F6025A}" srcOrd="0" destOrd="0" presId="urn:microsoft.com/office/officeart/2005/8/layout/cycle4"/>
    <dgm:cxn modelId="{D3B543C6-1FED-6C4E-A44A-35D86FD66D81}" srcId="{53FAB7E4-CE87-E14F-B45F-FF4DBC641452}" destId="{395EABCB-1C2C-3F47-85CE-7A75A304833A}" srcOrd="3" destOrd="0" parTransId="{7C9F8981-514B-5548-AC35-A2E96A709893}" sibTransId="{C971610F-66AA-5B46-98A6-CAE821DFC565}"/>
    <dgm:cxn modelId="{B30860BE-317A-B94E-AB6B-93943ADAEBC5}" type="presOf" srcId="{76BE1EE9-83AC-BB4B-A80B-62F304F31DDD}" destId="{0A058166-EF31-0041-9629-7C55460C7EDD}" srcOrd="0" destOrd="1" presId="urn:microsoft.com/office/officeart/2005/8/layout/cycle4"/>
    <dgm:cxn modelId="{71CC3F16-B143-4146-9BF3-6F6097460291}" srcId="{0E83B251-44C4-8B41-A5BD-904D344B28DB}" destId="{6D4118A0-2C43-D74F-8E52-FC5E37E3CD60}" srcOrd="3" destOrd="0" parTransId="{F6CDD664-8352-3B42-852E-7B5884C94D05}" sibTransId="{8F9AF4EE-0C5B-2344-90BA-C3289AAD9C45}"/>
    <dgm:cxn modelId="{B1D5BAE1-7B43-B247-A5A0-950C75A52933}" type="presOf" srcId="{19482154-79BB-5F42-86F6-59E1B82ACDF5}" destId="{3A62E30B-4284-FE43-A769-A964FF381D70}" srcOrd="1" destOrd="0" presId="urn:microsoft.com/office/officeart/2005/8/layout/cycle4"/>
    <dgm:cxn modelId="{D69D096C-57F2-4F44-8EA3-1D662A730C31}" srcId="{53FAB7E4-CE87-E14F-B45F-FF4DBC641452}" destId="{CD7D451A-7B56-6549-9001-240D6881B8EB}" srcOrd="1" destOrd="0" parTransId="{BEDFB220-8CE5-3345-85A3-2F35EF8DCD1B}" sibTransId="{669B8539-1863-E64D-BD5E-EC9DDD9C8B68}"/>
    <dgm:cxn modelId="{4B2C8082-F0A8-6643-8810-8AFAE83B45D2}" srcId="{0E83B251-44C4-8B41-A5BD-904D344B28DB}" destId="{B19B99CA-B87E-D04D-988B-63C353759DFC}" srcOrd="4" destOrd="0" parTransId="{B2E2CB1B-83BD-4340-BC27-CF6E9288DAB2}" sibTransId="{67080B48-EE08-DD4A-AA2B-F94F03AA13A4}"/>
    <dgm:cxn modelId="{77781686-B760-E240-905E-7985936E781D}" srcId="{0E83B251-44C4-8B41-A5BD-904D344B28DB}" destId="{76BE1EE9-83AC-BB4B-A80B-62F304F31DDD}" srcOrd="1" destOrd="0" parTransId="{13EC2984-0E8B-1945-A7C9-CA01744CA9DE}" sibTransId="{6C5A344F-3605-AA47-A285-159554339761}"/>
    <dgm:cxn modelId="{091E7D11-CF7F-D240-95F3-68A8E201C07E}" type="presOf" srcId="{ADF289C8-AEB5-7E43-AF15-D91E561A8617}" destId="{53E93CB7-265B-2641-856F-147A4FF4D748}" srcOrd="1" destOrd="2" presId="urn:microsoft.com/office/officeart/2005/8/layout/cycle4"/>
    <dgm:cxn modelId="{C367B796-C82A-F84B-94AF-5CF92CF81150}" srcId="{0E83B251-44C4-8B41-A5BD-904D344B28DB}" destId="{ADF289C8-AEB5-7E43-AF15-D91E561A8617}" srcOrd="2" destOrd="0" parTransId="{34333F90-2C66-1440-951B-49422B6F83C3}" sibTransId="{9CD4F7F7-17A2-E04A-80D4-2767932D92A2}"/>
    <dgm:cxn modelId="{05371640-7639-654C-A7B1-429D22171615}" type="presOf" srcId="{A648F286-8773-6E45-BF09-4111F12B23B1}" destId="{76B46AB1-8321-7A40-A089-8B6AB041A856}" srcOrd="0" destOrd="0" presId="urn:microsoft.com/office/officeart/2005/8/layout/cycle4"/>
    <dgm:cxn modelId="{541D0A38-BB8B-DC47-857D-FF76486B0649}" type="presOf" srcId="{395EABCB-1C2C-3F47-85CE-7A75A304833A}" destId="{11DB9E70-1433-FC40-A261-C47F1420AE01}" srcOrd="0" destOrd="0" presId="urn:microsoft.com/office/officeart/2005/8/layout/cycle4"/>
    <dgm:cxn modelId="{CF440B05-3161-3B47-84E2-008714965E18}" type="presOf" srcId="{2377EDF7-0AA5-0E4D-B401-0FA2662D7BE8}" destId="{A02F2835-B492-AF45-A0CB-B66E8387307F}" srcOrd="0" destOrd="0" presId="urn:microsoft.com/office/officeart/2005/8/layout/cycle4"/>
    <dgm:cxn modelId="{0F05A8F8-8D94-8343-AFD5-EC0A95803490}" srcId="{CD7D451A-7B56-6549-9001-240D6881B8EB}" destId="{A648F286-8773-6E45-BF09-4111F12B23B1}" srcOrd="0" destOrd="0" parTransId="{2BF7BF48-6574-7B4A-80B1-3FB1B0610B1B}" sibTransId="{221B6A62-9CEF-F340-9A86-0F01B0400A85}"/>
    <dgm:cxn modelId="{357576D5-46C1-4743-A35C-0A091FBE0DDF}" type="presOf" srcId="{2377EDF7-0AA5-0E4D-B401-0FA2662D7BE8}" destId="{78AD5615-B3D1-CD4E-A4E7-1B10CA2BCD96}" srcOrd="1" destOrd="0" presId="urn:microsoft.com/office/officeart/2005/8/layout/cycle4"/>
    <dgm:cxn modelId="{FDCAA072-2E60-6848-BF34-6E8EC2971B83}" type="presOf" srcId="{0ADF37E4-6651-BE47-914D-BDD158F14623}" destId="{53E93CB7-265B-2641-856F-147A4FF4D748}" srcOrd="1" destOrd="0" presId="urn:microsoft.com/office/officeart/2005/8/layout/cycle4"/>
    <dgm:cxn modelId="{9861FA04-788A-A44A-BA37-411DB687E02C}" type="presOf" srcId="{A648F286-8773-6E45-BF09-4111F12B23B1}" destId="{3DFE19DA-0453-2043-8BBB-9CAC04E58F77}" srcOrd="1" destOrd="0" presId="urn:microsoft.com/office/officeart/2005/8/layout/cycle4"/>
    <dgm:cxn modelId="{CCB3A954-0F2B-6646-92BE-D9D28483AF91}" srcId="{53FAB7E4-CE87-E14F-B45F-FF4DBC641452}" destId="{0E83B251-44C4-8B41-A5BD-904D344B28DB}" srcOrd="0" destOrd="0" parTransId="{2E06F6C4-F6F3-9848-AE8B-8AA4541F1560}" sibTransId="{AAFE3275-A923-F14D-B31C-A50269492770}"/>
    <dgm:cxn modelId="{645CC8D9-F066-4D4B-80CA-039CC9C041AB}" srcId="{60461838-63DC-274D-9F0F-9CF60DA9DCDE}" destId="{2377EDF7-0AA5-0E4D-B401-0FA2662D7BE8}" srcOrd="0" destOrd="0" parTransId="{D2F41DAC-C163-724F-B290-06F2D9F5274A}" sibTransId="{61BB491A-97F8-1140-ACE7-9E0F65F0444E}"/>
    <dgm:cxn modelId="{4CBACAFA-98E7-7943-9531-1A7F13185E37}" type="presOf" srcId="{B19B99CA-B87E-D04D-988B-63C353759DFC}" destId="{0A058166-EF31-0041-9629-7C55460C7EDD}" srcOrd="0" destOrd="4" presId="urn:microsoft.com/office/officeart/2005/8/layout/cycle4"/>
    <dgm:cxn modelId="{30B02B09-19D3-AA4E-9C22-6818BB3C1AB1}" type="presOf" srcId="{66B972AB-6495-0A47-A899-58A3DC9120FD}" destId="{A02F2835-B492-AF45-A0CB-B66E8387307F}" srcOrd="0" destOrd="1" presId="urn:microsoft.com/office/officeart/2005/8/layout/cycle4"/>
    <dgm:cxn modelId="{65FA5DAE-E3D1-494E-9941-A0F9A7BC0745}" type="presOf" srcId="{B19B99CA-B87E-D04D-988B-63C353759DFC}" destId="{53E93CB7-265B-2641-856F-147A4FF4D748}" srcOrd="1" destOrd="4" presId="urn:microsoft.com/office/officeart/2005/8/layout/cycle4"/>
    <dgm:cxn modelId="{4DB21E19-6749-AB4C-9BD6-F3F29A42C40B}" type="presOf" srcId="{6D4118A0-2C43-D74F-8E52-FC5E37E3CD60}" destId="{0A058166-EF31-0041-9629-7C55460C7EDD}" srcOrd="0" destOrd="3" presId="urn:microsoft.com/office/officeart/2005/8/layout/cycle4"/>
    <dgm:cxn modelId="{569D15A7-3EE9-CB45-AEE0-FA60B9820629}" type="presOf" srcId="{76BE1EE9-83AC-BB4B-A80B-62F304F31DDD}" destId="{53E93CB7-265B-2641-856F-147A4FF4D748}" srcOrd="1" destOrd="1" presId="urn:microsoft.com/office/officeart/2005/8/layout/cycle4"/>
    <dgm:cxn modelId="{B89F0589-C31E-D046-B30C-9AC4E4128634}" type="presOf" srcId="{81593C60-B6CD-9548-8E9D-0593DBC1DC0D}" destId="{3DFE19DA-0453-2043-8BBB-9CAC04E58F77}" srcOrd="1" destOrd="1" presId="urn:microsoft.com/office/officeart/2005/8/layout/cycle4"/>
    <dgm:cxn modelId="{89CBC4D8-5713-0740-B277-C786A992CDAC}" type="presParOf" srcId="{8F1DC89A-9F72-B54D-BB35-7F33210330D0}" destId="{CF6781E4-AD36-9C4E-9B33-5793CD1CC3DA}" srcOrd="0" destOrd="0" presId="urn:microsoft.com/office/officeart/2005/8/layout/cycle4"/>
    <dgm:cxn modelId="{978135E5-6AF8-7C49-9E35-2ED286F9A326}" type="presParOf" srcId="{CF6781E4-AD36-9C4E-9B33-5793CD1CC3DA}" destId="{2FED6168-47BB-A041-97CC-8A7377D3DF07}" srcOrd="0" destOrd="0" presId="urn:microsoft.com/office/officeart/2005/8/layout/cycle4"/>
    <dgm:cxn modelId="{49B4632C-F291-7244-BD15-AE3F41D19CBE}" type="presParOf" srcId="{2FED6168-47BB-A041-97CC-8A7377D3DF07}" destId="{0A058166-EF31-0041-9629-7C55460C7EDD}" srcOrd="0" destOrd="0" presId="urn:microsoft.com/office/officeart/2005/8/layout/cycle4"/>
    <dgm:cxn modelId="{4652C412-2BDF-B349-8E3B-DC5E3C6AA58A}" type="presParOf" srcId="{2FED6168-47BB-A041-97CC-8A7377D3DF07}" destId="{53E93CB7-265B-2641-856F-147A4FF4D748}" srcOrd="1" destOrd="0" presId="urn:microsoft.com/office/officeart/2005/8/layout/cycle4"/>
    <dgm:cxn modelId="{A50C97A5-9B5A-CE44-9ED8-E975B300CA37}" type="presParOf" srcId="{CF6781E4-AD36-9C4E-9B33-5793CD1CC3DA}" destId="{72551E05-F6CA-614E-B0FF-FFBCC55E6A39}" srcOrd="1" destOrd="0" presId="urn:microsoft.com/office/officeart/2005/8/layout/cycle4"/>
    <dgm:cxn modelId="{54DC7320-9D1F-5241-A864-37BCC12B59B4}" type="presParOf" srcId="{72551E05-F6CA-614E-B0FF-FFBCC55E6A39}" destId="{76B46AB1-8321-7A40-A089-8B6AB041A856}" srcOrd="0" destOrd="0" presId="urn:microsoft.com/office/officeart/2005/8/layout/cycle4"/>
    <dgm:cxn modelId="{C4F7CF14-AF9B-4449-AAB2-5FFF39B29A84}" type="presParOf" srcId="{72551E05-F6CA-614E-B0FF-FFBCC55E6A39}" destId="{3DFE19DA-0453-2043-8BBB-9CAC04E58F77}" srcOrd="1" destOrd="0" presId="urn:microsoft.com/office/officeart/2005/8/layout/cycle4"/>
    <dgm:cxn modelId="{F4BF40B7-EC0F-5748-9046-B430E0899F3F}" type="presParOf" srcId="{CF6781E4-AD36-9C4E-9B33-5793CD1CC3DA}" destId="{3D8838E5-173A-D647-B52C-379A1DB730C4}" srcOrd="2" destOrd="0" presId="urn:microsoft.com/office/officeart/2005/8/layout/cycle4"/>
    <dgm:cxn modelId="{B3AB3C00-0A78-E946-BF9F-73BA68FF0ACD}" type="presParOf" srcId="{3D8838E5-173A-D647-B52C-379A1DB730C4}" destId="{A02F2835-B492-AF45-A0CB-B66E8387307F}" srcOrd="0" destOrd="0" presId="urn:microsoft.com/office/officeart/2005/8/layout/cycle4"/>
    <dgm:cxn modelId="{532CC896-C60A-5F48-8697-D58E8815262C}" type="presParOf" srcId="{3D8838E5-173A-D647-B52C-379A1DB730C4}" destId="{78AD5615-B3D1-CD4E-A4E7-1B10CA2BCD96}" srcOrd="1" destOrd="0" presId="urn:microsoft.com/office/officeart/2005/8/layout/cycle4"/>
    <dgm:cxn modelId="{7F48DD2E-85BB-BF4A-ADA3-0D60833C3561}" type="presParOf" srcId="{CF6781E4-AD36-9C4E-9B33-5793CD1CC3DA}" destId="{EAFFD69B-227C-7748-B2EB-2FB3D81067F1}" srcOrd="3" destOrd="0" presId="urn:microsoft.com/office/officeart/2005/8/layout/cycle4"/>
    <dgm:cxn modelId="{A86EEC64-027B-3349-91C9-6F1753505445}" type="presParOf" srcId="{EAFFD69B-227C-7748-B2EB-2FB3D81067F1}" destId="{A6FDDCEB-AF00-E54E-9AAF-55CCA81B96E3}" srcOrd="0" destOrd="0" presId="urn:microsoft.com/office/officeart/2005/8/layout/cycle4"/>
    <dgm:cxn modelId="{D172B152-D913-E54C-BCB1-D068C591735E}" type="presParOf" srcId="{EAFFD69B-227C-7748-B2EB-2FB3D81067F1}" destId="{3A62E30B-4284-FE43-A769-A964FF381D70}" srcOrd="1" destOrd="0" presId="urn:microsoft.com/office/officeart/2005/8/layout/cycle4"/>
    <dgm:cxn modelId="{8A5757F9-017B-BA47-8E86-EB7536367622}" type="presParOf" srcId="{CF6781E4-AD36-9C4E-9B33-5793CD1CC3DA}" destId="{D2F21121-F288-5449-AD79-D978628A21EC}" srcOrd="4" destOrd="0" presId="urn:microsoft.com/office/officeart/2005/8/layout/cycle4"/>
    <dgm:cxn modelId="{A9EC33D0-EBDC-184A-8930-EB9741C05A02}" type="presParOf" srcId="{8F1DC89A-9F72-B54D-BB35-7F33210330D0}" destId="{3CFB48EB-BDB4-4547-976A-B05D0B780065}" srcOrd="1" destOrd="0" presId="urn:microsoft.com/office/officeart/2005/8/layout/cycle4"/>
    <dgm:cxn modelId="{19DA8220-9122-D848-9934-FF16E378D8B4}" type="presParOf" srcId="{3CFB48EB-BDB4-4547-976A-B05D0B780065}" destId="{4993AFED-5A2C-3F45-BD41-BD43DE6B5311}" srcOrd="0" destOrd="0" presId="urn:microsoft.com/office/officeart/2005/8/layout/cycle4"/>
    <dgm:cxn modelId="{C8AEB45A-584D-A54D-86F3-EDC147CF30F7}" type="presParOf" srcId="{3CFB48EB-BDB4-4547-976A-B05D0B780065}" destId="{AB531606-9927-5947-BACF-0ABFA4F6025A}" srcOrd="1" destOrd="0" presId="urn:microsoft.com/office/officeart/2005/8/layout/cycle4"/>
    <dgm:cxn modelId="{ADA5845E-AB2F-EA40-9F77-4EC20B8BA44C}" type="presParOf" srcId="{3CFB48EB-BDB4-4547-976A-B05D0B780065}" destId="{E9DF8BA7-BF7E-6C4E-AC82-972D620AEC65}" srcOrd="2" destOrd="0" presId="urn:microsoft.com/office/officeart/2005/8/layout/cycle4"/>
    <dgm:cxn modelId="{DC98C4C5-7132-9942-B374-FA843B897C67}" type="presParOf" srcId="{3CFB48EB-BDB4-4547-976A-B05D0B780065}" destId="{11DB9E70-1433-FC40-A261-C47F1420AE01}" srcOrd="3" destOrd="0" presId="urn:microsoft.com/office/officeart/2005/8/layout/cycle4"/>
    <dgm:cxn modelId="{15E25F64-386A-DA4F-9AB7-CD5CBF9D1059}" type="presParOf" srcId="{3CFB48EB-BDB4-4547-976A-B05D0B780065}" destId="{9BAE59B4-150E-5C41-A0CC-956336B73CB2}" srcOrd="4" destOrd="0" presId="urn:microsoft.com/office/officeart/2005/8/layout/cycle4"/>
    <dgm:cxn modelId="{C5221A86-66E7-6A41-A5CE-8BC71B940810}" type="presParOf" srcId="{8F1DC89A-9F72-B54D-BB35-7F33210330D0}" destId="{35978306-04A1-1C4D-A372-1836FE42CF2C}" srcOrd="2" destOrd="0" presId="urn:microsoft.com/office/officeart/2005/8/layout/cycle4"/>
    <dgm:cxn modelId="{7119C502-6E93-D64C-A48A-D6605C8C3138}" type="presParOf" srcId="{8F1DC89A-9F72-B54D-BB35-7F33210330D0}" destId="{A3EA33DD-76F5-394A-8B78-94DE2A8C698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AB7E4-CE87-E14F-B45F-FF4DBC641452}" type="doc">
      <dgm:prSet loTypeId="urn:microsoft.com/office/officeart/2005/8/layout/cycle4" loCatId="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E83B251-44C4-8B41-A5BD-904D344B28DB}">
      <dgm:prSet phldrT="[Texte]" custT="1"/>
      <dgm:spPr/>
      <dgm:t>
        <a:bodyPr/>
        <a:lstStyle/>
        <a:p>
          <a:r>
            <a:rPr lang="fr-FR" sz="2000" b="1" i="0" dirty="0" smtClean="0"/>
            <a:t>PEUR</a:t>
          </a:r>
          <a:endParaRPr lang="fr-FR" sz="2000" b="1" i="0" dirty="0"/>
        </a:p>
      </dgm:t>
    </dgm:pt>
    <dgm:pt modelId="{2E06F6C4-F6F3-9848-AE8B-8AA4541F1560}" type="parTrans" cxnId="{CCB3A954-0F2B-6646-92BE-D9D28483AF91}">
      <dgm:prSet/>
      <dgm:spPr/>
      <dgm:t>
        <a:bodyPr/>
        <a:lstStyle/>
        <a:p>
          <a:endParaRPr lang="fr-FR"/>
        </a:p>
      </dgm:t>
    </dgm:pt>
    <dgm:pt modelId="{AAFE3275-A923-F14D-B31C-A50269492770}" type="sibTrans" cxnId="{CCB3A954-0F2B-6646-92BE-D9D28483AF91}">
      <dgm:prSet/>
      <dgm:spPr/>
      <dgm:t>
        <a:bodyPr/>
        <a:lstStyle/>
        <a:p>
          <a:endParaRPr lang="fr-FR"/>
        </a:p>
      </dgm:t>
    </dgm:pt>
    <dgm:pt modelId="{0ADF37E4-6651-BE47-914D-BDD158F14623}">
      <dgm:prSet phldrT="[Texte]" custT="1"/>
      <dgm:spPr/>
      <dgm:t>
        <a:bodyPr/>
        <a:lstStyle/>
        <a:p>
          <a:r>
            <a:rPr lang="fr-FR" sz="2000" b="1" i="0" dirty="0" smtClean="0"/>
            <a:t>VISIBILITEHUBRIS</a:t>
          </a:r>
          <a:endParaRPr lang="fr-FR" sz="2000" b="1" i="0" dirty="0"/>
        </a:p>
      </dgm:t>
    </dgm:pt>
    <dgm:pt modelId="{6534FB89-1C67-894E-A1D2-9F484C98759A}" type="parTrans" cxnId="{32325FFB-6E05-E047-A65A-38368235F625}">
      <dgm:prSet/>
      <dgm:spPr/>
      <dgm:t>
        <a:bodyPr/>
        <a:lstStyle/>
        <a:p>
          <a:endParaRPr lang="fr-FR"/>
        </a:p>
      </dgm:t>
    </dgm:pt>
    <dgm:pt modelId="{B44EAE03-95D7-E74D-9F12-8EDED1368C1C}" type="sibTrans" cxnId="{32325FFB-6E05-E047-A65A-38368235F625}">
      <dgm:prSet/>
      <dgm:spPr/>
      <dgm:t>
        <a:bodyPr/>
        <a:lstStyle/>
        <a:p>
          <a:endParaRPr lang="fr-FR"/>
        </a:p>
      </dgm:t>
    </dgm:pt>
    <dgm:pt modelId="{CD7D451A-7B56-6549-9001-240D6881B8EB}">
      <dgm:prSet phldrT="[Texte]"/>
      <dgm:spPr/>
      <dgm:t>
        <a:bodyPr/>
        <a:lstStyle/>
        <a:p>
          <a:r>
            <a:rPr lang="fr-FR" dirty="0" smtClean="0"/>
            <a:t>ROUTINE</a:t>
          </a:r>
          <a:endParaRPr lang="fr-FR" dirty="0"/>
        </a:p>
      </dgm:t>
    </dgm:pt>
    <dgm:pt modelId="{BEDFB220-8CE5-3345-85A3-2F35EF8DCD1B}" type="parTrans" cxnId="{D69D096C-57F2-4F44-8EA3-1D662A730C31}">
      <dgm:prSet/>
      <dgm:spPr/>
      <dgm:t>
        <a:bodyPr/>
        <a:lstStyle/>
        <a:p>
          <a:endParaRPr lang="fr-FR"/>
        </a:p>
      </dgm:t>
    </dgm:pt>
    <dgm:pt modelId="{669B8539-1863-E64D-BD5E-EC9DDD9C8B68}" type="sibTrans" cxnId="{D69D096C-57F2-4F44-8EA3-1D662A730C31}">
      <dgm:prSet/>
      <dgm:spPr/>
      <dgm:t>
        <a:bodyPr/>
        <a:lstStyle/>
        <a:p>
          <a:endParaRPr lang="fr-FR"/>
        </a:p>
      </dgm:t>
    </dgm:pt>
    <dgm:pt modelId="{A648F286-8773-6E45-BF09-4111F12B23B1}">
      <dgm:prSet phldrT="[Texte]" custT="1"/>
      <dgm:spPr/>
      <dgm:t>
        <a:bodyPr/>
        <a:lstStyle/>
        <a:p>
          <a:r>
            <a:rPr lang="fr-FR" sz="2000" b="1" i="0" dirty="0" smtClean="0"/>
            <a:t>EVENEMENT</a:t>
          </a:r>
          <a:endParaRPr lang="fr-FR" sz="2000" b="1" i="0" dirty="0"/>
        </a:p>
      </dgm:t>
    </dgm:pt>
    <dgm:pt modelId="{2BF7BF48-6574-7B4A-80B1-3FB1B0610B1B}" type="parTrans" cxnId="{0F05A8F8-8D94-8343-AFD5-EC0A95803490}">
      <dgm:prSet/>
      <dgm:spPr/>
      <dgm:t>
        <a:bodyPr/>
        <a:lstStyle/>
        <a:p>
          <a:endParaRPr lang="fr-FR"/>
        </a:p>
      </dgm:t>
    </dgm:pt>
    <dgm:pt modelId="{221B6A62-9CEF-F340-9A86-0F01B0400A85}" type="sibTrans" cxnId="{0F05A8F8-8D94-8343-AFD5-EC0A95803490}">
      <dgm:prSet/>
      <dgm:spPr/>
      <dgm:t>
        <a:bodyPr/>
        <a:lstStyle/>
        <a:p>
          <a:endParaRPr lang="fr-FR"/>
        </a:p>
      </dgm:t>
    </dgm:pt>
    <dgm:pt modelId="{60461838-63DC-274D-9F0F-9CF60DA9DCDE}">
      <dgm:prSet phldrT="[Texte]" custT="1"/>
      <dgm:spPr/>
      <dgm:t>
        <a:bodyPr/>
        <a:lstStyle/>
        <a:p>
          <a:r>
            <a:rPr lang="fr-FR" sz="2000" b="1" i="0" dirty="0" smtClean="0"/>
            <a:t>CONTRAINTES</a:t>
          </a:r>
          <a:endParaRPr lang="fr-FR" sz="2000" b="1" i="0" dirty="0"/>
        </a:p>
      </dgm:t>
    </dgm:pt>
    <dgm:pt modelId="{27F24144-027B-5A40-8552-1C6986367DAC}" type="parTrans" cxnId="{221D60D4-3AD8-5D4A-AB2E-A56AAAA22FED}">
      <dgm:prSet/>
      <dgm:spPr/>
      <dgm:t>
        <a:bodyPr/>
        <a:lstStyle/>
        <a:p>
          <a:endParaRPr lang="fr-FR"/>
        </a:p>
      </dgm:t>
    </dgm:pt>
    <dgm:pt modelId="{AA04C73C-9552-3F4C-AC4D-240AD9C63FFD}" type="sibTrans" cxnId="{221D60D4-3AD8-5D4A-AB2E-A56AAAA22FED}">
      <dgm:prSet/>
      <dgm:spPr/>
      <dgm:t>
        <a:bodyPr/>
        <a:lstStyle/>
        <a:p>
          <a:endParaRPr lang="fr-FR"/>
        </a:p>
      </dgm:t>
    </dgm:pt>
    <dgm:pt modelId="{2377EDF7-0AA5-0E4D-B401-0FA2662D7BE8}">
      <dgm:prSet phldrT="[Texte]" custT="1"/>
      <dgm:spPr/>
      <dgm:t>
        <a:bodyPr/>
        <a:lstStyle/>
        <a:p>
          <a:r>
            <a:rPr lang="fr-FR" sz="2000" b="1" i="0" dirty="0" smtClean="0"/>
            <a:t>OPPORTUNITES</a:t>
          </a:r>
          <a:endParaRPr lang="fr-FR" sz="2000" b="1" i="0" dirty="0"/>
        </a:p>
      </dgm:t>
    </dgm:pt>
    <dgm:pt modelId="{D2F41DAC-C163-724F-B290-06F2D9F5274A}" type="parTrans" cxnId="{645CC8D9-F066-4D4B-80CA-039CC9C041AB}">
      <dgm:prSet/>
      <dgm:spPr/>
      <dgm:t>
        <a:bodyPr/>
        <a:lstStyle/>
        <a:p>
          <a:endParaRPr lang="fr-FR"/>
        </a:p>
      </dgm:t>
    </dgm:pt>
    <dgm:pt modelId="{61BB491A-97F8-1140-ACE7-9E0F65F0444E}" type="sibTrans" cxnId="{645CC8D9-F066-4D4B-80CA-039CC9C041AB}">
      <dgm:prSet/>
      <dgm:spPr/>
      <dgm:t>
        <a:bodyPr/>
        <a:lstStyle/>
        <a:p>
          <a:endParaRPr lang="fr-FR"/>
        </a:p>
      </dgm:t>
    </dgm:pt>
    <dgm:pt modelId="{395EABCB-1C2C-3F47-85CE-7A75A304833A}">
      <dgm:prSet phldrT="[Texte]" custT="1"/>
      <dgm:spPr/>
      <dgm:t>
        <a:bodyPr/>
        <a:lstStyle/>
        <a:p>
          <a:endParaRPr lang="fr-FR" sz="2000" b="1" i="0" dirty="0" smtClean="0"/>
        </a:p>
        <a:p>
          <a:r>
            <a:rPr lang="fr-FR" sz="1600" b="1" i="0" dirty="0" smtClean="0"/>
            <a:t>CONVICTIONSS CULTURES TEHNIQUES</a:t>
          </a:r>
        </a:p>
        <a:p>
          <a:r>
            <a:rPr lang="fr-FR" sz="1600" b="1" i="0" dirty="0" smtClean="0"/>
            <a:t>LLOBBYING LOI</a:t>
          </a:r>
          <a:endParaRPr lang="fr-FR" sz="1600" b="1" i="0" dirty="0"/>
        </a:p>
      </dgm:t>
    </dgm:pt>
    <dgm:pt modelId="{7C9F8981-514B-5548-AC35-A2E96A709893}" type="parTrans" cxnId="{D3B543C6-1FED-6C4E-A44A-35D86FD66D81}">
      <dgm:prSet/>
      <dgm:spPr/>
      <dgm:t>
        <a:bodyPr/>
        <a:lstStyle/>
        <a:p>
          <a:endParaRPr lang="fr-FR"/>
        </a:p>
      </dgm:t>
    </dgm:pt>
    <dgm:pt modelId="{C971610F-66AA-5B46-98A6-CAE821DFC565}" type="sibTrans" cxnId="{D3B543C6-1FED-6C4E-A44A-35D86FD66D81}">
      <dgm:prSet/>
      <dgm:spPr/>
      <dgm:t>
        <a:bodyPr/>
        <a:lstStyle/>
        <a:p>
          <a:endParaRPr lang="fr-FR"/>
        </a:p>
      </dgm:t>
    </dgm:pt>
    <dgm:pt modelId="{19482154-79BB-5F42-86F6-59E1B82ACDF5}">
      <dgm:prSet phldrT="[Texte]" custT="1"/>
      <dgm:spPr/>
      <dgm:t>
        <a:bodyPr/>
        <a:lstStyle/>
        <a:p>
          <a:r>
            <a:rPr lang="fr-FR" sz="2000" b="1" i="0" dirty="0" smtClean="0"/>
            <a:t>SERVICE RENDU</a:t>
          </a:r>
          <a:endParaRPr lang="fr-FR" sz="2000" b="1" i="0" dirty="0"/>
        </a:p>
      </dgm:t>
    </dgm:pt>
    <dgm:pt modelId="{F68578A5-3848-9843-87E6-1CDB39C2BAAB}" type="parTrans" cxnId="{E74DD01D-EF3E-8E4C-A644-6BAE00A1B297}">
      <dgm:prSet/>
      <dgm:spPr/>
      <dgm:t>
        <a:bodyPr/>
        <a:lstStyle/>
        <a:p>
          <a:endParaRPr lang="fr-FR"/>
        </a:p>
      </dgm:t>
    </dgm:pt>
    <dgm:pt modelId="{E9B46F3A-D7CC-F847-BB7E-780A5A94132A}" type="sibTrans" cxnId="{E74DD01D-EF3E-8E4C-A644-6BAE00A1B297}">
      <dgm:prSet/>
      <dgm:spPr/>
      <dgm:t>
        <a:bodyPr/>
        <a:lstStyle/>
        <a:p>
          <a:endParaRPr lang="fr-FR"/>
        </a:p>
      </dgm:t>
    </dgm:pt>
    <dgm:pt modelId="{81593C60-B6CD-9548-8E9D-0593DBC1DC0D}">
      <dgm:prSet phldrT="[Texte]" custT="1"/>
      <dgm:spPr/>
      <dgm:t>
        <a:bodyPr/>
        <a:lstStyle/>
        <a:p>
          <a:r>
            <a:rPr lang="fr-FR" sz="2000" b="1" i="0" dirty="0" smtClean="0"/>
            <a:t> MISE SUR l’AGENDA</a:t>
          </a:r>
          <a:endParaRPr lang="fr-FR" sz="2000" b="1" i="0" dirty="0"/>
        </a:p>
      </dgm:t>
    </dgm:pt>
    <dgm:pt modelId="{C9B1CE22-729F-A34E-9414-DECC538C852C}" type="parTrans" cxnId="{9F103AA5-5D06-1144-9711-13B9400C9A76}">
      <dgm:prSet/>
      <dgm:spPr/>
      <dgm:t>
        <a:bodyPr/>
        <a:lstStyle/>
        <a:p>
          <a:endParaRPr lang="fr-FR"/>
        </a:p>
      </dgm:t>
    </dgm:pt>
    <dgm:pt modelId="{1E15E598-B9EF-6841-923C-18DF6870957E}" type="sibTrans" cxnId="{9F103AA5-5D06-1144-9711-13B9400C9A76}">
      <dgm:prSet/>
      <dgm:spPr/>
      <dgm:t>
        <a:bodyPr/>
        <a:lstStyle/>
        <a:p>
          <a:endParaRPr lang="fr-FR"/>
        </a:p>
      </dgm:t>
    </dgm:pt>
    <dgm:pt modelId="{66B972AB-6495-0A47-A899-58A3DC9120FD}">
      <dgm:prSet phldrT="[Texte]" custT="1"/>
      <dgm:spPr/>
      <dgm:t>
        <a:bodyPr/>
        <a:lstStyle/>
        <a:p>
          <a:r>
            <a:rPr lang="fr-FR" sz="2000" b="1" i="0" dirty="0" smtClean="0"/>
            <a:t>AUBAINES</a:t>
          </a:r>
          <a:endParaRPr lang="fr-FR" sz="2000" b="1" i="0" dirty="0"/>
        </a:p>
      </dgm:t>
    </dgm:pt>
    <dgm:pt modelId="{48126D27-36BD-AF4F-AB14-3B95EF862BD0}" type="parTrans" cxnId="{24325A57-8302-004A-BC9B-0FD640E2EFE6}">
      <dgm:prSet/>
      <dgm:spPr/>
      <dgm:t>
        <a:bodyPr/>
        <a:lstStyle/>
        <a:p>
          <a:endParaRPr lang="fr-FR"/>
        </a:p>
      </dgm:t>
    </dgm:pt>
    <dgm:pt modelId="{D6BD352C-06A3-D544-838E-A8E08B995894}" type="sibTrans" cxnId="{24325A57-8302-004A-BC9B-0FD640E2EFE6}">
      <dgm:prSet/>
      <dgm:spPr/>
      <dgm:t>
        <a:bodyPr/>
        <a:lstStyle/>
        <a:p>
          <a:endParaRPr lang="fr-FR"/>
        </a:p>
      </dgm:t>
    </dgm:pt>
    <dgm:pt modelId="{ADF289C8-AEB5-7E43-AF15-D91E561A8617}">
      <dgm:prSet phldrT="[Texte]"/>
      <dgm:spPr/>
      <dgm:t>
        <a:bodyPr/>
        <a:lstStyle/>
        <a:p>
          <a:r>
            <a:rPr lang="fr-FR" sz="1700" b="1" dirty="0" smtClean="0"/>
            <a:t>MEDIAS</a:t>
          </a:r>
          <a:endParaRPr lang="fr-FR" sz="1700" b="1" dirty="0"/>
        </a:p>
      </dgm:t>
    </dgm:pt>
    <dgm:pt modelId="{34333F90-2C66-1440-951B-49422B6F83C3}" type="parTrans" cxnId="{C367B796-C82A-F84B-94AF-5CF92CF81150}">
      <dgm:prSet/>
      <dgm:spPr/>
      <dgm:t>
        <a:bodyPr/>
        <a:lstStyle/>
        <a:p>
          <a:endParaRPr lang="fr-FR"/>
        </a:p>
      </dgm:t>
    </dgm:pt>
    <dgm:pt modelId="{9CD4F7F7-17A2-E04A-80D4-2767932D92A2}" type="sibTrans" cxnId="{C367B796-C82A-F84B-94AF-5CF92CF81150}">
      <dgm:prSet/>
      <dgm:spPr/>
      <dgm:t>
        <a:bodyPr/>
        <a:lstStyle/>
        <a:p>
          <a:endParaRPr lang="fr-FR"/>
        </a:p>
      </dgm:t>
    </dgm:pt>
    <dgm:pt modelId="{76BE1EE9-83AC-BB4B-A80B-62F304F31DDD}">
      <dgm:prSet phldrT="[Texte]" custT="1"/>
      <dgm:spPr/>
      <dgm:t>
        <a:bodyPr/>
        <a:lstStyle/>
        <a:p>
          <a:r>
            <a:rPr lang="fr-FR" sz="1700" b="1" dirty="0" err="1" smtClean="0"/>
            <a:t>OPINiON</a:t>
          </a:r>
          <a:endParaRPr lang="fr-FR" sz="2000" b="1" i="0" dirty="0"/>
        </a:p>
      </dgm:t>
    </dgm:pt>
    <dgm:pt modelId="{13EC2984-0E8B-1945-A7C9-CA01744CA9DE}" type="parTrans" cxnId="{77781686-B760-E240-905E-7985936E781D}">
      <dgm:prSet/>
      <dgm:spPr/>
      <dgm:t>
        <a:bodyPr/>
        <a:lstStyle/>
        <a:p>
          <a:endParaRPr lang="fr-FR"/>
        </a:p>
      </dgm:t>
    </dgm:pt>
    <dgm:pt modelId="{6C5A344F-3605-AA47-A285-159554339761}" type="sibTrans" cxnId="{77781686-B760-E240-905E-7985936E781D}">
      <dgm:prSet/>
      <dgm:spPr/>
      <dgm:t>
        <a:bodyPr/>
        <a:lstStyle/>
        <a:p>
          <a:endParaRPr lang="fr-FR"/>
        </a:p>
      </dgm:t>
    </dgm:pt>
    <dgm:pt modelId="{6D4118A0-2C43-D74F-8E52-FC5E37E3CD60}">
      <dgm:prSet phldrT="[Texte]"/>
      <dgm:spPr/>
      <dgm:t>
        <a:bodyPr/>
        <a:lstStyle/>
        <a:p>
          <a:r>
            <a:rPr lang="fr-FR" sz="1700" b="1" dirty="0" smtClean="0"/>
            <a:t>BESOIN D’ »</a:t>
          </a:r>
          <a:r>
            <a:rPr lang="fr-FR" sz="1700" b="1" smtClean="0"/>
            <a:t>EN ËTRE"</a:t>
          </a:r>
          <a:endParaRPr lang="fr-FR" sz="1700" b="1" dirty="0"/>
        </a:p>
      </dgm:t>
    </dgm:pt>
    <dgm:pt modelId="{F6CDD664-8352-3B42-852E-7B5884C94D05}" type="parTrans" cxnId="{71CC3F16-B143-4146-9BF3-6F6097460291}">
      <dgm:prSet/>
      <dgm:spPr/>
      <dgm:t>
        <a:bodyPr/>
        <a:lstStyle/>
        <a:p>
          <a:endParaRPr lang="fr-FR"/>
        </a:p>
      </dgm:t>
    </dgm:pt>
    <dgm:pt modelId="{8F9AF4EE-0C5B-2344-90BA-C3289AAD9C45}" type="sibTrans" cxnId="{71CC3F16-B143-4146-9BF3-6F6097460291}">
      <dgm:prSet/>
      <dgm:spPr/>
      <dgm:t>
        <a:bodyPr/>
        <a:lstStyle/>
        <a:p>
          <a:endParaRPr lang="fr-FR"/>
        </a:p>
      </dgm:t>
    </dgm:pt>
    <dgm:pt modelId="{B19B99CA-B87E-D04D-988B-63C353759DFC}">
      <dgm:prSet phldrT="[Texte]"/>
      <dgm:spPr/>
      <dgm:t>
        <a:bodyPr/>
        <a:lstStyle/>
        <a:p>
          <a:endParaRPr lang="fr-FR" sz="1700" b="1" dirty="0"/>
        </a:p>
      </dgm:t>
    </dgm:pt>
    <dgm:pt modelId="{B2E2CB1B-83BD-4340-BC27-CF6E9288DAB2}" type="parTrans" cxnId="{4B2C8082-F0A8-6643-8810-8AFAE83B45D2}">
      <dgm:prSet/>
      <dgm:spPr/>
      <dgm:t>
        <a:bodyPr/>
        <a:lstStyle/>
        <a:p>
          <a:endParaRPr lang="fr-FR"/>
        </a:p>
      </dgm:t>
    </dgm:pt>
    <dgm:pt modelId="{67080B48-EE08-DD4A-AA2B-F94F03AA13A4}" type="sibTrans" cxnId="{4B2C8082-F0A8-6643-8810-8AFAE83B45D2}">
      <dgm:prSet/>
      <dgm:spPr/>
      <dgm:t>
        <a:bodyPr/>
        <a:lstStyle/>
        <a:p>
          <a:endParaRPr lang="fr-FR"/>
        </a:p>
      </dgm:t>
    </dgm:pt>
    <dgm:pt modelId="{8F1DC89A-9F72-B54D-BB35-7F33210330D0}" type="pres">
      <dgm:prSet presAssocID="{53FAB7E4-CE87-E14F-B45F-FF4DBC64145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6781E4-AD36-9C4E-9B33-5793CD1CC3DA}" type="pres">
      <dgm:prSet presAssocID="{53FAB7E4-CE87-E14F-B45F-FF4DBC641452}" presName="children" presStyleCnt="0"/>
      <dgm:spPr/>
    </dgm:pt>
    <dgm:pt modelId="{2FED6168-47BB-A041-97CC-8A7377D3DF07}" type="pres">
      <dgm:prSet presAssocID="{53FAB7E4-CE87-E14F-B45F-FF4DBC641452}" presName="child1group" presStyleCnt="0"/>
      <dgm:spPr/>
    </dgm:pt>
    <dgm:pt modelId="{0A058166-EF31-0041-9629-7C55460C7EDD}" type="pres">
      <dgm:prSet presAssocID="{53FAB7E4-CE87-E14F-B45F-FF4DBC641452}" presName="child1" presStyleLbl="bgAcc1" presStyleIdx="0" presStyleCnt="4"/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53E93CB7-265B-2641-856F-147A4FF4D748}" type="pres">
      <dgm:prSet presAssocID="{53FAB7E4-CE87-E14F-B45F-FF4DBC641452}" presName="child1Text" presStyleLbl="bgAcc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fr-FR"/>
        </a:p>
      </dgm:t>
    </dgm:pt>
    <dgm:pt modelId="{72551E05-F6CA-614E-B0FF-FFBCC55E6A39}" type="pres">
      <dgm:prSet presAssocID="{53FAB7E4-CE87-E14F-B45F-FF4DBC641452}" presName="child2group" presStyleCnt="0"/>
      <dgm:spPr/>
    </dgm:pt>
    <dgm:pt modelId="{76B46AB1-8321-7A40-A089-8B6AB041A856}" type="pres">
      <dgm:prSet presAssocID="{53FAB7E4-CE87-E14F-B45F-FF4DBC641452}" presName="child2" presStyleLbl="bgAcc1" presStyleIdx="1" presStyleCnt="4" custLinFactNeighborX="-2547" custLinFactNeighborY="-2998"/>
      <dgm:spPr/>
      <dgm:t>
        <a:bodyPr/>
        <a:lstStyle/>
        <a:p>
          <a:endParaRPr lang="fr-FR"/>
        </a:p>
      </dgm:t>
    </dgm:pt>
    <dgm:pt modelId="{3DFE19DA-0453-2043-8BBB-9CAC04E58F77}" type="pres">
      <dgm:prSet presAssocID="{53FAB7E4-CE87-E14F-B45F-FF4DBC64145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8838E5-173A-D647-B52C-379A1DB730C4}" type="pres">
      <dgm:prSet presAssocID="{53FAB7E4-CE87-E14F-B45F-FF4DBC641452}" presName="child3group" presStyleCnt="0"/>
      <dgm:spPr/>
    </dgm:pt>
    <dgm:pt modelId="{A02F2835-B492-AF45-A0CB-B66E8387307F}" type="pres">
      <dgm:prSet presAssocID="{53FAB7E4-CE87-E14F-B45F-FF4DBC641452}" presName="child3" presStyleLbl="bgAcc1" presStyleIdx="2" presStyleCnt="4"/>
      <dgm:spPr/>
      <dgm:t>
        <a:bodyPr/>
        <a:lstStyle/>
        <a:p>
          <a:endParaRPr lang="fr-FR"/>
        </a:p>
      </dgm:t>
    </dgm:pt>
    <dgm:pt modelId="{78AD5615-B3D1-CD4E-A4E7-1B10CA2BCD96}" type="pres">
      <dgm:prSet presAssocID="{53FAB7E4-CE87-E14F-B45F-FF4DBC64145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FFD69B-227C-7748-B2EB-2FB3D81067F1}" type="pres">
      <dgm:prSet presAssocID="{53FAB7E4-CE87-E14F-B45F-FF4DBC641452}" presName="child4group" presStyleCnt="0"/>
      <dgm:spPr/>
    </dgm:pt>
    <dgm:pt modelId="{A6FDDCEB-AF00-E54E-9AAF-55CCA81B96E3}" type="pres">
      <dgm:prSet presAssocID="{53FAB7E4-CE87-E14F-B45F-FF4DBC641452}" presName="child4" presStyleLbl="bgAcc1" presStyleIdx="3" presStyleCnt="4"/>
      <dgm:spPr/>
      <dgm:t>
        <a:bodyPr/>
        <a:lstStyle/>
        <a:p>
          <a:endParaRPr lang="fr-FR"/>
        </a:p>
      </dgm:t>
    </dgm:pt>
    <dgm:pt modelId="{3A62E30B-4284-FE43-A769-A964FF381D70}" type="pres">
      <dgm:prSet presAssocID="{53FAB7E4-CE87-E14F-B45F-FF4DBC64145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F21121-F288-5449-AD79-D978628A21EC}" type="pres">
      <dgm:prSet presAssocID="{53FAB7E4-CE87-E14F-B45F-FF4DBC641452}" presName="childPlaceholder" presStyleCnt="0"/>
      <dgm:spPr/>
    </dgm:pt>
    <dgm:pt modelId="{3CFB48EB-BDB4-4547-976A-B05D0B780065}" type="pres">
      <dgm:prSet presAssocID="{53FAB7E4-CE87-E14F-B45F-FF4DBC641452}" presName="circle" presStyleCnt="0"/>
      <dgm:spPr/>
    </dgm:pt>
    <dgm:pt modelId="{4993AFED-5A2C-3F45-BD41-BD43DE6B5311}" type="pres">
      <dgm:prSet presAssocID="{53FAB7E4-CE87-E14F-B45F-FF4DBC641452}" presName="quadrant1" presStyleLbl="node1" presStyleIdx="0" presStyleCnt="4" custLinFactNeighborX="10459" custLinFactNeighborY="667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531606-9927-5947-BACF-0ABFA4F6025A}" type="pres">
      <dgm:prSet presAssocID="{53FAB7E4-CE87-E14F-B45F-FF4DBC64145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DF8BA7-BF7E-6C4E-AC82-972D620AEC65}" type="pres">
      <dgm:prSet presAssocID="{53FAB7E4-CE87-E14F-B45F-FF4DBC641452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DB9E70-1433-FC40-A261-C47F1420AE01}" type="pres">
      <dgm:prSet presAssocID="{53FAB7E4-CE87-E14F-B45F-FF4DBC64145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AE59B4-150E-5C41-A0CC-956336B73CB2}" type="pres">
      <dgm:prSet presAssocID="{53FAB7E4-CE87-E14F-B45F-FF4DBC641452}" presName="quadrantPlaceholder" presStyleCnt="0"/>
      <dgm:spPr/>
    </dgm:pt>
    <dgm:pt modelId="{35978306-04A1-1C4D-A372-1836FE42CF2C}" type="pres">
      <dgm:prSet presAssocID="{53FAB7E4-CE87-E14F-B45F-FF4DBC641452}" presName="center1" presStyleLbl="fgShp" presStyleIdx="0" presStyleCnt="2"/>
      <dgm:spPr/>
    </dgm:pt>
    <dgm:pt modelId="{A3EA33DD-76F5-394A-8B78-94DE2A8C698D}" type="pres">
      <dgm:prSet presAssocID="{53FAB7E4-CE87-E14F-B45F-FF4DBC641452}" presName="center2" presStyleLbl="fgShp" presStyleIdx="1" presStyleCnt="2"/>
      <dgm:spPr/>
    </dgm:pt>
  </dgm:ptLst>
  <dgm:cxnLst>
    <dgm:cxn modelId="{9F103AA5-5D06-1144-9711-13B9400C9A76}" srcId="{CD7D451A-7B56-6549-9001-240D6881B8EB}" destId="{81593C60-B6CD-9548-8E9D-0593DBC1DC0D}" srcOrd="1" destOrd="0" parTransId="{C9B1CE22-729F-A34E-9414-DECC538C852C}" sibTransId="{1E15E598-B9EF-6841-923C-18DF6870957E}"/>
    <dgm:cxn modelId="{33B3940C-D2C6-264A-86E2-707D78FAF01F}" type="presOf" srcId="{66B972AB-6495-0A47-A899-58A3DC9120FD}" destId="{A02F2835-B492-AF45-A0CB-B66E8387307F}" srcOrd="0" destOrd="1" presId="urn:microsoft.com/office/officeart/2005/8/layout/cycle4"/>
    <dgm:cxn modelId="{32325FFB-6E05-E047-A65A-38368235F625}" srcId="{0E83B251-44C4-8B41-A5BD-904D344B28DB}" destId="{0ADF37E4-6651-BE47-914D-BDD158F14623}" srcOrd="0" destOrd="0" parTransId="{6534FB89-1C67-894E-A1D2-9F484C98759A}" sibTransId="{B44EAE03-95D7-E74D-9F12-8EDED1368C1C}"/>
    <dgm:cxn modelId="{D5038AEE-1BE3-7F44-BAA7-37A3D8871A9D}" type="presOf" srcId="{A648F286-8773-6E45-BF09-4111F12B23B1}" destId="{3DFE19DA-0453-2043-8BBB-9CAC04E58F77}" srcOrd="1" destOrd="0" presId="urn:microsoft.com/office/officeart/2005/8/layout/cycle4"/>
    <dgm:cxn modelId="{91F99B59-F81F-5142-8674-B43AA98FDEDC}" type="presOf" srcId="{76BE1EE9-83AC-BB4B-A80B-62F304F31DDD}" destId="{0A058166-EF31-0041-9629-7C55460C7EDD}" srcOrd="0" destOrd="1" presId="urn:microsoft.com/office/officeart/2005/8/layout/cycle4"/>
    <dgm:cxn modelId="{68751AAE-D654-1245-95DA-BBCBC64524BF}" type="presOf" srcId="{2377EDF7-0AA5-0E4D-B401-0FA2662D7BE8}" destId="{A02F2835-B492-AF45-A0CB-B66E8387307F}" srcOrd="0" destOrd="0" presId="urn:microsoft.com/office/officeart/2005/8/layout/cycle4"/>
    <dgm:cxn modelId="{221D60D4-3AD8-5D4A-AB2E-A56AAAA22FED}" srcId="{53FAB7E4-CE87-E14F-B45F-FF4DBC641452}" destId="{60461838-63DC-274D-9F0F-9CF60DA9DCDE}" srcOrd="2" destOrd="0" parTransId="{27F24144-027B-5A40-8552-1C6986367DAC}" sibTransId="{AA04C73C-9552-3F4C-AC4D-240AD9C63FFD}"/>
    <dgm:cxn modelId="{54D64038-6CF2-EE4E-ACA3-236EE5BC3319}" type="presOf" srcId="{6D4118A0-2C43-D74F-8E52-FC5E37E3CD60}" destId="{53E93CB7-265B-2641-856F-147A4FF4D748}" srcOrd="1" destOrd="3" presId="urn:microsoft.com/office/officeart/2005/8/layout/cycle4"/>
    <dgm:cxn modelId="{C1B065D3-F5CF-1944-80AD-46D388C9A3C4}" type="presOf" srcId="{ADF289C8-AEB5-7E43-AF15-D91E561A8617}" destId="{53E93CB7-265B-2641-856F-147A4FF4D748}" srcOrd="1" destOrd="2" presId="urn:microsoft.com/office/officeart/2005/8/layout/cycle4"/>
    <dgm:cxn modelId="{D15AB73F-4608-804D-AE54-F3FA5C97820D}" type="presOf" srcId="{81593C60-B6CD-9548-8E9D-0593DBC1DC0D}" destId="{76B46AB1-8321-7A40-A089-8B6AB041A856}" srcOrd="0" destOrd="1" presId="urn:microsoft.com/office/officeart/2005/8/layout/cycle4"/>
    <dgm:cxn modelId="{24325A57-8302-004A-BC9B-0FD640E2EFE6}" srcId="{60461838-63DC-274D-9F0F-9CF60DA9DCDE}" destId="{66B972AB-6495-0A47-A899-58A3DC9120FD}" srcOrd="1" destOrd="0" parTransId="{48126D27-36BD-AF4F-AB14-3B95EF862BD0}" sibTransId="{D6BD352C-06A3-D544-838E-A8E08B995894}"/>
    <dgm:cxn modelId="{39968A81-01F6-6949-BC1A-40A8D562496B}" type="presOf" srcId="{60461838-63DC-274D-9F0F-9CF60DA9DCDE}" destId="{E9DF8BA7-BF7E-6C4E-AC82-972D620AEC65}" srcOrd="0" destOrd="0" presId="urn:microsoft.com/office/officeart/2005/8/layout/cycle4"/>
    <dgm:cxn modelId="{E74DD01D-EF3E-8E4C-A644-6BAE00A1B297}" srcId="{395EABCB-1C2C-3F47-85CE-7A75A304833A}" destId="{19482154-79BB-5F42-86F6-59E1B82ACDF5}" srcOrd="0" destOrd="0" parTransId="{F68578A5-3848-9843-87E6-1CDB39C2BAAB}" sibTransId="{E9B46F3A-D7CC-F847-BB7E-780A5A94132A}"/>
    <dgm:cxn modelId="{D3B543C6-1FED-6C4E-A44A-35D86FD66D81}" srcId="{53FAB7E4-CE87-E14F-B45F-FF4DBC641452}" destId="{395EABCB-1C2C-3F47-85CE-7A75A304833A}" srcOrd="3" destOrd="0" parTransId="{7C9F8981-514B-5548-AC35-A2E96A709893}" sibTransId="{C971610F-66AA-5B46-98A6-CAE821DFC565}"/>
    <dgm:cxn modelId="{E9788068-EBB1-1A4D-B4EB-FC5AA4343FC2}" type="presOf" srcId="{19482154-79BB-5F42-86F6-59E1B82ACDF5}" destId="{3A62E30B-4284-FE43-A769-A964FF381D70}" srcOrd="1" destOrd="0" presId="urn:microsoft.com/office/officeart/2005/8/layout/cycle4"/>
    <dgm:cxn modelId="{71CC3F16-B143-4146-9BF3-6F6097460291}" srcId="{0E83B251-44C4-8B41-A5BD-904D344B28DB}" destId="{6D4118A0-2C43-D74F-8E52-FC5E37E3CD60}" srcOrd="3" destOrd="0" parTransId="{F6CDD664-8352-3B42-852E-7B5884C94D05}" sibTransId="{8F9AF4EE-0C5B-2344-90BA-C3289AAD9C45}"/>
    <dgm:cxn modelId="{D69D096C-57F2-4F44-8EA3-1D662A730C31}" srcId="{53FAB7E4-CE87-E14F-B45F-FF4DBC641452}" destId="{CD7D451A-7B56-6549-9001-240D6881B8EB}" srcOrd="1" destOrd="0" parTransId="{BEDFB220-8CE5-3345-85A3-2F35EF8DCD1B}" sibTransId="{669B8539-1863-E64D-BD5E-EC9DDD9C8B68}"/>
    <dgm:cxn modelId="{70E24AB7-E1D9-FD4F-8596-81093B9ADFF6}" type="presOf" srcId="{6D4118A0-2C43-D74F-8E52-FC5E37E3CD60}" destId="{0A058166-EF31-0041-9629-7C55460C7EDD}" srcOrd="0" destOrd="3" presId="urn:microsoft.com/office/officeart/2005/8/layout/cycle4"/>
    <dgm:cxn modelId="{91806871-D56E-654F-B8BA-4ED1BE12A3FF}" type="presOf" srcId="{B19B99CA-B87E-D04D-988B-63C353759DFC}" destId="{53E93CB7-265B-2641-856F-147A4FF4D748}" srcOrd="1" destOrd="4" presId="urn:microsoft.com/office/officeart/2005/8/layout/cycle4"/>
    <dgm:cxn modelId="{03EE735D-47E2-5541-BFF7-CE269326618C}" type="presOf" srcId="{395EABCB-1C2C-3F47-85CE-7A75A304833A}" destId="{11DB9E70-1433-FC40-A261-C47F1420AE01}" srcOrd="0" destOrd="0" presId="urn:microsoft.com/office/officeart/2005/8/layout/cycle4"/>
    <dgm:cxn modelId="{29474D18-3693-864A-A135-CD840EB32597}" type="presOf" srcId="{0ADF37E4-6651-BE47-914D-BDD158F14623}" destId="{53E93CB7-265B-2641-856F-147A4FF4D748}" srcOrd="1" destOrd="0" presId="urn:microsoft.com/office/officeart/2005/8/layout/cycle4"/>
    <dgm:cxn modelId="{4B2C8082-F0A8-6643-8810-8AFAE83B45D2}" srcId="{0E83B251-44C4-8B41-A5BD-904D344B28DB}" destId="{B19B99CA-B87E-D04D-988B-63C353759DFC}" srcOrd="4" destOrd="0" parTransId="{B2E2CB1B-83BD-4340-BC27-CF6E9288DAB2}" sibTransId="{67080B48-EE08-DD4A-AA2B-F94F03AA13A4}"/>
    <dgm:cxn modelId="{F0B08ED5-E778-394A-9E12-5FBD3D26E561}" type="presOf" srcId="{53FAB7E4-CE87-E14F-B45F-FF4DBC641452}" destId="{8F1DC89A-9F72-B54D-BB35-7F33210330D0}" srcOrd="0" destOrd="0" presId="urn:microsoft.com/office/officeart/2005/8/layout/cycle4"/>
    <dgm:cxn modelId="{5A3DCF02-D485-2A4F-9286-5DED4F527873}" type="presOf" srcId="{0ADF37E4-6651-BE47-914D-BDD158F14623}" destId="{0A058166-EF31-0041-9629-7C55460C7EDD}" srcOrd="0" destOrd="0" presId="urn:microsoft.com/office/officeart/2005/8/layout/cycle4"/>
    <dgm:cxn modelId="{C69AADF6-0ED0-D44F-A7AB-86BBCB568322}" type="presOf" srcId="{B19B99CA-B87E-D04D-988B-63C353759DFC}" destId="{0A058166-EF31-0041-9629-7C55460C7EDD}" srcOrd="0" destOrd="4" presId="urn:microsoft.com/office/officeart/2005/8/layout/cycle4"/>
    <dgm:cxn modelId="{77781686-B760-E240-905E-7985936E781D}" srcId="{0E83B251-44C4-8B41-A5BD-904D344B28DB}" destId="{76BE1EE9-83AC-BB4B-A80B-62F304F31DDD}" srcOrd="1" destOrd="0" parTransId="{13EC2984-0E8B-1945-A7C9-CA01744CA9DE}" sibTransId="{6C5A344F-3605-AA47-A285-159554339761}"/>
    <dgm:cxn modelId="{39A9185C-09F4-294D-8776-8DC25431439F}" type="presOf" srcId="{0E83B251-44C4-8B41-A5BD-904D344B28DB}" destId="{4993AFED-5A2C-3F45-BD41-BD43DE6B5311}" srcOrd="0" destOrd="0" presId="urn:microsoft.com/office/officeart/2005/8/layout/cycle4"/>
    <dgm:cxn modelId="{C367B796-C82A-F84B-94AF-5CF92CF81150}" srcId="{0E83B251-44C4-8B41-A5BD-904D344B28DB}" destId="{ADF289C8-AEB5-7E43-AF15-D91E561A8617}" srcOrd="2" destOrd="0" parTransId="{34333F90-2C66-1440-951B-49422B6F83C3}" sibTransId="{9CD4F7F7-17A2-E04A-80D4-2767932D92A2}"/>
    <dgm:cxn modelId="{4BE0660B-89FF-3246-A949-3E98A3CAF0CF}" type="presOf" srcId="{76BE1EE9-83AC-BB4B-A80B-62F304F31DDD}" destId="{53E93CB7-265B-2641-856F-147A4FF4D748}" srcOrd="1" destOrd="1" presId="urn:microsoft.com/office/officeart/2005/8/layout/cycle4"/>
    <dgm:cxn modelId="{916A1782-9E0E-DA40-81A1-68AE87033FA8}" type="presOf" srcId="{66B972AB-6495-0A47-A899-58A3DC9120FD}" destId="{78AD5615-B3D1-CD4E-A4E7-1B10CA2BCD96}" srcOrd="1" destOrd="1" presId="urn:microsoft.com/office/officeart/2005/8/layout/cycle4"/>
    <dgm:cxn modelId="{0F05A8F8-8D94-8343-AFD5-EC0A95803490}" srcId="{CD7D451A-7B56-6549-9001-240D6881B8EB}" destId="{A648F286-8773-6E45-BF09-4111F12B23B1}" srcOrd="0" destOrd="0" parTransId="{2BF7BF48-6574-7B4A-80B1-3FB1B0610B1B}" sibTransId="{221B6A62-9CEF-F340-9A86-0F01B0400A85}"/>
    <dgm:cxn modelId="{2D1EACFB-D25F-C042-B121-95A6DA1DC918}" type="presOf" srcId="{81593C60-B6CD-9548-8E9D-0593DBC1DC0D}" destId="{3DFE19DA-0453-2043-8BBB-9CAC04E58F77}" srcOrd="1" destOrd="1" presId="urn:microsoft.com/office/officeart/2005/8/layout/cycle4"/>
    <dgm:cxn modelId="{CCB3A954-0F2B-6646-92BE-D9D28483AF91}" srcId="{53FAB7E4-CE87-E14F-B45F-FF4DBC641452}" destId="{0E83B251-44C4-8B41-A5BD-904D344B28DB}" srcOrd="0" destOrd="0" parTransId="{2E06F6C4-F6F3-9848-AE8B-8AA4541F1560}" sibTransId="{AAFE3275-A923-F14D-B31C-A50269492770}"/>
    <dgm:cxn modelId="{645CC8D9-F066-4D4B-80CA-039CC9C041AB}" srcId="{60461838-63DC-274D-9F0F-9CF60DA9DCDE}" destId="{2377EDF7-0AA5-0E4D-B401-0FA2662D7BE8}" srcOrd="0" destOrd="0" parTransId="{D2F41DAC-C163-724F-B290-06F2D9F5274A}" sibTransId="{61BB491A-97F8-1140-ACE7-9E0F65F0444E}"/>
    <dgm:cxn modelId="{28D429A4-579A-6C49-9A01-B015EC219B33}" type="presOf" srcId="{ADF289C8-AEB5-7E43-AF15-D91E561A8617}" destId="{0A058166-EF31-0041-9629-7C55460C7EDD}" srcOrd="0" destOrd="2" presId="urn:microsoft.com/office/officeart/2005/8/layout/cycle4"/>
    <dgm:cxn modelId="{F64F698F-8FEF-3544-A5EF-9BB0C914D062}" type="presOf" srcId="{19482154-79BB-5F42-86F6-59E1B82ACDF5}" destId="{A6FDDCEB-AF00-E54E-9AAF-55CCA81B96E3}" srcOrd="0" destOrd="0" presId="urn:microsoft.com/office/officeart/2005/8/layout/cycle4"/>
    <dgm:cxn modelId="{B91AAD89-C912-4149-9B30-F069C2841FDF}" type="presOf" srcId="{A648F286-8773-6E45-BF09-4111F12B23B1}" destId="{76B46AB1-8321-7A40-A089-8B6AB041A856}" srcOrd="0" destOrd="0" presId="urn:microsoft.com/office/officeart/2005/8/layout/cycle4"/>
    <dgm:cxn modelId="{3096317B-0282-A74B-88AB-50C1E4D96239}" type="presOf" srcId="{CD7D451A-7B56-6549-9001-240D6881B8EB}" destId="{AB531606-9927-5947-BACF-0ABFA4F6025A}" srcOrd="0" destOrd="0" presId="urn:microsoft.com/office/officeart/2005/8/layout/cycle4"/>
    <dgm:cxn modelId="{B95D4435-31AE-764D-83F7-969A37D851FE}" type="presOf" srcId="{2377EDF7-0AA5-0E4D-B401-0FA2662D7BE8}" destId="{78AD5615-B3D1-CD4E-A4E7-1B10CA2BCD96}" srcOrd="1" destOrd="0" presId="urn:microsoft.com/office/officeart/2005/8/layout/cycle4"/>
    <dgm:cxn modelId="{13A226CA-C180-3845-9DF7-162759C36E42}" type="presParOf" srcId="{8F1DC89A-9F72-B54D-BB35-7F33210330D0}" destId="{CF6781E4-AD36-9C4E-9B33-5793CD1CC3DA}" srcOrd="0" destOrd="0" presId="urn:microsoft.com/office/officeart/2005/8/layout/cycle4"/>
    <dgm:cxn modelId="{FD1A0A98-8893-8546-B46C-BDCFBAAE564D}" type="presParOf" srcId="{CF6781E4-AD36-9C4E-9B33-5793CD1CC3DA}" destId="{2FED6168-47BB-A041-97CC-8A7377D3DF07}" srcOrd="0" destOrd="0" presId="urn:microsoft.com/office/officeart/2005/8/layout/cycle4"/>
    <dgm:cxn modelId="{0A296D3E-2E30-F84A-B303-CEA6A04D7989}" type="presParOf" srcId="{2FED6168-47BB-A041-97CC-8A7377D3DF07}" destId="{0A058166-EF31-0041-9629-7C55460C7EDD}" srcOrd="0" destOrd="0" presId="urn:microsoft.com/office/officeart/2005/8/layout/cycle4"/>
    <dgm:cxn modelId="{B1AF3CF3-27AF-9C43-8DDF-8E9AE941D177}" type="presParOf" srcId="{2FED6168-47BB-A041-97CC-8A7377D3DF07}" destId="{53E93CB7-265B-2641-856F-147A4FF4D748}" srcOrd="1" destOrd="0" presId="urn:microsoft.com/office/officeart/2005/8/layout/cycle4"/>
    <dgm:cxn modelId="{CFFA6A00-FEB4-354D-BFA3-253ACEA62DA2}" type="presParOf" srcId="{CF6781E4-AD36-9C4E-9B33-5793CD1CC3DA}" destId="{72551E05-F6CA-614E-B0FF-FFBCC55E6A39}" srcOrd="1" destOrd="0" presId="urn:microsoft.com/office/officeart/2005/8/layout/cycle4"/>
    <dgm:cxn modelId="{5FF5E7F8-54A3-AA49-B3A6-8180BC4F1EE4}" type="presParOf" srcId="{72551E05-F6CA-614E-B0FF-FFBCC55E6A39}" destId="{76B46AB1-8321-7A40-A089-8B6AB041A856}" srcOrd="0" destOrd="0" presId="urn:microsoft.com/office/officeart/2005/8/layout/cycle4"/>
    <dgm:cxn modelId="{988BB16E-5609-4F4C-AA88-A21941393071}" type="presParOf" srcId="{72551E05-F6CA-614E-B0FF-FFBCC55E6A39}" destId="{3DFE19DA-0453-2043-8BBB-9CAC04E58F77}" srcOrd="1" destOrd="0" presId="urn:microsoft.com/office/officeart/2005/8/layout/cycle4"/>
    <dgm:cxn modelId="{E9285FEC-6B23-7B4B-8B94-EBF13C826F2E}" type="presParOf" srcId="{CF6781E4-AD36-9C4E-9B33-5793CD1CC3DA}" destId="{3D8838E5-173A-D647-B52C-379A1DB730C4}" srcOrd="2" destOrd="0" presId="urn:microsoft.com/office/officeart/2005/8/layout/cycle4"/>
    <dgm:cxn modelId="{6102B3FC-D8FD-6642-9AAE-E42939669540}" type="presParOf" srcId="{3D8838E5-173A-D647-B52C-379A1DB730C4}" destId="{A02F2835-B492-AF45-A0CB-B66E8387307F}" srcOrd="0" destOrd="0" presId="urn:microsoft.com/office/officeart/2005/8/layout/cycle4"/>
    <dgm:cxn modelId="{633CA2CF-2409-E241-A888-844113C2309D}" type="presParOf" srcId="{3D8838E5-173A-D647-B52C-379A1DB730C4}" destId="{78AD5615-B3D1-CD4E-A4E7-1B10CA2BCD96}" srcOrd="1" destOrd="0" presId="urn:microsoft.com/office/officeart/2005/8/layout/cycle4"/>
    <dgm:cxn modelId="{612B0B80-221F-4241-AADF-49293E0331BC}" type="presParOf" srcId="{CF6781E4-AD36-9C4E-9B33-5793CD1CC3DA}" destId="{EAFFD69B-227C-7748-B2EB-2FB3D81067F1}" srcOrd="3" destOrd="0" presId="urn:microsoft.com/office/officeart/2005/8/layout/cycle4"/>
    <dgm:cxn modelId="{AC92C3DD-C8C8-7743-8FD5-F7616C476E0B}" type="presParOf" srcId="{EAFFD69B-227C-7748-B2EB-2FB3D81067F1}" destId="{A6FDDCEB-AF00-E54E-9AAF-55CCA81B96E3}" srcOrd="0" destOrd="0" presId="urn:microsoft.com/office/officeart/2005/8/layout/cycle4"/>
    <dgm:cxn modelId="{5D443B06-9CD3-BC42-8140-7C4F420BE194}" type="presParOf" srcId="{EAFFD69B-227C-7748-B2EB-2FB3D81067F1}" destId="{3A62E30B-4284-FE43-A769-A964FF381D70}" srcOrd="1" destOrd="0" presId="urn:microsoft.com/office/officeart/2005/8/layout/cycle4"/>
    <dgm:cxn modelId="{A2919555-2746-1C40-BF75-B6FFE51E0E51}" type="presParOf" srcId="{CF6781E4-AD36-9C4E-9B33-5793CD1CC3DA}" destId="{D2F21121-F288-5449-AD79-D978628A21EC}" srcOrd="4" destOrd="0" presId="urn:microsoft.com/office/officeart/2005/8/layout/cycle4"/>
    <dgm:cxn modelId="{FBC890E1-8915-384F-BE31-E72961D8EEAC}" type="presParOf" srcId="{8F1DC89A-9F72-B54D-BB35-7F33210330D0}" destId="{3CFB48EB-BDB4-4547-976A-B05D0B780065}" srcOrd="1" destOrd="0" presId="urn:microsoft.com/office/officeart/2005/8/layout/cycle4"/>
    <dgm:cxn modelId="{1BB28B1F-290E-364D-A4F3-EA37BCDBE67F}" type="presParOf" srcId="{3CFB48EB-BDB4-4547-976A-B05D0B780065}" destId="{4993AFED-5A2C-3F45-BD41-BD43DE6B5311}" srcOrd="0" destOrd="0" presId="urn:microsoft.com/office/officeart/2005/8/layout/cycle4"/>
    <dgm:cxn modelId="{84821072-1960-1E41-9185-0FD8BDE8EC9A}" type="presParOf" srcId="{3CFB48EB-BDB4-4547-976A-B05D0B780065}" destId="{AB531606-9927-5947-BACF-0ABFA4F6025A}" srcOrd="1" destOrd="0" presId="urn:microsoft.com/office/officeart/2005/8/layout/cycle4"/>
    <dgm:cxn modelId="{389B5443-F526-164E-8C98-D9D24CB8C262}" type="presParOf" srcId="{3CFB48EB-BDB4-4547-976A-B05D0B780065}" destId="{E9DF8BA7-BF7E-6C4E-AC82-972D620AEC65}" srcOrd="2" destOrd="0" presId="urn:microsoft.com/office/officeart/2005/8/layout/cycle4"/>
    <dgm:cxn modelId="{199EDC6A-07B8-CE42-8464-FA5C8507AEF5}" type="presParOf" srcId="{3CFB48EB-BDB4-4547-976A-B05D0B780065}" destId="{11DB9E70-1433-FC40-A261-C47F1420AE01}" srcOrd="3" destOrd="0" presId="urn:microsoft.com/office/officeart/2005/8/layout/cycle4"/>
    <dgm:cxn modelId="{D02ACAB3-03F5-A249-B5AF-0FA55F648F1D}" type="presParOf" srcId="{3CFB48EB-BDB4-4547-976A-B05D0B780065}" destId="{9BAE59B4-150E-5C41-A0CC-956336B73CB2}" srcOrd="4" destOrd="0" presId="urn:microsoft.com/office/officeart/2005/8/layout/cycle4"/>
    <dgm:cxn modelId="{E2863A35-3EFE-4F45-9C07-F2F601D8F3AE}" type="presParOf" srcId="{8F1DC89A-9F72-B54D-BB35-7F33210330D0}" destId="{35978306-04A1-1C4D-A372-1836FE42CF2C}" srcOrd="2" destOrd="0" presId="urn:microsoft.com/office/officeart/2005/8/layout/cycle4"/>
    <dgm:cxn modelId="{6046AACA-D355-5B4D-8AFB-AB1796FA0F21}" type="presParOf" srcId="{8F1DC89A-9F72-B54D-BB35-7F33210330D0}" destId="{A3EA33DD-76F5-394A-8B78-94DE2A8C698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F2835-B492-AF45-A0CB-B66E8387307F}">
      <dsp:nvSpPr>
        <dsp:cNvPr id="0" name=""/>
        <dsp:cNvSpPr/>
      </dsp:nvSpPr>
      <dsp:spPr>
        <a:xfrm>
          <a:off x="4819808" y="3076575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OPPORTUNITES</a:t>
          </a:r>
          <a:endParaRPr lang="fr-FR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AUBAINES</a:t>
          </a:r>
          <a:endParaRPr lang="fr-FR" sz="2000" b="1" i="0" kern="1200" dirty="0"/>
        </a:p>
      </dsp:txBody>
      <dsp:txXfrm>
        <a:off x="5522124" y="3470327"/>
        <a:ext cx="1500922" cy="1022244"/>
      </dsp:txXfrm>
    </dsp:sp>
    <dsp:sp modelId="{A6FDDCEB-AF00-E54E-9AAF-55CCA81B96E3}">
      <dsp:nvSpPr>
        <dsp:cNvPr id="0" name=""/>
        <dsp:cNvSpPr/>
      </dsp:nvSpPr>
      <dsp:spPr>
        <a:xfrm>
          <a:off x="1173162" y="3076575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SERVICE RENDU</a:t>
          </a:r>
          <a:endParaRPr lang="fr-FR" sz="2000" b="1" i="0" kern="1200" dirty="0"/>
        </a:p>
      </dsp:txBody>
      <dsp:txXfrm>
        <a:off x="1204965" y="3470327"/>
        <a:ext cx="1500922" cy="1022244"/>
      </dsp:txXfrm>
    </dsp:sp>
    <dsp:sp modelId="{76B46AB1-8321-7A40-A089-8B6AB041A856}">
      <dsp:nvSpPr>
        <dsp:cNvPr id="0" name=""/>
        <dsp:cNvSpPr/>
      </dsp:nvSpPr>
      <dsp:spPr>
        <a:xfrm>
          <a:off x="4762882" y="0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EVENEMENT</a:t>
          </a:r>
          <a:endParaRPr lang="fr-FR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 MISE SUR l’AGENDA</a:t>
          </a:r>
          <a:endParaRPr lang="fr-FR" sz="2000" b="1" i="0" kern="1200" dirty="0"/>
        </a:p>
      </dsp:txBody>
      <dsp:txXfrm>
        <a:off x="5465197" y="31803"/>
        <a:ext cx="1500922" cy="1022244"/>
      </dsp:txXfrm>
    </dsp:sp>
    <dsp:sp modelId="{0A058166-EF31-0041-9629-7C55460C7EDD}">
      <dsp:nvSpPr>
        <dsp:cNvPr id="0" name=""/>
        <dsp:cNvSpPr/>
      </dsp:nvSpPr>
      <dsp:spPr>
        <a:xfrm>
          <a:off x="1173162" y="0"/>
          <a:ext cx="2235041" cy="144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VISIBILITEHUBRIS</a:t>
          </a:r>
          <a:endParaRPr lang="fr-FR" sz="2000" b="1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smtClean="0"/>
            <a:t>OPINiON</a:t>
          </a:r>
          <a:endParaRPr lang="fr-FR" sz="2000" b="1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smtClean="0"/>
            <a:t>MEDIAS</a:t>
          </a:r>
          <a:endParaRPr lang="fr-FR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smtClean="0"/>
            <a:t>BESOIN D’ »EN ËTRE"</a:t>
          </a:r>
          <a:endParaRPr lang="fr-FR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b="1" kern="1200" dirty="0"/>
        </a:p>
      </dsp:txBody>
      <dsp:txXfrm>
        <a:off x="1173162" y="0"/>
        <a:ext cx="1564528" cy="1085850"/>
      </dsp:txXfrm>
    </dsp:sp>
    <dsp:sp modelId="{4993AFED-5A2C-3F45-BD41-BD43DE6B5311}">
      <dsp:nvSpPr>
        <dsp:cNvPr id="0" name=""/>
        <dsp:cNvSpPr/>
      </dsp:nvSpPr>
      <dsp:spPr>
        <a:xfrm>
          <a:off x="2314605" y="388636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/>
            <a:t>PEUR</a:t>
          </a:r>
          <a:endParaRPr lang="fr-FR" sz="2000" b="1" i="0" kern="1200" dirty="0"/>
        </a:p>
      </dsp:txBody>
      <dsp:txXfrm>
        <a:off x="2888399" y="962430"/>
        <a:ext cx="1385260" cy="1385260"/>
      </dsp:txXfrm>
    </dsp:sp>
    <dsp:sp modelId="{AB531606-9927-5947-BACF-0ABFA4F6025A}">
      <dsp:nvSpPr>
        <dsp:cNvPr id="0" name=""/>
        <dsp:cNvSpPr/>
      </dsp:nvSpPr>
      <dsp:spPr>
        <a:xfrm rot="5400000">
          <a:off x="4159250" y="257889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ROUTINE</a:t>
          </a:r>
          <a:endParaRPr lang="fr-FR" sz="2200" kern="1200" dirty="0"/>
        </a:p>
      </dsp:txBody>
      <dsp:txXfrm rot="-5400000">
        <a:off x="4159250" y="831683"/>
        <a:ext cx="1385260" cy="1385260"/>
      </dsp:txXfrm>
    </dsp:sp>
    <dsp:sp modelId="{E9DF8BA7-BF7E-6C4E-AC82-972D620AEC65}">
      <dsp:nvSpPr>
        <dsp:cNvPr id="0" name=""/>
        <dsp:cNvSpPr/>
      </dsp:nvSpPr>
      <dsp:spPr>
        <a:xfrm rot="10800000">
          <a:off x="4159250" y="2307431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/>
            <a:t>CONTRAINTES</a:t>
          </a:r>
          <a:endParaRPr lang="fr-FR" sz="2000" b="1" i="0" kern="1200" dirty="0"/>
        </a:p>
      </dsp:txBody>
      <dsp:txXfrm rot="10800000">
        <a:off x="4159250" y="2307431"/>
        <a:ext cx="1385260" cy="1385260"/>
      </dsp:txXfrm>
    </dsp:sp>
    <dsp:sp modelId="{11DB9E70-1433-FC40-A261-C47F1420AE01}">
      <dsp:nvSpPr>
        <dsp:cNvPr id="0" name=""/>
        <dsp:cNvSpPr/>
      </dsp:nvSpPr>
      <dsp:spPr>
        <a:xfrm rot="16200000">
          <a:off x="2109708" y="2307431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i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/>
            <a:t>CONVICTIONSS CULTURES TEHNIQUES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/>
            <a:t>LLOBBYING LOI</a:t>
          </a:r>
          <a:endParaRPr lang="fr-FR" sz="1600" b="1" i="0" kern="1200" dirty="0"/>
        </a:p>
      </dsp:txBody>
      <dsp:txXfrm rot="5400000">
        <a:off x="2683502" y="2307431"/>
        <a:ext cx="1385260" cy="1385260"/>
      </dsp:txXfrm>
    </dsp:sp>
    <dsp:sp modelId="{35978306-04A1-1C4D-A372-1836FE42CF2C}">
      <dsp:nvSpPr>
        <dsp:cNvPr id="0" name=""/>
        <dsp:cNvSpPr/>
      </dsp:nvSpPr>
      <dsp:spPr>
        <a:xfrm>
          <a:off x="3775809" y="1854993"/>
          <a:ext cx="676394" cy="58816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A33DD-76F5-394A-8B78-94DE2A8C698D}">
      <dsp:nvSpPr>
        <dsp:cNvPr id="0" name=""/>
        <dsp:cNvSpPr/>
      </dsp:nvSpPr>
      <dsp:spPr>
        <a:xfrm rot="10800000">
          <a:off x="3775809" y="2081212"/>
          <a:ext cx="676394" cy="58816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F2835-B492-AF45-A0CB-B66E8387307F}">
      <dsp:nvSpPr>
        <dsp:cNvPr id="0" name=""/>
        <dsp:cNvSpPr/>
      </dsp:nvSpPr>
      <dsp:spPr>
        <a:xfrm>
          <a:off x="4819808" y="3076575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OPPORTUNITES</a:t>
          </a:r>
          <a:endParaRPr lang="fr-FR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AUBAINES</a:t>
          </a:r>
          <a:endParaRPr lang="fr-FR" sz="2000" b="1" i="0" kern="1200" dirty="0"/>
        </a:p>
      </dsp:txBody>
      <dsp:txXfrm>
        <a:off x="5522124" y="3470327"/>
        <a:ext cx="1500922" cy="1022244"/>
      </dsp:txXfrm>
    </dsp:sp>
    <dsp:sp modelId="{A6FDDCEB-AF00-E54E-9AAF-55CCA81B96E3}">
      <dsp:nvSpPr>
        <dsp:cNvPr id="0" name=""/>
        <dsp:cNvSpPr/>
      </dsp:nvSpPr>
      <dsp:spPr>
        <a:xfrm>
          <a:off x="1173162" y="3076575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SERVICE RENDU</a:t>
          </a:r>
          <a:endParaRPr lang="fr-FR" sz="2000" b="1" i="0" kern="1200" dirty="0"/>
        </a:p>
      </dsp:txBody>
      <dsp:txXfrm>
        <a:off x="1204965" y="3470327"/>
        <a:ext cx="1500922" cy="1022244"/>
      </dsp:txXfrm>
    </dsp:sp>
    <dsp:sp modelId="{76B46AB1-8321-7A40-A089-8B6AB041A856}">
      <dsp:nvSpPr>
        <dsp:cNvPr id="0" name=""/>
        <dsp:cNvSpPr/>
      </dsp:nvSpPr>
      <dsp:spPr>
        <a:xfrm>
          <a:off x="4762882" y="0"/>
          <a:ext cx="2235041" cy="1447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EVENEMENT</a:t>
          </a:r>
          <a:endParaRPr lang="fr-FR" sz="2000" b="1" i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 MISE SUR l’AGENDA</a:t>
          </a:r>
          <a:endParaRPr lang="fr-FR" sz="2000" b="1" i="0" kern="1200" dirty="0"/>
        </a:p>
      </dsp:txBody>
      <dsp:txXfrm>
        <a:off x="5465197" y="31803"/>
        <a:ext cx="1500922" cy="1022244"/>
      </dsp:txXfrm>
    </dsp:sp>
    <dsp:sp modelId="{0A058166-EF31-0041-9629-7C55460C7EDD}">
      <dsp:nvSpPr>
        <dsp:cNvPr id="0" name=""/>
        <dsp:cNvSpPr/>
      </dsp:nvSpPr>
      <dsp:spPr>
        <a:xfrm>
          <a:off x="1173162" y="0"/>
          <a:ext cx="2235041" cy="144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i="0" kern="1200" dirty="0" smtClean="0"/>
            <a:t>VISIBILITEHUBRIS</a:t>
          </a:r>
          <a:endParaRPr lang="fr-FR" sz="2000" b="1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err="1" smtClean="0"/>
            <a:t>OPINiON</a:t>
          </a:r>
          <a:endParaRPr lang="fr-FR" sz="2000" b="1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smtClean="0"/>
            <a:t>MEDIAS</a:t>
          </a:r>
          <a:endParaRPr lang="fr-FR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b="1" kern="1200" dirty="0" smtClean="0"/>
            <a:t>BESOIN D’ »</a:t>
          </a:r>
          <a:r>
            <a:rPr lang="fr-FR" sz="1700" b="1" kern="1200" smtClean="0"/>
            <a:t>EN ËTRE"</a:t>
          </a:r>
          <a:endParaRPr lang="fr-FR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b="1" kern="1200" dirty="0"/>
        </a:p>
      </dsp:txBody>
      <dsp:txXfrm>
        <a:off x="1173162" y="0"/>
        <a:ext cx="1564528" cy="1085850"/>
      </dsp:txXfrm>
    </dsp:sp>
    <dsp:sp modelId="{4993AFED-5A2C-3F45-BD41-BD43DE6B5311}">
      <dsp:nvSpPr>
        <dsp:cNvPr id="0" name=""/>
        <dsp:cNvSpPr/>
      </dsp:nvSpPr>
      <dsp:spPr>
        <a:xfrm>
          <a:off x="2314605" y="388636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/>
            <a:t>PEUR</a:t>
          </a:r>
          <a:endParaRPr lang="fr-FR" sz="2000" b="1" i="0" kern="1200" dirty="0"/>
        </a:p>
      </dsp:txBody>
      <dsp:txXfrm>
        <a:off x="2888399" y="962430"/>
        <a:ext cx="1385260" cy="1385260"/>
      </dsp:txXfrm>
    </dsp:sp>
    <dsp:sp modelId="{AB531606-9927-5947-BACF-0ABFA4F6025A}">
      <dsp:nvSpPr>
        <dsp:cNvPr id="0" name=""/>
        <dsp:cNvSpPr/>
      </dsp:nvSpPr>
      <dsp:spPr>
        <a:xfrm rot="5400000">
          <a:off x="4159250" y="257889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ROUTINE</a:t>
          </a:r>
          <a:endParaRPr lang="fr-FR" sz="2200" kern="1200" dirty="0"/>
        </a:p>
      </dsp:txBody>
      <dsp:txXfrm rot="-5400000">
        <a:off x="4159250" y="831683"/>
        <a:ext cx="1385260" cy="1385260"/>
      </dsp:txXfrm>
    </dsp:sp>
    <dsp:sp modelId="{E9DF8BA7-BF7E-6C4E-AC82-972D620AEC65}">
      <dsp:nvSpPr>
        <dsp:cNvPr id="0" name=""/>
        <dsp:cNvSpPr/>
      </dsp:nvSpPr>
      <dsp:spPr>
        <a:xfrm rot="10800000">
          <a:off x="4159250" y="2307431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0" kern="1200" dirty="0" smtClean="0"/>
            <a:t>CONTRAINTES</a:t>
          </a:r>
          <a:endParaRPr lang="fr-FR" sz="2000" b="1" i="0" kern="1200" dirty="0"/>
        </a:p>
      </dsp:txBody>
      <dsp:txXfrm rot="10800000">
        <a:off x="4159250" y="2307431"/>
        <a:ext cx="1385260" cy="1385260"/>
      </dsp:txXfrm>
    </dsp:sp>
    <dsp:sp modelId="{11DB9E70-1433-FC40-A261-C47F1420AE01}">
      <dsp:nvSpPr>
        <dsp:cNvPr id="0" name=""/>
        <dsp:cNvSpPr/>
      </dsp:nvSpPr>
      <dsp:spPr>
        <a:xfrm rot="16200000">
          <a:off x="2109708" y="2307431"/>
          <a:ext cx="1959054" cy="195905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i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/>
            <a:t>CONVICTIONSS CULTURES TEHNIQUES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0" kern="1200" dirty="0" smtClean="0"/>
            <a:t>LLOBBYING LOI</a:t>
          </a:r>
          <a:endParaRPr lang="fr-FR" sz="1600" b="1" i="0" kern="1200" dirty="0"/>
        </a:p>
      </dsp:txBody>
      <dsp:txXfrm rot="5400000">
        <a:off x="2683502" y="2307431"/>
        <a:ext cx="1385260" cy="1385260"/>
      </dsp:txXfrm>
    </dsp:sp>
    <dsp:sp modelId="{35978306-04A1-1C4D-A372-1836FE42CF2C}">
      <dsp:nvSpPr>
        <dsp:cNvPr id="0" name=""/>
        <dsp:cNvSpPr/>
      </dsp:nvSpPr>
      <dsp:spPr>
        <a:xfrm>
          <a:off x="3775809" y="1854993"/>
          <a:ext cx="676394" cy="58816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A33DD-76F5-394A-8B78-94DE2A8C698D}">
      <dsp:nvSpPr>
        <dsp:cNvPr id="0" name=""/>
        <dsp:cNvSpPr/>
      </dsp:nvSpPr>
      <dsp:spPr>
        <a:xfrm rot="10800000">
          <a:off x="3775809" y="2081212"/>
          <a:ext cx="676394" cy="58816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CF9D6-4214-424C-B70C-4F03DC2D1ED8}" type="datetimeFigureOut">
              <a:rPr lang="fr-FR" smtClean="0"/>
              <a:t>20/04/26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0A573-0275-ED4B-B9E2-FA9D57F03BB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654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1EDAB-63FC-2E41-BF55-444CF0A18BA2}" type="datetimeFigureOut">
              <a:rPr lang="fr-FR" smtClean="0"/>
              <a:t>20/04/26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A73F1-400F-984C-9F29-B548262E4A4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38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72831B2E-8ED8-E84A-BB73-EA26EB8A5F40}" type="slidenum">
              <a:rPr lang="fr-FR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225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A73F1-400F-984C-9F29-B548262E4A40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4687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D6F04C8-AFC7-AA4F-BC23-ACCB2CFD4CE9}" type="slidenum">
              <a:rPr lang="fr-FR"/>
              <a:pPr>
                <a:defRPr/>
              </a:pPr>
              <a:t>63</a:t>
            </a:fld>
            <a:endParaRPr lang="fr-FR"/>
          </a:p>
        </p:txBody>
      </p:sp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5ED11-9EAA-DB4F-B77C-929CD250924A}" type="datetime1">
              <a:rPr lang="fr-FR" smtClean="0"/>
              <a:t>20/04/26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02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6AFB-5EDF-0248-A406-A1C9C26582FB}" type="datetime1">
              <a:rPr lang="fr-FR" smtClean="0"/>
              <a:t>20/04/26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49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783B2-96BE-D849-9436-D3D6EBDAE69B}" type="datetime1">
              <a:rPr lang="fr-FR" smtClean="0"/>
              <a:t>20/04/26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70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2BCD-EEE6-EF47-B233-00E3F8A542EB}" type="datetime1">
              <a:rPr lang="fr-FR" smtClean="0"/>
              <a:t>20/04/26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5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A0C5D-4F9F-C547-977D-0D684EAA1FFE}" type="datetime1">
              <a:rPr lang="fr-FR" smtClean="0"/>
              <a:t>20/04/26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4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BC04-C6BB-8F49-8AC3-486D6667760C}" type="datetime1">
              <a:rPr lang="fr-FR" smtClean="0"/>
              <a:t>20/04/26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3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A9CB-3542-E742-A4F0-767793AFDC23}" type="datetime1">
              <a:rPr lang="fr-FR" smtClean="0"/>
              <a:t>20/04/26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81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1791-61E8-034B-8AC3-E1698DEDD679}" type="datetime1">
              <a:rPr lang="fr-FR" smtClean="0"/>
              <a:t>20/04/26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7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9FD0-C7F0-5942-9965-91A5EC12AE43}" type="datetime1">
              <a:rPr lang="fr-FR" smtClean="0"/>
              <a:t>20/04/26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5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F77B-8C34-7842-ACDB-8D7A60AB5329}" type="datetime1">
              <a:rPr lang="fr-FR" smtClean="0"/>
              <a:t>20/04/26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5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30320-02CB-C246-B03E-8ADFDD4BCCD9}" type="datetime1">
              <a:rPr lang="fr-FR" smtClean="0"/>
              <a:t>20/04/26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601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51A49-8956-324D-AE74-63D84FAD314D}" type="datetime1">
              <a:rPr lang="fr-FR" smtClean="0"/>
              <a:t>20/04/26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5549-D92A-CD4F-B88C-09DF7DEAC1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44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Relationship Id="rId3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Feuille_Microsoft_Excel_97_-_20041.xls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Vices et vertus des financements des transports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smtClean="0"/>
              <a:t>J.P. Orfeuil</a:t>
            </a:r>
          </a:p>
          <a:p>
            <a:r>
              <a:rPr lang="fr-FR" b="1" dirty="0" smtClean="0"/>
              <a:t>Ihedate</a:t>
            </a:r>
            <a:r>
              <a:rPr lang="fr-FR" b="1" dirty="0"/>
              <a:t> </a:t>
            </a:r>
            <a:r>
              <a:rPr lang="fr-FR" b="1" dirty="0" smtClean="0"/>
              <a:t>Cycle Mobilités: qui va payer?</a:t>
            </a:r>
          </a:p>
          <a:p>
            <a:r>
              <a:rPr lang="fr-FR" b="1" dirty="0" smtClean="0"/>
              <a:t>Session:  Mobilités périurbaines cherchent modèle économique</a:t>
            </a:r>
          </a:p>
          <a:p>
            <a:r>
              <a:rPr lang="fr-FR" b="1" dirty="0" smtClean="0"/>
              <a:t>Metz, le24/04/2026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17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8229600" cy="1176338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3366FF"/>
                </a:solidFill>
              </a:rPr>
              <a:t>Avons-nous une politique de transport</a:t>
            </a:r>
            <a:r>
              <a:rPr lang="fr-FR" sz="3600" b="1" dirty="0" smtClean="0">
                <a:solidFill>
                  <a:srgbClr val="3366FF"/>
                </a:solidFill>
              </a:rPr>
              <a:t>?</a:t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100" b="1" dirty="0" smtClean="0">
                <a:solidFill>
                  <a:srgbClr val="3366FF"/>
                </a:solidFill>
              </a:rPr>
              <a:t>Dépense publique route + </a:t>
            </a:r>
            <a:r>
              <a:rPr lang="fr-FR" sz="3100" b="1" dirty="0" err="1" smtClean="0">
                <a:solidFill>
                  <a:srgbClr val="3366FF"/>
                </a:solidFill>
              </a:rPr>
              <a:t>fer+Tcu</a:t>
            </a:r>
            <a:r>
              <a:rPr lang="fr-FR" sz="3100" b="1" dirty="0" smtClean="0">
                <a:solidFill>
                  <a:srgbClr val="3366FF"/>
                </a:solidFill>
              </a:rPr>
              <a:t>=71Md€ en2024</a:t>
            </a:r>
            <a:br>
              <a:rPr lang="fr-FR" sz="3100" b="1" dirty="0" smtClean="0">
                <a:solidFill>
                  <a:srgbClr val="3366FF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Source: CCTN</a:t>
            </a:r>
            <a:r>
              <a:rPr lang="fr-FR" sz="3100" b="1" dirty="0">
                <a:solidFill>
                  <a:srgbClr val="3366FF"/>
                </a:solidFill>
              </a:rPr>
              <a:t/>
            </a:r>
            <a:br>
              <a:rPr lang="fr-FR" sz="3100" b="1" dirty="0">
                <a:solidFill>
                  <a:srgbClr val="3366FF"/>
                </a:solidFill>
              </a:rPr>
            </a:br>
            <a:endParaRPr lang="fr-FR" sz="31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2580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92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7162"/>
          </a:xfrm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3366FF"/>
                </a:solidFill>
              </a:rPr>
              <a:t>Avons-nous une politique de transport?</a:t>
            </a:r>
            <a:br>
              <a:rPr lang="fr-FR" sz="2000" b="1" dirty="0" smtClean="0">
                <a:solidFill>
                  <a:srgbClr val="3366FF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A t-elle une dimension territoriale?</a:t>
            </a:r>
            <a:br>
              <a:rPr lang="fr-FR" sz="2000" b="1" dirty="0" smtClean="0">
                <a:solidFill>
                  <a:srgbClr val="3366FF"/>
                </a:solidFill>
              </a:rPr>
            </a:br>
            <a:r>
              <a:rPr lang="fr-FR" sz="1800" b="1" dirty="0" smtClean="0">
                <a:solidFill>
                  <a:srgbClr val="3366FF"/>
                </a:solidFill>
              </a:rPr>
              <a:t>Evolution ( % € constants) de la dépense publique pour la route et des transferts aux opérateurs de transport collectif</a:t>
            </a:r>
            <a:br>
              <a:rPr lang="fr-FR" sz="1800" b="1" dirty="0" smtClean="0">
                <a:solidFill>
                  <a:srgbClr val="3366FF"/>
                </a:solidFill>
              </a:rPr>
            </a:br>
            <a:r>
              <a:rPr lang="fr-FR" sz="1800" b="1" dirty="0" smtClean="0">
                <a:solidFill>
                  <a:srgbClr val="FF0000"/>
                </a:solidFill>
              </a:rPr>
              <a:t>(Hors SGP) </a:t>
            </a:r>
            <a:r>
              <a:rPr lang="mr-IN" sz="1800" b="1" dirty="0" smtClean="0">
                <a:solidFill>
                  <a:srgbClr val="3366FF"/>
                </a:solidFill>
              </a:rPr>
              <a:t>–</a:t>
            </a:r>
            <a:r>
              <a:rPr lang="fr-FR" sz="1800" b="1" dirty="0" smtClean="0">
                <a:solidFill>
                  <a:srgbClr val="3366FF"/>
                </a:solidFill>
              </a:rPr>
              <a:t> Source : CCTN</a:t>
            </a:r>
            <a:endParaRPr lang="fr-FR" sz="18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459414"/>
              </p:ext>
            </p:extLst>
          </p:nvPr>
        </p:nvGraphicFramePr>
        <p:xfrm>
          <a:off x="457200" y="1854200"/>
          <a:ext cx="8229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08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fr-FR" sz="3600" b="1" dirty="0" smtClean="0">
                <a:solidFill>
                  <a:srgbClr val="3366FF"/>
                </a:solidFill>
              </a:rPr>
              <a:t>Avons-nous une politique de transport?</a:t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008000"/>
                </a:solidFill>
              </a:rPr>
              <a:t>OUI</a:t>
            </a:r>
            <a:br>
              <a:rPr lang="fr-FR" sz="3600" b="1" dirty="0" smtClean="0">
                <a:solidFill>
                  <a:srgbClr val="008000"/>
                </a:solidFill>
              </a:rPr>
            </a:br>
            <a:r>
              <a:rPr lang="fr-FR" sz="2400" b="1" dirty="0" smtClean="0">
                <a:solidFill>
                  <a:srgbClr val="0000FF"/>
                </a:solidFill>
              </a:rPr>
              <a:t>Investissement annuel en infrastructures, MD€ constants 2020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400" b="1" dirty="0" smtClean="0">
                <a:solidFill>
                  <a:srgbClr val="0000FF"/>
                </a:solidFill>
              </a:rPr>
              <a:t>Source: CCTN</a:t>
            </a:r>
            <a:r>
              <a:rPr lang="fr-FR" sz="3600" b="1" dirty="0" smtClean="0">
                <a:solidFill>
                  <a:srgbClr val="008000"/>
                </a:solidFill>
              </a:rPr>
              <a:t/>
            </a:r>
            <a:br>
              <a:rPr lang="fr-FR" sz="3600" b="1" dirty="0" smtClean="0">
                <a:solidFill>
                  <a:srgbClr val="008000"/>
                </a:solidFill>
              </a:rPr>
            </a:br>
            <a:r>
              <a:rPr lang="fr-FR" sz="3600" b="1" dirty="0" smtClean="0">
                <a:solidFill>
                  <a:srgbClr val="008000"/>
                </a:solidFill>
              </a:rPr>
              <a:t/>
            </a:r>
            <a:br>
              <a:rPr lang="fr-FR" sz="3600" b="1" dirty="0" smtClean="0">
                <a:solidFill>
                  <a:srgbClr val="008000"/>
                </a:solidFill>
              </a:rPr>
            </a:br>
            <a:endParaRPr lang="fr-FR" sz="3600" b="1" dirty="0" smtClean="0">
              <a:solidFill>
                <a:srgbClr val="008000"/>
              </a:solidFill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68313" y="2781300"/>
            <a:ext cx="8229600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dirty="0"/>
          </a:p>
        </p:txBody>
      </p:sp>
      <p:graphicFrame>
        <p:nvGraphicFramePr>
          <p:cNvPr id="2" name="Graphique 1"/>
          <p:cNvGraphicFramePr>
            <a:graphicFrameLocks/>
          </p:cNvGraphicFramePr>
          <p:nvPr/>
        </p:nvGraphicFramePr>
        <p:xfrm>
          <a:off x="1524000" y="2133600"/>
          <a:ext cx="60960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169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70062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3366FF"/>
                </a:solidFill>
              </a:rPr>
              <a:t>Priorité aux TC ou au logement?</a:t>
            </a:r>
            <a:br>
              <a:rPr lang="fr-FR" sz="3200" b="1" dirty="0" smtClean="0">
                <a:solidFill>
                  <a:srgbClr val="3366FF"/>
                </a:solidFill>
              </a:rPr>
            </a:br>
            <a:r>
              <a:rPr lang="fr-FR" sz="3200" b="1" dirty="0" smtClean="0">
                <a:solidFill>
                  <a:srgbClr val="3366FF"/>
                </a:solidFill>
              </a:rPr>
              <a:t>                </a:t>
            </a:r>
            <a:r>
              <a:rPr lang="fr-FR" sz="2000" b="1" dirty="0" smtClean="0">
                <a:solidFill>
                  <a:srgbClr val="3366FF"/>
                </a:solidFill>
              </a:rPr>
              <a:t>  Aides au logement:</a:t>
            </a:r>
            <a:r>
              <a:rPr lang="fr-FR" sz="2000" b="1" dirty="0" smtClean="0">
                <a:solidFill>
                  <a:srgbClr val="FF0000"/>
                </a:solidFill>
              </a:rPr>
              <a:t>43 </a:t>
            </a:r>
            <a:r>
              <a:rPr lang="fr-FR" sz="2000" b="1" dirty="0" smtClean="0">
                <a:solidFill>
                  <a:srgbClr val="3366FF"/>
                </a:solidFill>
              </a:rPr>
              <a:t>Md€ Dépense transport (route fer tcu): </a:t>
            </a:r>
            <a:r>
              <a:rPr lang="fr-FR" sz="2000" b="1" dirty="0" smtClean="0">
                <a:solidFill>
                  <a:srgbClr val="FF0000"/>
                </a:solidFill>
              </a:rPr>
              <a:t>78</a:t>
            </a:r>
            <a:br>
              <a:rPr lang="fr-FR" sz="2000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2000" b="1" dirty="0" smtClean="0">
                <a:solidFill>
                  <a:srgbClr val="3366FF"/>
                </a:solidFill>
              </a:rPr>
              <a:t>Recettes spécifiques logement:   </a:t>
            </a:r>
            <a:r>
              <a:rPr lang="fr-FR" sz="2000" b="1" dirty="0" smtClean="0">
                <a:solidFill>
                  <a:srgbClr val="FF0000"/>
                </a:solidFill>
              </a:rPr>
              <a:t>66</a:t>
            </a:r>
            <a:r>
              <a:rPr lang="fr-FR" sz="2000" b="1" dirty="0" smtClean="0">
                <a:solidFill>
                  <a:srgbClr val="3366FF"/>
                </a:solidFill>
              </a:rPr>
              <a:t>          Recettes spécifiques transport:   </a:t>
            </a:r>
            <a:r>
              <a:rPr lang="fr-FR" sz="2000" b="1" dirty="0" smtClean="0">
                <a:solidFill>
                  <a:srgbClr val="FF0000"/>
                </a:solidFill>
              </a:rPr>
              <a:t>54</a:t>
            </a:r>
            <a:r>
              <a:rPr lang="fr-FR" sz="2000" b="1" dirty="0" smtClean="0">
                <a:solidFill>
                  <a:srgbClr val="3366FF"/>
                </a:solidFill>
              </a:rPr>
              <a:t/>
            </a:r>
            <a:br>
              <a:rPr lang="fr-FR" sz="2000" b="1" dirty="0" smtClean="0">
                <a:solidFill>
                  <a:srgbClr val="3366FF"/>
                </a:solidFill>
              </a:rPr>
            </a:br>
            <a:r>
              <a:rPr lang="fr-FR" sz="2700" b="1" dirty="0" smtClean="0">
                <a:solidFill>
                  <a:srgbClr val="3366FF"/>
                </a:solidFill>
              </a:rPr>
              <a:t>Evolution des </a:t>
            </a:r>
            <a:r>
              <a:rPr lang="fr-FR" sz="2700" b="1" dirty="0">
                <a:solidFill>
                  <a:srgbClr val="3366FF"/>
                </a:solidFill>
              </a:rPr>
              <a:t>a</a:t>
            </a:r>
            <a:r>
              <a:rPr lang="fr-FR" sz="2700" b="1" dirty="0" smtClean="0">
                <a:solidFill>
                  <a:srgbClr val="3366FF"/>
                </a:solidFill>
              </a:rPr>
              <a:t>ides </a:t>
            </a:r>
            <a:r>
              <a:rPr lang="fr-FR" sz="2700" b="1" dirty="0" smtClean="0">
                <a:solidFill>
                  <a:srgbClr val="FF0000"/>
                </a:solidFill>
              </a:rPr>
              <a:t>en % PIB</a:t>
            </a:r>
            <a:br>
              <a:rPr lang="fr-FR" sz="2700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Sources: compte du logement et comptes transport, Insee, exp JPO   </a:t>
            </a:r>
            <a:endParaRPr lang="fr-FR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245527"/>
              </p:ext>
            </p:extLst>
          </p:nvPr>
        </p:nvGraphicFramePr>
        <p:xfrm>
          <a:off x="457200" y="2222500"/>
          <a:ext cx="8229600" cy="39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04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9400" y="503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3366FF"/>
                </a:solidFill>
              </a:rPr>
              <a:t>Est-elle en phase avec les attentes des Français?</a:t>
            </a:r>
            <a:br>
              <a:rPr lang="fr-FR" sz="3200" b="1" dirty="0" smtClean="0">
                <a:solidFill>
                  <a:srgbClr val="3366FF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(Baromètre 2025 Institut Paul Delouvrier/ Toluna</a:t>
            </a:r>
            <a:r>
              <a:rPr lang="fr-FR" sz="2800" b="1" dirty="0" smtClean="0">
                <a:solidFill>
                  <a:srgbClr val="3366FF"/>
                </a:solidFill>
              </a:rPr>
              <a:t>)</a:t>
            </a: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« Parmi les domaines suivants, sur lesquels les pouvoirs publics devraient-ils faire porter prioritairement leur effort? »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(Enoncer 3 priorités au plus)</a:t>
            </a:r>
          </a:p>
          <a:p>
            <a:r>
              <a:rPr lang="fr-FR" sz="2400" b="1" dirty="0" smtClean="0">
                <a:solidFill>
                  <a:srgbClr val="3366FF"/>
                </a:solidFill>
              </a:rPr>
              <a:t>SANTE PUBLIQUE: 49 % ( 46 en 2019) </a:t>
            </a:r>
          </a:p>
          <a:p>
            <a:r>
              <a:rPr lang="fr-FR" sz="2400" b="1" dirty="0" smtClean="0">
                <a:solidFill>
                  <a:srgbClr val="3366FF"/>
                </a:solidFill>
              </a:rPr>
              <a:t>JUSTICE 34 % (23 en 2019)</a:t>
            </a:r>
          </a:p>
          <a:p>
            <a:r>
              <a:rPr lang="fr-FR" sz="2400" b="1" dirty="0" smtClean="0">
                <a:solidFill>
                  <a:srgbClr val="3366FF"/>
                </a:solidFill>
              </a:rPr>
              <a:t>EDUCATION NATIONALE 33 % (34 en 2019)</a:t>
            </a:r>
          </a:p>
          <a:p>
            <a:r>
              <a:rPr lang="fr-FR" sz="2400" b="1" dirty="0">
                <a:solidFill>
                  <a:srgbClr val="3366FF"/>
                </a:solidFill>
              </a:rPr>
              <a:t>POLICE 30 </a:t>
            </a:r>
            <a:r>
              <a:rPr lang="fr-FR" sz="2400" b="1" dirty="0" smtClean="0">
                <a:solidFill>
                  <a:srgbClr val="3366FF"/>
                </a:solidFill>
              </a:rPr>
              <a:t>% (30 en 2019)</a:t>
            </a:r>
            <a:endParaRPr lang="fr-FR" sz="2400" b="1" dirty="0">
              <a:solidFill>
                <a:srgbClr val="3366FF"/>
              </a:solidFill>
            </a:endParaRPr>
          </a:p>
          <a:p>
            <a:r>
              <a:rPr lang="fr-FR" sz="2400" b="1" dirty="0" smtClean="0">
                <a:solidFill>
                  <a:srgbClr val="3366FF"/>
                </a:solidFill>
              </a:rPr>
              <a:t>EMPLOI 27 % (40 en 2019)</a:t>
            </a:r>
          </a:p>
          <a:p>
            <a:r>
              <a:rPr lang="fr-FR" sz="2400" b="1" dirty="0" smtClean="0">
                <a:solidFill>
                  <a:srgbClr val="3366FF"/>
                </a:solidFill>
              </a:rPr>
              <a:t>DEFENSE 24 % (15 en 2019)</a:t>
            </a:r>
          </a:p>
          <a:p>
            <a:r>
              <a:rPr lang="fr-FR" sz="2400" b="1" dirty="0" smtClean="0">
                <a:solidFill>
                  <a:srgbClr val="3366FF"/>
                </a:solidFill>
              </a:rPr>
              <a:t>ENVIRONNEMENT 23 %</a:t>
            </a:r>
          </a:p>
          <a:p>
            <a:r>
              <a:rPr lang="fr-FR" sz="2400" b="1" dirty="0" smtClean="0">
                <a:solidFill>
                  <a:srgbClr val="3366FF"/>
                </a:solidFill>
              </a:rPr>
              <a:t>LOGEMENT 21 % </a:t>
            </a:r>
          </a:p>
          <a:p>
            <a:pPr marL="0" indent="0" algn="ctr">
              <a:buNone/>
            </a:pPr>
            <a:r>
              <a:rPr lang="fr-FR" sz="3100" b="1" dirty="0" smtClean="0">
                <a:solidFill>
                  <a:srgbClr val="FF0000"/>
                </a:solidFill>
              </a:rPr>
              <a:t>(11</a:t>
            </a:r>
            <a:r>
              <a:rPr lang="fr-FR" sz="3100" b="1" baseline="30000" dirty="0" smtClean="0">
                <a:solidFill>
                  <a:srgbClr val="FF0000"/>
                </a:solidFill>
              </a:rPr>
              <a:t>ème</a:t>
            </a:r>
            <a:r>
              <a:rPr lang="fr-FR" sz="3100" b="1" dirty="0" smtClean="0">
                <a:solidFill>
                  <a:srgbClr val="FF0000"/>
                </a:solidFill>
              </a:rPr>
              <a:t> position sur 12) </a:t>
            </a:r>
          </a:p>
          <a:p>
            <a:r>
              <a:rPr lang="fr-FR" sz="3100" b="1" dirty="0" smtClean="0">
                <a:solidFill>
                  <a:srgbClr val="FF0000"/>
                </a:solidFill>
              </a:rPr>
              <a:t>TRANSPORT PUBLIC 9%  (13 % en 2019)</a:t>
            </a:r>
          </a:p>
          <a:p>
            <a:r>
              <a:rPr lang="fr-FR" sz="3100" b="1" dirty="0" smtClean="0">
                <a:solidFill>
                  <a:srgbClr val="FF0000"/>
                </a:solidFill>
              </a:rPr>
              <a:t>TRANSPORT PUBLIC 15 % IDF 7 % PROVINCE</a:t>
            </a:r>
            <a:endParaRPr lang="fr-FR" sz="3100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543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sz="3200" b="1" dirty="0" smtClean="0">
                <a:solidFill>
                  <a:srgbClr val="3366FF"/>
                </a:solidFill>
              </a:rPr>
              <a:t>Avons-nous une politique de mobilité?</a:t>
            </a:r>
            <a:endParaRPr lang="fr-FR" sz="32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b="1" dirty="0" smtClean="0">
                <a:solidFill>
                  <a:srgbClr val="3366FF"/>
                </a:solidFill>
              </a:rPr>
              <a:t>Une politique qui vise le changement de comportement  pour atteindre des objectifs collectifs (sécurité, pollution, CO2, congestion...)</a:t>
            </a:r>
          </a:p>
          <a:p>
            <a:pPr>
              <a:defRPr/>
            </a:pPr>
            <a:r>
              <a:rPr lang="fr-FR" b="1" dirty="0" smtClean="0">
                <a:solidFill>
                  <a:srgbClr val="3366FF"/>
                </a:solidFill>
              </a:rPr>
              <a:t>Une politique qui vise à aider celles et ceux qui ont des difficultés à répondre aux injonctions (ou simplement à leurs besoins) de mobilité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851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3366FF"/>
                </a:solidFill>
              </a:rPr>
              <a:t>Avons-nous une politique nationale de mobilité?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3366FF"/>
                </a:solidFill>
              </a:rPr>
              <a:t>Sécurité routière, </a:t>
            </a:r>
            <a:r>
              <a:rPr lang="fr-FR" sz="2800" b="1" dirty="0">
                <a:solidFill>
                  <a:srgbClr val="3366FF"/>
                </a:solidFill>
              </a:rPr>
              <a:t>p</a:t>
            </a:r>
            <a:r>
              <a:rPr lang="fr-FR" sz="2800" b="1" dirty="0" smtClean="0">
                <a:solidFill>
                  <a:srgbClr val="3366FF"/>
                </a:solidFill>
              </a:rPr>
              <a:t>ollution, aide aux personnes en difficultés, modération de l’usage de la voiture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fr-FR" sz="2800" b="1" dirty="0">
                <a:solidFill>
                  <a:srgbClr val="008000"/>
                </a:solidFill>
              </a:rPr>
              <a:t>Sécurité </a:t>
            </a:r>
            <a:r>
              <a:rPr lang="fr-FR" sz="2800" b="1" dirty="0" smtClean="0">
                <a:solidFill>
                  <a:srgbClr val="008000"/>
                </a:solidFill>
              </a:rPr>
              <a:t>routière: Oui</a:t>
            </a:r>
            <a:endParaRPr lang="fr-FR" sz="2800" b="1" dirty="0">
              <a:solidFill>
                <a:srgbClr val="008000"/>
              </a:solidFill>
            </a:endParaRPr>
          </a:p>
          <a:p>
            <a:pPr marL="0" indent="0" algn="ctr">
              <a:buNone/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 </a:t>
            </a:r>
            <a:r>
              <a:rPr lang="fr-FR" sz="2400" b="1" dirty="0">
                <a:solidFill>
                  <a:srgbClr val="3366FF"/>
                </a:solidFill>
              </a:rPr>
              <a:t>D</a:t>
            </a:r>
            <a:r>
              <a:rPr lang="fr-FR" sz="2400" b="1" dirty="0" smtClean="0">
                <a:solidFill>
                  <a:srgbClr val="3366FF"/>
                </a:solidFill>
              </a:rPr>
              <a:t>e très beaux succès, aujourd’hui derrière nous</a:t>
            </a:r>
          </a:p>
          <a:p>
            <a:pPr marL="0" indent="0" algn="ctr">
              <a:buNone/>
              <a:defRPr/>
            </a:pPr>
            <a:r>
              <a:rPr lang="fr-FR" sz="2800" b="1" dirty="0">
                <a:solidFill>
                  <a:srgbClr val="008000"/>
                </a:solidFill>
              </a:rPr>
              <a:t>Pollution</a:t>
            </a:r>
            <a:r>
              <a:rPr lang="fr-FR" sz="2800" b="1" dirty="0" smtClean="0">
                <a:solidFill>
                  <a:srgbClr val="008000"/>
                </a:solidFill>
              </a:rPr>
              <a:t>: Oui</a:t>
            </a:r>
          </a:p>
          <a:p>
            <a:pPr marL="0" indent="0" algn="ctr">
              <a:buNone/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Pollution: les normes UE sur les véhicules font le job</a:t>
            </a:r>
          </a:p>
          <a:p>
            <a:pPr marL="0" indent="0" algn="ctr">
              <a:buNone/>
              <a:defRPr/>
            </a:pPr>
            <a:r>
              <a:rPr lang="fr-FR" sz="2800" b="1" dirty="0" smtClean="0">
                <a:solidFill>
                  <a:srgbClr val="008000"/>
                </a:solidFill>
              </a:rPr>
              <a:t>Aide aux personnes en difficulté: un peu, en local</a:t>
            </a:r>
          </a:p>
          <a:p>
            <a:pPr marL="0" indent="0" algn="ctr">
              <a:buNone/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Permis à 17 ans, aides au passage du permis, garages solidaires</a:t>
            </a:r>
          </a:p>
          <a:p>
            <a:pPr marL="0" indent="0" algn="ctr">
              <a:buNone/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(Selon LMI, 150 M€/an pour mobilité inclusive)</a:t>
            </a:r>
          </a:p>
          <a:p>
            <a:pPr marL="0" indent="0" algn="ctr">
              <a:buNone/>
              <a:defRPr/>
            </a:pPr>
            <a:r>
              <a:rPr lang="fr-FR" sz="2800" b="1" dirty="0" smtClean="0">
                <a:solidFill>
                  <a:srgbClr val="008000"/>
                </a:solidFill>
              </a:rPr>
              <a:t>Modération de l’usage de la voiture: un tout petit peu</a:t>
            </a:r>
          </a:p>
          <a:p>
            <a:pPr marL="0" indent="0" algn="ctr">
              <a:buNone/>
              <a:defRPr/>
            </a:pPr>
            <a:r>
              <a:rPr lang="fr-FR" sz="2800" b="1" dirty="0" smtClean="0">
                <a:solidFill>
                  <a:srgbClr val="3366FF"/>
                </a:solidFill>
              </a:rPr>
              <a:t>Par baisse des vitesses praticables</a:t>
            </a:r>
          </a:p>
          <a:p>
            <a:pPr>
              <a:defRPr/>
            </a:pP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892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3362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3366FF"/>
                </a:solidFill>
              </a:rPr>
              <a:t>Avons-nous une politique nationale de mobilité?</a:t>
            </a:r>
            <a:br>
              <a:rPr lang="fr-FR" sz="2800" b="1" dirty="0">
                <a:solidFill>
                  <a:srgbClr val="3366FF"/>
                </a:solidFill>
              </a:rPr>
            </a:br>
            <a:r>
              <a:rPr lang="fr-FR" sz="2800" b="1" dirty="0">
                <a:solidFill>
                  <a:srgbClr val="3366FF"/>
                </a:solidFill>
              </a:rPr>
              <a:t>Coût perçu=coût monétaire+ coût en temps</a:t>
            </a:r>
            <a:br>
              <a:rPr lang="fr-FR" sz="2800" b="1" dirty="0">
                <a:solidFill>
                  <a:srgbClr val="3366FF"/>
                </a:solidFill>
              </a:rPr>
            </a:br>
            <a:r>
              <a:rPr lang="fr-FR" sz="2800" b="1" dirty="0">
                <a:solidFill>
                  <a:srgbClr val="3366FF"/>
                </a:solidFill>
              </a:rPr>
              <a:t/>
            </a:r>
            <a:br>
              <a:rPr lang="fr-FR" sz="2800" b="1" dirty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3366FF"/>
                </a:solidFill>
              </a:rPr>
              <a:t>Evolution des taxes sur les carburants</a:t>
            </a:r>
            <a:endParaRPr lang="fr-FR" sz="28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30248"/>
              </p:ext>
            </p:extLst>
          </p:nvPr>
        </p:nvGraphicFramePr>
        <p:xfrm>
          <a:off x="355600" y="170656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8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930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3366FF"/>
                </a:solidFill>
              </a:rPr>
              <a:t>Avons-nous une politique de mobilité?</a:t>
            </a:r>
            <a:r>
              <a:rPr lang="fr-FR" sz="2800" b="1" dirty="0" smtClean="0">
                <a:solidFill>
                  <a:srgbClr val="3366FF"/>
                </a:solidFill>
              </a:rPr>
              <a:t/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3366FF"/>
                </a:solidFill>
              </a:rPr>
              <a:t>Coût en temps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400" b="1" dirty="0" smtClean="0">
                <a:solidFill>
                  <a:srgbClr val="3366FF"/>
                </a:solidFill>
              </a:rPr>
              <a:t>Rapidité (porte à porte en km/h) des déplacements locaux</a:t>
            </a:r>
            <a:br>
              <a:rPr lang="fr-FR" sz="2400" b="1" dirty="0" smtClean="0">
                <a:solidFill>
                  <a:srgbClr val="3366FF"/>
                </a:solidFill>
              </a:rPr>
            </a:br>
            <a:r>
              <a:rPr lang="fr-FR" sz="2400" b="1" dirty="0" smtClean="0">
                <a:solidFill>
                  <a:srgbClr val="3366FF"/>
                </a:solidFill>
              </a:rPr>
              <a:t>La congestion passe du statut d’effet négatif à combattre à moyen de </a:t>
            </a:r>
            <a:r>
              <a:rPr lang="fr-FR" sz="2400" b="1" dirty="0">
                <a:solidFill>
                  <a:srgbClr val="3366FF"/>
                </a:solidFill>
              </a:rPr>
              <a:t>régulation</a:t>
            </a:r>
            <a:br>
              <a:rPr lang="fr-FR" sz="2400" b="1" dirty="0">
                <a:solidFill>
                  <a:srgbClr val="3366FF"/>
                </a:solidFill>
              </a:rPr>
            </a:br>
            <a:r>
              <a:rPr lang="fr-FR" sz="2400" b="1" dirty="0">
                <a:solidFill>
                  <a:srgbClr val="3366FF"/>
                </a:solidFill>
              </a:rPr>
              <a:t>Sources: enquêtes nationales de </a:t>
            </a:r>
            <a:r>
              <a:rPr lang="fr-FR" sz="2400" b="1" dirty="0" smtClean="0">
                <a:solidFill>
                  <a:srgbClr val="3366FF"/>
                </a:solidFill>
              </a:rPr>
              <a:t>mobilité, exp JPO </a:t>
            </a:r>
            <a:br>
              <a:rPr lang="fr-FR" sz="2400" b="1" dirty="0" smtClean="0">
                <a:solidFill>
                  <a:srgbClr val="3366FF"/>
                </a:solidFill>
              </a:rPr>
            </a:br>
            <a:endParaRPr lang="fr-FR" sz="2400" dirty="0"/>
          </a:p>
        </p:txBody>
      </p:sp>
      <p:graphicFrame>
        <p:nvGraphicFramePr>
          <p:cNvPr id="61442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288" y="2205038"/>
          <a:ext cx="8329612" cy="425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Graphique" r:id="rId4" imgW="8326448" imgH="4626482" progId="Excel.Chart.8">
                  <p:embed/>
                </p:oleObj>
              </mc:Choice>
              <mc:Fallback>
                <p:oleObj name="Graphique" r:id="rId4" imgW="8326448" imgH="462648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05038"/>
                        <a:ext cx="8329612" cy="425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52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8329"/>
            <a:ext cx="8229600" cy="1613767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Des résultats décevants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3366FF"/>
                </a:solidFill>
              </a:rPr>
              <a:t>Evolution de la part des TC (%) dans la mobilité locale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3366FF"/>
                </a:solidFill>
              </a:rPr>
              <a:t>Source: enquêtes transport successives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200" b="1" dirty="0" smtClean="0">
                <a:solidFill>
                  <a:srgbClr val="3366FF"/>
                </a:solidFill>
              </a:rPr>
              <a:t>Sources: enquêtes nationales de mobilité  </a:t>
            </a:r>
            <a:endParaRPr lang="fr-FR" sz="22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700088"/>
              </p:ext>
            </p:extLst>
          </p:nvPr>
        </p:nvGraphicFramePr>
        <p:xfrm>
          <a:off x="256692" y="23320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88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Au menu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D’où je viens?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A garder en tête pour la suite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Vue globale de l’évolution des dépenses publiques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Le financement public des transports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 RER, SERM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Origine, imaginaire,  coûts, modes de financement et pilotage, enseignements du GPE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Quatre points de vue pour conclure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Qu’est ce qui fait courir les politiques publiques?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978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Le financement public </a:t>
            </a:r>
            <a:r>
              <a:rPr lang="fr-FR" sz="4000" b="1" dirty="0">
                <a:solidFill>
                  <a:srgbClr val="3366FF"/>
                </a:solidFill>
              </a:rPr>
              <a:t>des </a:t>
            </a:r>
            <a:r>
              <a:rPr lang="fr-FR" sz="4000" b="1" dirty="0" smtClean="0">
                <a:solidFill>
                  <a:srgbClr val="3366FF"/>
                </a:solidFill>
              </a:rPr>
              <a:t>transports</a:t>
            </a:r>
            <a:endParaRPr lang="fr-FR" sz="4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191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Les 3 fonctions de la dépense publique pour les transports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Maintenance, régénération, modernisation / adaptation de l’existant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Une priorité sans cesse affichée, notamment pour le rail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 (rapports parlementaires, PR)</a:t>
            </a:r>
          </a:p>
          <a:p>
            <a:pPr marL="0" indent="0" algn="ctr">
              <a:buNone/>
            </a:pPr>
            <a:r>
              <a:rPr lang="fr-FR" sz="1700" b="1" dirty="0" smtClean="0">
                <a:solidFill>
                  <a:srgbClr val="3366FF"/>
                </a:solidFill>
              </a:rPr>
              <a:t>PR 2017: « le rêve des 5 prochaines années ne doit pas être un chantier comme celui-là</a:t>
            </a:r>
            <a:r>
              <a:rPr lang="fr-FR" sz="1700" b="1" dirty="0">
                <a:solidFill>
                  <a:srgbClr val="3366FF"/>
                </a:solidFill>
              </a:rPr>
              <a:t>.</a:t>
            </a:r>
            <a:endParaRPr lang="fr-FR" sz="17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1800" b="1" dirty="0">
                <a:solidFill>
                  <a:srgbClr val="3366FF"/>
                </a:solidFill>
              </a:rPr>
              <a:t>Les infrastructures essentielles à notre </a:t>
            </a:r>
            <a:r>
              <a:rPr lang="fr-FR" sz="1800" b="1" dirty="0" smtClean="0">
                <a:solidFill>
                  <a:srgbClr val="3366FF"/>
                </a:solidFill>
              </a:rPr>
              <a:t>attractivité́ </a:t>
            </a:r>
            <a:r>
              <a:rPr lang="fr-FR" sz="1800" b="1" dirty="0">
                <a:solidFill>
                  <a:srgbClr val="3366FF"/>
                </a:solidFill>
              </a:rPr>
              <a:t>sont insuffisamment </a:t>
            </a:r>
            <a:r>
              <a:rPr lang="fr-FR" sz="1800" b="1" dirty="0" smtClean="0">
                <a:solidFill>
                  <a:srgbClr val="3366FF"/>
                </a:solidFill>
              </a:rPr>
              <a:t>entretenues ». </a:t>
            </a:r>
            <a:endParaRPr lang="fr-FR" sz="1800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fr-FR" sz="17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Contribution aux dépenses d’exploitation et  à la modération tarifaire</a:t>
            </a:r>
          </a:p>
          <a:p>
            <a:pPr marL="0" indent="0" algn="ctr">
              <a:buNone/>
            </a:pPr>
            <a:endParaRPr lang="fr-FR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Financement de nouvelles infrastructures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087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La diversité des financements des transports</a:t>
            </a:r>
            <a:endParaRPr lang="fr-FR" sz="32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Maintenance, modernisation, etc.: crédits budgétaires annuels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Autoroutes concédées: une dette privée remboursable par les péages des usagers (régulés par l’Etat) sur une période fixée à l’avance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TGV avant LOM: dotations des CT (hors IDF)+emprunt gagé par  péages supportés in fine par les usagers</a:t>
            </a:r>
          </a:p>
          <a:p>
            <a:r>
              <a:rPr lang="fr-FR" sz="2000" b="1" dirty="0">
                <a:solidFill>
                  <a:srgbClr val="0000FF"/>
                </a:solidFill>
              </a:rPr>
              <a:t>TGV </a:t>
            </a:r>
            <a:r>
              <a:rPr lang="fr-FR" sz="2000" b="1" dirty="0" smtClean="0">
                <a:solidFill>
                  <a:srgbClr val="0000FF"/>
                </a:solidFill>
              </a:rPr>
              <a:t>après LOM (ex:GPSO) : </a:t>
            </a:r>
            <a:r>
              <a:rPr lang="fr-FR" sz="2000" b="1" dirty="0">
                <a:solidFill>
                  <a:srgbClr val="0000FF"/>
                </a:solidFill>
              </a:rPr>
              <a:t>en +, modèle </a:t>
            </a:r>
            <a:r>
              <a:rPr lang="fr-FR" sz="2000" b="1" dirty="0" smtClean="0">
                <a:solidFill>
                  <a:srgbClr val="0000FF"/>
                </a:solidFill>
              </a:rPr>
              <a:t>SGP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***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GPE/ SGP: une dette garantie par l’Etat, remboursable par des taxes additionnelles et une redevance faible de l’exploitant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TER: subventions budgétaires des CT  à 80 %, usagers à 20 %</a:t>
            </a:r>
          </a:p>
          <a:p>
            <a:r>
              <a:rPr lang="fr-FR" sz="2000" b="1" dirty="0" smtClean="0">
                <a:solidFill>
                  <a:srgbClr val="0000FF"/>
                </a:solidFill>
              </a:rPr>
              <a:t>TCU: VM + subventions CT à 80 %, usagers à 20 %</a:t>
            </a:r>
          </a:p>
          <a:p>
            <a:pPr marL="0" indent="0" algn="ctr">
              <a:buNone/>
            </a:pPr>
            <a:r>
              <a:rPr lang="fr-FR" sz="2000" b="1" i="1" dirty="0" smtClean="0">
                <a:solidFill>
                  <a:srgbClr val="FF0000"/>
                </a:solidFill>
              </a:rPr>
              <a:t>Dans les transports du quotidien, les client principaux des opérateurs sont les AOM, pas les usagers finaux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87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Le VM, une référence séduisante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5500" y="990600"/>
            <a:ext cx="8229600" cy="57404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fr-FR" sz="5000" b="1" dirty="0" smtClean="0">
                <a:solidFill>
                  <a:srgbClr val="3366FF"/>
                </a:solidFill>
              </a:rPr>
              <a:t>Une ressource « pain béni »</a:t>
            </a:r>
          </a:p>
          <a:p>
            <a:pPr marL="0" indent="0" algn="ctr">
              <a:buNone/>
            </a:pPr>
            <a:r>
              <a:rPr lang="fr-FR" dirty="0" smtClean="0"/>
              <a:t> </a:t>
            </a:r>
            <a:r>
              <a:rPr lang="fr-FR" sz="3800" b="1" dirty="0" smtClean="0">
                <a:solidFill>
                  <a:srgbClr val="3366FF"/>
                </a:solidFill>
              </a:rPr>
              <a:t>Affectée, utilisable pour le  </a:t>
            </a:r>
            <a:r>
              <a:rPr lang="fr-FR" sz="3800" b="1" dirty="0">
                <a:solidFill>
                  <a:srgbClr val="3366FF"/>
                </a:solidFill>
              </a:rPr>
              <a:t>fonctionnement </a:t>
            </a:r>
            <a:r>
              <a:rPr lang="fr-FR" sz="3800" b="1" dirty="0" smtClean="0">
                <a:solidFill>
                  <a:srgbClr val="3366FF"/>
                </a:solidFill>
              </a:rPr>
              <a:t>et l’investissement </a:t>
            </a:r>
          </a:p>
          <a:p>
            <a:pPr marL="0" indent="0" algn="ctr">
              <a:buNone/>
            </a:pPr>
            <a:r>
              <a:rPr lang="fr-FR" sz="3800" b="1" dirty="0" smtClean="0">
                <a:solidFill>
                  <a:srgbClr val="3366FF"/>
                </a:solidFill>
              </a:rPr>
              <a:t>Indolore pour les électeurs</a:t>
            </a:r>
          </a:p>
          <a:p>
            <a:pPr marL="0" indent="0" algn="ctr">
              <a:buNone/>
            </a:pPr>
            <a:r>
              <a:rPr lang="fr-FR" sz="3800" b="1" dirty="0" smtClean="0">
                <a:solidFill>
                  <a:srgbClr val="3366FF"/>
                </a:solidFill>
              </a:rPr>
              <a:t>Massive (12 md € en 2024) Dynamique (X 8 € constants / 1975, X2 /2000) Modulable à la hausse pour financer dès la phase projet des investissements lourds</a:t>
            </a:r>
            <a:endParaRPr lang="fr-FR" sz="3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5000" b="1" dirty="0" smtClean="0">
                <a:solidFill>
                  <a:srgbClr val="008000"/>
                </a:solidFill>
              </a:rPr>
              <a:t>Une ressource pérenne, prévisible, maîtrisable </a:t>
            </a:r>
          </a:p>
          <a:p>
            <a:pPr marL="0" indent="0" algn="ctr">
              <a:buNone/>
            </a:pPr>
            <a:r>
              <a:rPr lang="fr-FR" b="1" i="1" dirty="0" smtClean="0">
                <a:solidFill>
                  <a:srgbClr val="008000"/>
                </a:solidFill>
              </a:rPr>
              <a:t>Les vertus du nucléaire quand les financements budgétaires ont les défauts des éoliennes (voir aléas des plans vélo et soutiens VE, pour des budgets +10 fois inférieurs)</a:t>
            </a:r>
          </a:p>
          <a:p>
            <a:pPr marL="0" indent="0" algn="ctr">
              <a:buNone/>
            </a:pPr>
            <a:r>
              <a:rPr lang="fr-FR" sz="5000" b="1" dirty="0" smtClean="0">
                <a:solidFill>
                  <a:srgbClr val="3366FF"/>
                </a:solidFill>
              </a:rPr>
              <a:t>Mais des limites</a:t>
            </a:r>
          </a:p>
          <a:p>
            <a:r>
              <a:rPr lang="fr-FR" sz="3800" b="1" dirty="0">
                <a:solidFill>
                  <a:srgbClr val="3366FF"/>
                </a:solidFill>
              </a:rPr>
              <a:t>Destiné à financer des services de transport urbain, définis par des distances max d’interstations et des durées max d’intervalles de passage</a:t>
            </a:r>
          </a:p>
          <a:p>
            <a:endParaRPr lang="fr-FR" sz="3800" b="1" dirty="0">
              <a:solidFill>
                <a:srgbClr val="3366FF"/>
              </a:solidFill>
            </a:endParaRPr>
          </a:p>
          <a:p>
            <a:r>
              <a:rPr lang="fr-FR" sz="3800" b="1" dirty="0">
                <a:solidFill>
                  <a:srgbClr val="3366FF"/>
                </a:solidFill>
              </a:rPr>
              <a:t>Sa perception sur des territoires + étendus que les actuels ne rapportera pas grand chose car l’emploi est de + en + </a:t>
            </a:r>
            <a:r>
              <a:rPr lang="fr-FR" sz="3800" b="1" dirty="0" smtClean="0">
                <a:solidFill>
                  <a:srgbClr val="3366FF"/>
                </a:solidFill>
              </a:rPr>
              <a:t>concentré</a:t>
            </a:r>
          </a:p>
          <a:p>
            <a:endParaRPr lang="fr-FR" sz="3800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3800" b="1" i="1" dirty="0">
                <a:solidFill>
                  <a:srgbClr val="FF0000"/>
                </a:solidFill>
              </a:rPr>
              <a:t>Et néanmoins, il y a de + en + d’actifs qui résident en dehors de l’intercommunalité de leur lieu de travail, et qui sont à l’origine de déplacements longs et coûteux pour eux et pour la planète</a:t>
            </a:r>
          </a:p>
          <a:p>
            <a:pPr marL="0" indent="0" algn="ctr">
              <a:buNone/>
            </a:pPr>
            <a:endParaRPr lang="fr-FR" b="1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21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3366FF"/>
                </a:solidFill>
              </a:rPr>
              <a:t>Le « modèle » SGP pour le GPE: </a:t>
            </a:r>
            <a:br>
              <a:rPr lang="fr-FR" sz="3200" b="1" dirty="0" smtClean="0">
                <a:solidFill>
                  <a:srgbClr val="3366FF"/>
                </a:solidFill>
              </a:rPr>
            </a:br>
            <a:r>
              <a:rPr lang="fr-FR" sz="3200" b="1" dirty="0" smtClean="0">
                <a:solidFill>
                  <a:srgbClr val="3366FF"/>
                </a:solidFill>
              </a:rPr>
              <a:t>des vertus proches du VM</a:t>
            </a:r>
            <a:endParaRPr lang="fr-FR" sz="32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Une ressource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sz="2800" b="1" dirty="0" smtClean="0">
                <a:solidFill>
                  <a:srgbClr val="3366FF"/>
                </a:solidFill>
              </a:rPr>
              <a:t>Affectée à un projet: le GPE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Semi indolore / électeur: des taxes additionnelles à des taxes existantes, prélevées surtout sur l’immobilier d’entreprise, pour une durée au moins égale à celle des remboursements d’emprunts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3366FF"/>
                </a:solidFill>
              </a:rPr>
              <a:t>(très supérieure à la durée de la phase construction)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Ajustables (à la hausse) en fonction des besoins</a:t>
            </a:r>
          </a:p>
          <a:p>
            <a:pPr marL="0" indent="0" algn="ctr">
              <a:buNone/>
            </a:pPr>
            <a:r>
              <a:rPr lang="fr-FR" sz="2800" b="1" dirty="0">
                <a:solidFill>
                  <a:srgbClr val="008000"/>
                </a:solidFill>
              </a:rPr>
              <a:t>Une ressource </a:t>
            </a:r>
            <a:r>
              <a:rPr lang="fr-FR" sz="2800" b="1" dirty="0" smtClean="0">
                <a:solidFill>
                  <a:srgbClr val="008000"/>
                </a:solidFill>
              </a:rPr>
              <a:t>pérenne, prévisible, maîtrisable </a:t>
            </a:r>
            <a:endParaRPr lang="fr-FR" sz="2800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008000"/>
                </a:solidFill>
              </a:rPr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94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3366FF"/>
                </a:solidFill>
              </a:rPr>
              <a:t>RERM, SERM </a:t>
            </a:r>
            <a:br>
              <a:rPr lang="fr-FR" sz="4000" b="1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/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Origine </a:t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imaginaire </a:t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coûts, pilotage, moyens de financement</a:t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 enseignements du GPE </a:t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Quatre points de vue pour conclure </a:t>
            </a:r>
            <a:endParaRPr lang="fr-FR" sz="36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187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75262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3366FF"/>
                </a:solidFill>
              </a:rPr>
              <a:t>L’origine</a:t>
            </a:r>
            <a:endParaRPr lang="fr-FR" sz="48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765800"/>
            <a:ext cx="8229600" cy="360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193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6376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Le constat d’un trou dans la raquette: 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FF0000"/>
                </a:solidFill>
              </a:rPr>
              <a:t>Les déplacements longs du quotidien.</a:t>
            </a:r>
            <a:br>
              <a:rPr lang="fr-FR" sz="2800" b="1" dirty="0" smtClean="0">
                <a:solidFill>
                  <a:srgbClr val="FF0000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Les citoyens jouent les passe muraille entre territoires institutionnels</a:t>
            </a:r>
            <a:br>
              <a:rPr lang="fr-FR" sz="2000" b="1" dirty="0" smtClean="0">
                <a:solidFill>
                  <a:srgbClr val="3366FF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Pas d’institution, pas de financement, pas de service alternatif à la voiture</a:t>
            </a:r>
            <a:endParaRPr lang="fr-FR" sz="20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79700"/>
            <a:ext cx="8229600" cy="34464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Des déplacements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>
                <a:solidFill>
                  <a:srgbClr val="3366FF"/>
                </a:solidFill>
              </a:rPr>
              <a:t>T</a:t>
            </a:r>
            <a:r>
              <a:rPr lang="fr-FR" b="1" dirty="0" smtClean="0">
                <a:solidFill>
                  <a:srgbClr val="3366FF"/>
                </a:solidFill>
              </a:rPr>
              <a:t>rop longs pour être dans les PTU/ RT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Souvent trop courts pour les TER, ou avec une origine trop loin des gares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Effectués pour beaucoup par des périurbains et des résidents de petites villes vers des agglomérations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3366FF"/>
                </a:solidFill>
              </a:rPr>
              <a:t>Hors d’Idf,  </a:t>
            </a:r>
            <a:r>
              <a:rPr lang="fr-FR" b="1" dirty="0">
                <a:solidFill>
                  <a:srgbClr val="FF0000"/>
                </a:solidFill>
              </a:rPr>
              <a:t>28,1 </a:t>
            </a:r>
            <a:r>
              <a:rPr lang="fr-FR" b="1" dirty="0">
                <a:solidFill>
                  <a:srgbClr val="3366FF"/>
                </a:solidFill>
              </a:rPr>
              <a:t>millions </a:t>
            </a:r>
            <a:r>
              <a:rPr lang="fr-FR" b="1" dirty="0" smtClean="0">
                <a:solidFill>
                  <a:srgbClr val="3366FF"/>
                </a:solidFill>
              </a:rPr>
              <a:t>d’habitants hors PTU/RT en 2017,  </a:t>
            </a:r>
            <a:r>
              <a:rPr lang="fr-FR" b="1" dirty="0">
                <a:solidFill>
                  <a:srgbClr val="3366FF"/>
                </a:solidFill>
              </a:rPr>
              <a:t>dépendant exclusivement de la voiture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600" b="1" i="1" dirty="0" smtClean="0">
                <a:solidFill>
                  <a:srgbClr val="FF0000"/>
                </a:solidFill>
              </a:rPr>
              <a:t>Mais des déplacements qui pèsent lourd: ils représentent la majorité des distances parcourues en mobilité locale (55% à + 20 km, 76 % à +10km) et sont à + de 85 % réalisés en voiture</a:t>
            </a:r>
            <a:endParaRPr lang="fr-FR" sz="2600" b="1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729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Un constat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Etabli de longue date par les études et recherches sur la mobilité 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3366FF"/>
                </a:solidFill>
              </a:rPr>
              <a:t>(ce qui n’a intéressé personne)</a:t>
            </a:r>
          </a:p>
          <a:p>
            <a:pPr marL="0" indent="0" algn="ctr">
              <a:buNone/>
            </a:pPr>
            <a:endParaRPr lang="fr-FR" sz="26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4600" b="1" dirty="0" smtClean="0">
                <a:solidFill>
                  <a:srgbClr val="FF0000"/>
                </a:solidFill>
              </a:rPr>
              <a:t>1998 : Une France non métropolitaine en révolte</a:t>
            </a:r>
          </a:p>
          <a:p>
            <a:pPr marL="0" indent="0" algn="ctr">
              <a:buNone/>
            </a:pPr>
            <a:r>
              <a:rPr lang="fr-FR" sz="4600" b="1" dirty="0" smtClean="0">
                <a:solidFill>
                  <a:srgbClr val="FF0000"/>
                </a:solidFill>
              </a:rPr>
              <a:t> (gilets jaunes)</a:t>
            </a:r>
          </a:p>
          <a:p>
            <a:pPr marL="0" indent="0" algn="ctr">
              <a:buNone/>
            </a:pPr>
            <a:endParaRPr lang="fr-FR" sz="36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Les raisons: une mobilité automobile rendue + difficile, à côté d’autres thématiques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(délitement des services publics, invisibilité des territoires,  mépris (le diesel et la clope, haro sur la maison individuelle), faible reconnaissance de certaines professions, imposition de normes à une population dont une partie est adepte du « do it yourself », etc.)</a:t>
            </a: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097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La réaction du politique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2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3100" b="1" dirty="0" smtClean="0">
                <a:solidFill>
                  <a:srgbClr val="FF0000"/>
                </a:solidFill>
              </a:rPr>
              <a:t>Rétropédalage sur les mesures récentes concernant la mobilité</a:t>
            </a:r>
          </a:p>
          <a:p>
            <a:pPr marL="0" indent="0" algn="ctr">
              <a:buNone/>
            </a:pPr>
            <a:endParaRPr lang="fr-FR" sz="22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200" b="1" dirty="0" smtClean="0">
                <a:solidFill>
                  <a:srgbClr val="3366FF"/>
                </a:solidFill>
              </a:rPr>
              <a:t>Abandon de la progression de la taxe carbone</a:t>
            </a:r>
          </a:p>
          <a:p>
            <a:pPr marL="0" indent="0" algn="ctr">
              <a:buNone/>
            </a:pPr>
            <a:r>
              <a:rPr lang="fr-FR" sz="2200" b="1" dirty="0" smtClean="0">
                <a:solidFill>
                  <a:srgbClr val="3366FF"/>
                </a:solidFill>
              </a:rPr>
              <a:t>(CO2, je t’aime, moi non plus)</a:t>
            </a:r>
          </a:p>
          <a:p>
            <a:pPr marL="0" indent="0" algn="ctr">
              <a:buNone/>
            </a:pPr>
            <a:r>
              <a:rPr lang="fr-FR" sz="2200" b="1" dirty="0" smtClean="0">
                <a:solidFill>
                  <a:srgbClr val="3366FF"/>
                </a:solidFill>
              </a:rPr>
              <a:t>Décentralisation du 80/90 km/h Abandon de fait de l’obligation ZFE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Une promesse: Vous ne serez plus les oubliés de la république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Un </a:t>
            </a:r>
            <a:r>
              <a:rPr lang="fr-FR" sz="2400" b="1" dirty="0">
                <a:solidFill>
                  <a:srgbClr val="3366FF"/>
                </a:solidFill>
              </a:rPr>
              <a:t>territoire couvert d’AOM  d’abord sans moyens significatifs (LOM</a:t>
            </a:r>
            <a:r>
              <a:rPr lang="fr-FR" sz="2400" b="1" dirty="0" smtClean="0">
                <a:solidFill>
                  <a:srgbClr val="3366FF"/>
                </a:solidFill>
              </a:rPr>
              <a:t>)</a:t>
            </a:r>
          </a:p>
          <a:p>
            <a:pPr marL="0" indent="0" algn="ctr">
              <a:buNone/>
            </a:pPr>
            <a:endParaRPr lang="fr-FR" sz="26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3100" b="1" dirty="0" smtClean="0">
                <a:solidFill>
                  <a:srgbClr val="FF0000"/>
                </a:solidFill>
              </a:rPr>
              <a:t>Puis un nouveau mantra: les RER métropolitains, devenus SERM</a:t>
            </a:r>
          </a:p>
          <a:p>
            <a:pPr marL="0" indent="0" algn="ctr">
              <a:buNone/>
            </a:pPr>
            <a:r>
              <a:rPr lang="fr-FR" sz="3100" b="1" dirty="0" smtClean="0">
                <a:solidFill>
                  <a:srgbClr val="FF0000"/>
                </a:solidFill>
              </a:rPr>
              <a:t>Et un mode de financement calqué sur celui de la SGP</a:t>
            </a:r>
          </a:p>
          <a:p>
            <a:pPr marL="0" indent="0" algn="ctr">
              <a:buNone/>
            </a:pPr>
            <a:r>
              <a:rPr lang="fr-FR" sz="2400" b="1" i="1" dirty="0" smtClean="0">
                <a:solidFill>
                  <a:srgbClr val="008000"/>
                </a:solidFill>
              </a:rPr>
              <a:t>Un espace de solutions pourtant + riche</a:t>
            </a:r>
          </a:p>
          <a:p>
            <a:pPr marL="0" indent="0" algn="ctr">
              <a:buNone/>
            </a:pPr>
            <a:r>
              <a:rPr lang="fr-FR" sz="2400" b="1" i="1" dirty="0">
                <a:solidFill>
                  <a:srgbClr val="008000"/>
                </a:solidFill>
              </a:rPr>
              <a:t>Des voitures + électriques, + légères, +</a:t>
            </a:r>
            <a:r>
              <a:rPr lang="fr-FR" sz="2400" b="1" i="1" dirty="0" smtClean="0">
                <a:solidFill>
                  <a:srgbClr val="008000"/>
                </a:solidFill>
              </a:rPr>
              <a:t>petites; Car express et covoiturage; Un </a:t>
            </a:r>
            <a:r>
              <a:rPr lang="fr-FR" sz="2400" b="1" i="1" dirty="0">
                <a:solidFill>
                  <a:srgbClr val="008000"/>
                </a:solidFill>
              </a:rPr>
              <a:t>périurbain + riche en activités, + </a:t>
            </a:r>
            <a:r>
              <a:rPr lang="fr-FR" sz="2400" b="1" i="1" dirty="0" smtClean="0">
                <a:solidFill>
                  <a:srgbClr val="008000"/>
                </a:solidFill>
              </a:rPr>
              <a:t>autonome</a:t>
            </a:r>
          </a:p>
          <a:p>
            <a:pPr marL="0" indent="0" algn="ctr">
              <a:buNone/>
            </a:pPr>
            <a:r>
              <a:rPr lang="fr-FR" sz="2400" b="1" i="1" dirty="0" smtClean="0">
                <a:solidFill>
                  <a:srgbClr val="008000"/>
                </a:solidFill>
              </a:rPr>
              <a:t>Voir aussi rapport  sénatorial « Jacquin » 2021</a:t>
            </a:r>
            <a:endParaRPr lang="fr-FR" sz="2400" b="1" i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endParaRPr lang="fr-FR" sz="2400" b="1" dirty="0" smtClean="0">
              <a:solidFill>
                <a:srgbClr val="CCFFCC"/>
              </a:solidFill>
            </a:endParaRPr>
          </a:p>
          <a:p>
            <a:pPr marL="0" indent="0" algn="ctr">
              <a:buNone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482696"/>
          </a:xfrm>
        </p:spPr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D’où je viens?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116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Coût de l’abandon de la trajectoire de la taxe carbone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528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Pour les finances publiques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Perte de 6 à 8 Milliards d’€ / an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Pour les émissions de CO2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+ 4 à+ </a:t>
            </a:r>
            <a:r>
              <a:rPr lang="fr-FR" b="1" dirty="0">
                <a:solidFill>
                  <a:srgbClr val="3366FF"/>
                </a:solidFill>
              </a:rPr>
              <a:t>6</a:t>
            </a:r>
            <a:r>
              <a:rPr lang="fr-FR" b="1" dirty="0" smtClean="0">
                <a:solidFill>
                  <a:srgbClr val="3366FF"/>
                </a:solidFill>
              </a:rPr>
              <a:t> millions de T CO2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(estimations JPO d’après trajectoire prévue au PLF 2018 pour les seuls carburants routiers, hors FOD et Gaz)</a:t>
            </a:r>
            <a:endParaRPr lang="fr-FR" sz="2400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68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  RERM / SERM: les acteurs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5384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6600"/>
                </a:solidFill>
              </a:rPr>
              <a:t>Gouvernement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Faire quelque chose de très </a:t>
            </a:r>
            <a:r>
              <a:rPr lang="fr-FR" b="1" dirty="0" smtClean="0">
                <a:solidFill>
                  <a:srgbClr val="FF6600"/>
                </a:solidFill>
              </a:rPr>
              <a:t>visible </a:t>
            </a:r>
            <a:r>
              <a:rPr lang="fr-FR" b="1" dirty="0" smtClean="0">
                <a:solidFill>
                  <a:srgbClr val="3366FF"/>
                </a:solidFill>
              </a:rPr>
              <a:t>pour (contre?) les gilets jaunes (et contre le CO2 pour (contre?) les écolos)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SNCF: T’aurais pas 100 milliards?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Sncf </a:t>
            </a:r>
            <a:r>
              <a:rPr lang="fr-FR" b="1" dirty="0">
                <a:solidFill>
                  <a:srgbClr val="3366FF"/>
                </a:solidFill>
              </a:rPr>
              <a:t>(</a:t>
            </a:r>
            <a:r>
              <a:rPr lang="fr-FR" b="1" dirty="0" smtClean="0">
                <a:solidFill>
                  <a:srgbClr val="3366FF"/>
                </a:solidFill>
              </a:rPr>
              <a:t>Farandou): « le fer contre le carbone »: 100 milliards d’argent public </a:t>
            </a:r>
            <a:r>
              <a:rPr lang="fr-FR" b="1" i="1" dirty="0" smtClean="0">
                <a:solidFill>
                  <a:srgbClr val="FF0000"/>
                </a:solidFill>
              </a:rPr>
              <a:t>en plus</a:t>
            </a:r>
            <a:r>
              <a:rPr lang="fr-FR" b="1" i="1" dirty="0" smtClean="0">
                <a:solidFill>
                  <a:srgbClr val="3366FF"/>
                </a:solidFill>
              </a:rPr>
              <a:t> </a:t>
            </a:r>
            <a:r>
              <a:rPr lang="fr-FR" b="1" dirty="0" smtClean="0">
                <a:solidFill>
                  <a:srgbClr val="3366FF"/>
                </a:solidFill>
              </a:rPr>
              <a:t>sur 15 ans pour transférer </a:t>
            </a:r>
            <a:r>
              <a:rPr lang="fr-FR" b="1" dirty="0" smtClean="0">
                <a:solidFill>
                  <a:srgbClr val="FF0000"/>
                </a:solidFill>
              </a:rPr>
              <a:t>10 % </a:t>
            </a:r>
            <a:r>
              <a:rPr lang="fr-FR" b="1" dirty="0" smtClean="0">
                <a:solidFill>
                  <a:srgbClr val="3366FF"/>
                </a:solidFill>
              </a:rPr>
              <a:t>de la route vers le rail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Autres opérateurs ou AO</a:t>
            </a:r>
          </a:p>
          <a:p>
            <a:r>
              <a:rPr lang="fr-FR" b="1" dirty="0" smtClean="0">
                <a:solidFill>
                  <a:srgbClr val="3366FF"/>
                </a:solidFill>
              </a:rPr>
              <a:t>Opérateurs TCU: douchés par l’extension des PTU / RT</a:t>
            </a:r>
          </a:p>
          <a:p>
            <a:r>
              <a:rPr lang="fr-FR" b="1" dirty="0" smtClean="0">
                <a:solidFill>
                  <a:srgbClr val="3366FF"/>
                </a:solidFill>
              </a:rPr>
              <a:t>Grandes AOM: Touchez pas au Grisbi du VM!</a:t>
            </a:r>
          </a:p>
          <a:p>
            <a:r>
              <a:rPr lang="fr-FR" b="1" dirty="0" smtClean="0">
                <a:solidFill>
                  <a:srgbClr val="3366FF"/>
                </a:solidFill>
              </a:rPr>
              <a:t>Autocaristes: des petites boites pas structurées en lobby</a:t>
            </a:r>
          </a:p>
          <a:p>
            <a:r>
              <a:rPr lang="fr-FR" b="1" dirty="0" smtClean="0">
                <a:solidFill>
                  <a:srgbClr val="3366FF"/>
                </a:solidFill>
              </a:rPr>
              <a:t>Services de covoiturage: encore dans l’enfance</a:t>
            </a:r>
          </a:p>
          <a:p>
            <a:r>
              <a:rPr lang="fr-FR" b="1" dirty="0" smtClean="0">
                <a:solidFill>
                  <a:srgbClr val="3366FF"/>
                </a:solidFill>
              </a:rPr>
              <a:t>Régions: une sélectivité de l’offre ferroviaire difficile à assumer</a:t>
            </a:r>
          </a:p>
          <a:p>
            <a:pPr marL="0" indent="0" algn="ctr">
              <a:buNone/>
            </a:pPr>
            <a:r>
              <a:rPr lang="fr-FR" b="1" i="1" dirty="0">
                <a:solidFill>
                  <a:srgbClr val="3366FF"/>
                </a:solidFill>
              </a:rPr>
              <a:t>(</a:t>
            </a:r>
            <a:r>
              <a:rPr lang="fr-FR" b="1" i="1" dirty="0" smtClean="0">
                <a:solidFill>
                  <a:srgbClr val="3366FF"/>
                </a:solidFill>
              </a:rPr>
              <a:t>10 premières AAV h IDF: 7 % du territoire régional,  24 % de la population)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Retour au gouvernement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C’est (très) cher, mais on prend ce qu’il y a sur l’étagère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050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L’imaginaire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2587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142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L’imaginaire du RER métropolitain</a:t>
            </a:r>
            <a:br>
              <a:rPr lang="fr-FR" b="1" dirty="0" smtClean="0">
                <a:solidFill>
                  <a:srgbClr val="3366FF"/>
                </a:solidFill>
              </a:rPr>
            </a:br>
            <a:r>
              <a:rPr lang="fr-FR" sz="3100" b="1" i="1" dirty="0" smtClean="0">
                <a:solidFill>
                  <a:srgbClr val="3366FF"/>
                </a:solidFill>
              </a:rPr>
              <a:t>Un transfert Paris- province qui se discute</a:t>
            </a:r>
            <a:endParaRPr lang="fr-FR" sz="3100" b="1" i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8000"/>
                </a:solidFill>
              </a:rPr>
              <a:t>La magie du terme « métropole »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8000"/>
                </a:solidFill>
              </a:rPr>
              <a:t>Le RER, une référence francilienne en province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Mais trois petits bémols</a:t>
            </a:r>
          </a:p>
          <a:p>
            <a:pPr marL="0" indent="0" algn="ctr">
              <a:buNone/>
            </a:pPr>
            <a:r>
              <a:rPr lang="fr-FR" sz="2600" b="1" dirty="0">
                <a:solidFill>
                  <a:srgbClr val="3366FF"/>
                </a:solidFill>
              </a:rPr>
              <a:t>L</a:t>
            </a:r>
            <a:r>
              <a:rPr lang="fr-FR" sz="2600" b="1" dirty="0" smtClean="0">
                <a:solidFill>
                  <a:srgbClr val="3366FF"/>
                </a:solidFill>
              </a:rPr>
              <a:t>e </a:t>
            </a:r>
            <a:r>
              <a:rPr lang="fr-FR" sz="2600" b="1" dirty="0">
                <a:solidFill>
                  <a:srgbClr val="3366FF"/>
                </a:solidFill>
              </a:rPr>
              <a:t>système ferré </a:t>
            </a:r>
            <a:r>
              <a:rPr lang="fr-FR" sz="2600" b="1" dirty="0" smtClean="0">
                <a:solidFill>
                  <a:srgbClr val="3366FF"/>
                </a:solidFill>
              </a:rPr>
              <a:t>francilien, c’est une </a:t>
            </a:r>
            <a:r>
              <a:rPr lang="fr-FR" sz="2600" b="1" dirty="0">
                <a:solidFill>
                  <a:srgbClr val="3366FF"/>
                </a:solidFill>
              </a:rPr>
              <a:t>étoile à 15 branches, dont beaucoup se dédoublent en fourches en </a:t>
            </a:r>
            <a:r>
              <a:rPr lang="fr-FR" sz="2600" b="1" dirty="0" smtClean="0">
                <a:solidFill>
                  <a:srgbClr val="3366FF"/>
                </a:solidFill>
              </a:rPr>
              <a:t>périphérie.</a:t>
            </a:r>
          </a:p>
          <a:p>
            <a:pPr marL="0" indent="0" algn="ctr">
              <a:buNone/>
            </a:pPr>
            <a:endParaRPr lang="fr-FR" sz="2600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600" b="1" dirty="0">
                <a:solidFill>
                  <a:srgbClr val="3366FF"/>
                </a:solidFill>
              </a:rPr>
              <a:t>En moyenne sur les 15 </a:t>
            </a:r>
            <a:r>
              <a:rPr lang="fr-FR" sz="2600" b="1" dirty="0" smtClean="0">
                <a:solidFill>
                  <a:srgbClr val="3366FF"/>
                </a:solidFill>
              </a:rPr>
              <a:t>métropoles </a:t>
            </a:r>
            <a:r>
              <a:rPr lang="fr-FR" sz="2600" b="1" dirty="0">
                <a:solidFill>
                  <a:srgbClr val="3366FF"/>
                </a:solidFill>
              </a:rPr>
              <a:t>étudiées par SNCF réseau, des étoiles à 4 branches (y compris fourches</a:t>
            </a:r>
            <a:r>
              <a:rPr lang="fr-FR" sz="2600" b="1" dirty="0" smtClean="0">
                <a:solidFill>
                  <a:srgbClr val="3366FF"/>
                </a:solidFill>
              </a:rPr>
              <a:t>)</a:t>
            </a:r>
          </a:p>
          <a:p>
            <a:pPr marL="0" indent="0" algn="ctr">
              <a:buNone/>
            </a:pPr>
            <a:endParaRPr lang="fr-FR" sz="26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600" b="1" i="1" dirty="0" smtClean="0">
                <a:solidFill>
                  <a:srgbClr val="FF0000"/>
                </a:solidFill>
              </a:rPr>
              <a:t>Avec 4 branches et à 20 km du centre,  c’est moins de 15 % du périmètre qui est à </a:t>
            </a:r>
            <a:r>
              <a:rPr lang="mr-IN" sz="2600" b="1" i="1" dirty="0" smtClean="0">
                <a:solidFill>
                  <a:srgbClr val="FF0000"/>
                </a:solidFill>
              </a:rPr>
              <a:t>–</a:t>
            </a:r>
            <a:r>
              <a:rPr lang="fr-FR" sz="2600" b="1" i="1" dirty="0" smtClean="0">
                <a:solidFill>
                  <a:srgbClr val="FF0000"/>
                </a:solidFill>
              </a:rPr>
              <a:t> de 2km d’une gare</a:t>
            </a:r>
            <a:endParaRPr lang="fr-FR" sz="26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089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2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Répartition (%) des populations périurbaines et fonction de la distance à la gare la plus proche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400" b="1" dirty="0" smtClean="0">
                <a:solidFill>
                  <a:srgbClr val="0000FF"/>
                </a:solidFill>
              </a:rPr>
              <a:t>Source: EMP 2019 exp. JPO</a:t>
            </a:r>
            <a:endParaRPr lang="fr-FR" sz="24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5976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09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Répartition (%) des lieux de travail des actifs résidant dans les couronnes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3366FF"/>
                </a:solidFill>
              </a:rPr>
              <a:t>Source: Emp 2019</a:t>
            </a:r>
            <a:endParaRPr lang="fr-FR" sz="28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2938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661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54662"/>
          </a:xfrm>
        </p:spPr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Les coûts, les modes de financement, le pilotage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61000"/>
            <a:ext cx="8229600" cy="6651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946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6762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</a:rPr>
              <a:t>Qui? Combien? Nombre de projets et coûts estimatifs</a:t>
            </a:r>
            <a:endParaRPr lang="fr-FR" sz="28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50847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600" b="1" dirty="0">
                <a:solidFill>
                  <a:srgbClr val="FF0000"/>
                </a:solidFill>
              </a:rPr>
              <a:t>Un peu, beaucoup, passionnément</a:t>
            </a:r>
          </a:p>
          <a:p>
            <a:r>
              <a:rPr lang="fr-FR" sz="2400" b="1" dirty="0">
                <a:solidFill>
                  <a:srgbClr val="3366FF"/>
                </a:solidFill>
              </a:rPr>
              <a:t>Sncf réseau (2020) identifie 10 métropoles à fort potentiel RERM</a:t>
            </a:r>
          </a:p>
          <a:p>
            <a:r>
              <a:rPr lang="fr-FR" sz="2400" b="1" dirty="0">
                <a:solidFill>
                  <a:srgbClr val="3366FF"/>
                </a:solidFill>
              </a:rPr>
              <a:t>Le COI  (2022) retient 15 projets majeurs </a:t>
            </a:r>
          </a:p>
          <a:p>
            <a:r>
              <a:rPr lang="fr-FR" sz="2400" b="1" dirty="0">
                <a:solidFill>
                  <a:srgbClr val="3366FF"/>
                </a:solidFill>
              </a:rPr>
              <a:t>Loi SERM 2023: « au moins 10 SERM dans un délai de 10 ans »</a:t>
            </a:r>
          </a:p>
          <a:p>
            <a:pPr marL="0" indent="0" algn="ctr">
              <a:buNone/>
            </a:pPr>
            <a:r>
              <a:rPr lang="fr-FR" sz="2600" b="1" dirty="0">
                <a:solidFill>
                  <a:srgbClr val="3366FF"/>
                </a:solidFill>
              </a:rPr>
              <a:t>Le gouvernement (2025) labellise 24 projets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FF0000"/>
                </a:solidFill>
              </a:rPr>
              <a:t>Combien?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15 à 20 milliards (€2021) 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dont 11 sur la période 2023-2042 (COI 2021)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Plus de 20 Md€ sur 20 ans 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pour les seules infrastructures ferroviaires labellisées (IGEDD)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Et des contributions annuelles supplémentaires des régions à </a:t>
            </a:r>
            <a:r>
              <a:rPr lang="fr-FR" sz="2000" b="1" dirty="0">
                <a:solidFill>
                  <a:srgbClr val="0000FF"/>
                </a:solidFill>
              </a:rPr>
              <a:t>l’exploitation</a:t>
            </a:r>
            <a:r>
              <a:rPr lang="fr-FR" sz="2000" b="1" dirty="0" smtClean="0">
                <a:solidFill>
                  <a:srgbClr val="0000FF"/>
                </a:solidFill>
              </a:rPr>
              <a:t> de 580 M€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35 milliards 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contre 1,5 milliards dans les contrats de plan Etat-région, « une misère » (C. Delga, 2025)</a:t>
            </a:r>
          </a:p>
          <a:p>
            <a:pPr marL="0" indent="0" algn="ctr">
              <a:buNone/>
            </a:pPr>
            <a:endParaRPr lang="fr-FR" sz="2800" b="1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256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Piloter les SERM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5257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Une interterritorialité qui nécessite un pilotage interinstitutionnel: les EPL/ GIP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Mais SNCF réseau est maître chez lui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(c’est bien normal, on travaille sur un réseau existant et actif)</a:t>
            </a:r>
          </a:p>
          <a:p>
            <a:pPr marL="0" indent="0" algn="ctr">
              <a:buNone/>
            </a:pPr>
            <a:endParaRPr lang="fr-FR" sz="28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D’où une dualité Maître d’ouvrage commanditaire et financeur / maître d’œuvre réalisant les travaux qui n’existait pas pour le GPE</a:t>
            </a:r>
            <a:endParaRPr lang="fr-FR" sz="2400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Dans les GIP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La certitude d’une faible expertise/ celle de SNCF réseau</a:t>
            </a:r>
          </a:p>
          <a:p>
            <a:pPr marL="0" indent="0" algn="ctr">
              <a:buNone/>
            </a:pPr>
            <a:r>
              <a:rPr lang="fr-FR" sz="2100" b="1" dirty="0" smtClean="0">
                <a:solidFill>
                  <a:srgbClr val="0000FF"/>
                </a:solidFill>
              </a:rPr>
              <a:t>(Pour rappel, temps mis par les grandes AO type IDFM ou SYTRAL à se doter d’une expertise convenable /  celle des opérateurs </a:t>
            </a:r>
            <a:r>
              <a:rPr lang="fr-FR" sz="2100" b="1" dirty="0">
                <a:solidFill>
                  <a:srgbClr val="0000FF"/>
                </a:solidFill>
              </a:rPr>
              <a:t>t</a:t>
            </a:r>
            <a:r>
              <a:rPr lang="fr-FR" sz="2100" b="1" dirty="0" smtClean="0">
                <a:solidFill>
                  <a:srgbClr val="0000FF"/>
                </a:solidFill>
              </a:rPr>
              <a:t>ype RATP ou TC)L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Le risque d’une dilution des responsabilités au sein des GIP</a:t>
            </a:r>
          </a:p>
          <a:p>
            <a:pPr marL="0" indent="0" algn="ctr">
              <a:buNone/>
            </a:pPr>
            <a:r>
              <a:rPr lang="fr-FR" sz="2800" b="1" i="1" dirty="0" smtClean="0">
                <a:solidFill>
                  <a:srgbClr val="008000"/>
                </a:solidFill>
              </a:rPr>
              <a:t>Des enjeux majeurs pour l’efficience de la conduite du projet</a:t>
            </a:r>
          </a:p>
          <a:p>
            <a:pPr marL="0" indent="0" algn="ctr">
              <a:buNone/>
            </a:pPr>
            <a:endParaRPr lang="fr-FR" sz="28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fr-FR" sz="2400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394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Financer les SERM</a:t>
            </a:r>
            <a:br>
              <a:rPr lang="fr-FR" b="1" dirty="0" smtClean="0">
                <a:solidFill>
                  <a:srgbClr val="3366FF"/>
                </a:solidFill>
              </a:rPr>
            </a:br>
            <a:r>
              <a:rPr lang="fr-FR" sz="3100" b="1" dirty="0" smtClean="0">
                <a:solidFill>
                  <a:srgbClr val="3366FF"/>
                </a:solidFill>
              </a:rPr>
              <a:t>(En + des budgets propres des CL et des CPRER)</a:t>
            </a:r>
            <a:endParaRPr lang="fr-FR" sz="31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3600" b="1" dirty="0" smtClean="0">
                <a:solidFill>
                  <a:srgbClr val="FF6600"/>
                </a:solidFill>
              </a:rPr>
              <a:t>Ça </a:t>
            </a:r>
            <a:r>
              <a:rPr lang="fr-FR" sz="3600" b="1" dirty="0">
                <a:solidFill>
                  <a:srgbClr val="FF6600"/>
                </a:solidFill>
              </a:rPr>
              <a:t>eut </a:t>
            </a:r>
            <a:r>
              <a:rPr lang="fr-FR" sz="3600" b="1" dirty="0" smtClean="0">
                <a:solidFill>
                  <a:srgbClr val="FF6600"/>
                </a:solidFill>
              </a:rPr>
              <a:t>payé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00FF"/>
                </a:solidFill>
              </a:rPr>
              <a:t>Augmentation TICPE: prudence!</a:t>
            </a:r>
            <a:endParaRPr lang="fr-FR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3366FF"/>
                </a:solidFill>
              </a:rPr>
              <a:t>Financement propre SNCF réseau: impossible</a:t>
            </a:r>
          </a:p>
          <a:p>
            <a:pPr marL="0" indent="0" algn="ctr">
              <a:buNone/>
            </a:pPr>
            <a:r>
              <a:rPr lang="fr-FR" sz="3100" b="1" dirty="0">
                <a:solidFill>
                  <a:srgbClr val="3366FF"/>
                </a:solidFill>
              </a:rPr>
              <a:t>(règle d’or après la reprise de 35 milliards de dette par l’Etat)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3366FF"/>
                </a:solidFill>
              </a:rPr>
              <a:t>Partage du VM actuel: Touchez pas au Grisbi!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3366FF"/>
                </a:solidFill>
              </a:rPr>
              <a:t>Extension du champ de perception </a:t>
            </a:r>
            <a:r>
              <a:rPr lang="fr-FR" b="1" dirty="0" smtClean="0">
                <a:solidFill>
                  <a:srgbClr val="3366FF"/>
                </a:solidFill>
              </a:rPr>
              <a:t>VM ou taux majoré si SERM (proposition Jacquin):  </a:t>
            </a:r>
            <a:r>
              <a:rPr lang="fr-FR" b="1" dirty="0">
                <a:solidFill>
                  <a:srgbClr val="3366FF"/>
                </a:solidFill>
              </a:rPr>
              <a:t>pas à la hauteur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3366FF"/>
                </a:solidFill>
              </a:rPr>
              <a:t>Livret Caisse d’épargne: préempté par le nucléaire</a:t>
            </a:r>
          </a:p>
          <a:p>
            <a:pPr marL="0" indent="0" algn="ctr">
              <a:buNone/>
            </a:pPr>
            <a:r>
              <a:rPr lang="fr-FR" sz="3600" b="1" dirty="0" smtClean="0">
                <a:solidFill>
                  <a:srgbClr val="008000"/>
                </a:solidFill>
              </a:rPr>
              <a:t>Ça </a:t>
            </a:r>
            <a:r>
              <a:rPr lang="fr-FR" sz="3600" b="1" dirty="0">
                <a:solidFill>
                  <a:srgbClr val="008000"/>
                </a:solidFill>
              </a:rPr>
              <a:t>peut payer</a:t>
            </a:r>
          </a:p>
          <a:p>
            <a:pPr marL="0" indent="0" algn="ctr">
              <a:buNone/>
            </a:pPr>
            <a:r>
              <a:rPr lang="fr-FR" sz="3100" b="1" dirty="0">
                <a:solidFill>
                  <a:srgbClr val="008000"/>
                </a:solidFill>
              </a:rPr>
              <a:t>La solution: ce qu’on a fait pour le Grand Paris avec la </a:t>
            </a:r>
            <a:r>
              <a:rPr lang="fr-FR" sz="3100" b="1" dirty="0" smtClean="0">
                <a:solidFill>
                  <a:srgbClr val="008000"/>
                </a:solidFill>
              </a:rPr>
              <a:t>SGP</a:t>
            </a:r>
          </a:p>
          <a:p>
            <a:pPr marL="0" indent="0" algn="ctr">
              <a:buNone/>
            </a:pPr>
            <a:r>
              <a:rPr lang="fr-FR" sz="2900" b="1" dirty="0" smtClean="0">
                <a:solidFill>
                  <a:srgbClr val="008000"/>
                </a:solidFill>
              </a:rPr>
              <a:t>(des emprunts et des taxes pour les garantir)</a:t>
            </a:r>
          </a:p>
          <a:p>
            <a:pPr marL="0" indent="0" algn="ctr">
              <a:buNone/>
            </a:pPr>
            <a:r>
              <a:rPr lang="fr-FR" sz="3600" b="1" dirty="0" smtClean="0">
                <a:solidFill>
                  <a:srgbClr val="008000"/>
                </a:solidFill>
              </a:rPr>
              <a:t>Ça pourrait payer</a:t>
            </a:r>
            <a:endParaRPr lang="fr-FR" sz="3600" b="1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fr-FR" sz="3100" b="1" dirty="0" smtClean="0">
                <a:solidFill>
                  <a:srgbClr val="008000"/>
                </a:solidFill>
              </a:rPr>
              <a:t>En </a:t>
            </a:r>
            <a:r>
              <a:rPr lang="fr-FR" sz="3100" b="1" dirty="0">
                <a:solidFill>
                  <a:srgbClr val="008000"/>
                </a:solidFill>
              </a:rPr>
              <a:t>discussion aujourd’hui: l’argent des </a:t>
            </a:r>
            <a:r>
              <a:rPr lang="fr-FR" sz="3100" b="1" dirty="0" smtClean="0">
                <a:solidFill>
                  <a:srgbClr val="008000"/>
                </a:solidFill>
              </a:rPr>
              <a:t>autoroutes à la fin des concessions, 2,5 milliards possible, mais  très convoités par beaucoup de monde</a:t>
            </a:r>
            <a:endParaRPr lang="fr-FR" sz="3100" b="1" dirty="0">
              <a:solidFill>
                <a:srgbClr val="008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78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D’où je viens?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23960"/>
            <a:ext cx="4040188" cy="950915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rgbClr val="3366FF"/>
                </a:solidFill>
              </a:rPr>
              <a:t>Enfance</a:t>
            </a:r>
          </a:p>
          <a:p>
            <a:pPr algn="ctr"/>
            <a:r>
              <a:rPr lang="fr-FR" dirty="0" smtClean="0">
                <a:solidFill>
                  <a:srgbClr val="3366FF"/>
                </a:solidFill>
              </a:rPr>
              <a:t>Mes grands parents</a:t>
            </a:r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7" name="Espace réservé du contenu 6" descr="IMG_20260213_173753 copi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67" r="-18167"/>
          <a:stretch>
            <a:fillRect/>
          </a:stretch>
        </p:blipFill>
        <p:spPr/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23960"/>
            <a:ext cx="4041775" cy="116276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r-FR" dirty="0" smtClean="0">
                <a:solidFill>
                  <a:srgbClr val="3366FF"/>
                </a:solidFill>
              </a:rPr>
              <a:t>Jeunesse adulte</a:t>
            </a:r>
            <a:r>
              <a:rPr lang="fr-FR" dirty="0">
                <a:solidFill>
                  <a:srgbClr val="3366FF"/>
                </a:solidFill>
              </a:rPr>
              <a:t> </a:t>
            </a:r>
            <a:r>
              <a:rPr lang="fr-FR" dirty="0" smtClean="0">
                <a:solidFill>
                  <a:srgbClr val="3366FF"/>
                </a:solidFill>
              </a:rPr>
              <a:t>Le marxisme avec C Bettelheim</a:t>
            </a:r>
          </a:p>
          <a:p>
            <a:pPr algn="ctr"/>
            <a:r>
              <a:rPr lang="fr-FR" dirty="0" smtClean="0">
                <a:solidFill>
                  <a:srgbClr val="3366FF"/>
                </a:solidFill>
              </a:rPr>
              <a:t>« Quand on cesse de compter c’est la peine des hommes que l’on oublie » </a:t>
            </a:r>
            <a:endParaRPr lang="fr-FR" dirty="0">
              <a:solidFill>
                <a:srgbClr val="3366FF"/>
              </a:solidFill>
            </a:endParaRPr>
          </a:p>
        </p:txBody>
      </p:sp>
      <p:pic>
        <p:nvPicPr>
          <p:cNvPr id="8" name="Espace réservé du contenu 7" descr="Charles_Bettelheim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r="185"/>
          <a:stretch>
            <a:fillRect/>
          </a:stretch>
        </p:blipFill>
        <p:spPr>
          <a:xfrm>
            <a:off x="4645025" y="2386721"/>
            <a:ext cx="4041775" cy="3739442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4439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3366FF"/>
                </a:solidFill>
              </a:rPr>
              <a:t>Des RERM aux SERM</a:t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2400" b="1" i="1" dirty="0" smtClean="0">
                <a:solidFill>
                  <a:srgbClr val="3366FF"/>
                </a:solidFill>
              </a:rPr>
              <a:t>Baisser un peu les coûts, diffuser mieux dans le territoire</a:t>
            </a:r>
            <a:endParaRPr lang="fr-FR" sz="2400" b="1" i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FR" sz="3800" b="1" dirty="0">
                <a:solidFill>
                  <a:srgbClr val="3366FF"/>
                </a:solidFill>
              </a:rPr>
              <a:t>Suite aux débats parlementaires, </a:t>
            </a:r>
            <a:br>
              <a:rPr lang="fr-FR" sz="3800" b="1" dirty="0">
                <a:solidFill>
                  <a:srgbClr val="3366FF"/>
                </a:solidFill>
              </a:rPr>
            </a:br>
            <a:r>
              <a:rPr lang="fr-FR" sz="2600" b="1" dirty="0">
                <a:solidFill>
                  <a:srgbClr val="3366FF"/>
                </a:solidFill>
              </a:rPr>
              <a:t>(et à un certain lobbying, et aux faibles marges financières)</a:t>
            </a:r>
            <a:br>
              <a:rPr lang="fr-FR" sz="2600" b="1" dirty="0">
                <a:solidFill>
                  <a:srgbClr val="3366FF"/>
                </a:solidFill>
              </a:rPr>
            </a:br>
            <a:r>
              <a:rPr lang="fr-FR" sz="2800" b="1" dirty="0">
                <a:solidFill>
                  <a:srgbClr val="3366FF"/>
                </a:solidFill>
              </a:rPr>
              <a:t/>
            </a:r>
            <a:br>
              <a:rPr lang="fr-FR" sz="2800" b="1" dirty="0">
                <a:solidFill>
                  <a:srgbClr val="3366FF"/>
                </a:solidFill>
              </a:rPr>
            </a:br>
            <a:r>
              <a:rPr lang="fr-FR" sz="3300" b="1" dirty="0">
                <a:solidFill>
                  <a:srgbClr val="3366FF"/>
                </a:solidFill>
              </a:rPr>
              <a:t>L’étagère se garnit un </a:t>
            </a:r>
            <a:r>
              <a:rPr lang="fr-FR" sz="3300" b="1" dirty="0" smtClean="0">
                <a:solidFill>
                  <a:srgbClr val="3366FF"/>
                </a:solidFill>
              </a:rPr>
              <a:t>peu dans la loi SERM 2023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 </a:t>
            </a:r>
            <a:r>
              <a:rPr lang="fr-FR" sz="2800" b="1" dirty="0" smtClean="0">
                <a:solidFill>
                  <a:srgbClr val="3366FF"/>
                </a:solidFill>
              </a:rPr>
              <a:t>La </a:t>
            </a:r>
            <a:r>
              <a:rPr lang="fr-FR" sz="2800" b="1" dirty="0">
                <a:solidFill>
                  <a:srgbClr val="3366FF"/>
                </a:solidFill>
              </a:rPr>
              <a:t>présence du train est </a:t>
            </a:r>
            <a:r>
              <a:rPr lang="fr-FR" sz="2800" b="1" dirty="0">
                <a:solidFill>
                  <a:srgbClr val="FF0000"/>
                </a:solidFill>
              </a:rPr>
              <a:t>indispensable</a:t>
            </a:r>
            <a:r>
              <a:rPr lang="fr-FR" sz="2800" b="1" dirty="0">
                <a:solidFill>
                  <a:srgbClr val="3366FF"/>
                </a:solidFill>
              </a:rPr>
              <a:t> pour </a:t>
            </a:r>
            <a:r>
              <a:rPr lang="fr-FR" sz="2800" b="1" dirty="0" smtClean="0">
                <a:solidFill>
                  <a:srgbClr val="3366FF"/>
                </a:solidFill>
              </a:rPr>
              <a:t>obtenir le label / statut « SERM », </a:t>
            </a:r>
            <a:r>
              <a:rPr lang="fr-FR" sz="2800" b="1" dirty="0">
                <a:solidFill>
                  <a:srgbClr val="3366FF"/>
                </a:solidFill>
              </a:rPr>
              <a:t>mais son offre peut être </a:t>
            </a:r>
            <a:r>
              <a:rPr lang="fr-FR" sz="2800" b="1" dirty="0">
                <a:solidFill>
                  <a:srgbClr val="FF0000"/>
                </a:solidFill>
              </a:rPr>
              <a:t>complétée</a:t>
            </a:r>
            <a:r>
              <a:rPr lang="fr-FR" sz="2800" b="1" dirty="0">
                <a:solidFill>
                  <a:srgbClr val="3366FF"/>
                </a:solidFill>
              </a:rPr>
              <a:t> par </a:t>
            </a:r>
            <a:r>
              <a:rPr lang="fr-FR" sz="2800" b="1" dirty="0" smtClean="0">
                <a:solidFill>
                  <a:srgbClr val="3366FF"/>
                </a:solidFill>
              </a:rPr>
              <a:t>des services réguliers d’autocars</a:t>
            </a:r>
            <a:r>
              <a:rPr lang="fr-FR" sz="2800" b="1" dirty="0">
                <a:solidFill>
                  <a:srgbClr val="3366FF"/>
                </a:solidFill>
              </a:rPr>
              <a:t>, voire des services organisés de </a:t>
            </a:r>
            <a:r>
              <a:rPr lang="fr-FR" sz="2800" b="1" dirty="0" smtClean="0">
                <a:solidFill>
                  <a:srgbClr val="3366FF"/>
                </a:solidFill>
              </a:rPr>
              <a:t>covoiturage</a:t>
            </a:r>
          </a:p>
          <a:p>
            <a:pPr marL="0" indent="0" algn="ctr">
              <a:buNone/>
            </a:pPr>
            <a:r>
              <a:rPr lang="fr-FR" sz="2800" b="1" i="1" dirty="0" smtClean="0">
                <a:solidFill>
                  <a:srgbClr val="008000"/>
                </a:solidFill>
              </a:rPr>
              <a:t>Avantage: maintien de l’image, réduction des coûts et  meilleure diffusion spatiale</a:t>
            </a:r>
            <a:endParaRPr lang="fr-FR" sz="2800" b="1" i="1" dirty="0">
              <a:solidFill>
                <a:srgbClr val="008000"/>
              </a:solidFill>
            </a:endParaRPr>
          </a:p>
          <a:p>
            <a:endParaRPr lang="fr-FR" b="1" dirty="0">
              <a:solidFill>
                <a:srgbClr val="3366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505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3366FF"/>
                </a:solidFill>
              </a:rPr>
              <a:t> Le modèle SGP pour les SERM</a:t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008000"/>
                </a:solidFill>
              </a:rPr>
              <a:t>Un financement  dilué régulier prévisible</a:t>
            </a:r>
            <a:endParaRPr lang="fr-FR" sz="3600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La notion de société de projet, devenue Etablissement public territorial, puis GIP rassemblant une myriade d’acteurs avec un droit de tirage fiscal</a:t>
            </a:r>
          </a:p>
          <a:p>
            <a:r>
              <a:rPr lang="fr-FR" b="1" dirty="0" smtClean="0">
                <a:solidFill>
                  <a:srgbClr val="3366FF"/>
                </a:solidFill>
              </a:rPr>
              <a:t>L’</a:t>
            </a:r>
            <a:r>
              <a:rPr lang="fr-FR" b="1" dirty="0">
                <a:solidFill>
                  <a:srgbClr val="3366FF"/>
                </a:solidFill>
              </a:rPr>
              <a:t>E</a:t>
            </a:r>
            <a:r>
              <a:rPr lang="fr-FR" b="1" dirty="0" smtClean="0">
                <a:solidFill>
                  <a:srgbClr val="3366FF"/>
                </a:solidFill>
              </a:rPr>
              <a:t>tat en première ligne pour labelliser et autoriser les CT à lever des taxes additionnelles nouvelles, en  seconde ligne pour des contributions propres,  fixées une fois pour toutes, quelque soit la dérive des coûts  </a:t>
            </a:r>
          </a:p>
          <a:p>
            <a:r>
              <a:rPr lang="fr-FR" b="1" dirty="0" smtClean="0">
                <a:solidFill>
                  <a:srgbClr val="3366FF"/>
                </a:solidFill>
              </a:rPr>
              <a:t>Les moyens principaux de financement: des taxes locales additionnelles discrètes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(Pour le GPE: TSB, TSE, IFER, TASS, TATS)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 </a:t>
            </a:r>
            <a:r>
              <a:rPr lang="fr-FR" b="1" dirty="0">
                <a:solidFill>
                  <a:srgbClr val="3366FF"/>
                </a:solidFill>
              </a:rPr>
              <a:t>S</a:t>
            </a:r>
            <a:r>
              <a:rPr lang="fr-FR" b="1" dirty="0" smtClean="0">
                <a:solidFill>
                  <a:srgbClr val="3366FF"/>
                </a:solidFill>
              </a:rPr>
              <a:t>ur des périmètres larges affectées au projet, servant à gager des emprunts (si possibles « verts ») à </a:t>
            </a:r>
            <a:r>
              <a:rPr lang="fr-FR" b="1" dirty="0" smtClean="0">
                <a:solidFill>
                  <a:srgbClr val="FF6600"/>
                </a:solidFill>
              </a:rPr>
              <a:t>très </a:t>
            </a:r>
            <a:r>
              <a:rPr lang="fr-FR" b="1" dirty="0" smtClean="0">
                <a:solidFill>
                  <a:srgbClr val="3366FF"/>
                </a:solidFill>
              </a:rPr>
              <a:t>long terme</a:t>
            </a:r>
          </a:p>
          <a:p>
            <a:endParaRPr lang="fr-FR" b="1" dirty="0" smtClean="0">
              <a:solidFill>
                <a:srgbClr val="3366FF"/>
              </a:solidFill>
            </a:endParaRPr>
          </a:p>
          <a:p>
            <a:endParaRPr lang="fr-FR" b="1" dirty="0" smtClean="0">
              <a:solidFill>
                <a:srgbClr val="3366FF"/>
              </a:solidFill>
            </a:endParaRPr>
          </a:p>
          <a:p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731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3366FF"/>
                </a:solidFill>
              </a:rPr>
              <a:t>Un inconvénient macro-économique général</a:t>
            </a:r>
            <a:endParaRPr lang="fr-FR" sz="32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9500"/>
            <a:ext cx="8229600" cy="50466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Augmentation </a:t>
            </a:r>
            <a:r>
              <a:rPr lang="fr-FR" b="1" dirty="0">
                <a:solidFill>
                  <a:srgbClr val="FF0000"/>
                </a:solidFill>
              </a:rPr>
              <a:t>de la pression </a:t>
            </a:r>
            <a:r>
              <a:rPr lang="fr-FR" b="1" dirty="0" smtClean="0">
                <a:solidFill>
                  <a:srgbClr val="FF0000"/>
                </a:solidFill>
              </a:rPr>
              <a:t>fiscale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TATS*,DMTO, TATFPB* TATFPNB*,TATHRS*,TACFE*, TSB*,TCBCS,TATA</a:t>
            </a:r>
          </a:p>
          <a:p>
            <a:pPr marL="0" indent="0" algn="ctr">
              <a:buNone/>
            </a:pPr>
            <a:r>
              <a:rPr lang="fr-FR" sz="2100" b="1" dirty="0" smtClean="0">
                <a:solidFill>
                  <a:srgbClr val="3366FF"/>
                </a:solidFill>
              </a:rPr>
              <a:t>Des prélèvements sur la vie ordinaire pour financer l’extraordinaire?</a:t>
            </a:r>
          </a:p>
          <a:p>
            <a:pPr marL="0" indent="0" algn="ctr">
              <a:buNone/>
            </a:pPr>
            <a:r>
              <a:rPr lang="fr-FR" sz="2100" b="1" dirty="0">
                <a:solidFill>
                  <a:srgbClr val="3366FF"/>
                </a:solidFill>
              </a:rPr>
              <a:t>Incertitude totale sur les effets économiques et CO2 de ces </a:t>
            </a:r>
            <a:r>
              <a:rPr lang="fr-FR" sz="2100" b="1" dirty="0" smtClean="0">
                <a:solidFill>
                  <a:srgbClr val="3366FF"/>
                </a:solidFill>
              </a:rPr>
              <a:t>taxes</a:t>
            </a:r>
          </a:p>
          <a:p>
            <a:pPr marL="0" indent="0" algn="ctr">
              <a:buNone/>
            </a:pPr>
            <a:endParaRPr lang="fr-FR" sz="20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Augmentation </a:t>
            </a:r>
            <a:r>
              <a:rPr lang="fr-FR" b="1" dirty="0">
                <a:solidFill>
                  <a:srgbClr val="FF0000"/>
                </a:solidFill>
              </a:rPr>
              <a:t>de la dette </a:t>
            </a:r>
            <a:r>
              <a:rPr lang="fr-FR" b="1" dirty="0" smtClean="0">
                <a:solidFill>
                  <a:srgbClr val="FF0000"/>
                </a:solidFill>
              </a:rPr>
              <a:t>publique</a:t>
            </a:r>
          </a:p>
          <a:p>
            <a:pPr marL="0" indent="0" algn="ctr">
              <a:buNone/>
            </a:pPr>
            <a:r>
              <a:rPr lang="fr-FR" sz="2300" b="1" dirty="0" smtClean="0">
                <a:solidFill>
                  <a:srgbClr val="0000FF"/>
                </a:solidFill>
              </a:rPr>
              <a:t>Les TA ne financent pas le projet année par année mais gagent des emprunts</a:t>
            </a:r>
          </a:p>
          <a:p>
            <a:pPr marL="0" indent="0" algn="ctr">
              <a:buNone/>
            </a:pPr>
            <a:endParaRPr lang="fr-FR" sz="1900" b="1" i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Deux </a:t>
            </a:r>
            <a:r>
              <a:rPr lang="fr-FR" b="1" dirty="0">
                <a:solidFill>
                  <a:srgbClr val="FF0000"/>
                </a:solidFill>
              </a:rPr>
              <a:t>questions pas encore </a:t>
            </a:r>
            <a:r>
              <a:rPr lang="fr-FR" b="1" dirty="0" smtClean="0">
                <a:solidFill>
                  <a:srgbClr val="FF0000"/>
                </a:solidFill>
              </a:rPr>
              <a:t>tranchées</a:t>
            </a:r>
          </a:p>
          <a:p>
            <a:pPr marL="0" indent="0" algn="ctr">
              <a:buNone/>
            </a:pPr>
            <a:r>
              <a:rPr lang="fr-FR" sz="2300" b="1" dirty="0" smtClean="0">
                <a:solidFill>
                  <a:srgbClr val="3366FF"/>
                </a:solidFill>
              </a:rPr>
              <a:t>Comment </a:t>
            </a:r>
            <a:r>
              <a:rPr lang="fr-FR" sz="2300" b="1" dirty="0">
                <a:solidFill>
                  <a:srgbClr val="3366FF"/>
                </a:solidFill>
              </a:rPr>
              <a:t>y voir clair dans financement des SERM quand ils sont dilués dans des « projets enveloppe » mêlant les échelles et les enjeux (GPSO, LNPACA)?</a:t>
            </a:r>
          </a:p>
          <a:p>
            <a:pPr marL="0" indent="0" algn="ctr">
              <a:buNone/>
            </a:pPr>
            <a:r>
              <a:rPr lang="fr-FR" sz="2300" b="1" dirty="0">
                <a:solidFill>
                  <a:srgbClr val="3366FF"/>
                </a:solidFill>
              </a:rPr>
              <a:t>A chaque SERM son emprunt ou un emprunt global</a:t>
            </a:r>
            <a:r>
              <a:rPr lang="fr-FR" sz="2300" b="1" dirty="0" smtClean="0">
                <a:solidFill>
                  <a:srgbClr val="3366FF"/>
                </a:solidFill>
              </a:rPr>
              <a:t>?</a:t>
            </a:r>
          </a:p>
          <a:p>
            <a:pPr marL="0" indent="0" algn="ctr">
              <a:buNone/>
            </a:pPr>
            <a:endParaRPr lang="fr-FR" sz="24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400" b="1" i="1" dirty="0">
                <a:solidFill>
                  <a:srgbClr val="FF0000"/>
                </a:solidFill>
              </a:rPr>
              <a:t>Des  dilutions successives sur le financement qui sont aussi des dilutions de responsabilité et des facteurs de moindre efficience</a:t>
            </a:r>
          </a:p>
          <a:p>
            <a:pPr marL="0" indent="0" algn="ctr">
              <a:buNone/>
            </a:pPr>
            <a:endParaRPr lang="fr-FR" sz="19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* Déjà appliqué pour GPE ou GPSO ou LNPACA</a:t>
            </a:r>
            <a:endParaRPr lang="fr-FR" sz="2000" b="1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5566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4962"/>
          </a:xfrm>
        </p:spPr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</a:rPr>
              <a:t>Les enseignements du GPE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842000"/>
            <a:ext cx="8229600" cy="2841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0634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Ce qu’a permis le modèle SGP en Idf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L’implosion de la contrainte budgétaire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On passe de l’avis négatif de l’Etat sur le Sdrif en 2007 en raison de projets TC impossibles à (co)financer au « Grand Huit »+ambitieux et  beaucoup plus coûteux en 2009</a:t>
            </a:r>
          </a:p>
          <a:p>
            <a:pPr marL="0" indent="0" algn="ctr">
              <a:buNone/>
            </a:pPr>
            <a:endParaRPr lang="fr-FR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La disparition d’une règle de base de l’ingénierie des transports: adapter  la capacité du système au flux attendu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De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Petit flux: bus; Moyen flux: BHNS, Tram; Gros flux: Metro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008000"/>
                </a:solidFill>
              </a:rPr>
              <a:t>Le métro pour tous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008000"/>
                </a:solidFill>
              </a:rPr>
              <a:t>Et in fine pourquoi pas moi? (91,95)</a:t>
            </a:r>
          </a:p>
          <a:p>
            <a:pPr marL="0" indent="0" algn="ctr">
              <a:buNone/>
            </a:pPr>
            <a:r>
              <a:rPr lang="fr-FR" sz="2400" b="1" i="1" dirty="0" smtClean="0">
                <a:solidFill>
                  <a:srgbClr val="008000"/>
                </a:solidFill>
              </a:rPr>
              <a:t>C’est la capacité de financement qui détermine la nature du projet</a:t>
            </a:r>
            <a:endParaRPr lang="fr-FR" sz="2400" b="1" i="1" dirty="0">
              <a:solidFill>
                <a:srgbClr val="008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557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Ce qu’a permis le modèle SGP en Idf</a:t>
            </a:r>
            <a:br>
              <a:rPr lang="fr-FR" b="1" dirty="0" smtClean="0">
                <a:solidFill>
                  <a:srgbClr val="0000FF"/>
                </a:solidFill>
              </a:rPr>
            </a:br>
            <a:r>
              <a:rPr lang="fr-FR" sz="3600" b="1" dirty="0" smtClean="0">
                <a:solidFill>
                  <a:srgbClr val="008000"/>
                </a:solidFill>
              </a:rPr>
              <a:t>Emprunter au (très) bon moment</a:t>
            </a:r>
            <a:endParaRPr lang="fr-FR" sz="3600" b="1" dirty="0">
              <a:solidFill>
                <a:srgbClr val="00800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152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9237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3366FF"/>
                </a:solidFill>
              </a:rPr>
              <a:t>Ce que n’a pas permis le modèle SGP en Idf</a:t>
            </a:r>
            <a:endParaRPr lang="fr-FR" sz="36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L’explosion des délais de réalisation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De la promesse à la  réalité  X2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L’explosion des coûts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De l’estimation initiale à l’estimation d’aujourd’hui pour les coûts « techniques » &gt;X2</a:t>
            </a:r>
          </a:p>
          <a:p>
            <a:pPr marL="0" indent="0" algn="ctr">
              <a:buNone/>
            </a:pPr>
            <a:endParaRPr lang="fr-FR" sz="2400" b="1" dirty="0" smtClean="0">
              <a:solidFill>
                <a:srgbClr val="3366FF"/>
              </a:solidFill>
            </a:endParaRPr>
          </a:p>
          <a:p>
            <a:pPr marL="54000" indent="-54000" algn="ctr">
              <a:lnSpc>
                <a:spcPct val="110000"/>
              </a:lnSpc>
              <a:spcBef>
                <a:spcPts val="120"/>
              </a:spcBef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Pas 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démenti</a:t>
            </a:r>
            <a:r>
              <a:rPr lang="en-US" sz="2400" b="1" dirty="0" smtClean="0">
                <a:solidFill>
                  <a:srgbClr val="FF0000"/>
                </a:solidFill>
              </a:rPr>
              <a:t> à la “</a:t>
            </a:r>
            <a:r>
              <a:rPr lang="fr-FR" sz="2400" b="1" dirty="0" smtClean="0">
                <a:solidFill>
                  <a:srgbClr val="FF0000"/>
                </a:solidFill>
              </a:rPr>
              <a:t>règle</a:t>
            </a:r>
            <a:r>
              <a:rPr lang="en-US" sz="2400" b="1" dirty="0" smtClean="0">
                <a:solidFill>
                  <a:srgbClr val="FF0000"/>
                </a:solidFill>
              </a:rPr>
              <a:t>” </a:t>
            </a:r>
            <a:r>
              <a:rPr lang="en-US" sz="2400" b="1" dirty="0">
                <a:solidFill>
                  <a:srgbClr val="FF0000"/>
                </a:solidFill>
              </a:rPr>
              <a:t>de B.  Flyvbjerg, spécialiste des mégaprojets</a:t>
            </a:r>
          </a:p>
          <a:p>
            <a:pPr marL="54000" indent="-54000" algn="ctr">
              <a:lnSpc>
                <a:spcPct val="110000"/>
              </a:lnSpc>
              <a:spcBef>
                <a:spcPts val="120"/>
              </a:spcBef>
              <a:buNone/>
            </a:pPr>
            <a:endParaRPr lang="en-US" sz="2400" b="1" dirty="0">
              <a:solidFill>
                <a:srgbClr val="3366FF"/>
              </a:solidFill>
            </a:endParaRPr>
          </a:p>
          <a:p>
            <a:pPr marL="54000" indent="-54000" algn="ctr">
              <a:lnSpc>
                <a:spcPct val="110000"/>
              </a:lnSpc>
              <a:spcBef>
                <a:spcPts val="120"/>
              </a:spcBef>
              <a:buFontTx/>
              <a:buNone/>
            </a:pPr>
            <a:r>
              <a:rPr lang="en-US" sz="2400" b="1" dirty="0">
                <a:solidFill>
                  <a:srgbClr val="3366FF"/>
                </a:solidFill>
              </a:rPr>
              <a:t>“Underestimated costs + overestimated benefits= project approval</a:t>
            </a:r>
            <a:r>
              <a:rPr lang="en-US" sz="2400" b="1" dirty="0" smtClean="0">
                <a:solidFill>
                  <a:srgbClr val="3366FF"/>
                </a:solidFill>
              </a:rPr>
              <a:t>”</a:t>
            </a:r>
            <a:endParaRPr lang="en-US" sz="2400" b="1" dirty="0">
              <a:solidFill>
                <a:srgbClr val="3366FF"/>
              </a:solidFill>
            </a:endParaRPr>
          </a:p>
          <a:p>
            <a:pPr marL="54000" indent="-54000" algn="ctr">
              <a:lnSpc>
                <a:spcPct val="110000"/>
              </a:lnSpc>
              <a:spcBef>
                <a:spcPts val="120"/>
              </a:spcBef>
              <a:buFontTx/>
              <a:buNone/>
            </a:pPr>
            <a:r>
              <a:rPr lang="en-US" sz="2400" b="1" dirty="0" smtClean="0">
                <a:solidFill>
                  <a:srgbClr val="3366FF"/>
                </a:solidFill>
              </a:rPr>
              <a:t>Coûts </a:t>
            </a:r>
            <a:r>
              <a:rPr lang="en-US" sz="2400" b="1" dirty="0">
                <a:solidFill>
                  <a:srgbClr val="3366FF"/>
                </a:solidFill>
              </a:rPr>
              <a:t>réels/ </a:t>
            </a:r>
            <a:r>
              <a:rPr lang="fr-FR" sz="2400" b="1" dirty="0" smtClean="0">
                <a:solidFill>
                  <a:srgbClr val="3366FF"/>
                </a:solidFill>
              </a:rPr>
              <a:t>estimés</a:t>
            </a:r>
            <a:r>
              <a:rPr lang="en-US" sz="2400" b="1" dirty="0" smtClean="0">
                <a:solidFill>
                  <a:srgbClr val="3366FF"/>
                </a:solidFill>
              </a:rPr>
              <a:t> </a:t>
            </a:r>
            <a:r>
              <a:rPr lang="en-US" sz="2400" b="1" dirty="0">
                <a:solidFill>
                  <a:srgbClr val="3366FF"/>
                </a:solidFill>
              </a:rPr>
              <a:t>+ 45 %,</a:t>
            </a:r>
          </a:p>
          <a:p>
            <a:pPr marL="54000" indent="-54000" algn="ctr">
              <a:lnSpc>
                <a:spcPct val="110000"/>
              </a:lnSpc>
              <a:spcBef>
                <a:spcPts val="120"/>
              </a:spcBef>
              <a:buFontTx/>
              <a:buNone/>
            </a:pPr>
            <a:r>
              <a:rPr lang="en-US" sz="2400" b="1" dirty="0">
                <a:solidFill>
                  <a:srgbClr val="3366FF"/>
                </a:solidFill>
              </a:rPr>
              <a:t> Clientèle réelle/ estimée: -51 %</a:t>
            </a:r>
          </a:p>
          <a:p>
            <a:pPr marL="54000" indent="-54000" algn="ctr">
              <a:lnSpc>
                <a:spcPct val="110000"/>
              </a:lnSpc>
              <a:spcBef>
                <a:spcPts val="120"/>
              </a:spcBef>
              <a:buFontTx/>
              <a:buNone/>
            </a:pPr>
            <a:r>
              <a:rPr lang="fr-FR" sz="2400" b="1" dirty="0">
                <a:solidFill>
                  <a:srgbClr val="3366FF"/>
                </a:solidFill>
              </a:rPr>
              <a:t>D</a:t>
            </a:r>
            <a:r>
              <a:rPr lang="en-US" sz="2400" b="1" dirty="0">
                <a:solidFill>
                  <a:srgbClr val="3366FF"/>
                </a:solidFill>
              </a:rPr>
              <a:t>ans les </a:t>
            </a:r>
            <a:r>
              <a:rPr lang="en-US" sz="2400" b="1" dirty="0" err="1">
                <a:solidFill>
                  <a:srgbClr val="3366FF"/>
                </a:solidFill>
              </a:rPr>
              <a:t>projets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  <a:r>
              <a:rPr lang="en-US" sz="2400" b="1" dirty="0" err="1">
                <a:solidFill>
                  <a:srgbClr val="3366FF"/>
                </a:solidFill>
              </a:rPr>
              <a:t>ferroviaires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  <a:r>
              <a:rPr lang="en-US" sz="2400" b="1" dirty="0" err="1">
                <a:solidFill>
                  <a:srgbClr val="3366FF"/>
                </a:solidFill>
              </a:rPr>
              <a:t>dans</a:t>
            </a:r>
            <a:r>
              <a:rPr lang="en-US" sz="2400" b="1" dirty="0">
                <a:solidFill>
                  <a:srgbClr val="3366FF"/>
                </a:solidFill>
              </a:rPr>
              <a:t> le monde</a:t>
            </a:r>
          </a:p>
          <a:p>
            <a:pPr marL="0" indent="0" algn="ctr">
              <a:buNone/>
            </a:pPr>
            <a:endParaRPr lang="fr-FR" sz="24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fr-FR" b="1" i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fr-FR" sz="2000" b="1" i="1" dirty="0" smtClean="0">
                <a:solidFill>
                  <a:srgbClr val="008000"/>
                </a:solidFill>
              </a:rPr>
              <a:t>Mais on peut toujours dire que cela aurait été pire sans le modèle SGP</a:t>
            </a:r>
          </a:p>
          <a:p>
            <a:pPr marL="0" indent="0" algn="ctr">
              <a:buNone/>
            </a:pP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42133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00FF"/>
                </a:solidFill>
              </a:rPr>
              <a:t>Ce que le modèle SGP a produit en IDF</a:t>
            </a:r>
            <a:endParaRPr lang="fr-FR" sz="36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8000"/>
                </a:solidFill>
              </a:rPr>
              <a:t>Des questions de financement qui n’ont </a:t>
            </a:r>
            <a:r>
              <a:rPr lang="fr-FR" b="1" dirty="0">
                <a:solidFill>
                  <a:srgbClr val="008000"/>
                </a:solidFill>
              </a:rPr>
              <a:t>pas </a:t>
            </a:r>
            <a:r>
              <a:rPr lang="fr-FR" b="1" dirty="0" smtClean="0">
                <a:solidFill>
                  <a:srgbClr val="008000"/>
                </a:solidFill>
              </a:rPr>
              <a:t>entravé le </a:t>
            </a:r>
            <a:r>
              <a:rPr lang="fr-FR" b="1" dirty="0">
                <a:solidFill>
                  <a:srgbClr val="008000"/>
                </a:solidFill>
              </a:rPr>
              <a:t>déroulé des </a:t>
            </a:r>
            <a:r>
              <a:rPr lang="fr-FR" b="1" dirty="0" smtClean="0">
                <a:solidFill>
                  <a:srgbClr val="008000"/>
                </a:solidFill>
              </a:rPr>
              <a:t>travaux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(à comparer à Seine Nord ou Lyon Turin)</a:t>
            </a:r>
          </a:p>
          <a:p>
            <a:pPr marL="0" indent="0" algn="ctr">
              <a:buNone/>
            </a:pPr>
            <a:r>
              <a:rPr lang="fr-FR" sz="3000" b="1" dirty="0" smtClean="0">
                <a:solidFill>
                  <a:srgbClr val="008000"/>
                </a:solidFill>
              </a:rPr>
              <a:t>Des emprunts à des taux très faibles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008000"/>
                </a:solidFill>
              </a:rPr>
              <a:t>(Période favorable, garantie Etat, Green bonds</a:t>
            </a:r>
            <a:r>
              <a:rPr lang="mr-IN" sz="2600" b="1" dirty="0" smtClean="0">
                <a:solidFill>
                  <a:srgbClr val="008000"/>
                </a:solidFill>
              </a:rPr>
              <a:t>…</a:t>
            </a:r>
            <a:r>
              <a:rPr lang="fr-FR" sz="2600" b="1" dirty="0" smtClean="0">
                <a:solidFill>
                  <a:srgbClr val="008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fr-FR" sz="2200" b="1" dirty="0" smtClean="0">
                <a:solidFill>
                  <a:srgbClr val="008000"/>
                </a:solidFill>
              </a:rPr>
              <a:t>(jusque 2023: 11 % à 0 %, 54 % à &lt;1 %, 34 % entre 1 et 2 %, 1% &gt;2 %)</a:t>
            </a:r>
          </a:p>
          <a:p>
            <a:pPr marL="0" indent="0" algn="ctr">
              <a:buNone/>
            </a:pPr>
            <a:endParaRPr lang="fr-FR" sz="24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FF0000"/>
                </a:solidFill>
              </a:rPr>
              <a:t>Un financement abondant  qui a permis de ne pas remettre en cause les tronçons les plus discutés (17 Nord, 18.. ), y compris par les instances officielles d’évaluation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FF0000"/>
                </a:solidFill>
              </a:rPr>
              <a:t>Un transfert du risque « alea de financement » vers les risque alea sur la dette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FF0000"/>
                </a:solidFill>
              </a:rPr>
              <a:t>(au moment du refinancement) </a:t>
            </a:r>
          </a:p>
          <a:p>
            <a:pPr marL="0" indent="0" algn="ctr">
              <a:buNone/>
            </a:pPr>
            <a:endParaRPr lang="fr-FR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990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00FF"/>
                </a:solidFill>
              </a:rPr>
              <a:t>Néanmoins des frais financiers excédant le coût de construction?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rgbClr val="3366FF"/>
                </a:solidFill>
              </a:rPr>
              <a:t>Des frais financiers </a:t>
            </a:r>
            <a:r>
              <a:rPr lang="fr-FR" sz="2800" b="1" dirty="0" smtClean="0">
                <a:solidFill>
                  <a:srgbClr val="3366FF"/>
                </a:solidFill>
              </a:rPr>
              <a:t>très importants, et très aléatoires, par rapport au </a:t>
            </a:r>
            <a:r>
              <a:rPr lang="fr-FR" sz="2800" b="1" dirty="0">
                <a:solidFill>
                  <a:srgbClr val="3366FF"/>
                </a:solidFill>
              </a:rPr>
              <a:t>coût «</a:t>
            </a:r>
            <a:r>
              <a:rPr lang="fr-FR" sz="2800" b="1" dirty="0" err="1">
                <a:solidFill>
                  <a:srgbClr val="3366FF"/>
                </a:solidFill>
              </a:rPr>
              <a:t>overnight</a:t>
            </a:r>
            <a:r>
              <a:rPr lang="fr-FR" sz="2800" b="1" dirty="0">
                <a:solidFill>
                  <a:srgbClr val="3366FF"/>
                </a:solidFill>
              </a:rPr>
              <a:t>  » du </a:t>
            </a:r>
            <a:r>
              <a:rPr lang="fr-FR" sz="2800" b="1" dirty="0" smtClean="0">
                <a:solidFill>
                  <a:srgbClr val="3366FF"/>
                </a:solidFill>
              </a:rPr>
              <a:t>projet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Scénarios de référence SGP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Coût « </a:t>
            </a:r>
            <a:r>
              <a:rPr lang="fr-FR" sz="2400" b="1" dirty="0" err="1" smtClean="0">
                <a:solidFill>
                  <a:srgbClr val="3366FF"/>
                </a:solidFill>
              </a:rPr>
              <a:t>overnight</a:t>
            </a:r>
            <a:r>
              <a:rPr lang="fr-FR" sz="2400" b="1" dirty="0" smtClean="0">
                <a:solidFill>
                  <a:srgbClr val="3366FF"/>
                </a:solidFill>
              </a:rPr>
              <a:t> »: </a:t>
            </a:r>
            <a:r>
              <a:rPr lang="fr-FR" sz="2400" b="1" dirty="0" smtClean="0">
                <a:solidFill>
                  <a:srgbClr val="FF0000"/>
                </a:solidFill>
              </a:rPr>
              <a:t>54,4 Md €</a:t>
            </a:r>
            <a:r>
              <a:rPr lang="fr-FR" sz="2400" b="1" dirty="0" smtClean="0">
                <a:solidFill>
                  <a:srgbClr val="3366FF"/>
                </a:solidFill>
              </a:rPr>
              <a:t> Frais financiers </a:t>
            </a:r>
            <a:r>
              <a:rPr lang="fr-FR" sz="2400" b="1" dirty="0" smtClean="0">
                <a:solidFill>
                  <a:srgbClr val="FF6600"/>
                </a:solidFill>
              </a:rPr>
              <a:t>29,5</a:t>
            </a:r>
            <a:r>
              <a:rPr lang="fr-FR" sz="2400" b="1" dirty="0" smtClean="0">
                <a:solidFill>
                  <a:srgbClr val="3366FF"/>
                </a:solidFill>
              </a:rPr>
              <a:t> Md€</a:t>
            </a:r>
          </a:p>
          <a:p>
            <a:pPr marL="0" indent="0" algn="ctr">
              <a:buNone/>
            </a:pPr>
            <a:r>
              <a:rPr lang="fr-FR" sz="1900" b="1" dirty="0" smtClean="0">
                <a:solidFill>
                  <a:srgbClr val="3366FF"/>
                </a:solidFill>
              </a:rPr>
              <a:t>(malgré les taux très favorables)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Cour des comptes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Evolutions des frais financiers selon scénarios Cour des Comptes 2024 </a:t>
            </a:r>
          </a:p>
          <a:p>
            <a:pPr marL="0" indent="0" algn="ctr">
              <a:buNone/>
            </a:pPr>
            <a:r>
              <a:rPr lang="fr-FR" sz="2200" b="1" dirty="0" smtClean="0">
                <a:solidFill>
                  <a:srgbClr val="3366FF"/>
                </a:solidFill>
              </a:rPr>
              <a:t>(après prise en compte de la « demi redevance » pour </a:t>
            </a:r>
            <a:r>
              <a:rPr lang="fr-FR" sz="2200" b="1" dirty="0" err="1" smtClean="0">
                <a:solidFill>
                  <a:srgbClr val="3366FF"/>
                </a:solidFill>
              </a:rPr>
              <a:t>Idfm</a:t>
            </a:r>
            <a:r>
              <a:rPr lang="fr-FR" sz="2200" b="1" dirty="0" smtClean="0">
                <a:solidFill>
                  <a:srgbClr val="3366FF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De </a:t>
            </a:r>
            <a:r>
              <a:rPr lang="fr-FR" sz="2800" b="1" dirty="0" smtClean="0">
                <a:solidFill>
                  <a:srgbClr val="FF0000"/>
                </a:solidFill>
              </a:rPr>
              <a:t>45 à 108 </a:t>
            </a:r>
            <a:r>
              <a:rPr lang="fr-FR" sz="2800" b="1" dirty="0" smtClean="0">
                <a:solidFill>
                  <a:srgbClr val="3366FF"/>
                </a:solidFill>
              </a:rPr>
              <a:t>milliards d’€</a:t>
            </a:r>
          </a:p>
          <a:p>
            <a:pPr marL="0" indent="0" algn="ctr">
              <a:buNone/>
            </a:pPr>
            <a:r>
              <a:rPr lang="fr-FR" sz="2200" b="1" dirty="0" smtClean="0">
                <a:solidFill>
                  <a:srgbClr val="3366FF"/>
                </a:solidFill>
              </a:rPr>
              <a:t>(Cour des comptes 2024, Tableau 11 p51)</a:t>
            </a:r>
          </a:p>
          <a:p>
            <a:pPr marL="0" indent="0" algn="ctr">
              <a:buNone/>
            </a:pPr>
            <a:endParaRPr lang="fr-FR" sz="2800" b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endParaRPr lang="fr-FR" b="1" dirty="0">
              <a:solidFill>
                <a:srgbClr val="3366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557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000" b="1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fr-FR" sz="4000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Quatre points de vue pour conclure</a:t>
            </a:r>
            <a:endParaRPr lang="fr-FR" sz="4000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4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75391"/>
            <a:ext cx="7772400" cy="1009767"/>
          </a:xfrm>
        </p:spPr>
        <p:txBody>
          <a:bodyPr/>
          <a:lstStyle/>
          <a:p>
            <a:r>
              <a:rPr lang="fr-FR" b="1" dirty="0" smtClean="0">
                <a:solidFill>
                  <a:srgbClr val="0000FF"/>
                </a:solidFill>
              </a:rPr>
              <a:t>Et après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438153"/>
            <a:ext cx="6400800" cy="4758144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rgbClr val="3366FF"/>
                </a:solidFill>
              </a:rPr>
              <a:t>40 années consacrées à la connaissance de la mobilité et de sa dynamique et à à l’évaluation des enjeux économiques sociaux environnementaux et urbains qui lui sont associés</a:t>
            </a:r>
          </a:p>
          <a:p>
            <a:r>
              <a:rPr lang="fr-FR" sz="1800" b="1" dirty="0" smtClean="0">
                <a:solidFill>
                  <a:srgbClr val="3366FF"/>
                </a:solidFill>
              </a:rPr>
              <a:t>Dans un contexte où parler d’argent à propos des TC semblait déplacé</a:t>
            </a:r>
          </a:p>
          <a:p>
            <a:r>
              <a:rPr lang="fr-FR" sz="1800" b="1" dirty="0" smtClean="0">
                <a:solidFill>
                  <a:srgbClr val="3366FF"/>
                </a:solidFill>
              </a:rPr>
              <a:t>Des connaissances rassemblées dans une dizaine d’ouvrages</a:t>
            </a:r>
          </a:p>
          <a:p>
            <a:r>
              <a:rPr lang="fr-FR" sz="2000" b="1" i="1" dirty="0" smtClean="0">
                <a:solidFill>
                  <a:srgbClr val="FF0000"/>
                </a:solidFill>
              </a:rPr>
              <a:t>A partir d’enquêtes désagrégées qui m’ont appris que les « gens ordinaires » sont très rationnels et bons gestionnaires, et m’ont amené à réfléchir de leur point de vue aux solutions qu’on leur propose</a:t>
            </a:r>
          </a:p>
          <a:p>
            <a:r>
              <a:rPr lang="fr-FR" sz="2000" b="1" dirty="0">
                <a:solidFill>
                  <a:srgbClr val="3366FF"/>
                </a:solidFill>
              </a:rPr>
              <a:t>Et </a:t>
            </a:r>
            <a:r>
              <a:rPr lang="fr-FR" sz="2000" b="1" dirty="0" smtClean="0">
                <a:solidFill>
                  <a:srgbClr val="3366FF"/>
                </a:solidFill>
              </a:rPr>
              <a:t>enfin</a:t>
            </a:r>
          </a:p>
          <a:p>
            <a:r>
              <a:rPr lang="fr-FR" sz="2000" b="1" dirty="0">
                <a:solidFill>
                  <a:srgbClr val="3366FF"/>
                </a:solidFill>
              </a:rPr>
              <a:t>Un regard distancié sur les registres de </a:t>
            </a:r>
            <a:r>
              <a:rPr lang="fr-FR" sz="2000" b="1" dirty="0" smtClean="0">
                <a:solidFill>
                  <a:srgbClr val="3366FF"/>
                </a:solidFill>
              </a:rPr>
              <a:t>justification</a:t>
            </a:r>
            <a:endParaRPr lang="fr-FR" sz="2000" b="1" dirty="0">
              <a:solidFill>
                <a:srgbClr val="3366FF"/>
              </a:solidFill>
            </a:endParaRPr>
          </a:p>
          <a:p>
            <a:r>
              <a:rPr lang="fr-FR" sz="2000" b="1" dirty="0">
                <a:solidFill>
                  <a:srgbClr val="3366FF"/>
                </a:solidFill>
              </a:rPr>
              <a:t>Un « concernement » citoyen sur la dette et son évolution </a:t>
            </a:r>
          </a:p>
          <a:p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2938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0000FF"/>
                </a:solidFill>
              </a:rPr>
              <a:t>Enthousiaste: Thierry </a:t>
            </a:r>
            <a:r>
              <a:rPr lang="fr-FR" sz="3600" b="1" dirty="0" err="1" smtClean="0">
                <a:solidFill>
                  <a:srgbClr val="0000FF"/>
                </a:solidFill>
              </a:rPr>
              <a:t>Dallard</a:t>
            </a:r>
            <a:r>
              <a:rPr lang="fr-FR" sz="3600" b="1" dirty="0" smtClean="0">
                <a:solidFill>
                  <a:srgbClr val="0000FF"/>
                </a:solidFill>
              </a:rPr>
              <a:t> pour TDIE</a:t>
            </a:r>
            <a:endParaRPr lang="fr-FR" sz="3600" b="1" dirty="0">
              <a:solidFill>
                <a:srgbClr val="0000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La nécessaire transition écologique nous place face à un mur d’investissement (100 Md€/an de +/</a:t>
            </a:r>
            <a:r>
              <a:rPr lang="fr-FR" sz="2000" b="1" dirty="0" err="1" smtClean="0">
                <a:solidFill>
                  <a:srgbClr val="0000FF"/>
                </a:solidFill>
              </a:rPr>
              <a:t>ref</a:t>
            </a:r>
            <a:r>
              <a:rPr lang="fr-FR" sz="2000" b="1" dirty="0" smtClean="0">
                <a:solidFill>
                  <a:srgbClr val="0000FF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Les investissements dans le ferroviaire font partie de ces investissements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Les règles et contraintes comptables actuelles (Maastricht, etc.) interdisent de franchir ce mur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Il faut donc neutraliser les effets de ces contraintes et sortir de la dette publique les projets adossés à des ressources affectées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L’existence d’une structure publique dédiée à un projet qui bénéficie de financements fléchés gageant une dette de long terme permet une conduite efficace et économe du projet et répond au déficit de confiance généralisé</a:t>
            </a: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8000"/>
                </a:solidFill>
              </a:rPr>
              <a:t>Les critiques adressées aux sociétés de projet ne tiennent pas: le vrai sujet, c’est de ne pas rendre plus facile la réalisation de mauvais projets</a:t>
            </a:r>
          </a:p>
          <a:p>
            <a:pPr marL="0" indent="0" algn="ctr">
              <a:buNone/>
            </a:pPr>
            <a:r>
              <a:rPr lang="fr-FR" sz="1800" b="1" i="1" dirty="0" smtClean="0">
                <a:solidFill>
                  <a:srgbClr val="008000"/>
                </a:solidFill>
              </a:rPr>
              <a:t>La bonne attitude: laisser + de temps à la décision, puis privilégier l’efficacité</a:t>
            </a:r>
          </a:p>
          <a:p>
            <a:endParaRPr lang="fr-FR" sz="1800" b="1" i="1" dirty="0" smtClean="0">
              <a:solidFill>
                <a:srgbClr val="008000"/>
              </a:solidFill>
            </a:endParaRPr>
          </a:p>
          <a:p>
            <a:endParaRPr lang="fr-FR" sz="20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82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406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Réservé: IGEDD-IGF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5689600"/>
          </a:xfrm>
          <a:noFill/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fr-FR" sz="3400" b="1" dirty="0" smtClean="0">
                <a:solidFill>
                  <a:srgbClr val="3366FF"/>
                </a:solidFill>
              </a:rPr>
              <a:t>Peu d’attention au service rendu à l’usager et à la société: le projet devient acteur et passe avant l’objectif. 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0000FF"/>
                </a:solidFill>
              </a:rPr>
              <a:t>« L’objectif </a:t>
            </a:r>
            <a:r>
              <a:rPr lang="fr-FR" sz="2600" b="1" dirty="0">
                <a:solidFill>
                  <a:srgbClr val="0000FF"/>
                </a:solidFill>
              </a:rPr>
              <a:t>de </a:t>
            </a:r>
            <a:r>
              <a:rPr lang="fr-FR" sz="2600" b="1" dirty="0" err="1">
                <a:solidFill>
                  <a:srgbClr val="0000FF"/>
                </a:solidFill>
              </a:rPr>
              <a:t>décarbonation</a:t>
            </a:r>
            <a:r>
              <a:rPr lang="fr-FR" sz="2600" b="1" dirty="0">
                <a:solidFill>
                  <a:srgbClr val="0000FF"/>
                </a:solidFill>
              </a:rPr>
              <a:t> des mobilités et la valeur socio-économique des projets </a:t>
            </a:r>
            <a:r>
              <a:rPr lang="fr-FR" sz="2600" b="1" dirty="0" smtClean="0">
                <a:solidFill>
                  <a:srgbClr val="0000FF"/>
                </a:solidFill>
              </a:rPr>
              <a:t>envisagés </a:t>
            </a:r>
            <a:r>
              <a:rPr lang="fr-FR" sz="2600" b="1" dirty="0">
                <a:solidFill>
                  <a:srgbClr val="0000FF"/>
                </a:solidFill>
              </a:rPr>
              <a:t>restent le plus souvent à </a:t>
            </a:r>
            <a:r>
              <a:rPr lang="fr-FR" sz="2600" b="1" dirty="0" smtClean="0">
                <a:solidFill>
                  <a:srgbClr val="0000FF"/>
                </a:solidFill>
              </a:rPr>
              <a:t>étudier » </a:t>
            </a:r>
            <a:endParaRPr lang="fr-FR" sz="2600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3366FF"/>
                </a:solidFill>
              </a:rPr>
              <a:t>« Le REME de Strasbourg a été « engagé sans analyse des besoins de mobilité et sans qu’aient été évalués les trafics et le report modal » (p 261) »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rgbClr val="3366FF"/>
                </a:solidFill>
              </a:rPr>
              <a:t>« Des études sur Arcachon </a:t>
            </a:r>
            <a:r>
              <a:rPr lang="fr-FR" sz="2600" b="1" dirty="0">
                <a:solidFill>
                  <a:srgbClr val="3366FF"/>
                </a:solidFill>
              </a:rPr>
              <a:t>L</a:t>
            </a:r>
            <a:r>
              <a:rPr lang="fr-FR" sz="2600" b="1" dirty="0" smtClean="0">
                <a:solidFill>
                  <a:srgbClr val="3366FF"/>
                </a:solidFill>
              </a:rPr>
              <a:t>ibourne concluent à une VAN  négative » p256</a:t>
            </a:r>
          </a:p>
          <a:p>
            <a:pPr marL="0" indent="0" algn="ctr">
              <a:buNone/>
            </a:pPr>
            <a:r>
              <a:rPr lang="fr-FR" sz="3300" b="1" i="1" dirty="0" smtClean="0">
                <a:solidFill>
                  <a:srgbClr val="FF0000"/>
                </a:solidFill>
              </a:rPr>
              <a:t>« Nous recommandons que les études préalables à l’octroi du statut permettent d’évaluer le report modal, le bilan carbone et l’intérêt socio-économique »    </a:t>
            </a:r>
          </a:p>
          <a:p>
            <a:pPr marL="0" indent="0" algn="ctr">
              <a:buNone/>
            </a:pPr>
            <a:endParaRPr lang="fr-FR" sz="38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3800" b="1" dirty="0" smtClean="0">
                <a:solidFill>
                  <a:srgbClr val="3366FF"/>
                </a:solidFill>
              </a:rPr>
              <a:t>Polarisation de l’attention (et des financements) sur les </a:t>
            </a:r>
            <a:r>
              <a:rPr lang="fr-FR" sz="3800" b="1" dirty="0" err="1" smtClean="0">
                <a:solidFill>
                  <a:srgbClr val="3366FF"/>
                </a:solidFill>
              </a:rPr>
              <a:t>infras</a:t>
            </a:r>
            <a:r>
              <a:rPr lang="fr-FR" sz="3800" b="1" dirty="0" smtClean="0">
                <a:solidFill>
                  <a:srgbClr val="3366FF"/>
                </a:solidFill>
              </a:rPr>
              <a:t>, (le </a:t>
            </a:r>
            <a:r>
              <a:rPr lang="fr-FR" sz="3800" b="1" dirty="0">
                <a:solidFill>
                  <a:srgbClr val="3366FF"/>
                </a:solidFill>
              </a:rPr>
              <a:t>+</a:t>
            </a:r>
            <a:r>
              <a:rPr lang="fr-FR" sz="3800" b="1" dirty="0" smtClean="0">
                <a:solidFill>
                  <a:srgbClr val="3366FF"/>
                </a:solidFill>
              </a:rPr>
              <a:t> long à mettre en œuvre) au risque d’oublier les solutions </a:t>
            </a:r>
            <a:r>
              <a:rPr lang="fr-FR" sz="3800" b="1" dirty="0">
                <a:solidFill>
                  <a:srgbClr val="3366FF"/>
                </a:solidFill>
              </a:rPr>
              <a:t>+</a:t>
            </a:r>
            <a:r>
              <a:rPr lang="fr-FR" sz="3800" b="1" dirty="0" smtClean="0">
                <a:solidFill>
                  <a:srgbClr val="3366FF"/>
                </a:solidFill>
              </a:rPr>
              <a:t> rapides et </a:t>
            </a:r>
            <a:r>
              <a:rPr lang="fr-FR" sz="3800" b="1" dirty="0">
                <a:solidFill>
                  <a:srgbClr val="3366FF"/>
                </a:solidFill>
              </a:rPr>
              <a:t>-</a:t>
            </a:r>
            <a:r>
              <a:rPr lang="fr-FR" sz="3800" b="1" dirty="0" smtClean="0">
                <a:solidFill>
                  <a:srgbClr val="3366FF"/>
                </a:solidFill>
              </a:rPr>
              <a:t> coûteuses</a:t>
            </a:r>
          </a:p>
          <a:p>
            <a:pPr marL="0" indent="0" algn="ctr">
              <a:buNone/>
            </a:pPr>
            <a:r>
              <a:rPr lang="fr-FR" sz="3300" b="1" i="1" dirty="0" smtClean="0">
                <a:solidFill>
                  <a:srgbClr val="FF0000"/>
                </a:solidFill>
              </a:rPr>
              <a:t>« Dès la sollicitation du statut, examiner la possibilité d’une phase d’accroissement de l’offre sans investissements « fer » lourds, ou avec des investissements limités </a:t>
            </a:r>
            <a:r>
              <a:rPr lang="fr-FR" sz="2900" b="1" i="1" dirty="0" smtClean="0">
                <a:solidFill>
                  <a:srgbClr val="FF0000"/>
                </a:solidFill>
              </a:rPr>
              <a:t>(par exemple car express , voies réservées, etc.) p5; </a:t>
            </a:r>
          </a:p>
          <a:p>
            <a:pPr marL="0" indent="0" algn="ctr">
              <a:buNone/>
            </a:pPr>
            <a:r>
              <a:rPr lang="fr-FR" sz="3300" b="1" i="1" dirty="0" smtClean="0">
                <a:solidFill>
                  <a:srgbClr val="FF0000"/>
                </a:solidFill>
              </a:rPr>
              <a:t>ART cité par IGEDD « Il existe une capacité résiduelle significative avant tout investissement lourd dans l’infra »</a:t>
            </a:r>
          </a:p>
          <a:p>
            <a:endParaRPr lang="fr-FR" sz="3300" b="1" i="1" dirty="0" smtClean="0">
              <a:solidFill>
                <a:srgbClr val="3366FF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173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Réservé IGEDD</a:t>
            </a:r>
            <a:r>
              <a:rPr lang="fr-FR" b="1" dirty="0">
                <a:solidFill>
                  <a:srgbClr val="0000FF"/>
                </a:solidFill>
              </a:rPr>
              <a:t>-IGF </a:t>
            </a:r>
            <a:r>
              <a:rPr lang="fr-FR" b="1" dirty="0" smtClean="0">
                <a:solidFill>
                  <a:srgbClr val="0000FF"/>
                </a:solidFill>
              </a:rPr>
              <a:t>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fr-FR" sz="5800" b="1" dirty="0" smtClean="0">
                <a:solidFill>
                  <a:srgbClr val="3366FF"/>
                </a:solidFill>
              </a:rPr>
              <a:t>Des doutes sur l’effet CO2</a:t>
            </a:r>
          </a:p>
          <a:p>
            <a:pPr marL="0" indent="0" algn="ctr">
              <a:buNone/>
            </a:pPr>
            <a:endParaRPr lang="fr-FR" sz="36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3600" b="1" dirty="0" smtClean="0">
                <a:solidFill>
                  <a:srgbClr val="3366FF"/>
                </a:solidFill>
              </a:rPr>
              <a:t>« Plus </a:t>
            </a:r>
            <a:r>
              <a:rPr lang="fr-FR" sz="3600" b="1" dirty="0">
                <a:solidFill>
                  <a:srgbClr val="3366FF"/>
                </a:solidFill>
              </a:rPr>
              <a:t>les projets sont lourds et coûteux, plus ils sont émetteurs de carbone à la construction, et plus ces émissions seront difficiles à compenser en exploitation, dans le contexte de la </a:t>
            </a:r>
            <a:r>
              <a:rPr lang="fr-FR" sz="3600" b="1" dirty="0" err="1">
                <a:solidFill>
                  <a:srgbClr val="3366FF"/>
                </a:solidFill>
              </a:rPr>
              <a:t>décarbonation</a:t>
            </a:r>
            <a:r>
              <a:rPr lang="fr-FR" sz="3600" b="1" dirty="0">
                <a:solidFill>
                  <a:srgbClr val="3366FF"/>
                </a:solidFill>
              </a:rPr>
              <a:t> progressive des véhicules routiers. Des projets plus économes en coûts d’investissement comme les cars express peuvent ainsi présenter de meilleurs  gains en termes de rentabilité socio-économique et de </a:t>
            </a:r>
            <a:r>
              <a:rPr lang="fr-FR" sz="3600" b="1" dirty="0" err="1" smtClean="0">
                <a:solidFill>
                  <a:srgbClr val="3366FF"/>
                </a:solidFill>
              </a:rPr>
              <a:t>décarbonation</a:t>
            </a:r>
            <a:r>
              <a:rPr lang="fr-FR" sz="3600" b="1" dirty="0" smtClean="0">
                <a:solidFill>
                  <a:srgbClr val="3366FF"/>
                </a:solidFill>
              </a:rPr>
              <a:t> ».  P 265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059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Réservé IGEDD-IGF 3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fr-FR" sz="6200" b="1" dirty="0">
                <a:solidFill>
                  <a:srgbClr val="3366FF"/>
                </a:solidFill>
              </a:rPr>
              <a:t>Une polarisation de l’attention sur les nouveaux modes de </a:t>
            </a:r>
            <a:r>
              <a:rPr lang="fr-FR" sz="6200" b="1" dirty="0" smtClean="0">
                <a:solidFill>
                  <a:srgbClr val="3366FF"/>
                </a:solidFill>
              </a:rPr>
              <a:t>financement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5500" b="1" i="1" dirty="0" smtClean="0">
                <a:solidFill>
                  <a:srgbClr val="FF0000"/>
                </a:solidFill>
              </a:rPr>
              <a:t>Proposition </a:t>
            </a:r>
            <a:r>
              <a:rPr lang="fr-FR" sz="5500" b="1" i="1" dirty="0">
                <a:solidFill>
                  <a:srgbClr val="FF0000"/>
                </a:solidFill>
              </a:rPr>
              <a:t>n° 7 : Pour le plan de financement prévu pour l’octroi du statut et sa partie exploitation, inclure un engagement des collectivités parties prenantes à utiliser de manière équilibrée et suffisamment dynamique les leviers à leur main </a:t>
            </a:r>
            <a:r>
              <a:rPr lang="fr-FR" sz="5500" b="1" i="1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fr-FR" sz="4900" b="1" dirty="0" smtClean="0">
                <a:solidFill>
                  <a:srgbClr val="FF0000"/>
                </a:solidFill>
              </a:rPr>
              <a:t> </a:t>
            </a:r>
            <a:r>
              <a:rPr lang="fr-FR" sz="4900" b="1" dirty="0">
                <a:solidFill>
                  <a:srgbClr val="FF0000"/>
                </a:solidFill>
              </a:rPr>
              <a:t>ressources fiscales et contributives existantes (notamment le versement mobilité) et autres recettes à leur main (recettes tarifaires et contribution des collectivités</a:t>
            </a:r>
            <a:r>
              <a:rPr lang="fr-FR" sz="4900" b="1" dirty="0" smtClean="0">
                <a:solidFill>
                  <a:srgbClr val="FF0000"/>
                </a:solidFill>
              </a:rPr>
              <a:t>)</a:t>
            </a:r>
            <a:endParaRPr lang="fr-FR" sz="49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6200" b="1" dirty="0">
                <a:solidFill>
                  <a:srgbClr val="3366FF"/>
                </a:solidFill>
              </a:rPr>
              <a:t>Un risque de dérive des coûts entièrement à la charge des EPL</a:t>
            </a:r>
          </a:p>
          <a:p>
            <a:pPr marL="0" indent="0" algn="ctr">
              <a:buNone/>
            </a:pPr>
            <a:r>
              <a:rPr lang="fr-FR" sz="5500" b="1" i="1" dirty="0">
                <a:solidFill>
                  <a:srgbClr val="FF6600"/>
                </a:solidFill>
              </a:rPr>
              <a:t>«la mise en place d’une structure de type GIP prévue par la loi  limiterait la maîtrise par les collectivités au profit des opérateurs  et cantonnerait les financeurs à une surveillance distante </a:t>
            </a:r>
            <a:r>
              <a:rPr lang="fr-FR" sz="5500" b="1" i="1" dirty="0" smtClean="0">
                <a:solidFill>
                  <a:srgbClr val="FF6600"/>
                </a:solidFill>
              </a:rPr>
              <a:t>» p 35 </a:t>
            </a:r>
            <a:endParaRPr lang="fr-FR" sz="5500" b="1" i="1" dirty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fr-FR" sz="6200" b="1" dirty="0">
                <a:solidFill>
                  <a:srgbClr val="3366FF"/>
                </a:solidFill>
              </a:rPr>
              <a:t>Des frais </a:t>
            </a:r>
            <a:r>
              <a:rPr lang="fr-FR" sz="6200" b="1" dirty="0" smtClean="0">
                <a:solidFill>
                  <a:srgbClr val="3366FF"/>
                </a:solidFill>
              </a:rPr>
              <a:t>financiers importants et partiellement évitables</a:t>
            </a:r>
          </a:p>
          <a:p>
            <a:pPr marL="0" indent="0" algn="ctr">
              <a:buNone/>
            </a:pPr>
            <a:r>
              <a:rPr lang="fr-FR" sz="4900" b="1" i="1" dirty="0" smtClean="0">
                <a:solidFill>
                  <a:srgbClr val="FF0000"/>
                </a:solidFill>
              </a:rPr>
              <a:t>« Ne </a:t>
            </a:r>
            <a:r>
              <a:rPr lang="fr-FR" sz="4900" b="1" i="1" dirty="0">
                <a:solidFill>
                  <a:srgbClr val="FF0000"/>
                </a:solidFill>
              </a:rPr>
              <a:t>recourir à des montages financiers reposant </a:t>
            </a:r>
            <a:r>
              <a:rPr lang="fr-FR" sz="4900" b="1" i="1" dirty="0" smtClean="0">
                <a:solidFill>
                  <a:srgbClr val="FF0000"/>
                </a:solidFill>
              </a:rPr>
              <a:t>sur </a:t>
            </a:r>
            <a:r>
              <a:rPr lang="fr-FR" sz="4900" b="1" i="1" dirty="0">
                <a:solidFill>
                  <a:srgbClr val="FF0000"/>
                </a:solidFill>
              </a:rPr>
              <a:t>l’endettement à très long </a:t>
            </a:r>
            <a:r>
              <a:rPr lang="fr-FR" sz="4900" b="1" i="1" dirty="0" smtClean="0">
                <a:solidFill>
                  <a:srgbClr val="FF0000"/>
                </a:solidFill>
              </a:rPr>
              <a:t>terme </a:t>
            </a:r>
            <a:r>
              <a:rPr lang="fr-FR" sz="4900" b="1" i="1" dirty="0">
                <a:solidFill>
                  <a:srgbClr val="FF0000"/>
                </a:solidFill>
              </a:rPr>
              <a:t>adossé à </a:t>
            </a:r>
            <a:r>
              <a:rPr lang="fr-FR" sz="4900" b="1" i="1" dirty="0" smtClean="0">
                <a:solidFill>
                  <a:srgbClr val="FF0000"/>
                </a:solidFill>
              </a:rPr>
              <a:t>des </a:t>
            </a:r>
            <a:r>
              <a:rPr lang="fr-FR" sz="4900" b="1" i="1" dirty="0">
                <a:solidFill>
                  <a:srgbClr val="FF0000"/>
                </a:solidFill>
              </a:rPr>
              <a:t>taxes affectées</a:t>
            </a:r>
            <a:r>
              <a:rPr lang="fr-FR" sz="4900" b="1" i="1" dirty="0" smtClean="0">
                <a:solidFill>
                  <a:srgbClr val="FF0000"/>
                </a:solidFill>
              </a:rPr>
              <a:t>, </a:t>
            </a:r>
            <a:r>
              <a:rPr lang="fr-FR" sz="4900" b="1" i="1" dirty="0">
                <a:solidFill>
                  <a:srgbClr val="FF0000"/>
                </a:solidFill>
              </a:rPr>
              <a:t>que dans les cas de projets spécifiques, caractérisés par des montants qui excèdent les capacités financières usuelles des collectivités porteuses du </a:t>
            </a:r>
            <a:r>
              <a:rPr lang="fr-FR" sz="4900" b="1" i="1" dirty="0" smtClean="0">
                <a:solidFill>
                  <a:srgbClr val="FF0000"/>
                </a:solidFill>
              </a:rPr>
              <a:t>projet »</a:t>
            </a:r>
            <a:r>
              <a:rPr lang="fr-FR" sz="4900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sz="4900" b="1" i="1" dirty="0" smtClean="0">
                <a:solidFill>
                  <a:srgbClr val="FF0000"/>
                </a:solidFill>
              </a:rPr>
              <a:t>« En </a:t>
            </a:r>
            <a:r>
              <a:rPr lang="fr-FR" sz="4900" b="1" i="1" dirty="0">
                <a:solidFill>
                  <a:srgbClr val="FF0000"/>
                </a:solidFill>
              </a:rPr>
              <a:t>cas de recours à la SGP, adapter sa gouvernance </a:t>
            </a:r>
            <a:r>
              <a:rPr lang="fr-FR" sz="4900" b="1" i="1" dirty="0" smtClean="0">
                <a:solidFill>
                  <a:srgbClr val="FF0000"/>
                </a:solidFill>
              </a:rPr>
              <a:t>pour </a:t>
            </a:r>
            <a:r>
              <a:rPr lang="fr-FR" sz="4900" b="1" i="1" dirty="0">
                <a:solidFill>
                  <a:srgbClr val="FF0000"/>
                </a:solidFill>
              </a:rPr>
              <a:t>assurer pour chaque SERM </a:t>
            </a:r>
            <a:r>
              <a:rPr lang="fr-FR" sz="4900" b="1" i="1" dirty="0" smtClean="0">
                <a:solidFill>
                  <a:srgbClr val="FF0000"/>
                </a:solidFill>
              </a:rPr>
              <a:t> </a:t>
            </a:r>
            <a:r>
              <a:rPr lang="fr-FR" sz="4900" b="1" i="1" dirty="0">
                <a:solidFill>
                  <a:srgbClr val="FF0000"/>
                </a:solidFill>
              </a:rPr>
              <a:t>une responsabilisation directe </a:t>
            </a:r>
            <a:r>
              <a:rPr lang="fr-FR" sz="4900" b="1" i="1" dirty="0" smtClean="0">
                <a:solidFill>
                  <a:srgbClr val="FF0000"/>
                </a:solidFill>
              </a:rPr>
              <a:t>des élus concernés dans </a:t>
            </a:r>
            <a:r>
              <a:rPr lang="fr-FR" sz="4900" b="1" i="1" dirty="0">
                <a:solidFill>
                  <a:srgbClr val="FF0000"/>
                </a:solidFill>
              </a:rPr>
              <a:t>la trajectoire financière du projet et une absence de garantie implicite de </a:t>
            </a:r>
            <a:r>
              <a:rPr lang="fr-FR" sz="4900" b="1" i="1" dirty="0" smtClean="0">
                <a:solidFill>
                  <a:srgbClr val="FF0000"/>
                </a:solidFill>
              </a:rPr>
              <a:t>l’État. </a:t>
            </a:r>
            <a:endParaRPr lang="fr-FR" sz="4900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4900" b="1" i="1" dirty="0" smtClean="0">
                <a:solidFill>
                  <a:srgbClr val="FF0000"/>
                </a:solidFill>
              </a:rPr>
              <a:t> </a:t>
            </a:r>
            <a:r>
              <a:rPr lang="fr-FR" sz="4900" b="1" i="1" dirty="0">
                <a:solidFill>
                  <a:srgbClr val="FF0000"/>
                </a:solidFill>
              </a:rPr>
              <a:t>« Il n’y a pas de plus value à recourir à un montage type SGP » </a:t>
            </a:r>
          </a:p>
          <a:p>
            <a:pPr marL="0" indent="0" algn="ctr">
              <a:buNone/>
            </a:pPr>
            <a:r>
              <a:rPr lang="fr-FR" sz="6200" b="1" i="1" dirty="0">
                <a:solidFill>
                  <a:srgbClr val="008000"/>
                </a:solidFill>
              </a:rPr>
              <a:t>De gros enjeux d’efficacité et d’efficience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99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Désabusé: votre serviteur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Ce n’est pas la profusion de pain qui réduit l’envie de croissant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On a un vrai problème de difficultés de mobilité pour 1/3 de la population auquel on répond par des solutions pour tous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Le social pour tous, est ce encore du social?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Même lorsqu’elles sont des ouvriers de la onzième heure, ce sont toujours les organisations dotées du plus fort </a:t>
            </a:r>
            <a:r>
              <a:rPr lang="fr-FR" sz="2400" b="1" dirty="0" smtClean="0">
                <a:solidFill>
                  <a:srgbClr val="FF0000"/>
                </a:solidFill>
              </a:rPr>
              <a:t>pouvoir d’influence </a:t>
            </a:r>
            <a:r>
              <a:rPr lang="fr-FR" sz="2400" b="1" dirty="0" smtClean="0">
                <a:solidFill>
                  <a:srgbClr val="3366FF"/>
                </a:solidFill>
              </a:rPr>
              <a:t>qui sont en situation de </a:t>
            </a:r>
            <a:r>
              <a:rPr lang="fr-FR" sz="2400" b="1" dirty="0" smtClean="0">
                <a:solidFill>
                  <a:srgbClr val="FF0000"/>
                </a:solidFill>
              </a:rPr>
              <a:t>s’approprier les impératifs catégoriques</a:t>
            </a:r>
            <a:r>
              <a:rPr lang="fr-FR" sz="2400" b="1" dirty="0" smtClean="0">
                <a:solidFill>
                  <a:srgbClr val="3366FF"/>
                </a:solidFill>
              </a:rPr>
              <a:t>, type CO2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L’ouverture d’une </a:t>
            </a:r>
            <a:r>
              <a:rPr lang="fr-FR" sz="2400" b="1" i="1" dirty="0" smtClean="0">
                <a:solidFill>
                  <a:srgbClr val="FF0000"/>
                </a:solidFill>
              </a:rPr>
              <a:t>possibilité </a:t>
            </a:r>
            <a:r>
              <a:rPr lang="fr-FR" sz="2400" b="1" i="1" dirty="0" smtClean="0">
                <a:solidFill>
                  <a:srgbClr val="3366FF"/>
                </a:solidFill>
              </a:rPr>
              <a:t> </a:t>
            </a:r>
            <a:r>
              <a:rPr lang="fr-FR" sz="2400" b="1" dirty="0" smtClean="0">
                <a:solidFill>
                  <a:srgbClr val="3366FF"/>
                </a:solidFill>
              </a:rPr>
              <a:t>de dépense publique  se traduit toujours par une </a:t>
            </a:r>
            <a:r>
              <a:rPr lang="fr-FR" sz="2400" b="1" i="1" dirty="0" smtClean="0">
                <a:solidFill>
                  <a:srgbClr val="FF0000"/>
                </a:solidFill>
              </a:rPr>
              <a:t>certitude </a:t>
            </a:r>
            <a:r>
              <a:rPr lang="fr-FR" sz="2400" b="1" dirty="0" smtClean="0">
                <a:solidFill>
                  <a:srgbClr val="3366FF"/>
                </a:solidFill>
              </a:rPr>
              <a:t>de dépense</a:t>
            </a: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(ex: VM au taquet, TAR  sur TICPE au max, DTMO au max, etc.)</a:t>
            </a:r>
            <a:endParaRPr lang="fr-FR" sz="2400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171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95300"/>
            <a:ext cx="8229600" cy="56308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000" b="1" dirty="0" smtClean="0">
                <a:solidFill>
                  <a:srgbClr val="0000FF"/>
                </a:solidFill>
              </a:rPr>
              <a:t>Philosophe: Marquis </a:t>
            </a:r>
            <a:r>
              <a:rPr lang="fr-FR" sz="4000" b="1" dirty="0">
                <a:solidFill>
                  <a:srgbClr val="0000FF"/>
                </a:solidFill>
              </a:rPr>
              <a:t>de Halifax (1633-1695</a:t>
            </a:r>
            <a:r>
              <a:rPr lang="fr-FR" sz="4000" b="1" dirty="0" smtClean="0">
                <a:solidFill>
                  <a:srgbClr val="0000FF"/>
                </a:solidFill>
              </a:rPr>
              <a:t>)* </a:t>
            </a:r>
            <a:endParaRPr lang="fr-FR" sz="4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fr-FR" sz="40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00FF"/>
                </a:solidFill>
              </a:rPr>
              <a:t>« S’il nous faut supposer que les hommes obéissent toujours à leur véritable intérêt, il doit s’agir d’une autre humanité, nouvellement manufacturée par le Tout Puissant: il a fallu une autre argile, l’ancienne n’a jamais donné de telles créatures »</a:t>
            </a:r>
          </a:p>
          <a:p>
            <a:pPr marL="0" indent="0" algn="ctr">
              <a:buNone/>
            </a:pPr>
            <a:endParaRPr lang="fr-FR" sz="2400" b="1" i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fr-FR" sz="2400" b="1" i="1" dirty="0" smtClean="0">
                <a:solidFill>
                  <a:srgbClr val="0000FF"/>
                </a:solidFill>
              </a:rPr>
              <a:t>*cité par A.O. </a:t>
            </a:r>
            <a:r>
              <a:rPr lang="fr-FR" sz="2400" b="1" i="1" dirty="0" err="1" smtClean="0">
                <a:solidFill>
                  <a:srgbClr val="0000FF"/>
                </a:solidFill>
              </a:rPr>
              <a:t>Hirschman</a:t>
            </a:r>
            <a:r>
              <a:rPr lang="fr-FR" sz="2400" b="1" i="1" dirty="0" smtClean="0">
                <a:solidFill>
                  <a:srgbClr val="0000FF"/>
                </a:solidFill>
              </a:rPr>
              <a:t>, Les passions et les intérêts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2479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sz="2800" b="1" dirty="0" smtClean="0">
                <a:solidFill>
                  <a:srgbClr val="0000FF"/>
                </a:solidFill>
              </a:rPr>
              <a:t>Qu’est ce qui fait courir les politiques publiques?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486157"/>
              </p:ext>
            </p:extLst>
          </p:nvPr>
        </p:nvGraphicFramePr>
        <p:xfrm>
          <a:off x="457200" y="1600200"/>
          <a:ext cx="8228013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39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solidFill>
                  <a:srgbClr val="0000FF"/>
                </a:solidFill>
              </a:rPr>
              <a:t>Qu’est ce qui fait courir les politiques publiques</a:t>
            </a:r>
            <a:r>
              <a:rPr lang="fr-FR" sz="2800" b="1" dirty="0" smtClean="0">
                <a:solidFill>
                  <a:srgbClr val="0000FF"/>
                </a:solidFill>
              </a:rPr>
              <a:t>?</a:t>
            </a:r>
            <a:br>
              <a:rPr lang="fr-FR" sz="2800" b="1" dirty="0" smtClean="0">
                <a:solidFill>
                  <a:srgbClr val="0000FF"/>
                </a:solidFill>
              </a:rPr>
            </a:br>
            <a:r>
              <a:rPr lang="fr-FR" sz="2800" b="1" dirty="0" smtClean="0">
                <a:solidFill>
                  <a:srgbClr val="0000FF"/>
                </a:solidFill>
              </a:rPr>
              <a:t>(A discuter, critiquer, compléter)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fr-FR" sz="4900" b="1" dirty="0" smtClean="0">
                <a:solidFill>
                  <a:srgbClr val="FF6600"/>
                </a:solidFill>
              </a:rPr>
              <a:t>Prix des carburants / des TCU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Des prix totem malgré un poids faible ( </a:t>
            </a:r>
            <a:r>
              <a:rPr lang="fr-FR" sz="4000" b="1" dirty="0" err="1" smtClean="0">
                <a:solidFill>
                  <a:srgbClr val="3366FF"/>
                </a:solidFill>
              </a:rPr>
              <a:t>resp</a:t>
            </a:r>
            <a:r>
              <a:rPr lang="fr-FR" sz="4000" b="1" dirty="0" smtClean="0">
                <a:solidFill>
                  <a:srgbClr val="3366FF"/>
                </a:solidFill>
              </a:rPr>
              <a:t>. 3,9 et 0,16 % du BM) 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Asymétrie des réactions des médias et des politiques sur les hausses/ baisses</a:t>
            </a:r>
          </a:p>
          <a:p>
            <a:pPr marL="0" indent="0" algn="ctr">
              <a:buNone/>
            </a:pPr>
            <a:r>
              <a:rPr lang="fr-FR" sz="4900" b="1" dirty="0" smtClean="0">
                <a:solidFill>
                  <a:srgbClr val="FF6600"/>
                </a:solidFill>
              </a:rPr>
              <a:t>Croissance des TCU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Aubaine,  croyance, besoin  « d’en être »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 (le tram « new normal », extensions de RT)</a:t>
            </a:r>
          </a:p>
          <a:p>
            <a:pPr marL="0" indent="0" algn="ctr">
              <a:buNone/>
            </a:pPr>
            <a:r>
              <a:rPr lang="fr-FR" sz="4900" b="1" dirty="0" smtClean="0">
                <a:solidFill>
                  <a:srgbClr val="FF6600"/>
                </a:solidFill>
              </a:rPr>
              <a:t>VELO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Evénement (Grève 1995, VAE, Pandémie)</a:t>
            </a:r>
          </a:p>
          <a:p>
            <a:pPr marL="0" indent="0" algn="ctr">
              <a:buNone/>
            </a:pPr>
            <a:r>
              <a:rPr lang="fr-FR" sz="4900" b="1" dirty="0" smtClean="0">
                <a:solidFill>
                  <a:srgbClr val="FF0000"/>
                </a:solidFill>
              </a:rPr>
              <a:t>RERM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Peur (Etat) </a:t>
            </a:r>
            <a:r>
              <a:rPr lang="fr-FR" sz="4000" b="1" dirty="0" err="1" smtClean="0">
                <a:solidFill>
                  <a:srgbClr val="3366FF"/>
                </a:solidFill>
              </a:rPr>
              <a:t>Hubris</a:t>
            </a:r>
            <a:r>
              <a:rPr lang="fr-FR" sz="4000" b="1" dirty="0" smtClean="0">
                <a:solidFill>
                  <a:srgbClr val="3366FF"/>
                </a:solidFill>
              </a:rPr>
              <a:t> (SNCF, métropoles qui veulent « avoir tout d’une grande » ) Business (Alstom) Visibilité (Etat CT); </a:t>
            </a:r>
            <a:r>
              <a:rPr lang="fr-FR" sz="4000" b="1" dirty="0">
                <a:solidFill>
                  <a:srgbClr val="3366FF"/>
                </a:solidFill>
              </a:rPr>
              <a:t>B</a:t>
            </a:r>
            <a:r>
              <a:rPr lang="fr-FR" sz="4000" b="1" dirty="0" smtClean="0">
                <a:solidFill>
                  <a:srgbClr val="3366FF"/>
                </a:solidFill>
              </a:rPr>
              <a:t>esoin d’en être, le RERM « new normal » pour les métropoles, comme le tram années 90</a:t>
            </a:r>
          </a:p>
          <a:p>
            <a:pPr marL="0" indent="0" algn="ctr">
              <a:buNone/>
            </a:pPr>
            <a:r>
              <a:rPr lang="fr-FR" sz="4900" b="1" dirty="0" smtClean="0">
                <a:solidFill>
                  <a:srgbClr val="FF6600"/>
                </a:solidFill>
              </a:rPr>
              <a:t>Des RERM aux SERM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Contrainte budgétaire,  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Et peut-être: Emergence de la route multimodale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 (Réveil des autocaristes, dynamisme des start-up covoiturage, autoroutiers en quête de survie, retour des départements dans la mobilité?)</a:t>
            </a:r>
          </a:p>
          <a:p>
            <a:pPr marL="0" indent="0" algn="ctr">
              <a:buNone/>
            </a:pPr>
            <a:endParaRPr lang="fr-FR" sz="45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8600" b="1" dirty="0" smtClean="0">
                <a:solidFill>
                  <a:srgbClr val="3366FF"/>
                </a:solidFill>
              </a:rPr>
              <a:t>Ce qui reste dans l’ombre</a:t>
            </a:r>
          </a:p>
          <a:p>
            <a:pPr marL="0" indent="0" algn="ctr">
              <a:buNone/>
            </a:pPr>
            <a:endParaRPr lang="fr-FR" sz="24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4000" b="1" dirty="0">
                <a:solidFill>
                  <a:srgbClr val="3366FF"/>
                </a:solidFill>
              </a:rPr>
              <a:t>L</a:t>
            </a:r>
            <a:r>
              <a:rPr lang="fr-FR" sz="4000" b="1" dirty="0" smtClean="0">
                <a:solidFill>
                  <a:srgbClr val="3366FF"/>
                </a:solidFill>
              </a:rPr>
              <a:t>e service à l’usager, à la société et son évaluation</a:t>
            </a:r>
          </a:p>
          <a:p>
            <a:pPr marL="0" indent="0" algn="ctr">
              <a:buNone/>
            </a:pPr>
            <a:r>
              <a:rPr lang="fr-FR" sz="4000" b="1" dirty="0" smtClean="0">
                <a:solidFill>
                  <a:srgbClr val="3366FF"/>
                </a:solidFill>
              </a:rPr>
              <a:t>L’efficacité des politiques et l’efficience de leur mise en </a:t>
            </a:r>
            <a:r>
              <a:rPr lang="fr-FR" sz="4000" b="1" dirty="0" err="1" smtClean="0">
                <a:solidFill>
                  <a:srgbClr val="3366FF"/>
                </a:solidFill>
              </a:rPr>
              <a:t>oeuvre</a:t>
            </a:r>
            <a:endParaRPr lang="fr-FR" sz="40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fr-FR" sz="2400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222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Références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sz="1600" b="1" dirty="0"/>
              <a:t>(SNCF Réseau,2020 ) Etoiles ferroviaires et services express </a:t>
            </a:r>
            <a:r>
              <a:rPr lang="fr-FR" sz="1600" b="1" dirty="0" smtClean="0"/>
              <a:t>métropolitains</a:t>
            </a:r>
          </a:p>
          <a:p>
            <a:r>
              <a:rPr lang="fr-FR" sz="1600" b="1" dirty="0" smtClean="0"/>
              <a:t>(Sénat 2021) Rapport 313 « </a:t>
            </a:r>
            <a:r>
              <a:rPr lang="fr-FR" sz="1600" b="1" dirty="0" err="1" smtClean="0"/>
              <a:t>Jacquin</a:t>
            </a:r>
            <a:r>
              <a:rPr lang="fr-FR" sz="1600" b="1" dirty="0" smtClean="0"/>
              <a:t> » Mobilité dans les zones peu denses</a:t>
            </a:r>
          </a:p>
          <a:p>
            <a:r>
              <a:rPr lang="fr-FR" sz="1600" b="1" dirty="0"/>
              <a:t>(COI 2022) Investir plus et mieux dans les mobilités, Min </a:t>
            </a:r>
            <a:r>
              <a:rPr lang="fr-FR" sz="1600" b="1" dirty="0" smtClean="0"/>
              <a:t>transport</a:t>
            </a:r>
          </a:p>
          <a:p>
            <a:r>
              <a:rPr lang="fr-FR" sz="1600" b="1" dirty="0" smtClean="0"/>
              <a:t>(</a:t>
            </a:r>
            <a:r>
              <a:rPr lang="fr-FR" sz="1600" b="1" dirty="0" err="1" smtClean="0"/>
              <a:t>Farandou</a:t>
            </a:r>
            <a:r>
              <a:rPr lang="fr-FR" sz="1600" b="1" dirty="0" smtClean="0"/>
              <a:t> 2022)  Le fer contre le carbone Fondation Jean </a:t>
            </a:r>
            <a:r>
              <a:rPr lang="fr-FR" sz="1600" b="1" dirty="0" err="1" smtClean="0"/>
              <a:t>Jaures</a:t>
            </a:r>
            <a:endParaRPr lang="fr-FR" sz="1600" b="1" dirty="0" smtClean="0"/>
          </a:p>
          <a:p>
            <a:r>
              <a:rPr lang="fr-FR" sz="1600" b="1" dirty="0" err="1" smtClean="0"/>
              <a:t>Broto</a:t>
            </a:r>
            <a:r>
              <a:rPr lang="fr-FR" sz="1600" b="1" dirty="0" smtClean="0"/>
              <a:t> André 2022Transports: les oubliés de la république, </a:t>
            </a:r>
            <a:r>
              <a:rPr lang="fr-FR" sz="1600" b="1" dirty="0" err="1" smtClean="0"/>
              <a:t>Eyrolles</a:t>
            </a:r>
            <a:endParaRPr lang="fr-FR" sz="1600" b="1" dirty="0" smtClean="0"/>
          </a:p>
          <a:p>
            <a:r>
              <a:rPr lang="fr-FR" sz="1600" b="1" dirty="0" smtClean="0"/>
              <a:t>(</a:t>
            </a:r>
            <a:r>
              <a:rPr lang="fr-FR" sz="1600" b="1" dirty="0" err="1" smtClean="0"/>
              <a:t>Farandou</a:t>
            </a:r>
            <a:r>
              <a:rPr lang="fr-FR" sz="1600" b="1" dirty="0" smtClean="0"/>
              <a:t> 2022) </a:t>
            </a:r>
            <a:r>
              <a:rPr lang="fr-FR" sz="1600" b="1" dirty="0" err="1" smtClean="0"/>
              <a:t>Conf</a:t>
            </a:r>
            <a:r>
              <a:rPr lang="fr-FR" sz="1600" b="1" dirty="0" smtClean="0"/>
              <a:t> de presse demandant 100 milliards de + sur 15 ans le 12/07/2022</a:t>
            </a:r>
          </a:p>
          <a:p>
            <a:r>
              <a:rPr lang="fr-FR" sz="1600" b="1" dirty="0" smtClean="0"/>
              <a:t>(Sénat 2022) Rapport 570  « </a:t>
            </a:r>
            <a:r>
              <a:rPr lang="fr-FR" sz="1600" b="1" dirty="0" err="1" smtClean="0"/>
              <a:t>Maurey</a:t>
            </a:r>
            <a:r>
              <a:rPr lang="fr-FR" sz="1600" b="1" dirty="0" smtClean="0"/>
              <a:t> et </a:t>
            </a:r>
            <a:r>
              <a:rPr lang="fr-FR" sz="1600" b="1" dirty="0" err="1" smtClean="0"/>
              <a:t>Sautarel</a:t>
            </a:r>
            <a:r>
              <a:rPr lang="fr-FR" sz="1600" b="1" dirty="0" smtClean="0"/>
              <a:t> » sur la </a:t>
            </a:r>
            <a:r>
              <a:rPr lang="fr-FR" sz="1600" b="1" dirty="0" err="1" smtClean="0"/>
              <a:t>situatione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t</a:t>
            </a:r>
            <a:r>
              <a:rPr lang="fr-FR" sz="1600" b="1" dirty="0" smtClean="0"/>
              <a:t> les perspectives de la SNCF</a:t>
            </a:r>
          </a:p>
          <a:p>
            <a:r>
              <a:rPr lang="fr-FR" sz="1600" b="1" dirty="0" smtClean="0"/>
              <a:t>  (</a:t>
            </a:r>
            <a:r>
              <a:rPr lang="fr-FR" sz="1600" b="1" dirty="0"/>
              <a:t>COI 2022) Investir plus et mieux dans les mobilités, Min </a:t>
            </a:r>
            <a:r>
              <a:rPr lang="fr-FR" sz="1600" b="1" dirty="0" smtClean="0"/>
              <a:t>transport</a:t>
            </a:r>
          </a:p>
          <a:p>
            <a:r>
              <a:rPr lang="fr-FR" sz="1600" b="1" dirty="0" smtClean="0"/>
              <a:t>(Assemblée Nationale, 2023) Rapport 1166 « </a:t>
            </a:r>
            <a:r>
              <a:rPr lang="fr-FR" sz="1600" b="1" dirty="0" err="1" smtClean="0"/>
              <a:t>Zulesi</a:t>
            </a:r>
            <a:r>
              <a:rPr lang="fr-FR" sz="1600" b="1" dirty="0" smtClean="0"/>
              <a:t> » sur la proposition de loi sur les SERM</a:t>
            </a:r>
          </a:p>
          <a:p>
            <a:r>
              <a:rPr lang="fr-FR" sz="1600" b="1" dirty="0" smtClean="0"/>
              <a:t> (JPO 2023) L’amour sans limite de nos élus pour le rail </a:t>
            </a:r>
            <a:r>
              <a:rPr lang="fr-FR" sz="1600" b="1" dirty="0" err="1" smtClean="0"/>
              <a:t>Telos</a:t>
            </a:r>
            <a:r>
              <a:rPr lang="fr-FR" sz="1600" b="1" dirty="0" smtClean="0"/>
              <a:t> 2023</a:t>
            </a:r>
          </a:p>
          <a:p>
            <a:r>
              <a:rPr lang="fr-FR" sz="1600" b="1" dirty="0" smtClean="0"/>
              <a:t>(JPO 2023) Les déplacements longs de la </a:t>
            </a:r>
            <a:r>
              <a:rPr lang="fr-FR" sz="1600" b="1" dirty="0"/>
              <a:t>vie </a:t>
            </a:r>
            <a:r>
              <a:rPr lang="fr-FR" sz="1600" b="1" dirty="0" smtClean="0"/>
              <a:t>courante Transport </a:t>
            </a:r>
            <a:r>
              <a:rPr lang="fr-FR" sz="1600" b="1" dirty="0"/>
              <a:t>infrastructure mobilité n° </a:t>
            </a:r>
            <a:r>
              <a:rPr lang="fr-FR" sz="1600" b="1" dirty="0" smtClean="0"/>
              <a:t>537 </a:t>
            </a:r>
            <a:r>
              <a:rPr lang="fr-FR" sz="1600" b="1" dirty="0"/>
              <a:t>2023</a:t>
            </a:r>
          </a:p>
          <a:p>
            <a:r>
              <a:rPr lang="fr-FR" sz="1600" b="1" dirty="0" smtClean="0"/>
              <a:t>(JPO 2023) Les </a:t>
            </a:r>
            <a:r>
              <a:rPr lang="fr-FR" sz="1600" b="1" dirty="0" err="1" smtClean="0"/>
              <a:t>Serm</a:t>
            </a:r>
            <a:r>
              <a:rPr lang="fr-FR" sz="1600" b="1" dirty="0" smtClean="0"/>
              <a:t>, nouveau mantra ou service au citoyen et au climat? Transport infrastructure mobilité n° 539 2023</a:t>
            </a:r>
          </a:p>
          <a:p>
            <a:r>
              <a:rPr lang="fr-FR" sz="1600" b="1" dirty="0" smtClean="0"/>
              <a:t>(JO 2023) Loi 2023-1269 sur les SERM</a:t>
            </a:r>
          </a:p>
          <a:p>
            <a:r>
              <a:rPr lang="fr-FR" sz="1600" b="1" dirty="0" smtClean="0"/>
              <a:t>(Cour des comptes 2024) La société du Grand Paris, rapport S2024-0234</a:t>
            </a:r>
          </a:p>
          <a:p>
            <a:r>
              <a:rPr lang="fr-FR" sz="1600" b="1" dirty="0" smtClean="0"/>
              <a:t>(TDIE 2025) Comment financer et réaliser les investissements nécessaires à la transition écologique? Rapport de </a:t>
            </a:r>
            <a:r>
              <a:rPr lang="fr-FR" sz="1600" b="1" dirty="0" err="1" smtClean="0"/>
              <a:t>Thierrry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Dallard</a:t>
            </a:r>
            <a:r>
              <a:rPr lang="fr-FR" sz="1600" b="1" dirty="0" smtClean="0"/>
              <a:t> et actes du débat du 28/01/2025</a:t>
            </a:r>
          </a:p>
          <a:p>
            <a:r>
              <a:rPr lang="fr-FR" sz="1600" b="1" dirty="0" smtClean="0"/>
              <a:t>(Nicolas et coll. 2025) Prendre la mesure du coût résidentiel Cahiers scientifiques du transport n° 84</a:t>
            </a:r>
          </a:p>
          <a:p>
            <a:r>
              <a:rPr lang="fr-FR" sz="1600" b="1" dirty="0" smtClean="0"/>
              <a:t>IGEDD/ IGF 2025 Le financements des AOM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343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32362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rgbClr val="CCFFCC"/>
                </a:solidFill>
              </a:rPr>
              <a:t>Merci de votre attention</a:t>
            </a:r>
            <a:endParaRPr lang="fr-FR" sz="5400" b="1" dirty="0">
              <a:solidFill>
                <a:srgbClr val="CCFFCC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84800"/>
            <a:ext cx="8229600" cy="7413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32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745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A l’annonce du Grand Huit par C. Blanc et d’un financement par emprunt de très long terme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35384"/>
            <a:ext cx="8229600" cy="553519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fr-FR" sz="2000" b="1" dirty="0">
                <a:solidFill>
                  <a:srgbClr val="FF0000"/>
                </a:solidFill>
              </a:rPr>
              <a:t>Pour un projet pharaonique:</a:t>
            </a:r>
            <a:br>
              <a:rPr lang="fr-FR" sz="2000" b="1" dirty="0">
                <a:solidFill>
                  <a:srgbClr val="FF0000"/>
                </a:solidFill>
              </a:rPr>
            </a:br>
            <a:r>
              <a:rPr lang="fr-FR" sz="2000" b="1" i="1" dirty="0" smtClean="0">
                <a:solidFill>
                  <a:srgbClr val="FF6600"/>
                </a:solidFill>
              </a:rPr>
              <a:t>Le bonheur est dans le prêt?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b="1" i="1" dirty="0" smtClean="0">
                <a:solidFill>
                  <a:srgbClr val="FF6600"/>
                </a:solidFill>
              </a:rPr>
              <a:t> </a:t>
            </a:r>
            <a:r>
              <a:rPr lang="fr-FR" sz="2000" b="1" dirty="0" smtClean="0">
                <a:solidFill>
                  <a:srgbClr val="FF6600"/>
                </a:solidFill>
              </a:rPr>
              <a:t>ou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000" b="1" dirty="0" smtClean="0">
                <a:solidFill>
                  <a:srgbClr val="FF6600"/>
                </a:solidFill>
              </a:rPr>
              <a:t>« </a:t>
            </a:r>
            <a:r>
              <a:rPr lang="fr-FR" sz="2000" b="1" i="1" dirty="0" smtClean="0">
                <a:solidFill>
                  <a:srgbClr val="FF6600"/>
                </a:solidFill>
              </a:rPr>
              <a:t>Un crédit vous engage et doit être</a:t>
            </a:r>
            <a:r>
              <a:rPr lang="fr-FR" b="1" i="1" dirty="0" smtClean="0">
                <a:solidFill>
                  <a:srgbClr val="FF6600"/>
                </a:solidFill>
              </a:rPr>
              <a:t> </a:t>
            </a:r>
            <a:r>
              <a:rPr lang="fr-FR" sz="2000" b="1" i="1" dirty="0" smtClean="0">
                <a:solidFill>
                  <a:srgbClr val="FF6600"/>
                </a:solidFill>
              </a:rPr>
              <a:t>remboursé »?</a:t>
            </a:r>
          </a:p>
          <a:p>
            <a:pPr marL="0" indent="0" algn="ctr">
              <a:buNone/>
            </a:pPr>
            <a:endParaRPr lang="fr-FR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schema_transports3.gif                                         0007E4AAMacintosh HD                   C1020127: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76" y="2891605"/>
            <a:ext cx="5486400" cy="355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7932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4962"/>
          </a:xfrm>
        </p:spPr>
        <p:txBody>
          <a:bodyPr/>
          <a:lstStyle/>
          <a:p>
            <a:r>
              <a:rPr lang="fr-FR" sz="3600" b="1" dirty="0" smtClean="0">
                <a:solidFill>
                  <a:srgbClr val="3366FF"/>
                </a:solidFill>
              </a:rPr>
              <a:t/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600" b="1" dirty="0">
                <a:solidFill>
                  <a:srgbClr val="3366FF"/>
                </a:solidFill>
              </a:rPr>
              <a:t/>
            </a:r>
            <a:br>
              <a:rPr lang="fr-FR" sz="3600" b="1" dirty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/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sz="3600" b="1" dirty="0" smtClean="0">
                <a:solidFill>
                  <a:srgbClr val="3366FF"/>
                </a:solidFill>
              </a:rPr>
              <a:t>Les diapos auxquelles vous avez échappé</a:t>
            </a:r>
            <a:br>
              <a:rPr lang="fr-FR" sz="3600" b="1" dirty="0" smtClean="0">
                <a:solidFill>
                  <a:srgbClr val="3366FF"/>
                </a:solidFill>
              </a:rPr>
            </a:br>
            <a:r>
              <a:rPr lang="fr-FR" b="1" dirty="0" smtClean="0">
                <a:solidFill>
                  <a:srgbClr val="3366FF"/>
                </a:solidFill>
              </a:rPr>
              <a:t/>
            </a:r>
            <a:br>
              <a:rPr lang="fr-FR" b="1" dirty="0" smtClean="0">
                <a:solidFill>
                  <a:srgbClr val="3366FF"/>
                </a:solidFill>
              </a:rPr>
            </a:br>
            <a:r>
              <a:rPr lang="fr-FR" b="1" dirty="0" smtClean="0">
                <a:solidFill>
                  <a:srgbClr val="3366FF"/>
                </a:solidFill>
              </a:rPr>
              <a:t/>
            </a:r>
            <a:br>
              <a:rPr lang="fr-FR" b="1" dirty="0" smtClean="0">
                <a:solidFill>
                  <a:srgbClr val="3366FF"/>
                </a:solidFill>
              </a:rPr>
            </a:br>
            <a:r>
              <a:rPr lang="fr-FR" sz="3200" b="1" i="1" dirty="0" smtClean="0">
                <a:solidFill>
                  <a:srgbClr val="3366FF"/>
                </a:solidFill>
              </a:rPr>
              <a:t>VM, Périurbanisation</a:t>
            </a:r>
            <a:endParaRPr lang="fr-FR" sz="3200" b="1" i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994400"/>
            <a:ext cx="8229600" cy="131763"/>
          </a:xfrm>
        </p:spPr>
        <p:txBody>
          <a:bodyPr>
            <a:normAutofit fontScale="25000" lnSpcReduction="20000"/>
          </a:bodyPr>
          <a:lstStyle/>
          <a:p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5488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51525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Les transports publics urbains:</a:t>
            </a:r>
            <a:br>
              <a:rPr lang="fr-FR" b="1" dirty="0" smtClean="0">
                <a:solidFill>
                  <a:srgbClr val="3366FF"/>
                </a:solidFill>
              </a:rPr>
            </a:br>
            <a:r>
              <a:rPr lang="fr-FR" b="1" dirty="0" smtClean="0">
                <a:solidFill>
                  <a:srgbClr val="3366FF"/>
                </a:solidFill>
              </a:rPr>
              <a:t> avec le versement mobilité, la vie devant soi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 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9999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Au départ du VM (VT) années 70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Un bon réseau TC permet aux entreprises une extension de leur aire de recrutement, source de productivité. La perception du VT est la contrepartie de cette externalité positive</a:t>
            </a:r>
          </a:p>
          <a:p>
            <a:pPr marL="0" indent="0" algn="ctr">
              <a:buNone/>
            </a:pPr>
            <a:r>
              <a:rPr lang="fr-FR" b="1" i="1" dirty="0" smtClean="0">
                <a:solidFill>
                  <a:srgbClr val="3366FF"/>
                </a:solidFill>
              </a:rPr>
              <a:t>Une justification totalement oubliée aujourd’hui: le VM est un impôt parmi d’autres, sans justification (y compris légale) d’un service rendu aux employeurs </a:t>
            </a:r>
            <a:endParaRPr lang="fr-FR" b="1" i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1607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38138" y="0"/>
            <a:ext cx="8229600" cy="235108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r-FR" sz="3100" b="1" dirty="0" smtClean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L’explosion du versement </a:t>
            </a:r>
            <a:r>
              <a:rPr lang="fr-FR" sz="3100" b="1" dirty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mobilité (ex transport) </a:t>
            </a:r>
            <a:r>
              <a:rPr lang="fr-FR" sz="3100" b="1" dirty="0" smtClean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/>
            </a:r>
            <a:br>
              <a:rPr lang="fr-FR" sz="3100" b="1" dirty="0" smtClean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</a:br>
            <a:r>
              <a:rPr lang="fr-FR" sz="3100" b="1" dirty="0" smtClean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perçu </a:t>
            </a:r>
            <a:r>
              <a:rPr lang="fr-FR" sz="3100" b="1" dirty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sur les employeurs (+11 salariés)</a:t>
            </a:r>
            <a:br>
              <a:rPr lang="fr-FR" sz="3100" b="1" dirty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</a:br>
            <a:r>
              <a:rPr lang="fr-FR" sz="2800" b="1" dirty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12,2 milliards d’€ en 2024</a:t>
            </a:r>
            <a:br>
              <a:rPr lang="fr-FR" sz="2800" b="1" dirty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</a:br>
            <a:r>
              <a:rPr lang="fr-FR" sz="2800" b="1" dirty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X 8,2 en € constants </a:t>
            </a:r>
            <a:r>
              <a:rPr lang="fr-FR" sz="2800" b="1" dirty="0" smtClean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depuis 1975</a:t>
            </a:r>
            <a:r>
              <a:rPr lang="fr-FR" sz="2800" b="1" dirty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/>
            </a:r>
            <a:br>
              <a:rPr lang="fr-FR" sz="2800" b="1" dirty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</a:br>
            <a:r>
              <a:rPr lang="fr-FR" sz="2800" b="1" dirty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X 2,2 depuis </a:t>
            </a:r>
            <a:r>
              <a:rPr lang="fr-FR" sz="2800" b="1" dirty="0" smtClean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2000</a:t>
            </a:r>
            <a:br>
              <a:rPr lang="fr-FR" sz="2800" b="1" dirty="0" smtClean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</a:br>
            <a:r>
              <a:rPr lang="fr-FR" sz="2200" b="1" dirty="0" smtClean="0">
                <a:solidFill>
                  <a:srgbClr val="3333FF"/>
                </a:solidFill>
                <a:latin typeface="Calibri" charset="0"/>
                <a:ea typeface="SimSun" charset="0"/>
                <a:cs typeface="SimSun" charset="0"/>
              </a:rPr>
              <a:t>Source: CCTN</a:t>
            </a:r>
            <a:r>
              <a:rPr lang="fr-FR" sz="2200" b="1" dirty="0">
                <a:latin typeface="Calibri" charset="0"/>
                <a:ea typeface="SimSun" charset="0"/>
                <a:cs typeface="SimSun" charset="0"/>
              </a:rPr>
              <a:t/>
            </a:r>
            <a:br>
              <a:rPr lang="fr-FR" sz="2200" b="1" dirty="0">
                <a:latin typeface="Calibri" charset="0"/>
                <a:ea typeface="SimSun" charset="0"/>
                <a:cs typeface="SimSun" charset="0"/>
              </a:rPr>
            </a:br>
            <a:endParaRPr lang="fr-FR" sz="2200" b="1" dirty="0">
              <a:latin typeface="Calibri" charset="0"/>
              <a:ea typeface="SimSun" charset="0"/>
              <a:cs typeface="SimSun" charset="0"/>
            </a:endParaRPr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457200" y="2351088"/>
          <a:ext cx="8229600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1" r:id="rId4" imgW="5283200" imgH="2425700" progId="">
                  <p:embed/>
                </p:oleObj>
              </mc:Choice>
              <mc:Fallback>
                <p:oleObj r:id="rId4" imgW="5283200" imgH="2425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51088"/>
                        <a:ext cx="8229600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1470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b="1" dirty="0" smtClean="0">
                <a:solidFill>
                  <a:srgbClr val="3366FF"/>
                </a:solidFill>
              </a:rPr>
              <a:t>Les éléments clé du dynamisme du VM</a:t>
            </a:r>
            <a:endParaRPr lang="fr-FR" sz="36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Une ressource à l’assiette (masse salariale) croissante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La baisse des seuils de population des ressorts territoriaux (RT) pour le droit à perception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L’extension des RT pour accéder à des taux de perception plus élevés (seuil de 100.000 </a:t>
            </a:r>
            <a:r>
              <a:rPr lang="fr-FR" sz="2400" b="1" dirty="0" err="1" smtClean="0">
                <a:solidFill>
                  <a:srgbClr val="3366FF"/>
                </a:solidFill>
              </a:rPr>
              <a:t>hab</a:t>
            </a:r>
            <a:r>
              <a:rPr lang="fr-FR" sz="2400" b="1" dirty="0" smtClean="0">
                <a:solidFill>
                  <a:srgbClr val="3366FF"/>
                </a:solidFill>
              </a:rPr>
              <a:t> . notamment)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La programmation de « sites propres » pour bénéficier d’un taux passant de 1 % à 1,75 %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Plus récemment divers aménagements pour augmenter les taux (communes touristiques, syndicats mixtes et VM France entière)</a:t>
            </a:r>
          </a:p>
          <a:p>
            <a:pPr marL="457200" indent="-457200">
              <a:buFont typeface="Arial"/>
              <a:buChar char="•"/>
              <a:defRPr/>
            </a:pPr>
            <a:endParaRPr lang="fr-FR" dirty="0" smtClean="0"/>
          </a:p>
          <a:p>
            <a:pPr marL="457200" indent="-457200"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429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Ce qu’il a permis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Une très forte croissance des tramways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008000"/>
                </a:solidFill>
              </a:rPr>
              <a:t>1995:104 km               2024: 890 km</a:t>
            </a:r>
          </a:p>
          <a:p>
            <a:pPr marL="0" indent="0" algn="ctr">
              <a:buNone/>
            </a:pPr>
            <a:endParaRPr lang="fr-FR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Une très forte sous tarification des usagers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(et même, de + en +, la gratuité),  des tarifs nettement plus faibles que chez nos voisins,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rgbClr val="3366FF"/>
                </a:solidFill>
              </a:rPr>
              <a:t>Le tarif unique (indépendant de la distance), notamment en Idf 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8496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Avantages et inconvénients</a:t>
            </a:r>
            <a:br>
              <a:rPr lang="fr-FR" b="1" dirty="0" smtClean="0">
                <a:solidFill>
                  <a:srgbClr val="3366FF"/>
                </a:solidFill>
              </a:rPr>
            </a:b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b="1" dirty="0" smtClean="0">
                <a:solidFill>
                  <a:srgbClr val="008000"/>
                </a:solidFill>
              </a:rPr>
              <a:t>Avantages</a:t>
            </a:r>
          </a:p>
          <a:p>
            <a:r>
              <a:rPr lang="fr-FR" b="1" dirty="0" smtClean="0">
                <a:solidFill>
                  <a:srgbClr val="008000"/>
                </a:solidFill>
              </a:rPr>
              <a:t>Une ressource élevée,  sans à coups et modulable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Inconvénients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Un impôt de production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Extension sur des périmètres croissants, mais de densité de + en + faible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Contrainte « mode urbain »: </a:t>
            </a:r>
            <a:r>
              <a:rPr lang="fr-FR" b="1" dirty="0" err="1" smtClean="0">
                <a:solidFill>
                  <a:srgbClr val="FF0000"/>
                </a:solidFill>
              </a:rPr>
              <a:t>interstation</a:t>
            </a:r>
            <a:r>
              <a:rPr lang="fr-FR" b="1" dirty="0" smtClean="0">
                <a:solidFill>
                  <a:srgbClr val="FF0000"/>
                </a:solidFill>
              </a:rPr>
              <a:t> et fréquence+ aujourd’hui tarif unique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Une déconnexion croissante entre le territoire de la base fiscale et le territoire de desserte: de + en plus d’actifs du RT vivent en dehors du RT, de + en plus d’entreprises des zones périphériques des RT soumises au VM sans desserte significative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Une fiction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3366FF"/>
                </a:solidFill>
              </a:rPr>
              <a:t>Une ressource locale payée par les entreprises</a:t>
            </a:r>
            <a:endParaRPr lang="fr-FR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7061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r-FR" sz="2800" b="1" dirty="0" smtClean="0">
                <a:solidFill>
                  <a:srgbClr val="3366FF"/>
                </a:solidFill>
              </a:rPr>
              <a:t>Ressources prévisibles et modulables vs ressources intermittentes</a:t>
            </a: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Pour les TC </a:t>
            </a:r>
          </a:p>
          <a:p>
            <a:pPr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Une ressource pérenne et modulable:  de 1 % à 1, 75 % si projet de site propre, de 0,55 à 1 % en passant à +100.000 habitants, etc.</a:t>
            </a:r>
          </a:p>
          <a:p>
            <a:pPr marL="0" indent="0" algn="ctr"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Pour le vélo </a:t>
            </a:r>
          </a:p>
          <a:p>
            <a:pPr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Plan Borne 2023: 400 M€/an pendant 5 ans</a:t>
            </a:r>
          </a:p>
          <a:p>
            <a:pPr>
              <a:defRPr/>
            </a:pPr>
            <a:r>
              <a:rPr lang="fr-FR" sz="2400" b="1" dirty="0" smtClean="0">
                <a:solidFill>
                  <a:srgbClr val="3366FF"/>
                </a:solidFill>
              </a:rPr>
              <a:t>Gouvernement Barnier: suppression; Gouvernement Bayrou 50 M€; Budget </a:t>
            </a:r>
            <a:r>
              <a:rPr lang="fr-FR" sz="2400" b="1" dirty="0" err="1" smtClean="0">
                <a:solidFill>
                  <a:srgbClr val="3366FF"/>
                </a:solidFill>
              </a:rPr>
              <a:t>Lecornu</a:t>
            </a:r>
            <a:r>
              <a:rPr lang="fr-FR" sz="2400" b="1" dirty="0" smtClean="0">
                <a:solidFill>
                  <a:srgbClr val="3366FF"/>
                </a:solidFill>
              </a:rPr>
              <a:t>: 31M€</a:t>
            </a:r>
          </a:p>
          <a:p>
            <a:pPr>
              <a:defRPr/>
            </a:pPr>
            <a:endParaRPr lang="fr-FR" sz="2400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</a:rPr>
              <a:t>Pour le véhicule électrique: idem vélo</a:t>
            </a:r>
          </a:p>
          <a:p>
            <a:pPr marL="0" indent="0" algn="ctr">
              <a:buNone/>
              <a:defRPr/>
            </a:pPr>
            <a:r>
              <a:rPr lang="fr-FR" dirty="0" smtClean="0"/>
              <a:t> </a:t>
            </a:r>
            <a:r>
              <a:rPr lang="fr-FR" sz="2400" b="1" dirty="0" smtClean="0">
                <a:solidFill>
                  <a:srgbClr val="3366FF"/>
                </a:solidFill>
              </a:rPr>
              <a:t>(Fonds vert 2,0 milliards (2023); 1,5  (2025); 0,65 (2026)</a:t>
            </a:r>
            <a:endParaRPr lang="fr-FR" sz="2400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0666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3366FF"/>
                </a:solidFill>
              </a:rPr>
              <a:t>Pourquoi la périurbanisation?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Des aspirations multiples, voir JMO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Parmi elles, plus d’espace pour soi : 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de </a:t>
            </a:r>
            <a:r>
              <a:rPr lang="fr-FR" sz="2800" b="1" dirty="0" smtClean="0">
                <a:solidFill>
                  <a:srgbClr val="FF0000"/>
                </a:solidFill>
              </a:rPr>
              <a:t>23 </a:t>
            </a:r>
            <a:r>
              <a:rPr lang="fr-FR" sz="2800" b="1" dirty="0" smtClean="0">
                <a:solidFill>
                  <a:srgbClr val="3366FF"/>
                </a:solidFill>
              </a:rPr>
              <a:t>M2/Personne en 1970 à </a:t>
            </a:r>
            <a:r>
              <a:rPr lang="fr-FR" sz="2800" b="1" dirty="0" smtClean="0">
                <a:solidFill>
                  <a:srgbClr val="FF0000"/>
                </a:solidFill>
              </a:rPr>
              <a:t>41 </a:t>
            </a:r>
            <a:r>
              <a:rPr lang="fr-FR" sz="2800" b="1" dirty="0" smtClean="0">
                <a:solidFill>
                  <a:srgbClr val="3366FF"/>
                </a:solidFill>
              </a:rPr>
              <a:t>m2/p en 2025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+ espaces extérieurs propres à la MI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D’ou une évidence: cette croissance n’aurait pas pu se faire dans les espaces urbains constitués (par ailleurs en croissance démographique)</a:t>
            </a:r>
          </a:p>
          <a:p>
            <a:pPr marL="0" indent="0" algn="ctr">
              <a:buNone/>
            </a:pPr>
            <a:r>
              <a:rPr lang="fr-FR" sz="2800" b="1" dirty="0" smtClean="0">
                <a:solidFill>
                  <a:srgbClr val="3366FF"/>
                </a:solidFill>
              </a:rPr>
              <a:t>Et des facteurs économico financiers: augmentation des prix unitaires et baisse de rentabilité locative </a:t>
            </a:r>
            <a:endParaRPr lang="fr-FR" sz="2800" b="1" dirty="0">
              <a:solidFill>
                <a:srgbClr val="3366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026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800" b="1" dirty="0" smtClean="0">
                <a:solidFill>
                  <a:srgbClr val="3366FF"/>
                </a:solidFill>
              </a:rPr>
              <a:t/>
            </a:r>
            <a:br>
              <a:rPr lang="fr-FR" sz="1800" b="1" dirty="0" smtClean="0">
                <a:solidFill>
                  <a:srgbClr val="3366FF"/>
                </a:solidFill>
              </a:rPr>
            </a:br>
            <a:r>
              <a:rPr lang="fr-FR" sz="3100" b="1" dirty="0" smtClean="0">
                <a:solidFill>
                  <a:srgbClr val="3366FF"/>
                </a:solidFill>
              </a:rPr>
              <a:t>Indice de prix des logements ancien et des revenus</a:t>
            </a:r>
            <a:br>
              <a:rPr lang="fr-FR" sz="3100" b="1" dirty="0" smtClean="0">
                <a:solidFill>
                  <a:srgbClr val="3366FF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de 1965 à 2025 (Base 1 en 1965)</a:t>
            </a:r>
            <a:br>
              <a:rPr lang="fr-FR" sz="2000" b="1" dirty="0" smtClean="0">
                <a:solidFill>
                  <a:srgbClr val="3366FF"/>
                </a:solidFill>
              </a:rPr>
            </a:br>
            <a:r>
              <a:rPr lang="fr-FR" sz="2200" b="1" dirty="0" smtClean="0">
                <a:solidFill>
                  <a:srgbClr val="3366FF"/>
                </a:solidFill>
              </a:rPr>
              <a:t>Source: J. </a:t>
            </a:r>
            <a:r>
              <a:rPr lang="fr-FR" sz="2200" b="1" dirty="0" err="1" smtClean="0">
                <a:solidFill>
                  <a:srgbClr val="3366FF"/>
                </a:solidFill>
              </a:rPr>
              <a:t>Friggit</a:t>
            </a:r>
            <a:r>
              <a:rPr lang="fr-FR" sz="2200" b="1" dirty="0" smtClean="0">
                <a:solidFill>
                  <a:srgbClr val="3366FF"/>
                </a:solidFill>
              </a:rPr>
              <a:t>: </a:t>
            </a:r>
            <a:r>
              <a:rPr lang="fr-FR" sz="2200" b="1" dirty="0" err="1" smtClean="0">
                <a:solidFill>
                  <a:srgbClr val="3366FF"/>
                </a:solidFill>
              </a:rPr>
              <a:t>www.cgedd.fr</a:t>
            </a:r>
            <a:r>
              <a:rPr lang="fr-FR" sz="2200" b="1" dirty="0" smtClean="0">
                <a:solidFill>
                  <a:srgbClr val="3366FF"/>
                </a:solidFill>
              </a:rPr>
              <a:t>/ prix-immobilier-</a:t>
            </a:r>
            <a:r>
              <a:rPr lang="fr-FR" sz="2200" b="1" dirty="0" err="1" smtClean="0">
                <a:solidFill>
                  <a:srgbClr val="3366FF"/>
                </a:solidFill>
              </a:rPr>
              <a:t>presentation.pdf</a:t>
            </a:r>
            <a:r>
              <a:rPr lang="fr-FR" sz="2200" b="1" dirty="0" smtClean="0">
                <a:solidFill>
                  <a:srgbClr val="3366FF"/>
                </a:solidFill>
              </a:rPr>
              <a:t> </a:t>
            </a:r>
            <a:endParaRPr lang="fr-FR" sz="2200" b="1" dirty="0">
              <a:solidFill>
                <a:srgbClr val="3366FF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0378" b="10378"/>
          <a:stretch>
            <a:fillRect/>
          </a:stretch>
        </p:blipFill>
        <p:spPr>
          <a:xfrm>
            <a:off x="457200" y="1600200"/>
            <a:ext cx="8229600" cy="492760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18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800" b="1" dirty="0">
                <a:solidFill>
                  <a:srgbClr val="3366FF"/>
                </a:solidFill>
              </a:rPr>
              <a:t>A garder en tête pour la suite</a:t>
            </a:r>
            <a:br>
              <a:rPr lang="fr-FR" sz="2800" b="1" dirty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0000FF"/>
                </a:solidFill>
              </a:rPr>
              <a:t>Qu’est ce qui fait courir les politiques publiques?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09963"/>
              </p:ext>
            </p:extLst>
          </p:nvPr>
        </p:nvGraphicFramePr>
        <p:xfrm>
          <a:off x="457200" y="1625600"/>
          <a:ext cx="8228013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5042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fr-FR" sz="2700" b="1" dirty="0" smtClean="0">
                <a:solidFill>
                  <a:srgbClr val="0000FF"/>
                </a:solidFill>
              </a:rPr>
              <a:t>Un facteur permissif: des coûts de transport qui évoluent beaucoup moins que les coûts de logement</a:t>
            </a:r>
            <a:br>
              <a:rPr lang="fr-FR" sz="2700" b="1" dirty="0" smtClean="0">
                <a:solidFill>
                  <a:srgbClr val="0000FF"/>
                </a:solidFill>
              </a:rPr>
            </a:br>
            <a:r>
              <a:rPr lang="fr-FR" sz="2200" b="1" dirty="0" smtClean="0">
                <a:solidFill>
                  <a:srgbClr val="0000FF"/>
                </a:solidFill>
              </a:rPr>
              <a:t>Coefficients budgétaires (%) dans la consommation effective des ménages</a:t>
            </a:r>
            <a:br>
              <a:rPr lang="fr-FR" sz="2200" b="1" dirty="0" smtClean="0">
                <a:solidFill>
                  <a:srgbClr val="0000FF"/>
                </a:solidFill>
              </a:rPr>
            </a:br>
            <a:r>
              <a:rPr lang="fr-FR" sz="1800" b="1" dirty="0" smtClean="0">
                <a:solidFill>
                  <a:srgbClr val="0000FF"/>
                </a:solidFill>
              </a:rPr>
              <a:t>(indice de prix des voitures en 2024: -46 % / 1960,indice de prix des carburants: +15 % / 1960 en monnaie constante, avec des consommations unitaires beaucoup plus faibles)</a:t>
            </a:r>
            <a:br>
              <a:rPr lang="fr-FR" sz="1800" b="1" dirty="0" smtClean="0">
                <a:solidFill>
                  <a:srgbClr val="0000FF"/>
                </a:solidFill>
              </a:rPr>
            </a:br>
            <a:r>
              <a:rPr lang="fr-FR" sz="1800" b="1" dirty="0" smtClean="0">
                <a:solidFill>
                  <a:srgbClr val="0000FF"/>
                </a:solidFill>
              </a:rPr>
              <a:t>Source: Insee Comptes de la nation</a:t>
            </a:r>
            <a:endParaRPr lang="fr-FR" sz="18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669216"/>
              </p:ext>
            </p:extLst>
          </p:nvPr>
        </p:nvGraphicFramePr>
        <p:xfrm>
          <a:off x="457200" y="1968500"/>
          <a:ext cx="8229600" cy="41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27156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848069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Les périurbains et leur mobilité</a:t>
            </a:r>
            <a:br>
              <a:rPr lang="fr-FR" b="1" dirty="0" smtClean="0">
                <a:solidFill>
                  <a:srgbClr val="3366FF"/>
                </a:solidFill>
              </a:rPr>
            </a:br>
            <a:r>
              <a:rPr lang="fr-FR" b="1" dirty="0" smtClean="0">
                <a:solidFill>
                  <a:srgbClr val="3366FF"/>
                </a:solidFill>
              </a:rPr>
              <a:t>Idées justes et moins justes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660588"/>
            <a:ext cx="8229600" cy="24655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rgbClr val="3366FF"/>
                </a:solidFill>
              </a:rPr>
              <a:t>« Le périurbain, la terra </a:t>
            </a:r>
            <a:r>
              <a:rPr lang="fr-FR" b="1" dirty="0" err="1">
                <a:solidFill>
                  <a:srgbClr val="3366FF"/>
                </a:solidFill>
              </a:rPr>
              <a:t>incognita</a:t>
            </a:r>
            <a:r>
              <a:rPr lang="fr-FR" b="1" dirty="0">
                <a:solidFill>
                  <a:srgbClr val="3366FF"/>
                </a:solidFill>
              </a:rPr>
              <a:t> la plus habitée »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3366FF"/>
                </a:solidFill>
              </a:rPr>
              <a:t>JMGLC?  JMO</a:t>
            </a:r>
            <a:r>
              <a:rPr lang="fr-FR" b="1" dirty="0" smtClean="0">
                <a:solidFill>
                  <a:srgbClr val="3366FF"/>
                </a:solidFill>
              </a:rPr>
              <a:t>?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fr-FR" sz="2400" b="1" dirty="0" smtClean="0">
                <a:solidFill>
                  <a:srgbClr val="3366FF"/>
                </a:solidFill>
              </a:rPr>
              <a:t>NB: ici, périurbain= couronne des AAV</a:t>
            </a:r>
            <a:endParaRPr lang="fr-FR" sz="2400" b="1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2795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296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3366FF"/>
                </a:solidFill>
              </a:rPr>
              <a:t>La vision habituelle de l’homo periurbanus</a:t>
            </a:r>
            <a:endParaRPr lang="fr-FR" sz="3200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359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Des populations au niveau de vie plus faible  « expulsées » des villes par des coûts de logement trop élevés </a:t>
            </a:r>
            <a:r>
              <a:rPr lang="fr-FR" sz="2000" b="1" dirty="0" smtClean="0">
                <a:solidFill>
                  <a:srgbClr val="FF6600"/>
                </a:solidFill>
              </a:rPr>
              <a:t>Pas vraiment</a:t>
            </a:r>
          </a:p>
          <a:p>
            <a:pPr marL="0" indent="0" algn="ctr">
              <a:buNone/>
            </a:pPr>
            <a:endParaRPr lang="fr-FR" sz="2000" b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3366FF"/>
                </a:solidFill>
              </a:rPr>
              <a:t>Un budget Transport + logement plus important: </a:t>
            </a:r>
            <a:r>
              <a:rPr lang="fr-FR" sz="2000" b="1" dirty="0" smtClean="0">
                <a:solidFill>
                  <a:srgbClr val="FF6600"/>
                </a:solidFill>
              </a:rPr>
              <a:t>pas vraiment</a:t>
            </a:r>
          </a:p>
          <a:p>
            <a:pPr marL="0" indent="0" algn="ctr">
              <a:buNone/>
            </a:pPr>
            <a:endParaRPr lang="fr-FR" sz="2000" b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Ayant à parcourir des distances plus longues au quotidien, avec un impact CO2 important </a:t>
            </a:r>
            <a:r>
              <a:rPr lang="fr-FR" sz="2000" b="1" dirty="0" smtClean="0">
                <a:solidFill>
                  <a:srgbClr val="FF6600"/>
                </a:solidFill>
              </a:rPr>
              <a:t>Oui</a:t>
            </a:r>
          </a:p>
          <a:p>
            <a:pPr marL="0" indent="0" algn="ctr">
              <a:buNone/>
            </a:pPr>
            <a:endParaRPr lang="fr-FR" sz="2000" b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Qui peuvent être dissuasives pour retrouver un emploi pour les salariés modestes: </a:t>
            </a:r>
            <a:r>
              <a:rPr lang="fr-FR" sz="2000" b="1" dirty="0">
                <a:solidFill>
                  <a:srgbClr val="FF6600"/>
                </a:solidFill>
              </a:rPr>
              <a:t>O</a:t>
            </a:r>
            <a:r>
              <a:rPr lang="fr-FR" sz="2000" b="1" dirty="0" smtClean="0">
                <a:solidFill>
                  <a:srgbClr val="FF6600"/>
                </a:solidFill>
              </a:rPr>
              <a:t>ui (SI emploi à 20km,  cout de la mob en VP=20 % du Smic)</a:t>
            </a:r>
          </a:p>
          <a:p>
            <a:pPr marL="0" indent="0" algn="ctr">
              <a:buNone/>
            </a:pPr>
            <a:endParaRPr lang="fr-FR" sz="2000" b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3366FF"/>
                </a:solidFill>
              </a:rPr>
              <a:t>Un choix de moyens de mobilité beaucoup plus restreint qu’en ville</a:t>
            </a:r>
            <a:r>
              <a:rPr lang="fr-FR" sz="2000" b="1" dirty="0" smtClean="0">
                <a:solidFill>
                  <a:srgbClr val="FF6600"/>
                </a:solidFill>
              </a:rPr>
              <a:t>: Oui</a:t>
            </a:r>
          </a:p>
          <a:p>
            <a:pPr marL="0" indent="0" algn="ctr">
              <a:buNone/>
            </a:pPr>
            <a:endParaRPr lang="fr-FR" sz="2000" b="1" dirty="0" smtClean="0">
              <a:solidFill>
                <a:srgbClr val="FF6600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rgbClr val="0000FF"/>
                </a:solidFill>
              </a:rPr>
              <a:t>Allant majoritairement travailler / faire des activités au centre de l’agglomération </a:t>
            </a:r>
            <a:r>
              <a:rPr lang="fr-FR" sz="2000" b="1" dirty="0" smtClean="0">
                <a:solidFill>
                  <a:srgbClr val="FF6600"/>
                </a:solidFill>
              </a:rPr>
              <a:t>Pas vraiment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0887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3366FF"/>
                </a:solidFill>
              </a:rPr>
              <a:t>Des niveaux de vie plus faibles dans les couronnes: ça se discute</a:t>
            </a:r>
            <a:br>
              <a:rPr lang="fr-FR" sz="2000" b="1" dirty="0" smtClean="0">
                <a:solidFill>
                  <a:srgbClr val="3366FF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(Base 100: niveau de vie  du pôle)</a:t>
            </a:r>
            <a:br>
              <a:rPr lang="fr-FR" sz="2000" b="1" dirty="0" smtClean="0">
                <a:solidFill>
                  <a:srgbClr val="3366FF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Source INSEE Valeurs en 2021</a:t>
            </a:r>
            <a:endParaRPr lang="fr-FR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8312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6838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Un taux de pauvreté plus élevé dans les couronnes: ca se discute (beaucoup)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3366FF"/>
                </a:solidFill>
              </a:rPr>
              <a:t>Base 100: Pôle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200" b="1" dirty="0" smtClean="0">
                <a:solidFill>
                  <a:srgbClr val="3366FF"/>
                </a:solidFill>
              </a:rPr>
              <a:t>Source Insee Valeurs 2021</a:t>
            </a:r>
            <a:endParaRPr lang="fr-FR" sz="22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7765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4607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rgbClr val="3366FF"/>
                </a:solidFill>
              </a:rPr>
              <a:t>Un budget « mobilité locale » plus important: </a:t>
            </a:r>
            <a:r>
              <a:rPr lang="fr-FR" sz="3200" b="1" dirty="0" smtClean="0">
                <a:solidFill>
                  <a:srgbClr val="FF6600"/>
                </a:solidFill>
              </a:rPr>
              <a:t>oui</a:t>
            </a:r>
            <a:br>
              <a:rPr lang="fr-FR" sz="3200" b="1" dirty="0" smtClean="0">
                <a:solidFill>
                  <a:srgbClr val="FF6600"/>
                </a:solidFill>
              </a:rPr>
            </a:br>
            <a:r>
              <a:rPr lang="fr-FR" sz="3200" b="1" dirty="0" smtClean="0">
                <a:solidFill>
                  <a:srgbClr val="3366FF"/>
                </a:solidFill>
              </a:rPr>
              <a:t>(Cout mensuel de carburant / UC)</a:t>
            </a:r>
            <a:r>
              <a:rPr lang="fr-FR" sz="3200" b="1" dirty="0" smtClean="0">
                <a:solidFill>
                  <a:srgbClr val="FF6600"/>
                </a:solidFill>
              </a:rPr>
              <a:t/>
            </a:r>
            <a:br>
              <a:rPr lang="fr-FR" sz="3200" b="1" dirty="0" smtClean="0">
                <a:solidFill>
                  <a:srgbClr val="FF6600"/>
                </a:solidFill>
              </a:rPr>
            </a:br>
            <a:r>
              <a:rPr lang="fr-FR" sz="2200" b="1" dirty="0" smtClean="0">
                <a:solidFill>
                  <a:srgbClr val="3366FF"/>
                </a:solidFill>
              </a:rPr>
              <a:t>Source: Nicolas et </a:t>
            </a:r>
            <a:r>
              <a:rPr lang="fr-FR" sz="2200" b="1" dirty="0" err="1" smtClean="0">
                <a:solidFill>
                  <a:srgbClr val="3366FF"/>
                </a:solidFill>
              </a:rPr>
              <a:t>alii</a:t>
            </a:r>
            <a:r>
              <a:rPr lang="fr-FR" sz="2200" b="1" dirty="0" smtClean="0">
                <a:solidFill>
                  <a:srgbClr val="3366FF"/>
                </a:solidFill>
              </a:rPr>
              <a:t>, 2025</a:t>
            </a:r>
            <a:endParaRPr lang="fr-FR" sz="22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2118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75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2919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93900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Mais un budget </a:t>
            </a:r>
            <a:r>
              <a:rPr lang="fr-FR" sz="2800" b="1" dirty="0" err="1" smtClean="0">
                <a:solidFill>
                  <a:srgbClr val="3366FF"/>
                </a:solidFill>
              </a:rPr>
              <a:t>logement+mobilité</a:t>
            </a:r>
            <a:r>
              <a:rPr lang="fr-FR" sz="2800" b="1" dirty="0" smtClean="0">
                <a:solidFill>
                  <a:srgbClr val="3366FF"/>
                </a:solidFill>
              </a:rPr>
              <a:t> </a:t>
            </a:r>
            <a:r>
              <a:rPr lang="fr-FR" sz="2800" b="1" dirty="0" smtClean="0">
                <a:solidFill>
                  <a:srgbClr val="FF6600"/>
                </a:solidFill>
              </a:rPr>
              <a:t>peu sensible</a:t>
            </a:r>
            <a:r>
              <a:rPr lang="fr-FR" sz="2800" b="1" dirty="0" smtClean="0">
                <a:solidFill>
                  <a:srgbClr val="3366FF"/>
                </a:solidFill>
              </a:rPr>
              <a:t> à la localisation, sauf pour les plus aisés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800" b="1" dirty="0" smtClean="0">
                <a:solidFill>
                  <a:srgbClr val="3366FF"/>
                </a:solidFill>
              </a:rPr>
              <a:t>(Cout mensuel logement+ transport par UC)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Source</a:t>
            </a:r>
            <a:r>
              <a:rPr lang="fr-FR" sz="2000" b="1" dirty="0">
                <a:solidFill>
                  <a:srgbClr val="3366FF"/>
                </a:solidFill>
              </a:rPr>
              <a:t>: Nicolas et </a:t>
            </a:r>
            <a:r>
              <a:rPr lang="fr-FR" sz="2000" b="1" dirty="0" err="1">
                <a:solidFill>
                  <a:srgbClr val="3366FF"/>
                </a:solidFill>
              </a:rPr>
              <a:t>alii</a:t>
            </a:r>
            <a:r>
              <a:rPr lang="fr-FR" sz="2000" b="1" dirty="0">
                <a:solidFill>
                  <a:srgbClr val="3366FF"/>
                </a:solidFill>
              </a:rPr>
              <a:t>, 2025</a:t>
            </a:r>
            <a:r>
              <a:rPr lang="fr-FR" sz="2000" b="1" dirty="0" smtClean="0">
                <a:solidFill>
                  <a:srgbClr val="3366FF"/>
                </a:solidFill>
              </a:rPr>
              <a:t> </a:t>
            </a:r>
            <a:br>
              <a:rPr lang="fr-FR" sz="2000" b="1" dirty="0" smtClean="0">
                <a:solidFill>
                  <a:srgbClr val="3366FF"/>
                </a:solidFill>
              </a:rPr>
            </a:br>
            <a:r>
              <a:rPr lang="fr-FR" sz="2000" b="1" dirty="0">
                <a:solidFill>
                  <a:srgbClr val="3366FF"/>
                </a:solidFill>
              </a:rPr>
              <a:t>U</a:t>
            </a:r>
            <a:r>
              <a:rPr lang="fr-FR" sz="2000" b="1" dirty="0" smtClean="0">
                <a:solidFill>
                  <a:srgbClr val="3366FF"/>
                </a:solidFill>
              </a:rPr>
              <a:t>n meilleur confort:  taux de sous occupation  AA +700 Pôle:12 % Couronne: 31 %</a:t>
            </a:r>
            <a:br>
              <a:rPr lang="fr-FR" sz="2000" b="1" dirty="0" smtClean="0">
                <a:solidFill>
                  <a:srgbClr val="3366FF"/>
                </a:solidFill>
              </a:rPr>
            </a:br>
            <a:r>
              <a:rPr lang="fr-FR" sz="2000" b="1" dirty="0" smtClean="0">
                <a:solidFill>
                  <a:srgbClr val="3366FF"/>
                </a:solidFill>
              </a:rPr>
              <a:t>Superficie/personne Pôles AA  Idf:34 m2 AA+700 41m2 Couronnes 59m2</a:t>
            </a:r>
            <a:endParaRPr lang="fr-FR" sz="20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790800"/>
              </p:ext>
            </p:extLst>
          </p:nvPr>
        </p:nvGraphicFramePr>
        <p:xfrm>
          <a:off x="457200" y="2268538"/>
          <a:ext cx="82296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0118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Répartition (%) des distances parcourues (tous motifs) des périurbains au sein de  leur aire d’attraction</a:t>
            </a:r>
            <a:br>
              <a:rPr lang="fr-FR" sz="2400" b="1" dirty="0" smtClean="0">
                <a:solidFill>
                  <a:srgbClr val="0000FF"/>
                </a:solidFill>
              </a:rPr>
            </a:br>
            <a:r>
              <a:rPr lang="fr-FR" sz="2000" b="1" dirty="0" smtClean="0">
                <a:solidFill>
                  <a:srgbClr val="0000FF"/>
                </a:solidFill>
              </a:rPr>
              <a:t>« Des réseaux de vie à la carte, d’une diversité inconnue ailleurs » (JMO)</a:t>
            </a:r>
            <a:br>
              <a:rPr lang="fr-FR" sz="2000" b="1" dirty="0" smtClean="0">
                <a:solidFill>
                  <a:srgbClr val="0000FF"/>
                </a:solidFill>
              </a:rPr>
            </a:br>
            <a:endParaRPr lang="fr-FR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8450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04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916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3366FF"/>
                </a:solidFill>
              </a:rPr>
              <a:t>Vue globale de l’évolution des dépenses publiques</a:t>
            </a:r>
            <a:endParaRPr lang="fr-FR" b="1" dirty="0">
              <a:solidFill>
                <a:srgbClr val="3366FF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    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32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rgbClr val="3366FF"/>
                </a:solidFill>
              </a:rPr>
              <a:t>Evolution (% € constants) par fonction de la dépense publique (Etat+CT+Sécu)</a:t>
            </a:r>
            <a:br>
              <a:rPr lang="fr-FR" sz="2800" b="1" dirty="0" smtClean="0">
                <a:solidFill>
                  <a:srgbClr val="3366FF"/>
                </a:solidFill>
              </a:rPr>
            </a:br>
            <a:r>
              <a:rPr lang="fr-FR" sz="2200" b="1" dirty="0" smtClean="0">
                <a:solidFill>
                  <a:srgbClr val="3366FF"/>
                </a:solidFill>
              </a:rPr>
              <a:t>Source Insee Comptes de la nation</a:t>
            </a:r>
            <a:endParaRPr lang="fr-FR" sz="22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0597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75549-D92A-CD4F-B88C-09DF7DEAC1F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0896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9" ma:contentTypeDescription="Crée un document." ma:contentTypeScope="" ma:versionID="01c28d7e562030b6f94e0a8473726d8e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dbf580dc9218dd3cf9c85e5315f946b5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F7C33FED-0823-4DD4-9CAA-1124EF4ED6C7}"/>
</file>

<file path=customXml/itemProps2.xml><?xml version="1.0" encoding="utf-8"?>
<ds:datastoreItem xmlns:ds="http://schemas.openxmlformats.org/officeDocument/2006/customXml" ds:itemID="{D06BBA42-BA33-42DC-A866-70166EE9998E}"/>
</file>

<file path=customXml/itemProps3.xml><?xml version="1.0" encoding="utf-8"?>
<ds:datastoreItem xmlns:ds="http://schemas.openxmlformats.org/officeDocument/2006/customXml" ds:itemID="{FFB1A543-1770-4493-B8A7-96D286FE5053}"/>
</file>

<file path=docProps/app.xml><?xml version="1.0" encoding="utf-8"?>
<Properties xmlns="http://schemas.openxmlformats.org/officeDocument/2006/extended-properties" xmlns:vt="http://schemas.openxmlformats.org/officeDocument/2006/docPropsVTypes">
  <TotalTime>16028</TotalTime>
  <Words>3121</Words>
  <Application>Microsoft Macintosh PowerPoint</Application>
  <PresentationFormat>Présentation à l'écran (4:3)</PresentationFormat>
  <Paragraphs>605</Paragraphs>
  <Slides>77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79" baseType="lpstr">
      <vt:lpstr>Thème Office</vt:lpstr>
      <vt:lpstr>Graphique</vt:lpstr>
      <vt:lpstr>Vices et vertus des financements des transports</vt:lpstr>
      <vt:lpstr>Au menu</vt:lpstr>
      <vt:lpstr>D’où je viens?</vt:lpstr>
      <vt:lpstr>D’où je viens?</vt:lpstr>
      <vt:lpstr>Et après</vt:lpstr>
      <vt:lpstr>A l’annonce du Grand Huit par C. Blanc et d’un financement par emprunt de très long terme </vt:lpstr>
      <vt:lpstr>A garder en tête pour la suite Qu’est ce qui fait courir les politiques publiques?</vt:lpstr>
      <vt:lpstr>Vue globale de l’évolution des dépenses publiques</vt:lpstr>
      <vt:lpstr>Evolution (% € constants) par fonction de la dépense publique (Etat+CT+Sécu) Source Insee Comptes de la nation</vt:lpstr>
      <vt:lpstr>Avons-nous une politique de transport? Dépense publique route + fer+Tcu=71Md€ en2024 Source: CCTN </vt:lpstr>
      <vt:lpstr>Avons-nous une politique de transport? A t-elle une dimension territoriale? Evolution ( % € constants) de la dépense publique pour la route et des transferts aux opérateurs de transport collectif (Hors SGP) – Source : CCTN</vt:lpstr>
      <vt:lpstr>Avons-nous une politique de transport? OUI Investissement annuel en infrastructures, MD€ constants 2020 Source: CCTN  </vt:lpstr>
      <vt:lpstr>Priorité aux TC ou au logement?                   Aides au logement:43 Md€ Dépense transport (route fer tcu): 78  Recettes spécifiques logement:   66          Recettes spécifiques transport:   54 Evolution des aides en % PIB Sources: compte du logement et comptes transport, Insee, exp JPO   </vt:lpstr>
      <vt:lpstr>Est-elle en phase avec les attentes des Français? (Baromètre 2025 Institut Paul Delouvrier/ Toluna)</vt:lpstr>
      <vt:lpstr>Avons-nous une politique de mobilité?</vt:lpstr>
      <vt:lpstr>Avons-nous une politique nationale de mobilité? Sécurité routière, pollution, aide aux personnes en difficultés, modération de l’usage de la voiture </vt:lpstr>
      <vt:lpstr>Avons-nous une politique nationale de mobilité? Coût perçu=coût monétaire+ coût en temps  Evolution des taxes sur les carburants</vt:lpstr>
      <vt:lpstr>Avons-nous une politique de mobilité? Coût en temps Rapidité (porte à porte en km/h) des déplacements locaux La congestion passe du statut d’effet négatif à combattre à moyen de régulation Sources: enquêtes nationales de mobilité, exp JPO  </vt:lpstr>
      <vt:lpstr>Des résultats décevants Evolution de la part des TC (%) dans la mobilité locale Source: enquêtes transport successives Sources: enquêtes nationales de mobilité  </vt:lpstr>
      <vt:lpstr>  </vt:lpstr>
      <vt:lpstr>Les 3 fonctions de la dépense publique pour les transports</vt:lpstr>
      <vt:lpstr>La diversité des financements des transports</vt:lpstr>
      <vt:lpstr>Le VM, une référence séduisante</vt:lpstr>
      <vt:lpstr>Le « modèle » SGP pour le GPE:  des vertus proches du VM</vt:lpstr>
      <vt:lpstr>RERM, SERM   Origine  imaginaire  coûts, pilotage, moyens de financement  enseignements du GPE  Quatre points de vue pour conclure </vt:lpstr>
      <vt:lpstr>L’origine</vt:lpstr>
      <vt:lpstr>Le constat d’un trou dans la raquette:  Les déplacements longs du quotidien. Les citoyens jouent les passe muraille entre territoires institutionnels Pas d’institution, pas de financement, pas de service alternatif à la voiture</vt:lpstr>
      <vt:lpstr>Un constat</vt:lpstr>
      <vt:lpstr>La réaction du politique</vt:lpstr>
      <vt:lpstr>Coût de l’abandon de la trajectoire de la taxe carbone</vt:lpstr>
      <vt:lpstr>  RERM / SERM: les acteurs</vt:lpstr>
      <vt:lpstr>L’imaginaire</vt:lpstr>
      <vt:lpstr>L’imaginaire du RER métropolitain Un transfert Paris- province qui se discute</vt:lpstr>
      <vt:lpstr>Répartition (%) des populations périurbaines et fonction de la distance à la gare la plus proche Source: EMP 2019 exp. JPO</vt:lpstr>
      <vt:lpstr>Répartition (%) des lieux de travail des actifs résidant dans les couronnes Source: Emp 2019</vt:lpstr>
      <vt:lpstr>Les coûts, les modes de financement, le pilotage</vt:lpstr>
      <vt:lpstr>Qui? Combien? Nombre de projets et coûts estimatifs</vt:lpstr>
      <vt:lpstr>Piloter les SERM</vt:lpstr>
      <vt:lpstr>Financer les SERM (En + des budgets propres des CL et des CPRER)</vt:lpstr>
      <vt:lpstr>Des RERM aux SERM Baisser un peu les coûts, diffuser mieux dans le territoire</vt:lpstr>
      <vt:lpstr> Le modèle SGP pour les SERM Un financement  dilué régulier prévisible</vt:lpstr>
      <vt:lpstr>Un inconvénient macro-économique général</vt:lpstr>
      <vt:lpstr>Les enseignements du GPE</vt:lpstr>
      <vt:lpstr>Ce qu’a permis le modèle SGP en Idf</vt:lpstr>
      <vt:lpstr>Ce qu’a permis le modèle SGP en Idf Emprunter au (très) bon moment</vt:lpstr>
      <vt:lpstr>Ce que n’a pas permis le modèle SGP en Idf</vt:lpstr>
      <vt:lpstr>Ce que le modèle SGP a produit en IDF</vt:lpstr>
      <vt:lpstr>Néanmoins des frais financiers excédant le coût de construction?</vt:lpstr>
      <vt:lpstr>   </vt:lpstr>
      <vt:lpstr>Enthousiaste: Thierry Dallard pour TDIE</vt:lpstr>
      <vt:lpstr>Réservé: IGEDD-IGF 1</vt:lpstr>
      <vt:lpstr>Réservé IGEDD-IGF 2</vt:lpstr>
      <vt:lpstr>Réservé IGEDD-IGF 3</vt:lpstr>
      <vt:lpstr>Désabusé: votre serviteur</vt:lpstr>
      <vt:lpstr>  </vt:lpstr>
      <vt:lpstr>Qu’est ce qui fait courir les politiques publiques?</vt:lpstr>
      <vt:lpstr>Qu’est ce qui fait courir les politiques publiques? (A discuter, critiquer, compléter)</vt:lpstr>
      <vt:lpstr>Références</vt:lpstr>
      <vt:lpstr>Merci de votre attention</vt:lpstr>
      <vt:lpstr>   Les diapos auxquelles vous avez échappé   VM, Périurbanisation</vt:lpstr>
      <vt:lpstr>Les transports publics urbains:  avec le versement mobilité, la vie devant soi</vt:lpstr>
      <vt:lpstr>Au départ du VM (VT) années 70</vt:lpstr>
      <vt:lpstr>L’explosion du versement mobilité (ex transport)  perçu sur les employeurs (+11 salariés) 12,2 milliards d’€ en 2024 X 8,2 en € constants depuis 1975 X 2,2 depuis 2000 Source: CCTN </vt:lpstr>
      <vt:lpstr>Les éléments clé du dynamisme du VM</vt:lpstr>
      <vt:lpstr>Ce qu’il a permis</vt:lpstr>
      <vt:lpstr>Avantages et inconvénients </vt:lpstr>
      <vt:lpstr>Ressources prévisibles et modulables vs ressources intermittentes</vt:lpstr>
      <vt:lpstr>Pourquoi la périurbanisation?</vt:lpstr>
      <vt:lpstr> Indice de prix des logements ancien et des revenus de 1965 à 2025 (Base 1 en 1965) Source: J. Friggit: www.cgedd.fr/ prix-immobilier-presentation.pdf </vt:lpstr>
      <vt:lpstr>Un facteur permissif: des coûts de transport qui évoluent beaucoup moins que les coûts de logement Coefficients budgétaires (%) dans la consommation effective des ménages (indice de prix des voitures en 2024: -46 % / 1960,indice de prix des carburants: +15 % / 1960 en monnaie constante, avec des consommations unitaires beaucoup plus faibles) Source: Insee Comptes de la nation</vt:lpstr>
      <vt:lpstr>Les périurbains et leur mobilité Idées justes et moins justes</vt:lpstr>
      <vt:lpstr>La vision habituelle de l’homo periurbanus</vt:lpstr>
      <vt:lpstr>Des niveaux de vie plus faibles dans les couronnes: ça se discute (Base 100: niveau de vie  du pôle) Source INSEE Valeurs en 2021</vt:lpstr>
      <vt:lpstr>Un taux de pauvreté plus élevé dans les couronnes: ca se discute (beaucoup) Base 100: Pôle Source Insee Valeurs 2021</vt:lpstr>
      <vt:lpstr>Un budget « mobilité locale » plus important: oui (Cout mensuel de carburant / UC) Source: Nicolas et alii, 2025</vt:lpstr>
      <vt:lpstr>Mais un budget logement+mobilité peu sensible à la localisation, sauf pour les plus aisés (Cout mensuel logement+ transport par UC) Source: Nicolas et alii, 2025  Un meilleur confort:  taux de sous occupation  AA +700 Pôle:12 % Couronne: 31 % Superficie/personne Pôles AA  Idf:34 m2 AA+700 41m2 Couronnes 59m2</vt:lpstr>
      <vt:lpstr>Répartition (%) des distances parcourues (tous motifs) des périurbains au sein de  leur aire d’attraction « Des réseaux de vie à la carte, d’une diversité inconnue ailleurs » (JMO)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</dc:creator>
  <cp:lastModifiedBy>Jean-Pierre</cp:lastModifiedBy>
  <cp:revision>289</cp:revision>
  <cp:lastPrinted>2026-03-29T15:24:18Z</cp:lastPrinted>
  <dcterms:created xsi:type="dcterms:W3CDTF">2026-02-19T15:14:22Z</dcterms:created>
  <dcterms:modified xsi:type="dcterms:W3CDTF">2026-04-20T12:20:10Z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