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76" r:id="rId6"/>
    <p:sldId id="279" r:id="rId7"/>
    <p:sldId id="280" r:id="rId8"/>
    <p:sldId id="272" r:id="rId9"/>
    <p:sldId id="273" r:id="rId10"/>
    <p:sldId id="277" r:id="rId11"/>
    <p:sldId id="27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DBB"/>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33"/>
  </p:normalViewPr>
  <p:slideViewPr>
    <p:cSldViewPr snapToGrid="0" snapToObjects="1" showGuides="1">
      <p:cViewPr varScale="1">
        <p:scale>
          <a:sx n="102" d="100"/>
          <a:sy n="102" d="100"/>
        </p:scale>
        <p:origin x="14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tableStyles" Target="tableStyle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ésenta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itre 1">
            <a:extLst>
              <a:ext uri="{FF2B5EF4-FFF2-40B4-BE49-F238E27FC236}">
                <a16:creationId xmlns:a16="http://schemas.microsoft.com/office/drawing/2014/main" id="{E7D87A47-D704-75DE-6B0A-204A8551FF3C}"/>
              </a:ext>
            </a:extLst>
          </p:cNvPr>
          <p:cNvSpPr>
            <a:spLocks noGrp="1"/>
          </p:cNvSpPr>
          <p:nvPr>
            <p:ph type="title" hasCustomPrompt="1"/>
          </p:nvPr>
        </p:nvSpPr>
        <p:spPr>
          <a:xfrm>
            <a:off x="6096000" y="3428999"/>
            <a:ext cx="5762624" cy="2376519"/>
          </a:xfrm>
          <a:prstGeom prst="rect">
            <a:avLst/>
          </a:prstGeom>
        </p:spPr>
        <p:txBody>
          <a:bodyPr vert="horz" wrap="square" lIns="0" tIns="0" rIns="0" bIns="0" rtlCol="0" anchor="t" anchorCtr="0">
            <a:noAutofit/>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sz="3000">
                <a:solidFill>
                  <a:schemeClr val="bg1"/>
                </a:solidFill>
              </a:defRPr>
            </a:lvl1pPr>
          </a:lstStyle>
          <a:p>
            <a:pPr marL="457200" marR="0" lvl="0" indent="-457200" algn="l" defTabSz="914400" rtl="0" eaLnBrk="1" fontAlgn="auto" latinLnBrk="0" hangingPunct="1">
              <a:lnSpc>
                <a:spcPct val="90000"/>
              </a:lnSpc>
              <a:spcBef>
                <a:spcPct val="0"/>
              </a:spcBef>
              <a:spcAft>
                <a:spcPts val="0"/>
              </a:spcAft>
              <a:buClrTx/>
              <a:buSzTx/>
              <a:tabLst/>
              <a:defRPr/>
            </a:pPr>
            <a:r>
              <a:rPr lang="fr-FR" dirty="0"/>
              <a:t>Titre de la présentation</a:t>
            </a:r>
          </a:p>
        </p:txBody>
      </p:sp>
      <p:sp>
        <p:nvSpPr>
          <p:cNvPr id="6" name="ZoneTexte 5">
            <a:extLst>
              <a:ext uri="{FF2B5EF4-FFF2-40B4-BE49-F238E27FC236}">
                <a16:creationId xmlns:a16="http://schemas.microsoft.com/office/drawing/2014/main" id="{5CBAF0F9-74B8-A994-6648-C649AF4F19C2}"/>
              </a:ext>
            </a:extLst>
          </p:cNvPr>
          <p:cNvSpPr txBox="1"/>
          <p:nvPr userDrawn="1"/>
        </p:nvSpPr>
        <p:spPr>
          <a:xfrm>
            <a:off x="317500" y="6524625"/>
            <a:ext cx="4815430" cy="333375"/>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850" dirty="0">
                <a:solidFill>
                  <a:schemeClr val="bg1"/>
                </a:solidFill>
                <a:latin typeface="Arial" pitchFamily="34" charset="0"/>
                <a:cs typeface="Arial" pitchFamily="34" charset="0"/>
              </a:rPr>
              <a:t>HEIA-FR | Génie mécanique | </a:t>
            </a:r>
            <a:fld id="{497F73FE-CDC5-A746-A70F-A8EB613976A6}" type="datetime1">
              <a:rPr lang="fr-CH" sz="850" smtClean="0">
                <a:solidFill>
                  <a:schemeClr val="bg1"/>
                </a:solidFill>
                <a:latin typeface="Arial"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25.04.24</a:t>
            </a:fld>
            <a:r>
              <a:rPr lang="fr-CH" sz="850" dirty="0">
                <a:solidFill>
                  <a:schemeClr val="bg1"/>
                </a:solidFill>
                <a:latin typeface="Arial" pitchFamily="34" charset="0"/>
                <a:cs typeface="Arial" pitchFamily="34" charset="0"/>
              </a:rPr>
              <a:t> | © 2022</a:t>
            </a:r>
          </a:p>
        </p:txBody>
      </p:sp>
      <p:sp>
        <p:nvSpPr>
          <p:cNvPr id="12" name="Espace réservé du contenu 11">
            <a:extLst>
              <a:ext uri="{FF2B5EF4-FFF2-40B4-BE49-F238E27FC236}">
                <a16:creationId xmlns:a16="http://schemas.microsoft.com/office/drawing/2014/main" id="{881B5087-C7A3-C57A-2AC5-4127F0036F63}"/>
              </a:ext>
            </a:extLst>
          </p:cNvPr>
          <p:cNvSpPr>
            <a:spLocks noGrp="1"/>
          </p:cNvSpPr>
          <p:nvPr>
            <p:ph sz="quarter" idx="10" hasCustomPrompt="1"/>
          </p:nvPr>
        </p:nvSpPr>
        <p:spPr>
          <a:xfrm>
            <a:off x="6096000" y="5805518"/>
            <a:ext cx="4815431" cy="719107"/>
          </a:xfrm>
          <a:prstGeom prst="rect">
            <a:avLst/>
          </a:prstGeom>
        </p:spPr>
        <p:txBody>
          <a:bodyPr lIns="0" tIns="0" rIns="0" bIns="0" anchor="b" anchorCtr="0"/>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31912" indent="0">
              <a:buNone/>
              <a:defRPr/>
            </a:lvl4pPr>
            <a:lvl5pPr marL="1828800" indent="0">
              <a:buNone/>
              <a:defRPr/>
            </a:lvl5pPr>
          </a:lstStyle>
          <a:p>
            <a:pPr lvl="0"/>
            <a:r>
              <a:rPr lang="fr-FR" dirty="0"/>
              <a:t>Présenté par Nom + Prénom + Titre</a:t>
            </a:r>
          </a:p>
        </p:txBody>
      </p:sp>
      <p:pic>
        <p:nvPicPr>
          <p:cNvPr id="5" name="Image 4">
            <a:extLst>
              <a:ext uri="{FF2B5EF4-FFF2-40B4-BE49-F238E27FC236}">
                <a16:creationId xmlns:a16="http://schemas.microsoft.com/office/drawing/2014/main" id="{68EA2220-20B9-2053-81A5-385A78DCEFC5}"/>
              </a:ext>
            </a:extLst>
          </p:cNvPr>
          <p:cNvPicPr>
            <a:picLocks noChangeAspect="1"/>
          </p:cNvPicPr>
          <p:nvPr userDrawn="1"/>
        </p:nvPicPr>
        <p:blipFill>
          <a:blip r:embed="rId3"/>
          <a:srcRect/>
          <a:stretch/>
        </p:blipFill>
        <p:spPr>
          <a:xfrm>
            <a:off x="10610486" y="1461753"/>
            <a:ext cx="1248139" cy="1248139"/>
          </a:xfrm>
          <a:prstGeom prst="rect">
            <a:avLst/>
          </a:prstGeom>
        </p:spPr>
      </p:pic>
    </p:spTree>
    <p:extLst>
      <p:ext uri="{BB962C8B-B14F-4D97-AF65-F5344CB8AC3E}">
        <p14:creationId xmlns:p14="http://schemas.microsoft.com/office/powerpoint/2010/main" val="2034105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C3387016-C0FB-AC84-6F57-438225339F34}"/>
              </a:ext>
            </a:extLst>
          </p:cNvPr>
          <p:cNvSpPr>
            <a:spLocks noGrp="1"/>
          </p:cNvSpPr>
          <p:nvPr>
            <p:ph type="title" hasCustomPrompt="1"/>
          </p:nvPr>
        </p:nvSpPr>
        <p:spPr>
          <a:xfrm>
            <a:off x="901700" y="1284228"/>
            <a:ext cx="10956925" cy="332399"/>
          </a:xfrm>
          <a:prstGeom prst="rect">
            <a:avLst/>
          </a:prstGeom>
        </p:spPr>
        <p:txBody>
          <a:bodyPr vert="horz" wrap="square" lIns="0" tIns="0" rIns="0" bIns="0" rtlCol="0" anchor="ctr">
            <a:spAutoFit/>
          </a:bodyPr>
          <a:lstStyle/>
          <a:p>
            <a:r>
              <a:rPr lang="fr-FR" dirty="0"/>
              <a:t>Titre de la slide</a:t>
            </a:r>
          </a:p>
        </p:txBody>
      </p:sp>
      <p:sp>
        <p:nvSpPr>
          <p:cNvPr id="10" name="Espace réservé du contenu 9">
            <a:extLst>
              <a:ext uri="{FF2B5EF4-FFF2-40B4-BE49-F238E27FC236}">
                <a16:creationId xmlns:a16="http://schemas.microsoft.com/office/drawing/2014/main" id="{A038CD5F-06F7-E621-C9CD-A0AD76AFCF43}"/>
              </a:ext>
            </a:extLst>
          </p:cNvPr>
          <p:cNvSpPr>
            <a:spLocks noGrp="1"/>
          </p:cNvSpPr>
          <p:nvPr>
            <p:ph sz="quarter" idx="10" hasCustomPrompt="1"/>
          </p:nvPr>
        </p:nvSpPr>
        <p:spPr>
          <a:xfrm>
            <a:off x="901700" y="2095499"/>
            <a:ext cx="10956925" cy="4162231"/>
          </a:xfrm>
          <a:prstGeom prst="rect">
            <a:avLst/>
          </a:prstGeom>
        </p:spPr>
        <p:txBody>
          <a:bodyPr/>
          <a:lstStyle>
            <a:lvl1pPr>
              <a:defRPr>
                <a:solidFill>
                  <a:srgbClr val="333333"/>
                </a:solidFill>
                <a:latin typeface="Arial" panose="020B0604020202020204" pitchFamily="34" charset="0"/>
                <a:cs typeface="Arial" panose="020B0604020202020204" pitchFamily="34" charset="0"/>
              </a:defRPr>
            </a:lvl1pPr>
          </a:lstStyle>
          <a:p>
            <a:pPr lvl="0"/>
            <a:r>
              <a:rPr lang="fr-FR" dirty="0"/>
              <a:t>Contenu texte ou image</a:t>
            </a:r>
          </a:p>
        </p:txBody>
      </p:sp>
      <p:sp>
        <p:nvSpPr>
          <p:cNvPr id="12" name="ZoneTexte 11">
            <a:extLst>
              <a:ext uri="{FF2B5EF4-FFF2-40B4-BE49-F238E27FC236}">
                <a16:creationId xmlns:a16="http://schemas.microsoft.com/office/drawing/2014/main" id="{5DC2F09A-7518-4D85-D899-68C1C087A301}"/>
              </a:ext>
            </a:extLst>
          </p:cNvPr>
          <p:cNvSpPr txBox="1"/>
          <p:nvPr userDrawn="1"/>
        </p:nvSpPr>
        <p:spPr>
          <a:xfrm>
            <a:off x="317500" y="6524625"/>
            <a:ext cx="6841456" cy="333375"/>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850" dirty="0">
                <a:solidFill>
                  <a:srgbClr val="ACA39A"/>
                </a:solidFill>
                <a:latin typeface="Arial" pitchFamily="34" charset="0"/>
                <a:cs typeface="Arial" pitchFamily="34" charset="0"/>
              </a:rPr>
              <a:t>HEIA-FR  | Génie mécanique | </a:t>
            </a:r>
            <a:fld id="{E92189A7-1061-934C-9EA0-A974D61ED45F}" type="datetime1">
              <a:rPr lang="fr-CH" sz="850" smtClean="0">
                <a:solidFill>
                  <a:srgbClr val="ACA39A"/>
                </a:solidFill>
                <a:latin typeface="Arial"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25.04.24</a:t>
            </a:fld>
            <a:r>
              <a:rPr lang="fr-CH" sz="850" dirty="0">
                <a:solidFill>
                  <a:srgbClr val="ACA39A"/>
                </a:solidFill>
                <a:latin typeface="Arial" pitchFamily="34" charset="0"/>
                <a:cs typeface="Arial" pitchFamily="34" charset="0"/>
              </a:rPr>
              <a:t> | © 2022</a:t>
            </a:r>
          </a:p>
        </p:txBody>
      </p:sp>
    </p:spTree>
    <p:extLst>
      <p:ext uri="{BB962C8B-B14F-4D97-AF65-F5344CB8AC3E}">
        <p14:creationId xmlns:p14="http://schemas.microsoft.com/office/powerpoint/2010/main" val="14927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C3387016-C0FB-AC84-6F57-438225339F34}"/>
              </a:ext>
            </a:extLst>
          </p:cNvPr>
          <p:cNvSpPr>
            <a:spLocks noGrp="1"/>
          </p:cNvSpPr>
          <p:nvPr>
            <p:ph type="title" hasCustomPrompt="1"/>
          </p:nvPr>
        </p:nvSpPr>
        <p:spPr>
          <a:xfrm>
            <a:off x="901700" y="1284228"/>
            <a:ext cx="10956925" cy="332399"/>
          </a:xfrm>
          <a:prstGeom prst="rect">
            <a:avLst/>
          </a:prstGeom>
        </p:spPr>
        <p:txBody>
          <a:bodyPr vert="horz" wrap="square" lIns="0" tIns="0" rIns="0" bIns="0" rtlCol="0" anchor="ctr">
            <a:spAutoFit/>
          </a:bodyPr>
          <a:lstStyle/>
          <a:p>
            <a:r>
              <a:rPr lang="fr-FR" dirty="0"/>
              <a:t>Titre de la slide</a:t>
            </a:r>
          </a:p>
        </p:txBody>
      </p:sp>
      <p:sp>
        <p:nvSpPr>
          <p:cNvPr id="10" name="Espace réservé du contenu 9">
            <a:extLst>
              <a:ext uri="{FF2B5EF4-FFF2-40B4-BE49-F238E27FC236}">
                <a16:creationId xmlns:a16="http://schemas.microsoft.com/office/drawing/2014/main" id="{A038CD5F-06F7-E621-C9CD-A0AD76AFCF43}"/>
              </a:ext>
            </a:extLst>
          </p:cNvPr>
          <p:cNvSpPr>
            <a:spLocks noGrp="1"/>
          </p:cNvSpPr>
          <p:nvPr>
            <p:ph sz="quarter" idx="10" hasCustomPrompt="1"/>
          </p:nvPr>
        </p:nvSpPr>
        <p:spPr>
          <a:xfrm>
            <a:off x="901701" y="2095499"/>
            <a:ext cx="5194300" cy="41622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rgbClr val="333333"/>
                </a:solidFill>
                <a:latin typeface="Arial" panose="020B0604020202020204" pitchFamily="34" charset="0"/>
                <a:cs typeface="Arial" panose="020B0604020202020204" pitchFamily="34" charset="0"/>
              </a:defRPr>
            </a:lvl1pPr>
          </a:lstStyle>
          <a:p>
            <a:pPr marL="138113" marR="0" lvl="0" indent="-1381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Contenu texte ou image</a:t>
            </a:r>
          </a:p>
        </p:txBody>
      </p:sp>
      <p:sp>
        <p:nvSpPr>
          <p:cNvPr id="12" name="ZoneTexte 11">
            <a:extLst>
              <a:ext uri="{FF2B5EF4-FFF2-40B4-BE49-F238E27FC236}">
                <a16:creationId xmlns:a16="http://schemas.microsoft.com/office/drawing/2014/main" id="{5DC2F09A-7518-4D85-D899-68C1C087A301}"/>
              </a:ext>
            </a:extLst>
          </p:cNvPr>
          <p:cNvSpPr txBox="1"/>
          <p:nvPr userDrawn="1"/>
        </p:nvSpPr>
        <p:spPr>
          <a:xfrm>
            <a:off x="317500" y="6524625"/>
            <a:ext cx="6841456" cy="333375"/>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850" dirty="0">
                <a:solidFill>
                  <a:srgbClr val="ACA39A"/>
                </a:solidFill>
                <a:latin typeface="Arial" pitchFamily="34" charset="0"/>
                <a:cs typeface="Arial" pitchFamily="34" charset="0"/>
              </a:rPr>
              <a:t>HEIA-FR  | Génie mécanique | </a:t>
            </a:r>
            <a:fld id="{FE3B12DA-5C3F-0A4D-864D-7BF1130F6C4F}" type="datetime1">
              <a:rPr lang="fr-CH" sz="850" smtClean="0">
                <a:solidFill>
                  <a:srgbClr val="ACA39A"/>
                </a:solidFill>
                <a:latin typeface="Arial"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25.04.24</a:t>
            </a:fld>
            <a:r>
              <a:rPr lang="fr-CH" sz="850" dirty="0">
                <a:solidFill>
                  <a:srgbClr val="ACA39A"/>
                </a:solidFill>
                <a:latin typeface="Arial" pitchFamily="34" charset="0"/>
                <a:cs typeface="Arial" pitchFamily="34" charset="0"/>
              </a:rPr>
              <a:t> | © 2022</a:t>
            </a:r>
          </a:p>
        </p:txBody>
      </p:sp>
      <p:sp>
        <p:nvSpPr>
          <p:cNvPr id="3" name="Espace réservé du contenu 2">
            <a:extLst>
              <a:ext uri="{FF2B5EF4-FFF2-40B4-BE49-F238E27FC236}">
                <a16:creationId xmlns:a16="http://schemas.microsoft.com/office/drawing/2014/main" id="{B2CFB783-AC6C-95D0-4B57-C43E51E93D43}"/>
              </a:ext>
            </a:extLst>
          </p:cNvPr>
          <p:cNvSpPr>
            <a:spLocks noGrp="1"/>
          </p:cNvSpPr>
          <p:nvPr>
            <p:ph sz="quarter" idx="11" hasCustomPrompt="1"/>
          </p:nvPr>
        </p:nvSpPr>
        <p:spPr>
          <a:xfrm>
            <a:off x="6327775" y="2092325"/>
            <a:ext cx="5530850" cy="4162231"/>
          </a:xfrm>
          <a:prstGeom prst="rect">
            <a:avLst/>
          </a:prstGeom>
        </p:spPr>
        <p:txBody>
          <a:bodyPr/>
          <a:lstStyle>
            <a:lvl1pPr marL="138113" marR="0" indent="-1381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atin typeface="Arial" panose="020B0604020202020204" pitchFamily="34" charset="0"/>
                <a:cs typeface="Arial" panose="020B0604020202020204" pitchFamily="34" charset="0"/>
              </a:defRPr>
            </a:lvl1pPr>
          </a:lstStyle>
          <a:p>
            <a:pPr marL="138113" marR="0" lvl="0" indent="-13811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Contenu texte ou image</a:t>
            </a:r>
          </a:p>
        </p:txBody>
      </p:sp>
    </p:spTree>
    <p:extLst>
      <p:ext uri="{BB962C8B-B14F-4D97-AF65-F5344CB8AC3E}">
        <p14:creationId xmlns:p14="http://schemas.microsoft.com/office/powerpoint/2010/main" val="259662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u 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5DC2F09A-7518-4D85-D899-68C1C087A301}"/>
              </a:ext>
            </a:extLst>
          </p:cNvPr>
          <p:cNvSpPr txBox="1"/>
          <p:nvPr userDrawn="1"/>
        </p:nvSpPr>
        <p:spPr>
          <a:xfrm>
            <a:off x="317500" y="6524625"/>
            <a:ext cx="6841456" cy="333375"/>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850" dirty="0">
                <a:solidFill>
                  <a:srgbClr val="ACA39A"/>
                </a:solidFill>
                <a:latin typeface="Arial" pitchFamily="34" charset="0"/>
                <a:cs typeface="Arial" pitchFamily="34" charset="0"/>
              </a:rPr>
              <a:t>HEIA-FR  | Génie mécanique | </a:t>
            </a:r>
            <a:fld id="{09039E15-EDC4-0049-8F3B-FBF14BC10884}" type="datetime1">
              <a:rPr lang="fr-CH" sz="850" smtClean="0">
                <a:solidFill>
                  <a:srgbClr val="ACA39A"/>
                </a:solidFill>
                <a:latin typeface="Arial"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25.04.24</a:t>
            </a:fld>
            <a:r>
              <a:rPr lang="fr-CH" sz="850" dirty="0">
                <a:solidFill>
                  <a:srgbClr val="ACA39A"/>
                </a:solidFill>
                <a:latin typeface="Arial" pitchFamily="34" charset="0"/>
                <a:cs typeface="Arial" pitchFamily="34" charset="0"/>
              </a:rPr>
              <a:t> | © 2022</a:t>
            </a:r>
          </a:p>
        </p:txBody>
      </p:sp>
      <p:sp>
        <p:nvSpPr>
          <p:cNvPr id="4" name="Espace réservé pour une image  3">
            <a:extLst>
              <a:ext uri="{FF2B5EF4-FFF2-40B4-BE49-F238E27FC236}">
                <a16:creationId xmlns:a16="http://schemas.microsoft.com/office/drawing/2014/main" id="{043F0660-0A95-DC9C-91D0-AF9EDD58FF90}"/>
              </a:ext>
            </a:extLst>
          </p:cNvPr>
          <p:cNvSpPr>
            <a:spLocks noGrp="1"/>
          </p:cNvSpPr>
          <p:nvPr>
            <p:ph type="pic" sz="quarter" idx="10" hasCustomPrompt="1"/>
          </p:nvPr>
        </p:nvSpPr>
        <p:spPr>
          <a:xfrm>
            <a:off x="0" y="656650"/>
            <a:ext cx="12192000" cy="5867975"/>
          </a:xfrm>
          <a:prstGeom prst="rect">
            <a:avLst/>
          </a:prstGeom>
          <a:solidFill>
            <a:schemeClr val="bg1">
              <a:lumMod val="50000"/>
            </a:schemeClr>
          </a:solidFill>
        </p:spPr>
        <p:txBody>
          <a:bodyPr tIns="1800000" anchor="t" anchorCtr="0"/>
          <a:lstStyle>
            <a:lvl1pPr marL="0" indent="0" algn="ctr">
              <a:buNone/>
              <a:defRPr>
                <a:solidFill>
                  <a:schemeClr val="bg1"/>
                </a:solidFill>
                <a:latin typeface="Arial" panose="020B0604020202020204" pitchFamily="34" charset="0"/>
                <a:cs typeface="Arial" panose="020B0604020202020204" pitchFamily="34" charset="0"/>
              </a:defRPr>
            </a:lvl1pPr>
          </a:lstStyle>
          <a:p>
            <a:r>
              <a:rPr lang="fr-FR" dirty="0"/>
              <a:t>Image pleine page</a:t>
            </a:r>
          </a:p>
        </p:txBody>
      </p:sp>
      <p:sp>
        <p:nvSpPr>
          <p:cNvPr id="8" name="Espace réservé du titre 1">
            <a:extLst>
              <a:ext uri="{FF2B5EF4-FFF2-40B4-BE49-F238E27FC236}">
                <a16:creationId xmlns:a16="http://schemas.microsoft.com/office/drawing/2014/main" id="{FD281767-6061-B2FF-2F16-A797B5308E02}"/>
              </a:ext>
            </a:extLst>
          </p:cNvPr>
          <p:cNvSpPr>
            <a:spLocks noGrp="1"/>
          </p:cNvSpPr>
          <p:nvPr>
            <p:ph type="title" hasCustomPrompt="1"/>
          </p:nvPr>
        </p:nvSpPr>
        <p:spPr>
          <a:xfrm>
            <a:off x="4808683" y="4616724"/>
            <a:ext cx="2574633" cy="623211"/>
          </a:xfrm>
          <a:prstGeom prst="rect">
            <a:avLst/>
          </a:prstGeom>
          <a:solidFill>
            <a:srgbClr val="017DBB"/>
          </a:solidFill>
        </p:spPr>
        <p:txBody>
          <a:bodyPr vert="horz" wrap="none" lIns="144000" tIns="144000" rIns="144000" bIns="144000" rtlCol="0" anchor="ctr" anchorCtr="0">
            <a:spAutoFit/>
          </a:bodyPr>
          <a:lstStyle>
            <a:lvl1pPr algn="ctr">
              <a:defRPr>
                <a:solidFill>
                  <a:schemeClr val="bg1"/>
                </a:solidFill>
              </a:defRPr>
            </a:lvl1pPr>
          </a:lstStyle>
          <a:p>
            <a:r>
              <a:rPr lang="fr-FR" dirty="0"/>
              <a:t>Titre de l’image</a:t>
            </a:r>
          </a:p>
        </p:txBody>
      </p:sp>
    </p:spTree>
    <p:extLst>
      <p:ext uri="{BB962C8B-B14F-4D97-AF65-F5344CB8AC3E}">
        <p14:creationId xmlns:p14="http://schemas.microsoft.com/office/powerpoint/2010/main" val="570856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1" name="Espace réservé du numéro de diapositive 1">
            <a:extLst>
              <a:ext uri="{FF2B5EF4-FFF2-40B4-BE49-F238E27FC236}">
                <a16:creationId xmlns:a16="http://schemas.microsoft.com/office/drawing/2014/main" id="{BE5BA877-52D6-CF68-D320-6706DD39F041}"/>
              </a:ext>
            </a:extLst>
          </p:cNvPr>
          <p:cNvSpPr txBox="1">
            <a:spLocks/>
          </p:cNvSpPr>
          <p:nvPr userDrawn="1"/>
        </p:nvSpPr>
        <p:spPr>
          <a:xfrm>
            <a:off x="10994529" y="6524625"/>
            <a:ext cx="864096" cy="333375"/>
          </a:xfrm>
          <a:prstGeom prst="rect">
            <a:avLst/>
          </a:prstGeom>
        </p:spPr>
        <p:txBody>
          <a:bodyPr lIns="0" tIns="0" rIns="0" bIns="0" anchor="ctr" anchorCtr="0">
            <a:noAutofit/>
          </a:bodyPr>
          <a:lstStyle>
            <a:defPPr>
              <a:defRPr lang="fr-FR"/>
            </a:defPPr>
            <a:lvl1pPr marL="0" algn="ctr" defTabSz="914400" rtl="0" eaLnBrk="1" latinLnBrk="0" hangingPunct="1">
              <a:defRPr sz="1000" kern="1200">
                <a:solidFill>
                  <a:srgbClr val="ACA39A"/>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EEC6B3-74A9-44EB-9690-B604ED3EF10A}" type="slidenum">
              <a:rPr lang="fr-CH" sz="850" b="1" smtClean="0"/>
              <a:pPr algn="r"/>
              <a:t>‹N°›</a:t>
            </a:fld>
            <a:endParaRPr lang="fr-CH" sz="850" b="1" dirty="0"/>
          </a:p>
        </p:txBody>
      </p:sp>
    </p:spTree>
    <p:extLst>
      <p:ext uri="{BB962C8B-B14F-4D97-AF65-F5344CB8AC3E}">
        <p14:creationId xmlns:p14="http://schemas.microsoft.com/office/powerpoint/2010/main" val="227875473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3" r:id="rId4"/>
  </p:sldLayoutIdLst>
  <p:txStyles>
    <p:titleStyle>
      <a:lvl1pPr algn="l" defTabSz="914400" rtl="0" eaLnBrk="1" latinLnBrk="0" hangingPunct="1">
        <a:lnSpc>
          <a:spcPct val="90000"/>
        </a:lnSpc>
        <a:spcBef>
          <a:spcPct val="0"/>
        </a:spcBef>
        <a:buNone/>
        <a:defRPr sz="2400" b="1" kern="1200">
          <a:solidFill>
            <a:srgbClr val="017DBB"/>
          </a:solidFill>
          <a:latin typeface="Arial" panose="020B0604020202020204" pitchFamily="34" charset="0"/>
          <a:ea typeface="+mj-ea"/>
          <a:cs typeface="Arial" panose="020B0604020202020204" pitchFamily="34" charset="0"/>
        </a:defRPr>
      </a:lvl1pPr>
    </p:titleStyle>
    <p:bodyStyle>
      <a:lvl1pPr marL="138113" indent="-138113" algn="l" defTabSz="914400" rtl="0" eaLnBrk="1" latinLnBrk="0" hangingPunct="1">
        <a:lnSpc>
          <a:spcPct val="90000"/>
        </a:lnSpc>
        <a:spcBef>
          <a:spcPts val="1000"/>
        </a:spcBef>
        <a:buFont typeface="Arial" panose="020B0604020202020204" pitchFamily="34" charset="0"/>
        <a:buChar char="•"/>
        <a:tabLst/>
        <a:defRPr sz="1600" kern="1200">
          <a:solidFill>
            <a:schemeClr val="tx1"/>
          </a:solidFill>
          <a:latin typeface="+mn-lt"/>
          <a:ea typeface="+mn-ea"/>
          <a:cs typeface="+mn-cs"/>
        </a:defRPr>
      </a:lvl1pPr>
      <a:lvl2pPr marL="622300" indent="-165100"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2pPr>
      <a:lvl3pPr marL="1068388"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1470025" indent="-1381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1960563" indent="-13176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8" userDrawn="1">
          <p15:clr>
            <a:srgbClr val="F26B43"/>
          </p15:clr>
        </p15:guide>
        <p15:guide id="2" pos="200" userDrawn="1">
          <p15:clr>
            <a:srgbClr val="F26B43"/>
          </p15:clr>
        </p15:guide>
        <p15:guide id="3" orient="horz" pos="4110" userDrawn="1">
          <p15:clr>
            <a:srgbClr val="F26B43"/>
          </p15:clr>
        </p15:guide>
        <p15:guide id="4" pos="747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v.admin.ch/bav/fr/home/publications/oft-actualites/Editions%202019/edition-fevrier-2019/artikel-2.html" TargetMode="External"/><Relationship Id="rId2" Type="http://schemas.openxmlformats.org/officeDocument/2006/relationships/hyperlink" Target="https://www.bazg.admin.ch/bazg/fr/home/informationen-firmen/territoire-suisse/mineraloelsteuer.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bazg.admin.ch/bazg/fr/home/informationen-firmen/territoire-suisse/mineraloelsteuer.html" TargetMode="External"/><Relationship Id="rId7" Type="http://schemas.openxmlformats.org/officeDocument/2006/relationships/image" Target="../media/image6.png"/><Relationship Id="rId2" Type="http://schemas.openxmlformats.org/officeDocument/2006/relationships/hyperlink" Target="https://www.bazg.admin.ch/bazg/fr/home/informationen-firmen/territoire-suisse.html" TargetMode="External"/><Relationship Id="rId1" Type="http://schemas.openxmlformats.org/officeDocument/2006/relationships/slideLayout" Target="../slideLayouts/slideLayout3.xml"/><Relationship Id="rId6" Type="http://schemas.openxmlformats.org/officeDocument/2006/relationships/hyperlink" Target="https://www.bazg.admin.ch/bazg/fr/home/informationen-firmen/verkehrsabgaben-und-strassenverkehrsrecht/schwerverkehrsabgaben-lsva-und-psva/pauschale-schwerverkehrsabgabe_psva_fuer-schweizer-fahrzeuge.html" TargetMode="External"/><Relationship Id="rId5" Type="http://schemas.openxmlformats.org/officeDocument/2006/relationships/hyperlink" Target="https://www.bav.admin.ch/bav/fr/home/modes-de-transport/trafic-routier-de-marchandises%20/rplp.html" TargetMode="External"/><Relationship Id="rId4" Type="http://schemas.openxmlformats.org/officeDocument/2006/relationships/hyperlink" Target="https://www.bazg.admin.ch/bazg/fr/home/documentation/bases-legales/perception-de-redevances/redevances-sur-le-trafic-routier.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86EF0-8B3E-71F7-98CA-14C74783544E}"/>
              </a:ext>
            </a:extLst>
          </p:cNvPr>
          <p:cNvSpPr>
            <a:spLocks noGrp="1"/>
          </p:cNvSpPr>
          <p:nvPr>
            <p:ph type="title"/>
          </p:nvPr>
        </p:nvSpPr>
        <p:spPr/>
        <p:txBody>
          <a:bodyPr/>
          <a:lstStyle/>
          <a:p>
            <a:r>
              <a:rPr lang="fr-FR"/>
              <a:t>Incitation </a:t>
            </a:r>
            <a:r>
              <a:rPr lang="fr-CH"/>
              <a:t>à la mobilité durable et </a:t>
            </a:r>
            <a:r>
              <a:rPr lang="fr-FR"/>
              <a:t>imposition en Suisse </a:t>
            </a:r>
          </a:p>
        </p:txBody>
      </p:sp>
      <p:sp>
        <p:nvSpPr>
          <p:cNvPr id="3" name="Espace réservé du contenu 2">
            <a:extLst>
              <a:ext uri="{FF2B5EF4-FFF2-40B4-BE49-F238E27FC236}">
                <a16:creationId xmlns:a16="http://schemas.microsoft.com/office/drawing/2014/main" id="{1BC3F5D7-AC76-1A45-D4ED-9037E5C009A7}"/>
              </a:ext>
            </a:extLst>
          </p:cNvPr>
          <p:cNvSpPr>
            <a:spLocks noGrp="1"/>
          </p:cNvSpPr>
          <p:nvPr>
            <p:ph sz="quarter" idx="10"/>
          </p:nvPr>
        </p:nvSpPr>
        <p:spPr/>
        <p:txBody>
          <a:bodyPr/>
          <a:lstStyle/>
          <a:p>
            <a:r>
              <a:rPr lang="fr-FR"/>
              <a:t>Vincent Bourquin</a:t>
            </a:r>
          </a:p>
        </p:txBody>
      </p:sp>
    </p:spTree>
    <p:extLst>
      <p:ext uri="{BB962C8B-B14F-4D97-AF65-F5344CB8AC3E}">
        <p14:creationId xmlns:p14="http://schemas.microsoft.com/office/powerpoint/2010/main" val="272886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ABCEA-DD41-4FFA-95F5-9F5A2955A6F5}"/>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24FE2888-32D9-4019-AD62-A88D9A5E49DA}"/>
              </a:ext>
            </a:extLst>
          </p:cNvPr>
          <p:cNvSpPr>
            <a:spLocks noGrp="1"/>
          </p:cNvSpPr>
          <p:nvPr>
            <p:ph sz="quarter" idx="10"/>
          </p:nvPr>
        </p:nvSpPr>
        <p:spPr/>
        <p:txBody>
          <a:bodyPr/>
          <a:lstStyle/>
          <a:p>
            <a:endParaRPr lang="fr-CH"/>
          </a:p>
        </p:txBody>
      </p:sp>
      <p:pic>
        <p:nvPicPr>
          <p:cNvPr id="4" name="Image 3">
            <a:extLst>
              <a:ext uri="{FF2B5EF4-FFF2-40B4-BE49-F238E27FC236}">
                <a16:creationId xmlns:a16="http://schemas.microsoft.com/office/drawing/2014/main" id="{35688679-85C9-45D2-8F60-5E8C1AB137FD}"/>
              </a:ext>
            </a:extLst>
          </p:cNvPr>
          <p:cNvPicPr>
            <a:picLocks noChangeAspect="1"/>
          </p:cNvPicPr>
          <p:nvPr/>
        </p:nvPicPr>
        <p:blipFill>
          <a:blip r:embed="rId2"/>
          <a:stretch>
            <a:fillRect/>
          </a:stretch>
        </p:blipFill>
        <p:spPr>
          <a:xfrm>
            <a:off x="0" y="624215"/>
            <a:ext cx="12192000" cy="5609570"/>
          </a:xfrm>
          <a:prstGeom prst="rect">
            <a:avLst/>
          </a:prstGeom>
        </p:spPr>
      </p:pic>
    </p:spTree>
    <p:extLst>
      <p:ext uri="{BB962C8B-B14F-4D97-AF65-F5344CB8AC3E}">
        <p14:creationId xmlns:p14="http://schemas.microsoft.com/office/powerpoint/2010/main" val="106063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E62D8-19A2-45D3-ADB4-D08FAD4ABEDC}"/>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FA619B76-DC87-4B31-9CA7-3FA5EC8B4527}"/>
              </a:ext>
            </a:extLst>
          </p:cNvPr>
          <p:cNvSpPr>
            <a:spLocks noGrp="1"/>
          </p:cNvSpPr>
          <p:nvPr>
            <p:ph sz="quarter" idx="10"/>
          </p:nvPr>
        </p:nvSpPr>
        <p:spPr/>
        <p:txBody>
          <a:bodyPr/>
          <a:lstStyle/>
          <a:p>
            <a:endParaRPr lang="fr-CH"/>
          </a:p>
        </p:txBody>
      </p:sp>
      <p:pic>
        <p:nvPicPr>
          <p:cNvPr id="4" name="Image 3">
            <a:extLst>
              <a:ext uri="{FF2B5EF4-FFF2-40B4-BE49-F238E27FC236}">
                <a16:creationId xmlns:a16="http://schemas.microsoft.com/office/drawing/2014/main" id="{91BE6511-5C0A-4088-BD10-43871771FEF3}"/>
              </a:ext>
            </a:extLst>
          </p:cNvPr>
          <p:cNvPicPr/>
          <p:nvPr/>
        </p:nvPicPr>
        <p:blipFill>
          <a:blip r:embed="rId2"/>
          <a:stretch>
            <a:fillRect/>
          </a:stretch>
        </p:blipFill>
        <p:spPr>
          <a:xfrm>
            <a:off x="785381" y="778575"/>
            <a:ext cx="10327378" cy="5981454"/>
          </a:xfrm>
          <a:prstGeom prst="rect">
            <a:avLst/>
          </a:prstGeom>
        </p:spPr>
      </p:pic>
    </p:spTree>
    <p:extLst>
      <p:ext uri="{BB962C8B-B14F-4D97-AF65-F5344CB8AC3E}">
        <p14:creationId xmlns:p14="http://schemas.microsoft.com/office/powerpoint/2010/main" val="152670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6057A-21BF-5965-3905-E13649C922E3}"/>
              </a:ext>
            </a:extLst>
          </p:cNvPr>
          <p:cNvSpPr>
            <a:spLocks noGrp="1"/>
          </p:cNvSpPr>
          <p:nvPr>
            <p:ph type="title"/>
          </p:nvPr>
        </p:nvSpPr>
        <p:spPr/>
        <p:txBody>
          <a:bodyPr/>
          <a:lstStyle/>
          <a:p>
            <a:r>
              <a:rPr lang="fr-FR"/>
              <a:t>Contexte de taxation</a:t>
            </a:r>
          </a:p>
        </p:txBody>
      </p:sp>
      <p:sp>
        <p:nvSpPr>
          <p:cNvPr id="3" name="Espace réservé du contenu 2">
            <a:extLst>
              <a:ext uri="{FF2B5EF4-FFF2-40B4-BE49-F238E27FC236}">
                <a16:creationId xmlns:a16="http://schemas.microsoft.com/office/drawing/2014/main" id="{971BDB02-B507-0081-D6BC-6F2BB062FA27}"/>
              </a:ext>
            </a:extLst>
          </p:cNvPr>
          <p:cNvSpPr>
            <a:spLocks noGrp="1"/>
          </p:cNvSpPr>
          <p:nvPr>
            <p:ph sz="quarter" idx="10"/>
          </p:nvPr>
        </p:nvSpPr>
        <p:spPr/>
        <p:txBody>
          <a:bodyPr/>
          <a:lstStyle/>
          <a:p>
            <a:r>
              <a:rPr lang="fr-FR"/>
              <a:t>Dans les années 80 et 90, </a:t>
            </a:r>
            <a:r>
              <a:rPr lang="fr-FR" b="1"/>
              <a:t>pression croissante de l’Europe </a:t>
            </a:r>
            <a:r>
              <a:rPr lang="fr-FR"/>
              <a:t>pour l’autorisation d’accès des véhicules routiers de 40 tonnes en Suisse (masse limitée alors à 28 tonnes).</a:t>
            </a:r>
          </a:p>
          <a:p>
            <a:r>
              <a:rPr lang="fr-FR"/>
              <a:t>Principe du consommateur payeur: </a:t>
            </a:r>
            <a:r>
              <a:rPr lang="fr-FR">
                <a:hlinkClick r:id="rId2"/>
              </a:rPr>
              <a:t>impôt et surtaxe sur les huiles minérales </a:t>
            </a:r>
            <a:r>
              <a:rPr lang="fr-FR"/>
              <a:t>(loi du 21 juin 1996)</a:t>
            </a:r>
          </a:p>
          <a:p>
            <a:r>
              <a:rPr lang="fr-FR">
                <a:hlinkClick r:id="rId3"/>
              </a:rPr>
              <a:t>Initiative des Alpes </a:t>
            </a:r>
            <a:r>
              <a:rPr lang="fr-FR"/>
              <a:t>votée le 20.02.1994 pour protéger les routes des cols d’un excès de pollution par un intensification du trafic routier. Sur cette base, la Confédération a mis en place:</a:t>
            </a:r>
          </a:p>
          <a:p>
            <a:pPr lvl="1"/>
            <a:r>
              <a:rPr lang="fr-CH" b="1"/>
              <a:t>Modernisation de l’infrastructure ferroviaire </a:t>
            </a:r>
            <a:r>
              <a:rPr lang="fr-CH"/>
              <a:t>: la Suisse construit la NLFA (Nouvelles Ligns Ferroviaires Alpines) et les tunnels de base du Loetschberg, du Saint-Gothard et du Ceneri pour 23 milliards de francs suisses.</a:t>
            </a:r>
            <a:endParaRPr lang="fr-FR"/>
          </a:p>
          <a:p>
            <a:pPr lvl="1"/>
            <a:r>
              <a:rPr lang="fr-FR"/>
              <a:t>Mise en place d’une </a:t>
            </a:r>
            <a:r>
              <a:rPr lang="fr-FR" b="1"/>
              <a:t>Redevance Poids-Lourd liées aux Prestations </a:t>
            </a:r>
            <a:r>
              <a:rPr lang="fr-FR"/>
              <a:t>(RPLP)</a:t>
            </a:r>
          </a:p>
          <a:p>
            <a:pPr lvl="1"/>
            <a:r>
              <a:rPr lang="fr-CH" b="1"/>
              <a:t>Réforme des chemins de fer </a:t>
            </a:r>
            <a:r>
              <a:rPr lang="fr-CH"/>
              <a:t>: la libéralisation du transport de marchandises et l’ouverture du réseau ferroviaire aux tiers ont accru la concurrence entre les entreprises.</a:t>
            </a:r>
          </a:p>
          <a:p>
            <a:pPr lvl="1"/>
            <a:r>
              <a:rPr lang="fr-CH" b="1"/>
              <a:t>Coopération internationale </a:t>
            </a:r>
            <a:r>
              <a:rPr lang="fr-CH"/>
              <a:t>: l’accord sur les transports terrestres permet à la Suisse d’assurer sa politique de transfert et, partant, la mise en œuvre de l’initiative des Alpes vis-à-vis de l’Europe ; l’UE reconnaît les objectifs et les instruments de la Suisse. En contrepartie, la Suisse a accepté le relèvement progressif de la limite de poids des camions de 28 à 40 tonnes, ce qui a rendu le trafic de camions plus productif. </a:t>
            </a:r>
          </a:p>
          <a:p>
            <a:pPr lvl="1"/>
            <a:r>
              <a:rPr lang="fr-CH" b="1"/>
              <a:t>Mesures d’accompagnement </a:t>
            </a:r>
            <a:r>
              <a:rPr lang="fr-CH"/>
              <a:t>: les indemnités d’exploitation et les aides à l’investissement versées au titre du transport combiné non accompagné et de la chaussée roulante soutiennent et renforcent le report modal. Le maintien de l’interdiction de circuler le dimanche et la nuit y contribue aussi.</a:t>
            </a:r>
            <a:endParaRPr lang="fr-FR"/>
          </a:p>
          <a:p>
            <a:endParaRPr lang="fr-FR" dirty="0"/>
          </a:p>
        </p:txBody>
      </p:sp>
    </p:spTree>
    <p:extLst>
      <p:ext uri="{BB962C8B-B14F-4D97-AF65-F5344CB8AC3E}">
        <p14:creationId xmlns:p14="http://schemas.microsoft.com/office/powerpoint/2010/main" val="46432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05E6E-9E65-A564-82D4-3954549014B2}"/>
              </a:ext>
            </a:extLst>
          </p:cNvPr>
          <p:cNvSpPr>
            <a:spLocks noGrp="1"/>
          </p:cNvSpPr>
          <p:nvPr>
            <p:ph type="title"/>
          </p:nvPr>
        </p:nvSpPr>
        <p:spPr/>
        <p:txBody>
          <a:bodyPr/>
          <a:lstStyle/>
          <a:p>
            <a:r>
              <a:rPr lang="fr-FR"/>
              <a:t>Les redevances nationales</a:t>
            </a:r>
          </a:p>
        </p:txBody>
      </p:sp>
      <p:sp>
        <p:nvSpPr>
          <p:cNvPr id="3" name="Espace réservé du contenu 2">
            <a:extLst>
              <a:ext uri="{FF2B5EF4-FFF2-40B4-BE49-F238E27FC236}">
                <a16:creationId xmlns:a16="http://schemas.microsoft.com/office/drawing/2014/main" id="{4E787B92-C3D1-00CE-C1D8-A9C4FD900EFE}"/>
              </a:ext>
            </a:extLst>
          </p:cNvPr>
          <p:cNvSpPr>
            <a:spLocks noGrp="1"/>
          </p:cNvSpPr>
          <p:nvPr>
            <p:ph sz="quarter" idx="10"/>
          </p:nvPr>
        </p:nvSpPr>
        <p:spPr>
          <a:xfrm>
            <a:off x="892256" y="1778581"/>
            <a:ext cx="5194300" cy="4162231"/>
          </a:xfrm>
        </p:spPr>
        <p:txBody>
          <a:bodyPr/>
          <a:lstStyle/>
          <a:p>
            <a:r>
              <a:rPr lang="fr-FR"/>
              <a:t>Fait partie des </a:t>
            </a:r>
            <a:r>
              <a:rPr lang="fr-FR" b="1">
                <a:solidFill>
                  <a:srgbClr val="0070C0"/>
                </a:solidFill>
                <a:hlinkClick r:id="rId2"/>
              </a:rPr>
              <a:t>redevances nationales</a:t>
            </a:r>
            <a:endParaRPr lang="fr-FR" b="1">
              <a:solidFill>
                <a:srgbClr val="0070C0"/>
              </a:solidFill>
            </a:endParaRPr>
          </a:p>
          <a:p>
            <a:endParaRPr lang="fr-FR" b="1">
              <a:solidFill>
                <a:srgbClr val="0070C0"/>
              </a:solidFill>
            </a:endParaRPr>
          </a:p>
          <a:p>
            <a:endParaRPr lang="fr-FR" b="1">
              <a:solidFill>
                <a:srgbClr val="0070C0"/>
              </a:solidFill>
            </a:endParaRPr>
          </a:p>
          <a:p>
            <a:endParaRPr lang="fr-FR" b="1">
              <a:solidFill>
                <a:srgbClr val="0070C0"/>
              </a:solidFill>
            </a:endParaRPr>
          </a:p>
          <a:p>
            <a:endParaRPr lang="fr-FR" b="1">
              <a:solidFill>
                <a:srgbClr val="0070C0"/>
              </a:solidFill>
            </a:endParaRPr>
          </a:p>
          <a:p>
            <a:br>
              <a:rPr lang="fr-FR" b="1">
                <a:solidFill>
                  <a:srgbClr val="0070C0"/>
                </a:solidFill>
                <a:hlinkClick r:id="rId3"/>
              </a:rPr>
            </a:br>
            <a:r>
              <a:rPr lang="fr-FR" b="1">
                <a:solidFill>
                  <a:srgbClr val="0070C0"/>
                </a:solidFill>
                <a:hlinkClick r:id="rId3"/>
              </a:rPr>
              <a:t>Impôts sur les huiles minérales </a:t>
            </a:r>
            <a:endParaRPr lang="fr-FR" b="1">
              <a:solidFill>
                <a:srgbClr val="0070C0"/>
              </a:solidFill>
            </a:endParaRPr>
          </a:p>
          <a:p>
            <a:r>
              <a:rPr lang="fr-FR">
                <a:solidFill>
                  <a:schemeClr val="tx1"/>
                </a:solidFill>
              </a:rPr>
              <a:t>Impôt de consommation comprenant un impôt grevant les huiles minérales et les carburants + une surtaxe grevant les carburants.</a:t>
            </a:r>
          </a:p>
          <a:p>
            <a:endParaRPr lang="fr-FR">
              <a:solidFill>
                <a:schemeClr val="tx1"/>
              </a:solidFill>
            </a:endParaRPr>
          </a:p>
          <a:p>
            <a:endParaRPr lang="fr-FR">
              <a:solidFill>
                <a:schemeClr val="tx1"/>
              </a:solidFill>
            </a:endParaRPr>
          </a:p>
          <a:p>
            <a:r>
              <a:rPr lang="fr-FR">
                <a:solidFill>
                  <a:schemeClr val="tx1"/>
                </a:solidFill>
              </a:rPr>
              <a:t>CHF 2.64 milliards (Impôts 2022 sur les carburants)</a:t>
            </a:r>
          </a:p>
          <a:p>
            <a:r>
              <a:rPr lang="fr-FR">
                <a:solidFill>
                  <a:schemeClr val="tx1"/>
                </a:solidFill>
              </a:rPr>
              <a:t>CHF 1.73 milliards (Surtaxe 2022 sur les carburants)</a:t>
            </a:r>
          </a:p>
          <a:p>
            <a:r>
              <a:rPr lang="fr-FR">
                <a:solidFill>
                  <a:schemeClr val="tx1"/>
                </a:solidFill>
              </a:rPr>
              <a:t>CHF 14.3 millions (Impôts 2022 sur les combustibles)</a:t>
            </a:r>
          </a:p>
          <a:p>
            <a:endParaRPr lang="fr-FR" dirty="0">
              <a:solidFill>
                <a:schemeClr val="tx1"/>
              </a:solidFill>
            </a:endParaRPr>
          </a:p>
        </p:txBody>
      </p:sp>
      <p:sp>
        <p:nvSpPr>
          <p:cNvPr id="4" name="Espace réservé du contenu 3">
            <a:extLst>
              <a:ext uri="{FF2B5EF4-FFF2-40B4-BE49-F238E27FC236}">
                <a16:creationId xmlns:a16="http://schemas.microsoft.com/office/drawing/2014/main" id="{074F9361-E9F8-79D7-745B-111AFB64A8C8}"/>
              </a:ext>
            </a:extLst>
          </p:cNvPr>
          <p:cNvSpPr>
            <a:spLocks noGrp="1"/>
          </p:cNvSpPr>
          <p:nvPr>
            <p:ph sz="quarter" idx="11"/>
          </p:nvPr>
        </p:nvSpPr>
        <p:spPr>
          <a:xfrm>
            <a:off x="6327775" y="1357605"/>
            <a:ext cx="5530850" cy="4411760"/>
          </a:xfrm>
        </p:spPr>
        <p:txBody>
          <a:bodyPr/>
          <a:lstStyle/>
          <a:p>
            <a:pPr marL="0" indent="0">
              <a:buNone/>
            </a:pPr>
            <a:r>
              <a:rPr lang="fr-FR" b="1">
                <a:solidFill>
                  <a:srgbClr val="017DBB"/>
                </a:solidFill>
                <a:hlinkClick r:id="rId4"/>
              </a:rPr>
              <a:t>Redevances sur la circulation:</a:t>
            </a:r>
            <a:endParaRPr lang="fr-FR" b="1">
              <a:solidFill>
                <a:srgbClr val="017DBB"/>
              </a:solidFill>
            </a:endParaRPr>
          </a:p>
          <a:p>
            <a:pPr marL="0" indent="0">
              <a:buNone/>
            </a:pPr>
            <a:r>
              <a:rPr lang="fr-FR" b="1">
                <a:solidFill>
                  <a:srgbClr val="017DBB"/>
                </a:solidFill>
                <a:hlinkClick r:id="rId5"/>
              </a:rPr>
              <a:t>RPLP – </a:t>
            </a:r>
            <a:r>
              <a:rPr lang="fr-CH" b="1">
                <a:solidFill>
                  <a:srgbClr val="017DBB"/>
                </a:solidFill>
                <a:hlinkClick r:id="rId5"/>
              </a:rPr>
              <a:t>Redevance sur le trafic des poids lourds liée aux prestations</a:t>
            </a:r>
            <a:endParaRPr lang="fr-FR" b="1">
              <a:solidFill>
                <a:srgbClr val="017DBB"/>
              </a:solidFill>
            </a:endParaRPr>
          </a:p>
          <a:p>
            <a:pPr marL="0" indent="0">
              <a:buNone/>
            </a:pPr>
            <a:r>
              <a:rPr lang="fr-CH"/>
              <a:t>S’applique à tous les véhicules de transport de marchandises d’un poids total autorisé de plus de 3,5 tonnes. Couvre les coûts d’infrastructure non couverts et les coûts externes que la circulation des camions provoque avec des dégâts à l’environnement, à la santé etc.</a:t>
            </a:r>
            <a:br>
              <a:rPr lang="fr-CH"/>
            </a:br>
            <a:r>
              <a:rPr lang="fr-CH"/>
              <a:t>Recettes de CHF 1.7 milliards. 2/3 pour la Confédération (Essentiellement pour le FIF – Fonds d’Investissement Ferroviaire) et 1/3 pour les Cantons).</a:t>
            </a:r>
          </a:p>
          <a:p>
            <a:pPr marL="0" indent="0">
              <a:buNone/>
            </a:pPr>
            <a:r>
              <a:rPr lang="fr-CH" b="1"/>
              <a:t>Sera complètement renouvelé en 2025 (RPLP III)</a:t>
            </a:r>
            <a:endParaRPr lang="fr-FR" b="1"/>
          </a:p>
          <a:p>
            <a:pPr marL="0" indent="0">
              <a:buNone/>
            </a:pPr>
            <a:r>
              <a:rPr lang="fr-FR" b="1">
                <a:solidFill>
                  <a:srgbClr val="017DBB"/>
                </a:solidFill>
                <a:hlinkClick r:id="rId6"/>
              </a:rPr>
              <a:t>RPLF - </a:t>
            </a:r>
            <a:r>
              <a:rPr lang="fr-CH" b="1">
                <a:solidFill>
                  <a:srgbClr val="017DBB"/>
                </a:solidFill>
                <a:hlinkClick r:id="rId6"/>
              </a:rPr>
              <a:t>Redevance forfaitaire sur le trafic des poids lourds pour véhicules immatriculés en Suisse</a:t>
            </a:r>
            <a:endParaRPr lang="fr-CH" b="1">
              <a:solidFill>
                <a:srgbClr val="017DBB"/>
              </a:solidFill>
            </a:endParaRPr>
          </a:p>
          <a:p>
            <a:pPr marL="0" indent="0">
              <a:buNone/>
            </a:pPr>
            <a:r>
              <a:rPr lang="fr-CH"/>
              <a:t>S’applique à tous les véhicules de transport de personnes ainsi que certains autres types de véhicules dont le poids total autorisé et/ou le poids remorquable autorisé est supérieur à 3,5 tonnes. </a:t>
            </a:r>
            <a:endParaRPr lang="fr-FR" b="1">
              <a:solidFill>
                <a:srgbClr val="017DBB"/>
              </a:solidFill>
            </a:endParaRPr>
          </a:p>
          <a:p>
            <a:pPr lvl="1"/>
            <a:endParaRPr lang="fr-FR" dirty="0"/>
          </a:p>
        </p:txBody>
      </p:sp>
      <p:pic>
        <p:nvPicPr>
          <p:cNvPr id="6" name="Image 5">
            <a:extLst>
              <a:ext uri="{FF2B5EF4-FFF2-40B4-BE49-F238E27FC236}">
                <a16:creationId xmlns:a16="http://schemas.microsoft.com/office/drawing/2014/main" id="{3C4E79D0-BD96-49BF-8075-35C6513C406A}"/>
              </a:ext>
            </a:extLst>
          </p:cNvPr>
          <p:cNvPicPr>
            <a:picLocks noChangeAspect="1"/>
          </p:cNvPicPr>
          <p:nvPr/>
        </p:nvPicPr>
        <p:blipFill>
          <a:blip r:embed="rId7"/>
          <a:stretch>
            <a:fillRect/>
          </a:stretch>
        </p:blipFill>
        <p:spPr>
          <a:xfrm>
            <a:off x="959206" y="2055002"/>
            <a:ext cx="3104276" cy="1469018"/>
          </a:xfrm>
          <a:prstGeom prst="rect">
            <a:avLst/>
          </a:prstGeom>
        </p:spPr>
      </p:pic>
      <p:pic>
        <p:nvPicPr>
          <p:cNvPr id="9" name="Image 8">
            <a:extLst>
              <a:ext uri="{FF2B5EF4-FFF2-40B4-BE49-F238E27FC236}">
                <a16:creationId xmlns:a16="http://schemas.microsoft.com/office/drawing/2014/main" id="{CF1CF15E-4CC2-4531-8B75-483042FB1605}"/>
              </a:ext>
            </a:extLst>
          </p:cNvPr>
          <p:cNvPicPr>
            <a:picLocks noChangeAspect="1"/>
          </p:cNvPicPr>
          <p:nvPr/>
        </p:nvPicPr>
        <p:blipFill>
          <a:blip r:embed="rId8"/>
          <a:stretch>
            <a:fillRect/>
          </a:stretch>
        </p:blipFill>
        <p:spPr>
          <a:xfrm>
            <a:off x="884579" y="4764304"/>
            <a:ext cx="3707946" cy="732527"/>
          </a:xfrm>
          <a:prstGeom prst="rect">
            <a:avLst/>
          </a:prstGeom>
        </p:spPr>
      </p:pic>
    </p:spTree>
    <p:extLst>
      <p:ext uri="{BB962C8B-B14F-4D97-AF65-F5344CB8AC3E}">
        <p14:creationId xmlns:p14="http://schemas.microsoft.com/office/powerpoint/2010/main" val="40460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7F4F0-C414-4544-B7A9-4CD812F8AEDE}"/>
              </a:ext>
            </a:extLst>
          </p:cNvPr>
          <p:cNvSpPr>
            <a:spLocks noGrp="1"/>
          </p:cNvSpPr>
          <p:nvPr>
            <p:ph type="title"/>
          </p:nvPr>
        </p:nvSpPr>
        <p:spPr/>
        <p:txBody>
          <a:bodyPr/>
          <a:lstStyle/>
          <a:p>
            <a:r>
              <a:rPr lang="fr-CH"/>
              <a:t>Le mécanisme</a:t>
            </a:r>
          </a:p>
        </p:txBody>
      </p:sp>
      <p:sp>
        <p:nvSpPr>
          <p:cNvPr id="3" name="Espace réservé du contenu 2">
            <a:extLst>
              <a:ext uri="{FF2B5EF4-FFF2-40B4-BE49-F238E27FC236}">
                <a16:creationId xmlns:a16="http://schemas.microsoft.com/office/drawing/2014/main" id="{63FBE90A-9D82-46C6-93F4-EB24F5828251}"/>
              </a:ext>
            </a:extLst>
          </p:cNvPr>
          <p:cNvSpPr>
            <a:spLocks noGrp="1"/>
          </p:cNvSpPr>
          <p:nvPr>
            <p:ph sz="quarter" idx="10"/>
          </p:nvPr>
        </p:nvSpPr>
        <p:spPr/>
        <p:txBody>
          <a:bodyPr/>
          <a:lstStyle/>
          <a:p>
            <a:endParaRPr lang="fr-CH"/>
          </a:p>
        </p:txBody>
      </p:sp>
      <p:sp>
        <p:nvSpPr>
          <p:cNvPr id="4" name="Espace réservé du contenu 3">
            <a:extLst>
              <a:ext uri="{FF2B5EF4-FFF2-40B4-BE49-F238E27FC236}">
                <a16:creationId xmlns:a16="http://schemas.microsoft.com/office/drawing/2014/main" id="{A48642D2-86EB-4500-9C5A-8CFD6B1AEC65}"/>
              </a:ext>
            </a:extLst>
          </p:cNvPr>
          <p:cNvSpPr>
            <a:spLocks noGrp="1"/>
          </p:cNvSpPr>
          <p:nvPr>
            <p:ph sz="quarter" idx="11"/>
          </p:nvPr>
        </p:nvSpPr>
        <p:spPr/>
        <p:txBody>
          <a:bodyPr/>
          <a:lstStyle/>
          <a:p>
            <a:endParaRPr lang="fr-CH"/>
          </a:p>
        </p:txBody>
      </p:sp>
      <p:pic>
        <p:nvPicPr>
          <p:cNvPr id="6" name="Image 5">
            <a:extLst>
              <a:ext uri="{FF2B5EF4-FFF2-40B4-BE49-F238E27FC236}">
                <a16:creationId xmlns:a16="http://schemas.microsoft.com/office/drawing/2014/main" id="{84295756-483B-4C1E-B352-43F5C0CD6501}"/>
              </a:ext>
            </a:extLst>
          </p:cNvPr>
          <p:cNvPicPr>
            <a:picLocks noChangeAspect="1"/>
          </p:cNvPicPr>
          <p:nvPr/>
        </p:nvPicPr>
        <p:blipFill>
          <a:blip r:embed="rId2"/>
          <a:stretch>
            <a:fillRect/>
          </a:stretch>
        </p:blipFill>
        <p:spPr>
          <a:xfrm>
            <a:off x="1899138" y="1616627"/>
            <a:ext cx="10292862" cy="3511844"/>
          </a:xfrm>
          <a:prstGeom prst="rect">
            <a:avLst/>
          </a:prstGeom>
        </p:spPr>
      </p:pic>
      <p:pic>
        <p:nvPicPr>
          <p:cNvPr id="8" name="Image 7">
            <a:extLst>
              <a:ext uri="{FF2B5EF4-FFF2-40B4-BE49-F238E27FC236}">
                <a16:creationId xmlns:a16="http://schemas.microsoft.com/office/drawing/2014/main" id="{61109804-2CC8-4529-B064-63E7EAC962AB}"/>
              </a:ext>
            </a:extLst>
          </p:cNvPr>
          <p:cNvPicPr>
            <a:picLocks noChangeAspect="1"/>
          </p:cNvPicPr>
          <p:nvPr/>
        </p:nvPicPr>
        <p:blipFill>
          <a:blip r:embed="rId3"/>
          <a:stretch>
            <a:fillRect/>
          </a:stretch>
        </p:blipFill>
        <p:spPr>
          <a:xfrm>
            <a:off x="1136521" y="4680233"/>
            <a:ext cx="5275385" cy="1561274"/>
          </a:xfrm>
          <a:prstGeom prst="rect">
            <a:avLst/>
          </a:prstGeom>
        </p:spPr>
      </p:pic>
    </p:spTree>
    <p:extLst>
      <p:ext uri="{BB962C8B-B14F-4D97-AF65-F5344CB8AC3E}">
        <p14:creationId xmlns:p14="http://schemas.microsoft.com/office/powerpoint/2010/main" val="121993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7F4F0-C414-4544-B7A9-4CD812F8AEDE}"/>
              </a:ext>
            </a:extLst>
          </p:cNvPr>
          <p:cNvSpPr>
            <a:spLocks noGrp="1"/>
          </p:cNvSpPr>
          <p:nvPr>
            <p:ph type="title"/>
          </p:nvPr>
        </p:nvSpPr>
        <p:spPr/>
        <p:txBody>
          <a:bodyPr/>
          <a:lstStyle/>
          <a:p>
            <a:r>
              <a:rPr lang="fr-CH"/>
              <a:t>La recette</a:t>
            </a:r>
          </a:p>
        </p:txBody>
      </p:sp>
      <p:sp>
        <p:nvSpPr>
          <p:cNvPr id="3" name="Espace réservé du contenu 2">
            <a:extLst>
              <a:ext uri="{FF2B5EF4-FFF2-40B4-BE49-F238E27FC236}">
                <a16:creationId xmlns:a16="http://schemas.microsoft.com/office/drawing/2014/main" id="{63FBE90A-9D82-46C6-93F4-EB24F5828251}"/>
              </a:ext>
            </a:extLst>
          </p:cNvPr>
          <p:cNvSpPr>
            <a:spLocks noGrp="1"/>
          </p:cNvSpPr>
          <p:nvPr>
            <p:ph sz="quarter" idx="10"/>
          </p:nvPr>
        </p:nvSpPr>
        <p:spPr>
          <a:xfrm>
            <a:off x="901700" y="2095499"/>
            <a:ext cx="10433897" cy="4162231"/>
          </a:xfrm>
        </p:spPr>
        <p:txBody>
          <a:bodyPr/>
          <a:lstStyle/>
          <a:p>
            <a:pPr marL="285750" indent="-285750">
              <a:buFontTx/>
              <a:buChar char="-"/>
            </a:pPr>
            <a:r>
              <a:rPr lang="fr-CH"/>
              <a:t>Avant de faire une loi, on organise des rencontres entre les milieux économiques, les Cantons, les organes concernés de la Confédération, les milieux politiques et associatifs.</a:t>
            </a:r>
          </a:p>
          <a:p>
            <a:pPr marL="285750" indent="-285750">
              <a:buFontTx/>
              <a:buChar char="-"/>
            </a:pPr>
            <a:r>
              <a:rPr lang="fr-CH"/>
              <a:t>Lorsqu’un projet de loi est disponible, il y a une consultation publique et toutes les organisations directement concernées sont consultées directement. Chacun peut donner son avis.</a:t>
            </a:r>
          </a:p>
          <a:p>
            <a:pPr marL="285750" indent="-285750">
              <a:buFontTx/>
              <a:buChar char="-"/>
            </a:pPr>
            <a:r>
              <a:rPr lang="fr-CH"/>
              <a:t>Les lois passent en votation devant le peuple. </a:t>
            </a:r>
          </a:p>
          <a:p>
            <a:endParaRPr lang="fr-CH"/>
          </a:p>
          <a:p>
            <a:r>
              <a:rPr lang="fr-CH"/>
              <a:t>C’est donc la recherche du consensus (ce qui prend du temps), processus souvent bousculé par la reprise des textes des lois européennes.</a:t>
            </a:r>
          </a:p>
          <a:p>
            <a:endParaRPr lang="fr-CH"/>
          </a:p>
          <a:p>
            <a:r>
              <a:rPr lang="fr-CH"/>
              <a:t>La taxation mise en place a permis de financer le transport ferroviaire, en priorité sur l’axe transalpin, mais il permet aujourd’hui de disposer </a:t>
            </a:r>
            <a:r>
              <a:rPr lang="fr-CH" b="1"/>
              <a:t>d’un milliard par an pour des projets ferroviaires</a:t>
            </a:r>
            <a:r>
              <a:rPr lang="fr-CH"/>
              <a:t>. Mais il y a trop de projets ferroviaires avec trop peu d’impacts sur l’absorption de la demande. Ce qui suggère de développer une composante technologique systémique avec un objectif d’améliorer la valeur.</a:t>
            </a:r>
          </a:p>
          <a:p>
            <a:endParaRPr lang="fr-CH"/>
          </a:p>
          <a:p>
            <a:pPr marL="285750" indent="-285750">
              <a:buFontTx/>
              <a:buChar char="-"/>
            </a:pPr>
            <a:endParaRPr lang="fr-CH"/>
          </a:p>
        </p:txBody>
      </p:sp>
    </p:spTree>
    <p:extLst>
      <p:ext uri="{BB962C8B-B14F-4D97-AF65-F5344CB8AC3E}">
        <p14:creationId xmlns:p14="http://schemas.microsoft.com/office/powerpoint/2010/main" val="9094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nchorCtr="0">
        <a:noAutofit/>
      </a:bodyPr>
      <a:lstStyle>
        <a:defPPr algn="l">
          <a:defRPr sz="850" dirty="0">
            <a:solidFill>
              <a:srgbClr val="ACA39A"/>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C124AAE543748AAC64650EFEA4FAB" ma:contentTypeVersion="26" ma:contentTypeDescription="Create a new document." ma:contentTypeScope="" ma:versionID="55e4bfac710d5e0135622d0efaad3987">
  <xsd:schema xmlns:xsd="http://www.w3.org/2001/XMLSchema" xmlns:xs="http://www.w3.org/2001/XMLSchema" xmlns:p="http://schemas.microsoft.com/office/2006/metadata/properties" xmlns:ns2="76584b67-a7e9-4a55-be01-8955a44b6edb" xmlns:ns3="2f7234fc-d4b1-414a-b47a-9399ebc770e9" xmlns:ns4="641ea003-c582-42e1-9eae-9d3d2cd9f0bb" targetNamespace="http://schemas.microsoft.com/office/2006/metadata/properties" ma:root="true" ma:fieldsID="10e5cdae7dfcfacf4a1253ebdd6ec482" ns2:_="" ns3:_="" ns4:_="">
    <xsd:import namespace="76584b67-a7e9-4a55-be01-8955a44b6edb"/>
    <xsd:import namespace="2f7234fc-d4b1-414a-b47a-9399ebc770e9"/>
    <xsd:import namespace="641ea003-c582-42e1-9eae-9d3d2cd9f0bb"/>
    <xsd:element name="properties">
      <xsd:complexType>
        <xsd:sequence>
          <xsd:element name="documentManagement">
            <xsd:complexType>
              <xsd:all>
                <xsd:element ref="ns2:TaxCatchAll" minOccurs="0"/>
                <xsd:element ref="ns3:g435175360dc4a408ad2cf1e7beb05ab" minOccurs="0"/>
                <xsd:element ref="ns3:f8ff8dfc6150418b87a2de0d142389dc" minOccurs="0"/>
                <xsd:element ref="ns4:Début_x0020_de_x0020_validité" minOccurs="0"/>
                <xsd:element ref="ns4:Fin_x0020_de_x0020_validité" minOccurs="0"/>
                <xsd:element ref="ns4:Références_x0020_métier" minOccurs="0"/>
                <xsd:element ref="ns3:TaxKeywordTaxHTField" minOccurs="0"/>
                <xsd:element ref="ns3:g0bc67ff0af04f759a9210931aa05f21" minOccurs="0"/>
                <xsd:element ref="ns3:o601c62da0d441bdbb97e8dca1fe709b" minOccurs="0"/>
                <xsd:element ref="ns3: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84b67-a7e9-4a55-be01-8955a44b6edb"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5f943430-7d9c-4ea2-8fed-4437bf560ee2}" ma:internalName="TaxCatchAll" ma:showField="CatchAllData" ma:web="2f7234fc-d4b1-414a-b47a-9399ebc770e9">
      <xsd:complexType>
        <xsd:complexContent>
          <xsd:extension base="dms:MultiChoiceLookup">
            <xsd:sequence>
              <xsd:element name="Value" type="dms:Lookup" maxOccurs="unbounded" minOccurs="0" nillable="true"/>
            </xsd:sequence>
          </xsd:extension>
        </xsd:complexContent>
      </xsd:complexType>
    </xsd:element>
    <xsd:element name="_dlc_DocId" ma:index="23" nillable="true" ma:displayName="Valeur d’ID de document" ma:description="Valeur de l’ID de document affecté à cet élément." ma:internalName="_dlc_DocId" ma:readOnly="true">
      <xsd:simpleType>
        <xsd:restriction base="dms:Text"/>
      </xsd:simpleType>
    </xsd:element>
    <xsd:element name="_dlc_DocIdUrl" ma:index="24"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f7234fc-d4b1-414a-b47a-9399ebc770e9" elementFormDefault="qualified">
    <xsd:import namespace="http://schemas.microsoft.com/office/2006/documentManagement/types"/>
    <xsd:import namespace="http://schemas.microsoft.com/office/infopath/2007/PartnerControls"/>
    <xsd:element name="g435175360dc4a408ad2cf1e7beb05ab" ma:index="8" nillable="true" ma:taxonomy="true" ma:internalName="g435175360dc4a408ad2cf1e7beb05ab" ma:taxonomyFieldName="Processus_x0020_concern_x00e9_s" ma:displayName="Processus concernés" ma:readOnly="false" ma:fieldId="{04351753-60dc-4a40-8ad2-cf1e7beb05ab}" ma:taxonomyMulti="true" ma:sspId="b322d84b-9107-45f9-98b0-fcc71aaba640" ma:termSetId="933696de-ea79-43b6-96be-a9fb7a96753d" ma:anchorId="00000000-0000-0000-0000-000000000000" ma:open="false" ma:isKeyword="false">
      <xsd:complexType>
        <xsd:sequence>
          <xsd:element ref="pc:Terms" minOccurs="0" maxOccurs="1"/>
        </xsd:sequence>
      </xsd:complexType>
    </xsd:element>
    <xsd:element name="f8ff8dfc6150418b87a2de0d142389dc" ma:index="10" nillable="true" ma:displayName="Type information_0" ma:hidden="true" ma:internalName="f8ff8dfc6150418b87a2de0d142389dc" ma:readOnly="false">
      <xsd:simpleType>
        <xsd:restriction base="dms:Note"/>
      </xsd:simpleType>
    </xsd:element>
    <xsd:element name="TaxKeywordTaxHTField" ma:index="14" nillable="true" ma:taxonomy="true" ma:internalName="TaxKeywordTaxHTField" ma:taxonomyFieldName="TaxKeyword" ma:displayName="Mots clés d’entreprise" ma:fieldId="{23f27201-bee3-471e-b2e7-b64fd8b7ca38}" ma:taxonomyMulti="true" ma:sspId="b322d84b-9107-45f9-98b0-fcc71aaba640" ma:termSetId="00000000-0000-0000-0000-000000000000" ma:anchorId="00000000-0000-0000-0000-000000000000" ma:open="true" ma:isKeyword="true">
      <xsd:complexType>
        <xsd:sequence>
          <xsd:element ref="pc:Terms" minOccurs="0" maxOccurs="1"/>
        </xsd:sequence>
      </xsd:complexType>
    </xsd:element>
    <xsd:element name="g0bc67ff0af04f759a9210931aa05f21" ma:index="16" nillable="true" ma:taxonomy="true" ma:internalName="g0bc67ff0af04f759a9210931aa05f21" ma:taxonomyFieldName="Entit_x00e9_s" ma:displayName="Entités" ma:readOnly="false" ma:fieldId="{00bc67ff-0af0-4f75-9a92-10931aa05f21}" ma:taxonomyMulti="true" ma:sspId="b322d84b-9107-45f9-98b0-fcc71aaba640" ma:termSetId="9cb2da83-3616-40d3-b0f6-9cac6bedf157" ma:anchorId="00000000-0000-0000-0000-000000000000" ma:open="false" ma:isKeyword="false">
      <xsd:complexType>
        <xsd:sequence>
          <xsd:element ref="pc:Terms" minOccurs="0" maxOccurs="1"/>
        </xsd:sequence>
      </xsd:complexType>
    </xsd:element>
    <xsd:element name="o601c62da0d441bdbb97e8dca1fe709b" ma:index="17" nillable="true" ma:displayName="Année Académique concernée_0" ma:hidden="true" ma:internalName="o601c62da0d441bdbb97e8dca1fe709b" ma:readOnly="false">
      <xsd:simpleType>
        <xsd:restriction base="dms:Note"/>
      </xsd:simpleType>
    </xsd:element>
    <xsd:element name="SharedWithUsers" ma:index="22"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1ea003-c582-42e1-9eae-9d3d2cd9f0bb" elementFormDefault="qualified">
    <xsd:import namespace="http://schemas.microsoft.com/office/2006/documentManagement/types"/>
    <xsd:import namespace="http://schemas.microsoft.com/office/infopath/2007/PartnerControls"/>
    <xsd:element name="Début_x0020_de_x0020_validité" ma:index="11" nillable="true" ma:displayName="Début de validité" ma:description="Lorsque la date d’entrée en vigueur est importante : par exemple pour un contrat de confidentialité" ma:format="DateOnly" ma:internalName="D_x00e9_but_x0020_de_x0020_validit_x00e9_" ma:readOnly="false">
      <xsd:simpleType>
        <xsd:restriction base="dms:DateTime"/>
      </xsd:simpleType>
    </xsd:element>
    <xsd:element name="Fin_x0020_de_x0020_validité" ma:index="12" nillable="true" ma:displayName="Fin de validité" ma:description="Lorsque cette date est importante : par exemple pour un contrat de confidentialité" ma:format="DateOnly" ma:internalName="Fin_x0020_de_x0020_validit_x00e9_" ma:readOnly="false">
      <xsd:simpleType>
        <xsd:restriction base="dms:DateTime"/>
      </xsd:simpleType>
    </xsd:element>
    <xsd:element name="Références_x0020_métier" ma:index="13" nillable="true" ma:displayName="Références métier" ma:description="Pour répondre à des besoins de catégorisation propres à une entité : par exemple n°AGP, n° de commande, référence fournisseur, etc." ma:internalName="R_x00e9_f_x00e9_rences_x0020_m_x00e9_ti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597f0e91-a424-40e7-b159-919cd36229ca" xsi:nil="true"/>
    <lcf76f155ced4ddcb4097134ff3c332f xmlns="ca8b9c18-5e1d-46e5-9d1a-4e2a3224a5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608124-6B19-4AC2-8AF1-2A1504007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584b67-a7e9-4a55-be01-8955a44b6edb"/>
    <ds:schemaRef ds:uri="2f7234fc-d4b1-414a-b47a-9399ebc770e9"/>
    <ds:schemaRef ds:uri="641ea003-c582-42e1-9eae-9d3d2cd9f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D6BEE4-F833-4B75-91C1-9DBD9BDD1508}"/>
</file>

<file path=customXml/itemProps3.xml><?xml version="1.0" encoding="utf-8"?>
<ds:datastoreItem xmlns:ds="http://schemas.openxmlformats.org/officeDocument/2006/customXml" ds:itemID="{EF3C6501-12A4-4FAD-B674-A5056ACB8555}">
  <ds:schemaRefs>
    <ds:schemaRef ds:uri="http://schemas.microsoft.com/sharepoint/v3/contenttype/forms"/>
  </ds:schemaRefs>
</ds:datastoreItem>
</file>

<file path=customXml/itemProps4.xml><?xml version="1.0" encoding="utf-8"?>
<ds:datastoreItem xmlns:ds="http://schemas.openxmlformats.org/officeDocument/2006/customXml" ds:itemID="{30B6D321-EA7E-41A0-82A0-6752B9473FC9}">
  <ds:schemaRefs>
    <ds:schemaRef ds:uri="http://schemas.microsoft.com/office/2006/metadata/properties"/>
    <ds:schemaRef ds:uri="http://schemas.microsoft.com/office/infopath/2007/PartnerControls"/>
    <ds:schemaRef ds:uri="641ea003-c582-42e1-9eae-9d3d2cd9f0bb"/>
    <ds:schemaRef ds:uri="2f7234fc-d4b1-414a-b47a-9399ebc770e9"/>
    <ds:schemaRef ds:uri="76584b67-a7e9-4a55-be01-8955a44b6edb"/>
  </ds:schemaRefs>
</ds:datastoreItem>
</file>

<file path=docProps/app.xml><?xml version="1.0" encoding="utf-8"?>
<Properties xmlns="http://schemas.openxmlformats.org/officeDocument/2006/extended-properties" xmlns:vt="http://schemas.openxmlformats.org/officeDocument/2006/docPropsVTypes">
  <TotalTime>0</TotalTime>
  <Words>674</Words>
  <Application>Microsoft Macintosh PowerPoint</Application>
  <PresentationFormat>Grand écran</PresentationFormat>
  <Paragraphs>39</Paragraphs>
  <Slides>7</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7</vt:i4>
      </vt:variant>
    </vt:vector>
  </HeadingPairs>
  <TitlesOfParts>
    <vt:vector size="9" baseType="lpstr">
      <vt:lpstr>Arial</vt:lpstr>
      <vt:lpstr>Thème Office</vt:lpstr>
      <vt:lpstr>Incitation à la mobilité durable et imposition en Suisse </vt:lpstr>
      <vt:lpstr>Présentation PowerPoint</vt:lpstr>
      <vt:lpstr>Présentation PowerPoint</vt:lpstr>
      <vt:lpstr>Contexte de taxation</vt:lpstr>
      <vt:lpstr>Les redevances nationales</vt:lpstr>
      <vt:lpstr>Le mécanisme</vt:lpstr>
      <vt:lpstr>La recette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Demierre Gabriel</dc:creator>
  <cp:lastModifiedBy>Anne MATTIOLI</cp:lastModifiedBy>
  <cp:revision>50</cp:revision>
  <dcterms:created xsi:type="dcterms:W3CDTF">2022-05-23T11:03:13Z</dcterms:created>
  <dcterms:modified xsi:type="dcterms:W3CDTF">2024-04-25T10:24:10Z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0x010100C99A5812EC654640AAF0FBDB42E081DB</vt:lpwstr>
  </property>
  <property fmtid="{D5CDD505-2E9C-101B-9397-08002B2CF9AE}" pid="4" name="_dlc_DocIdItemGuid">
    <vt:lpwstr>ba987170-745d-4d64-88b1-c04703b88928</vt:lpwstr>
  </property>
</Properties>
</file>