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396" r:id="rId3"/>
    <p:sldId id="367" r:id="rId4"/>
    <p:sldId id="395" r:id="rId5"/>
    <p:sldId id="412" r:id="rId6"/>
    <p:sldId id="402" r:id="rId7"/>
    <p:sldId id="397" r:id="rId8"/>
    <p:sldId id="398" r:id="rId9"/>
    <p:sldId id="374" r:id="rId10"/>
    <p:sldId id="399" r:id="rId11"/>
    <p:sldId id="400" r:id="rId12"/>
    <p:sldId id="401" r:id="rId13"/>
    <p:sldId id="409" r:id="rId14"/>
    <p:sldId id="403" r:id="rId15"/>
    <p:sldId id="404" r:id="rId16"/>
    <p:sldId id="413" r:id="rId17"/>
    <p:sldId id="405" r:id="rId18"/>
    <p:sldId id="408" r:id="rId19"/>
    <p:sldId id="406" r:id="rId20"/>
    <p:sldId id="375" r:id="rId21"/>
    <p:sldId id="376" r:id="rId22"/>
    <p:sldId id="410" r:id="rId23"/>
    <p:sldId id="411" r:id="rId24"/>
    <p:sldId id="377"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p:cViewPr varScale="1">
        <p:scale>
          <a:sx n="106" d="100"/>
          <a:sy n="106" d="100"/>
        </p:scale>
        <p:origin x="180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j-lt"/>
                <a:ea typeface="+mn-ea"/>
                <a:cs typeface="+mn-cs"/>
              </a:defRPr>
            </a:pPr>
            <a:r>
              <a:rPr lang="fr-FR" dirty="0"/>
              <a:t>Part des dépenses d'assurance maladie par région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j-lt"/>
              <a:ea typeface="+mn-ea"/>
              <a:cs typeface="+mn-cs"/>
            </a:defRPr>
          </a:pPr>
          <a:endParaRPr lang="fr-FR"/>
        </a:p>
      </c:txPr>
    </c:title>
    <c:autoTitleDeleted val="0"/>
    <c:plotArea>
      <c:layout/>
      <c:barChart>
        <c:barDir val="bar"/>
        <c:grouping val="clustered"/>
        <c:varyColors val="0"/>
        <c:ser>
          <c:idx val="0"/>
          <c:order val="0"/>
          <c:tx>
            <c:strRef>
              <c:f>reg1612!$B$47</c:f>
              <c:strCache>
                <c:ptCount val="1"/>
                <c:pt idx="0">
                  <c:v>Soins de ville</c:v>
                </c:pt>
              </c:strCache>
            </c:strRef>
          </c:tx>
          <c:spPr>
            <a:solidFill>
              <a:schemeClr val="accent1"/>
            </a:solidFill>
            <a:ln>
              <a:noFill/>
            </a:ln>
            <a:effectLst/>
          </c:spPr>
          <c:invertIfNegative val="0"/>
          <c:cat>
            <c:strRef>
              <c:f>'reg1612'!$A$48:$A$60</c:f>
              <c:strCache>
                <c:ptCount val="13"/>
                <c:pt idx="0">
                  <c:v>ILE DE FRANCE             </c:v>
                </c:pt>
                <c:pt idx="1">
                  <c:v>ALSACE, CHAMPAGNE ARDENNE ET LORRAINE           </c:v>
                </c:pt>
                <c:pt idx="2">
                  <c:v>NORD PAS DE CALAIS ET PICARDIE                  </c:v>
                </c:pt>
                <c:pt idx="3">
                  <c:v>NORMANDIE           </c:v>
                </c:pt>
                <c:pt idx="4">
                  <c:v>CENTRE-VAL DE LOIRE                    </c:v>
                </c:pt>
                <c:pt idx="5">
                  <c:v>BOURGOGNE ET FRANCHE COMTE             </c:v>
                </c:pt>
                <c:pt idx="6">
                  <c:v>PAYS DE LA LOIRE          </c:v>
                </c:pt>
                <c:pt idx="7">
                  <c:v>BRETAGNE                  </c:v>
                </c:pt>
                <c:pt idx="8">
                  <c:v>AQUITAINE, LIMOUSIN ET POITOU CHARENTES                   </c:v>
                </c:pt>
                <c:pt idx="9">
                  <c:v>AUVERGNE ET RHONE ALPES                       </c:v>
                </c:pt>
                <c:pt idx="10">
                  <c:v>LANGUEDOC ROUSSILLON ET MIDI PYRENEES             </c:v>
                </c:pt>
                <c:pt idx="11">
                  <c:v>PROVENCE ALPES COTE D'AZUR</c:v>
                </c:pt>
                <c:pt idx="12">
                  <c:v>CORSE                     </c:v>
                </c:pt>
              </c:strCache>
            </c:strRef>
          </c:cat>
          <c:val>
            <c:numRef>
              <c:f>'reg1612'!$B$48:$B$60</c:f>
              <c:numCache>
                <c:formatCode>0.0%</c:formatCode>
                <c:ptCount val="13"/>
                <c:pt idx="0">
                  <c:v>0.17887594896075765</c:v>
                </c:pt>
                <c:pt idx="1">
                  <c:v>8.8546383859271258E-2</c:v>
                </c:pt>
                <c:pt idx="2">
                  <c:v>9.9022229205962251E-2</c:v>
                </c:pt>
                <c:pt idx="3">
                  <c:v>4.8561111079407047E-2</c:v>
                </c:pt>
                <c:pt idx="4">
                  <c:v>3.6257250866206833E-2</c:v>
                </c:pt>
                <c:pt idx="5">
                  <c:v>4.1405759912516056E-2</c:v>
                </c:pt>
                <c:pt idx="6">
                  <c:v>4.7820437751754249E-2</c:v>
                </c:pt>
                <c:pt idx="7">
                  <c:v>4.4621546780665176E-2</c:v>
                </c:pt>
                <c:pt idx="8">
                  <c:v>8.9209851908714E-2</c:v>
                </c:pt>
                <c:pt idx="9">
                  <c:v>0.11744995284712333</c:v>
                </c:pt>
                <c:pt idx="10">
                  <c:v>9.7556053022249831E-2</c:v>
                </c:pt>
                <c:pt idx="11">
                  <c:v>0.10358808534724465</c:v>
                </c:pt>
                <c:pt idx="12">
                  <c:v>7.0853884581277751E-3</c:v>
                </c:pt>
              </c:numCache>
            </c:numRef>
          </c:val>
          <c:extLst>
            <c:ext xmlns:c16="http://schemas.microsoft.com/office/drawing/2014/chart" uri="{C3380CC4-5D6E-409C-BE32-E72D297353CC}">
              <c16:uniqueId val="{00000000-EB36-4A99-8ABF-F1919E14D595}"/>
            </c:ext>
          </c:extLst>
        </c:ser>
        <c:ser>
          <c:idx val="1"/>
          <c:order val="1"/>
          <c:tx>
            <c:strRef>
              <c:f>reg1612!$C$47</c:f>
              <c:strCache>
                <c:ptCount val="1"/>
                <c:pt idx="0">
                  <c:v>Etablissements sanitaires publics et privés</c:v>
                </c:pt>
              </c:strCache>
            </c:strRef>
          </c:tx>
          <c:spPr>
            <a:solidFill>
              <a:schemeClr val="accent2"/>
            </a:solidFill>
            <a:ln>
              <a:noFill/>
            </a:ln>
            <a:effectLst/>
          </c:spPr>
          <c:invertIfNegative val="0"/>
          <c:cat>
            <c:strRef>
              <c:f>'reg1612'!$A$48:$A$60</c:f>
              <c:strCache>
                <c:ptCount val="13"/>
                <c:pt idx="0">
                  <c:v>ILE DE FRANCE             </c:v>
                </c:pt>
                <c:pt idx="1">
                  <c:v>ALSACE, CHAMPAGNE ARDENNE ET LORRAINE           </c:v>
                </c:pt>
                <c:pt idx="2">
                  <c:v>NORD PAS DE CALAIS ET PICARDIE                  </c:v>
                </c:pt>
                <c:pt idx="3">
                  <c:v>NORMANDIE           </c:v>
                </c:pt>
                <c:pt idx="4">
                  <c:v>CENTRE-VAL DE LOIRE                    </c:v>
                </c:pt>
                <c:pt idx="5">
                  <c:v>BOURGOGNE ET FRANCHE COMTE             </c:v>
                </c:pt>
                <c:pt idx="6">
                  <c:v>PAYS DE LA LOIRE          </c:v>
                </c:pt>
                <c:pt idx="7">
                  <c:v>BRETAGNE                  </c:v>
                </c:pt>
                <c:pt idx="8">
                  <c:v>AQUITAINE, LIMOUSIN ET POITOU CHARENTES                   </c:v>
                </c:pt>
                <c:pt idx="9">
                  <c:v>AUVERGNE ET RHONE ALPES                       </c:v>
                </c:pt>
                <c:pt idx="10">
                  <c:v>LANGUEDOC ROUSSILLON ET MIDI PYRENEES             </c:v>
                </c:pt>
                <c:pt idx="11">
                  <c:v>PROVENCE ALPES COTE D'AZUR</c:v>
                </c:pt>
                <c:pt idx="12">
                  <c:v>CORSE                     </c:v>
                </c:pt>
              </c:strCache>
            </c:strRef>
          </c:cat>
          <c:val>
            <c:numRef>
              <c:f>'reg1612'!$C$48:$C$60</c:f>
              <c:numCache>
                <c:formatCode>0.0%</c:formatCode>
                <c:ptCount val="13"/>
                <c:pt idx="0">
                  <c:v>0.20773635434085588</c:v>
                </c:pt>
                <c:pt idx="1">
                  <c:v>8.8241402473937913E-2</c:v>
                </c:pt>
                <c:pt idx="2">
                  <c:v>9.436573700501652E-2</c:v>
                </c:pt>
                <c:pt idx="3">
                  <c:v>5.0052345890663159E-2</c:v>
                </c:pt>
                <c:pt idx="4">
                  <c:v>3.5158596992031943E-2</c:v>
                </c:pt>
                <c:pt idx="5">
                  <c:v>4.3814285217175196E-2</c:v>
                </c:pt>
                <c:pt idx="6">
                  <c:v>4.9262862533471778E-2</c:v>
                </c:pt>
                <c:pt idx="7">
                  <c:v>4.7526099584802986E-2</c:v>
                </c:pt>
                <c:pt idx="8">
                  <c:v>8.7299905744724127E-2</c:v>
                </c:pt>
                <c:pt idx="9">
                  <c:v>0.12025739492677176</c:v>
                </c:pt>
                <c:pt idx="10">
                  <c:v>8.6230474941660792E-2</c:v>
                </c:pt>
                <c:pt idx="11">
                  <c:v>8.4837987520824623E-2</c:v>
                </c:pt>
                <c:pt idx="12">
                  <c:v>5.2165528280633125E-3</c:v>
                </c:pt>
              </c:numCache>
            </c:numRef>
          </c:val>
          <c:extLst>
            <c:ext xmlns:c16="http://schemas.microsoft.com/office/drawing/2014/chart" uri="{C3380CC4-5D6E-409C-BE32-E72D297353CC}">
              <c16:uniqueId val="{00000001-EB36-4A99-8ABF-F1919E14D595}"/>
            </c:ext>
          </c:extLst>
        </c:ser>
        <c:ser>
          <c:idx val="2"/>
          <c:order val="2"/>
          <c:tx>
            <c:strRef>
              <c:f>reg1612!$D$47</c:f>
              <c:strCache>
                <c:ptCount val="1"/>
                <c:pt idx="0">
                  <c:v>Etablissements médicaux sociaux</c:v>
                </c:pt>
              </c:strCache>
            </c:strRef>
          </c:tx>
          <c:spPr>
            <a:solidFill>
              <a:schemeClr val="accent3"/>
            </a:solidFill>
            <a:ln>
              <a:noFill/>
            </a:ln>
            <a:effectLst/>
          </c:spPr>
          <c:invertIfNegative val="0"/>
          <c:cat>
            <c:strRef>
              <c:f>'reg1612'!$A$48:$A$60</c:f>
              <c:strCache>
                <c:ptCount val="13"/>
                <c:pt idx="0">
                  <c:v>ILE DE FRANCE             </c:v>
                </c:pt>
                <c:pt idx="1">
                  <c:v>ALSACE, CHAMPAGNE ARDENNE ET LORRAINE           </c:v>
                </c:pt>
                <c:pt idx="2">
                  <c:v>NORD PAS DE CALAIS ET PICARDIE                  </c:v>
                </c:pt>
                <c:pt idx="3">
                  <c:v>NORMANDIE           </c:v>
                </c:pt>
                <c:pt idx="4">
                  <c:v>CENTRE-VAL DE LOIRE                    </c:v>
                </c:pt>
                <c:pt idx="5">
                  <c:v>BOURGOGNE ET FRANCHE COMTE             </c:v>
                </c:pt>
                <c:pt idx="6">
                  <c:v>PAYS DE LA LOIRE          </c:v>
                </c:pt>
                <c:pt idx="7">
                  <c:v>BRETAGNE                  </c:v>
                </c:pt>
                <c:pt idx="8">
                  <c:v>AQUITAINE, LIMOUSIN ET POITOU CHARENTES                   </c:v>
                </c:pt>
                <c:pt idx="9">
                  <c:v>AUVERGNE ET RHONE ALPES                       </c:v>
                </c:pt>
                <c:pt idx="10">
                  <c:v>LANGUEDOC ROUSSILLON ET MIDI PYRENEES             </c:v>
                </c:pt>
                <c:pt idx="11">
                  <c:v>PROVENCE ALPES COTE D'AZUR</c:v>
                </c:pt>
                <c:pt idx="12">
                  <c:v>CORSE                     </c:v>
                </c:pt>
              </c:strCache>
            </c:strRef>
          </c:cat>
          <c:val>
            <c:numRef>
              <c:f>'reg1612'!$D$48:$D$60</c:f>
              <c:numCache>
                <c:formatCode>0.0%</c:formatCode>
                <c:ptCount val="13"/>
                <c:pt idx="0">
                  <c:v>0.15843418540514198</c:v>
                </c:pt>
                <c:pt idx="1">
                  <c:v>9.0264978806661081E-2</c:v>
                </c:pt>
                <c:pt idx="2">
                  <c:v>0.10088713683223244</c:v>
                </c:pt>
                <c:pt idx="3">
                  <c:v>5.7197616892280041E-2</c:v>
                </c:pt>
                <c:pt idx="4">
                  <c:v>4.443641723480278E-2</c:v>
                </c:pt>
                <c:pt idx="5">
                  <c:v>4.9524290935985885E-2</c:v>
                </c:pt>
                <c:pt idx="6">
                  <c:v>5.6845664683606176E-2</c:v>
                </c:pt>
                <c:pt idx="7">
                  <c:v>4.9729527578626372E-2</c:v>
                </c:pt>
                <c:pt idx="8">
                  <c:v>9.6699840726212932E-2</c:v>
                </c:pt>
                <c:pt idx="9">
                  <c:v>0.11759924811806927</c:v>
                </c:pt>
                <c:pt idx="10">
                  <c:v>9.8141005040966414E-2</c:v>
                </c:pt>
                <c:pt idx="11">
                  <c:v>7.6094022724148919E-2</c:v>
                </c:pt>
                <c:pt idx="12">
                  <c:v>4.1460650212658476E-3</c:v>
                </c:pt>
              </c:numCache>
            </c:numRef>
          </c:val>
          <c:extLst>
            <c:ext xmlns:c16="http://schemas.microsoft.com/office/drawing/2014/chart" uri="{C3380CC4-5D6E-409C-BE32-E72D297353CC}">
              <c16:uniqueId val="{00000002-EB36-4A99-8ABF-F1919E14D595}"/>
            </c:ext>
          </c:extLst>
        </c:ser>
        <c:ser>
          <c:idx val="3"/>
          <c:order val="3"/>
          <c:tx>
            <c:strRef>
              <c:f>reg1612!$E$47</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j-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'reg1612'!$A$48:$A$60</c:f>
              <c:strCache>
                <c:ptCount val="13"/>
                <c:pt idx="0">
                  <c:v>ILE DE FRANCE             </c:v>
                </c:pt>
                <c:pt idx="1">
                  <c:v>ALSACE, CHAMPAGNE ARDENNE ET LORRAINE           </c:v>
                </c:pt>
                <c:pt idx="2">
                  <c:v>NORD PAS DE CALAIS ET PICARDIE                  </c:v>
                </c:pt>
                <c:pt idx="3">
                  <c:v>NORMANDIE           </c:v>
                </c:pt>
                <c:pt idx="4">
                  <c:v>CENTRE-VAL DE LOIRE                    </c:v>
                </c:pt>
                <c:pt idx="5">
                  <c:v>BOURGOGNE ET FRANCHE COMTE             </c:v>
                </c:pt>
                <c:pt idx="6">
                  <c:v>PAYS DE LA LOIRE          </c:v>
                </c:pt>
                <c:pt idx="7">
                  <c:v>BRETAGNE                  </c:v>
                </c:pt>
                <c:pt idx="8">
                  <c:v>AQUITAINE, LIMOUSIN ET POITOU CHARENTES                   </c:v>
                </c:pt>
                <c:pt idx="9">
                  <c:v>AUVERGNE ET RHONE ALPES                       </c:v>
                </c:pt>
                <c:pt idx="10">
                  <c:v>LANGUEDOC ROUSSILLON ET MIDI PYRENEES             </c:v>
                </c:pt>
                <c:pt idx="11">
                  <c:v>PROVENCE ALPES COTE D'AZUR</c:v>
                </c:pt>
                <c:pt idx="12">
                  <c:v>CORSE                     </c:v>
                </c:pt>
              </c:strCache>
            </c:strRef>
          </c:cat>
          <c:val>
            <c:numRef>
              <c:f>'reg1612'!$E$48:$E$60</c:f>
              <c:numCache>
                <c:formatCode>0.0%</c:formatCode>
                <c:ptCount val="13"/>
                <c:pt idx="0">
                  <c:v>0.18896045649093407</c:v>
                </c:pt>
                <c:pt idx="1">
                  <c:v>8.8604925647091395E-2</c:v>
                </c:pt>
                <c:pt idx="2">
                  <c:v>9.7237646451685533E-2</c:v>
                </c:pt>
                <c:pt idx="3">
                  <c:v>5.0147263120088874E-2</c:v>
                </c:pt>
                <c:pt idx="4">
                  <c:v>3.668660728485152E-2</c:v>
                </c:pt>
                <c:pt idx="5">
                  <c:v>4.3326911080050781E-2</c:v>
                </c:pt>
                <c:pt idx="6">
                  <c:v>4.9428449800066096E-2</c:v>
                </c:pt>
                <c:pt idx="7">
                  <c:v>4.642381598562758E-2</c:v>
                </c:pt>
                <c:pt idx="8">
                  <c:v>8.9216850436917836E-2</c:v>
                </c:pt>
                <c:pt idx="9">
                  <c:v>0.11866584992167455</c:v>
                </c:pt>
                <c:pt idx="10">
                  <c:v>9.2781427325044602E-2</c:v>
                </c:pt>
                <c:pt idx="11">
                  <c:v>9.2555861358251335E-2</c:v>
                </c:pt>
                <c:pt idx="12">
                  <c:v>5.9639350977159205E-3</c:v>
                </c:pt>
              </c:numCache>
            </c:numRef>
          </c:val>
          <c:extLst>
            <c:ext xmlns:c16="http://schemas.microsoft.com/office/drawing/2014/chart" uri="{C3380CC4-5D6E-409C-BE32-E72D297353CC}">
              <c16:uniqueId val="{00000003-EB36-4A99-8ABF-F1919E14D595}"/>
            </c:ext>
          </c:extLst>
        </c:ser>
        <c:dLbls>
          <c:showLegendKey val="0"/>
          <c:showVal val="0"/>
          <c:showCatName val="0"/>
          <c:showSerName val="0"/>
          <c:showPercent val="0"/>
          <c:showBubbleSize val="0"/>
        </c:dLbls>
        <c:gapWidth val="182"/>
        <c:axId val="564550784"/>
        <c:axId val="564554720"/>
      </c:barChart>
      <c:catAx>
        <c:axId val="564550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fr-FR"/>
          </a:p>
        </c:txPr>
        <c:crossAx val="564554720"/>
        <c:crosses val="autoZero"/>
        <c:auto val="1"/>
        <c:lblAlgn val="ctr"/>
        <c:lblOffset val="100"/>
        <c:noMultiLvlLbl val="0"/>
      </c:catAx>
      <c:valAx>
        <c:axId val="5645547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fr-FR"/>
          </a:p>
        </c:txPr>
        <c:crossAx val="564550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fr-FR"/>
        </a:p>
      </c:txPr>
    </c:legend>
    <c:plotVisOnly val="1"/>
    <c:dispBlanksAs val="gap"/>
    <c:showDLblsOverMax val="0"/>
  </c:chart>
  <c:spPr>
    <a:noFill/>
    <a:ln>
      <a:noFill/>
    </a:ln>
    <a:effectLst/>
  </c:spPr>
  <c:txPr>
    <a:bodyPr/>
    <a:lstStyle/>
    <a:p>
      <a:pPr>
        <a:defRPr>
          <a:solidFill>
            <a:sysClr val="windowText" lastClr="000000"/>
          </a:solidFill>
          <a:latin typeface="+mj-lt"/>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183C5-32E4-4FD5-BC54-CD17E78D325D}" type="datetimeFigureOut">
              <a:rPr lang="fr-FR" smtClean="0"/>
              <a:t>11/02/2021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96EFB-2A6D-4CCB-9705-062FFF14514C}" type="slidenum">
              <a:rPr lang="fr-FR" smtClean="0"/>
              <a:t>‹N°›</a:t>
            </a:fld>
            <a:endParaRPr lang="fr-FR"/>
          </a:p>
        </p:txBody>
      </p:sp>
    </p:spTree>
    <p:extLst>
      <p:ext uri="{BB962C8B-B14F-4D97-AF65-F5344CB8AC3E}">
        <p14:creationId xmlns:p14="http://schemas.microsoft.com/office/powerpoint/2010/main" val="167700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100862" y="260648"/>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98904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fld id="{B678FB23-78B1-4B4B-84AC-DE73856F92F7}" type="datetimeFigureOut">
              <a:rPr lang="fr-FR" smtClean="0"/>
              <a:t>11/02/2021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A4DDFB4B-3076-4A87-AA7A-12533D2D2D5E}" type="slidenum">
              <a:rPr lang="fr-FR" smtClean="0"/>
              <a:t>‹N°›</a:t>
            </a:fld>
            <a:endParaRPr lang="fr-FR"/>
          </a:p>
        </p:txBody>
      </p:sp>
      <p:sp>
        <p:nvSpPr>
          <p:cNvPr id="7" name="Rectangle 6"/>
          <p:cNvSpPr/>
          <p:nvPr/>
        </p:nvSpPr>
        <p:spPr>
          <a:xfrm>
            <a:off x="62931" y="1449303"/>
            <a:ext cx="9021537" cy="1966551"/>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2931" y="3415854"/>
            <a:ext cx="9021537"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Modifiez le style du titre</a:t>
            </a:r>
            <a:endParaRPr kumimoji="0" lang="en-US"/>
          </a:p>
        </p:txBody>
      </p:sp>
      <p:sp>
        <p:nvSpPr>
          <p:cNvPr id="15" name="Espace réservé du pied de page 4"/>
          <p:cNvSpPr txBox="1">
            <a:spLocks/>
          </p:cNvSpPr>
          <p:nvPr userDrawn="1"/>
        </p:nvSpPr>
        <p:spPr>
          <a:xfrm rot="16200000">
            <a:off x="-810343" y="4293096"/>
            <a:ext cx="1979712" cy="144016"/>
          </a:xfrm>
          <a:prstGeom prst="rect">
            <a:avLst/>
          </a:prstGeom>
        </p:spPr>
        <p:txBody>
          <a:bodyPr/>
          <a:lstStyle>
            <a:defPPr>
              <a:defRPr lang="fr-FR"/>
            </a:defPPr>
            <a:lvl1pPr marL="0" algn="ctr" defTabSz="914400" rtl="0" eaLnBrk="1" latinLnBrk="0" hangingPunct="1">
              <a:defRPr sz="800" b="1" i="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r>
              <a:rPr kumimoji="0" lang="fr-FR" sz="800" b="1" i="1" kern="1200" dirty="0">
                <a:solidFill>
                  <a:schemeClr val="tx2"/>
                </a:solidFill>
                <a:latin typeface="Arial" panose="020B0604020202020204" pitchFamily="34" charset="0"/>
                <a:ea typeface="+mn-ea"/>
                <a:cs typeface="Arial" panose="020B0604020202020204" pitchFamily="34" charset="0"/>
              </a:rPr>
              <a:t>© Benjamin </a:t>
            </a:r>
            <a:r>
              <a:rPr kumimoji="0" lang="fr-FR" sz="800" b="1" i="1" kern="1200" dirty="0" err="1">
                <a:solidFill>
                  <a:schemeClr val="tx2"/>
                </a:solidFill>
                <a:latin typeface="Arial" panose="020B0604020202020204" pitchFamily="34" charset="0"/>
                <a:ea typeface="+mn-ea"/>
                <a:cs typeface="Arial" panose="020B0604020202020204" pitchFamily="34" charset="0"/>
              </a:rPr>
              <a:t>Ferras,</a:t>
            </a:r>
            <a:r>
              <a:rPr kumimoji="0" lang="fr-FR" sz="800" b="1" i="1" kern="1200" dirty="0">
                <a:solidFill>
                  <a:schemeClr val="tx2"/>
                </a:solidFill>
                <a:latin typeface="Arial" panose="020B0604020202020204" pitchFamily="34" charset="0"/>
                <a:ea typeface="+mn-ea"/>
                <a:cs typeface="Arial" panose="020B0604020202020204" pitchFamily="34" charset="0"/>
              </a:rPr>
              <a:t> 2021</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678FB23-78B1-4B4B-84AC-DE73856F92F7}" type="datetimeFigureOut">
              <a:rPr lang="fr-FR" smtClean="0"/>
              <a:t>11/02/2021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DDFB4B-3076-4A87-AA7A-12533D2D2D5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678FB23-78B1-4B4B-84AC-DE73856F92F7}" type="datetimeFigureOut">
              <a:rPr lang="fr-FR" smtClean="0"/>
              <a:t>11/02/2021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DDFB4B-3076-4A87-AA7A-12533D2D2D5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B678FB23-78B1-4B4B-84AC-DE73856F92F7}" type="datetimeFigureOut">
              <a:rPr lang="fr-FR" smtClean="0"/>
              <a:t>11/02/2021</a:t>
            </a:fld>
            <a:endParaRPr lang="fr-FR"/>
          </a:p>
        </p:txBody>
      </p:sp>
      <p:sp>
        <p:nvSpPr>
          <p:cNvPr id="6" name="Espace réservé du numéro de diapositive 5"/>
          <p:cNvSpPr>
            <a:spLocks noGrp="1"/>
          </p:cNvSpPr>
          <p:nvPr>
            <p:ph type="sldNum" sz="quarter" idx="12"/>
          </p:nvPr>
        </p:nvSpPr>
        <p:spPr/>
        <p:txBody>
          <a:bodyPr/>
          <a:lstStyle/>
          <a:p>
            <a:fld id="{A4DDFB4B-3076-4A87-AA7A-12533D2D2D5E}"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B678FB23-78B1-4B4B-84AC-DE73856F92F7}" type="datetimeFigureOut">
              <a:rPr lang="fr-FR" smtClean="0"/>
              <a:t>11/02/2021</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A4DDFB4B-3076-4A87-AA7A-12533D2D2D5E}" type="slidenum">
              <a:rPr lang="fr-FR" smtClean="0"/>
              <a:t>‹N°›</a:t>
            </a:fld>
            <a:endParaRPr lang="fr-FR"/>
          </a:p>
        </p:txBody>
      </p:sp>
      <p:sp>
        <p:nvSpPr>
          <p:cNvPr id="15" name="Espace réservé du pied de page 4"/>
          <p:cNvSpPr txBox="1">
            <a:spLocks/>
          </p:cNvSpPr>
          <p:nvPr userDrawn="1"/>
        </p:nvSpPr>
        <p:spPr>
          <a:xfrm rot="16200000">
            <a:off x="-810343" y="4293096"/>
            <a:ext cx="1979712" cy="144016"/>
          </a:xfrm>
          <a:prstGeom prst="rect">
            <a:avLst/>
          </a:prstGeom>
        </p:spPr>
        <p:txBody>
          <a:bodyPr anchor="ctr" anchorCtr="0"/>
          <a:lstStyle>
            <a:defPPr>
              <a:defRPr lang="fr-FR"/>
            </a:defPPr>
            <a:lvl1pPr marL="0" algn="ctr" defTabSz="914400" rtl="0" eaLnBrk="1" latinLnBrk="0" hangingPunct="1">
              <a:defRPr kumimoji="0" sz="800" b="1" i="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 Benjamin </a:t>
            </a:r>
            <a:r>
              <a:rPr lang="fr-FR" dirty="0" err="1"/>
              <a:t>Ferras,</a:t>
            </a:r>
            <a:r>
              <a:rPr lang="fr-FR" dirty="0"/>
              <a:t> 2021</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B678FB23-78B1-4B4B-84AC-DE73856F92F7}" type="datetimeFigureOut">
              <a:rPr lang="fr-FR" smtClean="0"/>
              <a:t>11/02/2021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DDFB4B-3076-4A87-AA7A-12533D2D2D5E}"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fld id="{B678FB23-78B1-4B4B-84AC-DE73856F92F7}" type="datetimeFigureOut">
              <a:rPr lang="fr-FR" smtClean="0"/>
              <a:t>11/02/2021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DDFB4B-3076-4A87-AA7A-12533D2D2D5E}"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B678FB23-78B1-4B4B-84AC-DE73856F92F7}" type="datetimeFigureOut">
              <a:rPr lang="fr-FR" smtClean="0"/>
              <a:t>11/02/2021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DDFB4B-3076-4A87-AA7A-12533D2D2D5E}" type="slidenum">
              <a:rPr lang="fr-FR" smtClean="0"/>
              <a:t>‹N°›</a:t>
            </a:fld>
            <a:endParaRPr lang="fr-FR"/>
          </a:p>
        </p:txBody>
      </p:sp>
      <p:sp>
        <p:nvSpPr>
          <p:cNvPr id="6" name="Espace réservé du pied de page 4"/>
          <p:cNvSpPr txBox="1">
            <a:spLocks/>
          </p:cNvSpPr>
          <p:nvPr userDrawn="1"/>
        </p:nvSpPr>
        <p:spPr>
          <a:xfrm>
            <a:off x="914400" y="6453336"/>
            <a:ext cx="3962400" cy="457200"/>
          </a:xfrm>
          <a:prstGeom prst="rect">
            <a:avLst/>
          </a:prstGeom>
        </p:spPr>
        <p:txBody>
          <a:bodyPr anchor="ctr" anchorCtr="0"/>
          <a:lstStyle>
            <a:defPPr>
              <a:defRPr lang="fr-FR"/>
            </a:defPPr>
            <a:lvl1pPr marL="0" algn="ctr" defTabSz="914400" rtl="0" eaLnBrk="1" latinLnBrk="0" hangingPunct="1">
              <a:defRPr kumimoji="0" sz="800" b="1" i="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 Benjamin Ferras, 2018</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78FB23-78B1-4B4B-84AC-DE73856F92F7}" type="datetimeFigureOut">
              <a:rPr lang="fr-FR" smtClean="0"/>
              <a:t>11/02/2021</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4DDFB4B-3076-4A87-AA7A-12533D2D2D5E}" type="slidenum">
              <a:rPr lang="fr-FR" smtClean="0"/>
              <a:t>‹N°›</a:t>
            </a:fld>
            <a:endParaRPr lang="fr-FR"/>
          </a:p>
        </p:txBody>
      </p:sp>
      <p:sp>
        <p:nvSpPr>
          <p:cNvPr id="5" name="Espace réservé du pied de page 4"/>
          <p:cNvSpPr txBox="1">
            <a:spLocks/>
          </p:cNvSpPr>
          <p:nvPr userDrawn="1"/>
        </p:nvSpPr>
        <p:spPr>
          <a:xfrm>
            <a:off x="914400" y="6453336"/>
            <a:ext cx="3962400" cy="457200"/>
          </a:xfrm>
          <a:prstGeom prst="rect">
            <a:avLst/>
          </a:prstGeom>
        </p:spPr>
        <p:txBody>
          <a:bodyPr anchor="ctr" anchorCtr="0"/>
          <a:lstStyle>
            <a:defPPr>
              <a:defRPr lang="fr-FR"/>
            </a:defPPr>
            <a:lvl1pPr marL="0" algn="ctr" defTabSz="914400" rtl="0" eaLnBrk="1" latinLnBrk="0" hangingPunct="1">
              <a:defRPr kumimoji="0" sz="800" b="1" i="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 Benjamin Ferras, 2018</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dirty="0"/>
              <a:t>Modifiez les styles du texte du masque</a:t>
            </a:r>
          </a:p>
        </p:txBody>
      </p:sp>
      <p:sp>
        <p:nvSpPr>
          <p:cNvPr id="5" name="Espace réservé de la date 4"/>
          <p:cNvSpPr>
            <a:spLocks noGrp="1"/>
          </p:cNvSpPr>
          <p:nvPr>
            <p:ph type="dt" sz="half" idx="10"/>
          </p:nvPr>
        </p:nvSpPr>
        <p:spPr/>
        <p:txBody>
          <a:bodyPr/>
          <a:lstStyle/>
          <a:p>
            <a:fld id="{B678FB23-78B1-4B4B-84AC-DE73856F92F7}" type="datetimeFigureOut">
              <a:rPr lang="fr-FR" smtClean="0"/>
              <a:t>11/02/2021</a:t>
            </a:fld>
            <a:endParaRPr lang="fr-F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4DDFB4B-3076-4A87-AA7A-12533D2D2D5E}"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4" name="Espace réservé du pied de page 4"/>
          <p:cNvSpPr txBox="1">
            <a:spLocks/>
          </p:cNvSpPr>
          <p:nvPr userDrawn="1"/>
        </p:nvSpPr>
        <p:spPr>
          <a:xfrm rot="16200000">
            <a:off x="-810343" y="4293096"/>
            <a:ext cx="1979712" cy="144016"/>
          </a:xfrm>
          <a:prstGeom prst="rect">
            <a:avLst/>
          </a:prstGeom>
        </p:spPr>
        <p:txBody>
          <a:bodyPr anchor="ctr" anchorCtr="0"/>
          <a:lstStyle>
            <a:defPPr>
              <a:defRPr lang="fr-FR"/>
            </a:defPPr>
            <a:lvl1pPr marL="0" algn="ctr" defTabSz="914400" rtl="0" eaLnBrk="1" latinLnBrk="0" hangingPunct="1">
              <a:defRPr kumimoji="0" sz="800" b="1" i="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 Benjamin </a:t>
            </a:r>
            <a:r>
              <a:rPr lang="fr-FR" dirty="0" err="1"/>
              <a:t>Ferras,</a:t>
            </a:r>
            <a:r>
              <a:rPr lang="fr-FR" dirty="0"/>
              <a:t> 2021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B678FB23-78B1-4B4B-84AC-DE73856F92F7}" type="datetimeFigureOut">
              <a:rPr lang="fr-FR" smtClean="0"/>
              <a:t>11/02/2021</a:t>
            </a:fld>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A4DDFB4B-3076-4A87-AA7A-12533D2D2D5E}"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a:t>Cliquez sur l'icône pour ajouter une image</a:t>
            </a:r>
            <a:endParaRPr kumimoji="0" lang="en-US" dirty="0"/>
          </a:p>
        </p:txBody>
      </p:sp>
      <p:sp>
        <p:nvSpPr>
          <p:cNvPr id="14" name="Espace réservé du pied de page 4"/>
          <p:cNvSpPr txBox="1">
            <a:spLocks/>
          </p:cNvSpPr>
          <p:nvPr userDrawn="1"/>
        </p:nvSpPr>
        <p:spPr>
          <a:xfrm rot="16200000">
            <a:off x="-810343" y="4293096"/>
            <a:ext cx="1979712" cy="144016"/>
          </a:xfrm>
          <a:prstGeom prst="rect">
            <a:avLst/>
          </a:prstGeom>
        </p:spPr>
        <p:txBody>
          <a:bodyPr anchor="ctr" anchorCtr="0"/>
          <a:lstStyle>
            <a:defPPr>
              <a:defRPr lang="fr-FR"/>
            </a:defPPr>
            <a:lvl1pPr marL="0" algn="ctr" defTabSz="914400" rtl="0" eaLnBrk="1" latinLnBrk="0" hangingPunct="1">
              <a:defRPr kumimoji="0" sz="800" b="1" i="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 Benjamin </a:t>
            </a:r>
            <a:r>
              <a:rPr lang="fr-FR" dirty="0" err="1"/>
              <a:t>Ferras,</a:t>
            </a:r>
            <a:r>
              <a:rPr lang="fr-FR" dirty="0"/>
              <a:t> 2021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678FB23-78B1-4B4B-84AC-DE73856F92F7}" type="datetimeFigureOut">
              <a:rPr lang="fr-FR" smtClean="0"/>
              <a:t>11/02/2021</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4DDFB4B-3076-4A87-AA7A-12533D2D2D5E}" type="slidenum">
              <a:rPr lang="fr-FR" smtClean="0"/>
              <a:t>‹N°›</a:t>
            </a:fld>
            <a:endParaRPr lang="fr-FR"/>
          </a:p>
        </p:txBody>
      </p:sp>
      <p:sp>
        <p:nvSpPr>
          <p:cNvPr id="10" name="Espace réservé du pied de page 4"/>
          <p:cNvSpPr txBox="1">
            <a:spLocks/>
          </p:cNvSpPr>
          <p:nvPr userDrawn="1"/>
        </p:nvSpPr>
        <p:spPr>
          <a:xfrm rot="16200000">
            <a:off x="-810343" y="4293096"/>
            <a:ext cx="1979712" cy="144016"/>
          </a:xfrm>
          <a:prstGeom prst="rect">
            <a:avLst/>
          </a:prstGeom>
        </p:spPr>
        <p:txBody>
          <a:bodyPr/>
          <a:lstStyle>
            <a:defPPr>
              <a:defRPr lang="fr-FR"/>
            </a:defPPr>
            <a:lvl1pPr marL="0" algn="ctr" defTabSz="914400" rtl="0" eaLnBrk="1" latinLnBrk="0" hangingPunct="1">
              <a:defRPr sz="800" b="1" i="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r>
              <a:rPr kumimoji="0" lang="fr-FR" sz="800" b="1" i="1" kern="1200" dirty="0">
                <a:solidFill>
                  <a:schemeClr val="tx2"/>
                </a:solidFill>
                <a:latin typeface="Arial" panose="020B0604020202020204" pitchFamily="34" charset="0"/>
                <a:ea typeface="+mn-ea"/>
                <a:cs typeface="Arial" panose="020B0604020202020204" pitchFamily="34" charset="0"/>
              </a:rPr>
              <a:t>© Benjamin </a:t>
            </a:r>
            <a:r>
              <a:rPr kumimoji="0" lang="fr-FR" sz="800" b="1" i="1" kern="1200" dirty="0" err="1">
                <a:solidFill>
                  <a:schemeClr val="tx2"/>
                </a:solidFill>
                <a:latin typeface="Arial" panose="020B0604020202020204" pitchFamily="34" charset="0"/>
                <a:ea typeface="+mn-ea"/>
                <a:cs typeface="Arial" panose="020B0604020202020204" pitchFamily="34" charset="0"/>
              </a:rPr>
              <a:t>Ferras,</a:t>
            </a:r>
            <a:r>
              <a:rPr kumimoji="0" lang="fr-FR" sz="800" b="1" i="1" kern="1200" dirty="0">
                <a:solidFill>
                  <a:schemeClr val="tx2"/>
                </a:solidFill>
                <a:latin typeface="Arial" panose="020B0604020202020204" pitchFamily="34" charset="0"/>
                <a:ea typeface="+mn-ea"/>
                <a:cs typeface="Arial" panose="020B0604020202020204" pitchFamily="34" charset="0"/>
              </a:rPr>
              <a:t> 2021</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drees.solidarites-sante.gouv.fr/etudes-et-statistiques/publications/les-dossiers-de-la-drees/article/deserts-medicaux-comment-les-definir-comment-les-mesur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ees.solidarites-sante.gouv.fr/IMG/pdf/er1144.pd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olidarites-sante.gouv.fr/IMG/pdf/fiche_12.pdf" TargetMode="External"/><Relationship Id="rId2" Type="http://schemas.openxmlformats.org/officeDocument/2006/relationships/hyperlink" Target="https://solidarites-sante.gouv.fr/systeme-de-sante-et-medico-social/acces-territorial-aux-soins/article/communautes-professionnelles-territoriales-de-sante-se-mobiliser-pour-organiser" TargetMode="External"/><Relationship Id="rId1" Type="http://schemas.openxmlformats.org/officeDocument/2006/relationships/slideLayout" Target="../slideLayouts/slideLayout2.xml"/><Relationship Id="rId4" Type="http://schemas.openxmlformats.org/officeDocument/2006/relationships/hyperlink" Target="https://www.ars.sante.fr/les-communautes-professionnelles-territoriales-de-sant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789040"/>
            <a:ext cx="6400800" cy="2997324"/>
          </a:xfrm>
        </p:spPr>
        <p:txBody>
          <a:bodyPr>
            <a:normAutofit/>
          </a:bodyPr>
          <a:lstStyle/>
          <a:p>
            <a:r>
              <a:rPr lang="fr-FR" sz="1800" b="1" dirty="0"/>
              <a:t>IDEHATE – formation du 5 février 2021</a:t>
            </a:r>
            <a:endParaRPr lang="fr-FR" sz="1100" b="1" i="1" dirty="0"/>
          </a:p>
          <a:p>
            <a:r>
              <a:rPr lang="fr-FR" sz="1800" b="1" dirty="0"/>
              <a:t>Benjamin Ferras</a:t>
            </a:r>
          </a:p>
          <a:p>
            <a:pPr>
              <a:lnSpc>
                <a:spcPct val="120000"/>
              </a:lnSpc>
              <a:spcBef>
                <a:spcPts val="0"/>
              </a:spcBef>
            </a:pPr>
            <a:r>
              <a:rPr lang="fr-FR" sz="1100" dirty="0"/>
              <a:t>Enseignant à Sciences-Po Paris et à l’en3s, chercheur et auteur</a:t>
            </a:r>
          </a:p>
          <a:p>
            <a:pPr>
              <a:lnSpc>
                <a:spcPct val="120000"/>
              </a:lnSpc>
              <a:spcBef>
                <a:spcPts val="0"/>
              </a:spcBef>
            </a:pPr>
            <a:r>
              <a:rPr lang="fr-FR" sz="1100" dirty="0"/>
              <a:t>Haut fonctionnaire au sein des ministères sociaux</a:t>
            </a:r>
          </a:p>
          <a:p>
            <a:pPr>
              <a:lnSpc>
                <a:spcPct val="120000"/>
              </a:lnSpc>
              <a:spcBef>
                <a:spcPts val="0"/>
              </a:spcBef>
            </a:pPr>
            <a:r>
              <a:rPr lang="fr-FR" sz="1100" dirty="0"/>
              <a:t>Membre du </a:t>
            </a:r>
            <a:r>
              <a:rPr lang="fr-FR" sz="1100" dirty="0" err="1"/>
              <a:t>HCFiPS</a:t>
            </a:r>
            <a:endParaRPr lang="fr-FR" sz="1800" dirty="0"/>
          </a:p>
          <a:p>
            <a:endParaRPr lang="fr-FR" sz="1100" b="1" i="1" u="sng" dirty="0">
              <a:solidFill>
                <a:schemeClr val="tx1"/>
              </a:solidFill>
            </a:endParaRPr>
          </a:p>
        </p:txBody>
      </p:sp>
      <p:sp>
        <p:nvSpPr>
          <p:cNvPr id="2" name="Titre 1"/>
          <p:cNvSpPr>
            <a:spLocks noGrp="1"/>
          </p:cNvSpPr>
          <p:nvPr>
            <p:ph type="ctrTitle"/>
          </p:nvPr>
        </p:nvSpPr>
        <p:spPr>
          <a:xfrm>
            <a:off x="-33152" y="1412776"/>
            <a:ext cx="9144000" cy="2139094"/>
          </a:xfrm>
        </p:spPr>
        <p:txBody>
          <a:bodyPr>
            <a:noAutofit/>
          </a:bodyPr>
          <a:lstStyle/>
          <a:p>
            <a:r>
              <a:rPr lang="fr-FR" sz="4400" b="1" dirty="0"/>
              <a:t>La gouvernance territoriale des politiques sanitaires</a:t>
            </a:r>
          </a:p>
        </p:txBody>
      </p:sp>
    </p:spTree>
    <p:extLst>
      <p:ext uri="{BB962C8B-B14F-4D97-AF65-F5344CB8AC3E}">
        <p14:creationId xmlns:p14="http://schemas.microsoft.com/office/powerpoint/2010/main" val="181006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Une spécificité territoriale de la santé?</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sp>
        <p:nvSpPr>
          <p:cNvPr id="7" name="ZoneTexte 6"/>
          <p:cNvSpPr txBox="1"/>
          <p:nvPr/>
        </p:nvSpPr>
        <p:spPr>
          <a:xfrm>
            <a:off x="1403648" y="6381328"/>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Perpetua"/>
                <a:ea typeface="+mn-ea"/>
                <a:cs typeface="+mn-cs"/>
              </a:rPr>
              <a:t>Données 2016, assurance maladie, extraction au 4 février 2021</a:t>
            </a:r>
          </a:p>
        </p:txBody>
      </p:sp>
      <p:graphicFrame>
        <p:nvGraphicFramePr>
          <p:cNvPr id="8" name="Graphique 7"/>
          <p:cNvGraphicFramePr>
            <a:graphicFrameLocks/>
          </p:cNvGraphicFramePr>
          <p:nvPr>
            <p:extLst>
              <p:ext uri="{D42A27DB-BD31-4B8C-83A1-F6EECF244321}">
                <p14:modId xmlns:p14="http://schemas.microsoft.com/office/powerpoint/2010/main" val="3493227058"/>
              </p:ext>
            </p:extLst>
          </p:nvPr>
        </p:nvGraphicFramePr>
        <p:xfrm>
          <a:off x="390026" y="836712"/>
          <a:ext cx="8242697"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3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435280" cy="634082"/>
          </a:xfrm>
        </p:spPr>
        <p:txBody>
          <a:bodyPr>
            <a:normAutofit fontScale="90000"/>
          </a:bodyPr>
          <a:lstStyle/>
          <a:p>
            <a:r>
              <a:rPr lang="fr-FR" sz="2800" b="1" dirty="0"/>
              <a:t>Une spécificité territoriale de la santé? Inégalités sociales, inégalités territoriales</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6" name="Picture 3"/>
          <p:cNvPicPr>
            <a:picLocks noChangeAspect="1" noChangeArrowheads="1"/>
          </p:cNvPicPr>
          <p:nvPr/>
        </p:nvPicPr>
        <p:blipFill>
          <a:blip r:embed="rId2" cstate="print"/>
          <a:srcRect/>
          <a:stretch>
            <a:fillRect/>
          </a:stretch>
        </p:blipFill>
        <p:spPr bwMode="auto">
          <a:xfrm>
            <a:off x="603504" y="903427"/>
            <a:ext cx="8000944" cy="5666594"/>
          </a:xfrm>
          <a:prstGeom prst="rect">
            <a:avLst/>
          </a:prstGeom>
          <a:noFill/>
          <a:ln w="9525">
            <a:noFill/>
            <a:miter lim="800000"/>
            <a:headEnd/>
            <a:tailEnd/>
          </a:ln>
        </p:spPr>
      </p:pic>
    </p:spTree>
    <p:extLst>
      <p:ext uri="{BB962C8B-B14F-4D97-AF65-F5344CB8AC3E}">
        <p14:creationId xmlns:p14="http://schemas.microsoft.com/office/powerpoint/2010/main" val="327889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936" y="116632"/>
            <a:ext cx="8435280" cy="634082"/>
          </a:xfrm>
        </p:spPr>
        <p:txBody>
          <a:bodyPr>
            <a:normAutofit/>
          </a:bodyPr>
          <a:lstStyle/>
          <a:p>
            <a:r>
              <a:rPr lang="fr-FR" sz="2800" b="1" dirty="0"/>
              <a:t>Une spécificité territoriale, sociale, démographique?</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sp>
        <p:nvSpPr>
          <p:cNvPr id="7" name="Espace réservé du contenu 3"/>
          <p:cNvSpPr>
            <a:spLocks noGrp="1"/>
          </p:cNvSpPr>
          <p:nvPr>
            <p:ph sz="quarter" idx="1"/>
          </p:nvPr>
        </p:nvSpPr>
        <p:spPr>
          <a:xfrm>
            <a:off x="467544" y="836712"/>
            <a:ext cx="8219256" cy="5183088"/>
          </a:xfrm>
        </p:spPr>
        <p:txBody>
          <a:bodyPr/>
          <a:lstStyle/>
          <a:p>
            <a:r>
              <a:rPr lang="fr-FR" dirty="0"/>
              <a:t>Des déterminants divers et non univoques…</a:t>
            </a:r>
          </a:p>
          <a:p>
            <a:endParaRPr lang="fr-FR" dirty="0"/>
          </a:p>
          <a:p>
            <a:pPr marL="0" indent="0">
              <a:buNone/>
            </a:pPr>
            <a:endParaRPr lang="fr-FR" dirty="0"/>
          </a:p>
          <a:p>
            <a:endParaRPr lang="fr-FR" dirty="0"/>
          </a:p>
          <a:p>
            <a:pPr marL="0" indent="0">
              <a:buNone/>
            </a:pPr>
            <a:endParaRPr lang="fr-FR" dirty="0"/>
          </a:p>
        </p:txBody>
      </p:sp>
      <p:pic>
        <p:nvPicPr>
          <p:cNvPr id="3" name="Image 2"/>
          <p:cNvPicPr>
            <a:picLocks noChangeAspect="1"/>
          </p:cNvPicPr>
          <p:nvPr/>
        </p:nvPicPr>
        <p:blipFill>
          <a:blip r:embed="rId2"/>
          <a:stretch>
            <a:fillRect/>
          </a:stretch>
        </p:blipFill>
        <p:spPr>
          <a:xfrm>
            <a:off x="488137" y="1556793"/>
            <a:ext cx="1947756" cy="1296143"/>
          </a:xfrm>
          <a:prstGeom prst="rect">
            <a:avLst/>
          </a:prstGeom>
        </p:spPr>
      </p:pic>
      <p:pic>
        <p:nvPicPr>
          <p:cNvPr id="4" name="Image 3"/>
          <p:cNvPicPr>
            <a:picLocks noChangeAspect="1"/>
          </p:cNvPicPr>
          <p:nvPr/>
        </p:nvPicPr>
        <p:blipFill>
          <a:blip r:embed="rId3"/>
          <a:stretch>
            <a:fillRect/>
          </a:stretch>
        </p:blipFill>
        <p:spPr>
          <a:xfrm>
            <a:off x="2627785" y="1504423"/>
            <a:ext cx="1424122" cy="1368152"/>
          </a:xfrm>
          <a:prstGeom prst="rect">
            <a:avLst/>
          </a:prstGeom>
        </p:spPr>
      </p:pic>
      <p:pic>
        <p:nvPicPr>
          <p:cNvPr id="8" name="Image 7"/>
          <p:cNvPicPr>
            <a:picLocks noChangeAspect="1"/>
          </p:cNvPicPr>
          <p:nvPr/>
        </p:nvPicPr>
        <p:blipFill>
          <a:blip r:embed="rId4"/>
          <a:stretch>
            <a:fillRect/>
          </a:stretch>
        </p:blipFill>
        <p:spPr>
          <a:xfrm>
            <a:off x="7278794" y="1556793"/>
            <a:ext cx="1823918" cy="889302"/>
          </a:xfrm>
          <a:prstGeom prst="rect">
            <a:avLst/>
          </a:prstGeom>
        </p:spPr>
      </p:pic>
      <p:pic>
        <p:nvPicPr>
          <p:cNvPr id="9" name="Image 8"/>
          <p:cNvPicPr>
            <a:picLocks noChangeAspect="1"/>
          </p:cNvPicPr>
          <p:nvPr/>
        </p:nvPicPr>
        <p:blipFill>
          <a:blip r:embed="rId5"/>
          <a:stretch>
            <a:fillRect/>
          </a:stretch>
        </p:blipFill>
        <p:spPr>
          <a:xfrm>
            <a:off x="488137" y="3573016"/>
            <a:ext cx="1947756" cy="1296143"/>
          </a:xfrm>
          <a:prstGeom prst="rect">
            <a:avLst/>
          </a:prstGeom>
        </p:spPr>
      </p:pic>
      <p:pic>
        <p:nvPicPr>
          <p:cNvPr id="10" name="Image 9"/>
          <p:cNvPicPr>
            <a:picLocks noChangeAspect="1"/>
          </p:cNvPicPr>
          <p:nvPr/>
        </p:nvPicPr>
        <p:blipFill>
          <a:blip r:embed="rId6"/>
          <a:stretch>
            <a:fillRect/>
          </a:stretch>
        </p:blipFill>
        <p:spPr>
          <a:xfrm>
            <a:off x="3195032" y="3585968"/>
            <a:ext cx="2160238" cy="1080119"/>
          </a:xfrm>
          <a:prstGeom prst="rect">
            <a:avLst/>
          </a:prstGeom>
        </p:spPr>
      </p:pic>
      <p:pic>
        <p:nvPicPr>
          <p:cNvPr id="11" name="Image 10"/>
          <p:cNvPicPr>
            <a:picLocks noChangeAspect="1"/>
          </p:cNvPicPr>
          <p:nvPr/>
        </p:nvPicPr>
        <p:blipFill>
          <a:blip r:embed="rId7"/>
          <a:stretch>
            <a:fillRect/>
          </a:stretch>
        </p:blipFill>
        <p:spPr>
          <a:xfrm>
            <a:off x="603505" y="5184759"/>
            <a:ext cx="2024280" cy="1347066"/>
          </a:xfrm>
          <a:prstGeom prst="rect">
            <a:avLst/>
          </a:prstGeom>
        </p:spPr>
      </p:pic>
      <p:pic>
        <p:nvPicPr>
          <p:cNvPr id="12" name="Image 11"/>
          <p:cNvPicPr>
            <a:picLocks noChangeAspect="1"/>
          </p:cNvPicPr>
          <p:nvPr/>
        </p:nvPicPr>
        <p:blipFill>
          <a:blip r:embed="rId8"/>
          <a:stretch>
            <a:fillRect/>
          </a:stretch>
        </p:blipFill>
        <p:spPr>
          <a:xfrm>
            <a:off x="5508104" y="3497215"/>
            <a:ext cx="1953459" cy="1299938"/>
          </a:xfrm>
          <a:prstGeom prst="rect">
            <a:avLst/>
          </a:prstGeom>
        </p:spPr>
      </p:pic>
      <p:pic>
        <p:nvPicPr>
          <p:cNvPr id="13" name="Image 12"/>
          <p:cNvPicPr>
            <a:picLocks noChangeAspect="1"/>
          </p:cNvPicPr>
          <p:nvPr/>
        </p:nvPicPr>
        <p:blipFill>
          <a:blip r:embed="rId9"/>
          <a:stretch>
            <a:fillRect/>
          </a:stretch>
        </p:blipFill>
        <p:spPr>
          <a:xfrm>
            <a:off x="7478397" y="3497214"/>
            <a:ext cx="1424713" cy="948082"/>
          </a:xfrm>
          <a:prstGeom prst="rect">
            <a:avLst/>
          </a:prstGeom>
        </p:spPr>
      </p:pic>
      <p:pic>
        <p:nvPicPr>
          <p:cNvPr id="14" name="Image 13"/>
          <p:cNvPicPr>
            <a:picLocks noChangeAspect="1"/>
          </p:cNvPicPr>
          <p:nvPr/>
        </p:nvPicPr>
        <p:blipFill>
          <a:blip r:embed="rId10"/>
          <a:stretch>
            <a:fillRect/>
          </a:stretch>
        </p:blipFill>
        <p:spPr>
          <a:xfrm>
            <a:off x="3065741" y="4999441"/>
            <a:ext cx="2857500" cy="1600200"/>
          </a:xfrm>
          <a:prstGeom prst="rect">
            <a:avLst/>
          </a:prstGeom>
        </p:spPr>
      </p:pic>
      <p:sp>
        <p:nvSpPr>
          <p:cNvPr id="15" name="ZoneTexte 14"/>
          <p:cNvSpPr txBox="1"/>
          <p:nvPr/>
        </p:nvSpPr>
        <p:spPr>
          <a:xfrm>
            <a:off x="6484833" y="4999441"/>
            <a:ext cx="2201967" cy="1569660"/>
          </a:xfrm>
          <a:prstGeom prst="rect">
            <a:avLst/>
          </a:prstGeom>
          <a:noFill/>
        </p:spPr>
        <p:txBody>
          <a:bodyPr wrap="square" rtlCol="0">
            <a:spAutoFit/>
          </a:bodyPr>
          <a:lstStyle/>
          <a:p>
            <a:pPr algn="ctr"/>
            <a:r>
              <a:rPr lang="fr-FR" sz="9600" i="1" dirty="0">
                <a:solidFill>
                  <a:srgbClr val="FF0000"/>
                </a:solidFill>
              </a:rPr>
              <a:t>?</a:t>
            </a:r>
          </a:p>
        </p:txBody>
      </p:sp>
      <p:pic>
        <p:nvPicPr>
          <p:cNvPr id="16" name="Image 15"/>
          <p:cNvPicPr>
            <a:picLocks noChangeAspect="1"/>
          </p:cNvPicPr>
          <p:nvPr/>
        </p:nvPicPr>
        <p:blipFill>
          <a:blip r:embed="rId11"/>
          <a:stretch>
            <a:fillRect/>
          </a:stretch>
        </p:blipFill>
        <p:spPr>
          <a:xfrm>
            <a:off x="4209511" y="1492460"/>
            <a:ext cx="1482059" cy="1095929"/>
          </a:xfrm>
          <a:prstGeom prst="rect">
            <a:avLst/>
          </a:prstGeom>
        </p:spPr>
      </p:pic>
      <p:pic>
        <p:nvPicPr>
          <p:cNvPr id="17" name="Image 16"/>
          <p:cNvPicPr>
            <a:picLocks noChangeAspect="1"/>
          </p:cNvPicPr>
          <p:nvPr/>
        </p:nvPicPr>
        <p:blipFill>
          <a:blip r:embed="rId12"/>
          <a:stretch>
            <a:fillRect/>
          </a:stretch>
        </p:blipFill>
        <p:spPr>
          <a:xfrm>
            <a:off x="5773215" y="1583704"/>
            <a:ext cx="1415970" cy="1415970"/>
          </a:xfrm>
          <a:prstGeom prst="rect">
            <a:avLst/>
          </a:prstGeom>
        </p:spPr>
      </p:pic>
    </p:spTree>
    <p:extLst>
      <p:ext uri="{BB962C8B-B14F-4D97-AF65-F5344CB8AC3E}">
        <p14:creationId xmlns:p14="http://schemas.microsoft.com/office/powerpoint/2010/main" val="412362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936" y="116632"/>
            <a:ext cx="8435280" cy="634082"/>
          </a:xfrm>
        </p:spPr>
        <p:txBody>
          <a:bodyPr>
            <a:normAutofit/>
          </a:bodyPr>
          <a:lstStyle/>
          <a:p>
            <a:r>
              <a:rPr lang="fr-FR" sz="2800" b="1" dirty="0"/>
              <a:t>Une spécificité territoriale, sociale, démographique?</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sp>
        <p:nvSpPr>
          <p:cNvPr id="7" name="Espace réservé du contenu 3"/>
          <p:cNvSpPr>
            <a:spLocks noGrp="1"/>
          </p:cNvSpPr>
          <p:nvPr>
            <p:ph sz="quarter" idx="1"/>
          </p:nvPr>
        </p:nvSpPr>
        <p:spPr>
          <a:xfrm>
            <a:off x="467544" y="836712"/>
            <a:ext cx="8219256" cy="5183088"/>
          </a:xfrm>
        </p:spPr>
        <p:txBody>
          <a:bodyPr/>
          <a:lstStyle/>
          <a:p>
            <a:pPr marL="0" indent="0">
              <a:buNone/>
            </a:pPr>
            <a:endParaRPr lang="fr-FR" dirty="0"/>
          </a:p>
          <a:p>
            <a:pPr marL="0" indent="0">
              <a:buNone/>
            </a:pPr>
            <a:endParaRPr lang="fr-FR" dirty="0"/>
          </a:p>
          <a:p>
            <a:endParaRPr lang="fr-FR" dirty="0"/>
          </a:p>
          <a:p>
            <a:pPr marL="0" indent="0">
              <a:buNone/>
            </a:pPr>
            <a:endParaRPr lang="fr-FR" dirty="0"/>
          </a:p>
        </p:txBody>
      </p:sp>
      <p:pic>
        <p:nvPicPr>
          <p:cNvPr id="6" name="Image 5"/>
          <p:cNvPicPr>
            <a:picLocks noChangeAspect="1"/>
          </p:cNvPicPr>
          <p:nvPr/>
        </p:nvPicPr>
        <p:blipFill>
          <a:blip r:embed="rId2"/>
          <a:stretch>
            <a:fillRect/>
          </a:stretch>
        </p:blipFill>
        <p:spPr>
          <a:xfrm>
            <a:off x="251520" y="821283"/>
            <a:ext cx="6480720" cy="3471813"/>
          </a:xfrm>
          <a:prstGeom prst="rect">
            <a:avLst/>
          </a:prstGeom>
        </p:spPr>
      </p:pic>
      <p:sp>
        <p:nvSpPr>
          <p:cNvPr id="18" name="ZoneTexte 17"/>
          <p:cNvSpPr txBox="1"/>
          <p:nvPr/>
        </p:nvSpPr>
        <p:spPr>
          <a:xfrm>
            <a:off x="467544" y="4483596"/>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Perpetua"/>
                <a:ea typeface="+mn-ea"/>
                <a:cs typeface="+mn-cs"/>
              </a:rPr>
              <a:t>Données John Hopkins, extraction au 4 février 2021</a:t>
            </a:r>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483597"/>
            <a:ext cx="3168352" cy="1945454"/>
          </a:xfrm>
          <a:prstGeom prst="rect">
            <a:avLst/>
          </a:prstGeom>
        </p:spPr>
      </p:pic>
    </p:spTree>
    <p:extLst>
      <p:ext uri="{BB962C8B-B14F-4D97-AF65-F5344CB8AC3E}">
        <p14:creationId xmlns:p14="http://schemas.microsoft.com/office/powerpoint/2010/main" val="9405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52500"/>
            <a:ext cx="8784975" cy="1362075"/>
          </a:xfrm>
        </p:spPr>
        <p:txBody>
          <a:bodyPr>
            <a:normAutofit/>
          </a:bodyPr>
          <a:lstStyle/>
          <a:p>
            <a:pPr algn="ctr"/>
            <a:r>
              <a:rPr lang="fr-FR" dirty="0"/>
              <a:t>Agir dans les territoires pour la santé?</a:t>
            </a:r>
          </a:p>
        </p:txBody>
      </p:sp>
    </p:spTree>
    <p:extLst>
      <p:ext uri="{BB962C8B-B14F-4D97-AF65-F5344CB8AC3E}">
        <p14:creationId xmlns:p14="http://schemas.microsoft.com/office/powerpoint/2010/main" val="30551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Une action incontournable</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Espace réservé du contenu 3"/>
          <p:cNvSpPr>
            <a:spLocks noGrp="1"/>
          </p:cNvSpPr>
          <p:nvPr>
            <p:ph sz="quarter" idx="1"/>
          </p:nvPr>
        </p:nvSpPr>
        <p:spPr>
          <a:xfrm>
            <a:off x="467544" y="836712"/>
            <a:ext cx="8219256" cy="5183088"/>
          </a:xfrm>
        </p:spPr>
        <p:txBody>
          <a:bodyPr>
            <a:normAutofit lnSpcReduction="10000"/>
          </a:bodyPr>
          <a:lstStyle/>
          <a:p>
            <a:r>
              <a:rPr lang="fr-FR" dirty="0"/>
              <a:t>Une inspiration nécessaire « </a:t>
            </a:r>
            <a:r>
              <a:rPr lang="fr-FR" i="1" dirty="0"/>
              <a:t>Nous sommes un territoire, nous ne pouvons attendre</a:t>
            </a:r>
            <a:r>
              <a:rPr lang="fr-FR" dirty="0"/>
              <a:t> »?</a:t>
            </a:r>
          </a:p>
          <a:p>
            <a:endParaRPr lang="fr-FR" dirty="0"/>
          </a:p>
          <a:p>
            <a:r>
              <a:rPr lang="fr-FR" dirty="0"/>
              <a:t>Une inspiration musicale « </a:t>
            </a:r>
            <a:r>
              <a:rPr lang="fr-FR" i="1" dirty="0"/>
              <a:t>Demain (ce n’est pas si) loin</a:t>
            </a:r>
            <a:r>
              <a:rPr lang="fr-FR" dirty="0"/>
              <a:t> »?</a:t>
            </a:r>
          </a:p>
          <a:p>
            <a:endParaRPr lang="fr-FR" dirty="0"/>
          </a:p>
          <a:p>
            <a:r>
              <a:rPr lang="fr-FR" dirty="0"/>
              <a:t>Une demande sociale… des « déserts médicaux »… difficiles à définir et qui peuvent constituer parfois dans leur préconception un « bon » signe (ou pas trop mauvais)…</a:t>
            </a:r>
          </a:p>
          <a:p>
            <a:endParaRPr lang="fr-FR" dirty="0"/>
          </a:p>
          <a:p>
            <a:pPr>
              <a:buFont typeface="Symbol" panose="05050102010706020507" pitchFamily="18" charset="2"/>
              <a:buChar char="Þ"/>
            </a:pPr>
            <a:r>
              <a:rPr lang="fr-FR" sz="2000" dirty="0"/>
              <a:t>Voir Noémie </a:t>
            </a:r>
            <a:r>
              <a:rPr lang="fr-FR" sz="2000" dirty="0" err="1"/>
              <a:t>Vergier</a:t>
            </a:r>
            <a:r>
              <a:rPr lang="fr-FR" sz="2000" dirty="0"/>
              <a:t> et Hélène Chaput (DREES), en collaboration avec Ingrid Lefebvre-Hoang (DREES), 2017, « Déserts médicaux : comment les définir ? Comment les mesurer ? », Les Dossiers de la Drees n° 17, Mai </a:t>
            </a:r>
          </a:p>
          <a:p>
            <a:pPr marL="268288" indent="0">
              <a:buNone/>
            </a:pPr>
            <a:r>
              <a:rPr lang="fr-FR" sz="1700" dirty="0">
                <a:hlinkClick r:id="rId2"/>
              </a:rPr>
              <a:t>https://drees.solidarites-sante.gouv.fr/etudes-et-statistiques/publications/les-dossiers-de-la-drees/article/deserts-medicaux-comment-les-definir-comment-les-mesurer</a:t>
            </a:r>
            <a:r>
              <a:rPr lang="fr-FR" sz="1700" dirty="0"/>
              <a:t> </a:t>
            </a:r>
          </a:p>
          <a:p>
            <a:pPr marL="0" indent="0">
              <a:buNone/>
            </a:pPr>
            <a:endParaRPr lang="fr-FR" dirty="0"/>
          </a:p>
          <a:p>
            <a:endParaRPr lang="fr-FR" dirty="0"/>
          </a:p>
          <a:p>
            <a:pPr marL="0" indent="0">
              <a:buNone/>
            </a:pPr>
            <a:endParaRPr lang="fr-FR" dirty="0"/>
          </a:p>
        </p:txBody>
      </p:sp>
    </p:spTree>
    <p:extLst>
      <p:ext uri="{BB962C8B-B14F-4D97-AF65-F5344CB8AC3E}">
        <p14:creationId xmlns:p14="http://schemas.microsoft.com/office/powerpoint/2010/main" val="224689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634082"/>
          </a:xfrm>
        </p:spPr>
        <p:txBody>
          <a:bodyPr>
            <a:normAutofit fontScale="90000"/>
          </a:bodyPr>
          <a:lstStyle/>
          <a:p>
            <a:r>
              <a:rPr lang="fr-FR" dirty="0"/>
              <a:t>Des configurations différentes en Europe</a:t>
            </a:r>
          </a:p>
        </p:txBody>
      </p:sp>
      <p:pic>
        <p:nvPicPr>
          <p:cNvPr id="4" name="Espace réservé du contenu 3"/>
          <p:cNvPicPr>
            <a:picLocks noGrp="1" noChangeAspect="1"/>
          </p:cNvPicPr>
          <p:nvPr>
            <p:ph sz="quarter" idx="1"/>
          </p:nvPr>
        </p:nvPicPr>
        <p:blipFill>
          <a:blip r:embed="rId2"/>
          <a:stretch>
            <a:fillRect/>
          </a:stretch>
        </p:blipFill>
        <p:spPr>
          <a:xfrm>
            <a:off x="611560" y="980728"/>
            <a:ext cx="8208911" cy="5544616"/>
          </a:xfrm>
          <a:prstGeom prst="rect">
            <a:avLst/>
          </a:prstGeom>
        </p:spPr>
      </p:pic>
    </p:spTree>
    <p:extLst>
      <p:ext uri="{BB962C8B-B14F-4D97-AF65-F5344CB8AC3E}">
        <p14:creationId xmlns:p14="http://schemas.microsoft.com/office/powerpoint/2010/main" val="111265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Des déserts médicaux?</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6" name="Image 5"/>
          <p:cNvPicPr>
            <a:picLocks noChangeAspect="1"/>
          </p:cNvPicPr>
          <p:nvPr/>
        </p:nvPicPr>
        <p:blipFill>
          <a:blip r:embed="rId2"/>
          <a:stretch>
            <a:fillRect/>
          </a:stretch>
        </p:blipFill>
        <p:spPr>
          <a:xfrm>
            <a:off x="2123728" y="933395"/>
            <a:ext cx="5130894" cy="5021089"/>
          </a:xfrm>
          <a:prstGeom prst="rect">
            <a:avLst/>
          </a:prstGeom>
        </p:spPr>
      </p:pic>
      <p:sp>
        <p:nvSpPr>
          <p:cNvPr id="8" name="ZoneTexte 7"/>
          <p:cNvSpPr txBox="1"/>
          <p:nvPr/>
        </p:nvSpPr>
        <p:spPr>
          <a:xfrm>
            <a:off x="1403648" y="6381328"/>
            <a:ext cx="5544616" cy="261610"/>
          </a:xfrm>
          <a:prstGeom prst="rect">
            <a:avLst/>
          </a:prstGeom>
          <a:noFill/>
        </p:spPr>
        <p:txBody>
          <a:bodyPr wrap="square" rtlCol="0">
            <a:spAutoFit/>
          </a:bodyPr>
          <a:lstStyle/>
          <a:p>
            <a:pPr lvl="0"/>
            <a:r>
              <a:rPr lang="fr-FR" sz="1100" i="1" dirty="0">
                <a:solidFill>
                  <a:prstClr val="black"/>
                </a:solidFill>
              </a:rPr>
              <a:t>Données 2018, </a:t>
            </a:r>
            <a:r>
              <a:rPr lang="fr-FR" sz="1100" i="1" dirty="0">
                <a:solidFill>
                  <a:prstClr val="black"/>
                </a:solidFill>
                <a:hlinkClick r:id="rId3"/>
              </a:rPr>
              <a:t>https://drees.solidarites-sante.gouv.fr/IMG/pdf/er1144.pdf</a:t>
            </a:r>
            <a:r>
              <a:rPr lang="fr-FR" sz="1100" i="1" dirty="0">
                <a:solidFill>
                  <a:prstClr val="black"/>
                </a:solidFill>
              </a:rPr>
              <a:t> </a:t>
            </a:r>
            <a:r>
              <a:rPr kumimoji="0" lang="fr-FR" sz="1100" b="0" i="1" u="none" strike="noStrike" kern="1200" cap="none" spc="0" normalizeH="0" noProof="0" dirty="0">
                <a:ln>
                  <a:noFill/>
                </a:ln>
                <a:solidFill>
                  <a:prstClr val="black"/>
                </a:solidFill>
                <a:effectLst/>
                <a:uLnTx/>
                <a:uFillTx/>
                <a:latin typeface="Perpetua"/>
                <a:ea typeface="+mn-ea"/>
                <a:cs typeface="+mn-cs"/>
              </a:rPr>
              <a:t> </a:t>
            </a:r>
            <a:endParaRPr kumimoji="0" lang="fr-FR" sz="1100" b="0" i="1"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71517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Une action incontournable ?</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7" name="ZoneTexte 6"/>
          <p:cNvSpPr txBox="1"/>
          <p:nvPr/>
        </p:nvSpPr>
        <p:spPr>
          <a:xfrm>
            <a:off x="899592" y="6381328"/>
            <a:ext cx="7704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i="1" dirty="0">
                <a:solidFill>
                  <a:prstClr val="black"/>
                </a:solidFill>
                <a:latin typeface="Perpetua"/>
              </a:rPr>
              <a:t>Santé publique France, données au 3 février 2021 avec 54 570 décès à l’hôpital pour 77 5965 décès COVID en cumul</a:t>
            </a:r>
            <a:endParaRPr kumimoji="0" lang="fr-FR" sz="1100" b="0" i="1" u="none" strike="noStrike" kern="1200" cap="none" spc="0" normalizeH="0" baseline="0" noProof="0" dirty="0">
              <a:ln>
                <a:noFill/>
              </a:ln>
              <a:solidFill>
                <a:prstClr val="black"/>
              </a:solidFill>
              <a:effectLst/>
              <a:uLnTx/>
              <a:uFillTx/>
              <a:latin typeface="Perpetua"/>
              <a:ea typeface="+mn-ea"/>
              <a:cs typeface="+mn-cs"/>
            </a:endParaRPr>
          </a:p>
        </p:txBody>
      </p:sp>
      <p:pic>
        <p:nvPicPr>
          <p:cNvPr id="3" name="Image 2"/>
          <p:cNvPicPr>
            <a:picLocks noChangeAspect="1"/>
          </p:cNvPicPr>
          <p:nvPr/>
        </p:nvPicPr>
        <p:blipFill>
          <a:blip r:embed="rId2"/>
          <a:stretch>
            <a:fillRect/>
          </a:stretch>
        </p:blipFill>
        <p:spPr>
          <a:xfrm>
            <a:off x="2298560" y="1172472"/>
            <a:ext cx="4289664" cy="4017165"/>
          </a:xfrm>
          <a:prstGeom prst="rect">
            <a:avLst/>
          </a:prstGeom>
        </p:spPr>
      </p:pic>
      <p:pic>
        <p:nvPicPr>
          <p:cNvPr id="4" name="Image 3"/>
          <p:cNvPicPr>
            <a:picLocks noChangeAspect="1"/>
          </p:cNvPicPr>
          <p:nvPr/>
        </p:nvPicPr>
        <p:blipFill>
          <a:blip r:embed="rId3"/>
          <a:stretch>
            <a:fillRect/>
          </a:stretch>
        </p:blipFill>
        <p:spPr>
          <a:xfrm>
            <a:off x="603504" y="5229511"/>
            <a:ext cx="7856928" cy="865593"/>
          </a:xfrm>
          <a:prstGeom prst="rect">
            <a:avLst/>
          </a:prstGeom>
        </p:spPr>
      </p:pic>
      <p:sp>
        <p:nvSpPr>
          <p:cNvPr id="8" name="ZoneTexte 7"/>
          <p:cNvSpPr txBox="1"/>
          <p:nvPr/>
        </p:nvSpPr>
        <p:spPr>
          <a:xfrm>
            <a:off x="251520" y="692696"/>
            <a:ext cx="8712968" cy="400110"/>
          </a:xfrm>
          <a:prstGeom prst="rect">
            <a:avLst/>
          </a:prstGeom>
          <a:noFill/>
        </p:spPr>
        <p:txBody>
          <a:bodyPr wrap="square" rtlCol="0">
            <a:spAutoFit/>
          </a:bodyPr>
          <a:lstStyle/>
          <a:p>
            <a:pPr lvl="0" algn="ctr"/>
            <a:r>
              <a:rPr lang="fr-FR" sz="2000" b="1" i="1" dirty="0">
                <a:solidFill>
                  <a:prstClr val="black"/>
                </a:solidFill>
              </a:rPr>
              <a:t>Décès à l’hôpital liés au COVID 19, à jour au </a:t>
            </a:r>
            <a:r>
              <a:rPr lang="fr-FR" sz="2000" b="1" i="1" dirty="0">
                <a:solidFill>
                  <a:prstClr val="black"/>
                </a:solidFill>
                <a:latin typeface="Perpetua"/>
              </a:rPr>
              <a:t>3 février 2021</a:t>
            </a:r>
            <a:endParaRPr kumimoji="0" lang="fr-FR" sz="2000" b="1" i="1"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233662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Comment et peut-on agir?</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Espace réservé du contenu 3"/>
          <p:cNvSpPr>
            <a:spLocks noGrp="1"/>
          </p:cNvSpPr>
          <p:nvPr>
            <p:ph sz="quarter" idx="1"/>
          </p:nvPr>
        </p:nvSpPr>
        <p:spPr>
          <a:xfrm>
            <a:off x="251520" y="620688"/>
            <a:ext cx="8640960" cy="5399112"/>
          </a:xfrm>
        </p:spPr>
        <p:txBody>
          <a:bodyPr>
            <a:normAutofit fontScale="77500" lnSpcReduction="20000"/>
          </a:bodyPr>
          <a:lstStyle/>
          <a:p>
            <a:r>
              <a:rPr lang="fr-FR" dirty="0"/>
              <a:t>La politique territoriale de santé est le lieu de contradictions ou de difficultés à concilier des tendances contraires…</a:t>
            </a:r>
          </a:p>
          <a:p>
            <a:endParaRPr lang="fr-FR" dirty="0"/>
          </a:p>
          <a:p>
            <a:r>
              <a:rPr lang="fr-FR" dirty="0"/>
              <a:t>Une autonomie des collectivités érigée en principe, principe qui est d’une portée relative et souvent incertaine, mais qui demeure structurant sur certains volets (innovations..)</a:t>
            </a:r>
          </a:p>
          <a:p>
            <a:endParaRPr lang="fr-FR" dirty="0"/>
          </a:p>
          <a:p>
            <a:r>
              <a:rPr lang="fr-FR" dirty="0"/>
              <a:t>Un système de santé qui est difficilement, voire pas pilotable?</a:t>
            </a:r>
          </a:p>
          <a:p>
            <a:pPr lvl="1">
              <a:buFont typeface="Wingdings" panose="05000000000000000000" pitchFamily="2" charset="2"/>
              <a:buChar char="v"/>
            </a:pPr>
            <a:r>
              <a:rPr lang="fr-FR" sz="2100" dirty="0"/>
              <a:t>Sécurité sociale / État / Autres collectivités publiques</a:t>
            </a:r>
          </a:p>
          <a:p>
            <a:pPr lvl="1">
              <a:buFont typeface="Wingdings" panose="05000000000000000000" pitchFamily="2" charset="2"/>
              <a:buChar char="v"/>
            </a:pPr>
            <a:r>
              <a:rPr lang="fr-FR" sz="2100" dirty="0"/>
              <a:t>Public / privé</a:t>
            </a:r>
          </a:p>
          <a:p>
            <a:pPr lvl="1">
              <a:buFont typeface="Wingdings" panose="05000000000000000000" pitchFamily="2" charset="2"/>
              <a:buChar char="v"/>
            </a:pPr>
            <a:r>
              <a:rPr lang="fr-FR" sz="2100" dirty="0"/>
              <a:t>Libéral / administré</a:t>
            </a:r>
          </a:p>
          <a:p>
            <a:pPr lvl="1">
              <a:buFont typeface="Wingdings" panose="05000000000000000000" pitchFamily="2" charset="2"/>
              <a:buChar char="v"/>
            </a:pPr>
            <a:r>
              <a:rPr lang="fr-FR" sz="2100" dirty="0"/>
              <a:t>Ville / hôpital</a:t>
            </a:r>
          </a:p>
          <a:p>
            <a:pPr lvl="1">
              <a:buFont typeface="Wingdings" panose="05000000000000000000" pitchFamily="2" charset="2"/>
              <a:buChar char="v"/>
            </a:pPr>
            <a:r>
              <a:rPr lang="fr-FR" sz="2100" dirty="0"/>
              <a:t>Sanitaire / médico social</a:t>
            </a:r>
          </a:p>
          <a:p>
            <a:pPr lvl="1">
              <a:buFont typeface="Wingdings" panose="05000000000000000000" pitchFamily="2" charset="2"/>
              <a:buChar char="v"/>
            </a:pPr>
            <a:r>
              <a:rPr lang="fr-FR" sz="2100" dirty="0"/>
              <a:t>L’offre crée la demande</a:t>
            </a:r>
          </a:p>
          <a:p>
            <a:pPr lvl="1">
              <a:buFont typeface="Wingdings" panose="05000000000000000000" pitchFamily="2" charset="2"/>
              <a:buChar char="v"/>
            </a:pPr>
            <a:r>
              <a:rPr lang="fr-FR" sz="2100" dirty="0"/>
              <a:t>La dépense correspond à des revenus</a:t>
            </a:r>
          </a:p>
          <a:p>
            <a:pPr marL="0" indent="0">
              <a:buNone/>
            </a:pPr>
            <a:endParaRPr lang="fr-FR" dirty="0"/>
          </a:p>
          <a:p>
            <a:r>
              <a:rPr lang="fr-FR" dirty="0"/>
              <a:t>Un pays particulièrement particulier? </a:t>
            </a:r>
            <a:br>
              <a:rPr lang="fr-FR" dirty="0"/>
            </a:br>
            <a:r>
              <a:rPr lang="fr-FR" sz="2100" dirty="0"/>
              <a:t>« Comment voulez-vous gouverner un pays </a:t>
            </a:r>
            <a:br>
              <a:rPr lang="fr-FR" sz="2100" dirty="0"/>
            </a:br>
            <a:r>
              <a:rPr lang="fr-FR" sz="2100" dirty="0"/>
              <a:t>où il existe 246 variétés de fromage ? » Charles de Gaulle?</a:t>
            </a:r>
          </a:p>
        </p:txBody>
      </p:sp>
      <p:pic>
        <p:nvPicPr>
          <p:cNvPr id="3" name="Image 2"/>
          <p:cNvPicPr>
            <a:picLocks noChangeAspect="1"/>
          </p:cNvPicPr>
          <p:nvPr/>
        </p:nvPicPr>
        <p:blipFill>
          <a:blip r:embed="rId2"/>
          <a:stretch>
            <a:fillRect/>
          </a:stretch>
        </p:blipFill>
        <p:spPr>
          <a:xfrm>
            <a:off x="6012160" y="2647598"/>
            <a:ext cx="2520280" cy="1671022"/>
          </a:xfrm>
          <a:prstGeom prst="rect">
            <a:avLst/>
          </a:prstGeom>
        </p:spPr>
      </p:pic>
      <p:pic>
        <p:nvPicPr>
          <p:cNvPr id="6" name="Image 5"/>
          <p:cNvPicPr>
            <a:picLocks noChangeAspect="1"/>
          </p:cNvPicPr>
          <p:nvPr/>
        </p:nvPicPr>
        <p:blipFill>
          <a:blip r:embed="rId3"/>
          <a:stretch>
            <a:fillRect/>
          </a:stretch>
        </p:blipFill>
        <p:spPr>
          <a:xfrm>
            <a:off x="5868144" y="4318620"/>
            <a:ext cx="2818656" cy="2277244"/>
          </a:xfrm>
          <a:prstGeom prst="rect">
            <a:avLst/>
          </a:prstGeom>
        </p:spPr>
      </p:pic>
    </p:spTree>
    <p:extLst>
      <p:ext uri="{BB962C8B-B14F-4D97-AF65-F5344CB8AC3E}">
        <p14:creationId xmlns:p14="http://schemas.microsoft.com/office/powerpoint/2010/main" val="201854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Introduction</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Espace réservé du contenu 3"/>
          <p:cNvSpPr>
            <a:spLocks noGrp="1"/>
          </p:cNvSpPr>
          <p:nvPr>
            <p:ph sz="quarter" idx="1"/>
          </p:nvPr>
        </p:nvSpPr>
        <p:spPr>
          <a:xfrm>
            <a:off x="467544" y="836712"/>
            <a:ext cx="8219256" cy="5183088"/>
          </a:xfrm>
        </p:spPr>
        <p:txBody>
          <a:bodyPr/>
          <a:lstStyle/>
          <a:p>
            <a:r>
              <a:rPr lang="fr-FR" dirty="0"/>
              <a:t>Un plaisir en des temps contrastés et difficiles…</a:t>
            </a:r>
          </a:p>
          <a:p>
            <a:pPr algn="ctr"/>
            <a:endParaRPr lang="fr-FR" dirty="0"/>
          </a:p>
          <a:p>
            <a:pPr marL="0" indent="0" algn="ctr">
              <a:buNone/>
            </a:pPr>
            <a:r>
              <a:rPr lang="fr-FR" dirty="0"/>
              <a:t>« </a:t>
            </a:r>
            <a:r>
              <a:rPr lang="fr-FR" i="1" dirty="0"/>
              <a:t>Il vaut mieux penser le changement que changer le pansement</a:t>
            </a:r>
            <a:r>
              <a:rPr lang="fr-FR" dirty="0"/>
              <a:t> »</a:t>
            </a:r>
          </a:p>
          <a:p>
            <a:pPr marL="0" indent="0" algn="ctr">
              <a:buNone/>
            </a:pPr>
            <a:r>
              <a:rPr lang="fr-FR" dirty="0"/>
              <a:t>Francis Blanche</a:t>
            </a:r>
          </a:p>
          <a:p>
            <a:pPr marL="0" indent="0" algn="ctr">
              <a:buNone/>
            </a:pPr>
            <a:endParaRPr lang="fr-FR" dirty="0"/>
          </a:p>
          <a:p>
            <a:pPr marL="0" indent="0" algn="ctr">
              <a:buNone/>
            </a:pPr>
            <a:r>
              <a:rPr lang="fr-FR" dirty="0"/>
              <a:t>« </a:t>
            </a:r>
            <a:r>
              <a:rPr lang="fr-FR" i="1" dirty="0"/>
              <a:t>L'homme sage apprend de ses erreurs, l'homme plus sage apprend des erreurs des autres. </a:t>
            </a:r>
            <a:r>
              <a:rPr lang="fr-FR" dirty="0"/>
              <a:t>»</a:t>
            </a:r>
          </a:p>
          <a:p>
            <a:pPr marL="0" indent="0" algn="ctr">
              <a:buNone/>
            </a:pPr>
            <a:r>
              <a:rPr lang="fr-FR" dirty="0"/>
              <a:t>Confucius</a:t>
            </a:r>
          </a:p>
          <a:p>
            <a:pPr marL="0" indent="0">
              <a:buNone/>
            </a:pPr>
            <a:endParaRPr lang="fr-FR" dirty="0"/>
          </a:p>
          <a:p>
            <a:endParaRPr lang="fr-FR" dirty="0"/>
          </a:p>
          <a:p>
            <a:pPr marL="0" indent="0">
              <a:buNone/>
            </a:pPr>
            <a:endParaRPr lang="fr-FR" dirty="0"/>
          </a:p>
        </p:txBody>
      </p:sp>
    </p:spTree>
    <p:extLst>
      <p:ext uri="{BB962C8B-B14F-4D97-AF65-F5344CB8AC3E}">
        <p14:creationId xmlns:p14="http://schemas.microsoft.com/office/powerpoint/2010/main" val="168944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Une action résiduelle et périphérique?</a:t>
            </a:r>
          </a:p>
        </p:txBody>
      </p:sp>
      <p:sp>
        <p:nvSpPr>
          <p:cNvPr id="3" name="Espace réservé du contenu 2"/>
          <p:cNvSpPr>
            <a:spLocks noGrp="1"/>
          </p:cNvSpPr>
          <p:nvPr>
            <p:ph sz="quarter" idx="1"/>
          </p:nvPr>
        </p:nvSpPr>
        <p:spPr>
          <a:xfrm>
            <a:off x="146304" y="548681"/>
            <a:ext cx="8962200" cy="2332742"/>
          </a:xfrm>
        </p:spPr>
        <p:txBody>
          <a:bodyPr>
            <a:normAutofit/>
          </a:bodyPr>
          <a:lstStyle/>
          <a:p>
            <a:pPr marL="274320" lvl="1" indent="-274320" algn="just">
              <a:spcBef>
                <a:spcPts val="580"/>
              </a:spcBef>
              <a:buClr>
                <a:schemeClr val="accent1"/>
              </a:buClr>
            </a:pPr>
            <a:r>
              <a:rPr lang="fr-FR" sz="1800" dirty="0"/>
              <a:t>Dans les comptes de la santé (2019 / édition 2020), les interventions territoriales ne sont identifiées qu’au titre de «  </a:t>
            </a:r>
            <a:r>
              <a:rPr lang="fr-FR" sz="1800" i="1" dirty="0"/>
              <a:t>la prévention institutionnelle (1,8 %) [qui] correspond aux actions de prévention organisées ou financées par des fonds ou des programmes nationaux ou départementaux : campagnes de promotion de la vaccination, financement des centres de dépistages, action d’éducation à la santé sexuelle, </a:t>
            </a:r>
            <a:r>
              <a:rPr lang="fr-FR" sz="1800" dirty="0"/>
              <a:t>etc. »</a:t>
            </a:r>
          </a:p>
          <a:p>
            <a:pPr marL="274320" lvl="1" indent="-274320" algn="just">
              <a:spcBef>
                <a:spcPts val="580"/>
              </a:spcBef>
              <a:buClr>
                <a:schemeClr val="accent1"/>
              </a:buClr>
            </a:pPr>
            <a:r>
              <a:rPr lang="fr-FR" sz="1800" dirty="0"/>
              <a:t>De fait, la prise en compte des territoires pour l’action en santé relève non d’une volonté d’une politique territoriale mais au mieux d’une politique territorialisée, </a:t>
            </a:r>
            <a:r>
              <a:rPr lang="fr-FR" sz="1600" dirty="0"/>
              <a:t>au risque du tropisme central, ce qui n’est pas sans poser difficulté au regard des différentes entités décisionnaires en matière sanitaire ou médico sociale… avec une préoccupation démocratique et d’association qui est omniprésente</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sp>
        <p:nvSpPr>
          <p:cNvPr id="4" name="Ellipse 3"/>
          <p:cNvSpPr/>
          <p:nvPr/>
        </p:nvSpPr>
        <p:spPr>
          <a:xfrm>
            <a:off x="827584" y="3861048"/>
            <a:ext cx="1656184" cy="86409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Ministère de la santé</a:t>
            </a:r>
          </a:p>
        </p:txBody>
      </p:sp>
      <p:sp>
        <p:nvSpPr>
          <p:cNvPr id="6" name="Ellipse 5"/>
          <p:cNvSpPr/>
          <p:nvPr/>
        </p:nvSpPr>
        <p:spPr>
          <a:xfrm>
            <a:off x="899592" y="4927476"/>
            <a:ext cx="1584176" cy="864096"/>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Agences régionales de santé</a:t>
            </a:r>
          </a:p>
        </p:txBody>
      </p:sp>
      <p:sp>
        <p:nvSpPr>
          <p:cNvPr id="7" name="Ellipse 6"/>
          <p:cNvSpPr/>
          <p:nvPr/>
        </p:nvSpPr>
        <p:spPr>
          <a:xfrm>
            <a:off x="2609321" y="3900829"/>
            <a:ext cx="1371861" cy="86409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Caisse nationale – assurance maladie + UNCAM</a:t>
            </a:r>
          </a:p>
        </p:txBody>
      </p:sp>
      <p:sp>
        <p:nvSpPr>
          <p:cNvPr id="8" name="Ellipse 7"/>
          <p:cNvSpPr/>
          <p:nvPr/>
        </p:nvSpPr>
        <p:spPr>
          <a:xfrm>
            <a:off x="2593253" y="4934609"/>
            <a:ext cx="1372510" cy="86409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Caisses locales – assurance maladie</a:t>
            </a:r>
          </a:p>
        </p:txBody>
      </p:sp>
      <p:sp>
        <p:nvSpPr>
          <p:cNvPr id="9" name="Ellipse 8"/>
          <p:cNvSpPr/>
          <p:nvPr/>
        </p:nvSpPr>
        <p:spPr>
          <a:xfrm>
            <a:off x="1912379" y="4691209"/>
            <a:ext cx="1075445" cy="236267"/>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CNSA</a:t>
            </a:r>
          </a:p>
        </p:txBody>
      </p:sp>
      <p:sp>
        <p:nvSpPr>
          <p:cNvPr id="11" name="Ellipse 10"/>
          <p:cNvSpPr/>
          <p:nvPr/>
        </p:nvSpPr>
        <p:spPr>
          <a:xfrm>
            <a:off x="4067944" y="3861048"/>
            <a:ext cx="1511982" cy="86409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Ordres professionnels – échelon national</a:t>
            </a:r>
          </a:p>
        </p:txBody>
      </p:sp>
      <p:sp>
        <p:nvSpPr>
          <p:cNvPr id="12" name="Ellipse 11"/>
          <p:cNvSpPr/>
          <p:nvPr/>
        </p:nvSpPr>
        <p:spPr>
          <a:xfrm>
            <a:off x="4067944" y="4900471"/>
            <a:ext cx="1511983" cy="86409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Ordres professionnels – échelon local</a:t>
            </a:r>
          </a:p>
        </p:txBody>
      </p:sp>
      <p:sp>
        <p:nvSpPr>
          <p:cNvPr id="14" name="Organigramme : Décision 13"/>
          <p:cNvSpPr/>
          <p:nvPr/>
        </p:nvSpPr>
        <p:spPr>
          <a:xfrm>
            <a:off x="247163" y="4332877"/>
            <a:ext cx="894240" cy="1080120"/>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HAS, HCSP…</a:t>
            </a:r>
          </a:p>
        </p:txBody>
      </p:sp>
      <p:sp>
        <p:nvSpPr>
          <p:cNvPr id="15" name="Organigramme : Décision 14"/>
          <p:cNvSpPr/>
          <p:nvPr/>
        </p:nvSpPr>
        <p:spPr>
          <a:xfrm>
            <a:off x="7062136" y="4546350"/>
            <a:ext cx="894240" cy="538834"/>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CRSA…</a:t>
            </a:r>
          </a:p>
        </p:txBody>
      </p:sp>
      <p:sp>
        <p:nvSpPr>
          <p:cNvPr id="16" name="Ellipse 15"/>
          <p:cNvSpPr/>
          <p:nvPr/>
        </p:nvSpPr>
        <p:spPr>
          <a:xfrm>
            <a:off x="5724128" y="3851461"/>
            <a:ext cx="1511982" cy="86409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Organisations nationales de libéraux et d’établissements</a:t>
            </a:r>
          </a:p>
        </p:txBody>
      </p:sp>
      <p:sp>
        <p:nvSpPr>
          <p:cNvPr id="17" name="Ellipse 16"/>
          <p:cNvSpPr/>
          <p:nvPr/>
        </p:nvSpPr>
        <p:spPr>
          <a:xfrm>
            <a:off x="5796136" y="4874421"/>
            <a:ext cx="1439974" cy="86409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Échelons locaux des organisations nationales</a:t>
            </a:r>
          </a:p>
        </p:txBody>
      </p:sp>
      <p:sp>
        <p:nvSpPr>
          <p:cNvPr id="18" name="Rectangle 17"/>
          <p:cNvSpPr/>
          <p:nvPr/>
        </p:nvSpPr>
        <p:spPr>
          <a:xfrm>
            <a:off x="7842504" y="3900829"/>
            <a:ext cx="1193992" cy="7903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Organisations nationales représentant les collectivités</a:t>
            </a:r>
          </a:p>
        </p:txBody>
      </p:sp>
      <p:sp>
        <p:nvSpPr>
          <p:cNvPr id="20" name="Rectangle 19"/>
          <p:cNvSpPr/>
          <p:nvPr/>
        </p:nvSpPr>
        <p:spPr>
          <a:xfrm>
            <a:off x="7956376" y="4872937"/>
            <a:ext cx="1008112" cy="356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Région</a:t>
            </a:r>
          </a:p>
        </p:txBody>
      </p:sp>
      <p:sp>
        <p:nvSpPr>
          <p:cNvPr id="21" name="Rectangle 20"/>
          <p:cNvSpPr/>
          <p:nvPr/>
        </p:nvSpPr>
        <p:spPr>
          <a:xfrm>
            <a:off x="7956376" y="5279989"/>
            <a:ext cx="1008112" cy="356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Département</a:t>
            </a:r>
          </a:p>
        </p:txBody>
      </p:sp>
      <p:sp>
        <p:nvSpPr>
          <p:cNvPr id="22" name="Rectangle 21"/>
          <p:cNvSpPr/>
          <p:nvPr/>
        </p:nvSpPr>
        <p:spPr>
          <a:xfrm>
            <a:off x="7956376" y="5661248"/>
            <a:ext cx="1008112" cy="356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EPCI</a:t>
            </a:r>
          </a:p>
        </p:txBody>
      </p:sp>
      <p:sp>
        <p:nvSpPr>
          <p:cNvPr id="23" name="Rectangle 22"/>
          <p:cNvSpPr/>
          <p:nvPr/>
        </p:nvSpPr>
        <p:spPr>
          <a:xfrm>
            <a:off x="7956376" y="6084814"/>
            <a:ext cx="1008112" cy="356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Communes</a:t>
            </a:r>
            <a:endParaRPr lang="fr-FR" dirty="0"/>
          </a:p>
        </p:txBody>
      </p:sp>
      <p:cxnSp>
        <p:nvCxnSpPr>
          <p:cNvPr id="25" name="Connecteur droit 24"/>
          <p:cNvCxnSpPr/>
          <p:nvPr/>
        </p:nvCxnSpPr>
        <p:spPr>
          <a:xfrm flipH="1">
            <a:off x="5652120" y="3933056"/>
            <a:ext cx="186" cy="2587439"/>
          </a:xfrm>
          <a:prstGeom prst="line">
            <a:avLst/>
          </a:prstGeom>
          <a:ln w="25400">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7522092" y="3821492"/>
            <a:ext cx="186" cy="258743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3995936" y="3937905"/>
            <a:ext cx="186" cy="2587439"/>
          </a:xfrm>
          <a:prstGeom prst="line">
            <a:avLst/>
          </a:prstGeom>
          <a:ln w="25400">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2555590" y="3861048"/>
            <a:ext cx="186" cy="2587439"/>
          </a:xfrm>
          <a:prstGeom prst="line">
            <a:avLst/>
          </a:prstGeom>
          <a:ln w="25400">
            <a:solidFill>
              <a:srgbClr val="00B0F0"/>
            </a:solidFill>
            <a:prstDash val="dashDot"/>
          </a:ln>
        </p:spPr>
        <p:style>
          <a:lnRef idx="1">
            <a:schemeClr val="accent1"/>
          </a:lnRef>
          <a:fillRef idx="0">
            <a:schemeClr val="accent1"/>
          </a:fillRef>
          <a:effectRef idx="0">
            <a:schemeClr val="accent1"/>
          </a:effectRef>
          <a:fontRef idx="minor">
            <a:schemeClr val="tx1"/>
          </a:fontRef>
        </p:style>
      </p:cxnSp>
      <p:sp>
        <p:nvSpPr>
          <p:cNvPr id="30" name="Double flèche verticale 29"/>
          <p:cNvSpPr/>
          <p:nvPr/>
        </p:nvSpPr>
        <p:spPr>
          <a:xfrm>
            <a:off x="1547478" y="4653136"/>
            <a:ext cx="311356" cy="432048"/>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Double flèche verticale 30"/>
          <p:cNvSpPr/>
          <p:nvPr/>
        </p:nvSpPr>
        <p:spPr>
          <a:xfrm>
            <a:off x="3150194" y="4646500"/>
            <a:ext cx="311356" cy="432048"/>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Double flèche verticale 31"/>
          <p:cNvSpPr/>
          <p:nvPr/>
        </p:nvSpPr>
        <p:spPr>
          <a:xfrm>
            <a:off x="4693455" y="4596784"/>
            <a:ext cx="311356" cy="432048"/>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Double flèche verticale 32"/>
          <p:cNvSpPr/>
          <p:nvPr/>
        </p:nvSpPr>
        <p:spPr>
          <a:xfrm>
            <a:off x="6349453" y="4578965"/>
            <a:ext cx="311356" cy="432048"/>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Double flèche verticale 33"/>
          <p:cNvSpPr/>
          <p:nvPr/>
        </p:nvSpPr>
        <p:spPr>
          <a:xfrm>
            <a:off x="8357703" y="4568706"/>
            <a:ext cx="311356" cy="405015"/>
          </a:xfrm>
          <a:prstGeom prst="upDownArrow">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courbée vers le haut 34"/>
          <p:cNvSpPr/>
          <p:nvPr/>
        </p:nvSpPr>
        <p:spPr>
          <a:xfrm>
            <a:off x="1562586" y="5839379"/>
            <a:ext cx="1602716" cy="473812"/>
          </a:xfrm>
          <a:prstGeom prst="curvedUp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Flèche courbée vers le haut 35"/>
          <p:cNvSpPr/>
          <p:nvPr/>
        </p:nvSpPr>
        <p:spPr>
          <a:xfrm>
            <a:off x="3343711" y="5854540"/>
            <a:ext cx="1602716" cy="473812"/>
          </a:xfrm>
          <a:prstGeom prst="curvedUp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7" name="Flèche courbée vers le haut 36"/>
          <p:cNvSpPr/>
          <p:nvPr/>
        </p:nvSpPr>
        <p:spPr>
          <a:xfrm>
            <a:off x="5279342" y="5847908"/>
            <a:ext cx="1602716" cy="473812"/>
          </a:xfrm>
          <a:prstGeom prst="curvedUp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Flèche courbée vers le bas 37"/>
          <p:cNvSpPr/>
          <p:nvPr/>
        </p:nvSpPr>
        <p:spPr>
          <a:xfrm>
            <a:off x="1858834" y="3492314"/>
            <a:ext cx="1484877" cy="359147"/>
          </a:xfrm>
          <a:prstGeom prst="curved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Flèche courbée vers le bas 38"/>
          <p:cNvSpPr/>
          <p:nvPr/>
        </p:nvSpPr>
        <p:spPr>
          <a:xfrm>
            <a:off x="3491880" y="3501901"/>
            <a:ext cx="1449743" cy="359147"/>
          </a:xfrm>
          <a:prstGeom prst="curved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Flèche courbée vers le bas 39"/>
          <p:cNvSpPr/>
          <p:nvPr/>
        </p:nvSpPr>
        <p:spPr>
          <a:xfrm>
            <a:off x="5085825" y="3462345"/>
            <a:ext cx="1430391" cy="359147"/>
          </a:xfrm>
          <a:prstGeom prst="curved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Ellipse 40"/>
          <p:cNvSpPr/>
          <p:nvPr/>
        </p:nvSpPr>
        <p:spPr>
          <a:xfrm>
            <a:off x="3421922" y="4712295"/>
            <a:ext cx="1300488" cy="23113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Complémentaires</a:t>
            </a:r>
          </a:p>
        </p:txBody>
      </p:sp>
      <p:sp>
        <p:nvSpPr>
          <p:cNvPr id="42" name="ZoneTexte 41"/>
          <p:cNvSpPr txBox="1"/>
          <p:nvPr/>
        </p:nvSpPr>
        <p:spPr>
          <a:xfrm>
            <a:off x="146304" y="2802569"/>
            <a:ext cx="8890192" cy="646331"/>
          </a:xfrm>
          <a:prstGeom prst="rect">
            <a:avLst/>
          </a:prstGeom>
          <a:noFill/>
        </p:spPr>
        <p:txBody>
          <a:bodyPr wrap="square" rtlCol="0">
            <a:spAutoFit/>
          </a:bodyPr>
          <a:lstStyle/>
          <a:p>
            <a:pPr algn="ctr"/>
            <a:r>
              <a:rPr lang="fr-FR" b="1" dirty="0"/>
              <a:t>Une gouvernance impossible? Improbable? </a:t>
            </a:r>
          </a:p>
          <a:p>
            <a:pPr algn="ctr"/>
            <a:r>
              <a:rPr lang="fr-FR" b="1" dirty="0"/>
              <a:t>Un effort de pilotage régional côté État et AMO, SNS et SRS </a:t>
            </a:r>
          </a:p>
        </p:txBody>
      </p:sp>
    </p:spTree>
    <p:extLst>
      <p:ext uri="{BB962C8B-B14F-4D97-AF65-F5344CB8AC3E}">
        <p14:creationId xmlns:p14="http://schemas.microsoft.com/office/powerpoint/2010/main" val="45445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Comment pilote-</a:t>
            </a:r>
            <a:r>
              <a:rPr lang="fr-FR" sz="2800" b="1" dirty="0" err="1"/>
              <a:t>t’on</a:t>
            </a:r>
            <a:r>
              <a:rPr lang="fr-FR" sz="2800" b="1" dirty="0"/>
              <a:t>? Comment intervient-on?</a:t>
            </a:r>
          </a:p>
        </p:txBody>
      </p:sp>
      <p:sp>
        <p:nvSpPr>
          <p:cNvPr id="3" name="Espace réservé du contenu 2"/>
          <p:cNvSpPr>
            <a:spLocks noGrp="1"/>
          </p:cNvSpPr>
          <p:nvPr>
            <p:ph sz="quarter" idx="1"/>
          </p:nvPr>
        </p:nvSpPr>
        <p:spPr>
          <a:xfrm>
            <a:off x="374904" y="749418"/>
            <a:ext cx="8352928" cy="5991950"/>
          </a:xfrm>
        </p:spPr>
        <p:txBody>
          <a:bodyPr>
            <a:normAutofit fontScale="92500" lnSpcReduction="10000"/>
          </a:bodyPr>
          <a:lstStyle/>
          <a:p>
            <a:pPr marL="274320" lvl="1" indent="-274320" algn="just">
              <a:spcBef>
                <a:spcPts val="580"/>
              </a:spcBef>
              <a:buClr>
                <a:schemeClr val="accent1"/>
              </a:buClr>
            </a:pPr>
            <a:r>
              <a:rPr lang="fr-FR" sz="2000" dirty="0"/>
              <a:t>Les </a:t>
            </a:r>
            <a:r>
              <a:rPr lang="fr-FR" sz="2000" b="1" dirty="0"/>
              <a:t>établissements</a:t>
            </a:r>
            <a:r>
              <a:rPr lang="fr-FR" sz="2000" dirty="0"/>
              <a:t> sanitaires et médico sociaux: autorisation, planification, tarification… une intervention forte pour les établissements sanitaires, une intervention incontournable pour les établissements médico sociaux</a:t>
            </a:r>
          </a:p>
          <a:p>
            <a:pPr marL="274320" lvl="1" indent="-274320" algn="just">
              <a:spcBef>
                <a:spcPts val="580"/>
              </a:spcBef>
              <a:buClr>
                <a:schemeClr val="accent1"/>
              </a:buClr>
            </a:pPr>
            <a:endParaRPr lang="fr-FR" sz="1100" dirty="0"/>
          </a:p>
          <a:p>
            <a:pPr marL="274320" lvl="1" indent="-274320" algn="just">
              <a:spcBef>
                <a:spcPts val="580"/>
              </a:spcBef>
              <a:buClr>
                <a:schemeClr val="accent1"/>
              </a:buClr>
            </a:pPr>
            <a:r>
              <a:rPr lang="fr-FR" sz="2000" dirty="0"/>
              <a:t>Les </a:t>
            </a:r>
            <a:r>
              <a:rPr lang="fr-FR" sz="2000" b="1" dirty="0"/>
              <a:t>professionnels</a:t>
            </a:r>
            <a:r>
              <a:rPr lang="fr-FR" sz="2000" dirty="0"/>
              <a:t> de santé: (</a:t>
            </a:r>
            <a:r>
              <a:rPr lang="fr-FR" sz="2000" i="1" dirty="0"/>
              <a:t>numerus clausus</a:t>
            </a:r>
            <a:r>
              <a:rPr lang="fr-FR" sz="2000" dirty="0"/>
              <a:t>), autorisation, conventionnement, engagements et intéressement…</a:t>
            </a:r>
          </a:p>
          <a:p>
            <a:pPr marL="0" lvl="1" indent="0" algn="just">
              <a:spcBef>
                <a:spcPts val="580"/>
              </a:spcBef>
              <a:buClr>
                <a:schemeClr val="accent1"/>
              </a:buClr>
              <a:buNone/>
            </a:pPr>
            <a:endParaRPr lang="fr-FR" sz="1100" dirty="0"/>
          </a:p>
          <a:p>
            <a:pPr marL="274320" lvl="1" indent="-274320" algn="just">
              <a:spcBef>
                <a:spcPts val="580"/>
              </a:spcBef>
              <a:buClr>
                <a:schemeClr val="accent1"/>
              </a:buClr>
            </a:pPr>
            <a:r>
              <a:rPr lang="fr-FR" sz="2000" dirty="0"/>
              <a:t>Quels </a:t>
            </a:r>
            <a:r>
              <a:rPr lang="fr-FR" sz="2000" b="1" dirty="0"/>
              <a:t>financements</a:t>
            </a:r>
            <a:r>
              <a:rPr lang="fr-FR" sz="2000" dirty="0"/>
              <a:t> territoriaux? Faibles, application de critères nationaux sans intervention locale… sauf sur des champs résiduels</a:t>
            </a:r>
          </a:p>
          <a:p>
            <a:pPr lvl="1" algn="just">
              <a:lnSpc>
                <a:spcPct val="90000"/>
              </a:lnSpc>
              <a:buFont typeface="Wingdings" panose="05000000000000000000" pitchFamily="2" charset="2"/>
              <a:buChar char="v"/>
            </a:pPr>
            <a:r>
              <a:rPr lang="fr-FR" sz="1400" dirty="0"/>
              <a:t>Fonds d’intervention régionale (</a:t>
            </a:r>
            <a:r>
              <a:rPr lang="fr-FR" sz="1400" b="1" dirty="0"/>
              <a:t>FIR</a:t>
            </a:r>
            <a:r>
              <a:rPr lang="fr-FR" sz="1400" dirty="0"/>
              <a:t>) des ARS… avec un fléchage partiel</a:t>
            </a:r>
          </a:p>
          <a:p>
            <a:pPr lvl="1" algn="just">
              <a:lnSpc>
                <a:spcPct val="90000"/>
              </a:lnSpc>
              <a:buFont typeface="Wingdings" panose="05000000000000000000" pitchFamily="2" charset="2"/>
              <a:buChar char="v"/>
            </a:pPr>
            <a:r>
              <a:rPr lang="fr-FR" sz="1400" b="1" dirty="0"/>
              <a:t>Aides nationales à l’investissement local </a:t>
            </a:r>
            <a:r>
              <a:rPr lang="fr-FR" sz="1400" dirty="0"/>
              <a:t>(CNSA, cf. financement des CDA)</a:t>
            </a:r>
          </a:p>
          <a:p>
            <a:pPr lvl="1" algn="just">
              <a:lnSpc>
                <a:spcPct val="90000"/>
              </a:lnSpc>
              <a:buFont typeface="Wingdings" panose="05000000000000000000" pitchFamily="2" charset="2"/>
              <a:buChar char="v"/>
            </a:pPr>
            <a:r>
              <a:rPr lang="fr-FR" sz="1400" b="1" dirty="0"/>
              <a:t>Soutiens nationaux à des initiatives locales </a:t>
            </a:r>
            <a:r>
              <a:rPr lang="fr-FR" sz="1400" dirty="0"/>
              <a:t>– action sociale et CNSA</a:t>
            </a:r>
          </a:p>
          <a:p>
            <a:pPr lvl="1" algn="just">
              <a:lnSpc>
                <a:spcPct val="90000"/>
              </a:lnSpc>
              <a:buFont typeface="Wingdings" panose="05000000000000000000" pitchFamily="2" charset="2"/>
              <a:buChar char="v"/>
            </a:pPr>
            <a:r>
              <a:rPr lang="fr-FR" sz="1400" b="1" dirty="0"/>
              <a:t>Rôles des départements </a:t>
            </a:r>
            <a:r>
              <a:rPr lang="fr-FR" sz="1400" dirty="0"/>
              <a:t>sur certains champs – évaluation GIR, PMI…</a:t>
            </a:r>
          </a:p>
          <a:p>
            <a:pPr lvl="1" algn="just">
              <a:lnSpc>
                <a:spcPct val="90000"/>
              </a:lnSpc>
              <a:buFont typeface="Wingdings" panose="05000000000000000000" pitchFamily="2" charset="2"/>
              <a:buChar char="v"/>
            </a:pPr>
            <a:endParaRPr lang="fr-FR" sz="1100" dirty="0"/>
          </a:p>
          <a:p>
            <a:pPr marL="274320" lvl="1" indent="-274320" algn="just">
              <a:spcBef>
                <a:spcPts val="580"/>
              </a:spcBef>
              <a:buClr>
                <a:srgbClr val="D34817"/>
              </a:buClr>
            </a:pPr>
            <a:r>
              <a:rPr lang="fr-FR" sz="2000" dirty="0">
                <a:solidFill>
                  <a:prstClr val="black"/>
                </a:solidFill>
              </a:rPr>
              <a:t>Hors prévention et médico social, la mise en place d’actions / de structures territoriales en matière de santé nécessite une </a:t>
            </a:r>
            <a:r>
              <a:rPr lang="fr-FR" sz="2000" b="1" dirty="0">
                <a:solidFill>
                  <a:prstClr val="black"/>
                </a:solidFill>
              </a:rPr>
              <a:t>combinaison de facteurs et de fédérer les volontés </a:t>
            </a:r>
            <a:r>
              <a:rPr lang="fr-FR" sz="2000" dirty="0">
                <a:solidFill>
                  <a:prstClr val="black"/>
                </a:solidFill>
              </a:rPr>
              <a:t>des représentants de l’État, de l’assurance maladie, des professionnels de santé / des établissements… et des collectivités</a:t>
            </a:r>
          </a:p>
          <a:p>
            <a:pPr marL="0" lvl="1" indent="0" algn="just">
              <a:spcBef>
                <a:spcPts val="580"/>
              </a:spcBef>
              <a:buClr>
                <a:srgbClr val="D34817"/>
              </a:buClr>
              <a:buNone/>
            </a:pPr>
            <a:endParaRPr lang="fr-FR" sz="1100" dirty="0">
              <a:solidFill>
                <a:prstClr val="black"/>
              </a:solidFill>
            </a:endParaRPr>
          </a:p>
          <a:p>
            <a:pPr marL="342900" lvl="1" indent="-342900" algn="just">
              <a:spcBef>
                <a:spcPts val="580"/>
              </a:spcBef>
              <a:buClr>
                <a:srgbClr val="D34817"/>
              </a:buClr>
              <a:buFont typeface="Symbol" panose="05050102010706020507" pitchFamily="18" charset="2"/>
              <a:buChar char="Þ"/>
            </a:pPr>
            <a:r>
              <a:rPr lang="fr-FR" sz="2000" b="1" dirty="0">
                <a:solidFill>
                  <a:prstClr val="black"/>
                </a:solidFill>
              </a:rPr>
              <a:t>Des cadres </a:t>
            </a:r>
            <a:r>
              <a:rPr lang="fr-FR" sz="2000" b="1" i="1" dirty="0">
                <a:solidFill>
                  <a:prstClr val="black"/>
                </a:solidFill>
              </a:rPr>
              <a:t>ad hoc</a:t>
            </a:r>
            <a:r>
              <a:rPr lang="fr-FR" sz="2000" b="1" dirty="0">
                <a:solidFill>
                  <a:prstClr val="black"/>
                </a:solidFill>
              </a:rPr>
              <a:t>… définis par des conventions et encadrés par les lois et règlements… qui recherchent une territorialisation compatible avec le cadre général, l’évolution des modes de rémunération et les grands objectifs du système de santé (« virage ambulatoire »)</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61827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Quels leviers?</a:t>
            </a:r>
          </a:p>
        </p:txBody>
      </p:sp>
      <p:sp>
        <p:nvSpPr>
          <p:cNvPr id="3" name="Espace réservé du contenu 2"/>
          <p:cNvSpPr>
            <a:spLocks noGrp="1"/>
          </p:cNvSpPr>
          <p:nvPr>
            <p:ph sz="quarter" idx="1"/>
          </p:nvPr>
        </p:nvSpPr>
        <p:spPr>
          <a:xfrm>
            <a:off x="374904" y="749418"/>
            <a:ext cx="8352928" cy="5390170"/>
          </a:xfrm>
        </p:spPr>
        <p:txBody>
          <a:bodyPr>
            <a:normAutofit fontScale="92500" lnSpcReduction="10000"/>
          </a:bodyPr>
          <a:lstStyle/>
          <a:p>
            <a:pPr marL="274320" lvl="1" indent="-274320" algn="just">
              <a:spcBef>
                <a:spcPts val="580"/>
              </a:spcBef>
              <a:buClr>
                <a:schemeClr val="accent1"/>
              </a:buClr>
            </a:pPr>
            <a:r>
              <a:rPr lang="fr-FR" sz="2000" b="1" dirty="0"/>
              <a:t>Les aides à l’installation et l’encadrement des dépassements  d’honoraires </a:t>
            </a:r>
            <a:r>
              <a:rPr lang="fr-FR" sz="2000" dirty="0"/>
              <a:t>avec un cadre conventionnel, une négociation éventuelle par les ARS, une régulation par l’AMO et une intervention subsidiaire possible des collectivités</a:t>
            </a:r>
          </a:p>
          <a:p>
            <a:pPr marL="0" lvl="1" indent="0" algn="just">
              <a:spcBef>
                <a:spcPts val="580"/>
              </a:spcBef>
              <a:buClr>
                <a:schemeClr val="accent1"/>
              </a:buClr>
              <a:buNone/>
            </a:pPr>
            <a:endParaRPr lang="fr-FR" sz="1100" dirty="0"/>
          </a:p>
          <a:p>
            <a:pPr marL="274320" lvl="1" indent="-274320" algn="just">
              <a:spcBef>
                <a:spcPts val="580"/>
              </a:spcBef>
              <a:buClr>
                <a:schemeClr val="accent1"/>
              </a:buClr>
            </a:pPr>
            <a:r>
              <a:rPr lang="fr-FR" sz="2000" b="1" dirty="0"/>
              <a:t>Les communautés professionnelles territoriales de santé (CPTS) </a:t>
            </a:r>
          </a:p>
          <a:p>
            <a:pPr lvl="1" algn="just">
              <a:lnSpc>
                <a:spcPct val="80000"/>
              </a:lnSpc>
              <a:buFont typeface="Wingdings" panose="05000000000000000000" pitchFamily="2" charset="2"/>
              <a:buChar char="v"/>
            </a:pPr>
            <a:r>
              <a:rPr lang="fr-FR" sz="1700" dirty="0"/>
              <a:t>Rôle de </a:t>
            </a:r>
            <a:r>
              <a:rPr lang="fr-FR" sz="1700" b="1" dirty="0"/>
              <a:t>coordonner les professionnels d’un même territoire qui souhaitent s’organiser </a:t>
            </a:r>
            <a:r>
              <a:rPr lang="fr-FR" sz="1700" dirty="0"/>
              <a:t>– à leur initiative – autour d’un </a:t>
            </a:r>
            <a:r>
              <a:rPr lang="fr-FR" sz="1700" b="1" dirty="0"/>
              <a:t>projet de santé </a:t>
            </a:r>
            <a:r>
              <a:rPr lang="fr-FR" sz="1700" dirty="0"/>
              <a:t>pour répondre à des problématiques communes : organisation des soins non programmés, coordination ville-hôpital, attractivité médicale du territoire, coopération entre médecins et infirmiers pour le maintien à domicile…</a:t>
            </a:r>
          </a:p>
          <a:p>
            <a:pPr lvl="1" algn="just">
              <a:lnSpc>
                <a:spcPct val="80000"/>
              </a:lnSpc>
              <a:buFont typeface="Wingdings" panose="05000000000000000000" pitchFamily="2" charset="2"/>
              <a:buChar char="v"/>
            </a:pPr>
            <a:r>
              <a:rPr lang="fr-FR" sz="1700" dirty="0"/>
              <a:t>Contrairement aux MSP, </a:t>
            </a:r>
            <a:r>
              <a:rPr lang="fr-FR" sz="1700" b="1" dirty="0"/>
              <a:t>pas de nécessité de regroupement géographique</a:t>
            </a:r>
          </a:p>
          <a:p>
            <a:pPr lvl="1" algn="just">
              <a:lnSpc>
                <a:spcPct val="80000"/>
              </a:lnSpc>
              <a:buFont typeface="Wingdings" panose="05000000000000000000" pitchFamily="2" charset="2"/>
              <a:buChar char="v"/>
            </a:pPr>
            <a:r>
              <a:rPr lang="fr-FR" sz="1700" b="1" dirty="0"/>
              <a:t>Financement ARS </a:t>
            </a:r>
            <a:r>
              <a:rPr lang="fr-FR" sz="1700" i="1" dirty="0"/>
              <a:t>via</a:t>
            </a:r>
            <a:r>
              <a:rPr lang="fr-FR" sz="1700" dirty="0"/>
              <a:t> crédits </a:t>
            </a:r>
            <a:r>
              <a:rPr lang="fr-FR" sz="1700" dirty="0" err="1"/>
              <a:t>Fir</a:t>
            </a:r>
            <a:r>
              <a:rPr lang="fr-FR" sz="1700" dirty="0"/>
              <a:t> sur la base d’un contrat d’objectifs</a:t>
            </a:r>
          </a:p>
          <a:p>
            <a:pPr lvl="1" algn="just">
              <a:lnSpc>
                <a:spcPct val="80000"/>
              </a:lnSpc>
              <a:buFont typeface="Wingdings" panose="05000000000000000000" pitchFamily="2" charset="2"/>
              <a:buChar char="v"/>
            </a:pPr>
            <a:r>
              <a:rPr lang="fr-FR" sz="1700" dirty="0"/>
              <a:t>200 en 2020, objectif de 1 000 en 2022</a:t>
            </a:r>
          </a:p>
          <a:p>
            <a:pPr lvl="1" algn="just">
              <a:lnSpc>
                <a:spcPct val="80000"/>
              </a:lnSpc>
              <a:buFont typeface="Wingdings" panose="05000000000000000000" pitchFamily="2" charset="2"/>
              <a:buChar char="v"/>
            </a:pPr>
            <a:r>
              <a:rPr lang="fr-FR" sz="1700" dirty="0"/>
              <a:t>Le développement de la </a:t>
            </a:r>
            <a:r>
              <a:rPr lang="fr-FR" sz="1700" b="1" dirty="0"/>
              <a:t>coordination des soins </a:t>
            </a:r>
            <a:r>
              <a:rPr lang="fr-FR" sz="1700" dirty="0"/>
              <a:t>constitue un </a:t>
            </a:r>
            <a:r>
              <a:rPr lang="fr-FR" sz="1700" b="1" dirty="0"/>
              <a:t>axe majeur du plan « #Masanté2022 ». </a:t>
            </a:r>
            <a:r>
              <a:rPr lang="fr-FR" sz="1700" dirty="0"/>
              <a:t>Lors de la présentation de la stratégie de santé 2018-2022, le président de la République a fixé un objectif ambitieux : la fin de l’exercice isolé. Schématiquement, l’objectif est de promouvoir l’exercice en groupe des médecins pour garantir l’accès aux soins des patients ; disposer d’une prise en charge plus coordonnée et intégrée ; permettre aux professionnels de se centrer sur leurs activités médicales (mutualisation des autres fonctions), assurant ainsi donc d’assurer une offre médicale accessible, régulière et de qualité. Aussi, l’assurance maladie a-t-elle lancé une négociation conventionnelle avec les représentants des professionnels au début de l’année 2019 afin de :  définir la notion d’exercice coordonné ;  moduler la rémunération des professionnels de santé pour les inciter à abandonner l’exercice isolé, en rejoignant des communautés professionnelles territoriales de santé (CPTS) ; contribuer au développement du métier d’assistant médical. </a:t>
            </a:r>
          </a:p>
          <a:p>
            <a:pPr lvl="1" algn="just">
              <a:lnSpc>
                <a:spcPct val="80000"/>
              </a:lnSpc>
              <a:buFont typeface="Wingdings" panose="05000000000000000000" pitchFamily="2" charset="2"/>
              <a:buChar char="v"/>
            </a:pPr>
            <a:r>
              <a:rPr lang="fr-FR" sz="1700" dirty="0"/>
              <a:t>Échec des dernières négociations conventionnelles</a:t>
            </a:r>
          </a:p>
          <a:p>
            <a:pPr marL="320040" lvl="1" indent="0" algn="just">
              <a:lnSpc>
                <a:spcPct val="80000"/>
              </a:lnSpc>
              <a:buNone/>
            </a:pPr>
            <a:r>
              <a:rPr lang="fr-FR" sz="1200" dirty="0"/>
              <a:t>Exemples: </a:t>
            </a:r>
            <a:r>
              <a:rPr lang="fr-FR" sz="1200" dirty="0">
                <a:hlinkClick r:id="rId2"/>
              </a:rPr>
              <a:t>https://solidarites-sante.gouv.fr/systeme-de-sante-et-medico-social/acces-territorial-aux-soins/article/communautes-professionnelles-territoriales-de-sante-se-mobiliser-pour-organiser</a:t>
            </a:r>
            <a:r>
              <a:rPr lang="fr-FR" sz="1200" dirty="0"/>
              <a:t>  et </a:t>
            </a:r>
            <a:r>
              <a:rPr lang="fr-FR" sz="1200" dirty="0">
                <a:hlinkClick r:id="rId3"/>
              </a:rPr>
              <a:t>https://solidarites-sante.gouv.fr/IMG/pdf/fiche_12.pdf</a:t>
            </a:r>
            <a:r>
              <a:rPr lang="fr-FR" sz="1200" dirty="0"/>
              <a:t> et </a:t>
            </a:r>
            <a:r>
              <a:rPr lang="fr-FR" sz="1200" dirty="0">
                <a:hlinkClick r:id="rId4"/>
              </a:rPr>
              <a:t>https://www.ars.sante.fr/les-communautes-professionnelles-territoriales-de-sante</a:t>
            </a:r>
            <a:r>
              <a:rPr lang="fr-FR" sz="1200" dirty="0"/>
              <a:t> </a:t>
            </a:r>
            <a:endParaRPr lang="fr-FR" sz="1100" dirty="0"/>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263239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Quels leviers?</a:t>
            </a:r>
          </a:p>
        </p:txBody>
      </p:sp>
      <p:sp>
        <p:nvSpPr>
          <p:cNvPr id="3" name="Espace réservé du contenu 2"/>
          <p:cNvSpPr>
            <a:spLocks noGrp="1"/>
          </p:cNvSpPr>
          <p:nvPr>
            <p:ph sz="quarter" idx="1"/>
          </p:nvPr>
        </p:nvSpPr>
        <p:spPr>
          <a:xfrm>
            <a:off x="603504" y="591505"/>
            <a:ext cx="8432992" cy="6309320"/>
          </a:xfrm>
        </p:spPr>
        <p:txBody>
          <a:bodyPr>
            <a:normAutofit fontScale="92500" lnSpcReduction="20000"/>
          </a:bodyPr>
          <a:lstStyle/>
          <a:p>
            <a:pPr marL="274320" lvl="1" indent="-274320" algn="just">
              <a:spcBef>
                <a:spcPts val="580"/>
              </a:spcBef>
              <a:buClr>
                <a:schemeClr val="accent1"/>
              </a:buClr>
            </a:pPr>
            <a:r>
              <a:rPr lang="fr-FR" sz="2000" b="1" dirty="0"/>
              <a:t>Les maisons de santé pluri professionnelles (MSP)</a:t>
            </a:r>
          </a:p>
          <a:p>
            <a:pPr lvl="1" algn="just">
              <a:lnSpc>
                <a:spcPct val="80000"/>
              </a:lnSpc>
              <a:buClr>
                <a:srgbClr val="9B2D1F"/>
              </a:buClr>
              <a:buFont typeface="Wingdings" panose="05000000000000000000" pitchFamily="2" charset="2"/>
              <a:buChar char="v"/>
            </a:pPr>
            <a:r>
              <a:rPr lang="fr-FR" sz="1900" dirty="0">
                <a:solidFill>
                  <a:prstClr val="black"/>
                </a:solidFill>
              </a:rPr>
              <a:t>Créées par la LFSS 2008 </a:t>
            </a:r>
            <a:r>
              <a:rPr lang="fr-FR" sz="1900" b="1" dirty="0">
                <a:solidFill>
                  <a:prstClr val="black"/>
                </a:solidFill>
              </a:rPr>
              <a:t>des structures pluri professionnelles dotées de la personnalité morale et constituées entre professionnels médicaux, auxiliaires médicaux ou pharmaciens.</a:t>
            </a:r>
          </a:p>
          <a:p>
            <a:pPr lvl="1" algn="just">
              <a:lnSpc>
                <a:spcPct val="80000"/>
              </a:lnSpc>
              <a:buClr>
                <a:srgbClr val="9B2D1F"/>
              </a:buClr>
              <a:buFont typeface="Wingdings" panose="05000000000000000000" pitchFamily="2" charset="2"/>
              <a:buChar char="v"/>
            </a:pPr>
            <a:r>
              <a:rPr lang="fr-FR" sz="1900" dirty="0">
                <a:solidFill>
                  <a:prstClr val="black"/>
                </a:solidFill>
              </a:rPr>
              <a:t>Les professionnels de santé exerçant en leur sein (essentiellement des professionnels libéraux) doivent élaborer un projet de santé attestant de leur exercice coordonné. Les maisons de santé sont appelées à conclure avec l’agence régionale de santé un contrat pluriannuel d’objectifs et de moyens préalablement à tout versement d’une aide financière par l’agence. En </a:t>
            </a:r>
            <a:r>
              <a:rPr lang="fr-FR" sz="1900" b="1" dirty="0">
                <a:solidFill>
                  <a:prstClr val="black"/>
                </a:solidFill>
              </a:rPr>
              <a:t>juillet 2020, 1617 maisons actives et 451 en projets</a:t>
            </a:r>
          </a:p>
          <a:p>
            <a:pPr lvl="1" algn="just">
              <a:lnSpc>
                <a:spcPct val="80000"/>
              </a:lnSpc>
              <a:buClr>
                <a:srgbClr val="9B2D1F"/>
              </a:buClr>
              <a:buFont typeface="Wingdings" panose="05000000000000000000" pitchFamily="2" charset="2"/>
              <a:buChar char="v"/>
            </a:pPr>
            <a:r>
              <a:rPr lang="fr-FR" sz="1900" dirty="0">
                <a:solidFill>
                  <a:prstClr val="black"/>
                </a:solidFill>
              </a:rPr>
              <a:t>Négociation  en cours </a:t>
            </a:r>
            <a:r>
              <a:rPr lang="fr-FR" sz="1400" dirty="0">
                <a:solidFill>
                  <a:prstClr val="black"/>
                </a:solidFill>
              </a:rPr>
              <a:t>: Mi-janvier, 1 168 MSP étaient signataires de l’ACI des MSP. Entre 2017 et aujourd’hui, le nombre d’adhésions de MSP à cet accord a enregistré une hausse de 120 % et cette dynamique est constatée dans l’ensemble des régions. Au total, quatre millions de patients ont ainsi été pris en charge et près de 56 M€ ont été versés aux MSP en 2019 au titre de la rémunération forfaitaire. En moyenne, une maison de santé perçoit 61 000 €, mais le montant peut s’élever jusqu’à 71 000 € en année pleine, notamment lorsqu’une MSP est installée depuis plusieurs années. Les équipes sont majoritairement constituées de médecins généralistes et de professions paramédicales, précise le bilan. Plusieurs pistes de travail sont au programme. 1/Intégration d’une nouvelle mission telle que la valorisation de la participation des MSP aux crises sanitaires graves en lien avec la mission des CPTS (PSI n° 1248). 2/Renforcer les incitations à la mise en place de plages de soins non programmés au sein des maisons de santé. 3/Valoriser le déploiement des assistants médicaux. 4/Développer l’exercice des infirmiers de pratique avancée via des forfaits d’aide au démarrage de l’activité exclusive. Les partenaires sont convenus de se retrouver mi-février.</a:t>
            </a: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lvl="1" algn="just">
              <a:lnSpc>
                <a:spcPct val="80000"/>
              </a:lnSpc>
              <a:buClr>
                <a:srgbClr val="9B2D1F"/>
              </a:buClr>
              <a:buFont typeface="Wingdings" panose="05000000000000000000" pitchFamily="2" charset="2"/>
              <a:buChar char="v"/>
            </a:pPr>
            <a:endParaRPr lang="fr-FR" sz="1200" dirty="0">
              <a:solidFill>
                <a:prstClr val="black"/>
              </a:solidFill>
            </a:endParaRPr>
          </a:p>
          <a:p>
            <a:pPr marL="0" lvl="1" indent="0" algn="just">
              <a:lnSpc>
                <a:spcPct val="80000"/>
              </a:lnSpc>
              <a:spcBef>
                <a:spcPts val="580"/>
              </a:spcBef>
              <a:buClr>
                <a:schemeClr val="accent1"/>
              </a:buClr>
              <a:buNone/>
            </a:pPr>
            <a:endParaRPr lang="fr-FR" sz="2000" dirty="0"/>
          </a:p>
          <a:p>
            <a:pPr marL="274320" lvl="1" indent="-274320" algn="just">
              <a:lnSpc>
                <a:spcPct val="80000"/>
              </a:lnSpc>
              <a:spcBef>
                <a:spcPts val="580"/>
              </a:spcBef>
              <a:buClr>
                <a:schemeClr val="accent1"/>
              </a:buClr>
            </a:pPr>
            <a:r>
              <a:rPr lang="fr-FR" sz="2000" b="1" dirty="0"/>
              <a:t>Et le reste? </a:t>
            </a:r>
            <a:r>
              <a:rPr lang="fr-FR" sz="2000" b="1" i="1" dirty="0"/>
              <a:t>Taxes of course!</a:t>
            </a:r>
            <a:r>
              <a:rPr lang="fr-FR" sz="2000" b="1" dirty="0"/>
              <a:t> </a:t>
            </a:r>
            <a:r>
              <a:rPr lang="fr-FR" sz="2000" dirty="0"/>
              <a:t>Impacts des dispositifs ZFU et ZRR avec des soutiens supplémentaires… mais des dispositifs qui n’ont pas été créés pour cela!</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pic>
        <p:nvPicPr>
          <p:cNvPr id="4" name="Image 3"/>
          <p:cNvPicPr>
            <a:picLocks noChangeAspect="1"/>
          </p:cNvPicPr>
          <p:nvPr/>
        </p:nvPicPr>
        <p:blipFill>
          <a:blip r:embed="rId2"/>
          <a:stretch>
            <a:fillRect/>
          </a:stretch>
        </p:blipFill>
        <p:spPr>
          <a:xfrm>
            <a:off x="4644008" y="3746165"/>
            <a:ext cx="3024336" cy="2118515"/>
          </a:xfrm>
          <a:prstGeom prst="rect">
            <a:avLst/>
          </a:prstGeom>
        </p:spPr>
      </p:pic>
      <p:sp>
        <p:nvSpPr>
          <p:cNvPr id="6" name="ZoneTexte 5"/>
          <p:cNvSpPr txBox="1"/>
          <p:nvPr/>
        </p:nvSpPr>
        <p:spPr>
          <a:xfrm>
            <a:off x="1259632" y="4365104"/>
            <a:ext cx="77048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i="1" dirty="0">
                <a:solidFill>
                  <a:prstClr val="black"/>
                </a:solidFill>
                <a:latin typeface="Perpetua"/>
              </a:rPr>
              <a:t>DGOS, juin 2020</a:t>
            </a:r>
            <a:endParaRPr kumimoji="0" lang="fr-FR" sz="1100" b="0" i="1" u="none" strike="noStrike" kern="1200" cap="none" spc="0" normalizeH="0" baseline="0" noProof="0" dirty="0">
              <a:ln>
                <a:noFill/>
              </a:ln>
              <a:solidFill>
                <a:prstClr val="black"/>
              </a:solidFill>
              <a:effectLst/>
              <a:uLnTx/>
              <a:uFillTx/>
              <a:latin typeface="Perpetua"/>
              <a:ea typeface="+mn-ea"/>
              <a:cs typeface="+mn-cs"/>
            </a:endParaRPr>
          </a:p>
        </p:txBody>
      </p:sp>
    </p:spTree>
    <p:extLst>
      <p:ext uri="{BB962C8B-B14F-4D97-AF65-F5344CB8AC3E}">
        <p14:creationId xmlns:p14="http://schemas.microsoft.com/office/powerpoint/2010/main" val="175532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Que faire?</a:t>
            </a:r>
          </a:p>
        </p:txBody>
      </p:sp>
      <p:sp>
        <p:nvSpPr>
          <p:cNvPr id="3" name="Espace réservé du contenu 2"/>
          <p:cNvSpPr>
            <a:spLocks noGrp="1"/>
          </p:cNvSpPr>
          <p:nvPr>
            <p:ph sz="quarter" idx="1"/>
          </p:nvPr>
        </p:nvSpPr>
        <p:spPr>
          <a:xfrm>
            <a:off x="251520" y="559110"/>
            <a:ext cx="8640960" cy="6165304"/>
          </a:xfrm>
        </p:spPr>
        <p:txBody>
          <a:bodyPr>
            <a:normAutofit/>
          </a:bodyPr>
          <a:lstStyle/>
          <a:p>
            <a:pPr marL="342900" lvl="1" indent="-342900" algn="just">
              <a:spcBef>
                <a:spcPts val="580"/>
              </a:spcBef>
              <a:buClr>
                <a:schemeClr val="accent1"/>
              </a:buClr>
              <a:buFont typeface="Symbol" panose="05050102010706020507" pitchFamily="18" charset="2"/>
              <a:buChar char="Þ"/>
            </a:pPr>
            <a:r>
              <a:rPr lang="fr-FR" sz="2000" dirty="0"/>
              <a:t>Un cadre rénové – gestion COVID, nouvelles approches, revalorisations et acteurs, grand âge.. Vers de nouveaux investissements? Soutiens?</a:t>
            </a:r>
          </a:p>
          <a:p>
            <a:pPr marL="0" lvl="1" indent="0" algn="just">
              <a:spcBef>
                <a:spcPts val="580"/>
              </a:spcBef>
              <a:buClr>
                <a:schemeClr val="accent1"/>
              </a:buClr>
              <a:buNone/>
            </a:pPr>
            <a:endParaRPr lang="fr-FR" sz="1400" dirty="0"/>
          </a:p>
          <a:p>
            <a:pPr marL="274320" lvl="1" indent="-274320" algn="just">
              <a:spcBef>
                <a:spcPts val="580"/>
              </a:spcBef>
              <a:buClr>
                <a:schemeClr val="accent1"/>
              </a:buClr>
            </a:pPr>
            <a:r>
              <a:rPr lang="fr-FR" sz="2000" dirty="0"/>
              <a:t>Une coopération contrainte?</a:t>
            </a:r>
          </a:p>
          <a:p>
            <a:pPr marL="274320" lvl="1" indent="-274320" algn="just">
              <a:spcBef>
                <a:spcPts val="580"/>
              </a:spcBef>
              <a:buClr>
                <a:schemeClr val="accent1"/>
              </a:buClr>
            </a:pPr>
            <a:r>
              <a:rPr lang="fr-FR" sz="2000" dirty="0"/>
              <a:t>Une émulation évidente?</a:t>
            </a:r>
          </a:p>
          <a:p>
            <a:pPr marL="274320" lvl="1" indent="-274320" algn="just">
              <a:spcBef>
                <a:spcPts val="580"/>
              </a:spcBef>
              <a:buClr>
                <a:schemeClr val="accent1"/>
              </a:buClr>
            </a:pPr>
            <a:r>
              <a:rPr lang="fr-FR" sz="2000" dirty="0"/>
              <a:t>Une mise en concurrence nécessaire et inévitable?</a:t>
            </a:r>
          </a:p>
          <a:p>
            <a:pPr marL="274320" lvl="1" indent="-274320" algn="just">
              <a:spcBef>
                <a:spcPts val="580"/>
              </a:spcBef>
              <a:buClr>
                <a:schemeClr val="accent1"/>
              </a:buClr>
            </a:pPr>
            <a:r>
              <a:rPr lang="fr-FR" sz="2000" dirty="0"/>
              <a:t>Une clarification souhaitable?</a:t>
            </a:r>
          </a:p>
          <a:p>
            <a:pPr marL="274320" lvl="1" indent="-274320" algn="just">
              <a:spcBef>
                <a:spcPts val="580"/>
              </a:spcBef>
              <a:buClr>
                <a:schemeClr val="accent1"/>
              </a:buClr>
            </a:pPr>
            <a:r>
              <a:rPr lang="fr-FR" sz="2000" dirty="0"/>
              <a:t>Sortir des faux semblants… une spécificité française… et acter la dimension nationale du cadre et le pilotage nécessaire à ce titre… tout en laissant de l’autonomie à l’échelon local…</a:t>
            </a:r>
          </a:p>
          <a:p>
            <a:pPr marL="274320" lvl="1" indent="-274320" algn="just">
              <a:spcBef>
                <a:spcPts val="580"/>
              </a:spcBef>
              <a:buClr>
                <a:schemeClr val="accent1"/>
              </a:buClr>
            </a:pPr>
            <a:r>
              <a:rPr lang="fr-FR" sz="2000" dirty="0"/>
              <a:t>Ni résilience, ni résignation… ni volontarisme déplacé ni fatalisme hors de propos, </a:t>
            </a:r>
            <a:r>
              <a:rPr lang="fr-FR" sz="2000" dirty="0" err="1"/>
              <a:t>agor</a:t>
            </a:r>
            <a:r>
              <a:rPr lang="fr-FR" sz="2000" dirty="0"/>
              <a:t> ensemble et conjointement pour le bien commun?…</a:t>
            </a:r>
          </a:p>
          <a:p>
            <a:pPr marL="0" lvl="0" indent="0" algn="ctr" eaLnBrk="0" fontAlgn="base" hangingPunct="0">
              <a:spcBef>
                <a:spcPct val="20000"/>
              </a:spcBef>
              <a:spcAft>
                <a:spcPct val="0"/>
              </a:spcAft>
              <a:buClr>
                <a:srgbClr val="00007D"/>
              </a:buClr>
              <a:buSzPct val="75000"/>
              <a:buNone/>
            </a:pPr>
            <a:endParaRPr lang="fr-FR" sz="1600" i="1" kern="0" dirty="0">
              <a:solidFill>
                <a:srgbClr val="000000">
                  <a:lumMod val="95000"/>
                  <a:lumOff val="5000"/>
                </a:srgbClr>
              </a:solidFill>
              <a:latin typeface="Arial"/>
            </a:endParaRPr>
          </a:p>
          <a:p>
            <a:pPr marL="0" lvl="0" indent="0" algn="ctr" eaLnBrk="0" fontAlgn="base" hangingPunct="0">
              <a:spcBef>
                <a:spcPct val="20000"/>
              </a:spcBef>
              <a:spcAft>
                <a:spcPct val="0"/>
              </a:spcAft>
              <a:buClr>
                <a:srgbClr val="00007D"/>
              </a:buClr>
              <a:buSzPct val="75000"/>
              <a:buNone/>
            </a:pPr>
            <a:r>
              <a:rPr lang="fr-FR" sz="1600" i="1" kern="0" dirty="0">
                <a:solidFill>
                  <a:srgbClr val="000000">
                    <a:lumMod val="95000"/>
                    <a:lumOff val="5000"/>
                  </a:srgbClr>
                </a:solidFill>
                <a:latin typeface="Arial"/>
              </a:rPr>
              <a:t>Ce n'est pas parce que les choses sont difficiles que nous n'osons pas, mais parce que nous n'osons pas qu'elles sont difficiles.</a:t>
            </a:r>
          </a:p>
          <a:p>
            <a:pPr marL="0" lvl="0" indent="0" algn="ctr" eaLnBrk="0" fontAlgn="base" hangingPunct="0">
              <a:spcBef>
                <a:spcPct val="20000"/>
              </a:spcBef>
              <a:spcAft>
                <a:spcPct val="0"/>
              </a:spcAft>
              <a:buClr>
                <a:srgbClr val="00007D"/>
              </a:buClr>
              <a:buSzPct val="75000"/>
              <a:buNone/>
            </a:pPr>
            <a:r>
              <a:rPr lang="fr-FR" sz="1600" kern="0" dirty="0">
                <a:solidFill>
                  <a:srgbClr val="000000">
                    <a:lumMod val="95000"/>
                    <a:lumOff val="5000"/>
                  </a:srgbClr>
                </a:solidFill>
                <a:latin typeface="Arial"/>
              </a:rPr>
              <a:t>Sénèque</a:t>
            </a:r>
          </a:p>
          <a:p>
            <a:pPr marL="0" lvl="0" indent="0" algn="ctr" eaLnBrk="0" fontAlgn="base" hangingPunct="0">
              <a:spcBef>
                <a:spcPct val="20000"/>
              </a:spcBef>
              <a:spcAft>
                <a:spcPct val="0"/>
              </a:spcAft>
              <a:buClr>
                <a:srgbClr val="00007D"/>
              </a:buClr>
              <a:buSzPct val="75000"/>
              <a:buNone/>
            </a:pPr>
            <a:endParaRPr lang="fr-FR" sz="600" kern="0" dirty="0">
              <a:solidFill>
                <a:srgbClr val="000000">
                  <a:lumMod val="95000"/>
                  <a:lumOff val="5000"/>
                </a:srgbClr>
              </a:solidFill>
              <a:latin typeface="Arial"/>
            </a:endParaRPr>
          </a:p>
          <a:p>
            <a:pPr marL="0" lvl="0" indent="0" algn="ctr" eaLnBrk="0" fontAlgn="base" hangingPunct="0">
              <a:spcBef>
                <a:spcPct val="20000"/>
              </a:spcBef>
              <a:spcAft>
                <a:spcPct val="0"/>
              </a:spcAft>
              <a:buClr>
                <a:srgbClr val="00007D"/>
              </a:buClr>
              <a:buSzPct val="75000"/>
              <a:buNone/>
            </a:pPr>
            <a:r>
              <a:rPr lang="fr-FR" sz="1600" i="1" kern="0" dirty="0">
                <a:solidFill>
                  <a:srgbClr val="000000">
                    <a:lumMod val="95000"/>
                    <a:lumOff val="5000"/>
                  </a:srgbClr>
                </a:solidFill>
                <a:latin typeface="Arial"/>
              </a:rPr>
              <a:t>Savoir se contenter de ce que l'on a : c'est être riche.</a:t>
            </a:r>
          </a:p>
          <a:p>
            <a:pPr marL="0" lvl="0" indent="0" algn="ctr" eaLnBrk="0" fontAlgn="base" hangingPunct="0">
              <a:spcBef>
                <a:spcPct val="20000"/>
              </a:spcBef>
              <a:spcAft>
                <a:spcPct val="0"/>
              </a:spcAft>
              <a:buClr>
                <a:srgbClr val="00007D"/>
              </a:buClr>
              <a:buSzPct val="75000"/>
              <a:buNone/>
            </a:pPr>
            <a:r>
              <a:rPr lang="fr-FR" sz="1600" kern="0" dirty="0">
                <a:solidFill>
                  <a:srgbClr val="000000">
                    <a:lumMod val="95000"/>
                    <a:lumOff val="5000"/>
                  </a:srgbClr>
                </a:solidFill>
                <a:latin typeface="Arial"/>
              </a:rPr>
              <a:t>Lao </a:t>
            </a:r>
            <a:r>
              <a:rPr lang="fr-FR" sz="1600" kern="0" dirty="0" err="1">
                <a:solidFill>
                  <a:srgbClr val="000000">
                    <a:lumMod val="95000"/>
                    <a:lumOff val="5000"/>
                  </a:srgbClr>
                </a:solidFill>
                <a:latin typeface="Arial"/>
              </a:rPr>
              <a:t>Tseu</a:t>
            </a:r>
            <a:endParaRPr lang="fr-FR" sz="1600" kern="0" dirty="0">
              <a:solidFill>
                <a:srgbClr val="000000">
                  <a:lumMod val="95000"/>
                  <a:lumOff val="5000"/>
                </a:srgbClr>
              </a:solidFill>
              <a:latin typeface="Arial"/>
            </a:endParaRPr>
          </a:p>
          <a:p>
            <a:pPr marL="0" lvl="1" indent="0" algn="just">
              <a:spcBef>
                <a:spcPts val="580"/>
              </a:spcBef>
              <a:buClr>
                <a:schemeClr val="accent1"/>
              </a:buClr>
              <a:buNone/>
            </a:pPr>
            <a:endParaRPr lang="fr-FR" sz="2000" dirty="0"/>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FR" sz="1400" b="0" i="0" u="none" strike="noStrike" kern="1200" cap="none" spc="0" normalizeH="0" baseline="0" noProof="0" dirty="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34164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Introduction</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Espace réservé du contenu 3"/>
          <p:cNvSpPr>
            <a:spLocks noGrp="1"/>
          </p:cNvSpPr>
          <p:nvPr>
            <p:ph sz="quarter" idx="1"/>
          </p:nvPr>
        </p:nvSpPr>
        <p:spPr>
          <a:xfrm>
            <a:off x="467544" y="836712"/>
            <a:ext cx="8219256" cy="5183088"/>
          </a:xfrm>
        </p:spPr>
        <p:txBody>
          <a:bodyPr/>
          <a:lstStyle/>
          <a:p>
            <a:r>
              <a:rPr lang="fr-FR" dirty="0"/>
              <a:t>L’espoir est-il possible?</a:t>
            </a:r>
          </a:p>
          <a:p>
            <a:endParaRPr lang="fr-FR" dirty="0"/>
          </a:p>
          <a:p>
            <a:pPr marL="0" indent="0">
              <a:buNone/>
            </a:pPr>
            <a:endParaRPr lang="fr-FR" dirty="0"/>
          </a:p>
        </p:txBody>
      </p:sp>
      <p:pic>
        <p:nvPicPr>
          <p:cNvPr id="6" name="Image 5"/>
          <p:cNvPicPr>
            <a:picLocks noChangeAspect="1"/>
          </p:cNvPicPr>
          <p:nvPr/>
        </p:nvPicPr>
        <p:blipFill>
          <a:blip r:embed="rId2"/>
          <a:stretch>
            <a:fillRect/>
          </a:stretch>
        </p:blipFill>
        <p:spPr>
          <a:xfrm>
            <a:off x="1403648" y="1484784"/>
            <a:ext cx="5760640" cy="1440160"/>
          </a:xfrm>
          <a:prstGeom prst="rect">
            <a:avLst/>
          </a:prstGeom>
        </p:spPr>
      </p:pic>
      <p:sp>
        <p:nvSpPr>
          <p:cNvPr id="7" name="ZoneTexte 6"/>
          <p:cNvSpPr txBox="1"/>
          <p:nvPr/>
        </p:nvSpPr>
        <p:spPr>
          <a:xfrm>
            <a:off x="7617113" y="781378"/>
            <a:ext cx="1224136" cy="2646878"/>
          </a:xfrm>
          <a:prstGeom prst="rect">
            <a:avLst/>
          </a:prstGeom>
          <a:noFill/>
        </p:spPr>
        <p:txBody>
          <a:bodyPr wrap="square" rtlCol="0">
            <a:spAutoFit/>
          </a:bodyPr>
          <a:lstStyle/>
          <a:p>
            <a:r>
              <a:rPr lang="fr-FR" sz="16600" dirty="0"/>
              <a:t>?</a:t>
            </a:r>
          </a:p>
        </p:txBody>
      </p:sp>
      <p:pic>
        <p:nvPicPr>
          <p:cNvPr id="9" name="Image 8"/>
          <p:cNvPicPr>
            <a:picLocks noChangeAspect="1"/>
          </p:cNvPicPr>
          <p:nvPr/>
        </p:nvPicPr>
        <p:blipFill>
          <a:blip r:embed="rId3"/>
          <a:stretch>
            <a:fillRect/>
          </a:stretch>
        </p:blipFill>
        <p:spPr>
          <a:xfrm>
            <a:off x="1492673" y="3140968"/>
            <a:ext cx="5671615" cy="3176104"/>
          </a:xfrm>
          <a:prstGeom prst="rect">
            <a:avLst/>
          </a:prstGeom>
        </p:spPr>
      </p:pic>
    </p:spTree>
    <p:extLst>
      <p:ext uri="{BB962C8B-B14F-4D97-AF65-F5344CB8AC3E}">
        <p14:creationId xmlns:p14="http://schemas.microsoft.com/office/powerpoint/2010/main" val="423918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Introduction</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4" name="Espace réservé du contenu 3"/>
          <p:cNvSpPr>
            <a:spLocks noGrp="1"/>
          </p:cNvSpPr>
          <p:nvPr>
            <p:ph sz="quarter" idx="1"/>
          </p:nvPr>
        </p:nvSpPr>
        <p:spPr>
          <a:xfrm>
            <a:off x="467544" y="836712"/>
            <a:ext cx="8219256" cy="5183088"/>
          </a:xfrm>
        </p:spPr>
        <p:txBody>
          <a:bodyPr>
            <a:normAutofit fontScale="92500" lnSpcReduction="10000"/>
          </a:bodyPr>
          <a:lstStyle/>
          <a:p>
            <a:r>
              <a:rPr lang="fr-FR" dirty="0"/>
              <a:t>Oui, nous pouvons!... </a:t>
            </a:r>
          </a:p>
          <a:p>
            <a:endParaRPr lang="fr-FR" dirty="0"/>
          </a:p>
          <a:p>
            <a:pPr marL="0" indent="0">
              <a:buNone/>
            </a:pPr>
            <a:endParaRPr lang="fr-FR" dirty="0"/>
          </a:p>
          <a:p>
            <a:r>
              <a:rPr lang="fr-FR" dirty="0"/>
              <a:t>Si…</a:t>
            </a:r>
          </a:p>
          <a:p>
            <a:endParaRPr lang="fr-FR" dirty="0"/>
          </a:p>
          <a:p>
            <a:endParaRPr lang="fr-FR" dirty="0"/>
          </a:p>
          <a:p>
            <a:endParaRPr lang="fr-FR" dirty="0"/>
          </a:p>
          <a:p>
            <a:endParaRPr lang="fr-FR" dirty="0"/>
          </a:p>
          <a:p>
            <a:endParaRPr lang="fr-FR" dirty="0"/>
          </a:p>
          <a:p>
            <a:endParaRPr lang="fr-FR" dirty="0"/>
          </a:p>
          <a:p>
            <a:endParaRPr lang="fr-FR" dirty="0"/>
          </a:p>
          <a:p>
            <a:r>
              <a:rPr lang="fr-FR" dirty="0"/>
              <a:t>Ou pas?…</a:t>
            </a:r>
          </a:p>
          <a:p>
            <a:endParaRPr lang="fr-FR" dirty="0"/>
          </a:p>
          <a:p>
            <a:pPr marL="0" indent="0">
              <a:buNone/>
            </a:pPr>
            <a:endParaRPr lang="fr-FR" dirty="0"/>
          </a:p>
        </p:txBody>
      </p:sp>
      <p:pic>
        <p:nvPicPr>
          <p:cNvPr id="3" name="Image 2"/>
          <p:cNvPicPr>
            <a:picLocks noChangeAspect="1"/>
          </p:cNvPicPr>
          <p:nvPr/>
        </p:nvPicPr>
        <p:blipFill>
          <a:blip r:embed="rId2"/>
          <a:stretch>
            <a:fillRect/>
          </a:stretch>
        </p:blipFill>
        <p:spPr>
          <a:xfrm>
            <a:off x="4860032" y="404664"/>
            <a:ext cx="1368152" cy="1586596"/>
          </a:xfrm>
          <a:prstGeom prst="rect">
            <a:avLst/>
          </a:prstGeom>
        </p:spPr>
      </p:pic>
      <p:pic>
        <p:nvPicPr>
          <p:cNvPr id="8" name="Image 7"/>
          <p:cNvPicPr>
            <a:picLocks noChangeAspect="1"/>
          </p:cNvPicPr>
          <p:nvPr/>
        </p:nvPicPr>
        <p:blipFill>
          <a:blip r:embed="rId3"/>
          <a:stretch>
            <a:fillRect/>
          </a:stretch>
        </p:blipFill>
        <p:spPr>
          <a:xfrm>
            <a:off x="3563888" y="2060848"/>
            <a:ext cx="4248472" cy="2540587"/>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667021"/>
            <a:ext cx="2088232" cy="2088232"/>
          </a:xfrm>
          <a:prstGeom prst="rect">
            <a:avLst/>
          </a:prstGeom>
        </p:spPr>
      </p:pic>
    </p:spTree>
    <p:extLst>
      <p:ext uri="{BB962C8B-B14F-4D97-AF65-F5344CB8AC3E}">
        <p14:creationId xmlns:p14="http://schemas.microsoft.com/office/powerpoint/2010/main" val="336948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 peu d’humour noir…</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12" name="Image 11"/>
          <p:cNvPicPr>
            <a:picLocks noChangeAspect="1"/>
          </p:cNvPicPr>
          <p:nvPr/>
        </p:nvPicPr>
        <p:blipFill>
          <a:blip r:embed="rId2"/>
          <a:stretch>
            <a:fillRect/>
          </a:stretch>
        </p:blipFill>
        <p:spPr>
          <a:xfrm>
            <a:off x="2195736" y="678706"/>
            <a:ext cx="5073404" cy="5969727"/>
          </a:xfrm>
          <a:prstGeom prst="rect">
            <a:avLst/>
          </a:prstGeom>
        </p:spPr>
      </p:pic>
    </p:spTree>
    <p:extLst>
      <p:ext uri="{BB962C8B-B14F-4D97-AF65-F5344CB8AC3E}">
        <p14:creationId xmlns:p14="http://schemas.microsoft.com/office/powerpoint/2010/main" val="30283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Santé et territoire, quelle relation?</a:t>
            </a:r>
          </a:p>
        </p:txBody>
      </p:sp>
    </p:spTree>
    <p:extLst>
      <p:ext uri="{BB962C8B-B14F-4D97-AF65-F5344CB8AC3E}">
        <p14:creationId xmlns:p14="http://schemas.microsoft.com/office/powerpoint/2010/main" val="17749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Une spécificité territoriale de la santé?</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7" name="ZoneTexte 6"/>
          <p:cNvSpPr txBox="1"/>
          <p:nvPr/>
        </p:nvSpPr>
        <p:spPr>
          <a:xfrm>
            <a:off x="1403648" y="6381328"/>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Perpetua"/>
                <a:ea typeface="+mn-ea"/>
                <a:cs typeface="+mn-cs"/>
              </a:rPr>
              <a:t>Données 15 janvier 2019</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194" y="1291937"/>
            <a:ext cx="5089391" cy="5089391"/>
          </a:xfrm>
          <a:prstGeom prst="rect">
            <a:avLst/>
          </a:prstGeom>
        </p:spPr>
      </p:pic>
      <p:sp>
        <p:nvSpPr>
          <p:cNvPr id="8" name="ZoneTexte 7"/>
          <p:cNvSpPr txBox="1"/>
          <p:nvPr/>
        </p:nvSpPr>
        <p:spPr>
          <a:xfrm>
            <a:off x="251520" y="899522"/>
            <a:ext cx="8712968" cy="707886"/>
          </a:xfrm>
          <a:prstGeom prst="rect">
            <a:avLst/>
          </a:prstGeom>
          <a:noFill/>
        </p:spPr>
        <p:txBody>
          <a:bodyPr wrap="square" rtlCol="0">
            <a:spAutoFit/>
          </a:bodyPr>
          <a:lstStyle/>
          <a:p>
            <a:pPr lvl="0" algn="ctr"/>
            <a:r>
              <a:rPr lang="fr-FR" sz="2000" b="1" i="1" dirty="0">
                <a:solidFill>
                  <a:prstClr val="black"/>
                </a:solidFill>
              </a:rPr>
              <a:t>Niveau de vulnérabilité  COVID 19 par département et évolution, France, au 15 janvier 2021</a:t>
            </a:r>
            <a:endParaRPr kumimoji="0" lang="fr-FR" sz="2000" b="1" i="1" u="none" strike="noStrike" kern="1200" cap="none" spc="0" normalizeH="0" baseline="0" noProof="0" dirty="0">
              <a:ln>
                <a:noFill/>
              </a:ln>
              <a:solidFill>
                <a:prstClr val="black"/>
              </a:solidFill>
              <a:effectLst/>
              <a:uLnTx/>
              <a:uFillTx/>
              <a:latin typeface="Perpetua"/>
            </a:endParaRPr>
          </a:p>
        </p:txBody>
      </p:sp>
    </p:spTree>
    <p:extLst>
      <p:ext uri="{BB962C8B-B14F-4D97-AF65-F5344CB8AC3E}">
        <p14:creationId xmlns:p14="http://schemas.microsoft.com/office/powerpoint/2010/main" val="42687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Une spécificité territoriale de la santé?</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sp>
        <p:nvSpPr>
          <p:cNvPr id="7" name="ZoneTexte 6"/>
          <p:cNvSpPr txBox="1"/>
          <p:nvPr/>
        </p:nvSpPr>
        <p:spPr>
          <a:xfrm>
            <a:off x="1403648" y="6381328"/>
            <a:ext cx="55446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Perpetua"/>
                <a:ea typeface="+mn-ea"/>
                <a:cs typeface="+mn-cs"/>
              </a:rPr>
              <a:t>Santé</a:t>
            </a:r>
            <a:r>
              <a:rPr kumimoji="0" lang="fr-FR" sz="1100" b="0" i="1" u="none" strike="noStrike" kern="1200" cap="none" spc="0" normalizeH="0" noProof="0" dirty="0">
                <a:ln>
                  <a:noFill/>
                </a:ln>
                <a:solidFill>
                  <a:prstClr val="black"/>
                </a:solidFill>
                <a:effectLst/>
                <a:uLnTx/>
                <a:uFillTx/>
                <a:latin typeface="Perpetua"/>
                <a:ea typeface="+mn-ea"/>
                <a:cs typeface="+mn-cs"/>
              </a:rPr>
              <a:t> publique France et GEODES, extraction 4 février 2021</a:t>
            </a:r>
            <a:endParaRPr kumimoji="0" lang="fr-FR" sz="1100" b="0" i="1" u="none" strike="noStrike" kern="1200" cap="none" spc="0" normalizeH="0" baseline="0" noProof="0" dirty="0">
              <a:ln>
                <a:noFill/>
              </a:ln>
              <a:solidFill>
                <a:prstClr val="black"/>
              </a:solidFill>
              <a:effectLst/>
              <a:uLnTx/>
              <a:uFillTx/>
              <a:latin typeface="Perpetua"/>
              <a:ea typeface="+mn-ea"/>
              <a:cs typeface="+mn-cs"/>
            </a:endParaRPr>
          </a:p>
        </p:txBody>
      </p:sp>
      <p:sp>
        <p:nvSpPr>
          <p:cNvPr id="8" name="ZoneTexte 7"/>
          <p:cNvSpPr txBox="1"/>
          <p:nvPr/>
        </p:nvSpPr>
        <p:spPr>
          <a:xfrm>
            <a:off x="251520" y="899522"/>
            <a:ext cx="8712968" cy="707886"/>
          </a:xfrm>
          <a:prstGeom prst="rect">
            <a:avLst/>
          </a:prstGeom>
          <a:noFill/>
        </p:spPr>
        <p:txBody>
          <a:bodyPr wrap="square" rtlCol="0">
            <a:spAutoFit/>
          </a:bodyPr>
          <a:lstStyle/>
          <a:p>
            <a:pPr lvl="0" algn="ctr"/>
            <a:r>
              <a:rPr lang="fr-FR" sz="2000" b="1" i="1" dirty="0">
                <a:solidFill>
                  <a:prstClr val="black"/>
                </a:solidFill>
              </a:rPr>
              <a:t>Taux d'incidence - Semaine glissante (pour 100 000 hab.) COVID </a:t>
            </a:r>
            <a:r>
              <a:rPr kumimoji="0" lang="fr-FR" sz="2000" b="1" i="1" u="none" strike="noStrike" kern="1200" cap="none" spc="0" normalizeH="0" baseline="0" noProof="0" dirty="0">
                <a:ln>
                  <a:noFill/>
                </a:ln>
                <a:solidFill>
                  <a:prstClr val="black"/>
                </a:solidFill>
                <a:effectLst/>
                <a:uLnTx/>
                <a:uFillTx/>
                <a:latin typeface="Perpetua"/>
                <a:ea typeface="+mn-ea"/>
                <a:cs typeface="+mn-cs"/>
              </a:rPr>
              <a:t>19 par département et évolution, France, </a:t>
            </a:r>
            <a:r>
              <a:rPr lang="fr-FR" sz="2000" b="1" i="1" dirty="0">
                <a:solidFill>
                  <a:prstClr val="black"/>
                </a:solidFill>
                <a:latin typeface="Perpetua"/>
              </a:rPr>
              <a:t>du 26 janvier au 1</a:t>
            </a:r>
            <a:r>
              <a:rPr lang="fr-FR" sz="2000" b="1" i="1" baseline="30000" dirty="0">
                <a:solidFill>
                  <a:prstClr val="black"/>
                </a:solidFill>
                <a:latin typeface="Perpetua"/>
              </a:rPr>
              <a:t>er</a:t>
            </a:r>
            <a:r>
              <a:rPr lang="fr-FR" sz="2000" b="1" i="1" dirty="0">
                <a:solidFill>
                  <a:prstClr val="black"/>
                </a:solidFill>
                <a:latin typeface="Perpetua"/>
              </a:rPr>
              <a:t> février 2021</a:t>
            </a:r>
            <a:endParaRPr kumimoji="0" lang="fr-FR" sz="2000" b="1" i="1" u="none" strike="noStrike" kern="1200" cap="none" spc="0" normalizeH="0" baseline="0" noProof="0" dirty="0">
              <a:ln>
                <a:noFill/>
              </a:ln>
              <a:solidFill>
                <a:prstClr val="black"/>
              </a:solidFill>
              <a:effectLst/>
              <a:uLnTx/>
              <a:uFillTx/>
              <a:latin typeface="Perpetua"/>
              <a:ea typeface="+mn-ea"/>
              <a:cs typeface="+mn-cs"/>
            </a:endParaRPr>
          </a:p>
        </p:txBody>
      </p:sp>
      <p:pic>
        <p:nvPicPr>
          <p:cNvPr id="4" name="Image 3"/>
          <p:cNvPicPr>
            <a:picLocks noChangeAspect="1"/>
          </p:cNvPicPr>
          <p:nvPr/>
        </p:nvPicPr>
        <p:blipFill>
          <a:blip r:embed="rId2"/>
          <a:stretch>
            <a:fillRect/>
          </a:stretch>
        </p:blipFill>
        <p:spPr>
          <a:xfrm>
            <a:off x="1619672" y="1694249"/>
            <a:ext cx="5184576" cy="4659205"/>
          </a:xfrm>
          <a:prstGeom prst="rect">
            <a:avLst/>
          </a:prstGeom>
        </p:spPr>
      </p:pic>
      <p:pic>
        <p:nvPicPr>
          <p:cNvPr id="6" name="Image 5"/>
          <p:cNvPicPr>
            <a:picLocks noChangeAspect="1"/>
          </p:cNvPicPr>
          <p:nvPr/>
        </p:nvPicPr>
        <p:blipFill>
          <a:blip r:embed="rId3"/>
          <a:stretch>
            <a:fillRect/>
          </a:stretch>
        </p:blipFill>
        <p:spPr>
          <a:xfrm>
            <a:off x="7202363" y="1707447"/>
            <a:ext cx="1762125" cy="1419225"/>
          </a:xfrm>
          <a:prstGeom prst="rect">
            <a:avLst/>
          </a:prstGeom>
        </p:spPr>
      </p:pic>
    </p:spTree>
    <p:extLst>
      <p:ext uri="{BB962C8B-B14F-4D97-AF65-F5344CB8AC3E}">
        <p14:creationId xmlns:p14="http://schemas.microsoft.com/office/powerpoint/2010/main" val="72102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435280" cy="634082"/>
          </a:xfrm>
        </p:spPr>
        <p:txBody>
          <a:bodyPr>
            <a:normAutofit/>
          </a:bodyPr>
          <a:lstStyle/>
          <a:p>
            <a:r>
              <a:rPr lang="fr-FR" sz="2800" b="1" dirty="0"/>
              <a:t>Une spécificité territoriale de la santé?</a:t>
            </a:r>
          </a:p>
        </p:txBody>
      </p:sp>
      <p:sp>
        <p:nvSpPr>
          <p:cNvPr id="5" name="Espace réservé du numéro de diapositive 5"/>
          <p:cNvSpPr>
            <a:spLocks noGrp="1"/>
          </p:cNvSpPr>
          <p:nvPr>
            <p:ph type="sldNum" sz="quarter" idx="12"/>
          </p:nvPr>
        </p:nvSpPr>
        <p:spPr>
          <a:xfrm>
            <a:off x="146304" y="6210300"/>
            <a:ext cx="4572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4DDFB4B-3076-4A87-AA7A-12533D2D2D5E}" type="slidenum">
              <a:rPr kumimoji="0" lang="fr-FR"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1400" b="0" i="0" u="none" strike="noStrike" kern="1200" cap="none" spc="0" normalizeH="0" baseline="0" noProof="0">
              <a:ln>
                <a:noFill/>
              </a:ln>
              <a:solidFill>
                <a:srgbClr val="FFFFFF"/>
              </a:solidFill>
              <a:effectLst/>
              <a:uLnTx/>
              <a:uFillTx/>
              <a:latin typeface="Franklin Gothic Book"/>
              <a:ea typeface="+mj-ea"/>
              <a:cs typeface="+mj-cs"/>
            </a:endParaRPr>
          </a:p>
        </p:txBody>
      </p:sp>
      <p:pic>
        <p:nvPicPr>
          <p:cNvPr id="6" name="Image 5"/>
          <p:cNvPicPr>
            <a:picLocks noChangeAspect="1"/>
          </p:cNvPicPr>
          <p:nvPr/>
        </p:nvPicPr>
        <p:blipFill>
          <a:blip r:embed="rId2"/>
          <a:stretch>
            <a:fillRect/>
          </a:stretch>
        </p:blipFill>
        <p:spPr>
          <a:xfrm>
            <a:off x="1800225" y="657225"/>
            <a:ext cx="5543550" cy="5543550"/>
          </a:xfrm>
          <a:prstGeom prst="rect">
            <a:avLst/>
          </a:prstGeom>
        </p:spPr>
      </p:pic>
      <p:sp>
        <p:nvSpPr>
          <p:cNvPr id="7" name="ZoneTexte 6"/>
          <p:cNvSpPr txBox="1"/>
          <p:nvPr/>
        </p:nvSpPr>
        <p:spPr>
          <a:xfrm>
            <a:off x="1403648" y="6381328"/>
            <a:ext cx="5544616" cy="261610"/>
          </a:xfrm>
          <a:prstGeom prst="rect">
            <a:avLst/>
          </a:prstGeom>
          <a:noFill/>
        </p:spPr>
        <p:txBody>
          <a:bodyPr wrap="square" rtlCol="0">
            <a:spAutoFit/>
          </a:bodyPr>
          <a:lstStyle/>
          <a:p>
            <a:r>
              <a:rPr lang="fr-FR" sz="1100" i="1" dirty="0"/>
              <a:t>Données 2019</a:t>
            </a:r>
          </a:p>
        </p:txBody>
      </p:sp>
    </p:spTree>
    <p:extLst>
      <p:ext uri="{BB962C8B-B14F-4D97-AF65-F5344CB8AC3E}">
        <p14:creationId xmlns:p14="http://schemas.microsoft.com/office/powerpoint/2010/main" val="2660213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7110</TotalTime>
  <Words>1888</Words>
  <Application>Microsoft Macintosh PowerPoint</Application>
  <PresentationFormat>Affichage à l'écran (4:3)</PresentationFormat>
  <Paragraphs>190</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Franklin Gothic Book</vt:lpstr>
      <vt:lpstr>Perpetua</vt:lpstr>
      <vt:lpstr>Symbol</vt:lpstr>
      <vt:lpstr>Wingdings</vt:lpstr>
      <vt:lpstr>Wingdings 2</vt:lpstr>
      <vt:lpstr>Capitaux</vt:lpstr>
      <vt:lpstr>La gouvernance territoriale des politiques sanitaires</vt:lpstr>
      <vt:lpstr>Introduction</vt:lpstr>
      <vt:lpstr>Introduction</vt:lpstr>
      <vt:lpstr>Introduction</vt:lpstr>
      <vt:lpstr>Un peu d’humour noir…</vt:lpstr>
      <vt:lpstr>Santé et territoire, quelle relation?</vt:lpstr>
      <vt:lpstr>Une spécificité territoriale de la santé?</vt:lpstr>
      <vt:lpstr>Une spécificité territoriale de la santé?</vt:lpstr>
      <vt:lpstr>Une spécificité territoriale de la santé?</vt:lpstr>
      <vt:lpstr>Une spécificité territoriale de la santé?</vt:lpstr>
      <vt:lpstr>Une spécificité territoriale de la santé? Inégalités sociales, inégalités territoriales</vt:lpstr>
      <vt:lpstr>Une spécificité territoriale, sociale, démographique?</vt:lpstr>
      <vt:lpstr>Une spécificité territoriale, sociale, démographique?</vt:lpstr>
      <vt:lpstr>Agir dans les territoires pour la santé?</vt:lpstr>
      <vt:lpstr>Une action incontournable</vt:lpstr>
      <vt:lpstr>Des configurations différentes en Europe</vt:lpstr>
      <vt:lpstr>Des déserts médicaux?</vt:lpstr>
      <vt:lpstr>Une action incontournable ?</vt:lpstr>
      <vt:lpstr>Comment et peut-on agir?</vt:lpstr>
      <vt:lpstr>Une action résiduelle et périphérique?</vt:lpstr>
      <vt:lpstr>Comment pilote-t’on? Comment intervient-on?</vt:lpstr>
      <vt:lpstr>Quels leviers?</vt:lpstr>
      <vt:lpstr>Quels leviers?</vt:lpstr>
      <vt:lpstr>Que faire?</vt:lpstr>
    </vt:vector>
  </TitlesOfParts>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FERRAS, Benjamin</dc:creator>
  <cp:lastModifiedBy>Anne Mattioli</cp:lastModifiedBy>
  <cp:revision>363</cp:revision>
  <dcterms:created xsi:type="dcterms:W3CDTF">2018-05-11T08:59:06Z</dcterms:created>
  <dcterms:modified xsi:type="dcterms:W3CDTF">2021-02-11T19:39:43Z</dcterms:modified>
</cp:coreProperties>
</file>