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  <p:sldMasterId id="2147483749" r:id="rId3"/>
    <p:sldMasterId id="2147483768" r:id="rId4"/>
    <p:sldMasterId id="2147483776" r:id="rId5"/>
    <p:sldMasterId id="2147483789" r:id="rId6"/>
    <p:sldMasterId id="2147483796" r:id="rId7"/>
  </p:sldMasterIdLst>
  <p:notesMasterIdLst>
    <p:notesMasterId r:id="rId27"/>
  </p:notesMasterIdLst>
  <p:handoutMasterIdLst>
    <p:handoutMasterId r:id="rId28"/>
  </p:handoutMasterIdLst>
  <p:sldIdLst>
    <p:sldId id="256" r:id="rId8"/>
    <p:sldId id="349" r:id="rId9"/>
    <p:sldId id="356" r:id="rId10"/>
    <p:sldId id="345" r:id="rId11"/>
    <p:sldId id="351" r:id="rId12"/>
    <p:sldId id="276" r:id="rId13"/>
    <p:sldId id="346" r:id="rId14"/>
    <p:sldId id="342" r:id="rId15"/>
    <p:sldId id="313" r:id="rId16"/>
    <p:sldId id="353" r:id="rId17"/>
    <p:sldId id="262" r:id="rId18"/>
    <p:sldId id="336" r:id="rId19"/>
    <p:sldId id="266" r:id="rId20"/>
    <p:sldId id="263" r:id="rId21"/>
    <p:sldId id="341" r:id="rId22"/>
    <p:sldId id="344" r:id="rId23"/>
    <p:sldId id="339" r:id="rId24"/>
    <p:sldId id="347" r:id="rId25"/>
    <p:sldId id="348" r:id="rId26"/>
  </p:sldIdLst>
  <p:sldSz cx="9144000" cy="6858000" type="screen4x3"/>
  <p:notesSz cx="6858000" cy="9926638"/>
  <p:defaultTextStyle>
    <a:defPPr>
      <a:defRPr lang="en-US"/>
    </a:defPPr>
    <a:lvl1pPr marL="0" algn="l" defTabSz="9139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83" algn="l" defTabSz="9139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60" algn="l" defTabSz="9139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42" algn="l" defTabSz="9139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925" algn="l" defTabSz="9139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907" algn="l" defTabSz="9139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884" algn="l" defTabSz="9139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867" algn="l" defTabSz="9139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845" algn="l" defTabSz="91396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817" autoAdjust="0"/>
  </p:normalViewPr>
  <p:slideViewPr>
    <p:cSldViewPr>
      <p:cViewPr>
        <p:scale>
          <a:sx n="75" d="100"/>
          <a:sy n="75" d="100"/>
        </p:scale>
        <p:origin x="-1666" y="-21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491294478111181"/>
          <c:y val="2.3175162626520623E-2"/>
          <c:w val="0.8800830899619283"/>
          <c:h val="0.817064928652740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'table-CURRENT PRICES'!$A$6</c:f>
              <c:strCache>
                <c:ptCount val="1"/>
                <c:pt idx="0">
                  <c:v>Restitution à l'exportation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accent1"/>
              </a:solidFill>
            </a:ln>
          </c:spPr>
          <c:invertIfNegative val="0"/>
          <c:cat>
            <c:numRef>
              <c:f>'table-CURRENT PRICES'!$B$5:$AP$5</c:f>
              <c:numCache>
                <c:formatCode>General</c:formatCode>
                <c:ptCount val="4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</c:numCache>
            </c:numRef>
          </c:cat>
          <c:val>
            <c:numRef>
              <c:f>'table-CURRENT PRICES'!$B$6:$AP$6</c:f>
              <c:numCache>
                <c:formatCode>0.00</c:formatCode>
                <c:ptCount val="41"/>
                <c:pt idx="0">
                  <c:v>5.7</c:v>
                </c:pt>
                <c:pt idx="1">
                  <c:v>5.21</c:v>
                </c:pt>
                <c:pt idx="2">
                  <c:v>5.05</c:v>
                </c:pt>
                <c:pt idx="3">
                  <c:v>5.56</c:v>
                </c:pt>
                <c:pt idx="4">
                  <c:v>6.62</c:v>
                </c:pt>
                <c:pt idx="5">
                  <c:v>6.72</c:v>
                </c:pt>
                <c:pt idx="6">
                  <c:v>7.41</c:v>
                </c:pt>
                <c:pt idx="7">
                  <c:v>9.3800000000000008</c:v>
                </c:pt>
                <c:pt idx="8">
                  <c:v>9.93</c:v>
                </c:pt>
                <c:pt idx="9">
                  <c:v>9.7100000000000009</c:v>
                </c:pt>
                <c:pt idx="10">
                  <c:v>7.72</c:v>
                </c:pt>
                <c:pt idx="11">
                  <c:v>10.08</c:v>
                </c:pt>
                <c:pt idx="12">
                  <c:v>9.4700000000000006</c:v>
                </c:pt>
                <c:pt idx="13">
                  <c:v>10.16</c:v>
                </c:pt>
                <c:pt idx="14">
                  <c:v>8.16</c:v>
                </c:pt>
                <c:pt idx="15">
                  <c:v>7.8</c:v>
                </c:pt>
                <c:pt idx="16">
                  <c:v>5.7</c:v>
                </c:pt>
                <c:pt idx="17">
                  <c:v>5.88</c:v>
                </c:pt>
                <c:pt idx="18">
                  <c:v>4.82</c:v>
                </c:pt>
                <c:pt idx="19">
                  <c:v>5.6</c:v>
                </c:pt>
                <c:pt idx="20">
                  <c:v>5.65</c:v>
                </c:pt>
                <c:pt idx="21">
                  <c:v>3.41</c:v>
                </c:pt>
                <c:pt idx="22">
                  <c:v>3.45</c:v>
                </c:pt>
                <c:pt idx="23">
                  <c:v>3.73</c:v>
                </c:pt>
                <c:pt idx="24">
                  <c:v>3.38</c:v>
                </c:pt>
                <c:pt idx="25">
                  <c:v>3.05</c:v>
                </c:pt>
                <c:pt idx="26">
                  <c:v>2.4900000000000002</c:v>
                </c:pt>
                <c:pt idx="27">
                  <c:v>1.44</c:v>
                </c:pt>
                <c:pt idx="28">
                  <c:v>0.92</c:v>
                </c:pt>
                <c:pt idx="29">
                  <c:v>0.65</c:v>
                </c:pt>
                <c:pt idx="30">
                  <c:v>0.39</c:v>
                </c:pt>
                <c:pt idx="31">
                  <c:v>0.18</c:v>
                </c:pt>
                <c:pt idx="32">
                  <c:v>0.14666968200000002</c:v>
                </c:pt>
                <c:pt idx="33">
                  <c:v>9.7099999999999992E-2</c:v>
                </c:pt>
              </c:numCache>
            </c:numRef>
          </c:val>
        </c:ser>
        <c:ser>
          <c:idx val="1"/>
          <c:order val="1"/>
          <c:tx>
            <c:strRef>
              <c:f>'table-CURRENT PRICES'!$A$7</c:f>
              <c:strCache>
                <c:ptCount val="1"/>
                <c:pt idx="0">
                  <c:v>Autres mesures de marché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accent1"/>
              </a:solidFill>
            </a:ln>
          </c:spPr>
          <c:invertIfNegative val="0"/>
          <c:cat>
            <c:numRef>
              <c:f>'table-CURRENT PRICES'!$B$5:$AP$5</c:f>
              <c:numCache>
                <c:formatCode>General</c:formatCode>
                <c:ptCount val="4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</c:numCache>
            </c:numRef>
          </c:cat>
          <c:val>
            <c:numRef>
              <c:f>'table-CURRENT PRICES'!$B$7:$AP$7</c:f>
              <c:numCache>
                <c:formatCode>0.00</c:formatCode>
                <c:ptCount val="41"/>
                <c:pt idx="0">
                  <c:v>5.62</c:v>
                </c:pt>
                <c:pt idx="1">
                  <c:v>5.93</c:v>
                </c:pt>
                <c:pt idx="2">
                  <c:v>7.35</c:v>
                </c:pt>
                <c:pt idx="3">
                  <c:v>10.23</c:v>
                </c:pt>
                <c:pt idx="4">
                  <c:v>11.71</c:v>
                </c:pt>
                <c:pt idx="5">
                  <c:v>13.01</c:v>
                </c:pt>
                <c:pt idx="6">
                  <c:v>14.71</c:v>
                </c:pt>
                <c:pt idx="7">
                  <c:v>13.58</c:v>
                </c:pt>
                <c:pt idx="8">
                  <c:v>16.47</c:v>
                </c:pt>
                <c:pt idx="9">
                  <c:v>14.69</c:v>
                </c:pt>
                <c:pt idx="10">
                  <c:v>17.350000000000001</c:v>
                </c:pt>
                <c:pt idx="11">
                  <c:v>21.48</c:v>
                </c:pt>
                <c:pt idx="12">
                  <c:v>15.91</c:v>
                </c:pt>
                <c:pt idx="13">
                  <c:v>13.58</c:v>
                </c:pt>
                <c:pt idx="14">
                  <c:v>7.59</c:v>
                </c:pt>
                <c:pt idx="15">
                  <c:v>5.37</c:v>
                </c:pt>
                <c:pt idx="16">
                  <c:v>6.58</c:v>
                </c:pt>
                <c:pt idx="17">
                  <c:v>7.07</c:v>
                </c:pt>
                <c:pt idx="18">
                  <c:v>6.45</c:v>
                </c:pt>
                <c:pt idx="19">
                  <c:v>5.45</c:v>
                </c:pt>
                <c:pt idx="20">
                  <c:v>5.14</c:v>
                </c:pt>
                <c:pt idx="21">
                  <c:v>6.28</c:v>
                </c:pt>
                <c:pt idx="22">
                  <c:v>6.51</c:v>
                </c:pt>
                <c:pt idx="23">
                  <c:v>6.33</c:v>
                </c:pt>
                <c:pt idx="24">
                  <c:v>5.07</c:v>
                </c:pt>
                <c:pt idx="25">
                  <c:v>5.33</c:v>
                </c:pt>
                <c:pt idx="26">
                  <c:v>5.57</c:v>
                </c:pt>
                <c:pt idx="27">
                  <c:v>3.42</c:v>
                </c:pt>
                <c:pt idx="28">
                  <c:v>3.23</c:v>
                </c:pt>
                <c:pt idx="29">
                  <c:v>3.34</c:v>
                </c:pt>
                <c:pt idx="30">
                  <c:v>3.6</c:v>
                </c:pt>
                <c:pt idx="31">
                  <c:v>3.16</c:v>
                </c:pt>
                <c:pt idx="32">
                  <c:v>3.2593303179999999</c:v>
                </c:pt>
                <c:pt idx="33">
                  <c:v>3.1743399999999999</c:v>
                </c:pt>
              </c:numCache>
            </c:numRef>
          </c:val>
        </c:ser>
        <c:ser>
          <c:idx val="2"/>
          <c:order val="2"/>
          <c:tx>
            <c:strRef>
              <c:f>'table-CURRENT PRICES'!$A$8</c:f>
              <c:strCache>
                <c:ptCount val="1"/>
                <c:pt idx="0">
                  <c:v>Dépenses relatives aux marchés</c:v>
                </c:pt>
              </c:strCache>
            </c:strRef>
          </c:tx>
          <c:spPr>
            <a:solidFill>
              <a:srgbClr val="FF9900"/>
            </a:solidFill>
            <a:ln>
              <a:solidFill>
                <a:schemeClr val="accent1"/>
              </a:solidFill>
            </a:ln>
          </c:spPr>
          <c:invertIfNegative val="0"/>
          <c:cat>
            <c:numRef>
              <c:f>'table-CURRENT PRICES'!$B$5:$AP$5</c:f>
              <c:numCache>
                <c:formatCode>General</c:formatCode>
                <c:ptCount val="4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</c:numCache>
            </c:numRef>
          </c:cat>
          <c:val>
            <c:numRef>
              <c:f>'table-CURRENT PRICES'!$B$8:$AP$8</c:f>
              <c:numCache>
                <c:formatCode>General</c:formatCode>
                <c:ptCount val="41"/>
                <c:pt idx="34" formatCode="0.00">
                  <c:v>2.6521698150022619</c:v>
                </c:pt>
                <c:pt idx="35" formatCode="0.00">
                  <c:v>2.6747922896039431</c:v>
                </c:pt>
                <c:pt idx="36" formatCode="0.00">
                  <c:v>2.7042613999374985</c:v>
                </c:pt>
                <c:pt idx="37" formatCode="0.00">
                  <c:v>2.7333945722051718</c:v>
                </c:pt>
                <c:pt idx="38" formatCode="0.00">
                  <c:v>2.7560514836016341</c:v>
                </c:pt>
                <c:pt idx="39" formatCode="0.00">
                  <c:v>2.7443585119414973</c:v>
                </c:pt>
                <c:pt idx="40" formatCode="0.00">
                  <c:v>2.7324798273225803</c:v>
                </c:pt>
              </c:numCache>
            </c:numRef>
          </c:val>
        </c:ser>
        <c:ser>
          <c:idx val="3"/>
          <c:order val="3"/>
          <c:tx>
            <c:strRef>
              <c:f>'table-CURRENT PRICES'!$A$9</c:f>
              <c:strCache>
                <c:ptCount val="1"/>
                <c:pt idx="0">
                  <c:v>Aides directes couplées</c:v>
                </c:pt>
              </c:strCache>
            </c:strRef>
          </c:tx>
          <c:spPr>
            <a:solidFill>
              <a:srgbClr val="993300"/>
            </a:solidFill>
            <a:ln>
              <a:solidFill>
                <a:schemeClr val="accent1"/>
              </a:solidFill>
            </a:ln>
          </c:spPr>
          <c:invertIfNegative val="0"/>
          <c:cat>
            <c:numRef>
              <c:f>'table-CURRENT PRICES'!$B$5:$AP$5</c:f>
              <c:numCache>
                <c:formatCode>General</c:formatCode>
                <c:ptCount val="4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</c:numCache>
            </c:numRef>
          </c:cat>
          <c:val>
            <c:numRef>
              <c:f>'table-CURRENT PRICES'!$B$9:$AP$9</c:f>
              <c:numCache>
                <c:formatCode>General</c:formatCode>
                <c:ptCount val="41"/>
                <c:pt idx="12" formatCode="0.00">
                  <c:v>5.9</c:v>
                </c:pt>
                <c:pt idx="13" formatCode="0.00">
                  <c:v>10.32</c:v>
                </c:pt>
                <c:pt idx="14" formatCode="0.00">
                  <c:v>17.149999999999999</c:v>
                </c:pt>
                <c:pt idx="15" formatCode="0.00">
                  <c:v>20.46</c:v>
                </c:pt>
                <c:pt idx="16" formatCode="0.00">
                  <c:v>24.96</c:v>
                </c:pt>
                <c:pt idx="17" formatCode="0.00">
                  <c:v>25.65</c:v>
                </c:pt>
                <c:pt idx="18" formatCode="0.00">
                  <c:v>25.63</c:v>
                </c:pt>
                <c:pt idx="19" formatCode="0.00">
                  <c:v>25.91</c:v>
                </c:pt>
                <c:pt idx="20" formatCode="0.00">
                  <c:v>25.5</c:v>
                </c:pt>
                <c:pt idx="21" formatCode="0.00">
                  <c:v>28.03</c:v>
                </c:pt>
                <c:pt idx="22" formatCode="0.00">
                  <c:v>28.84</c:v>
                </c:pt>
                <c:pt idx="23" formatCode="0.00">
                  <c:v>29.7</c:v>
                </c:pt>
                <c:pt idx="24" formatCode="0.00">
                  <c:v>29.83</c:v>
                </c:pt>
                <c:pt idx="25" formatCode="0.00">
                  <c:v>32.25</c:v>
                </c:pt>
                <c:pt idx="26" formatCode="0.00">
                  <c:v>18.100000000000001</c:v>
                </c:pt>
                <c:pt idx="27" formatCode="0.00">
                  <c:v>6.68</c:v>
                </c:pt>
                <c:pt idx="28" formatCode="0.00">
                  <c:v>6.15</c:v>
                </c:pt>
                <c:pt idx="29" formatCode="0.00">
                  <c:v>6.32</c:v>
                </c:pt>
                <c:pt idx="30" formatCode="0.00">
                  <c:v>5.85</c:v>
                </c:pt>
                <c:pt idx="31" formatCode="0.00">
                  <c:v>3.35</c:v>
                </c:pt>
                <c:pt idx="32" formatCode="0.00">
                  <c:v>3.21</c:v>
                </c:pt>
                <c:pt idx="33" formatCode="0.00">
                  <c:v>2.8549000000000002</c:v>
                </c:pt>
              </c:numCache>
            </c:numRef>
          </c:val>
        </c:ser>
        <c:ser>
          <c:idx val="4"/>
          <c:order val="4"/>
          <c:tx>
            <c:strRef>
              <c:f>'table-CURRENT PRICES'!$A$10</c:f>
              <c:strCache>
                <c:ptCount val="1"/>
                <c:pt idx="0">
                  <c:v>Aides directes découplées</c:v>
                </c:pt>
              </c:strCache>
            </c:strRef>
          </c:tx>
          <c:spPr>
            <a:solidFill>
              <a:srgbClr val="99CC00"/>
            </a:solidFill>
            <a:ln>
              <a:solidFill>
                <a:schemeClr val="accent1"/>
              </a:solidFill>
            </a:ln>
          </c:spPr>
          <c:invertIfNegative val="0"/>
          <c:cat>
            <c:numRef>
              <c:f>'table-CURRENT PRICES'!$B$5:$AP$5</c:f>
              <c:numCache>
                <c:formatCode>General</c:formatCode>
                <c:ptCount val="4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</c:numCache>
            </c:numRef>
          </c:cat>
          <c:val>
            <c:numRef>
              <c:f>'table-CURRENT PRICES'!$B$10:$AP$10</c:f>
              <c:numCache>
                <c:formatCode>General</c:formatCode>
                <c:ptCount val="41"/>
                <c:pt idx="25" formatCode="0.00">
                  <c:v>1.45</c:v>
                </c:pt>
                <c:pt idx="26" formatCode="0.00">
                  <c:v>15.95</c:v>
                </c:pt>
                <c:pt idx="27" formatCode="0.00">
                  <c:v>30.37</c:v>
                </c:pt>
                <c:pt idx="28" formatCode="0.00">
                  <c:v>31.41</c:v>
                </c:pt>
                <c:pt idx="29" formatCode="0.00">
                  <c:v>32.79</c:v>
                </c:pt>
                <c:pt idx="30" formatCode="0.00">
                  <c:v>33.83</c:v>
                </c:pt>
                <c:pt idx="31" formatCode="0.00">
                  <c:v>36.83</c:v>
                </c:pt>
                <c:pt idx="32" formatCode="0.00">
                  <c:v>37.664999999999999</c:v>
                </c:pt>
                <c:pt idx="33" formatCode="0.00">
                  <c:v>39.109000000000002</c:v>
                </c:pt>
              </c:numCache>
            </c:numRef>
          </c:val>
        </c:ser>
        <c:ser>
          <c:idx val="5"/>
          <c:order val="5"/>
          <c:tx>
            <c:strRef>
              <c:f>'table-CURRENT PRICES'!$A$11</c:f>
              <c:strCache>
                <c:ptCount val="1"/>
                <c:pt idx="0">
                  <c:v>Aides directes post-2013</c:v>
                </c:pt>
              </c:strCache>
            </c:strRef>
          </c:tx>
          <c:spPr>
            <a:solidFill>
              <a:srgbClr val="008000"/>
            </a:solidFill>
            <a:ln>
              <a:solidFill>
                <a:schemeClr val="accent1"/>
              </a:solidFill>
            </a:ln>
          </c:spPr>
          <c:invertIfNegative val="0"/>
          <c:cat>
            <c:numRef>
              <c:f>'table-CURRENT PRICES'!$B$5:$AP$5</c:f>
              <c:numCache>
                <c:formatCode>General</c:formatCode>
                <c:ptCount val="4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</c:numCache>
            </c:numRef>
          </c:cat>
          <c:val>
            <c:numRef>
              <c:f>'table-CURRENT PRICES'!$B$11:$AP$11</c:f>
              <c:numCache>
                <c:formatCode>General</c:formatCode>
                <c:ptCount val="41"/>
                <c:pt idx="34" formatCode="0.00">
                  <c:v>41.798264864997734</c:v>
                </c:pt>
                <c:pt idx="35" formatCode="0.00">
                  <c:v>42.36501951663606</c:v>
                </c:pt>
                <c:pt idx="36" formatCode="0.00">
                  <c:v>42.595788746209706</c:v>
                </c:pt>
                <c:pt idx="37" formatCode="0.00">
                  <c:v>42.8015377240148</c:v>
                </c:pt>
                <c:pt idx="38" formatCode="0.00">
                  <c:v>42.805435722464573</c:v>
                </c:pt>
                <c:pt idx="39" formatCode="0.00">
                  <c:v>42.843203858780356</c:v>
                </c:pt>
                <c:pt idx="40" formatCode="0.00">
                  <c:v>42.880976215719421</c:v>
                </c:pt>
              </c:numCache>
            </c:numRef>
          </c:val>
        </c:ser>
        <c:ser>
          <c:idx val="6"/>
          <c:order val="6"/>
          <c:tx>
            <c:strRef>
              <c:f>'table-CURRENT PRICES'!$A$12</c:f>
              <c:strCache>
                <c:ptCount val="1"/>
                <c:pt idx="0">
                  <c:v>Développement rural</c:v>
                </c:pt>
              </c:strCache>
            </c:strRef>
          </c:tx>
          <c:spPr>
            <a:solidFill>
              <a:srgbClr val="0066FF"/>
            </a:solidFill>
            <a:ln>
              <a:solidFill>
                <a:schemeClr val="accent1"/>
              </a:solidFill>
            </a:ln>
          </c:spPr>
          <c:invertIfNegative val="0"/>
          <c:cat>
            <c:numRef>
              <c:f>'table-CURRENT PRICES'!$B$5:$AP$5</c:f>
              <c:numCache>
                <c:formatCode>General</c:formatCode>
                <c:ptCount val="4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</c:numCache>
            </c:numRef>
          </c:cat>
          <c:val>
            <c:numRef>
              <c:f>'table-CURRENT PRICES'!$B$12:$AP$12</c:f>
              <c:numCache>
                <c:formatCode>0.00</c:formatCode>
                <c:ptCount val="41"/>
                <c:pt idx="1">
                  <c:v>0.72</c:v>
                </c:pt>
                <c:pt idx="2">
                  <c:v>0.65</c:v>
                </c:pt>
                <c:pt idx="3">
                  <c:v>0.94</c:v>
                </c:pt>
                <c:pt idx="4">
                  <c:v>0.68</c:v>
                </c:pt>
                <c:pt idx="5">
                  <c:v>0.9</c:v>
                </c:pt>
                <c:pt idx="6">
                  <c:v>0.97</c:v>
                </c:pt>
                <c:pt idx="7">
                  <c:v>0.94</c:v>
                </c:pt>
                <c:pt idx="8">
                  <c:v>1.18</c:v>
                </c:pt>
                <c:pt idx="9">
                  <c:v>1.47</c:v>
                </c:pt>
                <c:pt idx="10">
                  <c:v>1.97</c:v>
                </c:pt>
                <c:pt idx="11">
                  <c:v>2.41</c:v>
                </c:pt>
                <c:pt idx="12">
                  <c:v>2.88</c:v>
                </c:pt>
                <c:pt idx="13">
                  <c:v>3.78</c:v>
                </c:pt>
                <c:pt idx="14">
                  <c:v>3.86</c:v>
                </c:pt>
                <c:pt idx="15">
                  <c:v>4.4800000000000004</c:v>
                </c:pt>
                <c:pt idx="16">
                  <c:v>5.8</c:v>
                </c:pt>
                <c:pt idx="17">
                  <c:v>6.2</c:v>
                </c:pt>
                <c:pt idx="18">
                  <c:v>6.22</c:v>
                </c:pt>
                <c:pt idx="19">
                  <c:v>8.17</c:v>
                </c:pt>
                <c:pt idx="20">
                  <c:v>5.56</c:v>
                </c:pt>
                <c:pt idx="21">
                  <c:v>7.87</c:v>
                </c:pt>
                <c:pt idx="22">
                  <c:v>7.42</c:v>
                </c:pt>
                <c:pt idx="23">
                  <c:v>7.82</c:v>
                </c:pt>
                <c:pt idx="24">
                  <c:v>9.64</c:v>
                </c:pt>
                <c:pt idx="25">
                  <c:v>10.09</c:v>
                </c:pt>
                <c:pt idx="26">
                  <c:v>11.33</c:v>
                </c:pt>
                <c:pt idx="27">
                  <c:v>10.87</c:v>
                </c:pt>
                <c:pt idx="28">
                  <c:v>10.53</c:v>
                </c:pt>
                <c:pt idx="29">
                  <c:v>8.75</c:v>
                </c:pt>
                <c:pt idx="30">
                  <c:v>11.49</c:v>
                </c:pt>
                <c:pt idx="31">
                  <c:v>12.3</c:v>
                </c:pt>
                <c:pt idx="32">
                  <c:v>13.26</c:v>
                </c:pt>
                <c:pt idx="33">
                  <c:v>13.055244</c:v>
                </c:pt>
                <c:pt idx="34">
                  <c:v>13.987271058600294</c:v>
                </c:pt>
                <c:pt idx="35">
                  <c:v>13.652790653846715</c:v>
                </c:pt>
                <c:pt idx="36">
                  <c:v>13.65331176761517</c:v>
                </c:pt>
                <c:pt idx="37">
                  <c:v>13.653843303659</c:v>
                </c:pt>
                <c:pt idx="38">
                  <c:v>13.654385470423703</c:v>
                </c:pt>
                <c:pt idx="39">
                  <c:v>13.654938480523699</c:v>
                </c:pt>
                <c:pt idx="40">
                  <c:v>13.655502550825695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1593600"/>
        <c:axId val="48423680"/>
      </c:barChart>
      <c:catAx>
        <c:axId val="141593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 b="1"/>
            </a:pPr>
            <a:endParaRPr lang="fr-FR"/>
          </a:p>
        </c:txPr>
        <c:crossAx val="48423680"/>
        <c:crosses val="autoZero"/>
        <c:auto val="1"/>
        <c:lblAlgn val="ctr"/>
        <c:lblOffset val="100"/>
        <c:noMultiLvlLbl val="0"/>
      </c:catAx>
      <c:valAx>
        <c:axId val="484236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0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r>
                  <a:rPr lang="en-GB" sz="10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en milliards d'euros</a:t>
                </a:r>
                <a:r>
                  <a:rPr lang="en-GB" sz="1000" baseline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- </a:t>
                </a:r>
                <a:r>
                  <a:rPr lang="en-GB" sz="10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prix courants </a:t>
                </a:r>
              </a:p>
            </c:rich>
          </c:tx>
          <c:layout>
            <c:manualLayout>
              <c:xMode val="edge"/>
              <c:yMode val="edge"/>
              <c:x val="3.1500802996778758E-2"/>
              <c:y val="0.18110306093251413"/>
            </c:manualLayout>
          </c:layout>
          <c:overlay val="0"/>
          <c:spPr>
            <a:ln>
              <a:noFill/>
            </a:ln>
          </c:spPr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fr-FR"/>
          </a:p>
        </c:txPr>
        <c:crossAx val="141593600"/>
        <c:crosses val="autoZero"/>
        <c:crossBetween val="between"/>
      </c:valAx>
      <c:spPr>
        <a:noFill/>
        <a:ln>
          <a:solidFill>
            <a:schemeClr val="accent1">
              <a:shade val="95000"/>
              <a:satMod val="105000"/>
            </a:schemeClr>
          </a:solidFill>
        </a:ln>
      </c:spPr>
    </c:plotArea>
    <c:legend>
      <c:legendPos val="b"/>
      <c:layout>
        <c:manualLayout>
          <c:xMode val="edge"/>
          <c:yMode val="edge"/>
          <c:x val="2.9720492567978248E-3"/>
          <c:y val="0.91309328481494312"/>
          <c:w val="0.99099985736239526"/>
          <c:h val="8.6906715185056854E-2"/>
        </c:manualLayout>
      </c:layout>
      <c:overlay val="0"/>
      <c:txPr>
        <a:bodyPr/>
        <a:lstStyle/>
        <a:p>
          <a:pPr>
            <a:defRPr sz="1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114679982557066"/>
          <c:y val="0.10668800511123559"/>
          <c:w val="0.83522402894904413"/>
          <c:h val="0.7155088017977294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Sheet1!$B$10</c:f>
              <c:strCache>
                <c:ptCount val="1"/>
                <c:pt idx="0">
                  <c:v>Paiments directs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Sheet1!$A$11:$A$37</c:f>
              <c:strCache>
                <c:ptCount val="27"/>
                <c:pt idx="0">
                  <c:v>FR</c:v>
                </c:pt>
                <c:pt idx="1">
                  <c:v>ES</c:v>
                </c:pt>
                <c:pt idx="2">
                  <c:v>DE</c:v>
                </c:pt>
                <c:pt idx="3">
                  <c:v>IT</c:v>
                </c:pt>
                <c:pt idx="4">
                  <c:v>PL</c:v>
                </c:pt>
                <c:pt idx="5">
                  <c:v>RO</c:v>
                </c:pt>
                <c:pt idx="6">
                  <c:v>EL</c:v>
                </c:pt>
                <c:pt idx="7">
                  <c:v>HU</c:v>
                </c:pt>
                <c:pt idx="8">
                  <c:v>IE</c:v>
                </c:pt>
                <c:pt idx="9">
                  <c:v>PT</c:v>
                </c:pt>
                <c:pt idx="10">
                  <c:v>AT</c:v>
                </c:pt>
                <c:pt idx="11">
                  <c:v>CZ</c:v>
                </c:pt>
                <c:pt idx="12">
                  <c:v>BG</c:v>
                </c:pt>
                <c:pt idx="13">
                  <c:v>DK</c:v>
                </c:pt>
                <c:pt idx="14">
                  <c:v>SE</c:v>
                </c:pt>
                <c:pt idx="15">
                  <c:v>FIN</c:v>
                </c:pt>
                <c:pt idx="16">
                  <c:v>NL</c:v>
                </c:pt>
                <c:pt idx="17">
                  <c:v>LT</c:v>
                </c:pt>
                <c:pt idx="18">
                  <c:v>HR</c:v>
                </c:pt>
                <c:pt idx="19">
                  <c:v>SK</c:v>
                </c:pt>
                <c:pt idx="20">
                  <c:v>BE</c:v>
                </c:pt>
                <c:pt idx="21">
                  <c:v>LV</c:v>
                </c:pt>
                <c:pt idx="22">
                  <c:v>EE</c:v>
                </c:pt>
                <c:pt idx="23">
                  <c:v>SI</c:v>
                </c:pt>
                <c:pt idx="24">
                  <c:v>CY</c:v>
                </c:pt>
                <c:pt idx="25">
                  <c:v>LU</c:v>
                </c:pt>
                <c:pt idx="26">
                  <c:v>MT</c:v>
                </c:pt>
              </c:strCache>
            </c:strRef>
          </c:cat>
          <c:val>
            <c:numRef>
              <c:f>Sheet1!$B$11:$B$37</c:f>
              <c:numCache>
                <c:formatCode>_-* #,##0.0_-;\-* #,##0.0_-;_-* "-"??_-;_-@_-</c:formatCode>
                <c:ptCount val="27"/>
                <c:pt idx="0">
                  <c:v>50034.508750488509</c:v>
                </c:pt>
                <c:pt idx="1">
                  <c:v>33481.426980551572</c:v>
                </c:pt>
                <c:pt idx="2">
                  <c:v>33761.755572111513</c:v>
                </c:pt>
                <c:pt idx="3">
                  <c:v>24921.298612550199</c:v>
                </c:pt>
                <c:pt idx="4">
                  <c:v>21239.195273804162</c:v>
                </c:pt>
                <c:pt idx="5">
                  <c:v>13371.754225947408</c:v>
                </c:pt>
                <c:pt idx="6">
                  <c:v>14255.926258130601</c:v>
                </c:pt>
                <c:pt idx="7">
                  <c:v>8538.3877073028143</c:v>
                </c:pt>
                <c:pt idx="8">
                  <c:v>8147.567952242659</c:v>
                </c:pt>
                <c:pt idx="9">
                  <c:v>4214.4309355438445</c:v>
                </c:pt>
                <c:pt idx="10">
                  <c:v>4653.7367576568367</c:v>
                </c:pt>
                <c:pt idx="11">
                  <c:v>5871.9100666924542</c:v>
                </c:pt>
                <c:pt idx="12">
                  <c:v>5552.5096871033047</c:v>
                </c:pt>
                <c:pt idx="13">
                  <c:v>5922.8716387605655</c:v>
                </c:pt>
                <c:pt idx="14">
                  <c:v>4712.4603047478195</c:v>
                </c:pt>
                <c:pt idx="15">
                  <c:v>3566.9776949038669</c:v>
                </c:pt>
                <c:pt idx="16">
                  <c:v>4927.0926119500973</c:v>
                </c:pt>
                <c:pt idx="17">
                  <c:v>3770.5096377741179</c:v>
                </c:pt>
                <c:pt idx="18">
                  <c:v>2488.9770460404552</c:v>
                </c:pt>
                <c:pt idx="19">
                  <c:v>2753.4046658819489</c:v>
                </c:pt>
                <c:pt idx="20">
                  <c:v>3399.2276795466473</c:v>
                </c:pt>
                <c:pt idx="21">
                  <c:v>2218.6896172221786</c:v>
                </c:pt>
                <c:pt idx="22">
                  <c:v>1243.2982723752787</c:v>
                </c:pt>
                <c:pt idx="23">
                  <c:v>903.36870946029353</c:v>
                </c:pt>
                <c:pt idx="24">
                  <c:v>327.2506600804083</c:v>
                </c:pt>
                <c:pt idx="25">
                  <c:v>224.91713232753347</c:v>
                </c:pt>
                <c:pt idx="26">
                  <c:v>31.55244528045381</c:v>
                </c:pt>
              </c:numCache>
            </c:numRef>
          </c:val>
        </c:ser>
        <c:ser>
          <c:idx val="2"/>
          <c:order val="1"/>
          <c:tx>
            <c:strRef>
              <c:f>Sheet1!$D$10</c:f>
              <c:strCache>
                <c:ptCount val="1"/>
                <c:pt idx="0">
                  <c:v>Autres (marchés…)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Sheet1!$A$11:$A$37</c:f>
              <c:strCache>
                <c:ptCount val="27"/>
                <c:pt idx="0">
                  <c:v>FR</c:v>
                </c:pt>
                <c:pt idx="1">
                  <c:v>ES</c:v>
                </c:pt>
                <c:pt idx="2">
                  <c:v>DE</c:v>
                </c:pt>
                <c:pt idx="3">
                  <c:v>IT</c:v>
                </c:pt>
                <c:pt idx="4">
                  <c:v>PL</c:v>
                </c:pt>
                <c:pt idx="5">
                  <c:v>RO</c:v>
                </c:pt>
                <c:pt idx="6">
                  <c:v>EL</c:v>
                </c:pt>
                <c:pt idx="7">
                  <c:v>HU</c:v>
                </c:pt>
                <c:pt idx="8">
                  <c:v>IE</c:v>
                </c:pt>
                <c:pt idx="9">
                  <c:v>PT</c:v>
                </c:pt>
                <c:pt idx="10">
                  <c:v>AT</c:v>
                </c:pt>
                <c:pt idx="11">
                  <c:v>CZ</c:v>
                </c:pt>
                <c:pt idx="12">
                  <c:v>BG</c:v>
                </c:pt>
                <c:pt idx="13">
                  <c:v>DK</c:v>
                </c:pt>
                <c:pt idx="14">
                  <c:v>SE</c:v>
                </c:pt>
                <c:pt idx="15">
                  <c:v>FIN</c:v>
                </c:pt>
                <c:pt idx="16">
                  <c:v>NL</c:v>
                </c:pt>
                <c:pt idx="17">
                  <c:v>LT</c:v>
                </c:pt>
                <c:pt idx="18">
                  <c:v>HR</c:v>
                </c:pt>
                <c:pt idx="19">
                  <c:v>SK</c:v>
                </c:pt>
                <c:pt idx="20">
                  <c:v>BE</c:v>
                </c:pt>
                <c:pt idx="21">
                  <c:v>LV</c:v>
                </c:pt>
                <c:pt idx="22">
                  <c:v>EE</c:v>
                </c:pt>
                <c:pt idx="23">
                  <c:v>SI</c:v>
                </c:pt>
                <c:pt idx="24">
                  <c:v>CY</c:v>
                </c:pt>
                <c:pt idx="25">
                  <c:v>LU</c:v>
                </c:pt>
                <c:pt idx="26">
                  <c:v>MT</c:v>
                </c:pt>
              </c:strCache>
            </c:strRef>
          </c:cat>
          <c:val>
            <c:numRef>
              <c:f>Sheet1!$D$11:$D$37</c:f>
              <c:numCache>
                <c:formatCode>_-* #,##0.0_-;\-* #,##0.0_-;_-* "-"??_-;_-@_-</c:formatCode>
                <c:ptCount val="27"/>
                <c:pt idx="0">
                  <c:v>3809.2343423349166</c:v>
                </c:pt>
                <c:pt idx="1">
                  <c:v>3287.7716938847107</c:v>
                </c:pt>
                <c:pt idx="2">
                  <c:v>296.52488343870164</c:v>
                </c:pt>
                <c:pt idx="3">
                  <c:v>2545.479929614361</c:v>
                </c:pt>
                <c:pt idx="4">
                  <c:v>35.174776000000001</c:v>
                </c:pt>
                <c:pt idx="5">
                  <c:v>363.47794302064682</c:v>
                </c:pt>
                <c:pt idx="6">
                  <c:v>440.00638270274584</c:v>
                </c:pt>
                <c:pt idx="7">
                  <c:v>225.69193974423229</c:v>
                </c:pt>
                <c:pt idx="8">
                  <c:v>0.43148000000000009</c:v>
                </c:pt>
                <c:pt idx="9">
                  <c:v>1168.6614075918915</c:v>
                </c:pt>
                <c:pt idx="10">
                  <c:v>102.42770853640698</c:v>
                </c:pt>
                <c:pt idx="11">
                  <c:v>49.531475407157956</c:v>
                </c:pt>
                <c:pt idx="12">
                  <c:v>194.49123350521063</c:v>
                </c:pt>
                <c:pt idx="13">
                  <c:v>2.0687730000000002</c:v>
                </c:pt>
                <c:pt idx="14">
                  <c:v>4.119815</c:v>
                </c:pt>
                <c:pt idx="15">
                  <c:v>1.3732740000000001</c:v>
                </c:pt>
                <c:pt idx="16">
                  <c:v>2.0662039999999999</c:v>
                </c:pt>
                <c:pt idx="17">
                  <c:v>4.1515380122836287</c:v>
                </c:pt>
                <c:pt idx="18">
                  <c:v>86.266396156805996</c:v>
                </c:pt>
                <c:pt idx="19">
                  <c:v>41.20965838805008</c:v>
                </c:pt>
                <c:pt idx="20">
                  <c:v>2.9607689999999995</c:v>
                </c:pt>
                <c:pt idx="21">
                  <c:v>2.3016279999999996</c:v>
                </c:pt>
                <c:pt idx="22">
                  <c:v>0.98331099999999982</c:v>
                </c:pt>
                <c:pt idx="23">
                  <c:v>38.486928377131299</c:v>
                </c:pt>
                <c:pt idx="24">
                  <c:v>32.444001868216453</c:v>
                </c:pt>
                <c:pt idx="25">
                  <c:v>0.21434700000000001</c:v>
                </c:pt>
                <c:pt idx="26">
                  <c:v>9.8958999999999991E-2</c:v>
                </c:pt>
              </c:numCache>
            </c:numRef>
          </c:val>
        </c:ser>
        <c:ser>
          <c:idx val="1"/>
          <c:order val="2"/>
          <c:tx>
            <c:strRef>
              <c:f>Sheet1!$C$10</c:f>
              <c:strCache>
                <c:ptCount val="1"/>
                <c:pt idx="0">
                  <c:v>Développement rural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Sheet1!$A$11:$A$37</c:f>
              <c:strCache>
                <c:ptCount val="27"/>
                <c:pt idx="0">
                  <c:v>FR</c:v>
                </c:pt>
                <c:pt idx="1">
                  <c:v>ES</c:v>
                </c:pt>
                <c:pt idx="2">
                  <c:v>DE</c:v>
                </c:pt>
                <c:pt idx="3">
                  <c:v>IT</c:v>
                </c:pt>
                <c:pt idx="4">
                  <c:v>PL</c:v>
                </c:pt>
                <c:pt idx="5">
                  <c:v>RO</c:v>
                </c:pt>
                <c:pt idx="6">
                  <c:v>EL</c:v>
                </c:pt>
                <c:pt idx="7">
                  <c:v>HU</c:v>
                </c:pt>
                <c:pt idx="8">
                  <c:v>IE</c:v>
                </c:pt>
                <c:pt idx="9">
                  <c:v>PT</c:v>
                </c:pt>
                <c:pt idx="10">
                  <c:v>AT</c:v>
                </c:pt>
                <c:pt idx="11">
                  <c:v>CZ</c:v>
                </c:pt>
                <c:pt idx="12">
                  <c:v>BG</c:v>
                </c:pt>
                <c:pt idx="13">
                  <c:v>DK</c:v>
                </c:pt>
                <c:pt idx="14">
                  <c:v>SE</c:v>
                </c:pt>
                <c:pt idx="15">
                  <c:v>FIN</c:v>
                </c:pt>
                <c:pt idx="16">
                  <c:v>NL</c:v>
                </c:pt>
                <c:pt idx="17">
                  <c:v>LT</c:v>
                </c:pt>
                <c:pt idx="18">
                  <c:v>HR</c:v>
                </c:pt>
                <c:pt idx="19">
                  <c:v>SK</c:v>
                </c:pt>
                <c:pt idx="20">
                  <c:v>BE</c:v>
                </c:pt>
                <c:pt idx="21">
                  <c:v>LV</c:v>
                </c:pt>
                <c:pt idx="22">
                  <c:v>EE</c:v>
                </c:pt>
                <c:pt idx="23">
                  <c:v>SI</c:v>
                </c:pt>
                <c:pt idx="24">
                  <c:v>CY</c:v>
                </c:pt>
                <c:pt idx="25">
                  <c:v>LU</c:v>
                </c:pt>
                <c:pt idx="26">
                  <c:v>MT</c:v>
                </c:pt>
              </c:strCache>
            </c:strRef>
          </c:cat>
          <c:val>
            <c:numRef>
              <c:f>Sheet1!$C$11:$C$37</c:f>
              <c:numCache>
                <c:formatCode>_-* #,##0.0_-;\-* #,##0.0_-;_-* "-"??_-;_-@_-</c:formatCode>
                <c:ptCount val="27"/>
                <c:pt idx="0">
                  <c:v>8464.8143938743087</c:v>
                </c:pt>
                <c:pt idx="1">
                  <c:v>7008.4201623282142</c:v>
                </c:pt>
                <c:pt idx="2">
                  <c:v>6929.47496869723</c:v>
                </c:pt>
                <c:pt idx="3">
                  <c:v>8892.1725969392483</c:v>
                </c:pt>
                <c:pt idx="4">
                  <c:v>9225.2337072141363</c:v>
                </c:pt>
                <c:pt idx="5">
                  <c:v>6758.5233751423448</c:v>
                </c:pt>
                <c:pt idx="6">
                  <c:v>3567.1412440922622</c:v>
                </c:pt>
                <c:pt idx="7">
                  <c:v>2913.4173008535067</c:v>
                </c:pt>
                <c:pt idx="8">
                  <c:v>1852.6966548160931</c:v>
                </c:pt>
                <c:pt idx="9">
                  <c:v>3452.5040069622887</c:v>
                </c:pt>
                <c:pt idx="10">
                  <c:v>3363.2692173420128</c:v>
                </c:pt>
                <c:pt idx="11">
                  <c:v>1811.4124179303917</c:v>
                </c:pt>
                <c:pt idx="12">
                  <c:v>1971.9797723387701</c:v>
                </c:pt>
                <c:pt idx="13">
                  <c:v>530.68836060087006</c:v>
                </c:pt>
                <c:pt idx="14">
                  <c:v>1480.8561348891951</c:v>
                </c:pt>
                <c:pt idx="15">
                  <c:v>2044.1485858741494</c:v>
                </c:pt>
                <c:pt idx="16">
                  <c:v>512.05836232082481</c:v>
                </c:pt>
                <c:pt idx="17">
                  <c:v>1366.277617663317</c:v>
                </c:pt>
                <c:pt idx="18">
                  <c:v>1969.3905233851228</c:v>
                </c:pt>
                <c:pt idx="19">
                  <c:v>1593.7790460791975</c:v>
                </c:pt>
                <c:pt idx="20">
                  <c:v>470.24632219376889</c:v>
                </c:pt>
                <c:pt idx="21">
                  <c:v>821.15088403656796</c:v>
                </c:pt>
                <c:pt idx="22">
                  <c:v>615.13121118169488</c:v>
                </c:pt>
                <c:pt idx="23">
                  <c:v>715.74151778019632</c:v>
                </c:pt>
                <c:pt idx="24">
                  <c:v>111.91098890088867</c:v>
                </c:pt>
                <c:pt idx="25">
                  <c:v>86.036695182838898</c:v>
                </c:pt>
                <c:pt idx="26">
                  <c:v>85.451257027538873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100"/>
        <c:axId val="142964992"/>
        <c:axId val="143044992"/>
      </c:barChart>
      <c:catAx>
        <c:axId val="1429649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143044992"/>
        <c:crosses val="autoZero"/>
        <c:auto val="1"/>
        <c:lblAlgn val="ctr"/>
        <c:lblOffset val="100"/>
        <c:noMultiLvlLbl val="0"/>
      </c:catAx>
      <c:valAx>
        <c:axId val="143044992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1429649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852922282445286"/>
          <c:y val="0.91634870708120741"/>
          <c:w val="0.43214503167603252"/>
          <c:h val="3.7738251955453501E-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BA22A6-19BE-466D-B6D8-01C41BD2F48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36FD82A-4778-476B-ABEB-E60DDAB1B173}">
      <dgm:prSet custT="1"/>
      <dgm:spPr>
        <a:solidFill>
          <a:schemeClr val="accent1"/>
        </a:solidFill>
        <a:ln w="12700">
          <a:solidFill>
            <a:srgbClr val="0F5494"/>
          </a:solidFill>
        </a:ln>
      </dgm:spPr>
      <dgm:t>
        <a:bodyPr/>
        <a:lstStyle/>
        <a:p>
          <a:pPr marL="0" indent="0" rtl="0"/>
          <a:r>
            <a:rPr lang="en-GB" sz="1400" dirty="0">
              <a:solidFill>
                <a:schemeClr val="bg2"/>
              </a:solidFill>
            </a:rPr>
            <a:t>Propositions </a:t>
          </a:r>
          <a:r>
            <a:rPr lang="pl-PL" sz="1400" dirty="0">
              <a:solidFill>
                <a:schemeClr val="bg2"/>
              </a:solidFill>
            </a:rPr>
            <a:t> </a:t>
          </a:r>
          <a:r>
            <a:rPr lang="pl-PL" sz="1400" dirty="0" err="1">
              <a:solidFill>
                <a:schemeClr val="bg2"/>
              </a:solidFill>
            </a:rPr>
            <a:t>législatives</a:t>
          </a:r>
          <a:r>
            <a:rPr lang="en-GB" sz="1400" dirty="0">
              <a:solidFill>
                <a:schemeClr val="bg2"/>
              </a:solidFill>
            </a:rPr>
            <a:t> de la Commission relatives au budget de </a:t>
          </a:r>
          <a:r>
            <a:rPr lang="en-GB" sz="1400" dirty="0" err="1">
              <a:solidFill>
                <a:schemeClr val="bg2"/>
              </a:solidFill>
            </a:rPr>
            <a:t>l’UE</a:t>
          </a:r>
          <a:r>
            <a:rPr lang="en-GB" sz="1400" dirty="0">
              <a:solidFill>
                <a:schemeClr val="bg2"/>
              </a:solidFill>
            </a:rPr>
            <a:t> pour 2021-2027</a:t>
          </a:r>
          <a:endParaRPr lang="en-GB" sz="1400" noProof="0" dirty="0">
            <a:solidFill>
              <a:schemeClr val="bg2"/>
            </a:solidFill>
          </a:endParaRPr>
        </a:p>
      </dgm:t>
    </dgm:pt>
    <dgm:pt modelId="{8072325B-0265-4BCC-A431-7676C2CF2D03}" type="parTrans" cxnId="{D631122A-6E0B-43A5-9E2D-E6CA6BE73727}">
      <dgm:prSet/>
      <dgm:spPr/>
      <dgm:t>
        <a:bodyPr/>
        <a:lstStyle/>
        <a:p>
          <a:endParaRPr lang="en-GB">
            <a:solidFill>
              <a:schemeClr val="bg2"/>
            </a:solidFill>
          </a:endParaRPr>
        </a:p>
      </dgm:t>
    </dgm:pt>
    <dgm:pt modelId="{5CDFBFB5-498E-47BC-8ED5-7C2E755ADCE6}" type="sibTrans" cxnId="{D631122A-6E0B-43A5-9E2D-E6CA6BE73727}">
      <dgm:prSet/>
      <dgm:spPr/>
      <dgm:t>
        <a:bodyPr/>
        <a:lstStyle/>
        <a:p>
          <a:endParaRPr lang="en-GB">
            <a:solidFill>
              <a:schemeClr val="bg2"/>
            </a:solidFill>
          </a:endParaRPr>
        </a:p>
      </dgm:t>
    </dgm:pt>
    <dgm:pt modelId="{6DA3000D-5A4A-43C0-9E2F-AE7FEF2A4592}" type="pres">
      <dgm:prSet presAssocID="{27BA22A6-19BE-466D-B6D8-01C41BD2F48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F6260F8-0C26-4862-BCEC-47838CB9B8DE}" type="pres">
      <dgm:prSet presAssocID="{236FD82A-4778-476B-ABEB-E60DDAB1B173}" presName="parentText" presStyleLbl="node1" presStyleIdx="0" presStyleCnt="1" custScaleY="190125" custLinFactNeighborX="-127" custLinFactNeighborY="2403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E15FBB6-8E6C-40F5-AD22-14CEAECAF1F4}" type="presOf" srcId="{236FD82A-4778-476B-ABEB-E60DDAB1B173}" destId="{0F6260F8-0C26-4862-BCEC-47838CB9B8DE}" srcOrd="0" destOrd="0" presId="urn:microsoft.com/office/officeart/2005/8/layout/vList2"/>
    <dgm:cxn modelId="{20A4722A-360D-4212-B0B3-C98D3AB96A53}" type="presOf" srcId="{27BA22A6-19BE-466D-B6D8-01C41BD2F481}" destId="{6DA3000D-5A4A-43C0-9E2F-AE7FEF2A4592}" srcOrd="0" destOrd="0" presId="urn:microsoft.com/office/officeart/2005/8/layout/vList2"/>
    <dgm:cxn modelId="{D631122A-6E0B-43A5-9E2D-E6CA6BE73727}" srcId="{27BA22A6-19BE-466D-B6D8-01C41BD2F481}" destId="{236FD82A-4778-476B-ABEB-E60DDAB1B173}" srcOrd="0" destOrd="0" parTransId="{8072325B-0265-4BCC-A431-7676C2CF2D03}" sibTransId="{5CDFBFB5-498E-47BC-8ED5-7C2E755ADCE6}"/>
    <dgm:cxn modelId="{DFC50ED7-9838-41E4-87F1-D17FCBDE60E0}" type="presParOf" srcId="{6DA3000D-5A4A-43C0-9E2F-AE7FEF2A4592}" destId="{0F6260F8-0C26-4862-BCEC-47838CB9B8D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18560D-004C-4727-94FE-1A46BC03ADD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8AE01BD-C70B-4A62-A4E9-CC014245146A}">
      <dgm:prSet custT="1"/>
      <dgm:spPr>
        <a:solidFill>
          <a:schemeClr val="accent3"/>
        </a:solidFill>
        <a:ln w="12700">
          <a:solidFill>
            <a:srgbClr val="0F5494"/>
          </a:solidFill>
        </a:ln>
      </dgm:spPr>
      <dgm:t>
        <a:bodyPr/>
        <a:lstStyle/>
        <a:p>
          <a:pPr marL="0" indent="0" rtl="0"/>
          <a:r>
            <a:rPr lang="fr-BE" sz="1400" dirty="0">
              <a:solidFill>
                <a:schemeClr val="bg2"/>
              </a:solidFill>
            </a:rPr>
            <a:t>Communication de la </a:t>
          </a:r>
          <a:r>
            <a:rPr lang="fr-BE" sz="1400" dirty="0" smtClean="0">
              <a:solidFill>
                <a:schemeClr val="bg2"/>
              </a:solidFill>
            </a:rPr>
            <a:t>Commission sur </a:t>
          </a:r>
          <a:r>
            <a:rPr lang="en-GB" sz="1400" dirty="0" smtClean="0">
              <a:solidFill>
                <a:schemeClr val="bg2"/>
              </a:solidFill>
            </a:rPr>
            <a:t>«</a:t>
          </a:r>
          <a:r>
            <a:rPr lang="en-GB" sz="1400" dirty="0" err="1">
              <a:solidFill>
                <a:schemeClr val="bg2"/>
              </a:solidFill>
            </a:rPr>
            <a:t>L’avenir</a:t>
          </a:r>
          <a:r>
            <a:rPr lang="en-GB" sz="1400" dirty="0">
              <a:solidFill>
                <a:schemeClr val="bg2"/>
              </a:solidFill>
            </a:rPr>
            <a:t> de </a:t>
          </a:r>
          <a:r>
            <a:rPr lang="en-GB" sz="1400" dirty="0" err="1">
              <a:solidFill>
                <a:schemeClr val="bg2"/>
              </a:solidFill>
            </a:rPr>
            <a:t>l’alimentation</a:t>
          </a:r>
          <a:r>
            <a:rPr lang="en-GB" sz="1400" dirty="0">
              <a:solidFill>
                <a:schemeClr val="bg2"/>
              </a:solidFill>
            </a:rPr>
            <a:t> et de </a:t>
          </a:r>
          <a:r>
            <a:rPr lang="en-GB" sz="1400" dirty="0" err="1">
              <a:solidFill>
                <a:schemeClr val="bg2"/>
              </a:solidFill>
            </a:rPr>
            <a:t>l’agriculture</a:t>
          </a:r>
          <a:r>
            <a:rPr lang="en-GB" sz="1400" dirty="0">
              <a:solidFill>
                <a:schemeClr val="bg2"/>
              </a:solidFill>
            </a:rPr>
            <a:t>»</a:t>
          </a:r>
        </a:p>
      </dgm:t>
    </dgm:pt>
    <dgm:pt modelId="{3AE2A4FA-A834-4CB2-95C1-4437FEE951B6}" type="sibTrans" cxnId="{80D331FF-DB50-4383-AD17-9D10EA06526D}">
      <dgm:prSet/>
      <dgm:spPr/>
      <dgm:t>
        <a:bodyPr/>
        <a:lstStyle/>
        <a:p>
          <a:endParaRPr lang="en-GB">
            <a:solidFill>
              <a:schemeClr val="bg2"/>
            </a:solidFill>
          </a:endParaRPr>
        </a:p>
      </dgm:t>
    </dgm:pt>
    <dgm:pt modelId="{205E5608-9DBA-404A-8E8A-E25BA462F42B}" type="parTrans" cxnId="{80D331FF-DB50-4383-AD17-9D10EA06526D}">
      <dgm:prSet/>
      <dgm:spPr/>
      <dgm:t>
        <a:bodyPr/>
        <a:lstStyle/>
        <a:p>
          <a:endParaRPr lang="en-GB">
            <a:solidFill>
              <a:schemeClr val="bg2"/>
            </a:solidFill>
          </a:endParaRPr>
        </a:p>
      </dgm:t>
    </dgm:pt>
    <dgm:pt modelId="{F7522626-C592-4935-8722-4484F9FA2C0D}" type="pres">
      <dgm:prSet presAssocID="{1218560D-004C-4727-94FE-1A46BC03AD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D44FBAF-69A1-42B2-BDE4-44D4AAE3921F}" type="pres">
      <dgm:prSet presAssocID="{28AE01BD-C70B-4A62-A4E9-CC014245146A}" presName="parentText" presStyleLbl="node1" presStyleIdx="0" presStyleCnt="1" custScaleY="227411" custLinFactY="-1137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0D331FF-DB50-4383-AD17-9D10EA06526D}" srcId="{1218560D-004C-4727-94FE-1A46BC03ADDE}" destId="{28AE01BD-C70B-4A62-A4E9-CC014245146A}" srcOrd="0" destOrd="0" parTransId="{205E5608-9DBA-404A-8E8A-E25BA462F42B}" sibTransId="{3AE2A4FA-A834-4CB2-95C1-4437FEE951B6}"/>
    <dgm:cxn modelId="{89E87E79-F5BC-4537-86CC-7A3AABD77D66}" type="presOf" srcId="{28AE01BD-C70B-4A62-A4E9-CC014245146A}" destId="{1D44FBAF-69A1-42B2-BDE4-44D4AAE3921F}" srcOrd="0" destOrd="0" presId="urn:microsoft.com/office/officeart/2005/8/layout/vList2"/>
    <dgm:cxn modelId="{2A80DBEE-9AD9-4B9E-899A-EDFCA6F290CE}" type="presOf" srcId="{1218560D-004C-4727-94FE-1A46BC03ADDE}" destId="{F7522626-C592-4935-8722-4484F9FA2C0D}" srcOrd="0" destOrd="0" presId="urn:microsoft.com/office/officeart/2005/8/layout/vList2"/>
    <dgm:cxn modelId="{2702A1AA-8EA9-41BC-A40F-102801EAED55}" type="presParOf" srcId="{F7522626-C592-4935-8722-4484F9FA2C0D}" destId="{1D44FBAF-69A1-42B2-BDE4-44D4AAE3921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9C13AF-4AA0-4303-BF2F-B3DDB06C460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944B66D-5BFA-4B20-8C8F-82AD1050744A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n-GB" sz="1400" b="1" dirty="0">
              <a:solidFill>
                <a:schemeClr val="bg2"/>
              </a:solidFill>
            </a:rPr>
            <a:t>Les propositions </a:t>
          </a:r>
          <a:r>
            <a:rPr lang="en-GB" sz="1400" b="1" dirty="0" err="1">
              <a:solidFill>
                <a:schemeClr val="bg2"/>
              </a:solidFill>
            </a:rPr>
            <a:t>législatives</a:t>
          </a:r>
          <a:r>
            <a:rPr lang="en-GB" sz="1400" b="1" dirty="0">
              <a:solidFill>
                <a:schemeClr val="bg2"/>
              </a:solidFill>
            </a:rPr>
            <a:t> de la </a:t>
          </a:r>
          <a:r>
            <a:rPr lang="en-GB" sz="1400" b="1" dirty="0" smtClean="0">
              <a:solidFill>
                <a:schemeClr val="bg2"/>
              </a:solidFill>
            </a:rPr>
            <a:t>Commission </a:t>
          </a:r>
          <a:r>
            <a:rPr lang="fr-BE" sz="1400" b="1" dirty="0" smtClean="0">
              <a:solidFill>
                <a:schemeClr val="bg2"/>
              </a:solidFill>
            </a:rPr>
            <a:t>relatives à la Politique agricole commune (PAC) après 2020</a:t>
          </a:r>
          <a:endParaRPr lang="pl-PL" sz="1400" b="1" dirty="0">
            <a:solidFill>
              <a:schemeClr val="bg2"/>
            </a:solidFill>
          </a:endParaRPr>
        </a:p>
      </dgm:t>
    </dgm:pt>
    <dgm:pt modelId="{3C162DE6-4F7E-40A7-BCA7-657AE648FDB7}" type="parTrans" cxnId="{3B1F2C2F-8562-4F8B-B665-B3286585289B}">
      <dgm:prSet/>
      <dgm:spPr/>
      <dgm:t>
        <a:bodyPr/>
        <a:lstStyle/>
        <a:p>
          <a:endParaRPr lang="en-GB" sz="1400"/>
        </a:p>
      </dgm:t>
    </dgm:pt>
    <dgm:pt modelId="{4B0EE74B-9B34-4614-BB4C-AC063172D7C8}" type="sibTrans" cxnId="{3B1F2C2F-8562-4F8B-B665-B3286585289B}">
      <dgm:prSet/>
      <dgm:spPr/>
      <dgm:t>
        <a:bodyPr/>
        <a:lstStyle/>
        <a:p>
          <a:endParaRPr lang="en-GB" sz="1400"/>
        </a:p>
      </dgm:t>
    </dgm:pt>
    <dgm:pt modelId="{121730E6-A3BF-4E79-BFD1-F1FA1731B457}" type="pres">
      <dgm:prSet presAssocID="{B59C13AF-4AA0-4303-BF2F-B3DDB06C46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17BDB0A-EA08-443B-BD67-DDF334E16981}" type="pres">
      <dgm:prSet presAssocID="{2944B66D-5BFA-4B20-8C8F-82AD1050744A}" presName="parentText" presStyleLbl="node1" presStyleIdx="0" presStyleCnt="1" custScaleY="69994" custLinFactNeighborX="413" custLinFactNeighborY="-731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B1F2C2F-8562-4F8B-B665-B3286585289B}" srcId="{B59C13AF-4AA0-4303-BF2F-B3DDB06C4602}" destId="{2944B66D-5BFA-4B20-8C8F-82AD1050744A}" srcOrd="0" destOrd="0" parTransId="{3C162DE6-4F7E-40A7-BCA7-657AE648FDB7}" sibTransId="{4B0EE74B-9B34-4614-BB4C-AC063172D7C8}"/>
    <dgm:cxn modelId="{263E4337-821D-4816-901A-DE7E24E33031}" type="presOf" srcId="{2944B66D-5BFA-4B20-8C8F-82AD1050744A}" destId="{217BDB0A-EA08-443B-BD67-DDF334E16981}" srcOrd="0" destOrd="0" presId="urn:microsoft.com/office/officeart/2005/8/layout/vList2"/>
    <dgm:cxn modelId="{F349F975-149B-4DC8-B87A-9DC404A2E09A}" type="presOf" srcId="{B59C13AF-4AA0-4303-BF2F-B3DDB06C4602}" destId="{121730E6-A3BF-4E79-BFD1-F1FA1731B457}" srcOrd="0" destOrd="0" presId="urn:microsoft.com/office/officeart/2005/8/layout/vList2"/>
    <dgm:cxn modelId="{33F96696-9010-40FA-8C99-FABC44369E1A}" type="presParOf" srcId="{121730E6-A3BF-4E79-BFD1-F1FA1731B457}" destId="{217BDB0A-EA08-443B-BD67-DDF334E1698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4701B2-3C14-4E3A-8E76-13EEEE6D046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B4AFB3F-63AA-434E-8116-E588AB1EA8D1}">
      <dgm:prSet custT="1"/>
      <dgm:spPr>
        <a:noFill/>
        <a:ln w="12700"/>
      </dgm:spPr>
      <dgm:t>
        <a:bodyPr/>
        <a:lstStyle/>
        <a:p>
          <a:pPr marL="0" indent="0" rtl="0"/>
          <a:r>
            <a:rPr lang="en-GB" sz="1400" dirty="0">
              <a:solidFill>
                <a:schemeClr val="bg2"/>
              </a:solidFill>
            </a:rPr>
            <a:t>Consultation </a:t>
          </a:r>
          <a:r>
            <a:rPr lang="en-GB" sz="1400" dirty="0" err="1" smtClean="0">
              <a:solidFill>
                <a:schemeClr val="bg2"/>
              </a:solidFill>
            </a:rPr>
            <a:t>publique</a:t>
          </a:r>
          <a:r>
            <a:rPr lang="en-GB" sz="1400" dirty="0" smtClean="0">
              <a:solidFill>
                <a:schemeClr val="bg2"/>
              </a:solidFill>
            </a:rPr>
            <a:t> &amp; etude d' analyse d' impact</a:t>
          </a:r>
          <a:endParaRPr lang="en-GB" sz="1400" noProof="0" dirty="0">
            <a:solidFill>
              <a:schemeClr val="bg2"/>
            </a:solidFill>
          </a:endParaRPr>
        </a:p>
      </dgm:t>
    </dgm:pt>
    <dgm:pt modelId="{1AE74894-600E-4437-8B7C-2542F442BC48}" type="parTrans" cxnId="{7762A00D-DD2E-4CC5-922D-7F64BC22EAC5}">
      <dgm:prSet/>
      <dgm:spPr/>
      <dgm:t>
        <a:bodyPr/>
        <a:lstStyle/>
        <a:p>
          <a:endParaRPr lang="en-GB" sz="1400">
            <a:solidFill>
              <a:schemeClr val="bg2"/>
            </a:solidFill>
          </a:endParaRPr>
        </a:p>
      </dgm:t>
    </dgm:pt>
    <dgm:pt modelId="{5F4D4F80-C891-4230-9E00-7CF3017E1742}" type="sibTrans" cxnId="{7762A00D-DD2E-4CC5-922D-7F64BC22EAC5}">
      <dgm:prSet/>
      <dgm:spPr/>
      <dgm:t>
        <a:bodyPr/>
        <a:lstStyle/>
        <a:p>
          <a:endParaRPr lang="en-GB" sz="1400">
            <a:solidFill>
              <a:schemeClr val="bg2"/>
            </a:solidFill>
          </a:endParaRPr>
        </a:p>
      </dgm:t>
    </dgm:pt>
    <dgm:pt modelId="{98CC3B76-ADD3-47F5-9E3A-C07351DF2FF8}" type="pres">
      <dgm:prSet presAssocID="{834701B2-3C14-4E3A-8E76-13EEEE6D046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8D1F630-4FA9-4B68-AE17-1DACFC162ABF}" type="pres">
      <dgm:prSet presAssocID="{EB4AFB3F-63AA-434E-8116-E588AB1EA8D1}" presName="parentText" presStyleLbl="node1" presStyleIdx="0" presStyleCnt="1" custLinFactNeighborY="-2153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5ADC514-8172-427D-A2FA-671B36BC4F6A}" type="presOf" srcId="{EB4AFB3F-63AA-434E-8116-E588AB1EA8D1}" destId="{98D1F630-4FA9-4B68-AE17-1DACFC162ABF}" srcOrd="0" destOrd="0" presId="urn:microsoft.com/office/officeart/2005/8/layout/vList2"/>
    <dgm:cxn modelId="{7762A00D-DD2E-4CC5-922D-7F64BC22EAC5}" srcId="{834701B2-3C14-4E3A-8E76-13EEEE6D046B}" destId="{EB4AFB3F-63AA-434E-8116-E588AB1EA8D1}" srcOrd="0" destOrd="0" parTransId="{1AE74894-600E-4437-8B7C-2542F442BC48}" sibTransId="{5F4D4F80-C891-4230-9E00-7CF3017E1742}"/>
    <dgm:cxn modelId="{11A77D3E-E148-42B9-B41D-F7882AE4C281}" type="presOf" srcId="{834701B2-3C14-4E3A-8E76-13EEEE6D046B}" destId="{98CC3B76-ADD3-47F5-9E3A-C07351DF2FF8}" srcOrd="0" destOrd="0" presId="urn:microsoft.com/office/officeart/2005/8/layout/vList2"/>
    <dgm:cxn modelId="{B175C2B4-957D-491B-9833-EB6D1B10D2E1}" type="presParOf" srcId="{98CC3B76-ADD3-47F5-9E3A-C07351DF2FF8}" destId="{98D1F630-4FA9-4B68-AE17-1DACFC162AB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954DE3F-7433-41D3-8F8F-D52FF595157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F65E71C-6F0F-45E7-9B24-BD69A557E290}">
      <dgm:prSet custT="1"/>
      <dgm:spPr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  <a:ln w="12700">
          <a:solidFill>
            <a:srgbClr val="0F5494"/>
          </a:solidFill>
        </a:ln>
      </dgm:spPr>
      <dgm:t>
        <a:bodyPr/>
        <a:lstStyle/>
        <a:p>
          <a:pPr rtl="0"/>
          <a:r>
            <a:rPr lang="fr-BE" sz="1400" noProof="0" dirty="0" smtClean="0">
              <a:solidFill>
                <a:schemeClr val="bg2"/>
              </a:solidFill>
            </a:rPr>
            <a:t>Débat au Parlement européen et au Conseil</a:t>
          </a:r>
        </a:p>
        <a:p>
          <a:pPr rtl="0"/>
          <a:r>
            <a:rPr lang="fr-BE" sz="1400" noProof="0" dirty="0" smtClean="0">
              <a:solidFill>
                <a:schemeClr val="bg2"/>
              </a:solidFill>
            </a:rPr>
            <a:t>- Conseil Agricole: Rapport sur l'état d'avancement des travaux de la Présidence autrichienne</a:t>
          </a:r>
        </a:p>
        <a:p>
          <a:r>
            <a:rPr lang="fr-BE" sz="1400" noProof="0" dirty="0" smtClean="0">
              <a:solidFill>
                <a:schemeClr val="bg2"/>
              </a:solidFill>
            </a:rPr>
            <a:t>- Parlement européen: rapports et plus de 7000 amendements</a:t>
          </a:r>
        </a:p>
      </dgm:t>
    </dgm:pt>
    <dgm:pt modelId="{8666F0D8-4EED-4045-B064-A6DB2CD0C54D}" type="parTrans" cxnId="{B84859C3-E455-4098-A0D5-BB94E7BFE065}">
      <dgm:prSet/>
      <dgm:spPr/>
      <dgm:t>
        <a:bodyPr/>
        <a:lstStyle/>
        <a:p>
          <a:endParaRPr lang="en-GB">
            <a:solidFill>
              <a:schemeClr val="bg2"/>
            </a:solidFill>
          </a:endParaRPr>
        </a:p>
      </dgm:t>
    </dgm:pt>
    <dgm:pt modelId="{9E72894F-447C-4DCB-A9D0-8FBDBF198E6A}" type="sibTrans" cxnId="{B84859C3-E455-4098-A0D5-BB94E7BFE065}">
      <dgm:prSet/>
      <dgm:spPr/>
      <dgm:t>
        <a:bodyPr/>
        <a:lstStyle/>
        <a:p>
          <a:endParaRPr lang="en-GB">
            <a:solidFill>
              <a:schemeClr val="bg2"/>
            </a:solidFill>
          </a:endParaRPr>
        </a:p>
      </dgm:t>
    </dgm:pt>
    <dgm:pt modelId="{5BCF1851-6192-46F1-9B75-E3CF050C2B4A}" type="pres">
      <dgm:prSet presAssocID="{4954DE3F-7433-41D3-8F8F-D52FF59515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884D435-A37E-4A57-8AA3-C85C92DBA758}" type="pres">
      <dgm:prSet presAssocID="{5F65E71C-6F0F-45E7-9B24-BD69A557E290}" presName="parentText" presStyleLbl="node1" presStyleIdx="0" presStyleCnt="1" custScaleY="78840" custLinFactY="-39436" custLinFactNeighborX="-42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EDA3B20-4854-4FFF-86A7-FEDB038B605A}" type="presOf" srcId="{4954DE3F-7433-41D3-8F8F-D52FF5951571}" destId="{5BCF1851-6192-46F1-9B75-E3CF050C2B4A}" srcOrd="0" destOrd="0" presId="urn:microsoft.com/office/officeart/2005/8/layout/vList2"/>
    <dgm:cxn modelId="{E1AE8662-08BA-414A-A462-EBBAF2476CE8}" type="presOf" srcId="{5F65E71C-6F0F-45E7-9B24-BD69A557E290}" destId="{A884D435-A37E-4A57-8AA3-C85C92DBA758}" srcOrd="0" destOrd="0" presId="urn:microsoft.com/office/officeart/2005/8/layout/vList2"/>
    <dgm:cxn modelId="{B84859C3-E455-4098-A0D5-BB94E7BFE065}" srcId="{4954DE3F-7433-41D3-8F8F-D52FF5951571}" destId="{5F65E71C-6F0F-45E7-9B24-BD69A557E290}" srcOrd="0" destOrd="0" parTransId="{8666F0D8-4EED-4045-B064-A6DB2CD0C54D}" sibTransId="{9E72894F-447C-4DCB-A9D0-8FBDBF198E6A}"/>
    <dgm:cxn modelId="{D3BF3BCB-1D44-41A2-91C7-B4407486FF27}" type="presParOf" srcId="{5BCF1851-6192-46F1-9B75-E3CF050C2B4A}" destId="{A884D435-A37E-4A57-8AA3-C85C92DBA75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F5F653E-8E11-43B2-BC44-4BD91FB0BF1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3DE8DA3-E1EA-464E-B444-A4CBBC91A03D}">
      <dgm:prSet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2700">
          <a:solidFill>
            <a:srgbClr val="0F5494"/>
          </a:solidFill>
        </a:ln>
      </dgm:spPr>
      <dgm:t>
        <a:bodyPr/>
        <a:lstStyle/>
        <a:p>
          <a:pPr rtl="0"/>
          <a:r>
            <a:rPr lang="fr-BE" sz="1400" noProof="0" dirty="0" smtClean="0">
              <a:solidFill>
                <a:schemeClr val="bg2"/>
              </a:solidFill>
            </a:rPr>
            <a:t>Conseil européen à Sibiu (RO): progresser le plus possible en ce qui concerne le futur cadre financier pluriannuel de l'UE</a:t>
          </a:r>
          <a:endParaRPr lang="fr-BE" sz="1400" noProof="0" dirty="0">
            <a:solidFill>
              <a:schemeClr val="bg2"/>
            </a:solidFill>
          </a:endParaRPr>
        </a:p>
      </dgm:t>
    </dgm:pt>
    <dgm:pt modelId="{467292DB-5FE5-4CC7-9BBE-CDE649AEC5B9}" type="parTrans" cxnId="{EBB22B6D-8930-4724-B64C-20DF8650CE51}">
      <dgm:prSet/>
      <dgm:spPr/>
      <dgm:t>
        <a:bodyPr/>
        <a:lstStyle/>
        <a:p>
          <a:endParaRPr lang="en-GB">
            <a:solidFill>
              <a:schemeClr val="bg2"/>
            </a:solidFill>
          </a:endParaRPr>
        </a:p>
      </dgm:t>
    </dgm:pt>
    <dgm:pt modelId="{0982CEEF-8EE6-4C6C-A2A8-A72DF116BD1E}" type="sibTrans" cxnId="{EBB22B6D-8930-4724-B64C-20DF8650CE51}">
      <dgm:prSet/>
      <dgm:spPr/>
      <dgm:t>
        <a:bodyPr/>
        <a:lstStyle/>
        <a:p>
          <a:endParaRPr lang="en-GB">
            <a:solidFill>
              <a:schemeClr val="bg2"/>
            </a:solidFill>
          </a:endParaRPr>
        </a:p>
      </dgm:t>
    </dgm:pt>
    <dgm:pt modelId="{0B2F4A63-B67F-4810-85EA-6D01716EC3D7}" type="pres">
      <dgm:prSet presAssocID="{3F5F653E-8E11-43B2-BC44-4BD91FB0BF1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1CC9B29-94A1-42CE-9BD9-F8D2D03E44BE}" type="pres">
      <dgm:prSet presAssocID="{F3DE8DA3-E1EA-464E-B444-A4CBBC91A03D}" presName="parentText" presStyleLbl="node1" presStyleIdx="0" presStyleCnt="1" custLinFactNeighborY="1412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F609127-6ACB-402E-9243-028349FC88C7}" type="presOf" srcId="{3F5F653E-8E11-43B2-BC44-4BD91FB0BF15}" destId="{0B2F4A63-B67F-4810-85EA-6D01716EC3D7}" srcOrd="0" destOrd="0" presId="urn:microsoft.com/office/officeart/2005/8/layout/vList2"/>
    <dgm:cxn modelId="{EBB22B6D-8930-4724-B64C-20DF8650CE51}" srcId="{3F5F653E-8E11-43B2-BC44-4BD91FB0BF15}" destId="{F3DE8DA3-E1EA-464E-B444-A4CBBC91A03D}" srcOrd="0" destOrd="0" parTransId="{467292DB-5FE5-4CC7-9BBE-CDE649AEC5B9}" sibTransId="{0982CEEF-8EE6-4C6C-A2A8-A72DF116BD1E}"/>
    <dgm:cxn modelId="{CFC911ED-37C5-4F45-BD2C-5EB607F51765}" type="presOf" srcId="{F3DE8DA3-E1EA-464E-B444-A4CBBC91A03D}" destId="{11CC9B29-94A1-42CE-9BD9-F8D2D03E44BE}" srcOrd="0" destOrd="0" presId="urn:microsoft.com/office/officeart/2005/8/layout/vList2"/>
    <dgm:cxn modelId="{9B75DF34-112F-4E33-9D85-242604986659}" type="presParOf" srcId="{0B2F4A63-B67F-4810-85EA-6D01716EC3D7}" destId="{11CC9B29-94A1-42CE-9BD9-F8D2D03E44B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F5F653E-8E11-43B2-BC44-4BD91FB0BF1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3DE8DA3-E1EA-464E-B444-A4CBBC91A03D}">
      <dgm:prSet custT="1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2700">
          <a:solidFill>
            <a:srgbClr val="0F5494"/>
          </a:solidFill>
        </a:ln>
      </dgm:spPr>
      <dgm:t>
        <a:bodyPr/>
        <a:lstStyle/>
        <a:p>
          <a:pPr rtl="0"/>
          <a:r>
            <a:rPr lang="fr-BE" sz="1400" dirty="0" smtClean="0">
              <a:solidFill>
                <a:schemeClr val="bg2"/>
              </a:solidFill>
            </a:rPr>
            <a:t>Adoption du prochain cadre financier pluriannuel de l'UE</a:t>
          </a:r>
          <a:endParaRPr lang="en-GB" sz="1400" noProof="0" dirty="0">
            <a:solidFill>
              <a:schemeClr val="bg2"/>
            </a:solidFill>
          </a:endParaRPr>
        </a:p>
      </dgm:t>
    </dgm:pt>
    <dgm:pt modelId="{467292DB-5FE5-4CC7-9BBE-CDE649AEC5B9}" type="parTrans" cxnId="{EBB22B6D-8930-4724-B64C-20DF8650CE51}">
      <dgm:prSet/>
      <dgm:spPr/>
      <dgm:t>
        <a:bodyPr/>
        <a:lstStyle/>
        <a:p>
          <a:endParaRPr lang="en-GB">
            <a:solidFill>
              <a:schemeClr val="bg2"/>
            </a:solidFill>
          </a:endParaRPr>
        </a:p>
      </dgm:t>
    </dgm:pt>
    <dgm:pt modelId="{0982CEEF-8EE6-4C6C-A2A8-A72DF116BD1E}" type="sibTrans" cxnId="{EBB22B6D-8930-4724-B64C-20DF8650CE51}">
      <dgm:prSet/>
      <dgm:spPr/>
      <dgm:t>
        <a:bodyPr/>
        <a:lstStyle/>
        <a:p>
          <a:endParaRPr lang="en-GB">
            <a:solidFill>
              <a:schemeClr val="bg2"/>
            </a:solidFill>
          </a:endParaRPr>
        </a:p>
      </dgm:t>
    </dgm:pt>
    <dgm:pt modelId="{0B2F4A63-B67F-4810-85EA-6D01716EC3D7}" type="pres">
      <dgm:prSet presAssocID="{3F5F653E-8E11-43B2-BC44-4BD91FB0BF1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1CC9B29-94A1-42CE-9BD9-F8D2D03E44BE}" type="pres">
      <dgm:prSet presAssocID="{F3DE8DA3-E1EA-464E-B444-A4CBBC91A03D}" presName="parentText" presStyleLbl="node1" presStyleIdx="0" presStyleCnt="1" custLinFactNeighborX="642" custLinFactNeighborY="-9425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C2A39CB-DEDC-4F67-A5D6-70F87D305911}" type="presOf" srcId="{F3DE8DA3-E1EA-464E-B444-A4CBBC91A03D}" destId="{11CC9B29-94A1-42CE-9BD9-F8D2D03E44BE}" srcOrd="0" destOrd="0" presId="urn:microsoft.com/office/officeart/2005/8/layout/vList2"/>
    <dgm:cxn modelId="{EBB22B6D-8930-4724-B64C-20DF8650CE51}" srcId="{3F5F653E-8E11-43B2-BC44-4BD91FB0BF15}" destId="{F3DE8DA3-E1EA-464E-B444-A4CBBC91A03D}" srcOrd="0" destOrd="0" parTransId="{467292DB-5FE5-4CC7-9BBE-CDE649AEC5B9}" sibTransId="{0982CEEF-8EE6-4C6C-A2A8-A72DF116BD1E}"/>
    <dgm:cxn modelId="{11A2DEE1-4C46-4BCE-B8FE-1A2D87CE12B9}" type="presOf" srcId="{3F5F653E-8E11-43B2-BC44-4BD91FB0BF15}" destId="{0B2F4A63-B67F-4810-85EA-6D01716EC3D7}" srcOrd="0" destOrd="0" presId="urn:microsoft.com/office/officeart/2005/8/layout/vList2"/>
    <dgm:cxn modelId="{737BDCC4-320D-4E76-9D98-31A8DE21919C}" type="presParOf" srcId="{0B2F4A63-B67F-4810-85EA-6D01716EC3D7}" destId="{11CC9B29-94A1-42CE-9BD9-F8D2D03E44B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9236FE0-3866-40C7-89D4-98F2533860D7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09C721-3A5D-4B5F-BA61-C60CA7971121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tx2"/>
        </a:solidFill>
      </dgm:spPr>
      <dgm:t>
        <a:bodyPr/>
        <a:lstStyle/>
        <a:p>
          <a:r>
            <a:rPr lang="fr-BE" sz="1300" spc="-1" dirty="0" smtClean="0">
              <a:solidFill>
                <a:srgbClr val="BBB831"/>
              </a:solidFill>
              <a:uFill>
                <a:solidFill>
                  <a:srgbClr val="FFFFFF"/>
                </a:solidFill>
              </a:uFill>
              <a:latin typeface="Verdana"/>
            </a:rPr>
            <a:t>8 grandes interventions UE adaptées et définies par les États membres</a:t>
          </a:r>
          <a:endParaRPr lang="fr-BE" sz="1300" dirty="0" smtClean="0">
            <a:solidFill>
              <a:prstClr val="black"/>
            </a:solidFill>
            <a:latin typeface="Arial"/>
          </a:endParaRPr>
        </a:p>
        <a:p>
          <a:r>
            <a:rPr lang="fr-BE" sz="1300" spc="-1" dirty="0" smtClean="0">
              <a:solidFill>
                <a:srgbClr val="BBB831"/>
              </a:solidFill>
              <a:uFill>
                <a:solidFill>
                  <a:srgbClr val="FFFFFF"/>
                </a:solidFill>
              </a:uFill>
              <a:latin typeface="Verdana"/>
            </a:rPr>
            <a:t>(remplaçant les quelque 70 mesures et sous-mesures)</a:t>
          </a:r>
          <a:endParaRPr lang="en-US" sz="13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3D402CB-3A54-4F2C-8701-7551CAA4377C}" type="parTrans" cxnId="{CB5415A3-3478-44F0-8F83-170DEF0BC57E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DC40EAAB-5AB1-4677-96C9-C237664E9749}" type="sibTrans" cxnId="{CB5415A3-3478-44F0-8F83-170DEF0BC57E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846A1F95-434E-4E08-A5B8-7C040B1F0AD0}">
      <dgm:prSet phldrT="[Text]" custT="1"/>
      <dgm:spPr>
        <a:solidFill>
          <a:schemeClr val="tx1">
            <a:alpha val="50000"/>
          </a:schemeClr>
        </a:solidFill>
      </dgm:spPr>
      <dgm:t>
        <a:bodyPr/>
        <a:lstStyle/>
        <a:p>
          <a:r>
            <a:rPr lang="fr-BE" sz="1050" b="1" spc="-1" dirty="0" smtClean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rPr>
            <a:t>Désavantages résultant de certaines exigences règlementaires</a:t>
          </a:r>
          <a:endParaRPr lang="en-US" sz="1050" b="1" dirty="0">
            <a:solidFill>
              <a:schemeClr val="bg2"/>
            </a:solidFill>
          </a:endParaRPr>
        </a:p>
      </dgm:t>
    </dgm:pt>
    <dgm:pt modelId="{0E552F09-63D2-441B-AEA3-55FCA5C40B5B}" type="parTrans" cxnId="{8AB7F8C3-E831-449F-B7D6-06CECCA2D4F9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FFA399F2-529C-4790-B201-72E39008FD7A}" type="sibTrans" cxnId="{8AB7F8C3-E831-449F-B7D6-06CECCA2D4F9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0CD29EF7-2F69-47DD-9B89-7AEA68A7616F}">
      <dgm:prSet phldrT="[Text]" custT="1"/>
      <dgm:spPr>
        <a:solidFill>
          <a:srgbClr val="BBB831">
            <a:alpha val="49804"/>
          </a:srgbClr>
        </a:solidFill>
      </dgm:spPr>
      <dgm:t>
        <a:bodyPr/>
        <a:lstStyle/>
        <a:p>
          <a:r>
            <a:rPr lang="fr-BE" sz="1050" b="1" spc="-1" dirty="0" smtClean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rPr>
            <a:t>Zones à contraintes naturelles ou spécifiques</a:t>
          </a:r>
          <a:endParaRPr lang="en-US" sz="1050" b="1" dirty="0">
            <a:solidFill>
              <a:schemeClr val="bg2"/>
            </a:solidFill>
          </a:endParaRPr>
        </a:p>
      </dgm:t>
    </dgm:pt>
    <dgm:pt modelId="{FDB61A50-0B13-47F2-B9FE-F45BF28EBF79}" type="parTrans" cxnId="{67DFE4A1-D6BF-454A-8AA1-308BB67DD9DA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6B5E0301-87AA-42E9-8681-28656B647550}" type="sibTrans" cxnId="{67DFE4A1-D6BF-454A-8AA1-308BB67DD9DA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E6DBA3CE-2498-48D6-8F9B-03120D2B2214}">
      <dgm:prSet phldrT="[Text]" custT="1"/>
      <dgm:spPr>
        <a:solidFill>
          <a:schemeClr val="tx1">
            <a:alpha val="50000"/>
          </a:schemeClr>
        </a:solidFill>
      </dgm:spPr>
      <dgm:t>
        <a:bodyPr/>
        <a:lstStyle/>
        <a:p>
          <a:r>
            <a:rPr lang="fr-BE" sz="1050" b="1" spc="-1" dirty="0" smtClean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rPr>
            <a:t>Installation jeunes agriculteurs et aide au démarrage de l’activité économique en milieu rural</a:t>
          </a:r>
          <a:endParaRPr lang="en-US" sz="1050" b="1" dirty="0">
            <a:solidFill>
              <a:schemeClr val="bg2"/>
            </a:solidFill>
          </a:endParaRPr>
        </a:p>
      </dgm:t>
    </dgm:pt>
    <dgm:pt modelId="{17264A82-B70C-4B86-9748-8CAE777DFA0C}" type="parTrans" cxnId="{3A9C2C8B-5B42-4D1D-B211-CCADEC2ACD8F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92F84C02-1784-4DD6-86A7-F61D663B767B}" type="sibTrans" cxnId="{3A9C2C8B-5B42-4D1D-B211-CCADEC2ACD8F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084BC057-B9F2-4079-A8E0-DEBF446BA198}">
      <dgm:prSet phldrT="[Text]" custT="1"/>
      <dgm:spPr>
        <a:solidFill>
          <a:schemeClr val="tx1">
            <a:alpha val="50000"/>
          </a:schemeClr>
        </a:solidFill>
      </dgm:spPr>
      <dgm:t>
        <a:bodyPr/>
        <a:lstStyle/>
        <a:p>
          <a:pPr algn="ctr"/>
          <a:r>
            <a:rPr lang="fr-BE" sz="1050" b="1" spc="-1" dirty="0" smtClean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rPr>
            <a:t>Echange de connaissances et d’informations</a:t>
          </a:r>
          <a:endParaRPr lang="en-US" sz="1050" b="1" dirty="0">
            <a:solidFill>
              <a:schemeClr val="bg2"/>
            </a:solidFill>
          </a:endParaRPr>
        </a:p>
      </dgm:t>
    </dgm:pt>
    <dgm:pt modelId="{A38798E9-9F61-4534-9B05-D9E53DDD1F50}" type="parTrans" cxnId="{72499A9B-24EF-42D6-80C1-5EF52BA45D31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A51CDAB2-C34D-4C17-9A04-299482BEAEA5}" type="sibTrans" cxnId="{72499A9B-24EF-42D6-80C1-5EF52BA45D31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474EF8D0-3EB7-4CFF-98DA-D61ADC7A7C58}">
      <dgm:prSet custT="1"/>
      <dgm:spPr>
        <a:solidFill>
          <a:schemeClr val="tx1">
            <a:alpha val="50000"/>
          </a:schemeClr>
        </a:solidFill>
      </dgm:spPr>
      <dgm:t>
        <a:bodyPr/>
        <a:lstStyle/>
        <a:p>
          <a:r>
            <a:rPr lang="fr-BE" sz="1050" b="1" spc="-1" dirty="0" smtClean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rPr>
            <a:t>Contrats de gestion de</a:t>
          </a:r>
          <a:endParaRPr lang="fr-BE" sz="1050" dirty="0" smtClean="0">
            <a:solidFill>
              <a:prstClr val="black"/>
            </a:solidFill>
            <a:latin typeface="Arial"/>
          </a:endParaRPr>
        </a:p>
        <a:p>
          <a:r>
            <a:rPr lang="fr-BE" sz="1050" b="1" spc="-1" dirty="0" smtClean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rPr>
            <a:t>l’environnement, du climat et d'autres</a:t>
          </a:r>
          <a:endParaRPr lang="en-US" sz="1050" b="1" i="0" dirty="0">
            <a:solidFill>
              <a:schemeClr val="bg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6A7A23-C146-4CA2-9349-9AF2AFD01057}" type="parTrans" cxnId="{EE3E5A9F-8F69-4C9E-9E34-083990B3C587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C8702BAA-E7C3-4DC4-9A68-17115ADBB4DB}" type="sibTrans" cxnId="{EE3E5A9F-8F69-4C9E-9E34-083990B3C587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66EF8F58-7D0E-4D30-A0E3-A6635203275B}">
      <dgm:prSet custT="1"/>
      <dgm:spPr>
        <a:solidFill>
          <a:schemeClr val="tx1">
            <a:alpha val="50000"/>
          </a:schemeClr>
        </a:solidFill>
      </dgm:spPr>
      <dgm:t>
        <a:bodyPr/>
        <a:lstStyle/>
        <a:p>
          <a:r>
            <a:rPr lang="fr-BE" sz="1050" b="1" spc="-1" dirty="0" smtClean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rPr>
            <a:t>Investissements</a:t>
          </a:r>
          <a:endParaRPr lang="en-US" sz="1050" b="1" i="0" dirty="0">
            <a:solidFill>
              <a:schemeClr val="bg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E69D0E-02BA-43E6-BE3F-417F2B742B24}" type="parTrans" cxnId="{4608FEB6-52DF-4D01-87F8-B0EABDB75A47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1502B544-7664-4AB9-ADFE-1EEFE3D0A471}" type="sibTrans" cxnId="{4608FEB6-52DF-4D01-87F8-B0EABDB75A47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B1BFB3E8-C914-41EA-8CC6-CC85DE7431EB}">
      <dgm:prSet custT="1"/>
      <dgm:spPr>
        <a:solidFill>
          <a:schemeClr val="tx1">
            <a:alpha val="50000"/>
          </a:schemeClr>
        </a:solidFill>
      </dgm:spPr>
      <dgm:t>
        <a:bodyPr/>
        <a:lstStyle/>
        <a:p>
          <a:r>
            <a:rPr lang="fr-BE" sz="1050" b="1" spc="-1" dirty="0" smtClean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rPr>
            <a:t>Outils de gestion des risques</a:t>
          </a:r>
          <a:endParaRPr lang="en-US" sz="1050" b="1" i="0" dirty="0">
            <a:solidFill>
              <a:schemeClr val="bg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A86388-FE9B-48E2-978C-022161CC04BF}" type="parTrans" cxnId="{A376C722-0B62-4A78-8634-9E56F95BA7A0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9CDA29A6-E243-45BF-AD1F-E1010EACD61F}" type="sibTrans" cxnId="{A376C722-0B62-4A78-8634-9E56F95BA7A0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8C4E7146-86FB-45D4-952C-9FB6601EFBBA}">
      <dgm:prSet custT="1"/>
      <dgm:spPr>
        <a:solidFill>
          <a:schemeClr val="tx1">
            <a:alpha val="50000"/>
          </a:schemeClr>
        </a:solidFill>
      </dgm:spPr>
      <dgm:t>
        <a:bodyPr/>
        <a:lstStyle/>
        <a:p>
          <a:r>
            <a:rPr lang="fr-BE" sz="1050" b="1" spc="-1" dirty="0" smtClean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rPr>
            <a:t>Coopération</a:t>
          </a:r>
          <a:endParaRPr lang="en-US" sz="1050" b="1" i="0" dirty="0">
            <a:solidFill>
              <a:schemeClr val="bg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A2E7DD-3693-49D7-93FB-743BE8459F24}" type="parTrans" cxnId="{53137410-697B-495E-82BA-04A62A9C4876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59D3C9F5-80B1-4119-BAE1-5EA219281A5C}" type="sibTrans" cxnId="{53137410-697B-495E-82BA-04A62A9C4876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A182EAC7-08F1-46A1-9AC2-65456BF71C1D}" type="pres">
      <dgm:prSet presAssocID="{F9236FE0-3866-40C7-89D4-98F2533860D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D76FB8-CF91-4E5A-987E-CCCA4B875FBB}" type="pres">
      <dgm:prSet presAssocID="{F9236FE0-3866-40C7-89D4-98F2533860D7}" presName="radial" presStyleCnt="0">
        <dgm:presLayoutVars>
          <dgm:animLvl val="ctr"/>
        </dgm:presLayoutVars>
      </dgm:prSet>
      <dgm:spPr/>
    </dgm:pt>
    <dgm:pt modelId="{79B9D875-4956-4FFC-B488-0B9E94B77DE9}" type="pres">
      <dgm:prSet presAssocID="{6209C721-3A5D-4B5F-BA61-C60CA7971121}" presName="centerShape" presStyleLbl="vennNode1" presStyleIdx="0" presStyleCnt="9"/>
      <dgm:spPr/>
      <dgm:t>
        <a:bodyPr/>
        <a:lstStyle/>
        <a:p>
          <a:endParaRPr lang="en-US"/>
        </a:p>
      </dgm:t>
    </dgm:pt>
    <dgm:pt modelId="{2C36E765-97B8-48A3-8B33-23C4936955D1}" type="pres">
      <dgm:prSet presAssocID="{846A1F95-434E-4E08-A5B8-7C040B1F0AD0}" presName="node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B943AF-A1EE-4C53-9DA2-7360AD4EE09B}" type="pres">
      <dgm:prSet presAssocID="{0CD29EF7-2F69-47DD-9B89-7AEA68A7616F}" presName="node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61B164-1F0F-4FA3-AA04-C1F8CCEF4680}" type="pres">
      <dgm:prSet presAssocID="{474EF8D0-3EB7-4CFF-98DA-D61ADC7A7C58}" presName="node" presStyleLbl="vennNode1" presStyleIdx="3" presStyleCnt="9" custScaleX="1126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4620AA-A228-4866-82FD-1677AAFBD7EF}" type="pres">
      <dgm:prSet presAssocID="{66EF8F58-7D0E-4D30-A0E3-A6635203275B}" presName="node" presStyleLbl="vennNode1" presStyleIdx="4" presStyleCnt="9" custScaleX="1149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EBBE4D-9CF8-4644-BDE5-C7ADF1BB75E2}" type="pres">
      <dgm:prSet presAssocID="{8C4E7146-86FB-45D4-952C-9FB6601EFBBA}" presName="node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EAB5D1-C3B3-4659-AC3E-15ABF76072D0}" type="pres">
      <dgm:prSet presAssocID="{B1BFB3E8-C914-41EA-8CC6-CC85DE7431EB}" presName="node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DBC89B-88B2-4E90-AEFC-B2550AE9C9E2}" type="pres">
      <dgm:prSet presAssocID="{E6DBA3CE-2498-48D6-8F9B-03120D2B2214}" presName="node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88068B-6E28-42B9-8490-2F4A2176974F}" type="pres">
      <dgm:prSet presAssocID="{084BC057-B9F2-4079-A8E0-DEBF446BA198}" presName="node" presStyleLbl="vennNode1" presStyleIdx="8" presStyleCnt="9" custScaleX="1104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3E5A9F-8F69-4C9E-9E34-083990B3C587}" srcId="{6209C721-3A5D-4B5F-BA61-C60CA7971121}" destId="{474EF8D0-3EB7-4CFF-98DA-D61ADC7A7C58}" srcOrd="2" destOrd="0" parTransId="{1F6A7A23-C146-4CA2-9349-9AF2AFD01057}" sibTransId="{C8702BAA-E7C3-4DC4-9A68-17115ADBB4DB}"/>
    <dgm:cxn modelId="{72499A9B-24EF-42D6-80C1-5EF52BA45D31}" srcId="{6209C721-3A5D-4B5F-BA61-C60CA7971121}" destId="{084BC057-B9F2-4079-A8E0-DEBF446BA198}" srcOrd="7" destOrd="0" parTransId="{A38798E9-9F61-4534-9B05-D9E53DDD1F50}" sibTransId="{A51CDAB2-C34D-4C17-9A04-299482BEAEA5}"/>
    <dgm:cxn modelId="{6367603D-E89B-4A69-B9CE-3CEFB4421716}" type="presOf" srcId="{E6DBA3CE-2498-48D6-8F9B-03120D2B2214}" destId="{53DBC89B-88B2-4E90-AEFC-B2550AE9C9E2}" srcOrd="0" destOrd="0" presId="urn:microsoft.com/office/officeart/2005/8/layout/radial3"/>
    <dgm:cxn modelId="{4608FEB6-52DF-4D01-87F8-B0EABDB75A47}" srcId="{6209C721-3A5D-4B5F-BA61-C60CA7971121}" destId="{66EF8F58-7D0E-4D30-A0E3-A6635203275B}" srcOrd="3" destOrd="0" parTransId="{D3E69D0E-02BA-43E6-BE3F-417F2B742B24}" sibTransId="{1502B544-7664-4AB9-ADFE-1EEFE3D0A471}"/>
    <dgm:cxn modelId="{A376C722-0B62-4A78-8634-9E56F95BA7A0}" srcId="{6209C721-3A5D-4B5F-BA61-C60CA7971121}" destId="{B1BFB3E8-C914-41EA-8CC6-CC85DE7431EB}" srcOrd="5" destOrd="0" parTransId="{D6A86388-FE9B-48E2-978C-022161CC04BF}" sibTransId="{9CDA29A6-E243-45BF-AD1F-E1010EACD61F}"/>
    <dgm:cxn modelId="{DCBEFB07-70A2-4104-91CB-010EBEDCDDD3}" type="presOf" srcId="{66EF8F58-7D0E-4D30-A0E3-A6635203275B}" destId="{EA4620AA-A228-4866-82FD-1677AAFBD7EF}" srcOrd="0" destOrd="0" presId="urn:microsoft.com/office/officeart/2005/8/layout/radial3"/>
    <dgm:cxn modelId="{53137410-697B-495E-82BA-04A62A9C4876}" srcId="{6209C721-3A5D-4B5F-BA61-C60CA7971121}" destId="{8C4E7146-86FB-45D4-952C-9FB6601EFBBA}" srcOrd="4" destOrd="0" parTransId="{04A2E7DD-3693-49D7-93FB-743BE8459F24}" sibTransId="{59D3C9F5-80B1-4119-BAE1-5EA219281A5C}"/>
    <dgm:cxn modelId="{633B81B8-B1A5-480F-8A84-02A183EB86F2}" type="presOf" srcId="{474EF8D0-3EB7-4CFF-98DA-D61ADC7A7C58}" destId="{1161B164-1F0F-4FA3-AA04-C1F8CCEF4680}" srcOrd="0" destOrd="0" presId="urn:microsoft.com/office/officeart/2005/8/layout/radial3"/>
    <dgm:cxn modelId="{8AB7F8C3-E831-449F-B7D6-06CECCA2D4F9}" srcId="{6209C721-3A5D-4B5F-BA61-C60CA7971121}" destId="{846A1F95-434E-4E08-A5B8-7C040B1F0AD0}" srcOrd="0" destOrd="0" parTransId="{0E552F09-63D2-441B-AEA3-55FCA5C40B5B}" sibTransId="{FFA399F2-529C-4790-B201-72E39008FD7A}"/>
    <dgm:cxn modelId="{FB7AE999-FD3A-4484-A065-0D2A8A6C9768}" type="presOf" srcId="{6209C721-3A5D-4B5F-BA61-C60CA7971121}" destId="{79B9D875-4956-4FFC-B488-0B9E94B77DE9}" srcOrd="0" destOrd="0" presId="urn:microsoft.com/office/officeart/2005/8/layout/radial3"/>
    <dgm:cxn modelId="{347AF892-10DD-4F19-AA71-3D0CB5CBCA48}" type="presOf" srcId="{B1BFB3E8-C914-41EA-8CC6-CC85DE7431EB}" destId="{A4EAB5D1-C3B3-4659-AC3E-15ABF76072D0}" srcOrd="0" destOrd="0" presId="urn:microsoft.com/office/officeart/2005/8/layout/radial3"/>
    <dgm:cxn modelId="{ED03EEF0-6B42-4AB1-99E6-55826DAF926D}" type="presOf" srcId="{084BC057-B9F2-4079-A8E0-DEBF446BA198}" destId="{0988068B-6E28-42B9-8490-2F4A2176974F}" srcOrd="0" destOrd="0" presId="urn:microsoft.com/office/officeart/2005/8/layout/radial3"/>
    <dgm:cxn modelId="{67DFE4A1-D6BF-454A-8AA1-308BB67DD9DA}" srcId="{6209C721-3A5D-4B5F-BA61-C60CA7971121}" destId="{0CD29EF7-2F69-47DD-9B89-7AEA68A7616F}" srcOrd="1" destOrd="0" parTransId="{FDB61A50-0B13-47F2-B9FE-F45BF28EBF79}" sibTransId="{6B5E0301-87AA-42E9-8681-28656B647550}"/>
    <dgm:cxn modelId="{377AC017-CD5D-4931-BE50-928AE2843F75}" type="presOf" srcId="{F9236FE0-3866-40C7-89D4-98F2533860D7}" destId="{A182EAC7-08F1-46A1-9AC2-65456BF71C1D}" srcOrd="0" destOrd="0" presId="urn:microsoft.com/office/officeart/2005/8/layout/radial3"/>
    <dgm:cxn modelId="{40D5FB42-FCA5-4564-A58C-A74E4B6B021B}" type="presOf" srcId="{8C4E7146-86FB-45D4-952C-9FB6601EFBBA}" destId="{53EBBE4D-9CF8-4644-BDE5-C7ADF1BB75E2}" srcOrd="0" destOrd="0" presId="urn:microsoft.com/office/officeart/2005/8/layout/radial3"/>
    <dgm:cxn modelId="{6F769C1F-6BBA-4D73-906E-8F42E5DDC191}" type="presOf" srcId="{846A1F95-434E-4E08-A5B8-7C040B1F0AD0}" destId="{2C36E765-97B8-48A3-8B33-23C4936955D1}" srcOrd="0" destOrd="0" presId="urn:microsoft.com/office/officeart/2005/8/layout/radial3"/>
    <dgm:cxn modelId="{CB5415A3-3478-44F0-8F83-170DEF0BC57E}" srcId="{F9236FE0-3866-40C7-89D4-98F2533860D7}" destId="{6209C721-3A5D-4B5F-BA61-C60CA7971121}" srcOrd="0" destOrd="0" parTransId="{63D402CB-3A54-4F2C-8701-7551CAA4377C}" sibTransId="{DC40EAAB-5AB1-4677-96C9-C237664E9749}"/>
    <dgm:cxn modelId="{3A9C2C8B-5B42-4D1D-B211-CCADEC2ACD8F}" srcId="{6209C721-3A5D-4B5F-BA61-C60CA7971121}" destId="{E6DBA3CE-2498-48D6-8F9B-03120D2B2214}" srcOrd="6" destOrd="0" parTransId="{17264A82-B70C-4B86-9748-8CAE777DFA0C}" sibTransId="{92F84C02-1784-4DD6-86A7-F61D663B767B}"/>
    <dgm:cxn modelId="{C423BF83-5216-4A2A-958C-46211BFEA749}" type="presOf" srcId="{0CD29EF7-2F69-47DD-9B89-7AEA68A7616F}" destId="{DAB943AF-A1EE-4C53-9DA2-7360AD4EE09B}" srcOrd="0" destOrd="0" presId="urn:microsoft.com/office/officeart/2005/8/layout/radial3"/>
    <dgm:cxn modelId="{34AEAD2B-2C93-45BC-ABEA-5DECDA8EE6ED}" type="presParOf" srcId="{A182EAC7-08F1-46A1-9AC2-65456BF71C1D}" destId="{92D76FB8-CF91-4E5A-987E-CCCA4B875FBB}" srcOrd="0" destOrd="0" presId="urn:microsoft.com/office/officeart/2005/8/layout/radial3"/>
    <dgm:cxn modelId="{3A645959-A99A-40D9-B8AE-DE1B0494C962}" type="presParOf" srcId="{92D76FB8-CF91-4E5A-987E-CCCA4B875FBB}" destId="{79B9D875-4956-4FFC-B488-0B9E94B77DE9}" srcOrd="0" destOrd="0" presId="urn:microsoft.com/office/officeart/2005/8/layout/radial3"/>
    <dgm:cxn modelId="{905FE2CF-68C4-414F-8DCC-7B86AAC649F1}" type="presParOf" srcId="{92D76FB8-CF91-4E5A-987E-CCCA4B875FBB}" destId="{2C36E765-97B8-48A3-8B33-23C4936955D1}" srcOrd="1" destOrd="0" presId="urn:microsoft.com/office/officeart/2005/8/layout/radial3"/>
    <dgm:cxn modelId="{8A2A701D-4D8B-47B8-85FC-725200650CEE}" type="presParOf" srcId="{92D76FB8-CF91-4E5A-987E-CCCA4B875FBB}" destId="{DAB943AF-A1EE-4C53-9DA2-7360AD4EE09B}" srcOrd="2" destOrd="0" presId="urn:microsoft.com/office/officeart/2005/8/layout/radial3"/>
    <dgm:cxn modelId="{EE703B78-4358-4559-96AA-22CA8F0CA480}" type="presParOf" srcId="{92D76FB8-CF91-4E5A-987E-CCCA4B875FBB}" destId="{1161B164-1F0F-4FA3-AA04-C1F8CCEF4680}" srcOrd="3" destOrd="0" presId="urn:microsoft.com/office/officeart/2005/8/layout/radial3"/>
    <dgm:cxn modelId="{1E807C9C-92AE-4A85-96A2-7FDA8551091C}" type="presParOf" srcId="{92D76FB8-CF91-4E5A-987E-CCCA4B875FBB}" destId="{EA4620AA-A228-4866-82FD-1677AAFBD7EF}" srcOrd="4" destOrd="0" presId="urn:microsoft.com/office/officeart/2005/8/layout/radial3"/>
    <dgm:cxn modelId="{3F111095-497D-4E62-8685-9CC37D24764E}" type="presParOf" srcId="{92D76FB8-CF91-4E5A-987E-CCCA4B875FBB}" destId="{53EBBE4D-9CF8-4644-BDE5-C7ADF1BB75E2}" srcOrd="5" destOrd="0" presId="urn:microsoft.com/office/officeart/2005/8/layout/radial3"/>
    <dgm:cxn modelId="{F4A1BD61-46CC-4FFF-987B-519958D23058}" type="presParOf" srcId="{92D76FB8-CF91-4E5A-987E-CCCA4B875FBB}" destId="{A4EAB5D1-C3B3-4659-AC3E-15ABF76072D0}" srcOrd="6" destOrd="0" presId="urn:microsoft.com/office/officeart/2005/8/layout/radial3"/>
    <dgm:cxn modelId="{BAC4D3C4-F845-42CE-BC8F-006E954E1C7B}" type="presParOf" srcId="{92D76FB8-CF91-4E5A-987E-CCCA4B875FBB}" destId="{53DBC89B-88B2-4E90-AEFC-B2550AE9C9E2}" srcOrd="7" destOrd="0" presId="urn:microsoft.com/office/officeart/2005/8/layout/radial3"/>
    <dgm:cxn modelId="{92A9F04C-2C22-45C0-97A5-9D8825F29104}" type="presParOf" srcId="{92D76FB8-CF91-4E5A-987E-CCCA4B875FBB}" destId="{0988068B-6E28-42B9-8490-2F4A2176974F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6260F8-0C26-4862-BCEC-47838CB9B8DE}">
      <dsp:nvSpPr>
        <dsp:cNvPr id="0" name=""/>
        <dsp:cNvSpPr/>
      </dsp:nvSpPr>
      <dsp:spPr>
        <a:xfrm>
          <a:off x="0" y="183233"/>
          <a:ext cx="5730497" cy="366677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rgbClr val="0F549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solidFill>
                <a:schemeClr val="bg2"/>
              </a:solidFill>
            </a:rPr>
            <a:t>Propositions </a:t>
          </a:r>
          <a:r>
            <a:rPr lang="pl-PL" sz="1400" kern="1200" dirty="0">
              <a:solidFill>
                <a:schemeClr val="bg2"/>
              </a:solidFill>
            </a:rPr>
            <a:t> </a:t>
          </a:r>
          <a:r>
            <a:rPr lang="pl-PL" sz="1400" kern="1200" dirty="0" err="1">
              <a:solidFill>
                <a:schemeClr val="bg2"/>
              </a:solidFill>
            </a:rPr>
            <a:t>législatives</a:t>
          </a:r>
          <a:r>
            <a:rPr lang="en-GB" sz="1400" kern="1200" dirty="0">
              <a:solidFill>
                <a:schemeClr val="bg2"/>
              </a:solidFill>
            </a:rPr>
            <a:t> de la Commission relatives au budget de </a:t>
          </a:r>
          <a:r>
            <a:rPr lang="en-GB" sz="1400" kern="1200" dirty="0" err="1">
              <a:solidFill>
                <a:schemeClr val="bg2"/>
              </a:solidFill>
            </a:rPr>
            <a:t>l’UE</a:t>
          </a:r>
          <a:r>
            <a:rPr lang="en-GB" sz="1400" kern="1200" dirty="0">
              <a:solidFill>
                <a:schemeClr val="bg2"/>
              </a:solidFill>
            </a:rPr>
            <a:t> pour 2021-2027</a:t>
          </a:r>
          <a:endParaRPr lang="en-GB" sz="1400" kern="1200" noProof="0" dirty="0">
            <a:solidFill>
              <a:schemeClr val="bg2"/>
            </a:solidFill>
          </a:endParaRPr>
        </a:p>
      </dsp:txBody>
      <dsp:txXfrm>
        <a:off x="17900" y="201133"/>
        <a:ext cx="5694697" cy="3308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4FBAF-69A1-42B2-BDE4-44D4AAE3921F}">
      <dsp:nvSpPr>
        <dsp:cNvPr id="0" name=""/>
        <dsp:cNvSpPr/>
      </dsp:nvSpPr>
      <dsp:spPr>
        <a:xfrm>
          <a:off x="0" y="0"/>
          <a:ext cx="5746750" cy="438588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rgbClr val="0F549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>
              <a:solidFill>
                <a:schemeClr val="bg2"/>
              </a:solidFill>
            </a:rPr>
            <a:t>Communication de la </a:t>
          </a:r>
          <a:r>
            <a:rPr lang="fr-BE" sz="1400" kern="1200" dirty="0" smtClean="0">
              <a:solidFill>
                <a:schemeClr val="bg2"/>
              </a:solidFill>
            </a:rPr>
            <a:t>Commission sur </a:t>
          </a:r>
          <a:r>
            <a:rPr lang="en-GB" sz="1400" kern="1200" dirty="0" smtClean="0">
              <a:solidFill>
                <a:schemeClr val="bg2"/>
              </a:solidFill>
            </a:rPr>
            <a:t>«</a:t>
          </a:r>
          <a:r>
            <a:rPr lang="en-GB" sz="1400" kern="1200" dirty="0" err="1">
              <a:solidFill>
                <a:schemeClr val="bg2"/>
              </a:solidFill>
            </a:rPr>
            <a:t>L’avenir</a:t>
          </a:r>
          <a:r>
            <a:rPr lang="en-GB" sz="1400" kern="1200" dirty="0">
              <a:solidFill>
                <a:schemeClr val="bg2"/>
              </a:solidFill>
            </a:rPr>
            <a:t> de </a:t>
          </a:r>
          <a:r>
            <a:rPr lang="en-GB" sz="1400" kern="1200" dirty="0" err="1">
              <a:solidFill>
                <a:schemeClr val="bg2"/>
              </a:solidFill>
            </a:rPr>
            <a:t>l’alimentation</a:t>
          </a:r>
          <a:r>
            <a:rPr lang="en-GB" sz="1400" kern="1200" dirty="0">
              <a:solidFill>
                <a:schemeClr val="bg2"/>
              </a:solidFill>
            </a:rPr>
            <a:t> et de </a:t>
          </a:r>
          <a:r>
            <a:rPr lang="en-GB" sz="1400" kern="1200" dirty="0" err="1">
              <a:solidFill>
                <a:schemeClr val="bg2"/>
              </a:solidFill>
            </a:rPr>
            <a:t>l’agriculture</a:t>
          </a:r>
          <a:r>
            <a:rPr lang="en-GB" sz="1400" kern="1200" dirty="0">
              <a:solidFill>
                <a:schemeClr val="bg2"/>
              </a:solidFill>
            </a:rPr>
            <a:t>»</a:t>
          </a:r>
        </a:p>
      </dsp:txBody>
      <dsp:txXfrm>
        <a:off x="21410" y="21410"/>
        <a:ext cx="5703930" cy="3957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7BDB0A-EA08-443B-BD67-DDF334E16981}">
      <dsp:nvSpPr>
        <dsp:cNvPr id="0" name=""/>
        <dsp:cNvSpPr/>
      </dsp:nvSpPr>
      <dsp:spPr>
        <a:xfrm>
          <a:off x="0" y="0"/>
          <a:ext cx="5760402" cy="721282"/>
        </a:xfrm>
        <a:prstGeom prst="roundRect">
          <a:avLst/>
        </a:prstGeom>
        <a:solidFill>
          <a:schemeClr val="accent2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>
              <a:solidFill>
                <a:schemeClr val="bg2"/>
              </a:solidFill>
            </a:rPr>
            <a:t>Les propositions </a:t>
          </a:r>
          <a:r>
            <a:rPr lang="en-GB" sz="1400" b="1" kern="1200" dirty="0" err="1">
              <a:solidFill>
                <a:schemeClr val="bg2"/>
              </a:solidFill>
            </a:rPr>
            <a:t>législatives</a:t>
          </a:r>
          <a:r>
            <a:rPr lang="en-GB" sz="1400" b="1" kern="1200" dirty="0">
              <a:solidFill>
                <a:schemeClr val="bg2"/>
              </a:solidFill>
            </a:rPr>
            <a:t> de la </a:t>
          </a:r>
          <a:r>
            <a:rPr lang="en-GB" sz="1400" b="1" kern="1200" dirty="0" smtClean="0">
              <a:solidFill>
                <a:schemeClr val="bg2"/>
              </a:solidFill>
            </a:rPr>
            <a:t>Commission </a:t>
          </a:r>
          <a:r>
            <a:rPr lang="fr-BE" sz="1400" b="1" kern="1200" dirty="0" smtClean="0">
              <a:solidFill>
                <a:schemeClr val="bg2"/>
              </a:solidFill>
            </a:rPr>
            <a:t>relatives à la Politique agricole commune (PAC) après 2020</a:t>
          </a:r>
          <a:endParaRPr lang="pl-PL" sz="1400" b="1" kern="1200" dirty="0">
            <a:solidFill>
              <a:schemeClr val="bg2"/>
            </a:solidFill>
          </a:endParaRPr>
        </a:p>
      </dsp:txBody>
      <dsp:txXfrm>
        <a:off x="35210" y="35210"/>
        <a:ext cx="5689982" cy="6508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D1F630-4FA9-4B68-AE17-1DACFC162ABF}">
      <dsp:nvSpPr>
        <dsp:cNvPr id="0" name=""/>
        <dsp:cNvSpPr/>
      </dsp:nvSpPr>
      <dsp:spPr>
        <a:xfrm>
          <a:off x="0" y="0"/>
          <a:ext cx="5761038" cy="468000"/>
        </a:xfrm>
        <a:prstGeom prst="roundRect">
          <a:avLst/>
        </a:prstGeom>
        <a:noFill/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>
              <a:solidFill>
                <a:schemeClr val="bg2"/>
              </a:solidFill>
            </a:rPr>
            <a:t>Consultation </a:t>
          </a:r>
          <a:r>
            <a:rPr lang="en-GB" sz="1400" kern="1200" dirty="0" err="1" smtClean="0">
              <a:solidFill>
                <a:schemeClr val="bg2"/>
              </a:solidFill>
            </a:rPr>
            <a:t>publique</a:t>
          </a:r>
          <a:r>
            <a:rPr lang="en-GB" sz="1400" kern="1200" dirty="0" smtClean="0">
              <a:solidFill>
                <a:schemeClr val="bg2"/>
              </a:solidFill>
            </a:rPr>
            <a:t> &amp; etude d' analyse d' impact</a:t>
          </a:r>
          <a:endParaRPr lang="en-GB" sz="1400" kern="1200" noProof="0" dirty="0">
            <a:solidFill>
              <a:schemeClr val="bg2"/>
            </a:solidFill>
          </a:endParaRPr>
        </a:p>
      </dsp:txBody>
      <dsp:txXfrm>
        <a:off x="22846" y="22846"/>
        <a:ext cx="5715346" cy="4223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4D435-A37E-4A57-8AA3-C85C92DBA758}">
      <dsp:nvSpPr>
        <dsp:cNvPr id="0" name=""/>
        <dsp:cNvSpPr/>
      </dsp:nvSpPr>
      <dsp:spPr>
        <a:xfrm>
          <a:off x="0" y="0"/>
          <a:ext cx="5761038" cy="944566"/>
        </a:xfrm>
        <a:prstGeom prst="roundRect">
          <a:avLst/>
        </a:prstGeom>
        <a:gradFill rotWithShape="0"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  <a:ln w="12700" cap="flat" cmpd="sng" algn="ctr">
          <a:solidFill>
            <a:srgbClr val="0F549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noProof="0" dirty="0" smtClean="0">
              <a:solidFill>
                <a:schemeClr val="bg2"/>
              </a:solidFill>
            </a:rPr>
            <a:t>Débat au Parlement européen et au Conseil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noProof="0" dirty="0" smtClean="0">
              <a:solidFill>
                <a:schemeClr val="bg2"/>
              </a:solidFill>
            </a:rPr>
            <a:t>- Conseil Agricole: Rapport sur l'état d'avancement des travaux de la Présidence autrichienne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noProof="0" dirty="0" smtClean="0">
              <a:solidFill>
                <a:schemeClr val="bg2"/>
              </a:solidFill>
            </a:rPr>
            <a:t>- Parlement européen: rapports et plus de 7000 amendements</a:t>
          </a:r>
        </a:p>
      </dsp:txBody>
      <dsp:txXfrm>
        <a:off x="46110" y="46110"/>
        <a:ext cx="5668818" cy="8523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CC9B29-94A1-42CE-9BD9-F8D2D03E44BE}">
      <dsp:nvSpPr>
        <dsp:cNvPr id="0" name=""/>
        <dsp:cNvSpPr/>
      </dsp:nvSpPr>
      <dsp:spPr>
        <a:xfrm>
          <a:off x="0" y="14663"/>
          <a:ext cx="5760640" cy="561600"/>
        </a:xfrm>
        <a:prstGeom prst="round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2700" cap="flat" cmpd="sng" algn="ctr">
          <a:solidFill>
            <a:srgbClr val="0F549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noProof="0" dirty="0" smtClean="0">
              <a:solidFill>
                <a:schemeClr val="bg2"/>
              </a:solidFill>
            </a:rPr>
            <a:t>Conseil européen à Sibiu (RO): progresser le plus possible en ce qui concerne le futur cadre financier pluriannuel de l'UE</a:t>
          </a:r>
          <a:endParaRPr lang="fr-BE" sz="1400" kern="1200" noProof="0" dirty="0">
            <a:solidFill>
              <a:schemeClr val="bg2"/>
            </a:solidFill>
          </a:endParaRPr>
        </a:p>
      </dsp:txBody>
      <dsp:txXfrm>
        <a:off x="27415" y="42078"/>
        <a:ext cx="5705810" cy="5067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CC9B29-94A1-42CE-9BD9-F8D2D03E44BE}">
      <dsp:nvSpPr>
        <dsp:cNvPr id="0" name=""/>
        <dsp:cNvSpPr/>
      </dsp:nvSpPr>
      <dsp:spPr>
        <a:xfrm>
          <a:off x="0" y="0"/>
          <a:ext cx="5761038" cy="486720"/>
        </a:xfrm>
        <a:prstGeom prst="roundRect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12700" cap="flat" cmpd="sng" algn="ctr">
          <a:solidFill>
            <a:srgbClr val="0F549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>
              <a:solidFill>
                <a:schemeClr val="bg2"/>
              </a:solidFill>
            </a:rPr>
            <a:t>Adoption du prochain cadre financier pluriannuel de l'UE</a:t>
          </a:r>
          <a:endParaRPr lang="en-GB" sz="1400" kern="1200" noProof="0" dirty="0">
            <a:solidFill>
              <a:schemeClr val="bg2"/>
            </a:solidFill>
          </a:endParaRPr>
        </a:p>
      </dsp:txBody>
      <dsp:txXfrm>
        <a:off x="23760" y="23760"/>
        <a:ext cx="5713518" cy="4392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B9D875-4956-4FFC-B488-0B9E94B77DE9}">
      <dsp:nvSpPr>
        <dsp:cNvPr id="0" name=""/>
        <dsp:cNvSpPr/>
      </dsp:nvSpPr>
      <dsp:spPr>
        <a:xfrm>
          <a:off x="1815818" y="1191469"/>
          <a:ext cx="2968221" cy="2968221"/>
        </a:xfrm>
        <a:prstGeom prst="ellipse">
          <a:avLst/>
        </a:prstGeom>
        <a:solidFill>
          <a:schemeClr val="tx2"/>
        </a:solidFill>
        <a:ln>
          <a:noFill/>
        </a:ln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kern="1200" spc="-1" dirty="0" smtClean="0">
              <a:solidFill>
                <a:srgbClr val="BBB831"/>
              </a:solidFill>
              <a:uFill>
                <a:solidFill>
                  <a:srgbClr val="FFFFFF"/>
                </a:solidFill>
              </a:uFill>
              <a:latin typeface="Verdana"/>
            </a:rPr>
            <a:t>8 grandes interventions UE adaptées et définies par les États membres</a:t>
          </a:r>
          <a:endParaRPr lang="fr-BE" sz="1300" kern="1200" dirty="0" smtClean="0">
            <a:solidFill>
              <a:prstClr val="black"/>
            </a:solidFill>
            <a:latin typeface="Arial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300" kern="1200" spc="-1" dirty="0" smtClean="0">
              <a:solidFill>
                <a:srgbClr val="BBB831"/>
              </a:solidFill>
              <a:uFill>
                <a:solidFill>
                  <a:srgbClr val="FFFFFF"/>
                </a:solidFill>
              </a:uFill>
              <a:latin typeface="Verdana"/>
            </a:rPr>
            <a:t>(remplaçant les quelque 70 mesures et sous-mesures)</a:t>
          </a:r>
          <a:endParaRPr lang="en-US" sz="13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250504" y="1626155"/>
        <a:ext cx="2098849" cy="2098849"/>
      </dsp:txXfrm>
    </dsp:sp>
    <dsp:sp modelId="{2C36E765-97B8-48A3-8B33-23C4936955D1}">
      <dsp:nvSpPr>
        <dsp:cNvPr id="0" name=""/>
        <dsp:cNvSpPr/>
      </dsp:nvSpPr>
      <dsp:spPr>
        <a:xfrm>
          <a:off x="2557873" y="529"/>
          <a:ext cx="1484110" cy="1484110"/>
        </a:xfrm>
        <a:prstGeom prst="ellipse">
          <a:avLst/>
        </a:prstGeom>
        <a:solidFill>
          <a:schemeClr val="tx1">
            <a:alpha val="5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050" b="1" kern="1200" spc="-1" dirty="0" smtClean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rPr>
            <a:t>Désavantages résultant de certaines exigences règlementaires</a:t>
          </a:r>
          <a:endParaRPr lang="en-US" sz="1050" b="1" kern="1200" dirty="0">
            <a:solidFill>
              <a:schemeClr val="bg2"/>
            </a:solidFill>
          </a:endParaRPr>
        </a:p>
      </dsp:txBody>
      <dsp:txXfrm>
        <a:off x="2775216" y="217872"/>
        <a:ext cx="1049424" cy="1049424"/>
      </dsp:txXfrm>
    </dsp:sp>
    <dsp:sp modelId="{DAB943AF-A1EE-4C53-9DA2-7360AD4EE09B}">
      <dsp:nvSpPr>
        <dsp:cNvPr id="0" name=""/>
        <dsp:cNvSpPr/>
      </dsp:nvSpPr>
      <dsp:spPr>
        <a:xfrm>
          <a:off x="3924707" y="566690"/>
          <a:ext cx="1484110" cy="1484110"/>
        </a:xfrm>
        <a:prstGeom prst="ellipse">
          <a:avLst/>
        </a:prstGeom>
        <a:solidFill>
          <a:srgbClr val="BBB831">
            <a:alpha val="49804"/>
          </a:srgb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050" b="1" kern="1200" spc="-1" dirty="0" smtClean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rPr>
            <a:t>Zones à contraintes naturelles ou spécifiques</a:t>
          </a:r>
          <a:endParaRPr lang="en-US" sz="1050" b="1" kern="1200" dirty="0">
            <a:solidFill>
              <a:schemeClr val="bg2"/>
            </a:solidFill>
          </a:endParaRPr>
        </a:p>
      </dsp:txBody>
      <dsp:txXfrm>
        <a:off x="4142050" y="784033"/>
        <a:ext cx="1049424" cy="1049424"/>
      </dsp:txXfrm>
    </dsp:sp>
    <dsp:sp modelId="{1161B164-1F0F-4FA3-AA04-C1F8CCEF4680}">
      <dsp:nvSpPr>
        <dsp:cNvPr id="0" name=""/>
        <dsp:cNvSpPr/>
      </dsp:nvSpPr>
      <dsp:spPr>
        <a:xfrm>
          <a:off x="4397050" y="1933524"/>
          <a:ext cx="1671746" cy="1484110"/>
        </a:xfrm>
        <a:prstGeom prst="ellipse">
          <a:avLst/>
        </a:prstGeom>
        <a:solidFill>
          <a:schemeClr val="tx1">
            <a:alpha val="5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050" b="1" kern="1200" spc="-1" dirty="0" smtClean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rPr>
            <a:t>Contrats de gestion de</a:t>
          </a:r>
          <a:endParaRPr lang="fr-BE" sz="1050" kern="1200" dirty="0" smtClean="0">
            <a:solidFill>
              <a:prstClr val="black"/>
            </a:solidFill>
            <a:latin typeface="Arial"/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050" b="1" kern="1200" spc="-1" dirty="0" smtClean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rPr>
            <a:t>l’environnement, du climat et d'autres</a:t>
          </a:r>
          <a:endParaRPr lang="en-US" sz="1050" b="1" i="0" kern="1200" dirty="0">
            <a:solidFill>
              <a:schemeClr val="bg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41872" y="2150867"/>
        <a:ext cx="1182102" cy="1049424"/>
      </dsp:txXfrm>
    </dsp:sp>
    <dsp:sp modelId="{EA4620AA-A228-4866-82FD-1677AAFBD7EF}">
      <dsp:nvSpPr>
        <dsp:cNvPr id="0" name=""/>
        <dsp:cNvSpPr/>
      </dsp:nvSpPr>
      <dsp:spPr>
        <a:xfrm>
          <a:off x="3813851" y="3300358"/>
          <a:ext cx="1705822" cy="1484110"/>
        </a:xfrm>
        <a:prstGeom prst="ellipse">
          <a:avLst/>
        </a:prstGeom>
        <a:solidFill>
          <a:schemeClr val="tx1">
            <a:alpha val="5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050" b="1" kern="1200" spc="-1" dirty="0" smtClean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rPr>
            <a:t>Investissements</a:t>
          </a:r>
          <a:endParaRPr lang="en-US" sz="1050" b="1" i="0" kern="1200" dirty="0">
            <a:solidFill>
              <a:schemeClr val="bg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63663" y="3517701"/>
        <a:ext cx="1206198" cy="1049424"/>
      </dsp:txXfrm>
    </dsp:sp>
    <dsp:sp modelId="{53EBBE4D-9CF8-4644-BDE5-C7ADF1BB75E2}">
      <dsp:nvSpPr>
        <dsp:cNvPr id="0" name=""/>
        <dsp:cNvSpPr/>
      </dsp:nvSpPr>
      <dsp:spPr>
        <a:xfrm>
          <a:off x="2557873" y="3866519"/>
          <a:ext cx="1484110" cy="1484110"/>
        </a:xfrm>
        <a:prstGeom prst="ellipse">
          <a:avLst/>
        </a:prstGeom>
        <a:solidFill>
          <a:schemeClr val="tx1">
            <a:alpha val="5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050" b="1" kern="1200" spc="-1" dirty="0" smtClean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rPr>
            <a:t>Coopération</a:t>
          </a:r>
          <a:endParaRPr lang="en-US" sz="1050" b="1" i="0" kern="1200" dirty="0">
            <a:solidFill>
              <a:schemeClr val="bg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75216" y="4083862"/>
        <a:ext cx="1049424" cy="1049424"/>
      </dsp:txXfrm>
    </dsp:sp>
    <dsp:sp modelId="{A4EAB5D1-C3B3-4659-AC3E-15ABF76072D0}">
      <dsp:nvSpPr>
        <dsp:cNvPr id="0" name=""/>
        <dsp:cNvSpPr/>
      </dsp:nvSpPr>
      <dsp:spPr>
        <a:xfrm>
          <a:off x="1191039" y="3300358"/>
          <a:ext cx="1484110" cy="1484110"/>
        </a:xfrm>
        <a:prstGeom prst="ellipse">
          <a:avLst/>
        </a:prstGeom>
        <a:solidFill>
          <a:schemeClr val="tx1">
            <a:alpha val="5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050" b="1" kern="1200" spc="-1" dirty="0" smtClean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rPr>
            <a:t>Outils de gestion des risques</a:t>
          </a:r>
          <a:endParaRPr lang="en-US" sz="1050" b="1" i="0" kern="1200" dirty="0">
            <a:solidFill>
              <a:schemeClr val="bg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08382" y="3517701"/>
        <a:ext cx="1049424" cy="1049424"/>
      </dsp:txXfrm>
    </dsp:sp>
    <dsp:sp modelId="{53DBC89B-88B2-4E90-AEFC-B2550AE9C9E2}">
      <dsp:nvSpPr>
        <dsp:cNvPr id="0" name=""/>
        <dsp:cNvSpPr/>
      </dsp:nvSpPr>
      <dsp:spPr>
        <a:xfrm>
          <a:off x="624878" y="1933524"/>
          <a:ext cx="1484110" cy="1484110"/>
        </a:xfrm>
        <a:prstGeom prst="ellipse">
          <a:avLst/>
        </a:prstGeom>
        <a:solidFill>
          <a:schemeClr val="tx1">
            <a:alpha val="5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050" b="1" kern="1200" spc="-1" dirty="0" smtClean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rPr>
            <a:t>Installation jeunes agriculteurs et aide au démarrage de l’activité économique en milieu rural</a:t>
          </a:r>
          <a:endParaRPr lang="en-US" sz="1050" b="1" kern="1200" dirty="0">
            <a:solidFill>
              <a:schemeClr val="bg2"/>
            </a:solidFill>
          </a:endParaRPr>
        </a:p>
      </dsp:txBody>
      <dsp:txXfrm>
        <a:off x="842221" y="2150867"/>
        <a:ext cx="1049424" cy="1049424"/>
      </dsp:txXfrm>
    </dsp:sp>
    <dsp:sp modelId="{0988068B-6E28-42B9-8490-2F4A2176974F}">
      <dsp:nvSpPr>
        <dsp:cNvPr id="0" name=""/>
        <dsp:cNvSpPr/>
      </dsp:nvSpPr>
      <dsp:spPr>
        <a:xfrm>
          <a:off x="1113138" y="566690"/>
          <a:ext cx="1639912" cy="1484110"/>
        </a:xfrm>
        <a:prstGeom prst="ellipse">
          <a:avLst/>
        </a:prstGeom>
        <a:solidFill>
          <a:schemeClr val="tx1">
            <a:alpha val="5000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050" b="1" kern="1200" spc="-1" dirty="0" smtClean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rPr>
            <a:t>Echange de connaissances et d’informations</a:t>
          </a:r>
          <a:endParaRPr lang="en-US" sz="1050" b="1" kern="1200" dirty="0">
            <a:solidFill>
              <a:schemeClr val="bg2"/>
            </a:solidFill>
          </a:endParaRPr>
        </a:p>
      </dsp:txBody>
      <dsp:txXfrm>
        <a:off x="1353298" y="784033"/>
        <a:ext cx="1159592" cy="10494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0.1253</cdr:x>
      <cdr:y>0.02306</cdr:y>
    </cdr:from>
    <cdr:to>
      <cdr:x>0.12688</cdr:x>
      <cdr:y>0.84709</cdr:y>
    </cdr:to>
    <cdr:cxnSp macro="">
      <cdr:nvCxnSpPr>
        <cdr:cNvPr id="3" name="Straight Connector 2"/>
        <cdr:cNvCxnSpPr/>
      </cdr:nvCxnSpPr>
      <cdr:spPr>
        <a:xfrm xmlns:a="http://schemas.openxmlformats.org/drawingml/2006/main" flipH="1" flipV="1">
          <a:off x="1166629" y="140291"/>
          <a:ext cx="14766" cy="5013546"/>
        </a:xfrm>
        <a:prstGeom xmlns:a="http://schemas.openxmlformats.org/drawingml/2006/main" prst="line">
          <a:avLst/>
        </a:prstGeom>
        <a:ln xmlns:a="http://schemas.openxmlformats.org/drawingml/2006/main" w="254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0.23147</cdr:x>
      <cdr:y>0.02291</cdr:y>
    </cdr:from>
    <cdr:to>
      <cdr:x>0.23305</cdr:x>
      <cdr:y>0.84694</cdr:y>
    </cdr:to>
    <cdr:cxnSp macro="">
      <cdr:nvCxnSpPr>
        <cdr:cNvPr id="6" name="Straight Connector 5"/>
        <cdr:cNvCxnSpPr/>
      </cdr:nvCxnSpPr>
      <cdr:spPr>
        <a:xfrm xmlns:a="http://schemas.openxmlformats.org/drawingml/2006/main" flipH="1" flipV="1">
          <a:off x="2155160" y="139405"/>
          <a:ext cx="14766" cy="5013546"/>
        </a:xfrm>
        <a:prstGeom xmlns:a="http://schemas.openxmlformats.org/drawingml/2006/main" prst="line">
          <a:avLst/>
        </a:prstGeom>
        <a:ln xmlns:a="http://schemas.openxmlformats.org/drawingml/2006/main" w="254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0.42417</cdr:x>
      <cdr:y>0.02413</cdr:y>
    </cdr:from>
    <cdr:to>
      <cdr:x>0.42576</cdr:x>
      <cdr:y>0.84816</cdr:y>
    </cdr:to>
    <cdr:cxnSp macro="">
      <cdr:nvCxnSpPr>
        <cdr:cNvPr id="7" name="Straight Connector 6"/>
        <cdr:cNvCxnSpPr/>
      </cdr:nvCxnSpPr>
      <cdr:spPr>
        <a:xfrm xmlns:a="http://schemas.openxmlformats.org/drawingml/2006/main" flipH="1" flipV="1">
          <a:off x="3949405" y="146789"/>
          <a:ext cx="14766" cy="5013546"/>
        </a:xfrm>
        <a:prstGeom xmlns:a="http://schemas.openxmlformats.org/drawingml/2006/main" prst="line">
          <a:avLst/>
        </a:prstGeom>
        <a:ln xmlns:a="http://schemas.openxmlformats.org/drawingml/2006/main" w="254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0.61767</cdr:x>
      <cdr:y>0.02291</cdr:y>
    </cdr:from>
    <cdr:to>
      <cdr:x>0.61925</cdr:x>
      <cdr:y>0.84694</cdr:y>
    </cdr:to>
    <cdr:cxnSp macro="">
      <cdr:nvCxnSpPr>
        <cdr:cNvPr id="8" name="Straight Connector 7"/>
        <cdr:cNvCxnSpPr/>
      </cdr:nvCxnSpPr>
      <cdr:spPr>
        <a:xfrm xmlns:a="http://schemas.openxmlformats.org/drawingml/2006/main" flipH="1" flipV="1">
          <a:off x="5751033" y="139404"/>
          <a:ext cx="14766" cy="5013546"/>
        </a:xfrm>
        <a:prstGeom xmlns:a="http://schemas.openxmlformats.org/drawingml/2006/main" prst="line">
          <a:avLst/>
        </a:prstGeom>
        <a:ln xmlns:a="http://schemas.openxmlformats.org/drawingml/2006/main" w="254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0.6827</cdr:x>
      <cdr:y>0.02413</cdr:y>
    </cdr:from>
    <cdr:to>
      <cdr:x>0.68428</cdr:x>
      <cdr:y>0.84816</cdr:y>
    </cdr:to>
    <cdr:cxnSp macro="">
      <cdr:nvCxnSpPr>
        <cdr:cNvPr id="9" name="Straight Connector 8"/>
        <cdr:cNvCxnSpPr/>
      </cdr:nvCxnSpPr>
      <cdr:spPr>
        <a:xfrm xmlns:a="http://schemas.openxmlformats.org/drawingml/2006/main" flipH="1" flipV="1">
          <a:off x="6356498" y="146788"/>
          <a:ext cx="14766" cy="5013546"/>
        </a:xfrm>
        <a:prstGeom xmlns:a="http://schemas.openxmlformats.org/drawingml/2006/main" prst="line">
          <a:avLst/>
        </a:prstGeom>
        <a:ln xmlns:a="http://schemas.openxmlformats.org/drawingml/2006/main" w="254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0.83258</cdr:x>
      <cdr:y>0.02413</cdr:y>
    </cdr:from>
    <cdr:to>
      <cdr:x>0.83416</cdr:x>
      <cdr:y>0.84816</cdr:y>
    </cdr:to>
    <cdr:cxnSp macro="">
      <cdr:nvCxnSpPr>
        <cdr:cNvPr id="10" name="Straight Connector 9"/>
        <cdr:cNvCxnSpPr/>
      </cdr:nvCxnSpPr>
      <cdr:spPr>
        <a:xfrm xmlns:a="http://schemas.openxmlformats.org/drawingml/2006/main" flipH="1" flipV="1">
          <a:off x="7752021" y="146788"/>
          <a:ext cx="14766" cy="5013546"/>
        </a:xfrm>
        <a:prstGeom xmlns:a="http://schemas.openxmlformats.org/drawingml/2006/main" prst="line">
          <a:avLst/>
        </a:prstGeom>
        <a:ln xmlns:a="http://schemas.openxmlformats.org/drawingml/2006/main" w="25400"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0.15534</cdr:x>
      <cdr:y>0.05932</cdr:y>
    </cdr:from>
    <cdr:to>
      <cdr:x>0.20109</cdr:x>
      <cdr:y>0.0898</cdr:y>
    </cdr:to>
    <cdr:sp macro="" textlink="">
      <cdr:nvSpPr>
        <cdr:cNvPr id="11" name="Rectangle 10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46324" y="360917"/>
          <a:ext cx="425994" cy="185452"/>
        </a:xfrm>
        <a:prstGeom xmlns:a="http://schemas.openxmlformats.org/drawingml/2006/main" prst="rect">
          <a:avLst/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65"/>
        </a:solidFill>
        <a:ln xmlns:a="http://schemas.openxmlformats.org/drawingml/2006/main">
          <a:noFill/>
        </a:ln>
        <a:extLst xmlns:a="http://schemas.openxmlformats.org/drawingml/2006/main"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2860" rIns="27432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en-GB" sz="1000" b="1" i="0" u="none" strike="noStrike" baseline="0">
              <a:solidFill>
                <a:srgbClr val="000000"/>
              </a:solidFill>
              <a:latin typeface="Arial"/>
              <a:cs typeface="Arial"/>
            </a:rPr>
            <a:t>EU-10</a:t>
          </a:r>
          <a:endParaRPr lang="en-GB"/>
        </a:p>
      </cdr:txBody>
    </cdr:sp>
  </cdr:relSizeAnchor>
  <cdr:relSizeAnchor xmlns:cdr="http://schemas.openxmlformats.org/drawingml/2006/chartDrawing">
    <cdr:from>
      <cdr:x>0.30443</cdr:x>
      <cdr:y>0.05932</cdr:y>
    </cdr:from>
    <cdr:to>
      <cdr:x>0.35018</cdr:x>
      <cdr:y>0.0898</cdr:y>
    </cdr:to>
    <cdr:sp macro="" textlink="">
      <cdr:nvSpPr>
        <cdr:cNvPr id="12" name="Rectangle 11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834464" y="360916"/>
          <a:ext cx="425994" cy="185452"/>
        </a:xfrm>
        <a:prstGeom xmlns:a="http://schemas.openxmlformats.org/drawingml/2006/main" prst="rect">
          <a:avLst/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65"/>
        </a:solidFill>
        <a:ln xmlns:a="http://schemas.openxmlformats.org/drawingml/2006/main">
          <a:noFill/>
        </a:ln>
        <a:extLst xmlns:a="http://schemas.openxmlformats.org/drawingml/2006/main"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2860" rIns="27432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en-GB" sz="1000" b="1" i="0" u="none" strike="noStrike" baseline="0">
              <a:solidFill>
                <a:srgbClr val="000000"/>
              </a:solidFill>
              <a:latin typeface="Arial"/>
              <a:cs typeface="Arial"/>
            </a:rPr>
            <a:t>EU-12</a:t>
          </a:r>
          <a:endParaRPr lang="en-GB"/>
        </a:p>
      </cdr:txBody>
    </cdr:sp>
  </cdr:relSizeAnchor>
  <cdr:relSizeAnchor xmlns:cdr="http://schemas.openxmlformats.org/drawingml/2006/chartDrawing">
    <cdr:from>
      <cdr:x>0.49713</cdr:x>
      <cdr:y>0.06053</cdr:y>
    </cdr:from>
    <cdr:to>
      <cdr:x>0.54288</cdr:x>
      <cdr:y>0.09101</cdr:y>
    </cdr:to>
    <cdr:sp macro="" textlink="">
      <cdr:nvSpPr>
        <cdr:cNvPr id="13" name="Rectangle 1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628708" y="368300"/>
          <a:ext cx="425994" cy="185452"/>
        </a:xfrm>
        <a:prstGeom xmlns:a="http://schemas.openxmlformats.org/drawingml/2006/main" prst="rect">
          <a:avLst/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65"/>
        </a:solidFill>
        <a:ln xmlns:a="http://schemas.openxmlformats.org/drawingml/2006/main">
          <a:noFill/>
        </a:ln>
        <a:extLst xmlns:a="http://schemas.openxmlformats.org/drawingml/2006/main"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2860" rIns="27432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en-GB" sz="1000" b="1" i="0" u="none" strike="noStrike" baseline="0">
              <a:solidFill>
                <a:srgbClr val="000000"/>
              </a:solidFill>
              <a:latin typeface="Arial"/>
              <a:cs typeface="Arial"/>
            </a:rPr>
            <a:t>EU-15</a:t>
          </a:r>
          <a:endParaRPr lang="en-GB"/>
        </a:p>
      </cdr:txBody>
    </cdr:sp>
  </cdr:relSizeAnchor>
  <cdr:relSizeAnchor xmlns:cdr="http://schemas.openxmlformats.org/drawingml/2006/chartDrawing">
    <cdr:from>
      <cdr:x>0.63115</cdr:x>
      <cdr:y>0.06296</cdr:y>
    </cdr:from>
    <cdr:to>
      <cdr:x>0.6769</cdr:x>
      <cdr:y>0.09344</cdr:y>
    </cdr:to>
    <cdr:sp macro="" textlink="">
      <cdr:nvSpPr>
        <cdr:cNvPr id="14" name="Rectangle 1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876556" y="383067"/>
          <a:ext cx="425994" cy="185452"/>
        </a:xfrm>
        <a:prstGeom xmlns:a="http://schemas.openxmlformats.org/drawingml/2006/main" prst="rect">
          <a:avLst/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65"/>
        </a:solidFill>
        <a:ln xmlns:a="http://schemas.openxmlformats.org/drawingml/2006/main">
          <a:noFill/>
        </a:ln>
        <a:extLst xmlns:a="http://schemas.openxmlformats.org/drawingml/2006/main"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2860" rIns="27432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en-GB" sz="1000" b="1" i="0" u="none" strike="noStrike" baseline="0">
              <a:solidFill>
                <a:srgbClr val="000000"/>
              </a:solidFill>
              <a:latin typeface="Arial"/>
              <a:cs typeface="Arial"/>
            </a:rPr>
            <a:t>EU-25</a:t>
          </a:r>
          <a:endParaRPr lang="en-GB"/>
        </a:p>
      </cdr:txBody>
    </cdr:sp>
  </cdr:relSizeAnchor>
  <cdr:relSizeAnchor xmlns:cdr="http://schemas.openxmlformats.org/drawingml/2006/chartDrawing">
    <cdr:from>
      <cdr:x>0.73662</cdr:x>
      <cdr:y>0.06053</cdr:y>
    </cdr:from>
    <cdr:to>
      <cdr:x>0.78237</cdr:x>
      <cdr:y>0.09101</cdr:y>
    </cdr:to>
    <cdr:sp macro="" textlink="">
      <cdr:nvSpPr>
        <cdr:cNvPr id="15" name="Rectangle 1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858592" y="368300"/>
          <a:ext cx="425994" cy="185452"/>
        </a:xfrm>
        <a:prstGeom xmlns:a="http://schemas.openxmlformats.org/drawingml/2006/main" prst="rect">
          <a:avLst/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65"/>
        </a:solidFill>
        <a:ln xmlns:a="http://schemas.openxmlformats.org/drawingml/2006/main">
          <a:noFill/>
        </a:ln>
        <a:extLst xmlns:a="http://schemas.openxmlformats.org/drawingml/2006/main"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2860" rIns="27432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en-GB" sz="1000" b="1" i="0" u="none" strike="noStrike" baseline="0">
              <a:solidFill>
                <a:srgbClr val="000000"/>
              </a:solidFill>
              <a:latin typeface="Arial"/>
              <a:cs typeface="Arial"/>
            </a:rPr>
            <a:t>EU-27</a:t>
          </a:r>
          <a:endParaRPr lang="en-GB"/>
        </a:p>
      </cdr:txBody>
    </cdr:sp>
  </cdr:relSizeAnchor>
  <cdr:relSizeAnchor xmlns:cdr="http://schemas.openxmlformats.org/drawingml/2006/chartDrawing">
    <cdr:from>
      <cdr:x>0.88967</cdr:x>
      <cdr:y>0.06175</cdr:y>
    </cdr:from>
    <cdr:to>
      <cdr:x>0.93543</cdr:x>
      <cdr:y>0.09223</cdr:y>
    </cdr:to>
    <cdr:sp macro="" textlink="">
      <cdr:nvSpPr>
        <cdr:cNvPr id="16" name="Rectangle 1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283649" y="375685"/>
          <a:ext cx="425994" cy="185452"/>
        </a:xfrm>
        <a:prstGeom xmlns:a="http://schemas.openxmlformats.org/drawingml/2006/main" prst="rect">
          <a:avLst/>
        </a:prstGeom>
        <a:solidFill xmlns:a="http://schemas.openxmlformats.org/drawingml/2006/main">
          <a:srgbClr xmlns:mc="http://schemas.openxmlformats.org/markup-compatibility/2006" xmlns:a14="http://schemas.microsoft.com/office/drawing/2010/main" val="FFFFFF" mc:Ignorable="a14" a14:legacySpreadsheetColorIndex="65"/>
        </a:solidFill>
        <a:ln xmlns:a="http://schemas.openxmlformats.org/drawingml/2006/main">
          <a:noFill/>
        </a:ln>
        <a:extLst xmlns:a="http://schemas.openxmlformats.org/drawingml/2006/main"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27432" tIns="22860" rIns="27432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en-GB" sz="1000" b="1" i="0" u="none" strike="noStrike" baseline="0">
              <a:solidFill>
                <a:srgbClr val="000000"/>
              </a:solidFill>
              <a:latin typeface="Arial"/>
              <a:cs typeface="Arial"/>
            </a:rPr>
            <a:t>EU-28</a:t>
          </a:r>
          <a:endParaRPr lang="en-GB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2016" cy="495693"/>
          </a:xfrm>
          <a:prstGeom prst="rect">
            <a:avLst/>
          </a:prstGeom>
        </p:spPr>
        <p:txBody>
          <a:bodyPr vert="horz" lIns="92600" tIns="46299" rIns="92600" bIns="4629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365" y="1"/>
            <a:ext cx="2972016" cy="495693"/>
          </a:xfrm>
          <a:prstGeom prst="rect">
            <a:avLst/>
          </a:prstGeom>
        </p:spPr>
        <p:txBody>
          <a:bodyPr vert="horz" lIns="92600" tIns="46299" rIns="92600" bIns="46299" rtlCol="0"/>
          <a:lstStyle>
            <a:lvl1pPr algn="r">
              <a:defRPr sz="1200"/>
            </a:lvl1pPr>
          </a:lstStyle>
          <a:p>
            <a:fld id="{DB731418-39EE-44EF-8BB0-4B18B25C4F6F}" type="datetimeFigureOut">
              <a:rPr lang="en-GB" smtClean="0"/>
              <a:t>14/05/2019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9348"/>
            <a:ext cx="2972016" cy="495693"/>
          </a:xfrm>
          <a:prstGeom prst="rect">
            <a:avLst/>
          </a:prstGeom>
        </p:spPr>
        <p:txBody>
          <a:bodyPr vert="horz" lIns="92600" tIns="46299" rIns="92600" bIns="4629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365" y="9429348"/>
            <a:ext cx="2972016" cy="495693"/>
          </a:xfrm>
          <a:prstGeom prst="rect">
            <a:avLst/>
          </a:prstGeom>
        </p:spPr>
        <p:txBody>
          <a:bodyPr vert="horz" lIns="92600" tIns="46299" rIns="92600" bIns="46299" rtlCol="0" anchor="b"/>
          <a:lstStyle>
            <a:lvl1pPr algn="r">
              <a:defRPr sz="1200"/>
            </a:lvl1pPr>
          </a:lstStyle>
          <a:p>
            <a:fld id="{B2875861-17F5-4832-B086-2062083D1B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075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body"/>
          </p:nvPr>
        </p:nvSpPr>
        <p:spPr>
          <a:xfrm>
            <a:off x="762709" y="5078521"/>
            <a:ext cx="6101309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spc="-1">
                <a:latin typeface="Arial"/>
              </a:rPr>
              <a:t>Click to edit the notes format</a:t>
            </a:r>
            <a:endParaRPr/>
          </a:p>
        </p:txBody>
      </p:sp>
      <p:sp>
        <p:nvSpPr>
          <p:cNvPr id="271" name="PlaceHolder 2"/>
          <p:cNvSpPr>
            <a:spLocks noGrp="1"/>
          </p:cNvSpPr>
          <p:nvPr>
            <p:ph type="hdr"/>
          </p:nvPr>
        </p:nvSpPr>
        <p:spPr>
          <a:xfrm>
            <a:off x="1" y="0"/>
            <a:ext cx="3309793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spc="-1">
                <a:latin typeface="Times New Roman"/>
              </a:rPr>
              <a:t>&lt;header&gt;</a:t>
            </a:r>
            <a:endParaRPr/>
          </a:p>
        </p:txBody>
      </p:sp>
      <p:sp>
        <p:nvSpPr>
          <p:cNvPr id="272" name="PlaceHolder 3"/>
          <p:cNvSpPr>
            <a:spLocks noGrp="1"/>
          </p:cNvSpPr>
          <p:nvPr>
            <p:ph type="dt"/>
          </p:nvPr>
        </p:nvSpPr>
        <p:spPr>
          <a:xfrm>
            <a:off x="4316934" y="0"/>
            <a:ext cx="3309793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spc="-1">
                <a:latin typeface="Times New Roman"/>
              </a:rPr>
              <a:t>&lt;date/time&gt;</a:t>
            </a:r>
            <a:endParaRPr/>
          </a:p>
        </p:txBody>
      </p:sp>
      <p:sp>
        <p:nvSpPr>
          <p:cNvPr id="273" name="PlaceHolder 4"/>
          <p:cNvSpPr>
            <a:spLocks noGrp="1"/>
          </p:cNvSpPr>
          <p:nvPr>
            <p:ph type="ftr"/>
          </p:nvPr>
        </p:nvSpPr>
        <p:spPr>
          <a:xfrm>
            <a:off x="1" y="10157401"/>
            <a:ext cx="3309793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spc="-1">
                <a:latin typeface="Times New Roman"/>
              </a:rPr>
              <a:t>&lt;footer&gt;</a:t>
            </a:r>
            <a:endParaRPr/>
          </a:p>
        </p:txBody>
      </p:sp>
      <p:sp>
        <p:nvSpPr>
          <p:cNvPr id="274" name="PlaceHolder 5"/>
          <p:cNvSpPr>
            <a:spLocks noGrp="1"/>
          </p:cNvSpPr>
          <p:nvPr>
            <p:ph type="sldNum"/>
          </p:nvPr>
        </p:nvSpPr>
        <p:spPr>
          <a:xfrm>
            <a:off x="4316934" y="10157401"/>
            <a:ext cx="3309793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B6CB05E5-931F-441F-8609-97A268863926}" type="slidenum">
              <a:rPr lang="en-US" sz="1400" spc="-1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9633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83" algn="l" defTabSz="9139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60" algn="l" defTabSz="9139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42" algn="l" defTabSz="9139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925" algn="l" defTabSz="9139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907" algn="l" defTabSz="9139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84" algn="l" defTabSz="9139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67" algn="l" defTabSz="9139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845" algn="l" defTabSz="9139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7572" indent="-28752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50110" indent="-2300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10154" indent="-2300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70200" indent="-2300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30245" indent="-230023" defTabSz="4600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90288" indent="-230023" defTabSz="4600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50333" indent="-230023" defTabSz="4600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10377" indent="-230023" defTabSz="46004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81A2127-4D1A-4028-8BDB-D67E2580D3A7}" type="slidenum">
              <a:rPr lang="en-GB" altLang="en-US" smtClean="0">
                <a:solidFill>
                  <a:srgbClr val="000000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GB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6150" y="744538"/>
            <a:ext cx="4967288" cy="37242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34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155" y="4716746"/>
            <a:ext cx="5027699" cy="446539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endParaRPr lang="en-US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body"/>
          </p:nvPr>
        </p:nvSpPr>
        <p:spPr>
          <a:xfrm>
            <a:off x="685349" y="4714920"/>
            <a:ext cx="5486784" cy="446688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6" name="TextShape 2"/>
          <p:cNvSpPr txBox="1"/>
          <p:nvPr/>
        </p:nvSpPr>
        <p:spPr>
          <a:xfrm>
            <a:off x="3884005" y="9428040"/>
            <a:ext cx="2972023" cy="496440"/>
          </a:xfrm>
          <a:prstGeom prst="rect">
            <a:avLst/>
          </a:prstGeom>
          <a:noFill/>
          <a:ln w="9360">
            <a:noFill/>
          </a:ln>
        </p:spPr>
        <p:txBody>
          <a:bodyPr lIns="91756" tIns="45879" rIns="91756" bIns="45879" anchor="b"/>
          <a:lstStyle/>
          <a:p>
            <a:pPr algn="r">
              <a:lnSpc>
                <a:spcPct val="100000"/>
              </a:lnSpc>
            </a:pPr>
            <a:fld id="{4CB58B40-4541-4CDA-901C-0C70C095A781}" type="slidenum">
              <a:rPr lang="en-US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12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PlaceHolder 1"/>
          <p:cNvSpPr>
            <a:spLocks noGrp="1"/>
          </p:cNvSpPr>
          <p:nvPr>
            <p:ph type="body"/>
          </p:nvPr>
        </p:nvSpPr>
        <p:spPr>
          <a:xfrm>
            <a:off x="685349" y="4714920"/>
            <a:ext cx="5486784" cy="44668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 lang="fr-BE" sz="2000" dirty="0"/>
          </a:p>
        </p:txBody>
      </p:sp>
      <p:sp>
        <p:nvSpPr>
          <p:cNvPr id="901" name="TextShape 2"/>
          <p:cNvSpPr txBox="1"/>
          <p:nvPr/>
        </p:nvSpPr>
        <p:spPr>
          <a:xfrm>
            <a:off x="3884005" y="9428040"/>
            <a:ext cx="2972023" cy="496440"/>
          </a:xfrm>
          <a:prstGeom prst="rect">
            <a:avLst/>
          </a:prstGeom>
          <a:noFill/>
          <a:ln w="9360">
            <a:noFill/>
          </a:ln>
        </p:spPr>
        <p:txBody>
          <a:bodyPr lIns="91756" tIns="45879" rIns="91756" bIns="45879" anchor="b"/>
          <a:lstStyle/>
          <a:p>
            <a:pPr algn="r">
              <a:lnSpc>
                <a:spcPct val="100000"/>
              </a:lnSpc>
            </a:pPr>
            <a:fld id="{4ABEB342-41B5-4670-88D1-044F78CF4FD5}" type="slidenum">
              <a:rPr lang="en-US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13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PlaceHolder 1"/>
          <p:cNvSpPr>
            <a:spLocks noGrp="1"/>
          </p:cNvSpPr>
          <p:nvPr>
            <p:ph type="body"/>
          </p:nvPr>
        </p:nvSpPr>
        <p:spPr>
          <a:xfrm>
            <a:off x="685349" y="4714920"/>
            <a:ext cx="5486784" cy="446688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895" name="TextShape 2"/>
          <p:cNvSpPr txBox="1"/>
          <p:nvPr/>
        </p:nvSpPr>
        <p:spPr>
          <a:xfrm>
            <a:off x="3884005" y="9428040"/>
            <a:ext cx="2972023" cy="496440"/>
          </a:xfrm>
          <a:prstGeom prst="rect">
            <a:avLst/>
          </a:prstGeom>
          <a:noFill/>
          <a:ln w="9360">
            <a:noFill/>
          </a:ln>
        </p:spPr>
        <p:txBody>
          <a:bodyPr lIns="91756" tIns="45879" rIns="91756" bIns="45879" anchor="b"/>
          <a:lstStyle/>
          <a:p>
            <a:pPr algn="r">
              <a:lnSpc>
                <a:spcPct val="100000"/>
              </a:lnSpc>
            </a:pPr>
            <a:fld id="{976EC169-C71F-4DB2-8CCB-76C768696110}" type="slidenum">
              <a:rPr lang="en-US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14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15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73568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7500" b="1">
                <a:solidFill>
                  <a:srgbClr val="FFD624"/>
                </a:solidFill>
                <a:latin typeface="Verdana" pitchFamily="34" charset="0"/>
              </a:defRPr>
            </a:lvl1pPr>
            <a:lvl2pPr marL="745524" indent="-286740" eaLnBrk="0" hangingPunct="0">
              <a:defRPr sz="7500" b="1">
                <a:solidFill>
                  <a:srgbClr val="FFD624"/>
                </a:solidFill>
                <a:latin typeface="Verdana" pitchFamily="34" charset="0"/>
              </a:defRPr>
            </a:lvl2pPr>
            <a:lvl3pPr marL="1146960" indent="-229393" eaLnBrk="0" hangingPunct="0">
              <a:defRPr sz="7500" b="1">
                <a:solidFill>
                  <a:srgbClr val="FFD624"/>
                </a:solidFill>
                <a:latin typeface="Verdana" pitchFamily="34" charset="0"/>
              </a:defRPr>
            </a:lvl3pPr>
            <a:lvl4pPr marL="1605744" indent="-229393" eaLnBrk="0" hangingPunct="0">
              <a:defRPr sz="7500" b="1">
                <a:solidFill>
                  <a:srgbClr val="FFD624"/>
                </a:solidFill>
                <a:latin typeface="Verdana" pitchFamily="34" charset="0"/>
              </a:defRPr>
            </a:lvl4pPr>
            <a:lvl5pPr marL="2064528" indent="-229393" eaLnBrk="0" hangingPunct="0">
              <a:defRPr sz="7500" b="1">
                <a:solidFill>
                  <a:srgbClr val="FFD624"/>
                </a:solidFill>
                <a:latin typeface="Verdana" pitchFamily="34" charset="0"/>
              </a:defRPr>
            </a:lvl5pPr>
            <a:lvl6pPr marL="2523311" indent="-229393" eaLnBrk="0" fontAlgn="base" hangingPunct="0">
              <a:spcBef>
                <a:spcPct val="0"/>
              </a:spcBef>
              <a:spcAft>
                <a:spcPct val="0"/>
              </a:spcAft>
              <a:defRPr sz="7500" b="1">
                <a:solidFill>
                  <a:srgbClr val="FFD624"/>
                </a:solidFill>
                <a:latin typeface="Verdana" pitchFamily="34" charset="0"/>
              </a:defRPr>
            </a:lvl6pPr>
            <a:lvl7pPr marL="2982096" indent="-229393" eaLnBrk="0" fontAlgn="base" hangingPunct="0">
              <a:spcBef>
                <a:spcPct val="0"/>
              </a:spcBef>
              <a:spcAft>
                <a:spcPct val="0"/>
              </a:spcAft>
              <a:defRPr sz="7500" b="1">
                <a:solidFill>
                  <a:srgbClr val="FFD624"/>
                </a:solidFill>
                <a:latin typeface="Verdana" pitchFamily="34" charset="0"/>
              </a:defRPr>
            </a:lvl7pPr>
            <a:lvl8pPr marL="3440879" indent="-229393" eaLnBrk="0" fontAlgn="base" hangingPunct="0">
              <a:spcBef>
                <a:spcPct val="0"/>
              </a:spcBef>
              <a:spcAft>
                <a:spcPct val="0"/>
              </a:spcAft>
              <a:defRPr sz="7500" b="1">
                <a:solidFill>
                  <a:srgbClr val="FFD624"/>
                </a:solidFill>
                <a:latin typeface="Verdana" pitchFamily="34" charset="0"/>
              </a:defRPr>
            </a:lvl8pPr>
            <a:lvl9pPr marL="3899663" indent="-229393" eaLnBrk="0" fontAlgn="base" hangingPunct="0">
              <a:spcBef>
                <a:spcPct val="0"/>
              </a:spcBef>
              <a:spcAft>
                <a:spcPct val="0"/>
              </a:spcAft>
              <a:defRPr sz="75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F0F84A34-FC12-4D1C-AF86-733E557F0308}" type="slidenum">
              <a:rPr lang="en-GB" sz="1200" b="0">
                <a:solidFill>
                  <a:srgbClr val="000000"/>
                </a:solidFill>
                <a:latin typeface="Arial" charset="0"/>
              </a:rPr>
              <a:pPr eaLnBrk="1" hangingPunct="1"/>
              <a:t>16</a:t>
            </a:fld>
            <a:endParaRPr lang="en-GB" sz="12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1186166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6CB05E5-931F-441F-8609-97A268863926}" type="slidenum">
              <a:rPr lang="en-US" sz="1400" spc="-1">
                <a:latin typeface="Times New Roman"/>
              </a:r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48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065A2-36FB-4225-8EDB-51AA536FA08A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786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565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4298" indent="-286268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5074" indent="-229014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3102" indent="-229014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61132" indent="-229014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9160" indent="-229014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7190" indent="-229014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35219" indent="-229014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93247" indent="-229014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5018EC95-E169-4D65-8BE4-D1E8FC12ECFA}" type="slidenum">
              <a:rPr lang="en-GB" sz="1200" b="0">
                <a:solidFill>
                  <a:prstClr val="black"/>
                </a:solidFill>
                <a:latin typeface="Arial" charset="0"/>
              </a:rPr>
              <a:pPr eaLnBrk="1" hangingPunct="1"/>
              <a:t>5</a:t>
            </a:fld>
            <a:endParaRPr lang="en-GB" sz="1200" b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PlaceHolder 1"/>
          <p:cNvSpPr>
            <a:spLocks noGrp="1"/>
          </p:cNvSpPr>
          <p:nvPr>
            <p:ph type="body"/>
          </p:nvPr>
        </p:nvSpPr>
        <p:spPr>
          <a:xfrm>
            <a:off x="685349" y="4714920"/>
            <a:ext cx="5486784" cy="44668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913" name="TextShape 2"/>
          <p:cNvSpPr txBox="1"/>
          <p:nvPr/>
        </p:nvSpPr>
        <p:spPr>
          <a:xfrm>
            <a:off x="3884005" y="9428040"/>
            <a:ext cx="2972023" cy="496440"/>
          </a:xfrm>
          <a:prstGeom prst="rect">
            <a:avLst/>
          </a:prstGeom>
          <a:noFill/>
          <a:ln w="9360">
            <a:noFill/>
          </a:ln>
        </p:spPr>
        <p:txBody>
          <a:bodyPr lIns="91756" tIns="45879" rIns="91756" bIns="45879" anchor="b"/>
          <a:lstStyle/>
          <a:p>
            <a:pPr algn="r">
              <a:lnSpc>
                <a:spcPct val="100000"/>
              </a:lnSpc>
            </a:pPr>
            <a:fld id="{CA7891F8-F002-4AAC-A3B5-439ACBE4C637}" type="slidenum">
              <a:rPr lang="en-US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001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3296" indent="-36293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BE" dirty="0"/>
              <a:t>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6CB05E5-931F-441F-8609-97A268863926}" type="slidenum">
              <a:rPr lang="en-US" sz="1400" spc="-1">
                <a:latin typeface="Times New Roman"/>
              </a:r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71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PlaceHolder 1"/>
          <p:cNvSpPr>
            <a:spLocks noGrp="1"/>
          </p:cNvSpPr>
          <p:nvPr>
            <p:ph type="body"/>
          </p:nvPr>
        </p:nvSpPr>
        <p:spPr>
          <a:xfrm>
            <a:off x="685349" y="4714920"/>
            <a:ext cx="5486784" cy="44668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913" name="TextShape 2"/>
          <p:cNvSpPr txBox="1"/>
          <p:nvPr/>
        </p:nvSpPr>
        <p:spPr>
          <a:xfrm>
            <a:off x="3884005" y="9428040"/>
            <a:ext cx="2972023" cy="496440"/>
          </a:xfrm>
          <a:prstGeom prst="rect">
            <a:avLst/>
          </a:prstGeom>
          <a:noFill/>
          <a:ln w="9360">
            <a:noFill/>
          </a:ln>
        </p:spPr>
        <p:txBody>
          <a:bodyPr lIns="91756" tIns="45879" rIns="91756" bIns="45879" anchor="b"/>
          <a:lstStyle/>
          <a:p>
            <a:pPr algn="r">
              <a:lnSpc>
                <a:spcPct val="100000"/>
              </a:lnSpc>
            </a:pPr>
            <a:fld id="{CA7891F8-F002-4AAC-A3B5-439ACBE4C637}" type="slidenum">
              <a:rPr lang="en-US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10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PlaceHolder 1"/>
          <p:cNvSpPr>
            <a:spLocks noGrp="1"/>
          </p:cNvSpPr>
          <p:nvPr>
            <p:ph type="body"/>
          </p:nvPr>
        </p:nvSpPr>
        <p:spPr>
          <a:xfrm>
            <a:off x="685349" y="4714920"/>
            <a:ext cx="5486784" cy="44668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 lang="fr-BE" sz="2000" dirty="0"/>
          </a:p>
        </p:txBody>
      </p:sp>
      <p:sp>
        <p:nvSpPr>
          <p:cNvPr id="893" name="TextShape 2"/>
          <p:cNvSpPr txBox="1"/>
          <p:nvPr/>
        </p:nvSpPr>
        <p:spPr>
          <a:xfrm>
            <a:off x="3884005" y="9428040"/>
            <a:ext cx="2972023" cy="496440"/>
          </a:xfrm>
          <a:prstGeom prst="rect">
            <a:avLst/>
          </a:prstGeom>
          <a:noFill/>
          <a:ln w="9360">
            <a:noFill/>
          </a:ln>
        </p:spPr>
        <p:txBody>
          <a:bodyPr lIns="91756" tIns="45879" rIns="91756" bIns="45879" anchor="b"/>
          <a:lstStyle/>
          <a:p>
            <a:pPr algn="r">
              <a:lnSpc>
                <a:spcPct val="100000"/>
              </a:lnSpc>
            </a:pPr>
            <a:fld id="{964FF316-7DA0-41D2-AF89-FF119C4ACFB9}" type="slidenum">
              <a:rPr lang="en-US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png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3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1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1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1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1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1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Picture 36"/>
          <p:cNvPicPr/>
          <p:nvPr/>
        </p:nvPicPr>
        <p:blipFill>
          <a:blip r:embed="rId2"/>
          <a:stretch/>
        </p:blipFill>
        <p:spPr>
          <a:xfrm>
            <a:off x="2079000" y="1604521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Picture 37"/>
          <p:cNvPicPr/>
          <p:nvPr/>
        </p:nvPicPr>
        <p:blipFill>
          <a:blip r:embed="rId2"/>
          <a:stretch/>
        </p:blipFill>
        <p:spPr>
          <a:xfrm>
            <a:off x="2079000" y="1604521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457200" y="1604521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1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1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674240" y="1604521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57200" y="3682081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4674240" y="1604521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1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1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674240" y="3682081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57200" y="3682081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57200" y="3682081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674240" y="3682081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457200" y="3682081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4521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57200" y="1604521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13" name="Picture 112"/>
          <p:cNvPicPr/>
          <p:nvPr/>
        </p:nvPicPr>
        <p:blipFill>
          <a:blip r:embed="rId2"/>
          <a:stretch/>
        </p:blipFill>
        <p:spPr>
          <a:xfrm>
            <a:off x="2079000" y="1604521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4" name="Picture 113"/>
          <p:cNvPicPr/>
          <p:nvPr/>
        </p:nvPicPr>
        <p:blipFill>
          <a:blip r:embed="rId2"/>
          <a:stretch/>
        </p:blipFill>
        <p:spPr>
          <a:xfrm>
            <a:off x="2079000" y="1604521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lIns="91398" tIns="45699" rIns="91398" bIns="45699" anchor="ctr"/>
          <a:lstStyle/>
          <a:p>
            <a:pPr algn="ctr" defTabSz="456983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6001" y="309600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8" tIns="45699" rIns="91398" bIns="45699" anchor="ctr"/>
          <a:lstStyle/>
          <a:p>
            <a:pPr algn="ctr" defTabSz="456983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700808"/>
            <a:ext cx="4536504" cy="2016224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marL="0" indent="0">
              <a:buNone/>
              <a:defRPr sz="3000" b="1" i="0">
                <a:solidFill>
                  <a:schemeClr val="bg1"/>
                </a:solidFill>
              </a:defRPr>
            </a:lvl1pPr>
            <a:lvl3pPr marL="228489" indent="-228489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94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20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80735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77013" y="116632"/>
            <a:ext cx="21336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7544" y="6297439"/>
            <a:ext cx="21336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633788"/>
          </a:xfrm>
        </p:spPr>
        <p:txBody>
          <a:bodyPr/>
          <a:lstStyle>
            <a:lvl1pPr marL="342736" indent="-342736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64019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83" indent="0">
              <a:buNone/>
              <a:defRPr sz="1800"/>
            </a:lvl2pPr>
            <a:lvl3pPr marL="913960" indent="0">
              <a:buNone/>
              <a:defRPr sz="1600"/>
            </a:lvl3pPr>
            <a:lvl4pPr marL="1370942" indent="0">
              <a:buNone/>
              <a:defRPr sz="1400"/>
            </a:lvl4pPr>
            <a:lvl5pPr marL="1827925" indent="0">
              <a:buNone/>
              <a:defRPr sz="1400"/>
            </a:lvl5pPr>
            <a:lvl6pPr marL="2284907" indent="0">
              <a:buNone/>
              <a:defRPr sz="1400"/>
            </a:lvl6pPr>
            <a:lvl7pPr marL="2741884" indent="0">
              <a:buNone/>
              <a:defRPr sz="1400"/>
            </a:lvl7pPr>
            <a:lvl8pPr marL="3198867" indent="0">
              <a:buNone/>
              <a:defRPr sz="1400"/>
            </a:lvl8pPr>
            <a:lvl9pPr marL="365584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4160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4550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3" indent="0">
              <a:buNone/>
              <a:defRPr sz="2000" b="1"/>
            </a:lvl2pPr>
            <a:lvl3pPr marL="913960" indent="0">
              <a:buNone/>
              <a:defRPr sz="1800" b="1"/>
            </a:lvl3pPr>
            <a:lvl4pPr marL="1370942" indent="0">
              <a:buNone/>
              <a:defRPr sz="1600" b="1"/>
            </a:lvl4pPr>
            <a:lvl5pPr marL="1827925" indent="0">
              <a:buNone/>
              <a:defRPr sz="1600" b="1"/>
            </a:lvl5pPr>
            <a:lvl6pPr marL="2284907" indent="0">
              <a:buNone/>
              <a:defRPr sz="1600" b="1"/>
            </a:lvl6pPr>
            <a:lvl7pPr marL="2741884" indent="0">
              <a:buNone/>
              <a:defRPr sz="1600" b="1"/>
            </a:lvl7pPr>
            <a:lvl8pPr marL="3198867" indent="0">
              <a:buNone/>
              <a:defRPr sz="1600" b="1"/>
            </a:lvl8pPr>
            <a:lvl9pPr marL="365584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3" indent="0">
              <a:buNone/>
              <a:defRPr sz="2000" b="1"/>
            </a:lvl2pPr>
            <a:lvl3pPr marL="913960" indent="0">
              <a:buNone/>
              <a:defRPr sz="1800" b="1"/>
            </a:lvl3pPr>
            <a:lvl4pPr marL="1370942" indent="0">
              <a:buNone/>
              <a:defRPr sz="1600" b="1"/>
            </a:lvl4pPr>
            <a:lvl5pPr marL="1827925" indent="0">
              <a:buNone/>
              <a:defRPr sz="1600" b="1"/>
            </a:lvl5pPr>
            <a:lvl6pPr marL="2284907" indent="0">
              <a:buNone/>
              <a:defRPr sz="1600" b="1"/>
            </a:lvl6pPr>
            <a:lvl7pPr marL="2741884" indent="0">
              <a:buNone/>
              <a:defRPr sz="1600" b="1"/>
            </a:lvl7pPr>
            <a:lvl8pPr marL="3198867" indent="0">
              <a:buNone/>
              <a:defRPr sz="1600" b="1"/>
            </a:lvl8pPr>
            <a:lvl9pPr marL="365584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387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1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8340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87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83" indent="0">
              <a:buNone/>
              <a:defRPr sz="1200"/>
            </a:lvl2pPr>
            <a:lvl3pPr marL="913960" indent="0">
              <a:buNone/>
              <a:defRPr sz="1000"/>
            </a:lvl3pPr>
            <a:lvl4pPr marL="1370942" indent="0">
              <a:buNone/>
              <a:defRPr sz="900"/>
            </a:lvl4pPr>
            <a:lvl5pPr marL="1827925" indent="0">
              <a:buNone/>
              <a:defRPr sz="900"/>
            </a:lvl5pPr>
            <a:lvl6pPr marL="2284907" indent="0">
              <a:buNone/>
              <a:defRPr sz="900"/>
            </a:lvl6pPr>
            <a:lvl7pPr marL="2741884" indent="0">
              <a:buNone/>
              <a:defRPr sz="900"/>
            </a:lvl7pPr>
            <a:lvl8pPr marL="3198867" indent="0">
              <a:buNone/>
              <a:defRPr sz="900"/>
            </a:lvl8pPr>
            <a:lvl9pPr marL="365584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4553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83" indent="0">
              <a:buNone/>
              <a:defRPr sz="2800"/>
            </a:lvl2pPr>
            <a:lvl3pPr marL="913960" indent="0">
              <a:buNone/>
              <a:defRPr sz="2400"/>
            </a:lvl3pPr>
            <a:lvl4pPr marL="1370942" indent="0">
              <a:buNone/>
              <a:defRPr sz="2000"/>
            </a:lvl4pPr>
            <a:lvl5pPr marL="1827925" indent="0">
              <a:buNone/>
              <a:defRPr sz="2000"/>
            </a:lvl5pPr>
            <a:lvl6pPr marL="2284907" indent="0">
              <a:buNone/>
              <a:defRPr sz="2000"/>
            </a:lvl6pPr>
            <a:lvl7pPr marL="2741884" indent="0">
              <a:buNone/>
              <a:defRPr sz="2000"/>
            </a:lvl7pPr>
            <a:lvl8pPr marL="3198867" indent="0">
              <a:buNone/>
              <a:defRPr sz="2000"/>
            </a:lvl8pPr>
            <a:lvl9pPr marL="3655845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83" indent="0">
              <a:buNone/>
              <a:defRPr sz="1200"/>
            </a:lvl2pPr>
            <a:lvl3pPr marL="913960" indent="0">
              <a:buNone/>
              <a:defRPr sz="1000"/>
            </a:lvl3pPr>
            <a:lvl4pPr marL="1370942" indent="0">
              <a:buNone/>
              <a:defRPr sz="900"/>
            </a:lvl4pPr>
            <a:lvl5pPr marL="1827925" indent="0">
              <a:buNone/>
              <a:defRPr sz="900"/>
            </a:lvl5pPr>
            <a:lvl6pPr marL="2284907" indent="0">
              <a:buNone/>
              <a:defRPr sz="900"/>
            </a:lvl6pPr>
            <a:lvl7pPr marL="2741884" indent="0">
              <a:buNone/>
              <a:defRPr sz="900"/>
            </a:lvl7pPr>
            <a:lvl8pPr marL="3198867" indent="0">
              <a:buNone/>
              <a:defRPr sz="900"/>
            </a:lvl8pPr>
            <a:lvl9pPr marL="365584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6521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2952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4324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0" b="1701"/>
          <a:stretch/>
        </p:blipFill>
        <p:spPr>
          <a:xfrm>
            <a:off x="0" y="1104900"/>
            <a:ext cx="9144000" cy="5753100"/>
          </a:xfrm>
          <a:prstGeom prst="rect">
            <a:avLst/>
          </a:prstGeom>
        </p:spPr>
      </p:pic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6000" y="332656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306" y="2708920"/>
            <a:ext cx="3682646" cy="2880320"/>
          </a:xfrm>
          <a:prstGeom prst="rect">
            <a:avLst/>
          </a:prstGeom>
        </p:spPr>
        <p:txBody>
          <a:bodyPr anchor="t"/>
          <a:lstStyle>
            <a:lvl1pPr marL="0" indent="0">
              <a:defRPr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8185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809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" y="0"/>
            <a:ext cx="9143183" cy="685799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6021288"/>
            <a:ext cx="9143592" cy="83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srgbClr val="FFFFFF"/>
              </a:solidFill>
            </a:endParaRPr>
          </a:p>
        </p:txBody>
      </p:sp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3089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7"/>
          <a:stretch/>
        </p:blipFill>
        <p:spPr>
          <a:xfrm>
            <a:off x="3581400" y="0"/>
            <a:ext cx="55626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" y="6286501"/>
            <a:ext cx="9144000" cy="571499"/>
          </a:xfrm>
          <a:prstGeom prst="rect">
            <a:avLst/>
          </a:prstGeom>
        </p:spPr>
      </p:pic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248" y="5592996"/>
            <a:ext cx="2015901" cy="52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1553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1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1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1052513"/>
            <a:ext cx="8585200" cy="5048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2A62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563" y="1628775"/>
            <a:ext cx="8582025" cy="48244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24625"/>
            <a:ext cx="21336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853113" y="6524625"/>
            <a:ext cx="28956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286250" y="6635750"/>
            <a:ext cx="628650" cy="238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792996CC-3FF2-488D-B026-B8A98E77B135}" type="slidenum">
              <a:rPr lang="en-GB" altLang="en-US" sz="7600" b="1">
                <a:solidFill>
                  <a:srgbClr val="FFD624"/>
                </a:solidFill>
                <a:latin typeface="Verdana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z="7600" b="1">
              <a:solidFill>
                <a:srgbClr val="FFD624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5329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7859D31-FFE7-4F2B-A330-7474E91694C2}" type="slidenum">
              <a:rPr lang="en-GB" sz="7600" b="1">
                <a:solidFill>
                  <a:srgbClr val="FFD624"/>
                </a:solidFill>
                <a:latin typeface="Verdana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7600" b="1" dirty="0">
              <a:solidFill>
                <a:srgbClr val="FFD624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5848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24625"/>
            <a:ext cx="21336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853113" y="6524625"/>
            <a:ext cx="28956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286250" y="6635750"/>
            <a:ext cx="628650" cy="238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62F75E0-46C5-4EFF-B2A9-BEF261B68ED4}" type="slidenum">
              <a:rPr lang="en-GB" altLang="en-US" sz="7600" b="1">
                <a:solidFill>
                  <a:srgbClr val="FFD624"/>
                </a:solidFill>
                <a:latin typeface="Verdana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 sz="7600" b="1">
              <a:solidFill>
                <a:srgbClr val="FFD624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545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lIns="91398" tIns="45699" rIns="91398" bIns="45699" anchor="ctr"/>
          <a:lstStyle/>
          <a:p>
            <a:pPr algn="ctr" defTabSz="456983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6001" y="309600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8" tIns="45699" rIns="91398" bIns="45699" anchor="ctr"/>
          <a:lstStyle/>
          <a:p>
            <a:pPr algn="ctr" defTabSz="456983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700808"/>
            <a:ext cx="4536504" cy="2016224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marL="0" indent="0">
              <a:buNone/>
              <a:defRPr sz="3000" b="1" i="0">
                <a:solidFill>
                  <a:schemeClr val="bg1"/>
                </a:solidFill>
              </a:defRPr>
            </a:lvl1pPr>
            <a:lvl3pPr marL="228489" indent="-228489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754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20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80735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77013" y="116632"/>
            <a:ext cx="21336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7544" y="6297439"/>
            <a:ext cx="21336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633788"/>
          </a:xfrm>
        </p:spPr>
        <p:txBody>
          <a:bodyPr/>
          <a:lstStyle>
            <a:lvl1pPr marL="342736" indent="-342736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95186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83" indent="0">
              <a:buNone/>
              <a:defRPr sz="1800"/>
            </a:lvl2pPr>
            <a:lvl3pPr marL="913960" indent="0">
              <a:buNone/>
              <a:defRPr sz="1600"/>
            </a:lvl3pPr>
            <a:lvl4pPr marL="1370942" indent="0">
              <a:buNone/>
              <a:defRPr sz="1400"/>
            </a:lvl4pPr>
            <a:lvl5pPr marL="1827925" indent="0">
              <a:buNone/>
              <a:defRPr sz="1400"/>
            </a:lvl5pPr>
            <a:lvl6pPr marL="2284907" indent="0">
              <a:buNone/>
              <a:defRPr sz="1400"/>
            </a:lvl6pPr>
            <a:lvl7pPr marL="2741884" indent="0">
              <a:buNone/>
              <a:defRPr sz="1400"/>
            </a:lvl7pPr>
            <a:lvl8pPr marL="3198867" indent="0">
              <a:buNone/>
              <a:defRPr sz="1400"/>
            </a:lvl8pPr>
            <a:lvl9pPr marL="365584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2787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3573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3" indent="0">
              <a:buNone/>
              <a:defRPr sz="2000" b="1"/>
            </a:lvl2pPr>
            <a:lvl3pPr marL="913960" indent="0">
              <a:buNone/>
              <a:defRPr sz="1800" b="1"/>
            </a:lvl3pPr>
            <a:lvl4pPr marL="1370942" indent="0">
              <a:buNone/>
              <a:defRPr sz="1600" b="1"/>
            </a:lvl4pPr>
            <a:lvl5pPr marL="1827925" indent="0">
              <a:buNone/>
              <a:defRPr sz="1600" b="1"/>
            </a:lvl5pPr>
            <a:lvl6pPr marL="2284907" indent="0">
              <a:buNone/>
              <a:defRPr sz="1600" b="1"/>
            </a:lvl6pPr>
            <a:lvl7pPr marL="2741884" indent="0">
              <a:buNone/>
              <a:defRPr sz="1600" b="1"/>
            </a:lvl7pPr>
            <a:lvl8pPr marL="3198867" indent="0">
              <a:buNone/>
              <a:defRPr sz="1600" b="1"/>
            </a:lvl8pPr>
            <a:lvl9pPr marL="365584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3" indent="0">
              <a:buNone/>
              <a:defRPr sz="2000" b="1"/>
            </a:lvl2pPr>
            <a:lvl3pPr marL="913960" indent="0">
              <a:buNone/>
              <a:defRPr sz="1800" b="1"/>
            </a:lvl3pPr>
            <a:lvl4pPr marL="1370942" indent="0">
              <a:buNone/>
              <a:defRPr sz="1600" b="1"/>
            </a:lvl4pPr>
            <a:lvl5pPr marL="1827925" indent="0">
              <a:buNone/>
              <a:defRPr sz="1600" b="1"/>
            </a:lvl5pPr>
            <a:lvl6pPr marL="2284907" indent="0">
              <a:buNone/>
              <a:defRPr sz="1600" b="1"/>
            </a:lvl6pPr>
            <a:lvl7pPr marL="2741884" indent="0">
              <a:buNone/>
              <a:defRPr sz="1600" b="1"/>
            </a:lvl7pPr>
            <a:lvl8pPr marL="3198867" indent="0">
              <a:buNone/>
              <a:defRPr sz="1600" b="1"/>
            </a:lvl8pPr>
            <a:lvl9pPr marL="365584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9128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7265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617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83" indent="0">
              <a:buNone/>
              <a:defRPr sz="1200"/>
            </a:lvl2pPr>
            <a:lvl3pPr marL="913960" indent="0">
              <a:buNone/>
              <a:defRPr sz="1000"/>
            </a:lvl3pPr>
            <a:lvl4pPr marL="1370942" indent="0">
              <a:buNone/>
              <a:defRPr sz="900"/>
            </a:lvl4pPr>
            <a:lvl5pPr marL="1827925" indent="0">
              <a:buNone/>
              <a:defRPr sz="900"/>
            </a:lvl5pPr>
            <a:lvl6pPr marL="2284907" indent="0">
              <a:buNone/>
              <a:defRPr sz="900"/>
            </a:lvl6pPr>
            <a:lvl7pPr marL="2741884" indent="0">
              <a:buNone/>
              <a:defRPr sz="900"/>
            </a:lvl7pPr>
            <a:lvl8pPr marL="3198867" indent="0">
              <a:buNone/>
              <a:defRPr sz="900"/>
            </a:lvl8pPr>
            <a:lvl9pPr marL="365584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5871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83" indent="0">
              <a:buNone/>
              <a:defRPr sz="2800"/>
            </a:lvl2pPr>
            <a:lvl3pPr marL="913960" indent="0">
              <a:buNone/>
              <a:defRPr sz="2400"/>
            </a:lvl3pPr>
            <a:lvl4pPr marL="1370942" indent="0">
              <a:buNone/>
              <a:defRPr sz="2000"/>
            </a:lvl4pPr>
            <a:lvl5pPr marL="1827925" indent="0">
              <a:buNone/>
              <a:defRPr sz="2000"/>
            </a:lvl5pPr>
            <a:lvl6pPr marL="2284907" indent="0">
              <a:buNone/>
              <a:defRPr sz="2000"/>
            </a:lvl6pPr>
            <a:lvl7pPr marL="2741884" indent="0">
              <a:buNone/>
              <a:defRPr sz="2000"/>
            </a:lvl7pPr>
            <a:lvl8pPr marL="3198867" indent="0">
              <a:buNone/>
              <a:defRPr sz="2000"/>
            </a:lvl8pPr>
            <a:lvl9pPr marL="3655845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83" indent="0">
              <a:buNone/>
              <a:defRPr sz="1200"/>
            </a:lvl2pPr>
            <a:lvl3pPr marL="913960" indent="0">
              <a:buNone/>
              <a:defRPr sz="1000"/>
            </a:lvl3pPr>
            <a:lvl4pPr marL="1370942" indent="0">
              <a:buNone/>
              <a:defRPr sz="900"/>
            </a:lvl4pPr>
            <a:lvl5pPr marL="1827925" indent="0">
              <a:buNone/>
              <a:defRPr sz="900"/>
            </a:lvl5pPr>
            <a:lvl6pPr marL="2284907" indent="0">
              <a:buNone/>
              <a:defRPr sz="900"/>
            </a:lvl6pPr>
            <a:lvl7pPr marL="2741884" indent="0">
              <a:buNone/>
              <a:defRPr sz="900"/>
            </a:lvl7pPr>
            <a:lvl8pPr marL="3198867" indent="0">
              <a:buNone/>
              <a:defRPr sz="900"/>
            </a:lvl8pPr>
            <a:lvl9pPr marL="365584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8824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1351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6317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8911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0" b="1701"/>
          <a:stretch/>
        </p:blipFill>
        <p:spPr>
          <a:xfrm>
            <a:off x="0" y="1104900"/>
            <a:ext cx="9144000" cy="5753100"/>
          </a:xfrm>
          <a:prstGeom prst="rect">
            <a:avLst/>
          </a:prstGeom>
        </p:spPr>
      </p:pic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6000" y="332656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306" y="2708920"/>
            <a:ext cx="3682646" cy="2880320"/>
          </a:xfrm>
          <a:prstGeom prst="rect">
            <a:avLst/>
          </a:prstGeom>
        </p:spPr>
        <p:txBody>
          <a:bodyPr anchor="t"/>
          <a:lstStyle>
            <a:lvl1pPr marL="0" indent="0">
              <a:defRPr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Kliknij, aby edytować nazwę głównego tytułu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9202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63629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" y="0"/>
            <a:ext cx="9143183" cy="685799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6021288"/>
            <a:ext cx="9143592" cy="83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GB">
              <a:solidFill>
                <a:srgbClr val="FFFFFF"/>
              </a:solidFill>
            </a:endParaRPr>
          </a:p>
        </p:txBody>
      </p:sp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43831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7"/>
          <a:stretch/>
        </p:blipFill>
        <p:spPr>
          <a:xfrm>
            <a:off x="3581400" y="0"/>
            <a:ext cx="55626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" y="6286501"/>
            <a:ext cx="9144000" cy="571499"/>
          </a:xfrm>
          <a:prstGeom prst="rect">
            <a:avLst/>
          </a:prstGeom>
        </p:spPr>
      </p:pic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248" y="5592996"/>
            <a:ext cx="2015901" cy="52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01793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20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80735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77013" y="116632"/>
            <a:ext cx="2133600" cy="476250"/>
          </a:xfrm>
        </p:spPr>
        <p:txBody>
          <a:bodyPr/>
          <a:lstStyle>
            <a:lvl1pPr>
              <a:defRPr sz="12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sz="76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7544" y="6297439"/>
            <a:ext cx="2133600" cy="476250"/>
          </a:xfrm>
        </p:spPr>
        <p:txBody>
          <a:bodyPr/>
          <a:lstStyle>
            <a:lvl1pPr algn="l"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7EC8A20-BA03-4FF7-8742-03D8AD4CA4F4}" type="slidenum">
              <a:rPr lang="en-GB" sz="7600" b="1" smtClean="0">
                <a:solidFill>
                  <a:srgbClr val="000000"/>
                </a:solidFill>
                <a:latin typeface="Verdana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76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633788"/>
          </a:xfrm>
        </p:spPr>
        <p:txBody>
          <a:bodyPr/>
          <a:lstStyle>
            <a:lvl1pPr marL="342736" indent="-342736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60702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457200" y="1604521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8102131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0" b="1701"/>
          <a:stretch/>
        </p:blipFill>
        <p:spPr>
          <a:xfrm>
            <a:off x="0" y="1104900"/>
            <a:ext cx="9144000" cy="5753100"/>
          </a:xfrm>
          <a:prstGeom prst="rect">
            <a:avLst/>
          </a:prstGeom>
        </p:spPr>
      </p:pic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6001" y="332656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8" tIns="45699" rIns="91398" bIns="45699" anchor="ctr"/>
          <a:lstStyle/>
          <a:p>
            <a:pPr algn="ctr" defTabSz="456983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306" y="2708920"/>
            <a:ext cx="3682646" cy="2880320"/>
          </a:xfrm>
          <a:prstGeom prst="rect">
            <a:avLst/>
          </a:prstGeom>
        </p:spPr>
        <p:txBody>
          <a:bodyPr lIns="91398" tIns="45699" rIns="91398" bIns="45699" anchor="t"/>
          <a:lstStyle>
            <a:lvl1pPr marL="0" indent="0">
              <a:defRPr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4717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6570" y="6145213"/>
            <a:ext cx="216402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8104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" y="0"/>
            <a:ext cx="9143183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6021288"/>
            <a:ext cx="9143592" cy="83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 defTabSz="456983"/>
            <a:endParaRPr lang="en-GB">
              <a:solidFill>
                <a:srgbClr val="FFFFFF"/>
              </a:solidFill>
            </a:endParaRPr>
          </a:p>
        </p:txBody>
      </p:sp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6570" y="6145213"/>
            <a:ext cx="216402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9044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0"/>
          <a:stretch/>
        </p:blipFill>
        <p:spPr>
          <a:xfrm>
            <a:off x="3657600" y="2274"/>
            <a:ext cx="5486399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7247"/>
            <a:ext cx="9144000" cy="573024"/>
          </a:xfrm>
          <a:prstGeom prst="rect">
            <a:avLst/>
          </a:prstGeom>
        </p:spPr>
      </p:pic>
      <p:pic>
        <p:nvPicPr>
          <p:cNvPr id="5" name="Picture 17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5928" y="5592999"/>
            <a:ext cx="1912540" cy="52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9144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1052513"/>
            <a:ext cx="8585200" cy="5048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2A62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563" y="1628775"/>
            <a:ext cx="8582025" cy="48244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24625"/>
            <a:ext cx="21336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A3A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853113" y="6524625"/>
            <a:ext cx="2895600" cy="1968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A3A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286250" y="6635750"/>
            <a:ext cx="628650" cy="238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62E82-A878-456F-8075-5AE22CEEE858}" type="slidenum">
              <a:rPr lang="en-GB">
                <a:solidFill>
                  <a:srgbClr val="00A3A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A3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6992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U:\02. External Communication\02.06 MEDIA_PRESS_DIGITAL-WEB\Graphic stuff\Future of CAP\Materiel CAP Have your say\Backdrop_GASPERI_half_1845x1038px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0779"/>
            <a:ext cx="9168545" cy="679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58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8474"/>
            <a:ext cx="9145475" cy="1204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U:\02. External Communication\02.06 MEDIA_PRESS_DIGITAL-WEB\Graphic stuff\Future of CAP\Materiel CAP Have your say\arrow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969" y="5984616"/>
            <a:ext cx="2644689" cy="87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985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1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1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1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1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1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/>
          <p:nvPr/>
        </p:nvPicPr>
        <p:blipFill>
          <a:blip r:embed="rId14"/>
          <a:srcRect t="14409" b="1700"/>
          <a:stretch/>
        </p:blipFill>
        <p:spPr>
          <a:xfrm>
            <a:off x="0" y="1104840"/>
            <a:ext cx="9143640" cy="5752800"/>
          </a:xfrm>
          <a:prstGeom prst="rect">
            <a:avLst/>
          </a:prstGeom>
          <a:ln>
            <a:noFill/>
          </a:ln>
        </p:spPr>
      </p:pic>
      <p:pic>
        <p:nvPicPr>
          <p:cNvPr id="6" name="Picture 6"/>
          <p:cNvPicPr/>
          <p:nvPr/>
        </p:nvPicPr>
        <p:blipFill>
          <a:blip r:embed="rId15"/>
          <a:stretch/>
        </p:blipFill>
        <p:spPr>
          <a:xfrm>
            <a:off x="3906000" y="332640"/>
            <a:ext cx="1584000" cy="1099800"/>
          </a:xfrm>
          <a:prstGeom prst="rect">
            <a:avLst/>
          </a:prstGeom>
          <a:ln w="9360">
            <a:noFill/>
          </a:ln>
        </p:spPr>
      </p:pic>
      <p:sp>
        <p:nvSpPr>
          <p:cNvPr id="2" name="CustomShape 1"/>
          <p:cNvSpPr/>
          <p:nvPr/>
        </p:nvSpPr>
        <p:spPr>
          <a:xfrm>
            <a:off x="4230000" y="6669360"/>
            <a:ext cx="684000" cy="215640"/>
          </a:xfrm>
          <a:prstGeom prst="rect">
            <a:avLst/>
          </a:prstGeom>
          <a:solidFill>
            <a:srgbClr val="133176"/>
          </a:solidFill>
          <a:ln w="12600">
            <a:solidFill>
              <a:srgbClr val="133176"/>
            </a:solidFill>
            <a:round/>
          </a:ln>
          <a:effectLst>
            <a:outerShdw dist="2304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PlaceHolder 2"/>
          <p:cNvSpPr>
            <a:spLocks noGrp="1"/>
          </p:cNvSpPr>
          <p:nvPr>
            <p:ph type="title"/>
          </p:nvPr>
        </p:nvSpPr>
        <p:spPr>
          <a:xfrm>
            <a:off x="457200" y="2709000"/>
            <a:ext cx="3682440" cy="2880000"/>
          </a:xfrm>
          <a:prstGeom prst="rect">
            <a:avLst/>
          </a:prstGeom>
        </p:spPr>
        <p:txBody>
          <a:bodyPr lIns="91398" tIns="45699" rIns="91398" bIns="45699"/>
          <a:lstStyle/>
          <a:p>
            <a:pPr>
              <a:lnSpc>
                <a:spcPct val="100000"/>
              </a:lnSpc>
            </a:pPr>
            <a:r>
              <a:rPr lang="en-GB" sz="3000" b="1" strike="noStrike" spc="-1">
                <a:solidFill>
                  <a:srgbClr val="0E4194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modifier le style de titre de master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457200" y="1604521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GB" sz="2400" i="1" spc="-1">
                <a:latin typeface="Arial"/>
              </a:rPr>
              <a:t>Click to edit the outline text format</a:t>
            </a:r>
            <a:endParaRPr/>
          </a:p>
          <a:p>
            <a:pPr marL="863587" lvl="1" indent="-323846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GB" sz="1400" spc="-1">
                <a:latin typeface="Arial"/>
              </a:rPr>
              <a:t>Second Outline Level</a:t>
            </a:r>
            <a:endParaRPr/>
          </a:p>
          <a:p>
            <a:pPr marL="1295377" lvl="2" indent="-28786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GB" sz="2000" spc="-1">
                <a:latin typeface="Arial"/>
              </a:rPr>
              <a:t>Third Outline Level</a:t>
            </a:r>
            <a:endParaRPr/>
          </a:p>
          <a:p>
            <a:pPr marL="1727172" lvl="3" indent="-215895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GB" sz="2000" spc="-1">
                <a:latin typeface="Arial"/>
              </a:rPr>
              <a:t>Fourth Outline Level</a:t>
            </a:r>
            <a:endParaRPr/>
          </a:p>
          <a:p>
            <a:pPr marL="2158964" lvl="4" indent="-215895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GB" sz="2000" spc="-1">
                <a:latin typeface="Arial"/>
              </a:rPr>
              <a:t>Fifth Outline Level</a:t>
            </a:r>
            <a:endParaRPr/>
          </a:p>
          <a:p>
            <a:pPr marL="2590757" lvl="5" indent="-215895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GB" sz="2000" spc="-1">
                <a:latin typeface="Arial"/>
              </a:rPr>
              <a:t>Sixth Outline Level</a:t>
            </a:r>
            <a:endParaRPr/>
          </a:p>
          <a:p>
            <a:pPr marL="3022551" lvl="6" indent="-215895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GB" sz="2000" spc="-1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>
      <a:lvl1pPr marL="188222" indent="-141167">
        <a:buClr>
          <a:srgbClr val="FFFFFF"/>
        </a:buClr>
        <a:buSzPct val="45000"/>
        <a:buFont typeface="StarSymbol"/>
        <a:buChar char=""/>
        <a:defRPr/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17"/>
          <p:cNvPicPr/>
          <p:nvPr/>
        </p:nvPicPr>
        <p:blipFill>
          <a:blip r:embed="rId14"/>
          <a:stretch/>
        </p:blipFill>
        <p:spPr>
          <a:xfrm>
            <a:off x="6576840" y="6145200"/>
            <a:ext cx="2242800" cy="596520"/>
          </a:xfrm>
          <a:prstGeom prst="rect">
            <a:avLst/>
          </a:prstGeom>
          <a:ln w="9360">
            <a:noFill/>
          </a:ln>
        </p:spPr>
      </p:pic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GB" sz="7600" spc="-1">
                <a:latin typeface="Verdana"/>
              </a:rPr>
              <a:t>Click to edit the title text format</a:t>
            </a:r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1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GB" sz="2400" i="1" spc="-1">
                <a:latin typeface="Arial"/>
              </a:rPr>
              <a:t>Click to edit the outline text format</a:t>
            </a:r>
            <a:endParaRPr/>
          </a:p>
          <a:p>
            <a:pPr marL="863587" lvl="1" indent="-323846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GB" sz="1400" spc="-1">
                <a:latin typeface="Arial"/>
              </a:rPr>
              <a:t>Second Outline Level</a:t>
            </a:r>
            <a:endParaRPr/>
          </a:p>
          <a:p>
            <a:pPr marL="1295377" lvl="2" indent="-28786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GB" sz="2000" spc="-1">
                <a:latin typeface="Arial"/>
              </a:rPr>
              <a:t>Third Outline Level</a:t>
            </a:r>
            <a:endParaRPr/>
          </a:p>
          <a:p>
            <a:pPr marL="1727172" lvl="3" indent="-215895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GB" sz="2000" spc="-1">
                <a:latin typeface="Arial"/>
              </a:rPr>
              <a:t>Fourth Outline Level</a:t>
            </a:r>
            <a:endParaRPr/>
          </a:p>
          <a:p>
            <a:pPr marL="2158964" lvl="4" indent="-215895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GB" sz="2000" spc="-1">
                <a:latin typeface="Arial"/>
              </a:rPr>
              <a:t>Fifth Outline Level</a:t>
            </a:r>
            <a:endParaRPr/>
          </a:p>
          <a:p>
            <a:pPr marL="2590757" lvl="5" indent="-215895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GB" sz="2000" spc="-1">
                <a:latin typeface="Arial"/>
              </a:rPr>
              <a:t>Sixth Outline Level</a:t>
            </a:r>
            <a:endParaRPr/>
          </a:p>
          <a:p>
            <a:pPr marL="3022551" lvl="6" indent="-215895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GB" sz="2000" spc="-1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>
      <a:lvl1pPr marL="188222" indent="-141167">
        <a:buClr>
          <a:srgbClr val="FFFFFF"/>
        </a:buClr>
        <a:buSzPct val="45000"/>
        <a:buFont typeface="StarSymbol"/>
        <a:buChar char=""/>
        <a:defRPr/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7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8" tIns="45699" rIns="91398" bIns="456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8" tIns="45699" rIns="91398" bIns="456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dolor 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8" tIns="45699" rIns="91398" bIns="45699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8" tIns="45699" rIns="91398" bIns="45699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8" tIns="45699" rIns="91398" bIns="45699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8D21B7-B314-438C-91E9-7FF9087DC078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72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sldNum="0" hdr="0" ftr="0" dt="0"/>
  <p:txStyles>
    <p:titleStyle>
      <a:lvl1pPr marL="358605" indent="-35860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605" indent="-35860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605" indent="-35860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605" indent="-35860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605" indent="-35860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583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2566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29546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652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736" indent="-342736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593" indent="-285611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2454" indent="-228489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599432" indent="-228489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6413" indent="-2284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3396" indent="-2284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0376" indent="-2284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7355" indent="-2284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4338" indent="-2284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3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3" algn="l" defTabSz="913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60" algn="l" defTabSz="913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42" algn="l" defTabSz="913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25" algn="l" defTabSz="913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07" algn="l" defTabSz="913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84" algn="l" defTabSz="913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67" algn="l" defTabSz="913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45" algn="l" defTabSz="913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107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chemeClr val="accent2">
              <a:lumMod val="50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accent2">
              <a:lumMod val="50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7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8" tIns="45699" rIns="91398" bIns="456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8" tIns="45699" rIns="91398" bIns="456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dolor 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8" tIns="45699" rIns="91398" bIns="45699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8" tIns="45699" rIns="91398" bIns="45699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8" tIns="45699" rIns="91398" bIns="45699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8D21B7-B314-438C-91E9-7FF9087DC078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412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hf sldNum="0" hdr="0" ftr="0" dt="0"/>
  <p:txStyles>
    <p:titleStyle>
      <a:lvl1pPr marL="358605" indent="-35860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605" indent="-35860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605" indent="-35860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605" indent="-35860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605" indent="-35860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583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2566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29546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652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736" indent="-342736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593" indent="-285611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2454" indent="-228489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599432" indent="-228489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6413" indent="-2284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3396" indent="-2284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0376" indent="-2284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7355" indent="-2284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4338" indent="-2284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3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3" algn="l" defTabSz="913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60" algn="l" defTabSz="913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42" algn="l" defTabSz="913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25" algn="l" defTabSz="913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07" algn="l" defTabSz="913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84" algn="l" defTabSz="913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67" algn="l" defTabSz="913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45" algn="l" defTabSz="913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4821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</p:sldLayoutIdLst>
  <p:hf hdr="0" dt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chemeClr val="accent2">
              <a:lumMod val="50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accent2">
              <a:lumMod val="50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229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58605" indent="-358605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marL="358605" indent="-35860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605" indent="-35860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605" indent="-35860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605" indent="-35860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583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2566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29546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652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736" indent="-342736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593" indent="-285611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chemeClr val="accent2">
              <a:lumMod val="50000"/>
            </a:schemeClr>
          </a:solidFill>
          <a:latin typeface="+mn-lt"/>
        </a:defRPr>
      </a:lvl2pPr>
      <a:lvl3pPr marL="1142454" indent="-228489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accent2">
              <a:lumMod val="50000"/>
            </a:schemeClr>
          </a:solidFill>
          <a:latin typeface="+mn-lt"/>
        </a:defRPr>
      </a:lvl3pPr>
      <a:lvl4pPr marL="1599432" indent="-228489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6413" indent="-2284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3396" indent="-2284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0376" indent="-2284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7355" indent="-2284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4338" indent="-2284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3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3" algn="l" defTabSz="913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60" algn="l" defTabSz="913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42" algn="l" defTabSz="913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25" algn="l" defTabSz="913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07" algn="l" defTabSz="913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84" algn="l" defTabSz="913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67" algn="l" defTabSz="913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45" algn="l" defTabSz="913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35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commission/publications/factsheets-long-term-budget-proposals_en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6.xml"/><Relationship Id="rId5" Type="http://schemas.openxmlformats.org/officeDocument/2006/relationships/hyperlink" Target="https://ec.europa.eu/info/food-farming-fisheries/key-policies/common-agricultural-policy/future-common-agricultural-policy_en" TargetMode="External"/><Relationship Id="rId4" Type="http://schemas.openxmlformats.org/officeDocument/2006/relationships/hyperlink" Target="http://ec.europa.eu/budget/mff/index_en.cf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34" Type="http://schemas.openxmlformats.org/officeDocument/2006/relationships/diagramData" Target="../diagrams/data7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33" Type="http://schemas.openxmlformats.org/officeDocument/2006/relationships/image" Target="../media/image23.png"/><Relationship Id="rId38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29" Type="http://schemas.openxmlformats.org/officeDocument/2006/relationships/diagramLayout" Target="../diagrams/layout6.xml"/><Relationship Id="rId1" Type="http://schemas.openxmlformats.org/officeDocument/2006/relationships/slideLayout" Target="../slideLayouts/slideLayout5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32" Type="http://schemas.microsoft.com/office/2007/relationships/diagramDrawing" Target="../diagrams/drawing6.xml"/><Relationship Id="rId37" Type="http://schemas.openxmlformats.org/officeDocument/2006/relationships/diagramColors" Target="../diagrams/colors7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28" Type="http://schemas.openxmlformats.org/officeDocument/2006/relationships/diagramData" Target="../diagrams/data6.xml"/><Relationship Id="rId36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31" Type="http://schemas.openxmlformats.org/officeDocument/2006/relationships/diagramColors" Target="../diagrams/colors6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Relationship Id="rId30" Type="http://schemas.openxmlformats.org/officeDocument/2006/relationships/diagramQuickStyle" Target="../diagrams/quickStyle6.xml"/><Relationship Id="rId35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extShape 1"/>
          <p:cNvSpPr txBox="1"/>
          <p:nvPr/>
        </p:nvSpPr>
        <p:spPr>
          <a:xfrm>
            <a:off x="323528" y="1484784"/>
            <a:ext cx="5760360" cy="4032000"/>
          </a:xfrm>
          <a:prstGeom prst="rect">
            <a:avLst/>
          </a:prstGeom>
          <a:noFill/>
          <a:ln>
            <a:noFill/>
          </a:ln>
        </p:spPr>
        <p:txBody>
          <a:bodyPr lIns="91398" tIns="45699" rIns="91398" bIns="45699"/>
          <a:lstStyle/>
          <a:p>
            <a:pPr>
              <a:lnSpc>
                <a:spcPct val="100000"/>
              </a:lnSpc>
            </a:pPr>
            <a:r>
              <a:rPr lang="en-GB" sz="4000" b="1" spc="-1" dirty="0">
                <a:solidFill>
                  <a:srgbClr val="0E4194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POLITIQUE AGRICOLE </a:t>
            </a:r>
          </a:p>
          <a:p>
            <a:pPr>
              <a:lnSpc>
                <a:spcPct val="100000"/>
              </a:lnSpc>
            </a:pPr>
            <a:r>
              <a:rPr lang="en-GB" sz="4000" b="1" spc="-1" dirty="0" smtClean="0">
                <a:solidFill>
                  <a:srgbClr val="0E4194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COMMUNE</a:t>
            </a:r>
          </a:p>
          <a:p>
            <a:pPr>
              <a:lnSpc>
                <a:spcPct val="100000"/>
              </a:lnSpc>
            </a:pPr>
            <a:endParaRPr lang="en-GB" sz="4000" b="1" spc="-1" dirty="0">
              <a:solidFill>
                <a:srgbClr val="0E4194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000" b="1" spc="-1" dirty="0" smtClean="0">
              <a:solidFill>
                <a:srgbClr val="0E4194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000" b="1" i="1" spc="-1" dirty="0" smtClean="0">
                <a:solidFill>
                  <a:srgbClr val="0E4194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Pierre Bascou </a:t>
            </a:r>
          </a:p>
          <a:p>
            <a:pPr>
              <a:lnSpc>
                <a:spcPct val="100000"/>
              </a:lnSpc>
            </a:pPr>
            <a:r>
              <a:rPr lang="en-GB" sz="2000" b="1" i="1" spc="-1" dirty="0" err="1" smtClean="0">
                <a:solidFill>
                  <a:srgbClr val="0E4194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Directeur</a:t>
            </a:r>
            <a:endParaRPr lang="en-GB" sz="2000" b="1" i="1" spc="-1" dirty="0" smtClean="0">
              <a:solidFill>
                <a:srgbClr val="0E4194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600" b="1" spc="-1" dirty="0" smtClean="0">
              <a:solidFill>
                <a:srgbClr val="0E4194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600" b="1" spc="-1" dirty="0" smtClean="0">
                <a:solidFill>
                  <a:srgbClr val="0E4194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Direction </a:t>
            </a:r>
            <a:r>
              <a:rPr lang="en-GB" sz="1600" b="1" spc="-1" dirty="0" err="1" smtClean="0">
                <a:solidFill>
                  <a:srgbClr val="0E4194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Générale</a:t>
            </a:r>
            <a:r>
              <a:rPr lang="en-GB" sz="1600" b="1" spc="-1" dirty="0" smtClean="0">
                <a:solidFill>
                  <a:srgbClr val="0E4194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Agriculture</a:t>
            </a:r>
            <a:br>
              <a:rPr lang="en-GB" sz="1600" b="1" spc="-1" dirty="0" smtClean="0">
                <a:solidFill>
                  <a:srgbClr val="0E4194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en-GB" sz="1600" b="1" spc="-1" dirty="0" smtClean="0">
                <a:solidFill>
                  <a:srgbClr val="0E4194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et </a:t>
            </a:r>
            <a:r>
              <a:rPr lang="en-GB" sz="1600" b="1" spc="-1" dirty="0" err="1" smtClean="0">
                <a:solidFill>
                  <a:srgbClr val="0E4194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développement</a:t>
            </a:r>
            <a:r>
              <a:rPr lang="en-GB" sz="1600" b="1" spc="-1" dirty="0" smtClean="0">
                <a:solidFill>
                  <a:srgbClr val="0E4194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rural</a:t>
            </a:r>
            <a:endParaRPr lang="en-GB" sz="1600" b="1" spc="-1" dirty="0">
              <a:solidFill>
                <a:srgbClr val="0E4194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4000" b="1" spc="-1" dirty="0">
                <a:solidFill>
                  <a:srgbClr val="0E4194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endParaRPr dirty="0"/>
          </a:p>
        </p:txBody>
      </p:sp>
      <p:sp>
        <p:nvSpPr>
          <p:cNvPr id="276" name="CustomShape 2"/>
          <p:cNvSpPr/>
          <p:nvPr/>
        </p:nvSpPr>
        <p:spPr>
          <a:xfrm>
            <a:off x="174240" y="5990260"/>
            <a:ext cx="2051280" cy="391727"/>
          </a:xfrm>
          <a:prstGeom prst="rect">
            <a:avLst/>
          </a:prstGeom>
          <a:solidFill>
            <a:srgbClr val="BBB831"/>
          </a:solidFill>
          <a:ln w="12600">
            <a:noFill/>
          </a:ln>
          <a:effectLst>
            <a:outerShdw dist="2304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7" name="CustomShape 3"/>
          <p:cNvSpPr/>
          <p:nvPr/>
        </p:nvSpPr>
        <p:spPr>
          <a:xfrm>
            <a:off x="251640" y="5930054"/>
            <a:ext cx="1896480" cy="5232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5622" tIns="17633" rIns="35622" bIns="17633"/>
          <a:lstStyle/>
          <a:p>
            <a:pPr>
              <a:lnSpc>
                <a:spcPct val="100000"/>
              </a:lnSpc>
            </a:pPr>
            <a:r>
              <a:rPr lang="en-US" sz="4000" spc="-1" baseline="300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C Square Sans Cond Pro"/>
              </a:rPr>
              <a:t># </a:t>
            </a:r>
            <a:r>
              <a:rPr lang="en-US" sz="4000" spc="-1" baseline="30000" dirty="0" err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EC Square Sans Cond Pro"/>
              </a:rPr>
              <a:t>FutureofCAP</a:t>
            </a:r>
            <a:endParaRPr dirty="0"/>
          </a:p>
        </p:txBody>
      </p:sp>
      <p:sp>
        <p:nvSpPr>
          <p:cNvPr id="5" name="TextShape 1"/>
          <p:cNvSpPr txBox="1"/>
          <p:nvPr/>
        </p:nvSpPr>
        <p:spPr>
          <a:xfrm>
            <a:off x="2339752" y="5774724"/>
            <a:ext cx="6264696" cy="1254676"/>
          </a:xfrm>
          <a:prstGeom prst="rect">
            <a:avLst/>
          </a:prstGeom>
          <a:noFill/>
          <a:ln>
            <a:noFill/>
          </a:ln>
        </p:spPr>
        <p:txBody>
          <a:bodyPr lIns="91398" tIns="45699" rIns="91398" bIns="45699"/>
          <a:lstStyle/>
          <a:p>
            <a:pPr>
              <a:lnSpc>
                <a:spcPct val="100000"/>
              </a:lnSpc>
            </a:pPr>
            <a:r>
              <a:rPr lang="en-GB" sz="1400" b="1" spc="-1" dirty="0">
                <a:solidFill>
                  <a:srgbClr val="0E4194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
</a:t>
            </a:r>
            <a:endParaRPr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Line 1"/>
          <p:cNvSpPr/>
          <p:nvPr/>
        </p:nvSpPr>
        <p:spPr>
          <a:xfrm>
            <a:off x="8475120" y="6803280"/>
            <a:ext cx="0" cy="1428840"/>
          </a:xfrm>
          <a:prstGeom prst="line">
            <a:avLst/>
          </a:prstGeom>
          <a:ln w="9360">
            <a:solidFill>
              <a:srgbClr val="BBB83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1" name="CustomShape 2"/>
          <p:cNvSpPr/>
          <p:nvPr/>
        </p:nvSpPr>
        <p:spPr>
          <a:xfrm>
            <a:off x="971600" y="404408"/>
            <a:ext cx="7956360" cy="93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398" tIns="45699" rIns="91398" bIns="45699"/>
          <a:lstStyle/>
          <a:p>
            <a:pPr marL="358748" indent="-358390" algn="ctr"/>
            <a:r>
              <a:rPr lang="fr-BE" sz="3000" b="1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LES GRANDES PRIORITÉS DE LA</a:t>
            </a:r>
            <a:br>
              <a:rPr lang="fr-BE" sz="3000" b="1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BE" sz="3000" b="1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FUTURE PAC</a:t>
            </a:r>
            <a:endParaRPr lang="fr-BE" sz="3000" dirty="0">
              <a:solidFill>
                <a:schemeClr val="tx2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3" name="CustomShape 3"/>
          <p:cNvSpPr/>
          <p:nvPr/>
        </p:nvSpPr>
        <p:spPr>
          <a:xfrm>
            <a:off x="174962" y="3356992"/>
            <a:ext cx="8964945" cy="70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398" tIns="45699" rIns="91398" bIns="45699" anchor="ctr"/>
          <a:lstStyle/>
          <a:p>
            <a:pPr marL="457558" indent="-457200">
              <a:lnSpc>
                <a:spcPct val="150000"/>
              </a:lnSpc>
              <a:buFont typeface="+mj-lt"/>
              <a:buAutoNum type="arabicPeriod"/>
            </a:pPr>
            <a:endParaRPr lang="en-US" sz="2000" spc="-1" dirty="0" smtClean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457558" indent="-457200">
              <a:buFont typeface="+mj-lt"/>
              <a:buAutoNum type="arabicPeriod"/>
            </a:pPr>
            <a:r>
              <a:rPr lang="en-US" sz="2000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La </a:t>
            </a:r>
            <a:r>
              <a:rPr lang="en-US" sz="2000" b="1" spc="-1" dirty="0" err="1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modernisation</a:t>
            </a:r>
            <a:r>
              <a:rPr lang="en-US" sz="2000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 et </a:t>
            </a:r>
            <a:r>
              <a:rPr lang="en-US" sz="2000" b="1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simplification</a:t>
            </a:r>
            <a:r>
              <a:rPr lang="en-US" sz="2000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 du cadre </a:t>
            </a:r>
            <a:r>
              <a:rPr lang="en-US" sz="2000" spc="-1" dirty="0" err="1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politique</a:t>
            </a:r>
            <a:endParaRPr lang="en-US" sz="2000" spc="-1" dirty="0" smtClean="0">
              <a:solidFill>
                <a:srgbClr val="333333"/>
              </a:solidFill>
              <a:uFill>
                <a:solidFill>
                  <a:srgbClr val="FFFFFF"/>
                </a:solidFill>
              </a:uFill>
            </a:endParaRPr>
          </a:p>
          <a:p>
            <a:pPr marL="457558" indent="-457200">
              <a:buFont typeface="+mj-lt"/>
              <a:buAutoNum type="arabicPeriod"/>
            </a:pPr>
            <a:endParaRPr lang="en-US" sz="2000" spc="-1" dirty="0" smtClean="0">
              <a:solidFill>
                <a:srgbClr val="333333"/>
              </a:solidFill>
              <a:uFill>
                <a:solidFill>
                  <a:srgbClr val="FFFFFF"/>
                </a:solidFill>
              </a:uFill>
            </a:endParaRPr>
          </a:p>
          <a:p>
            <a:pPr marL="457558" indent="-457200">
              <a:buFont typeface="+mj-lt"/>
              <a:buAutoNum type="arabicPeriod"/>
            </a:pPr>
            <a:r>
              <a:rPr lang="en-US" sz="2000" spc="-1" dirty="0" err="1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L</a:t>
            </a:r>
            <a:r>
              <a:rPr lang="en-US" sz="2000" b="1" spc="-1" dirty="0" err="1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'innovation</a:t>
            </a:r>
            <a:r>
              <a:rPr lang="en-US" sz="2000" b="1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000" b="1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et la </a:t>
            </a:r>
            <a:r>
              <a:rPr lang="en-US" sz="2000" b="1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connaissance</a:t>
            </a:r>
            <a:r>
              <a:rPr lang="en-US" sz="2000" b="1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0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pour </a:t>
            </a:r>
            <a:r>
              <a:rPr lang="en-US" sz="2000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l'agriculture</a:t>
            </a:r>
            <a:r>
              <a:rPr lang="en-US" sz="20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 de </a:t>
            </a:r>
            <a:r>
              <a:rPr lang="en-US" sz="2000" spc="-1" dirty="0" err="1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demain</a:t>
            </a:r>
            <a:endParaRPr lang="en-US" sz="2000" spc="-1" dirty="0" smtClean="0">
              <a:solidFill>
                <a:srgbClr val="333333"/>
              </a:solidFill>
              <a:uFill>
                <a:solidFill>
                  <a:srgbClr val="FFFFFF"/>
                </a:solidFill>
              </a:uFill>
            </a:endParaRPr>
          </a:p>
          <a:p>
            <a:pPr marL="457558" indent="-457200">
              <a:buFont typeface="+mj-lt"/>
              <a:buAutoNum type="arabicPeriod"/>
            </a:pPr>
            <a:endParaRPr lang="en-US" sz="2000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</a:endParaRPr>
          </a:p>
          <a:p>
            <a:pPr marL="457558" indent="-457200">
              <a:buFont typeface="+mj-lt"/>
              <a:buAutoNum type="arabicPeriod"/>
            </a:pPr>
            <a:r>
              <a:rPr lang="en-US" sz="20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La </a:t>
            </a:r>
            <a:r>
              <a:rPr lang="en-US" sz="2000" b="1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résilience</a:t>
            </a:r>
            <a:r>
              <a:rPr lang="en-US" sz="20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 de </a:t>
            </a:r>
            <a:r>
              <a:rPr lang="en-US" sz="2000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l'agriculture</a:t>
            </a:r>
            <a:r>
              <a:rPr lang="en-US" sz="20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000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européenne</a:t>
            </a:r>
            <a:r>
              <a:rPr lang="en-US" sz="20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, avec un </a:t>
            </a:r>
            <a:r>
              <a:rPr lang="fr-BE" sz="2000" b="1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soutien plus équitable &amp; plus efficace</a:t>
            </a:r>
            <a:r>
              <a:rPr lang="fr-BE" sz="20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 par un meilleur ciblage des </a:t>
            </a:r>
            <a:r>
              <a:rPr lang="fr-BE" sz="2000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aides</a:t>
            </a:r>
          </a:p>
          <a:p>
            <a:pPr marL="457558" indent="-457200">
              <a:buFont typeface="+mj-lt"/>
              <a:buAutoNum type="arabicPeriod"/>
            </a:pPr>
            <a:endParaRPr lang="fr-BE" sz="2000" spc="-1" dirty="0" smtClean="0">
              <a:solidFill>
                <a:srgbClr val="333333"/>
              </a:solidFill>
              <a:uFill>
                <a:solidFill>
                  <a:srgbClr val="FFFFFF"/>
                </a:solidFill>
              </a:uFill>
            </a:endParaRPr>
          </a:p>
          <a:p>
            <a:pPr marL="457558" indent="-457200">
              <a:buFont typeface="+mj-lt"/>
              <a:buAutoNum type="arabicPeriod"/>
            </a:pPr>
            <a:r>
              <a:rPr lang="fr-BE" sz="2000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0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Le </a:t>
            </a:r>
            <a:r>
              <a:rPr lang="en-US" sz="2000" b="1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renforcement</a:t>
            </a:r>
            <a:r>
              <a:rPr lang="en-US" sz="2000" b="1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 de </a:t>
            </a:r>
            <a:r>
              <a:rPr lang="en-US" sz="2000" b="1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l'action</a:t>
            </a:r>
            <a:r>
              <a:rPr lang="en-US" sz="2000" b="1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000" b="1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climatique</a:t>
            </a:r>
            <a:r>
              <a:rPr lang="en-US" sz="2000" b="1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 et </a:t>
            </a:r>
            <a:r>
              <a:rPr lang="en-US" sz="2000" b="1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environnementale</a:t>
            </a:r>
            <a:endParaRPr lang="en-US" sz="2000" b="1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</a:endParaRPr>
          </a:p>
          <a:p>
            <a:pPr marL="457558" indent="-457200">
              <a:buFont typeface="+mj-lt"/>
              <a:buAutoNum type="arabicPeriod"/>
            </a:pPr>
            <a:endParaRPr lang="en-US" sz="2000" b="1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</a:endParaRPr>
          </a:p>
          <a:p>
            <a:pPr marL="457558" indent="-457200">
              <a:buFont typeface="+mj-lt"/>
              <a:buAutoNum type="arabicPeriod"/>
            </a:pPr>
            <a:endParaRPr lang="en-US" sz="2000" b="1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</a:endParaRPr>
          </a:p>
          <a:p>
            <a:pPr marL="457558" indent="-457200">
              <a:buFont typeface="+mj-lt"/>
              <a:buAutoNum type="arabicPeriod"/>
            </a:pPr>
            <a:endParaRPr lang="en-US" sz="2000" b="1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</a:endParaRPr>
          </a:p>
          <a:p>
            <a:pPr marL="457558" indent="-457200">
              <a:buFont typeface="+mj-lt"/>
              <a:buAutoNum type="arabicPeriod"/>
            </a:pPr>
            <a:r>
              <a:rPr lang="fr-BE" sz="20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L</a:t>
            </a:r>
            <a:r>
              <a:rPr lang="fr-BE" sz="2000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a </a:t>
            </a:r>
            <a:r>
              <a:rPr lang="fr-BE" sz="2000" b="1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croissance</a:t>
            </a:r>
            <a:r>
              <a:rPr lang="fr-BE" sz="20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 et </a:t>
            </a:r>
            <a:r>
              <a:rPr lang="fr-BE" sz="2000" b="1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emploi</a:t>
            </a:r>
            <a:r>
              <a:rPr lang="fr-BE" sz="20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 dans les </a:t>
            </a:r>
            <a:r>
              <a:rPr lang="fr-BE" sz="2000" b="1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zones rurales </a:t>
            </a:r>
            <a:r>
              <a:rPr lang="fr-BE" sz="20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et le </a:t>
            </a:r>
            <a:r>
              <a:rPr lang="fr-BE" sz="2000" b="1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renouvellement des </a:t>
            </a:r>
            <a:r>
              <a:rPr lang="fr-BE" sz="2000" b="1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générations</a:t>
            </a:r>
          </a:p>
          <a:p>
            <a:pPr marL="343258" indent="-342900">
              <a:buFont typeface="+mj-lt"/>
              <a:buAutoNum type="arabicPeriod"/>
            </a:pPr>
            <a:endParaRPr lang="fr-BE" sz="1400" b="1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</a:endParaRPr>
          </a:p>
          <a:p>
            <a:pPr marL="358748" indent="-358390">
              <a:lnSpc>
                <a:spcPct val="150000"/>
              </a:lnSpc>
              <a:buFont typeface="+mj-lt"/>
              <a:buAutoNum type="arabicPeriod"/>
            </a:pPr>
            <a:endParaRPr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" y="4152207"/>
            <a:ext cx="9145475" cy="76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U:\02. External Communication\02.06 MEDIA_PRESS_DIGITAL-WEB\Graphic stuff\Future of CAP\Materiel CAP Have your say\arrow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4365104"/>
            <a:ext cx="2263650" cy="56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5"/>
          <p:cNvPicPr/>
          <p:nvPr/>
        </p:nvPicPr>
        <p:blipFill>
          <a:blip r:embed="rId5"/>
          <a:stretch/>
        </p:blipFill>
        <p:spPr>
          <a:xfrm>
            <a:off x="0" y="260648"/>
            <a:ext cx="1326953" cy="1079632"/>
          </a:xfrm>
          <a:prstGeom prst="rect">
            <a:avLst/>
          </a:prstGeom>
          <a:ln>
            <a:noFill/>
          </a:ln>
        </p:spPr>
      </p:pic>
      <p:pic>
        <p:nvPicPr>
          <p:cNvPr id="10" name="Picture 3"/>
          <p:cNvPicPr/>
          <p:nvPr/>
        </p:nvPicPr>
        <p:blipFill>
          <a:blip r:embed="rId6"/>
          <a:stretch/>
        </p:blipFill>
        <p:spPr>
          <a:xfrm>
            <a:off x="0" y="6777181"/>
            <a:ext cx="9142200" cy="1616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821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Picture 2"/>
          <p:cNvPicPr/>
          <p:nvPr/>
        </p:nvPicPr>
        <p:blipFill>
          <a:blip r:embed="rId3"/>
          <a:stretch/>
        </p:blipFill>
        <p:spPr>
          <a:xfrm>
            <a:off x="225160" y="2656768"/>
            <a:ext cx="8580960" cy="2198520"/>
          </a:xfrm>
          <a:prstGeom prst="rect">
            <a:avLst/>
          </a:prstGeom>
          <a:ln>
            <a:noFill/>
          </a:ln>
        </p:spPr>
      </p:pic>
      <p:sp>
        <p:nvSpPr>
          <p:cNvPr id="300" name="CustomShape 1"/>
          <p:cNvSpPr/>
          <p:nvPr/>
        </p:nvSpPr>
        <p:spPr>
          <a:xfrm>
            <a:off x="4423140" y="4350400"/>
            <a:ext cx="4719060" cy="13389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398" tIns="45699" rIns="91398" bIns="45699"/>
          <a:lstStyle/>
          <a:p>
            <a:pPr>
              <a:lnSpc>
                <a:spcPct val="100000"/>
              </a:lnSpc>
            </a:pPr>
            <a:r>
              <a:rPr lang="fr-BE" b="1" spc="-1" dirty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Mise en œuvre mieux adaptée aux réalités locales </a:t>
            </a:r>
          </a:p>
          <a:p>
            <a:pPr>
              <a:lnSpc>
                <a:spcPct val="100000"/>
              </a:lnSpc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Pour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améliorer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la performance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économique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sociale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environnementale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des exploitations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1" name="CustomShape 2"/>
          <p:cNvSpPr/>
          <p:nvPr/>
        </p:nvSpPr>
        <p:spPr>
          <a:xfrm>
            <a:off x="46728" y="1580690"/>
            <a:ext cx="1820448" cy="43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398" tIns="45699" rIns="91398" bIns="45699"/>
          <a:lstStyle/>
          <a:p>
            <a:pPr>
              <a:lnSpc>
                <a:spcPct val="100000"/>
              </a:lnSpc>
            </a:pPr>
            <a:r>
              <a:rPr lang="en-US" sz="2400" spc="-1" baseline="30000" dirty="0" smtClean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Medium"/>
              </a:rPr>
              <a:t>L’UE </a:t>
            </a:r>
            <a:r>
              <a:rPr lang="en-US" sz="2400" spc="-1" baseline="30000" dirty="0" err="1" smtClean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Medium"/>
              </a:rPr>
              <a:t>évalue</a:t>
            </a:r>
            <a:r>
              <a:rPr lang="en-US" sz="2400" spc="-1" baseline="30000" dirty="0" smtClean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Medium"/>
              </a:rPr>
              <a:t> </a:t>
            </a:r>
            <a:r>
              <a:rPr lang="en-US" sz="2400" spc="-1" baseline="30000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Medium"/>
              </a:rPr>
              <a:t>les </a:t>
            </a:r>
            <a:r>
              <a:rPr lang="en-US" sz="2400" spc="-1" baseline="30000" dirty="0" smtClean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Medium"/>
              </a:rPr>
              <a:t>plans et </a:t>
            </a:r>
            <a:r>
              <a:rPr lang="en-US" sz="2400" spc="-1" baseline="30000" dirty="0" err="1" smtClean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Medium"/>
              </a:rPr>
              <a:t>contrôle</a:t>
            </a:r>
            <a:r>
              <a:rPr lang="en-US" sz="2400" spc="-1" baseline="30000" dirty="0" smtClean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Medium"/>
              </a:rPr>
              <a:t> </a:t>
            </a:r>
            <a:r>
              <a:rPr lang="en-US" sz="2400" spc="-1" baseline="30000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Medium"/>
              </a:rPr>
              <a:t>les </a:t>
            </a:r>
            <a:r>
              <a:rPr lang="en-US" sz="2400" spc="-1" baseline="30000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Medium"/>
              </a:rPr>
              <a:t>progrès</a:t>
            </a:r>
            <a:r>
              <a:rPr lang="en-US" sz="2400" spc="-1" baseline="30000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Medium"/>
              </a:rPr>
              <a:t> </a:t>
            </a:r>
            <a:r>
              <a:rPr lang="en-US" sz="2400" spc="-1" baseline="30000" dirty="0" err="1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Medium"/>
              </a:rPr>
              <a:t>réalisés</a:t>
            </a:r>
            <a:r>
              <a:rPr lang="en-US" sz="2400" spc="-1" baseline="30000" dirty="0" smtClean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  <a:latin typeface="EC Square Sans Pro Medium"/>
              </a:rPr>
              <a:t>.</a:t>
            </a:r>
          </a:p>
          <a:p>
            <a:pPr>
              <a:lnSpc>
                <a:spcPct val="100000"/>
              </a:lnSpc>
            </a:pPr>
            <a:endParaRPr sz="1600" dirty="0"/>
          </a:p>
        </p:txBody>
      </p:sp>
      <p:pic>
        <p:nvPicPr>
          <p:cNvPr id="302" name="Picture 4"/>
          <p:cNvPicPr/>
          <p:nvPr/>
        </p:nvPicPr>
        <p:blipFill rotWithShape="1">
          <a:blip r:embed="rId4"/>
          <a:srcRect t="-62823" r="93397" b="-5"/>
          <a:stretch/>
        </p:blipFill>
        <p:spPr>
          <a:xfrm rot="4256511">
            <a:off x="1196510" y="4257049"/>
            <a:ext cx="455840" cy="45719"/>
          </a:xfrm>
          <a:prstGeom prst="rect">
            <a:avLst/>
          </a:prstGeom>
          <a:ln>
            <a:noFill/>
          </a:ln>
        </p:spPr>
      </p:pic>
      <p:pic>
        <p:nvPicPr>
          <p:cNvPr id="303" name="Picture 7"/>
          <p:cNvPicPr/>
          <p:nvPr/>
        </p:nvPicPr>
        <p:blipFill>
          <a:blip r:embed="rId5"/>
          <a:stretch/>
        </p:blipFill>
        <p:spPr>
          <a:xfrm>
            <a:off x="1187280" y="2123298"/>
            <a:ext cx="441934" cy="247803"/>
          </a:xfrm>
          <a:prstGeom prst="rect">
            <a:avLst/>
          </a:prstGeom>
          <a:ln>
            <a:noFill/>
          </a:ln>
        </p:spPr>
      </p:pic>
      <p:sp>
        <p:nvSpPr>
          <p:cNvPr id="304" name="CustomShape 3"/>
          <p:cNvSpPr/>
          <p:nvPr/>
        </p:nvSpPr>
        <p:spPr>
          <a:xfrm>
            <a:off x="1867176" y="1268760"/>
            <a:ext cx="4824536" cy="12182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398" tIns="45699" rIns="91398" bIns="45699"/>
          <a:lstStyle/>
          <a:p>
            <a:pPr>
              <a:lnSpc>
                <a:spcPct val="100000"/>
              </a:lnSpc>
            </a:pPr>
            <a:r>
              <a:rPr lang="fr-BE" b="1" spc="-1" dirty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Développement d'un plan stratégique national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Identification des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besoins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sélection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des interventions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adaptées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des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objectifs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quantifiés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responsabilité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la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mise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oeuvre</a:t>
            </a:r>
            <a:endParaRPr sz="1600" dirty="0"/>
          </a:p>
        </p:txBody>
      </p:sp>
      <p:sp>
        <p:nvSpPr>
          <p:cNvPr id="11" name="CustomShape 1"/>
          <p:cNvSpPr/>
          <p:nvPr/>
        </p:nvSpPr>
        <p:spPr>
          <a:xfrm>
            <a:off x="1043608" y="476672"/>
            <a:ext cx="9148255" cy="93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398" tIns="45699" rIns="91398" bIns="45699"/>
          <a:lstStyle/>
          <a:p>
            <a:pPr marL="358748" indent="-358390"/>
            <a:r>
              <a:rPr lang="en-US" sz="3000" b="1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1. UN NOUVEAU MODE DE </a:t>
            </a:r>
            <a:r>
              <a:rPr lang="en-US" sz="3000" b="1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en-US" sz="3000" b="1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OUVERNANCE</a:t>
            </a:r>
            <a:endParaRPr dirty="0">
              <a:solidFill>
                <a:schemeClr val="tx2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Picture 8"/>
          <p:cNvPicPr/>
          <p:nvPr/>
        </p:nvPicPr>
        <p:blipFill>
          <a:blip r:embed="rId6"/>
          <a:stretch/>
        </p:blipFill>
        <p:spPr>
          <a:xfrm>
            <a:off x="35640" y="297372"/>
            <a:ext cx="1151640" cy="1151640"/>
          </a:xfrm>
          <a:prstGeom prst="rect">
            <a:avLst/>
          </a:prstGeom>
          <a:ln>
            <a:noFill/>
          </a:ln>
        </p:spPr>
      </p:pic>
      <p:sp>
        <p:nvSpPr>
          <p:cNvPr id="13" name="CustomShape 1"/>
          <p:cNvSpPr/>
          <p:nvPr/>
        </p:nvSpPr>
        <p:spPr>
          <a:xfrm>
            <a:off x="262856" y="4502800"/>
            <a:ext cx="4029496" cy="13389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398" tIns="45699" rIns="91398" bIns="45699"/>
          <a:lstStyle/>
          <a:p>
            <a:pPr>
              <a:lnSpc>
                <a:spcPct val="100000"/>
              </a:lnSpc>
            </a:pPr>
            <a:r>
              <a:rPr lang="fr-BE" b="1" spc="-1" dirty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Définition du cadre européen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objectifs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indicateurs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suivi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la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mise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oeuvre, types de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mesures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(interventions)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possibles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6934364" y="1317840"/>
            <a:ext cx="2209636" cy="13389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398" tIns="45699" rIns="91398" bIns="45699"/>
          <a:lstStyle/>
          <a:p>
            <a:pPr>
              <a:lnSpc>
                <a:spcPct val="100000"/>
              </a:lnSpc>
            </a:pPr>
            <a:r>
              <a:rPr lang="fr-BE" b="1" spc="-1" dirty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Suivi annuel et </a:t>
            </a:r>
            <a:r>
              <a:rPr lang="fr-BE" b="1" spc="-1" dirty="0" err="1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pluri-annuel</a:t>
            </a:r>
            <a:endParaRPr lang="fr-BE" b="1" spc="-1" dirty="0">
              <a:solidFill>
                <a:srgbClr val="BBB831"/>
              </a:solidFill>
              <a:uFill>
                <a:solidFill>
                  <a:srgbClr val="FFFFFF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Rapport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annuel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sur la performance de la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politique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telle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que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mise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oeuvre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3"/>
          <p:cNvPicPr/>
          <p:nvPr/>
        </p:nvPicPr>
        <p:blipFill>
          <a:blip r:embed="rId7"/>
          <a:stretch/>
        </p:blipFill>
        <p:spPr>
          <a:xfrm>
            <a:off x="0" y="6777181"/>
            <a:ext cx="9142200" cy="161640"/>
          </a:xfrm>
          <a:prstGeom prst="rect">
            <a:avLst/>
          </a:prstGeom>
          <a:ln>
            <a:noFill/>
          </a:ln>
        </p:spPr>
      </p:pic>
      <p:pic>
        <p:nvPicPr>
          <p:cNvPr id="15" name="Picture 4"/>
          <p:cNvPicPr/>
          <p:nvPr/>
        </p:nvPicPr>
        <p:blipFill rotWithShape="1">
          <a:blip r:embed="rId4"/>
          <a:srcRect t="-4" r="48786" b="-62819"/>
          <a:stretch/>
        </p:blipFill>
        <p:spPr>
          <a:xfrm>
            <a:off x="2188472" y="5733256"/>
            <a:ext cx="3535656" cy="45719"/>
          </a:xfrm>
          <a:prstGeom prst="rect">
            <a:avLst/>
          </a:prstGeom>
          <a:ln>
            <a:noFill/>
          </a:ln>
        </p:spPr>
      </p:pic>
      <p:pic>
        <p:nvPicPr>
          <p:cNvPr id="20" name="Picture 4"/>
          <p:cNvPicPr/>
          <p:nvPr/>
        </p:nvPicPr>
        <p:blipFill rotWithShape="1">
          <a:blip r:embed="rId4"/>
          <a:srcRect t="-62823" r="93397" b="-5"/>
          <a:stretch/>
        </p:blipFill>
        <p:spPr>
          <a:xfrm rot="4621626">
            <a:off x="2977362" y="2980958"/>
            <a:ext cx="455840" cy="45719"/>
          </a:xfrm>
          <a:prstGeom prst="rect">
            <a:avLst/>
          </a:prstGeom>
          <a:ln>
            <a:noFill/>
          </a:ln>
        </p:spPr>
      </p:pic>
      <p:pic>
        <p:nvPicPr>
          <p:cNvPr id="21" name="Picture 4"/>
          <p:cNvPicPr/>
          <p:nvPr/>
        </p:nvPicPr>
        <p:blipFill rotWithShape="1">
          <a:blip r:embed="rId4"/>
          <a:srcRect t="-62823" r="95765" b="-5"/>
          <a:stretch/>
        </p:blipFill>
        <p:spPr>
          <a:xfrm rot="4621626">
            <a:off x="5993073" y="4266662"/>
            <a:ext cx="292380" cy="45719"/>
          </a:xfrm>
          <a:prstGeom prst="rect">
            <a:avLst/>
          </a:prstGeom>
          <a:ln>
            <a:noFill/>
          </a:ln>
        </p:spPr>
      </p:pic>
      <p:pic>
        <p:nvPicPr>
          <p:cNvPr id="22" name="Picture 4"/>
          <p:cNvPicPr/>
          <p:nvPr/>
        </p:nvPicPr>
        <p:blipFill rotWithShape="1">
          <a:blip r:embed="rId4"/>
          <a:srcRect t="-62823" r="96143" b="-5"/>
          <a:stretch/>
        </p:blipFill>
        <p:spPr>
          <a:xfrm rot="5400000">
            <a:off x="7997404" y="3075069"/>
            <a:ext cx="266250" cy="45719"/>
          </a:xfrm>
          <a:prstGeom prst="rect">
            <a:avLst/>
          </a:prstGeom>
          <a:ln>
            <a:noFill/>
          </a:ln>
        </p:spPr>
      </p:pic>
      <p:sp>
        <p:nvSpPr>
          <p:cNvPr id="23" name="CustomShape 4"/>
          <p:cNvSpPr/>
          <p:nvPr/>
        </p:nvSpPr>
        <p:spPr>
          <a:xfrm>
            <a:off x="2092884" y="5735047"/>
            <a:ext cx="3979080" cy="929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398" tIns="45699" rIns="91398" bIns="45699"/>
          <a:lstStyle/>
          <a:p>
            <a:pPr marL="361" algn="just">
              <a:buClr>
                <a:srgbClr val="BBB831"/>
              </a:buClr>
            </a:pPr>
            <a:r>
              <a:rPr lang="en-US" sz="1400" b="1" spc="-1" dirty="0" err="1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Stabilité</a:t>
            </a:r>
            <a:r>
              <a:rPr lang="en-US" sz="1400" b="1" spc="-1" dirty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des structures </a:t>
            </a:r>
            <a:r>
              <a:rPr lang="en-US" sz="1400" b="1" spc="-1" dirty="0" err="1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nationales</a:t>
            </a:r>
            <a:r>
              <a:rPr lang="en-US" sz="1400" b="1" spc="-1" dirty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1400" b="1" spc="-1" dirty="0" err="1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gouvernance</a:t>
            </a:r>
            <a:r>
              <a:rPr lang="en-US" sz="1400" b="1" spc="-1" dirty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1400" b="1" spc="-1" dirty="0" smtClean="0">
              <a:solidFill>
                <a:srgbClr val="BBB831"/>
              </a:solidFill>
              <a:uFill>
                <a:solidFill>
                  <a:srgbClr val="FFFFFF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1" algn="just">
              <a:buClr>
                <a:srgbClr val="BBB831"/>
              </a:buClr>
            </a:pPr>
            <a:r>
              <a:rPr lang="en-US" sz="1200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(</a:t>
            </a:r>
            <a:r>
              <a:rPr lang="en-US" sz="1200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organismes</a:t>
            </a:r>
            <a:r>
              <a:rPr lang="en-US" sz="12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1200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payeurs</a:t>
            </a:r>
            <a:r>
              <a:rPr lang="en-US" sz="12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, </a:t>
            </a:r>
            <a:r>
              <a:rPr lang="en-US" sz="1200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organismes</a:t>
            </a:r>
            <a:r>
              <a:rPr lang="en-US" sz="12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de certification et </a:t>
            </a:r>
            <a:r>
              <a:rPr lang="en-US" sz="1200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systèmes</a:t>
            </a:r>
            <a:r>
              <a:rPr lang="en-US" sz="12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de </a:t>
            </a:r>
            <a:r>
              <a:rPr lang="en-US" sz="1200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gestion</a:t>
            </a:r>
            <a:r>
              <a:rPr lang="en-US" sz="12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des </a:t>
            </a:r>
            <a:r>
              <a:rPr lang="en-US" sz="1200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parcelles</a:t>
            </a:r>
            <a:r>
              <a:rPr lang="en-US" sz="12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 </a:t>
            </a:r>
            <a:r>
              <a:rPr lang="en-US" sz="1200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agricoles</a:t>
            </a:r>
            <a:r>
              <a:rPr lang="en-US" sz="1200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Verdana"/>
              </a:rPr>
              <a:t>)</a:t>
            </a:r>
            <a:endParaRPr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3"/>
          <p:cNvPicPr/>
          <p:nvPr/>
        </p:nvPicPr>
        <p:blipFill>
          <a:blip r:embed="rId3"/>
          <a:stretch/>
        </p:blipFill>
        <p:spPr>
          <a:xfrm>
            <a:off x="0" y="6777181"/>
            <a:ext cx="9142200" cy="161640"/>
          </a:xfrm>
          <a:prstGeom prst="rect">
            <a:avLst/>
          </a:prstGeom>
          <a:ln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-180528" y="875994"/>
            <a:ext cx="9322728" cy="7021867"/>
            <a:chOff x="-554852" y="814880"/>
            <a:chExt cx="9322728" cy="7021867"/>
          </a:xfrm>
        </p:grpSpPr>
        <p:pic>
          <p:nvPicPr>
            <p:cNvPr id="40" name="Picture 2"/>
            <p:cNvPicPr/>
            <p:nvPr/>
          </p:nvPicPr>
          <p:blipFill>
            <a:blip r:embed="rId4"/>
            <a:stretch/>
          </p:blipFill>
          <p:spPr>
            <a:xfrm>
              <a:off x="1979640" y="1093504"/>
              <a:ext cx="5038560" cy="5217840"/>
            </a:xfrm>
            <a:prstGeom prst="rect">
              <a:avLst/>
            </a:prstGeom>
            <a:ln>
              <a:noFill/>
            </a:ln>
          </p:spPr>
        </p:pic>
        <p:sp>
          <p:nvSpPr>
            <p:cNvPr id="42" name="CustomShape 1"/>
            <p:cNvSpPr/>
            <p:nvPr/>
          </p:nvSpPr>
          <p:spPr>
            <a:xfrm>
              <a:off x="1610696" y="1179768"/>
              <a:ext cx="1558440" cy="1552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r">
                <a:lnSpc>
                  <a:spcPct val="100000"/>
                </a:lnSpc>
              </a:pPr>
              <a:r>
                <a:rPr lang="en-US" sz="2400" spc="-1" baseline="30000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EC Square Sans Cond Pro"/>
                </a:rPr>
                <a:t>ACCROÎTRE LA </a:t>
              </a:r>
              <a:r>
                <a:rPr lang="en-US" sz="2400" b="1" spc="-1" baseline="30000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EC Square Sans Cond Pro"/>
                </a:rPr>
                <a:t>COMPÉTITIVITÉ</a:t>
              </a:r>
            </a:p>
          </p:txBody>
        </p:sp>
        <p:sp>
          <p:nvSpPr>
            <p:cNvPr id="43" name="CustomShape 2"/>
            <p:cNvSpPr/>
            <p:nvPr/>
          </p:nvSpPr>
          <p:spPr>
            <a:xfrm>
              <a:off x="-252536" y="2085124"/>
              <a:ext cx="2339752" cy="22842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r">
                <a:lnSpc>
                  <a:spcPct val="100000"/>
                </a:lnSpc>
              </a:pPr>
              <a:r>
                <a:rPr lang="en-US" sz="2400" spc="-1" baseline="30000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EC Square Sans Cond Pro"/>
                </a:rPr>
                <a:t>ASSURER UN </a:t>
              </a:r>
            </a:p>
            <a:p>
              <a:pPr algn="r">
                <a:lnSpc>
                  <a:spcPct val="100000"/>
                </a:lnSpc>
              </a:pPr>
              <a:r>
                <a:rPr lang="en-US" sz="2400" b="1" spc="-1" baseline="30000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EC Square Sans Cond Pro"/>
                </a:rPr>
                <a:t>REVENU </a:t>
              </a:r>
              <a:r>
                <a:rPr lang="en-US" sz="2400" b="1" spc="-1" baseline="30000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EC Square Sans Cond Pro"/>
                </a:rPr>
                <a:t>VIABLE </a:t>
              </a:r>
              <a:endParaRPr lang="en-US" sz="2400" b="1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C Square Sans Cond Pro"/>
              </a:endParaRPr>
            </a:p>
            <a:p>
              <a:pPr algn="r">
                <a:lnSpc>
                  <a:spcPct val="100000"/>
                </a:lnSpc>
              </a:pPr>
              <a:r>
                <a:rPr lang="en-US" sz="2400" spc="-1" baseline="30000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EC Square Sans Cond Pro"/>
                </a:rPr>
                <a:t>AUX AGRICULTEURS</a:t>
              </a:r>
              <a:r>
                <a:rPr lang="en-US" sz="2400" b="1" spc="-1" baseline="30000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EC Square Sans Cond Pro"/>
                </a:rPr>
                <a:t>
</a:t>
              </a:r>
              <a:endParaRPr dirty="0"/>
            </a:p>
          </p:txBody>
        </p:sp>
        <p:sp>
          <p:nvSpPr>
            <p:cNvPr id="44" name="CustomShape 3"/>
            <p:cNvSpPr/>
            <p:nvPr/>
          </p:nvSpPr>
          <p:spPr>
            <a:xfrm>
              <a:off x="-554852" y="4619562"/>
              <a:ext cx="2592312" cy="19184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r">
                <a:lnSpc>
                  <a:spcPct val="100000"/>
                </a:lnSpc>
              </a:pPr>
              <a:r>
                <a:rPr lang="en-US" sz="2400" spc="-1" baseline="30000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EC Square Sans Cond Pro"/>
                </a:rPr>
                <a:t>RÉPONDRE AUX </a:t>
              </a:r>
              <a:r>
                <a:rPr lang="en-US" sz="2400" b="1" spc="-1" baseline="30000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EC Square Sans Cond Pro"/>
                </a:rPr>
                <a:t>ATTENTES</a:t>
              </a:r>
              <a:r>
                <a:rPr lang="en-US" sz="2400" b="1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EC Square Sans Cond Pro"/>
                </a:rPr>
                <a:t> </a:t>
              </a:r>
              <a:r>
                <a:rPr lang="en-US" sz="2400" b="1" spc="-1" baseline="30000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EC Square Sans Cond Pro"/>
                </a:rPr>
                <a:t>SOCIÉTALES </a:t>
              </a:r>
              <a:r>
                <a:rPr lang="en-US" sz="2400" spc="-1" baseline="30000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EC Square Sans Cond Pro"/>
                </a:rPr>
                <a:t>(ALIMENTATION</a:t>
              </a:r>
              <a:r>
                <a:rPr lang="en-US" sz="2400" spc="-1" baseline="30000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EC Square Sans Cond Pro"/>
                </a:rPr>
                <a:t>, </a:t>
              </a:r>
              <a:r>
                <a:rPr lang="en-US" sz="2400" spc="-1" baseline="30000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EC Square Sans Cond Pro"/>
                </a:rPr>
                <a:t>SANTÉ </a:t>
              </a:r>
              <a:r>
                <a:rPr lang="en-US" sz="2400" spc="-1" baseline="30000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EC Square Sans Cond Pro"/>
                </a:rPr>
                <a:t>&amp; </a:t>
              </a:r>
              <a:r>
                <a:rPr lang="en-US" sz="2400" spc="-1" baseline="30000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EC Square Sans Cond Pro"/>
                </a:rPr>
                <a:t>QUALITÉ)</a:t>
              </a:r>
              <a:endParaRPr lang="en-US" sz="2400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C Square Sans Cond Pro"/>
              </a:endParaRPr>
            </a:p>
            <a:p>
              <a:pPr algn="r">
                <a:lnSpc>
                  <a:spcPct val="100000"/>
                </a:lnSpc>
              </a:pPr>
              <a:endParaRPr b="1" dirty="0"/>
            </a:p>
          </p:txBody>
        </p:sp>
        <p:sp>
          <p:nvSpPr>
            <p:cNvPr id="45" name="CustomShape 4"/>
            <p:cNvSpPr/>
            <p:nvPr/>
          </p:nvSpPr>
          <p:spPr>
            <a:xfrm>
              <a:off x="1634096" y="5918667"/>
              <a:ext cx="1511640" cy="19180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r">
                <a:lnSpc>
                  <a:spcPct val="100000"/>
                </a:lnSpc>
              </a:pPr>
              <a:r>
                <a:rPr lang="en-US" sz="2400" spc="-1" baseline="30000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EC Square Sans Cond Pro"/>
                </a:rPr>
                <a:t>DYNAMISME DES</a:t>
              </a:r>
              <a:r>
                <a:rPr lang="en-US" sz="2400" b="1" spc="-1" baseline="30000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EC Square Sans Cond Pro"/>
                </a:rPr>
                <a:t> ZONES RURALES
</a:t>
              </a:r>
              <a:endParaRPr dirty="0"/>
            </a:p>
          </p:txBody>
        </p:sp>
        <p:sp>
          <p:nvSpPr>
            <p:cNvPr id="46" name="CustomShape 5"/>
            <p:cNvSpPr/>
            <p:nvPr/>
          </p:nvSpPr>
          <p:spPr>
            <a:xfrm>
              <a:off x="5506560" y="5639584"/>
              <a:ext cx="2125080" cy="1552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2400" b="1" spc="-1" baseline="30000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EC Square Sans Cond Pro"/>
                </a:rPr>
                <a:t>RENOUVELLEMENT GENERATIONNEL
</a:t>
              </a:r>
              <a:endParaRPr dirty="0"/>
            </a:p>
          </p:txBody>
        </p:sp>
        <p:sp>
          <p:nvSpPr>
            <p:cNvPr id="47" name="CustomShape 6"/>
            <p:cNvSpPr/>
            <p:nvPr/>
          </p:nvSpPr>
          <p:spPr>
            <a:xfrm>
              <a:off x="6516360" y="4592344"/>
              <a:ext cx="1511640" cy="15526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2400" spc="-1" baseline="30000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EC Square Sans Cond Pro"/>
                </a:rPr>
                <a:t>PRÉSERVER</a:t>
              </a:r>
              <a:endParaRPr dirty="0"/>
            </a:p>
            <a:p>
              <a:pPr>
                <a:lnSpc>
                  <a:spcPct val="100000"/>
                </a:lnSpc>
              </a:pPr>
              <a:r>
                <a:rPr lang="en-US" sz="2400" b="1" spc="-1" baseline="30000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EC Square Sans Cond Pro"/>
                </a:rPr>
                <a:t>PAYSAGES &amp; BIODIVERSITÉ</a:t>
              </a:r>
              <a:r>
                <a:rPr lang="en-US" sz="2400" spc="-1" baseline="30000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EC Square Sans Cond Pro"/>
                </a:rPr>
                <a:t>
</a:t>
              </a:r>
              <a:endParaRPr dirty="0"/>
            </a:p>
          </p:txBody>
        </p:sp>
        <p:sp>
          <p:nvSpPr>
            <p:cNvPr id="48" name="CustomShape 7"/>
            <p:cNvSpPr/>
            <p:nvPr/>
          </p:nvSpPr>
          <p:spPr>
            <a:xfrm>
              <a:off x="6876000" y="3371637"/>
              <a:ext cx="1891876" cy="11869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2400" spc="-1" baseline="30000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EC Square Sans Cond Pro"/>
                </a:rPr>
                <a:t>PRÉSERVER</a:t>
              </a:r>
              <a:r>
                <a:rPr lang="en-US" sz="2400" spc="-1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EC Square Sans Cond Pro"/>
                </a:rPr>
                <a:t> </a:t>
              </a:r>
              <a:r>
                <a:rPr lang="en-US" sz="2400" spc="-1" baseline="30000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EC Square Sans Cond Pro"/>
                </a:rPr>
                <a:t>L'</a:t>
              </a:r>
              <a:r>
                <a:rPr lang="en-US" sz="2400" b="1" spc="-1" baseline="30000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EC Square Sans Cond Pro"/>
                </a:rPr>
                <a:t>ENVIRONNEMENT</a:t>
              </a:r>
              <a:endParaRPr b="1" dirty="0"/>
            </a:p>
            <a:p>
              <a:pPr>
                <a:lnSpc>
                  <a:spcPct val="100000"/>
                </a:lnSpc>
              </a:pPr>
              <a:endParaRPr dirty="0"/>
            </a:p>
          </p:txBody>
        </p:sp>
        <p:sp>
          <p:nvSpPr>
            <p:cNvPr id="49" name="CustomShape 8"/>
            <p:cNvSpPr/>
            <p:nvPr/>
          </p:nvSpPr>
          <p:spPr>
            <a:xfrm>
              <a:off x="6516360" y="2320744"/>
              <a:ext cx="1929788" cy="11869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2400" spc="-1" baseline="30000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EC Square Sans Cond Pro"/>
                </a:rPr>
                <a:t>ACTION</a:t>
              </a:r>
              <a:r>
                <a:rPr lang="en-US" sz="2400" b="1" spc="-1" baseline="30000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EC Square Sans Cond Pro"/>
                </a:rPr>
                <a:t> </a:t>
              </a:r>
              <a:r>
                <a:rPr lang="en-US" sz="2400" spc="-1" baseline="30000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EC Square Sans Cond Pro"/>
                </a:rPr>
                <a:t>CONTRE LE </a:t>
              </a:r>
              <a:r>
                <a:rPr lang="en-US" sz="2400" b="1" spc="-1" baseline="30000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EC Square Sans Cond Pro"/>
                </a:rPr>
                <a:t>CHANGEMENT CLIMATIQUE</a:t>
              </a:r>
            </a:p>
            <a:p>
              <a:pPr>
                <a:lnSpc>
                  <a:spcPct val="100000"/>
                </a:lnSpc>
              </a:pPr>
              <a:endParaRPr dirty="0"/>
            </a:p>
          </p:txBody>
        </p:sp>
        <p:sp>
          <p:nvSpPr>
            <p:cNvPr id="50" name="CustomShape 9"/>
            <p:cNvSpPr/>
            <p:nvPr/>
          </p:nvSpPr>
          <p:spPr>
            <a:xfrm>
              <a:off x="5302980" y="814880"/>
              <a:ext cx="2207064" cy="19184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2400" spc="-1" baseline="30000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EC Square Sans Cond Pro"/>
                </a:rPr>
                <a:t>AMÉLIORER LE FONCTIONNEMENT DE LA </a:t>
              </a:r>
              <a:r>
                <a:rPr lang="en-US" sz="2400" b="1" spc="-1" baseline="30000" dirty="0" smtClean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EC Square Sans Cond Pro"/>
                </a:rPr>
                <a:t>CHAÎNE </a:t>
              </a:r>
              <a:r>
                <a:rPr lang="en-US" sz="2400" b="1" spc="-1" baseline="30000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EC Square Sans Cond Pro"/>
                </a:rPr>
                <a:t>ALIMENTAIRE
</a:t>
              </a:r>
              <a:endParaRPr dirty="0"/>
            </a:p>
          </p:txBody>
        </p:sp>
        <p:sp>
          <p:nvSpPr>
            <p:cNvPr id="51" name="CustomShape 10"/>
            <p:cNvSpPr/>
            <p:nvPr/>
          </p:nvSpPr>
          <p:spPr>
            <a:xfrm>
              <a:off x="1328760" y="3532504"/>
              <a:ext cx="1802520" cy="13694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en-US" sz="2800" b="1" spc="-1" baseline="30000" dirty="0">
                  <a:solidFill>
                    <a:srgbClr val="000000"/>
                  </a:solidFill>
                  <a:uFill>
                    <a:solidFill>
                      <a:srgbClr val="FFFFFF"/>
                    </a:solidFill>
                  </a:uFill>
                  <a:latin typeface="EC Square Sans Cond Pro"/>
                </a:rPr>
                <a:t>CONNAISSANCE &amp; INNOVATION</a:t>
              </a:r>
              <a:endParaRPr dirty="0"/>
            </a:p>
          </p:txBody>
        </p:sp>
        <p:sp>
          <p:nvSpPr>
            <p:cNvPr id="52" name="CustomShape 11"/>
            <p:cNvSpPr/>
            <p:nvPr/>
          </p:nvSpPr>
          <p:spPr>
            <a:xfrm>
              <a:off x="3924000" y="3047637"/>
              <a:ext cx="791640" cy="324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endParaRPr dirty="0"/>
            </a:p>
          </p:txBody>
        </p:sp>
        <p:sp>
          <p:nvSpPr>
            <p:cNvPr id="53" name="CustomShape 12"/>
            <p:cNvSpPr/>
            <p:nvPr/>
          </p:nvSpPr>
          <p:spPr>
            <a:xfrm>
              <a:off x="3708000" y="3450244"/>
              <a:ext cx="1151640" cy="22842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r">
                <a:lnSpc>
                  <a:spcPct val="100000"/>
                </a:lnSpc>
              </a:pPr>
              <a:r>
                <a:rPr lang="en-US" sz="7200" b="1" spc="-1" baseline="30000" dirty="0">
                  <a:solidFill>
                    <a:srgbClr val="CCCC00"/>
                  </a:solidFill>
                  <a:uFill>
                    <a:solidFill>
                      <a:srgbClr val="FFFFFF"/>
                    </a:solidFill>
                  </a:uFill>
                  <a:latin typeface="EC Square Sans Cond Pro"/>
                </a:rPr>
                <a:t>PAC</a:t>
              </a:r>
              <a:endParaRPr dirty="0">
                <a:solidFill>
                  <a:srgbClr val="CCCC00"/>
                </a:solidFill>
              </a:endParaRPr>
            </a:p>
          </p:txBody>
        </p:sp>
        <p:sp>
          <p:nvSpPr>
            <p:cNvPr id="54" name="CustomShape 13"/>
            <p:cNvSpPr/>
            <p:nvPr/>
          </p:nvSpPr>
          <p:spPr>
            <a:xfrm>
              <a:off x="3384540" y="3207424"/>
              <a:ext cx="1798560" cy="4856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en-US" sz="2600" b="1" spc="-1" baseline="30000" dirty="0">
                  <a:solidFill>
                    <a:srgbClr val="CCCC00"/>
                  </a:solidFill>
                  <a:uFill>
                    <a:solidFill>
                      <a:srgbClr val="FFFFFF"/>
                    </a:solidFill>
                  </a:uFill>
                  <a:latin typeface="EC Square Sans Cond Pro"/>
                </a:rPr>
                <a:t>OBJECTIFS </a:t>
              </a:r>
            </a:p>
            <a:p>
              <a:pPr algn="ctr">
                <a:lnSpc>
                  <a:spcPct val="100000"/>
                </a:lnSpc>
              </a:pPr>
              <a:r>
                <a:rPr lang="en-US" sz="2600" b="1" spc="-1" baseline="30000" dirty="0">
                  <a:solidFill>
                    <a:srgbClr val="CCCC00"/>
                  </a:solidFill>
                  <a:uFill>
                    <a:solidFill>
                      <a:srgbClr val="FFFFFF"/>
                    </a:solidFill>
                  </a:uFill>
                  <a:latin typeface="EC Square Sans Cond Pro"/>
                </a:rPr>
                <a:t>DE LA </a:t>
              </a:r>
            </a:p>
            <a:p>
              <a:pPr algn="ctr">
                <a:lnSpc>
                  <a:spcPct val="100000"/>
                </a:lnSpc>
              </a:pPr>
              <a:endParaRPr lang="en-US" sz="2600" b="1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C Square Sans Cond Pro"/>
              </a:endParaRPr>
            </a:p>
            <a:p>
              <a:pPr algn="ctr">
                <a:lnSpc>
                  <a:spcPct val="100000"/>
                </a:lnSpc>
              </a:pPr>
              <a:endParaRPr dirty="0"/>
            </a:p>
          </p:txBody>
        </p:sp>
      </p:grpSp>
      <p:sp>
        <p:nvSpPr>
          <p:cNvPr id="19" name="CustomShape 1"/>
          <p:cNvSpPr/>
          <p:nvPr/>
        </p:nvSpPr>
        <p:spPr>
          <a:xfrm>
            <a:off x="755576" y="333096"/>
            <a:ext cx="8290800" cy="71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398" tIns="45699" rIns="91398" bIns="45699"/>
          <a:lstStyle/>
          <a:p>
            <a:pPr marL="358748" indent="-358390" algn="ctr"/>
            <a:r>
              <a:rPr lang="en-US" sz="3000" b="1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LES 9 OBJECTIFS COMMUNS</a:t>
            </a:r>
            <a:endParaRPr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0" name="Picture 8"/>
          <p:cNvPicPr/>
          <p:nvPr/>
        </p:nvPicPr>
        <p:blipFill>
          <a:blip r:embed="rId5"/>
          <a:stretch/>
        </p:blipFill>
        <p:spPr>
          <a:xfrm>
            <a:off x="222964" y="106940"/>
            <a:ext cx="981720" cy="9817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10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Picture 3"/>
          <p:cNvPicPr/>
          <p:nvPr/>
        </p:nvPicPr>
        <p:blipFill>
          <a:blip r:embed="rId3"/>
          <a:stretch/>
        </p:blipFill>
        <p:spPr>
          <a:xfrm>
            <a:off x="0" y="6696000"/>
            <a:ext cx="9142200" cy="161640"/>
          </a:xfrm>
          <a:prstGeom prst="rect">
            <a:avLst/>
          </a:prstGeom>
          <a:ln>
            <a:noFill/>
          </a:ln>
        </p:spPr>
      </p:pic>
      <p:sp>
        <p:nvSpPr>
          <p:cNvPr id="348" name="CustomShape 2"/>
          <p:cNvSpPr/>
          <p:nvPr/>
        </p:nvSpPr>
        <p:spPr>
          <a:xfrm>
            <a:off x="1907618" y="471780"/>
            <a:ext cx="7238542" cy="16610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398" tIns="45699" rIns="91398" bIns="45699"/>
          <a:lstStyle/>
          <a:p>
            <a:pPr marL="444500" indent="-444500" algn="ctr">
              <a:lnSpc>
                <a:spcPct val="100000"/>
              </a:lnSpc>
            </a:pPr>
            <a:r>
              <a:rPr lang="en-US" sz="3000" b="1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2. DÉVELOPPER UNE AGRICULTURE DE LA CONNAISSANCE</a:t>
            </a:r>
            <a:r>
              <a:rPr lang="en-US" sz="2800" b="1" spc="-1" baseline="30000" dirty="0">
                <a:solidFill>
                  <a:srgbClr val="BAB731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
</a:t>
            </a:r>
            <a:endParaRPr dirty="0">
              <a:latin typeface="+mj-lt"/>
            </a:endParaRPr>
          </a:p>
        </p:txBody>
      </p:sp>
      <p:sp>
        <p:nvSpPr>
          <p:cNvPr id="349" name="CustomShape 3"/>
          <p:cNvSpPr/>
          <p:nvPr/>
        </p:nvSpPr>
        <p:spPr>
          <a:xfrm>
            <a:off x="395748" y="2597048"/>
            <a:ext cx="3819400" cy="17680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398" tIns="45699" rIns="91398" bIns="45699"/>
          <a:lstStyle/>
          <a:p>
            <a:r>
              <a:rPr lang="en-US" sz="2200" spc="-1" baseline="30000" dirty="0" err="1"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Chaque</a:t>
            </a:r>
            <a:r>
              <a:rPr lang="en-US" sz="2200" spc="-1" baseline="30000" dirty="0"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b="1" spc="-1" baseline="30000" dirty="0"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plan </a:t>
            </a:r>
            <a:r>
              <a:rPr lang="en-US" sz="2200" b="1" spc="-1" baseline="30000" dirty="0" err="1"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stratégique</a:t>
            </a:r>
            <a:r>
              <a:rPr lang="en-US" sz="2200" b="1" spc="-1" baseline="30000" dirty="0"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spc="-1" baseline="30000" dirty="0"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la PAC </a:t>
            </a:r>
            <a:r>
              <a:rPr lang="en-US" sz="2200" spc="-1" baseline="30000" dirty="0" err="1"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comportera</a:t>
            </a:r>
            <a:r>
              <a:rPr lang="en-US" sz="2200" spc="-1" baseline="30000" dirty="0"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 </a:t>
            </a:r>
            <a:r>
              <a:rPr lang="en-US" sz="2200" spc="-1" baseline="30000" dirty="0" err="1"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volet</a:t>
            </a:r>
            <a:r>
              <a:rPr lang="en-US" sz="2200" spc="-1" baseline="30000" dirty="0"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sur la </a:t>
            </a:r>
            <a:r>
              <a:rPr lang="en-US" sz="2200" spc="-1" baseline="30000" dirty="0" err="1"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manière</a:t>
            </a:r>
            <a:r>
              <a:rPr lang="en-US" sz="2200" spc="-1" baseline="30000" dirty="0"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2200" spc="-1" baseline="30000" dirty="0" err="1"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stimuler</a:t>
            </a:r>
            <a:r>
              <a:rPr lang="en-US" sz="2200" spc="-1" baseline="30000" dirty="0"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spc="-1" baseline="30000" dirty="0" err="1"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l’échange</a:t>
            </a:r>
            <a:r>
              <a:rPr lang="en-US" sz="2200" spc="-1" baseline="30000" dirty="0"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2200" spc="-1" baseline="30000" dirty="0" err="1"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connaissances</a:t>
            </a:r>
            <a:r>
              <a:rPr lang="en-US" sz="2200" spc="-1" baseline="30000" dirty="0"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</a:t>
            </a:r>
            <a:r>
              <a:rPr lang="en-US" sz="2200" spc="-1" baseline="30000" dirty="0" err="1" smtClean="0"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d’innovation</a:t>
            </a:r>
            <a:r>
              <a:rPr lang="en-US" sz="2200" spc="-1" baseline="30000" dirty="0" smtClean="0"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spc="-1" baseline="30000" dirty="0" err="1" smtClean="0"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ainsi</a:t>
            </a:r>
            <a:r>
              <a:rPr lang="en-US" sz="2200" spc="-1" baseline="30000" dirty="0" smtClean="0"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que </a:t>
            </a:r>
            <a:r>
              <a:rPr lang="en-US" sz="2200" spc="-1" baseline="30000" dirty="0" err="1"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d'assurer</a:t>
            </a:r>
            <a:r>
              <a:rPr lang="en-US" sz="2200" spc="-1" baseline="30000" dirty="0"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2200" spc="-1" baseline="30000" dirty="0"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développement des technologies numériques dans l’agriculture</a:t>
            </a:r>
          </a:p>
          <a:p>
            <a:pPr>
              <a:lnSpc>
                <a:spcPct val="100000"/>
              </a:lnSpc>
            </a:pPr>
            <a:endParaRPr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50" name="Picture 3"/>
          <p:cNvPicPr/>
          <p:nvPr/>
        </p:nvPicPr>
        <p:blipFill>
          <a:blip r:embed="rId4"/>
          <a:stretch/>
        </p:blipFill>
        <p:spPr>
          <a:xfrm>
            <a:off x="129129" y="2372041"/>
            <a:ext cx="380520" cy="437760"/>
          </a:xfrm>
          <a:prstGeom prst="rect">
            <a:avLst/>
          </a:prstGeom>
          <a:ln>
            <a:noFill/>
          </a:ln>
        </p:spPr>
      </p:pic>
      <p:pic>
        <p:nvPicPr>
          <p:cNvPr id="351" name="Picture 2"/>
          <p:cNvPicPr/>
          <p:nvPr/>
        </p:nvPicPr>
        <p:blipFill>
          <a:blip r:embed="rId5"/>
          <a:stretch/>
        </p:blipFill>
        <p:spPr>
          <a:xfrm>
            <a:off x="81170" y="471780"/>
            <a:ext cx="1610510" cy="1045440"/>
          </a:xfrm>
          <a:prstGeom prst="rect">
            <a:avLst/>
          </a:prstGeom>
          <a:ln>
            <a:noFill/>
          </a:ln>
        </p:spPr>
      </p:pic>
      <p:pic>
        <p:nvPicPr>
          <p:cNvPr id="353" name="Picture 3"/>
          <p:cNvPicPr/>
          <p:nvPr/>
        </p:nvPicPr>
        <p:blipFill>
          <a:blip r:embed="rId4"/>
          <a:stretch/>
        </p:blipFill>
        <p:spPr>
          <a:xfrm>
            <a:off x="3903448" y="2276872"/>
            <a:ext cx="380520" cy="437760"/>
          </a:xfrm>
          <a:prstGeom prst="rect">
            <a:avLst/>
          </a:prstGeom>
          <a:ln>
            <a:noFill/>
          </a:ln>
        </p:spPr>
      </p:pic>
      <p:sp>
        <p:nvSpPr>
          <p:cNvPr id="355" name="CustomShape 5"/>
          <p:cNvSpPr/>
          <p:nvPr/>
        </p:nvSpPr>
        <p:spPr>
          <a:xfrm>
            <a:off x="4160431" y="2420888"/>
            <a:ext cx="2487167" cy="1491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398" tIns="45699" rIns="91398" bIns="45699"/>
          <a:lstStyle/>
          <a:p>
            <a:pPr>
              <a:lnSpc>
                <a:spcPct val="100000"/>
              </a:lnSpc>
            </a:pPr>
            <a:r>
              <a:rPr lang="fr-BE" sz="2200" b="1" spc="-1" baseline="30000" dirty="0" smtClean="0"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Coopération </a:t>
            </a:r>
            <a:r>
              <a:rPr lang="fr-BE" sz="2200" spc="-1" baseline="30000" dirty="0" smtClean="0"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</a:t>
            </a:r>
            <a:r>
              <a:rPr lang="fr-BE" sz="2200" b="1" spc="-1" baseline="30000" dirty="0" smtClean="0"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échange </a:t>
            </a:r>
            <a:r>
              <a:rPr lang="fr-BE" sz="2200" b="1" spc="-1" baseline="30000" dirty="0"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fr-BE" sz="2200" b="1" spc="-1" baseline="30000" dirty="0" smtClean="0"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connaissances </a:t>
            </a:r>
            <a:r>
              <a:rPr lang="fr-BE" sz="2200" spc="-1" baseline="30000" dirty="0" smtClean="0"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font parties des principales interventions possibles </a:t>
            </a:r>
            <a:endParaRPr lang="en-US" sz="2200" spc="-1" baseline="30000" dirty="0">
              <a:uFill>
                <a:solidFill>
                  <a:srgbClr val="FFFFFF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endParaRPr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57" name="Picture 5"/>
          <p:cNvPicPr/>
          <p:nvPr/>
        </p:nvPicPr>
        <p:blipFill>
          <a:blip r:embed="rId6"/>
          <a:stretch/>
        </p:blipFill>
        <p:spPr>
          <a:xfrm>
            <a:off x="-33696" y="4044264"/>
            <a:ext cx="9142200" cy="2841120"/>
          </a:xfrm>
          <a:prstGeom prst="rect">
            <a:avLst/>
          </a:prstGeom>
          <a:ln>
            <a:noFill/>
          </a:ln>
        </p:spPr>
      </p:pic>
      <p:sp>
        <p:nvSpPr>
          <p:cNvPr id="16" name="Rectangle 15"/>
          <p:cNvSpPr/>
          <p:nvPr/>
        </p:nvSpPr>
        <p:spPr>
          <a:xfrm>
            <a:off x="495612" y="1795505"/>
            <a:ext cx="3788356" cy="769399"/>
          </a:xfrm>
          <a:prstGeom prst="rect">
            <a:avLst/>
          </a:prstGeom>
        </p:spPr>
        <p:txBody>
          <a:bodyPr wrap="square" lIns="91398" tIns="45699" rIns="91398" bIns="45699">
            <a:spAutoFit/>
          </a:bodyPr>
          <a:lstStyle/>
          <a:p>
            <a:r>
              <a:rPr lang="fr-BE" sz="2200" b="1" spc="-1" baseline="30000" dirty="0"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Objectif transversal </a:t>
            </a:r>
            <a:r>
              <a:rPr lang="fr-BE" sz="2200" spc="-1" baseline="30000" dirty="0"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 la connaissance, l’innovation et la numérisation </a:t>
            </a:r>
            <a:endParaRPr lang="fr-BE" sz="2200" spc="-1" baseline="30000" dirty="0" smtClean="0">
              <a:uFill>
                <a:solidFill>
                  <a:srgbClr val="FFFFFF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" name="Picture 3"/>
          <p:cNvPicPr/>
          <p:nvPr/>
        </p:nvPicPr>
        <p:blipFill>
          <a:blip r:embed="rId4"/>
          <a:stretch/>
        </p:blipFill>
        <p:spPr>
          <a:xfrm>
            <a:off x="101709" y="1695096"/>
            <a:ext cx="380520" cy="437760"/>
          </a:xfrm>
          <a:prstGeom prst="rect">
            <a:avLst/>
          </a:prstGeom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4405409" y="1556792"/>
            <a:ext cx="4484380" cy="656548"/>
          </a:xfrm>
          <a:prstGeom prst="rect">
            <a:avLst/>
          </a:prstGeom>
        </p:spPr>
        <p:txBody>
          <a:bodyPr wrap="square" lIns="91398" tIns="45699" rIns="91398" bIns="45699">
            <a:spAutoFit/>
          </a:bodyPr>
          <a:lstStyle/>
          <a:p>
            <a:r>
              <a:rPr lang="en-US" sz="2200" b="1" spc="-1" baseline="30000" dirty="0" err="1"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Renforcement</a:t>
            </a:r>
            <a:r>
              <a:rPr lang="en-US" sz="2200" spc="-1" baseline="30000" dirty="0"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 </a:t>
            </a:r>
            <a:r>
              <a:rPr lang="en-US" sz="2200" b="1" spc="-1" baseline="30000" dirty="0" err="1" smtClean="0"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Système</a:t>
            </a:r>
            <a:r>
              <a:rPr lang="en-US" sz="2200" b="1" spc="-1" baseline="30000" dirty="0" smtClean="0"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sz="2200" b="1" spc="-1" baseline="30000" dirty="0" err="1" smtClean="0"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connaissance</a:t>
            </a:r>
            <a:r>
              <a:rPr lang="en-US" sz="2200" b="1" spc="-1" baseline="30000" dirty="0" smtClean="0"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</a:t>
            </a:r>
            <a:r>
              <a:rPr lang="en-US" sz="2200" b="1" spc="-1" baseline="30000" dirty="0" err="1" smtClean="0"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d'innovation</a:t>
            </a:r>
            <a:r>
              <a:rPr lang="en-US" sz="2200" b="1" spc="-1" baseline="30000" dirty="0" smtClean="0"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b="1" spc="-1" baseline="30000" dirty="0" err="1" smtClean="0"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agricole</a:t>
            </a:r>
            <a:endParaRPr lang="en-GB" sz="2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Picture 3"/>
          <p:cNvPicPr/>
          <p:nvPr/>
        </p:nvPicPr>
        <p:blipFill>
          <a:blip r:embed="rId4"/>
          <a:stretch/>
        </p:blipFill>
        <p:spPr>
          <a:xfrm>
            <a:off x="4024888" y="1725843"/>
            <a:ext cx="380520" cy="437760"/>
          </a:xfrm>
          <a:prstGeom prst="rect">
            <a:avLst/>
          </a:prstGeom>
          <a:ln>
            <a:noFill/>
          </a:ln>
        </p:spPr>
      </p:pic>
      <p:sp>
        <p:nvSpPr>
          <p:cNvPr id="17" name="CustomShape 4"/>
          <p:cNvSpPr/>
          <p:nvPr/>
        </p:nvSpPr>
        <p:spPr>
          <a:xfrm>
            <a:off x="6516216" y="2261184"/>
            <a:ext cx="2736304" cy="138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398" tIns="45699" rIns="91398" bIns="45699"/>
          <a:lstStyle/>
          <a:p>
            <a:pPr>
              <a:lnSpc>
                <a:spcPct val="100000"/>
              </a:lnSpc>
            </a:pPr>
            <a:r>
              <a:rPr lang="fr-BE" sz="2200" b="1" spc="-1" baseline="30000" dirty="0" smtClean="0"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Budget </a:t>
            </a:r>
            <a:r>
              <a:rPr lang="fr-BE" sz="2200" b="1" spc="-1" baseline="30000" dirty="0"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spécifique de 10 milliards d’euros</a:t>
            </a:r>
            <a:r>
              <a:rPr lang="fr-BE" sz="2200" spc="-1" baseline="30000" dirty="0"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 programme Horizon Europe pour l’alimentation, l’agriculture, le développement rural et la </a:t>
            </a:r>
            <a:r>
              <a:rPr lang="fr-BE" sz="2200" spc="-1" baseline="30000" dirty="0" err="1"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bioéconomie</a:t>
            </a:r>
            <a:r>
              <a:rPr lang="fr-BE" sz="2400" spc="-1" baseline="30000" dirty="0"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fr-BE" sz="2000" spc="-1" baseline="30000" dirty="0"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sz="2000" spc="-1" baseline="30000" dirty="0">
              <a:uFill>
                <a:solidFill>
                  <a:srgbClr val="FFFFFF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9" name="Picture 3"/>
          <p:cNvPicPr/>
          <p:nvPr/>
        </p:nvPicPr>
        <p:blipFill>
          <a:blip r:embed="rId4"/>
          <a:stretch/>
        </p:blipFill>
        <p:spPr>
          <a:xfrm>
            <a:off x="6279712" y="2372041"/>
            <a:ext cx="380520" cy="437760"/>
          </a:xfrm>
          <a:prstGeom prst="rect">
            <a:avLst/>
          </a:prstGeom>
          <a:ln>
            <a:noFill/>
          </a:ln>
        </p:spPr>
      </p:pic>
      <p:sp>
        <p:nvSpPr>
          <p:cNvPr id="20" name="Rectangle 19"/>
          <p:cNvSpPr/>
          <p:nvPr/>
        </p:nvSpPr>
        <p:spPr>
          <a:xfrm>
            <a:off x="7524328" y="3814244"/>
            <a:ext cx="1906559" cy="1702988"/>
          </a:xfrm>
          <a:prstGeom prst="rect">
            <a:avLst/>
          </a:prstGeom>
        </p:spPr>
        <p:txBody>
          <a:bodyPr wrap="square" lIns="91398" tIns="45699" rIns="91398" bIns="45699">
            <a:spAutoFit/>
          </a:bodyPr>
          <a:lstStyle/>
          <a:p>
            <a:r>
              <a:rPr lang="en-US" sz="2200" spc="-1" baseline="30000" dirty="0"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Continuation du</a:t>
            </a:r>
            <a:r>
              <a:rPr lang="en-US" sz="2200" spc="-1" dirty="0"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b="1" spc="-1" baseline="30000" dirty="0" err="1"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partenariat</a:t>
            </a:r>
            <a:r>
              <a:rPr lang="en-US" sz="2200" b="1" spc="-1" baseline="30000" dirty="0"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b="1" spc="-1" baseline="30000" dirty="0" err="1"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européen</a:t>
            </a:r>
            <a:r>
              <a:rPr lang="en-US" sz="2200" b="1" spc="-1" baseline="30000" dirty="0"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b="1" spc="-1" baseline="30000" dirty="0" err="1"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d’innovation</a:t>
            </a:r>
            <a:r>
              <a:rPr lang="en-US" sz="2200" b="1" spc="-1" baseline="30000" dirty="0"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200" b="1" spc="-1" baseline="30000" dirty="0" err="1"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agricole</a:t>
            </a:r>
            <a:endParaRPr lang="en-US" sz="2200" b="1" spc="-1" baseline="30000" dirty="0">
              <a:uFill>
                <a:solidFill>
                  <a:srgbClr val="FFFFFF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spc="-1" baseline="30000" dirty="0">
                <a:uFill>
                  <a:solidFill>
                    <a:srgbClr val="FFFFFF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GB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1" name="Picture 3"/>
          <p:cNvPicPr/>
          <p:nvPr/>
        </p:nvPicPr>
        <p:blipFill>
          <a:blip r:embed="rId4"/>
          <a:stretch/>
        </p:blipFill>
        <p:spPr>
          <a:xfrm>
            <a:off x="7308304" y="3711320"/>
            <a:ext cx="380520" cy="437760"/>
          </a:xfrm>
          <a:prstGeom prst="rect">
            <a:avLst/>
          </a:prstGeom>
          <a:ln>
            <a:noFill/>
          </a:ln>
        </p:spPr>
      </p:pic>
      <p:pic>
        <p:nvPicPr>
          <p:cNvPr id="22" name="Picture 3"/>
          <p:cNvPicPr/>
          <p:nvPr/>
        </p:nvPicPr>
        <p:blipFill>
          <a:blip r:embed="rId3"/>
          <a:stretch/>
        </p:blipFill>
        <p:spPr>
          <a:xfrm>
            <a:off x="0" y="6777181"/>
            <a:ext cx="9142200" cy="161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ustomShape 1"/>
          <p:cNvSpPr/>
          <p:nvPr/>
        </p:nvSpPr>
        <p:spPr>
          <a:xfrm>
            <a:off x="1331640" y="308160"/>
            <a:ext cx="6840360" cy="47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398" tIns="45699" rIns="91398" bIns="45699"/>
          <a:lstStyle/>
          <a:p>
            <a:pPr algn="ctr">
              <a:lnSpc>
                <a:spcPct val="100000"/>
              </a:lnSpc>
            </a:pPr>
            <a:r>
              <a:rPr lang="en-US" sz="3000" b="1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3. ASSURER UN SOUTIEN PLUS </a:t>
            </a:r>
          </a:p>
          <a:p>
            <a:pPr algn="ctr">
              <a:lnSpc>
                <a:spcPct val="100000"/>
              </a:lnSpc>
            </a:pPr>
            <a:r>
              <a:rPr lang="en-US" sz="3000" b="1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000" b="1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 ÉQUITABLE ET PLUS EFFICACE</a:t>
            </a:r>
            <a:r>
              <a:rPr lang="en-US" sz="3000" b="1" spc="-1" dirty="0" smtClean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b="1" spc="-1" baseline="30000" dirty="0">
                <a:solidFill>
                  <a:srgbClr val="BAB731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
</a:t>
            </a:r>
            <a:endParaRPr dirty="0">
              <a:latin typeface="+mj-lt"/>
            </a:endParaRPr>
          </a:p>
        </p:txBody>
      </p:sp>
      <p:pic>
        <p:nvPicPr>
          <p:cNvPr id="310" name="Picture 5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08932" y="2581286"/>
            <a:ext cx="2195736" cy="2398703"/>
          </a:xfrm>
          <a:prstGeom prst="rect">
            <a:avLst/>
          </a:prstGeom>
          <a:ln>
            <a:noFill/>
          </a:ln>
        </p:spPr>
      </p:pic>
      <p:sp>
        <p:nvSpPr>
          <p:cNvPr id="311" name="CustomShape 2"/>
          <p:cNvSpPr/>
          <p:nvPr/>
        </p:nvSpPr>
        <p:spPr>
          <a:xfrm>
            <a:off x="2304668" y="2152012"/>
            <a:ext cx="6863740" cy="318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398" tIns="45699" rIns="91398" bIns="45699"/>
          <a:lstStyle/>
          <a:p>
            <a:pPr marL="342916" indent="-342553">
              <a:buClr>
                <a:srgbClr val="FFFFFF"/>
              </a:buClr>
              <a:buFont typeface="StarSymbol"/>
              <a:buChar char=""/>
            </a:pPr>
            <a:r>
              <a:rPr lang="en-US" b="1" dirty="0" err="1" smtClean="0"/>
              <a:t>Réduction</a:t>
            </a:r>
            <a:r>
              <a:rPr lang="en-US" b="1" dirty="0" smtClean="0"/>
              <a:t> des </a:t>
            </a:r>
            <a:r>
              <a:rPr lang="en-US" b="1" dirty="0" err="1"/>
              <a:t>paiements</a:t>
            </a:r>
            <a:r>
              <a:rPr lang="en-US" b="1" dirty="0"/>
              <a:t> directs </a:t>
            </a:r>
            <a:r>
              <a:rPr lang="en-US" dirty="0" smtClean="0"/>
              <a:t>au-</a:t>
            </a:r>
            <a:r>
              <a:rPr lang="en-US" dirty="0" err="1" smtClean="0"/>
              <a:t>delà</a:t>
            </a:r>
            <a:r>
              <a:rPr lang="en-US" dirty="0" smtClean="0"/>
              <a:t> de 60,000</a:t>
            </a:r>
            <a:r>
              <a:rPr lang="en-US" dirty="0"/>
              <a:t> EUR par exploitation </a:t>
            </a:r>
            <a:r>
              <a:rPr lang="en-US" b="1" dirty="0" smtClean="0"/>
              <a:t>et</a:t>
            </a:r>
            <a:r>
              <a:rPr lang="en-US" dirty="0" smtClean="0"/>
              <a:t> </a:t>
            </a:r>
            <a:r>
              <a:rPr lang="en-US" b="1" dirty="0" err="1" smtClean="0"/>
              <a:t>plafonnement</a:t>
            </a:r>
            <a:r>
              <a:rPr lang="en-US" b="1" dirty="0" smtClean="0"/>
              <a:t> </a:t>
            </a:r>
            <a:r>
              <a:rPr lang="en-US" dirty="0" smtClean="0"/>
              <a:t>au-</a:t>
            </a:r>
            <a:r>
              <a:rPr lang="en-US" dirty="0" err="1" smtClean="0"/>
              <a:t>delà</a:t>
            </a:r>
            <a:r>
              <a:rPr lang="en-US" dirty="0" smtClean="0"/>
              <a:t> de 100.000 EUR (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/>
              <a:t>tenant </a:t>
            </a:r>
            <a:r>
              <a:rPr lang="en-US" dirty="0" err="1"/>
              <a:t>compte</a:t>
            </a:r>
            <a:r>
              <a:rPr lang="en-US" dirty="0"/>
              <a:t> </a:t>
            </a:r>
            <a:r>
              <a:rPr lang="en-US" dirty="0" smtClean="0"/>
              <a:t>du </a:t>
            </a:r>
            <a:r>
              <a:rPr lang="en-US" dirty="0" err="1" smtClean="0"/>
              <a:t>coût</a:t>
            </a:r>
            <a:r>
              <a:rPr lang="en-US" dirty="0" smtClean="0"/>
              <a:t> du </a:t>
            </a:r>
            <a:r>
              <a:rPr lang="en-US" dirty="0"/>
              <a:t>travail)</a:t>
            </a:r>
            <a:endParaRPr dirty="0"/>
          </a:p>
          <a:p>
            <a:pPr marL="342916" indent="-342553">
              <a:buClr>
                <a:srgbClr val="FFFFFF"/>
              </a:buClr>
              <a:buFont typeface="StarSymbol"/>
              <a:buChar char=""/>
            </a:pPr>
            <a:r>
              <a:rPr lang="en-US" dirty="0"/>
              <a:t>
</a:t>
            </a:r>
            <a:r>
              <a:rPr lang="en-US" b="1" dirty="0" err="1"/>
              <a:t>P</a:t>
            </a:r>
            <a:r>
              <a:rPr lang="en-US" b="1" dirty="0" err="1" smtClean="0"/>
              <a:t>aiement</a:t>
            </a:r>
            <a:r>
              <a:rPr lang="en-US" b="1" dirty="0" smtClean="0"/>
              <a:t> </a:t>
            </a:r>
            <a:r>
              <a:rPr lang="en-US" b="1" dirty="0" err="1" smtClean="0"/>
              <a:t>redistributif</a:t>
            </a:r>
            <a:r>
              <a:rPr lang="en-US" dirty="0" smtClean="0"/>
              <a:t> </a:t>
            </a:r>
            <a:r>
              <a:rPr lang="en-US" dirty="0" err="1" smtClean="0"/>
              <a:t>obligatoire</a:t>
            </a:r>
            <a:r>
              <a:rPr lang="en-US" dirty="0" smtClean="0"/>
              <a:t> et </a:t>
            </a:r>
            <a:r>
              <a:rPr lang="fr-BE" b="1" dirty="0"/>
              <a:t>"convergence interne" </a:t>
            </a:r>
            <a:r>
              <a:rPr lang="fr-BE" dirty="0"/>
              <a:t>du montant du soutien à l'hectare</a:t>
            </a:r>
          </a:p>
          <a:p>
            <a:pPr marL="342916" indent="-342553">
              <a:buClr>
                <a:srgbClr val="FFFFFF"/>
              </a:buClr>
              <a:buFont typeface="StarSymbol"/>
              <a:buChar char=""/>
            </a:pPr>
            <a:r>
              <a:rPr lang="en-US" dirty="0"/>
              <a:t>
Minimum 2 % de </a:t>
            </a:r>
            <a:r>
              <a:rPr lang="en-US" dirty="0" err="1"/>
              <a:t>l’enveloppe</a:t>
            </a:r>
            <a:r>
              <a:rPr lang="en-US" dirty="0"/>
              <a:t> </a:t>
            </a:r>
            <a:r>
              <a:rPr lang="en-US" dirty="0" err="1"/>
              <a:t>nationale</a:t>
            </a:r>
            <a:r>
              <a:rPr lang="en-US" dirty="0"/>
              <a:t> pour les </a:t>
            </a:r>
            <a:r>
              <a:rPr lang="en-US" dirty="0" err="1"/>
              <a:t>paiements</a:t>
            </a:r>
            <a:r>
              <a:rPr lang="en-US" dirty="0"/>
              <a:t> directs </a:t>
            </a:r>
            <a:r>
              <a:rPr lang="en-US" dirty="0" err="1"/>
              <a:t>réservé</a:t>
            </a:r>
            <a:r>
              <a:rPr lang="en-US" dirty="0"/>
              <a:t> </a:t>
            </a:r>
            <a:r>
              <a:rPr lang="en-US" dirty="0" err="1"/>
              <a:t>spécifiquement</a:t>
            </a:r>
            <a:r>
              <a:rPr lang="en-US" dirty="0"/>
              <a:t> pour les </a:t>
            </a:r>
            <a:r>
              <a:rPr lang="en-US" b="1" dirty="0" err="1"/>
              <a:t>jeunes</a:t>
            </a:r>
            <a:r>
              <a:rPr lang="en-US" b="1" dirty="0"/>
              <a:t> </a:t>
            </a:r>
            <a:r>
              <a:rPr lang="en-US" b="1" dirty="0" err="1"/>
              <a:t>agriculteurs</a:t>
            </a:r>
            <a:endParaRPr lang="en-US" b="1" dirty="0"/>
          </a:p>
          <a:p>
            <a:pPr marL="342916" indent="-342553">
              <a:buClr>
                <a:srgbClr val="FFFFFF"/>
              </a:buClr>
              <a:buFont typeface="StarSymbol"/>
              <a:buChar char=""/>
            </a:pPr>
            <a:endParaRPr lang="en-US" dirty="0" smtClean="0"/>
          </a:p>
          <a:p>
            <a:pPr marL="342916" indent="-342553">
              <a:buClr>
                <a:srgbClr val="FFFFFF"/>
              </a:buClr>
              <a:buFont typeface="StarSymbol"/>
              <a:buChar char=""/>
            </a:pPr>
            <a:r>
              <a:rPr lang="en-US" dirty="0" smtClean="0"/>
              <a:t>"C</a:t>
            </a:r>
            <a:r>
              <a:rPr lang="en-US" b="1" dirty="0" smtClean="0"/>
              <a:t>onvergence </a:t>
            </a:r>
            <a:r>
              <a:rPr lang="en-US" b="1" dirty="0" err="1" smtClean="0"/>
              <a:t>externe</a:t>
            </a:r>
            <a:r>
              <a:rPr lang="en-US" dirty="0" smtClean="0"/>
              <a:t>" (</a:t>
            </a:r>
            <a:r>
              <a:rPr lang="en-US" dirty="0" err="1" smtClean="0"/>
              <a:t>rééquilibrage</a:t>
            </a:r>
            <a:r>
              <a:rPr lang="en-US" dirty="0" smtClean="0"/>
              <a:t> du </a:t>
            </a:r>
            <a:r>
              <a:rPr lang="en-US" dirty="0" err="1" smtClean="0"/>
              <a:t>niveau</a:t>
            </a:r>
            <a:r>
              <a:rPr lang="en-US" dirty="0" smtClean="0"/>
              <a:t> </a:t>
            </a:r>
            <a:r>
              <a:rPr lang="en-US" dirty="0" err="1" smtClean="0"/>
              <a:t>d'aide</a:t>
            </a:r>
            <a:r>
              <a:rPr lang="en-US" dirty="0" smtClean="0"/>
              <a:t> </a:t>
            </a:r>
            <a:r>
              <a:rPr lang="en-US" dirty="0" err="1" smtClean="0"/>
              <a:t>moyen</a:t>
            </a:r>
            <a:r>
              <a:rPr lang="en-US" dirty="0" smtClean="0"/>
              <a:t> </a:t>
            </a:r>
            <a:r>
              <a:rPr lang="en-US" dirty="0" err="1" smtClean="0"/>
              <a:t>par</a:t>
            </a:r>
            <a:r>
              <a:rPr lang="en-US" dirty="0" smtClean="0"/>
              <a:t> hectare entre les pays</a:t>
            </a:r>
          </a:p>
          <a:p>
            <a:pPr marL="342916" indent="-342553">
              <a:buClr>
                <a:srgbClr val="FFFFFF"/>
              </a:buClr>
              <a:buFont typeface="StarSymbol"/>
              <a:buChar char=""/>
            </a:pPr>
            <a:endParaRPr lang="en-US" dirty="0" smtClean="0"/>
          </a:p>
          <a:p>
            <a:pPr marL="342916" indent="-342553">
              <a:buClr>
                <a:srgbClr val="FFFFFF"/>
              </a:buClr>
              <a:buFont typeface="StarSymbol"/>
              <a:buChar char=""/>
            </a:pPr>
            <a:endParaRPr lang="en-US" b="1" dirty="0"/>
          </a:p>
          <a:p>
            <a:pPr marL="342916" indent="-342553">
              <a:buClr>
                <a:srgbClr val="FFFFFF"/>
              </a:buClr>
              <a:buFont typeface="StarSymbol"/>
              <a:buChar char=""/>
            </a:pPr>
            <a:endParaRPr dirty="0"/>
          </a:p>
        </p:txBody>
      </p:sp>
      <p:pic>
        <p:nvPicPr>
          <p:cNvPr id="313" name="Picture 3"/>
          <p:cNvPicPr/>
          <p:nvPr/>
        </p:nvPicPr>
        <p:blipFill>
          <a:blip r:embed="rId4"/>
          <a:stretch/>
        </p:blipFill>
        <p:spPr>
          <a:xfrm>
            <a:off x="2267744" y="2132856"/>
            <a:ext cx="380520" cy="437760"/>
          </a:xfrm>
          <a:prstGeom prst="rect">
            <a:avLst/>
          </a:prstGeom>
          <a:ln>
            <a:noFill/>
          </a:ln>
        </p:spPr>
      </p:pic>
      <p:pic>
        <p:nvPicPr>
          <p:cNvPr id="315" name="Picture 3"/>
          <p:cNvPicPr/>
          <p:nvPr/>
        </p:nvPicPr>
        <p:blipFill>
          <a:blip r:embed="rId4"/>
          <a:stretch/>
        </p:blipFill>
        <p:spPr>
          <a:xfrm>
            <a:off x="2267744" y="4005064"/>
            <a:ext cx="380520" cy="437760"/>
          </a:xfrm>
          <a:prstGeom prst="rect">
            <a:avLst/>
          </a:prstGeom>
          <a:ln>
            <a:noFill/>
          </a:ln>
        </p:spPr>
      </p:pic>
      <p:pic>
        <p:nvPicPr>
          <p:cNvPr id="316" name="Picture 3"/>
          <p:cNvPicPr/>
          <p:nvPr/>
        </p:nvPicPr>
        <p:blipFill>
          <a:blip r:embed="rId4"/>
          <a:stretch/>
        </p:blipFill>
        <p:spPr>
          <a:xfrm>
            <a:off x="2266220" y="3219744"/>
            <a:ext cx="380520" cy="437760"/>
          </a:xfrm>
          <a:prstGeom prst="rect">
            <a:avLst/>
          </a:prstGeom>
          <a:ln>
            <a:noFill/>
          </a:ln>
        </p:spPr>
      </p:pic>
      <p:sp>
        <p:nvSpPr>
          <p:cNvPr id="317" name="CustomShape 3"/>
          <p:cNvSpPr/>
          <p:nvPr/>
        </p:nvSpPr>
        <p:spPr>
          <a:xfrm>
            <a:off x="548964" y="1488640"/>
            <a:ext cx="7623036" cy="42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398" tIns="45699" rIns="91398" bIns="45699"/>
          <a:lstStyle/>
          <a:p>
            <a:pPr>
              <a:lnSpc>
                <a:spcPct val="100000"/>
              </a:lnSpc>
            </a:pPr>
            <a:r>
              <a:rPr lang="en-US" dirty="0" err="1" smtClean="0"/>
              <a:t>Priorité</a:t>
            </a:r>
            <a:r>
              <a:rPr lang="en-US" dirty="0" smtClean="0"/>
              <a:t> </a:t>
            </a:r>
            <a:r>
              <a:rPr lang="en-US" dirty="0" err="1" smtClean="0"/>
              <a:t>accordée</a:t>
            </a:r>
            <a:r>
              <a:rPr lang="en-US" dirty="0" smtClean="0"/>
              <a:t> </a:t>
            </a:r>
            <a:r>
              <a:rPr lang="en-US" dirty="0"/>
              <a:t>au </a:t>
            </a:r>
            <a:r>
              <a:rPr lang="en-US" dirty="0" err="1"/>
              <a:t>soutien</a:t>
            </a:r>
            <a:r>
              <a:rPr lang="en-US" dirty="0"/>
              <a:t> </a:t>
            </a:r>
            <a:r>
              <a:rPr lang="en-US" dirty="0" smtClean="0"/>
              <a:t>des </a:t>
            </a:r>
            <a:r>
              <a:rPr lang="en-US" b="1" dirty="0" smtClean="0"/>
              <a:t>petites </a:t>
            </a:r>
            <a:r>
              <a:rPr lang="en-US" b="1" dirty="0"/>
              <a:t>et </a:t>
            </a:r>
            <a:r>
              <a:rPr lang="en-US" b="1" dirty="0" err="1"/>
              <a:t>moyennes</a:t>
            </a:r>
            <a:r>
              <a:rPr lang="en-US" b="1" dirty="0"/>
              <a:t> </a:t>
            </a:r>
            <a:r>
              <a:rPr lang="en-US" b="1" dirty="0" smtClean="0"/>
              <a:t>exploitations</a:t>
            </a:r>
            <a:r>
              <a:rPr lang="en-US" dirty="0" smtClean="0"/>
              <a:t>, </a:t>
            </a:r>
            <a:r>
              <a:rPr lang="en-US" dirty="0" err="1"/>
              <a:t>ainsi</a:t>
            </a:r>
            <a:r>
              <a:rPr lang="en-US" dirty="0"/>
              <a:t> </a:t>
            </a:r>
            <a:r>
              <a:rPr lang="en-US" dirty="0" err="1" smtClean="0"/>
              <a:t>qu'aux</a:t>
            </a:r>
            <a:r>
              <a:rPr lang="en-US" dirty="0" smtClean="0"/>
              <a:t> </a:t>
            </a:r>
            <a:r>
              <a:rPr lang="en-US" b="1" dirty="0" err="1" smtClean="0"/>
              <a:t>jeunes</a:t>
            </a:r>
            <a:r>
              <a:rPr lang="en-US" dirty="0" smtClean="0"/>
              <a:t> </a:t>
            </a:r>
            <a:r>
              <a:rPr lang="en-US" b="1" dirty="0" err="1" smtClean="0"/>
              <a:t>agriculteurs</a:t>
            </a:r>
            <a:r>
              <a:rPr lang="en-US" dirty="0" smtClean="0"/>
              <a:t>:</a:t>
            </a:r>
            <a:endParaRPr dirty="0"/>
          </a:p>
        </p:txBody>
      </p:sp>
      <p:pic>
        <p:nvPicPr>
          <p:cNvPr id="13" name="Picture 4"/>
          <p:cNvPicPr/>
          <p:nvPr/>
        </p:nvPicPr>
        <p:blipFill>
          <a:blip r:embed="rId5"/>
          <a:stretch/>
        </p:blipFill>
        <p:spPr>
          <a:xfrm>
            <a:off x="282034" y="308160"/>
            <a:ext cx="867292" cy="888592"/>
          </a:xfrm>
          <a:prstGeom prst="rect">
            <a:avLst/>
          </a:prstGeom>
          <a:ln>
            <a:noFill/>
          </a:ln>
        </p:spPr>
      </p:pic>
      <p:pic>
        <p:nvPicPr>
          <p:cNvPr id="15" name="Picture 3"/>
          <p:cNvPicPr/>
          <p:nvPr/>
        </p:nvPicPr>
        <p:blipFill>
          <a:blip r:embed="rId4"/>
          <a:stretch/>
        </p:blipFill>
        <p:spPr>
          <a:xfrm>
            <a:off x="39288" y="5517232"/>
            <a:ext cx="380520" cy="437760"/>
          </a:xfrm>
          <a:prstGeom prst="rect">
            <a:avLst/>
          </a:prstGeom>
          <a:ln>
            <a:noFill/>
          </a:ln>
        </p:spPr>
      </p:pic>
      <p:sp>
        <p:nvSpPr>
          <p:cNvPr id="16" name="CustomShape 2"/>
          <p:cNvSpPr/>
          <p:nvPr/>
        </p:nvSpPr>
        <p:spPr>
          <a:xfrm>
            <a:off x="107304" y="5505552"/>
            <a:ext cx="9289032" cy="318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398" tIns="45699" rIns="91398" bIns="45699"/>
          <a:lstStyle/>
          <a:p>
            <a:pPr marL="342916" indent="-342553">
              <a:buClr>
                <a:srgbClr val="FFFFFF"/>
              </a:buClr>
              <a:buFont typeface="StarSymbol"/>
              <a:buChar char=""/>
            </a:pPr>
            <a:r>
              <a:rPr lang="en-US" dirty="0" smtClean="0"/>
              <a:t>Attribution des aides au </a:t>
            </a:r>
            <a:r>
              <a:rPr lang="en-US" dirty="0" err="1" smtClean="0"/>
              <a:t>revenu</a:t>
            </a:r>
            <a:r>
              <a:rPr lang="en-US" dirty="0" smtClean="0"/>
              <a:t> </a:t>
            </a:r>
            <a:r>
              <a:rPr lang="en-US" dirty="0" err="1" smtClean="0"/>
              <a:t>qu'aux</a:t>
            </a:r>
            <a:r>
              <a:rPr lang="en-US" dirty="0" smtClean="0"/>
              <a:t> </a:t>
            </a:r>
            <a:r>
              <a:rPr lang="en-US" b="1" dirty="0" smtClean="0"/>
              <a:t>"</a:t>
            </a:r>
            <a:r>
              <a:rPr lang="en-US" b="1" dirty="0" err="1" smtClean="0"/>
              <a:t>véritables</a:t>
            </a:r>
            <a:r>
              <a:rPr lang="en-US" b="1" dirty="0" smtClean="0"/>
              <a:t>" </a:t>
            </a:r>
            <a:r>
              <a:rPr lang="en-US" b="1" dirty="0" err="1" smtClean="0"/>
              <a:t>agriculteurs</a:t>
            </a:r>
            <a:r>
              <a:rPr lang="en-US" b="1" dirty="0" smtClean="0"/>
              <a:t> </a:t>
            </a:r>
            <a:r>
              <a:rPr lang="en-US" dirty="0" smtClean="0"/>
              <a:t>(à </a:t>
            </a:r>
            <a:r>
              <a:rPr lang="en-US" dirty="0" err="1" smtClean="0"/>
              <a:t>définir</a:t>
            </a:r>
            <a:r>
              <a:rPr lang="en-US" dirty="0" smtClean="0"/>
              <a:t> par </a:t>
            </a:r>
            <a:r>
              <a:rPr lang="en-US" dirty="0" err="1" smtClean="0"/>
              <a:t>l'EM</a:t>
            </a:r>
            <a:r>
              <a:rPr lang="en-US" dirty="0" smtClean="0"/>
              <a:t>)</a:t>
            </a:r>
            <a:endParaRPr dirty="0"/>
          </a:p>
          <a:p>
            <a:pPr marL="342916" indent="-342553">
              <a:buClr>
                <a:srgbClr val="FFFFFF"/>
              </a:buClr>
              <a:buFont typeface="StarSymbol"/>
              <a:buChar char=""/>
            </a:pPr>
            <a:r>
              <a:rPr lang="en-US" dirty="0"/>
              <a:t>
</a:t>
            </a:r>
            <a:r>
              <a:rPr lang="en-US" b="1" dirty="0" err="1" smtClean="0"/>
              <a:t>Soutien</a:t>
            </a:r>
            <a:r>
              <a:rPr lang="en-US" b="1" dirty="0" smtClean="0"/>
              <a:t> </a:t>
            </a:r>
            <a:r>
              <a:rPr lang="en-US" b="1" dirty="0" err="1" smtClean="0"/>
              <a:t>couplé</a:t>
            </a:r>
            <a:r>
              <a:rPr lang="en-US" b="1" dirty="0" smtClean="0"/>
              <a:t> </a:t>
            </a:r>
            <a:r>
              <a:rPr lang="en-US" dirty="0" err="1" smtClean="0"/>
              <a:t>reste</a:t>
            </a:r>
            <a:r>
              <a:rPr lang="en-US" b="1" dirty="0" smtClean="0"/>
              <a:t> </a:t>
            </a:r>
            <a:r>
              <a:rPr lang="en-US" dirty="0" smtClean="0"/>
              <a:t>possible </a:t>
            </a:r>
            <a:r>
              <a:rPr lang="en-US" dirty="0"/>
              <a:t>pour aider les </a:t>
            </a:r>
            <a:r>
              <a:rPr lang="en-US" dirty="0" err="1" smtClean="0"/>
              <a:t>secteur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difficulté</a:t>
            </a:r>
            <a:r>
              <a:rPr lang="en-US" dirty="0" smtClean="0"/>
              <a:t> à </a:t>
            </a:r>
            <a:r>
              <a:rPr lang="en-US" dirty="0" err="1"/>
              <a:t>accroître</a:t>
            </a:r>
            <a:r>
              <a:rPr lang="en-US" dirty="0"/>
              <a:t> </a:t>
            </a:r>
            <a:r>
              <a:rPr lang="en-US" dirty="0" err="1"/>
              <a:t>leur</a:t>
            </a:r>
            <a:r>
              <a:rPr lang="en-US" dirty="0"/>
              <a:t> </a:t>
            </a:r>
            <a:r>
              <a:rPr lang="en-US" dirty="0" err="1"/>
              <a:t>compétitivité</a:t>
            </a:r>
            <a:r>
              <a:rPr lang="en-US" dirty="0"/>
              <a:t>, </a:t>
            </a:r>
            <a:r>
              <a:rPr lang="en-US" dirty="0" err="1"/>
              <a:t>leur</a:t>
            </a:r>
            <a:r>
              <a:rPr lang="en-US" dirty="0"/>
              <a:t> </a:t>
            </a:r>
            <a:r>
              <a:rPr lang="en-US" dirty="0" err="1"/>
              <a:t>viabilité</a:t>
            </a:r>
            <a:r>
              <a:rPr lang="en-US" dirty="0"/>
              <a:t> et </a:t>
            </a:r>
            <a:r>
              <a:rPr lang="en-US" dirty="0" err="1" smtClean="0"/>
              <a:t>qualité</a:t>
            </a:r>
            <a:endParaRPr dirty="0"/>
          </a:p>
        </p:txBody>
      </p:sp>
      <p:pic>
        <p:nvPicPr>
          <p:cNvPr id="17" name="Picture 3"/>
          <p:cNvPicPr/>
          <p:nvPr/>
        </p:nvPicPr>
        <p:blipFill>
          <a:blip r:embed="rId4"/>
          <a:stretch/>
        </p:blipFill>
        <p:spPr>
          <a:xfrm>
            <a:off x="35496" y="6087584"/>
            <a:ext cx="380520" cy="437760"/>
          </a:xfrm>
          <a:prstGeom prst="rect">
            <a:avLst/>
          </a:prstGeom>
          <a:ln>
            <a:noFill/>
          </a:ln>
        </p:spPr>
      </p:pic>
      <p:pic>
        <p:nvPicPr>
          <p:cNvPr id="14" name="Picture 3"/>
          <p:cNvPicPr/>
          <p:nvPr/>
        </p:nvPicPr>
        <p:blipFill>
          <a:blip r:embed="rId4"/>
          <a:stretch/>
        </p:blipFill>
        <p:spPr>
          <a:xfrm>
            <a:off x="2267744" y="4815904"/>
            <a:ext cx="380520" cy="437760"/>
          </a:xfrm>
          <a:prstGeom prst="rect">
            <a:avLst/>
          </a:prstGeom>
          <a:ln>
            <a:noFill/>
          </a:ln>
        </p:spPr>
      </p:pic>
      <p:pic>
        <p:nvPicPr>
          <p:cNvPr id="18" name="Picture 3"/>
          <p:cNvPicPr/>
          <p:nvPr/>
        </p:nvPicPr>
        <p:blipFill>
          <a:blip r:embed="rId6"/>
          <a:stretch/>
        </p:blipFill>
        <p:spPr>
          <a:xfrm>
            <a:off x="0" y="6777181"/>
            <a:ext cx="9142200" cy="161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337" y="1806391"/>
            <a:ext cx="3743325" cy="4162425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1893423" y="111373"/>
            <a:ext cx="5760640" cy="576064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defTabSz="914400"/>
            <a:endParaRPr lang="en-GB" sz="2400" kern="0" dirty="0">
              <a:solidFill>
                <a:srgbClr val="BBB831"/>
              </a:solidFill>
            </a:endParaRPr>
          </a:p>
        </p:txBody>
      </p:sp>
      <p:sp>
        <p:nvSpPr>
          <p:cNvPr id="4" name="Left Brace 3"/>
          <p:cNvSpPr/>
          <p:nvPr/>
        </p:nvSpPr>
        <p:spPr bwMode="auto">
          <a:xfrm>
            <a:off x="717953" y="5596134"/>
            <a:ext cx="114201" cy="1138341"/>
          </a:xfrm>
          <a:prstGeom prst="leftBrac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defTabSz="914400" fontAlgn="base">
              <a:spcBef>
                <a:spcPct val="0"/>
              </a:spcBef>
              <a:spcAft>
                <a:spcPct val="0"/>
              </a:spcAft>
            </a:pPr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144" y="5517232"/>
            <a:ext cx="553998" cy="129614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 defTabSz="914400"/>
            <a:r>
              <a:rPr lang="en-GB" sz="12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Obligatoire</a:t>
            </a:r>
            <a:r>
              <a:rPr lang="en-GB" sz="12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pour les </a:t>
            </a:r>
            <a:r>
              <a:rPr lang="en-GB" sz="12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agriculteurs</a:t>
            </a:r>
            <a:endParaRPr lang="en-GB" sz="12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Left Brace 5"/>
          <p:cNvSpPr/>
          <p:nvPr/>
        </p:nvSpPr>
        <p:spPr bwMode="auto">
          <a:xfrm>
            <a:off x="717953" y="1798347"/>
            <a:ext cx="206458" cy="2518973"/>
          </a:xfrm>
          <a:prstGeom prst="leftBrac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defTabSz="914400" fontAlgn="base">
              <a:spcBef>
                <a:spcPct val="0"/>
              </a:spcBef>
              <a:spcAft>
                <a:spcPct val="0"/>
              </a:spcAft>
            </a:pPr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1538" y="2136118"/>
            <a:ext cx="553998" cy="131331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 defTabSz="914400"/>
            <a:r>
              <a:rPr lang="en-GB" sz="12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Volontaire</a:t>
            </a:r>
            <a:r>
              <a:rPr lang="en-GB" sz="12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pour les </a:t>
            </a:r>
            <a:r>
              <a:rPr lang="en-GB" sz="1200" kern="0" dirty="0" err="1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agriculteurs</a:t>
            </a:r>
            <a:endParaRPr lang="en-GB" sz="12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Left Brace 7"/>
          <p:cNvSpPr/>
          <p:nvPr/>
        </p:nvSpPr>
        <p:spPr bwMode="auto">
          <a:xfrm rot="10800000">
            <a:off x="8313763" y="3349513"/>
            <a:ext cx="274018" cy="1294389"/>
          </a:xfrm>
          <a:prstGeom prst="leftBrac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defTabSz="914400" fontAlgn="base">
              <a:spcBef>
                <a:spcPct val="0"/>
              </a:spcBef>
              <a:spcAft>
                <a:spcPct val="0"/>
              </a:spcAft>
            </a:pPr>
            <a:endParaRPr lang="en-GB" sz="76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471846" y="3349512"/>
            <a:ext cx="553998" cy="131564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 defTabSz="914400"/>
            <a:r>
              <a:rPr lang="fr-BE" sz="12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Obligatoire pour Etats-membres</a:t>
            </a:r>
            <a:endParaRPr lang="fr-BE" sz="120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82399" y="5596134"/>
            <a:ext cx="5760640" cy="1138341"/>
          </a:xfrm>
          <a:prstGeom prst="roundRect">
            <a:avLst/>
          </a:prstGeom>
          <a:solidFill>
            <a:schemeClr val="accent6">
              <a:alpha val="77000"/>
            </a:schemeClr>
          </a:solidFill>
          <a:ln>
            <a:solidFill>
              <a:schemeClr val="accent6">
                <a:shade val="50000"/>
                <a:alpha val="74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fr-BE" sz="1600" b="1" kern="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 forte conditionnalité </a:t>
            </a:r>
          </a:p>
          <a:p>
            <a:pPr algn="ctr" defTabSz="914400"/>
            <a:r>
              <a:rPr lang="fr-BE" sz="1200" i="1" kern="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 </a:t>
            </a:r>
            <a:r>
              <a:rPr lang="fr-BE" sz="1200" i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pratiques de gestion conforme aux standards UE relatifs au climat, à l’eau, aux sols, à la biodiversité et à la conservation des paysages ainsi qu’à la directive nitrate, la directive cadre sur l’eau et </a:t>
            </a:r>
            <a:r>
              <a:rPr lang="fr-BE" sz="1200" i="1" kern="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Natura</a:t>
            </a:r>
            <a:r>
              <a:rPr lang="fr-BE" sz="1200" i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2000</a:t>
            </a:r>
            <a:endParaRPr lang="fr-BE" sz="1100" i="1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35856" y="3407439"/>
            <a:ext cx="1737730" cy="909881"/>
          </a:xfrm>
          <a:prstGeom prst="roundRect">
            <a:avLst/>
          </a:prstGeom>
          <a:solidFill>
            <a:schemeClr val="accent2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GB" sz="1600" b="1" kern="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Eco-Plans du 1er </a:t>
            </a:r>
            <a:r>
              <a:rPr lang="en-GB" sz="1600" b="1" kern="0" dirty="0" err="1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pilier</a:t>
            </a:r>
            <a:endParaRPr lang="en-GB" sz="1600" b="1" kern="0" dirty="0" smtClea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240671" y="3408189"/>
            <a:ext cx="1976384" cy="1235713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914400"/>
            <a:r>
              <a:rPr lang="fr-BE" sz="1600" b="1" kern="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Engagement de gestion environnementale dans le 2</a:t>
            </a:r>
            <a:r>
              <a:rPr lang="fr-BE" sz="1600" b="1" kern="0" baseline="300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ème</a:t>
            </a:r>
            <a:r>
              <a:rPr lang="fr-BE" sz="1600" b="1" kern="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pilier (&gt; 30%)</a:t>
            </a:r>
            <a:endParaRPr lang="en-GB" sz="1100" i="1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F177C393-F65C-4BD1-90DE-0570683C45FE}"/>
              </a:ext>
            </a:extLst>
          </p:cNvPr>
          <p:cNvGrpSpPr/>
          <p:nvPr/>
        </p:nvGrpSpPr>
        <p:grpSpPr>
          <a:xfrm rot="727748">
            <a:off x="5841147" y="1618575"/>
            <a:ext cx="685634" cy="1181395"/>
            <a:chOff x="839417" y="2859185"/>
            <a:chExt cx="1296144" cy="1931723"/>
          </a:xfrm>
        </p:grpSpPr>
        <p:sp>
          <p:nvSpPr>
            <p:cNvPr id="20" name="Freeform: Shape 34">
              <a:extLst>
                <a:ext uri="{FF2B5EF4-FFF2-40B4-BE49-F238E27FC236}">
                  <a16:creationId xmlns:a16="http://schemas.microsoft.com/office/drawing/2014/main" xmlns="" id="{40DD3D12-14D0-4BE1-8D1C-9289AC5CDF74}"/>
                </a:ext>
              </a:extLst>
            </p:cNvPr>
            <p:cNvSpPr/>
            <p:nvPr/>
          </p:nvSpPr>
          <p:spPr>
            <a:xfrm rot="10800000">
              <a:off x="839417" y="2859186"/>
              <a:ext cx="1296144" cy="1931722"/>
            </a:xfrm>
            <a:custGeom>
              <a:avLst/>
              <a:gdLst>
                <a:gd name="connsiteX0" fmla="*/ 648072 w 1296144"/>
                <a:gd name="connsiteY0" fmla="*/ 1931721 h 1931721"/>
                <a:gd name="connsiteX1" fmla="*/ 637699 w 1296144"/>
                <a:gd name="connsiteY1" fmla="*/ 1927924 h 1931721"/>
                <a:gd name="connsiteX2" fmla="*/ 0 w 1296144"/>
                <a:gd name="connsiteY2" fmla="*/ 965860 h 1931721"/>
                <a:gd name="connsiteX3" fmla="*/ 637699 w 1296144"/>
                <a:gd name="connsiteY3" fmla="*/ 3796 h 1931721"/>
                <a:gd name="connsiteX4" fmla="*/ 648072 w 1296144"/>
                <a:gd name="connsiteY4" fmla="*/ 0 h 1931721"/>
                <a:gd name="connsiteX5" fmla="*/ 658445 w 1296144"/>
                <a:gd name="connsiteY5" fmla="*/ 3797 h 1931721"/>
                <a:gd name="connsiteX6" fmla="*/ 1296144 w 1296144"/>
                <a:gd name="connsiteY6" fmla="*/ 965861 h 1931721"/>
                <a:gd name="connsiteX7" fmla="*/ 658445 w 1296144"/>
                <a:gd name="connsiteY7" fmla="*/ 1927925 h 193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6144" h="1931721">
                  <a:moveTo>
                    <a:pt x="648072" y="1931721"/>
                  </a:moveTo>
                  <a:lnTo>
                    <a:pt x="637699" y="1927924"/>
                  </a:lnTo>
                  <a:cubicBezTo>
                    <a:pt x="262950" y="1769419"/>
                    <a:pt x="0" y="1398347"/>
                    <a:pt x="0" y="965860"/>
                  </a:cubicBezTo>
                  <a:cubicBezTo>
                    <a:pt x="0" y="533373"/>
                    <a:pt x="262950" y="162302"/>
                    <a:pt x="637699" y="3796"/>
                  </a:cubicBezTo>
                  <a:lnTo>
                    <a:pt x="648072" y="0"/>
                  </a:lnTo>
                  <a:lnTo>
                    <a:pt x="658445" y="3797"/>
                  </a:lnTo>
                  <a:cubicBezTo>
                    <a:pt x="1033194" y="162302"/>
                    <a:pt x="1296144" y="533374"/>
                    <a:pt x="1296144" y="965861"/>
                  </a:cubicBezTo>
                  <a:cubicBezTo>
                    <a:pt x="1296144" y="1398348"/>
                    <a:pt x="1033194" y="1769419"/>
                    <a:pt x="658445" y="1927925"/>
                  </a:cubicBezTo>
                  <a:close/>
                </a:path>
              </a:pathLst>
            </a:cu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7600" b="1">
                <a:solidFill>
                  <a:srgbClr val="FFFFFF"/>
                </a:solidFill>
              </a:endParaRPr>
            </a:p>
          </p:txBody>
        </p:sp>
        <p:sp>
          <p:nvSpPr>
            <p:cNvPr id="21" name="Freeform: Shape 35">
              <a:extLst>
                <a:ext uri="{FF2B5EF4-FFF2-40B4-BE49-F238E27FC236}">
                  <a16:creationId xmlns:a16="http://schemas.microsoft.com/office/drawing/2014/main" xmlns="" id="{0A538FC5-98F6-4A2F-8F5C-B9DF0F7A63C9}"/>
                </a:ext>
              </a:extLst>
            </p:cNvPr>
            <p:cNvSpPr/>
            <p:nvPr/>
          </p:nvSpPr>
          <p:spPr>
            <a:xfrm rot="10800000">
              <a:off x="1487488" y="2859185"/>
              <a:ext cx="648072" cy="1931721"/>
            </a:xfrm>
            <a:custGeom>
              <a:avLst/>
              <a:gdLst>
                <a:gd name="connsiteX0" fmla="*/ 648072 w 648072"/>
                <a:gd name="connsiteY0" fmla="*/ 0 h 1931721"/>
                <a:gd name="connsiteX1" fmla="*/ 648072 w 648072"/>
                <a:gd name="connsiteY1" fmla="*/ 1931721 h 1931721"/>
                <a:gd name="connsiteX2" fmla="*/ 637699 w 648072"/>
                <a:gd name="connsiteY2" fmla="*/ 1927924 h 1931721"/>
                <a:gd name="connsiteX3" fmla="*/ 0 w 648072"/>
                <a:gd name="connsiteY3" fmla="*/ 965860 h 1931721"/>
                <a:gd name="connsiteX4" fmla="*/ 637699 w 648072"/>
                <a:gd name="connsiteY4" fmla="*/ 3796 h 193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072" h="1931721">
                  <a:moveTo>
                    <a:pt x="648072" y="0"/>
                  </a:moveTo>
                  <a:lnTo>
                    <a:pt x="648072" y="1931721"/>
                  </a:lnTo>
                  <a:lnTo>
                    <a:pt x="637699" y="1927924"/>
                  </a:lnTo>
                  <a:cubicBezTo>
                    <a:pt x="262950" y="1769419"/>
                    <a:pt x="0" y="1398347"/>
                    <a:pt x="0" y="965860"/>
                  </a:cubicBezTo>
                  <a:cubicBezTo>
                    <a:pt x="0" y="533373"/>
                    <a:pt x="262950" y="162302"/>
                    <a:pt x="637699" y="379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7600" b="1">
                <a:solidFill>
                  <a:srgbClr val="FFFFFF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F177C393-F65C-4BD1-90DE-0570683C45FE}"/>
              </a:ext>
            </a:extLst>
          </p:cNvPr>
          <p:cNvGrpSpPr/>
          <p:nvPr/>
        </p:nvGrpSpPr>
        <p:grpSpPr>
          <a:xfrm rot="3343788">
            <a:off x="6567094" y="2084921"/>
            <a:ext cx="685634" cy="1181396"/>
            <a:chOff x="839417" y="2859184"/>
            <a:chExt cx="1296144" cy="1931724"/>
          </a:xfrm>
        </p:grpSpPr>
        <p:sp>
          <p:nvSpPr>
            <p:cNvPr id="28" name="Freeform: Shape 34">
              <a:extLst>
                <a:ext uri="{FF2B5EF4-FFF2-40B4-BE49-F238E27FC236}">
                  <a16:creationId xmlns:a16="http://schemas.microsoft.com/office/drawing/2014/main" xmlns="" id="{40DD3D12-14D0-4BE1-8D1C-9289AC5CDF74}"/>
                </a:ext>
              </a:extLst>
            </p:cNvPr>
            <p:cNvSpPr/>
            <p:nvPr/>
          </p:nvSpPr>
          <p:spPr>
            <a:xfrm rot="10800000">
              <a:off x="839417" y="2859186"/>
              <a:ext cx="1296144" cy="1931722"/>
            </a:xfrm>
            <a:custGeom>
              <a:avLst/>
              <a:gdLst>
                <a:gd name="connsiteX0" fmla="*/ 648072 w 1296144"/>
                <a:gd name="connsiteY0" fmla="*/ 1931721 h 1931721"/>
                <a:gd name="connsiteX1" fmla="*/ 637699 w 1296144"/>
                <a:gd name="connsiteY1" fmla="*/ 1927924 h 1931721"/>
                <a:gd name="connsiteX2" fmla="*/ 0 w 1296144"/>
                <a:gd name="connsiteY2" fmla="*/ 965860 h 1931721"/>
                <a:gd name="connsiteX3" fmla="*/ 637699 w 1296144"/>
                <a:gd name="connsiteY3" fmla="*/ 3796 h 1931721"/>
                <a:gd name="connsiteX4" fmla="*/ 648072 w 1296144"/>
                <a:gd name="connsiteY4" fmla="*/ 0 h 1931721"/>
                <a:gd name="connsiteX5" fmla="*/ 658445 w 1296144"/>
                <a:gd name="connsiteY5" fmla="*/ 3797 h 1931721"/>
                <a:gd name="connsiteX6" fmla="*/ 1296144 w 1296144"/>
                <a:gd name="connsiteY6" fmla="*/ 965861 h 1931721"/>
                <a:gd name="connsiteX7" fmla="*/ 658445 w 1296144"/>
                <a:gd name="connsiteY7" fmla="*/ 1927925 h 193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6144" h="1931721">
                  <a:moveTo>
                    <a:pt x="648072" y="1931721"/>
                  </a:moveTo>
                  <a:lnTo>
                    <a:pt x="637699" y="1927924"/>
                  </a:lnTo>
                  <a:cubicBezTo>
                    <a:pt x="262950" y="1769419"/>
                    <a:pt x="0" y="1398347"/>
                    <a:pt x="0" y="965860"/>
                  </a:cubicBezTo>
                  <a:cubicBezTo>
                    <a:pt x="0" y="533373"/>
                    <a:pt x="262950" y="162302"/>
                    <a:pt x="637699" y="3796"/>
                  </a:cubicBezTo>
                  <a:lnTo>
                    <a:pt x="648072" y="0"/>
                  </a:lnTo>
                  <a:lnTo>
                    <a:pt x="658445" y="3797"/>
                  </a:lnTo>
                  <a:cubicBezTo>
                    <a:pt x="1033194" y="162302"/>
                    <a:pt x="1296144" y="533374"/>
                    <a:pt x="1296144" y="965861"/>
                  </a:cubicBezTo>
                  <a:cubicBezTo>
                    <a:pt x="1296144" y="1398348"/>
                    <a:pt x="1033194" y="1769419"/>
                    <a:pt x="658445" y="1927925"/>
                  </a:cubicBezTo>
                  <a:close/>
                </a:path>
              </a:pathLst>
            </a:cu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7600" b="1">
                <a:solidFill>
                  <a:srgbClr val="FFFFFF"/>
                </a:solidFill>
              </a:endParaRPr>
            </a:p>
          </p:txBody>
        </p:sp>
        <p:sp>
          <p:nvSpPr>
            <p:cNvPr id="29" name="Freeform: Shape 35">
              <a:extLst>
                <a:ext uri="{FF2B5EF4-FFF2-40B4-BE49-F238E27FC236}">
                  <a16:creationId xmlns:a16="http://schemas.microsoft.com/office/drawing/2014/main" xmlns="" id="{0A538FC5-98F6-4A2F-8F5C-B9DF0F7A63C9}"/>
                </a:ext>
              </a:extLst>
            </p:cNvPr>
            <p:cNvSpPr/>
            <p:nvPr/>
          </p:nvSpPr>
          <p:spPr>
            <a:xfrm rot="10800000">
              <a:off x="1487489" y="2859184"/>
              <a:ext cx="648072" cy="1931721"/>
            </a:xfrm>
            <a:custGeom>
              <a:avLst/>
              <a:gdLst>
                <a:gd name="connsiteX0" fmla="*/ 648072 w 648072"/>
                <a:gd name="connsiteY0" fmla="*/ 0 h 1931721"/>
                <a:gd name="connsiteX1" fmla="*/ 648072 w 648072"/>
                <a:gd name="connsiteY1" fmla="*/ 1931721 h 1931721"/>
                <a:gd name="connsiteX2" fmla="*/ 637699 w 648072"/>
                <a:gd name="connsiteY2" fmla="*/ 1927924 h 1931721"/>
                <a:gd name="connsiteX3" fmla="*/ 0 w 648072"/>
                <a:gd name="connsiteY3" fmla="*/ 965860 h 1931721"/>
                <a:gd name="connsiteX4" fmla="*/ 637699 w 648072"/>
                <a:gd name="connsiteY4" fmla="*/ 3796 h 193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072" h="1931721">
                  <a:moveTo>
                    <a:pt x="648072" y="0"/>
                  </a:moveTo>
                  <a:lnTo>
                    <a:pt x="648072" y="1931721"/>
                  </a:lnTo>
                  <a:lnTo>
                    <a:pt x="637699" y="1927924"/>
                  </a:lnTo>
                  <a:cubicBezTo>
                    <a:pt x="262950" y="1769419"/>
                    <a:pt x="0" y="1398347"/>
                    <a:pt x="0" y="965860"/>
                  </a:cubicBezTo>
                  <a:cubicBezTo>
                    <a:pt x="0" y="533373"/>
                    <a:pt x="262950" y="162302"/>
                    <a:pt x="637699" y="379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7600" b="1">
                <a:solidFill>
                  <a:srgbClr val="FFFFFF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F177C393-F65C-4BD1-90DE-0570683C45FE}"/>
              </a:ext>
            </a:extLst>
          </p:cNvPr>
          <p:cNvGrpSpPr/>
          <p:nvPr/>
        </p:nvGrpSpPr>
        <p:grpSpPr>
          <a:xfrm rot="19730188">
            <a:off x="4330743" y="1158721"/>
            <a:ext cx="626359" cy="920476"/>
            <a:chOff x="839417" y="2859185"/>
            <a:chExt cx="1296144" cy="1931723"/>
          </a:xfrm>
        </p:grpSpPr>
        <p:sp>
          <p:nvSpPr>
            <p:cNvPr id="31" name="Freeform: Shape 34">
              <a:extLst>
                <a:ext uri="{FF2B5EF4-FFF2-40B4-BE49-F238E27FC236}">
                  <a16:creationId xmlns:a16="http://schemas.microsoft.com/office/drawing/2014/main" xmlns="" id="{40DD3D12-14D0-4BE1-8D1C-9289AC5CDF74}"/>
                </a:ext>
              </a:extLst>
            </p:cNvPr>
            <p:cNvSpPr/>
            <p:nvPr/>
          </p:nvSpPr>
          <p:spPr>
            <a:xfrm rot="10800000">
              <a:off x="839417" y="2859186"/>
              <a:ext cx="1296144" cy="1931722"/>
            </a:xfrm>
            <a:custGeom>
              <a:avLst/>
              <a:gdLst>
                <a:gd name="connsiteX0" fmla="*/ 648072 w 1296144"/>
                <a:gd name="connsiteY0" fmla="*/ 1931721 h 1931721"/>
                <a:gd name="connsiteX1" fmla="*/ 637699 w 1296144"/>
                <a:gd name="connsiteY1" fmla="*/ 1927924 h 1931721"/>
                <a:gd name="connsiteX2" fmla="*/ 0 w 1296144"/>
                <a:gd name="connsiteY2" fmla="*/ 965860 h 1931721"/>
                <a:gd name="connsiteX3" fmla="*/ 637699 w 1296144"/>
                <a:gd name="connsiteY3" fmla="*/ 3796 h 1931721"/>
                <a:gd name="connsiteX4" fmla="*/ 648072 w 1296144"/>
                <a:gd name="connsiteY4" fmla="*/ 0 h 1931721"/>
                <a:gd name="connsiteX5" fmla="*/ 658445 w 1296144"/>
                <a:gd name="connsiteY5" fmla="*/ 3797 h 1931721"/>
                <a:gd name="connsiteX6" fmla="*/ 1296144 w 1296144"/>
                <a:gd name="connsiteY6" fmla="*/ 965861 h 1931721"/>
                <a:gd name="connsiteX7" fmla="*/ 658445 w 1296144"/>
                <a:gd name="connsiteY7" fmla="*/ 1927925 h 193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6144" h="1931721">
                  <a:moveTo>
                    <a:pt x="648072" y="1931721"/>
                  </a:moveTo>
                  <a:lnTo>
                    <a:pt x="637699" y="1927924"/>
                  </a:lnTo>
                  <a:cubicBezTo>
                    <a:pt x="262950" y="1769419"/>
                    <a:pt x="0" y="1398347"/>
                    <a:pt x="0" y="965860"/>
                  </a:cubicBezTo>
                  <a:cubicBezTo>
                    <a:pt x="0" y="533373"/>
                    <a:pt x="262950" y="162302"/>
                    <a:pt x="637699" y="3796"/>
                  </a:cubicBezTo>
                  <a:lnTo>
                    <a:pt x="648072" y="0"/>
                  </a:lnTo>
                  <a:lnTo>
                    <a:pt x="658445" y="3797"/>
                  </a:lnTo>
                  <a:cubicBezTo>
                    <a:pt x="1033194" y="162302"/>
                    <a:pt x="1296144" y="533374"/>
                    <a:pt x="1296144" y="965861"/>
                  </a:cubicBezTo>
                  <a:cubicBezTo>
                    <a:pt x="1296144" y="1398348"/>
                    <a:pt x="1033194" y="1769419"/>
                    <a:pt x="658445" y="1927925"/>
                  </a:cubicBezTo>
                  <a:close/>
                </a:path>
              </a:pathLst>
            </a:cu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7600" b="1">
                <a:solidFill>
                  <a:srgbClr val="FFFFFF"/>
                </a:solidFill>
              </a:endParaRPr>
            </a:p>
          </p:txBody>
        </p:sp>
        <p:sp>
          <p:nvSpPr>
            <p:cNvPr id="32" name="Freeform: Shape 35">
              <a:extLst>
                <a:ext uri="{FF2B5EF4-FFF2-40B4-BE49-F238E27FC236}">
                  <a16:creationId xmlns:a16="http://schemas.microsoft.com/office/drawing/2014/main" xmlns="" id="{0A538FC5-98F6-4A2F-8F5C-B9DF0F7A63C9}"/>
                </a:ext>
              </a:extLst>
            </p:cNvPr>
            <p:cNvSpPr/>
            <p:nvPr/>
          </p:nvSpPr>
          <p:spPr>
            <a:xfrm rot="10800000">
              <a:off x="1487488" y="2859185"/>
              <a:ext cx="648072" cy="1931721"/>
            </a:xfrm>
            <a:custGeom>
              <a:avLst/>
              <a:gdLst>
                <a:gd name="connsiteX0" fmla="*/ 648072 w 648072"/>
                <a:gd name="connsiteY0" fmla="*/ 0 h 1931721"/>
                <a:gd name="connsiteX1" fmla="*/ 648072 w 648072"/>
                <a:gd name="connsiteY1" fmla="*/ 1931721 h 1931721"/>
                <a:gd name="connsiteX2" fmla="*/ 637699 w 648072"/>
                <a:gd name="connsiteY2" fmla="*/ 1927924 h 1931721"/>
                <a:gd name="connsiteX3" fmla="*/ 0 w 648072"/>
                <a:gd name="connsiteY3" fmla="*/ 965860 h 1931721"/>
                <a:gd name="connsiteX4" fmla="*/ 637699 w 648072"/>
                <a:gd name="connsiteY4" fmla="*/ 3796 h 193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072" h="1931721">
                  <a:moveTo>
                    <a:pt x="648072" y="0"/>
                  </a:moveTo>
                  <a:lnTo>
                    <a:pt x="648072" y="1931721"/>
                  </a:lnTo>
                  <a:lnTo>
                    <a:pt x="637699" y="1927924"/>
                  </a:lnTo>
                  <a:cubicBezTo>
                    <a:pt x="262950" y="1769419"/>
                    <a:pt x="0" y="1398347"/>
                    <a:pt x="0" y="965860"/>
                  </a:cubicBezTo>
                  <a:cubicBezTo>
                    <a:pt x="0" y="533373"/>
                    <a:pt x="262950" y="162302"/>
                    <a:pt x="637699" y="379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7600" b="1">
                <a:solidFill>
                  <a:srgbClr val="FFFFFF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347341" y="2305070"/>
            <a:ext cx="9269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n-GB" sz="1200" b="1" kern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 </a:t>
            </a:r>
            <a:r>
              <a:rPr lang="en-GB" sz="1200" b="1" kern="0" dirty="0" err="1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d’ambition</a:t>
            </a:r>
            <a:endParaRPr lang="en-GB" sz="1200" b="1" kern="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53440" y="3072636"/>
            <a:ext cx="82280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n-GB" sz="1200" b="1" kern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 de </a:t>
            </a:r>
            <a:r>
              <a:rPr lang="en-GB" sz="1200" b="1" kern="0" dirty="0" err="1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flexibilité</a:t>
            </a:r>
            <a:endParaRPr lang="en-GB" sz="1200" b="1" kern="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726717" y="4526661"/>
            <a:ext cx="158417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914400"/>
            <a:r>
              <a:rPr lang="en-GB" sz="1200" b="1" kern="0" dirty="0" err="1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Répondre</a:t>
            </a:r>
            <a:r>
              <a:rPr lang="en-GB" sz="1200" b="1" kern="0" dirty="0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à la </a:t>
            </a:r>
            <a:r>
              <a:rPr lang="en-GB" sz="1200" b="1" kern="0" dirty="0" err="1" smtClea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réalité</a:t>
            </a:r>
            <a:endParaRPr lang="en-GB" sz="1200" b="1" kern="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F177C393-F65C-4BD1-90DE-0570683C45FE}"/>
              </a:ext>
            </a:extLst>
          </p:cNvPr>
          <p:cNvGrpSpPr/>
          <p:nvPr/>
        </p:nvGrpSpPr>
        <p:grpSpPr>
          <a:xfrm rot="16200000">
            <a:off x="3702495" y="1610139"/>
            <a:ext cx="479115" cy="819615"/>
            <a:chOff x="839417" y="2859183"/>
            <a:chExt cx="1296144" cy="1931725"/>
          </a:xfrm>
        </p:grpSpPr>
        <p:sp>
          <p:nvSpPr>
            <p:cNvPr id="37" name="Freeform: Shape 34">
              <a:extLst>
                <a:ext uri="{FF2B5EF4-FFF2-40B4-BE49-F238E27FC236}">
                  <a16:creationId xmlns:a16="http://schemas.microsoft.com/office/drawing/2014/main" xmlns="" id="{40DD3D12-14D0-4BE1-8D1C-9289AC5CDF74}"/>
                </a:ext>
              </a:extLst>
            </p:cNvPr>
            <p:cNvSpPr/>
            <p:nvPr/>
          </p:nvSpPr>
          <p:spPr>
            <a:xfrm rot="10800000">
              <a:off x="839417" y="2859186"/>
              <a:ext cx="1296144" cy="1931722"/>
            </a:xfrm>
            <a:custGeom>
              <a:avLst/>
              <a:gdLst>
                <a:gd name="connsiteX0" fmla="*/ 648072 w 1296144"/>
                <a:gd name="connsiteY0" fmla="*/ 1931721 h 1931721"/>
                <a:gd name="connsiteX1" fmla="*/ 637699 w 1296144"/>
                <a:gd name="connsiteY1" fmla="*/ 1927924 h 1931721"/>
                <a:gd name="connsiteX2" fmla="*/ 0 w 1296144"/>
                <a:gd name="connsiteY2" fmla="*/ 965860 h 1931721"/>
                <a:gd name="connsiteX3" fmla="*/ 637699 w 1296144"/>
                <a:gd name="connsiteY3" fmla="*/ 3796 h 1931721"/>
                <a:gd name="connsiteX4" fmla="*/ 648072 w 1296144"/>
                <a:gd name="connsiteY4" fmla="*/ 0 h 1931721"/>
                <a:gd name="connsiteX5" fmla="*/ 658445 w 1296144"/>
                <a:gd name="connsiteY5" fmla="*/ 3797 h 1931721"/>
                <a:gd name="connsiteX6" fmla="*/ 1296144 w 1296144"/>
                <a:gd name="connsiteY6" fmla="*/ 965861 h 1931721"/>
                <a:gd name="connsiteX7" fmla="*/ 658445 w 1296144"/>
                <a:gd name="connsiteY7" fmla="*/ 1927925 h 193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6144" h="1931721">
                  <a:moveTo>
                    <a:pt x="648072" y="1931721"/>
                  </a:moveTo>
                  <a:lnTo>
                    <a:pt x="637699" y="1927924"/>
                  </a:lnTo>
                  <a:cubicBezTo>
                    <a:pt x="262950" y="1769419"/>
                    <a:pt x="0" y="1398347"/>
                    <a:pt x="0" y="965860"/>
                  </a:cubicBezTo>
                  <a:cubicBezTo>
                    <a:pt x="0" y="533373"/>
                    <a:pt x="262950" y="162302"/>
                    <a:pt x="637699" y="3796"/>
                  </a:cubicBezTo>
                  <a:lnTo>
                    <a:pt x="648072" y="0"/>
                  </a:lnTo>
                  <a:lnTo>
                    <a:pt x="658445" y="3797"/>
                  </a:lnTo>
                  <a:cubicBezTo>
                    <a:pt x="1033194" y="162302"/>
                    <a:pt x="1296144" y="533374"/>
                    <a:pt x="1296144" y="965861"/>
                  </a:cubicBezTo>
                  <a:cubicBezTo>
                    <a:pt x="1296144" y="1398348"/>
                    <a:pt x="1033194" y="1769419"/>
                    <a:pt x="658445" y="1927925"/>
                  </a:cubicBezTo>
                  <a:close/>
                </a:path>
              </a:pathLst>
            </a:cu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7600" b="1">
                <a:solidFill>
                  <a:srgbClr val="FFFFFF"/>
                </a:solidFill>
              </a:endParaRPr>
            </a:p>
          </p:txBody>
        </p:sp>
        <p:sp>
          <p:nvSpPr>
            <p:cNvPr id="38" name="Freeform: Shape 35">
              <a:extLst>
                <a:ext uri="{FF2B5EF4-FFF2-40B4-BE49-F238E27FC236}">
                  <a16:creationId xmlns:a16="http://schemas.microsoft.com/office/drawing/2014/main" xmlns="" id="{0A538FC5-98F6-4A2F-8F5C-B9DF0F7A63C9}"/>
                </a:ext>
              </a:extLst>
            </p:cNvPr>
            <p:cNvSpPr/>
            <p:nvPr/>
          </p:nvSpPr>
          <p:spPr>
            <a:xfrm rot="10800000">
              <a:off x="1487487" y="2859183"/>
              <a:ext cx="648073" cy="1931722"/>
            </a:xfrm>
            <a:custGeom>
              <a:avLst/>
              <a:gdLst>
                <a:gd name="connsiteX0" fmla="*/ 648072 w 648072"/>
                <a:gd name="connsiteY0" fmla="*/ 0 h 1931721"/>
                <a:gd name="connsiteX1" fmla="*/ 648072 w 648072"/>
                <a:gd name="connsiteY1" fmla="*/ 1931721 h 1931721"/>
                <a:gd name="connsiteX2" fmla="*/ 637699 w 648072"/>
                <a:gd name="connsiteY2" fmla="*/ 1927924 h 1931721"/>
                <a:gd name="connsiteX3" fmla="*/ 0 w 648072"/>
                <a:gd name="connsiteY3" fmla="*/ 965860 h 1931721"/>
                <a:gd name="connsiteX4" fmla="*/ 637699 w 648072"/>
                <a:gd name="connsiteY4" fmla="*/ 3796 h 193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072" h="1931721">
                  <a:moveTo>
                    <a:pt x="648072" y="0"/>
                  </a:moveTo>
                  <a:lnTo>
                    <a:pt x="648072" y="1931721"/>
                  </a:lnTo>
                  <a:lnTo>
                    <a:pt x="637699" y="1927924"/>
                  </a:lnTo>
                  <a:cubicBezTo>
                    <a:pt x="262950" y="1769419"/>
                    <a:pt x="0" y="1398347"/>
                    <a:pt x="0" y="965860"/>
                  </a:cubicBezTo>
                  <a:cubicBezTo>
                    <a:pt x="0" y="533373"/>
                    <a:pt x="262950" y="162302"/>
                    <a:pt x="637699" y="379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7600" b="1">
                <a:solidFill>
                  <a:srgbClr val="FFFFFF"/>
                </a:solidFill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6535740" y="2424806"/>
            <a:ext cx="10152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100" i="1" kern="0" dirty="0" err="1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Contraintes</a:t>
            </a:r>
            <a:r>
              <a:rPr lang="en-GB" sz="1100" i="1" kern="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100" i="1" kern="0" dirty="0" err="1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naturelles</a:t>
            </a:r>
            <a:endParaRPr lang="en-GB" sz="1100" i="1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 rot="16782155">
            <a:off x="5453710" y="1938699"/>
            <a:ext cx="129506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100" i="1" kern="0" dirty="0" err="1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Investissements</a:t>
            </a:r>
            <a:endParaRPr lang="en-GB" sz="11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261629" y="1466049"/>
            <a:ext cx="95291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100" i="1" kern="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Innovation</a:t>
            </a:r>
            <a:endParaRPr lang="en-GB" sz="11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F177C393-F65C-4BD1-90DE-0570683C45FE}"/>
              </a:ext>
            </a:extLst>
          </p:cNvPr>
          <p:cNvGrpSpPr/>
          <p:nvPr/>
        </p:nvGrpSpPr>
        <p:grpSpPr>
          <a:xfrm rot="19219945">
            <a:off x="2587798" y="1710529"/>
            <a:ext cx="685634" cy="1181395"/>
            <a:chOff x="839417" y="2859185"/>
            <a:chExt cx="1296144" cy="1931723"/>
          </a:xfrm>
        </p:grpSpPr>
        <p:sp>
          <p:nvSpPr>
            <p:cNvPr id="47" name="Freeform: Shape 34">
              <a:extLst>
                <a:ext uri="{FF2B5EF4-FFF2-40B4-BE49-F238E27FC236}">
                  <a16:creationId xmlns:a16="http://schemas.microsoft.com/office/drawing/2014/main" xmlns="" id="{40DD3D12-14D0-4BE1-8D1C-9289AC5CDF74}"/>
                </a:ext>
              </a:extLst>
            </p:cNvPr>
            <p:cNvSpPr/>
            <p:nvPr/>
          </p:nvSpPr>
          <p:spPr>
            <a:xfrm rot="10800000">
              <a:off x="839417" y="2859186"/>
              <a:ext cx="1296144" cy="1931722"/>
            </a:xfrm>
            <a:custGeom>
              <a:avLst/>
              <a:gdLst>
                <a:gd name="connsiteX0" fmla="*/ 648072 w 1296144"/>
                <a:gd name="connsiteY0" fmla="*/ 1931721 h 1931721"/>
                <a:gd name="connsiteX1" fmla="*/ 637699 w 1296144"/>
                <a:gd name="connsiteY1" fmla="*/ 1927924 h 1931721"/>
                <a:gd name="connsiteX2" fmla="*/ 0 w 1296144"/>
                <a:gd name="connsiteY2" fmla="*/ 965860 h 1931721"/>
                <a:gd name="connsiteX3" fmla="*/ 637699 w 1296144"/>
                <a:gd name="connsiteY3" fmla="*/ 3796 h 1931721"/>
                <a:gd name="connsiteX4" fmla="*/ 648072 w 1296144"/>
                <a:gd name="connsiteY4" fmla="*/ 0 h 1931721"/>
                <a:gd name="connsiteX5" fmla="*/ 658445 w 1296144"/>
                <a:gd name="connsiteY5" fmla="*/ 3797 h 1931721"/>
                <a:gd name="connsiteX6" fmla="*/ 1296144 w 1296144"/>
                <a:gd name="connsiteY6" fmla="*/ 965861 h 1931721"/>
                <a:gd name="connsiteX7" fmla="*/ 658445 w 1296144"/>
                <a:gd name="connsiteY7" fmla="*/ 1927925 h 193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6144" h="1931721">
                  <a:moveTo>
                    <a:pt x="648072" y="1931721"/>
                  </a:moveTo>
                  <a:lnTo>
                    <a:pt x="637699" y="1927924"/>
                  </a:lnTo>
                  <a:cubicBezTo>
                    <a:pt x="262950" y="1769419"/>
                    <a:pt x="0" y="1398347"/>
                    <a:pt x="0" y="965860"/>
                  </a:cubicBezTo>
                  <a:cubicBezTo>
                    <a:pt x="0" y="533373"/>
                    <a:pt x="262950" y="162302"/>
                    <a:pt x="637699" y="3796"/>
                  </a:cubicBezTo>
                  <a:lnTo>
                    <a:pt x="648072" y="0"/>
                  </a:lnTo>
                  <a:lnTo>
                    <a:pt x="658445" y="3797"/>
                  </a:lnTo>
                  <a:cubicBezTo>
                    <a:pt x="1033194" y="162302"/>
                    <a:pt x="1296144" y="533374"/>
                    <a:pt x="1296144" y="965861"/>
                  </a:cubicBezTo>
                  <a:cubicBezTo>
                    <a:pt x="1296144" y="1398348"/>
                    <a:pt x="1033194" y="1769419"/>
                    <a:pt x="658445" y="1927925"/>
                  </a:cubicBezTo>
                  <a:close/>
                </a:path>
              </a:pathLst>
            </a:cu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7600" b="1">
                <a:solidFill>
                  <a:srgbClr val="FFFFFF"/>
                </a:solidFill>
              </a:endParaRPr>
            </a:p>
          </p:txBody>
        </p:sp>
        <p:sp>
          <p:nvSpPr>
            <p:cNvPr id="48" name="Freeform: Shape 35">
              <a:extLst>
                <a:ext uri="{FF2B5EF4-FFF2-40B4-BE49-F238E27FC236}">
                  <a16:creationId xmlns:a16="http://schemas.microsoft.com/office/drawing/2014/main" xmlns="" id="{0A538FC5-98F6-4A2F-8F5C-B9DF0F7A63C9}"/>
                </a:ext>
              </a:extLst>
            </p:cNvPr>
            <p:cNvSpPr/>
            <p:nvPr/>
          </p:nvSpPr>
          <p:spPr>
            <a:xfrm rot="10800000">
              <a:off x="1487488" y="2859185"/>
              <a:ext cx="648072" cy="1931721"/>
            </a:xfrm>
            <a:custGeom>
              <a:avLst/>
              <a:gdLst>
                <a:gd name="connsiteX0" fmla="*/ 648072 w 648072"/>
                <a:gd name="connsiteY0" fmla="*/ 0 h 1931721"/>
                <a:gd name="connsiteX1" fmla="*/ 648072 w 648072"/>
                <a:gd name="connsiteY1" fmla="*/ 1931721 h 1931721"/>
                <a:gd name="connsiteX2" fmla="*/ 637699 w 648072"/>
                <a:gd name="connsiteY2" fmla="*/ 1927924 h 1931721"/>
                <a:gd name="connsiteX3" fmla="*/ 0 w 648072"/>
                <a:gd name="connsiteY3" fmla="*/ 965860 h 1931721"/>
                <a:gd name="connsiteX4" fmla="*/ 637699 w 648072"/>
                <a:gd name="connsiteY4" fmla="*/ 3796 h 193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072" h="1931721">
                  <a:moveTo>
                    <a:pt x="648072" y="0"/>
                  </a:moveTo>
                  <a:lnTo>
                    <a:pt x="648072" y="1931721"/>
                  </a:lnTo>
                  <a:lnTo>
                    <a:pt x="637699" y="1927924"/>
                  </a:lnTo>
                  <a:cubicBezTo>
                    <a:pt x="262950" y="1769419"/>
                    <a:pt x="0" y="1398347"/>
                    <a:pt x="0" y="965860"/>
                  </a:cubicBezTo>
                  <a:cubicBezTo>
                    <a:pt x="0" y="533373"/>
                    <a:pt x="262950" y="162302"/>
                    <a:pt x="637699" y="379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7600" b="1">
                <a:solidFill>
                  <a:srgbClr val="FFFFFF"/>
                </a:solidFill>
              </a:endParaRPr>
            </a:p>
          </p:txBody>
        </p:sp>
      </p:grpSp>
      <p:sp>
        <p:nvSpPr>
          <p:cNvPr id="49" name="Rectangle 48"/>
          <p:cNvSpPr/>
          <p:nvPr/>
        </p:nvSpPr>
        <p:spPr>
          <a:xfrm>
            <a:off x="2464353" y="2044061"/>
            <a:ext cx="95291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100" i="1" kern="0" dirty="0" err="1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Transfert</a:t>
            </a:r>
            <a:r>
              <a:rPr lang="en-US" sz="1100" i="1" kern="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sz="1100" i="1" kern="0" dirty="0" err="1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connaissance</a:t>
            </a:r>
            <a:endParaRPr lang="en-GB" sz="11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F177C393-F65C-4BD1-90DE-0570683C45FE}"/>
              </a:ext>
            </a:extLst>
          </p:cNvPr>
          <p:cNvGrpSpPr/>
          <p:nvPr/>
        </p:nvGrpSpPr>
        <p:grpSpPr>
          <a:xfrm rot="18973111">
            <a:off x="1967345" y="2199264"/>
            <a:ext cx="626359" cy="1144992"/>
            <a:chOff x="839417" y="2859185"/>
            <a:chExt cx="1296144" cy="1931723"/>
          </a:xfrm>
        </p:grpSpPr>
        <p:sp>
          <p:nvSpPr>
            <p:cNvPr id="51" name="Freeform: Shape 34">
              <a:extLst>
                <a:ext uri="{FF2B5EF4-FFF2-40B4-BE49-F238E27FC236}">
                  <a16:creationId xmlns:a16="http://schemas.microsoft.com/office/drawing/2014/main" xmlns="" id="{40DD3D12-14D0-4BE1-8D1C-9289AC5CDF74}"/>
                </a:ext>
              </a:extLst>
            </p:cNvPr>
            <p:cNvSpPr/>
            <p:nvPr/>
          </p:nvSpPr>
          <p:spPr>
            <a:xfrm rot="10800000">
              <a:off x="839417" y="2859186"/>
              <a:ext cx="1296144" cy="1931722"/>
            </a:xfrm>
            <a:custGeom>
              <a:avLst/>
              <a:gdLst>
                <a:gd name="connsiteX0" fmla="*/ 648072 w 1296144"/>
                <a:gd name="connsiteY0" fmla="*/ 1931721 h 1931721"/>
                <a:gd name="connsiteX1" fmla="*/ 637699 w 1296144"/>
                <a:gd name="connsiteY1" fmla="*/ 1927924 h 1931721"/>
                <a:gd name="connsiteX2" fmla="*/ 0 w 1296144"/>
                <a:gd name="connsiteY2" fmla="*/ 965860 h 1931721"/>
                <a:gd name="connsiteX3" fmla="*/ 637699 w 1296144"/>
                <a:gd name="connsiteY3" fmla="*/ 3796 h 1931721"/>
                <a:gd name="connsiteX4" fmla="*/ 648072 w 1296144"/>
                <a:gd name="connsiteY4" fmla="*/ 0 h 1931721"/>
                <a:gd name="connsiteX5" fmla="*/ 658445 w 1296144"/>
                <a:gd name="connsiteY5" fmla="*/ 3797 h 1931721"/>
                <a:gd name="connsiteX6" fmla="*/ 1296144 w 1296144"/>
                <a:gd name="connsiteY6" fmla="*/ 965861 h 1931721"/>
                <a:gd name="connsiteX7" fmla="*/ 658445 w 1296144"/>
                <a:gd name="connsiteY7" fmla="*/ 1927925 h 193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6144" h="1931721">
                  <a:moveTo>
                    <a:pt x="648072" y="1931721"/>
                  </a:moveTo>
                  <a:lnTo>
                    <a:pt x="637699" y="1927924"/>
                  </a:lnTo>
                  <a:cubicBezTo>
                    <a:pt x="262950" y="1769419"/>
                    <a:pt x="0" y="1398347"/>
                    <a:pt x="0" y="965860"/>
                  </a:cubicBezTo>
                  <a:cubicBezTo>
                    <a:pt x="0" y="533373"/>
                    <a:pt x="262950" y="162302"/>
                    <a:pt x="637699" y="3796"/>
                  </a:cubicBezTo>
                  <a:lnTo>
                    <a:pt x="648072" y="0"/>
                  </a:lnTo>
                  <a:lnTo>
                    <a:pt x="658445" y="3797"/>
                  </a:lnTo>
                  <a:cubicBezTo>
                    <a:pt x="1033194" y="162302"/>
                    <a:pt x="1296144" y="533374"/>
                    <a:pt x="1296144" y="965861"/>
                  </a:cubicBezTo>
                  <a:cubicBezTo>
                    <a:pt x="1296144" y="1398348"/>
                    <a:pt x="1033194" y="1769419"/>
                    <a:pt x="658445" y="1927925"/>
                  </a:cubicBezTo>
                  <a:close/>
                </a:path>
              </a:pathLst>
            </a:cu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7600" b="1">
                <a:solidFill>
                  <a:srgbClr val="FFFFFF"/>
                </a:solidFill>
              </a:endParaRPr>
            </a:p>
          </p:txBody>
        </p:sp>
        <p:sp>
          <p:nvSpPr>
            <p:cNvPr id="52" name="Freeform: Shape 35">
              <a:extLst>
                <a:ext uri="{FF2B5EF4-FFF2-40B4-BE49-F238E27FC236}">
                  <a16:creationId xmlns:a16="http://schemas.microsoft.com/office/drawing/2014/main" xmlns="" id="{0A538FC5-98F6-4A2F-8F5C-B9DF0F7A63C9}"/>
                </a:ext>
              </a:extLst>
            </p:cNvPr>
            <p:cNvSpPr/>
            <p:nvPr/>
          </p:nvSpPr>
          <p:spPr>
            <a:xfrm rot="10800000">
              <a:off x="1487488" y="2859185"/>
              <a:ext cx="648072" cy="1931721"/>
            </a:xfrm>
            <a:custGeom>
              <a:avLst/>
              <a:gdLst>
                <a:gd name="connsiteX0" fmla="*/ 648072 w 648072"/>
                <a:gd name="connsiteY0" fmla="*/ 0 h 1931721"/>
                <a:gd name="connsiteX1" fmla="*/ 648072 w 648072"/>
                <a:gd name="connsiteY1" fmla="*/ 1931721 h 1931721"/>
                <a:gd name="connsiteX2" fmla="*/ 637699 w 648072"/>
                <a:gd name="connsiteY2" fmla="*/ 1927924 h 1931721"/>
                <a:gd name="connsiteX3" fmla="*/ 0 w 648072"/>
                <a:gd name="connsiteY3" fmla="*/ 965860 h 1931721"/>
                <a:gd name="connsiteX4" fmla="*/ 637699 w 648072"/>
                <a:gd name="connsiteY4" fmla="*/ 3796 h 193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072" h="1931721">
                  <a:moveTo>
                    <a:pt x="648072" y="0"/>
                  </a:moveTo>
                  <a:lnTo>
                    <a:pt x="648072" y="1931721"/>
                  </a:lnTo>
                  <a:lnTo>
                    <a:pt x="637699" y="1927924"/>
                  </a:lnTo>
                  <a:cubicBezTo>
                    <a:pt x="262950" y="1769419"/>
                    <a:pt x="0" y="1398347"/>
                    <a:pt x="0" y="965860"/>
                  </a:cubicBezTo>
                  <a:cubicBezTo>
                    <a:pt x="0" y="533373"/>
                    <a:pt x="262950" y="162302"/>
                    <a:pt x="637699" y="379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7600" b="1">
                <a:solidFill>
                  <a:srgbClr val="FFFFFF"/>
                </a:solidFill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1921100" y="2449115"/>
            <a:ext cx="77312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100" i="1" kern="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Services de </a:t>
            </a:r>
            <a:r>
              <a:rPr lang="en-US" sz="1100" i="1" kern="0" dirty="0" err="1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conseil</a:t>
            </a:r>
            <a:r>
              <a:rPr lang="en-US" sz="1100" i="1" kern="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100" i="1" kern="0" dirty="0" err="1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agricole</a:t>
            </a:r>
            <a:endParaRPr lang="en-GB" sz="11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475067" y="1858517"/>
            <a:ext cx="95291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100" i="1" kern="0" dirty="0" err="1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Coopération</a:t>
            </a:r>
            <a:endParaRPr lang="en-GB" sz="1100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1043608" y="219124"/>
            <a:ext cx="7979919" cy="936625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4</a:t>
            </a:r>
            <a:r>
              <a:rPr lang="en-US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. </a:t>
            </a:r>
            <a:r>
              <a:rPr lang="en-US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UNE PLUS GRANDE AMBITION </a:t>
            </a:r>
          </a:p>
          <a:p>
            <a:pPr algn="ctr"/>
            <a:r>
              <a:rPr lang="en-US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    ENVIRONNEMENTALE ET </a:t>
            </a:r>
            <a:r>
              <a:rPr lang="en-US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</a:rPr>
              <a:t>CLIMATIQUE</a:t>
            </a:r>
            <a:endParaRPr lang="en-GB" kern="0" dirty="0">
              <a:solidFill>
                <a:schemeClr val="tx2"/>
              </a:solidFill>
            </a:endParaRPr>
          </a:p>
        </p:txBody>
      </p:sp>
      <p:sp>
        <p:nvSpPr>
          <p:cNvPr id="3" name="Sun 2"/>
          <p:cNvSpPr/>
          <p:nvPr/>
        </p:nvSpPr>
        <p:spPr>
          <a:xfrm>
            <a:off x="7145745" y="800943"/>
            <a:ext cx="2047203" cy="2020364"/>
          </a:xfrm>
          <a:prstGeom prst="sun">
            <a:avLst/>
          </a:prstGeom>
          <a:noFill/>
          <a:ln>
            <a:solidFill>
              <a:schemeClr val="tx1"/>
            </a:solidFill>
          </a:ln>
          <a:effectLst>
            <a:outerShdw sx="1000" sy="1000" algn="bl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defTabSz="457200"/>
            <a:r>
              <a:rPr lang="en-GB" sz="1200" b="1" dirty="0" smtClean="0">
                <a:solidFill>
                  <a:srgbClr val="66B142"/>
                </a:solidFill>
                <a:effectLst>
                  <a:outerShdw sx="1000" sy="1000" algn="ctr" rotWithShape="0">
                    <a:srgbClr val="000000"/>
                  </a:outerShdw>
                </a:effectLst>
                <a:latin typeface="Calibri" panose="020F0502020204030204" pitchFamily="34" charset="0"/>
              </a:rPr>
              <a:t>40% du budget </a:t>
            </a:r>
            <a:r>
              <a:rPr lang="en-GB" sz="1200" b="1" dirty="0" err="1" smtClean="0">
                <a:solidFill>
                  <a:srgbClr val="66B142"/>
                </a:solidFill>
                <a:effectLst>
                  <a:outerShdw sx="1000" sy="1000" algn="ctr" rotWithShape="0">
                    <a:srgbClr val="000000"/>
                  </a:outerShdw>
                </a:effectLst>
                <a:latin typeface="Calibri" panose="020F0502020204030204" pitchFamily="34" charset="0"/>
              </a:rPr>
              <a:t>porte</a:t>
            </a:r>
            <a:r>
              <a:rPr lang="en-GB" sz="1200" b="1" dirty="0" smtClean="0">
                <a:solidFill>
                  <a:srgbClr val="66B142"/>
                </a:solidFill>
                <a:effectLst>
                  <a:outerShdw sx="1000" sy="1000" algn="ctr" rotWithShape="0">
                    <a:srgbClr val="000000"/>
                  </a:outerShdw>
                </a:effectLst>
                <a:latin typeface="Calibri" panose="020F0502020204030204" pitchFamily="34" charset="0"/>
              </a:rPr>
              <a:t> sur le </a:t>
            </a:r>
            <a:r>
              <a:rPr lang="en-GB" sz="1200" b="1" dirty="0" err="1" smtClean="0">
                <a:solidFill>
                  <a:srgbClr val="66B142"/>
                </a:solidFill>
                <a:effectLst>
                  <a:outerShdw sx="1000" sy="1000" algn="ctr" rotWithShape="0">
                    <a:srgbClr val="000000"/>
                  </a:outerShdw>
                </a:effectLst>
                <a:latin typeface="Calibri" panose="020F0502020204030204" pitchFamily="34" charset="0"/>
              </a:rPr>
              <a:t>climat</a:t>
            </a:r>
            <a:endParaRPr lang="en-GB" sz="1200" b="1" dirty="0">
              <a:solidFill>
                <a:srgbClr val="66B142"/>
              </a:solidFill>
              <a:effectLst>
                <a:outerShdw sx="1000" sy="1000" algn="ctr" rotWithShape="0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04" y="169787"/>
            <a:ext cx="1271518" cy="127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8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05000018"/>
              </p:ext>
            </p:extLst>
          </p:nvPr>
        </p:nvGraphicFramePr>
        <p:xfrm>
          <a:off x="1043608" y="1291436"/>
          <a:ext cx="6693676" cy="5351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80" y="233028"/>
            <a:ext cx="1085172" cy="108517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371232" y="312147"/>
            <a:ext cx="8147248" cy="1006053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defTabSz="914400"/>
            <a:r>
              <a:rPr lang="fr-BE" kern="0" dirty="0">
                <a:solidFill>
                  <a:schemeClr val="tx2"/>
                </a:solidFill>
                <a:cs typeface="Arial" panose="020B0604020202020204" pitchFamily="34" charset="0"/>
              </a:rPr>
              <a:t>5</a:t>
            </a:r>
            <a:r>
              <a:rPr lang="fr-BE" kern="0" dirty="0" smtClean="0">
                <a:solidFill>
                  <a:schemeClr val="tx2"/>
                </a:solidFill>
                <a:cs typeface="Arial" panose="020B0604020202020204" pitchFamily="34" charset="0"/>
              </a:rPr>
              <a:t>. CROISSANCE ET EMPLOI DANS LES ZONES RURALES</a:t>
            </a:r>
            <a:endParaRPr lang="fr-BE" kern="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04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1403648" y="633136"/>
            <a:ext cx="7740352" cy="9956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398" tIns="45699" rIns="91398" bIns="45699"/>
          <a:lstStyle/>
          <a:p>
            <a:pPr algn="ctr">
              <a:lnSpc>
                <a:spcPct val="100000"/>
              </a:lnSpc>
            </a:pPr>
            <a:r>
              <a:rPr lang="en-US" sz="3000" b="1" spc="-1" dirty="0" smtClean="0">
                <a:solidFill>
                  <a:srgbClr val="BBB831"/>
                </a:solidFill>
                <a:uFill>
                  <a:solidFill>
                    <a:srgbClr val="FFFFFF"/>
                  </a:solidFill>
                </a:u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  <a:r>
              <a:rPr lang="en-US" sz="3000" b="1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UNE </a:t>
            </a:r>
            <a:r>
              <a:rPr lang="en-US" sz="3000" b="1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ATTENTION PARTICULIÈRE </a:t>
            </a:r>
            <a:endParaRPr lang="en-US" sz="3000" b="1" spc="-1" dirty="0" smtClean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3000" b="1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000" b="1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  POUR </a:t>
            </a:r>
            <a:r>
              <a:rPr lang="en-US" sz="3000" b="1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LES JEUNES </a:t>
            </a:r>
            <a:r>
              <a:rPr lang="en-US" sz="2800" b="1" spc="-1" baseline="30000" dirty="0">
                <a:solidFill>
                  <a:srgbClr val="BAB731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
</a:t>
            </a:r>
            <a:endParaRPr dirty="0">
              <a:latin typeface="+mj-lt"/>
            </a:endParaRPr>
          </a:p>
        </p:txBody>
      </p:sp>
      <p:pic>
        <p:nvPicPr>
          <p:cNvPr id="5" name="Picture 3"/>
          <p:cNvPicPr/>
          <p:nvPr/>
        </p:nvPicPr>
        <p:blipFill>
          <a:blip r:embed="rId3"/>
          <a:stretch/>
        </p:blipFill>
        <p:spPr>
          <a:xfrm>
            <a:off x="723024" y="1772816"/>
            <a:ext cx="380520" cy="437760"/>
          </a:xfrm>
          <a:prstGeom prst="rect">
            <a:avLst/>
          </a:prstGeom>
          <a:ln>
            <a:noFill/>
          </a:ln>
        </p:spPr>
      </p:pic>
      <p:pic>
        <p:nvPicPr>
          <p:cNvPr id="6" name="Picture 3"/>
          <p:cNvPicPr/>
          <p:nvPr/>
        </p:nvPicPr>
        <p:blipFill>
          <a:blip r:embed="rId3"/>
          <a:stretch/>
        </p:blipFill>
        <p:spPr>
          <a:xfrm>
            <a:off x="723024" y="3092684"/>
            <a:ext cx="380520" cy="437760"/>
          </a:xfrm>
          <a:prstGeom prst="rect">
            <a:avLst/>
          </a:prstGeom>
          <a:ln>
            <a:noFill/>
          </a:ln>
        </p:spPr>
      </p:pic>
      <p:pic>
        <p:nvPicPr>
          <p:cNvPr id="7" name="Picture 3"/>
          <p:cNvPicPr/>
          <p:nvPr/>
        </p:nvPicPr>
        <p:blipFill>
          <a:blip r:embed="rId3"/>
          <a:stretch/>
        </p:blipFill>
        <p:spPr>
          <a:xfrm>
            <a:off x="760248" y="4269232"/>
            <a:ext cx="380520" cy="437760"/>
          </a:xfrm>
          <a:prstGeom prst="rect">
            <a:avLst/>
          </a:prstGeom>
          <a:ln>
            <a:noFill/>
          </a:ln>
        </p:spPr>
      </p:pic>
      <p:pic>
        <p:nvPicPr>
          <p:cNvPr id="8" name="Picture 3"/>
          <p:cNvPicPr/>
          <p:nvPr/>
        </p:nvPicPr>
        <p:blipFill>
          <a:blip r:embed="rId3"/>
          <a:stretch/>
        </p:blipFill>
        <p:spPr>
          <a:xfrm>
            <a:off x="729812" y="5007988"/>
            <a:ext cx="380520" cy="437760"/>
          </a:xfrm>
          <a:prstGeom prst="rect">
            <a:avLst/>
          </a:prstGeom>
          <a:ln>
            <a:noFill/>
          </a:ln>
        </p:spPr>
      </p:pic>
      <p:pic>
        <p:nvPicPr>
          <p:cNvPr id="9" name="Picture 3"/>
          <p:cNvPicPr/>
          <p:nvPr/>
        </p:nvPicPr>
        <p:blipFill>
          <a:blip r:embed="rId3"/>
          <a:stretch/>
        </p:blipFill>
        <p:spPr>
          <a:xfrm>
            <a:off x="722148" y="5556808"/>
            <a:ext cx="380520" cy="437760"/>
          </a:xfrm>
          <a:prstGeom prst="rect">
            <a:avLst/>
          </a:prstGeom>
          <a:ln>
            <a:noFill/>
          </a:ln>
        </p:spPr>
      </p:pic>
      <p:sp>
        <p:nvSpPr>
          <p:cNvPr id="10" name="CustomShape 2"/>
          <p:cNvSpPr/>
          <p:nvPr/>
        </p:nvSpPr>
        <p:spPr>
          <a:xfrm>
            <a:off x="1187624" y="1772816"/>
            <a:ext cx="7704856" cy="422175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398" tIns="45699" rIns="91398" bIns="45699"/>
          <a:lstStyle/>
          <a:p>
            <a:pPr marL="360" lvl="3" algn="just">
              <a:buClr>
                <a:srgbClr val="BBB831"/>
              </a:buClr>
            </a:pPr>
            <a:r>
              <a:rPr lang="en-US" b="1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Stratégie</a:t>
            </a:r>
            <a:r>
              <a:rPr lang="en-US" b="1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b="1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</a:t>
            </a:r>
            <a:r>
              <a:rPr lang="en-US" b="1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b="1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faveur</a:t>
            </a:r>
            <a:r>
              <a:rPr lang="en-US" b="1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du </a:t>
            </a:r>
            <a:r>
              <a:rPr lang="en-US" b="1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renouvellement</a:t>
            </a:r>
            <a:r>
              <a:rPr lang="en-US" b="1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des </a:t>
            </a:r>
            <a:r>
              <a:rPr lang="en-US" b="1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génération</a:t>
            </a:r>
            <a:r>
              <a:rPr lang="en-US" b="1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devra</a:t>
            </a:r>
            <a:r>
              <a:rPr lang="en-US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être</a:t>
            </a:r>
            <a:r>
              <a:rPr lang="en-US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développée</a:t>
            </a:r>
            <a:r>
              <a:rPr lang="en-US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par les </a:t>
            </a:r>
            <a:r>
              <a:rPr lang="en-US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Etats</a:t>
            </a:r>
            <a:r>
              <a:rPr lang="en-US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membres</a:t>
            </a:r>
            <a:r>
              <a:rPr lang="en-US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en-US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couvrant</a:t>
            </a:r>
            <a:r>
              <a:rPr lang="en-US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notamment</a:t>
            </a:r>
            <a:r>
              <a:rPr lang="en-US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la </a:t>
            </a:r>
            <a:r>
              <a:rPr lang="en-US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problématique</a:t>
            </a:r>
            <a:r>
              <a:rPr lang="en-US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 </a:t>
            </a:r>
            <a:r>
              <a:rPr lang="en-US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l'accés</a:t>
            </a:r>
            <a:r>
              <a:rPr lang="en-US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à la </a:t>
            </a:r>
            <a:r>
              <a:rPr lang="en-US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terre</a:t>
            </a:r>
            <a:r>
              <a:rPr lang="en-US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au </a:t>
            </a:r>
            <a:r>
              <a:rPr lang="en-US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crédit</a:t>
            </a:r>
            <a:r>
              <a:rPr lang="en-US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et à la </a:t>
            </a:r>
            <a:r>
              <a:rPr lang="en-US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connaissance</a:t>
            </a:r>
            <a:r>
              <a:rPr lang="en-US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en-US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ainsi</a:t>
            </a:r>
            <a:r>
              <a:rPr lang="en-US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que les </a:t>
            </a:r>
            <a:r>
              <a:rPr lang="en-US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règlementation</a:t>
            </a:r>
            <a:r>
              <a:rPr lang="en-US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nationales</a:t>
            </a:r>
            <a:r>
              <a:rPr lang="en-US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sur la </a:t>
            </a:r>
            <a:r>
              <a:rPr lang="en-US" spc="-1" dirty="0" err="1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fiscalité</a:t>
            </a:r>
            <a:r>
              <a:rPr lang="en-US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et la transmission du </a:t>
            </a:r>
            <a:r>
              <a:rPr lang="en-US" spc="-1" dirty="0" err="1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patrimoine</a:t>
            </a:r>
            <a:r>
              <a:rPr lang="en-US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 </a:t>
            </a:r>
            <a:endParaRPr lang="en-US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" algn="just">
              <a:buClr>
                <a:srgbClr val="BBB831"/>
              </a:buClr>
            </a:pPr>
            <a:endParaRPr lang="en-US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" algn="just">
              <a:buClr>
                <a:srgbClr val="BBB831"/>
              </a:buClr>
            </a:pPr>
            <a:r>
              <a:rPr lang="fr-BE" b="1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Soutien renforcé </a:t>
            </a:r>
            <a:r>
              <a:rPr lang="fr-B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avec au minimum 2% de l'enveloppe du premier pilier dédié au soutien aux jeunes agriculteurs/</a:t>
            </a:r>
            <a:r>
              <a:rPr lang="fr-BE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trices</a:t>
            </a:r>
            <a:r>
              <a:rPr lang="fr-B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, sous la forme d'une aide au revenu ou d'une aide forfaitaire</a:t>
            </a:r>
          </a:p>
          <a:p>
            <a:pPr marL="360" algn="just">
              <a:buClr>
                <a:srgbClr val="BBB831"/>
              </a:buClr>
            </a:pPr>
            <a:endParaRPr lang="fr-BE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" algn="just">
              <a:buClr>
                <a:srgbClr val="BBB831"/>
              </a:buClr>
            </a:pPr>
            <a:r>
              <a:rPr lang="en-US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Possibilité</a:t>
            </a:r>
            <a:r>
              <a:rPr lang="en-US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 </a:t>
            </a:r>
            <a:r>
              <a:rPr lang="en-US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mettre</a:t>
            </a:r>
            <a:r>
              <a:rPr lang="en-US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</a:t>
            </a:r>
            <a:r>
              <a:rPr lang="en-US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place des </a:t>
            </a:r>
            <a:r>
              <a:rPr lang="en-US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partenariats</a:t>
            </a:r>
            <a:r>
              <a:rPr lang="en-US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trans-</a:t>
            </a:r>
            <a:r>
              <a:rPr lang="en-US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générationnels</a:t>
            </a:r>
            <a:r>
              <a:rPr lang="en-US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pour </a:t>
            </a:r>
            <a:r>
              <a:rPr lang="en-US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favoriser</a:t>
            </a:r>
            <a:r>
              <a:rPr lang="en-US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la reprise </a:t>
            </a:r>
            <a:r>
              <a:rPr lang="en-US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d'une</a:t>
            </a:r>
            <a:r>
              <a:rPr lang="en-US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exploitation </a:t>
            </a:r>
            <a:r>
              <a:rPr lang="en-US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agricole</a:t>
            </a:r>
            <a:endParaRPr lang="en-US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" algn="just">
              <a:buClr>
                <a:srgbClr val="BBB831"/>
              </a:buClr>
            </a:pPr>
            <a:endParaRPr lang="en-US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" algn="just">
              <a:buClr>
                <a:srgbClr val="BBB831"/>
              </a:buClr>
            </a:pPr>
            <a:r>
              <a:rPr lang="fr-B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Possibilité de favoriser l'accès aux instruments financiers</a:t>
            </a:r>
            <a:endParaRPr sz="2000" dirty="0"/>
          </a:p>
          <a:p>
            <a:pPr marL="360" algn="just">
              <a:buClr>
                <a:srgbClr val="BBB831"/>
              </a:buClr>
            </a:pPr>
            <a:endParaRPr lang="en-US" b="1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" algn="just">
              <a:buClr>
                <a:srgbClr val="BBB831"/>
              </a:buClr>
            </a:pPr>
            <a:r>
              <a:rPr lang="fr-B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Incitation à participer au programme ERASMUS+ pour découvrir d'autres façon de travailler sur une exploitation agricole en Europe.</a:t>
            </a: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  <a:p>
            <a:pPr>
              <a:lnSpc>
                <a:spcPct val="100000"/>
              </a:lnSpc>
            </a:pPr>
            <a:endParaRPr sz="2000" dirty="0"/>
          </a:p>
        </p:txBody>
      </p:sp>
      <p:pic>
        <p:nvPicPr>
          <p:cNvPr id="11" name="Picture 19"/>
          <p:cNvPicPr/>
          <p:nvPr/>
        </p:nvPicPr>
        <p:blipFill>
          <a:blip r:embed="rId4"/>
          <a:stretch/>
        </p:blipFill>
        <p:spPr>
          <a:xfrm>
            <a:off x="179016" y="332656"/>
            <a:ext cx="1187624" cy="1080120"/>
          </a:xfrm>
          <a:prstGeom prst="rect">
            <a:avLst/>
          </a:prstGeom>
          <a:ln>
            <a:noFill/>
          </a:ln>
        </p:spPr>
      </p:pic>
      <p:pic>
        <p:nvPicPr>
          <p:cNvPr id="13" name="Picture 3"/>
          <p:cNvPicPr/>
          <p:nvPr/>
        </p:nvPicPr>
        <p:blipFill>
          <a:blip r:embed="rId5"/>
          <a:stretch/>
        </p:blipFill>
        <p:spPr>
          <a:xfrm>
            <a:off x="0" y="6777181"/>
            <a:ext cx="9142200" cy="1616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038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187626" y="620691"/>
            <a:ext cx="7956377" cy="936625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 defTabSz="914400">
              <a:defRPr/>
            </a:pPr>
            <a:r>
              <a:rPr lang="fr-BE" dirty="0" smtClean="0">
                <a:solidFill>
                  <a:schemeClr val="tx2"/>
                </a:solidFill>
                <a:cs typeface="Arial" panose="020B0604020202020204" pitchFamily="34" charset="0"/>
              </a:rPr>
              <a:t>UNE PAC PLUS SIMPLE</a:t>
            </a:r>
            <a:endParaRPr lang="fr-BE" kern="0" dirty="0">
              <a:solidFill>
                <a:schemeClr val="tx2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62" y="552526"/>
            <a:ext cx="963252" cy="96325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92568" y="1479359"/>
            <a:ext cx="5438957" cy="198515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285750" indent="-285750" defTabSz="914400" fontAlgn="base">
              <a:spcBef>
                <a:spcPts val="600"/>
              </a:spcBef>
              <a:spcAft>
                <a:spcPct val="0"/>
              </a:spcAft>
              <a:buClr>
                <a:srgbClr val="BBB831"/>
              </a:buClr>
              <a:buFont typeface="Wingdings" panose="05000000000000000000" pitchFamily="2" charset="2"/>
              <a:buChar char="§"/>
              <a:defRPr/>
            </a:pPr>
            <a:r>
              <a:rPr lang="fr-BE" sz="1400" b="1" dirty="0" smtClean="0">
                <a:solidFill>
                  <a:srgbClr val="333333"/>
                </a:solidFill>
              </a:rPr>
              <a:t>Accent au niveau UE mis sur les résultats et la performance </a:t>
            </a:r>
            <a:r>
              <a:rPr lang="fr-BE" sz="1400" dirty="0" smtClean="0">
                <a:solidFill>
                  <a:srgbClr val="333333"/>
                </a:solidFill>
              </a:rPr>
              <a:t>de la politique</a:t>
            </a:r>
          </a:p>
          <a:p>
            <a:pPr marL="285750" indent="-285750" defTabSz="914400" fontAlgn="base">
              <a:spcBef>
                <a:spcPts val="600"/>
              </a:spcBef>
              <a:spcAft>
                <a:spcPct val="0"/>
              </a:spcAft>
              <a:buClr>
                <a:srgbClr val="BBB831"/>
              </a:buClr>
              <a:buFont typeface="Wingdings" panose="05000000000000000000" pitchFamily="2" charset="2"/>
              <a:buChar char="§"/>
              <a:defRPr/>
            </a:pPr>
            <a:r>
              <a:rPr lang="fr-BE" sz="1400" b="1" dirty="0" smtClean="0">
                <a:solidFill>
                  <a:srgbClr val="333333"/>
                </a:solidFill>
              </a:rPr>
              <a:t>Simplification</a:t>
            </a:r>
            <a:r>
              <a:rPr lang="fr-BE" sz="1400" dirty="0" smtClean="0">
                <a:solidFill>
                  <a:srgbClr val="333333"/>
                </a:solidFill>
              </a:rPr>
              <a:t> et réduction de la charge administrative</a:t>
            </a:r>
          </a:p>
          <a:p>
            <a:pPr marL="628650" indent="-276225" defTabSz="914400" fontAlgn="base">
              <a:spcBef>
                <a:spcPts val="600"/>
              </a:spcBef>
              <a:spcAft>
                <a:spcPct val="0"/>
              </a:spcAft>
              <a:buClr>
                <a:srgbClr val="BBB831"/>
              </a:buClr>
              <a:buFont typeface="Wingdings" panose="05000000000000000000" pitchFamily="2" charset="2"/>
              <a:buChar char="§"/>
              <a:defRPr/>
            </a:pPr>
            <a:r>
              <a:rPr lang="fr-BE" sz="1400" dirty="0" smtClean="0">
                <a:solidFill>
                  <a:srgbClr val="333333"/>
                </a:solidFill>
              </a:rPr>
              <a:t>Du fait des obligations dans le plan stratégique PAC</a:t>
            </a:r>
          </a:p>
          <a:p>
            <a:pPr marL="285750" indent="-285750" defTabSz="914400" fontAlgn="base">
              <a:spcBef>
                <a:spcPts val="600"/>
              </a:spcBef>
              <a:spcAft>
                <a:spcPct val="0"/>
              </a:spcAft>
              <a:buClr>
                <a:srgbClr val="BBB831"/>
              </a:buClr>
              <a:buFont typeface="Wingdings" panose="05000000000000000000" pitchFamily="2" charset="2"/>
              <a:buChar char="§"/>
              <a:defRPr/>
            </a:pPr>
            <a:r>
              <a:rPr lang="fr-BE" sz="1400" dirty="0" smtClean="0">
                <a:solidFill>
                  <a:srgbClr val="333333"/>
                </a:solidFill>
              </a:rPr>
              <a:t>Création d’un </a:t>
            </a:r>
            <a:r>
              <a:rPr lang="fr-BE" sz="1400" b="1" dirty="0" smtClean="0">
                <a:solidFill>
                  <a:srgbClr val="333333"/>
                </a:solidFill>
              </a:rPr>
              <a:t>plan adapté aux besoins locaux</a:t>
            </a:r>
          </a:p>
          <a:p>
            <a:pPr marL="285750" indent="-285750" defTabSz="914400" fontAlgn="base">
              <a:spcBef>
                <a:spcPts val="600"/>
              </a:spcBef>
              <a:spcAft>
                <a:spcPct val="0"/>
              </a:spcAft>
              <a:buClr>
                <a:srgbClr val="BBB831"/>
              </a:buClr>
              <a:buFont typeface="Wingdings" panose="05000000000000000000" pitchFamily="2" charset="2"/>
              <a:buChar char="§"/>
              <a:defRPr/>
            </a:pPr>
            <a:r>
              <a:rPr lang="fr-BE" sz="1400" b="1" dirty="0" smtClean="0">
                <a:solidFill>
                  <a:srgbClr val="333333"/>
                </a:solidFill>
              </a:rPr>
              <a:t>Uniformiser les plans dans les deux piliers</a:t>
            </a:r>
          </a:p>
          <a:p>
            <a:pPr marL="285750" indent="-285750" defTabSz="914400" fontAlgn="base">
              <a:spcBef>
                <a:spcPts val="600"/>
              </a:spcBef>
              <a:spcAft>
                <a:spcPct val="0"/>
              </a:spcAft>
              <a:buClr>
                <a:srgbClr val="BBB831"/>
              </a:buClr>
              <a:buFont typeface="Wingdings" panose="05000000000000000000" pitchFamily="2" charset="2"/>
              <a:buChar char="§"/>
              <a:defRPr/>
            </a:pPr>
            <a:r>
              <a:rPr lang="fr-BE" sz="1400" dirty="0" smtClean="0">
                <a:solidFill>
                  <a:srgbClr val="333333"/>
                </a:solidFill>
              </a:rPr>
              <a:t>Possibilité d’un </a:t>
            </a:r>
            <a:r>
              <a:rPr lang="fr-BE" sz="1400" b="1" dirty="0" smtClean="0">
                <a:solidFill>
                  <a:srgbClr val="333333"/>
                </a:solidFill>
              </a:rPr>
              <a:t>cadre de conformité</a:t>
            </a:r>
            <a:r>
              <a:rPr lang="fr-BE" sz="1400" dirty="0" smtClean="0">
                <a:solidFill>
                  <a:srgbClr val="333333"/>
                </a:solidFill>
              </a:rPr>
              <a:t> plus léger</a:t>
            </a:r>
            <a:endParaRPr lang="fr-BE" sz="1400" b="1" dirty="0">
              <a:solidFill>
                <a:srgbClr val="333333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92567" y="3610820"/>
            <a:ext cx="5438958" cy="1538883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 defTabSz="914400" fontAlgn="base">
              <a:spcBef>
                <a:spcPts val="600"/>
              </a:spcBef>
              <a:spcAft>
                <a:spcPct val="0"/>
              </a:spcAft>
              <a:buClr>
                <a:srgbClr val="BBB831"/>
              </a:buClr>
              <a:buFont typeface="Wingdings" panose="05000000000000000000" pitchFamily="2" charset="2"/>
              <a:buChar char="§"/>
              <a:defRPr/>
            </a:pPr>
            <a:r>
              <a:rPr lang="fr-BE" sz="1400" b="1" dirty="0" smtClean="0">
                <a:solidFill>
                  <a:srgbClr val="333333"/>
                </a:solidFill>
              </a:rPr>
              <a:t>Pas de règles détaillées UE au niveau des bénéficiaires</a:t>
            </a:r>
          </a:p>
          <a:p>
            <a:pPr marL="285750" indent="-285750" algn="just" defTabSz="914400" fontAlgn="base">
              <a:spcBef>
                <a:spcPts val="600"/>
              </a:spcBef>
              <a:spcAft>
                <a:spcPct val="0"/>
              </a:spcAft>
              <a:buClr>
                <a:srgbClr val="BBB831"/>
              </a:buClr>
              <a:buFont typeface="Wingdings" panose="05000000000000000000" pitchFamily="2" charset="2"/>
              <a:buChar char="§"/>
              <a:defRPr/>
            </a:pPr>
            <a:r>
              <a:rPr lang="fr-BE" sz="1400" b="1" dirty="0" smtClean="0">
                <a:solidFill>
                  <a:srgbClr val="333333"/>
                </a:solidFill>
              </a:rPr>
              <a:t>Utilisation des technologies </a:t>
            </a:r>
            <a:r>
              <a:rPr lang="fr-BE" sz="1400" dirty="0" smtClean="0">
                <a:solidFill>
                  <a:srgbClr val="333333"/>
                </a:solidFill>
              </a:rPr>
              <a:t>pour un accomplissement plus rapide, économique et automatique des procédures administratives</a:t>
            </a:r>
          </a:p>
          <a:p>
            <a:pPr marL="285750" indent="-285750" algn="just" defTabSz="914400" fontAlgn="base">
              <a:spcBef>
                <a:spcPts val="600"/>
              </a:spcBef>
              <a:spcAft>
                <a:spcPct val="0"/>
              </a:spcAft>
              <a:buClr>
                <a:srgbClr val="BBB831"/>
              </a:buClr>
              <a:buFont typeface="Wingdings" panose="05000000000000000000" pitchFamily="2" charset="2"/>
              <a:buChar char="§"/>
              <a:defRPr/>
            </a:pPr>
            <a:r>
              <a:rPr lang="fr-BE" sz="1400" b="1" dirty="0" smtClean="0">
                <a:solidFill>
                  <a:srgbClr val="333333"/>
                </a:solidFill>
              </a:rPr>
              <a:t>Accès à un conseil agricole amélioré</a:t>
            </a:r>
            <a:r>
              <a:rPr lang="fr-BE" sz="1400" dirty="0" smtClean="0">
                <a:solidFill>
                  <a:srgbClr val="333333"/>
                </a:solidFill>
              </a:rPr>
              <a:t> et à un soutien pour les demandes d’aide</a:t>
            </a:r>
            <a:endParaRPr lang="fr-BE" sz="1400" dirty="0">
              <a:solidFill>
                <a:srgbClr val="333333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92567" y="5296005"/>
            <a:ext cx="5438958" cy="1220847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 defTabSz="914400" fontAlgn="base">
              <a:spcAft>
                <a:spcPts val="232"/>
              </a:spcAft>
              <a:buClr>
                <a:srgbClr val="BBB831"/>
              </a:buClr>
              <a:buFont typeface="Wingdings" panose="05000000000000000000" pitchFamily="2" charset="2"/>
              <a:buChar char="§"/>
              <a:tabLst>
                <a:tab pos="137895" algn="l"/>
              </a:tabLst>
              <a:defRPr/>
            </a:pPr>
            <a:r>
              <a:rPr lang="fr-BE" sz="1400" b="1" dirty="0" smtClean="0">
                <a:solidFill>
                  <a:srgbClr val="333333"/>
                </a:solidFill>
              </a:rPr>
              <a:t>Des critères UE moins prescriptifs</a:t>
            </a:r>
          </a:p>
          <a:p>
            <a:pPr marL="285750" indent="-285750" algn="just" defTabSz="914400" fontAlgn="base">
              <a:spcAft>
                <a:spcPts val="232"/>
              </a:spcAft>
              <a:buClr>
                <a:srgbClr val="BBB831"/>
              </a:buClr>
              <a:buFont typeface="Wingdings" panose="05000000000000000000" pitchFamily="2" charset="2"/>
              <a:buChar char="§"/>
              <a:tabLst>
                <a:tab pos="137895" algn="l"/>
              </a:tabLst>
              <a:defRPr/>
            </a:pPr>
            <a:r>
              <a:rPr lang="fr-BE" sz="1400" b="1" dirty="0" smtClean="0">
                <a:solidFill>
                  <a:srgbClr val="333333"/>
                </a:solidFill>
              </a:rPr>
              <a:t>Simplification des obligations de de rapports</a:t>
            </a:r>
          </a:p>
          <a:p>
            <a:pPr marL="285750" indent="-285750" algn="just" defTabSz="914400" fontAlgn="base">
              <a:spcAft>
                <a:spcPts val="232"/>
              </a:spcAft>
              <a:buClr>
                <a:srgbClr val="BBB831"/>
              </a:buClr>
              <a:buFont typeface="Wingdings" panose="05000000000000000000" pitchFamily="2" charset="2"/>
              <a:buChar char="§"/>
              <a:tabLst>
                <a:tab pos="137895" algn="l"/>
              </a:tabLst>
              <a:defRPr/>
            </a:pPr>
            <a:r>
              <a:rPr lang="fr-BE" sz="1400" b="1" dirty="0" smtClean="0">
                <a:solidFill>
                  <a:srgbClr val="333333"/>
                </a:solidFill>
              </a:rPr>
              <a:t>Stabilité des organes de gouvernance </a:t>
            </a:r>
            <a:r>
              <a:rPr lang="fr-BE" sz="1400" dirty="0" smtClean="0">
                <a:solidFill>
                  <a:srgbClr val="333333"/>
                </a:solidFill>
              </a:rPr>
              <a:t>(Agences de paiement, Organismes de certification) et des </a:t>
            </a:r>
            <a:r>
              <a:rPr lang="fr-BE" sz="1400" b="1" dirty="0" smtClean="0">
                <a:solidFill>
                  <a:srgbClr val="333333"/>
                </a:solidFill>
              </a:rPr>
              <a:t>systèmes </a:t>
            </a:r>
            <a:r>
              <a:rPr lang="fr-BE" sz="1400" dirty="0" smtClean="0">
                <a:solidFill>
                  <a:srgbClr val="333333"/>
                </a:solidFill>
              </a:rPr>
              <a:t>(IACS, LPIS)</a:t>
            </a:r>
            <a:endParaRPr lang="fr-BE" sz="1400" dirty="0">
              <a:solidFill>
                <a:srgbClr val="333333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1560" y="1619585"/>
            <a:ext cx="2303988" cy="1769715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fr-BE" b="1" dirty="0" smtClean="0">
                <a:solidFill>
                  <a:srgbClr val="BBB831"/>
                </a:solidFill>
              </a:rPr>
              <a:t>NOUVELLES OPPORTUNITES</a:t>
            </a:r>
            <a:endParaRPr lang="fr-BE" b="1" dirty="0">
              <a:solidFill>
                <a:srgbClr val="BBB83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1560" y="3717032"/>
            <a:ext cx="2303988" cy="132646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fr-BE" b="1" dirty="0" smtClean="0">
                <a:solidFill>
                  <a:srgbClr val="BBB831"/>
                </a:solidFill>
              </a:rPr>
              <a:t>POUR LES BENEFICIAIRES</a:t>
            </a:r>
            <a:endParaRPr lang="fr-BE" b="1" dirty="0">
              <a:solidFill>
                <a:srgbClr val="BBB83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1560" y="5403532"/>
            <a:ext cx="2303988" cy="1005795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fr-BE" b="1" dirty="0" smtClean="0">
                <a:solidFill>
                  <a:srgbClr val="BBB831"/>
                </a:solidFill>
              </a:rPr>
              <a:t>POUR LES ADMINISTRATIONS</a:t>
            </a:r>
            <a:endParaRPr lang="fr-BE" b="1" dirty="0">
              <a:solidFill>
                <a:srgbClr val="BBB8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64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/>
          <p:cNvPicPr/>
          <p:nvPr/>
        </p:nvPicPr>
        <p:blipFill>
          <a:blip r:embed="rId2"/>
          <a:stretch/>
        </p:blipFill>
        <p:spPr>
          <a:xfrm>
            <a:off x="3491880" y="2276872"/>
            <a:ext cx="1584176" cy="1580140"/>
          </a:xfrm>
          <a:prstGeom prst="rect">
            <a:avLst/>
          </a:prstGeom>
          <a:ln>
            <a:noFill/>
          </a:ln>
        </p:spPr>
      </p:pic>
      <p:sp>
        <p:nvSpPr>
          <p:cNvPr id="4" name="CustomShape 13"/>
          <p:cNvSpPr/>
          <p:nvPr/>
        </p:nvSpPr>
        <p:spPr>
          <a:xfrm>
            <a:off x="1582768" y="1340512"/>
            <a:ext cx="5976664" cy="93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398" tIns="45699" rIns="91398" bIns="45699"/>
          <a:lstStyle/>
          <a:p>
            <a:pPr marL="358748" indent="-35839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spc="-1" dirty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</a:rPr>
              <a:t>MERCI </a:t>
            </a:r>
            <a:r>
              <a:rPr lang="en-US" sz="3000" b="1" spc="-1" dirty="0" smtClean="0">
                <a:solidFill>
                  <a:srgbClr val="0F5494"/>
                </a:solidFill>
                <a:uFill>
                  <a:solidFill>
                    <a:srgbClr val="FFFFFF"/>
                  </a:solidFill>
                </a:uFill>
              </a:rPr>
              <a:t>DE VOTRE ATTENTION</a:t>
            </a:r>
            <a:endParaRPr sz="7600" b="1" dirty="0">
              <a:solidFill>
                <a:srgbClr val="0F549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4509120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u="sng" dirty="0">
                <a:solidFill>
                  <a:srgbClr val="FFD624"/>
                </a:solidFill>
                <a:latin typeface="Verdana" pitchFamily="34" charset="0"/>
                <a:hlinkClick r:id="rId3"/>
              </a:rPr>
              <a:t>https://</a:t>
            </a:r>
            <a:r>
              <a:rPr lang="en-GB" sz="1200" b="1" u="sng" dirty="0" smtClean="0">
                <a:solidFill>
                  <a:srgbClr val="FFD624"/>
                </a:solidFill>
                <a:latin typeface="Verdana" pitchFamily="34" charset="0"/>
                <a:hlinkClick r:id="rId3"/>
              </a:rPr>
              <a:t>ec.europa.eu/commission/publications/factsheets-long-term-budget-proposals_en</a:t>
            </a:r>
            <a:endParaRPr lang="en-GB" sz="1200" b="1" dirty="0">
              <a:solidFill>
                <a:srgbClr val="FFD624"/>
              </a:solidFill>
              <a:latin typeface="Verdana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nn-NO" sz="1200" b="1" u="sng" dirty="0" smtClean="0">
              <a:solidFill>
                <a:srgbClr val="FFD624"/>
              </a:solidFill>
              <a:latin typeface="Verdana" pitchFamily="34" charset="0"/>
              <a:hlinkClick r:id="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nn-NO" sz="1200" b="1" u="sng" dirty="0" smtClean="0">
                <a:solidFill>
                  <a:srgbClr val="FFD624"/>
                </a:solidFill>
                <a:latin typeface="Verdana" pitchFamily="34" charset="0"/>
                <a:hlinkClick r:id=""/>
              </a:rPr>
              <a:t>http</a:t>
            </a:r>
            <a:r>
              <a:rPr lang="nn-NO" sz="1200" b="1" u="sng" dirty="0">
                <a:solidFill>
                  <a:srgbClr val="FFD624"/>
                </a:solidFill>
                <a:latin typeface="Verdana" pitchFamily="34" charset="0"/>
                <a:hlinkClick r:id="rId4"/>
              </a:rPr>
              <a:t>://ec.europa.eu/budget/mff/index_en.cfm</a:t>
            </a:r>
            <a:endParaRPr lang="en-GB" sz="1200" b="1" dirty="0">
              <a:solidFill>
                <a:srgbClr val="FFD624"/>
              </a:solidFill>
              <a:latin typeface="Verdana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FFD624"/>
                </a:solidFill>
                <a:latin typeface="Verdana" pitchFamily="34" charset="0"/>
              </a:rPr>
              <a:t> 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u="sng" dirty="0">
                <a:solidFill>
                  <a:srgbClr val="FFD624"/>
                </a:solidFill>
                <a:latin typeface="Verdana" pitchFamily="34" charset="0"/>
                <a:hlinkClick r:id="rId5"/>
              </a:rPr>
              <a:t>https://ec.europa.eu/info/food-farming-fisheries/key-policies/common-agricultural-policy/future-common-agricultural-policy_en</a:t>
            </a:r>
            <a:endParaRPr lang="en-GB" sz="1200" b="1" dirty="0">
              <a:solidFill>
                <a:srgbClr val="FFD624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24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692696"/>
            <a:ext cx="8653462" cy="649288"/>
          </a:xfrm>
        </p:spPr>
        <p:txBody>
          <a:bodyPr/>
          <a:lstStyle/>
          <a:p>
            <a:pPr eaLnBrk="1" hangingPunct="1">
              <a:defRPr/>
            </a:pPr>
            <a:r>
              <a:rPr lang="en-GB" sz="3200" dirty="0" smtClean="0">
                <a:solidFill>
                  <a:srgbClr val="42A62A"/>
                </a:solidFill>
                <a:ea typeface="ＭＳ Ｐゴシック" charset="0"/>
              </a:rPr>
              <a:t>   </a:t>
            </a:r>
            <a:r>
              <a:rPr lang="en-GB" sz="3200" dirty="0" smtClean="0">
                <a:solidFill>
                  <a:schemeClr val="tx2"/>
                </a:solidFill>
                <a:ea typeface="ＭＳ Ｐゴシック" charset="0"/>
              </a:rPr>
              <a:t>EVOLUTION HISTORIQUE DE LA PAC</a:t>
            </a:r>
            <a:r>
              <a:rPr lang="en-GB" dirty="0">
                <a:solidFill>
                  <a:schemeClr val="tx2"/>
                </a:solidFill>
                <a:ea typeface="ＭＳ Ｐゴシック" charset="0"/>
              </a:rPr>
              <a:t/>
            </a:r>
            <a:br>
              <a:rPr lang="en-GB" dirty="0">
                <a:solidFill>
                  <a:schemeClr val="tx2"/>
                </a:solidFill>
                <a:ea typeface="ＭＳ Ｐゴシック" charset="0"/>
              </a:rPr>
            </a:br>
            <a:r>
              <a:rPr lang="en-GB" dirty="0">
                <a:solidFill>
                  <a:schemeClr val="tx2"/>
                </a:solidFill>
                <a:ea typeface="ＭＳ Ｐゴシック" charset="0"/>
              </a:rPr>
              <a:t>(</a:t>
            </a:r>
            <a:r>
              <a:rPr lang="en-GB" dirty="0" smtClean="0">
                <a:solidFill>
                  <a:schemeClr val="tx2"/>
                </a:solidFill>
                <a:ea typeface="ＭＳ Ｐゴシック" charset="0"/>
              </a:rPr>
              <a:t>1962)</a:t>
            </a:r>
            <a:endParaRPr lang="en-GB" dirty="0">
              <a:solidFill>
                <a:schemeClr val="tx2"/>
              </a:solidFill>
              <a:ea typeface="ＭＳ Ｐゴシック" charset="0"/>
            </a:endParaRPr>
          </a:p>
        </p:txBody>
      </p:sp>
      <p:cxnSp>
        <p:nvCxnSpPr>
          <p:cNvPr id="175107" name="Straight Arrow Connector 13"/>
          <p:cNvCxnSpPr>
            <a:cxnSpLocks noChangeShapeType="1"/>
          </p:cNvCxnSpPr>
          <p:nvPr/>
        </p:nvCxnSpPr>
        <p:spPr bwMode="auto">
          <a:xfrm>
            <a:off x="3173412" y="1546860"/>
            <a:ext cx="296863" cy="0"/>
          </a:xfrm>
          <a:prstGeom prst="straightConnector1">
            <a:avLst/>
          </a:prstGeom>
          <a:noFill/>
          <a:ln w="28575">
            <a:solidFill>
              <a:srgbClr val="42A62A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15716" name="Group 16"/>
          <p:cNvGrpSpPr>
            <a:grpSpLocks/>
          </p:cNvGrpSpPr>
          <p:nvPr/>
        </p:nvGrpSpPr>
        <p:grpSpPr bwMode="auto">
          <a:xfrm>
            <a:off x="166688" y="3429000"/>
            <a:ext cx="8815387" cy="2632075"/>
            <a:chOff x="252453" y="2964505"/>
            <a:chExt cx="8815778" cy="2632618"/>
          </a:xfrm>
        </p:grpSpPr>
        <p:sp>
          <p:nvSpPr>
            <p:cNvPr id="115728" name="Text Box 6"/>
            <p:cNvSpPr txBox="1">
              <a:spLocks noChangeArrowheads="1"/>
            </p:cNvSpPr>
            <p:nvPr/>
          </p:nvSpPr>
          <p:spPr bwMode="auto">
            <a:xfrm>
              <a:off x="252453" y="3605987"/>
              <a:ext cx="1133525" cy="1983197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chemeClr val="bg1"/>
                </a:buClr>
                <a:defRPr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F5494"/>
                </a:buClr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F5494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defTabSz="914400">
                <a:spcBef>
                  <a:spcPct val="50000"/>
                </a:spcBef>
                <a:buClrTx/>
              </a:pPr>
              <a:r>
                <a:rPr lang="fr-FR" altLang="en-US" sz="1000" b="1" dirty="0">
                  <a:solidFill>
                    <a:srgbClr val="333333"/>
                  </a:solidFill>
                  <a:latin typeface="Arial" pitchFamily="34" charset="0"/>
                  <a:cs typeface="Arial" pitchFamily="34" charset="0"/>
                </a:rPr>
                <a:t>Sécurité des approvisionnements</a:t>
              </a:r>
            </a:p>
            <a:p>
              <a:pPr algn="ctr" defTabSz="914400">
                <a:spcBef>
                  <a:spcPct val="50000"/>
                </a:spcBef>
                <a:buClrTx/>
              </a:pPr>
              <a:r>
                <a:rPr lang="fr-FR" altLang="en-US" sz="1000" b="1" dirty="0">
                  <a:solidFill>
                    <a:srgbClr val="333333"/>
                  </a:solidFill>
                  <a:latin typeface="Arial" pitchFamily="34" charset="0"/>
                  <a:cs typeface="Arial" pitchFamily="34" charset="0"/>
                </a:rPr>
                <a:t>Augmenter la productivité</a:t>
              </a:r>
            </a:p>
            <a:p>
              <a:pPr algn="ctr" defTabSz="914400">
                <a:spcBef>
                  <a:spcPct val="50000"/>
                </a:spcBef>
                <a:buClrTx/>
              </a:pPr>
              <a:r>
                <a:rPr lang="fr-FR" altLang="en-US" sz="1000" b="1" dirty="0">
                  <a:solidFill>
                    <a:srgbClr val="333333"/>
                  </a:solidFill>
                  <a:latin typeface="Arial" pitchFamily="34" charset="0"/>
                  <a:cs typeface="Arial" pitchFamily="34" charset="0"/>
                </a:rPr>
                <a:t>Stabilisation des marchés</a:t>
              </a:r>
            </a:p>
            <a:p>
              <a:pPr algn="ctr" defTabSz="914400">
                <a:spcBef>
                  <a:spcPct val="50000"/>
                </a:spcBef>
                <a:buClrTx/>
              </a:pPr>
              <a:r>
                <a:rPr lang="fr-FR" altLang="en-US" sz="1000" b="1" dirty="0">
                  <a:solidFill>
                    <a:srgbClr val="333333"/>
                  </a:solidFill>
                  <a:latin typeface="Arial" pitchFamily="34" charset="0"/>
                  <a:cs typeface="Arial" pitchFamily="34" charset="0"/>
                </a:rPr>
                <a:t>Soutien </a:t>
              </a:r>
              <a:r>
                <a:rPr lang="fr-FR" altLang="en-US" sz="1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aux produits agricoles</a:t>
              </a:r>
            </a:p>
          </p:txBody>
        </p:sp>
        <p:sp>
          <p:nvSpPr>
            <p:cNvPr id="115729" name="Text Box 15"/>
            <p:cNvSpPr txBox="1">
              <a:spLocks noChangeArrowheads="1"/>
            </p:cNvSpPr>
            <p:nvPr/>
          </p:nvSpPr>
          <p:spPr bwMode="auto">
            <a:xfrm>
              <a:off x="1476469" y="3605987"/>
              <a:ext cx="1133525" cy="1984784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chemeClr val="bg1"/>
                </a:buClr>
                <a:defRPr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F5494"/>
                </a:buClr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F5494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defTabSz="914400">
                <a:spcBef>
                  <a:spcPct val="50000"/>
                </a:spcBef>
                <a:buClrTx/>
              </a:pPr>
              <a:r>
                <a:rPr lang="fr-FR" altLang="en-US" sz="1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Surproduction</a:t>
              </a:r>
            </a:p>
            <a:p>
              <a:pPr algn="ctr" defTabSz="914400">
                <a:spcBef>
                  <a:spcPct val="50000"/>
                </a:spcBef>
                <a:buClrTx/>
              </a:pPr>
              <a:r>
                <a:rPr lang="fr-FR" altLang="en-US" sz="1000" b="1" dirty="0">
                  <a:solidFill>
                    <a:srgbClr val="333333"/>
                  </a:solidFill>
                  <a:latin typeface="Arial" pitchFamily="34" charset="0"/>
                  <a:cs typeface="Arial" pitchFamily="34" charset="0"/>
                </a:rPr>
                <a:t>Explosion de la dépense</a:t>
              </a:r>
            </a:p>
            <a:p>
              <a:pPr algn="ctr" defTabSz="914400">
                <a:spcBef>
                  <a:spcPct val="50000"/>
                </a:spcBef>
                <a:buClrTx/>
              </a:pPr>
              <a:r>
                <a:rPr lang="fr-FR" altLang="en-US" sz="1000" b="1" dirty="0">
                  <a:solidFill>
                    <a:srgbClr val="333333"/>
                  </a:solidFill>
                  <a:latin typeface="Arial" pitchFamily="34" charset="0"/>
                  <a:cs typeface="Arial" pitchFamily="34" charset="0"/>
                </a:rPr>
                <a:t>Tensions internationales</a:t>
              </a:r>
            </a:p>
            <a:p>
              <a:pPr algn="ctr" defTabSz="914400">
                <a:spcBef>
                  <a:spcPct val="50000"/>
                </a:spcBef>
                <a:buClrTx/>
              </a:pPr>
              <a:r>
                <a:rPr lang="fr-FR" altLang="en-US" sz="1000" b="1" dirty="0">
                  <a:solidFill>
                    <a:srgbClr val="333333"/>
                  </a:solidFill>
                  <a:latin typeface="Arial" pitchFamily="34" charset="0"/>
                  <a:cs typeface="Arial" pitchFamily="34" charset="0"/>
                </a:rPr>
                <a:t>Mesures structurelles</a:t>
              </a:r>
            </a:p>
            <a:p>
              <a:pPr algn="ctr" defTabSz="914400">
                <a:spcBef>
                  <a:spcPct val="50000"/>
                </a:spcBef>
                <a:buClrTx/>
              </a:pPr>
              <a:r>
                <a:rPr lang="fr-FR" altLang="en-US" sz="1000" b="1" dirty="0">
                  <a:solidFill>
                    <a:srgbClr val="333333"/>
                  </a:solidFill>
                  <a:latin typeface="Arial" pitchFamily="34" charset="0"/>
                  <a:cs typeface="Arial" pitchFamily="34" charset="0"/>
                </a:rPr>
                <a:t>Réforme des Fonds </a:t>
              </a:r>
              <a:r>
                <a:rPr lang="fr-FR" altLang="en-US" sz="1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Structurels</a:t>
              </a:r>
            </a:p>
          </p:txBody>
        </p:sp>
        <p:sp>
          <p:nvSpPr>
            <p:cNvPr id="115730" name="Text Box 18"/>
            <p:cNvSpPr txBox="1">
              <a:spLocks noChangeArrowheads="1"/>
            </p:cNvSpPr>
            <p:nvPr/>
          </p:nvSpPr>
          <p:spPr bwMode="auto">
            <a:xfrm>
              <a:off x="1489170" y="2964505"/>
              <a:ext cx="1111299" cy="465234"/>
            </a:xfrm>
            <a:prstGeom prst="rect">
              <a:avLst/>
            </a:prstGeom>
            <a:solidFill>
              <a:srgbClr val="0F549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chemeClr val="bg1"/>
                </a:buClr>
                <a:defRPr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F5494"/>
                </a:buClr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F5494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defTabSz="914400">
                <a:spcBef>
                  <a:spcPct val="0"/>
                </a:spcBef>
                <a:buClrTx/>
              </a:pPr>
              <a:r>
                <a:rPr lang="en-US" altLang="en-US" sz="1000" b="1">
                  <a:solidFill>
                    <a:srgbClr val="FFFFFF"/>
                  </a:solidFill>
                  <a:cs typeface="Arial" pitchFamily="34" charset="0"/>
                </a:rPr>
                <a:t>Les années de la Crise (70s/80s)</a:t>
              </a:r>
            </a:p>
          </p:txBody>
        </p:sp>
        <p:sp>
          <p:nvSpPr>
            <p:cNvPr id="115731" name="Text Box 21"/>
            <p:cNvSpPr txBox="1">
              <a:spLocks noChangeArrowheads="1"/>
            </p:cNvSpPr>
            <p:nvPr/>
          </p:nvSpPr>
          <p:spPr bwMode="auto">
            <a:xfrm>
              <a:off x="2790978" y="3605987"/>
              <a:ext cx="1133525" cy="1984784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chemeClr val="bg1"/>
                </a:buClr>
                <a:defRPr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F5494"/>
                </a:buClr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F5494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defTabSz="914400">
                <a:spcBef>
                  <a:spcPct val="50000"/>
                </a:spcBef>
                <a:buClrTx/>
              </a:pPr>
              <a:r>
                <a:rPr lang="fr-FR" altLang="en-US" sz="1000" b="1" dirty="0">
                  <a:solidFill>
                    <a:srgbClr val="333333"/>
                  </a:solidFill>
                  <a:latin typeface="Arial" pitchFamily="34" charset="0"/>
                  <a:cs typeface="Arial" pitchFamily="34" charset="0"/>
                </a:rPr>
                <a:t>Réduction des stocks</a:t>
              </a:r>
            </a:p>
            <a:p>
              <a:pPr algn="ctr" defTabSz="914400">
                <a:spcBef>
                  <a:spcPct val="50000"/>
                </a:spcBef>
                <a:buClrTx/>
              </a:pPr>
              <a:r>
                <a:rPr lang="fr-FR" altLang="en-US" sz="1000" b="1" dirty="0">
                  <a:solidFill>
                    <a:srgbClr val="333333"/>
                  </a:solidFill>
                  <a:latin typeface="Arial" pitchFamily="34" charset="0"/>
                  <a:cs typeface="Arial" pitchFamily="34" charset="0"/>
                </a:rPr>
                <a:t>Environnement</a:t>
              </a:r>
            </a:p>
            <a:p>
              <a:pPr algn="ctr" defTabSz="914400">
                <a:spcBef>
                  <a:spcPct val="50000"/>
                </a:spcBef>
                <a:buClrTx/>
              </a:pPr>
              <a:r>
                <a:rPr lang="fr-FR" altLang="en-US" sz="1000" b="1" dirty="0">
                  <a:solidFill>
                    <a:srgbClr val="333333"/>
                  </a:solidFill>
                  <a:latin typeface="Arial" pitchFamily="34" charset="0"/>
                  <a:cs typeface="Arial" pitchFamily="34" charset="0"/>
                </a:rPr>
                <a:t>Stabilisation du revenu</a:t>
              </a:r>
            </a:p>
            <a:p>
              <a:pPr algn="ctr" defTabSz="914400">
                <a:spcBef>
                  <a:spcPct val="50000"/>
                </a:spcBef>
                <a:buClrTx/>
              </a:pPr>
              <a:r>
                <a:rPr lang="fr-FR" altLang="en-US" sz="1000" b="1" dirty="0">
                  <a:solidFill>
                    <a:srgbClr val="333333"/>
                  </a:solidFill>
                  <a:latin typeface="Arial" pitchFamily="34" charset="0"/>
                  <a:cs typeface="Arial" pitchFamily="34" charset="0"/>
                </a:rPr>
                <a:t>Stabilisation du budget</a:t>
              </a:r>
            </a:p>
          </p:txBody>
        </p:sp>
        <p:sp>
          <p:nvSpPr>
            <p:cNvPr id="115732" name="Text Box 27"/>
            <p:cNvSpPr txBox="1">
              <a:spLocks noChangeArrowheads="1"/>
            </p:cNvSpPr>
            <p:nvPr/>
          </p:nvSpPr>
          <p:spPr bwMode="auto">
            <a:xfrm>
              <a:off x="4065797" y="3605987"/>
              <a:ext cx="1133525" cy="198319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chemeClr val="bg1"/>
                </a:buClr>
                <a:defRPr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F5494"/>
                </a:buClr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F5494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defTabSz="914400">
                <a:spcBef>
                  <a:spcPct val="50000"/>
                </a:spcBef>
                <a:buClrTx/>
              </a:pPr>
              <a:r>
                <a:rPr lang="fr-FR" altLang="en-US" sz="1000" b="1" dirty="0">
                  <a:solidFill>
                    <a:srgbClr val="333333"/>
                  </a:solidFill>
                  <a:latin typeface="Arial" pitchFamily="34" charset="0"/>
                  <a:cs typeface="Arial" pitchFamily="34" charset="0"/>
                </a:rPr>
                <a:t>Approfondissement</a:t>
              </a:r>
              <a:r>
                <a:rPr lang="fr-FR" altLang="en-US" sz="1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du processus de réforme</a:t>
              </a:r>
              <a:endParaRPr lang="fr-FR" altLang="en-US" sz="1000" b="1" dirty="0">
                <a:solidFill>
                  <a:srgbClr val="333333"/>
                </a:solidFill>
                <a:latin typeface="Arial" pitchFamily="34" charset="0"/>
                <a:cs typeface="Arial" pitchFamily="34" charset="0"/>
              </a:endParaRPr>
            </a:p>
            <a:p>
              <a:pPr algn="ctr" defTabSz="914400">
                <a:spcBef>
                  <a:spcPct val="50000"/>
                </a:spcBef>
                <a:buClrTx/>
              </a:pPr>
              <a:r>
                <a:rPr lang="fr-FR" altLang="en-US" sz="1000" b="1" dirty="0">
                  <a:solidFill>
                    <a:srgbClr val="333333"/>
                  </a:solidFill>
                  <a:latin typeface="Arial" pitchFamily="34" charset="0"/>
                  <a:cs typeface="Arial" pitchFamily="34" charset="0"/>
                </a:rPr>
                <a:t>Compétitivité</a:t>
              </a:r>
            </a:p>
            <a:p>
              <a:pPr algn="ctr" defTabSz="914400">
                <a:spcBef>
                  <a:spcPct val="50000"/>
                </a:spcBef>
                <a:buClrTx/>
              </a:pPr>
              <a:r>
                <a:rPr lang="fr-FR" altLang="en-US" sz="1000" b="1" dirty="0">
                  <a:solidFill>
                    <a:srgbClr val="333333"/>
                  </a:solidFill>
                  <a:latin typeface="Arial" pitchFamily="34" charset="0"/>
                  <a:cs typeface="Arial" pitchFamily="34" charset="0"/>
                </a:rPr>
                <a:t>Développement rural</a:t>
              </a:r>
            </a:p>
          </p:txBody>
        </p:sp>
        <p:sp>
          <p:nvSpPr>
            <p:cNvPr id="115733" name="Text Box 33"/>
            <p:cNvSpPr txBox="1">
              <a:spLocks noChangeArrowheads="1"/>
            </p:cNvSpPr>
            <p:nvPr/>
          </p:nvSpPr>
          <p:spPr bwMode="auto">
            <a:xfrm>
              <a:off x="5348554" y="3615514"/>
              <a:ext cx="1135112" cy="1981609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chemeClr val="bg1"/>
                </a:buClr>
                <a:defRPr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F5494"/>
                </a:buClr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F5494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defTabSz="914400">
                <a:spcBef>
                  <a:spcPct val="25000"/>
                </a:spcBef>
                <a:buClrTx/>
              </a:pPr>
              <a:r>
                <a:rPr lang="fr-FR" altLang="en-US" sz="1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Orientation vers le marché</a:t>
              </a:r>
            </a:p>
            <a:p>
              <a:pPr algn="ctr" defTabSz="914400">
                <a:spcBef>
                  <a:spcPct val="25000"/>
                </a:spcBef>
                <a:buClrTx/>
              </a:pPr>
              <a:r>
                <a:rPr lang="fr-FR" altLang="en-US" sz="1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Exigences du consommateur</a:t>
              </a:r>
            </a:p>
            <a:p>
              <a:pPr algn="ctr" defTabSz="914400">
                <a:spcBef>
                  <a:spcPct val="25000"/>
                </a:spcBef>
                <a:buClrTx/>
              </a:pPr>
              <a:r>
                <a:rPr lang="fr-FR" altLang="en-US" sz="10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Revenu </a:t>
              </a:r>
              <a:r>
                <a:rPr lang="fr-FR" altLang="en-US" sz="1000" b="1" dirty="0">
                  <a:solidFill>
                    <a:srgbClr val="333333"/>
                  </a:solidFill>
                  <a:latin typeface="Arial" pitchFamily="34" charset="0"/>
                  <a:cs typeface="Arial" pitchFamily="34" charset="0"/>
                </a:rPr>
                <a:t>découplé à</a:t>
              </a:r>
              <a:br>
                <a:rPr lang="fr-FR" altLang="en-US" sz="1000" b="1" dirty="0">
                  <a:solidFill>
                    <a:srgbClr val="333333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fr-FR" altLang="en-US" sz="1000" b="1" dirty="0">
                  <a:solidFill>
                    <a:srgbClr val="333333"/>
                  </a:solidFill>
                  <a:latin typeface="Arial" pitchFamily="34" charset="0"/>
                  <a:cs typeface="Arial" pitchFamily="34" charset="0"/>
                </a:rPr>
                <a:t> l’exploitation</a:t>
              </a:r>
            </a:p>
            <a:p>
              <a:pPr algn="ctr" defTabSz="914400">
                <a:spcBef>
                  <a:spcPct val="25000"/>
                </a:spcBef>
                <a:buClrTx/>
              </a:pPr>
              <a:r>
                <a:rPr lang="fr-FR" altLang="en-US" sz="1000" b="1" dirty="0">
                  <a:solidFill>
                    <a:srgbClr val="333333"/>
                  </a:solidFill>
                  <a:latin typeface="Arial" pitchFamily="34" charset="0"/>
                  <a:cs typeface="Arial" pitchFamily="34" charset="0"/>
                </a:rPr>
                <a:t>Développement</a:t>
              </a:r>
              <a:br>
                <a:rPr lang="fr-FR" altLang="en-US" sz="1000" b="1" dirty="0">
                  <a:solidFill>
                    <a:srgbClr val="333333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fr-FR" altLang="en-US" sz="1000" b="1" dirty="0">
                  <a:solidFill>
                    <a:srgbClr val="333333"/>
                  </a:solidFill>
                  <a:latin typeface="Arial" pitchFamily="34" charset="0"/>
                  <a:cs typeface="Arial" pitchFamily="34" charset="0"/>
                </a:rPr>
                <a:t>rural</a:t>
              </a:r>
            </a:p>
            <a:p>
              <a:pPr algn="ctr" defTabSz="914400">
                <a:spcBef>
                  <a:spcPct val="30000"/>
                </a:spcBef>
                <a:buClrTx/>
              </a:pPr>
              <a:r>
                <a:rPr lang="fr-FR" altLang="en-US" sz="1000" b="1" dirty="0">
                  <a:solidFill>
                    <a:srgbClr val="333333"/>
                  </a:solidFill>
                  <a:latin typeface="Arial" pitchFamily="34" charset="0"/>
                  <a:cs typeface="Arial" pitchFamily="34" charset="0"/>
                </a:rPr>
                <a:t>Environnement</a:t>
              </a:r>
              <a:endParaRPr lang="en-US" altLang="en-US" sz="1000" b="1" dirty="0">
                <a:solidFill>
                  <a:srgbClr val="333333"/>
                </a:solidFill>
                <a:cs typeface="Arial" pitchFamily="34" charset="0"/>
              </a:endParaRPr>
            </a:p>
          </p:txBody>
        </p:sp>
        <p:sp>
          <p:nvSpPr>
            <p:cNvPr id="25622" name="Text Box 39"/>
            <p:cNvSpPr txBox="1">
              <a:spLocks noChangeArrowheads="1"/>
            </p:cNvSpPr>
            <p:nvPr/>
          </p:nvSpPr>
          <p:spPr bwMode="auto">
            <a:xfrm>
              <a:off x="6621785" y="3615514"/>
              <a:ext cx="1133525" cy="197367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chemeClr val="bg1"/>
                </a:buClr>
                <a:defRPr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F5494"/>
                </a:buClr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F5494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ClrTx/>
                <a:defRPr/>
              </a:pPr>
              <a:endParaRPr lang="en-US" altLang="en-US" sz="1000" b="1" i="1" smtClean="0">
                <a:cs typeface="Arial" pitchFamily="34" charset="0"/>
              </a:endParaRPr>
            </a:p>
            <a:p>
              <a:pPr algn="ctr" defTabSz="914400">
                <a:spcBef>
                  <a:spcPct val="50000"/>
                </a:spcBef>
                <a:buClrTx/>
                <a:defRPr/>
              </a:pPr>
              <a:endParaRPr lang="en-US" altLang="en-US" sz="1000" b="1" i="1" smtClean="0">
                <a:cs typeface="Arial" pitchFamily="34" charset="0"/>
              </a:endParaRPr>
            </a:p>
          </p:txBody>
        </p:sp>
        <p:sp>
          <p:nvSpPr>
            <p:cNvPr id="115735" name="Text Box 42"/>
            <p:cNvSpPr txBox="1">
              <a:spLocks noChangeArrowheads="1"/>
            </p:cNvSpPr>
            <p:nvPr/>
          </p:nvSpPr>
          <p:spPr bwMode="auto">
            <a:xfrm>
              <a:off x="6621785" y="2966093"/>
              <a:ext cx="1117650" cy="466821"/>
            </a:xfrm>
            <a:prstGeom prst="rect">
              <a:avLst/>
            </a:prstGeom>
            <a:solidFill>
              <a:srgbClr val="0F549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chemeClr val="bg1"/>
                </a:buClr>
                <a:defRPr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F5494"/>
                </a:buClr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F5494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defTabSz="914400">
                <a:spcBef>
                  <a:spcPct val="0"/>
                </a:spcBef>
                <a:buClrTx/>
              </a:pPr>
              <a:r>
                <a:rPr lang="en-US" altLang="en-US" sz="1000" b="1">
                  <a:solidFill>
                    <a:srgbClr val="FFFFFF"/>
                  </a:solidFill>
                  <a:cs typeface="Arial" pitchFamily="34" charset="0"/>
                </a:rPr>
                <a:t>Le bilan de santé 2008</a:t>
              </a:r>
            </a:p>
          </p:txBody>
        </p:sp>
        <p:sp>
          <p:nvSpPr>
            <p:cNvPr id="115736" name="Text Box 42"/>
            <p:cNvSpPr txBox="1">
              <a:spLocks noChangeArrowheads="1"/>
            </p:cNvSpPr>
            <p:nvPr/>
          </p:nvSpPr>
          <p:spPr bwMode="auto">
            <a:xfrm>
              <a:off x="7883903" y="2966093"/>
              <a:ext cx="1184328" cy="466821"/>
            </a:xfrm>
            <a:prstGeom prst="rect">
              <a:avLst/>
            </a:prstGeom>
            <a:solidFill>
              <a:srgbClr val="0F549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chemeClr val="bg1"/>
                </a:buClr>
                <a:defRPr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F5494"/>
                </a:buClr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F5494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defTabSz="914400">
                <a:spcBef>
                  <a:spcPct val="0"/>
                </a:spcBef>
                <a:buClrTx/>
              </a:pPr>
              <a:r>
                <a:rPr lang="en-US" altLang="en-US" sz="1000" b="1">
                  <a:solidFill>
                    <a:srgbClr val="FFFFFF"/>
                  </a:solidFill>
                  <a:cs typeface="Arial" pitchFamily="34" charset="0"/>
                </a:rPr>
                <a:t>La réforme de 2013</a:t>
              </a:r>
            </a:p>
          </p:txBody>
        </p:sp>
        <p:sp>
          <p:nvSpPr>
            <p:cNvPr id="115737" name="Text Box 42"/>
            <p:cNvSpPr txBox="1">
              <a:spLocks noChangeArrowheads="1"/>
            </p:cNvSpPr>
            <p:nvPr/>
          </p:nvSpPr>
          <p:spPr bwMode="auto">
            <a:xfrm>
              <a:off x="5348554" y="2964505"/>
              <a:ext cx="1135112" cy="465234"/>
            </a:xfrm>
            <a:prstGeom prst="rect">
              <a:avLst/>
            </a:prstGeom>
            <a:solidFill>
              <a:srgbClr val="0F549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chemeClr val="bg1"/>
                </a:buClr>
                <a:defRPr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F5494"/>
                </a:buClr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F5494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defTabSz="914400">
                <a:spcBef>
                  <a:spcPct val="0"/>
                </a:spcBef>
                <a:buClrTx/>
              </a:pPr>
              <a:r>
                <a:rPr lang="en-US" altLang="en-US" sz="1000" b="1">
                  <a:solidFill>
                    <a:srgbClr val="FFFFFF"/>
                  </a:solidFill>
                  <a:cs typeface="Arial" pitchFamily="34" charset="0"/>
                </a:rPr>
                <a:t>La réforme de 2003</a:t>
              </a:r>
            </a:p>
          </p:txBody>
        </p:sp>
        <p:sp>
          <p:nvSpPr>
            <p:cNvPr id="115738" name="Text Box 42"/>
            <p:cNvSpPr txBox="1">
              <a:spLocks noChangeArrowheads="1"/>
            </p:cNvSpPr>
            <p:nvPr/>
          </p:nvSpPr>
          <p:spPr bwMode="auto">
            <a:xfrm>
              <a:off x="2790978" y="2966093"/>
              <a:ext cx="1133525" cy="466821"/>
            </a:xfrm>
            <a:prstGeom prst="rect">
              <a:avLst/>
            </a:prstGeom>
            <a:solidFill>
              <a:srgbClr val="0F549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chemeClr val="bg1"/>
                </a:buClr>
                <a:defRPr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F5494"/>
                </a:buClr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F5494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defTabSz="914400">
                <a:spcBef>
                  <a:spcPct val="0"/>
                </a:spcBef>
                <a:buClrTx/>
              </a:pPr>
              <a:r>
                <a:rPr lang="en-US" altLang="en-US" sz="1000" b="1">
                  <a:solidFill>
                    <a:srgbClr val="FFFFFF"/>
                  </a:solidFill>
                  <a:cs typeface="Arial" pitchFamily="34" charset="0"/>
                </a:rPr>
                <a:t>La réforme de 1992</a:t>
              </a:r>
            </a:p>
          </p:txBody>
        </p:sp>
        <p:sp>
          <p:nvSpPr>
            <p:cNvPr id="115739" name="Text Box 18"/>
            <p:cNvSpPr txBox="1">
              <a:spLocks noChangeArrowheads="1"/>
            </p:cNvSpPr>
            <p:nvPr/>
          </p:nvSpPr>
          <p:spPr bwMode="auto">
            <a:xfrm>
              <a:off x="252453" y="2964505"/>
              <a:ext cx="1133525" cy="465234"/>
            </a:xfrm>
            <a:prstGeom prst="rect">
              <a:avLst/>
            </a:prstGeom>
            <a:solidFill>
              <a:srgbClr val="0F549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chemeClr val="bg1"/>
                </a:buClr>
                <a:defRPr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F5494"/>
                </a:buClr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F5494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defTabSz="914400">
                <a:spcBef>
                  <a:spcPct val="0"/>
                </a:spcBef>
                <a:buClrTx/>
              </a:pPr>
              <a:r>
                <a:rPr lang="en-US" altLang="en-US" sz="1000" b="1">
                  <a:solidFill>
                    <a:srgbClr val="FFFFFF"/>
                  </a:solidFill>
                  <a:cs typeface="Arial" pitchFamily="34" charset="0"/>
                </a:rPr>
                <a:t>Les premières années (60s)</a:t>
              </a:r>
            </a:p>
          </p:txBody>
        </p:sp>
        <p:sp>
          <p:nvSpPr>
            <p:cNvPr id="25628" name="Text Box 42"/>
            <p:cNvSpPr txBox="1">
              <a:spLocks noChangeArrowheads="1"/>
            </p:cNvSpPr>
            <p:nvPr/>
          </p:nvSpPr>
          <p:spPr bwMode="auto">
            <a:xfrm>
              <a:off x="4065797" y="2966093"/>
              <a:ext cx="1133525" cy="466821"/>
            </a:xfrm>
            <a:prstGeom prst="rect">
              <a:avLst/>
            </a:prstGeom>
            <a:solidFill>
              <a:srgbClr val="0F549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chemeClr val="bg1"/>
                </a:buClr>
                <a:defRPr>
                  <a:solidFill>
                    <a:srgbClr val="0F5494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F5494"/>
                </a:buClr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F5494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ClrTx/>
                <a:defRPr/>
              </a:pPr>
              <a:r>
                <a:rPr lang="en-US" altLang="en-US" sz="1000" b="1" smtClean="0">
                  <a:solidFill>
                    <a:srgbClr val="FFFFFF"/>
                  </a:solidFill>
                  <a:cs typeface="Arial" pitchFamily="34" charset="0"/>
                </a:rPr>
                <a:t>Agenda 2000</a:t>
              </a:r>
            </a:p>
          </p:txBody>
        </p:sp>
        <p:sp>
          <p:nvSpPr>
            <p:cNvPr id="115741" name="Text Box 33"/>
            <p:cNvSpPr txBox="1">
              <a:spLocks noChangeArrowheads="1"/>
            </p:cNvSpPr>
            <p:nvPr/>
          </p:nvSpPr>
          <p:spPr bwMode="auto">
            <a:xfrm>
              <a:off x="7883903" y="3605987"/>
              <a:ext cx="1184328" cy="1983197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chemeClr val="bg1"/>
                </a:buClr>
                <a:defRPr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F5494"/>
                </a:buClr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F5494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defTabSz="914400">
                <a:spcBef>
                  <a:spcPct val="50000"/>
                </a:spcBef>
                <a:buClrTx/>
              </a:pPr>
              <a:r>
                <a:rPr lang="en-US" altLang="en-US" sz="1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Verdissement</a:t>
              </a:r>
              <a:endParaRPr lang="en-US" altLang="en-US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914400">
                <a:spcBef>
                  <a:spcPct val="50000"/>
                </a:spcBef>
                <a:buClrTx/>
              </a:pPr>
              <a:r>
                <a:rPr lang="en-GB" altLang="en-US" sz="1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Ciblage</a:t>
              </a:r>
              <a:endParaRPr lang="en-GB" altLang="en-US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914400">
                <a:spcBef>
                  <a:spcPct val="50000"/>
                </a:spcBef>
                <a:buClrTx/>
              </a:pPr>
              <a:r>
                <a:rPr lang="en-US" alt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Redistribution</a:t>
              </a:r>
            </a:p>
            <a:p>
              <a:pPr algn="ctr" defTabSz="914400">
                <a:spcBef>
                  <a:spcPct val="50000"/>
                </a:spcBef>
                <a:buClrTx/>
              </a:pPr>
              <a:r>
                <a:rPr lang="en-US" alt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Fin de </a:t>
              </a:r>
              <a:r>
                <a:rPr lang="en-US" altLang="en-US" sz="1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contraintes</a:t>
              </a:r>
              <a:r>
                <a:rPr lang="en-US" alt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 de production</a:t>
              </a:r>
            </a:p>
            <a:p>
              <a:pPr algn="ctr" defTabSz="914400">
                <a:spcBef>
                  <a:spcPct val="50000"/>
                </a:spcBef>
                <a:buClrTx/>
              </a:pPr>
              <a:r>
                <a:rPr lang="en-US" altLang="en-US" sz="1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Chaîne</a:t>
              </a:r>
              <a:r>
                <a:rPr lang="en-US" alt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altLang="en-US" sz="1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alimentaire</a:t>
              </a:r>
              <a:endParaRPr lang="en-US" altLang="en-US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914400">
                <a:spcBef>
                  <a:spcPct val="50000"/>
                </a:spcBef>
                <a:buClrTx/>
              </a:pPr>
              <a:r>
                <a:rPr lang="en-US" altLang="en-US" sz="1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Recherche</a:t>
              </a:r>
              <a:r>
                <a:rPr lang="en-US" alt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 &amp; Innovatio</a:t>
              </a:r>
              <a:r>
                <a:rPr lang="en-US" altLang="en-US" sz="1000" b="1" dirty="0">
                  <a:cs typeface="Arial" pitchFamily="34" charset="0"/>
                </a:rPr>
                <a:t>n</a:t>
              </a:r>
            </a:p>
          </p:txBody>
        </p:sp>
      </p:grpSp>
      <p:grpSp>
        <p:nvGrpSpPr>
          <p:cNvPr id="115717" name="Group 2"/>
          <p:cNvGrpSpPr>
            <a:grpSpLocks/>
          </p:cNvGrpSpPr>
          <p:nvPr/>
        </p:nvGrpSpPr>
        <p:grpSpPr bwMode="auto">
          <a:xfrm>
            <a:off x="166688" y="1936750"/>
            <a:ext cx="8750300" cy="1101725"/>
            <a:chOff x="142401" y="1764163"/>
            <a:chExt cx="8751193" cy="1103021"/>
          </a:xfrm>
        </p:grpSpPr>
        <p:sp>
          <p:nvSpPr>
            <p:cNvPr id="115720" name="Text Box 10"/>
            <p:cNvSpPr txBox="1">
              <a:spLocks noChangeArrowheads="1"/>
            </p:cNvSpPr>
            <p:nvPr/>
          </p:nvSpPr>
          <p:spPr bwMode="auto">
            <a:xfrm>
              <a:off x="142401" y="1764163"/>
              <a:ext cx="1224087" cy="246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1"/>
                </a:buClr>
                <a:defRPr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F5494"/>
                </a:buClr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F5494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defTabSz="914400">
                <a:spcBef>
                  <a:spcPct val="50000"/>
                </a:spcBef>
                <a:buClrTx/>
              </a:pPr>
              <a:r>
                <a:rPr lang="en-US" altLang="en-US" sz="1000" b="1">
                  <a:cs typeface="Arial" pitchFamily="34" charset="0"/>
                </a:rPr>
                <a:t>Productivité</a:t>
              </a:r>
            </a:p>
          </p:txBody>
        </p:sp>
        <p:sp>
          <p:nvSpPr>
            <p:cNvPr id="115721" name="Text Box 11"/>
            <p:cNvSpPr txBox="1">
              <a:spLocks noChangeArrowheads="1"/>
            </p:cNvSpPr>
            <p:nvPr/>
          </p:nvSpPr>
          <p:spPr bwMode="auto">
            <a:xfrm>
              <a:off x="3955965" y="2333157"/>
              <a:ext cx="1220912" cy="246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1"/>
                </a:buClr>
                <a:defRPr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F5494"/>
                </a:buClr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F5494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r" defTabSz="914400">
                <a:spcBef>
                  <a:spcPct val="0"/>
                </a:spcBef>
                <a:buClrTx/>
              </a:pPr>
              <a:r>
                <a:rPr lang="en-US" altLang="en-US" sz="1000" b="1">
                  <a:cs typeface="Arial" pitchFamily="34" charset="0"/>
                </a:rPr>
                <a:t>Durabilité</a:t>
              </a:r>
            </a:p>
          </p:txBody>
        </p:sp>
        <p:sp>
          <p:nvSpPr>
            <p:cNvPr id="115722" name="Line 43"/>
            <p:cNvSpPr>
              <a:spLocks noChangeShapeType="1"/>
            </p:cNvSpPr>
            <p:nvPr/>
          </p:nvSpPr>
          <p:spPr bwMode="auto">
            <a:xfrm>
              <a:off x="1275992" y="1886545"/>
              <a:ext cx="7617602" cy="0"/>
            </a:xfrm>
            <a:prstGeom prst="line">
              <a:avLst/>
            </a:prstGeom>
            <a:noFill/>
            <a:ln w="9525">
              <a:solidFill>
                <a:srgbClr val="0F549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fr-BE">
                <a:solidFill>
                  <a:srgbClr val="00A3A0"/>
                </a:solidFill>
              </a:endParaRPr>
            </a:p>
          </p:txBody>
        </p:sp>
        <p:sp>
          <p:nvSpPr>
            <p:cNvPr id="115723" name="Line 45"/>
            <p:cNvSpPr>
              <a:spLocks noChangeShapeType="1"/>
            </p:cNvSpPr>
            <p:nvPr/>
          </p:nvSpPr>
          <p:spPr bwMode="auto">
            <a:xfrm>
              <a:off x="5176877" y="2455538"/>
              <a:ext cx="3710367" cy="0"/>
            </a:xfrm>
            <a:prstGeom prst="line">
              <a:avLst/>
            </a:prstGeom>
            <a:noFill/>
            <a:ln w="9525">
              <a:solidFill>
                <a:srgbClr val="0F549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fr-BE">
                <a:solidFill>
                  <a:srgbClr val="00A3A0"/>
                </a:solidFill>
              </a:endParaRPr>
            </a:p>
          </p:txBody>
        </p:sp>
        <p:sp>
          <p:nvSpPr>
            <p:cNvPr id="115724" name="Text Box 11"/>
            <p:cNvSpPr txBox="1">
              <a:spLocks noChangeArrowheads="1"/>
            </p:cNvSpPr>
            <p:nvPr/>
          </p:nvSpPr>
          <p:spPr bwMode="auto">
            <a:xfrm>
              <a:off x="2500079" y="2034355"/>
              <a:ext cx="1467000" cy="246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1"/>
                </a:buClr>
                <a:defRPr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F5494"/>
                </a:buClr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F5494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r" defTabSz="914400">
                <a:spcBef>
                  <a:spcPct val="50000"/>
                </a:spcBef>
                <a:buClrTx/>
              </a:pPr>
              <a:r>
                <a:rPr lang="en-US" altLang="en-US" sz="1000" b="1">
                  <a:cs typeface="Arial" pitchFamily="34" charset="0"/>
                </a:rPr>
                <a:t>Competitivité</a:t>
              </a:r>
            </a:p>
          </p:txBody>
        </p:sp>
        <p:sp>
          <p:nvSpPr>
            <p:cNvPr id="115725" name="Line 44"/>
            <p:cNvSpPr>
              <a:spLocks noChangeShapeType="1"/>
            </p:cNvSpPr>
            <p:nvPr/>
          </p:nvSpPr>
          <p:spPr bwMode="auto">
            <a:xfrm>
              <a:off x="3967078" y="2182167"/>
              <a:ext cx="4920165" cy="0"/>
            </a:xfrm>
            <a:prstGeom prst="line">
              <a:avLst/>
            </a:prstGeom>
            <a:noFill/>
            <a:ln w="9525">
              <a:solidFill>
                <a:srgbClr val="0F549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fr-BE">
                <a:solidFill>
                  <a:srgbClr val="00A3A0"/>
                </a:solidFill>
              </a:endParaRPr>
            </a:p>
          </p:txBody>
        </p:sp>
        <p:sp>
          <p:nvSpPr>
            <p:cNvPr id="115726" name="Text Box 12"/>
            <p:cNvSpPr txBox="1">
              <a:spLocks noChangeArrowheads="1"/>
            </p:cNvSpPr>
            <p:nvPr/>
          </p:nvSpPr>
          <p:spPr bwMode="auto">
            <a:xfrm>
              <a:off x="5056214" y="2620833"/>
              <a:ext cx="1514630" cy="246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1"/>
                </a:buClr>
                <a:defRPr>
                  <a:solidFill>
                    <a:srgbClr val="0F5494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0F5494"/>
                </a:buClr>
                <a:buChar char="•"/>
                <a:defRPr sz="16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0F5494"/>
                </a:buClr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defTabSz="914400">
                <a:spcBef>
                  <a:spcPct val="50000"/>
                </a:spcBef>
                <a:buClrTx/>
              </a:pPr>
              <a:r>
                <a:rPr lang="en-US" altLang="en-US" sz="1000" b="1">
                  <a:cs typeface="Arial" pitchFamily="34" charset="0"/>
                </a:rPr>
                <a:t>Nouveau défis</a:t>
              </a:r>
            </a:p>
          </p:txBody>
        </p:sp>
        <p:sp>
          <p:nvSpPr>
            <p:cNvPr id="115727" name="Line 45"/>
            <p:cNvSpPr>
              <a:spLocks noChangeShapeType="1"/>
            </p:cNvSpPr>
            <p:nvPr/>
          </p:nvSpPr>
          <p:spPr bwMode="auto">
            <a:xfrm>
              <a:off x="6427954" y="2744803"/>
              <a:ext cx="2459289" cy="0"/>
            </a:xfrm>
            <a:prstGeom prst="line">
              <a:avLst/>
            </a:prstGeom>
            <a:noFill/>
            <a:ln w="9525">
              <a:solidFill>
                <a:srgbClr val="0F5494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fr-BE">
                <a:solidFill>
                  <a:srgbClr val="00A3A0"/>
                </a:solidFill>
              </a:endParaRPr>
            </a:p>
          </p:txBody>
        </p:sp>
      </p:grpSp>
      <p:cxnSp>
        <p:nvCxnSpPr>
          <p:cNvPr id="175110" name="Straight Connector 4"/>
          <p:cNvCxnSpPr>
            <a:cxnSpLocks noChangeShapeType="1"/>
          </p:cNvCxnSpPr>
          <p:nvPr/>
        </p:nvCxnSpPr>
        <p:spPr bwMode="auto">
          <a:xfrm>
            <a:off x="2613025" y="3429000"/>
            <a:ext cx="0" cy="2632075"/>
          </a:xfrm>
          <a:prstGeom prst="line">
            <a:avLst/>
          </a:prstGeom>
          <a:noFill/>
          <a:ln w="9525">
            <a:solidFill>
              <a:schemeClr val="accent2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5719" name="Rectangle 5"/>
          <p:cNvSpPr>
            <a:spLocks noChangeArrowheads="1"/>
          </p:cNvSpPr>
          <p:nvPr/>
        </p:nvSpPr>
        <p:spPr bwMode="auto">
          <a:xfrm>
            <a:off x="6523038" y="4108450"/>
            <a:ext cx="1144587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defRPr>
                <a:solidFill>
                  <a:srgbClr val="0F549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F5494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F5494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defTabSz="914400" eaLnBrk="1" hangingPunct="1">
              <a:spcBef>
                <a:spcPct val="0"/>
              </a:spcBef>
              <a:buClrTx/>
            </a:pPr>
            <a:r>
              <a:rPr lang="fr-FR" altLang="en-US" sz="1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Orientations 2003 confirmées (plus de découplage et de </a:t>
            </a:r>
            <a:r>
              <a:rPr lang="fr-FR" altLang="en-US" sz="1000" b="1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modulation)</a:t>
            </a:r>
          </a:p>
          <a:p>
            <a:pPr algn="ctr" defTabSz="914400" eaLnBrk="1" hangingPunct="1">
              <a:spcBef>
                <a:spcPct val="0"/>
              </a:spcBef>
              <a:buClrTx/>
            </a:pPr>
            <a:endParaRPr lang="fr-FR" altLang="en-US" sz="1000" b="1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  <a:p>
            <a:pPr algn="ctr" defTabSz="914400" eaLnBrk="1" hangingPunct="1">
              <a:spcBef>
                <a:spcPct val="0"/>
              </a:spcBef>
              <a:buClrTx/>
            </a:pPr>
            <a:r>
              <a:rPr lang="fr-FR" altLang="en-US" sz="1000" b="1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Orientations du 2</a:t>
            </a:r>
            <a:r>
              <a:rPr lang="fr-FR" altLang="en-US" sz="1000" b="1" baseline="3000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ème</a:t>
            </a:r>
            <a:r>
              <a:rPr lang="fr-FR" altLang="en-US" sz="1000" b="1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 pilier vers les nouveaux défis</a:t>
            </a:r>
          </a:p>
          <a:p>
            <a:pPr algn="ctr" defTabSz="914400" eaLnBrk="1" hangingPunct="1">
              <a:spcBef>
                <a:spcPct val="0"/>
              </a:spcBef>
              <a:buClrTx/>
            </a:pPr>
            <a:endParaRPr lang="fr-FR" altLang="en-US" sz="1000" b="1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91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4"/>
          <a:stretch/>
        </p:blipFill>
        <p:spPr bwMode="auto">
          <a:xfrm>
            <a:off x="0" y="-27384"/>
            <a:ext cx="1403648" cy="186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604448" y="6501342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0E5F574-A9B1-44FF-8763-4AB3935F87CA}" type="slidenum">
              <a:rPr lang="en-GB" sz="1400" b="0" kern="0">
                <a:solidFill>
                  <a:schemeClr val="bg1"/>
                </a:solidFill>
                <a:latin typeface="+mn-lt"/>
              </a:rPr>
              <a:pPr algn="ctr"/>
              <a:t>3</a:t>
            </a:fld>
            <a:endParaRPr lang="en-GB" sz="1400" b="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215455" y="1021461"/>
            <a:ext cx="8037065" cy="87136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42A62A"/>
                </a:solidFill>
                <a:latin typeface="Verdana" pitchFamily="34" charset="0"/>
              </a:defRPr>
            </a:lvl5pPr>
            <a:lvl6pPr marL="457044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6pPr>
            <a:lvl7pPr marL="914085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7pPr>
            <a:lvl8pPr marL="1371129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8pPr>
            <a:lvl9pPr marL="1828173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9999"/>
                </a:solidFill>
                <a:latin typeface="Verdana" pitchFamily="34" charset="0"/>
              </a:defRPr>
            </a:lvl9pPr>
          </a:lstStyle>
          <a:p>
            <a:r>
              <a:rPr lang="en-GB" sz="3000" kern="0" dirty="0" smtClean="0">
                <a:solidFill>
                  <a:schemeClr val="tx2"/>
                </a:solidFill>
              </a:rPr>
              <a:t>LA PAC AUJOURD'HUI…</a:t>
            </a:r>
            <a:endParaRPr lang="en-GB" sz="3000" kern="0" dirty="0">
              <a:solidFill>
                <a:schemeClr val="tx2"/>
              </a:solidFill>
            </a:endParaRP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044004" y="1786855"/>
            <a:ext cx="3960813" cy="4162423"/>
            <a:chOff x="340" y="576"/>
            <a:chExt cx="2495" cy="2473"/>
          </a:xfrm>
        </p:grpSpPr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40" y="576"/>
              <a:ext cx="2495" cy="2473"/>
            </a:xfrm>
            <a:prstGeom prst="rect">
              <a:avLst/>
            </a:prstGeom>
            <a:noFill/>
            <a:ln w="9525">
              <a:solidFill>
                <a:srgbClr val="0099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sy="-100000" kx="-3284103" algn="b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latin typeface="Verdan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377" y="576"/>
              <a:ext cx="2420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 defTabSz="914400" eaLnBrk="1" hangingPunct="1"/>
              <a:endParaRPr lang="en-GB" altLang="en-US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01" y="735"/>
              <a:ext cx="2372" cy="2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80975" indent="-180975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marL="0" indent="0" defTabSz="914400" eaLnBrk="1" hangingPunct="1">
                <a:defRPr/>
              </a:pPr>
              <a:r>
                <a:rPr lang="en-US" altLang="en-US" sz="1800" dirty="0">
                  <a:solidFill>
                    <a:schemeClr val="bg2"/>
                  </a:solidFill>
                  <a:latin typeface="Arial" pitchFamily="34" charset="0"/>
                </a:rPr>
                <a:t> </a:t>
              </a:r>
              <a:r>
                <a:rPr lang="en-US" altLang="en-US" sz="1800" dirty="0" smtClean="0">
                  <a:solidFill>
                    <a:schemeClr val="bg2"/>
                  </a:solidFill>
                  <a:latin typeface="Arial" pitchFamily="34" charset="0"/>
                </a:rPr>
                <a:t>        2 </a:t>
              </a:r>
              <a:r>
                <a:rPr lang="en-US" altLang="en-US" sz="1800" dirty="0" err="1" smtClean="0">
                  <a:solidFill>
                    <a:schemeClr val="bg2"/>
                  </a:solidFill>
                  <a:latin typeface="Arial" pitchFamily="34" charset="0"/>
                </a:rPr>
                <a:t>piliers</a:t>
              </a:r>
              <a:r>
                <a:rPr lang="en-US" altLang="en-US" sz="1800" dirty="0" smtClean="0">
                  <a:solidFill>
                    <a:schemeClr val="bg2"/>
                  </a:solidFill>
                  <a:latin typeface="Arial" pitchFamily="34" charset="0"/>
                </a:rPr>
                <a:t> </a:t>
              </a:r>
              <a:r>
                <a:rPr lang="en-US" altLang="en-US" sz="1800" dirty="0" err="1" smtClean="0">
                  <a:solidFill>
                    <a:schemeClr val="bg2"/>
                  </a:solidFill>
                  <a:latin typeface="Arial" pitchFamily="34" charset="0"/>
                </a:rPr>
                <a:t>complémentaires</a:t>
              </a:r>
              <a:endParaRPr lang="en-GB" altLang="en-US" sz="1800" dirty="0" smtClean="0">
                <a:solidFill>
                  <a:schemeClr val="bg2"/>
                </a:solidFill>
                <a:latin typeface="Arial" pitchFamily="34" charset="0"/>
              </a:endParaRPr>
            </a:p>
            <a:p>
              <a:pPr defTabSz="914400" eaLnBrk="1" hangingPunct="1">
                <a:buFontTx/>
                <a:buChar char="•"/>
                <a:defRPr/>
              </a:pPr>
              <a:endParaRPr lang="en-GB" altLang="en-US" sz="1000" dirty="0" smtClean="0">
                <a:solidFill>
                  <a:schemeClr val="bg2"/>
                </a:solidFill>
                <a:latin typeface="Arial" pitchFamily="34" charset="0"/>
              </a:endParaRPr>
            </a:p>
            <a:p>
              <a:pPr defTabSz="914400" eaLnBrk="1" hangingPunct="1">
                <a:buFontTx/>
                <a:buChar char="•"/>
                <a:defRPr/>
              </a:pPr>
              <a:r>
                <a:rPr lang="en-US" altLang="en-US" sz="1800" dirty="0" err="1" smtClean="0">
                  <a:solidFill>
                    <a:schemeClr val="bg2"/>
                  </a:solidFill>
                  <a:latin typeface="Arial" pitchFamily="34" charset="0"/>
                </a:rPr>
                <a:t>Pilier</a:t>
              </a:r>
              <a:r>
                <a:rPr lang="en-US" altLang="en-US" sz="1800" dirty="0" smtClean="0">
                  <a:solidFill>
                    <a:schemeClr val="bg2"/>
                  </a:solidFill>
                  <a:latin typeface="Arial" pitchFamily="34" charset="0"/>
                </a:rPr>
                <a:t> I :</a:t>
              </a:r>
            </a:p>
            <a:p>
              <a:pPr lvl="1" defTabSz="914400" eaLnBrk="1" hangingPunct="1">
                <a:buFontTx/>
                <a:buChar char="•"/>
                <a:defRPr/>
              </a:pPr>
              <a:r>
                <a:rPr lang="en-US" altLang="en-US" sz="1800" dirty="0" smtClean="0">
                  <a:solidFill>
                    <a:schemeClr val="bg2"/>
                  </a:solidFill>
                  <a:latin typeface="Arial" pitchFamily="34" charset="0"/>
                </a:rPr>
                <a:t>Des aides aux </a:t>
              </a:r>
              <a:r>
                <a:rPr lang="en-US" altLang="en-US" sz="1800" dirty="0" err="1" smtClean="0">
                  <a:solidFill>
                    <a:schemeClr val="bg2"/>
                  </a:solidFill>
                  <a:latin typeface="Arial" pitchFamily="34" charset="0"/>
                </a:rPr>
                <a:t>revenus</a:t>
              </a:r>
              <a:r>
                <a:rPr lang="en-US" altLang="en-US" sz="1800" dirty="0" smtClean="0">
                  <a:solidFill>
                    <a:schemeClr val="bg2"/>
                  </a:solidFill>
                  <a:latin typeface="Arial" pitchFamily="34" charset="0"/>
                </a:rPr>
                <a:t> des </a:t>
              </a:r>
              <a:r>
                <a:rPr lang="en-US" altLang="en-US" sz="1800" dirty="0" err="1" smtClean="0">
                  <a:solidFill>
                    <a:schemeClr val="bg2"/>
                  </a:solidFill>
                  <a:latin typeface="Arial" pitchFamily="34" charset="0"/>
                </a:rPr>
                <a:t>agriculteurs</a:t>
              </a:r>
              <a:r>
                <a:rPr lang="en-US" altLang="en-US" sz="1800" dirty="0" smtClean="0">
                  <a:solidFill>
                    <a:schemeClr val="bg2"/>
                  </a:solidFill>
                  <a:latin typeface="Arial" pitchFamily="34" charset="0"/>
                </a:rPr>
                <a:t> </a:t>
              </a:r>
              <a:r>
                <a:rPr lang="en-US" altLang="en-US" sz="1800" dirty="0" err="1" smtClean="0">
                  <a:solidFill>
                    <a:schemeClr val="bg2"/>
                  </a:solidFill>
                  <a:latin typeface="Arial" pitchFamily="34" charset="0"/>
                </a:rPr>
                <a:t>en</a:t>
              </a:r>
              <a:r>
                <a:rPr lang="en-US" altLang="en-US" sz="1800" dirty="0" smtClean="0">
                  <a:solidFill>
                    <a:schemeClr val="bg2"/>
                  </a:solidFill>
                  <a:latin typeface="Arial" pitchFamily="34" charset="0"/>
                </a:rPr>
                <a:t> </a:t>
              </a:r>
              <a:r>
                <a:rPr lang="en-US" altLang="en-US" sz="1800" dirty="0" err="1" smtClean="0">
                  <a:solidFill>
                    <a:schemeClr val="bg2"/>
                  </a:solidFill>
                  <a:latin typeface="Arial" pitchFamily="34" charset="0"/>
                </a:rPr>
                <a:t>grande</a:t>
              </a:r>
              <a:r>
                <a:rPr lang="en-US" altLang="en-US" sz="1800" dirty="0" smtClean="0">
                  <a:solidFill>
                    <a:schemeClr val="bg2"/>
                  </a:solidFill>
                  <a:latin typeface="Arial" pitchFamily="34" charset="0"/>
                </a:rPr>
                <a:t> </a:t>
              </a:r>
              <a:r>
                <a:rPr lang="en-US" altLang="en-US" sz="1800" dirty="0" err="1" smtClean="0">
                  <a:solidFill>
                    <a:schemeClr val="bg2"/>
                  </a:solidFill>
                  <a:latin typeface="Arial" pitchFamily="34" charset="0"/>
                </a:rPr>
                <a:t>partie</a:t>
              </a:r>
              <a:r>
                <a:rPr lang="en-US" altLang="en-US" sz="1800" dirty="0" smtClean="0">
                  <a:solidFill>
                    <a:schemeClr val="bg2"/>
                  </a:solidFill>
                  <a:latin typeface="Arial" pitchFamily="34" charset="0"/>
                </a:rPr>
                <a:t> </a:t>
              </a:r>
              <a:r>
                <a:rPr lang="en-US" altLang="en-US" sz="1800" dirty="0" err="1" smtClean="0">
                  <a:solidFill>
                    <a:schemeClr val="bg2"/>
                  </a:solidFill>
                  <a:latin typeface="Arial" pitchFamily="34" charset="0"/>
                </a:rPr>
                <a:t>découplées</a:t>
              </a:r>
              <a:endParaRPr lang="en-US" altLang="en-US" sz="1800" dirty="0" smtClean="0">
                <a:solidFill>
                  <a:schemeClr val="bg2"/>
                </a:solidFill>
                <a:latin typeface="Arial" pitchFamily="34" charset="0"/>
              </a:endParaRPr>
            </a:p>
            <a:p>
              <a:pPr defTabSz="914400" eaLnBrk="1" hangingPunct="1">
                <a:buFontTx/>
                <a:buChar char="•"/>
                <a:defRPr/>
              </a:pPr>
              <a:endParaRPr lang="en-US" altLang="en-US" sz="1000" dirty="0" smtClean="0">
                <a:solidFill>
                  <a:schemeClr val="bg2"/>
                </a:solidFill>
                <a:latin typeface="Arial" pitchFamily="34" charset="0"/>
              </a:endParaRPr>
            </a:p>
            <a:p>
              <a:pPr lvl="1" defTabSz="914400" eaLnBrk="1" hangingPunct="1">
                <a:buFontTx/>
                <a:buChar char="•"/>
                <a:defRPr/>
              </a:pPr>
              <a:r>
                <a:rPr lang="en-US" altLang="en-US" sz="1800" dirty="0" smtClean="0">
                  <a:solidFill>
                    <a:schemeClr val="bg2"/>
                  </a:solidFill>
                  <a:latin typeface="Arial" pitchFamily="34" charset="0"/>
                </a:rPr>
                <a:t>Des </a:t>
              </a:r>
              <a:r>
                <a:rPr lang="en-US" altLang="en-US" sz="1800" dirty="0" err="1" smtClean="0">
                  <a:solidFill>
                    <a:schemeClr val="bg2"/>
                  </a:solidFill>
                  <a:latin typeface="Arial" pitchFamily="34" charset="0"/>
                </a:rPr>
                <a:t>mécanismes</a:t>
              </a:r>
              <a:r>
                <a:rPr lang="en-US" altLang="en-US" sz="1800" dirty="0" smtClean="0">
                  <a:solidFill>
                    <a:schemeClr val="bg2"/>
                  </a:solidFill>
                  <a:latin typeface="Arial" pitchFamily="34" charset="0"/>
                </a:rPr>
                <a:t> </a:t>
              </a:r>
              <a:r>
                <a:rPr lang="en-US" altLang="en-US" sz="1800" dirty="0" err="1" smtClean="0">
                  <a:solidFill>
                    <a:schemeClr val="bg2"/>
                  </a:solidFill>
                  <a:latin typeface="Arial" pitchFamily="34" charset="0"/>
                </a:rPr>
                <a:t>d’intervention</a:t>
              </a:r>
              <a:r>
                <a:rPr lang="en-US" altLang="en-US" sz="1800" dirty="0" smtClean="0">
                  <a:solidFill>
                    <a:schemeClr val="bg2"/>
                  </a:solidFill>
                  <a:latin typeface="Arial" pitchFamily="34" charset="0"/>
                </a:rPr>
                <a:t> </a:t>
              </a:r>
              <a:r>
                <a:rPr lang="en-US" altLang="en-US" sz="1800" dirty="0" err="1" smtClean="0">
                  <a:solidFill>
                    <a:schemeClr val="bg2"/>
                  </a:solidFill>
                  <a:latin typeface="Arial" pitchFamily="34" charset="0"/>
                </a:rPr>
                <a:t>sur</a:t>
              </a:r>
              <a:r>
                <a:rPr lang="en-US" altLang="en-US" sz="1800" dirty="0" smtClean="0">
                  <a:solidFill>
                    <a:schemeClr val="bg2"/>
                  </a:solidFill>
                  <a:latin typeface="Arial" pitchFamily="34" charset="0"/>
                </a:rPr>
                <a:t> le </a:t>
              </a:r>
              <a:r>
                <a:rPr lang="en-US" altLang="en-US" sz="1800" dirty="0" err="1" smtClean="0">
                  <a:solidFill>
                    <a:schemeClr val="bg2"/>
                  </a:solidFill>
                  <a:latin typeface="Arial" pitchFamily="34" charset="0"/>
                </a:rPr>
                <a:t>marché</a:t>
              </a:r>
              <a:r>
                <a:rPr lang="en-US" altLang="en-US" sz="1800" dirty="0" smtClean="0">
                  <a:solidFill>
                    <a:schemeClr val="bg2"/>
                  </a:solidFill>
                  <a:latin typeface="Arial" pitchFamily="34" charset="0"/>
                </a:rPr>
                <a:t> </a:t>
              </a:r>
              <a:r>
                <a:rPr lang="en-US" altLang="en-US" sz="1800" dirty="0" err="1" smtClean="0">
                  <a:solidFill>
                    <a:schemeClr val="bg2"/>
                  </a:solidFill>
                  <a:latin typeface="Arial" pitchFamily="34" charset="0"/>
                </a:rPr>
                <a:t>sensiblement</a:t>
              </a:r>
              <a:r>
                <a:rPr lang="en-US" altLang="en-US" sz="1800" dirty="0" smtClean="0">
                  <a:solidFill>
                    <a:schemeClr val="bg2"/>
                  </a:solidFill>
                  <a:latin typeface="Arial" pitchFamily="34" charset="0"/>
                </a:rPr>
                <a:t> </a:t>
              </a:r>
              <a:r>
                <a:rPr lang="en-US" altLang="en-US" sz="1800" dirty="0" err="1" smtClean="0">
                  <a:solidFill>
                    <a:schemeClr val="bg2"/>
                  </a:solidFill>
                  <a:latin typeface="Arial" pitchFamily="34" charset="0"/>
                </a:rPr>
                <a:t>ramenés</a:t>
              </a:r>
              <a:r>
                <a:rPr lang="en-US" altLang="en-US" sz="1800" dirty="0" smtClean="0">
                  <a:solidFill>
                    <a:schemeClr val="bg2"/>
                  </a:solidFill>
                  <a:latin typeface="Arial" pitchFamily="34" charset="0"/>
                </a:rPr>
                <a:t> à un </a:t>
              </a:r>
              <a:r>
                <a:rPr lang="en-US" altLang="en-US" sz="1800" dirty="0" err="1" smtClean="0">
                  <a:solidFill>
                    <a:schemeClr val="bg2"/>
                  </a:solidFill>
                  <a:latin typeface="Arial" pitchFamily="34" charset="0"/>
                </a:rPr>
                <a:t>rôle</a:t>
              </a:r>
              <a:r>
                <a:rPr lang="en-US" altLang="en-US" sz="1800" dirty="0" smtClean="0">
                  <a:solidFill>
                    <a:schemeClr val="bg2"/>
                  </a:solidFill>
                  <a:latin typeface="Arial" pitchFamily="34" charset="0"/>
                </a:rPr>
                <a:t> de filet de </a:t>
              </a:r>
              <a:r>
                <a:rPr lang="en-US" altLang="en-US" sz="1800" dirty="0" err="1" smtClean="0">
                  <a:solidFill>
                    <a:schemeClr val="bg2"/>
                  </a:solidFill>
                  <a:latin typeface="Arial" pitchFamily="34" charset="0"/>
                </a:rPr>
                <a:t>sécurité</a:t>
              </a:r>
            </a:p>
            <a:p>
              <a:pPr defTabSz="914400" eaLnBrk="1" hangingPunct="1">
                <a:buFontTx/>
                <a:buChar char="•"/>
                <a:defRPr/>
              </a:pPr>
              <a:endParaRPr lang="en-US" altLang="en-US" sz="1800" dirty="0" smtClean="0">
                <a:solidFill>
                  <a:schemeClr val="bg2"/>
                </a:solidFill>
                <a:latin typeface="Arial" pitchFamily="34" charset="0"/>
              </a:endParaRPr>
            </a:p>
            <a:p>
              <a:pPr defTabSz="914400" eaLnBrk="1" hangingPunct="1">
                <a:buFontTx/>
                <a:buChar char="•"/>
                <a:defRPr/>
              </a:pPr>
              <a:r>
                <a:rPr lang="en-US" altLang="en-US" sz="1800" dirty="0" err="1" smtClean="0">
                  <a:solidFill>
                    <a:schemeClr val="bg2"/>
                  </a:solidFill>
                  <a:latin typeface="Arial" pitchFamily="34" charset="0"/>
                </a:rPr>
                <a:t>Pilier</a:t>
              </a:r>
              <a:r>
                <a:rPr lang="en-US" altLang="en-US" sz="1800" dirty="0" smtClean="0">
                  <a:solidFill>
                    <a:schemeClr val="bg2"/>
                  </a:solidFill>
                  <a:latin typeface="Arial" pitchFamily="34" charset="0"/>
                </a:rPr>
                <a:t> II: </a:t>
              </a:r>
              <a:r>
                <a:rPr lang="en-US" altLang="en-US" sz="1800" dirty="0" err="1" smtClean="0">
                  <a:solidFill>
                    <a:schemeClr val="bg2"/>
                  </a:solidFill>
                  <a:latin typeface="Arial" pitchFamily="34" charset="0"/>
                </a:rPr>
                <a:t>une</a:t>
              </a:r>
              <a:r>
                <a:rPr lang="en-US" altLang="en-US" sz="1800" dirty="0" smtClean="0">
                  <a:solidFill>
                    <a:schemeClr val="bg2"/>
                  </a:solidFill>
                  <a:latin typeface="Arial" pitchFamily="34" charset="0"/>
                </a:rPr>
                <a:t> </a:t>
              </a:r>
              <a:r>
                <a:rPr lang="en-US" altLang="en-US" sz="1800" dirty="0" err="1" smtClean="0">
                  <a:solidFill>
                    <a:schemeClr val="bg2"/>
                  </a:solidFill>
                  <a:latin typeface="Arial" pitchFamily="34" charset="0"/>
                </a:rPr>
                <a:t>politique</a:t>
              </a:r>
              <a:r>
                <a:rPr lang="en-US" altLang="en-US" sz="1800" dirty="0" smtClean="0">
                  <a:solidFill>
                    <a:schemeClr val="bg2"/>
                  </a:solidFill>
                  <a:latin typeface="Arial" pitchFamily="34" charset="0"/>
                </a:rPr>
                <a:t> de </a:t>
              </a:r>
              <a:r>
                <a:rPr lang="en-US" altLang="en-US" sz="1800" dirty="0" err="1" smtClean="0">
                  <a:solidFill>
                    <a:schemeClr val="bg2"/>
                  </a:solidFill>
                  <a:latin typeface="Arial" pitchFamily="34" charset="0"/>
                </a:rPr>
                <a:t>développement</a:t>
              </a:r>
              <a:r>
                <a:rPr lang="en-US" altLang="en-US" sz="1800" dirty="0" smtClean="0">
                  <a:solidFill>
                    <a:schemeClr val="bg2"/>
                  </a:solidFill>
                  <a:latin typeface="Arial" pitchFamily="34" charset="0"/>
                </a:rPr>
                <a:t> rural</a:t>
              </a:r>
              <a:endParaRPr lang="en-GB" altLang="en-US" sz="1800" dirty="0" smtClean="0">
                <a:solidFill>
                  <a:schemeClr val="bg2"/>
                </a:solidFill>
                <a:latin typeface="Arial" pitchFamily="34" charset="0"/>
              </a:endParaRP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5075684" y="1786855"/>
            <a:ext cx="3960812" cy="4160837"/>
            <a:chOff x="2925" y="576"/>
            <a:chExt cx="2495" cy="2473"/>
          </a:xfrm>
        </p:grpSpPr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2925" y="576"/>
              <a:ext cx="2495" cy="2473"/>
            </a:xfrm>
            <a:prstGeom prst="rect">
              <a:avLst/>
            </a:prstGeom>
            <a:noFill/>
            <a:ln w="9525">
              <a:solidFill>
                <a:srgbClr val="0099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99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sy="-100000" kx="-3284103" algn="b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>
                <a:latin typeface="Verdan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2977" y="927"/>
              <a:ext cx="2392" cy="17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80975" indent="-180975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defTabSz="914400" eaLnBrk="1" hangingPunct="1">
                <a:buFontTx/>
                <a:buChar char="•"/>
                <a:defRPr/>
              </a:pPr>
              <a:r>
                <a:rPr lang="en-GB" altLang="en-US" sz="1800" dirty="0" smtClean="0">
                  <a:solidFill>
                    <a:schemeClr val="bg2"/>
                  </a:solidFill>
                  <a:latin typeface="Arial" pitchFamily="34" charset="0"/>
                </a:rPr>
                <a:t>Les </a:t>
              </a:r>
              <a:r>
                <a:rPr lang="en-GB" altLang="en-US" sz="1800" dirty="0" err="1" smtClean="0">
                  <a:solidFill>
                    <a:schemeClr val="bg2"/>
                  </a:solidFill>
                  <a:latin typeface="Arial" pitchFamily="34" charset="0"/>
                </a:rPr>
                <a:t>excédents</a:t>
              </a:r>
              <a:r>
                <a:rPr lang="en-GB" altLang="en-US" sz="1800" dirty="0" smtClean="0">
                  <a:solidFill>
                    <a:schemeClr val="bg2"/>
                  </a:solidFill>
                  <a:latin typeface="Arial" pitchFamily="34" charset="0"/>
                </a:rPr>
                <a:t> </a:t>
              </a:r>
              <a:r>
                <a:rPr lang="en-GB" altLang="en-US" sz="1800" dirty="0" err="1" smtClean="0">
                  <a:solidFill>
                    <a:schemeClr val="bg2"/>
                  </a:solidFill>
                  <a:latin typeface="Arial" pitchFamily="34" charset="0"/>
                </a:rPr>
                <a:t>structurels</a:t>
              </a:r>
              <a:r>
                <a:rPr lang="en-GB" altLang="en-US" sz="1800" dirty="0" smtClean="0">
                  <a:solidFill>
                    <a:schemeClr val="bg2"/>
                  </a:solidFill>
                  <a:latin typeface="Arial" pitchFamily="34" charset="0"/>
                </a:rPr>
                <a:t> </a:t>
              </a:r>
              <a:r>
                <a:rPr lang="en-GB" altLang="en-US" sz="1800" dirty="0" err="1" smtClean="0">
                  <a:solidFill>
                    <a:schemeClr val="bg2"/>
                  </a:solidFill>
                  <a:latin typeface="Arial" pitchFamily="34" charset="0"/>
                </a:rPr>
                <a:t>appartiennent</a:t>
              </a:r>
              <a:r>
                <a:rPr lang="en-GB" altLang="en-US" sz="1800" dirty="0" smtClean="0">
                  <a:solidFill>
                    <a:schemeClr val="bg2"/>
                  </a:solidFill>
                  <a:latin typeface="Arial" pitchFamily="34" charset="0"/>
                </a:rPr>
                <a:t> au passé</a:t>
              </a:r>
            </a:p>
            <a:p>
              <a:pPr defTabSz="914400" eaLnBrk="1" hangingPunct="1">
                <a:buFontTx/>
                <a:buChar char="•"/>
                <a:defRPr/>
              </a:pPr>
              <a:endParaRPr lang="en-GB" altLang="en-US" sz="1000" dirty="0" smtClean="0">
                <a:solidFill>
                  <a:schemeClr val="bg2"/>
                </a:solidFill>
                <a:latin typeface="Arial" pitchFamily="34" charset="0"/>
              </a:endParaRPr>
            </a:p>
            <a:p>
              <a:pPr defTabSz="914400" eaLnBrk="1" hangingPunct="1">
                <a:buFontTx/>
                <a:buChar char="•"/>
                <a:defRPr/>
              </a:pPr>
              <a:r>
                <a:rPr lang="en-GB" altLang="en-US" sz="1800" dirty="0" err="1" smtClean="0">
                  <a:solidFill>
                    <a:schemeClr val="bg2"/>
                  </a:solidFill>
                  <a:latin typeface="Arial" pitchFamily="34" charset="0"/>
                </a:rPr>
                <a:t>Une</a:t>
              </a:r>
              <a:r>
                <a:rPr lang="en-GB" altLang="en-US" sz="1800" dirty="0" smtClean="0">
                  <a:solidFill>
                    <a:schemeClr val="bg2"/>
                  </a:solidFill>
                  <a:latin typeface="Arial" pitchFamily="34" charset="0"/>
                </a:rPr>
                <a:t> </a:t>
              </a:r>
              <a:r>
                <a:rPr lang="en-GB" altLang="en-US" sz="1800" dirty="0" err="1" smtClean="0">
                  <a:solidFill>
                    <a:schemeClr val="bg2"/>
                  </a:solidFill>
                  <a:latin typeface="Arial" pitchFamily="34" charset="0"/>
                </a:rPr>
                <a:t>compétitivité</a:t>
              </a:r>
              <a:r>
                <a:rPr lang="en-GB" altLang="en-US" sz="1800" dirty="0" smtClean="0">
                  <a:solidFill>
                    <a:schemeClr val="bg2"/>
                  </a:solidFill>
                  <a:latin typeface="Arial" pitchFamily="34" charset="0"/>
                </a:rPr>
                <a:t> </a:t>
              </a:r>
              <a:r>
                <a:rPr lang="en-GB" altLang="en-US" sz="1800" dirty="0" err="1" smtClean="0">
                  <a:solidFill>
                    <a:schemeClr val="bg2"/>
                  </a:solidFill>
                  <a:latin typeface="Arial" pitchFamily="34" charset="0"/>
                </a:rPr>
                <a:t>améliorée</a:t>
              </a:r>
              <a:endParaRPr lang="en-GB" altLang="en-US" sz="1800" dirty="0" smtClean="0">
                <a:solidFill>
                  <a:schemeClr val="bg2"/>
                </a:solidFill>
                <a:latin typeface="Arial" pitchFamily="34" charset="0"/>
              </a:endParaRPr>
            </a:p>
            <a:p>
              <a:pPr defTabSz="914400" eaLnBrk="1" hangingPunct="1">
                <a:buFontTx/>
                <a:buChar char="•"/>
                <a:defRPr/>
              </a:pPr>
              <a:endParaRPr lang="en-GB" altLang="en-US" sz="1800" dirty="0" smtClean="0">
                <a:solidFill>
                  <a:schemeClr val="bg2"/>
                </a:solidFill>
                <a:latin typeface="Arial" pitchFamily="34" charset="0"/>
              </a:endParaRPr>
            </a:p>
            <a:p>
              <a:pPr defTabSz="914400" eaLnBrk="1" hangingPunct="1">
                <a:buFontTx/>
                <a:buChar char="•"/>
                <a:defRPr/>
              </a:pPr>
              <a:r>
                <a:rPr lang="fr-BE" altLang="en-US" sz="1800" dirty="0" smtClean="0">
                  <a:solidFill>
                    <a:schemeClr val="bg2"/>
                  </a:solidFill>
                  <a:latin typeface="Arial" pitchFamily="34" charset="0"/>
                </a:rPr>
                <a:t>Une politique de qualité (IG, bio)</a:t>
              </a:r>
            </a:p>
            <a:p>
              <a:pPr defTabSz="914400" eaLnBrk="1" hangingPunct="1">
                <a:buFontTx/>
                <a:buChar char="•"/>
                <a:defRPr/>
              </a:pPr>
              <a:endParaRPr lang="en-GB" altLang="en-US" sz="1000" dirty="0" smtClean="0">
                <a:solidFill>
                  <a:schemeClr val="bg2"/>
                </a:solidFill>
                <a:latin typeface="Arial" pitchFamily="34" charset="0"/>
              </a:endParaRPr>
            </a:p>
            <a:p>
              <a:pPr defTabSz="914400" eaLnBrk="1" hangingPunct="1">
                <a:buFontTx/>
                <a:buChar char="•"/>
                <a:defRPr/>
              </a:pPr>
              <a:r>
                <a:rPr lang="en-GB" altLang="en-US" sz="1800" dirty="0" err="1" smtClean="0">
                  <a:solidFill>
                    <a:schemeClr val="bg2"/>
                  </a:solidFill>
                  <a:latin typeface="Arial" pitchFamily="34" charset="0"/>
                </a:rPr>
                <a:t>Une</a:t>
              </a:r>
              <a:r>
                <a:rPr lang="en-GB" altLang="en-US" sz="1800" dirty="0" smtClean="0">
                  <a:solidFill>
                    <a:schemeClr val="bg2"/>
                  </a:solidFill>
                  <a:latin typeface="Arial" pitchFamily="34" charset="0"/>
                </a:rPr>
                <a:t> agriculture plus durable</a:t>
              </a:r>
            </a:p>
            <a:p>
              <a:pPr defTabSz="914400" eaLnBrk="1" hangingPunct="1">
                <a:buFontTx/>
                <a:buChar char="•"/>
                <a:defRPr/>
              </a:pPr>
              <a:endParaRPr lang="en-GB" altLang="en-US" sz="1000" dirty="0" smtClean="0">
                <a:solidFill>
                  <a:schemeClr val="bg2"/>
                </a:solidFill>
                <a:latin typeface="Arial" pitchFamily="34" charset="0"/>
              </a:endParaRPr>
            </a:p>
            <a:p>
              <a:pPr defTabSz="914400" eaLnBrk="1" hangingPunct="1">
                <a:buFontTx/>
                <a:buChar char="•"/>
                <a:defRPr/>
              </a:pPr>
              <a:r>
                <a:rPr lang="en-GB" altLang="en-US" sz="1800" dirty="0" err="1" smtClean="0">
                  <a:solidFill>
                    <a:schemeClr val="bg2"/>
                  </a:solidFill>
                  <a:latin typeface="Arial" pitchFamily="34" charset="0"/>
                </a:rPr>
                <a:t>Une</a:t>
              </a:r>
              <a:r>
                <a:rPr lang="en-GB" altLang="en-US" sz="1800" dirty="0" smtClean="0">
                  <a:solidFill>
                    <a:schemeClr val="bg2"/>
                  </a:solidFill>
                  <a:latin typeface="Arial" pitchFamily="34" charset="0"/>
                </a:rPr>
                <a:t> </a:t>
              </a:r>
              <a:r>
                <a:rPr lang="en-GB" altLang="en-US" sz="1800" dirty="0" err="1" smtClean="0">
                  <a:solidFill>
                    <a:schemeClr val="bg2"/>
                  </a:solidFill>
                  <a:latin typeface="Arial" pitchFamily="34" charset="0"/>
                </a:rPr>
                <a:t>approche</a:t>
              </a:r>
              <a:r>
                <a:rPr lang="en-GB" altLang="en-US" sz="1800" dirty="0" smtClean="0">
                  <a:solidFill>
                    <a:schemeClr val="bg2"/>
                  </a:solidFill>
                  <a:latin typeface="Arial" pitchFamily="34" charset="0"/>
                </a:rPr>
                <a:t> plus </a:t>
              </a:r>
              <a:r>
                <a:rPr lang="en-GB" altLang="en-US" sz="1800" dirty="0" err="1" smtClean="0">
                  <a:solidFill>
                    <a:schemeClr val="bg2"/>
                  </a:solidFill>
                  <a:latin typeface="Arial" pitchFamily="34" charset="0"/>
                </a:rPr>
                <a:t>intégrée</a:t>
              </a:r>
              <a:r>
                <a:rPr lang="en-GB" altLang="en-US" sz="1800" dirty="0" smtClean="0">
                  <a:solidFill>
                    <a:schemeClr val="bg2"/>
                  </a:solidFill>
                  <a:latin typeface="Arial" pitchFamily="34" charset="0"/>
                </a:rPr>
                <a:t> pour les zones </a:t>
              </a:r>
              <a:r>
                <a:rPr lang="en-GB" altLang="en-US" sz="1800" dirty="0" err="1" smtClean="0">
                  <a:solidFill>
                    <a:schemeClr val="bg2"/>
                  </a:solidFill>
                  <a:latin typeface="Arial" pitchFamily="34" charset="0"/>
                </a:rPr>
                <a:t>rurales</a:t>
              </a:r>
              <a:endParaRPr lang="en-GB" altLang="en-US" sz="1800" dirty="0" smtClean="0">
                <a:solidFill>
                  <a:schemeClr val="bg2"/>
                </a:solidFill>
                <a:latin typeface="Arial" pitchFamily="34" charset="0"/>
              </a:endParaRPr>
            </a:p>
            <a:p>
              <a:pPr defTabSz="914400" eaLnBrk="1" hangingPunct="1">
                <a:buFontTx/>
                <a:buChar char="•"/>
                <a:defRPr/>
              </a:pPr>
              <a:endParaRPr lang="en-GB" altLang="en-US" sz="1000" dirty="0" smtClean="0">
                <a:solidFill>
                  <a:schemeClr val="bg2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608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U:\02. External Communication\02.06 MEDIA_PRESS_DIGITAL-WEB\Graphic stuff\Cab jobs\Future of Food and Farming\export\Future of Food and Farmingvi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663" y="0"/>
            <a:ext cx="6824290" cy="542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403648" y="4976649"/>
            <a:ext cx="1728192" cy="1139293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BE">
              <a:solidFill>
                <a:srgbClr val="FFFFFF"/>
              </a:solidFill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553525" y="392559"/>
            <a:ext cx="6324915" cy="67335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marL="358775" indent="-358775" algn="ctr" eaLnBrk="1" hangingPunct="1">
              <a:defRPr sz="3200" kern="0">
                <a:solidFill>
                  <a:srgbClr val="BBB83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58775" indent="-358775" eaLnBrk="1" hangingPunct="1">
              <a:defRPr sz="3000">
                <a:solidFill>
                  <a:srgbClr val="0F5494"/>
                </a:solidFill>
              </a:defRPr>
            </a:lvl2pPr>
            <a:lvl3pPr marL="358775" indent="-358775" eaLnBrk="1" hangingPunct="1">
              <a:defRPr sz="3000">
                <a:solidFill>
                  <a:srgbClr val="0F5494"/>
                </a:solidFill>
              </a:defRPr>
            </a:lvl3pPr>
            <a:lvl4pPr marL="358775" indent="-358775" eaLnBrk="1" hangingPunct="1">
              <a:defRPr sz="3000">
                <a:solidFill>
                  <a:srgbClr val="0F5494"/>
                </a:solidFill>
              </a:defRPr>
            </a:lvl4pPr>
            <a:lvl5pPr marL="358775" indent="-358775" eaLnBrk="1" hangingPunct="1">
              <a:defRPr sz="3000">
                <a:solidFill>
                  <a:srgbClr val="0F5494"/>
                </a:solidFill>
              </a:defRPr>
            </a:lvl5pPr>
            <a:lvl6pPr marL="815975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F5494"/>
                </a:solidFill>
              </a:defRPr>
            </a:lvl6pPr>
            <a:lvl7pPr marL="1273175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F5494"/>
                </a:solidFill>
              </a:defRPr>
            </a:lvl7pPr>
            <a:lvl8pPr marL="1730375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F5494"/>
                </a:solidFill>
              </a:defRPr>
            </a:lvl8pPr>
            <a:lvl9pPr marL="2187575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F5494"/>
                </a:solidFill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solidFill>
                  <a:srgbClr val="0F5494"/>
                </a:solidFill>
              </a:rPr>
              <a:t>L’AGRICULTURE DE L’UE ET LA PAC</a:t>
            </a:r>
            <a:endParaRPr lang="en-GB" b="1" dirty="0">
              <a:solidFill>
                <a:srgbClr val="0F5494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9032" y="5154329"/>
            <a:ext cx="12596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 algn="ctr">
              <a:defRPr sz="1400" ker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solidFill>
                  <a:srgbClr val="333333"/>
                </a:solidFill>
              </a:rPr>
              <a:t>La PAC</a:t>
            </a:r>
            <a:endParaRPr lang="en-GB" b="1" dirty="0">
              <a:solidFill>
                <a:srgbClr val="333333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6766" y="2705809"/>
            <a:ext cx="13667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BE" sz="1400" b="1" kern="0" dirty="0" smtClean="0">
                <a:solidFill>
                  <a:srgbClr val="333333"/>
                </a:solidFill>
              </a:rPr>
              <a:t>L’agriculture européenne</a:t>
            </a:r>
            <a:endParaRPr lang="fr-BE" sz="1400" b="1" kern="0" dirty="0">
              <a:solidFill>
                <a:srgbClr val="333333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36031" y="1389092"/>
            <a:ext cx="1190973" cy="57606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defTabSz="9144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fr-BE" sz="1050" b="1" kern="0" cap="all" dirty="0" smtClean="0">
                <a:solidFill>
                  <a:srgbClr val="333333"/>
                </a:solidFill>
                <a:latin typeface="EC Square Sans Pro" panose="020B0506040000020004" pitchFamily="34" charset="0"/>
              </a:rPr>
              <a:t>Le climat, l’environnement et les énergies propres</a:t>
            </a:r>
            <a:endParaRPr lang="en-GB" sz="1000" b="1" kern="0" cap="all" dirty="0">
              <a:solidFill>
                <a:srgbClr val="333333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44160" y="2417557"/>
            <a:ext cx="1103704" cy="47950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defTabSz="9144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fr-BE" sz="1050" b="1" kern="0" cap="all" dirty="0" smtClean="0">
                <a:solidFill>
                  <a:srgbClr val="333333"/>
                </a:solidFill>
                <a:latin typeface="EC Square Sans Pro" panose="020B0506040000020004" pitchFamily="34" charset="0"/>
              </a:rPr>
              <a:t>Gestionnaire de</a:t>
            </a:r>
          </a:p>
          <a:p>
            <a:pPr defTabSz="914400" fontAlgn="base">
              <a:lnSpc>
                <a:spcPts val="800"/>
              </a:lnSpc>
              <a:spcBef>
                <a:spcPct val="0"/>
              </a:spcBef>
              <a:spcAft>
                <a:spcPct val="0"/>
              </a:spcAft>
            </a:pPr>
            <a:endParaRPr lang="fr-BE" sz="300" b="1" kern="0" cap="all" dirty="0" smtClean="0">
              <a:solidFill>
                <a:srgbClr val="333333"/>
              </a:solidFill>
              <a:latin typeface="EC Square Sans Pro" panose="020B0506040000020004" pitchFamily="34" charset="0"/>
            </a:endParaRPr>
          </a:p>
          <a:p>
            <a:pPr defTabSz="9144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fr-BE" sz="1050" kern="0" cap="all" dirty="0" smtClean="0">
                <a:solidFill>
                  <a:srgbClr val="333333"/>
                </a:solidFill>
                <a:latin typeface="EC Square Sans Pro" panose="020B0506040000020004" pitchFamily="34" charset="0"/>
              </a:rPr>
              <a:t>48 % des terres de l’UE</a:t>
            </a:r>
            <a:endParaRPr lang="fr-BE" sz="1050" kern="0" cap="all" dirty="0">
              <a:solidFill>
                <a:srgbClr val="333333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331954" y="3229029"/>
            <a:ext cx="1224136" cy="66800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defTabSz="9144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fr-BE" sz="1050" b="1" kern="0" cap="all" dirty="0" smtClean="0">
                <a:solidFill>
                  <a:srgbClr val="333333"/>
                </a:solidFill>
                <a:latin typeface="EC Square Sans Pro" panose="020B0506040000020004" pitchFamily="34" charset="0"/>
              </a:rPr>
              <a:t>La </a:t>
            </a:r>
            <a:r>
              <a:rPr lang="fr-BE" sz="1050" b="1" kern="0" cap="all" dirty="0" err="1" smtClean="0">
                <a:solidFill>
                  <a:srgbClr val="333333"/>
                </a:solidFill>
                <a:latin typeface="EC Square Sans Pro" panose="020B0506040000020004" pitchFamily="34" charset="0"/>
              </a:rPr>
              <a:t>bioéconomie</a:t>
            </a:r>
            <a:r>
              <a:rPr lang="fr-BE" sz="1050" b="1" kern="0" cap="all" dirty="0" smtClean="0">
                <a:solidFill>
                  <a:srgbClr val="333333"/>
                </a:solidFill>
                <a:latin typeface="EC Square Sans Pro" panose="020B0506040000020004" pitchFamily="34" charset="0"/>
              </a:rPr>
              <a:t> et l’économie circulaire</a:t>
            </a:r>
            <a:endParaRPr lang="fr-BE" sz="1050" kern="0" cap="all" dirty="0">
              <a:solidFill>
                <a:srgbClr val="333333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82792" y="3034698"/>
            <a:ext cx="1033633" cy="33400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defTabSz="9144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fr-BE" sz="1050" b="1" kern="0" cap="all" dirty="0" smtClean="0">
                <a:solidFill>
                  <a:srgbClr val="333333"/>
                </a:solidFill>
                <a:latin typeface="EC Square Sans Pro" panose="020B0506040000020004" pitchFamily="34" charset="0"/>
              </a:rPr>
              <a:t>Un marché unique</a:t>
            </a:r>
            <a:endParaRPr lang="fr-BE" sz="1050" b="1" kern="0" cap="all" dirty="0">
              <a:solidFill>
                <a:srgbClr val="333333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75487" y="2258973"/>
            <a:ext cx="1881875" cy="81102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defTabSz="9144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fr-BE" sz="1050" b="1" kern="0" cap="all" dirty="0" smtClean="0">
                <a:solidFill>
                  <a:srgbClr val="333333"/>
                </a:solidFill>
                <a:latin typeface="EC Square Sans Pro" panose="020B0506040000020004" pitchFamily="34" charset="0"/>
              </a:rPr>
              <a:t>Sécurité alimentaire</a:t>
            </a:r>
          </a:p>
          <a:p>
            <a:pPr defTabSz="9144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fr-BE" sz="1050" kern="0" cap="all" dirty="0" smtClean="0">
                <a:solidFill>
                  <a:srgbClr val="333333"/>
                </a:solidFill>
                <a:latin typeface="EC Square Sans Pro" panose="020B0506040000020004" pitchFamily="34" charset="0"/>
              </a:rPr>
              <a:t>Pour 500 millions de consommateurs</a:t>
            </a:r>
            <a:endParaRPr lang="fr-BE" sz="1050" kern="0" cap="all" dirty="0">
              <a:solidFill>
                <a:srgbClr val="333333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638775" y="1649536"/>
            <a:ext cx="2025892" cy="51887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defTabSz="9144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fr-BE" sz="1000" b="1" kern="0" cap="all" dirty="0" smtClean="0">
                <a:solidFill>
                  <a:srgbClr val="333333"/>
                </a:solidFill>
                <a:latin typeface="EC Square Sans Pro" panose="020B0506040000020004" pitchFamily="34" charset="0"/>
              </a:rPr>
              <a:t>44 millions d’emplois</a:t>
            </a:r>
          </a:p>
          <a:p>
            <a:pPr defTabSz="9144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fr-BE" sz="1000" kern="0" cap="all" dirty="0" smtClean="0">
                <a:solidFill>
                  <a:srgbClr val="333333"/>
                </a:solidFill>
                <a:latin typeface="EC Square Sans Pro" panose="020B0506040000020004" pitchFamily="34" charset="0"/>
              </a:rPr>
              <a:t>Dans LE secteur agro-alimentaire</a:t>
            </a:r>
            <a:endParaRPr lang="fr-BE" sz="1000" kern="0" cap="all" dirty="0">
              <a:solidFill>
                <a:srgbClr val="333333"/>
              </a:solidFill>
              <a:latin typeface="EC Square Sans Pro" panose="020B05060400000200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85" y="237482"/>
            <a:ext cx="1071737" cy="107173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539587" y="3645492"/>
            <a:ext cx="2025892" cy="51887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defTabSz="9144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fr-BE" sz="1000" kern="0" cap="all" dirty="0" smtClean="0">
                <a:solidFill>
                  <a:srgbClr val="333333"/>
                </a:solidFill>
                <a:latin typeface="EC Square Sans Pro" panose="020B0506040000020004" pitchFamily="34" charset="0"/>
              </a:rPr>
              <a:t>Exportations de produits agro-alimentaires</a:t>
            </a:r>
          </a:p>
          <a:p>
            <a:pPr defTabSz="91440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fr-BE" sz="1000" b="1" kern="0" cap="all" dirty="0" smtClean="0">
                <a:solidFill>
                  <a:srgbClr val="333333"/>
                </a:solidFill>
                <a:latin typeface="EC Square Sans Pro" panose="020B0506040000020004" pitchFamily="34" charset="0"/>
              </a:rPr>
              <a:t>Près de 138 milliards d’€</a:t>
            </a:r>
            <a:endParaRPr lang="pl-PL" sz="1000" kern="0" cap="all" dirty="0">
              <a:solidFill>
                <a:srgbClr val="333333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31518" y="4976650"/>
            <a:ext cx="1800522" cy="1143343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BE">
              <a:solidFill>
                <a:srgbClr val="FFFF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62072" y="5138593"/>
            <a:ext cx="1804264" cy="90024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85725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050" b="1" i="1" kern="0" dirty="0" smtClean="0">
                <a:solidFill>
                  <a:srgbClr val="FFFFFF"/>
                </a:solidFill>
              </a:rPr>
              <a:t>Apporte </a:t>
            </a:r>
            <a:r>
              <a:rPr lang="fr-FR" sz="1050" b="1" i="1" kern="0" dirty="0">
                <a:solidFill>
                  <a:srgbClr val="FFFFFF"/>
                </a:solidFill>
              </a:rPr>
              <a:t>un soutien au revenu agricole et à la compétitivité, tout en favorisant une agriculture durable</a:t>
            </a:r>
            <a:endParaRPr lang="en-GB" sz="1050" b="1" i="1" kern="0" dirty="0">
              <a:solidFill>
                <a:srgbClr val="FFFF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32934" y="5119356"/>
            <a:ext cx="1822453" cy="938719"/>
          </a:xfrm>
          <a:prstGeom prst="rect">
            <a:avLst/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85725" algn="ctr" defTabSz="914400" fontAlgn="base"/>
            <a:r>
              <a:rPr lang="en-GB" sz="1050" b="1" i="1" kern="0" dirty="0" smtClean="0">
                <a:solidFill>
                  <a:srgbClr val="FFFFFF"/>
                </a:solidFill>
              </a:rPr>
              <a:t>Est un</a:t>
            </a:r>
            <a:r>
              <a:rPr lang="fr-FR" sz="1100" b="1" i="1" kern="0" dirty="0" smtClean="0">
                <a:solidFill>
                  <a:srgbClr val="FFFFFF"/>
                </a:solidFill>
              </a:rPr>
              <a:t> </a:t>
            </a:r>
            <a:r>
              <a:rPr lang="fr-FR" sz="1100" b="1" i="1" kern="0" dirty="0">
                <a:solidFill>
                  <a:srgbClr val="FFFFFF"/>
                </a:solidFill>
              </a:rPr>
              <a:t>cadre politique commun au niveau de l'UE </a:t>
            </a:r>
            <a:r>
              <a:rPr lang="fr-FR" sz="1100" b="1" i="1" kern="0" dirty="0" smtClean="0">
                <a:solidFill>
                  <a:srgbClr val="FFFFFF"/>
                </a:solidFill>
              </a:rPr>
              <a:t>permettant de prendre en compte les conditions locales</a:t>
            </a:r>
            <a:endParaRPr lang="en-GB" sz="1000" b="1" i="1" kern="0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22834" y="4976649"/>
            <a:ext cx="1728192" cy="1139293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BE">
              <a:solidFill>
                <a:srgbClr val="FFFF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96573" y="4832633"/>
            <a:ext cx="1728192" cy="1208023"/>
          </a:xfrm>
          <a:prstGeom prst="rect">
            <a:avLst/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85725" algn="ctr" defTabSz="914400" fontAlgn="base">
              <a:spcBef>
                <a:spcPct val="0"/>
              </a:spcBef>
              <a:spcAft>
                <a:spcPct val="0"/>
              </a:spcAft>
            </a:pPr>
            <a:endParaRPr lang="en-GB" sz="1000" b="1" i="1" kern="0" dirty="0">
              <a:solidFill>
                <a:srgbClr val="FFFFFF"/>
              </a:solidFill>
            </a:endParaRPr>
          </a:p>
          <a:p>
            <a:pPr marL="85725" algn="ctr" defTabSz="914400" fontAlgn="base">
              <a:spcBef>
                <a:spcPct val="0"/>
              </a:spcBef>
              <a:spcAft>
                <a:spcPct val="0"/>
              </a:spcAft>
            </a:pPr>
            <a:endParaRPr lang="en-GB" sz="1050" b="1" i="1" kern="0" dirty="0">
              <a:solidFill>
                <a:srgbClr val="FFFFFF"/>
              </a:solidFill>
            </a:endParaRPr>
          </a:p>
          <a:p>
            <a:pPr marL="85725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050" b="1" i="1" kern="0" dirty="0">
                <a:solidFill>
                  <a:srgbClr val="FFFFFF"/>
                </a:solidFill>
              </a:rPr>
              <a:t>Soutient le développement des zones rurales dans l'ensemble de l'UE</a:t>
            </a:r>
            <a:endParaRPr lang="en-GB" sz="1050" b="1" i="1" kern="0" dirty="0">
              <a:solidFill>
                <a:srgbClr val="FFFFFF"/>
              </a:solidFill>
            </a:endParaRPr>
          </a:p>
          <a:p>
            <a:pPr marL="85725" algn="ctr" defTabSz="914400" fontAlgn="base">
              <a:spcBef>
                <a:spcPct val="0"/>
              </a:spcBef>
              <a:spcAft>
                <a:spcPct val="0"/>
              </a:spcAft>
            </a:pPr>
            <a:endParaRPr lang="en-GB" sz="1000" b="1" i="1" kern="0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516216" y="4976650"/>
            <a:ext cx="1706737" cy="113929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fr-BE">
              <a:solidFill>
                <a:srgbClr val="FFFF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78991" y="5058164"/>
            <a:ext cx="1693409" cy="1061829"/>
          </a:xfrm>
          <a:prstGeom prst="rect">
            <a:avLst/>
          </a:prstGeom>
          <a:noFill/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85725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050" b="1" i="1" kern="0" dirty="0" smtClean="0">
                <a:solidFill>
                  <a:srgbClr val="FFFFFF"/>
                </a:solidFill>
              </a:rPr>
              <a:t>Permet </a:t>
            </a:r>
            <a:r>
              <a:rPr lang="fr-FR" sz="1050" b="1" i="1" kern="0" dirty="0">
                <a:solidFill>
                  <a:srgbClr val="FFFFFF"/>
                </a:solidFill>
              </a:rPr>
              <a:t>le fonctionnement du marché unique et de parler d'une seule voix sur la scène internationale</a:t>
            </a:r>
            <a:endParaRPr lang="en-GB" sz="105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24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27BF6625-3300-4A21-A64F-0D7E3FB8C5FF}" type="slidenum">
              <a:rPr lang="fr-FR" sz="1000" smtClean="0">
                <a:solidFill>
                  <a:srgbClr val="FFFFFF"/>
                </a:solidFill>
              </a:rPr>
              <a:pPr eaLnBrk="1" hangingPunct="1"/>
              <a:t>5</a:t>
            </a:fld>
            <a:endParaRPr lang="fr-FR" sz="1000" smtClean="0">
              <a:solidFill>
                <a:srgbClr val="FFFFFF"/>
              </a:solidFill>
            </a:endParaRP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898525" y="6432550"/>
            <a:ext cx="27368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fr-FR" sz="800" i="1" dirty="0">
                <a:solidFill>
                  <a:srgbClr val="00A3A0"/>
                </a:solidFill>
                <a:cs typeface="Times New Roman" pitchFamily="18" charset="0"/>
              </a:rPr>
              <a:t>Source: </a:t>
            </a:r>
            <a:r>
              <a:rPr lang="fr-BE" sz="800" i="1" dirty="0">
                <a:solidFill>
                  <a:srgbClr val="00A3A0"/>
                </a:solidFill>
              </a:rPr>
              <a:t>DG Agriculture et développement rural</a:t>
            </a:r>
            <a:endParaRPr lang="fr-FR" sz="800" i="1" dirty="0">
              <a:solidFill>
                <a:srgbClr val="00A3A0"/>
              </a:solidFill>
            </a:endParaRPr>
          </a:p>
        </p:txBody>
      </p:sp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5073057" y="6308873"/>
            <a:ext cx="39915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fr-BE" sz="800" b="0" dirty="0">
                <a:solidFill>
                  <a:srgbClr val="2D5EC1"/>
                </a:solidFill>
              </a:rPr>
              <a:t>2013= Budget (crédits d'engagement); 2014-2020 = crédits </a:t>
            </a:r>
            <a:r>
              <a:rPr lang="fr-BE" sz="800" b="0" dirty="0" smtClean="0">
                <a:solidFill>
                  <a:srgbClr val="2D5EC1"/>
                </a:solidFill>
              </a:rPr>
              <a:t>d'engagement</a:t>
            </a:r>
          </a:p>
          <a:p>
            <a:pPr eaLnBrk="1" hangingPunct="1"/>
            <a:r>
              <a:rPr lang="fr-BE" sz="800" b="0" dirty="0">
                <a:solidFill>
                  <a:srgbClr val="2D5EC1"/>
                </a:solidFill>
              </a:rPr>
              <a:t>2014 = après transferts entre P1 et P2 (avant flexibilité et plafonnement)</a:t>
            </a:r>
            <a:endParaRPr lang="fr-FR" sz="6600" b="0" dirty="0">
              <a:solidFill>
                <a:srgbClr val="2D5EC1"/>
              </a:solidFill>
            </a:endParaRPr>
          </a:p>
        </p:txBody>
      </p:sp>
      <p:sp>
        <p:nvSpPr>
          <p:cNvPr id="16390" name="Rectangle 2"/>
          <p:cNvSpPr txBox="1">
            <a:spLocks noChangeArrowheads="1"/>
          </p:cNvSpPr>
          <p:nvPr/>
        </p:nvSpPr>
        <p:spPr bwMode="auto">
          <a:xfrm>
            <a:off x="179512" y="620688"/>
            <a:ext cx="888511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fr-FR" sz="3000" dirty="0" smtClean="0">
                <a:solidFill>
                  <a:schemeClr val="tx2"/>
                </a:solidFill>
                <a:latin typeface="+mj-lt"/>
              </a:rPr>
              <a:t>L’EVOLUTION DES DEPENSES PAC 1980-2020</a:t>
            </a:r>
            <a:endParaRPr lang="fr-FR" sz="3000" b="0" i="1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271124"/>
              </p:ext>
            </p:extLst>
          </p:nvPr>
        </p:nvGraphicFramePr>
        <p:xfrm>
          <a:off x="371035" y="1412720"/>
          <a:ext cx="8427182" cy="4969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5177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Line 1"/>
          <p:cNvSpPr/>
          <p:nvPr/>
        </p:nvSpPr>
        <p:spPr>
          <a:xfrm>
            <a:off x="8475120" y="6803280"/>
            <a:ext cx="0" cy="1428840"/>
          </a:xfrm>
          <a:prstGeom prst="line">
            <a:avLst/>
          </a:prstGeom>
          <a:ln w="9360">
            <a:solidFill>
              <a:srgbClr val="BBB83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1" name="CustomShape 2"/>
          <p:cNvSpPr/>
          <p:nvPr/>
        </p:nvSpPr>
        <p:spPr>
          <a:xfrm>
            <a:off x="971600" y="836456"/>
            <a:ext cx="9653759" cy="93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398" tIns="45699" rIns="91398" bIns="45699"/>
          <a:lstStyle/>
          <a:p>
            <a:pPr marL="358748" indent="-358390"/>
            <a:r>
              <a:rPr lang="fr-BE" sz="3000" b="1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POURQUOI UNE NOUVELLE ADAPTATION ? </a:t>
            </a:r>
            <a:endParaRPr lang="fr-BE" sz="3000" dirty="0">
              <a:solidFill>
                <a:schemeClr val="tx2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3" name="CustomShape 3"/>
          <p:cNvSpPr/>
          <p:nvPr/>
        </p:nvSpPr>
        <p:spPr>
          <a:xfrm>
            <a:off x="287575" y="3446000"/>
            <a:ext cx="8964945" cy="70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398" tIns="45699" rIns="91398" bIns="45699" anchor="ctr"/>
          <a:lstStyle/>
          <a:p>
            <a:pPr marL="457558" indent="-457200">
              <a:lnSpc>
                <a:spcPct val="150000"/>
              </a:lnSpc>
              <a:buFont typeface="+mj-lt"/>
              <a:buAutoNum type="arabicPeriod"/>
            </a:pPr>
            <a:endParaRPr lang="en-US" sz="2000" spc="-1" dirty="0" smtClean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Verdana"/>
            </a:endParaRPr>
          </a:p>
          <a:p>
            <a:pPr marL="457558" indent="-457200">
              <a:buFont typeface="+mj-lt"/>
              <a:buAutoNum type="arabicPeriod"/>
            </a:pPr>
            <a:r>
              <a:rPr lang="en-US" sz="2000" spc="-1" dirty="0" err="1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Redonner</a:t>
            </a:r>
            <a:r>
              <a:rPr lang="en-US" sz="2000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 du </a:t>
            </a:r>
            <a:r>
              <a:rPr lang="en-US" sz="2000" b="1" spc="-1" dirty="0" err="1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sens</a:t>
            </a:r>
            <a:r>
              <a:rPr lang="en-US" sz="2000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 et de la </a:t>
            </a:r>
            <a:r>
              <a:rPr lang="en-US" sz="2000" b="1" spc="-1" dirty="0" err="1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lisibilité</a:t>
            </a:r>
            <a:endParaRPr lang="en-US" sz="2000" b="1" spc="-1" dirty="0" smtClean="0">
              <a:solidFill>
                <a:srgbClr val="333333"/>
              </a:solidFill>
              <a:uFill>
                <a:solidFill>
                  <a:srgbClr val="FFFFFF"/>
                </a:solidFill>
              </a:uFill>
            </a:endParaRPr>
          </a:p>
          <a:p>
            <a:pPr marL="457558" indent="-457200">
              <a:buFont typeface="+mj-lt"/>
              <a:buAutoNum type="arabicPeriod"/>
            </a:pPr>
            <a:endParaRPr lang="en-US" sz="2000" spc="-1" dirty="0" smtClean="0">
              <a:solidFill>
                <a:srgbClr val="333333"/>
              </a:solidFill>
              <a:uFill>
                <a:solidFill>
                  <a:srgbClr val="FFFFFF"/>
                </a:solidFill>
              </a:uFill>
            </a:endParaRPr>
          </a:p>
          <a:p>
            <a:pPr marL="457558" indent="-457200">
              <a:buFont typeface="+mj-lt"/>
              <a:buAutoNum type="arabicPeriod"/>
            </a:pPr>
            <a:r>
              <a:rPr lang="en-US" sz="2000" spc="-1" dirty="0" err="1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Consolider</a:t>
            </a:r>
            <a:r>
              <a:rPr lang="en-US" sz="2000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 sur </a:t>
            </a:r>
            <a:r>
              <a:rPr lang="en-US" sz="2000" spc="-1" dirty="0" err="1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ses</a:t>
            </a:r>
            <a:r>
              <a:rPr lang="en-US" sz="2000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000" b="1" spc="-1" dirty="0" err="1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succès</a:t>
            </a:r>
            <a:r>
              <a:rPr lang="en-US" sz="2000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 (</a:t>
            </a:r>
            <a:r>
              <a:rPr lang="en-US" sz="2000" b="1" spc="-1" dirty="0" err="1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durabilité</a:t>
            </a:r>
            <a:r>
              <a:rPr lang="en-US" sz="2000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en-US" sz="2000" b="1" spc="-1" dirty="0" err="1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compétitivité</a:t>
            </a:r>
            <a:r>
              <a:rPr lang="en-US" sz="2000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en-US" sz="2000" b="1" spc="-1" dirty="0" err="1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qualité</a:t>
            </a:r>
            <a:r>
              <a:rPr lang="en-US" sz="2000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 des </a:t>
            </a:r>
            <a:r>
              <a:rPr lang="en-US" sz="2000" spc="-1" dirty="0" err="1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produits</a:t>
            </a:r>
            <a:r>
              <a:rPr lang="en-US" sz="2000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,  </a:t>
            </a:r>
            <a:r>
              <a:rPr lang="en-US" sz="2000" spc="-1" dirty="0" err="1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soutien</a:t>
            </a:r>
            <a:r>
              <a:rPr lang="en-US" sz="2000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 à </a:t>
            </a:r>
            <a:r>
              <a:rPr lang="en-US" sz="2000" b="1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innovation</a:t>
            </a:r>
            <a:r>
              <a:rPr lang="en-US" sz="2000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en-US" sz="2000" spc="-1" dirty="0" err="1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investissements</a:t>
            </a:r>
            <a:r>
              <a:rPr lang="en-US" sz="2000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en-US" sz="2000" b="1" spc="-1" dirty="0" err="1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marchés</a:t>
            </a:r>
            <a:r>
              <a:rPr lang="en-US" sz="2000" b="1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000" b="1" spc="-1" dirty="0" err="1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équilibrés</a:t>
            </a:r>
            <a:r>
              <a:rPr lang="en-US" sz="2000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)</a:t>
            </a:r>
          </a:p>
          <a:p>
            <a:pPr marL="457558" indent="-457200">
              <a:buFont typeface="+mj-lt"/>
              <a:buAutoNum type="arabicPeriod"/>
            </a:pPr>
            <a:endParaRPr lang="en-US" sz="2000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</a:endParaRPr>
          </a:p>
          <a:p>
            <a:pPr marL="457558" indent="-457200">
              <a:buFont typeface="+mj-lt"/>
              <a:buAutoNum type="arabicPeriod"/>
            </a:pPr>
            <a:r>
              <a:rPr lang="en-US" sz="2000" spc="-1" dirty="0" err="1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Rémédier</a:t>
            </a:r>
            <a:r>
              <a:rPr lang="en-US" sz="2000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 à </a:t>
            </a:r>
            <a:r>
              <a:rPr lang="en-US" sz="2000" spc="-1" dirty="0" err="1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certaines</a:t>
            </a:r>
            <a:r>
              <a:rPr lang="en-US" sz="2000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000" b="1" spc="-1" dirty="0" err="1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faiblesses</a:t>
            </a:r>
            <a:r>
              <a:rPr lang="en-US" sz="2000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 (</a:t>
            </a:r>
            <a:r>
              <a:rPr lang="en-US" sz="2000" b="1" spc="-1" dirty="0" err="1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environnement</a:t>
            </a:r>
            <a:r>
              <a:rPr lang="en-US" sz="2000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en-US" sz="2000" b="1" spc="-1" dirty="0" err="1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revenu</a:t>
            </a:r>
            <a:r>
              <a:rPr lang="en-US" sz="2000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en-US" sz="2000" b="1" spc="-1" dirty="0" err="1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complexité</a:t>
            </a:r>
            <a:r>
              <a:rPr lang="en-US" sz="2000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en-US" sz="2000" b="1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distribution des aides</a:t>
            </a:r>
            <a:r>
              <a:rPr lang="en-US" sz="2000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)</a:t>
            </a:r>
          </a:p>
          <a:p>
            <a:pPr marL="457558" indent="-457200">
              <a:buFont typeface="+mj-lt"/>
              <a:buAutoNum type="arabicPeriod"/>
            </a:pPr>
            <a:endParaRPr lang="en-US" sz="2000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</a:endParaRPr>
          </a:p>
          <a:p>
            <a:pPr marL="457558" indent="-457200">
              <a:buFont typeface="+mj-lt"/>
              <a:buAutoNum type="arabicPeriod"/>
            </a:pPr>
            <a:endParaRPr lang="en-US" sz="2000" spc="-1" dirty="0" smtClean="0">
              <a:solidFill>
                <a:srgbClr val="333333"/>
              </a:solidFill>
              <a:uFill>
                <a:solidFill>
                  <a:srgbClr val="FFFFFF"/>
                </a:solidFill>
              </a:uFill>
            </a:endParaRPr>
          </a:p>
          <a:p>
            <a:pPr marL="457558" indent="-457200">
              <a:buFont typeface="+mj-lt"/>
              <a:buAutoNum type="arabicPeriod"/>
            </a:pPr>
            <a:endParaRPr lang="en-US" sz="2000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</a:endParaRPr>
          </a:p>
          <a:p>
            <a:pPr marL="457558" indent="-457200">
              <a:buFont typeface="+mj-lt"/>
              <a:buAutoNum type="arabicPeriod"/>
            </a:pPr>
            <a:endParaRPr lang="en-US" sz="2000" spc="-1" dirty="0" smtClean="0">
              <a:solidFill>
                <a:srgbClr val="333333"/>
              </a:solidFill>
              <a:uFill>
                <a:solidFill>
                  <a:srgbClr val="FFFFFF"/>
                </a:solidFill>
              </a:uFill>
            </a:endParaRPr>
          </a:p>
          <a:p>
            <a:pPr marL="457558" indent="-457200">
              <a:buFont typeface="+mj-lt"/>
              <a:buAutoNum type="arabicPeriod"/>
            </a:pPr>
            <a:endParaRPr lang="en-US" sz="2000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</a:endParaRPr>
          </a:p>
          <a:p>
            <a:pPr marL="457558" indent="-457200">
              <a:buFont typeface="+mj-lt"/>
              <a:buAutoNum type="arabicPeriod"/>
            </a:pPr>
            <a:endParaRPr lang="fr-BE" sz="2000" spc="-1" dirty="0" smtClean="0">
              <a:solidFill>
                <a:srgbClr val="333333"/>
              </a:solidFill>
              <a:uFill>
                <a:solidFill>
                  <a:srgbClr val="FFFFFF"/>
                </a:solidFill>
              </a:uFill>
            </a:endParaRPr>
          </a:p>
          <a:p>
            <a:pPr marL="457558" indent="-457200">
              <a:buFont typeface="+mj-lt"/>
              <a:buAutoNum type="arabicPeriod"/>
            </a:pPr>
            <a:r>
              <a:rPr lang="en-US" sz="2000" spc="-1" dirty="0" err="1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Répondre</a:t>
            </a:r>
            <a:r>
              <a:rPr lang="en-US" sz="2000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 à </a:t>
            </a:r>
            <a:r>
              <a:rPr lang="en-US" sz="2000" spc="-1" dirty="0" err="1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certains</a:t>
            </a:r>
            <a:r>
              <a:rPr lang="en-US" sz="2000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000" b="1" spc="-1" dirty="0" err="1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défis</a:t>
            </a:r>
            <a:r>
              <a:rPr lang="en-US" sz="2000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 (</a:t>
            </a:r>
            <a:r>
              <a:rPr lang="en-US" sz="2000" b="1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engagements </a:t>
            </a:r>
            <a:r>
              <a:rPr lang="en-US" sz="2000" b="1" spc="-1" dirty="0" err="1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internationaux</a:t>
            </a:r>
            <a:r>
              <a:rPr lang="en-US" sz="2000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en-US" sz="2000" spc="-1" dirty="0" err="1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demande</a:t>
            </a:r>
            <a:r>
              <a:rPr lang="en-US" sz="2000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000" spc="-1" dirty="0" err="1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sociétale</a:t>
            </a:r>
            <a:r>
              <a:rPr lang="en-US" sz="2000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, </a:t>
            </a:r>
            <a:r>
              <a:rPr lang="en-US" sz="2000" b="1" spc="-1" dirty="0" err="1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changement</a:t>
            </a:r>
            <a:r>
              <a:rPr lang="en-US" sz="2000" b="1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000" b="1" spc="-1" dirty="0" err="1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climatique</a:t>
            </a:r>
            <a:r>
              <a:rPr lang="en-US" sz="2000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)</a:t>
            </a:r>
            <a:endParaRPr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" y="4152207"/>
            <a:ext cx="9145475" cy="76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U:\02. External Communication\02.06 MEDIA_PRESS_DIGITAL-WEB\Graphic stuff\Future of CAP\Materiel CAP Have your say\arrow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4365104"/>
            <a:ext cx="2263650" cy="56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5"/>
          <p:cNvPicPr/>
          <p:nvPr/>
        </p:nvPicPr>
        <p:blipFill>
          <a:blip r:embed="rId5"/>
          <a:stretch/>
        </p:blipFill>
        <p:spPr>
          <a:xfrm>
            <a:off x="0" y="260648"/>
            <a:ext cx="1326953" cy="1079632"/>
          </a:xfrm>
          <a:prstGeom prst="rect">
            <a:avLst/>
          </a:prstGeom>
          <a:ln>
            <a:noFill/>
          </a:ln>
        </p:spPr>
      </p:pic>
      <p:pic>
        <p:nvPicPr>
          <p:cNvPr id="10" name="Picture 3"/>
          <p:cNvPicPr/>
          <p:nvPr/>
        </p:nvPicPr>
        <p:blipFill>
          <a:blip r:embed="rId6"/>
          <a:stretch/>
        </p:blipFill>
        <p:spPr>
          <a:xfrm>
            <a:off x="0" y="6777181"/>
            <a:ext cx="9142200" cy="161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66167" y="332656"/>
            <a:ext cx="7726313" cy="67818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marL="358775" indent="-358775" algn="ctr" eaLnBrk="1" hangingPunct="1">
              <a:defRPr sz="3200" kern="0">
                <a:solidFill>
                  <a:srgbClr val="BBB83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58775" indent="-358775" eaLnBrk="1" hangingPunct="1">
              <a:defRPr sz="3000">
                <a:solidFill>
                  <a:srgbClr val="0F5494"/>
                </a:solidFill>
              </a:defRPr>
            </a:lvl2pPr>
            <a:lvl3pPr marL="358775" indent="-358775" eaLnBrk="1" hangingPunct="1">
              <a:defRPr sz="3000">
                <a:solidFill>
                  <a:srgbClr val="0F5494"/>
                </a:solidFill>
              </a:defRPr>
            </a:lvl3pPr>
            <a:lvl4pPr marL="358775" indent="-358775" eaLnBrk="1" hangingPunct="1">
              <a:defRPr sz="3000">
                <a:solidFill>
                  <a:srgbClr val="0F5494"/>
                </a:solidFill>
              </a:defRPr>
            </a:lvl4pPr>
            <a:lvl5pPr marL="358775" indent="-358775" eaLnBrk="1" hangingPunct="1">
              <a:defRPr sz="3000">
                <a:solidFill>
                  <a:srgbClr val="0F5494"/>
                </a:solidFill>
              </a:defRPr>
            </a:lvl5pPr>
            <a:lvl6pPr marL="815975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F5494"/>
                </a:solidFill>
              </a:defRPr>
            </a:lvl6pPr>
            <a:lvl7pPr marL="1273175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F5494"/>
                </a:solidFill>
              </a:defRPr>
            </a:lvl7pPr>
            <a:lvl8pPr marL="1730375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F5494"/>
                </a:solidFill>
              </a:defRPr>
            </a:lvl8pPr>
            <a:lvl9pPr marL="2187575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0F5494"/>
                </a:solidFill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3000" b="1" dirty="0" smtClean="0">
                <a:solidFill>
                  <a:srgbClr val="0F5494"/>
                </a:solidFill>
              </a:rPr>
              <a:t>LE CALENDRIER VERS </a:t>
            </a:r>
            <a:r>
              <a:rPr lang="en-GB" sz="3000" b="1" dirty="0">
                <a:solidFill>
                  <a:srgbClr val="0F5494"/>
                </a:solidFill>
              </a:rPr>
              <a:t>UNE NOUVELLE PAC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01650472"/>
              </p:ext>
            </p:extLst>
          </p:nvPr>
        </p:nvGraphicFramePr>
        <p:xfrm>
          <a:off x="2843808" y="2406957"/>
          <a:ext cx="5730497" cy="640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70799980"/>
              </p:ext>
            </p:extLst>
          </p:nvPr>
        </p:nvGraphicFramePr>
        <p:xfrm>
          <a:off x="2843808" y="1960586"/>
          <a:ext cx="5746750" cy="523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68644" y="2037625"/>
            <a:ext cx="23951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1800" b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</a:t>
            </a:r>
            <a:r>
              <a:rPr lang="en-GB" altLang="en-US" sz="1800" b="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novembre</a:t>
            </a:r>
            <a:r>
              <a:rPr lang="en-GB" altLang="en-US" sz="1800" b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2017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71437" y="3246553"/>
            <a:ext cx="25923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1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GB" altLang="en-US" sz="1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juin</a:t>
            </a:r>
            <a:r>
              <a:rPr lang="en-GB" altLang="en-US" sz="1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2018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72027" y="1474953"/>
            <a:ext cx="24848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BE" altLang="en-US" sz="1800" b="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r-BE" altLang="en-US" sz="1800" b="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</a:t>
            </a:r>
            <a:r>
              <a:rPr lang="fr-BE" altLang="en-US" sz="1800" b="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2017 – mai. 2018</a:t>
            </a:r>
            <a:endParaRPr lang="en-GB" altLang="en-US" sz="1800" b="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218628" y="2636912"/>
            <a:ext cx="24451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1800" b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GB" altLang="en-US" sz="1800" b="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GB" altLang="en-US" sz="1800" b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2018</a:t>
            </a: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660548597"/>
              </p:ext>
            </p:extLst>
          </p:nvPr>
        </p:nvGraphicFramePr>
        <p:xfrm>
          <a:off x="2843808" y="3067951"/>
          <a:ext cx="5760402" cy="722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996589363"/>
              </p:ext>
            </p:extLst>
          </p:nvPr>
        </p:nvGraphicFramePr>
        <p:xfrm>
          <a:off x="2843808" y="1390820"/>
          <a:ext cx="5761038" cy="475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824428043"/>
              </p:ext>
            </p:extLst>
          </p:nvPr>
        </p:nvGraphicFramePr>
        <p:xfrm>
          <a:off x="2843808" y="3933056"/>
          <a:ext cx="5761038" cy="944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464481418"/>
              </p:ext>
            </p:extLst>
          </p:nvPr>
        </p:nvGraphicFramePr>
        <p:xfrm>
          <a:off x="2843808" y="4940968"/>
          <a:ext cx="5760640" cy="5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sp>
        <p:nvSpPr>
          <p:cNvPr id="16" name="Text Box 29"/>
          <p:cNvSpPr txBox="1">
            <a:spLocks noChangeArrowheads="1"/>
          </p:cNvSpPr>
          <p:nvPr/>
        </p:nvSpPr>
        <p:spPr bwMode="auto">
          <a:xfrm>
            <a:off x="204980" y="4221088"/>
            <a:ext cx="24588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1800" b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2018-2019</a:t>
            </a:r>
          </a:p>
        </p:txBody>
      </p:sp>
      <p:sp>
        <p:nvSpPr>
          <p:cNvPr id="17" name="Line 30"/>
          <p:cNvSpPr>
            <a:spLocks noChangeShapeType="1"/>
          </p:cNvSpPr>
          <p:nvPr/>
        </p:nvSpPr>
        <p:spPr bwMode="auto">
          <a:xfrm>
            <a:off x="2663824" y="4524013"/>
            <a:ext cx="0" cy="1130171"/>
          </a:xfrm>
          <a:prstGeom prst="line">
            <a:avLst/>
          </a:prstGeom>
          <a:noFill/>
          <a:ln w="15875">
            <a:solidFill>
              <a:srgbClr val="567F68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sz="7600" b="1">
              <a:solidFill>
                <a:srgbClr val="FFD624"/>
              </a:solidFill>
              <a:cs typeface="Arial" panose="020B0604020202020204" pitchFamily="34" charset="0"/>
            </a:endParaRPr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268644" y="3861048"/>
            <a:ext cx="8785225" cy="0"/>
          </a:xfrm>
          <a:prstGeom prst="line">
            <a:avLst/>
          </a:prstGeom>
          <a:noFill/>
          <a:ln w="19050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GB" sz="7600" b="1">
              <a:solidFill>
                <a:srgbClr val="FFD624"/>
              </a:solidFill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44" y="347156"/>
            <a:ext cx="973272" cy="973272"/>
          </a:xfrm>
          <a:prstGeom prst="rect">
            <a:avLst/>
          </a:prstGeom>
        </p:spPr>
      </p:pic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-1" y="4941168"/>
            <a:ext cx="26638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BE" altLang="en-US" sz="1800" b="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mai 2019</a:t>
            </a:r>
            <a:endParaRPr lang="en-GB" altLang="en-US" sz="1800" b="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2764539539"/>
              </p:ext>
            </p:extLst>
          </p:nvPr>
        </p:nvGraphicFramePr>
        <p:xfrm>
          <a:off x="2843808" y="5589240"/>
          <a:ext cx="5761038" cy="504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4" r:lo="rId35" r:qs="rId36" r:cs="rId37"/>
          </a:graphicData>
        </a:graphic>
      </p:graphicFrame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-6914" y="5635537"/>
            <a:ext cx="26638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BE" altLang="en-US" sz="1800" b="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 2019</a:t>
            </a:r>
            <a:endParaRPr lang="en-GB" altLang="en-US" sz="1800" b="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78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70224" y="692175"/>
            <a:ext cx="7582296" cy="936625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fr-BE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2021-2027 </a:t>
            </a:r>
            <a:endParaRPr lang="fr-BE" kern="0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11561" y="1628800"/>
            <a:ext cx="7992888" cy="52565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fr-BE" sz="2000" i="0" dirty="0" smtClean="0">
                <a:solidFill>
                  <a:srgbClr val="BBE0E3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Proposition de la Commission pour un Cadre Financier Pluriannuel (CFP) 2021-2027 adoptée le 2 mai</a:t>
            </a:r>
          </a:p>
          <a:p>
            <a:pPr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fr-BE" sz="2000" i="0" dirty="0" smtClean="0">
                <a:solidFill>
                  <a:srgbClr val="BBE0E3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Contexte budgétaire difficile :</a:t>
            </a:r>
          </a:p>
          <a:p>
            <a:pPr lvl="1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fr-BE" sz="1600" b="0" dirty="0" smtClean="0">
                <a:solidFill>
                  <a:srgbClr val="BBE0E3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Manque à gagner du </a:t>
            </a:r>
            <a:r>
              <a:rPr lang="fr-BE" sz="1600" b="0" dirty="0" err="1" smtClean="0">
                <a:solidFill>
                  <a:srgbClr val="BBE0E3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Brexit</a:t>
            </a:r>
            <a:r>
              <a:rPr lang="fr-BE" sz="1600" b="0" dirty="0" smtClean="0">
                <a:solidFill>
                  <a:srgbClr val="BBE0E3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 milliards d’€ par an</a:t>
            </a:r>
          </a:p>
          <a:p>
            <a:pPr lvl="1">
              <a:spcAft>
                <a:spcPts val="12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fr-BE" sz="1600" b="0" dirty="0" smtClean="0">
                <a:solidFill>
                  <a:srgbClr val="BBE0E3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Nouveaux défis (migration, sécurité et défense, etc.)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fr-BE" sz="2000" i="0" kern="0" dirty="0" smtClean="0">
                <a:solidFill>
                  <a:srgbClr val="BBE0E3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UE : 1,279 milliards €</a:t>
            </a:r>
          </a:p>
          <a:p>
            <a:pPr marL="712788" indent="-265113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fr-BE" sz="1600" i="0" dirty="0" smtClean="0">
                <a:solidFill>
                  <a:srgbClr val="BBE0E3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1.114% du RNB des UE-27</a:t>
            </a:r>
          </a:p>
          <a:p>
            <a:pPr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fr-BE" sz="2000" i="0" kern="0" dirty="0" smtClean="0">
                <a:solidFill>
                  <a:srgbClr val="BBE0E3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 : 365 milliards pour les UE-27</a:t>
            </a:r>
          </a:p>
          <a:p>
            <a:pPr marL="712788" indent="-265113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fr-BE" sz="1600" i="0" dirty="0" smtClean="0">
                <a:solidFill>
                  <a:srgbClr val="BBE0E3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Coupe d’environ 5% du budget PAC</a:t>
            </a:r>
          </a:p>
          <a:p>
            <a:pPr marL="712788" indent="-265113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fr-BE" sz="1600" i="0" dirty="0" smtClean="0">
                <a:solidFill>
                  <a:srgbClr val="BBE0E3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% du budget UE </a:t>
            </a:r>
            <a:r>
              <a:rPr lang="fr-BE" sz="2000" i="0" dirty="0" smtClean="0">
                <a:solidFill>
                  <a:srgbClr val="BBE0E3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079500" indent="-269875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fr-BE" sz="1600" i="0" dirty="0" smtClean="0">
                <a:solidFill>
                  <a:srgbClr val="BBE0E3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2014-2020 : 37.6% (UE-28)</a:t>
            </a:r>
          </a:p>
          <a:p>
            <a:pPr marL="1079500" indent="-269875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fr-BE" sz="1600" i="0" dirty="0" smtClean="0">
                <a:solidFill>
                  <a:srgbClr val="BBE0E3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2021-2027 : 28.5% (UE-27)</a:t>
            </a:r>
          </a:p>
          <a:p>
            <a:pPr marL="712788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§"/>
            </a:pPr>
            <a:endParaRPr lang="fr-BE" sz="1600" i="0" dirty="0">
              <a:solidFill>
                <a:srgbClr val="8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09" y="548679"/>
            <a:ext cx="926669" cy="92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3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34751"/>
              </p:ext>
            </p:extLst>
          </p:nvPr>
        </p:nvGraphicFramePr>
        <p:xfrm>
          <a:off x="-104314" y="908724"/>
          <a:ext cx="9305774" cy="6085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684018" y="447098"/>
            <a:ext cx="8856534" cy="553955"/>
          </a:xfrm>
          <a:prstGeom prst="rect">
            <a:avLst/>
          </a:prstGeom>
        </p:spPr>
        <p:txBody>
          <a:bodyPr wrap="square" lIns="91398" tIns="45699" rIns="91398" bIns="45699">
            <a:spAutoFit/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 algn="ctr"/>
            <a:r>
              <a:rPr lang="fr-BE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BUDGET DE LA PAC PAR ETAT MEMBRE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010" y="134712"/>
            <a:ext cx="702000" cy="7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55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lank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lank">
  <a:themeElements>
    <a:clrScheme name="MFF Colour Scheme - Sector 5">
      <a:dk1>
        <a:srgbClr val="BBB831"/>
      </a:dk1>
      <a:lt1>
        <a:srgbClr val="FFFFFF"/>
      </a:lt1>
      <a:dk2>
        <a:srgbClr val="0E4194"/>
      </a:dk2>
      <a:lt2>
        <a:srgbClr val="333333"/>
      </a:lt2>
      <a:accent1>
        <a:srgbClr val="F5AB26"/>
      </a:accent1>
      <a:accent2>
        <a:srgbClr val="66B142"/>
      </a:accent2>
      <a:accent3>
        <a:srgbClr val="D0D962"/>
      </a:accent3>
      <a:accent4>
        <a:srgbClr val="4E4956"/>
      </a:accent4>
      <a:accent5>
        <a:srgbClr val="73625D"/>
      </a:accent5>
      <a:accent6>
        <a:srgbClr val="BAA60B"/>
      </a:accent6>
      <a:hlink>
        <a:srgbClr val="0E4194"/>
      </a:hlink>
      <a:folHlink>
        <a:srgbClr val="BBB831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lank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Blank">
  <a:themeElements>
    <a:clrScheme name="MFF Colour Scheme - Sector 5">
      <a:dk1>
        <a:srgbClr val="BBB831"/>
      </a:dk1>
      <a:lt1>
        <a:srgbClr val="FFFFFF"/>
      </a:lt1>
      <a:dk2>
        <a:srgbClr val="0E4194"/>
      </a:dk2>
      <a:lt2>
        <a:srgbClr val="333333"/>
      </a:lt2>
      <a:accent1>
        <a:srgbClr val="F5AB26"/>
      </a:accent1>
      <a:accent2>
        <a:srgbClr val="66B142"/>
      </a:accent2>
      <a:accent3>
        <a:srgbClr val="D0D962"/>
      </a:accent3>
      <a:accent4>
        <a:srgbClr val="4E4956"/>
      </a:accent4>
      <a:accent5>
        <a:srgbClr val="73625D"/>
      </a:accent5>
      <a:accent6>
        <a:srgbClr val="BAA60B"/>
      </a:accent6>
      <a:hlink>
        <a:srgbClr val="0E4194"/>
      </a:hlink>
      <a:folHlink>
        <a:srgbClr val="BBB831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Blank">
  <a:themeElements>
    <a:clrScheme name="MFF Colour scheme Sector 0">
      <a:dk1>
        <a:srgbClr val="00A3A0"/>
      </a:dk1>
      <a:lt1>
        <a:srgbClr val="FFFFFF"/>
      </a:lt1>
      <a:dk2>
        <a:srgbClr val="0E4194"/>
      </a:dk2>
      <a:lt2>
        <a:srgbClr val="333333"/>
      </a:lt2>
      <a:accent1>
        <a:srgbClr val="94C356"/>
      </a:accent1>
      <a:accent2>
        <a:srgbClr val="C24793"/>
      </a:accent2>
      <a:accent3>
        <a:srgbClr val="F17E00"/>
      </a:accent3>
      <a:accent4>
        <a:srgbClr val="89CCCA"/>
      </a:accent4>
      <a:accent5>
        <a:srgbClr val="006B75"/>
      </a:accent5>
      <a:accent6>
        <a:srgbClr val="FFD500"/>
      </a:accent6>
      <a:hlink>
        <a:srgbClr val="0E4194"/>
      </a:hlink>
      <a:folHlink>
        <a:srgbClr val="00A3A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2979</TotalTime>
  <Words>1542</Words>
  <Application>Microsoft Office PowerPoint</Application>
  <PresentationFormat>On-screen Show (4:3)</PresentationFormat>
  <Paragraphs>293</Paragraphs>
  <Slides>19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Office Theme</vt:lpstr>
      <vt:lpstr>Office Theme</vt:lpstr>
      <vt:lpstr>1_Blank</vt:lpstr>
      <vt:lpstr>Blank</vt:lpstr>
      <vt:lpstr>3_Blank</vt:lpstr>
      <vt:lpstr>4_Blank</vt:lpstr>
      <vt:lpstr>5_Blank</vt:lpstr>
      <vt:lpstr>PowerPoint Presentation</vt:lpstr>
      <vt:lpstr>   EVOLUTION HISTORIQUE DE LA PAC (1962)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Commission européenne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JOHN Yvonne (COMM-EXT)</dc:creator>
  <cp:lastModifiedBy>D</cp:lastModifiedBy>
  <cp:revision>569</cp:revision>
  <cp:lastPrinted>2019-01-22T08:50:08Z</cp:lastPrinted>
  <dcterms:created xsi:type="dcterms:W3CDTF">2018-03-19T13:44:15Z</dcterms:created>
  <dcterms:modified xsi:type="dcterms:W3CDTF">2019-05-14T13:36:00Z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Commission européenne</vt:lpwstr>
  </property>
  <property fmtid="{D5CDD505-2E9C-101B-9397-08002B2CF9AE}" pid="4" name="HiddenSlides">
    <vt:i4>0</vt:i4>
  </property>
  <property fmtid="{D5CDD505-2E9C-101B-9397-08002B2CF9AE}" pid="5" name="MMClips">
    <vt:i4>0</vt:i4>
  </property>
  <property fmtid="{D5CDD505-2E9C-101B-9397-08002B2CF9AE}" pid="6" name="Notes">
    <vt:i4>26</vt:i4>
  </property>
  <property fmtid="{D5CDD505-2E9C-101B-9397-08002B2CF9AE}" pid="7" name="PresentationFormat">
    <vt:lpwstr>Show sur écran (4: 3)</vt:lpwstr>
  </property>
  <property fmtid="{D5CDD505-2E9C-101B-9397-08002B2CF9AE}" pid="8" name="Slides">
    <vt:i4>53</vt:i4>
  </property>
</Properties>
</file>