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83" r:id="rId4"/>
    <p:sldId id="288" r:id="rId5"/>
    <p:sldId id="267" r:id="rId6"/>
  </p:sldIdLst>
  <p:sldSz cx="12192000" cy="6858000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P Maréchal" initials="UW" lastIdx="0" clrIdx="0">
    <p:extLst>
      <p:ext uri="{19B8F6BF-5375-455C-9EA6-DF929625EA0E}">
        <p15:presenceInfo xmlns:p15="http://schemas.microsoft.com/office/powerpoint/2012/main" userId="203ce3bc8a64b09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249" autoAdjust="0"/>
  </p:normalViewPr>
  <p:slideViewPr>
    <p:cSldViewPr snapToGrid="0" showGuides="1">
      <p:cViewPr varScale="1">
        <p:scale>
          <a:sx n="87" d="100"/>
          <a:sy n="87" d="100"/>
        </p:scale>
        <p:origin x="52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0C3E-613B-488F-9DE7-014ED718ECBD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0CB-51BD-46D4-BD55-7930C1DA62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00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0C3E-613B-488F-9DE7-014ED718ECBD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0CB-51BD-46D4-BD55-7930C1DA62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13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0C3E-613B-488F-9DE7-014ED718ECBD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0CB-51BD-46D4-BD55-7930C1DA62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0C3E-613B-488F-9DE7-014ED718ECBD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0CB-51BD-46D4-BD55-7930C1DA62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28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0C3E-613B-488F-9DE7-014ED718ECBD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0CB-51BD-46D4-BD55-7930C1DA62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20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0C3E-613B-488F-9DE7-014ED718ECBD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0CB-51BD-46D4-BD55-7930C1DA62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38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0C3E-613B-488F-9DE7-014ED718ECBD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0CB-51BD-46D4-BD55-7930C1DA62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31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0C3E-613B-488F-9DE7-014ED718ECBD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0CB-51BD-46D4-BD55-7930C1DA62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97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0C3E-613B-488F-9DE7-014ED718ECBD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0CB-51BD-46D4-BD55-7930C1DA62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31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0C3E-613B-488F-9DE7-014ED718ECBD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0CB-51BD-46D4-BD55-7930C1DA62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8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0C3E-613B-488F-9DE7-014ED718ECBD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20CB-51BD-46D4-BD55-7930C1DA62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65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50C3E-613B-488F-9DE7-014ED718ECBD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420CB-51BD-46D4-BD55-7930C1DA62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27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worldbank.org/indicator/EN.ATM.CO2E.KT?locations=CN" TargetMode="External"/><Relationship Id="rId2" Type="http://schemas.openxmlformats.org/officeDocument/2006/relationships/hyperlink" Target="https://www.iea.org/reports/global-energy-review-2021/co2-emission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ea.org/data-and-statistics/data-product/greenhouse-gas-emissions-from-energ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237957"/>
            <a:ext cx="9144000" cy="2318044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prstClr val="black"/>
                </a:solidFill>
              </a:rPr>
              <a:t>La stratégie climatique chinoise</a:t>
            </a:r>
            <a:r>
              <a:rPr lang="fr-FR" sz="3600" dirty="0">
                <a:solidFill>
                  <a:prstClr val="black"/>
                </a:solidFill>
              </a:rPr>
              <a:t/>
            </a:r>
            <a:br>
              <a:rPr lang="fr-FR" sz="3600" dirty="0">
                <a:solidFill>
                  <a:prstClr val="black"/>
                </a:solidFill>
              </a:rPr>
            </a:br>
            <a:endParaRPr lang="fr-FR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144000" cy="1308295"/>
          </a:xfrm>
        </p:spPr>
        <p:txBody>
          <a:bodyPr>
            <a:normAutofit fontScale="25000" lnSpcReduction="20000"/>
          </a:bodyPr>
          <a:lstStyle/>
          <a:p>
            <a:r>
              <a:rPr lang="fr-FR" sz="9600" b="1" dirty="0"/>
              <a:t>Jean-Paul Maréchal</a:t>
            </a:r>
          </a:p>
          <a:p>
            <a:endParaRPr lang="fr-FR" sz="7400" b="1" dirty="0"/>
          </a:p>
          <a:p>
            <a:r>
              <a:rPr lang="fr-FR" sz="9600" b="1" dirty="0"/>
              <a:t> </a:t>
            </a:r>
          </a:p>
          <a:p>
            <a:r>
              <a:rPr lang="fr-FR" sz="9600" b="1" dirty="0"/>
              <a:t>8</a:t>
            </a:r>
            <a:r>
              <a:rPr lang="fr-FR" sz="9600" b="1" dirty="0" smtClean="0"/>
              <a:t> </a:t>
            </a:r>
            <a:r>
              <a:rPr lang="fr-FR" sz="9600" b="1" dirty="0" smtClean="0"/>
              <a:t>février 2024</a:t>
            </a:r>
            <a:endParaRPr lang="fr-FR" sz="9600" b="1" dirty="0"/>
          </a:p>
          <a:p>
            <a:endParaRPr lang="fr-FR" sz="9600" b="1" dirty="0"/>
          </a:p>
          <a:p>
            <a:endParaRPr lang="fr-FR" sz="9600" b="1" dirty="0"/>
          </a:p>
          <a:p>
            <a:r>
              <a:rPr lang="fr-FR" sz="7400" b="1" dirty="0"/>
              <a:t> </a:t>
            </a:r>
          </a:p>
          <a:p>
            <a:r>
              <a:rPr lang="fr-FR" sz="7400" b="1" dirty="0"/>
              <a:t> </a:t>
            </a:r>
          </a:p>
          <a:p>
            <a:endParaRPr lang="fr-FR" sz="7400" b="1" dirty="0"/>
          </a:p>
          <a:p>
            <a:endParaRPr lang="fr-FR" sz="2800" b="1" dirty="0"/>
          </a:p>
          <a:p>
            <a:endParaRPr lang="fr-FR" sz="3200" dirty="0"/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27979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472972"/>
              </p:ext>
            </p:extLst>
          </p:nvPr>
        </p:nvGraphicFramePr>
        <p:xfrm>
          <a:off x="1002323" y="651487"/>
          <a:ext cx="10286998" cy="4016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9466">
                  <a:extLst>
                    <a:ext uri="{9D8B030D-6E8A-4147-A177-3AD203B41FA5}">
                      <a16:colId xmlns:a16="http://schemas.microsoft.com/office/drawing/2014/main" val="3315521373"/>
                    </a:ext>
                  </a:extLst>
                </a:gridCol>
                <a:gridCol w="1469466">
                  <a:extLst>
                    <a:ext uri="{9D8B030D-6E8A-4147-A177-3AD203B41FA5}">
                      <a16:colId xmlns:a16="http://schemas.microsoft.com/office/drawing/2014/main" val="3634599632"/>
                    </a:ext>
                  </a:extLst>
                </a:gridCol>
                <a:gridCol w="1469466">
                  <a:extLst>
                    <a:ext uri="{9D8B030D-6E8A-4147-A177-3AD203B41FA5}">
                      <a16:colId xmlns:a16="http://schemas.microsoft.com/office/drawing/2014/main" val="3027897216"/>
                    </a:ext>
                  </a:extLst>
                </a:gridCol>
                <a:gridCol w="1469466">
                  <a:extLst>
                    <a:ext uri="{9D8B030D-6E8A-4147-A177-3AD203B41FA5}">
                      <a16:colId xmlns:a16="http://schemas.microsoft.com/office/drawing/2014/main" val="1825753788"/>
                    </a:ext>
                  </a:extLst>
                </a:gridCol>
                <a:gridCol w="1469466">
                  <a:extLst>
                    <a:ext uri="{9D8B030D-6E8A-4147-A177-3AD203B41FA5}">
                      <a16:colId xmlns:a16="http://schemas.microsoft.com/office/drawing/2014/main" val="2676137996"/>
                    </a:ext>
                  </a:extLst>
                </a:gridCol>
                <a:gridCol w="1469466">
                  <a:extLst>
                    <a:ext uri="{9D8B030D-6E8A-4147-A177-3AD203B41FA5}">
                      <a16:colId xmlns:a16="http://schemas.microsoft.com/office/drawing/2014/main" val="962971152"/>
                    </a:ext>
                  </a:extLst>
                </a:gridCol>
                <a:gridCol w="1470202">
                  <a:extLst>
                    <a:ext uri="{9D8B030D-6E8A-4147-A177-3AD203B41FA5}">
                      <a16:colId xmlns:a16="http://schemas.microsoft.com/office/drawing/2014/main" val="1468163178"/>
                    </a:ext>
                  </a:extLst>
                </a:gridCol>
              </a:tblGrid>
              <a:tr h="482721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Table </a:t>
                      </a:r>
                      <a:r>
                        <a:rPr lang="fr-FR" sz="1600" dirty="0" smtClean="0">
                          <a:effectLst/>
                        </a:rPr>
                        <a:t>1. </a:t>
                      </a:r>
                      <a:r>
                        <a:rPr lang="fr-FR" sz="1600" dirty="0" err="1">
                          <a:effectLst/>
                        </a:rPr>
                        <a:t>Chinese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r>
                        <a:rPr lang="fr-FR" sz="1600" dirty="0" err="1">
                          <a:effectLst/>
                        </a:rPr>
                        <a:t>economic</a:t>
                      </a:r>
                      <a:r>
                        <a:rPr lang="fr-FR" sz="1600" dirty="0">
                          <a:effectLst/>
                        </a:rPr>
                        <a:t>, </a:t>
                      </a:r>
                      <a:r>
                        <a:rPr lang="fr-FR" sz="1600" dirty="0" err="1">
                          <a:effectLst/>
                        </a:rPr>
                        <a:t>energy</a:t>
                      </a:r>
                      <a:r>
                        <a:rPr lang="fr-FR" sz="1600" dirty="0">
                          <a:effectLst/>
                        </a:rPr>
                        <a:t> trend and CO2 </a:t>
                      </a:r>
                      <a:r>
                        <a:rPr lang="fr-FR" sz="1600" dirty="0" err="1">
                          <a:effectLst/>
                        </a:rPr>
                        <a:t>emissions</a:t>
                      </a:r>
                      <a:r>
                        <a:rPr lang="fr-FR" sz="1600" dirty="0">
                          <a:effectLst/>
                        </a:rPr>
                        <a:t> trend </a:t>
                      </a:r>
                      <a:r>
                        <a:rPr lang="fr-FR" sz="1600" dirty="0" err="1">
                          <a:effectLst/>
                        </a:rPr>
                        <a:t>from</a:t>
                      </a:r>
                      <a:r>
                        <a:rPr lang="fr-FR" sz="1600" dirty="0">
                          <a:effectLst/>
                        </a:rPr>
                        <a:t> 1971 to 2021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583841"/>
                  </a:ext>
                </a:extLst>
              </a:tr>
              <a:tr h="307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1971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1980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1990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2015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</a:rPr>
                        <a:t>2021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Change 1980-2021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6550451"/>
                  </a:ext>
                </a:extLst>
              </a:tr>
              <a:tr h="610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GDP*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248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(1.3%)***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422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(1.5%)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1 030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(2.8%)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11 060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(14.6%)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16 330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(18.1%)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x 38.6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00311"/>
                  </a:ext>
                </a:extLst>
              </a:tr>
              <a:tr h="298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GDP per capita**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295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447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905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8 016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11 560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x 25.8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6453157"/>
                  </a:ext>
                </a:extLst>
              </a:tr>
              <a:tr h="298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World GDP*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18 930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26 420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36 020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75 280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89 960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x 3.4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4023673"/>
                  </a:ext>
                </a:extLst>
              </a:tr>
              <a:tr h="696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Total </a:t>
                      </a:r>
                      <a:r>
                        <a:rPr lang="fr-FR" sz="1200" dirty="0" err="1">
                          <a:effectLst/>
                        </a:rPr>
                        <a:t>primary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energy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supply</a:t>
                      </a:r>
                      <a:r>
                        <a:rPr lang="fr-FR" sz="1200" dirty="0">
                          <a:effectLst/>
                        </a:rPr>
                        <a:t> (TPES) (incl. Hong Kong)****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16 500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(7.1%)***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25 </a:t>
                      </a:r>
                      <a:r>
                        <a:rPr lang="fr-FR" sz="1400" dirty="0" smtClean="0">
                          <a:effectLst/>
                        </a:rPr>
                        <a:t>235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(8.3%)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36 </a:t>
                      </a:r>
                      <a:r>
                        <a:rPr lang="fr-FR" sz="1400" dirty="0" smtClean="0">
                          <a:effectLst/>
                        </a:rPr>
                        <a:t>938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(10.0%)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125 </a:t>
                      </a:r>
                      <a:r>
                        <a:rPr lang="fr-FR" sz="1400" dirty="0" smtClean="0">
                          <a:effectLst/>
                        </a:rPr>
                        <a:t>874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(22.0%)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156 </a:t>
                      </a:r>
                      <a:r>
                        <a:rPr lang="fr-FR" sz="1400" dirty="0" smtClean="0">
                          <a:effectLst/>
                        </a:rPr>
                        <a:t>562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(25.3%)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x 6.2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3219099"/>
                  </a:ext>
                </a:extLst>
              </a:tr>
              <a:tr h="298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World TPES ****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231 101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301 606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367 002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570 694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617 791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x 2.0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3832122"/>
                  </a:ext>
                </a:extLst>
              </a:tr>
              <a:tr h="610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</a:t>
                      </a:r>
                      <a:r>
                        <a:rPr lang="fr-FR" sz="1200" baseline="-25000" dirty="0">
                          <a:effectLst/>
                        </a:rPr>
                        <a:t>2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emissions</a:t>
                      </a:r>
                      <a:r>
                        <a:rPr lang="fr-FR" sz="1200" dirty="0">
                          <a:effectLst/>
                        </a:rPr>
                        <a:t> (incl. Hong Kong)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789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(5.6%)***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1 378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(7.7%)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2 122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(10.3%)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9 </a:t>
                      </a:r>
                      <a:r>
                        <a:rPr lang="fr-FR" sz="1400" dirty="0" smtClean="0">
                          <a:effectLst/>
                        </a:rPr>
                        <a:t>145</a:t>
                      </a:r>
                      <a:endParaRPr lang="fr-FR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(28.1%)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10 648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(32.2%)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x 7.7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1497979"/>
                  </a:ext>
                </a:extLst>
              </a:tr>
              <a:tr h="413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World total of CO2 </a:t>
                      </a:r>
                      <a:r>
                        <a:rPr lang="fr-FR" sz="1200" dirty="0" err="1">
                          <a:effectLst/>
                        </a:rPr>
                        <a:t>emissions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13 945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17 708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20 521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32 430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33 000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x 1.8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6574826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02323" y="4862147"/>
            <a:ext cx="10351476" cy="12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Billion 2015 US dollars. ** 2015 US dollars. *** Share of world total. **** PJ (</a:t>
            </a:r>
            <a:r>
              <a:rPr lang="fr-FR" sz="1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petajoules</a:t>
            </a:r>
            <a:r>
              <a:rPr lang="fr-FR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Conversion : </a:t>
            </a:r>
            <a:r>
              <a:rPr lang="fr-FR" sz="1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Mtoe</a:t>
            </a:r>
            <a:r>
              <a:rPr lang="fr-FR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4.187 x </a:t>
            </a:r>
            <a:r>
              <a:rPr lang="fr-FR" sz="1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fr-FR" sz="1100" baseline="30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r-FR" sz="1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1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TJ</a:t>
            </a:r>
            <a:r>
              <a:rPr lang="fr-FR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 </a:t>
            </a:r>
            <a:r>
              <a:rPr lang="fr-FR" sz="11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https://www.iea.org/reports/global-energy-review-2021/co2-emissions</a:t>
            </a:r>
            <a:r>
              <a:rPr lang="fr-FR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World Bank Open Data : </a:t>
            </a:r>
            <a:r>
              <a:rPr lang="fr-FR" sz="11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https://data.worldbank.org/indicator/EN.ATM.CO2E.KT?locations=CN</a:t>
            </a:r>
            <a:r>
              <a:rPr lang="fr-FR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GB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IEA, </a:t>
            </a:r>
            <a:r>
              <a:rPr lang="en-GB" sz="11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CO2 Emissions From Fuel Combustion. Highlights (2019 Edition)</a:t>
            </a:r>
            <a:r>
              <a:rPr lang="en-GB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International Energy Agency, Paris, 2019; </a:t>
            </a:r>
            <a:r>
              <a:rPr lang="fr-FR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fr-FR" sz="11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Emissions </a:t>
            </a:r>
            <a:r>
              <a:rPr lang="fr-FR" sz="1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fr-FR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Fuel Combustion, IEA, 2020 (</a:t>
            </a:r>
            <a:r>
              <a:rPr lang="fr-FR" sz="11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http://www.iea.org/data-and-statistics/data-product/greenhouse-gas-emissions-from-energy</a:t>
            </a:r>
            <a:r>
              <a:rPr lang="fr-FR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8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D251766E-1FB6-4968-834A-A7FD1FD01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565588"/>
              </p:ext>
            </p:extLst>
          </p:nvPr>
        </p:nvGraphicFramePr>
        <p:xfrm>
          <a:off x="1059766" y="956603"/>
          <a:ext cx="10072467" cy="391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016">
                  <a:extLst>
                    <a:ext uri="{9D8B030D-6E8A-4147-A177-3AD203B41FA5}">
                      <a16:colId xmlns:a16="http://schemas.microsoft.com/office/drawing/2014/main" val="1534769998"/>
                    </a:ext>
                  </a:extLst>
                </a:gridCol>
                <a:gridCol w="1399384">
                  <a:extLst>
                    <a:ext uri="{9D8B030D-6E8A-4147-A177-3AD203B41FA5}">
                      <a16:colId xmlns:a16="http://schemas.microsoft.com/office/drawing/2014/main" val="841550325"/>
                    </a:ext>
                  </a:extLst>
                </a:gridCol>
                <a:gridCol w="1687267">
                  <a:extLst>
                    <a:ext uri="{9D8B030D-6E8A-4147-A177-3AD203B41FA5}">
                      <a16:colId xmlns:a16="http://schemas.microsoft.com/office/drawing/2014/main" val="3230255344"/>
                    </a:ext>
                  </a:extLst>
                </a:gridCol>
                <a:gridCol w="1313799">
                  <a:extLst>
                    <a:ext uri="{9D8B030D-6E8A-4147-A177-3AD203B41FA5}">
                      <a16:colId xmlns:a16="http://schemas.microsoft.com/office/drawing/2014/main" val="326577011"/>
                    </a:ext>
                  </a:extLst>
                </a:gridCol>
                <a:gridCol w="1400498">
                  <a:extLst>
                    <a:ext uri="{9D8B030D-6E8A-4147-A177-3AD203B41FA5}">
                      <a16:colId xmlns:a16="http://schemas.microsoft.com/office/drawing/2014/main" val="418002493"/>
                    </a:ext>
                  </a:extLst>
                </a:gridCol>
                <a:gridCol w="1687267">
                  <a:extLst>
                    <a:ext uri="{9D8B030D-6E8A-4147-A177-3AD203B41FA5}">
                      <a16:colId xmlns:a16="http://schemas.microsoft.com/office/drawing/2014/main" val="4274119592"/>
                    </a:ext>
                  </a:extLst>
                </a:gridCol>
                <a:gridCol w="1288236">
                  <a:extLst>
                    <a:ext uri="{9D8B030D-6E8A-4147-A177-3AD203B41FA5}">
                      <a16:colId xmlns:a16="http://schemas.microsoft.com/office/drawing/2014/main" val="2864399392"/>
                    </a:ext>
                  </a:extLst>
                </a:gridCol>
              </a:tblGrid>
              <a:tr h="391195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Table </a:t>
                      </a:r>
                      <a:r>
                        <a:rPr lang="en-GB" sz="20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GB" sz="20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Origins of some GDPs (% of total)</a:t>
                      </a:r>
                      <a:endParaRPr lang="fr-FR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500049"/>
                  </a:ext>
                </a:extLst>
              </a:tr>
              <a:tr h="3911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2008</a:t>
                      </a:r>
                      <a:endParaRPr lang="fr-FR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2018</a:t>
                      </a:r>
                      <a:endParaRPr lang="fr-FR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270135"/>
                  </a:ext>
                </a:extLst>
              </a:tr>
              <a:tr h="11724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Agriculture</a:t>
                      </a:r>
                      <a:endParaRPr lang="fr-F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Industry</a:t>
                      </a:r>
                      <a:endParaRPr lang="fr-FR" sz="1800" b="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(of which manufacturing)</a:t>
                      </a:r>
                      <a:endParaRPr lang="fr-F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Services</a:t>
                      </a:r>
                      <a:endParaRPr lang="fr-F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Agriculture</a:t>
                      </a:r>
                      <a:endParaRPr lang="fr-F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Industry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(of which manufacturing)</a:t>
                      </a:r>
                      <a:endParaRPr lang="fr-F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Service</a:t>
                      </a:r>
                      <a:endParaRPr lang="fr-F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6257065"/>
                  </a:ext>
                </a:extLst>
              </a:tr>
              <a:tr h="391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China 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49 (34)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40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7.4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39.9 (27.8)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52.8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1774633"/>
                  </a:ext>
                </a:extLst>
              </a:tr>
              <a:tr h="391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India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17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29 (16)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54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17.2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29.9 (16.4)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53.5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5180241"/>
                  </a:ext>
                </a:extLst>
              </a:tr>
              <a:tr h="391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USA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22 (14)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77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0.8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18.6 (11.4)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80.6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0153391"/>
                  </a:ext>
                </a:extLst>
              </a:tr>
              <a:tr h="391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France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 (12)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78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1.8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19.0 (10.9)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79.2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502113"/>
                  </a:ext>
                </a:extLst>
              </a:tr>
              <a:tr h="391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World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28 (18)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69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4.7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30.8 (18.7)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65.0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8939461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79BF484B-1BA8-4437-B7C5-8A11F9C4BFCF}"/>
              </a:ext>
            </a:extLst>
          </p:cNvPr>
          <p:cNvSpPr txBox="1"/>
          <p:nvPr/>
        </p:nvSpPr>
        <p:spPr>
          <a:xfrm>
            <a:off x="1777218" y="5092504"/>
            <a:ext cx="8609430" cy="674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The Economist, 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Pocket World in Figures. 2011 Edition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London, Profile Books, 2010 and </a:t>
            </a:r>
            <a:r>
              <a:rPr lang="en-GB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Pocket World in Figures. 2021 Edition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London, Profile Books, 2010.</a:t>
            </a:r>
            <a:endParaRPr lang="fr-F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07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864731"/>
              </p:ext>
            </p:extLst>
          </p:nvPr>
        </p:nvGraphicFramePr>
        <p:xfrm>
          <a:off x="1160584" y="764931"/>
          <a:ext cx="9372600" cy="4421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0">
                  <a:extLst>
                    <a:ext uri="{9D8B030D-6E8A-4147-A177-3AD203B41FA5}">
                      <a16:colId xmlns:a16="http://schemas.microsoft.com/office/drawing/2014/main" val="2181056772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3303133357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1380635752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1289521368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1609827355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324818545"/>
                    </a:ext>
                  </a:extLst>
                </a:gridCol>
              </a:tblGrid>
              <a:tr h="974651">
                <a:tc gridSpan="6">
                  <a:txBody>
                    <a:bodyPr/>
                    <a:lstStyle/>
                    <a:p>
                      <a:r>
                        <a:rPr lang="fr-FR" sz="2000" dirty="0" smtClean="0"/>
                        <a:t>Table 3.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en-US" sz="2000" baseline="0" dirty="0" smtClean="0"/>
                        <a:t>CO2 emissions (kg per 2015 US$ of GDP)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219375"/>
                  </a:ext>
                </a:extLst>
              </a:tr>
              <a:tr h="78685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1990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% change 1990 and 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% change 2015 and 2020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665477"/>
                  </a:ext>
                </a:extLst>
              </a:tr>
              <a:tr h="314742">
                <a:tc>
                  <a:txBody>
                    <a:bodyPr/>
                    <a:lstStyle/>
                    <a:p>
                      <a:r>
                        <a:rPr lang="fr-FR" dirty="0" smtClean="0"/>
                        <a:t>World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-16%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-20%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210036"/>
                  </a:ext>
                </a:extLst>
              </a:tr>
              <a:tr h="429227">
                <a:tc>
                  <a:txBody>
                    <a:bodyPr/>
                    <a:lstStyle/>
                    <a:p>
                      <a:r>
                        <a:rPr lang="fr-FR" dirty="0" smtClean="0"/>
                        <a:t>United States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-40%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-33%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212519"/>
                  </a:ext>
                </a:extLst>
              </a:tr>
              <a:tr h="314742">
                <a:tc>
                  <a:txBody>
                    <a:bodyPr/>
                    <a:lstStyle/>
                    <a:p>
                      <a:r>
                        <a:rPr lang="fr-FR" dirty="0" smtClean="0"/>
                        <a:t>China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2.1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-57%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-22%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07670"/>
                  </a:ext>
                </a:extLst>
              </a:tr>
              <a:tr h="314742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India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1,2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1,0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0,9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-16%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-10%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864988"/>
                  </a:ext>
                </a:extLst>
              </a:tr>
              <a:tr h="314742">
                <a:tc>
                  <a:txBody>
                    <a:bodyPr/>
                    <a:lstStyle/>
                    <a:p>
                      <a:r>
                        <a:rPr lang="fr-FR" dirty="0" smtClean="0"/>
                        <a:t>France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0.1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-50%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-0%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780794"/>
                  </a:ext>
                </a:extLst>
              </a:tr>
              <a:tr h="550799">
                <a:tc>
                  <a:txBody>
                    <a:bodyPr/>
                    <a:lstStyle/>
                    <a:p>
                      <a:r>
                        <a:rPr lang="fr-FR" dirty="0" smtClean="0"/>
                        <a:t>China/United</a:t>
                      </a:r>
                      <a:r>
                        <a:rPr lang="fr-FR" baseline="0" dirty="0" smtClean="0"/>
                        <a:t> States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4.2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3.5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823120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660163"/>
              </p:ext>
            </p:extLst>
          </p:nvPr>
        </p:nvGraphicFramePr>
        <p:xfrm>
          <a:off x="1222131" y="5618285"/>
          <a:ext cx="9355015" cy="422030"/>
        </p:xfrm>
        <a:graphic>
          <a:graphicData uri="http://schemas.openxmlformats.org/drawingml/2006/table">
            <a:tbl>
              <a:tblPr/>
              <a:tblGrid>
                <a:gridCol w="9355015">
                  <a:extLst>
                    <a:ext uri="{9D8B030D-6E8A-4147-A177-3AD203B41FA5}">
                      <a16:colId xmlns:a16="http://schemas.microsoft.com/office/drawing/2014/main" val="3746333950"/>
                    </a:ext>
                  </a:extLst>
                </a:gridCol>
              </a:tblGrid>
              <a:tr h="422030">
                <a:tc>
                  <a:txBody>
                    <a:bodyPr/>
                    <a:lstStyle/>
                    <a:p>
                      <a:r>
                        <a:rPr lang="fr-FR" dirty="0" smtClean="0"/>
                        <a:t>Source : World Bank Open Data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2147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67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404213" y="2291509"/>
            <a:ext cx="6260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Merci 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18061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A5812EC654640AAF0FBDB42E081DB" ma:contentTypeVersion="18" ma:contentTypeDescription="Crée un document." ma:contentTypeScope="" ma:versionID="562c5f8faa3afe0037f80cedbbba92a2">
  <xsd:schema xmlns:xsd="http://www.w3.org/2001/XMLSchema" xmlns:xs="http://www.w3.org/2001/XMLSchema" xmlns:p="http://schemas.microsoft.com/office/2006/metadata/properties" xmlns:ns2="ca8b9c18-5e1d-46e5-9d1a-4e2a3224a5d3" xmlns:ns3="597f0e91-a424-40e7-b159-919cd36229ca" targetNamespace="http://schemas.microsoft.com/office/2006/metadata/properties" ma:root="true" ma:fieldsID="6d0b1f9947d2def9302a79bd3f5241cd" ns2:_="" ns3:_="">
    <xsd:import namespace="ca8b9c18-5e1d-46e5-9d1a-4e2a3224a5d3"/>
    <xsd:import namespace="597f0e91-a424-40e7-b159-919cd36229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9c18-5e1d-46e5-9d1a-4e2a3224a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05f3d6fe-baf4-44b9-a882-657db6edb6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f0e91-a424-40e7-b159-919cd3622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c45a579-8ad3-4386-ab0e-ea2618c9e016}" ma:internalName="TaxCatchAll" ma:showField="CatchAllData" ma:web="597f0e91-a424-40e7-b159-919cd36229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5545EA-DAE7-496F-80FA-4B6BFAE17203}"/>
</file>

<file path=customXml/itemProps2.xml><?xml version="1.0" encoding="utf-8"?>
<ds:datastoreItem xmlns:ds="http://schemas.openxmlformats.org/officeDocument/2006/customXml" ds:itemID="{586EC248-B48C-4DC4-AE5A-5A7E36C715E6}"/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514</Words>
  <Application>Microsoft Office PowerPoint</Application>
  <PresentationFormat>Grand écran</PresentationFormat>
  <Paragraphs>177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Thème Office</vt:lpstr>
      <vt:lpstr>La stratégie climatique chinoise 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 Aknin</dc:creator>
  <cp:lastModifiedBy>JP Maréchal</cp:lastModifiedBy>
  <cp:revision>61</cp:revision>
  <cp:lastPrinted>2024-02-03T14:18:31Z</cp:lastPrinted>
  <dcterms:created xsi:type="dcterms:W3CDTF">2017-11-19T13:36:07Z</dcterms:created>
  <dcterms:modified xsi:type="dcterms:W3CDTF">2024-02-05T09:45:12Z</dcterms:modified>
</cp:coreProperties>
</file>