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84" r:id="rId7"/>
    <p:sldId id="261" r:id="rId8"/>
    <p:sldId id="292" r:id="rId9"/>
    <p:sldId id="538" r:id="rId10"/>
    <p:sldId id="543" r:id="rId11"/>
    <p:sldId id="263" r:id="rId12"/>
    <p:sldId id="265" r:id="rId13"/>
    <p:sldId id="264" r:id="rId14"/>
    <p:sldId id="289" r:id="rId15"/>
    <p:sldId id="266" r:id="rId16"/>
    <p:sldId id="541" r:id="rId17"/>
    <p:sldId id="267" r:id="rId18"/>
    <p:sldId id="544" r:id="rId19"/>
    <p:sldId id="269" r:id="rId20"/>
    <p:sldId id="287" r:id="rId21"/>
    <p:sldId id="270" r:id="rId22"/>
    <p:sldId id="271" r:id="rId23"/>
    <p:sldId id="274" r:id="rId24"/>
    <p:sldId id="275" r:id="rId25"/>
    <p:sldId id="276" r:id="rId26"/>
    <p:sldId id="277" r:id="rId27"/>
    <p:sldId id="278" r:id="rId28"/>
    <p:sldId id="281" r:id="rId29"/>
    <p:sldId id="542" r:id="rId30"/>
    <p:sldId id="282" r:id="rId31"/>
    <p:sldId id="491" r:id="rId32"/>
    <p:sldId id="476" r:id="rId33"/>
    <p:sldId id="539" r:id="rId34"/>
    <p:sldId id="498" r:id="rId35"/>
    <p:sldId id="283" r:id="rId36"/>
    <p:sldId id="540" r:id="rId37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17"/>
    <p:restoredTop sz="93220"/>
  </p:normalViewPr>
  <p:slideViewPr>
    <p:cSldViewPr snapToGrid="0" snapToObjects="1">
      <p:cViewPr varScale="1">
        <p:scale>
          <a:sx n="104" d="100"/>
          <a:sy n="104" d="100"/>
        </p:scale>
        <p:origin x="12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C6824-7562-5E40-9B23-360AD240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5ACA88-2862-FD41-BF98-FAFF84038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C8EDD4-1655-1F44-9707-C4E316213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5BFED-F0F2-154F-8387-DB4C7702A314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21CE93-CD7D-8D40-9882-A75A964C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01A9FC-5507-7848-8F71-1F94308F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6230-B624-1245-9D38-E50C3E8582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32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727CF6-3CC1-484A-BECC-EA0ED44F6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424B4E5-A20A-7F48-B216-DAFE72BA2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1B8A60-8E36-A340-AA84-4E9604947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ABB52-1439-D144-9ABE-35471398B9CB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0F64F8-DA54-6C4C-9371-47CF946D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326760-CCCA-A04C-B25E-BF07D5694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5BF1E-6EA5-3743-883E-090488C01D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1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323C86-BD2F-7F47-9572-8879C8DAA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EEB3804-7FC9-574C-89C3-27E23CE58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2982AB-8512-0A4D-88F1-AA58CF82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C755A-53E3-C344-AF22-85FE70485418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2B1E98-C893-974D-BEFB-A7EC955B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EFD0B9-1F71-0048-936A-1E31F253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1189-F1C8-7448-ACE2-2E5DF152BA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171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E242B-B110-A84B-B60B-C0069E8D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F4BCCA-AD61-2043-B3EB-B4DCC80FD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706600-55DF-2A41-B116-06D759B13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4B1F-C392-A844-BDAD-7A48A1D743F3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7EB95-48D1-FC43-A376-D18CAD8CE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F2FC23-71D9-5A47-9396-9C4334B80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85A76-A949-C643-917B-E7D165ED620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624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92F218-8E24-9E46-9EDE-34F00438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B36145-9215-0C49-B9EF-F7EBA7057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222B96-C53C-7345-8F30-15F71399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6E9D8-7521-3A45-893F-344A2E675409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5A5A77-8D5F-EF42-8907-EB900D287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8B6339-3B11-B247-81C7-3EAEF7DD0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50E03-6248-7C4B-BA24-5D3AD641B3A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15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6CBD37-8954-3949-8957-BD3B1516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733590-59BB-BD48-ACD8-541911935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2ADCC0-39A1-7C42-AC2E-7D59C0880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79466DC7-3F30-154C-974F-B262D2DF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8DABA-04CA-2545-9B1D-C420560FA10C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152B342-61F2-6F40-85C8-6A6228A17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0E0B2B04-8CA6-F642-95BA-8E3B5517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80430-9292-7F43-8E95-D8E6F703102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15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1628FA-0495-6E44-BD33-8042E3A80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4966BA-B958-CF49-8AC0-6883D4556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C2D910-24B5-514E-9B60-2C94349DE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22AB046-1416-9D43-A571-E7E7D87C27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7AA4EBC-03A4-044B-BC4C-EBF6724F2E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89C3E8B1-7C69-1A48-9525-D66724F79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4641C-A260-E043-8B08-0FEB540A6298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FBC68BA1-4D86-554D-B42D-F6A227C87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24BC2527-2DD7-B342-A78C-CAC35573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FAE2D-1C93-8E4F-B081-79E0367EE67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232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3905D-4281-344A-A5C8-5955468B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20596C5A-AE4C-064D-BACE-5354E3C7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678C4-9A1A-8B47-9B05-8380BB8FD953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D83972B-F609-9A49-9D93-F20096A2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DE98769-A057-3F43-9D9A-D2E269CE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EBCA6-14BF-4D45-95B9-0C9F08CAD50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16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D93DC776-5BD6-E647-81BD-A1BEF81A0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1A59D-D0C7-EC41-8284-8A8FCE9C5027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8EBB51AD-542C-0945-BF29-A282CD7C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D55993C-74C5-E44B-9AEF-2281799E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FD119-E6C4-9B44-A321-2D0FF9261DC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22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F8747D-A739-444B-A8F2-D528F704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507F3F-C669-F24B-8FB2-A5C8B0105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FA2C573-F365-4E40-97CE-DD216FAA7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A8FE4DE-0172-AB4E-B0B3-CB1CFD3C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B8BE9-7C99-3F44-8927-749E8B085761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16E499E-5EBE-964B-B93D-2503F0AED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5AE4043-BA79-D344-AAB8-42EC5F657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43AF0-7008-E442-9FCA-E6A6EF8EE66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50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D59EC3-FEAF-4E45-8544-E76C2127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A2E80A-B9D8-E647-B32A-64C71C6B77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2DE913-45FA-D241-8E78-A6C9E3639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3EF111F-BBBA-774B-A0D4-D8A74027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32450-49F5-C240-B798-5B447FFD2133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E05659DF-7A70-3445-A230-A24313C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D1CF2AB3-8A86-9B4D-B3D5-CEF04CF84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9EA22-37FF-4644-90A7-47339D5540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B0FA4486-6DDF-F54E-8297-46C615F744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E9A1B389-DC8C-944E-9FEE-18FE8598D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CEA9DD-72B8-C24D-B533-341522C57D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796448-E582-634D-A5EE-980EB8FE695F}" type="datetimeFigureOut">
              <a:rPr lang="fr-FR"/>
              <a:pPr>
                <a:defRPr/>
              </a:pPr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7A20E0-FA23-E041-A520-5E53ED14B1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CCCF7B-ED67-4041-86A3-E53531B49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48EDC4-9F6A-E745-ADA9-3495AA2DCBB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ar/folders/dp/6hmgppx13_q4r7dvy4ggy_dnprt2jy/T/com.microsoft.Word/WebArchiveCopyPasteTempFiles/mp3.png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venterlegrandparis.fr/" TargetMode="External"/><Relationship Id="rId3" Type="http://schemas.openxmlformats.org/officeDocument/2006/relationships/hyperlink" Target="https://laviedesidees.fr/La-mondialisation-du-confinement.html" TargetMode="External"/><Relationship Id="rId7" Type="http://schemas.openxmlformats.org/officeDocument/2006/relationships/hyperlink" Target="https://forumviesmobiles.org/" TargetMode="External"/><Relationship Id="rId2" Type="http://schemas.openxmlformats.org/officeDocument/2006/relationships/hyperlink" Target="https://laviedesidees.fr/Les-villes-parasites-ou-gisement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tropolitiques.eu/Lubrizol-Rouen-2019-catastrophe-environnementale-et-crise-de-l-amenagement-du.html" TargetMode="External"/><Relationship Id="rId5" Type="http://schemas.openxmlformats.org/officeDocument/2006/relationships/hyperlink" Target="https://www.youtube.com/watch?v=rzEN8N9-7H8&amp;list=PLf9FrAxI6HUkDxZnhTE2Mqi-MRu34gTU5&amp;index=9" TargetMode="External"/><Relationship Id="rId4" Type="http://schemas.openxmlformats.org/officeDocument/2006/relationships/hyperlink" Target="https://metropolitiques.eu/Comment-favoriser-l-equite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doi.org/10.1177%2F009614421775246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CBDB53D-1F68-3F4B-8466-47962FE02EED}"/>
              </a:ext>
            </a:extLst>
          </p:cNvPr>
          <p:cNvSpPr txBox="1"/>
          <p:nvPr/>
        </p:nvSpPr>
        <p:spPr>
          <a:xfrm>
            <a:off x="2633662" y="2833011"/>
            <a:ext cx="73104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dirty="0">
                <a:latin typeface="+mj-lt"/>
              </a:rPr>
              <a:t>La ville territoire et la transition écologique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D5AA1B-E3ED-7240-BE44-D3115251AB11}"/>
              </a:ext>
            </a:extLst>
          </p:cNvPr>
          <p:cNvSpPr txBox="1"/>
          <p:nvPr/>
        </p:nvSpPr>
        <p:spPr>
          <a:xfrm>
            <a:off x="1624013" y="492125"/>
            <a:ext cx="9329737" cy="1014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err="1">
                <a:latin typeface="+mj-lt"/>
              </a:rPr>
              <a:t>Ihédate</a:t>
            </a:r>
            <a:r>
              <a:rPr lang="fr-FR" sz="2000" dirty="0">
                <a:latin typeface="+mj-lt"/>
              </a:rPr>
              <a:t>, Cycle annuel « Vulnérabilités et résilience des territoires 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j-lt"/>
              </a:rPr>
              <a:t>Session « Habitat et infrastructures, quelles expertises face au défi de l’adaptation? 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j-lt"/>
              </a:rPr>
              <a:t>18-19 novembre 2021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0B5CB00-BD4F-C84B-8971-E00653466CCE}"/>
              </a:ext>
            </a:extLst>
          </p:cNvPr>
          <p:cNvSpPr txBox="1"/>
          <p:nvPr/>
        </p:nvSpPr>
        <p:spPr>
          <a:xfrm>
            <a:off x="1719249" y="3728021"/>
            <a:ext cx="8678863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j-lt"/>
              </a:rPr>
              <a:t>Nathalie Roseau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j-lt"/>
              </a:rPr>
              <a:t>École des Ponts </a:t>
            </a:r>
            <a:r>
              <a:rPr lang="fr-FR" sz="2000" dirty="0" err="1">
                <a:latin typeface="+mj-lt"/>
              </a:rPr>
              <a:t>ParisTech</a:t>
            </a:r>
            <a:endParaRPr lang="fr-FR" sz="2000" dirty="0"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latin typeface="+mj-lt"/>
              </a:rPr>
              <a:t>LATTS (CNRS, Ecole des Ponts, Université Gustave Eiffel)</a:t>
            </a:r>
          </a:p>
        </p:txBody>
      </p:sp>
      <p:pic>
        <p:nvPicPr>
          <p:cNvPr id="2052" name="Image 6">
            <a:extLst>
              <a:ext uri="{FF2B5EF4-FFF2-40B4-BE49-F238E27FC236}">
                <a16:creationId xmlns:a16="http://schemas.microsoft.com/office/drawing/2014/main" id="{472945D3-1F61-C841-8287-96E31BBAF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5" y="6007218"/>
            <a:ext cx="3556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mage 8">
            <a:extLst>
              <a:ext uri="{FF2B5EF4-FFF2-40B4-BE49-F238E27FC236}">
                <a16:creationId xmlns:a16="http://schemas.microsoft.com/office/drawing/2014/main" id="{2D4E8F73-9D4C-2E48-9822-0F2A507DC7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96225" y="5507038"/>
            <a:ext cx="884238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4E74C5-7FE0-3D4A-823A-434967EFA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584" y="5441198"/>
            <a:ext cx="1010194" cy="13214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6C7C83-3E54-D14C-A319-73FE71334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327" y="5554513"/>
            <a:ext cx="2977546" cy="11098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11BD295-0197-7242-A8BD-9E8282F5CE2E}"/>
              </a:ext>
            </a:extLst>
          </p:cNvPr>
          <p:cNvSpPr txBox="1"/>
          <p:nvPr/>
        </p:nvSpPr>
        <p:spPr>
          <a:xfrm>
            <a:off x="1552755" y="2035836"/>
            <a:ext cx="8850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3 prismes pour s’attacher à l’urbain sous l’angle de l’action collective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. Considérer la ville territoire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. Penser les infrastructures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. Aménager pour habiter</a:t>
            </a:r>
          </a:p>
        </p:txBody>
      </p:sp>
    </p:spTree>
    <p:extLst>
      <p:ext uri="{BB962C8B-B14F-4D97-AF65-F5344CB8AC3E}">
        <p14:creationId xmlns:p14="http://schemas.microsoft.com/office/powerpoint/2010/main" val="134713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ZoneTexte 4">
            <a:extLst>
              <a:ext uri="{FF2B5EF4-FFF2-40B4-BE49-F238E27FC236}">
                <a16:creationId xmlns:a16="http://schemas.microsoft.com/office/drawing/2014/main" id="{D84DA938-B3F1-AD4E-86DE-672528F7B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I. Considérer la ville territoire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r>
              <a:rPr lang="fr-FR" altLang="fr-FR" sz="2000"/>
              <a:t>L’ambiguïté du Grand</a:t>
            </a:r>
          </a:p>
        </p:txBody>
      </p:sp>
      <p:sp>
        <p:nvSpPr>
          <p:cNvPr id="12290" name="Image 3" descr="37- Présentation1.jpg">
            <a:extLst>
              <a:ext uri="{FF2B5EF4-FFF2-40B4-BE49-F238E27FC236}">
                <a16:creationId xmlns:a16="http://schemas.microsoft.com/office/drawing/2014/main" id="{7593CF28-EE7B-A141-89CB-D9DCD82685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70113" y="2117725"/>
            <a:ext cx="8126412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5" name="Image 4" descr="PFE EPA ORSA - copie.jp2">
            <a:extLst>
              <a:ext uri="{FF2B5EF4-FFF2-40B4-BE49-F238E27FC236}">
                <a16:creationId xmlns:a16="http://schemas.microsoft.com/office/drawing/2014/main" id="{8958F71F-E805-4D41-9ADF-9AA7DA455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95" y="2221418"/>
            <a:ext cx="6139478" cy="43397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ZoneTexte 4">
            <a:extLst>
              <a:ext uri="{FF2B5EF4-FFF2-40B4-BE49-F238E27FC236}">
                <a16:creationId xmlns:a16="http://schemas.microsoft.com/office/drawing/2014/main" id="{108C33D7-173A-774C-822D-90B718BF7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I. Considérer la ville territoire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Retour sur la consultation du Grand Paris, 2007-2009</a:t>
            </a:r>
          </a:p>
        </p:txBody>
      </p:sp>
      <p:sp>
        <p:nvSpPr>
          <p:cNvPr id="13314" name="Image 3" descr="ARCHI_GRAND_PARIS.jpg">
            <a:extLst>
              <a:ext uri="{FF2B5EF4-FFF2-40B4-BE49-F238E27FC236}">
                <a16:creationId xmlns:a16="http://schemas.microsoft.com/office/drawing/2014/main" id="{A95E0729-1EF4-FF43-B7F8-F42AC1A436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8725" y="1916113"/>
            <a:ext cx="53340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5" name="Image 5" descr="8bc3f91863070dfcaea5ab24b80d7ab8_grand-paris-financement.jpg">
            <a:extLst>
              <a:ext uri="{FF2B5EF4-FFF2-40B4-BE49-F238E27FC236}">
                <a16:creationId xmlns:a16="http://schemas.microsoft.com/office/drawing/2014/main" id="{45E186FA-18FC-BB40-A496-9906D08514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06725" y="5027613"/>
            <a:ext cx="685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5" name="Image 4" descr="ARCHI_GRAND_PARIS.jpg">
            <a:extLst>
              <a:ext uri="{FF2B5EF4-FFF2-40B4-BE49-F238E27FC236}">
                <a16:creationId xmlns:a16="http://schemas.microsoft.com/office/drawing/2014/main" id="{2674ED4C-DB15-DF4F-9F7E-9AC72BF55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2011363"/>
            <a:ext cx="5334000" cy="2921000"/>
          </a:xfrm>
          <a:prstGeom prst="rect">
            <a:avLst/>
          </a:prstGeom>
        </p:spPr>
      </p:pic>
      <p:pic>
        <p:nvPicPr>
          <p:cNvPr id="6" name="Image 5" descr="8bc3f91863070dfcaea5ab24b80d7ab8_grand-paris-financement.jpg">
            <a:extLst>
              <a:ext uri="{FF2B5EF4-FFF2-40B4-BE49-F238E27FC236}">
                <a16:creationId xmlns:a16="http://schemas.microsoft.com/office/drawing/2014/main" id="{A42475A0-CC8D-7C40-B286-0D314E58A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525" y="5027613"/>
            <a:ext cx="685800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4">
            <a:extLst>
              <a:ext uri="{FF2B5EF4-FFF2-40B4-BE49-F238E27FC236}">
                <a16:creationId xmlns:a16="http://schemas.microsoft.com/office/drawing/2014/main" id="{A4B6D846-8CD2-1E4D-8163-69C5E40BB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I. Considérer la ville territoire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Retour sur la consultation du Grand Paris, 2007-2009</a:t>
            </a:r>
          </a:p>
        </p:txBody>
      </p:sp>
      <p:sp>
        <p:nvSpPr>
          <p:cNvPr id="14338" name="Image 3">
            <a:extLst>
              <a:ext uri="{FF2B5EF4-FFF2-40B4-BE49-F238E27FC236}">
                <a16:creationId xmlns:a16="http://schemas.microsoft.com/office/drawing/2014/main" id="{90347353-18E1-5A42-9646-DC82FF5599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" y="2087563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39" name="Image 5">
            <a:extLst>
              <a:ext uri="{FF2B5EF4-FFF2-40B4-BE49-F238E27FC236}">
                <a16:creationId xmlns:a16="http://schemas.microsoft.com/office/drawing/2014/main" id="{4835ED1B-D599-9044-BE12-9F9B0C7094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73738" y="1600200"/>
            <a:ext cx="32353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340" name="Image 4" descr="Nouvel métro.jpg">
            <a:extLst>
              <a:ext uri="{FF2B5EF4-FFF2-40B4-BE49-F238E27FC236}">
                <a16:creationId xmlns:a16="http://schemas.microsoft.com/office/drawing/2014/main" id="{D619BD02-ADB8-E646-A1C7-9F53F4689B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19400" y="1417638"/>
            <a:ext cx="399415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" name="Image 4" descr="Nouvel métro.jpg">
            <a:extLst>
              <a:ext uri="{FF2B5EF4-FFF2-40B4-BE49-F238E27FC236}">
                <a16:creationId xmlns:a16="http://schemas.microsoft.com/office/drawing/2014/main" id="{C9BD2A29-276D-0340-B102-048E14420A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1662" y="2512674"/>
            <a:ext cx="3550655" cy="296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8CD6C9-02C2-424A-8185-D12475289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562" y="2432050"/>
            <a:ext cx="4447224" cy="306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9A5C27-B775-B548-B392-199A5E64CB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7243" y="2502319"/>
            <a:ext cx="3822099" cy="294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5D2B539-5DF5-2647-83D9-061144B41C13}"/>
              </a:ext>
            </a:extLst>
          </p:cNvPr>
          <p:cNvSpPr txBox="1"/>
          <p:nvPr/>
        </p:nvSpPr>
        <p:spPr>
          <a:xfrm>
            <a:off x="457200" y="5724144"/>
            <a:ext cx="11582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Equipes mandataires C. de Portzamparc/ J. Nouvel/ R. Rogers, Consultation internationale du Grand Paris, 2009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oneTexte 4">
            <a:extLst>
              <a:ext uri="{FF2B5EF4-FFF2-40B4-BE49-F238E27FC236}">
                <a16:creationId xmlns:a16="http://schemas.microsoft.com/office/drawing/2014/main" id="{B98F9363-9A44-A542-8076-BC9A24C2B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I. Considérer la ville territoire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Retour sur la consultation du Grand Paris, 2007-2009</a:t>
            </a:r>
          </a:p>
        </p:txBody>
      </p:sp>
      <p:sp>
        <p:nvSpPr>
          <p:cNvPr id="15362" name="Image 2">
            <a:extLst>
              <a:ext uri="{FF2B5EF4-FFF2-40B4-BE49-F238E27FC236}">
                <a16:creationId xmlns:a16="http://schemas.microsoft.com/office/drawing/2014/main" id="{C346426E-76D1-4848-967F-544EFAD01B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7850" y="2190750"/>
            <a:ext cx="407987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63" name="Image 7">
            <a:extLst>
              <a:ext uri="{FF2B5EF4-FFF2-40B4-BE49-F238E27FC236}">
                <a16:creationId xmlns:a16="http://schemas.microsoft.com/office/drawing/2014/main" id="{E8282234-52F5-E34D-B3E3-843DBF441A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7500" y="1600200"/>
            <a:ext cx="2765425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64" name="Image 5">
            <a:extLst>
              <a:ext uri="{FF2B5EF4-FFF2-40B4-BE49-F238E27FC236}">
                <a16:creationId xmlns:a16="http://schemas.microsoft.com/office/drawing/2014/main" id="{D39D1636-1896-A749-A795-2871B3E1D378}"/>
              </a:ext>
            </a:extLst>
          </p:cNvPr>
          <p:cNvSpPr>
            <a:spLocks noChangeAspect="1"/>
          </p:cNvSpPr>
          <p:nvPr/>
        </p:nvSpPr>
        <p:spPr bwMode="auto">
          <a:xfrm>
            <a:off x="7778750" y="1600200"/>
            <a:ext cx="4243388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8AF881-4222-9346-8A0B-ED98D00FE5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" y="2218746"/>
            <a:ext cx="307848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C6F1A7-6718-1945-9AE4-4E16F9BD05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0461" y="2237004"/>
            <a:ext cx="4884175" cy="388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E0D0429-F0B4-C640-83EF-E6BB8069B10F}"/>
              </a:ext>
            </a:extLst>
          </p:cNvPr>
          <p:cNvSpPr txBox="1"/>
          <p:nvPr/>
        </p:nvSpPr>
        <p:spPr>
          <a:xfrm>
            <a:off x="877824" y="6119813"/>
            <a:ext cx="10241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Equipes mandataires: </a:t>
            </a:r>
            <a:r>
              <a:rPr lang="fr-FR" sz="1400" dirty="0" err="1"/>
              <a:t>A.Grumbach</a:t>
            </a:r>
            <a:r>
              <a:rPr lang="fr-FR" sz="1400" dirty="0"/>
              <a:t>/ </a:t>
            </a:r>
            <a:r>
              <a:rPr lang="fr-FR" sz="1400" dirty="0" err="1"/>
              <a:t>B.Secchi</a:t>
            </a:r>
            <a:r>
              <a:rPr lang="fr-FR" sz="1400" dirty="0"/>
              <a:t> et </a:t>
            </a:r>
            <a:r>
              <a:rPr lang="fr-FR" sz="1400" dirty="0" err="1"/>
              <a:t>P.Vigano</a:t>
            </a:r>
            <a:r>
              <a:rPr lang="fr-FR" sz="1400" dirty="0"/>
              <a:t> (Studio 09)/ F. </a:t>
            </a:r>
            <a:r>
              <a:rPr lang="fr-FR" sz="1400" dirty="0" err="1"/>
              <a:t>Geipel</a:t>
            </a:r>
            <a:r>
              <a:rPr lang="fr-FR" sz="1400" dirty="0"/>
              <a:t> (Lin), Consultation internationale du Grand Paris, 2009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D5EDAE8-771C-1348-B566-473CF430E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344" y="2218746"/>
            <a:ext cx="3870698" cy="393730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oneTexte 4">
            <a:extLst>
              <a:ext uri="{FF2B5EF4-FFF2-40B4-BE49-F238E27FC236}">
                <a16:creationId xmlns:a16="http://schemas.microsoft.com/office/drawing/2014/main" id="{B59840B9-6FCD-7848-ADFB-A512F932B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I. Considérer la ville territoire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L’impensé des « périphéries »?</a:t>
            </a:r>
          </a:p>
        </p:txBody>
      </p:sp>
      <p:sp>
        <p:nvSpPr>
          <p:cNvPr id="16386" name="Image 3" descr="8- 209- picon 239.jpg">
            <a:extLst>
              <a:ext uri="{FF2B5EF4-FFF2-40B4-BE49-F238E27FC236}">
                <a16:creationId xmlns:a16="http://schemas.microsoft.com/office/drawing/2014/main" id="{E65AB310-DD1C-874B-8789-607405220F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43125" y="2095500"/>
            <a:ext cx="35306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87" name="Image 6" descr="15- 312- plan prost 2.jpg">
            <a:extLst>
              <a:ext uri="{FF2B5EF4-FFF2-40B4-BE49-F238E27FC236}">
                <a16:creationId xmlns:a16="http://schemas.microsoft.com/office/drawing/2014/main" id="{4EBF740E-ECB7-6A45-9765-EF60355210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45475" y="709613"/>
            <a:ext cx="2779713" cy="589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5" name="Image 4" descr="8- 209- picon 239.jpg">
            <a:extLst>
              <a:ext uri="{FF2B5EF4-FFF2-40B4-BE49-F238E27FC236}">
                <a16:creationId xmlns:a16="http://schemas.microsoft.com/office/drawing/2014/main" id="{37545805-A41A-7B43-AABC-367605918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99" y="2472553"/>
            <a:ext cx="3563189" cy="3502905"/>
          </a:xfrm>
          <a:prstGeom prst="rect">
            <a:avLst/>
          </a:prstGeom>
        </p:spPr>
      </p:pic>
      <p:pic>
        <p:nvPicPr>
          <p:cNvPr id="6" name="Image 5" descr="15- 312- plan prost 2.jpg">
            <a:extLst>
              <a:ext uri="{FF2B5EF4-FFF2-40B4-BE49-F238E27FC236}">
                <a16:creationId xmlns:a16="http://schemas.microsoft.com/office/drawing/2014/main" id="{977866D8-AF68-5D49-AB4C-D91FAF4B3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468" y="2473567"/>
            <a:ext cx="1651357" cy="3501891"/>
          </a:xfrm>
          <a:prstGeom prst="rect">
            <a:avLst/>
          </a:prstGeom>
        </p:spPr>
      </p:pic>
      <p:pic>
        <p:nvPicPr>
          <p:cNvPr id="7" name="Image 4" descr="23- 430- picon 245.jpg">
            <a:extLst>
              <a:ext uri="{FF2B5EF4-FFF2-40B4-BE49-F238E27FC236}">
                <a16:creationId xmlns:a16="http://schemas.microsoft.com/office/drawing/2014/main" id="{48097515-2EAD-BF4B-9318-8D5347C32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16" y="2472552"/>
            <a:ext cx="4366597" cy="350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A37DCB-0508-EB40-B230-D1D1A5E4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3738" y="1450941"/>
            <a:ext cx="1812367" cy="23796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F58DEE2-E267-1A49-8951-140FF4D4E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4244" y="4002369"/>
            <a:ext cx="1811861" cy="231193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B2F43F5-CA0A-AA40-8239-E2BA2BE6A9AD}"/>
              </a:ext>
            </a:extLst>
          </p:cNvPr>
          <p:cNvSpPr txBox="1"/>
          <p:nvPr/>
        </p:nvSpPr>
        <p:spPr>
          <a:xfrm>
            <a:off x="250299" y="6314303"/>
            <a:ext cx="11805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Avant-projet d’un plan d’extension de Paris (Banlieue comprise dans le département de la Seine), Rapport de la commission d’extension de Paris, 1913; Plan d’aménagement de la région parisienne, 1934; Schéma directeur d’aménagement et d’urbanisme de la région parisienne, 1965</a:t>
            </a:r>
            <a:r>
              <a:rPr lang="fr-FR" sz="1400" i="1" dirty="0"/>
              <a:t>; Paris Match</a:t>
            </a:r>
            <a:r>
              <a:rPr lang="fr-FR" sz="1400" dirty="0"/>
              <a:t>, 1967 et 1971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81200" y="602443"/>
            <a:ext cx="8229600" cy="858593"/>
          </a:xfrm>
        </p:spPr>
        <p:txBody>
          <a:bodyPr>
            <a:noAutofit/>
          </a:bodyPr>
          <a:lstStyle/>
          <a:p>
            <a:pPr algn="ctr"/>
            <a:r>
              <a:rPr lang="fr-FR" sz="1800" dirty="0">
                <a:latin typeface="+mn-lt"/>
              </a:rPr>
              <a:t>Vaincre l’amnésie</a:t>
            </a:r>
            <a:br>
              <a:rPr lang="fr-FR" sz="1800" dirty="0">
                <a:latin typeface="+mn-lt"/>
              </a:rPr>
            </a:br>
            <a:br>
              <a:rPr lang="fr-FR" sz="1800" dirty="0">
                <a:latin typeface="+mn-lt"/>
              </a:rPr>
            </a:br>
            <a:r>
              <a:rPr lang="fr-FR" sz="1800" dirty="0">
                <a:latin typeface="+mn-lt"/>
              </a:rPr>
              <a:t>La ville, comme l’espace, tient du temps condensé</a:t>
            </a:r>
          </a:p>
        </p:txBody>
      </p:sp>
      <p:pic>
        <p:nvPicPr>
          <p:cNvPr id="4" name="Image 3" descr="1_ Fortifs au périp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43" y="1997600"/>
            <a:ext cx="2793446" cy="4860400"/>
          </a:xfrm>
          <a:prstGeom prst="rect">
            <a:avLst/>
          </a:prstGeom>
        </p:spPr>
      </p:pic>
      <p:pic>
        <p:nvPicPr>
          <p:cNvPr id="5" name="Image 4" descr="1_Fourca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30" y="1997600"/>
            <a:ext cx="3527386" cy="4860400"/>
          </a:xfrm>
          <a:prstGeom prst="rect">
            <a:avLst/>
          </a:prstGeom>
        </p:spPr>
      </p:pic>
      <p:pic>
        <p:nvPicPr>
          <p:cNvPr id="6" name="Image 5" descr="1_ Agrandir Par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357" y="1997600"/>
            <a:ext cx="3184110" cy="48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16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oneTexte 4">
            <a:extLst>
              <a:ext uri="{FF2B5EF4-FFF2-40B4-BE49-F238E27FC236}">
                <a16:creationId xmlns:a16="http://schemas.microsoft.com/office/drawing/2014/main" id="{C0B331BA-B3C1-9543-9704-C6927D002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I. Considérer la ville territoire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L’impensé des « périphéries »: la ville diffuse, l’</a:t>
            </a:r>
            <a:r>
              <a:rPr lang="fr-FR" altLang="fr-FR" sz="2000" dirty="0" err="1"/>
              <a:t>entre-ville</a:t>
            </a:r>
            <a:endParaRPr lang="fr-FR" altLang="fr-FR" sz="2000" dirty="0"/>
          </a:p>
        </p:txBody>
      </p:sp>
      <p:sp>
        <p:nvSpPr>
          <p:cNvPr id="17410" name="Image 3">
            <a:extLst>
              <a:ext uri="{FF2B5EF4-FFF2-40B4-BE49-F238E27FC236}">
                <a16:creationId xmlns:a16="http://schemas.microsoft.com/office/drawing/2014/main" id="{77E9D8B9-2F38-4845-B64F-C657DB90F0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" y="2355850"/>
            <a:ext cx="3868738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411" name="ZoneTexte 5">
            <a:extLst>
              <a:ext uri="{FF2B5EF4-FFF2-40B4-BE49-F238E27FC236}">
                <a16:creationId xmlns:a16="http://schemas.microsoft.com/office/drawing/2014/main" id="{A053BAB3-3721-6A48-8985-0CD1D4863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21" y="6490353"/>
            <a:ext cx="50612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400" dirty="0"/>
              <a:t>La </a:t>
            </a:r>
            <a:r>
              <a:rPr lang="fr-FR" altLang="fr-FR" sz="1400" dirty="0" err="1"/>
              <a:t>Città</a:t>
            </a:r>
            <a:r>
              <a:rPr lang="fr-FR" altLang="fr-FR" sz="1400" dirty="0"/>
              <a:t> diffusa, Vénétie: Urbanisation et réseau hydrographique</a:t>
            </a:r>
          </a:p>
        </p:txBody>
      </p:sp>
      <p:sp>
        <p:nvSpPr>
          <p:cNvPr id="17412" name="Image 7">
            <a:extLst>
              <a:ext uri="{FF2B5EF4-FFF2-40B4-BE49-F238E27FC236}">
                <a16:creationId xmlns:a16="http://schemas.microsoft.com/office/drawing/2014/main" id="{6F919413-8746-9848-AD5E-BD7D9D9676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1175" y="2355850"/>
            <a:ext cx="38100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414" name="Image 10">
            <a:extLst>
              <a:ext uri="{FF2B5EF4-FFF2-40B4-BE49-F238E27FC236}">
                <a16:creationId xmlns:a16="http://schemas.microsoft.com/office/drawing/2014/main" id="{69A59CF1-1176-F24C-B6EC-6ADD439DBD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6235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EEAD2FA-CA49-2746-9ED7-2C4C7CA1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21" y="2355850"/>
            <a:ext cx="4036233" cy="4152503"/>
          </a:xfrm>
          <a:prstGeom prst="rect">
            <a:avLst/>
          </a:prstGeom>
        </p:spPr>
      </p:pic>
      <p:pic>
        <p:nvPicPr>
          <p:cNvPr id="9" name="Picture 6" descr="zwischenstadt__titel_deutsch">
            <a:extLst>
              <a:ext uri="{FF2B5EF4-FFF2-40B4-BE49-F238E27FC236}">
                <a16:creationId xmlns:a16="http://schemas.microsoft.com/office/drawing/2014/main" id="{29D40D48-A2EF-1945-8E12-5E8B410F1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30" y="2278014"/>
            <a:ext cx="3131570" cy="4230339"/>
          </a:xfrm>
          <a:prstGeom prst="rect">
            <a:avLst/>
          </a:prstGeom>
          <a:noFill/>
          <a:ln w="127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7D8F2FC-8E3B-0447-B108-FC1B0AC19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657" y="3303004"/>
            <a:ext cx="3241137" cy="32053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oneTexte 4">
            <a:extLst>
              <a:ext uri="{FF2B5EF4-FFF2-40B4-BE49-F238E27FC236}">
                <a16:creationId xmlns:a16="http://schemas.microsoft.com/office/drawing/2014/main" id="{C0B331BA-B3C1-9543-9704-C6927D002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I. Considérer la ville territoire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Urbanisation planétaire?</a:t>
            </a:r>
          </a:p>
        </p:txBody>
      </p:sp>
      <p:sp>
        <p:nvSpPr>
          <p:cNvPr id="17410" name="Image 3">
            <a:extLst>
              <a:ext uri="{FF2B5EF4-FFF2-40B4-BE49-F238E27FC236}">
                <a16:creationId xmlns:a16="http://schemas.microsoft.com/office/drawing/2014/main" id="{77E9D8B9-2F38-4845-B64F-C657DB90F0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" y="2355850"/>
            <a:ext cx="3868738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412" name="Image 7">
            <a:extLst>
              <a:ext uri="{FF2B5EF4-FFF2-40B4-BE49-F238E27FC236}">
                <a16:creationId xmlns:a16="http://schemas.microsoft.com/office/drawing/2014/main" id="{6F919413-8746-9848-AD5E-BD7D9D9676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1175" y="2355850"/>
            <a:ext cx="38100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414" name="Image 10">
            <a:extLst>
              <a:ext uri="{FF2B5EF4-FFF2-40B4-BE49-F238E27FC236}">
                <a16:creationId xmlns:a16="http://schemas.microsoft.com/office/drawing/2014/main" id="{69A59CF1-1176-F24C-B6EC-6ADD439DBD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62350" y="0"/>
            <a:ext cx="506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554E68-627C-D447-B009-4E4C30034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9" y="0"/>
            <a:ext cx="3491696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28308C-2271-344C-9EAE-3A3095D57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096" y="4015563"/>
            <a:ext cx="7071360" cy="258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7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ZoneTexte 4">
            <a:extLst>
              <a:ext uri="{FF2B5EF4-FFF2-40B4-BE49-F238E27FC236}">
                <a16:creationId xmlns:a16="http://schemas.microsoft.com/office/drawing/2014/main" id="{E34A7429-E576-EA41-A486-2D4A3347B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II. Penser les infrastructures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La circularité entre urbanisme et infrastructure.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endParaRPr lang="fr-FR" altLang="fr-FR" sz="2000" dirty="0"/>
          </a:p>
        </p:txBody>
      </p:sp>
      <p:sp>
        <p:nvSpPr>
          <p:cNvPr id="20483" name="Image 3">
            <a:extLst>
              <a:ext uri="{FF2B5EF4-FFF2-40B4-BE49-F238E27FC236}">
                <a16:creationId xmlns:a16="http://schemas.microsoft.com/office/drawing/2014/main" id="{ADD40FEC-68BD-454E-B5DC-F32A0248CF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5150" y="2241550"/>
            <a:ext cx="67818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484" name="Image 5">
            <a:extLst>
              <a:ext uri="{FF2B5EF4-FFF2-40B4-BE49-F238E27FC236}">
                <a16:creationId xmlns:a16="http://schemas.microsoft.com/office/drawing/2014/main" id="{FA78B795-6667-0F4D-BA9B-68B5940E39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18463" y="2241550"/>
            <a:ext cx="346233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7A8F79-CB30-D843-9D43-E9594B28A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51" y="2241550"/>
            <a:ext cx="6406812" cy="436109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199ED7D-1654-AC4B-AC12-FD7042A8A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53" y="2266497"/>
            <a:ext cx="3528680" cy="43361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ZoneTexte 3">
            <a:extLst>
              <a:ext uri="{FF2B5EF4-FFF2-40B4-BE49-F238E27FC236}">
                <a16:creationId xmlns:a16="http://schemas.microsoft.com/office/drawing/2014/main" id="{A33E30C2-9685-B54F-9173-3321B498C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968406"/>
            <a:ext cx="10729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Des crises qui s’accumulent et forment système</a:t>
            </a:r>
          </a:p>
        </p:txBody>
      </p:sp>
      <p:sp>
        <p:nvSpPr>
          <p:cNvPr id="3074" name="ZoneTexte 4">
            <a:extLst>
              <a:ext uri="{FF2B5EF4-FFF2-40B4-BE49-F238E27FC236}">
                <a16:creationId xmlns:a16="http://schemas.microsoft.com/office/drawing/2014/main" id="{42C11085-93F7-CE43-A4B9-5F9005F6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343" y="2647531"/>
            <a:ext cx="1087018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Zoonoses, krachs financiers, risques industriels, catastrophes naturelles, crises sociales, etc….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Temporalités de la crise climatique: Evénements et temps longs, Temps étirés et sourds, Durée de l’alerte, Succession de catastrophes, Processus irréversible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oneTexte 4">
            <a:extLst>
              <a:ext uri="{FF2B5EF4-FFF2-40B4-BE49-F238E27FC236}">
                <a16:creationId xmlns:a16="http://schemas.microsoft.com/office/drawing/2014/main" id="{B0067E97-DB8B-3A4F-BDAD-A9DDEBD86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II. Penser les infrastructures</a:t>
            </a:r>
          </a:p>
          <a:p>
            <a:pPr algn="ctr" eaLnBrk="1" hangingPunct="1"/>
            <a:endParaRPr lang="fr-FR" altLang="fr-FR" sz="2000" dirty="0"/>
          </a:p>
        </p:txBody>
      </p:sp>
      <p:sp>
        <p:nvSpPr>
          <p:cNvPr id="21506" name="Image 6" descr="Portzamparc hubs 2.jpg">
            <a:extLst>
              <a:ext uri="{FF2B5EF4-FFF2-40B4-BE49-F238E27FC236}">
                <a16:creationId xmlns:a16="http://schemas.microsoft.com/office/drawing/2014/main" id="{874C318F-EB78-AC41-A6A3-C036D97288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57800" y="1112838"/>
            <a:ext cx="3602038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07" name="Image 7" descr="geipel Grand paris.jpg">
            <a:extLst>
              <a:ext uri="{FF2B5EF4-FFF2-40B4-BE49-F238E27FC236}">
                <a16:creationId xmlns:a16="http://schemas.microsoft.com/office/drawing/2014/main" id="{9448F919-48BB-2443-88D4-5C564A7F9F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" y="1371600"/>
            <a:ext cx="3300413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08" name="Image 9" descr="Descartes hubs.jpg">
            <a:extLst>
              <a:ext uri="{FF2B5EF4-FFF2-40B4-BE49-F238E27FC236}">
                <a16:creationId xmlns:a16="http://schemas.microsoft.com/office/drawing/2014/main" id="{45C5C10C-3E34-B546-B8D3-1E3A525C3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5888" y="4078288"/>
            <a:ext cx="36639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09" name="Image 10" descr="studio 09.jpg">
            <a:extLst>
              <a:ext uri="{FF2B5EF4-FFF2-40B4-BE49-F238E27FC236}">
                <a16:creationId xmlns:a16="http://schemas.microsoft.com/office/drawing/2014/main" id="{016E52E3-8E89-B943-A987-A33DEA61C7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038350"/>
            <a:ext cx="4241800" cy="336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7" name="Image 6" descr="Portzamparc hubs 2.jpg">
            <a:extLst>
              <a:ext uri="{FF2B5EF4-FFF2-40B4-BE49-F238E27FC236}">
                <a16:creationId xmlns:a16="http://schemas.microsoft.com/office/drawing/2014/main" id="{20CD4E57-E1D8-D544-8A9A-A3846AD5E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529" y="1767123"/>
            <a:ext cx="3157299" cy="20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7167F7-DB16-CB4B-B0C7-42B9B6DC91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530" y="3890165"/>
            <a:ext cx="3126379" cy="215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geipel Grand paris.jpg">
            <a:extLst>
              <a:ext uri="{FF2B5EF4-FFF2-40B4-BE49-F238E27FC236}">
                <a16:creationId xmlns:a16="http://schemas.microsoft.com/office/drawing/2014/main" id="{F8965B91-21AD-B74D-8286-FF85ADECA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968" y="1975930"/>
            <a:ext cx="3368038" cy="4110444"/>
          </a:xfrm>
          <a:prstGeom prst="rect">
            <a:avLst/>
          </a:prstGeom>
        </p:spPr>
      </p:pic>
      <p:pic>
        <p:nvPicPr>
          <p:cNvPr id="11" name="Image 10" descr="studio 09.jpg">
            <a:extLst>
              <a:ext uri="{FF2B5EF4-FFF2-40B4-BE49-F238E27FC236}">
                <a16:creationId xmlns:a16="http://schemas.microsoft.com/office/drawing/2014/main" id="{7D9F04B6-3D87-7840-85EF-C77219DC5D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494" y="2549587"/>
            <a:ext cx="4429775" cy="351056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7A99C45-C5AC-F847-9C0C-50320D8A1A65}"/>
              </a:ext>
            </a:extLst>
          </p:cNvPr>
          <p:cNvSpPr txBox="1"/>
          <p:nvPr/>
        </p:nvSpPr>
        <p:spPr>
          <a:xfrm>
            <a:off x="713232" y="6100958"/>
            <a:ext cx="10460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C. De </a:t>
            </a:r>
            <a:r>
              <a:rPr lang="fr-FR" sz="1400" dirty="0" err="1"/>
              <a:t>Portzmparc</a:t>
            </a:r>
            <a:r>
              <a:rPr lang="fr-FR" sz="1400" dirty="0"/>
              <a:t>/ </a:t>
            </a:r>
            <a:r>
              <a:rPr lang="fr-FR" sz="1400" dirty="0" err="1"/>
              <a:t>R.Rogers</a:t>
            </a:r>
            <a:r>
              <a:rPr lang="fr-FR" sz="1400" dirty="0"/>
              <a:t>/ </a:t>
            </a:r>
            <a:r>
              <a:rPr lang="fr-FR" sz="1400" dirty="0" err="1"/>
              <a:t>B.Secchi</a:t>
            </a:r>
            <a:r>
              <a:rPr lang="fr-FR" sz="1400" dirty="0"/>
              <a:t> et </a:t>
            </a:r>
            <a:r>
              <a:rPr lang="fr-FR" sz="1400" dirty="0" err="1"/>
              <a:t>P.Vigano</a:t>
            </a:r>
            <a:r>
              <a:rPr lang="fr-FR" sz="1400" dirty="0"/>
              <a:t>/ </a:t>
            </a:r>
            <a:r>
              <a:rPr lang="fr-FR" sz="1400" dirty="0" err="1"/>
              <a:t>F.Geipel</a:t>
            </a:r>
            <a:r>
              <a:rPr lang="fr-FR" sz="1400" dirty="0"/>
              <a:t>, Consultation internationale du Grand Paris, 2009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oneTexte 4">
            <a:extLst>
              <a:ext uri="{FF2B5EF4-FFF2-40B4-BE49-F238E27FC236}">
                <a16:creationId xmlns:a16="http://schemas.microsoft.com/office/drawing/2014/main" id="{553878E3-2DEB-5E4C-B8C5-0A5EBF216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II. Penser les infrastructures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r>
              <a:rPr lang="fr-FR" altLang="fr-FR" sz="2000"/>
              <a:t>Qu’est-ce qu’une infrastructure?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endParaRPr lang="fr-FR" altLang="fr-FR" sz="20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8607A6-3A1A-1C4E-9B6E-5BA06631E97E}"/>
              </a:ext>
            </a:extLst>
          </p:cNvPr>
          <p:cNvSpPr txBox="1"/>
          <p:nvPr/>
        </p:nvSpPr>
        <p:spPr>
          <a:xfrm>
            <a:off x="969963" y="2339975"/>
            <a:ext cx="9591675" cy="4802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</a:rPr>
              <a:t>XIX</a:t>
            </a:r>
            <a:r>
              <a:rPr lang="fr-FR" baseline="30000" dirty="0">
                <a:latin typeface="+mn-lt"/>
              </a:rPr>
              <a:t>ème</a:t>
            </a:r>
            <a:r>
              <a:rPr lang="fr-FR" dirty="0">
                <a:latin typeface="+mn-lt"/>
              </a:rPr>
              <a:t> siècle. Composé d’</a:t>
            </a:r>
            <a:r>
              <a:rPr lang="fr-FR" i="1" dirty="0">
                <a:latin typeface="+mn-lt"/>
              </a:rPr>
              <a:t>infra‑</a:t>
            </a:r>
            <a:r>
              <a:rPr lang="fr-FR" dirty="0">
                <a:latin typeface="+mn-lt"/>
              </a:rPr>
              <a:t> et de </a:t>
            </a:r>
            <a:r>
              <a:rPr lang="fr-FR" i="1" dirty="0">
                <a:latin typeface="+mn-lt"/>
              </a:rPr>
              <a:t>structure.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1.</a:t>
            </a:r>
            <a:r>
              <a:rPr lang="fr-FR" dirty="0">
                <a:latin typeface="+mn-lt"/>
              </a:rPr>
              <a:t> </a:t>
            </a:r>
            <a:r>
              <a:rPr lang="fr-FR" cap="all" dirty="0">
                <a:latin typeface="+mn-lt"/>
              </a:rPr>
              <a:t>TECHNIQUE.</a:t>
            </a:r>
            <a:r>
              <a:rPr lang="fr-FR" dirty="0">
                <a:latin typeface="+mn-lt"/>
              </a:rPr>
              <a:t> Ensemble des ouvrages de fondation et de terrassement d’une construction, d’une voie de communication. </a:t>
            </a:r>
            <a:endParaRPr lang="fr-FR" i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</a:rPr>
              <a:t>Par analogie. </a:t>
            </a:r>
            <a:r>
              <a:rPr lang="fr-FR" cap="all" dirty="0">
                <a:latin typeface="+mn-lt"/>
              </a:rPr>
              <a:t>GÉOLOGIE.</a:t>
            </a:r>
            <a:r>
              <a:rPr lang="fr-FR" dirty="0">
                <a:latin typeface="+mn-lt"/>
              </a:rPr>
              <a:t> Couche profonde de l’écorce terrestre, où règnent de hautes températures et de fortes pressions propres à déterminer des déformations plastiques.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2.</a:t>
            </a:r>
            <a:r>
              <a:rPr lang="fr-FR" dirty="0">
                <a:latin typeface="+mn-lt"/>
              </a:rPr>
              <a:t>  Par extension. Ensemble des aménagements et des équipements qui permettent l’activité technique, économique d’une collectivité. </a:t>
            </a:r>
            <a:endParaRPr lang="fr-FR" i="1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</a:rPr>
              <a:t>Spécialement: Ensemble des installations et des organismes nécessaires à l’activité et à l’entretien d’une force armée sur un territoire.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latin typeface="+mn-lt"/>
              </a:rPr>
              <a:t>3.</a:t>
            </a:r>
            <a:r>
              <a:rPr lang="fr-FR" dirty="0">
                <a:latin typeface="+mn-lt"/>
              </a:rPr>
              <a:t>  Fig. Structure sous-jacente qui sert de support à une réalité manifeste.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</a:rPr>
              <a:t>Dictionnaire de l’Académie Française, 9</a:t>
            </a:r>
            <a:r>
              <a:rPr lang="fr-FR" baseline="30000" dirty="0">
                <a:latin typeface="+mn-lt"/>
              </a:rPr>
              <a:t>ème</a:t>
            </a:r>
            <a:r>
              <a:rPr lang="fr-FR" dirty="0">
                <a:latin typeface="+mn-lt"/>
              </a:rPr>
              <a:t> édition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latin typeface="+mn-lt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ZoneTexte 4">
            <a:extLst>
              <a:ext uri="{FF2B5EF4-FFF2-40B4-BE49-F238E27FC236}">
                <a16:creationId xmlns:a16="http://schemas.microsoft.com/office/drawing/2014/main" id="{73442A8B-E863-7C49-B56B-98AAB19E6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II. Penser les infrastructures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r>
              <a:rPr lang="fr-FR" altLang="fr-FR" sz="2000"/>
              <a:t>Saisir où est l’objet?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endParaRPr lang="fr-FR" altLang="fr-FR" sz="2000"/>
          </a:p>
        </p:txBody>
      </p:sp>
      <p:sp>
        <p:nvSpPr>
          <p:cNvPr id="23554" name="ZoneTexte 1">
            <a:extLst>
              <a:ext uri="{FF2B5EF4-FFF2-40B4-BE49-F238E27FC236}">
                <a16:creationId xmlns:a16="http://schemas.microsoft.com/office/drawing/2014/main" id="{0D37A299-F4B0-6946-9505-935716CD0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3" y="2339975"/>
            <a:ext cx="977741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fr-FR" altLang="fr-FR" dirty="0"/>
          </a:p>
          <a:p>
            <a:pPr algn="ctr" eaLnBrk="1" hangingPunct="1"/>
            <a:r>
              <a:rPr lang="fr-FR" altLang="fr-FR" b="1" dirty="0"/>
              <a:t>Visible et invisible : un terme </a:t>
            </a:r>
            <a:r>
              <a:rPr lang="fr-FR" altLang="fr-FR" b="1" dirty="0" err="1"/>
              <a:t>hyperplastique</a:t>
            </a:r>
            <a:endParaRPr lang="fr-FR" altLang="fr-FR" b="1" dirty="0"/>
          </a:p>
          <a:p>
            <a:pPr algn="ctr" eaLnBrk="1" hangingPunct="1"/>
            <a:r>
              <a:rPr lang="fr-FR" altLang="fr-FR" dirty="0"/>
              <a:t>Propriétés, moteurs, économies d’échelles, formes, </a:t>
            </a:r>
            <a:r>
              <a:rPr lang="fr-FR" altLang="fr-FR" dirty="0" err="1"/>
              <a:t>hérarchisation</a:t>
            </a:r>
            <a:r>
              <a:rPr lang="fr-FR" altLang="fr-FR" dirty="0"/>
              <a:t>, centralisations</a:t>
            </a:r>
          </a:p>
          <a:p>
            <a:pPr algn="ctr" eaLnBrk="1" hangingPunct="1"/>
            <a:r>
              <a:rPr lang="fr-FR" altLang="fr-FR" dirty="0"/>
              <a:t>Nouveauté/obsolescence, solidité/adaptation/pallier les risques pour en produire de nouveaux</a:t>
            </a:r>
          </a:p>
          <a:p>
            <a:pPr algn="ctr" eaLnBrk="1" hangingPunct="1"/>
            <a:endParaRPr lang="fr-FR" altLang="fr-FR" b="1" dirty="0"/>
          </a:p>
          <a:p>
            <a:pPr algn="ctr" eaLnBrk="1" hangingPunct="1"/>
            <a:r>
              <a:rPr lang="fr-FR" altLang="fr-FR" b="1" dirty="0"/>
              <a:t>Intégrateur et désintégrateur: un dispositif de cohérence</a:t>
            </a:r>
          </a:p>
          <a:p>
            <a:pPr algn="ctr" eaLnBrk="1" hangingPunct="1"/>
            <a:r>
              <a:rPr lang="fr-FR" altLang="fr-FR" dirty="0"/>
              <a:t>Pouvoirs structurants et </a:t>
            </a:r>
            <a:r>
              <a:rPr lang="fr-FR" altLang="fr-FR" dirty="0" err="1"/>
              <a:t>déstructurants</a:t>
            </a:r>
            <a:r>
              <a:rPr lang="fr-FR" altLang="fr-FR" dirty="0"/>
              <a:t>; urbanisme éclaté ou ville post réseau.</a:t>
            </a:r>
          </a:p>
          <a:p>
            <a:pPr algn="ctr" eaLnBrk="1" hangingPunct="1"/>
            <a:endParaRPr lang="fr-FR" altLang="fr-FR" b="1" dirty="0"/>
          </a:p>
          <a:p>
            <a:pPr algn="ctr" eaLnBrk="1" hangingPunct="1"/>
            <a:r>
              <a:rPr lang="fr-FR" altLang="fr-FR" b="1" dirty="0"/>
              <a:t>Stratégies et coalitions: un objet politique</a:t>
            </a:r>
          </a:p>
          <a:p>
            <a:pPr algn="ctr" eaLnBrk="1" hangingPunct="1"/>
            <a:r>
              <a:rPr lang="fr-FR" altLang="fr-FR" dirty="0"/>
              <a:t>Colonne vertébrale de réformes; rôles des Etats et des opérateurs; lire les controverses comme des prismes pour voir les réseaux comme sujet politique et territorial.</a:t>
            </a:r>
          </a:p>
          <a:p>
            <a:pPr algn="ctr" eaLnBrk="1" hangingPunct="1"/>
            <a:endParaRPr lang="fr-FR" altLang="fr-FR" b="1" dirty="0"/>
          </a:p>
          <a:p>
            <a:pPr algn="ctr" eaLnBrk="1" hangingPunct="1"/>
            <a:endParaRPr lang="fr-FR" altLang="fr-FR" b="1" dirty="0"/>
          </a:p>
          <a:p>
            <a:pPr eaLnBrk="1" hangingPunct="1"/>
            <a:endParaRPr lang="fr-FR" altLang="fr-FR" dirty="0"/>
          </a:p>
          <a:p>
            <a:pPr eaLnBrk="1" hangingPunct="1"/>
            <a:r>
              <a:rPr lang="fr-FR" altLang="fr-FR" dirty="0"/>
              <a:t> </a:t>
            </a:r>
          </a:p>
          <a:p>
            <a:pPr eaLnBrk="1" hangingPunct="1"/>
            <a:endParaRPr lang="fr-FR" altLang="fr-F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oneTexte 4">
            <a:extLst>
              <a:ext uri="{FF2B5EF4-FFF2-40B4-BE49-F238E27FC236}">
                <a16:creationId xmlns:a16="http://schemas.microsoft.com/office/drawing/2014/main" id="{A6EEFAEE-7B86-604D-8BFA-35AC9EB32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II. Penser les infrastructures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r>
              <a:rPr lang="fr-FR" altLang="fr-FR" sz="2000"/>
              <a:t>Saisir où est l’objet?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endParaRPr lang="fr-FR" altLang="fr-FR" sz="2000"/>
          </a:p>
        </p:txBody>
      </p:sp>
      <p:sp>
        <p:nvSpPr>
          <p:cNvPr id="26626" name="ZoneTexte 1">
            <a:extLst>
              <a:ext uri="{FF2B5EF4-FFF2-40B4-BE49-F238E27FC236}">
                <a16:creationId xmlns:a16="http://schemas.microsoft.com/office/drawing/2014/main" id="{8CA46214-F5BE-084E-BDE7-22488EDAF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113" y="1978025"/>
            <a:ext cx="95916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fr-FR" altLang="fr-FR"/>
          </a:p>
          <a:p>
            <a:pPr eaLnBrk="1" hangingPunct="1"/>
            <a:r>
              <a:rPr lang="fr-FR" altLang="fr-FR" b="1" i="1"/>
              <a:t>L’infrastructure comme relation</a:t>
            </a:r>
          </a:p>
          <a:p>
            <a:pPr eaLnBrk="1" hangingPunct="1"/>
            <a:endParaRPr lang="fr-FR" altLang="fr-FR"/>
          </a:p>
          <a:p>
            <a:pPr eaLnBrk="1" hangingPunct="1"/>
            <a:r>
              <a:rPr lang="fr-FR" altLang="fr-FR" b="1" i="1"/>
              <a:t>Une acception matérielle</a:t>
            </a:r>
            <a:r>
              <a:rPr lang="fr-FR" altLang="fr-FR"/>
              <a:t> : une infrastructure est ample et diffuse par l’existence de ses ouvrages, canaux, réseaux, systèmes, terminaux et sa capacité de déploiement à grande échelle.</a:t>
            </a:r>
          </a:p>
          <a:p>
            <a:pPr eaLnBrk="1" hangingPunct="1"/>
            <a:endParaRPr lang="fr-FR" altLang="fr-FR"/>
          </a:p>
          <a:p>
            <a:pPr eaLnBrk="1" hangingPunct="1"/>
            <a:r>
              <a:rPr lang="fr-FR" altLang="fr-FR"/>
              <a:t>. </a:t>
            </a:r>
            <a:r>
              <a:rPr lang="fr-FR" altLang="fr-FR" b="1" i="1"/>
              <a:t>Une acception interactionnelle</a:t>
            </a:r>
            <a:r>
              <a:rPr lang="fr-FR" altLang="fr-FR"/>
              <a:t> : une infrastructure met en jeu un ensemble d’acteurs sociaux, d’institutions, de mondes économiques, de modes de régulation qu’elle affecte et qui la transforment en même temps.</a:t>
            </a:r>
          </a:p>
          <a:p>
            <a:pPr eaLnBrk="1" hangingPunct="1"/>
            <a:endParaRPr lang="fr-FR" altLang="fr-FR"/>
          </a:p>
          <a:p>
            <a:pPr eaLnBrk="1" hangingPunct="1"/>
            <a:r>
              <a:rPr lang="fr-FR" altLang="fr-FR"/>
              <a:t>. </a:t>
            </a:r>
            <a:r>
              <a:rPr lang="fr-FR" altLang="fr-FR" b="1" i="1"/>
              <a:t>Une acception imaginaire</a:t>
            </a:r>
            <a:r>
              <a:rPr lang="fr-FR" altLang="fr-FR"/>
              <a:t> : une infrastructure est la source de représentations – nourries par des valeurs, des désirs, des attentes, traduites dans des projets, des doctrines, des savoirs – qui agissent à leur tour sur son devenir.</a:t>
            </a:r>
          </a:p>
          <a:p>
            <a:pPr eaLnBrk="1" hangingPunct="1"/>
            <a:endParaRPr lang="fr-FR" altLang="fr-FR"/>
          </a:p>
          <a:p>
            <a:pPr eaLnBrk="1" hangingPunct="1"/>
            <a:endParaRPr lang="fr-FR" altLang="fr-FR"/>
          </a:p>
          <a:p>
            <a:pPr eaLnBrk="1" hangingPunct="1"/>
            <a:r>
              <a:rPr lang="fr-FR" altLang="fr-FR"/>
              <a:t> </a:t>
            </a:r>
          </a:p>
          <a:p>
            <a:pPr eaLnBrk="1" hangingPunct="1"/>
            <a:endParaRPr lang="fr-FR" altLang="fr-F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ZoneTexte 4">
            <a:extLst>
              <a:ext uri="{FF2B5EF4-FFF2-40B4-BE49-F238E27FC236}">
                <a16:creationId xmlns:a16="http://schemas.microsoft.com/office/drawing/2014/main" id="{3E83CBC6-48E3-2348-B705-70BE40F22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801688"/>
            <a:ext cx="7799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III. Aménager pour habiter</a:t>
            </a:r>
          </a:p>
          <a:p>
            <a:pPr algn="ctr" eaLnBrk="1" hangingPunct="1"/>
            <a:endParaRPr lang="fr-FR" altLang="fr-FR" sz="2000"/>
          </a:p>
        </p:txBody>
      </p:sp>
      <p:pic>
        <p:nvPicPr>
          <p:cNvPr id="4" name="Image 2" descr="SCOP-BIEN-C17020214110 - copie.jpg">
            <a:extLst>
              <a:ext uri="{FF2B5EF4-FFF2-40B4-BE49-F238E27FC236}">
                <a16:creationId xmlns:a16="http://schemas.microsoft.com/office/drawing/2014/main" id="{9267BC58-9A35-324D-B0C2-C6572F597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20" y="1907125"/>
            <a:ext cx="4891473" cy="451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C03C648-B98E-284F-8D5F-3BCA45064CE0}"/>
              </a:ext>
            </a:extLst>
          </p:cNvPr>
          <p:cNvSpPr txBox="1"/>
          <p:nvPr/>
        </p:nvSpPr>
        <p:spPr>
          <a:xfrm>
            <a:off x="3474720" y="6426926"/>
            <a:ext cx="4833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Ijburg</a:t>
            </a:r>
            <a:r>
              <a:rPr lang="fr-FR" dirty="0"/>
              <a:t>, Amsterdam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oneTexte 4">
            <a:extLst>
              <a:ext uri="{FF2B5EF4-FFF2-40B4-BE49-F238E27FC236}">
                <a16:creationId xmlns:a16="http://schemas.microsoft.com/office/drawing/2014/main" id="{F1B4E727-204D-2C48-986E-71E853148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801688"/>
            <a:ext cx="7799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III. Aménager pour habiter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r>
              <a:rPr lang="fr-FR" altLang="fr-FR" sz="2000"/>
              <a:t>La question des densités</a:t>
            </a:r>
          </a:p>
          <a:p>
            <a:pPr algn="ctr" eaLnBrk="1" hangingPunct="1"/>
            <a:endParaRPr lang="fr-FR" altLang="fr-FR" sz="2000"/>
          </a:p>
        </p:txBody>
      </p:sp>
      <p:pic>
        <p:nvPicPr>
          <p:cNvPr id="3" name="Image 3" descr="transport-energy.jpg">
            <a:extLst>
              <a:ext uri="{FF2B5EF4-FFF2-40B4-BE49-F238E27FC236}">
                <a16:creationId xmlns:a16="http://schemas.microsoft.com/office/drawing/2014/main" id="{2E2B5A75-0EA5-6A4F-BED5-F88F453B4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1" y="0"/>
            <a:ext cx="3417447" cy="338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 descr="Unknown.jpeg">
            <a:extLst>
              <a:ext uri="{FF2B5EF4-FFF2-40B4-BE49-F238E27FC236}">
                <a16:creationId xmlns:a16="http://schemas.microsoft.com/office/drawing/2014/main" id="{CC16D035-FD7A-E343-B687-28144F241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466" y="262706"/>
            <a:ext cx="2824307" cy="37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4F108BD-4A50-D848-8BBB-22F93F78D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29" y="3617252"/>
            <a:ext cx="3990880" cy="31343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B6D71B2-0E2F-1049-A219-A49561BC1986}"/>
              </a:ext>
            </a:extLst>
          </p:cNvPr>
          <p:cNvSpPr txBox="1"/>
          <p:nvPr/>
        </p:nvSpPr>
        <p:spPr>
          <a:xfrm>
            <a:off x="4158926" y="5184402"/>
            <a:ext cx="3396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Courbe Newman and </a:t>
            </a:r>
            <a:r>
              <a:rPr lang="fr-FR" sz="1200" dirty="0" err="1"/>
              <a:t>Kenworthy</a:t>
            </a:r>
            <a:r>
              <a:rPr lang="fr-FR" sz="1200" dirty="0"/>
              <a:t>, 1989</a:t>
            </a:r>
          </a:p>
          <a:p>
            <a:r>
              <a:rPr lang="fr-FR" sz="1200" dirty="0"/>
              <a:t>Distances moyennes parcourues par personne dans le cadre de la mobilité quotidienne et occasionnelle en fonction de la classe de densité d’activité humaine (emplois + habitants) par surface bâtie (classe d’égale amplitude).  Thèse Sébastien </a:t>
            </a:r>
            <a:r>
              <a:rPr lang="fr-FR" sz="1200" dirty="0" err="1"/>
              <a:t>Munafo</a:t>
            </a:r>
            <a:r>
              <a:rPr lang="fr-FR" sz="1200" dirty="0"/>
              <a:t>, 2016, EPFL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111F9F9-4C6A-0340-ACEB-E4407C5DE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025" name="Image 5" descr="/var/folders/dp/6hmgppx13_q4r7dvy4ggy_dnprt2jy/T/com.microsoft.Word/WebArchiveCopyPasteTempFiles/mp3.png">
            <a:extLst>
              <a:ext uri="{FF2B5EF4-FFF2-40B4-BE49-F238E27FC236}">
                <a16:creationId xmlns:a16="http://schemas.microsoft.com/office/drawing/2014/main" id="{EDB37D76-F6D5-3A46-804A-46D74DE79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85" y="4493624"/>
            <a:ext cx="4848756" cy="185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oneTexte 4">
            <a:extLst>
              <a:ext uri="{FF2B5EF4-FFF2-40B4-BE49-F238E27FC236}">
                <a16:creationId xmlns:a16="http://schemas.microsoft.com/office/drawing/2014/main" id="{8D3D8080-86CF-9F43-B0A8-5FCD852CD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801688"/>
            <a:ext cx="7799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III. Aménager pour habiter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r>
              <a:rPr lang="fr-FR" altLang="fr-FR" sz="2000"/>
              <a:t>Le rôle des architectes paysagistes, architectes du territoire</a:t>
            </a:r>
          </a:p>
          <a:p>
            <a:pPr algn="ctr" eaLnBrk="1" hangingPunct="1"/>
            <a:endParaRPr lang="fr-FR" altLang="fr-FR" sz="2000"/>
          </a:p>
        </p:txBody>
      </p:sp>
      <p:pic>
        <p:nvPicPr>
          <p:cNvPr id="3" name="Image 3" descr="content_BC62_S3.jpg">
            <a:extLst>
              <a:ext uri="{FF2B5EF4-FFF2-40B4-BE49-F238E27FC236}">
                <a16:creationId xmlns:a16="http://schemas.microsoft.com/office/drawing/2014/main" id="{C99E53B1-02B7-1344-B3BF-CFDF800E2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95" y="2280953"/>
            <a:ext cx="4800046" cy="441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7- 5- 110- Image0031- forestier 71.jpg">
            <a:extLst>
              <a:ext uri="{FF2B5EF4-FFF2-40B4-BE49-F238E27FC236}">
                <a16:creationId xmlns:a16="http://schemas.microsoft.com/office/drawing/2014/main" id="{8AE45C20-2BB3-5749-862F-3DEDE1539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10" y="2280953"/>
            <a:ext cx="4289520" cy="3981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899BE9-B08E-8F42-8B97-1450A6276A22}"/>
              </a:ext>
            </a:extLst>
          </p:cNvPr>
          <p:cNvSpPr txBox="1"/>
          <p:nvPr/>
        </p:nvSpPr>
        <p:spPr>
          <a:xfrm>
            <a:off x="6574709" y="6262777"/>
            <a:ext cx="4708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Boston, </a:t>
            </a:r>
            <a:r>
              <a:rPr lang="fr-FR" sz="1400" dirty="0" err="1"/>
              <a:t>Parksystem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Common to Franklin Park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ZoneTexte 4">
            <a:extLst>
              <a:ext uri="{FF2B5EF4-FFF2-40B4-BE49-F238E27FC236}">
                <a16:creationId xmlns:a16="http://schemas.microsoft.com/office/drawing/2014/main" id="{D0F96F4A-C572-274C-9EF8-611B5BC2B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801688"/>
            <a:ext cx="7799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III. Aménager pour habiter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r>
              <a:rPr lang="fr-FR" altLang="fr-FR" sz="2000"/>
              <a:t>Référentiels d’échelles</a:t>
            </a:r>
          </a:p>
          <a:p>
            <a:pPr algn="ctr" eaLnBrk="1" hangingPunct="1"/>
            <a:endParaRPr lang="fr-FR" altLang="fr-FR" sz="2000"/>
          </a:p>
        </p:txBody>
      </p:sp>
      <p:pic>
        <p:nvPicPr>
          <p:cNvPr id="3" name="Image 3" descr="entrelacement_z.jpg">
            <a:extLst>
              <a:ext uri="{FF2B5EF4-FFF2-40B4-BE49-F238E27FC236}">
                <a16:creationId xmlns:a16="http://schemas.microsoft.com/office/drawing/2014/main" id="{A89370F3-3488-4D44-9632-8F37B6758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01" y="2119770"/>
            <a:ext cx="6748073" cy="473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oneTexte 4">
            <a:extLst>
              <a:ext uri="{FF2B5EF4-FFF2-40B4-BE49-F238E27FC236}">
                <a16:creationId xmlns:a16="http://schemas.microsoft.com/office/drawing/2014/main" id="{866795C4-FC90-8C41-9D87-B60D0D141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4" y="801688"/>
            <a:ext cx="85616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III. Aménager pour habiter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Renouveler la planification: l’exemple de l’</a:t>
            </a:r>
            <a:r>
              <a:rPr lang="fr-FR" altLang="fr-FR" sz="2000" dirty="0" err="1"/>
              <a:t>Emscher</a:t>
            </a:r>
            <a:r>
              <a:rPr lang="fr-FR" altLang="fr-FR" sz="2000" dirty="0"/>
              <a:t> Park (1990’s)</a:t>
            </a:r>
          </a:p>
          <a:p>
            <a:pPr algn="ctr" eaLnBrk="1" hangingPunct="1"/>
            <a:endParaRPr lang="fr-FR" altLang="fr-FR" sz="2000" dirty="0"/>
          </a:p>
        </p:txBody>
      </p:sp>
      <p:sp>
        <p:nvSpPr>
          <p:cNvPr id="33794" name="Image 5">
            <a:extLst>
              <a:ext uri="{FF2B5EF4-FFF2-40B4-BE49-F238E27FC236}">
                <a16:creationId xmlns:a16="http://schemas.microsoft.com/office/drawing/2014/main" id="{AA276029-4D26-8244-8EDD-0724163918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24500" y="3025775"/>
            <a:ext cx="5432425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795" name="Bildplatzhalter 7">
            <a:extLst>
              <a:ext uri="{FF2B5EF4-FFF2-40B4-BE49-F238E27FC236}">
                <a16:creationId xmlns:a16="http://schemas.microsoft.com/office/drawing/2014/main" id="{8647D4A4-AD39-3E49-9AAD-27E9736DA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1788" y="2698750"/>
            <a:ext cx="55657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5" name="Bildplatzhalter 7">
            <a:extLst>
              <a:ext uri="{FF2B5EF4-FFF2-40B4-BE49-F238E27FC236}">
                <a16:creationId xmlns:a16="http://schemas.microsoft.com/office/drawing/2014/main" id="{1528664B-64D8-EC46-A58C-B75461A206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45054" r="3076" b="15681"/>
          <a:stretch/>
        </p:blipFill>
        <p:spPr>
          <a:xfrm>
            <a:off x="583685" y="3025775"/>
            <a:ext cx="3308559" cy="1399181"/>
          </a:xfrm>
          <a:prstGeom prst="rect">
            <a:avLst/>
          </a:prstGeom>
        </p:spPr>
      </p:pic>
      <p:pic>
        <p:nvPicPr>
          <p:cNvPr id="7" name="Image 2" descr="240-11- ruhr 3-  0015.JPG">
            <a:extLst>
              <a:ext uri="{FF2B5EF4-FFF2-40B4-BE49-F238E27FC236}">
                <a16:creationId xmlns:a16="http://schemas.microsoft.com/office/drawing/2014/main" id="{8EF452E5-1858-8946-9209-6C67F421F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42" y="4535489"/>
            <a:ext cx="3364302" cy="232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W:\ 200-Vorträge\ 230-Wolfgang Christ\ 2011 - Paris\2-Arbeitsdateien\Scans\Parkbericht - Emscher Landschaftspark - 1996 - 022.jpg">
            <a:extLst>
              <a:ext uri="{FF2B5EF4-FFF2-40B4-BE49-F238E27FC236}">
                <a16:creationId xmlns:a16="http://schemas.microsoft.com/office/drawing/2014/main" id="{FDD6B140-BA2C-0646-BA5A-1545A62AA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7" t="21347" r="5057" b="35660"/>
          <a:stretch/>
        </p:blipFill>
        <p:spPr bwMode="auto">
          <a:xfrm>
            <a:off x="1588398" y="256257"/>
            <a:ext cx="1299132" cy="20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Bildplatzhalter 4">
            <a:extLst>
              <a:ext uri="{FF2B5EF4-FFF2-40B4-BE49-F238E27FC236}">
                <a16:creationId xmlns:a16="http://schemas.microsoft.com/office/drawing/2014/main" id="{D7686137-E2EE-434D-BD8C-B6ED2118E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6" r="16"/>
          <a:stretch/>
        </p:blipFill>
        <p:spPr>
          <a:xfrm>
            <a:off x="157218" y="256257"/>
            <a:ext cx="1361031" cy="1995471"/>
          </a:xfrm>
          <a:prstGeom prst="rect">
            <a:avLst/>
          </a:prstGeom>
        </p:spPr>
      </p:pic>
      <p:pic>
        <p:nvPicPr>
          <p:cNvPr id="14" name="Bildplatzhalter 6">
            <a:extLst>
              <a:ext uri="{FF2B5EF4-FFF2-40B4-BE49-F238E27FC236}">
                <a16:creationId xmlns:a16="http://schemas.microsoft.com/office/drawing/2014/main" id="{77E2C7F0-FD52-3F46-B48C-DCC239F9A8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r="13365"/>
          <a:stretch>
            <a:fillRect/>
          </a:stretch>
        </p:blipFill>
        <p:spPr>
          <a:xfrm>
            <a:off x="10196424" y="327638"/>
            <a:ext cx="1489362" cy="2032631"/>
          </a:xfrm>
          <a:prstGeom prst="rect">
            <a:avLst/>
          </a:prstGeom>
        </p:spPr>
      </p:pic>
      <p:pic>
        <p:nvPicPr>
          <p:cNvPr id="15" name="Bildplatzhalter 2">
            <a:extLst>
              <a:ext uri="{FF2B5EF4-FFF2-40B4-BE49-F238E27FC236}">
                <a16:creationId xmlns:a16="http://schemas.microsoft.com/office/drawing/2014/main" id="{ACF654E5-D315-E44F-A004-190A133C2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5" b="20235"/>
          <a:stretch>
            <a:fillRect/>
          </a:stretch>
        </p:blipFill>
        <p:spPr>
          <a:xfrm>
            <a:off x="5524500" y="2933892"/>
            <a:ext cx="5262223" cy="380706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oneTexte 4">
            <a:extLst>
              <a:ext uri="{FF2B5EF4-FFF2-40B4-BE49-F238E27FC236}">
                <a16:creationId xmlns:a16="http://schemas.microsoft.com/office/drawing/2014/main" id="{866795C4-FC90-8C41-9D87-B60D0D141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662" y="858944"/>
            <a:ext cx="851474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III. Aménager pour habiter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Renouveler la planification: l’exemple de l’</a:t>
            </a:r>
            <a:r>
              <a:rPr lang="fr-FR" altLang="fr-FR" sz="2000" dirty="0" err="1"/>
              <a:t>Emscher</a:t>
            </a:r>
            <a:r>
              <a:rPr lang="fr-FR" altLang="fr-FR" sz="2000" dirty="0"/>
              <a:t> Park (1990’s)</a:t>
            </a:r>
          </a:p>
          <a:p>
            <a:pPr algn="ctr" eaLnBrk="1" hangingPunct="1"/>
            <a:endParaRPr lang="fr-FR" altLang="fr-FR" sz="2000" dirty="0"/>
          </a:p>
        </p:txBody>
      </p:sp>
      <p:sp>
        <p:nvSpPr>
          <p:cNvPr id="33794" name="Image 5">
            <a:extLst>
              <a:ext uri="{FF2B5EF4-FFF2-40B4-BE49-F238E27FC236}">
                <a16:creationId xmlns:a16="http://schemas.microsoft.com/office/drawing/2014/main" id="{AA276029-4D26-8244-8EDD-0724163918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24500" y="3025775"/>
            <a:ext cx="5432425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3795" name="Bildplatzhalter 7">
            <a:extLst>
              <a:ext uri="{FF2B5EF4-FFF2-40B4-BE49-F238E27FC236}">
                <a16:creationId xmlns:a16="http://schemas.microsoft.com/office/drawing/2014/main" id="{8647D4A4-AD39-3E49-9AAD-27E9736DA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1788" y="2698750"/>
            <a:ext cx="55657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" name="Bildplatzhalter 4">
            <a:extLst>
              <a:ext uri="{FF2B5EF4-FFF2-40B4-BE49-F238E27FC236}">
                <a16:creationId xmlns:a16="http://schemas.microsoft.com/office/drawing/2014/main" id="{FFF7EC3E-AE96-2249-8650-0355F082FC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r="2583"/>
          <a:stretch/>
        </p:blipFill>
        <p:spPr>
          <a:xfrm>
            <a:off x="4325148" y="3053184"/>
            <a:ext cx="4526949" cy="3173964"/>
          </a:xfrm>
          <a:prstGeom prst="rect">
            <a:avLst/>
          </a:prstGeom>
        </p:spPr>
      </p:pic>
      <p:pic>
        <p:nvPicPr>
          <p:cNvPr id="9" name="Image 4" descr="gelsenk_013-1.jpg">
            <a:extLst>
              <a:ext uri="{FF2B5EF4-FFF2-40B4-BE49-F238E27FC236}">
                <a16:creationId xmlns:a16="http://schemas.microsoft.com/office/drawing/2014/main" id="{FF0147E1-4BAF-3D40-9094-81D42E725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49" y="2182383"/>
            <a:ext cx="4044765" cy="404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4" descr="240-13-- Ruhr 1- 0015 compr.jpg">
            <a:extLst>
              <a:ext uri="{FF2B5EF4-FFF2-40B4-BE49-F238E27FC236}">
                <a16:creationId xmlns:a16="http://schemas.microsoft.com/office/drawing/2014/main" id="{2E542F53-E255-9341-842D-72F123C8B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097" y="3070715"/>
            <a:ext cx="3145979" cy="317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107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ZoneTexte 4">
            <a:extLst>
              <a:ext uri="{FF2B5EF4-FFF2-40B4-BE49-F238E27FC236}">
                <a16:creationId xmlns:a16="http://schemas.microsoft.com/office/drawing/2014/main" id="{C3E19A0D-8F7E-FE4B-95C5-4CBCE8A75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324" y="561332"/>
            <a:ext cx="7800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Les contextes « urbains »</a:t>
            </a:r>
          </a:p>
          <a:p>
            <a:pPr algn="ctr" eaLnBrk="1" hangingPunct="1"/>
            <a:endParaRPr lang="fr-FR" altLang="fr-FR" sz="2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3517D08-D294-DB4E-90B4-54292904D52C}"/>
              </a:ext>
            </a:extLst>
          </p:cNvPr>
          <p:cNvSpPr txBox="1"/>
          <p:nvPr/>
        </p:nvSpPr>
        <p:spPr>
          <a:xfrm>
            <a:off x="499707" y="1370117"/>
            <a:ext cx="111191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La ville problème</a:t>
            </a:r>
          </a:p>
          <a:p>
            <a:r>
              <a:rPr lang="fr-FR" dirty="0"/>
              <a:t>. Les espaces urbanisés occupent une infime partie de la surface terrestre mais abritent la moitié de la population mondiale et consomment les ¾ des ressources utilisées annuellement (énergie, eau, matériaux de construction…)</a:t>
            </a:r>
          </a:p>
          <a:p>
            <a:r>
              <a:rPr lang="fr-FR" dirty="0"/>
              <a:t>. Les villes absorbent une grande partie des ressources naturelles. Elles rejettent nombre de substances toxiques</a:t>
            </a:r>
          </a:p>
          <a:p>
            <a:r>
              <a:rPr lang="fr-FR" dirty="0"/>
              <a:t>. Elles réduisent les surfaces agricoles et produisent des rejets alimentaires, imposant des modes de recyclage des déchets.</a:t>
            </a:r>
          </a:p>
          <a:p>
            <a:r>
              <a:rPr lang="fr-FR" dirty="0"/>
              <a:t>. Elles sont l’objet de changements naturels imprévisibles : grandes catastrophes et questions d’adaptation</a:t>
            </a:r>
          </a:p>
          <a:p>
            <a:r>
              <a:rPr lang="fr-FR" dirty="0"/>
              <a:t>. Elles font face à des risques industriels</a:t>
            </a:r>
          </a:p>
          <a:p>
            <a:endParaRPr lang="fr-FR" dirty="0"/>
          </a:p>
          <a:p>
            <a:r>
              <a:rPr lang="fr-FR" b="1" i="1" dirty="0"/>
              <a:t>…. et promesse</a:t>
            </a:r>
          </a:p>
          <a:p>
            <a:pPr marL="0" indent="0">
              <a:buNone/>
            </a:pPr>
            <a:r>
              <a:rPr lang="fr-FR" dirty="0"/>
              <a:t>. Les espaces urbanisés occupent une partie faible de la surface terrestre, laissant les territoires potentiellement vierges s’ils ne sont pas considérés comme ressources servantes.</a:t>
            </a:r>
          </a:p>
          <a:p>
            <a:pPr marL="0" indent="0">
              <a:buNone/>
            </a:pPr>
            <a:r>
              <a:rPr lang="fr-FR" dirty="0"/>
              <a:t>. On peut reconsidérer la ville et son environnement, dans une vision ni autarcique, ni prédatrice.</a:t>
            </a:r>
          </a:p>
          <a:p>
            <a:pPr marL="0" indent="0">
              <a:buNone/>
            </a:pPr>
            <a:r>
              <a:rPr lang="fr-FR" dirty="0"/>
              <a:t>. La concentration des pressions dans les villes conduit à élargir le spectre à sa dimension sociale et économique pour prendre la ville comme lieu de création. </a:t>
            </a:r>
          </a:p>
          <a:p>
            <a:pPr marL="0" indent="0">
              <a:buNone/>
            </a:pPr>
            <a:r>
              <a:rPr lang="fr-FR" dirty="0"/>
              <a:t>. Les comportements sociaux et économiques urbains peuvent infléchir les trajectoires des villes pour lutter et s’adapter au changement climatique.</a:t>
            </a:r>
          </a:p>
          <a:p>
            <a:pPr marL="0" indent="0">
              <a:buNone/>
            </a:pPr>
            <a:r>
              <a:rPr lang="fr-FR" dirty="0"/>
              <a:t>. La ville est un acteur social et politique</a:t>
            </a:r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oneTexte 4">
            <a:extLst>
              <a:ext uri="{FF2B5EF4-FFF2-40B4-BE49-F238E27FC236}">
                <a16:creationId xmlns:a16="http://schemas.microsoft.com/office/drawing/2014/main" id="{18F8D926-76E4-E346-A7CF-4E1276B0E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801688"/>
            <a:ext cx="77993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III. Aménager pour habiter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Renouveler la planification: L’exemple d’Anvers (2000’s-2010’s)</a:t>
            </a:r>
          </a:p>
          <a:p>
            <a:pPr algn="ctr" eaLnBrk="1" hangingPunct="1"/>
            <a:endParaRPr lang="fr-FR" altLang="fr-FR" sz="2000" dirty="0"/>
          </a:p>
        </p:txBody>
      </p:sp>
      <p:pic>
        <p:nvPicPr>
          <p:cNvPr id="3" name="Image 2" descr="Opening Park Spoor Noord 2009_03_Copyrights_Ian_Coomans.jpg">
            <a:extLst>
              <a:ext uri="{FF2B5EF4-FFF2-40B4-BE49-F238E27FC236}">
                <a16:creationId xmlns:a16="http://schemas.microsoft.com/office/drawing/2014/main" id="{EFB7244F-A0B6-944D-8366-CF69ED1A3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1" y="2363563"/>
            <a:ext cx="6046106" cy="4048092"/>
          </a:xfrm>
          <a:prstGeom prst="rect">
            <a:avLst/>
          </a:prstGeom>
        </p:spPr>
      </p:pic>
      <p:pic>
        <p:nvPicPr>
          <p:cNvPr id="4" name="Image 1" descr="Strategic Spatial Structure Plan strategic map.jpg">
            <a:extLst>
              <a:ext uri="{FF2B5EF4-FFF2-40B4-BE49-F238E27FC236}">
                <a16:creationId xmlns:a16="http://schemas.microsoft.com/office/drawing/2014/main" id="{88BC7F56-DE28-2345-841E-94B8B965E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453" y="2235246"/>
            <a:ext cx="3783042" cy="430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46975EC-B0A4-4442-91DC-3B31253ADFB1}"/>
              </a:ext>
            </a:extLst>
          </p:cNvPr>
          <p:cNvSpPr txBox="1"/>
          <p:nvPr/>
        </p:nvSpPr>
        <p:spPr>
          <a:xfrm>
            <a:off x="983411" y="6386084"/>
            <a:ext cx="10420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Spoor</a:t>
            </a:r>
            <a:r>
              <a:rPr lang="fr-FR" sz="1400" dirty="0"/>
              <a:t> Park; </a:t>
            </a:r>
            <a:r>
              <a:rPr lang="fr-FR" sz="1400" dirty="0" err="1"/>
              <a:t>Stadt</a:t>
            </a:r>
            <a:r>
              <a:rPr lang="fr-FR" sz="1400" dirty="0"/>
              <a:t> </a:t>
            </a:r>
            <a:r>
              <a:rPr lang="fr-FR" sz="1400" dirty="0" err="1"/>
              <a:t>StructuurPlan</a:t>
            </a:r>
            <a:r>
              <a:rPr lang="fr-FR" sz="1400" dirty="0"/>
              <a:t>, conception 2003-2006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2689981-C301-0449-A65B-15AE337A39BF}"/>
              </a:ext>
            </a:extLst>
          </p:cNvPr>
          <p:cNvSpPr txBox="1"/>
          <p:nvPr/>
        </p:nvSpPr>
        <p:spPr>
          <a:xfrm>
            <a:off x="2240554" y="554023"/>
            <a:ext cx="60682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Anvers, Du grand projet à l’acupuncture</a:t>
            </a:r>
          </a:p>
          <a:p>
            <a:endParaRPr lang="fr-FR" dirty="0"/>
          </a:p>
        </p:txBody>
      </p:sp>
      <p:pic>
        <p:nvPicPr>
          <p:cNvPr id="6" name="Image 2" descr="SCOP-BIEN-C17020214170 - copie.jpg">
            <a:extLst>
              <a:ext uri="{FF2B5EF4-FFF2-40B4-BE49-F238E27FC236}">
                <a16:creationId xmlns:a16="http://schemas.microsoft.com/office/drawing/2014/main" id="{AA0BE9F0-17D4-6B49-B05C-84272C289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8" y="2072845"/>
            <a:ext cx="5072033" cy="437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" descr="Antwerpen_eilandje_490.jpg">
            <a:extLst>
              <a:ext uri="{FF2B5EF4-FFF2-40B4-BE49-F238E27FC236}">
                <a16:creationId xmlns:a16="http://schemas.microsoft.com/office/drawing/2014/main" id="{14848C7F-A187-244C-A9D7-252FC6912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51" y="1183870"/>
            <a:ext cx="5082540" cy="254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" descr="SCOP-BIEN-C17020214190 - copie.jpg">
            <a:extLst>
              <a:ext uri="{FF2B5EF4-FFF2-40B4-BE49-F238E27FC236}">
                <a16:creationId xmlns:a16="http://schemas.microsoft.com/office/drawing/2014/main" id="{BF60B994-4A68-2642-85FA-A2021588E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50" y="3638154"/>
            <a:ext cx="5082541" cy="281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015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ZoneTexte 1"/>
          <p:cNvSpPr txBox="1">
            <a:spLocks noChangeArrowheads="1"/>
          </p:cNvSpPr>
          <p:nvPr/>
        </p:nvSpPr>
        <p:spPr bwMode="auto">
          <a:xfrm>
            <a:off x="3676409" y="466275"/>
            <a:ext cx="53668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 err="1"/>
              <a:t>Mégaville</a:t>
            </a:r>
            <a:r>
              <a:rPr lang="fr-FR" sz="1800" dirty="0"/>
              <a:t>: Le projet de la </a:t>
            </a:r>
            <a:r>
              <a:rPr lang="fr-FR" sz="1800" dirty="0" err="1"/>
              <a:t>Groene</a:t>
            </a:r>
            <a:r>
              <a:rPr lang="fr-FR" sz="1800" dirty="0"/>
              <a:t> </a:t>
            </a:r>
            <a:r>
              <a:rPr lang="fr-FR" sz="1800" dirty="0" err="1"/>
              <a:t>Singel</a:t>
            </a:r>
            <a:endParaRPr lang="fr-FR" sz="1800" dirty="0"/>
          </a:p>
        </p:txBody>
      </p:sp>
      <p:pic>
        <p:nvPicPr>
          <p:cNvPr id="67586" name="Image 2" descr="SCOP-BIEN-C17020214210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0453"/>
            <a:ext cx="5026320" cy="326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" descr="SCOP-BIEN-C17020214211 - copie.jpg">
            <a:extLst>
              <a:ext uri="{FF2B5EF4-FFF2-40B4-BE49-F238E27FC236}">
                <a16:creationId xmlns:a16="http://schemas.microsoft.com/office/drawing/2014/main" id="{F0EFA364-A3C8-1F40-9C9F-169EB3C8A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400" y="2173858"/>
            <a:ext cx="4052725" cy="401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 descr="SCOP-BIEN-C17020214180 - copie.jpg">
            <a:extLst>
              <a:ext uri="{FF2B5EF4-FFF2-40B4-BE49-F238E27FC236}">
                <a16:creationId xmlns:a16="http://schemas.microsoft.com/office/drawing/2014/main" id="{5055A4AA-F024-5E40-9976-35482FCB4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477" y="1263221"/>
            <a:ext cx="2202851" cy="508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393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oneTexte 4">
            <a:extLst>
              <a:ext uri="{FF2B5EF4-FFF2-40B4-BE49-F238E27FC236}">
                <a16:creationId xmlns:a16="http://schemas.microsoft.com/office/drawing/2014/main" id="{18F8D926-76E4-E346-A7CF-4E1276B0E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801688"/>
            <a:ext cx="7799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III. Aménager pour habiter</a:t>
            </a:r>
          </a:p>
          <a:p>
            <a:pPr algn="ctr" eaLnBrk="1" hangingPunct="1"/>
            <a:endParaRPr lang="fr-FR" altLang="fr-FR" sz="2000" dirty="0"/>
          </a:p>
          <a:p>
            <a:pPr algn="ctr" eaLnBrk="1" hangingPunct="1"/>
            <a:r>
              <a:rPr lang="fr-FR" altLang="fr-FR" sz="2000" dirty="0"/>
              <a:t>Renouveler la planification: L’exemple de Séoul</a:t>
            </a:r>
          </a:p>
          <a:p>
            <a:pPr algn="ctr" eaLnBrk="1" hangingPunct="1"/>
            <a:endParaRPr lang="fr-FR" alt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B5C362-E062-BE4D-A3DE-72B4348D1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97" y="2125663"/>
            <a:ext cx="3315972" cy="45241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5B5346-F66B-304C-B755-BD275F5FB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538" y="2125663"/>
            <a:ext cx="4303494" cy="452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25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A390B4-DAB7-2A4A-9A2E-5B972E4FE92F}"/>
              </a:ext>
            </a:extLst>
          </p:cNvPr>
          <p:cNvSpPr txBox="1"/>
          <p:nvPr/>
        </p:nvSpPr>
        <p:spPr>
          <a:xfrm>
            <a:off x="5193102" y="414068"/>
            <a:ext cx="6797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Echelles, acteurs et décisions</a:t>
            </a:r>
          </a:p>
          <a:p>
            <a:pPr algn="ctr"/>
            <a:endParaRPr lang="fr-FR" sz="2000" dirty="0"/>
          </a:p>
          <a:p>
            <a:pPr algn="ctr"/>
            <a:r>
              <a:rPr lang="fr-FR" sz="2000" dirty="0"/>
              <a:t>L’exemple de Seoul et de la reconversion de l’autoroute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FD4C819-C841-1044-8658-17CE33CD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81" y="1779632"/>
            <a:ext cx="2373912" cy="2724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6B96DC3-FAED-6B45-A658-A84A7049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43" y="288842"/>
            <a:ext cx="4131789" cy="13704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579D3F1-5BED-1744-A954-FD7B2C21B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653" y="1779632"/>
            <a:ext cx="2782919" cy="27092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595AC3-700A-924A-B432-B8DEE530D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991" y="1779632"/>
            <a:ext cx="2797897" cy="26744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874D04A-8868-E046-BCF0-E90649BC29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81" y="4624777"/>
            <a:ext cx="4377715" cy="224097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2D7B85-19E4-334F-BE37-0FCF7F198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5310" y="4624777"/>
            <a:ext cx="3266649" cy="224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066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oneTexte 4">
            <a:extLst>
              <a:ext uri="{FF2B5EF4-FFF2-40B4-BE49-F238E27FC236}">
                <a16:creationId xmlns:a16="http://schemas.microsoft.com/office/drawing/2014/main" id="{01B4C580-F131-DD43-8AE5-6C8CEE76A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801688"/>
            <a:ext cx="77993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Conclusion</a:t>
            </a:r>
          </a:p>
          <a:p>
            <a:pPr algn="ctr" eaLnBrk="1" hangingPunct="1"/>
            <a:endParaRPr lang="fr-FR" altLang="fr-FR" sz="2000"/>
          </a:p>
          <a:p>
            <a:pPr algn="ctr" eaLnBrk="1" hangingPunct="1"/>
            <a:r>
              <a:rPr lang="fr-FR" altLang="fr-FR" sz="2000"/>
              <a:t>Agir dans l’Anthropocène</a:t>
            </a:r>
          </a:p>
          <a:p>
            <a:pPr algn="ctr" eaLnBrk="1" hangingPunct="1"/>
            <a:endParaRPr lang="fr-FR" altLang="fr-FR" sz="2000"/>
          </a:p>
        </p:txBody>
      </p:sp>
      <p:sp>
        <p:nvSpPr>
          <p:cNvPr id="35842" name="ZoneTexte 1">
            <a:extLst>
              <a:ext uri="{FF2B5EF4-FFF2-40B4-BE49-F238E27FC236}">
                <a16:creationId xmlns:a16="http://schemas.microsoft.com/office/drawing/2014/main" id="{A291016A-3292-4244-B6B0-255670A2E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49" y="2708694"/>
            <a:ext cx="5833254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dirty="0"/>
              <a:t>" Étant donné que les activités humaines sont également devenues des forces géologiques importantes, par exemple à travers les changements d'utilisation des sols, la déforestation et la combustion de combustibles fossiles, il est justifié d'attribuer le terme " anthropocène " à l'époque géologique actuelle. Cette époque peut être définie comme ayant commencé il y a environ deux siècles, coïncidant avec la conception de la machine à vapeur par James Watt en 1784. </a:t>
            </a:r>
            <a:r>
              <a:rPr lang="en-US" altLang="fr-FR" dirty="0"/>
              <a:t>”</a:t>
            </a:r>
          </a:p>
          <a:p>
            <a:pPr eaLnBrk="1" hangingPunct="1"/>
            <a:endParaRPr lang="fr-FR" altLang="fr-FR" dirty="0"/>
          </a:p>
          <a:p>
            <a:pPr eaLnBrk="1" hangingPunct="1"/>
            <a:r>
              <a:rPr lang="en-US" altLang="fr-FR" dirty="0"/>
              <a:t>Paul </a:t>
            </a:r>
            <a:r>
              <a:rPr lang="en-US" altLang="fr-FR" dirty="0" err="1"/>
              <a:t>Crutzen</a:t>
            </a:r>
            <a:r>
              <a:rPr lang="en-US" altLang="fr-FR" dirty="0"/>
              <a:t>, The " Anthropocene ", </a:t>
            </a:r>
            <a:r>
              <a:rPr lang="en-US" altLang="fr-FR" i="1" dirty="0"/>
              <a:t>Earth System Science in the Anthropocene</a:t>
            </a:r>
            <a:r>
              <a:rPr lang="en-US" altLang="fr-FR" dirty="0"/>
              <a:t>, pp.13-18, 2006.</a:t>
            </a:r>
            <a:endParaRPr lang="fr-FR" altLang="fr-FR" dirty="0"/>
          </a:p>
          <a:p>
            <a:pPr eaLnBrk="1" hangingPunct="1"/>
            <a:endParaRPr lang="fr-FR" altLang="fr-FR" dirty="0"/>
          </a:p>
        </p:txBody>
      </p:sp>
      <p:pic>
        <p:nvPicPr>
          <p:cNvPr id="4" name="Image 3" descr="113500_couverture_Hres_0.jpg">
            <a:extLst>
              <a:ext uri="{FF2B5EF4-FFF2-40B4-BE49-F238E27FC236}">
                <a16:creationId xmlns:a16="http://schemas.microsoft.com/office/drawing/2014/main" id="{08E23AB3-F72A-F243-9069-D44B6D029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82" y="2409560"/>
            <a:ext cx="2696103" cy="36681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A7D0E2-FB20-F842-88E4-6676E288F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72" y="2409560"/>
            <a:ext cx="2395537" cy="366816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oneTexte 4">
            <a:extLst>
              <a:ext uri="{FF2B5EF4-FFF2-40B4-BE49-F238E27FC236}">
                <a16:creationId xmlns:a16="http://schemas.microsoft.com/office/drawing/2014/main" id="{01B4C580-F131-DD43-8AE5-6C8CEE76A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957" y="601275"/>
            <a:ext cx="7799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 dirty="0"/>
              <a:t>Références bibliographiques</a:t>
            </a:r>
          </a:p>
          <a:p>
            <a:pPr algn="ctr" eaLnBrk="1" hangingPunct="1"/>
            <a:endParaRPr lang="fr-FR" altLang="fr-FR" sz="2000" dirty="0"/>
          </a:p>
        </p:txBody>
      </p:sp>
      <p:sp>
        <p:nvSpPr>
          <p:cNvPr id="35842" name="ZoneTexte 1">
            <a:extLst>
              <a:ext uri="{FF2B5EF4-FFF2-40B4-BE49-F238E27FC236}">
                <a16:creationId xmlns:a16="http://schemas.microsoft.com/office/drawing/2014/main" id="{A291016A-3292-4244-B6B0-255670A2E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08" y="1417251"/>
            <a:ext cx="10781429" cy="603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r-FR" sz="1200" dirty="0"/>
              <a:t>Sabine </a:t>
            </a:r>
            <a:r>
              <a:rPr lang="fr-FR" sz="1200" dirty="0" err="1"/>
              <a:t>Barles</a:t>
            </a:r>
            <a:r>
              <a:rPr lang="fr-FR" sz="1200" dirty="0"/>
              <a:t>, « Les villes parasites ou gisements de ressources », Dossier Les apories de la ville durable, </a:t>
            </a:r>
            <a:r>
              <a:rPr lang="fr-FR" sz="1200" i="1" dirty="0"/>
              <a:t>La Vie des Idées</a:t>
            </a:r>
            <a:r>
              <a:rPr lang="fr-FR" sz="1200" dirty="0"/>
              <a:t>, 25 mai 2010</a:t>
            </a:r>
          </a:p>
          <a:p>
            <a:r>
              <a:rPr lang="fr-FR" sz="1200" dirty="0">
                <a:hlinkClick r:id="rId2"/>
              </a:rPr>
              <a:t>https://laviedesidees.fr/Les-villes-parasites-ou-gisements.html</a:t>
            </a:r>
            <a:endParaRPr lang="fr-FR" sz="1200" dirty="0"/>
          </a:p>
          <a:p>
            <a:r>
              <a:rPr lang="fr-FR" sz="1200" dirty="0"/>
              <a:t>Dorothée </a:t>
            </a:r>
            <a:r>
              <a:rPr lang="fr-FR" sz="1200" dirty="0" err="1"/>
              <a:t>Brantz</a:t>
            </a:r>
            <a:r>
              <a:rPr lang="fr-FR" sz="1200" dirty="0"/>
              <a:t> et </a:t>
            </a:r>
            <a:r>
              <a:rPr lang="fr-FR" sz="1200" dirty="0" err="1"/>
              <a:t>Avi</a:t>
            </a:r>
            <a:r>
              <a:rPr lang="fr-FR" sz="1200" dirty="0"/>
              <a:t> Sharma (</a:t>
            </a:r>
            <a:r>
              <a:rPr lang="fr-FR" sz="1200" dirty="0" err="1"/>
              <a:t>Eds</a:t>
            </a:r>
            <a:r>
              <a:rPr lang="fr-FR" sz="1200" dirty="0"/>
              <a:t>), </a:t>
            </a:r>
            <a:r>
              <a:rPr lang="fr-FR" sz="1200" i="1" dirty="0" err="1"/>
              <a:t>Urban</a:t>
            </a:r>
            <a:r>
              <a:rPr lang="fr-FR" sz="1200" i="1" dirty="0"/>
              <a:t> </a:t>
            </a:r>
            <a:r>
              <a:rPr lang="fr-FR" sz="1200" i="1" dirty="0" err="1"/>
              <a:t>resilience</a:t>
            </a:r>
            <a:r>
              <a:rPr lang="fr-FR" sz="1200" i="1" dirty="0"/>
              <a:t> in a global </a:t>
            </a:r>
            <a:r>
              <a:rPr lang="fr-FR" sz="1200" i="1" dirty="0" err="1"/>
              <a:t>context</a:t>
            </a:r>
            <a:r>
              <a:rPr lang="fr-FR" sz="1200" i="1" dirty="0"/>
              <a:t>, Actors, Narratives and </a:t>
            </a:r>
            <a:r>
              <a:rPr lang="fr-FR" sz="1200" i="1" dirty="0" err="1"/>
              <a:t>Temporalities</a:t>
            </a:r>
            <a:r>
              <a:rPr lang="fr-FR" sz="1200" dirty="0"/>
              <a:t>, </a:t>
            </a:r>
            <a:r>
              <a:rPr lang="fr-FR" sz="1200" dirty="0" err="1"/>
              <a:t>Urban</a:t>
            </a:r>
            <a:r>
              <a:rPr lang="fr-FR" sz="1200" dirty="0"/>
              <a:t> </a:t>
            </a:r>
            <a:r>
              <a:rPr lang="fr-FR" sz="1200" dirty="0" err="1"/>
              <a:t>Studies</a:t>
            </a:r>
            <a:r>
              <a:rPr lang="fr-FR" sz="1200" dirty="0"/>
              <a:t>, 2021</a:t>
            </a:r>
          </a:p>
          <a:p>
            <a:r>
              <a:rPr lang="fr-FR" sz="1200" dirty="0" err="1"/>
              <a:t>Eric</a:t>
            </a:r>
            <a:r>
              <a:rPr lang="fr-FR" sz="1200" dirty="0"/>
              <a:t> Charmes et Max Rousseau, « La mondialisation du confinement,, une faille dans la planétarisation de l’urbain? », La Vie des Idées, 12 mai 2020, </a:t>
            </a:r>
            <a:r>
              <a:rPr lang="fr-FR" sz="1200" dirty="0">
                <a:hlinkClick r:id="rId3"/>
              </a:rPr>
              <a:t>https://laviedesidees.fr/La-mondialisation-du-confinement.html</a:t>
            </a:r>
            <a:endParaRPr lang="fr-FR" sz="1200" dirty="0"/>
          </a:p>
          <a:p>
            <a:r>
              <a:rPr lang="fr-FR" sz="1200" dirty="0" err="1"/>
              <a:t>Eric</a:t>
            </a:r>
            <a:r>
              <a:rPr lang="fr-FR" sz="1200" dirty="0"/>
              <a:t> Charmes, </a:t>
            </a:r>
            <a:r>
              <a:rPr lang="fr-FR" sz="1200" dirty="0" err="1"/>
              <a:t>Taoufik</a:t>
            </a:r>
            <a:r>
              <a:rPr lang="fr-FR" sz="1200" dirty="0"/>
              <a:t> </a:t>
            </a:r>
            <a:r>
              <a:rPr lang="fr-FR" sz="1200" dirty="0" err="1"/>
              <a:t>Souami</a:t>
            </a:r>
            <a:r>
              <a:rPr lang="fr-FR" sz="1200" dirty="0"/>
              <a:t>, </a:t>
            </a:r>
            <a:r>
              <a:rPr lang="fr-FR" sz="1200" i="1" dirty="0"/>
              <a:t>Villes rêvées, villes durables?</a:t>
            </a:r>
            <a:r>
              <a:rPr lang="fr-FR" sz="1200" dirty="0"/>
              <a:t>, Gallimard, 2009</a:t>
            </a:r>
          </a:p>
          <a:p>
            <a:r>
              <a:rPr lang="fr-FR" sz="1200" dirty="0"/>
              <a:t>Xavier Desjardins, « Pour l’atténuation du changement climatique, quelle est la contribution possible de l’aménagement du territoire? », </a:t>
            </a:r>
            <a:r>
              <a:rPr lang="fr-FR" sz="1200" dirty="0" err="1"/>
              <a:t>Cybergeo</a:t>
            </a:r>
            <a:r>
              <a:rPr lang="fr-FR" sz="1200" dirty="0"/>
              <a:t>, </a:t>
            </a:r>
            <a:r>
              <a:rPr lang="fr-FR" sz="1200" dirty="0" err="1"/>
              <a:t>European</a:t>
            </a:r>
            <a:r>
              <a:rPr lang="fr-FR" sz="1200" dirty="0"/>
              <a:t> Journal of </a:t>
            </a:r>
            <a:r>
              <a:rPr lang="fr-FR" sz="1200" dirty="0" err="1"/>
              <a:t>Geography</a:t>
            </a:r>
            <a:r>
              <a:rPr lang="fr-FR" sz="1200" dirty="0"/>
              <a:t>, 2011</a:t>
            </a:r>
          </a:p>
          <a:p>
            <a:r>
              <a:rPr lang="fr-FR" sz="1200" dirty="0"/>
              <a:t>David </a:t>
            </a:r>
            <a:r>
              <a:rPr lang="fr-FR" sz="1200" dirty="0" err="1"/>
              <a:t>Edgerton</a:t>
            </a:r>
            <a:r>
              <a:rPr lang="fr-FR" sz="1200" dirty="0"/>
              <a:t>, “De l’innovation à l’usage, 10 thèses éclectiques sur l’historiographie des techniques”, </a:t>
            </a:r>
            <a:r>
              <a:rPr lang="fr-FR" sz="1200" i="1" dirty="0"/>
              <a:t>Annales. Histoire, Sciences Sociales</a:t>
            </a:r>
            <a:r>
              <a:rPr lang="fr-FR" sz="1200" dirty="0"/>
              <a:t>, 53</a:t>
            </a:r>
            <a:r>
              <a:rPr lang="fr-FR" sz="1200" baseline="30000" dirty="0"/>
              <a:t>ème</a:t>
            </a:r>
            <a:r>
              <a:rPr lang="fr-FR" sz="1200" dirty="0"/>
              <a:t> année, n°4-5, 1998, pp. 815-837 </a:t>
            </a:r>
          </a:p>
          <a:p>
            <a:r>
              <a:rPr lang="fr-FR" sz="1200" dirty="0"/>
              <a:t>Vincent Kaufmann, Emmanuel </a:t>
            </a:r>
            <a:r>
              <a:rPr lang="fr-FR" sz="1200" dirty="0" err="1"/>
              <a:t>Ravalet</a:t>
            </a:r>
            <a:r>
              <a:rPr lang="fr-FR" sz="1200" dirty="0"/>
              <a:t> (</a:t>
            </a:r>
            <a:r>
              <a:rPr lang="fr-FR" sz="1200" dirty="0" err="1"/>
              <a:t>dir</a:t>
            </a:r>
            <a:r>
              <a:rPr lang="fr-FR" sz="1200" dirty="0"/>
              <a:t>), </a:t>
            </a:r>
            <a:r>
              <a:rPr lang="fr-FR" sz="1200" i="1" dirty="0"/>
              <a:t>L’urbanisme par les modes de vie, Outils d’analyse pour un aménagement durable</a:t>
            </a:r>
            <a:r>
              <a:rPr lang="fr-FR" sz="1200" dirty="0"/>
              <a:t>, </a:t>
            </a:r>
            <a:r>
              <a:rPr lang="fr-FR" sz="1200" dirty="0" err="1"/>
              <a:t>Metispresses</a:t>
            </a:r>
            <a:r>
              <a:rPr lang="fr-FR" sz="1200" dirty="0"/>
              <a:t>, 2019</a:t>
            </a:r>
          </a:p>
          <a:p>
            <a:r>
              <a:rPr lang="fr-FR" sz="1200" dirty="0"/>
              <a:t>Paul </a:t>
            </a:r>
            <a:r>
              <a:rPr lang="fr-FR" sz="1200" dirty="0" err="1"/>
              <a:t>Lecroart</a:t>
            </a:r>
            <a:r>
              <a:rPr lang="fr-FR" sz="1200" dirty="0"/>
              <a:t>, </a:t>
            </a:r>
            <a:r>
              <a:rPr lang="fr-FR" sz="1200" i="1" dirty="0"/>
              <a:t>La ville </a:t>
            </a:r>
            <a:r>
              <a:rPr lang="fr-FR" sz="1200" i="1" dirty="0" err="1"/>
              <a:t>après</a:t>
            </a:r>
            <a:r>
              <a:rPr lang="fr-FR" sz="1200" i="1" dirty="0"/>
              <a:t> l’autoroute : </a:t>
            </a:r>
            <a:r>
              <a:rPr lang="fr-FR" sz="1200" i="1" dirty="0" err="1"/>
              <a:t>études</a:t>
            </a:r>
            <a:r>
              <a:rPr lang="fr-FR" sz="1200" i="1" dirty="0"/>
              <a:t> de cas, </a:t>
            </a:r>
            <a:r>
              <a:rPr lang="fr-FR" sz="1200" i="1" dirty="0" err="1"/>
              <a:t>Séoul</a:t>
            </a:r>
            <a:r>
              <a:rPr lang="fr-FR" sz="1200" i="1" dirty="0"/>
              <a:t>, </a:t>
            </a:r>
            <a:r>
              <a:rPr lang="fr-FR" sz="1200" i="1" dirty="0" err="1"/>
              <a:t>Cheonggyecheon</a:t>
            </a:r>
            <a:r>
              <a:rPr lang="fr-FR" sz="1200" i="1" dirty="0"/>
              <a:t> </a:t>
            </a:r>
            <a:r>
              <a:rPr lang="fr-FR" sz="1200" i="1" dirty="0" err="1"/>
              <a:t>Expressway</a:t>
            </a:r>
            <a:r>
              <a:rPr lang="fr-FR" sz="1200" dirty="0"/>
              <a:t>, IAURIF, </a:t>
            </a:r>
            <a:r>
              <a:rPr lang="fr-FR" sz="1200" dirty="0" err="1"/>
              <a:t>Août</a:t>
            </a:r>
            <a:r>
              <a:rPr lang="fr-FR" sz="1200" dirty="0"/>
              <a:t> 2013</a:t>
            </a:r>
          </a:p>
          <a:p>
            <a:r>
              <a:rPr lang="fr-FR" sz="1200" dirty="0"/>
              <a:t>Fanny Lopez, </a:t>
            </a:r>
            <a:r>
              <a:rPr lang="fr-FR" sz="1200" i="1" dirty="0"/>
              <a:t>L’ordre électrique, Infrastructures énergétiques et territoires</a:t>
            </a:r>
            <a:r>
              <a:rPr lang="fr-FR" sz="1200" dirty="0"/>
              <a:t>, </a:t>
            </a:r>
            <a:r>
              <a:rPr lang="fr-FR" sz="1200" dirty="0" err="1"/>
              <a:t>Metispresses</a:t>
            </a:r>
            <a:r>
              <a:rPr lang="fr-FR" sz="1200" dirty="0"/>
              <a:t>, 2019</a:t>
            </a:r>
          </a:p>
          <a:p>
            <a:r>
              <a:rPr lang="fr-FR" sz="1200" dirty="0"/>
              <a:t>Dennis </a:t>
            </a:r>
            <a:r>
              <a:rPr lang="fr-FR" sz="1200" dirty="0" err="1"/>
              <a:t>Meadows</a:t>
            </a:r>
            <a:r>
              <a:rPr lang="fr-FR" sz="1200" dirty="0"/>
              <a:t>, « Nous n’avons pas mis fin à la croissance, la nature va s’en charger », Entretien à </a:t>
            </a:r>
            <a:r>
              <a:rPr lang="fr-FR" sz="1200" i="1" dirty="0" err="1"/>
              <a:t>Terraeco.net</a:t>
            </a:r>
            <a:r>
              <a:rPr lang="fr-FR" sz="1200" dirty="0"/>
              <a:t>, 31 mai 2012. </a:t>
            </a:r>
          </a:p>
          <a:p>
            <a:r>
              <a:rPr lang="fr-FR" sz="1200" dirty="0" err="1"/>
              <a:t>Sebastien</a:t>
            </a:r>
            <a:r>
              <a:rPr lang="fr-FR" sz="1200" dirty="0"/>
              <a:t> </a:t>
            </a:r>
            <a:r>
              <a:rPr lang="fr-FR" sz="1200" dirty="0" err="1"/>
              <a:t>Munafo</a:t>
            </a:r>
            <a:r>
              <a:rPr lang="fr-FR" sz="1200" dirty="0"/>
              <a:t>, Cadres de vie, modes de vie et mobilités de loisirs : les vertus de la ville compacte remises en cause ? EPFL, Lausanne, 2015.</a:t>
            </a:r>
          </a:p>
          <a:p>
            <a:r>
              <a:rPr lang="fr-FR" sz="1200" dirty="0"/>
              <a:t>Valérie </a:t>
            </a:r>
            <a:r>
              <a:rPr lang="fr-FR" sz="1200" dirty="0" err="1"/>
              <a:t>November</a:t>
            </a:r>
            <a:r>
              <a:rPr lang="fr-FR" sz="1200" dirty="0"/>
              <a:t>, « Comment favoriser l’équité territoriale face aux risques », Dossier Les apories de la ville durable, </a:t>
            </a:r>
            <a:r>
              <a:rPr lang="fr-FR" sz="1200" i="1" dirty="0" err="1"/>
              <a:t>Métropolitiques</a:t>
            </a:r>
            <a:r>
              <a:rPr lang="fr-FR" sz="1200" dirty="0"/>
              <a:t>, 4 mai 2012</a:t>
            </a:r>
          </a:p>
          <a:p>
            <a:r>
              <a:rPr lang="fr-FR" sz="1200" dirty="0">
                <a:hlinkClick r:id="rId4"/>
              </a:rPr>
              <a:t>https://metropolitiques.eu/Comment-favoriser-l-equite.html</a:t>
            </a:r>
            <a:endParaRPr lang="fr-FR" sz="1200" dirty="0"/>
          </a:p>
          <a:p>
            <a:r>
              <a:rPr lang="fr-FR" sz="1200" dirty="0"/>
              <a:t>Nathalie Roseau, « De l’énoncé au projet, les mots de la ville territoire », Société Française des Architectes, 28 mai 2021, </a:t>
            </a:r>
            <a:r>
              <a:rPr lang="fr-FR" sz="1200" dirty="0">
                <a:hlinkClick r:id="rId5"/>
              </a:rPr>
              <a:t>https://www.youtube.com/watch?v=rzEN8N9-7H8&amp;list=PLf9FrAxI6HUkDxZnhTE2Mqi-MRu34gTU5&amp;index=9</a:t>
            </a:r>
            <a:endParaRPr lang="fr-FR" sz="1200" dirty="0"/>
          </a:p>
          <a:p>
            <a:r>
              <a:rPr lang="fr-FR" sz="1200" dirty="0"/>
              <a:t>Nathalie Roseau, </a:t>
            </a:r>
            <a:r>
              <a:rPr lang="fr-FR" sz="1200" i="1" dirty="0"/>
              <a:t>Le futur des métropoles, Temps et infrastructure</a:t>
            </a:r>
            <a:r>
              <a:rPr lang="fr-FR" sz="1200" dirty="0"/>
              <a:t>, </a:t>
            </a:r>
            <a:r>
              <a:rPr lang="fr-FR" sz="1200" dirty="0" err="1"/>
              <a:t>Metispresses</a:t>
            </a:r>
            <a:r>
              <a:rPr lang="fr-FR" sz="1200" dirty="0"/>
              <a:t>, 2022 (février)</a:t>
            </a:r>
          </a:p>
          <a:p>
            <a:r>
              <a:rPr lang="fr-FR" sz="1200" dirty="0"/>
              <a:t>Bernardo Secchi et Paola Vigano, </a:t>
            </a:r>
            <a:r>
              <a:rPr lang="fr-FR" sz="1200" i="1" dirty="0" err="1"/>
              <a:t>Antwerp</a:t>
            </a:r>
            <a:r>
              <a:rPr lang="fr-FR" sz="1200" i="1" dirty="0"/>
              <a:t>, </a:t>
            </a:r>
            <a:r>
              <a:rPr lang="fr-FR" sz="1200" i="1" dirty="0" err="1"/>
              <a:t>Territory</a:t>
            </a:r>
            <a:r>
              <a:rPr lang="fr-FR" sz="1200" i="1" dirty="0"/>
              <a:t> of a new </a:t>
            </a:r>
            <a:r>
              <a:rPr lang="fr-FR" sz="1200" i="1" dirty="0" err="1"/>
              <a:t>modernity</a:t>
            </a:r>
            <a:r>
              <a:rPr lang="fr-FR" sz="1200" dirty="0"/>
              <a:t>, Sun, Septembre 2009</a:t>
            </a:r>
          </a:p>
          <a:p>
            <a:r>
              <a:rPr lang="fr-FR" sz="1200" dirty="0"/>
              <a:t>Thomas Sieverts, </a:t>
            </a:r>
            <a:r>
              <a:rPr lang="fr-FR" sz="1200" i="1" dirty="0" err="1"/>
              <a:t>Entre-ville</a:t>
            </a:r>
            <a:r>
              <a:rPr lang="fr-FR" sz="1200" i="1" dirty="0"/>
              <a:t>: Une lecture de la </a:t>
            </a:r>
            <a:r>
              <a:rPr lang="fr-FR" sz="1200" i="1" dirty="0" err="1"/>
              <a:t>Zwischenstadt</a:t>
            </a:r>
            <a:r>
              <a:rPr lang="fr-FR" sz="1200" dirty="0"/>
              <a:t>, Parenthèses, 2004</a:t>
            </a:r>
          </a:p>
          <a:p>
            <a:r>
              <a:rPr lang="fr-FR" sz="1200" dirty="0"/>
              <a:t>Loïc </a:t>
            </a:r>
            <a:r>
              <a:rPr lang="fr-FR" sz="1200" dirty="0" err="1"/>
              <a:t>Vadelorge</a:t>
            </a:r>
            <a:r>
              <a:rPr lang="fr-FR" sz="1200" dirty="0"/>
              <a:t>, « </a:t>
            </a:r>
            <a:r>
              <a:rPr lang="fr-FR" sz="1200" dirty="0" err="1"/>
              <a:t>Lubrizol</a:t>
            </a:r>
            <a:r>
              <a:rPr lang="fr-FR" sz="1200" dirty="0"/>
              <a:t>-Rouen 2019 : catastrophe environnementale et crise de l’aménagement du territoire », </a:t>
            </a:r>
            <a:r>
              <a:rPr lang="fr-FR" sz="1200" i="1" dirty="0" err="1"/>
              <a:t>Métropolitiques</a:t>
            </a:r>
            <a:r>
              <a:rPr lang="fr-FR" sz="1200" dirty="0"/>
              <a:t>, 10 octobre 2019. URL : </a:t>
            </a:r>
            <a:r>
              <a:rPr lang="fr-FR" sz="1200" dirty="0">
                <a:hlinkClick r:id="rId6"/>
              </a:rPr>
              <a:t>https://www.metropolitiques.eu/Lubrizol-Rouen-2019-catastrophe-environnementale-et-crise-de-l-amenagement-du.html</a:t>
            </a:r>
            <a:r>
              <a:rPr lang="fr-FR" sz="1200" dirty="0"/>
              <a:t>.</a:t>
            </a:r>
          </a:p>
          <a:p>
            <a:r>
              <a:rPr lang="fr-FR" sz="1200" dirty="0"/>
              <a:t>Paola Vigano, Bernardo Secchi, </a:t>
            </a:r>
            <a:r>
              <a:rPr lang="fr-FR" sz="1200" i="1" dirty="0"/>
              <a:t>La ville poreuse, Un projet pour le Grand Paris</a:t>
            </a:r>
            <a:r>
              <a:rPr lang="fr-FR" sz="1200" dirty="0"/>
              <a:t>, </a:t>
            </a:r>
            <a:r>
              <a:rPr lang="fr-FR" sz="1200" dirty="0" err="1"/>
              <a:t>Metispresses</a:t>
            </a:r>
            <a:r>
              <a:rPr lang="fr-FR" sz="1200" dirty="0"/>
              <a:t>, 2012</a:t>
            </a:r>
          </a:p>
          <a:p>
            <a:r>
              <a:rPr lang="fr-FR" sz="1200" dirty="0"/>
              <a:t>Forum Vies Mobiles: </a:t>
            </a:r>
            <a:r>
              <a:rPr lang="fr-FR" sz="1200" dirty="0">
                <a:hlinkClick r:id="rId7"/>
              </a:rPr>
              <a:t>https://forumviesmobiles.org</a:t>
            </a:r>
            <a:endParaRPr lang="fr-FR" sz="1200" dirty="0"/>
          </a:p>
          <a:p>
            <a:r>
              <a:rPr lang="fr-FR" sz="1200" dirty="0"/>
              <a:t>Programme de recherche Inventer le Grand Paris : </a:t>
            </a:r>
            <a:r>
              <a:rPr lang="fr-FR" sz="1200" dirty="0">
                <a:hlinkClick r:id="rId8"/>
              </a:rPr>
              <a:t>www.inventerlegrandparis.fr</a:t>
            </a:r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78369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ZoneTexte 4">
            <a:extLst>
              <a:ext uri="{FF2B5EF4-FFF2-40B4-BE49-F238E27FC236}">
                <a16:creationId xmlns:a16="http://schemas.microsoft.com/office/drawing/2014/main" id="{C05BAFF3-771B-6640-A51F-88BA0D15A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Transitions et action collective</a:t>
            </a:r>
          </a:p>
        </p:txBody>
      </p:sp>
      <p:sp>
        <p:nvSpPr>
          <p:cNvPr id="5122" name="ZoneTexte 1">
            <a:extLst>
              <a:ext uri="{FF2B5EF4-FFF2-40B4-BE49-F238E27FC236}">
                <a16:creationId xmlns:a16="http://schemas.microsoft.com/office/drawing/2014/main" id="{EB69D886-A745-3F41-8E7E-F9DAC9240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18" y="2454189"/>
            <a:ext cx="103949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fr-FR" altLang="fr-FR" b="1" i="1" dirty="0"/>
              <a:t>Transition</a:t>
            </a:r>
            <a:r>
              <a:rPr lang="fr-FR" altLang="fr-FR" dirty="0"/>
              <a:t>: « Passage d’un état à un autre, d’une situation à une autre; Passage lent, graduel, d’une transformation progressive. Ce qui constitue un état intermédiaire, ce qui conduit d’un état à un autre. »</a:t>
            </a:r>
          </a:p>
          <a:p>
            <a:pPr algn="just" eaLnBrk="1" hangingPunct="1"/>
            <a:endParaRPr lang="fr-FR" altLang="fr-FR" dirty="0"/>
          </a:p>
          <a:p>
            <a:pPr algn="just" eaLnBrk="1" hangingPunct="1"/>
            <a:r>
              <a:rPr lang="fr-FR" altLang="fr-FR" b="1" i="1" dirty="0"/>
              <a:t>Résilience :</a:t>
            </a:r>
            <a:r>
              <a:rPr lang="fr-FR" altLang="fr-FR" i="1" dirty="0"/>
              <a:t> « </a:t>
            </a:r>
            <a:r>
              <a:rPr lang="fr-FR" altLang="fr-FR" dirty="0"/>
              <a:t>En mécanique, résistance aux chocs d’un matériau (plus frontal, dur)</a:t>
            </a:r>
            <a:r>
              <a:rPr lang="fr-FR" altLang="fr-FR" b="1" i="1" dirty="0"/>
              <a:t>, </a:t>
            </a:r>
            <a:r>
              <a:rPr lang="fr-FR" altLang="fr-FR" dirty="0"/>
              <a:t>Ecologie ; capacité d’un écosystème, d’un biotope ou d’un groupe d’individus à se rétablir après une perturbation extérieure. Informatique : capacité d’un système à continuer à fonctionner, même en cas de panne.</a:t>
            </a:r>
            <a:r>
              <a:rPr lang="fr-FR" altLang="fr-FR" b="1" i="1" dirty="0"/>
              <a:t> </a:t>
            </a:r>
            <a:r>
              <a:rPr lang="fr-FR" altLang="fr-FR" dirty="0"/>
              <a:t>Psychologie : Aptitude d’un système à continuer à fonctionner, même en cas de panne. »</a:t>
            </a:r>
          </a:p>
          <a:p>
            <a:pPr algn="just" eaLnBrk="1" hangingPunct="1"/>
            <a:endParaRPr lang="fr-FR" alt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ZoneTexte 4">
            <a:extLst>
              <a:ext uri="{FF2B5EF4-FFF2-40B4-BE49-F238E27FC236}">
                <a16:creationId xmlns:a16="http://schemas.microsoft.com/office/drawing/2014/main" id="{BF03DA45-2790-534B-AADF-F68A31CD5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Transitions techniques</a:t>
            </a:r>
          </a:p>
        </p:txBody>
      </p:sp>
      <p:sp>
        <p:nvSpPr>
          <p:cNvPr id="6146" name="ZoneTexte 1">
            <a:extLst>
              <a:ext uri="{FF2B5EF4-FFF2-40B4-BE49-F238E27FC236}">
                <a16:creationId xmlns:a16="http://schemas.microsoft.com/office/drawing/2014/main" id="{FD7F20AF-E3AD-0B4A-8C66-D616D6FAC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1352076"/>
            <a:ext cx="99282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600" b="1" i="1" dirty="0"/>
              <a:t>Le risque de l’éblouissement du futur</a:t>
            </a:r>
          </a:p>
          <a:p>
            <a:pPr eaLnBrk="1" hangingPunct="1"/>
            <a:endParaRPr lang="fr-FR" altLang="fr-FR" sz="1600" dirty="0"/>
          </a:p>
          <a:p>
            <a:pPr algn="just" eaLnBrk="1" hangingPunct="1"/>
            <a:r>
              <a:rPr lang="fr-FR" altLang="fr-FR" sz="1600" dirty="0"/>
              <a:t>« L’oblitération de l’histoire la plus récente, et du présent, est continue et systématique. Elle nous conduit à ignorer notre passé le plus proche et à prendre pour argent comptant des images totalement fausses de la nouveauté des techniques. Celles-ci paraissent devoir toujours offrir de nouveaux défis à l’humanité, et nous souffrons donc d’un « retard culturel » permanent. » </a:t>
            </a:r>
          </a:p>
          <a:p>
            <a:pPr algn="just" eaLnBrk="1" hangingPunct="1"/>
            <a:endParaRPr lang="fr-FR" altLang="fr-FR" sz="1600" dirty="0"/>
          </a:p>
          <a:p>
            <a:pPr algn="just" eaLnBrk="1" hangingPunct="1"/>
            <a:r>
              <a:rPr lang="fr-FR" altLang="fr-FR" sz="1600" dirty="0"/>
              <a:t>David </a:t>
            </a:r>
            <a:r>
              <a:rPr lang="fr-FR" altLang="fr-FR" sz="1600" dirty="0" err="1"/>
              <a:t>Edgerton</a:t>
            </a:r>
            <a:r>
              <a:rPr lang="fr-FR" altLang="fr-FR" sz="1600" dirty="0"/>
              <a:t>, “De l’innovation à l’usage, 10 thèses éclectiques sur l’historiographie des techniques”, </a:t>
            </a:r>
            <a:r>
              <a:rPr lang="fr-FR" altLang="fr-FR" sz="1600" i="1" dirty="0"/>
              <a:t>Annales. Histoire, Sciences Sociales</a:t>
            </a:r>
            <a:r>
              <a:rPr lang="fr-FR" altLang="fr-FR" sz="1600" dirty="0"/>
              <a:t>, 53</a:t>
            </a:r>
            <a:r>
              <a:rPr lang="fr-FR" altLang="fr-FR" sz="1600" baseline="30000" dirty="0"/>
              <a:t>ème</a:t>
            </a:r>
            <a:r>
              <a:rPr lang="fr-FR" altLang="fr-FR" sz="1600" dirty="0"/>
              <a:t> année, n°4-5, 1998, pp. 815-837.</a:t>
            </a:r>
          </a:p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/>
          </a:p>
        </p:txBody>
      </p:sp>
      <p:sp>
        <p:nvSpPr>
          <p:cNvPr id="6147" name="Image 3">
            <a:extLst>
              <a:ext uri="{FF2B5EF4-FFF2-40B4-BE49-F238E27FC236}">
                <a16:creationId xmlns:a16="http://schemas.microsoft.com/office/drawing/2014/main" id="{64F68824-525B-A742-9428-A9C280A01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9963" y="3860800"/>
            <a:ext cx="3563937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8" name="Image 5">
            <a:extLst>
              <a:ext uri="{FF2B5EF4-FFF2-40B4-BE49-F238E27FC236}">
                <a16:creationId xmlns:a16="http://schemas.microsoft.com/office/drawing/2014/main" id="{BAAF9575-ED16-334B-AB4F-06C7D1DB31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80088" y="3919538"/>
            <a:ext cx="571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149" name="ZoneTexte 2">
            <a:extLst>
              <a:ext uri="{FF2B5EF4-FFF2-40B4-BE49-F238E27FC236}">
                <a16:creationId xmlns:a16="http://schemas.microsoft.com/office/drawing/2014/main" id="{93EDEC36-FAE4-684D-96ED-FBA5B4529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963" y="6459538"/>
            <a:ext cx="35639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1200"/>
              <a:t>Périphérique Sud, Poterne des peupliers, mai 1961</a:t>
            </a:r>
          </a:p>
          <a:p>
            <a:pPr algn="ctr" eaLnBrk="1" hangingPunct="1"/>
            <a:r>
              <a:rPr lang="fr-FR" altLang="fr-FR" sz="1200"/>
              <a:t>Collection du Pavillon de l’Arsenal</a:t>
            </a:r>
          </a:p>
          <a:p>
            <a:pPr eaLnBrk="1" hangingPunct="1"/>
            <a:endParaRPr lang="fr-FR" altLang="fr-FR"/>
          </a:p>
        </p:txBody>
      </p:sp>
      <p:sp>
        <p:nvSpPr>
          <p:cNvPr id="6150" name="ZoneTexte 6">
            <a:extLst>
              <a:ext uri="{FF2B5EF4-FFF2-40B4-BE49-F238E27FC236}">
                <a16:creationId xmlns:a16="http://schemas.microsoft.com/office/drawing/2014/main" id="{C48320BD-46E7-A641-A14B-412696E23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6459538"/>
            <a:ext cx="5715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200"/>
              <a:t>Inauguration de l’exposition « Les routes du futur », Pavillon de l’Arsenal, juin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7C0374-CC27-8547-BBEA-21CDF2E2A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60" y="3860801"/>
            <a:ext cx="3612328" cy="26348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C5E7E1-A3F7-CA46-A1A8-07BF894A7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88" y="3862904"/>
            <a:ext cx="5923738" cy="26327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ZoneTexte 4">
            <a:extLst>
              <a:ext uri="{FF2B5EF4-FFF2-40B4-BE49-F238E27FC236}">
                <a16:creationId xmlns:a16="http://schemas.microsoft.com/office/drawing/2014/main" id="{CE86872C-6987-1B45-B1EB-3F47A3279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Transitions techniques</a:t>
            </a:r>
          </a:p>
        </p:txBody>
      </p:sp>
      <p:sp>
        <p:nvSpPr>
          <p:cNvPr id="7170" name="ZoneTexte 1">
            <a:extLst>
              <a:ext uri="{FF2B5EF4-FFF2-40B4-BE49-F238E27FC236}">
                <a16:creationId xmlns:a16="http://schemas.microsoft.com/office/drawing/2014/main" id="{67E14FF1-D762-B541-9E94-0A3C995FB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51" y="1434415"/>
            <a:ext cx="9671092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fr-FR" altLang="fr-FR" sz="1600" b="1" i="1" dirty="0"/>
              <a:t>Ne pas confondre « problèmes » et « symptômes »</a:t>
            </a:r>
          </a:p>
          <a:p>
            <a:pPr eaLnBrk="1" hangingPunct="1"/>
            <a:endParaRPr lang="fr-FR" altLang="fr-FR" sz="1600" dirty="0"/>
          </a:p>
          <a:p>
            <a:pPr eaLnBrk="1" hangingPunct="1"/>
            <a:r>
              <a:rPr lang="fr-FR" altLang="fr-FR" sz="1600" dirty="0"/>
              <a:t>« Il est crucial de comprendre qu’il ne s’agit pas de problèmes mais bien de symptômes […] Les gens traitent ces questions comme s’il s’agissait de problèmes qu’il suffit de résoudre pour que tout aille bien. Mais en réalité, si vous résolvez le problème à un endroit, la pression va se déplacer ailleurs. » </a:t>
            </a:r>
          </a:p>
          <a:p>
            <a:pPr eaLnBrk="1" hangingPunct="1"/>
            <a:endParaRPr lang="fr-FR" altLang="fr-FR" sz="1600" dirty="0"/>
          </a:p>
          <a:p>
            <a:pPr eaLnBrk="1" hangingPunct="1"/>
            <a:r>
              <a:rPr lang="fr-FR" altLang="fr-FR" sz="1600" dirty="0"/>
              <a:t>Dennis </a:t>
            </a:r>
            <a:r>
              <a:rPr lang="fr-FR" altLang="fr-FR" sz="1600" dirty="0" err="1"/>
              <a:t>Meadows</a:t>
            </a:r>
            <a:r>
              <a:rPr lang="fr-FR" altLang="fr-FR" sz="1600" dirty="0"/>
              <a:t>, « Nous n’avons pas mis fin à la croissance, la nature va s’en charger », Entretien à </a:t>
            </a:r>
            <a:r>
              <a:rPr lang="fr-FR" altLang="fr-FR" sz="1600" i="1" dirty="0" err="1"/>
              <a:t>Terraeco.net</a:t>
            </a:r>
            <a:r>
              <a:rPr lang="fr-FR" altLang="fr-FR" sz="1600" dirty="0"/>
              <a:t>, 31 mai 2012.</a:t>
            </a:r>
          </a:p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/>
          </a:p>
          <a:p>
            <a:pPr eaLnBrk="1" hangingPunct="1"/>
            <a:endParaRPr lang="fr-FR" alt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622CFF-C3BC-F84A-93F5-BBF95499E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346" y="3415580"/>
            <a:ext cx="2088292" cy="3442419"/>
          </a:xfrm>
          <a:prstGeom prst="rect">
            <a:avLst/>
          </a:prstGeom>
        </p:spPr>
      </p:pic>
      <p:pic>
        <p:nvPicPr>
          <p:cNvPr id="6" name="Espace réservé du contenu 3" descr="38- 600- Image0028- Lefèbvre 136.JPG">
            <a:extLst>
              <a:ext uri="{FF2B5EF4-FFF2-40B4-BE49-F238E27FC236}">
                <a16:creationId xmlns:a16="http://schemas.microsoft.com/office/drawing/2014/main" id="{208F58DD-8CB5-C247-B563-BA89F57596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13369" y="3434099"/>
            <a:ext cx="2449117" cy="33598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ZoneTexte 4">
            <a:extLst>
              <a:ext uri="{FF2B5EF4-FFF2-40B4-BE49-F238E27FC236}">
                <a16:creationId xmlns:a16="http://schemas.microsoft.com/office/drawing/2014/main" id="{B4206796-400A-BA40-A738-2D16ADC9C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038" y="709613"/>
            <a:ext cx="780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sz="2000"/>
              <a:t>Retours sur les futurs passés</a:t>
            </a:r>
          </a:p>
        </p:txBody>
      </p:sp>
      <p:sp>
        <p:nvSpPr>
          <p:cNvPr id="8194" name="ZoneTexte 1">
            <a:extLst>
              <a:ext uri="{FF2B5EF4-FFF2-40B4-BE49-F238E27FC236}">
                <a16:creationId xmlns:a16="http://schemas.microsoft.com/office/drawing/2014/main" id="{5450189B-71CE-B34C-8E86-8EA1C7061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870" y="2201863"/>
            <a:ext cx="463130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fr-FR" altLang="fr-FR" dirty="0"/>
              <a:t>Contre-productivité et effets rebonds</a:t>
            </a:r>
          </a:p>
          <a:p>
            <a:pPr algn="ctr" eaLnBrk="1" hangingPunct="1"/>
            <a:endParaRPr lang="fr-FR" altLang="fr-FR" dirty="0"/>
          </a:p>
          <a:p>
            <a:pPr algn="ctr" eaLnBrk="1" hangingPunct="1"/>
            <a:r>
              <a:rPr lang="fr-FR" altLang="fr-FR" dirty="0"/>
              <a:t>Divergence des transitions?</a:t>
            </a:r>
          </a:p>
          <a:p>
            <a:pPr algn="ctr" eaLnBrk="1" hangingPunct="1"/>
            <a:endParaRPr lang="fr-FR" altLang="fr-FR" dirty="0"/>
          </a:p>
          <a:p>
            <a:pPr algn="ctr" eaLnBrk="1" hangingPunct="1"/>
            <a:r>
              <a:rPr lang="fr-FR" altLang="fr-FR" dirty="0"/>
              <a:t>Addition plutôt que substitution des techniques</a:t>
            </a:r>
          </a:p>
          <a:p>
            <a:pPr algn="ctr" eaLnBrk="1" hangingPunct="1"/>
            <a:endParaRPr lang="fr-FR" altLang="fr-FR" dirty="0"/>
          </a:p>
          <a:p>
            <a:pPr algn="ctr" eaLnBrk="1" hangingPunct="1"/>
            <a:r>
              <a:rPr lang="fr-FR" altLang="fr-FR" dirty="0"/>
              <a:t>La dimension politique de la technique</a:t>
            </a:r>
          </a:p>
          <a:p>
            <a:pPr algn="ctr" eaLnBrk="1" hangingPunct="1"/>
            <a:endParaRPr lang="fr-FR" altLang="fr-FR" dirty="0"/>
          </a:p>
          <a:p>
            <a:pPr algn="ctr" eaLnBrk="1" hangingPunct="1"/>
            <a:r>
              <a:rPr lang="fr-FR" altLang="fr-FR" dirty="0"/>
              <a:t>Modes d’action</a:t>
            </a:r>
          </a:p>
          <a:p>
            <a:pPr algn="ctr" eaLnBrk="1" hangingPunct="1"/>
            <a:endParaRPr lang="fr-FR" altLang="fr-FR" dirty="0"/>
          </a:p>
          <a:p>
            <a:pPr algn="ctr" eaLnBrk="1" hangingPunct="1"/>
            <a:r>
              <a:rPr lang="fr-FR" altLang="fr-FR" dirty="0"/>
              <a:t>Empreintes matérielles</a:t>
            </a:r>
          </a:p>
          <a:p>
            <a:pPr eaLnBrk="1" hangingPunct="1"/>
            <a:endParaRPr lang="fr-FR" alt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3" descr="RTEmagicC_Standard_Oil_teaser_0.jpg.jpg">
            <a:extLst>
              <a:ext uri="{FF2B5EF4-FFF2-40B4-BE49-F238E27FC236}">
                <a16:creationId xmlns:a16="http://schemas.microsoft.com/office/drawing/2014/main" id="{F42F6843-4349-F042-A5B1-D2736B88A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6" y="1533915"/>
            <a:ext cx="4247525" cy="254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ed_3-8-mapping-the-oil-revolution_1862_1882_1930_1936_1950_1972_2015-8.jpg">
            <a:extLst>
              <a:ext uri="{FF2B5EF4-FFF2-40B4-BE49-F238E27FC236}">
                <a16:creationId xmlns:a16="http://schemas.microsoft.com/office/drawing/2014/main" id="{4A1E3ECA-6CAD-F849-9CE7-986DEBAD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3" y="4197106"/>
            <a:ext cx="4251968" cy="180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601AAB2-4372-784F-BD2A-A1133803E465}"/>
              </a:ext>
            </a:extLst>
          </p:cNvPr>
          <p:cNvSpPr txBox="1"/>
          <p:nvPr/>
        </p:nvSpPr>
        <p:spPr>
          <a:xfrm>
            <a:off x="198378" y="5997106"/>
            <a:ext cx="44064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+mj-lt"/>
              </a:rPr>
              <a:t>Caricature of Standard </a:t>
            </a:r>
            <a:r>
              <a:rPr lang="fr-FR" sz="1000" dirty="0" err="1">
                <a:latin typeface="+mj-lt"/>
              </a:rPr>
              <a:t>Oil's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Reach</a:t>
            </a:r>
            <a:r>
              <a:rPr lang="fr-FR" sz="1000" dirty="0">
                <a:latin typeface="+mj-lt"/>
              </a:rPr>
              <a:t> as </a:t>
            </a:r>
            <a:r>
              <a:rPr lang="fr-FR" sz="1000" dirty="0" err="1">
                <a:latin typeface="+mj-lt"/>
              </a:rPr>
              <a:t>published</a:t>
            </a:r>
            <a:r>
              <a:rPr lang="fr-FR" sz="1000" dirty="0">
                <a:latin typeface="+mj-lt"/>
              </a:rPr>
              <a:t> in </a:t>
            </a:r>
            <a:r>
              <a:rPr lang="fr-FR" sz="1000" i="1" dirty="0">
                <a:latin typeface="+mj-lt"/>
              </a:rPr>
              <a:t>Puck Magazine</a:t>
            </a:r>
            <a:r>
              <a:rPr lang="fr-FR" sz="1000" dirty="0">
                <a:latin typeface="+mj-lt"/>
              </a:rPr>
              <a:t>, 1904 by Udo J. </a:t>
            </a:r>
            <a:r>
              <a:rPr lang="fr-FR" sz="1000" dirty="0" err="1">
                <a:latin typeface="+mj-lt"/>
              </a:rPr>
              <a:t>Keppler</a:t>
            </a:r>
            <a:r>
              <a:rPr lang="fr-FR" sz="1000" dirty="0">
                <a:latin typeface="+mj-lt"/>
              </a:rPr>
              <a:t>; </a:t>
            </a:r>
            <a:r>
              <a:rPr lang="fr-FR" sz="1000" dirty="0" err="1">
                <a:latin typeface="+mj-lt"/>
              </a:rPr>
              <a:t>Oil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facilities</a:t>
            </a:r>
            <a:r>
              <a:rPr lang="fr-FR" sz="1000" dirty="0">
                <a:latin typeface="+mj-lt"/>
              </a:rPr>
              <a:t> in the port of Rotterdam, 2015</a:t>
            </a:r>
          </a:p>
          <a:p>
            <a:r>
              <a:rPr lang="fr-FR" sz="1000" dirty="0">
                <a:latin typeface="+mj-lt"/>
              </a:rPr>
              <a:t>Extrait de Carola Hein, « </a:t>
            </a:r>
            <a:r>
              <a:rPr lang="fr-FR" sz="1000" dirty="0" err="1">
                <a:latin typeface="+mj-lt"/>
              </a:rPr>
              <a:t>Oil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Spaces</a:t>
            </a:r>
            <a:r>
              <a:rPr lang="fr-FR" sz="1000" dirty="0">
                <a:latin typeface="+mj-lt"/>
              </a:rPr>
              <a:t>: The Global </a:t>
            </a:r>
            <a:r>
              <a:rPr lang="fr-FR" sz="1000" dirty="0" err="1">
                <a:latin typeface="+mj-lt"/>
              </a:rPr>
              <a:t>Petroleumscape</a:t>
            </a:r>
            <a:r>
              <a:rPr lang="fr-FR" sz="1000" dirty="0">
                <a:latin typeface="+mj-lt"/>
              </a:rPr>
              <a:t> in the Rotterdam/The Hague Area », </a:t>
            </a:r>
            <a:r>
              <a:rPr lang="fr-FR" sz="1000" i="1" dirty="0">
                <a:latin typeface="+mj-lt"/>
              </a:rPr>
              <a:t>Journal of </a:t>
            </a:r>
            <a:r>
              <a:rPr lang="fr-FR" sz="1000" i="1" dirty="0" err="1">
                <a:latin typeface="+mj-lt"/>
              </a:rPr>
              <a:t>Urban</a:t>
            </a:r>
            <a:r>
              <a:rPr lang="fr-FR" sz="1000" i="1" dirty="0">
                <a:latin typeface="+mj-lt"/>
              </a:rPr>
              <a:t> </a:t>
            </a:r>
            <a:r>
              <a:rPr lang="fr-FR" sz="1000" i="1" dirty="0" err="1">
                <a:latin typeface="+mj-lt"/>
              </a:rPr>
              <a:t>History</a:t>
            </a:r>
            <a:r>
              <a:rPr lang="fr-FR" sz="1000" dirty="0">
                <a:latin typeface="+mj-lt"/>
              </a:rPr>
              <a:t>, 2018, </a:t>
            </a:r>
            <a:r>
              <a:rPr lang="fr-FR" sz="1000" dirty="0">
                <a:latin typeface="+mj-lt"/>
                <a:hlinkClick r:id="rId4"/>
              </a:rPr>
              <a:t>https://doi.org/10.1177/0096144217752460</a:t>
            </a:r>
            <a:endParaRPr lang="fr-FR" sz="1000" dirty="0">
              <a:latin typeface="+mj-lt"/>
            </a:endParaRPr>
          </a:p>
        </p:txBody>
      </p:sp>
      <p:pic>
        <p:nvPicPr>
          <p:cNvPr id="10" name="Image 9" descr="3_0_ World-airline-routemap-2009.png">
            <a:extLst>
              <a:ext uri="{FF2B5EF4-FFF2-40B4-BE49-F238E27FC236}">
                <a16:creationId xmlns:a16="http://schemas.microsoft.com/office/drawing/2014/main" id="{AFF464EC-C2F7-AC42-805A-349219EC00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13" y="2771181"/>
            <a:ext cx="6444295" cy="32259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4FC8850-5AC2-FE41-BC72-FDD5EA4AE963}"/>
              </a:ext>
            </a:extLst>
          </p:cNvPr>
          <p:cNvSpPr txBox="1"/>
          <p:nvPr/>
        </p:nvSpPr>
        <p:spPr>
          <a:xfrm>
            <a:off x="5228054" y="6027883"/>
            <a:ext cx="6444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latin typeface="+mj-lt"/>
              </a:rPr>
              <a:t>World </a:t>
            </a:r>
            <a:r>
              <a:rPr lang="fr-FR" sz="1000" dirty="0" err="1">
                <a:latin typeface="+mj-lt"/>
              </a:rPr>
              <a:t>Airline</a:t>
            </a:r>
            <a:r>
              <a:rPr lang="fr-FR" sz="1000" dirty="0">
                <a:latin typeface="+mj-lt"/>
              </a:rPr>
              <a:t> Route </a:t>
            </a:r>
            <a:r>
              <a:rPr lang="fr-FR" sz="1000" dirty="0" err="1">
                <a:latin typeface="+mj-lt"/>
              </a:rPr>
              <a:t>Map</a:t>
            </a:r>
            <a:r>
              <a:rPr lang="fr-FR" sz="1000" dirty="0">
                <a:latin typeface="+mj-lt"/>
              </a:rPr>
              <a:t> 2009. </a:t>
            </a:r>
            <a:r>
              <a:rPr lang="fr-FR" sz="1000" dirty="0" err="1">
                <a:latin typeface="+mj-lt"/>
              </a:rPr>
              <a:t>Map</a:t>
            </a:r>
            <a:r>
              <a:rPr lang="fr-FR" sz="1000" dirty="0">
                <a:latin typeface="+mj-lt"/>
              </a:rPr>
              <a:t> of the 54317 world </a:t>
            </a:r>
            <a:r>
              <a:rPr lang="fr-FR" sz="1000" dirty="0" err="1">
                <a:latin typeface="+mj-lt"/>
              </a:rPr>
              <a:t>traffic</a:t>
            </a:r>
            <a:r>
              <a:rPr lang="fr-FR" sz="1000" dirty="0">
                <a:latin typeface="+mj-lt"/>
              </a:rPr>
              <a:t> routes in 2009. The basis for the </a:t>
            </a:r>
            <a:r>
              <a:rPr lang="fr-FR" sz="1000" dirty="0" err="1">
                <a:latin typeface="+mj-lt"/>
              </a:rPr>
              <a:t>map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is</a:t>
            </a:r>
            <a:r>
              <a:rPr lang="fr-FR" sz="1000" dirty="0">
                <a:latin typeface="+mj-lt"/>
              </a:rPr>
              <a:t> NASA Blue </a:t>
            </a:r>
            <a:r>
              <a:rPr lang="fr-FR" sz="1000" dirty="0" err="1">
                <a:latin typeface="+mj-lt"/>
              </a:rPr>
              <a:t>Marble</a:t>
            </a:r>
            <a:r>
              <a:rPr lang="fr-FR" sz="1000" dirty="0">
                <a:latin typeface="+mj-lt"/>
              </a:rPr>
              <a:t> (PD ), Source </a:t>
            </a:r>
            <a:r>
              <a:rPr lang="fr-FR" sz="1000" dirty="0" err="1">
                <a:latin typeface="+mj-lt"/>
              </a:rPr>
              <a:t>Wikimedia</a:t>
            </a:r>
            <a:r>
              <a:rPr lang="fr-FR" sz="1000" dirty="0">
                <a:latin typeface="+mj-lt"/>
              </a:rPr>
              <a:t> Commons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C9B59C-284A-2445-8BEF-7904E1DE6251}"/>
              </a:ext>
            </a:extLst>
          </p:cNvPr>
          <p:cNvSpPr txBox="1"/>
          <p:nvPr/>
        </p:nvSpPr>
        <p:spPr>
          <a:xfrm>
            <a:off x="3159690" y="672141"/>
            <a:ext cx="635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« The global </a:t>
            </a:r>
            <a:r>
              <a:rPr lang="fr-FR" dirty="0" err="1"/>
              <a:t>petroleumscape</a:t>
            </a:r>
            <a:r>
              <a:rPr lang="fr-FR" dirty="0"/>
              <a:t> » (recherche et exposition TU Delft)</a:t>
            </a:r>
          </a:p>
        </p:txBody>
      </p:sp>
    </p:spTree>
    <p:extLst>
      <p:ext uri="{BB962C8B-B14F-4D97-AF65-F5344CB8AC3E}">
        <p14:creationId xmlns:p14="http://schemas.microsoft.com/office/powerpoint/2010/main" val="3625024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0B9A6E-2A83-414C-BB23-068367882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76" y="1988826"/>
            <a:ext cx="3014310" cy="35433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DCE5F5-793C-9C44-B50E-AF001FE62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693" y="2731710"/>
            <a:ext cx="4177192" cy="27524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8C3DA30-4306-5B4F-84FD-4D5E08A3D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384" y="2688714"/>
            <a:ext cx="4257611" cy="283840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4C6CA20-9140-1644-A45C-848A46355124}"/>
              </a:ext>
            </a:extLst>
          </p:cNvPr>
          <p:cNvSpPr txBox="1"/>
          <p:nvPr/>
        </p:nvSpPr>
        <p:spPr>
          <a:xfrm>
            <a:off x="161376" y="5737186"/>
            <a:ext cx="1176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latin typeface="+mj-lt"/>
              </a:rPr>
              <a:t>Partage de production de l’A310, Extrait du livret d’accueil de présentation de l’entreprise Airbus, 1985</a:t>
            </a:r>
          </a:p>
          <a:p>
            <a:pPr algn="just"/>
            <a:r>
              <a:rPr lang="fr-FR" sz="1200" dirty="0"/>
              <a:t>Ho </a:t>
            </a:r>
            <a:r>
              <a:rPr lang="fr-FR" sz="1200" dirty="0" err="1"/>
              <a:t>Reol</a:t>
            </a:r>
            <a:r>
              <a:rPr lang="fr-FR" sz="1200" dirty="0"/>
              <a:t> </a:t>
            </a:r>
            <a:r>
              <a:rPr lang="fr-FR" sz="1200" dirty="0" err="1"/>
              <a:t>Ryu</a:t>
            </a:r>
            <a:r>
              <a:rPr lang="fr-FR" sz="1200" dirty="0"/>
              <a:t>, Photomontage, Aéroport de Hanovre, 2012 (L’artiste est resté une journée près des pistes de l’aéroport de Hanovre en prenant une centaine de photos, une à chaque décollage, puis en les ayant assemblées sur ordinateur.) </a:t>
            </a:r>
          </a:p>
          <a:p>
            <a:pPr algn="just"/>
            <a:r>
              <a:rPr lang="fr-FR" sz="1200" dirty="0"/>
              <a:t>Roissy 2, Vue aérienne, 2005;</a:t>
            </a:r>
            <a:r>
              <a:rPr lang="fr-FR" sz="1200" dirty="0">
                <a:latin typeface="+mj-lt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5C3729-94AD-9044-A6A3-0C49F974A602}"/>
              </a:ext>
            </a:extLst>
          </p:cNvPr>
          <p:cNvSpPr txBox="1"/>
          <p:nvPr/>
        </p:nvSpPr>
        <p:spPr>
          <a:xfrm>
            <a:off x="3842950" y="778475"/>
            <a:ext cx="6635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Culture aérienne et Anthropocène</a:t>
            </a:r>
          </a:p>
        </p:txBody>
      </p:sp>
    </p:spTree>
    <p:extLst>
      <p:ext uri="{BB962C8B-B14F-4D97-AF65-F5344CB8AC3E}">
        <p14:creationId xmlns:p14="http://schemas.microsoft.com/office/powerpoint/2010/main" val="21271632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2326</Words>
  <Application>Microsoft Macintosh PowerPoint</Application>
  <PresentationFormat>Grand écran</PresentationFormat>
  <Paragraphs>216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Vaincre l’amnésie  La ville, comme l’espace, tient du temps condensé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Anne MATTIOLI</cp:lastModifiedBy>
  <cp:revision>108</cp:revision>
  <cp:lastPrinted>2021-11-17T17:15:34Z</cp:lastPrinted>
  <dcterms:created xsi:type="dcterms:W3CDTF">2021-11-17T12:48:14Z</dcterms:created>
  <dcterms:modified xsi:type="dcterms:W3CDTF">2021-11-17T21:37:28Z</dcterms:modified>
</cp:coreProperties>
</file>