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69" r:id="rId5"/>
    <p:sldId id="284" r:id="rId6"/>
    <p:sldId id="274" r:id="rId7"/>
    <p:sldId id="258" r:id="rId8"/>
    <p:sldId id="282" r:id="rId9"/>
    <p:sldId id="260" r:id="rId10"/>
    <p:sldId id="265" r:id="rId11"/>
    <p:sldId id="275" r:id="rId12"/>
    <p:sldId id="279" r:id="rId13"/>
    <p:sldId id="276" r:id="rId14"/>
    <p:sldId id="281" r:id="rId15"/>
    <p:sldId id="277" r:id="rId16"/>
    <p:sldId id="278" r:id="rId17"/>
    <p:sldId id="28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94684"/>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Cliquez et modifiez le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Cliquez et modifiez le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Cliquez et modifiez le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Cliquez et modifiez le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Cliquez et modifiez le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Cliquez et modifiez le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Cliquez et modifiez le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12/9/20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Cliquez et modifiez le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12/9/20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pcc.ch/site/assets/uploads/2019/02/UNEP_GC-14_decision_IPCC_1987.pdf" TargetMode="External"/><Relationship Id="rId2" Type="http://schemas.openxmlformats.org/officeDocument/2006/relationships/hyperlink" Target="https://www.ipcc.ch/site/assets/uploads/2019/02/WMO_resolution4_on_IPCC_1988.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17779" y="802299"/>
            <a:ext cx="8637073" cy="1386266"/>
          </a:xfrm>
        </p:spPr>
        <p:txBody>
          <a:bodyPr>
            <a:noAutofit/>
          </a:bodyPr>
          <a:lstStyle/>
          <a:p>
            <a:r>
              <a:rPr lang="fr-FR" sz="3600" b="1" dirty="0"/>
              <a:t>Le « Green deal européen » face à l’économie politique des industries</a:t>
            </a:r>
            <a:r>
              <a:rPr lang="fr-FR" sz="3600" dirty="0"/>
              <a:t> </a:t>
            </a:r>
            <a:endParaRPr lang="en-GB" sz="3600" dirty="0"/>
          </a:p>
        </p:txBody>
      </p:sp>
      <p:sp>
        <p:nvSpPr>
          <p:cNvPr id="3" name="Sous-titre 2"/>
          <p:cNvSpPr>
            <a:spLocks noGrp="1"/>
          </p:cNvSpPr>
          <p:nvPr>
            <p:ph type="subTitle" idx="1"/>
          </p:nvPr>
        </p:nvSpPr>
        <p:spPr>
          <a:xfrm>
            <a:off x="2417780" y="2413417"/>
            <a:ext cx="8637072" cy="1094282"/>
          </a:xfrm>
        </p:spPr>
        <p:txBody>
          <a:bodyPr>
            <a:normAutofit fontScale="77500" lnSpcReduction="20000"/>
          </a:bodyPr>
          <a:lstStyle/>
          <a:p>
            <a:pPr algn="r"/>
            <a:r>
              <a:rPr lang="en-GB" dirty="0"/>
              <a:t>Andy Smith, </a:t>
            </a:r>
            <a:r>
              <a:rPr lang="en-GB" dirty="0" err="1"/>
              <a:t>Directeur</a:t>
            </a:r>
            <a:r>
              <a:rPr lang="en-GB" dirty="0"/>
              <a:t> de </a:t>
            </a:r>
            <a:r>
              <a:rPr lang="en-GB" dirty="0" err="1"/>
              <a:t>Recherche</a:t>
            </a:r>
            <a:r>
              <a:rPr lang="en-GB" dirty="0"/>
              <a:t>, Centre Emile Durkheim</a:t>
            </a:r>
          </a:p>
          <a:p>
            <a:pPr algn="r"/>
            <a:r>
              <a:rPr lang="fr-FR" dirty="0"/>
              <a:t>Intervention au Cycle annuel 2020, IHEDATE, </a:t>
            </a:r>
          </a:p>
          <a:p>
            <a:pPr algn="r"/>
            <a:r>
              <a:rPr lang="fr-FR" i="1" dirty="0"/>
              <a:t>Les territoires et l’impératif écologique</a:t>
            </a:r>
          </a:p>
          <a:p>
            <a:pPr algn="r"/>
            <a:endParaRPr lang="en-GB" dirty="0"/>
          </a:p>
        </p:txBody>
      </p:sp>
      <p:pic>
        <p:nvPicPr>
          <p:cNvPr id="2050" name="Picture 2" descr="ttps://www.conscience-et-eveil-spirituel.com/wp-content/uploads/2015/11/ThinkSt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6266"/>
            <a:ext cx="6667502" cy="28617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tps://s.w-x.co/fr-degats-catastroph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2" y="3996266"/>
            <a:ext cx="5998633" cy="286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231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Plus </a:t>
            </a:r>
            <a:r>
              <a:rPr lang="en-GB" dirty="0" err="1"/>
              <a:t>précisément</a:t>
            </a:r>
            <a:r>
              <a:rPr lang="en-GB" dirty="0"/>
              <a:t>, pour </a:t>
            </a:r>
            <a:r>
              <a:rPr lang="en-GB" dirty="0" err="1"/>
              <a:t>ce</a:t>
            </a:r>
            <a:r>
              <a:rPr lang="en-GB" dirty="0"/>
              <a:t> qui </a:t>
            </a:r>
            <a:r>
              <a:rPr lang="en-GB" dirty="0" err="1"/>
              <a:t>concerne</a:t>
            </a:r>
            <a:r>
              <a:rPr lang="en-GB" dirty="0"/>
              <a:t> le rapport GIEC de 2018, </a:t>
            </a:r>
            <a:r>
              <a:rPr lang="en-GB" dirty="0" err="1"/>
              <a:t>il</a:t>
            </a:r>
            <a:r>
              <a:rPr lang="en-GB" dirty="0"/>
              <a:t> :</a:t>
            </a:r>
          </a:p>
        </p:txBody>
      </p:sp>
      <p:sp>
        <p:nvSpPr>
          <p:cNvPr id="3" name="Espace réservé du contenu 2"/>
          <p:cNvSpPr>
            <a:spLocks noGrp="1"/>
          </p:cNvSpPr>
          <p:nvPr>
            <p:ph idx="1"/>
          </p:nvPr>
        </p:nvSpPr>
        <p:spPr>
          <a:xfrm>
            <a:off x="1451580" y="2015732"/>
            <a:ext cx="7404554" cy="4148001"/>
          </a:xfrm>
        </p:spPr>
        <p:txBody>
          <a:bodyPr>
            <a:normAutofit/>
          </a:bodyPr>
          <a:lstStyle/>
          <a:p>
            <a:pPr marL="0" indent="0">
              <a:buNone/>
            </a:pPr>
            <a:r>
              <a:rPr lang="fr-FR" dirty="0"/>
              <a:t>- Continue à grouper ensemble les effets des combustibles fossiles et « l’industrie » (une catégorie pas désagrégée) </a:t>
            </a:r>
          </a:p>
          <a:p>
            <a:pPr>
              <a:buFontTx/>
              <a:buChar char="-"/>
            </a:pPr>
            <a:r>
              <a:rPr lang="fr-FR" dirty="0"/>
              <a:t>Investit beaucoup d’espoir dans la Responsabilité sociale des entreprises (RSE), soit « l’autorégulation » volontaire</a:t>
            </a:r>
          </a:p>
          <a:p>
            <a:pPr>
              <a:buFontTx/>
              <a:buChar char="-"/>
            </a:pPr>
            <a:r>
              <a:rPr lang="fr-FR" dirty="0"/>
              <a:t>Et ne se focalise jamais sur :</a:t>
            </a:r>
          </a:p>
          <a:p>
            <a:pPr>
              <a:buFontTx/>
              <a:buChar char="-"/>
            </a:pPr>
            <a:r>
              <a:rPr lang="fr-FR" dirty="0"/>
              <a:t>Les industries précises et leur régulation politique</a:t>
            </a:r>
          </a:p>
          <a:p>
            <a:pPr>
              <a:buFontTx/>
              <a:buChar char="-"/>
            </a:pPr>
            <a:r>
              <a:rPr lang="fr-FR" dirty="0"/>
              <a:t>L’asymétrie des capitaux qu’on y retrouve</a:t>
            </a:r>
          </a:p>
          <a:p>
            <a:pPr>
              <a:buFont typeface="Wingdings" charset="2"/>
              <a:buChar char="Ø"/>
            </a:pPr>
            <a:r>
              <a:rPr lang="fr-FR" dirty="0"/>
              <a:t>Le GIEC est le plus souvent devenu juste un outil au centre de « la diplomatie climatique »</a:t>
            </a:r>
          </a:p>
          <a:p>
            <a:pPr marL="0" indent="0">
              <a:buNone/>
            </a:pPr>
            <a:endParaRPr lang="fr-FR" dirty="0"/>
          </a:p>
        </p:txBody>
      </p:sp>
      <p:pic>
        <p:nvPicPr>
          <p:cNvPr id="4102" name="Picture 6" descr="ttps://i2.wp.com/www.contrepoints.org/wp-content/uploads/2014/06/img-contrepoints358-clim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6134" y="1337732"/>
            <a:ext cx="3335865" cy="552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4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3. </a:t>
            </a:r>
            <a:r>
              <a:rPr lang="en-GB" dirty="0" err="1"/>
              <a:t>L’exemple</a:t>
            </a:r>
            <a:r>
              <a:rPr lang="en-GB" dirty="0"/>
              <a:t> de </a:t>
            </a:r>
            <a:r>
              <a:rPr lang="en-GB" dirty="0" err="1"/>
              <a:t>l’industrie</a:t>
            </a:r>
            <a:r>
              <a:rPr lang="en-GB" dirty="0"/>
              <a:t> du </a:t>
            </a:r>
            <a:r>
              <a:rPr lang="en-GB" dirty="0" err="1"/>
              <a:t>lait</a:t>
            </a:r>
            <a:r>
              <a:rPr lang="en-GB" dirty="0"/>
              <a:t>, </a:t>
            </a:r>
            <a:r>
              <a:rPr lang="en-GB" dirty="0" err="1"/>
              <a:t>une</a:t>
            </a:r>
            <a:r>
              <a:rPr lang="en-GB" dirty="0"/>
              <a:t> </a:t>
            </a:r>
            <a:r>
              <a:rPr lang="en-GB" dirty="0" err="1"/>
              <a:t>industrie</a:t>
            </a:r>
            <a:r>
              <a:rPr lang="en-GB" dirty="0"/>
              <a:t> qui </a:t>
            </a:r>
            <a:r>
              <a:rPr lang="en-GB" dirty="0" err="1"/>
              <a:t>s’est</a:t>
            </a:r>
            <a:r>
              <a:rPr lang="en-GB" dirty="0"/>
              <a:t> </a:t>
            </a:r>
            <a:r>
              <a:rPr lang="en-GB" dirty="0" err="1"/>
              <a:t>Ré-intensifiée</a:t>
            </a:r>
            <a:r>
              <a:rPr lang="en-GB" dirty="0"/>
              <a:t> </a:t>
            </a:r>
            <a:r>
              <a:rPr lang="en-GB" dirty="0" err="1"/>
              <a:t>depuis</a:t>
            </a:r>
            <a:r>
              <a:rPr lang="en-GB" dirty="0"/>
              <a:t> 2000</a:t>
            </a:r>
          </a:p>
        </p:txBody>
      </p:sp>
      <p:sp>
        <p:nvSpPr>
          <p:cNvPr id="3" name="Espace réservé du contenu 2"/>
          <p:cNvSpPr>
            <a:spLocks noGrp="1"/>
          </p:cNvSpPr>
          <p:nvPr>
            <p:ph idx="1"/>
          </p:nvPr>
        </p:nvSpPr>
        <p:spPr>
          <a:xfrm>
            <a:off x="1451579" y="2015732"/>
            <a:ext cx="9603275" cy="3944801"/>
          </a:xfrm>
        </p:spPr>
        <p:txBody>
          <a:bodyPr>
            <a:normAutofit lnSpcReduction="10000"/>
          </a:bodyPr>
          <a:lstStyle/>
          <a:p>
            <a:r>
              <a:rPr lang="fr-FR" dirty="0"/>
              <a:t>Les champs économique, scientifique, bureaucratique et partisan dominées par une croyance dans l’agronomie intensificatrice (aujourd’hui, l’herbe ne constitue que 16% des régimes des vaches laitières en moyenne)</a:t>
            </a:r>
          </a:p>
          <a:p>
            <a:r>
              <a:rPr lang="fr-FR" dirty="0"/>
              <a:t>Des champs impactés lourdement par les institutions concernant la production (aides, faiblesses de normes environnementales), la commercialisation (un primat accordé aux grosses sociétés, ex. </a:t>
            </a:r>
            <a:r>
              <a:rPr lang="fr-FR" dirty="0" err="1"/>
              <a:t>Lactalis</a:t>
            </a:r>
            <a:r>
              <a:rPr lang="fr-FR" dirty="0"/>
              <a:t>, et coopératives, ex. </a:t>
            </a:r>
            <a:r>
              <a:rPr lang="fr-FR" dirty="0" err="1"/>
              <a:t>Sodiaal</a:t>
            </a:r>
            <a:r>
              <a:rPr lang="fr-FR" dirty="0"/>
              <a:t>) et le financement (la concentration et la mécanisation de la production &gt; encore plus d’endettement ; le rôle clé joué par le Crédit agricole)</a:t>
            </a:r>
          </a:p>
          <a:p>
            <a:pPr>
              <a:buFont typeface="Wingdings" charset="2"/>
              <a:buChar char="Ø"/>
            </a:pPr>
            <a:r>
              <a:rPr lang="fr-FR" dirty="0"/>
              <a:t>Une industrie profondément structurée pour émettre du carbone et pour continuer de le faire</a:t>
            </a:r>
          </a:p>
        </p:txBody>
      </p:sp>
    </p:spTree>
    <p:extLst>
      <p:ext uri="{BB962C8B-B14F-4D97-AF65-F5344CB8AC3E}">
        <p14:creationId xmlns:p14="http://schemas.microsoft.com/office/powerpoint/2010/main" val="88875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79" y="804519"/>
            <a:ext cx="9842954" cy="1058148"/>
          </a:xfrm>
        </p:spPr>
        <p:txBody>
          <a:bodyPr/>
          <a:lstStyle/>
          <a:p>
            <a:r>
              <a:rPr lang="en-GB" dirty="0"/>
              <a:t>Du travail </a:t>
            </a:r>
            <a:r>
              <a:rPr lang="en-GB" dirty="0" err="1"/>
              <a:t>Politique</a:t>
            </a:r>
            <a:r>
              <a:rPr lang="en-GB" dirty="0"/>
              <a:t> </a:t>
            </a:r>
            <a:r>
              <a:rPr lang="en-GB" dirty="0" err="1"/>
              <a:t>reformateur</a:t>
            </a:r>
            <a:r>
              <a:rPr lang="en-GB" dirty="0"/>
              <a:t> sous-</a:t>
            </a:r>
            <a:r>
              <a:rPr lang="en-GB" dirty="0" err="1"/>
              <a:t>equipé</a:t>
            </a:r>
            <a:r>
              <a:rPr lang="en-GB" dirty="0"/>
              <a:t> </a:t>
            </a:r>
          </a:p>
        </p:txBody>
      </p:sp>
      <p:sp>
        <p:nvSpPr>
          <p:cNvPr id="3" name="Espace réservé du contenu 2"/>
          <p:cNvSpPr>
            <a:spLocks noGrp="1"/>
          </p:cNvSpPr>
          <p:nvPr>
            <p:ph idx="1"/>
          </p:nvPr>
        </p:nvSpPr>
        <p:spPr>
          <a:xfrm>
            <a:off x="1451579" y="2015732"/>
            <a:ext cx="9603275" cy="4131068"/>
          </a:xfrm>
        </p:spPr>
        <p:txBody>
          <a:bodyPr>
            <a:normAutofit fontScale="85000" lnSpcReduction="20000"/>
          </a:bodyPr>
          <a:lstStyle/>
          <a:p>
            <a:pPr marL="0" indent="0">
              <a:buNone/>
            </a:pPr>
            <a:r>
              <a:rPr lang="fr-FR" dirty="0"/>
              <a:t>Une diversité d’acteurs soutiennent la </a:t>
            </a:r>
            <a:r>
              <a:rPr lang="fr-FR" dirty="0" err="1"/>
              <a:t>désintensification</a:t>
            </a:r>
            <a:r>
              <a:rPr lang="fr-FR" dirty="0"/>
              <a:t>, et donc la réduction en émissions de carbone, de l’industrie laitière : la Confédération paysanne, FNE, l’agriculture Bio...</a:t>
            </a:r>
          </a:p>
          <a:p>
            <a:pPr marL="0" indent="0">
              <a:buNone/>
            </a:pPr>
            <a:r>
              <a:rPr lang="fr-FR" dirty="0"/>
              <a:t>Mais pour l’instant, il n’est pas arrivé à proposer de manière systématique :</a:t>
            </a:r>
          </a:p>
          <a:p>
            <a:pPr>
              <a:buFontTx/>
              <a:buChar char="-"/>
            </a:pPr>
            <a:r>
              <a:rPr lang="fr-FR" dirty="0"/>
              <a:t>Un cadrage du problème public alternatif, par exemple centré sur la retour aux pâturages des vaches et la limitation de la taille et de la densité des exploitations</a:t>
            </a:r>
          </a:p>
          <a:p>
            <a:pPr>
              <a:buFontTx/>
              <a:buChar char="-"/>
            </a:pPr>
            <a:r>
              <a:rPr lang="fr-FR" dirty="0"/>
              <a:t>Des instruments qui accompagneraient les éleveurs à se </a:t>
            </a:r>
            <a:r>
              <a:rPr lang="fr-FR" dirty="0" err="1"/>
              <a:t>désintensifier</a:t>
            </a:r>
            <a:r>
              <a:rPr lang="fr-FR" dirty="0"/>
              <a:t>, ex. les primes à l’herbe importantes, les aides à la collecte du lait en montagne, les incitations à forcer les coopératives à respecter les valeurs qu’elles affichent, voire à se </a:t>
            </a:r>
            <a:r>
              <a:rPr lang="fr-FR" dirty="0" err="1"/>
              <a:t>re</a:t>
            </a:r>
            <a:r>
              <a:rPr lang="fr-FR" dirty="0"/>
              <a:t>-départementaliser...</a:t>
            </a:r>
          </a:p>
          <a:p>
            <a:pPr>
              <a:buFontTx/>
              <a:buChar char="-"/>
            </a:pPr>
            <a:r>
              <a:rPr lang="fr-FR" dirty="0"/>
              <a:t> Un registre de légitimation qui puiserait dans « la tradition » mais qui cible aussi une meilleure compensation des éleveurs qui participent à la </a:t>
            </a:r>
            <a:r>
              <a:rPr lang="fr-FR" dirty="0" err="1"/>
              <a:t>décarbonisation</a:t>
            </a:r>
            <a:r>
              <a:rPr lang="fr-FR" dirty="0"/>
              <a:t> nationale</a:t>
            </a:r>
          </a:p>
          <a:p>
            <a:pPr>
              <a:buFont typeface="Wingdings" charset="2"/>
              <a:buChar char="Ø"/>
            </a:pPr>
            <a:r>
              <a:rPr lang="fr-FR" dirty="0"/>
              <a:t>Pas de travail politique équipé pour contrer le pouvoir de l’aval et des élites de la FNSEA dans le champ économique, de « l’agro-écologie » dans le champ scientifique », et des IPEF dans celui de la bureaucratie</a:t>
            </a:r>
          </a:p>
          <a:p>
            <a:pPr>
              <a:buFont typeface="Wingdings" charset="2"/>
              <a:buChar char="Ø"/>
            </a:pPr>
            <a:endParaRPr lang="fr-FR" dirty="0"/>
          </a:p>
        </p:txBody>
      </p:sp>
    </p:spTree>
    <p:extLst>
      <p:ext uri="{BB962C8B-B14F-4D97-AF65-F5344CB8AC3E}">
        <p14:creationId xmlns:p14="http://schemas.microsoft.com/office/powerpoint/2010/main" val="825036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4. </a:t>
            </a:r>
            <a:r>
              <a:rPr lang="en-GB" dirty="0" err="1"/>
              <a:t>L’exemple</a:t>
            </a:r>
            <a:r>
              <a:rPr lang="en-GB" dirty="0"/>
              <a:t> de </a:t>
            </a:r>
            <a:r>
              <a:rPr lang="en-GB" dirty="0" err="1"/>
              <a:t>l’industrie</a:t>
            </a:r>
            <a:r>
              <a:rPr lang="en-GB" dirty="0"/>
              <a:t> de la construction et du </a:t>
            </a:r>
            <a:r>
              <a:rPr lang="en-GB" dirty="0" err="1"/>
              <a:t>logement</a:t>
            </a:r>
            <a:endParaRPr lang="en-GB" dirty="0"/>
          </a:p>
        </p:txBody>
      </p:sp>
      <p:sp>
        <p:nvSpPr>
          <p:cNvPr id="3" name="Espace réservé du contenu 2"/>
          <p:cNvSpPr>
            <a:spLocks noGrp="1"/>
          </p:cNvSpPr>
          <p:nvPr>
            <p:ph idx="1"/>
          </p:nvPr>
        </p:nvSpPr>
        <p:spPr/>
        <p:txBody>
          <a:bodyPr>
            <a:normAutofit lnSpcReduction="10000"/>
          </a:bodyPr>
          <a:lstStyle/>
          <a:p>
            <a:pPr marL="0" indent="0">
              <a:buNone/>
            </a:pPr>
            <a:r>
              <a:rPr lang="fr-FR" dirty="0"/>
              <a:t>Une industrie qui peut potentiellement réduire la demande de carbone (isolation, réutilisation de l’énergie, panels solaires...) et réduire ses propres émissions (en utilisant plus d’éco-matériels...). Une industrie ciblée par le </a:t>
            </a:r>
            <a:r>
              <a:rPr lang="fr-FR" i="1" dirty="0"/>
              <a:t>Green deal </a:t>
            </a:r>
            <a:r>
              <a:rPr lang="fr-FR" dirty="0"/>
              <a:t>européen.</a:t>
            </a:r>
          </a:p>
          <a:p>
            <a:pPr marL="0" indent="0">
              <a:buNone/>
            </a:pPr>
            <a:r>
              <a:rPr lang="fr-FR" dirty="0"/>
              <a:t>Mais une industrie fortement conservatrice et anti-écologique en raison de :</a:t>
            </a:r>
          </a:p>
          <a:p>
            <a:pPr>
              <a:buFontTx/>
              <a:buChar char="-"/>
            </a:pPr>
            <a:r>
              <a:rPr lang="fr-FR" dirty="0"/>
              <a:t>la composition de son champ économique (1% des firmes = 37% du chiffre d’affaires)</a:t>
            </a:r>
          </a:p>
          <a:p>
            <a:pPr>
              <a:buFontTx/>
              <a:buChar char="-"/>
            </a:pPr>
            <a:r>
              <a:rPr lang="fr-FR" dirty="0"/>
              <a:t>Ses soutiens au sein du champ bureaucratique (municipalités...) et partisan (élus locaux)</a:t>
            </a:r>
          </a:p>
          <a:p>
            <a:pPr>
              <a:buFontTx/>
              <a:buChar char="-"/>
            </a:pPr>
            <a:r>
              <a:rPr lang="fr-FR" dirty="0"/>
              <a:t>Un champ scientifique toujours dominé par l’expertise en matière de béton, de plastique, etc.</a:t>
            </a:r>
          </a:p>
        </p:txBody>
      </p:sp>
    </p:spTree>
    <p:extLst>
      <p:ext uri="{BB962C8B-B14F-4D97-AF65-F5344CB8AC3E}">
        <p14:creationId xmlns:p14="http://schemas.microsoft.com/office/powerpoint/2010/main" val="9944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La </a:t>
            </a:r>
            <a:r>
              <a:rPr lang="en-GB" dirty="0" err="1"/>
              <a:t>consommation</a:t>
            </a:r>
            <a:r>
              <a:rPr lang="en-GB" dirty="0"/>
              <a:t> de </a:t>
            </a:r>
            <a:r>
              <a:rPr lang="en-GB" dirty="0" err="1"/>
              <a:t>l’energie</a:t>
            </a:r>
            <a:r>
              <a:rPr lang="en-GB" dirty="0"/>
              <a:t> </a:t>
            </a:r>
            <a:r>
              <a:rPr lang="en-GB" dirty="0" err="1"/>
              <a:t>dans</a:t>
            </a:r>
            <a:r>
              <a:rPr lang="en-GB" dirty="0"/>
              <a:t> le </a:t>
            </a:r>
            <a:r>
              <a:rPr lang="en-GB" dirty="0" err="1"/>
              <a:t>logement</a:t>
            </a:r>
            <a:r>
              <a:rPr lang="en-GB" dirty="0"/>
              <a:t> et </a:t>
            </a:r>
            <a:r>
              <a:rPr lang="en-GB" dirty="0" err="1"/>
              <a:t>ses</a:t>
            </a:r>
            <a:r>
              <a:rPr lang="en-GB" dirty="0"/>
              <a:t> sources en France </a:t>
            </a:r>
            <a:r>
              <a:rPr lang="en-GB" sz="2000" dirty="0"/>
              <a:t>(%: CEREN/ADEME, 2018)</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00572089"/>
              </p:ext>
            </p:extLst>
          </p:nvPr>
        </p:nvGraphicFramePr>
        <p:xfrm>
          <a:off x="1450975" y="2016125"/>
          <a:ext cx="9604376" cy="1627188"/>
        </p:xfrm>
        <a:graphic>
          <a:graphicData uri="http://schemas.openxmlformats.org/drawingml/2006/table">
            <a:tbl>
              <a:tblPr firstRow="1" bandRow="1">
                <a:tableStyleId>{5C22544A-7EE6-4342-B048-85BDC9FD1C3A}</a:tableStyleId>
              </a:tblPr>
              <a:tblGrid>
                <a:gridCol w="2401094">
                  <a:extLst>
                    <a:ext uri="{9D8B030D-6E8A-4147-A177-3AD203B41FA5}">
                      <a16:colId xmlns:a16="http://schemas.microsoft.com/office/drawing/2014/main" val="20000"/>
                    </a:ext>
                  </a:extLst>
                </a:gridCol>
                <a:gridCol w="2401094">
                  <a:extLst>
                    <a:ext uri="{9D8B030D-6E8A-4147-A177-3AD203B41FA5}">
                      <a16:colId xmlns:a16="http://schemas.microsoft.com/office/drawing/2014/main" val="20001"/>
                    </a:ext>
                  </a:extLst>
                </a:gridCol>
                <a:gridCol w="2401094">
                  <a:extLst>
                    <a:ext uri="{9D8B030D-6E8A-4147-A177-3AD203B41FA5}">
                      <a16:colId xmlns:a16="http://schemas.microsoft.com/office/drawing/2014/main" val="20002"/>
                    </a:ext>
                  </a:extLst>
                </a:gridCol>
                <a:gridCol w="2401094">
                  <a:extLst>
                    <a:ext uri="{9D8B030D-6E8A-4147-A177-3AD203B41FA5}">
                      <a16:colId xmlns:a16="http://schemas.microsoft.com/office/drawing/2014/main" val="20003"/>
                    </a:ext>
                  </a:extLst>
                </a:gridCol>
              </a:tblGrid>
              <a:tr h="813594">
                <a:tc>
                  <a:txBody>
                    <a:bodyPr/>
                    <a:lstStyle/>
                    <a:p>
                      <a:pPr algn="ctr"/>
                      <a:r>
                        <a:rPr lang="en-GB" sz="2400" dirty="0" err="1"/>
                        <a:t>Chauffage</a:t>
                      </a:r>
                      <a:endParaRPr lang="en-GB" sz="2400" dirty="0"/>
                    </a:p>
                  </a:txBody>
                  <a:tcPr/>
                </a:tc>
                <a:tc>
                  <a:txBody>
                    <a:bodyPr/>
                    <a:lstStyle/>
                    <a:p>
                      <a:pPr algn="ctr"/>
                      <a:r>
                        <a:rPr lang="en-GB" sz="2400" dirty="0" err="1"/>
                        <a:t>Eléctricité</a:t>
                      </a:r>
                      <a:endParaRPr lang="en-GB" sz="2400" dirty="0"/>
                    </a:p>
                  </a:txBody>
                  <a:tcPr/>
                </a:tc>
                <a:tc>
                  <a:txBody>
                    <a:bodyPr/>
                    <a:lstStyle/>
                    <a:p>
                      <a:pPr algn="ctr"/>
                      <a:r>
                        <a:rPr lang="en-GB" sz="2400" dirty="0"/>
                        <a:t>Eau </a:t>
                      </a:r>
                      <a:r>
                        <a:rPr lang="en-GB" sz="2400" dirty="0" err="1"/>
                        <a:t>chaude</a:t>
                      </a:r>
                      <a:endParaRPr lang="en-GB" sz="2400" dirty="0"/>
                    </a:p>
                  </a:txBody>
                  <a:tcPr/>
                </a:tc>
                <a:tc>
                  <a:txBody>
                    <a:bodyPr/>
                    <a:lstStyle/>
                    <a:p>
                      <a:pPr algn="ctr"/>
                      <a:r>
                        <a:rPr lang="en-GB" sz="2400" dirty="0" err="1"/>
                        <a:t>Cuisinière</a:t>
                      </a:r>
                      <a:endParaRPr lang="en-GB" sz="2400" dirty="0"/>
                    </a:p>
                  </a:txBody>
                  <a:tcPr/>
                </a:tc>
                <a:extLst>
                  <a:ext uri="{0D108BD9-81ED-4DB2-BD59-A6C34878D82A}">
                    <a16:rowId xmlns:a16="http://schemas.microsoft.com/office/drawing/2014/main" val="10000"/>
                  </a:ext>
                </a:extLst>
              </a:tr>
              <a:tr h="813594">
                <a:tc>
                  <a:txBody>
                    <a:bodyPr/>
                    <a:lstStyle/>
                    <a:p>
                      <a:pPr algn="ctr"/>
                      <a:r>
                        <a:rPr lang="en-GB" sz="2400" dirty="0"/>
                        <a:t>63</a:t>
                      </a:r>
                    </a:p>
                  </a:txBody>
                  <a:tcPr/>
                </a:tc>
                <a:tc>
                  <a:txBody>
                    <a:bodyPr/>
                    <a:lstStyle/>
                    <a:p>
                      <a:pPr algn="ctr"/>
                      <a:r>
                        <a:rPr lang="en-GB" sz="2400" dirty="0"/>
                        <a:t>18</a:t>
                      </a:r>
                    </a:p>
                  </a:txBody>
                  <a:tcPr/>
                </a:tc>
                <a:tc>
                  <a:txBody>
                    <a:bodyPr/>
                    <a:lstStyle/>
                    <a:p>
                      <a:pPr algn="ctr"/>
                      <a:r>
                        <a:rPr lang="en-GB" sz="2400" dirty="0"/>
                        <a:t>12</a:t>
                      </a:r>
                    </a:p>
                  </a:txBody>
                  <a:tcPr/>
                </a:tc>
                <a:tc>
                  <a:txBody>
                    <a:bodyPr/>
                    <a:lstStyle/>
                    <a:p>
                      <a:pPr algn="ctr"/>
                      <a:r>
                        <a:rPr lang="en-GB" sz="2400" dirty="0"/>
                        <a:t>7</a:t>
                      </a:r>
                    </a:p>
                  </a:txBody>
                  <a:tcPr/>
                </a:tc>
                <a:extLst>
                  <a:ext uri="{0D108BD9-81ED-4DB2-BD59-A6C34878D82A}">
                    <a16:rowId xmlns:a16="http://schemas.microsoft.com/office/drawing/2014/main" val="10001"/>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92573508"/>
              </p:ext>
            </p:extLst>
          </p:nvPr>
        </p:nvGraphicFramePr>
        <p:xfrm>
          <a:off x="1450976" y="4043360"/>
          <a:ext cx="9603880" cy="1943102"/>
        </p:xfrm>
        <a:graphic>
          <a:graphicData uri="http://schemas.openxmlformats.org/drawingml/2006/table">
            <a:tbl>
              <a:tblPr firstRow="1" bandRow="1">
                <a:tableStyleId>{5C22544A-7EE6-4342-B048-85BDC9FD1C3A}</a:tableStyleId>
              </a:tblPr>
              <a:tblGrid>
                <a:gridCol w="2400970">
                  <a:extLst>
                    <a:ext uri="{9D8B030D-6E8A-4147-A177-3AD203B41FA5}">
                      <a16:colId xmlns:a16="http://schemas.microsoft.com/office/drawing/2014/main" val="20000"/>
                    </a:ext>
                  </a:extLst>
                </a:gridCol>
                <a:gridCol w="2400970">
                  <a:extLst>
                    <a:ext uri="{9D8B030D-6E8A-4147-A177-3AD203B41FA5}">
                      <a16:colId xmlns:a16="http://schemas.microsoft.com/office/drawing/2014/main" val="20001"/>
                    </a:ext>
                  </a:extLst>
                </a:gridCol>
                <a:gridCol w="2400970">
                  <a:extLst>
                    <a:ext uri="{9D8B030D-6E8A-4147-A177-3AD203B41FA5}">
                      <a16:colId xmlns:a16="http://schemas.microsoft.com/office/drawing/2014/main" val="20002"/>
                    </a:ext>
                  </a:extLst>
                </a:gridCol>
                <a:gridCol w="2400970">
                  <a:extLst>
                    <a:ext uri="{9D8B030D-6E8A-4147-A177-3AD203B41FA5}">
                      <a16:colId xmlns:a16="http://schemas.microsoft.com/office/drawing/2014/main" val="20003"/>
                    </a:ext>
                  </a:extLst>
                </a:gridCol>
              </a:tblGrid>
              <a:tr h="971551">
                <a:tc>
                  <a:txBody>
                    <a:bodyPr/>
                    <a:lstStyle/>
                    <a:p>
                      <a:pPr algn="ctr"/>
                      <a:r>
                        <a:rPr lang="en-GB" sz="2400" dirty="0" err="1"/>
                        <a:t>Gaz</a:t>
                      </a:r>
                      <a:endParaRPr lang="en-GB" sz="2400" dirty="0"/>
                    </a:p>
                  </a:txBody>
                  <a:tcPr/>
                </a:tc>
                <a:tc>
                  <a:txBody>
                    <a:bodyPr/>
                    <a:lstStyle/>
                    <a:p>
                      <a:pPr algn="ctr"/>
                      <a:r>
                        <a:rPr lang="en-GB" sz="2400" dirty="0" err="1"/>
                        <a:t>Eléctricité</a:t>
                      </a:r>
                      <a:endParaRPr lang="en-GB" sz="2400" dirty="0"/>
                    </a:p>
                  </a:txBody>
                  <a:tcPr/>
                </a:tc>
                <a:tc>
                  <a:txBody>
                    <a:bodyPr/>
                    <a:lstStyle/>
                    <a:p>
                      <a:pPr algn="ctr"/>
                      <a:r>
                        <a:rPr lang="en-GB" sz="2400" dirty="0"/>
                        <a:t>Fuel</a:t>
                      </a:r>
                    </a:p>
                  </a:txBody>
                  <a:tcPr/>
                </a:tc>
                <a:tc>
                  <a:txBody>
                    <a:bodyPr/>
                    <a:lstStyle/>
                    <a:p>
                      <a:pPr algn="ctr"/>
                      <a:r>
                        <a:rPr lang="en-GB" sz="2400" dirty="0"/>
                        <a:t>Bois</a:t>
                      </a:r>
                    </a:p>
                  </a:txBody>
                  <a:tcPr/>
                </a:tc>
                <a:extLst>
                  <a:ext uri="{0D108BD9-81ED-4DB2-BD59-A6C34878D82A}">
                    <a16:rowId xmlns:a16="http://schemas.microsoft.com/office/drawing/2014/main" val="10000"/>
                  </a:ext>
                </a:extLst>
              </a:tr>
              <a:tr h="971551">
                <a:tc>
                  <a:txBody>
                    <a:bodyPr/>
                    <a:lstStyle/>
                    <a:p>
                      <a:pPr algn="ctr"/>
                      <a:r>
                        <a:rPr lang="en-GB" sz="2400" dirty="0"/>
                        <a:t>35</a:t>
                      </a:r>
                    </a:p>
                  </a:txBody>
                  <a:tcPr/>
                </a:tc>
                <a:tc>
                  <a:txBody>
                    <a:bodyPr/>
                    <a:lstStyle/>
                    <a:p>
                      <a:pPr algn="ctr"/>
                      <a:r>
                        <a:rPr lang="en-GB" sz="2400" dirty="0"/>
                        <a:t>35 </a:t>
                      </a:r>
                    </a:p>
                  </a:txBody>
                  <a:tcPr/>
                </a:tc>
                <a:tc>
                  <a:txBody>
                    <a:bodyPr/>
                    <a:lstStyle/>
                    <a:p>
                      <a:pPr algn="ctr"/>
                      <a:r>
                        <a:rPr lang="en-GB" sz="2400" dirty="0"/>
                        <a:t>15</a:t>
                      </a:r>
                    </a:p>
                  </a:txBody>
                  <a:tcPr/>
                </a:tc>
                <a:tc>
                  <a:txBody>
                    <a:bodyPr/>
                    <a:lstStyle/>
                    <a:p>
                      <a:pPr algn="ctr"/>
                      <a:r>
                        <a:rPr lang="en-GB" sz="2400" dirty="0"/>
                        <a:t>15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2086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Du travail </a:t>
            </a:r>
            <a:r>
              <a:rPr lang="en-GB" dirty="0" err="1"/>
              <a:t>politique</a:t>
            </a:r>
            <a:r>
              <a:rPr lang="en-GB" dirty="0"/>
              <a:t> au nom du </a:t>
            </a:r>
            <a:r>
              <a:rPr lang="en-GB" dirty="0" err="1"/>
              <a:t>changement</a:t>
            </a:r>
            <a:r>
              <a:rPr lang="en-GB" dirty="0"/>
              <a:t> </a:t>
            </a:r>
            <a:r>
              <a:rPr lang="en-GB" dirty="0" err="1"/>
              <a:t>jusqu’ici</a:t>
            </a:r>
            <a:r>
              <a:rPr lang="en-GB" dirty="0"/>
              <a:t> </a:t>
            </a:r>
            <a:r>
              <a:rPr lang="en-GB" dirty="0" err="1"/>
              <a:t>très</a:t>
            </a:r>
            <a:r>
              <a:rPr lang="en-GB" dirty="0"/>
              <a:t> </a:t>
            </a:r>
            <a:r>
              <a:rPr lang="en-GB" dirty="0" err="1"/>
              <a:t>modeste</a:t>
            </a:r>
            <a:endParaRPr lang="en-GB"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a:t>Le Grenelle de l’environnement (2007) et ses suites ont certes durcit les normes thermiques, introduit des seuils à atteindre (réduire l’usage de l’énergie de 47% d’ici 2050) et légitimé un éventail d’aides incitatives (Halpern &amp; </a:t>
            </a:r>
            <a:r>
              <a:rPr lang="fr-FR" dirty="0" err="1"/>
              <a:t>Pollard</a:t>
            </a:r>
            <a:r>
              <a:rPr lang="fr-FR" dirty="0"/>
              <a:t>, 2017)</a:t>
            </a:r>
          </a:p>
          <a:p>
            <a:pPr marL="0" indent="0">
              <a:buNone/>
            </a:pPr>
            <a:r>
              <a:rPr lang="fr-FR" dirty="0"/>
              <a:t>Mais les émissions ne baissent que de 2,2%  par an depuis 2015 (vs l’objectif de 5,4%), et c’est pire pour le tertiaire (bureaux, commerces, écoles) : </a:t>
            </a:r>
            <a:r>
              <a:rPr lang="fr-FR" i="1" dirty="0"/>
              <a:t>Rénover mieux</a:t>
            </a:r>
            <a:r>
              <a:rPr lang="fr-FR" dirty="0"/>
              <a:t>, Rapport du Haut Conseil pour le Climat, nov. 2020</a:t>
            </a:r>
          </a:p>
          <a:p>
            <a:pPr marL="0" indent="0">
              <a:buNone/>
            </a:pPr>
            <a:r>
              <a:rPr lang="fr-FR" dirty="0"/>
              <a:t>Surtout, l’accent sur la propriété privée (et donc à l’endettement), continue à privilégier la construction rapide et bon marché, et ne favorise pas l’usage d’éco-matériels (Hammam).</a:t>
            </a:r>
          </a:p>
          <a:p>
            <a:pPr marL="0" indent="0">
              <a:buNone/>
            </a:pPr>
            <a:r>
              <a:rPr lang="fr-FR" dirty="0"/>
              <a:t>Ainsi, le « problème » du logement n’a pas été recadré en le liant au changement climatique</a:t>
            </a:r>
          </a:p>
          <a:p>
            <a:pPr>
              <a:buFontTx/>
              <a:buChar char="-"/>
            </a:pPr>
            <a:r>
              <a:rPr lang="fr-FR" dirty="0"/>
              <a:t>les instruments restent incitatifs et sanctionnent rarement les pratiques « </a:t>
            </a:r>
            <a:r>
              <a:rPr lang="fr-FR" dirty="0" err="1"/>
              <a:t>carbonantes</a:t>
            </a:r>
            <a:r>
              <a:rPr lang="fr-FR" dirty="0"/>
              <a:t> »</a:t>
            </a:r>
          </a:p>
          <a:p>
            <a:pPr>
              <a:buFontTx/>
              <a:buChar char="-"/>
            </a:pPr>
            <a:r>
              <a:rPr lang="fr-FR" dirty="0"/>
              <a:t>Et il manque encore une légitimation des logements en bois, </a:t>
            </a:r>
            <a:r>
              <a:rPr lang="fr-FR" dirty="0" err="1"/>
              <a:t>débétonnés</a:t>
            </a:r>
            <a:r>
              <a:rPr lang="fr-FR" dirty="0"/>
              <a:t> et </a:t>
            </a:r>
            <a:r>
              <a:rPr lang="fr-FR" dirty="0" err="1"/>
              <a:t>déplastifiés</a:t>
            </a:r>
            <a:r>
              <a:rPr lang="fr-FR" dirty="0"/>
              <a:t>  </a:t>
            </a:r>
          </a:p>
        </p:txBody>
      </p:sp>
    </p:spTree>
    <p:extLst>
      <p:ext uri="{BB962C8B-B14F-4D97-AF65-F5344CB8AC3E}">
        <p14:creationId xmlns:p14="http://schemas.microsoft.com/office/powerpoint/2010/main" val="119932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Conclusion</a:t>
            </a:r>
          </a:p>
        </p:txBody>
      </p:sp>
      <p:sp>
        <p:nvSpPr>
          <p:cNvPr id="3" name="Espace réservé du contenu 2"/>
          <p:cNvSpPr>
            <a:spLocks noGrp="1"/>
          </p:cNvSpPr>
          <p:nvPr>
            <p:ph idx="1"/>
          </p:nvPr>
        </p:nvSpPr>
        <p:spPr>
          <a:xfrm>
            <a:off x="740379" y="1853754"/>
            <a:ext cx="6862687" cy="4276113"/>
          </a:xfrm>
        </p:spPr>
        <p:txBody>
          <a:bodyPr>
            <a:normAutofit fontScale="92500" lnSpcReduction="10000"/>
          </a:bodyPr>
          <a:lstStyle/>
          <a:p>
            <a:pPr marL="0" indent="0">
              <a:buNone/>
            </a:pPr>
            <a:r>
              <a:rPr lang="fr-FR" dirty="0"/>
              <a:t>Ralentir sensiblement le changement climatique n’est pas possible sans changer l’activité économique de manière radicale.</a:t>
            </a:r>
          </a:p>
          <a:p>
            <a:pPr marL="0" indent="0">
              <a:buNone/>
            </a:pPr>
            <a:r>
              <a:rPr lang="fr-FR" dirty="0"/>
              <a:t>D’ailleurs, cette activité ne peut être </a:t>
            </a:r>
            <a:r>
              <a:rPr lang="fr-FR" dirty="0" err="1"/>
              <a:t>re</a:t>
            </a:r>
            <a:r>
              <a:rPr lang="fr-FR" dirty="0"/>
              <a:t>-régulé ainsi qu’à travers des politique industrielles interventionnistes à même de fournir les pénalités, les incitations et l’accompagnement requis. </a:t>
            </a:r>
          </a:p>
          <a:p>
            <a:pPr marL="0" indent="0">
              <a:buNone/>
            </a:pPr>
            <a:r>
              <a:rPr lang="fr-FR" dirty="0"/>
              <a:t>Et tout ceci sans imposer les coûts matériels, sociaux et psychologiques de tels changements aux parties de la population les moins favorisées.</a:t>
            </a:r>
          </a:p>
          <a:p>
            <a:pPr marL="0" indent="0">
              <a:buNone/>
            </a:pPr>
            <a:r>
              <a:rPr lang="fr-FR" dirty="0"/>
              <a:t>Une telle stratégie est techniquement faisable. Mais elle ne sera adoptée qui si des luttes et du travail politique sont menés à bien dans </a:t>
            </a:r>
            <a:r>
              <a:rPr lang="fr-FR"/>
              <a:t>des industries, </a:t>
            </a:r>
            <a:r>
              <a:rPr lang="fr-FR" dirty="0"/>
              <a:t>et par rapport aux institutions</a:t>
            </a:r>
            <a:r>
              <a:rPr lang="fr-FR"/>
              <a:t>, pertinentes</a:t>
            </a:r>
            <a:r>
              <a:rPr lang="fr-FR" dirty="0"/>
              <a:t>. </a:t>
            </a:r>
          </a:p>
        </p:txBody>
      </p:sp>
      <p:pic>
        <p:nvPicPr>
          <p:cNvPr id="6146" name="Picture 2" descr="ttps://i.pinimg.com/236x/91/df/02/91df020285c450c4254954ed1661be21--social-injustice-environmentalist.j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066" y="-1"/>
            <a:ext cx="4588933" cy="756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90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Quelques</a:t>
            </a:r>
            <a:r>
              <a:rPr lang="en-GB" dirty="0"/>
              <a:t> </a:t>
            </a:r>
            <a:r>
              <a:rPr lang="en-GB" dirty="0" err="1"/>
              <a:t>références</a:t>
            </a:r>
            <a:r>
              <a:rPr lang="en-GB" dirty="0"/>
              <a:t> </a:t>
            </a:r>
            <a:r>
              <a:rPr lang="en-GB" dirty="0" err="1"/>
              <a:t>bibliographiques</a:t>
            </a:r>
            <a:endParaRPr lang="en-GB" dirty="0"/>
          </a:p>
        </p:txBody>
      </p:sp>
      <p:sp>
        <p:nvSpPr>
          <p:cNvPr id="3" name="Espace réservé du contenu 2"/>
          <p:cNvSpPr>
            <a:spLocks noGrp="1"/>
          </p:cNvSpPr>
          <p:nvPr>
            <p:ph idx="1"/>
          </p:nvPr>
        </p:nvSpPr>
        <p:spPr/>
        <p:txBody>
          <a:bodyPr>
            <a:normAutofit fontScale="62500" lnSpcReduction="20000"/>
          </a:bodyPr>
          <a:lstStyle/>
          <a:p>
            <a:pPr marL="0" indent="0">
              <a:buNone/>
            </a:pPr>
            <a:r>
              <a:rPr lang="en-GB" dirty="0" err="1"/>
              <a:t>Aiginger</a:t>
            </a:r>
            <a:r>
              <a:rPr lang="en-GB" dirty="0"/>
              <a:t>, K. (2015) ‘Industrial Policy for a Sustainable Growth path’, in Bailey D., Cowling K., Tomlinson Ph., eds., </a:t>
            </a:r>
            <a:r>
              <a:rPr lang="en-GB" i="1" dirty="0"/>
              <a:t>New Perspectives on Industrial Policy for a Modern Britain</a:t>
            </a:r>
            <a:r>
              <a:rPr lang="en-GB" dirty="0"/>
              <a:t>, Oxford: Oxford University Press, pp. 365-394.</a:t>
            </a:r>
          </a:p>
          <a:p>
            <a:pPr marL="0" indent="0">
              <a:buNone/>
            </a:pPr>
            <a:r>
              <a:rPr lang="en-GB" dirty="0" err="1"/>
              <a:t>Alons</a:t>
            </a:r>
            <a:r>
              <a:rPr lang="en-GB" dirty="0"/>
              <a:t>, G. (2017) ‘Environmental policy integration in the EU’s common agricultural policy: greening or </a:t>
            </a:r>
            <a:r>
              <a:rPr lang="en-GB" dirty="0" err="1"/>
              <a:t>greenwashing</a:t>
            </a:r>
            <a:r>
              <a:rPr lang="en-GB" dirty="0"/>
              <a:t>?’, </a:t>
            </a:r>
            <a:r>
              <a:rPr lang="en-GB" i="1" dirty="0"/>
              <a:t>Journal of European Public Policy</a:t>
            </a:r>
            <a:r>
              <a:rPr lang="en-GB" dirty="0"/>
              <a:t>, 24(11), 1604-1622</a:t>
            </a:r>
            <a:r>
              <a:rPr lang="fr-FR" dirty="0"/>
              <a:t> </a:t>
            </a:r>
          </a:p>
          <a:p>
            <a:pPr marL="0" indent="0">
              <a:buNone/>
            </a:pPr>
            <a:r>
              <a:rPr lang="fr-FR" dirty="0" err="1"/>
              <a:t>Comby</a:t>
            </a:r>
            <a:r>
              <a:rPr lang="fr-FR" dirty="0"/>
              <a:t> J-B. (2015) </a:t>
            </a:r>
            <a:r>
              <a:rPr lang="fr-FR" i="1" dirty="0"/>
              <a:t>La question climatique: genèse et dépolitisation d’un problème public</a:t>
            </a:r>
            <a:r>
              <a:rPr lang="fr-FR" dirty="0"/>
              <a:t>, Paris: Raisons d’agir </a:t>
            </a:r>
          </a:p>
          <a:p>
            <a:pPr marL="0" indent="0">
              <a:buNone/>
            </a:pPr>
            <a:r>
              <a:rPr lang="en-US" dirty="0"/>
              <a:t>B. </a:t>
            </a:r>
            <a:r>
              <a:rPr lang="en-US" dirty="0" err="1"/>
              <a:t>Jullien</a:t>
            </a:r>
            <a:r>
              <a:rPr lang="en-US" dirty="0"/>
              <a:t> &amp; A. Smith (eds.) (2014) </a:t>
            </a:r>
            <a:r>
              <a:rPr lang="en-US" i="1" dirty="0"/>
              <a:t>The EU's Government of Industries. Markets, Institutions and Politics</a:t>
            </a:r>
            <a:r>
              <a:rPr lang="en-US" dirty="0"/>
              <a:t>, Abingdon, Routledge</a:t>
            </a:r>
          </a:p>
          <a:p>
            <a:pPr marL="0" indent="0">
              <a:buNone/>
            </a:pPr>
            <a:r>
              <a:rPr lang="en-GB" dirty="0"/>
              <a:t>Rea, CM. (2019) ‘Regulatory thickening and the politics of market-oriented environmental policy’, </a:t>
            </a:r>
            <a:r>
              <a:rPr lang="en-GB" i="1" dirty="0"/>
              <a:t>Environmental Politics</a:t>
            </a:r>
            <a:r>
              <a:rPr lang="en-GB" dirty="0"/>
              <a:t>, 28(7), 1167-1191.</a:t>
            </a:r>
            <a:endParaRPr lang="en-US" dirty="0"/>
          </a:p>
          <a:p>
            <a:pPr marL="0" indent="0">
              <a:buNone/>
            </a:pPr>
            <a:r>
              <a:rPr lang="en-US" dirty="0" err="1"/>
              <a:t>Sergent</a:t>
            </a:r>
            <a:r>
              <a:rPr lang="en-US" dirty="0"/>
              <a:t>, Arnaud “</a:t>
            </a:r>
            <a:r>
              <a:rPr lang="en-US" dirty="0" err="1"/>
              <a:t>Changement</a:t>
            </a:r>
            <a:r>
              <a:rPr lang="en-US" dirty="0"/>
              <a:t> </a:t>
            </a:r>
            <a:r>
              <a:rPr lang="en-US" dirty="0" err="1"/>
              <a:t>climatique</a:t>
            </a:r>
            <a:r>
              <a:rPr lang="en-US" dirty="0"/>
              <a:t>”, </a:t>
            </a:r>
            <a:r>
              <a:rPr lang="en-US" dirty="0" err="1"/>
              <a:t>dans</a:t>
            </a:r>
            <a:r>
              <a:rPr lang="en-US" dirty="0"/>
              <a:t> C. Hay &amp; A. Smith, dir., </a:t>
            </a:r>
            <a:r>
              <a:rPr lang="en-US" i="1" dirty="0" err="1"/>
              <a:t>Dictionnaire</a:t>
            </a:r>
            <a:r>
              <a:rPr lang="en-US" i="1" dirty="0"/>
              <a:t> </a:t>
            </a:r>
            <a:r>
              <a:rPr lang="en-US" i="1" dirty="0" err="1"/>
              <a:t>d’économie</a:t>
            </a:r>
            <a:r>
              <a:rPr lang="en-US" i="1" dirty="0"/>
              <a:t> </a:t>
            </a:r>
            <a:r>
              <a:rPr lang="en-US" i="1" dirty="0" err="1"/>
              <a:t>politique</a:t>
            </a:r>
            <a:r>
              <a:rPr lang="en-US" dirty="0"/>
              <a:t>, Paris, Presses de Sciences Po.</a:t>
            </a:r>
          </a:p>
          <a:p>
            <a:pPr marL="0" indent="0">
              <a:buNone/>
            </a:pPr>
            <a:r>
              <a:rPr lang="en-GB" dirty="0"/>
              <a:t>Smith Andy (2019) </a:t>
            </a:r>
            <a:r>
              <a:rPr lang="fr-FR" dirty="0"/>
              <a:t>« Travail politique et changement institutionnel : une grille d’analyse », </a:t>
            </a:r>
            <a:r>
              <a:rPr lang="fr-FR" i="1" dirty="0"/>
              <a:t>Sociologie du Travail</a:t>
            </a:r>
            <a:r>
              <a:rPr lang="fr-FR" dirty="0"/>
              <a:t>, 61(1). </a:t>
            </a:r>
          </a:p>
          <a:p>
            <a:pPr marL="0" indent="0">
              <a:buNone/>
            </a:pPr>
            <a:r>
              <a:rPr lang="en-GB" dirty="0"/>
              <a:t>Wolfe, Robert (2005) ‘See you in Geneva? Legal (</a:t>
            </a:r>
            <a:r>
              <a:rPr lang="en-GB" dirty="0" err="1"/>
              <a:t>mis</a:t>
            </a:r>
            <a:r>
              <a:rPr lang="en-GB" dirty="0"/>
              <a:t>)representations of the Trading System’, </a:t>
            </a:r>
            <a:r>
              <a:rPr lang="en-GB" i="1" dirty="0"/>
              <a:t>European Journal of International Relations</a:t>
            </a:r>
            <a:r>
              <a:rPr lang="en-GB" dirty="0"/>
              <a:t>, 11(3): 339-365.</a:t>
            </a:r>
            <a:endParaRPr lang="fr-FR" dirty="0"/>
          </a:p>
          <a:p>
            <a:pPr marL="0" indent="0">
              <a:buNone/>
            </a:pPr>
            <a:endParaRPr lang="en-GB" dirty="0"/>
          </a:p>
        </p:txBody>
      </p:sp>
    </p:spTree>
    <p:extLst>
      <p:ext uri="{BB962C8B-B14F-4D97-AF65-F5344CB8AC3E}">
        <p14:creationId xmlns:p14="http://schemas.microsoft.com/office/powerpoint/2010/main" val="26338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Introduction</a:t>
            </a:r>
          </a:p>
        </p:txBody>
      </p:sp>
      <p:sp>
        <p:nvSpPr>
          <p:cNvPr id="3" name="Espace réservé du contenu 2"/>
          <p:cNvSpPr>
            <a:spLocks noGrp="1"/>
          </p:cNvSpPr>
          <p:nvPr>
            <p:ph idx="1"/>
          </p:nvPr>
        </p:nvSpPr>
        <p:spPr>
          <a:xfrm>
            <a:off x="1451580" y="1853754"/>
            <a:ext cx="6151487" cy="4242246"/>
          </a:xfrm>
        </p:spPr>
        <p:txBody>
          <a:bodyPr>
            <a:noAutofit/>
          </a:bodyPr>
          <a:lstStyle/>
          <a:p>
            <a:pPr marL="0" indent="0">
              <a:buNone/>
            </a:pPr>
            <a:r>
              <a:rPr lang="fr-FR" dirty="0"/>
              <a:t>L’environnement a longtemps été marginalisé dans la régulation politique des pratiques économiques, y compris à l’échelle européenne</a:t>
            </a:r>
          </a:p>
          <a:p>
            <a:pPr marL="0" indent="0">
              <a:buNone/>
            </a:pPr>
            <a:r>
              <a:rPr lang="fr-FR" dirty="0"/>
              <a:t>Depuis les années 1970, ceci évolue mais </a:t>
            </a:r>
          </a:p>
          <a:p>
            <a:r>
              <a:rPr lang="fr-FR" dirty="0"/>
              <a:t>Pour autant, la pensée et la pratique économiques dominantes changent peu</a:t>
            </a:r>
          </a:p>
          <a:p>
            <a:r>
              <a:rPr lang="fr-FR" dirty="0"/>
              <a:t>Et, sauf exception (ex. la Norvège, et encore) la régulation politique demeure modeste et timide </a:t>
            </a:r>
          </a:p>
        </p:txBody>
      </p:sp>
      <p:pic>
        <p:nvPicPr>
          <p:cNvPr id="1026" name="Picture 2" descr="ttps://www.brookings.edu/wp-content/uploads/2018/10/Global_MeltingGlac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0"/>
            <a:ext cx="47751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3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La thèse défendue : la transition </a:t>
            </a:r>
            <a:r>
              <a:rPr lang="fr-FR" sz="2400" dirty="0" err="1"/>
              <a:t>ecologique</a:t>
            </a:r>
            <a:r>
              <a:rPr lang="fr-FR" sz="2400" dirty="0"/>
              <a:t> ne se fera pas sans des politiques industrielles Fortes et multi-</a:t>
            </a:r>
            <a:r>
              <a:rPr lang="fr-FR" sz="2400" dirty="0" err="1"/>
              <a:t>echelles</a:t>
            </a:r>
            <a:endParaRPr lang="fr-FR" sz="2400" dirty="0"/>
          </a:p>
        </p:txBody>
      </p:sp>
      <p:sp>
        <p:nvSpPr>
          <p:cNvPr id="3" name="Espace réservé du contenu 2"/>
          <p:cNvSpPr>
            <a:spLocks noGrp="1"/>
          </p:cNvSpPr>
          <p:nvPr>
            <p:ph idx="1"/>
          </p:nvPr>
        </p:nvSpPr>
        <p:spPr>
          <a:xfrm>
            <a:off x="1079292" y="1853754"/>
            <a:ext cx="10957809" cy="4309979"/>
          </a:xfrm>
        </p:spPr>
        <p:txBody>
          <a:bodyPr>
            <a:noAutofit/>
          </a:bodyPr>
          <a:lstStyle/>
          <a:p>
            <a:pPr>
              <a:buFontTx/>
              <a:buChar char="-"/>
            </a:pPr>
            <a:r>
              <a:rPr lang="fr-FR" sz="2400" dirty="0"/>
              <a:t>L’inertie actuelle prédominante s’explique par les faiblesses des théories dominantes en écologie et de leur promoteurs (dans les champs scientifique et bureaucratiques), des théories qui ignorent l’économie politique structuraliste et constructiviste (1)</a:t>
            </a:r>
          </a:p>
          <a:p>
            <a:pPr>
              <a:buFontTx/>
              <a:buChar char="-"/>
            </a:pPr>
            <a:r>
              <a:rPr lang="fr-FR" sz="2400" dirty="0"/>
              <a:t>Par conséquent, il importe de s’appuyer sur cette dernière pour recadrer le diagnostique du rapport écologie-économie et ses conséquences logiques pour l’action politique : les politiques industrielles fortes (2)</a:t>
            </a:r>
          </a:p>
          <a:p>
            <a:pPr>
              <a:buFontTx/>
              <a:buChar char="-"/>
            </a:pPr>
            <a:r>
              <a:rPr lang="fr-FR" sz="2400" dirty="0"/>
              <a:t>Une thèse qui sera illustrée par des exemples de la lutte contre les émissions de carbone tirés des industries agro-alimentaire (3) et de la construction (4)</a:t>
            </a:r>
          </a:p>
        </p:txBody>
      </p:sp>
    </p:spTree>
    <p:extLst>
      <p:ext uri="{BB962C8B-B14F-4D97-AF65-F5344CB8AC3E}">
        <p14:creationId xmlns:p14="http://schemas.microsoft.com/office/powerpoint/2010/main" val="203460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1. UNE </a:t>
            </a:r>
            <a:r>
              <a:rPr lang="en-GB" dirty="0" err="1"/>
              <a:t>approche</a:t>
            </a:r>
            <a:r>
              <a:rPr lang="en-GB" dirty="0"/>
              <a:t> de </a:t>
            </a:r>
            <a:r>
              <a:rPr lang="en-GB" dirty="0" err="1"/>
              <a:t>l’economie</a:t>
            </a:r>
            <a:r>
              <a:rPr lang="en-GB" dirty="0"/>
              <a:t> </a:t>
            </a:r>
            <a:r>
              <a:rPr lang="en-GB" dirty="0" err="1"/>
              <a:t>politique</a:t>
            </a:r>
            <a:r>
              <a:rPr lang="en-GB" dirty="0"/>
              <a:t> </a:t>
            </a:r>
            <a:r>
              <a:rPr lang="en-GB" dirty="0" err="1"/>
              <a:t>structuraliste</a:t>
            </a:r>
            <a:r>
              <a:rPr lang="en-GB" dirty="0"/>
              <a:t> et </a:t>
            </a:r>
            <a:r>
              <a:rPr lang="en-GB" dirty="0" err="1"/>
              <a:t>constructiviste</a:t>
            </a:r>
            <a:endParaRPr lang="en-GB" dirty="0"/>
          </a:p>
        </p:txBody>
      </p:sp>
      <p:sp>
        <p:nvSpPr>
          <p:cNvPr id="3" name="Espace réservé du contenu 2"/>
          <p:cNvSpPr>
            <a:spLocks noGrp="1"/>
          </p:cNvSpPr>
          <p:nvPr>
            <p:ph idx="1"/>
          </p:nvPr>
        </p:nvSpPr>
        <p:spPr>
          <a:xfrm>
            <a:off x="1451579" y="2015732"/>
            <a:ext cx="9603275" cy="4131068"/>
          </a:xfrm>
        </p:spPr>
        <p:txBody>
          <a:bodyPr>
            <a:normAutofit fontScale="85000" lnSpcReduction="10000"/>
          </a:bodyPr>
          <a:lstStyle/>
          <a:p>
            <a:pPr marL="0" indent="0">
              <a:buNone/>
            </a:pPr>
            <a:r>
              <a:rPr lang="fr-FR" dirty="0"/>
              <a:t>L’activité économique est structurée par :</a:t>
            </a:r>
          </a:p>
          <a:p>
            <a:pPr>
              <a:buFontTx/>
              <a:buChar char="-"/>
            </a:pPr>
            <a:r>
              <a:rPr lang="fr-FR" dirty="0"/>
              <a:t>Des </a:t>
            </a:r>
            <a:r>
              <a:rPr lang="fr-FR" u="sng" dirty="0"/>
              <a:t>industries</a:t>
            </a:r>
            <a:r>
              <a:rPr lang="fr-FR" dirty="0"/>
              <a:t> au sein desquels la distribution des capitaux matériels et politique est asymétrique</a:t>
            </a:r>
          </a:p>
          <a:p>
            <a:pPr>
              <a:buFontTx/>
              <a:buChar char="-"/>
            </a:pPr>
            <a:r>
              <a:rPr lang="fr-FR" dirty="0"/>
              <a:t>Des </a:t>
            </a:r>
            <a:r>
              <a:rPr lang="fr-FR" u="sng" dirty="0"/>
              <a:t>institutions</a:t>
            </a:r>
            <a:r>
              <a:rPr lang="fr-FR" dirty="0"/>
              <a:t> qui « ordonnent » chaque industrie : les règles et normes stabilisées affectant la production, la commercialisation et le financement des deux (voir schéma, page suivante)</a:t>
            </a:r>
          </a:p>
          <a:p>
            <a:pPr>
              <a:buFontTx/>
              <a:buChar char="-"/>
            </a:pPr>
            <a:r>
              <a:rPr lang="fr-FR" dirty="0"/>
              <a:t>Des régulations « </a:t>
            </a:r>
            <a:r>
              <a:rPr lang="fr-FR" dirty="0" err="1"/>
              <a:t>trans</a:t>
            </a:r>
            <a:r>
              <a:rPr lang="fr-FR" dirty="0"/>
              <a:t>-industrie » (concurrence, environnement, emploi, monnaie...)</a:t>
            </a:r>
          </a:p>
          <a:p>
            <a:pPr marL="0" indent="0">
              <a:buNone/>
            </a:pPr>
            <a:r>
              <a:rPr lang="fr-FR" dirty="0"/>
              <a:t>Les industries et leurs institutions peuvent évoluer, mais seulement en raison de luttes qui impliquent notamment du </a:t>
            </a:r>
            <a:r>
              <a:rPr lang="fr-FR" u="sng" dirty="0"/>
              <a:t>travail politique </a:t>
            </a:r>
            <a:r>
              <a:rPr lang="fr-FR" dirty="0"/>
              <a:t>:</a:t>
            </a:r>
          </a:p>
          <a:p>
            <a:pPr>
              <a:buFontTx/>
              <a:buChar char="-"/>
            </a:pPr>
            <a:r>
              <a:rPr lang="fr-FR" dirty="0"/>
              <a:t>La problématisation</a:t>
            </a:r>
          </a:p>
          <a:p>
            <a:pPr>
              <a:buFontTx/>
              <a:buChar char="-"/>
            </a:pPr>
            <a:r>
              <a:rPr lang="fr-FR" dirty="0"/>
              <a:t>L’instrumentation</a:t>
            </a:r>
          </a:p>
          <a:p>
            <a:pPr>
              <a:buFontTx/>
              <a:buChar char="-"/>
            </a:pPr>
            <a:r>
              <a:rPr lang="fr-FR" dirty="0"/>
              <a:t>Et la légitimation de ces deux processus</a:t>
            </a:r>
          </a:p>
        </p:txBody>
      </p:sp>
    </p:spTree>
    <p:extLst>
      <p:ext uri="{BB962C8B-B14F-4D97-AF65-F5344CB8AC3E}">
        <p14:creationId xmlns:p14="http://schemas.microsoft.com/office/powerpoint/2010/main" val="106998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46204"/>
            <a:ext cx="22426084" cy="68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152352"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a:ln>
                  <a:noFill/>
                </a:ln>
                <a:solidFill>
                  <a:schemeClr val="tx1"/>
                </a:solidFill>
                <a:effectLst/>
                <a:latin typeface="Arial" charset="0"/>
                <a:ea typeface="Calibri" charset="0"/>
                <a:cs typeface="Times New Roman" charset="0"/>
              </a:rPr>
              <a:t>An </a:t>
            </a:r>
            <a:r>
              <a:rPr kumimoji="0" lang="fr-FR" altLang="fr-FR" sz="1400" b="1" i="1" u="none" strike="noStrike" cap="none" normalizeH="0" baseline="0" dirty="0" err="1">
                <a:ln>
                  <a:noFill/>
                </a:ln>
                <a:solidFill>
                  <a:schemeClr val="tx1"/>
                </a:solidFill>
                <a:effectLst/>
                <a:latin typeface="Arial" charset="0"/>
                <a:ea typeface="Calibri" charset="0"/>
                <a:cs typeface="Times New Roman" charset="0"/>
              </a:rPr>
              <a:t>industry</a:t>
            </a:r>
            <a:r>
              <a:rPr kumimoji="0" lang="fr-FR" altLang="fr-FR" sz="1400" b="1" i="1" u="none" strike="noStrike" cap="none" normalizeH="0" baseline="0" dirty="0">
                <a:ln>
                  <a:noFill/>
                </a:ln>
                <a:solidFill>
                  <a:schemeClr val="tx1"/>
                </a:solidFill>
                <a:effectLst/>
                <a:latin typeface="Arial" charset="0"/>
                <a:ea typeface="Calibri" charset="0"/>
                <a:cs typeface="Times New Roman" charset="0"/>
              </a:rPr>
              <a:t> as an </a:t>
            </a:r>
            <a:r>
              <a:rPr kumimoji="0" lang="fr-FR" altLang="fr-FR" sz="1400" b="1" i="1" u="none" strike="noStrike" cap="none" normalizeH="0" baseline="0" dirty="0" err="1">
                <a:ln>
                  <a:noFill/>
                </a:ln>
                <a:solidFill>
                  <a:schemeClr val="tx1"/>
                </a:solidFill>
                <a:effectLst/>
                <a:latin typeface="Arial" charset="0"/>
                <a:ea typeface="Calibri" charset="0"/>
                <a:cs typeface="Times New Roman" charset="0"/>
              </a:rPr>
              <a:t>Institutional</a:t>
            </a:r>
            <a:r>
              <a:rPr kumimoji="0" lang="fr-FR" altLang="fr-FR" sz="1400" b="1" i="1" u="none" strike="noStrike" cap="none" normalizeH="0" baseline="0" dirty="0">
                <a:ln>
                  <a:noFill/>
                </a:ln>
                <a:solidFill>
                  <a:schemeClr val="tx1"/>
                </a:solidFill>
                <a:effectLst/>
                <a:latin typeface="Arial" charset="0"/>
                <a:ea typeface="Calibri" charset="0"/>
                <a:cs typeface="Times New Roman" charset="0"/>
              </a:rPr>
              <a:t> </a:t>
            </a:r>
            <a:r>
              <a:rPr kumimoji="0" lang="fr-FR" altLang="fr-FR" sz="1400" b="1" i="1" u="none" strike="noStrike" cap="none" normalizeH="0" baseline="0" dirty="0" err="1">
                <a:ln>
                  <a:noFill/>
                </a:ln>
                <a:solidFill>
                  <a:schemeClr val="tx1"/>
                </a:solidFill>
                <a:effectLst/>
                <a:latin typeface="Arial" charset="0"/>
                <a:ea typeface="Calibri" charset="0"/>
                <a:cs typeface="Times New Roman" charset="0"/>
              </a:rPr>
              <a:t>Order</a:t>
            </a:r>
            <a:r>
              <a:rPr kumimoji="0" lang="fr-FR" altLang="fr-FR" sz="1400" b="1" i="1" u="none" strike="noStrike" cap="none" normalizeH="0" baseline="0" dirty="0">
                <a:ln>
                  <a:noFill/>
                </a:ln>
                <a:solidFill>
                  <a:schemeClr val="tx1"/>
                </a:solidFill>
                <a:effectLst/>
                <a:latin typeface="Arial" charset="0"/>
                <a:ea typeface="Calibri" charset="0"/>
                <a:cs typeface="Times New Roman" charset="0"/>
              </a:rPr>
              <a:t> of Four </a:t>
            </a:r>
            <a:r>
              <a:rPr kumimoji="0" lang="fr-FR" altLang="fr-FR" sz="1400" b="1" i="1" u="none" strike="noStrike" cap="none" normalizeH="0" baseline="0" dirty="0" err="1">
                <a:ln>
                  <a:noFill/>
                </a:ln>
                <a:solidFill>
                  <a:schemeClr val="tx1"/>
                </a:solidFill>
                <a:effectLst/>
                <a:latin typeface="Arial" charset="0"/>
                <a:ea typeface="Calibri" charset="0"/>
                <a:cs typeface="Times New Roman" charset="0"/>
              </a:rPr>
              <a:t>Institutionalized</a:t>
            </a:r>
            <a:r>
              <a:rPr kumimoji="0" lang="fr-FR" altLang="fr-FR" sz="1400" b="1" i="1" u="none" strike="noStrike" cap="none" normalizeH="0" baseline="0" dirty="0">
                <a:ln>
                  <a:noFill/>
                </a:ln>
                <a:solidFill>
                  <a:schemeClr val="tx1"/>
                </a:solidFill>
                <a:effectLst/>
                <a:latin typeface="Arial" charset="0"/>
                <a:ea typeface="Calibri" charset="0"/>
                <a:cs typeface="Times New Roman" charset="0"/>
              </a:rPr>
              <a:t> </a:t>
            </a:r>
            <a:r>
              <a:rPr kumimoji="0" lang="fr-FR" altLang="fr-FR" sz="1400" b="1" i="1" u="none" strike="noStrike" cap="none" normalizeH="0" baseline="0" dirty="0" err="1">
                <a:ln>
                  <a:noFill/>
                </a:ln>
                <a:solidFill>
                  <a:schemeClr val="tx1"/>
                </a:solidFill>
                <a:effectLst/>
                <a:latin typeface="Arial" charset="0"/>
                <a:ea typeface="Calibri" charset="0"/>
                <a:cs typeface="Times New Roman" charset="0"/>
              </a:rPr>
              <a:t>Relationships</a:t>
            </a:r>
            <a:r>
              <a:rPr kumimoji="0" lang="fr-FR" altLang="fr-FR" sz="1400" b="1" i="1" u="none" strike="noStrike" cap="none" normalizeH="0" baseline="0" dirty="0">
                <a:ln>
                  <a:noFill/>
                </a:ln>
                <a:solidFill>
                  <a:schemeClr val="tx1"/>
                </a:solidFill>
                <a:effectLst/>
                <a:latin typeface="Arial" charset="0"/>
                <a:ea typeface="Calibri" charset="0"/>
                <a:cs typeface="Times New Roman" charset="0"/>
              </a:rPr>
              <a:t> (Jullien &amp; Smith, 2008)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charset="0"/>
            </a:endParaRPr>
          </a:p>
        </p:txBody>
      </p:sp>
      <p:grpSp>
        <p:nvGrpSpPr>
          <p:cNvPr id="5" name="Group 2"/>
          <p:cNvGrpSpPr>
            <a:grpSpLocks noChangeAspect="1"/>
          </p:cNvGrpSpPr>
          <p:nvPr/>
        </p:nvGrpSpPr>
        <p:grpSpPr bwMode="auto">
          <a:xfrm>
            <a:off x="673100" y="1156970"/>
            <a:ext cx="10924540" cy="5670763"/>
            <a:chOff x="1437" y="7228"/>
            <a:chExt cx="9000" cy="4680"/>
          </a:xfrm>
        </p:grpSpPr>
        <p:sp>
          <p:nvSpPr>
            <p:cNvPr id="6" name="AutoShape 3"/>
            <p:cNvSpPr>
              <a:spLocks noChangeArrowheads="1" noTextEdit="1"/>
            </p:cNvSpPr>
            <p:nvPr/>
          </p:nvSpPr>
          <p:spPr bwMode="auto">
            <a:xfrm>
              <a:off x="1437" y="7228"/>
              <a:ext cx="9000" cy="4680"/>
            </a:xfrm>
            <a:prstGeom prst="octagon">
              <a:avLst>
                <a:gd name="adj" fmla="val 29287"/>
              </a:avLst>
            </a:prstGeom>
            <a:noFill/>
            <a:ln>
              <a:noFill/>
            </a:ln>
            <a:extLst>
              <a:ext uri="{909E8E84-426E-40dd-AFC4-6F175D3DCCD1}">
                <a14:hiddenFill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7" name="Rectangle 6"/>
            <p:cNvSpPr>
              <a:spLocks noChangeArrowheads="1"/>
            </p:cNvSpPr>
            <p:nvPr/>
          </p:nvSpPr>
          <p:spPr bwMode="auto">
            <a:xfrm>
              <a:off x="4137" y="8668"/>
              <a:ext cx="3240" cy="19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n-GB" sz="2000" dirty="0">
                  <a:effectLst/>
                  <a:latin typeface="Garamond" charset="0"/>
                  <a:ea typeface="ＭＳ 明朝" charset="-128"/>
                  <a:cs typeface="Times New Roman" charset="0"/>
                </a:rPr>
                <a:t>An industry  as a configuration of the four IRs that mediates norms on:</a:t>
              </a:r>
              <a:endParaRPr lang="fr-FR" sz="2000" dirty="0">
                <a:effectLst/>
                <a:latin typeface="Cambria" charset="0"/>
                <a:ea typeface="ＭＳ 明朝" charset="-128"/>
                <a:cs typeface="Times New Roman" charset="0"/>
              </a:endParaRPr>
            </a:p>
            <a:p>
              <a:pPr marL="342900" lvl="0" indent="-342900" algn="ctr">
                <a:lnSpc>
                  <a:spcPct val="115000"/>
                </a:lnSpc>
                <a:spcAft>
                  <a:spcPts val="1000"/>
                </a:spcAft>
                <a:buFont typeface="Garamond" charset="0"/>
                <a:buChar char="-"/>
              </a:pPr>
              <a:r>
                <a:rPr lang="fr-FR" sz="2000" dirty="0">
                  <a:effectLst/>
                  <a:latin typeface="Garamond" charset="0"/>
                  <a:ea typeface="MS Mincho" charset="-128"/>
                  <a:cs typeface="Times New Roman" charset="0"/>
                </a:rPr>
                <a:t>the </a:t>
              </a:r>
              <a:r>
                <a:rPr lang="fr-FR" sz="2000" dirty="0" err="1">
                  <a:effectLst/>
                  <a:latin typeface="Garamond" charset="0"/>
                  <a:ea typeface="MS Mincho" charset="-128"/>
                  <a:cs typeface="Times New Roman" charset="0"/>
                </a:rPr>
                <a:t>product</a:t>
              </a:r>
              <a:r>
                <a:rPr lang="fr-FR" sz="2000" dirty="0">
                  <a:effectLst/>
                  <a:latin typeface="Garamond" charset="0"/>
                  <a:ea typeface="MS Mincho" charset="-128"/>
                  <a:cs typeface="Times New Roman" charset="0"/>
                </a:rPr>
                <a:t> or service</a:t>
              </a:r>
              <a:endParaRPr lang="fr-FR" sz="2000" dirty="0">
                <a:effectLst/>
                <a:latin typeface="Cambria" charset="0"/>
                <a:ea typeface="MS Mincho" charset="-128"/>
                <a:cs typeface="Times New Roman" charset="0"/>
              </a:endParaRPr>
            </a:p>
            <a:p>
              <a:pPr marL="342900" lvl="0" indent="-342900" algn="ctr">
                <a:lnSpc>
                  <a:spcPct val="115000"/>
                </a:lnSpc>
                <a:spcAft>
                  <a:spcPts val="1000"/>
                </a:spcAft>
                <a:buFont typeface="Garamond" charset="0"/>
                <a:buChar char="-"/>
              </a:pPr>
              <a:r>
                <a:rPr lang="fr-FR" sz="2000" dirty="0" err="1">
                  <a:effectLst/>
                  <a:latin typeface="Garamond" charset="0"/>
                  <a:ea typeface="MS Mincho" charset="-128"/>
                  <a:cs typeface="Times New Roman" charset="0"/>
                </a:rPr>
                <a:t>professional</a:t>
              </a:r>
              <a:r>
                <a:rPr lang="fr-FR" sz="2000" dirty="0">
                  <a:effectLst/>
                  <a:latin typeface="Garamond" charset="0"/>
                  <a:ea typeface="MS Mincho" charset="-128"/>
                  <a:cs typeface="Times New Roman" charset="0"/>
                </a:rPr>
                <a:t> </a:t>
              </a:r>
              <a:r>
                <a:rPr lang="fr-FR" sz="2000" dirty="0" err="1">
                  <a:effectLst/>
                  <a:latin typeface="Garamond" charset="0"/>
                  <a:ea typeface="MS Mincho" charset="-128"/>
                  <a:cs typeface="Times New Roman" charset="0"/>
                </a:rPr>
                <a:t>identities</a:t>
              </a:r>
              <a:endParaRPr lang="fr-FR" sz="2000" dirty="0">
                <a:effectLst/>
                <a:latin typeface="Cambria" charset="0"/>
                <a:ea typeface="MS Mincho" charset="-128"/>
                <a:cs typeface="Times New Roman" charset="0"/>
              </a:endParaRPr>
            </a:p>
            <a:p>
              <a:pPr>
                <a:spcAft>
                  <a:spcPts val="0"/>
                </a:spcAft>
              </a:pPr>
              <a:r>
                <a:rPr lang="fr-FR" sz="1000" dirty="0">
                  <a:effectLst/>
                  <a:latin typeface="Garamond" charset="0"/>
                  <a:ea typeface="ＭＳ 明朝" charset="-128"/>
                  <a:cs typeface="Times New Roman" charset="0"/>
                </a:rPr>
                <a:t> </a:t>
              </a:r>
              <a:endParaRPr lang="fr-FR" sz="1200" dirty="0">
                <a:effectLst/>
                <a:latin typeface="Cambria" charset="0"/>
                <a:ea typeface="ＭＳ 明朝" charset="-128"/>
                <a:cs typeface="Times New Roman" charset="0"/>
              </a:endParaRPr>
            </a:p>
            <a:p>
              <a:pPr algn="ctr">
                <a:spcAft>
                  <a:spcPts val="0"/>
                </a:spcAft>
              </a:pPr>
              <a:r>
                <a:rPr lang="fr-FR" sz="1200" dirty="0">
                  <a:effectLst/>
                  <a:latin typeface="Cambria" charset="0"/>
                  <a:ea typeface="ＭＳ 明朝" charset="-128"/>
                  <a:cs typeface="Times New Roman" charset="0"/>
                </a:rPr>
                <a:t> </a:t>
              </a:r>
            </a:p>
          </p:txBody>
        </p:sp>
        <p:sp>
          <p:nvSpPr>
            <p:cNvPr id="8" name="Oval 5"/>
            <p:cNvSpPr>
              <a:spLocks noChangeArrowheads="1"/>
            </p:cNvSpPr>
            <p:nvPr/>
          </p:nvSpPr>
          <p:spPr bwMode="auto">
            <a:xfrm>
              <a:off x="1437" y="7228"/>
              <a:ext cx="306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fr-FR" sz="1600" dirty="0" err="1">
                  <a:effectLst/>
                  <a:latin typeface="Garamond" charset="0"/>
                  <a:ea typeface="ＭＳ 明朝" charset="-128"/>
                  <a:cs typeface="Times New Roman" charset="0"/>
                </a:rPr>
                <a:t>Employment</a:t>
              </a:r>
              <a:r>
                <a:rPr lang="fr-FR" sz="1600" dirty="0">
                  <a:effectLst/>
                  <a:latin typeface="Garamond" charset="0"/>
                  <a:ea typeface="ＭＳ 明朝" charset="-128"/>
                  <a:cs typeface="Times New Roman" charset="0"/>
                </a:rPr>
                <a:t> IR:</a:t>
              </a:r>
              <a:endParaRPr lang="fr-FR" sz="1600" dirty="0">
                <a:effectLst/>
                <a:latin typeface="Cambria" charset="0"/>
                <a:ea typeface="ＭＳ 明朝" charset="-128"/>
                <a:cs typeface="Times New Roman" charset="0"/>
              </a:endParaRPr>
            </a:p>
            <a:p>
              <a:pPr>
                <a:spcAft>
                  <a:spcPts val="0"/>
                </a:spcAft>
              </a:pPr>
              <a:r>
                <a:rPr lang="en-GB" sz="1600" dirty="0">
                  <a:effectLst/>
                  <a:latin typeface="Garamond" charset="0"/>
                  <a:ea typeface="ＭＳ 明朝" charset="-128"/>
                  <a:cs typeface="Times New Roman" charset="0"/>
                </a:rPr>
                <a:t>Labour, human resources &amp; profession institutions</a:t>
              </a:r>
              <a:endParaRPr lang="fr-FR" sz="1600" dirty="0">
                <a:effectLst/>
                <a:latin typeface="Cambria" charset="0"/>
                <a:ea typeface="ＭＳ 明朝" charset="-128"/>
                <a:cs typeface="Times New Roman" charset="0"/>
              </a:endParaRPr>
            </a:p>
            <a:p>
              <a:pPr>
                <a:spcAft>
                  <a:spcPts val="600"/>
                </a:spcAft>
              </a:pPr>
              <a:r>
                <a:rPr lang="en-GB" sz="1600" dirty="0">
                  <a:effectLst/>
                  <a:latin typeface="Cambria" charset="0"/>
                  <a:ea typeface="ＭＳ 明朝" charset="-128"/>
                  <a:cs typeface="Times New Roman" charset="0"/>
                </a:rPr>
                <a:t> </a:t>
              </a:r>
              <a:endParaRPr lang="fr-FR" sz="1600" dirty="0">
                <a:effectLst/>
                <a:latin typeface="Cambria" charset="0"/>
                <a:ea typeface="ＭＳ 明朝" charset="-128"/>
                <a:cs typeface="Times New Roman" charset="0"/>
              </a:endParaRPr>
            </a:p>
          </p:txBody>
        </p:sp>
        <p:sp>
          <p:nvSpPr>
            <p:cNvPr id="9" name="Oval 6"/>
            <p:cNvSpPr>
              <a:spLocks noChangeArrowheads="1"/>
            </p:cNvSpPr>
            <p:nvPr/>
          </p:nvSpPr>
          <p:spPr bwMode="auto">
            <a:xfrm>
              <a:off x="7197" y="7408"/>
              <a:ext cx="3240" cy="10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fr-FR" sz="1600" dirty="0" err="1">
                  <a:effectLst/>
                  <a:latin typeface="Garamond" charset="0"/>
                  <a:ea typeface="ＭＳ 明朝" charset="-128"/>
                  <a:cs typeface="Times New Roman" charset="0"/>
                </a:rPr>
                <a:t>Sourcing</a:t>
              </a:r>
              <a:r>
                <a:rPr lang="fr-FR" sz="1600" dirty="0">
                  <a:effectLst/>
                  <a:latin typeface="Garamond" charset="0"/>
                  <a:ea typeface="ＭＳ 明朝" charset="-128"/>
                  <a:cs typeface="Times New Roman" charset="0"/>
                </a:rPr>
                <a:t> and production IR:</a:t>
              </a:r>
              <a:endParaRPr lang="fr-FR" sz="1600" dirty="0">
                <a:effectLst/>
                <a:latin typeface="Cambria" charset="0"/>
                <a:ea typeface="ＭＳ 明朝" charset="-128"/>
                <a:cs typeface="Times New Roman" charset="0"/>
              </a:endParaRPr>
            </a:p>
            <a:p>
              <a:pPr>
                <a:spcAft>
                  <a:spcPts val="0"/>
                </a:spcAft>
              </a:pPr>
              <a:r>
                <a:rPr lang="fr-FR" sz="1600" dirty="0">
                  <a:effectLst/>
                  <a:latin typeface="Garamond" charset="0"/>
                  <a:ea typeface="ＭＳ 明朝" charset="-128"/>
                  <a:cs typeface="Times New Roman" charset="0"/>
                </a:rPr>
                <a:t>Production standards</a:t>
              </a:r>
            </a:p>
            <a:p>
              <a:pPr>
                <a:spcAft>
                  <a:spcPts val="0"/>
                </a:spcAft>
              </a:pPr>
              <a:r>
                <a:rPr lang="fr-FR" sz="1600" dirty="0" err="1">
                  <a:latin typeface="Garamond" charset="0"/>
                  <a:ea typeface="ＭＳ 明朝" charset="-128"/>
                  <a:cs typeface="Times New Roman" charset="0"/>
                </a:rPr>
                <a:t>Limits</a:t>
              </a:r>
              <a:r>
                <a:rPr lang="fr-FR" sz="1600" dirty="0">
                  <a:latin typeface="Garamond" charset="0"/>
                  <a:ea typeface="ＭＳ 明朝" charset="-128"/>
                  <a:cs typeface="Times New Roman" charset="0"/>
                </a:rPr>
                <a:t> on </a:t>
              </a:r>
              <a:r>
                <a:rPr lang="fr-FR" sz="1600" dirty="0" err="1">
                  <a:latin typeface="Garamond" charset="0"/>
                  <a:ea typeface="ＭＳ 明朝" charset="-128"/>
                  <a:cs typeface="Times New Roman" charset="0"/>
                </a:rPr>
                <a:t>what</a:t>
              </a:r>
              <a:r>
                <a:rPr lang="fr-FR" sz="1600" dirty="0">
                  <a:latin typeface="Garamond" charset="0"/>
                  <a:ea typeface="ＭＳ 明朝" charset="-128"/>
                  <a:cs typeface="Times New Roman" charset="0"/>
                </a:rPr>
                <a:t> </a:t>
              </a:r>
              <a:r>
                <a:rPr lang="fr-FR" sz="1600" dirty="0" err="1">
                  <a:latin typeface="Garamond" charset="0"/>
                  <a:ea typeface="ＭＳ 明朝" charset="-128"/>
                  <a:cs typeface="Times New Roman" charset="0"/>
                </a:rPr>
                <a:t>can</a:t>
              </a:r>
              <a:r>
                <a:rPr lang="fr-FR" sz="1600" dirty="0">
                  <a:latin typeface="Garamond" charset="0"/>
                  <a:ea typeface="ＭＳ 明朝" charset="-128"/>
                  <a:cs typeface="Times New Roman" charset="0"/>
                </a:rPr>
                <a:t> </a:t>
              </a:r>
              <a:r>
                <a:rPr lang="fr-FR" sz="1600" dirty="0" err="1">
                  <a:latin typeface="Garamond" charset="0"/>
                  <a:ea typeface="ＭＳ 明朝" charset="-128"/>
                  <a:cs typeface="Times New Roman" charset="0"/>
                </a:rPr>
                <a:t>be</a:t>
              </a:r>
              <a:r>
                <a:rPr lang="fr-FR" sz="1600" dirty="0">
                  <a:latin typeface="Garamond" charset="0"/>
                  <a:ea typeface="ＭＳ 明朝" charset="-128"/>
                  <a:cs typeface="Times New Roman" charset="0"/>
                </a:rPr>
                <a:t> </a:t>
              </a:r>
              <a:r>
                <a:rPr lang="fr-FR" sz="1600" dirty="0" err="1">
                  <a:latin typeface="Garamond" charset="0"/>
                  <a:ea typeface="ＭＳ 明朝" charset="-128"/>
                  <a:cs typeface="Times New Roman" charset="0"/>
                </a:rPr>
                <a:t>produced</a:t>
              </a:r>
              <a:r>
                <a:rPr lang="fr-FR" sz="1600" dirty="0">
                  <a:latin typeface="Garamond" charset="0"/>
                  <a:ea typeface="ＭＳ 明朝" charset="-128"/>
                  <a:cs typeface="Times New Roman" charset="0"/>
                </a:rPr>
                <a:t> and how</a:t>
              </a:r>
              <a:r>
                <a:rPr lang="fr-FR" sz="1600" dirty="0">
                  <a:effectLst/>
                  <a:latin typeface="Garamond" charset="0"/>
                  <a:ea typeface="ＭＳ 明朝" charset="-128"/>
                  <a:cs typeface="Times New Roman" charset="0"/>
                </a:rPr>
                <a:t> </a:t>
              </a:r>
              <a:endParaRPr lang="fr-FR" sz="1600" dirty="0">
                <a:effectLst/>
                <a:latin typeface="Cambria" charset="0"/>
                <a:ea typeface="ＭＳ 明朝" charset="-128"/>
                <a:cs typeface="Times New Roman" charset="0"/>
              </a:endParaRPr>
            </a:p>
          </p:txBody>
        </p:sp>
        <p:sp>
          <p:nvSpPr>
            <p:cNvPr id="10" name="Oval 7"/>
            <p:cNvSpPr>
              <a:spLocks noChangeArrowheads="1"/>
            </p:cNvSpPr>
            <p:nvPr/>
          </p:nvSpPr>
          <p:spPr bwMode="auto">
            <a:xfrm>
              <a:off x="1437" y="10468"/>
              <a:ext cx="2880" cy="126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n-US" sz="1600" dirty="0">
                  <a:effectLst/>
                  <a:latin typeface="Garamond" charset="0"/>
                  <a:ea typeface="Garamond" charset="0"/>
                  <a:cs typeface="Garamond" charset="0"/>
                </a:rPr>
                <a:t>Financial IR:</a:t>
              </a:r>
              <a:endParaRPr lang="fr-FR" sz="1600" dirty="0">
                <a:effectLst/>
                <a:latin typeface="Garamond" charset="0"/>
                <a:ea typeface="Garamond" charset="0"/>
                <a:cs typeface="Garamond" charset="0"/>
              </a:endParaRPr>
            </a:p>
            <a:p>
              <a:pPr>
                <a:spcAft>
                  <a:spcPts val="0"/>
                </a:spcAft>
              </a:pPr>
              <a:r>
                <a:rPr lang="en-GB" sz="1600" dirty="0">
                  <a:effectLst/>
                  <a:latin typeface="Garamond" charset="0"/>
                  <a:ea typeface="Garamond" charset="0"/>
                  <a:cs typeface="Garamond" charset="0"/>
                </a:rPr>
                <a:t>Access to capital institutions</a:t>
              </a:r>
            </a:p>
            <a:p>
              <a:r>
                <a:rPr lang="en-GB" sz="1600" dirty="0">
                  <a:solidFill>
                    <a:srgbClr val="000000"/>
                  </a:solidFill>
                  <a:latin typeface="Garamond" charset="0"/>
                  <a:ea typeface="Garamond" charset="0"/>
                  <a:cs typeface="Garamond" charset="0"/>
                </a:rPr>
                <a:t>The holding of property and capitalization</a:t>
              </a:r>
              <a:endParaRPr lang="fr-FR" sz="1600" dirty="0">
                <a:latin typeface="Garamond" charset="0"/>
                <a:ea typeface="Garamond" charset="0"/>
                <a:cs typeface="Garamond" charset="0"/>
              </a:endParaRPr>
            </a:p>
            <a:p>
              <a:pPr>
                <a:spcAft>
                  <a:spcPts val="0"/>
                </a:spcAft>
              </a:pPr>
              <a:endParaRPr lang="fr-FR" sz="1200" dirty="0">
                <a:effectLst/>
                <a:latin typeface="Cambria" charset="0"/>
                <a:ea typeface="ＭＳ 明朝" charset="-128"/>
                <a:cs typeface="Times New Roman" charset="0"/>
              </a:endParaRPr>
            </a:p>
          </p:txBody>
        </p:sp>
        <p:sp>
          <p:nvSpPr>
            <p:cNvPr id="11" name="Oval 8"/>
            <p:cNvSpPr>
              <a:spLocks noChangeArrowheads="1"/>
            </p:cNvSpPr>
            <p:nvPr/>
          </p:nvSpPr>
          <p:spPr bwMode="auto">
            <a:xfrm>
              <a:off x="7197" y="10648"/>
              <a:ext cx="3240" cy="126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spcAft>
                  <a:spcPts val="0"/>
                </a:spcAft>
              </a:pPr>
              <a:r>
                <a:rPr lang="en-US" sz="1600" dirty="0">
                  <a:effectLst/>
                  <a:latin typeface="Garamond" charset="0"/>
                  <a:ea typeface="ＭＳ 明朝" charset="-128"/>
                  <a:cs typeface="Times New Roman" charset="0"/>
                </a:rPr>
                <a:t>Commercial IR</a:t>
              </a:r>
              <a:r>
                <a:rPr lang="en-US" sz="1000" dirty="0">
                  <a:effectLst/>
                  <a:latin typeface="Garamond" charset="0"/>
                  <a:ea typeface="ＭＳ 明朝" charset="-128"/>
                  <a:cs typeface="Times New Roman" charset="0"/>
                </a:rPr>
                <a:t>:</a:t>
              </a:r>
              <a:endParaRPr lang="fr-FR" sz="1200" dirty="0">
                <a:effectLst/>
                <a:latin typeface="Cambria" charset="0"/>
                <a:ea typeface="ＭＳ 明朝" charset="-128"/>
                <a:cs typeface="Times New Roman" charset="0"/>
              </a:endParaRPr>
            </a:p>
            <a:p>
              <a:pPr>
                <a:spcAft>
                  <a:spcPts val="0"/>
                </a:spcAft>
              </a:pPr>
              <a:r>
                <a:rPr lang="en-GB" sz="900" dirty="0">
                  <a:effectLst/>
                  <a:latin typeface="Garamond" charset="0"/>
                  <a:ea typeface="ＭＳ 明朝" charset="-128"/>
                  <a:cs typeface="Times New Roman" charset="0"/>
                </a:rPr>
                <a:t>‘</a:t>
              </a:r>
              <a:r>
                <a:rPr lang="en-GB" sz="1600" dirty="0">
                  <a:effectLst/>
                  <a:latin typeface="Garamond" charset="0"/>
                  <a:ea typeface="ＭＳ 明朝" charset="-128"/>
                  <a:cs typeface="Times New Roman" charset="0"/>
                </a:rPr>
                <a:t>Thick’ market access institutions</a:t>
              </a:r>
            </a:p>
            <a:p>
              <a:pPr>
                <a:spcAft>
                  <a:spcPts val="0"/>
                </a:spcAft>
              </a:pPr>
              <a:r>
                <a:rPr lang="en-GB" sz="1600" dirty="0">
                  <a:latin typeface="Garamond" charset="0"/>
                  <a:ea typeface="ＭＳ 明朝" charset="-128"/>
                  <a:cs typeface="Times New Roman" charset="0"/>
                </a:rPr>
                <a:t>Limits on marketing and sales practices</a:t>
              </a:r>
              <a:endParaRPr lang="fr-FR" sz="1600" dirty="0">
                <a:effectLst/>
                <a:latin typeface="Cambria" charset="0"/>
                <a:ea typeface="ＭＳ 明朝" charset="-128"/>
                <a:cs typeface="Times New Roman" charset="0"/>
              </a:endParaRPr>
            </a:p>
            <a:p>
              <a:pPr>
                <a:spcAft>
                  <a:spcPts val="0"/>
                </a:spcAft>
              </a:pPr>
              <a:r>
                <a:rPr lang="en-GB" sz="1200" dirty="0">
                  <a:effectLst/>
                  <a:latin typeface="Cambria" charset="0"/>
                  <a:ea typeface="ＭＳ 明朝" charset="-128"/>
                  <a:cs typeface="Times New Roman" charset="0"/>
                </a:rPr>
                <a:t> </a:t>
              </a:r>
              <a:endParaRPr lang="fr-FR" sz="1200" dirty="0">
                <a:effectLst/>
                <a:latin typeface="Cambria" charset="0"/>
                <a:ea typeface="ＭＳ 明朝" charset="-128"/>
                <a:cs typeface="Times New Roman" charset="0"/>
              </a:endParaRPr>
            </a:p>
          </p:txBody>
        </p:sp>
        <p:sp>
          <p:nvSpPr>
            <p:cNvPr id="12" name="AutoShape 9"/>
            <p:cNvSpPr>
              <a:spLocks noChangeArrowheads="1"/>
            </p:cNvSpPr>
            <p:nvPr/>
          </p:nvSpPr>
          <p:spPr bwMode="auto">
            <a:xfrm>
              <a:off x="4317" y="10648"/>
              <a:ext cx="1260" cy="90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3" name="AutoShape 10"/>
            <p:cNvSpPr>
              <a:spLocks noChangeArrowheads="1"/>
            </p:cNvSpPr>
            <p:nvPr/>
          </p:nvSpPr>
          <p:spPr bwMode="auto">
            <a:xfrm rot="5400000">
              <a:off x="6117" y="10648"/>
              <a:ext cx="1080" cy="108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4" name="AutoShape 11"/>
            <p:cNvSpPr>
              <a:spLocks noChangeArrowheads="1"/>
            </p:cNvSpPr>
            <p:nvPr/>
          </p:nvSpPr>
          <p:spPr bwMode="auto">
            <a:xfrm>
              <a:off x="7377" y="8488"/>
              <a:ext cx="1343" cy="1163"/>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5" name="AutoShape 12"/>
            <p:cNvSpPr>
              <a:spLocks noChangeArrowheads="1"/>
            </p:cNvSpPr>
            <p:nvPr/>
          </p:nvSpPr>
          <p:spPr bwMode="auto">
            <a:xfrm rot="5400000">
              <a:off x="2787" y="8398"/>
              <a:ext cx="1080" cy="162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16" name="Rectangle 18"/>
          <p:cNvSpPr>
            <a:spLocks noChangeArrowheads="1"/>
          </p:cNvSpPr>
          <p:nvPr/>
        </p:nvSpPr>
        <p:spPr bwMode="auto">
          <a:xfrm>
            <a:off x="0" y="457199"/>
            <a:ext cx="22426084" cy="592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Titre 1"/>
          <p:cNvSpPr>
            <a:spLocks noGrp="1"/>
          </p:cNvSpPr>
          <p:nvPr>
            <p:ph type="title"/>
          </p:nvPr>
        </p:nvSpPr>
        <p:spPr/>
        <p:txBody>
          <a:bodyPr/>
          <a:lstStyle/>
          <a:p>
            <a:endParaRPr lang="en-GB"/>
          </a:p>
        </p:txBody>
      </p:sp>
      <p:sp>
        <p:nvSpPr>
          <p:cNvPr id="3" name="Espace réservé du contenu 2"/>
          <p:cNvSpPr>
            <a:spLocks noGrp="1"/>
          </p:cNvSpPr>
          <p:nvPr>
            <p:ph idx="1"/>
          </p:nvPr>
        </p:nvSpPr>
        <p:spPr/>
        <p:txBody>
          <a:bodyPr/>
          <a:lstStyle/>
          <a:p>
            <a:endParaRPr lang="en-GB"/>
          </a:p>
        </p:txBody>
      </p:sp>
    </p:spTree>
    <p:extLst>
      <p:ext uri="{BB962C8B-B14F-4D97-AF65-F5344CB8AC3E}">
        <p14:creationId xmlns:p14="http://schemas.microsoft.com/office/powerpoint/2010/main" val="179040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Cette</a:t>
            </a:r>
            <a:r>
              <a:rPr lang="en-GB" dirty="0"/>
              <a:t> </a:t>
            </a:r>
            <a:r>
              <a:rPr lang="en-GB" dirty="0" err="1"/>
              <a:t>approche</a:t>
            </a:r>
            <a:r>
              <a:rPr lang="en-GB" dirty="0"/>
              <a:t> conduit </a:t>
            </a:r>
            <a:r>
              <a:rPr lang="en-GB" dirty="0" err="1"/>
              <a:t>à</a:t>
            </a:r>
            <a:r>
              <a:rPr lang="en-GB" dirty="0"/>
              <a:t> analyser le rapport </a:t>
            </a:r>
            <a:r>
              <a:rPr lang="en-GB" dirty="0" err="1"/>
              <a:t>Economie-Ecologie</a:t>
            </a:r>
            <a:r>
              <a:rPr lang="en-GB" dirty="0"/>
              <a:t> en :</a:t>
            </a:r>
          </a:p>
        </p:txBody>
      </p:sp>
      <p:sp>
        <p:nvSpPr>
          <p:cNvPr id="3" name="Espace réservé du contenu 2"/>
          <p:cNvSpPr>
            <a:spLocks noGrp="1"/>
          </p:cNvSpPr>
          <p:nvPr>
            <p:ph idx="1"/>
          </p:nvPr>
        </p:nvSpPr>
        <p:spPr>
          <a:xfrm>
            <a:off x="1451580" y="2015732"/>
            <a:ext cx="7624688" cy="3944801"/>
          </a:xfrm>
        </p:spPr>
        <p:txBody>
          <a:bodyPr>
            <a:normAutofit fontScale="92500"/>
          </a:bodyPr>
          <a:lstStyle/>
          <a:p>
            <a:pPr>
              <a:buFontTx/>
              <a:buChar char="-"/>
            </a:pPr>
            <a:r>
              <a:rPr lang="fr-FR" dirty="0"/>
              <a:t>Examinant en quoi l’environnement fait partie des luttes infra-industries</a:t>
            </a:r>
          </a:p>
          <a:p>
            <a:pPr>
              <a:buFontTx/>
              <a:buChar char="-"/>
            </a:pPr>
            <a:r>
              <a:rPr lang="fr-FR" dirty="0"/>
              <a:t>Etudiant comment ces luttes affectent les institutions des industries ou </a:t>
            </a:r>
            <a:r>
              <a:rPr lang="fr-FR" dirty="0" err="1"/>
              <a:t>trans</a:t>
            </a:r>
            <a:r>
              <a:rPr lang="fr-FR" dirty="0"/>
              <a:t>-industrie</a:t>
            </a:r>
          </a:p>
          <a:p>
            <a:pPr marL="0" indent="0">
              <a:buNone/>
            </a:pPr>
            <a:r>
              <a:rPr lang="fr-FR" dirty="0"/>
              <a:t>Ensuite, pour préciser l’analyse, il importe de regarder de près :</a:t>
            </a:r>
          </a:p>
          <a:p>
            <a:pPr>
              <a:buFontTx/>
              <a:buChar char="-"/>
            </a:pPr>
            <a:r>
              <a:rPr lang="fr-FR" dirty="0"/>
              <a:t>Les définitions de problème public en concurrence, ex. </a:t>
            </a:r>
            <a:r>
              <a:rPr lang="fr-FR" i="1" dirty="0"/>
              <a:t>‘green </a:t>
            </a:r>
            <a:r>
              <a:rPr lang="fr-FR" i="1" dirty="0" err="1"/>
              <a:t>growth</a:t>
            </a:r>
            <a:r>
              <a:rPr lang="fr-FR" i="1" dirty="0"/>
              <a:t>’</a:t>
            </a:r>
          </a:p>
          <a:p>
            <a:pPr>
              <a:buFontTx/>
              <a:buChar char="-"/>
            </a:pPr>
            <a:r>
              <a:rPr lang="fr-FR" dirty="0"/>
              <a:t>Comment les instruments de politique publique sont développés et adoptés (ou abandonnés), ex. les mesures agri-</a:t>
            </a:r>
            <a:r>
              <a:rPr lang="fr-FR" dirty="0" err="1"/>
              <a:t>envrionnementales</a:t>
            </a:r>
            <a:endParaRPr lang="fr-FR" dirty="0"/>
          </a:p>
          <a:p>
            <a:pPr>
              <a:buFontTx/>
              <a:buChar char="-"/>
            </a:pPr>
            <a:r>
              <a:rPr lang="fr-FR" dirty="0"/>
              <a:t>Les symboles et les récits utilisés pour (dé)légitimer ces « problèmes » et ces instruments : « une Europe verte et leader », « l’écologie punitive »...</a:t>
            </a:r>
          </a:p>
        </p:txBody>
      </p:sp>
      <p:pic>
        <p:nvPicPr>
          <p:cNvPr id="3074" name="Picture 2" descr="ttp://www.seppo.net/cartoons/albums/cartoons/environment/chemicals/chemicals_soil_protection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6268" y="1303866"/>
            <a:ext cx="3115732" cy="555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72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2. </a:t>
            </a:r>
            <a:r>
              <a:rPr lang="en-GB" dirty="0" err="1"/>
              <a:t>Réduire</a:t>
            </a:r>
            <a:r>
              <a:rPr lang="en-GB" dirty="0"/>
              <a:t> les emissions de </a:t>
            </a:r>
            <a:r>
              <a:rPr lang="en-GB" dirty="0" err="1"/>
              <a:t>carbone</a:t>
            </a:r>
            <a:r>
              <a:rPr lang="en-GB" dirty="0"/>
              <a:t> : </a:t>
            </a:r>
            <a:r>
              <a:rPr lang="en-GB" dirty="0" err="1"/>
              <a:t>quelles</a:t>
            </a:r>
            <a:r>
              <a:rPr lang="en-GB" dirty="0"/>
              <a:t> Actions </a:t>
            </a:r>
            <a:r>
              <a:rPr lang="en-GB" dirty="0" err="1"/>
              <a:t>politiques</a:t>
            </a:r>
            <a:r>
              <a:rPr lang="en-GB" dirty="0"/>
              <a:t> ?</a:t>
            </a:r>
          </a:p>
        </p:txBody>
      </p:sp>
      <p:sp>
        <p:nvSpPr>
          <p:cNvPr id="3" name="Espace réservé du contenu 2"/>
          <p:cNvSpPr>
            <a:spLocks noGrp="1"/>
          </p:cNvSpPr>
          <p:nvPr>
            <p:ph idx="1"/>
          </p:nvPr>
        </p:nvSpPr>
        <p:spPr>
          <a:xfrm>
            <a:off x="1451579" y="1853754"/>
            <a:ext cx="5812821" cy="4208379"/>
          </a:xfrm>
        </p:spPr>
        <p:txBody>
          <a:bodyPr>
            <a:noAutofit/>
          </a:bodyPr>
          <a:lstStyle/>
          <a:p>
            <a:pPr marL="0" indent="0">
              <a:buNone/>
            </a:pPr>
            <a:r>
              <a:rPr lang="fr-FR" sz="2400" dirty="0"/>
              <a:t>Après avoir critiqué la source d’expertise principale mondiale en matière d’émissions (le GIEC), on examinera brièvement en France le rapport économie-écologie des industries</a:t>
            </a:r>
          </a:p>
          <a:p>
            <a:r>
              <a:rPr lang="fr-FR" sz="2400" dirty="0"/>
              <a:t>Du lait (c. 10% des émissions nationales)</a:t>
            </a:r>
          </a:p>
          <a:p>
            <a:r>
              <a:rPr lang="fr-FR" sz="2400" dirty="0"/>
              <a:t>Et de la construction et du logement (19% + son impact sur les émissions de l’énergie: 45%)</a:t>
            </a:r>
          </a:p>
        </p:txBody>
      </p:sp>
      <p:pic>
        <p:nvPicPr>
          <p:cNvPr id="5122" name="Picture 2" descr="ttp://s3.amazonaws.com/medias.photodeck.com/6a8dcd62-6eda-11e2-8357-6d2cf72fc46e/1111_MG_9910_medthumb.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337732"/>
            <a:ext cx="4571999" cy="26246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tps://www.constructionweekonline.com/sites/default/files/cwo/images/2018/07/28/Construction-site_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962398"/>
            <a:ext cx="45720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79" y="804519"/>
            <a:ext cx="9603275" cy="871881"/>
          </a:xfrm>
        </p:spPr>
        <p:txBody>
          <a:bodyPr>
            <a:normAutofit fontScale="90000"/>
          </a:bodyPr>
          <a:lstStyle/>
          <a:p>
            <a:pPr algn="r"/>
            <a:r>
              <a:rPr lang="en-GB" dirty="0"/>
              <a:t>Sources des </a:t>
            </a:r>
            <a:r>
              <a:rPr lang="en-GB" dirty="0" err="1"/>
              <a:t>émissions</a:t>
            </a:r>
            <a:r>
              <a:rPr lang="en-GB" dirty="0"/>
              <a:t> de </a:t>
            </a:r>
            <a:r>
              <a:rPr lang="en-GB" dirty="0" err="1"/>
              <a:t>gaz</a:t>
            </a:r>
            <a:r>
              <a:rPr lang="en-GB" dirty="0"/>
              <a:t> </a:t>
            </a:r>
            <a:r>
              <a:rPr lang="en-GB" dirty="0" err="1"/>
              <a:t>à</a:t>
            </a:r>
            <a:r>
              <a:rPr lang="en-GB" dirty="0"/>
              <a:t> </a:t>
            </a:r>
            <a:r>
              <a:rPr lang="en-GB" dirty="0" err="1"/>
              <a:t>effet</a:t>
            </a:r>
            <a:r>
              <a:rPr lang="en-GB" dirty="0"/>
              <a:t> de </a:t>
            </a:r>
            <a:r>
              <a:rPr lang="en-GB" dirty="0" err="1"/>
              <a:t>serre</a:t>
            </a:r>
            <a:r>
              <a:rPr lang="en-GB" dirty="0"/>
              <a:t> </a:t>
            </a:r>
            <a:br>
              <a:rPr lang="en-GB" dirty="0"/>
            </a:br>
            <a:r>
              <a:rPr lang="en-GB" sz="2200" dirty="0"/>
              <a:t>Haut </a:t>
            </a:r>
            <a:r>
              <a:rPr lang="en-GB" sz="2200" dirty="0" err="1"/>
              <a:t>Conseil</a:t>
            </a:r>
            <a:r>
              <a:rPr lang="en-GB" sz="2200" dirty="0"/>
              <a:t> pour le </a:t>
            </a:r>
            <a:r>
              <a:rPr lang="en-GB" sz="2200" dirty="0" err="1"/>
              <a:t>climat</a:t>
            </a:r>
            <a:r>
              <a:rPr lang="en-GB" sz="2200" dirty="0"/>
              <a:t>, 2019 </a:t>
            </a:r>
            <a:br>
              <a:rPr lang="en-GB" dirty="0"/>
            </a:br>
            <a:endParaRPr lang="en-GB"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29858372"/>
              </p:ext>
            </p:extLst>
          </p:nvPr>
        </p:nvGraphicFramePr>
        <p:xfrm>
          <a:off x="1450975" y="1801811"/>
          <a:ext cx="9604376" cy="4126548"/>
        </p:xfrm>
        <a:graphic>
          <a:graphicData uri="http://schemas.openxmlformats.org/drawingml/2006/table">
            <a:tbl>
              <a:tblPr firstRow="1" bandRow="1">
                <a:tableStyleId>{5C22544A-7EE6-4342-B048-85BDC9FD1C3A}</a:tableStyleId>
              </a:tblPr>
              <a:tblGrid>
                <a:gridCol w="4802188">
                  <a:extLst>
                    <a:ext uri="{9D8B030D-6E8A-4147-A177-3AD203B41FA5}">
                      <a16:colId xmlns:a16="http://schemas.microsoft.com/office/drawing/2014/main" val="20000"/>
                    </a:ext>
                  </a:extLst>
                </a:gridCol>
                <a:gridCol w="4802188">
                  <a:extLst>
                    <a:ext uri="{9D8B030D-6E8A-4147-A177-3AD203B41FA5}">
                      <a16:colId xmlns:a16="http://schemas.microsoft.com/office/drawing/2014/main" val="20001"/>
                    </a:ext>
                  </a:extLst>
                </a:gridCol>
              </a:tblGrid>
              <a:tr h="687758">
                <a:tc>
                  <a:txBody>
                    <a:bodyPr/>
                    <a:lstStyle/>
                    <a:p>
                      <a:r>
                        <a:rPr lang="en-GB" dirty="0"/>
                        <a:t>Agriculture</a:t>
                      </a:r>
                    </a:p>
                  </a:txBody>
                  <a:tcPr/>
                </a:tc>
                <a:tc>
                  <a:txBody>
                    <a:bodyPr/>
                    <a:lstStyle/>
                    <a:p>
                      <a:pPr algn="ctr"/>
                      <a:r>
                        <a:rPr lang="en-GB" dirty="0"/>
                        <a:t>19 %</a:t>
                      </a:r>
                    </a:p>
                  </a:txBody>
                  <a:tcPr/>
                </a:tc>
                <a:extLst>
                  <a:ext uri="{0D108BD9-81ED-4DB2-BD59-A6C34878D82A}">
                    <a16:rowId xmlns:a16="http://schemas.microsoft.com/office/drawing/2014/main" val="10000"/>
                  </a:ext>
                </a:extLst>
              </a:tr>
              <a:tr h="687758">
                <a:tc>
                  <a:txBody>
                    <a:bodyPr/>
                    <a:lstStyle/>
                    <a:p>
                      <a:r>
                        <a:rPr lang="en-GB" sz="2400" dirty="0"/>
                        <a:t>Transport</a:t>
                      </a:r>
                    </a:p>
                  </a:txBody>
                  <a:tcPr/>
                </a:tc>
                <a:tc>
                  <a:txBody>
                    <a:bodyPr/>
                    <a:lstStyle/>
                    <a:p>
                      <a:pPr algn="ctr"/>
                      <a:r>
                        <a:rPr lang="en-GB" sz="2400" dirty="0"/>
                        <a:t>31</a:t>
                      </a:r>
                    </a:p>
                  </a:txBody>
                  <a:tcPr/>
                </a:tc>
                <a:extLst>
                  <a:ext uri="{0D108BD9-81ED-4DB2-BD59-A6C34878D82A}">
                    <a16:rowId xmlns:a16="http://schemas.microsoft.com/office/drawing/2014/main" val="10001"/>
                  </a:ext>
                </a:extLst>
              </a:tr>
              <a:tr h="687758">
                <a:tc>
                  <a:txBody>
                    <a:bodyPr/>
                    <a:lstStyle/>
                    <a:p>
                      <a:r>
                        <a:rPr lang="en-GB" sz="2400" dirty="0"/>
                        <a:t>Construction</a:t>
                      </a:r>
                    </a:p>
                  </a:txBody>
                  <a:tcPr/>
                </a:tc>
                <a:tc>
                  <a:txBody>
                    <a:bodyPr/>
                    <a:lstStyle/>
                    <a:p>
                      <a:pPr algn="ctr"/>
                      <a:r>
                        <a:rPr lang="en-GB" sz="2400" dirty="0"/>
                        <a:t>19</a:t>
                      </a:r>
                    </a:p>
                  </a:txBody>
                  <a:tcPr/>
                </a:tc>
                <a:extLst>
                  <a:ext uri="{0D108BD9-81ED-4DB2-BD59-A6C34878D82A}">
                    <a16:rowId xmlns:a16="http://schemas.microsoft.com/office/drawing/2014/main" val="10002"/>
                  </a:ext>
                </a:extLst>
              </a:tr>
              <a:tr h="6877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noProof="0" dirty="0"/>
                        <a:t>Industrie</a:t>
                      </a:r>
                      <a:r>
                        <a:rPr lang="fr-FR" sz="2400" baseline="0" noProof="0" dirty="0"/>
                        <a:t> m</a:t>
                      </a:r>
                      <a:r>
                        <a:rPr lang="fr-FR" sz="2400" noProof="0" dirty="0"/>
                        <a:t>anufacturière</a:t>
                      </a:r>
                    </a:p>
                  </a:txBody>
                  <a:tcPr/>
                </a:tc>
                <a:tc>
                  <a:txBody>
                    <a:bodyPr/>
                    <a:lstStyle/>
                    <a:p>
                      <a:pPr algn="ctr"/>
                      <a:r>
                        <a:rPr lang="en-GB" sz="2400" dirty="0"/>
                        <a:t>18</a:t>
                      </a:r>
                    </a:p>
                  </a:txBody>
                  <a:tcPr/>
                </a:tc>
                <a:extLst>
                  <a:ext uri="{0D108BD9-81ED-4DB2-BD59-A6C34878D82A}">
                    <a16:rowId xmlns:a16="http://schemas.microsoft.com/office/drawing/2014/main" val="10003"/>
                  </a:ext>
                </a:extLst>
              </a:tr>
              <a:tr h="6877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t>La transformation </a:t>
                      </a:r>
                      <a:r>
                        <a:rPr lang="en-GB" sz="2400" dirty="0" err="1"/>
                        <a:t>d’énérgie</a:t>
                      </a:r>
                      <a:endParaRPr lang="en-GB" sz="2400" dirty="0"/>
                    </a:p>
                  </a:txBody>
                  <a:tcPr/>
                </a:tc>
                <a:tc>
                  <a:txBody>
                    <a:bodyPr/>
                    <a:lstStyle/>
                    <a:p>
                      <a:pPr algn="ctr"/>
                      <a:r>
                        <a:rPr lang="en-GB" sz="2400" dirty="0"/>
                        <a:t>10</a:t>
                      </a:r>
                    </a:p>
                  </a:txBody>
                  <a:tcPr/>
                </a:tc>
                <a:extLst>
                  <a:ext uri="{0D108BD9-81ED-4DB2-BD59-A6C34878D82A}">
                    <a16:rowId xmlns:a16="http://schemas.microsoft.com/office/drawing/2014/main" val="10004"/>
                  </a:ext>
                </a:extLst>
              </a:tr>
              <a:tr h="687758">
                <a:tc>
                  <a:txBody>
                    <a:bodyPr/>
                    <a:lstStyle/>
                    <a:p>
                      <a:r>
                        <a:rPr lang="en-GB" sz="2400" dirty="0" err="1"/>
                        <a:t>Déchets</a:t>
                      </a:r>
                      <a:endParaRPr lang="en-GB" sz="2400" dirty="0"/>
                    </a:p>
                  </a:txBody>
                  <a:tcPr/>
                </a:tc>
                <a:tc>
                  <a:txBody>
                    <a:bodyPr/>
                    <a:lstStyle/>
                    <a:p>
                      <a:pPr algn="ctr"/>
                      <a:r>
                        <a:rPr lang="en-GB" sz="2400" dirty="0"/>
                        <a:t>3</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081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Les </a:t>
            </a:r>
            <a:r>
              <a:rPr lang="en-GB" dirty="0" err="1"/>
              <a:t>limites</a:t>
            </a:r>
            <a:r>
              <a:rPr lang="en-GB" dirty="0"/>
              <a:t> du GIEC</a:t>
            </a:r>
          </a:p>
        </p:txBody>
      </p:sp>
      <p:sp>
        <p:nvSpPr>
          <p:cNvPr id="3" name="Espace réservé du contenu 2"/>
          <p:cNvSpPr>
            <a:spLocks noGrp="1"/>
          </p:cNvSpPr>
          <p:nvPr>
            <p:ph idx="1"/>
          </p:nvPr>
        </p:nvSpPr>
        <p:spPr>
          <a:xfrm>
            <a:off x="1451579" y="2015732"/>
            <a:ext cx="9603275" cy="3843201"/>
          </a:xfrm>
        </p:spPr>
        <p:txBody>
          <a:bodyPr>
            <a:normAutofit lnSpcReduction="10000"/>
          </a:bodyPr>
          <a:lstStyle/>
          <a:p>
            <a:r>
              <a:rPr lang="fr-FR" dirty="0"/>
              <a:t>Un réseau de scientifiques crée dès 1988 par la </a:t>
            </a:r>
            <a:r>
              <a:rPr lang="fr-FR" u="sng" dirty="0">
                <a:hlinkClick r:id="rId2"/>
              </a:rPr>
              <a:t>World Meteorological Organization</a:t>
            </a:r>
            <a:r>
              <a:rPr lang="fr-FR" dirty="0"/>
              <a:t> (WMO) et l</a:t>
            </a:r>
            <a:r>
              <a:rPr lang="fr-FR" dirty="0">
                <a:hlinkClick r:id="rId3"/>
              </a:rPr>
              <a:t>’</a:t>
            </a:r>
            <a:r>
              <a:rPr lang="fr-FR" u="sng" dirty="0">
                <a:hlinkClick r:id="rId3"/>
              </a:rPr>
              <a:t>United Nations Environment Programme</a:t>
            </a:r>
            <a:r>
              <a:rPr lang="fr-FR" dirty="0"/>
              <a:t> </a:t>
            </a:r>
          </a:p>
          <a:p>
            <a:r>
              <a:rPr lang="fr-FR" dirty="0"/>
              <a:t>6 rapports majeurs (1990, 1996, 2001, 2007, 2014, 2018)</a:t>
            </a:r>
          </a:p>
          <a:p>
            <a:pPr marL="0" indent="0">
              <a:buNone/>
            </a:pPr>
            <a:r>
              <a:rPr lang="fr-FR" dirty="0"/>
              <a:t>Une science largement vue comme légitime, mais contestée néanmoins par</a:t>
            </a:r>
          </a:p>
          <a:p>
            <a:pPr>
              <a:buAutoNum type="arabicPeriod"/>
            </a:pPr>
            <a:r>
              <a:rPr lang="fr-FR" dirty="0"/>
              <a:t>Des acteurs des pays en développement (qui refusent les solutions « globales »)</a:t>
            </a:r>
          </a:p>
          <a:p>
            <a:pPr>
              <a:buAutoNum type="arabicPeriod"/>
            </a:pPr>
            <a:r>
              <a:rPr lang="fr-FR" dirty="0"/>
              <a:t>Des militants qui proposent les actes plus radicaux et rapides (ex. frustration avec le plafond de +2% d’émissions de carbone établis en1996 par l’UE suite à un rapport GIEC)</a:t>
            </a:r>
          </a:p>
          <a:p>
            <a:pPr>
              <a:buFont typeface="Arial" panose="020B0604020202020204" pitchFamily="34" charset="0"/>
              <a:buAutoNum type="arabicPeriod"/>
            </a:pPr>
            <a:r>
              <a:rPr lang="fr-FR" dirty="0"/>
              <a:t>Des chercheurs en économie politique en quête de causes plus précises – notamment les effets multiples de différents capitalismes</a:t>
            </a:r>
          </a:p>
          <a:p>
            <a:pPr>
              <a:buAutoNum type="arabicPeriod"/>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8200349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Galerie</Template>
  <TotalTime>822</TotalTime>
  <Words>1816</Words>
  <Application>Microsoft Macintosh PowerPoint</Application>
  <PresentationFormat>Grand écran</PresentationFormat>
  <Paragraphs>135</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Cambria</vt:lpstr>
      <vt:lpstr>Garamond</vt:lpstr>
      <vt:lpstr>Gill Sans MT</vt:lpstr>
      <vt:lpstr>Wingdings</vt:lpstr>
      <vt:lpstr>Gallery</vt:lpstr>
      <vt:lpstr>Le « Green deal européen » face à l’économie politique des industries </vt:lpstr>
      <vt:lpstr>Introduction</vt:lpstr>
      <vt:lpstr>La thèse défendue : la transition ecologique ne se fera pas sans des politiques industrielles Fortes et multi-echelles</vt:lpstr>
      <vt:lpstr>1. UNE approche de l’economie politique structuraliste et constructiviste</vt:lpstr>
      <vt:lpstr>Présentation PowerPoint</vt:lpstr>
      <vt:lpstr>Cette approche conduit à analyser le rapport Economie-Ecologie en :</vt:lpstr>
      <vt:lpstr>2. Réduire les emissions de carbone : quelles Actions politiques ?</vt:lpstr>
      <vt:lpstr>Sources des émissions de gaz à effet de serre  Haut Conseil pour le climat, 2019  </vt:lpstr>
      <vt:lpstr>Les limites du GIEC</vt:lpstr>
      <vt:lpstr>Plus précisément, pour ce qui concerne le rapport GIEC de 2018, il :</vt:lpstr>
      <vt:lpstr>3. L’exemple de l’industrie du lait, une industrie qui s’est Ré-intensifiée depuis 2000</vt:lpstr>
      <vt:lpstr>Du travail Politique reformateur sous-equipé </vt:lpstr>
      <vt:lpstr>4. L’exemple de l’industrie de la construction et du logement</vt:lpstr>
      <vt:lpstr>La consommation de l’energie dans le logement et ses sources en France (%: CEREN/ADEME, 2018)</vt:lpstr>
      <vt:lpstr>Du travail politique au nom du changement jusqu’ici très modeste</vt:lpstr>
      <vt:lpstr>Conclusion</vt:lpstr>
      <vt:lpstr>Quelques références bibliographiques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L’Economie, le changement climatique et la Politique </dc:title>
  <dc:creator>Utilisateur de Microsoft Office</dc:creator>
  <cp:lastModifiedBy>Anne Mattioli</cp:lastModifiedBy>
  <cp:revision>67</cp:revision>
  <dcterms:created xsi:type="dcterms:W3CDTF">2020-03-17T15:15:22Z</dcterms:created>
  <dcterms:modified xsi:type="dcterms:W3CDTF">2020-12-09T11:29:30Z</dcterms:modified>
</cp:coreProperties>
</file>