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488" r:id="rId3"/>
    <p:sldId id="653" r:id="rId4"/>
    <p:sldId id="654" r:id="rId5"/>
    <p:sldId id="293" r:id="rId6"/>
    <p:sldId id="294" r:id="rId7"/>
    <p:sldId id="295" r:id="rId8"/>
    <p:sldId id="296" r:id="rId9"/>
    <p:sldId id="297" r:id="rId10"/>
    <p:sldId id="299" r:id="rId11"/>
    <p:sldId id="300" r:id="rId12"/>
    <p:sldId id="271" r:id="rId13"/>
    <p:sldId id="272" r:id="rId14"/>
    <p:sldId id="273" r:id="rId15"/>
    <p:sldId id="274" r:id="rId16"/>
    <p:sldId id="275" r:id="rId17"/>
    <p:sldId id="276" r:id="rId18"/>
    <p:sldId id="655" r:id="rId19"/>
    <p:sldId id="301" r:id="rId20"/>
    <p:sldId id="303" r:id="rId21"/>
    <p:sldId id="304" r:id="rId22"/>
    <p:sldId id="656"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5" autoAdjust="0"/>
    <p:restoredTop sz="94660"/>
  </p:normalViewPr>
  <p:slideViewPr>
    <p:cSldViewPr snapToGrid="0">
      <p:cViewPr varScale="1">
        <p:scale>
          <a:sx n="112" d="100"/>
          <a:sy n="112" d="100"/>
        </p:scale>
        <p:origin x="3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SRVDATA\Commun\DYNAMIQUES%20TERRITORIALES\Antonio\Evolution%20usagers%20et%20km%20de%20tramwa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RVDATA\Commun\DYNAMIQUES%20TERRITORIALES\Antonio\Evolution%20usagers%20et%20km%20de%20tramwa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100" dirty="0"/>
              <a:t>Evolution</a:t>
            </a:r>
            <a:r>
              <a:rPr lang="fr-FR" sz="1100" baseline="0" dirty="0"/>
              <a:t> du nombre de voyageurs</a:t>
            </a:r>
            <a:r>
              <a:rPr lang="fr-FR" sz="1100" dirty="0"/>
              <a:t> (Millions) </a:t>
            </a:r>
          </a:p>
          <a:p>
            <a:pPr>
              <a:defRPr/>
            </a:pPr>
            <a:r>
              <a:rPr lang="fr-FR" sz="1100" dirty="0"/>
              <a:t>Tramway</a:t>
            </a:r>
            <a:r>
              <a:rPr lang="fr-FR" sz="1100" baseline="0" dirty="0"/>
              <a:t> de Bordeaux Métropole</a:t>
            </a:r>
            <a:endParaRPr lang="fr-FR" sz="1100" dirty="0"/>
          </a:p>
        </c:rich>
      </c:tx>
      <c:layout>
        <c:manualLayout>
          <c:xMode val="edge"/>
          <c:yMode val="edge"/>
          <c:x val="0.13839095691282174"/>
          <c:y val="3.9701591678315022E-3"/>
        </c:manualLayout>
      </c:layout>
      <c:overlay val="0"/>
    </c:title>
    <c:autoTitleDeleted val="0"/>
    <c:plotArea>
      <c:layout/>
      <c:barChart>
        <c:barDir val="col"/>
        <c:grouping val="clustered"/>
        <c:varyColors val="0"/>
        <c:ser>
          <c:idx val="0"/>
          <c:order val="0"/>
          <c:tx>
            <c:strRef>
              <c:f>Feuil1!$A$5</c:f>
              <c:strCache>
                <c:ptCount val="1"/>
                <c:pt idx="0">
                  <c:v>Voyageurs (Millions)- Bordeaux Métropole</c:v>
                </c:pt>
              </c:strCache>
            </c:strRef>
          </c:tx>
          <c:invertIfNegative val="0"/>
          <c:cat>
            <c:numRef>
              <c:f>Feuil1!$B$4:$N$4</c:f>
              <c:numCache>
                <c:formatCode>General</c:formatCode>
                <c:ptCount val="13"/>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numCache>
            </c:numRef>
          </c:cat>
          <c:val>
            <c:numRef>
              <c:f>Feuil1!$B$5:$N$5</c:f>
              <c:numCache>
                <c:formatCode>General</c:formatCode>
                <c:ptCount val="13"/>
                <c:pt idx="0">
                  <c:v>17.989999999999998</c:v>
                </c:pt>
                <c:pt idx="1">
                  <c:v>30.03</c:v>
                </c:pt>
                <c:pt idx="2">
                  <c:v>41.28</c:v>
                </c:pt>
                <c:pt idx="3">
                  <c:v>48.22</c:v>
                </c:pt>
                <c:pt idx="4">
                  <c:v>54.71</c:v>
                </c:pt>
                <c:pt idx="5">
                  <c:v>59.4</c:v>
                </c:pt>
                <c:pt idx="6">
                  <c:v>62</c:v>
                </c:pt>
                <c:pt idx="7">
                  <c:v>66.52</c:v>
                </c:pt>
                <c:pt idx="8">
                  <c:v>73.67</c:v>
                </c:pt>
                <c:pt idx="9">
                  <c:v>74.739999999999995</c:v>
                </c:pt>
                <c:pt idx="10">
                  <c:v>75.180000000000007</c:v>
                </c:pt>
                <c:pt idx="11">
                  <c:v>79.55</c:v>
                </c:pt>
                <c:pt idx="12">
                  <c:v>86.32</c:v>
                </c:pt>
              </c:numCache>
            </c:numRef>
          </c:val>
          <c:extLst>
            <c:ext xmlns:c16="http://schemas.microsoft.com/office/drawing/2014/chart" uri="{C3380CC4-5D6E-409C-BE32-E72D297353CC}">
              <c16:uniqueId val="{00000000-9EC5-410A-A3CD-097B669ED9CF}"/>
            </c:ext>
          </c:extLst>
        </c:ser>
        <c:dLbls>
          <c:showLegendKey val="0"/>
          <c:showVal val="0"/>
          <c:showCatName val="0"/>
          <c:showSerName val="0"/>
          <c:showPercent val="0"/>
          <c:showBubbleSize val="0"/>
        </c:dLbls>
        <c:gapWidth val="150"/>
        <c:axId val="126364288"/>
        <c:axId val="141066624"/>
      </c:barChart>
      <c:catAx>
        <c:axId val="126364288"/>
        <c:scaling>
          <c:orientation val="minMax"/>
        </c:scaling>
        <c:delete val="0"/>
        <c:axPos val="b"/>
        <c:numFmt formatCode="General" sourceLinked="1"/>
        <c:majorTickMark val="out"/>
        <c:minorTickMark val="none"/>
        <c:tickLblPos val="nextTo"/>
        <c:crossAx val="141066624"/>
        <c:crosses val="autoZero"/>
        <c:auto val="1"/>
        <c:lblAlgn val="ctr"/>
        <c:lblOffset val="100"/>
        <c:noMultiLvlLbl val="0"/>
      </c:catAx>
      <c:valAx>
        <c:axId val="141066624"/>
        <c:scaling>
          <c:orientation val="minMax"/>
        </c:scaling>
        <c:delete val="0"/>
        <c:axPos val="l"/>
        <c:majorGridlines/>
        <c:numFmt formatCode="General" sourceLinked="1"/>
        <c:majorTickMark val="out"/>
        <c:minorTickMark val="none"/>
        <c:tickLblPos val="nextTo"/>
        <c:crossAx val="1263642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fr-FR" sz="1100" dirty="0"/>
              <a:t>Evolution de l’offre </a:t>
            </a:r>
            <a:r>
              <a:rPr lang="fr-FR" sz="1100" baseline="0" dirty="0"/>
              <a:t>(Millions de km </a:t>
            </a:r>
            <a:r>
              <a:rPr lang="fr-FR" sz="1100" baseline="0" dirty="0" err="1"/>
              <a:t>comerciaux</a:t>
            </a:r>
            <a:r>
              <a:rPr lang="fr-FR" sz="1100" baseline="0" dirty="0"/>
              <a:t> )</a:t>
            </a:r>
          </a:p>
          <a:p>
            <a:pPr>
              <a:defRPr sz="1400"/>
            </a:pPr>
            <a:r>
              <a:rPr lang="fr-FR" sz="1100" baseline="0" dirty="0"/>
              <a:t>Tramway de  Bordeaux Métropole</a:t>
            </a:r>
            <a:r>
              <a:rPr lang="fr-FR" sz="1100" dirty="0"/>
              <a:t> </a:t>
            </a:r>
          </a:p>
        </c:rich>
      </c:tx>
      <c:layout>
        <c:manualLayout>
          <c:xMode val="edge"/>
          <c:yMode val="edge"/>
          <c:x val="0.15080603301316242"/>
          <c:y val="5.2516198431986572E-2"/>
        </c:manualLayout>
      </c:layout>
      <c:overlay val="0"/>
    </c:title>
    <c:autoTitleDeleted val="0"/>
    <c:plotArea>
      <c:layout/>
      <c:lineChart>
        <c:grouping val="standard"/>
        <c:varyColors val="0"/>
        <c:ser>
          <c:idx val="0"/>
          <c:order val="0"/>
          <c:tx>
            <c:strRef>
              <c:f>Feuil1!$A$10</c:f>
              <c:strCache>
                <c:ptCount val="1"/>
                <c:pt idx="0">
                  <c:v>Km commerciaux (Millions)-Bordeaux</c:v>
                </c:pt>
              </c:strCache>
            </c:strRef>
          </c:tx>
          <c:cat>
            <c:numRef>
              <c:f>Feuil1!$B$4:$N$4</c:f>
              <c:numCache>
                <c:formatCode>General</c:formatCode>
                <c:ptCount val="13"/>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numCache>
            </c:numRef>
          </c:cat>
          <c:val>
            <c:numRef>
              <c:f>Feuil1!$B$10:$N$10</c:f>
              <c:numCache>
                <c:formatCode>General</c:formatCode>
                <c:ptCount val="13"/>
                <c:pt idx="0">
                  <c:v>1.52</c:v>
                </c:pt>
                <c:pt idx="1">
                  <c:v>2.25</c:v>
                </c:pt>
                <c:pt idx="2">
                  <c:v>2.42</c:v>
                </c:pt>
                <c:pt idx="3">
                  <c:v>3.03</c:v>
                </c:pt>
                <c:pt idx="4">
                  <c:v>4.0259999999999998</c:v>
                </c:pt>
                <c:pt idx="5">
                  <c:v>4.45</c:v>
                </c:pt>
                <c:pt idx="6">
                  <c:v>4.6100000000000003</c:v>
                </c:pt>
                <c:pt idx="7">
                  <c:v>4.7</c:v>
                </c:pt>
                <c:pt idx="8">
                  <c:v>4.63</c:v>
                </c:pt>
                <c:pt idx="9">
                  <c:v>4.5999999999999996</c:v>
                </c:pt>
                <c:pt idx="10">
                  <c:v>4.63</c:v>
                </c:pt>
                <c:pt idx="11">
                  <c:v>5.8</c:v>
                </c:pt>
                <c:pt idx="12">
                  <c:v>6.1</c:v>
                </c:pt>
              </c:numCache>
            </c:numRef>
          </c:val>
          <c:smooth val="0"/>
          <c:extLst>
            <c:ext xmlns:c16="http://schemas.microsoft.com/office/drawing/2014/chart" uri="{C3380CC4-5D6E-409C-BE32-E72D297353CC}">
              <c16:uniqueId val="{00000000-702F-4749-AE51-8752B02AB1DC}"/>
            </c:ext>
          </c:extLst>
        </c:ser>
        <c:dLbls>
          <c:showLegendKey val="0"/>
          <c:showVal val="0"/>
          <c:showCatName val="0"/>
          <c:showSerName val="0"/>
          <c:showPercent val="0"/>
          <c:showBubbleSize val="0"/>
        </c:dLbls>
        <c:marker val="1"/>
        <c:smooth val="0"/>
        <c:axId val="76788096"/>
        <c:axId val="76789632"/>
      </c:lineChart>
      <c:catAx>
        <c:axId val="76788096"/>
        <c:scaling>
          <c:orientation val="minMax"/>
        </c:scaling>
        <c:delete val="0"/>
        <c:axPos val="b"/>
        <c:numFmt formatCode="General" sourceLinked="1"/>
        <c:majorTickMark val="out"/>
        <c:minorTickMark val="none"/>
        <c:tickLblPos val="nextTo"/>
        <c:crossAx val="76789632"/>
        <c:crosses val="autoZero"/>
        <c:auto val="1"/>
        <c:lblAlgn val="ctr"/>
        <c:lblOffset val="100"/>
        <c:noMultiLvlLbl val="0"/>
      </c:catAx>
      <c:valAx>
        <c:axId val="76789632"/>
        <c:scaling>
          <c:orientation val="minMax"/>
        </c:scaling>
        <c:delete val="0"/>
        <c:axPos val="l"/>
        <c:majorGridlines/>
        <c:numFmt formatCode="General" sourceLinked="1"/>
        <c:majorTickMark val="out"/>
        <c:minorTickMark val="none"/>
        <c:tickLblPos val="nextTo"/>
        <c:crossAx val="7678809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ACA59-AA9D-4BE6-8E61-3F03CF5E802E}" type="datetimeFigureOut">
              <a:rPr lang="fr-FR" smtClean="0"/>
              <a:t>04/12/2020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42A7A-0FAB-4E73-BBC9-BE1EC395144D}" type="slidenum">
              <a:rPr lang="fr-FR" smtClean="0"/>
              <a:t>‹N°›</a:t>
            </a:fld>
            <a:endParaRPr lang="fr-FR"/>
          </a:p>
        </p:txBody>
      </p:sp>
    </p:spTree>
    <p:extLst>
      <p:ext uri="{BB962C8B-B14F-4D97-AF65-F5344CB8AC3E}">
        <p14:creationId xmlns:p14="http://schemas.microsoft.com/office/powerpoint/2010/main" val="3618108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9EC273E-8539-45DB-A7DD-FF0A10EFB0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C65B81-B144-47EF-9363-5C22A06E1901}" type="slidenum">
              <a:rPr lang="fr-FR" altLang="fr-FR" smtClean="0"/>
              <a:pPr>
                <a:spcBef>
                  <a:spcPct val="0"/>
                </a:spcBef>
              </a:pPr>
              <a:t>2</a:t>
            </a:fld>
            <a:endParaRPr lang="fr-FR" altLang="fr-FR"/>
          </a:p>
        </p:txBody>
      </p:sp>
      <p:sp>
        <p:nvSpPr>
          <p:cNvPr id="72707" name="Rectangle 1">
            <a:extLst>
              <a:ext uri="{FF2B5EF4-FFF2-40B4-BE49-F238E27FC236}">
                <a16:creationId xmlns:a16="http://schemas.microsoft.com/office/drawing/2014/main" id="{0873333B-0F10-4EFD-8063-2A02551E901A}"/>
              </a:ext>
            </a:extLst>
          </p:cNvPr>
          <p:cNvSpPr>
            <a:spLocks noGrp="1" noRot="1" noChangeAspect="1" noChangeArrowheads="1" noTextEdit="1"/>
          </p:cNvSpPr>
          <p:nvPr>
            <p:ph type="sldImg"/>
          </p:nvPr>
        </p:nvSpPr>
        <p:spPr>
          <a:xfrm>
            <a:off x="931863" y="750888"/>
            <a:ext cx="4932362" cy="3700462"/>
          </a:xfrm>
          <a:solidFill>
            <a:srgbClr val="FFFFFF"/>
          </a:solidFill>
          <a:ln/>
        </p:spPr>
      </p:sp>
      <p:sp>
        <p:nvSpPr>
          <p:cNvPr id="72708" name="Rectangle 2">
            <a:extLst>
              <a:ext uri="{FF2B5EF4-FFF2-40B4-BE49-F238E27FC236}">
                <a16:creationId xmlns:a16="http://schemas.microsoft.com/office/drawing/2014/main" id="{E6FCA30E-AFE7-4C54-8F52-9266019FFF5A}"/>
              </a:ext>
            </a:extLst>
          </p:cNvPr>
          <p:cNvSpPr>
            <a:spLocks noGrp="1" noChangeArrowheads="1"/>
          </p:cNvSpPr>
          <p:nvPr>
            <p:ph type="body" idx="1"/>
          </p:nvPr>
        </p:nvSpPr>
        <p:spPr>
          <a:xfrm>
            <a:off x="679450" y="4689475"/>
            <a:ext cx="5437188"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a:extLst>
              <a:ext uri="{FF2B5EF4-FFF2-40B4-BE49-F238E27FC236}">
                <a16:creationId xmlns:a16="http://schemas.microsoft.com/office/drawing/2014/main" id="{8EF83BBC-5A80-4EEB-9B99-80004C13F70C}"/>
              </a:ext>
            </a:extLst>
          </p:cNvPr>
          <p:cNvSpPr>
            <a:spLocks noGrp="1" noRot="1" noChangeAspect="1" noChangeArrowheads="1" noTextEdit="1"/>
          </p:cNvSpPr>
          <p:nvPr>
            <p:ph type="sldImg"/>
          </p:nvPr>
        </p:nvSpPr>
        <p:spPr>
          <a:xfrm>
            <a:off x="90488" y="744538"/>
            <a:ext cx="6616700" cy="3722687"/>
          </a:xfrm>
          <a:ln/>
        </p:spPr>
      </p:sp>
      <p:sp>
        <p:nvSpPr>
          <p:cNvPr id="101379" name="Espace réservé des commentaires 2">
            <a:extLst>
              <a:ext uri="{FF2B5EF4-FFF2-40B4-BE49-F238E27FC236}">
                <a16:creationId xmlns:a16="http://schemas.microsoft.com/office/drawing/2014/main" id="{AE98D24F-CBEF-4137-885C-9E3A31BF4C6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
        <p:nvSpPr>
          <p:cNvPr id="101380" name="Espace réservé du numéro de diapositive 3">
            <a:extLst>
              <a:ext uri="{FF2B5EF4-FFF2-40B4-BE49-F238E27FC236}">
                <a16:creationId xmlns:a16="http://schemas.microsoft.com/office/drawing/2014/main" id="{59CAF475-C3D2-48A6-90AE-DE1055C9769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26C6C48-D4C8-42E1-A5FF-7C1EAD9A3570}" type="slidenum">
              <a:rPr lang="fr-FR" altLang="fr-FR" sz="1200" smtClean="0"/>
              <a:pPr/>
              <a:t>21</a:t>
            </a:fld>
            <a:endParaRPr lang="fr-FR" altLang="fr-F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a:extLst>
              <a:ext uri="{FF2B5EF4-FFF2-40B4-BE49-F238E27FC236}">
                <a16:creationId xmlns:a16="http://schemas.microsoft.com/office/drawing/2014/main" id="{1FEACAEA-8860-4C52-A4AF-68D115289D5D}"/>
              </a:ext>
            </a:extLst>
          </p:cNvPr>
          <p:cNvSpPr>
            <a:spLocks noGrp="1" noRot="1" noChangeAspect="1" noChangeArrowheads="1" noTextEdit="1"/>
          </p:cNvSpPr>
          <p:nvPr>
            <p:ph type="sldImg"/>
          </p:nvPr>
        </p:nvSpPr>
        <p:spPr>
          <a:ln/>
        </p:spPr>
      </p:sp>
      <p:sp>
        <p:nvSpPr>
          <p:cNvPr id="76803" name="Espace réservé des notes 2">
            <a:extLst>
              <a:ext uri="{FF2B5EF4-FFF2-40B4-BE49-F238E27FC236}">
                <a16:creationId xmlns:a16="http://schemas.microsoft.com/office/drawing/2014/main" id="{818D8C12-1981-478A-B2C0-08044AF5820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
        <p:nvSpPr>
          <p:cNvPr id="76804" name="Espace réservé du numéro de diapositive 3">
            <a:extLst>
              <a:ext uri="{FF2B5EF4-FFF2-40B4-BE49-F238E27FC236}">
                <a16:creationId xmlns:a16="http://schemas.microsoft.com/office/drawing/2014/main" id="{456CBBA2-5DBE-484A-810C-7A70396ED97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3BEF3C-50A0-4AF6-9B0C-7908D3373522}" type="slidenum">
              <a:rPr lang="en-GB" altLang="fr-FR" sz="1200" smtClean="0"/>
              <a:pPr/>
              <a:t>4</a:t>
            </a:fld>
            <a:endParaRPr lang="en-GB" altLang="fr-F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8">
            <a:extLst>
              <a:ext uri="{FF2B5EF4-FFF2-40B4-BE49-F238E27FC236}">
                <a16:creationId xmlns:a16="http://schemas.microsoft.com/office/drawing/2014/main" id="{AA31B6C7-114B-4EC6-A094-474EB2095B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1pPr>
            <a:lvl2pPr marL="742950" indent="-28575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2pPr>
            <a:lvl3pPr marL="1143000" indent="-22860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3pPr>
            <a:lvl4pPr marL="1600200" indent="-22860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4pPr>
            <a:lvl5pPr marL="2057400" indent="-22860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9pPr>
          </a:lstStyle>
          <a:p>
            <a:pPr>
              <a:spcBef>
                <a:spcPct val="0"/>
              </a:spcBef>
            </a:pPr>
            <a:fld id="{F9A4EA3E-61E8-40FB-B11F-366926252652}" type="slidenum">
              <a:rPr lang="fr-FR" altLang="fr-FR" smtClean="0">
                <a:solidFill>
                  <a:srgbClr val="000000"/>
                </a:solidFill>
                <a:ea typeface="Arial Unicode MS"/>
                <a:cs typeface="Arial Unicode MS"/>
              </a:rPr>
              <a:pPr>
                <a:spcBef>
                  <a:spcPct val="0"/>
                </a:spcBef>
              </a:pPr>
              <a:t>5</a:t>
            </a:fld>
            <a:endParaRPr lang="fr-FR" altLang="fr-FR">
              <a:solidFill>
                <a:srgbClr val="000000"/>
              </a:solidFill>
              <a:ea typeface="Arial Unicode MS"/>
              <a:cs typeface="Arial Unicode MS"/>
            </a:endParaRPr>
          </a:p>
        </p:txBody>
      </p:sp>
      <p:sp>
        <p:nvSpPr>
          <p:cNvPr id="83971" name="Text Box 1">
            <a:extLst>
              <a:ext uri="{FF2B5EF4-FFF2-40B4-BE49-F238E27FC236}">
                <a16:creationId xmlns:a16="http://schemas.microsoft.com/office/drawing/2014/main" id="{3B80E434-0988-45DF-825F-88D140FF3E15}"/>
              </a:ext>
            </a:extLst>
          </p:cNvPr>
          <p:cNvSpPr txBox="1">
            <a:spLocks noChangeArrowheads="1"/>
          </p:cNvSpPr>
          <p:nvPr/>
        </p:nvSpPr>
        <p:spPr bwMode="auto">
          <a:xfrm>
            <a:off x="3849688" y="9432925"/>
            <a:ext cx="29400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9pPr>
          </a:lstStyle>
          <a:p>
            <a:pPr algn="r" eaLnBrk="1">
              <a:spcBef>
                <a:spcPct val="0"/>
              </a:spcBef>
            </a:pPr>
            <a:fld id="{90595CE6-FDE7-4940-9D28-B95A4D08D6F8}" type="slidenum">
              <a:rPr lang="fr-FR" altLang="fr-FR" sz="1300">
                <a:solidFill>
                  <a:srgbClr val="000000"/>
                </a:solidFill>
                <a:ea typeface="Arial Unicode MS"/>
                <a:cs typeface="Arial Unicode MS"/>
              </a:rPr>
              <a:pPr algn="r" eaLnBrk="1">
                <a:spcBef>
                  <a:spcPct val="0"/>
                </a:spcBef>
              </a:pPr>
              <a:t>5</a:t>
            </a:fld>
            <a:endParaRPr lang="fr-FR" altLang="fr-FR" sz="1300">
              <a:solidFill>
                <a:srgbClr val="000000"/>
              </a:solidFill>
              <a:ea typeface="Arial Unicode MS"/>
              <a:cs typeface="Arial Unicode MS"/>
            </a:endParaRPr>
          </a:p>
        </p:txBody>
      </p:sp>
      <p:sp>
        <p:nvSpPr>
          <p:cNvPr id="83972" name="Text Box 2">
            <a:extLst>
              <a:ext uri="{FF2B5EF4-FFF2-40B4-BE49-F238E27FC236}">
                <a16:creationId xmlns:a16="http://schemas.microsoft.com/office/drawing/2014/main" id="{957E4484-D425-4514-B3AF-9D28CA8EFD53}"/>
              </a:ext>
            </a:extLst>
          </p:cNvPr>
          <p:cNvSpPr txBox="1">
            <a:spLocks noChangeArrowheads="1"/>
          </p:cNvSpPr>
          <p:nvPr/>
        </p:nvSpPr>
        <p:spPr bwMode="auto">
          <a:xfrm>
            <a:off x="3849688" y="9432925"/>
            <a:ext cx="29495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9pPr>
          </a:lstStyle>
          <a:p>
            <a:pPr algn="r" eaLnBrk="1">
              <a:spcBef>
                <a:spcPct val="0"/>
              </a:spcBef>
            </a:pPr>
            <a:fld id="{2F93493D-E39A-46E3-9DD6-F86C58D0A3C3}" type="slidenum">
              <a:rPr lang="fr-FR" altLang="fr-FR" sz="1300">
                <a:solidFill>
                  <a:srgbClr val="000000"/>
                </a:solidFill>
                <a:ea typeface="Arial Unicode MS"/>
                <a:cs typeface="Arial Unicode MS"/>
              </a:rPr>
              <a:pPr algn="r" eaLnBrk="1">
                <a:spcBef>
                  <a:spcPct val="0"/>
                </a:spcBef>
              </a:pPr>
              <a:t>5</a:t>
            </a:fld>
            <a:endParaRPr lang="fr-FR" altLang="fr-FR" sz="1300">
              <a:solidFill>
                <a:srgbClr val="000000"/>
              </a:solidFill>
              <a:ea typeface="Arial Unicode MS"/>
              <a:cs typeface="Arial Unicode MS"/>
            </a:endParaRPr>
          </a:p>
        </p:txBody>
      </p:sp>
      <p:sp>
        <p:nvSpPr>
          <p:cNvPr id="83973" name="Text Box 3">
            <a:extLst>
              <a:ext uri="{FF2B5EF4-FFF2-40B4-BE49-F238E27FC236}">
                <a16:creationId xmlns:a16="http://schemas.microsoft.com/office/drawing/2014/main" id="{A09D38DB-276D-48AF-A42F-102925D7E624}"/>
              </a:ext>
            </a:extLst>
          </p:cNvPr>
          <p:cNvSpPr txBox="1">
            <a:spLocks noChangeArrowheads="1"/>
          </p:cNvSpPr>
          <p:nvPr/>
        </p:nvSpPr>
        <p:spPr bwMode="auto">
          <a:xfrm>
            <a:off x="917575" y="754063"/>
            <a:ext cx="4964113"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9" tIns="45725" rIns="91449" bIns="457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a:p>
        </p:txBody>
      </p:sp>
      <p:sp>
        <p:nvSpPr>
          <p:cNvPr id="83974" name="Text Box 4">
            <a:extLst>
              <a:ext uri="{FF2B5EF4-FFF2-40B4-BE49-F238E27FC236}">
                <a16:creationId xmlns:a16="http://schemas.microsoft.com/office/drawing/2014/main" id="{829D0093-8CBD-43E9-B41A-225EACE833E6}"/>
              </a:ext>
            </a:extLst>
          </p:cNvPr>
          <p:cNvSpPr>
            <a:spLocks noGrp="1" noChangeArrowheads="1"/>
          </p:cNvSpPr>
          <p:nvPr>
            <p:ph type="body"/>
          </p:nvPr>
        </p:nvSpPr>
        <p:spPr>
          <a:xfrm>
            <a:off x="679450" y="4714875"/>
            <a:ext cx="5441950" cy="447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961" rIns="0" bIns="0"/>
          <a:lstStyle/>
          <a:p>
            <a:pPr eaLnBrk="1">
              <a:lnSpc>
                <a:spcPct val="93000"/>
              </a:lnSpc>
              <a:spcBef>
                <a:spcPct val="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500">
                <a:latin typeface="Arial" panose="020B0604020202020204" pitchFamily="34" charset="0"/>
                <a:ea typeface="Arial Unicode MS"/>
                <a:cs typeface="Arial Unicode MS"/>
              </a:rPr>
              <a:t>La note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8">
            <a:extLst>
              <a:ext uri="{FF2B5EF4-FFF2-40B4-BE49-F238E27FC236}">
                <a16:creationId xmlns:a16="http://schemas.microsoft.com/office/drawing/2014/main" id="{6B7EE63C-A249-4311-A372-12F989B521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1pPr>
            <a:lvl2pPr marL="742950" indent="-28575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2pPr>
            <a:lvl3pPr marL="1143000" indent="-22860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3pPr>
            <a:lvl4pPr marL="1600200" indent="-22860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4pPr>
            <a:lvl5pPr marL="2057400" indent="-228600">
              <a:spcBef>
                <a:spcPct val="30000"/>
              </a:spcBef>
              <a:tabLst>
                <a:tab pos="723900" algn="l"/>
                <a:tab pos="1447800" algn="l"/>
                <a:tab pos="2171700" algn="l"/>
                <a:tab pos="2895600" algn="l"/>
              </a:tabLst>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tabLst>
                <a:tab pos="723900" algn="l"/>
                <a:tab pos="1447800" algn="l"/>
                <a:tab pos="2171700" algn="l"/>
                <a:tab pos="2895600" algn="l"/>
              </a:tabLst>
              <a:defRPr sz="1200">
                <a:solidFill>
                  <a:schemeClr val="tx1"/>
                </a:solidFill>
                <a:latin typeface="Times New Roman" panose="02020603050405020304" pitchFamily="18" charset="0"/>
              </a:defRPr>
            </a:lvl9pPr>
          </a:lstStyle>
          <a:p>
            <a:pPr>
              <a:spcBef>
                <a:spcPct val="0"/>
              </a:spcBef>
            </a:pPr>
            <a:fld id="{0B53FA10-6843-4FAC-8E87-11CBB5BC291B}" type="slidenum">
              <a:rPr lang="fr-FR" altLang="fr-FR" smtClean="0">
                <a:solidFill>
                  <a:srgbClr val="000000"/>
                </a:solidFill>
                <a:ea typeface="Arial Unicode MS"/>
                <a:cs typeface="Arial Unicode MS"/>
              </a:rPr>
              <a:pPr>
                <a:spcBef>
                  <a:spcPct val="0"/>
                </a:spcBef>
              </a:pPr>
              <a:t>6</a:t>
            </a:fld>
            <a:endParaRPr lang="fr-FR" altLang="fr-FR">
              <a:solidFill>
                <a:srgbClr val="000000"/>
              </a:solidFill>
              <a:ea typeface="Arial Unicode MS"/>
              <a:cs typeface="Arial Unicode MS"/>
            </a:endParaRPr>
          </a:p>
        </p:txBody>
      </p:sp>
      <p:sp>
        <p:nvSpPr>
          <p:cNvPr id="86019" name="Text Box 1">
            <a:extLst>
              <a:ext uri="{FF2B5EF4-FFF2-40B4-BE49-F238E27FC236}">
                <a16:creationId xmlns:a16="http://schemas.microsoft.com/office/drawing/2014/main" id="{82CD362C-A295-4A62-BEEF-94492B761522}"/>
              </a:ext>
            </a:extLst>
          </p:cNvPr>
          <p:cNvSpPr txBox="1">
            <a:spLocks noChangeArrowheads="1"/>
          </p:cNvSpPr>
          <p:nvPr/>
        </p:nvSpPr>
        <p:spPr bwMode="auto">
          <a:xfrm>
            <a:off x="3849688" y="9432925"/>
            <a:ext cx="29400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9pPr>
          </a:lstStyle>
          <a:p>
            <a:pPr algn="r" eaLnBrk="1">
              <a:spcBef>
                <a:spcPct val="0"/>
              </a:spcBef>
            </a:pPr>
            <a:fld id="{4EEC3027-B10A-4831-9674-DA5F209C8FB2}" type="slidenum">
              <a:rPr lang="fr-FR" altLang="fr-FR" sz="1300">
                <a:solidFill>
                  <a:srgbClr val="000000"/>
                </a:solidFill>
                <a:ea typeface="Arial Unicode MS"/>
                <a:cs typeface="Arial Unicode MS"/>
              </a:rPr>
              <a:pPr algn="r" eaLnBrk="1">
                <a:spcBef>
                  <a:spcPct val="0"/>
                </a:spcBef>
              </a:pPr>
              <a:t>6</a:t>
            </a:fld>
            <a:endParaRPr lang="fr-FR" altLang="fr-FR" sz="1300">
              <a:solidFill>
                <a:srgbClr val="000000"/>
              </a:solidFill>
              <a:ea typeface="Arial Unicode MS"/>
              <a:cs typeface="Arial Unicode MS"/>
            </a:endParaRPr>
          </a:p>
        </p:txBody>
      </p:sp>
      <p:sp>
        <p:nvSpPr>
          <p:cNvPr id="86020" name="Text Box 2">
            <a:extLst>
              <a:ext uri="{FF2B5EF4-FFF2-40B4-BE49-F238E27FC236}">
                <a16:creationId xmlns:a16="http://schemas.microsoft.com/office/drawing/2014/main" id="{BC941872-C6AF-4670-B501-0F47E1C01322}"/>
              </a:ext>
            </a:extLst>
          </p:cNvPr>
          <p:cNvSpPr txBox="1">
            <a:spLocks noChangeArrowheads="1"/>
          </p:cNvSpPr>
          <p:nvPr/>
        </p:nvSpPr>
        <p:spPr bwMode="auto">
          <a:xfrm>
            <a:off x="3849688" y="9432925"/>
            <a:ext cx="29495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Times New Roman" panose="02020603050405020304" pitchFamily="18" charset="0"/>
              </a:defRPr>
            </a:lvl9pPr>
          </a:lstStyle>
          <a:p>
            <a:pPr algn="r" eaLnBrk="1">
              <a:spcBef>
                <a:spcPct val="0"/>
              </a:spcBef>
            </a:pPr>
            <a:fld id="{A3D8C00E-8912-4881-93DA-D0C259D8E10F}" type="slidenum">
              <a:rPr lang="fr-FR" altLang="fr-FR" sz="1300">
                <a:solidFill>
                  <a:srgbClr val="000000"/>
                </a:solidFill>
                <a:ea typeface="Arial Unicode MS"/>
                <a:cs typeface="Arial Unicode MS"/>
              </a:rPr>
              <a:pPr algn="r" eaLnBrk="1">
                <a:spcBef>
                  <a:spcPct val="0"/>
                </a:spcBef>
              </a:pPr>
              <a:t>6</a:t>
            </a:fld>
            <a:endParaRPr lang="fr-FR" altLang="fr-FR" sz="1300">
              <a:solidFill>
                <a:srgbClr val="000000"/>
              </a:solidFill>
              <a:ea typeface="Arial Unicode MS"/>
              <a:cs typeface="Arial Unicode MS"/>
            </a:endParaRPr>
          </a:p>
        </p:txBody>
      </p:sp>
      <p:sp>
        <p:nvSpPr>
          <p:cNvPr id="86021" name="Text Box 3">
            <a:extLst>
              <a:ext uri="{FF2B5EF4-FFF2-40B4-BE49-F238E27FC236}">
                <a16:creationId xmlns:a16="http://schemas.microsoft.com/office/drawing/2014/main" id="{B261F18F-1D82-4E42-9CD0-740EAB26A17E}"/>
              </a:ext>
            </a:extLst>
          </p:cNvPr>
          <p:cNvSpPr txBox="1">
            <a:spLocks noChangeArrowheads="1"/>
          </p:cNvSpPr>
          <p:nvPr/>
        </p:nvSpPr>
        <p:spPr bwMode="auto">
          <a:xfrm>
            <a:off x="917575" y="754063"/>
            <a:ext cx="4964113"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9" tIns="45725" rIns="91449" bIns="457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a:p>
        </p:txBody>
      </p:sp>
      <p:sp>
        <p:nvSpPr>
          <p:cNvPr id="86022" name="Text Box 4">
            <a:extLst>
              <a:ext uri="{FF2B5EF4-FFF2-40B4-BE49-F238E27FC236}">
                <a16:creationId xmlns:a16="http://schemas.microsoft.com/office/drawing/2014/main" id="{724A2080-093B-4168-A8F6-DDA94D32CB5B}"/>
              </a:ext>
            </a:extLst>
          </p:cNvPr>
          <p:cNvSpPr>
            <a:spLocks noGrp="1" noChangeArrowheads="1"/>
          </p:cNvSpPr>
          <p:nvPr>
            <p:ph type="body"/>
          </p:nvPr>
        </p:nvSpPr>
        <p:spPr>
          <a:xfrm>
            <a:off x="679450" y="4714875"/>
            <a:ext cx="5441950" cy="447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961" rIns="0" bIns="0"/>
          <a:lstStyle/>
          <a:p>
            <a:pPr eaLnBrk="1">
              <a:lnSpc>
                <a:spcPct val="93000"/>
              </a:lnSpc>
              <a:spcBef>
                <a:spcPct val="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500">
                <a:latin typeface="Arial" panose="020B0604020202020204" pitchFamily="34" charset="0"/>
                <a:ea typeface="Arial Unicode MS"/>
                <a:cs typeface="Arial Unicode MS"/>
              </a:rPr>
              <a:t>La note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a:extLst>
              <a:ext uri="{FF2B5EF4-FFF2-40B4-BE49-F238E27FC236}">
                <a16:creationId xmlns:a16="http://schemas.microsoft.com/office/drawing/2014/main" id="{819A4DBC-D336-4CD1-8A26-3E44D0582F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313EFA-FADF-4015-ACD2-5FD3B11B089B}" type="slidenum">
              <a:rPr lang="fr-FR" altLang="fr-FR" sz="1200" smtClean="0"/>
              <a:pPr/>
              <a:t>10</a:t>
            </a:fld>
            <a:endParaRPr lang="fr-FR" altLang="fr-FR" sz="1200"/>
          </a:p>
        </p:txBody>
      </p:sp>
      <p:sp>
        <p:nvSpPr>
          <p:cNvPr id="93187" name="Rectangle 1">
            <a:extLst>
              <a:ext uri="{FF2B5EF4-FFF2-40B4-BE49-F238E27FC236}">
                <a16:creationId xmlns:a16="http://schemas.microsoft.com/office/drawing/2014/main" id="{656A69B3-2C9C-4144-AFEB-4BF5DE41EF41}"/>
              </a:ext>
            </a:extLst>
          </p:cNvPr>
          <p:cNvSpPr>
            <a:spLocks noGrp="1" noRot="1" noChangeAspect="1" noChangeArrowheads="1" noTextEdit="1"/>
          </p:cNvSpPr>
          <p:nvPr>
            <p:ph type="sldImg"/>
          </p:nvPr>
        </p:nvSpPr>
        <p:spPr>
          <a:xfrm>
            <a:off x="90488" y="754063"/>
            <a:ext cx="6615112" cy="3721100"/>
          </a:xfrm>
          <a:solidFill>
            <a:srgbClr val="FFFFFF"/>
          </a:solidFill>
          <a:ln/>
        </p:spPr>
      </p:sp>
      <p:sp>
        <p:nvSpPr>
          <p:cNvPr id="93188" name="Rectangle 2">
            <a:extLst>
              <a:ext uri="{FF2B5EF4-FFF2-40B4-BE49-F238E27FC236}">
                <a16:creationId xmlns:a16="http://schemas.microsoft.com/office/drawing/2014/main" id="{DB87DAB5-12F8-4750-9812-CB7B4748E509}"/>
              </a:ext>
            </a:extLst>
          </p:cNvPr>
          <p:cNvSpPr>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33DEE6-6B9E-4F85-9F03-13DEFBCA65A5}"/>
              </a:ext>
            </a:extLst>
          </p:cNvPr>
          <p:cNvSpPr>
            <a:spLocks noGrp="1" noRot="1" noChangeAspect="1" noResize="1"/>
          </p:cNvSpPr>
          <p:nvPr>
            <p:ph type="sldImg"/>
          </p:nvPr>
        </p:nvSpPr>
        <p:spPr>
          <a:xfrm>
            <a:off x="-11482388" y="-5705475"/>
            <a:ext cx="22964776" cy="12919075"/>
          </a:xfrm>
          <a:solidFill>
            <a:schemeClr val="accent1"/>
          </a:solidFill>
          <a:ln w="25400">
            <a:solidFill>
              <a:schemeClr val="accent1">
                <a:shade val="50000"/>
              </a:schemeClr>
            </a:solidFill>
          </a:ln>
        </p:spPr>
      </p:sp>
      <p:sp>
        <p:nvSpPr>
          <p:cNvPr id="95235" name="Espace réservé des commentaires 2">
            <a:extLst>
              <a:ext uri="{FF2B5EF4-FFF2-40B4-BE49-F238E27FC236}">
                <a16:creationId xmlns:a16="http://schemas.microsoft.com/office/drawing/2014/main" id="{913088E9-C8A7-4DF0-9DE7-171753BEA5A9}"/>
              </a:ext>
            </a:extLst>
          </p:cNvPr>
          <p:cNvSpPr>
            <a:spLocks noGrp="1" noChangeArrowheads="1"/>
          </p:cNvSpPr>
          <p:nvPr>
            <p:ph type="body" sz="quarter" idx="1"/>
          </p:nvPr>
        </p:nvSpPr>
        <p:spPr>
          <a:xfrm>
            <a:off x="679450" y="4714875"/>
            <a:ext cx="0" cy="1857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a:extLst>
              <a:ext uri="{FF2B5EF4-FFF2-40B4-BE49-F238E27FC236}">
                <a16:creationId xmlns:a16="http://schemas.microsoft.com/office/drawing/2014/main" id="{2D766994-0F4B-435C-B68E-4188B4A79EA1}"/>
              </a:ext>
            </a:extLst>
          </p:cNvPr>
          <p:cNvSpPr>
            <a:spLocks noGrp="1" noRot="1" noChangeAspect="1" noChangeArrowheads="1" noTextEdit="1"/>
          </p:cNvSpPr>
          <p:nvPr>
            <p:ph type="sldImg"/>
          </p:nvPr>
        </p:nvSpPr>
        <p:spPr>
          <a:xfrm>
            <a:off x="90488" y="744538"/>
            <a:ext cx="6616700" cy="3722687"/>
          </a:xfrm>
          <a:ln/>
        </p:spPr>
      </p:sp>
      <p:sp>
        <p:nvSpPr>
          <p:cNvPr id="107523" name="Espace réservé des commentaires 2">
            <a:extLst>
              <a:ext uri="{FF2B5EF4-FFF2-40B4-BE49-F238E27FC236}">
                <a16:creationId xmlns:a16="http://schemas.microsoft.com/office/drawing/2014/main" id="{39DB0920-1BEC-4277-AA97-B5E4638B9C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
        <p:nvSpPr>
          <p:cNvPr id="107524" name="Espace réservé du numéro de diapositive 3">
            <a:extLst>
              <a:ext uri="{FF2B5EF4-FFF2-40B4-BE49-F238E27FC236}">
                <a16:creationId xmlns:a16="http://schemas.microsoft.com/office/drawing/2014/main" id="{29A1E05B-23DE-410F-88B4-23E0308ADAC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9C80BC-A7E7-428C-A246-36023F313C52}" type="slidenum">
              <a:rPr lang="fr-FR" altLang="fr-FR" sz="1200" smtClean="0"/>
              <a:pPr/>
              <a:t>16</a:t>
            </a:fld>
            <a:endParaRPr lang="fr-FR" altLang="fr-FR" sz="1200"/>
          </a:p>
        </p:txBody>
      </p:sp>
    </p:spTree>
    <p:extLst>
      <p:ext uri="{BB962C8B-B14F-4D97-AF65-F5344CB8AC3E}">
        <p14:creationId xmlns:p14="http://schemas.microsoft.com/office/powerpoint/2010/main" val="247176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6">
            <a:extLst>
              <a:ext uri="{FF2B5EF4-FFF2-40B4-BE49-F238E27FC236}">
                <a16:creationId xmlns:a16="http://schemas.microsoft.com/office/drawing/2014/main" id="{1E78AAC8-B6D8-420E-AE99-5D9715E704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D097C4-E0D4-4A23-BF4F-9AC85DBE7A5C}" type="slidenum">
              <a:rPr lang="fr-FR" altLang="fr-FR" sz="1200" smtClean="0"/>
              <a:pPr/>
              <a:t>19</a:t>
            </a:fld>
            <a:endParaRPr lang="fr-FR" altLang="fr-FR" sz="1200"/>
          </a:p>
        </p:txBody>
      </p:sp>
      <p:sp>
        <p:nvSpPr>
          <p:cNvPr id="97283" name="Rectangle 1">
            <a:extLst>
              <a:ext uri="{FF2B5EF4-FFF2-40B4-BE49-F238E27FC236}">
                <a16:creationId xmlns:a16="http://schemas.microsoft.com/office/drawing/2014/main" id="{79D08E3C-D436-4856-BDB8-8DA2EE9504E8}"/>
              </a:ext>
            </a:extLst>
          </p:cNvPr>
          <p:cNvSpPr>
            <a:spLocks noGrp="1" noRot="1" noChangeAspect="1" noChangeArrowheads="1" noTextEdit="1"/>
          </p:cNvSpPr>
          <p:nvPr>
            <p:ph type="sldImg"/>
          </p:nvPr>
        </p:nvSpPr>
        <p:spPr>
          <a:xfrm>
            <a:off x="90488" y="754063"/>
            <a:ext cx="6615112" cy="3721100"/>
          </a:xfrm>
          <a:solidFill>
            <a:srgbClr val="FFFFFF"/>
          </a:solidFill>
          <a:ln/>
        </p:spPr>
      </p:sp>
      <p:sp>
        <p:nvSpPr>
          <p:cNvPr id="97284" name="Rectangle 2">
            <a:extLst>
              <a:ext uri="{FF2B5EF4-FFF2-40B4-BE49-F238E27FC236}">
                <a16:creationId xmlns:a16="http://schemas.microsoft.com/office/drawing/2014/main" id="{6450F0A2-70FF-4A93-9D18-BDF30B802824}"/>
              </a:ext>
            </a:extLst>
          </p:cNvPr>
          <p:cNvSpPr>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a:extLst>
              <a:ext uri="{FF2B5EF4-FFF2-40B4-BE49-F238E27FC236}">
                <a16:creationId xmlns:a16="http://schemas.microsoft.com/office/drawing/2014/main" id="{5F751557-5AE1-4E94-8CF2-F36A52B10713}"/>
              </a:ext>
            </a:extLst>
          </p:cNvPr>
          <p:cNvSpPr>
            <a:spLocks noGrp="1" noRot="1" noChangeAspect="1" noChangeArrowheads="1" noTextEdit="1"/>
          </p:cNvSpPr>
          <p:nvPr>
            <p:ph type="sldImg"/>
          </p:nvPr>
        </p:nvSpPr>
        <p:spPr>
          <a:xfrm>
            <a:off x="90488" y="744538"/>
            <a:ext cx="6616700" cy="3722687"/>
          </a:xfrm>
          <a:ln/>
        </p:spPr>
      </p:sp>
      <p:sp>
        <p:nvSpPr>
          <p:cNvPr id="99331" name="Espace réservé des commentaires 2">
            <a:extLst>
              <a:ext uri="{FF2B5EF4-FFF2-40B4-BE49-F238E27FC236}">
                <a16:creationId xmlns:a16="http://schemas.microsoft.com/office/drawing/2014/main" id="{B10381CF-6358-4AA4-86BD-33E24D85D3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
        <p:nvSpPr>
          <p:cNvPr id="99332" name="Espace réservé du numéro de diapositive 3">
            <a:extLst>
              <a:ext uri="{FF2B5EF4-FFF2-40B4-BE49-F238E27FC236}">
                <a16:creationId xmlns:a16="http://schemas.microsoft.com/office/drawing/2014/main" id="{9680D0F0-B68A-4088-A2D3-1C230D6B45C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48D9C6-24DF-40FF-9596-7F84F5ABA8A5}" type="slidenum">
              <a:rPr lang="fr-FR" altLang="fr-FR" sz="1200" smtClean="0"/>
              <a:pPr/>
              <a:t>20</a:t>
            </a:fld>
            <a:endParaRPr lang="fr-FR" alt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7947A5-8CB3-400C-8FDB-ED69C15F117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1360FBD-A492-41D2-86D9-F234722D5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326EBDE-8842-4BF2-B98D-5FF3EAABCCDB}"/>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CDB1F7D4-17DA-431E-8BCD-9DF109DC43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987BC3-BC59-40D5-AE18-C81940FFE153}"/>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324780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005A1-0F85-480D-82FD-9360FA38387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53ED9E7-F7CF-4D51-BAB8-07862CC44D9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A61558-1312-4206-B469-E0B35A70087F}"/>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46B54683-3486-4E1B-9B42-39059479683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A5EE00-C39A-4B07-9E26-1A50443EBB29}"/>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9437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13938A-D1DB-4A53-B1F9-9DDF119C7A5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4FAA536-AFAB-4D96-991A-1C8F4F097EB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4100B3-DF1A-4E53-827A-461CADB11728}"/>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628FF927-24BC-4D25-8F32-1E68A25DB5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DFCCFD-281D-4225-9F1B-3753070A2E51}"/>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3868944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600" y="273600"/>
            <a:ext cx="10972320" cy="1145160"/>
          </a:xfrm>
          <a:prstGeom prst="rect">
            <a:avLst/>
          </a:prstGeom>
        </p:spPr>
        <p:txBody>
          <a:bodyPr wrap="none" lIns="0" tIns="0" rIns="0" bIns="0"/>
          <a:lstStyle/>
          <a:p>
            <a:endParaRPr/>
          </a:p>
        </p:txBody>
      </p:sp>
      <p:sp>
        <p:nvSpPr>
          <p:cNvPr id="46" name="PlaceHolder 2"/>
          <p:cNvSpPr>
            <a:spLocks noGrp="1"/>
          </p:cNvSpPr>
          <p:nvPr>
            <p:ph type="body"/>
          </p:nvPr>
        </p:nvSpPr>
        <p:spPr>
          <a:xfrm>
            <a:off x="431520" y="332640"/>
            <a:ext cx="5528160" cy="6192360"/>
          </a:xfrm>
          <a:prstGeom prst="rect">
            <a:avLst/>
          </a:prstGeom>
        </p:spPr>
        <p:txBody>
          <a:bodyPr wrap="none" lIns="0" tIns="0" rIns="0" bIns="0"/>
          <a:lstStyle/>
          <a:p>
            <a:endParaRPr/>
          </a:p>
        </p:txBody>
      </p:sp>
      <p:sp>
        <p:nvSpPr>
          <p:cNvPr id="47" name="PlaceHolder 3"/>
          <p:cNvSpPr>
            <a:spLocks noGrp="1"/>
          </p:cNvSpPr>
          <p:nvPr>
            <p:ph type="body"/>
          </p:nvPr>
        </p:nvSpPr>
        <p:spPr>
          <a:xfrm>
            <a:off x="6236160" y="332640"/>
            <a:ext cx="5528160" cy="6192360"/>
          </a:xfrm>
          <a:prstGeom prst="rect">
            <a:avLst/>
          </a:prstGeom>
        </p:spPr>
        <p:txBody>
          <a:bodyPr wrap="none" lIns="0" tIns="0" rIns="0" bIns="0"/>
          <a:lstStyle/>
          <a:p>
            <a:endParaRPr/>
          </a:p>
        </p:txBody>
      </p:sp>
    </p:spTree>
    <p:extLst>
      <p:ext uri="{BB962C8B-B14F-4D97-AF65-F5344CB8AC3E}">
        <p14:creationId xmlns:p14="http://schemas.microsoft.com/office/powerpoint/2010/main" val="2525530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609600" y="273600"/>
            <a:ext cx="10972320" cy="1145160"/>
          </a:xfrm>
          <a:prstGeom prst="rect">
            <a:avLst/>
          </a:prstGeom>
        </p:spPr>
        <p:txBody>
          <a:bodyPr wrap="none" lIns="0" tIns="0" rIns="0" bIns="0"/>
          <a:lstStyle/>
          <a:p>
            <a:endParaRPr/>
          </a:p>
        </p:txBody>
      </p:sp>
      <p:sp>
        <p:nvSpPr>
          <p:cNvPr id="44" name="PlaceHolder 2"/>
          <p:cNvSpPr>
            <a:spLocks noGrp="1"/>
          </p:cNvSpPr>
          <p:nvPr>
            <p:ph type="body"/>
          </p:nvPr>
        </p:nvSpPr>
        <p:spPr>
          <a:xfrm>
            <a:off x="431520" y="332640"/>
            <a:ext cx="11328960" cy="6192360"/>
          </a:xfrm>
          <a:prstGeom prst="rect">
            <a:avLst/>
          </a:prstGeom>
        </p:spPr>
        <p:txBody>
          <a:bodyPr wrap="none" lIns="0" tIns="0" rIns="0" bIns="0"/>
          <a:lstStyle/>
          <a:p>
            <a:endParaRPr/>
          </a:p>
        </p:txBody>
      </p:sp>
    </p:spTree>
    <p:extLst>
      <p:ext uri="{BB962C8B-B14F-4D97-AF65-F5344CB8AC3E}">
        <p14:creationId xmlns:p14="http://schemas.microsoft.com/office/powerpoint/2010/main" val="358392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F064B4-9791-4B6A-8D21-C1B5E55F465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8C76A9-EBDD-4E40-826C-6CC70DB5037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C59398-68E6-45F3-A348-7F5955F7CC0A}"/>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B3BA861D-E9FE-426B-BBC7-58713E5369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262A68-5DDB-4441-B564-F79EE4E32D7D}"/>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115438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B11AC-AB12-4A8D-851D-D982FA20AFA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A5475B7-E492-484C-ADF9-E4A3F09A6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0297AE0-735C-44C3-8E5E-28D800AA3C79}"/>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E565C8FC-12F4-4AB9-BC55-B71AA42DF7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FD0FB6-902D-4186-B848-E0DD2117DC40}"/>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1691322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8352B7-9E17-4ED6-862E-C46C94D5521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8692C6-D17C-4B07-BD4B-F7FCE6CCF65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3AE323E-7940-47BF-8BEA-059094ED718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7B902AD-F260-474B-AFCB-03E2FD97B114}"/>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6" name="Espace réservé du pied de page 5">
            <a:extLst>
              <a:ext uri="{FF2B5EF4-FFF2-40B4-BE49-F238E27FC236}">
                <a16:creationId xmlns:a16="http://schemas.microsoft.com/office/drawing/2014/main" id="{3998900D-B481-4610-BBE0-CEF54257E32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B715CE-3CC7-428F-9B69-24A9B3AAC0B3}"/>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351730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DD985-D7DF-4EDD-A27D-1589A4DAA0F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C7016D0-FC97-4702-BB42-B52281A8F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039D8B4-7369-40B4-B606-90309EC8831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2804E67-47AC-4579-908C-43883503D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CC22699-3290-42FC-94F0-1D83D6F2E2E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3E08A7-DA29-4CEE-B364-755AD6FB0344}"/>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8" name="Espace réservé du pied de page 7">
            <a:extLst>
              <a:ext uri="{FF2B5EF4-FFF2-40B4-BE49-F238E27FC236}">
                <a16:creationId xmlns:a16="http://schemas.microsoft.com/office/drawing/2014/main" id="{B8EA8B1D-543C-479F-9840-E4CF5B2A4E4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7D0590F-E7C3-4B53-B442-EDC40E91B58A}"/>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1707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1AC885-36F6-4F85-BF06-622E354B352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0E5C583-7489-4B5D-A85C-D4E28DCB41C8}"/>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4" name="Espace réservé du pied de page 3">
            <a:extLst>
              <a:ext uri="{FF2B5EF4-FFF2-40B4-BE49-F238E27FC236}">
                <a16:creationId xmlns:a16="http://schemas.microsoft.com/office/drawing/2014/main" id="{DF361535-E097-45F8-BCD5-D9BA1F58203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9F2B25D-2985-40B1-861E-C13B46B9BB39}"/>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180255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E06A59-3DA2-42F7-BD64-6454AB2D2C01}"/>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3" name="Espace réservé du pied de page 2">
            <a:extLst>
              <a:ext uri="{FF2B5EF4-FFF2-40B4-BE49-F238E27FC236}">
                <a16:creationId xmlns:a16="http://schemas.microsoft.com/office/drawing/2014/main" id="{5C973548-2382-4DEA-9573-77E4CB8CCEA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7625D99-F578-4756-AE6A-0F3630D2EA56}"/>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67337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082398-C969-4C3B-910F-E9B8FCB52E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3D65905-77AA-4955-9A10-8177B01EB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68685C4-3D9B-4960-A082-32F75EDCF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45F5831-7882-4538-939C-853EE4E2FF7B}"/>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6" name="Espace réservé du pied de page 5">
            <a:extLst>
              <a:ext uri="{FF2B5EF4-FFF2-40B4-BE49-F238E27FC236}">
                <a16:creationId xmlns:a16="http://schemas.microsoft.com/office/drawing/2014/main" id="{47689CF3-BA5E-4D09-B1E0-8851CFC44F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58617EE-6862-4D65-956F-CDC07B6A209B}"/>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19337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DD3E0-37CB-4C24-A5DF-5E6615B158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543BBD7-3F5D-4FAE-B5CA-5A6704193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B62F0BF-F5BA-4C9C-84C4-C1D690A55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78CF996-A9A9-403E-9769-41398A9C7A8D}"/>
              </a:ext>
            </a:extLst>
          </p:cNvPr>
          <p:cNvSpPr>
            <a:spLocks noGrp="1"/>
          </p:cNvSpPr>
          <p:nvPr>
            <p:ph type="dt" sz="half" idx="10"/>
          </p:nvPr>
        </p:nvSpPr>
        <p:spPr/>
        <p:txBody>
          <a:bodyPr/>
          <a:lstStyle/>
          <a:p>
            <a:fld id="{37442964-51FB-475E-972D-69BA84589CF1}" type="datetimeFigureOut">
              <a:rPr lang="fr-FR" smtClean="0"/>
              <a:t>04/12/2020</a:t>
            </a:fld>
            <a:endParaRPr lang="fr-FR"/>
          </a:p>
        </p:txBody>
      </p:sp>
      <p:sp>
        <p:nvSpPr>
          <p:cNvPr id="6" name="Espace réservé du pied de page 5">
            <a:extLst>
              <a:ext uri="{FF2B5EF4-FFF2-40B4-BE49-F238E27FC236}">
                <a16:creationId xmlns:a16="http://schemas.microsoft.com/office/drawing/2014/main" id="{66884821-90D1-4282-B281-0B6F9AAC47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770D4C3-C91E-42F1-B485-6F8F55EC74AC}"/>
              </a:ext>
            </a:extLst>
          </p:cNvPr>
          <p:cNvSpPr>
            <a:spLocks noGrp="1"/>
          </p:cNvSpPr>
          <p:nvPr>
            <p:ph type="sldNum" sz="quarter" idx="12"/>
          </p:nvPr>
        </p:nvSpPr>
        <p:spPr/>
        <p:txBody>
          <a:bodyPr/>
          <a:lstStyle/>
          <a:p>
            <a:fld id="{46CD6CBA-AC39-4920-8938-2C571B76A2D0}" type="slidenum">
              <a:rPr lang="fr-FR" smtClean="0"/>
              <a:t>‹N°›</a:t>
            </a:fld>
            <a:endParaRPr lang="fr-FR"/>
          </a:p>
        </p:txBody>
      </p:sp>
    </p:spTree>
    <p:extLst>
      <p:ext uri="{BB962C8B-B14F-4D97-AF65-F5344CB8AC3E}">
        <p14:creationId xmlns:p14="http://schemas.microsoft.com/office/powerpoint/2010/main" val="346677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41EFB38-9063-4D82-BF8B-DFD382127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FE9F338-1369-4977-B3D5-08E003AE2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11E798-B84F-42D0-B95C-DF6126CB0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42964-51FB-475E-972D-69BA84589CF1}" type="datetimeFigureOut">
              <a:rPr lang="fr-FR" smtClean="0"/>
              <a:t>04/12/2020</a:t>
            </a:fld>
            <a:endParaRPr lang="fr-FR"/>
          </a:p>
        </p:txBody>
      </p:sp>
      <p:sp>
        <p:nvSpPr>
          <p:cNvPr id="5" name="Espace réservé du pied de page 4">
            <a:extLst>
              <a:ext uri="{FF2B5EF4-FFF2-40B4-BE49-F238E27FC236}">
                <a16:creationId xmlns:a16="http://schemas.microsoft.com/office/drawing/2014/main" id="{D32FD257-F36F-4213-BE11-A4EF8AA10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10E63F5-C61A-4429-B289-5A59218F5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D6CBA-AC39-4920-8938-2C571B76A2D0}" type="slidenum">
              <a:rPr lang="fr-FR" smtClean="0"/>
              <a:t>‹N°›</a:t>
            </a:fld>
            <a:endParaRPr lang="fr-FR"/>
          </a:p>
        </p:txBody>
      </p:sp>
    </p:spTree>
    <p:extLst>
      <p:ext uri="{BB962C8B-B14F-4D97-AF65-F5344CB8AC3E}">
        <p14:creationId xmlns:p14="http://schemas.microsoft.com/office/powerpoint/2010/main" val="371594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hart" Target="../charts/char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chart" Target="../charts/chart1.xml"/><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20D277-F95C-4AFA-9BAA-ACFDCC51347D}"/>
              </a:ext>
            </a:extLst>
          </p:cNvPr>
          <p:cNvSpPr>
            <a:spLocks noGrp="1"/>
          </p:cNvSpPr>
          <p:nvPr>
            <p:ph type="ctrTitle"/>
          </p:nvPr>
        </p:nvSpPr>
        <p:spPr/>
        <p:txBody>
          <a:bodyPr>
            <a:normAutofit fontScale="90000"/>
          </a:bodyPr>
          <a:lstStyle/>
          <a:p>
            <a:r>
              <a:rPr lang="fr-FR" dirty="0"/>
              <a:t>Le Grenelle des mobilités de Bordeaux, pour changer de modèle</a:t>
            </a:r>
          </a:p>
        </p:txBody>
      </p:sp>
      <p:sp>
        <p:nvSpPr>
          <p:cNvPr id="3" name="Sous-titre 2">
            <a:extLst>
              <a:ext uri="{FF2B5EF4-FFF2-40B4-BE49-F238E27FC236}">
                <a16:creationId xmlns:a16="http://schemas.microsoft.com/office/drawing/2014/main" id="{14AD2A9F-28E4-4C83-88D7-3542FC386632}"/>
              </a:ext>
            </a:extLst>
          </p:cNvPr>
          <p:cNvSpPr>
            <a:spLocks noGrp="1"/>
          </p:cNvSpPr>
          <p:nvPr>
            <p:ph type="subTitle" idx="1"/>
          </p:nvPr>
        </p:nvSpPr>
        <p:spPr>
          <a:xfrm>
            <a:off x="1524000" y="5521568"/>
            <a:ext cx="9144000" cy="703385"/>
          </a:xfrm>
        </p:spPr>
        <p:txBody>
          <a:bodyPr/>
          <a:lstStyle/>
          <a:p>
            <a:r>
              <a:rPr lang="fr-FR" dirty="0" err="1"/>
              <a:t>A.Gonzalez</a:t>
            </a:r>
            <a:r>
              <a:rPr lang="fr-FR" dirty="0"/>
              <a:t> -  Directeur d’équipe à l’a-</a:t>
            </a:r>
            <a:r>
              <a:rPr lang="fr-FR" dirty="0" err="1"/>
              <a:t>urba</a:t>
            </a:r>
            <a:endParaRPr lang="fr-FR" dirty="0"/>
          </a:p>
        </p:txBody>
      </p:sp>
    </p:spTree>
    <p:extLst>
      <p:ext uri="{BB962C8B-B14F-4D97-AF65-F5344CB8AC3E}">
        <p14:creationId xmlns:p14="http://schemas.microsoft.com/office/powerpoint/2010/main" val="124477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723B232E-1177-4368-84B1-C30076247C59}"/>
              </a:ext>
            </a:extLst>
          </p:cNvPr>
          <p:cNvSpPr>
            <a:spLocks noGrp="1" noChangeArrowheads="1"/>
          </p:cNvSpPr>
          <p:nvPr>
            <p:ph type="title"/>
          </p:nvPr>
        </p:nvSpPr>
        <p:spPr>
          <a:xfrm>
            <a:off x="2033587" y="1662723"/>
            <a:ext cx="3470398" cy="3251200"/>
          </a:xfrm>
        </p:spPr>
        <p:txBody>
          <a:bodyPr vert="horz" wrap="none" lIns="0" tIns="28802" rIns="0" bIns="0" rtlCol="0" anchor="ctr">
            <a:normAutofit/>
          </a:bodyPr>
          <a:lstStyle/>
          <a:p>
            <a:pPr>
              <a:tabLst>
                <a:tab pos="656650" algn="l"/>
                <a:tab pos="1313299" algn="l"/>
                <a:tab pos="1969949" algn="l"/>
                <a:tab pos="2626599" algn="l"/>
                <a:tab pos="3283248" algn="l"/>
              </a:tabLst>
              <a:defRPr/>
            </a:pPr>
            <a:r>
              <a:rPr lang="fr-FR" altLang="fr-FR" sz="3300" b="1" dirty="0"/>
              <a:t>Une démarche</a:t>
            </a:r>
            <a:br>
              <a:rPr lang="fr-FR" altLang="fr-FR" sz="3300" b="1" dirty="0"/>
            </a:br>
            <a:r>
              <a:rPr lang="fr-FR" altLang="fr-FR" sz="3300" b="1" dirty="0"/>
              <a:t>partenariale</a:t>
            </a:r>
            <a:br>
              <a:rPr lang="fr-FR" altLang="fr-FR" sz="3300" b="1" dirty="0"/>
            </a:br>
            <a:r>
              <a:rPr lang="fr-FR" altLang="fr-FR" sz="3300" b="1" dirty="0"/>
              <a:t>et collaborative </a:t>
            </a:r>
            <a:br>
              <a:rPr lang="fr-FR" altLang="fr-FR" sz="3300" b="1" dirty="0"/>
            </a:br>
            <a:r>
              <a:rPr lang="fr-FR" altLang="fr-FR" sz="3300" b="1" dirty="0"/>
              <a:t>qui démarre en 2012</a:t>
            </a:r>
          </a:p>
        </p:txBody>
      </p:sp>
      <p:sp>
        <p:nvSpPr>
          <p:cNvPr id="4098" name="Rectangle 2">
            <a:extLst>
              <a:ext uri="{FF2B5EF4-FFF2-40B4-BE49-F238E27FC236}">
                <a16:creationId xmlns:a16="http://schemas.microsoft.com/office/drawing/2014/main" id="{F47ED750-244E-4A37-951C-86FB21BFAA2F}"/>
              </a:ext>
            </a:extLst>
          </p:cNvPr>
          <p:cNvSpPr>
            <a:spLocks noGrp="1" noChangeArrowheads="1"/>
          </p:cNvSpPr>
          <p:nvPr>
            <p:ph type="body" idx="4294967295"/>
          </p:nvPr>
        </p:nvSpPr>
        <p:spPr>
          <a:xfrm>
            <a:off x="6240463" y="1165225"/>
            <a:ext cx="3917950" cy="4527550"/>
          </a:xfrm>
        </p:spPr>
        <p:txBody>
          <a:bodyPr>
            <a:normAutofit fontScale="92500" lnSpcReduction="10000"/>
          </a:bodyPr>
          <a:lstStyle/>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Cinq commanditaires</a:t>
            </a:r>
          </a:p>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Six collèges</a:t>
            </a:r>
          </a:p>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120 à 150 « </a:t>
            </a:r>
            <a:r>
              <a:rPr lang="fr-FR" altLang="fr-FR" dirty="0" err="1"/>
              <a:t>grenellistes</a:t>
            </a:r>
            <a:r>
              <a:rPr lang="fr-FR" altLang="fr-FR" dirty="0"/>
              <a:t> »</a:t>
            </a:r>
          </a:p>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12 présidents et rapporteurs</a:t>
            </a:r>
          </a:p>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Six groupes de travail</a:t>
            </a:r>
          </a:p>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&gt; 30 réunions</a:t>
            </a:r>
          </a:p>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&gt; 3 000 prises de parole</a:t>
            </a:r>
          </a:p>
          <a:p>
            <a:pPr marL="391686" indent="-293764">
              <a:buClr>
                <a:srgbClr val="FFFFFF"/>
              </a:buClr>
              <a:buSzPct val="45000"/>
              <a:buFont typeface="Wingdings" pitchFamily="2" charset="2"/>
              <a:buChar char=""/>
              <a:tabLst>
                <a:tab pos="656650" algn="l"/>
                <a:tab pos="1313299" algn="l"/>
                <a:tab pos="1969949" algn="l"/>
                <a:tab pos="2626599" algn="l"/>
                <a:tab pos="3283248" algn="l"/>
              </a:tabLst>
              <a:defRPr/>
            </a:pPr>
            <a:r>
              <a:rPr lang="fr-FR" altLang="fr-FR" dirty="0"/>
              <a:t>6/9 mois de travail</a:t>
            </a:r>
          </a:p>
        </p:txBody>
      </p:sp>
      <p:sp>
        <p:nvSpPr>
          <p:cNvPr id="5" name="ZoneTexte 4">
            <a:extLst>
              <a:ext uri="{FF2B5EF4-FFF2-40B4-BE49-F238E27FC236}">
                <a16:creationId xmlns:a16="http://schemas.microsoft.com/office/drawing/2014/main" id="{ECAC14F2-52FF-425B-9D63-26AE259F4D1E}"/>
              </a:ext>
            </a:extLst>
          </p:cNvPr>
          <p:cNvSpPr txBox="1"/>
          <p:nvPr/>
        </p:nvSpPr>
        <p:spPr>
          <a:xfrm>
            <a:off x="1762857" y="580450"/>
            <a:ext cx="6093068" cy="584775"/>
          </a:xfrm>
          <a:prstGeom prst="rect">
            <a:avLst/>
          </a:prstGeom>
          <a:noFill/>
        </p:spPr>
        <p:txBody>
          <a:bodyPr wrap="square">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fr-FR" altLang="fr-FR" sz="3200" b="1" dirty="0"/>
              <a:t> Grenelle des mobilités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7F1B0990-EB83-4F23-8AF6-DBE1EAD17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8" y="1196975"/>
            <a:ext cx="22272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
            <a:extLst>
              <a:ext uri="{FF2B5EF4-FFF2-40B4-BE49-F238E27FC236}">
                <a16:creationId xmlns:a16="http://schemas.microsoft.com/office/drawing/2014/main" id="{72BE8F3E-46DF-437F-9716-4971DF9A3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449514"/>
            <a:ext cx="2566988"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
            <a:extLst>
              <a:ext uri="{FF2B5EF4-FFF2-40B4-BE49-F238E27FC236}">
                <a16:creationId xmlns:a16="http://schemas.microsoft.com/office/drawing/2014/main" id="{EC0853D6-B8AF-4A2B-80CD-2BC91E293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571" t="1143" r="2162" b="6760"/>
          <a:stretch>
            <a:fillRect/>
          </a:stretch>
        </p:blipFill>
        <p:spPr bwMode="auto">
          <a:xfrm>
            <a:off x="7680326" y="2943226"/>
            <a:ext cx="2303463"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7739E77B-2300-4B97-B6F8-9025ABBDC429}"/>
              </a:ext>
            </a:extLst>
          </p:cNvPr>
          <p:cNvSpPr txBox="1"/>
          <p:nvPr/>
        </p:nvSpPr>
        <p:spPr>
          <a:xfrm>
            <a:off x="5131838" y="4629768"/>
            <a:ext cx="844062" cy="369332"/>
          </a:xfrm>
          <a:prstGeom prst="rect">
            <a:avLst/>
          </a:prstGeom>
          <a:noFill/>
        </p:spPr>
        <p:txBody>
          <a:bodyPr wrap="square" rtlCol="0">
            <a:spAutoFit/>
          </a:bodyPr>
          <a:lstStyle/>
          <a:p>
            <a:r>
              <a:rPr lang="fr-FR" b="1" dirty="0"/>
              <a:t>2013</a:t>
            </a:r>
          </a:p>
        </p:txBody>
      </p:sp>
      <p:sp>
        <p:nvSpPr>
          <p:cNvPr id="6" name="ZoneTexte 5">
            <a:extLst>
              <a:ext uri="{FF2B5EF4-FFF2-40B4-BE49-F238E27FC236}">
                <a16:creationId xmlns:a16="http://schemas.microsoft.com/office/drawing/2014/main" id="{C1D10ACE-8402-4651-8349-8D9A2941FA44}"/>
              </a:ext>
            </a:extLst>
          </p:cNvPr>
          <p:cNvSpPr txBox="1"/>
          <p:nvPr/>
        </p:nvSpPr>
        <p:spPr>
          <a:xfrm>
            <a:off x="8445196" y="2282433"/>
            <a:ext cx="844062" cy="369332"/>
          </a:xfrm>
          <a:prstGeom prst="rect">
            <a:avLst/>
          </a:prstGeom>
          <a:noFill/>
        </p:spPr>
        <p:txBody>
          <a:bodyPr wrap="square" rtlCol="0">
            <a:spAutoFit/>
          </a:bodyPr>
          <a:lstStyle/>
          <a:p>
            <a:r>
              <a:rPr lang="fr-FR" b="1" dirty="0"/>
              <a:t>2015</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B7881EC-4F45-437A-B95F-B4BFB41C356C}"/>
              </a:ext>
            </a:extLst>
          </p:cNvPr>
          <p:cNvSpPr>
            <a:spLocks noGrp="1"/>
          </p:cNvSpPr>
          <p:nvPr>
            <p:ph idx="4294967295"/>
          </p:nvPr>
        </p:nvSpPr>
        <p:spPr>
          <a:xfrm>
            <a:off x="1581394" y="1662908"/>
            <a:ext cx="8496300" cy="5256212"/>
          </a:xfrm>
        </p:spPr>
        <p:txBody>
          <a:bodyPr vert="horz" wrap="none" lIns="0" tIns="0" rIns="0" bIns="0" rtlCol="0" anchor="ctr">
            <a:normAutofit/>
          </a:bodyPr>
          <a:lstStyle/>
          <a:p>
            <a:pPr marL="0" indent="0" algn="ctr">
              <a:buNone/>
              <a:defRPr/>
            </a:pPr>
            <a:r>
              <a:rPr lang="fr-FR" b="1" dirty="0">
                <a:solidFill>
                  <a:srgbClr val="92D050"/>
                </a:solidFill>
              </a:rPr>
              <a:t>Les grands principes pour un nouveau modèle </a:t>
            </a:r>
          </a:p>
          <a:p>
            <a:pPr marL="0" indent="0" algn="ctr">
              <a:buNone/>
              <a:defRPr/>
            </a:pPr>
            <a:r>
              <a:rPr lang="fr-FR" b="1" dirty="0">
                <a:solidFill>
                  <a:srgbClr val="92D050"/>
                </a:solidFill>
              </a:rPr>
              <a:t>de planification de la mobilité</a:t>
            </a:r>
          </a:p>
          <a:p>
            <a:pPr marL="0" indent="0" algn="ctr">
              <a:buNone/>
              <a:defRPr/>
            </a:pPr>
            <a:r>
              <a:rPr lang="fr-FR" sz="2400" dirty="0">
                <a:solidFill>
                  <a:srgbClr val="92D050"/>
                </a:solidFill>
              </a:rPr>
              <a:t> </a:t>
            </a:r>
          </a:p>
          <a:p>
            <a:pPr algn="ctr">
              <a:defRPr/>
            </a:pPr>
            <a:endParaRPr lang="fr-FR" dirty="0"/>
          </a:p>
          <a:p>
            <a:pPr algn="ctr">
              <a:defRPr/>
            </a:pPr>
            <a:endParaRPr lang="fr-FR" dirty="0"/>
          </a:p>
          <a:p>
            <a:pPr algn="ctr">
              <a:defRPr/>
            </a:pPr>
            <a:endParaRPr lang="fr-FR" dirty="0"/>
          </a:p>
          <a:p>
            <a:pPr algn="ctr">
              <a:defRPr/>
            </a:pPr>
            <a:endParaRPr lang="fr-FR" dirty="0"/>
          </a:p>
        </p:txBody>
      </p:sp>
      <p:pic>
        <p:nvPicPr>
          <p:cNvPr id="3" name="Picture 4">
            <a:extLst>
              <a:ext uri="{FF2B5EF4-FFF2-40B4-BE49-F238E27FC236}">
                <a16:creationId xmlns:a16="http://schemas.microsoft.com/office/drawing/2014/main" id="{D9E20A5E-7D05-4CC8-8F97-B8AD9E41F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66988"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25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6EC6B76-C4EE-4EF7-AB45-E067FE719D29}"/>
              </a:ext>
            </a:extLst>
          </p:cNvPr>
          <p:cNvSpPr>
            <a:spLocks noGrp="1"/>
          </p:cNvSpPr>
          <p:nvPr>
            <p:ph idx="4294967295"/>
          </p:nvPr>
        </p:nvSpPr>
        <p:spPr>
          <a:xfrm>
            <a:off x="1524000" y="333375"/>
            <a:ext cx="8496300" cy="6191250"/>
          </a:xfrm>
        </p:spPr>
        <p:txBody>
          <a:bodyPr/>
          <a:lstStyle/>
          <a:p>
            <a:pPr marL="914400" lvl="2" indent="0">
              <a:buNone/>
              <a:defRPr/>
            </a:pPr>
            <a:endParaRPr lang="fr-FR" dirty="0"/>
          </a:p>
          <a:p>
            <a:pPr lvl="2">
              <a:defRPr/>
            </a:pPr>
            <a:endParaRPr lang="fr-FR" dirty="0"/>
          </a:p>
          <a:p>
            <a:pPr algn="ctr">
              <a:defRPr/>
            </a:pPr>
            <a:endParaRPr lang="fr-FR" sz="3600" dirty="0">
              <a:cs typeface="Arial" panose="020B0604020202020204" pitchFamily="34" charset="0"/>
            </a:endParaRPr>
          </a:p>
          <a:p>
            <a:pPr marL="0" indent="0" algn="ctr">
              <a:buNone/>
              <a:defRPr/>
            </a:pPr>
            <a:endParaRPr lang="fr-FR" sz="3600" dirty="0">
              <a:cs typeface="Arial" panose="020B0604020202020204" pitchFamily="34" charset="0"/>
            </a:endParaRPr>
          </a:p>
        </p:txBody>
      </p:sp>
      <p:sp>
        <p:nvSpPr>
          <p:cNvPr id="103427" name="Rectangle 1">
            <a:extLst>
              <a:ext uri="{FF2B5EF4-FFF2-40B4-BE49-F238E27FC236}">
                <a16:creationId xmlns:a16="http://schemas.microsoft.com/office/drawing/2014/main" id="{21154647-4591-401F-AA24-BE96795B2113}"/>
              </a:ext>
            </a:extLst>
          </p:cNvPr>
          <p:cNvSpPr>
            <a:spLocks noChangeArrowheads="1"/>
          </p:cNvSpPr>
          <p:nvPr/>
        </p:nvSpPr>
        <p:spPr bwMode="auto">
          <a:xfrm>
            <a:off x="6527801" y="981075"/>
            <a:ext cx="3744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800">
                <a:cs typeface="Arial" panose="020B0604020202020204" pitchFamily="34" charset="0"/>
              </a:rPr>
              <a:t>Prendre en compte les fonctionnements métropolitains</a:t>
            </a:r>
          </a:p>
        </p:txBody>
      </p:sp>
      <p:sp>
        <p:nvSpPr>
          <p:cNvPr id="3" name="ZoneTexte 2">
            <a:extLst>
              <a:ext uri="{FF2B5EF4-FFF2-40B4-BE49-F238E27FC236}">
                <a16:creationId xmlns:a16="http://schemas.microsoft.com/office/drawing/2014/main" id="{EA3650FE-E78C-4F2A-B597-F5DC7D5229F6}"/>
              </a:ext>
            </a:extLst>
          </p:cNvPr>
          <p:cNvSpPr txBox="1"/>
          <p:nvPr/>
        </p:nvSpPr>
        <p:spPr>
          <a:xfrm>
            <a:off x="6972301" y="2852739"/>
            <a:ext cx="2879725" cy="3140075"/>
          </a:xfrm>
          <a:prstGeom prst="rect">
            <a:avLst/>
          </a:prstGeom>
          <a:noFill/>
        </p:spPr>
        <p:txBody>
          <a:bodyPr>
            <a:spAutoFit/>
          </a:bodyPr>
          <a:lstStyle/>
          <a:p>
            <a:pPr marL="285750" indent="-285750">
              <a:buFontTx/>
              <a:buChar char="-"/>
              <a:defRPr/>
            </a:pPr>
            <a:r>
              <a:rPr lang="fr-FR" dirty="0"/>
              <a:t>Relier les multiples lieux de vie, travail, études et loisirs pour tenir compte de l’interdépendance des territoires</a:t>
            </a:r>
          </a:p>
          <a:p>
            <a:pPr>
              <a:defRPr/>
            </a:pPr>
            <a:endParaRPr lang="fr-FR" dirty="0"/>
          </a:p>
          <a:p>
            <a:pPr marL="285750" indent="-285750">
              <a:buFontTx/>
              <a:buChar char="-"/>
              <a:defRPr/>
            </a:pPr>
            <a:r>
              <a:rPr lang="fr-FR" dirty="0"/>
              <a:t>Améliorer la mobilité nécessaire au fonctionnement des pôles économiques et des grands équipements </a:t>
            </a:r>
          </a:p>
        </p:txBody>
      </p:sp>
      <p:pic>
        <p:nvPicPr>
          <p:cNvPr id="103429" name="Picture 2">
            <a:extLst>
              <a:ext uri="{FF2B5EF4-FFF2-40B4-BE49-F238E27FC236}">
                <a16:creationId xmlns:a16="http://schemas.microsoft.com/office/drawing/2014/main" id="{16D554A4-F8DB-421A-BA46-E19ED9EF1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996" t="9637" r="4625"/>
          <a:stretch>
            <a:fillRect/>
          </a:stretch>
        </p:blipFill>
        <p:spPr bwMode="auto">
          <a:xfrm>
            <a:off x="2279651" y="1639889"/>
            <a:ext cx="4094163"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C2CAA2E8-F6A0-4817-A66E-E459C3578157}"/>
              </a:ext>
            </a:extLst>
          </p:cNvPr>
          <p:cNvSpPr>
            <a:spLocks noGrp="1"/>
          </p:cNvSpPr>
          <p:nvPr>
            <p:ph idx="4294967295"/>
          </p:nvPr>
        </p:nvSpPr>
        <p:spPr>
          <a:xfrm>
            <a:off x="1524000" y="333375"/>
            <a:ext cx="8496300" cy="6191250"/>
          </a:xfrm>
        </p:spPr>
        <p:txBody>
          <a:bodyPr/>
          <a:lstStyle/>
          <a:p>
            <a:pPr marL="914400" lvl="2" indent="0">
              <a:buNone/>
              <a:defRPr/>
            </a:pPr>
            <a:endParaRPr lang="fr-FR" dirty="0"/>
          </a:p>
          <a:p>
            <a:pPr lvl="2">
              <a:defRPr/>
            </a:pPr>
            <a:endParaRPr lang="fr-FR" dirty="0"/>
          </a:p>
          <a:p>
            <a:pPr algn="ctr">
              <a:defRPr/>
            </a:pPr>
            <a:endParaRPr lang="fr-FR" sz="3600" dirty="0">
              <a:cs typeface="Arial" panose="020B0604020202020204" pitchFamily="34" charset="0"/>
            </a:endParaRPr>
          </a:p>
          <a:p>
            <a:pPr marL="0" indent="0" algn="ctr">
              <a:buNone/>
              <a:defRPr/>
            </a:pPr>
            <a:endParaRPr lang="fr-FR" sz="3600" dirty="0">
              <a:cs typeface="Arial" panose="020B0604020202020204" pitchFamily="34" charset="0"/>
            </a:endParaRPr>
          </a:p>
        </p:txBody>
      </p:sp>
      <p:sp>
        <p:nvSpPr>
          <p:cNvPr id="104451" name="Rectangle 1">
            <a:extLst>
              <a:ext uri="{FF2B5EF4-FFF2-40B4-BE49-F238E27FC236}">
                <a16:creationId xmlns:a16="http://schemas.microsoft.com/office/drawing/2014/main" id="{E64C1DFF-40AB-4D98-8001-67A252229F7D}"/>
              </a:ext>
            </a:extLst>
          </p:cNvPr>
          <p:cNvSpPr>
            <a:spLocks noChangeArrowheads="1"/>
          </p:cNvSpPr>
          <p:nvPr/>
        </p:nvSpPr>
        <p:spPr bwMode="auto">
          <a:xfrm>
            <a:off x="6591301" y="1196975"/>
            <a:ext cx="3527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800">
                <a:cs typeface="Arial" panose="020B0604020202020204" pitchFamily="34" charset="0"/>
              </a:rPr>
              <a:t>Plus de fluidité par plus de régulation</a:t>
            </a:r>
          </a:p>
        </p:txBody>
      </p:sp>
      <p:pic>
        <p:nvPicPr>
          <p:cNvPr id="104452" name="Picture 2">
            <a:extLst>
              <a:ext uri="{FF2B5EF4-FFF2-40B4-BE49-F238E27FC236}">
                <a16:creationId xmlns:a16="http://schemas.microsoft.com/office/drawing/2014/main" id="{4F3E50AD-C70A-494D-9700-DC84E9415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47" t="28720" r="1398" b="2675"/>
          <a:stretch>
            <a:fillRect/>
          </a:stretch>
        </p:blipFill>
        <p:spPr bwMode="auto">
          <a:xfrm>
            <a:off x="2208214" y="695326"/>
            <a:ext cx="4238625"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ZoneTexte 4">
            <a:extLst>
              <a:ext uri="{FF2B5EF4-FFF2-40B4-BE49-F238E27FC236}">
                <a16:creationId xmlns:a16="http://schemas.microsoft.com/office/drawing/2014/main" id="{4556DA64-7E11-440D-9A0F-002BC3BBBDB8}"/>
              </a:ext>
            </a:extLst>
          </p:cNvPr>
          <p:cNvSpPr txBox="1">
            <a:spLocks noChangeArrowheads="1"/>
          </p:cNvSpPr>
          <p:nvPr/>
        </p:nvSpPr>
        <p:spPr bwMode="auto">
          <a:xfrm>
            <a:off x="6959601" y="2852739"/>
            <a:ext cx="28813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fr-FR" altLang="fr-FR" sz="2000">
                <a:latin typeface="Times New Roman" panose="02020603050405020304" pitchFamily="18" charset="0"/>
              </a:rPr>
              <a:t>La congestion est une forme de régulation « aveugle »</a:t>
            </a:r>
          </a:p>
          <a:p>
            <a:pPr>
              <a:spcBef>
                <a:spcPct val="0"/>
              </a:spcBef>
              <a:buFontTx/>
              <a:buChar char="-"/>
            </a:pPr>
            <a:endParaRPr lang="fr-FR" altLang="fr-FR" sz="2000">
              <a:latin typeface="Times New Roman" panose="02020603050405020304" pitchFamily="18" charset="0"/>
            </a:endParaRPr>
          </a:p>
          <a:p>
            <a:pPr>
              <a:spcBef>
                <a:spcPct val="0"/>
              </a:spcBef>
              <a:buFontTx/>
              <a:buChar char="-"/>
            </a:pPr>
            <a:r>
              <a:rPr lang="fr-FR" altLang="fr-FR" sz="2000">
                <a:latin typeface="Times New Roman" panose="02020603050405020304" pitchFamily="18" charset="0"/>
              </a:rPr>
              <a:t>Mieux réguler les usages dans le temps pour garantir la fluidité et la fiabilité des temps de parcours des besoins prioritaires</a:t>
            </a:r>
          </a:p>
          <a:p>
            <a:pPr>
              <a:spcBef>
                <a:spcPct val="0"/>
              </a:spcBef>
              <a:buFontTx/>
              <a:buChar char="-"/>
            </a:pPr>
            <a:endParaRPr lang="fr-FR" altLang="fr-FR" sz="2400">
              <a:latin typeface="Times New Roman" panose="02020603050405020304" pitchFamily="18" charset="0"/>
            </a:endParaRPr>
          </a:p>
        </p:txBody>
      </p:sp>
    </p:spTree>
    <p:extLst>
      <p:ext uri="{BB962C8B-B14F-4D97-AF65-F5344CB8AC3E}">
        <p14:creationId xmlns:p14="http://schemas.microsoft.com/office/powerpoint/2010/main" val="1946381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u contenu 3">
            <a:extLst>
              <a:ext uri="{FF2B5EF4-FFF2-40B4-BE49-F238E27FC236}">
                <a16:creationId xmlns:a16="http://schemas.microsoft.com/office/drawing/2014/main" id="{AD348C67-48EA-48CB-9BDE-F0333FA31778}"/>
              </a:ext>
            </a:extLst>
          </p:cNvPr>
          <p:cNvSpPr>
            <a:spLocks noGrp="1" noChangeArrowheads="1"/>
          </p:cNvSpPr>
          <p:nvPr>
            <p:ph idx="4294967295"/>
          </p:nvPr>
        </p:nvSpPr>
        <p:spPr>
          <a:xfrm>
            <a:off x="1524001" y="1125539"/>
            <a:ext cx="3311525" cy="1150937"/>
          </a:xfrm>
        </p:spPr>
        <p:txBody>
          <a:bodyPr/>
          <a:lstStyle/>
          <a:p>
            <a:pPr marL="0" indent="0" algn="ctr">
              <a:buNone/>
            </a:pPr>
            <a:r>
              <a:rPr lang="fr-FR" altLang="fr-FR">
                <a:cs typeface="Arial" panose="020B0604020202020204" pitchFamily="34" charset="0"/>
              </a:rPr>
              <a:t>Double fluidité</a:t>
            </a:r>
          </a:p>
          <a:p>
            <a:pPr marL="0" indent="0" algn="ctr">
              <a:buNone/>
            </a:pPr>
            <a:r>
              <a:rPr lang="fr-FR" altLang="fr-FR">
                <a:cs typeface="Arial" panose="020B0604020202020204" pitchFamily="34" charset="0"/>
              </a:rPr>
              <a:t> lente et rapide</a:t>
            </a:r>
          </a:p>
          <a:p>
            <a:pPr marL="0" indent="0" algn="ctr">
              <a:buNone/>
            </a:pPr>
            <a:endParaRPr lang="fr-FR" altLang="fr-FR" sz="3600">
              <a:cs typeface="Arial" panose="020B0604020202020204" pitchFamily="34" charset="0"/>
            </a:endParaRPr>
          </a:p>
        </p:txBody>
      </p:sp>
      <p:pic>
        <p:nvPicPr>
          <p:cNvPr id="105475" name="Picture 2">
            <a:extLst>
              <a:ext uri="{FF2B5EF4-FFF2-40B4-BE49-F238E27FC236}">
                <a16:creationId xmlns:a16="http://schemas.microsoft.com/office/drawing/2014/main" id="{1D28F777-5584-426E-A472-130231F8C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182" t="27110" r="10556" b="36446"/>
          <a:stretch>
            <a:fillRect/>
          </a:stretch>
        </p:blipFill>
        <p:spPr bwMode="auto">
          <a:xfrm>
            <a:off x="5951539" y="2565400"/>
            <a:ext cx="40290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ZoneTexte 1">
            <a:extLst>
              <a:ext uri="{FF2B5EF4-FFF2-40B4-BE49-F238E27FC236}">
                <a16:creationId xmlns:a16="http://schemas.microsoft.com/office/drawing/2014/main" id="{B1A34558-5B1D-4911-9224-32C3F4FF183F}"/>
              </a:ext>
            </a:extLst>
          </p:cNvPr>
          <p:cNvSpPr txBox="1">
            <a:spLocks noChangeArrowheads="1"/>
          </p:cNvSpPr>
          <p:nvPr/>
        </p:nvSpPr>
        <p:spPr bwMode="auto">
          <a:xfrm>
            <a:off x="2424114" y="2427289"/>
            <a:ext cx="324008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fr-FR" altLang="fr-FR" sz="2000">
                <a:latin typeface="Times New Roman" panose="02020603050405020304" pitchFamily="18" charset="0"/>
              </a:rPr>
              <a:t>Certains usagers peuvent accepter de perdre du temps de déplacement au profit de la qualité et de la prédictibilité de ce déplacement</a:t>
            </a:r>
          </a:p>
          <a:p>
            <a:pPr>
              <a:spcBef>
                <a:spcPct val="0"/>
              </a:spcBef>
              <a:buFontTx/>
              <a:buChar char="-"/>
            </a:pPr>
            <a:endParaRPr lang="fr-FR" altLang="fr-FR" sz="2000">
              <a:latin typeface="Times New Roman" panose="02020603050405020304" pitchFamily="18" charset="0"/>
            </a:endParaRPr>
          </a:p>
          <a:p>
            <a:pPr>
              <a:spcBef>
                <a:spcPct val="0"/>
              </a:spcBef>
              <a:buFontTx/>
              <a:buChar char="-"/>
            </a:pPr>
            <a:r>
              <a:rPr lang="fr-FR" altLang="fr-FR" sz="2000">
                <a:latin typeface="Times New Roman" panose="02020603050405020304" pitchFamily="18" charset="0"/>
              </a:rPr>
              <a:t>Faire cohabiter les vitesses lentes et rapides, pour une fluidité de tous</a:t>
            </a:r>
          </a:p>
        </p:txBody>
      </p:sp>
    </p:spTree>
    <p:extLst>
      <p:ext uri="{BB962C8B-B14F-4D97-AF65-F5344CB8AC3E}">
        <p14:creationId xmlns:p14="http://schemas.microsoft.com/office/powerpoint/2010/main" val="2876075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D9C5426-48C5-44A0-9318-85FAE794F6D8}"/>
              </a:ext>
            </a:extLst>
          </p:cNvPr>
          <p:cNvSpPr>
            <a:spLocks noGrp="1"/>
          </p:cNvSpPr>
          <p:nvPr>
            <p:ph idx="4294967295"/>
          </p:nvPr>
        </p:nvSpPr>
        <p:spPr>
          <a:xfrm>
            <a:off x="1524000" y="333375"/>
            <a:ext cx="8496300" cy="6191250"/>
          </a:xfrm>
        </p:spPr>
        <p:txBody>
          <a:bodyPr/>
          <a:lstStyle/>
          <a:p>
            <a:pPr marL="914400" lvl="2" indent="0">
              <a:buNone/>
              <a:defRPr/>
            </a:pPr>
            <a:endParaRPr lang="fr-FR" dirty="0"/>
          </a:p>
          <a:p>
            <a:pPr lvl="2">
              <a:defRPr/>
            </a:pPr>
            <a:endParaRPr lang="fr-FR" dirty="0"/>
          </a:p>
          <a:p>
            <a:pPr algn="ctr">
              <a:defRPr/>
            </a:pPr>
            <a:endParaRPr lang="fr-FR" sz="3600" dirty="0">
              <a:cs typeface="Arial" panose="020B0604020202020204" pitchFamily="34" charset="0"/>
            </a:endParaRPr>
          </a:p>
          <a:p>
            <a:pPr marL="0" indent="0" algn="ctr">
              <a:buNone/>
              <a:defRPr/>
            </a:pPr>
            <a:endParaRPr lang="fr-FR" sz="3600" dirty="0">
              <a:cs typeface="Arial" panose="020B0604020202020204" pitchFamily="34" charset="0"/>
            </a:endParaRPr>
          </a:p>
        </p:txBody>
      </p:sp>
      <p:sp>
        <p:nvSpPr>
          <p:cNvPr id="106499" name="Rectangle 1">
            <a:extLst>
              <a:ext uri="{FF2B5EF4-FFF2-40B4-BE49-F238E27FC236}">
                <a16:creationId xmlns:a16="http://schemas.microsoft.com/office/drawing/2014/main" id="{680B2970-85C8-452B-B4E3-6CE0A3D56D8B}"/>
              </a:ext>
            </a:extLst>
          </p:cNvPr>
          <p:cNvSpPr>
            <a:spLocks noChangeArrowheads="1"/>
          </p:cNvSpPr>
          <p:nvPr/>
        </p:nvSpPr>
        <p:spPr bwMode="auto">
          <a:xfrm>
            <a:off x="6731000" y="836614"/>
            <a:ext cx="3384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800">
                <a:cs typeface="Arial" panose="020B0604020202020204" pitchFamily="34" charset="0"/>
              </a:rPr>
              <a:t>Un réseau de voirie optimisé</a:t>
            </a:r>
          </a:p>
        </p:txBody>
      </p:sp>
      <p:sp>
        <p:nvSpPr>
          <p:cNvPr id="106500" name="ZoneTexte 2">
            <a:extLst>
              <a:ext uri="{FF2B5EF4-FFF2-40B4-BE49-F238E27FC236}">
                <a16:creationId xmlns:a16="http://schemas.microsoft.com/office/drawing/2014/main" id="{7705489E-7377-42F0-BEAE-A25F22F34A6D}"/>
              </a:ext>
            </a:extLst>
          </p:cNvPr>
          <p:cNvSpPr txBox="1">
            <a:spLocks noChangeArrowheads="1"/>
          </p:cNvSpPr>
          <p:nvPr/>
        </p:nvSpPr>
        <p:spPr bwMode="auto">
          <a:xfrm>
            <a:off x="7235826" y="2152650"/>
            <a:ext cx="266541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000">
                <a:latin typeface="Times New Roman" panose="02020603050405020304" pitchFamily="18" charset="0"/>
              </a:rPr>
              <a:t>- Utiliser de façon plus intense les réseaux existants avant de déployer « de nouveaux tuyaux »</a:t>
            </a:r>
          </a:p>
          <a:p>
            <a:pPr>
              <a:spcBef>
                <a:spcPct val="0"/>
              </a:spcBef>
              <a:buFontTx/>
              <a:buNone/>
            </a:pPr>
            <a:endParaRPr lang="fr-FR" altLang="fr-FR" sz="2000">
              <a:latin typeface="Times New Roman" panose="02020603050405020304" pitchFamily="18" charset="0"/>
            </a:endParaRPr>
          </a:p>
          <a:p>
            <a:pPr>
              <a:spcBef>
                <a:spcPct val="0"/>
              </a:spcBef>
              <a:buFontTx/>
              <a:buNone/>
            </a:pPr>
            <a:r>
              <a:rPr lang="fr-FR" altLang="fr-FR" sz="2000">
                <a:latin typeface="Times New Roman" panose="02020603050405020304" pitchFamily="18" charset="0"/>
              </a:rPr>
              <a:t>- Imaginer un réseau de voirie intermédiaire entre les rues et les routes</a:t>
            </a:r>
          </a:p>
          <a:p>
            <a:pPr>
              <a:spcBef>
                <a:spcPct val="0"/>
              </a:spcBef>
              <a:buFontTx/>
              <a:buNone/>
            </a:pPr>
            <a:endParaRPr lang="fr-FR" altLang="fr-FR" sz="2000">
              <a:latin typeface="Times New Roman" panose="02020603050405020304" pitchFamily="18" charset="0"/>
            </a:endParaRPr>
          </a:p>
          <a:p>
            <a:pPr>
              <a:spcBef>
                <a:spcPct val="0"/>
              </a:spcBef>
              <a:buFontTx/>
              <a:buNone/>
            </a:pPr>
            <a:r>
              <a:rPr lang="fr-FR" altLang="fr-FR" sz="2000">
                <a:latin typeface="Times New Roman" panose="02020603050405020304" pitchFamily="18" charset="0"/>
              </a:rPr>
              <a:t>- Promouvoir les usages variables, évolutifs, partagés</a:t>
            </a:r>
          </a:p>
        </p:txBody>
      </p:sp>
      <p:pic>
        <p:nvPicPr>
          <p:cNvPr id="106501" name="Picture 2">
            <a:extLst>
              <a:ext uri="{FF2B5EF4-FFF2-40B4-BE49-F238E27FC236}">
                <a16:creationId xmlns:a16="http://schemas.microsoft.com/office/drawing/2014/main" id="{4BACFC32-3212-4598-9D82-077AD6773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838" t="4263" r="10976" b="28210"/>
          <a:stretch>
            <a:fillRect/>
          </a:stretch>
        </p:blipFill>
        <p:spPr bwMode="auto">
          <a:xfrm>
            <a:off x="2063750" y="1763713"/>
            <a:ext cx="4679950"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53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83C252E-04B5-4B68-8531-F66F521E08A7}"/>
              </a:ext>
            </a:extLst>
          </p:cNvPr>
          <p:cNvSpPr>
            <a:spLocks noGrp="1"/>
          </p:cNvSpPr>
          <p:nvPr>
            <p:ph idx="4294967295"/>
          </p:nvPr>
        </p:nvSpPr>
        <p:spPr>
          <a:xfrm>
            <a:off x="1524000" y="333375"/>
            <a:ext cx="8496300" cy="6191250"/>
          </a:xfrm>
        </p:spPr>
        <p:txBody>
          <a:bodyPr/>
          <a:lstStyle/>
          <a:p>
            <a:pPr marL="914400" lvl="2" indent="0">
              <a:buNone/>
              <a:defRPr/>
            </a:pPr>
            <a:endParaRPr lang="fr-FR" dirty="0"/>
          </a:p>
          <a:p>
            <a:pPr lvl="2">
              <a:defRPr/>
            </a:pPr>
            <a:endParaRPr lang="fr-FR" dirty="0"/>
          </a:p>
          <a:p>
            <a:pPr algn="ctr">
              <a:defRPr/>
            </a:pPr>
            <a:endParaRPr lang="fr-FR" sz="3600" dirty="0">
              <a:cs typeface="Arial" panose="020B0604020202020204" pitchFamily="34" charset="0"/>
            </a:endParaRPr>
          </a:p>
          <a:p>
            <a:pPr marL="0" indent="0" algn="ctr">
              <a:buNone/>
              <a:defRPr/>
            </a:pPr>
            <a:endParaRPr lang="fr-FR" sz="3600" dirty="0">
              <a:cs typeface="Arial" panose="020B0604020202020204" pitchFamily="34" charset="0"/>
            </a:endParaRPr>
          </a:p>
        </p:txBody>
      </p:sp>
      <p:sp>
        <p:nvSpPr>
          <p:cNvPr id="108547" name="Rectangle 1">
            <a:extLst>
              <a:ext uri="{FF2B5EF4-FFF2-40B4-BE49-F238E27FC236}">
                <a16:creationId xmlns:a16="http://schemas.microsoft.com/office/drawing/2014/main" id="{3A1E894E-A1CF-4272-8968-E6677791D760}"/>
              </a:ext>
            </a:extLst>
          </p:cNvPr>
          <p:cNvSpPr>
            <a:spLocks noChangeArrowheads="1"/>
          </p:cNvSpPr>
          <p:nvPr/>
        </p:nvSpPr>
        <p:spPr bwMode="auto">
          <a:xfrm>
            <a:off x="2424114" y="765175"/>
            <a:ext cx="30130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800">
                <a:cs typeface="Arial" panose="020B0604020202020204" pitchFamily="34" charset="0"/>
              </a:rPr>
              <a:t>Des espaces publics de qualité</a:t>
            </a:r>
          </a:p>
        </p:txBody>
      </p:sp>
      <p:pic>
        <p:nvPicPr>
          <p:cNvPr id="108548" name="Picture 2">
            <a:extLst>
              <a:ext uri="{FF2B5EF4-FFF2-40B4-BE49-F238E27FC236}">
                <a16:creationId xmlns:a16="http://schemas.microsoft.com/office/drawing/2014/main" id="{B79F2A3D-F270-4CE0-82C0-D3E8170DD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1" t="7468" b="34943"/>
          <a:stretch>
            <a:fillRect/>
          </a:stretch>
        </p:blipFill>
        <p:spPr bwMode="auto">
          <a:xfrm>
            <a:off x="5727700" y="2149476"/>
            <a:ext cx="4141788"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ZoneTexte 2">
            <a:extLst>
              <a:ext uri="{FF2B5EF4-FFF2-40B4-BE49-F238E27FC236}">
                <a16:creationId xmlns:a16="http://schemas.microsoft.com/office/drawing/2014/main" id="{31C9B3E7-391D-45CC-8B87-7D860FA3B5CF}"/>
              </a:ext>
            </a:extLst>
          </p:cNvPr>
          <p:cNvSpPr txBox="1">
            <a:spLocks noChangeArrowheads="1"/>
          </p:cNvSpPr>
          <p:nvPr/>
        </p:nvSpPr>
        <p:spPr bwMode="auto">
          <a:xfrm>
            <a:off x="2301875" y="2492375"/>
            <a:ext cx="29527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fr-FR" altLang="fr-FR" sz="2000">
                <a:latin typeface="Times New Roman" panose="02020603050405020304" pitchFamily="18" charset="0"/>
              </a:rPr>
              <a:t>Placer le piéton au cœur des réflexions  sur les espaces publics en tant que vecteur d’urbanité</a:t>
            </a:r>
          </a:p>
          <a:p>
            <a:pPr>
              <a:spcBef>
                <a:spcPct val="0"/>
              </a:spcBef>
              <a:buFontTx/>
              <a:buChar char="-"/>
            </a:pPr>
            <a:endParaRPr lang="fr-FR" altLang="fr-FR" sz="2000">
              <a:latin typeface="Times New Roman" panose="02020603050405020304" pitchFamily="18" charset="0"/>
            </a:endParaRPr>
          </a:p>
          <a:p>
            <a:pPr>
              <a:spcBef>
                <a:spcPct val="0"/>
              </a:spcBef>
              <a:buFontTx/>
              <a:buChar char="-"/>
            </a:pPr>
            <a:r>
              <a:rPr lang="fr-FR" altLang="fr-FR" sz="2000">
                <a:latin typeface="Times New Roman" panose="02020603050405020304" pitchFamily="18" charset="0"/>
              </a:rPr>
              <a:t>Les espaces publics de qualité doivent être partout</a:t>
            </a:r>
          </a:p>
        </p:txBody>
      </p:sp>
    </p:spTree>
    <p:extLst>
      <p:ext uri="{BB962C8B-B14F-4D97-AF65-F5344CB8AC3E}">
        <p14:creationId xmlns:p14="http://schemas.microsoft.com/office/powerpoint/2010/main" val="274749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B7881EC-4F45-437A-B95F-B4BFB41C356C}"/>
              </a:ext>
            </a:extLst>
          </p:cNvPr>
          <p:cNvSpPr>
            <a:spLocks noGrp="1"/>
          </p:cNvSpPr>
          <p:nvPr>
            <p:ph idx="4294967295"/>
          </p:nvPr>
        </p:nvSpPr>
        <p:spPr>
          <a:xfrm>
            <a:off x="1774825" y="512763"/>
            <a:ext cx="8496300" cy="5256212"/>
          </a:xfrm>
        </p:spPr>
        <p:txBody>
          <a:bodyPr vert="horz" wrap="none" lIns="0" tIns="0" rIns="0" bIns="0" rtlCol="0" anchor="ctr">
            <a:normAutofit/>
          </a:bodyPr>
          <a:lstStyle/>
          <a:p>
            <a:pPr marL="0" indent="0" algn="ctr">
              <a:buNone/>
              <a:defRPr/>
            </a:pPr>
            <a:r>
              <a:rPr lang="fr-FR" b="1" dirty="0">
                <a:solidFill>
                  <a:srgbClr val="92D050"/>
                </a:solidFill>
              </a:rPr>
              <a:t>Les principales mesures</a:t>
            </a:r>
          </a:p>
          <a:p>
            <a:pPr marL="0" indent="0" algn="ctr">
              <a:buNone/>
              <a:defRPr/>
            </a:pPr>
            <a:r>
              <a:rPr lang="fr-FR" sz="2400" dirty="0">
                <a:solidFill>
                  <a:srgbClr val="92D050"/>
                </a:solidFill>
              </a:rPr>
              <a:t> </a:t>
            </a:r>
          </a:p>
          <a:p>
            <a:pPr algn="ctr">
              <a:defRPr/>
            </a:pPr>
            <a:endParaRPr lang="fr-FR" dirty="0"/>
          </a:p>
          <a:p>
            <a:pPr algn="ctr">
              <a:defRPr/>
            </a:pPr>
            <a:endParaRPr lang="fr-FR" dirty="0"/>
          </a:p>
          <a:p>
            <a:pPr algn="ctr">
              <a:defRPr/>
            </a:pPr>
            <a:endParaRPr lang="fr-FR" dirty="0"/>
          </a:p>
          <a:p>
            <a:pPr algn="ctr">
              <a:defRPr/>
            </a:pPr>
            <a:endParaRPr lang="fr-FR" dirty="0"/>
          </a:p>
        </p:txBody>
      </p:sp>
      <p:pic>
        <p:nvPicPr>
          <p:cNvPr id="3" name="Picture 4">
            <a:extLst>
              <a:ext uri="{FF2B5EF4-FFF2-40B4-BE49-F238E27FC236}">
                <a16:creationId xmlns:a16="http://schemas.microsoft.com/office/drawing/2014/main" id="{6934AE35-28CF-4CF1-ACB4-F992F3950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92" y="0"/>
            <a:ext cx="2566988"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149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a:extLst>
              <a:ext uri="{FF2B5EF4-FFF2-40B4-BE49-F238E27FC236}">
                <a16:creationId xmlns:a16="http://schemas.microsoft.com/office/drawing/2014/main" id="{099219FB-67E0-409D-8E69-3BCCAAECE3D1}"/>
              </a:ext>
            </a:extLst>
          </p:cNvPr>
          <p:cNvSpPr>
            <a:spLocks noGrp="1" noChangeArrowheads="1"/>
          </p:cNvSpPr>
          <p:nvPr>
            <p:ph type="title"/>
          </p:nvPr>
        </p:nvSpPr>
        <p:spPr>
          <a:xfrm>
            <a:off x="2157045" y="-334108"/>
            <a:ext cx="7127631" cy="7192108"/>
          </a:xfrm>
        </p:spPr>
        <p:txBody>
          <a:bodyPr vert="horz" wrap="none" lIns="0" tIns="16001" rIns="0" bIns="0" rtlCol="0" anchor="ctr">
            <a:normAutofit/>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fr-FR" altLang="fr-FR" sz="1800" b="1" dirty="0"/>
              <a:t>Six programmes partenariaux stratégiques</a:t>
            </a:r>
            <a:br>
              <a:rPr lang="fr-FR" altLang="fr-FR" sz="1800" dirty="0"/>
            </a:br>
            <a:br>
              <a:rPr lang="fr-FR" altLang="fr-FR" sz="1800" dirty="0"/>
            </a:br>
            <a:r>
              <a:rPr lang="fr-FR" altLang="fr-FR" sz="1800" dirty="0">
                <a:latin typeface="AvenirLTStd-Light" panose="020B0402020203020204" pitchFamily="34" charset="0"/>
              </a:rPr>
              <a:t>Optimisation/régulation de la rocade et du réseau routier principal</a:t>
            </a:r>
            <a:br>
              <a:rPr lang="fr-FR" altLang="fr-FR" sz="1800" dirty="0">
                <a:latin typeface="AvenirLTStd-Light" panose="020B0402020203020204" pitchFamily="34" charset="0"/>
              </a:rPr>
            </a:br>
            <a:r>
              <a:rPr lang="fr-FR" altLang="fr-FR" sz="1800" dirty="0">
                <a:latin typeface="AvenirLTStd-Light" panose="020B0402020203020204" pitchFamily="34" charset="0"/>
              </a:rPr>
              <a:t>Contrats employeurs / salariés / collectivités</a:t>
            </a:r>
            <a:br>
              <a:rPr lang="fr-FR" altLang="fr-FR" sz="1800" dirty="0">
                <a:latin typeface="AvenirLTStd-Light" panose="020B0402020203020204" pitchFamily="34" charset="0"/>
              </a:rPr>
            </a:br>
            <a:r>
              <a:rPr lang="fr-FR" altLang="fr-FR" sz="1800" dirty="0">
                <a:latin typeface="AvenirLTStd-Light" panose="020B0402020203020204" pitchFamily="34" charset="0"/>
              </a:rPr>
              <a:t>Réseau de transport collectif de l’aire métropolitaine</a:t>
            </a:r>
            <a:br>
              <a:rPr lang="fr-FR" altLang="fr-FR" sz="1800" dirty="0">
                <a:latin typeface="AvenirLTStd-Light" panose="020B0402020203020204" pitchFamily="34" charset="0"/>
              </a:rPr>
            </a:br>
            <a:r>
              <a:rPr lang="fr-FR" altLang="fr-FR" sz="1800" dirty="0">
                <a:latin typeface="AvenirLTStd-Light" panose="020B0402020203020204" pitchFamily="34" charset="0"/>
              </a:rPr>
              <a:t>Grandes allées métropolitaines</a:t>
            </a:r>
            <a:br>
              <a:rPr lang="fr-FR" altLang="fr-FR" sz="1800" dirty="0">
                <a:latin typeface="AvenirLTStd-Light" panose="020B0402020203020204" pitchFamily="34" charset="0"/>
              </a:rPr>
            </a:br>
            <a:r>
              <a:rPr lang="fr-FR" altLang="fr-FR" sz="1800" dirty="0">
                <a:latin typeface="AvenirLTStd-Light" panose="020B0402020203020204" pitchFamily="34" charset="0"/>
              </a:rPr>
              <a:t>Mobilité piétonne universelle</a:t>
            </a:r>
            <a:br>
              <a:rPr lang="fr-FR" altLang="fr-FR" sz="1800" dirty="0">
                <a:latin typeface="AvenirLTStd-Light" panose="020B0402020203020204" pitchFamily="34" charset="0"/>
              </a:rPr>
            </a:br>
            <a:r>
              <a:rPr lang="fr-FR" altLang="fr-FR" sz="1800" dirty="0">
                <a:latin typeface="AvenirLTStd-Light" panose="020B0402020203020204" pitchFamily="34" charset="0"/>
              </a:rPr>
              <a:t>Schéma directeur d’accessibilité logistique</a:t>
            </a:r>
            <a:br>
              <a:rPr lang="fr-FR" altLang="fr-FR" sz="1800" b="1" dirty="0">
                <a:latin typeface="AvenirLTStd-Light" panose="020B0402020203020204" pitchFamily="34" charset="0"/>
              </a:rPr>
            </a:br>
            <a:br>
              <a:rPr lang="fr-FR" altLang="fr-FR" sz="1800" dirty="0">
                <a:latin typeface="AvenirLTStd-Light" panose="020B0402020203020204" pitchFamily="34" charset="0"/>
              </a:rPr>
            </a:br>
            <a:r>
              <a:rPr lang="fr-FR" altLang="fr-FR" sz="1800" b="1" dirty="0"/>
              <a:t>Cinq innovations de rupture</a:t>
            </a:r>
            <a:br>
              <a:rPr lang="fr-FR" altLang="fr-FR" sz="1800" dirty="0"/>
            </a:br>
            <a:br>
              <a:rPr lang="fr-FR" altLang="fr-FR" sz="1800" dirty="0"/>
            </a:br>
            <a:r>
              <a:rPr lang="fr-FR" altLang="fr-FR" sz="1800" dirty="0">
                <a:latin typeface="AvenirLTStd-Light" panose="020B0402020203020204" pitchFamily="34" charset="0"/>
              </a:rPr>
              <a:t>Agence des temps</a:t>
            </a:r>
            <a:br>
              <a:rPr lang="fr-FR" altLang="fr-FR" sz="1800" dirty="0">
                <a:latin typeface="AvenirLTStd-Light" panose="020B0402020203020204" pitchFamily="34" charset="0"/>
              </a:rPr>
            </a:br>
            <a:r>
              <a:rPr lang="fr-FR" altLang="fr-FR" sz="1800" dirty="0">
                <a:latin typeface="AvenirLTStd-Light" panose="020B0402020203020204" pitchFamily="34" charset="0"/>
              </a:rPr>
              <a:t>À l’école, sans voiture</a:t>
            </a:r>
            <a:br>
              <a:rPr lang="fr-FR" altLang="fr-FR" sz="1800" dirty="0">
                <a:latin typeface="AvenirLTStd-Light" panose="020B0402020203020204" pitchFamily="34" charset="0"/>
              </a:rPr>
            </a:br>
            <a:r>
              <a:rPr lang="fr-FR" altLang="fr-FR" sz="1800" dirty="0">
                <a:latin typeface="AvenirLTStd-Light" panose="020B0402020203020204" pitchFamily="34" charset="0"/>
              </a:rPr>
              <a:t>Vélos électriques</a:t>
            </a:r>
            <a:br>
              <a:rPr lang="fr-FR" altLang="fr-FR" sz="1800" dirty="0">
                <a:latin typeface="AvenirLTStd-Light" panose="020B0402020203020204" pitchFamily="34" charset="0"/>
              </a:rPr>
            </a:br>
            <a:r>
              <a:rPr lang="fr-FR" altLang="fr-FR" sz="1800" dirty="0">
                <a:latin typeface="AvenirLTStd-Light" panose="020B0402020203020204" pitchFamily="34" charset="0"/>
              </a:rPr>
              <a:t>Systèmes de mobilité mutualisés dans les nouveaux quartiers</a:t>
            </a:r>
            <a:br>
              <a:rPr lang="fr-FR" altLang="fr-FR" sz="1800" dirty="0">
                <a:latin typeface="AvenirLTStd-Light" panose="020B0402020203020204" pitchFamily="34" charset="0"/>
              </a:rPr>
            </a:br>
            <a:r>
              <a:rPr lang="fr-FR" altLang="fr-FR" sz="1800" dirty="0">
                <a:latin typeface="AvenirLTStd-Light" panose="020B0402020203020204" pitchFamily="34" charset="0"/>
              </a:rPr>
              <a:t>Dispositif de financement TC</a:t>
            </a:r>
            <a:br>
              <a:rPr lang="fr-FR" altLang="fr-FR" sz="1800" b="1" dirty="0">
                <a:latin typeface="AvenirLTStd-Light" panose="020B0402020203020204" pitchFamily="34" charset="0"/>
              </a:rPr>
            </a:br>
            <a:br>
              <a:rPr lang="fr-FR" altLang="fr-FR" sz="1800" dirty="0"/>
            </a:br>
            <a:r>
              <a:rPr lang="fr-FR" altLang="fr-FR" sz="1800" b="1" dirty="0"/>
              <a:t>Six plans coordonnés des autorités publiques</a:t>
            </a:r>
            <a:br>
              <a:rPr lang="fr-FR" altLang="fr-FR" sz="1800" dirty="0"/>
            </a:br>
            <a:br>
              <a:rPr lang="fr-FR" altLang="fr-FR" sz="1800" dirty="0"/>
            </a:br>
            <a:r>
              <a:rPr lang="fr-FR" altLang="fr-FR" sz="1800" dirty="0">
                <a:latin typeface="AvenirLTStd-Light" panose="020B0402020203020204" pitchFamily="34" charset="0"/>
              </a:rPr>
              <a:t>Plan covoiturage</a:t>
            </a:r>
            <a:br>
              <a:rPr lang="fr-FR" altLang="fr-FR" sz="1800" dirty="0">
                <a:latin typeface="AvenirLTStd-Light" panose="020B0402020203020204" pitchFamily="34" charset="0"/>
              </a:rPr>
            </a:br>
            <a:r>
              <a:rPr lang="fr-FR" altLang="fr-FR" sz="1800" dirty="0">
                <a:latin typeface="AvenirLTStd-Light" panose="020B0402020203020204" pitchFamily="34" charset="0"/>
              </a:rPr>
              <a:t>Plan stationnement</a:t>
            </a:r>
            <a:br>
              <a:rPr lang="fr-FR" altLang="fr-FR" sz="1800" dirty="0">
                <a:latin typeface="AvenirLTStd-Light" panose="020B0402020203020204" pitchFamily="34" charset="0"/>
              </a:rPr>
            </a:br>
            <a:r>
              <a:rPr lang="fr-FR" altLang="fr-FR" sz="1800" dirty="0">
                <a:latin typeface="AvenirLTStd-Light" panose="020B0402020203020204" pitchFamily="34" charset="0"/>
              </a:rPr>
              <a:t>Plan vélos</a:t>
            </a:r>
            <a:br>
              <a:rPr lang="fr-FR" altLang="fr-FR" sz="1800" dirty="0">
                <a:latin typeface="AvenirLTStd-Light" panose="020B0402020203020204" pitchFamily="34" charset="0"/>
              </a:rPr>
            </a:br>
            <a:r>
              <a:rPr lang="fr-FR" altLang="fr-FR" sz="1800" dirty="0">
                <a:latin typeface="AvenirLTStd-Light" panose="020B0402020203020204" pitchFamily="34" charset="0"/>
              </a:rPr>
              <a:t>Livraisons urbaines</a:t>
            </a:r>
            <a:br>
              <a:rPr lang="fr-FR" altLang="fr-FR" sz="1800" dirty="0">
                <a:latin typeface="AvenirLTStd-Light" panose="020B0402020203020204" pitchFamily="34" charset="0"/>
              </a:rPr>
            </a:br>
            <a:r>
              <a:rPr lang="fr-FR" altLang="fr-FR" sz="1800" dirty="0">
                <a:latin typeface="AvenirLTStd-Light" panose="020B0402020203020204" pitchFamily="34" charset="0"/>
              </a:rPr>
              <a:t>Promotion renouvelée des transports collectifs</a:t>
            </a:r>
            <a:br>
              <a:rPr lang="fr-FR" altLang="fr-FR" sz="1800" dirty="0">
                <a:latin typeface="AvenirLTStd-Light" panose="020B0402020203020204" pitchFamily="34" charset="0"/>
              </a:rPr>
            </a:br>
            <a:r>
              <a:rPr lang="fr-FR" altLang="fr-FR" sz="1800" dirty="0">
                <a:latin typeface="AvenirLTStd-Light" panose="020B0402020203020204" pitchFamily="34" charset="0"/>
              </a:rPr>
              <a:t>Contractualisation transports collectifs - urbanisme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3">
            <a:extLst>
              <a:ext uri="{FF2B5EF4-FFF2-40B4-BE49-F238E27FC236}">
                <a16:creationId xmlns:a16="http://schemas.microsoft.com/office/drawing/2014/main" id="{50EFB4DE-73F1-4169-844A-87B30398E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507" y="0"/>
            <a:ext cx="4708525" cy="668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a:extLst>
              <a:ext uri="{FF2B5EF4-FFF2-40B4-BE49-F238E27FC236}">
                <a16:creationId xmlns:a16="http://schemas.microsoft.com/office/drawing/2014/main" id="{F3D4FC77-9C9D-45C0-8240-8764097C18C6}"/>
              </a:ext>
            </a:extLst>
          </p:cNvPr>
          <p:cNvSpPr txBox="1">
            <a:spLocks noChangeArrowheads="1"/>
          </p:cNvSpPr>
          <p:nvPr/>
        </p:nvSpPr>
        <p:spPr bwMode="auto">
          <a:xfrm>
            <a:off x="235194" y="458055"/>
            <a:ext cx="27717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000" b="1" i="1" dirty="0">
                <a:solidFill>
                  <a:srgbClr val="92D050"/>
                </a:solidFill>
                <a:latin typeface="Times New Roman" panose="02020603050405020304" pitchFamily="18" charset="0"/>
              </a:rPr>
              <a:t>Bordeaux, début des années 2000,  une transformation du centre ville reposant sur le projet de tramway…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3EBD0AF-738D-4CDD-8D23-525ECCE56040}"/>
              </a:ext>
            </a:extLst>
          </p:cNvPr>
          <p:cNvSpPr>
            <a:spLocks noGrp="1"/>
          </p:cNvSpPr>
          <p:nvPr>
            <p:ph type="subTitle" idx="1"/>
          </p:nvPr>
        </p:nvSpPr>
        <p:spPr>
          <a:xfrm>
            <a:off x="2063751" y="1484314"/>
            <a:ext cx="8353425" cy="4752975"/>
          </a:xfrm>
        </p:spPr>
        <p:txBody>
          <a:bodyPr>
            <a:normAutofit/>
          </a:bodyPr>
          <a:lstStyle/>
          <a:p>
            <a:pPr marL="457200" indent="-457200" algn="l">
              <a:spcBef>
                <a:spcPts val="400"/>
              </a:spcBef>
              <a:buClr>
                <a:srgbClr val="00B0F0"/>
              </a:buClr>
              <a:buFont typeface="Wingdings" panose="05000000000000000000" pitchFamily="2" charset="2"/>
              <a:buChar char="§"/>
              <a:defRPr/>
            </a:pPr>
            <a:r>
              <a:rPr lang="fr-FR" sz="1700" dirty="0"/>
              <a:t>5 mesures qui avancent :</a:t>
            </a:r>
          </a:p>
          <a:p>
            <a:pPr marL="457200" indent="-457200" algn="l">
              <a:spcBef>
                <a:spcPts val="400"/>
              </a:spcBef>
              <a:buClr>
                <a:srgbClr val="00B0F0"/>
              </a:buClr>
              <a:buFont typeface="Wingdings" panose="05000000000000000000" pitchFamily="2" charset="2"/>
              <a:buChar char="§"/>
              <a:defRPr/>
            </a:pPr>
            <a:endParaRPr lang="fr-FR" sz="1700" dirty="0"/>
          </a:p>
          <a:p>
            <a:pPr algn="l">
              <a:spcBef>
                <a:spcPts val="400"/>
              </a:spcBef>
              <a:buClr>
                <a:srgbClr val="00B0F0"/>
              </a:buClr>
              <a:defRPr/>
            </a:pPr>
            <a:r>
              <a:rPr lang="fr-FR" sz="1700" dirty="0"/>
              <a:t>	</a:t>
            </a:r>
            <a:r>
              <a:rPr lang="fr-FR" sz="1700" i="1" dirty="0"/>
              <a:t>Pactes employeurs-collectivités – PP1</a:t>
            </a:r>
          </a:p>
          <a:p>
            <a:pPr algn="l">
              <a:spcBef>
                <a:spcPts val="400"/>
              </a:spcBef>
              <a:buClr>
                <a:srgbClr val="00B0F0"/>
              </a:buClr>
              <a:defRPr/>
            </a:pPr>
            <a:r>
              <a:rPr lang="fr-FR" sz="1700" i="1" dirty="0"/>
              <a:t>	Optimisation/régulation de la rocade et du réseau principal de voirie – PP2</a:t>
            </a:r>
          </a:p>
          <a:p>
            <a:pPr algn="l">
              <a:spcBef>
                <a:spcPts val="400"/>
              </a:spcBef>
              <a:buClr>
                <a:srgbClr val="00B0F0"/>
              </a:buClr>
              <a:defRPr/>
            </a:pPr>
            <a:r>
              <a:rPr lang="fr-FR" sz="1700" i="1" dirty="0"/>
              <a:t>	Grandes allées métropolitaines – PP4</a:t>
            </a:r>
          </a:p>
          <a:p>
            <a:pPr algn="l">
              <a:spcBef>
                <a:spcPts val="400"/>
              </a:spcBef>
              <a:buClr>
                <a:srgbClr val="00B0F0"/>
              </a:buClr>
              <a:defRPr/>
            </a:pPr>
            <a:r>
              <a:rPr lang="fr-FR" sz="1700" i="1" dirty="0"/>
              <a:t>	Livraisons urbaines – PC4</a:t>
            </a:r>
          </a:p>
          <a:p>
            <a:pPr algn="l">
              <a:spcBef>
                <a:spcPts val="400"/>
              </a:spcBef>
              <a:buClr>
                <a:srgbClr val="00B0F0"/>
              </a:buClr>
              <a:defRPr/>
            </a:pPr>
            <a:r>
              <a:rPr lang="fr-FR" sz="1700" i="1" dirty="0"/>
              <a:t>	Financement de la mobilité – IR5</a:t>
            </a:r>
          </a:p>
          <a:p>
            <a:pPr algn="l">
              <a:spcBef>
                <a:spcPts val="400"/>
              </a:spcBef>
              <a:buClr>
                <a:srgbClr val="00B0F0"/>
              </a:buClr>
              <a:defRPr/>
            </a:pPr>
            <a:endParaRPr lang="fr-FR" sz="1700" i="1" dirty="0"/>
          </a:p>
          <a:p>
            <a:pPr marL="457200" indent="-457200" algn="l">
              <a:spcBef>
                <a:spcPts val="1200"/>
              </a:spcBef>
              <a:buClr>
                <a:srgbClr val="00B0F0"/>
              </a:buClr>
              <a:buFont typeface="Wingdings" panose="05000000000000000000" pitchFamily="2" charset="2"/>
              <a:buChar char="§"/>
              <a:defRPr/>
            </a:pPr>
            <a:r>
              <a:rPr lang="fr-FR" sz="1700" dirty="0"/>
              <a:t>4 mesures pour lesquelles l’esprit Grenelle ne doit pas être perdu de vue :</a:t>
            </a:r>
          </a:p>
          <a:p>
            <a:pPr algn="l">
              <a:spcBef>
                <a:spcPts val="400"/>
              </a:spcBef>
              <a:buClr>
                <a:srgbClr val="00B0F0"/>
              </a:buClr>
              <a:defRPr/>
            </a:pPr>
            <a:r>
              <a:rPr lang="fr-FR" sz="1700" i="1" dirty="0"/>
              <a:t>	Plan coordonné de covoiturage – PC1</a:t>
            </a:r>
          </a:p>
          <a:p>
            <a:pPr algn="l">
              <a:spcBef>
                <a:spcPts val="400"/>
              </a:spcBef>
              <a:buClr>
                <a:srgbClr val="00B0F0"/>
              </a:buClr>
              <a:defRPr/>
            </a:pPr>
            <a:r>
              <a:rPr lang="fr-FR" sz="1700" i="1" dirty="0"/>
              <a:t>	Politique de stationnement – PC2</a:t>
            </a:r>
          </a:p>
          <a:p>
            <a:pPr algn="l">
              <a:spcBef>
                <a:spcPts val="400"/>
              </a:spcBef>
              <a:buClr>
                <a:srgbClr val="00B0F0"/>
              </a:buClr>
              <a:defRPr/>
            </a:pPr>
            <a:r>
              <a:rPr lang="fr-FR" sz="1700" i="1" dirty="0"/>
              <a:t>	Plan coordonné vélos – PC3</a:t>
            </a:r>
          </a:p>
          <a:p>
            <a:pPr algn="l">
              <a:spcBef>
                <a:spcPts val="400"/>
              </a:spcBef>
              <a:buClr>
                <a:srgbClr val="00B0F0"/>
              </a:buClr>
              <a:defRPr/>
            </a:pPr>
            <a:r>
              <a:rPr lang="fr-FR" sz="1700" i="1" dirty="0"/>
              <a:t>	Systèmes de mobilité mutualisés dans les nouveaux </a:t>
            </a:r>
          </a:p>
          <a:p>
            <a:pPr algn="l">
              <a:spcBef>
                <a:spcPts val="400"/>
              </a:spcBef>
              <a:buClr>
                <a:srgbClr val="00B0F0"/>
              </a:buClr>
              <a:defRPr/>
            </a:pPr>
            <a:r>
              <a:rPr lang="fr-FR" sz="1700" i="1" dirty="0"/>
              <a:t>	quartiers– IR4</a:t>
            </a:r>
          </a:p>
          <a:p>
            <a:pPr algn="l">
              <a:spcBef>
                <a:spcPts val="400"/>
              </a:spcBef>
              <a:buClr>
                <a:srgbClr val="00B0F0"/>
              </a:buClr>
              <a:defRPr/>
            </a:pPr>
            <a:endParaRPr lang="fr-FR" sz="2200" b="1" i="1" dirty="0"/>
          </a:p>
          <a:p>
            <a:pPr marL="457200" indent="-457200" algn="l">
              <a:spcBef>
                <a:spcPts val="1200"/>
              </a:spcBef>
              <a:buClr>
                <a:srgbClr val="00B0F0"/>
              </a:buClr>
              <a:buFont typeface="Wingdings" panose="05000000000000000000" pitchFamily="2" charset="2"/>
              <a:buChar char="§"/>
              <a:defRPr/>
            </a:pPr>
            <a:endParaRPr lang="fr-FR" sz="2600" b="1" dirty="0"/>
          </a:p>
          <a:p>
            <a:pPr algn="l">
              <a:spcBef>
                <a:spcPts val="400"/>
              </a:spcBef>
              <a:buClr>
                <a:srgbClr val="00B0F0"/>
              </a:buClr>
              <a:defRPr/>
            </a:pPr>
            <a:endParaRPr lang="fr-FR" sz="2600" b="1" dirty="0"/>
          </a:p>
          <a:p>
            <a:pPr algn="l">
              <a:spcBef>
                <a:spcPts val="400"/>
              </a:spcBef>
              <a:buClr>
                <a:srgbClr val="00B0F0"/>
              </a:buClr>
              <a:defRPr/>
            </a:pPr>
            <a:endParaRPr lang="fr-FR" sz="2600" b="1" dirty="0"/>
          </a:p>
        </p:txBody>
      </p:sp>
      <p:pic>
        <p:nvPicPr>
          <p:cNvPr id="98307" name="Image 3">
            <a:extLst>
              <a:ext uri="{FF2B5EF4-FFF2-40B4-BE49-F238E27FC236}">
                <a16:creationId xmlns:a16="http://schemas.microsoft.com/office/drawing/2014/main" id="{BCC631E0-8A8F-4A0F-BD82-3A4A5921F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676" y="5661026"/>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itre 1">
            <a:extLst>
              <a:ext uri="{FF2B5EF4-FFF2-40B4-BE49-F238E27FC236}">
                <a16:creationId xmlns:a16="http://schemas.microsoft.com/office/drawing/2014/main" id="{3154FCDB-013B-4253-BB8C-52335F1C062D}"/>
              </a:ext>
            </a:extLst>
          </p:cNvPr>
          <p:cNvSpPr>
            <a:spLocks noGrp="1" noChangeArrowheads="1"/>
          </p:cNvSpPr>
          <p:nvPr>
            <p:ph type="ctrTitle"/>
          </p:nvPr>
        </p:nvSpPr>
        <p:spPr>
          <a:xfrm>
            <a:off x="1992313" y="333375"/>
            <a:ext cx="7772400" cy="1079500"/>
          </a:xfrm>
        </p:spPr>
        <p:txBody>
          <a:bodyPr/>
          <a:lstStyle/>
          <a:p>
            <a:pPr algn="l"/>
            <a:r>
              <a:rPr lang="fr-FR" altLang="fr-FR" sz="2000" b="1">
                <a:solidFill>
                  <a:srgbClr val="92D050"/>
                </a:solidFill>
              </a:rPr>
              <a:t>Un bilan à trois ans mitigé</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193F11C-1D52-4527-9835-4B58DFD31FB1}"/>
              </a:ext>
            </a:extLst>
          </p:cNvPr>
          <p:cNvSpPr>
            <a:spLocks noGrp="1"/>
          </p:cNvSpPr>
          <p:nvPr>
            <p:ph type="subTitle" idx="1"/>
          </p:nvPr>
        </p:nvSpPr>
        <p:spPr>
          <a:xfrm>
            <a:off x="2063751" y="1773239"/>
            <a:ext cx="8353425" cy="4751387"/>
          </a:xfrm>
        </p:spPr>
        <p:txBody>
          <a:bodyPr>
            <a:normAutofit/>
          </a:bodyPr>
          <a:lstStyle/>
          <a:p>
            <a:pPr marL="457200" indent="-457200" algn="l">
              <a:spcBef>
                <a:spcPts val="1200"/>
              </a:spcBef>
              <a:buClr>
                <a:srgbClr val="00B0F0"/>
              </a:buClr>
              <a:buFont typeface="Wingdings" panose="05000000000000000000" pitchFamily="2" charset="2"/>
              <a:buChar char="§"/>
              <a:defRPr/>
            </a:pPr>
            <a:r>
              <a:rPr lang="fr-FR" sz="1700" dirty="0">
                <a:latin typeface="+mj-lt"/>
              </a:rPr>
              <a:t>3 mesures « menées à terme »:</a:t>
            </a:r>
          </a:p>
          <a:p>
            <a:pPr marL="457200" indent="-457200" algn="l">
              <a:spcBef>
                <a:spcPts val="1200"/>
              </a:spcBef>
              <a:buClr>
                <a:srgbClr val="00B0F0"/>
              </a:buClr>
              <a:buFont typeface="Wingdings" panose="05000000000000000000" pitchFamily="2" charset="2"/>
              <a:buChar char="§"/>
              <a:defRPr/>
            </a:pPr>
            <a:endParaRPr lang="fr-FR" sz="1700" dirty="0">
              <a:latin typeface="+mj-lt"/>
            </a:endParaRPr>
          </a:p>
          <a:p>
            <a:pPr algn="l">
              <a:spcBef>
                <a:spcPts val="400"/>
              </a:spcBef>
              <a:buClr>
                <a:srgbClr val="00B0F0"/>
              </a:buClr>
              <a:defRPr/>
            </a:pPr>
            <a:r>
              <a:rPr lang="fr-FR" sz="1700" dirty="0">
                <a:latin typeface="+mj-lt"/>
              </a:rPr>
              <a:t>	</a:t>
            </a:r>
            <a:r>
              <a:rPr lang="fr-FR" sz="1700" i="1" dirty="0">
                <a:latin typeface="+mj-lt"/>
              </a:rPr>
              <a:t>Réseau de transport collectif métropolitain – PP3</a:t>
            </a:r>
          </a:p>
          <a:p>
            <a:pPr algn="l">
              <a:spcBef>
                <a:spcPts val="400"/>
              </a:spcBef>
              <a:buClr>
                <a:srgbClr val="00B0F0"/>
              </a:buClr>
              <a:defRPr/>
            </a:pPr>
            <a:r>
              <a:rPr lang="fr-FR" sz="1700" i="1" dirty="0">
                <a:latin typeface="+mj-lt"/>
              </a:rPr>
              <a:t>	Promotion renouvelée des TC – PC5</a:t>
            </a:r>
          </a:p>
          <a:p>
            <a:pPr algn="l">
              <a:spcBef>
                <a:spcPts val="400"/>
              </a:spcBef>
              <a:buClr>
                <a:srgbClr val="00B0F0"/>
              </a:buClr>
              <a:defRPr/>
            </a:pPr>
            <a:r>
              <a:rPr lang="fr-FR" sz="1700" i="1" dirty="0">
                <a:latin typeface="+mj-lt"/>
              </a:rPr>
              <a:t>	Schéma directeur d’accessibilité logistique  – PP6</a:t>
            </a:r>
          </a:p>
          <a:p>
            <a:pPr algn="l">
              <a:spcBef>
                <a:spcPts val="400"/>
              </a:spcBef>
              <a:buClr>
                <a:srgbClr val="00B0F0"/>
              </a:buClr>
              <a:defRPr/>
            </a:pPr>
            <a:endParaRPr lang="fr-FR" sz="1700" i="1" dirty="0">
              <a:latin typeface="+mj-lt"/>
            </a:endParaRPr>
          </a:p>
          <a:p>
            <a:pPr marL="342900" indent="-342900" algn="l">
              <a:spcBef>
                <a:spcPts val="400"/>
              </a:spcBef>
              <a:buClr>
                <a:srgbClr val="00B0F0"/>
              </a:buClr>
              <a:buFont typeface="Wingdings" panose="05000000000000000000" pitchFamily="2" charset="2"/>
              <a:buChar char="§"/>
              <a:defRPr/>
            </a:pPr>
            <a:r>
              <a:rPr lang="fr-FR" sz="1700" dirty="0">
                <a:latin typeface="+mj-lt"/>
              </a:rPr>
              <a:t>5 mesures pas/peu engagées, en attente:</a:t>
            </a:r>
          </a:p>
          <a:p>
            <a:pPr marL="342900" indent="-342900" algn="l">
              <a:spcBef>
                <a:spcPts val="400"/>
              </a:spcBef>
              <a:buClr>
                <a:srgbClr val="00B0F0"/>
              </a:buClr>
              <a:buFont typeface="Wingdings" panose="05000000000000000000" pitchFamily="2" charset="2"/>
              <a:buChar char="§"/>
              <a:defRPr/>
            </a:pPr>
            <a:endParaRPr lang="fr-FR" sz="1700" dirty="0">
              <a:latin typeface="+mj-lt"/>
            </a:endParaRPr>
          </a:p>
          <a:p>
            <a:pPr algn="l">
              <a:spcBef>
                <a:spcPts val="400"/>
              </a:spcBef>
              <a:buClr>
                <a:srgbClr val="00B0F0"/>
              </a:buClr>
              <a:defRPr/>
            </a:pPr>
            <a:r>
              <a:rPr lang="fr-FR" sz="1700" i="1" dirty="0">
                <a:latin typeface="+mj-lt"/>
              </a:rPr>
              <a:t>	Mobilité piétonne – PP5</a:t>
            </a:r>
          </a:p>
          <a:p>
            <a:pPr algn="l">
              <a:spcBef>
                <a:spcPts val="400"/>
              </a:spcBef>
              <a:buClr>
                <a:srgbClr val="00B0F0"/>
              </a:buClr>
              <a:defRPr/>
            </a:pPr>
            <a:r>
              <a:rPr lang="fr-FR" sz="1700" i="1" dirty="0">
                <a:latin typeface="+mj-lt"/>
              </a:rPr>
              <a:t>	Agence des temps – IR1</a:t>
            </a:r>
          </a:p>
          <a:p>
            <a:pPr algn="l">
              <a:spcBef>
                <a:spcPts val="400"/>
              </a:spcBef>
              <a:buClr>
                <a:srgbClr val="00B0F0"/>
              </a:buClr>
              <a:defRPr/>
            </a:pPr>
            <a:r>
              <a:rPr lang="fr-FR" sz="1700" i="1" dirty="0">
                <a:latin typeface="+mj-lt"/>
              </a:rPr>
              <a:t>	A l’école sans voiture – IR2</a:t>
            </a:r>
          </a:p>
          <a:p>
            <a:pPr algn="l">
              <a:spcBef>
                <a:spcPts val="400"/>
              </a:spcBef>
              <a:buClr>
                <a:srgbClr val="00B0F0"/>
              </a:buClr>
              <a:defRPr/>
            </a:pPr>
            <a:r>
              <a:rPr lang="fr-FR" sz="1700" i="1" dirty="0">
                <a:latin typeface="+mj-lt"/>
              </a:rPr>
              <a:t>	Vélos à assistante électrique – IR3</a:t>
            </a:r>
          </a:p>
          <a:p>
            <a:pPr algn="l">
              <a:spcBef>
                <a:spcPts val="400"/>
              </a:spcBef>
              <a:buClr>
                <a:srgbClr val="00B0F0"/>
              </a:buClr>
              <a:defRPr/>
            </a:pPr>
            <a:r>
              <a:rPr lang="fr-FR" sz="1700" i="1" dirty="0">
                <a:latin typeface="+mj-lt"/>
              </a:rPr>
              <a:t>	Contractualisation TC/Urbanisme – PC6</a:t>
            </a:r>
          </a:p>
          <a:p>
            <a:pPr algn="l">
              <a:spcBef>
                <a:spcPts val="400"/>
              </a:spcBef>
              <a:buClr>
                <a:srgbClr val="00B0F0"/>
              </a:buClr>
              <a:defRPr/>
            </a:pPr>
            <a:r>
              <a:rPr lang="fr-FR" sz="1700" i="1" dirty="0">
                <a:latin typeface="+mj-lt"/>
              </a:rPr>
              <a:t>	</a:t>
            </a:r>
          </a:p>
          <a:p>
            <a:pPr marL="457200" indent="-457200" algn="l">
              <a:spcBef>
                <a:spcPts val="1200"/>
              </a:spcBef>
              <a:buClr>
                <a:srgbClr val="00B0F0"/>
              </a:buClr>
              <a:buFont typeface="Wingdings" panose="05000000000000000000" pitchFamily="2" charset="2"/>
              <a:buChar char="§"/>
              <a:defRPr/>
            </a:pPr>
            <a:endParaRPr lang="fr-FR" sz="2600" b="1" dirty="0"/>
          </a:p>
          <a:p>
            <a:pPr algn="l">
              <a:spcBef>
                <a:spcPts val="400"/>
              </a:spcBef>
              <a:buClr>
                <a:srgbClr val="00B0F0"/>
              </a:buClr>
              <a:defRPr/>
            </a:pPr>
            <a:endParaRPr lang="fr-FR" sz="2600" b="1" dirty="0"/>
          </a:p>
          <a:p>
            <a:pPr algn="l">
              <a:spcBef>
                <a:spcPts val="400"/>
              </a:spcBef>
              <a:buClr>
                <a:srgbClr val="00B0F0"/>
              </a:buClr>
              <a:defRPr/>
            </a:pPr>
            <a:endParaRPr lang="fr-FR" sz="2600" b="1" dirty="0"/>
          </a:p>
        </p:txBody>
      </p:sp>
      <p:pic>
        <p:nvPicPr>
          <p:cNvPr id="100355" name="Image 3">
            <a:extLst>
              <a:ext uri="{FF2B5EF4-FFF2-40B4-BE49-F238E27FC236}">
                <a16:creationId xmlns:a16="http://schemas.microsoft.com/office/drawing/2014/main" id="{84FB521A-F4D2-41B4-B446-EB490A73D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463" y="4868863"/>
            <a:ext cx="180181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itre 1">
            <a:extLst>
              <a:ext uri="{FF2B5EF4-FFF2-40B4-BE49-F238E27FC236}">
                <a16:creationId xmlns:a16="http://schemas.microsoft.com/office/drawing/2014/main" id="{CA938D4B-03B9-40BF-B54D-4CB387DF5FBA}"/>
              </a:ext>
            </a:extLst>
          </p:cNvPr>
          <p:cNvSpPr>
            <a:spLocks noGrp="1" noChangeArrowheads="1"/>
          </p:cNvSpPr>
          <p:nvPr>
            <p:ph type="ctrTitle"/>
          </p:nvPr>
        </p:nvSpPr>
        <p:spPr>
          <a:xfrm>
            <a:off x="1992313" y="333375"/>
            <a:ext cx="7772400" cy="1079500"/>
          </a:xfrm>
        </p:spPr>
        <p:txBody>
          <a:bodyPr/>
          <a:lstStyle/>
          <a:p>
            <a:pPr algn="l"/>
            <a:r>
              <a:rPr lang="fr-FR" altLang="fr-FR" sz="2000" b="1">
                <a:solidFill>
                  <a:srgbClr val="92D050"/>
                </a:solidFill>
              </a:rPr>
              <a:t>Un bilan à trois ans mitigé</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CDBB7B-F4EA-4BEE-9106-0BFC3001D7B8}"/>
              </a:ext>
            </a:extLst>
          </p:cNvPr>
          <p:cNvSpPr>
            <a:spLocks noGrp="1"/>
          </p:cNvSpPr>
          <p:nvPr>
            <p:ph type="title"/>
          </p:nvPr>
        </p:nvSpPr>
        <p:spPr/>
        <p:txBody>
          <a:bodyPr/>
          <a:lstStyle/>
          <a:p>
            <a:r>
              <a:rPr lang="fr-FR" dirty="0"/>
              <a:t>En conclusion…</a:t>
            </a:r>
          </a:p>
        </p:txBody>
      </p:sp>
      <p:sp>
        <p:nvSpPr>
          <p:cNvPr id="3" name="Espace réservé du contenu 2">
            <a:extLst>
              <a:ext uri="{FF2B5EF4-FFF2-40B4-BE49-F238E27FC236}">
                <a16:creationId xmlns:a16="http://schemas.microsoft.com/office/drawing/2014/main" id="{12768B08-636D-4C90-9D63-1A44DCBF1051}"/>
              </a:ext>
            </a:extLst>
          </p:cNvPr>
          <p:cNvSpPr>
            <a:spLocks noGrp="1"/>
          </p:cNvSpPr>
          <p:nvPr>
            <p:ph idx="1"/>
          </p:nvPr>
        </p:nvSpPr>
        <p:spPr/>
        <p:txBody>
          <a:bodyPr>
            <a:normAutofit fontScale="92500"/>
          </a:bodyPr>
          <a:lstStyle/>
          <a:p>
            <a:r>
              <a:rPr lang="fr-FR" dirty="0"/>
              <a:t>Une démarche originale qui a permis de mettre le projecteur sur certains problèmes, d’imaginer des réponses originales et surtout d’amorcer un changement de modèle.</a:t>
            </a:r>
          </a:p>
          <a:p>
            <a:pPr marL="0" indent="0">
              <a:buNone/>
            </a:pPr>
            <a:endParaRPr lang="fr-FR" dirty="0"/>
          </a:p>
          <a:p>
            <a:r>
              <a:rPr lang="fr-FR" dirty="0"/>
              <a:t>Une démarche très productive pendant la phase d’élaboration de la charte; mais qui s’essouffle avec le temps pour la mise en œuvre : par manque de portage politique? Par manque de budget alloué pour la mise en œuvre?</a:t>
            </a:r>
          </a:p>
          <a:p>
            <a:pPr marL="0" indent="0">
              <a:buNone/>
            </a:pPr>
            <a:endParaRPr lang="fr-FR" dirty="0"/>
          </a:p>
          <a:p>
            <a:r>
              <a:rPr lang="fr-FR" dirty="0"/>
              <a:t>Une démarche qui inspire : Grenelle des mobilités en Région Grand Est</a:t>
            </a:r>
          </a:p>
          <a:p>
            <a:endParaRPr lang="fr-FR" dirty="0"/>
          </a:p>
        </p:txBody>
      </p:sp>
    </p:spTree>
    <p:extLst>
      <p:ext uri="{BB962C8B-B14F-4D97-AF65-F5344CB8AC3E}">
        <p14:creationId xmlns:p14="http://schemas.microsoft.com/office/powerpoint/2010/main" val="1576674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Image 4">
            <a:extLst>
              <a:ext uri="{FF2B5EF4-FFF2-40B4-BE49-F238E27FC236}">
                <a16:creationId xmlns:a16="http://schemas.microsoft.com/office/drawing/2014/main" id="{9B480AE4-3489-48E0-AE2A-66A8EDBA33A4}"/>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10590"/>
          <a:stretch>
            <a:fillRect/>
          </a:stretch>
        </p:blipFill>
        <p:spPr bwMode="auto">
          <a:xfrm>
            <a:off x="6096000" y="2087564"/>
            <a:ext cx="4567238"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Image 6">
            <a:extLst>
              <a:ext uri="{FF2B5EF4-FFF2-40B4-BE49-F238E27FC236}">
                <a16:creationId xmlns:a16="http://schemas.microsoft.com/office/drawing/2014/main" id="{71D05C63-6ED9-488D-821B-EDCCD543815B}"/>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b="12904"/>
          <a:stretch>
            <a:fillRect/>
          </a:stretch>
        </p:blipFill>
        <p:spPr bwMode="auto">
          <a:xfrm>
            <a:off x="1682751" y="2087564"/>
            <a:ext cx="4322763"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ZoneTexte 1">
            <a:extLst>
              <a:ext uri="{FF2B5EF4-FFF2-40B4-BE49-F238E27FC236}">
                <a16:creationId xmlns:a16="http://schemas.microsoft.com/office/drawing/2014/main" id="{DA240135-17C1-4D37-9D29-A3D7846B4024}"/>
              </a:ext>
            </a:extLst>
          </p:cNvPr>
          <p:cNvSpPr txBox="1">
            <a:spLocks noChangeArrowheads="1"/>
          </p:cNvSpPr>
          <p:nvPr>
            <p:custDataLst>
              <p:tags r:id="rId3"/>
            </p:custDataLst>
          </p:nvPr>
        </p:nvSpPr>
        <p:spPr bwMode="auto">
          <a:xfrm>
            <a:off x="1954213" y="5257800"/>
            <a:ext cx="696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800" b="1">
                <a:cs typeface="Arial" panose="020B0604020202020204" pitchFamily="34" charset="0"/>
              </a:rPr>
              <a:t>La Place de la Comédie à Bordeaux : avant et après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Image 4">
            <a:extLst>
              <a:ext uri="{FF2B5EF4-FFF2-40B4-BE49-F238E27FC236}">
                <a16:creationId xmlns:a16="http://schemas.microsoft.com/office/drawing/2014/main" id="{28D1EB72-8695-4055-96E3-DAF8433508D6}"/>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l="9048"/>
          <a:stretch>
            <a:fillRect/>
          </a:stretch>
        </p:blipFill>
        <p:spPr bwMode="auto">
          <a:xfrm>
            <a:off x="5710239" y="2057400"/>
            <a:ext cx="5229225"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Image 6">
            <a:extLst>
              <a:ext uri="{FF2B5EF4-FFF2-40B4-BE49-F238E27FC236}">
                <a16:creationId xmlns:a16="http://schemas.microsoft.com/office/drawing/2014/main" id="{85F45C80-FB56-4138-98F7-66E757D92D72}"/>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l="13257" t="-594" r="-876" b="594"/>
          <a:stretch>
            <a:fillRect/>
          </a:stretch>
        </p:blipFill>
        <p:spPr bwMode="auto">
          <a:xfrm>
            <a:off x="1398587" y="2057400"/>
            <a:ext cx="4181476"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ZoneTexte 1">
            <a:extLst>
              <a:ext uri="{FF2B5EF4-FFF2-40B4-BE49-F238E27FC236}">
                <a16:creationId xmlns:a16="http://schemas.microsoft.com/office/drawing/2014/main" id="{8EB81010-08C1-4FD8-8E23-0357963D551A}"/>
              </a:ext>
            </a:extLst>
          </p:cNvPr>
          <p:cNvSpPr txBox="1">
            <a:spLocks noChangeArrowheads="1"/>
          </p:cNvSpPr>
          <p:nvPr>
            <p:custDataLst>
              <p:tags r:id="rId3"/>
            </p:custDataLst>
          </p:nvPr>
        </p:nvSpPr>
        <p:spPr bwMode="auto">
          <a:xfrm>
            <a:off x="1941514" y="5422900"/>
            <a:ext cx="6967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1800" b="1">
                <a:cs typeface="Arial" panose="020B0604020202020204" pitchFamily="34" charset="0"/>
              </a:rPr>
              <a:t>Cours de l’Intendance à Bordeaux: avant et après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a:extLst>
              <a:ext uri="{FF2B5EF4-FFF2-40B4-BE49-F238E27FC236}">
                <a16:creationId xmlns:a16="http://schemas.microsoft.com/office/drawing/2014/main" id="{B75FC7B3-6C4F-4916-8456-E6FAB8807D77}"/>
              </a:ext>
            </a:extLst>
          </p:cNvPr>
          <p:cNvSpPr txBox="1">
            <a:spLocks noChangeArrowheads="1"/>
          </p:cNvSpPr>
          <p:nvPr/>
        </p:nvSpPr>
        <p:spPr bwMode="auto">
          <a:xfrm>
            <a:off x="1981200" y="685801"/>
            <a:ext cx="8426450"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2400">
              <a:latin typeface="Times New Roman" panose="02020603050405020304" pitchFamily="18" charset="0"/>
            </a:endParaRPr>
          </a:p>
        </p:txBody>
      </p:sp>
      <p:pic>
        <p:nvPicPr>
          <p:cNvPr id="82947" name="Image 6" descr="Résultat de recherche d'images pour &quot;réseau tramway bordeaux&quot;">
            <a:extLst>
              <a:ext uri="{FF2B5EF4-FFF2-40B4-BE49-F238E27FC236}">
                <a16:creationId xmlns:a16="http://schemas.microsoft.com/office/drawing/2014/main" id="{24E1E733-479B-4716-BB3A-DED3343B5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026" y="358775"/>
            <a:ext cx="3984625"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ZoneTexte 4">
            <a:extLst>
              <a:ext uri="{FF2B5EF4-FFF2-40B4-BE49-F238E27FC236}">
                <a16:creationId xmlns:a16="http://schemas.microsoft.com/office/drawing/2014/main" id="{8FD0ECE6-E44B-4692-AA17-A37C7653CC44}"/>
              </a:ext>
            </a:extLst>
          </p:cNvPr>
          <p:cNvSpPr txBox="1">
            <a:spLocks noChangeArrowheads="1"/>
          </p:cNvSpPr>
          <p:nvPr/>
        </p:nvSpPr>
        <p:spPr bwMode="auto">
          <a:xfrm>
            <a:off x="1800225" y="334963"/>
            <a:ext cx="4248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000" b="1" i="1" dirty="0">
                <a:solidFill>
                  <a:srgbClr val="92D050"/>
                </a:solidFill>
                <a:latin typeface="Times New Roman" panose="02020603050405020304" pitchFamily="18" charset="0"/>
              </a:rPr>
              <a:t>A Bordeaux, le succès de voyageurs et plusieurs extensions du réseau successives…</a:t>
            </a:r>
          </a:p>
        </p:txBody>
      </p:sp>
      <p:graphicFrame>
        <p:nvGraphicFramePr>
          <p:cNvPr id="7" name="Graphique 6">
            <a:extLst>
              <a:ext uri="{FF2B5EF4-FFF2-40B4-BE49-F238E27FC236}">
                <a16:creationId xmlns:a16="http://schemas.microsoft.com/office/drawing/2014/main" id="{7990CCA2-D993-4A0C-A44B-C409F1E2619D}"/>
              </a:ext>
            </a:extLst>
          </p:cNvPr>
          <p:cNvGraphicFramePr>
            <a:graphicFrameLocks/>
          </p:cNvGraphicFramePr>
          <p:nvPr>
            <p:custDataLst>
              <p:tags r:id="rId1"/>
            </p:custDataLst>
          </p:nvPr>
        </p:nvGraphicFramePr>
        <p:xfrm>
          <a:off x="1784639" y="1469619"/>
          <a:ext cx="3984480" cy="235154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Graphique 7">
            <a:extLst>
              <a:ext uri="{FF2B5EF4-FFF2-40B4-BE49-F238E27FC236}">
                <a16:creationId xmlns:a16="http://schemas.microsoft.com/office/drawing/2014/main" id="{6C4A08A3-1A61-4077-AD90-49E50A1E07E8}"/>
              </a:ext>
            </a:extLst>
          </p:cNvPr>
          <p:cNvGraphicFramePr>
            <a:graphicFrameLocks/>
          </p:cNvGraphicFramePr>
          <p:nvPr>
            <p:custDataLst>
              <p:tags r:id="rId2"/>
            </p:custDataLst>
          </p:nvPr>
        </p:nvGraphicFramePr>
        <p:xfrm>
          <a:off x="1717325" y="3888095"/>
          <a:ext cx="4692360" cy="2351542"/>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AFEE3B29-3446-43EC-83C5-646BF8A070B2}"/>
              </a:ext>
            </a:extLst>
          </p:cNvPr>
          <p:cNvSpPr txBox="1">
            <a:spLocks noChangeArrowheads="1"/>
          </p:cNvSpPr>
          <p:nvPr/>
        </p:nvSpPr>
        <p:spPr bwMode="auto">
          <a:xfrm>
            <a:off x="1981200" y="685801"/>
            <a:ext cx="8426450"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2400">
              <a:latin typeface="Times New Roman" panose="02020603050405020304" pitchFamily="18" charset="0"/>
            </a:endParaRPr>
          </a:p>
        </p:txBody>
      </p:sp>
      <p:pic>
        <p:nvPicPr>
          <p:cNvPr id="84995" name="Picture 7">
            <a:extLst>
              <a:ext uri="{FF2B5EF4-FFF2-40B4-BE49-F238E27FC236}">
                <a16:creationId xmlns:a16="http://schemas.microsoft.com/office/drawing/2014/main" id="{181743EC-A556-492F-9A32-15BAD22C5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113" y="2579689"/>
            <a:ext cx="5175250" cy="3984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6" name="ZoneTexte 1">
            <a:extLst>
              <a:ext uri="{FF2B5EF4-FFF2-40B4-BE49-F238E27FC236}">
                <a16:creationId xmlns:a16="http://schemas.microsoft.com/office/drawing/2014/main" id="{1D8FB27F-DA44-4CDC-9246-42C4AF88909C}"/>
              </a:ext>
            </a:extLst>
          </p:cNvPr>
          <p:cNvSpPr txBox="1">
            <a:spLocks noChangeArrowheads="1"/>
          </p:cNvSpPr>
          <p:nvPr/>
        </p:nvSpPr>
        <p:spPr bwMode="auto">
          <a:xfrm>
            <a:off x="2147888" y="1485900"/>
            <a:ext cx="7772400" cy="119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400">
                <a:latin typeface="Times New Roman" panose="02020603050405020304" pitchFamily="18" charset="0"/>
              </a:rPr>
              <a:t>Après plus de 40 km de nouvelles lignes les parts modales n’ont évolué que très légèrement en faveur des TC entre 1998 et 2009</a:t>
            </a:r>
          </a:p>
        </p:txBody>
      </p:sp>
      <p:sp>
        <p:nvSpPr>
          <p:cNvPr id="84997" name="ZoneTexte 5">
            <a:extLst>
              <a:ext uri="{FF2B5EF4-FFF2-40B4-BE49-F238E27FC236}">
                <a16:creationId xmlns:a16="http://schemas.microsoft.com/office/drawing/2014/main" id="{489438CC-2BF7-4B15-85F4-2BD4A1A8EAE3}"/>
              </a:ext>
            </a:extLst>
          </p:cNvPr>
          <p:cNvSpPr txBox="1">
            <a:spLocks noChangeArrowheads="1"/>
          </p:cNvSpPr>
          <p:nvPr/>
        </p:nvSpPr>
        <p:spPr bwMode="auto">
          <a:xfrm>
            <a:off x="2138364" y="473076"/>
            <a:ext cx="8713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800" i="1">
                <a:solidFill>
                  <a:srgbClr val="92D050"/>
                </a:solidFill>
                <a:latin typeface="Times New Roman" panose="02020603050405020304" pitchFamily="18" charset="0"/>
              </a:rPr>
              <a:t>… </a:t>
            </a:r>
            <a:r>
              <a:rPr lang="fr-FR" altLang="fr-FR" sz="2000" b="1" i="1">
                <a:solidFill>
                  <a:srgbClr val="92D050"/>
                </a:solidFill>
                <a:latin typeface="Times New Roman" panose="02020603050405020304" pitchFamily="18" charset="0"/>
                <a:cs typeface="Arial" panose="020B0604020202020204" pitchFamily="34" charset="0"/>
              </a:rPr>
              <a:t>ne s’accompagnent pas d’une véritable révolution des comportements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1">
            <a:extLst>
              <a:ext uri="{FF2B5EF4-FFF2-40B4-BE49-F238E27FC236}">
                <a16:creationId xmlns:a16="http://schemas.microsoft.com/office/drawing/2014/main" id="{5C75830D-BFC1-4C85-B386-877043A03E5F}"/>
              </a:ext>
            </a:extLst>
          </p:cNvPr>
          <p:cNvSpPr>
            <a:spLocks noGrp="1" noChangeArrowheads="1"/>
          </p:cNvSpPr>
          <p:nvPr>
            <p:ph type="title"/>
          </p:nvPr>
        </p:nvSpPr>
        <p:spPr>
          <a:xfrm>
            <a:off x="2063750" y="423863"/>
            <a:ext cx="7951788" cy="1111250"/>
          </a:xfrm>
        </p:spPr>
        <p:txBody>
          <a:bodyPr>
            <a:normAutofit fontScale="90000"/>
          </a:bodyPr>
          <a:lstStyle/>
          <a:p>
            <a:pPr>
              <a:buFont typeface="Times New Roman" panose="02020603050405020304" pitchFamily="18" charset="0"/>
              <a:buNone/>
            </a:pPr>
            <a:br>
              <a:rPr lang="es-ES" altLang="fr-FR" sz="1600" b="1">
                <a:solidFill>
                  <a:srgbClr val="92D050"/>
                </a:solidFill>
              </a:rPr>
            </a:br>
            <a:br>
              <a:rPr lang="es-ES" altLang="fr-FR" sz="1600" b="1">
                <a:solidFill>
                  <a:srgbClr val="92D050"/>
                </a:solidFill>
              </a:rPr>
            </a:br>
            <a:br>
              <a:rPr lang="es-ES" altLang="fr-FR" sz="1600" b="1">
                <a:solidFill>
                  <a:srgbClr val="92D050"/>
                </a:solidFill>
              </a:rPr>
            </a:br>
            <a:br>
              <a:rPr lang="es-ES" altLang="fr-FR" sz="1600" b="1">
                <a:solidFill>
                  <a:srgbClr val="92D050"/>
                </a:solidFill>
              </a:rPr>
            </a:br>
            <a:r>
              <a:rPr lang="fr-FR" altLang="fr-FR" sz="2000" b="1">
                <a:solidFill>
                  <a:srgbClr val="92D050"/>
                </a:solidFill>
              </a:rPr>
              <a:t>L’étalement urbain et les faibles densités expliquent</a:t>
            </a:r>
            <a:br>
              <a:rPr lang="fr-FR" altLang="fr-FR" sz="2000" b="1">
                <a:solidFill>
                  <a:srgbClr val="92D050"/>
                </a:solidFill>
              </a:rPr>
            </a:br>
            <a:r>
              <a:rPr lang="fr-FR" altLang="fr-FR" sz="2000" b="1">
                <a:solidFill>
                  <a:srgbClr val="92D050"/>
                </a:solidFill>
              </a:rPr>
              <a:t>en grande partie l’inefficacité des TC et le recours à l’automobile </a:t>
            </a:r>
            <a:br>
              <a:rPr lang="fr-FR" altLang="fr-FR" sz="2000" b="1">
                <a:solidFill>
                  <a:srgbClr val="92D050"/>
                </a:solidFill>
              </a:rPr>
            </a:br>
            <a:br>
              <a:rPr lang="fr-FR" altLang="fr-FR" sz="2000" b="1">
                <a:solidFill>
                  <a:srgbClr val="92D050"/>
                </a:solidFill>
              </a:rPr>
            </a:br>
            <a:br>
              <a:rPr lang="fr-FR" altLang="fr-FR" sz="2000" b="1">
                <a:solidFill>
                  <a:srgbClr val="92D050"/>
                </a:solidFill>
              </a:rPr>
            </a:br>
            <a:endParaRPr lang="fr-FR" altLang="fr-FR" sz="2000" b="1">
              <a:solidFill>
                <a:srgbClr val="92D050"/>
              </a:solidFill>
            </a:endParaRPr>
          </a:p>
        </p:txBody>
      </p:sp>
      <p:sp>
        <p:nvSpPr>
          <p:cNvPr id="87043" name="Espace réservé de la date 4">
            <a:extLst>
              <a:ext uri="{FF2B5EF4-FFF2-40B4-BE49-F238E27FC236}">
                <a16:creationId xmlns:a16="http://schemas.microsoft.com/office/drawing/2014/main" id="{8F7199C9-A796-4302-8912-0686D54C34BC}"/>
              </a:ext>
            </a:extLst>
          </p:cNvPr>
          <p:cNvSpPr>
            <a:spLocks noGrp="1"/>
          </p:cNvSpPr>
          <p:nvPr>
            <p:ph type="dt" sz="quarter" idx="4294967295"/>
          </p:nvPr>
        </p:nvSpPr>
        <p:spPr>
          <a:xfrm>
            <a:off x="9480550" y="6356351"/>
            <a:ext cx="935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30" tIns="45715" rIns="91430" bIns="45715" rtlCol="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spcBef>
                <a:spcPct val="0"/>
              </a:spcBef>
              <a:buFontTx/>
              <a:buNone/>
            </a:pPr>
            <a:fld id="{164FF02A-1626-43DA-ABC4-0FCA8BD788A3}" type="datetime1">
              <a:rPr lang="fr-FR" altLang="fr-FR" sz="1400">
                <a:solidFill>
                  <a:srgbClr val="000000"/>
                </a:solidFill>
              </a:rPr>
              <a:pPr eaLnBrk="0" hangingPunct="0">
                <a:spcBef>
                  <a:spcPct val="0"/>
                </a:spcBef>
                <a:buFontTx/>
                <a:buNone/>
              </a:pPr>
              <a:t>04/12/2020</a:t>
            </a:fld>
            <a:endParaRPr lang="fr-FR" altLang="fr-FR" sz="1400">
              <a:solidFill>
                <a:srgbClr val="000000"/>
              </a:solidFill>
            </a:endParaRPr>
          </a:p>
        </p:txBody>
      </p:sp>
      <p:grpSp>
        <p:nvGrpSpPr>
          <p:cNvPr id="87044" name="Group 1">
            <a:extLst>
              <a:ext uri="{FF2B5EF4-FFF2-40B4-BE49-F238E27FC236}">
                <a16:creationId xmlns:a16="http://schemas.microsoft.com/office/drawing/2014/main" id="{A3D31021-3AD7-424B-B67C-1CBB8D298C24}"/>
              </a:ext>
            </a:extLst>
          </p:cNvPr>
          <p:cNvGrpSpPr>
            <a:grpSpLocks/>
          </p:cNvGrpSpPr>
          <p:nvPr/>
        </p:nvGrpSpPr>
        <p:grpSpPr bwMode="auto">
          <a:xfrm>
            <a:off x="1560513" y="2452689"/>
            <a:ext cx="6673850" cy="2232025"/>
            <a:chOff x="55" y="740"/>
            <a:chExt cx="6463" cy="2484"/>
          </a:xfrm>
        </p:grpSpPr>
        <p:pic>
          <p:nvPicPr>
            <p:cNvPr id="87050" name="Picture 2">
              <a:extLst>
                <a:ext uri="{FF2B5EF4-FFF2-40B4-BE49-F238E27FC236}">
                  <a16:creationId xmlns:a16="http://schemas.microsoft.com/office/drawing/2014/main" id="{D7FC70A9-923C-4989-98FE-CADCD721A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 y="740"/>
              <a:ext cx="2174" cy="24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51" name="Picture 3">
              <a:extLst>
                <a:ext uri="{FF2B5EF4-FFF2-40B4-BE49-F238E27FC236}">
                  <a16:creationId xmlns:a16="http://schemas.microsoft.com/office/drawing/2014/main" id="{4ED26278-1705-46E4-8E19-BBD9B44B0E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9" y="740"/>
              <a:ext cx="2174" cy="24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52" name="Picture 4">
              <a:extLst>
                <a:ext uri="{FF2B5EF4-FFF2-40B4-BE49-F238E27FC236}">
                  <a16:creationId xmlns:a16="http://schemas.microsoft.com/office/drawing/2014/main" id="{3410A119-E53E-40D6-B698-3AA6B03CC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 y="740"/>
              <a:ext cx="2174" cy="24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7045" name="Text Box 6">
            <a:extLst>
              <a:ext uri="{FF2B5EF4-FFF2-40B4-BE49-F238E27FC236}">
                <a16:creationId xmlns:a16="http://schemas.microsoft.com/office/drawing/2014/main" id="{C60E7CF3-737A-4BF6-9F96-22E123CCB41A}"/>
              </a:ext>
            </a:extLst>
          </p:cNvPr>
          <p:cNvSpPr txBox="1">
            <a:spLocks noChangeArrowheads="1"/>
          </p:cNvSpPr>
          <p:nvPr/>
        </p:nvSpPr>
        <p:spPr bwMode="auto">
          <a:xfrm>
            <a:off x="1738314" y="5164139"/>
            <a:ext cx="1836737"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1" tIns="52897" rIns="81631" bIns="40816"/>
          <a:lstStyle>
            <a:lvl1pPr>
              <a:spcBef>
                <a:spcPct val="20000"/>
              </a:spcBef>
              <a:buChar char="•"/>
              <a:tabLst>
                <a:tab pos="723900" algn="l"/>
                <a:tab pos="1447800" algn="l"/>
                <a:tab pos="2171700" algn="l"/>
              </a:tabLst>
              <a:defRPr sz="3200">
                <a:solidFill>
                  <a:schemeClr val="tx1"/>
                </a:solidFill>
                <a:latin typeface="Arial" panose="020B0604020202020204" pitchFamily="34" charset="0"/>
              </a:defRPr>
            </a:lvl1pPr>
            <a:lvl2pPr marL="742950" indent="-285750">
              <a:spcBef>
                <a:spcPct val="20000"/>
              </a:spcBef>
              <a:buChar char="–"/>
              <a:tabLst>
                <a:tab pos="723900" algn="l"/>
                <a:tab pos="1447800" algn="l"/>
                <a:tab pos="2171700" algn="l"/>
              </a:tabLst>
              <a:defRPr sz="2800">
                <a:solidFill>
                  <a:schemeClr val="tx1"/>
                </a:solidFill>
                <a:latin typeface="Arial" panose="020B0604020202020204" pitchFamily="34" charset="0"/>
              </a:defRPr>
            </a:lvl2pPr>
            <a:lvl3pPr marL="1143000" indent="-228600">
              <a:spcBef>
                <a:spcPct val="20000"/>
              </a:spcBef>
              <a:buChar char="•"/>
              <a:tabLst>
                <a:tab pos="723900" algn="l"/>
                <a:tab pos="1447800" algn="l"/>
                <a:tab pos="2171700" algn="l"/>
              </a:tabLst>
              <a:defRPr sz="2400">
                <a:solidFill>
                  <a:schemeClr val="tx1"/>
                </a:solidFill>
                <a:latin typeface="Arial" panose="020B0604020202020204" pitchFamily="34" charset="0"/>
              </a:defRPr>
            </a:lvl3pPr>
            <a:lvl4pPr marL="1600200" indent="-228600">
              <a:spcBef>
                <a:spcPct val="20000"/>
              </a:spcBef>
              <a:buChar char="–"/>
              <a:tabLst>
                <a:tab pos="723900" algn="l"/>
                <a:tab pos="1447800" algn="l"/>
                <a:tab pos="2171700" algn="l"/>
              </a:tabLst>
              <a:defRPr sz="2000">
                <a:solidFill>
                  <a:schemeClr val="tx1"/>
                </a:solidFill>
                <a:latin typeface="Arial" panose="020B0604020202020204" pitchFamily="34" charset="0"/>
              </a:defRPr>
            </a:lvl4pPr>
            <a:lvl5pPr marL="2057400" indent="-228600">
              <a:spcBef>
                <a:spcPct val="20000"/>
              </a:spcBef>
              <a:buChar char="»"/>
              <a:tabLst>
                <a:tab pos="723900" algn="l"/>
                <a:tab pos="1447800" algn="l"/>
                <a:tab pos="217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23900" algn="l"/>
                <a:tab pos="1447800" algn="l"/>
                <a:tab pos="217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23900" algn="l"/>
                <a:tab pos="1447800" algn="l"/>
                <a:tab pos="217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23900" algn="l"/>
                <a:tab pos="1447800" algn="l"/>
                <a:tab pos="217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23900" algn="l"/>
                <a:tab pos="1447800" algn="l"/>
                <a:tab pos="2171700" algn="l"/>
              </a:tabLst>
              <a:defRPr sz="2000">
                <a:solidFill>
                  <a:schemeClr val="tx1"/>
                </a:solidFill>
                <a:latin typeface="Arial" panose="020B0604020202020204" pitchFamily="34" charset="0"/>
              </a:defRPr>
            </a:lvl9pPr>
          </a:lstStyle>
          <a:p>
            <a:pPr eaLnBrk="1">
              <a:spcBef>
                <a:spcPct val="0"/>
              </a:spcBef>
              <a:buFontTx/>
              <a:buNone/>
            </a:pPr>
            <a:r>
              <a:rPr lang="en-US" altLang="fr-FR" sz="1400" b="1">
                <a:ea typeface="ヒラギノ角ゴ ProN W3"/>
                <a:cs typeface="Lucida Sans Unicode" panose="020B0602030504020204" pitchFamily="34" charset="0"/>
              </a:rPr>
              <a:t>1973</a:t>
            </a:r>
          </a:p>
          <a:p>
            <a:pPr eaLnBrk="1">
              <a:spcBef>
                <a:spcPct val="0"/>
              </a:spcBef>
              <a:buFontTx/>
              <a:buNone/>
            </a:pPr>
            <a:r>
              <a:rPr lang="en-US" altLang="fr-FR" sz="1400">
                <a:ea typeface="ヒラギノ角ゴ ProN W3"/>
                <a:cs typeface="Lucida Sans Unicode" panose="020B0602030504020204" pitchFamily="34" charset="0"/>
              </a:rPr>
              <a:t>Habitants : 680 000</a:t>
            </a:r>
          </a:p>
          <a:p>
            <a:pPr eaLnBrk="1">
              <a:spcBef>
                <a:spcPct val="0"/>
              </a:spcBef>
              <a:buFontTx/>
              <a:buNone/>
            </a:pPr>
            <a:r>
              <a:rPr lang="en-US" altLang="fr-FR" sz="1400">
                <a:ea typeface="ヒラギノ角ゴ ProN W3"/>
                <a:cs typeface="Lucida Sans Unicode" panose="020B0602030504020204" pitchFamily="34" charset="0"/>
              </a:rPr>
              <a:t>Surface bâtie: 14 200 ha</a:t>
            </a:r>
          </a:p>
          <a:p>
            <a:pPr eaLnBrk="1">
              <a:spcBef>
                <a:spcPct val="0"/>
              </a:spcBef>
              <a:buFontTx/>
              <a:buNone/>
            </a:pPr>
            <a:r>
              <a:rPr lang="en-US" altLang="fr-FR" sz="1400">
                <a:ea typeface="ヒラギノ角ゴ ProN W3"/>
                <a:cs typeface="Lucida Sans Unicode" panose="020B0602030504020204" pitchFamily="34" charset="0"/>
              </a:rPr>
              <a:t>Densité : </a:t>
            </a:r>
            <a:r>
              <a:rPr lang="en-US" altLang="fr-FR" sz="1400" b="1">
                <a:ea typeface="ヒラギノ角ゴ ProN W3"/>
                <a:cs typeface="Lucida Sans Unicode" panose="020B0602030504020204" pitchFamily="34" charset="0"/>
              </a:rPr>
              <a:t>47,8</a:t>
            </a:r>
            <a:r>
              <a:rPr lang="en-US" altLang="fr-FR" sz="1400">
                <a:ea typeface="ヒラギノ角ゴ ProN W3"/>
                <a:cs typeface="Lucida Sans Unicode" panose="020B0602030504020204" pitchFamily="34" charset="0"/>
              </a:rPr>
              <a:t> hab/ha</a:t>
            </a:r>
          </a:p>
        </p:txBody>
      </p:sp>
      <p:sp>
        <p:nvSpPr>
          <p:cNvPr id="87046" name="Text Box 7">
            <a:extLst>
              <a:ext uri="{FF2B5EF4-FFF2-40B4-BE49-F238E27FC236}">
                <a16:creationId xmlns:a16="http://schemas.microsoft.com/office/drawing/2014/main" id="{5AFE102D-9EF4-434C-BD49-52A52812182A}"/>
              </a:ext>
            </a:extLst>
          </p:cNvPr>
          <p:cNvSpPr txBox="1">
            <a:spLocks noChangeArrowheads="1"/>
          </p:cNvSpPr>
          <p:nvPr/>
        </p:nvSpPr>
        <p:spPr bwMode="auto">
          <a:xfrm>
            <a:off x="4092575" y="5164139"/>
            <a:ext cx="1525588"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1" tIns="52897" rIns="81631" bIns="40816"/>
          <a:lstStyle>
            <a:lvl1pPr>
              <a:spcBef>
                <a:spcPct val="20000"/>
              </a:spcBef>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3200">
                <a:solidFill>
                  <a:schemeClr val="tx1"/>
                </a:solidFill>
                <a:latin typeface="Arial" panose="020B0604020202020204" pitchFamily="34" charset="0"/>
              </a:defRPr>
            </a:lvl1pPr>
            <a:lvl2pPr marL="742950" indent="-285750">
              <a:spcBef>
                <a:spcPct val="20000"/>
              </a:spcBef>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800">
                <a:solidFill>
                  <a:schemeClr val="tx1"/>
                </a:solidFill>
                <a:latin typeface="Arial" panose="020B0604020202020204" pitchFamily="34" charset="0"/>
              </a:defRPr>
            </a:lvl2pPr>
            <a:lvl3pPr marL="1143000" indent="-228600">
              <a:spcBef>
                <a:spcPct val="20000"/>
              </a:spcBef>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400">
                <a:solidFill>
                  <a:schemeClr val="tx1"/>
                </a:solidFill>
                <a:latin typeface="Arial" panose="020B0604020202020204" pitchFamily="34" charset="0"/>
              </a:defRPr>
            </a:lvl3pPr>
            <a:lvl4pPr marL="1600200" indent="-228600">
              <a:spcBef>
                <a:spcPct val="20000"/>
              </a:spcBef>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000">
                <a:solidFill>
                  <a:schemeClr val="tx1"/>
                </a:solidFill>
                <a:latin typeface="Arial" panose="020B0604020202020204" pitchFamily="34" charset="0"/>
              </a:defRPr>
            </a:lvl4pPr>
            <a:lvl5pPr marL="2057400" indent="-228600">
              <a:spcBef>
                <a:spcPct val="20000"/>
              </a:spcBef>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16938" algn="l"/>
                <a:tab pos="8964613" algn="l"/>
                <a:tab pos="9413875" algn="l"/>
                <a:tab pos="9445625" algn="l"/>
                <a:tab pos="9863138" algn="l"/>
                <a:tab pos="10310813" algn="l"/>
                <a:tab pos="10768013" algn="l"/>
                <a:tab pos="11217275" algn="l"/>
                <a:tab pos="11664950" algn="l"/>
                <a:tab pos="12114213" algn="l"/>
                <a:tab pos="12563475" algn="l"/>
                <a:tab pos="13011150" algn="l"/>
                <a:tab pos="13460413" algn="l"/>
                <a:tab pos="13909675" algn="l"/>
                <a:tab pos="14357350" algn="l"/>
                <a:tab pos="14806613" algn="l"/>
                <a:tab pos="15238413" algn="l"/>
                <a:tab pos="15254288" algn="l"/>
              </a:tabLst>
              <a:defRPr sz="2000">
                <a:solidFill>
                  <a:schemeClr val="tx1"/>
                </a:solidFill>
                <a:latin typeface="Arial" panose="020B0604020202020204" pitchFamily="34" charset="0"/>
              </a:defRPr>
            </a:lvl9pPr>
          </a:lstStyle>
          <a:p>
            <a:pPr eaLnBrk="1">
              <a:spcBef>
                <a:spcPct val="0"/>
              </a:spcBef>
              <a:buFontTx/>
              <a:buNone/>
            </a:pPr>
            <a:r>
              <a:rPr lang="en-US" altLang="fr-FR" sz="1400" b="1">
                <a:ea typeface="ヒラギノ角ゴ ProN W3"/>
                <a:cs typeface="Lucida Sans Unicode" panose="020B0602030504020204" pitchFamily="34" charset="0"/>
              </a:rPr>
              <a:t>1994</a:t>
            </a:r>
          </a:p>
          <a:p>
            <a:pPr eaLnBrk="1">
              <a:spcBef>
                <a:spcPct val="0"/>
              </a:spcBef>
              <a:buFontTx/>
              <a:buNone/>
            </a:pPr>
            <a:r>
              <a:rPr lang="en-US" altLang="fr-FR" sz="1400">
                <a:ea typeface="ヒラギノ角ゴ ProN W3"/>
                <a:cs typeface="Lucida Sans Unicode" panose="020B0602030504020204" pitchFamily="34" charset="0"/>
              </a:rPr>
              <a:t>Habitants : 796 000</a:t>
            </a:r>
          </a:p>
          <a:p>
            <a:pPr eaLnBrk="1">
              <a:spcBef>
                <a:spcPct val="0"/>
              </a:spcBef>
              <a:buFontTx/>
              <a:buNone/>
            </a:pPr>
            <a:r>
              <a:rPr lang="en-US" altLang="fr-FR" sz="1400">
                <a:ea typeface="ヒラギノ角ゴ ProN W3"/>
                <a:cs typeface="Lucida Sans Unicode" panose="020B0602030504020204" pitchFamily="34" charset="0"/>
              </a:rPr>
              <a:t>Surface bâtie : 35 400 ha</a:t>
            </a:r>
          </a:p>
          <a:p>
            <a:pPr eaLnBrk="1">
              <a:spcBef>
                <a:spcPct val="0"/>
              </a:spcBef>
              <a:buFontTx/>
              <a:buNone/>
            </a:pPr>
            <a:r>
              <a:rPr lang="en-US" altLang="fr-FR" sz="1400">
                <a:ea typeface="ヒラギノ角ゴ ProN W3"/>
                <a:cs typeface="Lucida Sans Unicode" panose="020B0602030504020204" pitchFamily="34" charset="0"/>
              </a:rPr>
              <a:t>Densité : </a:t>
            </a:r>
            <a:r>
              <a:rPr lang="en-US" altLang="fr-FR" sz="1400" b="1">
                <a:ea typeface="ヒラギノ角ゴ ProN W3"/>
                <a:cs typeface="Lucida Sans Unicode" panose="020B0602030504020204" pitchFamily="34" charset="0"/>
              </a:rPr>
              <a:t>22,5</a:t>
            </a:r>
            <a:r>
              <a:rPr lang="en-US" altLang="fr-FR" sz="1400">
                <a:ea typeface="ヒラギノ角ゴ ProN W3"/>
                <a:cs typeface="Lucida Sans Unicode" panose="020B0602030504020204" pitchFamily="34" charset="0"/>
              </a:rPr>
              <a:t> hab/ ha</a:t>
            </a:r>
          </a:p>
        </p:txBody>
      </p:sp>
      <p:sp>
        <p:nvSpPr>
          <p:cNvPr id="87047" name="Text Box 8">
            <a:extLst>
              <a:ext uri="{FF2B5EF4-FFF2-40B4-BE49-F238E27FC236}">
                <a16:creationId xmlns:a16="http://schemas.microsoft.com/office/drawing/2014/main" id="{6FFA9E6B-356E-4A36-8535-48CBC7CE4EF3}"/>
              </a:ext>
            </a:extLst>
          </p:cNvPr>
          <p:cNvSpPr txBox="1">
            <a:spLocks noChangeArrowheads="1"/>
          </p:cNvSpPr>
          <p:nvPr/>
        </p:nvSpPr>
        <p:spPr bwMode="auto">
          <a:xfrm>
            <a:off x="6311900" y="5164138"/>
            <a:ext cx="25336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1" tIns="52897" rIns="81631" bIns="40816"/>
          <a:lstStyle>
            <a:lvl1pPr>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3200">
                <a:solidFill>
                  <a:schemeClr val="tx1"/>
                </a:solidFill>
                <a:latin typeface="Arial" panose="020B0604020202020204" pitchFamily="34" charset="0"/>
              </a:defRPr>
            </a:lvl1pPr>
            <a:lvl2pPr marL="742950" indent="-28575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800">
                <a:solidFill>
                  <a:schemeClr val="tx1"/>
                </a:solidFill>
                <a:latin typeface="Arial" panose="020B0604020202020204" pitchFamily="34" charset="0"/>
              </a:defRPr>
            </a:lvl2pPr>
            <a:lvl3pPr marL="1143000" indent="-22860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400">
                <a:solidFill>
                  <a:schemeClr val="tx1"/>
                </a:solidFill>
                <a:latin typeface="Arial" panose="020B0604020202020204" pitchFamily="34" charset="0"/>
              </a:defRPr>
            </a:lvl3pPr>
            <a:lvl4pPr marL="1600200" indent="-22860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4pPr>
            <a:lvl5pPr marL="2057400" indent="-22860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9pPr>
          </a:lstStyle>
          <a:p>
            <a:pPr eaLnBrk="1">
              <a:spcBef>
                <a:spcPct val="0"/>
              </a:spcBef>
              <a:buFontTx/>
              <a:buNone/>
            </a:pPr>
            <a:r>
              <a:rPr lang="en-US" altLang="fr-FR" sz="1400" b="1">
                <a:ea typeface="ヒラギノ角ゴ ProN W3"/>
                <a:cs typeface="Lucida Sans Unicode" panose="020B0602030504020204" pitchFamily="34" charset="0"/>
              </a:rPr>
              <a:t>2004</a:t>
            </a:r>
          </a:p>
          <a:p>
            <a:pPr eaLnBrk="1">
              <a:spcBef>
                <a:spcPct val="0"/>
              </a:spcBef>
              <a:buFontTx/>
              <a:buNone/>
            </a:pPr>
            <a:r>
              <a:rPr lang="en-US" altLang="fr-FR" sz="1400">
                <a:ea typeface="ヒラギノ角ゴ ProN W3"/>
                <a:cs typeface="Lucida Sans Unicode" panose="020B0602030504020204" pitchFamily="34" charset="0"/>
              </a:rPr>
              <a:t>Habitants : 852 000</a:t>
            </a:r>
          </a:p>
          <a:p>
            <a:pPr eaLnBrk="1">
              <a:spcBef>
                <a:spcPct val="0"/>
              </a:spcBef>
              <a:buFontTx/>
              <a:buNone/>
            </a:pPr>
            <a:r>
              <a:rPr lang="en-US" altLang="fr-FR" sz="1400">
                <a:ea typeface="ヒラギノ角ゴ ProN W3"/>
                <a:cs typeface="Lucida Sans Unicode" panose="020B0602030504020204" pitchFamily="34" charset="0"/>
              </a:rPr>
              <a:t>Surface bâtie : 38 100 ha</a:t>
            </a:r>
          </a:p>
          <a:p>
            <a:pPr eaLnBrk="1">
              <a:spcBef>
                <a:spcPct val="0"/>
              </a:spcBef>
              <a:buFontTx/>
              <a:buNone/>
            </a:pPr>
            <a:r>
              <a:rPr lang="en-US" altLang="fr-FR" sz="1400">
                <a:ea typeface="ヒラギノ角ゴ ProN W3"/>
                <a:cs typeface="Lucida Sans Unicode" panose="020B0602030504020204" pitchFamily="34" charset="0"/>
              </a:rPr>
              <a:t>Densité :  </a:t>
            </a:r>
            <a:r>
              <a:rPr lang="en-US" altLang="fr-FR" sz="1400" b="1">
                <a:ea typeface="ヒラギノ角ゴ ProN W3"/>
                <a:cs typeface="Lucida Sans Unicode" panose="020B0602030504020204" pitchFamily="34" charset="0"/>
              </a:rPr>
              <a:t>22,3</a:t>
            </a:r>
            <a:r>
              <a:rPr lang="en-US" altLang="fr-FR" sz="1400">
                <a:ea typeface="ヒラギノ角ゴ ProN W3"/>
                <a:cs typeface="Lucida Sans Unicode" panose="020B0602030504020204" pitchFamily="34" charset="0"/>
              </a:rPr>
              <a:t> hab/ ha</a:t>
            </a:r>
          </a:p>
        </p:txBody>
      </p:sp>
      <p:pic>
        <p:nvPicPr>
          <p:cNvPr id="87048" name="Image 10">
            <a:extLst>
              <a:ext uri="{FF2B5EF4-FFF2-40B4-BE49-F238E27FC236}">
                <a16:creationId xmlns:a16="http://schemas.microsoft.com/office/drawing/2014/main" id="{886DDBB3-714E-4E22-98B1-14C760E7F459}"/>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l="30147" t="29707" r="33040" b="39178"/>
          <a:stretch>
            <a:fillRect/>
          </a:stretch>
        </p:blipFill>
        <p:spPr bwMode="auto">
          <a:xfrm>
            <a:off x="8216901" y="2422526"/>
            <a:ext cx="2093913"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Text Box 8">
            <a:extLst>
              <a:ext uri="{FF2B5EF4-FFF2-40B4-BE49-F238E27FC236}">
                <a16:creationId xmlns:a16="http://schemas.microsoft.com/office/drawing/2014/main" id="{D8B76690-CBCF-4346-97DB-314CC3942B46}"/>
              </a:ext>
            </a:extLst>
          </p:cNvPr>
          <p:cNvSpPr txBox="1">
            <a:spLocks noChangeArrowheads="1"/>
          </p:cNvSpPr>
          <p:nvPr>
            <p:custDataLst>
              <p:tags r:id="rId2"/>
            </p:custDataLst>
          </p:nvPr>
        </p:nvSpPr>
        <p:spPr bwMode="auto">
          <a:xfrm>
            <a:off x="8620126" y="5164138"/>
            <a:ext cx="27924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91" tIns="58314" rIns="89991" bIns="44996"/>
          <a:lstStyle>
            <a:lvl1pPr>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3200">
                <a:solidFill>
                  <a:schemeClr val="tx1"/>
                </a:solidFill>
                <a:latin typeface="Arial" panose="020B0604020202020204" pitchFamily="34" charset="0"/>
              </a:defRPr>
            </a:lvl1pPr>
            <a:lvl2pPr marL="742950" indent="-28575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800">
                <a:solidFill>
                  <a:schemeClr val="tx1"/>
                </a:solidFill>
                <a:latin typeface="Arial" panose="020B0604020202020204" pitchFamily="34" charset="0"/>
              </a:defRPr>
            </a:lvl2pPr>
            <a:lvl3pPr marL="1143000" indent="-22860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400">
                <a:solidFill>
                  <a:schemeClr val="tx1"/>
                </a:solidFill>
                <a:latin typeface="Arial" panose="020B0604020202020204" pitchFamily="34" charset="0"/>
              </a:defRPr>
            </a:lvl3pPr>
            <a:lvl4pPr marL="1600200" indent="-22860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4pPr>
            <a:lvl5pPr marL="2057400" indent="-228600">
              <a:spcBef>
                <a:spcPct val="20000"/>
              </a:spcBef>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060950" algn="l"/>
                <a:tab pos="5508625" algn="l"/>
                <a:tab pos="5957888" algn="l"/>
                <a:tab pos="6407150" algn="l"/>
                <a:tab pos="6856413" algn="l"/>
                <a:tab pos="7304088" algn="l"/>
                <a:tab pos="7753350" algn="l"/>
                <a:tab pos="8208963" algn="l"/>
                <a:tab pos="8658225" algn="l"/>
                <a:tab pos="8983663" algn="l"/>
                <a:tab pos="9107488" algn="l"/>
                <a:tab pos="9555163" algn="l"/>
                <a:tab pos="10004425" algn="l"/>
                <a:tab pos="10453688" algn="l"/>
                <a:tab pos="10901363" algn="l"/>
                <a:tab pos="11350625" algn="l"/>
                <a:tab pos="11799888" algn="l"/>
                <a:tab pos="12247563" algn="l"/>
                <a:tab pos="12696825" algn="l"/>
                <a:tab pos="13146088" algn="l"/>
              </a:tabLst>
              <a:defRPr sz="2000">
                <a:solidFill>
                  <a:schemeClr val="tx1"/>
                </a:solidFill>
                <a:latin typeface="Arial" panose="020B0604020202020204" pitchFamily="34" charset="0"/>
              </a:defRPr>
            </a:lvl9pPr>
          </a:lstStyle>
          <a:p>
            <a:pPr eaLnBrk="1">
              <a:spcBef>
                <a:spcPct val="0"/>
              </a:spcBef>
              <a:buFontTx/>
              <a:buNone/>
            </a:pPr>
            <a:r>
              <a:rPr lang="en-US" altLang="fr-FR" sz="1400" b="1">
                <a:ea typeface="ヒラギノ角ゴ ProN W3"/>
                <a:cs typeface="Lucida Sans Unicode" panose="020B0602030504020204" pitchFamily="34" charset="0"/>
              </a:rPr>
              <a:t>2014</a:t>
            </a:r>
          </a:p>
          <a:p>
            <a:pPr eaLnBrk="1">
              <a:spcBef>
                <a:spcPct val="0"/>
              </a:spcBef>
              <a:buFontTx/>
              <a:buNone/>
            </a:pPr>
            <a:r>
              <a:rPr lang="en-US" altLang="fr-FR" sz="1400">
                <a:ea typeface="ヒラギノ角ゴ ProN W3"/>
                <a:cs typeface="Lucida Sans Unicode" panose="020B0602030504020204" pitchFamily="34" charset="0"/>
              </a:rPr>
              <a:t>Habitants : 939 072</a:t>
            </a:r>
          </a:p>
          <a:p>
            <a:pPr eaLnBrk="1">
              <a:spcBef>
                <a:spcPct val="0"/>
              </a:spcBef>
              <a:buFontTx/>
              <a:buNone/>
            </a:pPr>
            <a:r>
              <a:rPr lang="en-US" altLang="fr-FR" sz="1400">
                <a:ea typeface="ヒラギノ角ゴ ProN W3"/>
                <a:cs typeface="Lucida Sans Unicode" panose="020B0602030504020204" pitchFamily="34" charset="0"/>
              </a:rPr>
              <a:t>Surface bâtie: 47 000 ha</a:t>
            </a:r>
          </a:p>
          <a:p>
            <a:pPr eaLnBrk="1">
              <a:spcBef>
                <a:spcPct val="0"/>
              </a:spcBef>
              <a:buFontTx/>
              <a:buNone/>
            </a:pPr>
            <a:r>
              <a:rPr lang="en-US" altLang="fr-FR" sz="1400">
                <a:ea typeface="ヒラギノ角ゴ ProN W3"/>
                <a:cs typeface="Lucida Sans Unicode" panose="020B0602030504020204" pitchFamily="34" charset="0"/>
              </a:rPr>
              <a:t>Densité :  </a:t>
            </a:r>
            <a:r>
              <a:rPr lang="en-US" altLang="fr-FR" sz="1400" b="1">
                <a:ea typeface="ヒラギノ角ゴ ProN W3"/>
                <a:cs typeface="Lucida Sans Unicode" panose="020B0602030504020204" pitchFamily="34" charset="0"/>
              </a:rPr>
              <a:t>20</a:t>
            </a:r>
            <a:r>
              <a:rPr lang="en-US" altLang="fr-FR" sz="1400">
                <a:ea typeface="ヒラギノ角ゴ ProN W3"/>
                <a:cs typeface="Lucida Sans Unicode" panose="020B0602030504020204" pitchFamily="34" charset="0"/>
              </a:rPr>
              <a:t> hab/ha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a date 4">
            <a:extLst>
              <a:ext uri="{FF2B5EF4-FFF2-40B4-BE49-F238E27FC236}">
                <a16:creationId xmlns:a16="http://schemas.microsoft.com/office/drawing/2014/main" id="{200A84DE-564B-4D0E-8733-1BFA697D951E}"/>
              </a:ext>
            </a:extLst>
          </p:cNvPr>
          <p:cNvSpPr>
            <a:spLocks noGrp="1"/>
          </p:cNvSpPr>
          <p:nvPr>
            <p:ph type="dt" sz="quarter" idx="4294967295"/>
          </p:nvPr>
        </p:nvSpPr>
        <p:spPr>
          <a:xfrm>
            <a:off x="9480550" y="6356351"/>
            <a:ext cx="935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30" tIns="45715" rIns="91430" bIns="45715" rtlCol="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spcBef>
                <a:spcPct val="0"/>
              </a:spcBef>
              <a:buFontTx/>
              <a:buNone/>
            </a:pPr>
            <a:fld id="{292EF5A6-E0FE-4CAD-BF84-68F333FC5039}" type="datetime1">
              <a:rPr lang="fr-FR" altLang="fr-FR" sz="1400">
                <a:solidFill>
                  <a:srgbClr val="000000"/>
                </a:solidFill>
              </a:rPr>
              <a:pPr eaLnBrk="0" hangingPunct="0">
                <a:spcBef>
                  <a:spcPct val="0"/>
                </a:spcBef>
                <a:buFontTx/>
                <a:buNone/>
              </a:pPr>
              <a:t>04/12/2020</a:t>
            </a:fld>
            <a:endParaRPr lang="fr-FR" altLang="fr-FR" sz="1400">
              <a:solidFill>
                <a:srgbClr val="000000"/>
              </a:solidFill>
            </a:endParaRPr>
          </a:p>
        </p:txBody>
      </p:sp>
      <p:pic>
        <p:nvPicPr>
          <p:cNvPr id="88067" name="Image 6">
            <a:extLst>
              <a:ext uri="{FF2B5EF4-FFF2-40B4-BE49-F238E27FC236}">
                <a16:creationId xmlns:a16="http://schemas.microsoft.com/office/drawing/2014/main" id="{BAFA7E89-45DF-4D4B-B111-00082657EF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0014" y="3743326"/>
            <a:ext cx="28146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2">
            <a:extLst>
              <a:ext uri="{FF2B5EF4-FFF2-40B4-BE49-F238E27FC236}">
                <a16:creationId xmlns:a16="http://schemas.microsoft.com/office/drawing/2014/main" id="{7F20AEA9-660F-4822-B354-42A316858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8913"/>
            <a:ext cx="67691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ZoneTexte 2">
            <a:extLst>
              <a:ext uri="{FF2B5EF4-FFF2-40B4-BE49-F238E27FC236}">
                <a16:creationId xmlns:a16="http://schemas.microsoft.com/office/drawing/2014/main" id="{77ADD320-EAA6-40CE-97F0-7353ACE31298}"/>
              </a:ext>
            </a:extLst>
          </p:cNvPr>
          <p:cNvSpPr txBox="1">
            <a:spLocks noChangeArrowheads="1"/>
          </p:cNvSpPr>
          <p:nvPr/>
        </p:nvSpPr>
        <p:spPr bwMode="auto">
          <a:xfrm>
            <a:off x="2495551" y="3956051"/>
            <a:ext cx="3732213" cy="229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fr-FR" sz="2400">
                <a:latin typeface="Times New Roman" panose="02020603050405020304" pitchFamily="18" charset="0"/>
              </a:rPr>
              <a:t>Réseau de voirié saturé avec les impacts négatifs classiques : accidents, pollution atmosphérique, bruit, occupation de l’espace public...</a:t>
            </a:r>
            <a:endParaRPr lang="fr-FR" altLang="fr-FR" sz="2400">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1">
            <a:extLst>
              <a:ext uri="{FF2B5EF4-FFF2-40B4-BE49-F238E27FC236}">
                <a16:creationId xmlns:a16="http://schemas.microsoft.com/office/drawing/2014/main" id="{E887B8CF-146D-465E-890F-6098BB076BD1}"/>
              </a:ext>
            </a:extLst>
          </p:cNvPr>
          <p:cNvSpPr>
            <a:spLocks noGrp="1" noChangeArrowheads="1"/>
          </p:cNvSpPr>
          <p:nvPr>
            <p:ph type="title"/>
          </p:nvPr>
        </p:nvSpPr>
        <p:spPr>
          <a:xfrm>
            <a:off x="2302364" y="478937"/>
            <a:ext cx="8642350" cy="1149350"/>
          </a:xfrm>
        </p:spPr>
        <p:txBody>
          <a:bodyPr/>
          <a:lstStyle/>
          <a:p>
            <a:r>
              <a:rPr lang="fr-FR" altLang="fr-FR" sz="2400" dirty="0"/>
              <a:t>2011: un sentiment partagé, le besoin de changer de modèle</a:t>
            </a:r>
          </a:p>
        </p:txBody>
      </p:sp>
      <p:pic>
        <p:nvPicPr>
          <p:cNvPr id="89091" name="Picture 2">
            <a:extLst>
              <a:ext uri="{FF2B5EF4-FFF2-40B4-BE49-F238E27FC236}">
                <a16:creationId xmlns:a16="http://schemas.microsoft.com/office/drawing/2014/main" id="{7D66BC38-EF5A-4060-B139-89C21C2D4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689" y="1927225"/>
            <a:ext cx="6130925"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899</Words>
  <Application>Microsoft Macintosh PowerPoint</Application>
  <PresentationFormat>Grand écran</PresentationFormat>
  <Paragraphs>140</Paragraphs>
  <Slides>22</Slides>
  <Notes>10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Arial</vt:lpstr>
      <vt:lpstr>AvenirLTStd-Light</vt:lpstr>
      <vt:lpstr>Calibri</vt:lpstr>
      <vt:lpstr>Calibri Light</vt:lpstr>
      <vt:lpstr>Times New Roman</vt:lpstr>
      <vt:lpstr>Wingdings</vt:lpstr>
      <vt:lpstr>Thème Office</vt:lpstr>
      <vt:lpstr>Le Grenelle des mobilités de Bordeaux, pour changer de modèle</vt:lpstr>
      <vt:lpstr>Présentation PowerPoint</vt:lpstr>
      <vt:lpstr>Présentation PowerPoint</vt:lpstr>
      <vt:lpstr>Présentation PowerPoint</vt:lpstr>
      <vt:lpstr>Présentation PowerPoint</vt:lpstr>
      <vt:lpstr>Présentation PowerPoint</vt:lpstr>
      <vt:lpstr>    L’étalement urbain et les faibles densités expliquent en grande partie l’inefficacité des TC et le recours à l’automobile    </vt:lpstr>
      <vt:lpstr>Présentation PowerPoint</vt:lpstr>
      <vt:lpstr>2011: un sentiment partagé, le besoin de changer de modèle</vt:lpstr>
      <vt:lpstr>Une démarche partenariale et collaborative  qui démarre en 2012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Six programmes partenariaux stratégiques  Optimisation/régulation de la rocade et du réseau routier principal Contrats employeurs / salariés / collectivités Réseau de transport collectif de l’aire métropolitaine Grandes allées métropolitaines Mobilité piétonne universelle Schéma directeur d’accessibilité logistique  Cinq innovations de rupture  Agence des temps À l’école, sans voiture Vélos électriques Systèmes de mobilité mutualisés dans les nouveaux quartiers Dispositif de financement TC  Six plans coordonnés des autorités publiques  Plan covoiturage Plan stationnement Plan vélos Livraisons urbaines Promotion renouvelée des transports collectifs Contractualisation transports collectifs - urbanisme</vt:lpstr>
      <vt:lpstr>Un bilan à trois ans mitigé</vt:lpstr>
      <vt:lpstr>Un bilan à trois ans mitigé</vt:lpstr>
      <vt:lpstr>En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Grenelle des mobilités de Bordeaux, pour changer de modèle</dc:title>
  <dc:creator>Antonio GONZALEZ ALVAREZ</dc:creator>
  <cp:lastModifiedBy>Anne Mattioli</cp:lastModifiedBy>
  <cp:revision>8</cp:revision>
  <dcterms:created xsi:type="dcterms:W3CDTF">2020-12-03T12:41:31Z</dcterms:created>
  <dcterms:modified xsi:type="dcterms:W3CDTF">2020-12-04T08:10:20Z</dcterms:modified>
</cp:coreProperties>
</file>