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13" r:id="rId3"/>
    <p:sldId id="298" r:id="rId4"/>
    <p:sldId id="299" r:id="rId5"/>
    <p:sldId id="319" r:id="rId6"/>
    <p:sldId id="334" r:id="rId7"/>
    <p:sldId id="335" r:id="rId8"/>
    <p:sldId id="307" r:id="rId9"/>
    <p:sldId id="332" r:id="rId10"/>
    <p:sldId id="333" r:id="rId11"/>
    <p:sldId id="320" r:id="rId12"/>
    <p:sldId id="322" r:id="rId13"/>
    <p:sldId id="323" r:id="rId14"/>
    <p:sldId id="324" r:id="rId15"/>
    <p:sldId id="328" r:id="rId16"/>
    <p:sldId id="301" r:id="rId17"/>
    <p:sldId id="311" r:id="rId18"/>
    <p:sldId id="339" r:id="rId19"/>
    <p:sldId id="341" r:id="rId20"/>
    <p:sldId id="338" r:id="rId21"/>
    <p:sldId id="329" r:id="rId22"/>
    <p:sldId id="302" r:id="rId23"/>
    <p:sldId id="303" r:id="rId24"/>
    <p:sldId id="304" r:id="rId25"/>
    <p:sldId id="305" r:id="rId26"/>
    <p:sldId id="340" r:id="rId27"/>
    <p:sldId id="344" r:id="rId28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e" initials="c" lastIdx="1" clrIdx="0">
    <p:extLst>
      <p:ext uri="{19B8F6BF-5375-455C-9EA6-DF929625EA0E}">
        <p15:presenceInfo xmlns:p15="http://schemas.microsoft.com/office/powerpoint/2012/main" userId="c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81818" autoAdjust="0"/>
  </p:normalViewPr>
  <p:slideViewPr>
    <p:cSldViewPr snapToGrid="0">
      <p:cViewPr varScale="1">
        <p:scale>
          <a:sx n="90" d="100"/>
          <a:sy n="90" d="100"/>
        </p:scale>
        <p:origin x="1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bendja:Desktop:codecis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bendja:Desktop:JE_16052019_UE_Scpo:Requ&#234;tes_12052019_SB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bendja:Desktop:JE_16052019_UE_Scpo:Requ&#234;tes_12052019_SB%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bendja:Desktop:JE_16052019_UE_Scpo:Requ&#234;tes_12052019_SB%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bendja:Desktop:JE_16052019_UE_Scpo:Requ&#234;tes_12052019_SB%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bendja:Desktop:JE_16052019_UE_Scpo:Requ&#234;tes_12052019_SB%2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bendja:Desktop:JE_16052019_UE_Scpo:Requ&#234;tes_12052019_SB%20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e\Documents\lundi\formation%20Europe%20green%20deal\Rozenberg%20Les%20acteurs%20politiques%20graphique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e\Documents\lundi\formation%20Europe%20green%20deal\Rozenberg%20Les%20acteurs%20politiques%20graphiques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'figure 4'!$A$7</c:f>
              <c:strCache>
                <c:ptCount val="1"/>
                <c:pt idx="0">
                  <c:v>proportion of acts adopted through codecision (right)</c:v>
                </c:pt>
              </c:strCache>
            </c:strRef>
          </c:tx>
          <c:marker>
            <c:symbol val="none"/>
          </c:marker>
          <c:cat>
            <c:numRef>
              <c:f>'figure 4'!$B$4:$Y$4</c:f>
              <c:numCache>
                <c:formatCode>General</c:formatCode>
                <c:ptCount val="24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</c:numCache>
            </c:numRef>
          </c:cat>
          <c:val>
            <c:numRef>
              <c:f>'figure 4'!$B$7:$Y$7</c:f>
              <c:numCache>
                <c:formatCode>General</c:formatCode>
                <c:ptCount val="24"/>
                <c:pt idx="0">
                  <c:v>14.601769911504419</c:v>
                </c:pt>
                <c:pt idx="1">
                  <c:v>16.09756097560976</c:v>
                </c:pt>
                <c:pt idx="2">
                  <c:v>15.13761467889908</c:v>
                </c:pt>
                <c:pt idx="3">
                  <c:v>21.608040201005021</c:v>
                </c:pt>
                <c:pt idx="4">
                  <c:v>31.891891891891898</c:v>
                </c:pt>
                <c:pt idx="5">
                  <c:v>33.870967741935473</c:v>
                </c:pt>
                <c:pt idx="6">
                  <c:v>41.025641025641001</c:v>
                </c:pt>
                <c:pt idx="7">
                  <c:v>41.206030150753769</c:v>
                </c:pt>
                <c:pt idx="8">
                  <c:v>40.772532188841197</c:v>
                </c:pt>
                <c:pt idx="9">
                  <c:v>38.518518518518519</c:v>
                </c:pt>
                <c:pt idx="10">
                  <c:v>42.592592592592602</c:v>
                </c:pt>
                <c:pt idx="11">
                  <c:v>37.267080745341623</c:v>
                </c:pt>
                <c:pt idx="12">
                  <c:v>49.1869918699187</c:v>
                </c:pt>
                <c:pt idx="13">
                  <c:v>60.337552742616033</c:v>
                </c:pt>
                <c:pt idx="14">
                  <c:v>81.967213114754102</c:v>
                </c:pt>
                <c:pt idx="15">
                  <c:v>88.095238095238102</c:v>
                </c:pt>
                <c:pt idx="16">
                  <c:v>93.670886075949326</c:v>
                </c:pt>
                <c:pt idx="17">
                  <c:v>91.525423728813564</c:v>
                </c:pt>
                <c:pt idx="18">
                  <c:v>86.092715231788048</c:v>
                </c:pt>
                <c:pt idx="19">
                  <c:v>87.878787878787747</c:v>
                </c:pt>
                <c:pt idx="20">
                  <c:v>86.075949367088569</c:v>
                </c:pt>
                <c:pt idx="21">
                  <c:v>93.02325581395344</c:v>
                </c:pt>
                <c:pt idx="22">
                  <c:v>94.318181818181728</c:v>
                </c:pt>
                <c:pt idx="23">
                  <c:v>95.91836734693878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BD-484E-BCD0-49A7E94F9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7437688"/>
        <c:axId val="2142695448"/>
      </c:lineChart>
      <c:catAx>
        <c:axId val="2147437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2695448"/>
        <c:crosses val="autoZero"/>
        <c:auto val="1"/>
        <c:lblAlgn val="ctr"/>
        <c:lblOffset val="100"/>
        <c:noMultiLvlLbl val="0"/>
      </c:catAx>
      <c:valAx>
        <c:axId val="214269544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7437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7124984"/>
        <c:axId val="-2127121784"/>
      </c:barChart>
      <c:catAx>
        <c:axId val="-2127124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7121784"/>
        <c:crosses val="autoZero"/>
        <c:auto val="1"/>
        <c:lblAlgn val="ctr"/>
        <c:lblOffset val="100"/>
        <c:noMultiLvlLbl val="0"/>
      </c:catAx>
      <c:valAx>
        <c:axId val="-2127121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7124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'Nb et % actes'!$A$135</c:f>
              <c:strCache>
                <c:ptCount val="1"/>
                <c:pt idx="0">
                  <c:v>%</c:v>
                </c:pt>
              </c:strCache>
            </c:strRef>
          </c:tx>
          <c:marker>
            <c:symbol val="none"/>
          </c:marker>
          <c:cat>
            <c:strRef>
              <c:f>'Nb et % actes'!$B$134:$F$134</c:f>
              <c:strCache>
                <c:ptCount val="5"/>
                <c:pt idx="0">
                  <c:v>1996-1999</c:v>
                </c:pt>
                <c:pt idx="1">
                  <c:v>1999-2004</c:v>
                </c:pt>
                <c:pt idx="2">
                  <c:v>2004-2009</c:v>
                </c:pt>
                <c:pt idx="3">
                  <c:v>2009-2014</c:v>
                </c:pt>
                <c:pt idx="4">
                  <c:v>2014-2019</c:v>
                </c:pt>
              </c:strCache>
            </c:strRef>
          </c:cat>
          <c:val>
            <c:numRef>
              <c:f>'Nb et % actes'!$B$135:$F$135</c:f>
              <c:numCache>
                <c:formatCode>General</c:formatCode>
                <c:ptCount val="5"/>
                <c:pt idx="0">
                  <c:v>0.8</c:v>
                </c:pt>
                <c:pt idx="1">
                  <c:v>29.7</c:v>
                </c:pt>
                <c:pt idx="2">
                  <c:v>70.5</c:v>
                </c:pt>
                <c:pt idx="3">
                  <c:v>87.3</c:v>
                </c:pt>
                <c:pt idx="4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ED-4C8F-B13F-5DCEAC3BD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7234568"/>
        <c:axId val="2117218936"/>
      </c:lineChart>
      <c:catAx>
        <c:axId val="2117234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7218936"/>
        <c:crosses val="autoZero"/>
        <c:auto val="1"/>
        <c:lblAlgn val="ctr"/>
        <c:lblOffset val="100"/>
        <c:noMultiLvlLbl val="0"/>
      </c:catAx>
      <c:valAx>
        <c:axId val="2117218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7234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'Nb et % actes'!$A$4</c:f>
              <c:strCache>
                <c:ptCount val="1"/>
                <c:pt idx="0">
                  <c:v>nb</c:v>
                </c:pt>
              </c:strCache>
            </c:strRef>
          </c:tx>
          <c:marker>
            <c:symbol val="none"/>
          </c:marker>
          <c:cat>
            <c:numRef>
              <c:f>'Nb et % actes'!$B$3:$Y$3</c:f>
              <c:numCache>
                <c:formatCode>General</c:formatCode>
                <c:ptCount val="24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</c:numCache>
            </c:numRef>
          </c:cat>
          <c:val>
            <c:numRef>
              <c:f>'Nb et % actes'!$B$4:$Y$4</c:f>
              <c:numCache>
                <c:formatCode>General</c:formatCode>
                <c:ptCount val="24"/>
                <c:pt idx="0">
                  <c:v>226</c:v>
                </c:pt>
                <c:pt idx="1">
                  <c:v>205</c:v>
                </c:pt>
                <c:pt idx="2">
                  <c:v>218</c:v>
                </c:pt>
                <c:pt idx="3">
                  <c:v>199</c:v>
                </c:pt>
                <c:pt idx="4">
                  <c:v>185</c:v>
                </c:pt>
                <c:pt idx="5">
                  <c:v>186</c:v>
                </c:pt>
                <c:pt idx="6">
                  <c:v>195</c:v>
                </c:pt>
                <c:pt idx="7">
                  <c:v>199</c:v>
                </c:pt>
                <c:pt idx="8">
                  <c:v>223</c:v>
                </c:pt>
                <c:pt idx="9">
                  <c:v>135</c:v>
                </c:pt>
                <c:pt idx="10">
                  <c:v>206</c:v>
                </c:pt>
                <c:pt idx="11">
                  <c:v>161</c:v>
                </c:pt>
                <c:pt idx="12">
                  <c:v>246</c:v>
                </c:pt>
                <c:pt idx="13">
                  <c:v>237</c:v>
                </c:pt>
                <c:pt idx="14">
                  <c:v>61</c:v>
                </c:pt>
                <c:pt idx="15">
                  <c:v>84</c:v>
                </c:pt>
                <c:pt idx="16">
                  <c:v>79</c:v>
                </c:pt>
                <c:pt idx="17">
                  <c:v>118</c:v>
                </c:pt>
                <c:pt idx="18">
                  <c:v>151</c:v>
                </c:pt>
                <c:pt idx="19">
                  <c:v>66</c:v>
                </c:pt>
                <c:pt idx="20">
                  <c:v>79</c:v>
                </c:pt>
                <c:pt idx="21">
                  <c:v>86</c:v>
                </c:pt>
                <c:pt idx="22">
                  <c:v>89</c:v>
                </c:pt>
                <c:pt idx="23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F7-474C-99D1-FB540DDB1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6483048"/>
        <c:axId val="2147456104"/>
      </c:lineChart>
      <c:catAx>
        <c:axId val="2146483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7456104"/>
        <c:crosses val="autoZero"/>
        <c:auto val="1"/>
        <c:lblAlgn val="ctr"/>
        <c:lblOffset val="100"/>
        <c:noMultiLvlLbl val="0"/>
      </c:catAx>
      <c:valAx>
        <c:axId val="2147456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6483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Feuil1!$I$31</c:f>
              <c:strCache>
                <c:ptCount val="1"/>
                <c:pt idx="0">
                  <c:v>2014-2019 </c:v>
                </c:pt>
              </c:strCache>
            </c:strRef>
          </c:tx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74-47A5-B25B-6B75B94D8E1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74-47A5-B25B-6B75B94D8E1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74-47A5-B25B-6B75B94D8E1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74-47A5-B25B-6B75B94D8E1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74-47A5-B25B-6B75B94D8E1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74-47A5-B25B-6B75B94D8E1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74-47A5-B25B-6B75B94D8E1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74-47A5-B25B-6B75B94D8E1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74-47A5-B25B-6B75B94D8E1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74-47A5-B25B-6B75B94D8E1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B74-47A5-B25B-6B75B94D8E1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B74-47A5-B25B-6B75B94D8E1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B74-47A5-B25B-6B75B94D8E1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B74-47A5-B25B-6B75B94D8E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Feuil1!$H$32:$H$51</c:f>
              <c:strCache>
                <c:ptCount val="20"/>
                <c:pt idx="0">
                  <c:v>GEN</c:v>
                </c:pt>
                <c:pt idx="1">
                  <c:v>CUST</c:v>
                </c:pt>
                <c:pt idx="2">
                  <c:v>AGR</c:v>
                </c:pt>
                <c:pt idx="3">
                  <c:v>FISH</c:v>
                </c:pt>
                <c:pt idx="4">
                  <c:v>SOC</c:v>
                </c:pt>
                <c:pt idx="5">
                  <c:v>EST</c:v>
                </c:pt>
                <c:pt idx="6">
                  <c:v>TRANSP</c:v>
                </c:pt>
                <c:pt idx="7">
                  <c:v>COMP</c:v>
                </c:pt>
                <c:pt idx="8">
                  <c:v>TAX</c:v>
                </c:pt>
                <c:pt idx="9">
                  <c:v>ECO</c:v>
                </c:pt>
                <c:pt idx="10">
                  <c:v>EXREL</c:v>
                </c:pt>
                <c:pt idx="11">
                  <c:v>ENER</c:v>
                </c:pt>
                <c:pt idx="12">
                  <c:v>MKT</c:v>
                </c:pt>
                <c:pt idx="13">
                  <c:v>REGIO</c:v>
                </c:pt>
                <c:pt idx="14">
                  <c:v>ENV</c:v>
                </c:pt>
                <c:pt idx="15">
                  <c:v>EDUC</c:v>
                </c:pt>
                <c:pt idx="16">
                  <c:v>ENTR</c:v>
                </c:pt>
                <c:pt idx="17">
                  <c:v>CFSP</c:v>
                </c:pt>
                <c:pt idx="18">
                  <c:v>AFSJ</c:v>
                </c:pt>
                <c:pt idx="19">
                  <c:v>PE</c:v>
                </c:pt>
              </c:strCache>
            </c:strRef>
          </c:cat>
          <c:val>
            <c:numRef>
              <c:f>Feuil1!$I$32:$I$51</c:f>
              <c:numCache>
                <c:formatCode>0%</c:formatCode>
                <c:ptCount val="20"/>
                <c:pt idx="0">
                  <c:v>9.1566265060240903E-2</c:v>
                </c:pt>
                <c:pt idx="1">
                  <c:v>4.8192771084337303E-2</c:v>
                </c:pt>
                <c:pt idx="2">
                  <c:v>2.89156626506024E-2</c:v>
                </c:pt>
                <c:pt idx="3">
                  <c:v>4.33734939759036E-2</c:v>
                </c:pt>
                <c:pt idx="4">
                  <c:v>3.3734939759036103E-2</c:v>
                </c:pt>
                <c:pt idx="5">
                  <c:v>5.0602409638554197E-2</c:v>
                </c:pt>
                <c:pt idx="6">
                  <c:v>8.67469879518072E-2</c:v>
                </c:pt>
                <c:pt idx="7">
                  <c:v>2.40963855421687E-2</c:v>
                </c:pt>
                <c:pt idx="8">
                  <c:v>4.09638554216867E-2</c:v>
                </c:pt>
                <c:pt idx="9">
                  <c:v>2.65060240963855E-2</c:v>
                </c:pt>
                <c:pt idx="10">
                  <c:v>0.101204819277108</c:v>
                </c:pt>
                <c:pt idx="11">
                  <c:v>2.16867469879518E-2</c:v>
                </c:pt>
                <c:pt idx="12">
                  <c:v>9.6385542168674704E-2</c:v>
                </c:pt>
                <c:pt idx="13">
                  <c:v>1.92771084337349E-2</c:v>
                </c:pt>
                <c:pt idx="14">
                  <c:v>7.4698795180722893E-2</c:v>
                </c:pt>
                <c:pt idx="15">
                  <c:v>2.40963855421687E-2</c:v>
                </c:pt>
                <c:pt idx="16">
                  <c:v>2.16867469879518E-2</c:v>
                </c:pt>
                <c:pt idx="17">
                  <c:v>9.6385542168674707E-3</c:v>
                </c:pt>
                <c:pt idx="18">
                  <c:v>0.15421686746988</c:v>
                </c:pt>
                <c:pt idx="19">
                  <c:v>2.4096385542168699E-3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B74-47A5-B25B-6B75B94D8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Durées!$B$173</c:f>
              <c:strCache>
                <c:ptCount val="1"/>
                <c:pt idx="0">
                  <c:v>mean days</c:v>
                </c:pt>
              </c:strCache>
            </c:strRef>
          </c:tx>
          <c:invertIfNegative val="0"/>
          <c:cat>
            <c:strRef>
              <c:f>Durées!$A$174:$A$175</c:f>
              <c:strCache>
                <c:ptCount val="2"/>
                <c:pt idx="0">
                  <c:v>ECO</c:v>
                </c:pt>
                <c:pt idx="1">
                  <c:v>ENVI</c:v>
                </c:pt>
              </c:strCache>
            </c:strRef>
          </c:cat>
          <c:val>
            <c:numRef>
              <c:f>Durées!$B$174:$B$175</c:f>
              <c:numCache>
                <c:formatCode>General</c:formatCode>
                <c:ptCount val="2"/>
                <c:pt idx="0">
                  <c:v>840</c:v>
                </c:pt>
                <c:pt idx="1">
                  <c:v>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B-4F5A-BAD1-21005DA63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698216"/>
        <c:axId val="2118627224"/>
      </c:barChart>
      <c:catAx>
        <c:axId val="2118698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8627224"/>
        <c:crosses val="autoZero"/>
        <c:auto val="1"/>
        <c:lblAlgn val="ctr"/>
        <c:lblOffset val="100"/>
        <c:noMultiLvlLbl val="0"/>
      </c:catAx>
      <c:valAx>
        <c:axId val="2118627224"/>
        <c:scaling>
          <c:orientation val="minMax"/>
          <c:min val="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698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Mots!$B$143</c:f>
              <c:strCache>
                <c:ptCount val="1"/>
                <c:pt idx="0">
                  <c:v>2014-2019</c:v>
                </c:pt>
              </c:strCache>
            </c:strRef>
          </c:tx>
          <c:invertIfNegative val="0"/>
          <c:cat>
            <c:strRef>
              <c:f>Mots!$A$144:$A$145</c:f>
              <c:strCache>
                <c:ptCount val="2"/>
                <c:pt idx="0">
                  <c:v>ECO</c:v>
                </c:pt>
                <c:pt idx="1">
                  <c:v>ENV</c:v>
                </c:pt>
              </c:strCache>
            </c:strRef>
          </c:cat>
          <c:val>
            <c:numRef>
              <c:f>Mots!$B$144:$B$145</c:f>
              <c:numCache>
                <c:formatCode>General</c:formatCode>
                <c:ptCount val="2"/>
                <c:pt idx="0">
                  <c:v>8422</c:v>
                </c:pt>
                <c:pt idx="1">
                  <c:v>15082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5-427E-92EC-4F8E59219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275144"/>
        <c:axId val="2080753992"/>
      </c:barChart>
      <c:catAx>
        <c:axId val="-2129275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80753992"/>
        <c:crosses val="autoZero"/>
        <c:auto val="1"/>
        <c:lblAlgn val="ctr"/>
        <c:lblOffset val="100"/>
        <c:noMultiLvlLbl val="0"/>
      </c:catAx>
      <c:valAx>
        <c:axId val="2080753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9275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dirty="0"/>
              <a:t>Poids des groupes au</a:t>
            </a:r>
            <a:r>
              <a:rPr lang="fr-FR" sz="2000" baseline="0" dirty="0"/>
              <a:t> PE (% des </a:t>
            </a:r>
            <a:r>
              <a:rPr lang="fr-FR" sz="2000" baseline="0" dirty="0" err="1"/>
              <a:t>sigèes</a:t>
            </a:r>
            <a:r>
              <a:rPr lang="fr-FR" sz="2000" baseline="0" dirty="0"/>
              <a:t>)</a:t>
            </a:r>
            <a:endParaRPr lang="fr-FR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'Graphique 2'!$A$12</c:f>
              <c:strCache>
                <c:ptCount val="1"/>
                <c:pt idx="0">
                  <c:v>PSE 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'Graphique 2'!$B$11:$J$11</c:f>
              <c:numCache>
                <c:formatCode>General</c:formatCode>
                <c:ptCount val="9"/>
                <c:pt idx="0">
                  <c:v>1979</c:v>
                </c:pt>
                <c:pt idx="1">
                  <c:v>1984</c:v>
                </c:pt>
                <c:pt idx="2">
                  <c:v>1989</c:v>
                </c:pt>
                <c:pt idx="3">
                  <c:v>1994</c:v>
                </c:pt>
                <c:pt idx="4">
                  <c:v>1999</c:v>
                </c:pt>
                <c:pt idx="5">
                  <c:v>2004</c:v>
                </c:pt>
                <c:pt idx="6">
                  <c:v>2009</c:v>
                </c:pt>
                <c:pt idx="7">
                  <c:v>2014</c:v>
                </c:pt>
                <c:pt idx="8">
                  <c:v>2019</c:v>
                </c:pt>
              </c:numCache>
            </c:numRef>
          </c:cat>
          <c:val>
            <c:numRef>
              <c:f>'Graphique 2'!$B$12:$J$12</c:f>
              <c:numCache>
                <c:formatCode>General</c:formatCode>
                <c:ptCount val="9"/>
                <c:pt idx="0">
                  <c:v>28</c:v>
                </c:pt>
                <c:pt idx="1">
                  <c:v>30</c:v>
                </c:pt>
                <c:pt idx="2">
                  <c:v>35</c:v>
                </c:pt>
                <c:pt idx="3">
                  <c:v>35</c:v>
                </c:pt>
                <c:pt idx="4">
                  <c:v>29</c:v>
                </c:pt>
                <c:pt idx="5">
                  <c:v>27</c:v>
                </c:pt>
                <c:pt idx="6">
                  <c:v>26</c:v>
                </c:pt>
                <c:pt idx="7">
                  <c:v>25</c:v>
                </c:pt>
                <c:pt idx="8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E9-43E9-A4FA-D76AFE86B149}"/>
            </c:ext>
          </c:extLst>
        </c:ser>
        <c:ser>
          <c:idx val="1"/>
          <c:order val="1"/>
          <c:tx>
            <c:strRef>
              <c:f>'Graphique 2'!$A$13</c:f>
              <c:strCache>
                <c:ptCount val="1"/>
                <c:pt idx="0">
                  <c:v>PPE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'Graphique 2'!$B$11:$J$11</c:f>
              <c:numCache>
                <c:formatCode>General</c:formatCode>
                <c:ptCount val="9"/>
                <c:pt idx="0">
                  <c:v>1979</c:v>
                </c:pt>
                <c:pt idx="1">
                  <c:v>1984</c:v>
                </c:pt>
                <c:pt idx="2">
                  <c:v>1989</c:v>
                </c:pt>
                <c:pt idx="3">
                  <c:v>1994</c:v>
                </c:pt>
                <c:pt idx="4">
                  <c:v>1999</c:v>
                </c:pt>
                <c:pt idx="5">
                  <c:v>2004</c:v>
                </c:pt>
                <c:pt idx="6">
                  <c:v>2009</c:v>
                </c:pt>
                <c:pt idx="7">
                  <c:v>2014</c:v>
                </c:pt>
                <c:pt idx="8">
                  <c:v>2019</c:v>
                </c:pt>
              </c:numCache>
            </c:numRef>
          </c:cat>
          <c:val>
            <c:numRef>
              <c:f>'Graphique 2'!$B$13:$J$13</c:f>
              <c:numCache>
                <c:formatCode>General</c:formatCode>
                <c:ptCount val="9"/>
                <c:pt idx="0">
                  <c:v>26</c:v>
                </c:pt>
                <c:pt idx="1">
                  <c:v>25</c:v>
                </c:pt>
                <c:pt idx="2">
                  <c:v>23</c:v>
                </c:pt>
                <c:pt idx="3">
                  <c:v>28</c:v>
                </c:pt>
                <c:pt idx="4">
                  <c:v>37</c:v>
                </c:pt>
                <c:pt idx="5">
                  <c:v>37</c:v>
                </c:pt>
                <c:pt idx="6">
                  <c:v>36</c:v>
                </c:pt>
                <c:pt idx="7">
                  <c:v>29</c:v>
                </c:pt>
                <c:pt idx="8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E9-43E9-A4FA-D76AFE86B149}"/>
            </c:ext>
          </c:extLst>
        </c:ser>
        <c:ser>
          <c:idx val="2"/>
          <c:order val="2"/>
          <c:tx>
            <c:strRef>
              <c:f>'Graphique 2'!$A$14</c:f>
              <c:strCache>
                <c:ptCount val="1"/>
                <c:pt idx="0">
                  <c:v>Libéraux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'Graphique 2'!$B$11:$J$11</c:f>
              <c:numCache>
                <c:formatCode>General</c:formatCode>
                <c:ptCount val="9"/>
                <c:pt idx="0">
                  <c:v>1979</c:v>
                </c:pt>
                <c:pt idx="1">
                  <c:v>1984</c:v>
                </c:pt>
                <c:pt idx="2">
                  <c:v>1989</c:v>
                </c:pt>
                <c:pt idx="3">
                  <c:v>1994</c:v>
                </c:pt>
                <c:pt idx="4">
                  <c:v>1999</c:v>
                </c:pt>
                <c:pt idx="5">
                  <c:v>2004</c:v>
                </c:pt>
                <c:pt idx="6">
                  <c:v>2009</c:v>
                </c:pt>
                <c:pt idx="7">
                  <c:v>2014</c:v>
                </c:pt>
                <c:pt idx="8">
                  <c:v>2019</c:v>
                </c:pt>
              </c:numCache>
            </c:numRef>
          </c:cat>
          <c:val>
            <c:numRef>
              <c:f>'Graphique 2'!$B$14:$J$14</c:f>
              <c:numCache>
                <c:formatCode>General</c:formatCode>
                <c:ptCount val="9"/>
                <c:pt idx="0">
                  <c:v>10</c:v>
                </c:pt>
                <c:pt idx="1">
                  <c:v>7</c:v>
                </c:pt>
                <c:pt idx="2">
                  <c:v>9</c:v>
                </c:pt>
                <c:pt idx="3">
                  <c:v>8</c:v>
                </c:pt>
                <c:pt idx="4">
                  <c:v>8</c:v>
                </c:pt>
                <c:pt idx="5">
                  <c:v>12</c:v>
                </c:pt>
                <c:pt idx="6">
                  <c:v>11</c:v>
                </c:pt>
                <c:pt idx="7">
                  <c:v>9</c:v>
                </c:pt>
                <c:pt idx="8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E9-43E9-A4FA-D76AFE86B149}"/>
            </c:ext>
          </c:extLst>
        </c:ser>
        <c:ser>
          <c:idx val="3"/>
          <c:order val="3"/>
          <c:tx>
            <c:strRef>
              <c:f>'Graphique 2'!$A$15</c:f>
              <c:strCache>
                <c:ptCount val="1"/>
                <c:pt idx="0">
                  <c:v>Verts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'Graphique 2'!$B$11:$J$11</c:f>
              <c:numCache>
                <c:formatCode>General</c:formatCode>
                <c:ptCount val="9"/>
                <c:pt idx="0">
                  <c:v>1979</c:v>
                </c:pt>
                <c:pt idx="1">
                  <c:v>1984</c:v>
                </c:pt>
                <c:pt idx="2">
                  <c:v>1989</c:v>
                </c:pt>
                <c:pt idx="3">
                  <c:v>1994</c:v>
                </c:pt>
                <c:pt idx="4">
                  <c:v>1999</c:v>
                </c:pt>
                <c:pt idx="5">
                  <c:v>2004</c:v>
                </c:pt>
                <c:pt idx="6">
                  <c:v>2009</c:v>
                </c:pt>
                <c:pt idx="7">
                  <c:v>2014</c:v>
                </c:pt>
                <c:pt idx="8">
                  <c:v>2019</c:v>
                </c:pt>
              </c:numCache>
            </c:numRef>
          </c:cat>
          <c:val>
            <c:numRef>
              <c:f>'Graphique 2'!$B$15:$J$15</c:f>
              <c:numCache>
                <c:formatCode>General</c:formatCode>
                <c:ptCount val="9"/>
                <c:pt idx="2">
                  <c:v>6</c:v>
                </c:pt>
                <c:pt idx="3">
                  <c:v>4</c:v>
                </c:pt>
                <c:pt idx="4">
                  <c:v>8</c:v>
                </c:pt>
                <c:pt idx="5">
                  <c:v>6</c:v>
                </c:pt>
                <c:pt idx="6">
                  <c:v>7</c:v>
                </c:pt>
                <c:pt idx="7">
                  <c:v>7</c:v>
                </c:pt>
                <c:pt idx="8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FE9-43E9-A4FA-D76AFE86B149}"/>
            </c:ext>
          </c:extLst>
        </c:ser>
        <c:ser>
          <c:idx val="4"/>
          <c:order val="4"/>
          <c:tx>
            <c:strRef>
              <c:f>'Graphique 2'!$A$16</c:f>
              <c:strCache>
                <c:ptCount val="1"/>
                <c:pt idx="0">
                  <c:v>Extrême gauche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'Graphique 2'!$B$11:$J$11</c:f>
              <c:numCache>
                <c:formatCode>General</c:formatCode>
                <c:ptCount val="9"/>
                <c:pt idx="0">
                  <c:v>1979</c:v>
                </c:pt>
                <c:pt idx="1">
                  <c:v>1984</c:v>
                </c:pt>
                <c:pt idx="2">
                  <c:v>1989</c:v>
                </c:pt>
                <c:pt idx="3">
                  <c:v>1994</c:v>
                </c:pt>
                <c:pt idx="4">
                  <c:v>1999</c:v>
                </c:pt>
                <c:pt idx="5">
                  <c:v>2004</c:v>
                </c:pt>
                <c:pt idx="6">
                  <c:v>2009</c:v>
                </c:pt>
                <c:pt idx="7">
                  <c:v>2014</c:v>
                </c:pt>
                <c:pt idx="8">
                  <c:v>2019</c:v>
                </c:pt>
              </c:numCache>
            </c:numRef>
          </c:cat>
          <c:val>
            <c:numRef>
              <c:f>'Graphique 2'!$B$16:$J$16</c:f>
              <c:numCache>
                <c:formatCode>General</c:formatCode>
                <c:ptCount val="9"/>
                <c:pt idx="0">
                  <c:v>11</c:v>
                </c:pt>
                <c:pt idx="1">
                  <c:v>9</c:v>
                </c:pt>
                <c:pt idx="2">
                  <c:v>5.4</c:v>
                </c:pt>
                <c:pt idx="3">
                  <c:v>5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7</c:v>
                </c:pt>
                <c:pt idx="8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FE9-43E9-A4FA-D76AFE86B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0355048"/>
        <c:axId val="530347176"/>
      </c:lineChart>
      <c:catAx>
        <c:axId val="53035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347176"/>
        <c:crosses val="autoZero"/>
        <c:auto val="1"/>
        <c:lblAlgn val="ctr"/>
        <c:lblOffset val="100"/>
        <c:noMultiLvlLbl val="0"/>
      </c:catAx>
      <c:valAx>
        <c:axId val="530347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355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dirty="0"/>
              <a:t>L'évolution</a:t>
            </a:r>
            <a:r>
              <a:rPr lang="fr-FR" sz="2000" baseline="0" dirty="0"/>
              <a:t> du poids des coalitions (%</a:t>
            </a:r>
            <a:r>
              <a:rPr lang="fr-FR" sz="2000" baseline="0" dirty="0" err="1"/>
              <a:t>tage</a:t>
            </a:r>
            <a:r>
              <a:rPr lang="fr-FR" sz="2000" baseline="0" dirty="0"/>
              <a:t> des sièges)</a:t>
            </a:r>
            <a:endParaRPr lang="fr-FR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Feuil3!$G$20</c:f>
              <c:strCache>
                <c:ptCount val="1"/>
                <c:pt idx="0">
                  <c:v>Grande coalition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Feuil3!$H$19:$J$19</c:f>
              <c:numCache>
                <c:formatCode>General</c:formatCode>
                <c:ptCount val="3"/>
                <c:pt idx="0">
                  <c:v>2009</c:v>
                </c:pt>
                <c:pt idx="1">
                  <c:v>2014</c:v>
                </c:pt>
                <c:pt idx="2">
                  <c:v>2019</c:v>
                </c:pt>
              </c:numCache>
            </c:numRef>
          </c:cat>
          <c:val>
            <c:numRef>
              <c:f>Feuil3!$H$20:$J$20</c:f>
              <c:numCache>
                <c:formatCode>General</c:formatCode>
                <c:ptCount val="3"/>
                <c:pt idx="0">
                  <c:v>62</c:v>
                </c:pt>
                <c:pt idx="1">
                  <c:v>54</c:v>
                </c:pt>
                <c:pt idx="2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A8-4085-86E1-2CA04F1C1DC5}"/>
            </c:ext>
          </c:extLst>
        </c:ser>
        <c:ser>
          <c:idx val="1"/>
          <c:order val="1"/>
          <c:tx>
            <c:strRef>
              <c:f>Feuil3!$G$21</c:f>
              <c:strCache>
                <c:ptCount val="1"/>
                <c:pt idx="0">
                  <c:v>Socialistes + Verts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Feuil3!$H$19:$J$19</c:f>
              <c:numCache>
                <c:formatCode>General</c:formatCode>
                <c:ptCount val="3"/>
                <c:pt idx="0">
                  <c:v>2009</c:v>
                </c:pt>
                <c:pt idx="1">
                  <c:v>2014</c:v>
                </c:pt>
                <c:pt idx="2">
                  <c:v>2019</c:v>
                </c:pt>
              </c:numCache>
            </c:numRef>
          </c:cat>
          <c:val>
            <c:numRef>
              <c:f>Feuil3!$H$21:$J$21</c:f>
              <c:numCache>
                <c:formatCode>General</c:formatCode>
                <c:ptCount val="3"/>
                <c:pt idx="0">
                  <c:v>33</c:v>
                </c:pt>
                <c:pt idx="1">
                  <c:v>32</c:v>
                </c:pt>
                <c:pt idx="2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A8-4085-86E1-2CA04F1C1DC5}"/>
            </c:ext>
          </c:extLst>
        </c:ser>
        <c:ser>
          <c:idx val="2"/>
          <c:order val="2"/>
          <c:tx>
            <c:strRef>
              <c:f>Feuil3!$G$22</c:f>
              <c:strCache>
                <c:ptCount val="1"/>
                <c:pt idx="0">
                  <c:v>Socialistes + Verts + Libéraux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Feuil3!$H$19:$J$19</c:f>
              <c:numCache>
                <c:formatCode>General</c:formatCode>
                <c:ptCount val="3"/>
                <c:pt idx="0">
                  <c:v>2009</c:v>
                </c:pt>
                <c:pt idx="1">
                  <c:v>2014</c:v>
                </c:pt>
                <c:pt idx="2">
                  <c:v>2019</c:v>
                </c:pt>
              </c:numCache>
            </c:numRef>
          </c:cat>
          <c:val>
            <c:numRef>
              <c:f>Feuil3!$H$22:$J$22</c:f>
              <c:numCache>
                <c:formatCode>General</c:formatCode>
                <c:ptCount val="3"/>
                <c:pt idx="0">
                  <c:v>44</c:v>
                </c:pt>
                <c:pt idx="1">
                  <c:v>41</c:v>
                </c:pt>
                <c:pt idx="2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A8-4085-86E1-2CA04F1C1DC5}"/>
            </c:ext>
          </c:extLst>
        </c:ser>
        <c:ser>
          <c:idx val="3"/>
          <c:order val="3"/>
          <c:tx>
            <c:strRef>
              <c:f>Feuil3!$G$23</c:f>
              <c:strCache>
                <c:ptCount val="1"/>
                <c:pt idx="0">
                  <c:v>Socialistes + Verts + Ext gauche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Feuil3!$H$19:$J$19</c:f>
              <c:numCache>
                <c:formatCode>General</c:formatCode>
                <c:ptCount val="3"/>
                <c:pt idx="0">
                  <c:v>2009</c:v>
                </c:pt>
                <c:pt idx="1">
                  <c:v>2014</c:v>
                </c:pt>
                <c:pt idx="2">
                  <c:v>2019</c:v>
                </c:pt>
              </c:numCache>
            </c:numRef>
          </c:cat>
          <c:val>
            <c:numRef>
              <c:f>Feuil3!$H$23:$J$23</c:f>
              <c:numCache>
                <c:formatCode>General</c:formatCode>
                <c:ptCount val="3"/>
                <c:pt idx="0">
                  <c:v>38</c:v>
                </c:pt>
                <c:pt idx="1">
                  <c:v>39</c:v>
                </c:pt>
                <c:pt idx="2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EA8-4085-86E1-2CA04F1C1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3300320"/>
        <c:axId val="463300976"/>
      </c:lineChart>
      <c:catAx>
        <c:axId val="46330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3300976"/>
        <c:crosses val="autoZero"/>
        <c:auto val="1"/>
        <c:lblAlgn val="ctr"/>
        <c:lblOffset val="100"/>
        <c:noMultiLvlLbl val="0"/>
      </c:catAx>
      <c:valAx>
        <c:axId val="463300976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330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3CA9B-58AB-4857-9594-9F5B1AFACAAF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3E287-804B-40EC-A90E-5CBA7127E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64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692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590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448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833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418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48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21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000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347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654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40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868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437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304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060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867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89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121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896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baseline="0" dirty="0"/>
              <a:t> main conclusions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EP and </a:t>
            </a:r>
            <a:r>
              <a:rPr lang="fr-FR" baseline="0" dirty="0" err="1"/>
              <a:t>crisis</a:t>
            </a:r>
            <a:endParaRPr lang="fr-FR" baseline="0" dirty="0"/>
          </a:p>
          <a:p>
            <a:pPr marL="0" indent="0">
              <a:buFontTx/>
              <a:buNone/>
            </a:pPr>
            <a:r>
              <a:rPr lang="fr-FR" baseline="0" dirty="0" err="1"/>
              <a:t>Polarization</a:t>
            </a:r>
            <a:r>
              <a:rPr lang="fr-FR" baseline="0" dirty="0"/>
              <a:t> </a:t>
            </a:r>
            <a:r>
              <a:rPr lang="fr-FR" baseline="0" dirty="0" err="1"/>
              <a:t>does</a:t>
            </a:r>
            <a:r>
              <a:rPr lang="fr-FR" baseline="0" dirty="0"/>
              <a:t> not </a:t>
            </a:r>
            <a:r>
              <a:rPr lang="fr-FR" baseline="0" dirty="0" err="1"/>
              <a:t>seem</a:t>
            </a:r>
            <a:r>
              <a:rPr lang="fr-FR" baseline="0" dirty="0"/>
              <a:t> to affect the </a:t>
            </a:r>
            <a:r>
              <a:rPr lang="fr-FR" baseline="0" dirty="0" err="1"/>
              <a:t>efficiency</a:t>
            </a:r>
            <a:r>
              <a:rPr lang="fr-FR" baseline="0" dirty="0"/>
              <a:t> of coalition building </a:t>
            </a:r>
            <a:r>
              <a:rPr lang="fr-FR" baseline="0" dirty="0" err="1"/>
              <a:t>process</a:t>
            </a:r>
            <a:r>
              <a:rPr lang="fr-FR" baseline="0" dirty="0"/>
              <a:t>. 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(see for instance the Six Pack that passed within a bit more than one year and only 70 EP Votes Against)</a:t>
            </a:r>
          </a:p>
          <a:p>
            <a:pPr marL="0" indent="0">
              <a:buFontTx/>
              <a:buNone/>
            </a:pPr>
            <a:endParaRPr lang="fr-FR" baseline="0" dirty="0"/>
          </a:p>
          <a:p>
            <a:pPr marL="0" indent="0">
              <a:buFontTx/>
              <a:buNone/>
            </a:pPr>
            <a:endParaRPr lang="fr-FR" baseline="0" dirty="0"/>
          </a:p>
          <a:p>
            <a:pPr marL="171450" indent="-171450">
              <a:buFontTx/>
              <a:buChar char="-"/>
            </a:pPr>
            <a:r>
              <a:rPr lang="fr-FR" baseline="0" dirty="0"/>
              <a:t>Coalition building </a:t>
            </a:r>
            <a:r>
              <a:rPr lang="fr-FR" baseline="0" dirty="0" err="1"/>
              <a:t>theories</a:t>
            </a:r>
            <a:endParaRPr lang="fr-FR" baseline="0" dirty="0"/>
          </a:p>
          <a:p>
            <a:pPr marL="0" indent="0">
              <a:buFontTx/>
              <a:buNone/>
            </a:pPr>
            <a:r>
              <a:rPr lang="fr-FR" baseline="0" dirty="0"/>
              <a:t>And more </a:t>
            </a:r>
            <a:r>
              <a:rPr lang="fr-FR" baseline="0" dirty="0" err="1"/>
              <a:t>precisely</a:t>
            </a:r>
            <a:r>
              <a:rPr lang="fr-FR" baseline="0" dirty="0"/>
              <a:t> the </a:t>
            </a:r>
            <a:r>
              <a:rPr lang="fr-FR" baseline="0" dirty="0" err="1"/>
              <a:t>role</a:t>
            </a:r>
            <a:r>
              <a:rPr lang="fr-FR" baseline="0" dirty="0"/>
              <a:t> of </a:t>
            </a:r>
            <a:r>
              <a:rPr lang="fr-FR" baseline="0" dirty="0" err="1"/>
              <a:t>MPs</a:t>
            </a:r>
            <a:r>
              <a:rPr lang="fr-FR" baseline="0" dirty="0"/>
              <a:t>’ </a:t>
            </a:r>
            <a:r>
              <a:rPr lang="fr-FR" baseline="0" dirty="0" err="1"/>
              <a:t>ideological</a:t>
            </a:r>
            <a:r>
              <a:rPr lang="fr-FR" baseline="0" dirty="0"/>
              <a:t> </a:t>
            </a:r>
            <a:r>
              <a:rPr lang="fr-FR" baseline="0" dirty="0" err="1"/>
              <a:t>preferences</a:t>
            </a:r>
            <a:r>
              <a:rPr lang="fr-FR" baseline="0" dirty="0"/>
              <a:t> as a </a:t>
            </a:r>
            <a:r>
              <a:rPr lang="fr-FR" baseline="0" dirty="0" err="1"/>
              <a:t>determinant</a:t>
            </a:r>
            <a:r>
              <a:rPr lang="fr-FR" baseline="0" dirty="0"/>
              <a:t> of coalition building </a:t>
            </a:r>
            <a:r>
              <a:rPr lang="fr-FR" baseline="0" dirty="0" err="1"/>
              <a:t>process</a:t>
            </a:r>
            <a:endParaRPr lang="fr-FR" baseline="0" dirty="0"/>
          </a:p>
          <a:p>
            <a:pPr marL="0" indent="0">
              <a:buFontTx/>
              <a:buNone/>
            </a:pPr>
            <a:endParaRPr lang="fr-FR" baseline="0" dirty="0"/>
          </a:p>
          <a:p>
            <a:pPr marL="0" indent="0">
              <a:buFontTx/>
              <a:buNone/>
            </a:pPr>
            <a:endParaRPr lang="fr-FR" baseline="0" dirty="0"/>
          </a:p>
          <a:p>
            <a:pPr marL="171450" indent="-171450">
              <a:buFontTx/>
              <a:buChar char="-"/>
            </a:pPr>
            <a:r>
              <a:rPr lang="fr-FR" baseline="0" dirty="0"/>
              <a:t>EU </a:t>
            </a:r>
            <a:r>
              <a:rPr lang="fr-FR" baseline="0" dirty="0" err="1"/>
              <a:t>decision</a:t>
            </a:r>
            <a:r>
              <a:rPr lang="fr-FR" baseline="0" dirty="0"/>
              <a:t> </a:t>
            </a:r>
            <a:r>
              <a:rPr lang="fr-FR" baseline="0" dirty="0" err="1"/>
              <a:t>making</a:t>
            </a:r>
            <a:r>
              <a:rPr lang="fr-FR" baseline="0" dirty="0"/>
              <a:t> </a:t>
            </a:r>
            <a:r>
              <a:rPr lang="fr-FR" baseline="0" dirty="0" err="1"/>
              <a:t>process</a:t>
            </a:r>
            <a:r>
              <a:rPr lang="fr-FR" baseline="0" dirty="0"/>
              <a:t> </a:t>
            </a:r>
            <a:r>
              <a:rPr lang="fr-FR" baseline="0" dirty="0" err="1"/>
              <a:t>at</a:t>
            </a:r>
            <a:r>
              <a:rPr lang="fr-FR" baseline="0" dirty="0"/>
              <a:t> large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policy-making in the current EU requires increasingly fast reactions to face the crisis, it is not inappropriate to conclude that the EU political system has a solid problem-solving capacity.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738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744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473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543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91% last </a:t>
            </a:r>
            <a:r>
              <a:rPr lang="fr-FR" dirty="0" err="1"/>
              <a:t>parliament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D4DD-ECBB-4173-9D17-ABF69C993B2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67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CC00-7479-4850-B214-40B4275B0261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E09-DBCB-4F8C-B391-904E402AC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08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CC00-7479-4850-B214-40B4275B0261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E09-DBCB-4F8C-B391-904E402AC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21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CC00-7479-4850-B214-40B4275B0261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E09-DBCB-4F8C-B391-904E402AC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877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ans image">
    <p:bg>
      <p:bgPr>
        <a:solidFill>
          <a:srgbClr val="E6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80031" y="2268488"/>
            <a:ext cx="7536104" cy="1143000"/>
          </a:xfrm>
        </p:spPr>
        <p:txBody>
          <a:bodyPr lIns="0" rIns="0" anchor="b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fr-FR" sz="4000" b="1" kern="1200" cap="all" baseline="0" dirty="0" smtClean="0">
                <a:solidFill>
                  <a:schemeClr val="bg1"/>
                </a:solidFill>
                <a:latin typeface="Arial Bold"/>
                <a:ea typeface="+mn-ea"/>
                <a:cs typeface="Arial Bold"/>
              </a:defRPr>
            </a:lvl1pPr>
          </a:lstStyle>
          <a:p>
            <a:r>
              <a:rPr lang="fr-FR" dirty="0"/>
              <a:t>Titre présentation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0031" y="3423429"/>
            <a:ext cx="7536183" cy="1085691"/>
          </a:xfrm>
        </p:spPr>
        <p:txBody>
          <a:bodyPr wrap="square" lIns="0" tIns="0" bIns="0" anchor="ctr">
            <a:noAutofit/>
          </a:bodyPr>
          <a:lstStyle>
            <a:lvl1pPr marL="0" indent="0" algn="l">
              <a:buNone/>
              <a:defRPr lang="fr-FR" sz="3200" kern="1200" cap="all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80031" y="4509121"/>
            <a:ext cx="5615443" cy="246221"/>
          </a:xfrm>
        </p:spPr>
        <p:txBody>
          <a:bodyPr wrap="square" lIns="0" tIns="0" bIns="0">
            <a:noAutofit/>
          </a:bodyPr>
          <a:lstStyle>
            <a:lvl1pPr marL="0" algn="l" defTabSz="914400" rtl="0" eaLnBrk="1" latinLnBrk="0" hangingPunct="1">
              <a:lnSpc>
                <a:spcPct val="130000"/>
              </a:lnSpc>
              <a:defRPr lang="fr-FR" sz="2000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dirty="0"/>
              <a:t>20/03/2015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3" y="369121"/>
            <a:ext cx="2592000" cy="30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83151" y="6381329"/>
            <a:ext cx="28448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24/03/2015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81329"/>
            <a:ext cx="386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60936" y="6381329"/>
            <a:ext cx="28448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5F994224-BB2D-4967-A46A-C39E0F5B81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2192000" cy="697957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661" y="919435"/>
            <a:ext cx="11266856" cy="697957"/>
          </a:xfrm>
        </p:spPr>
        <p:txBody>
          <a:bodyPr rIns="0">
            <a:noAutofit/>
          </a:bodyPr>
          <a:lstStyle>
            <a:lvl1pPr algn="l">
              <a:defRPr lang="fr-FR" sz="2200" b="1" kern="1200" cap="all" baseline="0" dirty="0">
                <a:solidFill>
                  <a:srgbClr val="E6142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3000"/>
              </a:spcBef>
              <a:spcAft>
                <a:spcPts val="2200"/>
              </a:spcAft>
              <a:buFont typeface="Arial" pitchFamily="34" charset="0"/>
              <a:buNone/>
            </a:pPr>
            <a:r>
              <a:rPr lang="fr-FR" dirty="0"/>
              <a:t>Modifiez le style du titre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444661" y="1916832"/>
            <a:ext cx="11266856" cy="421091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  <a:defRPr lang="fr-FR" sz="2000" kern="1200" cap="none" baseline="0" dirty="0" smtClean="0">
                <a:solidFill>
                  <a:srgbClr val="E6142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2563" indent="-1825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2563" algn="l"/>
              </a:tabLst>
              <a:defRPr sz="1600" b="1">
                <a:latin typeface="Arial" pitchFamily="34" charset="0"/>
                <a:cs typeface="Arial" pitchFamily="34" charset="0"/>
              </a:defRPr>
            </a:lvl2pPr>
            <a:lvl3pPr marL="182563" indent="0">
              <a:lnSpc>
                <a:spcPct val="110000"/>
              </a:lnSpc>
              <a:spcBef>
                <a:spcPts val="0"/>
              </a:spcBef>
              <a:buNone/>
              <a:defRPr sz="14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3215680" y="137161"/>
            <a:ext cx="8976320" cy="34897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r">
              <a:buFontTx/>
              <a:buNone/>
              <a:defRPr sz="14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 algn="r">
              <a:buFontTx/>
              <a:buNone/>
              <a:defRPr sz="12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 algn="r">
              <a:buFontTx/>
              <a:buNone/>
              <a:defRPr sz="11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 algn="r">
              <a:buFontTx/>
              <a:buNone/>
              <a:defRPr sz="11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15680" y="404665"/>
            <a:ext cx="8976320" cy="24444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r">
              <a:buFontTx/>
              <a:buNone/>
              <a:defRPr sz="14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 algn="r">
              <a:buFontTx/>
              <a:buNone/>
              <a:defRPr sz="12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 algn="r">
              <a:buFontTx/>
              <a:buNone/>
              <a:defRPr sz="11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 algn="r">
              <a:buFontTx/>
              <a:buNone/>
              <a:defRPr sz="11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Sous titre de la présentation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0" y="247695"/>
            <a:ext cx="1708800" cy="20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0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83151" y="6381331"/>
            <a:ext cx="28448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24/03/2015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81331"/>
            <a:ext cx="386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60936" y="6381331"/>
            <a:ext cx="28448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5F994224-BB2D-4967-A46A-C39E0F5B81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3"/>
            <a:ext cx="12192000" cy="697957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661" y="919437"/>
            <a:ext cx="11266856" cy="697957"/>
          </a:xfrm>
        </p:spPr>
        <p:txBody>
          <a:bodyPr rIns="0">
            <a:noAutofit/>
          </a:bodyPr>
          <a:lstStyle>
            <a:lvl1pPr algn="l">
              <a:defRPr lang="fr-FR" sz="1650" b="1" kern="1200" cap="all" baseline="0" dirty="0">
                <a:solidFill>
                  <a:srgbClr val="E6142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685800" rtl="0" eaLnBrk="1" latinLnBrk="0" hangingPunct="1">
              <a:lnSpc>
                <a:spcPct val="110000"/>
              </a:lnSpc>
              <a:spcBef>
                <a:spcPts val="2250"/>
              </a:spcBef>
              <a:spcAft>
                <a:spcPts val="1650"/>
              </a:spcAft>
              <a:buFont typeface="Arial" pitchFamily="34" charset="0"/>
              <a:buNone/>
            </a:pPr>
            <a:r>
              <a:rPr lang="fr-FR" dirty="0"/>
              <a:t>Modifiez le style du titre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444661" y="1916832"/>
            <a:ext cx="11266856" cy="421091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350"/>
              </a:spcBef>
              <a:spcAft>
                <a:spcPts val="450"/>
              </a:spcAft>
              <a:buNone/>
              <a:defRPr lang="fr-FR" sz="1500" kern="1200" cap="none" baseline="0" dirty="0" smtClean="0">
                <a:solidFill>
                  <a:srgbClr val="E6142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36922" indent="-136922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Arial" pitchFamily="34" charset="0"/>
              <a:buChar char="•"/>
              <a:tabLst>
                <a:tab pos="136922" algn="l"/>
              </a:tabLst>
              <a:defRPr sz="1200" b="1">
                <a:latin typeface="Arial" pitchFamily="34" charset="0"/>
                <a:cs typeface="Arial" pitchFamily="34" charset="0"/>
              </a:defRPr>
            </a:lvl2pPr>
            <a:lvl3pPr marL="136922" indent="0">
              <a:lnSpc>
                <a:spcPct val="110000"/>
              </a:lnSpc>
              <a:spcBef>
                <a:spcPts val="0"/>
              </a:spcBef>
              <a:buNone/>
              <a:defRPr sz="105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3215680" y="137161"/>
            <a:ext cx="8976320" cy="34897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2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r">
              <a:buFontTx/>
              <a:buNone/>
              <a:defRPr sz="105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685800" indent="0" algn="r">
              <a:buFontTx/>
              <a:buNone/>
              <a:defRPr sz="9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028700" indent="0" algn="r">
              <a:buFontTx/>
              <a:buNone/>
              <a:defRPr sz="825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371600" indent="0" algn="r">
              <a:buFontTx/>
              <a:buNone/>
              <a:defRPr sz="825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15680" y="404667"/>
            <a:ext cx="8976320" cy="24444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75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r">
              <a:buFontTx/>
              <a:buNone/>
              <a:defRPr sz="105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685800" indent="0" algn="r">
              <a:buFontTx/>
              <a:buNone/>
              <a:defRPr sz="9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028700" indent="0" algn="r">
              <a:buFontTx/>
              <a:buNone/>
              <a:defRPr sz="825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371600" indent="0" algn="r">
              <a:buFontTx/>
              <a:buNone/>
              <a:defRPr sz="825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Sous titre de la présentation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0" y="247697"/>
            <a:ext cx="1708800" cy="20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83151" y="6381329"/>
            <a:ext cx="28448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24/03/2015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81329"/>
            <a:ext cx="386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60936" y="6381329"/>
            <a:ext cx="28448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5F994224-BB2D-4967-A46A-C39E0F5B81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2192000" cy="697957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661" y="919435"/>
            <a:ext cx="11266856" cy="697957"/>
          </a:xfrm>
        </p:spPr>
        <p:txBody>
          <a:bodyPr rIns="0">
            <a:noAutofit/>
          </a:bodyPr>
          <a:lstStyle>
            <a:lvl1pPr algn="l">
              <a:defRPr lang="fr-FR" sz="2200" b="1" kern="1200" cap="all" baseline="0" dirty="0">
                <a:solidFill>
                  <a:srgbClr val="E6142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3000"/>
              </a:spcBef>
              <a:spcAft>
                <a:spcPts val="2200"/>
              </a:spcAft>
              <a:buFont typeface="Arial" pitchFamily="34" charset="0"/>
              <a:buNone/>
            </a:pPr>
            <a:r>
              <a:rPr lang="fr-FR" dirty="0"/>
              <a:t>Modifiez le style du titre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444661" y="1916832"/>
            <a:ext cx="11266856" cy="421091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  <a:defRPr lang="fr-FR" sz="2000" kern="1200" cap="none" baseline="0" dirty="0" smtClean="0">
                <a:solidFill>
                  <a:srgbClr val="E6142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2563" indent="-1825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2563" algn="l"/>
              </a:tabLst>
              <a:defRPr sz="1600" b="1">
                <a:latin typeface="Arial" pitchFamily="34" charset="0"/>
                <a:cs typeface="Arial" pitchFamily="34" charset="0"/>
              </a:defRPr>
            </a:lvl2pPr>
            <a:lvl3pPr marL="182563" indent="0">
              <a:lnSpc>
                <a:spcPct val="110000"/>
              </a:lnSpc>
              <a:spcBef>
                <a:spcPts val="0"/>
              </a:spcBef>
              <a:buNone/>
              <a:defRPr sz="14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3215680" y="137161"/>
            <a:ext cx="8976320" cy="34897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r">
              <a:buFontTx/>
              <a:buNone/>
              <a:defRPr sz="14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 algn="r">
              <a:buFontTx/>
              <a:buNone/>
              <a:defRPr sz="12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 algn="r">
              <a:buFontTx/>
              <a:buNone/>
              <a:defRPr sz="11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 algn="r">
              <a:buFontTx/>
              <a:buNone/>
              <a:defRPr sz="11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15680" y="404665"/>
            <a:ext cx="8976320" cy="24444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r">
              <a:buFontTx/>
              <a:buNone/>
              <a:defRPr sz="14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 algn="r">
              <a:buFontTx/>
              <a:buNone/>
              <a:defRPr sz="12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 algn="r">
              <a:buFontTx/>
              <a:buNone/>
              <a:defRPr sz="11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 algn="r">
              <a:buFontTx/>
              <a:buNone/>
              <a:defRPr sz="11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Sous titre de la présentation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0" y="247695"/>
            <a:ext cx="1708800" cy="20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8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44661" y="919213"/>
            <a:ext cx="11265600" cy="698400"/>
          </a:xfrm>
        </p:spPr>
        <p:txBody>
          <a:bodyPr>
            <a:normAutofit/>
          </a:bodyPr>
          <a:lstStyle>
            <a:lvl1pPr algn="l">
              <a:defRPr lang="fr-FR" sz="2200" b="1" kern="1200" cap="all" baseline="0" dirty="0">
                <a:solidFill>
                  <a:srgbClr val="E6142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1"/>
            <a:ext cx="12192000" cy="697957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83151" y="6381329"/>
            <a:ext cx="28448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24/03/2015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81329"/>
            <a:ext cx="386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60936" y="6381329"/>
            <a:ext cx="28448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5F994224-BB2D-4967-A46A-C39E0F5B81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3215680" y="137161"/>
            <a:ext cx="8976320" cy="34897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r">
              <a:buFontTx/>
              <a:buNone/>
              <a:defRPr sz="14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 algn="r">
              <a:buFontTx/>
              <a:buNone/>
              <a:defRPr sz="12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 algn="r">
              <a:buFontTx/>
              <a:buNone/>
              <a:defRPr sz="11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 algn="r">
              <a:buFontTx/>
              <a:buNone/>
              <a:defRPr sz="11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15680" y="404665"/>
            <a:ext cx="8976320" cy="24444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r">
              <a:buFontTx/>
              <a:buNone/>
              <a:defRPr sz="14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 algn="r">
              <a:buFontTx/>
              <a:buNone/>
              <a:defRPr sz="12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 algn="r">
              <a:buFontTx/>
              <a:buNone/>
              <a:defRPr sz="11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 algn="r">
              <a:buFontTx/>
              <a:buNone/>
              <a:defRPr sz="110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Sous titre de la présentation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0" y="247695"/>
            <a:ext cx="1708800" cy="20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8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CC00-7479-4850-B214-40B4275B0261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E09-DBCB-4F8C-B391-904E402AC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81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CC00-7479-4850-B214-40B4275B0261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E09-DBCB-4F8C-B391-904E402AC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02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CC00-7479-4850-B214-40B4275B0261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E09-DBCB-4F8C-B391-904E402AC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82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CC00-7479-4850-B214-40B4275B0261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E09-DBCB-4F8C-B391-904E402AC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87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CC00-7479-4850-B214-40B4275B0261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E09-DBCB-4F8C-B391-904E402AC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52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CC00-7479-4850-B214-40B4275B0261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E09-DBCB-4F8C-B391-904E402AC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70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CC00-7479-4850-B214-40B4275B0261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E09-DBCB-4F8C-B391-904E402AC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44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CC00-7479-4850-B214-40B4275B0261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E09-DBCB-4F8C-B391-904E402AC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31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DCC00-7479-4850-B214-40B4275B0261}" type="datetimeFigureOut">
              <a:rPr lang="fr-FR" smtClean="0"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98E09-DBCB-4F8C-B391-904E402AC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13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84023" y="2268488"/>
            <a:ext cx="898526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Le Parlement européen et les politiques environnementales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1884023" y="4397950"/>
            <a:ext cx="5615443" cy="246221"/>
          </a:xfrm>
        </p:spPr>
        <p:txBody>
          <a:bodyPr/>
          <a:lstStyle/>
          <a:p>
            <a:r>
              <a:rPr lang="fr-FR" dirty="0"/>
              <a:t>Olivier </a:t>
            </a:r>
            <a:r>
              <a:rPr lang="fr-FR" dirty="0" err="1"/>
              <a:t>Rozenberg</a:t>
            </a:r>
            <a:r>
              <a:rPr lang="fr-FR" dirty="0"/>
              <a:t>  9/12/2020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496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1624" y="5661248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Nombre</a:t>
            </a:r>
            <a:r>
              <a:rPr lang="en-US" b="1" dirty="0"/>
              <a:t> </a:t>
            </a:r>
            <a:r>
              <a:rPr lang="en-US" b="1" dirty="0" err="1"/>
              <a:t>d’actes</a:t>
            </a:r>
            <a:r>
              <a:rPr lang="en-US" b="1" dirty="0"/>
              <a:t> </a:t>
            </a:r>
            <a:r>
              <a:rPr lang="en-US" b="1" dirty="0" err="1"/>
              <a:t>adoptés</a:t>
            </a:r>
            <a:r>
              <a:rPr lang="en-US" b="1" dirty="0"/>
              <a:t> par an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87668" y="768882"/>
            <a:ext cx="9144000" cy="697957"/>
          </a:xfrm>
        </p:spPr>
        <p:txBody>
          <a:bodyPr>
            <a:noAutofit/>
          </a:bodyPr>
          <a:lstStyle/>
          <a:p>
            <a:pPr marL="525463" lvl="1" indent="-342900" algn="l"/>
            <a:r>
              <a:rPr lang="fr-FR" sz="2000" b="1" dirty="0">
                <a:solidFill>
                  <a:srgbClr val="FF0000"/>
                </a:solidFill>
                <a:latin typeface="Arial"/>
                <a:cs typeface="Arial"/>
              </a:rPr>
              <a:t>Le contexte 2 : la baisse du nombre de lois européennes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LEGISLATIVE OUTPUT IN EU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729" y="1772816"/>
            <a:ext cx="45719" cy="3312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2279576" y="1772816"/>
          <a:ext cx="734481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5087889" y="1772816"/>
            <a:ext cx="45719" cy="3312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456041" y="1772816"/>
            <a:ext cx="45719" cy="3312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896201" y="1772816"/>
            <a:ext cx="45719" cy="3312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264353" y="1772816"/>
            <a:ext cx="45719" cy="3312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4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044498" y="775378"/>
            <a:ext cx="9144000" cy="697957"/>
          </a:xfrm>
        </p:spPr>
        <p:txBody>
          <a:bodyPr>
            <a:normAutofit/>
          </a:bodyPr>
          <a:lstStyle/>
          <a:p>
            <a:r>
              <a:rPr lang="fr-FR" sz="2000" dirty="0"/>
              <a:t>Policy </a:t>
            </a:r>
            <a:r>
              <a:rPr lang="fr-FR" sz="2000" dirty="0" err="1"/>
              <a:t>fields</a:t>
            </a:r>
            <a:r>
              <a:rPr lang="fr-FR" sz="2000" dirty="0"/>
              <a:t> in 2014-2019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LEGISLATIVE OUTPUT IN EU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27649" y="6471315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% of </a:t>
            </a:r>
            <a:r>
              <a:rPr lang="fr-FR" b="1" dirty="0" err="1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acts</a:t>
            </a:r>
            <a:r>
              <a:rPr lang="fr-FR" b="1" dirty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adopted</a:t>
            </a:r>
            <a:r>
              <a:rPr lang="fr-FR" b="1" dirty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in </a:t>
            </a:r>
            <a:r>
              <a:rPr lang="fr-FR" b="1" dirty="0" err="1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each</a:t>
            </a:r>
            <a:r>
              <a:rPr lang="fr-FR" b="1" dirty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policy</a:t>
            </a:r>
            <a:r>
              <a:rPr lang="fr-FR" b="1" dirty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field</a:t>
            </a:r>
            <a:r>
              <a:rPr lang="fr-FR" b="1" dirty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(2014-2019)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/>
        </p:nvGraphicFramePr>
        <p:xfrm>
          <a:off x="2495600" y="1196752"/>
          <a:ext cx="72517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Connecteur droit avec flèche 16"/>
          <p:cNvCxnSpPr/>
          <p:nvPr/>
        </p:nvCxnSpPr>
        <p:spPr>
          <a:xfrm flipV="1">
            <a:off x="1866900" y="3981450"/>
            <a:ext cx="2286000" cy="809379"/>
          </a:xfrm>
          <a:prstGeom prst="straightConnector1">
            <a:avLst/>
          </a:prstGeom>
          <a:ln w="47625" cmpd="sng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03281" y="4606163"/>
            <a:ext cx="165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Environnement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84250" y="5484119"/>
            <a:ext cx="2965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Une 20aine de lois/législature</a:t>
            </a:r>
          </a:p>
          <a:p>
            <a:r>
              <a:rPr lang="fr-FR" dirty="0"/>
              <a:t>Une part stable depuis 25 ans</a:t>
            </a:r>
          </a:p>
        </p:txBody>
      </p:sp>
    </p:spTree>
    <p:extLst>
      <p:ext uri="{BB962C8B-B14F-4D97-AF65-F5344CB8AC3E}">
        <p14:creationId xmlns:p14="http://schemas.microsoft.com/office/powerpoint/2010/main" val="4696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90500" y="954050"/>
            <a:ext cx="9252520" cy="4671335"/>
          </a:xfrm>
        </p:spPr>
        <p:txBody>
          <a:bodyPr>
            <a:noAutofit/>
          </a:bodyPr>
          <a:lstStyle/>
          <a:p>
            <a:br>
              <a:rPr lang="en-GB" sz="2000" dirty="0"/>
            </a:br>
            <a:r>
              <a:rPr lang="en-GB" sz="2000" dirty="0"/>
              <a:t>TEXTS ADOPTED IN ENV (2014-2019)</a:t>
            </a: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endParaRPr lang="en-GB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LEGISLATIVE OUTPUT IN EU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1570" y="584564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Mean</a:t>
            </a:r>
            <a:r>
              <a:rPr lang="fr-FR" dirty="0"/>
              <a:t>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days</a:t>
            </a:r>
            <a:r>
              <a:rPr lang="fr-FR" dirty="0"/>
              <a:t> for adoption of EU </a:t>
            </a:r>
            <a:r>
              <a:rPr lang="fr-FR" dirty="0" err="1"/>
              <a:t>laws</a:t>
            </a:r>
            <a:r>
              <a:rPr lang="fr-FR" dirty="0"/>
              <a:t> (ENV)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36034"/>
            <a:ext cx="6743700" cy="68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9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524000" y="845897"/>
            <a:ext cx="9252520" cy="4671335"/>
          </a:xfrm>
        </p:spPr>
        <p:txBody>
          <a:bodyPr>
            <a:noAutofit/>
          </a:bodyPr>
          <a:lstStyle/>
          <a:p>
            <a:r>
              <a:rPr lang="en-GB" sz="2000" dirty="0"/>
              <a:t>Des </a:t>
            </a:r>
            <a:r>
              <a:rPr lang="en-GB" sz="2000" dirty="0" err="1"/>
              <a:t>lois</a:t>
            </a:r>
            <a:r>
              <a:rPr lang="en-GB" sz="2000" dirty="0"/>
              <a:t> </a:t>
            </a:r>
            <a:r>
              <a:rPr lang="en-GB" sz="2000" dirty="0" err="1"/>
              <a:t>longues</a:t>
            </a:r>
            <a:r>
              <a:rPr lang="en-GB" sz="2000" dirty="0"/>
              <a:t> a ADOPTER</a:t>
            </a: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endParaRPr lang="en-GB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LEGISLATIVE OUTPUT IN EU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75720" y="5949280"/>
            <a:ext cx="5448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Mean</a:t>
            </a:r>
            <a:r>
              <a:rPr lang="fr-FR" dirty="0"/>
              <a:t>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days</a:t>
            </a:r>
            <a:r>
              <a:rPr lang="fr-FR" dirty="0"/>
              <a:t> for adoption EU </a:t>
            </a:r>
            <a:r>
              <a:rPr lang="fr-FR" dirty="0" err="1"/>
              <a:t>laws</a:t>
            </a:r>
            <a:r>
              <a:rPr lang="fr-FR" dirty="0"/>
              <a:t> (2014-2019)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3791744" y="29969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necteur droit 4"/>
          <p:cNvCxnSpPr/>
          <p:nvPr/>
        </p:nvCxnSpPr>
        <p:spPr>
          <a:xfrm>
            <a:off x="3575720" y="4797152"/>
            <a:ext cx="5616624" cy="0"/>
          </a:xfrm>
          <a:prstGeom prst="line">
            <a:avLst/>
          </a:prstGeom>
          <a:ln>
            <a:solidFill>
              <a:srgbClr val="E614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400256" y="4869161"/>
            <a:ext cx="2160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srgbClr val="FF0000"/>
                </a:solidFill>
              </a:rPr>
              <a:t>Mean</a:t>
            </a:r>
            <a:r>
              <a:rPr lang="fr-FR" sz="1200" b="1" dirty="0">
                <a:solidFill>
                  <a:srgbClr val="FF0000"/>
                </a:solidFill>
              </a:rPr>
              <a:t> for all </a:t>
            </a:r>
            <a:r>
              <a:rPr lang="fr-FR" sz="1200" b="1" dirty="0" err="1">
                <a:solidFill>
                  <a:srgbClr val="FF0000"/>
                </a:solidFill>
              </a:rPr>
              <a:t>policy</a:t>
            </a:r>
            <a:r>
              <a:rPr lang="fr-FR" sz="1200" b="1" dirty="0">
                <a:solidFill>
                  <a:srgbClr val="FF0000"/>
                </a:solidFill>
              </a:rPr>
              <a:t> </a:t>
            </a:r>
            <a:r>
              <a:rPr lang="fr-FR" sz="1200" b="1" dirty="0" err="1">
                <a:solidFill>
                  <a:srgbClr val="FF0000"/>
                </a:solidFill>
              </a:rPr>
              <a:t>fields</a:t>
            </a:r>
            <a:endParaRPr lang="fr-F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5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44241" y="682593"/>
            <a:ext cx="8783638" cy="1113301"/>
          </a:xfrm>
        </p:spPr>
        <p:txBody>
          <a:bodyPr>
            <a:noAutofit/>
          </a:bodyPr>
          <a:lstStyle/>
          <a:p>
            <a:pPr algn="l"/>
            <a:r>
              <a:rPr lang="fr-FR" sz="2000" dirty="0"/>
              <a:t>DES LOIS LONGUES EN TAILLE :</a:t>
            </a:r>
            <a:br>
              <a:rPr lang="fr-FR" sz="2000" dirty="0"/>
            </a:br>
            <a:r>
              <a:rPr lang="fr-FR" sz="2000" cap="none" dirty="0"/>
              <a:t>des paquets + des négociations difficiles + de la défiance </a:t>
            </a:r>
            <a:br>
              <a:rPr lang="fr-FR" sz="2000" cap="none" dirty="0"/>
            </a:br>
            <a:endParaRPr lang="fr-FR" sz="2000" cap="non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LEGISLATIVE OUTPUT EU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1504" y="6093297"/>
            <a:ext cx="8820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Note: annexes excluded</a:t>
            </a:r>
            <a:endParaRPr lang="fr-FR" sz="120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3810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3503712" y="2996952"/>
            <a:ext cx="5616624" cy="0"/>
          </a:xfrm>
          <a:prstGeom prst="line">
            <a:avLst/>
          </a:prstGeom>
          <a:ln>
            <a:solidFill>
              <a:srgbClr val="E614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400256" y="3068961"/>
            <a:ext cx="2160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srgbClr val="FF0000"/>
                </a:solidFill>
              </a:rPr>
              <a:t>Mean</a:t>
            </a:r>
            <a:r>
              <a:rPr lang="fr-FR" sz="1200" b="1" dirty="0">
                <a:solidFill>
                  <a:srgbClr val="FF0000"/>
                </a:solidFill>
              </a:rPr>
              <a:t> for all </a:t>
            </a:r>
            <a:r>
              <a:rPr lang="fr-FR" sz="1200" b="1" dirty="0" err="1">
                <a:solidFill>
                  <a:srgbClr val="FF0000"/>
                </a:solidFill>
              </a:rPr>
              <a:t>policy</a:t>
            </a:r>
            <a:r>
              <a:rPr lang="fr-FR" sz="1200" b="1" dirty="0">
                <a:solidFill>
                  <a:srgbClr val="FF0000"/>
                </a:solidFill>
              </a:rPr>
              <a:t> </a:t>
            </a:r>
            <a:r>
              <a:rPr lang="fr-FR" sz="1200" b="1" dirty="0" err="1">
                <a:solidFill>
                  <a:srgbClr val="FF0000"/>
                </a:solidFill>
              </a:rPr>
              <a:t>fields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51784" y="4941168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Mean number of words per act (2014-19)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842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224-BB2D-4967-A46A-C39E0F5B812A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2009-19 : une baisse de l’ambition environnementale de la législation européenne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519730" y="1887717"/>
            <a:ext cx="5842970" cy="456112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r-FR" dirty="0"/>
              <a:t>Effet crise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r-FR" dirty="0"/>
              <a:t>Effet élargissement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r-FR" dirty="0"/>
              <a:t>Effet droitisation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fr-FR" dirty="0"/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Bleu = 1996-2008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Orange = 2009-2019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EPI = </a:t>
            </a:r>
            <a:r>
              <a:rPr lang="fr-FR" dirty="0" err="1">
                <a:solidFill>
                  <a:schemeClr val="tx1"/>
                </a:solidFill>
              </a:rPr>
              <a:t>Environmental</a:t>
            </a:r>
            <a:r>
              <a:rPr lang="fr-FR" dirty="0">
                <a:solidFill>
                  <a:schemeClr val="tx1"/>
                </a:solidFill>
              </a:rPr>
              <a:t> protection index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(5 = forte ambition)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Parlement européen et les politiques environnementales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50" y="1887716"/>
            <a:ext cx="6947036" cy="44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224-BB2D-4967-A46A-C39E0F5B812A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4661" y="767035"/>
            <a:ext cx="11266856" cy="697957"/>
          </a:xfrm>
        </p:spPr>
        <p:txBody>
          <a:bodyPr/>
          <a:lstStyle/>
          <a:p>
            <a:r>
              <a:rPr lang="fr-FR" dirty="0"/>
              <a:t>3. Le Parlement européen et la politique environnementale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444661" y="1573932"/>
            <a:ext cx="11266856" cy="5131668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 Une position traditionnellement ambitieuse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Pour exister et démontrer son utilité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Des divisions moindres qu’au Conseil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Ouverture à une plus grande diversité de lobbies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Une ambition un peu émoussée (2004-2019)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L’arrivée de l’Est de l’Europe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Une moindre capacité des deux grandes forces politiques à s’entendre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Les Verts, partenaires politiques marginaux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Une régulation européenne qui cherche à limiter le rôle du PE (actes délégués, paquets)</a:t>
            </a:r>
            <a:endParaRPr lang="fr-FR" dirty="0"/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Un PE plus réformiste qu’innovateur pour l’environnement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Parlement européen et les politiques environnementales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117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224-BB2D-4967-A46A-C39E0F5B812A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Après 2004, des amendements environnementaux moins ambitieux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444661" y="1718797"/>
            <a:ext cx="11116718" cy="456112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Parlement européen et les politiques environnementales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908534"/>
            <a:ext cx="11705736" cy="37866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21347" y="5884937"/>
            <a:ext cx="7019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Source: Burns et al.</a:t>
            </a:r>
          </a:p>
          <a:p>
            <a:r>
              <a:rPr lang="fr-FR" dirty="0"/>
              <a:t>Importance environnementale : selon le </a:t>
            </a:r>
            <a:r>
              <a:rPr lang="fr-FR" i="1" dirty="0" err="1"/>
              <a:t>Environmental</a:t>
            </a:r>
            <a:r>
              <a:rPr lang="fr-FR" i="1" dirty="0"/>
              <a:t> Protection Index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6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224-BB2D-4967-A46A-C39E0F5B812A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4661" y="1071835"/>
            <a:ext cx="11266856" cy="697957"/>
          </a:xfrm>
        </p:spPr>
        <p:txBody>
          <a:bodyPr/>
          <a:lstStyle/>
          <a:p>
            <a:r>
              <a:rPr lang="fr-FR" dirty="0"/>
              <a:t>Des grandes coalitions droite/gauche moins fréquentes en matière environnementale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444661" y="1609010"/>
            <a:ext cx="11116718" cy="456112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Les libéraux (ALDE) en « faiseur de roi »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Votes au PE (2014-19)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Parlement européen et les politiques environnementales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49" y="3276600"/>
            <a:ext cx="10272065" cy="14410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708294"/>
            <a:ext cx="10272065" cy="4217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877" y="1698073"/>
            <a:ext cx="3895937" cy="157852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150" y="6348302"/>
            <a:ext cx="3371850" cy="50969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44661" y="5581650"/>
            <a:ext cx="11304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de supère grande coalition : taxe sur les objets plastiques à usage unique (14 mars 2018)</a:t>
            </a:r>
          </a:p>
          <a:p>
            <a:r>
              <a:rPr lang="fr-FR" dirty="0"/>
              <a:t>Exemple de coalition de centre gauche (+ Verts &amp; </a:t>
            </a:r>
            <a:r>
              <a:rPr lang="fr-FR" dirty="0" err="1"/>
              <a:t>ext</a:t>
            </a:r>
            <a:r>
              <a:rPr lang="fr-FR" dirty="0"/>
              <a:t> gauche) : fin des subventions aux hydrocarbures (17 février 2018)</a:t>
            </a:r>
          </a:p>
        </p:txBody>
      </p:sp>
    </p:spTree>
    <p:extLst>
      <p:ext uri="{BB962C8B-B14F-4D97-AF65-F5344CB8AC3E}">
        <p14:creationId xmlns:p14="http://schemas.microsoft.com/office/powerpoint/2010/main" val="41836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224-BB2D-4967-A46A-C39E0F5B812A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centre et la droite dans l’hésitation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444661" y="1718797"/>
            <a:ext cx="11116718" cy="456112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 Analyse des votes (2014-19)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Parlement européen et les politiques environnementales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05" y="3947245"/>
            <a:ext cx="10334695" cy="11735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05" y="5637882"/>
            <a:ext cx="10334695" cy="6459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05" y="5061526"/>
            <a:ext cx="10334695" cy="590551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4171950" y="3208005"/>
            <a:ext cx="857250" cy="1912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0668000" y="3208005"/>
            <a:ext cx="381000" cy="25831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7299094" y="3676650"/>
            <a:ext cx="120881" cy="19754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7419975" y="3676650"/>
            <a:ext cx="195749" cy="21145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7419975" y="3676650"/>
            <a:ext cx="1857375" cy="21145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682911" y="2764384"/>
            <a:ext cx="372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Verts forment le groupe où l’on est le + souvent d’accord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0002072" y="1746308"/>
            <a:ext cx="2154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Globalement, l’environnement ne divise pas particulièrement en interne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877050" y="2209799"/>
            <a:ext cx="2400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droite, les libéraux et les eurosceptiques sont + divisés en interne sur l’environnement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6363137"/>
            <a:ext cx="3371850" cy="50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5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224-BB2D-4967-A46A-C39E0F5B812A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444661" y="1718797"/>
            <a:ext cx="11116718" cy="456112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Parlement européen et les politiques environnementales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20425" t="21614" r="20717" b="7032"/>
          <a:stretch/>
        </p:blipFill>
        <p:spPr>
          <a:xfrm>
            <a:off x="1676400" y="753643"/>
            <a:ext cx="9220200" cy="628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224-BB2D-4967-A46A-C39E0F5B812A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444661" y="1718797"/>
            <a:ext cx="2412839" cy="456112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b="1" dirty="0"/>
              <a:t>Les Verts à mi-chemin entre majorité et opposition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Parlement européen et les politiques environnementales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8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727107"/>
            <a:ext cx="9187800" cy="613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79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224-BB2D-4967-A46A-C39E0F5B812A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progression des actes délégués… défavorables au PE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Parlement européen et les politiques environnementales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2076931" y="1719263"/>
            <a:ext cx="7852400" cy="456088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44661" y="6381329"/>
            <a:ext cx="480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OLP = législation ordinaire / DLA = actes délégués</a:t>
            </a:r>
          </a:p>
        </p:txBody>
      </p:sp>
    </p:spTree>
    <p:extLst>
      <p:ext uri="{BB962C8B-B14F-4D97-AF65-F5344CB8AC3E}">
        <p14:creationId xmlns:p14="http://schemas.microsoft.com/office/powerpoint/2010/main" val="416806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224-BB2D-4967-A46A-C39E0F5B812A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Et maintenant 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444661" y="1718797"/>
            <a:ext cx="11116718" cy="456112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Le Parlement européen est en pointe sur les questions environnementales.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Il y a cependant des limites à son action &amp; influence.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Parlement européen et les politiques environnementales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50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224-BB2D-4967-A46A-C39E0F5B812A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2019 : DES Élections européennes plutôt bénéfiques pour les verts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Parlement européen et les politiques environnementales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54392341"/>
              </p:ext>
            </p:extLst>
          </p:nvPr>
        </p:nvGraphicFramePr>
        <p:xfrm>
          <a:off x="444500" y="1719263"/>
          <a:ext cx="11117263" cy="456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9315450" y="6148828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68 élus / 705</a:t>
            </a:r>
          </a:p>
        </p:txBody>
      </p:sp>
    </p:spTree>
    <p:extLst>
      <p:ext uri="{BB962C8B-B14F-4D97-AF65-F5344CB8AC3E}">
        <p14:creationId xmlns:p14="http://schemas.microsoft.com/office/powerpoint/2010/main" val="26601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224-BB2D-4967-A46A-C39E0F5B812A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verts, un partenaire possible de coalition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Parlement européen et les politiques environnementales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57498907"/>
              </p:ext>
            </p:extLst>
          </p:nvPr>
        </p:nvGraphicFramePr>
        <p:xfrm>
          <a:off x="444500" y="1719263"/>
          <a:ext cx="11117263" cy="456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81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224-BB2D-4967-A46A-C39E0F5B812A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4661" y="747985"/>
            <a:ext cx="11266856" cy="697957"/>
          </a:xfrm>
        </p:spPr>
        <p:txBody>
          <a:bodyPr/>
          <a:lstStyle/>
          <a:p>
            <a:r>
              <a:rPr lang="fr-FR" dirty="0"/>
              <a:t>Les équilibres interne au groupe VERTS/ALE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444661" y="1375897"/>
            <a:ext cx="11116718" cy="456112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Allemagne 25 (36 %) + France 13 (19 %) = 55 % groupe (contre 35 % du PE) 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7 députés d’Etats ayant adhéré depuis 2004 (10 % du groupe contre 31% du PE)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Parlement européen et les politiques environnementales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/>
          <a:stretch/>
        </p:blipFill>
        <p:spPr>
          <a:xfrm>
            <a:off x="-1" y="2476500"/>
            <a:ext cx="12166733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224-BB2D-4967-A46A-C39E0F5B812A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6091" y="918828"/>
            <a:ext cx="5098889" cy="697957"/>
          </a:xfrm>
        </p:spPr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Pe</a:t>
            </a:r>
            <a:r>
              <a:rPr lang="fr-FR" dirty="0"/>
              <a:t> et les dossiers actuels : </a:t>
            </a:r>
            <a:r>
              <a:rPr lang="fr-FR" dirty="0" err="1"/>
              <a:t>policies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136091" y="1741404"/>
            <a:ext cx="4527389" cy="500504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Le PE ne peut peser que sur une partie des leviers de la transitions énergétique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Le cadre financier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La législation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Résolution  (ex : </a:t>
            </a:r>
            <a:r>
              <a:rPr lang="fr-FR" dirty="0" err="1">
                <a:solidFill>
                  <a:schemeClr val="tx1"/>
                </a:solidFill>
              </a:rPr>
              <a:t>janv</a:t>
            </a:r>
            <a:r>
              <a:rPr lang="fr-FR" dirty="0">
                <a:solidFill>
                  <a:schemeClr val="tx1"/>
                </a:solidFill>
              </a:rPr>
              <a:t> 2020 pour une révision de la directive sur les sources d’énergie renouvelables)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Une influence par la bande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Législation hors environnement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Future approbation des Fonds de relance (NGEU)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Parlement européen et les politiques environnementales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8" name="Image 7"/>
          <p:cNvPicPr/>
          <p:nvPr/>
        </p:nvPicPr>
        <p:blipFill rotWithShape="1">
          <a:blip r:embed="rId3"/>
          <a:srcRect l="24207" t="18444" r="27933" b="19802"/>
          <a:stretch/>
        </p:blipFill>
        <p:spPr>
          <a:xfrm>
            <a:off x="5238750" y="753644"/>
            <a:ext cx="6941840" cy="60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3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224-BB2D-4967-A46A-C39E0F5B812A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4661" y="824185"/>
            <a:ext cx="6184739" cy="697957"/>
          </a:xfrm>
        </p:spPr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Pe</a:t>
            </a:r>
            <a:r>
              <a:rPr lang="fr-FR" dirty="0"/>
              <a:t> et les dossiers actuels : </a:t>
            </a:r>
            <a:r>
              <a:rPr lang="fr-FR" dirty="0" err="1"/>
              <a:t>politics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197011" y="1718797"/>
            <a:ext cx="8604089" cy="5027657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Pression en faveur d’un agenda ambitieux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Ex : tribune sept 2020 sur le traité sur la charte de l’énergie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Mais des critiques à droite vis-à-vis de la Commission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PPE : droite allemande, espagnole, italienne 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”There has to be a balance between a green agenda and an EPP agenda” </a:t>
            </a:r>
            <a:r>
              <a:rPr lang="fr-FR" dirty="0">
                <a:solidFill>
                  <a:schemeClr val="tx1"/>
                </a:solidFill>
              </a:rPr>
              <a:t>Dennis </a:t>
            </a:r>
            <a:r>
              <a:rPr lang="fr-FR" dirty="0" err="1">
                <a:solidFill>
                  <a:schemeClr val="tx1"/>
                </a:solidFill>
              </a:rPr>
              <a:t>Radtke</a:t>
            </a:r>
            <a:r>
              <a:rPr lang="fr-FR" dirty="0">
                <a:solidFill>
                  <a:schemeClr val="tx1"/>
                </a:solidFill>
              </a:rPr>
              <a:t>, MEP, </a:t>
            </a:r>
            <a:r>
              <a:rPr lang="fr-FR" dirty="0" err="1">
                <a:solidFill>
                  <a:schemeClr val="tx1"/>
                </a:solidFill>
              </a:rPr>
              <a:t>Oct</a:t>
            </a:r>
            <a:r>
              <a:rPr lang="fr-FR" dirty="0">
                <a:solidFill>
                  <a:schemeClr val="tx1"/>
                </a:solidFill>
              </a:rPr>
              <a:t> 2020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Des priorités potentiellement contradictoires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L’ambition sur la conditionnalité de l’Etat de droit menace de facto l’objectif d’une baisse de 55% des émissions de gaz à effet de serre en 2030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Parlement européen et les politiques environnementales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3444" t="35938" r="52196" b="45052"/>
          <a:stretch/>
        </p:blipFill>
        <p:spPr>
          <a:xfrm>
            <a:off x="7143749" y="753643"/>
            <a:ext cx="5410201" cy="23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8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224-BB2D-4967-A46A-C39E0F5B812A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444661" y="1718797"/>
            <a:ext cx="11116718" cy="456112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r-FR" b="1" dirty="0"/>
              <a:t>Le Parlement européen dans le système politique européen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r-FR" b="1" dirty="0"/>
              <a:t>La législation environnementale en Europe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r-FR" b="1" dirty="0"/>
              <a:t>Le Parlement européen et la politique environnementale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r-FR" b="1" dirty="0"/>
              <a:t>Et maintenant ?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Parlement européen et les politiques environnementales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493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224-BB2D-4967-A46A-C39E0F5B812A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1. Le Parlement européen dans le système politique européen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444661" y="1718797"/>
            <a:ext cx="11116718" cy="4561127"/>
          </a:xfrm>
        </p:spPr>
        <p:txBody>
          <a:bodyPr>
            <a:normAutofit/>
          </a:bodyPr>
          <a:lstStyle/>
          <a:p>
            <a:r>
              <a:rPr lang="fr-FR" dirty="0"/>
              <a:t>Renforcement progressif et généralisé du PE</a:t>
            </a:r>
          </a:p>
          <a:p>
            <a:pPr marL="422672" lvl="1" indent="-285750">
              <a:buFontTx/>
              <a:buChar char="-"/>
            </a:pPr>
            <a:r>
              <a:rPr lang="fr-FR" dirty="0"/>
              <a:t>Les années 1970 : pouvoirs budgétaires &amp; élections directes</a:t>
            </a:r>
          </a:p>
          <a:p>
            <a:pPr marL="422672" lvl="1" indent="-285750">
              <a:buFontTx/>
              <a:buChar char="-"/>
            </a:pPr>
            <a:r>
              <a:rPr lang="fr-FR" dirty="0"/>
              <a:t>1992 : codécision</a:t>
            </a:r>
          </a:p>
          <a:p>
            <a:pPr marL="422672" lvl="1" indent="-285750">
              <a:buFontTx/>
              <a:buChar char="-"/>
            </a:pPr>
            <a:r>
              <a:rPr lang="fr-FR" dirty="0"/>
              <a:t>1999 : réforme de la procédure de codécision &amp; chute de la Commission Santer</a:t>
            </a:r>
          </a:p>
          <a:p>
            <a:pPr marL="422672" lvl="1" indent="-285750">
              <a:buFontTx/>
              <a:buChar char="-"/>
            </a:pPr>
            <a:r>
              <a:rPr lang="fr-FR" dirty="0"/>
              <a:t>2009 : procédure législative ordinaire</a:t>
            </a:r>
          </a:p>
          <a:p>
            <a:pPr marL="422672" lvl="1" indent="-285750">
              <a:buFontTx/>
              <a:buChar char="-"/>
            </a:pPr>
            <a:r>
              <a:rPr lang="fr-FR" dirty="0"/>
              <a:t>2014 : choix du président de la Commission</a:t>
            </a:r>
          </a:p>
          <a:p>
            <a:r>
              <a:rPr lang="fr-FR" dirty="0"/>
              <a:t>2 explications complémentaires</a:t>
            </a:r>
          </a:p>
          <a:p>
            <a:pPr lvl="1">
              <a:buFontTx/>
              <a:buChar char="-"/>
            </a:pPr>
            <a:r>
              <a:rPr lang="fr-FR" dirty="0"/>
              <a:t>La stratégie : le PE sait jouer collectif par rapport au Conseil pour obtenir des pouvoirs… et en user</a:t>
            </a:r>
          </a:p>
          <a:p>
            <a:pPr lvl="1">
              <a:buFontTx/>
              <a:buChar char="-"/>
            </a:pPr>
            <a:r>
              <a:rPr lang="fr-FR" dirty="0"/>
              <a:t>Les valeurs : succès de la thématique du déficit démocratique… et aussi de l’image de champion de l’environnement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Parlement européen et les politiques environnementales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619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224-BB2D-4967-A46A-C39E0F5B812A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L’extension des pouvoirs législatifs du PE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legislative output in </a:t>
            </a:r>
            <a:r>
              <a:rPr lang="en-US" dirty="0" err="1"/>
              <a:t>eu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23052" y="6241806"/>
            <a:ext cx="7718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Proportion of </a:t>
            </a:r>
            <a:r>
              <a:rPr lang="fr-FR" b="1" dirty="0" err="1"/>
              <a:t>acts</a:t>
            </a:r>
            <a:r>
              <a:rPr lang="fr-FR" b="1" dirty="0"/>
              <a:t> </a:t>
            </a:r>
            <a:r>
              <a:rPr lang="fr-FR" b="1" dirty="0" err="1"/>
              <a:t>adopted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the </a:t>
            </a:r>
            <a:r>
              <a:rPr lang="fr-FR" b="1" dirty="0" err="1"/>
              <a:t>ordinary</a:t>
            </a:r>
            <a:r>
              <a:rPr lang="fr-FR" b="1" dirty="0"/>
              <a:t> </a:t>
            </a:r>
            <a:r>
              <a:rPr lang="fr-FR" b="1" dirty="0" err="1"/>
              <a:t>legislative</a:t>
            </a:r>
            <a:r>
              <a:rPr lang="fr-FR" b="1" dirty="0"/>
              <a:t> </a:t>
            </a:r>
            <a:r>
              <a:rPr lang="fr-FR" b="1" dirty="0" err="1"/>
              <a:t>procedure</a:t>
            </a:r>
            <a:r>
              <a:rPr lang="fr-FR" b="1" dirty="0"/>
              <a:t> (</a:t>
            </a:r>
            <a:r>
              <a:rPr lang="fr-FR" b="1" dirty="0" err="1"/>
              <a:t>codecision</a:t>
            </a:r>
            <a:r>
              <a:rPr lang="fr-FR" b="1" dirty="0"/>
              <a:t>)</a:t>
            </a: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14"/>
          </p:nvPr>
        </p:nvGraphicFramePr>
        <p:xfrm>
          <a:off x="1857376" y="1916114"/>
          <a:ext cx="8450263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29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224-BB2D-4967-A46A-C39E0F5B812A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PE est un « vrai parlement »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444661" y="1718797"/>
            <a:ext cx="11116718" cy="502765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En droit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Pouvoirs législatifs larges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Contrôle de la commission effectif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Dans les faits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Logique partisane, non nationale de fonctionnement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Des groupes transnationaux et cohésifs!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Commission &amp; séance, débats pluralistes &amp; amendements…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Un style particulier</a:t>
            </a: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Nettement orienté du côté des « </a:t>
            </a:r>
            <a:r>
              <a:rPr lang="fr-FR" i="1" dirty="0" err="1">
                <a:solidFill>
                  <a:schemeClr val="tx1"/>
                </a:solidFill>
              </a:rPr>
              <a:t>working</a:t>
            </a:r>
            <a:r>
              <a:rPr lang="fr-FR" i="1" dirty="0">
                <a:solidFill>
                  <a:schemeClr val="tx1"/>
                </a:solidFill>
              </a:rPr>
              <a:t> </a:t>
            </a:r>
            <a:r>
              <a:rPr lang="fr-FR" i="1" dirty="0" err="1">
                <a:solidFill>
                  <a:schemeClr val="tx1"/>
                </a:solidFill>
              </a:rPr>
              <a:t>parliaments</a:t>
            </a:r>
            <a:r>
              <a:rPr lang="fr-FR" dirty="0">
                <a:solidFill>
                  <a:schemeClr val="tx1"/>
                </a:solidFill>
              </a:rPr>
              <a:t> »</a:t>
            </a:r>
          </a:p>
          <a:p>
            <a:pPr marL="525463" lvl="1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/>
              <a:t>Commission de l'environnement, de la santé publique et de la sécurité alimentaire ENVI</a:t>
            </a: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Des coalitions ad hoc &amp; la recherche du consensus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Parlement européen et les politiques environnementales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27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224-BB2D-4967-A46A-C39E0F5B812A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Cependant l’UE n’est pas pleinement parlementaire…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444661" y="1718797"/>
            <a:ext cx="11116718" cy="4561127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En droit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Quelques pouvoirs exclusifs du Conseil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Pas de pouvoir d’initiative du PE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La composition de la Commission ne reflète pas fidèlement celle du PE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Dans les faits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Montée en puissance du Conseil pour l’initiative &amp; la résolution des conflits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Logique nationale discrète dans le fonctionnement du PE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Le PE plutôt faible pour les urgences de l’heure (euros, santé financière des Etats, migration, crise sanitaire…)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Parlement européen et les politiques environnementales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5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224-BB2D-4967-A46A-C39E0F5B812A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La législation environnementale en Europe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444661" y="2296873"/>
            <a:ext cx="11116718" cy="456112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Des lois…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Peu nombreuses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Longues à adopter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Longues en taille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tx1"/>
                </a:solidFill>
              </a:rPr>
              <a:t>Moins ambitieuses… jusqu’à 2019 ?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Parlement européen et les politiques environnementales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966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87668" y="768882"/>
            <a:ext cx="9144000" cy="697957"/>
          </a:xfrm>
        </p:spPr>
        <p:txBody>
          <a:bodyPr>
            <a:noAutofit/>
          </a:bodyPr>
          <a:lstStyle/>
          <a:p>
            <a:pPr marL="525463" lvl="1" indent="-342900" algn="l"/>
            <a:r>
              <a:rPr lang="fr-FR" sz="2000" b="1" dirty="0">
                <a:solidFill>
                  <a:srgbClr val="FF0000"/>
                </a:solidFill>
                <a:latin typeface="Arial"/>
                <a:cs typeface="Arial"/>
              </a:rPr>
              <a:t>Le contexte 1 : la généralisation des accords en première lecture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LEGISLATIVE OUTPUT IN EU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2567608" y="1916832"/>
          <a:ext cx="662473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2711624" y="5661249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Proportion of acts adopted at the 1</a:t>
            </a:r>
            <a:r>
              <a:rPr lang="en-US" b="1" baseline="30000" dirty="0"/>
              <a:t>st</a:t>
            </a:r>
            <a:r>
              <a:rPr lang="en-US" b="1" dirty="0"/>
              <a:t> reading among the adopted acts with the ordinary legislative procedures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1969954" y="1916832"/>
          <a:ext cx="7820044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306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1399</Words>
  <Application>Microsoft Macintosh PowerPoint</Application>
  <PresentationFormat>Grand écran</PresentationFormat>
  <Paragraphs>235</Paragraphs>
  <Slides>27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Arial Bold</vt:lpstr>
      <vt:lpstr>Arial Narrow</vt:lpstr>
      <vt:lpstr>Calibri</vt:lpstr>
      <vt:lpstr>Calibri Light</vt:lpstr>
      <vt:lpstr>Thème Office</vt:lpstr>
      <vt:lpstr>Le Parlement européen et les politiques environnementales</vt:lpstr>
      <vt:lpstr> </vt:lpstr>
      <vt:lpstr>plan</vt:lpstr>
      <vt:lpstr>1. Le Parlement européen dans le système politique européen</vt:lpstr>
      <vt:lpstr>L’extension des pouvoirs législatifs du PE</vt:lpstr>
      <vt:lpstr>Le PE est un « vrai parlement »</vt:lpstr>
      <vt:lpstr>Cependant l’UE n’est pas pleinement parlementaire…</vt:lpstr>
      <vt:lpstr>2. La législation environnementale en Europe</vt:lpstr>
      <vt:lpstr>Le contexte 1 : la généralisation des accords en première lecture</vt:lpstr>
      <vt:lpstr>Le contexte 2 : la baisse du nombre de lois européennes</vt:lpstr>
      <vt:lpstr>Policy fields in 2014-2019</vt:lpstr>
      <vt:lpstr> TEXTS ADOPTED IN ENV (2014-2019)           </vt:lpstr>
      <vt:lpstr>Des lois longues a ADOPTER           </vt:lpstr>
      <vt:lpstr>DES LOIS LONGUES EN TAILLE : des paquets + des négociations difficiles + de la défiance  </vt:lpstr>
      <vt:lpstr>2009-19 : une baisse de l’ambition environnementale de la législation européenne</vt:lpstr>
      <vt:lpstr>3. Le Parlement européen et la politique environnementale</vt:lpstr>
      <vt:lpstr>Après 2004, des amendements environnementaux moins ambitieux</vt:lpstr>
      <vt:lpstr>Des grandes coalitions droite/gauche moins fréquentes en matière environnementale </vt:lpstr>
      <vt:lpstr>Le centre et la droite dans l’hésitation</vt:lpstr>
      <vt:lpstr> </vt:lpstr>
      <vt:lpstr>Une progression des actes délégués… défavorables au PE</vt:lpstr>
      <vt:lpstr>4. Et maintenant ?</vt:lpstr>
      <vt:lpstr>2019 : DES Élections européennes plutôt bénéfiques pour les verts </vt:lpstr>
      <vt:lpstr>Les verts, un partenaire possible de coalition</vt:lpstr>
      <vt:lpstr>Les équilibres interne au groupe VERTS/ALE</vt:lpstr>
      <vt:lpstr>Le Pe et les dossiers actuels : policies</vt:lpstr>
      <vt:lpstr>Le Pe et les dossiers actuels : politics</vt:lpstr>
    </vt:vector>
  </TitlesOfParts>
  <Company>SciencesPo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La démocratie représentative en crise</dc:title>
  <dc:creator>cee</dc:creator>
  <cp:lastModifiedBy>Anne Mattioli</cp:lastModifiedBy>
  <cp:revision>170</cp:revision>
  <cp:lastPrinted>2019-11-21T15:58:19Z</cp:lastPrinted>
  <dcterms:created xsi:type="dcterms:W3CDTF">2019-11-20T08:50:54Z</dcterms:created>
  <dcterms:modified xsi:type="dcterms:W3CDTF">2020-12-09T06:49:04Z</dcterms:modified>
</cp:coreProperties>
</file>