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Lst>
  <p:notesMasterIdLst>
    <p:notesMasterId r:id="rId25"/>
  </p:notesMasterIdLst>
  <p:sldIdLst>
    <p:sldId id="318" r:id="rId4"/>
    <p:sldId id="256" r:id="rId5"/>
    <p:sldId id="259" r:id="rId6"/>
    <p:sldId id="268" r:id="rId7"/>
    <p:sldId id="264" r:id="rId8"/>
    <p:sldId id="269" r:id="rId9"/>
    <p:sldId id="273" r:id="rId10"/>
    <p:sldId id="274" r:id="rId11"/>
    <p:sldId id="275" r:id="rId12"/>
    <p:sldId id="272" r:id="rId13"/>
    <p:sldId id="393" r:id="rId14"/>
    <p:sldId id="394" r:id="rId15"/>
    <p:sldId id="395" r:id="rId16"/>
    <p:sldId id="380" r:id="rId17"/>
    <p:sldId id="396" r:id="rId18"/>
    <p:sldId id="381" r:id="rId19"/>
    <p:sldId id="385" r:id="rId20"/>
    <p:sldId id="390" r:id="rId21"/>
    <p:sldId id="389" r:id="rId22"/>
    <p:sldId id="397" r:id="rId23"/>
    <p:sldId id="387"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32C"/>
    <a:srgbClr val="FF2500"/>
    <a:srgbClr val="005AFF"/>
    <a:srgbClr val="E94E1B"/>
    <a:srgbClr val="BBD131"/>
    <a:srgbClr val="B6DEDB"/>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4" d="100"/>
          <a:sy n="114" d="100"/>
        </p:scale>
        <p:origin x="5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0C959-AD1C-4B4C-A8B9-7812EA77EED7}" type="datetimeFigureOut">
              <a:rPr lang="fr-FR" smtClean="0"/>
              <a:t>22/11/2023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1E506-29AA-4F4A-BEAE-8423EBF827BC}" type="slidenum">
              <a:rPr lang="fr-FR" smtClean="0"/>
              <a:t>‹N°›</a:t>
            </a:fld>
            <a:endParaRPr lang="fr-FR"/>
          </a:p>
        </p:txBody>
      </p:sp>
    </p:spTree>
    <p:extLst>
      <p:ext uri="{BB962C8B-B14F-4D97-AF65-F5344CB8AC3E}">
        <p14:creationId xmlns:p14="http://schemas.microsoft.com/office/powerpoint/2010/main" val="25812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61E506-29AA-4F4A-BEAE-8423EBF827BC}" type="slidenum">
              <a:rPr lang="fr-FR" smtClean="0"/>
              <a:t>10</a:t>
            </a:fld>
            <a:endParaRPr lang="fr-FR"/>
          </a:p>
        </p:txBody>
      </p:sp>
    </p:spTree>
    <p:extLst>
      <p:ext uri="{BB962C8B-B14F-4D97-AF65-F5344CB8AC3E}">
        <p14:creationId xmlns:p14="http://schemas.microsoft.com/office/powerpoint/2010/main" val="2311601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jp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E2F3B89-02F8-4670-95C8-3966611C7E4E}" type="datetimeFigureOut">
              <a:rPr lang="fr-FR" smtClean="0"/>
              <a:t>22/11/2023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297334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E2F3B89-02F8-4670-95C8-3966611C7E4E}" type="datetimeFigureOut">
              <a:rPr lang="fr-FR" smtClean="0"/>
              <a:t>22/11/2023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20469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E2F3B89-02F8-4670-95C8-3966611C7E4E}" type="datetimeFigureOut">
              <a:rPr lang="fr-FR" smtClean="0"/>
              <a:t>22/11/2023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286699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E + PHOTO 02 (décoché graphiqu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FF6DD71E-BE09-8146-B623-0508598AB2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325990" y="182562"/>
            <a:ext cx="9443609" cy="704849"/>
          </a:xfrm>
        </p:spPr>
        <p:txBody>
          <a:bodyPr>
            <a:normAutofit/>
          </a:bodyPr>
          <a:lstStyle>
            <a:lvl1pPr>
              <a:defRPr sz="3200" b="1" i="0" cap="all" spc="0" baseline="0">
                <a:solidFill>
                  <a:srgbClr val="0D2400"/>
                </a:solidFill>
                <a:latin typeface="century gothic" charset="0"/>
              </a:defRPr>
            </a:lvl1pPr>
          </a:lstStyle>
          <a:p>
            <a:r>
              <a:rPr lang="fr-FR"/>
              <a:t>Cliquez et modifiez le titre</a:t>
            </a:r>
            <a:endParaRPr lang="en-US"/>
          </a:p>
        </p:txBody>
      </p:sp>
      <p:sp>
        <p:nvSpPr>
          <p:cNvPr id="3" name="Content Placeholder 2"/>
          <p:cNvSpPr>
            <a:spLocks noGrp="1"/>
          </p:cNvSpPr>
          <p:nvPr>
            <p:ph sz="half" idx="1"/>
          </p:nvPr>
        </p:nvSpPr>
        <p:spPr>
          <a:xfrm>
            <a:off x="254000" y="1393823"/>
            <a:ext cx="5833101" cy="4372903"/>
          </a:xfrm>
        </p:spPr>
        <p:txBody>
          <a:bodyPr/>
          <a:lstStyle>
            <a:lvl1pPr marL="0" indent="0">
              <a:buFontTx/>
              <a:buNone/>
              <a:defRPr sz="2400" b="1" i="0" baseline="0">
                <a:solidFill>
                  <a:srgbClr val="F06523"/>
                </a:solidFill>
              </a:defRPr>
            </a:lvl1pPr>
            <a:lvl2pPr marL="685783" indent="-228594">
              <a:buClr>
                <a:srgbClr val="F06523"/>
              </a:buClr>
              <a:buFont typeface=".AppleSystemUIFont" charset="-120"/>
              <a:buChar char="/"/>
              <a:defRPr/>
            </a:lvl2pPr>
            <a:lvl3pPr marL="1142971" indent="-228594">
              <a:buFontTx/>
              <a:buBlip>
                <a:blip r:embed="rId3"/>
              </a:buBlip>
              <a:defRPr sz="1867" baseline="0"/>
            </a:lvl3pPr>
            <a:lvl4pPr>
              <a:defRPr sz="1600" baseline="0"/>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endParaRPr lang="en-US"/>
          </a:p>
        </p:txBody>
      </p:sp>
    </p:spTree>
    <p:extLst>
      <p:ext uri="{BB962C8B-B14F-4D97-AF65-F5344CB8AC3E}">
        <p14:creationId xmlns:p14="http://schemas.microsoft.com/office/powerpoint/2010/main" val="2454944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E + PHOTO 02 (décoché graphique)">
    <p:spTree>
      <p:nvGrpSpPr>
        <p:cNvPr id="1" name=""/>
        <p:cNvGrpSpPr/>
        <p:nvPr/>
      </p:nvGrpSpPr>
      <p:grpSpPr>
        <a:xfrm>
          <a:off x="0" y="0"/>
          <a:ext cx="0" cy="0"/>
          <a:chOff x="0" y="0"/>
          <a:chExt cx="0" cy="0"/>
        </a:xfrm>
      </p:grpSpPr>
      <p:sp>
        <p:nvSpPr>
          <p:cNvPr id="2" name="Title 1"/>
          <p:cNvSpPr>
            <a:spLocks noGrp="1"/>
          </p:cNvSpPr>
          <p:nvPr>
            <p:ph type="title"/>
          </p:nvPr>
        </p:nvSpPr>
        <p:spPr>
          <a:xfrm>
            <a:off x="590279" y="182562"/>
            <a:ext cx="10515600" cy="704849"/>
          </a:xfrm>
        </p:spPr>
        <p:txBody>
          <a:bodyPr>
            <a:normAutofit/>
          </a:bodyPr>
          <a:lstStyle>
            <a:lvl1pPr>
              <a:defRPr sz="3200" b="1" i="0" cap="all" spc="0" baseline="0">
                <a:solidFill>
                  <a:srgbClr val="0D2400"/>
                </a:solidFill>
                <a:latin typeface="century gothic" charset="0"/>
              </a:defRPr>
            </a:lvl1pPr>
          </a:lstStyle>
          <a:p>
            <a:r>
              <a:rPr lang="fr-FR"/>
              <a:t>Modifiez le style du titre</a:t>
            </a:r>
            <a:endParaRPr lang="en-US"/>
          </a:p>
        </p:txBody>
      </p:sp>
      <p:sp>
        <p:nvSpPr>
          <p:cNvPr id="3" name="Content Placeholder 2"/>
          <p:cNvSpPr>
            <a:spLocks noGrp="1"/>
          </p:cNvSpPr>
          <p:nvPr>
            <p:ph sz="half" idx="1" hasCustomPrompt="1"/>
          </p:nvPr>
        </p:nvSpPr>
        <p:spPr>
          <a:xfrm>
            <a:off x="590279" y="1393824"/>
            <a:ext cx="5156200" cy="3851275"/>
          </a:xfrm>
        </p:spPr>
        <p:txBody>
          <a:bodyPr/>
          <a:lstStyle>
            <a:lvl1pPr marL="0" indent="0">
              <a:buFontTx/>
              <a:buNone/>
              <a:defRPr sz="2400" b="1" i="0" baseline="0">
                <a:solidFill>
                  <a:srgbClr val="009FE3"/>
                </a:solidFill>
              </a:defRPr>
            </a:lvl1pPr>
            <a:lvl2pPr marL="685783" indent="-228594">
              <a:buClr>
                <a:srgbClr val="F06523"/>
              </a:buClr>
              <a:buFont typeface=".AppleSystemUIFont" charset="-120"/>
              <a:buChar char="/"/>
              <a:defRPr/>
            </a:lvl2pPr>
            <a:lvl3pPr marL="1142971" indent="-228594">
              <a:buFontTx/>
              <a:buBlip>
                <a:blip r:embed="rId2"/>
              </a:buBlip>
              <a:defRPr sz="1867" baseline="0"/>
            </a:lvl3pPr>
            <a:lvl4pPr>
              <a:defRPr sz="1600" baseline="0"/>
            </a:lvl4pPr>
          </a:lstStyle>
          <a:p>
            <a:pPr lvl="0"/>
            <a:r>
              <a:rPr lang="fr-FR"/>
              <a:t>Cliquez pour modifier les styles du texte du masque</a:t>
            </a:r>
          </a:p>
          <a:p>
            <a:pPr lvl="1"/>
            <a:r>
              <a:rPr lang="fr-FR"/>
              <a:t>Deuxième niveau</a:t>
            </a: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9" name="Espace réservé pour une image  8"/>
          <p:cNvSpPr>
            <a:spLocks noGrp="1"/>
          </p:cNvSpPr>
          <p:nvPr>
            <p:ph type="pic" sz="quarter" idx="13"/>
          </p:nvPr>
        </p:nvSpPr>
        <p:spPr>
          <a:xfrm>
            <a:off x="6654800" y="913803"/>
            <a:ext cx="5537200" cy="3201988"/>
          </a:xfrm>
          <a:solidFill>
            <a:schemeClr val="bg2">
              <a:lumMod val="90000"/>
            </a:schemeClr>
          </a:solidFill>
        </p:spPr>
        <p:txBody>
          <a:bodyPr/>
          <a:lstStyle/>
          <a:p>
            <a:r>
              <a:rPr lang="fr-FR"/>
              <a:t>Cliquez sur l'icône pour ajouter une image</a:t>
            </a:r>
          </a:p>
        </p:txBody>
      </p:sp>
      <p:sp>
        <p:nvSpPr>
          <p:cNvPr id="13" name="Espace réservé du contenu 12"/>
          <p:cNvSpPr>
            <a:spLocks noGrp="1"/>
          </p:cNvSpPr>
          <p:nvPr>
            <p:ph sz="quarter" idx="15" hasCustomPrompt="1"/>
          </p:nvPr>
        </p:nvSpPr>
        <p:spPr>
          <a:xfrm>
            <a:off x="7243949" y="3289301"/>
            <a:ext cx="3024000" cy="2578100"/>
          </a:xfrm>
          <a:solidFill>
            <a:schemeClr val="bg1"/>
          </a:solidFill>
        </p:spPr>
        <p:txBody>
          <a:bodyPr lIns="0" tIns="72000" rIns="108000">
            <a:normAutofit/>
          </a:bodyPr>
          <a:lstStyle>
            <a:lvl2pPr marL="685783" marR="0" indent="-228594" algn="l" defTabSz="914377" rtl="0" eaLnBrk="1" fontAlgn="auto" latinLnBrk="0" hangingPunct="1">
              <a:lnSpc>
                <a:spcPct val="90000"/>
              </a:lnSpc>
              <a:spcBef>
                <a:spcPts val="500"/>
              </a:spcBef>
              <a:spcAft>
                <a:spcPts val="0"/>
              </a:spcAft>
              <a:buClr>
                <a:srgbClr val="F06523"/>
              </a:buClr>
              <a:buSzTx/>
              <a:buFont typeface=".AppleSystemUIFont" charset="-120"/>
              <a:buChar char="/"/>
              <a:tabLst/>
              <a:defRPr lang="fr-FR" sz="1867" kern="1200" baseline="0" dirty="0" smtClean="0">
                <a:solidFill>
                  <a:srgbClr val="00213F"/>
                </a:solidFill>
                <a:latin typeface="+mn-lt"/>
                <a:ea typeface="+mn-ea"/>
                <a:cs typeface="+mn-cs"/>
              </a:defRPr>
            </a:lvl2pPr>
          </a:lstStyle>
          <a:p>
            <a:pPr lvl="1"/>
            <a:r>
              <a:rPr lang="fr-FR" err="1"/>
              <a:t>Xxxxxx</a:t>
            </a:r>
            <a:r>
              <a:rPr lang="fr-FR"/>
              <a:t> </a:t>
            </a:r>
            <a:r>
              <a:rPr lang="fr-FR" err="1"/>
              <a:t>xxxxxxxxx</a:t>
            </a:r>
            <a:r>
              <a:rPr lang="fr-FR"/>
              <a:t> </a:t>
            </a:r>
            <a:r>
              <a:rPr lang="fr-FR" err="1"/>
              <a:t>xxxxxxxxx</a:t>
            </a:r>
            <a:r>
              <a:rPr lang="fr-FR"/>
              <a:t> </a:t>
            </a:r>
            <a:r>
              <a:rPr lang="fr-FR" err="1"/>
              <a:t>xxxxx</a:t>
            </a:r>
            <a:r>
              <a:rPr lang="fr-FR"/>
              <a:t> </a:t>
            </a:r>
            <a:r>
              <a:rPr lang="fr-FR" err="1"/>
              <a:t>xxxxx</a:t>
            </a:r>
            <a:r>
              <a:rPr lang="fr-FR"/>
              <a:t> </a:t>
            </a:r>
            <a:r>
              <a:rPr lang="fr-FR" err="1"/>
              <a:t>xxxxx</a:t>
            </a:r>
            <a:r>
              <a:rPr lang="fr-FR"/>
              <a:t> </a:t>
            </a:r>
            <a:r>
              <a:rPr lang="fr-FR" err="1"/>
              <a:t>xxxxxxxxxxx</a:t>
            </a:r>
            <a:r>
              <a:rPr lang="fr-FR"/>
              <a:t> </a:t>
            </a:r>
            <a:r>
              <a:rPr lang="fr-FR" err="1"/>
              <a:t>xxxxxxx</a:t>
            </a:r>
            <a:endParaRPr lang="fr-FR"/>
          </a:p>
          <a:p>
            <a:pPr marL="685783" marR="0" lvl="1" indent="-228594" algn="l" defTabSz="914377" rtl="0" eaLnBrk="1" fontAlgn="auto" latinLnBrk="0" hangingPunct="1">
              <a:lnSpc>
                <a:spcPct val="90000"/>
              </a:lnSpc>
              <a:spcBef>
                <a:spcPts val="500"/>
              </a:spcBef>
              <a:spcAft>
                <a:spcPts val="800"/>
              </a:spcAft>
              <a:buClr>
                <a:srgbClr val="F06523"/>
              </a:buClr>
              <a:buSzTx/>
              <a:buFont typeface=".AppleSystemUIFont" charset="-120"/>
              <a:buChar char="/"/>
              <a:tabLst/>
              <a:defRPr/>
            </a:pPr>
            <a:r>
              <a:rPr lang="fr-FR" err="1"/>
              <a:t>Xxxxxx</a:t>
            </a:r>
            <a:r>
              <a:rPr lang="fr-FR"/>
              <a:t> </a:t>
            </a:r>
            <a:r>
              <a:rPr lang="fr-FR" err="1"/>
              <a:t>xxxxxxxxx</a:t>
            </a:r>
            <a:r>
              <a:rPr lang="fr-FR"/>
              <a:t> </a:t>
            </a:r>
            <a:r>
              <a:rPr lang="fr-FR" err="1"/>
              <a:t>xxxxxxxxx</a:t>
            </a:r>
            <a:r>
              <a:rPr lang="fr-FR"/>
              <a:t> </a:t>
            </a:r>
            <a:r>
              <a:rPr lang="fr-FR" err="1"/>
              <a:t>xxxxx</a:t>
            </a:r>
            <a:r>
              <a:rPr lang="fr-FR"/>
              <a:t> </a:t>
            </a:r>
            <a:r>
              <a:rPr lang="fr-FR" err="1"/>
              <a:t>xxxxx</a:t>
            </a:r>
            <a:r>
              <a:rPr lang="fr-FR"/>
              <a:t> </a:t>
            </a:r>
            <a:r>
              <a:rPr lang="fr-FR" err="1"/>
              <a:t>xxxxx</a:t>
            </a:r>
            <a:r>
              <a:rPr lang="fr-FR"/>
              <a:t> </a:t>
            </a:r>
            <a:r>
              <a:rPr lang="fr-FR" err="1"/>
              <a:t>xxxxxxxxxxx</a:t>
            </a:r>
            <a:r>
              <a:rPr lang="fr-FR"/>
              <a:t> </a:t>
            </a:r>
            <a:r>
              <a:rPr lang="fr-FR" err="1"/>
              <a:t>xxxxxxx</a:t>
            </a:r>
            <a:endParaRPr lang="fr-FR"/>
          </a:p>
          <a:p>
            <a:pPr lvl="1"/>
            <a:endParaRPr lang="fr-FR"/>
          </a:p>
          <a:p>
            <a:pPr lvl="1"/>
            <a:endParaRPr lang="fr-FR"/>
          </a:p>
          <a:p>
            <a:pPr lvl="1"/>
            <a:endParaRPr lang="fr-FR"/>
          </a:p>
          <a:p>
            <a:pPr marL="685783" marR="0" lvl="1" indent="-228594" algn="l" defTabSz="914377" rtl="0" eaLnBrk="1" fontAlgn="auto" latinLnBrk="0" hangingPunct="1">
              <a:lnSpc>
                <a:spcPct val="90000"/>
              </a:lnSpc>
              <a:spcBef>
                <a:spcPts val="500"/>
              </a:spcBef>
              <a:spcAft>
                <a:spcPts val="0"/>
              </a:spcAft>
              <a:buClr>
                <a:srgbClr val="F06523"/>
              </a:buClr>
              <a:buSzTx/>
              <a:buFont typeface=".AppleSystemUIFont" charset="-120"/>
              <a:buChar char="/"/>
              <a:tabLst/>
              <a:defRPr/>
            </a:pPr>
            <a:endParaRPr lang="fr-FR"/>
          </a:p>
          <a:p>
            <a:pPr marL="685783" marR="0" lvl="1" indent="-228594" algn="l" defTabSz="914377" rtl="0" eaLnBrk="1" fontAlgn="auto" latinLnBrk="0" hangingPunct="1">
              <a:lnSpc>
                <a:spcPct val="90000"/>
              </a:lnSpc>
              <a:spcBef>
                <a:spcPts val="500"/>
              </a:spcBef>
              <a:spcAft>
                <a:spcPts val="0"/>
              </a:spcAft>
              <a:buClr>
                <a:srgbClr val="F06523"/>
              </a:buClr>
              <a:buSzTx/>
              <a:buFont typeface=".AppleSystemUIFont" charset="-120"/>
              <a:buChar char="/"/>
              <a:tabLst/>
              <a:defRPr/>
            </a:pPr>
            <a:endParaRPr lang="fr-FR"/>
          </a:p>
          <a:p>
            <a:pPr lvl="1"/>
            <a:endParaRPr lang="fr-FR"/>
          </a:p>
        </p:txBody>
      </p:sp>
      <p:sp>
        <p:nvSpPr>
          <p:cNvPr id="10" name="Rectangle 9">
            <a:extLst>
              <a:ext uri="{FF2B5EF4-FFF2-40B4-BE49-F238E27FC236}">
                <a16:creationId xmlns:a16="http://schemas.microsoft.com/office/drawing/2014/main" id="{5883FC70-DA34-B743-BC2D-A14EEC18D29D}"/>
              </a:ext>
            </a:extLst>
          </p:cNvPr>
          <p:cNvSpPr/>
          <p:nvPr userDrawn="1"/>
        </p:nvSpPr>
        <p:spPr>
          <a:xfrm>
            <a:off x="0" y="0"/>
            <a:ext cx="144379" cy="6858000"/>
          </a:xfrm>
          <a:prstGeom prst="rect">
            <a:avLst/>
          </a:prstGeom>
          <a:solidFill>
            <a:srgbClr val="002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00213F"/>
              </a:solidFill>
            </a:endParaRPr>
          </a:p>
        </p:txBody>
      </p:sp>
    </p:spTree>
    <p:extLst>
      <p:ext uri="{BB962C8B-B14F-4D97-AF65-F5344CB8AC3E}">
        <p14:creationId xmlns:p14="http://schemas.microsoft.com/office/powerpoint/2010/main" val="1445484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0D3556-D357-C04C-B8DA-E9CE6E016F2A}"/>
              </a:ext>
            </a:extLst>
          </p:cNvPr>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EEFA04AF-7E96-354F-BD6C-7AE2897FE6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style des sous-titres du masque</a:t>
            </a:r>
          </a:p>
        </p:txBody>
      </p:sp>
    </p:spTree>
    <p:extLst>
      <p:ext uri="{BB962C8B-B14F-4D97-AF65-F5344CB8AC3E}">
        <p14:creationId xmlns:p14="http://schemas.microsoft.com/office/powerpoint/2010/main" val="401951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4E9E67-6221-A146-AEA5-C729AEEF52CB}"/>
              </a:ext>
            </a:extLst>
          </p:cNvPr>
          <p:cNvSpPr>
            <a:spLocks noGrp="1"/>
          </p:cNvSpPr>
          <p:nvPr>
            <p:ph type="title" hasCustomPrompt="1"/>
          </p:nvPr>
        </p:nvSpPr>
        <p:spPr>
          <a:xfrm>
            <a:off x="838200" y="681037"/>
            <a:ext cx="10515600" cy="1009651"/>
          </a:xfrm>
        </p:spPr>
        <p:txBody>
          <a:bodyPr anchor="t">
            <a:normAutofit/>
          </a:bodyPr>
          <a:lstStyle>
            <a:lvl1pPr>
              <a:defRPr sz="3600">
                <a:solidFill>
                  <a:schemeClr val="accent4"/>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D8BD43BC-72EF-DF4D-87F8-792A575BF36D}"/>
              </a:ext>
            </a:extLst>
          </p:cNvPr>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733793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244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F10ABB7B-9709-4DEE-8484-8923031B0DD4}"/>
              </a:ext>
            </a:extLst>
          </p:cNvPr>
          <p:cNvGraphicFramePr>
            <a:graphicFrameLocks noChangeAspect="1"/>
          </p:cNvGraphicFramePr>
          <p:nvPr userDrawn="1"/>
        </p:nvGraphicFramePr>
        <p:xfrm>
          <a:off x="4895851" y="2228851"/>
          <a:ext cx="2400300" cy="2400300"/>
        </p:xfrm>
        <a:graphic>
          <a:graphicData uri="http://schemas.openxmlformats.org/presentationml/2006/ole">
            <mc:AlternateContent xmlns:mc="http://schemas.openxmlformats.org/markup-compatibility/2006">
              <mc:Choice xmlns:v="urn:schemas-microsoft-com:vml" Requires="v">
                <p:oleObj name="Image bitmap" r:id="rId2" imgW="1800360" imgH="1800360" progId="PBrush">
                  <p:embed/>
                </p:oleObj>
              </mc:Choice>
              <mc:Fallback>
                <p:oleObj name="Image bitmap" r:id="rId2" imgW="1800360" imgH="1800360" progId="PBrush">
                  <p:embed/>
                  <p:pic>
                    <p:nvPicPr>
                      <p:cNvPr id="2" name="Objet 1">
                        <a:extLst>
                          <a:ext uri="{FF2B5EF4-FFF2-40B4-BE49-F238E27FC236}">
                            <a16:creationId xmlns:a16="http://schemas.microsoft.com/office/drawing/2014/main" id="{F10ABB7B-9709-4DEE-8484-8923031B0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1" y="2228851"/>
                        <a:ext cx="2400300" cy="240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16340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3911" y="4131819"/>
            <a:ext cx="1739392" cy="2023872"/>
          </a:xfrm>
          <a:prstGeom prst="rect">
            <a:avLst/>
          </a:prstGeom>
        </p:spPr>
      </p:pic>
    </p:spTree>
    <p:extLst>
      <p:ext uri="{BB962C8B-B14F-4D97-AF65-F5344CB8AC3E}">
        <p14:creationId xmlns:p14="http://schemas.microsoft.com/office/powerpoint/2010/main" val="779082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UVERTURE_texte et aplat de couleur ">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0" y="6093"/>
            <a:ext cx="12170349" cy="6851907"/>
          </a:xfrm>
          <a:prstGeom prst="rect">
            <a:avLst/>
          </a:prstGeom>
        </p:spPr>
      </p:pic>
      <p:sp>
        <p:nvSpPr>
          <p:cNvPr id="4" name="Date Placeholder 3"/>
          <p:cNvSpPr>
            <a:spLocks noGrp="1"/>
          </p:cNvSpPr>
          <p:nvPr>
            <p:ph type="dt" sz="half" idx="10"/>
          </p:nvPr>
        </p:nvSpPr>
        <p:spPr>
          <a:xfrm>
            <a:off x="413772" y="6232368"/>
            <a:ext cx="2743200" cy="365125"/>
          </a:xfrm>
        </p:spPr>
        <p:txBody>
          <a:bodyPr/>
          <a:lstStyle>
            <a:lvl1pPr>
              <a:defRPr>
                <a:solidFill>
                  <a:schemeClr val="bg1"/>
                </a:solidFill>
              </a:defRPr>
            </a:lvl1pPr>
          </a:lstStyle>
          <a:p>
            <a:fld id="{2EC148B6-2B69-B644-9592-79BE2D79A523}" type="datetimeFigureOut">
              <a:rPr lang="fr-FR" smtClean="0"/>
              <a:pPr/>
              <a:t>22/11/2023</a:t>
            </a:fld>
            <a:endParaRPr lang="fr-FR" dirty="0"/>
          </a:p>
        </p:txBody>
      </p:sp>
      <p:sp>
        <p:nvSpPr>
          <p:cNvPr id="6" name="Title 1">
            <a:extLst>
              <a:ext uri="{FF2B5EF4-FFF2-40B4-BE49-F238E27FC236}">
                <a16:creationId xmlns:a16="http://schemas.microsoft.com/office/drawing/2014/main" id="{CB6116DD-F902-C44D-9470-CAF6A203A3C1}"/>
              </a:ext>
            </a:extLst>
          </p:cNvPr>
          <p:cNvSpPr>
            <a:spLocks noGrp="1"/>
          </p:cNvSpPr>
          <p:nvPr>
            <p:ph type="ctrTitle"/>
          </p:nvPr>
        </p:nvSpPr>
        <p:spPr>
          <a:xfrm>
            <a:off x="2947669" y="1290637"/>
            <a:ext cx="5079153"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7" name="Subtitle 2">
            <a:extLst>
              <a:ext uri="{FF2B5EF4-FFF2-40B4-BE49-F238E27FC236}">
                <a16:creationId xmlns:a16="http://schemas.microsoft.com/office/drawing/2014/main" id="{B5849AC4-F359-1B46-B039-E83299EC0ADA}"/>
              </a:ext>
            </a:extLst>
          </p:cNvPr>
          <p:cNvSpPr>
            <a:spLocks noGrp="1"/>
          </p:cNvSpPr>
          <p:nvPr>
            <p:ph type="subTitle" idx="1"/>
          </p:nvPr>
        </p:nvSpPr>
        <p:spPr>
          <a:xfrm>
            <a:off x="2947669" y="3388677"/>
            <a:ext cx="5079153"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spTree>
    <p:extLst>
      <p:ext uri="{BB962C8B-B14F-4D97-AF65-F5344CB8AC3E}">
        <p14:creationId xmlns:p14="http://schemas.microsoft.com/office/powerpoint/2010/main" val="127210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E2F3B89-02F8-4670-95C8-3966611C7E4E}" type="datetimeFigureOut">
              <a:rPr lang="fr-FR" smtClean="0"/>
              <a:t>22/11/2023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1761407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UVERTURE_texte et aplat de couleur ">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179"/>
            <a:ext cx="12159540" cy="6845821"/>
          </a:xfrm>
          <a:prstGeom prst="rect">
            <a:avLst/>
          </a:prstGeom>
        </p:spPr>
      </p:pic>
      <p:sp>
        <p:nvSpPr>
          <p:cNvPr id="2" name="Title 1"/>
          <p:cNvSpPr>
            <a:spLocks noGrp="1"/>
          </p:cNvSpPr>
          <p:nvPr>
            <p:ph type="ctrTitle"/>
          </p:nvPr>
        </p:nvSpPr>
        <p:spPr>
          <a:xfrm>
            <a:off x="2939990" y="1247095"/>
            <a:ext cx="5079153"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3" name="Subtitle 2"/>
          <p:cNvSpPr>
            <a:spLocks noGrp="1"/>
          </p:cNvSpPr>
          <p:nvPr>
            <p:ph type="subTitle" idx="1"/>
          </p:nvPr>
        </p:nvSpPr>
        <p:spPr>
          <a:xfrm>
            <a:off x="2939990" y="3345135"/>
            <a:ext cx="5079153"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spTree>
    <p:extLst>
      <p:ext uri="{BB962C8B-B14F-4D97-AF65-F5344CB8AC3E}">
        <p14:creationId xmlns:p14="http://schemas.microsoft.com/office/powerpoint/2010/main" val="159901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UVERTURE_texte et aplat de couleur ">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1" y="3045"/>
            <a:ext cx="12170351" cy="6851907"/>
          </a:xfrm>
          <a:prstGeom prst="rect">
            <a:avLst/>
          </a:prstGeom>
        </p:spPr>
      </p:pic>
      <p:sp>
        <p:nvSpPr>
          <p:cNvPr id="2" name="Title 1"/>
          <p:cNvSpPr>
            <a:spLocks noGrp="1"/>
          </p:cNvSpPr>
          <p:nvPr>
            <p:ph type="ctrTitle"/>
          </p:nvPr>
        </p:nvSpPr>
        <p:spPr>
          <a:xfrm>
            <a:off x="2820946" y="1290637"/>
            <a:ext cx="5079153"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3" name="Subtitle 2"/>
          <p:cNvSpPr>
            <a:spLocks noGrp="1"/>
          </p:cNvSpPr>
          <p:nvPr>
            <p:ph type="subTitle" idx="1"/>
          </p:nvPr>
        </p:nvSpPr>
        <p:spPr>
          <a:xfrm>
            <a:off x="2820946" y="3388677"/>
            <a:ext cx="5079153"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spTree>
    <p:extLst>
      <p:ext uri="{BB962C8B-B14F-4D97-AF65-F5344CB8AC3E}">
        <p14:creationId xmlns:p14="http://schemas.microsoft.com/office/powerpoint/2010/main" val="1585237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UVERTURE_texte et aplat de couleur ">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 y="12179"/>
            <a:ext cx="12159540" cy="6845821"/>
          </a:xfrm>
          <a:prstGeom prst="rect">
            <a:avLst/>
          </a:prstGeom>
        </p:spPr>
      </p:pic>
      <p:sp>
        <p:nvSpPr>
          <p:cNvPr id="4" name="Date Placeholder 3"/>
          <p:cNvSpPr>
            <a:spLocks noGrp="1"/>
          </p:cNvSpPr>
          <p:nvPr>
            <p:ph type="dt" sz="half" idx="10"/>
          </p:nvPr>
        </p:nvSpPr>
        <p:spPr>
          <a:xfrm>
            <a:off x="1524000" y="4744720"/>
            <a:ext cx="2743200" cy="365125"/>
          </a:xfrm>
        </p:spPr>
        <p:txBody>
          <a:bodyPr/>
          <a:lstStyle>
            <a:lvl1pPr>
              <a:defRPr>
                <a:solidFill>
                  <a:schemeClr val="bg1"/>
                </a:solidFill>
              </a:defRPr>
            </a:lvl1pPr>
          </a:lstStyle>
          <a:p>
            <a:fld id="{2EC148B6-2B69-B644-9592-79BE2D79A523}" type="datetimeFigureOut">
              <a:rPr lang="fr-FR" smtClean="0"/>
              <a:pPr/>
              <a:t>22/11/2023</a:t>
            </a:fld>
            <a:endParaRPr lang="fr-FR" dirty="0"/>
          </a:p>
        </p:txBody>
      </p:sp>
      <p:sp>
        <p:nvSpPr>
          <p:cNvPr id="6" name="Title 1">
            <a:extLst>
              <a:ext uri="{FF2B5EF4-FFF2-40B4-BE49-F238E27FC236}">
                <a16:creationId xmlns:a16="http://schemas.microsoft.com/office/drawing/2014/main" id="{CF9D9EDD-D55F-A341-911F-C0063189BEDE}"/>
              </a:ext>
            </a:extLst>
          </p:cNvPr>
          <p:cNvSpPr>
            <a:spLocks noGrp="1"/>
          </p:cNvSpPr>
          <p:nvPr>
            <p:ph type="ctrTitle"/>
          </p:nvPr>
        </p:nvSpPr>
        <p:spPr>
          <a:xfrm>
            <a:off x="2823876" y="1290637"/>
            <a:ext cx="5079153"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7" name="Subtitle 2">
            <a:extLst>
              <a:ext uri="{FF2B5EF4-FFF2-40B4-BE49-F238E27FC236}">
                <a16:creationId xmlns:a16="http://schemas.microsoft.com/office/drawing/2014/main" id="{6E1F8BEA-DA20-3546-A641-4C7737CB6777}"/>
              </a:ext>
            </a:extLst>
          </p:cNvPr>
          <p:cNvSpPr>
            <a:spLocks noGrp="1"/>
          </p:cNvSpPr>
          <p:nvPr>
            <p:ph type="subTitle" idx="1"/>
          </p:nvPr>
        </p:nvSpPr>
        <p:spPr>
          <a:xfrm>
            <a:off x="2823876" y="3388677"/>
            <a:ext cx="5079153"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pic>
        <p:nvPicPr>
          <p:cNvPr id="2" name="Imag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10324290" y="6147882"/>
            <a:ext cx="1072204" cy="423693"/>
          </a:xfrm>
          <a:prstGeom prst="rect">
            <a:avLst/>
          </a:prstGeom>
        </p:spPr>
      </p:pic>
      <p:sp>
        <p:nvSpPr>
          <p:cNvPr id="10" name="Rectangle 9"/>
          <p:cNvSpPr/>
          <p:nvPr userDrawn="1"/>
        </p:nvSpPr>
        <p:spPr>
          <a:xfrm>
            <a:off x="9693073" y="838740"/>
            <a:ext cx="2193284" cy="14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3" name="Imag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73588" y="1238370"/>
            <a:ext cx="3712768" cy="696639"/>
          </a:xfrm>
          <a:prstGeom prst="rect">
            <a:avLst/>
          </a:prstGeom>
        </p:spPr>
      </p:pic>
      <p:pic>
        <p:nvPicPr>
          <p:cNvPr id="11" name="Imag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9313" t="89645" r="7880" b="4176"/>
          <a:stretch/>
        </p:blipFill>
        <p:spPr>
          <a:xfrm>
            <a:off x="10097299" y="6044120"/>
            <a:ext cx="2059619" cy="813881"/>
          </a:xfrm>
          <a:prstGeom prst="rect">
            <a:avLst/>
          </a:prstGeom>
        </p:spPr>
      </p:pic>
    </p:spTree>
    <p:extLst>
      <p:ext uri="{BB962C8B-B14F-4D97-AF65-F5344CB8AC3E}">
        <p14:creationId xmlns:p14="http://schemas.microsoft.com/office/powerpoint/2010/main" val="1553896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UVERTURE_texte et aplat de couleur ">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181"/>
            <a:ext cx="12159537" cy="6845820"/>
          </a:xfrm>
          <a:prstGeom prst="rect">
            <a:avLst/>
          </a:prstGeom>
        </p:spPr>
      </p:pic>
      <p:sp>
        <p:nvSpPr>
          <p:cNvPr id="12" name="Title 1">
            <a:extLst>
              <a:ext uri="{FF2B5EF4-FFF2-40B4-BE49-F238E27FC236}">
                <a16:creationId xmlns:a16="http://schemas.microsoft.com/office/drawing/2014/main" id="{44D1930F-E4A3-1548-834E-FB97883A6092}"/>
              </a:ext>
            </a:extLst>
          </p:cNvPr>
          <p:cNvSpPr>
            <a:spLocks noGrp="1"/>
          </p:cNvSpPr>
          <p:nvPr>
            <p:ph type="ctrTitle"/>
          </p:nvPr>
        </p:nvSpPr>
        <p:spPr>
          <a:xfrm>
            <a:off x="2910961" y="1296391"/>
            <a:ext cx="5079153"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13" name="Subtitle 2">
            <a:extLst>
              <a:ext uri="{FF2B5EF4-FFF2-40B4-BE49-F238E27FC236}">
                <a16:creationId xmlns:a16="http://schemas.microsoft.com/office/drawing/2014/main" id="{C26ED5BA-4366-C548-8DFA-F30330DB9FC3}"/>
              </a:ext>
            </a:extLst>
          </p:cNvPr>
          <p:cNvSpPr>
            <a:spLocks noGrp="1"/>
          </p:cNvSpPr>
          <p:nvPr>
            <p:ph type="subTitle" idx="1"/>
          </p:nvPr>
        </p:nvSpPr>
        <p:spPr>
          <a:xfrm>
            <a:off x="2910961" y="3394431"/>
            <a:ext cx="5079153"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spTree>
    <p:extLst>
      <p:ext uri="{BB962C8B-B14F-4D97-AF65-F5344CB8AC3E}">
        <p14:creationId xmlns:p14="http://schemas.microsoft.com/office/powerpoint/2010/main" val="838322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UVERTURE_texte et aplat de couleur ">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70352" cy="6851908"/>
          </a:xfrm>
          <a:prstGeom prst="rect">
            <a:avLst/>
          </a:prstGeom>
        </p:spPr>
      </p:pic>
      <p:sp>
        <p:nvSpPr>
          <p:cNvPr id="2" name="Title 1"/>
          <p:cNvSpPr>
            <a:spLocks noGrp="1"/>
          </p:cNvSpPr>
          <p:nvPr>
            <p:ph type="ctrTitle"/>
          </p:nvPr>
        </p:nvSpPr>
        <p:spPr>
          <a:xfrm>
            <a:off x="1524000" y="782637"/>
            <a:ext cx="5831840"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3" name="Subtitle 2"/>
          <p:cNvSpPr>
            <a:spLocks noGrp="1"/>
          </p:cNvSpPr>
          <p:nvPr>
            <p:ph type="subTitle" idx="1"/>
          </p:nvPr>
        </p:nvSpPr>
        <p:spPr>
          <a:xfrm>
            <a:off x="1524000" y="2880677"/>
            <a:ext cx="5831840"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spTree>
    <p:extLst>
      <p:ext uri="{BB962C8B-B14F-4D97-AF65-F5344CB8AC3E}">
        <p14:creationId xmlns:p14="http://schemas.microsoft.com/office/powerpoint/2010/main" val="100018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OUVERTURE_texte et aplat de couleur ">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stretch>
            <a:fillRect/>
          </a:stretch>
        </p:blipFill>
        <p:spPr>
          <a:xfrm>
            <a:off x="10834" y="0"/>
            <a:ext cx="12181167" cy="6851907"/>
          </a:xfrm>
          <a:prstGeom prst="rect">
            <a:avLst/>
          </a:prstGeom>
        </p:spPr>
      </p:pic>
      <p:sp>
        <p:nvSpPr>
          <p:cNvPr id="2" name="Title 1"/>
          <p:cNvSpPr>
            <a:spLocks noGrp="1"/>
          </p:cNvSpPr>
          <p:nvPr>
            <p:ph type="ctrTitle"/>
          </p:nvPr>
        </p:nvSpPr>
        <p:spPr>
          <a:xfrm>
            <a:off x="1524000" y="782637"/>
            <a:ext cx="5831840"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3" name="Subtitle 2"/>
          <p:cNvSpPr>
            <a:spLocks noGrp="1"/>
          </p:cNvSpPr>
          <p:nvPr>
            <p:ph type="subTitle" idx="1"/>
          </p:nvPr>
        </p:nvSpPr>
        <p:spPr>
          <a:xfrm>
            <a:off x="1524000" y="2880677"/>
            <a:ext cx="5831840"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spTree>
    <p:extLst>
      <p:ext uri="{BB962C8B-B14F-4D97-AF65-F5344CB8AC3E}">
        <p14:creationId xmlns:p14="http://schemas.microsoft.com/office/powerpoint/2010/main" val="2316318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OUVERTURE_texte et aplat de couleur ">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stretch>
            <a:fillRect/>
          </a:stretch>
        </p:blipFill>
        <p:spPr>
          <a:xfrm>
            <a:off x="5416" y="3046"/>
            <a:ext cx="12181169" cy="6851908"/>
          </a:xfrm>
          <a:prstGeom prst="rect">
            <a:avLst/>
          </a:prstGeom>
        </p:spPr>
      </p:pic>
      <p:sp>
        <p:nvSpPr>
          <p:cNvPr id="2" name="Title 1"/>
          <p:cNvSpPr>
            <a:spLocks noGrp="1"/>
          </p:cNvSpPr>
          <p:nvPr>
            <p:ph type="ctrTitle"/>
          </p:nvPr>
        </p:nvSpPr>
        <p:spPr>
          <a:xfrm>
            <a:off x="1524000" y="782637"/>
            <a:ext cx="5831840"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3" name="Subtitle 2"/>
          <p:cNvSpPr>
            <a:spLocks noGrp="1"/>
          </p:cNvSpPr>
          <p:nvPr>
            <p:ph type="subTitle" idx="1"/>
          </p:nvPr>
        </p:nvSpPr>
        <p:spPr>
          <a:xfrm>
            <a:off x="1524000" y="2880677"/>
            <a:ext cx="5831840"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spTree>
    <p:extLst>
      <p:ext uri="{BB962C8B-B14F-4D97-AF65-F5344CB8AC3E}">
        <p14:creationId xmlns:p14="http://schemas.microsoft.com/office/powerpoint/2010/main" val="2000712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OUVERTURE_texte et aplat de couleur ">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stretch>
            <a:fillRect/>
          </a:stretch>
        </p:blipFill>
        <p:spPr>
          <a:xfrm>
            <a:off x="5417" y="3045"/>
            <a:ext cx="12181167" cy="6851907"/>
          </a:xfrm>
          <a:prstGeom prst="rect">
            <a:avLst/>
          </a:prstGeom>
        </p:spPr>
      </p:pic>
      <p:sp>
        <p:nvSpPr>
          <p:cNvPr id="2" name="Title 1"/>
          <p:cNvSpPr>
            <a:spLocks noGrp="1"/>
          </p:cNvSpPr>
          <p:nvPr>
            <p:ph type="ctrTitle"/>
          </p:nvPr>
        </p:nvSpPr>
        <p:spPr>
          <a:xfrm>
            <a:off x="1524000" y="782637"/>
            <a:ext cx="5831840"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3" name="Subtitle 2"/>
          <p:cNvSpPr>
            <a:spLocks noGrp="1"/>
          </p:cNvSpPr>
          <p:nvPr>
            <p:ph type="subTitle" idx="1"/>
          </p:nvPr>
        </p:nvSpPr>
        <p:spPr>
          <a:xfrm>
            <a:off x="1524000" y="2880677"/>
            <a:ext cx="5831840"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spTree>
    <p:extLst>
      <p:ext uri="{BB962C8B-B14F-4D97-AF65-F5344CB8AC3E}">
        <p14:creationId xmlns:p14="http://schemas.microsoft.com/office/powerpoint/2010/main" val="2924174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OUVERTURE_texte et aplat de couleur ">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 y="3045"/>
            <a:ext cx="12170349" cy="6851907"/>
          </a:xfrm>
          <a:prstGeom prst="rect">
            <a:avLst/>
          </a:prstGeom>
        </p:spPr>
      </p:pic>
      <p:sp>
        <p:nvSpPr>
          <p:cNvPr id="2" name="Title 1"/>
          <p:cNvSpPr>
            <a:spLocks noGrp="1"/>
          </p:cNvSpPr>
          <p:nvPr>
            <p:ph type="ctrTitle"/>
          </p:nvPr>
        </p:nvSpPr>
        <p:spPr>
          <a:xfrm>
            <a:off x="1524000" y="782637"/>
            <a:ext cx="5831840"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3" name="Subtitle 2"/>
          <p:cNvSpPr>
            <a:spLocks noGrp="1"/>
          </p:cNvSpPr>
          <p:nvPr>
            <p:ph type="subTitle" idx="1"/>
          </p:nvPr>
        </p:nvSpPr>
        <p:spPr>
          <a:xfrm>
            <a:off x="1524000" y="2880677"/>
            <a:ext cx="5831840"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sp>
        <p:nvSpPr>
          <p:cNvPr id="4" name="Rectangle 3"/>
          <p:cNvSpPr/>
          <p:nvPr userDrawn="1"/>
        </p:nvSpPr>
        <p:spPr>
          <a:xfrm>
            <a:off x="10531814" y="5810655"/>
            <a:ext cx="1495897" cy="916563"/>
          </a:xfrm>
          <a:prstGeom prst="rect">
            <a:avLst/>
          </a:prstGeom>
          <a:solidFill>
            <a:srgbClr val="E94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952758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UVERTURE_photo + texte et aplat de couleur ">
    <p:spTree>
      <p:nvGrpSpPr>
        <p:cNvPr id="1" name=""/>
        <p:cNvGrpSpPr/>
        <p:nvPr/>
      </p:nvGrpSpPr>
      <p:grpSpPr>
        <a:xfrm>
          <a:off x="0" y="0"/>
          <a:ext cx="0" cy="0"/>
          <a:chOff x="0" y="0"/>
          <a:chExt cx="0" cy="0"/>
        </a:xfrm>
      </p:grpSpPr>
      <p:sp>
        <p:nvSpPr>
          <p:cNvPr id="14" name="Espace réservé pour une image  13"/>
          <p:cNvSpPr>
            <a:spLocks noGrp="1"/>
          </p:cNvSpPr>
          <p:nvPr>
            <p:ph type="pic" sz="quarter" idx="11"/>
          </p:nvPr>
        </p:nvSpPr>
        <p:spPr>
          <a:xfrm>
            <a:off x="5100110" y="0"/>
            <a:ext cx="7089775" cy="6858000"/>
          </a:xfrm>
          <a:custGeom>
            <a:avLst/>
            <a:gdLst>
              <a:gd name="connsiteX0" fmla="*/ 0 w 4321175"/>
              <a:gd name="connsiteY0" fmla="*/ 5143500 h 5143500"/>
              <a:gd name="connsiteX1" fmla="*/ 1080294 w 4321175"/>
              <a:gd name="connsiteY1" fmla="*/ 0 h 5143500"/>
              <a:gd name="connsiteX2" fmla="*/ 4321175 w 4321175"/>
              <a:gd name="connsiteY2" fmla="*/ 0 h 5143500"/>
              <a:gd name="connsiteX3" fmla="*/ 3240881 w 4321175"/>
              <a:gd name="connsiteY3" fmla="*/ 5143500 h 5143500"/>
              <a:gd name="connsiteX4" fmla="*/ 0 w 4321175"/>
              <a:gd name="connsiteY4" fmla="*/ 5143500 h 5143500"/>
              <a:gd name="connsiteX0" fmla="*/ 824706 w 5145881"/>
              <a:gd name="connsiteY0" fmla="*/ 5143500 h 5143500"/>
              <a:gd name="connsiteX1" fmla="*/ 0 w 5145881"/>
              <a:gd name="connsiteY1" fmla="*/ 0 h 5143500"/>
              <a:gd name="connsiteX2" fmla="*/ 5145881 w 5145881"/>
              <a:gd name="connsiteY2" fmla="*/ 0 h 5143500"/>
              <a:gd name="connsiteX3" fmla="*/ 4065587 w 5145881"/>
              <a:gd name="connsiteY3" fmla="*/ 5143500 h 5143500"/>
              <a:gd name="connsiteX4" fmla="*/ 824706 w 5145881"/>
              <a:gd name="connsiteY4" fmla="*/ 5143500 h 5143500"/>
              <a:gd name="connsiteX0" fmla="*/ 824706 w 5145881"/>
              <a:gd name="connsiteY0" fmla="*/ 5143500 h 5143500"/>
              <a:gd name="connsiteX1" fmla="*/ 0 w 5145881"/>
              <a:gd name="connsiteY1" fmla="*/ 0 h 5143500"/>
              <a:gd name="connsiteX2" fmla="*/ 5145881 w 5145881"/>
              <a:gd name="connsiteY2" fmla="*/ 0 h 5143500"/>
              <a:gd name="connsiteX3" fmla="*/ 5141912 w 5145881"/>
              <a:gd name="connsiteY3" fmla="*/ 5143500 h 5143500"/>
              <a:gd name="connsiteX4" fmla="*/ 824706 w 5145881"/>
              <a:gd name="connsiteY4" fmla="*/ 5143500 h 5143500"/>
              <a:gd name="connsiteX0" fmla="*/ 2939256 w 5145881"/>
              <a:gd name="connsiteY0" fmla="*/ 5133975 h 5143500"/>
              <a:gd name="connsiteX1" fmla="*/ 0 w 5145881"/>
              <a:gd name="connsiteY1" fmla="*/ 0 h 5143500"/>
              <a:gd name="connsiteX2" fmla="*/ 5145881 w 5145881"/>
              <a:gd name="connsiteY2" fmla="*/ 0 h 5143500"/>
              <a:gd name="connsiteX3" fmla="*/ 5141912 w 5145881"/>
              <a:gd name="connsiteY3" fmla="*/ 5143500 h 5143500"/>
              <a:gd name="connsiteX4" fmla="*/ 2939256 w 5145881"/>
              <a:gd name="connsiteY4" fmla="*/ 5133975 h 5143500"/>
              <a:gd name="connsiteX0" fmla="*/ 3110706 w 5317331"/>
              <a:gd name="connsiteY0" fmla="*/ 5133975 h 5143500"/>
              <a:gd name="connsiteX1" fmla="*/ 0 w 5317331"/>
              <a:gd name="connsiteY1" fmla="*/ 0 h 5143500"/>
              <a:gd name="connsiteX2" fmla="*/ 5317331 w 5317331"/>
              <a:gd name="connsiteY2" fmla="*/ 0 h 5143500"/>
              <a:gd name="connsiteX3" fmla="*/ 5313362 w 5317331"/>
              <a:gd name="connsiteY3" fmla="*/ 5143500 h 5143500"/>
              <a:gd name="connsiteX4" fmla="*/ 3110706 w 5317331"/>
              <a:gd name="connsiteY4" fmla="*/ 5133975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331" h="5143500">
                <a:moveTo>
                  <a:pt x="3110706" y="5133975"/>
                </a:moveTo>
                <a:lnTo>
                  <a:pt x="0" y="0"/>
                </a:lnTo>
                <a:lnTo>
                  <a:pt x="5317331" y="0"/>
                </a:lnTo>
                <a:lnTo>
                  <a:pt x="5313362" y="5143500"/>
                </a:lnTo>
                <a:lnTo>
                  <a:pt x="3110706" y="5133975"/>
                </a:lnTo>
                <a:close/>
              </a:path>
            </a:pathLst>
          </a:custGeom>
          <a:solidFill>
            <a:schemeClr val="bg2">
              <a:lumMod val="90000"/>
            </a:schemeClr>
          </a:solidFill>
        </p:spPr>
        <p:txBody>
          <a:bodyPr/>
          <a:lstStyle/>
          <a:p>
            <a:endParaRPr lang="fr-FR" dirty="0"/>
          </a:p>
        </p:txBody>
      </p:sp>
      <p:sp>
        <p:nvSpPr>
          <p:cNvPr id="2" name="Title 1"/>
          <p:cNvSpPr>
            <a:spLocks noGrp="1"/>
          </p:cNvSpPr>
          <p:nvPr>
            <p:ph type="ctrTitle"/>
          </p:nvPr>
        </p:nvSpPr>
        <p:spPr>
          <a:xfrm>
            <a:off x="596900" y="782637"/>
            <a:ext cx="4749800" cy="1889760"/>
          </a:xfrm>
        </p:spPr>
        <p:txBody>
          <a:bodyPr anchor="b">
            <a:noAutofit/>
          </a:bodyPr>
          <a:lstStyle>
            <a:lvl1pPr algn="l">
              <a:lnSpc>
                <a:spcPct val="100000"/>
              </a:lnSpc>
              <a:defRPr sz="4000" b="1" i="0" cap="all" spc="0" baseline="0">
                <a:solidFill>
                  <a:schemeClr val="bg1"/>
                </a:solidFill>
                <a:latin typeface="century gothic" charset="0"/>
              </a:defRPr>
            </a:lvl1pPr>
          </a:lstStyle>
          <a:p>
            <a:r>
              <a:rPr lang="fr-FR" dirty="0"/>
              <a:t>Cliquez et modifiez le titre</a:t>
            </a:r>
            <a:endParaRPr lang="en-US" dirty="0"/>
          </a:p>
        </p:txBody>
      </p:sp>
      <p:sp>
        <p:nvSpPr>
          <p:cNvPr id="3" name="Subtitle 2"/>
          <p:cNvSpPr>
            <a:spLocks noGrp="1"/>
          </p:cNvSpPr>
          <p:nvPr>
            <p:ph type="subTitle" idx="1"/>
          </p:nvPr>
        </p:nvSpPr>
        <p:spPr>
          <a:xfrm>
            <a:off x="596900" y="2880677"/>
            <a:ext cx="4749800" cy="1655763"/>
          </a:xfrm>
        </p:spPr>
        <p:txBody>
          <a:bodyPr>
            <a:normAutofit/>
          </a:bodyPr>
          <a:lstStyle>
            <a:lvl1pPr marL="0" indent="0" algn="l">
              <a:lnSpc>
                <a:spcPct val="100000"/>
              </a:lnSpc>
              <a:buNone/>
              <a:defRPr sz="2667"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sp>
        <p:nvSpPr>
          <p:cNvPr id="4" name="Date Placeholder 3"/>
          <p:cNvSpPr>
            <a:spLocks noGrp="1"/>
          </p:cNvSpPr>
          <p:nvPr>
            <p:ph type="dt" sz="half" idx="10"/>
          </p:nvPr>
        </p:nvSpPr>
        <p:spPr>
          <a:xfrm>
            <a:off x="596900" y="4744720"/>
            <a:ext cx="2743200" cy="365125"/>
          </a:xfrm>
        </p:spPr>
        <p:txBody>
          <a:bodyPr/>
          <a:lstStyle>
            <a:lvl1pPr>
              <a:defRPr>
                <a:solidFill>
                  <a:schemeClr val="bg1"/>
                </a:solidFill>
              </a:defRPr>
            </a:lvl1pPr>
          </a:lstStyle>
          <a:p>
            <a:fld id="{2EC148B6-2B69-B644-9592-79BE2D79A523}" type="datetimeFigureOut">
              <a:rPr lang="fr-FR" smtClean="0"/>
              <a:pPr/>
              <a:t>22/11/2023</a:t>
            </a:fld>
            <a:endParaRPr lang="fr-FR" dirty="0"/>
          </a:p>
        </p:txBody>
      </p:sp>
    </p:spTree>
    <p:extLst>
      <p:ext uri="{BB962C8B-B14F-4D97-AF65-F5344CB8AC3E}">
        <p14:creationId xmlns:p14="http://schemas.microsoft.com/office/powerpoint/2010/main" val="1725879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E2F3B89-02F8-4670-95C8-3966611C7E4E}" type="datetimeFigureOut">
              <a:rPr lang="fr-FR" smtClean="0"/>
              <a:t>22/11/2023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1743583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 AVANT-PROP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i="0" cap="all" spc="0" baseline="0">
                <a:solidFill>
                  <a:srgbClr val="0D1C2D"/>
                </a:solidFill>
                <a:latin typeface="century gothic" charset="0"/>
              </a:defRPr>
            </a:lvl1pPr>
          </a:lstStyle>
          <a:p>
            <a:r>
              <a:rPr lang="fr-FR" dirty="0"/>
              <a:t>Cliquez et modifiez le titre</a:t>
            </a:r>
            <a:endParaRPr lang="en-US" dirty="0"/>
          </a:p>
        </p:txBody>
      </p:sp>
      <p:sp>
        <p:nvSpPr>
          <p:cNvPr id="3" name="Content Placeholder 2"/>
          <p:cNvSpPr>
            <a:spLocks noGrp="1"/>
          </p:cNvSpPr>
          <p:nvPr>
            <p:ph sz="half" idx="1" hasCustomPrompt="1"/>
          </p:nvPr>
        </p:nvSpPr>
        <p:spPr>
          <a:xfrm>
            <a:off x="838200" y="1825625"/>
            <a:ext cx="10515600" cy="3851275"/>
          </a:xfrm>
        </p:spPr>
        <p:txBody>
          <a:bodyPr>
            <a:normAutofit/>
          </a:bodyPr>
          <a:lstStyle>
            <a:lvl1pPr marL="0" indent="0" algn="l">
              <a:spcBef>
                <a:spcPts val="0"/>
              </a:spcBef>
              <a:buFontTx/>
              <a:buNone/>
              <a:defRPr sz="2667" b="0" i="0" baseline="0">
                <a:solidFill>
                  <a:srgbClr val="F06523"/>
                </a:solidFill>
              </a:defRPr>
            </a:lvl1pPr>
            <a:lvl2pPr marL="685783" indent="-228594">
              <a:buClr>
                <a:srgbClr val="F06523"/>
              </a:buClr>
              <a:buFont typeface=".AppleSystemUIFont" charset="-120"/>
              <a:buChar char="/"/>
              <a:defRPr/>
            </a:lvl2pPr>
            <a:lvl3pPr marL="1142971" indent="-228594">
              <a:buFontTx/>
              <a:buBlip>
                <a:blip r:embed="rId2"/>
              </a:buBlip>
              <a:defRPr sz="1867" baseline="0"/>
            </a:lvl3pPr>
            <a:lvl4pPr>
              <a:defRPr sz="1600" baseline="0"/>
            </a:lvl4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non </a:t>
            </a:r>
            <a:r>
              <a:rPr lang="fr-FR" dirty="0" err="1"/>
              <a:t>risus</a:t>
            </a:r>
            <a:r>
              <a:rPr lang="fr-FR" dirty="0"/>
              <a:t>. Suspendisse </a:t>
            </a:r>
            <a:r>
              <a:rPr lang="fr-FR" dirty="0" err="1"/>
              <a:t>lectus</a:t>
            </a:r>
            <a:r>
              <a:rPr lang="fr-FR" dirty="0"/>
              <a:t> </a:t>
            </a:r>
            <a:r>
              <a:rPr lang="fr-FR" dirty="0" err="1"/>
              <a:t>tortor</a:t>
            </a:r>
            <a:r>
              <a:rPr lang="fr-FR" dirty="0"/>
              <a:t>, </a:t>
            </a:r>
            <a:r>
              <a:rPr lang="fr-FR" dirty="0" err="1"/>
              <a:t>dignissim</a:t>
            </a:r>
            <a:r>
              <a:rPr lang="fr-FR" dirty="0"/>
              <a:t> </a:t>
            </a:r>
            <a:r>
              <a:rPr lang="fr-FR" dirty="0" err="1"/>
              <a:t>sit</a:t>
            </a:r>
            <a:r>
              <a:rPr lang="fr-FR" dirty="0"/>
              <a:t> </a:t>
            </a:r>
            <a:r>
              <a:rPr lang="fr-FR" dirty="0" err="1"/>
              <a:t>amet</a:t>
            </a:r>
            <a:r>
              <a:rPr lang="fr-FR" dirty="0"/>
              <a:t>, </a:t>
            </a:r>
            <a:r>
              <a:rPr lang="fr-FR" dirty="0" err="1"/>
              <a:t>adipiscing</a:t>
            </a:r>
            <a:r>
              <a:rPr lang="fr-FR" dirty="0"/>
              <a:t> nec, </a:t>
            </a:r>
            <a:r>
              <a:rPr lang="fr-FR" dirty="0" err="1"/>
              <a:t>ultricies</a:t>
            </a:r>
            <a:r>
              <a:rPr lang="fr-FR" dirty="0"/>
              <a:t> </a:t>
            </a:r>
            <a:r>
              <a:rPr lang="fr-FR" dirty="0" err="1"/>
              <a:t>sed</a:t>
            </a:r>
            <a:r>
              <a:rPr lang="fr-FR" dirty="0"/>
              <a:t>, </a:t>
            </a:r>
            <a:r>
              <a:rPr lang="fr-FR" dirty="0" err="1"/>
              <a:t>dolor</a:t>
            </a:r>
            <a:r>
              <a:rPr lang="fr-FR" dirty="0"/>
              <a:t>. </a:t>
            </a:r>
            <a:r>
              <a:rPr lang="fr-FR" dirty="0" err="1"/>
              <a:t>Cras</a:t>
            </a:r>
            <a:r>
              <a:rPr lang="fr-FR" dirty="0"/>
              <a:t> </a:t>
            </a:r>
            <a:r>
              <a:rPr lang="fr-FR" dirty="0" err="1"/>
              <a:t>elementum</a:t>
            </a:r>
            <a:r>
              <a:rPr lang="fr-FR" dirty="0"/>
              <a:t> </a:t>
            </a:r>
            <a:r>
              <a:rPr lang="fr-FR" dirty="0" err="1"/>
              <a:t>ultrices</a:t>
            </a:r>
            <a:r>
              <a:rPr lang="fr-FR" dirty="0"/>
              <a:t> diam. </a:t>
            </a:r>
            <a:r>
              <a:rPr lang="fr-FR" dirty="0" err="1"/>
              <a:t>Maecenas</a:t>
            </a:r>
            <a:r>
              <a:rPr lang="fr-FR" dirty="0"/>
              <a:t> </a:t>
            </a:r>
            <a:r>
              <a:rPr lang="fr-FR" dirty="0" err="1"/>
              <a:t>ligula</a:t>
            </a:r>
            <a:r>
              <a:rPr lang="fr-FR" dirty="0"/>
              <a:t> massa, </a:t>
            </a:r>
            <a:r>
              <a:rPr lang="fr-FR" dirty="0" err="1"/>
              <a:t>varius</a:t>
            </a:r>
            <a:r>
              <a:rPr lang="fr-FR" dirty="0"/>
              <a:t> a, semper </a:t>
            </a:r>
            <a:r>
              <a:rPr lang="fr-FR" dirty="0" err="1"/>
              <a:t>congue</a:t>
            </a:r>
            <a:r>
              <a:rPr lang="fr-FR" dirty="0"/>
              <a:t>, </a:t>
            </a:r>
            <a:r>
              <a:rPr lang="fr-FR" dirty="0" err="1"/>
              <a:t>euismod</a:t>
            </a:r>
            <a:r>
              <a:rPr lang="fr-FR" dirty="0"/>
              <a:t> non, mi.</a:t>
            </a:r>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3405682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F6DD71E-BE09-8146-B623-0508598AB2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p:cNvSpPr>
            <a:spLocks noGrp="1"/>
          </p:cNvSpPr>
          <p:nvPr>
            <p:ph type="title" hasCustomPrompt="1"/>
          </p:nvPr>
        </p:nvSpPr>
        <p:spPr>
          <a:xfrm>
            <a:off x="1487648" y="242087"/>
            <a:ext cx="9866152" cy="1325563"/>
          </a:xfrm>
        </p:spPr>
        <p:txBody>
          <a:bodyPr>
            <a:normAutofit/>
          </a:bodyPr>
          <a:lstStyle>
            <a:lvl1pPr>
              <a:defRPr sz="3200"/>
            </a:lvl1pPr>
          </a:lstStyle>
          <a:p>
            <a:r>
              <a:rPr lang="fr-FR" dirty="0"/>
              <a:t>MODIFIEZ LE STYLE DU TITRE</a:t>
            </a:r>
          </a:p>
        </p:txBody>
      </p:sp>
      <p:sp>
        <p:nvSpPr>
          <p:cNvPr id="3" name="Espace réservé de la date 2"/>
          <p:cNvSpPr>
            <a:spLocks noGrp="1"/>
          </p:cNvSpPr>
          <p:nvPr>
            <p:ph type="dt" sz="half" idx="10"/>
          </p:nvPr>
        </p:nvSpPr>
        <p:spPr/>
        <p:txBody>
          <a:bodyPr/>
          <a:lstStyle/>
          <a:p>
            <a:fld id="{BBE030C2-12A1-0745-B016-14FF3DD15EE1}" type="datetimeFigureOut">
              <a:rPr lang="fr-FR" smtClean="0"/>
              <a:t>22/11/2023</a:t>
            </a:fld>
            <a:endParaRPr lang="fr-FR"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00980B31-3942-C740-BB12-633EF38F3E47}" type="slidenum">
              <a:rPr lang="fr-FR" smtClean="0"/>
              <a:t>‹N°›</a:t>
            </a:fld>
            <a:endParaRPr lang="fr-FR" dirty="0"/>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3454947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F6DD71E-BE09-8146-B623-0508598AB2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Espace réservé de la date 2"/>
          <p:cNvSpPr>
            <a:spLocks noGrp="1"/>
          </p:cNvSpPr>
          <p:nvPr>
            <p:ph type="dt" sz="half" idx="10"/>
          </p:nvPr>
        </p:nvSpPr>
        <p:spPr/>
        <p:txBody>
          <a:bodyPr/>
          <a:lstStyle/>
          <a:p>
            <a:fld id="{BBE030C2-12A1-0745-B016-14FF3DD15EE1}" type="datetimeFigureOut">
              <a:rPr lang="fr-FR" smtClean="0"/>
              <a:t>22/11/2023</a:t>
            </a:fld>
            <a:endParaRPr lang="fr-FR"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00980B31-3942-C740-BB12-633EF38F3E47}" type="slidenum">
              <a:rPr lang="fr-FR" smtClean="0"/>
              <a:t>‹N°›</a:t>
            </a:fld>
            <a:endParaRPr lang="fr-FR" dirty="0"/>
          </a:p>
        </p:txBody>
      </p:sp>
      <p:sp>
        <p:nvSpPr>
          <p:cNvPr id="9" name="Titre 1"/>
          <p:cNvSpPr>
            <a:spLocks noGrp="1"/>
          </p:cNvSpPr>
          <p:nvPr>
            <p:ph type="title" hasCustomPrompt="1"/>
          </p:nvPr>
        </p:nvSpPr>
        <p:spPr>
          <a:xfrm>
            <a:off x="1487648" y="242087"/>
            <a:ext cx="9866152" cy="1325563"/>
          </a:xfrm>
        </p:spPr>
        <p:txBody>
          <a:bodyPr>
            <a:normAutofit/>
          </a:bodyPr>
          <a:lstStyle>
            <a:lvl1pPr>
              <a:defRPr sz="3200"/>
            </a:lvl1pPr>
          </a:lstStyle>
          <a:p>
            <a:r>
              <a:rPr lang="fr-FR" dirty="0"/>
              <a:t>MODIFIEZ LE STYLE DU TITRE</a:t>
            </a:r>
          </a:p>
        </p:txBody>
      </p:sp>
    </p:spTree>
    <p:extLst>
      <p:ext uri="{BB962C8B-B14F-4D97-AF65-F5344CB8AC3E}">
        <p14:creationId xmlns:p14="http://schemas.microsoft.com/office/powerpoint/2010/main" val="3145070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F6DD71E-BE09-8146-B623-0508598AB2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Espace réservé de la date 2"/>
          <p:cNvSpPr>
            <a:spLocks noGrp="1"/>
          </p:cNvSpPr>
          <p:nvPr>
            <p:ph type="dt" sz="half" idx="10"/>
          </p:nvPr>
        </p:nvSpPr>
        <p:spPr/>
        <p:txBody>
          <a:bodyPr/>
          <a:lstStyle/>
          <a:p>
            <a:fld id="{BBE030C2-12A1-0745-B016-14FF3DD15EE1}" type="datetimeFigureOut">
              <a:rPr lang="fr-FR" smtClean="0"/>
              <a:t>22/11/2023</a:t>
            </a:fld>
            <a:endParaRPr lang="fr-FR"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00980B31-3942-C740-BB12-633EF38F3E47}" type="slidenum">
              <a:rPr lang="fr-FR" smtClean="0"/>
              <a:t>‹N°›</a:t>
            </a:fld>
            <a:endParaRPr lang="fr-FR" dirty="0"/>
          </a:p>
        </p:txBody>
      </p:sp>
      <p:sp>
        <p:nvSpPr>
          <p:cNvPr id="9" name="Titre 1"/>
          <p:cNvSpPr>
            <a:spLocks noGrp="1"/>
          </p:cNvSpPr>
          <p:nvPr>
            <p:ph type="title" hasCustomPrompt="1"/>
          </p:nvPr>
        </p:nvSpPr>
        <p:spPr>
          <a:xfrm>
            <a:off x="1487648" y="242087"/>
            <a:ext cx="9866152" cy="1325563"/>
          </a:xfrm>
        </p:spPr>
        <p:txBody>
          <a:bodyPr>
            <a:normAutofit/>
          </a:bodyPr>
          <a:lstStyle>
            <a:lvl1pPr>
              <a:defRPr sz="3200"/>
            </a:lvl1pPr>
          </a:lstStyle>
          <a:p>
            <a:r>
              <a:rPr lang="fr-FR" dirty="0"/>
              <a:t>MODIFIEZ LE STYLE DU TITRE</a:t>
            </a:r>
          </a:p>
        </p:txBody>
      </p:sp>
    </p:spTree>
    <p:extLst>
      <p:ext uri="{BB962C8B-B14F-4D97-AF65-F5344CB8AC3E}">
        <p14:creationId xmlns:p14="http://schemas.microsoft.com/office/powerpoint/2010/main" val="1635683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F6DD71E-BE09-8146-B623-0508598AB2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Espace réservé de la date 2"/>
          <p:cNvSpPr>
            <a:spLocks noGrp="1"/>
          </p:cNvSpPr>
          <p:nvPr>
            <p:ph type="dt" sz="half" idx="10"/>
          </p:nvPr>
        </p:nvSpPr>
        <p:spPr/>
        <p:txBody>
          <a:bodyPr/>
          <a:lstStyle/>
          <a:p>
            <a:fld id="{BBE030C2-12A1-0745-B016-14FF3DD15EE1}" type="datetimeFigureOut">
              <a:rPr lang="fr-FR" smtClean="0"/>
              <a:t>22/11/2023</a:t>
            </a:fld>
            <a:endParaRPr lang="fr-FR"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00980B31-3942-C740-BB12-633EF38F3E47}" type="slidenum">
              <a:rPr lang="fr-FR" smtClean="0"/>
              <a:t>‹N°›</a:t>
            </a:fld>
            <a:endParaRPr lang="fr-FR" dirty="0"/>
          </a:p>
        </p:txBody>
      </p:sp>
      <p:sp>
        <p:nvSpPr>
          <p:cNvPr id="8" name="Titre 1"/>
          <p:cNvSpPr>
            <a:spLocks noGrp="1"/>
          </p:cNvSpPr>
          <p:nvPr>
            <p:ph type="title" hasCustomPrompt="1"/>
          </p:nvPr>
        </p:nvSpPr>
        <p:spPr>
          <a:xfrm>
            <a:off x="1487648" y="242087"/>
            <a:ext cx="9866152" cy="1325563"/>
          </a:xfrm>
        </p:spPr>
        <p:txBody>
          <a:bodyPr>
            <a:normAutofit/>
          </a:bodyPr>
          <a:lstStyle>
            <a:lvl1pPr>
              <a:defRPr sz="3200"/>
            </a:lvl1pPr>
          </a:lstStyle>
          <a:p>
            <a:r>
              <a:rPr lang="fr-FR" dirty="0"/>
              <a:t>MODIFIEZ LE STYLE DU TITRE</a:t>
            </a:r>
          </a:p>
        </p:txBody>
      </p:sp>
    </p:spTree>
    <p:extLst>
      <p:ext uri="{BB962C8B-B14F-4D97-AF65-F5344CB8AC3E}">
        <p14:creationId xmlns:p14="http://schemas.microsoft.com/office/powerpoint/2010/main" val="1061317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XTE ">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F6DD71E-BE09-8146-B623-0508598AB2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hasCustomPrompt="1"/>
          </p:nvPr>
        </p:nvSpPr>
        <p:spPr>
          <a:xfrm>
            <a:off x="838200" y="1825626"/>
            <a:ext cx="10515600" cy="536575"/>
          </a:xfrm>
        </p:spPr>
        <p:txBody>
          <a:bodyPr/>
          <a:lstStyle>
            <a:lvl1pPr marL="0" indent="0">
              <a:buFontTx/>
              <a:buNone/>
              <a:defRPr sz="2400" b="1" i="0" baseline="0">
                <a:solidFill>
                  <a:srgbClr val="00213F"/>
                </a:solidFill>
              </a:defRPr>
            </a:lvl1pPr>
            <a:lvl2pPr marL="685783" indent="-228594">
              <a:buClr>
                <a:srgbClr val="F06523"/>
              </a:buClr>
              <a:buFont typeface=".AppleSystemUIFont" charset="-120"/>
              <a:buChar char="/"/>
              <a:defRPr/>
            </a:lvl2pPr>
            <a:lvl3pPr marL="1142971" indent="-228594">
              <a:buFontTx/>
              <a:buBlip>
                <a:blip r:embed="rId3"/>
              </a:buBlip>
              <a:defRPr sz="1867" baseline="0"/>
            </a:lvl3pPr>
            <a:lvl4pPr>
              <a:defRPr sz="1600" baseline="0"/>
            </a:lvl4pPr>
          </a:lstStyle>
          <a:p>
            <a:pPr lvl="0"/>
            <a:r>
              <a:rPr lang="fr-FR" dirty="0"/>
              <a:t>Sous-titre</a:t>
            </a:r>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4" name="ZoneTexte 3"/>
          <p:cNvSpPr txBox="1"/>
          <p:nvPr userDrawn="1"/>
        </p:nvSpPr>
        <p:spPr>
          <a:xfrm>
            <a:off x="838201" y="2497138"/>
            <a:ext cx="5346700" cy="210358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FR" sz="1867" dirty="0" err="1"/>
              <a:t>Lorem</a:t>
            </a:r>
            <a:r>
              <a:rPr lang="fr-FR" sz="1867" dirty="0"/>
              <a:t> </a:t>
            </a:r>
            <a:r>
              <a:rPr lang="fr-FR" sz="1867" dirty="0" err="1"/>
              <a:t>ipsum</a:t>
            </a:r>
            <a:r>
              <a:rPr lang="fr-FR" sz="1867" dirty="0"/>
              <a:t> </a:t>
            </a:r>
            <a:r>
              <a:rPr lang="fr-FR" sz="1867" dirty="0" err="1"/>
              <a:t>dolor</a:t>
            </a:r>
            <a:r>
              <a:rPr lang="fr-FR" sz="1867" dirty="0"/>
              <a:t> </a:t>
            </a:r>
            <a:r>
              <a:rPr lang="fr-FR" sz="1867" dirty="0" err="1"/>
              <a:t>sit</a:t>
            </a:r>
            <a:r>
              <a:rPr lang="fr-FR" sz="1867" dirty="0"/>
              <a:t> </a:t>
            </a:r>
            <a:r>
              <a:rPr lang="fr-FR" sz="1867" dirty="0" err="1"/>
              <a:t>amet</a:t>
            </a:r>
            <a:r>
              <a:rPr lang="fr-FR" sz="1867" dirty="0"/>
              <a:t>, </a:t>
            </a:r>
            <a:r>
              <a:rPr lang="fr-FR" sz="1867" dirty="0" err="1"/>
              <a:t>consectetur</a:t>
            </a:r>
            <a:r>
              <a:rPr lang="fr-FR" sz="1867" dirty="0"/>
              <a:t> </a:t>
            </a:r>
            <a:r>
              <a:rPr lang="fr-FR" sz="1867" dirty="0" err="1"/>
              <a:t>adipiscing</a:t>
            </a:r>
            <a:r>
              <a:rPr lang="fr-FR" sz="1867" dirty="0"/>
              <a:t> </a:t>
            </a:r>
            <a:r>
              <a:rPr lang="fr-FR" sz="1867" dirty="0" err="1"/>
              <a:t>elit</a:t>
            </a:r>
            <a:r>
              <a:rPr lang="fr-FR" sz="1867" dirty="0"/>
              <a:t>. Sed non </a:t>
            </a:r>
            <a:r>
              <a:rPr lang="fr-FR" sz="1867" dirty="0" err="1"/>
              <a:t>risus</a:t>
            </a:r>
            <a:r>
              <a:rPr lang="fr-FR" sz="1867" dirty="0"/>
              <a:t>. Suspendisse </a:t>
            </a:r>
            <a:r>
              <a:rPr lang="fr-FR" sz="1867" dirty="0" err="1"/>
              <a:t>lectus</a:t>
            </a:r>
            <a:r>
              <a:rPr lang="fr-FR" sz="1867" dirty="0"/>
              <a:t> </a:t>
            </a:r>
            <a:r>
              <a:rPr lang="fr-FR" sz="1867" dirty="0" err="1"/>
              <a:t>tortor</a:t>
            </a:r>
            <a:r>
              <a:rPr lang="fr-FR" sz="1867" dirty="0"/>
              <a:t>, </a:t>
            </a:r>
            <a:r>
              <a:rPr lang="fr-FR" sz="1867" dirty="0" err="1"/>
              <a:t>dignissim</a:t>
            </a:r>
            <a:r>
              <a:rPr lang="fr-FR" sz="1867" dirty="0"/>
              <a:t> </a:t>
            </a:r>
            <a:r>
              <a:rPr lang="fr-FR" sz="1867" dirty="0" err="1"/>
              <a:t>sit</a:t>
            </a:r>
            <a:r>
              <a:rPr lang="fr-FR" sz="1867" dirty="0"/>
              <a:t> </a:t>
            </a:r>
            <a:r>
              <a:rPr lang="fr-FR" sz="1867" dirty="0" err="1"/>
              <a:t>amet</a:t>
            </a:r>
            <a:r>
              <a:rPr lang="fr-FR" sz="1867" dirty="0"/>
              <a:t>, </a:t>
            </a:r>
            <a:r>
              <a:rPr lang="fr-FR" sz="1867" dirty="0" err="1"/>
              <a:t>adipiscing</a:t>
            </a:r>
            <a:r>
              <a:rPr lang="fr-FR" sz="1867" dirty="0"/>
              <a:t> nec, </a:t>
            </a:r>
            <a:r>
              <a:rPr lang="fr-FR" sz="1867" dirty="0" err="1"/>
              <a:t>ultricies</a:t>
            </a:r>
            <a:r>
              <a:rPr lang="fr-FR" sz="1867" dirty="0"/>
              <a:t> </a:t>
            </a:r>
            <a:r>
              <a:rPr lang="fr-FR" sz="1867" dirty="0" err="1"/>
              <a:t>sed</a:t>
            </a:r>
            <a:r>
              <a:rPr lang="fr-FR" sz="1867" dirty="0"/>
              <a:t>, </a:t>
            </a:r>
            <a:r>
              <a:rPr lang="fr-FR" sz="1867" dirty="0" err="1"/>
              <a:t>dolor</a:t>
            </a:r>
            <a:r>
              <a:rPr lang="fr-FR" sz="1867" dirty="0"/>
              <a:t>. </a:t>
            </a:r>
            <a:r>
              <a:rPr lang="fr-FR" sz="1867" dirty="0" err="1"/>
              <a:t>Cras</a:t>
            </a:r>
            <a:r>
              <a:rPr lang="fr-FR" sz="1867" dirty="0"/>
              <a:t> </a:t>
            </a:r>
            <a:r>
              <a:rPr lang="fr-FR" sz="1867" dirty="0" err="1"/>
              <a:t>elementum</a:t>
            </a:r>
            <a:r>
              <a:rPr lang="fr-FR" sz="1867" dirty="0"/>
              <a:t> </a:t>
            </a:r>
            <a:r>
              <a:rPr lang="fr-FR" sz="1867" dirty="0" err="1"/>
              <a:t>ultrices</a:t>
            </a:r>
            <a:r>
              <a:rPr lang="fr-FR" sz="1867" dirty="0"/>
              <a:t> diam. </a:t>
            </a:r>
            <a:r>
              <a:rPr lang="fr-FR" sz="1867" dirty="0" err="1"/>
              <a:t>Maecenas</a:t>
            </a:r>
            <a:r>
              <a:rPr lang="fr-FR" sz="1867" dirty="0"/>
              <a:t> </a:t>
            </a:r>
            <a:r>
              <a:rPr lang="fr-FR" sz="1867" dirty="0" err="1"/>
              <a:t>ligula</a:t>
            </a:r>
            <a:r>
              <a:rPr lang="fr-FR" sz="1867" dirty="0"/>
              <a:t> massa, </a:t>
            </a:r>
            <a:r>
              <a:rPr lang="fr-FR" sz="1867" dirty="0" err="1"/>
              <a:t>varius</a:t>
            </a:r>
            <a:r>
              <a:rPr lang="fr-FR" sz="1867" dirty="0"/>
              <a:t> a, semper </a:t>
            </a:r>
            <a:r>
              <a:rPr lang="fr-FR" sz="1867" dirty="0" err="1"/>
              <a:t>congue</a:t>
            </a:r>
            <a:r>
              <a:rPr lang="fr-FR" sz="1867" dirty="0"/>
              <a:t>, </a:t>
            </a:r>
            <a:r>
              <a:rPr lang="fr-FR" sz="1867" dirty="0" err="1"/>
              <a:t>euismod</a:t>
            </a:r>
            <a:r>
              <a:rPr lang="fr-FR" sz="1867" dirty="0"/>
              <a:t> non, mi.</a:t>
            </a:r>
          </a:p>
          <a:p>
            <a:endParaRPr lang="fr-FR" sz="1867" baseline="0" dirty="0"/>
          </a:p>
        </p:txBody>
      </p:sp>
      <p:sp>
        <p:nvSpPr>
          <p:cNvPr id="10" name="Titre 1"/>
          <p:cNvSpPr>
            <a:spLocks noGrp="1"/>
          </p:cNvSpPr>
          <p:nvPr>
            <p:ph type="title" hasCustomPrompt="1"/>
          </p:nvPr>
        </p:nvSpPr>
        <p:spPr>
          <a:xfrm>
            <a:off x="1487648" y="242087"/>
            <a:ext cx="9866152" cy="1325563"/>
          </a:xfrm>
        </p:spPr>
        <p:txBody>
          <a:bodyPr>
            <a:normAutofit/>
          </a:bodyPr>
          <a:lstStyle>
            <a:lvl1pPr>
              <a:defRPr sz="3200"/>
            </a:lvl1pPr>
          </a:lstStyle>
          <a:p>
            <a:r>
              <a:rPr lang="fr-FR" dirty="0"/>
              <a:t>MODIFIEZ LE STYLE DU TITRE</a:t>
            </a:r>
          </a:p>
        </p:txBody>
      </p:sp>
    </p:spTree>
    <p:extLst>
      <p:ext uri="{BB962C8B-B14F-4D97-AF65-F5344CB8AC3E}">
        <p14:creationId xmlns:p14="http://schemas.microsoft.com/office/powerpoint/2010/main" val="1334914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XTE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i="0" cap="all" spc="0" baseline="0">
                <a:solidFill>
                  <a:srgbClr val="0D2400"/>
                </a:solidFill>
                <a:latin typeface="century gothic" charset="0"/>
              </a:defRPr>
            </a:lvl1pPr>
          </a:lstStyle>
          <a:p>
            <a:r>
              <a:rPr lang="fr-FR" dirty="0"/>
              <a:t>TITRE CONTEXTE</a:t>
            </a:r>
            <a:endParaRPr lang="en-US" dirty="0"/>
          </a:p>
        </p:txBody>
      </p:sp>
      <p:sp>
        <p:nvSpPr>
          <p:cNvPr id="3" name="Content Placeholder 2"/>
          <p:cNvSpPr>
            <a:spLocks noGrp="1"/>
          </p:cNvSpPr>
          <p:nvPr>
            <p:ph sz="half" idx="1" hasCustomPrompt="1"/>
          </p:nvPr>
        </p:nvSpPr>
        <p:spPr>
          <a:xfrm>
            <a:off x="838200" y="1825626"/>
            <a:ext cx="10515600" cy="536575"/>
          </a:xfrm>
        </p:spPr>
        <p:txBody>
          <a:bodyPr/>
          <a:lstStyle>
            <a:lvl1pPr marL="0" indent="0">
              <a:buFontTx/>
              <a:buNone/>
              <a:defRPr sz="2400" b="1" i="0" baseline="0">
                <a:solidFill>
                  <a:srgbClr val="F06523"/>
                </a:solidFill>
              </a:defRPr>
            </a:lvl1pPr>
            <a:lvl2pPr marL="685783" indent="-228594">
              <a:buClr>
                <a:srgbClr val="F06523"/>
              </a:buClr>
              <a:buFont typeface=".AppleSystemUIFont" charset="-120"/>
              <a:buChar char="/"/>
              <a:defRPr/>
            </a:lvl2pPr>
            <a:lvl3pPr marL="1142971" indent="-228594">
              <a:buFontTx/>
              <a:buBlip>
                <a:blip r:embed="rId2"/>
              </a:buBlip>
              <a:defRPr sz="1867" baseline="0"/>
            </a:lvl3pPr>
            <a:lvl4pPr>
              <a:defRPr sz="1600" baseline="0"/>
            </a:lvl4pPr>
          </a:lstStyle>
          <a:p>
            <a:pPr lvl="0"/>
            <a:r>
              <a:rPr lang="fr-FR" dirty="0"/>
              <a:t>Sous-titre</a:t>
            </a:r>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4" name="ZoneTexte 3"/>
          <p:cNvSpPr txBox="1"/>
          <p:nvPr userDrawn="1"/>
        </p:nvSpPr>
        <p:spPr>
          <a:xfrm>
            <a:off x="838201" y="2497137"/>
            <a:ext cx="8343900" cy="296555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FR" sz="1867" dirty="0" err="1"/>
              <a:t>Lorem</a:t>
            </a:r>
            <a:r>
              <a:rPr lang="fr-FR" sz="1867" dirty="0"/>
              <a:t> </a:t>
            </a:r>
            <a:r>
              <a:rPr lang="fr-FR" sz="1867" dirty="0" err="1"/>
              <a:t>ipsum</a:t>
            </a:r>
            <a:r>
              <a:rPr lang="fr-FR" sz="1867" dirty="0"/>
              <a:t> </a:t>
            </a:r>
            <a:r>
              <a:rPr lang="fr-FR" sz="1867" dirty="0" err="1"/>
              <a:t>dolor</a:t>
            </a:r>
            <a:r>
              <a:rPr lang="fr-FR" sz="1867" dirty="0"/>
              <a:t> </a:t>
            </a:r>
            <a:r>
              <a:rPr lang="fr-FR" sz="1867" dirty="0" err="1"/>
              <a:t>sit</a:t>
            </a:r>
            <a:r>
              <a:rPr lang="fr-FR" sz="1867" dirty="0"/>
              <a:t> </a:t>
            </a:r>
            <a:r>
              <a:rPr lang="fr-FR" sz="1867" dirty="0" err="1"/>
              <a:t>amet</a:t>
            </a:r>
            <a:r>
              <a:rPr lang="fr-FR" sz="1867" dirty="0"/>
              <a:t>, </a:t>
            </a:r>
            <a:r>
              <a:rPr lang="fr-FR" sz="1867" dirty="0" err="1"/>
              <a:t>consectetur</a:t>
            </a:r>
            <a:r>
              <a:rPr lang="fr-FR" sz="1867" dirty="0"/>
              <a:t> </a:t>
            </a:r>
            <a:r>
              <a:rPr lang="fr-FR" sz="1867" dirty="0" err="1"/>
              <a:t>adipiscing</a:t>
            </a:r>
            <a:r>
              <a:rPr lang="fr-FR" sz="1867" dirty="0"/>
              <a:t> </a:t>
            </a:r>
            <a:r>
              <a:rPr lang="fr-FR" sz="1867" dirty="0" err="1"/>
              <a:t>elit</a:t>
            </a:r>
            <a:r>
              <a:rPr lang="fr-FR" sz="1867" dirty="0"/>
              <a:t>. Sed non </a:t>
            </a:r>
            <a:r>
              <a:rPr lang="fr-FR" sz="1867" dirty="0" err="1"/>
              <a:t>risus</a:t>
            </a:r>
            <a:r>
              <a:rPr lang="fr-FR" sz="1867" dirty="0"/>
              <a:t>. Suspendisse </a:t>
            </a:r>
            <a:r>
              <a:rPr lang="fr-FR" sz="1867" dirty="0" err="1"/>
              <a:t>lectus</a:t>
            </a:r>
            <a:r>
              <a:rPr lang="fr-FR" sz="1867" dirty="0"/>
              <a:t> </a:t>
            </a:r>
            <a:r>
              <a:rPr lang="fr-FR" sz="1867" dirty="0" err="1"/>
              <a:t>tortor</a:t>
            </a:r>
            <a:r>
              <a:rPr lang="fr-FR" sz="1867" dirty="0"/>
              <a:t>, </a:t>
            </a:r>
            <a:r>
              <a:rPr lang="fr-FR" sz="1867" dirty="0" err="1"/>
              <a:t>dignissim</a:t>
            </a:r>
            <a:r>
              <a:rPr lang="fr-FR" sz="1867" dirty="0"/>
              <a:t> </a:t>
            </a:r>
            <a:r>
              <a:rPr lang="fr-FR" sz="1867" dirty="0" err="1"/>
              <a:t>sit</a:t>
            </a:r>
            <a:r>
              <a:rPr lang="fr-FR" sz="1867" dirty="0"/>
              <a:t> </a:t>
            </a:r>
            <a:r>
              <a:rPr lang="fr-FR" sz="1867" dirty="0" err="1"/>
              <a:t>amet</a:t>
            </a:r>
            <a:r>
              <a:rPr lang="fr-FR" sz="1867" dirty="0"/>
              <a:t>, </a:t>
            </a:r>
            <a:r>
              <a:rPr lang="fr-FR" sz="1867" dirty="0" err="1"/>
              <a:t>adipiscing</a:t>
            </a:r>
            <a:r>
              <a:rPr lang="fr-FR" sz="1867" dirty="0"/>
              <a:t> nec, </a:t>
            </a:r>
            <a:r>
              <a:rPr lang="fr-FR" sz="1867" dirty="0" err="1"/>
              <a:t>ultricies</a:t>
            </a:r>
            <a:r>
              <a:rPr lang="fr-FR" sz="1867" dirty="0"/>
              <a:t> </a:t>
            </a:r>
            <a:r>
              <a:rPr lang="fr-FR" sz="1867" dirty="0" err="1"/>
              <a:t>sed</a:t>
            </a:r>
            <a:r>
              <a:rPr lang="fr-FR" sz="1867" dirty="0"/>
              <a:t>, </a:t>
            </a:r>
            <a:r>
              <a:rPr lang="fr-FR" sz="1867" dirty="0" err="1"/>
              <a:t>dolor</a:t>
            </a:r>
            <a:r>
              <a:rPr lang="fr-FR" sz="1867" dirty="0"/>
              <a:t>. </a:t>
            </a:r>
            <a:r>
              <a:rPr lang="fr-FR" sz="1867" dirty="0" err="1"/>
              <a:t>Cras</a:t>
            </a:r>
            <a:r>
              <a:rPr lang="fr-FR" sz="1867" dirty="0"/>
              <a:t> </a:t>
            </a:r>
            <a:r>
              <a:rPr lang="fr-FR" sz="1867" dirty="0" err="1"/>
              <a:t>elementum</a:t>
            </a:r>
            <a:r>
              <a:rPr lang="fr-FR" sz="1867" dirty="0"/>
              <a:t> </a:t>
            </a:r>
            <a:r>
              <a:rPr lang="fr-FR" sz="1867" dirty="0" err="1"/>
              <a:t>ultrices</a:t>
            </a:r>
            <a:r>
              <a:rPr lang="fr-FR" sz="1867" dirty="0"/>
              <a:t> diam. </a:t>
            </a:r>
            <a:r>
              <a:rPr lang="fr-FR" sz="1867" dirty="0" err="1"/>
              <a:t>Maecenas</a:t>
            </a:r>
            <a:r>
              <a:rPr lang="fr-FR" sz="1867" dirty="0"/>
              <a:t> </a:t>
            </a:r>
            <a:r>
              <a:rPr lang="fr-FR" sz="1867" dirty="0" err="1"/>
              <a:t>ligula</a:t>
            </a:r>
            <a:r>
              <a:rPr lang="fr-FR" sz="1867" dirty="0"/>
              <a:t> massa, </a:t>
            </a:r>
            <a:r>
              <a:rPr lang="fr-FR" sz="1867" dirty="0" err="1"/>
              <a:t>varius</a:t>
            </a:r>
            <a:r>
              <a:rPr lang="fr-FR" sz="1867" dirty="0"/>
              <a:t> a, semper </a:t>
            </a:r>
            <a:r>
              <a:rPr lang="fr-FR" sz="1867" dirty="0" err="1"/>
              <a:t>congue</a:t>
            </a:r>
            <a:r>
              <a:rPr lang="fr-FR" sz="1867" dirty="0"/>
              <a:t>, </a:t>
            </a:r>
            <a:r>
              <a:rPr lang="fr-FR" sz="1867" dirty="0" err="1"/>
              <a:t>euismod</a:t>
            </a:r>
            <a:r>
              <a:rPr lang="fr-FR" sz="1867" dirty="0"/>
              <a:t> non, mi. </a:t>
            </a:r>
            <a:r>
              <a:rPr lang="fr-FR" sz="1867" dirty="0" err="1"/>
              <a:t>Lorem</a:t>
            </a:r>
            <a:r>
              <a:rPr lang="fr-FR" sz="1867" dirty="0"/>
              <a:t> </a:t>
            </a:r>
            <a:r>
              <a:rPr lang="fr-FR" sz="1867" dirty="0" err="1"/>
              <a:t>ipsum</a:t>
            </a:r>
            <a:r>
              <a:rPr lang="fr-FR" sz="1867" dirty="0"/>
              <a:t> </a:t>
            </a:r>
            <a:r>
              <a:rPr lang="fr-FR" sz="1867" dirty="0" err="1"/>
              <a:t>dolor</a:t>
            </a:r>
            <a:r>
              <a:rPr lang="fr-FR" sz="1867" dirty="0"/>
              <a:t> </a:t>
            </a:r>
            <a:r>
              <a:rPr lang="fr-FR" sz="1867" dirty="0" err="1"/>
              <a:t>sit</a:t>
            </a:r>
            <a:r>
              <a:rPr lang="fr-FR" sz="1867" dirty="0"/>
              <a:t> </a:t>
            </a:r>
            <a:r>
              <a:rPr lang="fr-FR" sz="1867" dirty="0" err="1"/>
              <a:t>amet</a:t>
            </a:r>
            <a:r>
              <a:rPr lang="fr-FR" sz="1867" dirty="0"/>
              <a:t>, </a:t>
            </a:r>
            <a:r>
              <a:rPr lang="fr-FR" sz="1867" dirty="0" err="1"/>
              <a:t>consectetur</a:t>
            </a:r>
            <a:r>
              <a:rPr lang="fr-FR" sz="1867" dirty="0"/>
              <a:t> </a:t>
            </a:r>
            <a:r>
              <a:rPr lang="fr-FR" sz="1867" dirty="0" err="1"/>
              <a:t>adipiscing</a:t>
            </a:r>
            <a:r>
              <a:rPr lang="fr-FR" sz="1867" dirty="0"/>
              <a:t> </a:t>
            </a:r>
            <a:r>
              <a:rPr lang="fr-FR" sz="1867" dirty="0" err="1"/>
              <a:t>elit</a:t>
            </a:r>
            <a:r>
              <a:rPr lang="fr-FR" sz="1867" dirty="0"/>
              <a:t>. Sed non </a:t>
            </a:r>
            <a:r>
              <a:rPr lang="fr-FR" sz="1867" dirty="0" err="1"/>
              <a:t>risus</a:t>
            </a:r>
            <a:r>
              <a:rPr lang="fr-FR" sz="1867" dirty="0"/>
              <a:t>. Suspendisse </a:t>
            </a:r>
            <a:r>
              <a:rPr lang="fr-FR" sz="1867" dirty="0" err="1"/>
              <a:t>lectus</a:t>
            </a:r>
            <a:r>
              <a:rPr lang="fr-FR" sz="1867" dirty="0"/>
              <a:t> </a:t>
            </a:r>
            <a:r>
              <a:rPr lang="fr-FR" sz="1867" dirty="0" err="1"/>
              <a:t>tortor</a:t>
            </a:r>
            <a:r>
              <a:rPr lang="fr-FR" sz="1867" dirty="0"/>
              <a:t>, </a:t>
            </a:r>
            <a:r>
              <a:rPr lang="fr-FR" sz="1867" dirty="0" err="1"/>
              <a:t>dignissim</a:t>
            </a:r>
            <a:r>
              <a:rPr lang="fr-FR" sz="1867" dirty="0"/>
              <a:t> </a:t>
            </a:r>
            <a:r>
              <a:rPr lang="fr-FR" sz="1867" dirty="0" err="1"/>
              <a:t>sit</a:t>
            </a:r>
            <a:r>
              <a:rPr lang="fr-FR" sz="1867" dirty="0"/>
              <a:t> </a:t>
            </a:r>
            <a:r>
              <a:rPr lang="fr-FR" sz="1867" dirty="0" err="1"/>
              <a:t>amet</a:t>
            </a:r>
            <a:r>
              <a:rPr lang="fr-FR" sz="1867" dirty="0"/>
              <a:t>, </a:t>
            </a:r>
            <a:r>
              <a:rPr lang="fr-FR" sz="1867" dirty="0" err="1"/>
              <a:t>adipiscing</a:t>
            </a:r>
            <a:r>
              <a:rPr lang="fr-FR" sz="1867" dirty="0"/>
              <a:t> nec, </a:t>
            </a:r>
            <a:r>
              <a:rPr lang="fr-FR" sz="1867" dirty="0" err="1"/>
              <a:t>ultricies</a:t>
            </a:r>
            <a:r>
              <a:rPr lang="fr-FR" sz="1867" dirty="0"/>
              <a:t> </a:t>
            </a:r>
            <a:r>
              <a:rPr lang="fr-FR" sz="1867" dirty="0" err="1"/>
              <a:t>sed</a:t>
            </a:r>
            <a:r>
              <a:rPr lang="fr-FR" sz="1867" dirty="0"/>
              <a:t>, </a:t>
            </a:r>
            <a:r>
              <a:rPr lang="fr-FR" sz="1867" dirty="0" err="1"/>
              <a:t>dolor</a:t>
            </a:r>
            <a:r>
              <a:rPr lang="fr-FR" sz="1867" dirty="0"/>
              <a:t>. </a:t>
            </a:r>
            <a:r>
              <a:rPr lang="fr-FR" sz="1867" dirty="0" err="1"/>
              <a:t>Cras</a:t>
            </a:r>
            <a:r>
              <a:rPr lang="fr-FR" sz="1867" dirty="0"/>
              <a:t> </a:t>
            </a:r>
            <a:r>
              <a:rPr lang="fr-FR" sz="1867" dirty="0" err="1"/>
              <a:t>elementum</a:t>
            </a:r>
            <a:r>
              <a:rPr lang="fr-FR" sz="1867" dirty="0"/>
              <a:t> </a:t>
            </a:r>
            <a:r>
              <a:rPr lang="fr-FR" sz="1867" dirty="0" err="1"/>
              <a:t>ultrices</a:t>
            </a:r>
            <a:r>
              <a:rPr lang="fr-FR" sz="1867" dirty="0"/>
              <a:t> diam. </a:t>
            </a:r>
            <a:r>
              <a:rPr lang="fr-FR" sz="1867" dirty="0" err="1"/>
              <a:t>Maecenas</a:t>
            </a:r>
            <a:r>
              <a:rPr lang="fr-FR" sz="1867" dirty="0"/>
              <a:t> </a:t>
            </a:r>
            <a:r>
              <a:rPr lang="fr-FR" sz="1867" dirty="0" err="1"/>
              <a:t>ligula</a:t>
            </a:r>
            <a:r>
              <a:rPr lang="fr-FR" sz="1867" dirty="0"/>
              <a:t> massa, </a:t>
            </a:r>
            <a:r>
              <a:rPr lang="fr-FR" sz="1867" dirty="0" err="1"/>
              <a:t>varius</a:t>
            </a:r>
            <a:r>
              <a:rPr lang="fr-FR" sz="1867" dirty="0"/>
              <a:t> a, semper </a:t>
            </a:r>
            <a:r>
              <a:rPr lang="fr-FR" sz="1867" dirty="0" err="1"/>
              <a:t>congue</a:t>
            </a:r>
            <a:r>
              <a:rPr lang="fr-FR" sz="1867" dirty="0"/>
              <a:t>, </a:t>
            </a:r>
            <a:r>
              <a:rPr lang="fr-FR" sz="1867" dirty="0" err="1"/>
              <a:t>euismod</a:t>
            </a:r>
            <a:r>
              <a:rPr lang="fr-FR" sz="1867" dirty="0"/>
              <a:t> non, mi.</a:t>
            </a:r>
          </a:p>
          <a:p>
            <a:pPr marL="0" marR="0" lvl="0" indent="0" algn="l" defTabSz="609585" rtl="0" eaLnBrk="1" fontAlgn="auto" latinLnBrk="0" hangingPunct="1">
              <a:lnSpc>
                <a:spcPct val="100000"/>
              </a:lnSpc>
              <a:spcBef>
                <a:spcPts val="0"/>
              </a:spcBef>
              <a:spcAft>
                <a:spcPts val="0"/>
              </a:spcAft>
              <a:buClrTx/>
              <a:buSzTx/>
              <a:buFontTx/>
              <a:buNone/>
              <a:tabLst/>
              <a:defRPr/>
            </a:pPr>
            <a:endParaRPr lang="fr-FR" sz="1867" dirty="0"/>
          </a:p>
          <a:p>
            <a:endParaRPr lang="fr-FR" sz="1867" baseline="0" dirty="0"/>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573206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GRAND TEXTE SEUL">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723900"/>
            <a:ext cx="6731001" cy="4953000"/>
          </a:xfrm>
        </p:spPr>
        <p:txBody>
          <a:bodyPr/>
          <a:lstStyle>
            <a:lvl1pPr marL="0" indent="0">
              <a:buFontTx/>
              <a:buNone/>
              <a:defRPr sz="2400" b="1" i="0" baseline="0">
                <a:solidFill>
                  <a:srgbClr val="F06523"/>
                </a:solidFill>
              </a:defRPr>
            </a:lvl1pPr>
            <a:lvl2pPr marL="685783" marR="0" indent="-228594" algn="l" defTabSz="914377" rtl="0" eaLnBrk="1" fontAlgn="auto" latinLnBrk="0" hangingPunct="1">
              <a:lnSpc>
                <a:spcPct val="90000"/>
              </a:lnSpc>
              <a:spcBef>
                <a:spcPts val="500"/>
              </a:spcBef>
              <a:spcAft>
                <a:spcPts val="800"/>
              </a:spcAft>
              <a:buClr>
                <a:srgbClr val="F06523"/>
              </a:buClr>
              <a:buSzTx/>
              <a:buFont typeface=".AppleSystemUIFont" charset="-120"/>
              <a:buChar char="/"/>
              <a:tabLst/>
              <a:defRPr sz="1867" baseline="0"/>
            </a:lvl2pPr>
            <a:lvl3pPr marL="1142971" indent="-228594">
              <a:buFontTx/>
              <a:buBlip>
                <a:blip r:embed="rId2"/>
              </a:buBlip>
              <a:defRPr sz="1867" baseline="0"/>
            </a:lvl3pPr>
            <a:lvl4pPr marL="1371566" indent="0">
              <a:buNone/>
              <a:defRPr sz="1600" baseline="0"/>
            </a:lvl4pPr>
          </a:lstStyle>
          <a:p>
            <a:pPr lvl="1"/>
            <a:r>
              <a:rPr lang="fr-FR" dirty="0"/>
              <a:t>Xxxxxx </a:t>
            </a:r>
            <a:r>
              <a:rPr lang="fr-FR" dirty="0" err="1"/>
              <a:t>xxxxxxxxx</a:t>
            </a:r>
            <a:r>
              <a:rPr lang="fr-FR" dirty="0"/>
              <a:t> </a:t>
            </a:r>
            <a:r>
              <a:rPr lang="fr-FR" dirty="0" err="1"/>
              <a:t>xxxxxxxxx</a:t>
            </a:r>
            <a:r>
              <a:rPr lang="fr-FR" dirty="0"/>
              <a:t> </a:t>
            </a:r>
            <a:r>
              <a:rPr lang="fr-FR" dirty="0" err="1"/>
              <a:t>xxxxx</a:t>
            </a:r>
            <a:r>
              <a:rPr lang="fr-FR" dirty="0"/>
              <a:t> </a:t>
            </a:r>
            <a:r>
              <a:rPr lang="fr-FR" dirty="0" err="1"/>
              <a:t>xxxxx</a:t>
            </a:r>
            <a:r>
              <a:rPr lang="fr-FR" dirty="0"/>
              <a:t> </a:t>
            </a:r>
            <a:r>
              <a:rPr lang="fr-FR" dirty="0" err="1"/>
              <a:t>xxxxx</a:t>
            </a:r>
            <a:r>
              <a:rPr lang="fr-FR" dirty="0"/>
              <a:t> </a:t>
            </a:r>
            <a:r>
              <a:rPr lang="fr-FR" dirty="0" err="1"/>
              <a:t>xxxxxxxxxxx</a:t>
            </a:r>
            <a:r>
              <a:rPr lang="fr-FR" dirty="0"/>
              <a:t> </a:t>
            </a:r>
            <a:r>
              <a:rPr lang="fr-FR" dirty="0" err="1"/>
              <a:t>xxxxxxx</a:t>
            </a:r>
            <a:r>
              <a:rPr lang="fr-FR" dirty="0"/>
              <a:t> </a:t>
            </a:r>
            <a:r>
              <a:rPr lang="fr-FR" dirty="0" err="1"/>
              <a:t>xxxxxxxxxxx</a:t>
            </a:r>
            <a:r>
              <a:rPr lang="fr-FR" dirty="0"/>
              <a:t> </a:t>
            </a:r>
            <a:r>
              <a:rPr lang="fr-FR" dirty="0" err="1"/>
              <a:t>xxxxxxxxxx</a:t>
            </a:r>
            <a:r>
              <a:rPr lang="fr-FR" dirty="0"/>
              <a:t> </a:t>
            </a:r>
            <a:r>
              <a:rPr lang="fr-FR" dirty="0" err="1"/>
              <a:t>xxxxxxxxxxxxxx</a:t>
            </a:r>
            <a:r>
              <a:rPr lang="fr-FR" dirty="0"/>
              <a:t> </a:t>
            </a:r>
            <a:r>
              <a:rPr lang="fr-FR" dirty="0" err="1"/>
              <a:t>xxxxxxxxxxxxxx</a:t>
            </a:r>
            <a:r>
              <a:rPr lang="fr-FR" dirty="0"/>
              <a:t>  </a:t>
            </a:r>
          </a:p>
          <a:p>
            <a:pPr marL="685783" marR="0" lvl="1" indent="-228594" algn="l" defTabSz="914377" rtl="0" eaLnBrk="1" fontAlgn="auto" latinLnBrk="0" hangingPunct="1">
              <a:lnSpc>
                <a:spcPct val="90000"/>
              </a:lnSpc>
              <a:spcBef>
                <a:spcPts val="500"/>
              </a:spcBef>
              <a:spcAft>
                <a:spcPts val="800"/>
              </a:spcAft>
              <a:buClr>
                <a:srgbClr val="F06523"/>
              </a:buClr>
              <a:buSzTx/>
              <a:buFont typeface=".AppleSystemUIFont" charset="-120"/>
              <a:buChar char="/"/>
              <a:tabLst/>
              <a:defRPr/>
            </a:pPr>
            <a:r>
              <a:rPr lang="fr-FR" dirty="0"/>
              <a:t>Xxxxxx </a:t>
            </a:r>
            <a:r>
              <a:rPr lang="fr-FR" dirty="0" err="1"/>
              <a:t>xxxxxxxxx</a:t>
            </a:r>
            <a:r>
              <a:rPr lang="fr-FR" dirty="0"/>
              <a:t> </a:t>
            </a:r>
            <a:r>
              <a:rPr lang="fr-FR" dirty="0" err="1"/>
              <a:t>xxxxxxxxx</a:t>
            </a:r>
            <a:r>
              <a:rPr lang="fr-FR" dirty="0"/>
              <a:t> </a:t>
            </a:r>
            <a:r>
              <a:rPr lang="fr-FR" dirty="0" err="1"/>
              <a:t>xxxxx</a:t>
            </a:r>
            <a:r>
              <a:rPr lang="fr-FR" dirty="0"/>
              <a:t> </a:t>
            </a:r>
            <a:r>
              <a:rPr lang="fr-FR" dirty="0" err="1"/>
              <a:t>xxxxx</a:t>
            </a:r>
            <a:r>
              <a:rPr lang="fr-FR" dirty="0"/>
              <a:t> </a:t>
            </a:r>
            <a:r>
              <a:rPr lang="fr-FR" dirty="0" err="1"/>
              <a:t>xxxxx</a:t>
            </a:r>
            <a:r>
              <a:rPr lang="fr-FR" dirty="0"/>
              <a:t> </a:t>
            </a:r>
            <a:r>
              <a:rPr lang="fr-FR" dirty="0" err="1"/>
              <a:t>xxxxxxxxxxx</a:t>
            </a:r>
            <a:r>
              <a:rPr lang="fr-FR" dirty="0"/>
              <a:t> </a:t>
            </a:r>
            <a:r>
              <a:rPr lang="fr-FR" dirty="0" err="1"/>
              <a:t>xxxxxxx</a:t>
            </a:r>
            <a:r>
              <a:rPr lang="fr-FR" dirty="0"/>
              <a:t> </a:t>
            </a:r>
            <a:r>
              <a:rPr lang="fr-FR" dirty="0" err="1"/>
              <a:t>xxxxxxxxxxx</a:t>
            </a:r>
            <a:r>
              <a:rPr lang="fr-FR" dirty="0"/>
              <a:t> </a:t>
            </a:r>
            <a:r>
              <a:rPr lang="fr-FR" dirty="0" err="1"/>
              <a:t>xxxxxxxxxx</a:t>
            </a:r>
            <a:r>
              <a:rPr lang="fr-FR" dirty="0"/>
              <a:t> </a:t>
            </a:r>
            <a:r>
              <a:rPr lang="fr-FR" dirty="0" err="1"/>
              <a:t>xxxxxxxxxxxxxx</a:t>
            </a:r>
            <a:r>
              <a:rPr lang="fr-FR" dirty="0"/>
              <a:t> </a:t>
            </a:r>
            <a:r>
              <a:rPr lang="fr-FR" dirty="0" err="1"/>
              <a:t>xxxxxxxxxxxxxx</a:t>
            </a:r>
            <a:r>
              <a:rPr lang="fr-FR" dirty="0"/>
              <a:t>  </a:t>
            </a:r>
          </a:p>
          <a:p>
            <a:pPr marL="685783" marR="0" lvl="1" indent="-228594" algn="l" defTabSz="914377" rtl="0" eaLnBrk="1" fontAlgn="auto" latinLnBrk="0" hangingPunct="1">
              <a:lnSpc>
                <a:spcPct val="90000"/>
              </a:lnSpc>
              <a:spcBef>
                <a:spcPts val="500"/>
              </a:spcBef>
              <a:spcAft>
                <a:spcPts val="800"/>
              </a:spcAft>
              <a:buClr>
                <a:srgbClr val="F06523"/>
              </a:buClr>
              <a:buSzTx/>
              <a:buFont typeface=".AppleSystemUIFont" charset="-120"/>
              <a:buChar char="/"/>
              <a:tabLst/>
              <a:defRPr/>
            </a:pPr>
            <a:r>
              <a:rPr lang="fr-FR" dirty="0"/>
              <a:t>Xxxxxx </a:t>
            </a:r>
            <a:r>
              <a:rPr lang="fr-FR" dirty="0" err="1"/>
              <a:t>xxxxxxxxx</a:t>
            </a:r>
            <a:r>
              <a:rPr lang="fr-FR" dirty="0"/>
              <a:t> </a:t>
            </a:r>
            <a:r>
              <a:rPr lang="fr-FR" dirty="0" err="1"/>
              <a:t>xxxxxxxxx</a:t>
            </a:r>
            <a:r>
              <a:rPr lang="fr-FR" dirty="0"/>
              <a:t> </a:t>
            </a:r>
            <a:r>
              <a:rPr lang="fr-FR" dirty="0" err="1"/>
              <a:t>xxxxx</a:t>
            </a:r>
            <a:r>
              <a:rPr lang="fr-FR" dirty="0"/>
              <a:t> </a:t>
            </a:r>
            <a:r>
              <a:rPr lang="fr-FR" dirty="0" err="1"/>
              <a:t>xxxxx</a:t>
            </a:r>
            <a:r>
              <a:rPr lang="fr-FR" dirty="0"/>
              <a:t> </a:t>
            </a:r>
            <a:r>
              <a:rPr lang="fr-FR" dirty="0" err="1"/>
              <a:t>xxxxx</a:t>
            </a:r>
            <a:r>
              <a:rPr lang="fr-FR" dirty="0"/>
              <a:t> </a:t>
            </a:r>
            <a:r>
              <a:rPr lang="fr-FR" dirty="0" err="1"/>
              <a:t>xxxxxxxxxxx</a:t>
            </a:r>
            <a:r>
              <a:rPr lang="fr-FR" dirty="0"/>
              <a:t> </a:t>
            </a:r>
            <a:r>
              <a:rPr lang="fr-FR" dirty="0" err="1"/>
              <a:t>xxxxxxx</a:t>
            </a:r>
            <a:r>
              <a:rPr lang="fr-FR" dirty="0"/>
              <a:t> </a:t>
            </a:r>
            <a:r>
              <a:rPr lang="fr-FR" dirty="0" err="1"/>
              <a:t>xxxxxxxxxxx</a:t>
            </a:r>
            <a:r>
              <a:rPr lang="fr-FR" dirty="0"/>
              <a:t> </a:t>
            </a:r>
            <a:r>
              <a:rPr lang="fr-FR" dirty="0" err="1"/>
              <a:t>xxxxxxxxxx</a:t>
            </a:r>
            <a:r>
              <a:rPr lang="fr-FR" dirty="0"/>
              <a:t> </a:t>
            </a:r>
            <a:r>
              <a:rPr lang="fr-FR" dirty="0" err="1"/>
              <a:t>xxxxxxxxxxxxxx</a:t>
            </a:r>
            <a:r>
              <a:rPr lang="fr-FR" dirty="0"/>
              <a:t> </a:t>
            </a:r>
            <a:r>
              <a:rPr lang="fr-FR" dirty="0" err="1"/>
              <a:t>xxxxxxxxxxxxxx</a:t>
            </a:r>
            <a:r>
              <a:rPr lang="fr-FR" dirty="0"/>
              <a:t>  </a:t>
            </a:r>
          </a:p>
          <a:p>
            <a:pPr marL="685783" marR="0" lvl="1" indent="-228594" algn="l" defTabSz="914377" rtl="0" eaLnBrk="1" fontAlgn="auto" latinLnBrk="0" hangingPunct="1">
              <a:lnSpc>
                <a:spcPct val="90000"/>
              </a:lnSpc>
              <a:spcBef>
                <a:spcPts val="500"/>
              </a:spcBef>
              <a:spcAft>
                <a:spcPts val="800"/>
              </a:spcAft>
              <a:buClr>
                <a:srgbClr val="F06523"/>
              </a:buClr>
              <a:buSzTx/>
              <a:buFont typeface=".AppleSystemUIFont" charset="-120"/>
              <a:buChar char="/"/>
              <a:tabLst/>
              <a:defRPr/>
            </a:pPr>
            <a:r>
              <a:rPr lang="fr-FR" dirty="0"/>
              <a:t>Xxxxxx </a:t>
            </a:r>
            <a:r>
              <a:rPr lang="fr-FR" dirty="0" err="1"/>
              <a:t>xxxxxxxxx</a:t>
            </a:r>
            <a:r>
              <a:rPr lang="fr-FR" dirty="0"/>
              <a:t> </a:t>
            </a:r>
            <a:r>
              <a:rPr lang="fr-FR" dirty="0" err="1"/>
              <a:t>xxxxxxxxx</a:t>
            </a:r>
            <a:r>
              <a:rPr lang="fr-FR" dirty="0"/>
              <a:t> </a:t>
            </a:r>
            <a:r>
              <a:rPr lang="fr-FR" dirty="0" err="1"/>
              <a:t>xxxxx</a:t>
            </a:r>
            <a:r>
              <a:rPr lang="fr-FR" dirty="0"/>
              <a:t> </a:t>
            </a:r>
            <a:r>
              <a:rPr lang="fr-FR" dirty="0" err="1"/>
              <a:t>xxxxx</a:t>
            </a:r>
            <a:r>
              <a:rPr lang="fr-FR" dirty="0"/>
              <a:t> </a:t>
            </a:r>
            <a:r>
              <a:rPr lang="fr-FR" dirty="0" err="1"/>
              <a:t>xxxxx</a:t>
            </a:r>
            <a:r>
              <a:rPr lang="fr-FR" dirty="0"/>
              <a:t> </a:t>
            </a:r>
            <a:r>
              <a:rPr lang="fr-FR" dirty="0" err="1"/>
              <a:t>xxxxxxxxxxx</a:t>
            </a:r>
            <a:r>
              <a:rPr lang="fr-FR" dirty="0"/>
              <a:t> </a:t>
            </a:r>
            <a:r>
              <a:rPr lang="fr-FR" dirty="0" err="1"/>
              <a:t>xxxxxxx</a:t>
            </a:r>
            <a:r>
              <a:rPr lang="fr-FR" dirty="0"/>
              <a:t> </a:t>
            </a:r>
            <a:r>
              <a:rPr lang="fr-FR" dirty="0" err="1"/>
              <a:t>xxxxxxxxxxx</a:t>
            </a:r>
            <a:r>
              <a:rPr lang="fr-FR" dirty="0"/>
              <a:t> </a:t>
            </a:r>
            <a:r>
              <a:rPr lang="fr-FR" dirty="0" err="1"/>
              <a:t>xxxxxxxxxx</a:t>
            </a:r>
            <a:r>
              <a:rPr lang="fr-FR" dirty="0"/>
              <a:t> </a:t>
            </a:r>
            <a:r>
              <a:rPr lang="fr-FR" dirty="0" err="1"/>
              <a:t>xxxxxxxxxxxxxx</a:t>
            </a:r>
            <a:r>
              <a:rPr lang="fr-FR" dirty="0"/>
              <a:t> </a:t>
            </a:r>
            <a:r>
              <a:rPr lang="fr-FR" dirty="0" err="1"/>
              <a:t>xxxxxxxxxxxxxx</a:t>
            </a:r>
            <a:r>
              <a:rPr lang="fr-FR" dirty="0"/>
              <a:t>  </a:t>
            </a:r>
          </a:p>
          <a:p>
            <a:pPr marL="685783" marR="0" lvl="1" indent="-228594" algn="l" defTabSz="914377" rtl="0" eaLnBrk="1" fontAlgn="auto" latinLnBrk="0" hangingPunct="1">
              <a:lnSpc>
                <a:spcPct val="90000"/>
              </a:lnSpc>
              <a:spcBef>
                <a:spcPts val="500"/>
              </a:spcBef>
              <a:spcAft>
                <a:spcPts val="800"/>
              </a:spcAft>
              <a:buClr>
                <a:srgbClr val="F06523"/>
              </a:buClr>
              <a:buSzTx/>
              <a:buFont typeface=".AppleSystemUIFont" charset="-120"/>
              <a:buChar char="/"/>
              <a:tabLst/>
              <a:defRPr/>
            </a:pPr>
            <a:r>
              <a:rPr lang="fr-FR" dirty="0"/>
              <a:t>Xxxxxx </a:t>
            </a:r>
            <a:r>
              <a:rPr lang="fr-FR" dirty="0" err="1"/>
              <a:t>xxxxxxxxx</a:t>
            </a:r>
            <a:r>
              <a:rPr lang="fr-FR" dirty="0"/>
              <a:t> </a:t>
            </a:r>
            <a:r>
              <a:rPr lang="fr-FR" dirty="0" err="1"/>
              <a:t>xxxxxxxxx</a:t>
            </a:r>
            <a:r>
              <a:rPr lang="fr-FR" dirty="0"/>
              <a:t> </a:t>
            </a:r>
            <a:r>
              <a:rPr lang="fr-FR" dirty="0" err="1"/>
              <a:t>xxxxx</a:t>
            </a:r>
            <a:r>
              <a:rPr lang="fr-FR" dirty="0"/>
              <a:t> </a:t>
            </a:r>
            <a:r>
              <a:rPr lang="fr-FR" dirty="0" err="1"/>
              <a:t>xxxxx</a:t>
            </a:r>
            <a:r>
              <a:rPr lang="fr-FR" dirty="0"/>
              <a:t> </a:t>
            </a:r>
            <a:r>
              <a:rPr lang="fr-FR" dirty="0" err="1"/>
              <a:t>xxxxx</a:t>
            </a:r>
            <a:r>
              <a:rPr lang="fr-FR" dirty="0"/>
              <a:t> </a:t>
            </a:r>
            <a:r>
              <a:rPr lang="fr-FR" dirty="0" err="1"/>
              <a:t>xxxxxxxxxxx</a:t>
            </a:r>
            <a:r>
              <a:rPr lang="fr-FR" dirty="0"/>
              <a:t> </a:t>
            </a:r>
            <a:r>
              <a:rPr lang="fr-FR" dirty="0" err="1"/>
              <a:t>xxxxxxx</a:t>
            </a:r>
            <a:r>
              <a:rPr lang="fr-FR" dirty="0"/>
              <a:t> </a:t>
            </a:r>
            <a:r>
              <a:rPr lang="fr-FR" dirty="0" err="1"/>
              <a:t>xxxxxxxxxxx</a:t>
            </a:r>
            <a:r>
              <a:rPr lang="fr-FR" dirty="0"/>
              <a:t> </a:t>
            </a:r>
            <a:r>
              <a:rPr lang="fr-FR" dirty="0" err="1"/>
              <a:t>xxxxxxxxxx</a:t>
            </a:r>
            <a:r>
              <a:rPr lang="fr-FR" dirty="0"/>
              <a:t> </a:t>
            </a:r>
            <a:r>
              <a:rPr lang="fr-FR" dirty="0" err="1"/>
              <a:t>xxxxxxxxxxxxxx</a:t>
            </a:r>
            <a:r>
              <a:rPr lang="fr-FR" dirty="0"/>
              <a:t> </a:t>
            </a:r>
            <a:r>
              <a:rPr lang="fr-FR" dirty="0" err="1"/>
              <a:t>xxxxxxxxxxxxxx</a:t>
            </a:r>
            <a:r>
              <a:rPr lang="fr-FR" dirty="0"/>
              <a:t>  </a:t>
            </a:r>
          </a:p>
          <a:p>
            <a:pPr lvl="1"/>
            <a:endParaRPr lang="fr-FR" dirty="0"/>
          </a:p>
          <a:p>
            <a:pPr marL="685783" marR="0" lvl="1" indent="-228594" algn="l" defTabSz="914377" rtl="0" eaLnBrk="1" fontAlgn="auto" latinLnBrk="0" hangingPunct="1">
              <a:lnSpc>
                <a:spcPct val="90000"/>
              </a:lnSpc>
              <a:spcBef>
                <a:spcPts val="500"/>
              </a:spcBef>
              <a:spcAft>
                <a:spcPts val="0"/>
              </a:spcAft>
              <a:buClr>
                <a:srgbClr val="F06523"/>
              </a:buClr>
              <a:buSzTx/>
              <a:buFont typeface=".AppleSystemUIFont" charset="-120"/>
              <a:buChar char="/"/>
              <a:tabLst/>
              <a:defRPr/>
            </a:pPr>
            <a:endParaRPr lang="fr-FR" dirty="0"/>
          </a:p>
          <a:p>
            <a:pPr marL="685783" marR="0" lvl="1" indent="-228594" algn="l" defTabSz="914377" rtl="0" eaLnBrk="1" fontAlgn="auto" latinLnBrk="0" hangingPunct="1">
              <a:lnSpc>
                <a:spcPct val="90000"/>
              </a:lnSpc>
              <a:spcBef>
                <a:spcPts val="500"/>
              </a:spcBef>
              <a:spcAft>
                <a:spcPts val="0"/>
              </a:spcAft>
              <a:buClr>
                <a:srgbClr val="F06523"/>
              </a:buClr>
              <a:buSzTx/>
              <a:buFont typeface=".AppleSystemUIFont" charset="-120"/>
              <a:buChar char="/"/>
              <a:tabLst/>
              <a:defRPr/>
            </a:pPr>
            <a:endParaRPr lang="fr-FR" dirty="0"/>
          </a:p>
          <a:p>
            <a:pPr lvl="1"/>
            <a:endParaRPr lang="fr-FR" dirty="0"/>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4" name="Espace réservé du graphique SmartArt 3"/>
          <p:cNvSpPr>
            <a:spLocks noGrp="1"/>
          </p:cNvSpPr>
          <p:nvPr>
            <p:ph type="dgm" sz="quarter" idx="14"/>
          </p:nvPr>
        </p:nvSpPr>
        <p:spPr>
          <a:xfrm>
            <a:off x="7714005" y="723901"/>
            <a:ext cx="3738033" cy="4963583"/>
          </a:xfrm>
        </p:spPr>
        <p:txBody>
          <a:bodyPr/>
          <a:lstStyle/>
          <a:p>
            <a:endParaRPr lang="fr-FR" dirty="0"/>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268832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GRAND TEXTE SEUL">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723900"/>
            <a:ext cx="4631109" cy="4953000"/>
          </a:xfrm>
        </p:spPr>
        <p:txBody>
          <a:bodyPr/>
          <a:lstStyle>
            <a:lvl1pPr marL="0" indent="0">
              <a:buFontTx/>
              <a:buNone/>
              <a:defRPr sz="2400" b="1" i="0" baseline="0">
                <a:solidFill>
                  <a:srgbClr val="F06523"/>
                </a:solidFill>
              </a:defRPr>
            </a:lvl1pPr>
            <a:lvl2pPr marL="685783" marR="0" indent="-228594" algn="l" defTabSz="914377" rtl="0" eaLnBrk="1" fontAlgn="auto" latinLnBrk="0" hangingPunct="1">
              <a:lnSpc>
                <a:spcPct val="90000"/>
              </a:lnSpc>
              <a:spcBef>
                <a:spcPts val="500"/>
              </a:spcBef>
              <a:spcAft>
                <a:spcPts val="800"/>
              </a:spcAft>
              <a:buClr>
                <a:srgbClr val="F06523"/>
              </a:buClr>
              <a:buSzTx/>
              <a:buFont typeface=".AppleSystemUIFont" charset="-120"/>
              <a:buChar char="/"/>
              <a:tabLst/>
              <a:defRPr sz="1867" baseline="0"/>
            </a:lvl2pPr>
            <a:lvl3pPr marL="1142971" indent="-228594">
              <a:buFontTx/>
              <a:buBlip>
                <a:blip r:embed="rId2"/>
              </a:buBlip>
              <a:defRPr sz="1867" baseline="0"/>
            </a:lvl3pPr>
            <a:lvl4pPr marL="1371566" indent="0">
              <a:buNone/>
              <a:defRPr sz="1600" baseline="0"/>
            </a:lvl4pPr>
          </a:lstStyle>
          <a:p>
            <a:pPr lvl="1"/>
            <a:r>
              <a:rPr lang="fr-FR" dirty="0"/>
              <a:t>Xxxxxx </a:t>
            </a:r>
            <a:r>
              <a:rPr lang="fr-FR" dirty="0" err="1"/>
              <a:t>xxxxxxxxx</a:t>
            </a:r>
            <a:r>
              <a:rPr lang="fr-FR" dirty="0"/>
              <a:t> </a:t>
            </a:r>
            <a:r>
              <a:rPr lang="fr-FR" dirty="0" err="1"/>
              <a:t>xxxxxxxxx</a:t>
            </a:r>
            <a:r>
              <a:rPr lang="fr-FR" dirty="0"/>
              <a:t> </a:t>
            </a:r>
            <a:r>
              <a:rPr lang="fr-FR" dirty="0" err="1"/>
              <a:t>xxxxx</a:t>
            </a:r>
            <a:r>
              <a:rPr lang="fr-FR" dirty="0"/>
              <a:t> </a:t>
            </a:r>
            <a:r>
              <a:rPr lang="fr-FR" dirty="0" err="1"/>
              <a:t>xxxxx</a:t>
            </a:r>
            <a:r>
              <a:rPr lang="fr-FR" dirty="0"/>
              <a:t> </a:t>
            </a:r>
            <a:r>
              <a:rPr lang="fr-FR" dirty="0" err="1"/>
              <a:t>xxxxx</a:t>
            </a:r>
            <a:r>
              <a:rPr lang="fr-FR" dirty="0"/>
              <a:t> </a:t>
            </a:r>
            <a:r>
              <a:rPr lang="fr-FR" dirty="0" err="1"/>
              <a:t>xxxxxxxxxxx</a:t>
            </a:r>
            <a:r>
              <a:rPr lang="fr-FR" dirty="0"/>
              <a:t> </a:t>
            </a:r>
            <a:r>
              <a:rPr lang="fr-FR" dirty="0" err="1"/>
              <a:t>xxxxxxx</a:t>
            </a:r>
            <a:r>
              <a:rPr lang="fr-FR" dirty="0"/>
              <a:t> </a:t>
            </a:r>
            <a:r>
              <a:rPr lang="fr-FR" dirty="0" err="1"/>
              <a:t>xxxxxxxxxxx</a:t>
            </a:r>
            <a:r>
              <a:rPr lang="fr-FR" dirty="0"/>
              <a:t> </a:t>
            </a:r>
            <a:r>
              <a:rPr lang="fr-FR" dirty="0" err="1"/>
              <a:t>xxxxxxxxxx</a:t>
            </a:r>
            <a:r>
              <a:rPr lang="fr-FR" dirty="0"/>
              <a:t> </a:t>
            </a:r>
            <a:r>
              <a:rPr lang="fr-FR" dirty="0" err="1"/>
              <a:t>xxxxxxxxxxxxxx</a:t>
            </a:r>
            <a:r>
              <a:rPr lang="fr-FR" dirty="0"/>
              <a:t> </a:t>
            </a:r>
            <a:r>
              <a:rPr lang="fr-FR" dirty="0" err="1"/>
              <a:t>xxxxxxxxxxxxxx</a:t>
            </a:r>
            <a:r>
              <a:rPr lang="fr-FR" dirty="0"/>
              <a:t>  </a:t>
            </a:r>
          </a:p>
          <a:p>
            <a:pPr marL="685783" marR="0" lvl="1" indent="-228594" algn="l" defTabSz="914377" rtl="0" eaLnBrk="1" fontAlgn="auto" latinLnBrk="0" hangingPunct="1">
              <a:lnSpc>
                <a:spcPct val="90000"/>
              </a:lnSpc>
              <a:spcBef>
                <a:spcPts val="500"/>
              </a:spcBef>
              <a:spcAft>
                <a:spcPts val="800"/>
              </a:spcAft>
              <a:buClr>
                <a:srgbClr val="F06523"/>
              </a:buClr>
              <a:buSzTx/>
              <a:buFont typeface=".AppleSystemUIFont" charset="-120"/>
              <a:buChar char="/"/>
              <a:tabLst/>
              <a:defRPr/>
            </a:pPr>
            <a:r>
              <a:rPr lang="fr-FR" dirty="0"/>
              <a:t>Xxxxxx </a:t>
            </a:r>
            <a:r>
              <a:rPr lang="fr-FR" dirty="0" err="1"/>
              <a:t>xxxxxxxxx</a:t>
            </a:r>
            <a:r>
              <a:rPr lang="fr-FR" dirty="0"/>
              <a:t> </a:t>
            </a:r>
            <a:r>
              <a:rPr lang="fr-FR" dirty="0" err="1"/>
              <a:t>xxxxxxxxx</a:t>
            </a:r>
            <a:r>
              <a:rPr lang="fr-FR" dirty="0"/>
              <a:t> </a:t>
            </a:r>
            <a:r>
              <a:rPr lang="fr-FR" dirty="0" err="1"/>
              <a:t>xxxxx</a:t>
            </a:r>
            <a:r>
              <a:rPr lang="fr-FR" dirty="0"/>
              <a:t> </a:t>
            </a:r>
            <a:r>
              <a:rPr lang="fr-FR" dirty="0" err="1"/>
              <a:t>xxxxx</a:t>
            </a:r>
            <a:r>
              <a:rPr lang="fr-FR" dirty="0"/>
              <a:t> </a:t>
            </a:r>
            <a:r>
              <a:rPr lang="fr-FR" dirty="0" err="1"/>
              <a:t>xxxxx</a:t>
            </a:r>
            <a:r>
              <a:rPr lang="fr-FR" dirty="0"/>
              <a:t> </a:t>
            </a:r>
            <a:r>
              <a:rPr lang="fr-FR" dirty="0" err="1"/>
              <a:t>xxxxxxxxxxx</a:t>
            </a:r>
            <a:r>
              <a:rPr lang="fr-FR" dirty="0"/>
              <a:t> </a:t>
            </a:r>
            <a:r>
              <a:rPr lang="fr-FR" dirty="0" err="1"/>
              <a:t>xxxxxxx</a:t>
            </a:r>
            <a:r>
              <a:rPr lang="fr-FR" dirty="0"/>
              <a:t> </a:t>
            </a:r>
            <a:r>
              <a:rPr lang="fr-FR" dirty="0" err="1"/>
              <a:t>xxxxxxxxxxx</a:t>
            </a:r>
            <a:r>
              <a:rPr lang="fr-FR" dirty="0"/>
              <a:t> </a:t>
            </a:r>
            <a:r>
              <a:rPr lang="fr-FR" dirty="0" err="1"/>
              <a:t>xxxxxxxxxx</a:t>
            </a:r>
            <a:r>
              <a:rPr lang="fr-FR" dirty="0"/>
              <a:t> </a:t>
            </a:r>
            <a:r>
              <a:rPr lang="fr-FR" dirty="0" err="1"/>
              <a:t>xxxxxxxxxxxxxx</a:t>
            </a:r>
            <a:r>
              <a:rPr lang="fr-FR" dirty="0"/>
              <a:t> </a:t>
            </a:r>
            <a:r>
              <a:rPr lang="fr-FR" dirty="0" err="1"/>
              <a:t>xxxxxxxxxxxxxx</a:t>
            </a:r>
            <a:r>
              <a:rPr lang="fr-FR" dirty="0"/>
              <a:t>  </a:t>
            </a:r>
          </a:p>
          <a:p>
            <a:pPr marL="685783" marR="0" lvl="1" indent="-228594" algn="l" defTabSz="914377" rtl="0" eaLnBrk="1" fontAlgn="auto" latinLnBrk="0" hangingPunct="1">
              <a:lnSpc>
                <a:spcPct val="90000"/>
              </a:lnSpc>
              <a:spcBef>
                <a:spcPts val="500"/>
              </a:spcBef>
              <a:spcAft>
                <a:spcPts val="800"/>
              </a:spcAft>
              <a:buClr>
                <a:srgbClr val="F06523"/>
              </a:buClr>
              <a:buSzTx/>
              <a:buFont typeface=".AppleSystemUIFont" charset="-120"/>
              <a:buChar char="/"/>
              <a:tabLst/>
              <a:defRPr/>
            </a:pPr>
            <a:r>
              <a:rPr lang="fr-FR" dirty="0"/>
              <a:t>Xxxxxx </a:t>
            </a:r>
            <a:r>
              <a:rPr lang="fr-FR" dirty="0" err="1"/>
              <a:t>xxxxxxxxx</a:t>
            </a:r>
            <a:r>
              <a:rPr lang="fr-FR" dirty="0"/>
              <a:t> </a:t>
            </a:r>
            <a:r>
              <a:rPr lang="fr-FR" dirty="0" err="1"/>
              <a:t>xxxxxxxxx</a:t>
            </a:r>
            <a:r>
              <a:rPr lang="fr-FR" dirty="0"/>
              <a:t> </a:t>
            </a:r>
            <a:r>
              <a:rPr lang="fr-FR" dirty="0" err="1"/>
              <a:t>xxxxx</a:t>
            </a:r>
            <a:r>
              <a:rPr lang="fr-FR" dirty="0"/>
              <a:t> </a:t>
            </a:r>
            <a:r>
              <a:rPr lang="fr-FR" dirty="0" err="1"/>
              <a:t>xxxxx</a:t>
            </a:r>
            <a:r>
              <a:rPr lang="fr-FR" dirty="0"/>
              <a:t> </a:t>
            </a:r>
            <a:r>
              <a:rPr lang="fr-FR" dirty="0" err="1"/>
              <a:t>xxxxx</a:t>
            </a:r>
            <a:r>
              <a:rPr lang="fr-FR" dirty="0"/>
              <a:t> </a:t>
            </a:r>
            <a:r>
              <a:rPr lang="fr-FR" dirty="0" err="1"/>
              <a:t>xxxxxxxxxxx</a:t>
            </a:r>
            <a:r>
              <a:rPr lang="fr-FR" dirty="0"/>
              <a:t> </a:t>
            </a:r>
            <a:r>
              <a:rPr lang="fr-FR" dirty="0" err="1"/>
              <a:t>xxxxxxx</a:t>
            </a:r>
            <a:r>
              <a:rPr lang="fr-FR" dirty="0"/>
              <a:t> </a:t>
            </a:r>
            <a:r>
              <a:rPr lang="fr-FR" dirty="0" err="1"/>
              <a:t>xxxxxxxxxxx</a:t>
            </a:r>
            <a:r>
              <a:rPr lang="fr-FR" dirty="0"/>
              <a:t> </a:t>
            </a:r>
            <a:r>
              <a:rPr lang="fr-FR" dirty="0" err="1"/>
              <a:t>xxxxxxxxxx</a:t>
            </a:r>
            <a:r>
              <a:rPr lang="fr-FR" dirty="0"/>
              <a:t> </a:t>
            </a:r>
            <a:r>
              <a:rPr lang="fr-FR" dirty="0" err="1"/>
              <a:t>xxxxxxxxxxxxxx</a:t>
            </a:r>
            <a:r>
              <a:rPr lang="fr-FR" dirty="0"/>
              <a:t> </a:t>
            </a:r>
            <a:r>
              <a:rPr lang="fr-FR" dirty="0" err="1"/>
              <a:t>xxxxxxxxxxxxxx</a:t>
            </a:r>
            <a:r>
              <a:rPr lang="fr-FR" dirty="0"/>
              <a:t>  </a:t>
            </a:r>
          </a:p>
          <a:p>
            <a:pPr marL="685783" marR="0" lvl="1" indent="-228594" algn="l" defTabSz="914377" rtl="0" eaLnBrk="1" fontAlgn="auto" latinLnBrk="0" hangingPunct="1">
              <a:lnSpc>
                <a:spcPct val="90000"/>
              </a:lnSpc>
              <a:spcBef>
                <a:spcPts val="500"/>
              </a:spcBef>
              <a:spcAft>
                <a:spcPts val="0"/>
              </a:spcAft>
              <a:buClr>
                <a:srgbClr val="F06523"/>
              </a:buClr>
              <a:buSzTx/>
              <a:buFont typeface=".AppleSystemUIFont" charset="-120"/>
              <a:buChar char="/"/>
              <a:tabLst/>
              <a:defRPr/>
            </a:pPr>
            <a:endParaRPr lang="fr-FR" dirty="0"/>
          </a:p>
          <a:p>
            <a:pPr marL="685783" marR="0" lvl="1" indent="-228594" algn="l" defTabSz="914377" rtl="0" eaLnBrk="1" fontAlgn="auto" latinLnBrk="0" hangingPunct="1">
              <a:lnSpc>
                <a:spcPct val="90000"/>
              </a:lnSpc>
              <a:spcBef>
                <a:spcPts val="500"/>
              </a:spcBef>
              <a:spcAft>
                <a:spcPts val="0"/>
              </a:spcAft>
              <a:buClr>
                <a:srgbClr val="F06523"/>
              </a:buClr>
              <a:buSzTx/>
              <a:buFont typeface=".AppleSystemUIFont" charset="-120"/>
              <a:buChar char="/"/>
              <a:tabLst/>
              <a:defRPr/>
            </a:pPr>
            <a:endParaRPr lang="fr-FR" dirty="0"/>
          </a:p>
          <a:p>
            <a:pPr lvl="1"/>
            <a:endParaRPr lang="fr-FR" dirty="0"/>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4" name="Espace réservé du graphique SmartArt 3"/>
          <p:cNvSpPr>
            <a:spLocks noGrp="1"/>
          </p:cNvSpPr>
          <p:nvPr>
            <p:ph type="dgm" sz="quarter" idx="14"/>
          </p:nvPr>
        </p:nvSpPr>
        <p:spPr>
          <a:xfrm>
            <a:off x="5787323" y="723900"/>
            <a:ext cx="5791023" cy="2312379"/>
          </a:xfrm>
        </p:spPr>
        <p:txBody>
          <a:bodyPr/>
          <a:lstStyle>
            <a:lvl1pPr marL="0" indent="0">
              <a:buNone/>
              <a:defRPr/>
            </a:lvl1pPr>
          </a:lstStyle>
          <a:p>
            <a:endParaRPr lang="fr-FR" dirty="0"/>
          </a:p>
        </p:txBody>
      </p:sp>
      <p:sp>
        <p:nvSpPr>
          <p:cNvPr id="11" name="Espace réservé du graphique SmartArt 3"/>
          <p:cNvSpPr>
            <a:spLocks noGrp="1"/>
          </p:cNvSpPr>
          <p:nvPr>
            <p:ph type="dgm" sz="quarter" idx="15"/>
          </p:nvPr>
        </p:nvSpPr>
        <p:spPr>
          <a:xfrm>
            <a:off x="5787323" y="3364521"/>
            <a:ext cx="5791023" cy="2312379"/>
          </a:xfrm>
        </p:spPr>
        <p:txBody>
          <a:bodyPr/>
          <a:lstStyle>
            <a:lvl1pPr marL="0" indent="0">
              <a:buNone/>
              <a:defRPr/>
            </a:lvl1pPr>
          </a:lstStyle>
          <a:p>
            <a:endParaRPr lang="fr-FR" dirty="0"/>
          </a:p>
        </p:txBody>
      </p:sp>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3913708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E + PHOTO 0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1449" y="1611903"/>
            <a:ext cx="5156200" cy="3851275"/>
          </a:xfrm>
        </p:spPr>
        <p:txBody>
          <a:bodyPr/>
          <a:lstStyle>
            <a:lvl1pPr marL="0" indent="0">
              <a:buFontTx/>
              <a:buNone/>
              <a:defRPr sz="2400" b="1" i="0" baseline="0">
                <a:solidFill>
                  <a:srgbClr val="F06523"/>
                </a:solidFill>
              </a:defRPr>
            </a:lvl1pPr>
            <a:lvl2pPr marL="685783" indent="-228594">
              <a:buClr>
                <a:srgbClr val="F06523"/>
              </a:buClr>
              <a:buFont typeface=".AppleSystemUIFont" charset="-120"/>
              <a:buChar char="/"/>
              <a:defRPr/>
            </a:lvl2pPr>
            <a:lvl3pPr marL="1142971" indent="-228594">
              <a:buFontTx/>
              <a:buBlip>
                <a:blip r:embed="rId2"/>
              </a:buBlip>
              <a:defRPr sz="1867" baseline="0"/>
            </a:lvl3pPr>
            <a:lvl4pPr>
              <a:defRPr sz="1600" baseline="0"/>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8" name="Espace réservé pour une image  13"/>
          <p:cNvSpPr>
            <a:spLocks noGrp="1"/>
          </p:cNvSpPr>
          <p:nvPr>
            <p:ph type="pic" sz="quarter" idx="13"/>
          </p:nvPr>
        </p:nvSpPr>
        <p:spPr>
          <a:xfrm>
            <a:off x="6323243" y="2"/>
            <a:ext cx="5868757" cy="5451277"/>
          </a:xfrm>
          <a:custGeom>
            <a:avLst/>
            <a:gdLst>
              <a:gd name="connsiteX0" fmla="*/ 0 w 4321175"/>
              <a:gd name="connsiteY0" fmla="*/ 5143500 h 5143500"/>
              <a:gd name="connsiteX1" fmla="*/ 1080294 w 4321175"/>
              <a:gd name="connsiteY1" fmla="*/ 0 h 5143500"/>
              <a:gd name="connsiteX2" fmla="*/ 4321175 w 4321175"/>
              <a:gd name="connsiteY2" fmla="*/ 0 h 5143500"/>
              <a:gd name="connsiteX3" fmla="*/ 3240881 w 4321175"/>
              <a:gd name="connsiteY3" fmla="*/ 5143500 h 5143500"/>
              <a:gd name="connsiteX4" fmla="*/ 0 w 4321175"/>
              <a:gd name="connsiteY4" fmla="*/ 5143500 h 5143500"/>
              <a:gd name="connsiteX0" fmla="*/ 824706 w 5145881"/>
              <a:gd name="connsiteY0" fmla="*/ 5143500 h 5143500"/>
              <a:gd name="connsiteX1" fmla="*/ 0 w 5145881"/>
              <a:gd name="connsiteY1" fmla="*/ 0 h 5143500"/>
              <a:gd name="connsiteX2" fmla="*/ 5145881 w 5145881"/>
              <a:gd name="connsiteY2" fmla="*/ 0 h 5143500"/>
              <a:gd name="connsiteX3" fmla="*/ 4065587 w 5145881"/>
              <a:gd name="connsiteY3" fmla="*/ 5143500 h 5143500"/>
              <a:gd name="connsiteX4" fmla="*/ 824706 w 5145881"/>
              <a:gd name="connsiteY4" fmla="*/ 5143500 h 5143500"/>
              <a:gd name="connsiteX0" fmla="*/ 824706 w 5145881"/>
              <a:gd name="connsiteY0" fmla="*/ 5143500 h 5143500"/>
              <a:gd name="connsiteX1" fmla="*/ 0 w 5145881"/>
              <a:gd name="connsiteY1" fmla="*/ 0 h 5143500"/>
              <a:gd name="connsiteX2" fmla="*/ 5145881 w 5145881"/>
              <a:gd name="connsiteY2" fmla="*/ 0 h 5143500"/>
              <a:gd name="connsiteX3" fmla="*/ 5141912 w 5145881"/>
              <a:gd name="connsiteY3" fmla="*/ 5143500 h 5143500"/>
              <a:gd name="connsiteX4" fmla="*/ 824706 w 5145881"/>
              <a:gd name="connsiteY4" fmla="*/ 5143500 h 5143500"/>
              <a:gd name="connsiteX0" fmla="*/ 2939256 w 5145881"/>
              <a:gd name="connsiteY0" fmla="*/ 5133975 h 5143500"/>
              <a:gd name="connsiteX1" fmla="*/ 0 w 5145881"/>
              <a:gd name="connsiteY1" fmla="*/ 0 h 5143500"/>
              <a:gd name="connsiteX2" fmla="*/ 5145881 w 5145881"/>
              <a:gd name="connsiteY2" fmla="*/ 0 h 5143500"/>
              <a:gd name="connsiteX3" fmla="*/ 5141912 w 5145881"/>
              <a:gd name="connsiteY3" fmla="*/ 5143500 h 5143500"/>
              <a:gd name="connsiteX4" fmla="*/ 2939256 w 5145881"/>
              <a:gd name="connsiteY4" fmla="*/ 5133975 h 5143500"/>
              <a:gd name="connsiteX0" fmla="*/ 3110706 w 5317331"/>
              <a:gd name="connsiteY0" fmla="*/ 5133975 h 5143500"/>
              <a:gd name="connsiteX1" fmla="*/ 0 w 5317331"/>
              <a:gd name="connsiteY1" fmla="*/ 0 h 5143500"/>
              <a:gd name="connsiteX2" fmla="*/ 5317331 w 5317331"/>
              <a:gd name="connsiteY2" fmla="*/ 0 h 5143500"/>
              <a:gd name="connsiteX3" fmla="*/ 5313362 w 5317331"/>
              <a:gd name="connsiteY3" fmla="*/ 5143500 h 5143500"/>
              <a:gd name="connsiteX4" fmla="*/ 3110706 w 5317331"/>
              <a:gd name="connsiteY4" fmla="*/ 5133975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331" h="5143500">
                <a:moveTo>
                  <a:pt x="3110706" y="5133975"/>
                </a:moveTo>
                <a:lnTo>
                  <a:pt x="0" y="0"/>
                </a:lnTo>
                <a:lnTo>
                  <a:pt x="5317331" y="0"/>
                </a:lnTo>
                <a:lnTo>
                  <a:pt x="5313362" y="5143500"/>
                </a:lnTo>
                <a:lnTo>
                  <a:pt x="3110706" y="5133975"/>
                </a:lnTo>
                <a:close/>
              </a:path>
            </a:pathLst>
          </a:custGeom>
          <a:solidFill>
            <a:schemeClr val="bg2">
              <a:lumMod val="90000"/>
            </a:schemeClr>
          </a:solidFill>
        </p:spPr>
        <p:txBody>
          <a:bodyPr/>
          <a:lstStyle/>
          <a:p>
            <a:endParaRPr lang="fr-FR" dirty="0"/>
          </a:p>
        </p:txBody>
      </p:sp>
      <p:sp>
        <p:nvSpPr>
          <p:cNvPr id="10" name="ZoneTexte 9"/>
          <p:cNvSpPr txBox="1"/>
          <p:nvPr userDrawn="1"/>
        </p:nvSpPr>
        <p:spPr>
          <a:xfrm>
            <a:off x="9182101" y="5451279"/>
            <a:ext cx="3009900"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2" name="Title 1"/>
          <p:cNvSpPr>
            <a:spLocks noGrp="1"/>
          </p:cNvSpPr>
          <p:nvPr>
            <p:ph type="title" hasCustomPrompt="1"/>
          </p:nvPr>
        </p:nvSpPr>
        <p:spPr>
          <a:xfrm>
            <a:off x="171450" y="151403"/>
            <a:ext cx="6151793" cy="1325563"/>
          </a:xfrm>
        </p:spPr>
        <p:txBody>
          <a:bodyPr>
            <a:normAutofit/>
          </a:bodyPr>
          <a:lstStyle>
            <a:lvl1pPr>
              <a:defRPr sz="3200" b="1" i="0" cap="all" spc="0" baseline="0">
                <a:solidFill>
                  <a:srgbClr val="0D2400"/>
                </a:solidFill>
                <a:latin typeface="century gothic" charset="0"/>
              </a:defRPr>
            </a:lvl1pPr>
          </a:lstStyle>
          <a:p>
            <a:r>
              <a:rPr lang="fr-FR" dirty="0"/>
              <a:t>Cliquez et modifiez le titre</a:t>
            </a:r>
            <a:br>
              <a:rPr lang="fr-FR" dirty="0"/>
            </a:br>
            <a:r>
              <a:rPr lang="fr-FR" dirty="0"/>
              <a:t>XXXXXXX</a:t>
            </a:r>
            <a:endParaRPr lang="en-US" dirty="0"/>
          </a:p>
        </p:txBody>
      </p:sp>
      <p:pic>
        <p:nvPicPr>
          <p:cNvPr id="9" name="Imag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289412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E2F3B89-02F8-4670-95C8-3966611C7E4E}" type="datetimeFigureOut">
              <a:rPr lang="fr-FR" smtClean="0"/>
              <a:t>22/11/2023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2345243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E + PHOTO 02 (décoché graphique)">
    <p:spTree>
      <p:nvGrpSpPr>
        <p:cNvPr id="1" name=""/>
        <p:cNvGrpSpPr/>
        <p:nvPr/>
      </p:nvGrpSpPr>
      <p:grpSpPr>
        <a:xfrm>
          <a:off x="0" y="0"/>
          <a:ext cx="0" cy="0"/>
          <a:chOff x="0" y="0"/>
          <a:chExt cx="0" cy="0"/>
        </a:xfrm>
      </p:grpSpPr>
      <p:sp>
        <p:nvSpPr>
          <p:cNvPr id="2" name="Title 1"/>
          <p:cNvSpPr>
            <a:spLocks noGrp="1"/>
          </p:cNvSpPr>
          <p:nvPr>
            <p:ph type="title"/>
          </p:nvPr>
        </p:nvSpPr>
        <p:spPr>
          <a:xfrm>
            <a:off x="254000" y="182562"/>
            <a:ext cx="10515600" cy="704849"/>
          </a:xfrm>
        </p:spPr>
        <p:txBody>
          <a:bodyPr>
            <a:normAutofit/>
          </a:bodyPr>
          <a:lstStyle>
            <a:lvl1pPr>
              <a:defRPr sz="3200" b="1" i="0" cap="all" spc="0" baseline="0">
                <a:solidFill>
                  <a:srgbClr val="0D2400"/>
                </a:solidFill>
                <a:latin typeface="century gothic" charset="0"/>
              </a:defRPr>
            </a:lvl1pPr>
          </a:lstStyle>
          <a:p>
            <a:r>
              <a:rPr lang="fr-FR" dirty="0"/>
              <a:t>Cliquez et modifiez le titre</a:t>
            </a:r>
            <a:endParaRPr lang="en-US" dirty="0"/>
          </a:p>
        </p:txBody>
      </p:sp>
      <p:sp>
        <p:nvSpPr>
          <p:cNvPr id="3" name="Content Placeholder 2"/>
          <p:cNvSpPr>
            <a:spLocks noGrp="1"/>
          </p:cNvSpPr>
          <p:nvPr>
            <p:ph sz="half" idx="1"/>
          </p:nvPr>
        </p:nvSpPr>
        <p:spPr>
          <a:xfrm>
            <a:off x="254000" y="1393824"/>
            <a:ext cx="5156200" cy="3851275"/>
          </a:xfrm>
        </p:spPr>
        <p:txBody>
          <a:bodyPr/>
          <a:lstStyle>
            <a:lvl1pPr marL="0" indent="0">
              <a:buFontTx/>
              <a:buNone/>
              <a:defRPr sz="2400" b="1" i="0" baseline="0">
                <a:solidFill>
                  <a:srgbClr val="F06523"/>
                </a:solidFill>
              </a:defRPr>
            </a:lvl1pPr>
            <a:lvl2pPr marL="685783" indent="-228594">
              <a:buClr>
                <a:srgbClr val="F06523"/>
              </a:buClr>
              <a:buFont typeface=".AppleSystemUIFont" charset="-120"/>
              <a:buChar char="/"/>
              <a:defRPr/>
            </a:lvl2pPr>
            <a:lvl3pPr marL="1142971" indent="-228594">
              <a:buFontTx/>
              <a:buBlip>
                <a:blip r:embed="rId2"/>
              </a:buBlip>
              <a:defRPr sz="1867" baseline="0"/>
            </a:lvl3pPr>
            <a:lvl4pPr>
              <a:defRPr sz="1600" baseline="0"/>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9" name="Espace réservé pour une image  8"/>
          <p:cNvSpPr>
            <a:spLocks noGrp="1"/>
          </p:cNvSpPr>
          <p:nvPr>
            <p:ph type="pic" sz="quarter" idx="13"/>
          </p:nvPr>
        </p:nvSpPr>
        <p:spPr>
          <a:xfrm>
            <a:off x="6654800" y="913803"/>
            <a:ext cx="5537200" cy="3201988"/>
          </a:xfrm>
          <a:solidFill>
            <a:schemeClr val="bg2">
              <a:lumMod val="90000"/>
            </a:schemeClr>
          </a:solidFill>
        </p:spPr>
        <p:txBody>
          <a:bodyPr/>
          <a:lstStyle/>
          <a:p>
            <a:endParaRPr lang="fr-FR"/>
          </a:p>
        </p:txBody>
      </p:sp>
      <p:sp>
        <p:nvSpPr>
          <p:cNvPr id="12" name="ZoneTexte 11"/>
          <p:cNvSpPr txBox="1"/>
          <p:nvPr userDrawn="1"/>
        </p:nvSpPr>
        <p:spPr>
          <a:xfrm>
            <a:off x="10267949" y="4115791"/>
            <a:ext cx="192405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13" name="Espace réservé du contenu 12"/>
          <p:cNvSpPr>
            <a:spLocks noGrp="1"/>
          </p:cNvSpPr>
          <p:nvPr>
            <p:ph sz="quarter" idx="15" hasCustomPrompt="1"/>
          </p:nvPr>
        </p:nvSpPr>
        <p:spPr>
          <a:xfrm>
            <a:off x="7243949" y="3289301"/>
            <a:ext cx="3024000" cy="2578100"/>
          </a:xfrm>
          <a:solidFill>
            <a:schemeClr val="bg1"/>
          </a:solidFill>
        </p:spPr>
        <p:txBody>
          <a:bodyPr lIns="0" tIns="72000" rIns="108000">
            <a:normAutofit/>
          </a:bodyPr>
          <a:lstStyle>
            <a:lvl2pPr marL="685783" marR="0" indent="-228594" algn="l" defTabSz="914377" rtl="0" eaLnBrk="1" fontAlgn="auto" latinLnBrk="0" hangingPunct="1">
              <a:lnSpc>
                <a:spcPct val="90000"/>
              </a:lnSpc>
              <a:spcBef>
                <a:spcPts val="500"/>
              </a:spcBef>
              <a:spcAft>
                <a:spcPts val="0"/>
              </a:spcAft>
              <a:buClr>
                <a:srgbClr val="F06523"/>
              </a:buClr>
              <a:buSzTx/>
              <a:buFont typeface=".AppleSystemUIFont" charset="-120"/>
              <a:buChar char="/"/>
              <a:tabLst/>
              <a:defRPr lang="fr-FR" sz="1867" kern="1200" baseline="0" dirty="0" smtClean="0">
                <a:solidFill>
                  <a:srgbClr val="00213F"/>
                </a:solidFill>
                <a:latin typeface="+mn-lt"/>
                <a:ea typeface="+mn-ea"/>
                <a:cs typeface="+mn-cs"/>
              </a:defRPr>
            </a:lvl2pPr>
          </a:lstStyle>
          <a:p>
            <a:pPr lvl="1"/>
            <a:r>
              <a:rPr lang="fr-FR" dirty="0" err="1"/>
              <a:t>Xxxxxx</a:t>
            </a:r>
            <a:r>
              <a:rPr lang="fr-FR" dirty="0"/>
              <a:t> </a:t>
            </a:r>
            <a:r>
              <a:rPr lang="fr-FR" dirty="0" err="1"/>
              <a:t>xxxxxxxxx</a:t>
            </a:r>
            <a:r>
              <a:rPr lang="fr-FR" dirty="0"/>
              <a:t> </a:t>
            </a:r>
            <a:r>
              <a:rPr lang="fr-FR" dirty="0" err="1"/>
              <a:t>xxxxxxxxx</a:t>
            </a:r>
            <a:r>
              <a:rPr lang="fr-FR" dirty="0"/>
              <a:t> </a:t>
            </a:r>
            <a:r>
              <a:rPr lang="fr-FR" dirty="0" err="1"/>
              <a:t>xxxxx</a:t>
            </a:r>
            <a:r>
              <a:rPr lang="fr-FR" dirty="0"/>
              <a:t> </a:t>
            </a:r>
            <a:r>
              <a:rPr lang="fr-FR" dirty="0" err="1"/>
              <a:t>xxxxx</a:t>
            </a:r>
            <a:r>
              <a:rPr lang="fr-FR" dirty="0"/>
              <a:t> </a:t>
            </a:r>
            <a:r>
              <a:rPr lang="fr-FR" dirty="0" err="1"/>
              <a:t>xxxxx</a:t>
            </a:r>
            <a:r>
              <a:rPr lang="fr-FR" dirty="0"/>
              <a:t> </a:t>
            </a:r>
            <a:r>
              <a:rPr lang="fr-FR" dirty="0" err="1"/>
              <a:t>xxxxxxxxxxx</a:t>
            </a:r>
            <a:r>
              <a:rPr lang="fr-FR" dirty="0"/>
              <a:t> </a:t>
            </a:r>
            <a:r>
              <a:rPr lang="fr-FR" dirty="0" err="1"/>
              <a:t>xxxxxxx</a:t>
            </a:r>
            <a:endParaRPr lang="fr-FR" dirty="0"/>
          </a:p>
          <a:p>
            <a:pPr marL="685783" marR="0" lvl="1" indent="-228594" algn="l" defTabSz="914377" rtl="0" eaLnBrk="1" fontAlgn="auto" latinLnBrk="0" hangingPunct="1">
              <a:lnSpc>
                <a:spcPct val="90000"/>
              </a:lnSpc>
              <a:spcBef>
                <a:spcPts val="500"/>
              </a:spcBef>
              <a:spcAft>
                <a:spcPts val="800"/>
              </a:spcAft>
              <a:buClr>
                <a:srgbClr val="F06523"/>
              </a:buClr>
              <a:buSzTx/>
              <a:buFont typeface=".AppleSystemUIFont" charset="-120"/>
              <a:buChar char="/"/>
              <a:tabLst/>
              <a:defRPr/>
            </a:pPr>
            <a:r>
              <a:rPr lang="fr-FR" dirty="0" err="1"/>
              <a:t>Xxxxxx</a:t>
            </a:r>
            <a:r>
              <a:rPr lang="fr-FR" dirty="0"/>
              <a:t> </a:t>
            </a:r>
            <a:r>
              <a:rPr lang="fr-FR" dirty="0" err="1"/>
              <a:t>xxxxxxxxx</a:t>
            </a:r>
            <a:r>
              <a:rPr lang="fr-FR" dirty="0"/>
              <a:t> </a:t>
            </a:r>
            <a:r>
              <a:rPr lang="fr-FR" dirty="0" err="1"/>
              <a:t>xxxxxxxxx</a:t>
            </a:r>
            <a:r>
              <a:rPr lang="fr-FR" dirty="0"/>
              <a:t> </a:t>
            </a:r>
            <a:r>
              <a:rPr lang="fr-FR" dirty="0" err="1"/>
              <a:t>xxxxx</a:t>
            </a:r>
            <a:r>
              <a:rPr lang="fr-FR" dirty="0"/>
              <a:t> </a:t>
            </a:r>
            <a:r>
              <a:rPr lang="fr-FR" dirty="0" err="1"/>
              <a:t>xxxxx</a:t>
            </a:r>
            <a:r>
              <a:rPr lang="fr-FR" dirty="0"/>
              <a:t> </a:t>
            </a:r>
            <a:r>
              <a:rPr lang="fr-FR" dirty="0" err="1"/>
              <a:t>xxxxx</a:t>
            </a:r>
            <a:r>
              <a:rPr lang="fr-FR" dirty="0"/>
              <a:t> </a:t>
            </a:r>
            <a:r>
              <a:rPr lang="fr-FR" dirty="0" err="1"/>
              <a:t>xxxxxxxxxxx</a:t>
            </a:r>
            <a:r>
              <a:rPr lang="fr-FR" dirty="0"/>
              <a:t> </a:t>
            </a:r>
            <a:r>
              <a:rPr lang="fr-FR" dirty="0" err="1"/>
              <a:t>xxxxxxx</a:t>
            </a:r>
            <a:endParaRPr lang="fr-FR" dirty="0"/>
          </a:p>
          <a:p>
            <a:pPr lvl="1"/>
            <a:endParaRPr lang="fr-FR" dirty="0"/>
          </a:p>
          <a:p>
            <a:pPr lvl="1"/>
            <a:endParaRPr lang="fr-FR" dirty="0"/>
          </a:p>
          <a:p>
            <a:pPr lvl="1"/>
            <a:endParaRPr lang="fr-FR" dirty="0"/>
          </a:p>
          <a:p>
            <a:pPr marL="685783" marR="0" lvl="1" indent="-228594" algn="l" defTabSz="914377" rtl="0" eaLnBrk="1" fontAlgn="auto" latinLnBrk="0" hangingPunct="1">
              <a:lnSpc>
                <a:spcPct val="90000"/>
              </a:lnSpc>
              <a:spcBef>
                <a:spcPts val="500"/>
              </a:spcBef>
              <a:spcAft>
                <a:spcPts val="0"/>
              </a:spcAft>
              <a:buClr>
                <a:srgbClr val="F06523"/>
              </a:buClr>
              <a:buSzTx/>
              <a:buFont typeface=".AppleSystemUIFont" charset="-120"/>
              <a:buChar char="/"/>
              <a:tabLst/>
              <a:defRPr/>
            </a:pPr>
            <a:endParaRPr lang="fr-FR" dirty="0"/>
          </a:p>
          <a:p>
            <a:pPr marL="685783" marR="0" lvl="1" indent="-228594" algn="l" defTabSz="914377" rtl="0" eaLnBrk="1" fontAlgn="auto" latinLnBrk="0" hangingPunct="1">
              <a:lnSpc>
                <a:spcPct val="90000"/>
              </a:lnSpc>
              <a:spcBef>
                <a:spcPts val="500"/>
              </a:spcBef>
              <a:spcAft>
                <a:spcPts val="0"/>
              </a:spcAft>
              <a:buClr>
                <a:srgbClr val="F06523"/>
              </a:buClr>
              <a:buSzTx/>
              <a:buFont typeface=".AppleSystemUIFont" charset="-120"/>
              <a:buChar char="/"/>
              <a:tabLst/>
              <a:defRPr/>
            </a:pPr>
            <a:endParaRPr lang="fr-FR" dirty="0"/>
          </a:p>
          <a:p>
            <a:pPr lvl="1"/>
            <a:endParaRPr lang="fr-FR" dirty="0"/>
          </a:p>
        </p:txBody>
      </p:sp>
      <p:pic>
        <p:nvPicPr>
          <p:cNvPr id="10" name="Imag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864248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E + PHOTO- 4 PHOTOS DROITE">
    <p:spTree>
      <p:nvGrpSpPr>
        <p:cNvPr id="1" name=""/>
        <p:cNvGrpSpPr/>
        <p:nvPr/>
      </p:nvGrpSpPr>
      <p:grpSpPr>
        <a:xfrm>
          <a:off x="0" y="0"/>
          <a:ext cx="0" cy="0"/>
          <a:chOff x="0" y="0"/>
          <a:chExt cx="0" cy="0"/>
        </a:xfrm>
      </p:grpSpPr>
      <p:sp>
        <p:nvSpPr>
          <p:cNvPr id="2" name="Title 1"/>
          <p:cNvSpPr>
            <a:spLocks noGrp="1"/>
          </p:cNvSpPr>
          <p:nvPr>
            <p:ph type="title"/>
          </p:nvPr>
        </p:nvSpPr>
        <p:spPr>
          <a:xfrm>
            <a:off x="254000" y="182562"/>
            <a:ext cx="10515600" cy="704849"/>
          </a:xfrm>
        </p:spPr>
        <p:txBody>
          <a:bodyPr>
            <a:normAutofit/>
          </a:bodyPr>
          <a:lstStyle>
            <a:lvl1pPr>
              <a:defRPr sz="3200" b="1" i="0" cap="all" spc="0" baseline="0">
                <a:solidFill>
                  <a:srgbClr val="0D2400"/>
                </a:solidFill>
                <a:latin typeface="century gothic" charset="0"/>
              </a:defRPr>
            </a:lvl1pPr>
          </a:lstStyle>
          <a:p>
            <a:r>
              <a:rPr lang="fr-FR" dirty="0"/>
              <a:t>Cliquez et modifiez le titre</a:t>
            </a:r>
            <a:endParaRPr lang="en-US" dirty="0"/>
          </a:p>
        </p:txBody>
      </p:sp>
      <p:sp>
        <p:nvSpPr>
          <p:cNvPr id="3" name="Content Placeholder 2"/>
          <p:cNvSpPr>
            <a:spLocks noGrp="1"/>
          </p:cNvSpPr>
          <p:nvPr>
            <p:ph sz="half" idx="1"/>
          </p:nvPr>
        </p:nvSpPr>
        <p:spPr>
          <a:xfrm>
            <a:off x="254000" y="1251124"/>
            <a:ext cx="5156200" cy="3851275"/>
          </a:xfrm>
        </p:spPr>
        <p:txBody>
          <a:bodyPr/>
          <a:lstStyle>
            <a:lvl1pPr marL="0" indent="0">
              <a:buFontTx/>
              <a:buNone/>
              <a:defRPr sz="2400" b="1" i="0" baseline="0">
                <a:solidFill>
                  <a:srgbClr val="F06523"/>
                </a:solidFill>
              </a:defRPr>
            </a:lvl1pPr>
            <a:lvl2pPr marL="685783" indent="-228594">
              <a:buClr>
                <a:srgbClr val="F06523"/>
              </a:buClr>
              <a:buFont typeface=".AppleSystemUIFont" charset="-120"/>
              <a:buChar char="/"/>
              <a:defRPr/>
            </a:lvl2pPr>
            <a:lvl3pPr marL="1142971" indent="-228594">
              <a:buFontTx/>
              <a:buBlip>
                <a:blip r:embed="rId2"/>
              </a:buBlip>
              <a:defRPr sz="1867" baseline="0"/>
            </a:lvl3pPr>
            <a:lvl4pPr>
              <a:defRPr sz="1600" baseline="0"/>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21" name="Espace réservé pour une image  8"/>
          <p:cNvSpPr>
            <a:spLocks noGrp="1"/>
          </p:cNvSpPr>
          <p:nvPr>
            <p:ph type="pic" sz="quarter" idx="16"/>
          </p:nvPr>
        </p:nvSpPr>
        <p:spPr>
          <a:xfrm>
            <a:off x="8806411" y="3414926"/>
            <a:ext cx="3058624" cy="1876543"/>
          </a:xfrm>
          <a:solidFill>
            <a:schemeClr val="bg2">
              <a:lumMod val="90000"/>
            </a:schemeClr>
          </a:solidFill>
        </p:spPr>
        <p:txBody>
          <a:bodyPr/>
          <a:lstStyle/>
          <a:p>
            <a:endParaRPr lang="fr-FR" dirty="0"/>
          </a:p>
        </p:txBody>
      </p:sp>
      <p:sp>
        <p:nvSpPr>
          <p:cNvPr id="22" name="ZoneTexte 21"/>
          <p:cNvSpPr txBox="1"/>
          <p:nvPr userDrawn="1"/>
        </p:nvSpPr>
        <p:spPr>
          <a:xfrm>
            <a:off x="10008758" y="5291469"/>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23" name="Espace réservé pour une image  8"/>
          <p:cNvSpPr>
            <a:spLocks noGrp="1"/>
          </p:cNvSpPr>
          <p:nvPr>
            <p:ph type="pic" sz="quarter" idx="17"/>
          </p:nvPr>
        </p:nvSpPr>
        <p:spPr>
          <a:xfrm>
            <a:off x="5667435" y="3414926"/>
            <a:ext cx="3058624" cy="1876543"/>
          </a:xfrm>
          <a:solidFill>
            <a:schemeClr val="bg2">
              <a:lumMod val="90000"/>
            </a:schemeClr>
          </a:solidFill>
        </p:spPr>
        <p:txBody>
          <a:bodyPr/>
          <a:lstStyle/>
          <a:p>
            <a:endParaRPr lang="fr-FR" dirty="0"/>
          </a:p>
        </p:txBody>
      </p:sp>
      <p:sp>
        <p:nvSpPr>
          <p:cNvPr id="24" name="ZoneTexte 23"/>
          <p:cNvSpPr txBox="1"/>
          <p:nvPr userDrawn="1"/>
        </p:nvSpPr>
        <p:spPr>
          <a:xfrm>
            <a:off x="6869782" y="5291469"/>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25" name="Espace réservé pour une image  8"/>
          <p:cNvSpPr>
            <a:spLocks noGrp="1"/>
          </p:cNvSpPr>
          <p:nvPr>
            <p:ph type="pic" sz="quarter" idx="18"/>
          </p:nvPr>
        </p:nvSpPr>
        <p:spPr>
          <a:xfrm>
            <a:off x="8808487" y="1281423"/>
            <a:ext cx="3058624" cy="1876543"/>
          </a:xfrm>
          <a:solidFill>
            <a:schemeClr val="bg2">
              <a:lumMod val="90000"/>
            </a:schemeClr>
          </a:solidFill>
        </p:spPr>
        <p:txBody>
          <a:bodyPr/>
          <a:lstStyle/>
          <a:p>
            <a:endParaRPr lang="fr-FR" dirty="0"/>
          </a:p>
        </p:txBody>
      </p:sp>
      <p:sp>
        <p:nvSpPr>
          <p:cNvPr id="26" name="ZoneTexte 25"/>
          <p:cNvSpPr txBox="1"/>
          <p:nvPr userDrawn="1"/>
        </p:nvSpPr>
        <p:spPr>
          <a:xfrm>
            <a:off x="10010834" y="3157966"/>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27" name="Espace réservé pour une image  8"/>
          <p:cNvSpPr>
            <a:spLocks noGrp="1"/>
          </p:cNvSpPr>
          <p:nvPr>
            <p:ph type="pic" sz="quarter" idx="19"/>
          </p:nvPr>
        </p:nvSpPr>
        <p:spPr>
          <a:xfrm>
            <a:off x="5669511" y="1281423"/>
            <a:ext cx="3058624" cy="1876543"/>
          </a:xfrm>
          <a:solidFill>
            <a:schemeClr val="bg2">
              <a:lumMod val="90000"/>
            </a:schemeClr>
          </a:solidFill>
        </p:spPr>
        <p:txBody>
          <a:bodyPr/>
          <a:lstStyle/>
          <a:p>
            <a:endParaRPr lang="fr-FR" dirty="0"/>
          </a:p>
        </p:txBody>
      </p:sp>
      <p:sp>
        <p:nvSpPr>
          <p:cNvPr id="28" name="ZoneTexte 27"/>
          <p:cNvSpPr txBox="1"/>
          <p:nvPr userDrawn="1"/>
        </p:nvSpPr>
        <p:spPr>
          <a:xfrm>
            <a:off x="6871858" y="3157966"/>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pic>
        <p:nvPicPr>
          <p:cNvPr id="15" name="Imag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14673443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E + PHOTO- 4 PHOTOS GAUCHE">
    <p:spTree>
      <p:nvGrpSpPr>
        <p:cNvPr id="1" name=""/>
        <p:cNvGrpSpPr/>
        <p:nvPr/>
      </p:nvGrpSpPr>
      <p:grpSpPr>
        <a:xfrm>
          <a:off x="0" y="0"/>
          <a:ext cx="0" cy="0"/>
          <a:chOff x="0" y="0"/>
          <a:chExt cx="0" cy="0"/>
        </a:xfrm>
      </p:grpSpPr>
      <p:sp>
        <p:nvSpPr>
          <p:cNvPr id="2" name="Title 1"/>
          <p:cNvSpPr>
            <a:spLocks noGrp="1"/>
          </p:cNvSpPr>
          <p:nvPr>
            <p:ph type="title"/>
          </p:nvPr>
        </p:nvSpPr>
        <p:spPr>
          <a:xfrm>
            <a:off x="254000" y="182562"/>
            <a:ext cx="10515600" cy="704849"/>
          </a:xfrm>
        </p:spPr>
        <p:txBody>
          <a:bodyPr>
            <a:normAutofit/>
          </a:bodyPr>
          <a:lstStyle>
            <a:lvl1pPr>
              <a:defRPr sz="3200" b="1" i="0" cap="all" spc="0" baseline="0">
                <a:solidFill>
                  <a:srgbClr val="0D2400"/>
                </a:solidFill>
                <a:latin typeface="century gothic" charset="0"/>
              </a:defRPr>
            </a:lvl1pPr>
          </a:lstStyle>
          <a:p>
            <a:r>
              <a:rPr lang="fr-FR" dirty="0"/>
              <a:t>Cliquez et modifiez le titre</a:t>
            </a:r>
            <a:endParaRPr lang="en-US" dirty="0"/>
          </a:p>
        </p:txBody>
      </p:sp>
      <p:sp>
        <p:nvSpPr>
          <p:cNvPr id="3" name="Content Placeholder 2"/>
          <p:cNvSpPr>
            <a:spLocks noGrp="1"/>
          </p:cNvSpPr>
          <p:nvPr>
            <p:ph sz="half" idx="1"/>
          </p:nvPr>
        </p:nvSpPr>
        <p:spPr>
          <a:xfrm>
            <a:off x="7035800" y="1251124"/>
            <a:ext cx="5156200" cy="3851275"/>
          </a:xfrm>
        </p:spPr>
        <p:txBody>
          <a:bodyPr/>
          <a:lstStyle>
            <a:lvl1pPr marL="0" indent="0">
              <a:buFontTx/>
              <a:buNone/>
              <a:defRPr sz="2400" b="1" i="0" baseline="0">
                <a:solidFill>
                  <a:srgbClr val="F06523"/>
                </a:solidFill>
              </a:defRPr>
            </a:lvl1pPr>
            <a:lvl2pPr marL="685783" indent="-228594">
              <a:buClr>
                <a:srgbClr val="F06523"/>
              </a:buClr>
              <a:buFont typeface=".AppleSystemUIFont" charset="-120"/>
              <a:buChar char="/"/>
              <a:defRPr/>
            </a:lvl2pPr>
            <a:lvl3pPr marL="1142971" indent="-228594">
              <a:buFontTx/>
              <a:buBlip>
                <a:blip r:embed="rId2"/>
              </a:buBlip>
              <a:defRPr sz="1867" baseline="0"/>
            </a:lvl3pPr>
            <a:lvl4pPr>
              <a:defRPr sz="1600" baseline="0"/>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21" name="Espace réservé pour une image  8"/>
          <p:cNvSpPr>
            <a:spLocks noGrp="1"/>
          </p:cNvSpPr>
          <p:nvPr>
            <p:ph type="pic" sz="quarter" idx="16"/>
          </p:nvPr>
        </p:nvSpPr>
        <p:spPr>
          <a:xfrm>
            <a:off x="3579324" y="3384627"/>
            <a:ext cx="3058624" cy="1876543"/>
          </a:xfrm>
          <a:solidFill>
            <a:schemeClr val="bg2">
              <a:lumMod val="90000"/>
            </a:schemeClr>
          </a:solidFill>
        </p:spPr>
        <p:txBody>
          <a:bodyPr/>
          <a:lstStyle/>
          <a:p>
            <a:endParaRPr lang="fr-FR" dirty="0"/>
          </a:p>
        </p:txBody>
      </p:sp>
      <p:sp>
        <p:nvSpPr>
          <p:cNvPr id="22" name="ZoneTexte 21"/>
          <p:cNvSpPr txBox="1"/>
          <p:nvPr userDrawn="1"/>
        </p:nvSpPr>
        <p:spPr>
          <a:xfrm>
            <a:off x="4781672" y="5261170"/>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23" name="Espace réservé pour une image  8"/>
          <p:cNvSpPr>
            <a:spLocks noGrp="1"/>
          </p:cNvSpPr>
          <p:nvPr>
            <p:ph type="pic" sz="quarter" idx="17"/>
          </p:nvPr>
        </p:nvSpPr>
        <p:spPr>
          <a:xfrm>
            <a:off x="440348" y="3384627"/>
            <a:ext cx="3058624" cy="1876543"/>
          </a:xfrm>
          <a:solidFill>
            <a:schemeClr val="bg2">
              <a:lumMod val="90000"/>
            </a:schemeClr>
          </a:solidFill>
        </p:spPr>
        <p:txBody>
          <a:bodyPr/>
          <a:lstStyle/>
          <a:p>
            <a:endParaRPr lang="fr-FR" dirty="0"/>
          </a:p>
        </p:txBody>
      </p:sp>
      <p:sp>
        <p:nvSpPr>
          <p:cNvPr id="24" name="ZoneTexte 23"/>
          <p:cNvSpPr txBox="1"/>
          <p:nvPr userDrawn="1"/>
        </p:nvSpPr>
        <p:spPr>
          <a:xfrm>
            <a:off x="1642696" y="5261170"/>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25" name="Espace réservé pour une image  8"/>
          <p:cNvSpPr>
            <a:spLocks noGrp="1"/>
          </p:cNvSpPr>
          <p:nvPr>
            <p:ph type="pic" sz="quarter" idx="18"/>
          </p:nvPr>
        </p:nvSpPr>
        <p:spPr>
          <a:xfrm>
            <a:off x="3581400" y="1251125"/>
            <a:ext cx="3058624" cy="1876543"/>
          </a:xfrm>
          <a:solidFill>
            <a:schemeClr val="bg2">
              <a:lumMod val="90000"/>
            </a:schemeClr>
          </a:solidFill>
        </p:spPr>
        <p:txBody>
          <a:bodyPr/>
          <a:lstStyle/>
          <a:p>
            <a:endParaRPr lang="fr-FR" dirty="0"/>
          </a:p>
        </p:txBody>
      </p:sp>
      <p:sp>
        <p:nvSpPr>
          <p:cNvPr id="26" name="ZoneTexte 25"/>
          <p:cNvSpPr txBox="1"/>
          <p:nvPr userDrawn="1"/>
        </p:nvSpPr>
        <p:spPr>
          <a:xfrm>
            <a:off x="4783748" y="3127667"/>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27" name="Espace réservé pour une image  8"/>
          <p:cNvSpPr>
            <a:spLocks noGrp="1"/>
          </p:cNvSpPr>
          <p:nvPr>
            <p:ph type="pic" sz="quarter" idx="19"/>
          </p:nvPr>
        </p:nvSpPr>
        <p:spPr>
          <a:xfrm>
            <a:off x="442424" y="1251125"/>
            <a:ext cx="3058624" cy="1876543"/>
          </a:xfrm>
          <a:solidFill>
            <a:schemeClr val="bg2">
              <a:lumMod val="90000"/>
            </a:schemeClr>
          </a:solidFill>
        </p:spPr>
        <p:txBody>
          <a:bodyPr/>
          <a:lstStyle/>
          <a:p>
            <a:endParaRPr lang="fr-FR" dirty="0"/>
          </a:p>
        </p:txBody>
      </p:sp>
      <p:sp>
        <p:nvSpPr>
          <p:cNvPr id="28" name="ZoneTexte 27"/>
          <p:cNvSpPr txBox="1"/>
          <p:nvPr userDrawn="1"/>
        </p:nvSpPr>
        <p:spPr>
          <a:xfrm>
            <a:off x="1644772" y="3127667"/>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pic>
        <p:nvPicPr>
          <p:cNvPr id="15" name="Imag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2242797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E + PHOTO- 4 PHOTOS FRISE">
    <p:spTree>
      <p:nvGrpSpPr>
        <p:cNvPr id="1" name=""/>
        <p:cNvGrpSpPr/>
        <p:nvPr/>
      </p:nvGrpSpPr>
      <p:grpSpPr>
        <a:xfrm>
          <a:off x="0" y="0"/>
          <a:ext cx="0" cy="0"/>
          <a:chOff x="0" y="0"/>
          <a:chExt cx="0" cy="0"/>
        </a:xfrm>
      </p:grpSpPr>
      <p:sp>
        <p:nvSpPr>
          <p:cNvPr id="2" name="Title 1"/>
          <p:cNvSpPr>
            <a:spLocks noGrp="1"/>
          </p:cNvSpPr>
          <p:nvPr>
            <p:ph type="title"/>
          </p:nvPr>
        </p:nvSpPr>
        <p:spPr>
          <a:xfrm>
            <a:off x="254000" y="182562"/>
            <a:ext cx="10515600" cy="704849"/>
          </a:xfrm>
        </p:spPr>
        <p:txBody>
          <a:bodyPr>
            <a:normAutofit/>
          </a:bodyPr>
          <a:lstStyle>
            <a:lvl1pPr>
              <a:defRPr sz="3200" b="1" i="0" cap="all" spc="0" baseline="0">
                <a:solidFill>
                  <a:srgbClr val="0D2400"/>
                </a:solidFill>
                <a:latin typeface="century gothic" charset="0"/>
              </a:defRPr>
            </a:lvl1pPr>
          </a:lstStyle>
          <a:p>
            <a:r>
              <a:rPr lang="fr-FR" dirty="0"/>
              <a:t>Cliquez et modifiez le titre</a:t>
            </a:r>
            <a:endParaRPr lang="en-US" dirty="0"/>
          </a:p>
        </p:txBody>
      </p:sp>
      <p:sp>
        <p:nvSpPr>
          <p:cNvPr id="3" name="Content Placeholder 2"/>
          <p:cNvSpPr>
            <a:spLocks noGrp="1"/>
          </p:cNvSpPr>
          <p:nvPr>
            <p:ph sz="half" idx="1"/>
          </p:nvPr>
        </p:nvSpPr>
        <p:spPr>
          <a:xfrm>
            <a:off x="254000" y="1251124"/>
            <a:ext cx="5156200" cy="3054176"/>
          </a:xfrm>
        </p:spPr>
        <p:txBody>
          <a:bodyPr/>
          <a:lstStyle>
            <a:lvl1pPr marL="0" indent="0">
              <a:buFontTx/>
              <a:buNone/>
              <a:defRPr sz="2400" b="1" i="0" baseline="0">
                <a:solidFill>
                  <a:srgbClr val="F06523"/>
                </a:solidFill>
              </a:defRPr>
            </a:lvl1pPr>
            <a:lvl2pPr marL="685783" indent="-228594">
              <a:buClr>
                <a:srgbClr val="F06523"/>
              </a:buClr>
              <a:buFont typeface=".AppleSystemUIFont" charset="-120"/>
              <a:buChar char="/"/>
              <a:defRPr/>
            </a:lvl2pPr>
            <a:lvl3pPr marL="1142971" indent="-228594">
              <a:buFontTx/>
              <a:buBlip>
                <a:blip r:embed="rId2"/>
              </a:buBlip>
              <a:defRPr sz="1867" baseline="0"/>
            </a:lvl3pPr>
            <a:lvl4pPr>
              <a:defRPr sz="1600" baseline="0"/>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27" name="Espace réservé pour une image  8"/>
          <p:cNvSpPr>
            <a:spLocks noGrp="1"/>
          </p:cNvSpPr>
          <p:nvPr>
            <p:ph type="pic" sz="quarter" idx="19"/>
          </p:nvPr>
        </p:nvSpPr>
        <p:spPr>
          <a:xfrm>
            <a:off x="254000" y="4501157"/>
            <a:ext cx="2324101" cy="1146467"/>
          </a:xfrm>
          <a:solidFill>
            <a:schemeClr val="bg2">
              <a:lumMod val="90000"/>
            </a:schemeClr>
          </a:solidFill>
        </p:spPr>
        <p:txBody>
          <a:bodyPr/>
          <a:lstStyle/>
          <a:p>
            <a:endParaRPr lang="fr-FR" dirty="0"/>
          </a:p>
        </p:txBody>
      </p:sp>
      <p:sp>
        <p:nvSpPr>
          <p:cNvPr id="28" name="ZoneTexte 27"/>
          <p:cNvSpPr txBox="1"/>
          <p:nvPr userDrawn="1"/>
        </p:nvSpPr>
        <p:spPr>
          <a:xfrm>
            <a:off x="812801" y="5690673"/>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15" name="Espace réservé pour une image  8"/>
          <p:cNvSpPr>
            <a:spLocks noGrp="1"/>
          </p:cNvSpPr>
          <p:nvPr>
            <p:ph type="pic" sz="quarter" idx="20"/>
          </p:nvPr>
        </p:nvSpPr>
        <p:spPr>
          <a:xfrm>
            <a:off x="2654302" y="4501157"/>
            <a:ext cx="2324101" cy="1146467"/>
          </a:xfrm>
          <a:solidFill>
            <a:schemeClr val="bg2">
              <a:lumMod val="90000"/>
            </a:schemeClr>
          </a:solidFill>
        </p:spPr>
        <p:txBody>
          <a:bodyPr/>
          <a:lstStyle/>
          <a:p>
            <a:endParaRPr lang="fr-FR" dirty="0"/>
          </a:p>
        </p:txBody>
      </p:sp>
      <p:sp>
        <p:nvSpPr>
          <p:cNvPr id="16" name="ZoneTexte 15"/>
          <p:cNvSpPr txBox="1"/>
          <p:nvPr userDrawn="1"/>
        </p:nvSpPr>
        <p:spPr>
          <a:xfrm>
            <a:off x="3251202" y="5690673"/>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17" name="Espace réservé pour une image  8"/>
          <p:cNvSpPr>
            <a:spLocks noGrp="1"/>
          </p:cNvSpPr>
          <p:nvPr>
            <p:ph type="pic" sz="quarter" idx="21"/>
          </p:nvPr>
        </p:nvSpPr>
        <p:spPr>
          <a:xfrm>
            <a:off x="5054603" y="4501157"/>
            <a:ext cx="2324101" cy="1146467"/>
          </a:xfrm>
          <a:solidFill>
            <a:schemeClr val="bg2">
              <a:lumMod val="90000"/>
            </a:schemeClr>
          </a:solidFill>
        </p:spPr>
        <p:txBody>
          <a:bodyPr/>
          <a:lstStyle/>
          <a:p>
            <a:endParaRPr lang="fr-FR" dirty="0"/>
          </a:p>
        </p:txBody>
      </p:sp>
      <p:sp>
        <p:nvSpPr>
          <p:cNvPr id="18" name="ZoneTexte 17"/>
          <p:cNvSpPr txBox="1"/>
          <p:nvPr userDrawn="1"/>
        </p:nvSpPr>
        <p:spPr>
          <a:xfrm>
            <a:off x="5613404" y="5690673"/>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19" name="Espace réservé pour une image  8"/>
          <p:cNvSpPr>
            <a:spLocks noGrp="1"/>
          </p:cNvSpPr>
          <p:nvPr>
            <p:ph type="pic" sz="quarter" idx="22"/>
          </p:nvPr>
        </p:nvSpPr>
        <p:spPr>
          <a:xfrm>
            <a:off x="7454904" y="4501157"/>
            <a:ext cx="2324101" cy="1146467"/>
          </a:xfrm>
          <a:solidFill>
            <a:schemeClr val="bg2">
              <a:lumMod val="90000"/>
            </a:schemeClr>
          </a:solidFill>
        </p:spPr>
        <p:txBody>
          <a:bodyPr/>
          <a:lstStyle/>
          <a:p>
            <a:endParaRPr lang="fr-FR" dirty="0"/>
          </a:p>
        </p:txBody>
      </p:sp>
      <p:sp>
        <p:nvSpPr>
          <p:cNvPr id="20" name="ZoneTexte 19"/>
          <p:cNvSpPr txBox="1"/>
          <p:nvPr userDrawn="1"/>
        </p:nvSpPr>
        <p:spPr>
          <a:xfrm>
            <a:off x="8051805" y="5690673"/>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pic>
        <p:nvPicPr>
          <p:cNvPr id="21" name="Imag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2645003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S- CENTRE">
    <p:spTree>
      <p:nvGrpSpPr>
        <p:cNvPr id="1" name=""/>
        <p:cNvGrpSpPr/>
        <p:nvPr/>
      </p:nvGrpSpPr>
      <p:grpSpPr>
        <a:xfrm>
          <a:off x="0" y="0"/>
          <a:ext cx="0" cy="0"/>
          <a:chOff x="0" y="0"/>
          <a:chExt cx="0" cy="0"/>
        </a:xfrm>
      </p:grpSpPr>
      <p:sp>
        <p:nvSpPr>
          <p:cNvPr id="2" name="Title 1"/>
          <p:cNvSpPr>
            <a:spLocks noGrp="1"/>
          </p:cNvSpPr>
          <p:nvPr>
            <p:ph type="title"/>
          </p:nvPr>
        </p:nvSpPr>
        <p:spPr>
          <a:xfrm>
            <a:off x="254000" y="182562"/>
            <a:ext cx="10515600" cy="704849"/>
          </a:xfrm>
        </p:spPr>
        <p:txBody>
          <a:bodyPr>
            <a:normAutofit/>
          </a:bodyPr>
          <a:lstStyle>
            <a:lvl1pPr>
              <a:defRPr sz="3200" b="1" i="0" cap="all" spc="0" baseline="0">
                <a:solidFill>
                  <a:srgbClr val="0D2400"/>
                </a:solidFill>
                <a:latin typeface="century gothic" charset="0"/>
              </a:defRPr>
            </a:lvl1pPr>
          </a:lstStyle>
          <a:p>
            <a:r>
              <a:rPr lang="fr-FR" dirty="0"/>
              <a:t>Cliquez et modifiez le titre</a:t>
            </a:r>
            <a:endParaRPr lang="en-US" dirty="0"/>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21" name="Espace réservé pour une image  8"/>
          <p:cNvSpPr>
            <a:spLocks noGrp="1"/>
          </p:cNvSpPr>
          <p:nvPr>
            <p:ph type="pic" sz="quarter" idx="16"/>
          </p:nvPr>
        </p:nvSpPr>
        <p:spPr>
          <a:xfrm>
            <a:off x="6098076" y="3384627"/>
            <a:ext cx="3058624" cy="1876543"/>
          </a:xfrm>
          <a:solidFill>
            <a:schemeClr val="bg2">
              <a:lumMod val="90000"/>
            </a:schemeClr>
          </a:solidFill>
        </p:spPr>
        <p:txBody>
          <a:bodyPr/>
          <a:lstStyle/>
          <a:p>
            <a:endParaRPr lang="fr-FR" dirty="0"/>
          </a:p>
        </p:txBody>
      </p:sp>
      <p:sp>
        <p:nvSpPr>
          <p:cNvPr id="22" name="ZoneTexte 21"/>
          <p:cNvSpPr txBox="1"/>
          <p:nvPr userDrawn="1"/>
        </p:nvSpPr>
        <p:spPr>
          <a:xfrm>
            <a:off x="7300424" y="5261170"/>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23" name="Espace réservé pour une image  8"/>
          <p:cNvSpPr>
            <a:spLocks noGrp="1"/>
          </p:cNvSpPr>
          <p:nvPr>
            <p:ph type="pic" sz="quarter" idx="17"/>
          </p:nvPr>
        </p:nvSpPr>
        <p:spPr>
          <a:xfrm>
            <a:off x="2959100" y="3384627"/>
            <a:ext cx="3058624" cy="1876543"/>
          </a:xfrm>
          <a:solidFill>
            <a:schemeClr val="bg2">
              <a:lumMod val="90000"/>
            </a:schemeClr>
          </a:solidFill>
        </p:spPr>
        <p:txBody>
          <a:bodyPr/>
          <a:lstStyle/>
          <a:p>
            <a:endParaRPr lang="fr-FR" dirty="0"/>
          </a:p>
        </p:txBody>
      </p:sp>
      <p:sp>
        <p:nvSpPr>
          <p:cNvPr id="24" name="ZoneTexte 23"/>
          <p:cNvSpPr txBox="1"/>
          <p:nvPr userDrawn="1"/>
        </p:nvSpPr>
        <p:spPr>
          <a:xfrm>
            <a:off x="4106496" y="5261170"/>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25" name="Espace réservé pour une image  8"/>
          <p:cNvSpPr>
            <a:spLocks noGrp="1"/>
          </p:cNvSpPr>
          <p:nvPr>
            <p:ph type="pic" sz="quarter" idx="18"/>
          </p:nvPr>
        </p:nvSpPr>
        <p:spPr>
          <a:xfrm>
            <a:off x="6100152" y="1251125"/>
            <a:ext cx="3058624" cy="1876543"/>
          </a:xfrm>
          <a:solidFill>
            <a:schemeClr val="bg2">
              <a:lumMod val="90000"/>
            </a:schemeClr>
          </a:solidFill>
        </p:spPr>
        <p:txBody>
          <a:bodyPr/>
          <a:lstStyle/>
          <a:p>
            <a:endParaRPr lang="fr-FR" dirty="0"/>
          </a:p>
        </p:txBody>
      </p:sp>
      <p:sp>
        <p:nvSpPr>
          <p:cNvPr id="26" name="ZoneTexte 25"/>
          <p:cNvSpPr txBox="1"/>
          <p:nvPr userDrawn="1"/>
        </p:nvSpPr>
        <p:spPr>
          <a:xfrm>
            <a:off x="7302500" y="3127667"/>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sp>
        <p:nvSpPr>
          <p:cNvPr id="27" name="Espace réservé pour une image  8"/>
          <p:cNvSpPr>
            <a:spLocks noGrp="1"/>
          </p:cNvSpPr>
          <p:nvPr>
            <p:ph type="pic" sz="quarter" idx="19"/>
          </p:nvPr>
        </p:nvSpPr>
        <p:spPr>
          <a:xfrm>
            <a:off x="2961176" y="1251125"/>
            <a:ext cx="3058624" cy="1876543"/>
          </a:xfrm>
          <a:solidFill>
            <a:schemeClr val="bg2">
              <a:lumMod val="90000"/>
            </a:schemeClr>
          </a:solidFill>
        </p:spPr>
        <p:txBody>
          <a:bodyPr/>
          <a:lstStyle/>
          <a:p>
            <a:endParaRPr lang="fr-FR" dirty="0"/>
          </a:p>
        </p:txBody>
      </p:sp>
      <p:sp>
        <p:nvSpPr>
          <p:cNvPr id="28" name="ZoneTexte 27"/>
          <p:cNvSpPr txBox="1"/>
          <p:nvPr userDrawn="1"/>
        </p:nvSpPr>
        <p:spPr>
          <a:xfrm>
            <a:off x="4163524" y="3127667"/>
            <a:ext cx="1879601" cy="256545"/>
          </a:xfrm>
          <a:prstGeom prst="rect">
            <a:avLst/>
          </a:prstGeom>
          <a:noFill/>
        </p:spPr>
        <p:txBody>
          <a:bodyPr wrap="square" rtlCol="0">
            <a:spAutoFit/>
          </a:bodyPr>
          <a:lstStyle/>
          <a:p>
            <a:pPr algn="r"/>
            <a:r>
              <a:rPr lang="fr-FR" sz="1067" dirty="0"/>
              <a:t>Légende photo</a:t>
            </a:r>
            <a:r>
              <a:rPr lang="fr-FR" sz="1067" baseline="0" dirty="0"/>
              <a:t> </a:t>
            </a:r>
            <a:endParaRPr lang="fr-FR" sz="1067" dirty="0"/>
          </a:p>
        </p:txBody>
      </p:sp>
      <p:pic>
        <p:nvPicPr>
          <p:cNvPr id="14" name="Imag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1130559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E + VIDEO ">
    <p:spTree>
      <p:nvGrpSpPr>
        <p:cNvPr id="1" name=""/>
        <p:cNvGrpSpPr/>
        <p:nvPr/>
      </p:nvGrpSpPr>
      <p:grpSpPr>
        <a:xfrm>
          <a:off x="0" y="0"/>
          <a:ext cx="0" cy="0"/>
          <a:chOff x="0" y="0"/>
          <a:chExt cx="0" cy="0"/>
        </a:xfrm>
      </p:grpSpPr>
      <p:sp>
        <p:nvSpPr>
          <p:cNvPr id="2" name="Title 1"/>
          <p:cNvSpPr>
            <a:spLocks noGrp="1"/>
          </p:cNvSpPr>
          <p:nvPr>
            <p:ph type="title"/>
          </p:nvPr>
        </p:nvSpPr>
        <p:spPr>
          <a:xfrm>
            <a:off x="254000" y="182562"/>
            <a:ext cx="10515600" cy="704849"/>
          </a:xfrm>
        </p:spPr>
        <p:txBody>
          <a:bodyPr>
            <a:normAutofit/>
          </a:bodyPr>
          <a:lstStyle>
            <a:lvl1pPr>
              <a:defRPr sz="3200" b="1" i="0" cap="all" spc="0" baseline="0">
                <a:solidFill>
                  <a:srgbClr val="0D2400"/>
                </a:solidFill>
                <a:latin typeface="century gothic" charset="0"/>
              </a:defRPr>
            </a:lvl1pPr>
          </a:lstStyle>
          <a:p>
            <a:r>
              <a:rPr lang="fr-FR" dirty="0"/>
              <a:t>Cliquez et modifiez le titre</a:t>
            </a:r>
            <a:endParaRPr lang="en-US" dirty="0"/>
          </a:p>
        </p:txBody>
      </p:sp>
      <p:sp>
        <p:nvSpPr>
          <p:cNvPr id="3" name="Content Placeholder 2"/>
          <p:cNvSpPr>
            <a:spLocks noGrp="1"/>
          </p:cNvSpPr>
          <p:nvPr>
            <p:ph sz="half" idx="1"/>
          </p:nvPr>
        </p:nvSpPr>
        <p:spPr>
          <a:xfrm>
            <a:off x="254001" y="1251124"/>
            <a:ext cx="4816231" cy="3054176"/>
          </a:xfrm>
        </p:spPr>
        <p:txBody>
          <a:bodyPr/>
          <a:lstStyle>
            <a:lvl1pPr marL="0" indent="0">
              <a:buFontTx/>
              <a:buNone/>
              <a:defRPr sz="2400" b="1" i="0" baseline="0">
                <a:solidFill>
                  <a:srgbClr val="F06523"/>
                </a:solidFill>
              </a:defRPr>
            </a:lvl1pPr>
            <a:lvl2pPr marL="685783" indent="-228594">
              <a:buClr>
                <a:srgbClr val="F06523"/>
              </a:buClr>
              <a:buFont typeface=".AppleSystemUIFont" charset="-120"/>
              <a:buChar char="/"/>
              <a:defRPr/>
            </a:lvl2pPr>
            <a:lvl3pPr marL="1142971" indent="-228594">
              <a:buFontTx/>
              <a:buBlip>
                <a:blip r:embed="rId2"/>
              </a:buBlip>
              <a:defRPr sz="1867" baseline="0"/>
            </a:lvl3pPr>
            <a:lvl4pPr>
              <a:defRPr sz="1600" baseline="0"/>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sp>
        <p:nvSpPr>
          <p:cNvPr id="10" name="Espace réservé de l'élément multimédia 9"/>
          <p:cNvSpPr>
            <a:spLocks noGrp="1"/>
          </p:cNvSpPr>
          <p:nvPr>
            <p:ph type="media" sz="quarter" idx="13"/>
          </p:nvPr>
        </p:nvSpPr>
        <p:spPr>
          <a:xfrm>
            <a:off x="5410200" y="910168"/>
            <a:ext cx="6781800" cy="4536016"/>
          </a:xfrm>
        </p:spPr>
        <p:txBody>
          <a:bodyPr/>
          <a:lstStyle/>
          <a:p>
            <a:endParaRPr lang="fr-FR"/>
          </a:p>
        </p:txBody>
      </p:sp>
      <p:sp>
        <p:nvSpPr>
          <p:cNvPr id="21" name="ZoneTexte 20"/>
          <p:cNvSpPr txBox="1"/>
          <p:nvPr userDrawn="1"/>
        </p:nvSpPr>
        <p:spPr>
          <a:xfrm>
            <a:off x="10312400" y="5467169"/>
            <a:ext cx="1879601" cy="256545"/>
          </a:xfrm>
          <a:prstGeom prst="rect">
            <a:avLst/>
          </a:prstGeom>
          <a:noFill/>
        </p:spPr>
        <p:txBody>
          <a:bodyPr wrap="square" rtlCol="0">
            <a:spAutoFit/>
          </a:bodyPr>
          <a:lstStyle/>
          <a:p>
            <a:pPr algn="r"/>
            <a:r>
              <a:rPr lang="fr-FR" sz="1067" dirty="0"/>
              <a:t>Légende vidéo</a:t>
            </a:r>
            <a:r>
              <a:rPr lang="fr-FR" sz="1067" baseline="0" dirty="0"/>
              <a:t> </a:t>
            </a:r>
            <a:endParaRPr lang="fr-FR" sz="1067" dirty="0"/>
          </a:p>
        </p:txBody>
      </p:sp>
      <p:pic>
        <p:nvPicPr>
          <p:cNvPr id="9" name="Imag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3662773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SEUL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EC148B6-2B69-B644-9592-79BE2D79A523}" type="datetimeFigureOut">
              <a:rPr lang="fr-FR" smtClean="0"/>
              <a:t>22/11/2023</a:t>
            </a:fld>
            <a:endParaRPr lang="fr-FR"/>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D100AB49-7A81-9D42-9563-B5195566800E}" type="slidenum">
              <a:rPr lang="fr-FR" smtClean="0"/>
              <a:t>‹N°›</a:t>
            </a:fld>
            <a:endParaRPr lang="fr-FR"/>
          </a:p>
        </p:txBody>
      </p:sp>
      <p:sp>
        <p:nvSpPr>
          <p:cNvPr id="7" name="Espace réservé de l'élément multimédia 6"/>
          <p:cNvSpPr>
            <a:spLocks noGrp="1"/>
          </p:cNvSpPr>
          <p:nvPr>
            <p:ph type="media" sz="quarter" idx="13"/>
          </p:nvPr>
        </p:nvSpPr>
        <p:spPr>
          <a:xfrm>
            <a:off x="0" y="0"/>
            <a:ext cx="12192000" cy="6858000"/>
          </a:xfrm>
        </p:spPr>
        <p:txBody>
          <a:bodyPr/>
          <a:lstStyle/>
          <a:p>
            <a:endParaRPr lang="fr-FR"/>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1742891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TERCALAIRE 01">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BBE030C2-12A1-0745-B016-14FF3DD15EE1}" type="datetimeFigureOut">
              <a:rPr lang="fr-FR" smtClean="0"/>
              <a:t>22/11/2023</a:t>
            </a:fld>
            <a:endParaRPr lang="fr-FR"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00980B31-3942-C740-BB12-633EF38F3E47}" type="slidenum">
              <a:rPr lang="fr-FR" smtClean="0"/>
              <a:t>‹N°›</a:t>
            </a:fld>
            <a:endParaRPr lang="fr-FR" dirty="0"/>
          </a:p>
        </p:txBody>
      </p:sp>
      <p:sp>
        <p:nvSpPr>
          <p:cNvPr id="6" name="Title 1"/>
          <p:cNvSpPr>
            <a:spLocks noGrp="1"/>
          </p:cNvSpPr>
          <p:nvPr>
            <p:ph type="ctrTitle"/>
          </p:nvPr>
        </p:nvSpPr>
        <p:spPr>
          <a:xfrm>
            <a:off x="1524000" y="782637"/>
            <a:ext cx="5831840" cy="1889760"/>
          </a:xfrm>
        </p:spPr>
        <p:txBody>
          <a:bodyPr anchor="b">
            <a:noAutofit/>
          </a:bodyPr>
          <a:lstStyle>
            <a:lvl1pPr algn="l">
              <a:lnSpc>
                <a:spcPct val="100000"/>
              </a:lnSpc>
              <a:defRPr sz="4000" b="1" i="0" cap="all" spc="0" baseline="0">
                <a:solidFill>
                  <a:srgbClr val="0D1C2D"/>
                </a:solidFill>
                <a:latin typeface="century gothic" charset="0"/>
              </a:defRPr>
            </a:lvl1pPr>
          </a:lstStyle>
          <a:p>
            <a:r>
              <a:rPr lang="fr-FR" dirty="0"/>
              <a:t>Cliquez et modifiez le titre</a:t>
            </a:r>
            <a:endParaRPr lang="en-US" dirty="0"/>
          </a:p>
        </p:txBody>
      </p:sp>
      <p:sp>
        <p:nvSpPr>
          <p:cNvPr id="7" name="Subtitle 2"/>
          <p:cNvSpPr>
            <a:spLocks noGrp="1"/>
          </p:cNvSpPr>
          <p:nvPr>
            <p:ph type="subTitle" idx="1"/>
          </p:nvPr>
        </p:nvSpPr>
        <p:spPr>
          <a:xfrm>
            <a:off x="1524000" y="2880677"/>
            <a:ext cx="5831840" cy="1655763"/>
          </a:xfrm>
        </p:spPr>
        <p:txBody>
          <a:bodyPr>
            <a:normAutofit/>
          </a:bodyPr>
          <a:lstStyle>
            <a:lvl1pPr marL="0" indent="0" algn="l">
              <a:lnSpc>
                <a:spcPct val="100000"/>
              </a:lnSpc>
              <a:buNone/>
              <a:defRPr sz="2667" b="1">
                <a:solidFill>
                  <a:srgbClr val="0D1C2D"/>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Cliquez pour modifier le style des sous-titres du masque</a:t>
            </a:r>
            <a:endParaRPr lang="en-US" dirty="0"/>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9313" t="89645" r="7880" b="4176"/>
          <a:stretch/>
        </p:blipFill>
        <p:spPr>
          <a:xfrm>
            <a:off x="9403165" y="5851963"/>
            <a:ext cx="2567772" cy="1014684"/>
          </a:xfrm>
          <a:prstGeom prst="rect">
            <a:avLst/>
          </a:prstGeom>
        </p:spPr>
      </p:pic>
    </p:spTree>
    <p:extLst>
      <p:ext uri="{BB962C8B-B14F-4D97-AF65-F5344CB8AC3E}">
        <p14:creationId xmlns:p14="http://schemas.microsoft.com/office/powerpoint/2010/main" val="2134888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3200" b="1" i="0" cap="all" baseline="0">
                <a:latin typeface="century gothic" charset="0"/>
              </a:defRPr>
            </a:lvl1pPr>
          </a:lstStyle>
          <a:p>
            <a:r>
              <a:rPr lang="fr-FR" dirty="0"/>
              <a:t>Cliquez et modifiez le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EC148B6-2B69-B644-9592-79BE2D79A523}" type="datetimeFigureOut">
              <a:rPr lang="fr-FR" smtClean="0"/>
              <a:t>22/11/2023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100AB49-7A81-9D42-9563-B5195566800E}" type="slidenum">
              <a:rPr lang="fr-FR" smtClean="0"/>
              <a:t>‹N°›</a:t>
            </a:fld>
            <a:endParaRPr lang="fr-FR"/>
          </a:p>
        </p:txBody>
      </p:sp>
      <p:pic>
        <p:nvPicPr>
          <p:cNvPr id="10" name="Imag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69313" t="89645" r="7880" b="4176"/>
          <a:stretch/>
        </p:blipFill>
        <p:spPr>
          <a:xfrm>
            <a:off x="9403165" y="5851963"/>
            <a:ext cx="2567772" cy="1014684"/>
          </a:xfrm>
          <a:prstGeom prst="rect">
            <a:avLst/>
          </a:prstGeom>
        </p:spPr>
      </p:pic>
    </p:spTree>
    <p:extLst>
      <p:ext uri="{BB962C8B-B14F-4D97-AF65-F5344CB8AC3E}">
        <p14:creationId xmlns:p14="http://schemas.microsoft.com/office/powerpoint/2010/main" val="3922760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i="0" cap="all" baseline="0">
                <a:latin typeface="century gothic" charset="0"/>
              </a:defRPr>
            </a:lvl1pPr>
          </a:lstStyle>
          <a:p>
            <a:r>
              <a:rPr lang="fr-FR"/>
              <a:t>Cliquez et modifiez le titre</a:t>
            </a:r>
            <a:endParaRPr lang="en-US" dirty="0"/>
          </a:p>
        </p:txBody>
      </p:sp>
      <p:sp>
        <p:nvSpPr>
          <p:cNvPr id="3" name="Date Placeholder 2"/>
          <p:cNvSpPr>
            <a:spLocks noGrp="1"/>
          </p:cNvSpPr>
          <p:nvPr>
            <p:ph type="dt" sz="half" idx="10"/>
          </p:nvPr>
        </p:nvSpPr>
        <p:spPr/>
        <p:txBody>
          <a:bodyPr/>
          <a:lstStyle/>
          <a:p>
            <a:fld id="{2EC148B6-2B69-B644-9592-79BE2D79A523}" type="datetimeFigureOut">
              <a:rPr lang="fr-FR" smtClean="0"/>
              <a:t>22/11/2023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100AB49-7A81-9D42-9563-B5195566800E}" type="slidenum">
              <a:rPr lang="fr-FR" smtClean="0"/>
              <a:t>‹N°›</a:t>
            </a:fld>
            <a:endParaRPr lang="fr-FR"/>
          </a:p>
        </p:txBody>
      </p:sp>
      <p:pic>
        <p:nvPicPr>
          <p:cNvPr id="6" name="Imag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323935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E2F3B89-02F8-4670-95C8-3966611C7E4E}" type="datetimeFigureOut">
              <a:rPr lang="fr-FR" smtClean="0"/>
              <a:t>22/11/2023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3834563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Cliquez et modifiez le titre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15115296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Cliquez et modifiez le titre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EC148B6-2B69-B644-9592-79BE2D79A523}" type="datetimeFigureOut">
              <a:rPr lang="fr-FR" smtClean="0"/>
              <a:t>22/11/2023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00AB49-7A81-9D42-9563-B5195566800E}" type="slidenum">
              <a:rPr lang="fr-FR" smtClean="0"/>
              <a:t>‹N°›</a:t>
            </a:fld>
            <a:endParaRPr lang="fr-FR"/>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9313" t="89645" r="7880" b="4176"/>
          <a:stretch/>
        </p:blipFill>
        <p:spPr>
          <a:xfrm>
            <a:off x="9403165" y="5843317"/>
            <a:ext cx="2567772" cy="1014684"/>
          </a:xfrm>
          <a:prstGeom prst="rect">
            <a:avLst/>
          </a:prstGeom>
        </p:spPr>
      </p:pic>
    </p:spTree>
    <p:extLst>
      <p:ext uri="{BB962C8B-B14F-4D97-AF65-F5344CB8AC3E}">
        <p14:creationId xmlns:p14="http://schemas.microsoft.com/office/powerpoint/2010/main" val="73053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E2F3B89-02F8-4670-95C8-3966611C7E4E}" type="datetimeFigureOut">
              <a:rPr lang="fr-FR" smtClean="0"/>
              <a:t>22/11/2023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398234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E2F3B89-02F8-4670-95C8-3966611C7E4E}" type="datetimeFigureOut">
              <a:rPr lang="fr-FR" smtClean="0"/>
              <a:t>22/11/2023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3307418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E2F3B89-02F8-4670-95C8-3966611C7E4E}" type="datetimeFigureOut">
              <a:rPr lang="fr-FR" smtClean="0"/>
              <a:t>22/11/2023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3778975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E2F3B89-02F8-4670-95C8-3966611C7E4E}" type="datetimeFigureOut">
              <a:rPr lang="fr-FR" smtClean="0"/>
              <a:t>22/11/2023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D23999-B4E1-4062-984F-1946F8FC242D}" type="slidenum">
              <a:rPr lang="fr-FR" smtClean="0"/>
              <a:t>‹N°›</a:t>
            </a:fld>
            <a:endParaRPr lang="fr-FR"/>
          </a:p>
        </p:txBody>
      </p:sp>
    </p:spTree>
    <p:extLst>
      <p:ext uri="{BB962C8B-B14F-4D97-AF65-F5344CB8AC3E}">
        <p14:creationId xmlns:p14="http://schemas.microsoft.com/office/powerpoint/2010/main" val="154248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heme" Target="../theme/theme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image" Target="../media/image7.png"/><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2F3B89-02F8-4670-95C8-3966611C7E4E}" type="datetimeFigureOut">
              <a:rPr lang="fr-FR" smtClean="0"/>
              <a:t>22/11/2023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23999-B4E1-4062-984F-1946F8FC242D}" type="slidenum">
              <a:rPr lang="fr-FR" smtClean="0"/>
              <a:t>‹N°›</a:t>
            </a:fld>
            <a:endParaRPr lang="fr-FR"/>
          </a:p>
        </p:txBody>
      </p:sp>
    </p:spTree>
    <p:extLst>
      <p:ext uri="{BB962C8B-B14F-4D97-AF65-F5344CB8AC3E}">
        <p14:creationId xmlns:p14="http://schemas.microsoft.com/office/powerpoint/2010/main" val="4002092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9254BD9-A587-6B46-80EC-49082CFED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1CD6659-C41B-2F43-AB3D-1CE8D18108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7CC71D03-81DC-E84A-BA34-05E350A20F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CAAA3-A40B-CE42-B612-509D5C5234D5}" type="datetimeFigureOut">
              <a:rPr lang="fr-FR" smtClean="0"/>
              <a:pPr/>
              <a:t>22/11/2023</a:t>
            </a:fld>
            <a:endParaRPr lang="fr-FR" dirty="0"/>
          </a:p>
        </p:txBody>
      </p:sp>
      <p:sp>
        <p:nvSpPr>
          <p:cNvPr id="5" name="Espace réservé du pied de page 4">
            <a:extLst>
              <a:ext uri="{FF2B5EF4-FFF2-40B4-BE49-F238E27FC236}">
                <a16:creationId xmlns:a16="http://schemas.microsoft.com/office/drawing/2014/main" id="{6AD29A89-24B3-364D-9C9C-2375C02EED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CF84586D-F388-D04C-B574-7A4BFC8CCD88}"/>
              </a:ext>
            </a:extLst>
          </p:cNvPr>
          <p:cNvSpPr>
            <a:spLocks noGrp="1"/>
          </p:cNvSpPr>
          <p:nvPr>
            <p:ph type="sldNum" sz="quarter" idx="4"/>
          </p:nvPr>
        </p:nvSpPr>
        <p:spPr>
          <a:xfrm>
            <a:off x="8610600" y="6356350"/>
            <a:ext cx="8038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9CBC8-3CD2-5342-9488-E2408605F991}" type="slidenum">
              <a:rPr lang="fr-FR" smtClean="0"/>
              <a:pPr/>
              <a:t>‹N°›</a:t>
            </a:fld>
            <a:endParaRPr lang="fr-FR" dirty="0"/>
          </a:p>
        </p:txBody>
      </p:sp>
      <p:pic>
        <p:nvPicPr>
          <p:cNvPr id="9" name="Image 8">
            <a:extLst>
              <a:ext uri="{FF2B5EF4-FFF2-40B4-BE49-F238E27FC236}">
                <a16:creationId xmlns:a16="http://schemas.microsoft.com/office/drawing/2014/main" id="{DEEBD9EF-D84A-47B8-8B3F-AB1C7E402C59}"/>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1156324" y="6231115"/>
            <a:ext cx="803856" cy="490359"/>
          </a:xfrm>
          <a:prstGeom prst="rect">
            <a:avLst/>
          </a:prstGeom>
        </p:spPr>
      </p:pic>
    </p:spTree>
    <p:extLst>
      <p:ext uri="{BB962C8B-B14F-4D97-AF65-F5344CB8AC3E}">
        <p14:creationId xmlns:p14="http://schemas.microsoft.com/office/powerpoint/2010/main" val="16801837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test</a:t>
            </a:r>
            <a:endParaRPr lang="en-US" dirty="0"/>
          </a:p>
        </p:txBody>
      </p:sp>
      <p:sp>
        <p:nvSpPr>
          <p:cNvPr id="3" name="Text Placeholder 2"/>
          <p:cNvSpPr>
            <a:spLocks noGrp="1"/>
          </p:cNvSpPr>
          <p:nvPr>
            <p:ph type="body" idx="1"/>
          </p:nvPr>
        </p:nvSpPr>
        <p:spPr>
          <a:xfrm>
            <a:off x="838200" y="1825625"/>
            <a:ext cx="10515600" cy="357187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1737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030C2-12A1-0745-B016-14FF3DD15EE1}" type="datetimeFigureOut">
              <a:rPr lang="fr-FR" smtClean="0"/>
              <a:t>22/11/2023</a:t>
            </a:fld>
            <a:endParaRPr lang="fr-FR" dirty="0"/>
          </a:p>
        </p:txBody>
      </p:sp>
      <p:sp>
        <p:nvSpPr>
          <p:cNvPr id="5" name="Footer Placeholder 4"/>
          <p:cNvSpPr>
            <a:spLocks noGrp="1"/>
          </p:cNvSpPr>
          <p:nvPr>
            <p:ph type="ftr" sz="quarter" idx="3"/>
          </p:nvPr>
        </p:nvSpPr>
        <p:spPr>
          <a:xfrm>
            <a:off x="4038600" y="61737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173788"/>
            <a:ext cx="5715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80B31-3942-C740-BB12-633EF38F3E47}" type="slidenum">
              <a:rPr lang="fr-FR" smtClean="0"/>
              <a:t>‹N°›</a:t>
            </a:fld>
            <a:endParaRPr lang="fr-FR" dirty="0"/>
          </a:p>
        </p:txBody>
      </p:sp>
      <p:pic>
        <p:nvPicPr>
          <p:cNvPr id="8" name="Image 7"/>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0783287" y="5921412"/>
            <a:ext cx="1142451" cy="811629"/>
          </a:xfrm>
          <a:prstGeom prst="rect">
            <a:avLst/>
          </a:prstGeom>
        </p:spPr>
      </p:pic>
    </p:spTree>
    <p:extLst>
      <p:ext uri="{BB962C8B-B14F-4D97-AF65-F5344CB8AC3E}">
        <p14:creationId xmlns:p14="http://schemas.microsoft.com/office/powerpoint/2010/main" val="183617586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Lst>
  <p:txStyles>
    <p:titleStyle>
      <a:lvl1pPr algn="l" defTabSz="914377"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58851" y="1340189"/>
            <a:ext cx="9513948" cy="3769283"/>
          </a:xfrm>
        </p:spPr>
        <p:txBody>
          <a:bodyPr/>
          <a:lstStyle/>
          <a:p>
            <a:r>
              <a:rPr lang="fr-FR" dirty="0"/>
              <a:t>Frédéric Vigouroux</a:t>
            </a:r>
            <a:br>
              <a:rPr lang="fr-FR" dirty="0"/>
            </a:br>
            <a:r>
              <a:rPr lang="fr-FR" sz="2667" dirty="0"/>
              <a:t>métropole </a:t>
            </a:r>
            <a:r>
              <a:rPr lang="fr-FR" sz="2667" dirty="0" err="1"/>
              <a:t>aix</a:t>
            </a:r>
            <a:r>
              <a:rPr lang="fr-FR" sz="2667" dirty="0"/>
              <a:t> </a:t>
            </a:r>
            <a:r>
              <a:rPr lang="fr-FR" sz="2667" dirty="0" err="1"/>
              <a:t>marseille</a:t>
            </a:r>
            <a:r>
              <a:rPr lang="fr-FR" sz="2667" dirty="0"/>
              <a:t> </a:t>
            </a:r>
            <a:r>
              <a:rPr lang="fr-FR" sz="2667" dirty="0" err="1"/>
              <a:t>provence</a:t>
            </a:r>
            <a:br>
              <a:rPr lang="fr-FR" sz="2667" dirty="0"/>
            </a:br>
            <a:br>
              <a:rPr lang="fr-FR" sz="4267" dirty="0"/>
            </a:br>
            <a:r>
              <a:rPr lang="fr-FR" sz="4267" dirty="0"/>
              <a:t>Le </a:t>
            </a:r>
            <a:r>
              <a:rPr lang="fr-FR" sz="4267" dirty="0" err="1"/>
              <a:t>schema</a:t>
            </a:r>
            <a:r>
              <a:rPr lang="fr-FR" sz="4267" dirty="0"/>
              <a:t> logistique de 2022</a:t>
            </a:r>
            <a:br>
              <a:rPr lang="fr-FR" sz="4267" dirty="0"/>
            </a:br>
            <a:r>
              <a:rPr lang="fr-FR" sz="4267" dirty="0"/>
              <a:t>et les enjeux de la zone CLÉSUD</a:t>
            </a:r>
            <a:br>
              <a:rPr lang="fr-FR" dirty="0"/>
            </a:br>
            <a:br>
              <a:rPr lang="fr-FR" dirty="0"/>
            </a:br>
            <a:endParaRPr lang="fr-FR" dirty="0"/>
          </a:p>
        </p:txBody>
      </p:sp>
      <p:sp>
        <p:nvSpPr>
          <p:cNvPr id="3" name="Sous-titre 2"/>
          <p:cNvSpPr>
            <a:spLocks noGrp="1"/>
          </p:cNvSpPr>
          <p:nvPr>
            <p:ph type="subTitle" idx="1"/>
          </p:nvPr>
        </p:nvSpPr>
        <p:spPr>
          <a:xfrm>
            <a:off x="5740012" y="4779279"/>
            <a:ext cx="5831840" cy="1655763"/>
          </a:xfrm>
        </p:spPr>
        <p:txBody>
          <a:bodyPr/>
          <a:lstStyle/>
          <a:p>
            <a:r>
              <a:rPr lang="fr-FR" dirty="0"/>
              <a:t>IHEDATE </a:t>
            </a:r>
          </a:p>
          <a:p>
            <a:r>
              <a:rPr lang="fr-FR" dirty="0"/>
              <a:t>23 novembre 2023</a:t>
            </a:r>
          </a:p>
        </p:txBody>
      </p:sp>
    </p:spTree>
    <p:extLst>
      <p:ext uri="{BB962C8B-B14F-4D97-AF65-F5344CB8AC3E}">
        <p14:creationId xmlns:p14="http://schemas.microsoft.com/office/powerpoint/2010/main" val="2967418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7B6C7A-5072-3644-85D2-5FEB84963353}"/>
              </a:ext>
            </a:extLst>
          </p:cNvPr>
          <p:cNvSpPr/>
          <p:nvPr/>
        </p:nvSpPr>
        <p:spPr>
          <a:xfrm>
            <a:off x="0" y="0"/>
            <a:ext cx="144379" cy="6858000"/>
          </a:xfrm>
          <a:prstGeom prst="rect">
            <a:avLst/>
          </a:prstGeom>
          <a:solidFill>
            <a:srgbClr val="E94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E94E1B"/>
              </a:solidFill>
            </a:endParaRPr>
          </a:p>
        </p:txBody>
      </p:sp>
      <p:sp>
        <p:nvSpPr>
          <p:cNvPr id="13" name="Espace réservé du numéro de diapositive 12"/>
          <p:cNvSpPr>
            <a:spLocks noGrp="1"/>
          </p:cNvSpPr>
          <p:nvPr>
            <p:ph type="sldNum" sz="quarter" idx="12"/>
          </p:nvPr>
        </p:nvSpPr>
        <p:spPr/>
        <p:txBody>
          <a:bodyPr/>
          <a:lstStyle/>
          <a:p>
            <a:fld id="{D100AB49-7A81-9D42-9563-B5195566800E}" type="slidenum">
              <a:rPr lang="fr-FR" smtClean="0"/>
              <a:t>10</a:t>
            </a:fld>
            <a:endParaRPr lang="fr-FR"/>
          </a:p>
        </p:txBody>
      </p:sp>
      <p:sp>
        <p:nvSpPr>
          <p:cNvPr id="9" name="AutoShape 4" descr="data:image/png;base64,%20iVBORw0KGgoAAAANSUhEUgAAAzsAAAJhCAYAAABmTa4KAAAAAXNSR0IArs4c6QAAAARnQU1BAACxjwv8YQUAAAAJcEhZcwAADsMAAA7DAcdvqGQAAP+lSURBVHhe7J0FYF1F1sfP3Ocv7u5NmjRt0tS91N1pcS+0wOJ8yC4sLrvAAiu4OxStCzXqnqTeJI27e57cO985972ywJZSSdqXdH4wfXl35l2Ze+/M+Y+cAYFAIBAIBAKBQCAQCAQCgUAgEAgEAoFAIBAIBAKBQCAQCAQCgUAgEAgEAoFA0K4w56dAIBAIzgjOek18O0wHEC5zuczWJlcd2nh7Mxar3JlAIBAIBALBBUbj/BQIBALBGdB9iNlDb3b7M5fYW0xivTVaTVJQ3N6i8pwllc4kAoFAIBAILjCS81MgEAgEZ4DexyOAK7yPpNFJksYwimn194BGSXNGCwQCgUAgcAGE2BEIzoH+k/8d3Hfsm17Or4KLCMYNAZzx/lyxA+cKyIotXebaI85ogUAgEAgELoCYsyMQnCEjR75vrPWSk8CuDJMYG885/8bm5v3ZoUXzrM4kHULfW97UsWJthA2sloxltxY7N0OfWW+EQKvR3OZhLjyXc0i5+gU3bbVHLGilAIVzWbLxY3tXLSwdOfIxba0xbIxWq4W9y25c5Uz+K0jwyToYomO2fbuW/6nMufms6T3l9dRWTcNxk+KdmN63ZA888YTijPoVfaa83dfOJFPm0ps2OzedN1KmvnmNTmP+SLa3gaQ1gmJv+9hog7u3r765xplEIBAIBALBBUb07AgEZ0iDmzxAsitvSJL2b1qD51TGtJOgucLXGd2hWBRlNOeGO51fVWSLdKvMbJOsjaXn1HghVXn2k5l0n6LAaK5IwxRJ80qvSe9OyoNoLdPCZBnkKc6k/4Ndx2cDYzNt3DC6x8h/uzs3nxWpM77z5lxzmXubdxhw6R+DDnoanFH/g4UpEnB5du+Jb450bjovpM543xsPPYR6dFTwk3HlqBA6AoFAIBC4FkLsCARnCFPsxcC0dZJGZ5KtTbhFHqEDfbAjtuPY89YCG0j2OmD2QYMufVsVV32nvunPGfSRJXtt9sq7LGrCs4RrWDiWCAGMScskYJ+gctokMfszFMcYtDFQ2tSEJ0EnKRu1Ou3TTMc2QGDgufVwyVWXoXYo5ZLBBkzTy9bm/rsi7uDSBbtsXHrVaodc56bzAldsPphXg7kiY95IINst1VxhR53RAoFAIBAIXAQxjE0gOAvSJr99D2ikf3CFg6TRg12xXpu5dP7HzugOo9ekN3pJGvZX4NrPMpbd9B2ex2wOfKqslf7GWvW1zNB2i6xAhIZBg0Fufaq81dPqZbZ/KGn594rMx2Uuv+Wm3lPeWcg5n8OAr2yt07x5dOv8Rtp378lvXaEwZSqXpQf3r7ylqPf013sosmZ5fZMu0cfd/jiAEqYoUh5jLBUVyQ6tBC/vWbqgJW3sO6GKXrkR99eHA5RLoHl+3/L5+b2nvH0r7rZFBqWvxCFOUjQr962c/y/1Oqa8FovXMF8DEIT7O6rl2o92Lb9BHf7We8pbXymy9BwKriKukbO1jIeAyUdna659HAusBElihw3GxkdLK325j7s8TQE+Es8N8BifpS9fsDVl0tvPSxI/hPdmNuNtN6evvKuy9+R3H8J0YShQWpim8bmMH+6po2OdLb2nvtcfJc9O4Hj/JS3IsnWbwpUF+1cs3O9MIhAIBAKBwAUQPTsCwVkgc6VAUeyV1KqPRi9IMozvP+ZDP0dsx8Hs5uPAWTYDeTh9VxQ+AoVLgWzwzGXatscYhyMSt7zEuFRuldyeCDI16CWNdhbYeZpGsb/Sa+LbAzH9LEXSPqCVNUs0YZ4/9wZxjUZmIFHvzhW9J799J7drn+CgPKYzNXBgYFCAJWL4gUv2txlnqTaZXUu/kw1wP/7GW6tongLGKzjIz6SOfNkbz60nCrE7GYOvcO+vKZI8N3n6G6N6Tns7SAOaGyQGB7ksP4UCyd+q2K6jffWb/k4aCpocg9RWSt+JVpNNsrfUXwaM6TEH/sJA+WxCcoPFy2ydgmJjCAfbPySZbVCY5trUCa9HS1pNP2DSlcCVD+M9QmpSprx9n8JtNrtiex0zrAjs7mpv1dkycuR6LeZnPxK5dO9R7dLmY3J+qejZEQgEAoHAxRBiRyA4CzRaKYsBO45GNdrUdtQffGKb1ubvjO4wMtdc28wY248HDOk9/d0e+Aa7oRLZbWxt6oliIFEG6AXMMByY4q0Av8Fi8JRAsVmszPbZvpW3Z0oStHHO3DTcNhyFRtlvHRowjMQ0BtxnJAqcNLtBu0GNQEUBEtt5YMX83bP6li7Dyz6MIqZ/6oS3kpkiB4NNXrp75fx9JlPz8/jbAYq7exymseMvN2cuvWULtzVuwLzar5OlwZKNhXJFuhSFSqCiZSMVgCjQwICeo98Oku3sUjtI28jJgUGnqOWTts6TaxReAgofp9FIvQPtloNL94T6SpKEv1WiAHTDucQjcH8TgOkSQJEZV+RV3q2JSxYtmidLCr8ZNJK7TsOGMY0UKkmaiQBfnfUaYzXuhz0YU4bTEDbqHOf2Nsx6fvTQoSc61EGFQCAQCASCM0eIHYHgLDAYGrI4QA717NAkdY3W4K/VSMnO6A5F4nAUbexqRVZuQ+FTzSR5n8JRcEi8Al/oY0xRChXONjNFusFgacA/mexlkErotxnLb8mQJPv1oLAku569ljb5HRQLDpgsa1DQlDEufxmiNP8FFcNavYXfABCvqiBJUZop3RPkGY0zKx5bQhXiDrhDSdLR5CXY/vV9rShCQCNrHGWLxGrpw+wViZqGt8jA9FqdYsBzVTDX9jCQyvDAn+DuX9JJTCMD95R4WwH9RpG16jBbnaGVswq+StHw6xQ771PKzEttAIkcyDmAdFjicgFnukMooP6Py/otnHMTCtGyjRtHkdgC/J2vpEA655oCpvBNMsi3j3zs4FkP4VVsRne89yOAO+br4N9F+AgcdkYLBAKBQCBwIYTYEQjOAjLq0ezNpl4dat0nb1wK2MZ1n/6OhyNFx6GVjVmoFMrRcL8SQwW5odZx7V5UXX4K4zUJHr5rZ/Wfv7quVVrR5BGiugtT7DrVuO/b901tbZOxEMXLRygKtCgukmj7CTgqCNQ8rStX3mXhwBfjRY2ytZY7hcEviwtGF621u5XuQ9likiWaNwOQOvmteYrCS6wSw2OgDkCNpCYnuNoPxsCmVOLvs7TAzZnLblnVYresprk2ip6PRtFzFHRuec5fqNgsJmYKdnc/sHThNqsW/sk0IOs4hDAFcvDK/LXh/TZnLLthdSuELFF7vgA0eBjnOeNZy2wD/hs/q3/Raq+mbqvrG7QbNj7xhCqEzgaDwR4m6QxhJHKpGwwv8rgiyZnOaIFAIBAIBC6EEDsCwVnC7ZoMWZGLHb07Mtn/48wAHS52dq68pkHDWB6KiSpFIx2gbTS5nyvy85LC7stqrkv/ftc7233NtutlSwNZ/RZJa+OUjofq+/qY7bs4k97gEsuwu3mto+0EzdkhKSJp9Gpa72bfjUxSYr0CNCHAJRtn/GeBwCXH34cWPWGVOfydcXlE78lvHkXrf74ksYcP0fkwUFDf/FdUMMkGTGF7Vy7Mwbx6TeH84dRJbx12l0y70ia+MQ3Tp3BJk5Xxww2q8wBJY8fzYBa7tYE1Ka3X9p701n69Al/iPvfuWbZgEbNpFknArHLR3sy0SW9nukPRiynjPnLDX7aQIFKPieiNcC9j/JLvdoZn1puz1/m6WdX5QWdDt4mvGmSZjyFxq4L3HvM3f/+y2447NggEAoFAIHAlfm79FAgEZ0bvKa/Hc9B8oJH0QxTFhsa5AezW1uGZKxec9wUuOzsJU9/0NytsqKzAHvIE59zscgyY+KqnTWP6Aph2Eg2j4wpvRbH7aPqym15yJhEIBAKBQOBCiJ4dgeAsSV92axZ+UC+F+p16dyTGJ1Lrv7pBcNocW7qgKn35LT+4stAh7NzgRvN11CFsDItPBiUgKWIIm0AgEAgELooQOwLBOaHZq9itTTSciYY2caYZ72U3Gp2Rgq4Fk3XaXkwyuOHNVsUOA16s4co+Z7xAIBAIBAIXQ4gdgeAcYFr7TvwocszbUUCSWH9FsgU4YgVdib63vKlFQTuKvLARau8O53l7li6oUjcIBAKBQCBwOYTYEQjOgWBL2x5yPfzz9DemAa43XAKPPSbera5GCZBLuxmoaIFJGlAUuV4GaY8zViAQCAQCgQsiHBQIBOdIyuR3XmbA76R1ZzCAAsrXzfaWq7NX3mVxJmk3+vZ9U6cEaULtOslTw7lstbfWHHILrIRF8372Pva/cJY465Ngo9UamL7spgznxnaBzscebAgEO9d5t0HZxo03tDmjYODot4MatWA7tPrmGuems4SzXhPfHgh6qXb/4vlHnRvPO4MufcnU2uL+AwMpChjDoCnUcPtVe5bdTL17AoFAIBAIXBDR+iwQnCOSomwBBuUkdDjntO7KyDAPjc4Z3a7IwdoeCoPnJJt9LrPz2QYw3JHSWn97j8nvBzuT/A+pM17x0llb7+VMnjNwxuvRzs3tgi1I2wf/nQVa+//Vu1nx7//SamRPMq2S6Px61owc+bhG0sD9GlmZ49x0QaC1lbQSXMlBXog682FFtr3ubvY65IwWCAQCgUDgggixIxCcI1bJullirFx1UoBSRyPpAxrb9D0dse0L0+ijNJIuVeLKYgWUpbIkZzLOJ+rAfkevKa/5OJP9iupyxSIxvsVuVz602KFdRRhT5MGgKHjZip8C0ogTw/f6Tv0wErdNsOuUEjXhORAYmMyB8WY8Wrv3lJ0pND8nY/nC9RnLF7ycueKWf2xcNK/JGSUQCAQCgcAFEcPYBIJ2IHXim0s0evNUmssh25otnLOFGcvnf4hR6gKd7UXqlLdm4Wt7f8ay+cPwU9136uR/9+bc8B9FYfcznd3CuBQAXOrFFCUnY2DxDyn7IlIlu306U7QaDnx7+sqbl/ea8m4sxvdnIJsZ06TgaW7gTC4FrhvFQQ7mTPpk/7L5e+kYtJ6QAmw6qhgD7uPovhXzv6Hjpkx7K0ay8WvwzxWglVIVDkM1nD2+b/n8/N5T3r4PxU6CWau5v9UGN8vAg1EZNRkV9t7OlbcUpU55/RIJdLH7ls1/DzCzek975yYUTYfSly/YSq67PTTGqxTOeuC+rVawvqmXdE8C0+4zGdzftLQ0zbEz5fD+ZTfvSZv2UTdFsQ60ay0/+dhZUyPorgKFx+PvDnC78bPMNdc29570xpWcQRgoeLb+xrczP7kWhZNAIBAIBIKLAdGzIxC0A5JG852stL0nWxv/T5b4ZSBrNuDmdhU6KkziKHGkvn3f0jq3QMbyP6VLjFklyR4pcU0/Bvw5FBbeslYpS94RE8Psyt/xVCq5xKtA4tf2mfTWVAkUfwZwJweWxCUpGz8XAGhv4Ewp1SgcL0F+fsj0d917XUm9RZqHOWiz8OBZoOHD+kx+ax4dV1KkfiiKpPSVC3YB12xknEegCIlUT4orlyogfVdn8LRwUKoUhe+WONe3SfxJitZo3foxrXEG/T133iJJkoyzNDpzL/rurnV7EsVJL2BwlCnsqM7g2UrbQZGhpb7aQwFlrsQABRpuslljGR5LZ5d8G7n2FszxGMZgO5NYsS6m1Zo67a15+D0RBd1BLO3cWVXrn9V9CQQCgUAguCgQYkcgaAcks/xNKygPpvcv+cf+Jbf8kLHqhjxn1HlBYZxpNFo7ihkrcKmZgf71A0sXbtNoLPOAs9L05be+Fu+2+j8Y/5MikbCxo+KAKkmjXZ+x9Kb/kBc5SWIVPk3Fn+0bWPoAqrfUJtkapa3VjVc468m4XQsy47KsBNk53KQelPMQVF6F9Gf6shuzUGjUa4HH957+bg8FQLbKcsahRfOsNq5s0WglLxRMsSg6hvfte4uO2yyybGtRd9Ojx1yuyG3cZrfY+o5/MxEU3k/i0icZy255O33lzR921xqr1YSIzqAhf8+Y1WCj71yn2PEcWrmkwQviKAB5Ioq3aqvZ68c9by2wgQx3c8A4znVMw1qZTnfjyJGP/SwUBQKBQCAQdG2E2BEI2oE9ixbUH6P1Vp54Au3880vqhLeSGQfZJkM+U0gMsAKt2aLOJUHRQD0d6iT6RYsWyYxJx1HYeKJY0DHOG1Al1VMcA7vCZV69ceMTdvUacH+SrDFxUGJx39lapqPJSAxZzSX+n7Rpb6egePBDifQj/V5FUjbhD+NxVzdrJM1Kbw+fupTp7w7UaaTnmCIXSZx/jqJDrwlINuGJ/TyE9oknmDrph3FFselYFChyLeeW/1m7huGPZHsbng6eAWMobnCbrHCO/4Kid9NKJS/jpg8x1fW65rr/9J36phkPEikrcj7+WIe/KGKy/LjJNFBDvxUIBAKBQND1EWJHIOhMoCbAf+179ixQezbSZr8ThaLjJRQRexV3z0zm6N34WUjIEmzgALPhMS71nfuml8z5RK7I+xQNa0WRoFFQDTmTgsT++zfBmIYrWrYD9xdrA8uG9GXzF2Usv/nD/ctuWYJio7vCQUfzc5zJ8aykNQCaKBRIV8iSfc32ry9rlez2eXhudekrFqywaxU7Ci8W5RHShr8txz995s79SpMy6a0EVCxxeNrMoqndikeOA8nY78R1+Byv/fm8UMFZUOvUabid5vNgEk00irYoxhS+Z+kTLRnLb/lKBs2zGDHRxlgQ5tYuFGk+6cuKv9234uYvLXle769cOcmq/lYgEAgEAkGXR4gdgaATIXHWCgyGpk55c1vKlLc2KxblbSbx1dxuf4GGjGGcnnox7Fa9KhSYxfAD47Ch9663d9tbpBVM5pLCqp5AweBG6TSKQ+Awpkdp4fgNIUk6DFqpxda6hUmwmCn6lShKtvSe9PaXqVPevpLZIEJS+E/O5CoZq245iMLGDVDIaC1QQNvwYItQyAzsPfnNlaisZikKVB+rKDajxtqMBy071lK3X9KwW/FYnGm10tHFDzYqjD2qcGVB6pR3tuIx1+3wZwmYVsuBG7JX3tWAGu0bFFVzek9+5ydgymTGWB6ADdKmvn0P5stuFITv4aE/shutlTbQPoA/HJc6JWxr6uQ3V+uiGm/Gq23/uVQCgUAgEAhckp+NG4FA4Pr0veVNnS1X9pE0BtVg19lalObSoMZDh1DoIIMGvWSqDfTSHl18U9MJoz5q5Hqjl/6wJ/1GkXUt5KGM9lNf0GbyqjS2Ui9R37Fveum8va3UG0O/6T/mQz+lrq2B4rpNXG5wh1JP2q6x262KVopSGB/o3RL//saNo9ThZCcYcNXHnpYmu5TRO69BHQ732GNS/83+PopJz+rtbVa3Vk9p5sa8hifgcd59+rvuuiZuNutbWls1/hrfJmsrLUr6GCqxtVNe92qSDVqN1s6hdE99U9gAo7tSKFPvDfUG7be1ehvb7JLGw25tBZscUJHcVgkHjVq9ZKbr9GqVGk8scJo642Vv3mLQ0/YAvP41eP3qyQoEAoFAIBAIBALBr0ABc4Em+dMxaf2iQeo3gUAgEAgEAoFAIOjk0EKosXq9/u2goCB7UlL3Nq0kfYvb+mIQvdMCgUAgEAgEAoGg06HHEGowGJ4LCQlseuiBu3lDXQFvqC/iTz35Fx4TG92KAojm55CzAhJEAoFAIBAIBAKBQODS0HC1EK1We2dIcGD5gluu53nHMzjnjZwrtZyTZ2rezCvKc/gjf76Px8RE1hqNxlfwN8kYhOgRCAQCgUAgEAgELgd5hgvCcG1ISNDReXNn8p3bf+SK0ozipg5FTs2vg4LbeBvPzk7nd925kCckxBWi6HkEf0+iRywcKhAIBAKBQCAQCFyCQAxzwkKDN02ZPF5evvRLbrM1OXpzfityfht4PQY7z9i3hd9y87U8MTEhx2jU34f7o+FtZ+1en1Yr7T/zQz/o+6boLRIIBAKBoJMiJvcKBIILhQZDGIaBoaFBV6X06jn+6qvnmWbNvhTMZhOAonqOPn0kmuKjhR3bN8G7734MmzZvy8zOzvnQbldWYMRhNc0ZkDb9X6HcbnhYkVgxyNIBVD/FmSvn73NGCwQCgUAg6AQIsSMQCNoLPwzRjj+hEkM5Bov67b9QmWPGQOmGBYcGzRk8oP+wKVPGmWbNmgO+foEoclowSsFwFtDemRH/kWH1qlXw1Vc/wOZN27Yczcr+EjeuxnAUw2nRe8o7c5mkfVvS6LwUuxW4YtuQvvyWUc5ogUAgEAgEnQAhdgQCwbkQgWEEhvjQ0OBucbExyXq9DkpKy4pycwvy2traqEflGAbqdgnBEO7h4RYaHR2dmpbWq//kSWOlsWPHgZ9/KABHkcNlTNIOSFS0keixwuIflsH33y9VNv207afs47mLcOMqDDkYTknqpLf/AxLczICpw9g4l5dkLF8wXY0UCAQCgUDQKRBiRyBodzjrM+uTYNliScS/E0BmRRmr5i9zRnYl4oODg54YOnTQrAH904wxMZEQEx0FOp0OiotLobSsHNLT90NFZWWuTqfX+/v5BKMg0gQFBkJUVDj07tMPvL3JHwGKHMXu2GN7I9GUHSNYWuth1aof4dvvlthWrV6/oays/DuM+AFDCSU7GamT39olSZp+nCt4G0HhGrg1Y8nNbzmjBQKBQCAQdAKE2BEI2pmUKW9NYMDuYhziOEAU43xb+oouN/wp2mDQ/WPBLTfMevyxB8HHL9y5+YRooek4EoqMWigrKwOdXgf+/gGgN3jjdswVkPHDiqGdenL+CFX0GKC+thzWrtsI3323vOX7H5ZubGpqJtHzDYYaSnaC3hNf78G12uUSaKI4niOesV0Bqfv+ZTcddyYRCAQCgUDQCSCLRCAQtCPB3afEaTSGPwOTgiRJ0nLOITr1kreKDq3uoO6L806kwWB45dprr5j15BOPgJ9/CIqWtv+KFzXY1O9aFDnePn7g4ekJGi0KDsXiTEdZQaLnPIH3gI5pNLtBUo9eMHL4AF1qSq94WZFHHD+e31eWZXJVnYdBnWMU1H3mLBSrU4GpY+HoVLMzl9/0DMAT5/GkBQKBQCAQnCtn7ZZVIBCcnGa7ZaMiW1q5Ykcbmybac5O11ZPcIHcFglDovHDN1fNmPv/cE+AfEOTwmkZi4mQoeP0KCh8apkZ/X2jU82gDv4BAmHPpHHjtPy96ffjBa1PGjBn+qiSxTzHFTErGQRoMjHs59Bh1gPO1+CmEjkAgEAgEnQwhdgSCdiZ75V0WtIqP0N+c/mPMiLKHFrrs7PhqNJp/zJ45Zd5LLz0Lvn7+KBx+62ytk4CihzEbBAWHouiZDZ9/9q73q688P7lHUsJbANrv2prKJjBJhyrHoW8Y06zDDyF2BAKBQCDoZAixIxB0BJzReiykdYBxbpAUSHBEdFpC9Xr9l1dfOffy1157GTy9vFEwWJ1RnRSSLooNtBqAgMBI6Ne/L7z33r/8X3j1zRk+3l4hsnxiPhG36nQ+651fBAKBQCAQdCKE2BEIOgAO0mGHNU2B6VH1xKoRnZMEo9G4/N57bx/71tuvSt6+JHRszqgugDoEzwYavFeREWEQFJHCJK0ZtyvUpQMtjcX1mevuIs8KAoFAIBAIOhlC7AgEHYCk4UeAO+Z4MEmS0Gg+sdhmZ2OQm9m89sUXnkh95ulHQG8woNA5Tx7UziscTGYzs1haWeaRCmhstoMkMVUHJYQzP5OmaRcmegFDqJpcIBAIBAJBp0CIHYGgA7BZNEf4iVn7jAH+5wlzv+oM3g9pNj6dZ7RGo3nKz8/3x48+fD389ttuRuMfiwtXcDLQIXDw9vaAvMJ6yC+s+9nfgt0uwyP3zZMOH9jmc/99t9/n6+tzkDH2LEaR6BGu+wUCgUAgcHGE2BEIOoAeXu4laEA7xnqh4cwZGJOaG04sRuMqkLFOLpcdi+LQQjQA/U0m41uBgf5HFi68/pGtW1a6zZ4zHTcjv+dxrSvAFQiPCIVDOXWQX1ILGo2jV8fLQw9J3XwgOCQIXnjhabZr5zrv66+74mEvL4/9er3+YfxlAAbhwl8gEAgEAhdFiB2BoANY1OMgB8byHd/wTxQSem5zFbFD772PRqMZ6eHhdrvZbLxakqSr0YD/PjGp++ZH/nL/jYcObDf8+98vQ0JCfNcWOSega2QmqG3U8KZmhUuMgaxw6N8rEHS0PpCqWDnExsbAe++/ATu2/+g7Z860Z7y9PfcYDNqFmCAYgxA9AoFAIBC4GKJyFgg6gksuYUFFntMZk2IZGs5oKbdpmHZ9adZi1SX1BYQs9yE+Pj7vDBiQ9tdp0yZOTExMmBkdHTXrjj/N7/bKKy9qxowdC2azAU+5K87N+R3oFjEFlm4oZUdyGxkJHJtdgbmT46B3kh+Q+HFAokcB/4BAmDVrBowcMdirsrJmcl1d3SS73dpgtytVmKjFkbBLQr1/vhhMzr9p0dXfBtquw0C9hvRJ0HPXVcdACgQCgcCFOVGDCwSCdoWz1EnvvM0kdhPN2QFFruNMeTBj2cK3nAkuBGSIXhEY6P/sXXcuDP7T7TeDwWDgskxrzjCw2WyozTSg1UhgNLvjNrTXu+wcnd8gSVBQ1ACPvrIbdmVWgEGvAatNhkX/Hgc9uvmcXLqoAkmP2ofDxo3r4ZVX34Dt23fvqqyp+o9iU8hVdTGGrqIY3TDESJI0MTY2aiheuEVReD1u+00dgk+5otjxeWqoqamzaDFfOefVdsVua2pqqcO4NkzUioF+S77LK5yBtgsEAoFA0O4IsSMQdAicpU1593G0kf9KbxlXlBYJlOf2LV/4tDPB+YDEDbXAU/DAMC0+Pvb5++79k2bkyKG8uamZ2+12dRI+WfM2u515eLgzDQoed3c38PT0gICgEKfo6eK9PJIWVv+UBy+8nQFlVa0g4T0LDXKDj18aDf6+mI0oaH4XVfQYwdrWCsuWLYMPP/ocdu/J2FhaWvYGGvdbMJZET2dVjV4Ykt3cTJNiY6NvHjJoQNCECWMwOxRoa/3fBWVJNMsokPPy8qGouBRCQ4JQRNvVUFNbC3b8bGpuhpbmFmhsarZVVVVtzsnJW2O1WimfsjCQ8LmIuhQFAoFA0NEIsSMQdAwsZcobCyWmfU0d+QSKHTXDG+nLb7nDGX8u0PBTMwYaLkSfJGQ8nZ/uzr99/fx8fD09PQPc3Mx+JqMxyMfXO/W2227xmDHjcoxuxPC/1NVWQ21NHc/OOQ5Gowm8vDyYn68vhEXQdCMJL8SO4RSGf2dF0sGHXx+EVz44AC2tNnW+zuVTu8HDC3qDm5vu9K6ZevCYGSxtjbBkyVL49NOvYNu2XcvLKyq/wNgNGArVdJ0DfwwDvDw9xycmxl87eswInzmzpkGffkPxMk9okZNVH7RNhm1bNkNwUADEdEvG7zSCjTiR3vHZ0lQGP23aAj+u3Qj79u1vyMo6vqawsGgdRu3BcAxDLaUTCAQCgeBcOFltJRAI2oGUqW9Pk4AtdhjKDBRF/jxzxYIrHbFnTbwkSfM8PT3CfX19zd6e7j7e3l5+ZrM52ORmRFFj9vDy8pRwG/j5+qDi8QE0WMHPzxdCw0IgJjYeQPnfFvmfoS4NVUtpoKmxFrZu2cGph0ejkZiPjzd0I4cFVGyoood+0EWQJDhwpAa+XZ4BdU0AJVV2uGFOAowdEg4aLV2vM93poIoeN6ivLYfvv18MPyxeAZu3bF9cWVn1FcaSMV+qpnNNgjCM8vX1mdynT+rUMaNH+syeNQXvewpmEYqcUz07hKSBzPRMaGxq4n369mYmkwl/8zudWpjWMaVHA5Xl+fDjjxtgydJVsC89I7empm5DRUXVbowk4ZOBQQxzEwgEAsFZIcSOQNBB9J35+gDZbthBE/2ZpAVZtq3OXH7LBGf0meKDYSYKjiunTZs4ZuyYkaohSUKEel58fb3BF8WIh7c3GqXUwUOQkUlW+olPNFbJG/bpGu60rg4ao20t9bB3bwandXY4Cjc/fz/o1i2WSRo0VrvSnB7JAAcydnNvX39okz1YkJ8BPKhX52xRjXkTVFUWworlq2Hx0pWWpUtXLW1ra1uKESswlFMyF4DqgSgMEwMC/CeMGDFk5JjRI3ymTp0AEZEkblHYKjS95g+Q9FCQnwdZR49Br96pEBgYgL/D354Okg6sFhscOXKQl5aUscqqauoV4xkZ+w/u3bd/R2tr615MReLnEAaUowKBQCAQnB5C7AgEHUSfWR+HKNa2EnrNJI0ehYJ9p8XoPvzQonmnYTn+DA1Lm+vmZp45bdqk4TNnTPYZOXIkBIfE4GYyJElsnAioYsiDWnsPM1N7KnRgaWuCo0eyOBrroOAx+qSlML2BvLa18/EuFGhwb9u8WQmPDGcRkTHMIQzb4dpU0WOE8tJcWLHyR/j+h2Uty5f/uMpms32NEUswnHxMYcdDJ9YLw8ygoMBR06ZO7DNmzHD3S0aNgODgaNyM1386IofAa6yvq4O9e9I5DXlMSOjOTvu3hKSFnOxsqCiv4IOHXoIPnBZammvg8OEDcODAEdi1a69lz97Mw3v3ph+zWq3UM0ZCsdL5SaEOQwMGcnxADhAEAoFAIFARYkcg6CAGXfqSqaXFI1Oj0XXjsr0J37adTIJ79i25OdOZ5FTQuzlPq9VeNW3K+CFz583yGzF8GIRFxKIBbsFwmi3m7QmePDAttLU2w47tO0Bv0PPBQ4admVHrykh6+Gnjeh4VHQ1RUVF4Xe2cx2jQc66DosJs2LhxC3zy6ZfVq1at/xFjPsawGoNjEdqOh0TOcAxzY2Iih8yePb3nxAljtGm9U8EvIBQ34/08k2GKKIa5okB6+n5obmnhw4YOYqpAPhOhqIqdLCivqIIhQ4Y6RJb6vOkxUgsN9eWQfSwbCoqKobq6BspKy3hVdW1DbW1tXVlZeUN1TW1TdXVtS0VFVUszgj8i8VON4YQgIscH5BacvlO4AC+QQCAQCC4EQuwIBB3FY49JPXaH99Mokp9Okpu4zOolD6/8PYvmUevzqeiB4S/jx48effP864L79+sNUTHdcJOC/58ve/gUSBo0Phthz+49EBwazJOSkruG4JF0sG/PHnBzM9MwPbxM1AQd0WuFx5FlgKKCHFi79if+xpsflO3avZdEz2sYtqtpOgZSDjMkxub169en95xLp3UbM2qEOg/LyysAo/Aeno3Aw+vJy82HQwcP8FHq8Eoz7ueEE4PTBMVO1rFjUF5WDsNGjHSInV+i9o7Rsj30SafZBI2NTdDU1IyhCVrb2qC1tQ2o17GtzQJ1dfVQWlou19TUtlRVVjeVlZc3l5VXtlZUVDSVlla0YDpaC4lETwkG6ikqw0Be83IxkDASCAQCQRdBiB2BwLVYYDQab//rI//X8/IrZrOY2DjcRK3k1NLuQsPF0DjNzcmB3LwC3q9fb+bp5YUWaCefv4MGdWF+AaCBDPHxcWBG0dNxeY73FEWCzWaDvOM5sHzlGvtrr71beuxY9kqMfBEDeSNrL0jJkGOMSydMGNPtmqvnBQ8c0BciIiLAYPLAa6ThemcoTk6AeVZZWQk7t+/iffqmsZDQMHwOzkKQ436KCgqguroWUtPS/ngf6nwyqr5+GwiKk8Fua1HdY7e2tv5KCDlCG5SUlEJZWYWluKS0tby8orW0rLzl0JFjzSVFpdQDtAvDGgw7MIg5QgKBQNCJOVE7CASCC0skhqeHDBk4/aknH/YaMngQGM1kbHfAHJz2QC05GOzYsRu0Gg307d+n84sdJzt37VHiYmOYX4A/udBzbu0g1PlQGrBa2iA/Nw8+/fxr2+tvvF9aUVFJntvex3AEw9meBHkXmK/VaiZffvmcqBuuv9IjsXsChIQE4yHJ8QI+W+dyfXjuVosFMjMP4SOq8P4DB5z90D8UO6XFJWqPTFJyDzyvdhhl9rMgIujzRCDwk1vV8yfxY7VawWKxqn8X43ls3rLN+t33y+v37ElP55y/jD+gnjcX6FYVCAQCwZlyouQXCAQXjsu1Wu1fHnjgruRbF9zAwtU1bVDguKLI+SVo7MqyDGvXbuChYWGsZ8+ef9wi7+pIeti6ZbMcHxcrBQQHdrzYOYEqeiSwtLVCVlYOfPLJIstnny9qKCwszsbYxRiWY9iP4XQeiv4Y7g4MCrjkmqvm+V9/3eX6yMhI8PDyxMOgAOB4Te3xbKGYKC0uhS1bd/BLL51JE3ecEWeBKnaKoRbFTo/k5PYRO38E5fnPnyeqQvI4KKsLxDY3t8KaH9fzZ555qWn/gUM/YeTtGPLVZAKBQOCa0BppWBnDUQyuvMzBeUWIHYHgwkGzwZ9MS0u54oW/PWEeOWIoaA36c2ttP99IWijIz+f5eQWsZ3IS+Pj7dq7z/y0odtatXav0SOrOgkODz5/YOYEqehhYWlvVnoadu/bAihVrLN9+t7wtLz8/F6XOt5iKPLilq+n/Cy0wOxbDPXFxMQPv+NMtptmzp2qCAgNAbzA6Svr2vBaJQX1dA6xatZZPnzaRqb2Q57L/CyF2ToWzV0i229Tenr888jS8/fYHW1taWudgBM3vEQgEAlfks96pPacWl5TaKyurqawi0UOu+6nhLAcDzUuk+YoXFULsCAQXhuE6neYft906v9/DD90DQSEh4Biy5oztTKBAWL9uLff08GAo3NBu7aCJ/ecDvJY1q1cDCbeQMNSiZzrRvr1wih7ycibb7WDDsGd3Onz9zWJ51ap11qPHsnI1GvaV3a7QIqXxeq3+rtS0nr3uu+92mDJ5PHND8cFUgx3pgHtBc4127NjDvX28oWcvclBxjvnkamLnBM77QCxccDd88OHnyywWy3X4lTy9CQQCgStxS7++vf/27Tcfe9M6Z4VFRbBnTwY/ciRLycrKUXJz82WsO3htbX2tJEn7FUVZiuFL/F2XFz9C7AgE5xfyiHVNWFjw35584s9+N95wtcOY6qzi4ARorK5YtoonJSWw6Njo9u1FOJ9IOti4fgMkJiagAA1ynetwPiO0qCsNHUxPPwCffrYItmzdrgQFBbG771rIxowe4UzcsdCTSt7X9uxJ55fOm3P283R+CT4/JSR2aushuacLiZ0TYP4rmO9XXXMLfPPN4iU2m50ET60jUtDFIReANMmNWg88aQNCTixc7CEVXOT08/Ly+HzZ0q+6DR02yFFQO+0KqjdOfMqyApWVVViHZMJHH39FznEKmpua30bR8yEmIY+UnbTyPjVC7AgE549ADPcO6N/nwZdefOrkLnY7K5IE1ZWVfPv23WzQoP7gF+DfOQWPpIW9u/dAdHQk+Pr7ue41/KLHQYUqM2eF1qHgMetqa+Gbb5fCTfNvwPxppzlaKHbIQUNVVQ307d+v/fbbnmB2K2goXHHVfBQ8S95H0XknbhWe2romJG7MGKLMZuMEo9F4CWOaNE9Pt5CmphaltrbuTrvd/g7GWyixQHCBIdvik9dfe3HcTTdeAzq9/o/rA7XnX4L9GZnw0sv/gVWr1lVXV9e8Z7PZ6LkuwNBGyboKjkULBAJBR5OkM+heuWzuzPnvvPNv6JnSGy2nLiJ0CCxYze5erKammtfV1TPqQtfQcLbOBtNAXm6e7OPjxdzc3dh5ERBnywmBc77OESvHhvoGMvT5NVfPYxqpHdvKMN+rqyqhvqEBIiKj8Jou0PDBPwAvGiaOHwN79qan5ecXhiiKsg030yKmgs4PWX/eGOL0ev08X1+f57vFxTwze/b0cffd+6f4J5982OORRx+BkSMGswMHDk4uLCxuxbSHMdCaTQLB+YZGiVBPY5pOp3vtzj/dPPa2228Bdw9aTuA0GunUukOBoOAgmDlrLkydMsascHlodVXNzSjk/a1W64mFmLtET4/o2REIOhaqQEcHBPj9Y/5N1/R64vG/gM5gwOKji46AkEzw7TeLeEpKMovrFgvMlcUClX7O4WE/z5WSdLBl02Y5Pj5OCjyf3thcHUkDNdU1quc9WqMnMiqifYWgpIWc7GwoL6+AIUOHuPb7gc9MU2MjLLztXv7NN0uXt7W13YVbaeKvoHPihSEEtXyfoKCgWf7+/tP690szzJw5GSZNmghaHXXwUE+j01W7ZIRjRw/Bvff9BX78ccOnFovlCYzMwiAQdDRkT5C3tXiTydTfx897epC//7Abb7hKd93114KHp/vZl53kqZOZIDf3CHz44Wfw6aeL4PjxvFsVRfkYYzt9g44QOwJBx+EmSdLlaDi/dP99d3jNv/lmNKrbHMZ1F0ZROHz55Td83LhRzJ+GgrkoVpsMNpsCbmY9ViFY0FNrGNPCls1OsRMkxI4KzacpKoa9ezMgKjoCeqWQi/F2zhcaBllVDdlZOTwmNpoFBtF8Kdfs3VHB87VZbfDgA4/y9z/8YmddXR25pd7jiBR0AkjBkDfM5EB//7HBoUGzExPiQydMHA3Tpk6GgCBa9syKZQKKnJOV15IOmhrq4fEnn4PXXntvdWtr62W4tc4RKRB0CEYMY4OCAm7D+mlSamoyjB41HEaNGgc+vqh/eEv72BZY3gOYYN/e7XDX3Q/Cli07HkfBQwtdd2rBI8SOQNAxRDHGFlwycsjDf/nLgzBm7CQsiBoxOGO7MjT/4ngeP3DoMJswcSxoSUi4Eljq2e0ctuwpg827yyCluy+EBJohLtITfHw8YPvWLXJcfDcpICCIUra/Yd+ZwHtXkFdAw7b4sKGDWEBQ8Nm3HP4RkgEyMtKhubGBDxk2HIWmiw/zxLyx4im++sqr8M9/vXGsqKj0Dty62hEpcEHIiiOB08PNZBoSGxszOa5bdO8hQwZop0yZAD2S+2AUveuW03vnyShEQT595pWwbNnqh9AgfAG3itYRQUdgMhr1D6Sk9HpkwS3XaefNnQfunjRNhxpPSZR3wGMn6SEvNwduuulP8rr1m57FLX/H0GnnKIo5OwJB+0KtLxN9vLz+Om/erBtf/sezrE/fAVgFXkTD+jkHb98AVlRYCG2tbRAQ4Aco/JyRLoDEoKHRAh99dwze//oorNtWDJtQ9CTF+UBMpJ9awLe2tLCWlma06+3M5OYJTNKiSMJrOLEo58UC08HKlav52LGjmJ8/OZ3owN4WzF4JbcW6unrAip2Z3d3VZ8llwXPTaBj0HzAYQoP9/I4cPTa2srKaxrkfweDC3VIXJbTI4jXR0RG3Dxky8P/mXDp9/K0Lbwy97/57pOEjRkNAIDkjIcMRhfzpPnOUDsuFtNRkWLZ89VB8bjfj1jxHpEDQbmgkSbpu0KD+L73z1r+l8RNngF6PdRBvdTyvHdWCymWsx/1ojpqUk3188LGsHLJtaH23TjlHTYgdgaD9oKbBu4YOGfTU3XfflvLII/exgEBqCb8IHfZgQRkT1w1WrFilpPRORZlwBgUy9QR1pI2LgqWssgU+/SEbmlvtoNVqwNNND6MHh0JUuA8cz8lS17XBGgZqampZWVmZUlRYwJqbmnhzcxN4+fgyGu7mGONMIq4jT/YCg9dXWlLKoqLCsYIlB1UdCBqPbh6+UFJSAjXVtRAeEebaDiJUHIInOTkFErvHeOQczx9WWFhMQucQhi7lzaiTQg4HroiJiXruqqvmXrdwwQ0J99y90DBlyiyIiY3Fd5yMxnNoGcff+QeGgaenWbdixY8psizTor/CYYGgPUkMCgr84N13/+2e1ocaThucm88D+Hyrgmf4YE1FRfWAzP0H6X1a5ojsXAixIxCcO0EY5sfFxfz11oU3zHjowbvNk6fOAJ2ehjk4h/yQUUzeq8hAvmjg0NjYSDMqmZfXieUpfgc1f9CYZnqoKCsFvcEMGq0ev6Ox294GLx7reEEDvPf1UTRUJbDbFUhN8oNpo6PA28sExUVFSvfERBYbl8AMegkaGho5GjHMYDBAU2MT5ObmQmFBAVRXVUFbWyt4eXkzJtG50r3tYuKHaeDY0WMQGREOdP0dDt5vk9HACguLUIRqmZe3j1rhujZc1eex3eKhT1qyW1FRyYCsrBwPjDiAoVFNIjjf0MvY12gyPjp+/Kg7Hv3LfbELFiyElNT+YDaTgxgL3rZ2ahXH/fRO7Qn5BUVB+/ZluuOW5Y4IgeCc0ZlMhpf/9KebB1977fX43JKOpjrmPILlr4eXN5bLOs2nn31NL827jojOhRA7AsG5MVWr0z42d+7Mmx9+6J7IG268XgoNi0Cb7deOCGSZQ01dGxSWNEFLqw0NZKxwu5BN/HsE+PuxLdt28cTE+JOX0CQQUCjQivxHDh3k+zMzoaGxkaGg4KUlJaDT6pibhw8mw3QkiM5V+OAuSNxs2lUGqzcXgQEFaZtFhhEDQmDKqEiQNFo4npPD/Xx9mLuHiZnd3CAkJJSFhUeAf4Af8/ZyZ62tbep5mcwm1tzcwo4ezeIF+flQUVEOqJ3wd954Tc5hby5vqP8BKHaOHjkKUZERYDCeB7GD99fk5gN5eblgtVgx30PO/Z6fF+gcOYSERsDgwX2MdXX1vTMzD8fiNhI85L5VcP4gofmnyMiwx++++9bxDz98r2ngoGGgo45JtVxu/3eSyqe0tF5s/fpNvcrKK8gzH913geBcuaJv396PvPHaPySDEeuUC1EWYj1mbWuFd9//tG3r1p0f4JaNjojOhRA7AsHZc1OftJRXnnjsoX733H2rPjWtLxq7WBipLYZOJAbVNW1w9zPbYA0a14vX5YHNzmFA79AOqXRdDa1eD3t3Z0Cv1F7sV9dL0gdFTkNjE+zcsZ0fPXoMvDw9mY+PD4SHhzCT0QQeHu4s5/hxnpmRCTVVVSDb7czbN4gsC9UI/59PlT+oDNT5Olb4asVxtXdHQiNFp5Vg8iWRkNYzGBMwOH78OAQE+qNo8aBl8x33idZ9wU8tWkwBgUEsKDgY/Pz98JzdcZcSc3c3MzezmZWUlqNg2w8lxUV4vjbm6e2vCqhOe6+pZ+fYMYiKOk9ih2AKBPj5soKCAq436JiHpxfmX2cQPIQCPr6BMHToQJ1eKyUfOZrVv6WlhcTOcQxiHk/HY8J3+v6RI4Y88tp/XgybM3s2+AfQUGIaUdixz5Cnlw/ExUbpPv/i256KoqzATbWOGIHgrAg1mYyffvDea77dk5LwGb5AxQeKnZZWtGHufriutrbuz7il3BHRuRBiRyA4e27/618fGHHLggXg5u6GhRF5j/pNhYoFRXVtG/zlpV1QXt0KReUtEBPmAWOGRnReA/hMQCO1pqYajAYDigca4YGgOJFlBgcyMyAjI5OHhoSw6KhIFhEZDoHBIczNzYwGox/z8fUFTw835u3tyfzw7+qaWrZn924lOyuLZ2VlqQ4QKsrLeXlFOc/NOc4N6jFoSPEp8hWPXYX3480vDkFLm6y6yQ4PcYfpY6IgEu8LJoCC/Hzm7eXFPD3p+0lQxY8jkPjx8fMDXww+Pt7g6e5Ov2OBKJYqq6r5rh07oampAUJCwxkj702d7Z6j2Dly5ChER0eeP7GDz4ze6AlFRUXqEMgAf19nRCcBhbGbuxcMGNAPusVFh2Xl5I4qL6tIwJgSDGWUgpIJ2h1yT/V83369F37wwWtuvdMGgFaLW37Z+NSBUEduRGQE9e76btiwJRw3LXLECARnxb/v+NPNIxYsuIFd6EWW9+zaBy/9498H8c+nHVs6H0LsCARnh6TRsBnXXX9dWo8evdC+psW0TwLWgI1NNvhscTaYjFq04zjER3vBuKGhjtqxq0E9LKqffoc9R17Y/Pz82M6de3h8QjdG11xRUQHLlq3gZjcT9E1LZaFhoeCFQoHmzzh6UPC3TjFhcnNDEeEHnl4ezBvFh5+vD4SGhjASSEHBgYCGMPP18wVfH28pfW8GP348hwWHhILeYHTs47dglufk1cP7Xx8DvU4Cq12BlARfmDkuGoUVLUjNoKWlBeyyHby9POkmO353Kpzniv+AwWwCL29v8PD0BG9vL1X02Ox29tPGzbymqgaiYmIwD+g6O4nowfuZk5Pt6Nk5H3N2fkaGkOBAdvRYFjebzcyNhHKn6d1B8DnWG42QlNQdJk8c7R4cHNgrJyd/cl1d/WCMJdFTTKkoqaBduFqv17+JxuH4F//+tCmuWzzmLs3LOb9ZrMHyojuWcxmZByKOH8+nCRY7HDECwRkxIz4+9i8fvP+awexGS0JdOGRZhjff/sC2efN2GsK23rG184G1rkAgOAsUWeaVW7dshqamCqeBf3rIWAFT6HJIWti/fz8s/n4JLy4qAq4KHy0YzWYor6jEBFpoamiEY8dyYMSwwaxPnzTm7ecHWhI56nCxk+QJrXdBTh7w04T7CUahExQSjCEIAgIDwMffD7x9vJh/oD8MGz6ERUSE8x++X8rzc/NUYfMr8LvNKkPmsdqfD6XIHMKC3CAshIxph2Ah0UVziKjX54xRzxevBYPZZILgkBBITEiAsWNG4rmFsk8+/pT/tOEnx4x2emZcXu9yMJlMCiOBdj7BG6QzeEPmgcO8sroWb8Tpv18uAz635KktOrYb3HXnrdqtm1dGvvTi05dGRoR/g7HU6j9ATSc4W6gnZzqGpQMG9P3n8uWLej355F90MXGxmPe0GKia5vyCzy2WUfDMU494+Pn53oVbJjgiBILThtTNU6/841l3/wBaLPRCPMj/hcTO998vI5eySxxbOiedsAYRCFyGnD1703uHhQVHkzceicZM/LZgYo45IrSmi07n8PzVPcYbxg8LV3s9uhRMCxnpGZCa2otl5+Tx7dt38ry8fK7TSMzX1xtqa2rB7G5m2VnHlb79+zEtGoJn3MNB+fs/gbYDGscG8PXxYd26xbCfftrCfby9mceJoXME5ndLix0+W5IFecWNqs4wm3UwYXg4pPYIxn3guaBAKykqxvtkh0AUUBp1HMw5gOdHvUMk1Lw8PSAuNoaZTEb2zTdLeGNDA4SHhzG194iuwxWhnp2sbCUsLFQ6rz07KAYrK0p5W2sbKy8th/CwYGYwUW+di+bTqcDnSqfXAc096ts3hV1zzTz3gICA7ocOHbm0sbFpIKYowlCophWcDuTa8QYML/RNS5n/wIN39frbc4+ZeiYngsGIz8iFmtvwC0LCQiAyPNTn2++W0vDFLRiEkwrB6fLENddcNvXOOxZoaZj0hcZms8Pd9/yZFgq827GlcyJ6dgSCsyfXarU99NCDTxxasXwNVrJkLHcxAXOG0DA9g1EPw4cNYrNmTZXGjbtEamhogozMQ/yHxcvYpp+2Kj4+Xo5yp70NV8x/SWIoqNxg8uTxbNeufby1tfW/9wQ/Wi122L2/CkhoUc9NsL9JHVaIP3akwSKxqLiY00KoNAypXc6R9oHnRuKW5i2hcICrrpzLYqKj2GefLeLbt+4k19Yu++xYbVa8X+dbZGjhwP6DkNyjO9NoNaDex86M+gzYQa/XAzm3uPee26TM9M2+//rn32bFxkSvwhQrMQxV0wpOBbn5/3Dq1ImvLl/6Vf9165Z43XH7zeAfGOCIpTL4QoP3mhyfzJo1DZ579q/Ue/cCBj81TiA4NcleXl5XP/qX+w1Gk6l96p9zhOrU3r17kuqihplOi+jZEQjOjSKLxVK0afPWYUOHDPIKDQnC8omrhq1qvGJoaLLBx9Szo6WJ+Rxiwj1g1MAQxzo8F74saz+YBPl5+UpwUKA6x0KLFb5Wo4Hg4EBISUlmgwf3h4SEOEZrtqDUcP6oA8D81xlMsGfPXtYtLva/E+sxrw9m18FnS7LVe2GzK5Ac7wPzpsSB2US9cpgGryEvN58HBwfRvJsOWdSSng0a209rD6Wm9GStba1s+Yo1XJEV8Pf3ZercpfM9bOz3wHNtbmphbRYLzYtyPNcdjaSBivJSqKyoZhERYdRbBwUFRSzA3091CNHpcRrDNBZ/QP8+7KYbr9aHh4d2KywsvLqysmY8JiAnBtTbc+G7KFwLmvT/LgrFaS//41lNr9Se6jwyiZ5JFzAKfwWej1ZvgB6J8bTWWMLu3enUG0XzHWxqvEBwcl574vGHBk2cOIad86iCdqSwqIRt3rydvLB12jk7QuwIBOfO0QZUND+u3ZCWlXXckF9QyNva2iRagR+tZazs2mDVllKwWmVV7ESEuMPIgaG0SJfrVdLnAtNC9rFjqlBwc3f7WSiQgUyBDDwK58VgxnwPDQmGnzZt4XGx0WrFQeJm5YZC2JlZqc6loHsxMDUQpoymMf4ovtDIzsnK4nq9XkLjk2m156d4JE9zqWkprLKykq1bt4lrtBrm4e7myC8a4nZe8ut3wHsYEOALGZkHuZonHS021GvlsHXLDh6Eojk6Ng68fXzZzp07OYpkZqShbF0M6u3pP7Af3HDdlZqkpISooqLiq+rq6qZiZjQpikLCh7q1ulBBcVYkSBJ7/9G//N/Yvzxyv+oExCV6cU4FvjsmN09ITu4OJcWl/Y4cyRrFOafhir903Xux31fBf5mT1rvXrX/72+Pu3lgnuIoTG6qHjAaj5r33P/XAr285tnY+hNgRCNqHnXV1Det37953aPmKNYUffPBZ3SuvvqH5+OMvWzdvS7e3St2MnGuYjBV0eJAJhvX1Bw8PNNxQIFxQY7Y9YRIUFxfxoMAAZnYzd0ivyJlgdveAY0ezVffVnt5eYEGx+d7XR6GknJwkAXi662HC8AhITQpwVCxMDxkZ6YBijfkHBp7fygbzKghFYkpqCivIy+NbtuwAi8XKjEZHy7UqMi7QcyJp9XDk8GElJiZK6lCxQ9eHYcP6zdxsNkHf/n2Y6pwCt7U0NdHYcXbeepfON3j/tSjIe6WmwPXXXQkD+qcFV1dVz66vr59ls8kaWZbJwwc9uBdjb093Dw/3N/766AOX3Hf/HeCO77UrzMs5LbAMIcN1xswpkNS9W0RebsE1bZa24fhehyuK3VeWOT3MFGjdAhdXb4IOhJwSvPyvf/2914D+fS5UUX9y8GR8fX0A6yS3/PzCAtyy3xHRuRBiRyBoP0ox7MKwDMPHGP7Z0Nj0RW2rxz53/7QxGo3OTGutNNaXy6V5O22tjdUaRZaZIttBj0YkDW3q1JBR2tKiGqXqYpvSBR6KhYZG96QE9vXXi3lSYjxrtXB48d396lwdCmGBbjBnQgyEBTucGHDFCoWFJeDn5wueXh0zhO0PwXMODQtnvVJ7s+bmRr51y3aoq2+g4TqMo1A2XIhx3ChiDx06IsXFxoCuQ3t2GOzff5A3NTVD3769md6gd1wr5Ul4NFuz+kfeLT6W6fTkIryTQFYLvQf0+auAcSe7jXit1OvYLb47XHnVFTByxEDf5uaWCZgnl7W1WbzsdjstVEkrZJJ3pIuBYINB//d77rl16v89cDe4ueG72lmEzgnwGaayvVdKGlxzzWXQNy0lKjg46JKQ4KDLcPvtKHInt7Y267BMupgF7cXOnZfNm3nlgoU3Gtw9aBFl19K9Op0WwsNDDZ9+tiiRc/4lbup0kyiF2BEIOpbGuBHP1WokaY7EWCBVevUNDfkrfvh40Scfvp3/+ReLbDt37WVajc7UrVusRB7FLoiR3U54eniw9PT9PCg4iJ3fdVl+HxKS2dm5UFjB2NJ1haoxSUPa4mO84NpZCaDXkzGqhz179nHylIb3gV3Y3gMy8GXwC/BnPXulMjezgW3YsIXX19ejnacwX//zPNcZxU5OVo4SGxvVccPYJC0UFhTC8eN5rG+/NBqmRB4knJEI3o7KykpV9JFXO5fs3aF5Vj8LGxp+KKnrNTXgfWtqbOZWi5W1trTw5qYmsNvszGAyO35zMuFDxg4+A2ERkTB79mUwetQQd71OM9xisV6HxkZcS0urBj/pV9Qj0FWFD60Q/Nj11115w6OPPgReXjR07fwsENoh4P0kozE+oTuMHjMG5lw6FxYuvB56pyQFcmAT8J7OqKkhN+tQgYFEreDiIN7b2+vRF154KrZnT1qzz/WecYZ2Cw1Pr6+r90Z7xQ03kUOVToUQOwJBBxOUONVN4srVjGnIkxBodaas0IRJj5QcXvSf1lbLFzk5ebWlZRV9x48b5eHji4asi7XqnAlavQn2Z2YoNJTN3dPjgg9lIwJReGVl57Cl64t4QZmsWslMYjAwJRAmjIxV89tqbYW8vHwIDApkvn60toEL3AO1V0MGcvZAoicgwJetX/8T12oY/o3neL4MfjTIs44dVYexdUjPDgoEFAFw9OgxEng8OibOMXztl2BexMTFsOXLVvMk8tB2oXsNT0D3AIUa3arGhjqoqa5RxQzNv6qvreOVVdWssKCI16IR29raxqrxs6KiCtCoZW2tbbypsZHRnB2d/ncaOVTRY4WgoGAYP2E6TJs6RhsVGdqzrKziUn8/30ltbZZQi8VCPQE0t6crTX6nlpJbZ0yf9Mgzzz4GoWGRaASSrusCqPcUn29Ot4ue63iYOXMu9Omd6G2X5fH4bAxvaGikUQLkpEI4NOj6/PmOO2659Mor56plgSvUmf8DnpPeYICE+FjN8uWrQ2pr6zJxa64jsnMgxI5A0MFEJEw1KZxNZ5IUjdYRlhv2Bm5rWVeWtTQfo2lIijUpKX7y9GmTAr19fLBg6bxih1qp9TodO3wki4WFBKP4cQGPMlhQh0fEwisfZEBDs6IqBB9PPUweFQk9u6O4ZDpIz8igYXesZ49E+gElcR2o8qMV+Q16SEpKYps2beV2mw38/f2ZRJ7bOho06GuqaxkKHXXdovbuVaHheceOZUFDQzMfNHgYCh16JU4C06AgzYPAAH9Gc3ouKGoPjhbaWlsgJ+c4VFVVoYipZnV19UDD8EpKy1gVCh+dVgtJ3RNYXHw3RnOyQkJDWERkBNPrtHDkSBbU1tWz8rIK7u7uxsxunmpeO3p7KJz4+8S8Pjt4ePpCz+QECAsL4ZddNsc3LDR4UENj49ySkjJ60aox/HLye2cmqWdy0t+efPJRv7S0ASh0HPPsuiT4bpOgjYyOg+nTZ7DgQJ8QFLPTC4uKqSCi+RGd3O+64BSM6tEj4d4///kB/5iYeHzOXVvbenp60OgNr8VLVoTgV+rd6TQvphA7AkEH4xUx16TRKjPRmI5DqwVtV6WKaTVLy44uJrFDRMTFRc+eNnViQKcXO2iY+/gFsYrKCp6Xm88io2JAYhdePCiKDEeON6OdzqGuvhUC/T3himmxEORvBpulBfLzCriPjw/zDwxyGB8uiqTO50hkBw8chJKSUhYVE4NbOz5/fX29WWbmAR6Jhnq7zsWSNFBdUweHDx6GAQP7gNGkPUVvICf31+zQoaMQGXkBF+WVdKrDhAP7D0BxSSk0NTZxWngvKiqCxaOwCQ0LY7Fx3SCuWzwjcWNQ5x5Raz6JVgqK2lsXGxeP70ckVJSXs2oURtVVFay5qZnXVFex2poaddHZqsoqVlJcDGUlJbysvJxXVZTB5s3boG+fVEhO7sWGDR8FwwanafGeDGtubhlWWVlFE51pCFRnX8Sy3+DB/e986OF78U8r3fquD5Y7ElMgpXcfGD60nz6/oGjAsWPZJHQ2ORIIuhhUkN595x0LpsybOxOLQmf54MKQs5qICCqzysIzMg5QAbzWEeP6CLEjEHQw/rGzzBqt/dJfiR2J/VLshKLYmdUlxA6BlXZEZDTLysriDfV1aPCF0lU7Iy8MGonBgF7+0Ku7HwR5y2DW1PDLpvdDw10LWdk5YGlrg5RePfC78wcuDK3DExoWwbKzs3hlRQXmdcQpBEL7oDOYYfeuPdC9ezxrN0caKFYsljY4cugw+Pr5QVR07P8OX/sNZrMR0jMylUQUFRdE7Eh6OHTgAOTk5IKsKJzmD/XtP5CFR4QzN3cTqWrH+6u21lOgd/kk90YVPWTccggNjwS9VsPKyys5zemw22VyoKH+yGqxsVbMI5vdBjJup2k6eXkFbMCggUyvk4BxKwQEh8K4ceNYYkJskJubaVRdbV3/mto6chNLQ6HqaT+dDLOHh9vlM2dNHTlq1GTM09/p6euq4HPhFxAM0RGh+vc//DQCbzkNUaQWmCbnp6BrMKpv39R777jzNt+ISFr+oBOMWMTyzOzuDt3jY7X79u2PKywqLsGtBxyRro0QOwJBB6OKHY08F8UOlmgXgdghsMKOjAxnO3fu4z5eHurwpwuN0aSDkCBPFDz+YGJVrLm5lfv6+rLjOdncx9cHAoNC8OZ0BluCg06vheCQcBQ82ayhvoGHhEV2zLk7h2uh3IED+zMhKTmZtdvIORQrVZVVsP/AYT5q9CgUOn9c2dNE2ezsHCUhvpt03sWOpKN1pCA3L59HhIey3n36sIDAIDxv6nkgYXN2ghN3AO6enmoDQUCgP6N5YwGBAQwFIAsICiDvfBAWHsHCwsNZSGgkq66uVKIiw/87fwqPTU434rolwuhRwzVJid0iTGbTiNLSiv5NTU304lE506ym7RyEdOsW++Dtt80Pj46JdOTtxQaKYG9vb8D77Ofh6T4etwyqq2sYKstyd/w7BcMoDGMw9MZwBMPF4p2vq0AuJRfePP/aqVdfNRfvN5UfjgjXhwOVS/5+3h7bd+xJqKurz8CNtH6USyPEjkDQwQTGTzFJGpghSZp4+n4SsRMcFxM1e9q0SV1H7CAanRb8/f3Y5i3boYc6F+YCQ5UJ5q1Or4MA/wDV89fOnbu4m5sbpPXudcFGRZ0VaFjTHJ7g4GA4euSoOvE9LDwWBU87tQ5SZkgmqCyv4IcPH4SDB/ZDU3Mzk+1WHhoSfO45hftva22FvXszed9+fZg7ieHTFAtHDh9j1MN0Xm8YvsCVFeUo+A7xfn3TWGR0NKi9UO31rtK1nxBM/xN+0VOEl5yXm6dERIT9xlkEpbPjs62H+O49YMTwAbqePRKjJa1mSGFB4SCLxUqK9TiGzmAUd0Ox8+RfH30ANFq8YMqDiw28ZvJmmda3Lwwb2t84bOigyFGXDOud0rPHsH79+oyZPHnMhKlTJ47Bd3JsWVkFKIqyDX/lem68BL/H8P79+zx81123edN80k7Rq/NLmIQvaRwV40FbtuyMtFqtO3ArzRmMwuCJgebyuJQh0wkGbQgEnRudSaswSapnkg7LCC0WEFpJkfkv3z1Pg8mo7/Tr7PwWhYN/QADYrDZZNZ5dBTwvNw8P6NcvDYxGA2uzWEHSenQ+o0qRwd3dDP0H9IW62mp2+HAGp2FW54wkQVtbG6xasUzJyMigdYdYXFwMjB49gtbbAd5O91KWZRRQrSw4JEK9ltPFarWf34cJ86OlqYnv3LGbJycnMv9AfzzfC2dX2m0WUgDOb7+BBJHSBt4+fjBz9ix45R/PeL/7zr/HzZ4z/W9ms3kVpngaA/UMuGrdr0Mjf0jvlF74hy9eS9do+DkrUORKTIbgkDAYMnQEXHHlVfDAQ/caH3v0/9wffOAe7T333gHvvvMvXUxM5P2YeigGFypkBafAT6vVXj192sTogQP7433uhMM0sbzW6vRw4w3Xwm0Lb7wEr+dLvV6/JikxflF0dOTX+H0FpvoUwyMYLsUQhuGCInp2BIIOJjx+soT2dTBXZA3ISg6Wbukc2IbyrMW0ngIxZMSIodMmjB/j7ubuhtFdqCUTK+yKikoIDwttv7ke7QHmsc5ghKiocCgvrWD1jbU8KDiskwxj+wV4HSazO2hQgBQVFqMw8WLntPCoU8j8tHGr6iGsd2ovFhgcBL5+/swdBaJeq2UFBYWcJuGf03OKx6FJ/UVFhUp8fBzu6zSNWvzdgQOHVdFxXnp21GNwWLZ8NXSLi2VxjtbMCweTIDsrm6NBcWo34Gp+KuDm7gU9ErvDiGED3aZNmxgeGhLcP7+gcFJ9fQMNgaL5PNTb40oFjnd4eOifbr752h7JPXvgmYnOCkfPHvUi2kGr14HeaCTPkRQB/gGhEBzkp13z44aBbW2WJbixM87RupCQQw9yc04P2vl4D+jGXT1m9Ig/P/7EnyVPT288aierc06Az6UR65o+fVI0M2dMDr7++qtir75qbthll80Ou+bqy2LHjb2kV0pK8qDAwIAx1dW1s5qamifhr4wYaEhtDe3ifCLEjkDQwZQeW2L3iDt8iLHmpTLYv7fpTWuMJbaS0tKlJyy8SdOnTxx/ycihOnV1+C4kdpwGKSsoLIKQsFDXujY8F8rvgEB/yMnOBYu1lfkHkDe2ztaazMHb1wcqUVQWF5dARHgIY9JZFu2SDn5cs47r9Xo2eOhAZjKbgNE9Uw0uBcWUD6xYsYZFRISjIX36Q89ORn1dHZSVV9JwiDMSO3n5eSiQztOcHUkPy5at5JERYSy5Vw/Ag57TNZ8zKHZysrN5VNQfiJ0TUL4yDh5oVEVERsGA/r118+bO8O3ZM6l7TXXtmKKikumYijx+0bwPV3jwPYODAhfccMPV4WHhVF50tnexg1HfxV88fyiAknskAgod/x3bdvWwy/Ii3NpJrefzComcu00m478NBv1tsizP55xfh9tmYaD5UIMx+GOgQoaM8/YYZ0ZC59KeyYkvv/j3J92Se6XgG9fJ147CZ9FsdoPwiCgMERAYFARBwcH4d6TqIr9/vz66MWNGul9+2eygUaOGJRgNxktKy8pnNDe39MVfUwFGQ9/Oy3zCC9lGJRAIHLz0+usv3bvg5uvRlsHy8EIaUx2A1WqFlavWKtNnTJFccliKpCUDEiorq3mvnkmM3AJ3uuEzaISTp641q9dzmuDeOy3tzCtSFDo7tm/ndL+GDh2EegkF0y/zAZ/NfXvTgVw/G/R6TsMAo2P/2IPayaBena1bd/Lknt2Zvz8t4nqazzxe59q1G5XRo4Z3vNiRDLBh/TpuMhlYv359QO2ZvNDvJj6ra9esVQYM6CudldMPifJMAzarBepq62DHzj3wz3++0bDmxw15GPEWhk8wXMjegdDkpO5rvvv+0x7xCQn4/ImenT8E3wPyanjNNQv5198sfg/LgfnOGMHJIScPz02cMGbaXx/9P210dBTmnwUaGhqhprYWCgqK7atWrbXbrDbLkSPH2rKPH7e0tloa8TfZzpCDgd4X8nZIE/Opl+KPCgZal+YviYnx1/7rn3/zGDtuLP4CNWkXq+t/BZXPahntCFy2QWNjE5SVV8DKlWvlL7/8Vt66bedXGLkQQ4cLng6uLQQCwWnwynvv/uuuG2642vGtixWA5Er3xx/XyRMnT9C4rIhAI3L9uvU8OCiIJSX36JxGFs21aWmFzZu387j4GBYTQxNfT/M6JD2k791LQw75mDEjmUZHQucXzyHuOzM9k2dlH2dTp0xU5/Rs2rQNYmOjoEfPZEx7Bo3JWAHS7z/7bBG/8abrUCyd2W9pnZmhQwbinx1YfeHzkHf8OC8sKoZevZKZt483XqMLPLt4H/LzCmiNJRjQ3ynAzganIcJlWTVADh48Ai+8+E/r4iUrS2RZfhtTvI+BjLnzTXhyj8Sfli/7KuZnJxCCPwbvZX1dPYwcNdWakXHgAdzyqiNC8BumeXi4v/x/9/8p7p67bwN3D+dCvoTae83xfw4fffw5jLpkBHh6eoLNZoP6hno4djSbHzt23H48N0/OLyy0FxUW2wsLS+Tq6po2RVEKcA9HMRzGQGLoxEKw5BhkkMlkmn/z/Gt9Hvi/O7WhYSGOsqsrC53fgxpzQQMFeblwx10PNi9evOJx3PCiGtfBCLEjEFx4Hnn++ccfufvOhQaDyegaRlU7YrfbYdmy1TBj1lTXvTZJB7t37eJarYal9EoGtVejM1ZGKFq2b9vKf/oJBcHQgWxA/zR1qN4prwUN+6xjxyArKwcuGTkMzDRv7Dc9OvszDvCamloYPHgAIy9wZCA0oHGFgof36tWDRUZH4W9OT7SgYQBr1myA5OTuEB4Rfmb5jMclsTNk8AA8Lao4OwA8htVigZ9+2sLDw8NYYg8XE7943T98t0SZPHn86Q1l+yOchpfVaodjx7LhhZf+qfzww/Lq+vqGzzGWjGaa13O+iMLnKWPbltVenbKH9UKC9/HokSwYPnJyfWVl1WW4hRxSCBx4YLgrISHusRf//rR22owp+BXLq1826JwAXwe7zQ7ffbdUGT16pOQX4OcoozDIsoIfilqGqQG3tTQ3Q05OPj+Wlc0PH8lScnPzFKvVpu6YRE1CfJz2huuv0lDDkEZL2gc5kzKvK4H5QQ0sH370Bdxw05+W4Za5GE4Iww6lg2oLgUBwBtgUu13mXbhib25ppSYz5zcXRLFBv/79WV1dAy8sLOY0N6JzYoekxAQ2dEh/dvx4Ll+zZj2vqa5VWydVyLClcAJJA+WlJXA8J5enpvTktGDczwamM+3B/YegsbERhgxBoaNH45ruI6bx9PaC/v37sP0HDuMPTrOHAfdXXV0DDY0NPDwy4iwqfQ4hwUGwd2/Gr6+jPWEa2LlrH/fw8ITEHtRr5Wq9CwyNLKX9Lt55D/R6LfTsmQgffviGtG/PhoA771hwZ3BwcDoe7wWMPl/elPCuMo2kDrcTnBF4H9GYh48/esPLYDDQkER1qQMBRGg0mrcmThjz1LIlX6LQoUY3fKdPJnQI3KxFUTJ9+iTpo4+/gMrySmcElnIaSY3T6/VgNBrBbDYBDcMdOLAvu+bqy6Rnn35E++nHb+kXffm+gcJXX7xnePaZRzXx8bH/HQZ7xmVeFwLrVRSE8OzzL9MwwFcwnBehQwixIxBceND+q21rs9ASGF2vkpfQoE5NSYYDBw6prdKuCwO0stDa6igr+jShw58snA4oQrx8/DE9KGPHXgIjRw5jq1ev40uXreI09IlaIS1tbar4oeEadTU1cPRoNg8NC4WwiMj/Dimj42H8/syDvL6+jvftl8bUHqLfoDfogOa0NDXUnPre4v7oeHT8JUtX8blzZ+GxzkLco50QGxcD+fmFDvF8uvlyOtC+JC2tW4SnJrOUXj1wwxkMsTuPaDUaTi3LHQLuNyY2Bl795z9gy+YVHjfPv+b+gAD/rZIk3YSxtIZGR6LT6rTuJjdy7911G386CoYiccyYkfD8c3+NxK8fYPBRIy5OqAVmpI+P99o/3X7z5d9/9wl0S+iGz9Xp+RowoJhZsOAGWPT197yxodFRvv22vDmJbqEe518GgRPMi8b6enjjzfdsWVk5P+CWHx0R54ezHPArEAjakV59+/Qee8nIoW4ms7nLtfyQ0wVPL0+2c+ceJTEpmfqxnTEuBtNATk4O9/LyBB9fH7LOnRHnAdXQdlSMNISCnAQ4A7dZbSDbZaZzDh87pYGv7kOCooIC7o157hcQwHr26smSkrqzdWs38uyc49DU0oICpoE11DfCkaNZ6krtqb3TUHz8uvcnfV8mVFZVQ78BfdlJn0v8bjS7gVanY1u27ODdu8cxh4MNZzyhXpcGWltaoKioBDZs3MKHDB7A0ABxJjgL8Ljk3c9isTBf3I9EQ0PO9V7hedMQleLCQsjNK4CwsBAeHBr2X/HnSmCecoVDVXU1QxGCX0/xPJwL+J76+PrCtOkzYPDANK+ioqLpRcWlsbIsk+e2/zZ3ty8B4WGhf7r5loV4/M6w/qnrQe8DvvNQVVkZsndvBvXIrcRwsU1+opdiXmxs5LfPPftY4EMPPwjas1iglhagTkxKZMuXr+bBgYHMgGWwWt6cTOUITg3m/U+btsAddz6Yjt8WYKCFR88bQuwIBBee4Pj42AmjR4/09vD0OOMC2eVBY4zm7WRnH4fwsCBG60S43DXSOdoscOxYDgQGBjgmpHf4OZIQ0IJdlqGhrg4a6hugtrYOysrKyTOc6h2uorJKqaqq4uVlVWjgKoyED80nIftWSz0tNNzOGRQ0gJsaG6CyogJq6xogODgQzG5mh8GO15LYo4cqesJCQ5jVYlMnNEdGRUD3xMRfCx1Mm3s8l6NhC/3692U0SfdUrewGnU6d5F5YWMxCQ0NR26Ax4Dyn5uZm1cV0euYBTu69Z86czvxPjIE/S8i4j4qJZitW/Mi1Gg0zoEFicnPDCIw8492icMDzbGlshIOHjsBRFH9paak8Kjrmv3niamDe+QcGsdWr1/JeKb0cAtN539of3Ce3Q2R0N5gyaRxUVFT0LC4pG9va2lrLOS/BBO1tsOBj2v3Ga6+9Fo8rxM5Zgc+B3mCAAQP7SYcPHU4sKCqOke3yIYw572ubXEDGR0dHfPTJR2+bSazTQrtni8FoACzX2PJlK7lWq2NY5qhlkFZvUMs4wWmA+dWAdcQDD/y1ISvrOC1svMURcf4QYkcguPD4+fn4TJsyZbw/taR2xbUltGgQ+/h4s7U/boBk8t7VIYbZL6Ax/wyLNzICyQj+I1B0HDxwmHt7e7HY2Gjo8DkDkgasNjuUFBVBaUkpz8nNh+O5+byqqho8PNxYfHwcRERGsNCwECk0LExydzOx7dt38fqGBsDAGxsbGYmjluYWTp/NTc28orySZWVlk6MB3hON4KDgkF/3TDi9DdGVeaGYCwkNAU8vFNe/HLqG4Rga/Dk5udC3Xz/m60er2J+6d4NEF6ZjJMoqKiqZTivRsA9WXl4BxcWlyv79hyAxoRsbPHQo05Bt0A73noYbpqSksqKiQn70aDbul+E904LRhKLndBUPCURMWpCXB/v3Hyb3vXzS5EnM3cMpEF0ZxlVh5o5i1ka9fzYro1421fjqiHcLn4t9+9L5lCnjWL9+aX7VVdWz8XkLsdpstDAyhfbIMHo0e6HYvHLevLl4HZ18DZILCT4DtAjw+AnjtJa2ttT8guJxWGaUY0wRhq6uIgcHBQV+/K9//j1w/ISJWH6d4+ViXtJ6Ywndu7OCvHyei2W1xWLDMreJyXYbGAwmrD5oLqMYdvm7YPlBjZ333/9oHuf8Dtxy3luShNgRCC483GK1zrn88tmhgUHBXbPQxMKOPEc1NjWicd7EAoPD8Do7yKBEk8likWHv/gpoarGBXiuBQf8HRR0Ko4K8XO7u6QH+AUEdOtSO47Hqaqrh0KHD5BhAzZu+fdNYz16pKHLiWWBQIGi1eL5OcULBiJVt98QeLDomkoWFhTKrpQ0OHznG6+saldq6el5XV8Obm1uwQk5g/QcMYZ4eplPnr3O/aiDwHIiC/EJ1vz1TUlhwCD6LpzM5H/dBLcleXl6ssrKCl5dVQk1tHRQWFEL3hHip/8BBzNvXC+3z9s1TCQ1+mmcUHBQAe/akc3y2mCLbwIjGh1aP10/XpF7XL4x/+q72hGhQKDbitR6F48fzebdusSjuBuJ9RwP7RJ64MniK/ihEUaAz8qJWW1vHmpoa1aGPHp40TaOdr4EZ4NDhgxAYGMgGDhoBs2ZNAL1Om1pbWz8LBa4GDRgSPFWOxGeN1t3dfcSwYQOnTZ48GS/BRXvWOgv4HJvd3GHUqNHQvVuUf3Fx6Xi8Vz52u0xrxdQ6EnU5Uj09Pd575qlH4q+59ppzFzonwLzUYZkcERXNusV3Y21tLezQoSO8vr6Req/VRhyjyQRqL6vgf6DRC++++7Ft7bqfaF2dxY6t5xchdgSCC09jU1Pz5dddc3kMrTzssnNazhHq3fHw8GLpe9N5YIAPM2FF3CGGJVY4R4/Xwf3Pb4ft6RWQV9QAHm56CAmkRbN/BzR+S4qKuMlkZL5+fjQpwhlxEk4YzGd67vgbRWFw9PAR1c2zoih83LgxLDIqlul1tD8UFnTvT3ZsOpYaRz0zHLx8fCA+oTuLiYuVomNipKjoGCkyKoq5u5HIISPxTM9NA3l5+XDgwGGe1qcPhIeHn9kwLjwvAwqeMPxdZFQEhkhG4szDw81xPh1xnwnMK5pITK2uHPPnyJEs3tTUxBrqa2n4HOeKzIxGN7y9NLROC7LdCnV19VBaUoJpswHTqusK+QcE4vV2rp4Ed09PNLwSIDQsmJnNRsjOyuXk6a65qUEdeqgOs2mPhhN8bhvqalQveqEhQcyM7xK5Hx8+Yhz07ZNkkiTpksqq6rT6+gYquIoxnO3QNp27u3n86NEjRl9yyUg894ttmkkHgPefnIAlJqXCyEsGG63WtkHFxSX9GhubaEgbrQ3TlRRljF6nf+Ohh+7uf/c9dzGpIy6N3icM3r6+WOb0YAH+vqy0rJSTy28/P198N05Rx1ysYH3Z2tpKc3WaqqqqaQ0oKiPOO0LsCASuwZTp0yYld0+Mw8K0gwzDCw1el8moB41Ww/bvP8Tj47uh3d4B14rV3JpNhbB1bxkUlDRDxtFq6NszAJK6ncIxEYodNIBR7Jh+X+xIZDBrwGZpA5rzojM4hw2dCKcSGJJO9USzZ89e3tzSAhHh4ZDWtz+qJhICZyFuKd9U8fObcDYt+nhd5eWVsA9FaGJSIjjmq5yN4U/nRMbAic+zPJ8zxnE8Lx9fiIiIYI0N9byuth7rWAZ19Q1QUlzCy8vK1CFvtHp3dtZxKCouhuioCBgwcAiTJOf5djZ+fgY4GE1miI7pxrw8zQxFHK+orAQtPnOe3r74LNN9OAeYDnbu2MUD/P1YVDQ1xtBxKVghNDwaJk8ey0KCAyOtFuvEnOO5YVzhtNp8PgZMdEYYPT09rp8ze1pKWlpv/PU5nrfgv3Ab+PgGwsiRIyAqMiSitLRsaElpuT/nnBbCrHck6tQEYHjlrrsXTvjrYw9JOnJG0JGoz79d9UYZFh6rDqM9cOAgBIWEMJrjo8YLfmbbtp3w4ov/zsQ/aRHRC4IQOwKBazBg2LBBA3qn9tT8vPBYV0SS1LUJ6urqWU1VjcPjVXsbmihIPvzmMGTlNQDqKqBekwcX9AYP8ykWYGRaKMgv4Cazmfn5Bf73nKgHB+M4aCH72BF+6NAhVlJaxmvr6tjxnGylvLwcaqtroKmhgYaMMK3OjOmponNWdurvdZCxbx/Pzy9Eo9QAA/v3ZX6u0pNArW4ovg4dPAT+/gGsR3JPPK9OOqQf75lWK0FgUAiLiIxkQcHBzKjXqU4SFM6ZIivg5m4GP18fTMpRGIUzNzcyTJy/79SQ8SUD9ZZS71prCy10mIO3l6N4D1Ljzhp8/o8fzwEaiujnF/Dr9xX3S6KyZ680uGTkQG1IcFDvysrqS8rKygMxloa10TyR08XNx8f73ttumx/qWGy2EwpQVwbvFa2T1SulDwwckOpps9mGHs/N79XW1kZD2nIxdNYMp4l6z9900zWXP/P0Izp3WhT5fIoNFD2+/iGsuLiIejBYgJ8vFvvU+CUg6KH661+ftWVmHqQFirepGy8AQuwIBK5BYp+0XsMHDRpg1HflliG8Lp3eBFarjcQF0PjndjVqJDLerfDBt8egvLoVKx0GYcHuMH9eIkadorUPo7QaSV1BvrmxDnz9QphGa4KaqnLYv/8AP3r4MBgMekYLyfn4+DAvby+Q7QoJN9xmYC1YyeVkH+fZ2Vlcg9afp6cPai4TiqA6WL9+A91MFhERpooJRyeQi7RaU57gPUEBB3abjUdERp17T8CFhp4nZyDxGhQSysgZA4mAgMAA5ufvz4x4Lzf+tBWSe6a6zr1oD/Caab4XCT53fDbT92VyrtiZfyAKnrNRdZIGigryVffn0VERzGDU425Osh80+Dy8fKBf/0EwoF8vr9CQ4IFFxcXDa2vryPUxDZc6nTki3n6+vs889tcHdDRMrsuWgRcUylM7Ph9RMGRwf+gWFxWbX1A8BMUprctzEEMDpepkPDZn9rSFzz33mDEoGJ/zC7I+kwwR4WFs27adPDI6SnVRLXBAi1rfceeDjSiqF+LXJsfW848QOwJBBzJy5HqjV8+BieVX9quCjRtPVXuHhoeHjR839hIPmlTatSt6Dm5mI1isFlZfX8vVXo72EjyoJPZkVsCqn4qgucWuiphRA0MwhKot0L8L5re7hwdzQ+OYFNO333+vHNi/H0+LQ2CgP4oXD4iLi2F4k8jzGK0bBMEhIcw/wJ/W5AFam0er04KHu5tUVVXNDx48xHbu2sGLi4ohPDyU9eqVDP6Bgac34f88o9HpgeZ4ZGXnsIaGOh4aFnaKjOps4Hv0C/FzIrh5eIC1rQ2oNTY0PBS3dbH3Da/R3dMbfH292YEDh1CsWM5uTR6mg4OHDoGbm5l6y/D5PYUwxGNqJK4ObRswsJ9m0MA+QQEBfv2PH88b09TU7I8paMhUs5r25HTvkZRw+623/QmP05Wmkrgg3AZmNzdITU2BIYP6eBuMhkEZGQcH2WmNAID9lEJNd+b8wXjeduea4cOHPPy35x/3TuieoD6DFwryyEbLA5SUlPCgwAAmencQLG++/OIb+GrR97TW07uOjRcGIXYEgg6DM6+e68doOHwYVOIxIzBhRmxY/IzcsqzFJxsjbTYaDTPnzJnu6+nlhT/tymKHnBUYobq6GmgORXR0XPv1JjANLNuQDzsyKsAuk2ELcPmUbup8nVPaeRTJDNDU2Ag7du5SF+REgcJiYiJZSFgo+PkHMA253HEay+r9+cXfWq0WvLx9mK9fAHh6uDM0MuHw4WPQu3cvltyzJ+h0WNRewIr4lOD5kyeh0JBgOHY0m5WXlfPg0GCmDqfsos8hPnDg7e0FmzZt5ympaZ2/N+tk4PPm5u4BwUGBLCNjP7e0tTH/wIAzHGKjQElRCbi7u1GP2Ok9w9yuel6MjIqBgQP76EYOHxxsMOj7HzuWM9lisdJY0sMYfjuGU2M2myePHz962tSpU3EfQux0OOq9VCAoOAIGD+wLQ4cOiCgtKRuam1dwCUbQTHtfDDREjO7VyRaqoe6LKAwDMVyK4W4Mt2GIw7AeQ0fT28fb+5m/Pf9Y/MhR5NDCURZfMPD4Afh+bdywGRISE5lO14WHo58ukhbuuON+paCwmBwTHHNsvDAIsSMQdBB9+4bquDvcLGkN0yRJGwOKHKxV9MtLsr8vcyb5JU1NTS1X33TT1cG+frTooosaxu0FiouWlmZoa22FoEA/NKzbqShiEnz87VHVGxuJExrRcN9NqeDt6RxWQKLG6WjAAVaOkoZW44cN69bzmpoaloIiJw1FSnBIKJjMRmBqJXoa98MpgGiCqrunHwq5UuiRnETD3Bxxrgyen95ghLCwECgqKoK83HwWEBAALrkAbDshkZsq4Ky2pgoCgmheSxe8TnoeUcjifUXBc4AWpOX+AdTqfBo9PPieZB3L4na7DImJ8af3m5+hd0HGd8GEoicahg0bYBg1anhIm8U6JDv7+DTcJ+2MFro80dVJntiuu/qquQP69euj/lZwnsC8Jtf23eK7waiRQ90GDuzbLTIyfLi/v+8Us9ntUqvNck1ra9v1mHIKhkEYJmC4FcvXe2Njom4cOXLo3CsunzP+vntvT7nzjluif1y7sU99XQP1DnWkcUti7PEH/+/OKTfceLXa2OQSdSbWJRp8UXJzcyE8PASrmzN5Z7oYkgT7MzLh2edeLrRabffhlgs6rOEivhMCQccSNfJ9o5eb/Scs+/ozmuTO7TutpsLhhxY98Xsz0zfv2bV+aB+q7F19UcP2AEuf9IwDXMI/Unr3PjNXxycDjbHS8ma4++ltcPBYjTpZPTjABN++Nh7MZj3mP8YXF8GePRm8rr4ehg4dyGLjEqGkpAB27dzDo6IiWFJigipW1JKRVpw8WyQdrF6xSh44qJ/k5eOF19ZJDGmsoGh+Bi0sSovADR0+FPz9UXy74PC7cwYNkcaGRti2bYc8fuIETZe8xhPgfbVY2mDjhi3g4eHB+/Xvw2jdkFMKPMkAO3Zs45Rm4KDB5+ZQA41Aor6uDve5G/71r7fqV65aW2G32zfj5uUY0v38fL9ctuTLPgMHD8GveC/o3FzBgL1YUHu3Nah9bLQWAljaLOrcSovFCs0tzZCXX8gL8otsHO9LXFy0LiY6kpnNZjChmHZzw08MDH+/asUqmDLt8hxZlofiXs/EQcWZcNf06ZOeefWV59yiY+KwfHKtnsBPPvmSz5kznVHeXLRIWvjzw4/Biy/9++82m+0h3HJBK8F2ak4VCAS/JSZpug+T+D/UWoQqbVnesn/x/V86o0/G+AkTxvRM7N4N2Bm1onZSUBCQS2CL1QphYRHnPpQIK9od6WWwdmsxNLfaVVtp5MBQGD00HLZu3sI3/bQFLFh5j7pkOHP3cGcHDx7lnu4mlpWVzXugyEno3o1p9c6hW+daLOO55BcU8LDQEGYwGDrPzcRr12g0qsDx9/ODNWvWcktbK3k2O8PhT50AfC1pikJOTh6jxVi7tGGN95XWuYqKCofKikrYty+TxcRGq/f6pOC9rq+thoryKrW3z8vbE/PnHF4K9bcOF9mxsVEwZfIE4/XXX+nXq1dSL7wPU5qbm6+NioyMTuqRqOQez+ZHjxyTGhqaeEhIENrPfyDKBO0HvgO0MCatXeXm7gY0pJrmJAYFBUFCfAxL652i6de3tyYey8qAwEB8LrxVD4c0bJHRPcLfx8RE0eK23ps3b++GezxVfXe2LOjbt/fzzz79qHuvlFSXEzpUrpAzmhUr1/IeyYkkIS9OmA7+dMe9UFFReQt+q3RsvHCIGVQCQQdhZ3woFnzUcYF1NW9RNNIBZ9TvkZ1fUNhms1HhfTEUkQoEqL0GHA2rKtXAOlPU+vVnQ0iCg8dqobrO4tgVVjNyaxF8/NHnSrducWzu3JlsxPAhzGAyoLBJgJRePdi33y3hVFFHRMcydchBu/XA0LX5aurrG1SXx50KzE8SNgEBfjD30pmMXLn+5z9vKjnZ5J22i4G3W1aHVF0E75tCntp00K9fGouLjeLff7cUr/33erM0UFBYDHbZrq4a3y49zfRq4X7oPfPy8YL4+Di48YartV9+/q7HoQPbAtet/V47e9Zk7YQJYzRTJo8HHx8v9sH7n/L1azdwfI/OqnwQnAVUntL4XzXgfXcGhv/p9Do1qHfi5zhM93MZjE+OVgsP/N9d0ojhg2m4272Ore2CAcOD/ful/fs///q7++ChQ/C4Ltgbi3lBAtHDwx0KC4vUeuiig+peWytUVdVQ5Udrbl1wRM+OQNAhcBaSsHchVhCDHON2lWp8/d8oy1qW5Yg/KVGRkeFjxoweaXQsTObc2lXBSsHDy1f1iNXc3KL2HthR6NEcgX3pmTw3twCqqmsYOTEoK3OEgoJiXlRYrBQVlfDCwmKem5fPj+fkQWlZGWtrbYbv1pbA8cIWdQgb7efp+0fD+NH9mIenhzquW+2doHzFe0Kt2i0trapDgdCwENzejqKE9o/Hys3Nh6CgQNVTW2eE5j35+fnCwAH92IoVa3hSUgL73d6AzgbeIxqyV1RUJMcnxEtdumfnNwQGBlCxxHfu3Mu6d6cGeCdUVmEoQiOtsKAIeiR1pxb+c+vVORnO/dH7qNPr1Z4EPX7SO0PPF2338fGGPn1SaSgQ27BxEz9y5Cg5lcDvRjxFLFnpXRa4JEa8R2m9e+m+/Orb5LY2ywbcdLJ5qmcCOUJ4dezYS+59/T8vSX369cMq1bWdWNAwv8VLVvDeqT0vPrWD72ZZaSm8/sZ7Ra2trf/CLRdclQqxIxB0BHOTNSG2tn8AA3/q3OFcKbVBw7OVWWtO5Wdebm1tm3vN1fM83dy7uvtpJ2i0KLIM5WUVrLCwiG/avA2OHD6GRnV3qUePRBYaEgjBwf8NNNEag0QhPDxUQnEoxcZGMz9fL8g4VAnrdlRBQ7OM+wUICTDDjXMTwWQ6yZoHmLc0cdvLw4Pl5xdyjcSYt287OobA/ZvdPSEzc78SFRXOyKDrrDAUPKUlZSDjfaJ5TV1mOBsZ9nifmpqbadQoc/f0vDjeOScBgf4sJyeXG4wG5oXCgoQfOQxJTz+gNjakpaVAaHhY+/TqnAWORiIgT3Cqow/qnd2ydSfftXsvmFEAmVAgUdmqOppwphW4CHg//P19aTis59Klq7rjlm8wnM2kLyo4x/j6en+xcMENl7z5+ssQHhmBQsf159fR86vRalhebh4Pj4xs/wYDVwbfS1qz7pNPvjqEYudD3HLBb5hoGhEIOoCUmvI4fOPj6W8OCtrevPDQ8gf+qHVr/+HDR+trauqcXy8GOIRHhLOSkjKu1+nYNddeza68ep4UGRWh9iqoowB/FZja6vvLQJg9fMDGfKC5jQZb0OgKDj3jfUFPLp9/r4sMjbiAoGAIQ4OOjL6WZtSh7WzI4zWp59250cGmzVvVSe2qO+quAhof1Ivg5eXFamrpnbvIDGZ8LSZOGss2bNjCa6qqYeu2nbB8xRpuNOr5lVddwSIiwy+Y0Pkf8F6RK9/JUyawq6+5ilVUVPLFi5fzffsyeC2Wl60traqB3d7vr+Aswful1eth7rxZcO21lw/GLY85Is6IILyf/5eU1H3VG6+/HP+Pl18Edw93tdzuDFBd1b17Ajl2gMYGLF8uqmeTQUFBId4qpQS/uESXuSgZBIKOwGicBozj+4UyR1FauaQ53XUHMvbty1SU3x1L34XAwp/ms2zc8BPv3j2ODRg0AItFGwYsG8+iFexYbi1U1bTibhnICofeSf4oNv6giMPjJSYl00r7kL4vAzfgccloahcYNDQ2Ss0tLc7vnRBJg4ZkIxgMRnJ21+UgsUzDpxobG/HbRSZ2EIaPe6+eifDee5/KyT0S0Ti9lKWk9HJ4XnO1lmg6HXWOiI28BLLLr7yMBQUFslWr1/E9e9N5aUkp1NXUOtKS97d2e48FZwWW4z4+fvDII/cbevTofgVumeWIOCV004IxzA4NDV506cypTy9b+iU+l/NwfxbXeyb/AL1eBxPGj2WLF6/sXCd+zkhQWloGCpepgdclrl2IHYGgA0AjYoZa26oVrtRs55xcrJ4Ox0pKy6wyTWrvypU1Gpl2mx127tiNJSFj3RMTcONZNgChFd7c3Ar5xY1gtSlqtlGd2CPeG3Qkdv6wqLUCjau22mxwnCbht1tPjAypKcl8394MdXhQp4AyjwxFNeihtroa1q/fxFN6JaHg6QTrBZ0h5OnLy8uTJtLSN8fGiwhqfU7umczi42Ml/8AgfAXteI9doiH21Kiixw6R0ZFw+RXzWK+ePdiu3enKnj37OLlMLystUV0nk8dHtUX94ru1rgG3Q3y3OHjsrw+G6XSa+3ELLTj6e5DIuRRFzkdjR4/4+pWXnxu+6JvPICY2xiF0OinkrS4mJhIOHTjieB4vChhUVFSDLHPRsyMQdFX6T34/mDPW90QNy0GpNYalbVG//DFd/51EMWG3yZCRngG1tbXQu3cKmMw0POFsy0QJcvIbobSiVR36pigcAv1NEBqC+zwdwYjpTW4eEBoawgsKisDh+YmGv50jeD3dEpKYm7sb3759l0NzueJQBjonVdzo1HU1qioqeHFhEeQdz4YtW3dAZEQoRMVEs645IRzvCgo4SZI6gYXfMZSXlZMTDXxROsfwoF9BZYZiAy9vL5g+Y4Y0bMQwlpubz/ft3c+PHj3Gc3OyOT7PYMPyxiF8RI/PeYUaR5gGxo4bDfffd+cQP19fmr9Bi5P+cgEaEjmzIiJCX580aeynTz7+8LiVK79lc+ddhr+nnv5O+FyeAK+f5msmJ/dkhw8f4a3NF4tXQQZlWK4oilKKX1yihexiyHWB4Lxi5bY5jHO1CYfj245v+p49b/U7XdcxQe4eHlp1tfL2bEVXW+y1v6jwndt/Cx1XQpHQUUWDpIc2C4P0ffugqbmVDxo8kPv4+mKFdophez+fNwX8+3+MFQaHsmshuwArEsRm59ArwRfM+jO4BjSYErr3ZCazmR8+eAgsFgvuth3yQLHCkKHDWHNLK9+zOx1ampqd1+ECRhfmpYL3ua6mBnJzcuDQgf1w5MhRTi6HC4tK4MCBI7x/vzTomZLCNJQXXaxX52cYcK1G20Uv7tSQ2/aS0jJITIzv3PeXzl2xgEGng3ETJrBx48cyjUbLjh7Lhty8Qn740BE4duQILyspAbsdBRKWQ2pZIuh4sGz39fWDhx5+AF566amhAwakvY1bb8QwiD79/f3/NXHi2E8effSBmd9984nupptvAQ3NtVTaukaZg4Lc08MMvXr1YD/9tBU3dKHnjuow1bagQA1mzgAaKCkpo3q0CL+4xE2ksxIIBO1IcML05/H970ZWFNLKGXu1ImsJTQg5HR574rGHwsPCQ51f2wFJArusoEF7HEpLS4DLMriZabXr3xjb+N1mscJHH30EcbFRqjvYdgX3X1RYCJ988il4e3vzAQP6MU8vL/ZHnnXIhWVBfgFUVpSr5arZzRu3/qK1Dw3xkrImKKloxjKXQU19G8wYGw0DUgJBq/nNNZ4SGcJCg9nRo1ncbrMyvwC//82js4HLKKS6s2O43+rqGlZZUQGy3QYeHp7ANGh0qYc4j/UB5peMh8vJyoLj+Ew0NDRBa5uFV1VXc7PJzLondmcxsbF4zonqGjvnvNirS8OoQmbl5RU0XIYm2Dm3XxyQLZmXVwB4z/FLF7l2fF6psSgwOBi6xXdn3t4erLKyGuob6qERn3VaVLW6upJZ29rA3dMbbTM0g0jMt8OrLvgd8NkyGM3Qu3df0OuYx/Hc3D4J8d3mTZgw5sqrrpqb/Ogj9+uGDR8FWh3eBJq32QU0zi+h4bI077GstIxbbRbmHxCsPqcuAz371OPE6F2gQI2KOmegOoo+Dc6/0S5QA32n33J1cWZLaxvYrFawWiygN3jCCy++hIKn9BlMUUWHuNCI11sgaEf6jn0z0q5n+xiTfOk750qNRlZ67l21kLpz/4ge3bvHr/zppxURgYH+aovQOYPGen19Pbz6yhvqVysa2dGRkTD/lhsdlcovwcKuvrYOkpIHwuafVkBstzhM004FMhoTFqsd/vb8S/zrb35gmZnbHNv/aP94/ldeeRPEdYtVJ3vW1zVCSkoyXHvdVfhbp0jCUsxqVaCorBnyihsht7ABRg4IhbgoFBOOFKePpIEGzK9tW3fw1NSeLDiEKqX2qXk5ViBZx47ymupacHMzQRP18uD1xcZEQVBIKJ4q9SThNbXHff898Ppampth65Yd3M/PB++JFWJjYyAwKMSZVXittFBfV2hRPR3QKK6rqYPtO3bBxEmT/ved6OJQv/PWrTth2PBBXfeeU4MFGW9YGtTXVUNebj6nhZtpDlodvut+vj60ECajT18/X3xFaO1Kgl4Jehed+UJi8CITw+0DFW1aqKuthkMHj3Ba78xqtaAI9YKE7sloGLthmrb/luddFcyDkuJS2Ld3Hx89egQzYR3QfotYnyH0aJOoARQxqndvK4qVemjGOqm5tRXriFaoqamFxqZGtYGAeoDr6htQ1Nigrc3qGOqN70VrGwocmx2DTUahQ8MhZFlWtFi3GN94831WV1cfhAkrMFxwnBWcQCBoD1KnvP0AFgJPMJCMVBhgWbYxc/nNlzij/4hbb799/vPPP/uYp+pisx2MDwUN508/XwSffLwInn76z6pTAFpFvf/AAc4U1HtDRjYtgWBVDf3EpAEodpY7xI5aRJxIQxV9i+NDOmEQUIFJgTzl0LADdeOvwbR2O4PdOzfxVavXsyVLV8Lu3fswbR3unvZDBS4ZEvT734gfNEY9PCLgs0/fgvCwUNi2fRd88eV38MbrL0OP5D6YgNLTOZ6YwGrGQOeD23kTRtEJeWJopMzAT7wOidK0Os6VWqjUa6PWRDw+Ffx4TrXVJZCZmcEHDBrMTCY8vxMCRKKh5nS++GNOx8R8U6+BKgxEvYZTGMzq0BkG1rZmyMrK4W0WK6OFFGtr6zgtlhgXF8MCgkLUNO0ufCQdlJUW00KSEB4awtL6pDp6lijPu3TvzSmgvK+ugS1bdihTp0+VLkqxsw3FzrAuLHZ+idqDQ+UDvvGWVti2bQe0tLbx6OhIZkXh39ZmQSFkV/Bv1Rz08nRnZrOJbD0eGBwq+fkF0i+d78xFkF/niqTBOkeBw4cP8KLCEoiMDGfhkZHg5RWAkdSoQnl5keQjim5aUy4j4wA0t7TwYcNH4oYT9dZ5QB1eRvWPDrNcwXKvCA4fyYK9ezKAhnuiMLFYrLZmm83ahM9/Q0NDY01zc0tDU1NTNb4AvLKypsFisbRhnA2/VuOO6MY5K0F1HR2qQGkbvTvU2DsBw/UYXGItDTopgUDQTqDY2caAkeVAb72NceXP6csXvOiM/iO++eqL92bPmTMDyyWslNuhErDbZfjHP/4DK1evhXXrVuEWMtbJM5gNtm3ZDp99/rXaSjNz5hSYPm0iVfaQkNjfKXbiobioAP79n3do0U+gldZvu/UmsNhssPbHjYDlHhaWx6C0tByuvmoujBkzEsvz35y3pIfdu3bCv/71JlRV1UJKajL8uGY97EKxY7FUwI+r18Hq1eshrls0zLtsLgQHB6MF9guDEysIT68IOHhgO0REdoPi4jK488474JKRw0gYUDe52gI1G/MsOCgA3nn7Q0hP3w+xcdFw5x23gFanh/vvfwRe+PuT4OHliaKiHl7791tw+RVzgBZu/ejDz6C8vBLGjR0JEydPgfVrf4Tq6lqorqmBDz78HIYPHQRPokg0GowgKxL88P0PsGz5GjCbjTBzxhQYM3YUrPtxPaxctU5dB+SKy+fQHJdfX8NJwaJXFT4cGutqoai4FEWoBpoam3lpeRkN84OoiAgWHBYGGg2mO1ejAAVnZsZeTsO1wsPDWFKPnue+z66Ao2eH79q1Txk3YaJGnSdwEXHRiZ1fgsYfzc/T6XUQFxsDjY1NUFtXR17cFJvdjiUPY9QAQT3KFquVFxYWs1YURqEhQZDQPYkZTdRoQg0SF2lDwR+B5Vt9bQ1s376Le3p6qAtCR0bH4nNGQrEdG3E6E/jM0UiLjH0ZEBIWyuPjE1Dw/FFdcZbQsDRV3FD9QSMWiuHQ4WOAZR3sw+OXlpY1V9fUHTienbururZ2HyasxEDihQpBWi+BFkAnY4E+qXBwGA6Ov0/noQ/HQCNaXOIFodwQCATtAAqdAZKkjf15EUkOdq0sL3F8+UMiAwL9k1JTe2IdQYVT+xgeZEDPmTMNjXUDjB83GT795C2wWmhNEQl8vL1gLAqUGdMnwQcffAo7d+1V1xw5QUtTA9w0/06ICA+F6dMnQmtrK9x590NokDeiSFoE1ENDv0+Ij4PX33gPyMUyMC/ctYczmGD7tq1wzz0Pw8gRw2Dhwuvh8KGj6kKOxIplq2H9+s1w9TWXQUFBMXyz6DtobaGFPd3/uw8yOfA/1e0xkr5vO+TnF6DwioMPPvoMvv5mMST36A7eXh7w1NN/VyfWz7tsFlSUV8HjT74Ast2O4icTVqPAIo6hOPsKj0MtWx/iNXt5eaFIG44CZjVs3bIJ8ouK4elnXlRF4mOPPQCbtmyDjz74Qp3z9MXnX9CK0DB1yniYPHEcREdFwBoUkYsxH2bPngJR+P2d9z6GQwcP4LlT78+pwPtLlZxiRxHmBUnJPSC+e3cSfax7QjcWGRnByisq+MoVK5XNmzYpTWiInTV4Lmt/XM0bGhohpVcyCp0eeFwXXEflQoBZYDQamI+Pt1RcmIt5dfFViaoLFWdvx8UFg/yCQh4cFIjFDANPLA+joqMhITFRSu7Zk/Xo2RNi4mIhLCIcYmKiWVJiAo/vFsuMRiPbsGGDsmb1Kl5YUAAK9fRSw4UrPTt0Luo5nQh4f08afpnmRDjH68Dfy2hc79yxE9Zv2MSTkhJZamqKU+hQA8tFKnQIFMZeXj4QFBwExVhX2a2oH/DZO2doH+r9xPqbRh9InuocmvS9e+A///kXXHX1FTBtxpWW2/90/55nnn3xjfc/+OyalavWTdy1a+/1KHT+gnt4DwPZKqsx/IRhN4YjGPIxUC8O+eYnsUM9OKcrXsg5gcu0BFx8JbtA0EHoQKridutGRZHtDA1MBsrK3atuO+qM/iOmT5s6MTQgkLr329cIpQr7P/9+Aa677gr4/Itv4Y47H8RDyBAdGwNe3p5w9FiWOjzs6NEssNltjnITK6w1P65X16q46carYeasS+Hyy2ZDERbQmzZtA38/Xxg0sD+MGTsD7rjjNqipqUOhUQp///uTMGvmTJg7dw4e89/8tdffVUXAjfOvgclTpsLEiWPQuFLAZq2ETZu3QWNTE4ovK9C6QmvXbYSsY9nw54cfRAE2jTIEmtHIlzH9lVfNh2lTp8Mnny6Ce++5HXokdQctiqZhQwfClGmXwZEj2ZCbm4/HnoLHuRT+8sj98P13S6GiohJF1o3wMYoUcqv806atKNwmQ0tLG3zz7RKgceN6nR4OHjwKGzduxqJZgW7dYmDChNF4rnNg0sSx8OHHn6NIOgovvfQfuOmma2DWbNw+ZRr4YB5QHtXW1KIQtABN5l+9ah1kZh7EXP8jsfMLqPKn8eoYPL28IS4+AcIjIqB7YjxL653CEhLi2A8/LOckwM4YrPi+//4H7ufry/qkpbKgkBDHsQQOUPAZTSYIDQ1m2TnH8UagwXARQe+6p4cbHM/Obh+jq5Nhs9oUGtarXjsNGaVeGue76GiMoO8K9cOSwwMWFx8PcVg+0HtJDQdFRcV80Zdf8i2bt3AaDvmzl7fzIXx+NnBPiBYSXToUXxqalwQ7tm3nO7bvUPbu3qPsz9jPDx08BL8MB/Yf4Bn70tX49L37lL179ijbt21XyAg/sa+f93+6jwaeR01VNZa933O9QQdDBg9EkRMFZnV+CgkdZ7qLGXXtoVjQ4jOy/8Bhrk76P1uoYVUyA61BXlxYCOvXrYN/vvoqXH31lTBy1FT7tdcuzHz22Zfe/uyzr6/66aetw/fuzbysvLzyYfzlJxho7T8SNA43pl0cIXYEgnZi19Ibc4Frb1dkeaCs2F/WajVPOaNOhzHTpkzw8vHxVg2w9oS8QsbEdVNbd+6+ayHQSuOLFy+DV199DZYuWQXXXH0Z9OrZA5qaWrCOd7S6UUsnrTkTHhECBiMNfbOqPRAB/r6q/3yz2Qy+vj64nTy7GVTh0dTSAtdfh4XsJUN53z6pfMrkcYyGdiUkxNMeQSPJtJaNWt81NjQC9TT4+HhBFRoJffqkwJVXzoXgkCBVXD3x+MPw5BN/BhpGQp6V7r3vT/Ds356A5194EoXPFWBXJDChuAgKpSUamOqxzWwyqwKEGqBCQmNUkdTU3IwCaCpW7och73geLFu2Ghbccj3U1dVBXW0deKChRxMvL7tsFkyeNF4dxhcQ4E+t/bgfi3qNaAijwNvOc47nUs8Ibqchyja1h4uGAPr7+6vXotPp4LbbbsJrSXWmOQt+IXzc8PpCw8NYYFAgGzlyCPv6m+85PxODFA2vtT+u4jFRkaxnzyQ0OMwO403wazBPtficklc2epYuJug974aG15696Wh0XVxCj9Dr9adf2DqFEA0rDQoJZhggNbUXo8nmPZK6sz17MvgnH3/Ct2zaopQWl6nvn0OEkFg4g+eK0v5KxNCn01T7OU6nTgzfs3uvsnP7LmXN6jXw1Rdf8a+/+lqm3mAaKhUTE6X2EtM8wKioCBYRHga/DJER4Sw6JpLFYnxMbBSLi42h9FJRYTF88fmX8rfffAu7du5WMvZlcJrr6RA/J87nt4GMbi2s+3Ed37x5Gx8xfDBLTkpEgXhioVqhcn4G80LS6iEK87y1tQVqayoc+XcmqM+BCSqrauG5Z5+BwYNHweixM4puvOmOzc88+49/ff7519fs2LG77/6Dh6eVlJQ9gL/4HMMuDDkYXGIOzflGiB2BoJ1Aw4Gnr7ypcv+qhXt1LPCR3YtvSndG/RFp3bvHJ6hrXZDXoHasGGhmbVVlFdY3ZHwbUJiY1CFZNPclM/MQjBk7EiIiw1WvXIxUEQWEel9GjxoOGzduBar8qMX76OGjkJWdC0OHDCLvK2iXkzDi6jFoaFpOVg7ftnUnnzJpHLvn7tsY9RzR8LXVa9ZCGwqhtjY7bN6yHQ/BwNc/EIICA9XhYjOmTYKrUOjQcDrqMYqLj4PefXpj6IOVghHPGiAZ68vuB3Ig4PMl0PL4S6C88wnEZxWAv9UhzmiyPfXiZGbsx29GWLL4WwgLDVLnAHmhgBw/fjQ88dTfICDQD8IjE8DTwwNiY6Px0xMunTsbbrj+KkhN66sKMbp2uiaC/nYzu8GMGZNYQkI3eOvtD3Ar3iMsOn1xvxFh4Wpe0HynS+fMgJvnXwdxuF+1gj9XaHiRs2U5PDJCNVAO7D/oqOj+CKw8a6sroRnFXnR0JGj1aKi043PV1aAcRSMWM+jiyyMDCns3Nzeoqao8vWery8DBZDJhcUTXfAb3nd4j9b2U1UafgKBA8PH1gSFDBrBpUyeyHj0SpePHc/knH32iLPlhGQkGTvMAHWIBTa7f5jF9V8UCxWmgsqIKNq7/SVm+fBVftnQ5zWvkGfsyeZvFBnV1DbBj+w7++Wef82+/XcwD/P2lnj0TpUED+8GECWMYlnPSiOFDJOr5DgwMAG8fb+bl7cU8vTzBw9PjV4G2eXl5kVc0Rp+Ujq6jd+9eMHnSOM3YMZdAUmK8ZDab2JKlq/inH3/GF331NaxZvQ52bNup7NqxS966eZv804ZNSvredPj0k895cHAQGzNmJKM8ocU0RePK74D1Q0REBM0F5Vg/4wN1uqY4PSs6qKyshCefeAKGDx/X9PQzL36xe0/6iGPHcvrl5eXPqqioeBjrrc8wcSaGAgwkbi6+gu03XEwlm0Dgqtx/7z23P/7XR//PjQxzMm7bCxITr/7zdfj882/AYNCDXm+A6667HK68/FJ48ukX4ZtvF8OgQf1g1669cPddt8Kll86A5J6DYdPGZRDbLRbeeO1deO+DT0Gn1aBB5A733/cnSOqRAE888TcYPHgA3DT/VmioK4FpM66AMaNGwH0Yj5UjCicsvNEosFiscNfdD6PI2aZOAg4LC4Hde/YBeQTLTN8Mjz/5N3WdD+oZuuuuheoEf5qzRELKtm0vNL3/FRR99i340rpANIyL8gYD9XBY7XbQYKXtPWcyeD18OyzdfwD+8eK/yKsMeLi7wWN/fQguuWQo0DoaO3fuRmE3C778/F2YPHWyOlb6q6++h7+/+CoYjUaIjorE9A/Atu27aUItPPrI/0FEVDd49ZWXYc+eDHjnnX+qQ0OuuOpmrL9lCAkNVof1jR49Av7856fgwMFDqhOD/v37YB7djr9tJ8HzC0hUffrZIrj+BnK7/Qd1l6SBr774mg8Y0BdFJ51L+z1TXQ5VGNbCoUNHeP8BaYzekYtNGJIR/dOmLXz6jGmsvZ9bl0XSwg/fL4YJ40erQxnP+Z7/QsTYrDb1fSVHM7W1tVTeKdTw4Ofrw8LDw6g3jZ1Yx6we8/7QoUNKXX0jQ6HDo6IjWd8+qUyDv3UIMVCdsCxZulqRJInNnDGZeZC3ToTKdLWR6mSm3Nlez6/EGMfyDstivBZq+CHonE7smhqF6Ht9QwPNv+SzZk5m7ZKXFwOSHp+L7WpdldQj+Y/rCyynaIjgG2+8B2+89UFLeXnlN1ar9WWMoXHTJxwHCH6Hk7whAoHgPELv4Lfff/vJzBmzZmCBR2VW+0IuVS0Wi1oxaVBIkLMC+qS5Mm1tbaDV6VRxQV6HaA2EpqYmtaWX5u1QBdfS0oqfsuqymoaV0X5IxND3vLw8Eko8JSWZWjRVYfGrig6vjir+1tY2dX80rI0WICNPaHRMOi+aS0MVLA0d0+PvLZt2QsOT/wTrnkzg1OOE+zvR0/JbHBUvB21UGHg8+yCwyaPU/dP1mdGYOGEs0HXQujY0r4bOg5BRtJDTBZqgTY4cSPTQNgrkqIGuhRZIo/lEdN10LVWV1TT/hycnJ8HwYYMYOU6g/KVA0PXRthPHaG/Iaxt50pk2fQpe1O+0mko6WL5sOQ8LDWG0JpFqDIlq8A/JycmF8opKPmTo0I7zkOSK4DtChviqVWv57DmzL55rR7GzGMUO9fp2iIFOZY+z7KLyh5yiMKaB3Nw8Ej8ylieSzWrlAYEBbMiQgcysDtl1CJwTTlx+RtLA/oxMTmVR7z5pWOjRu4/nez7fa2dZetJ8wvNb9NW3fNq0ieTAof3zsiuC5XT6vr0c61oWn5BwcrGDeU71JNVdNF/1yaf+3lJZWbUE66i/Yyx5UCNEZp8GzqdXIBBcIKaOHTvy36/958Wo+ITEDhE77Q4WwC1Y+G7bsZuMfD7qkmHMaKb5IGfZe6AKAw72A8eg/tEXoXX1T9SN8bOxoBblVFKRAUDGAKWm7ShK1HhKh39L/r7g8++nwDRnMqZQEzk+2xk6dnZ2LtDYdJrfExYeCrHRkYy8OaniqoOOS1AL65KlK/nECWOYGQXpr45Fx0ZjasWyFdzP35cN6N8Hvzt62AR/ABprpcUlnDz9DRoy5KITOy3NLbBxwyZ50tTJmoupZ+fbb77jkyaOYybz+e2NoEPR4gSqr0kq0E4FPpslRcWQn18IPXp0V4flnnVZ21GovWQ/yBMnjNXQsEhhfp8GKHZ279wJtKZeYlLSf8WOWo4zkG12FDmN8N33y+HZ515qzMo6/iPGPoeB5t4IzpCOaX4UCASny+ypkydEdYsjt5wubmSQHY8f5K1nzdqNNGeFT5rsHLZwNpUvFeooXjgKp6bXP4bKyddB6w+raOydI57EDAocydsTdEndwDR3CnjcdSN43Dsf3K6fC7o+vYCpFSueFaZTKqqh7r6nwbptN+6744o2EjTxCbFww43XsKnTJ7GgoAC2fOWPPDPzIFovNJ+n46A1QcaNHcXWr9+s/GpCOZ4TDa/btmUb90LR1Ts1xZEHQuicNigkWVNTM1kazi0XD/RM6w1G5xt+8eDmZlZO9P6eT9SiD/85vUMz6m3nWq1W8fLxdz2h8zMdWOh2USSJKT+/dOpDoVGHnldVVMLnXyyCwUMnNtxw4+1rUehMwxSzMQihc5aIh1MguHCMGjpk4NBLRo9Au9XFu/6xIKbhaAcOHCI31XzI0AGQ1rcPWthnuV6LWsszkLPzoPb2R6Dujr+CXFJO48AcIgfjpZBAME0fDz4fvARB6SvB76N/gdezfwbPpx4Cn9f+DoHrvgSv5x8GKQgNAJrPQ0PkCvKh8T8fg1JZpVYcHQZdsuo5TYHQsAgYMKAftDQ3Q3NjPdVgjjQdAlOHyplMJjw4HgevUcH8r66qhh9/3MBlxY7n0pfpDXrXfp5cEI1G4roz8c7VhaBehoaGBqbYL5IeLSxf2lqaaR4iI2+Prv6ucM6ZLMsuba8pMtntgtMHxS7Ny6JFo0EH5PGurKQEvvjiaxgzbmbNtdfdtubw4aPXYORYDBvpF4KzR4gdgeDCQO/ejIkTxyT06tEd/3RhIwMN6ob6Bti9O52cCfBL585kAQEB/+12P1OoARBNdcuWnVBz0/3Q/NEX6jHIExynSb0+3mCcNAr8v3wd/D5/A0xTxpE1hr/BPPo5WNReHffbbgSvp+7D33iqPUJMZ4KWz76Htp92YBqHaOpw8HziunVnMhpM5J4azWbH9g6C7LLWthZWW1UBZcUl5DiB0zpJtPjhsOGXMHL2IITOmcLBYDCqc7MsrY3n57lxFfBZaWu1qKJZ0pLvw4sApoGMzP0QHh4ikct41wbfZca4RqvBP1z1veaq+3Y8Udc9RVdCksBma4Ud2/dIW7dsY/sz98DHn3xBC39WXnvdrSsyMw/ejAJ3EqZc7PiB4FwRYkcguDCMHT58yMyp0yeDpHNDg9lFhyagUVBUUAC792RQHcanTZ9JMybP/nyp10NWoG3paqhd8BCKki3ADHT9jvk3upQk8HzmfvD77E3QDxmIPyBh8wtRRUaohJUqrWHhHMZlvnwWuF09i6pZ0OC5afBMm//2OiiFJY705wU7+Hp709AUrtjbOvy4dXWNbNvO3bBx01ZOLrfHjLkEkpN7MBKBgrMAn2c/Px/m6enBDh0+1uHDEV0JckV/kDzR9UvDhxbfw4sCDbnfV3x8fED1HOmq4Lk1NTTQ+l8sPDwUN7hoPYEYjcYzWgbsokXNJB2sXL4G/v7CP3NuWXDPjn79R+++8aY7vti9e99tKHJmYYJvMVwsL+N5QYgdgeD844aW+cwpk8ZGqXMruAsaqGQAYKCVtjP3H4TIyDAYMnQYGtNoyJ9tyx3uj1tkaP7sW6i990mwHTqqCh1utQAzGcE0ayL4ffIquN9yA35HIUND5E6gno9B9UzTUFgIhbv3wOHVG+DoV1/C0ZWr4LhJCwURQVBo1kOFlxtU7d4H9V8txX3Tbw2O33coCvgH+DGL1cYaGpo6WOxwcDMbpfFjR8Nll1/BaEK96i3uYplY3kEwjY5cs/O21jZ8wi8eq02221X375HRsaro6/LguynbWtXGFde/ywwqq6qhvr6eh4RG0MQ853bXQ6vRXAQPTzvAdJCTkwWvv/l+Y25u/lM2m22S1WodhzFXYPgag2ix6gA6dryFQCA4GePGjBn56P3/d5fJzy8QK10XM1IlDaDBB3v27IPy8nI+fNgQFhwaiobQOQy1QwOD2zi0fPgF1D34PMjFZcD0RlXoaAL8wP22a8HziQdAG0sGF5X1TkVFogHFir2lCYp37IKjS1fCgW+WwIpvdsGXK/Ng35odcGzlOig7mAGlRgbFniaoMOmg1s0A1UezodWNVjHnYPBwA43BE/dH/VNnq9ZOAdNAcVGx6vY6NCRYdWXdIUjkuptDbm6ukpSc7JwzJWyMdgGftbraWtbc0gLhEeGOHswuDnkWPHo0C/z8/CAkNBCvuQPeDVcD36H9mfu5t4+3FBYa/L9unl0JJkF9bR1vaGiEqOhovD8uKnbwPI8ePcajY6IkdRit4OTgs9fU2AgvvfQqfPTRF+/hln9hqMfQRtGCjkP07AgE5xcfo9E4c/zYUb4JCT2chr0LgcKivLQMdu7YzRsbGvn4CROYu6fHufUakGBRNNC66Aeo+8sLoFTVoNDRo9BpA21kKHg9eR94PnwXaMjRwC/zg+bxYCVauG0LbP77q7D2kadhy/Mvw+Eft8D+Zm/YHzgCtsbOg0Nho8Fu8gK9oqhr8rRqJSh3M8IRSzOse+rvsO6vz8LmF/4JWcuWQFsNrWRuduy7XdFBaVmFum6QgXpZ2tNoVAUfDd0zoKAq5BkZ6dxoMJBqcyYQtA8MZFnmNtUb4MVRNXIU6Xv3ZnKHs5GLRTQzqKys4lFREaAzuPoCsqhvsAwkUerq2KkVhk7z4ukUPTOoHAcFli5ZDu+988lW/EJCp5GiBB2PEDsCwfml34D+fa64dO4M/NOFWulUg9oIBzIz+MGDh7mXlyeMGjMGq1k8x3M1grgWWr9bAvWPnBA6OnWxUG1cDHj97c/gNv8qYO7/z95VAMhZnO1n1m/33N0tl1zcHUKwEIJbgRotlZ9So95ChZaWlhaKlCLF3QKECIS4u17O3d3Wd+d/39lLCCEJkbvkLtmHfNx+PjPfzLzPM/IOu68+rOeIyL2rtwdbn3gaq+57ADueewVdtfUwBlrgCQhGiyUZRsmNYTyyzgpvezPs3T10Ty89xg0NkQOdRgMdiaqmvfux83+vYOXvH8DKP/0NB957C86uXnoHvVMZoNMEvaetpQ4ulxOxcTF8wHf8dKGG7vHcJIGSoiL5ybKlsrGxWXEzp9Ppbz7td3gRHh4mDDodGuqqZP8L4sGH2upqmZgYT4z6/BoC6ZVy8PdiUbl3OWywW62IiY2iA4NZjPKEezdVWH61c0wIHfbt2Y8H//7vmraOjr/TkQLfCT/OBPwG0w8/ThJ51z8aGB46y9ha/clhk0pOCOGEu+/45q1T5l1BYmew9OoQobZarXLD+vWw2+0iJydTpGdmCa3oB+NKosWxch3a774X7vLqQ0JHn5WG0Id+B/M1l1MtRDby8LHoGj2sLc1Y9+DD2P3i6+htboWOW2AJXrq3IyAWO8OnkKDxkg6TmDs1Abd8YzYSZ0xH9Mjh0DW1wt3RCQeJBakRxFm10Or1cFttaN5fiPodu9FRUQlTiBnBicn0VDbOp0F8hBF7SSBqhMTIkfmnP66eJCb34rS1tmLvXhKfewrAE+e1Op3Izs4U8QkJoqy0DDm5ORTs86U1/gyAyG+AJRAtza2iubUdSUkpg3fYUH+AyPTyT1Zi5swpwmAgUX2+gEhncXGRjI+PE2aLWX33QQluRGltk1VVtXLkyOEa5SJ7MILykc3ag4aGRpGamsIu3PtOnOfghjRusOL8RXawpaUN9957v23J0uWP09knfBf5cabgz5V++HESGHfFk2atzfBdU2joUyMvfXxM3+ETxdjRo/Nu++YdX6Wfg4BEKVKtw97dO+WaNesQGGgR48ePQVxCAlUMHL7TJAFU0buLS9H+o9/DXValhA67h9bFxyDkT/cgYP4lFAa67nNCRwdbcxNW/fFB7H9zoVpFWqPXwcv3GQ3IvfF6hF/7VbhcPqETHqjF2NnjkHHNrRj11Vsx+e47MfPHd2GyR4+Jde1I7nFAT9HwsOEhI6wzGWFra8eBhYvUsLhNjzwOKxFb7tU6JVB46+urYO3pRlZWJr3kNAgJe5fjoWq1tXLpkkVyx46dMjg4WKRnpIrMzHSMGz8eQcHBxL/dlIwev8oZEAgEhwRR3vLAbu2i3dP4nkMALpdLWoKC+vbOA9DnlB4nAkwBg3uujoKAx+0hruyBzmAZvKKMykh9Q6PqfTqvhY5aPoG+k4bKkyaU0kUHp91Bv81wONx4+aVX8MKLr62mKx/y3eDHmYRf7Pjhx0nA5RGJWugu02iNNwqhe2vkFU//eOJXXgzuO308xJCYuDs5KclUVlome3u6JRPbs0KmVIuTUXn5WfjeB7Kzs1uMHTNS5I8aiQBLnxvo0wWvmdPVjfa7fgvXngIIEiy8WKgIC0bw/T9DwHXz6CLi64cPkSNx5LFZseZvD6Nk8ScUTg3908DrciE8MwNXPPZ3jP7et1FviIdGuimYEjGRZiTHB9DNViIDLmh1BkTOuxiJ0yYhxSmR39KDqfWdyO62w2A2w03GR+h0qrenvbwS259+Hp/+5j407tyq0uSkvgdf63WhvrYOpgATomPYicMppJ36HgGorqnDe++87a2prkVOTpYYOTJPZGVlITMr20fMeJif9NLlgt7Hc3bOQt4510HEMi01WQ2BLCktl+w56VyG1+sd/MO5+hM8lGhfgYyOjtRQfTx4BUQfvNIrHA4XFfTBHE4NamvrPUmJiUNAQA4QSOiUFpfggT/fj+/c+S3Mu/wSzJkzD3Mvvtr73e98B2+/+Rb+/JeHKujK39DWoe7x44ziPM2ZfvhxaojNnH+pEPInTDO1BkuYkO4qW1frp82ly2y+K44KvvyiKZMn/O6p/z6i9rds2YrKinKEh0eKADNrpTPUUK/RwW53Ys3qVbKysgrjxo4SaRmpCA0LU6PJ+m1YlDCg4+7fwvbeUiVYWNSwe+mgX3wPQd+9nRKPyfsR76J7tjz+JPa98R4Fg4QRCx23Gykzp+GSv92H6FGj0OXQ4NHnd8Hh9MLllhg1LALXXpIGo5HewXyAyYvQQpueBNvCZdC1d8NCoiicrs246WoYxg5Hy75C0iReaPt6jDoqqlC7eTuMwWZEZGfS7fysEyAXGj3Ky6vw4YeL1foScfGxvm/JX5sPHO8ZSuCQACTy1dHeimVLP5atrS0YM2akJjU1WURFx/Dq7vQoesbh34TuY/fb7W0dIjIiVOjPp+FHZwhCa0BXdxdsVhtiosMFC+NzEpQFS0srSNwlkf4/T9YVovK2f98+nqeEkLDQwS30hAY9PT2yo6NDpqalUVgHwWiAo4HCWVJU4k1JTeHhkFz7nX8Qgfjzn/+Cx5549vX167f+vai4+J/l5ZVPVFZVP7Nr977mdes3hTY0NP2Nrlzku8GPMw2/2PHDjxNE/rxn0qlev1erMaTx0AI2PtLj/c+epf+3ru+SYyE6Li728V//+qcJkybPQEhIABLi40RIcLDYvHmrLNi/n0hVlOD5Aj4MgAFmkkyBLyspwapV6yQRaowZPVKER4RDrSDen3M/NEb0PvE/dD/6HEiV0AGyfzotzNfNQ+gDv6TfRKyOFDokHFqLDmDrf59Hd1096QAWIh6kzJiKOff/FsFJSXSPB/uL2vDS+yX0CBJCXonp42Nx0fRUde4QKC7auHi4S8rh3FuoxIGWrjW2dyH7X/cjYepEeleJeg/P5WHrbOvoQNX6zXwzoocPIyH7JV6aSIi1trTgwIEizJwxVfAQtj2798mNGzegubFZdrR30HcOEnpjnxOEQxuFmx5bXV2FbVt3ejds2EiEphdjSXRmZaSJyOioz77HMd7PPTsej0dUVNYgITHRd60f/QiJqKhIUVBQCJvdIaJj4s7ZNI6JiRIfLloi83mu2WAm/v0FKn8NDQ2IjIwQFu7FHsxxprB1dXYLp9OF+AR2IjFI86DQovDAAZmSnKgxGM/DxheyBTZrJ37/x7+htKTsG1J6P6KjlbTV0Vbr9Xo3dXf3vE2/N9E2SBXruQ+/2PHDjxNEXNYVC7Q6w4+8XhfZTD0JHfcmIfGfhpIPGvsuORq4jN0wffrk7z3wwH1kwFy8yj6MJiOCggKRkpIoSAiJNWs2yD279yKKjTAPr+hP0Ps62ttVD4TD7sDFF19ABC5KcBj63dhrdHDt3YeOH/8B3vomZQhYTRhGD0P4a49CBJi/KHQYwoiKFStQ9slKeOy+JQfCM9Jw6T/+hCBeOZwMvdPlxeLVVdi8q0mlYWiQAZfOSMKInAh1/nPgd+bnwvbaQsjuXnWI/+qjIhB98/VInTGZgibQuHc/hUeSvdYq5wfcw+Mi8REzejh0HNZjpA/P6Sgvr0B3V48cM248EScjr68jMkiwJCUlKGWzZesO79o162VpSamwWR3e2poa7/btu8SmjVskD/eYOHGcJjsrXXBPTkhoCBRROIHvwT1eHP/i4hJPZlaWxi92BgCUj3VaDVpaWhEcZBYmM4nWwUyMTxFGkwHFRaVITIij+uAU560NJRAxLy8rk+ERYQgMDBy8Ao/Kt9VqRVl5JRKpPgkMGsTCjARkaWmZJFumOa8cXRwE2a6Pl32M995ZtKqtvf05OnKkO2l2M8rH/ELnLMIvdvzw4wQw5vKnU8ja/Ikq9mQmlxoiQyR2nt655Ntv9F1yLETExEQ+//e//yk8PT2THvFZfUeMGDq9HuYAEzIzU8WwYTni409Wyb179pMQsojg4GDVin868Hg8WLFitdy6dSeunH+ZyMrKUEOflGef/radHFa3G+3f+hmcW3f3CR0BTUQoIt54ArqkhKMLHYYwofD991G9cYuKMw8vG3/H7UieMUWRe04tq82NZ94oREOzjV3HIjEuEFdfnIb4mKMQAdrXhIYpweXcTmHh8y433JXVsNx2FYzRUUicNA7BiQmo37FHuaxmwcPrWTTu2gNHewfix4yEznwUwUPhaahvwLZtu+T8BZdzYNVhnV4Ho9EIA33T4OAgpKWliPwRw7jXB5QHRHR0tCY9LVXNxUlOTlQesAx0vRpCdOQ7jgdKH5fTBXZDnZbOCw36xU6/g9I0JCxCFOzfL7gMxcRE9504t8BlLSUlSSxZulwOH5F37vfuEDHv6uwUNptdhIWGQDtQi/+eLqiO6ersQnl5pRw1evTpe3gcSJCALCgo0LAntvOyZ0cE4NlnnsGnK1c/7XS6PqUj55cf9yECZhF++OHHl8AD9ziN1jBdErEVJHQ8bkehR6NZ0Xf6WNASkf3mrJnTMy66aC4R/aN4qu4jFzqdXq26f9WCy8Q111whSkvL5UsvvykPHCiSvCo/k3slJng7Hug8E3a324Pde/bJF158TWakp4lbv3KD4Am5agIpP2sgOI0wovtfT8GxYVvfPoWV3hfy119CPyL3OEKHhVevWkeHHQioONC10aNGKEcCB9PIZndjT2GrEmo8hC0i1Ii0xCA6c4znSjcCf/gNEj3BvmfQcz11Teh54kU6qVdD2PKuXYBL/3k/IvNylMDi1GXRs++thVj+2z/D2tziE20HQc/o6uhUQmfuRbM//zFUuvrCyiSSRQwLGpPJqEQQ/w0IIDFExw5N5D3snpOBh8hPZ1eXr9vMj4EB5Z+LL5mD2rp6WVNTS/ng3Gwb5PzIvczNjY0qf5/ToPqbHbE0NDR5u7t7Bnt8pWB/9kOijJ98HXZOgGyD09GGzVu3o6fHyp7WfMMS/Bh08IsdP/z4EoyY/1SMRojv+5aHZhAZF1huSPRs6DtwLMSFhgb/7Fe/+gn9PLHGHg1VnkyEL7hwlrjl5mtFd3evePmVt7i3R1p7rewq1ke+jzTSvE+by+lETU0d3n33A2m3OfDV22/mYVLquQMKjQGuPbthfeldeNs6fWEkQWK+5jJYbr7q+IReaNFVXQtba5sKJ4s1Y3AwQlOS6Tk8iZ97XAT2lbTDavf0RVUgNsqC8DASO8fq2KDnaONjYPnq9fQcX/rwUDbrKwvh7WrtC6MHiZMnY+6f70XSlIkkorzq/Sx4SpYtx7q/PQx7O8WHX0pgEVlSUobIyHCERUTS/WenV0XQfySm+odh+BL0i9v5Ds6zQk8CNYAninNPbt+Jcwt6gx7Tp08WnyxfRfE9NwXd56GBy+2iz8uz5wYvqI4T2iEisDWCbVLfznkFA1atXEviuZnn7db4jvkxGDHADMgPP4Y+hNs7VqMxXniwV0d6XGVEwd/f9t87D1vy/wsQer32R9dde1X4qNFjFak+KTBRJ8I9YdI43HbbjWpByTffek9u37ZTtre2w2GzszX0EXbanCRyWppbsGLVWrl9xy555ZWXi4mTJ4gBFzkMDod0oedfT8NVUOxzM00iQJsYi9C//go+N29HA1tHPmdEZ3W9Wu9GsMtqjxdRuenQaayAqxlw1sNtrcXmHTUUVV+vTkigDllJ7Ba4m97t9IVB+ISR77l9oHAE3vV1aMJCfft0v7u2Adbn36Id30Kl7NI5Mm84LvzDr5A6axp3myjBw04SCt5dhPX/+DecPb0qnetq61FUVCInT512aPja2QB/V7PZRErrJMXWQSHTl2+417C3t1eR+c6OTt7YuYIS1ooJ8rXnEjg6B9Pg4HY8UN6aPWu6KCkqky1tvB7TGShPZwE89DI5OVFWV1VRHKkcndOgupW+IzeYDGZww0pnVxdn0r4jgxVS9Q5yA8z5Bz3Wb9iCyvJKHr52vLm7fpxlnA/NOH74ccoYteB/ocLr/SuR8CwWIGwgvdL99s4JdQ9j1arjtQxmR0VGPvfqK09rg4J4HZhTRN87o2NiMHr0KOF2u8Snn66WTFBJDAke7tVLRPVAQZHcvHk7Zs2cKsaMHS/UUHRumT4T0ATA9u6H6PnPy/C2d6leEUbYw/fBMIWE3iEjSERRtQAymaJjXhJsni6qhVpRt24tylZuhtvBLa4apIz2IDVjDbTtr0E2PAN77fN44sN4tFmDKP0FYkJ6cNWolUg2r4W0VpIgbaP4Oui53BpvoFcdXDOHREuQBZLEimP1JkVWKfHg7eyG5abLIQ46BZAemMIiEZOfi86qanRUVnOA1TC6xt17KU4aBKSlYPmKNfLmm6/lXKDOnxXQ2/m7d3R0U/B1whwY6IvDkeD4Mznnv5TufE9Pdw+cDifPW0B3V7esra0XZWXlsryiEvv2HuC1ZbyFxaWShLMwB5iEJShQ5b8hD9Wzp1Vz2Bx2O2/S4XAKdkGuN3Je6Uuno0FjUN7zgoOCREgwD5s898BDOkNCgsXatRvYq5bQG01Hz1PnAigflJeXSXYME2A2U2EafPH0uN2oq2tAaEiIjI6J5gLfd2YQgspOQ329Nz4+VihPkucLNDqqR1vwr389LgsOFP2FjhzwnfBjMMIvdvzw4ziIzbxislZruP+zXh1PmVboH6x/6sclfZccFUQQH/npT+8afcWVlxNp6AdDpQi5F6Fh4Rg5aozQaKTYsmW77OzqkvtJ6JDh1sy56CIy3kxSzmCPg0YL2dWBrj8+DMfGzaQzjJBOBwKuuAhBv7obQnl4InHDwzG8vYCrBbCXAT3bgM6PIZvfgGj+B0o+WoHKnXQZkXOvR4u8KeWIid9P19fQ1oamDi0eWXE1tBoJt9QhJbQWt456ChbbOsg2ek7Tm5Ct7wDWAghPB6WBhx5G79YxORXQ5abD+sLbkDaHT3rZHdBERcAwbgJd29dBx4InPFoJno6KaiV6GCx4ajZtRQMJhakLLkdYRPhZJ0jc6+f1svvpapmUlPIZGVICh9Kah/6RuPGJmi60tbXJlpZWUV5RLTs6OuWuXXtFTW0d5Zto5YI8IzNDDB8xgjdNfv4YjdGow+Yt2wUvrhkeETF0BQ8Hm8otr5nDi782N7UoD2vNzW2ytbWd0qIddhI/NqtVuJ0u6HV6upwEsBKIdK/6zF4kJyeIVavWy7iEOMELyJ6LQkBH+cbusIPzRlpqEk847DtzjoHKRkV5uYyNjRmcYofyXndXN7h+nzl7OleIfScGKUjsFBcVexIS4s+vdXaECS+99DJeefXt93p6el+gI12+E34MRvjFjh9+HAPjrnjSDK/mQQiZ6zsi4ZXe93d+9K1/+PaPiUnJyYl/ff65x3WmfvdOw6LHjeCQEAzLyxOpKYkij/5GR0ep4+r8mQRV+LZX3kLv06+TgPCJBk1IKML/+xB06ckkVNoBWxEJog1A+0dA0ytA7b8g65+DbF8BYd1D97WicIMZ9SUWaPUSHnrMuMtbEBpDRp6jKwVWFo/BiqKx4Pm6zE1GxJXg2gnrfVNmFKGljXuKrPSu1mUkgD4AnLzMgYTQhUITGAtvWzucqykcej28XT0Qbg8Crr2YxxvyS+havvwzwdNyoBBddfX0eEEiTAtXZTVypkwQIanpdN3ZbWnl3jO32yOrSeykZ2T4xA6TepsdLU1NaGxolM3NzaKpqVnSxm6yJQ+LGTVqOOWZJJE3YgTln+EiIiLMR044/vwMFokk/oJDw4XJaMT+fQUkMAXCwlnwqCuHDig9eI4bi5zKyip54EAxDAa9SEtLRVpasmCyKylz7dq9V7a3daCn14qu7m7R3dkpbdZeiq6AwRhAXE5L+jEAFZVlCDRbVO/OOdHbdQRY1MfExgqn3SGLS8qQmpZJ+WqQE+1TAYmd6upqb0xMNImdgMEndjQaOCnfVlXVICdn2OD/BiR2KsorvElJ8Rr9+SJ2qG5pa2nEgw8+4t22bef9dOTL1trz4yzDL3b88OMYiM5ZMJGYH696rHp1iDeXE9f+c0PJB2XqgmPjiT/8/ld5M2dNG0BK1EdOFfjvWTDYlCbepgZ0//NpOLdtJ9FgJJ7sRuCdV8E8n4ROzydA8ztAw38g6/4DdKwhMVIIeHroXrqfEoc7IawdAsWbg9FRbyI7L6Elezl+gUBAZBikIQ5Sn4jn109FaRO7/xUwGzyYk1+NCTnlxAO4x4hEHkefE5ufe1D4dO8mgUWix9UE6EzQ5U5F78u07+DeHRJNdgd0qcnQD8+n+w+bfkXkIiA8BuFpyWjcuQdWEkk8l8jrdKFh914kTBgDc3Ssuu5soqO9QzQ0NCMzK5d4uUBbayuKi4pka2ubqKuvV2P+80fkioysTJGTM1wkpyQLg6Gvtf6QsDlGvqFzYeGRCAw0yx07dwstPT88IlKl26AHZSqOVn1tLcrKKkikVMnIiHAxZdo0kZScBFMAD12k7EL5JSgkGNnZuSI9I11ERoaJ+rpGRTIp7URXVxeam5pkV2eHsFm7JbsN37evwBufmCh0lNfPtuAdCGi0Ovb0R+lQj4y0ROFz+36OgcROZUUFuxMflGLH6/GglgQ6N7AkJA7ixUQPgsRO4YEibzIvKnq+iB0RgHfefhvPPvPi+71WKxk3f6/OYIdf7Pjhx1EwbtyTeq8F/xVCm6EOkMHxSvfiXYvvfFDtHxuzRwzP+8U/H/qTycxDygYLWFUwu+tPwy6MsL67CD3/eRFwMvHXQBspEXJXALS6t0jgvEomYCuda/QJkMPNINtvMpLCFISOtniUbDajp4XD5kVocjTybrwDxtTrIcKvhAy7Eo8vtKCxxQGHi0h4iAHXzxuFtGGzICyTgMBRgCmJnkdxdHf6xM9B4cOEvnsPbavoWhJnbSFwbikET2qSHV0QgWYEzJ9N13La0PUHwW6r41MQGBuJus1b4bLa1DMdnV3oJCKSNmvKcRcdHVDQd+TFYTfx0LqGBpjNOvR0d4GIOPQ6nRg/YRxycoeLlJQUEjfca3VQ2JwkaaJ7gkPChSXAiF279lASCURExVAyDFLyxflboyfR18JpIRsbmsC9U2PHjxPxCQmUHfrS4HPfmXb60oZdhcclJCIrO1skJCbQ4yTq6xq4t0zwZe0dnSgsLJI6rVZjs/bKsIhIJTIHG1k+PUiYKM/wvKb29k4RFR2j0uacAdWDtdXVcDpdiIuLGXxzTCg/8bBKXmSaHWNotVyRDXJQvcuNLCnJSZrzYp0djQ6d7c149LGnnOs3bPk7HWGX034McvjFjh9+HAVx46++XEjNb5h8k+DhQ9VaeH9XX/xhhbrg2HjyoYf+lDdh4rjPcfuzCXan3NTYRJxMSqMpqC9Yp0PQSEVoAuElUtn72NNwbtrS16sjEHSjA6YJxfT4FjKC9I6DDcP8OkmvNgQD5mFA+FyIqKsh4m9Ca0MOSlZXk5DoJl7lRezo0ci8+m7ow8eTiEkGjLEICNAhPzscEWFGxERacN38KbCETwSCJkGEzoEIuYCEy1gSPqNBNwKeVsDV14PEm5t+92wiMaaD9cMuFRblStjlgn5kHnQpPDTtiLlOtB+WkY26+gZ0kZBQUSBi213nc7qTNIWE1tkggkSIeHX1/QUHMGL4MNh56FpLG/fCYPyEMey5zyf4mMSf1ncm0DNCwlQPD3bu3EPx9yA6hnu1BhkBJhLrcLqxd89uWVFRLSxmM7Jzs0V6RpZyDuhLixOAEkM+8RMYGIzk1DSRlJxIcY4WPV1dMJkCmCALTv8DlP46rU6EhEXRN+H7TjOtBwm0ehM6u7pRW1uP9PRsKihHlIuhDKHH9u3buRdCRESSWB1s34zKNi8fUF5RKYePGMmVVN+JQQyhQWlpmUxJUT07fQfPYQgjFi36CA8/8uSy3l7ro3Sk03fCj8EMv9jxw48jMG7cVr3HUv8CsZcEdUB6yeTIxbs+upNbcY6HqyZMGPu9P9z3ywCz+TQ8sPUnyHhyK+aq1evUitw1NdUwmgJgCQwXSoycjLFn0aeheLHXM8dK2D94Aj1PrATsTA4FdNESgV+1QpdIxI9tdB8fFqY4EiQzIGJuh4i+GZqoG0jo3EzHLiYhMw4N+xtR9vFKeBx2NYQjZdZUpEwfD62RVIrXpXoScjMjMC4/GhPyI5ToSYrl9HXRe3lj19N6EkYpJHhI/ATTxsJHZ1HzhdQkICV6SLhqG+GuMMBVpqFbNPA2t0MbFw3ThTPogqMReA+MiXEo3bNfumrqBLuj5sVH2XlBWEoSiaFcev8ZJoP0Tblnp6W53TttxgWauLgoNfcmJiZGGNizmJrI1I+g3B8SGo6QIAtPXlfxj46Np+P9/J5TBbe0dnRi86bNagHe9PRUwT1bASYernY634bLh0/48BYeGUXCJ0XExsUiMiJU8HBBdtldeOCAtFgswhJEIlvloSEuerg5xOsVXd3dMFIZsQQFDT5RcKqgOqyoqAhcVoKC+xYbHkTgxpTGxmblMTElNWlopLvQYf/+ApGWmkL1zzkudjRadLa34D9PPudcvWb9E3Rkme+EH4MdB9td/fDDjz64Y3dM02gMozVaAzQ8V0ejadDq5b/7Th8P//eTH30/LCQ0pG93cIANKLvczcxM48nVorioSCxdskjWVlVLHvbDZJEJ9DHBQkJjJm3RCtn4LGTx1+DZeTccy16Fp7EDvI6O9AiYLiChk0zkkv4JYzxE3E0QWf+GyPwvRNrfIBJ+BBF5g+qNgZaECHtnI8FibW2ErYOeo/G5Rw5OiIPWwHMiDjP0Xg9pMw8iwgOQlR5G1x4ZXiKZXhJh3h4SOaFA2GUQyffS+5+CCJmoTvOmMXthvsxKz6L7Kc7S44Bz3Ra4iwqV0f4CKAwpaakwz5yKmPzhdL2H7J0W1qYW7Hz+Vdia63zpd4bh+6YuSiCnEoOBwUFQAru/hc5BkOhMSErClCkTUFhcgt072XXeICA2lGdqqiqxcsVqmZAQJ8aNH8eChMJLeaG/xRj3lnlJWNNfFpWTpkxBTm4WWGgWU5qsXLFcdnV1U5gOuj0foqA8FBEVCZPJKNhRwbnVJqql6kor2TNF34FBBXZ8YTKZwPPFaM93cDCDwtvd1YbgYItgD5HnPgzYs+8ANx5up50VvmN+DAX4xY4ffhwJm75Yuqy3eNyO19weV6vX6y3aufDO9X1nj4VbL7v0otEXzpmpyPDgapHzLfoWG5+MvOHDkUsELTMjTVRW1Yh333lPFhPRJw5PtQGPXz/MwCqRY4G0F0NW/QHywE2Qlb8DOj6A+0AFHJtZJNHmFdAE2mCaHABd2sUQGY9A5DxPYuMPELFfJ+FxIWBMpWC46FobbUxEDw7PcMPR2Qm33a4MPYudoNhYEjsclqOAFz1nQn+85OVne60kekIgIhaQ2KLwxN7iu4c+jT7LDf1wl2r0FzojnFv3+NbgObjI6JGgcJEAkzN/+RPoDvbY0bGGHbux59U3aecYYR1AcFrxBOZDUGkywHmOSH5cQgKmTp3E6/Fg184dPmJ/luCh6O7euVfupG38+NEiOzcH5gDu2Tqd3pwTBKc1CcCQ0FCMHD0KecNySPSEiw0bNsmNG9ZJm41EEYtB+k5DE1qYAgJUPvN1054DUPN1ShEWFiKCQ7i3aoAaBk4HlN6WQAvsDgdlsCFAzyi8PT29CAwMgvaYi0efI1BlwYk9u/agsLCYxc4eddyPIQG/2PHDjyOw69Ov1e5c8t23pNF9NxGnuXqN/E7fqWOBm/a/+v3vfzMiKjpy4EnnKcDLIoFIC/cCRERGIiMrE/kj8zB50jjBi0u+//77ctPGDdLuJKLIBFZjguzdDW/xnSRyboFkd9Gdm6HWyaE6312lg/OAgcSCJNFgh3HOLBgufRZIJ2ERfSsQPAUwxNCLuSWcxQ17OzsiXTQaOt0LewcPee4jhfTHwmnIwut001GJHnp3wHBfL0/s11SvkzbcC/OlHC56GYehpwOOtVvgba+n/aO0TlI46EoRnJOOsd+4zSfM6D6nzYbiJctRv40XKz3zpJ+CcObh9SA2Lg7Tp03icfrYuWMbBeTM9/B46Yvs27MPvdZeTJ02SSQkJfu+95kueyQyBZHmsIgI5OXlYgKJrsBAs1i2dJncunmjdDh4COUQFD3Sjcz0VBj0OhQdKJJno/ey/6FBZVWtDAsL46F5Zz6vnAgoTAa9HpmZGZqCfXsp3Qd/b4lqeBlq+ftUIHSoqqrCJ8tXN9PelzV++jHI4Bc7fvhxDOx+93tNu5d8b8e2D+/8spWRpyclJWRmZ2fRTyIFg86Ici/AYUWdewGItAaRweeW+rzhw8TsmdNFWFikWPjeYlm1/114WeAcuBlofhHopeh7rL7agjZPi4Bje58RVjbOA9PcS6DNuZSUBE9zooMscg713hwLAs6eHji6upXBlCTIjCHBn/We9BdYaBliIZJ+CRHzFdVhZRjphDaWwqeCqCexsxnObdxQdxTiTt9z1sxpYuu23d78G69G7Kh8ippHLbrYWlSKgnc/9MX3TBl8fo9GqKGJZwWUd6JjY0jwTOb1a1BUWHBmyTDFf/fOPejq6pHjxo4S4RHhFCZSsWez2FGa8HpE4ZFRyMnNwaxZ04XZbMGiRUvkqpUrpdVqp2925nsATxmU5/VGCzxUV7AXOtUlOuShQ3d3t3KtPZipj44EZmJCHHbv3cd7voODHL4ewHMYKn4SWzZvxzvvfrCNdj5Qx/0YMvCLHT/8OH1srq6uW/79//upq6qygkrV4CtWR7VFLMqIpJlMZoRFRiM9uhmXpv1XxLR9H2hdCNir6Boi1Hyvr66HCIiHVy6A80AixdNDOsIFfVY29Pm87io/7yg9OMcEiSYSO/ZOEjuUZlJ6YYmMgG4gPPpwPPQseH4OBE2GNtKDgMkuOiwgDHq4S0vh2rKLLjy6aAkmEdbc0qwxR0dh0v99y6dn+Tr6V7lmPcqWr6TfA+xqnN9H6dRY34iF734op0+fqj3jzhEOgkgwC57x40ajYH8hXA52zf3FdOt30DsOFBSio6NDTpw4ZmAcMpwOqDzptVqEhochOydTXHLJhSIlOVEs+nCJXLpkqbTZWfQMFeHgQUJ8HJUdLzrbmwZlvXbCIDFeVlIgw8NCRGwMr9c1CIewHYYAcwCiIiLQUF89yNNdwkj1tdVm6xs9cI5CaFFbU4OXX3mzjfbepc2/rs4Qg1/s+OHH6cNKlf6dH3+88m+XXXa9be9ubpEbPJD0n9NJJP4LYHIqIHu2w1twM7RF1yPYsw56wS25rGzURYrY97jjoUn/K8SojfC4b4CzsApCR9WHdMEwaTT0Obwc0ckSbw1cvVbaeonD+ubrWKIioWUCe8KC6WRAgseQTILnPmijTDBOJuLJcVSvIuG1fgs8pSRWj+GoQKfT88QYxBPBz758LjyUpuydraOqBqXLV8FtJTs4gMSkob4BC9/7UG7YuEVed91VIjAoUIXrrIG+V0JSIoaPGCaWL18tVZfZAMNmtWHDhq1yypSJPqFzNuN/PFDa8Lo9FosFKSlJuPLKS8X4cWPE229/4F30wUeys3MIcCUSbonJSYJJbF1dAx0YynRBg+rqWgQEmBEYHKK+z6AF5Wmz2Yzc3GyxadNWyuCDuHeH8kZYRCTa2zrAnhDPSahGHC+2bduBd9/9kFvEXlbH/RhS8IsdP/zoH/CYot/sLzjw4wsvWtC1YuUasllkp85Ea/eXQEmaz4XDV3nDugfe4m9C7r0caPsQ0t3lC/NBsKtpduGc+SQqg57Hcx8Hetcu2yY7V2+jioOFju8y/eg8aGIS6JEna+xIYHT3+ObssHc1Mpym0NA+5wQDSGIt+UD83dAluGEcyY4KBEXVAMfarXAdKKELvtjyzsMAx44Zqdm4cas0hkVg1G03UjgNKr20Oj2q121ENYmlow6DO0XwWi6bN2+Tb7/zAf733MueHTv34JKLLxTzr7hEBPCCtYOE6EdGhBM5M6Gupmpg5xjQs997b5G84YYFwsgubgdJ/I8JDh9tXPaMJhMiIsNx041Xay6++AKxZOly+c67H8jGxibi3V6VjwYnBKKjI9HW1iG7Otq5IPQdH0KgMHe0NbN3OURGRtCBQZ5vGJRnLBazEsttLbwo82BOd0EpOgTS9FQhfL3pzzz7EvfqvEIbuxH1Y4jBL3b88KN/8Z/m5pavzLvixvpXXn0TbhcJgEEgeHxggULhsRVBlv0I3t0XAS3vkMiw9Z0ncFg1RojgydDkvg7NiMXQRl+P/NHj8NWvfkUzMiVJdKzZRJfpSN65oUlMAtKT6UYST3zvScVVqMn+LlufJzYifAYy8NxbMnCgcGqDIcKvhi4zC4ax3ClHh7VaeDqa4dyyC9LO7oO/WDXGxcWgpKSUfgmEpadi2IJ58Di4d0eLjsoaVK3fBI+96/SISV8a1tbV4623P5RRUZFiwZWX4etf+4r2sksvUm5plYvXwcItiKiHhkcgNi5W7N7DPZoDaFJ4mKPFIg3slnyooU/4cG+PXm/AjTdcLeZdfonYtInF7PuyoqJKulwutSbWoblYRytPvHvweN/G5YYFE7es8+bire9Zvs0Jp9p3quN8DV9/5HN8m+81h+B1IyMrW/DxvXv3w+lw+K47k+DyxNvBMB763Xf+S6HFgcJiqVceKblRpi99BzPo+4SEhSE7O1Ns3rKNMs9gnrvj6/U+J+ftUJx48enVazbg/fcX76Ajz/hO+DHUMFQGD/vhx1BCERGKT97/YMksrVYXNX78KBiMZ6klXmjg9nhRUVEms9P0QtY+Cln6A6B7K53sM/ocLDZU2iASOVOhSXsQIvGXQECmuv8gWOBoG5vheeIFeHtt0HglOlPiUToqR3oigoWeruWhaNwLIpiQK9vHpOQYRpCe11ZYhNKPVyjR4yWjkjR1EpKnTYLONJBDlOi52hAIswve6uVwbKBv46YwUnxUK/zMSdBEsFe9zw91YYJYU1Mvc3LShS7AAiMJs+LFnyhnBRxnR2c3oocPQ3BiCt17CoSKDSu9o2B/oSwqLMGcC2eKuIS4IeDpSCIw0ILeXqtob2uV0TFxHJG+c/0ESt/CwmIEBVpEbGy0+k5DHToSyTnDckRWRpooLCzFhg1bZHNLi+jptUoNfXSO4sGhQdwAwAe48cQnWtxqYVmHw46mphbUNTSiqrLW29DY6C0rrxQlxWWitKwC5eWVJNDLqPxXobSkHDW19bKxsVnabDbB7uiVQCIB5KE6wkPlj4uclsXE4YKCvmVySobYu3evpPeL6JioQwKr3xom+D3qfbQdejcTTRJxPVbY29vRQ3Hk9a28JODYmQk3Mgh+//HqCXpWJ93LQo17SRIS4/lNQwMUf5fDidbWdkRGhgruHTwrNuTLwAu1Fh7wpqQka865RUUp/7Q0t+AnP/1Na1VVzZ/oyF7fCT+GGvxixw8/BgaNRAYWrl23cUJdXUPy1MnjhSUomA6fKWPFZIGJAJElRzVk06syquM+Ids/oXMudfpQUPRE/JXI+TOJnJ/7RI46eURYScy4DhSj+5EnIfRGEid2RMy/GNn3fE8Ul1XKTRu3oru7l1uohcftUcSIyRnzFq1eT/f7CMwhCAOa9uxG8VIKE5EXXpk/ZeZUJEwcq4aIDahh1wao+Mh2ElqF3XDXsBttAW9TKwIumw1dehq9//OChcldcXGpSElOgo7ioydB1tPUhMbd+6AzGtFd34DI7HTEjxv5+XieCPq+x/Ydu2VDQ4OYMm2SCA0LUy28QwE6vQndXZ1oaWlFSnKCOOn4fxmIUK1eudY7cdL4c2uVdsrj3FOXnJos8vOHi4yMVCbyYs3ajbKkpFQy0bX22lgEi56eHtTW1Mni4jLs2r1HlJVVevfs3u/1eD2a+PgY1QsQFxutSU5OFFmZacjKTFcbHUdWVhayczKQlpokkpISRWtbOzZu2uKurKpBZVW16OjolK0t7bKzs5N7g6jcumC32aXT4RSqN8hlR3ZWhli9egMFxStI2KKhoUmNPhX0Pz33th1evvmEqoMOO3Y4+NghUaOBh8o+z8firaenV7Jwlp1dqF63Cdueeh5rHvgXdjzzEva+9jb2vP42GnbupqrNA3NYKAzBQUd/Bz2/l9Js9Zr1ktPU6/XA5XSKyKjIvgsGOShvmMlmeKVH7NtXINPTs1j99Z0cRKDvV1NVI5OSEjTce3YugRufqCziz395iD2w/cR31I+hCL/Y8cOPgUMXEYN39+zZl75vf2HGpIljdOERUXR4AEk8Q02wJ+PvrAHaPgIqf4Fo+bHwunvUYQUOgo7EV9AEaJJ/B5H8WxI52XSQyfVRCDaTCSIkjlUbYVu4WM1x4ZVIA66YC9MllyIxMUbkjxwuUohMlZWWY9v2Xd6mpmZNd3e3t4eICw9/sdvtqlWaLHafxzUjWgr2ouzjFer5HiJV6RfORPzY0VALsw40hIlEWw3cBZvh3GX2iR1bFwwj8mAYP4LOsVjsu5bAYqesrMyTN2KEhofC6AODyRi6ULrMF36+mMMdO2YkTGERbCl9N54INDpUlFeQWOwRY8eNRXAwfZuhMNzmECRCiHS2E4nu6upBZFR0//bukNgpLCxCZkaq0LNwPteghL0vswVROg4fMULkDc8VaekpwuN2qaFMNTV1SEpMEOl0jH7LeVdcphkzdqwmNS2F8kuQKtrcw6gh8kkJdtjGoGfTP+4d4i0yOhp5ecM1ObnZIjsrnb2ucY+ZIOUkdpN4Lygo8tQ3NJKgaRQtLW2yq7Nbtrd3wGQyEPnbQMGVPKdEbN26Qw2/09BTWSBxTxMJJMm9TiQuVKlgT4uC53JxuPo2t9uFnu4edJGg6SShVVtbL2rrGrwlpWVix6bt3q1vLxSNtG357//QVlKuek+5t5ifxaKls7IWpUs/RT2JnsDYGIQkxqvzh0DXsXDatHGL5IVf58ydJwJMWlRX1QgthSooJMRXZAc7KJBOqjd7unsRGREq9MdabPlsgr4nrz+TEB8/OMN3qqC07+3pxU/u+W13SUnZA3SEh7H5MUThFzt++DGwsHu9cklRUalp0+Ydw0fm55ji4tgwk1Ho76E+ikiQiHA1Q3YuB6ofgKx51Ld/kPcwn9JZAJ6Tk/AjiJR7gcAxdJyJ9XHItYa4q80O+wefwMFzdqjq0AQGIeDay0gYjCdibqdnMKGSSEhKQn5+viYr20ei2js6sHvXPm9ra6tabburq5uJjnB6HbJ2y3ZRu3o9iQSd8m6WfdnFJBbyFVnxEcCBAj1bG0rJ1QZP6SI4tlK6OSmBeCib0QjT7CnQhITSZZ99IxY7VVU1MjMrg/1kU3pSGlC6tBaWEvmqUr1XPU3NSJo0DmHpGXTvSYgVMqzdlC5MVqMiw4fkauRafQDqG+uVqE1ISOq/VmhKk+bGJkU8uNeC1zc658H5rq88BQWHIHdYnhg2bJgICw+F0WTG9m07RG5OBnRayrMHrz0ZqGfzfb78zQKI814Qieys7ByMyB+hycnJFhmZ6UhOShDxcbGCxU1ySqKYNn26yM7OFrFxsUqUSRJImzdvkdwj1NnZ4+3p7kZnZ7dg4d7a2oaO9k7lKryro1OJ4faOdjQ1NoumphYvkWRRVl4lA8wBYsLE8SIhlETIrr2a5nc/FG0VldCZTD6B43bD63SrHiBVdKl8aIhY99Q3qmGwgdFRiMjJoiJJ5Yaut9kc2LJ5KwICAjBpyjQBby8JnDB2bCFLSyvgdjlFSGiYKr+DGvSdAumb2KxW1NU3IC4+sX8bEfoDZHeKi4q4xxA8NPJcwtZtO/GrX/2B19m7i7ah1PrkxxHwix0//Bh4sN/n9bW1dZ0rV64dERIUGJKcnIQACw9r6wfDxU2UGhNVxb2QXWuBhv9AVv0JsBbTcT5PG3MhXsk9eCJE3Lchkn4NETKb76ZzvDbOl4AMmuyxwvr2Yrh27vORo5hImK++FPq8HHqGb26BgiJRZBfIUKtW5KgoImvDmTgRaYoWdrtDFBwokp09PWjdvVd0bt+tiIvX5ULE1IkISE5VnRo8XMnXIkwROBiH/gR7m/Nagc5tcO1phrvON5TN09SCgGsuh7ZvjZGD8ND79+8rwLC8XCIcHBjfIqi9JHAqVm+AjsLLC6SGpiYjbvRwihOl94mSUEU2BWpr6yneAQgMCqF7h5htpTjYiZT19PYiPDRY6JXHtL5zpwOhwyefLJcTJ4w9++62zwoovoeVKS4LRPolNxxERIRTEePC0V/gd/F7eON3chmmw7Sxq2+fcww+/tkWTAJlWN5wkZgQi7jYGBEdHSViqJzr6NoOFjgdHaipqRVtrR2ypaVFNjY08bPEyPw8kZmdqeqG+IQkdFdXYf0/H8OW/z6vGmd4PpDb6YSe3huVlYGYMfmIysuGwRwAOz3T63JDo9eREPKgau0GWKIjET1ihOo93rZlGxxOl5w560ISOnZfBCisgcGhQq/XUjk+IPi6iMho1kaDG5T/W5pbBIv9xKTk/mtE6C9QPbpv736kpaaoOvtcAfdY/vo399v37Nn/EO2u8x31Y6jCL3b88OPMgBXFzra2jr1r122IrqurT8pIT9JGRcf7zp4qK+SeHFI0snc70PgcZPUfgQ6qlwUZRCYp6rFkzQPzIWK/oebkiPCrSERwz5Lj4AVfDmI8srsHttffh6uwTN2mS4wlUXAZdGmptH+Y2DkSTND6yBMTs9DwcGRn54q0lGHCWVOGko9XqDkvINISNj4fW5tN8pP1DaKqrhf1je1EZuwwB+ihN/AEXSJY/QZOIB2lxV64tu+E80DfULbeVpgunAn9cHbQwNf40N3Vg6rqauTm5vSJHTqtNcPZ043q9RvhsdvpWTygRyBxykSYQsNOKrw6rQb1dQ1obGqEXi+UGOYer/6N8wCCwhkWESGI2IInwEdFx/RP2IUeBQU8ZyFNmALYcUXf8fMVlPdi45PFso8/kSOG5/az2DkFqPLt+84cFBUeOmQKCEBMbBySklO4vCMzK0tkZWdrcnJzRUJCPFTnJd9Ll3fVVGHtA//E/nc/IDFjVvfD40Uo1S1h0yYi7yvXY8b3v4OsKy5XDQlmqkM6a2pg595QepDX40Ht1h2qoaHaZpXdnV24aO4cKsxHrC9G4eQenoiIMMkOL3q7u0RUTKxvitFghdCgva1Vke/4BO7ZGXxip6io6NwSO5SHeSjmHd+6q4fS/U464nc3PcQx2Ns0/PBjQJB3/RuBide9HtC3e6bAlndJa2v7N/771PMP3/ndHzYtfO8d2O0kFFh8nBSo6Goo+M4ayLrHIEvuIqHzEGDnlc7pHxlvtQVmQJP8Q2gy/gWR9FuIgHTA20VG/2QNJttYL93K836YGUh6VgA936J+nxS420aREKd65kG4ibDkZKdjR5FLvLCwHH98dDt+9Y9N2Li9Vm7csEVWlFdIdovdb+A00BPRic6GLomiZaCwKO5lhHPTDsjOg3Glw0TKdu/ZJ8dPGEN7nLAHq04XwtOTETsqHx5uadbp0LS7ANbmFjp3EtUrPV+rNyI5JUnyUJuqyhq5dfNmWVJU5Esizh99YRnc0CoJ6fX2sdjTBcXZae9GSFCQUEP7TjKrnZOgZO3tbkNAgHFwZwjOArz2ltdFm+OIra83mSopW3s71j74bxR9tFQJHc7wVNsoZyVz//xbZNx+k+wJDT3UnBKRMxwT/u//MPNXP0EwiSaeRM6NDM6eXqx+8GG0lpRh1gUzji0K6N3hEeFi+rTJor2jk+qWjSSBKG8N4vKl0WgoWbh+OoFeeD9OH5R3eQ2s3l5rK+01+g76MZRxEtbYDz/ODYy+9Jk8XU/nX8Osnf8YdcXTF+fNeiOw79SZQi1tf1y7ZtPdP/3pvbv/9rcH0dJC5PiEiDwZZB6yxqa/5W14S3/kG7LWvYtOecCjvpgXW11m7Gq+EM3B98MW+WsgaDLdywKDCMCpGnUSI95DAoDEjskIYWa9eAoMVD3DCVev9VB4WJx1OLRo6XBBT8TWHKCD3alHfl6KiIqMQF1tHdavXUOCp79aDznclOb6VOiyAqGLd/v4kdCS2NkFbw/FtY+ws9hpbm70xkRFi+LCIllXW98nvARCkhMRnZej5hUw6bJ1tKOtlCdVE6k7mbQmERgbGycmTZ6qJqebAkzosVqxYsUquXP7djXpW8V9IBfuPG14kJyUqNZj6WwnnnC6Y4ToW+zde0CSCCRtTXmNCfT5DkqTDRu2yvFjR1N2G9omnD2qbXjoMRR/tAw6U4BPuOg0yFlwOWb+5h7ET5iG3KwM4bbZxPp161BYsF821FXC47Yj/eIFuOC398AcysOBfSW1t6YO2LZT6HXcO3ScvEJlzRxowdQpEykNtfh42SfsZe708+uAgOuFGKpqTaiv43pn8JV/5R7/JKq6oYDde/ZzBtrv2/NjqMMvdvw4rzDu20/qpcZ1k1an+55Oa/guvN7n9OaOr4674kmyjmcU3bS9VlJadvs/Hnrs7W9/+y7nnt07qEQSmT0WQSaSowh27y7Iip/DW34P0LqYbGEPj3RQNpBr5xX7R+P3i27HXxZfj989H47fPLQZv31oLf776h7s2tcMu50YvUZ38saJyIN0sDc1343KO5KaLH4aBPSwGognW+8v7UB3r5s4h2+kWGyUCTnpYRgxcqQYTgLA6XSKTZs29mMPD/eqxUCfEQ9tLLdAU+woTs5tu+Ht4E/UF1f6JkGBwZpPPlmhVmJvqG8QHy36UFZVVJDqC0NoWgpMRLqYrLHb7Ka9B+DsovtPRuwwWG15nQgODsHoMWPF8LxhIjY2ChZLgFi7bqNcvWolkb0Gij8J3sEoeohExiUkCAflk7a2djpwuiZGo4YOBoeEQKs72d7PcxUSrW3tMiYurm9/iILquh3/exkFb79P31anGhS4sSDr0osw9ad3U5nKoPzUgwBzIHKH5SImOgpGowEdHV1Y8elK+cmy92VrWAhSr14g1dpAXNY8HlSv3oCajevV848LKqtGEtBTpkwQkZER4oP3F0tbb+/gK1deCUtQKH11QfUOdzIMPtqm0Wqo5jy30NTUxIatxrfnx1DHILSWfvgxcIiOXTBTQPN7MqohkoilRqsP8sLz+s5Fd/Iqm2cDjUQM1x44UNSxfsPm0WEhQeac3BFk/OnM4S2TTO7J8MuGp4GqP0C2Lyeezqv1k43njXhgUX0CHlt5NV7dOgdbq7LR3KlBRVUrSio7UVDSjt2FbdixrwXb9japxQmTE0KgU+6VT0CssIMCIgK2hcvgqalXhzTRkTBdNB3ahHgfST9ZCBOa9+1F+fJVas6Olp5RETQMB3oC4XDS8yhc08fF4pIZidAICZM5ABHhYdi3twAhwRYRyOtrnEjYjwtKPBaLWA3Hpiq4CgNI7NBjnd0IINKly0qlcNJl9BqHwyHsROJHjxkpAi0WXnxRVFdXi7rGGpkQGS7qd+xGb3OLImy8Bk/aBTNgZBfSpxRGukeScCJBGR0TLyIiwnlOjzCajKK+rh7bt2+HXqdFeEQ0qbOD5Od006KfQAlYWVkJS6AZ4eERpFo/G6p40qBnlZSUyMSEWGHhIZOn/b2HOIiIb9m0VaamJSmCftbn65wqSIhUrFqJ9X9/7FDvLsckcdJ4XHDvL2GJjaX6jnui6SjlHzOVN3Z0EhoWwl7hKO/rlHv24MAgUdDcLBq274LR6VKNEvw8nsuTPe8i9dzjgvMTXRMfH6/W4Nm8ZbskUSUCLCEHL+j7e5ZBZbyutgZuEj796umwP0BJXFJUKlNSktRCtecKysoq5ZtvLSyhn+/4jvgxlOEXO36cN8if93iYBtq7NTrDHF4fRaM1kh11L9IJ72P1RR929l12PLAFZI8CHWqv/8BdCFsbG5u2bd60bUxlZUX0zBlTYCDCrNwSkZKRnauB8p9ANr8J2KvpcqnsOA9Z67EH4KX1c/HkmiuxviwfXTYLdBoP2SAiyxqhJr7rdBp4yFC2tNtRVt2DHftbUVjajrioAMRE8yi+LzHq9DLZa4N90XK4y6r4ADSR4TDNnQFdSgrdfipix4DGXTtR1id29PBghyEPdTIcwksSlMJ78xVZGJ4VRq9n0iNBZB8mo1EUFpXI9PTM0zf66rmUVu71cG0vgHMPD5Wi4/Ru/fAcGCaMouTXKyJmNpvBizCyO14je4iKjkZkRBhqSXzU1dRLTUOj6Cir8HmRslmRM/9SBERE0vNOg+wz1P0SIWFh9L4IBAcFiuCQIGGz2sXq1Wu8vJinxRxIBK2fvPudLoiYtbY2U97TiojwUN+3OxWQaGxqqKfPLomMxp2b6+ucLIQRyz/9FBMnjGPh23dwiIEEm53yx/Lf3I+OyirVOMBlOzgpARc98HuEpKZRNj5ybgoVShYm9I/zQVhEpIiIDBchocGwOh0IjItF1+btXC2BnRU4SfCEp6ciNC2T7jmROkIiOjYGBoNO7NixW5aWFkNv0JG4ihocjQlc/3o9oquzG4EWk+CGH5UeZxv0LctKyqioagWVUWh15w6l7O2xiqefeaGLfj7rO+LHUMbBUuyHH+c8hNRMIvNwu9fLq/oLeDwOBxnC57Z9eCez9y9DLm3v0H1P0t+R6kj/gv2jLq2qqV3w36eef+3a67/qqa6qAzxdkJW/hSz+plrtH27SWVRqeaQF2+BVB/Lx4ze/h6fWzceBhmS43F64XA4SOEB0pBmR4QHqOpvdrdaJ0WsF9DqB9k47Pllfg5//bRMWLitlx0f00OOTUl5kUxMdQb8oFdn49vRCdrAtOM1qhIw2PQ1WfRDaHHq43X1GnITehFFRFNfDwkXv5R4dj9sDl+Oz+T6nDBYSujCKQgS0CfQnnPaVXtDAXVgG6XQeegcLHFtvr09N8H1eD4JCQjFlykQRSOlS29bu5bHrTN56Glvgsva5vO0vsGMHem9IWCjS0tORlZWOGdMna2LjYsS69evl4kUfyp4eSpOTdnbRz5Bu5A3LFU1NzbKxsfk05hiwl6dSb3R0FMyWL5mDcT6A0rGocJ/Mykjn9WLowFBNDx02PfoUWgqKfGWLoqE1mTDrNz9FRDaJkyM9qB0JzgfK8QGXBwmPy+O54OZrkT53NhUPLyWTFtamFhS+v5gupnJ6gnWEoLKVnpGh5vGMGjVStLa04dWXX/GuX7dWtrW1+4bOHqx4zzQorvGJidy7rBpcOA0HByRCQ0PQ3d0tPSQyzxlQlklPT+Ff6WrfjyGPs1Bq/fDjzGPMlU/Ha4T2Tq1Wb2bCyL06VJ+9AY9tVd8lxwJbygvCw8M+/N1vf3bhb371k7m0f4c6MzAoJYP2naVLl9/399/Mc7r3XAJZ/zjgqFchYbvN9rauIxx/WHQ7fvv+HdhcMQydVh0SYwy4dUEGXnjwArz56MV4/q+z8PzfZuNt+v3E72fgkplJMJl0ShApz1b0rOqGXvzlPzvx4juFsDt4/gpH9+gQBj10ydyx5fN+5G1th6exmfZPvRrR0jO1RNwEGfM2QxRsWjMFS7I3L6QnBSEq3NR3ZR+IzEQQ2Weiv337TlJJp2v0iQxpgyhyodBGUUyCvZQ9WLBo4T5QQul+OPGS0Om1n2eYFG6DPgARSYnQsMtcCjeDSZe1tY1+HPQh1Y+gZ6v3GgyIiYsFL+Z3wezpIjMzXSxZsoy9uMHDhPAESV6/g95tDAiEhxS0y+U6jUBoKE/aBeW1w1rXz2dosG/fAZX39WoNp77DQwkkGEoWf6TczXMPjK/XT2Ls125GyoypKl+fLFwut9YcHIJxd9xOe/Q8eqaXntN8oAgNO7i358TFPwue8MgI7knEiOHDxKWXXqRJSU4WvEDpm2+8IVevXCPLy8qlm1uHeN6jEj9nqpxpEB0TxYsPy56udtodBGWC6qLwyCi0t3dSeR+Auu6sQcBisSAw0MIGKNJ3zI+hDL8F8eO8gHSLWUJor/JShUx/2ZtPg9fremPnkruZrR8NbCFn0Pb3xMT4t5968l8Zv//Dr3D9DVdh6tRJ19Pxa/migYDcD13rUuT+9qZyncZaQAaFvXpRYaXN5dHhne3T8a2X78HCXdPQ1mOG2ajFr787Gi//6yLc860xmDgmDmnJoYiPC0JifCDSU4Ixe3I8/vTDCXiehND8Ock++yx5iJuAjUTOw8/vxXNvFcJmc/ledCSIwAoSJbrUJNohQsJrW3S2w11dxyfVJScPEg9Go1olXSN9YsfOYocIBw9hmzQqGnrdUaooIhhanY7dxtJOfxANHYUkANpoilYwxYWjQ0TCVVEF6eThNAffIWAwmo4SWamSzBQaAl2AiZKK0ooO9JAQ5IUPB5QMcUs2Pd8SGKiG1105/1JBAkOuW7NBWq3cy3P2qnhFZIU4tcxB99p66fvS3bw45annsXMElB4uh40+p/AJnQHMUgMGyovOzhbsfOE19Db45rYxYkaNwLhvfU3F8VQQFxeNvbv3IjwjDamzpioRxUNJO6tqUL5iLV1xkj2d3JhAdRAPEwyLCCfhE4vZs6eLSy+ZI8aPHyM6O7vF66+/7X3h+Zc9C9/7QLY0kwk5xbCfFLwu5OTmCJ47WFffQAcGD30jUQAr92RzI8u5AIoHezocO3Ykt6bxqA4/hjgGT2nxw48BwpjLn04h4/UzH0FgIsrkVrzhDoxcpi74DOG0zSGS9m+9Xl8yduyoJb/65Y/v/nT5+2HXXDNfXZA/cjS+8fVbYqkivI12E9TBfoRrHa7wtGJTaCBuigil8nmYDS1qSsA9734H9y++HbXtUXC4BLLTgvCPX0/ByDQHHrj/flx44RWYOHEO5s27ES+99DoRRhsZSYotPcdk0tL1ofj9Dybg93ePR2S4CR4PE3WhOiT+82oB3v+kEi52DnCk7WYjZjBBn5NJOwerDQl3SSW8rWR4uYXzpEFih8SB3hygenbaDZGf69kZOyLSJ3aOYj95grJBr4fbSfE7baJBL9AEQkNfX5iJ6DCIVHpbWpV3p88gadfz+ZfRu90uO3qsNqE3GQUPoek7QZfzs86Q8WfjTGEhMYYp06YIElti54490mEjAnLa6XMq8CAtNVm0trQK5eHqZMJA13rcbnzwwRIZGxstuPdKEdDzGUKPT5avlKNH5YsQdszR14M4tGDEjudeRfP+AxB9Q1O5sWPmr38K3WnMQQkKCkQP5TEdiZPhN17tcwFPechls6Fx9z7YWmpOrX7i8FC+42cZTSYEUbqbKZwjRw7D9dddpbnpxqu1l15ykfh0xVr56fJVkhf9PBPIz89jb5BobeY11QYBhZMeXHDBdLF581bJXhjPFfDoh4kTx/J40Um+I34MZfjFjh/nNFJm/c8kpecWjV4/WhKhZqHj9Tj2eTyOd/a/eQPXzIlarfYqg8HwSnh4aPHMmVOX/PEPv/z+vj3rk9evW2r+4x9/rc3K7Bu2qwiXF1deeTluuOEqVj/z1PF+gHcV4jxr8Tw9/g3i2RnEkbUHeXKv04RXtlyEO178GVYVjYKbnXwKiUtmJOGhX07Brk0f4Ktf/z9s3LQDecPzMWvWbCIAIfj73x/HHd/+Edp5Xg13PfDzyIAb9BrMvygNf/rxBKQnB8FNgkdxUTr/4NO7sGF7o4+nHwWa2EjoMjN4BVDa08FdVAZ3cZn6ffKgSBJB0QcY0au1oFsfStGnaFM4jAYdRmSFQ3O0nh36jnEJcUhNTca2fhnKRvBqoQmlZLUcHnESNzUk5PoSg0lPgMn0efUltCgvq5DcgzN60nhSG3o6zekpYG1tJ+J18sNyTguKoHkwY+YMWK027Nt7AG4if74PfAZBYUhJy0B1Ta1sb+848ffTZT3d3Vj4/mKZlZ0hRozMV8/yQ8LpdMFEpHtQENyThUaP5n27ULZ8pXIeoIbBejwYdduNiBqW7cu3pwK6LzY2Bi3NLTw2F7H5wxGelkpF1jd3p728ArVbdtCFJ9m7cyQ4fH1h5HV5DFTOeRgpz5267toFIjMrQyxd9ukpRuIkQGUhKiYeHq9X1tU1KGF31kHpojcGoKOzi4et9h0c+mBPmJMnTmCxwyM8/Bji8IsdP85pRAV6uCviHnZKwITL63Ghu7loa8GS70cFBlreT0iIL5g794J3H3n4gZsP7N8SvvLTD3S//s09gogWEW6Dai3/HOg5UdHJuHL+ZZro6KgFdCTVd+KUIP53L0yulbjGq8MKsqG3kyYJYIvJ2sTp0WF/fRp+8PoP8ODHN6HLYYaXiLfZqME3rs3Fg7+YijUrF+OJ/zyPyy+fh3fffRf/+c9/8OCDD+KVV17BM888g/b2Lvzp/n+gpqpGkaVDPTZEBiaPicPPvz0aGUnBqoeHz7lcXvzxse0oq/K5tf48JDRhoTBMGkNkwkUaQwfXnkK4dhbQuVOpSiSMgYEICApEuy4MvbpACoJvCNvI3HAEWo5HUDRkY6Ww2Wz0+3Q5Bi9kGAxhCIIwHi52KDTdPSqtOO/wW6w2dlDw+Tyho3SwOxzoaG2DPNgTRJd89pt2TmTrT1A+vejii0RZRYVsbm7pO3im4UVqchIqq6ql3f4lPUyU4bsprTes24z3318ih+VkYczYMfQIv9DhuSFFBwok95TxZPCDpHvIQH13L/a++S5aCkt8a+pQ2QhPT8GYr96ihpydDrhhQUqqNChdDFSfZM6bCw/VdRqdFl01dWjYsfvghb6//QweWpiclMC9vmjh3uABes8heJ244MILRUlpuXfLlu2+3pSBfueXQXpwxbxLxAcfLpGqceUcAAvySZPGk5nTjqNdXj3bjyEMv9jx45xF3vVvBLrh/Y3QGcJ8BEELj61aml3rbrvq6nlvPv7Y3+fv3b0ucPHid3Hnd+5AVFSEMpxqiMhx+YQDcy+ajenTJl1EO+N9x74UbI3YV2wobYlk38ffNBfXTs7Fq1KL17QCOczrWOTwhS09IXhh08X45ks/w/bqHB/BoX9xkUbcdGkYvrogXpaVleCNNxdixoyZ+NGPfoTIyM/mUfJ443HjxuGhhx7CsmUrcN3130BlZTU9/LDhHPTCKeMS8KNvjkRyfCDt8jhlgYZmG/753G4in4eJIwYJLU2Uz9205Hk79A7p7IV9zUZ4GnmoyMmSFi+MPDQkJAjt2jBYtSx2eKiYF+OGR8JkpLAek9h5EUbCi1HJC3ue9LuPBEVUCmgCJYT+s+/vbed5I74dNuJu1a12GEhUpGWki8SkeJQWFkun1e7LQ3SLXatBS1s7Oto60NnRKXnr7upGD5H63p5e2KxW2mxqczmdvldyq31/ERfpxvwrLhXr1m6UvSc7lKw/QGmTP3qsqKurR3Njk+8Yh+HIcFCc3URO33zrPbz17vvyivmXiGEj8khpnhuk6fShRTWR9ojIcLUI5rHLxCCFMKBqzTrUrNvkawDo+/6T7/4OjKGnug7V58GeErnQ8XC41JnTqJpjakO1CdXlrSWl6K6tpN1TGWp74ph3+SXi/Q+WSO6xGnB4Xbj6mqs13d29YuOmLejg3tP+rDtOFvQNQ8PDyQZFoKKy6uyFo5/BjQtzLpzFazNc4jvix1CFX+z4cY5CCr21ey6R4BslkSbuLQgwStx52xSxfuXLmrfeeRO33X4rQpkw85oOJ0Os6NrI6DTMmj3dYLEEXEZH2B/zkWD2zQuf8Iz+kVotFoSEhNydnJz2n4y0uM3zpxu3/OhG8WZuJq7SaaDnkVI8rNzu1mMriZsfv/09PPLpdXDQPosSdhc9ZUw0/vW7C3DDFbnYtn23+OSTVbKlpQ3z51/5OaFzODIzM3HNNddQ/Jlk9B08HBSXWZMScdtVWQgKNKh00tG7VmyoxwefVn5+qgSTEo0BhlF50GdkcTcQ8QcjHJ+sg3PTTrrgZMmEVJP6zWEh6NCR2NEFQkPvUPN1DomdvkuPBAUsPDIasXGxorS4TDjt/eCG+mjoeyYHY/eufcjKzKA684hAUdomx2WJ7LRUwd7M+R41jM3mwLr1m/DR4mWe5Z+u8i7/dLV3HRG+zVu2YfuOXdi3r9BbUFDsLSoqJeFagYrySjTUNbIwUoJPZYjTITCUlsYAiyKCau5OP5DKk4Z0Yv68S8T69ZtlfV2DEnY8H8cXN1/8ekgAbtmyXV192203ITiEihPnVz8ofXRoa21SvYcmI1VgxywQgxT0faXLiuKPPkZrcRk0ej08JOxTZ09H0tTJqne4P6DhbhyVNALBCfGIyR9OVZtb9e60l1Wi5UAxnTvNoWxfAp7jMWrkcCrf2/uh8eUE4HXioovnIiQ4WK6neqaC6pDenp5D5eqMg8rs3IsvFGvWbJRWXij2HIDJZMTVV10RRD+v8R3xY6iCSoUffpx7GH9xSpLUeF8g2xfBHI+3OVMT8PPvTIbJbKGKmQTOsSamnAiEF5Hhoez+OLGiono1HeGVPtlhQRpt4wICjHNiYqJuSk5K/ElGeup9EydMvPniSy+ae9u1E0b8+hsBQXdeWY2EcJsKBnNZbnRs7IrE2ztm448f3YbqtljotB5FekODjVhwUSp+d9dExEVblAc1l8uNN998Fw6HW1x19VWIi4uj1x4dNTU12LRpI66/bgHCI8J9ifE5eDEiMxz1TVYUlnfQaRY8GuwraseFlGahwTxsuQ+C7LjZrNxOO9ZugNAb4e1qo/AbYJw2DiKI7MKJpivFW0dkpHLbPqwqlWgLToHwuBEWYsI3rs9FCP09LkGn9/Cq6g0NDbKpuRUJicmCh1OcNIQBspfEWu/HcKzzwLmvL74kBM3XzoM+Pxf19Q3gxQYvmDNLfF4BEtQHdKFkyXLUb9sJrcEAN4mLC3/0XUy+fB7yR+ZrhuUNU1tmVgbSUpOQnJjAcw1EXFyUiIuPoWh7sWfPPlleToSl16qGfdmsVuFyOZUjBo2uzwPX8dLjaKB7QoKDRFFxqYyPjxXc43emoTWYKE496OjslB0dnYJ7mew2G/1uR0tLiygsLJFNTS0yOydDk5SYICyBQ7D3YiBApJXJ68cfL0dGeppISknhcbh9J4cIhBGVa9diz8tvwtndC/ZSqNHpccF9v1De0/rrO+/atRfDhuWo/M7v6G1qQfX6zdBRWbR1dCIyJxPxEybQ+waut5CHPUVERrKbapEQF0125gysDUX1XWx8gkhJTsSKlWtlb0+vahrh4dfGAHr/qdQZpwN6V2hIsGrMyczO4vGFfSeGJjivRkSEaf779HNmt8v9Ch3icdN+DEH4e3b8OAfxhtatc/9GaLTZXNmyYOBhWjfNz+R1UlQL1GmDVEpG1giMHz82iva+GRYWcl9eXs4TU6dOXHbN1Vd8+J07v/HYz+/54fefeuqR8StXLNG+9fbLeOC+Obhp5kak6N6E19qugsHc04sAbK0cifsW3YF/fXotbC4DtBq3mj+TnhiM/7t1BH7xvfGw9rTizTfexu/uewB///ujKCgoFu0dHWqhuePB7fbQezTKPShZI9/Bw8GHtBoSGDnITQ875OipvcuB/762//P2ioi+CA6Had6F0CUk+np3dGZY3/kItkUf+9L2RAk1PUtjssCVlI1eU5hyP83OEsblhSMwgNthTsRQatRwNvZwfDqe2dhBMj9Dunnoy2fPUC5s2zvAQ8Euv/ziLwodBilVa2MTemlT3tgowXjtIGN4GJ2k63mRRNV7+FkPIhMjLQlKnuzM0YyJjcFl8y4X11x3jZg2fZKms7OLCNweWVpaIfcXFKG0uBgtROB8rba6k0pjIkPotfZK7jE7K6A4T5o8SUyaOE6TnpYMu92B/fsPyJ07d3t37twjExLiMXnKZNHV1SOjYihPHS2NzzfQd7ZZbXLN6nWSBCCyslgYDDGhQ6JDemyo2bAF7eVV0Oh1cFNdlXXpHETmZp1yWT0aPGrSIYHyuN5iQfy40aqM8Tu8ThdaS8rg6Gz2lZ+BApV7I8Vx1szp4F53elnfiQEGlS8DO0q4/jqRmpqCHTt3y+LiUll4oEC2t/J6PNxQcobCQkhJSxVer1eUlZbRuwe2N23gIUnshOPmm66LoZ1bfMf8GIoYwJLvhx9nB6Muu3gqGbl/U0VFlS4ZIKMWN83LxPyLMpRh6DeQIY2MDEVsbPTICy6YMfPmm67N/v73vmn51rfuFJdedhkRvClISkqHDvVA/eOQJfdCduziqSEKbAfaHXFYtO8i/G3ZNdhTnQi9lnuciHTT+anjYnHX7SNwyexUlJWW4A9/+gdefPFNWCzBSEhMQXJKqmq4S01NxbBhw9QzjwTPM3nqqf+iuroKt916AwmeQPX8L4COBQUF0PMktu5thtPJAkmgrLobE/KjEBdLQungbcILbQSJorZOONZtVkNRpMMOT2kVjBNGQ5vAHVxHecfRIHTYV9mLVXt74YIeLhIas9MlpkxKhsFERvpLH8MtiSGipqaWhJJbhEdE0qGTJMvCCNm9AehZDOtHOriK9BwsYlBEIm67Dutra+WwYdlISEo4ekul0KOtpASFHyxGb3OrOhRGpD7v6vkwhZHgOaHw0HP5Otp4CFxiUorIzskRiYlxora2TjY0NMLtcrPLWWGzWSmf6Ch9gujdffceD/S8kuJSkZaWojwMnRVwvIh8mgICSNjFIiMzS+TkDtPk5Q3nbyY62lto60AqEaUhR+r7GyRme7p7sWvHTkRERojRY0aSMKbK4mh5bzCDylXT3r3Y9cKrsDb71tVhV9PTfnoXIljs9KOoLS+v8GRnZ/oYPRVer9uJytXrYO/qVuWJe1vjRo9EYGw8peMA5i96l86gR2dHh+qZjYyOVXn/jIDiFRwaipzcXKHTasSePftUw0JzU6PgNYMCzDyqeuDDwlVSComu1avXy5CQQBEUMgSdahwEhZs97gWYjMaXXn6DnRS8Stt5XkENTZw5ue+HH2cIWqP5h1IKnv6hCPu44VG49SoyrujnIQxeJ8aMGYv7fv97/Oznv8L8K69Gcmo62TsnVZLc20LCpWMZvKU/g7fij5BOXo/GZww0BhMqOyfj36vvwN+WXI66NjOMeie4gdJk0uFmEmf3/mAcJo+NR3dHO/7y539h85aduPfe3+Gxxx7DX/7yZ/ztr3/Fn//8Z5jNZlRVVRF3+KIhe/PNN7F06VLMmjWdbO6XGBzpxtUXp2BsXoRKN4bbLfHkq7yw6WH30ntEYDgCbrgShtH5FC878RoTHPv2ovPPj8BTXUORPFFSLdHtNaELFriJ5Gm0Goi96wBbD507geqJPrLOaIHL7UEvryl0SlUax9UOb6cL0uaLN0NL/60pKZGRMZHIzM4+eq+OggZtpeW0VRBP1YIXro3KGwZDEM9rPQUjz7cc7Ami+I0dN07MuWiOyM3NEZ2dXbK5uVUWHCiSWzdtkLXV1eyUjjOUIlrHgpXn7JxKWPoTXCA5DbnBQfV2URmRTtitnWhta0NyMotkv9DpJqGzc+dOb4A5AHnDhynvZcfOe4MUKi+61bDO5n2F0PJcHSLeqbOmkdDJpnP9Sz10LAYPwQtTcAhiqW5il/DcO9tRUYWumlo6N8BzaRQ5NmJ4fr7Yv79A8kKwxyuX/Q7uWad6IyomGvPmXynS0pJEQ2OjPED1xe6d2yXlLQmNccDDxK65p06dKLZu2S5t1l763EOYalKZzB+Vj4vnzuYWRf/cnSEKf8+OH+ccbFbbHxOSUiO7rQKhQUb87NujkZ4SNkCEgZ7J48AlE1P+S/uCiKfHCln/JGTtgyR41vpsO3NS2qQxGpvqrsRDy+bh493xJHCc0Gsl7E4PwoMFbr0yDXfdPhKhIQHEC908JAJPP/syfv2rX+Gmm27yrbXRh/DwcMTGxmLDhg0oKChQLffsjrmwsFC5n2ZhdMnFs/G739yD6Kij+VH4PATdHxFqwopNdXA4PGQTBZrbbcjPiUBiPPcK9V1IpFSbEANB5N6xbhtkT68ScK79B+Dt6IJxxkQInhv1Za2aQgMNxd+2YyOlVSmCYUV8xVqMunQGzDExdP8JEHRKU51WiG4SAoGBAcIY8CVzfY6EMEH0roBn/0rYlgfAU68l2yxh0+vg+tq1GDdnttAdixuQEffYe1Hw3iJUr9+kWq5dJCxG334jEsaPoej1A6ngNKRNR+FJTcsQcfHRwuN2i/aOTjV3q6iwGJ0kiM2U3saAIM5hfJPvXgalccG+AmRlZ1I6DbIqn9Kvo71D1tTWydFjx/LiK30nzjMw+STBqtxvr1+v1nAZO3600JFIGHJCh8GijcQFz9VpKSqBlsivl77tpO/fgbhxo315uh9RWFjsPdSzQ9AZDehtakYp1Z282Kijs1s5LYifQO8+A6LfoNfCK6UoKSmTKakZZ763kus/eqclKBgZmdmUu7yitbUdTc3NaGlqQEhIuOC1cQayccFssVAwJIqLS5CSnNQPFeHZgoSFbApFJfC9hYv4wNvqoB9DCn6x48e5ht9NyI+46He/+LopMy0aCbEWfIV7dc4UYdCYIa37geo/kth5HLD7enO4auRWf6tpPN4/8HU8sngM9pTroNc4iedIJSymjo3DTZfFYvIIE6JiIpXQcDodeOyJZ6mi1eCBB/6ijh0JJka8mBsLm4Xvv49lS5dh0aIPsXv3Ttx049X4wV13Ijo2hQJAAfkyk0M1OouaXftbUd3AvSt8SKKtw4F5Fx4xoVhooc9Oh7e9A67te8hu8no1Ojh3FkA2t8E4aRQEGdvjExuJ6JhwWPYth2f9IiS4GmDsaUJ0Tgaih+UoMfWloDAFh4ajtLSUtJoWYeEk6k6GTAky+talcKxYC9tKM7w9rBe80IzOxbBf/1joA3mi8TGeJ4xo3L0HO597BfauLvV9AiLCMPabtyIoMZnu62cyQc/jTxgaFoHk5FQRHGQWVpud4y2qa2pFaUmxDA62iABLiI9Ac7hZ7OwvAJHBwSd2KIy9vVa0tLbLlJQ0zRknhWcTPH9EkJihcmS39ZJoLZK7d+/mVnExcdJ4YTSSaB+KQodB8arfth3b//cy5UGpGm1ihg9D/i03wBwZ3e/l4sCBQpmTk31I7AidCY7uLhQv+UTt8/tDEuMRP24kdKoRZmC5Kvcm8ferqa4R9Dkl1U8keM7Ct6R4CuFVw9sSEngYrpcX/xRUV0qv1yVCQ8nOsJvu/k4PytuCxLvZHCK2b9+K+vpmEl3D6P2uvguGFtgBT1CQBVu37giprq6toEO8uJwfQwh+sePHuQI2dPfNmjXtZw8//EDQtCmjMDYvHMMzQ2HhxSkHuh2GJ4Dy3I/W1yFJ6KBlMb2TKnYOFQsdYxDajLfgydVX48VPo1HbaINR7yUu41U28NpL0vGDr+YjJ9WEtrZOREdHqyFdTocTL738BpKSUjBv3jzfu44Cdj390ksvQys8mDFjIgIDA+TVV80TC+ZfhvKKCrlr53ZZUV6miLLRGCD0xoNDrI6SMBSX2MgALF1TA5ebwkiGsKvHhcmjohBFxw/dQgEXRgv0+TnwlFbAvb+YahSNeodrdwFcBSXQjxoGbXQ8HTkOuREmdDU1oG37Nuh7WkiTCXhcbqTPvQC6E+2lETrU1dXLoOAgodyJn7DxptCydwLrYlhf2wz7Oov6lNLjQsiNCxAwdzrF8Rj5h8Sj12VH4cJFKPxwqfL8xF7Ysi+fi+wrLoXePIBexTjTEGHU0ztj4+Ipv0RS0msk7Yvy8kq5f/9+GEgoBoWECQ2RjurqSpmWmqLE4KACC3q7Q3R2dIj4+GihJpWfD9AYUVdTLTdv2iwOHDjg5Vb3gACTiIiIEMNJFHAv3ZDt5VK9nVZVJso/XdXX22nDqFtvQMZFs6iocgHr33Kxb1+hHDYs57PMQwLS3duDmk1bYWtrV40QOpMJCRPGwRzFYmuAhQfFz0R1l9vlIiFWgizlmewsClcKDwUAIWHhIoZsi06nEfX1PLytENGRkYJd1J9W+FRDGot3Db1Fh6qKchQVFcqCgr3srl90kcCy23tkdGw8BWMo5muJsBBefNsb/OGHS3k8/Pu0ncUP6sfJwi92/DgXwAO2/3nVgst/8ODf/hgwctQo4q9uJRYsFgNVSQNEOA9CDVvrgaz5C2Ttv4DeAqr86Z3M+umPJjAVZfgl/vTWSCzbokVPTy+MBiJ5Lg+CKXx33pKHb92Qi7jYILAXrl6rDTExUWQ/NKrHZuH7S8hYa3HVVQt87zsK2Ji/+uqrJHQm4/vf+yamTpkkHE6HbCESlZAQJyIj1YJvgsIktmzdzp56EGA2iZBQXp/niDqbDCO7uN66p5lEWS8dEHB7vEr4zJ6c9HmjSIZLExwKw4QRcBeXq00ZPoq3u7AEzi276XwA9COG96XHUb4FHedJvbXbdqKztlGN7+9uaFRemyxRR18/6Aug9CknMRcUHIgwMugnZLhZ1RDptDra0btlIdxv7oerysy6ib6nHcG/uhv64bygq+/yL0Do0bRnDzb86z9wcK8OxZt778Z/++uIHTP6zJFVFVdJwiZEsCtuC33X4KAgwUNW9u7eCwcRz9a2DsmuYHktkMEGEmno7e0VHZT3IyKj+uJzDoPy3OJFi2QX5ZnUtBQRGcFDUWNEUnIiomNioNdTBhzKaUAFqLOyCjufeyJTvXQAAP/0SURBVFV5KORiH0BxHHXbTQjLpPLUn05i+lBWVvG5YWz8Uulxo7mgCC0HitS8JzfVq8kzpiA0NZ1O9n8YjobAoCB0dXeLpqYmGRefdPaJPuUrrgO49zssNFgEBlrEuvWbZGdHG2IpfL65mseq8A6D6pU8uOlh7elBUWGhrK6qxrp162VgkEVERUVS3o5AZmY6vceshrNFRobx0g9nV/idInhNOY7Hvn0FQRUVVYV0iBdv8mOIwC92/BjqYP++D1133YJv/vWB+0zD8vKU0DmEfm5B/AI0AZDWvZDl9wBNLxPD71SG1geyvdHzsLbpZ7jveQt2FVuJ/zrJ2AjYHR5kp4Xgnm+NxlUXp5Eo4xXAAV5hv7mpBYkJcWRPtBR8icIDxdi2fRfmz5+vnBEcDZ9++ineeutt5I/IxeTJ44n4hiI0OEiQaBJx8bFgj1dh4WEICrQgIjyMjkejsrJalJeWydjYOMFi43NpRUbPYtLi47U8qZei5ZGw2tyYOzX+iz1lLHjCI2GYNg7uojK4SiqI+FMiEIn11NTBuWkHHS+FYeQwaEKJzAoy+J/7LJLIUDTqt+9E8/5CJRh44UEjEYWECWPVkJAvBQmXzo524XK5RURYiEq7Y0KjozcKNNbXY+26jd7K6t0IWrlbiPeryAZT3Dwe6HNzEPjDb1K8jrYuEYGeYW1twZYnnkX1hk19vTo2ZFx8IfJvvhaGk1lvqL/A4aR3mi1BRGbCeL0LEU7fmgSz2L1rr7RZrSyihd54FtbfOA5Y3NptdllP3yM5OWVIEqETRp/QCQwKFKNGDhdxVM6JeArap+LCDP0ciDuJnaY9e7H1qef7yrILKdMnY9jVV8AY8mXDWk8NpSR2sjLTDxM7gupZHdpLK1C1jsqnyajW20mZPgVRw/MoDIeJDrpWbdxIc/D3we3g+VOETm+C0+VEA+Xt+Lhonnd36g/rT9A3YA9tIWFhvF6ccNidgt2cp6YmCoPJ0hd/vo42lS68sbDRwUl1c3lZmaysqMSunbuxdetWb0dHm2DBzvVNXFwskpMSREREJELDw9XI6yCqD+12h/IQFx8XB3oHHR1qeZ3XdYvghpnQjz76mFdNXawO+jEk4Bc7fgxlsNB59I47brv9/j/+Rp+WkX7mWtPZEvBilG3vQVb8HOhcR8fo3X0GQmhNkIm/xfMbrsAjb9hQ09AN0jjKhrBwmDE+Dr/67lhMHkMG8GBrOxmTrq5O9PT2kkGIJRvDa7HoQAYEz/7vFXR3d+PCCy/0XXsYmCT+9a9/RWNjPS6/fC6G5+Wq1jt288vbQRLMf/mZFjI8QcHBIjY6Er1EgDdt3CJYBAWHHuYmmW5JiAnE0tVV6Oxh5wusASSiI8wYkcPundkKHg56NhlO09zpkM2tcO0pVPfwnBtJAs61txD2ZatJGPZAz3NxAngY3WF2gtLSbe9FI/dEdPeoePPaGDnzL4MxmITDl0KCW8jr6uokO3AwW7j1sC+MnOh9BttOgmTTxs1y7doNav2hsZMnaOLbeoR4ehk8pS3s6QDSbUPQ3d+iuMyAUK3svsccAj3L43TgwNvvY8ezL6o0ZU93AeGhGP+dryNu7FiK2plpOT46KMAUd157I5DSLjQ0BJkZ6YIMtfj445WytKRUuVMNDY/inr6zD/ou3MvR2tImU9PSzn7r9+lAkcRjJKrGgDVrVnktFotm/LhR6tuoOTl9ZfOcAJUFV283ij5Ygqq1G30L7DqcGH7dVUi/aDbFc2C+bUVFlcxIT+2rSAlc1xnM6G2qR8niT5SDBG5AiczNpvI5Eho91Yvchcu98hQmabdBtncpd/qyq0dtYO+OLEC1eqqa+XquQw5+3xP9Xjz8KQRNTS2irqEJSUmDzLU6pRPbA7YxsTHRYuH7i70VFeVq0V+qI4Rer0dxUQkqyiskO0JZu3adrKmplZEREZq4uBjBCxWnpSaLpKQkERkZQaImkAWU0HEDFefpg/aE0owbYIwGo9i6dTuqKipUL7QaPjeU9ILQw2IJQFFRSWhZWcV+OlLqO+HHYIdf7PgxVMFC5+E7vnnbrX/8w69EQlLSmRU6BNn0P8jKewEr1Xc870MdpJ/mDPQk/Ad/eDkRby1vRVe3TfXmcC+Njv5ec3Eafv29sUhODCIbwMaTiH1LCxsV7xoi4VOnTFAtvQpsJIisavVaPPvMCygvL0d6erryyMZe17Zs2YI//vGP2LNnN/721/swb97Fyu2ngjI2RzHKfce5RZ2HtiUmxpMR2yitvd2CF7dk8s7Q6gS6SejwcDYOp8PpgYdI/RUXph7jueySOhCmC6dBEx4C5+ZdgN1OD6Jqhkidt6kFzvVbYf/wE8Bphy4tha4PpjiysfMgJCFetcJ2Vlar3hwPxY+HIiZOmehLpy8BtyI31DeJ4JBgYbZQ+vEtRFBqa2txoKDYu2XzNrFn7345adI4kZuTLVIy0oSFiJjzkRdhf+djgIUNCTp9Mhnt39wNXXLaF/MUhUN6PChZuhyr738IXl5UlcLIf0fccDXyb7lOEaujps/ZAIWDe7kCLGZYzAFITk5SBIXIoVizZq3XZvUtCE4EXKgeNJUf+zbGkfsDAfpGvT093GKKRCJNhwjSUAGnDZUZnn/X0d4Op9MFE69ef3ge0OixZvVqymI6jB49SvB8jkGTR/oTQovehgbs+N/L6GlqVnEMpvplxI1XITQ1k/YHphGgtqZOk5Ka3LfXBxIytvZWVG3YTALMqoSLmcRXVI8N3qUr0fOf59H198fR86+n0Pufl9D79GvoffYN9D73pm/7H/1+5lX0PvECrK+/A+e2nfDWNQAOBzRUJ9NHpHdwXdr3vmNBo4XZbEIV1Wtcz4VFRA6uPE7fiOfyWQItIMEoUlKSBIkWsXr1eiyhei4nJxOpqSkiNi5a0G+RkZ6mhI2F6hQz1yuBgYLdbR+qo4+Rr/kdISHBqteHvQyuWrVWco9XXHyc0BuMx7xvcMGLqOhYdjwR/umnq6vowKe+434MdgygBfPDjwED1Yx46Otfu+V799//O64sz6zQIXEi6/9LQud3ZLt6P1eKNFHXolz8FL99ohYFJZ08oVFxIV7cNDTYiG9cm43LZ0ahobFBrXnQ29Orqa6plSw4xo4ZKQICAsgwBnxmOBj0m4ngq6++jcef+J96Fl/H4qmHSGJsbBR+fs9dmHPRbN/wrZPx4NT3Hi8R+OWfrpLs1WvqlElqci0bn7rGXiz47jK43V7VI5WSEIh//HIKcjKO48qbezqI8Ll3F6DjR3+AY/OOvhOEgwbNaIA2JgoBC+bC8rXroc/JAAzB2PXic9j07//C0dk3B4YEyHWvPqM8s30pNAYsW7JE9eywh7o6MqSdnZ3ejPR07ejR+RQsAb3eoHo8iNnD20pC9Pf/Qvfjz6t3cVpIpwOh901B4E//AWEhUXdED42kOJcuW4GPf/V75YyA7+NV4VNmTMEF9/4coen9vHBtf6Pve/PEaafTDbvDzguOoqiolLKV12s2mzUkijRMXowmkzQZjZK7f8yBJg2Pv+fVxE9EeJ4UiAzWVFXL0tJyzLrgAl7yvu/E4EdHZyf27zsgm5pbeb6dNzwslIqgFiQoMZrKs8rvlNcK9u2XVM4xZfIEEcQ9OkOC2J0CSNTVb9uGN2/6pmqo4LKRfuEszKayEZxMYmSAykZBYbEaXjVq5Ai1L+m3rKhF/ScrseqFV9Dc3qEaJcKo7hzfZkeozUV1M9kM3k7kW1CeV54hSawKrj+ofjRMnwjzLQtgmjWZ6oqjDy8+BMoDB/YXoLW1TY6hfGEmYXFS9fSZAteBlB67d+3Dps1b5c03Xafm2xwq8wf/nk7+5XdQ3LkOam5tx+rV6ySXFy4b7HBl0JcNTQCWLP4QP7j750uLi8u+S0fKfSf8GMzoZ6vlhx8DDmLh+P0118z/2T8fuh/JKV8kpAMKNXTtfciyHwKOpkMliCcviqRf4tOyS/HXp0vR1MpDen3gujs1MRhfXZCAnpbdCAkJkTOmTxUmE1XsQqPcAasha2SMjwceKtXQ2ITVazZg58490Bv0mEkke8L4MQgODj5kh04Jfffu23sA+/YfwKWXzEEwe58hkfPd363F5t1NyghazHrlTOHrNww/frpzYOh6b68N1mdfR88/n4K7ofmLBp7izu6q2aOb+bp5EBNHYck/H0Xdnn2Upr6O59hRI7Dg6X9DSwSDw3DQGLIBZkLlG7UlYbVa8f77S2RySqIYmT9cDdVi8afh6/rEjAIRHOfeQnT95kHYlqw8TOgQqZ/bjpDfXw/dhD9Q2Hidnz4RTbfycBxeN2T9Px+HdFPc6R52aRuenoYZv/kpCZ4ZFL+hQ9QPfSP6JipdCfzH4/Uo8UvZTV3C6cfrv+zYsRvVNXVeEo2S8rAgUa4JCQmWBr1RhoYFidiYGBLraj2KQ0nN30gRJd73veLzoHNMeopLyuivG/mjRp7Z8nwK4J4b7iEsKS6Dl/675qr5nJDEg4kIU3w4Ldet28iLv2Lu3AuEx+PG+g1bqZyORnRsLMXvTDXMnGFQ3L2cNq++hU/v/TP0ZjOcvVZMvuvbmHoP1ZdclvryWb+A8xVnKsqorc0t2PbxSjk7MkpYF6+E45M18NY2wSq92B1qRFWgEbzKtJ6undzQhRirEx51/2mA6g2hp/olNhqB3/8aLLdfAw3PSeL65GjxJCG4Yvlyyb2oEyeO84W/P9PjNMH1QGVlNVaR+BgzOh/DR+SRvhvAwT998ffQexvqG/Dhh8vkV75yvW9UwyBKl8+Bwyx83ubu/uEv295buOgbdHSh76QfgxmnWdr98OOMQkfbjy+99KI/P/Kvv2izcnKphj6Dfvt5TQx2RlD6I8jOjWS86BjVyRp9MJzJD+PFVdn43zvF6Ol1HbJjbCtGDYvEvXeNQ2KMCRs2bIHD4ZRz5s4hVtTPxr8/QAHv6uzCO+9+IC+YPVMkJcXjnWUV+MOj26HVCOWR7YLJ8fj3fUTseSjGCQbfQ8Sv+4HHYXtnMbwtbZBEbFXcmRgcBh5aVxVkxK5gAxz0Pq6gmEBmXHU5gi+e621pbdF091q9DpdLpqQmacZPGCd4WNnWbTtkW1s7pk2bIhIS2NX1YQFjgeX2QDoccFfUoPe5t9D71CuQPMROfSi6xiNgnOhEyPe7oJ/1A4jYeyi38RA73xohPXUNWPePf6P045W+cPNj6b3BcbGY8tP/Q878K+mAQx0/H8CEnj0FMkHinsaqqmps37Fb0jFvUFCgJjg4SAQHhXhDQlkERZOw9w1zESTu+a+OW8k57WljpxxFRSU8hAah4cfpMRwocDiOB/7efddwWF997S156SUX8XBAJXCOCsrXNVU12LuvwLt1yw6RlzdM5ucP07CXRd+QH9/6WOrHYKsDThUUZxuV7U/v/QtKlnysGhqMwcGY+eufIPfq6+i7ftYAdErgtDr4raj+4N4bT0OTWtTY9s5H6P14LbScltxbQ+ARZlSssT/cjAO06SifuqhOmdbQjSSbG17VU0MbixbeAgIgLNyWxjdz44dLzePhCkJ6vL46i5/NG38yDsrB8NBfbXI8Qu//OUyXXwhhPsYwRY0Oiz9aIlNTksQwdpRwNoVvX9i5saGFvtvadeslOxWYNm2yMPCQ3jMJjRbbt+2AzWqXk6eMF+yhcVCA04g3yjtusgMOhx31DY1Ys2aD99FHn9Zs37HrLrrqUd/Ffgxm9JVUP/wY9ODa9zuTJ4//5yOP/E03YcJkqoCIrJ4xcGudE7LuEcjyPxEr9xUeoQ9Ba9hf8PAHmVi8qppssIfqRqEIoDlAjzlT4/Gb742FyUQ30B0kdLCNKnV+2uQpE5n9Hd0onk2oWkHg9dff8Y4YnqsJi0rCgu98rIaysdhhL3J/+elE5GSEnxwxJYPmqW9Az2MvwP7BJ3BX1UHabIq4qInAfQZOQ4/cHBeEGnYb3gdO0/yLLsDoiRNgZpJJW0FdHZZ+ulqmZaZh3PixIjEpQQ2PUL0UREgkfQtvdw889B53QTFsHy2HYwWJVCYrB40pfSeOq3GCi4ROL/TpdC717xBxdyiCwy6ly5avxsZ/PobellZfLxA9n98TlJiAyXd/B7kLrjrDeXEQ4iApIHDauIiI8nAuHpq2ZetOr0ajkWZzgDYyMlxazGYe5kUCKIAIP89Xa5XFJWVy9oUXUeL2NV4cXib6s3z0hfHgXw8RPRZtnGcOzlXj1/GQx4O9XQePt9D3/2jxMlx//TWq1/OE8j7d6+V8SNfWUX5du26Tl11Lc69Y/og8njOnnIio4adHw8G492caDBSofHeWV+DNm++Arb1dNRLEjhmJC+77BaJHcI/dKfZ6ct3ANSYJA2m1wdPUCufGHbC+thCOlRvVMVVnHSzTnFZcrumvlsRMUbgF2yPM0LP7fCr7E+OTMXzcGBhyM6DNTIc2keoT2jj8h/LHQVDe8DS1wHWgFM4de5XjFfeBEnjrmuDp6VXzd9R7+T5+L73PfMtVCPn9T6FNOEovHl3bQ4L5U6q3Ro4cLlLTjzIvcKDBYaXNRbaoi8KyY+dudLR3yMsvn9s3vO4s5TUSgk/+52l56603CK4jzgr60ob+p76LzW5Hd1cPKiqruKHS9dZbC60bNm1p9Lg9PDab19pZRFsnbX4McvBX9cOPwQ5mAjdPnDjm0Yf/9beQyVOmU0Xkm1h9xsBee3q3QhZ+nQh6uSo5XCeW4Mf468Jp2LS7HVpeW4fAi3DGRATglisz8fXrc31G8KD9IGPX3dmFNWvWy/CIcEGCp+/8WTIwxwOF9f33PpQxsQl44q0WsWN/u4pGWLABd90+Atddnk2R7RtypAwE4cvioTwa6UmEtMP+/sewvf2RWozU29oBN6WLJHLBrXp2IoQb44LRZtIfqqQ0JIpyWq3I6HXCQK9x0TUyLFgGpiULER7qG1qmLtTA09AMd3U9JD1T9eoQyVFChVtyGSyGpIAmPAwBs10IuqUG+iR6KHEXb+YLsInZaNixBdufeRENu/ZQ9HyEhocSclTZq9Pku7+L1AsupBvOc6FzPHBisctagtfjVq3IdiIQPFSGSIQ3IjJcS8TB29TUjPnzL+FEliwudDod6VvuAeKV6A30CG7rODJv0f6XZDdf5uH/0Sa97OJaiRtupXV73LK1tUN0dnR5rTarJjDQQipWkMaR/E7646UgaNgrlYbng+zavRdXXnm5CAkNocicQu+TIu2+tPC4HPhw0VLJc8iGDcsSZhI8BgPn6sMgeCSnFnqdXrkJVqJrMNYTB0Hfi92wv3njN2Eg0uwiETLsmisw50+/hZ7ntJxMmqlPRvGlH9Jhh7epDa79RbAtXArbm4vgaWnrK8+ULzhJ6NtyT46XdjTcQxNkgTYyHKbcTFTQJev374Gb8h3Psxt759cw+QffgzEwiG5koUE3qnTlv/TncHD+VX85LLzxq1xwrtsK26sLYV+7GZ6KGkh2gKDyKIHqFv3kMYh4/p/QkZj6wrBMElX1tbXYs7dA5g3LEQlJCRT2I188QKB3cxns7upCcXGZLCurkLNnT9PExidwAaULzlA4jgb6nrt27JZt7R1i9uzpKgsMOFT9xG/yfVuPy4menm40N7eBF1zdun2X7a233m/ft6+AvUtsoe0j2pbTNoTGK/vBOCP5yQ8/TgNcC83Lycl6+h//uD963rwFVCf3Up1NWfeMtUBxMSFy3PgcZPFPFV/hRsC9jRPwhw9vwd6qEBj13HpLXImuzEkLxd1fG4HpE+KPbuA1OrS3t8m9u/chKjpSZGVnKoI/GIkMUQd8tGgp1u1yyA/WOdQ0Gna6cN0labj3h5PpAjKQRGbZgLrJUPDkf81Bo6/IQ992JJSR0dMPPZyVxaj870uqtTasqweitR1o60QzkYRtIXp0BxDRoxfzU4j6ILnbgewOGywujxqawmO+j3wFE2VK1L69PvB17DCCjmuiwtVCp0G3z4Rp+np469+FvYuEaEcgmnvvwJ4Py9G8Zyc9yLdQKL/AQwTZxN6Epk/GhO/dgcicYfRMv807KSiLw9+eSb+vXNVW12LpsuUyOjoKdqvdaw40s/AQZrPZazKZSAiYBAsBJv5arUYJACb+lCckzyfib20w6NVxFjEu2kiUqhzB/3M5ncLpdEkSLKK7u0d2dnaCCBWcToc3NydHS2KDPq+g6oTyBt3BvxX/6YPKS/Q4jd5IpJTL81Hy86lAo4fLYcO2bbtQVFQsw8NDPUpUMwQFgjIfDwfUa/UylQR9bGy079xgBKWRx+HA9mdfxroHH4GO6gEe5jnp/76NSXf/hMpJd9+FXwJOa84blN7ezg64iyuUB8feV96DcwuVR0p6QeJPXafKMzdi0PcKDoLdEiCD87KFYdQwGGZMgnHWZGhC4kiArcanv/k9OquqVflPnzMLF/z+FwiM5/r5FHpVOG+w22ro4G2oRc+j/4P17SVwl3AjGJ8kUNgMU8Yh/NkHocvKov0jhlvTt6+rrcGGDZvkmNGjRFpGWl/eGiBQeeF6u6ujg+d9yt1ke0bmDxfDhg+nk5QGR7NTZwNkWJ/8z7Pyq7ffKExmC31vCteRlXt/gO2tGiwi4bD3oo3Ec3VNHfbvPyA3bt7WufC9RQ2UTiV0wXbaPqSNhY4fQxh9JdMPPwYtJsXFxb7417/el3Xbbd9EUWkNiso7MHVsLMLDeQ0Zrgz7rhwosGFz1ECW/QiydakSOm6vwB8W3Y7Xts6BxeiAmwyJUa/D5NHR+OkdI5Ga/CWtvyR42tpaJbtDZk9sw/Jy1UTwAanYTxOS1N2na/bihw/sU66zeUHU6eNj8c9fT4fJ6EVjQ7MkEimYLLJo0+v1MsBHUBEWFkpR5eFoHK/D46aB02FHc3MTunpsKKmqkvl5eSI1LAz2dZvh3LyT0rsKVW0t2NHWhPbaemgpfZlMeGkLdnqQQYIn0uEi0eMl0fNZy67vNdK3r8iMgMYcAE1oMHSU1obhmTBcOB3aS+fA6SpD5/pfor1oJ+qKQlCxOxA9bW5odSxydPQ5fHN2eN2fiJwsZF9xCcZ+/SuUJYxfJDB+nDwovzQ3Ncu9ewvlBRfOJQbCaeqlNOe/Eh1EzvbtL0RLc6tXb9BLylMazlu8/ofJaFJDwpTw0QgNDxVjaHVaEjYeqYoTlcvW9nZNR0eXV6sVYurUiSIkOJjyEudJFlxcfxxs0T6GOeQyOVBlk5+rhB9vRz6fwkVlqqK8ShYXFWPchLEiPCKCgnwKBH2gQd/A0dGJj39xH8o+WaXiFRgThRm/+CGyrlhAYf6SnniVDlS+6Rt66mrh2lUA29KVsL65iARFHQkaKm+qF4fEqNuXLpqgIOhSEqDj4Wij8rDDrHdf8OO76CImspwXuEdFh9aC/Vjx+wdQu3k7PUejemUve/gvCMvoB8+J9DzAAOfWrej6y6Owf7SCXkvP5PiQEDNdOgthzz4EbUwMvetIwaNDbU0NtmzeLnNzM0UOrz92MI/x/Qdx8PepCBIyVmwiOzva0NjUhLKyShlOdfLY8eNUGTrt+Pc3KK5FhSWyqbkZGRlpIiw0FCYzL8NA4Tzdxk023ErgkDm3daGGxE1JSRn3sLk2rN/csvTjFeW9vb0H6PRW2njB0Aq+1o9zA4eVKD/8GHRICg0N/t8vf/mTOT/72S/hdHbh4ef24Jk3C3HtJWm47aosZKWGgNew+QJP6E8cdEyw/ypIRyM3ymFPdRr+tPg27K1LJ2PiQESIEVfOScF3b8lDYBARqROpmDUG1FRXYf/+/cjJykQyrzvDxweCVJ0ONALtXW7c+qNlqKnvVVFjZwt33ZqJ8IB2lJTVkLHOEgnxsSivqJZEUGVwUJAmJDRYEgEVRoNBeSDi1nkmpqxZenp7RXtHF5qaWqVOqxNjxo71zYNQw0q4x4dJBL3IZUXlJyuw6ZmXUb9zlyIr3MtDWpMgEOpwI7bXiRASPBY6ZyKDxpNrPSS0bGQ4Q5LioeNJ71FhkPHRkHlZcBFB6m1uRVdZBZr37kD9tp3oaeUeH151nf7Sq3neCc/n0Or0CMtMQ9KUici/8WqEZ+fRe3ms2yD7RkMV9M2aGhqxZ88+OWfuxezOy3f8IMFTf5mk9OUH3qSL+D73wNC3oo/lJmFUS8Sltb0DMdFRSEpOgKdv7hyLVfbYp8gyly661/eMIfT9NCYixBuk0+EQ4yZMIJFH5YMZ7GACfcfexia8ds1tsLa0qgaCmFEjMOePv0bU8HwqL8foAVVD+zg+briKyuBcuwn2JSthW7Qc0sZDw3gIIxF2Eq3wOCEMRmiTEqAflQvDmHyYLpkFw7ixIGmLZZ8uc182d47uc2KQBEVvfT1W/elBFC1aBq3RAGNQIK5+7glEjRhB4eqnBgsyCrKrA52/eAC9/3vdF16uI+h9QT/8JkLu/5kvzx2Z76i+6u7sxIYNm2VCQrwYnj+SDnLd4yBt4/OUaKV04F5LiyWQ6iPOx/ztDz6n7z1HguLNQ25bW5pQX9/IbtH5WXLkqJEIDQungkHxHqRlQFKZXrF8pTRQPueeXV6oNDY2FiGh4XSSw9134ZeB6w7VU8oiWcDa286Lz2LPvgKyuYWu9es3Va9du7HAbrfz4qCbaVtGG3uk8OMcRJ9F8cOPQQcLVXQPf+PrX/nmY48+qIzCum11uPdfW9HQZIXT5cH4/Cj86ccTkJ4SShX+ABp/EiXo2QDvjrn027f74Y7J+MuSW9DSZUJmaiBuvTITV12cgQB2RHAyYaGHNdTXyf37CkR6eiqSU5MGXw8PBcdmc+PBp3fhjUVl0Ok1ZEhdWDA7FFPyvNJgsohZs2bScW4tZ1AiEblhMrpl6w5eS0gGkfixWAKkzeHF1j2NsPV2YURuHGbPnChYUDDZ+QKBU8aKqygdWgsLsOOZl1Dy8aewtXdCbyKjT+f4Du7p0dEWpNMhWGcAuz92m82yS0gRP2YkdFHhym20raMDXRU1aC8pg621nW6nNCaSxq38PBSGjSjPK+GV1o1BwYjMy0bcmFHImDMLcRN4YVO+oJ/IkR8+UPo31NUrT26Xz5tPH/QE5z+pfHEYDg6LUx4OKVccfn4oCZtjgcjrsqUfy8DAQDFh4gTuPe07wXlyELTOU3q3FBTh5fk3kj4xwGWzI/PiC3DZv/4CHU82P7JOVCKH6gvphGvHPthXrieRswr2j9fQcRKxaqga1SNUHiXFTxMcAv3YfBgmj4ZxGgm+C6dBmKneV71fLjXEdNGiJZ4rr5qv/dy7KH957Has/vND2PHcKzBYzHBZ7bj+9WeQOJmd3PRjeeZeFKsVHT/8PXqeeoWEGQkgqkt0GSkIe+x+EmaX0kXcw3Uwb/Jf3rRw2LvwxONPK6c1PE9NDdWkU9y4Y7FYwO7Lu7p6oNVoeQ6ZcvHOjUdBQRYRFBxG13H+98Wbh2HW11aTyGlQbtJtNpvMGz4MsXEJJHKOUs8ORpBd9LjtalhZY0MTIiPDhcFgpHjk+hLvBMo0i6a25mZUVtVQ/bIH+wsKXDt37ilds2bjDrfbzQJnY9/Ww9f7cW6DS4gffgw2aHU6zU/mzJn503899BdYgkLR0NyNx1/ch+37WpSg4AUuE+MCceGUBISFDOBq5GRx7E4vqoo3INz5PjcQqdEW64qGYdGesZg8Khw//lo+Lp6ZAqOeTp5sOIicBQaHqqH6+/cXypDgoEG5zgB7p+rucWHpmhrodRoSmwLjRqXiazdMEkXF5Wo+RHRMlI94qXk89I8ilZCYItLS00V8XDSiosOFW5rE354uFbVtJtFpM4vGlh7ER5nIoHPrW9/LDgenAz3PHBWD5KkTYQoLJn7iRjcRZCYtah4HE1u6zk6Ep8PlRAsTjs5O0cvj0/fuR92mbajftgut+wvR29CoHBloiYjwMDVBH9Pr1cJD8dHqXAhLjUf6RXMw7Kp5GH3bjci5cgGCk5IgiJQNCZIw1EDfjud7dXR2ISI8WBhYxJ5K1udvo77P4Co3/QbK4rGx0aK6qlbW1dbB7XYInuTe1dWFcO65PMvgnoyqdRtQsnQFcX7fUKEkKq8ZF19OdcJhvTpcVlUvm4Rz63b0/vcV9Pz7f+h99jW4yyoguOGByjQVSCrSHuio7AUsuASB37gJgXd9HZYbroY+J4fqYC7z3Mrv68XhHrwDhcUYNiyHu/PUsYPQ6M1o2rUb1es3KyHG4idt9gxEZKX5wtNfoPcSI4dhXD5c2/fCXUrxoX0ve3Ek8eadMQYdvT2yo60dHe3taGpsFDU1NbKirEy2NLeIqKgoWK02eowXQUGBSvTwAtPJSYlk80zstZDPs+MMNf+G0d7WTvVviWyor5e9PT2iq7NT8kgBa69V2B0OmZOdheH5IwXPgVNCZ6iUD/qu3OgXExsv0jMyeJolr22l0icunkXb8eti7hF74YVX5JP/fa7ztdffLnjs8ac/2LBhy0sVFVXP0Lkn6RJ2MlBGm3/S5XkCv9jxYzDilmG5OX976qlHDKnpWXC57Fi4rAKvvF8Co5EnIXsRE2nGD0lkjBnBBHuAKnAWOnYPXn6vEFs3rcD0rI2qjuVG5G0VeTBEz8Ov7xyG0SOifQ2VRxjZEwZV7KFhkTCa9DhQUIhgMnTmwMEleHyLd0q8taQMB9fbiQ4zYcbkVMTGhOPAgSKYLdzKGELXHWaImIzwxulDCVdR3Y1n3ypCe4cd2/c30zlg1sQ4ijOT3OPEl56pMRoRPWIU4seOQEhyAvSWANjaO2Dv6CQ+5aJXCDXYiTf1OjKWfRPZSdho1T6DxZLHQUSJ9gPCdIhKsSFzYieGzejFsBvuwIhb70b8hAkwR0bQJZ8RKj8GAPTNed0ZJ6nnqsoamZiU/KVE5rwEpZPBaEJcXIyw2+2irKwcW7ftlB2U9/Pzh/cjYz8FUDnykmAt+nAp6pXnQqGGimVcPAdxY8ZR2Lms0XXcJS40cG7boSb19/z7OVjfWAhPdR2JHL1vuJrLCSm80A8fjsCvk8D5v6/C8o2bYZwxA9oI7snhxhTujfl8XcFiZ39Bkcgb3uf98nCIALQW7ldih8PKwix2TD5i8vNUg0e/gl7NvVCmtATY31mi6hpezJR7o9uiw+HNSFFzetiJhtvjETynkIl5dHSUyB81QmRkZouU1FQRHc2NQ1EIIyHLw7S5jMQnJoHPJSQm0PkIERERRkmmQ09PL3jdKhJ7IjgoSLDDFhZ9Wdm5wmwx0ccZQiLnSHBdQJslKITSKFoU7C8gm+wgEcSC59j1ssfjwU/u+Y1r4fuL/1pVVfMPOvQSbetoq6SNM5Af5xn8YsePwYaUoKDAF5999tGoyVOm0a4TB0o68MCTu9BrdanWHvZ5dsv8TFx9STpV8kzCfTf2K4gkt7c78NCzu/HaojJYRDXmjdni4+20hSTMwOxLb0d6krmvQu6771RBDw4J5a56nVi5ai0JiGioNQ+ONNxnC5TubrfEqk116Oj2NYZZzDqMyglDanKi6OnpFk1NTTIqIlToDQeHsx0GIjtulwertzRgxcZaJVo5brxA6bw5qb40/DLQ9TxwzRQeiZiRIxE/bqQaZsZbUHyscmCgPK2pORo6NW+AW3L1JhOv4IhAIg+hyYlInDQeWZdfguELxiF7zB7kjCtH5oRexI+ORnD+t6ENzCFFZDuxMPlx2hBaPZXtXjQ0NCI9PeO4JOa8BuV/nd6E5uZm6aa8PTJ/hEhLSxGhaq7bWQTVDR6HE7tefB1dNXUqnBYqa7nzL0VYOpVtOg9hhHv/PnT//Un0PPwsbO8t9okcHffkaEi/ECEnkWOYNA4h93wXgd+9FeYbroR+WB6EWe/rHTpOeWSxw5PNc4dR2aXfn4PQorOyHLWbtqteHe4ZCc9IQ8KEcdBx3XDk9acCshfc5S+lBtW1VSikvNy9t0iGVNcJkJBzt7UgIDcL8ddcLsKDg0RYaIiIioxATFwciZdkERoWQnUbhYPzvtp8JP9zYVP7vnOq4Yb+mS0WxCckibj4eGGgOpXduo+fMFEYTVQHq172QWI/ThcU5wCzGaGhoaKgoICir5HhkTGUZCzkvgjOD0uWfuLct6/wIdpdS9vRL/TjvAE3gvrhx2DCj265+bqkuRfPoZ9OdBKxfvHdItQ2cuuVBnanB+NGRGH+RalEmNkIDkBlrtGiuLQdv/zHJry7rBzdvRI2N/e0+E7z/Nf0JA1SYsna8Pjw/gqC14XEpGRMGD8Wa9dtlD1dXRQWescgQQAZ02GZYfB4pOrdaWqxo7q+l844MXrUMLWQJE+EVWPtvwAeDujB7sI2aInc8OTb0GAjMlKYqLHw8V11QqB0EsKNwLg4pM6+AKNuuxnT7/kBLvrz73DpP+5X8wQuf+QBzHv0Qcz7998Q+/VbJB+79B9/wtwH7sOMX/4IE777HQybPwlpo+sQmeoBTzfyarMpKFEUFv/IhjML+viH5lkMnvw+KEEEtrCoGNnZmSI3Lw+paWl9J84uuIeitaRUzTFhosk9O8GJCXSGRE5lNTrv/TNav/ojdD/yDJzbd9FxoXpzeF0tHlZqnDkREc/8ExFPPYDA73+NRM9ECEXYbbSdmPjlHpKjQ8IUEgpjcJAKG4dROVGgd582WORojGhpasH6devkRx8t8rY2tyA2OwMJd31daQ3eKKawkLjTNbcq+3Kwl1nFjYUc/+ULTxTqwfSX46zudyIjLZU993m5fvysPJ1DoLwfFR2JsWNGoajoACoqSiktD85d+yJ0Wh5XjrO0Oqkfgw1+sePHYEJGYKD5pp/d8wPKl1KNS167pR5L19bAZNAqks2LdV5zcRrSlWvnEzOCJwyuGskQrVhfjV89tBnrtjWowzxfpctqQneX3qc9aJO2WsBeT7/7uXOUDFVGVgYmThgjFn20zNvT1UPv6DOMZxNkXE0kdnLTQ9V34TRpabehrtlKJyl8GhNtQhyTcNAlLHb2KLEj4CGxExdlRmYyi51TMMzK0DNRcFDyUNjCwxGRk4v48eORNG0aUmbOUHNvUmbPhj4rw5syfRpix45FRG4uLLFx0BqJlPWWwNvd4eMZtAlTJrGSWHpwP+crP74EUs1NCCaC7LR3D478Phih0WHt2g1y1MgRIiYmWtUVviFKZx+uXhusRPiZxLMnQ1NEGIIjQtH76KNove5O9Dz0NJxbd1PR8iqParw+DgsdXosm4uVHEP70gzDffg107CGNWQmVa9WTcRII5cVejwoKT0iQT+xQ2HguYQ+FlR2RqIrpVEEih70AvvzSS/JAYRES4uPEyJHDBXvWTE3NQPSEsUI7LEsNW2MnK86icrhKeRRVPw+d6wOnvcfr81N5zoLyRGx8PDIz01FeWoaO9hb6Dl+ksZwWublZPDnsm74jfpzv8IsdPwYTrr/t1hvDUtJSqFKTaGqx4YmX96k1bJj/MEGeMSEOl8xMoktPohXsRMAvoO1/b+7HA//ZiQNlHdDxPBV1SiIxMQYBYcN8jW9sTmxlgKOCfg+A4SL2HZ+YgOnTpmg+/GiZ9Kg1R84yKN489CydxAmLTk4up8uLRhY7fWPCeZjaMTva6Hhrux3ltV2qV4ifERdtRg6JJyYjpwX+KEr4MPk7YoMb1u4ezeeOMYlytQO93MLcB/7UARnEQ8J85/04g9BBaPS87oUoLKJyJZij+HE08DwPno/AAzoHDaj8+Rbs9DUScI8N9peg97YfouPeh+AikSPtDvqs3FNDZYtEhmH8SIS/+jgiX34Y5hvmQ5dFZY+heimOVYkcH06nmx5+tHSRMIYEw0Bi2tezI5Qw8zi5fjjFdNSYsHz5x5KHzk2bOkmQAEVKShKSkpOF2cKdCW5oQizKWYGUbnqnFp7aBnjqGvlm9YiBgHJEcC6D63qqn7NzsoVOr5Pl5ZVkfril6vPR5rma37rjdnH99Qsupl12SBCkTvhx3sIvdvwYTLj4umsXGNi7FruWfvqNA6is7VGig4l1dloIrr10AIavkfHjhTL/+Mg2PP16ARparOqdXK9yo9GNl6fh3h9dCF3IaB8P5nrVdgDSVkg/BmjaG5GChKQETJ08Xrz08lu8WEjfibMIoUFcVACCAvUqbdi+tHbY0dbJ7oLZGYAvaY4G7g0qKO1UIofv1ekEEmMtCApit7T9+C2/AMke244IFgXU3QZ0b/cFmF9vjCMyNjiGBJ03oAxks9mwZPESuXLFKpmRkc6OLuSundt8Be8IAnPeQ3qYWKOgoFCuX7cBVJQGRRpxb0l7aYXvmxF4YWFjbSMcn6yD7OoGDFRfUzClwwHdiByEv/IoIt/5LyzXXQYtN2zxff0wv8Rms4r21tajpIlX9erw0DpV11A9Zmtvp1eeYq+Yxoh1a1dJs8kkxo0didT0VATR8xVUNzHHg0RVkAW6nHT6Tccojp6WNnjbO2jfl079Dop3a2vb6SXiUEBf+k6bOlnU1NTJiopK9U2PRGx8HB76x/36r33tFu7deYe2bHXCj/MSA1Tq/PDjlJCRl5erKu0tu5vx3scVap6Olyq3QLMeF09PwpjhvBK1rwWxX0BCp7ahF/f8dQMWLq9Ar81DdslnLM0BWvzw6yNxz7fyERYZDxnI6zKoU8p+ye6tgGsAhrIdBJGI5JRkzJo5Vbz68uskeAx9J84eLAF6JMcH8nAJlU4tbXbVY0OJQJ9NI4WGF6M5ApSc7L1tZ0ELdHQPf8/wEFNfr84A22Z6vMUScESGoWrP1QrZs8VXA3IQAsgOmthRwuAYFnTOg8q41WrFso9XyAnjR4t58+aKESNyceX8S0RnR6d86813ZVsbCdLBIPIHC6jc6Ek4XHLxHPa6hZdfek3yMKovkvszCy4+XfUNKhz8W0eCIsDpVm76lZBhj2TxMQh9+I+IXvwCzNfPgzYhznfukDg4PbAL+tmzpouF7y8ilcHi6vA04Tk7wSR4uGfHq3p2bG0dyqnCSUOjQ0lRAXp7rezxDIHBwaqe/kIcaF+YjNDGRdPb6Ty9U3p6yWb0Dfvtb1B82SV5WiqJx/MBlMfYk96smdPEnr0FsrGh8Yt1BX2XxKQEPPT3P2n/+pd7LzIajW/T0Xm+k36cb/CLHT8GC2Li4qJNFosZnV1ONZSM19JhcG/A8KxQ3DSPW8kOqo1+ABnb3QWt+OmfN2D1pvpDw7MYUWEm/PVnk3HrlVkwGqiYSC2EeRiEJZFtp6/kdCwnwryTDM0AihAymsnJiRg9ZqRY9OGHVMMfe0LmwINIjEmH5LggsiM+JwUtJHR443MxMVFobGwWDpvtCLLBw9a9ar4OCyS+NyrchLzMfhjC9mWgcNg5PIdA4eJJz9Y9FCgexkKg7ykCskjspNFvv9g5E3A5Xdi8eTuiIiIQERUNU0AA5Q0NjCYTZsyYIi68YKZYuWKtXLd2PZw8t+KI/HTeguoDI5HoESOG4Zqr54vCwmL5ztsfyObmltNXDKcCtxvWtz9Cy4tvQ62PQ9BSGE0er+L/ItCMwJ98GzGr3kLQ92+HJjZa1btKIPQzQsNCVWv/k088KUtKSukVHAaSGm4P6R8L9BYLJPfsMCg/9ba0UjhIlHFATwQU7tbmJhQXl8oRw4eJUF7f6HjxoOvV0L3D4FV1EdU7/Z2f6XmffrpGjh8/+vwpKCSUg0NDMTI/D8s/WSE3rN/I6719/nvS9w4LD8dPfnIXXn/tmRFxcbHP09Ef+k76cT7BL3b8GCxIy8nO0vHEwkde3Iuahh7lDIDn6bBTghsvz0RYWD8NeWJzQNviFZX4xYObsK+kXZFwXx0pVI/D43+YgRnjY5VdVuKGu3KMyWRRL6QwqMsAWz3QuYoMfiftDFxR4nVisjLTERMdJT5etsw3pO0skT+zSUtih1f0pmBQmrV2ONDW6aAzHuQNzxeVlVWyrb39C+HjBUmLyjrVPSx2IsKMyE4jsXOiRONUQGHo7uyE0RjwWZMfD3fwdEJ2rPR9Q369jgiJOY8SmoeiDLD48gPd3T14771FMjoqUk6dPtm3DsjBfEB/uQ7ghTKvufZKYTIa5TvvfojqqhpFXlW+Ot52PoDSiIVhYKAFF1wwQ8ydO1usXr0Oq1ev9yXiQKYDP5qez0PXXHsOoOXqb6Htmz9DTycPz/KB15UJ0BtgunIuopa9jNC//Qra5DhfuAawvHPQsrIy8PWv36q6mBYuXCzffGuh+/U33na/9PprrgNlFV6jOUCVee4JOrBjl9y+bZd3x8490u7gOuw4oLA7bHa5ceNWmZ6RJnhO5XGFjoqnDoKHzh2qUyiEvL5Xf3tBprywb88+npAPPc+XOp9Agofdr99wwzUiKTFevPDC63LFyrWypaWNdLjbV2fQB9fqtFhw1ZV4750XI8aOHfUHOvgL2s6zxDq/4R8j4Mdgwew5F81aoA0cbnj6zSJFiNleMDm+YEoCvn3LCFWxnTboeQ6HBy++W4yHX9iL5lZehd9HwPU6DQmcGDz06ymIjz7SYyUFhiev8wT39g9on4kX/XFUA8HsJpXne/RD+I4BFjzhEWFoamwm4lctklNJeA0gcTgWeJ2j8tpurNrcAKNBi55eFyaNjMbIYVF01qvmU1VWVIuoqMhDhpdb2lZvq8cn62qJMwgY6L6ZE+IwfWISnRy4NGMSUHigCLFxMQgPC1XvVkMO6ZvJ6j9RcO3qsyIwF5qY20jMcnj8PTsDAkp7zge1tfV4970P5bzLLxYpqUkHWxiOifjEODEsNxuLF3/i7erqFmFhPgcSdpudBLdb9RA5XU64eZ0W+pj8jVUPw1koG2cDHF9eUyU3J1t0dnaJ9Rs2y6zMDKEWy+zvNOCWH3qmt7UdvY89j/bv/BKu/cWqCBWGBcBN51kEWegbjfr1jxH151+oYVxn+luwkGGxPCwvRwwfPkyTnz9cM3LEeK2mpUHUbN5GYfSo3p7ci2aJYTOnCi+kWLJkuYyICBdBJE7YNfXnQGns9XiwigRlXFysGM4e477MFnFdQ/Wha8N2WBcupjzJHugcMC+4HIYp0ylNTmEI3bFAddrHyz71zr5ghua8Ezt9YPEfHBKMseNGiajISLF4ySeypqaeTbQwm82qnPD6awmJKZg+ZbzxQGHx7PKKKv6Im2gbQCPkx2DBwDVH++HHySE7KCRGzwKEhzwxmBylJAThO7fk0d5xWtFOBGx7SOi0tdnx8HN78Qi9p7vHqYQO91KYA3S4/Zos/PXnkxESdIxhaexVJ3AURNilvuDwM9kFdfNbgKtFGZ0BA6UFD/UZQ5W52+2SO3itCs3AuDA9Joiz6EioxEdZlDhkcM8b9+4o0UJbWnq2qKtvkJ0d3Nvlg4fSak9Buxorz/N1Qil9/5+97wCMq7i6PvO2qffebMmSLEvuvRsMphjTIZQQAgn1zweBBEJIqAk9JJQkdEggAYLp4A64925Zsppl9d7bSlvnv3d2Bca4W81iDzxr37w29c49M3fuZKSQ0nqqZXpMCFRWVjni42JUZ6cKjHdf79hLhIdnnyiIkiG8UgGfDNc1D3oepIjwZocFBfuxcuVa+YsbfipCw0Iov49DCab6xcrrNT+9SouJjZbLV3wj167bhHffXUi/Vzm/XLTM/tmnix2ffPIln6O4uBRtLa2w8R4qXOaHKq6DEZSNPBgyclQ6EuLjxEcffwFLF7XJnlrvpPJRB0kE07JmE+oX3ICWPz4DJ7vFdxMcqzuf2SObISoCAefP5QePr4x7C/zt7oNkjZe/PwxqZofOKU22ljYYDXoMTRyKq6+6THz9zRqZn19IdYeISHe9UXID2LZtl/Tz9cWYMUR0jndAhPLCZbbmege9lJmY+3dPQsLX18cV0/7M7/4GJ50OP39fXHPtT8Q8IrP19Q3yY5IN+fn7XXLB2oGM0ePx3PNP6c8796yHqF94iJ6KpINtqkkogafi2B0kd67dBefBIEAvamceeHBCuMUn8ozRTeZAkj+uAV9fIiA3/WQ4pk88hsnAscB9Lv0pKm3Dc//ei4WL90On15QkY0U8Kswbd904CtdenKpmK9TNhwXdbGC5SIp98wo6pU6P+0RzNuA/1qU09yYoU4wmb+j1BlFaUiqDgwKEN3XAfdrBEaFrbOnEotWlapaHiWLq0CBMHBlOcWNx4kBMdJTYvn0X4hPiKK56RV7/8d9sNLV0KXIUF+WHG68YjgB/w1HyugdA8Wtv6xDNLS082kenVFj2NsiK54CuPFdXRsqHCL8KImg+xYXXHnnQY2D1i5Tk1uZWbNmyAy0t7fLCi+cLvf4kuh3pRHBoiEgfkSKGDknApClTRNqI4WLkyFHa6DGjNC+TQdTU1EoqY7Fz1x5JZStsNrvyqqg3Goloc7vuw3bSD+DRbZ7F7DSbsWPHHgxLGgIdj/SfSro530j22g+UoO2Zl9Fy3xNwFJWTHHTNHDG5cYQGIddHr5qTJIEaEBeDMdf9hIqfQwYIhB4tZcUo37wdljbeCFkimPInYfpU6ExGkmUakcUMsW3bDmVm6e/nB5M3yVYhsXdvNppJUZ48ZSK7Oz6+/GQS2GFG1/I1sK7dTHlBcsbkA58rLoBhzGh6Rw8OrNC7s7KyMTw12RU/D1QZ8SBJ/JAhYuSodNHY2IA1azZIA/Wd1AnIiPBQpKcP1+0vLJpVV1c3ckh8/IVBwcEXe3t7TaT+dST1W2kOh2OIlJJ3xmUixBvCsZ0zsWWlN3PPz6OiXMl7e9TOgx7ASfQ6HnjQK/jdWQtujrM5vdDS5rKfnjkxGvfcMvbUiI7GG60B2/bU4unX9mDV5gq1yJ4XqvLMEW+S+YfbxuLsmQmkGJHcOmZHRnqUPgzSWgG0E8lRos4BQeciYDopAaHqnl4DKX0BQYFoa20VNbV1Mi5+CDHDPpyFJwWmucWCtduq0WG2qeyKi/LB5DHh8PM1UV5IePsGICcnR5ExNgtparXgH//JUvd25/m1Fw8/tXI9HtC3omJixOqVa5zp6WmkB1P/ZC2DLHmALhJR5WLySYOIuomIKvVpfZmPAwGKjFCe8N9Dj2O2g2PAPTJeXVWFDRu2yISEWDFp8kTxAy/gJwIVJ3ZxTu9mH/B8kJ5RXV2NvVn75LxzzhSJScnIyEgXbS3Nck9mFiuuwmax0VOSlFefH5ooDTJw+qJiotDR1oaiohI5NDGBC9R99QTAdUAzQLa2oGvJSjTf9TA6P1kM5e+ayKq02qB5ecE4dRyoMSN3TyY9wqLIgSAio+lX/pTK5xjrYPoSRHbaKspRumELulpcs85BCfFIPHMW9JQOrltMeIYlp6C2pkZmZ+eK0JBANNQ3oLikDBkj00HKMNuzqWePCXqXbGpB5wdfqrVNxL2hiwonsjMf+tQU+l4PmstSvhcVFTkTE4doPLjkwUGgcuXaHxYRiRHpI0RTY6Pcu3efg11W22x2J5t/Tp0yMeVnP7sq7bzzzk4bM2bklPQRw89OT0u9cPjw5Kvi4mKuj4wMvyUyMuKnERGhF4aEBM/x9fWd4Gsyjvfz851lMBrGW61OIkVOnhHiT7mYtAcDDichBT3woMdhNBj02WVlWcm7cq1YtLJEbVb51O8mY9jQIKVAnxSI6NhsTqxYV4Z//jcbRWVtRHR0sNklDDpNKei//cVopAxjkxo2w3I/dyxovkDTUjgL7wI6eX8JCqPHReytEAkPATq63puDPaSEZGftRXNTi5wxaxovOHJf6AOQMlVY3KwcO+QUNtOnJeVjBB741Xgkq7KiuFDna+nqwseffIkrrrwU67fV4u7HNyhliD3bXXdxCu64gUlsD3b4RwLF9713P5BXX30FqR9OyOpXIQuJ7PAwD0c1/GKIlDfpBysJfZiP/QGl6LPIdx0OaxdaSCl2OtSmvVT7OVzCaDQKH18/6PQGdxmdQPujF/FIc3tbC0qKS5GXv1/OnDFVRERF93x507c6qZ6tX7cRQ4cMkSnDh1NbcI+YKxMuHcrLiuWeXZlKUQ0ODpIBAf4iJCQIPn682z6VtyJNg0w3obS3NDdj547dMjY2WqSmpZ1Y3rN5LJEaW24uOl57Dx3vfAhncyuE0UTh1IYcduhTEuF90Tnwv/dW1NXX4cPLf67aN6+FGTpnBi564w36Zrv7hQMAmhFVO3Zg1SNPoi4nT8U1fspEnP/CU/AKJfn/rQylhkDXykvLsHnzNsltYeSoDEkkiBJ3AutsKA/tBQfQcNXtsO7OVnXMOHEMgv/xZxinTKbv9SARpHa9dct2GRYaKhITE1TaPDgMlNhzyYXvwDLR3YEr8DW+kesDHzwo6kBjfT0qKqtQXV2DsrIKtBBhZrHR1t6unKcUF5e207GxtKziE7vdvogerFQPezBgcHCpe+BBfyEmIS725ltuuTFwTEY8zpgSiZQhQRg1IozkzUnKCyI65g4b3v18P/7+TjZq6juViRqTH94r5qKzEnAXEZ2hCaygn+CIPo/KeQ1xeWFr20LnJBRZXrbvgGCPbX6kyPcmSBZ7GY1obmaB6xTsfrPPFDbqSLu6bNi+tw7F5W3Uzwr4+RowY0IkIsP9vo2H3uiFmtoa2WnuFOt3tSu307xeJzjQhKsXDFNrsfoqzuXllYiPixUGjRSMovuo3OpdFwz+EBE/hQicS3EZhCZsrPQwwVH7jpAC3NSIpsYmHrmmDrtU1tU1iHbqrDvMnbLD3AEqK7S2tqGpqVk01NfLxoYG4esfCIORlN9jlZX6lh78voKCAllVVY36+iZMmTZFhEdEUBvreWLrcDiwd28OHHaHHD9xyveVUY4vKSkBgUGs7BPRCUDOvlyYOztFa0sbaqqrlYMDXx9vijYp8azf9FF97HVQOry8/bhtivy8Aunv7y/8AojcqZmwo4HL0AjZ1qpmcVof/hvMH30BSTJTGAyQVgs0P194X3gWAh68C343/xxagB8a9uUgb9Fyty6pIWLkCCSfey59bwCtgRMaLC1NKF6zEe2ksPIMmNHXF8Mvmg+Dr8/3yp55f2BwGJF+vdhfWCzPnHsu1a2D3dcfB6i92fIL0faXV1yziUTCTVMmwOfqi1SeHbssTgAU9/DwMLFh42bljU7NfHpweLjlwncHySWup9+e828+WF65CA/XBx+qK5FRMRiWnIrx4ydi2vSZmD59Bs4440xcfPHFWDD/LGNycuIw6uMWVFZWJnR1qU2ciunoecHnwUnB0yo8GAioJcXYphbVwgEfHwMmj4siOXOSHQIJ+7o6M154Zy8Rnb1oabfCYNBgtTkQGuyl1gHdccNoxEaRwn2iREeBBCYpBSLqRohgXoj7HZxljwMt31Bn14vmBJQvAUFhijxUVddRZPrSdIEUKVJ+Q4i0cL/Bo4jsVtrceYhMJ+X27LlzRNbeHLlpV41aq+N0uDaHHZPWy6Z+h2DUyHSRmZkl0b4NsiOHtRn1eeE1jMqPlbITVGQGOljZofrJMzZ1NbVyx7Ytcvu2rc6i4hImMrKxqZlITzMrRTIpaShGpKWI4akpIjV1mDqioiLB611Kikvlju3bZWcntUs1U3IE0PcsVgey9+7Fnj17ZXNTCyIjIsXZ58wTYaHswbAX+nuqdxbSJ3Jy8jDnzLmkjB6BrLICQ4qmPymY8849T8yYPhU8w8M7zTfUN8pt23fJzN27ZX1tvVSb9vKsBteP0x2U5iFDEzE0MRFZe7PQ0tx0zDLk/cLsOfvQcv9TaP71Q7Bs2EJBvESBspGIjnFMBgIeuBPBrz0Dr3POomc4b+3oIoLcDUUi/NiTZd+17+ODVOTG4MVyy+W1z9reQZzjSH2MA36+3oiKDCMyTek7Wt4dCib+dgvlZQHlGz1L57yxqG5YgmszVa6Tpwr+BsdJHUYYTTz41dqDDMoDFzFyH6wn8GAKyxmnmY6O7w7ZgdDwMFzxk2vw+msv4snHH7li1qypb1Ede4LeMtn1Mg/6GyfQgj3woNfgsNsdC84796xhSYlDXLoGC5iTAQn/7PwGtVfPp8uK6VSAF9LzDv5DYgNw189H4bLzkqgjI8XmZMkUgzssQwRgJFLWvhmwNVIHROEOM6R5L4T/JLoWQwG91P9wmqwW0dbWhqBAX2F02533Oui7rERnFTRhR1a9ctfNk29zJscgMZ5Hjw+KA90bFBQglq3Oga9fIDq7HBieGIQr5qeeWt6fIPwDA7Fx4yaZ7vNvgc4DrnIipUyEXAARcT3FeQCtLTgVsOJDJLupoUHuy85CYWERBUqezSClTiI+Pk4kJMSJuIQ4UoKTRURkuOAd+Vnx49FgVlR1ej18/f0QHRMn4uNj2JsR9mXvg7e3t/APDOEB8u+XMX2zvb0Le3btZGVLxsXGYMy48SIwiOqCMinrpTqp2rSN0ygzRo4VEDxC6752OPA1brNcJ0NCRdKwZF6TIXh21GKxqBmp/fsLIKQUgezeupsRn86g9IZHhInqqmrZ1NgkIiPCqbgO0+UTwZNWOzoXfoqWx15Ex8LPqUnYQZVDkRzh5w2fn1yMwEfvhs8Vl0CwU5SDZtFq9+5D8ap1Krd0Bj2ix41BwqxZ9P2BNLPDE39WFFE8m4tKKcmuAaJRV18Oo78/xfWHZW00GHj2XPDap8ioKKE3sIw9DqJC7chJhL/9n2/DlkV1ihqN5usP32svgXHCFHrHCZjDHQw2wWJCLgywWrtQW1NNhL0BuTk5KCkp5c2neaCCmrPqQT3oSyhzWJvymDpx0jRMGJfhHREePq26pmZyQ0MjOzjIoWOQjaqdXvCQHQ8GCpISE4dMnTlzqp4VrhOGUmB1WL2pDC++nYV126qps9JRsICdlPNRw0Nw3y1jMXdGLPSkoJ+0edzBIOEmvJPouz5A6xZ6p9kVD2s9ZGceEDCT+iX2ZtkLij0J1+CQYFLQCmFzSBERQaSrJ0YMjwkmjyS5C1uwYYcrjzs67ThjSgxSk3jt0/fTyopjTKgTemedvPbSKWL6+AjERfeQBznu1JWCf/QJah5XNdetE9GOf9MZ5RF/2hgPLe5ewIv3K+qLfOtFcPopH6orK7Ft6zbZ3t4hjEYT7y8hhg5NEEnJKSIuPkH4+fuQHkZ5xnnPaVYd9GHKwX1dT8pebFyMMJvNorGhUR44UIgAPz/BDihU3tN3mSRs2rBJ+vr5inHjx4nIqBiXOVlPmukcAazUdXR04sCBfERERJBuzm6Fj+O7Kt0OpfhHRseI2NgYYTIaBM8sk2Iiikm5jYjk95Fi2RP1tD9BeRQWFirycguk0WQUQcGHmLxqXnBUlaP14b+i7cW3YMvMJn3aS4kxabPAkDECAff9CgG/uRn6tBH0PiaV328vtVnZKF69Qf3mPY4iRqVjyAAkO5ymA9+sQeP+A4rU2y1WjL3+KpgCqD4fppz1RhP8A/zR2tIiCvILpJ3yIzQ8jMTJMeoEtQtHeSVa7n8axMgh7XbKx1T43nAldPExP8i/Y4IjTiSnktr31s1bnCUlRc76+nohnVJQOoTDYWdHMCJ9ZLrggT0P+hFKdtpIrsRjzpyp7CEvinrMOZmZWdF0lff0GUAL2X5c8JAdDwYMOrssl//sZ1d784jaCYEVOOpgPly8Hy+9m408UsR540qSOuAF9GdOjcXvbxuHMenhbmF0jM7qRECvEr6kBLApVNtu+ksdPPc3nWVA136IwNnUa7oXQ/c0KM28v0J2Vrb08fF1r93pZSWT0sYKc35RM1ZurlTroJjszJ0ei/SU0B9+n/I6Li4clrYqTBobJ5KT2DzxFMmFIjhGOIjEVlVWoKGuTqWflfPDlq3QIbjlaeitBe5z+p/KRcTdRfef5ibVmh6NTa1YvWo12to6ZEx0tIiJiUZiUiIioqLY2QClkYkNHydY7933R0XHUj3zZiVP5OUVypqaanqdnd5tEGvXrJcJQxLESFKKTTy72Bsma0cAz0bxRpCNjU0iN6dACiEREhpJ8TyB+qXqq4S3jy+nUwQF+qGquobJHb+bFN5TdN3c36C4Mwn0IqJTXVMtAwMChNFk4sxTbahz0TK0/vEZmBcugrOt3TWbY7fRXz18r7oYgU/eB+8LzoFgQnCEBfqlGzYrl84MJggJ0ycjdtIk+vYAaltMdkhuFX61CvX5hcolt83cifE3XgdT4CEz0t2gMC9vLxDxhd1mFTU1dYL32vHxO8pgDZMNyr/Opathfv8jCD3lp6MLXmfMgN+t11G+Ur6fSH3i95Gcz923Dzm5eYiNjUZQUCDCQkM0bufhYSGIjo0Fr4sj9uN+yIN+B8kgHowZlpyOWTMn6PLyCjLy8vcPoys8w1Or7vGgT3H0IVEPPOg7rN++bVdzdUWV+/Q4QR2Y3ebEP9/ZqzyulVZ2qPU5LispgWsWpOAP/28cUhKZCJyEwndM0DtJaRAxd0CEX0G/3USNW1bT15CFdwCW6u/CexJEGsIjIpGePkJk7c2UjQ1NUhGB3gRnH30jKMBl+85g8tPewYoQZfphRhZ11FmPHjNGrFixijfmcIeeBOjdvFy0tLgEy5Yull9+8aWzuakZbe0dInNPluzoMHNk3Dd3g3Tfti3wtm50nXKU9WFAxDXuMunp+tCHoHKoqa7B+rVr1dqb0aPSRWracIRFMKmnsmDicaoKEJex06ZmEdPS0zBqdLqIjooSRKzERx9+LpOHJYkR6cNJeaR6d6ok9iTg7euD8RPGgdcaVZRXivy8fZQvJ9HWVH5Zlcnj1GlTYLNaZVZmtmTvYoer06cVqPziEhJ4o1FpNpslyytYrGh58Ek03/0oOpevUWnkWRlYbdDHxyLoLw8i6K8PwThpIsBbkyiTxMPDYXFfo7rCppB6JlMDrV1x3PS+FLfvzH2Z/HSS/DhqG6GOxGAwQW8wSm8fbxkQeHiTt2/BMqqjU7mcVvlMz+sCQmCaPBbC52Cvb8cBniFySLA3wf2FRXLSpPEYOXqkGJ6WpnF5MkFXe4ep9SSn+aDNYITQoaqiGGvWbpT33XeX4dFH7rs4MND/TbpyOx0R6h4P+gy9rBl54MFxg3oQOZaUllETJ4zVjsvumDpW3vPlqVf34OPlB9RCed4rh/sinnG464aRuP6yVISGeJ9YJ3PCoHdr3hD+U4CufKBzP4VRJDgJnUWQnfsgAuf0zgwPddTBocHQUV5s3rQFUaSIevt837tQj4LLRTiQlVMlv9pQJUxGPRWDHi11ORiZ7E/kyz17dghYKdXrdCKTFMikYcOokE48Hxz03oK8fFRWVcuM9DQRFxeDmJgoERkZgdKycmVfHxnO6xIOIjy8HmH/XYA513XOZULlpCX8keLZ98p5j4HKu7GxGRvXb5JTpkwUQ4cOUfbivUPoCfxOOvz8A3gdFgIDAnhRtGhpbnGqvZ76gegoUJx4hic4NBQOmw0VFVUyPi5KHHZtyvGA3scmTlFRESI3L1+0t3cgKpotUE5zULstLi6R4dFxwqu0VDTdfj/M738OZ209cX6eveKkO+F1zmwEv/wEvObPhcYzHkchOd2o2LYTlXQwdEYDYieOQ/T48fTCAaaACx8UrfxarTHieDKRTb/8QvjHRLlvOAKIUJSVuNb5xMUda18zqfbVaXnoWcpyulWZsA2H///dCF1MJF0+znZC32SHXtu3bkNXV5ecOnWyCA4JpfLg9k2yU7XxXmjnHpw6uI/UjNiwbr0sKirB+AljxIi0VEyfNkUbP35MrMVinVlf33Cx2Ww+n+6mDhO88RMfvamk/OjhmdnxYCDh08+/XGplL2PHhKbDgdIWPPTcNnz5TTEsFgd4w0J+NsDPgKfvm4KrFiTD3981utbr4I7dEAox7Dm3hy83WRP07aaVcO6/HbCU0XkvzPBQmhOThoqMjDSxa9cudJo7XAK3N0CdcENtnczKykJIsJ/qc+3UoWeMHIWS0krZUFerFPFDwbbkMbExaODZp5MYY+ES3J9fgKqqGjl50gQRFROtNgxlBZ93yJ86dZKoqa5FHpGhb9MuiOg0LAJa17vOuVrpAiGib6FrA3D0+XhB6evq7EJ2ZhaGDk3gfKBASstJEMgThlK2eINOb8TFx6G8opIyu5fq2vGCKyEpkYnDhirTs8zMfTyM7754EiB5YTR5YfbsGSgrK5dr16xTnhwPV69PCxDhz83NRUhEmGb4bIlouPZX6Fz8DSR72eP1kZRe4euNwIfvRsjbz8E4aQwEm+8NutkCqWadNL1L/rCYsLa1UzqPIgc0Awr37weT3lEkX4+6DoleKImgdLz9Ef1lc2ZuFwKGMSNgmMDk7zgdE9BzHWYzViz7Snp7e8spUyYJXjvkmb05DUB6SVtrG9759zsyLDxUzJ49XcQnxKsBFJO3F849bx5eeemvgRvWLx31+WfvLrj5pp8/npKStNRg0PGit8fpmEoHd04e9DA8ZMeDgYTla9duNDc1NrlPjwBSOrbvqcbDz23Hmq1VpOvw6K5Q7o0Tovzwz0dn4ozJvF6BOrWecERwvFCEJxwi+Z8QIee5AwlMeJq/gTP/l5DmLIp/D8syVvYIw0ek8T4pspHzzx3WG+CRdF8fL6eXicgEfYcPP78gdHR0qdFI7uAPB28vL6QkJ2oFeTmqUzgRFBYUIj//AGbOnCpMXpR/TGDdijf/5s5k7tzZKDxQIsvLKuj9pMQ5uiDLn6LrZtdLSIkQAVOobM6n505jD2yU5vr6el5bIseMG0MMn+pdL5b3YUHEykh5Hh4eTuS3WrXJfgWlX5Biquk00d7Bm5ifYnyobvEapHPOmctezOTiRUtkVUWlqkOnFVR8JfZn5kjbA3+F9cFnYc3MozDKH5KZ3HZ4g9Cwj1+D/z23QhcZ5qpLfV2f+gRS7amjGY2UPE6fgLXD7P59GFCdbm1u5JlkREVHqr3DjpUvjooamN/7DLzmCXY79ENi4T2ftyeg/D7OPHXQcyVFJbw+R4wdO0qwW2kl7zwY2CD5s3P7Tixd+pWcN+9MkZKcBH82e+Sy47LnfoqqQVhEBFJSU7FgwXnib399zG/NqsVD165eMunBB+757aRJY7/U6/WkJOAbOl6mI51f7cGpo597KA88+B4sFot15fIVK0lzOYJSQR30N+vL8Ojfd2BPXgPdRgosHWzbPHVMBF7+00yMSg1RYcfbufQoeHRdHwyR8tL3CQ+jbRNkwS2QzSupn6UOrCfBaaVvL7jgPLFu3WZpNnf2kmImYbVaoddJjTcT5c/yZ5pbzUhOTRWVFRXoaGv94bfpRu604+NjUVxSSk8dv+hxUidRWFhsP/fcs3BED1l0j5ePL4YkxKGuth5WC5VD9QuAmRU7F5yaL8xB/49+ncZij/KVy3bzpm3y0ssuPClzwB4BlYEPKY7DU5PF1m07qEBOYSalx+AAu77mxfhlpQeomE/SlK0bVKdMJhNSKY3nnnO2WPHVGrlt6w61melpA5IzRctXyvhnXhHhi1fBVt8IpXFx86S65H3VRQj/6j2YzpwG0T2IcLj2NUig+gv3bxeOklbKC96bitc6JaekugYVjgYiKe0vvQ3Js0X0HXb3rh+RAq8Lz6aLxzm4Qs9ZrTYUFByQEyaOIwJPZTWIy2NQgMqsq8uCTz/5TDqozixYcK6IjolSg4I/GGzlUx6ko4OtHfwC/BEdG82WCXjwj/eaViz7NKyocFfy+nVLz5w8efzNdPf16jkPThmnca/vwSDFkk8/W/RDDY4EA3tWW/jlfjz8wnaUVrZTn+3qtth07ZJ5Q/DUvZMRF+OnwvoXJNF0QRDJr0CELnCHudG+F5JN2mr/SydK41DBPQLKBzbpSk4eqjZbdPa0UkbCu76uHjm5BSBBLBx227eqAjuJSBo6BLV1DbKt7QhmdBxGR2cnbzdwYh04r8NVI5xH6/hJGRk9dqwoK6+WjWWrgJr/kP7rVjLoBe2GudiaqycifWLfHkhw2B3Izs6RI0YMPzLx6ytQWRp4BJtxsnuH9CRI0QgICqE4GWRNTS1lTA90b5S/rCD7+Hjh+p/9hHRPTS788HNZS4R6QJMed/tr//BT6O98VATvyv1O0lCatEB/BL/4KEJfe9K1lsQdfjLQM0li0DdZ5nS1snfdHpRrPQYJEymXOnag4C5Xc0MjkRLqbtz5dTB27cpEVlYOzp7Hm9Yee+2SvbwKHW99QLKfSLbDCV14CLyJ6AgTe7I7/kEJnmnqsnRRnOg9XCYct+74HSaeHvQjqE9saGjC558vkWNGjxSTiKD6nMiaWa4X7rphoP6NXcPHJcSDN3k+cKCEK92r6qIHpwwP2fGg1zH1ir96j73g5TF0pLiDjoYlq1evt3Sa3aZHDKqlHWYb3lyYi6de2412s51kDJMfEhB6DbdcnYbf3zIWIcG8QNv9TL+DIsLrQ4a9BBH1Szp3jzJzX9VVDmfRPZAVf6VOkRUDvtZDnZjTgYmTJojcvALZqpSOnoXNalVKXnhoEPx8eGaHzYcE2jqs6Oi0YvKkcSInJxcdba6dw78HujeQlI2hQ+LEjm3bqVyPc/0Svae93aw73o5+zOhkYah+HI7O0m+zVRhj4J36GMwd7azZuAJPQzipfCsrq5ExKsPVAPoT9P1g6pyTkoaK9es2H3959iokb4BKJawR9yUC1oPKISvHEyaMFZdftkCs37BJLl7yFdhklNesqTrVg986aXAUSAGTbR1oe/pltNx8H8SBEtc6Fa4vFEd9xnCEffEv+P7yaqAHNiP25r173GDiYO8iRX1AtjEieXq9a7aEQVF0WkmfPDT5dJ3b2L6cXPnT6yiPeCT+WKA8bHvudUgzp51PiewMHwbfn11OZydmMqsjshQUGIj9+fmw2exqfV57Wzva6Og0d55eM4uDGZoOzdT+N5AsmDp1okhKTnJfOElwO1RtUY833nyHy3shnVAn5kFPwEN2POhVXHnlQp3F7HeFE/ptTqn7bNx5r1+YfN4LR1u0Utve3rFx2fJvVKfDZmu1dV144d978cI7WWpWmLtRNlsL8jfgvlvGENnJgI9fP49yHxYUH50/xJA/QyTcT799XMEqAe2QJY9BFv2OyE+hUkJ6rDlSPly44Fzx1derZI91jBS/jvYO5OXtx4TxYwUr3ez5jpPIMbdTedjtRIIiE1BX34j8gkLXzNLBCiDFy2DyUu6yG5ua6cnjSy+bzZlMRrr/WOXris8Q/ccI1ud892lBCk7Cg5D6CB4xJa3voDidhnBK54BJgKY3wMfXF80tLccqnL6BdGD48GRhs1mRV1Cgyr6nwXsXXXb5xWL2rKlYuuwb57Ztu9Q6OauFlFqWWVzxDq73fQX1XQ2O/cVo/vVDaP7DU6R8d7riRG2RzdR8rroQEUvfgXHq+N6JI7fSASeHTwCUJzaLleUTxo4dfXwZRPlr3ZsH878+dJ0T4dMFB8L3p5dA+J+gu2nKO5O3CdNnTBbr1m/CkqVfOT/6+Av7hx997lz44Wfyvfc/dOzYuUdaeG1kf9QxD1xQeS+xffsumZKSJIYkJh4fKT4W6L1Oexf++9+FbNPPa3Y8zLaH0EPalQceHB65ba1nOKG9rAnNoNP06VLT3vOF7xXuy4cFKdJffLloGf3SobC4BU+8vBP/+bxAzeJwZ8AuiONj/PDwnRNxxQXDXOF96YjghEDx0nwgYu6CNvRZwBCtgtRB8lLWvA+Z/0ugaTmdkLLUE8oZ5Q9vMMpKWXV1z+1f1t7WhvqGRgSFxlEZHakDt+InV12B0tJyZ15eASw8yqtIq/sg6HWaNBmN0mk/jnVFdH3btp0YM3qkpvLsiKD3CCNk0yI4q98m9sWL1OmTHBxyIRB2Jb2KFAmTySkdA8Dk6iTBswteXl6wdJpV3vQ/qK75+6mNDivLyyjD3TOY/QVWtDWqB/Szs4PNJXtp9ovqf1BwMH563VXasGGJYsWKb5w7duyWtdTeeFCAZ0BddZ65dR+UE1d0SrRlw3Y03PhbtP/7A2oOPABE1+wOZaoW+PjvEPzyk9CiwntGMXPDQPWRP8OplESq7MpBxEComz+Emtk5yDU9D8hIFfvvYDabUXigyJkxcvTx5ZPNhtYH/wJp+25Nj2FUGvxuupYyxDXTc0Kgvszfzw83/uJ6XHzxBdp1P7tGT7+1X950o/jlTTfreABr/fpNxGPdRNaDvgXlORP67Vt38My2SE1J5orvvniKEAZ8uWg5qqqrN9FZpivQg56Ap6V40GsYd/YbMZpePqzTGXx5ITWbDwhNFkrNzhvRHBF2u/OLZcu+6tiysxQPv7gDK9aXw9uoI/2CPX9BOSB47O5JmDsjnoQMBfAxoMHmI6T0RF4HkfI64D+WzqnpcbT5T9suOPN+AVT+g7QVNr1iwnOqTZOVYpNwOI6xqPZ4QAqbhZS3nJx8TJs6iQKsKuoH5/r39DmnHRdfcpGWvS9P7t69F9WVVWgiktTa0gIHKQSh4REiMipC27VnrzwsueOXKUVRDzvdX1FeJePiY49ezuzwwUx9Q+lTQFcFJ18tzWnqJMUu8TG+gddyICU5ieOl0nQ6gjcR5H2F6uoa+cQd2o8gpT8wOASRUZEiKzuXcrznZ1JOHA4kDk1gcx/ZTPWu1xRCro+kDEdEReDqa67SIiPDsWbtBue+fbly//4DKC0uJfJTgxaq93Zuh+whUNXrHo4Pv8/hRNeSr9F0872wrN8CYfJWxIPbgXHiaIS8+Sz87rwJwqfn9xzzJtLnAltWOmEdsGRHwiswQLmfVrNP1H466hpca3YOBkVdx3bSh5Cgw4KItXnhF+hatdGVr9RHacFB8L+T5LnetTbopMFEix2QsGMEddjo6MK06TOFU0qRR/L4B7PnHvQuqN+wWqzIzMxGfX2j5O0UdIaetCoReO/9j9DW1kGKwgnaP3pwVPRSL+DBjx3pVy40Oo3On+k00ywnC2kSyE6HnedfPs1cctsW921HQHpVl2547l1/XoPd2Q1qg1AbPcn76MyZEoMH75iAcSMj3J2B+5EBD4qotEMEz4XGhCf0EupRfV3x51bo6ICz6M+Qhb+FbFpB4TzLw2sgTqIjo0faSMHq6DBLXux4UlCEwzUqXVtVjfzcfNllsSA2fihddPLsDIwG3bfZb7M7FRn9FtQ5X3Hl5cJgNMpdu/ZKNmsrLCyW+fkFKC0plhw3Sxevv3Snr/t7mkGZwzU1NOHA/v3K0UJq6rCj5wIpHLCWwlnyKGT7Hld+UlSEMQj51htkSSUpCur1OsTExVA8DpAGcXqSHU4Yj+wqXezb3O9/sLMQA9UHrhv9DpILUTEJwmKzoa6+ngJ6uZtjJZfadtKwZHHllZdr49hdsNEIIvpyz54syfW+oKAIeTm5qCyvUMRf8mBHT4CJjt0O83ufo/HWP8CWs5/qvQmC0q7z9Yb3lRcg5O2/wTRvLsXRrTz3MHQ+Xq4fVCUlkS6rWrdy1Bbbb/hBizkkmkx8mptaEBoSwmeuwCOByKuzsgKtT71C8sfVx/EMm+mMqfC6dAHVi16aQZZWnDV3NkpKy2RZKe/dNjDzelCB+ian1FBDfeHWLdt5Lx05e85MEc17nB3P7N/xgL5RdCAfW7Zsa7LZbKQEeEzYehK93At48GOFvq1psoB4wOk2GRKCFWPHN8LZ9W8VcAQwSRpzwW9+PmTcL4eYrQZSoIRaD+Jt0uOycxJx/23jkDaM7aBPUzngJEXAJx0abz4a/1vAi4Ql96ncX5GuKBuXQxbcDFnxItCZS+GkyJ+oaRvdv379ZkybNunEVCrVWdMTvNBcSpSXlSmPRAeKinlPF5wz70yKv2uwyWTU4Ofr2meHXWi2ddhgsXKZuDp8BSK54ydMEOdfcL6YOGEshqcOE7xZHns4Ki4ugdXK72KCY0RnpwXVVVXI3ZeNfdk5KKWOPDsnT1qsFjl2/Ngj9+a8Oai1Bs6yxwEmid2gJ2TMnRgz+9di7dqNUq2nIKgF1HY7X1XnpxvYjM1oNLi8NQ0YhdKJsNBQBAcFkTJQSRWiD4kk1zVFkvngmRM++PsaETDdd4vR+wKKTNiVR8RhKcm46JKLNfbkNTIjTTjsdpmVncPEB/n5+2UN1fVTHgzmdFK9bn/lv2j6vwfgrK5VpmuCyE+nyQjnL65G6D+ehD5thKvd9tjo8/fhE9I9s8PtywELOydBD8wo9wKO2mKobVkoP9m5y4QJY8RRTZPUiyRan/iHWiOlwLIwMgwBD9xBJ73YP/F39CZkZIxQayh5kXyftrkfEyhfJfVRPOC3Z88etRaV5K+cOXuW8FGzpD1Zz4347LMl7IznYzppdoV50FPwkB0Pehzp57weIvS6J4RO58cdgmCB4XSUkU700q4l/1fivu0HGHXtu8HGjsb7hZQvCekMYz2GHREE+hvxyytScefPRyE60pcEzGlKdLrBigfvxRP7G4ik54Cg2RRIpIYHXblF2pogSx6HPHAPZO07dN5A4T7UwR5fc5UOGxobG2VoWLg7hMCdYbci2E1o+J0a5ac6/KiMeOSqBtl7M7Fl6w5UVFShpaVVTpw4Huecex4V4yEd6kG6E5MePpWkaHV12lwj16oDdplf8KafvJB94qRJWHDhJeLMM89gBRBbN2/Avqy9Mjcnl8hOjSwrr5RWq1Ut+rzwwgvFxEmT6U1HUNKY6NjqIcv/AtQspI9TBrISwn/Cr4WIuhVevoEYMzodWyk9PFPm7ePncuu5v8Adv9MLvHdDQnwcaqrrKFOOqrr1HYhAsstno7cX9hceoIBezldFcAxUx3Roa2lDVUWFLCosRG5ODgoL8lFRVo6GukrZ1NQkHTxS0tdgUsEyymkl/VnC6GXCyNGjxOVXXCFmzZ4OXuOzfsMWqqanEDWWqS2taPvb62j+zZ8hO8wkU6h9W20wxEQBv7kZ1VfOh9mH5MrBxEMNaPRs+Zj8/b+TBfR+Xrvi6Grlyvrd97qJaE/NaPUSeHba3NlFZcZd11HKR3ij8/PlMH/wBaXXPatD8LvlWhhGj3GVf2+CZGpK6ggRGhYqeUCqrKSM2gPn8cDO39MG3L6ov6iuqMTOnTtRVFyMhoZGOWnSBEyeOk0ok8IenyXlQcpN/J1FdHKQO1oPegKnX2/vwQCHFDHDd9yvaYafSaed+gBezAezhPOlPUtufcV90w8w7rI3hog26yOkFd9FOhxPGVCoDhFh3vjVtem49uIUUlRJQWeTkUEBVzqEzygI/wkkXCltlkLSS0jGcX/FfWcn8cKWb0ihr3bd65VE19i99lE6UhLSu3buQVx8DCLDQwXPBLAdfSl1hrU1NbDbHNLHyygqq6qwauVKbN2yCXv37sHu3TtQXl4heTScN610kiAfP26MGJaS6hocP/ib9M7WNgvWbatGSWU7nQpEhnrjvDkJ2JpZh4+XH0DO/iY0NXfB10sH3nz0W3AHIe1Ulr68b46oqKhUNCkoMECkpA4TqcPTRExsrOD1NXzfETsUnvGifJHlz0DWvE3ZSQSS84yiKcLnQyQ+DhhC1TuiomPErt17JC/qZycLRUWlKC4uFWoB8tHyciCC8ppdfR84UORMSkqixjVA2gO18/q6OnRZ7IiPH0Iaby+N7JPCbOnsxN7MvXJ/QSHp9jbBZn3t7WYelRd0rhRW9uBHxFCLjo4Uvn4nsO9Fb4A/reo9V04BH78A5OXlyxiKGzubOGGQrHA2N6PtT8+h9dnXXDKRCQWbriUlIPCJ+xB+x43UNqtQXlwq4+NiSAy7lGB2k93S3MLeDVW77RHoNGT+9wPS/+yUTCd8wkKQfN5cGHz9wHtxNTY2orq6isqoDd7eftCptt0P9ZaU14bcHJRu3AIbb21AdSJq7CgkTJ9C1YqIAsFO8S0qKhHD01KPHEfNCHvxAbT85k+wHyil9FPeUx00zZqE4L89TKKpj9Qqqk8xsUNER3ubrKioEPX1ddJI6fD1DyQhQXHg4u3Pen+6gduDIuQ6lJeWyr17s3gGXXR2dsmMjBEiPWOUUNWkN/oMar/NjTV49q//MNfW1v+JQhpdFzzoKXjIjgc9ijEXxJ1BQuN56ihMLmlLeo90rjRaLPdVFi1l90g/wOiL3h4nrc4nNL3ualIMSJyQgCaB47DV22ZkdOnuvu1ckgUUdvCakMECaQOMkUR4pgA+adRpkozrLKcLrMDwH1Ia2/cCbZsAaxW1WF8IU6LKH3XPoSASsGrVajl12lRhMpFSQQKcd+Tetm2nDA0NEa2k7H+w8FPx4ouvtrz73kdff/HF0uXffL1m25eLlhbt2pUVc9VVl/iMHT9JxMfHC14jdVjBTu88lOyEM9mZHY93vyjEwiUHiPTUYmd2PZISApE8JJAf+T5IkQgICEDSsCQRR98KDQsjnYESzN9TSsaRypo7JCI6ljLI0kcheXPWbqJDj4ngWUR0ngCYGH4bd1JqIsNFXX0DDHqDInM2UgxHpI84uqnKQARlpJ3iXlpS7qS8G0Bkh9fkOYTZ3AF/Xy9h8j71/Vt+ACr3stISnnWUbEKiJ6U5Pi5axMREi6ioCBETF0flHIGQ4CAEBweK2LhY+PrxuriBJjckxTFQ7MnMlrxHkTvw+EB54KiqQusDz6D91Xf5VSrvWdnWjxyO4GcfgPflF1GQL7Zt2YLHnnhWDE0agqSk4eq+Hdt34qWX34Ta/LCH8oYdIeQvXoHOpmb1Pi9q10PnzCDSE4ucfdl4+aU36bu7sXPXHixasgzDEhMQGh7WI98+IRDZqc/Zh7KNW49IdmwkKwsKCuWI9DSSDYdpW0waHTa0PPgsupas/DYNWpA/Qt74C/S810pfpovkV0RUtPDx9UZbS6uSbVl7s3k/McEe3QzGgwaaPDg8uAXyYAH1qcUHDsjt1EZ4ryMeJByRliqSU1OFlxdbXvTSAA6D+u1vvv4GX3y5dHVTU8t7FOKZ2elhuIZ7PPCgBxA57y/Ue+IZTWgBfM5KsHQ6S3VO+ci2b+5o4LBDMfrC1+ZqNsuLmqZdRPdSj+MkuaOXDrtlR0vZynf9BCv+JIgGI9HpBivrmhdE6GXQEp8lZf0RUtZj1SyFSxDTYamArHwFsvAOyOIHINnzmMZ8ks1U3KCOuK66XEZHRQr2xt0N3uDOTopocmo6mpqaxCOPPlOwaPHy2wsLD9xe39Dwu+ra2t+1tLTdtntP5sevvPIvW2sLmwsz6ThynlutTnR08swdk1mJAD8jqus66TBDTx9n5wU19WZEhlG6jqTOsTKhzH2oE+HjmEoCvYidNnRkQx74NRGd9+k5NiGhS0x0gmZCDH0M8CbSeAiJCQoJwcQJY8WIEWli1pxZYtiwRBTk5vTt+pIeAmfTkV1/9xOoLCMjwtX6rZKSMophD+crtY/du3bKwsIiJCTEiQmTxisTx9DwCCpC99ocqktcFdhkkg+qmcdRp/oBFKfI6GhUVdWwfHQHHgcoD5yVlWi59zG0v/U/dxil0m6HYWwGgl95Al4LzqVAB2yWBiLEJdixYxfWrFpP+jlvMCwRFxej1t7xxqsAyQ+eKWYos1N/9b7vg/JPmaCxqStfp2cY/JefpUPoAhEUHeXKayp/u8WCjjp2DGFAWXkFsrL3YXhaMi679EJUVVTjP//9AK2tbOZG3YR6j5/7nfwd+q3C2WzX3d7528r8jd9P8o6vsVDktqtMcQ+OF4fxO/i93e/pFoYCJiIArpklV71QsonyFYKeIYLIpUHKJn9IXf8hvGD+3xcwf7wEkp0ScL2z2eB/z20wTpmo6mCfg2RgREQEJkwcL4YmJoiIiDBKnhOZmVnsAtV9048AXBaHHkfsfAh8jc1hpYZCIrjLli6TVC9FBBHx5OREMWXqVOEXQHWL+5hel7cmrFu/GfW1DavohBe9edDDoNrggQc9gyhDwB8EtPEsaFnIkibZRn+e2rnsls3uW76HcfNfv0xzyBeETjeDen3qpegJ6tyI6Xxhbq+7tb1mc7GPL3eEro5pUIOVc6cZ8EmFiL4NIuVNiNhfUAvlESW6zjJb0D0dOZBV/4TMv4lIz/2AOYfuYaWDSY8OuXn75ajRGcpMpbtDZ6FOyrHkPR+ysnIcRHgWUygxBTCT5JXuPOPGDOfhl199a9N7772vZj6O1lHYHE7lkIDv4K/4+RiQe6AJTa0W5ZmLER3hi9ShQa64nzK449JDNi5ypb2RPda5dRKOABOdIUR0/MbROWfYIXWGOiuXKY+T8kaP8PAwcaCYl4+5RnRPL0gunx7J1R4DlwUpDuyFrMeJGNXvr1YsR3Nzsxg5Mg0ZGRku5YO9XbFyyd/uruuMQ88HIijeTL537sqUR1XIukEKuS07G013PgTzwkVU7V3KHK8XMc2ajOA3/gLT9GmUbh591iEnNx+1dXW8uTB4v6u8fPb2b1QmnGUVlfRJgTffeB3/eeffqtzYBPGe39yF5kYSA6qduEGkIT8vD08//QTu+L/bsWLZUrUe75uvV2Dh/97Da6++gptu/gU2Z+2jxzTVHB0WKzobmuiXK12hoSEYPWYMJkw6ExdddAEKDxSjoqwCf/3LE6pc773nt/ROoJTa43333oOfX/9TvPrqy6oMN2zcgBdfeA7NTbwI3xubN23EP/7+Auoa6imuDfjLM0/jzjt+RfH5iq7rUZCXj0cefgCfffopvec6/P3F59Fp7lDXrPZ2ZOXkoZmIloor5YG9tR2fLFyI3993D5568jGsX7tBTp8+iTLgMKSFZKwtZy/aX/0vZG098TCSHVYrvC85F743X0PJ7eF6fyJQ7cCJgMBAjBozlgdzZEtrG0VoYImJHgXXU0WQmQCb0NbSDnb1XuM+amtqKUtccsl18H3dhxcVnQN7M/dg0ZdLpLmjQyQPS0RKSjJGjx0rvH2IJPcJySGo9t+JXbsz0drezvvrnMTmTB4cCwdJNQ88OHmMXfDmHE2Im0niuoZ02S2P07ZYV+18Q50fgjHnv3azE/J5oelHSsldHbV5nQEOp+UVi3DeWbj+oSydThfCmxXSy/jyjwMsYEkBFwGkvMc/CC3tfYgQdhtLwXxwTrFbap7dqHwVzvzr4DxwJ2TbdvVcUHCYaGps+Z7CyZscskkD/y0sPNBCQftcV36AKqvVdu9DDz9ZvocE79HA0Ti4G+WNXbPzXet0uA9ykqIyLj2UiIXisKcGHt11tsNZ+jBk0W8gO/Z+93F6twg5D1rS3wB/JjqspBzhg98qwKQq6lgx45ccRqk5DXA8+nGvQikZ3UqE+4DBxUFUPvMIOx+n2MUoorNMkfeJE8YhLDzcXcanP5KTE8Fr1o5ZmJQH9n05aL7vcbUoXlVvntEhRdvrgrkIee1pGMeNoXAifyrv9diXnYvmllZcf/01yN9/QO2RxaPHefkF+OqrVWrjzPHjx+DZZ/+BvJx9eP75l6HX60h+sMtlni3h2RE/7MvKxHvvfsizabjupz/B62+8w4QAebkFeORPT8Pb24Qrr7gYscOTSeSzbu2a2TE3sJihFkZJY2Kh0/HMixNr161Ts0tGkwlv/fs9vPvuQpxxxkxSUutw0y13KjfzV15xCb0/H/f/4U/Q07MbNmzG9h276XlvvPv+R6ira4DJYMA9v3sYSUlD1fdffPFVZGXuRVV1LV6g39Wk7F500fnKK+Ubb/xHPfvs3/6BT79Y7J71E8pUafU3a7B7z15FCnkD5v+++6FISx9FUT1EyVVl5EDHWx/AumkHVW+q26RI66IjEfDwXdDYI9238qUfwfFm02hKn8FtmjdowLNUSqYYKesFOyKRO3fswKcffyw/XLjQuXv3bpQTkac2pY6ysnKsXr0Oq1euwsqvv5GLFy22L/riS/tHH37kfP+9dx3Llq1QPkLGjx8tUqn+srnatySnL8uS6pbN2skmiFxwnrU6vQQP2fHglDFnzsN6kj5/lkJjTUSFSTiLdFZ5344dt3ID/hZD5jzsNfK8V+6jn09rmi5ezQK5IR2WPxgtDQ/sW3RrqTpnR26nqiydluAOixQXAykeQWdDDPsHtOH/hmBlnrOLs5j7Xt6duyMPqP43ZN7PIHOvRUp4sSgsLHCyhQV3CnW19Viy9Cs5Y8YU0dFhpg6gkm2BK+g4ErbW1dU/9n93/K69mW3wj6CIcRS6uwMeIW0321BQ0vKtaRtPJE0cFfHtLM9JgTs3nulrWQtnzhVA5UtAV6U77XxdBxF5rcujnTJd686cY4Du4300YmOjkbV3L/txdV84fXB80wG9A4fDScrDKnz5xaJvj6VLlmLlN8uxefNWkZ21T+TlZDkz9+yVB0jR5j2YXKOpTJBYYTnONk0EavPGdVSgEhNIMXeZlHwnL053kPxDp7nz6OWoecFOZKT5d3+CZfkaCqDb3UTH54oFCPnH49APT6F8YaLD92vo6mwiUlOIogMlaGhokl5GE/bu3UfXm6EnJZ2dkLDp6bjx43DHHbfgltvuRm7+fvzxj/eAlcfLLr0Ul192KT54/x1s27ZLzRKFh4XBSO+xOxz46us1aGvvwLBhQ3HB/PNw3vxzMXbGNEVyefbU3mXBh/96By++/Df1rVwiRrfecjsuuOB85V3zhp9fi5CQINTX1+OGG67F/PnzsGLFShW3X/ziOiy46CJcdOH5yMrap94XGxtD9Wo7HLYGVJESO2fOdGQTmWOCxGvw9Eqpl/jwo88peyT8/Hxx4w0/xeVXXIXJk8cr86Dt29YhP68Qk6dMQlhYKBxO3qtKI+W4ikhnklrrYrXa5IrlK2Htaqf3HFIswhtdy1ah89PlkKo+a/TXgoAHfw1DBsue45A7fQjON5fs7TcxcergMqB0sNxg9888+7hzx0656Msv5IcffuJsbGwRcVQ3pk2bLGbPmi7GjBnFa2y+PdJHDMe4caMxZsxIjB07SkyZPF43ZcpE3ayZ08SZZ8zUZkyfpKWlpSA2Ph4mdhSiTKn7Q74ItLW1U9twDFyf7YMAP0ZN0oMeRrN33H0ScqLqbAn0h7Rw8bsdX7tISzdGXfBScKBPzJ90Ou0RodMFu4gOW9ZLG/WUN3s1BD2/7Zs/dK/tIUkn9QOsD+lb8Ag2H6ZYIPRCiLR3IVJeJMU++RDSQ8ymqwyy4QuYyv8PU3zu04yNb2HFF/+SO3ZlyfnnnyvYlSpv1klClTc+YpO1o+G1LVu2f/rww0857KTYHhb0bWUiQN/X6wQOlLWipv4g/xNUcJOZ7LCTgxMGPcO2+V0lcO7/f5D5vwBaN1OauVrRZU63Pggi4Y8QiX8BjDEUwH3EcVYWipvBZIK/v59o4B32T0MxSGXZL5HmHF667GuZmDgEM2dMwYzpk9UxZfIEjBs7ipTkC3HeefNIoQwRcTHRorOrixTZr5z/eec/js8++Rx7dmU6iwqLKMsPmvk5IiEWPAMhRwxPkb7+foOK6LggqQ76S7samTgMNCIXuTlovvfP6Fq+lrKD8onzymaD77WXIuj5h6EbQrLhewundcrz4tp1G1BXV499+3JFRGQYdu/ORElxKbXHg4m9VOW2c+cesFc4/8BwJCUl4Y8P3KOIz/nnz1Mj5c3NLWiob+A1IJh7xiycccZ0NWsQEhwCbx8v4hcS3tGRql0x7J1dGB4TjWuuvpxIhWud0K9/fRteeO4JPPPUw0hPZ3IgFGkeQQopJ6uY4hwfHwuh4zVEEiFESHhdETsMICWVTRjxz5deR0pqMjIy0lFUXEI6sIaKykret4jq3NmqPjrt1LYNBpi82e2+Bv+AAKo2Th7kgd6gR6iPD/FCEoFuMtNmt6Omtg6LlnwleT+kByjtDsch+ibVU2dDFczvfw471V1hNCiy6X3BOfC+9Fye1v427acEjpM7XicMVTe4LfG+MJLKugSFRaXC3M5ro3iQoQdmWfsCXL/d6WCvgbt37pZfrfgK77zzX2dBwQE5JCFOTJ8+RZx77lna8OHJiIgIR1RMFCKjI0VAYADVR5/vHUEhwQgODVH1KSwiXIRHhgu+N4pkU2h4uMuBQ7cpbL9B8Abg3J/ydKiH7PQSToPa78FAxujz3hgHzfkLTeOFIywwpBQSr+xZfMtnrjtcGHfRGzE6p+FvmhD3CB6uJKLjckvtbCI5c/Vuv8B/bd581cHe2nw0TbeAO+MffftXZjvUCRhiIMKvgTZyMbTUlwDfDNd1huojHdQJ1yHQUAKUPoTpgQ+KOTGvilD9bhLoLVQ6GpysmdAZ330U8D2/ee2Nfxd8wqOlP4BAl8WB1nabu3/mmR07rDYuU9esTmJCAMJC2HRFRew4wS+jjtlaDWfx/XBmzwfq3iPlrsZ93Q3fERDD34KIuZMkGPvEODmzJjVrSCmVDvbmdiLx/PGiuKiEFGYNiYkJCCZFIoQVCfehzkmpCA2j85BgERwSxHsa4ay5Z2iXX3aR7qyz5rBCqzU1NePtf7/r+N/7H8mdO3bJwv1MfqjcDy4D+u2wdaqpXSKmXDHcFwYPuP6NGTNS27BhC52QMnowNCPseXlo/t1j6Fy62pU3dPCieN/br0fQcw9BF0sE4wcEUONNMWHu6MTrr72AJx5/EP988WlSpjrV2h0e8e+GnRT23//+Ubz6ynOorKjC118tU448Jowfi/F0BARFIZZISwwpkxMnjsP111+Fm276GeaedYYyQ1OmsixOKGqGsO+8q7GyHeBlQnhwMH1PKNKSSvUgOTWDFE66j9OhRIy6WZ3PIKKyZu0GUnDrKMCJ7Kx9PCuFkSNHYOq0SXwTnn/hFYwamY7IqFgKT+c9wDBr5jRce+0V+MWN1xEJm0VPducHv5gOiiO72x41Mg2tdP/2rTvgsPNaQ5cRq5O+nZNbgAf++Ftx883X45ZbblDE7/vKrxGdy1aj84uviIy5iI3mTeTwtzdDizpcGRwCd9n94GDF3v2bZ9p4Jp3j+L17juegMuX1KVs3b5MfffipfPvf7zs1nU6cNXe2jmf133zjX47Fi5ZKSrusrKySLJ/VcwMJFB+b3UblniPXrd0gX3npDeeWLTtkbFysmEw6wJVXXKxNnDhWhIaGkmwJAZu38+bKCpye7rp46MHhRzvoloEA9z51FKGBEqPBhwFW4z043TB6/mtvaRA/J2Hl0hwhcmS7bvqeNTd+O3uQcckrw/Q2/XOkCF+oBBDdp4iO017klOKmzKW3rHTd+S1ID9B+Nv/8ef/+ctHHJAJ4MqIfwB2Ciu9AAzdbkouOdqBpBZxVbwAduyiuP8wnlc/UWWteEai3j8df/1VUsnrNnps25+Br9y1Hw6yIiPDF27Z87Z8wJOG7vCDFbFdWDX73zBblgY1ndngGhyfq2JSFzZauvmAY7rlpDCkOpMQdNQs5LXQDL6zuKoKseQuygQgWkbYfkBjm0+FXQIt7ADBFuN97kuVDZet0OLBnTzZ4E9Mp03ijuH6qZycCinen2YwVX63GxZdcSBnedwMBXWye9NFnuPqqy9To+XGjW7Fy1x9WknlvHB7Z7+rqRG7ufmTvy5UzZ0xVXpB4LQXXsaLCA2ptybBhSfDqDVfWAwC8Y/97738sr/vpT4TByIo0BRLxsxcUovkeIjpfkoLNZlqUh7xZp99t1yHg0buhEalkZY0HF74FKb1NjU144om/qtO/PPs3el8HPeuH/3f7rURQhyLA3xcbNm7Fiy88hZdfeQv7iWi++srfsHz5Sjz0yJNYvepLNRuiFEEqg7aWFjz3/MtYuvQrBAYGqBHoN9/4O9asWQ/eGPWVl/+qRtBzdu/Fh5deh1AqJ56pihqTgUtf+ivWZufiP2+/jzv+72ZMnDyV3sueJzU0NjRiRPoUZO5ez6Pyau+kp59+AYvpOwH+/kSmDLjrztsw71z2LmfAo488hE8/W4x/vfkPjJvA5MeJp596Fp9/tgSBQQFqxuqll57l/adw8y13oaAgT93z+msvsztffPnlh/hi8VIs/ssLSKysgT/VMc65PCI2m0l2+VHafH19FXm693d306PudkVl4eDZrd/+GeYPPoUwepOY7YT/nTdTOfwGGq8p5bw6BKy8ct1lE77i4lLZ3NLqUK713eB1qoWFxQgPC5X+Af6a1WrTUlPYnM6Mmtp6J/V/Ti+TUfj5+2lEFgW/j8HkUcddLf9mWdDZKcsrqpxpw1N06enDKQ0+lBc6dbDs53bmdDpgo7rDpI/js3nLNjl16kQxadJ4KgqWz/3YrqguVFdWY9nyb6TJqJczZ07TgoKClKMTVzpcjiS4/isMQhnAdayqsgKXX/azik1btp9NIbmuCx70JA6SlB54cOKYfOFriV1255skNOdI0liFkOfsXnQrG5crjDr/rVE64XhVCN00qZRXXrSqkVLs2KY5xf/btfQmXll/KEx+fr6r/vvOq9MuvvSi7zqePgYrItwZGNhM4VAMJOErHZBtmyCrifQ0r6P8alVhh4ONbhUS9aSrrqJi+FRasAMWVIpQWDEBDkrWoT33H88+64w/f/X158wOXCGUJ9v3VOPepzajodlCHdL3xQjP+jz7+6k4f0485R9fO/g6/+Y8o3cxwbHWAm1b4eT9ctrcpmqHgh0U+GRAS/gjEHQmBXynNJwSqJPJy8lRC55nzp5N3/aQnR+A6znVcVa2Fi78VJ577lnC5TSkZ0HKHq8rkdn7cni2Q4welYHt23c5w8JDRWJS0nd1bxCirq4Oa9dtkpdfcZlqKPb9B9B87+Po/GwZKddGlf9OuwOmG69E16+uhyM4AC1NLSBlWA4blkhcSE9NkpRWKqviAyXYsmUbLr/8IrUPkZJPFM7OSbjdsexlpdff30+Zp/EshjcRFCagPOMWEOD/fSJLz7IpWXtHBw8KqGuBdA+XF3ts5PfwbFFnSyu+uPnXqN2TRZ90ImhoAs58+PeInTEF7XSNZ3eUyZBbXvL3GomYhYQEk4xwtWdWzFta2pQZmY+PLynubNJGcNd5q5XInp9LmWfw/a2tbSoerBxz3DltvP4hlMkgodPcqeS4qrOaF7I+XIhNf/snuohssUOF9GuvxGQiVVZ3/eL1Pt/b6FUzEcn5BE033QtJZJ9nEbSoCIR9/CqMU4l0HSwzKJ5W+lZtbQObDcqW1lZ51tw5WmhosMq3bsLC4Dyrr6vnNVFy1qypws/P73vXu8Hp4aMb3yO3DDo30rs5/AfXDoW6LLBjx265ceMWecacGdooamf9BsqDfVk57EhATp48QQQHB7kv/MhA+WDp6sRZZ1/StWHDlskUstd1wYOeRA9pDR78WLH1y1uKYPe5EE7xManJf9NVYaP7khi54JVpmrB/SILdRXTcAtnpdCx1COf1RyA6jBlDhiRMu/ii+b2vzB0B3MHcdfcf8Pobb1MrcXf+3Jmog67b7Mp7TxspASysVHj3PQej+5mDcbiwUwEv1A+YBS3139DGroGI/TXgOwrQBahrCu5+1EC3km4UTp//CfX179l12OfwwVbiGM9Y1+En1tWYJFchyrkZAfTXa95oPL9t2476ivJySiePMPP7dOiiPr65jZ3Z8MzRd+D+2sukR3pqGN3uJolq7RE9wOsv2SStfRdQ+z/I/Bvh3DMNzoKbgJbVVNZuotP9Ql7U7jUMYuij0EYtVc4aelZk8WJmPx49lB1t7NrWIw5VvaR84CLgNsBKZmtrO1atWoeEIfFKoewNsEnKhIljxfU/v1Z0dXbJtes2shIucvbliaqKisFbNpTf/v4BvHYHVdVVcB4oRvN9TxDRWeoiOtRI2W+g9fLzsCwjEeWWTnSQMp+UOIQVaPHuex9KXqxvtXShsb4BOTl5uOCCc6B3kyQF+ssj/jxzwZuxchmyHGblkokOgwkHu4j+wYwdPcuDPcFEFngfJd6wlckGP9f9HoaBvheWnEi3u2abLBTHlopKaMJ1nxowOkiZ5++xo4BuosPg97LjgvDwsO+IDoOeY7IUGOj/LdFh8G9OA6/bYDLD72LSw+lQ31LPebmIjoJQ6eP7OCZ8cLx4Q84w+ibH5/tERw9HZTm6Pl0OZ3uLq10QufH95U9gGDWcbjiob6I0mzvM+OCDT2Rubr6cd86Z4qfXXaVFRUd+m6ecL90Hxy0sIgoWq0U4qIz5+YOvdx/8LKe9++D4fe8wmVR6+N5jQhiUmRjvhXXHnbdpPOPErsg5XX0GjicfJNv37GbveTVyxoypgtfV/GhBdcHk5c3OPLjyHdIAPegpeHp3D04ZmV9d37F7yS+v2rP0lvtd3tce1sYseGOe3ql9pmm64coRAQs4KR30/39tmvO2rEW3HmmqluS7/ld3/IoU4IM6tr4G95XKQ4+FR+7YxpzNeLrUKCF3Gps2b8Vvf/sHbNq4VV132GzqHrYH5xFHl0AX6OrshI0XxLK5gBt8bumy0Df4iZ6C+13GeIgEJgcroaX9Bwj7CeCTrhb0M1Hhfu3bqEgKEWoP0HTq1+8y6vE+3bLZpkOew4rFTg1PfPY8fnrN2bb6lrJllCGZymkAnOXQO6sQ7NOIUN9WeOspfdLV2fKC5FHJRgToSEHt2E2MaC1kwyeQlf+ELLiZyM10OPfOg3P//1E4ERgHjzgTOPrdh95PkTURcy+l42uI6F9R3Hn9T0/mF8HpQGx8Ary8vcXerFx6+QDpZ7oVgiMdvQGqGGyCyPW1tbkVFeWV4AXBixZ/JZct/8o5fHgKpk6dxEto3A/0Arg9kOI3Zdp0QQqZbGpuEWPHjcHOnZmor61TcRx0oDR7EQGZNGWiWP/ux7L9wb/A/MkiIjpU391yxPuGK5D8ypNInTnFmZ42HKNGj1amW8kpw3D9z64RHR0dctGiFfLAgRJq25r0CyDFkRXoPgM7NNQhNMXtfprKydLaitYydvrYfzL8eKBIwuEOVdd0sO3ORueSbyD0Xmq9lCE1Fd4XnAXh+33zNYfdjsVLVsi5Z50hzj5nrjC5iaqq00cBtSeSnPS9PgG1b+rD1CwgTEhNTUZJSalr1o/Ty+nuaRyUnzybx4Mn7USEG+trUFleqWYm/QIObwr4o4GqI4EuU10P2ek1DGxJ5MHpg0cfVX/Sr3zYGJcYcwXJ1fdJwAWphix4RMzZ5ZTOVwKE474di28/ZMX593DdmDEj7/vrs49ppu4FiP0AFsxs682Lc6dOHodtW3di5aq11DmUw0gd+47tu7B8xWrYHXYkDo1HfsEBlJOCuG3bTvU8m3ps3LAFezKzWWmEiUdHQ0OVRyTqFFGw/wDYe0wg72vBZLBHQe/jGRivJIjQi5VTA/gMp7jqUFFd73BYO9pNBjipWAw8WdP9CItc4mdCp8FE4QnE6aYZTLhwwTR7eIhjBVDzb8iaf0HUfQL/rkUYH7MNZw7PRGuXL/Jq46HXnLA6jbhg+BJM9f8jDPWvQ9b+D2j4kkjPGiJKhfQd9kHBdYL+8NGddB7UMsUA/hOJ5NwBbehjECHn0D1cB3qxI6R8aqyvV+Yu8XGR4uAF3P0CYqJsxmPp7ILVaoGdSTRlF9vds0LldLiWYBcWFiEtjUisykdWVA451AUu0WOAbuO7eLagoqIC5WVV2Ju1z1lbU0eKyFBt8pQJImPkSBEQ4Kfe2CeQDgxJTBE7tm+XAYFBIjQ0WJaWlInAgABFDL5LJ8WoNxS0vgalRV9bj4DX/yesH34OzUhpJKLDU7B+N1yJwEfvgYhIQEFutowIC4WPrw+vaFePsploXEKCGJaUIDq7LBg/bozojzEibjfWjg7kfPIldAYDbESaA2KjkXzeWXS1F9vviYBkSUPOPpRu3AobKd3sqyU4fTiixo+FneS9zd3eeH1LE5E1K8kFx3ufw7JmHZUFk08rAn95Dbx/chEPybnrH9dDnfJ2x7NIGSPT2XTB/cFjQOhRUlTsjE+I1UwmHszpRVD58MxfY2Ojcrnv5+8jwsKjxL6cHKnX6YQ3fZ+tFdgkUjlhOLh9qSbm/q1+un+zifL37us+dx0sr3jwhAcNeVPY6to6lJaUS3aJvmXLTunn7ysy0oeLg80bf7QQJnz5xefsPZE9AvGmWB70MDxkx4Mew5w5//CzaoE3C6m9TsKVjZSV0JMOexuJv2dtfiEP7fjsBvdQ/mExITIq4r9v//sl3+TU5H4VgN1kh92mUpzw0+tuQVxsrDJ74FG7+roGbCViExMVBfYW89nnS/DmW++ozexGZaSra++++xH790dWVjb+979PMGPaZLz++tv4ZuUaJCUNUQt+o2NilXLXO+BOl0eHqQPzHY02w5l4/r917f9duO3Dn1yKL5xdaKZbzNw3OyURH177aqBejaUCZz0/zgcXI/1RP6Qd0tYCL60JseFN8DOasW7/GOTXJsCgc8BqN+KmmV8iJbzM9Q5+0PXwd1DhFKjzI0IWD+E/nkjZJdDif688rAm/CSrOak1Pr0Mq05yKyirRQZ1yeAS70D1OZaUn4VYaWpqbiFCXoa6+QTY1NYvGxma1BkG5/21oVOscrBYbSsvKERLkL/n+luZmtJJyxt6cmuk6/6V6KozKJIcznzP8yKirqcOmzdskr38YMSJVjBkzWqSmDRe8fkG1wX7Kj6bGRsoRCXY3u2HjZlVrSCGTzZTm9rZ2wW2U15HwyLiOWLmrsp5m4BFvyv/2x16E/b8fgwqNmqwTkkivdsUF0N///2CPDIW9q03tExMXFyt8u8ulG/SbF+izK121CL4/5Calgzfq3fv+x+r7PMPjGxGGhBmTYPSjdt4fcToUJNxq9uwmsrMFji6Xyax3cpK0R0aI1vZ2am8tsr2jXbZQ3dqTlYO2HZkIeHMhZGunir8jJATmn14iWxKi0VRTI3iWoo3aTFtbC7Zt243zzj+Xezv13mOCaraly4z6hkYRExPtUvh7E5T2vPx8NbMzImM0ETIbhRHZCwwQvAEthTu5/ZMcEW2trbKtrY2tDwRbIRABlBRd4rPUMSgSY1OWCURkJL/PSoe5wyza6RmSPSSTmpUDivqGBpZfsqy8kvdqkpLq9fjxY8Sw5GQxfuIUUVtXAx3Vm6Dg4G/J+48WRHYWLfoCezKzPqQzj4OCXoCH7HjQIxh73pvhXSbtN0IY/8xqLPUOJM95RsdR45Tyz3uW3fZU3b4Pj6bVR1FH/fYzTz+SevElF5Mc7l/FpZvs8ChY2vAULFmywrWXw8ypGDNuGqy2DpSVluFn1/8MEybOwpbN65T7z3/880WMSB+Fa6+5EddcczliYyLh5eWN1WvWs+cdmDvNyg77qisvRTqRIkVG+gQOaMKBnLwD8m+vfLPs0Zfxpz+9hYWP3IBPKaf3UlezXwocIN5VCztauG+nvklH4Wy5pKkJFuYeFKD4C+lUPOG+rywRn++ZieZOtt8Hgr2bcMPUFQj1a/+Ow/EDvIO6IYjIzRAiM6MhAmcSwbkIIvoOiNj/gwg+BzBG0Y38kPtDfQRN783ecKiqOkR0TDR9uo/rHikRHaQ4sfexvPz9srOzC2zewRvm8VoLXoDN5jY86sqmj7xLvD8pvFXVNc66+nonO1ggIuTkNWRVVTWS/5LiQgqEQ63RcBGBw+QnFSyTdt6dPjl5GCZNmS68fYyutqfyoO/K4AegOsPe8kgZVGvj4uNjRVRkOIqKSpjoSUovqWqkh5KCVl/fQIpnBwKDglgjo9B+jPeJgOLqJBLb+viLaPvHG8rTFxMdTrt13ky03n4t2oL80UJlRMqjpPIXPPjC61IOi/5MN9VP3sm4ZN0mmOtdW6UZfHwQPW40/GPjKW59JeeOAmFE+ZYtKN+0DU67naLkQPoF54mEyeMRGxcj2HV6cDDPJIaK9LQUhO/bj/Z//Yd4ghexbAvsZ81ExczxsriyWlZVVKGFiAHv/7NmzUZ5zrwzRXBQgPtDxwFq88VFxdy2RXR0NLXtXlTFqGwcditqqmtIHvgggsidat9UX3yIiPKmquwogvcdKyouReGBYsluvdvbOoS5s0t2mjuZCAqSNairrUNDIw82dMj29g4iNq3sVELU1zeKmlqSP/SN2to6Z1l5heA1d8nDkgQPVmSMGi2GDB0i9AZegeaKU2FBAfyJbIWEhFJc+ljmDjQQ2fns00+Y7HxAZx6y0wtQ9c4DD04F6QteTTA68YDQTDdIaec5aVI69KSs2AuJM/x577Kb33bfeiRwPXzp5pt//su///2vBpORuVL/KixsynDTzXeqHZjvuvv/YR2Rlbf+9S54k81bbv45vL1MeP75l3HLbb/A7Nnn4/HHHlAj7w89+DsEhYQhMDAGt916o9p8j9dCsAnOBQvORUhoMF544WWUFJfh+uuvxvwL2AnDETYV7EkwEyF88MEnuPqaX3J53KACDkH+EpgSDBhiMiGdyM8QCgpp6UTksi1et1595TxSElopuh3U4bXB1lmLr3Kn4OW1l8Bi11PeaDgzowwPXboSESESUiNyw04S9HToQlxmat5pEGoNESsGzJiI2CgnFP3Y2ZHiUVNVLUtLywSRDLVXzHGbopwqSOFtbGjAvuw8dgggeW1MdGw8KSPdzJLL7WAx3X1+cNjBcF3bl71HKSKkRKnN9ni/FL8A9nZESienjd7LtvPbtu/ihdly1OixpK1a1BsGDNgUU7HqbnCZsFLIaXTAZulU7ZRN+nixdTwpVeym2uU6mfNvAIPL1WJFy2NEdJ74u8ssSpWLBtP8MyF/fzvsyUMQYDS5yY2EgciQEHTPQCRzlB5rezvWPvYssj/6Qs3yeAUHYca9dyL9iqsobWb3jf0IzQe73noDW/7xGmwdZkV4Zt13F8be+FNonP/d+Ur1zkmKe/OvH0HH/z4DaehU7XQIfvFR+N5yG93Q7THSNTCz8H+fyYsvXSCU2fXxlg3lF5t48Vqrs8+eI4Ior3qtXKkvLjpwACTf2L270LHjmIO/pWQM/+V/2K6Z2xzJb4dFDbRQG5M1NXWisqqKqqwV4WFhJE+i2DKB+KKDHmfrX005jBA8qKXAL+P2Su2QP3Vo2ihOWZl7pdVqJSKUDpOJ1zj1UvpPB2gB+Pn11+Gd//zvUjr73h6FHvQMDu5JPPDghDFu/usjDE7tr9CM3xIdTdNLp7TtgcPx6+MgOoxbSOBf8+dH7x8QRKcbvE6CzTHY+cCQoUPwp0f/oDzufPTR52qBcEenGdVV1XSnVc0EccfgcjogMffM2UhKHIrf//4u3H//3fjFL69Tu3/zcPQffv8bUmAMWL6Ctxdihc7d2fQmOF7CgMjICD5T/xwOqfNh8ZqHfDEbn2mz8AIdDwefg3vveMGnck/HndAy3oIl7nksLfst/vjZ9fhsz0x02ozQKGE2mxWjxoxHYPoTwLDXIFLfhEh+GSLxLxAJf4SI/CVEwGRKshdlLrtxJQVIuW7lTrEfQeUcGR0v2trNsrK6lgK6FzL1MqjDb2pswZYt2yUrDmfMPVNEx8byEDmVl1upZQWY3eJ+ezA5JHLM9xz2oHyVXUjPyBDTpk8RpCjLpqYm9tIlt23dKutr6+m7XiD9RZmWhIWHDUyiw+DZAJXW7oPP3WmkfGAPYD6+PlTnxuKMuXNES0uzzM7eJ5uIPDKBHbDg9k5H2/Nvou3ZV6m6uZRPlh2mM6ci+Kk/IGLqDMSQUunn7wcjKYK8iadg5VrJl4EJPRGzsLThasaEZ9g6G5vQUlpOV/pAvh0XXLNPbE7VjW9nAg8+CI6GJnSt3kTKuwGSSJFhzAgYxo2kK0R0JA9OsTtwG9at2SRTU4fBcKLmg3Svl48/0tJSkLk3W/LeZL3SD6hXEhHtspAokdAZfH4Yz+50M9lQ7Yzbl5XyRqh65+vnK5KSkzBz1iycddbZGD1mDEKpbuoNBmHy8hJ8D7s5V3l5sBxS73K/+1BQ26a0i5bWNllSVELiju7pi35wQOMw+eRBj8FDdjw4aWQseHWSU8gXNKFdSsKrm+jwAuu1JLvu2LP8tsXuW4+Fn40amR7oH8i7a/eRonkMsNxlF6YBgf5qJ++XX3oD/6QjNTUJV155MYYkxGP06JH47LPFyMvZjaDAQOUG1eWtyomHHrwXWdk5eOqZF/D0U8/jKyI2NksXvv56FZ5+5nmEBAfjwgXnqXsP2xn0EnhfjODgQD/6ycP8x4vO1tb2559+9jX6GQ2LbgRyqodhXcFoHKiPISFih8XKu5JLpI9IgSlkLGCMpXu5SrByzp1fJx0drt/9bSJ1WNgRGREq7ETYrBaKZ293vNROWoiEbNq4GfHxcaSwj3HN5vTEjARnrXu2bMy4cWLqtCnKPS/vl8JrfVat/FquXb2G99twjho1YWASnePBt0qaleq1L2bMmCkMeh2ys3Mkl6NaQD0QQTKu/aV30Pr4311mawwitaZp4xH45B+gTxtB5zwQ4JYN3cdABsVPI1IWnjGc9FsiZdR+HFTfWqi+2TsbqSwGgqpBSr/ZrAavOH5MLo2BAa623p2/XGWoHdoLiuCoJqLGJAY2GDNSYRzDZscaWlpa5fZt2+TatRu5YJA+Ml24PJydIIgMjBw9VpjNXSgs2K/i06PgdAkNZSVFKCkrw6iRIyjgBOQLR4fjxIcaaGDywrKc/nYPxhx6HC/oXibHo8eMFAeKSmQZkWKiYpS9hzl6WxYPFPxY0tlPoJrkgQcnjrHnvTmHuoG/kpSfDSFVT6ZM15z2z6VJ3LP3i5uPtIfO4VBVVVmTUldbEz1p4hjBI14uhbj/wGsk4uNjwbtSM4lhW2eeFTn33LkYO24cdHojeMfriIgwpawm0+/09DS6Jxw6ejY6Ng6jR6Wp9Tm89iKDlIDISNf6HR6NPuecuZgyZSKlkzqRvgJ1fK3NzVi1en1jVVX1cgqpd104JpwOh6OwtrZudsqwuNihycPx1doDKK1qhl6TCA32wsjhIUgdGoBzZ8UhJIj3+OB0nUDn1++gdIQE48CBEmkyGoU/kdcT6ryPG6yA6FFRXoING7fIlNRhIj0jnTSvXhq1d7ejoOAQwWZebGpjNncKXmzc1NQsx40fzR5E1D2nNSjvNL2GkJBQUVlZxQopoqKjWKN13zBAoHnD/O6HaPnj05Bt7XROotNJit9IkjP/eAzGibxRJXssPA0hdFSV7DiwYpXydsbN3yvQX63b8QmL+LYu9huEEWUb1qNq5x51Ku0OZFxyAUJSR7j1TIow/ZBEPswfL4FlzRY61ZGsN8H7ygVoGpeOzWvWyNaWVmE0GQSvcRk9drQwHrKH0InBiaioCLF+/WaZkpwkemztDqdDCvb2xt4VZerwFBEXP5Q+1wODKT0FyjMf3wCYKC/37M6UjQ0Ngjoayt8W5b2N8hns9ID6TKFmpFQZ9XMd6i0IL3z88Ye8sfJCOvOs2ekFeMiOByeM0ee/toD05udIYRqvJCpDddqOf0tN/iHz85tP1HXiflJOtmzfsTsgOzs3fezYkVpYRAz3Ru7LfQ8mOxFRscpcjdfdDElMRurwEWohp4oXKYgBAcEUlk5//RAcEoow9obUPThDHXtAEF2njpSf403r2NSLN5IbPjxDbZzX54KbCs1s7sCmTVs6cnMLVlNIsevCccHc0WGurqmpvWbS5OlYv6sZlTUdykohdWggbrsmHRfNHYLIUB/o9d2ZcHpB0/sgPz9PLZoN7g2X4FSnHFLDjm3bUFxSLtPTRyAldXjvEZ2DwWmhb3j7+iKGiHhMbDT8fb1FSXExE3OKwyBQIih9vJlmUFCQ4M01HU4pwsLZu94AIXNEdLqWr0DL75+Eo6JGzRqw+2NdXDRCXnkSphnTSCScprNsDGr2bCZWm7UPjYXFxH10YPPeyDEjEZI8nMqhnxVtYcKBr1YQ2ckEryniOi9GpMqC+lqhPG2afOkePWR7BzrffB+2nP0kswW6ggOQn5EsO+OjREhAANh7Gq8Ni4iKUgNb9CLX+08SRi9vsPvnA0XFMi42hpfAuK+cJOh54nHI3L0HJK/lqFEjRcIQJjo29w0DCNQ2A4NC4OPjRdVFx2t3ZPdeXnxupfq0bdtOkZ+X66TyEqGhbP2hLg8uCAPeeP1N7N9/4J90VuoK9KAn4SE7HpwQRp//+lUkS5/XdPoU12ah9L/GupLzWZvU/zlr8U1spH0yqHU4HBvz8gpatm7ZMSsyIkQ3fATbSPejonKwEqp+M8npVgpZ4rICyR043aOUyUMURhXGzxz03Ldhh9zbF6CCY1ei27bvtm7fvmsDhWS5Lhw3ajraW8LLqtvHO0zDUd9khsMhkZEchAvmDkVsdKCL6PSy3t5rIDLqZTKI6qoaGeDvJ0zepp5LC3XgvJh3xYqvpY+Pt8hIHyFi4+NFnysgXJ+p7rGyR78Eb9iZkTGKGjDX40EASp/J20d5lsrNzZPsESpAzdL1Q3s7GJoJtt270HLPn2HLzncNDlFcLV4mBL/0GHzmn03np38ZsKLeWlGF0vWbiXga0NXcioj0NMRMmkzp62dlW3hh//JlqNmTBR3FjR0UJF00XwQnxPHsB3bv2uUsKSuRVbl50P3nU5jazILXHxlGpCD0pqtFzNgMxMXGCV5H9Z3Hwh4AEaxdu3bJYUlDBW9HcKqwU7rWr98orRarGDdujAiLiKCuagDXLcpH9qQYFhoCPz8fNWMWEODPru/p8BN+vr4ICwsh4lZPbTpfsuvqfm/PPQlNh4a6Krz11n9ayyuqmOzwwlEPehguCu2BB4dgyM//5TXhyldJS3BhzsMP68fOf+2XmpAvapo+QbINLxMd+k/anX/QW5yP7VtyI6/WPxXwZqPPbdu+84pf3/378scff5x7T5di4EEPQCpXxlFRkVyuCa6wE0JLXUPryytXb60oq2xUe3qwnXmAnwm+XrzW6iByeDqC6nRMXAKampvR3t5OAT1U7zQ9dWYNWLjwUzk8NVmMGTMSYRFh/TvSSuXEGwnGREeI6soSXmznvjAIQIpdZFQUEuJjsT8vH22tLf0rQ9i8t7oSLQ88A+uOTFdcSK7xGpfqX1wp/S49j8rjNG87DIq/3scXUaMz+ESl0emwo/FAMaytdZTufhxb5X4ENmpy37U5XhQ/JGkIxowdhcmTxmP69Cli/ISxYkTyMOHV1iHYZkHCCRMp2lEjR8Df2+3lj/u+noImUFFeCrvNgSh2e3+q4DyniDc1NsspUyciMJhE/UAmOt1QeSqh07PZIB969ddoMiAuIR5DE5PEOConfyJAe/dkkrwyuJ4bFNCpTcY7uyw5dNLmCvOgp+HRIj34AaZe8YF3UJ3t74528emY+f8aS0JING+PuY1k6HNC00VI7piFUnRt0mn/VVOE/rkdX99KGkWPgA3WvywuLl3w9NPPr7nupzejpZmVlYHhuOC0htMJb98AXmvkTWeskZwMMr1DRv3NYtMzzVVmbAH+Bvh4D5by0aDX6aXDwSk7ReVTEXU9Vq1czaYY8swzZ4mkpKHKw5FafN6fIMWUN6dMSIjD7j08wTeYlAcCKXgj0tOEptfL/aRI2K1Wt8LbxyBiIy2dao1O14r1HKDiwTMGe+ZOkUm/uUWQTFXlMTigwT86CsGJQ0l/dSiltbmoxO2VrZ/JjtMMh6oHriAeqPELDyUOpkdYRDhi4+NEVESUCAkKhKjvdqogIXgmh0nDiSzuP24YsXbtRkyePF7oe4CQs/fQvNw8pI1I1by8fftfzpwouBmowy1++VDOEezUd/mD11I2NjZRCfZDW+416LF/fxFvHr2fTo626boHpwAP2fHg+3j4Yc3c3nKtkOIX0MQZEraF4+a/vlhAe1IInT+brvGiTRKiTRqct+lq8HrJ2zd2bzzQk9jT1tZx3Xvvf/TPiy6+Bnsz91Jt7fbh78HJQ0Ni4hAMSxo6lE74OFHYQhLPrFFuRgk8Ohrgy65xT2WR7kCCFVOmTNAKCgrRqkj2SXaqlD/NTc146823JTutmDNnuoiKinRdGyj5JDRFvNi8zmmnJtwfZKCXMWvmVFFSXIry8gp3SB9C5acO7X95FeaPlnBjcdUnmx1+t1+P2vPmICo+9vRTSI8Kp9pfJ2rcKDgpnUQ20VB4AM0lZXStfwdE2Dscm66xNQJDo7LgdUUKXAZqdoH+UntgOeACtVVe33My3taOBU2PjevXYWRGGtQ+Oz0Adi9dXFLqTE0ZRienv1nk9yFh1Otg8jrCJsmnLXTYty8HlZXVmXTS6grzoKfhITsefA/jd0SPJT3tWaoZXDeEJrRkCXEu/fTjzpqJjnTaazTI23YtvvWtHTtu7U1bnHIp5f1r126886qrb+z67JNPqMYOshHoPoeDF9hi0sTxTHTGuMKOH+lXPmzUCy2aFXbubvR6DYH+vOkhj06rW05vkLLgFxCC9o4OYVUmLydBAEiJ2bMrU65evV7OP3+eGJGWCm+fw+xv0d8g5S4yIhzDU1PEpk1bqZkPstlTzm8SZhdedD6+/mYNig4U9y2hE0aY3/sY7a+9B9luVnHhleOm889EwIN3IiwhxtmHsekbUB/hFRSIqFEjXcSC0tzZ0IjGwiK61tm3+f89CFjbOmDvcpF6ntXxCg3G4VxGC1KoNT92RMPtlXq69g5IHvjo8dkEDWXl5YiLi1WL8XsMQoOON0kdhBBCsAODwdDTuKDagxV5eYXo6upiN4HdLNuDHoaH7HjwLWZe8FKwdOjepAZ40DCT5IEwqiekC7HpmtNWRPrgTTuX3MIuEvsCbMP6j5yc/Gtv/9U9VS+/9KpLQPRbp3m6w4mo6EgMT0uOp5NRrrDjh19bshfRnDhWFnhWh4lOYIBrh/fjQnfZHfFw39evUGubeHdvHip1hx0D7vh3dnbhs08+l2azWcyfP09ERUdQMF0baESnG5rLLt7K+9IMRlD5sSJ57bVXYudOdm/b6Cqr3oZmhHXLVrS98CbsZZUAKdA8Y6BLTULICw+jjn6Hh4f3wnRBP4PquWbwRtjwZJj8eXyMzin/a7Ny0Mqza2wV0C8QsFu61OyOkjEUT4OXtyJjP5Bdej20sBA18ME3O5ta4Kiuo989HXcJf39/+lxPvlfCbrMNPr2OyqmlqZFdyoshCXFUgoNkNlQYsW3rZp6NO0BnVa5AD3oDHrLjgQtXLtS1OIx/lZo8zGg/8R2X6doeUnF/mbn0lkXuC30F7nU+ra6uufze3z2485FHnoS5g0dKB5+u0Osg5c9g9Fd7AxFO2EmB2dDlLZ3OBB7BZf3dxwtgp2XHBHVWdrsdvJs/j7B3H4WFB1BVVY2O9nZ0dXbCZrVTFPnd9HJWSlkZ4XJWf7sPCneTiyMe37ufD3rH4a7x+aGQdsyYPlXszcp1dnA9O9w9h4DNO3ljvMVLVsj09DQxbfoUGI2835D7hoEKindYaCj8/fxEQX4eb1bjvjCIQHWJ98lasOAc8fXXq2RDfcNxlelJg/LQUVmOtr+9BuvWnaTPGIjoOCGC/BH8yhPQJQ/D1i3b5fDUFPcDgw0SvlERiBiVAafdRtlhQF1unvLS1vOE4XghYKO27LBYqOhdMzvewUHfmbF9CwnhZYI+LVmtq+L1VPayKthyC+laz8fdwHv09GRdVK/qSQ8KAwUCjU1NsqW1TUZGs+nnYEmiDp9/sRS7dmW+Tye8ZseDXgL19h54AIzrbL1Zr+HaH0peJjq8oNa+1Srxqz1LblvlvtAf2NTR0fmzR//0zLK7f/tHVPJIYbcS68HxgRT8jrYG5Obms43Wie6HBJ3V7q1BxLIRGy8+LirMx64dW0lHsLrIw+FA4ZXllXjl1X85Z89ZUJ8+clru6LEzsvgYNXpmdsbIqSXnnn9542/vfbDtny+/YVm48DPHsmXfyC1btiOflKSqigrU1dSikZTUlqZmtLe2o9NsJmJkg91G5IjXnNDhIDJlt9nQRdfaWlvVxnT19Fx1ZTXKy8qQtXcfsrP2obCgELXVtWhvaaXnnK46dDBIETJ5+xKhbheOw3WqXN/4UITJNZuzadN27N2bLefOnS1S01LVO04LMBHwC4CXtxfHX1i7zC5+dqSyPF3BZerlhXPPPVt88smXUISnN9JI75S2LnS8/j46P1oKYTAposOzBUHPPACvGZPR0tyIltZWwZ4RBycc8IuMUJuJutbt6NB8oASN1O7UIv9+kdcaulrbYDW7Tem4PgT4u2d2DgKFCx9vGKeOoxOKK5Wbg2SHZeUGOu2g1/Qw4ZFw8OxXT8Fhp7z383OfDRJQedmJNDc2NAmTMs8bJP29ZkBBfhb1HZvriXx/TSFm1wUPegODpNZ4cCoYt+CNaSTkPycxH87S9zuo6kGy2LlGL8Q9OxffvEMF9z9i6Xjo0ksXXP/nP//BKyMjg2OpOioPjgHNSEp/Jm67/e6sDRu23EIhm1wXjg9jz3s5HTrdKiF0EULTo74iqzZct038/W+/C5824wzAeZCvCjcp2LtnL+686/721avXL6PQv9PBbqm6tQYuNO6d0+kYQQcPd/NK/mBN0wUZDfpgX39fn8Qh8YbQ0FBDaFiIPjw81BASrP6aeB8Vb2/iXwSr1eY0m82yprbOUlFRZW9ra7cVFhZaamvrbHV1jTa63kbE3aHX6/yHJMT7zZw5NeiC+ecEnHHGTASqTUSJ2HTXIUrbmtVrnMOShmqxcbFupYhIP5Efq8VCna8DnV1d9E0r9u3LhcnkJWfNns5aFOXBaVYPKa2F+/dj6dKvnEmJQ8SokRkiLDwU3qT0KQymdkX1sbGxEWvWbJBnzZ3D+3m4L/QAVH3X0PnxIjT96kE464hQ8cwBEfGgu2+C8b7/B7PRgOVLlsvzzz+nZ7890KCZULB4EZb++n61BsbRZcGIyy/CrPt+DR+170sfj8xTfErXrcWaPz+DJiJePFgzbN6ZmPfEQzCxc4CDzVWJ0Fg3bkPtGVfRCd1JbV0/NBZBf3kA3pQGtR8S9zenCmp3mzZslLGx0YJn2pW56yli1+5M3mMKycnDBke7pTzhVOTuy0NJSak8b/58AecgMbnV/PDWm6/g/j/86T+1tfW/pRC2lfSgl3DqrcuD0xqjznstTqcTn1FVmMCC/TsonzUOIjrLNZ349a4vbx5oU6ysIP9uzuzpdz76yP2BM2fPJL2CYny8ayx+rCCy8/mnn+GSy677iM6upuOEtI6xC/45SQjvreziVNMb4bRb/rN78c3Nv7379l/9+bGHNLUQnxUZ94jp+rUb8X933tewZ8/eF+n0TyrwxMB2VbzTHhFxdfB6MtKW1F/emIIXDHVrjey2nNkWu94iTVMdvBs1/+WN2rhy8MHPJNJxptFguPrqqy6bdO+9d3qnpQ+HXk+f4zpEnaylswurVq+XkyePIz1EQ3t7ByXbQX/NsFisYI9tJi+TnDJlgoiOiev7DUJ7CqR0Hdi/XzY0NWP0qAyxZs16yTu6p6Ym855M0LM5Xl8rp70JjQhPfSNWrlwjr/jJlT1XbpSPtqx9aL7tD+jasAXC6AXNZoc4cxrw5H1oDPDF3l2ZctrUySJhCCm37scGJUjO1O7NxDcPPKbW6widpmZ75r/4NKLGjaf61McKq+ZN5OsLrHvqObRX16lBi5HXXKHIl5HIwfcGKIjsOOvq0fzrh9Hx/idUjt6Q1i6Ypk9G0FP3wzhjiqpDp+ztjGRMZ0cnVq9ZjzPPOgNeXtzOTq3/+uTTL+XFF54veNb9tAfJXCcRtv0F++k4IGfPmSb8/Hmvo0HSx2u+ePvfb+IPf/zTm5WV1b+jkEbXBQ96Az08J+vB6YQ5P/+Xl9XsfIGEyjw6PWg+X41i20mx+0Rq+t/uWXQT2x8MNHBvuaqkpKx106btY0KCAgLS0lKgM/A6iUE0Et2ToE68va0F77/3sWX9hs0fUMha14XjR2TSJVN0Bq+rJCmIgj3jabql1XmfvrJ/f9Hk9PTU+LQRaVR1jHDYrFi8aBluvvXX5Xl5BUxy/up6wwmDezYmMd3EhU3vdtHBM1Jf0cGzRZ+7jyV0rKCDr7FnG76XN6plJxf8nu6KwZp7PR3bHU7nsj2Z2baNm7YOCwsJCRg2LMml3Esn/fXGnj2Z6qm6+nqRk1MgrVYbu+7W4uNjxJhxY0TaiAzh7+fDdp7qxacdSOGyU1nV1zcIH28vRERGC96h3GazyPyC/aK5uUUtoPbxDeBbBweoPI1eXsjKypGhoUHCPyBQKVbHDc4IJvP8Vx38m4h/Syva/8pupj+FMBHpJ6LT7O+Ltl/fiFwvg/QzmcQZZ8wRIaHBEINdRgkJg48XmgpLULlzF/QmEzpq6xA7eTzCR6S48q0vQeVTtWM7itdsUBuL8mBN4Kh0JM6cSnHj9u6+j0FlI/z8oAsPQ9eS1XC2tlF5esFeXAJ7Zh5EIF2LiYDw8XeXPT18ksVpMHkjP5/EFMWH25/Ri00bT75u5Ofvx/C0VNETs0T9CuqreA1ndnYOr+mUM2ZOJaLDG6QOEqLDEDq0tTRj8+Yd5orKypUUwn2SB70ED9n5ESMobsFvhKa7mQSj93cCVk0b24V0/kfIoN9kLv1ZP2xQcULY1tDQWPz1N2uSDAZd9KiMEcLLx5eSM4iEYk9B6FFYWIhnnn2xsLq6hs3JmDwcN4bM+ZeXt0ksEJp2Ni/I546HSM3imv2LvjCbO+2kMM8cP3aUT2trM/773//h7rsf2FddU/N7evQ/rjcMSLTTsaqmprZg2/adE2JjI8PS09Opr3WJxr179opx40aLYUlDkTFqjBiamCh8fL2h0+lddUyRnJNXTvodpLTX19WjoqISw4enCnYlzmkKDY8QyUmJOHCgSDY0NInmpga18aJ26BqH0xRcYhvWbYbdYUd7a5vggXpfHuFXpOcw5akIDtUJakNOpx0dbe1oa2tjhUw2NTWLutpq2JZ8A+tTL1G7oPuobej8fFH3k/lSd9E8MXXaFBEbGwtNcJ05jevL8YLSqPMKRGdDLUrXbXLlKCXd4OuLmAnj1N8+zQciOxVbN6N0/WZFdJhsdsZEIf2sMxTx/UFcqLy1iFAiOUZYNmyF7LS4CE9ZJawrN8BRWUPpsUN4GaHx2is9pYed+CjyS88fd9okIiMjSKnfJzvaO0V7WyuCAgNOup3V1NQJ3izY149J02kKSjuvqWTiVltTJ8+ZdyZlPZXRYCI6DKonBr3AypVrTQUFhYsp5IT6Yw9ODB6y8yPF6PNev5AUuj8JoYXL7lFp12iQk/77Z1eL+F32quubVPjAR67Vat1BhCe6tbUtZfTIEVpgMC8/GkSmN6cKntVp78A///6q48OPPv+CQl6l44R6j+TJ832dNlyrCW0cd9JO6WgUUltYs/9L3gwtu6ioJKCqqnbSJ58tavrXv95b2N7e/iiF8+zL6aDd5be0tJbk5hZMSxk2NGjYsKHUHHTKW1x6RprafFOZrXCd6kslrbdByn1TQ6NsaGrCsJTh381QMZEjcTBk6DAREhKI3Jx8WVFeKaKj3WZtp3ke7C8oRFBQIMaPGyvy8vbLrq4uUVFepayT/NlURnN7yVIKrAF2mwUN9XVsUiOrq2tEG5Gdri6LtFi6ZEt7u6jfngnng3+FV0MzKb46SLsd3lcsQNJTD4qY1OHQaUxyBpmydixQ3jntVtTu3Yf2qmrojAZ01NQi6aw58I2M6tv8EF4oXr0SpRu2QKc3QJDi3JU41JkwdpQIDgml63TPwXWafgujCYbUYeqaLSsXsr1NhTm7rLBu34mu5WvhyNkP+/5i2EuKIc0dihxp3t5Uf4hsqPpz7HbiRfcnp6QIq6ULRUWlsqGxUcQlxJ9UG/MiUnCgqFjGx7N75tMQRHTM1E8tW/4NGhub5aWXX0kqCsmk020d5HFBwj8wCKtWrfHbuStzGwVsd4V70BvwkJ0fIcZf/NYoKZ1/I6U17WCiI6W0CYinvX38H96z/PoO14XTBuzXdNO27bu8SkrLxqemJGrRMbxvpofwcNnaHU4s/OBjPPTwk9tsNttvKPSEp8zDEi4Kp1c9QEcYK8lUh8o1nfN/1fmLiugyay57c/PyK4sOFH9it9v/Ruccfjr1Uvl1dfWNuXn7p50xZ6ZfaFgkKfk5SB6W6FrLMxhB5cgzFKS8y/iEeBIChyigJB94VJWVsfKyclLGimVYaIhgb3WnrfJOxH/F8pVy3rwzBTthGJacIvz8vFFTUytbW9pESVmZ7Oo0s2c/UV1Vhbz8PCZ6cFAbYpLj5WVCRESYiImJEoFBwSKSSFPowqXQln0FafSCtFpgGJWOwD/dC8OIdGoZbIX5IwQp+l7+/qjPK0D1rkzoiAh0NjQhgvKGTdl+6Pa5l6BIB1C4/GtUbt+t4sEbnvrNmiKDEhJEIRFYX18f4eMXSDcfVKepfgtfPxjHjYIuIgSOA+Vw1NTQ66iXZC97RHpsOXmwrN6ErqVrYN2yG7Zd2bDuyoKjpEQNjmiB/kSQeNaH7lfE5zDikEkNfSs4NAwJQ2LFhvWbZUZ62kmZonn7+mDL5m0yY2QGd+ju0NMEml5529ywcTNiY6KlTqehqbEWURERQrD8Pd3SczwQ3rDZOrFjx27/pqbmdRRyugwwn3bwkJ0fGUZe+HqksDsfF5p2Trfg5cXX4JXX0B7Y4xvwRPlHV52u7k54m+sNOTn57dnZOdNjosIMyakjKIGUtEEoJ48b1Gnu2rkbd9x5X3VNbd1dFMKjSCeM2NSLYoXO8DATZLXBrJTlEqaPawo+6zZ1ZNeZW+nIouMUV+/2GzIrK6tHpKWljJs8cbQoKCh0DhuWKPS8H8ZgBNWNTrNZdJo7ER0T80Oyw1BKhsSQoYlob2sTxcUlHCKCgsMo+DQbTKD01hKpaWpuEcOHJ7vSRmnw8vJGfMJQ4U+kh8ifILIupFNK/svuzQMC/EVi4hCRlJwsIqOihZ+/n9qslBeC2zZsR9Nv/0yvIuXU6YQW4Af/u34JnyvZc9cg8Rx1MqC81Yz+6KyvI5KxCw6bjQgOyQ0iGgmzp8NIRMJVt3oRTBiEF5rrqrHvyyVoPVAMjdsyfXfKLTeK1LGj0UJ1oba2TpaVliGG2gDvC/RtO2DCw66ox46EcXy6mtlxVFbD2dyo3iH0RkoTvY/K3VFVA9veLFjXbSMCtBnWbbvdBChT3a/5eUHzJUKlc8/6qE7poPS7v0mEWvj4esGXTf1OEGyitzcrB6My0k6cKfUXOC80LxQWFMjs7H0ICwsVEyZNEuFhwaKsvFIcKCqRQUEBwpvXSB1OPp3OIN0kNTkR69ZvGkJ6C/fLe10XPOhpeMjOjwwxyRfdQUTndsHG5yysSWl1Smc7SZE/BHWkPF+yZMHpPhVioWNzaVlF6Y6de6b5+Rr9xo6bQEKFlZpe7lgHIqgjaW1pxS233tWxY8fuP1PIu64LJ4Yrr1yoa7DbztM0/aVMdugvj1xm2qC9XVfwOa97GUwwBgT6zT5r7hy/mtoa55ChCdpgntnh+sHrcuKV6cxRlAm6FhkdwwqVyMstIKWslQjSELpwGvFaTYdvvl6NqVMmCJ9u19oKLB+I9Hj7MOlDaGgwu/AlYhOBuPghIjwiwrUBJJM7ziOWJdS2nO0dys20g/KD92RR5mvnnYmAh+8GaWeu+3/MoPqlGTTU7N2HlrJy6A0GtBFZSJo7G/4xbMrWizJZme6asWXrZlmUlY2OPVnCXFmlys0YGICZt9+MwMhoxMTGwGjQC7O5Q+zctUf6eHuJwKAIuo9NGFlFojgSSdMlJMF7+gR4TRkL/fBUSIsVjuYWODvbFNnhewWbyPGMlcUGR1kFbHuyYNm4E9ZNO2BZvx3WtZuUyZsw6aGFBtH97nVi7v6J9wsrKDggk5MThUHtKXNi4NkgL4r/gQPFMjYubmDP7jAd0wywdHVh9epVsrOzSwwdEidGZBCppHZjovYTExuFtpZWUVRcIo0mowgIdG8RMFhA5aPpA+Cwd/Hsjm9LSys7KmCHOh70MDxk50eCCRNeNUSNu/BmEqz3E9kJ5AXmanTe6bBJOO4I7hj+2po1Z56uo/GHgjW2vfX1DVnbtu0c0dLUFD1r1nQSKi4vWz8mOEiYvv76286XXn6TvZTdy0HqwglCH3uhj6az30aVZjznIe+x43DaV2UtuYl3fh5sCIiNjbnooovOD2azpbjYGNJfBqmoJAWtoaEBVZVVks25jqlIUNkHBgcjwN+XF0OjIDdXJg1LFGrx/kBWrNzgjWgz92ZjwqTxQuMR5R+AlU4n6baaUszVHSwzlNw4JH2UXvPHS9H+/BsgzRSS3m1ITEDAQ3fBMHosSSEed/mxwwmfsHA05OSievdeksF62Do74RsZjuixo0jXPXGF/rhA5ddKRCQ3Lw9+gQEikIqufusO0VZVrS4HxsdhxMXnwxToT1F0wC8gAFFEbKncRX1DIzZu2ODcX5CPstJS0dHWBqvFKuvrqtFg6YRtSKwwThyFoHlzEHDBmfA9cxaMkZHQ8QaqRIDQ0a76Vk2np+bFs0T0P8XFXlgE6659sG3dDcuazWrNjz0rS2lhOiJfwieY93rAzj27MXbs2MPPsh4DvB+Yr58f1q5ZL8eMGX1S7+h1cLtzr4nLIRK6e0+mDAkJFhnpaYiKiSGi444ztS+WuxGRURwmcnPzmQzK0PBoStdgUVUIlB1Ohx3LV3ztrK6u/ZBCPC6oewEesvMjALuYtmiO20kSPiaELqzbDMkpnRYhxa/0tXhn06YrBpH0UGDNpJCU1W3bd+yOKi0tTZs6ZQJ8/YPpyo9ntJWUWFz/89ua29s7bqDTk/asF5d+XiD1w48IIcLcwtmmSXxWvf9LtjMebIhPTRl22aWXLgiurWsQcXExyv3yoIO7k62rbyTFXo/oGFYijq0c0U3UjvwRERaK9vZ2sWXrdhkWGupa8zCQ2xYRslWr1srx48eKoFPd0JPzrr0TTTf8BrKx2RVkNMD7ygvgf9dNlA+n6Z5LvQFhgs3churMLFha26GjutZWXoW0i+fDyLv99wZJJhJfScSmuKRUzpwxV9jqqkXh8m/Q2dikeobIjDQknzv3u+/TwbMioUTMAokABQcHIjYmimf4hB/dYzDo1BIaI/1toXeUklwtaG1xZpk7nQV6yL1eBlkQF47StCTRkjIEdnplV0Oj1Nu6hP7bWR8mPxpkV5fy5ubIPwDrzmy15qdzyUrYtmwDrxVro3sS08eoje5cMz6uJB0vmKh7e3uLXbv2yKTkg5yO9Cd49orixc4+OsydyMvNwdrV6yXvy5aWliKSkpPg2qPth/KH+KcaYPHx8qLn8kVnp1lGRsUOjHT1BIQPPvz4QyxZsmJFR4f5Mwphc3APehgesjPIMWfOv7xa7NZbndCeIKLj7yI6OpKfzhb657ZUv8D/fP31zwcb0TkYVTabbePevTmG7OycyWNHZyA8MpY6kMGcZBckdTD3/u5Bx5o1G1+h03dcoSeH0KTzk3U64wOuGUEexXdWO4X4T03BlznuWwYT4lNSki67cMF5wbk5eTIledhJmZQMeJDyX1Nbh72Z2XL27OmkzJ2AVkXKIXtli4gIV4pVVtY+2dLUiJg4UkIGKqg9bNq0GRMnjhM8a3Oq6HjnY5j/84lS4qTNDkNqEoL+8gfoIiIpf348AyrHBNUrn9Bg5Ryg6UAxkR0DupqbEZ6ehlBSchWL6EnQ+8wdHew2HexEIiwsBrWZu7B/xSrYO7tIdDkQN3UChs6eAb33oW6nJYwmI4KCQ0RgUJAIDAyEn58v2OTRz89f+Pv7ERkKRHhYCCLDQkVsdKSIT4gTSaNGiGHTJmoJM6cg5qyZCLpgLoKuuUT4XjgPXaSoC4sFoq2diE6nSq9acM+zoXYHHA1NcJRWwJaVB8eaLQjasls4ifgIbyO00FD3fj6cR8fXPnl2hx1vULtWG22HhUfSwyfImE4V7NaQCQ5byxNra2poYA+IcseOHcjPK0BMdJRISUkWQ4cmiMDgINcmf0chvZxnAQH+CAsLRm5unmhtaZbRsWymNwBnrk4EbGrZ2oCnnnwOu3fvfZBCdroueNDT8JCdQQwmOs2+9ttJ1jxJCqo3CwY2P3I67ZXC4fh/e5be8sG+fSNPc2lxXGhxOp0b8gsKO3bu2j0nLTVRSxjKi5MHMeGhzmHDuk247/ePVhPZu45CTnq0iNfrtDjtF0PoFrjqEJFl6SyC0/7vmv2LXXYhgwuxI0emXW612oLPOmu2CAkhZcV9YdCA6ofNakHh/iKlzMXEJZz4SCkpJ7wfSBApK9FREaKoqFRkZmbJ+Ph4YWBX3UdRXvocVGd37dipXPJGEkE7VQWb12s0Xn83ZGsr2C2u5ucD3xuuhM9Vl9P5j9gpweHAxNgnGK0lxajJ2kdig+oZ5b/VbFazKzp2Zd6ToLKur6/nui2nz5hGBa1DxbYtOEBkh+PCntiGnTUHsZMnuL59uHrKYSqcZ3xcyjbPMPBfngVlV/Q8E+Hr6ytch4/wpXM/X1816+kTEQbv+Bh4EQH2mz0VflfOh+81l8A4cbQiOM6mFjiJkHEt5DU+ap0Pz2q0m6Ej8mPLKUDX8jUwL/wSViKJguqXFkbEx4udFrjidTTw+rLY2FiRk5MrNm3cIkeOHEEqAK85O/pzx4SKsMqQwx/cN9BN5WUVKD5QItev2yC2b9/h0CjjYmNjRHxcrEhNSVJt0D8o0DVjfgJx8qI8jouJRmFhETo62kVEJA8snGKa+hPCF++99z7ee//D5W1t7W9QCDtZ8qAX4CE7gxSj5/3F1+Jt+D1Jn0eFJkwsEJjoSKc9j5TVX+1ecssXAG+D8qMBG9BvKi+vrNi4cfPs+PgorzR2C3tiW82cVvjZ9bfJ/fsP3E0/N7hCTg7h4fNNnUbnvdSVUYaxgkudptO5p9ls+kdLyeeDkTGeH+Dnt+DSSy7wGcvrCgbjeh1S3BrqG7Bzd6acd85cAXbGeJKgeqGUPyIS8PX2EWvXbZCdnZ0iKjqC9B81Ztv/EAbezwITxo9V7qZPCaTUdS5cDPN/P3YpWg4H9IkJCH7hEWhsHnc6jzYfqrwe9nDfeyKg5/ReRjW701FXp7zYtZFCnHLOXPiEh7pv6gHQd+w2K8pKK2AkIhPLJB4aStasRdHKtdBTPXVYrUi/4mJEjkqn208mMW5w2R/h4E1L1UG3abz3DtULHREg46g0eF10DhHjK2A6YzpdF5DmTjibiTQzlKkXPUUEWoXXN8KWnY+uz1dQnfsS9qJiaCFBRHyC1Tox9b3DwEnhJPtRWVGpiM7KleskT7aYjEZhMBpIpnG7pABVnsc++DPUpmGmOJk7OtHQ0Aj2YFdX1yDr6aiurkFtXZ1YvvwruWf3Xqe/n68WGxuN1NQkMXp0hhZLJIdnZniGjF3Zq3w/QtyPCnqGZ2Xj4mJEzr48aenqErzZ8Um9q79B/WhzUy2efuYFbNu2i5WxwWgSPmBANc6DwYapUz/w7gxtvY9K9yEhlVRRo/FOhyPX7hS/zl52Ey9W/zHj8vDwsL89/dQjCTf8/BrKGxL8p6OwPBKorD/+6DNc//PbN5jN5rMo5JRWSief90KAj/Au1DSNfQ1TR6WDw+l8I3PJTTe7bxlMuNRg0D/z4cK3ky++8HzWkzjJgwskEtjMZ+WqtXL6tCkiJIyUzcPYyp8wWNQQ7DYbVq1eLzvaOzB9+hQRTsrsKSmVpwpSKjZt2Cj1er0YN260UpZOqb2TvKidfblyK8zv4bU6vjddjaDnn6R87HLfNEBwsFLJf9WhToikOeFsbYO02EDsVNUBPu8uxyOBZwiELxFGuo/3keFNVDV/NrXqvoF+dL/j4L/CGyvuvRe5ny9RM4LsJnnUNZdj9h/vUY4LegT03oa6Bqxdt1FeetlF9FHXTM66J5/Djtf/DaOvL6xUL698/w3Ez5xBae7jsZru/GBQ+tn80dluhj07D+b/fQ7L2q2wF5crAv1teR0MIimatxf0w4fB92eXw2vBWdBFR1C4zvVuut9KZO7rr9dI/wA/zJg+VTW9zs4uJifIzStARUW1U6fTOb29Tews/YiwWK3C0mWlLBXC7nDogoODEUJEy0FxS0lOQmhYiLRR/N1xFF1dXdi+Y7c895yzhJHaBA90qOSqfzgtfFsPgd7Jnuu+WblWJg5NEMkpw36YVwMZVE9bmlvwJNXLf/7z1UXtHZ13UGix66IHvYGj1XUPTkPMmbPKq9kv//fUIz3MI0sMtUZH2vOI+Ny1a8nNy1SgB2eZTKa/PfnEQ6Nvv+1GNT3eIwrfQAAJ0vHjZ2PXrswFdLbYFXjyyLjw5RlGaVqvNqDlkXqno4Nq1qN7ltzyF/ctgwW3JSUOfezFF54KveCCc1yd9OnUgR4nnFTPs7NzUF1dJ+edezZpDb2j8LWTUrl48Qqnr5+P4BkVVpZ4o0A2XemzAQb6Th0pedu27ZQzZ0wVAUEBlAGn8F16n21XFmrnXg3ZYVZp0EjZDFv0LxhHZ3DbcN/YD+D6ygfLMVak2VzMYlGzBo7qWthLK5V5lCO3ELbCEjhrGyBJMWbSI7uVa+tx1AWeImBywp8jpZZ/CC8jdJHh0BGx1Q1LoGMI9PEx0AUHQgQGQAulsg8Pwf6l32DtX15AO5UJz5gafX3w08UfwjcizPXuU1SKJaWhpKQUZeUVctbsOdyA0VFTjTV/fhZ5i5ZBbzLC4OONy95+BRGjR1M+DSBHEhR32dYOa85+tL+1EM1frYUXlR2bTH5LfrrLmEF/eQ8g70vOhe9PL4VhXAYaLF1Y/s1aOWf2NMEzreqZQ8B5dGpgcz73z4NBbeO9dxfKn/zkUqHvi9lwjgSlZdnyb+Tw1GSRmDT0sOkdUKA4c/6vW7sRDzz0uG3duk0fUejDdBSo6x70Gg5XZT04TeGa0Wm+j8jNw981elZOndlOgXsyPUTnUIyl47n777/7jN/e/SuEhof3r7LSE9D02LB+Ay66+NrMxsamaRRyap5dHn5YG7Mt7n5N0x7rdk7glPYS0lZv2bNoUM0QJiQkxL7x6ivPzzvv/PnUaVrocF8ZTKDOlu3peZfyq67+CdX3Xh7Zpu91dXZi3frNsqy0whkZFaZLG57KZijKzKhXSQ+92261YdGipXLylImC91M55QENzYCWB55C23OvAzyqTenzmjeLyM579O4+ntVhZY8P7sbtNqUUy7YOOMqriNTsR9fazbCu3wZHTT0P0yvX2KpSq2f4sYO6/2+L4HjLgr/t/tmN7nI8uDx53xkjESMiRbqQIIih8VhdW4GaznbiTC7Fb9odt2DCT68CiDCphftqloKnVBn0ruMtM3pfR3s71q7d6Dz/gvM0Jcs1I+r3ZWHVI0+hcsduVd9CU4Zh/otPIzg5uffr/8mA4sh7X61e/BUWJCSg+V8fwLp5p/LgJjtJLrnXPCnSyaD84XzTJw/FysRoeeHjfxC+RDYFO1/gfGSzyt5qYweD4r108VfOmTOnaOzIoc9AefHll8tkRvpwRXgOrZYDBlxm1H8uW7IMN996V3V5eeUjFPomHQOwEg4+eNbsDBKMufhfQXZD5/0kcB6kLoRCePRFEZ0dUm//VebiW1e57vTgIPDi+hXr12+OrKyqSRk9coQhJDTEdeV0hTDi6af/iq1bd75gt9vZBviUtLs5OENnMfqRUBZD+dzlnEAWahbxQvWBLwbT5mfJkyZO/MmVV1wUExnFmx2e5qT3CGhubsHy5Svltdde4TLE7wOw2diw5GFi3Pix2pD4OGzctE1WVdUIk0lPei0v9jYqRalH46MUCw1ff71KJiUliqTEIT3zfnpny31PwEmKpzr18UbAPbfBMIaXs50ikToeKCWXyQAdRHCcVJ6Okgq1Y3/ba+8REXsG7S++hc6PFsO6OxuyqZVIGZEcJgzdWiBnA68J4TCeMWBlWYXTBZVvxzgY/Czdr2aE3L9dzvzc7+A38l/OEzvpckS2eFG+KCxFF8WnydsAB11nG6umHZmIXrsTktLBa1QkKfrS4lLqlQ0Wkx9eXM9pdn/+sKB77TabrKmpdyYmJbKdHIXp0ZBfgPzFy2Fpa1emTzHjx2LYvDNhZIW8J+tcD8JC6S+vq0PqWWfD++J58PnpxTCkJSvCyhvXgokrz/hw3nPbITjrGpBUWCYsC7+k343Q/H1d5oYmkzI9VGXTq5AICQ4SO3dmysTEIUcrqZ4FlXvS0ASxeMkK+Pr6IIQ92LkvDShoemTt3Yv7fv9IY1Z27h8o5HU6qAA96AsMyDrhwYlh1LXvBuua258iicYbPCjJx0RHOpw7SbzduWfpzae0QH0Qg8m+Fx3D6Hh51qxp019//QUMT00ZsJ3gUcGKASF1+ATehXsU/cxSAaeAUTPfDRaB5gqqVGpVt9pM1GFdkrnk1gvUDYMHZ19x+cUvP/P0I8mJw3jEdxDuk0L1452335cXXXS+CAoKdAf2MbiOktLa0daCtWs3SYNRL9KGp4A93vkctOfJKUF9Q0Nebp5aRD12zCjhH8jma6eoV5BS6SgsRs2My+BsaFLf0SJCEblrGXRhvLN7L8oMlSZSWJ12OIkM2MuqYNuzD11frkDXV+uIILTT510j/OpeRjeh4XAmDEQ61V4v3qT8enu5Di8Sf7wOhNfeUPoEKYu8F8wRQa92rfHpcq35IQKhzOC6LC6CQkRG/e6yuogQH6Scu0ynXB7NOg16bIgJRCuRXXdMMaaqBYktHcpdvjC6FvQbJoyEacZE6FOToIuNUiZyGtUTLcCXPWLQUxxPLlNOo+v9vE5sw4atjnPOm6dTbVjzRt7nn+Lr+x9VRMdOcZt0+y8w+Vc3EdmhNJ9qnegNUPm1tbZhy9adjrPnzaV08AwipZXLn+AoLEQHERrLyo2wFxSpmTvOc8GezdyDBpLKQaOyNJ09C76/vArGcRnQRUZQHWAvifS+3qqrFPd3/vM/ef3Pru6zwRQFSncX1cn//e8TTJs2kfrAFOUgYsCA4ldTVYN7f/+w5T/v/O85CrnfdcGDvkK3rPHgNMWkS94OtVi6ntB0ul+QcFHSkIiOdDLR0Tnvylx063p1owdc19nHaRAd0XTEmEz6IWFh4aNCQ0Nmh4WFJRmNBu9zz5mL26kzNJkGmOvc44EaOcrC/AuuKCgrq5xKIae8E/PIC16er4dhMWUGnbGm47Q6pXwhc+mtv3PdMWhw/g0/v+blJx5/cEh0bJxSKgcVSAmprKjEnsx98vz580S/K3lu5b2+rgabN2+ToSEhIjwiDLFxMfD29uF6dnLtz63ol5WVY9++XDlq1Ci3+VoPlKdmgPmjL9B06++VuRh/yzRzIsK/+YTef0o+QI4MVl5BYt3WBXtpORGcHHSt2oSuj5fAXsUT0+I7gsP5RQo9Ewv21CWIPOpCg6AxSSBSxn91ESHQJcSq9TT6xHjooiO/Mx/jdxzPWgv3d9RPnmUgYuOoqlXrghx1jcrcykmKnZMIGBMz5Wa5lchYWxtkcysEhe/x02O/vxFSpQ8IsDlwRlkLqOdS59+lhRV9nSJA7PHONHMyDGNHQDckjghQNPRRYRDBQUTaeCxGj87ONmzcuFmOHp0uwtksmQjRjlffxOo/PQMTESgrkbNznvkTRl592Xd5NtBA8eLF6+s3bHFesGC+9oOBF57Zg4HyvhOWr9ei8/OvYN2eCTsRcTV7xnnK5chJs9OzVBeMMyfB9+dXwDR9IuVdPOVn75Gezz5bJBcsOJ+q1HHUpZ4E5ZuFSN/ChZ9i4sSxGJExYmCQWSoPdhDxl6eecz78p6dJWIAd+7h2Ivagz+DqGTw4LTH2ijfDYbY/JoT+BgnJGwZQe9cR0XHwxlS/9szoKLDETdE0bYqPn8+QqIjwEZERETMiIsLj46nTH56ajGlTJyGDBKPRywdrV6+Ver0mplKYcjk8EDvDI0Ez4b1338Vv73ngg+rq2psopN114eQx5oLXXiB16k7+rWYLnY4a4tK/2rXo1o/VDYMHZ1526YJXnvnLY6nDhqX0nvLaX6AO9+MPP5UXXTR/YG2Q6h6xLis5gJ279sr4+FgEBwUS6YkjfYw3fCRl7XibICmBdlK+S4qK2euUzBiZLoYOTaSy7KFZOmpfrU/8DW1PvaRG0nmRvt//3YCgZx7oGTJ1MJTJlh7S3A77vjxYNu+E+YMvYdmySxEfoSdxz3lH8kkRDiGh+foTAYh0OQdgQkN/jWMz1MJ1TZnnsijk8TDOUCYrrAgeRC5OBkwYFJi08MHn3Uou5wl9hwgMkxx7YQlseYVwllSgpaUZK1auRDsRIDZV41H4CfUdSGjtgoPSp95F5alMsd1rU1wmc1yWdL/OQEp7LIxTxlMamfzEQ0/nhuQhaKT71m7dKS+98AphaanChmeex57/fgC9tzdbO+CSt/6OhFlz6F0Ds40zWa2sqkJxcSlmzJx55LrFeS94/E7CfqAQnUSALRt3wEbER63vIUVfuaem/JI2K9UZjfJrArx/ciG8z5oBPfV9TIRc7++5fi4zM5vX48m0Eal9O7vDoLrSZe7CJ598ialTJyKpv9dlURk5qBw++N9H+MUv79xqsVhuoNDBuBH3gIeH7JymmHLh65GdTvmoJnQ/J0HlxUKFSA+cTvs2u8Td2R6iwz3vKCI55yQnJ144efKEWRnpwzF0aAImTRqPxMRE6kvZgo1vY2HoVqooD3kBYUCgP6ZPm0wBpxE0H9z3u9/hlVffur+1tf1vFHLKuxuOOf+1PUITo/m3Wq/jcOR6+djP3vzR7RXqhsGDIXGxMa89+eRD51x77ZVUN6henIrXroEGIjsfLvwEl112EXTu0fQBBY0UeylQkJeD8vJKGRAYIGKioxAVE0NRp27qaI5DVHp06GhvQX7efrS3t0tWcmJ5h/We3OBT80LTbb9Fx3+I59vspGcaEPj8I/C76dqjx+9EoMifAbKjDdbtu9C1ciM6P1kGW3YOEQLKB72LqCqCQ3JL8wskpTURxtEj1F/DxDGk0I6FFtBNbjhedK+aMaH63NdVupsMcbpUfPjgMB1WPXg/9n2ySCnl3H+FGIw4d/osiDYz7CVlynuc5FkhInwkeOgZvcscj8ubk0LEBZLLl2e3jNAlxsN79hR0Rocjz9whZ/z8atFON65+9gWUrN+i2nQgkaLz//YEIkaPoTLrwbrRg7DZbOxJUyYNSxRh4ewW/hiFpkgP5yvVG3MLOj9bplxYWzdsgzWvwFVXFTmm7LJTmul1phmT4XPFBfCafyb0TAi4eHqIFDgovp9+8qW84ieX9M8MMhOejk589fVqOXx4ikhNG0GBXH84kZyXFKc+jBd7vpy/4Oqy0tIyntFZ7gr1oK/hlkQenE4Yf+4r0XZNPKJpuuuFEF5sq61pBupvrVuF5rxr16LbNrlv/TGCtYFplC/njh0z8uxZs6ZPPuusOThn3lx4+QTTJRZ2PDpIwu9IAo+U+lUr10gTdb7TZ03vNde8PQ7NH/PPPw9Ll30zj86+dgWePMbNf2OIEzKX+lJmhdSnaqxkrdy97Fbeu2cw4idjx45+9l9v/SN+7LjxVD/6SRlSZioHK4YMrqvcYfNf7qyPoQAdChfZkZddfrHQdSugAw0cLVL0rRYLsrOyZEtLG3x9vZE6PFkEBpHyrgjFQelm8i01tLU0KlfD1VW1alYoOTVFBAQG0v09NKPTDSI7jTf8n9rVXi2eNxkR8tZf4X3lAnfcTgWUeJLhvO7FunmrMk3qWrwStvx8NYilSA7PkJCyyovN9UlDYCSF1TAmDaap42GYMJayTjVTAg/cUHxOsIr0KajsGvcX4uOf3oKuFtem8QZ/P5z9xENIPvtM2Pbmwp67H/aKKjipXHnvGT53lFfD0dJM+c0y+SDyw2CzN/fMD7x9YBiVhpbkBGw4kI/2xiZqzjYMO38u5jz4AAKiY+g+C72n75Te4wK1TfZeuHrtBsd5552vO2EZpPLCRPWzk8gO1aPla2BZtRHWXVlUt7qojvBaJ57p4d9GmObOgPeFZyv31brYIXSN8u8U6zLvw7Pww8/kNddeTX1nD7fB4wXlA7ucZxPZ1NRkYTIZZWNDE0xeJsRERyIoOJS6M57l5HZCdaCXZqB4pvkf/3jdfvdv//gWnd7qCvWgP8C9qQenEcZd9EaMlPIRaPqfkULvzQ2VO0PpdGzQ9I67d31522b3rT82sNE2L5q/bcqU8b/+5S9+dumtt9wYSwfS0nkjQeoAlUkMH8cSbhJDhiaI/IIC1NfVITY+kXqHU1Vmehkk3C2dbfjLs/9w1tXVP04hp7xeJzr1gvOlwGVsNKIUCOou6c+n1QVfnjKRGqDIrq6uidDptMnTp0/VefPeS1xX+gqczZoJTlL+eCTfumkrbNt3qN/O6irILlZQdK71CZqvq0i6zZCOBVKiKssrlbckb2/la2JggvJbp9cQHRMn/P190Ux5UVRUgrbWFoSGRZCeTwqKu0xqa2qxfft22d5uFqxg8YaHo8eOIcWGiUEvtFeSs52fLVE72jPZ5AXh3hefC0NGKn3vFJQlVrqkHrbdu9D23Gto//u/0fnFMjgbW1xrK6jseH0GJQymWVPh+4ur4XvTNfC75acwzZkFXVwcVR36vlqDwcdAZjluUBy9Q8PRmF+AhoJCSiJPwtnQ1dSMtIvmQxcVQ/maAdO0SfCaNxNeZ0yFcfIYRexMk8cpszXeiNTZZYHs6CCdlWcsNMoHlxMGjWd9yipRVVSEIqOATmhqqCCOCFI0ZY/BzwQt0I/4kj/lLxEEdiU3EPKN8oE36txPeTI8jc3ATlD+cBq4DlB/oBuaCNNsyrdJ1P8NjSX5YSOyWEFdoM1Feki42wv2w7Jmq3J0gK525QxCGEm2HK9cOQLqausRGOAnfHxJhvYHKB98/fwQ6O8v1qxeJ0NCggXPmDHa29vZzFU01NdJk0EvvLz8VL3p8TpAZWmlOv3yK2+Y92bl/JNC9roueNAfUN2lB6cHxlzwcqyU2kNCuGZ0lGJAypHd0bXE6XA+uHf5bbvotgEgsfsULJkvpuO82bOn/3/2rgLOruJ6f3Ofv3V3991s3D3EE4I7FJeWIoViBYoWa/9AKVaKFEqR4hAIGkLcbZPsRjbr7v726fzPue8tDWlks9lkN8l+v0zevrn3XZk5c875Rs5MO/us06PGjx8tRo8eSdLN85nJCPak945aRmenDT8tWYbw8HA5dPgIssb9eB2HosOWzZtw0cXX5OzalT+bcnj18lEh+4zX0hSHaz3Jmg87BNLlqiN/4uqcL69b6DnlZESkyWT44O23/jHhnHMXqE7YcXGCFD1cdXXo+ORLd5SlwjI4q2pZCMGLjRV/XyghgdCEBEOJCIYuLZkcmTHQpacAet7Tgp097qU8yLPSa9RU12Ldhk3y9NPnkSz3c/LOUDm2QFFhARrJCS4vr1Qjq0XHxsHpsOLHH5ciJDhYRkSEi5DQECjssBzJGp8jBU9ju+42tL/zKXfZuqexPf1HeN/wK9IxPShPli1S464KInOv/wedXy2Gbd0WOsABBkh3EaGSDiK4Pj4wzTkNhlmTYRw/Ato0Ilf8ruoIDum2E1Xjk0PesDsfH158LewdHaxf1CAC0x65Dym811XXvkXqmh0eseCeeP7bCdlQD0dBCezF5XCWV8GxY5c6bYunvrlaG+ksDZwaPXYHe2F7kBd0VJZOus6IymYkk81UMlOgTY6FLjONCORo6AanQ5h45J/rkcq1r0Z8SCYsHRZ8+91inHU2mbWjnVWgEjkqN5JX+65dauQ+y0eLYFu7gV6VBEeVMx4xtKubwhrnTIPXNRdRmfAWbVQGPdQTtbV1yMvb7Zo8dZJ7v6O+AIkKT6nL3Z6HltY2OWHiZCGlFc2NjSgtq5S8Nsrlcoqa6joiQ/7g9YIhYZFC4dExVY8cZcOiumynuhwxfHL9rt35XKADG4f2IQZGdk4QZM56NVBR5L1CaK8TgrS1h+g4nfaVUojfbfv6+q2eU08VsGW6XKfT3jNv7szr7r771nG/vv5K3/kL5oroGN4ShhTsUfZyanVaBAUFYufOXYJMpeSeZdW56I8gg7Zr124s/PzrbfUNjR9SztFtJkqIzjjHn6zFTWQ0dOoUNolq0dZ2X3Xxt8d598TjilaHw2mprKyZNGv2NC9fP3+SoWNc50R0HHv3ouWRZ9D+/JuwbdhCDlw10NKujubItg44a+vhLC6FPW83Hd8G++pNqnPHG0e6SkugCScSFBDkdmwO0ivrRU7zls3bEBYSLMze3EfQ38Ft18VTTojUqKGdRVVVjdy9ew+THJGfX4Ap004T3j5mlTcc89FXIl/2nO2wrd5IziPfi1xqIp+mBXOP/N7qFBoXOt79GM0P/xUd738OZ2GJSnI4mpa0W4kH6WE+ez58/3ATvK+7BMYpE6AQqYOg+j1RRnAOBXp+U3AQmotLUJu3S31vp9UGaxMRkllToPD+S/yO/JrqJ5cxO/9EBs1maCKjiaykwjBmKAxEAo2Tx8I4Y6K6CF/j5Y0OSwcKtRJtWkWVD6PDhbg2G7ya24gkUVvakktOP7WjFdyO1sK+eQvxWR0E6Xxh8KNyVoXKk44T6J5Okq3yikokJyfRrY9W93jKjfx3TWg49CMGwzBhOBHmJDgraimV0y2FKnesZ3hvJo7s5iyvgD47E8KbzeyREy4d1d3O3DxXSlqqajj6ChxkSG8wYMeOXGRkpAlBZWE0mREWHiFCQ0kPmgzq5sYGg140NTeLdWvXyZamRhERGU7N3b3OqcfPT+VaUV6JBx58ooa+PeDOHEBfYYDsnADgDUM1cN5JpvW3QvnviI7TZVsJRblt61dXE9F52HP2SQ9eeXu9yWR65OyzT7/0gfvvHHr9dZd7TZoyhRUY6SaPI9BLMHmZ4U1p+7Yd8PHxEj6+x8H57QnIESspLsbCL78uqK9v5EhpR012QhLnXUYKex7pe+7qohzX6q0/3MRzj092bC8pKR2TlBCfOWxoFtSpU8cK5PS6amvQ8tTLaHv1PfdUNS05vGQo3Qu3PU4tOyRkuNV9UtgZ7rTBwTvl7yDys24rOn9cCTuRJGHSuac1qes39pNTuk5ISJBYvOQnmZmZTrdgS34CgNobOy3BoWHwpTbI0RLXrN1ApKdATJg4hl7zGJOcLnCdtHfA8vl37g0dqTxlSwvMl51FxITXQnQDXOaku+279qDp9ofRQXVuI6ebo5EJXpfDoYKptZnmzYDfY/fA6+oLyJkfqe47ozqd/VH3HA3ovQMT45D3yZdwORz0ehLW1laYgoIQOmgYHafyOBC4TbAT7yGZKvmJioI2PQWGUdkwTRuPjsQobFu9Fi5qRy5qM0GtnYhuaoWB7sFroNT1PjYHnJXVcOTthW3jNliXr0Pnd0vh2JpD9UEWl8ilMFDZq02lh07vkYDkg9d5VJRXOBMSE3k43XOgF0BlJTT8TmFqlD6eGsh77zh2F7pDVrN+ocQhxG2biNRvzIHG30zEiBf483N0//2ZsJWUlruSkpP6lOwwSF1wuYqmhgYZFBLi7rCkxFVqJLkJCg4WgQH+8PH2gg+1M/ItxOIfl8mmxgZhIqLk5UM2vweqkl972bJV8v33P+Y11O+6cwfQVxggO/0cI2a84udUXHdSW72dnBx1jY7CU16c9pWkwW/bsujq9acI0eG9cW7y9vb688UXn3/u44/dn3L1lZcYR4waCf+AQChqb+excXq8fXyg1+nEjtydiAgPhZ4dmz5W4P8DIjvFTHYW9h7ZCU+Z/5AQSipbCnpdC328Vb1n4akS5a++qLhk1gXnnenjzY7msapvoUXnNz+i5YH/I1+WoybxlBM7lIgwmGZMgHH2VHWhNU9j480eXR0WIjpctQoRGs8C7U4rnLzJ5Pbd6mJk60+rSLNLaBMT3Gs+1Gd3W2uex24ymsQPPyyVg7Kz++9I5YFAz2o0mxAUFAB/P19RWVntGjZsyHF8BwlNTATa3/pI3eVfzWmnZqHTwTBlKn05iGPeBTXwhET7P95Gy71PUV2tJrLUptYj1xFHWGMn1P/xP8Dn1quhHzmESI4v/Yad+hOono4QBj8/tJODXbUtl4pIgZ1k3GHpRNLMCdDwpqfdaXt8jkp+qJy4TXj7oLywEHlfLIKG6sfR0Ynkc09HykXnQKFTnfVNVHdU9vQ3k0x1Q04iRc4anh5XrI5w8HRSyxffERnYDYX3KwoMpLoyeZpSN56pJyCyw2tLdu/Jl6nqqMgxqHe6JusSlfSMzIZhxkQIu5MIXz7UyG0sj/TpzC+GddUGyPo66EYNda8V7Obz8Ay5osISIjtM2I5RWXUTXP8ctjw3bxdSUtJIX+zjJ6hyQ+VBhIjtOvkSwt/Ph3WMMJtMKC4pxcqVq1w8+kNESGi0pE+72UnEgaPee+9jBxGet+nrcnfuAPoKA2SnHyN5znO+Go32TgXKXUR01KlrTHScLvsqoTiJ6FxHROekBmsVnpN2m4+P97NXXXXJ/Kf/708xv7r0QkNWVqY6LYc0V7cVcE/BPeABAf6wdnYiZ1uuTElJotv2rQL/HxDZKSgowMIvv8lvaGjkjcuOiuyMP+M1H4cTT5AV8OZaEFK0CIfjgaq9X1V7TjnZUVhbWz9r+oypSUmJ8aoM9DrI+XU1NaKDnGfrilXkZBghbRZ4XXYu/F94lD7PVqflGGdMUqMlmS84ndIZak8/HC64GlrhaiNnmwy16qxRO3DvZ1LiJj0rN0CXFA5NdBDdi+fuk+NIcsKdAyS+YsvmrTJZNf4nkCPtaXc84lpVWS0T42NJNdK7HSews+uqroaN97vhRyEnihd3axMjoMvIoryDjCrzSHxpGZpuvA9t/3gXzuIyuhjJFIc4p2soROB8fn89/P9yHwzjRoA8LrdeO5HqpofgtuWvju4shEudHkj8vbkZBh9vhA8dTWVwGBK5P+h6nQ0NyP3Pp6jZnqt2IGiIAGVfcTFirr5MbVPm8+epG5RKh4SrpUUNCsKhvbkdqR0IVCcc9lrtRCDi0/nlYlg+WQRnVaV7g1ZqQxwVzy0EvQh6dgeVQX5+gUhPP8Ztk67N6840kREwThoN/YSRsO/Yo+7Ro5YByaZsbIF1w1bYt++ELjuVCFIE/e7wnYqVFVVob7cgNi6m720llWl7WxvKyiuQmrYf2dkXXcSHzvf29YOfrw+Cg4MQHRUpbHabWPLjcpmbmydZ2zD5MZq8SGDYOB4oMXeWeOqpv9oLCoqeo58QkxxAX2KA7PRTZE55wduo09+pKJo/kDej42Fk/nA57aupId229avrT3aik07pAX9/vz/fcMOVs155+dmQ8887U5eYlKD27rodgeOoREmBseJraW4R+XsKZFwCE57DK/3jBqHF1s1b8PWiH7Y3NTd/RjkW94GeISBpwen0zheR4ifZ49d3FW355ten2rzjuJiYqHGTJo7TadXN+XoZVGfOwmK0vfxvOMuIQ5Jx1BKx8n3gd+TwjoMw6yEMRgiTCYq3LxTyfzXBdugSrDBNaIdxShO0kXVw1tnJWSNV7iILy84zfUhLJ127FJYvf4Kr+EPovN4Amt8k5+UHiPZNCPbugMveIgr37kQUb7zJwTx4MTP/+Fj1Wvci+ClNZqPYuHGrTExOPI4OlQv6IZno+PAryOZWehC6dUsbbOu3QBMSQA5hJp2zz7Ow46NoyVH+Co033Q/rT2vUkTh3PXFFSZXMBrz+f/A6Z45780+ednMKkJx9off2grPThrK1G9Qoa+roDpVT9JghMPgFHFl5ULtqKSvD+pdeg42uw8PSurBQeI0cKoNT4oXBPxCasGAip8kwzjsN5gvPgGnWZCI4LnU6F9enCibRXE9EPriuneTA86aunR8tgmXRYlL/dnfAED9ft0D2AnjRfE1NLTo7O0VcfKwqH8ccdA9BNpXDmZtOPw0gwscEj0ea3e/vUKe6WVeuJ30TBG16Kv3o4PXBm2h++eW3ctasaYqGZbmvQe3M0tFB5VqH5GSOrNqNMuUyod/piNTwaLi/ry8SEuNEXGwMZQuxdcs2LFu20kWkTlRVVorSklIUF5Wgob5BNjc1yyaSI1ID4oGHnrC2t3c8Qldscl94AH2FAbLTDzHi+ld06NBdpSjKn6nFkbbhhqdl5bpOo3P9bsuXN6zznHqygd4VQyg9Hh4e9uRvfn315Ddee97/nLNP14aFh6m9KVwWx8UAHAA89M/7eJSVV4impgYZHhlNirOfOCWkmPU6Ld5//+Pg+obGf1KOe55NDxGWMv92ATGS9LrCE2zID/+wes/Crz2HTxXwRi5nX3TROWaDoZtrMo4E1KYdxSVof/NDt+MsHWpoYfMlZ0Lhnn17I2RHLlD7HmTJnyDLnoWsJtLS8AFgWwvFVAJ9SgfMM20wDifCYxFw1lATsrOD7XakJRl5+5ZmWJYTMQovg9ZvF9C2AaLlBwS6FiMYi6HUvQ1Z9wk54QXkw1jdKkfh6TrHgOD1EnjdEsv7tm25yMzKPK7tUHUME2LQ+cX3qiPMbY9H1KyLV4DXO6gjMyYeRaN8qw2tT7yAloeeUckn56mJoIQGwv+pe+H70O3QxkeTk8nT2U4tktMFHknwJ+d+11ffwW7h0UoFHeSc6owmRI8br7aNboHK1uWwI3/JcuR++Bm0ZDM46EHCtIlIP3O+WL5qvdyxbbtwOhzSz99P6Hy8oAT4QZsUB+Pp02G++EwYpoxV9zviOuVpij/XGVebnYhPazucpRWwfr8C7e9+qgas4JE4TTAHNmAbdXSorauj2wmER4QfP1vH96H3U/x8SAeNgmHiKNjXb4WrtoEy2SyTaqgiErZkDYS3Gfphg37O3x9Lf1qO9PRUEUYEs79Az1MZHU5RX1cvg0PDjkxfeIgP+x8moxE+Pt6Ii4sR2YMylOjoCBEcHAx+V07e3mZhpLbvZTaLb7/7AcuXr9a1d1jmulwu9mt4iLKR0lF1RA6gZxggO/0MmZkP6oXwvZLa1ktCYQ3LelYDl9O5XqPFrZsW3rBWPfHkQ7RGo3k5Njbqid/d+pvRb7z2N68zzpir8PQx994afUNwfgF6BJ3BCN6BvrysAt5eJsFT6frHs7kQEBSJhV9+Zd67t/AnytntPtAzhCWf8bSiUYLVL1JaFSkerspfSN7wKYXSktLya6668tIgjsrX6+CRHSI7Hf/+lEgJ2T+qQ/3wFJgmekNpeR6uwgeAqleBpiWAtRhwNpPHwefxQnWn2mNtdQgU1uuwtt6AjYFaNKS4YKJ8Y6MCwQOPrEIkOYD0vfMnA1xNArpkOxSjgw45oBFWctiJF9sqgFZSLfX0LDXvQta+TyY5l84hh4anvyk8V53NBaukrtSHoPdyOV1qiNvQ4EDBEZeOJ3TJ8VDI6bEuXf1fwkNOtY0cRA4YoctMhrTZ0HTrg2j/+7/VkTbVOaS6cdG5enImQ959AcaZk93BDfqDDulLUJloqRw05FAWEVHh0R0nlZ+trQ3BaQnwiYpRZf6wUDSoKy/H5w8+AV1bO4m+UK+Vde4CpM2Yg/TUeJGYFA+r1SpWr14voyIjSHbcBIXXXnEgCF1qAsxnzYH5srNhGDmY2iYRn5Y2NSiIW+w9dcVT3dos6jRGy8eLqB1/AldNPTQhQepoD3eO8XupqZvgYAq7d+9lsgD1ufpALnjanzYhFqYFM+Gsa4Azl0wJPwfJL+9pZP1xpSqz+uGD3et7POBRKd4Xa9u2PDll8vg+VhC/hEan52nosoj0bULi0c3KYOLDU2d5aqRKgIjcGKk8OHmpAY28hNlswqCsDFz+q4vF5ZdfGJycnDCMZO6ipqaWS6xWG0/NL6fUSqmbLH4AR4sBstOfcP4HmnBv/VWkNl6hxqR2mzDRkS77bqGR92z+8gZ2Yk9GENFRPvr97TfNeeufLxnmzZ8lWGmwUul3IIXuFxCE1pYW3vcD4eEhQp3i1B+cFZKVpsZ6rFu/2UL4nnKOcLK7G0PnvzJDQFxBFcDzBemfq8G/o+L24uKlp5pi5kpNCQ0NHjFhwljF0/fQexA6OKuqYfn0G/eCd6mHLrIQhiRecrXZTULUHm2PbPGH5xFYL5TW6vB/HwTg0XcisSIvEjllYfixxBcLXRoY4p1I0Zmh7yAHijfT42d3CthztbCu1EMT4YIm1AXeuoQ1TddsE8E9npIJUCPQvhWy/mMiP28DzUspnwiWerKZTiTToSZVTfUJtFoNfLy9xZq162VK6nFee0TlqR+eTWUYBOuaTe6paZ58Z1EpLJ98jY43P1AjfP0M0hHa4ECUnj4VrbddLX1TEgWPGPZDLdcnYCfbJyIM5Rs2o62yWl1Y3lrh3i4sdvxIaAyHCVZAZW+xdOCLf74nrT8upyaiUWU/JCMV2RedB++IcCprF3R0n4CgYNTV1ZG+bFRHIP5n3RcRFcXbC7pBqTCpa+VOd2/M2W4h8tMJaecOB1U3us8n4q1OZ1y1QSU9nUuIEFDdMulRjERaeA0M3+MQz89EhyOx7dq115mSkqA4eRoZgUkEJ7aHavvjtqwmOsifxwg8ymOaMUkd+bKt3UKEnWScFQWRPOsPK1QyJwZnwK4RqK+rR17eLvntd0vkBRecreiOxbTfowHpqZaWFtFQ3ygSEhOpUHtOdroLri8mPSHBQRg7brS4/LILlHPOPsPPx9trbF1d/bWd1s6JTqerg+q2nk7n7RwOIdwDOFoMkJ3+ggcfVIYUaM4kDfIvcqrcmpc+pNO5hxrDHVsX/forNe/kQ7xer3/vrjtvHvfAA3fDT12Y28/bPBm4sIgoUVJchJraOhHJMfn3N5Z9ASFJsQbgnXc/jGppaX2NcnoUpCA05cybyaxOoAuSfuDKEB+v/eGOjzyHTzU0lJdVXnTVVZcaDOo0yt4AOyrstLTCVbQRls+/h7OJHAmpgTbCBsNIKzR+VOxd9pgdDI0XefcBgDGOnLAsVLSm4o4XBTbsjcTll/8KDz/8EG688UbMnT0bnTYF72wrQegVlyA2NAzaqhp31DC+FhlgV7MCy3I9HFUKHBEum84XDXRrG4m1FuTjKRo6q0ucuSlKG5niUqCRSBmP+PBIExMfXufDIz4KffKUN/UGx7Ht8ruQ41VRUSmTkrm39jiSHQa1ef2IbHXvEkfeHnUvJHWdA+VLdWd/nq3CziE9F+XxGhH/vz+BuNtugNZsEp99+pXLaDSIEJ7u09913nGC3mSCmQhh/nc/svdPGkiD5uIymAMDEDZ4kOesA4NHcQp27cHKl16DFzm2LB8c4S7htCkYdNG5apP7uZxJVmLj4sWKFaslE2Z/f393/v6g09WefHL89aOHwevSs2E6Y4Y6AqTugWWzE/Gxg6OXqaBzmQw4i8th+exbdHzwJRxlVdAE+qvkhwMCcNhrd2P5b50zmWGy0NDYhL17C1FWVi4qiPDRvWV1dY2sq2vgBe+CzpOdlk7h8NzPSfdiksSjDCqZ4vvvl/guahh7+vsXZInR9XkQ8LQ8/Zhh6kimY/0WoLWdfkLlQcdcK9ZhM9nAZfX1rpb2DmRmZoip0yaKfkd0GFT5ba1taGpuQVx8nFr/xxusVINDgjF95mm45qpLNOnpqQkNDY0XtHdYzrJarVRFrmI6rd199gB6GwNkp59gsNdlZxPJeYcUidujooZBRKdAccnfb/321yfrjvWD/f1937vzjptH333P7TB7mUmDnihGXyI2Olrk5u2UNptNhIaSw3Jou3HsQQYzICgKn3z8iVdJadkiyilyHzgyRKQseEIommh+RykFz7p5vGrPwlzP4VMN5fUNjWdMnjQuJjk50ZPVU7CToSUZJye4bQtk1bNw7noS1o1WOCuYMEjepJ/Ijh2aCDqXZxGakgGfsRChv4KIvRdK1M2w+V2ANz5vwY/Ld+OxPz2EK664AuyssZMRGBSEqVOnIsAvAG9/8gXWmLWY/hs63mGFjUiPhpw/yXLqEnDu1sKySF9tz9W9bEy1f6EJkQUkQk3kBzDxEdQUdUR8NJTcPhEnHmmyVhAF/A6y7j9kmrdRvo6Os7PFxMcd8Y1l55iDHoraHoqKSkRKagrd0u3QuR/2+EGblADTmTPhammFo6gM4EXx7FxSYmdbmI0wzZuGgH88Bf2oYVSMLnh7e2PI0MFi4cJFMntQhuBRjAHCQ9BoYSKyY2loRPXW7VCoXHgNT2tlFYKS4uEbE0snHbicWsmZ/eTVf8mAbTtUMsBE2CciHEMuuwBBaUSUXPsNdJO8ZGVliG+++UGGh4cKs5nsz6HA9UNevhIcBMPUifC64lyV7Krh4tluMfGx2tRRH46QqNrwtjbY125G+9ufqMEN+Bo8BUwhmRB6nh7K5EOD3B15KK+oRkZ6KoYOy1bSSJ5joqPUzS557xceVt61e4/cmrPDtWPHTlRWVQunyymbm1tkY1Oz6CTiZbPaZGtLGzraO0R7W7ukhE4qu7bWdlFVVU1/d6ojR22trXxM8N/8PDxN/JCdddz7kZmG5rBAFC5fi2q6VyePfNE7h+cVYuw580XGOWcIL19vdxn1R5BOIEIBO9URr//tC7LjBpUP3ZsDH2QNGoTLL78E48eOCKypqZtbUlo+mOqEWL46vW0AvYwBstMPMOSMv89XJN4lpadqW7VbVbo4Nun9W765nnfDPxmR6uvr98YDf7xz5O9uu1kd7mXn4Pijy4tjo+NxlA6W1PMY/ElGiwyzl9kkdu3KVxctelPqc2VPslNeVor1G7Y0kiPIivOICnXIvNem0etdSaSbX4Yd44Z2p+XWhvxvPPN0TkkEhkeETZs5Yyq5HF0ycIRgAsCbenTsBmr/Ddfe35NJW0e144R9Nzl0u8jhYJ+pzQnj1ARyiucCYb+HEnM3EZ1LIXxG03GO1KVFQ0MT7v/jI5gyZQpuuukmzw1+iUFkSDdu2IBPPvoUVz16LyyTRmLJkuUw1za0+whFz66Ni/7TuYSPs0wzpvkjY239a17PBb/e8fzDr+FtUYbNdLiOhKdFOtVtM4z06nqOC/lzK5B2CGs+ROPndNbXUNcUMZMSRHo0PvTJ8/l7sT1w2avOISee3usEOXvs+CElJZX8TSpLIj8MhcMC97CqjhjMDIm8GKdPgSEjEda6BrQS4dH7+0IXEwXvay6E36N3QxMTTYXuGQEgcJ87L3guKCgSPj4+MJq93O/YUxk7GUD6U2vygl9UGMrWbUJHbZ26joentXXUNyI0KxWmIF5K+Eu5YiX303eL0fjlt7BXVpMJVVSyEzthDIZfdRk0Bmp/B9LNREp43c4Pi5fJzIxUat7dKHu+DjvLdA+Onmg6fbYaylqJCHWP3NA1ZFsHYO1Un1IlQ/SHo7BY3ZC286vFavADlTgZ9bDrNFiyYrWcP4+nb5sEj9KQooFWp4VBXQtiFGQrkZCYKMhBVpgkJycnqJtgenl582iPKCstlzt37nbt2rUHhUXFoqS4VBYVlcrKqirZ0tpGpkojausa5J49e135+QWyoKBYzWeSxGGZOy1W9c31vJcO/9VVVvSOTUQ8F372FZ7/YhH+3dGCr3xNWGrUoJFKPdTuhGHpWuiHZRHpJyLanfLrC9Bz8XsyOYyg+lbrr6/Bz0ApJo4I7tAsLFu6wkCk9H06wtPaBtDLGCA7fYzBs1+aTWrtddLO5MmQgmFl4ZKVLjgezFl0w1ue0042RJFSf/6O22887aabboSXN4/oHPs5tKp1UZ1OMj7stfGCBS5zdf4uOSEu3hWdk/0Aic9RTZf7GtyLTb/38QmGzWaVRYXFIjQspM8Wlf4MejxfHy+eyhZgsXTyVDZ6+O4jPGXBzWQJprhfUsXneV/feKrv/uwXFBR44cUXnavpEdnhwVpHM2Tjl0DxQ5A1/yEZIe7IokRi6CgGOjfo3WTH2gHDabfCMOcRCFMK/ZidNO6B7ZI/ukRxGd5+50P8+oYbyMnncw6M2tpabN26lUiJE0899/fSF7dt+9bP5nx/pNC207Wi9UR6HPQM5M/ozBoxQipy1m3w6mx5KHC3/xstOQ//E9898gb+fd+1+EmroNIhUeuwwdVuQXjX/oJVjVoUV2lQVdMKR8MqmC2fQ3EU0DEbqTJqIzrefZwHq/nZj7BdcFGr5IbbrKL2zFraO1BH71VNThxPIa2trZctLW0iLS0F5aVl2Lu3iMP2oqmpCTqDgdrjYdZ59BboHrxY254Qj70Z8egcmomos+Yg4NZrYDxrnjq6467D/4JlKTA4WFSUV8ri4lLhcjqkw+GgTye9tgbuDQz53VlQeiB3JywkzEFBMAX4o2zNOjiIOGqoLut374WFiH5IejJMgUH/LRMqq/KSUvzwt3/AsGMXrx4nTumAT3gohl97OUIHDaWGdRA1SKLBezbV19fDoNOpoyhHBNVhdaoR+vQjRsB83hwYJo+G8DFD4ZkKNru6jw9Pb+TOMXUdUXMrrMtWo+ODr+AsKkP5ngKEkO0IS4oXQke/4U4RfrBfiC1/d9+LP3mNkV6vFzwN0s/fHzGxcSI9I0PJHjxEZGdnImvQYJUYpaWnKfEJ8SI8PJzOiRGpqWlKZlaWMih7kBITFS6MBoPYtj1PlpZVqBHqmpubhZaubeRRLpK9hrp6/N8zL+Hlv7+J+IQkTD3tNIwcOxYhyclYQyRtS1szUmoaEbBzL/QzJ7qjSPZHkKy0trTKxsYmV1R0tKKWZX8B6bZtOVt4j7w80mdMdprdBwbQm+hyaAbQBxg655UpQqO8KRRNlKrM3CM6TYoQ929ZdAM7qicrrrnkkvNvvP+P9ygBAQFkiP7b29m7YEeJvEl1TQH97SIH09EAWPdCduwA2je4e9dbV5N6WQm0LKNPSi0r/jdxpKr2ze7E4YA78yFsZer1QqMjRFlpJTlfTSIsLJaclC7nrg9ATldEZCTeeuvd4Lq6evKqUeM+cHicf/4H+gZ750NC0cZSYallJl3i3ur8L44qsttJANnZaf3N7277rdY9A767YCeVHFbLLsiqVyCLHiS5IZkhUVQdeS5iv1C6eBY6l3QCTiLaLnJkAoNhGDsMiq8X3fmXDjKjoqISn366CGeffTbi4uI8uf+L7du3Y/369fjgg0++KykufQRO5xMr4Vhxq6vzc0Ux2R1CBOsleNU2eDyEyE+wUORsl8Yee5veXPaMw1LzMD3Rn95AzcOvY+Wjb+CTX83G0rXbEbh1ryF7Y74Jb31txAdLg7FonQ827dGirc2KCMMOeHcuhGynNuZsIT+DWJw+hN6byuJInAxyurhXuay0TFJiAiPa2tokr2eorKyWGq1W+Pn50iUlvL1NYv2GzSB9ouYX7C2SHR0dIiQ40B3N8ViDnrWtrR1rVq7iUSU5fM5MYc4aBBHoSwfZQT2w3PBsp5i4OGEyGrB123Z+F0HPLevrGkRNdbWsr68TvN7CRkTP3dvvmfrUV/rleIEIjG90FPF8Jyq3blM3G9Ua9KjdsVOd0mYK8FPX9mi0OnQ2N2HhX/4msXItj3Ko8sBkIHnODIy87gpqZP/bhn4B+k1cfKzYsjmHPz2ZRwiuX+6UoPrUhIXDeNo0mM44DVqO2scEgJ7H1dBMbd1C7UFA8Lod+o1tWy7EklUIKq4UrsYWdR0QBwQQZvoN64ju1LN67y4i5JG1n//mxMe60n/zFSJeJiJpyclpIjU5kciTRmzavE0y2a6rrePoZeI///kU/3r7I9xxx+9x3733qqPJ44jsTCfSM3rYMCytLMPummq07C1GLNWZ19Rx4H16+h3IlrW1tpIOaZbRMTH9juyQXsOGjVv8CgqKeFkWb0BKDHkAvYkBstNHGDL31Qkk4y9B0SarDY8UIGmZVvp8aMtX17/oOe1khI/BoL/hzjtuGTJ69Hg3Aek1kHXoGnXh3mRXGzmXBaQ2VkM2fg80fgdZ/xlk7XtA9b+JBrwPNCwCmhZTYqLYpfSRAAD/9ElEQVSzihKRmhYiQPunZiZEdE7Tj+pCbTR8AdlE12OiRMfjwppF8Y5FMsSnRei1ZEy61i8o5LCqz8VGqxuGqzdABG/nzl3YsmVbqdPpJBbXPRgSZsyXQrlECMWHn9VFJdVmc97RWPDlqTyFjdHS3t5xy7XXXGbufs8v1TmRbNn8I2QJUQYezeHRQ3ZgWAxYPgKnQ4m+HTAvgG3TDjhLysju6UiummGcPRmamAOE2yU9YenoxLvvfYykpESMHDnSc+B/8cMPP6hkx+VynUsO9FLKUgXwOXqQZ1ydq5oUr3VOKbzIdY4zCGG0uQ9rzVAGOyXGNGpNmtuc+j1/5fk4HrzwMeo+WRZc81OO+aodFQlIGHQuho2ZieT0segQqfhqhV0d5RmS6oCXthioX0ykZzOxqSp6N2oP+gj3ux/O2VC0KMjfi9LScrS0qNNPEBIcLCIjw8g5SxSp6VkiKioSLqddlJVX8kaMIi4uVg7KHip489+YmEixl37P09kCeBTgGDs37CDu2bNXnSYz7bTThEZhx5JHhLtxXzrHx88PaakZRM4CYDTq0UqOWWVVtWQCxes1SP5kbV29KC0tkR3tbcIvwF916E9akMOuMZgQkJgAa2MTavN2U5ZLJTw8wlNFBKitqkbNz/9mMUo+XyTUdVLUwJgchg7OxMQ7b4EpmNdn7NeGDoKiohIZT6TH87Xn4Don4sNrc3SZWTDNnQbDmMHQxkSp0dlcTW0QvK8Wr/PR6Igb6GAvqUDnj8th/Wk1nGUVpAMaoBBRVvwC6ZWYrB8j+eUmT+XDa4zMXl5IT88QBr1WlJSUoqCwRLz88j8xb9483HXXXdDu12kQEhKC9KQk/HvTBvxobcesVTkInj4BSlS454x+hP+SHRDZYSHxHOgHoGcJC49Gdna6weV0Tdy9a0+i1WbjTkoOWKAq5QEcPQbITh9g+PxXR0iB5xRFM1zthVGJjssphLx/61c3POs57WTFpOmnTfn15ZdfFBgSGqIq2qMGKTL36A0lXjfQshay4TOQWwZZ9x5k9dvkdH1ORIXITNt2954iznY6n8uef+++zM9/dycxnBbAWkXXzKNrr0aM326ha/sJsm2928Fr2wph440EyUjwGgZ1HQP/WLUw6iWOCegWvOHiBx98arLbHW9STrduFpJyxq30eNPoT8HrxoR0vRPaWfFZcfHSfmQZ+gTc2xZjdzjGzJ07h74drjhIHol0y7oPIIsfIHncSFmeKuCfmuIgom4hp4CIjvdUKL6+cOzcDdu6dcRTjXA21kI/bDD0wzPpd/s5tFRB7HSsXbcBPD9/5syZONDC6qKiIvzjH/9AcXGxNJlMzzY2NjZ4Dqkg+iX/6uqovN9lXOzQiRq7FOFEQSJZdpjZGiDC6K2nurRK0q16U/lfHZZK/g0d0iUmRj4ZGRmVdffdd+GWm36NqVMmYeKEcTht6kRERMXh62UV2FtQhYgAwNebHFRHFZG+lZAdW+jipdRc6XkNUe42e7CyFAasWbNGBgUGYOTo0SIxKVkEBgVAr9epsqk6k/Rhs9nx5Zdfy5SUZAwdNkKonSd0Ta3OTGShEmajUQ3acPg6OwpQHTWTE8X1MXnKeKHVkVllvX4kUM93QqPV8BQiERoWLpKSUkRiQpzw9/OV3t5e5MtLtDS3SofTJbbl7JC8m7uG93I5WUF1pvf2RVBaEuxtrWjIL4TLZiMSpEdnQxMqNm5Rp7lVbdlObcK9VoY3FPVPiMXEu25F+LCR1N6610/jdDhVYt0rZKcL6giLQ1UHmvBIGKiNGKaOhteQDDSYjbAS4dGS3EiHTR3p4WlusrkNtvUbYf1hNexE6pwVVdB4G6GEEmnj9qIqkCOUre5CfV4XTF7eiImNF/n5e/Dt98twx+23I4Y7Xg6AsLAwdapsCZ17Vm0LzB2dMJ41S62LfgV6nrbWdu44kf1uGpsKp0p4pk4ZD9J5aQWFxWPr6xvYP99K6VhNfTmlMEB2jjOGznk90yXkM4qiTOIhdxX0SW3xjynmgKdzcz88Rpqs3+Dcc889/cJLLjmfFBAr16N4XXUUhwMbdAJMMGr+DdS+Q+TmX0R0PiIncwNgKabjTGzofPYLunQw33Zfu6GG7iRjoqHr8ecvEhtSj1OhGgT67Ppt1zXpU700GzdrNcBTeFpXQ7YsI/JDzm4bPUtnIdUzuZQ6cr7Y4VMv0PUAvYswIpJPP/1iqM1uf4K+Hlazjznt1TCXTtyuKPpotaePjZXER7EBMStPAZnsDvJ2795z9uRJ4/xjYg8VupQFgZyWmjc909ZK3DLCkPRH8DyI2D+oQQeg9ac8K/n1XnDW1KDzm+Vk8+i63ONL0mScOhaKH5/zy3vxbuCBgf54/z8fE5kpRWpqCn13b3rKOmXHjh3461//yqM6ZXa7/UGbzfZTW1vbARct/BkW69NOy6ZWjfdqdss0QqToIYxWqnxFCJ0JSrbTKUe1KGafO1yWzW8lxk7w0uievPXWW8Rll136i95ejgbHa2cUrRFvfbwT9s5GjEi1gWOPqALE7aJ1DWQ7kZ7OAiomIv9GKkuVvOzzjiR71s421Dc0IjIqUvhwlCdec3GAMudefL1OL0aPGvbLgFKkG0pLSqSXj7dQy+ZYOjf0vERCUFhYLAdlDyOP+4iWyf0vVB1Dz8sdQdQMeXG53mhQI+5Fx8SJsLBg1NbUir17C2VCUiLd/SRunlQGRv9AhA7KgFavQwvJu621lURGIbWsVfUUf7IcOO12BJP8Tbr7d4ifOpVkpvsD0lR36hqYUO6AOxZQ65LalFcgqgN9ZK6vAaEzJorgcSNJLWjg4vDwHTyxg95JRzaHI4fl7oR12XrYNm+Do6CI2ouAJiKKjlODOpakh+AkArZq9Trs2L4bV199Nfz8Dr4WZ8PGjdi7bRsWtHTCUFgK08VnQfHn6Zv9CKRjeG+8hoYGInJEaI+lPugpSEb0RiNGjxmN9LTEoKaGpsl78guYZfI08jr1nAH0GANk5zhi+Fl/T5Iu+aQQmjmko1VvUu0Bdjoft3sHPLH0wwtOdgYfRsbkmquuvmzQoOzu97r9ElRs6jocA6S9lsjN+0DVy26Cw6M3rdsAB+sFLlv3L1Souo0yeAGoIRrCdzRE4GyI4AUQQadTOovSmfSdkvp9vxQwF8Kfzg+YDuE3HsIrA0LPvW3sYZFzww4Ox6zy3OZnEuSkd+R1Gm05lFZCqmuEVqmjS0JHhlUX7H4fNoa9BRIuS4cFTz/7Uhs5u3+mnMNaxcDMM84jC3AhPTIvFKHXIgcCzld+/OxXueo4wACabTZ7R1Fx2YJfXcp7duzrWXeBSo+JTvU/IUsepTquccsAlz45NCL6dnXamvAeQ3nsEHvqnEk7/W3ftB0OnsqmNcBZXAbT3NPUncz3N8x876joKHh7mfH55wvxww9LkJOTg9WrV+Hbb7/F+++/z6MiRR0dHfcbjca3SkpKfp6GdiDwiM2zrvbq37l0K6Wi5NuFTCCSE8FPx09pEEq4hBwPjXHQWpNhIoKD0p5++umD7qcRHRWJdeu30GsZMHVMCMyaOtUZ/blNqKRnA2TbJvq7mNgbtUee3qYWFCVq2+vWrZc6cvJTU5NUh/Zg0JFjGBsfxyyNfrqPmHNV0Nf6+nrh6+ulOhFH1bFyCDjIyS4vr0BAgL8IDeNRpGNwH5UAcXJPOYqJi8W2bdsR4O8rvL15quxJDHYCfQIQPWIomnUaWd/QJHROB5y8lxHJFU/n8yaSknH26Rh1w1WImTCefnMEppTkq4jIjh856P6HcOp7DCbzChG15iasXbNKVpSWisSURBE7egyMRHYMY4aqe/hoQoLhLKuEs4kHYUlfMOlxOuEoIoK3djPs67bAnrPdTXpiqc2opIdl7djIdQERrKVLV2P27FngAAcHww8//ojaLTmY22qBiepEN3wQdIMzPEf7CTxkhztQ4uLiydT1or3tTai6QyIxKRWjRw/T+fv6DFu/YfMQu93Be+btUM8ZQI8wQHaOE7Ln/COa9PIjQijnK8R2eP6xouhJWTue0drl4zlfXtGjDSBPMIybMH7M76656lKfoGDubT1ChcPTwXikxVoAWfkKZPkzQN0H7mlCTHyY0XT5RV02QE/Gy3soROjFEBFX0+clECEXEYEhchM4k0jPRAifkURehkCYB0GY0g+QiNiYs8hJzaY0zH0+733iNwkImOUmQvzpS/k6up+rDU5bq7p3nOqn8jOxo8cOrrWSSA/prLY19NwrgPYcsrXkiBliVCevS9kdFcj45+/Jx2uv/zuPyM6rlHPYC0YknXG7otGNl2qdcMeXo1Fxmu6p3DtkIOa/B7xwtLa2bjQ5RAmjxhzAoVJMkLX/giwm+mAjeeR655LXmCESnoIIv4a8c3LqOeLfviCvXBMaDPuuAthWrSMx10FaO6CQ88OBCnjuv1su/gutVoPMzHRkD8qE02XD1q052EqEZ83qNcjPz/+AiMgdBoNhMf3d7R4FXpvzjMuyvcNpWmpT6CkE0qnF6flpSWfp9UJkLjHr4kRsjO6qq65y/+gAIIKFxT98B40hCKct+B1M4dOIETQT6S91v4dKeujTRqSHRzxb19PxesCURu8egj17cmVNVTWysrOElzdHQP8l2fsf8PH9JZzu4xsQKNauXa+OhLmnzO5/Ui+AHGVqYygjJzU6JtK9V9ixuM/+oHuEh4WI1avWybT01C6td/KBiS7p/Mb6OixdsVJqQ0PE6DPmIe20yUiYMgHJs09DytyZyDhnAVLnzoJ/UhKVDemwI6kDusf2HXlISoxTZbfXoJIcLZoaG4jkrHUxISbSIBIT4xEVHe1Zx88BSQKhy0xT27ph0ijo0lLhqqiGs5p0CL2HSnrodfi7bUsubGs2wbaSp7xqoE2MoU8OWc7X6j2546hxCj3/O+9+xCQe48aN8xz5JaqqqvDGv95CVUkpzmy3g+craDNTYOBABd2Fah+7Roh7+A7c+cSywulAdS80aGxqRlVllUhKTu6/ZKcL9HyBQSEYO2aEyMpKj9u5M39CTU0tM/HVlE72TvFjggGycxwwcf47AXaN/V7iONcQ2eExd5BjCYfT+g/h0jyy+bvrfjGf/iTGOWeeOf+cSy69hBoz9xnvA9WoscLyKK19oU5XY5JTSATnWciyJ4HGr4GOvWQrOukYn0OJdRwnQwiRmblQYm6HCLuWCA6RG//pRFDYcUyG0Ee5pxB59m91/4gdKlaAh0pdN+Bn5elovCt2JF0z0U2KmFT5TSASNRfSbzZWbu6U8XHBQjqa6Of7OLj8vDyqxZszEtmRzcsoLVHfUxhi6TibjMM4eIcCleHmzTkchWuz3e7gsNH80AfF4DkvDVM0musVRRPOJFwVUen8wujt9Z+y3I8GFOt/YbXZbLsKCot+NW/OFG0A7/fRZVi5zhq/ca/RsZb/Vx5JzpSUF4lgn0fn8OgCy9F+4GswUbK0EtnZDFdTC9UB6Yf8YpjPmaeSngM5/BxlLCYuBqNHDcPMmVNRW1uPRYu+/b6jo+PO5ubmrQ0NDQe42aHBozxPw1LHozxOjXabU8pBBoEQvhA/wXqjTlvp641DkR2eSvfVV19SETgxbdYFMAWOgQgYR+2PHCB7GZEeknuG2szpqtwO2tZB6ViPmpoaFFYZkZaeJcLDiaAcTUh60iOhIYH4cclyGRToL/wCPOGKD+QMHQV45IkDCjTUN8qIyMjjNkXGYDJh7br16uakvf1OfQ6WDWoDrW2tWL5smausrAK8fiklKRFhMTHwpRSYkoig1GT6TIJPJJEHE+nknkT2pPrbvHmba+jQbKpKVSiPEnQN0uXkWGPJT0upXdbJ1JQkJTomGtHRUYL3YxP71pcqL0RqzGZo4+OgH5kN4/QJ9DkYrvoGdbRH3ZyWSDuP6rnqm2DfuRe21RvRuXgFYGkjwkR6hqeO8bRufgVORyMTVA68B1QFEbSvv/0OaWlp/xP50WKx4M//939Yt2QJzmq2YKTNBS3dUz9uBIynjfecdRiQrbF2djIZlCajQXj5+BzZc3N9kd/Q1NiEmuoaV0tzC3x8fcjVYoLoaYd0jsNuQ3lZuTAYDByt9Li10aMCPaPOoEd6RgZGjxzmQ/p8XF7ebh4C/57SUSjGUxMDZOcYY8qUfxrbdJZbqajvIkXqJjrUwJ1O20c6BfdvXnRdpefUkx3RyckJ11955cUZmVlDqSHv6/xryadxoLq6BpUVVbC0t6s9pIoawplE1F5DJOd5yKI/kkO5mJwjKjImS112iXWjhgxIwFQosfdDRP4WIvhswHs4YCTyoOU1Mlo6j09kHdHluh2FMVB/S9dQnVeP3uGRJy0ZHH0EkZ8ErM9zInrQ5cIYeZ5KtDgMrxr62ul5dtUg0TW419tCxK15OSRHeqPrCWOC+k49ekYiO6tWrsXCL79d6XA4vqCcQ14kNOWsy+lRiBFKKmy2A852xYmHNiwsyAOWHk0hnYxoaG+3eHVarePnzVtAJUvOFRPf9q1wFT8Edbpil1xq/VSig8D59IVV7SEMLI/uhATBvmUH7Dty1d5cV0sjOT8x6oZ9vIfL/4KqhpwqDRn2RV99g+f+9vc9jY1N1Eiwzn285+BRHj9nx85hOv0iOxQfunsmvZa2TiOwXCcwatQoREVFec7+JdatW4d3330PTnLQbDaLa8+ePNnarhUhMWOgC5kB+IwgwlPkHtlhqO2A2oSlGJr2lQj1qhVBkUOJ+HNEfha/Hoog/dbs5Y2oyHCxadNWWVdbK+rr6hESFq6GfO4tKFqN+q47cneRY5JFDej49A/wK5DjLHK2bJfxiQknD+Eh55R3ul+1cjVytm6XQ4dkK8lJCSIiMhxGdQEY6dv9nVU1r4fvT/crKiqWKanJ7DofHcjxttldWLZ0GYpLSuSokcNFQnys4JFFsml0fXrGgz0n59N78SakmrBQ6LPTYJw1BYZJo8lc2uAoKIG02tykR6Oo+/U4Kc+2ehM6F34PyyffwJGXR6TJSJzHBGIOqn5QCcGRvhk9C+8Zl5gQS4R6I957/0Oyz9Xw8vJCR0cHlhDB+fNf/oIfflqCq+vacF67DSbPe/leuADaUUPUvw8JRYMtm7fIzZu2qiRwa852WV1VLaI5ah2voT3cM5NN51HVL7/4Wra3tYvAwAB0dlrF19/8IAsLCoigUX3yNahO6ok0ElGQEyeO7R0+e7xAZcqPGxkdjZEjh2hqauoGbd+ex/NWmfAM4AjAFngAxwoPPqj41pmuktD+WShC5yY6etLLth9IV9258csbyMM9ZTBsxIhhd9944zUmPz/uvfEYK1J4y35agXvvfwyvvvovvP/+J/jks6/w7bdL4O9jQHLgRrj23EwkZ5F7ahA7El3KinWrIZzIzW+gxD3kXvTtTUpWH06SzaMjDL4Pp4MYmF4F38N9P1aoYZGR4suvV8sho+YK8FQ4nu4WdAYRsBgIjgjHIz78G34fThzdzU75zSsgGxa6r2NK9rzLETw/Gbjvv1+MJT+tWERk50dP7gEx4vR3gummN2m0+kzekV4hx1k6XDeHC8vH+fn3DIzq/C+oSB3FjY2N544ZPcQnOobqx1oGV+mf3WHMu2QTCpSkZ4nonEl5PJR3mPpjo+blD1lfC+vqzeT4d9LPNHAUl8N8/ulQOOS1x5lQ4THiO3PzcPvt9+Cvz/19U2Vl9R105Fv3CUePpXTHvzqtjX9wWn506L1zpFOOi3G6/L7SC+QUFmLe3LngntJ9wdNannvuOezdm48LLzgLZ545T2SkpwofbxNvmie9/aNFYBSvl5tD75sGdGyF4mz7uXS0igMGV6Ha3iVH4jdnekj/fs5td0Fl5uXjjdCQIGEiB9DpdOGnJctc6fRMvRa6meqCq4Y3ZDQZtXS/I+ydPgr4eHvzqATi42IEb6Lab8HyeqDEdfDzd/6bkxbVNTXcE49ZM08TAeTEGtl55zI9FuVK987N3SmZUB2VTNBva0j+P/3kS5meniaGDctWn11tI0f67Gwf6Xq8R48uNQHGmZPVxAFMOFiB7OQIbm5CIDs64aprgLOkQl33Z/nie3R8uJAI0HdwlJZB6PVkE3UqAXIH2/Hcg8v8UKDDHNxj9KjhaG9rw8KFX+Hzz7/Axx9/jJ9WLCfn0YWbHApmVzfCbHdA0vU4otz62RNkaEqi4JHHg76zYuAROzooxKhRw0VERBhiY2PU8l+48GvpdDqEpb1DGvR6oecdjPeTDyZcmzdtlkuXrsCg7EyRPSgDfn6+ggMpJCbGcaAJ8e23i2VGRpq6T1UlTwt0OBCXkEQF5umcPKEgERAYjIy0JO3WnB0ZpaXl7DxsdB8bQHdwGGkfwNFgyPzXz6aG9S45LUa1x4YUjctlXyU19ptyvriRPJpTBkyqf3frLTf831+f+xv5LRwdza28Xv3HP/Hqa/9CQEAQFiw4Qx0qb2lpwWekVEuL8nDD6Q24ak75fgGO6LeGOCI515PTtADQhVIWjwKxOPfQKToGcJGi37hxs9oblplFTpsaZYuNns09ytO2Ga7qN9179/B0vP3B054M8WqYYhF0Nn0npd+d9yM5u/22u/DSy2/cZLVaX6Kcg1rZYXNfOVcq4gUhtMQQJY+wVTikYfKOb648lYj4kYKF7caLLjrv2ffeex2y9C+QxX9yix+DTThHXIu8ieqCO+G6KZOKFo6iYjRefSc6l6wgkTaoPboBf38C3lddSHLuGZ2kttPW2obX33gbTz71XGNtbd2LTqfzObpCPaWD1vXRgO9agtAERe98Yo1Re96jwd5KTGYGbvzNbzB48GA1KhuvGXrt1Vexa9dO/OHuW3HhReeQv+ZxHum529o7sGbNOuLU6iaOUrocorUuTyj1b8sR0RuFy7bfPnrk1Khr5WLvB/ym0XdWIz1/va7ol9//sESOHTNK+B7pbvmHAr1nSVEp8vLy5Oy58wRc+63LOobgCFMfk4N92rRJCAsPFd5MtjggRF9C1e8CDpsd7e3taCfntMPSKSlXstNJVSFIN4mW1lbQJywWK+t9h1ajkR0dFs4X/v7+mvPOO0Pd/+VYv09hUQk2btgizz779J6F86Z3XbVqjeTpdkzQWLbU0QmPzB01eCiSriXbLLAXFKPtxX/B8tFXkKQHVMLYBb6fek86n95DHRE2GaHx9YUSGQL9qCEwjB/l3uw0JAiaYH/SKwcINNL13J56tFD91RGhKiuvwLqfViCqog5DN+XCsCUXisPpbpVUR+aLzoT88x+weNkKmRAfx0RGvcwvQPZpw/p1stPSqR5XSRHXL92H96tieekgAmez2eWGjZtFXV2dk0i91JBs8LCMhX5n9jJrBhPJiYwIh4lngXAZ7PvM9HdlZTXWrF0vZ86YJn5aulLOmzuTXLF9zjvRoNaFBou/X4yrrrlpFxGe31LuYvfBARwOVHoDOBYYNu+1yWTNP4dG4+8mOlpqz848SMdvty769RLPaacKBmdlpn/w/N+eSps2fSYpNl5nY8TXi77Cgw89icmTp+KOO+5QY/Yz2Cnhnpv3//MB3nzlYdx/aT2GpXQiLMAJlz4OSsSNQMj5pMw5vOXROUDHFKSc2tvauUcbF1183n4Gm5sePbe0QlryISv/7h69sntGe/YFEzmvbIiYe91BEXi6XNfvD4JxE2aTY7l+Hv35tTvnwBg897VntDr9bS6nVR3VcTptzxucHfev++bWgR2cD42klNTUz55/aOKg2emfE38nnsFVwjab14jFP+weYTzSXkTFjNYnnkbLky9CdljULHZMQpd+qDonbKi3bN2OW26527F6zfrFDofjbjolh9JxaQT0eqZCnf8524y6Z14MMIdWms3kbHiRfiMnpKUF4VQIN/3+tzjjul/R2fRIKsH3gMqH9zNpbGyCw+FUHRdyYERAgDc0lu2QZU9BNpFq3H8amDCqo7Yi6lYi/9GcQannr8vO1JIlK1ynnz67B17tQUDOFgdV2Lp1u5wwYawwe5t/+e7HEKwv+Z2qqurkuvUbyNy4kJmZIRISYuEfwKHLe+85uggjf/KfvG6jobERNqvNxVOKWlvbldq6evpsc5IOJ2Lr0kRGhIm09BQEBARwjz2pQdaDah2qayj4WkwOuq7N4L2UOBz0zp27JPf8h5FT+0v92bvge1dR/X216FvXWWcuUII5gM4R4IMPPuG9nkR2duYvwrH3OtjhJUgikY7CUlg+WIjO75bBvqeAiE+7W+a4HPcpy5/Bv2VSQA6/YqQ2RSRBEBHSpiaoOkaXlgBNTJSar7D8ekiUtFOdNTbDsXMvrGs2omPDVsjqemjoGX6uM/rURIQi9Mf/QJMYC7vNhryde5CzbbucO3umCAoKcJ9HftCeXbtkcXEJhg8fJgK5nPevV35Ouh5fm2WF95fyvPbPYN3BBEeNinmgdyWwPH7zzWIZnxAnSkvK5LzTuRNiv7XCJxpIz0oqj+f/9g/cets9/6ac6ym5DcUADon9RGgAvYFhc14d7NKITxQhktQF36S4yQCVC+m6dfPXN3zsOe1UAc/BuvvXv77qgZdffokUExEdUlQ8Zera636HmppGvPjii4iNjXWfvQ/YgD/08KP4ZuHbuPNXBlx+9dmQAb+B4HDNx8e3O2o4nU5s3rKNey/lhIkTD6FsSblbyyAr/gbULyRNzeGz9zMCCjkG/jNhD7kNwpwOnd5ECp+b8D5loWiQszUH02ecubOurmEs5TS7D/wvhs55ZRQpz1eERjeM64MNiEu6pm396rqfPKcM4ODQ3HaBcsM1Z4gXs5KJhLN/TtUl/MZA8PQ1czZVSw8Mq6KDI28X6q+8DbZ1W9QpKOxsBLzwJ5iuvQg/LV2BK675bUN5acWf6OwXKPWJ9S7VB6c0K/L5Eq1meqFe0fLM8li7C+kWG/xGDobvQ7fBeNoE92hUt5x+dnBskPWfE+n5C5nvfMrb73fGOChx9Nr+M6icuqJm9UwPLF68zDV9+uTeIzsMcrzyd+fz5pRy2vTpx3V0pwvs9zmIUPAGmVs258jgkCAxfNhgeHNUO48T2SPQbznEdnV1rWSyWlFZBXIgXV7eXhqe5uTj40Mmjjdz1ZL/bITZbFKd1S6wbjliUHlWlleqvfPpaSkiQx0dP7ZTkJqbW/DTTytkTEyUGDJkkBoERMWByo3eiZ16dqjTM1JFclJCz97zaMBV2mkjMtIC67LVsHz+PRy79sJZVgVJRJR1x88EiNvKz89Hnwd6VM9xoefpbp4TyIap19kXanHwdemDztPERyLo3y+owRV+Bv28vq6Bp1Or5Tly+BA1ItrmLTkyKSkRiUlJ1EaO7UzpnUS43n3vA9cjj/5ROZZk+biCbMTe/D247fb7Khcu/JpHdz51HxjAocDd4gPoRQxe8I8EksY3FUUZ/F+i42ySQrl/y6LrmYkz2MgeSNWcjMjOzs782xOP/dEcxrH6uadb6JC3IxfvvPMhzj7nXEyZMkXtpdkfenL04mJj8PU3P2DElKsxdNI9EByVrYcOTl+ApzKwo7Fjey6Sk+OFOrXhgBAQWn+IgNkA7+vj6oDirIPT3k5H2EjRKVR2wrIb7WXvY/fObdKmjYd/cDQdUQ+qV+Fh7q1bt+Hjjxeut1gsHIntoNYkNPXM8+iBriIBpfLXkT10fqloxFtVu74YCDd9GLjWInDWSHlVWLgcqvJXriJjJET8owCPvu0fXrq74LoIjYazoAD2zTvYc6UqVVQHZk1EoDz/8huqamvqfk1n/pNSn1nvZ50dDS84gj42wVqXZnWOyLI7vSKdEhpyfJyllbAs/IEKRECXlgzB+8DsI6IHBcmu8BoMEbSAZRHo3EuOFneOeI47miEbPlejt7nX8nD0qR6M7NJz7dmzV3VOexWk69n5bWxsRqC/z6HXLBwjsH+qIV3Ka0UystJFW1ubXLNmg+BOEX9/P/fUqiMBX5D+tba0YfEPP9HbSBEdFSlSkhPF6DEjlUHZWWpoYi+ziff7EWZ65679l9jx70o9At3Nx88PwcGBoqioBHoiHvz9WJap0WREEr1bWWkZNm3aIsPDw4SeHH8OxfyL+/JIZocFX371rczKyhDJKYk9f8+jBK/dUXzM0GVnwHzePHhddg7MF50BbQqRLwNvEWykZ5PqKIj6CvwfJ97AWH2lfd6r6xjpHTjIdHDi8/aFhzRwIAXFzxfGOVMQ9Ppf3HvrqDf4LzjQUHpGmmioa5CLf1yGpqYWERISjMys7GM/ykL1YTIb0d7eKTIySV+Qbj05IBEYFIa6uhqfr7/+gbcsIWXbN51eJxIGyE4vIvHsl0INDuVvGo0y82eiI2WbS1GeyPnq2ufplCBKQ4xG3QSdTptKeiGJjvPcLR6GPNxQJHcx8QIAHtbgxH/zQo/+3IJ9vLy87rnskgsmX/qrq+hJPa8otOxs4IuFX+Oss85Rw1oeDBzSlRdFjhgxAkOGchS3E69Ns/FXiEWsW7sBieRgKdxbuJ9R+C/IKOlJTPznolkZi7rqQviYOlXyo9oksqdGvRNhhnyht24QUhsErSmajK+np5tkbseOPHz+xaItRHY+oZwDdoUOm/daHNmCWxSNnuTQQbKq4fnST2756rrlnlMGcBDIDdARhbxU0eJ+ttfs4ggNOXjRRMZDL6YTjrK3khwTfXwkrEtWw1lRTVpaQ05+M978+POGZZb2K+iML90n9i0eRovjWadl7V2KbpkDSrpDiBge4pE8L95mR+f3y1SSpk2IgSY8VH2Pg8t9F0idaX2I9M8hT4kcFA7kYa+hbCpT1Zek37dvg2z82h2tTR9J1z2CAB50jfq6RuzdW4j09FRPZi+B3s3b14+cqzZRWFQs4+I4Qlofqmd6ntCwMJGSkkSOO0ejq0dwUKDgcLbdKi5yjh3k9JaXV2LZ8lUyMzNNDB6SDS9yYHWHGvHoTdD1vbz91fDN7W1tIoLkSJ26dAzBZDE6NhZmk1Fw2HKFmCKPVnF0MvXepGNbmpvx0UefY+KEsSIxKd4tmn0NrgtKPCqjBPhBP3IozOeeDu/Lz4bp/AVqKGstlZ8apjrQT53CBpNBje7Gda3uc64qM/pv33rl2QP83lTnxGbp2v7QJsbCMH0C/B+7Cz63XeueYnuQkRMmgeERkcJus/FaLDll6rTjM+pJ9+WoftzWMzKZiJ0sZIdA9trXxwu7dueHFxQU8TTmPe4DAzgYBshOLyHz/Be8TRb941A0v1IbFTU0l0vaW5srP9m5+LaPdDplRnh42ANZWRkPTZo0/sLMzMwL0lKTLw4MCLiyob4x3Wa38+64nlisvwCvop1oMplmBAcHXxwZGfaHqKjIe01Gw5mWTmub0+ncSceP0rs6Zhg3KCvjr88/96Ti7btPL6cwoLa6FN99uxiZgwZj8OBsVSEeCLzvxieffIJRo4Z5yE5/fdWDgw2kl7cXG2yUlpTLyMgI8o3J4egyLGQ8/5s0aujtkpISbNxaKvVhZ4nIlLnE8eqoluvdPd1UjHyq3lUHpXkR5TdQkcYQqyKDI/QoLNyLTz79spjIzgd0hwMWWEjq/FnkU/+evDEtR/2SDvsODZzPV+Z/SZ7lAA6F+y7GcKngdfIBuMOBO0FdW8qzZKv31SI4LO7oZZQqt96ox9aF38C7qAw6kh+OdDQRmuanzQF/fNjW1q82IH7aZS2PdOl/atS40n11umQflwQH5+CeX3veHnVNgfDxhpZ3fefpVIf1tPm4U52qyaOcqrBbS6mgW+hvOsTJ2QxZ/xXl1UEYkzyyT+cd7tpUlry+Ys6cGaJXN5DsAtUTr0vhqV5ms0mY1U1RD/e+xxB0bw2RzJTUdFFeXoqS4lKqCm/3OquDlRXrJCqn9tZW5GzdgbKSUjl23GgRGxdPDu2xnUZ2YLgQHhoi9u4tIKGC8A/gDamPcZnS9f3oPhnp6aKosBjbt+dJE5EfIxGepqYmLFu6Sk6eOF5Ex0X3bf0eCqpzT8kzAqPLTIdx1jSYLzwDXpeeBfOvzoFx9hToh2fTsVTo0hKhTYqDLj0JGnovHhnixN/1wwbBMGYoTGfNVsmN752/oeucDU0C2R2Wo4OVAckSH2EZKq+oIlufKXx8j1OboHs77A5UlFc5k1OTeIqN58DJACdCQqNRXVXp8/0PS3jOO089P/Gco+MINhsDOEpMmfKgtskn+m5Fij9JtWlTI3PY0VydUyUbf9gWE+EzLD09I3j27NMwZ/Z0UqI8mMPnuWC1tOLhR/6MN998N6eyqvpOyvyOUhdMWq32t0SQHpk6ZYIpOTEBo8cMR0ZmGjZs2IQbf3snz0nldRlr3af3K/gH+Pv/59FH7p3125tvpVdtd+cKHb16PZp3vYbr7ngPPhEz8dSTj4KInPv4PrDZbHj11Vfx0ksv4p67bsWvrriCrnOCrsUjR8xudyIvN5cX70p1DwByKHieOy/aJtIqeX0Pk768nbsFf582dZIwmsmf5hhG9N6y7hOiw69Dtm2j757pPSxGlIR3FhD5G4jgM1Ba0YGxY0+rqqiomEhH/yeq2thZrwZadfizojVe43R0Ej83wOXofMjm5f9E7ocXHP+FBicQ5BL4u/R4Q9HjbN4XViFx7mjF1tm3oygm+7JZf336AVNoWATVTw9HIBUtOojs3v/gY/j21TcX/btdGRKu0UWxi0nVLaWQ/xdjbbjLfXL/AlGN398zZuz/3eMXjJbla0lEeU8QLdllF/kZDnhfdym8brhM3TdIJSbdcZz5PGGAbFoMVL4E2Uw23UFcr8tysf/inalGbBO+k8mx4wX5BxFhalsV5HDtzd8rJ0wcJxR26o8FSDjWrl0jrZZOTJ465dhP1+kuFAM2bVwv62rrREZGKqJj4yD2DaChrv/TqGSttroKOTm5MJlNcvz4sUJdu9InRMcDKtMVy5e7IsJDRVJKyjFf6/EzWEaElshrPTZv2iqtnVZRVV0jp0+fQuQvjsrkRPQv6Z24X0AF93dz4gyuf34fMij7yqzaBnlqIp/DBofOYeJwOPJAZcfstLysDHv2FHAAB0THxB6fUR0Crxnj6Hh19Q1y2PChdN8+lN9jAWrPWzZvxM0331m+YuVajghzqgW+OiIMjOz0AvwzL7uCrMbT9KeqQngvB39jI8ZntHpdfP6MpPvuu9P8q8uvwKBB2TAa2dlnRcINjxd06jB9xkx4e5vC8vfunVtX18A967mUDIqi3DR+/Og//e25p4zXXvdbjB47ClHRUTAY9EhIGILt2zZzj9MGcoy3qhfrP+ByOGP06OF3P/vM49BqWUGygtUD1hLI4idgbH8Frc0WfPRdFczewcjISFPX6HTB4XDg22+/xbPPPouRI4Zizpzp9O7kRJ6wvTMSGq0GAYGBaGlpFoWFxbKzs1Nw5KKGhibwZ3VNrau2tl4WFRWLs885TxhNJCuqgqZ35jC8PsMh/KbS39Rs7dXEBpvUYlVL21oLNH5LBdcKv6hBKK+we2/YsMXP5XLyhj1cAT8jOOP00WQHHqRsszrV0mmvgEs+ve2LKwo8pwzgAPjgA2jSfXGRRod72BcgXsJrfxv0Zjx8zZ/w5PZtOQkupzN77NhRVHfmI5dV1bECXnqRCP6Lr/1Y1Nh0xaM6nzaiCpOE29vgrUYG3aE1f/aM08K9ef0KJGRB4dPGL5h5zy0GHy8z7IWl6saHvKaA99+wrdsE+9ocKP7e0MZFQxh5YOxwZURX5WmWpmSIwLluHaJObWtwH+6SfSZD0kLXjIU7FD2L/C/Ens7VYOXK1XL4sKHCzFN4jhWoDnUaBRxW2WTU9/3oTheI2ERExfASMLlrV75wOKwICgmhx+WVOArp4xZ1b5uCvQWyvLxSREVHyhEjRxMp5DroY71Lz1dXV+Py9fGBn78fPfJxLE96d96jKSExWVRWVkCn04qw0GB4efvCHSDmBERX8+B6ZcLLo9E/+yV0QNVFnqSCj3clloXDlz/LVElRMXZs34nMrAwiOjHHlfizD7F27UY5Yvhg0bWO7OSCC+ERMSgqLPRdvnw1b06/khJV0AAOhAGyc5TInv/aGWQ7XianUZ3SwmES46OMuPnSFNzxu8vEiJET4KsO29rcimJ/JaEqbRdGjhqN1OQEc3FxyZySkjJSosqQsWNHPvbM048bxoydSOe1USJFoSomVkZAXW01Vq5aK9va2hfRRXj9zqHA80dCKLG2OdYNItLfz++1Z555LCQjk6NS0TNzuGSea1/8R8jaDyGcTqTE2FHfZMe/P9lCjn4T2tpaUFtby3tVqOt0XnzxBWRnp+Hhh+/x7FNzgrdjqjeeUhIaGorYmEjBobZ5n4DY+DgypEkiKTlZSU5OU1qaG2E26YSvOuWnC1TnLD/aQAh/IjzmDAgXyYS9iuwTDzHwKXROyyaItk0YMWoMFq8qG1JRWcvTI5k8q8ic8oK3MOiv1WpNMyUZHg43Tb9726wTb5fu+uJgXW48QZ83+SEvEryqO4PSMEpjKPFW2ZzPQ270QCcv/nMt4l06vEn+jR9/dxELoSJ/XynFkw9/CJ5alrs1Z0dWeFhowtBhg1Vyq9ZJd6GY8OOSJXj88af3FhYV30w5O692mrZrFcwXQkTylehTT65p6LNOy0fqb/oXtN5Gw6gRM2fEplxzKTShQXBVVsNRUUWyKomu6eGkv9VpbVYbNFEhUELC6aXY4fJc4WBgHaLoiOxPIUlMocIndccBDHidAMs+f29ZT3k71ZDfKulR+eEvnXTuKNq6dbtISOQF5Z7M3gbVubdvoKioKOf9kEREJHfSHIEcHEtQOfoHBomQ4EBs25YrbVarCCZ9tJN0Lne48OaLvPB+1OiRIjom7rj1wh8WQoOS4mImHSIgMJDIzi/r9diD6o/KLi4hEVqNInfv2StampsQHBJ65O38ZAc1LEn2viA/HzlbtyMtIxXxvJnncR7h5JkS27bnYciwYfRATOJOQpCO8/Pz4oiv0eXllbzettx9YAD7Y4DsHAUGz3x9jCLk34VGiWJlyPPUI0PN+MNvhmHmVA7ByAqSCUo3FDM1xqTkNIwaOURbU1s3hQjS5L/8+U+mceMnkb0+wBR9chASE+Lw0cdfJFVV1XxBOWXuAwcEW/0LKN1HiZ3WXZSOlRVTdDrNny65+LzTf38HT19jokNi1rIKsugPkI1LVOeEbQP5HcgeMhY+0fOwfNVWfPnlQqxZsxrfffcd9u7dgwULZuM3N1zDPWr0g5Onw4KdLJ4WwsSHE/esqspYVchOhAQHiQ0bNsmEhHjxvz2HLEvkOJrSyPHj0L5BVJOllDz7vHDZdlbCS2xBYkyA2La7ZWRVnYPXghErAgKis4fpjQF/Ipn04SlzDntns6Wz+YUt3968hQ6THIM8SbDwjqdErAozDAbdfH9//zPpec7Lyki9ePiIwZeOGjni8kmTxp0/YsTQMyMiwma2tLQOIdLNpKiIUj/xkHoPJK+KsxKPa/WYziLNozokkrkaBXcoc8G9aox6u91etmfP3vFDBmcGUXl5srsBFgr69+wzz1M7+PZxyuH1VngRFtttGnO7Rsg5dIKOz9JAxt6kNW15ztnJ8Zn7E9pra+uHjB45eNSIEROgG5IJ3bB0CKcL9l0FREQ63SFt7XZ0rlwHx84CKH5mNWKbu0APpyfd7UQQ2RG+pBc1pMpspPZ4hJMJD49AdJD4ta2hLwqdl0T0y1f9TRf8/ANFWWkpGhoaERkVScfoN8cC9CxGetfqmlphMBrg5e1z7O51pKBy5khxcbHRYk9+gRq4YPv2HRg+dLBIz0hHSlqGMBrcAt5vQM5zWWmJ5IhvfUN2uuBCQGCoCAjwI2JYJXk9T3hYsNAZDP2nfvsSigZ2mxUb1m+UpAtEcnISyVM6FdvxNwlOlwu7duUjMyud5OVkrRsnIiKjsWP7Dv+16zeUkYrkJQ0nj7PUixggOz3E0Bkvp0Ann1c0yjBqSDy9BN4mLe759TBMG+9ZpHzE7csJnu8/dco4MXr0SN34CUx0DrJGhW5oMAWitaVBWbtuQ6jVauPpSgfrOpk3cuTQv9x6669HOp3OcUVFJax5OILHsdBAM1NTk//y2qt/0/r5+9NXSQTnO8jiB4jwbHQ7JVwunALmwCvjQYyceA6GDclCVlYaBmdnYuKEMTj/vDNw4YVnIygklMrg+PYI9TX0RjMZi00ya1D6wdcVsHxpfCF8RgFegyjDCljI0VPnV9FhuwVJEdVIjdEH2Bz6qWVNQUNCw8LnacwxZxp94gfxGgruKbc27Wxtyn/L22iQ8+Li4i7Kzs68aNzYkRdOnDD2ohkzpi6YP3/WaWeeMX/CWWfOG3HmmXMzzjprfvS55ywIOO/cM3X0N69BE5MmjvNJT0/JaOvomFxeXpnkcDi4d4nJ1UljYR6crZK/Z8jX0Spust5CPvQzmkngjoZ9UUiOdGdBYfG4CRNGm4OCQ+jkbjhmigE5OVvw1pvvFRUVl/L+OSXuA8A4lyU3SmMmZYBESsx3DHT/2LtDfD98ur29PzUOO+mXQcOGDZk5bdoUeu9OaMgQG8YPhyYmHPY9hXDV1KpT2nj6pCO/ELZVpBOIBGlT4qH48EaO3bDTTF40XiT749XpbVK2EM3y8D7WL0x+WtfR01RADV6gbu7qqQP6jI2NxrJlK2VMVJQwmnm64TEQU7qm2TtQFBUXSZfTIULDWA76UXOgZ+EOF97wc+fO3RwiWGQPGQZFoWdUSU4/a7okL2VlZdLbq6/JDoHkjwM8kBwJJoq8l0ugv68wqYS2D5+rL8GdckKvjr7t2J5LwiMwaFCG4HVhfWW/OZJgSUmpTE1LOYnJDoHKPSjIF+vXbYyvqq79hnJq3QcGsC8GyE4PwAu8HVrxf0KrmU1f1TJkn/TmK7JxzhwyrgcJwdg9uODl44eYmHhSnIeZmSacGMTBCjbmpBUUFOmklLxAbd+bs6c8MzEx4ZmHHrgn+brrr0d2Vqp52/bckWVlFeQdg9f69Cbh8VMU5a3n//bn2PETeeqdE7LhK8ii+8gZyXM7IqwGeTpK2GUQcQ8BpkzKdCEkNBwZGVnIHpyNrEFZvJCRzqOTT7ZFhd0B1dqunbuQmpokeOTn4KCqFpIcumRy/EaSUxdBhCeXtHyreg22uwnRdozN0ppHDEvLGD7t9uwN+T7xiqJVe70CfA04f06M1+UXjM88Y8HpQ8855/SUs86cH3nGGXP9KenmzpmBSZMnYtToMRg8ZChSUtIRGRUNJrEchpXvwft2+PkHYfDgoRgzaog5ODhwaH5+4ajm5hbeMru35avP8Mer8LpGQVqXzaSyXaHE4/cPP3tA7zyHjKxPTXXdiNOmTtCbeZ+ZQxlbbqVCh3ffeQ//eO1f79C3f1H62UP4kH59uzDtkQKX8todbkYagSB7p7P1r87O1e6z+g3mzJs3c/IEtf3TK5AO4B3Z9SOGQpeVQvJphT13t7r4iEPeysZm2FZvgqOoGNrwQGjiSH+qKuxwzgmfQwVnToXwJtlX9BCWXVCjFXIBcfSIthygYzu1i1D3KA85zHxdDgzi7+cn1q3fKIMCAoT5WDmpwoWgAH9RUlImjQa98PLpJ2t39gETnuCgAFFSXCZTUhP7lkQcCkKD8vJy6cUjO1SmfV6OfH8y+lHR0cJht4n8gkJp7ewUwaE8ZfEUs1lkTzjq2ZIlS6TNZuN9dMTQYYMFE8K+mnrO84u35uwgPypKBAZwp+vJDCfJYRy2btkasGVrTo3LJddRZt8UfD/GANnpAYJTT3+YvLwryPHQs9JzOFy4+rw0XHlumrqVxFGDDU53phDQvY1mH4wYno283F2jCotKfCl3MR+hxC7U1NiY6Jf+9Oh96RdcdI5KyHjIc9jQQaatW7eNKi+vZEeUpy/1VtfLI5ddesE599z9O/KBFTU0rCy6F+gs9DgglLTeUCJ/DRFzD8D7ZKiLIulx2UCoo2H82fV3/3IMjie4BzMvb7fk3kNP1sGhjvL4kdM3hH44DMJeSU5lKUkAlR+VuZ+3A5nJVoT5a/Dj9jA0tnuRzNowZkgIbrtuIkaOHAHedI2nC4ZHRPACYCIzBo9vyHXA9cGOKyeuF5ZPrrOuxMbdgaDgCIwZPZyuNzTCZrWN27OnYJjT6dxGB0/ocNb25Tib2s7vSUzVUR1CvUvgHm32f9dC7QeW9A07cncOIsOfNnLEEHc0q4OBHPXi4gL8/ZV/Nuzcuec5yuEy+wWedVnKb1e8IhWB0XxxhXUPRNRtWu/veYNP91l9jrDY2JhLLrrwnEGZWbxWz6NWVBmiwktIhGHMEGijwmFbvxWutnZ6C3oNu50I0B7Y121WOzh0WZmUz9OCWK4OBY/s6YKI7I8m0h9H1LqY9E21W98wOqkd8CgPqThhHkz5fF0XfImwK0KI3Lydkr6LwOBQNb9XQQSWRyMqq6pEVFSkusGiuyz6FzQaLfLz812paamktPvf86kgslNaUiLcIzsB/agcXQgODQOT2cqKShQWFsq4hATS2f20HHsTbJmoPRUVFGDV6rUyMMBPZKSnITI6mg5w2+zl9nQEYLKzYf1mOXbsyIPNjTi5ILSIj4/Cjz8uG1JXV88+4KGWNZySGCA7R4ghc1+9iSzynYoivHnjUJvdiXlTYnHLFdnwMuuOv46jZwgOCcOYMcM1RUWFI3bvLuAdOnneZkJERNibf37q4bSLLz5f7YF3j5K4VMJDDphxw4bNoysrq3j4aBOlbrCrQ2JKdHTU4/98/QXvkLBwyIYvIQvvdu+PwdqG9Z6OHIzoW4CoW4n0sMHqLY518sHPzxer16zHoKyMbupqKmBS68KUSI7fGCpfcqzYySP5UP0CWweMjh1ICS1FZXMgGmwxuHh+PMYMC6OfdpEYTkxs6Fr8oyOVZfqtlpz6+IQkTBg/ShcQ4J+2evX6MXa7neXxQHtInRB46Gq8SSQnThVjl9qKFukn4jH30YOCR073bt+ee8YVl1/s4+3DowcHKFA2xZT+8/6HeOGl1750OpwvU+4B99G53WXMcWlwMdUyXUxtVkHkqZuedVr6xSajhNRhQwdddeEFZ0e418PsR1bou8KjgsOzoBueDVdxBZyFRE50OioCAVdlLWxrNtNnJbQZiVACOZ5Kdxwmln0iMWYiSd4jSHyJ+3XwskQCkx4HT2vbSDVSoJIiaP3AIZcDg4Ng0OvE9m250tfXS/j49tLu/Fynigbr1q6T5WWVYsSIoQgKClTVYH8Eh7+vIEc9IZE3Qe2F9z8WIGeuqLCI1+wgMCiof41A0bOw7JCzj06LVawhxz81JUkItrn9tTyPFiTfTpfEj4sXy5aWVpGamizSM9Jg4mmh/WA2BpOdXbv2iIws3kz0JK2DfUH6LDQsGu1tzaaNG7cGdXZ2fku5h5kadGphgOwcAYbM+/t8IZRHiTiEM9FxOiWykn3wx5tGITSkD3vt6Fk4KsykiWO1Op1u0MpVa2cEBPid89ADd2ddfc2v1Gkbv5xaJ3lHY4wbM8JAzui4quoadsw2UOqpliJPA/98/rmnMqZMmwYw0Sm4g5yLctUjU51mnkoSew9ExPUkdTyt52i51cmPbTm5yB4y6MgcEHYCdORY8QiP1xBIJjyeaW1ajURMYB0yQncjPSUSYyfNhr8PR2PrTceBn9Wl7iQ/cvgQcgJ8Ir//4adBZHz+QwdOOHbr+gkLyGG+kfxXPfuw9HbNZFdufPTNbkW9qWxra587d870xIT4OE/WflAMWLViJf54/+P5lZXVHJiA19Id0C9+BpbWdsWrWRE4g2tMy668lBG/05oKifDw5sJ9jVGjRg2/4VeXXag3mXkT4QPIlSqfWmiTEmCYOAIwmWBdtVGd1sb5sr0Dtpw82NZtgTYmTD3P80PP58HAx6nYDBEQvhMhNCa61nbSaKTamPDwtDZLHrWHlYBXlroJLxMenpJpMujFpk1bZFJivFA7hY4G5AR2Wq1YuXyV7OiwYPz4UcI/sP8SHYaTnNPcvF0iLT2VivFw5dxHEBK1NTXw9/OFr99xDj3dHdDz6I0GDi5Df0qxfPlqGRUVIYwmtnW9qV/7AUjGuS5++mm5JBIvBmdnITQ8jEdK+4388CbMuTt2uk7u4AT7QbgwYvhQLPr6h4zS0nKeQs4zD06Rlz88BshONzF4zkvDNIr2CbKGgyUZSW4/Rr0NT901AWnJgWRM+1imSKH6+QcQgRkpZs6cGj5vzoywCy48R52TfeA1RBJh4RGYPHGsftnyVeNrauq4F4DnexypZmY7/gw5OGf+/ve3aoyWxUR0biOiU+k+wsXC00xi/gARdhUpSnau+77n50QAOcrCbrNDnbZxRKAq5Ok6vDeJ/xQ4OgqgtRerMstVEuTTjpSg7fD3ckHxIYeTzz3iaj8MSB61ej2GDh7Em6RG5uXtaqRcDpN1QuG+a/EKkYtULjcqIRf5zZ9rJ+Nv7qPdwsyzzpyXlZaWwrOmPFkeKDoUFOTjnnseal61Zt0TlMMnXEeJhyW4vH6Bhynd6zLmWxWM0QiRwK1IK4SPE8Lvdi/d189arX294+6MWbNOO+vsc86n+j/EUi1VVUoowcEwjB2mruWxrtsKV0MT1GhtDhecZZXo/H45BBW+bnAGkROS0W45LXSO1gfgwB0corpjG1FsKkq16OkY79HT9KN6jvAarOb7+vtBo2jEtu07ZEIiL2buoX4iJ7C+rh7Ll62QgdRmR48e7lm30Mttq5fBIXpzc3epe6H0S8eQyrW4sBh2m01ER0cJHW9U2x9BRcdtPDgkGCazUaxZs0HqdBoEBoX0r5GoowW945aNW2VIaLAYNmwIDCYjcdH+9X48pdDlcomYGA4weoqA2q5W74XIiBB8+92Pwzs6LO9Rrmc39wF0zWwewCEw6vx/hkPo7pRCM55HdBg2mwW3XzkIg9KC+o+BcDnh7euNadMm4/QFc9yLyA9maPmZyahnDsrERx+8ac7MSH2Icm+n1F2Z4NBJ8yl9N2vWtBse/dMDeh9sgGvvrVQ4VW7ngotF56+uzxHhRHQ4BPUA0ek2GhubXJGRYT2TL1VOFTiMWXhr6+/w5uoZ7mz1f6oW2QxR/he4eKohO4C8D1Jvg2SPe/hvufkGvvjV7swTB7blmEiNYZC6TofkmcrOQkX6F/fRbqN9955CyftvuR1uD+iizY31ePGFfzi//uYHDjPNQ51/pxRB6YDT2BjBaGgREvdSK1IbNv+ngZwqOrQ38Pc+hE9QUEBaWioHGKAC647Mkr4SPt4wX3gmgj/+B0xnzCJiQsXA5UTl46quQ/Mf/w+N194JZ1GxmtctsI5RyAELOhMi7V8A70u1b+FbSyEL74Esvo88fQv5bhr4B/jBarXBQXqdnbkjBv2mtKRU7e3OHpQlhg0fInjdW38nOm4IaLWafqyYeUPRepdOp5fuYBI90IfHESw9HHZ+0sRxYu/eArF65Upi9idJv7KiRV7uTunr54tB2ZkqueuPMr5pU45r6NDB/V5Weh0uK+bOm43582Yl6nS62yinn/YMHH9017E9ZTHi+ld09nbb9WRnL3Y7kBKdZBRPn+SLWZMToeVepv7UntipogausHI93GgTKwJyONIy0vDZp++Y0tNTmPBc7z74P2BZ4Un0Z1P6ICgocMvUqRM//NebL01//7039XFBtXDl30we4j5LM3hufMx9RHS4s5pNwIlg+PsPWlpaFaPxaHZ6l6it78CbC1vx8vKz8ciiy9FmNalRQlXJ4KmE1W9B5v+WXPLtVEXHwCCTjI0aORTZgzJj6dtYd+aJASqNa+gjgJsJJ+HEUmW8ur7tSPCPx594uurrb76jprav/JMDV9+AVavX1dGXFHI2/0qfHMjhH5TUPZEOBofDZ6si5Z8N1Kb4ijoII1XqxWXa0HHuM/oEIXFxsRkpyUx2jmCKKjtKJI/6kYMR+Ppf4PvHW+ltPCSBg5zYbOj4ZBFq510B6+IVh9dpXfB0SglzFpS0tzyjyjyC6YGzFbLyH3DtvIgobBFCQkKRlpoiVq9Zx2HiPCd1D7zmJXdHHpYuXYl5c2cIDm2tMDFjoTkBwP6qyezl+dY/odFqT6xd8Knug4IDifCMh93uED98v1jyPnw9ItL9CgI2q1Xy6JrGvSG1J79/QQiXNJmOxnaeyJB45JE/IDQk+Fb6wnvmDYBwknQ3HDuEBc+/kCzXk8K91TwcTomYgAbce9NURMfwHjAnhkE7JFTFHIQ5s07TfvrZV1PIyeb1CLx2gL2DCI1GM0Or1T4SHBz05/Hjxvzq7rtuzX7qyYf8fvOba3TDRwwXJlEB1y5yJnhH8y7wPhix97vX6AyQnB6hoLDIlcZ7BPQQbIf+9tY2bMmtg1NqsKs6DtWdGZg+ohrSWu85i2ApBFpXk2OYRjXOnKR3DTL3/hUWFWP16vUsIKvcuf0brjWIdjnxoFaLIPabpYCD3NfbHv4njnQjz0qr1bb9y6++m9bW1ubN0fU4+ARvFuvj7QV/f3/v5ubmeL3e4KytrfsTnc9TDw6J59DsuFmn3+uSynytQBBTC2qoYQ5iY7c4w77j4+4zjysGZ2Vl3HrVlZeaOZrfEU/bIWEVZhMMU8aqm4zat+2Eq5Y3yiVZpMRT3CyffQOFiJA2K4UIUXcdGWoEPMrjP4NYYQiR+s1EdLpmdtAzWoshm76H8E5HuyME9fUNIj4hgX52mIEOeiZeBN3a2o4lPy2XbfR5xhlz3KM5JyCam1vUSGw+JJuq4uhP4OAERYVCq1FEaNg+eyadANDpdYiLi0FVVbXYsnWbjOFpeDzj4kR1G4QG1VWVkvwBERzSf6fnFRWVuZKSEk7Nznxqv34BgURGhW7xj8uSXC7X+5R74jSaY4SBkZ1DYNjpfx8HjfYBodGqkddc5PE42wtxy5UjkZbKYZNPAqKzD5JTk/HBf/7pExER9jw1lId8fHzei46K3DZ39vSPXvn70+du2bQs5OtFH+quv+EqxMfHwmAgh8POIzq/JYd5n/XR7FxE/AYi/IYTyjD1JzQ2NlH5GnrOOuiXe4qasfDHEtVflETKvb10GDH+PCD9bXL+TvuvweXj7bmQu6+lGy+iDPaVe0818F5BEyeM4W7ZMe6c/g+XSw03HdJVRiTGe4QJP7i/HTG+b21tm/TEk399Y9yE2SU33nSn9bvvFsvt23KRkZ6KoUMGIzd359t03mvu0w+PeGtziQLxAD8eC4mb3YgLNLqmi9U/jy8CdDrdhaNGDguOjU+mwuoh1/LoU9O58xH04d9hOnuOuhePe/SH/KqOTjT94Sk0Xn0nHHuL1XNV4T4s6LqCSiv8Gve0NnMW5e3zOwvx1z3XQlT9HVphp5NZ9g9yXQ/J6bRY1M0k//PBJ3LY0MFi1pzp7j2xTkCbwM+dmBiPLVu3e969/0FwhAI1nWDl65GH8RPHITEhHsuWrZI1VTWqHHVPdvsfuDn2dzE/waSk9+Fy4Lc3XothQ7PJ0OMSd+apjROztR0HjDzzjRiHw/GiotEvcDk5iJSC1qZyXLkgGLf+eh58/AJIoE6C9SeKAul0wmazobPTqjrZPyz+Cd999xMWLJjDoz0IDg1xR3Tj3s6ftQhPk2t3E536z+m7h9QIrTplRCQ85f4+gCMHlfUP3/8oJ00cLwzcC9gDsDH6/ROrsWRNxc/fhw8KxsuPTGISBXSWwVX2JFDzHh3cZzG5xgQl/nEg+Hx6Dm/K6AWySka9uKgE8YlDCulbojuzf8O2DIvIz57LTZxF3+nC3dqJ+LPn8NEgjNIVQojJRqPeTwityWLpzJPSyQEKDrZvzwFRjohgqbc/SxJymZUappHUuRWuFRopfx1hb9zhOe144KzJk8d/8s7br3h2TO+FgSVFS+SmAy1Pvoj2199X1++4d2mnRJWhTYqH//MPwjB5rHuUhz2w7oA3j7JWwFV0JxF74q4crY0vS4c6LEC713wZOvJZAW0o5VCj6fLqPI5pR3s7amvrsWHjFhkVGYGxY0eRH04H+rv3dyjQu1morJevWOWcNXu2pq82gjwg6NlcZJ9ycnbIgAB/xCXEc4bn4AkGRYfi4kJs3rwVGWlpSElNIt3CdvUEkh1Fj/Xr1koTtblBgwdTXfTPAJvffLPYMWfO9FN7vQq1nWU8tfb0C0ra2zu4o/GQ06NPdgxMYzsABs/8i5cLuts0WuO1KtERGjJyTRgc14ibr5uOqOj43jHofQ6BhvpGVFZVY29hETZt2uoye5nElMkTcOmvfoUhQwbBy9tEZ+1j9Bnq2g47ZMmfgNr/0DEuI8+h4HMgEp+lP/pnD+EJAVJSG9ZvxqBB6cQxe1CO9JsVGyrx6n92qnshcE+0n7ceN/1qEFITOXIgya7WH8JvEiTXU/tWyiPCozptDsjG71TSI8yZ9Mlz+Y/SGNP78FS2hQu/sdfW1vGGZ/1a6bqWIZNE/NdUNME8MEm+Fi+bv/Gxf/5vhLQegOdQraT0rsPh/Jfdbv8nle+n9P2IN159Bm0dv1HMxeRxLNAJ4cOUlahqbCf55Le7glY8i5bjoaQSo6Mjnr3rrtuiJ06aToXHUex7AVTwQq+FcdoUaBMj4SwshbOqViU6vJbHVd8AyxffqyM/2tR44uW8n3J35JTO0fhCBC6gP6nELHvomh2q7HMgOC+5R8jWrRCmdMogXsq6jkiWJDJVUV6J1Ws2yNaWVkyfPlnEq/vS9EJnQF+D2iZ3duXl7VZ4c+F+9U5EektKSqXNakVCQpx79OxEBZWrf0AA4mJjiCxvVvenCQsNplfkdb9HqWOPB0hOuMOzqrIGXuQn8NT3/ir/+XuLXMnJp+g0tn0QExeDuto67zVrN3BI14Xu3FMTAx7p/njwQYUcwdMFlHtdThu1bwV2aydMjt246sJRSE/PcjuGJzpIcfFIztfffO8qIKKTkpSICy44Xxk2fBi8fbzpHcll4l4bXpP0Cz3sFhlZ/U/Imnfc56lOMiX/aUR0nqHvAwFAjhZ69rx6AqqLzk47EZ08OBzkMFIWd4gPyQjCjIkxVF+eXlGeaqTxhhJzL0TcI4CBo765D/EfsvgxyPKnARtPuTj6+tTrtBg/YbSJ/hzlzum/cAnMIhsewYNazDWp+FYaA47JjtRcGaxMetxVXWavy5GKeNw99qx2QfDnVRpN2yz1hGMLI5HxS6dNmzLmsssuIrE5aBC5nkHVPVaYzj4Dgf/6K0znz4fwMXOEBpJdDWRbhxqtrem398OewwNZVFPdinpFFSt0EDEPkr76P2I4aarss7+pNoGmZXDl/xqo+0TVbzarAzt37cHadRvk2DEjxfSZ04XRRKJ8Mozsd4Fe3Mk9I6rG6Cdg55qkubysXHZ0WqXe6OOupBMZJDMcofL0BfNEdXWNXL9hEzo7mGz3o3I/GMgXKi4ulTylP5o3De652jr2ONHlpJfAex/dd9/vNZmZ6RfS1wXu3FMTA2RnPwzbHDGcHJwn1d2PSfFzyNj2+u04c3qknDVjAuWdJAaOGkFLazORtxRl0qSJCAoJJgXB5Ibe76CKgp0JcsIbvyVH+EVy0xrULHWmk/cQKInPqb2mquUcwFGB6IZaR0cMocEHiwqQl9/kdt4o+fsacP2FGXRwv3pRF2FL9/qquCcAc8p/T6Fby/IXIEsfJfZURN97SL5USCJveowbe2KQHXr10RotfNVOS1YDCj5A1pGEGDt+mMbLdRT5GdXzxxydjR/SJJQgYmm3FhtCj/WUweEZ6al33n0XB/0hU3IsHAy+pMsKbWoygt54Gj633wBNYqwapa2rfXR8tAj1V9wGy8LviG9Z3DrqsFAvDBFyLkTyaxD+VJL8O85mq9ixC7LwLqDyb9i5fTWKS6vkzFkzBU/pVUdGj8W79iF4BDkw0I/UDtPmfgB6HpvdgdLiAtRU14rqqmrR1tZE+SfwyE4X1EUvLiI8p4tOi1Vu2LAFnRbe5q6/Q4vaunrYnRIm736wt+AhYLN39sB4noQgPRUYFITHHr3PR6vV8lZt5OidmhggO/tg6MTnQpwO5TFFo42X5PQLUqzN9QVIi2qRF5x7mtAb/amBnyRkhxqBn68vWppbYLeRou2O8ebQre3b4Cr7PzVcqyo97BCaE9xrdIwcyYszBnC0cJGccVCBIwI5CBVVrfjgq72k7El+Wd1TmjkhBtkZ7KQd4Hrs0bs6IUIvpTr8C+AznPI8doI+ZOXbkCX3U33vou89jDRFt9XodBg6ZBAPEQ1xZ/ZPuFYjTChIYJLDpcUDYA4NfqKy7LeCHWtpKBcux0tW6SrlGrLQkxuFMg0O51XliDC7z+p1+Pj5+fzxmmsu88kaNIIK7hiPdvMos14H3z/+Hv7/90cYTxvPQxGUz9Pd9LBv2YGGG/6A1r++CmdFhVtXHbazgGqYiIvwHgaR8neI8CsBXYB7KTxzN0cD7AWPwavuCTlxVJDw8WH9fxLqN9L9HEo4JCRE2bu3gMqujwkFFb7N5sC2nO0cNAETJ41DdHQkcrbkkK3iNVaHq9cTAGxvSblMm34ah9SWGzdtVQMg9VsoWjQ11qKyogrtrS3oaGtQ8/rrdHWbzclzpz3fTm3w6M6sOTNxzdWXZdLXe9y5px4GyI4HU6Y8qJV+htu1Gt0sl5MMoNCgs6PZprFsazvv9KEiK3s0GboTofelmyBlazD5oqm51eUgveBeh3MICD1pkApIJjrN69ySw96g3h9K7B8hfMa6FfgAjh5UjpkZGdi9+0ijHEu8/mEeqmrbSX7dij4y1Iyrz+NpOoci6ez00W8C5kJJ+DPgP5myPPKgSMi6L92bj7Zvou893btAqIEujEYjD/35uPP6H6x2DCN/NpypDU9hI865w9AGd5SHfoxoZ/NSl8DLNvKguGlywAIibLfY9J1T3Gf0KqIVRbl5zKiRczjiD+Rx2qRb7RG3wXTmfAS8/ATM114EmEzqKA8THld1LVoeex5Nd/4J9k0kq6zTDqfXuJx47Y4+CiL+UTjC70SrK1ztA+AmxAP8Sb6rhFclEf6Gr+l8blcnn9nU6nTggAv5+YVUIH34fuQ82+1ObNm0GWVl5RgzehTpjSiRmZkuOiwWWVRY7K6YkwFsL4nEjxk3VvCGtvl7SN/znOMjAZcFk1M1Ub31etnw9bWoqarEypVrEUo6PDg4COvXb8L2bdvQ2tJCpxDp6Wcjbl5eXkp723HSS/0dJGdmsxG/v/23htTUJFKacO8wforh5NPaPUSzd9RZQorbXdzTRwpDKJqWmrLNeSmRFnHuubyPZi8tvO1XcIEj3GzZtEnW1/LaDJ1bYe4PdhjIGZZVb5Dj+5mq/9z5dHrkLUDg6T9/V3t7FC9KPRwFGICqnNLTU8SuXbvJGnYTVO5L1pTjx1UVsNmlavN4EzsmOuFhVB/duZKrDfCdCCX+CSCYF3B3GTDy/BqXEOG5F2jbQPfi2WhHDp1GQWxsFM8xCnLn9D/QGw+mj1B1HIe+UDH+BG3/b/z0nE5oLG9TnX/N8fuY2pqpNrVQ/lhiCoxSTzp6JFO6PSQk+KXzzj3joTPPnge90dvttB0vqA4iT2tLgf/TD8Dvwd9Bm5JAfMXiDlNNbLXj3c/QcON9sHzyFaTVQfLajWltTHhIbymRN6DGdAcK6sJ4aYIKlWM1LCX5vwuoepW+2KnAj34dW3+DjgijRlGOY2XuB3XqmgsbN2yQjU3Ncty4MQgNj6AKsMBk9sGgQZmC9+uqreVRhf7lXB8ViPBMmjgGW3O2yc6OTrUcDgkmRKqdNcJusxMRqZJFBYWoq6mluuNjvVQ29BxOumL+7t1Yt36TjI6OlGPGTRBDhw8TkZHhsqOjAzt37pJr16yRDfV1dGu6dz9BgL8v6ht4mn3/eaY+BenNhKQE3H3n79gW3EmJAxacUjiJNEbPMXT+Gyku6XpDKBxvlPWFAoe1Y1NV7r9Wnj5n3KQzziIyfDKN6vwMicDAAEFKSzQ3tWDXrl3S19dHmLz8qAyoHFQnhpQFKQzZsAiyhJxgJznErD+45zP0EojoO8hK+tIX7lXSo6qiDP/+9zvYvWsXsocMpWucJNP+jjM41Dfvw5I1KOPw2pqMX2OTBc++sQ35xS28mRicZKXGDAnFbVdlQ9vt3kI6jx057uX2GQbYq4H2nZTNbYKStQzSspu86HQII2+8eATz+0mGLB0WfPHFt62lZeXEmPtnRLYHrsLlWgPGstiqy5QkXhBV2Prwh92ii32KZx2OljuEqcElxHidEAHM0IwQMbyO5zZn0PKjiM7GG9P8NjIy4uZLLj7vmt/+9tqMG66/UhMcHIjt23NlYlI6KYieXrqHICYiDEboRw2HLi0esrYJ9t353ElF9aaFs6QUtnVbSWYt0GWmQXj5HF4X0TUVLTn83unIKzXD5WhGsE+bkA4qSfY/bY2QbetIBzbQ9ah9qOsTTxL9Ru2T140UFBWL1NT0w5dVb4OJjs2GVStWSUWjFSOGDxWBwcEqEaCHU+vG2zcQFouFbEyFJNnj6V/u354E0Gi1MBmNvPEoOer+0uTlJVQF1DU6qSatapJbm5tlaXGpyNmW46qoqKKicQmH0wmHw4G1azbA399XeHlxFM0eggmCoqP7NGHlyjWSrisS4uNEemamUKerUl0EhYQR4SEiSmd3dlpFeXml1Ou0wtvXl2qr71WlQnqgrr4B4eEc6X8ADGpXiI6JQkVZZfi27bkWylrhPnJqYIDs4EElLNnndRKE8aoBJaddQhRX5K96LMK3dPxVV12RQaAGfgSO3QkEg8mIiMhIGA162O02UVxcip15uTIkOFgYzUxieL+LHZBF9wEWns9NP2Ki4zceIv5h8qa4s1cSudmJ5557AS++9Frbv9/58PN16zYlXXTBmVovjux2PHt+TyLk5+9FSnLi4cNPUx299fEufL20VCU5PDJp0Gvw2O9HIyqc98o5UpCjow1S1zKoPd6tPCWI892EB535gIkcSGM8ZXXTyaVnsnZ24ptvfmjfs2fvV5Tj2RWy/6D8C5h9TLiGOHsqv5aH7DykzDlx9id4Rnbu/Z3GHOgScqxCgsEuKzW/4YrWscnHadmzVK3EbmM8pduTk5Nuuf66K8+/+ebrkq668hJlxKix8PH1oeSN4sJioVWk9A8MJB/nOLdzuh/dHNrkJOjHDFHfzL41l0TWDqE3wFXfCNuGHDgKiqAfmgYliPuyPMM1BwMdN5rMcCghoqY9VvDiXoOzkHz/Do/uI+LTvhHo2KMG9BCG6MNf80QAtU+b1YbSknIZHxch2Pk+blB4PUgjFn+/RIZHhAre8sDszRFB9yNcRMBCyXnltTy+Pj7C14/J5skDv4BgvPvOf6j8Y5hkoLy0zFVcVOgqKix0FRYUunbv2iXz9+4VTieTckUY9DoEhwSppCM0NJinbgk7EZMtW7bL9LRkMgPd7eTygO0MKb221lZs3LBJFhaVICw0RKSlpSIsPJzKfx9dr/pKEr5+/uQ/RMBk0IsduTuJ8OioXvz5BPd5fQQvLzNy83a6EhPjj7AQTmKQvvSidhURHqJfunRlRkNjE1fSXkq9HEazf+KUJzuD5198uxCa3wi4NKzwhVTaFEX70N7VD23PyEj/871/uE0xmvSqoJyU4PeiZCLlEEaGxMtsglarFWXlFdiyZZv097LCu+kFIRu++5nowBgDJfkxwHssNqxbgyce/zNeeOHV2i8Wfv1y3s7dT1oslnesNlsoGaShEyZOouufJL2fxxle3l4iL2+3jImNPrjCVjTYuK0ar3+wEzX1Fmg1Cqw2F648NxXzp8epVdYzUEVrA4jwcMACMnKt6/9LeDpLifQQ8fXKImcvlrK60RFAbauttR3/evv9ppKSsn9TTr9bB/P4b5GoEbhEKIjmgSynHfWdFjzz+L/Q6jnlhMCdLs0Ol6KM1AmRxO6JTkDrlHL4CJfp02dhaXGfdUjwjpr3kpNz/+23/XrWbb+7MfrCC87UZGYNJiJgINGg+iZnh3vWedPbTZtzkJ6RRWSnD9q5qpcllOBgGMcNhyY4CI7cPZANDSrhkeTA2+m7be1W6GIjoE0ggk6VfGh97kJQoC92F9TBYRqC0MTxkC1EcOzNbh3IbYD352nfQm3ED8IrWy2PEx1cn0IoYtfufBkbl3js65OdcUWP3O3bkbNth8zISBUZGWnq+qGDBoKgxsmzEdav2yQjIiOFwUjyeJLY5oqKcvz00wrn2WedrjEajCIoKEDwuwYE+NOnP38qISHBIjw8VISFhSA8MkoEBAaq2xTw/kNcf6FhEeTDOMWatRtlWno32ySP/As9mhsbsGLFSllRUcnkSbDdSUpJgp43tj5YYCZP+/Py8YOvt7fIydkurZ2dIoRHVPqwXnhvuV27drtSUlOUk0U+egXU5kLDQjFixBAfh8MxfufOPaOdTt5ZGWTQ+2fE0d7CKU12suf8Yyz5hs8QxXHPX5Rk5YTri81f/ulxs9ly6dlnnz7jjDPPo4be76fsHz1YIVDikZiQ0GDuOYPZpBW2ivcR2PmG+HkCu6KFknQPftoaij/c9whefvm1/B+XLH+quKT0Mbvd/hGdkUfJqtVqzh89avigqdOm0nUHyE5P4O3ljU2byJHMTDtwrzkZqdbWTrz8bi7WbatViY7LKZGe7I+7rx9Kxudop3lQnWu8ifB4piO2dBEegrUYsJXTscFQN188XB2rZKcNb775bmNlVfU/KafOfaD/4JGrkUnFfB7xxxD+TiK/3abB20/888Tq+Xoato7bdV6lLonJRHQC3IRHBEuNDH7a2bnwYXo195kHBC+2+8Oll573+//7yyMhZ505X4lPTIaO931SSc4+P6U65f1mOi2dorysVEbFxJKc9pHTT/cVZi/ohg6CPjsNjsIyOIqKIbTswAu4SsphW71RVfH6EdmUr/3lu+wP0nNeZh1KS2ulV+AQ4R15GmTHTpJ74ujcBjhZK4HWdVQunRB+4yiPmdChirZ/Q2i0cDgdyN+9F2npqceuLlXnWofOTgu+++4HqdNp1QAEvAGiOhpxqHqhY2YvXzQ3N4mmpkaEELnt0cbL/Q2kdL74/CuZmBgnhgzOFkEhIQggouNPRKcrBQQG0WcAjETwFNL1gutnvzrioJGBQYGoq2sQlRXlMjo27sD1yPKrjuRo0dTQiG+//V42NDaKhPhYERcXI3i6k6+fH8k236MbMk334NG4QHrOdes3URW7A9J067fHAEx2yJH3yPGJ2yZ7HVQW5JshLj4ekyaONQwdkp1UXV0zpaSkjKOkllIqV887CXESaImeYcT1r+g0iusx0vDR7hxWEygzBkXcRiTXNyY66uIzF8yl/JOa7P4vSLkRs4EfKdXESCti5BvCxZv4qceolILOAUKuweYtefjm6+++2blz9yWdnZ3P0FHyhNGmnkcOk9lsPvPWW39NjesYh6Q9qSFhsx+KaCv4akkpflpb+bP/JciRuPnyQQgNNvHPjx5MYnRBENG3Q0Td6F6iwDfia9d/Q07kE+T0kY7kaH2HBK8jcqKmtpaHgfod0WHYJELotXzVdyPNKAX2+ljVTT9POMRY639yaeSbDsh2VvLcgqllX1SsC7haPeHguH7WzGm33P+HO/TDR4yG3mikH1IRHKhnl/SE3mBAeHgo6urr6Ry6CzurfQUOLmPQwTBrKgLffAbmS8/15FOF6nREgErR+uhzaLzhD3BxFKlDOcl0rbDwaDgdNtTXNwBeo6Ckvg4RdjEd9HQi8KtayyHL/w+uvb+jQm6kvKPtYOhDkMMaFOCP5OREbN2yVTLh61WwbCh61Nc24OuvvpYLF34j09KSxODBWQglGeq2Y02ke9TI4cjPL5C8hqdPZa43QETnxx+WyGHDBouszAyFbCqVA7U3bnO/SNS+OKkk5+DlxKM8g7OzUFlVjToOPETXV8uoK6kkR4OKsgr58cefuLZt34GhQweJkSOGITExXt1zTyWQB2rzhwKdH0BEa/r0KcjN2yWbm5r7tG6sNvshGvgpDJYdkqGQ0DCcf8HZePfd10KffPKBCyIjwj6ho9dROimjS52ywmArxn0SmnFdDqF0uWwaKW5f868FzGzHJSUnZk6czCF4T0VnncTCVg9R8jj0ghUWZZF+he9QiEgiMPDD/LmnITkpYSKfTfCwoZ8hXU6nvYqUrbu3cwA9Afdy+vr6wmYlwtNlqLpABmxrXg0++a4A7R12aIjkdFoduGBeIkYOClF/22tg46oNJrJzK0QEB+ugPL48p7oP4Sp7FrBzNJ5DDxTbiTSXlVVyg+qXZEdIBFGxeXeRHfpXgQCcsIv1WjrDn3K6sLzLLVKIkWoEHq7RB6d6svbH+UOHZt937723m9Ozsty672DTibpADk5kVDjvgyKWLV8pD096jzFYVqkitSmJCHzpMfjefwsUPx8i6eS4kRPoam5Fx/tfoG7+VbDn7VHb0UEh7ZgwYYwoKy2XVZVkFoxxEPFPQsTdT7/zRCTkNsBBW6rfhmv31ZAduXSsj8ugpyAnSKs38AJ3tDQ3k9j0ku4mx9lFjaqkuES+++93XRzUggiOmDP7NJGYEA+DSqgPI2f7QWgUzJg+Tfy4ZIW02U7YJkovItR9a3izztSUJMTERGIPkbijsptUj75Uh6NHDRdLliyTlvZ2cBjmjvYOtLS0YgeV/7/e+rcsKS0TUyZNUEaNHIbY2Bh1HZ6K7pLOA4F+GxAYgKlTxosvPl9EF+nhdXoBBsNARNiDguuXiLNCfkN0TAx+f/tNyuefvxs1cuTQv9JR3iW6ZyFX+zFOSU90xOmvTNRocYWisMXqaozy7c1fX/sx/REYERF25UUXnkN/Hmaqw0kJst7SClnzNmTDN+7S4f/0/hChVwA+Y6iRtCM1PRtz5szw9vHxuoqO+vFp+6CTlOvzTz/9Iv15Avd09jG4d23E8MHi/fc/kkVFxbK2ljgC97iRguLoax99XYgd+U3QaRU4nBJpif64eH4SvLyozHtdbslZ1IdD8J5KoeeTDHiyGVWvQFa/Tnkc4OUgKoWc0MrKSv6rXv3eD0H+kw/JuqlLJUiBZrT+4k1PKAxCrs0gXHdJKYu4Vvi1BJQIi3S+IjFl3257Dt10V0pK0hsPPXhP2JSpU+hk7kHungwJRYugoCD1Bu2tjW4Z7Uvwc0snBDlvvvfeBP+XH4c2MU51xNRnI9JtW7cFdWdcg46Pvzr489J1DCZvcsYN6ubL0knkT+NDhP83EKlvqh0A/wW1j6YfIXdfA1lP1zxhQ1NLKg5e/6HnQvTk9RDkyLuIbefuyMN7730sy8srxfz5sxQmkFFREapzfdhpawcD1WVgcBBMJiPKSss8mScgiNR8+tkiTD9tsuCpouyg82xkz9Geg8onkso4Mz1V/O1vr8hly1dh8Y9LsXrVWjIfijjrzNPFyBFDOcCBOhWVOXuv2QyV8ARi8uTx4rNPifB0J/T7MYBBr6FG2UvvdLKC69zlhFarw8hRI/H+e6+bJ04Y8xgdeZTSSRUBpI+t0vFH9HlPm8gxvB9CE9+1DoXaZpE0mu5VvwCpEeFhc91k52QMN304kPBbdkKWPcWe0c8QgQsgwq6kwuJeNFYgNt6RFwkJ8dfQFw7Jti/sVrv9lW+//7F5ew5vRHmiGv4+BjkCPr6+sNucUkvsfPu2XPnGa/9yLlm8VH727W7J0dd0GveUZPbXfn1JJhJjST/1ltHaHzy1Qh8DEX0PycNpJAuefIIsfQqy7lP6izP3ERwGPQ9HYtu8eRsf5HnB/RKk872IR+pV8eZXcKGG/t9/1PKEQri9aZtLij87Idu7akUIZUKFbvuDnq+JlF6fPfu0Jz/9+G3vM8+a767nI5EhdXQnkvfsEhzUhBiB50Afgh+fyY1GA/MFCxD88SvQTxjlITbuknAWl6HxN39Ay8PPQNpJr7HjvT9I302aNF7s3LnH09lA5wgdRMAMKNlEaryzPSd60LEdcu/NQOUrnjI8wDX7NdzTTa3WTn5RT17PsGd3Pt77zyeytaVVnnPW6WLs2FHw8/fjADjuE45WT5HczZg+Raxesw4NDQ10uaO83vEG2cVvvv5Wjh41HIFEDrr88p/L52hB8syEZ+TIoRgzegROnz8bM2ZM5T3cwJHs1PtwmR2DcmMSGxEZTilM7N6ZR+96/HVCh4WngJ9o7a+PwDJA7SkpOQmffPy2dt68mb/XaDTP05H9O7JPWJxyZCew3ft3ZOy7pl+RPXQ6NRK35Hx6OTs2Xn4+Precd94Z0Bl86OAJpjx7A652uIofJk/As/swFwEvUI+8ifQGK2GPh+tyID4xHQtOn6P39va+g3L2D2hf3djY/Pybb71Hf56g0zr6GqSANOScJScnyujYGDHttEni6msv0yimWPHvz/cIm82pGhWb3Ykzp0djeIY//Ybqh+uMHbcDOW9HC+7xN6dCxD4A4TPkZ3HgdR2y+AHIpmV0X426oamdHEh2QjZs3CL//c6Hsrm5mc8+MXoQqOgUXs1+EiDOUf8yydLXbM5YNEjp6+jFrn9K8brN5Of76a23/PrCjz98S2RlZ9IZLD8903v+5Mh2Wq1QNyg+2GjJ8YbHiGsHpSH4s1dhvuQsCJPRnU/tQza1ouXPr6DxmrvgrKl1P/f+7YbkOSEhDqVl5Z4ppWomYEyBkv4RRPD56jk/w1ZDOvQ+yNJHiSo3U8YJYmbpvR02K5pbWoS/fwA9dA/Fn5z4vQVF4FDEF110thgzdpTgEZgej+IcAjz6fcaCefj8i6/l7t17VaJ2TPReb4Kfj567cO9e+lPhKaDEBdwywoStvqFRo+rxowWPsAQFsf0QW3O2S6ExqOt5jkU9/A/o+ryej6fm7dy1h252vMmOQIB/gKZanUrfz+WhP4FkJiQ0BB+89wbmzJ5+ORHiv1GuGrDnRMcJooV7B0POenU06ZhLhUbrxY1RsIFSlNesPn7fek4ZFRsfc/GNN15Lf56Ka3VIR1X9W52O4f5CSRcIEX4NhBfvY7H/3OhO/OHu32HGjMkXkRJ9nDL2bRTW9vb2L5avWE1/HqTXdADdgsPpcFsKKsPqWgu+WFKJilo7GS4Bu8OFIelBiPCtlYu//0Zuzcnl6SJobWlRHTMXO69dDlxv1QHLgc9IiLgHAVOcW0740jZyFksfhL1pC0pLK/HVV9/KZcvXyFgialdfdZkYNmwIs+Xe2s2/18HuxTF2AfoMTp31ZiHkbq4m9R2lK3SCr98zz9xx6+C/Pvd/6v4LKtHpKYhQxMTFw8/PF3v25NMt+plpIX3Pa3cC//EE/B76HTShvGGlp7aJlHf85wvUX3AjbBtz3HncZrrgciB7yBBRUlIGddH1vtCFQiT9FUrMPVB0Pu6BHy5kJv9lf4UsvIPUZD5l8vV6qf0dK9CD85qOutp615AhWep79wwSZiI30VGR0Gg9xPIYwsfHG5f/6mJRXq6GbuaRJPeBg+m7Ll3YpRe7i67f9BSe+3InUE1VDUfalCNHDRNmb6+fy4jJSEJ8vNy6ZRvdq3cIAneYcUhxz9fjB25zdG8vLzO93LGVgf3Ba1FGjRqGvLydR7f+6VQE1RtH5X3/vddx4QVnXW40GN6k3H5rt7uL4023+wyZ5z+o19h8H1UU7UxJhlltAE5HqcslrtjxxeWNdIrJ29v7lYceuCth3ISJR6HoT1SQKFjyIffeQO/u6XznMgpaACXuAdV4/w+oUXC0ptPnzsL23Lxh+fkFQVJKZjc/h+o1GoxzR48aGhIdyxtQUrkP4IjAPZXbt+eCN7a12Rz46OsCvPnxHpiMGiJBLvh46XDrlYNx8TnjxaCsNMF7IuTk7OC9T6TNaofNbhfS6ZQ8T5uvp/DUhSMx8AcD16UpFUIfANG2EtLBUZHo+vZq5GxZLVuVbDFm3GQxeEi24A3eeGd7g06P117/F++U/gFdwTN02H/wwFWYolEwTS0epmV2LBQSWx5+68Qf4XnObm+7W2vc2+Z0nacTQssyEEhpZEIcDHOmsEektuejAl2Pw583EiEwGvXkxPXDDYXpGfXjR0GXkQz7tl1w1da7n5GcMo7WZv1pDTQhQdCmJEDwfi9dz08ywWGON2zYhJiYaGh13I4oX2U3elgNo9HqiIG1fh2M2vb/NrG2XNKGORCmBIA3IFVJ4EHKhH+0fzqeoPu1trSBN5NMTcsQPdbXZDeaGhsl72AfFxff8+scAdi5jU9MJA7vEj8sXipDQoKEyWQifeepQ7WeqOzpHZ28ZstqUxftNze1oKW1Fa1tbe5Ef7e08uf/pnY6zr6Duh8RkZJDoqv+PORIvafNhia6H0/1LCwswqRJ40RQEE9f+688CDo/MDhQrFixRqanJguN9ihdNHrntrY22djYiLjYSKGWwfECvb+d3rmiokpGRYYd341qVUiyhXky42BbNwzgkOCROR41raysTs7fWzixs7NzO2VXUzoh7eEpQ3Yi4y+/mIT/JgGFu1FUBeMS8uZ074DVubkfckuYlpaW/MDLLz3TpZ9OLUgHZMHt5IJu82QQzGkQic9CaEkhH0y+qRz1ZFTmE+HJ27lz2K5d+XwyDw0xOyId7wzx9fWZPGPGXDr31BwtOxow2SkoKEJaehqWri3DX17NIel1K26yXLjszBScOzeBDDB/I/7hZRZJScli8OBBwmwyiLLSCqxbv8ml0SgKR+PptHTCYbeTU6qBanx62nvIjYRu2O6MJsemFhrLJujoUvxkkb51IiphMPQB4yiDn4pyyfC5yFHYmbfHlZvLk7jBirNf4cFrMIV8gWn8tzpj04kvhOvkIDuM/3N2eif4+16a5XBH2uF1KvaCUgg/H+hHDaeco3xN0gVePoGivKIcHW3tIjyCd113y2q/Aj2TNjUZxtmT4cjLh7OsirSVjTiLDq6aeiI83F8joRtEZN5MhE0F7+/iz4vtpZ+vt+ARLIddorSiFZtz6/Djmkp8tNSMlXtiEGYuRIhPs5s/8k87y4CWlUSeQqiBJlPb0attR217PLuAhY2/8062vwBl/nwOtzc+6RiBru0gXVNcVKwuko+KIse4p1Op6Hkb6utFdW0d6aIUKoTj03FID0xEIRixMVFi3bqNkvd/MnuZodcbYCHd19zULOtq60UTfVZVVYutOTtc+XsLYLVaOQ+NjU2oralDbV0d6urqf5EaGhp53xZZw+u2qLDsNjvpT4VIr14lKGrdqHWkIaNnh7XTCkuHhcqhAY0NTfT7Jp4GKXNythMBjBHjJ4xXydiB2gfrZrOXSaxfv1mmpKYfNVkkYi5aW9sFkTsZGBzS83rtAZgYEsTevUUy+jjvw8W2c/fuPcjIILIzgB5BIVmcN2+28PX2is7PLzy3vqGBtxfhiCAn1EbbDNKiJz8yznktTnGK+7Ua/WDpspNOYmPj+tAFxzNLPruSRyEEKfi/PfrIvSkjRo0kBXRS+DbdB5WHrPsQsuIF+uIxTBoviOg7IAJ5wfJhNlUlhW0wGTFv9kxenzGUnHOe67GKkt1ms1k1Gs3VV151vnrqAI4MrLDJIEu9KUw89uImVNZ2qL3nHH1twohwXHdxJoIDib93TUFi28nyS3Vi8vJSw0pmZw9WTEYdGhqbsTVnm6u1pV3Y7Q5ZX98gHFabNBiNQtPVA3o4sEFXBDmzbeBpI/kFZahuCZKBPuRYoIBuTVSMTItsWgHhM5qcO17/7r6u2uvf0Kj/atH3HJHtKzWzH+H+qzCRnvQ0DfNG1owOfCO8sPnhf5wUZCcrKCjgP1N+/9uY4eRcO/YU8kpouNra4SwogW54FrQxCVRVR+mYUt0bdFrU1NSSM2eA2dune3J1vEFtRAkMgGnBDLjI0XUUlUE2t5EhIF1IjrFt+Xq4yPlFShzs3mZ16pF0OpCSnCBWrFglFX2Q+GFVBZ59cxveXZiPFesrUVTWjF0VAdhSlopAr1bEBNRCp3W6pZ/X7jT/QITKCHjxCIQBnXT99spKNBQWoiF/L+rzdqNxb6E75RegubgU7VXV6CBn297erjrzik5D3IjaKu/n08suXFVlFbZs3SFnzDyNw6h5cnsAcvw7LRaOYCfDQgPpcVWH9/iAZM1o9kJEZJTYvHkL9uzeS+pIkDzWCXLW1FGrsLBgRESEiqzsQYJ0o4iPjyMC4k4JiYlIPEBKSEhA1qBBIiYmUhQWFcsCIkkOh0O0Nregg+qGRzDq6+qITNWSnm0k8tQiy8srRG7ebhcTpdDQYBEREca6WISFh5O+5nZ24HbB5IkjABYXl8DXx1t4+/ip8tpT6EjmOjs7Sd/Xy6jomONKOHijWiuVzZ49+Ug7mtHCHoDXP7Ee8iEdxKR3AD0Dm/xRo8diwvgRpuqqmplNzc1D29s7KugQ2/GDOYf0K1VD9Rvlf0ow3qFzX/kDFOVPXG2sSFxOZ61wueZv+eYG3giTkR0XF7NpW84qrQ/Pnz2lQF6dvRKu7QuAzj3uLPZWA2dBSefgAkcgr1S2ebm7MHHSnDpS8LwjLzeIxMGDB3351j9fzBg6fAQp+YHRnW6Dip6nPrz7/lfOvMpozReLC2A0aGGzuxAX5Y37fzsc40dEeQznYaD2PLIHr8DW2YaSkjK5e3c+TCazCAjwQ2RkOELCQt0K4UDOqef3HW2tqKggB62hSZ0ekZQcj7h4MmLtOXDl/9a9o7xHZIRXJkT6u+T9xrkzFA02rNuAUWOmr6WMCZSOn+XrBhxLcRMVz1PcscoR052deEDjwF/EtBM+LGOIVqv94LFH75tyx123C9eOPNSdcz0cBcUq4ZE2B0zzpyHg1b9AExFx9G1UMWLliqXS399PZGVlHFie+gtIJqXFDsvbH6D12ddg2ZkHrc7T485TjyaPQed1F0ndmGFUVIqw25z46Mttcluxl9i2u1EVdQ2ReG4eLtKb3DlhdWgR6tuCy8f+gAtGLEWAd5vaJrhYm2sUNMnfoLklA/VEOOt370ED1YN02KkZEzHap6zYVmmIOGpNRvhQvYRkpMIvPgbeYWHwjYyAX1w0zMFBdCIHgCEd4OnkOGIwObFaseTHZRg6NJuIQiQ97NGRHbKx6nRaIoly1JixlHEc9T6VW211DTZt2SaDAgNEZUWVHD1mBIKCQoh4EdlUt86icurJGjVVD2rp/RyoqqrE5s05ksP2+vp6i/b2dtnW1sHBLERsTJTUG/TCyzuAfsR1wuXpqZ/uVBHdp6a6FjxCNW78GBEUzGvMetARQdexdHTw3j3w9/OVsfHxR0dkjxRUF3U1tcjZlus6bfoUcr6OH9Hitrh5Sw4CAwOQmJTYs/oewH+h6NHe3oK33nwH77z7Yf2OHbv+09zcvJyO5FMiY6ISH47elkIpi2yO3uFwbKK/l1Lq88I/6Ud2hs3++zih0dyvKPpQKZ1Q1Pkp4jG/Du3nxcWfq9pDCPHILTffMGr2nJmiXxvmYwGhgyx+BGhaQl888mgIg0j+G9lQXpN2BDJKZRcUHML7HujXr9/EP/yBkjAZDBmpacnDhg0fRefsH+RgAAcFGSomNs/8Yx1W5nQKvY5HdFzw9dLh2gszMG/aEa6DUp0hpzp9jacz8BSJ6OgIVFZUyqLiMmEw6ODt7a06WT+DjbuiQ6elXQ0lW15ewdM9JO+aP3zEMOEfEEjGk3ScIQbQ+QMtq8nKtNLv6LccsEBaIAJm8oXonwZOMrSrV6+zl5VVbKDMEr5Ff8F9VyFTEZhO/q+68YRwIYdU95KH/37ibizqweNXXXXJOQ8/8ketjmRIIcdJCfJH53fLyO9zcBcQHCXlVNUSxsmjed4L1dtR6EEqOB8vL+zdW0jOnrc7+EF/1av0XEKvhSMtFZVeWugq6qGUV6lOGjUUiMICyNx8+ERFoD4oQvz9/c34Yb1LlNdY1P2tOLKVnUgKGXWY9U4kxwcgNtIHbVYjVu2OQ73FBwn+VegscyJ/nS9yfgzA1o/3IP/7lajetgPt1XXqiBGTA5Xo7JMkOWcuuq69oxNtVdWo2roNxSvWoOinFShds+7/2bsKADmqpF2vx3ZnfWfd3TXuISQECwTncJeDw7nj4A4J8CN3cIc7h7vHiBCXTdbd3d1l/P1Vb2bDEiKbZC25+6CzM9093U/q1avvSRV0VdVAX2MzGPr7QOVgj6TIAcue2u6xlTUp6tzsPPHKuIQkbM8nLu5MpoTevl7o7uqGwCCaTZjA+sc6GRwY5F2dXXzevDksMiqa2dvboVqjciVSaC3j4wXqUWozFBYgIiKahYUFMg93DURExrCo6Gjm5eUJtmobplQiCSWCQjpavNP6+9EA82CrtkX73MyKS0q4j48nsy4JOzagMmtpbhFOaxKTkyeW6IwA7Ycy6g3g5OIyYbJgwr4S+yweHhHGVFQX/8OJAeWY9vHMnDkLFi2YpfbwcJvp7eN1obOz0xLOzdEqlWpxYKD/5TNnTLvnvPPOutTW1nZ5fUOjEUnnevz1MRiS44NTmuwknPFPO5Cr72Ry5fncrMd2ryRjK0WSzP+3b9NN5Gqa4O7k5PjSW2+86ODifErFUDo6JBUap7uB1z3zq4GKIiF53wHMg7Y4HXunh5oMAgL8pE8/+zpAr9d/hqf6JJkUHRsTvXTx4iX4zP/N7IwWHDu8dVtr4asNzcjXZViyXIwin3d6ENx0WRSQ4XqMds2vGCY++DwfvwBma6PitPna3U1j8Q5EQJKj0w5BcVExR3ICQ0NacHPTQHJyInPRuKG0UCdu1WFoRDB1NKq0ToD+LEsnT/I0UGA5bxeH380gwzyhAlTu3r2PiA6NCk0ZPH4j+GHylqF9gKwNs2CGJmkA1q766KSe2bly1qzpD7/26j/sqe6EBzI01OThoWBGA0S3O1Usi+I6PRgrakGG5FcRH4s/OwGDBI0ZWztnVt9Qx00GPXPXuKLxO4JATzVgpXd0dkDu4ACfdt1ljHd0gaEMSY7BgCrSFhQt7UxVUMrauszwRa079BgkoKZHS0kpW7MSPWHZPA9IjpDz6ADOYkNt+LKFoRAW6s3K8gB60uqhea8JSlKcoLtJicUjFwMOkoyWotEsAU186LApWYxiIjnDRMeMBiJ9tszyKCwORvAeXU8vkqVCqNubCg2pmdBTXQeDba2gsFWCrcYNn0uG8ejsi472DoqBxc9ZcdaYEB0BbPtKTGs/LZPEfDg6O08o4VEpFax/YIDV1TVyH1+/scvXSFB+rESGZncsn606UVw7sfxSnTu7uEB/Xz9rRrLr6xdgefaxAMlvT3c36+jsguCQMKwDTN8EQ6GyEfuYyrFNTWQaaGanuLjEHJ+QKB1zuf0Ph4aQaRNo3L1g/vyFsOLc06XZM6dr4uKik047bcHMleedHXXLzdfaX3r5lVCQnwcZmTkfGgyGVPql+P0k4pQmO97RlyzGjv1J1LvCejNj7yFx9mjWulu2ixssuHblyrMuuumm68kO+y8CZtasA3PVw2iQ5oivAnYJwEL/id+PYxSJgIXo7OoCLc2tNqlpmWQkbjWYeUxSQtyK5WeSk4Kj7P/5HyxAg3R/djM8/3YOaIf5IaqLGfHucN8NCaBxVQtrfEyAnY+DkysjY4s6JC8vX0aj1nm5eZziZZCCI0M5Pj6Wubp5oKRYO/SDgXXP7OKB92cC6KqsJ9FwGywCplmB2sYOlDYqGOgbUH751fe0r4u8sk0ZrLoZnLCIz0Sy40l2IhavdlAOXzz7n6nnOW6UiHB0dHjp1VeeD5oxc7oYiBgGbcYXHsnyS8FYVgYMDRJzdxeYqhtAOT0OZL5kWB3HspkDMIGXhzvLzMoFF4072I1wrzvlgHKLMknLhljU/NNBOQ91IJ42lFQA7+vDslKBEQmQlJkD6qFeqHbygR7JFvzcbMWgw3UXRcC5S4IgMdqDuTjIwNVVCS7KAXCqSWcOWb9AX24DaHuJ4NBgBUdyI6EhJmFbMIOzpx58YmUQuPRCCFx8OvjPnQ5+c2aA39yZ4DtjGnjERoNjgJ8gR0R8TDodGLU6VA9IfrAOySC2EJ8CaEjLhNbCEuhvaga5Sg72nl5iwEK018OAWvH69Zv5goVzGLlwHrM6wueobO2htbWF0QZ9y+b0iTO0JTkNbJqhtob26Lgy8ho6ZeXvCJBhPgaQhFO8mJDQ4yAKKCe9KB9dnV0sOIT25E1cHRwApqEbyVZrezuEhUVgHk5Er4weYmanooJFRtI7T766n9IgOcJ6lMkU4OHlAwkJ04FW7kRGob5ydsAbFPDUk/9H+42fwi9TYgXHKUt2pq94242D9IBcrppvNhlQ+aGyM5u+lUymN5oq1pJHiWH8+8UXng4OD0NF8N8EyR5422cALR9juVjcBtMyIyn0JUF4UJLFbccDmoXw9/ORv/f+Z95mLHOzyeSdkBBzyYoVK/GxJwnZIeaLVq/4O9GKEolOZU0PPP1aFlQ19AG5VTWbOfj72MNDtyVDZCiN0I9xp4XKy93Di5Fxkp2VzRvRYFIoFczd3Y3FxEQiyXFntMzpyJ0lmk5yJ2A2AcC7NmBvM2iRK2M3FqEBmCuSXdozpNfBzxs2a7u7e2nQgTY5Tgk8fjvIUH+fg/ZhoOiPOTihzfjmqveg13LHSQUq+ecf+ss9y6++5gpJqbTMCIyERFHUA3xBtzMNeHsHMAUaiA2NwHv7QDUnGa+7HKW+jwy5Ug39/X3Q3dUJbhoXYbBPSWAbHxwcFPs8aA+a5OgIyllJIPNwBYaEBzo6waxQgA0zQ1RvPfgMtIMiKgz++ODpsPJ0f3B2Iud2TIxga9z9QWkwsH1vvs8KPvkazK3NmG8sawlbh14PerMcAqIHIf60boha0AtR83ohfM4ghMwPgoAzbwG/+WeA38wE8Js1DfxmI+kh4kOfZ80A/zlIgPCzc3AAmAxG0GM9keMCSS4TxIdmgnpq6qEpMxdacvKhv6UF7DEPtq6eFmk4WI9JSti3dx93cXVmUdEUUHaMdQoauc1NTcK5g/8Ekx1qvPZ2alo+xRoamvH9J2noA5TNni7aHzkAQcHBx0V2+np7KaAzBAYdx+/HApgHk9HI+vsGwMlRzVSH8UI31qCZnaLCUhYz1fcNntSw2gS0CohW7YjVQBy02j54+pkX9D09vU/giZH29qRhCq8tODEYzXw2lvmVJpMe25qEjW2wEyTj55kbb2+y3kKYERkRHjdnzizRIP9rwOTIOaqAt36CBdWJ3/EcyizTIBlxoqVmJ64QQ8JC4dprLqed6TfhUd/ZQaGMaGnTFC9nskokJMZI/PqwgzDQtIqkxkNluTbe6Udi09Wlg3+8mwtFlV3CgxkRHUcHJdxxVSxMi3NHo+QER8awPYgR3wOH1RpDIZg1c5pYX42GAouPj0HjLww5H5I+sfZ8FB0GxWhynA/M81p85vA6aZQn8vbXR/5AGHh6uMGSJYv88Qs5KZgykGZBHRZNG2lFyqrMBtRGHfhYL59suOGMM5asvOGGq2RqNRoXB88CWutSNX8mOP71DmC2lpFvJlPA0A8bYeDDL4EPYh9FhP94gZ3ftOQEqK6u5f0DRHynaNvHfFPcFSHnpAhpybOTA9jfehWU3no3VGsCQGYyimWl5Ltlfmse3Jz5NcxuK8A8oV6gshTlKYP+plrIeO0t6Nq2C2xoHw4yHbPRDAadDnwXzILOBddAqs9SCDt9CCIX9oFPtBYcXftA3vs5QM1fLbPsFB0B2yPN2sht1WDn5QWeSUkQsnw5xF95Gcy9549wxnNPwPJ/PAkzb79RzPyYkFDQvh8JSQ+RltaCYsh8/xPY/NATkPPBh8Lzm6U9WusA2/2eXTu5Vqdj1ObHfJkXyk1TY73wyBYZEYovnZjR/AMQsiwHH18f0Gm10NRQw09IlicRDCHJsGM4LnCaVWU2NjbQ0WbdizbRQN1D8YTwYOXllaRZrRfGGZhXpUo+CezuvxxoX+bnF4HRYKIQEwdiLk42Ts7WfxQkXPiGB3DFIzKZKoGjkUZ7dbDH+VQtk79dV7J65KaRh+++67a5S5cuQlUyRTvi8QAZ702vA7R9j7oQOznKusIRpFA8p/Sy3HOCUGKn6+Xlofj44y8dTCbTThdn59MXLZrp6KrB55NXMOFBiAwEOiYJVOek/Mn4J8cVaLgM9vfCDz/8BE8/9Ty89/4nvd//sFrat3+fjOTIA410G1taEUkFNg7pxsfS1PuTr2XC9tRG5D2W2XeFXAY3XhIFfzg3FJN8gu/FPrO9vR3270uF6qoqqK2pAQqkZ9Dr+QBtdFYpmZOTE5QUl/PIyHBGZMtiyB0DyNCwTwSg2R1Dm+UczR4a2oG5X46drw1FaVevXvMz7ZtbY7lhauDR62GexGEOfSaxwDrJXHX1SRdrJ9nVzeWp5555PGzWbHKlf5j6o/NoEFIATd43CLq9+8XsDlD8nZwiUMSEi6VuJwQ0MG1QpsjIQX3A5FNtdgfbGMk/edWaM3s6U9lg/qlcsC3Wtw7CG3v7YX2fC3hru8BnkCYhGZgxT3adrTCYko3lhQbVzGQ8LYOBlmbY+89XoHjtBrEZmwJPGpHkOAf5w7z77wBtVDh3igqCwp5wtrvIHeI8K8DJdtAyoUIDTIOlwAdyUXn6IPmMxHM0WoppEQdetw5CydBwtXP3BNfwEPBOjIOA+bPBPTYKdD09wmEBuX+nmR6OuqSvsQlacvOhGQ8HT1dw8PVHuVbC1i2/cKVCwaZNS0SDkHTxGAMbT211LQwh0YiKicVCmwSbE8vNzt4BdU07dCLZ8/cPnJyZjRMBlmM/yufQkJb7+vli+o9RDWEZUDyfgYFBaGlpRfI3sa6nDwDJNe2La2/vhKDgkHGvB3L2UVhQzD09PZmbm8bSkf4P4w9BplXwr3+/DLt37/vBYDD8jCcmeKTj0DglyY5n6MULJG5+hnMzDYlguzLUorC/kLbu1gLrLQSKFvfsG6+9gO3Bw3LmvwFIMvhgDvCGfwPoaqnvRkMU//jdB8z1PKFcxwQo9LROv76+wT4nJ78LCU+Jm6vrnPDwQPjmm+9g3dp14B/gCy6ubqiZJlj5CpKjFB6Uuru6oBkNhLS0dHj5ldfgH/98Vff1Nz+m7E1Jfbi6uvblsrLKb/PyCrO279ij/urL71xLiktUMTFR4ORCka/HON1YZv96LxfWbK0RszmUTDpWLAmAO6+OBYUKm+uJ6GxsC7TRdc+efTwpMYFR+Ts7OwoRMBpN+HoJ8vMLsc0wigkhPAwd3yAAJlJuj4agM/BOJDxijw/+MbZjq0sAZhON5GoAtm7dqevq7tmJVzrpV1MBj98EQVitC7AoyEctmAzQK7OH9aveOWk8slFAicf/+ud7z73muitAkIsjdfR4jdnYgjzUH4ylNWAoLRV7VCj+jrGgDGwWzgaJ9OPxyjo+30WjgX0pqeS4xBJIcSoB5Zv2NFRWVENi8nQ0ymn2mc5L8MXqUvhuYxV0KJ0g3zUEHFAE/LobgOiaGa9zNNz06XliXw/EhcG+19+F4h/WijzTLJFJp4fgJYtg8SMPQOiyJeATEsxkfJANdNfxvaW+bE9FOPi7tODRbq0i/EfXANCfhj0ztksHJFGi4RxUf3TzAeKjAjsPT3CPCoeABXPAIy4aBtC470WdRtmQFHKxx6e7rgEa9qcD1w5CdkM990LDOR7vtVWjuFhefmIQOpUGjehQQmN9DVTX1PHZSCAVyhPUWycCTJejoyM0N7WgjtOjLLpNjrF/vEAS3d3Tw2mGzM//OImKJIfOzk4KnMoCAydz306naGtBwePvnc+Mz9+6dQcsXrTguHqw/+E4gPYFzWI//sST8N57H2f39PT+Dc+iQpsaOOXITtTSVzUyia2S5MpoatSSpACTyfil82DjazU1O0ZqihVnn73sihtvvNpWdZJuXjx2UIekQPFDotPxo/hKnRBThwAL+j80UIdjAowBsDxt0LBxdXay+fCjL4x9ff0/ZWXnzfji828HVq/ZsHbt2o29cTHRAdOmxWMCxkAdic6WZmfowM+H6xTwHq1WC599+gX8+c+Pml979Z2u9//zSeO3363JTklJe6eysuqp3t6+t/FO8iBCkYIrkRRl9PT0rG5uaf1m3/50ZjQYZiw7fQHIaBSc3iU6eJqtGu7s6UXHCFQUH3xTBF+sqQCtzmTJAlbFtBg3eOKe6eDggO8iT1rHCzREent6ID0tkyclJTBff19RP+RqmowBJycH2qDMPDzcwcPdnWblBPk5blD520YA9O0D0FZbyoRmd4zdwNyvAIWMQ0VFtW1Wdm4hXskVv5kCeOJGsMVSXoZioiGOhrlwkWnhnZPII9s9K88/996/Pnyf3M0NScqoRtTRONe4iT0qhrRcMLW2o72qBFNTK5hbWsHmtDloeDtYBPJ4gMLs4+3F9qbs50FBAcKz4JQApoui3O9PTecLF84VrtcFsC3mFbfBR9+VQnPbEJCt3mFWwWn3nA/xSb5gSs8V3usA80EBSHU5RVC0dx/kZWYBF668JbGsLOLcs2DhI/eDW3QkPpMBuSKm5TyhAe6stjKT7y3SsKz6aHBQDUKUd52leKmdGLqw3ezBDzRDOg1/S+k6TNnTj7Ct0SySyskJNOGhELxoPjgF+kNXZQ0MdXajypMLfaLr7YPmnALoK69gM85eBk4UU+l4DX96IJYT6T0K6dCKctLZ0ckpMOnq1WthYHAQ4uPjmCsS3d8toZxIYPkobdTQ1tpC7qjB188LE06FfBIAZYbSXFNdy1xdXbEsj3OAjYhGVxdgH8wDA32QaFjPTyhoKbY9DGJ7Q9IFGnePcSWdFAeppLSCxyfEjTux+h8QkhKaGxvhzj89CO+9//HPaEPdjWfzLBenBk45suMde/E8OUjPcjRTxKyO2VDNGPv3/s0PlFhvGcYF11172emLFs5TTLmlFeMF4Wp6L/CmN7Hnazug86XAJwAc5wmlOKbA59nbq6kjdMrJyc8YGBi8taOj8+PBwcGP8KrvrNnTFs6ZPVOiwHknpJCwntva2uD7736Ct958F6orq2HmzGnYH4/o1OgzHnv2pMCf7vozvP3Oh9tKSsrub2vveAqV7xv9/f2fGwwGcoWMlrnwvjUyQaSVae1pCx71JrNpRkxMlI+fjxdkZeZARkYW7Nm9F7Zs2Q6ZaPCYjERWGC0JA7kSy3xkOg4FTP+368vg/W+KoatPf2A2JdDHDl58ZC54uNGGTnHquEHr+SurakTnmTTNGm/BWubkAIGIDR20pEWO9XGUFI8SMmCqQOAdX+O7sAjpdaY+JNdRYO8+Exoba9Xr1m+ikR+a6p4SePxGoM1lK5kCAqmIKF4g2nLfr/pQBMid6rgkOSnh6aeefMQpITERK/1YJqM4yMlJCxqm+r0ZAMPLsIrKgdmpQTkrEdgJRMK3tXOAosIiQXoofshR28REANMwNDQERUVlkDxtOhpFWOF4jlw9f7W+An7eUSuWkFJsq5lxbnDjNYngtXw2yEICQbdrP/BBHTYeBl2MQ6qZlqNhuyeig2UXduZSWPS3+8HRz9cq+yj8eBDRs0fiOGtaOKPVY9syjJBVFw6DBhXMCCilx2Ea8KCBgb7dmKReLH8kPDJaiHAU4xCfT+9XolHpERMJQUsWAMNznWUVwqEB1afY29PdCzU79oi0OQcHHltbp3rDo6W5FTZt/AX27UszlZdXUb7EvhC1Wg0JCbEsIjyUOTnRrPEJKq4xAQdvL09GQU6bm1qYn5/PiQ3kjCes5Ws5AKqQsNY3NPDZc+biN+vAhfXagfuOCk4BRWnpsAiw6uM3OUvZyENee1s76+vrY75+fpis8UvDzxu28AXz50p2ajFB/z+MJyQFpKWmwh//+ACsXvPzywaD8S94lgKNTimcUmQn8vz3HBQm8+NMJo+jhsREDAPjjznrb33RestI/OGaqy+flZSUIJOmcgyIMQMqRSwT3vg6QMd6FFA8hf0Qc5wBzP/PaNVRaJExVj7Y0art7Wkpje0XX3xLjPI7PKybOCDKz9dn8YIFc2zsHRyPSfENRxknQkHGyvff/wS33nbf0IcffrE6LT1rX0Zmdvz9992JnOHXjqAMO/y///0peOTvT1Xm5xU9rtfraYo1B49uPIjIkJu4ow2Dk+ZcqVLZXJiXX6h+7vmX4M23Pqj84ssfdvz886ad27bv/vmXLdtyP/n0a9nnX3zNP/3sG1Xa/jTZ0OAg2olKkV7ayzScLvEXO91fdtXC658VQnP7EMiFtQOgUpjg3mv8+IzEwF8zcbzA9/T19Yto3OeeO5GBc/E9Kh802jIBtBVCBMmI4yh8THMpDPR10JK6vs6ubiKZVA+TjlX/Af2jN8NcbArTqXroMDOoWXUW7F31DWVoyuL04OCAF5HoBJ51zllY9MexTJpJoEiIBlNji5jhIdmkAtCnZII8IQoUESGWAjkGdHZ2QV5eAQ0GmNvaOsx796Yyg16PNjjnZCCrVCrRnke21YkCdsoof/v5rFnTmZ2ddXmdJIPcog746PtS6OjRoRHPxD66v9ySBNNiNGI2RxEVDqrT5oJuWwroevogw8MBBhRI7DEPJr0efJLiYcFD94JzSKilHg4hNbSaICHKA6rqe6GgUgcFjSFQ2+UJc0IKgfZUi5+QTiSnHvpaJDxxAAo3OklXjozh8sR3KEOCuFatZp0V1UjOhg4Y+XrUBzU794rvnvExgggdDbTst6Kimq9bt4l8NbAZM5JgxvQkKToqgnl7e4Gzs7OYHbZFA5Pizkx8jR4eRALDQoNYR3sXz8zKYR7ubkjAx2gJ3xgB+yTYm5IK6akZpvyCQlMa6uvU1DQYHNSZiwoLzVlZOdSPMZ1WRx7ueGdXl2hfQ0NaZqe2PSKBI8cjAwMDFBAaPD00TH4CAxfHDdQvba1tXKfTg5//cew/GiXMZjMa35kwd+7MqSSCpx5QCVBZf/zx5/Cnu/7SlZWd+zCe/SceNGA45XBKCUPC+e8lS2aeSf0BE9PrxmrOzX/KWX/7OustI/H9xg3fXbj8jCXWr6c4yMNY91YwV94vNsJSzQtPwhEfguRGe3WwsxsP5SPJobG+Hu5/4O/tX339PbIq+NByAbzt7NRfrln9xaIlp5+OGuoIo9DUcePRWN8IH370hWnHzj0mL0/a7CyDzKxsfWFhSbVeb3wDlb2jRuN6/wv/fMr92msuF78hTzxIPuDRx55paW5ueRef9hoeNENzPDgtISF224L5s+Gn1RvyGxoaXfHcW3g8La5aQG2KiB2xR3dM00Lsg5ap1eoojcZN4+zs4JScnChHuZNNT46XGjuV8MonJVBS1W3xvIZ14mSvgsXxPea/P3CJRMbgCQPLoa21HVL2pfHzV56HGmqCt590bwNz0cWWz2RbqCNBivsG6luU8OCfH2n56qvv78SzRISnBIy74Wr88y+0/9yJ/5s4ZMkMMI8tmbJL2WZ5uLm9/eRTf0u67fabsIx/nbU7ZkgKMFZUQtcdfwPt5p2W2Rza8O7tAW4/fwSKmIjDPxvljIgLkhloRaNmz95UTh6Y4mKjmZub6wFjrKenl5ay8PyCImhqauHh4SFScFAgt0dD2dnZSTyf7iWDXRjtdBBGmyfr/SIwJ6ad0kTHSNAtFCR33frN/A9XXGrZqyMhsdOZ4O0viuCNzwrARiUDnd4EZ8zzhUfumIZGIhrHI5aSGqvrIPOau2BfR5OYjSVPbbaDekh2cYe4R+4F1aXnWtJ8hHQ3tAzA1fdvg04kVlQ880Lz4G9nfQY+Th2/vgr/Ss7zocf5IRhgEUJP0KCJGfW1dui3rvz1egM0t7Tw0tIKTvoR9ZXk4+sNO9dtgmbaT1RZA0bUicNlRHuLYi65AOb/+U5QqH8fCwn7TywnHZKcSsjNLeAREeEsLi4KeZSNpW5ONmAhNzc2QXp6NidjGFXyEetnokBy+v0Pa/j0aYksMJAcVf4edI/eoMc619JSbE77LGUyiQKnQlFxKV+4YA4LCgqw7NOjuhmZL/xuRtJeVFTCyTtjcGioReYnEpIMWpqaoKa2HsLDQ8HFFbvPsXZcgfW74efNPCE+lvn4jI2zpSmFg+t1MoBpIN1aU1MH/3zhVXj3vY9TkXw/gle2WG6YmjhlZnbCznpZZcPljzAmn4nSgPWBWTObN+f8fNsz1lsOxlU33nBVZHBwkPXrKQwifqZ+MDe9A6xzEyoE8T8YHBbCDyne0NZpoNEeUJBhPdYNCTtLBycX/GNQf/Ptano4EU/yiNePDcRf4+o6d+7cGXKVLY2yHYpsMRFj4JdftsHDf39K/+67H/1YUVH1l5zc/K1Z2XmZzc1tO1QqG/egIP/rz1y+5Jy33njRbvmZSy06ATuHTZu3wR+uuCkXn3ElPuxTPE4kQKTb4ODQivLyKoeWllYnNKCI0PyAB+3vGQblkTQ4vacN70nHTuobnU7/YXd390fNza1fZmXl5n373eqB79bluO0tVNh39ivF8hXUH6C2lcPf0bCygQZISoxjRxqtGxWwIIjwpaSk8kUL5/26L2EiofQB3vML1rqVY3IdMLkbOPpdACVFefZbt+0ixyE7LBcnH6tugh6sxAuwb/agOkER9GZy+HrV+0De46Yakhwc7F5+8MG7Zt13/71YtjSTcAJtGNugpPEEmYczGNLzwNTWIUb9eV8/GPJKwObcpSDRiPjBQDkzGoxQXVWLbW4rNxlNbNmyxSwiIozZ29v9hrzY2tqAi4szI29/05ITmaurM/QPDEBpSTns2p3CS0rLqe0yIiM0+0IYXho6TFqEoU0HNRz6K0Zv6K9lBkLEzWnr4FVVNayoqBjy8vKNefmF5rLyclN+QTFvqG+USsvK+by5s5ijIy0RQzAJCko74N2viqC3n0IWABqOEtx1XRzER7thA/1tuRpRQLZ9/wMYyEEB3kxv9xsyQER5Iwzt3g9MrQZFYgzK+uGX6dqpFeBor4Tt+xuxjBhUd3hDQUs4xPq1gZtDh0Ul0oN1daBv/0UsAa1rYVCEZVVbUw/+/n5iadzwQSuRXV1cGDkGSExKsMxgoHEbEBoC7Y6O3NnVmRmbW0E3MIhJtpRnW2Ex9NQ3gu/MZAvhQVAZ9mKdZ2blQOr+DO7h4cZOO20h8w/wA4XYA2Qp65MOmF97RycijCwjI5uTIxaxZ3cygUW5Y8ce7u3jyaKjI0XZHuqgNqRQKIR3NQcHB1omiLLrQLMkEBcXzUpLynhGZg44OTowG+zLfxPXiohGczN09/Qyf39f7AeUJ6YnjgeYB5LRTopbZTKBo4PDiMEI4ilYEHjPgbWc9Fkclp+PBmSEp6dnCXfqJ9x3TgREVkfmFY/h/FtBsyd0UNwgGkgiCJmg/NH9EwGRLknUW1NzC/zng8/4Lbfe27ll647/YNruwDum1P6cQ+GUITuayD94ycH4FtaKDcXVMXNTM/YTL7eWrcm33nIwzl++/PTY2NgY8j5lPXVqgjOl6CjN9S+BnPdb2pRCDm+sC4Y/r/qp4M233u1SqlQusdGRktreYeyVIJIttVoFVVW1GjRkKLT+cJ00VlRULpkze7p3cBC5RD1IOeH3vt4+eGLVs4a77n4oHUnO43j2//AoxsPs5OR0fWJi3O1Prno49Plnn1Bdfc1V4OXtiWoC04+ZHOgfhGee/VcvGjkUxXcsXBz36clF88CABhU07QGjWapP8BgNgaLpFAquRRZ/xsxLv66wcY6dBzJHf262LFuxVcnh3uvjYdk8N+joaOehocFjQnYMegMUFJawpGnTsG7HeCRtVMA8kBHehYSHmpqZYhcphKOC5uZG2LJlW6NWq9uKV6bEzMmq/0DPozfCYsYhVrQVPGcyw9CTH8DmVZZbpgIoWXOcnZ3+fc89ty947PG/Wup2LNou1pU8PAofpQd9ag7A4JBYvmVC4xrQSFYtmff7/TuSEjIyMnhBYRFcdtnFLDg0WMxAHA1UvjRL4Kpxpd+wpOQkFhUZho9XcJ1Ox0rQgEtLzzYXF5UyW1uVmBXq6+tnZIzTUh4xyo0HBarVoSHQ3tHJMjNz+L596cIwDAryZ5HRERAXHy/Fx8dKMbExMvobFOgPgQF+zA3JgCgzaicGE6zdVisOlZJmdcywfKE/XLg8GOztML8jixbvL1q9Hop/Wi/0lhm/O+Hv49v6QYXyTt7sdNv2iluVyXHYK9EM7e/rhtq3v7cdFJZ3QU1DP5YZQF2nKxhsZ8OiBDQO9YL4idpWyQbBVrcDfELmQXjCMoiIigFafmeH5HP4QCMYBLmkgh2WBfyjUKmhp7cbHKMiWWhyAvRWVMNQl3W1CV7vLK8Uh+/saTCA+oLKb6/w2hjP5s2fw7x8vC3PPBWA5eKicUc56oW6ugbmg3mTTdZSdqx/lG1obWuHefPnkiNM64VjgwyfExAUwIJQptPSs3h1TR14ergzlTV+FvXB9XX1gG2KB4fQrM4E9wPUj2E6ykorID0j29zW1s7b29sZzVCRW2xy/45/mV6no5hX1PZp8ITRzCJNmZKTjaNCkhNpROIXRYQfm+gUkVdKB+afSJ0J9dYweRk+SJfRjCwtTxwaGrLoNK2W9aDt09vTRzqPY3mh/VTDCgqK+ZBWx8wmM5oNJka/F4MceIwLRNplKC5G4dFwzZoN/OZb7ur47LNv1vX29hHJeR+PKRE09Gg4RcjO41JAhMMNkiS/AC0pi9FsNqUrJHisqXTt4dbsOMmYdNqiRfNs7B1pz4i1YzjVgAqgp6MOukpfARdzGnAsGoottyNbA4++WlVX39RzBd711vbtu8MaGptCkhPjZOQqdmyBnYurOwwNDtitXv0zEQPyR0xDtp0Dg0OO27btDlcoFY4x0RFiDb8ANjJSDhs3boF77n2YZk4uwmM3HvS7hW6uLm8++vcHTnvttX+y6TNmIZkipU4K3FqPKAMUX+GPdz7QhMrkPjyDFtsJg4ZVUvCgBk5Eh9wmH/NMUeI57yQZ9dp/yWTKRRS/h8j5wEAfXLjMDW66Yjrs2rkbpk1LYGS4nDCwHGlEqKWl1UzkaVLkHPPHlB7AW7HIhveSMCQ7brOgvUsJaWlpjU1NLTQFPiX27RAevwYUaLOehmKkpiLD/wPZpfDuqs/E3q7JBllmy/38vD956C/3xD/ytwcxgZTIsaxbE6jQ8DVV1YEhr5iGF0Wb0mfmg+TlAaoZcXjPCGMC5ay/txdVrwyCggPwAk1JHCNEHrDzxvdQIEQXjQuEhIawhMQEKS42Utgu9Hzs/FlZWSXPzy8y0/Kd8ooqXlffYK6trWfF+N1OrYaLLrlE8g/wYUQA6HliimS4jPAg4/Y3XjjxnvLqHnjtkwLo67eMntrYyOGWy6IhKZa82v02P7TRf/tjz8JQZxc+goMSjcrwqGgI7NeBoRPFmIwzNGK021OAD2pBkRgFEu1NPASIWHlobGHjrjrLa1CPdQ05g2/EcggNsQHel4/vx3ZDxW3WAu9ci+m1QwIVgT344WbEDwLe4+sXxPJyc0ATGQbOEWHQmFcIxq5uS3+Jeeirb4DilAwoRwPUO8gPAgL8eVRMHLbeMSLRUwlYHrRRn2b9COQlb4Q0TwxQlltb2mD3nhR+zjlnMJUSO+YTAdaRAp8RGhbGKHDg9u17uJenOxMDmKgy2trbOPYF3Ntn/PbL/A4oPbTBqx+JZRGSus6uTn7aaQulmbNmM28vd7GMUq6QgS22xZqaWpaRkcPLysrN2J55a1ubRN7bBgcHkQAMoT0vA9r7SrrmUCAisW/ffqDYYjTQMSWAdUyzzB0dHdBl2WPFyRvdyKO5uZXV1taJ/XClmHckv7ysvFI4lKB9Vt4+XiCTy8DLy5PFxERh7hkFaob9qRmcZsTNJk77IFHPMZBj/Q+35xMCPcOy5x3qauvJDuMPPPho58uvvr29vb3zr3jHc3icDE57DuCUIDthZz2kVLCeN/Cjp2gI3DRglqQPstfeus1yxyFRUVhUEqfX6yMTE2IkByfafnGKKXQsiyGtEWoLvgFV28vghH0tFY8ezbVH3xpq2ZFp+CPetR2PHjx+zMsr9MjLK4iIjAxT+fn7WW4eq06OycDOzgYqyis9ysurqIcZ9o63t7evb8/PG36J8vRwD5gxazq2VWpoDFqaWuDmW+9pR2Xwd7yPCA9egLO9vT1eevLJR5Juu/1mi8Ei1h7/Np00nb1/fzp88OHnFLb/HcvZMQG96Lh7CiI6mLkXZHLV6dxswGzS8h6pr7MxY7+sL8UxPibYtrGpWbiHHhMvgViOtBSI1mpHRUdNXCf3G6AcIbmBATTaBsssp2gpm2MklDe4w7q16wuwY6OZtz7LxcnHqj9DtXkQLkFR9KImgH/tmArKVv0Hsq23TBaop1/q7e350YsvPOV7y623Y1mi/I+HMYqySV7YjDloFFfUWM+hPO1NB+WMBJCHhlBDs5zHZkFLasjbUm9vH7h7eI24dpygLFG+8DnUgauRADk4OjAPT0806EJZbFycREQoPiFeio6OkiKjYmn2h5QWGvZ+o9+TgL8wGc2weXcDfLehAmxUcuH+fek8H7j0nBDrrM6I8sUyaCYvjO/TpC4lzwxOqC8Xv/oPsE2KBV1WgYjBQ+VHqwYoWKu5rRsUseEg0UAS1eBI4D1Ojipo79BCXmknKNH46+gaQMLnCnMXXgRKG1tLsFHTkPW3WK49qLa5XixrAzn1XUcoa/oNGl0kJxRodP++NN4yMAT2SHrUg4NsoKlZ6CGKTWJCoyzC25N5z0hmWrzX29trknTGBADzFRYRifrnZx4ZEc4U5BV0ooDyPNA3ANu27eRnnXk6Iw99Y9WGscJEbCuNqzPbtWsvJ8cMMjnFPmpgWq0O/P0D8JZxntkh2wFlTjs0CGTIFxeXIeHp54sWLWAUf4/aJjlJwHzToB5T29kxP39/iE9IYHhI0THREnk7pcGKIe0QzQaJwKhmsxlJocKy5H4kJIWI5RUaGgS0dHNKzOpgm6LZtLLyCsjOzjPrdXqg/VgkZ7SMkA4F5sXRyVE4+IiMimIxsbGoz4ROY5FRERAUHAh2alvUe47MxtZGzK46oCHnHxDAEhLimJvGmTU0NvGi4lIxs61Fcoj6SAwak1MKFCpLWkaDYT2BfbUey7y8rAw2bPwFHnvsmcYX//X6biSg5HyAHDtZO/GTC6cE2QmIXTQbs/IINXJyN41Ko4rr+cMtlWuONFJMI7TbU1Mz/BubWiL8fT3l1NhEIx0Pw2EygAqgo6UKmnNf5HEBdYxmrtFgg29/AfhqK3ze3g0f4F3DMx5kGayrrq4179ixOyrAz9cpFI0ZNMpFp3DiMIPGzQNaW1sdNm7aSuSKRvKHrREaISgoKCxdedEF59q7uDgLA2Lbjt3w0ktvkqcu2vxGWODv7/vKc888EXvjTTdYlh4cZjreiOfffvtDXUpKGlkkNAMzyXhcmnbOFbM4kz8ryZTLuBkNFZRVTkO1wN8yKhX37dvwZlxHR3fUH2+/gTk7O4+ZHPZjp9rW1sbQQByjujxWkBbFw9QP0LkR5RK/mjD/DgGQVxMIP/zwQwYayD/h2SnjAGDVG6B//CYINXOYgbaoDKuCYcl5rboGPlr10fGT3THAIjc31/duv+3GgOuuuwLJPq29H6fkYKYle2eQRwahwZ4O5lY04LEwuE4HBjToKf6O5P5rwFGZwkaMwtZU16Kx5cxs1fZjmzZqDwcOfK5Ytjd84HcUsa7Odlqqw3x8rS6fRwM0PBua++HlD/Ogu1cvnkNLSq88PxxmJSFpO2hWh2bLU998D9rRgBNlJJdDwLzZEHPZFSCPCgFVfAQYSirAVN+E1/FxaNTpM7PAWNkAioggkHn7WJrEMPAelUoGbk4q2JrSJJwi0GxUZ/cgBAe4QnDMCixc1AeDhajYsEsb/m1vOoChERjFs1LiMw8WS7qP+kP80NHeTku2gPYrzZo5jS1avIjFTZ/OfGclQVd5JXSjQUqDTDRL1VVVC41Yh3bhoSwwJBzTN0rSeDKCcZBhn9/Z2cM8Pd2tJycAWOdEdKKiwpm3j/dvxGGsIGY1ZTJWiHLq6ekG6emZ3E5tR8G8sRFjAsYSQtZokJKMZexz+vuhoaFB7OGrqqrh06YlIYlJYpJkbbvDONCeredHtGcKgUBBb101GhYdFYO1ZGZl5ZW8vaOLlrAycnMup5kehHZoALJz8zktgxX7kSYb2O6aGpth567dnNywL1q8mAWHBCOps0Via3/gIKJnZ2eH7V+FqvX3ZXCgrET5WD4eKCs8obRRgY+PL4uMDGNymQyNqGLe29fHaPl/f38fKLF8aLBE2LWHg6g3mjGToKujHVJTU+G771bzZ5/9V9Xrb7y/ubqmlmZxaCsADfQNp+KkwylBdrxCz3uUAZsuvlh2vG3M2Xjbf8T3I4NcDm+i5RAp+9KCHeztnBPIDSdW+kkPFG49dprNlVtAM/gGONmhWsf2wWxcoLTnLNid5+DS0tyMRIdTUEfLug0LUjo7u2s2bd4WjsrSOyoiDGzUTnh6DDo8pgAHB1soLi7xQlKViWcqLRcEGnt7e0NtbGyST196mqTT6+CFf74ykJOT/ypew14dAjQa12f/+tC982+97Vb8iuk52AgZBuZ9sH8A/vyXx/s7OjrJHeLxel8bIzwuJZ/hv8AkZy/JJMXCA0SHm4bM3PQWM8meK958D21+bzKZzWffeNO19mL0i5TaCYKMl0ZUurQvQnTmY/DM4wKTY56VwFuwWZLexWQwe2/Ir9TAj+t2Zw0O9A87rpgyeORaqEdRuhw5tdjBjv24m4lBxlP/mbSRrenu7m7vPfboXyJvuP5K2LlzL+07AcV4bjbGTlfmGwiSxhG0W/cCDFk8eZlbO8BU0wA2y+ZjPVpJDR4aN3c2NDQIhQXFNOoIttiRT5jMod7u6e7mtEfNy9sbDbrD6IeRQFmkgZXdGS3w6Y9loFTKQIt6c06yF5KdMHCiYL4Hpd+Eumn3cy8J983UvlSODjDnT7eAUxARLCyvoGBQTo8FU0MzEpxa5AomVH02YCwuAWNeKcgCfEAeEizefQBYpjSD1Degh9ScNrG0rb1bB454bka8K6hc5yIj8gPQocoUjj6oAeGfgRKskzwkPPg8W5pps56XKJi2WXi/qq6qhtraBk4jywsWzBUzY8xqUNm6uILP9EQkONXQXVUjiJvZYICuympwcHTkkafNoZ3xvyuDUwaYLU+UlR07dvGYGFoqObJSxgmSCrKysmiWAqLxneO15Ir2cdCytpqqWl5dU4PkwBZFA9uumTNaVi4M6uOFMJCxrMhWEoG8Afp6eqG2pkbM5Gi1Ok4xgtzc3dj8hfMtrt1HO9M6EiR3eGCqwQllNTg4iA0N9LO6unre3t7BbJAQ2TloYPv2HRAaEsS8sI+b9FkdSY5EpxHy8gr5jOnJLCgE2yXlXehIS35+dxwv6KfCsONgZ2/PwsIjmcbVCfv8Jt6A+sfMOaPZJVriRqtgJBq8JlIl6o0Ijhz0uiEoKS6GTZu2wIcffT7w/PMvp3/3/ZrvGxqa/oVPp7AtRXiMQplObZz0ZOeMMz6265eMr6CAO1IFYrPokEzGZ5sr1h0cRPRwIANre1tbe82mX3ZEeHl5eE+bNgsF6CQfzcIG19vTAnWZ/+Bx/pViVkeIq9OZELPsX6hkk1zaWluWNDQ0uBoMRhLm4Vkwaj7FWq02M2Vvmm93d3d4VFQYOLt44OkTLRMzeHh6QVVlteOOHXtodyzN2ozcU1VQUlJ+2fkrznRUYgdw9z0Pdw4NDd2D5ykmx31/uPzim/72tweF29XDzeiQEuaggG++/o5cIu7DM/+wXJgkPP64FG/jczoo2D/kMuXMA0THbB7ETudtySx/NnvDTcOxh2qQnP3hqisu9vHy8rSeOnHQKBtt7PYVo90noFhPBGIAgQPvXo81jlVP/aTKAbalDMG3q9O24rWxcCAxpnj6Q2h/7CaYicmOxv6T2pAMk+315AfCKcVEYymS1RceefiBaXff8yfsuFTCy14FGqVBQYGiPMcNqAsVcXFoaA+BbjetJsWXoRwZK+uwLo1gs3Qe9iRiRp1uBg8vLzY42C+WVrg6O1n2DAjDyPK7cQPKWHt7GwwNDnEf31HuS0AjgAL5vvVZAdQ2DQgbjlw2X3hGECyZ64/pPegZeENrbj7kff4t2ooWHWTv5QXzH7wLRLw2kT8zyLz9QDkjHszY7oylFWI2jClVYKypBQPte0KDRBEXjc/D2y3FhnoNDTcbOexOb4ZBrVE4eGjt1EJsmDME+KqBqePEsjVuaALQUuxj/BHVu64BeP9+AAWSGHUMUByTyvJyIjm8p6eHDQ4N8aioCBYZHW1ZqjUyT/hZ5ewM3glx0EEzPER4UPfK8dGmjg5m5+EOmsgIutFy/ymKwoISmBCygyS0rraaV1ZUQfL0JOboSK7Wx8mORFm0sbUnT4csIyOLX3nltUxv0LKKiiru4uLIbO3w3aPKLgopbfQVszYWgdUODYkA1W2tbVBdXWPGA4a0Omhrbyeig8QjGGjWysPLB28nYj0G8oPlxNBQd3P3gsDAQNbe1sZLS8tR1/SRG3keHRMtlnqNq445GrCcaqqrxLLx+Lho5kvbAQ5nq4w1KN9Y1hQY3NcvkIUGBwgHDzSzZjKZWUd7B+2r5A52dmxwYADy8/Jg48bN8O23P5ne++Djijff/GBDSkrqJ729fbRc7Us8Kuip9OhTASc92XGKOnMpk+Q340cZKSrGTVWeoP9LefmGY5WwEoNeX5aZmbM0IT7KMSQMOyI+wfFIxhA06dHbkglOXc8yBxuLa0dQ2APzvgOYwyI0kIJg9uwkOTaCWYVFpRE6nQ57UKCF+cPC3YjndufnFTqXV1QmhIcHS94+5Kb7BBsuUyJxcoDc3Lzg+vpGcldk3Qwg0D04OKTp7eubT4EHv/jyO5rReR2PyPj46JeefeYJ+4DAUMzcISYAqJNCRWM2GeCzT7+Ep//vhY6Ojq678Ap5f5scINFJ2hd4HpPzFySZMpFj2sQyS4ABs8n0jsRlI4nOMObMnjU9PiE+RjphT2wI0SawgyotLjOHRYSPzgAcF1CvivXWnwkwWCKMSqPODD9ubTPtyez8DC9SXU85rLoe6rD4/oAfVWgXM+z33R+9CfKfeh9KLXdMCC709vR4YdWqR5LvvPMm/GrG8pOwHbmIEUTa5OzrFyA6uvGDGZSzksBc3wT6zAIxagwmIxgKy0Dm4oSG/Qy8Z9io4eDl7cPMRiOQG+menm4mYxL2u2amUNlhG7CMBIs2O1bGJT6HNtO2NLdh0uTg6eU5alkvKuuCNz8vFOvh9QYzxIS6wNUXRICHhjb/H9TXo8FX8tM6qE/NxMdjPcjl4Dd3JkScez7eO6K/QIIouXmCCgkP1YshvxT4kBbVnxJMzW1g2JcJDA0z5XS8jukV78GiIFfUHd1aSM9tE0vbOrt14OmuhmnRGpArMD+qIGD2SdjPDQIbIqeW1vQZOoH174PeARMU1yq4Ts+ZXM4gOjpSjPbSUhmLfByUHwK+28bVBTThIdBeXAK9WMcyJNPkfKGnrh7cYyLBHsnb+MrXJAJ1ck52Lo+PjxlfsoNtdrC/n5aTQXRUJPPxRSIwloYwKVUiI2KmRYGHDEnAINRWV/Ow8BCxL0SjccZmS945i1BvNIu6t1UpmUyJsi7ao/VZw8C22tPbC2n795kb6ut5VWUV1Dc00t4fERy0p7eH6fU6Eirh0joqMoIFhYQh6VBZ9t6Oh8wQ6cFHe/sGM51eC9u37eSLFs9nbm7kHn4c+zcqmwNljF9G6gZxjYhOJU9NzWAJ8XFM7HuejP6WkoXlTvsFKWB7aFgE07g6QmFhCbzy6lts0+bt/OefNw9+/uV3xR999MXarVt3flFVVfuuwWCgvc00AN1pfcophZOe7HiEn/9nlLMZKHzI+c1GztkPezbcudp6+VhRi6y2taS49Ox5c6bLPbxoJPwknOHBxmjQ9UF3+fvgb5suJnToH+ayBJjP7VjrtCpHC64aT5g3bwZ4ebqH5+YWzurt7aUmS0bnsKD3GIzGHWVllfrcvII4P193NXaclsYucDztwYSGkC9UVVXa79uX2mk2c/JuNpK9FFVWVk0rKCxtb2trfwG/kzMDz4iI8Btuv/0Gta3tiGUlQvFgkoVyl0NlRRn83/+9SA06BRvvE3jHZM4WsCTbq24EGX9akikiLF7XqLnxbhM3vCqZ5S8cgugQrjn7nDNiKP7IWJAdKh/aeFxSUjqJDgqGge8eLECp2i8GCbVaLaTl95ZtzzSTZzsaqp5yWPUBNDx6A8zDj+F4YPmBCvtTz9Ovhc8/mpi9O9eFhQU//+wzj4dde/3VQtwt8m/xvOTs4grlZeXkshQ8vKhzHT99xZQKUE6LA0NGLhir6rDJYbvD9xoKSkEeEQiK8JEDRDQC68lkEtrkaOSbiIi0tLLy8nJzVUUlKPG35G6VRohtbG2Rj9PIMRUnZfA4gG2lC41z8ngUEhLELHuZjqKf8FXkiOCz1eWQntcOCjm2N/zJsvl+cPHZI50vjAAakRnvfgDd1bX4eA5yJAXxf7gYPGiW5uD7sS6Yk7Nw5iDZ2YIhKx94/4AgPLy3H3T7spCkGEAxK1GcI0NNpSLiA7Avq0Xs3SGDhcjP9Hgv8HSj5cR4UeEBWlkM9PTpgPdlgYLUCqlBYz8YuvbQe1l44oXgGxArHmsxqI9SFgi1hwc4+nhBY2YOaLu7hWen/uZWMAwOgndyPCgdxnEWYhJBMkhBU4WnK9HAxgnYR2WkZ3BbWzWLio5AkT3Bd9HP6RlWctPf2wM021FYWAhFBYU8OysbmpqagGIkxcVGi+6S5IAC/WLfwpCsiJH/2rpGVlhQaO7v6yGPZ9zWRoVdlQ3eyaChrga2bNlu7u0b4ERm8LpEe4Hc3TS0r5ThsyEgMJj5+QUwtR0FmqVXoLwdre2NBVDXkDMCpVKBeqUSaO8TzWoc17sp4Yfrb4WdIQcj6rDW5hZO+19J81P8KgH6LVNCaXERz83JZ3HxMUCu96mzmHRgWVA9pqdlwKuvvTP084YtX+5N2f9aVnbet7W19R+jDFDsQXJSRf3vlFpGPtY46cmOZ8R5L6GC0lhaGXlzMj/XUrb2eNfUk3SWtrS2QUNj02nLli4AtR25pT7JFDxZkrpmgKoHwUZB+9+pLdoB87oJwHk5fiffDFheqJRUNmqYMSOJfNO719TUz62tq0eLSbhXHt4srsVOPbWurqEpNTU91tZG6Rrg5w0K7GFlCgpAR0V2jI0aFbO7uyukpWaGYjlvwjMjXRj2oxG0H4nOz/gZe25hUHr7+fncdPmlF9ioaS+LGFlRiU7KaNBDTXUN/Pvfr8Krr77T+cOPq9/q6up5Gn8zqdF8k855+6+Yzr8zmdxv2L00ottoNr9gGjC8mLfl9kM5z4gJCwv5818fus/FY6w2y2K7oDKiTapxcXGofydrdFb0gsC0FcC7fhHNlTartneb932zFWh/3YkEex1XPHEjVKEQXolpVoh+j4HGV4LWp/8DtO9svEACc/f0aYlPPv/c4z4XXHgh0Cqp33Tk+JmWbTg5OkIZEh6ZjHFnV834EVp8n+TsDIqoMNBt3Yv1aHGxTH/JRbVyegzIvGnpl5VwYTowPWJztL2dLaN9Y+Q+lowTygXF0uhCozo7KxeamxpB4+qCxootE/rrmHWKRJvweXdPL4SEhtM0j/XCEYAVSTMnz7yZiYaMmWIpgY+nHVx2biiEBLiI9P8OmPJ9L70Bul6L40AFGjyz/ngTqN3o/kOkmUZY1XagTI7FsvEEfXoeEh38rZUo6tJyhec25fzpwFAXk7pztFNCU+sQ5JV0ir07nd0GkJu7uHmo3lRZXsbraqtZTz9nBlUC2Dj6gY0BSRPNdmObUspN4KKsBJm5G7g6Em00DaZhdASYDH0HPz9Q2ttCfUqamCkjttpdVQs2zk7gGY8Gs1gGd4x1M5UhyWD79t08MTGegnRaT44DJBUUFhZwWkqUlJzIaOP9cbdToTwtMzc93V28vKQM9uzB9sg5M5pMYKOiWRUZ5OUXwoL5s1loWAj21Xj/iHpz0biBr68PODjYM/KKplDKUR/LmB7Jdw4a7EVFhbyhoR4GB4cYeQOzt3Ngs+csknyQDNOeLzt7tVhKSx5DxWbgiSI4BwPLwtvLE8uhF0pKy7ifn5/IjyijQx6kwFG/iL9EEi1E0Yx99EB/n/DKKFcq8DLtbaEl8RI0NzbyzIwMKEUdS4FQDQajcBU9pNWDxt0P9dgAbNu6nQ9hWcUiqQwKDhYcdCqAauSH73+Cv/z18a6t23b9FXXuv/EUhfCgaeEGPE5pgjMSJzXZST7vwwRmNt+FQqwiRY/9UJutuv+B+sJNJzK8ifaoubCurs5TO6RNXH7mEnwwPvykUfCUVpTfrh9B0fWTpV3j2QFZAmg1t4HKjlzCjigeUlRowYWGRsDsWck2mPeZ6elZ8XilHA9qDAQari3s6OwqyM3O91mzbpPrjz+uY01NjfKo6CjhMeXYyseEBpAflBYX26VnZFeZTCZyDz3SOunAg3bhUm+A2gjOmzd39iXXXn8dfpSJ+DnvvvsePPfcv7SfffEtfPnVd9KaNRvfRGW0ymQy05KoOjwmBQlXf2zn5Xc2rXm9GzsPV07GDlYC9kOdWO5/Nw7o3ync8afDBeHy9fHxvvqPd9zsSKNnYyVzZMTodTqGypxr3N3RGJ4MWaYGioeuEXjbjxQnDmS2ABo72PriF/CV9aYpiVUfQP0TN0AkNpNEiu+If1VYrd6r7oIfV70tnJyMNbCnhb8vWbLw4eeefUJz+tLTkejgiw9ZbxzU9vZomJqI9DONxgUOBBIcD6C+kKGRJA/0Bu26rWLPDhkF5HnM3NUFqvlJIDmSJ0GrIYd/0fISs1B29g7CgYGnlweSHzWzt7dnjg6OyAXUSIRUqE9aID0tE7SDA+Di6opGC+ZjtJNnmAaa1enu7uUBAYGjIvXky2bbvkb4aUsNGm2SWMKWHKOBmy+LAoWC9Kj1xmFgPigWTe5n34DR6qhBZWcP8x74k9CxhwWVAeZfGY/PjQ4F3b5M4J09qNlQOev1YMgpAnNNI5YdEh47R7C1kaCpuQO27q0GlcoGq5LDwJAJTpsbyEKDPCVXLBs3JFcady+wc58DkjocWH8q9lxIoijZJj1wcvOur7O4plZ648nRdIkc+wsZOAcFgAGJWAPWBRnJJr1B7OXxSogFR79D7GM6ybE3ZT/MmTsLeR2NJowD8Lntba1QVVED4ZFhwkHEcS9fkywzotnZWXznjt1if5mt2g7lQUPkhf4K725Ozi6M3MDPm78YDe9DEBGqQzxHxMDRyQk8PLxQdziLdklezpyR+Nnb2bMwJEqkX2rr6iAiIoKBWXfgt+OmY44V2A5Jp0jY0aWkpHI16j8KTjrQ30/798jlNfT1DYi9q50dnayqqgoqKyp5UVGxOS8vh+fn50FtTR2j7DQ0NEFebgEUFxWZW1qaWVZGlhl1F3NxdmK+Pt4MyR5z02hgcGCI4hZBV2crx2fhdWcxe+ZOzj+E4pgaZUPl8IcrbtLl5RfdgF9pFuekCAA6HjipyY5XxIqLUajORmlHg5j8TsDOjJ/uGovNw4PI3otLSyvi1ba2QbNmz8fXnCz7d1Bhm3qBVz4AkqndckZlB+Xds6G6L4kH+KOxS0bnSAjFZRINdd7cGSwgwD9867Zdc41GI42251huEmSkpqe3d0t9Q+OX5RVVP+zcuTdIpVQEzZiZBErye38syo8pQKmUICUlTdPe3kGzONZw3r+DT1BQ4Et///uDnmFhsbB1y0a46+4HjV999cP3uXkF91dUVLXX1zfO0+v15LWNlq1NWtDHxHM/9AXd0FtoyV+DRMdWlAeNDpl5J+fmO+St/LPclDuGZ8wOBVq6d+sfb7te4+J6mJHi4wAFbrO1taVNk+aQ0DBKkPXKRANlU18DvPVb8ZHcoKtlsOfJ/4ggs1Maj1wHBdhsriP7lpoPHhqTFvhTHwJa/GMKtCbhmQtXnvNHJDoOM2fPxE6c2ueRZYEihnd2dpKHIqAOmQjuuAEfLQ8NBIYypd2wFbUvjfabwVhWheIuA9WCGdi8fzuSbOn/KR9WIwt/Q16oyE0s7T1yRXl3RPLj4uKERgdnmVk5nDbZe3h4/hoF/khgMuju6mZ0BAYF4f1HMSYxDzojh5c/yIPGNuSr+Hh7ewWcd3oQzE6mvRSHaCPYltvyCqH0582CAFAZu0WEQuzllx79fZR+bIfyiGBQzkwE/d4M4dFOEB4kqrQU0IDlZzs7Cdrxe3VFGddxR1bbNCiW13X1mdjSeaEsKSGAkXGKBBGUCjm2bTnWQySSpHiLa2pti2hbIj1DJcC1JXgdCY8N7ekaBeHBdMpUtuDk6wXdlTXQWVElluoN0eydVic8tykpOOqk6ZAxBMrq7l17ORqpzNXFWdTnuADNk5JirF+jARIS40c363gwMK0kkrm5uTw7J1eQm/CwEGGAe3poqO9mtmobbFM0Nghg0OtodYo5PCLs6MTf2i5p2TS1SUdnZ3DVuAlviiLGk8lIhIEp5AymagB2SjvpEIVcJgJsmrCMyfug0WgSM8hoH4AO5Zd0C7l51ri6CuLi7eVFZSjRLJefn49oV0SKMjOzeWBggJip8UMS6e3tKbzBUbgL6k/dPdyQEJXyDiRPM6YnQ2BQINjQsrbx3DN0rEB5/unH9fDGW+/TTM5DeEy9iptAnNRkxzNsxZ34JxmVFBpw3IBy/J+W8jW0BGss0D40NFRfV1u/KCoqxDk4BDuMk4LwmIF3bwFoekd06CTezC4OnGNWQU3jECNvRT6+h9k4h+fIVWxSYiybPXuGB5KJhS0tbRq8QnFqSGNSY+nFg9wkV5tMpj0pKakLFi+c5x0SQs4LjgUmCAoOgnXrNniVl1eSwXg473nBkZERjz/33NPw7TdfwR13Plibk5P/sFarJd/v5DabGB0SXqBh4M14TArZST7/vRkAxrcYl52F8kjWn1A2qHUbzDLTVXnrbl3bdNuMo/VyVClzp09Pjo2Li2a0YXpMgM8xo/JvaW6hMh+/ZU5HBb5aW4nS842F7NDyagPsPxnIzlOB0M1DQYm25Wlkq6DtQVaF1xPXQc6qD3/jZONEsBhL5ZW77rrt/Kef+rtNeGQElhjW1SiMC1pu5OnpwWipBXbWzNOLZnDHr28jgqOMDAVz3wDo9qcjucHKNKDRnlsEksZFGPSjBqaTJF2JpIYMeRdnJ0DjgowSlpGeyV1cnBnNCh05PxxaW1phYHAQjRSS8aMblNUNffDKJ/ni3UYThyBfR7j50kg0hA5DrrBZN6RnQM2O3WAyGIWB5TMjGUKXn473j6JNiWcykPv7guq0uaDPzANzXZMgQXTNWFYJvKQCmhxtQRHoxlydfWFPRpNwG2vAslUoJJgRqwFbW7yfphgFLM8EW3JcME0MJsBQtWhf4n3ktW0gE5g6EkAVjCdH0/bJYYGbWKLXmJkN+oEBsfyQiI8byqQmIkTM1p30QIKclpbOkpMTRXDHcYEkh7raWmhubuHTpyexY95TQn0Amjc0G7Fz525uo7JhiYlxYhbHxdUVlEqKmI/30DOHn4u/4SgfvT29SIglZnesAUvFs6xygp/JiB/oHwDsp3lIaMSo2tZkgQgPxa5xcsTDyVHEsXFysnx2cnKiwRTUL87g5OxIxI1RQE8n1Df2DhrYuWMXr6ysYv7+fjB71gwWFhZMwVl/DTY7okxIF+iRUBK5QlIkZq6nFNEhYCd1110PmquqaihOIS1b+6/GSa2xUAdQuH1B2LC7NEpK81gRnWFsyS8oevGVV96CxoYqobimNlDp0drt5ves3xHYKXG72aBwngFzZieKpR7FxcV4/jDKHS05arjLzzwdPvv0XbeLLlxxH54lj2hEJg5GmU6n/2Hrtt2Dg4ND+EwyG0YJoXxt4JyzzwAvL48L8YuzOP9boD0hxUVHh0NGWircc89fy2pr64ngvo3H8EwQLbWjzxfjQaHEJxwJZ797uclk/hiTexpmDNsUKUPqcEyFqHDOzVt7+xb8Ptre5qfnn3+pv6x0bEO5mE1mWn9NFMN6ZqJB7zUDo8Ciw8C+AfvkqdtzjgBbBWZJC2+ZDFAkbAtMO2qecLMM7uHpQJstTgS00/UeH1/vr95844XFzz3zmMIvwLpcaLRGCna0MiQgc+fOYg0NTbyiHEnleOorfB9DUuPwwK1ge8Zi4Njx0yyFubcP+v75Fmh/3oqFdowGJBkLlA80rB2Q9NBeg9i4GLZzxx7e2d5O2sB640HA850dnbyjs8tMBuVoBqXIaceu1CY0WCwGCtmUQX52EB7qYknHIcGgr6EJ25JVZPG9Dj7H6CKe6hOfr4iNALfPXgWbs5eImR2RALw0sGkn2Dz7FkR09/OEBA+ICHYS+4lo786WvQ3Q0kExoA9uw/hDei55aQv5FzDPS8QpcRs9diAHzKW3Au+i7ZHWk0eCkDkTBC1ZAOHnnQVGPfYpmFfKd/bHn0MfBUvFzvdUgAJJOgqM9dsYA+uUvIN2dHSKjfP2DtjFHVa2DgGLXMNPP63lVVW1fNGC+Yz212o0rtjUiPCi3AgdYb1/GFh/tLyNDPyamno8caJ1RTM69qhfZKAd7BX5msqgsiYbxnLQfiTLZzpPy/ZodkbkgMqPDiyf9NS9HG1JNn/BHAgLDQYvb0/LahVRxoeQD7NBOLQwGIwcbRI8McXaA9ZReWk5pKZlNuO343XYdUrhpNVYc5a/68o505A3WAFmNnjp/DMsX8YMJOVfrl238eMvvvgGP2JxTemGjskdpA2wu0g/WVJvEwjgdgF+MJHXI0hOSoT62nreWF+L2TnMxB42blrAGhcfC/968Rnl5ZetpPWetEzMQVz/LTZ/+NHnnan704HTDt9jghYuuGAFuLq6XoZfKJDPwZBrNC7enZ1d8Njjz3Y2NjXT5rq1lksHQLNM5DKRckv+bydMphcvflyeeNY7D2Fn+boEsuhflSJa8Ga+0SDB2dnrbhpeBjhafF9QWPz0hRddq+21boIeC9C6fz3tr5hM0Iig0RpjBw9OvjM49FivTnmwpdCKVPYvVMuiqvHAbJxlGIQ/iRuODxTE5D9nLDvtHz9+/6nnbbfdAMIJx+E62SMBDSnaPzdn9gxWUVHJW5oaD9/GxwJYn/LQIHB68kFQxFD8F6NYvkae2npWvQSGzCx8/3GOmJNRiPkPDg7Adjaf7dmzn3e0dVgE53dgYiN1V1cXU1PskFGUG+3X2bS7Qcya0GdXJxuYN90brxzq+cOQoKOsAu0czCd+o2VPzoGoX4XqOUZg/mRBfuDy3nOgvuYibBe098lidqtoduzRl1hYTT4kJXrjJdTHeK1/0Ah7MppBr0My97tk4i+pfdmGAAv8P4szmpHJ0tYAL8NznT/hFzLwjpRPBKVPqYaws5aBR2K8WLZH+3eas/OhYst2MOkse5b+hyMACWFdXT00NTXzObNnjoqED4MCjmZn5cCGDb/wBfPnsMWL5jFXjbMw1o8q31gv5C46PSObEzka3X6tIwB1kZ+fL9B+oKysXBTGcZoFGytQ+RzpGAnUjw11tdDe3gnxcdFki4jBlkPe+zvIhDe4Pixr7WD/1GoPTAY//rSO9nfR0n4aIfmvx0lLdoYUEIbCqCTHeiiV9H/dhg3njMcSpnaT0fTpd9+vqaLZBbH2ZqqCm4G3fCT+CmDbY3YJwJwWocLSiw7MzcNTTOE2NrWA4WgdFiq5wOAg+MfzT8uuuvISimX0Ph60p2Ak9jU2Nj1ywUXXNHz51fdi8+SoGz0pUf8wmD1rulqplJ+FZw7Wovru7t5f1q3bZNqw8RdkZ4dd7vQGHhQ8lPYYTYjGCT/3Td9ue5+3QMaeYpKkwcyI82ZOCwjYG3ZGxysL195GaT5WUM/0z+Li0i3ffrf6aNp29MBSkcslsnImD9jZc73F5wWJyJAOTG1dB7z+TXlgmrlcD9uxD/yAbHiyx/GvGvvLa/W7YaH1ttGCZP0CFxfnn//60L1/+PabD5UzZ03Hd2DB0IOPF/hb8rTk4+PNSksrYLCfNq2PU5MQqtcMyjnJ4LTqfpBQr5BLM3JRrd+fCb3Pvg6mWhpUOYEZJnyHm4c7zJs3m33/wxre1mbZhzgSeu0QdHZ2cY2rRnQEo0FNfT+UVneJohFkx1kF86fRLM2Ryp5BV2U1UPwg+iEt5XINo+W7x9lMUZBkXp7g8sKjYPen6/ErPQefK5eDNj0XTA8/DTGVOeDpaU+DJ2LvzqZd9dDbdwQdS4RH6QUsaBUw/z/jfVayS7cbu8Bcdhvw1i/wPnLCdJTuH9urb/I0CFq2GMy0t4jSq5ALBw0DLVgP4yVXEwYOTk4O3OIp8zjr8HDAstEOUtDNdiCXzWw4ltJRQDLQir/58af13GAwwKWXXsQ0Go2YVbHeYPl7BGiHtPDL5h185fnnYNYwb2OSNQlUSqVwvyxI20lf9wgsG4p7RPtzYmOjmMaduvFj0L1mA1Cg3s6uHk7OVabWbCeD9T9vpr1KRHbGWLhPTpy0ZIebmT82uOFeFFWANLbrfn6LzSkpaV8h4UGCgPY0KZCpCEMb8PbvLZ9JvBUeaClcYvk+LO/YQGfOmkWej3hubgEYUaEKkPI61DI0sxECggLgtVf/Affff8elklxOMVGSLRcP4JOenp4Lr7/hzoInVj3Le3tGYWDRdTy4aQCmT08ER3uHlXiWfFn/BqjwS00m0z/QIEnCrxRR8XB4FI/1eIy7QZ98zluLbE2yrxjIb8JcWAka7a7gvdgl3TtgGrx/36bLKTDXieC1t9/5ALN/gqNyVpARTZtPJw9YUkS4B0vFR9I8nT0g+2X/IWcLpyzYEuhnRnjWZIAamjTB5oQGIMTKONxjzj7k7OSh4IPHswkJsd989MHrIc8++7jYqyI62lEYM0cFttm4+AQYHBoy9/WjvjpaWzwRWNNre8FycHrsXotuxHyQ97HBb9dB/6sfgJlcVJ+IzsTnadxc4aqrLmPr1m3kzS3kqNECWiK0ddtOTvmcPXuGJCpkFNid0XzArpHJGAT52YO3J5I1JBWHBKZf39suvJQJ4G20T8o1LMRSb8cLKiuNCzg/+QA43n8zMNofQOfwb39mISR+8TYkN+SJ99Pym9zSTqis7z18OglEeCR7YH5/ARbwOGYQm9jw7WYt8Mr7gDe9iZ9pSekRZEPULRezO97JiWDCvoK8tXVVVUPF5u1g1mF7Hk/ZGncw0Om05mGSOabAcmlBQkiDinHxiVjWR9Dj1A9iGigeVXp6FmzY+AtfunQxmzlzOupsIjmYviNU90jQjFB6RiaEhgUxB3KlPRb6hIAyFR4eRm6tKWQEF4b9yVz3aOuYjEbYvmMPj4gMZ/6BAVR41ovHhsAAP6hvaIC+3p4T03NjBUwDzVbl5uSTDbLLcvJ/mAI1c3xgEvemgVarEqB/x2qT8OHw0+o1G3JT02il3GQajYeDBLztU2ywI2YsbYOBuZ6L5w6e8DLDuecsZ4WFpfybb3+C/WmZUFJSBj1d1hVFBysxs0nEy3j2mSfg/1Y9crqTk+MHeHYZHiNvTNPr9Wc+9/zLv9x6+72GOlrHSs85lELEc7ThMTs7F2774326J1Y9X9ne2UWBrQ41M0eufb/AgxruRXjMwmNSELP4NfvEs9+5hTPpK5lCNp/K0ZJHjp9MNcwkXZq1vuH18g33jMUM4+bMzNyylJT9hy7DYwTNNw0OaievvVMeyNAasK7qw69d/RJsTJcfPFM4maDyob1pRMAogqMbHhTwiA7aDyb25rBWqJQ4PGIygVn0bWhfowK6CG3H2/nXR3T6QtPCC5ycHH646spLHtj483fy81ZS5H389VgZJQfAaaO/RG5XxUzEeIIMb7kC1NdeDHa3XWn5jgctaev917sw9O1aGrU4djkWbQsPqwFho1LCinPPYl99/RNvbGqGhoZmWLd+E582LZHNXzAXbxx9Ge5MbRJ/ae+OvZ0C5ibRrM6Rfs+gt6FJLOeypAvATuMKCrvfjc8cO4jcoGHq+Nh9YPvwHTBE37H8zLR3qaUBbs74Eha35OArORYFtpld9SIY6m+07+9AukkOzPceYIFPidmeA9njRuA1q4DXPQdgpHBfR1ALSB69wmMh+uxlYINppKXKtJwt78tvYKjnpFmBehhwkEkKfqxieVTgA/t6eqG8opzPm0vd1WHan1W+yT1wY2Mz0Mwlec289roraYM9Jm/08iyAz6L9I62tHXz6jOlCrsYMmBYi92Hhoawb672osAjfh+fHvPCsoOdSux/5d0zBYOfOPdzDXcMiI8OxrI5zjBRJbHhkDBsa0kFDfRO2j3Efax0FkGi3tpFuK8Uv47Ha6aTEEbTc1AY3m6l3shgWqBOwI6CNWOOJfQUFRWt+/Gk9DAzQSOWRbJpJgHkQeCuFmLFCbodEBw0pifY+j1CamO6uzi744otv4dvvVrPnnn8F7rjjL3D99X+Cu+5+GPanZqBeowI9SLmgMqANfn995AF44Z9PJQYF+ZOTgEvxGMn8GvC3F3z99ffvXnLZdX1ZmTlipOk3ZSUpKJI6PPTXx/Xz5p9Z+O67Hz3X3t5xGl7BHvmwa0ur8HgXj2g8bsRjnDTs4cBZ8vJ3wxT2yuexd3yHMZkXyh+mgpwAmg1ms+kXySQ/J2fDzZsAVo1VD2PCsly9bfte8Z7fgernGDoAmtlRKuUTXG4jQEsr9Y1Yw3WYGMspndkFGnqDA/BjqOXMpIBi2qAlCElKpfJCjUbzV19fn7dRvr8MDg7cERoavI+OgAC/tUqlgjwAOrLLwMSMsB6z9CZpIGouMoWojTtM3oKQHwr0jjsjIsI2PPP0o7M+/fRd8PLBU6OciThmoEGbkBAHNIMrnIccg6wcF1A/SK5u4HDvLWBz3rIDnT4to+n+89Og3bDdUlBHSwddJ32Bf2nkdWhwEDrbO3hjQyNUV9fx/WkZHMkibNq0Ddb/vAmu+MNFzMPDQ7x/tGjv0kJ+uWXilZJkr1bAHEF2jtR0JehHgjWSODoGUvzlMQIRHLU9DF15AZRffCZXuSG3NhjBhGXhpuuBPxb9CAta8kCJLHvb/iboGyC5OVqdYuZQSJnXzcCCn0Wqjs0MT1nAgTe+Brz67/geWoJzpP5MZ9m7ExuDxWwUddpVUQ31KalTxLibYkDZpeCc3T29zM3DW9TtbyBkXEL5NkF7azv2uZm0yoJfdOEKFpcQ+/v7RwN8HgUs3b5jN6w8/2zyjGC9MIbAdLm4aiA+PoZVVlTzirLKA3kRf8cK+DxyG93R1k77naAb7RWxwkG8x3rPiUCSQ0lRCaeBg6joyBNPO9fD8jOWQG5eAbRjWkU6JxkGi2v8cepcTk6ctGRHkmR2aIOK9KPa5lizh4vTMpb46pNPvsrYvYucvskxEVOE8FBH1bUR+yRrDFDq0BTYebtdhp9HEHts5F2dnfDUUy/AP154HVw1nnDPPffCo48+CldedTXo9Ca4+55HYM/ufYdWAKSEsfO8+ZZb4OWXngtJSop/BxXGbXhl5PDmINbGPampmY9dePE1DT/8sBZ0tPSDygrfPzTYD889/xK8/ub73wwNacll9BN4HC0IKK23+BwPCnRKxiR5b5sQTF/xtjr53HfOAwX7XMaUd5DjBiKDDPPCzaZOZuYvgcF8VfaGm8gN9pgCdabMzu4gJ3h4kmN9C49QVM+SEg/km7QvQhwWQ/HggwwUpUIxSZYJpoH26/SMCEmDaXf1SQZNwGwiOlGWkxMCTIyYpYnDY4Wjo+MD4WHB38yZNX3XBSvP+fbee25//N8vPn3F+++9dta6tV/FbN+6OmTH1jUhH3/01tyQkGDat4bWCD5kCXSbzPCySQf7aBsfrVKRVOCJRf2QfjvMpHusoKW2M50cHd8995zlL3791Qd2d/zJ6s/geIya0QJl1EbtAIODA2if0w536/nxhFkP8tAwcHzoDlDNTACx6Z7ktW8Auu5dBfrUbCw4a5czUj5JblGmTZZ4HtDS1MRra+polJoXFBTDlq07eU5eoRiBX3b6Inb99dexyy5dSdHfza0Uq4YujBYSg7TcNnyXxeqnlbs+HnYQ4EfLCA8wgUMAyU5LK3LTX0mGo4+PKOexA8qDjRJsb7uKOT37EEgeboLwGLFsXPR9gvAsa8qEtpY+yCzuRP0zmnfjPdj2mPvlwIKeR2YXj99/LS/e+jnwqr8AkEt4sfH8EGWJhrOdZyD4z5sFKgcHfK8ZVY4cCr75CUzkqe1Yyn9KgebKzEKNjiWIANK+GS9PD6zQg1SuVf67u7qhtLQcNm/ZYfb382VnnXMmE8G5j4voyAQh2LJlJ7/0kpWWDfbjBVR0Xt6+kJAYB1VV1bymqhr7d60wroU5dqI2EcpSY30jFBWXwLZtu83kmGTnrhQzeSdF8oNVhbJ2IvKG6evp7hYkytfPF+wdrMuHTwSkA7Af1mhczWIwZEx1wvGAQWt7O83skPOmyU7MlME4torxhUfYeX8AxpOQvWIL45yZZF82V6web1/irQMDA7YdnV1z1LZKG3c3V7C1c0T9hY1vMgUcO0Ne/YilwyKQ8aBZiZ3lVZgu2oiKIAXBOLz91ofw408/w1133QUPP/wwzJw5E6KiomD27NlwzjnnUDwA+PCjz0hRU9wOUNnQwPdB4EaIjE6A+LgIm6rK6nPqG5pMZrM5D68MR5Mn7ZHW09NbunXbrliVSuWZmBhPBBVef+0teOXVd7ZiZ0C+34m8jBZt1r/kYpoSRcveyCHBeIElnP1OBP65jTHZv1BJBnHMt2UzKzObubEIKcTfDPYNr+av+QvFHhprqORyxRMP3H+XX0hooEVlYfn19/bBll+2wuZfdlBnA309PUS6RLRoIrImowHLWQIjdj40GmYUhx4VfC+0tLRBaBgFmTtB5X7MQNmj/QE1j6HxZqlGpnAH+5BbobrNxWnH9u0ylB9quzRgMR4NifQczawkYNks8fJyvyU6OuKxGdOn3bpixfJl99x9e8CDD/5Jec01V8OixUvI3TEEhwSBu7u72EtDR0BAIGRlZvHs7LwifM4+eujTH0LnqgehDHSwDJugE21JkmzBR+Kgue0i2P/i52CPt12G73rnlluum/bqK88zXz9aG25tk+MNlNXCgiIWEOBnMaQmQkcxM8j8Q0Dm5QyGtFwwd2CVyuXA2zvBWFoJqvkzgKHe1Gt1Yr+gTqeHtrYWipHDu7t7WGNjMy8sKoYOvN/Z2QkCA/xZUvI0RtHbXVydGAUjRWsSFCoVhIQEsQ0/b+bxcdHYDYzSAML7PvmhFEqqukVxkEvnsxf5wyya2TlS+SARqNq6DZpotto6uxG67DQRZ2fMgPU10NvHu3p7IWTlWUzu7QH6dHxfJ7ZxzLcamfW0zlLoVjlAlZ0PLJ7vB/JD7bM8FEh3qZGn20ZiP1EGoGvE92F+6ecDpQBDxZbApCoicIfQD1ivalcnqEtJhf7WNuxi5NCLRinFGLLzdJ8Y2RproCxg/2UODPDD7NCYxBgAn6kdGgLyWjZtWqKkUlkXPpB8Yr88MNAH9XUNkJObj5zIxJYuW8Lc3N2wKo5zHAr7BNorsmXrDpg1czpz96AVt+MMlA8nZzem02mhvqGRgnjyIa2ONdY3cFqe7uzqPNrW+FtgXvLzCiAjI5v7IQFctHgBi4mNY6GhAUIvIAHiNkolU6pshCvpY5Y5TBXpHPJyp7KxgfiERDZmM+vYlmxUSkYDNGgXMuE1b7KAeqS4qAR+/HF9vlar/QHPTNIg59TCSUt2vCLPPw+FF6XVQnZA4utbytZkWy+PJ3LKyytb1/282R6JgZfJpFd4uGlAbe9sUWgTbUhS9geLgNc+j++2zuLIkYAFPwNMSYrPqhAkBU3dwhtvvg+LFp0Gf/zjH0FNBtAIUICyefPmwaZNm4FcbS9cMAd8fNE4w44O/7HcdABGCAgMR5KUROtDF1dUVDkZjUaa3RieYaMXlw4ODu3Nzs6NV8jlAQ0NDfDMc//Ob2pquR+vZYq7Rg96Hi1VpJkAcmZAzu334zHmmHPJi7au/hedx2TS05JMfj2eUnLsjCTsrPDvgIkb18ok+HPOuls3tBXuGC9FMjMyIuyR5559TCZDw4pGyGn07sV/vW546KEnUr//Yc33P/y4rmzTxi29+QWF0s7d+3rW//xL6+7d+x3QuJWwI4VuJDjkvhqNSOjs6iKvQJKzy+hc8445elOAN7xmESN8PVdHgjz4LxAWnkBe4uJqampmY1opYdT70EzeifZCNCVGa5MWoiGz0tnR4cYFC+Y+vGjh3Kuu+MMlyQ8+8Cen22+/iZ2x/BxBbGwoSj/1CeRpiAwPasfioMTSxAh2ZjY2sl27U2KRxJNLMGK9ti++B7rEMLDxdIK5ItA//pypILqzA1y3F/peOX3mgjuxDp2uvuYakCvwJ+OxvORwQAZWWVkB/kgYRP7Gst5J1wkDDvOE7xEHlhJFbtdq+8EcEQR9fX1gSssBGblKxs7fWFUDxpZ2aArwBp1MRnLJKe4XGpzQ1t5Owf6Yr683OVdgkdExTINGAw22kOsPS52MSD9+lmSWNNTWNjBffxoQGEXZ4iNe/igPunr1+JGD2kYBN1wSCb7eyEuPVD5IdsrWrYe2wmLLSDC+N/LcM8E9BsnDGEIuk9hAXz8akgbutmgBk3m4gCEjDwkPkjOZHOSYx6TOcijtlSD+wnlgZ09Gn/XHRwPXA7MNB1DHYOuqQ9JTTSep2vBzDZKeLAshUtE2uoMeim3BRuMDLTlZ0FlWYT3HoA/r2zM5EWztqPyonziJgH1nU2OjCNB5wNvZiQLlQqfXQ0FhCSQlT0e1QbObcjHwVFdTQ7M5vL29A5IT41l0bCzWNxb+8ZSbaHsKbG9a2L59Nw8K9GdhEWGiKicEKIfuHp7ME8kVxbLp7Oxmu3alAOpGInvMx88X7xmtYCIwP/19vTSIxy+68DzmTbOmpCvxPTRI6u3ry9w1LuRhknd2djJy1mHv4GjRP6N9Dz6nvKwcOjq6+IL5s9noQ9+NApgGBydXyEjL5DS4pKIYPZMFlOvSkjIkO+sKkeyQx6oJ7HSmLk5asuMZvmIJivkMbCSoLsgYkfY2l63ea708nkDtBZl6vX5rVlZu26ZNW6T6+iZf7dCA3NvLA9R2RHqwER1LQz8RSDbA618A6KfBZqvSdJgJkv9fMA2UVCvQAktJSYGff94CV199DcTF0Sqe34OmwGmT5C+//AKJidjxcSN3dXFhHDs2SabA7yMUM1p2bh4+sHjRHBgY7J+RnZ0fgkY2zdY0Wm4QaBkYGMzLyy+cl5aW1VlaVkHL1jZaLh0zaEcsPZ+GU+nzbjxO1Cj+DRLOfy/ZaFTeITH2fzJJGUmzJlh4QuGajIYaxk3/NjLTM3nr7qDNf+OJ66699orTzz77DIk6Alq29t13a/i99z28TavTUWDVTzjnP/X09m0qKirNysnJX19YWPx1ZmaOl729fdiS0xdKdmpbNNBVWJ82FCMBvLzJp8ckGCQoh7z6r9alMvgd88Nczwbmdg04ONjCgvlzISTIz1epVJ2tVCnmdPd2hxv0RiK1FPKdnATQobH+pSEzmjFxsB7Y4wlSE4JHAh5z8TjdVqVaGRoWfNWMGYn3XnrJypXJ05NiH3zgTrtbb7kRZs6eL7x7SRK1Uz0eBxnSh0FwaAgEBfo5YUe7wsnJYYG/v/8SZze/Myvb/cOC/WxcAj37lbSEhcYGbFWQGB6dEHbXX9+WRUYnokrQjeodYwosZ3J/qx3SMhdnJ8wv8bPjgDCsiNTgX3KAiQc3G2FwYACPQWiob4TamhpeW1dHxg7D96FB0sUGg/3BjtpOATYVWkOOhMeQVwytdY3gc8m5oES5tLNT08wyi4gS5AZs1bZMEvrz6HVCgw929g4sPz8ffLwPMws9Epj+msZ++PiHUjQ+Lc/WONvA3dfFgeJo29lQfxb98D10VtD2QZRffFbMJeeDcxDF2Rk7KFS2MDg4yBvrGyAgMJgpEiJB5ueJ5VYE5vZOUQ8KLJvwplIwqu3AeX4y8kzsxkclW5hHWtJmE4AtaBpqTuTsA0jehmd4dE0A/RkANsFIeojEHWQjoRHFzQZoSMsEA9Y9bVhvq6kHKT5a/N7ZlZrnaNIxiRByTAfN5MihpKSIBQYFWYJ0jhG6u3qgt7cHQkJCqMFAS0sTFBYW8dbWdubt7QkzZs5kdg6owo7koe1QEO0Q04lp1+u0UFdXC1u37gBXF2dInjaDCeI0kcC+hIiO2s6JFZcU80UL5rJEJHH796ejHugB/wCUs9HqPMxXelqGee6cmZIz5ud3/RR+J0Lti6QHyQ7mnWaR+plSIQcbNZalqFMq7uH6HXlQmcmgtbkJykorICIqApxcXMe+L8R3FRQUQEhY8CSTHRnk5OTCujUbstBWoMBak9DpTz2cxGRnJRm8i7DTIeOHmxlkt5St+UVcnBjQ0qW9Wq1uZ1Z2bv32HXuGqmtqgg06rTw8LBRkCnIMMN6EGhu3sQd4LfIH6/IgigPE/P4s4uv8RsbxfHpaGqSmZcOKFSsgCBX84dDY2AibN2+Giy9aAX29/bBr9z62du0G4WLR2ZW8647IFxqydvaOsGTJAtoTEomEJ2loaIhmXUYuUWvv7x/Y39bWTnFyNuNxIo2PiBQxO3LrRZ/HpHedecFHGq/Qc642m/njSHIuxZK1odkc5NKoiEFnNhnXoxX2ZPb62z5oK1tPMw/jjTmxsVHLzj//fCQ7XHiv++771f279+x/D68NR0SmvJMcluBB5Ivi+uQUFJYsio6K8Jw5ew6zs1fjYcdsbG0nh+jQBEjvTiTkFAYJk0spVgWgjD6IRhcairTPQy6DmNgEOOvMpVJSYqxPdFTknPj46LMjwsNWhIeHLEUD4Yzg4MCzAgP9z1WrbZd4enqc7eHhfg4d7u7u5wYHB12YkBh7eXJi/DWLF82//MzlS889f+U58y65eGX0zTdfp77o4kth5rRYKC4uh7AINOLIY+FxlAWtGIqOjcd0niabMS3Zc8lp80PPPuu0sDkLzvD3C1uqdFJhGxyqEFmkVTFhgYNgY++DzIe2+UywIUJAQ8MTCS55HQoKDmQ0cztqUGYFsUH1iuxtoK8PdUEfVJSX86rKKoorgTdwWnoGXV09TKvVIp/Ro+HlwohY29upmYevNzjNmwHm+iYwEOEhD21Y1671zWCLxMZ52RKmtkNygyIiBmbIMBqtcSTAQamUARkWuXmFPDQs0jKSfjjgi7anNMCu9GYwmjjI0DhKiHSFlWfSxv2jvBfJTt4XX0JPXQPaNDT+wCD5+ivBjvbVjCXQYOpob2c9ff2kozE/JlDExoE82BsMGfnA27uAo2GuQh0spWehVDFQzkrCasK6Gm3ZYRkxhQcwx9nYDFB99FsXRJCI6luRAKUDKH2B0ZI3IbbW56IecvD2goqNW8RSNrEPEMl90JKF0DY0xFtbWsDX35eY4OjTMt44QBBIjhkMDQ5AV0cXUNDd8rJSKCktZ7QcnQxskdUTBM3gZOfkiaWVpGNy8wp4c3Mrir0cpk2fDt4+vpgKq6yPBiPSbzQaobGhgefnF4hZU+qbyfmISqVk9na2oMZ+eExnK0YLlNmM9EyIjI7E9qyGsNBgyM7Kg+7ubu4XYJHhowL72YK8fHNEVLSkONwsG5aZhATby9sHnBzsWHNzC6el2R0dHTA0MMB6e3qhF0lWD+qk4YOcMZFzk6qqKnNDQxO4e3pAeETU2C1fGwmqWb0etEM65uLihF/HQqKOA1iWu3fths1btu/Q6fQ0sPw/soM4acmOd/h52LPBmShRaN2L/bcNzWVrvrVenkjQDMN+VDo70NCvTtmX5oyNMCAwwBfc3MlbzzGO3hwLsAOmiNi8HbNN7qWpbam8QAp+Dj8fZNig4VJVWQk7du6BefPmQ0QEBW4/NLKys2H3zp1A0dztHRzZnXfc3/TTT+tTq6qr3IODfFW+/jTgTu3HqlhRqcsVSrHszdvbw7eqsmZ2S0sr7d/Jstwg2BERE3IPPhYNjzbeUbCNMdDsnMWd5XcONxsf4sDvk8mUgfhZaCmayeImQwO+5DmDxP+Zt+5WtAImDE2NjU03okFt4+MThJ1aL2zYsKUvLS3zR7xm9d98SLTpdLrKtPTMBW4aZ5eExHhsHljkk2V8ILEwV/wJQEf8F0El67wEJN+7MU3DnSClDY06NMYDAkJhzpw5sGzpQrZ06SLFokXzXBYumOu9bNlpAXgELlw4N+rM5adHL7ce9Pncc88IXXn+2d4XXXie/YUXnCtbvnwpzJm7EKKiY9CIwU4HDKBQ2UBJSSmQwwdHcut6vMA005pxWt4ZEBiMRxAgCQMXjwhB3vgAGo468m6Ft+qGgPemYzNFPUBLh8ZCXI8V1O6rqpgGy8HenibEDoMRRhV5UOzr7eG1tbVQkF/AKyursN9mvK9vgNESHcockWhvby8k0vYswN8fgkPDWVBQMHPVuNKSQGartgUFGuUyOydQJEaBIacQTNXkjh5FwmQWzgokD1dQJp9YhHdGaUbU19WDj7c7E2v5DwfM47frK6CwvEv4IqBlhWctDoAZCaPYc4IGRO4nnwonBRLmS5CdG68BG0eaWBxD4HPJSQONWvv5ICERe3KwbUREwaCnOwzszQQ57dOjmQisC90eVEloBNssmGlh2KNu59j2ZGgcO8zGz/ibXuuKYHqdvhOgH78rPYGp40SaxD34bJnKGVpys6GzvBIr0rK5PyAqHOLOPJ1VVdeIzeUe7u5MrqRlkxNsYwkZppF8/ItyTKsRKLJ9a0sbLy4uhuLiEuE4AA1AptfrMHlmNMxDWFFRMQ8KDGQKIownAnyvEWU7NzuPo95huTn5nGbWw8NCWERUJFMqaBHKUWRdpJ8OTD9Whm5okLyscWyHUFtbJ+qAPL25uWtYRHio2NMyODjAa2pqWVtrK/fBNjn6mb4xAraNkpISCA0OEgMqMpTD4OAAKC+rhM7ODvDxCzw64cGyo8CcEuPM2ekoRAHlimZ5/Px8RPOgGWaj0cRosIX25OixXQwfWp1O6Bt8ICd9FRk1TkSHgGXu5ubKsrJyzf7+fkwuYiRNAlDn79u3H7Zs3bUTbYEteGaCG+LUxCTVxonDK/ICiph1CQoxTaEg3eFSS9laiqQ/WaDR/sze3r79mVm5Q3n5BUkuLnaKyCg0ckRfMQ7KR1KCuXYVtvYCyzvwH+Z+GTC3C4RC+A1IeeC53bv2oRIwokE5W+zRORgUtfnJJ58USurMM5bARx9/bly95ucv0AC6v7i4rBMbcoyri71jWHgUyJDgHFBilD/JBmJiwqCmps4VjfKF+BuadaNe9CiabnKQeOaHsd4RqQ+irv6LJJMvxE6G2I0woFCgzJwbvzUzeCJ3RsOnbe8+SAEpJhLdSKCH8guKlicnRjMvbz9IT0slzzQ0DEvL946ECpTD4szMnJm+3p5utOF+UoBkXAQvFC7RyVjCPxTdPfAJYLZh+P2gjp9kSJyjOpDEJlInZ1fh/cfHxxd8ff0gLDwSwsIifnMEIuEg98MOSGIsG0PpOdihicPSDqhTpA3ve3bvh5i4BDx/AiIp0om/p7QeOPBdtNeBiE0/GqAGckGK95oGgfdnItlBMkRLg07kvccFjsanG+zes5+HoNEl9n8Rho0JMqxQ7GnUuKWlmefl5TPyfESOAyQ0JSgQrYODPcqfpzBCAtEo9PUPEO6eVTZKsdeJ1s9byoDKBMtblA9VNgLPSa7uoIwNA93edDC3deD7JOBodBqRAMnDA0EeEY33Ub1bcWAknmaWRh5kBOJ1OqyPp/eolAo6xWrq6rmvX4AYUT8k8PdvfFoArZ1a8VWllOCaC8IhwIf2m4hThwaWFTdqIe/L72EQ00/Lt0g+Z//pFpAdy2zZKEHLTru6eqCnt5e7eXha84MGXmwkfF1sAMfSYnA2olxRXZpMwhEE12rBZvEcWocsymR0wOfK1Eh4ZuBfLIO+PfhbPEciYqQZnzQLIbIjwkOmAj4XC9rQ3wf1+9PBiO8ko9QwOATTrrkS/H29WWtrGysvr0Aj34Y5ONHK03GUd5JhKgMhGwrQaQeht6eXt7e3Q05WNpSWlYlRdpOZ9n0wZm9nB56e7ii7buCHMuwfGMQ8PL2wH1SwfSlpgIQEszfashsBkQ6LfDY21MPaNRt5ZEQY8/LyYLGxMUxt74BFR+3jCM8WMq+E7s4O3lDfgAZzFi8rLQeD0YBGvAF/yplG48yCggJYcHAIc3ZxoTzhD83g7uHFbLAt9vcNsPSMLO6m0VjfeZh2MJbAvJOH1daWdrFXhZa1UT5JDxO5KC+rYEPaAe7heZQl1Fh29fX13MnJkTkdjewQqCzxFkdnFzHo4urqDDTQ4ubqCpqRB57z9vEGH18/5uLiQg3Z+oDxgSRXQVFhMYSGBE2ekwJsq2lp6eTFMuV/ZOdXnLRkxz38ctTGxtsYk8QwLcq9yil65ccdJav7xA2ThzaTybSnqqqmNj0tI9pkNGiSkxOx8avGVvmggufaUoCGV7EY0A4n3YBCLoW8CKA4VCB3TqNB0NbWDt9+9xMaMA5ITGJgpBeaoaEheOaZZ2DLli1w5x03AXZc8NRT/8hCAnQPXib30JlNTS11+/ZnxHe0t7lFR4WisnHD95LiUSKR2gn33/8wz8rKy2puabVDBU0R1WgadbxjIB0TEs54w8MzcuVtTDI9Lkny8xmTaWjJGpUho31JJmOZicOj2IG+krvupizYseM4esATB5ZfdkNDY3dubsGZs2YlktJWfvTRF0Tud+JhCRRyeFT09PRGt7V1zLj+hqtQyU9wFmhksm8/8OqHsTytTRINAqY5H5jPHZi5o4yuUXrFgW1GGNHDBxkNhzroGt17mHxi50kevFqbW8FOrQL74wnad1RwC4lTuIAwFE39QqaE4UgzPmIvRIQlrRMIG7UdmE1Glp2Vg4QngpFhQXt5aLart7sbxXsnr62tQ9uZSbRfz9PTg5NRSPsLyEjw8PBEUqMU5JNcr/+mrEdThni/DImqPDJQxNvhAxZX9ObuHjCUlIMyKQpkfrT3xYz/MaitroHUfanmnNwcKC4uYuWlZeaioiLe3dXJ5DIZN5s4U2E6LYSIsiOHIZ2O19c18NBQzB/Jw8HA+3r6tPDhd6UwMCRiUIBKJYP7rk8AG/x7RKBBTYZ9wTc/wmBHpyA69PvZd98m/o41aAl0a1srLQMS+3aG5YU8Qab02MK6ZhsI6qoDjb7PQniQqBoy85FUD4LNaUR4kIAdIIfW47BGPJ5nWK8O04TcMmyzwlugkFtstyjHXI7GJy2LJsLDzKBysIPi1T+Drq9flIV+YAASLr8IlHZq8PL2QlkzsYqKKuRfA2iI++CTjlPeqWzpoDz+5jv9pRlIE3R2dPC83DxIT08X3vxoSewg9mMOjvbMzdWFZJnIDaPBEk9vH2bvYA9E4LFQhVzS4aLRILnsgq6OTu7pheRytBBpoYECPXk9hF279nCFQgmNjU0sNCyYRcXQUnLrew4F8XsqUzm0NDXCxo2bOcmTTCZjNDDjQun3cGc0W+DjSytF3NGOwPtF2xthS+Bne0dHvNcNmyNHslkJeu3QCKI8jsAsyLD9FRYVs+CggN8MoCpUSnCwt4O83EK85idmfA4LrM89u/dCUlKCcEoyapD+oTQgySdbhhxN/PbAPofKWdT1OJcFAdtafl4BCw8PsQ68TQKwnabuT4OtW3fuRrJD8R4mIONTHyct2Wkt+17rGXreRSjH/kLaUerlZlN+S9naXMsdkwqy5PI6u7qz96em+7e2tIRQgD9HGuk6VEd8PKBgoa0fAHRvxmdaDUf7ZGB+5OiMyuMQQKUaFhYsXF9+/c33kJ2VjR1ql9ijs379Onj77XeR6PwiiM6ihXPgrnsfbm1pbr0Pf4mWmwAlvqi3txd/mhtXVFzqa2er5AH+fqykuBhuu/0+47btu//Y3NyyEZXuDXgvBf55Fo+jWLYTg4QzPrbzjDnrD9hBP4923RWSpAikOOWkC2hSB8zYa5nNr0om2WPZG2rXtZTdR/thJhMUWDSzobGpIysrd/mM5CQWExvlv337biL4tP/pSFbE5W5umtte+MeTruHhtNd/IkEGWAdwWr4mNkBbT6sCQAp9xUIGJkH/0qwGLeXatz+dR0XFHjAixw6Wjpepo/FlWEV9qZhNCuiJlwwdWBYjNn+P+buPAOzk3dEQqm9oYnv3pJgLCwr54KCWZWVl0xI1iIoKZ37+voDkhnl6eoKrRsNs1TZoY2I9koEgDnoO/XO8MIE8JBDkvt6gXY/9r9WjmbmpDUzVdWC7YCb0KOSwZ+cuPjgwyEJCg4GW5Hij8ezl5YmHBy2NY7RHgWYP9uxJoWV2XK/T4VM4J7frlZU13NXFXnJ0Rvk62LDBvBSUdMLPO+pAqzehvczA18serrs46uj5QgNmqK0din5cC0Nd3cLAt0VDdNp1V4jPYw7GQYVlQe7iZRJHQ9aJsijkSK2U4LMcLWQrvCCmtwZcdVbCQ67mcwqR8AxAT2wobMdy3L9vn4h0T6RAo3FDTog67pAGHz0bCYBdIjClD0DvHqwf67Jo0yDKcTqWHxqN6ng8h6TX0Rkq1m8SS/rIkCQC7D9nJjiiDFG5ovxgO7NjtB+mtbmZ+wcGjm4fD90jZkgsRI08jfX19tJ+RW4wGPFVtLCLC3f6OTl5PC0tQwS6pnf50ui9j5cgBi4uzszLywvT4U57wtDoxLTT84XBe4g04DlPLw/Yu2c/i4mjWcYjpFOkEcsby8viYjqLZ2Tk0AyCmHUJ9PdlsbHRjPaK7EvZx11dnZk9lhc+1PJ7AiVGkBwGdbU1sGnjFk7Guj/+lmZHaCbW3dOTUZ2J5aBoNItZnOF2eChgmmk/i7uHB9himWD/TOTH4nJ+nMGQXJeVlXPK/29Xi3Dh7IhkoqiohAcFhx6efOE9JcUlEBEReuSlqFMdKLeVFRWmkNCQsXNnfqxAspOelg6/bNmRrdf/b8/OME5askPwilgZhn/moBak4Q4ZZ0xqKVvzleXqpIMErJYcGOTnF9pkZ+dOj4wMYr5+5BjgRGWPFJ8ReN0zAINl4qs463svMPuR8QwPAioaNRp7M2ckAkUh37c/FXbt3A179+6FzMwsUNsq4a8P3Q1nLFsMDzz46ODevam0q/w/lh8fAKnbWoPBsKOkpHwefvH59psf4Y233tMWFZc9YDab38frtD+HFvf/Ew9yXzSpmH7r2wp37xXngmR6CczsRkkmj0SZEe6kRWdNnavZ+Asyi3vsFdJHqetvqgGYnNmcQ4AIT1ZTU0tJTl7+Aq1Ob1dXV9dnNJrW4rVhRwkkAUSAKM0kXHciwXn6/XdfDjjrrGX4dSJBSUEjtvJBJOIj9CyScxb0NDDn0zCVk8R9sa5lChl0tHUwuZyBo/N4uOHG56E6OrD0py8Ni8A6Um6gvRBEeELQcCQjewIJD+YdCQOQx8iQkGAaOUZjtIyfccYSydfPR+zNUyjlSFNJt2CdjXm5WKCIQpWNxphuKxrUmCYqLnNtA7QVlUChix33RIMpPjaKRrHFUh3aOO7k7Iyf8XByBEcHe1qOgvnwZESGdOTqekiHNrKEBqcLER7Wgka4f2DIb8sX37U7rQn2ZraA0WgWxuO8JE9YOp9c5FrvIVCarIbogTIgsoNkqmT1BtB2W8iO2tUZEq++bHzIDr6X9iQ0NTXBAJI7b28fi5GI5z3d1bBuazWUDNlAqXMgRHdVi4CjgvDo9KBFwkMxtzzOP5NFR4Yzfz8fZjKZYcfO3ZzibXl4uGMveag0k9wiGbKLBkbLMUlODX1YFnhJEJ79aC1gG7ZPwHP20JyTCZ1llZgsGiiSwDUsBLynJeJj8DuWHXkb8/ZwR2LazvLyCrijgx0a/UfY34TPoHTvxHSioWbOzsmBNvwtGYxEuru6uhkFmK2sJA9ku7ivrzcjJwBenh6M4mG50NItO7UY3Rcj6lR3w3I8sn4PA0pzXn4hj4mOQGsCf0/tlSBmkUgeiIAx4R65va2d79mdwuvqGhiVJ+2d8fPzBlc3N1oSh3l3EB7SqI0Vl5SJ/TbkCVNli8QDZYn2xJWXV8C2LTu5XCZDchTFaI+HFxI2mj0VQUFF2o+jHeL9DthOHOzt2datO7mIJUPPGU9gnmqqq80B/n7SwUvjmUwOBqMJqqtrISKSHIgcQudJSli7Zi2ncvBEsjZc9CclUEZamlvI+yWj5aiTAhJZ/PPpZ1/bof1JDo3GaIT95Aa2qpMXvuErydi7CmtWKbQVgLN/xAU/NJatHo71MhXQbTAYt1dUVHVu37FnhrvGWR0Tix2KWOd+jIpsGKgceG8KQOsnKMY9FslmSpBC/o01eoRNyAR8p62dHcTFRMLyM06DJactEH/J89oVf7gY4uJjKKgXPPzIk4PYyXyMhnaB9ZcHowOP1rq6+tqCwpIPsFN7EpX4z3iOGhYF/CGPaRTIYfLw+ONSgsO186EXXmWc/QlFJJZJ2GOT8qcyQ6OGm0yVHEwPG7XsmfzNt+TUlUyntE81EOEp6u7u2YadRhnK0yb8nmq9RiTnCezkX0GbQG0282UREWEPfPzxW16LFi+wNosJBMohr1uFkvExyhrxXTqHJrTHH5CM0yThccr8GEEuV4CtSgUFhcU8NHS8AqxiHonw2CfjXzScyFCkZkFVQXt5aE+PTeiEz/CQEejg6MjsHRxEbNyG+iaWNG06XrGOeE9E1aDeUybFAB8YBP1eNKjl2AbJSxsasR5ooAVfdTEoySikchFp+vUgWaY8kEGFeQA7e3twcXJCo9JRjOaLJT/ubtDQ0MR12n74zTIezPCaX6ohv7RLTCoR2TljoR9MiyPnBJZbyOAmQzYtFdPFOUOSZWk/eOi6e6BkLZId68yOytFh/MgOAeWntZVmToCWho3IhwzqG/uguKIL2hQOUKQJgvjuKnDSYVdIJE2rB0VJFWhcXcD1zGXg6OQgyicESWRuXiG5WGZkiB8aVBCYH3WMxT212HvWK06JTd19qNKxf2GOidDX0Ar1qelgMhqFWKucHSEM33cgnVhfSjTciWDj+1hqWgavq6kXs4e0nFTUKQEzyPHIz8uHvXvTKBAni0bCER4WIgUGBgiX+Y6O9swJDXgvb0/hERTzxNrbOji5+KWZC6HhhuXkOEH1TO957fV3zf39/ZxmUwYHB6GzswtKS0pZyt595oz0LK7XG4QjA4pZFoYEjwJvO2AZHyAoBEwHyakjptnb053Rnrd9+1KhqaGB47Nh+/ZdYGurYpRXJDliudrwXpcTycNIENmUMFNENENCww9NMsYKKJNFhUVSENYXzbQdDJpRNxoMzKAfAicXmnUdkUdJBTu27+BOWKfRURFi2dnJDhuVipWUlJMDBSFXEw4sXx8fL3jzrffde3r6aLB6ovcbT0mc1GSnqWx1g2fEueczYH7Y4mg6XYkGt6m5fC25N55KoKHs/ag4Czb9sjUeOwjPackJsJpy/AAA//RJREFUoLKxPT7lRj4ZWlGGu2nvGRpR+AgRtwQNSlI8RwW+k5QK7VugzogahoenO6jt7cSUM8W+wNK02b1nnyvejVbrISELCAhwtbVVJzs7O5+GR7i7u7tBrVbX9/b2Un4nbTRh+vS3FZ7J583xanJ6nXHzXziDBDRKrPP5VFik+81dWA7/Vsnh3vNmNG795sMH0FpAI33qAkXb3GQ0GlOJ+NB3y2l46JKLVz78ysvPudXXN8/z8HBf+MF/XnecOSOZif0VEwki4U1vAG98Fe3nEVvn7KaBFP4GXreznphEYMer0+mguqoGIiJpf8dwMY41SM6Q8DggmTDRnh1yTIjvor7PaCU8tiEW977juYn7YFhlwqDXQ21dAyAxxnPjVQaHBkOyopyRCMbqOjDmlQjCIyHhkcqrQUJDUjX/CLPTw6B84EGj/qTLyKAi4mFjaytmfyjQqAwJjSMSFnEv1sUXa0pFnB2yP4js/OHcMAjyo7ECBJ4sK6uAtLQsoBmDyqoanpWZA66uLkQOQdvRAaVrN4IWSY94j7MTJFx16TiSHRDuu5uakfBwM/s1H/Q/g20pjaDXm6Bb6QglbsFwjq4COO2hQaOboXwb0nOByRko52Lbw3NKJBjBSHg2bNzC3d3dGI3+D8vC74F5QrkkwsPJDfXwgBotwe7di0VlALMqAco37QKjlsaGOFAcsISrsP8ZKUv4fCIB1J/Qu1UqG7Zhwy+ojplwEkBpJVfB33+3mlNA2YUL5zAy/Gm5IpEYIrW070JCokp1TN+JFJBTgezsHKC9OPbYZ40V7OzsYGhIy2bPmsHItTN59qLgzO5ubiwmJlIsT/P39xFL1ojIkMtz6i8PV45UZLQki+719/O15AfzHB8fy8iDI+0fEkudDlsPxw9a0qZSqoD273i4uzBbrIPxeI8Ak5OnO3Mwubc/BNmhvTuob3hlZQ0EBYf8SrwkBWRnZfKhwSGWjPYQtd1xS+MEwt7RHjIzc0zh4aGonsZJPxwNWLY7d+1hpaXlKUcYsP6vwklNdgjeESuV2DzORMWCOhE1CXBf38iLNjaV/kRRzqcSqBWX6nX6Tdu27w7r6u4OnzUjSUx5H1sDx8ZD+wAaXv7tEjZ/iq1zjPE8Dn6v9TuNCmGHT5GZ1U1NzbQHqhIPGnIRPVloaKi/RqN5BRvyM0hw5uIRih1FklarvYQxtsTe3n4TEp4JdxThvWK1OjRswQKTg+xdzthfsFONRWtEjSViKRTxr3kAs/kp5ubWHLXzNw0/XNu5Y5IcEBwnqA6GLYorZ8xIWvV/T//dfsGiRRT/RXH1VZfLg4ICqQueQFAJy4E3vwu8/nm0pDt+FUOFF0jRXwDQXgDRBCYfCjQwjCYTa25sAi+K1D2exj4RHqf5yGcGkOBYCQ+BCA/t6VF6W/b4HKjSCQBKh0FvgJraegifBLJDYGh8GWJCoWrNJnDuGwCOxhkfQiM9rxhk7i6gSLJu7j5WYOO2tXOEluYmTu5oyTAW+cM8f/BNMbR1agXRIQ9yf7wyBpwclMKgzcstEMuYVqw4k5EHpwB/f0aR9X/ZskPIsrJ/AMo2bLFsysdn0bKt6AtXiM/jAsyH0sYO6mtrKemM9mIM15OHqwq+XlcOA1rLrIrO0Rlm3bAM3PIywNxDS88s3u50+7NBwnJWzqLlZdjZI3GgSPtpaZnCRfGhDFMLrOWOcslsI5Dw5GCbxu6UXiYITwooHR0gb20tGIYMlvNYhlErloMS+45DgcgKzTLFREcyNAQ5uX8uLyvn+QXFcPqShSwkJEgQA1Ga9PqD+6bfgIt87Nm9n5P74bHa41GH5L9/YABo5YWrsxMjokuHA+aJlpcR0SKyQgbssdQ63UvL28jTmDOSOrGPZbyNYCw+8pSotrVh6Rk5EBExTstmJRmUlZbiu1S0rNQyw3UwkKz29fayjs5O8iRnSQf+rr62Bioqq1lSUhw4I8k9cp2fRMD81lTXoZ0UxCaN7GAamhoaYOu2Xa2o32jFzX89Jqkmxg42tr0fMrOZgiliW6FODQJNJuNUHqKvwOPat9764PO77n7IQJ6HqHMaNZCx874U4LpqixYlyO3RoFqEH8aoOlHpoJKH66+7gty6va9Wq9Px+AUb7h1OTk7JRqPxRfx7zUMPPWT3008/yVavXs3o71tvvWUTFha2SKlUfo4EyP7SSy+dADL9uBR/7hsuyee9e5EHb9mMpuzP2BUtwYOGbK0Fwkk2+s1m+JEx2RkRds635qy5tQC+uWwCh9THHLGenh53PHDfnzSz5sxDW1kP7u5uWG/OyPqtd0wIsIix3QmiU/csgL5thFw6AYv8QOxRoTqYEkDZppFGD3cNdHSQQ7vxVoGYb4ZGXOCjwHzvwteNWMc9VAW86iHgbbTNkAptvNMyEtgmaD3XRAMtd7OZQyeW/cb8Ih7xxRsgCwtC8odNEY1xU0sb9D7zGmjXY1O27pM4HqiwjjlCLL/CBtHTi8a/3nRANGkVsY+HGoYGB2HXrhRy9cwvv/wiZotGLVUZESInZ0e49JLzobGxmdfW1OFvfk3LuM3oHAQa+WdMEo3HjNnp7uqG1avXcF93vGZNg8FghkxbX/D4/BWQ+SC5Q+KBVidwJD69z74Gg5/+aClHfIqjsyvamXKqffHbwwOvE7FxPQOkoKeF6/Thn1A/qxp4FxxderEcaJ4JX2kwQkMmkqIjrCygO8njZ119A2zbvhvc3NzYyvPPFkFohVE4WmMX77O1s7iZb2pqHhM5pn00u/fs44sWki6lPV3SgUMQWkrbaNN3GNBzSK7wQZYT4w18H7lxdkaS2dJUj0I9Ht2xRDOi5kB/P0FWD1dG1BQNBiNetBCdzo4OKCwq5fFxMeSMQZT5qQMG3T09EuV58mCG+fNmk/zOtZ74r8dE9q7jgn3fPjDEuewxFCyL4cpkjDN+ZtLZb5O75KkK2u9y49ff/PjBTbfcoy0uKhHKFiXTcvWIUIilBCJIo1VvMpezsHM7yl6dYwE2Uhr1u/Gmq6XMjJ3++/Zunv79dx8vvvyyi15D0rPH3t5+5aOPPgq33HILkNcb8nDl6uoKixcvhg8//BD8/PwWOTg47MrMzLzY+sQxR9hZL6umL/soIPFc37tlTLED+99vsDOdhx2KxW+lxUgii66Lc7bWrGDn5M68+eKstTenfHNyk5xhGGQySUejtRZBmAyQgaIFaHwZeM0TBxEdZ2Bhb1uDFk49kAGpUCix0U2U4YGEx/9veDyMxWYlPFRWugbhnpu3vIdJoZWfE6OSJTQ4yL3thAHbIxnr/X19UFxcCj/8sIYvOW0Bc5k/E5xffxokjYsw0hkasIbSSuh96mXQ70/H36F8W9ry6IHlGB0dyWh/BI3WozBCa/sgGIy/GlQerrbQ09MFGzdt5bTP57TTF7PfGWr4XZIrISQ0kDU0NkJ//4Bl2dKEwQy+fj5sYHCAkWvi1P1pfPPm7Xzp0tPYZeclIhGypEWPZCcluw3YnFmg+fhFkPn7IHlEWULdYG5ug+6HnoHBr9da5A3li/ZPjFrsiSy6nI1knQgP7TEbPm8E74helCM6QXEaDdCcTiHADiG/VPcmM7knhi1bd/CV55/D7r7ndoiMDCNjzHrTMQLff9aZp7P0jGxOy1JPFFqtFpQoe2JxyKkCtCnIM6Gvny9kZefhifHYD8NoWbBFEA/XNrBzpmWLtOywqLCYk9t7ml0k721+AYGYzlOhOx4J8kKnMk0qf8OXT5+eDGiv0XKfQ8Ui+a/DKdGy/ZzOLTbZsZlMkoVTw5IkuQ3KWZRH2AWlreWry623TTVQC19bWVmt3rRpW7i7u5u9j5en2DcjlMahRgUYdgzmfoCmtwAGSkjPiM6H+T947EvYRgHapOnt4yXccoaFRcKcuTNoDagiPj5RdsMNN4ANjYIeBCI+SIDY2rVrHWUy2Z7Ozs5ht9Unjku/ls30XuGqiTwnUSWX3ceZ+SU02i4BzjyxIDDz9D91nmaOhlUzB/Nu7PDvyVlz87OtV8yogR2rRtvFnwzo6Ovrl+l0+qXz5k5XOru4YRFMVKdB5YyqQ98sZnPEHp1hF8tUwgoNsNDXkYSfiefGVibHBJim/t4+IK9dwSEj1pCPN1A2xR4echtPgUZHuvft3WdpvfZJeJ34+jiKKuaflrE1NjaaAoMCscGQEqE6tR7HCvoJGa2CmNDfEc/A8zTCOTgwCA0NjWTsmmmZ2NnnLGe0l4MgD/QTBrp2006xwZ4Ij7GmDsyNLaCcHgeSOzkRODbLQaZQQ3V1FahsVEzj5g4l5Z3wy94GGKKlX5g+X3c5mAcK0GBexgICA7AuDiMD+F5XVy8wdXfxxl0pzIj5oN/bo04c12VsBCw3B0cN1NXW8m++Ww0REeFs6bIlwp2yi4MKvt1QJYiOmMDC4jl9jje4xkeAIjIYtJt3CTfUyIiAd/eCPqcQFOHBIA8LgdLSUnNgoD+jPSejA5JQu2gkO1EAQwVI0JtFnZuRM1VmOGDR0WwdpgMJTdwfLvq1rqhsJCYi3O/Zs58P9A+yxactZK5EbMfCEkTZ6sN2TME0ac/pcdcEpnPL1p18/rzZTK3GtnkqAfM20N/Pe3t7ISjY//eE/kSAz6ZArp2d3dzPz/uI8iRX2sAAtp28/AKoq69n3mjrxMbHouDQAM+pBwpmq9UO0TJI65mJhySXwa6de2jmbS9+RYPxvxtkGZ70yMi4zWA2KR4wm40N1NnSJI9MkgfhpxfjV7y31HrbVMXfUBivvPKqW7bdfOvd/fv27IMhVAoi3sCIZRMC5NkJjSSurcLP1nMKJzSgZlmujQeoUxIdE4f2tjZoqG+AqKgoMT1+OCxcuFB0wGgIDFsQRKpp6skLD3IXjhYfoCUsPh9VBmMWv2Yfe8670XHanit0NrqPJJm0VWI292Bn50VLKqhPJfdSHLiBm020v+hbuVx2Yc6628/NWX3zNrx4KpGckfh+9Zqfv//22x/RvqDlOhPRnK3jI/3ZwKseRKLzNooG+aNAUCmrfICFvQLM9SzRGVpOTkHQmhpGBHkiQWUhB+ZzJ7DgZwCUtA8DT1EqTH1grn8OyeNTgkRalgONX/KoashVP9UntVVyWEAESICWu4i6GwVQ5sxYjN2dXVBbXQ3VlZXQ0tREkd/Ftb6eHtQZjbBt2y7ehOTl8ssukhKTEyxG1/Ahk8D2wjPB8dF7AMhdK3n4UqpgaP0W6Hn2dTChzjn2JThmEeODYrLgA6G9W/ubmR0ne0ZpASea3TrqyLIRfEOCmI1aLZJL9ULBRa1fxhdcD7NmToO5c2ZyH19fLmZCzBzc3NQQHkiR5i1VpdUZIS27RfzE5szF4PLyEyBDQoaZRjlTgKmsArofeBIGt2wDB2cHsYfmmIDEnDktQbl9HsAhWfAZr7AhkKusZYpl0dfSAh0lpZa6wnSSy+uWphbYvmM3d3BwYEtOXwRqNdbvWBAdAj5n7rw5LL+giOu0WuvJYwctg6Ng2xo3jfXMKQSsKI3GhTzwsQqUAWFXjBXQ5kjZl0ZexyR7e4cjtwckNaFh4RAcEgRqW1ueNG0aTfdZL55iwHIgj4L5BcWoWidARxwO+O7582eTU76F1jP/1TjWHmTKovXqpE6vRpc6JDpnSpJcRYRHksndsbEne4afWxXlM726pmbHGGnZMQe5aP6muLhM//0PazzQaPf08nADNw0qXwp2Obx5makBOr4D3vkjCjIqCmxHzO1cYJrz8APNsoxjw2JyaKirg7VrN8K06TNg+nTiK4eGwWCA119/3azVapv7+/vJXQ5tKMJEwjV43ITHJXisxAOtOqC1D7+rl5hLH1d6B14S6h150WxJKb8eu87n5UxxvUwmi8BGrKD8M+xUGXIl7Kz60VosQAvqe0zowznrb3mtqWRa/aop7VxtTEDrNzorKqrnxMZEuIeEUvDQ8ZIBsqpQFs19+MY1wKsfBd69G+UTLw2/0i4KWMhLwFyWW09MoqI/EtA6pNHOjo5Oc1BwMArQRHe6KLd28Za9TCKeSY+1HLEZUABHQ7PFS5vS3XL7WII4DBIp2udRUFDIzCaD2LOyY+ceEYiQ9tLY2qgAjVMsJqpzuh//EQRo+MDEWg8iM9u27YT3//MZvPPuJ/Dtd6th795U0On0mCUGFGekt6ePzZkzg4VHRljGbw42APA7kRtFdDgNiYI+I0/s4WFyBRiy8DMazrTJngmX1KOVKQ6uLi6svKIKnJ3sIa9sAFJzWkCPhIfydeZpYTBvOjmnGMXz8H59bz+UrLO6niZPV/Z2kHjtHyxlNM5gMhVraW4CGb7M1YUIjqVemtsGIaOgXWTBbOJIJBSwdL4lxrYiLhIkd1fQ70kHM6adqVRgbm6B1pRM0MybzjSx0Visx5h2jiTUJgwJKdbTQAEopSaoK1BDb7vFQQA9Te2uAZ/pc1EuOqGkpIxGlXl0TDTExMWheh6fUXx8MFRU1rDAoMBjkA8rsCwryiuFZzWKSTQR9TnRkCttgWZ2GpuaeWDQGM1kUzlhfWZn5/HA4EDmSIOfRyt7/A3qC4Z9OPP2HmfHMJMMGkwoReIfGRk+eTKF75XJJPafDz6j3oXiH/5X45QhO7BjB3cIXVpuwxQ0sb9IwiYlCI8k9wQuzdGq7AcDQ5eVN5RvmIpxVAg0rLpbq9Xt2LkzxT49I8vNRqV0dHNzAQdHVxRcklcT8NaPAHoyLcYR6grmdzcaThTPY5wbFL5fr9fCnr37QaGwgQULFljcZh4CJSUl8MUXX0hIdLyQ8JAFHoUHrVkhD3kUdATZGryDx1Y8DgzJLV78uNwl/A+hXtEXzGF6xwuwl/8bA3aPTK5aiLlzpFES0qdMjE7RDJ6xGXv5Pai9P1IpzI9lrLn9y5ayNUigTn2WMwI1XWiAtbd3zps3b4aNiyut6Btj433YwB0qAd70LvDa/8Naow2veI36NyTCzGkuSCH/wr8LrO8/RqNjIoFtpb+vH1pa2yBkIpexHQCVDVIBNZJDuxiAQTTo9a2WS9SM+wuxfMvQQPUFUAXgieGCPkHQrAA2oN6eXigtK+Nff/0j+/Cjz2H33nSob2iBoqIKWLt+M+TlFUBQoB94+5BHfyYixTc3NeHRwttaW6Gvt4d3dXZCS3MzfPDB5+zfL78NSqUaEhMTISwsXMygrFu/SQSIvOD8s9nseYtAZUNE+QjlTDO0antQxISDubUdDPklIq0UlFCPBjqzswPlzAQkRdj2R1kUcqU9lBQXcaN+CLKKBlhBeY/Yu0+q8rRZPpAYRZ71RwGUfW1XF5SuIdfTljg7XKWEsAtWgA2m66hG3gnDTCECGPYJ3NXNjanFO82gUsjhp82WmM0GE/Z6Zg6XnBkkqpnSrIhBckle79JyhFtqtOhBiTKvbukEFZaljDaGH6vBSYTH1kp4BguQBDZATZ6FGJuRoJqNWtDMjYS0zFJyRwwrVpzN3CneEc08jxM8vDzZ/n1pnAKMUmDRY4KkgPXrN/Lly5eQEW49eYoB64baPDmH8PenALVjoUuUkJObJwYUKPYReTc8KlAme7q7Oe3f8sC6OpXJDpV5bl4RuSwXbWOy4OLiDK+99q6TTq9/Hb9OVdt3QnBKte7O8g0mp+iVuQpOu/h5MpNkSm42YkOUuwJniwxMcvYMO7+qpXx15xQ2iNvRqF9fX99YsXHTNruKqmovOzuVytPDG1TKPoDWr9DoLMfGhHeifpFow7PKB7+Ms+JgHJwcHaGqqgY2b94K0dHREBgYaL34Kzo6OuDJJ5+E6urqDuw8/tnX1/cXPP0JHp/jQVH/d+FBft+b8DBQTBy3hAvCvaPPX6hVOF7IZOwezNU9klx1jsSYL+ZTRnVIBgYSV8ymQW/mpnxUlOsZk17td7F9rvD7G7c2lKw7WuAsWkZHATxoYTG54TqVkFNeXumHCi0pOMhP5ubuIQy6Ewc+hPaPGHuBd64BqPsHku0vsWnphewJkVM4o7VxmdVjU7zl2lQHFg7tIyDPVoFBgZPU6ZLBgYdNGDDap6NHo1VXh6fwHJXtYI2IzcNkaNjSXgk0Lk6ojWOee7p7KJgqdKPB/tzzL0NaWjZbtuwMuPPOO+G2W29Fw3QFhIeFQWZmNqSnZ4Kjg1pEte/p6eENDc3YtrvMO3elgIODHW9r7+Tv/+czvu7nLdItN98Kf//738TvlyxZAueccw6SyFDYuzeF9fX1gsTQWPdwE96zjgganHLSgCI6DIyV1WAsrcR8W4wo/Z40kDzdQZEUj2UySuHGPA8NDiCJK+T7cntZcyfa3NZLZy3yg6iQwwXXPAhopBm1Q1Cyej0MWYOK6gxGGIoME8aEWizhGQMZokZLsy2HsEVlchtobW3BDJjBxdkZi4WBq6MKvttYBUNak/iJUiGD+AhX8PZCVYf30cyYIjlOPJbi7nA0dplCCabKKjDVNoFqTjJIx+PyVxAeCoobAXaKYijaMgAmIzUjDtreJjCrC7nCPZy5e4fw0NBQTPM46wRMv7uHG9uxYw+PiY0ZvTGPBdOP8tnc0opyHzJ5boLHG5hPylkPEh4sHHBwchp9GR0KJFBggpzsPO7n78dcNbRfdBTyzyhQbgvotFru7eM7SXp3goBlVF5ebo6MCsdPo9RX4wCaYdq4cau5praOgjJip/Lfi1NuKKOjZLU+IHRZqpHJSMPGSZLSzkzGMpNskPzM4WZzomdkNnOJPaO2vfjnIcuvphxoCLTYYDBsLCwobtuxY69TQ1Orn6tNO/NW7AXJQDwBQR2O57UActoEN86KA3Ujk6nA3c0Fdu3aA6mp6eDs7AKenp5iCYBer4f8/Hx47733YO3atQNIdB7DzuNLNKyIWPxm/ULCGR/b+USemegZtfJMsxouQU38R2bmd0gK1dmMyYIY40hSLW5iJZpVwBuwDpvQGNqECflcxkz/dhpoem//5gfyO/N+GO1oRbyjo8O3Pj5e07u7e4rxu7UQTwmQvJSkp2dDQUFxhEqlsI2Kjjh0zINRAUuelqzRbA65OW9+B3jDCxanGNRrUsVQX6kOAsnvfmA+dyOF9MVzJ8nAEXY/tGG+q7uH+wcE0DpI64XJAL7bJhAJD/JwU5dwRy32QFE569uB9+3F73oxCwQy2id3fLNQRqMJdu/eJ6ZG+/oH2dff/MQuvvhieOKJJyAoKEjsb6Gla5GRkTB37lzYtn0nfPnlt5xGJZMS4yAxMY6FRURLHe2tsPzMpZJabSu9/vp/pKWnL4XHHntU/H4YZDSGhASDu7s7vP+fj5BUZcBZZy0Fe8cjBbK0Ag1pyd0T5JHBYnbHVNOA+g3l2GAA/b4skAf5giKWJopHY6zR3hYN0w72Q1qhFsmO+cCvzlsaBCHDAUWPBjJX8Cj6fo3Yq0Nkh1pW1NWX8draenwNEhANjVQfX92IdsbkoNcNgUFvEsuOfqPPqb2hHtQh4aqrbRBBoMnNLxGewrIuKK/ptdyDmfPyVMO0OOuMDR5MrgRFQjQ2TS0Ysgrwr0EQHmNxGZjaOsFm0SyUvaPMTmHeDxxECOgvpU8VBr1mR8jbvIfzfjPdAOTU2kdTy6LncvAMPo/ZqqnOj7NcjgEUNLO9rZ3KiLmJmESjkA9JBikp+3lcbBQ70h7Ukx5YFjZqe+jq7GTt7R3g60eOCk5A50lyKCsrRzGQRLwjhWK0+4A4NDU2kS5iPr6nONlB9PcNCM+Hzi6jHFQZD2DdZ2Rm87S0rH34LdNy8r8TpxzZIdBSNc+gxZlMZtPAOQ+XZEoPYTxjxePnQGxkS+QmWbhH+DlK/6Tz65oK105VK43IWGpfX9/etNT0bl1nttf00FY3Fyed0BOM9khoLkRjgDrt0XT+JwjstNw8vCA40B/27E2B9evXQ25uLhKfVNi+fTstXYNNmzbVIVl5qqqq+lUkOgPid48/LsU6X+bnF3nRaV5h510EkukqzqRbMRPXI8E5DQkNEhxQWQgOx74fxRIVqZkb+5Gc7sJzn6Kx8a6NwfH19A3XbW4qW9d0HPuvIqZPT777iisuDs/LK4oYGBjMwHPWtUOnBIhU7qqpqStP2bM/dlpygntwMBrRwjAZLcheobJXAmgrkOS8D7zxJYCOdWjbaC0GOJU6efd2XQos4O/A3C/F8xT5+iSY0RkGlgnN7HR2dE0BsoOgvQxKT2AOSHio/IeQVJqw6VN5m7Dce3cj/2kBZhOEBqa/aIfHBGxP+/alcXI1PX3mTPbpp19CXV0T/Pvf/xbeEw+GI5ISIj4//7yRRUaEsuVnLWUUVJFImEIuZwWFxbyioppt2LAN/va3R9D4ppnl3yMsLAz2798PbW2tcNGFK8BhNGSHgOUh8w0AeVgA6FOzwNTciga6QngX02fmgSIiBOSjDIbKZArMjy3buKcZGlp0YIl4D3DJWcHg60nbCUcHIhYF3/wIg20d+ExL7JUVj9zPJIWCVVRUoTz1Mw8vJPzHOuiE5AF/C+kZmbyxsVlslG9qbAAXVxfkJJg+QYQAero6ID+/yEwBg8mNL72fWvag1gTbUhpF+vQGE9jZyuGsxQG/lvP/s3cVgFEcX//Nnsfd3YBAgrtDsbZAS6m7t7T/ujv1fnV3LzWgpbi7S4IlEHd3Ob/b+d6bu9CUBggQtPnB5O5md2dH3sy838gbzCOmdQV1cleQGxpATsvEYkR5o/1Qe9OBNzaDduywIy8PRNmhoBiGYzKbwWgwcgt+FhcXw949qWBVhDIXNw+o2rILdV8ya433282Q3G8/uHljeWuTMAyaTD+1dYyKNcDfn61dv5F375aA2UO5cwxgXdudulvukZyMxdhehf0cBcpRTXWVGPQ4aaKBxHzf3n3c18+XBYfQIFd72yNGS4fx3RyCQ2g53Rlud08xyCjHjp2pckJCXDuE8dQhMyOHTOzTetdlDp//Js5LskOoyF1h7RLSJ82ocdsNdrsPKtDR2CMoyWqVxCQN9lI9sPINs5ulngEJF/n7J04qr8pY3Oh8/GwD7XVZd9O45saeseb+7h7gQe0L06Ey6zMFOy7sVE4H2RGQARVE6NcnCQID/aCmpgqamxtg1s8/Q3bmgTeVYHituLRmzrCJX/t7JUweEZQwZVpgset1Cll1M7KXm7BXmqpQqPpICkWwaDVpuUUrgmOXbUbah8Nl2/dIVL+xWlVf7Vt2yx/lWX0zinPmnMxMnKuPt9fYq6641C8oKDBq/YYtRMTWoDufWlxaGJ/WrNdzg8E4+pJLL0bdtJ2dOCnZkhb1zBqsPN8iyfkIoOpHJD3l6I/X0ZHOwlxQkQr+H0ghDzitAGL49KyYcTgBGSSlRJw7Q/0BhXEa+gV8p5jZqatHshN+5skOgSq00huYW28kNFg1DPuxNJ2GCwj6NODGdFEIwriBUObal9+y3Q4bN22DEaOGUw2Dr775CQICguDqq6923vFvENlZs2YNBAf5w9AhA8S5W6SkeHl7w7Jlq8BstrJ9+w7Agw8+KGZ2j4QNGzaIpSuXXnJR+8mOgB2UUdGgDA8CM22yr21EhVwFck0d2PYeEBvwlWJD+jHKDq9rdN6wGglBfnETZptDviaPiYLQoPaTHaZ0gbTf50BzZRXq/2QYBaDbZVMhEOPg6eHOcvMKKJ08LDzcwULak06MCy2l3L49hWu1GuaPyrq7uyszGE1QWVEF+/ftg7y8PEYWzYqLS4BOqI+Nj2VKcbaWAx6uKvhloeN0BZuNg1argLGDQ0DnQiu5hTd+2lGuPEDbLwnytu7kUk4BU2J7S+TEmopyZrEi4Rn+z6on6qUCcrJyeGrqHigpKWM2qxXMFgvUNzQCmZFWqpQsJioc4nv1YgfmLQKrwSheKduV4OHTCH7+27Bx1eG7+2B4tITx1NYzWrJDNDQzM4dHRtNevGO8D9ut7OwsHhsdKR1zieW5Dqz51dXV3Gaz0eDESZIdBRQXFYG7mysTFuwoLCEvRMypHyfn7BcOOXpOgiqsI0aTGcLCIzAO7SVJ5ybo8OqdO1J4cs8kTGt7272OBbV3TU2N7KdZs5vw508O3/8mWrrS8xLr1s207V1450amNN8jc9sTst2cI4m171Q/BekJVCgVl+Pnayqb+qfkSZ+902PilxeSqWNx09kF+cFbYXewP9ApeQLcUkfSjN9a91KnGMKKswxxCUngolNDQX6BpbSsklvBrdI38aGCoCGfj+g56YtvmyX77yhcn2Atf1GhUN+pUKovYAplKLV4tKyQZnFoDw5tQOZc1tvs1jXonpE5v0bmcKeXIeHlvUvu+u3AyluynC89WWTu2Zv2NZ3cPXbsCEhIiOmGfm0PSZ/7+GnJ0pV1JXSg4jEbWWIxOux3GoGXfw48607ghS8B1CEPpM6I+i+8y4Q0c8E6d0jT3wMsjEwEk90JGVavXAafffIRVFdV4r3YqbUH2OmJPSgSAxMqSH/+MRc7he34+8hKc0eDrNSgAo8ROTOdUJugc3cUbsACrgUW9yEwTySTtDqIQB8NW4HnPyPKh8qrXfmFZbJjZyrv368XUyvJqAcpxbajEhQCLUWjpoXua72XAeszJCUlsr370jgZDGlqoj70yCDzwx7uHse/pJIiyi2gnTwePF95HBT+3hhxVNpRKbXsz4CGR19BRX0PRtTRnh8ddtAbbGDHhqUF3p7tea41lKBBAtg6L8hoASl6vv5+MLB/H0Gg16/dwC1mWoZ4bOXZhKRm9Zr1PCY2mvXH52Pj4yAqJgZ69+7FwsJCyEFYaDAEBweSVSeI65LAVDR40apO+/nqIDrMXXjR7E5jk1UsbcNfjhtaIFtQrsKg9qbLOQzpz/8+HJVB8yc/QNP/fYZfnXF2Kq3ZmVmQmZUNkVFhLCIiTCxLpNmT4KBA1q1rAvTr1x+8fHxQZF0hbtIFglTTo4ZGJeSmeIKsbwBW+h7IlT9gnG0Y5mFx6mBQ2UTHRkFdfT0Y9SiXh9LYBvCavqkeyaELZsWpjdfZAQ5urq6MzGwfM2/aAYlMAwqjBCiP2A5ZTBaoq6nh6fv3w9bNm2Hd2rX2FStW2NesWmVbt2aNPS8nDyVUBR5iv5DMDM31Djk7n4F5rSNT+q3q62kHlnNiYjcqbOqw/9P4L9RySJ3/v1K93fipgslX2u3m95H41DLsjDj9Q8UbyY6HJKlGYKN3H9bfT5Wu6nnJF37+bu8Lv5zWa+L7/njbybUMHQTsL2qxb60XsUHHTBmwZ9cmOocPS7IDoyjCxz8UpnCoqJBxAPSzWmSoqjHCyg3p8PWcXNieE2TaV5Zg8+tys6uHX/RT3GahvTo3Sgr1KCQy0dgiaugsHDJxi/mIfSh2qNjIydxeJdvMc1Hzus8O8iUcpNvUYfL/7V9y57y9S+7IXLdudEfbKaXwhBGDsNAQCA2l+ffz9mThRoPBsOjnX+bYj9zMUplqUf71SHK+Ap5xI/CCFwBqlqJuiJ0htQz0MA3auSVBnvQgPPaZAn5cQJOMNJOIwlhdAT/N+h1+/nUuVFSSP3V8+CC51p1py29xTQUHMzLhtVffQIUd5QK9s1CpoiU8hyaaW4dBny1o/Z2utX5Hy72t/QgtYR0GGypmer2BAnH6nCUgpRDBPMcg4fkYWNA1+MupmFNUzaXASz8Anj0DePNOTBvt7zhaGiQoKyuHEFSaaSSfsicwwJ9mDLAPPrJ0FBQUQB0q8xqNGp+h8P++l/bweHl6CKVy1Sra99o2ysvLxXsam5BIn8hIsoifDK7XTAX3p/+HcugiFAhBeHbugfqHXwZbdjYm8djEwnH4pvMHQqM5TvKF6Ve7u4o8bIG+usbxBePk6uFOZ+EwT083tn7dBsjJzMAmDePVIo+iDSXXIqMMFixYwpOSurNoJDgiXOyLyCkUDIKxjeqe1IN1694dFfgYCAkLEwYIiFy1BpGWfkn+2J7S7Dg2cE0WSMsmsnOYTOB93NYM5pAA8Hn/eabt39NRpOSPpKvp3S/B8P1vwFGemhsaYXdKKl+6fDUvKipmdGikf0AQWYIDV8wDDy9P0AgljuKLBAfDSLx8KijUTjnFcKsKNFB8APNLxnah4GXg1XPxAsZfpP0UAfPARauFZMzTzVu2Y4YcRS4ws7Kzc3mXhDimVuN9R6kL5wVQbog8U1pLSkoxb45X/lsD81nnClYk9XtSd/I/586VN2/dju1MBRYvAyLGMdGRUnxcjBSHLiIyXMI2iC1fupi7u7khwdRAXkERhoP9xXkMIt+9eyWzLZu3Yltw5tLqiW01ov3T2Ocp/q0FnKfIXnq/OWXRjF0a2ficnfGL7bL1Y9luq5UUDiGUZStWVEkhSYoIhUI5Fr/fg1ToE1DolvW86It5PSd++UrSRV9f0GPyl4HwOz+ZluKEIQ2AIuzDilt0Qqayw5zvnpG//OwDMFuw42nVER8Vjr7W0fEIMoPPCYcBk8OLZrMNlR0T7DtYA38szYG3Pk+Bx97YCnc/twFmPLseXvtsL5Tpw8EnbKCrm283pYtHuCvmXQiGpxYqCs3eUMeMjSr6Y/toN3Fu3223mf9Ptlmny0yeKFttMzz0sZ/uW3Tnyn2Lbs3d9cWdp84+KYB3YGBAny5d4yE4OAgC/P1oVucUHGRy1uD9L7/8wdzU2Oz86QR1cjQjYKsBuexT4AcuR5LzLEDdavRDJalFhKgQaR9JzEvA476GRvVEYOoQ2L9vD5hNRGw0kLJ7H1RWVQPmKy0JQz8ycdoApSVlYDGZHTKFaGpsBLvNBvqmJrBbjbBvz374BQkSLc2hAxIvu+wSoJFtYRkTOwV9kx4qUEGnAyHpsEpaZ06upgqVS6eyZDSYhHUxhwwrwWq1i2foPAlOWp/wl8Qz1ZVVYCebw61AlqNoJPqsBNUbMlKg6wos8kVgUTNRT6QzZvAaJZ/2T1UvAp55tzAeIbTctpQXzAOr2YhVEkmO04tmWCZOGINkphB+++03p++/sWDBAnEPESI6Hd/xYgd0Li5w4w1XseioCPjpp5/gwIEDzit/w2QywSeffAL5+bkwftxosSzOkYDjBL0by9HtruvB7f5byOQYBoPhYJti3rgd6h+aCXJVhfh9NDjF5hCOX7eVwcXHB0UN+wt8mB43omweAsZT6+pCp8JDjx6JkJObD2tXr+EWC8muDCk7U7Du7KcN2pxmgJavWM0Tu3dl8fGx+Cy23a0jRN+RRLSQH8d3dG1EWoHtd98kPyHPRDqa9VbIzMV6cXhe47MM7w3w9GQrCwrlrJumgxyCzR+FifnLa2qh+oW3Yetr/8d3Z2aBi4sOpkyeyKZfNgUsZgsqtbuZ2WjAgDAjqUxaxwXf6xUeDjFjRwK26VgUHBqr1JC1w02IMrPWAM9/AXgtGeOkNuGwwuhAMJRvT28v0Ov1KPt6Ebe2wYDO2SJreq0J7HkLKn+FBmwoJ3qDsxxPBCI/GZRXVHCa3UU5YQMG9GHJSYkQFRUh5JmIeXhkBIuKjmL4KUXjZ69ePSAuLpqlpu7hy1eslVN2pfKmRupvjl5vz3WEhASzwsISaG6imawzk1YioJ6envTy47TLfn7h/Ja0NkDGCyozFxZ7dZu6QWm3LcT2P8cu8xgUCR9ai41dOzYMtI+EKbARdEMXjI8lMIkPwCbxYkmGqwJTd00P7DL1wuD4yd2C4y72C4+fYvfoMR4i4y5hZVf3tdOZP463dTxeuBWiZAuMwqjS1BSEeTdXPvjK9or0gyWeY8cMk2idqGjIiMRQwyScU/mjT7xGna/FbAe9EQlNgwVyChpg+94KWLmxGP5clgvzlufD7CW58PviHFi4uhA27iqHvUh6yOpPUbkeqpEEGYx2DFKJ/aToKZhoTPEdjJQu/ORg0zPOc7Fn/FPm9nfx3W+jNv05+DQt2/vHfXuxDMoqchfpCwq+J03qdKBLty7xz98z4zbP8MhYLKL1btt3pNCenVTH5fMOVY1NTQMiI8O79utPB8BiMdHoEhkeKP0QeNHLADV/4G8sItoEj+IhQJKrdAUW8j+QIp8H5j0OuDIQDqRnwJ69eyE6KhJcdFqIjUuApUuW0Fp+iIwIhy5d4qCspATeefcTmPfXIvjiy++hb59k8Pf3g+eefw1Wrd4A3343S2yI/2nWb5CKRIkIEm2an/vHQigtK0PCMxqWLV0ITz41E8tnkzjA9tPPv4FRI4eJM3Euu/wGuOPOuzCOdvj1t7nw0SdfwqXTroO9e3bCO+98KE7z/vHH31AmGSR27waff/YNfPDR57B8+RoyLQtBQYGONKJ8Gg0GXldfxyMiz5Tp6fYA40XL2lx7AHMfCFyfAoCKoygrWtlprXJYyzMVALglA1P5iLw5BCzvlF0pckxstERr68VjWF2DgwIgMysX/vxzviiPxMREqsfikQYkqx9//DH88MMPcOcdN8L111+JZeRxSDxaQAplTHQE/Pr7XNi8aYsgRAEBAYJU7tq1C9566y0kTAvhrrtuhFtvvhbJjptQuE4I1LaolKAZ0AuJTbWwKtYSIVtuobDYprtwzN9E6HBgm0TtWlmlQcyaEK6eHAde7sexlA3buqr9+6B8T5og7tTWBaCCF9qvt/MGBL6b8tHNwx1CggOZ2Wxhq1at5dnZORAcEsRoRNtoMEJuXj4rLCiCMWNGIP84PGePD9Sku2pV8MuCHJEntFTP3VUNQ3sHgBulr3V24Lv8/LxZWGgIs/t5w0Fu5367DzAJ0yPa7LoGcCmpYOETR0Fw3z7MG8td5+IGYWFBLCMji5vNZkazgm2BSKAr1vX0eQswKAm5Ga0CkMAn2AJeoVbgliYA/U5hnl4Y2vhHxDoQWAZa7ANVShVLSzvAo6Jj267fKBN79+5jUaiUa7Bc/hPAcqksL0edW0FWVI+/3UNlvam5GVauWMk1GjUbNnQQo4FDT29vpkNyrFKpRNgiXKqHLQ7LWqXRkMKN/YGvID4GrAdmo4kFBQYIuT1fQfvr/Px82Nq1m3kwtglaF7J8eBr7G6zXdMj7p599Y2xu1n+GPmerBeJTjvNYzNqHxMt/V2vMjX4W2dZDBYrpKIcXo3cQdlqoqzsqqgAKjWPnKdVfsuAqarQFvWgRmRl1j0bgUr0s2RoZSHXMDqVIOEpkkEtkLpcrmKJKKfFaWVLYrJzbNdzFDiaVVaE0ixdIbmqrpir9qDMbtAepdqVrsofG8LVCw/vR8QU0WLBpN3xx0TMB3YYOGTL07TdfkWgjcH2jBZ0Z6pyf5dVGqG8wC3+DyYbOKsgOkRYiP8LZydFILqUPVS2RfoeQOPpkIjP0SaDv4gotSbNgfjRiv1soM7ZCkvgW2SoV6iy8VGs360eNuscwcyY7jTX8X/DSatWv3HP37TPeeuct0DdVw90zHrH9+NNv1+O1Xx23nJcYFR4RsWTF4p+0XcKbgZd9DbxpOyrJFagVOa2ntZQnFbXCBVjANcD8rwWgE/yVNJuAtBWVISIXq1atg6FDBsLOlN3w8kvPwNtvf0SHHaLyVggXjB0J48ePdsy2IJ5+5hW85g/PPP0o3Hb7fYKsfPnFexAWGirI0AszX4cVy/8EL+wAb7vjfkjq3hUefuR/MOnCy+H6666AyRdPgLS0DJiIv7dtXQUWixkmTLwMKivJ1K8RPv7ka1i4YAksWTofXnrpFRHOjLtvgW3bd8Gbb30IH77/Okyeei383xsvQK+eSahsu4KWLIoRUCEtKynjmVk5fOSokaiZncoJxY4AERGsPuYC4IWvA6/5zVFeLRAab2+Qwh8H8J4gykzcL6nhj7lzOZJF5kMbicUMDd3PhAnjl15+E7ZuS4HY2FgsqyBRzrR8raSkGK69+jKYMeNWsSdDzCocDgyDCA4RyccfnykMGJCSSzNHBqNBkJs7brseLp8+BXR0CGbLu08GWG5yfSPU3fM0GGcvEnEQaUWFwuW6y8DnEyTwQtlqnTkISQX3vbAW1m0vE0SYLn/zxkjok+jnvKEdkDSQ9suvsAll3tzUjFnOoPvll8DomU/++30EvG632aGxoclBgNxcRXRpDxMV3m+//8kvmXoRczsZEkjAMPV6K9z69AY4kFUr2uywIDd48s5eMGJQ2L/LjiKBjgib2WQGvmg11N/yMHCMK8WDLJZqxw0Hr89fB0U4PU8rBhxpWbpkJU/u2Z2RgZp/hYv3mDGtq597FTIXLQMFKr6yDfNodD2MvLYSf9OScXw1HaSb8BXKazK+D8M+FcBOkZZQ7k7dwydOGi/OJvoXUCaWLlkKQ4cOdMw6nkwZnCuQlJC+P01Y1aOlqA5i0o50U13H+1J37Ya8/ALer19vFhoSIjbgH3e9FvJHVvusSJrW8Pj4WEZ71YScna/ANJcUl8DGTdt5167xrGcvlP222tRTAXw3zSQPHHxB7f79B4agT4bjwn8PKO3/bVSlz7aXZ8xvqspcmKsJnrbCxYX/CHZYhvpFDfIZMjWiQYFRYxVFUMPgaBxQ0Sco0WnQkY1QH+wpQpDoROO9XbnE+uLnKJS1ixkorsR7bsb2Yga2GrdiELfJsvU2UJhuQnJ0q8xst1mtphvNas8bzGqPW47kguKn3PbJ+qmTfV0b47oFFukUkiwGeEP9WbdSdpXv3oo+uqUbq9jcpfmwYFUBLNtYDOuxg9+6uxL2Z9ZBVkE9FJY2Q3mVAaprzdDQhMQHCY/JYgerjWNH7CA51IFSm0SjjuQw7k5HddQKdqsezIZKsDRXpEoK6RVQu7xildk71nr2Kfh6rtz35/UHKrL7lpXkLdAXFCy2IElrR4t6SjGiV6/k9z788A3m7u4LGzash+++/3lnZWX1d3iNNoucd8ByZHd0BznAu7Fnd+/FsR76n4Hr9wHYkIzQ6D+W5SGio/QEFnQTSu6bwPymA2hQyRH7IBzFRgratq07xaj9mDHDYd68ReJgw4yMbLjh+qtgOxKMqMhwCI8Igw8+/AJ++ul3SNm9F5U8BUydeiEsXbYKevbsDlOmTsEOViOU6dWr1sMDD9yNSrIG5s6dT3uoUGeVICVlD1x77RUQERmLLgLeeut9uPWWa7FPtcOPGO6jjz6EMbLBzh2pkJObBxeMGQZffkVnueyGTZu3odsuPq+8YhoEBwfAJ59+LZZU0TI5YZkOhdhqsQjrUh7u7szPn6r4mRbPY8EZP7LW5jVKnMsDTVuxMpoc/nTdUga8fgXqjw2oUHYXM0KU1tLSYhkJJs0qtJS2gKeXB4wYPgSJTgTk5xWIjegNDXXQPTEeHn/sPqDlSw5F/MjKDM0ShYeFQVx8FAT4+/ILJ13AaDbvMnx2xl03w+DBA0T5dlj+klBrNaAdPlAYKbDnFIg0omCCLSMH5CY9aC8Y6vBrDaaAVZuLIK+IrLE5vC4cFYGk4DiWsaOCpq+qhPy1G8FGh3NiQDpvD+gy9aK204deRHJogzLN6LS0o3TSPFkNo9mV+QuWcIwOWWET104I9Bi+qwDb9d0HasTMlcUiQ2SoG/RNCsJrbZQfxpfiQ2f1qLvEYJ5qwbx686F8s2G+ytV1oJ04QuyPovBpY/umTdsgJDiY+fq1cYgk3qPEdLr4eMPB+Uuc0WJgbFCAR4AVfCMtjkes1cKyIPPAcqKZSHqwo4Hpc3VxwfdxMgvOQ4Xlr8PiizKRkZEhZqWPZazj/AEHHx8vJIKVnMgrzci0p24Wl5TSoAb38HCH4cOHMD8/X5ThdhKltkDyh3XAy9ODZWRmcg93V+ZCJvBPNLxzAB6eHhAdFcGyc/KQhO/l3chowOlIL9Zpm80Kv/76p6m4uIQOdj8v9Z32wLF2oRMEXrDuZlPq/NtKdy+5fcXuvkUPm5RSX6UE/SWQr0ZS8QPK5j5Z5uVICUxIhGgozLHrVQgtOWriyYmuTYmCpsbvWuzIXNDfDTtMd3QBEpNCJYlF4m1dOWOJ5BiTeuOjg47lNErboF92jvVJLw2n/he5E72Nu7w09TfvoV1KmcksQ5PBJmZt6GRtIjK0Oddqk0kn+Du6zljSSKcCO2XxiR2lEhOsQkfnNfh5aSAixAUG9QqAwag/6YvmVGdu++zd4rSfL8nf/tH4kn3fT9y34pGP986/dduBxbcVZGy+rSl99hUWTKvzDWcF/AIC/J+4686bpOCQOMjO3AvvvfcJnVkxD6/tdtxyfoD/Dgq+E/zkzTBR3gRzA4Jhx22T+QUhHhViczKJK+kzDpUGOyt1CDLlB0BKWg0s6mUA1x4krhSS0yHwARrBp1PG6fyV8LBQWpsNc/9cIA43jI2JEuZzacP/gw89KRS7r776AG668SqxGZZmQUmR02pahYvh0cSo2DPTqv7QzItebxAjzngTkmqTeJ6uE1ER38GKyZDFIbYOMLE87eabroFXX3kWXn/1OdiwbjHExkUjSboevvryA1ixci18+NGXIi2UeFpCUVVVLXfpmkDs3RnOuQBMv7DWdj1IiX86TX87SlPAVg9Q8i7wjGuRDG0Au8WAHR1XiAI4HJiXRHgmXzwRvvziXViy6FeYP28WvPP2y2K0WyztEfl9FOB1jVYN4y8YDSNHDqWJHX7RReNh7NjhwiACKfbHDON4geFJft7g88kroOpLI6SoxGL7xQ0m0H/5CzS9+TnmCb4X27O/YRVW44gwt4DazeODDO5BAUJJa0FjyTH0Bkp7i2sN/O2DpOCqK6cxO8bpu+9+4nV1Deh9AnmFj6hUEvRJ9MX0OUhMk94K+SVNeBHz5t8l/zfofQoFuN19PbjedhWtgTskT8a5i6Hy2bepnvDU1H18wYKlfNSooSwhIQaDPcIoPD7rGx8LCSgDdosVxN6dahVk7/SG5hokfDS0isHzpm3A858CMFc4PE4ByMqnCtsfapuO9A7a5/SfApa3QqUDOifpWMZZSBabmw2wfuNm2LEjhU8YP1rszaH23XmD4/NEgXLvFxAoSGl5WQW29VaMzqmRhbMCmF+uri4wYvhgJNhhbO3q9dhG/d2WnFow0KhVlLl/n/z8H0Qn2TkSZs6UM+bf1rRr4Z0HUxfd+Wvq4ttvDI419GeSvR9jfASSg9tRhj6WOd+E1T4da28BB3sVSnUzF5vxZSvHXgEbDexBqGFocS0g2WvlqKK3wykVMuTVhMFPOyZCRYM39fMiVE9dM/zfpZ/BtN4bwUUtFEHxQoYfRGDUagUKvAQ6rRIrnQq8PNUQ7O8CMeGowAaqIC4MmVR3FVw60hXuudwHrhpjhe4Bu7m99Cd598qXYMHPL0DW3mVzTHV7n6wv2/WX2Vy7Qq9HDdgBmgbACJ6V8PX39x12ww1XQWH+AXj8yZnmhYuWv4r+7zoun7vA9pPx/aCWt0CgvBFG82D4zGaE7diPLMLLl6K+FyB4rFP3o77dYFaAVZMEUvSrICWvBSniBQBtNN5OmsjhMuoAdXwmk1Hs3QhEYhEVFQl09sa4caOQ0qvF6H1zU7MwGmBGJaeoqATWrN2Ez5iF2Aockg4OLtjokyKyc+du8ZyESrEFn+vVZzDQ2u+ff5kD+/bsEft/iJg4ZhBCxZK5b7/+DrZu3Ql//LEA9TQFBATFi9mFTZu3ihHI5mY9WDEsSsaGDVvEFD6NnNtJKRZgNEPFzSbap3T6JraJMJIyKtC6Th83KAx8zrUXsK6/AAt90DGL0wpiqWLGdVC0/RGIj3RBheIIFttIgKhNQQWeNqRTZ0x5elyzDBgGlV//AX1hwIB+bPWaDTw7Ow9fd2o7ckVYMPh89zYoE1B2qWwxDryhEZre/gKaP6EJWxR6Soekho3r1mNTbBaW5TC6Iitq6lpmxdoLDu7BQWJ5lggEnb6iCmRrC+k+ftAeh969aCZsKtu4cTMnM9Qkv0JOjqMMyARw11gv0cZT1OhRWrZcXkkmho/dxTMsd4+ZD4N2wigH4aEGA+tu05c/Q9WH33GfAF+YMHEsi4lFotOWHLUAy0Hr4wNJV08Htae7GJSg5Wtkhjp3T4goCwEMgtcuAV6MzTCZUD8laggHX4wLHc5aWlKErzi8rnNsz7wchPw/BS7krvVZTYeAgkNLWWtq62BXyh745dc5PDI8nF966WRGszodDtkKg4YMptkOXiKscZ7/UKiU0LVrgtDJ9qTuoSku55VTBxrIDg4JogJ3blr9b+L09fbnAbK3L7VXZC1qKs9cWFqeuWA3uiUVWQu+Cety8Xdmrv5R4vIsrlTM5oyvl4Dtx9YjnTO5iMu8BjuhElTaypD70HcyZ1WH15s4dtHYP9WjM2JDhD0wNxzLKSSbIaMsotFdo6/rHpyHeqOsok5OrbTB0Nj9EOJVxQtrgirrmiHD0Fjs2iNOp50yLhEmjYqEyyZGwxUXxsIVk2Lhyoti4ebpPWDz8i9g08rvIXXrfFi/+k953h+/swXz51l2bN+mLy4ubq6tq1eqlEru6qbzb2420JBhisgQBwZj43kHKnNkmuhsa7EC1Wr1Y5dMuXDQyJFD4JlnX+Gzfp79Bfo/iY6mD8450OzN8w+D+/PXQwjmdn+UiPuQ3LyOevu92J/3Qz3CG28T+irpLATUOUz4u7i4EvY+962Prd7jPp9eI+7F2k+jdCg4RwM+aLfbYO+edKCzNeLiE1FBQKlFjeWmG67Gx2VIQeITExMJ115zOSxauBS2bt8FEyeOBTV2qsOGDQY6cJHMkZKVKowNeHt6ik2Tf85bhM9FCaITGhoMycl9YOSI/kik9sK8+YthwrgxYn/PjHtuB9rI2qNHN/juO1TAqmtgwoQxQqm74ILx0KdPF6irbYAvv/oBVq1ai0q7Drp37wpz5v4F3377MyR27wIP3n+3mGmih0xGEysrr+SxsUfYvNyRwPfRfqXqqhpuMBhovTyjJSS0tICUQSoo4Wj9PCWIKnJ7IbkA8xyBymoySnMOgJXGHhzPc1Tu3eW94KPKAAUdBKvEfk6U9ykCxtvT2w8sVlSSG5ogLDz4lC/TUPj7gmZYfzAtXYfKc4PYu8ORPFv2ZYIi0BdUyYmYzxYoLCiAwkolK6qw4G8sb8zmIX0CITGOqko7gWlRunhA2m9zhBU2IuBEMmLHjgQX2g91EtDqtJDQJZ5h38CQoHOb1cJo2Qtt6m5XHqLc0IGi23ZXQGWNw9iIVqWA5K6+EBaMSmo7wpBoAKJ/MtQtXQuK6lrMXAUoUF7daxuYX/9eTNslAe9qR13BuGg9PMBmsUDB5m2gxDpnN1vAaIoE/1gPcPeqEXIvOFPzHnwPyrBbX/zdwUofplmjc0VZbIDCohIeFUV1vdUsLpLAkuJiMStMAy//GWBHUYPtJ7bpzNfHCzmgUwXEcqPZT1pGvHr1eo5tLbtg3Gjm5UXn4pzCesw4HZbL6CywoEB/pmnZV3m+ArNSpdEKwpmP7ZJWo2Lunl7tq+cnCBqspMHJjZu2ZeLPdQ7f/x6oyenEacHzUt++IQpjjLdGZdErlXakJtyqke0WUQZKFdOCXcyQHBNctjGLSmlJz0rQGz4ad4NaY3lQoYRAasupyggll0EetvNfX3AfBNk1sdc9/NjjXtOmTRVmY2nPg0Mnwj9MDR9+8DH88cd8aNYjlwKwu7q6KNxcXYQVpyRUUBPiY1DJjYMd21OQMLyclpZ+8E68bxO6SZGRYR8NHNAvZvnyNTvrGxrIuAOtTTjToCHE3h4eHs+MHzfy4sceewDef/8zKxKdWej/KDoim+cM+Hxw4X6CxATKNuiOpXYR9k3DUT8IwrKWRB9O+gNJEpU93mCXwYZ6fCX+zsX+ZJmkglnSIMjDq+MTE7vM+uyTd/yGjxyB95IsCGE4OsQeHnwJLQWi0WJSTshCRss1QRooEs7RWxRmERlhRYOexXccWv6CERUjWhRZ8sNPigOTobS4RHzV6XSwZct2ePW1d5DAzAetFsMVMzHOeFB4tOOBI2dtic+hsRsMU2yspnvJD+8nU84UMGYYdfZbt+6Aiy5GcW1Jw6kCpvO7b3/kA/r3EbMn6QcyWU1Njezh7s4DAvwUAQH+HAm5WB5CMyu0lM9h3hifbRcRwzyg80TMhSCXfAhQ8zuSHuf5LwQKR1IDC75LHFYqDoOl+1srfh0FFEA6KHPv3jQIDPSHyOgozN9T8J4WCIHHpK/dArU3PQT2ojIUDyVwixlU3eLB953noSA2AjkQh8Ubm+Gn+blgMNIRAwzuuDoR7r6azhU+Dkg6mH/7XVC4cYuQJTpXZvybL0LshLGYzvaU1TEgKZC02CFl1y4ixzB6zEhHe32sPMT0ULre/3YfpjFL7H2jGfz7b+wBV0/tis+31Lsjg2MYZC5737e/8uGzFjBTYQl2SpSXJtBNGANe778Ayi7x7QqL5C172xb49bb7uZcZ+zeMj81kh15XDoVBl+aAlm/FJP2dJhb7Ecrm1fTN4dFRwPzMy83jdM4UnYFEBPVQW4dtw5JFi8VgjDvNWrT4/xeAZb1p0zYeERHGwiPCRVtQXl4F69Zt5ElJPVhid5QZ0V53gEy3B1gWW7ds4TqtlvVI7g4KZ70+r4F1ZP/+/bwW+6KBA/s4SN4plMGNm7bC8BEXbsevAx0+/z38B6Tq/IdtE1yPetGj2Kf0QL2PUd8oCI8KNU4bZHwxF8p/Xu0+6KLLbnG57qa7IZjO06SKJRQe/JQ0YLcawEhLexAu2MFKChphIUWROreWRo/DG6+/QzMk39tstk1RkRGPv/XWS7GXTZ8Gl112Ncyfv/g5m01+DW9sR494ykBs7ubu3bu+eP11V/pMGD8GXn39XdPs2fO+QX8iOoLRnc2QC0HHCsCfSxCIWU7nAfXFEpiAn10VavAQCiwWHRWhqMBOHR/L3UFwAPLw2n6FAn4Af9glJfxjFovuvn7o0EEffvXV+25du3bHB0+xwt9eSC7w2ScfiyUUtNSNNs6TEYNRI4cKBbVDgBWjrqYWdu5MhXETxmPaO8gSG8WvJY6iblHhMKiva6CZKj58xBCmREUcIyAcnUNVV1MNjY1NnPZDFeQXQWRkOC3Vo0MOORJ1Jix40TlgRHoovKOByB7dUzsf5NKPgTWn4G+LEBUBqsIu8SCFPwzgORJATWfqUjyPoUgfL7At2bxpI3d10bGevXt3XP4eCZTnMgfj/OVQd++zmPYKAI0KObAZXHsnw95Lx8hJM25iq7c1sfe/3Q1NBqvY1zJ9YjQ8PYPOdjoOYNo2/d9bsOen37DKYDhIBvrPuE24DiN1Qo4kcS5PbW0dHz16OIqAs2yPBMoCO4eFawrh0de3gotOiW25DW6+rAs8fndfRxkfTXywTtAgw7adqXzcmBFM8ddKqL33GeDNeifhMYLbXTeB56uPg+TtjS87SvOO8adZ28zMbEibO5/X/7mImQwG50yYDkY/eiF067MGWPN2TJIzUgrsbxK+B/DC+igGSToIFBeLBdLSD2KeuEBC1y5/xx0V7IULFsojRg6VPP4r1thagHK8csUyHhwUxLon9YC8nGzYviOVjx83hnn7UvmeJpLTGqj8k+VIWgpLh5+e9+WBRJzM0Kem7uYhIUEsKvooe+FOFtTn1dbB+AmXVu/cuZtOqV7huPDfQstQaCfOYbz4DeydeTNssjEIZBwCJSXoqHPDuiMxBfj3TYaIKQMskHNgm6KiPJ9FhfmCWosNPHY+Yh01KlO07p72XjhMyGLvKUb8aTScOkpSttChQhUVGUaVNAk74Mlvv/WS7+TJF4lOpWdSNxotGl5WXlGIUdqP7nS3mEQKktFdP2TwgFe+++Yjt5Ejh8E9/3vEOH/+kvfR/3F0Z9XSNb4GlC/cBB7P3wGBT90Ekc/fDD3QDYImmIqZ9wDqcA+hrnsL08JIVJFD0WmoOIT5B6y5NKGB99iwnEuxf0rF/mEpXnmryQRvuI2BuTO/gaKZH/5Le6Cns4qKiqWamtrho0YMYi5uHo7yPeOwQc/k7tCvX2/o27enMDqQ0KUr6nIdGDeUVZPRKE77jomNPbl0UwFgp0V7LKwWszh80aDXC2Va7O3A+rJ923a5R49EyY1O/6cOXNQlO6aJ9i65grePDwsPj2A9knowD3cXVlpazrOycrnRaAJ0jA5ppZF6qptMzIYdSQlwpsM1CZj3aBEnQ0MWSNzoGPggHmatBV6zWMwCgdILo+ePckSGJDsyfzEmdjJpb2Ke7rQ3q2Wm7xQC80eZEAuKYD+wrN8GvEkPDPPLXlwK9fsywH9QH2j0DmZ0XpjR6DgjJ9DPBSYMD3cG0E5geTeXlELh5m1gt2I46KX19IC4SRNFmXYkAoMChFGQeiz/oOCwfy7BagO0pI7Iwx/L8jGajmVtAX46GNjTH3Q6mslz3ng4MC9qa+pg48ZtMGLYIOblEwDK6DCsijYwb0XCjA0LyZ01dT8o/L1B3TdJEKAjKqMobDRaXYxyPHbKJNZUVQWV+w+gtyQMjtQWWSGg51hw9y4FsDhnILGf4U2bgXkMxhYuAj06Li9pQ35tXZ1YQhocEoL56JR1LEs64NXP14e56P5j+7axA/HwcGcFBcVQU1VNs80w6cLxzNPLU5T3mYEMEeFhbMOGzZyslgnLmecrsM+gvapzZv9JBn1Y3379MfmndnyY+hCzxapZunQVvWi+w/e/hU6yc55g5rdQ8eIM+FM2Qx32izrOIFihFnM7xFskFxdQ9ksGFuudCdaqFaCwl6Crwn6mCts+vAk1arG8hZYhiSVB2JVTby7g/IIdhYeXDwwfNli66forWLfutAyEFDiyrBICXRJipPT0jImlpWW065T29dDOaXqYKhjJGr6gI4fuABkbxKEb7Ovr8+iQIQOeGDFiyIXvv/uaIsDfD5586iXb77//+RNevx/daW/FUR+QXrgAvJ64AYJeuhUinr4Zuj53CyQ/fwv0w88hXAHjQIJpeOt1mEl3YE7dJqngakkDo1BfiUId1UUoKZR7pLASwcEbZTuYsCgy8XMb/lwkcfhYMsBbyrEw96VvIfuNH49J6mi4PSfjYFa0l5dnt2HDaWbbWcZnGDSK7eHlDT6+vo619B01Yt4CzEAjKj5FJWUQF5cgZLfdoCwiSw9YT2jXUnNjEypMpUicynizXs+IpOTk5LHmZrJ8h8Lp4Qb796ZzJGxMpSGF83AFkeoOORRNdFoXHSpkYYz2b7i6ahlZKSosLOFWq5XRsiZ9c5NY8ibMOWOH+Y8iI8EgPxTzZr0EOdXRoLcHgoe7EpR2VCypM6X7iSnrMwDqkBfTEkClGyYnCP2JlHRAFcH0ePn4swP70zFFjPn5BzjSdyqB76Q9T6r4WJDcXMG8Y4/YuwOYT95NTUxVXMEMMbGwKs8GejGzA6DTKuCyCbTh/hggpkikVuSPBlSSHQ4uWAI2M+Ydvpf+JV97DV6nMjy8fE8cDBtvq9WMRKQWvL3cmUZ3jGUuWP5kdXNLajnU1mPcMI1kUbN3oh8SuyOY9cVnaOZj/YYtEBsbxaNiYhjNxDEtdhZdYkFGsmjZe0DkLdBB1EgcVV1jkVjSGdytha8VMK8a6ut5fkER75Y8iLkFekF12kFoLC0DJRJfQ0UZGPT+EDJgBOiUBx1WIgn0aUwH5jkMewk6uLQD6j3G0aBvxjpazshUPhkr+JvsIFHVqFluXgEPDPTHJFLd+Y8AZcHFzR92bN/Oc/NyYcpUMkCAMnLGiI4Daq0OTAYjFBeXsLCIcCyijqtPZw1EveHwyy+z+UOPPGPG/pcPGzpIoVLT/rxTl//4AvDycJe+/+FXV4vFMhe9nBXvv4P/UA0//zHzC5Bf/A52Pn4drFJKSHpsQnvxR+VZ7EymiRoVlrhWaQDWjApBLSo8DatQ+dmDHc1BdFkApnxgdBYLNTSSDisnEh/q6DEQ7PVEQ0nrS9VkSpgqZ0t7hEpjVEw89EruplyzduPw2tq6jeh7H7pYdAdQSRuLHco9drudans2upMBkZxx7u5ud3Tv3vXugQP6zLj++qt6P/XEA6433nQjs6Ni9/gTL9i/+vpHsiv/GLoOX7rGd4LqhXvB84VrIOTpWyH2uZugGxKYXs/fBv3x+9BnboaxrAQmYfZcivrSFVyCazHhN6G7GlvxyxUqmCJp8R4V9MNsjcN7/FCl0qAuyg4tAiRqiFmOySFD55WYxTuwP8ICg9myBJ/UA3zqNgwWItHNnPnTcZ+M3CjLcmT37t3GTaQ9B6TUdaCydlIQckXu1MSHzguqrq7lWq2SuR1rCQt1TkLhJbIiQ2NDI2RmZoqZoabGRqioqAKyYOTr68toH0J9XQOj5UeyzBld374rBTw9XMWSNLWG6hOFheG29U7yc6Zdq3OBkFA6wyaWSQrGy1BZbEByZbXShvtiptc3cq1aw9TUSUpqYUSivKQE6LT+8vIybjQZIKrbJOYeOhFlyBOVyVoASxW9BO/HDzqjp2Ebdnk78LsFk+eN2gYZ6xEX0Z0EMI21tWLUnvn5kcVICvMUA/MOWSAouyWIZsqamgZcbwSmwbzJyQNVdRVss3pDleQqsp/OFbvh0ngsXvrVCqK8MQAx6EMVkEM9Eo4DB9MhNWUXHMzLh8bN2zEvHcvz6HBEj/7J4BsUjM9RM0t51wFyizLg4xvACgvywWSxssBADP9oxBzjTeekZeQ2wIGcOmHtiYwxkJGC+GgsW5Krw4HPrF+/GQmxG+/Tr58gOgJ4r+TpDcq4SLDuTgdbYSFmhxrk+jqw5RWDdmhfkAKQkLQlwximFeNbV1sLvj6uzCciClQuKihP3SsOY1UiAa3NygC7KhFC+/UDpYXkz0nELeVYMGVIeEaizNIZSCcph5IK8vLzkTDW8N59e2P6WuUfxt3Nwxt27thFRlLYf8pIgaSEoqI8qCivgHHjRjNfrKNnmugIoNwFh4ay3bv3cCQ6zNf/CDJ2LgPb6r2798CLL/1fdmZWzsc5uflMp9PE9OyZ7JgFb6uedgSwXpKMl5eVa3al7CFjUpsdF/47OKyl78T5BHkNhKHCPBHbi6H4cygqznFY14QyTf2maEdaO+zjQYHKnyYcGVEMKgoRqHD7Ah06SaNtYgRYjQ2QWP7SQoTEQ+hoNojM6yrhnnvuMX322ecvu7q5vtCvX7+mdWvXfaBSqdy7duv6kFat3rtj56678OYt6E4EcfjOe0eOGHzF5MkTg/v36wOJiV3A1y8E6zMdolgEjz76LP/551/J6hrt0SHrcUcH6kl8Nmp5iZiQKvDBpLhYGHioZPC1S+CKlcQD73JHlU2LOpIb/nZDfcgV7OCFuemH+RiAYfjidw/MRtrspFFSPrcMllPe0mfLd3ItaKmBLdmI5UJbaDDMKkxOGvZBmdj+FSIJylAqIQV0UMT6iZmZjsCjL7/09P89/cxMfClNxv1HgMp3UUERreXnEyddhP1qq4kwzHQHHLObVotBLE3LyMjmtDyIzDjX1NQJYwMREaHMy9sHOxFaBkOKlApKigt5Xm4Oo4MKtVoNLy0tx3tdmbe3JzQ1N3Mfby8WEREOOlfi6ygQ7Zm5EjM26FAwKioqeX4+Kp8YT61ORwemMovFIuP7mAoFhEx1h4WHsNCwcIdZXTLiQASrcTvw6t/RzQUwI+lp4R8kk6Skew4B5n8lMO8JDtIjFN92xK0tYNzoLA863JXMrAaHhLQvnR0BVHDl+gZoevNjaPrgWwfhUSlBiSRxW1AP+CRxGpTqfEAjcVj6zYXg503V9Z9oRFKZmZkD6QcOQlFxqbWgoLA+J6cgOy8vr6jJbDU/6Ooy2kOhCKN7bYzxA2Eh5uAhA7RjRw+HQYMHojxgfnbEshRUSvNyc3llZRWjNs7dA5uhIymlWMxWqwy/LsyBlz5OEbM6dMbaQ7ckwe1X9fh3/qNMbd+2A5pRJseMHf1PIkCgeoBkzzR/CdTd/zzYSOYwXbLFCK43XAHe780ECWX6SPGh/CMrhMNHjAG7uQF2fPI1pHzzI9jMFkF+ZbsM/e66GQZOwXCrvkY5db6fVhiEzAAp8jnRCP6zsTwO4DuaGpth/779PCg4EKJjYjGNh5UJ5u/c2X/wCy+exHRkAEW87zwHKgBIoPnBgwehR/dEFkL7Y84GotMKdNbaosXL+bgLRjFvHyLq50m5oLzV1tbBM0/PtHz62Tdvoc/T6IaEhoZ89urLTyddfe11oKLR6BZjOh0NrNNLl6yESRddTgOmF6E71gqQ8wotPXsnzmPw/eBmq4J+yE36YRXqhYU+DPu6CEYKObVzRH7wwj/6lpZP6vRoX4/SHXW5AHR+yHF88LcX6l/oR2d80EGUNBKnxIaJ6eC7n5fbvvrsu/UKj7B+zz33jMftM55PLyyo+G3ihFEzvH39Amf/8ecnFpOdZlz0jpccFx67fPrkN1584UnompjkiB9Z7MbOurlJD2//3/Pwy0+zFj1xnfzaTTeAiTci5bCBj0UWxwy54m3uqOhp8FOLOqAW06nDXNCgTuiq4OLTC/3IyIEbEgwf/E1LyegZoi5K7EMVYsCX9E/KI8q/1p8t+Uag71TDyJFySc/Qd/LHPLdbRZaTOb5q/CxWKCAP+/xC/F6K783H2w+yUChg0eCwHNHxuPvOO27+5P0P3nScIn6qN5OfLUDhrygvh5SU3XzMmJGMDtWl/Q5i743VxvUGA8vJyeV2m8x1Oo2ExIbTAXuubi4QHBQIPj4+jJTqf1YcJ9C/vq4W1q/dwIcMG8b8/IPAam7CTq4WSkqwWBGk7NXXN/DIyAgQS4faaxFPKKAkQErU28w0q8SrqquZwWAg626MzHhrXYiLU5xQeTwUJnoRobEhoa1fDnLNHyhxf2F54/XWpIdmd7xGg+R/BX6ORXklS2BkvKIdcTsckg4WL17Au3VNYNExp3DzbVugmS5UtJtefR/0X/0KstGEbZYEKqz064N6weddJ0Otqw98+sIQGNgrCB+giukCBQU58P777yJhLdOXl1VkpB3ILMVy80HZoPaAzOqTcpL2dkLcBypJuhWzTmGXZVtKTe2q7+sbtiYlJlxyxeXTet53353gQeZkxYwFlReiPeXbFlBBWrl8JY+MjmLx8WQN7Sh1FMn41pRyuPnxdaDVKEBvtMI1k+PgiTt7IzFG8k7lTcA40VLO+QuW8ssum8KUR1rChXJKZh2b3vkCGl/5AHiTAVOMfpgWz5cfA7cH7kAC5Pj9D2CcCwsLIeNgJh87ZgSTlFowVFXAhlffgixUtlruVqg0MOjeq6H3KCTiVSiPlFV0UeUDLPplYAE3Y5yPd8Iagemz2WywZ89+TudsDR85/N9Eh4DtwLat27mvrw+jw5H/Nct3voEIYEMjGWfBtiecxcTRnkVqJ5zXzxZgPHNzcpGoHuBTpkw6PwoFZUvGevLLrNlw2533rzYZTTeib7HjIozv0iX+k7vvvjn26isvg4Cglr2E2PZ2JBHFellcXAw33XR32apV6/6HPrSc7T+D87x2d6I1sK4xvgH8bBy6YTufgIXfBf0GYlvXR6kEV7Fsiho+7E/FQF+LdLRuDOl7y29SlKhDFDM86CQkPEh8qussUFRUYbMzF0Wvnr1Y6t50vUKuz7dwr0C75OWnbyyr7BFt3hQWACW2wwYUjwTsx3mjHtQ70tjgiK79k7v06A7ciB0hRRQ7RMZk0BtMsGvbBkiIsO4N8oUGu00QFwlJjSumk44Q1mLUtZgu6t2FU6DaeugXpaclfW251qDflD/k6Dn6pDDok/pVjBa+n9QLK16uR/9ijEMZXi7Cq1VIZhrQr45b8VMBtQo71IAGKlkR1LErqJU7LeiFnd7nDz5w94Bbb7sR3Nxo3XY7C+RcBilDViukpO5DBbeQJyTEMlraRoWnVqm4Sq1iJpMJUAnk7kgi6EA9L7JCJWYx8T4syKMqr0gs9u5JBZVSAfHxsaAUxgpEZQGbxQg1NbVQWVnN6xsahOW1gYMGt5/wtIAUM6GctQgdPYthtCi0bYHiQEzdVAC8bglA5a9YqXY4Hm8Jgpw2DBiSHgi41rFpnAScRhuPB9jA0H6mvLwCntQjkbl7uh89bh0NJDxyVSXUP/MGGL6fg1ljx+JTCDvtmwJ6wIfJV8KMe4aKs8ayM7Ng3YYt4iyKb76ZBUajkdaz56Oj5a+e6CjxtPTjdnQZ7yckXI/N3pf4ndatcSVji+8+kEFm94f4+fk88fRTD09+4MEH6RLKmQmbSCVmB+bhiQwmIHnenZqKjRgTM9hClo4kJxiprLw6uPu5jVBZbcQkyzC0bxA8PaM3RIW3moXBvFm0aCEkdU8U518dFTRThkS9/qEXwTALSTLJHIYj+XiDz0/vg3bc8H/HB++hmb209Aw624p379EDH0KCn5cDK5+cCSW7dou9eXTejsbTG/rfPBJ6j1wPch1ZxkVQcC7xwGI/BOY5Ct93nKuQsbMoKS4VVhDJmp2raNfaVhotFgssXLSMT5k86fzeFE9AOdy5YyftAYRBZIqbyvJ42pzTCJQwSN2VAnX1DXDBOLKaeY5PQmB7mHHgIFx51S3Fe/amzUCfBY4LhzAxJCT41qQe3SYkJyW6T5h4AQwfPhjUGi+8REs9jrN/aAtY3rTU+ttvZ8Ftd9xPx3Bc57jw3wB1cZ34j6JsGbgGekAIKuWRsgThChlCUzPZVaEhHt2DPM3YGdGMCd5IdYwkpUVaDpeaw+og1msafBaggWGaGBKEgEiAjA/TdVR8qO4eV/3Fe4XOSF9bdPJWz1PbLfYR0z3k33Kt9Wer+wXoN6Wnxb8lbRQGfSfX8p3yAt+LOgutrKUY2PC5WnxvKToa+a3A3yVcglo7B73CBo34vRF1rEbMjwZmgSZ8ohGqUIlKAxubKUI80xjk5+Pzwaefvd1/+uXTMB8wSmdpB9ihwI4/NyeH79mzH0aPGsroYFPq/OmwN7EETadDWSNBdQrN8YywiU7FBqtXb+ADBvQVB0QeylMhpA6Bqq+tRoVsH62l5oMHDWDCgtvpIJs0MEEVyHgQeA32uRU/ADcVU5QcjqJK8dTFoLI5FiDoZmCuSehPskGVuJ1A0vfHnDl84OCBjA6NPe1EGt9vLymGhsdfBcPshaIMhQlkTMe60D6QfuOtUJg/HzIPZpcWFZcuadI3Fxr1Rn9UBomV0KhrPTra6EQbkGg5LO01NL7VtWuCmsupmEUuZOyAc543Iyq2m7R0KWlkY6OjI795/bXnIhITu8JHH38lLC/dd98d0L9/XyFjx6xfh2SEHA2aWGDVyjW8R3IPhgrRkfMRI1NeoYcXPtgFG3aW008ID3GD5//XFwb2dj6H6a+sqITt23bBuAljQUN7VY4VH8xH68GDUHvrI2DZvFPs3wGLDZR9EsF//negCCaDAocBSdKB9HQx+zhq9BisENiXYDjlu1NgxeMvQF1uHlZBJDyofGl9fGHI7X2ge68/8DaynO+E93hgMe8B00Zg3Ns5/oPpq69vhDWr1/GhQwaxgCBaknkUmcV4/vbLb/K0aVMklTANf54C05mTnQ0F+YW8/4A+zLEk8jTXx+OE1WaDzZu2gZePF+/Zk/Zcna4xwA4GymRDQzM89uhTpi++/OED9CHLsG0BKykkqdXKfvHxcZfHx8X0HDiwH7t8+lSIjSc7TFhXBfHB+nqifTQqY+lp++H66+/MSEndcwf6rHdcOP+BzWEnOuFA3hrQXn+fdMuAoWM+fvutRwEMqL/bsK83FwE35gKY8oBbSrCRNGJlc07/kA7YWorakqjD/MRP/NPWrYejrSrdup4LvcD5XaD1D4eu4AD5t3YEauvRoV5KQZItWTu+0Ip6BiktJUxGRQeJC34vwhtI4aGNLU2oK+lt6BRIZDiDZpUMRlAjgdGDicXh3ygMg8I6d3DtwIF93vrmm0+CEhNpff852qkcD5DIFOTlQ15BIYwahQp968m0k+lMWoCdypLFS/iQwf2Zp9jb0EZ42AmajUZISd0LTY1NfCASHk8v5/KnUw6sHDRTJesB9PtQpf8NOM30kFWslnpDUUYlCbSxAJ4jQAq9D0BDFsyow20H+UNCuWf3bvzCILFbgnMD7knm6/GCZiZKy6DuwRfA+NcyUQ5EOOgQzZ2hsfYbc7cvaAT+LN5Zho5mdGgDFrUQtMS2zYqAKWAfJcRnIZuIpRttnDcsraz+YGldnadCoejNudwrMDDA3dvbCwoKij7R6w2FkZER9/0x94eQPn37HKV8MTSUS5vNCmUlpVBcXAru7u7QtVsXOHgwA7maXeyBUh8pH5Hd6PVW+PyXdPj81wOg0yjxGQ4vPdAPpk5AZYnei/mxaOFC3qd3LxYcTAYp2gmUZ9Nfi6H2vufE4a20D4pmy1yumwY+tP2gpU1tAaaDZvby8wrFjJQn5oWIMxLt4q1bYeUTM6EJy4Vm27hdBtcAP0iepIR+47agDGIzLPoVJbDQGcAiZtIPdMeQOSxTs9kMW7fs4L5+vqxHEhL0Y82mYTz/mDNPLJc6b2d2MI011dV02C+PjoliUVHRx86XswFYnnW19bB+/UYYMWIoePv6YLzb0e6cTSBFAOP886zZcPMt92y22+1T0fdYh5rTjDHZYO/h6+s7OiI8+MruiYkBEyddAFOnXCgMa4i6cCKzPdjnWLGOvPnWh/D0My+/gz4POy6c/zi8iepEJ5K7JfbYk562C+sT9vdUoWgKmQiOcAbs5FAnsKPeL+OnDVUFG/IA+m0ucPymE9zpN1mAIrQoz2J9sKOjt2MHx5gdlApUP/g/aMm/8A+9SizFcSzdkbBzpxF5VC5M2Gc6Wm8iKw6iIeNnAd4m479amUGDJCNZYVCDBKVe4ujHwYyxMSFpMSg5GLDZMGFMmvFpCyiQ8FBYVrBwFZjxk8K3wSiwY7jH2cKc9aD8//CxR++765mnH5HcaSbiXOtUjheoABQXFvKiohI+eOgwqcMJHiqVC+cv5MPE2SVEYI4gMtj50JK6zIxsIHO9yT17QFhYOErt6VJGqD5hN2CrR/V+N8jlXwHQWTxUV6l3aIk2Tc/q4oQBAxZ8J4A6zFmXjyUnDBYuWsqHDh3IvH3OkLKCZWEvKoLqWx4G+/rtIsZUhW2YtjK7vHqwXE9s97jwYZe477Etuh6ziFmxAaoKCTCUxcZovv3qRxUREhsq7NnZOXYmSft0arXJYDIlr175l8vosaMxDxxt4D8glCIOmzZthc8++xaKioqxbaMzgTgEBATArTdfiyJkh+HDh4Cfv1/b+UjlheHMW54Hj7y2FdxdVdBssMIDNyXBPdd1F9eIQPw17y8YM2YkEqkjmKRuCyinhMbn3oam978GbsC+AP2I9Hh9MBNcb7ka43TY+A6+LzVlD76C/23tTcRBgtzlq2H1c6+Asa5ezLZxTLvWQwu9Jhig76QccZto98X+nVec+3eOsZwNnyET7evWbeaXXX4Jvq8d401Edub+BVMmT4TzkuxgRtJywT170qCxsZGPGEX7l9qRL2cLMP50uPTevfv5lEsuxrifgfbjZIDxz8rMgrEXXFpVVFxyLfoc74GeZBwpQpKkvkFBgZcHBweOwz5Ffe0106FPnz6gUNJSFtLRjiNfJC1s376F9u6kHDiQSUtz6ZiQ8x7UPHaiE63h6uPtVZmfv9fF3b1l+Q11UC2iQr0Q+VHlQkc9klhThk4ojK1+C3JD/rQCBJ+j60SYKCyVBj586y3Yv2vxwkeuge/jo6DZbBIL3IAG+zILwPX/fvX67PXXX/QJCgnC5+h9+F7ac0DGELCT+uiDz2DhX/P2TRkiPz3jeshubsS6L4FeIzuJj9o5MsvAxtRg5yYkQFr8rETCosMIVmGAlwtS1M4e/7xGl8DAgN+WL5/bMzmZTr7vYOX/bAPKD42e5+bmw8CBfY++F+JEgAr2qhWr5D59kqVjWhQiAcTrZaXlsG17Cu/WNZ51TaTT3knmTxeI9OCHtQ412g0gl34M0ER7KFrFm74qNACaSGA+FwMLuRtASbMDVN+PkD4kSYsXLuR9+/ZmdFBmh+bx8QDjkbZiFTTd+TKEFpMyzURyMdUmG+ffhVtrZ1DL5rj52PggIeE61Nm/x69k3QJMfr6wIcgf5s9dAFqNBhK6xMGVV1yKJG8w8/LyAI1aLfbHuLg6D5dtDYyL1WqDefMWwWuvvQtkSe+KK66A8PBwUlBh0aJFsG/fHkiIj5Fffe15KURYt2uDMBFQrrfvLocZz28Q1tnMFjtMmxANj9zaE3x8yPKcEpYtXWofOmSQwu14yA4Bw+b6ZqiZfheYVm0S8abnFaFB4L/4B1B2pQ3vzvCQwDQgkcnOyYPQkGAIar38zinveSvXwapnXgJzQ6O4n/zUOgm6Da2HwdMrQanhDj7t0RekmHcA3PthGEfYu4Fh0qzOokXL+NixI50zpO2oP/jcnDl/8UumXnh+zuxgmdEM9r79B2DixLGOdu5cIgxYPjQaun9vGpSVlfMJky5Ej3Nk/w7GnfauPfzIs5aPPv7yQ/R5xHHhhEC6EW3giXZxcZng4+N5fXR0VNz0y6YoLps2RRxTQNZCj7oqQNQxgPLSUliBde/zL76DzZu3PY9XXnTccH6D2vtOdKI11F5enptXr5rft3efXn93UG3icPHB34e8Wl1r6QCFLtHSGZK9+VS4/sY76/fuTb8lMREWpaeDBW8Vq0zwDlc/P+9f3nrzpck33nQjxsOpfGOFtVms8Prr78Hbb3+UWt/YSFZFsOftRAfg51k/fnH1NddchsWHauChcjsPQcqRyQQ5Ofmg0+kgOpaWdhxN1o8TKKeV5RWQlZUD/fr1AY0WScLR8hPjQ6CzeVauWsvj4mIhKam7w/O0lgON4GM+2OqB160AXvI+gPGA41Jr0OY4MmTgMxUg6BZgZK5exPOwuGK6jAYjrF6zno8eNYy5uLqefrnCsmisb4D/PfAYZO7VWd7I36GK0ZeLvKU/GBvUnvg3X1lq7yUj7OR/LLwdHx+qZjwXw1aT8YBqq5V/Xl5uK2020MJ69JbA39/PktitC7viiktUU6ZMguDgIDGL8S9lE5WUfXvT4brr74Jhw4bDiy++CN7ejvOJiADQJvqffvoJvvrqS9pfBrfdej1ER0eIhvJfwGcyc+vgqbe3w8EcLENMXO9EX7FvJz6Glr8o4Zuvv4Vpl14MXi1Ly44HSOKte/ZBzbQ7wFZQgioYyQvy3zFDwH/hd4fkmJYwHkw/IEyljxw9ChXUw2Yq8T7OZchbvQHWvPA6GGucqwAwOvgoRPduhuFXV4Kbj82hvwXfDFLECxh9ivO/66kgT3kFkJObB+PGX9C+uoxEYPOmLTzA34/FYv1vMz/PZaAs1FRVw7btuzjt/fD1oxnBDmzjThewXIxGI+zevR90Wg3v1afPv+XpbATGu662DmLielXV1zf2RR8yTtQRoDbGR6FQ9FSr1Tf4+/teNHBAX89bb7mODR02yGFoiCpSS9UmuUZXXFgM7777Ccz9c0FNXV3ddovFVmwymVbiHb87bjy/IUbSO9GJVpBUKtWo/v169+jZsydWmOMZBaLadTTXCthhBQaHQUhQgDYrK/figwdrp9jtdu+ZM6EQr9LeGLvBYLLU1dZfcdPNN+P92ONh5yTbZHjjjffhxZffXKc3GO7G+3ZQcJ3oEHi7uroMGzSov04scWnBeaYDtECp1kBTUyMnM9DBIaGofXXgiCcqX67uHrB/X7pMZl7be2ghHdibEB/HUnfvgdLSMhYUGOAYjT1toHqKCqykA+aaCMzvEiQ1UUh4ch1L3Q7VYyJEdQDN2wFq5gGnAyG1qICTMioI099QaXSQti+NR0dHivOHTiuwk5dtNrhrxkPw88+/f62Ombr2YEiffr1qs5WeVoflexRvGtJP7qPQBr5jNy1FwnNYY/VvDK6t1bv4+5EFNhQcADVjjTarfelBg1hq5U/Kt16v/6qoqOSZJUtXqn/+eU7g5s3btJ7ubhLt5dEi+RXKNToyj/z++59DQ6MeP98Xy9ZaFG/6pBkHWrJCh9n+8usc/J4EXRLiHCO5hwO9ZDuHA9n1cDC3XhwuSrM7ZJUtPIRWxMjg5+sN6emZPCw0mKHC5HiuvcA6oggOxnJmYN6ETa/zcFW5rBKFVw2aoYPEPTRYUl9Xx2mZcVh4eJt1i+bWvKIjIaRXEhRs2AxWWhqH8Sf+VVeihopcLXgHW8DdF9t+fTrKFxISt1745L+Lh2xKzPtrMb98+lRiUU7fYwDjuGHDFujfvzdTn265PA0gy1u0HNKMZZDYvTtVBOeVcw90dhWNgRYUFkGAnw/T6LQOQTmLQW3A3LkL+C+/zl2NPz93+HYIqDLpMfxcm822oKGh8aeDB7MyZs+Z7z979l9+JSWlCn9fP6bDPGpoaIC0tIPw9psf8CeemtmwdNmaWfX19TebzZbP8NnFGA5WrGO3d+cD/tkrdaIToiLxHFpSI3qeUwnZAlOnToJ1axe6rlo5r98tN1/7BirbdNgorY2hCr2hsLikOCtjP0qqQ+H75tsf4f/een+HxWKhc3po93MnOg7LZ8/5c8+ECy8z3XPPw9a/5i/mWdm5YpPoWd6vnCAY2JE8Wy00a3gqZJ0UTYtEnV67gffSYaCTLpzAtBoNJ4tuDfXI/Z3K7+kBxZccvlPpCyzwZpCSlgGLfg0Vzhj0bkW+SIk1lwKUfgh83ziQcx/Fbngv1l46GsoZBlblPn17Sfv2p4v9SacNNIuC+fbUM6/AnLkLFtts/FkPz4TfSlz8rC/1uhGKXJFUYBwplhIwDQd2R5HK+y38fcx+kQiRLMEiR+rwAcY8x/l6E9Ohw/poXT4ZO9hht9tXoFJxNRLXPvP+XHjbxVOu3jRw8Ljahx5+2lZY6Dhmw2Q2Q+rufYLQBAXRuT9tY/LkyeDr64N56LCociR4uqshMsRN7ItUICEqrzJCdb3zqC5ZhvDIKCT5zZyun5BcyVZwvfsG0I4d5ngeHTeaQP/x92DZ42irTYZmaGxqYl7eXnjDkSNLbw/qnQxTvvwAvKORVFPCyOGFkkwXWPZZCBzc5AHchnW04kuxr+wf8ufE5i3b+ahRw5A/tTM9kgJSd6Xy5OREBwE/njp6LgDzobKyCnZjeYwaPfLcmAk5GmQ7kuYICAkOZtu37zonCkvGuvbTrNnUufzi8OlwUD5QwRbiuz43mUwjDx7MHPL66++9OXT4+ANDh0+sHTh4fPHQYRN3vf/hF6/k5RUO59xOe3SynM+ROwen+k4MnWSnE4eD22xycVk5mQBtZ8dxkkCCA8OGDYavv/kMrrpqWqgkSbc6LzHsgxqbmkmHUMD8eYvgxRffzGxoaHoOPZyHMnSiA1FoMlmm79ubPvSTT7955JJLr1var/+Y9EkXXWE3GrEMTkQxOqvh6DMZWbo4ikJ24uCg1aixHzqBsLGjJJPNXbvFsVWr1vLKigrnhTMEpTewoDuR9KwAFomqPllok5yj4S3Jo5me8m9A3j8JePbdAPWrsTsli456iIyKgtraevsJ5cWJQMx6MHj/vU/hm29/2qbX6x9Cj7KURdfu4gyaylz84OVeN0ChaxAgGxWERYlaNGPs9kKl35MYy2P1jZzbrEtaUqPEumFnLGlNz550Hs+d6NLQjUBHmUS3FeM7vkPyMzInJ2/o+x98/smYC6bUrV69HkxIFEwmM0REkAGmI8PFxQWJsELE7IhVEfNXrVFBBJKdv2/iUFDcDBYz6jbO2SBM8cn1/RiO1+tPif06DnIigb2sEhqffxsv2qGyqgYa6ht4125dMU7HnlHwjY9FwvM+RNDMkFKBTFJGrsqhqVoJa34IhE2zA6Apfw/w6t8xPMxiYaTGARpMKCwohrg4JOLHQVqys/MgPDxMnPlzXgHLnWYLd+zYzcddMAo9SLrPA3A7xMfH0JJglrprNyfCejajpKSMlu/SdPifDp9TDtrMlIrucb3eOCgt7eCQgoLCgdjmDMA6QhYn96NrfwU5z9BJdjpxODhWjpLSUrLEeqQe9RRAdFI2uPKKaTR6SWRnPLrLuiTEJvbpOwA2rFsDzz73aklRcQnZIV2KrhOnBrR4nqyz0HkAFzY2Ng47cCCjvKGRjEycR5DoNPEGGuFmEeG0EulUKAQydc5SXl4e2G0nsIREtkNMbCxccMFItnzFOp6fXyhGC88c8N1KH2Ah9zpmeiKeRg08EYTBEKq+5KjJkA2olP4F8oErQN43EXjhywBNm0DNKxWOGR/S1knBPEXdD83ogAJ+/fl3eO/9TzOrqqrvR48McQ3BZNrjJ/MSF394I/kqqNR62hTY/tAQJxIeN4nJj+epfR/dCX2Pun7Q0yzvs3N+UCTZ4RWSazdSu0WFTe9bhe7w3dT0moPo7s/Jyb/90mnXZr73waeAbS5UVrY6Y6YN0AZ8svLmonNBfRbfehS1xddbC4F+OmHhjWYKi8popqXF6AinASbuCOMEdR8KNy4KPJ76n1i+Jsod02DZsAOMn88CGQkLo31/x1HG7qHBMOHtl6Hn1ZeD2s1NLMNCJgp2K4PdS71g+ZehULDiV7BVb8X3kQyRY2TeG2ipaLvTIikhbX8aREZHMB3tpTvPQOSvrKwCtDo1+PrTOUPnC9lBIq91gdiYaKiqroaiggIsy7OU8GAb9OOs3+gA13n4yzmtelpBWwGoDSpFd54IwMnh7KbGnTgjwI7X19/f99abyDCA01T0aQH2VTHRkRAY4O9dWlZ+TXJS94mvvfqcVFlZBo88+mztjh0pL+Fd3zhu7sRpAtPpdI889NA9rrSR/7wBKkrl5RW8oqISeiQnn5r17Ng5+/j5wZYtO+S42Ojj3x9BwDBoHw9tdF+1er2oI+KgxPYqdqcE2HdKrsA8hgLzvRRAjfGx12GcyDQ99usUNVJ+CbYG7HZ3AFTPBi/YCS5aGZBMOK5JWnSobAql1eF10iAFHonUiuUraXCkLDMz+170XeO46EBwwiUenMFFDF9cr3bj2W7BVZNKtxVKTOFPUqBkTIOa80CdosEyw27c9aGDoPwLvXr1Ald9Y6CCSSNIwcQ3u1psvGlJTe2PeHkRuj3ojlZQB8xmy4rt23fGW622MJQP5cUXXywOtW0Lv/76K2zYsBEmjBsFCQmxDsLTFtBfb7BCanoNlFcZUO9ioFJKMKRvIJIgxzFCOdl5diQIklJ1EioAKZ+9EsG69wDY0rJQm5CAGwxgzC2Exh4J4B4dAf6+PpiV7dS1MDwltjFhA/uDq78vVGfmgEUMstAgPoOGKg3koijZjXXgFhIFWm9/LEEVrF69Tr5g7CisX+0gVpg3VosZsC/hPXslM3cPd/He8wm07HjDhk186iUo4ueiQYKjAWXJ3dMHrFYLHZDK3N1cQRg9OVJdOEOgwa377n/cXlFRRRbYaB9yJ84w2j/s0on/EmobGmlg4PQ3INSBk/W1Fcv+VMz78yelGzZmjz32fPOGDVvoAKyPHXd14jSib2xstL8PHeh2XikFqAdwzmxixuVUyjkDtUqJLziJd5ASqFLC9MsvheycHJ6TnYMt95leeoMKLLcgM/ACFjIDpMS/gEW9DsxnojBUIPZVtIgL9jJctoCfSzmwwldBPjAdeNZtwCs+B16PPMSUi8GZHWkSe/NOsFsihQeJTsrOnfDSS2/W7tuX/hT6Eun4B7hdWoV5aqUIMiaxvb7xljVBA17l3J7uPLUCVMDclcCfVal97y2EsDZZ/sx162yMK+aRaVxKKi1lQ2LR8/3u3WPxJ62Hb0vLT0I3AJ2f+AWQYbPJlxoMxvdzc3ON7733HtTX08qXv2FB5ZzMT//xxx/COEFoaLBoJ48MDn7eWogIdgG7nYt9O4UlTdDY/PfeNEeMO6A+Yzw8Zj4CitAATK0MTKEEU1oGsG9/490S4vBlx6lsYxgKtRISL58GE956EcKHDAClVgOy1QYKBUfdXQfbv98FSx5+BQ7+uQAMFWVYj2WmaK8RD6aGLdt28vj4WObtiUTnfJn1cIJkcfPmrTB02EDajnZ+AtuSrt26s9DwcJ6SsodIj2PG+2yZ5ZEk2L4jBTIzc7Lx10aHZyfONDpndjrRFrharX7swQcfwG8tSx9OJ+yg0blDUVEhPPjw06bFi1d8hJ60T6cTpxkKheKRu++6ZeCIEcNQFs6j3pPLUFtDsxEcQkI72BJbazBJ7A2IjYk8sZmdViDtJTYumi1buppHRoQyrQvq4Ge8TPD9NPuLSiRz6wPMdzKAazIqvahIKih+2H7YDaSFOXQv4jFkOthcAlCLRKd+AUBzKjIMLAtbg0MVF89qRd61O32C6KggJysTnnjiheaVq9a9gr5fovtXwVbk/FUflDDlUnwixPFCzlcH9lr9eMZvn9dLLsM0DPyp1UPCQzM8g23MZrhe9trzBTQTgfkHRnp66pVMmqCQIJiiiv/dMH2FS6pr29pT6I0k5bfuiV3v1ek0kQ0NTZQ4slJgiI2N3drc3KxIT0/vnZ+fr6GwyoXp8myYO/cP+OyzTyE6Ohw++OANSOjSDaN9NHlloFUr4EBOA2zbXQEajQLqmywwakAIxEV54nUJFbEMHh0dJSmV7SQJR4HC1weLXw2mpWsxaAZKLGt3o4kpYsJB1aU7ZsqJzJrK4B4SLsgOkZ/mslIw1jcLkqdQKaC5ogry1myApqJSsHPOorrEgcoN5YZk5khaPirDdTVVUFpSBjFxMcyVTPSe8frTscjLK+SNTc3Qm8wzn6o27WwAtiF+/kE0WMXJ4lxdXT1TI+HVubqJpuCMginh9dfegh07d7+NJKyT7Jwl6CQ7nWgLOg9390cffPD29lu36Uhgp1RcVARPPfWiZc6c+Z+hD43Qnmfz8ecEdCqV6sP33nvdy9/f1+l1HkCSxFIPUgwSE7swjVZ96pQeVL7ycnLl6OhI6WTJDkHCuuHp6cG2b0/lXbrQyPnZAsw/odRKwHTxwLzGoWo/DpgLflf7C/IjKUzAkPgIHYxiLvRS5A/GQiQ9qCjXL3VYcrOWAbPW4EUl/vfA+1ycDxyhjJxEp7S4AJ577lXz7LmizaCd8kZxvQ0EJ0z1w4fGUpj4tFaSuGVG5vz3HmQu6bIE/TQAAS2EBxgf4sJ480Oyz+53ofEfmvvlMTGybLeqkfBMRKUbVIxpbDI3DuyR9Me6goLDtc0wdMMHDuib1Lt3ch8/P5+Lc3LyKXElVVVVpai4pamUym5NjfXdtm3bBsuWLYO1a1Yh4cmAESOHwDNPPQShYUc5ULQVmEIFJWWNsH5HuVjGRjM83WK9ISnBW5iyzsrMZjHRkR1zkCbmv6pbHFi27wZ7Vh6AWgX2mlrgzUbQThyGMkB7uk5A8UaFVu3mAaH9+4NXhD9Ya/ZAc1U92MxqUNBkKcpP1YEMsGTnQnN5JYqfFbSe7kh6kNAJ0tPqnU4Z2bRpEw+PCGV0YCucb0u8EOvXb5QnTBgrTK6c9xCEJ5D5+/mwvPx83tDQwKqrqjnqLoz29hyxvTiVQDnTNzfCAw8+bUYCdg/6kMGSTpwF6CQ7nWgLGg8P99tvvvEaF51LGyd+n0qgIlpfVw+PPva87aeffqf9OUR0xOEVnTjtmN6/X+8bnnzyQcV5NQKKilBNbQ3PycnjPXv1PbVmWZkaDhxI57Ex0R1Cdmhkm0ak62probyiEpXfKCZmSs4mCNJDS5rcgLn2BuY5GpjvKMgvVfPcEisEhoQzRnt86KBgEitSzATxwd/GfCQ964E3rgJu2A9gygFmKcHrSEjpDJ9/EB90WJYcSdH+vXuI6Jhm/TKH9su8jq4a3RERGHNxLWblnRiUxJBAMi4rguOvXPBY5qzd9yldMlBN7tuK8Kg58KGgtBketPumtiY8C8vK5PHePo14/WaJCWtuFCuNtsGQvrS2Osd5WwvI+MfWzKwcHhoa1H348CEe3RO7DCkoLEpsbtabrFZraHBwwPD7/ndnzKVTL4S4uCiYMGEMxMZG8ksvmcpi4hIwz9opqxiPqhoj7NxXBXqjw1R1kL8OBvQMAJ3ODfbu2c3i42M77AwnplGDMjocTH8ux2K0YLYiwaqoAYW/D6gH9HfKxAkASRImBbxiukFoXBG4wDYwNXPQ16tARlaqVCvBbrFC+d79ULx1JzQWlYClqRFUOjVofXwxYpg+phAHs6am7OJmswUSEuKYVnv2n9NyIqBlrl27daXahHWFCB45x0/Hd6o75xGIEKPsRUUnMK1KCYVFxdDQ0ARVlRXghyRIIjJ/OssZ87e+rgHeeucjk8lkfh59TmHn0onjQSfZ6URb0Lq7uz30v3vv0NLm6NPWWGBDQedwPPn0i/yLL76jU33JXGyDuNaJ0wnSgG4KCQl+4pVXngnq1hWVrPMFKGNGkxEyM7Jp74MkZqxO1XIPVNCLC/N5RWU1O2EDBW2ANmL7+PmygwcyQaNWgKf3cWwCP63AONHMDZKJtANlvMYcCZLXSAhNmMIk1yQAXQwmBkWNZnHseB81M6SLiUF5E4A+F6BpM/CGdcCb9yAROgjMjGSIiI8Ky01yBavNDosXLoKnn32ldtHi5bSvjxyyo6MjzOvieu7KLkZ5CKEX46vVnMnlFVnzt75nN+bdD0h4JOhziPAwprZzPkSWbMYZ8j+NFkzz8rLalVKsiklJNLuDpMcHmFyypKaWrLEdDtqQsyYjM6e8pKQssk+fnsEjhg2ORgV8QlCQ/8jknt273XXXbcoeSQOgd+++oNUwjloToyVsbu7HMfCEcm4wWCElrRrKqoxidocOGB05MBhKCg5wzhlERkYwhbBc1wHAcBT+/gDNTWDasAk5hga4vhF/G0EzqBdIAWSi+kRJOaYZCYvayw+Cg9aCX2Am6DwxfXVKMDYpMakcFGo12E0mqEw7CCU7d0HVwSxoLitDEmuDciQ/B3NyucVqg67dujA/slB2VtaXkwCRGKxnubn5LDQkmFmRAFrMZjpDjFvMFkaHrnKZc6VCgfQeCYAggfSJ5X8+8B8sZ1d3N4iOicG0WqC6pkYcykznUqlO66HMgPFwh19+ma2uqKgiS2xkDa0TZwE6yU4n2oKLl5fn8088+chJdFDHCTEKpYbXXn0L3nr7w7WyLP8Pfelk006cXrihe2HcBSOffu6Zx8KnTJmIekwHKURnAzAtDXX1kJZ2AEaMpMP2TnDE+ViQNLA7JQUqKipYN1SwPD09UB/pOK1CrVaBRqtmu/fsgy7xsbQzHuvqaRqUOF6gorpl0ybWq2dXFpeQwJgKlU23vsDcBzmcWx9scWIdepetGmkElgklhXonyjIyXmAqQMV5G/CmTeh2IhFKBbs+CxYvWQOPP/3hwZTUPffhnbRHp12DI2V39IWgMjctk5QTSfGVmEIDst1enr3gZ7r+HheEJ9POoB/t4aHhWSI8GLFBaknH35aNW2YKNgewsK7OPMnb14zFew15qLAsaD5igpf31qW1tVV0z2Gg21Krq2t279ixS+vn55c8bdpkzQ03XO01fPhgZUhoCDfqa2HfvlQkyyWsR49ECAlxnmfTXpCsyVxYZMvMbwC1SoJmkx0ifJu4Tm1lPXsmixPWOwwUN5USGl00UPHHMnA3YY4pVWAvLgfJ3wc0I/o54nSioH5IFQYc5cBdtxOCY5vAP8ICrl4yVJV708msInwJ40AzPfX5BVC6aw+U79kP+TtSoKmkjPXskchCIsNQx0fBEoo+7Quj70SmOq5unnYgyaEKU4Bp3rkzlVdV1VDZ8vr6BnKssbGJG40mXlVdzZBks+ysHMjNyZYLC/LlxoZ6plIqkRAosSo498mJrDhL25KjgWQQ67KXjy8LCwtmzc16SN2zlyd06XZ6Z79Rtg4eOAC7UvZkoR6z2enbiTOMTrLTibYQHxMddfddd83AxuM0zMIKZVoBH3/0Kbz86tsHDAYjnfJ76FyMTpxWBHp5ebz13TefBF0wfryjaM4XoEJjMFpg86atvF+/XqfO7CxmWmV5GU9Lz2A9uneF0HBUsDpaecC0uLq5gtFgYOlpB3hERMTpX7LRXqBCmZGRCQld4skyHcYRFQ9qV0jhJLPVbslIevqjG4JuMBKfOMwvVF6tRHycI/Atcmgn4lMCZNSAN6Me0bgVBsZX1M16EXJfuAeaX+gDtTMXOkjIUbFuHfdPuLAKZHYXZiVqeqIrVATHX7i7PGshMisn4VG5HLRzPkjDmB+1hGSWGgnQwHpJ4/uubFqJhEdk+EQfHyNnbIhSYmE0uyNzHoYJzESyc7TDj4ttNvuWgxlZ1enpB3uiIuq6ft1mmD37T7ZqzQYWFBjIxl4wEnx8yXDb8Zerq4sK9h2sgV37qpAcK6Cp2QKjBwWzscOTQedGs0TOGzsCmIkmkwn2FhTxqJhoZl++DjNLicVsBl5TD+reSaAIj8R3nszgAgMiynLdepBsVeAZbIWgGAO49ZwOaRVKrrPZmMJqE2Z/JZVK6Oz6ymqwlZUDq6yCsl2pkLduExRu3IJEKAVqMzPAWFMNCpRJFRI/RvWHkSl0+hSvc+BsJUIULUmNbU05rF+/iUuSgsXEREFQYAALCPBndFi3u7sbI4um7u6uTKfVMo1GDW7o7+HhzmnvH6ZNam5uhsysHLZv7165qbGRrjONVodhUz6gkJyFTcpRgYSHYRvs5eMDGQezhNU9Nw8yRuG8fqqB8tLc1Azz/lpstNvtvzl9O3GGcZbW4k6cQTCVSnXl5dOn/jLr5x8cy0lOJSQV2LBDfPaZl+Hrb2ftqKqqehh9yYLJudbEnk/Ym5O1KykmLhbL/9h647kBBjZMyratW7lKqWQDBg3EtJ2qWR01rFi+nMfGRLGY2Gj0OEUKA3botAdh3979UFNTy3v16skCg4IxXbTw6iwC1vG//pwnjx03RiJFq21ChmymxZy2rVFYa+OmHABDGkDdUiQ2qcDsNrH6hlYgiSDQiUcklFIrGNCfLJvlcAXsxu9LVd6wnfWAI2bGoOlv6wwGt1kKSXkpnZND63xQTt7dvfh2aoMOIU/hOwqz+gs1g3iSGKJFdrHBiH8eZqm7HztR/jtcrijvsvc2nYJ9ZsI6o6ayscsLFTb7jHtycopEQEcGHawzFF0vdGTmmuI8+JGH/3fpa68959hXcyL1EOXwy59T4a2v9oCLiwaJvg2eubcvXHVxrDh3p0OJMSp4TY1NsGLNBj6tf19WdcMDYFq9ActLKwiPxzP3C0d7e06qTZF0wHPuBV7xHcbfLngI958GB5vvg21LV/P8zduhm0LBqtIOioNayWQ73UTlS4eUcny3pFCIZW9k0lrt7gY6b2/Q+XiBi58vuKLzioqEgO5dwSM8FFQuLsjVqXhIVaIZR4o7yUoH5t2JgBKO/1etXMc1ajWjmb+goABwIeMMorE5Uh63Hr3CNtFiBpPZCPpmAxgMBm6xWpnZbOZZWTlImgIhKTmReXh6OW4XgxSOr+cKKiqqYPPmbfzSy6ax09YuYtlkZWZDcq/hGSaTqRv6nGO5dn6ic2anE4dD0uk0I0aNGnbhhAnjHA3cqQD1HZIGCvPz4IEHnoRvv/95XkNDw4PouxNdZ+NwZjFs0MD+3bsndmEdufTqTIK6/s2bttDp86xXr2SxavKUgSkgMyMDoqIiT615WwyXrGkFBPhTetiBAxlcwTh4+/qfXXt4SNmU7ay+rg78fHyAtZn5mEdCmUJHq8XUAcB0ccBcewHzugCY3wRg7kmQk7kftEo9qJES0IobkUzHQK4aiY8fvioBgxqAnxO5EaY+eyv0nXkLwAszoHLmFzRd9DeK05fZA+NS9JJCdQ29V1KomQwyD4mfuqo8a/6h5XDvc2P+g5JmNwdppJKBN7WIEhYyvrp3g0Ib9J7dtHg2pPOLArxMVpldoJSYL513gm1cJKgUexZX1exzhHREUJD56Kjto2UvNNiTl19QlBQfGxPWtVtvDIvCa+mu2yFPmBnlxXmweXsGL6mRmNlC+5I4BPnpYECyP2i0SAI6Uiwxw4l40xKpxEFDGFNLYJq3gvJAkBu5rAo0A3qBIoJmd06iTxHLzjDuDeuQe9CBo/gTiXFAz8chqEt3Vm63s0vuvQNC+vVGMqOFprIKsBrIAiCWnlKBTimEhciP3WIBMxI0suTWUFgMtVm5UJF2AEp3pEAuErWspSshf+0G/L0T6rGf4ki2VS46oDN9mAJlVMwAUQKpbE5jO4nvIuK2ds1G7uHpwRITu0BgcLBY2uqoQyiZJH9tOrr2t5MUWHE0GnBzdwdvHx/m4+UB7u7uLCDAj7m6urK8vAK+adNWlHdsV7xpwz/tf8FnzwVgPmmQ0Or1etbU2MD9AgKI9TovnkLge4uLS+Crr3/Mt9lstLS2E2cBOslOJ/4FhUIZExMdOf2SSy/BBvHUjX6vXrUS7v3fY7Bk6co3LRYLnaNzuPWiTpwZBDY360ddeunFauoIzwfk5xdAQUExHz58EBOjvacSqJDl5eay4KAAsdTs1HawdLq8RIoKkMnV1NQ9YLWYWEBQkPP6WQBMv5+/H+zctUeOigpvh6EGyi9SqPBTQvlTBUB5jRoefv43ePWT3Ttigmz/6xoBa2QruKIOG6RQksE0vNv5COoaSkkBnvgZicH0xmuTUE+d/uzNMOr5m0H32A1Q+er30AwwE4LjrquTmeFiiSn86WHOZU/UJAvKsxcS8TiE92RT4ROSdqcFYKyCMS96FREefFvygwpN6Dt20/LFAcG1bpy7qxmMoSVvaklS2pD1XODts2l5ba1DMz86KFjaSHO7SqV4wmAwhjc0NnqAbLFn52Tz3bv3SFjG4OnlKTjEUYFMsLqqEmrqTayiXg0VNQYynCDO3Bk7OBRcXUkxdt7bAaBZlJzsPJpdYH7+ASB5uYI9rwisaenIXbVgx7jQeTyagcnATsboDRYy00UDr10AYC7GdKIf7elyTQa3gP4oZ76wbf8BPvjii1nYgJ4QO240BPbqAWokKVaDEWSbHfmAHT9ploaqqiRmeogAEYhE2IwmMNU1gL7CQYKqM7OgdNduyFm1DjIXLYXc5WugaPNWaCwsALvZDCqdCyiIRKmIAGE4mM8CLZ8dCQxTtsuwfsMWToQkOSkRtDodcuGTKEx6VjjnqIFaDe4enuDp4Qa+SIBCQ4JYU5OebdmyjVdXVWEZB2Ibimk9B0BtDZ2/s2XLDuiRlIxk5ySIdnuBeZiyMxV+n/3nbpvNLvYAduLMo5PsdOJfsNlsPt7eXjffdNMN2ACeArKDCsyPP/wEDz/yTOnevWn/45x/ir5klrUTZwcO5ubmJzc1NXcZM3oEU9KG3nMYNOK8eMlKPvniCUyQt5NRDNoD1IFzcnIgOCjwNJAdB2gGjt4VHhZCRgt4Q30Do2UtZ4txCSYpYe/evZAQH9d+eULGotc3w4cffAL3P/iEce26rR9X1Jge/nUVbHvhOtiN2TwP3W+yDXZiFtNZloH4lAaTzMRKKcx21GUVqH+6oNoZiL8TUTker2BwLZKeSS/cDsEX9tpQumjPQNlsdxvNZTsqrWqNncvWoJBpyyoK/vrHGt63ZFPRYwrtShtnoyUG/lSqmLtKpJs9m5muy5SKwrkb/P2bsT0bq5SYD+3dwbJPUDC+fUlNbbojlGOCeFKci4vL3d26dfH2R5JYU1srYV2UDHoTlBSXciK0sTHRyBmOMhCB8kB7MTBukFcmQ25hg7DGZjLZYOoFUajIngThOBz4LrL8tXHTdj5y9DChUEqe3pj5DMxL1mOKrGJiyl5aCZpRg0ERGobvPgmlU3IBMOUC6HdhOI7+iSm9gPlMAhckNbU1tay2tpaHRccyFz8f8IuPhYjhQ6DbpRdBl8kTIXbsKAgd0Ac8wmjJpyC4QCfwExGi35Qesl6HrFx850gu7JgGS7MejLX10FxWDrU5eVCasgdylq+FA/MWQfaKNVC4YTMSoCKwW0ygoXqPwiYRKaCZTOI9/CTJD8bFjnFct24T9/X1FoYrRP0+Fe0LhkltigqJD7Urvj7eEBkpDkZm9P6iomLm4+0FWlrmh/edtcC4kZlxlH2Wk5PNwyLIVD81DqcQ2Ch98+0PsGnT9iUoV0ucvp04wziLpbQTZxDBUZHhpdlZKWLEqiM7RVp0/8P3P8CTT72YX1pafi/6LnJc7MRZhgCVQjH36WceGfbM04+IEbJzEqgMzPrpFz5h/AWMZhdOiWJwOCQ1LF+2DHr3SgL/wABUoE5x59oaWMdkuw1Wr9nANRoNG9C/D5xW8/FHApKduXP+4OPHj2XuQhE8CjANNqsN/vhzAbz9zkf2/fvTFxoMJjo7JxXdP5aiEfjvoIAY0Jj0EKhiMBAfvwx11uFIcnxRz1RS0kVHR82PeAIVbxlVTwZWvNZcb3SrW3ZgYOzy9P6QWx0OzWZlpVVm/9u/+A4yf/8vVKr9EkyyfT6TpC70m+gklrCdyfyXFH+/B3O94CEdk560YLmrMQImO//DJvP7Hs7KOqZJbCfcsL71VyrViWo10yFrIGbgi4qTr1qlvOyvebP8s3Py+CWXXMy8vWiPRhvA/M7PzeF6gxl+X6Fnvy7KBBetUuzb+fX9MdC7B8llx8mEwWCEFSvWylMvnSyJvXD4fntpGdQ//BIYfv0DmFoH3GIAjxefAI+H7wCGpOSE6wVTA69fCTzrdgBLlaNQdXEg9dohCqOmqgY2btzKL7hgFDs02NBC+vE77duhZWyOGR472JDENFVWgaG6Bir2p0Pl/gNQk5UDVvQXs0F43z9A4dFHq+80I0JKP1l6o6VytNfHNcAfvMJDIDCpBwT3SQbPyDDhr0QCIfrC4wHeT/FevGSlIHSjRg0T72t5/2kBvk+QQsyPmpo6vmNniiC5ffv2ZmFhocIk/lkJLJtylMWtW3fyS6Zdemr37kgKSE3ZDZMuvLyuoqJyEPpkOi504kzjOGtcJ/4jcA8M9F/+y6yvBo0eOwY7pQ6wyEYNMxKduXPmwkMPP51ZWFhMpmKXOS524ixFmEajWvb8c48nPvTgPeK8gnPKDDXGdevmbaBD5SA5qbtDOTgdcBgogF49e5x+stMC7HT3pO6BrOxc6N+vN0REhJ2+9LcFfHd9fQNs2ryNT5owFnXDNuQI7yFLWqiUwGuvv2NfuWpdqtlseRWv0Ohouy2loP6n4FvBD+zQF79fiurgKPwMwd5Oi9yDVnP9A6Qv0rkzVrsCagyecKA8AfKrvX6f0mXT0wG9G0tgK1jYFX+fq0MoVrsnyLIKCQ8ThIeCxGBkpZ3/vDHM688yF9XLSoButHeHBvYxXVf/Lyv3V7r3ONA6k+gVFIcP77rr5jtffflZ1eIlK/hVV05re1kgko2sjEyZ7AEs2GSWPvlxH6hQETeZbfD6owNh8thIVE4xyA7QlUkBTknZAzqdDronJf4t75IWDL/Mhrq7nwLebMB3yaCICge/P78EVXKPk+hXMFvszSDvHeY4hJZyRtKA1DcdQOmD3xkSvXyKE5922RS66ijkw9FaEJzXW4iQzWQGfXU16MurBPEp27kbanLzwFRfD1a9AexIxulep/CIbGwVmgMUPjqqdyTvag93cEMC5Nc1AUL69oSAHl3BxccXVO6ujmVwLeV4KF4UNn7gb9pztHnLdk4DGcOGDWZi2V1baTodoPhRmtE1Y7lmZmXDvn1pMrZ3UmxsjCBjlN5T1t6I/JDBYrFCXV0drF23iVuxPEYMH8RCQkKAZo7/8W6MSxmSnR07UvmUqSgPp4rsOMtpwsRpsGr1+vuwXnyMvmeg8e9EWzhF0tiJcxwqrVb9wLXXXPF/X339JVZXo9P7BEEND5Ng9co18OBDT5fu3Zf2APrOdlzsxFmOWKVS+fv4cWO6jB0zQjN16iRlbPw5YKUNOzhDczPMX7CET7t0MqN16KcNkgrWrFolJyV1Z34B/jQc6rxwikEKEMGpgFG9M6Bi9tf8RTD54kng5n4KjSW0Bxi/n2f9zq+88lKmcJh6drYNDCyoXGYjMfv0s2/s3373c75er38fr36LrlncdxLgqeAFBkhEXXsqJn+8zCAUX+mBb9Y4X38oywj4U/yxyVCPfCAd/ZeiDrPcYoeChiZoDJkMRnyGZ4FHnFal/A4DIEtqhzpTG+cL1oZ51hg06pvsqK0qKX1c3sRkdv19mZl5zttOBOPc3Fw/fPP/Xuxy263Xw8GDmdDY1AxDhgz8d7ki2ck8mCGrlRxSctTSW1+mgt5gBSsm6pbpXeCe67ojOaFZe+f9JwGj0Qhz5s6Xr7/hGgnkVpyQZndKSqH+gRfAMGe+c3bHCN7vvQSud17nsMx2eLzbC8kNyQ5me9MOx2+mAqn7IgD3AfgdCQsWWFraQaiqquGjx9J5WofNzrQU/FFBQuH8ivfS/hxjdQ00V1RBdUYWlOzYDXVIqswN9WDW6/G6VewFaiFMIm34nEOeWr2LwsRrdCaQi78vuAcFQUBSNwgfMgA8w0JB4+EBajfaB6QSM0VUb7Zt2QF1DQ184sQLSKP+O15nCSi9OTl5fM/eNCDz1n379gKUVSxizSHyIQhISz4cT7k7nxH7qTB/aVky6hC8IL8QYmOjISm5O6N9TPv3p/GDGTkwaFA/FhIcjKRLKywZknzu2L4LQkKCIS4hngIS4XUoRNpU8P67H8DzM19b3tDQNB1927NPrxOnCa1qYCc68Q9Ex8RE7V23ZoFbWETEiTcQohFQwI5t2+G++x+v2bpt15Po22mh5NwCrZUZgW5Cr15JN//5x48uUdFEeDpgxu9UAcVuzpz5HAka8/Z2mk49XTjdZIdIDuoOBoMerKhwubjqQEWKpJgYUMGC+X/BmNHDT9v+oSMC47l2zQa5Z3J3ydvXV8TFaDDQqe/wy69z7V9+9X1pZWU1nUvxDroy8UwHg+8HtbkKYlD/moSlMkViEI6y4o/556pQOPewYha1rPAS/BFlCXUpG8hQhM3ZVoz2n3YJDqh9obzoJg8v2KX8FjgbiteEPidxbq3Qqap2BrjrjCqFN20eV+MFk02+T+vh8dmdu3adaMVZNeunL8ZcdfV0MT1FCubs3+fx8eNHMy+S8dZlizK4b88eLjE7NNmC2Ysf7oCiMgdvHN4vCF5/bCB4uHfA/jWMx6pVazkql6xbYpd/hyfpoPmzr6H+0ZfFwZ+0/0XdJwn85nwmZnlOuF+RXEA+eB1AzR/4A0uSKYElfA3MdyrGAX9jwRqQgKTs2ivOlEnu1RProU3ElwbeOCrAck0dbVAVfoyMlpCJb7qOgiBmWYRDAUAhcJAOvCZUphanwORaQV9VBYbySrEErnzvfqjPLQBzYyOYm/Rgw/fYLBZsKvE9LXlD4dF7COgnfJ0ESeXqCu6BAeAVEwlhA/pCUHJ3KK2rh6Kqaj7xoolMQ6bbxXIxeh6fpDAPz/MzBZG3DJoaGiA/v5Bv35EC4eFh0JXO11KrxcGlZBxGISm4SqVi+LslFSI/xGxVS74QMF0002tCubFgHtbW1UFmZg7H37xP72QpLDzUscye2lfnu+mZtP3pgnTRvraoqAjRLm7fnsKvvPoarDTmjs8vYZRCAfv27oFp065vzs7JG42+/zBw0okzj1aS1YlO/ANufn4+bz766P13PfbY49igGJzexwlJAdmZWfDQI8/qFyxY8gr6vOa40IlzEK7YKT159VXTnv7uu09ApUZl6XTNWhwPJCXs3LET9Rg79O3TkzpZ54XThNNFdpwdvL6pGdLTD8LsOfOMOTn5pjFjRrj37pWkDA4OpkMFYfWa9fyiiycwV1cPfIg6eozPkZQkod0jWq51hGIg4kk8QoaykjL48adf4eKLJ0JtbS0sWbzS/O13PxeWlVesxhveQ3eQHjkdwKQxvhZCZRUMxRheZLEqehksungXrVmrUVpFtIU+6bjd8ZuyB5NiM0MDfs0AJSxv3qDKNX7p8oJcqIywk+4sspDzA94uMjpSkRmRE1mWi0EtXfi/fRnHMkXdFpSSJK1LTd0wJDm5J2alYylOE5b9X/OX8GuuuoyRVb5DcJAdjIUdvAPi4ck3N0Nqeg0oFQxCAlzgx7fHgJ8v7Zs5ifLFlJWVlENK6h6Ur4ltyznGw5aVDXUzngbTynXCMhvt3fGb/SXoLp3kkLcTkTEkOzzzVuDVv+LzSJiI7MR/BsxvOv52xgPbgaKiQjiYnsH79O3FfP1oSalN7CXS//AHGGcvBFlvEEo202iAadXA3N1B8vMGydMdFAG+wHzwu48XKPx8gOnwHjJwosZ36XQg0YACOvKT8FnU6MVvSo2xphaakAAR+alKz4D6wmIw1TeApbFJ7AUiEkQzFTQD5ZArjIOINGWHY4kYEUOKmwLrsEdYCEQP7AuBvZLFd62XB2gwrmo3V5DErDWVPb2Z6rYIBP+cIYj67qgszY1I1IpKMTkyERWG8ip7ennwwMAAhbeXJyfjAY7bGZ3vR3tDOcq5yApamtaI+ZWRkUUzOnJCQpwUigTHk4xf0JlHR5Jd0YZJUFJUxFNSdkNxcRkkI2ns2jWeeXh6CKMLx9Umi7S0fLZ2jvcb9E000wSPP/6Ccf36zS+iF7Vjp/iAwk4cL5yl2IlOtIlRgwf1X7NuzUJQkeWf41XakOjUVlfDY489b/n625/I4toj6LCV6sQ5jDB/f79vn33m0Qv+d9+92N6j0nUmO9a2gIrQH3N+56PHjmbe3u7HL7cnC1TwViPZST6VZMfZ8Rbk5cPnX3xv/uKr77Nramr/Qk+y+jXY1dUlKSE+LjQ4OEinUEgBt95yLdmTB1+yTuXrC2oyWiAUpNYgi1Q2sFjMYn+WQpiXpXvoXZQGLOcWRZJwtHIX0aNnFai0WVHhKIb9+w/Aj7N+b1i4cFmun683q6isrjUYjHvwJlrbfsbNzj///PURJoP27bjA6undAjIhwKMO/F3ruIfWxCQlppXShHo1Jdupywnigz/ttgqprukDFz/DOmon8RLj0IhKcaq/G1TpVDTbIw4atci2z5mkfuTe9PQTWZ731w/ffzLlmmuvBAUpdBgm7QlK2bWbozLIBg0ZjO92Nq+o6GccPMjNJhPExXdlj7yxFdZsKQWtRgFmqx2Wfn0hRIRR3ThKGR4DZrOZZuT4NVdPP/oyUckVml56HRpeopWJGG2UMe2FY8D3h3eRSKDieiL1g8hOxg3Aa+ZigC1k51MkO5fj71bhSWpI278PSisq+TAkPIpd+0U8TBu2YnFiITqYKQLzgf5T4ZITimyLc4anVCOp0QFq5UiK3JDwoKKOThEaCIrgACRJPiD5+4IyMlQYYJBcdaBwcwPJ3RWsSGwMSEwbKyuhIicXagsKQV9dCyZU5umsH1NDI9iwrLiwCIckBwVMzHQQMD60NI5mOSg6Gtr7ExwI/rT3p18v8IwIA1d/P9B5eoLWG4kZxgkTjq6VwIo0nQFQRRF5TO+nAQ9ahWeDhvo6GoSx08GlQUGBUkNDA2tobOR0OLJCQQs/sb4giYzEtEVGRTFXNxqoobRgWbQ3LU7SQwenZiHhPngwi0fHRLKw0GDw9vF1zgphmEeDswysZgud1yMcGeMwGk1gsVq4zWpj8xcutXz51Q851VU1pON8g04vHurEWQWqDZ3oxJEQGBYa8uNrrz437robbsaG4TjqMDZXNjuHb7/+Hu6460GyuHYNukZxrRPnOsb0TO7x6xefv+s/YNAQ7HzaQXhEp0HNDd53NOVGaJFO0Pfj7aiRaFSUl8HCBUtgypRJ4B8Ygu87hdZ32gLGYfu2rba4uFiFj6/PKSE7pJSl7t4HM2e+oZ+/YMks9Po/dK0JA5k8o9O76cCdUUqlMiEqMiKob9/k4N59egbHY9xCsdMPQCXJikpURUUl1NXWQ1lZuVxdU2vz8vJUBAb6K7y9vMDX1wdomZSXpwd4omMKmimjciLlhUDlQ0oDpbPFX0KloBGyMrIgJXUvzP1jQeny5av3W63WhXiR1h4RatCdVSOgMWNmT1IqjL+4aqye4d5l0CciCyZ335TSMyy7AcUxHFMajsnXCF2SRNOpK9H5ktYKCRo/cwHjWjVwMwOVxCHbUwf7fVzAKgnVGh0DO7dPuS8jeyFJt+PpdmNiYvdu3/w55/vgBFR0hVxhpMwWBiuWLhazFyFhoeiPkcL61lBXj0peDiTER8C7PxTAb4uyQaMmIwV2+Oq1ETCkT5CI0wkBydTK5at4UHAA696929HDkTRg2bYD6u56Aiy70wRZoHgHbJkH6t49SJidNx6GlvrfFiR3kNPGAdSvdfxmSEC6fAPMZzI+06q+URh4bc/69Vz+ZT6ELlnHzAXF6EXkDEmElVYU0jucKaD7qZTEcy3OcekfcaHv9F980vvI0XValsZRv9cKsgNIehRuLkjqvEAZHoouGFQxkcD8fcCM9c5oMkJdSSlU5hdCc2MjmKwWMKG/HsvOjOSI3k8m0YmUCrWbfuM7xb4gJEY0O6RydVh+842PgeBeyeAdHQk6rLNuAUiA/HxB7Y6k1vE0AsMScaa4nkFg/mzauJ6HhoawqOgY9GhpOzB9djOKNgeFikgbxRevnUx8RRkiyTeZYc/uVKivb+QhISHMH8sgIBDrAE0ktZaZVijIL4Bly1dDZWU15OUV0L4kKC4pQ7LWaLXZrc1Go7kESX/LrPTJ7MfrxClGSzXuRCfaArWQV4wZPWLWb79+I/kFoN7ULsURGywmwfq16+G2O+4rzM7OuxE9nb1SJ84DaNDdMWrksFc++vD/3Lsn9cTO4iiER1KAHTvx5ma9sNSj0tDymTYm+ERfRyd0I1CLtNmsoBQdHnZE7VnbjwpYU0M9PP7E87Z58xYV3HjjtWHXXnu5pnuPJOzvSGFou0M7BOoUW3AineshxUgFB9PTLKFhIUp3D3epw8kOzZgiMbnj9v/p5/4x/wP0oaUTxyINlJFEfHqhG6hQKKJiY6NDu3WND8YO27x//4GKuvraKvxOe2XozCt3VPgC/fy8/UJDgn1iYmP9wsJC/EKDgzy9fbyYp5cHeHt6ApIi8PHxFs7TExVQVFIKi0rE5vlt23bZFy1alrl7z/5ddrudZp3I+uJZvWk36aJPvBkoX5MUmjvtVpRBrgO7bJlzdZ/tT78w/eMAqxFGI5XrguIRjfpTFBZ5iFihR+WOraW9GgnP1y6gX4xVxIgESM1gt78rFLtpxFkz1KDSXur+F1fdPeiaun2sHzTQe48DHz/88L23v/TSsyqdVi0mZvJy80CrUQtrXZdPv+RvIUaFcsvmTdzXx5Wt3a2Az3/eB3Z8udXG4dHbe8J1U+LE2TvHDSRSZN0qJWU3Hz9hPFORVbejQdQLCerueAyav/pV7H/hVjN4PPsgeDz1P4ehgpb7RA7hp2CRWG+IRdL3f9RHum4Fec8gAEOu+EnmqKWeGwB0SAIF6XBCUoFcWgJ1r34Izd/8BgpUeAGJDpEcptUIskWzMzK2TZgxwA0mbMoswI34aTTjb4NoN8RyM4wDLcdyhE+ff8dXzMKI1Vfo6KMlvvTR8px4FsMSAwMSKDQuoPDwAMnTDVRBASAjIbK4aMCgUkIJlmkjkh8bhmXCuBo1KjBiG2rDdpBsplNcSJ4cr8LwsVzJlDbN/ih1OnDx8xakJxCJqG98rJj5ccV3eIQi2RKzJCS0FB9n3rbE93RBUsPGDeuBBlyiY5DstG7fhRwgOjpOQg5VYNA3w65du8SsDJ1jRYM5Ppj3NBAhjkKifMVPA8rCN9/+CF9/8yOo1RpaYocOyw3bX0kh2SwWa11BQdHWysqqpfgUER0yM52PrlViOhQ0ykT7Z2kTKhUifbqg24uuCF0njgKnVHWiE0eEv6enxzsP3HfXdS/MfNLRCogRRbxySDGl6fVWDRP6p6bsghn3PNy4dduup9HnI8eFTpxHoEb3gTFjRjz05hszPfr064sy0NKhtwIqG9VVFfDpp1/zioqKxsDAQNfLL5+q7NqNTNQeRniQrKxeuQr2p2VAc1MzNDU3Q9cucTB58iTwEevtj7Kv2zlz9Mbrb8Nbb338Z3VNzefoMX70qOHX3XbrdQHTpk0FrQv1DSSnLbJKQkzP0e+WeNMn/aZ+hUBxbPFrDXrO8U7HJ8FxLxG7OXPmw4hRwyE4mAYI2iB2x0JLh98awk+FVY3B8qWLYdr0G3YaDIYx6HkiBIIqbwg60g5pSRV11kRyWo9mkEZEw8KY+RDpdKHovN3c3Lz8fLw9/ZEOIQkKCAwM8Pf18fGw2+zSwYzMok2bd+ytqqrajfeS2WgymXUWW7P4J5InfTEGid63CoUyQiblEv0sZsUNB1bmzwKYKfOdmHdGCOcS9LFz6IdFHoV6biyKQoKkQyWkUQLDjzpomIv8EqlMlYcSUvzdoFGNShIGpsAbg7s3pU+5r2wTl3gmvqAYRSRPxSCHjYZqRyyOiHCtVrNo8cLfk0aNGSGsTD373KvWkSOGqC6+aDy3oALXr/8AlDksRqxP6WlpXLaZWVqhFj77JRNq6lGJR8X90vHR8NSM3mJZ279E+1jAcGf/PoePu6ANwwhHguQKhl9+E4YK5LIK/C2BEpXxgG1/geTtAyZDEzTr9VBTXUefpHMyMmlNgyOx8fGgob0yLfUIM5lX/wk8516UKhRZqhaaYJB6o84nmKcT2PbY8wug/uk3wDR7oUg3GR1QENGJiQTd9AvB9abLgbm5glzXIAiO3IBVic7WwU+5SY/+9QBmJD/kRyRIjwyWDC3gvfaGRgD8LWO85Vp8HgkTN2G+k8xQHykIG+WNo42QyOAB1mEiK448xz+CaOB/vB+vCD/65CoNqLw9wYLXTXh7k4cLNJiMYMBrJiSoBvRrRnmyYT5S60RvEASIQqAwMTw6Q4iWpSrUajHD4xURCgFIfogEuQUFinN/PCPDQaklfZnaO4rvaSI/WDbbtmzlwcGBLCIKm5X2DGZ1FCj/kRzX11XztP1pZDyB+fh4YxE4MpDkRKVWgr7ZwMorKomQMQ8Pd0e+OkGmtetQNnbsSBHLc0tKyvRr12/aUl5W8QVepoGd9owKHw0+6CLQUZtL7a8fki2PiPDQoAB/vxAPT48gb28vPyRb3vv3pb+nNxpfwntO0mzu+Q2qG53oxLHQNzo68ts333gh6bLLaTUaNUwMsrPTsQlnEBEVA0qlk/jg761bNsIzz75sWrVq/fPoQctrOnF+gnaK3jlk8IAHXn/t+cDhI4dTT+FwBEkNxYX58PzM1+3ffPMTWdla5eXlefOzzzw67KGHH8EOrpXRC1Rgdu7cCvfc83DR9u0ptOyxEJ3Vw91j2PTLp0x+8vEHpLgEOtKkpVNsISnkqBnTwfy/5tAZTuk5OXk3o8d2dCSU0/38fG697torxgwePIDRKJ7EHNaQaM9BfUMD2O12YZ6UZpKMNJqLnZrjxPAIMfJIhIWUrhZYUVmqqq6Fhvp6Yfq3tqYOKquqsPNrgDr0q6utMyHJZzdcd6X69jtuZlqdc0OtUEso/ocpE4LEkCNFjRx9b7mXQN85WEwmyMjMhj179sPHn3zdsHXrjvvxwvfiltMPyhBaKueLjghQMDpKKBUMLacja0SV6Fol9NxA4uW/q9XNDS8zhfQojchLqNzLdnsaMOuluxfdneW87RDkreBhNUEs6rK9UUuPl7QQK1ezZMMf2mjbfJ3aVsVgr58LZHhpQcayptKlLZAT7yyHsP6NYDciWWWQjzpWOl4+iPp6EYpHnoXDQZcVUM5mCgFojRuHDRv88V9//uT6wINP2X786bfvAgMDR376yVvxpJT169MLPH0cJMSGsrpt23ZeWKlks1c2QVZeLaaHQVJXH/j8pRHg6kIzJ85Q2wNUUvft2wP6Jj3v26+32FTeLsVYUgjrZzXT7wDT2s2oa2IGIHlQ/vYJZPp7cf9Af7BarMxisXCz2cKVSqU4rb+xsZHrXHQsPiGB+/n5IQ/AOoFlwjNvBF5DKyKd7w64GqRY2jLR0vYowV5eDg2PvYrEczZWKzX6MZCsNiiPCoGY158Cr2lTsIUgJZ+eaRmwaBnAINfynd5pwg8kD9hmYAMA3GIDjsqujPWfIymyV1QDb2zG301IeozoR9+R/OixjUM/uRrbioIiAMwDjZiFodkiqt/ULtA7kAhjHvE2ZofoK+35ojbLrlSAGe/RKySxJ8yAxMeE35uQ+DSrJbyG5IcewKeINNHsjwDF3Ul+lCh8tMzNOyoCfBPiwIM2/dM+lrgY8EI/ScymU75YMQ7ONqg9ZXw8QDlKTUmRUXFnoeFh7LSSnRbQXiKGeahvhOamRm612kUeU/tP5rIVCiX4BQSJ3DwkV/8AyQfKFTdDY2Mt/PXXYvjwoy/KUlP3fW6z2WjGvU7cdmxQhkeho4GnMHQhPj5eMUk9EmODg4NjAgP9PH19fFTe2Cf5+/tCYGAA+CN5RaIIaekH4bHHXyjCvuA6fG49uk4cAc6C7EQnjonp3Xt0e//uO28JoUMKU/fsg3nzFtRYrTbNgP59XS+99GJSISEjKxvefe9T486dqU/hM7Tx+JwZ0e3ECYGGBa/r26fXMy88/1j4xEkXglJFnYACMg6kwZNPv4hysugj7EBoqRUSiPBVP3z3adKIUaOw/3AOfiEpam5qgLvufgBmzZpNcvMuupZlWRHYAb1w2y3X3fzWWy+Du5sbWeaB+sZGUKOi5enliUqDDMuWrYInnnqxGokAEQA6vLF179QF+7BrwsPDIvz8fAPJ4g+GyUwmi7kOmQnGzWo2mo1IYmxGs9kgyzLz9vYOiYwMjQ4I8A/18vQIVwnTcw7Y7Ta7wWAqa9I3Nxr0xnpERWVlVSWSHawPNNQslHxNWFjorVMmTxyE9UWiQz1Dw0IgMiIctLSBmJbnOMFlqyBORcWlUFJSCqWlFVBTUwt6VJSo4zUgEbOYLdDQ0MCLiksysrPyUwuLiqhjo1HEtnrhTpwk+lz0ZV+kOZ8zhbIvt1tQV9egPmZ9Q7bUvrR3xaNH3LyIxSXxVPBlLtDFkg/x9c959OIpyuk2lSJkc4ArVOgcS7ZId/T0t8FF95WAbyQq0EKjRX+aFLACjQKUYslmo9zmoRpYhJdy7DY4oB4FGehHbeoPDzz4wLXff/+Tqa62Og5/X4Bk/vtXXn5GrLYaM/YCVCCxCkka2LRxLW82KNlPS/WQklaF+r0ELjoFLP32QvBwQ7GmyLQHpGxj3Zv7x3w+bvxYh0l3msFoLyR3aH76eWh8/xskDVT3OTSPHw6NT87gkbHRTIdKuIenJ97398AZLTnKzsqEsrIKHhsbw2ITugMr/xjk/JnIExpEvjEkCaz7UgD3fo60ELFC4tH46vvQ9NYXQoGluNPSNffpF0HR9InQFB3Ge/fsyXRqImvtSIMgIeKL89NZYOKz9XcKC9NGs0BIjBiSjObySti3fitnjU2Q4O/PtJh2ez2S3AYkRvhJJNBeXA7NuQWgIfJEeWNDQnVoZkgh0kTpJFBUxFvxkp2EQYH5hExbj2THgEo6FrUgP41I5IxY1kR+aDaJCBPNLFIe0awZGYog0qV0dQEd7cmLDEeyEymsvfnERkFAYldwDyfdu6WtQmLWUaQEy3jrli12Mk4QFR11ZshOC4R8tJRra2BmtUe+xfOOgaod27bAO+9+Iv/x58JfkLg/g560rO1wuKFDYYVEdGE6nS60a7eEmG5d4mKwz/ANDPTXiDOBYqMhHIko9kWgFrNvxIkoPpRXf8fr6aeehVdfe5cs3dLsDjYmnWgLVGc60Yn2gGrbiKCAgFuCQgKHVVRUbSwrK/8Z/awqlWJInz59pigUkrmysjw7O7tgBfp/TQ914j8B0k6mdukS98Ytt1wXc++9d0HavjR4+pkX+eo1G1+12+1v4nW9JEm3XjL1ws/m/jHLoWAIxUQNJpMB3n3nQ3j/vc/mV1RV3Yv3Hr7+uKuHh8eskSOGxKjVajfsqG1ms7kZw1O6ubl5SAompaTsTT94MPN1vJc2v7eljFKP7Y6Olt8RqO0jpZHupd6jZeqF/Oga3UvLB2g5gR+6v9mJ4z4ataNlA/R8PTpaSkZKauteOwndBOzAYgMC/GI9PT2iPNzdI318vdS010WMIsocyiuqoLGhoRHJTX5dQ0NhTXVdUUNDPe2fIYMeMpI7eg91YkQAabkZzZxUoevEKUSvC796BHnDiyhnOtIRUSHTM0mamrrwNtqQLLyOhcLpYTq+2HCF2spfbtCqwzYGuovReBIw5NQQmayHiXeXgsYVRQolhwIVehc50p/QD8kPrWaqRnEpwc9ChRLylm0B72+WuFy9M82wK7dUnIHl4uLi9uK0y6Y9fP99t4KfjxePionG18hQX1tLI8D8nR/LWUaBDckOKshWGRZ+OQGiwj3amRKEpIV1a1ZzX19v1q1bgtjD0G7QTAumOuPL70H93Dugq6oFTsq7tweE5m0G5kLdC0aE2gRyLcDMIMJfUFiChKeSx3jsZP7GD7A2FDuu460G3TjOEr7CDHBnTIEKoWwBw9yFUHfbY2JpGS1dI6Kju+wi8P6/J4HFRMHGdRvB1UUrzt9R0Rk6rd95shBLailvJCgoyoMDB7N4SGgwCw4NAX9PalKwrGWz2BsEFjPITQaQa+uhLq8QMnak8L5I6gQBqqkHe3kV2NHfllsI9soaxzNiOR/FF+VIkCCSJ8eMIc0MWVFQTESAVEh8VEiAMP20hLJO20J+xJ0gYTTENyI+6MjYAeWD2tVVzPx4oqItCBC6gOTugvyoPVombzEOYpbtBPPNsWeHh4YGQXRM7JklOx0FykymhZKSfPjwg8/h7Xc+XoRt9xXoS/0C7Zcci66nq6tLlwED+nbt3acnikWQKxIaFoF5HYry4efnA1oddj2MBkWonClfsKAon9vKa6yTKbt2wN0zHirYvn3X5ejjPGW3E4eDiqcTnTge0HIVWkdKy4xKyQNBy1li0VHtpJHtcnSd+G+B2pKBfr7eMydMGDs2PT1D2rf/wEPY2NMBskQI4kNCglbOmf19xOAhQ4VCQh1eRUU5vPvuh/Dttz+vr6ysegDvS0V3OIhodEVHPS31AtTqk/JP76SNmjRSlo1uPzoM+KwCEUGKH8WdNg0RefJHBdoNdRS6xm02meoL7dWgzepEnOiTCE6LVnOCGkUnTga9Jn7tLyvs3yok1UVkLpeWs9lt1m1We9OF6csfpnauXcDCk0rUXhciv/+42Ms1ItXXVWw8F7oRXk0cXW8YdWNVIZKaLgoNetEF0iOd+h/9PER+EDbUk1E/b8wrAVcMuzIqGLZj1AoWrAOXNRlJt99x/2tQUm7hY8dfhI+S6Khgx7ZV8Oa3eZBRpESSTWaMZXjv2SEwZlCoGJg+JrCuZmUe5IUFRWzAoAHg7o5N/nGMetPeIdr/EBTgxzxufwpg226xhIxhGL6LfwDtWGwT2gQ+L9F+nQZozHwPpIrPwEXhmNERV9UhkCG9wmVtNygtKWUmu10O4YxFzHyfGbfvxutqJAgm0F08DrzeewGUsdRNyWA2GmH5itWQkBAH8fGxQOcgnTBEGul5B2kyGpqgGsnK/rR07qLTsajICB4aFsqUZAFOEBVKk3iwlZPAjgIyZ/4CfuXUKchYTMDNVnEOEK9vEHuKZCI/ldWCGNmLSsF6IAtsGTkgV9WBTIYXxEw5ig+Z4VZI4hVEbOz4nZa+Eck2IvEhAlSnUUKtVgVmJEU0O9Sy5I1i4iA/ZPQA6Sk+q3Z3A1c/X3APCXYQn6RECB3QBzzCUHaobIQyTuTnOJopFNi0ffsFUUuIjwFle5dDnguQVNDUWA933Hm//Ouvf9AqA7O/v1/XcReMiunfr7dvQpc4ZSwSbloe7YZ5KxFBF6D65CSQ7c0LIXtqePKJp+Hd9z5+z2y20taBTqu3bYBkuxOd6EQnOgqRqMhPkmXUTgD+REezEdTvXjNq1LAf16yhST/iKUrIzcmCZ555GeYvWDJHrzeQIQuyZvNfgUPDceA8GNY8P9Hzwq8uYhL/mDFFJO2xYIyM6/HXlBX253ftuvO4lugWK72HoDrz1b4gj265tHzMCUkhGyO66b+5+JWy3+0V0AO5QS/UdYagiyMz12LFI0kI6UH4ITrtFukhh542C9hRRzXVGXQ6V49QyWh1Ae/ARFC6RoNNFQ/L1hXzxTu92K5cd2hsxqAwIjdPC4dH7+gHDmNqLcpVG0oWEh0yOFNVVQ39+vYWlvfavK8toFKbmpLCqyprWBIqyf6hEaB/+Dlo/nyWY5YC4TbjBvB6+1lMU2t1BBNGy9lQgZfrVwGUfQlS8ybUqZv/fjNmjBT/Jei149CPg75ZTySGW39byDRP/Z845JPeoU7uBl4fvgSaEcMw2vhOUiQlZIsNDbT8lY8eNYz5+fs5/NsDoWC2FAADk6FZHO66b18ar62rBxql1+p0dKAvo71/Hl60f4oIwdHDpxmsuXPny9OvmCaJ+8U7Wt7jLGjMDy6sxiEJanDsEZIrasFWUQFyaSVY0zLBuicdbNkFYhkdt1owBPwnZoCQ0mCYdvy0EAFCp0cCREveqrVKJEAqYSKdCBJG4NB+H8f+InQYP6VGDRoPD3Dx9xHL3fy6doHI4YMgoFsXUNCMhCgdJD5kDOJoQJJTU10D+XkFgmx6eHniM6TsnyfA/M7PzYO33/6Y6416uPeeO1gokkWqO8IaqShXqtSY5mPl1bGA9TM3JxOuuvrW5h07UiejT6fl2zZAOd6JTnSiEx0JmrFomZVoQayfn++CO26/sdvzzz0OVdXV8Mgjz1h+/e1Pmvl5Ad2xrFB1ohNnBD0v+uxNxqX7UEFzHI8vc70k88tSlt1BprSPC6Xgk9joovh2V6DHgFqyhEbAMGUb5GtM/OG7SrL+4KngBSbwslohEIlPuMShJ7fDSOytu3MG3ko1fhPxwEdb1TChGyPEjBB+l7kEjPYaMR00G2RoMHlAca03VDa6QXF9AFgVYTCkfxIfNHwiardIvhi6lv0yLftFkNzl5+bw3NwC1r17Vwgk64LiulMxPZoCj2FlZhwkS1W8f7/ezA2VZGoaTEuWQd0dT4CdrLIpFKCIjYLgfSuEguiYvsJ3m8uA1y91GCEw7AWwYPMgCABepldiUUgxbwH4X4XfnbMLmFlyfT3UXn8/GBeuEiauQaUC9ydmgOdzD+Nzh80+4Pvqa+uQ8KzkU6deyOg0/zbRkrFifSESBZNRmNE/cOAgLywshrCwUHD3cKPDepkGyYBOpxWH8mooPHr2OJT4zMxsDNsAffr1avs5Ck/Ep8VRnPA+OxlNcFiLI4MJMqbLXlYJtvxisOzcC5ZtqWArwjw1OQwtkDEEmlUh8mNDtkskx4K/m1US1KuVUOWqggaVQsz6oMwdmvWh/CPz8rTsjGHZqZDUaTw9wC04AHzj4wTxCRvQFzRE8ERZHoX4YBy2bd3OY6IjwT8wAFlW+/PpnADmJ511lZ2TB/n5BfzCC8cznYurQ46PVm9OBJIO3n3nHXj1tXfmVlfX3I0+ncucD4OQ3050ohOdOMWgtibRzc3lqYT4uCtdXFwU23ekzLJYLHeh/4mcJt+JTpwW9L34cz8rl/5SSIohDgtaJMr27Ea1bmjunzeQMYrjQjX4hBW5q77cHuwxweJcP0V/FHa5ILbO/Nj46qLfyY/AnweJTwAN6o0ujXXg7aqFcHwihimhPyr9I1FvCqVrxBmIBPxLj3J+Jz2d3iGj5mqXJbDZFWCRlaBUKEHn5o+kwBedHzAVftfGoItDFwXMNQzS92bKCrX2/9m7DsA4iqv9Zq+r996bbcmSe+8G27jQayhJIJQQSOVPSIEkpBNIA1JIgISOKQZs496Ney+yJatZsqze6/X937enA2FcJNuyZXs+/NDdltmZ2bm779v35o1ITkoRjc1WjZDHJ8RREIsXkHydd86LdmHvBflq/H7Hjj3wKKgjR41mMuvQCC68ETUTbiDHwXy+np5Ir6eoXe+RLoaJePM6Ult2EnUWME/mrnV1cjncKK2XGFy8MMeTSPodUfAsfoOo1i6SzOTSVXacqgZO80y+Z7VoHDmEgv/9NBmHQTycMHcbdeSOPF5+jNau2ajedc/tyFvCO7rawBd1soDo6OyglpY2tFstLz+uRoaHizAtK1a48PXzJRPWYOE+MBm5LlyHz27AF25Ez2Cz2WnR4qXqLbfe1Lt5LFpbtBddxsAcHPQDUmq3ezLGOUvKybE3l2xrNpHzSLGWyAHHaOsEcRma54cN4seqFyx+9FTjY6BaC4tUnSfZwWcZ3rh98PbA0G86FngGHx+yhAZrWd6SJ4+npKkTWQwFcjfzfT5xcLIY3r5tuzspMV5ERF2GYgfgfkUGvJKSMjp48JD7+htv4A19EGnNnyssSjtn7q208dOtN/MWRFX0fgBexuj6VEhISEhcEODxbgbWDHC5XIf4tZzfJdHvkTP3lVnC7XpF0SkxnoUlIRzcHw5YEnzre3RbL1ipB2UUF3IoUvy1MMh8DwgmgGf0AVZHzaD69t+PbK3BiuxfAngl/1HULWQUNjKpZgp3uSnebqUBxVXi5kA/y1XxMRbmUy188Jej7D77wfe+YDqk8U/tPf+vK6uUli2QX2PCf6fTRA63DzW3utS2Tj0FhCSI1k692u4MJ0VvpmarPw0enCPCIxNYMGECPhfIJDnv4GEqKzuurccj1FauTgMT8FYWOK1Ud/vzZF1dyodyq/lyQT82ks81TLwhSCCKTsbThIFE+G0koh8l8kEaelS623Hcj/Yd+6h6zBzWQBZS7Z3kc9v1FDr/RT6Mb1F3os3HtrHoev/9j92RUZHKocN5akR4uNvXx1eNjArXO+wOeG1cfn6++oSEeBUem4iIcBEYiK8vJvZM/JGeWBMJXnQv/yyBtPYfLFik3vGVW3sndk4FjC3vvUX9IIAQBscizlXTQM7SY2Tfups6P1lLruKjnnWG3J5BhnGJFuGvg5vZZkC4m4GqfY1awgMnyu4OLh/CB8CaQjqTicxBARQ6II1Sp0+hpOmTyBwYxGOmSxxrIY57tLC/UIQRXo5iB+B+Qpjjzp271WnTp/F9RdBDH0Ax07vz36Hvff8nOyorqxHOVu3ZIQGcMFolJCQkLgi031PPSwmJ/o+cuf/5tVDpMSGEBUOXB6+DOdvP9y95AFkAew0WPJYNyYa/NJgMD3l/iEGdw9ttHVkNnc/5tNc8lfx5CvbTguuh+Jjo+htvmrvgzbf/TtScR6q1hET7Xmqt2kw693GyGF3ksnfwB4/JFl/QQ2V7BnBT79FYpwrrL3o+wlwKv1SY9HuI/+eUQktvzDs/z9qGJ/t8hEml1v8ZqPVVM9eRj+fTfOZ0UtAPO7RDvgSdL1HgVaREf5PIb5hG6j6vTTfwtTqXrKW6677GuojLdtjJ75t3U/A/n+dyvzxn28UqceGiperMGVOFycTHs4hFWxoaGrQ6I+UvrgOvBQxt1MSD1va+Afps/35toUvKHDwIG7r2nEd4RQraAcN9YgHkPF5JztwCsq7YQLZVn2rJELSwNzS3q80QPpjTg6xujWYdVfKgQ6IDu463a0d0wXs8m9Z38HwFBVLU4CxKn3M1JU0aRzUtrVTf0ERpackED9kpw90udXD77TYb5eUVUECgPyUl86f6fAjZE4H7ynbjDXfyuF72KI8lLKzdR8rq0oP3W0hCQkJCQkLiFKgOmPdptJ86gfl8qofCCR1LnpHRqdcdqCpc9KXFRs+Ev1CLc5bFsoaMhlhm0kOxDXSvw6g3OBQxIdRhjPqdU2z7PTlOlkr9C3jqKVKdLrL4+gU+dP/9DxOZY0n4ZBGFzKQdxQPUNp8bRdSwR+jlFRm0Yk8YVbWEaKFsvr6+ZMIaHiBKGkDou152QxeP6joMAgCv8ZdVFv5qQgbeE8yL8ZggF+/Ddu82EDwkoGZybVPJ+qnRI3ZQpluQ7w02PgbvjUR6P25DKomIu0gkP0NK5Nf4fQLvQ7aGU4Ar5a6qofZX3/WETbnsZMgaRJYb5nG5Xw4dUvQG2r/vAMUnxApkxdKxmIHI8fPz437x0cSN13C3LwQgGAOZEG/fvksdOGgQK8k+EDvdgXahfQY96YKDyDAglSyzp5HvfbeTaeYk0sdFaYulqlY730K+dyxisF6PkYVJoN1Fce12im+zUrjVSXruO8z/UbHAOJepSZcu0QNB5ey0UtPRMipetZ4KPllB5fsOkpnbGhEbQ0az+bNQussRGEOdLByrqqopPp7HcV/dV6Gj5KR4+uSTFSNb29re5C1YEkGCIcWOhISEhITEmVC52B2efeNm4VLnClJCmLEwN4ObwT0uKm3uqqrCT3o9KXhxW5vjqsiojQa3OpBJP9KraySxzaQXOiGGGx3qoP9zmQ7+haw9mRvk42Ox3DBi2OCg+IQkJj562rJpi1pYVEzZOcOEf1AqbTqgo/nrA2ltfjZ9uHcy+SXdSyOnsDgKvY5E0NUkfHNImJiM6QPZ/LmIAHK49KxBjFrImje8TTNAm7Tf2yfyLCp89dTxCYuddg+5VW068v9KLNdjPImoB0jE/4SUmO+RCJ7Bl+Su1q5zBoBgM6Fs+/trXD2un8tFupgossyZ6FnHx0u8P4Ob0tNSxfJla9TUlETWR6cRUhcKTPadDoc2Lyoza6DHbXahwXUQRgPp42PINGU8+X7tZjLPmkJKeKhn3SKuH+ZDsVrWDtdzFX0dLopus1Fih5OiWSz65GSSE58Ps4l5varNW+neFltrG3WWlVP1p1uobN0m7b05IID0JgPpvHOfLiNgPOK+Hisrd6ekpvadiOVy4+KTqbCgwPfAwcP8EXBhTbA+VsyXBqTYkZCQkJCQ6AFqDi9sjMq4tly4iZWBAIMGOQx2K+rg4KxbF9XlfYT1kXqFFbW1nbOCgz9ljjlUpyjJ2AZ20mDWk0lRMgIdrpE/dlmKnqXO0qe0C54SbfUNja0Hc/OunjhhlCE8PIaqKsspNjZapA/AHBeVjle10a4DNWSzY90govBQP7pqUiaT2xgWBBkkAsaSCJlLIvJuEhFfJxFzF+VVZ1GnzzUUkvF1ooDJJPyGs43yeFp8MplFsDAyxRMZY8nJGrDVxmSXhZVqiOJt0V0WpyU80JIf+I0kXdJV1LGwltw1yE3CpNhgJvPd/yHDsMe47CH8PgwMkff1gqfBK+B0U+cnq0mta+D33ECHkwwZKWQYlMWXYcJ9AvRM6u02mygrO6YlXegPfgV4kZwsDtpaW0VIWC9SYvcFcG0eKLroSDJPnUC+d91IpsmjPZ6z9g4iOwsfq51vE98nPk5xucnc2EJhRyspPSuLku+8mfxSksitcM9yWW67ndwQSvzaO9+ps7GJyjZtoyOfLKfaw0fI4OujrbujZ6GkYP0d3NeL2QfnA1z/+voGam5ppaTkpL712AmVhg/NpnfmLxjR3NyCRAW9TqJyOUKKHQkJCQkJiR6iumBRXnj6tXqF1EnM2Pg3lMmYUOJ0Lmdc6qDrVx3LX9jrdEvLGhpa5kWF7nC7aKQiRBxIN+hQDQses6BYf6dzSqew1D3r7sxjwXOqgH+ckn/8eKWpra1t4g033kJGgyqqq2vIYjaSj68/81MbrdteSW0dEDtCC926+Zpk5pMgkzAUgXA0Nt6vuo1UeqxZNQckipDoYSQsAz2CKJCbHnIdidDrWRixKIr8Gts91GaeS3srhrqTRv1EiIh7WDDBWDjhmKhv8Ouvkgi7kQXPXG1ivIPJrTYhXqcj4/iRZMxhUeZNe30WAC92V1SRjcmzMJjIzQQTmarMMyZw3THV6gSSySQ0OjaWdu/aowYFBQp/f6wVc3GB+S0Wi0Xs2L7bPXBQJt+EU93uCwm+H9x3CHfTJ8STZc5Mstwyi0VQuMfLg7TXre2aNw2iBwuSunILSLd5F8Ux8R783QcpdtokMgb48z7cA0Eum41cfC7GusLiycXCqbGohI4sXkbHt+9iUcRC1WImvclEOm8a77McFxcNqLOi15Jh5B8poEEDBwhfP4zDPmwHl+0fGEJOh123bv2mGLfb/T5vPWHgX3mQYkdCQkJCQqIXeLhw+KbD6QHJQohhIGCKgHRQ0u0ut8/A2Js2lpZ+/GU3whmwpLahbkZExBahuodxYfFealdlMbAYUIL87I65VmGyPubS5/+Z7B3aSV8GFlEZNGvWVbNnXD2LfP18qLi4WFVVt4iIiCTBxHnJumPU3GrXxE6n1Ulfu2mA9voLYMLqcrrowP6D5Ha7RDpWudfzMSDen5l3Lg6e1CODGpNhoaP2Tqvo6LBTcGg4b+NzNA8NyLL3WP4r3GTfn0uOLbs9BFkoZByURqapWPjz7HmZYGKs+PlRx/zFnpTKXK7rWCXpmGQbxyC5gcLln0A0+XqJiQli0eLlauagAay7LnYIlWdCe2nZMRowMO3ihLKdDtr94WHm50vGUaPJ5+ZryJCVwbcWWd7YGpr5Frs074/a2UGd6zaTc9teCh6RQ8lfuZUyrp9HEYNSqZ3bCJGLeUCODh7OLIKwNhIyubXX1lHJ2o1Utmmr5vkx+FjI5OvLoseXuwfjsJ/1SXd0CRz0E7KwVVZUqDU1daK6tlYdOmyk6LNsbN3B1x4xfCh9vHBpRnV1DbKe5np2XLmQYkdCQkJCQqIXWE/r1bih96wjpzWb2RkzPSZqisKqRBloNzhdSUPu3l1+6P1es5rldXW1c2LCtqtuNUcnRELXZqo1G8itU/RBNtfVelWEPqb3PfInV2f9U137uyE4MSnuzptvuHbEsOFM7smuPWVvamoSQQG+FBLiT+8vLab6ZqsmcLBA5E2zksnXp2sxUYAFgdVqo/y8fNq1a68aHhFOiUkg3WdoDpM8zM9oaWnRhFJYOIsdjRifBBAhZeVkXbZeCzXDufqkeLJcdw2fw+LnbMHliEB/ctc3kX3bDhIGzAtqI2dxGenjo8kwMI3b92WyrDcwMee619TVUnRM9MUVGGgDG9JQ94tQtlMBdeIxIYw60qcPIJ8bZ5BxyEC+ny5SW1o1rxocnxA9zrLjZF35KZHNSqbBAykoazQ1B/tRyrQJlDBoAOnhdeM2W5ubyWVnIc6CB+v2WJtb6Pj23VS2cTNZG1j0mI1k8vf3iJ7+5KzgusODiHFts1qprLRUEziVlVVUcrSMwsJCaMTQodwVfNwFgt5oQrICsXXbjgkNDU17eNNRz54rE1LsSEhISEhI9BKVh96zRQy4dgu51RE6nTFBdcOToLOopBtqd3S2DYz5wa7S0ld7zciW1tTXXBMUuUdV3Fk6oSRo5JeJZZ1JT50GHYU51eGspwa1CkPln1RbyQmCJzI5KenBu+68NTExibWS20HBoZHiwMFc1WQ2i5CQKFqyroSq6jqZ8yOdsqBZE+MpPIzJJoDFCdvaadeOPaxBHGpiQrywsfDx8zULi+/JJvl3A5fnZmHV2NisZeYKYYJ3yuP5WJXJcMf7S7QQKLzXhQeTz1238DnnIHb4esJsIX1CDNk+3UkuJpvCZCZ3TQ05Dxfz9ljSpyYz8/mihwcUNCwiUuzcscM9cOBA5bTtvAAA0cdt37Fzj5qZmX1moXkxga5C/bD2UFIKWeZOJV1inHZfXeVVpHZ0siAykrutjWxb+J5U1ZBl5AAqaWpQg8MjRMbEqyl52liKYBHkExxIOibp8ObA2wPPnI6FqJ3HZMWuvXRsyw7e10iWAD+yhISxkOq2qOzFANcPXhwsNny8vJxKSkp5/DdR2bEKbW98fCwNHzEKi9AKveEkXsW+BF8rNS2DYmMi/T/dtG1Sa2vbYd5a7Nl55UGKHQkJCQkJibNA9ZFFTbEZ1+1XyTVG0RmjVBYXQtH5MFHN7jQ2NIYOvTu39tB7vWbvyxrqqmaFBO5yC5HCoiRFMBTmSU1GHTUa9RToVlMsdnVco+Jj/7O780C3eTxJqamJ//fNh+61+Af4M+FhIggm73ZTU2OjiIkKpC176uno8RaNd0HwTBoVTYlxAZrQaWpopC2bt6k+Pj40avQIERObTOXHSpm3OkREZJSnvFOBy9LETkMTF6VQSGjoqckdH4vMXh2vfUCqjcUOHyf8/cjvwXv49TmInS7owkNIFxlOto3byd3UzILHQq6K4+TYn09KkD/p09M0At69PW6Xk0pLy9T0jPSLLnY0cB1aW1v5HqkiMCj4C3Xtl0Cf4d7p9WTIzCLTtNGkBASQq7rGIzoNJt6tkmNvLoljlVQTEaIGpSVRUIBZKHpB/tFxFD9+PMUOz6aA2Ggy+vtTR3092dEHPDY1T09LC1Xu2kfVB3PJ0dlBgTGRfFwQLu6pw4UE16mDBdmh3Fy1kgVcA4sca2cnhYQE0/DhQ0RcQiIhpbm2SC7u3UWoIn8iacDAwRQS5Be8ZeuO0VzfLby50rP3yoIUOxISEhISEmeJyjuHV8eU++e7VHWYojNEegSPPoA1xghh72j0T736UEPhst4Lnvqm6utCw3c4VXeEjkQ66x098gh0YCV7ExNKQSH+due0DsUS+H2T5dBfnJ1YOTN76NDsBx986EEmV13eACZaIWERYueOnWp4RJjYX9BO+cVN2hqOQhE0cUQ0pacEU8Wxctq1e68ay0RzxMjhrNk8c1cqKyvIoNez2EFY2mkYm1fsNLHYUc4sdsjmoPaX3ia108YbVFIsZvL79gOf1/tcwERUn5xISqAfOXYf/FzwVFaSfcc+ImsHGXIGkPBhkdclIrCo6NHSY5SWhtTAF4GZngCj2UI6vun79x9UM9JSENvWtaefQxM9TlL8A8g0ZgQZBiaTq7aRnPmFWkgbN4kcuUdIsNgNv3qKMIeGQWnyOfiIuMnEwi4yZxjFjhpCISnJZGLR3lZTS1a+hxA8ikFPrZXVmuhpPFpKvhEhLJRitbHMhWhV6HPw+G5palYLC4sF5uUEcB0HZKSJ1PQMERwSgiZ62tMPxpGiqJSVnUNGgxK6YsXaJN60lu2KW39Hih0JCQkJCYmzxfr1auVdw0ujKwNKye0eJ3SG4G6CZ5RB1dlDh91zsPbQe73O0vZJfX39tUHR2xw6l1mvqlmKwIqbrBN0gupNBnLpFWOQ3TXG4FAz7nMrNf8wUPSsGdNunD37eiZaVq0MDUJHLpdTtLQ0qXvyOkRxebs2XwdhbFePjyNryzG1sPgoZaSniYGZWVxtFhwgaqyuLGaTqKqpVS0mo/DBSvenETCfeXbOJHYAu4Pa/vU6ix1PPYXZTP4/+Cafcx7EDl9XGE1kHJxJ+iBfsu/OJVUTPGZyNzSTgwWPq/Ao6aLDSIdFHrkfMM/oSEGhyBiQfvp6X0CYzCZqbm4WFZXVamxcIouwXmvmiweISNbL+pRUMo3K5n5vIse+XB6KepYkgizHKoQlPIQMIwZ3edm6+lzzgjjJ4OtHoRkDWfTkUFhGGilGAzUfO66FtyFDG+aiNeQXU3XuYX6vp5A0PoaF0AW5d0JP+Xl5wmqz0+gxo0VkVJQwGJhOawKn/3ngdHqFBmcPEi3NrQk7duz2500r2PpfRfsQUuxISEhISEicC1jwDIj5QYnNVF+uquoIRTGEqG5kPDP4M68brbN36mIT5+2tLF4MN0avsKSxtuWeaN+tbS6lRZAYpRNCm2DjYnHRwCSvxahT/FxqeoBTHeNPSpptRE7y7DnXMunqJnaYgIVHhtPOHbspr9QtyqvtLH6YcrKsCTLVqdHheoFMZPGJyUyBumkyJo4W3yAqyM8ng8EgQsNOl3QAYseteXZUfh0WdoYwtvaOL4gdxd+P/L//EJ9zjmIHZTO1sXW2qc0OK7XHRwslMkx1wZvQ0MBykYm106mFtNl37Ce1pYmM2QPIbfQBgaWBg5D+un+IHb3BxKJZoePHjouw0EAyaemzT1I3PqZHdYbHAevgai8gnPC3r+EmhceNadRgctfUk33fIS2FNVJW2w/kk2n8CNJjftmJ9ddEj4v0Fh8KTknTwttC01PJ2tRCTaXHNE+OjgVQe3UtVe07SDoWG+FZmVrq7j6H0NGxsmNk4bpFx8RwE5GNsB+D+9ZktlBW5gBdUVFJxpEjRfjQIaTtioEUOxISEhISEucIJCOYNPSe/AZr53GV1JGK18MjFAu/H+3SqSFRmTdvrs7/uJsK6RkW1DRbZweH7lIU3REXucfpFSXQSw1Z7GABUqFTdGFD2myJSSaTSJwxjkQgxEY34SAM5LB1iI27aul4Dda31xwaNHVsjJg5NZuC4Yk5WVpcYaKSkhLy9/dlARPGSuLUYsdhdxDW9Qnw96fAoMAvE1gvNLHTef7FDpP+9o5O2rD+U7W6po7sVht12B2iNTpCbYuNEGrpcWGormOizNRHr5CrskYLc8OaP24m/0V6nTszM4d7pZ94ULivESLV0tpCFZVVanw8FqQ8sW6eVNWY18Ldemqgz/nWvffe+9Te1kqx8Ulc/oVqJwueoBAtdNBVWEoOFs/wvLlZaBKLbtOkUST8/E4+XrRtLjL4+Wvem9iRQ8jga6HGomJysGDWsXjF3+oDuVqCg7BBAzWB2KdgsVNVVYnwToqIjNDu06WAoOAQSkqMN+3YsXtQdU1tCW/K8+y5/CHFjoSEhISExHnAoUPvqZOGseCx2/NVcmcrOmMksrQpQkFu52HkdGbFp9y0qaLoY8yv6RWWNTS4PqmvP7w9MnQT8780RYgkpoEav7Uxccc8HtVsECnHakjdvIt0MaGkT0vnvSCLHgsPC6K3F+VTVT0WFVW0p+NfuS6L0lMxb+IEwsbkWVUF7dm1Qz1aWipSU5JEYBDmuJyEkAJck87OTjp+vFLNyhzA1TrFcQAf62ZR0v7P8yh2uL7VVVW0bNkqddCgdJGamiTCw0JFaHAQBYeFiLDh2SJ49jRSHA5y5BZwpyFtMvcZCyJn0VFybN1DvkeKRSD6LT1VI7Qg6RcVuLlcj/r6BtXpcFJsXOwXxaaip+3bdtIdX7mPQoKDaeDAdO7aUygevt+Yl/Sb3zxLBqOBRo0ez319IT0SKimhESxqTGTftl8La0NqcEd+MVluvIZ0sdF8yGn6m/ch+ZmZCXvMiCEUEBdL9fmF1NHQqGVsc/I4qj5wmBImjiFfeBX7EnxPMJdNr4PYiTx9vfsZ4uLj8OAicPWq9bE2u30bb6r17Lm8IcWOhISEhITEeQIET1XhwsLYjHm5brd7iKLTR6uqCyRUxzx0gEtxTo3KuH5vdcEiLT9tb4A000trG47PCQ1b6SK3nsXIaNYrGrtFWFszC55aI5Pa0uNkXr6JFJeDDEMzCYttaoRMJ2j+4lKqbXIw9xVaNrbb56VRVBhCm7rQRZZ379pL69ZtVOPiY8XIkcMoLCLcQ6RPJXaYTHd2dKiVVVXuxOQ0LKPfteMk4GPdVTWeBAU2T2QfMnf5f79bYoVeAHNAdm7foR45UiimT5ssYmKiyeLjg9A7jdgbjUYych8YwsPJPHWMFrbmyM0nd00d9wkzaB1TobZ2MlfWkm31JrJv3kFKsL8nTTVEz8Ugs9p9EHQk/whVVlXT2LGjvuywECb6699eYJFppYLCIrr++nncHBzE5yqY3tV1D9AGYeBb56C33nqfkJZ8zJjJvI3bhct47yk8Xnyc53je5t2OukCva9v5NVQHoG3De73HuotD7Rzvdgb6kDfpU+LJmVdE9l17eBfXydZOhkEDyDiMx6m+69jTgctR+L6GpadRaEYq1Rw8RB219dp8HXtbG7lYzCZPmdi33h3uh+rqKs2zg3WoLh2xw58U7pfUtBRqaWlN3LJlOyq+mq2fuDL7DjxyJSQkJCQkJM4nKgsWlUWk3biF3M4sRdEleogjywuhRCsqzYnIuL6p+s6P99H6p06hHk6NpfX1rTcmmja4HZZcldwTFRJ+XbvIqtdRnY+RmpBxbO1WUvYcIuOgdFKioliMOOjdJUepsQVhT4I5vqBv3ZVFPuZuJJMJb1lZOWGNl5zsTJGSkqQ2NTaLjRs3q1hsNCw8jPnSSYgkk9vOjk46Xl5BKakppw53A5gsu0qOUccbCzypp/lcQ0YS+d5/F/Ox3vEul8tFH360SA0NDRVjxowk/8AALo5Z9YmiDO+5TkiEoB+QSj7XXqWlSXYcKuBO4zp0ZZ9DSmxnQYm24Klt4zYSFhPpkxM0L8SXyuxLcB8fys2jHTv20jWzrhJGMwRrt+trIsNFjz/+C/rtr5+g557/N33tntvJx8+P6pj8P/HEL2ny5PEs9vxp44b19NFHH9PoUSNowUefUIC/Hx0/VkJ//8e/yc/HTPEJcaxL9PQx7/v3i6/Q8hUrKCY6iiJ5zOBeVVZU0gsv/Is+/HAh1dfVUyELK7PZSG+/+S61tbaxgJrP5y5CRjIKQvgio4rF7L///Yp2jsVipoSkJNZCLPr1fqQ21rOg3KPN2yKVx2FIEJlnTCLhc4o5SScCx/D4DYhP0pITVO0/SI72Tm2+TnPZMRpy921aeFufgcUOwtiwnlR4xKUTxqaB+85oslB8XBQdPnRkYMnRMiw2esCz8/JFH0pfiX4E/lYkfANFsp34DYB9vQXGTViXXe6CGW3lbzPNzgQwhmg2JP4/U7/iUWoM22ckRUJC4vLCgaX3HVAMyldUp/sjJhldLE7FBP5Yhdx/z9n5n5eGXP8hvi96jYd2VXbU5eW9y1x/usPtWtm1WfvicTIRPB5goc0hZjq44VOqvOVBcrw5nw4dqKIOm+Zl0o4NCzJTcCCT6C+A5ZPLSS6nkw7nFdD27Xuwhog6ceJYYbPZaOHHn7D4aeILnfwrDuLjzBDkqqhiXdNFEpnYK+EIPeqdmIBH49XX3lGHDR0icoZkkRkT+BGOdzrCzPvxdFvHBD/wNz+kiOVvkOWmazzeL6BLyLnrG8m6fD01fP0xqp12G7X95w1y1zWcvuzzBDfXcf/eg5Sbm6feeut13C7+uTgxzFDoae3qDZSUlEBZWQNp+LAcFinIKiyovb2N5r/7Ednt8JIZqKCwmFauWq+lGzezaPro4yVcpommT5tE3/7uj2nN2g1au+rq6ujaa2fR0CHZ9OBD36NjpWVUebyCfvLTXyE8keZcM4MWLFhML7/8BrW0tNOixcvpmWefoxHDc8jE/XfvfY+SzW6n6ppauvcbj9LAgRk0bdpE+uc/X6aPPvyY+xY/ey5SIB6jw/n+81jk/nYUl7Ho7WVIHRpDTsq89QYKTkliveHpHwcL7sajZdrrPgHGvdtBrS1tqsOB/j3TT30/BNd/UFYOPfTNewNjYqIe5i05nh2XLy6W2AHB+w8bj35a0PX3HbaRbJcyMOonsD3PhvR+/QXI3vNrNnwTZmNDF2aw/Y9thPau5whhe4/tVbaeiID+CtwvxNKf7nMQzAYigTF6JqSw7WJ7ku1M/nj0fRHb17V3vQPqfSfbj9hOJZYgQtE2wJftV2w3a+8kJCQuGPYsvL9Cp3ffpQr8LrjbPR9fEDVh5i+er5OjesPwef+aeSu92+sHR09xgd8vKCj89dHSJSuZ+Ot8fbTSYUCnQUcHwn1po72VDn//F9TynZ+Rb1WF5sQANRyWFaYlKfgMTDxrq2upvLyCSfb14rZbr6cpU8aJ7OxBAk/sR40cJiZNGieWLF3prqysJIfDQU4WRU6nSyOuTNJ7uB6MIGd5FZSR5y28TDHdfkq6lQGNCAGF6+A1rL2jg7Zs3am+//7H6nXXXiNSUhK5Tdx9PRUiOI5NIMxt2GAKfeNvFLrgRTJNHUcKBJP38kygVb6WffdBavr2z6l63A3U9N1famv1qO18KyHWUNcetfnMcHF5x46V07Jlq9Wa2lq65ZbrhdnMAuGk7TLSx4uWUOagDKqtraNx40bRBwsWantwOAQTItG09ywMkCkP762dNrrhujl08y030O133Elz58xkAbuU2tva6Jabr9OSS8CDB0G8ZcsOys8v1ELknv7DL+jqmXPoxhvnUkhIEJfnorr6Bnrg/q/RNXOuoad++WPau+8A1/84rVixhqIiw1k0DUY6c8rISKOPPlrCNYGgVMnp50NuFl2eXuP/Y60lTaycRT/iPDS4+6leEd0XYJGZeyhPC5HMycnia59DQo2LCgfdfOO19PWv3TlBUZQ/8IaBnu2XJy6W2MFH0GvwNMxmu4qtn+fvOyPQnxATE9ngRekvQD+jbiDg3q8E/LDexwYX5tlk5EBZKOMsvp36DYayvcw2XHt3aqCtZxIvAPrC2y9nAu7HmYTWqeDDhrqPY4PwPBm+z/YLz0vtMzaXbZT2TkJC4oJi1+KHOvZ98uB3VVL4c+k+5vmq0Iyhz3a5dB8dmdv8l2FXvxRDv/hFb78TnA1258ZPyo9veK25xdoYGECOLu7n+XIW1GAx0KchPtR6fC89tutFmlq5m/ztnTR+eDSqoB3lgaIlGWhr7yRf/2CN8HrNi7DwMBBkZffu/fTGm++q8+cvcDKRda5atU7df+AQ2Ww2UVvdtUg7zvtC+V4o5Coo5pp7xA6e7mvzY1iCgaS3MfFubGyihoZGOlpaRmvXbVTfeONd18HcPHXL1h3q0iUrKTQkSNx1161CS3F9tvCKCJ2OzFdNoPBFr1DIu38n85zppAQFMK/tElDwIvA/V3kltb34JtVe9RWqmXUPtf3zNXLkF5Ha3Pa58IFn6KRtPj3Q7q3bdqh79+WqY8aOFFdfPfXUxfAO1dVOO3fsoU2bt9OPf/IUbd68jTZu3EyNLEA+u1+akuVjNTHAr/mfW3VTUDACPfAMTFBCQhzf7w5NpNx194O0cNFSLRTN18eXWttaqbKyirtHx+MhSjveYDTye8/PIcr1hK3pyWDy1a4LoVRYWEJHjhTR3//xMv3npdewVhDNnDmNj0Nac0FGPkbv8GQE1DoWIXpfUN1nANqCfubr7331bWooLNbGEKA3GiiIxW+fgK9rt3VooXt+WHMKc5a8Y+hSA483pO7++ZM/ov977JHZPhYLHBDgFZclekLK+gIQNYvY4M3B6xvZQDpfY4P0T2VLY4N7v4MN34gD2PCUPZwN34r4ZLSzYaQhnAr7ERaEY7Ed3gykokE5IHvIfuMdlZls+IbEebiWdz+uN5gNJDSerZktgG0QWwIbPk0oG/txHK6B4/DJwnX5G48a2Paw7WXD9fC4CnXD+Ug7g0cOqBe8AGirt17Yj+0QSdjmFX7e/oChvpjNiXJQJq5dz4Y+yWLD9buv44BvIah1HAePUyzbB2z4JUKbqti2slWzYWVdXB/lAfD24NsQ7cG3XAYb+hfXRj/cwYY6fsSG66I9OB/9imOwD/cJ5aJ/UQ/4sNE2lIt7ANKOOqHt3nahbLzHfUO7vO3B+bg/qAtCxdBn3nNxT/AtinNxTZyLtuNa2Ia2QhSg/7AfdUO5cN9+m62Q7VDXNi9QtndMXceGffgyQN1RPsrB/feOTwDlQ0Ai/nUVm/c4jAEcg2O9QHtuZ1vOhowoOAb9h/ZgbHtXOEYfee8hvIWoTw0b/PT72I6wYYyiruhr9CHq8SYbxhKOKWVDGzew1bFhP/oE9wrHoJ+b2HD9E8cU6oG+xXGoB/7ifSebFzgWbcW27n0oISHRDdUFC3dHD7p+o6o6h5AqIoWCGd/aejcGJopjSKfOi67waw9KmFVWV7KEP8tISdAjVDLxnF/e0Fi5tbom2cHfIOF6vc7ILJUvoD3gx9o3TSYDCx9Bo2sP0cCWCppyyxhtBXpi0oNjWpmUVlfXanMsomNiwKi1wk8Ewqqw+OawYUNFzpBsJTNrgJKckiR0TFgrK6vhnVBNJhNfEeTYwLwUX8PdIAzU+qd/kbPEE24ED4vffbeTblAaHTp4iBZ/slx1uVyCBYCKsKiswZliyJDBSmVFpYiIiBDjxo+hsIgw7YvyvAKiKy2ZfG6ep6VDJoeL3Cy4yME/GVwPjdiClDNRdFdUU+eStdT51kdk37YbU0+IO8BDulkkaXN8MJEfxPxM4GOKikqohPvj+hvmCR+ErZ2ORCsmWrZ0OeWzoHjxxefowYcepDvuuJnWr9vIRQkaOCid3nv/Yxo7ZiQF+Bvpw48Wa4u93n7bTfTxx5+w+GihMVj3xmmlF//zP5o8eYImUAqLjtLTf3iKAgIC6JNPlmueGWR4W7p0FQ0akEQR4YG0ZMlyrutRmjp1kiaMZs6YRskp+PknevrpP9N9996tLYZaWlpOv/3tkzR1ykSaNnUi5WRnaXkgSBjJtnkrdS5Yyr/cHVr4mXn8SLJcP5OEzxnaDWgih28HC449r75FO//9P7I2NZPChcPbNODa2ZQ2c/pn4ue8AfeR7+ehQ4dZjLero8aMEidN1X4pgfsa4nDGjOlgpgn79h8c39nZuZ/3HPMccPngYokdL0Cs3mdDx97Fhm8FhPX8kw1Pou9hA9kvYPs72yNs8AD9lA2PCT5hwyOG/7LhvFvYxrMh7AgC6nU2lAOSvYPNS8QQgoWyprCB7N7KtpENXhmsLDuGDeflsv2ky27o2gYvCEY4/MUgwXPYfsgGcYDr/owNxyM8D6TyH2zYj3rDi4Jr/o7tJja0GfUCoUWYFOqB+mOxJ286QIgc/OJ9g+1RNhB+EGSEkP0f21tsaDeE43q2YjYAx/2e7Rm2yWxoGwjth2zou9+wXc2GctEvM9nQ75+yQZxArAFo77/ZcC/uZoNIAcFGe/BLiPuHPsAx6I+vsoH4QkSh3s+ygUSjD3BPDrKhbqgv+hNePfQXvi3Rf2PZXmKbx4ZQLZyLfPC4zm1s6KPvsg3rev1LNpBsXO8aNrQB9wp1RbvQ54vZ0Neo54/ZICggPCDYIEbg8UCbDrNBjEI0vMsGMQSRiPZAIEKQo8/Rd6gfzkdGJZwHdBc769jQDggalANxDD++V8R6xQ7qhvEPIfUQG+4lxgbGAITJ42wYQ/xtRF9jQxvWsGEsfI8NX0zfYkNfoy/z2VDGJDbUB2MZbUGdINIxztFH6Dccg/EPTyTG8wtsaN8bbOjrt9nQDox3jDf0IeqMuuNz4v2m/w7bfDaMHYgqCQmJU6Aqf2FFYuqMd52qPlBV3QlC0flpRAokT+jChFCu1evEyIi03Q3RaTc0Vt01zIpFS7tOPxXw2wl2t83pdr9c1N6xptJmL0swmaxBOr1ZJbcfc3Qwb3LztWp9DPzj30y2xSvIyATRGBFOdUw8V6xerx4rP6YOzclRFJZIRhN+Ck4B1LeboQJBQUFMtDNFQmK8OFpylPbtO8jaQFHDWaDwQZ7zuCIqi6qW379AKpNUtF1hcu//xHcov7KSCX+peuddt4mk5BSKiAwXkZERwmQ0apPBY+LiKDg4iK/Vdd2+AMrl2uoS4sly3SyyXDudFH9/cmMyPfeVarWS6nRq7UX2MCRYcBYcZfK+hDreWUSObXtJbW31kG27TfMOYU0ZT6YzLwHvVnc+DpP+163/VL3t9luE6EmCBmGmd96ZzwIknSaMH8X3ict1c9242E2bt9HNN82j6qoaeve9j9Cf2n0YnJ3JwmMCC6RC2rv/IBUXH6X3FyzUQhG/8+iDFBkZrs3HyTtyhDZv2kZWbufQoYNp2rRJhDla/3vtHTqYe5h2bt9Nfv5+LJDG0dZtO1nITKL4BPykMuF6/S26+65badjQbHjjNGG1b38u7dixR1svKDYuhfurldr+/irZ1m3yCEKXlfy+fjsZJ4zyeNJOBvQb9x88SbamJqrcvZc2/fE5Ojj/Qz7d6hE6fE8CYmNo2q9+Sj6hpwp4OAfwfaoor6DSo8fUQYMyhB+PiT4bgxcSXW2YPGUqWczGyNxDh6c0N7fidxxc8jJooAcXU+zguwKkCxOjQPJAGPHEHsQM8x5ApvH+QTYQbngWYI+xNbKB0OHpOY77JttzbLhBIGR4og9yD5IKYQEvEsiq98aBNGI/iDmuB7KIJ/YQNyDJ5WwIAUJ40w/YQCr/wgbCjyfwIJgg7ug/HA9hci8bCDOeckMQoFyQdRyH82F4kg6ijLaCUIIw42k9xNhX2EB44d2CIPCSYnzzgfSiD0DMQUyXsU1lw7VAqNFOEH08zYcwACAaQF5Rb4hDiDF4AEB60V/Ai2xxbGgD2guSDbKPeSA4H8IN9cd29C/6EH2Gv/AwAEhbiHpDSIFsQ0QghAptQNnwDjzNBuGJfkefYd/1bCgHQgBjAfcZQuxPbPimwl8Ax8EzAREIjwbmnsCLAfEAMYcxgn0QlxAj+DVBu3EPIHpQN++8GFwLBB33BYIXIgP3AG0CWfeOD/TFtWyY44LjUO/jbBCmKA9CBEIAYgHXh8cE3q3uYgeCFF4xtBVeIvQnBCSEO+AVO/C0YQzjPIgnCBsIDvTvbjaIQoxfiHOIQ4h71BUiBv0LcYN64osJ93ozGx4CQAyhHhgXEDkQm/Agof2/ZXuCDXPLMI7Qbohm9Bf6Hv0IkYlz0U7cA9T1j2y4zxBCGMMYkwDEK7w9EEC4RxISEqfB8cJlturChcsiB+3Lc7tdCcz/Q1n0MPPjr19VFUJvSFFIuUUV7sFRFUHO2NQ51pjAa9sqKxfj+7k78J0zXlGUCQaDYbrLxczRE5FQW+dwbNvY1LzWPzLHKEwhQ03kMhvcNv62hTAR5GDyViNcVMrEtnHtJiqqqFAnzZgqYlOTRV5BIdIdq5HhYWQwmxAHhWudGZong79wdArFxieSxWKi0pIy8vPzEb4I+9H2m8m2Yg11frBEW+MGJFKXGEdVt89VdzCRvvW2G/B7wP2g9YXHvNBe97Au5wotw5ablJAQMjGh971tLhkyUvgXTO8RMjYHqZ2dnkn28Ojo+GvWbidHYQlZl6ym9rcWkm3DNnIdq/C0s51/InCs2djl9eGvcqFDum5atny1OnfuTN6Fr+oeQLgpmsXJmDEjKDAQax95NqelpbAlc9/H0qTJE2hIThYhbfg999yuvQ4KCdIypt195200aNAAzXPz4IP38vZgLavYnGumUxwLyhtumEvXXjubElnEYN8oLmPChLE0etRwsjsdWsjdjBnTNKGTlppMJhN+ltw0btxoSklJJouPhWbPmU2ZA9MpKTGBRo8eQQMGDSS94qaOl9+i9hf55wbzdHiwKEYzBfz8e1rGO0+fdwEPALTU1Qq5HTZqOVZOx3l87H7pNdr+wktUd6RAy74GQOgExsfRtKd+TFFDsjVCcV7B97upoZH2s3CLS4hjIZ6Ki3btvFzgpjFjx1JYaFAIC+K59fWNVSwuwWEQOXPi984lBxDDiwUQJpCoV9hADAE8RsKXN8QGyBMIHIgUSLqXJEMIbWIDqQYphwDAPpBWiBMQZpBjlAuyhyfYmDCO8Ccv0G6QV0wQx5NuCAqIGHxG8AkE2QOJhwDCDwee3qNOIHIQGAhfQhmoD7aD/GIwIMQHf/HVA28NRIh3P9qD+qJM1BMCAsQU4gTkFPWFZwQeEhBZL3Dsn9lAuHEuvlVguIa3Htje/V7iNQg22gJyjX70uiXRTggskFmQfghHkHUQcZB5EFx4fNB32AYvB/of9UVfw6uAvkMd0G/oD4g1XAOEHwQY10d/o44Qnmg/7gliFlAW6uu9n16PCvoHYhB9hjJBrlFXhMlB+OFXANcF8Ye3Bu3BuIEQxPVRLgwhhSD/uGc4FuFsuK84DvWAUEW/oW4gBoA3vKzrJ0NrJ17j/qDOOBdAvSEG4FXCvULfImTxRGAMIEwM4gBCGmMB/YW6nAgcC2GDOmB8YUzivmEseUPacC/QHrS7+31Gn2AfRAvajocHEPv4Fka5OBfj1wt8viDOcE9wHfQ7+hH3Au2FoW9wHsYq/sLQp/CwQvhiPMALiS9AL+DRgYhHmRISEj2CUPcv+sbiQOF7HX9a/6i6nAeZXKiCCR6/5g+j26jTG+cpinjbrShvOaPF97LnvXTVyLkvp9CDL+Kzb9HpdL+YPWvy0gfuv+u1Bx+455khOQPmZ2dl/C4rM+OZ2IS0l0Lixn24LXDcw8tjbwnYGjqVSn3SqM1lJBdCshCzzx9vq4+Z8moqqXnhUnH42RfIeKSYpg8dTLHRkZRXVMLfCfja6AEUHVk7O6jwSCEVICSruEg1m02q2WJS8/IK1NKj5bytRC2vKlNb3vmY1Fb+CtFCgwRVJMVgjod6++03ak6bHourCwF4WtxWEv4+ZLnlegp9/QUKff9FCvjF98hy02wyDM0i4cdf8Uig4HBwc1j4GPjr0sbCZ8c+an76eaq7+RtUd9ND1Pjok9T2/P+oc+EKsm/dyb9o5bRj81Z18JDBwj+Af/6wNo7mAfL0yynhdlHGwAEUGga69Dl8fH0oZ+gQ7d4a9XoaMnQoZQzIoBAWbIlJSVoSh5jYWAoKDqJ03j5i1GjSEiDw8SgzMjqaxo4bS5FRkZpF87FtLS20YcMW2rv3AO3evY8O5ebT8GFDtHIGDBxE/l4PB9uw4cO1EEi81isqZWUPpvETJ7HQySEji6Q2Fjotf/wXuar5p47rR85O8rnrBtJDROKnBm3X+sCgiciWY2VUvnkL7XvtHVr+w5/T0u89Toc/XkJOHr86Fowuh5O1kKDoYTl01W+eoIRJE7nbTtNvZwMur7O9XfOO+QcEqAMGZHFfga5cZtDuoZ3u+erX6fnnngm6Ztb0VzIy0pHACtEfiPzpzqEvOYDkXAyAPMGzAVK7lA1P4fkTqpFnEDxMkgLhgyACwcVTZ4RegYAhnAkeHgglkC6QazyFRzgQiDjeI/QGNwZzUvD0G0/RkYkMwgPAk3xcAyQW3gg8occTdZBAhEaBRENUgZziOiC5KANP4PGkHfvwFB6CAQQfogEkEuQWRBjtgWACwQXxRjkg5CCIKAfXwRN9eKJA5iHoUA4MYgNP6yHo8KlF2+D1QRgRCCw8JfCS4HrI6AUhgPqjLuhTr+sRP4aoF0IFcX2UA6D+EEKoD+qAOR3wkIG44xMMDxX6DuFn29lwjzARHsIBogiCAX0McYn6oS64d/CuoH3oFxBmnA9vErbjOHjSUF94SkCy4UXwknkIG5yD/oOYgNhAaCLEFvoC/Q3PD8g06uwVQvA6IKwLBByeJ3h8IJhQJ5wLEg4yD48OSD/KRJ0gVOB5wxjD+RAKaBM8dOg7/ILgPkBw4F7Co4JxCEEKTwhECcYkBBz6zkvyUSf0H9qH/sV9g7cN5eK6GOsQWwA8U+grCF0IPtQJ10ZIHUIdMR7hiUEZGMPYh7GEkD14seApwi8EwvdQH1wDXj8AIWk4D/0BMYv5SPDsoB9RX3i60EaMIdxHeGvwuUJbMca9YwrCE32JOV2z2ND36FMILDwM8D7aQnnwpqF89ImEhEQPUVawwFpVsHBDVMa+TW63W1FVd7Ci6EPgPVC1p8duIXSGWJ3OOIM3XOsm56ioNl2C2S9uaoCf6Qe//cPTuju+cjcT1/HkFxQbYglIGO0fmjHSEJgz2CdifLTJL4q/WxVRbYqmEmMiDcwMoeT4ILI3t5ADGcUYmNnjYFJXVXKUilaupcaCYupoaSWTyShikuIE6fnrTCOR+An6MrAVHhzM1ykuPqoiUxVCz5CaNyQkWAQG+FNLW5uoa22l2k9Wq5bXFwh9WwdXSyG3wn1w5/U06fYbBDwC/UronAgtxMyleXuMY8aR5brpZB4/nJS4aNKFh5Li70tqRye527hfce9Y+ChMyhFBqKK/Dx+hzpVryLpoFVlXbiTH7gNUv+uAGODHP0E1NVrmN6FnsYR+0Bb3ZAqhGfe9NvMK96ALWj+dpK+6e0e83jEc5+3Xz95jH47t2g5gn/ccGF8TWdzyjxTQ2nWfUkVFFc2dO4uuvW42axWmjyyQvgDvtVFfCBemIarDRo69e6j9+f9S259eJFdFDQkTjye7jXTpaRT0zBOkTwalc5GdhVVjYSFV7dlHJWs20IG336c9/3ubCpauoHbuH4XL1PHYQhghQtqCkxMoY+5Mmvij71BEdjZX94T2nCu4HZgztnXzdqQ1V8eMHScI3tHLGk5KTsmg2ddME5mDMpKjIiNm+fr4XF9SUooHnp+luL/UcLHEDlJMQ/CAiILwgviBrIOUgXSB3I1mA8lCONNONhAxhD1B0OBJOQg5Oh4iBiQdJBHkDoIIRBekFPMcQHJBsEHyvHIc5AwCAMQRhBGiCU/HcS7EAcqFEIFYAolEqB22g6yC8OIXCGXgk466gKgjnAyCAMcBIIbwXKCPUXeIHHiRIMTwHmXi2mgbzoHnxJ8NYgLXAEkF8MmCGAI5Rf1BytFmkGYQarQZ7cVEcgg+1BlAuzHRHN8iKBeEHGIP4goCB4IHIgX78YsHDwW8TNgGwQSxAm8DPBvwJkAcQmhhwIOco/9QHu4Hwq0gMuCFQn0hPCDWICRQHvoQ9xT9hzAwtAftRf/hNfoTIVgg96gbBA+8W5ivBKGJstBX6E/0IeqM9iFsCkIHrzEfBudDoHjHF8Qj2oU+QpsgYjFuvCIb+yBIcT8gUCD48E2J1xBAGJfYj3LhWYFAQptxL9EfqAfEmHeeCsYB9uF4zJ9CQg3vfYMgwbiCdwZAu3EPcBzECbxMEERoD7yTmKMGMY7r4jiMERjGLIQW+givUWc8CICYxD3GOMT9QZ/gvqM8jEV8njD20G6ch7rjnqEvcP8xdhHGiTZ0H1OoGzxcGAMoA+fhNdro/daHKMJ1cD9QXwkJiV7hKWLBUz087eqV7Yr+gCrUdhY9fkySQ4WiF/yaeaS2Po5F0RmSFcU41WgJnRwSO1TkHbXT2i2ltHFnJZXV+VBdRzjVtIVQqwNf0SCkbnIxMVRUJ02blEh3P3oNDZs9mQKiIsnga6HOmnpt5XkQOxBJN/PU2sJiqtm5V1iPlYv2qmpydLSRyc+Xj+evRW3VfC4aZLgLzU1NtHHjFjUlNVmMGjVcxMTGiZDQEKEJnaAgERQcLCIjYykhIkKEvfKOcO3O1cgq4BiYSkNf+TOZffmnVFs75RKAJggcrEf0pIuOJtP4SWSewzZhFOkyUkifFEc6zBuxO8jNolEwOWcJw7dDz9rFyL94LCLqm1j85FMoBBAWMF35Kdk27yD73kOaKHLyPXBVVJLa2sK/QiyazPzVrPW91/jeamGB6DMuWxOj5xlctF5voAEDs2j27Oto1qzZlJ6RivwLX7j/2rUR2qcJM24fQs+am8m2aSt1zl9Ebc/8UwtbFDYHdwH3AYtgfVI81X31JrIlxVJT/mEq/XQLFSxZQfvf+YAOfbCQClesoabSY+RyOkjP4xJluuyeuVLBqUmUfs1VNOIb91DWbbeRJZR/yvogrAyfm4P7D1Kn1aZOmjzlChA6XeDvCouvL2UMyKKZs66h8LBA01tvvQeOgmkWlyT64NPRI0BUgOzh+iBOAD45IPggWCDUIInwgOA9jgExA0DgsR/vEU/oDUHC8SDG2AaS6w05wn5s63rkoAEEE6QYT7VxDe8TfRA9lIt6eB55ea4N0sqfNo184hMFgQaSD+KNOSSoozeLGX5hIIBAbnEszkOZIM04BkQT7ffWDdfCNVB/fIVA4Hnn63iB41E3DDaUDSKL17gWYgxQL4RCoXxvaBaAa+La+ISCcON4HIPX3j4GcL73U4xy0BcQll6gXqgvru3tc5SL4/AeogX1QJ+ibuhTHPs3Nnhz4BXAcdiO62DSPwg7vB7wYOB+YZ/3HmFcQJR4+wz1hdcE5+K9tz9x31Av9DFee/sbBB51w7HYhnqhjrgn6EvcT+xDOzBO0C/wbnjHEoB7As8H7g/aj+O8QhJtQ9956+P9lsW1UU+MHfQDjkPZuC7a4+07wDvWcBzGD4B647poC/oC/QDhhu04FiGZ8JwgzBBiDGIX9UPdIGxQF/SlF6iLtx8gmLAPx6Oe+HxarCsAAJoRSURBVPzhnkHUQqwg/A0iCdux/8Qx5R2juCa2eT8fAMrBdrTN2xcSEhJnibRr/mYyCZ+R/KGboQh1In8TjNUpRl98mEG0Vc3D4In4cjldHo3AxAwhPOCcCsgnm9PFQocPDfJz09gcf3r84YkUFYWvTMBA1oYqKl33KR3bvJ3KNm6mlppa5tEGzdMDuJisI1uWf3QkRY8YQpE52RSRmaHNizD44atC5fKdtGL5CnXggAxKTk3lSvFXQHciDChG7Ql/21//TS2//wcTYRYAYMx8XMlj31BzHn+URRF/VSKc6lIFOl77qeCvT1cnuY6Vk33fIXLnF1PLgTxq2L6HfCpqyIAMZNraLJjnwz9jOA/9xW2HoMVPFTK76XwDSYQGs5iKJH1yPOlio0gXGcbyl7eFh5ASFcH7wknHf1mlauV9buhH3AP89b5m635bTrxHp0N3IaW99F4H7cUGvoZqJ+fRcnIeYqFWcJScBw6Tff02chaVcnt4HBpM1GHQUbtBoU4eX64hA+lYZIjqamsVrroGaqut5/FmI4XFFRIOIDwNgtiNFNU85s3BQRSVPZiih+dQ7JjhFDlkKBks/HOu8s9wb9rSCyD9+arV69Vbb70BlenaemUB9+CDDxa6br39XvA1TKe4JNFtBF9RgNgBkUOWsu6kvqfwih14HDAR3EtWJT4HiD48PBA7CMvyejQAr9hBGBqSAXiFlsQXgV8SJBJA/0HMQHQg2QM8eOcDEEzwIsILhiQV8FJJSEj0E9x667u6XGtzss7pGi0UXY5Q1RH8d7jD4QxxuZgIMhGBsFGYGHqB7UKoLFgUio/ypalj48ikVtD08UmUkwOnLZNUL3HrCjWyN9ZQxZYdVL5hM5Wu2Uh11TWkmjyiR6OyrJhcNjsZfHwoMD6WIrIHUUTWQLZMajQa1LrWNjF1Mr7q8SzPK1hQtocMO0sKqP3l+dT+n7fIzcQW8zVUu518bp1HjU9+m/bk5avXzLxK+AfimQ4A0g8C3Y1gXkpkUxObeB7HBL+9jfZvXqcaquvFACb8KgsCBwsAZ14ROQ/mkbuphXTcNCfaLLi/IYDQ6Wgvi1WPsIXxZqMPKf5+JAL9SWHBg9A5XUQoKSFBvC2AlGBYEClhLIaCA7W1gnT8WvBfzQukCRTvWMFf72ug+3vvPfSim2BiQeZuaiJ3ZQ25jleTq6Ka3MeryF1eRc7iUm7bUbLzvrbOdurwsVC72UhWFjlWHo/t/LdTr5DdqCc7vGN2jzBGggePWOS3PNaQcADC3RTgT+FZgyh6WDaFZaTzuMvk8Zfo8Y71ocgB+GNEy5auoKEs7JHw4ZIW4ucAJKP4z0uvO7/58PcRbYJEW5ckuo/0Kwkgj/BsYA5Kd09IT4Gn8hBKeMKNcB/5NPvLwK8cQtjgVYG47O41wS8aQqIQxojQxSvzW+TMwOcTYXFIdoBfAoSZIcTufAG/xvAcQZhiflZ3r5CEhEQ/QuKU/5rTB48N2fLu1/8+65qrr5089WpdS7uL6ho6qbnVQQ6nmyxmHYUGmSkmwoei2VITAih7QATt2b2V4uITKDYunr9tT/JzhaxX/JXtbKyluj0HqIIFz9Fla6imtobsTFZBRPEFpD1pd7o0Qmpmcu0fG02dZjNljB1JCZkDKIrFjzkynLgy5K6uJUdBCdl2HSDb+q1k27qb1E4rE1WP0DFmDaDQt/9OusEDtVChpqYm1eF0qU6ng8LCQpTEhHjy8/PjS6oI41MNJrNA+mkthOxSAPdZe3sn7d2zTxU6IYYMHUa+lkBm0R0sFhq1uSvI1OZm27t4hZqhNwlnXiG5S46Rwv1st3fyD4DCGgUCSOdxyuB/8ACB5Gv94BGFQsd0xmgiYWbzMXsEkZ+PNvdHe+3Lry283dei/cWCN8LPl8UTRINHMGhZ4rCPBZa7peunAL9AuJdt7XzPHKTCI8dtwvwjd2MLOVn0OFpbtUVom2ydmufGyuXYDHrqNOrIxsLGxkLGycLF1eUd6pI0XO2u67IhYQbeKTw2kFUtIieTwtLTKDQ9hYKSEnhbPOnMCGDgNp/Mc9gHKCo+qhYWlYhZs2bxZRFccmXCxZ/1Pzz9V/sTT/4WUUzI5HpJ4koVOxISEhISEpcaMgMDfd75ZNH72SNGjiK7w0XtnU6y2rDGikp6JpY+Fj35+Ri0dMAIBYLnZv261WpScpJITExi4naaZ3Oa6FGYjNdT++ECOrjgEzq+eAXZrR1Ur2PCymSU/2jEAeFt8PiAvBqYUJv9/CkgIowCmHQHWR0UUtdEvlX1pFbUkruDybKORQ5IO5N4w8AMCn7uKTJdNUkrTOVSaqurWBx0sI5ygWAJNugcN9rgdDhFRUWlyM7JFLFxcdwGj6ej34KJvbWzkw4ePKy1L4tFoMXHx1NvzeuDXoPhmaCT1i5eqqaHhYpI7rvSHXto37J16qSkJKEvryDr/sNaeJgCkelJWKGdp6W/hvgDvOQff/g1wr4827oZ5vjw/YVwwlpHmG/k9aYA2vau0ELMNcJUINxnTfxoCQHcZHU5qYUHQKtBoQ6jQfPY2Ix6FjU6svNrB5cLUeMVNgi01KYU4bVWLzYW5W5uB+qPuThWFmgZE8ZQdE4WBcTFap5Dv8gIMgcFkc6E53AooEvgdJXV18ACvG+8Pl+9+aZ5wgf37QqGk8fdY489YX3uhRexpMi/PFsvPXhGpISEhISEhER/BuYavvmnZ39zzbe//ZAwaGuygP2d7Gect2sOEP6rGGjr5i1qWFiIwDosZwSK00Kw9FRTUkhr3vqAnAXFFFdRTW3897jLRjYTXxsTzbsOh/DRiCwTYx2bwa2Sid/78N8A5vchdjeFsAAy2xzkM286BfzkUdKPHsl140p6w4M04u1pi9vpIKvVxkTLybzTs62hoVHkHjysjhg9AguNeoRDfwW3pba6Rt1/IFedOnWygkn5p6wvt6+5tZVWr91Ivn6+amhIMMWEsvAJ8Ced1U5luYep4tARdUR8nLAfryJnWQU58ov5npSQq7xSW8MHnjZiIfL5eIBHiPsTYrer/z4DREMXPIKm6z3/wSskqIBoaWOx3MYips2oIyv/teoVLRTNCYMAZcOdg7DRRE1XGYAmbPCW66XVjY/BXBxTYACFpadQ+OBBFJSUSMEJsdTJ+yqbW9ThY0cJv2AMcQg49BWX4B0bFxJcn02btqqBAQFiMAuwi1KHfgT+DNJ993+n4/XX30FSLiT7uiRxwqdAQkJCQkJCoh/iH9/97jfv//WvfmbwZyLcYxLG5K2jvYO2b9+lZmdnitDwsFOcy3QA2b4we8ThIBsyiTFpXbl6vRoZGCDGDhpAnUywm3bvp+pVG+jY4TyqVp1khRcBYVFMrkF78U8jup6X2nwUvUslA5NeX6ORQieOpZjZV1HM8KHkHx1Bign5TXBd1ImtGxnXCsBbbgMIfFFBAdIfq8OG5Qis4v+FY/sTuC/qa+vU/IIidfz4CcoZw6C4fY0NjZpgNFvM5OOLPDpom4FKjx1Vj1dUqOPHjFPI1kFuG4ubDqsWEqi2tZO7oYnctQ3kqm8kd109uY5VauFxmE/jrm8gtQW5ZLo8LBAhfB9wX3EtOwuWFhYzbUYIGxYzeqEJGoSeQcQ4udtdfAw8Hbg7+KuJI/6HO6IBZeEPjymIXYhTHQtxvcWihaGF87gJY/OPiST/qEgy8X3D3C+dyaSl5YawXrjwY3XKlIlCWyD1YosLRUev/vcN9a67bhNaeu0rHA7+Lpgz7462VavWYgkOTP24JPHZeJWQkJCQkJDoF0Dqfcz4x7poSG3/4+uvm/2zpKQEv4GDMujrX/0K1v3QiGaPoBhp2ZKl6pChg0V0TAwTyhO8DPBE1NTS2+98QLfcdC299PIb6tJlK+n+b3xVffvtD8T0qyeLn/4ES3UxEWWS7WLxZK+upfbCEqorKKLybbuo9GiJFrrlZpEE8q55ZGAMby0RkqYg2xubgcmuT3goBXB9QlKTKCQjlaJyBmvbsF/oIYAACKCul0JHixYuVkePGi4io6MuPjE+Fbo8O4fzjqiTp0xhsXNigtWTAJ4YAPfUe1+ZeJeXHVOrqqpp5OjR3Jnw3qBPvQZwH6AfvIbsfB2d5LJa+V7YyV7XSHW79lFjXgE15uZTO9/nToedrE4Hl6aymIGwQRdD1GileYruNrS8VwIgarwCB+veKCyUkEggODmJoocOpuCUZC17n39MNBl9PaJGxyIXc7U0b5OnkK6/XIqip7Wr16nJyYkiMTHOM24uFrh+mzdtVSMjwkVqKpb7k7DzGBo34ZrW3bv3Yh0/7zqBlxwu4qiSkJCQkJCQOAmQ4hWZErEwdMOQnMEv/eIXP0r485//QQGB/vT2my9RADJs9XRdGsVAn27YqEZGgsSlMKc74aefSeuRvHz61qM/pDmzZ6iHD+cLLCD58svP0/0PfIcGZqTT008/xSJE7yGoIKT4izAlJtfwBNmZXDcUl1LVnv1UunET1eUXkpOFERIaeOYOdQFEGecyQGw1j5COSbMeC0Yayczt8mch4xcTqRHocBZ3wUw8TX5+ZPTxodWr17lzhuWI8IgIZuce4t3vwG2qYYGy/8Ah9eoZV4nTzpM6Hfi+HCsrUysrqtTRY8cpWNsH7cUcGohKzG9ycr+3VVZT07Fyaj1eSc38t7OhiTqb2BoaydbSyloL94nPwdwbFivoMe898OKkZNB7DN8nncnI90hPfuHhFMb3JGLwAApOTCTfyEjyi44gveap0WsCqHt2NS5E+/f535NjydKV7mlTJykXdWFZrvvbb76r3nTTPGHi9kgQ2Wx2yhg4srmsrBzJkrzLb1xykGLn/AF9ifVQsI5JDx7jSEhISEhInBSIj/8D26/Z0n/11E8eMRiM+rKyY3SkoIjenf9fCgkNoSYmsx0dHWQwGCiU3ytMMDs6OrX5LkgbrdcrvM+orReC9XB27d6nTpo4TgQFBVIjk+GO9k6qr6+nffty3XqDXgnm7dfMmUX/ffl1evud92nFyhX0ve9+h3bzeb/+9c/E6FHDNIHSzAQamdGCQ4K1a34GJqla4gKHkzrqG6juSAFV7NhDZZu3U2tlFRNzm0a6PyPaJ5BavNNICUQQBBWEEBuEELK/+YWHUbPDqcZmpIqoAWnkHxujZYTzDQvViDg8CAq3WcHinZhwrwFl4c9p6M5Jd53m+C/gBGKuNUJQW2srHc4roKTEeArX5hh182Zofz4/T+uzLuGIUDAspIlwM4jFI7v3UdmhPDWFhWpjeQV11NZrAsba3MLWTPbWNo+AgfBF/7MA1IrG//DecwkNX2hR9/7g13grBPcdQtBY2Bh8fSl8QAaFcj+HpqWQf1w0+UeEkykwUBMzOFYTsZ4TuwpidGtXj8FifP4776nz5s0UvnzdsyrjXMFCZ8+u3XxhIYYMGfzFcX0FA98l/oHxjU6nE+vsdQ3iSw/dRugVD/QFVvlHfsM8bOgl4HPfwfYIG9bfkZCQkJCQ6C3Asv6PbSrbLrZGf3+/eW63e9o1s65yV1RWK2+/+R8KDg6ie772TW1RUYiZr33tTnrwofvp1Vdfoxde+DelpiTTtKkTqaGhiRYvWU4GFgNjx45WH33kfrFixRr6aOESbVvZseP02qv/1MjynHm309HivfT6G/Pptdfn08qVK+mRb32TMEfovq/fSdu271IXf7JcYBJ9YeFRuvfrX6E77riZ6eHpqQQETnt1HdUXl1DV3oNUvm0HtbH4sbMw0wQQ5pGwnZqc86uTXaLruhA6Zn8/snCf6JksG/18yMzCzYcFoCU4mCxcX3NwABl9fMknLIT0SMPM5JbggWBoq/prGdK6gHA73nZGsLCA56p7pd1uT1vQJ8dZnNRUVavDsrNES20dOTo7qbO+SRMx7TU15OD2t1XzX37v6GgnO4tPJx9jbWIRw/s0YYhCT0f+T9h34pGfdRuEI0QK/4WHTm8yk57FIURkYHKCto4NhI1veChbGPdTqOe+nuHenhfwvfh042Y1ISFWxMfFeq57oaHoaf7bEFyzhK/fRRJc/RCNPBZDQpOxMDqWEblkcRFGVJ8Aq7dDceLbCmvgYDZg9xXeIUQgYgAkkIdPGT5KnOP9RsP7/7DtYfsLm/cY79ojuAb6C6umoTxcB+diQVF4crBvBBtiGnEu8hWiHph9iTK8dcA+rDlzySpkCQkJCYk+A347IHaw2DIWv97HhgV/f8yG35tZEyaONf/8Zz+0DBqUoT0JX758NT316z9SXt4eeuH5f9A///UyLfz4LaRypueee5FuunEeXXPNDOro7FD/8pd/iAUfLqY3X/83xcXF0Pz5H9JHH39Cf/vbH+jqq2+goyX7PGLnNRY7qzxix8fHQs88+xd64mePU35+ofrww/eJ4OBAuvW2+2j/3k+1/WeEl8BqfxWyNdRTCwuexuKjVH3gENXm5lNHHQSBVQvNciFMy+H4TAR9AVyGVtqJpLjruM+O7n4ev+6+HSFxOmSVYxj9/L4gbpA5zNiDBAhul5PsbUw1uh3nYPHmsoImELlsvL/z8yXmTlrnrvdf2Hqqdp20Pnws/4MnQuh1rBsQEmjwJAkwGTVvl8HXhwJiPXOjgljY+EdHa2IGhrZ/dnFv+Wdod5+A6/DBB4vU6669RsBTeUHBYquosIhqWZCOGD6EtEyHF6EL+iOOFBTSgIGjsZ7kMM+WSxMnfKIuDIZe889MVWhpNHsNt6IqOpu5KtCRXLJ+/TRvIOw9bCivmW0SWyXbG2z4gfBnm8U2nQ0CYxnb0q5t8WxBbMVsGNoIG2hgW8S2lg2ryj/Khut8iw1i6gU2LEqK8+HW28KGdHxYnPQDNsRa45q/Z/uELYTtRbbZbBPYIIwWsOEHTAoeCQkJCYnuCGTDmhb4XcJDtoguw6LCH7LhN+xNtnunTpmQBWJoZEKbl19Ae3avp5dffoPWrNlACxctZbFQT3985m8sWtbRjKun0Te+cTctXLiUXn7lDW1leINBT62trXS8opL++fc/0VUzWOwUd4mdbp4dj9h5TisjKCSQ2ts61LDQELFvXy4t+eRdzwrzQFeoFn5MtafzpyPN2K+Rehj/tPKhjtYmaqup1bwd9UeKtHk/rVw3G9cR3hAIIZeNxQQLIafdrokhXEPHRB9Xwmrvnot7Sv1MNPDfL3kLutXtpLXsKeE/sVzGF7acsP9LIXxdf7U/3Q7V5Bzeo+7cPoTm6VmcQZR5kzxgHg28VPDQILFDYFwc+cdEUQCLWJ+wMLIEB5A5OJjFDrK7gb7gIrhH/BcX9NahP4AFx4IPPqJrr53NYgPPiHsArf5oh+ftWUMx0vx35qszZ14lgkOYEnpDDq9U8HjzDsYj+fkQOwf4ZY624RLFFz+FFwg5c15cpTdYrup62ysoOgN/yXW+a9W3fyvvo2/Xd21+iu0mNogV/CBA/Axmu47tfjYIjafZ8PgJq8AiDhouucfY3md7lQ1emH+wYYX6v7Jh9X8IlrFseMKGbQgC/jYbBBU+XngUhEWWfsIGAQVXXzobBNQhtmfYUPY4NpTzO7ar2a5h+zkbjpGQkJCQkPAiiu0HbCAY29keYsNvxgNseLhWwTac7Q627+bkZBl+8P1Hon/xy99T7sGt9J//vEpr126kjxcuIbezXnvSX1VZRXfc+Q2aMnkihTMpXs1i6FdP/ZQiI8OZL6oslgxI6UxztTC2U4mdv9ENN1xHLLDo7rtuhWhyz5gxTfHz8yO7w67q9XqBbGzwMGAhQn9/PxZGwb0jjhAGmjiA4ecWpMvNQqdVm2zf2dhErZXV1FpeQXVFJdR4rJzqq2u18DATiwB/rifCvzSPEFb+x1+ui/be6dTI8We8+HREX9vVQwZ9ErHzBUCs4D8+DHNrIFQ0DwxEC/eVlqmM75FnvpEnu5ne6MlghnAzk5+vFk6iDwhQ04YMFpawULKEBmspnI1+/mQJCiCdJQAXYkOdYV2CBoZ2nq6tvYHWCLw4T+UBKFMLIRS0ZtUad2pqsoIU1Ei+4ObBifBKzA3CONXmJTFwFyFeTUaj8EXGN3izQNARmvgZcCyb1vauvvGc/kXwedX8+cjLL1BHjRwmfC7WnKGLCe0eoI8898Fh66S6ujr+TqikTVt20ne/+zimZiAb2yULtO6CY8jc/yzij/68k4+800NRDPwBcLxpt9N3Dq14AF4YAMIhlQ1eFSCTDULjIzaIFgigf7IBEBxAE9s0trvYUA5C1v7NtpPtebaZbBBPSAEKbwzEDkbCd9iS2Aaw4RvmQTb8IP2WDZkq0tjg8VnBNpQNjygQfoBrLGaDEHqS7Rds69gkJCQkJCS8wO/Ld9m2ss1ne50Nnh08uDvWZfjtggBCxAJCtuempaUEf7pxGb3zzge0Zs16FjtLqbwslw4cPERGJthIKz10aA6FBAfRO/MXEAsVSklOJD0T6vT0FG0i8uw5t9LRkv30BoudV197h1ZpYWwPEzJkPfvs0/TRhwvogwWLaO7smbR33wG6avpk8mGy2dDQ5A4JCVYQcmaxmLEAKESWevWMWYLcCHo4R3z2pNlrHiFkc7bT0cJi9fC+g6RnghobESaiQ4LI1tSizXvpqG8ke3ubJpIwkd9ls5OrKyOZC3OFQGpVNzms3erIm5x2T4KAnkBvMWnE2wshdKQ3ezJ5KZgTxKKmqbmFTNwvSCqBif8GXwuZAgLIYLFoHhn8xVwZrDuDfQixwzo12E5KABUWH6bmliZ1xFCkn8azV3CnLtPagNd9hC4xoiU+6OoTeJk0gaJlwzsLL4hWJt9D1aWlK6+ra+CincLB/b5z9z41LjZGsNhhrepwM1gb6lQXCx0W1QL3zulyC3glAwP8RVh4mLBYLKrCN8EFMakIfq1gHAoT3wcf9GEXtMx/miD6/H7hmfWCD95Tx48fI6Kio1kn9uy+Xxbw3gf+PNms7VRxvJyOHaug/Qdy3evWbare9OnWsqqaGniYP2bDd9Eli+53/IKBxc4SRehn80jv2tJzQOw43da3HXZ69ASxg6WhkcEGGMQGUQNvC56AYZIn5uMA8ALhmwghbzgO4gXCB9teZsMPDELVsMYBxA68MvD6/I0Nn4Jn2SBsytggXn7EVsD2Gzav2EFWNoSw4TVC5bAPgulTNgSjouEYPAi3k5CQkJCQ8AKeHUQA4CEd5pDezAY2vpINv0WIUsDv2XE2eIAwx+coi42Hf/Hzx4cNGzoYKY/pkUd/QMfL8umtt9+nQ4fzaeiQLLrvG1+lXbv2uKOjo5S33vpA8/gEBPrRLbfcQIkJ8fTXv/2Tfv/7X9C2rTtoC9v3f/ADeuvNNzTPzy03X88/wAb6aMFHtGr1eioqKlGvnXcN3XrrDSI8kkniZ7/ngupqayjv8GF1UNYgERoa2ncEshtZqzheRjt27VGHDsmhxMRU3gESDooD84olrofKYgECp71DEz0g8fa2z+fVQDggRA5eoZ4A4qW72IEnzdA1hwneG72Pmft8L9dGUUeNnMwHIiq+m+flpAbwX4gYbt/hQ4eosblFHT9uAotHiJ0LAIgZvrbD2kGV1TValj8eB9xlLiFU1hykipjoKOrVZP4u4dTR1kbV1TWqw+EUNpuNKiur3AajQYSGhFBgYICIjo4ko9k7zRp96y3/837GPW1va+L7flyFJ7Gzs1NANPEhbr1OD4+PYmYhGuDvj+qp8P6wuBVYNwYOI36v6vU6wW0SBw4eUkeNHi1CtBC2K0DsaPfWM0etpuq49n2xa+ce94aNm8u2bN1Z3NjYhKij9Wyb2eBJvuTRfeRcMAyZ/a9H+MMyhAd+Dz8h3aCSgT9kn5KrZf7+lT/0JiGA2MHqrvgL4QKhApFzHxtc/yPZ4K3B3YWXBXNo8O2Mp2PYj3MgQpCYAMGt8LrwN7QW1obzjrLhBwarxy5hg2CCFwgiB9sxeQvnQOwgjA2eHYgdeJjwyUHoGzK9/a/rPb6tSrv+SkhISEhInCsmpaUlz//ff1+KnjBxOpO2ev6F5581ged4+OkD0e+kZUtXuCdOnqj4+eFnCiIAP8OspUDyFBBX5EDAeUZ+jdw6rKXwU612eT8EphFZaPGi+e6Zs+YqRiMT9xMJoqKH2KHj5ZXqVVcxwQfJ7UvvA6DotPlHK5evUW+65UamvCcRK91Eyeev8fdkVOhk206GE9uF9923CWpsaqSD+3NZhCVQQmIy7/bMNfqsDqfrG24XwqyOV1SqGRmpwo/Je5/OKUGdmAi3tTRB0HJLVGppaUXmPjU0LIwcdrtobWtT29s7VEUhZeSoUeTvz+PmTHXig10uNx0tKaGqqhoux6GazSaCsImNTxJ6bRFZjCPuC81jdJo+8UKrK8Su9qbLPOhsb6bm5hZqam7leiqkUwRZrVYBr6PN7nCjPWaLRfA2xe12qxazSWRlDSL/QBY8Kj4rPbj+pQZN5Bi57zspPz+PduzYTevXb2pcumzV3pqaOkQ1rWGDc6CO7bLqgM9HxqUNhIUhTSeefOEpFx4JIIRtIxtCAhDbjEmfaC9CABAWgPA0ZJf4OxtEE/ZhLg4EEm74u12vIViwgjW8NBA7mBz6MBvCCiBu8ItxhA0JEd5i+wYbroW5QYi1xi9EBhsWh8OvDsJvi9gghiCyJCQkJCQkzhUImf7G1VdNff7VV1/UxcQmMAH1ZAXTwKS5qKCI2traKTMzwzMJ/GwJHZe1aOEn6vhxowXW9/kSmFy2tbbBo6FGRETQoMxMFh9wSvUhmPjimqtWrVdvuOn6k4udvoAWFuUl3HzNrnklX4BipOLiIio4coQFS5pISEwinc7InN6mhdXpDUwNNNLe/VxQEpB+Fzlsdtq5e6+KcMKhQ4f1Xdv4vjlsNtqz94Cq1yksHtspKiqCBVoiWXz8uUJeUQuRTLR+3Vo1ODiIRUIWt4d3n3Q88XYWv22tzXT4UL7a2Ngo4hNi1fT0AUJrN8rUxPJ55taaEEIfeurqKR/vvQYIamqsY2HXqhYXl2hzpPz8fCk7O0tooXqXi5dHEzkG6uho5Xu2gTZt3kabN28v3rF99/q29nbwZHBecOM+VNEXF947fqkDHh24/pGuE2lhatm6Cwk8isJ+fENUs8GPDA8OPmlYBNR7g/GpgMcHf3Hj8eOB8/B4C9/U+DZC+Bu24zp4jV8TlI/rYRtC03A+Qtnw2vsJhl8bSRHwiA2qGeee50+3hISEhMQVjBB/f9/fXHvt7IeffPJxGjhwMP/KWNn4p0ax0OLFH6ujRw4XEZH883QuT66ZRFZXVdO+fQfVq6+eKrTJ4SeCCf7Ro0epuLBQHTpsqMB8FXJ7E6j2AbrEzoaNm1xz5s7V9bnY0USOSvW1dXTkSJGK+SBDcrKERct8xpTiRE8H16+k5KhaUVEluOtVTK53uVyqj6+FRUWbYCD8qutgz2KOOr1QkFrcx+Kjtra1EuayRPbVvBJuT3NjI23fsVsNCPCj2JgYiktIYo7oEVxfGi8Kay6Xm1566TUVi3COGjXKMx0Gx4Fca/QSySrsVFRYSOXlFSpCylJSU0RoGMYf359zGYPnC5oQQH0VKikqwP3hOjspOSWRRV5X+/vSk9bXUAyEqVbbtn5Kb731vmPZirW7iwqLEaGEaRXb2Lov03LZwvs44lIHwtHgTUFKZ8zj6fK3fwZ8w0KMwD/vHbUQLxAq3T9teI1jWrR3nscYXkGD471hZ9iO8rAdZXuvh/NQBq6BcrrDW4eT1U9CQkJCQuJc0Wm3O3Yz+dYfOJCbGRcbYUpJTWUyZ6LKilK1tblFJCbFk9EEr07XGb2F9rScyM8/nFatWkXDh+WcXOwwQQ4KCkSyAlFYUKiywBImsz92eHhwVznnDVwe5mMUFR8VAwYOEGc1cb6nYCFXerRURWhac3MzQZAoihBVVdVqfn4BBfj7Ch8/tBVt/Lyjg0MiRGBAgLaWaW5unhoeHqZEhIcJZBszGo2q2Wwhk8nEZkRacGHxsQhktfP38xORUVEsEsKYXfSF0NHT8fJybdHYWBZUI0aOEAGBgR4P0qn6URjo0KFDCBFjnaaIAr7H0RDR/O5Y6TEWN+VUVlpKhw/lqUgykBAfJwZlDvAs2NmXorfX4Pujhc25KDg0TERHRQqbzSrqahtEXl6eGhsTJZAdr18Is94An0n+3JcWF2qZFJ97/sWShYuW/bmxofGPvBcp7JF4oI+fCPQfnOdvm4sGzJOBdwWpOiUkJCQkJK5kgGnfkZGR9sMf/fA76ZMmjVWPFBSLoTmDtYVEzwpdT8AxeV8IN61fv4XJuZHGjRsNr0TXQSeACVdHezuT3mNqKRNgnV4vsrMzKZhFkI4Zv86An20IJSa/IJPnQii5Dm2trbRq9Qa64cbrmVD3AY9DO4WRtm/bqra2tor4+FgKDQmmkLAI3uWi6qoaamxoovqGBrWz00qDBqaL2PhEjUh/JhpAQrmda1avV4cNHyaCQ7qHAXZvv7dPcR76Bn/6QMCx0KkoL1cPHsyl1NQUkZqedmZBxf3g4HGwdMlKGjNuFAUFBmCxWXK5VbePxSScThfrHz6O6wzxFhkZSX4Bgfwe4slTRL+Fdo/11NzUQMXFRzW7+qopFBjcx57J8wGt7vBh6KmzvYn+9eIrWKjVvmv33n9arba3eQcSnvRxPGn/xCm+oSQkJCQkJCQuYWDG94SIiPA/fv+73xx151dupdiEWG0Bzl6LCsVA+/bsobr6BngcVF8fX9ViMSmpqckamT0t+HqYl1JXW68lEGARgOxZanNLs8KvkQ5NjBo1XAQHBZHOaOkixGfBiLvEzuq1G93XX3+Dct6zlmlE0kBbNm9SkZlsyJAsEaqJHN7nFQfcVuiR5qZGLf02BJ7KjRmpeUow8Z3JMhPpPbt2uf18fURKarLQ6ZmcXiwBwPWtOF5Jhw/nuTMHDRBRMbFCQJidCYqJ1q5ZrYYGB4nBOVnknd/S1NSseXqQvU/ftY6QoocXEWKvv6ucE8B1d7tVOpx7mPbvz6U582ZSIO5hX3jWzhXa2MTsCkHHSgvpnXc/pBUr1tLevQc+rKurR+ZGZFVDlNIVi8sljE1CQkJCQkLic8ANcLS9vcM3NTVl0uw5M4y+CK06G+8Ak6lOJvgNjQ1qenqqiI2JFrGx0aQ3QE+dAUxyFT7fLyCAQkKCKdDfTwQGBoqIiDAsaipCQ4NFVVWNumfvfm219rS0lFN7ik4HPgfktLFem4YrgoJDz66tpwILvk2ffqra7XYxZvQILj+YkID5CySeXwtWLmYfXwpi8RYREUoGvUHs3LlbPX68nAVdoGo06MXe/QdEfEK8CAwK/uL5FxosvFavXqNmD85UYuPjWOj0oL9Y6OzZvUt1OR0sdAZ7QiIxp4X73+xjESaz2SN0dDrCPKY+8UZdCOBecpvCw8O5PQpt3LCF4hNiyGzxubj3rDvQv3wPkT59zarV9Nvf/pH++OzzzcuWrX4jN/fwL1mUQ+ggW/AVn/n3chc7yMqGtXTQzhPn0HQHvlkhi8+nZMeCo0iHDR81kh1ISEhISEhcaDiMJsOkaVMmRkVgPZyePLk/EUzugkND6OCBQ5SQlCBCQsM0Ut8rdBFEvdFIWOzR4uNDvn5+WFeFgoOCIJ6wCKTA+j1xCQlnNecGJNvf31/s3XuAHHabGh4ZdX7m7ihG2rB+vSZ0Jk0aD1LvIfinAogy/zEy8Uf7YmKisPAllZdX0vHKKrW0pEykpCRRAAvAi0acWbQsWbJE5XqIlLQUrb5nhKKjupoq9WhJKUH0hoRhDaVu/YC2XKz29BEgeMJY8GBhXojW6OhIcdEFT5fIqa2qpv/99w364Y+epJdeeWPvtm3bn6msrH6is7MT2YQPsiG5lgQDUZWXM5CO+m62M7nvcBzS751PQGhdxYb01hISEhISEhcDbZ0dHVaH81znsCiUmBivrfnisHVqT/LPCl5CDJIM49dmC4uC4CCKjoqkluZW3nmWZTNCQoNpwvjRVFlRSSuXr1QxJ+WcwOcXFeSrRoORxo8b40nZfTqh0x18HLxa/ixq4uLjtJTGI4YNUXJystSG+gbuR+vZ9+O5QDHQgf171QA/P5GSnKjVsWfkXaW8/AL0sYjl9vTLkK7zDe4XCPsBgzKQbY92bN+lNjU2ch9eBF8B7hMLndyDh+iRb32Pxk2c1f6jH//y3U2bt8+prKyaZbc7n+OjMHfdmyxLogsXTezg2+xcrKuYk8G7D99wWB/nFbbuqfWw/8TzsZjSY56Xn+Fkx3lxsn0n24ZPQ/dPxMmOkZCQkJCQ6CtERMfEMK9FSmT+9TxbuB00ZNhQwWRXbW1r41+y8/hTphFtlbWBGyvhnxsv4bICAgNoyuQJIjw8lHZu38GCpwfhdqeEIJvdrvr5+aoWX/+eC53u4DpBUCDkC3N0ho0YLo4ePaY2NTEnvdBih0l6QX6+Wl5+XAxiAm/x9e3q/zOA+3Dvnv2kulUxdEg2n3MW/XCpAv3D9z05NVXzyO3YvlutqarSxusFA4+TmuoaevKJ39D0q66t+ue/XvljUVHJyI6OjntcLhfWf6xh6+cZFC4eLgrxbl9LcXo9/ZRVSwjXoPejRSWTy00vmKfQer7/OP8GNogKLPBZwIYFkkaw3cSGAQCXHta8wYKjt7ONYlvFNpwNYgiuvt+zYUFQfNEOYYNHCI8tkKJvCxvC4UayQTjhPKyb8yIbFhTF+jooF4uH7mf7LxtSYf+S7TDb39gwixOeHqTJ3s22mO10oXUSEhISEhLnilHBQUH//Mtffjvirjtv1cLIzoqwA4qeNn+6WY2ICNNI30lTTp8t+Me8taUVix2qkyaNEz5+3lAhpik9IeMngut6JP8ICKI6cfJkZgpnmYSKyzmce0jttHbS8GFDhCZOzqY+3cHCYeXyFe6cnCwlMiry3MvrCVBvvu/bduxSm1vaxNgxIzRReNJFUE8E3+fSo6VUXFyq5mRniVAWkWc9hi51cF/U1dTR/gO5VFtTpw4cmC7S0lPIxJ8rhFGel/HRHVweEm8sXbaafvWrp9sO5uYt5K1PsYF7SvQQF8EPR/Tzb1CcQUe/43Exlr8qsxXRO9P50CDhoo0bimn/q69qYuc2tm+xlbFBxGSx/YwNYgTCBXNnsP3XbAgre5NtDNv32D5ggxqG++8PbNgOsfIaWwfbI2wVbDjmF2yYgwMBNJDtTrblbAlsWHMnl2022yS2lWxXs2GBUyzchHJGs6Fs1BVhbvvYrtBvDAkJCQmJC4AKq9VayGQpx8diiR6cOZBMmHNyNoRMdVN8YrJYuXKVmpKcKIxnysTWS2Auj4/FLCB4sIAmFndUmVRDVGmT3UEkewIcx1ZbW6va7HaKj8ccoLMNuVKRXlocP15JnVarNl/pnL0aQqWw0BBx4MAhQqIGLTSuL8B9oPJ9djic1NLSQps2bVVZrdGkiWOFj08P5p10nY85Ovv25apIHhGXEM+s5QoIXzsVuD98+POTzGI/MzNDsEBX163bxEKwhAL8A4Rep9PGKxI09Hi8ngp8PubJPfTw92y/+/1fdtTU1oFHPsNWr+2X6DEuith58j6K0Cn0VaGQP4YCxkNvDAk1VSctSnHT3qc8YmcKG8TDN9nw/mY2eGsgOOCBSWWLZMthgycHwmcdG0QHFiLFsQ+x/YXtYbZ8thfY4IHBuePZkJ8cQgnZLXDuLrafs73D5lXYuAY8OhA8/2abyQaP0lG2eWzw8qDMYDYIMpQhvTsSEhISEn2JEpfLtWnlqnUDWlpakwZnDdSyiZ2V4OEf4Yry45hcLwL8ERp3HsFlG5n4OxwOOpx3hPbs3q9WVdeShQWQkwk7tmtEEsJHOxyEQCWn06WRchBMtMhmtdFxrmPe4XwWFaEiKjqKDzt7gSJ0Jjp+/LhAKFpEZMQ5laWBK2n28afDhw+74+NixBnTd/cG6BMF6+A4qK21jWpqamn7jt1qfn6hmjMkW8kZMkToeP8ZwX1ss1qx+Ckdys1Tp02fTDFxseKKFjonAOMvNCxUZOdkCyw+WlRYrG7dupOHolsYulKKG5CxEOO1N5813EO2Hdt30w033dmwc+c+RB55uanEWaAHI/78w/opDdB7RAZWNzubT44PKfSAbhy9w+MB5z/JhrIwGCAkfsMGzwuSDiBYt5QNszMhPp5nQ85xAFnS7mCDIIEIQRn/ZIOw+Ssb8F02eHv+wQYx9S+2T9n82fLYIIRQBkLbFrGhjAfYhrI9ywbvDbw/f2JDXQ+x4Zu6hA1epSs697mEhISExAVDKNszU6ZMvO3l/zznm5qa5NnaS0BYLPhwkXrtvNnamirnHZqYAT1RqLm5gQqOFKlVldWq1WoVGRlpIiIinKugCoVJO+ZNNDe3kp7Jpa+vr/b+SEGh2tbWTuPHj2UyGs4HnUNyBhBP5qkbNmxSQ0ODKSs759zK80Ix0EcLPlKnTZskAoOw4GYvyPCpwHXtaO/AejdUV1dP+UcK3UgTPihzIAWHhIkerWHEfQ9vWi2LpEOH85m3qzTtqqmeTrhSQ9d6Ak2gYNwqLA4PqoUFxWTgz8aQIYMFQtyQdl3A24P+P909UFiws6Dcsnk7feWu+6vLysrBZ/HwXeIccFHEjrqTAp2dNJ3Hhg9/fs7mE67n77hNYgIVcxk4H/GLmDdzPxv8wZhvM47tCTaMPsyzwXZ4ZbayIYwN3/IQJwhxq2bzelwwb+d6tkfZMAcI3h8kMEAo2o/ZEO4GEYXU0hA7CE3bwPZ9th1sN3a9htiBYMIcHggk1LGBDWFsWDYarxEmJyEhISEhcSHxp/vuvfvb//rXXwzaE+jeQtHTooWLXbNmXqXrE7HTHd1IpNvpoMqKCrWhqUm12x2is7NTGA1GNTgkiNra2mj37v2k0yk0ZswoGpTJokR7xskE/WxIOtiRtho90aGDuVRbW6+OGDFU+AWcZZKCE8GkdvfO3W5/f38FovN8zH+qqKhSKyoqRdmxcjU7O4vSMwZyK7iuPVnUs+v6zY1NVFVVTYWFJWpCUgJlZw9hlmXj87XdEj2BlqlNofq6GiR10BJ6eEVPeEQ4iyAT9yfuS7dO1cabgdpammjV6nX0zYcfK6uurvkpbwVflThHoHsvB8DjEsH2K+0dUTwb5tdgHg1C1CBk3mO7jg3ze8rZmtjgEZrMBrGD/RBIePIFJY1RiG80eF6eZkthwxwdhK2hPITNYaIYhNW9bPAkIZwtnA3HfoXtB2xFbBisSEzwdTYkTEDZ8GxBQMmvEAkJCQmJC4nI8LDQw8VFe4P9/PBT1kswmVu9cq1z8uRxei1M50JBEz6gLV5hgNf4CVU13lhVWaEiY1hQUCDFxEQLeKDwOig4yHOsJppwvJf64DVIp+edZ7+nTJfDTo1NzVRTXavW1dWLpJQkNSEh8fx4dbxQBH384SfqzJnTheVs51F1wyefrHSnpSWLAYOyuBFObloPAme0PtVRe1srlR87Tkyw1Y7OTpo8abzwwSK0bpng66yhCUg92e2dtHP7LrW+vp4SkxJEIAvmyKgoMluwXhPfI4hqHnuFR/Lp5VfeoOdf+M+O9vZ28FA8kD+3QSGhwfuJv9QRxYZU0xAxXiDz2gA2tBFhbN4JXRBFSDIAIfMJG5IIHGeDWMEiTAACaPHeyob01fjGQHAyhFAdGzxFGMUoH2IGaV4Gs6FMCJ50NmzHtVAGzgHgKUpmgwjDPB4IMQkJCQkJiQuNA3t2bRg8dCh+unoJxUTLly1zTp828cKKnTMBT9RVHTU21GieiVYm8P5M2IODg1j4uMlg0KtCKMLhcLqxQKjZYhJhoaEEwQdhVFNTxwKnSVWEECozh+aGZmrv7FQHDBxAcXHxLHTOMqPbqaAYaMEHH7pnz5mhWMzmcxY7SKJwpKAI82sQ39e19RQAMxIGbc2kwsJiamtv535rVHNyskVUTBzvZFEnw9bOE7iz+V5jDtThQwfVyqoaCg8LpYGDBgo//zBqbqqm9es20vPPv1i/bsPmhU6n83d8ErinxHnC5SJ2eoqJbEhJDQGCBAHw6CApgQwnk5CQkJC4kvD6m2+8eOedX7nV6yY5M+D5YCsuKqJDuYdcs2ZdretXYscLrZ461g5uqq+tQXgX2e021Zsly26zu61Wm9DpdUpwUCCLICPLDJWampqEjffp9XoREhJEUVHRFBjknevSAy9Jb6Hoaekny9Sx40aK4CB4n84NLtZK77z9vnrX3Xew2DmNR4av63I66OCBXELGu5bWVjUhPo5S0gawzON2yiQEfQPNi2ag9vY2OnTwoNrZaSWnyykWL17ufvOt9zaz2MY0h7fZ8EBc4jziShM7yMaGzG3w+iA5AcLQpHdFQkJCQuJKw3/feeflr95+6409EzuKoObGZiooKNIm/8fERou01OTzMtekT9ElfL4Iza1BLkcnNTY2Umtruyq4fUgH7ReAwA94WBDe1mV9Bb5mRXkVHS0tVceMHiF0mMB+DnC53LRk6Qr3zBnTFZPpJOmsWeSgPUfyj6gNjU1MujsoNiaK0jMGsfDjPpEhaxcGio6cDgcdOXJEffzxp8TiT5ZjegTWZZTZ1voI/fxb6rwDyQKQjQ1zcN5ik0JHQkJCQuJKRGpiQnwvOICeDh48THaHQ4wcNUxkDBjQ/4UOALGCeTZfMDubjXR6HYVFhFNyarJISk7qSj5g69rPxL8vhQ7gVpHOmSorsRr/uU/NQHa67MGZyq5de5CH27MRug4ihwVfSVEhbdywSW1sahaBgQFi4sTxYmBmptAp8OZIoXPB4HaR3qCnzKxhYvz40eTv74u54ViTUaKPcKWJHQkJCQkJCQmi+IR4JDHtKQS1tbep6RmDyM8/8PIgx5gjg3kpCNvSrI/FzUmhJVdgcXLugTZYeDU6NpbKy7EOOtM7FjmqqqPiwkL68MOF6p49B1R/P18xdGgODcrMIpPJcHncx0sR2lhz0Ve/egcNycn+Gr/BFAuJPsLlKnaQOOAWz8teA5nckGHtfGICG8LnJCQkJCQkLjaMFoslQMtS1mOO7aaoyEgqLytRHXYbn3fu5FwCUCkkOFgg5XOv4M1MB4PnRjHya4SpuZB+W3U5rFRUUEAff7xIraqqVkeMGKKt58MUWzWZkfoYnqtz9yZJnAPcdoqNS6M5c2aYg4KCbuIt5z5xS+KkuFzFzhC2hzwve41UNiwkCh8wcpx/m+1U8GaBOxEIlkU66r9p74iuYUPa694A5SL7G+4R1vRBGsKzbZOEhISEhIQX8XFxMcyJ+eelp3yXSXR2dqYoLS2jyspKSZTPF7gfIUT27NnvRka4L+EzUQNPjcFj/NrpcCLRgraI6I6t2+mjDz9yL1uyzL1xwxZSFB2Xd8Dd0dGhjhw+ROTkDBYJialYZFXUVtdSft4RjzCS6Adw0L333k0Z6cl38RvwT4k+wOUqdpAext/zstfAN0AgG9KRrGDbxHYy4BofsJ0sDgB+4c1sH2nviCxsSIrQGyD1NSat8beclup6MRsWRJWQkJCQkDgXxMfFx+gESHRPwURc0etp5syrxP79udTZ2ekh4RLnBu5XeFxaWtvE514aNqEjl8ulpSu2dlqpqLCIPv5oofrhBwtcS5euUDds2KTu2rXXfehQvhoSFkITxo8Wo0cPFyNHDqWrr54qBg5MVzIGpIu4xATy8/cjzEXCWj6TpowXeYfz1f1792rXkPfwIkETr0ZqaqyjDz9aTMcrqsFZs9kuV15+UXFRRrnquS48J+dyfRef3D3AFonhEfcIYQChgkU9x7MBo9hms2Ex0FVsSD3dHVgPBwt+oj5YqweLjQ5iQygc1uCBcEFo3O1sjWwvsz3AhkQHWDB0DRsWC0US/kg2nNPChoVEn2P7IxsWG0VawTlsEFHr2SCsHmeDBwgT1HAuFkhFudh2B9u/2LAeENb5gcD6mA1A2TPZqtheZ2tgm86GfsVxCJvbwfY+m4SEhISEhBcP33vvnX9+8Z9/NRsMvXzCr5jo3fnzae6cGeTrxz9L0sNz7mDB8dZb76vjxo0SO3fuVgUpLovZqOgNBsVstqhGk1EN8PdTIiMjyMSvWaQKJIeAWIUZjQZNiH4Ovife23Li/eHzOts7aNfuvVRWVq5efdUUEREVxWwKtOkSRfdEGf19bSBtbpaOyo+V0X//+xbNf+cD+7Hy8kXtHdZXWdxu4J3gghLnGeciNs4apabwVOF2/U8lNYorcBafMGFxC3os0d7wYdf58K4gjfQbbMho8SM2LOQJ8n8b2ww2ZF+7nw0i4yU27ycCeSaXsEFEYCHQ77FhSelJbBAdEAzw4CAtYCsbBBPKGM6G7T9m28Y2l+1aNgxWlI801wiBm8z2azYIsd+yIX86tj/LtowNC5mOY4PIymSDcEJ4HI75GdvDbMgih7/41vohG8QYPD9YXTeNDaIHwuwbbBBIr7Kh/Xi9lA0Z6CQkJCQkJIC1Cz9+e+q8uTM1stxjMKk8VnqM8vML1UmTxgrTeVgIU4LB9+CTxUtdUVFRSkZGmoAA9dwXj7MHryFutNTUJ7tfvb0HXAbW12ltaaNPP92iotwpUyYIX9/eBqBcBHQ132F3ksPhIL1eRwcOHqKiwqPu4JAgZfToEWQ0GMhsNhHSifc4TLOvgXpzXQ4fzqcX/v4SLVy0tKWmpu5du93+T96TxwZuKD9MfYSTfGr6HkeNIZl6lVbphIg+m2cJPlztNkH3F9nqXp3mCRmDuMEy0F9lw+MNzG0B0b+KDYIBqUleYcM8GogUiJgSNuBRNggbnIuyMEnsV2xj2CBIIGQgGP7AtoUN5djYEOp2mA0elAK2n7Nh0dJZbBiwd7JBsEDIwLOTwAZvE/ZBICE2889sq9lwLaz7g4VOIZYwVwfeKCwuBdGERU8hWPD3T2wQUy+wwUMEoH7vsuEaKAMeKHh40F7UA14gCQkJCQmJ0cnJiZ/s3rkuTEtQ0BuizIR7/tvvqwiTCg3nn6nzkC5ZgsHi4+MPF7vmXXsN647ugob7t6+6uOsSbpcbi66q69dvpszMDJGVNUjzFF0sYN6Sd+4S/lqtNu0vhE1BYTGVlJRqtNHHYtH5+vupEDWR4WEiPj6WGhqaqKj4qLujo100N7UgDNA9YGC6LiM9jYeuTss+1ytxf67AtbQ2WGnfvoP03AsvupYsWVnV3Nz6NrfpRT6imK2fu6IuD1y6sYFfHB7wbngXY4JggRsQnxZM7PeGo0FYQECUskE0eJHOVsjmYMOHCClRun8akGwAYgnnw4Mynw3XQ8garuGtCf5CQJ3sqwn9jPA37z4ch3k8KPtkxwMoD/u660G8hqBBGB7C1ryARyqJDfX2Xgf9gHWE4KWSkJCQkJBAqPRTj3zr/tBeP8VnobNm9Tp18OBBIigIqadP9dMlcVZQhAJviwaQfc08b/sEKJsNHqO4uBhx1123CINRT2+/877KgoJ38c6eCAM+BoKkrKycOjqYWp3qnK7tEC5op91uZ3NQZ6eVWltbqbm5hdra2mjHjt307rsfqR8sWORcumy1e+3aDbR7zz61sKhEjYmOpptunKe7/bYbdddeew1NnzpRjB87SqSmJrNAM1JUVATmLikzrp4mbr75epjOz9cXZbqXLFlOy1esVVtb28lms2vzoTSgXj1pZ0+AYuBN4vIcDic1NTbRylVr6IYb77ZNmjIn7623Pvi/pqaWUdwHiNAB75RC5wLhPN3h3uGYMSxdJTeLBjWaK9CdzPcQwkeoyrdiHXXvdZ3/CBtC1u5jg0cDIV/wsMCjAS8NQtvgGYHAgEiBeQHvB7w5CAHDdoS9IZRtLBsEzi42uBkxZwbXWs6GMDHMk4HIuIFtLxs8SEhbjbk8QHfPDrxC8DxhXhDE1O/ZMKcH83kQFofwOoTLXc2G+UDw7MADBW8N0laj/pjDAzcnwukguN5jw360CZ4dhMqNZMPcJW8d4En6Ptto7Z2EhISExJUIPFi7yt/f/5kH7v9q1i9/+TjxazBPz94zQTHQ7p07VRDT4SOGCotFhq+dVzA53rJ5m+rn7yeys7MuXt+CpLMI+fjjpWp6eooYnJ3pCZ07VX1YKFk7OumDDxeqoSEhVF/fSLNmThNhYUxhICBwHh9jZzHU3t6hbUJii6LiUqqqqnIrilBNRpNiNpsREuk2sWCJiYnU5ibp+TUXwNZVjhe97RtcVPtLVFVRRbt371ebWFilpiaJ9PRUMmohg4rmzTIYujxaOEc7retcXLP7dT8rE3+xz/PH7XZzH9TTsWMVtGTpCvvixcvbtm3fBZ6ISBwkrALvk7gI6LpjFxYqjTBUmCuiFdUNYdJrCFKFzuaqDad6zKEBkJscmcsQCobkAMPYoJhvZIPo+Q4bYiKxDcJgXddrgL+1NfEATwm8PhlsMWyYfwNhAbGzkQ3CAYkM4NXB3BuIE8wDgkCC+MGCUJhr839swM1sEDFIjAAxBlGF6+ITjDIQ9raTDSmlh7KhPHhnkFQByRDgwYHIOsAGYYXQNNwvzNdBikKUjzZB3OADhCcFSG6A+UveOkDEIaQPfSAhISEhceUhjEncjzIy0r75q6d+4n/ddfNIr1f4h7gXD5UVE61auVIdODCd4uLjxCU9mb0/ggXBhwsWuW+4cR7T/26k+mKACbzd4aS1a9apIcFBlJ2TLcwQtydO/Oc6Nzc104rlq9Rx40aLuIQEamlupiVLlqtIcR0THQlnFdU3NFDJ0VIqLS1Xk5MT3WazSURFRijBoaEspDDrwNverr8nCovzCU3EYOyrVHq0VC0qPipsnZ3udhZsaekpCjxHYFkGvTZnSoUXiv8Kk8mkZbLDeQing0eqy0OlHaOwakPxmI/z+I+fatv46ZYC3o7518iii6kJvfiwSfQFLorY6SPAwwGhgDAuKGkIhu1sAI9gbe0dhH8hIQAm73cH5Dw8KPCcQFxAfOBchLhBSFSyYS4MhAS8OMiABsDbA88NwtIwmE1smMcDQPjA0wMRA0GCUDbEDSSyQeTUs3mBOTuoP1JL4zUSIAC4HhIRHGJDOBrKOMIGoGzUCV6ffWzwfyezQbx1rwNEk7cfJCQkJCSuHMT7+Pj87Ybr59z4m18/QcmpaUzYHL0jk0wQXUx+EUrEZJXCIsJZ7Ejudj7hcrnp3fc+VO+4/SZw666tFxFcB4fTTXt376bW1nZ19OgRwi8A6at53GiCQVArC52Fi5bR2LGjKDU9xSOGFB1ZO9rpf6++rWakp4hoFg8HDuaqQ4YMpgEDB/OJXWF6oEsXOwySxZqHUnG1VCcdPVqm1tc3qK2tbYrT4VAdTpfbZgNlFEpMTLTIyEghl9NFtbX1VFVVrYmdtrY2rI2kms0W4efvq7z33sf00suvrWhra8fDaEwjkOgnuJzEjoSEhISEhIQHCT4+5j9/4957bn7iyZ9RRGQ4E0zk1uklFD0dys3VQnQGZKSRAeFFvRFLEqcHC4Sd23eR3W7TPCT9QuwAXA83C5K9e/ZRZVWNOnfedYJUJv9CocrjFbRr11516NBsEZcQz+PK4+lraWmlvfsOUHtbh1pVXUOZmQNozJhRnpRy/dkbqAm4LuHzBVoMJ6aN6mrrqLHRkxEaHp6gwADCgrxmXz/S6fCsHJ8HI7391mv0ve/9+L2a2npMWeg+N1ziIuOswsgkJCQkJCQk+i0SfX19/3TfvXff8sSTPyHMgTgroQMIPeXn5ashIcEUFhHJhFd6dc4aINUsbjyLeTK5Fgbu2zwqKipRp181XejAt/sRUCGzxaKFp/n7+wij0URlJUeR6lnNyckU8YmJn4sYbtfq1etUf39/MXX6dDFs2HCBxAd8AGuBS2DMQMCjnl8wF98yQb7+/hQWHqYZFoA1mU1kNJlIgcjhY7RjhYmee+552rlrzwtOpwsRPbxRor+gu4SVkJCQkJCQuLSRzITz6a999fZbn3iChU5UNNOuE9fR7gUUA+3ZtUsNZ6IXlxAv5+ucLVgMIANZXW0tJusj2Zna3tEhWOjQ3DkzPfNi+qPHTFGoqLCIDhw4pMbGRIumpmY1a/BgERMby+OqK9cTCwJkHtu6bac6Y+YMoRNXGM+HiOV7N3TYZNq3/2A2b8F0CYl+hH72HEFCQkJCQkLiLBHo5+f3va/ccfOtTz7503MXOl3QQqvko9GzBwudttZW9XDuIbW6uoasnZ3U1t4OgaBOnTKB+q3Q6QLm3kRFRlAHi7TRY0az0In5XOgAQqHde/bT8GFDrjyhAwg9bd+xm1paW3P5XY1no0R/wuUqdjCxHwt8dge2IfEAkgpInBzINod1GCQkJCQkLj2kZA5K/9rjP/o+RUSeH6EDOJxO9bN1SSR6BwhFt4vy8vKpqamZBg4cSNlDholhw4crU6dfpYSGh4t+PQfK7SYfHx8aNWaUmDBpvAgMCuBtWJawOwTEnFvbh/ZecTDQhg2bqbW1DRnY2j3bJPoTLlexg3VlvOmXsV4OFhWdwoaUzZcDmUcq63vYkHmtJ4DIe4ItRXvnyeyGzHHdgcxtWKtHLkIqISEhcekByxpMGzZsSGBK2iAmpEguej4gkGJXqDID29lBKFRRUaWqbpWGjRguLCwcNK8IBAPmUV0KYYGqm3SsYfR63Snqq5Iea9RAs/Vn4dZnMNDWbTuorq5+Nb+RYqcf4nIVO0jj7BU1o9iw7g4+ofBcdK0adUkDawnBevotiRSIxWxIy42U3FjsNJWtO+D5WsWGtYokJCQkJC4tjMzISPn+176GJeFOfPJ+lsBkehY7WEzU4XTJWLazgqDm5mZksVMDAoJZLHjTL1+COKWQEdTRYWU+yftP59nBLi0ksgd2qUBRyOmoxzpCeIdlTyT6IS4nsRPI9gAbPB7wTuAbxZttDiQe3/7w6YPkY/HNqWxoP/4i5A2fLhjEAHKkw9NxAxvWyPkuG7xDWLzUC2xHekEsXAoBhXOns2Gtmzlsg9mwZg4mq13D9oOu1wDW74G3ZTIbPE54Ioe63MkGIYL1cwAsVIqFQYEAtplsWKcHbcP6P2gT2ou63McGzxXKQRtQ56vYADxpgNCB2EObcOz32CACUe9wNqwzhH67HMSghISExJUArN2GB1VfCQ0N+fsPvvdI3LjxY5lzdptP0VuAaGINErbSkhKa/847qp+vr0hKjOdyZShb7+FJ4ex0OLhjL1/vGIaMB12CSBtHejYTm9nzVzDVEbxNy0R3KsN+nMfHfnYuXiODHcr1FN9/oKOiwhJyOOxYA1GurdNPcVGGzeuj0wIaW5Xpwu32UYXotc+Tz9Eb9Oqmhw8UlHADcH4I21tsWJQTk8PuZWtlg/gIZcMCnhAwP2NDTCUW3QTh/y0bhAYEBoQEXj/OBlEEgYTVb//BdpQN+1E2Qr3C2CAmtrDlsGGA/5HtOTYsYIq0g8vYvsoGcbKSDd6maWx/YQMeZkMu0DfYUKc32TC5DQuWzmbDcXj9c7Zn2RCCBnH0HbZX2Lax/b3rbynbCja0F79yWGgUdYbo+h8bykV932eD2LufDe1DOajXo2yoYzAbhBnqjf6TkJCQkOh/wMO9XxuN+qmBgYGmrKzM4O98+8HwuXNnailxtQUezwZMUN0ul7YSfGFRiZqclEhBQQEiPDKCLBb+qZChbL2HYqDcgweos6OTRo4ezX14nrxu/QksRJYtXeGePn2aYjQhut5Fals7OXLzyXGogJxFR8ld20DuukZyN7WQu72dDzn5WNKFhZCwmEkEB5EuIoT0sVGkS0si/cBU0sfH8AF4HsuiyJvSGnYxwWJs8cKP6bEfPrHoyJEicCuZoKAf4qKInX8MGDDARe6P+PIxrFR6/ahICOEj3OoDEUeGvHUbvYfzIRxmsd3Nhk8ByPtcNngrvLiDDf79Z9g+ZfsVGzwaEBMb2HBuCdtSNpB9iJaX2VBOPhu8IL9nw/lXs0HFf8CGhAfb2eCpgUCB1wX1gciCmMLA/wkb6on3eBIHsfU1tp+y4dq3suGa2AahdRsbvEYQNxBl8ETtYlvEtoTtY7b1bH9mQz2eZnuHDXOVFrBBgDWxwdMFz9UP2Z5ie4EN9xziDkIJZUAMeYUdPGGvs/2H7UM2CQkJCYn+BfyGzL/363fN+r/HHjH4+vqyEDFTWFgoKXr9uQkSJq1lpUdp9+796qyZVwmdTvGIJ+CKnItxHgCxc+CA2mm10shRo1lNnoPXrT9Cc+kYaPniT9yjdHpFv2UP2fceJOeRElLbO0nldqt2FnhOJ6lOpkEsprX5X6cYTgLzglCmTud5bTCQMBk1U4ICSJ+eTIbMDDJNGEHGMcNIBCDoBY+9L5LwUXzpT8/8kZ798/NPV1XV/Ia3SO9OPwRG6QWHVYFvkwJ1ggIUQcG9NZMiTPyRMeVOqfGKteFs8KZgkCG8C54ObwibF2grQrnqtHeeuSl4OgZxAY8HhAZCz1AGxA0eH2DJXMRg4mO5nw2PZOD9QBgahNMf2J5k28mGHyAIGnhRMDMUr/EXgZwQQCjjEBt+OeAZgucFdcCnE0kU9rI1sOH6G9ngyUE/bWLDoxJ/tuVsQHeRitcoC6FquBbeo1x4ZirYUF9cA9fHX9QFdfOuMAdhhBA9tOV3bBBJ8ldNQkJCon/iZ7ffduPMPz37a0Pm4CxKTE6iiKgo1in8k3dOQkehhvp6OrD/sDphwhhh8fUjLCKpiRwpdM4BbvIP8BfIZtfeyj+vn8d7XdpAO4RC9u17qOmxn9OgH/5B6fzq96n1Ly+RdcVGchYeJVdltebJYaVHqoOpB8YRC2oBAWM8uWmhbDgO4shqI7Wljdy19eQqqyDHgXzqXLSKWv78b6r7yqNUNWw21V17L7U8+w9y5hewmOJrXPD+1VFpaRnV1zcW8JsOzzaJ/oaL8qnTdYWu4X9na9Dx/McLTL7HPBUAAgFelZ5+66MPXmLDXJbr2F5jA1A+vDbeRAdpbBAI1WwIi4Pn48dsmIsD4QNhAXivi/MhUuA98gJlQISgDG9TgANsQ9ggsCDSIN7gZYIwgXcK18OHCPODgO5tB7zip7sIAk587wW2e/ch0cG7bPD+oC3wBsHLIyEhISHRvxDv6+t71y+f+okxODSEf21cn9u5CBIhyGGz0dGSUgoPD6XwiCgu0/uMTuKcwPcmITGRf3AFFRQUcYee+Bz2EgPm4rBwsS5ZQ3Xzvk51c75Gbf94jXRFpaQ2tZLK40gT3RDfME0U8Tl4bTR6QtR8LCR8fb5s2G4xaV4c8np4FD4Xf/Fex3+RAh0iqLmVBdBxsq7cQK2//AtVj7uRaqffQS2/e4Fcx6u0Ol4YuOkoix2HwwHOdg5PGyT6El7Ce0Hxt+zsOP5m/ZmqqiH8BXA2g8PEVX++IT9//VOewYWQMxB0zNmB6MD8GviKZ7B5AUGCCfuYW4PQL4SHYQ4NQt7gwfmIDYIJ4Wrw9iD8C2kEEcoGxY5z4X1BOBiOQwjZHrZKNniTXmXD/B54gP7GBpGEkDd4i1A3TP5H2b9kg4hCMgGkg8YHBF4hhJ+hLHhlMPcG4XXw8uAv5umMZ5vH9i22f7JhvtBf2RASh1TUmPcDj9NmNq/Aup0NIXAPsv2CDeehLagnvE4oG4kY4NHB3B+E3OFceKsu1DeFhISEhETP8MiDD3z193/+0+/8ff34J+V8eVyYTNbW1NHy5avVu++5U1yW80ouJrh/62vr6eDBQ2paWrKIjY/XRNAlBQgWp5Nsn+6glj/8nf/u1N5/aQxyWzXPDYsWJSiQDMMySZ+ZTobURNJFR5ISGkxKgL8WnnbiufDMuBubNNHkqqknZ0UVOfOKyJl7hJzIdsYix21naofrnmzOD+rI4kiYzWSaPp58772NzJPHspBCkgMWS8D5+swAXGZTQwNdd8OdHRs3bpnEW3Z7dkj0N1wUsdNHAEmHeMHkfBB6iAwkCfAiiQ2iCGFmECfwsoDoY74NiD2SAED0QMwAEEoQRpjLgyxqEFEIV/O6KRPYkNYaniQIHIS+IRwNoXIQILgWxAw8J2vZcH2IMYgbnAuDePLGd0IMITMbEgZAyMD7g+tiO0LZ+NuBRrIhrA7nIuQNYXHXs6ENEEoIXkVyg/lsADLDQQChPHiOCtmQ9ABiDXXH3CWEwKGu49ggwtB3ED7yCYWEhIRE/8KSBQten33DdXOY153fn++qqhqQcffVM2coUuz0ARQD7d+7V21qahIjRg4jXz/+ub0UEj50jTN4UVr/9gq1vfwOUXunx8sC4QDD/BofH1IC/ag6IZrSHribzCOySZeRTAIenRMFxukEx8nGNW9zt7aR60ixFspmZcFl376XXCwgCSFybFpf4lzv+biGUMiQPYD8HrqLzDdeQzosenqu89q6QzHSgf376P4Hvn1g+/bdmA6AB+kS/RDn99vy0gRCzZCBDMkC8BciAoB3CBP/kT76bGYUQkDAiwNBAk+PhISEhITE2SInLi72o82bVyTHx8edX8+Agvk6DbRq1Tr1tttvZ2bpndIpcV6hmGjNmtVqcFCAGDI0mxTv/JT+CoSPOZ1kXbOJmp94luw79pDAPC7A5dLm2CghQWQYmkU+d91I5llTaGPuITU5KUEkaGP0PIs5TcxwnUhHqt1KziOFZFu7haxL15GjoJjcDU2ktrZ7rou643i85j42DM4gv2/fR5brZnCdgz1hdef6GWKxs2/Pbnro4e/v3LZtF5JgyXV2+im6/HpXNAayIcQL81W6D1TM+4EHBZnPzuYTCxEFbw7C0iB4JCQkJCQkzhZ33X//V+dcM2u6iXHeSbLT4aTm5hY1MSFGnPRpvMS5Q3VRckqS2Ll9twraHhYOmtFPwWJB7eikjtc+oMZHnyBnQQkJpJXuCh/TRYeTed7VFPT7x8n//75NhiGZJMxGio+LE4sXLlGHZGd9/jAdAgXi43zMAcO45H4UOkG6yHAyjhnJQutWslw7nfRxMaTarFod1Q7+iyxwmPPD49ldVUedi1eRY08u6SJCtfpr7TkXQEypbvpgwSJ9WVk5MuIiIkeiH0KKHU/oGta6gSjpDoSfYR7P2T6aQLgbws+k0JGQkJCQOFf88LHvPzJk6FDv2tTnFwaDnhx2hzh44JA7OipC6DGnQuL8g4l/ZES4yD2UT74WM/n7I0K9n6FL6LT9+01q+v5TzGas2jwcZFQT/r5knjrWI3K+9zDpkvBMmEXFZ2mfVWLiz0UIcjqd1NraSg0NDcLOIsRkNJGi75Zx7VyhCR94bpyah8k4ehT53n09GYdmadkJVaeD3C3tWpgb0lgLbpezoJCsn6wid2s76VPiSQkO9oiWsxFifJqfnw+99db7viUlpZi3Dd4o0Q8hxQ5paZgvsZmCEhISEhJXEGLDw0O/9cMffTday5Smnv+fLKHTM+cTtHXrLhUkLjYuXlyUdUsudzBBN/v4cdc6KfdwvhrBwsdsPkcPw/kEjwHV4aC2f7xOzT95+vOQMKeLdLGR5P+deynwtz8jQ3YOHwuR88WxiBTb+flHSKfTq3a7nVpaWunYsXKqqWkgh9MhmhubVPSBxdeHRxlExnmCJnycWv31yUlknjuHTJNHks7Xoq31g0VNuUJaGJ5qdZB901ZyHOB6RoWRLiGBxZzeU0ZvIHTU0tpCb7wxn0pLy/HQHMueSPRDSLEjISEhISHRvzF17tyZt910w7wAP3+/3pOynoDL9PH1p8jIaKqrqXYnJCUpfSGqJBgsIkPDoqmpqYGKCktEfEIiiwOEefUHKNT+v/eo6bFfkUDIGrweLGD0WRkU9LvHye+hr5JgAXHSxVEVHW3bupMsPhYaP3GiEhkVKaJjYkRq2gARHR0h6uvq1OMVVSx86rQFSPwC/FhHnUcaqmkn/A8i3Um6iAgyTZtK5skjtLTXan0juaprNfEmDEZyFhWy6NlNwt+HDJkDWAj1QvBwv9isnbR/70FavmINC7rjWI4Eiaok+iGk2JGQkJCQkOjfmHPTjfOumT5tssmINUj6QuwATODaO1qpuaWF4uOlZ6dPoTopNi5RHC8vV2trqkVMbOz59HOcHVh42DZsoaZv/dSTcU0TOm4yDM2k4D8/SeZ5c/ggFsAnE8EsIMrLyqmwsFidOWuGJ325FmIGc2phkhFR0SIlJV0YDYq6Z89espjMIjg4qKuAXgLeJsHiRPDnQfvLdFYgRA6vuwzLKHITlLBYMk+bQqZh6eRua9fSWGuhbUYLuVkA2TduJ+HnQ8Zh2T338Chm2rVrjxocHEiH8wrE3r0HMO0B2X4l+iGk2JGQkJCQkOjfePD+B742dtQorDfdd1DdLmRlE24me3gqL8VOH4NFQ2Jysti/7wAZ9HoQ557rHZB7xcR/mZifJ/Hrrq2nhgceJ9eRo8wOdVw9N+kzkij4L78k01XT+TrWU17L7XLR6jUb1OnTJwuz8RTzvbqET0BgiPCxWLjdB9WQ0FChpeE+Uxs0cQMxA9ORs6Odmo6WUO2hXKrcs4fKt26lY59uptING+nY5i2fWcXOndRw5BC111eRafAgCrp+Nin+vuTIKyR3Y6MnrI2Fj33bHm27YXgOF38GL5tioGNlR9XKikqRMyRbbN66g3bv3rfC5XLt473n52ZInFdc9AcJEhISEhISEqdEaGBgwAfLly2YMmbsOGaVfZQWWgjq7OigI0eKKDw8jGLiYsFgu3ZK9BngTWvroO3bd6hTp04SZ1w/SfNgmKmlpZa2bt5KQ4ZkU2Skdx3xc4BipOYf/5pa/vgvj3eDxQsWAA16/lfkc9vNTOF53J1KkCCl9upVKhJbDMwcyPqrB3yfr5efl0fFxUU0YeJ4CggI5vF2QmicAu8MjMjR2kA1h/OpsbCEmo+VU2tVFbVV1VBHXSPZWlrIDo+N1UouLDraDYpeTyZ/P7IEB1FgUiLFTxpH6dMnk+XgEWr4ydPkOJSvCR5yIMlBIAW/8ixZ5l3ddfZJwPfHYXfQpk1b1bCwUDE4Zzz9/Mkf0t+f/88PGpqb/85HnM1SJRJ9DOnZkZCQkJCQ6L+YNHPG1DtvveX64CCE/PSVt0VRqK21jUrLjtGAjDTSIf20xAWB0Wxh4p+vpqWlnF7ssKioqa2ht996i5555jnHS6+8fryyotIyefJ4nRHpyM8WfO8dew9Q02O/8aRrJpWEyUh+D99N/t+5n986TyN09FRwJF/lsSOGDh9Gup4+QlddFBYewQK7nQ4fzlc72tsoLCJcKDoWN8LANdBR89EiKl69hg4v+JgOzP+A8hct5/fr6Njm7VRzMI/aKqrI1txMLpuNq8d15jGr537QGY2fGbKyuZ0uFkSt1FRSSpU791BdUQkFTZtIYTOnkH3XQXJV1rDg4Wu2d5Bjfx5Zrp9JCubGnQws0vLy87UHA8OG5/AlzbRu3RratmPPaqvVigXe5ROCfoj+MiNOQkJCQkJC4ssYlpMzODYiIoxf9m1YGVIF22x2t9Hse2pyK3He4bAxyXawoDgdWOgUFxfSj374BD3++M8Xf/jR4ltLSkqf2rRle4vV7slCdvYwUusf/0XupmYux7PFkDOIAn70Lc+bU40Fvqbd2kF7WSjl5GSRQd9LSul2UPbgTMrJzhIqi/g16zaquQdz1cJlS2nFj35Cy77/M9r8pxdo/xvzqWT1eqo/UkDW5lZNwBh8LKQgHTYX4+K+c7FIc9vtLHy+aE5sg4DjA/VmsxZuV7Z+M2347TPUGBFEoc/+jHTx0VoGOuLynLlHqP3FNz31OxGKjmprKtlq1bT0VGEwWniji4JDgshiMQXzG48bSqLfQT66kZCQkJCQ6L944OGH7hsxfORoJodnIMTnAiau1s5OtaG+UU1KRiY2OV/ngkBRaB2T/CFDshX/U3oT9NTW1kK//92f6MX/vPqvzk7rD3nrTrbcurqGO6+bNzMyPiGF7yFC3KBWeiFUmcA7Dxyi5t/8TVtbBxAsJAJ/92MyjhiuCZJTggXY4k+WqZmDMkRcfNxZzYsQfH3/gDDyNxtExer14vDLb4iSZauoas9+aquqJqfVprVJx0JEx32FEDmkt8Z8It/wMIoemk3J0ydT+pwZNPD6OZR16/U04LrZHrv2GkqaMpFC05LJabNSa2WV5v2BtR6v4KYrFHf7DWTgfrPv2k/E4oj0enIcKiDfr97iyTrXHUKhkqJi6ujooJwhQz1JGISB9uzeRZs2b9vW0tK6no+SYWz9EFLsSEhISEhI9F9MnjJlwrgxo4ZqpK/PwGV3dnZQXX09JSYmnTw5Aa6vTRSHIdwIBoLt3QbjY6RXqOfgPtyyeSuNGj1cgMxr/du9/yBGHHb621//Qc/++YWlLqfzp7zVuwi6y+12Gw8fLphcVlZqqKqoIJfTQWFhoayPkKWMyznTrRAmav3TP8i+cQcLG77nfP+Mo4ZQ0NM/4XNPE5GlGGj/vr2qXhEic/AgJFjo2tFDaGPJQNbmJsp9933a+uwLVP3pFmovP67Nv1G4HzDfBn0BbwyO7+C+MA3KUEd9/S4x/tsP0Mj77tZETsLEsRQzfAiFZw6gYBY2wSmJXZZEYemp2r7Uq6eQOTiIqvYe0MLahCKorbqW4saOptAbZpN16RpyHavU+h8JCwyZ6VoWus/AgrOs7BgVF5XwB3KC0MGLhfvEYmfHtm208dMtEDvr+EgpdvohpNiRkJCQkJDovwjrtFonTJo8zi8kJJwJVh95XJhMWjs6RW1NvUhMSvzidUBM+Z+LSeLRkjI6cCCX1q/fQCtXrqbFiz6ht995n155+XXe9inFRkdSdGwcn9RDwYOyzwU4/TMB5jXPLg+h7ra9v4HJ+84du9TExDgRERGuTXzPO3yEIqJwn7FfIYfDQS/+6xX65VN/3NTR0fE93npEO/dz7KuoqCzYs/fAoZWr1lS89fYHjpdeei2ioKBIGZw1kAKDQ049ZtA/Dis1/ej35K6q1foIc1cCnvwuGYcOPvV5XK+OtjbauWsPDc7KFMEhwXxsD+83wO22t7TQgXfeow2/eZaKVqyhlvIKroqVq8B1YMMcHHheIrIzadjXvkKjv/UAjf/W/RQ5bqRotpjc5c2tdKCgmCIT4ikoDHN9POdp9UBVugxeHHhrCsuPq3k1daqFN7YXFgnFaKSOujpKGDeKwgaPIHddNdm37yOyObh+goSfL1lumOXpIxY65WVltOnTLeqYsSMpKDhEfJa8g8V+aelR2rBhU1FDQ+MK3uJxj0n0K3i/EiQkJCQkJCT6H5DH988zZ0x76IUXnjGkZ6R5nsCfbzBRrKuppX37c+mqq6/6PHxJMSLTFv3xj8+5du3e57LbHTW8NZ/rUKoKtcblUuvdbnel2+1odLtFTlCg/yPTp0+J++EPv0MjR43gck7uHQCZtTORz8s7QkmJCRQYGNC1p3doamqmHTv3EJN7quH619U34q+7qbFJ9fHxISbiSmpKkhg+LIcGDx5EEBVGJvSY96GxYZDiiwUm/e+/t0CdM3umsDLRv+22eykkNJjefQ9zRpzU2txCz/7pefrtH/661eVwPMobd2nnfRloTHeL0Ol0j8THx3zrse8/an7kkQdYCDDdO1GQKAayLVtN9fc+xmS/QRsDusgwispfR+JUCQ+4znW1tbRy1Vp15PChIn1Aes/HI5ffWVdPhz5cTIc/WEgtxyuJ2+Uhol7Ry3XUmc2UMWcGZd58PYUPTOdq6kmwYIGYcfN4gujGjWtqbKbtO3bT6NEjKJzv65fqwWVaO620det21cnnXD1zpjjw9nxa+aOfk5HFjGqzk276ZHXWz34g4ivrqP72R7RkBcTCyTh2GAUuf5OOHCmgPbv3qUnJiTR82BDhhzTZ3QeNYqYPF7xPP/7JU28dOVL0Hd5S79kh0Z8gxY6EhISEhET/BgTPz0JDQx65/bYbw77z7QcpJSWJDAasOXISEttTeAkmIBSqqa6hXbv20uw5s8jttGtehZdfeYN+89s/VVRWVv2Cj1rA1s4GVomLeg3w/kUmha8HBQV++xv33R3/f499m6KiIz17vPVU9PTBewvou9/7sb2mtv5oRHh47B133Gj59rcfUGJjYkmP1MfAmdrFxPv/Hvsp/f0fL+W53eoa3sKiy13LQqqKX7exmfh1GBP/dObJQ1VVDIuNjQ7OyhyoHzQoQz9q1HBl0sSxFBXJ9TuZGOhLcB8s/HixmpU1UFjMJrrltq/Tnj376B9//xPde9+9VF1ZTj994tf0yitvLuWjv8lWpp3Xc0D0jGHB88/f//bnOXfd83W+ax2ePV4oFmr+yVPU9vdXSe2aG+N77+0U/K/fnVzAcH8fKy1jQXxQRUKChMTEzz0cp0LX+LS1tlLR8rW0+5XXqfEoN4W3I8pOGzZ4zf1v8venAdfPocG33UiBCfF8OXjkusboifcGm4We9u3dR61tbeqIYTnCwuL2s+P4PLvNRps2bVP5cyNyhgzmbRY6/P67tOyxn5HBYiZHewdNfPJH1JqRqrbv3EdZz7wkTA1NpPJgscZG0oE//0RNZZED7xWKRGjdl8B9+L//vkK/+vUf/1NSUvoj3tLk2SHRn4APQ3+CkQ1f6hhYffDoSkJCQkJC4pIDfg/XdXZ2vr9j5572//7v7ZTDeXnmhPh4XVCgPxmNmJ/BP5teYng64BgmbS6nk9qYgLa0tGkpp1tbWqiUSeiBg4f4b6n71dfedvz8l39wvPbaO9ubm5sf5DM/ZkOIDtgt6nMywQOAUW+2Wm0LtmzZEbBs+aoMJpvGxIRYQnpkLbWyMNAbr79Na9dvWm2z2W5qbW19nY+1v/TyaynFJaWmmNgoXWhwMOm6nuafElzWsWPHaeGiZctYmN3vcrk2sNjZxQInn62ErYBtH29b63K53+b9zzU1Nb9+pKBo7ebN23Pfe//jjvnvLohMT0sxJyXGkx79eCEED4uGooJCVWVBEREeJu686wHatn033XXXbfTLnz9Ohw8dorvv+aZt4cKlr/HR97HVaef1DmhIW0BAQMbYsaNGjvz/9s4Dvooy+/tn5pb0Qgq9SJdeRBYBcQUXsKwVEX0tKFVQUVFXLCiWVVd3URSVKqD0LghSpIVOiPQeAgQSEtJvcpPb5nnPb5LLP8sCRopEPd/P5+TmzjzzzDNz7505v+ec5xlMcKHOmWxAC6C89/5NviPFDxHF+Qx7ZSDZrq9XUoAp+U7xOaSTyacUInFNWaD9otAp2Q6zpyWuWE0/vflP2jN7gTkFtPkdwHlmw/TQwdEVqGmv+6nL+8Opfrcu5jNxzEjUL6EMFtJVKSsjUzuMlLZKsWTDZ1hCTm4eHUk8Sp3+2gk75CVeOr5uIx1bu8GcohqTHzS5/y5qe8fdWpXEo5pv2bqzoi+0bUu64d1/aJUqVjSnAzfbfD40Owuq9RQXt2lVXp5jNS+RMTvCBUHPy9+iIiM/qhgTMyk8NBQD8PiXSReYmuSCYOqMSDaW97+aQDb0SF0O2G95E5C/B6LYwtjKcHW7KKgHd0b/9wCGes83chLl8P1CGQjs0viXwyLYcPXE5xrCBlAey/1lUB4xf+RhXOTOLAiCcEWIZhuq6/qB++77u3PPrg2qwHFS+byZ7Nvn/p8Z2fyaU2JYlqeKnKdVysn9auKE0cbNN7fPiomJOsFiKYnrw1iQg2w/s33L9hJbe7Zfex8+ly5sK9q3b5s/f953RkZ6ojJ8WcpVdFoN6PeEqlAhEvtsY5Ykqsj2WlBQ4MEHHrjbueqnhSor46gqLEjhbXAsOAY+FhwX14HXwwe3Ky5/lLe71Pt3V3Zkd7344iDvmTTWRuY5K7Ufv2F/V8pUvlq8aIZxLGmXuv++OxX7P6pvn8fMz2bJ4pmqatUqiEwNK27eZVGrRYum69au+YH3WXBOG3KUjz+L1KY3qhNahEq2R6vkkMrmMn8Zg4/bmZ+q0k8fUiuWz1NTvxujUk7t423z/ruu0lbyfSvKOa6Or1ui5jzcQ31Wv44a1bC++vz6BubrqAb11JfNmqhJt3ZSmz/7SDnP8D5xzs9XX1mM27Nx/XK1bs1iw5F7gt9nK1fhaW7vWMNVlHa2jCP1oFryTH818rqaxe1hO7YW58arMh/trZIDY1WyLcq0nFdfLdvnrtzqrbdeVRWiK/yDz/dlPOxIuJqUB8e8dUxU1Lgb27QZ3rt37w4P9uzZsnr16l0Knc7ezoKCWi63GzmqucVFLwic5EZsPdnuZWvChjk6ccEoSzcNnOF+bLewYerAsgLnF4ZHWuNcDmFD6Bz7FcoGBOKHbDiHuGFdarcabpKYjnMbG0LJ3dluZmvFhnVZbPhsAPaJm3gvtm5sVdiQZ5vHBr5m68DWia0dG7bFDX8oGwYg4vHKSOlozdaZ7To2fEfxUIK9bP79CIIgXA0QYdnEntY3Bw4c8kybPq9+Rmam1eP22MgwtIKCfFJ4Ar6mkdfjobzcPMrMyKDU1FQaP2GKd9DgV1KnfDt97YkTycOdzsJXfT7fv7m+z9i+YBvDNp9tIxtm/brcnmoIqanJyacOzJw5r+q2bQmRUVGRATExMdpDDz9MlSpGRcfH7+jpcDhw/YfQWuv1eqfs338wc8bM+bErf1prST2dZtNJWREJwMxcAXY7aVak8OkUFR1LiUeOVDh5MuVmPpYNvP2vjYIkss3dvDm++rq4jTUb1KsTaNZfvM4E/5sRJp1dhbOzz/HSS40C8fZn0tLp/fc/0RYtXkYP9riXRrw9jCZMnEr9+g/Zl5ubh/E53xQXvixq1q5da9izg/oGhoTh2UmlEmY0K7kTdlHhrMWkch3m8Vjr1KSwF9gV4mMtieRQfHyCSktLo5atmmvtbmpPYaHn1OMH54PPj8fhoIwDB2nDx5/Tpk+/oryUVMKDQnEOUactMIDCq1ejJj3uoc4jhlHtLl3IFsQa4UKTIZQF3rZGrVqUk51Du3bv1aIqVKAU3i/G9tRv2LB4ZkE+3vSduymBz7HP7SbF6yo3b0KNHryHLNsTyDFqAqkcdgGQOmexUOQ7Q8lSs1rJDi6CFkSzZ82kDes3T+PfYwIvuVQfRriKlP49XwsaREdGrnpj+PBqz7/wQsmiYjAA7t1336UxY8fOd7lcyFfFoMgL0YLtKzbkE+MC/Rc2CJ+PS5b9EhAsH7DBmb3IpPL/w+Ns6NnHzQHbwcnG1IOb2YSyAeGAqXvmsvEV95J5nw3PHVjAhpxZpF2cZKvMhs8JQIycYnua7S626WzH2Pqy4XN8lg0392w23GywDnF69Dw2Yxtd8oovK0T162y4sEHc7GT7iA1PUEa6x1V8IIYgCMJZcB+vy4Zr0k2BAQHXNW7UMLxV6+aRDRvWD/N6fcaBg4fzDx8+krdjx+6CwsIiOGS4X+J6eRke5iWBDIoH2frccUfX5s89OyCy7Y0ttT179tOAp4cWsMAZzOsmo2AJ6Ji6kQ2dUm3r1K5ZvVOnDlEdO7aLatigniU8PJyCg4MokB3od9/7xBg7bjKu/w+wXQro9HzKbrf3v6VT+6rt2t0YEhsbYw8LC7XZbFYtJDhYi6wQoUFAhoWFUY0a1Sg6pmKxCFJ8uS+r8OHtiwoLafmK1apf/+c1iIevv/o3ffX1ROe8+T+s5BLwQ46YZS+fbnfd2fXHRYu/508a+rhUG/VAck6dQTkvv09GOiYn0CjogdspeuoXlJ+fT4lHjxF/Hurmju21ajUwOx9r3vMdI0QOC0DDXUQ5x0/Q3tkL2eaTy1FgpiECPBcHKYIRLB5qd76Fmj/Sg8KqoU6ct18Y8/NrYLF1+NAhtWf3PipwOrVHH3uEj5v3wZ+Rt6iIto4eR5tGfkUBYaHkcTqpzbMDqE232yj/6dfJtWm7OWsbsQgKuLktxa6cZm73i+jhdO+9f6eFC5d25XcrihcK5Y1rLXbmjXj77XvfHD7czIk8l/S0NBr64ovGd9OmIZw+snjpecEFDiLjU/NdMYjU4KJ6DxvkuT/FCSMlMdAPPfDoscJTbzGZur/3CpEBpCghrI7efkRsjrMhQoALNXr5cbNAqtSXbAhbIq8WX3LsB1cU1I/1Ldli2ZDDvIcNER9EA3DFQGoUHPEUNvRmwTmuwQbhhjrgNPudf6RHYR3Sp/wpX7gYwgnHiUNbEVmoyvYTG19FzGPCfuC8Y98AN47mbIh0oI143cIGRx/tRXvOsKEuRMrQRpwD3BSxviYb6vAf076SZTjuVDZE4XA+kIIIwQERg+OD6PCnKexm8z8joDYb2oDjwvZ+cYFl2D8+L7QTPW84bpw7CFMc+3620jfqJWwQM6gD7cd5xP8A6Q0QszgWfFaIykxiw8BPP/j+YBkMnzE+O+zbz1/ZPmeD2EEECa9+EeWnAdsbbIjwQTAJgiD81uBafT0b7gG4juLegnsF0tRwLcX1sYye+VUD95GH2J546KH7Wz315P8Lz8rKpt5PDt7ncrkQTb9QxxdEHdbfylaLBUdEtaqVg6tWrRKYlZ2rrVkTh3tpD7bLAecPqXfYF+4d8BFwL8J9GKZVqVKp8h23d61/+x23hTdr0kir16A++8XsKpTloa/skCclJqo5c7/XPvxoZHJMdLSvwFlQlJKSNlMp9U8ucaXGfARERIQOefrpvh998MHH3LZzTqkeTHkf/psc//qKFAsTEPHKIMp8sgelpKWp/Hwnde3Wpdgxu9DYnJIoV17yCTq2Jo52TJ5GWUePm+Nw4NMZXq8pBiNr1aQaHdpSs14PUHRDfC25vqv1gFz+HAyvh1xuNwUFwmXDMiulJvxMPz7/GjlOnzadJntEON325ssUu3gt5U2aXVyOxZwWHkox88dRQEe4Mb8AH5vH5aJu3R/wrV6z/iZeAv9RKIfAkb9WVOUf+YfTp08PDvR/Ic8hJDQUYU9t7Zo1uazSkV52zlQiJrhoIvyOnvzS63FscLAhVP4fG9ZjWUc2iCBc/OGIY9563BDgeCP1CalMcPKXscEJh2EZUp7qsN3PBkGAMqgHKVBIcUI0519sEAIIpWMdIlIQAkiHQqrTerb32O5jg9OOHwccZvxA0tgQIcIFFqIDosCfVtWQbQQbykOsIcXq72wQbBBGi9mwH2y7gw1pYbiiQNjAScc5wLGixwsRCwgnCCK0dxEbLuwvsuE84EaI40EvBRx6pGnhvBaxIXqCfWNfD7NhFCPOCdr1BNsmNnweEFy4eiItEDc01IfeOfQ84jzHseE4MPASx4Z6IEpxo8J+kPvqF2xoP0QUztmTbBB0uBlAwPlv2ChXn82/X+Q6j2PzCw60H58XzhkihNgfojSlbyq4qTVlw4w+OBcQa2grBAxEE475Djb0iOIqiIgU9gVRhLrxnYBB6PhnLBIEQfitgReJjjXcQ3A9Q0cOrpfoUML1tTyATAjcq77fu3d/5syZ8y1ut7dCdnZWjMNRAK8cGRrnA9d0HNf3bN/l5TmWnDyV+uP+A4eWHzt2AhH1H9kulgVSFnD+IAzREYgB5+hI+4EN13VkA0zPzy9Y/vPPu5JnzVrg3r17X6Db7YqMiYrUIqP4NvJL6VjFz2VRs2cv0A4fTnonJSV1gsORj3pnsF1JBRBRpUrlPo883KNps2Z4Zs45VWt2Klr0I7m38G3XhzZrlN66Ce1mj6dRo+up9Q1ttOLIS6njgbjRuQDUAm/vysulkxs20qZRX9OOKTPMyQjMSR4Mgzf1UmiVylTvb52p3XP9qdkjj1BwDG7fuG1zBXggLfortQBTNFz0vKEzvCxRFrNdxZMJmDMVAhY/Lm5XwoQpZycmwOQc9bp2pprJGeSe/j0pJ/8sLHi2D1HYPwZR8MMPsEhDZb8AH8PJ5GSaPWfBieTkU4hIwgcQyiFl+PZcNVq0a9fOjtlZLkbtOnWoWbNmiBBAAJwP9LTgV3Nuni7GgMCZRRQEago9Wug1eZQNEQmIkb+xwYlex4YLGiIOiABgO3RlzGSDc4uLKwTVLDbUi20OsMG5xgUWoXfcSOBUw+AYI8qAyA9EFpx3jCOCs4+LPG5EyJGG0EH04HY2/DLhOOOC+jabP/oBcJVCbxOiPYgqQHhBlMB5h2jCMaItEG7YByJTEB/YNyIgcN4hypC6hVxsiAz8MHFTwXcAN0CID9SNiy5C6ePZIKJwHnqzmdN4suHij2PD+UKkBQNZcRyI3kAsQlCiThw7hBU+F3x+2OYdNogjiBOIJfyP+nCRh9C4mw3iBkILNxfcuPxl8flDtEHIYJ+lu5qwDlGbi6Ug4nNDuxDFwveltDAGuIniPPo7ACD0INAQ0YOAK90Tin1D1GI9UiYhZIvj9cXCpwxXSUEQhD89iKKP8ng8PRcsXDw0JSUN9yV04JUFXJORlowUYnSGwnCv/i3AvQj3uIfXrtswcODTL8548aXXHXt27eK7jP9WcA5w1s11NipwFurb4n/25ubmQogiKwQdnr+gkn41AcHBQbXr1UWfXenbpR+NDEc+i5Lidbhppbpdqnu3LqpmrRq8km+ZpdPWuO3Hk5JoxfLldCbjDOUcPkBbvxhLy14eTsfWrDdT1iwWC/lcbrKFhlCDu7rRLa8Ppc7vvUlV2rQnp9NJq1ctpa+/+opGfzGaJn3zDWVnZdP8eXNpy+bNZqqbKWrOB7cDM9dhvNZF0WzkwmxqaDeM68N2yRs30f75i8geHGRGm0KqVqaqLkWWJavIm8mug81Kyl1IwQ/eSeEv9C3WYWUKfuqUknqa9+mGvyYdnOWYayl2fLqu/+K3CV9uL385mQuVxcUSvfAQE6VB2hPCz4jgwElH77y/VwuiASIJ4XBEPOBQI2IB5x89YRAecNIRrcGvD048BAIiJagDDi2s+MpVXAagjbhgwTmGA45IDkDald/pR1n0svnnYsc6OOBYDlFyJxuiP7hC+YEDDjEFweYHF3gcI0QQ1kPsYN83sPknWcBNA9ESCBlEPgBEGsB5wbnDdwD7Rn3+94+UGNqAk4/jQRn0mOF8ARwPX9nP/sAPs+F8oxzagZsQXjE41S/c0OsBUQGBBqGDzwWRE0SPEElD3RBQEE6IniAVDTcD1A0RCDGDc4O2lVbJ2A8+C+z7fEDs4vuBtsBwvvBZlAZCEwNk8fmiHswICPGItDQIqdK/FdQHkYb1EHRz2Pw36Au1QRAEQTg/6LxDCjE6xRB1/72ATjRMWtNv4cKlH738jzfJicBU6SgEPGc9iLwegzLS06iwIIt279pLhYVFuLfhvn61sOq6JbJCBdyWcYs8l2KxwyrDfKdYHNzYpZMWEhZ2gSml7bRj30Ea/emXtHzkV7R6+AeU8M235HY4zGgJxjIF2GxU55YO1OGl5+jWEa9R3e53kc7LHI4z9O2339HkydMplcVBZmYWnT6dbvp2Bw4eprS0M+b+TSAIdb7F6nyLR3RFt9PBw8n02WdfmRMdmOshisz17P4g0mRuF0DLli2n5ctXkaHYPUMZtuzEo+ZYHUwzbRIYQDWiYyh6YwK59yeSZg8g5Soie+uWFDHiRdLMCRjKInQAnk11Bp8lPseyinThGnAtxc7OzZs3e3JzcY27MElJSXxh2IVelAtdFBCFweOG32VDzzzAtJyIfkDgwLkFSPGCkw2QVobl6E2B6MHYDaSQIXqD8RxwpOG04goBpxjRIDjqiPIgKlTaoS2dg4flOKcQAEhLQ+QIQEwhEgCxAke75NdpAifdfyVCtASpYnC8kdblB1ceRGZKTX5vRhVwfP7oDMAvFKkBEA8A6WOYdQznD6IKxwXBBiCKIIKw79LHAxGHNDiIPtx0EBlCGwHaDgN4LR3FQJnzXSFwrKW3gaG9EDQQEUijw3mFiEHUCaILnx8mLMD+EWmDkEM78HRiHAuiVoim+EF0DMeC9vjxX3iwf0xWgegZxuugfnxnHmPztwvCCql4EDAQdzgmnLuLUfqclQYRo/PdWQRBEIQ/JgWGYYxcs2bDkk8+wYR2JU45O+3Z2bn07eRJ9MwzL3ifHvzSmReGDnN+M2kqHH5kTpybkXIl8fl8XkdWNvpVz+/qnTtWOjAkmO9e57l9YfY5vuVF87qGGdmUOns+JW/bXjwBgcVCyuOhtMIiSqoUS9c90YuaPfI4BURGcF24HSqKW7eB5sxeQM8M7kcj3nmPhr/1Pr067FWKrVSNWrduQa1aNiUr6tJspiD8fuEC2rQBfcUWchXl06yZM+jTz76mefMX0ckTJ8jpLKRNG9fT/Llz6ETSUfNcp5w6TiNHjqaxYyfR/PlzzTKYhGDbVxMpfe8BcxyRj9sSGRRMNY+lkeVgEikruwAeL1kqxlLEO0PJWo/dijILHaBTBgu3AqcTvkzptHihnHH+X8BvQ1r6mTPLPh050jir6M/h1KlTNHfu3KKsnJw4fosv04UYxYbUMExQgNAyZsXCeBe8AjiwEAqYPQthcogiONaIJuAXhTQzpJVhXAyEhr9bAw48rhTI30XEBWlYSLeCAw3hgPAz0pgweQKWwdmG+EGEAsIJDjWmMUaUAMIKqVlYf664QF2I0KAeRBIQYUH0qTSIOEC44Jgg7iCocLH0RyL8IMoAYYZeMrQBKW14RZuQcofjgIhAShv2iysb2u5vF44d5wQRCwg/DHRFGZSF4ZwAvOK9/zuE/3Espb9TqA/L/CIE61AOQgLtg1CDyEH7cG7xuUBwYCwSUg7/w4YUQYifAWz4bHH+EbmCmPSDiAwiaX7hif3g80R5vOK8IS0P3yOIrAlsiCxhXA8+H4iosWylz/nFfhsQUhizg20hknEMEFv47qDtJV1IgiAIwp8EZ1GR6+XPRn0d/8EHH9EZdtp/WrGc+vd/xvXaG+8uGTN2cr85cxbeO3bslLVbtyaQ2+3GxD8XS72+XIqYI0eP+pMZ/hd1Tv/keX0xDPj3GHR02WI6OXkG1cjLoyBehogNxr4gdU1r0oiC7uxKEV1uoY8mfEeHDuwsFg26To7cXNq8JZ6aNm9Cbdp25uUsgIxcfsVtMoDGjptMu3bvM8vGb9tCL708nHbt3ENz5i6kt4a/Tx63h1JT0/hgXHT0SBIVFDhp587dtHp1HCUmHqU33/6Qtm3dZopKj9trrj+SmMQaxkMJaMvS5WQNDDSPNdAeQLULPBSZeNKckt1so81K4a8OogBuuxkN+lViRzOjVA6HA6LVnzkklEPO/wv47di1Z8+e2zweT8W2bdv+34AyBoO+3nzjDZozZw6eegwRcO4Yi9JgPAkcVaRIoZcfqVtw7JFKBYcb41jwP0QCUrEwRgQCBo49IiEIL/ln/YLBkUYdiIbgF4mySMVCGQgkONsQD7iKoDyiDUgLQ3lsB7GC5ViPHwEG7iNqA4GCOjDgHmUA6sV77BMXPtSFfWBwpB840kjvQjkIEdSLY4CTDyGHaAXS03A82AcuojgmRKEQOUFUBKAMUuiwT/yP6BDahXpxHnCOUB/2DXGJMojwYLAojgfvUSdECs4jZqXD8WAb/3HhFftH6hmWo42oG/Whbdge5wqROn96H7bBOcY+8DmjHrQfx4kyOCe4kEB4om2IxJ0rfjFOClE45GyjjL8+HDvG/uA4/KBeLIcoRN2IHOGc+6NBqAMpeqV7avAdw/EimoZjx3r/PtBGnJtX2XA+UfevuWIKgiAIv38yCguLtsVv3xm1Zk1ckzlzvz+yLm7jm3l5DnTcobMN917cG3GfgM9yNTvGlNfrqV+zZo3Ot912R4m4KAUmKFiynDy7+dZV4uAH3dWFbI39Ge+MbjUH9/888RvaOno8ZR05youK+zvdhYUUXb8u3TTkabqxz2PU4m9/pcjwcFq48Adz3MzNnTAygMVARiYtXbqSrm9Yn9q2ZZcDU1j70YLok08+odY3tKRmzVpS376Dqd1fbqTHH+9F1atXofHjJ1OTRtdT5SqVaOvW7fThh29RjepVKSw8jOrVrUPVqlWhRYuWUp7DQd27dWERtIuqVq1Mg5/pT2kshrZ+PoZ8LJZMEcMCrTp7JNenZpNWyO4EiyvlKaTQ/o9R2NABpOM5RBeade5CaIG0ePH39NNP62axUJRHjpRjIASuNS0jIyKGNW/evGebNm0oJjqaUk+fpk2bNuUd2L9/Yr7TiZ559MZfKjhG9OTDkX8TC36HIPUM0SdMsV0yR+IlgfQ9pNTBSUeaH8QIolmloyS/VxDBwkQGELQQY781SIyGqIbI9gtZQRAE4c8FfA50UGKcKDpg0TGGe+214K8dO9700/x53+oxsbH/7czrIZQz9DXKH/MdK5fiKEeFrz+gkN4PlogDK+WnplDcB/+hY2s3kjs/30wFw4B/gAkIWj7Wiyq1bEkbNm6i6VNnUo0aNWj9hs1UnUXIV18j0UZRdmYW/fODkWZn9j/NKbBLDV3QI+nGG2+gl4c+S927d6Hr6rSgI4cSKCom1ozQvDbsTapUqZIpnJ4f8gpt2bKKrLYgWv3TSlr4/VIWRFVpXdwmqlgxhkaO/IDeGfEhBYUE01O3dqLVb7xH+ekZpGGWNV2jaNKpzek8Cs1zksFCx3AXUPDt3ajCqBFkqVeH23UJH5EeQc88M4BGjx6PSZxKPx9KKGdcLFXnt2JHTm7us+vi4v46buzYFz8fNer17yZNGhi/fXtXFjpIo7ocoQPQZYHZxX7PqhsRCEQzIFIuB4gapJFhjAqmx8bYnD+C0AG4gmImuYtFAK8miFph9j7c3ARBEIQ/J/A5kFaPjAFkA1wroQP2HjhwcMa33yERBJnypVHsq4eRhkhNSWTHx8LEhMXAmb37aOnzw+jIitXkKSw0hQ4mMwioEEkdh71At73zGgsdPN1D0QtDXmWxchv1eepRql+/jnkCTCCgoqOoWdNGFLd+A6WnJXHdwWy2YjN1IRLMDAoPD6MQFionTiDZQjNnZ0s5lUp169Qyn5sDAWa12Skp6QjNmr2AmnKdzw8ZyHU3NlPpMNYIUi49YSf99PaH5Eg/Uyx0eBfBvKJJej6FOopMoaPcLgpo0YLChg1ioVOXm/ArIzpnwQNizYgZsnKEcsy1TmPzA0fxuNvjScgvKNhc5HYjjQnh3isV4kXYGOlGl/qNvtbAgUfqF4TJ5Qx+hyOOFC2k2uEi/EdzzPF9OXud/Y3Bd0sueIIgCEJ5wel0Fualp525u3mLhoE1atbhO2SJ9tKs5N2zj1xxW0mZM5VpZG9cnwK73UIpCTtoxctvUcZBuE4aax+dLCxcMlgYbQkKpNzYGErPzqH4bVupUmw0TZ82x5Qt6Sww5s9fTJUqxdLddyN1jt0VTaea1avRsWMn6KOPPyVHXpY58dT6dRupQf1qNG36XGr7lzbUrHlzstss9P4//8ObeWnGjNmUnHyK3nv3dXNczLx5iynAbqXg4CBas3a9OZtbdk4e728RhYWH0u13dqOCg0fIGreJVE4O6Zg4gdsUwH9aODxUOSvfFD7mhASVK1LEOy9S0F3dis9Hidj71WhBNGfuTNq1ay+iOpfbGS1cRcqL2PEDhxG/xMtx6M8H6vy9Ch2AX+KVOC+oBw45xr9c6XMsCIIgCEL54gQLg/yUlNTuN3dsq0VUwHw/7ApoGq2eOksFbNmhBRp4zw5h5VjKql6Rfhz6BuWnnmadopsiBjS8syvd+MoQ0ivGkMfjoXxHPuVk5VD9+nXpoZ73UUZmNkVFR1GPHndTlcqVqXGThsUigi2IBUr79n+hpk0aUfqZDMrNzqXqNarS9dc3IBsLqNatWlDFilHUqmULqlOvNp06mUKNGzegl18aQuGRERQdVcHcT0ZGFrVq1Zw63dyB8vMLKCoqgm6//TZq3LQRBaRn0LGJ35HBIgztBhbefZ08F9XNdBQLHaTgBQdS6ND+FDYIk7oyv/QQ2AuBVD/NoBnTZ9HefQfw7D+M3RXKKf7vsSAIgiAIgvDHAzOdvvfEEw8/98nH71JMbHVasXq5qnoqXYt++zPyJiWzMrBQXr3qtCEMkxLkmc48ZmezBtipSY97qf2Lg8nKogWzmBkQRyVYrRYz8oNn5mAqa0RU8HxEM7WsNCX1eT1e89Vi0c0ySFczt4NAQRkWJKjLjCaVSrEzkKbmM0qmqCZzJjgsM/j/QyvX0fZ/f04Fp06T+WweoJRRK9uZ3zrHFY5EOSzVSXm/9RW5RkYFW5u2am7p/re/Wv5+V3etTp3ryGrDvoo3LRPcPh+fix4PPuFdsHAJHoSOmWSFcoqIHUEQBEEQhD82Fdk+furJ//d4nz6PkcVmUw0jIjX3gwPJvecQFQQH0IYqYeTEs2cYCBJ7aDC1fPQh+suQp81lfuFxTWAhBBFVhOf5HDtBq9du8K5eu56Kdu+zdCSlRbD48Gswbru3bl7h8RaZhXWxqFjosEBSND/N4+rfhvKxuB2LLDyK4/bHH+tV8913huk1atYo+zHqNko8fIj6D3j+2KrVcQ/yEsxCK5RTysMEBYIgCIIgCMLVA49MeHHiN1PHPPvcP3zBQYFaZMOmpAKDyMdqIKFi6P8JHVYN9rAQavt0H/rL888VC4BrJXRY5CCK4nQ6aebMecYNbW/Nb9q8/Z5nn315Cq3dsLazUq4IPAuImwdRYyjlqZ3n3N80s7A2WnxW6BCtt+nel1jo4HEXeHTFDyyKBrG1nDxl+ui/dbs/Z/mKVWakCfsz93tRrJSYmITxRBjYdLHnQArlABE7giAIgiAIf3zglD+TkLBz8rx535OL3BRUrxbtrxRB2faStDMWNWbqWs/7qFWfPqweSj9u7jcGgkPT6cSxE/TKK28ZjzzaP+7AgcN/n9W48U1fN2p4qkt0hXZBFj2QBY5ZlP/m1XG4drTMcNZl59b0b/GHj2CvxaAXK7ty8dy/c8FMrs8dPHjkyXvuefjI9BnzKD0tvfiho7q1WPicFysdZrFz8tRpTPqEGXOFckx5m6BAEARBEARBuDpgRH7i1q0/t6x/fb0asYZBO08kkbtk7AxZdKrfvTPdOuJ1LnkNJxjltiiWKgnx2+mFoa8XTp8xdxIv7T+/RYvCFI/rc/5/EIsbO4pauKxPaRnX5RasaJFR0ErT9EhzOZtX0TFlaENr+DLXYNlFOOD1+nbMn7+43o4duwLdbk9oSHCg+XygwKCQ/430aDaaPm0arV4d9w2/kweKlnNE7AiCIAiCIPx5OOPxeDISduy+MdZCUVpWNhne4impwwMC6Y7xX5A1KAChkmuHbqHt2+Lp8d4DMzZvjh8Rf8MNb7eKDL0lx+sZHaDrXdFayA8INLdShxvmFC5omVHQ3aLrldFsxGN8pPC4juG1vJmz+LUsnGD79ujR4/sXL16mzV+wyJJ+JiPYZtHsYWGhFBIaUSx6NJ0y0lNo6tRZjv0HDuOh9TITWzlHxI4gCIIgCMKfi4OUmaU3dRS0D9G0AFUSuWjp8FCtAY8RBQWa768JLHSOHDpMTw9+OS8hYecwdffdk+empg7VNPWRTdfruZQyozmsdpRH0ZrGWYXTmmbm99B0vQ7CVhA6LHiylEbv1nRnjTHrLDuoAs/MmedwFKzasiU+Y+68xfb0tPSIwABbYEREGAWHVKb4+G00Z/aC7Smpp6dyWUljK+eI2BEEQRAEQfiTMapx4xC7Vb9L0/QwRENCPQY1z3SS/YZmZGtU/9pMSsAiJjMjg4YMfd297MeVX33bpOGmtRmZ/7Lq9DSvDPZym+xchluW59bU1HapjoUNcwoH6ha9KR6mCKHDaqXQMNRbtTxZo8w6Lx1MZhDn8XgWJvy8K3vp0pXhp0+nRYUE6/bly1bS/IU/LPD5jDlcRh4oXs4RsSMIgiAIgvAno3tURDeWB7fzv4GQNdUL3FTZ6SZLhQoUeHsXFjuX+MDNy0BpOg178z21aOJ3CcPr1k5iIfa6XdfbeUqEl13XyKOM404LfXhbctamKgWeVy0WSyuktcGh5VJFirQPanky/2VucGUoZNtSWFi4cvv2HRnLV6yx7N6z/2R2ds6XvByzsQnlnAtNMyEIgiAIgiD8QTEwyl4r9gORxGY+etPro6K1G/kd4iS/IXgYqB5E2+I20q6ps31D6tYOj7DZXiFNu85lGGbaGhfxFRrG6rwA/ckHD6TtiHYaI6wWS2u/0PGR8vgM7d0a7ox/mnVeeTCm5+PU1NNPnjx5qj//jxMl/A4QsSMIgiAIgvAnw6pTolLkLBmuQ2nBNnKzojBOppInYQ97iL9B8g92rgeS4fZS4vIltPXjUXRneJheyW6/HnElHzfQpul49k+Wi9THDovxxIA9py1WTR9ts+hmRAeOLL96ddLeqOnN+JhrvNpKDaLnANs1nJdb+DWUfMWvHePHj3+Qv6O5ffsOXF6y6FejlNK4nrr9+vU7Mm7cuCiu7xFNs63p27cv/1p/PatXr7YmJh68WdMsPfitT9PUgqee6r9qypQpFT0ezyOGYTTWdbUyLCxyQWZmZi2bzfakrlO4x+PbN2DAgC/feuste61a1W7nZnVQyjOlb99Bl9QOQRAEQRCEq8GYOjdEuO2OTRZNawRRodgjrJNbRC3y3BTx3FMU9v4bREZRSekrDESOxiLH46Rjq9fSoaUrKDVhJ+WnpJHFajFnCYCI4bZ53cqIY0fsY72WserhFWm3uXTb54GaVhstK47okJdrG1bVXeFznY64eJEg/BflIbJzk67bG5X8f0mMHTvWqusa5l0nFiJFhqHv8Pl8p82Vl8CZM2f4vFgdFou20DAoyeezPDhhwoQ6Hk9hP6V8EVxkMguZR/Lz81voum5hW8vlvufy3ceMGdPxuuuu07kNVbhMjK4H1iyuVRAEQRAEoXww4Oj2XFJqIQsLF3q+NUV0PDyQ4sPtdGb1enao3Fc+uoP69GDy5BfRoUULaOnz/6C1731CBxf9SI6U06Sx0MHoHCuLIR+pdA8Zw5RXPf78/kM/3v9TxkMui3W8rUToWNm4rFcz6FWPO/QLETrChbjmkR0WEf/y+TzHIyOjxuXl5Q1gsdKBRUMei4fxmqal6Tr14mW1i4WD/mmfPn3Wx8fH237++edhSqkaFovy8lf+IIudfxmG+oyrXMjbtXS73dsDAgKSPB7PIF1XTTXNckAp+sLr9Vblem7leuvyL66WUpbPTp48tnzEiBFnR+IhUvT2229beJl3/PjxrTRNPcrb7zIMb2tetbhfv34rJk4c/4HXa6QFBRVOfOyxIXmzZs2yOByOrzTN2PDUU/0mT5o0qa7H4+rJ+9jJ5ZeUVC0IgiAIglAuGHPDDRFF+blLLZp+U/EUAOwDGYoirTZq/NSj1LTv4xQQEcVLPSx+LjE7zBRMxdIkJ/EwHVy8jJI3b6OcYyfImZkFp4t0K9YXixyPUj5dU197fdrYbKv1wNv7sq2nrO5BpNPrNqJI5I6htEEqRxnGa05vzMQGInSEi3DNIzssTJSuW/WCgry/8dubWJy8zN/85by8H79vxdaGhcwmFjxxbPeNGTMmIiFhxzssiJwsSv7tcvk+5tf5bGesVus4n893istdz//X49cHWNjobrdvIP+WIGZ62Wy26ywW6siHPpNXfcw/4OGxsbHBvO4saBOEDv7neptwPTZN8x3HcovFklNSJo3bEO5yhZjXB4dDRfFvtJWu21biPR9HPu+jPETOBEEQBEEQ/ocB27fn6gG+3oZSezBHAND4n2zlpW1TptG8JwbQ1s+/YJFylF0aOxvLDYgXpKGdC5bB7TGjNyxHuLxSOmUfOkI7vplE3/d9mhb0eZYSvplKKdt3UCELHZ0dMhgeaqqxo+YyfLPYt+rkC1OvPX/o0K7e+04FJ9vcH5Cu3uNaTaHDLUDqWjYXH3rYmzNOhI7wS1xzZ5yFBASF1eejDqwlNg8ePDjZMLQd/H8er27K65P5x7KDRcZWXVeBLFBi+XfR2edTqwcMGHBg0KBBRwsKCk7zl97TpEmTJBYhzpLuh1i2WmybuEw6/zTiuc5otopKacksihJDQ0PX6rqlckRExHnPw8SJE29moXW7zaaP9/m0VCzj9pjdD9zmAK4nn+vxYYwOUd54r9f3z969e5/CesD7YiGn+ztLBEEQBEEQyhXP7ko6ZDXoHq9BK/35PvBcPEVFlLH/IG0fP4XmPj6Q5j3ah4XPl5S0ag1lJx0nn5ddLVPYQODo5HW5KPdEMp2I20Q7J0+lFa+8TjPuf8TcdvOoMXR8wxbKS0klH9cLgaNB5LDzp9us1Oz+v9M3BU4ak5zy4eC9BzcO2Xok7xgFV7HY9CmsvQbrpAWgBxpCx6PolE8ZT1f3ZE28lTA3gSBcnGsmdlggmPvWNKMeCwIIhCNsbbGMBUU1Fi9V+HdwEE1kYeGzWq0+FkGIqGC69SQu1mrWrFl2fz1KGdr+/fuD8D+XAdksNgrYmhSv1/Hq1DTLGS6hbDZbiQgxyOl0ahMmjO0xfvz4NsXLzHFA7QzD94xhqHG9e/fbVbdu3UReHMbtbYz13MZOVivt8Xg8eq1a1WdwG+efOnVqEb+W6u64ZqdXEARBEAShTAw6fPioxWK9r15O4Ra7rzirX2MBA/OxiHFmZFLK9gSKHzuZlg19k2b37E0Tb+5O4/7Sma2Lad90uoNm3v84LRnyCm38z2g69MMyyjx4mAqzs8lTWGhGbiByzAiQYVBgZDi1eLQnPTRnCt36/nC68c5ulOj1dsGuj9liWmvWoJWapv+d31vQgw2h41a0n/2yJ2t5smfyW0EoE+eJQ/42sLAYyBLkAQgXFhvPut1ua1RU1Gv8C+jIeiGdi2DCgSwWD4+yfctiJ5gFRg/+fxyLo1wWN5/wtlVZzGRaLLberIfe499OC6/XO4zL3s9l1/p8voM2m/UNrqcRH+pOFjgfsjipy++7s32WnJycXqNG9S0OR36XsLCw2bzt4wMHDkz94osvKgcFBY7i+iFsUrhNWSxyRmqaPcswvMNZxNRnMTWPt/nU4XC8w8dxD5c9yeXc/Bte0qdP/9FffvllRbvd/gS3Y1f//v2XcT2CIAiCIAjllmR71P1FVsvcxPBASg4NpCILu4mlPUV2dswX8++F+R/nkkWTrmukWa1UsWkjanTvXVT71o4seCJNQUWaheLWxdHdd/ZM/LBA++EOm623Rno4NkVdFv7rIbVRV97B1T25O7BcEMrKNRM75YnPPvssNiQk5N2+ffuyABMEQRAEQfjzkUS1Ai32/J+sRO2LWJykhATQ8bAAIzPAUgSBo2uanV/OlUAmhvHfESFMOoBUNXtIEEU3rE/X3dKBanfqQOE1qpnlzoLBQryt9/QZ+rHrw9Ti8ImzleOVazU0TS1SLhpck7LODhUQhLLyP1/WPyOYSa1nz56XOM2IIAiCIAjC7x8WNNpJS8SthsW6EglnSMb3KirKtlumrqwRsdKmqKOmtGZKo2osQsKKDCPMRyowODhIi4iIIHtwIIVWqkThNatTVL26VLFJA4pp2IBsoQjSsJtVIohMkM6GB4Y6C8i9ZhNlvfgeGUePkyqZ/AD7NkjlGkpNNjzh/6hNx6/SQ3+EPzoidgRBEARBEASTE1Q9iGxFI22aGuCfFMCn1DGLYQyp7Mv53izEtA4Pr3u8qKiHslh6te/QtvZT/Z8M79C5k1YxGvNDmVMJsLHAQepbSfqbiSlyWEq5isibnEL5n06g/AnTuTjvDRMXoAibR6lEnXwf1PTkTjC3E4RLRMSOIAiCIAiCcJZTVKGmYdWXBOjUBOGUYHYXPaR2uTX1ck1X1kp2HkuFaCiQrSfbk51vvfn6xx7rVbljh3ZUo0Y1CggKY6HDokdxcVPksAjyuMmXmkJFi1dR3n/GkzcxiRfzcl4PieQi5dZIW8ebDKvlzYzHDgThchCxIwiCIAiCIJwF6WwpARW6KkOfZtMoCg+yCWKX0avUoULyvZ/lCZrThlKdxaX/i3s1TXu4VcvmNz7U677aXbt2ptp16lBEeAwpVz4ZJ5LJtSGe8sdNI9fm7axv2A21WM2UNTzXI1UZjkBdjQ1zBQ2vdv76BeFXI2JHEARBEARB+C8OEQUEB0T20ZTlIytpoS6WQIHsNvqUymHxM1G3qplFhVk7GyAY899Au7Rj63Fd/Tq3vNTz/ua92t9kDTyQSAWzfyB3/M+kfIo0K+Y6UBTAyirPqtNmr9t1mLzvve11vs/Oaam8N0G4PETsCIIgCIIgCP/DfooOC7LToACil22kRReyBrHwcju7j4XKOKhILWX7mXQ9xWLomVbSfRopvaJVC3T4vFVmuvN7uS10702WEHslt4t8moVFDtekaWQ3FOkhwXQgyEozcrNoWqHjX1mk8LgQDPYRhCuGiB1BEARBEAThvOyh2NBQm7eXjfRXgjStfhELnuKHfGrmYJ18ZfgM0lI0TaUp0iB2LEpRjK5pVUJJC/DyGxcbryALi5wA3s7Ndexn1bQuwELrQuzHNmWkzS9yeSB0JHVNuOKI2BEEQRAEQRAuyGoia93AmPbKp54N0qg70tr8ogc5a4j26KVcSqNkHWYx8I/HgcjxkJGfrWh3vOE9OMtO3lUe58k8r3cTr45jK2QThCuOiB1BEARBEAThFzlNFSu5bb4u7D3eoyl1e6imh0HQFJt/mI12VgDByXSR4XIT7SWlrbf5tA1HjMK9w6ggZT0RZrZGJAe6SBCuGiJ2BEEQBEEQhDKTFBxb2WJ4GihlaawbWnOWOtUNTYvhVZpGysvCJo0FzylDJ4zrOaIZKqXIo51oQFl5xTUIwm+HiB1BEARBEAThV4Mpqo9RrQhLkCPEZViCsMxObkNZbIU+p89Zh7Id7GiWfiaPIAiCIAiCIAiCIAiCIAiCIAiCIAiCIAiCIAiCIAiCIAiCIAiCIAiC8LuG6P8DCnIPXUyETgAAAAAASUVORK5CYII="/>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 name="Image 19">
            <a:extLst>
              <a:ext uri="{FF2B5EF4-FFF2-40B4-BE49-F238E27FC236}">
                <a16:creationId xmlns:a16="http://schemas.microsoft.com/office/drawing/2014/main" id="{5D170C10-2731-3E47-9DD8-3AFA69EBC70F}"/>
              </a:ext>
            </a:extLst>
          </p:cNvPr>
          <p:cNvPicPr>
            <a:picLocks noChangeAspect="1"/>
          </p:cNvPicPr>
          <p:nvPr/>
        </p:nvPicPr>
        <p:blipFill>
          <a:blip r:embed="rId3"/>
          <a:stretch>
            <a:fillRect/>
          </a:stretch>
        </p:blipFill>
        <p:spPr>
          <a:xfrm>
            <a:off x="11525284" y="6232725"/>
            <a:ext cx="443075" cy="437087"/>
          </a:xfrm>
          <a:prstGeom prst="rect">
            <a:avLst/>
          </a:prstGeom>
        </p:spPr>
      </p:pic>
      <p:sp>
        <p:nvSpPr>
          <p:cNvPr id="7" name="Rectangle 6">
            <a:extLst>
              <a:ext uri="{FF2B5EF4-FFF2-40B4-BE49-F238E27FC236}">
                <a16:creationId xmlns:a16="http://schemas.microsoft.com/office/drawing/2014/main" id="{4FE34694-48AF-F95F-6286-F807699CBDB7}"/>
              </a:ext>
            </a:extLst>
          </p:cNvPr>
          <p:cNvSpPr/>
          <p:nvPr/>
        </p:nvSpPr>
        <p:spPr>
          <a:xfrm>
            <a:off x="1161466" y="158432"/>
            <a:ext cx="10922080" cy="978729"/>
          </a:xfrm>
          <a:prstGeom prst="rect">
            <a:avLst/>
          </a:prstGeom>
          <a:ln w="19050">
            <a:noFill/>
          </a:ln>
        </p:spPr>
        <p:txBody>
          <a:bodyPr wrap="square">
            <a:spAutoFit/>
          </a:bodyPr>
          <a:lstStyle/>
          <a:p>
            <a:pPr algn="just">
              <a:lnSpc>
                <a:spcPct val="90000"/>
              </a:lnSpc>
              <a:spcBef>
                <a:spcPct val="0"/>
              </a:spcBef>
              <a:buClr>
                <a:srgbClr val="E94E1B"/>
              </a:buClr>
            </a:pPr>
            <a:r>
              <a:rPr lang="fr-FR" sz="3200" b="1" cap="all" dirty="0">
                <a:solidFill>
                  <a:srgbClr val="060712"/>
                </a:solidFill>
                <a:latin typeface="Century Gothic" panose="020B0502020202020204" pitchFamily="34" charset="0"/>
                <a:ea typeface="+mj-ea"/>
                <a:cs typeface="Arial"/>
              </a:rPr>
              <a:t>ZOOM ACTION 11 – PROJET DE service de proximité de fret ferroviaire </a:t>
            </a:r>
          </a:p>
        </p:txBody>
      </p:sp>
      <p:pic>
        <p:nvPicPr>
          <p:cNvPr id="10" name="Image 9" descr="Une image contenant texte, carte, atlas&#10;&#10;Description générée automatiquement">
            <a:extLst>
              <a:ext uri="{FF2B5EF4-FFF2-40B4-BE49-F238E27FC236}">
                <a16:creationId xmlns:a16="http://schemas.microsoft.com/office/drawing/2014/main" id="{11FC5159-FC09-40D4-8794-04F81A6808C1}"/>
              </a:ext>
            </a:extLst>
          </p:cNvPr>
          <p:cNvPicPr>
            <a:picLocks noChangeAspect="1"/>
          </p:cNvPicPr>
          <p:nvPr/>
        </p:nvPicPr>
        <p:blipFill>
          <a:blip r:embed="rId4"/>
          <a:stretch>
            <a:fillRect/>
          </a:stretch>
        </p:blipFill>
        <p:spPr>
          <a:xfrm>
            <a:off x="6762309" y="2243357"/>
            <a:ext cx="4839474" cy="3622689"/>
          </a:xfrm>
          <a:prstGeom prst="rect">
            <a:avLst/>
          </a:prstGeom>
        </p:spPr>
      </p:pic>
      <p:pic>
        <p:nvPicPr>
          <p:cNvPr id="11" name="Image 10" descr="Une image contenant texte, capture d’écran, Police, ligne">
            <a:extLst>
              <a:ext uri="{FF2B5EF4-FFF2-40B4-BE49-F238E27FC236}">
                <a16:creationId xmlns:a16="http://schemas.microsoft.com/office/drawing/2014/main" id="{CA4E30E2-EC3F-AEDE-6AB3-8510D0899D25}"/>
              </a:ext>
            </a:extLst>
          </p:cNvPr>
          <p:cNvPicPr>
            <a:picLocks noChangeAspect="1"/>
          </p:cNvPicPr>
          <p:nvPr/>
        </p:nvPicPr>
        <p:blipFill>
          <a:blip r:embed="rId5"/>
          <a:stretch>
            <a:fillRect/>
          </a:stretch>
        </p:blipFill>
        <p:spPr>
          <a:xfrm>
            <a:off x="372884" y="1625301"/>
            <a:ext cx="9912454" cy="564255"/>
          </a:xfrm>
          <a:prstGeom prst="rect">
            <a:avLst/>
          </a:prstGeom>
        </p:spPr>
      </p:pic>
      <p:pic>
        <p:nvPicPr>
          <p:cNvPr id="12" name="Image 11" descr="Une image contenant texte, capture d’écran, Police&#10;&#10;Description générée automatiquement">
            <a:extLst>
              <a:ext uri="{FF2B5EF4-FFF2-40B4-BE49-F238E27FC236}">
                <a16:creationId xmlns:a16="http://schemas.microsoft.com/office/drawing/2014/main" id="{49F37AA8-9DCA-380B-4789-BE6F2B073839}"/>
              </a:ext>
            </a:extLst>
          </p:cNvPr>
          <p:cNvPicPr>
            <a:picLocks noChangeAspect="1"/>
          </p:cNvPicPr>
          <p:nvPr/>
        </p:nvPicPr>
        <p:blipFill>
          <a:blip r:embed="rId6"/>
          <a:stretch>
            <a:fillRect/>
          </a:stretch>
        </p:blipFill>
        <p:spPr>
          <a:xfrm>
            <a:off x="223641" y="2192247"/>
            <a:ext cx="4495905" cy="4529228"/>
          </a:xfrm>
          <a:prstGeom prst="rect">
            <a:avLst/>
          </a:prstGeom>
        </p:spPr>
      </p:pic>
      <p:sp>
        <p:nvSpPr>
          <p:cNvPr id="14" name="ZoneTexte 13">
            <a:extLst>
              <a:ext uri="{FF2B5EF4-FFF2-40B4-BE49-F238E27FC236}">
                <a16:creationId xmlns:a16="http://schemas.microsoft.com/office/drawing/2014/main" id="{E9752EF0-E5D3-C2FF-653D-853B1C17C6A9}"/>
              </a:ext>
            </a:extLst>
          </p:cNvPr>
          <p:cNvSpPr txBox="1"/>
          <p:nvPr/>
        </p:nvSpPr>
        <p:spPr>
          <a:xfrm>
            <a:off x="3942906" y="5325138"/>
            <a:ext cx="6237766" cy="1169551"/>
          </a:xfrm>
          <a:prstGeom prst="rect">
            <a:avLst/>
          </a:prstGeom>
          <a:solidFill>
            <a:schemeClr val="bg1"/>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cs typeface="Calibri"/>
              </a:rPr>
              <a:t>2019 Etudes de faisabilité technique, économique et commerciale/ étude juridique </a:t>
            </a:r>
          </a:p>
          <a:p>
            <a:r>
              <a:rPr lang="fr-FR" sz="1400">
                <a:cs typeface="Calibri"/>
              </a:rPr>
              <a:t>2020 Etude socio économique</a:t>
            </a:r>
          </a:p>
          <a:p>
            <a:r>
              <a:rPr lang="fr-FR" sz="1400">
                <a:cs typeface="Calibri"/>
              </a:rPr>
              <a:t>2021 </a:t>
            </a:r>
            <a:r>
              <a:rPr lang="fr-FR" sz="1400" err="1">
                <a:cs typeface="Calibri"/>
              </a:rPr>
              <a:t>Sourcing</a:t>
            </a:r>
            <a:r>
              <a:rPr lang="fr-FR" sz="1400">
                <a:cs typeface="Calibri"/>
              </a:rPr>
              <a:t> exploitation ferroviaire</a:t>
            </a:r>
          </a:p>
          <a:p>
            <a:r>
              <a:rPr lang="fr-FR" sz="1400">
                <a:cs typeface="Calibri"/>
              </a:rPr>
              <a:t>2022 Sollicitation BEI pour financement des études complémentaires</a:t>
            </a:r>
          </a:p>
          <a:p>
            <a:r>
              <a:rPr lang="fr-FR" sz="1400">
                <a:cs typeface="Calibri"/>
              </a:rPr>
              <a:t>2023 Mise à jour des études 2019 avec évolution du contexte socio économique</a:t>
            </a:r>
          </a:p>
        </p:txBody>
      </p:sp>
      <p:pic>
        <p:nvPicPr>
          <p:cNvPr id="4" name="Graphique 3" descr="Loupe avec un remplissage uni">
            <a:extLst>
              <a:ext uri="{FF2B5EF4-FFF2-40B4-BE49-F238E27FC236}">
                <a16:creationId xmlns:a16="http://schemas.microsoft.com/office/drawing/2014/main" id="{43553659-D108-1D08-0758-1E6C290084D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966" y="196955"/>
            <a:ext cx="838196" cy="838196"/>
          </a:xfrm>
          <a:prstGeom prst="rect">
            <a:avLst/>
          </a:prstGeom>
        </p:spPr>
      </p:pic>
    </p:spTree>
    <p:extLst>
      <p:ext uri="{BB962C8B-B14F-4D97-AF65-F5344CB8AC3E}">
        <p14:creationId xmlns:p14="http://schemas.microsoft.com/office/powerpoint/2010/main" val="2333857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ntervention Vigouroux\IMG_1352_cr.jpg">
            <a:extLst>
              <a:ext uri="{FF2B5EF4-FFF2-40B4-BE49-F238E27FC236}">
                <a16:creationId xmlns:a16="http://schemas.microsoft.com/office/drawing/2014/main" id="{8A14D5CA-84AA-432C-9425-95FB44A01E4E}"/>
              </a:ext>
            </a:extLst>
          </p:cNvPr>
          <p:cNvPicPr>
            <a:picLocks noChangeAspect="1" noChangeArrowheads="1"/>
          </p:cNvPicPr>
          <p:nvPr/>
        </p:nvPicPr>
        <p:blipFill>
          <a:blip r:embed="rId2" cstate="print"/>
          <a:srcRect/>
          <a:stretch>
            <a:fillRect/>
          </a:stretch>
        </p:blipFill>
        <p:spPr bwMode="auto">
          <a:xfrm>
            <a:off x="0" y="0"/>
            <a:ext cx="10287000" cy="6858000"/>
          </a:xfrm>
          <a:prstGeom prst="rect">
            <a:avLst/>
          </a:prstGeom>
          <a:noFill/>
        </p:spPr>
      </p:pic>
      <p:sp>
        <p:nvSpPr>
          <p:cNvPr id="2" name="Titre 1">
            <a:extLst>
              <a:ext uri="{FF2B5EF4-FFF2-40B4-BE49-F238E27FC236}">
                <a16:creationId xmlns:a16="http://schemas.microsoft.com/office/drawing/2014/main" id="{71A82A76-CDD8-4A36-A823-27169957E825}"/>
              </a:ext>
            </a:extLst>
          </p:cNvPr>
          <p:cNvSpPr>
            <a:spLocks noGrp="1"/>
          </p:cNvSpPr>
          <p:nvPr>
            <p:ph type="ctrTitle"/>
          </p:nvPr>
        </p:nvSpPr>
        <p:spPr>
          <a:xfrm>
            <a:off x="213591" y="-1"/>
            <a:ext cx="11137900" cy="2401455"/>
          </a:xfrm>
        </p:spPr>
        <p:txBody>
          <a:bodyPr>
            <a:normAutofit fontScale="90000"/>
          </a:bodyPr>
          <a:lstStyle/>
          <a:p>
            <a:r>
              <a:rPr lang="fr-FR" dirty="0">
                <a:solidFill>
                  <a:srgbClr val="FF5050"/>
                </a:solidFill>
              </a:rPr>
              <a:t>La zone d’activités </a:t>
            </a:r>
            <a:r>
              <a:rPr lang="fr-FR" dirty="0" err="1">
                <a:solidFill>
                  <a:srgbClr val="FF5050"/>
                </a:solidFill>
              </a:rPr>
              <a:t>Clésud</a:t>
            </a:r>
            <a:r>
              <a:rPr lang="fr-FR" dirty="0">
                <a:solidFill>
                  <a:srgbClr val="FF5050"/>
                </a:solidFill>
              </a:rPr>
              <a:t> et le transport combiné rail-route</a:t>
            </a:r>
          </a:p>
        </p:txBody>
      </p:sp>
    </p:spTree>
    <p:extLst>
      <p:ext uri="{BB962C8B-B14F-4D97-AF65-F5344CB8AC3E}">
        <p14:creationId xmlns:p14="http://schemas.microsoft.com/office/powerpoint/2010/main" val="1033555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5E1FB4-456B-43C7-97CC-F0815DE14719}"/>
              </a:ext>
            </a:extLst>
          </p:cNvPr>
          <p:cNvSpPr>
            <a:spLocks noGrp="1"/>
          </p:cNvSpPr>
          <p:nvPr>
            <p:ph type="ctrTitle"/>
          </p:nvPr>
        </p:nvSpPr>
        <p:spPr>
          <a:xfrm>
            <a:off x="1524000" y="1122363"/>
            <a:ext cx="9144000" cy="477837"/>
          </a:xfrm>
        </p:spPr>
        <p:txBody>
          <a:bodyPr>
            <a:normAutofit fontScale="90000"/>
          </a:bodyPr>
          <a:lstStyle/>
          <a:p>
            <a:r>
              <a:rPr lang="fr-FR" dirty="0"/>
              <a:t>La zone logistique </a:t>
            </a:r>
            <a:r>
              <a:rPr lang="fr-FR" dirty="0" err="1"/>
              <a:t>Clésud</a:t>
            </a:r>
            <a:endParaRPr lang="fr-FR" dirty="0"/>
          </a:p>
        </p:txBody>
      </p:sp>
      <p:sp>
        <p:nvSpPr>
          <p:cNvPr id="3" name="Sous-titre 2">
            <a:extLst>
              <a:ext uri="{FF2B5EF4-FFF2-40B4-BE49-F238E27FC236}">
                <a16:creationId xmlns:a16="http://schemas.microsoft.com/office/drawing/2014/main" id="{80464246-F227-42D3-B51A-E0E0707CECAF}"/>
              </a:ext>
            </a:extLst>
          </p:cNvPr>
          <p:cNvSpPr>
            <a:spLocks noGrp="1"/>
          </p:cNvSpPr>
          <p:nvPr>
            <p:ph type="subTitle" idx="1"/>
          </p:nvPr>
        </p:nvSpPr>
        <p:spPr>
          <a:xfrm>
            <a:off x="563417" y="1810327"/>
            <a:ext cx="10982037" cy="3932105"/>
          </a:xfrm>
        </p:spPr>
        <p:txBody>
          <a:bodyPr>
            <a:normAutofit/>
          </a:bodyPr>
          <a:lstStyle/>
          <a:p>
            <a:pPr algn="l"/>
            <a:r>
              <a:rPr lang="fr-FR" dirty="0" err="1">
                <a:latin typeface="Times New Roman"/>
                <a:cs typeface="Times New Roman"/>
              </a:rPr>
              <a:t>►►</a:t>
            </a:r>
            <a:r>
              <a:rPr lang="fr-FR" dirty="0" err="1"/>
              <a:t>Décidée</a:t>
            </a:r>
            <a:r>
              <a:rPr lang="fr-FR" dirty="0"/>
              <a:t> durant les années 1990 </a:t>
            </a:r>
          </a:p>
          <a:p>
            <a:pPr algn="l"/>
            <a:r>
              <a:rPr lang="fr-FR" dirty="0">
                <a:latin typeface="Times New Roman"/>
                <a:cs typeface="Times New Roman"/>
              </a:rPr>
              <a:t>►► </a:t>
            </a:r>
            <a:r>
              <a:rPr lang="fr-FR" dirty="0"/>
              <a:t>Création en 2001 sur les communes de </a:t>
            </a:r>
            <a:r>
              <a:rPr lang="fr-FR" dirty="0" err="1"/>
              <a:t>Grans</a:t>
            </a:r>
            <a:r>
              <a:rPr lang="fr-FR" dirty="0"/>
              <a:t> et Miramas</a:t>
            </a:r>
          </a:p>
          <a:p>
            <a:pPr algn="l"/>
            <a:endParaRPr lang="fr-FR" dirty="0"/>
          </a:p>
          <a:p>
            <a:pPr algn="l"/>
            <a:r>
              <a:rPr lang="fr-FR" dirty="0" err="1">
                <a:latin typeface="Times New Roman"/>
                <a:cs typeface="Times New Roman"/>
              </a:rPr>
              <a:t>►►</a:t>
            </a:r>
            <a:r>
              <a:rPr lang="fr-FR" dirty="0">
                <a:latin typeface="Times New Roman"/>
                <a:cs typeface="Times New Roman"/>
              </a:rPr>
              <a:t> </a:t>
            </a:r>
            <a:r>
              <a:rPr lang="fr-FR" dirty="0"/>
              <a:t>Mise en place par un syndicat mixte d’équipement, « Euro Alpilles » (SAN Ouest Provence, Conseil départemental 13, CCIMP et Région PACA)</a:t>
            </a:r>
          </a:p>
          <a:p>
            <a:pPr algn="l"/>
            <a:r>
              <a:rPr lang="fr-FR" dirty="0">
                <a:latin typeface="Times New Roman"/>
                <a:cs typeface="Times New Roman"/>
              </a:rPr>
              <a:t>►► </a:t>
            </a:r>
            <a:r>
              <a:rPr lang="fr-FR" dirty="0"/>
              <a:t>En 2016, les compétences du SME sont transférées à la Métropole Aix Marseille Provence</a:t>
            </a:r>
          </a:p>
          <a:p>
            <a:pPr algn="l"/>
            <a:endParaRPr lang="fr-FR" dirty="0"/>
          </a:p>
          <a:p>
            <a:pPr algn="l"/>
            <a:r>
              <a:rPr lang="fr-FR" dirty="0" err="1">
                <a:latin typeface="Times New Roman"/>
                <a:cs typeface="Times New Roman"/>
              </a:rPr>
              <a:t>►►</a:t>
            </a:r>
            <a:r>
              <a:rPr lang="fr-FR" dirty="0">
                <a:latin typeface="Times New Roman"/>
                <a:cs typeface="Times New Roman"/>
              </a:rPr>
              <a:t> </a:t>
            </a:r>
            <a:r>
              <a:rPr lang="fr-FR" dirty="0"/>
              <a:t>Une extension est en cours</a:t>
            </a:r>
          </a:p>
        </p:txBody>
      </p:sp>
    </p:spTree>
    <p:extLst>
      <p:ext uri="{BB962C8B-B14F-4D97-AF65-F5344CB8AC3E}">
        <p14:creationId xmlns:p14="http://schemas.microsoft.com/office/powerpoint/2010/main" val="827549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044F38-AE89-449C-9DAF-EFF2F98DC5BE}"/>
              </a:ext>
            </a:extLst>
          </p:cNvPr>
          <p:cNvSpPr>
            <a:spLocks noGrp="1"/>
          </p:cNvSpPr>
          <p:nvPr>
            <p:ph type="title"/>
          </p:nvPr>
        </p:nvSpPr>
        <p:spPr>
          <a:xfrm>
            <a:off x="954855" y="5184648"/>
            <a:ext cx="10647218" cy="1433824"/>
          </a:xfrm>
        </p:spPr>
        <p:txBody>
          <a:bodyPr>
            <a:normAutofit fontScale="90000"/>
          </a:bodyPr>
          <a:lstStyle/>
          <a:p>
            <a:r>
              <a:rPr lang="fr-FR" dirty="0" err="1"/>
              <a:t>Clésud</a:t>
            </a:r>
            <a:r>
              <a:rPr lang="fr-FR" dirty="0"/>
              <a:t> aujourd’hui: 280 ha, 32 entreprises, 2000 emplois sur site et une gare rail-route autour d’une vocation de logistique régionale et interrégionale</a:t>
            </a:r>
          </a:p>
        </p:txBody>
      </p:sp>
      <p:pic>
        <p:nvPicPr>
          <p:cNvPr id="5" name="Espace réservé du contenu 4">
            <a:extLst>
              <a:ext uri="{FF2B5EF4-FFF2-40B4-BE49-F238E27FC236}">
                <a16:creationId xmlns:a16="http://schemas.microsoft.com/office/drawing/2014/main" id="{E308902F-A903-49CF-A42C-897CBDED71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6433" y="246454"/>
            <a:ext cx="6725128" cy="4718737"/>
          </a:xfrm>
        </p:spPr>
      </p:pic>
    </p:spTree>
    <p:extLst>
      <p:ext uri="{BB962C8B-B14F-4D97-AF65-F5344CB8AC3E}">
        <p14:creationId xmlns:p14="http://schemas.microsoft.com/office/powerpoint/2010/main" val="2393040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465205"/>
            <a:ext cx="10515600" cy="1055356"/>
          </a:xfrm>
        </p:spPr>
        <p:txBody>
          <a:bodyPr/>
          <a:lstStyle/>
          <a:p>
            <a:endParaRPr lang="fr-FR" dirty="0"/>
          </a:p>
        </p:txBody>
      </p:sp>
      <p:sp>
        <p:nvSpPr>
          <p:cNvPr id="3" name="Espace réservé du contenu 2"/>
          <p:cNvSpPr>
            <a:spLocks noGrp="1"/>
          </p:cNvSpPr>
          <p:nvPr>
            <p:ph idx="1"/>
          </p:nvPr>
        </p:nvSpPr>
        <p:spPr>
          <a:xfrm>
            <a:off x="838200" y="1458520"/>
            <a:ext cx="10515600" cy="4548315"/>
          </a:xfrm>
        </p:spPr>
        <p:txBody>
          <a:bodyPr/>
          <a:lstStyle/>
          <a:p>
            <a:endParaRPr lang="fr-FR" dirty="0"/>
          </a:p>
        </p:txBody>
      </p:sp>
      <p:pic>
        <p:nvPicPr>
          <p:cNvPr id="1026" name="Picture 2" descr="C:\Users\v.touze\Desktop\2018-09-25 10_36_01-Google Earth Pro.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72"/>
          <a:stretch/>
        </p:blipFill>
        <p:spPr bwMode="auto">
          <a:xfrm>
            <a:off x="1" y="116958"/>
            <a:ext cx="12192000" cy="6040377"/>
          </a:xfrm>
          <a:prstGeom prst="rect">
            <a:avLst/>
          </a:prstGeom>
          <a:noFill/>
          <a:extLst>
            <a:ext uri="{909E8E84-426E-40DD-AFC4-6F175D3DCCD1}">
              <a14:hiddenFill xmlns:a14="http://schemas.microsoft.com/office/drawing/2010/main">
                <a:solidFill>
                  <a:srgbClr val="FFFFFF"/>
                </a:solidFill>
              </a14:hiddenFill>
            </a:ext>
          </a:extLst>
        </p:spPr>
      </p:pic>
      <p:sp>
        <p:nvSpPr>
          <p:cNvPr id="5" name="Légende encadrée 2 4"/>
          <p:cNvSpPr/>
          <p:nvPr/>
        </p:nvSpPr>
        <p:spPr>
          <a:xfrm flipH="1">
            <a:off x="4024375" y="260877"/>
            <a:ext cx="1618119" cy="790683"/>
          </a:xfrm>
          <a:prstGeom prst="borderCallout2">
            <a:avLst>
              <a:gd name="adj1" fmla="val 68689"/>
              <a:gd name="adj2" fmla="val -1901"/>
              <a:gd name="adj3" fmla="val 71978"/>
              <a:gd name="adj4" fmla="val -760"/>
              <a:gd name="adj5" fmla="val 48596"/>
              <a:gd name="adj6" fmla="val -142464"/>
            </a:avLst>
          </a:prstGeom>
          <a:solidFill>
            <a:srgbClr val="93A299">
              <a:alpha val="60000"/>
            </a:srgbClr>
          </a:solidFill>
          <a:ln w="26425" cap="flat" cmpd="sng" algn="ctr">
            <a:solidFill>
              <a:srgbClr val="00B0F0"/>
            </a:solidFill>
            <a:prstDash val="solid"/>
          </a:ln>
          <a:effectLst/>
        </p:spPr>
        <p:txBody>
          <a:bodyPr rtlCol="0" anchor="ct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Arial"/>
                <a:ea typeface="+mn-ea"/>
                <a:cs typeface="+mn-cs"/>
              </a:rPr>
              <a:t>Nouvelle gare de combiné Terminal Ouest Provence (ouverture 2024)</a:t>
            </a:r>
          </a:p>
        </p:txBody>
      </p:sp>
      <p:sp>
        <p:nvSpPr>
          <p:cNvPr id="7" name="Légende encadrée 2 6"/>
          <p:cNvSpPr/>
          <p:nvPr/>
        </p:nvSpPr>
        <p:spPr>
          <a:xfrm flipH="1">
            <a:off x="164591" y="374904"/>
            <a:ext cx="1692873" cy="777490"/>
          </a:xfrm>
          <a:prstGeom prst="borderCallout2">
            <a:avLst>
              <a:gd name="adj1" fmla="val 68689"/>
              <a:gd name="adj2" fmla="val -1901"/>
              <a:gd name="adj3" fmla="val 71978"/>
              <a:gd name="adj4" fmla="val -760"/>
              <a:gd name="adj5" fmla="val 159305"/>
              <a:gd name="adj6" fmla="val -62701"/>
            </a:avLst>
          </a:prstGeom>
          <a:solidFill>
            <a:srgbClr val="93A299">
              <a:alpha val="60000"/>
            </a:srgbClr>
          </a:solidFill>
          <a:ln w="26425" cap="flat" cmpd="sng" algn="ctr">
            <a:solidFill>
              <a:srgbClr val="00B0F0"/>
            </a:solidFill>
            <a:prstDash val="solid"/>
          </a:ln>
          <a:effectLst/>
        </p:spPr>
        <p:txBody>
          <a:bodyPr rtlCol="0" anchor="ct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FFFFFF"/>
                </a:solidFill>
                <a:effectLst/>
                <a:uLnTx/>
                <a:uFillTx/>
                <a:latin typeface="Arial"/>
                <a:ea typeface="+mn-ea"/>
                <a:cs typeface="+mn-cs"/>
              </a:rPr>
              <a:t>Extension de la gare existante </a:t>
            </a:r>
            <a:r>
              <a:rPr kumimoji="0" lang="fr-FR" sz="1800" b="0" i="0" u="none" strike="noStrike" kern="0" cap="none" spc="0" normalizeH="0" baseline="0" noProof="0" dirty="0" err="1">
                <a:ln>
                  <a:noFill/>
                </a:ln>
                <a:solidFill>
                  <a:srgbClr val="FFFFFF"/>
                </a:solidFill>
                <a:effectLst/>
                <a:uLnTx/>
                <a:uFillTx/>
                <a:latin typeface="Arial"/>
                <a:ea typeface="+mn-ea"/>
                <a:cs typeface="+mn-cs"/>
              </a:rPr>
              <a:t>Clésud</a:t>
            </a:r>
            <a:r>
              <a:rPr kumimoji="0" lang="fr-FR" sz="1800" b="0" i="0" u="none" strike="noStrike" kern="0" cap="none" spc="0" normalizeH="0" baseline="0" noProof="0" dirty="0">
                <a:ln>
                  <a:noFill/>
                </a:ln>
                <a:solidFill>
                  <a:srgbClr val="FFFFFF"/>
                </a:solidFill>
                <a:effectLst/>
                <a:uLnTx/>
                <a:uFillTx/>
                <a:latin typeface="Arial"/>
                <a:ea typeface="+mn-ea"/>
                <a:cs typeface="+mn-cs"/>
              </a:rPr>
              <a:t> Terminal en projet</a:t>
            </a:r>
          </a:p>
        </p:txBody>
      </p:sp>
      <p:sp>
        <p:nvSpPr>
          <p:cNvPr id="8" name="Légende encadrée 2 7"/>
          <p:cNvSpPr/>
          <p:nvPr/>
        </p:nvSpPr>
        <p:spPr>
          <a:xfrm flipH="1">
            <a:off x="10332720" y="301751"/>
            <a:ext cx="1625540" cy="1049359"/>
          </a:xfrm>
          <a:prstGeom prst="borderCallout2">
            <a:avLst>
              <a:gd name="adj1" fmla="val 132446"/>
              <a:gd name="adj2" fmla="val 115562"/>
              <a:gd name="adj3" fmla="val 61681"/>
              <a:gd name="adj4" fmla="val 101795"/>
              <a:gd name="adj5" fmla="val 68341"/>
              <a:gd name="adj6" fmla="val 277124"/>
            </a:avLst>
          </a:prstGeom>
          <a:solidFill>
            <a:srgbClr val="93A299">
              <a:alpha val="60000"/>
            </a:srgbClr>
          </a:solidFill>
          <a:ln w="26425" cap="flat" cmpd="sng" algn="ctr">
            <a:solidFill>
              <a:srgbClr val="00B0F0"/>
            </a:solidFill>
            <a:prstDash val="solid"/>
          </a:ln>
          <a:effectLst/>
        </p:spPr>
        <p:txBody>
          <a:bodyPr rtlCol="0" anchor="ctr">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srgbClr val="FFFFFF"/>
                </a:solidFill>
                <a:effectLst/>
                <a:uLnTx/>
                <a:uFillTx/>
                <a:latin typeface="Arial"/>
                <a:ea typeface="+mn-ea"/>
                <a:cs typeface="+mn-cs"/>
              </a:rPr>
              <a:t>Extension</a:t>
            </a:r>
            <a:r>
              <a:rPr kumimoji="0" lang="fr-FR" sz="1800" b="0" i="0" u="none" strike="noStrike" kern="0" cap="none" spc="0" normalizeH="0" baseline="0" noProof="0" dirty="0">
                <a:ln>
                  <a:noFill/>
                </a:ln>
                <a:solidFill>
                  <a:srgbClr val="FFFFFF"/>
                </a:solidFill>
                <a:effectLst/>
                <a:uLnTx/>
                <a:uFillTx/>
                <a:latin typeface="Arial"/>
                <a:ea typeface="+mn-ea"/>
                <a:cs typeface="+mn-cs"/>
              </a:rPr>
              <a:t> de la zone logistique Grans Développement</a:t>
            </a:r>
          </a:p>
        </p:txBody>
      </p:sp>
      <p:sp>
        <p:nvSpPr>
          <p:cNvPr id="4" name="Flèche droite 3"/>
          <p:cNvSpPr/>
          <p:nvPr/>
        </p:nvSpPr>
        <p:spPr>
          <a:xfrm rot="560725">
            <a:off x="6459999" y="4103516"/>
            <a:ext cx="1778811" cy="148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lèche droite 11"/>
          <p:cNvSpPr/>
          <p:nvPr/>
        </p:nvSpPr>
        <p:spPr>
          <a:xfrm rot="15900094">
            <a:off x="9262124" y="2547998"/>
            <a:ext cx="1394501" cy="199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Flèche droite 12"/>
          <p:cNvSpPr/>
          <p:nvPr/>
        </p:nvSpPr>
        <p:spPr>
          <a:xfrm rot="10800000">
            <a:off x="7349404" y="1469945"/>
            <a:ext cx="1614003" cy="151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Double flèche horizontale 8"/>
          <p:cNvSpPr/>
          <p:nvPr/>
        </p:nvSpPr>
        <p:spPr>
          <a:xfrm rot="20452889">
            <a:off x="15865" y="2360360"/>
            <a:ext cx="2293196" cy="268286"/>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2" descr="C:\Users\v.touze\AppData\Local\Microsoft\Windows\Temporary Internet Files\Content.IE5\VWPZWYUN\boxcar-159763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11037">
            <a:off x="50217" y="2101427"/>
            <a:ext cx="1363400" cy="5344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touze\AppData\Local\Microsoft\Windows\Temporary Internet Files\Content.IE5\273L90HW\truck-305290_960_72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25862">
            <a:off x="7011908" y="3736557"/>
            <a:ext cx="915407" cy="4470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touze\Desktop\RS46-ReachStacker-Ma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3346" y="1056381"/>
            <a:ext cx="1211029" cy="73238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039475" y="6176718"/>
            <a:ext cx="1028700" cy="595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8" name="Picture 2" descr="C:\Users\f.mege\Desktop\MAMP_Logo_quadri-ep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3714" y="6227428"/>
            <a:ext cx="822325" cy="496132"/>
          </a:xfrm>
          <a:prstGeom prst="rect">
            <a:avLst/>
          </a:prstGeom>
          <a:noFill/>
          <a:extLst>
            <a:ext uri="{909E8E84-426E-40DD-AFC4-6F175D3DCCD1}">
              <a14:hiddenFill xmlns:a14="http://schemas.microsoft.com/office/drawing/2010/main">
                <a:solidFill>
                  <a:srgbClr val="FFFFFF"/>
                </a:solidFill>
              </a14:hiddenFill>
            </a:ext>
          </a:extLst>
        </p:spPr>
      </p:pic>
      <p:sp>
        <p:nvSpPr>
          <p:cNvPr id="19" name="Titre 1">
            <a:extLst>
              <a:ext uri="{FF2B5EF4-FFF2-40B4-BE49-F238E27FC236}">
                <a16:creationId xmlns:a16="http://schemas.microsoft.com/office/drawing/2014/main" id="{B0044F38-AE89-449C-9DAF-EFF2F98DC5BE}"/>
              </a:ext>
            </a:extLst>
          </p:cNvPr>
          <p:cNvSpPr txBox="1">
            <a:spLocks/>
          </p:cNvSpPr>
          <p:nvPr/>
        </p:nvSpPr>
        <p:spPr>
          <a:xfrm>
            <a:off x="283464" y="6190488"/>
            <a:ext cx="11208881" cy="667512"/>
          </a:xfrm>
          <a:prstGeom prst="rect">
            <a:avLst/>
          </a:prstGeom>
        </p:spPr>
        <p:txBody>
          <a:bodyPr vert="horz" lIns="91440" tIns="45720" rIns="91440" bIns="45720" rtlCol="0" anchor="t">
            <a:normAutofit fontScale="9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srgbClr val="009FE3"/>
                </a:solidFill>
                <a:effectLst/>
                <a:uLnTx/>
                <a:uFillTx/>
                <a:latin typeface="Arial" panose="020B0604020202020204" pitchFamily="34" charset="0"/>
                <a:ea typeface="+mn-ea"/>
                <a:cs typeface="Arial" panose="020B0604020202020204" pitchFamily="34" charset="0"/>
              </a:rPr>
              <a:t>Une extension d’envergure en cours (330 ha aménagés)</a:t>
            </a:r>
          </a:p>
        </p:txBody>
      </p:sp>
    </p:spTree>
    <p:extLst>
      <p:ext uri="{BB962C8B-B14F-4D97-AF65-F5344CB8AC3E}">
        <p14:creationId xmlns:p14="http://schemas.microsoft.com/office/powerpoint/2010/main" val="226576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8CFA34-50ED-46CF-974F-3F5E2161996B}"/>
              </a:ext>
            </a:extLst>
          </p:cNvPr>
          <p:cNvSpPr>
            <a:spLocks noGrp="1"/>
          </p:cNvSpPr>
          <p:nvPr>
            <p:ph type="title"/>
          </p:nvPr>
        </p:nvSpPr>
        <p:spPr/>
        <p:txBody>
          <a:bodyPr>
            <a:normAutofit fontScale="90000"/>
          </a:bodyPr>
          <a:lstStyle/>
          <a:p>
            <a:r>
              <a:rPr lang="fr-FR" dirty="0"/>
              <a:t>Les difficultés de mener un grand projet logistique</a:t>
            </a:r>
          </a:p>
        </p:txBody>
      </p:sp>
      <p:sp>
        <p:nvSpPr>
          <p:cNvPr id="3" name="Espace réservé du contenu 2">
            <a:extLst>
              <a:ext uri="{FF2B5EF4-FFF2-40B4-BE49-F238E27FC236}">
                <a16:creationId xmlns:a16="http://schemas.microsoft.com/office/drawing/2014/main" id="{E02432B4-44FA-4850-8212-A97D2F484B58}"/>
              </a:ext>
            </a:extLst>
          </p:cNvPr>
          <p:cNvSpPr>
            <a:spLocks noGrp="1"/>
          </p:cNvSpPr>
          <p:nvPr>
            <p:ph idx="1"/>
          </p:nvPr>
        </p:nvSpPr>
        <p:spPr>
          <a:xfrm>
            <a:off x="838200" y="1563624"/>
            <a:ext cx="10515600" cy="4613339"/>
          </a:xfrm>
        </p:spPr>
        <p:txBody>
          <a:bodyPr>
            <a:normAutofit fontScale="92500" lnSpcReduction="10000"/>
          </a:bodyPr>
          <a:lstStyle/>
          <a:p>
            <a:r>
              <a:rPr lang="fr-FR" dirty="0"/>
              <a:t>Aujourd’hui et avec les extensions déjà décidées, il n’y aura plus aucune capacité de nouvelles implantations sur la zone </a:t>
            </a:r>
            <a:r>
              <a:rPr lang="fr-FR" dirty="0" err="1"/>
              <a:t>Clésud</a:t>
            </a:r>
            <a:r>
              <a:rPr lang="fr-FR" dirty="0"/>
              <a:t>.</a:t>
            </a:r>
          </a:p>
          <a:p>
            <a:r>
              <a:rPr lang="fr-FR" dirty="0"/>
              <a:t>Un recours d’une importante association de protection de l’environnement (la FNE) a failli compromettre les projets en cours. Un arrangement a pu être négocié, un compromis a été passé, qui a réduit la zone logistique et permis au projet TOP d’être lancé.</a:t>
            </a:r>
          </a:p>
          <a:p>
            <a:r>
              <a:rPr lang="fr-FR" dirty="0"/>
              <a:t> Des études menées en ce moment démontrent que les simples projets de réindustrialisation de l’Etat, autour de la décarbonation, conduiraient à eux seuls à saturer les fonciers disponibles et identifiés dans tout l’axe Méditerranée Rhône Saône, dans le cadre de la politique de Zéro Artificialisation Nette. Les objectifs de la Métropole en matière de nouvelles surfaces logistiques sont déjà un compromis.</a:t>
            </a:r>
          </a:p>
        </p:txBody>
      </p:sp>
    </p:spTree>
    <p:extLst>
      <p:ext uri="{BB962C8B-B14F-4D97-AF65-F5344CB8AC3E}">
        <p14:creationId xmlns:p14="http://schemas.microsoft.com/office/powerpoint/2010/main" val="172593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A142D0-7AE4-4B7D-90CF-D1BB45D2211E}"/>
              </a:ext>
            </a:extLst>
          </p:cNvPr>
          <p:cNvSpPr>
            <a:spLocks noGrp="1"/>
          </p:cNvSpPr>
          <p:nvPr>
            <p:ph type="title"/>
          </p:nvPr>
        </p:nvSpPr>
        <p:spPr/>
        <p:txBody>
          <a:bodyPr>
            <a:normAutofit fontScale="90000"/>
          </a:bodyPr>
          <a:lstStyle/>
          <a:p>
            <a:r>
              <a:rPr lang="fr-FR" dirty="0"/>
              <a:t>La place du transport combiné Rail-Route à </a:t>
            </a:r>
            <a:r>
              <a:rPr lang="fr-FR" dirty="0" err="1"/>
              <a:t>Clésud</a:t>
            </a:r>
            <a:endParaRPr lang="fr-FR" dirty="0"/>
          </a:p>
        </p:txBody>
      </p:sp>
      <p:pic>
        <p:nvPicPr>
          <p:cNvPr id="5" name="Espace réservé du contenu 4">
            <a:extLst>
              <a:ext uri="{FF2B5EF4-FFF2-40B4-BE49-F238E27FC236}">
                <a16:creationId xmlns:a16="http://schemas.microsoft.com/office/drawing/2014/main" id="{4EC121E9-283E-4743-BF9C-B04F063494F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2046" y="1452511"/>
            <a:ext cx="9717122" cy="3923431"/>
          </a:xfrm>
        </p:spPr>
      </p:pic>
      <p:sp>
        <p:nvSpPr>
          <p:cNvPr id="4" name="ZoneTexte 3"/>
          <p:cNvSpPr txBox="1"/>
          <p:nvPr/>
        </p:nvSpPr>
        <p:spPr>
          <a:xfrm>
            <a:off x="822960" y="5248656"/>
            <a:ext cx="990295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 mode de transport bien adapté à la longue distance et qui est attractif pour une partie des flux (environ 12% de report modal). Les gares sont coûteuses et donc une possibilité pour les collectivités d’agir sur leur environnement par l’investissement public.  Depuis les années 1990, de nombreux projets locaux dans toute la France sur des zones d’activités associées à des gares (« chantiers ») rail-route.</a:t>
            </a:r>
          </a:p>
        </p:txBody>
      </p:sp>
    </p:spTree>
    <p:extLst>
      <p:ext uri="{BB962C8B-B14F-4D97-AF65-F5344CB8AC3E}">
        <p14:creationId xmlns:p14="http://schemas.microsoft.com/office/powerpoint/2010/main" val="1575689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735229-F614-4873-8660-E0F3CA17A073}"/>
              </a:ext>
            </a:extLst>
          </p:cNvPr>
          <p:cNvSpPr>
            <a:spLocks noGrp="1"/>
          </p:cNvSpPr>
          <p:nvPr>
            <p:ph type="title"/>
          </p:nvPr>
        </p:nvSpPr>
        <p:spPr/>
        <p:txBody>
          <a:bodyPr>
            <a:normAutofit/>
          </a:bodyPr>
          <a:lstStyle/>
          <a:p>
            <a:r>
              <a:rPr lang="fr-FR" i="1" dirty="0" err="1"/>
              <a:t>Clésud</a:t>
            </a:r>
            <a:r>
              <a:rPr lang="fr-FR" i="1" dirty="0"/>
              <a:t> Terminal </a:t>
            </a:r>
            <a:r>
              <a:rPr lang="fr-FR" dirty="0"/>
              <a:t>– Groupe Novatrans</a:t>
            </a:r>
          </a:p>
        </p:txBody>
      </p:sp>
      <p:pic>
        <p:nvPicPr>
          <p:cNvPr id="18434" name="Picture 2" descr="D:\intervention Vigouroux\IMG_1326 [Résolution de l'écran].JPG"/>
          <p:cNvPicPr>
            <a:picLocks noGrp="1" noChangeAspect="1" noChangeArrowheads="1"/>
          </p:cNvPicPr>
          <p:nvPr>
            <p:ph idx="1"/>
          </p:nvPr>
        </p:nvPicPr>
        <p:blipFill>
          <a:blip r:embed="rId2" cstate="print"/>
          <a:srcRect/>
          <a:stretch>
            <a:fillRect/>
          </a:stretch>
        </p:blipFill>
        <p:spPr bwMode="auto">
          <a:xfrm>
            <a:off x="4037339" y="1690688"/>
            <a:ext cx="6921437" cy="4614291"/>
          </a:xfrm>
          <a:prstGeom prst="rect">
            <a:avLst/>
          </a:prstGeom>
          <a:noFill/>
        </p:spPr>
      </p:pic>
      <p:sp>
        <p:nvSpPr>
          <p:cNvPr id="6" name="ZoneTexte 5"/>
          <p:cNvSpPr txBox="1"/>
          <p:nvPr/>
        </p:nvSpPr>
        <p:spPr>
          <a:xfrm>
            <a:off x="598120" y="1540663"/>
            <a:ext cx="3253444"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►Opérateur: Novatrans (groupe Charles André).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►Terminal conçu par le SME pour desservir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Clésud</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ouvert en 2007 et actuellement saturé, il a donc connu un vrai succès. 50 000 UTI/an y sont traitées.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►Un</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projet d’extension, prévu à l’origine, et portant à 100 000 UTI est décidé dans son principe (financement négocié), mais la conjoncture amène à un lancement retardé.</a:t>
            </a:r>
          </a:p>
        </p:txBody>
      </p:sp>
    </p:spTree>
    <p:extLst>
      <p:ext uri="{BB962C8B-B14F-4D97-AF65-F5344CB8AC3E}">
        <p14:creationId xmlns:p14="http://schemas.microsoft.com/office/powerpoint/2010/main" val="116285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85BA03-F1E9-40F1-9427-8D8D4A0949AD}"/>
              </a:ext>
            </a:extLst>
          </p:cNvPr>
          <p:cNvSpPr>
            <a:spLocks noGrp="1"/>
          </p:cNvSpPr>
          <p:nvPr>
            <p:ph type="title"/>
          </p:nvPr>
        </p:nvSpPr>
        <p:spPr/>
        <p:txBody>
          <a:bodyPr/>
          <a:lstStyle/>
          <a:p>
            <a:r>
              <a:rPr lang="fr-FR" i="1" dirty="0"/>
              <a:t>Terminal Ouest Provence (TOP) </a:t>
            </a:r>
            <a:r>
              <a:rPr lang="fr-FR" dirty="0"/>
              <a:t>- groupe T3M</a:t>
            </a:r>
          </a:p>
        </p:txBody>
      </p:sp>
      <p:sp>
        <p:nvSpPr>
          <p:cNvPr id="3" name="Espace réservé du contenu 2">
            <a:extLst>
              <a:ext uri="{FF2B5EF4-FFF2-40B4-BE49-F238E27FC236}">
                <a16:creationId xmlns:a16="http://schemas.microsoft.com/office/drawing/2014/main" id="{FD5ECAF7-EFDF-4245-B387-A86036A19F35}"/>
              </a:ext>
            </a:extLst>
          </p:cNvPr>
          <p:cNvSpPr>
            <a:spLocks noGrp="1"/>
          </p:cNvSpPr>
          <p:nvPr>
            <p:ph idx="1"/>
          </p:nvPr>
        </p:nvSpPr>
        <p:spPr>
          <a:xfrm>
            <a:off x="420624" y="1975104"/>
            <a:ext cx="3744976" cy="4066922"/>
          </a:xfrm>
        </p:spPr>
        <p:txBody>
          <a:bodyPr>
            <a:normAutofit/>
          </a:bodyPr>
          <a:lstStyle/>
          <a:p>
            <a:r>
              <a:rPr lang="fr-FR" dirty="0"/>
              <a:t>Un nouveau chantier très moderne et productif, opéré avec des « portiques ». </a:t>
            </a:r>
          </a:p>
          <a:p>
            <a:r>
              <a:rPr lang="fr-FR" dirty="0"/>
              <a:t>Ouverture dès le printemps de l’année prochaine.</a:t>
            </a:r>
          </a:p>
          <a:p>
            <a:r>
              <a:rPr lang="fr-FR" dirty="0"/>
              <a:t>Capacité de plus de 60 000 UTI. </a:t>
            </a:r>
          </a:p>
          <a:p>
            <a:endParaRPr lang="fr-FR" dirty="0"/>
          </a:p>
          <a:p>
            <a:endParaRPr lang="fr-FR" dirty="0"/>
          </a:p>
          <a:p>
            <a:endParaRPr lang="fr-FR" dirty="0"/>
          </a:p>
        </p:txBody>
      </p:sp>
      <p:pic>
        <p:nvPicPr>
          <p:cNvPr id="20482" name="Picture 2" descr="D:\intervention Vigouroux\terminal_ouest_provence.jpg"/>
          <p:cNvPicPr>
            <a:picLocks noChangeAspect="1" noChangeArrowheads="1"/>
          </p:cNvPicPr>
          <p:nvPr/>
        </p:nvPicPr>
        <p:blipFill>
          <a:blip r:embed="rId2" cstate="print"/>
          <a:srcRect/>
          <a:stretch>
            <a:fillRect/>
          </a:stretch>
        </p:blipFill>
        <p:spPr bwMode="auto">
          <a:xfrm>
            <a:off x="4258846" y="1975104"/>
            <a:ext cx="7011769" cy="4063111"/>
          </a:xfrm>
          <a:prstGeom prst="rect">
            <a:avLst/>
          </a:prstGeom>
          <a:noFill/>
        </p:spPr>
      </p:pic>
    </p:spTree>
    <p:extLst>
      <p:ext uri="{BB962C8B-B14F-4D97-AF65-F5344CB8AC3E}">
        <p14:creationId xmlns:p14="http://schemas.microsoft.com/office/powerpoint/2010/main" val="860449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645CF3-79A2-4FE4-8E59-A16B7EBAA006}"/>
              </a:ext>
            </a:extLst>
          </p:cNvPr>
          <p:cNvSpPr>
            <a:spLocks noGrp="1"/>
          </p:cNvSpPr>
          <p:nvPr>
            <p:ph type="title"/>
          </p:nvPr>
        </p:nvSpPr>
        <p:spPr/>
        <p:txBody>
          <a:bodyPr/>
          <a:lstStyle/>
          <a:p>
            <a:r>
              <a:rPr lang="fr-FR" dirty="0"/>
              <a:t>Le report modal ne se décrète pas</a:t>
            </a:r>
          </a:p>
        </p:txBody>
      </p:sp>
      <p:sp>
        <p:nvSpPr>
          <p:cNvPr id="3" name="Espace réservé du contenu 2">
            <a:extLst>
              <a:ext uri="{FF2B5EF4-FFF2-40B4-BE49-F238E27FC236}">
                <a16:creationId xmlns:a16="http://schemas.microsoft.com/office/drawing/2014/main" id="{077D3AB6-E5C1-489D-B94F-737F8DCE91A5}"/>
              </a:ext>
            </a:extLst>
          </p:cNvPr>
          <p:cNvSpPr>
            <a:spLocks noGrp="1"/>
          </p:cNvSpPr>
          <p:nvPr>
            <p:ph idx="1"/>
          </p:nvPr>
        </p:nvSpPr>
        <p:spPr>
          <a:xfrm>
            <a:off x="838200" y="1366982"/>
            <a:ext cx="10515600" cy="5116114"/>
          </a:xfrm>
        </p:spPr>
        <p:txBody>
          <a:bodyPr>
            <a:normAutofit fontScale="85000" lnSpcReduction="20000"/>
          </a:bodyPr>
          <a:lstStyle/>
          <a:p>
            <a:r>
              <a:rPr lang="fr-FR" dirty="0"/>
              <a:t>Les gares de combiné dans la région sont toutes saturées, vétustes. Des projets existent depuis plus de 10 ans (à Avignon, à Marseille, à Fos, à </a:t>
            </a:r>
            <a:r>
              <a:rPr lang="fr-FR" dirty="0" err="1"/>
              <a:t>Clésud</a:t>
            </a:r>
            <a:r>
              <a:rPr lang="fr-FR" dirty="0"/>
              <a:t> </a:t>
            </a:r>
            <a:r>
              <a:rPr lang="fr-FR" dirty="0" err="1"/>
              <a:t>etc</a:t>
            </a:r>
            <a:r>
              <a:rPr lang="fr-FR" dirty="0"/>
              <a:t>), mais peu sortent pour le moment (début 2024, TOP sera le premier à enfin ouvrir).</a:t>
            </a:r>
          </a:p>
          <a:p>
            <a:r>
              <a:rPr lang="fr-FR" dirty="0"/>
              <a:t>Le report modal nécessite des équipements performants. Les entreprises ont besoin d’un environnement dynamique et de croissance pour investir, sachant que la création de gares de combiné est si couteuse (20 M€ à minima) que la majorité des fonds provient des acteurs publics, qui peuvent donc faire les choix d’implantation, comme cela a été le cas à </a:t>
            </a:r>
            <a:r>
              <a:rPr lang="fr-FR" dirty="0" err="1"/>
              <a:t>Clésud</a:t>
            </a:r>
            <a:r>
              <a:rPr lang="fr-FR" dirty="0"/>
              <a:t>.</a:t>
            </a:r>
          </a:p>
          <a:p>
            <a:r>
              <a:rPr lang="fr-FR" dirty="0"/>
              <a:t>Paradoxalement, on a besoin de dessertes routières performantes pour assurer le report modal: pour amener les caisses et les livrer, le transport terminal se fait par PL. À défaut de performance des </a:t>
            </a:r>
            <a:r>
              <a:rPr lang="fr-FR"/>
              <a:t>transports terminaux, </a:t>
            </a:r>
            <a:r>
              <a:rPr lang="fr-FR" dirty="0"/>
              <a:t>les chantiers rail-route ne sont pas attractifs.</a:t>
            </a:r>
          </a:p>
          <a:p>
            <a:r>
              <a:rPr lang="fr-FR" dirty="0"/>
              <a:t>La crise actuelle, avec une hausse forte des prix de l’énergie, conduit à une érosion du ferroviaire. À cela s’ajoute conjoncturellement des tensions sociales au sein de SNCF Fret, en raison des obligations d’ouverture à la concurrence rappelées par la Commission Européenne en 2023.</a:t>
            </a:r>
          </a:p>
        </p:txBody>
      </p:sp>
    </p:spTree>
    <p:extLst>
      <p:ext uri="{BB962C8B-B14F-4D97-AF65-F5344CB8AC3E}">
        <p14:creationId xmlns:p14="http://schemas.microsoft.com/office/powerpoint/2010/main" val="41844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682581" y="0"/>
            <a:ext cx="7509419" cy="6858000"/>
          </a:xfrm>
          <a:prstGeom prst="rect">
            <a:avLst/>
          </a:prstGeom>
        </p:spPr>
      </p:pic>
      <p:sp>
        <p:nvSpPr>
          <p:cNvPr id="5" name="Rectangle 4"/>
          <p:cNvSpPr/>
          <p:nvPr/>
        </p:nvSpPr>
        <p:spPr>
          <a:xfrm>
            <a:off x="420321" y="372977"/>
            <a:ext cx="7773420" cy="1754326"/>
          </a:xfrm>
          <a:prstGeom prst="rect">
            <a:avLst/>
          </a:prstGeom>
        </p:spPr>
        <p:txBody>
          <a:bodyPr wrap="square">
            <a:spAutoFit/>
          </a:bodyPr>
          <a:lstStyle/>
          <a:p>
            <a:r>
              <a:rPr lang="fr-FR" sz="2800" b="1" dirty="0">
                <a:solidFill>
                  <a:srgbClr val="EB5D40"/>
                </a:solidFill>
                <a:latin typeface="Victoire-Bold"/>
              </a:rPr>
              <a:t> </a:t>
            </a:r>
            <a:r>
              <a:rPr lang="fr-FR" sz="3600" b="1" dirty="0">
                <a:solidFill>
                  <a:srgbClr val="EB5D40"/>
                </a:solidFill>
                <a:latin typeface="Victoire-Bold"/>
              </a:rPr>
              <a:t>Le </a:t>
            </a:r>
            <a:r>
              <a:rPr lang="fr-FR" sz="3600" b="1" i="1" dirty="0">
                <a:solidFill>
                  <a:srgbClr val="EB5D40"/>
                </a:solidFill>
                <a:latin typeface="Victoire-Bold"/>
              </a:rPr>
              <a:t>Schéma Directeur de la Logistique et du transport de marchandises en ville</a:t>
            </a:r>
          </a:p>
          <a:p>
            <a:r>
              <a:rPr lang="fr-FR" sz="3600" b="1" dirty="0">
                <a:solidFill>
                  <a:srgbClr val="EB5D40"/>
                </a:solidFill>
                <a:latin typeface="Victoire-Bold"/>
              </a:rPr>
              <a:t>de la Métropole, adopté en 2022</a:t>
            </a:r>
          </a:p>
        </p:txBody>
      </p:sp>
    </p:spTree>
    <p:extLst>
      <p:ext uri="{BB962C8B-B14F-4D97-AF65-F5344CB8AC3E}">
        <p14:creationId xmlns:p14="http://schemas.microsoft.com/office/powerpoint/2010/main" val="2891922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0DF78E-984E-4B99-BAA7-56D6B7FE7EA2}"/>
              </a:ext>
            </a:extLst>
          </p:cNvPr>
          <p:cNvSpPr>
            <a:spLocks noGrp="1"/>
          </p:cNvSpPr>
          <p:nvPr>
            <p:ph type="title"/>
          </p:nvPr>
        </p:nvSpPr>
        <p:spPr/>
        <p:txBody>
          <a:bodyPr>
            <a:normAutofit fontScale="90000"/>
          </a:bodyPr>
          <a:lstStyle/>
          <a:p>
            <a:r>
              <a:rPr lang="fr-FR" dirty="0"/>
              <a:t>Une desserte compromise en raison de décisions en suspens sur l’accessibilité routière </a:t>
            </a:r>
          </a:p>
        </p:txBody>
      </p:sp>
      <p:pic>
        <p:nvPicPr>
          <p:cNvPr id="5" name="Espace réservé du contenu 4">
            <a:extLst>
              <a:ext uri="{FF2B5EF4-FFF2-40B4-BE49-F238E27FC236}">
                <a16:creationId xmlns:a16="http://schemas.microsoft.com/office/drawing/2014/main" id="{663819C7-0AE2-4C87-8145-662B4738E7F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31820" y="1728507"/>
            <a:ext cx="6461020" cy="4416261"/>
          </a:xfrm>
        </p:spPr>
      </p:pic>
      <p:sp>
        <p:nvSpPr>
          <p:cNvPr id="6" name="ZoneTexte 5">
            <a:extLst>
              <a:ext uri="{FF2B5EF4-FFF2-40B4-BE49-F238E27FC236}">
                <a16:creationId xmlns:a16="http://schemas.microsoft.com/office/drawing/2014/main" id="{36D8377A-4F30-44CF-834E-E465EF5EC5F2}"/>
              </a:ext>
            </a:extLst>
          </p:cNvPr>
          <p:cNvSpPr txBox="1"/>
          <p:nvPr/>
        </p:nvSpPr>
        <p:spPr>
          <a:xfrm>
            <a:off x="360219" y="1773936"/>
            <a:ext cx="4111198"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La situation actuelle est tendue: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-entrée du 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-route RN 569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-rond point de la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Toupiguières</a:t>
            </a:r>
            <a:endPar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-accessibilité générale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Fos-Salon</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 projet de liaison nationale autoroutière Fos-Salon, « serpent de mer » depuis les années 1960, aujourd’hui urgent, mais pas encore réalisé (débat public en 2021, </a:t>
            </a:r>
            <a:r>
              <a:rPr kumimoji="0" 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réalisation espérée en 2028-2032).</a:t>
            </a:r>
            <a:endPar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 rond point d’entrée: projet de doublement (environ 23 M€) que l’Etat ne souhaite pas appuyer pour le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1747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B2AA3-0A84-4A31-9C7E-ECF14604C287}"/>
              </a:ext>
            </a:extLst>
          </p:cNvPr>
          <p:cNvSpPr>
            <a:spLocks noGrp="1"/>
          </p:cNvSpPr>
          <p:nvPr>
            <p:ph type="title"/>
          </p:nvPr>
        </p:nvSpPr>
        <p:spPr/>
        <p:txBody>
          <a:bodyPr>
            <a:normAutofit fontScale="90000"/>
          </a:bodyPr>
          <a:lstStyle/>
          <a:p>
            <a:r>
              <a:rPr lang="fr-FR" dirty="0"/>
              <a:t>L’accessibilité ferroviaire et les difficultés du report modal</a:t>
            </a:r>
          </a:p>
        </p:txBody>
      </p:sp>
      <p:sp>
        <p:nvSpPr>
          <p:cNvPr id="3" name="Espace réservé du contenu 2">
            <a:extLst>
              <a:ext uri="{FF2B5EF4-FFF2-40B4-BE49-F238E27FC236}">
                <a16:creationId xmlns:a16="http://schemas.microsoft.com/office/drawing/2014/main" id="{DBF7EADF-C9A0-4D2C-9ED2-EBFB8D1BA9A1}"/>
              </a:ext>
            </a:extLst>
          </p:cNvPr>
          <p:cNvSpPr>
            <a:spLocks noGrp="1"/>
          </p:cNvSpPr>
          <p:nvPr>
            <p:ph idx="1"/>
          </p:nvPr>
        </p:nvSpPr>
        <p:spPr>
          <a:xfrm>
            <a:off x="838200" y="1825624"/>
            <a:ext cx="10515600" cy="4547743"/>
          </a:xfrm>
        </p:spPr>
        <p:txBody>
          <a:bodyPr>
            <a:normAutofit fontScale="85000" lnSpcReduction="20000"/>
          </a:bodyPr>
          <a:lstStyle/>
          <a:p>
            <a:r>
              <a:rPr lang="fr-FR" dirty="0"/>
              <a:t>Les embranchements particuliers des entreprises de </a:t>
            </a:r>
            <a:r>
              <a:rPr lang="fr-FR" dirty="0" err="1"/>
              <a:t>Clésud</a:t>
            </a:r>
            <a:r>
              <a:rPr lang="fr-FR" dirty="0"/>
              <a:t> n’ont jamais été utilisés, toutefois nombre d’entre elles font du « brouettage » par camions pour utiliser la gare rail-route.</a:t>
            </a:r>
          </a:p>
          <a:p>
            <a:r>
              <a:rPr lang="fr-FR" dirty="0"/>
              <a:t>Terminal Ouest Provence sera ouvert début 2024. Très moderne et portée par l’opérateur T3M, il va en grande partie récupérer les trafics de T3M dans le département sur des sites inadaptés ou bientôt fermés (gare de Fos-</a:t>
            </a:r>
            <a:r>
              <a:rPr lang="fr-FR" dirty="0" err="1"/>
              <a:t>Cossoul</a:t>
            </a:r>
            <a:r>
              <a:rPr lang="fr-FR" dirty="0"/>
              <a:t> et gare du Canet à Marseille) et traitera immédiatement plus de 40 000 UTI. </a:t>
            </a:r>
          </a:p>
          <a:p>
            <a:r>
              <a:rPr lang="fr-FR" dirty="0"/>
              <a:t>L’extension de </a:t>
            </a:r>
            <a:r>
              <a:rPr lang="fr-FR" dirty="0" err="1"/>
              <a:t>Clésud</a:t>
            </a:r>
            <a:r>
              <a:rPr lang="fr-FR" dirty="0"/>
              <a:t> Terminal n’est pas encore confirmée, c’est elle qui pourra à terme porter un développement ultérieur dans la zone.</a:t>
            </a:r>
          </a:p>
          <a:p>
            <a:r>
              <a:rPr lang="fr-FR" dirty="0"/>
              <a:t>La négociation de front des deux projets de gares de combiné a été complexe, car ils sont portés par des entreprises concurrentes. </a:t>
            </a:r>
          </a:p>
          <a:p>
            <a:r>
              <a:rPr lang="fr-FR" dirty="0"/>
              <a:t>TOP était aussi urgent pour permettre la fermeture du Canet où opérait T3M, dans le cadre de l’opération d’aménagement d’intérêt national </a:t>
            </a:r>
            <a:r>
              <a:rPr lang="fr-FR" dirty="0" err="1"/>
              <a:t>Euroméditerranée</a:t>
            </a:r>
            <a:r>
              <a:rPr lang="fr-FR" dirty="0"/>
              <a:t>, d’autres variables interviennent donc dans ces choix.</a:t>
            </a:r>
          </a:p>
          <a:p>
            <a:pPr marL="0" indent="0">
              <a:buNone/>
            </a:pPr>
            <a:endParaRPr lang="fr-FR" dirty="0"/>
          </a:p>
        </p:txBody>
      </p:sp>
    </p:spTree>
    <p:extLst>
      <p:ext uri="{BB962C8B-B14F-4D97-AF65-F5344CB8AC3E}">
        <p14:creationId xmlns:p14="http://schemas.microsoft.com/office/powerpoint/2010/main" val="292993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4472" t="24143" r="22010" b="6229"/>
          <a:stretch/>
        </p:blipFill>
        <p:spPr>
          <a:xfrm>
            <a:off x="4572000" y="0"/>
            <a:ext cx="7620000" cy="6858000"/>
          </a:xfrm>
          <a:prstGeom prst="rect">
            <a:avLst/>
          </a:prstGeom>
        </p:spPr>
      </p:pic>
      <p:sp>
        <p:nvSpPr>
          <p:cNvPr id="6" name="ZoneTexte 5"/>
          <p:cNvSpPr txBox="1"/>
          <p:nvPr/>
        </p:nvSpPr>
        <p:spPr>
          <a:xfrm>
            <a:off x="9624291" y="6596390"/>
            <a:ext cx="2567709" cy="246221"/>
          </a:xfrm>
          <a:prstGeom prst="rect">
            <a:avLst/>
          </a:prstGeom>
          <a:solidFill>
            <a:schemeClr val="bg1"/>
          </a:solidFill>
        </p:spPr>
        <p:txBody>
          <a:bodyPr wrap="square" rtlCol="0">
            <a:spAutoFit/>
          </a:bodyPr>
          <a:lstStyle/>
          <a:p>
            <a:pPr algn="ctr"/>
            <a:r>
              <a:rPr lang="fr-FR" sz="1000" i="1" dirty="0"/>
              <a:t>Cartographie: Source Plan de Mobilité 2021</a:t>
            </a:r>
          </a:p>
        </p:txBody>
      </p:sp>
      <p:sp>
        <p:nvSpPr>
          <p:cNvPr id="2" name="Rectangle 1"/>
          <p:cNvSpPr/>
          <p:nvPr/>
        </p:nvSpPr>
        <p:spPr>
          <a:xfrm>
            <a:off x="0" y="1498456"/>
            <a:ext cx="4572000" cy="2308324"/>
          </a:xfrm>
          <a:prstGeom prst="rect">
            <a:avLst/>
          </a:prstGeom>
          <a:solidFill>
            <a:schemeClr val="bg1"/>
          </a:solidFill>
        </p:spPr>
        <p:txBody>
          <a:bodyPr wrap="square">
            <a:spAutoFit/>
          </a:bodyPr>
          <a:lstStyle/>
          <a:p>
            <a:r>
              <a:rPr lang="en-US" sz="1600" b="1" dirty="0"/>
              <a:t>176 millions </a:t>
            </a:r>
            <a:r>
              <a:rPr lang="en-US" sz="1600" dirty="0"/>
              <a:t>de </a:t>
            </a:r>
            <a:r>
              <a:rPr lang="en-US" sz="1600" dirty="0" err="1"/>
              <a:t>tonnes</a:t>
            </a:r>
            <a:r>
              <a:rPr lang="en-US" sz="1600" dirty="0"/>
              <a:t> de </a:t>
            </a:r>
            <a:r>
              <a:rPr lang="en-US" sz="1600" dirty="0" err="1"/>
              <a:t>marchandises</a:t>
            </a:r>
            <a:r>
              <a:rPr lang="en-US" sz="1600" dirty="0"/>
              <a:t> </a:t>
            </a:r>
            <a:r>
              <a:rPr lang="en-US" sz="1600" dirty="0" err="1"/>
              <a:t>transportées</a:t>
            </a:r>
            <a:r>
              <a:rPr lang="en-US" sz="1600" dirty="0"/>
              <a:t> </a:t>
            </a:r>
            <a:r>
              <a:rPr lang="en-US" sz="1600" dirty="0" err="1"/>
              <a:t>chaque</a:t>
            </a:r>
            <a:r>
              <a:rPr lang="en-US" sz="1600" dirty="0"/>
              <a:t> </a:t>
            </a:r>
            <a:r>
              <a:rPr lang="en-US" sz="1600" dirty="0" err="1"/>
              <a:t>année</a:t>
            </a:r>
            <a:r>
              <a:rPr lang="en-US" sz="1600" dirty="0"/>
              <a:t>.</a:t>
            </a:r>
          </a:p>
          <a:p>
            <a:r>
              <a:rPr lang="fr-FR" sz="1600" dirty="0"/>
              <a:t>En 2021, le port a permis de traiter un volume global de </a:t>
            </a:r>
            <a:r>
              <a:rPr lang="fr-FR" sz="1600" b="1" dirty="0"/>
              <a:t>75 millions </a:t>
            </a:r>
            <a:r>
              <a:rPr lang="fr-FR" sz="1600" dirty="0"/>
              <a:t>de tonnes de marchandises. </a:t>
            </a:r>
          </a:p>
          <a:p>
            <a:r>
              <a:rPr lang="en-US" sz="1600" b="1" dirty="0"/>
              <a:t>97 100 </a:t>
            </a:r>
            <a:r>
              <a:rPr lang="en-US" sz="1600" dirty="0" err="1"/>
              <a:t>emplois</a:t>
            </a:r>
            <a:r>
              <a:rPr lang="en-US" sz="1600" dirty="0"/>
              <a:t> directs et </a:t>
            </a:r>
            <a:r>
              <a:rPr lang="en-US" sz="1600" dirty="0" err="1"/>
              <a:t>indirects</a:t>
            </a:r>
            <a:r>
              <a:rPr lang="en-US" sz="1600" dirty="0"/>
              <a:t> </a:t>
            </a:r>
            <a:r>
              <a:rPr lang="en-US" sz="1600" dirty="0" err="1"/>
              <a:t>induits</a:t>
            </a:r>
            <a:r>
              <a:rPr lang="en-US" sz="1600" dirty="0"/>
              <a:t> par le </a:t>
            </a:r>
            <a:r>
              <a:rPr lang="en-US" sz="1600" dirty="0" err="1"/>
              <a:t>secteur</a:t>
            </a:r>
            <a:r>
              <a:rPr lang="en-US" sz="1600" dirty="0"/>
              <a:t> de la logistique.</a:t>
            </a:r>
          </a:p>
          <a:p>
            <a:r>
              <a:rPr lang="en-US" sz="1600" b="1" dirty="0"/>
              <a:t>1.4 millions </a:t>
            </a:r>
            <a:r>
              <a:rPr lang="en-US" sz="1600" dirty="0"/>
              <a:t>de </a:t>
            </a:r>
            <a:r>
              <a:rPr lang="en-US" sz="1600" dirty="0" err="1"/>
              <a:t>conteneurs</a:t>
            </a:r>
            <a:r>
              <a:rPr lang="en-US" sz="1600" dirty="0"/>
              <a:t> (</a:t>
            </a:r>
            <a:r>
              <a:rPr lang="en-US" sz="1600" dirty="0" err="1"/>
              <a:t>objectif</a:t>
            </a:r>
            <a:r>
              <a:rPr lang="en-US" sz="1600" dirty="0"/>
              <a:t> du Grand Port Maritime de Marseille : 3 millions </a:t>
            </a:r>
            <a:r>
              <a:rPr lang="en-US" sz="1600" dirty="0" err="1"/>
              <a:t>en</a:t>
            </a:r>
            <a:r>
              <a:rPr lang="en-US" sz="1600" dirty="0"/>
              <a:t> 2030)</a:t>
            </a:r>
            <a:r>
              <a:rPr lang="en-US" sz="1600" b="1" dirty="0"/>
              <a:t> </a:t>
            </a:r>
          </a:p>
          <a:p>
            <a:r>
              <a:rPr lang="en-US" sz="1600" b="1" dirty="0"/>
              <a:t>85% </a:t>
            </a:r>
            <a:r>
              <a:rPr lang="en-US" sz="1600" dirty="0"/>
              <a:t>des </a:t>
            </a:r>
            <a:r>
              <a:rPr lang="en-US" sz="1600" dirty="0" err="1"/>
              <a:t>marchandises</a:t>
            </a:r>
            <a:r>
              <a:rPr lang="en-US" sz="1600" dirty="0"/>
              <a:t> </a:t>
            </a:r>
            <a:r>
              <a:rPr lang="en-US" sz="1600" dirty="0" err="1"/>
              <a:t>transitent</a:t>
            </a:r>
            <a:r>
              <a:rPr lang="en-US" sz="1600" dirty="0"/>
              <a:t> par la route.</a:t>
            </a:r>
          </a:p>
        </p:txBody>
      </p:sp>
      <p:sp>
        <p:nvSpPr>
          <p:cNvPr id="5" name="Titre 1"/>
          <p:cNvSpPr>
            <a:spLocks noGrp="1"/>
          </p:cNvSpPr>
          <p:nvPr>
            <p:ph type="title"/>
          </p:nvPr>
        </p:nvSpPr>
        <p:spPr>
          <a:xfrm>
            <a:off x="0" y="0"/>
            <a:ext cx="5977950" cy="1008929"/>
          </a:xfrm>
          <a:solidFill>
            <a:schemeClr val="bg1"/>
          </a:solidFill>
        </p:spPr>
        <p:txBody>
          <a:bodyPr>
            <a:noAutofit/>
          </a:bodyPr>
          <a:lstStyle/>
          <a:p>
            <a:r>
              <a:rPr lang="fr-FR" sz="2400" b="1" cap="all" dirty="0">
                <a:latin typeface="century gothic" charset="0"/>
              </a:rPr>
              <a:t>Un Poids significatif de la logistique sur le territoire de la Metropole Aix-Marseille-</a:t>
            </a:r>
            <a:r>
              <a:rPr lang="fr-FR" sz="2400" b="1" cap="all" dirty="0" err="1">
                <a:latin typeface="century gothic" charset="0"/>
              </a:rPr>
              <a:t>provence</a:t>
            </a:r>
            <a:endParaRPr lang="fr-FR" sz="2400" b="1" cap="all" dirty="0">
              <a:latin typeface="century gothic" charset="0"/>
            </a:endParaRPr>
          </a:p>
        </p:txBody>
      </p:sp>
      <p:sp>
        <p:nvSpPr>
          <p:cNvPr id="3" name="Rectangle 2"/>
          <p:cNvSpPr/>
          <p:nvPr/>
        </p:nvSpPr>
        <p:spPr>
          <a:xfrm>
            <a:off x="1" y="4000397"/>
            <a:ext cx="4479636" cy="830997"/>
          </a:xfrm>
          <a:prstGeom prst="rect">
            <a:avLst/>
          </a:prstGeom>
          <a:solidFill>
            <a:schemeClr val="bg1"/>
          </a:solidFill>
        </p:spPr>
        <p:txBody>
          <a:bodyPr wrap="square">
            <a:spAutoFit/>
          </a:bodyPr>
          <a:lstStyle/>
          <a:p>
            <a:r>
              <a:rPr lang="fr-FR" sz="1600" b="1" dirty="0"/>
              <a:t>Congestion et pollution</a:t>
            </a:r>
          </a:p>
          <a:p>
            <a:r>
              <a:rPr lang="fr-FR" sz="1600" b="1" dirty="0"/>
              <a:t>31%</a:t>
            </a:r>
            <a:r>
              <a:rPr lang="fr-FR" sz="1600" dirty="0"/>
              <a:t> des émissions de polluants issues des transports de personnes et marchandises.</a:t>
            </a:r>
          </a:p>
        </p:txBody>
      </p:sp>
      <p:sp>
        <p:nvSpPr>
          <p:cNvPr id="7" name="Rectangle 6"/>
          <p:cNvSpPr/>
          <p:nvPr/>
        </p:nvSpPr>
        <p:spPr>
          <a:xfrm>
            <a:off x="0" y="5025011"/>
            <a:ext cx="4601731" cy="1077218"/>
          </a:xfrm>
          <a:prstGeom prst="rect">
            <a:avLst/>
          </a:prstGeom>
        </p:spPr>
        <p:txBody>
          <a:bodyPr wrap="square">
            <a:spAutoFit/>
          </a:bodyPr>
          <a:lstStyle/>
          <a:p>
            <a:r>
              <a:rPr lang="fr-FR" sz="1600" b="1" dirty="0"/>
              <a:t>Les véhicules utilitaires légers</a:t>
            </a:r>
            <a:r>
              <a:rPr lang="fr-FR" sz="1600" dirty="0"/>
              <a:t>, largement utilisés pour les livraisons sont responsables quant à eux de </a:t>
            </a:r>
            <a:r>
              <a:rPr lang="fr-FR" sz="1600" b="1" dirty="0"/>
              <a:t>10 à 12 % des émissions de polluants </a:t>
            </a:r>
            <a:r>
              <a:rPr lang="fr-FR" sz="1600" dirty="0"/>
              <a:t>et de 15 % des</a:t>
            </a:r>
            <a:br>
              <a:rPr lang="fr-FR" sz="1600" dirty="0"/>
            </a:br>
            <a:r>
              <a:rPr lang="fr-FR" sz="1600" dirty="0"/>
              <a:t>émissions de CO2.</a:t>
            </a:r>
          </a:p>
        </p:txBody>
      </p:sp>
    </p:spTree>
    <p:extLst>
      <p:ext uri="{BB962C8B-B14F-4D97-AF65-F5344CB8AC3E}">
        <p14:creationId xmlns:p14="http://schemas.microsoft.com/office/powerpoint/2010/main" val="3585213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416990" y="69636"/>
            <a:ext cx="9443609" cy="704849"/>
          </a:xfrm>
        </p:spPr>
        <p:txBody>
          <a:bodyPr>
            <a:normAutofit fontScale="90000"/>
          </a:bodyPr>
          <a:lstStyle/>
          <a:p>
            <a:r>
              <a:rPr lang="fr-FR" dirty="0"/>
              <a:t>Contexte : la logistique À la </a:t>
            </a:r>
            <a:r>
              <a:rPr lang="fr-FR" dirty="0" err="1"/>
              <a:t>croisÉe</a:t>
            </a:r>
            <a:r>
              <a:rPr lang="fr-FR" dirty="0"/>
              <a:t> des    secteurs </a:t>
            </a:r>
            <a:r>
              <a:rPr lang="fr-FR" sz="3200" b="1" cap="all" dirty="0">
                <a:latin typeface="century gothic" charset="0"/>
              </a:rPr>
              <a:t>public et privé</a:t>
            </a:r>
          </a:p>
        </p:txBody>
      </p:sp>
      <p:sp>
        <p:nvSpPr>
          <p:cNvPr id="5" name="Ellipse 4"/>
          <p:cNvSpPr/>
          <p:nvPr/>
        </p:nvSpPr>
        <p:spPr>
          <a:xfrm>
            <a:off x="2227142" y="2711240"/>
            <a:ext cx="3581851" cy="3084071"/>
          </a:xfrm>
          <a:prstGeom prst="ellipse">
            <a:avLst/>
          </a:prstGeom>
          <a:solidFill>
            <a:srgbClr val="BBD13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3600" dirty="0"/>
              <a:t>Public</a:t>
            </a:r>
          </a:p>
          <a:p>
            <a:pPr algn="ctr"/>
            <a:r>
              <a:rPr lang="fr-FR" sz="1200" b="1" dirty="0"/>
              <a:t>Intérêt général  </a:t>
            </a:r>
            <a:r>
              <a:rPr lang="fr-FR" sz="1200" dirty="0"/>
              <a:t>préservation de l’environnement et des personnes/ développement économique</a:t>
            </a:r>
          </a:p>
          <a:p>
            <a:pPr algn="ctr"/>
            <a:r>
              <a:rPr lang="fr-FR" sz="3600" dirty="0"/>
              <a:t> </a:t>
            </a:r>
          </a:p>
        </p:txBody>
      </p:sp>
      <p:sp>
        <p:nvSpPr>
          <p:cNvPr id="6" name="Ellipse 5"/>
          <p:cNvSpPr/>
          <p:nvPr/>
        </p:nvSpPr>
        <p:spPr>
          <a:xfrm>
            <a:off x="6128898" y="2410869"/>
            <a:ext cx="3581851" cy="3084071"/>
          </a:xfrm>
          <a:prstGeom prst="ellipse">
            <a:avLst/>
          </a:prstGeom>
          <a:solidFill>
            <a:srgbClr val="009F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t>Privé </a:t>
            </a:r>
          </a:p>
          <a:p>
            <a:pPr algn="ctr"/>
            <a:r>
              <a:rPr lang="fr-FR" sz="1600" b="1" dirty="0"/>
              <a:t>Modèle économique </a:t>
            </a:r>
            <a:r>
              <a:rPr lang="fr-FR" sz="1600" dirty="0"/>
              <a:t>chargeurs</a:t>
            </a:r>
            <a:r>
              <a:rPr lang="fr-FR" sz="1600" b="1" dirty="0"/>
              <a:t> </a:t>
            </a:r>
            <a:r>
              <a:rPr lang="fr-FR" sz="1600" dirty="0"/>
              <a:t>/ clients</a:t>
            </a:r>
          </a:p>
          <a:p>
            <a:pPr algn="ctr"/>
            <a:endParaRPr lang="fr-FR" sz="400" dirty="0"/>
          </a:p>
        </p:txBody>
      </p:sp>
      <p:sp>
        <p:nvSpPr>
          <p:cNvPr id="7" name="Ellipse 6"/>
          <p:cNvSpPr/>
          <p:nvPr/>
        </p:nvSpPr>
        <p:spPr>
          <a:xfrm>
            <a:off x="1154691" y="1980877"/>
            <a:ext cx="2708513" cy="1647482"/>
          </a:xfrm>
          <a:prstGeom prst="ellipse">
            <a:avLst/>
          </a:prstGeom>
          <a:solidFill>
            <a:srgbClr val="BBD13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a:t>Documents d’urbanisme </a:t>
            </a:r>
            <a:r>
              <a:rPr lang="fr-FR" dirty="0"/>
              <a:t>(planification/ droit des sols)</a:t>
            </a:r>
          </a:p>
          <a:p>
            <a:pPr algn="ctr"/>
            <a:r>
              <a:rPr lang="fr-FR" i="1" dirty="0"/>
              <a:t>Compétence Métropole</a:t>
            </a:r>
          </a:p>
        </p:txBody>
      </p:sp>
      <p:sp>
        <p:nvSpPr>
          <p:cNvPr id="8" name="Ellipse 7"/>
          <p:cNvSpPr/>
          <p:nvPr/>
        </p:nvSpPr>
        <p:spPr>
          <a:xfrm>
            <a:off x="8057841" y="1912882"/>
            <a:ext cx="2662775" cy="1570836"/>
          </a:xfrm>
          <a:prstGeom prst="ellipse">
            <a:avLst/>
          </a:prstGeom>
          <a:solidFill>
            <a:srgbClr val="009F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Organisation des livraisons</a:t>
            </a:r>
            <a:r>
              <a:rPr lang="fr-FR" dirty="0"/>
              <a:t> : mode utilisé, tournées </a:t>
            </a:r>
          </a:p>
        </p:txBody>
      </p:sp>
      <p:sp>
        <p:nvSpPr>
          <p:cNvPr id="9" name="Ellipse 8"/>
          <p:cNvSpPr/>
          <p:nvPr/>
        </p:nvSpPr>
        <p:spPr>
          <a:xfrm>
            <a:off x="-76855" y="3435090"/>
            <a:ext cx="2680978" cy="1847264"/>
          </a:xfrm>
          <a:prstGeom prst="ellipse">
            <a:avLst/>
          </a:prstGeom>
          <a:solidFill>
            <a:srgbClr val="BBD13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a:t>Réglementation</a:t>
            </a:r>
            <a:r>
              <a:rPr lang="fr-FR" dirty="0"/>
              <a:t> des livraisons, des motorisations (ZFEm) : arrêtés</a:t>
            </a:r>
          </a:p>
          <a:p>
            <a:pPr algn="ctr"/>
            <a:r>
              <a:rPr lang="fr-FR" i="1" dirty="0"/>
              <a:t>Compétence Communes</a:t>
            </a:r>
          </a:p>
        </p:txBody>
      </p:sp>
      <p:sp>
        <p:nvSpPr>
          <p:cNvPr id="10" name="Ellipse 9"/>
          <p:cNvSpPr/>
          <p:nvPr/>
        </p:nvSpPr>
        <p:spPr>
          <a:xfrm>
            <a:off x="1079901" y="4957907"/>
            <a:ext cx="3737220" cy="1900093"/>
          </a:xfrm>
          <a:prstGeom prst="ellipse">
            <a:avLst/>
          </a:prstGeom>
          <a:solidFill>
            <a:srgbClr val="BBD13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a:t>Aménagement de l’espace public</a:t>
            </a:r>
          </a:p>
          <a:p>
            <a:pPr algn="ctr"/>
            <a:r>
              <a:rPr lang="fr-FR" dirty="0"/>
              <a:t>Voies, aires de livraisons…</a:t>
            </a:r>
          </a:p>
          <a:p>
            <a:pPr algn="ctr"/>
            <a:r>
              <a:rPr lang="fr-FR" dirty="0"/>
              <a:t>Compétence Communes/ </a:t>
            </a:r>
            <a:r>
              <a:rPr lang="fr-FR" i="1" dirty="0"/>
              <a:t>Métropole</a:t>
            </a:r>
          </a:p>
        </p:txBody>
      </p:sp>
      <p:sp>
        <p:nvSpPr>
          <p:cNvPr id="11" name="Ellipse 10"/>
          <p:cNvSpPr/>
          <p:nvPr/>
        </p:nvSpPr>
        <p:spPr>
          <a:xfrm>
            <a:off x="8824683" y="3441067"/>
            <a:ext cx="2589897" cy="1242994"/>
          </a:xfrm>
          <a:prstGeom prst="ellipse">
            <a:avLst/>
          </a:prstGeom>
          <a:solidFill>
            <a:srgbClr val="009F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Utilisation de Véhicules </a:t>
            </a:r>
            <a:r>
              <a:rPr lang="fr-FR" dirty="0"/>
              <a:t>de transports de marchandises</a:t>
            </a:r>
          </a:p>
        </p:txBody>
      </p:sp>
      <p:sp>
        <p:nvSpPr>
          <p:cNvPr id="12" name="Ellipse 11"/>
          <p:cNvSpPr/>
          <p:nvPr/>
        </p:nvSpPr>
        <p:spPr>
          <a:xfrm>
            <a:off x="7919823" y="4684061"/>
            <a:ext cx="3333905" cy="1905165"/>
          </a:xfrm>
          <a:prstGeom prst="ellipse">
            <a:avLst/>
          </a:prstGeom>
          <a:solidFill>
            <a:srgbClr val="009F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Création d’équipements : </a:t>
            </a:r>
            <a:r>
              <a:rPr lang="fr-FR" dirty="0"/>
              <a:t>entrepôts logistiques, stations d’avitaillement  </a:t>
            </a:r>
          </a:p>
        </p:txBody>
      </p:sp>
      <p:sp>
        <p:nvSpPr>
          <p:cNvPr id="13" name="Ellipse 12"/>
          <p:cNvSpPr/>
          <p:nvPr/>
        </p:nvSpPr>
        <p:spPr>
          <a:xfrm>
            <a:off x="4097608" y="4455128"/>
            <a:ext cx="3911194" cy="2261556"/>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a:t>Aménagement/ cofinancement de sites logistiques :</a:t>
            </a:r>
            <a:r>
              <a:rPr lang="fr-FR" dirty="0"/>
              <a:t> zones d’activités, chantiers de transports combinés</a:t>
            </a:r>
          </a:p>
          <a:p>
            <a:pPr algn="ctr"/>
            <a:r>
              <a:rPr lang="fr-FR" dirty="0"/>
              <a:t>Installations terminales embranchées</a:t>
            </a:r>
          </a:p>
        </p:txBody>
      </p:sp>
      <p:sp>
        <p:nvSpPr>
          <p:cNvPr id="2" name="ZoneTexte 1"/>
          <p:cNvSpPr txBox="1"/>
          <p:nvPr/>
        </p:nvSpPr>
        <p:spPr>
          <a:xfrm>
            <a:off x="1331401" y="774485"/>
            <a:ext cx="9013763" cy="923330"/>
          </a:xfrm>
          <a:prstGeom prst="rect">
            <a:avLst/>
          </a:prstGeom>
          <a:noFill/>
        </p:spPr>
        <p:txBody>
          <a:bodyPr wrap="square" rtlCol="0">
            <a:spAutoFit/>
          </a:bodyPr>
          <a:lstStyle/>
          <a:p>
            <a:r>
              <a:rPr lang="fr-FR" dirty="0"/>
              <a:t>Une action publique qui porte essentiellement sur </a:t>
            </a:r>
            <a:r>
              <a:rPr lang="fr-FR" u="sng" dirty="0"/>
              <a:t>la réglementation </a:t>
            </a:r>
            <a:r>
              <a:rPr lang="fr-FR" dirty="0"/>
              <a:t>(Ville/Métropole) et </a:t>
            </a:r>
            <a:r>
              <a:rPr lang="fr-FR" u="sng" dirty="0"/>
              <a:t>l’aménagement</a:t>
            </a:r>
            <a:r>
              <a:rPr lang="fr-FR" dirty="0"/>
              <a:t> (Métropole/ Région/ Etat).</a:t>
            </a:r>
          </a:p>
          <a:p>
            <a:r>
              <a:rPr lang="fr-FR" dirty="0"/>
              <a:t>Accompagner et cadrer les enjeux du privé, liés aux modèles économiques développés.</a:t>
            </a:r>
          </a:p>
        </p:txBody>
      </p:sp>
    </p:spTree>
    <p:extLst>
      <p:ext uri="{BB962C8B-B14F-4D97-AF65-F5344CB8AC3E}">
        <p14:creationId xmlns:p14="http://schemas.microsoft.com/office/powerpoint/2010/main" val="4161378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325990" y="182562"/>
            <a:ext cx="10459610" cy="704849"/>
          </a:xfrm>
        </p:spPr>
        <p:txBody>
          <a:bodyPr>
            <a:normAutofit fontScale="90000"/>
          </a:bodyPr>
          <a:lstStyle/>
          <a:p>
            <a:r>
              <a:rPr lang="fr-FR" dirty="0">
                <a:solidFill>
                  <a:schemeClr val="tx1"/>
                </a:solidFill>
              </a:rPr>
              <a:t>SCHEMA DIRECTEUR LOGISTIQUE : ENJEUX ET OBJECTIFS</a:t>
            </a:r>
          </a:p>
        </p:txBody>
      </p:sp>
      <p:sp>
        <p:nvSpPr>
          <p:cNvPr id="4" name="Espace réservé du texte 1">
            <a:extLst>
              <a:ext uri="{FF2B5EF4-FFF2-40B4-BE49-F238E27FC236}">
                <a16:creationId xmlns:a16="http://schemas.microsoft.com/office/drawing/2014/main" id="{72A21BE2-89C5-4D1D-B06C-BD615728EDEE}"/>
              </a:ext>
            </a:extLst>
          </p:cNvPr>
          <p:cNvSpPr txBox="1">
            <a:spLocks/>
          </p:cNvSpPr>
          <p:nvPr/>
        </p:nvSpPr>
        <p:spPr>
          <a:xfrm>
            <a:off x="433555" y="1286087"/>
            <a:ext cx="11352045" cy="31959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FR" sz="2133" b="1" dirty="0"/>
              <a:t>Enjeux :</a:t>
            </a:r>
          </a:p>
          <a:p>
            <a:pPr marL="380990" indent="-380990">
              <a:lnSpc>
                <a:spcPct val="100000"/>
              </a:lnSpc>
            </a:pPr>
            <a:r>
              <a:rPr lang="fr-FR" sz="2133" i="1" dirty="0"/>
              <a:t>Stratégie foncière et rôle d’aménageur</a:t>
            </a:r>
          </a:p>
          <a:p>
            <a:pPr marL="380990" indent="-380990">
              <a:lnSpc>
                <a:spcPct val="100000"/>
              </a:lnSpc>
            </a:pPr>
            <a:r>
              <a:rPr lang="fr-FR" sz="2133" i="1" dirty="0"/>
              <a:t>Mobilité des marchandises et rôle d’organisateur : proposer des alternatives au transport routier</a:t>
            </a:r>
          </a:p>
          <a:p>
            <a:pPr marL="0" indent="0">
              <a:buNone/>
            </a:pPr>
            <a:endParaRPr lang="fr-FR" sz="2133" dirty="0"/>
          </a:p>
          <a:p>
            <a:pPr marL="0" indent="0">
              <a:buNone/>
            </a:pPr>
            <a:r>
              <a:rPr lang="fr-FR" sz="2133" b="1" dirty="0"/>
              <a:t>Objectifs :</a:t>
            </a:r>
          </a:p>
          <a:p>
            <a:pPr marL="380990" indent="-380990" algn="just">
              <a:lnSpc>
                <a:spcPct val="100000"/>
              </a:lnSpc>
            </a:pPr>
            <a:r>
              <a:rPr lang="fr-FR" sz="2133" i="1" dirty="0"/>
              <a:t>Optimiser la mobilité des biens</a:t>
            </a:r>
          </a:p>
          <a:p>
            <a:pPr marL="380990" indent="-380990" algn="just">
              <a:lnSpc>
                <a:spcPct val="100000"/>
              </a:lnSpc>
            </a:pPr>
            <a:r>
              <a:rPr lang="fr-FR" sz="2133" i="1" dirty="0"/>
              <a:t>Participer à la réduction des nuisances liées aux transports de marchandises</a:t>
            </a:r>
          </a:p>
          <a:p>
            <a:pPr marL="380990" indent="-380990" algn="just">
              <a:lnSpc>
                <a:spcPct val="100000"/>
              </a:lnSpc>
            </a:pPr>
            <a:r>
              <a:rPr lang="fr-FR" sz="2133" i="1" dirty="0"/>
              <a:t>Développer la filière logistique</a:t>
            </a:r>
          </a:p>
          <a:p>
            <a:pPr marL="380990" indent="-380990" algn="just">
              <a:lnSpc>
                <a:spcPct val="100000"/>
              </a:lnSpc>
            </a:pPr>
            <a:r>
              <a:rPr lang="fr-FR" sz="2133" i="1" dirty="0"/>
              <a:t>Proposer un plan d’actions au acteurs de l’écosystème logistique métropolitain</a:t>
            </a:r>
          </a:p>
        </p:txBody>
      </p:sp>
      <p:sp>
        <p:nvSpPr>
          <p:cNvPr id="5" name="ZoneTexte 4"/>
          <p:cNvSpPr txBox="1"/>
          <p:nvPr/>
        </p:nvSpPr>
        <p:spPr>
          <a:xfrm>
            <a:off x="11816139" y="6490954"/>
            <a:ext cx="318621" cy="276999"/>
          </a:xfrm>
          <a:prstGeom prst="rect">
            <a:avLst/>
          </a:prstGeom>
          <a:noFill/>
        </p:spPr>
        <p:txBody>
          <a:bodyPr wrap="square" rtlCol="0">
            <a:spAutoFit/>
          </a:bodyPr>
          <a:lstStyle/>
          <a:p>
            <a:r>
              <a:rPr lang="fr-FR" sz="1200" dirty="0"/>
              <a:t>4</a:t>
            </a:r>
          </a:p>
        </p:txBody>
      </p:sp>
    </p:spTree>
    <p:extLst>
      <p:ext uri="{BB962C8B-B14F-4D97-AF65-F5344CB8AC3E}">
        <p14:creationId xmlns:p14="http://schemas.microsoft.com/office/powerpoint/2010/main" val="3165973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rte&#10;&#10;Description générée automatiquement">
            <a:extLst>
              <a:ext uri="{FF2B5EF4-FFF2-40B4-BE49-F238E27FC236}">
                <a16:creationId xmlns:a16="http://schemas.microsoft.com/office/drawing/2014/main" id="{2850E4D2-C8A9-4A51-8846-0ECF8E3482CA}"/>
              </a:ext>
            </a:extLst>
          </p:cNvPr>
          <p:cNvPicPr>
            <a:picLocks noChangeAspect="1"/>
          </p:cNvPicPr>
          <p:nvPr/>
        </p:nvPicPr>
        <p:blipFill>
          <a:blip r:embed="rId2"/>
          <a:stretch>
            <a:fillRect/>
          </a:stretch>
        </p:blipFill>
        <p:spPr>
          <a:xfrm>
            <a:off x="391245" y="1042011"/>
            <a:ext cx="8226811" cy="5815989"/>
          </a:xfrm>
          <a:prstGeom prst="rect">
            <a:avLst/>
          </a:prstGeom>
        </p:spPr>
      </p:pic>
      <p:sp>
        <p:nvSpPr>
          <p:cNvPr id="5" name="ZoneTexte 4">
            <a:extLst>
              <a:ext uri="{FF2B5EF4-FFF2-40B4-BE49-F238E27FC236}">
                <a16:creationId xmlns:a16="http://schemas.microsoft.com/office/drawing/2014/main" id="{386DC9FE-5336-0D4C-142F-52D9868E0482}"/>
              </a:ext>
            </a:extLst>
          </p:cNvPr>
          <p:cNvSpPr txBox="1"/>
          <p:nvPr/>
        </p:nvSpPr>
        <p:spPr>
          <a:xfrm>
            <a:off x="1219200" y="3628"/>
            <a:ext cx="10972799" cy="110799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fr-FR" sz="3200" b="1" dirty="0"/>
              <a:t>SCHEMA DIRECTEUR LOGISTIQUE : PRINCIPES ET PRIORITES SPATIALISEES</a:t>
            </a:r>
            <a:endParaRPr lang="fr-FR" sz="3200" dirty="0"/>
          </a:p>
        </p:txBody>
      </p:sp>
      <p:sp>
        <p:nvSpPr>
          <p:cNvPr id="2" name="ZoneTexte 1"/>
          <p:cNvSpPr txBox="1"/>
          <p:nvPr/>
        </p:nvSpPr>
        <p:spPr>
          <a:xfrm>
            <a:off x="6434051" y="728548"/>
            <a:ext cx="5878262" cy="1754326"/>
          </a:xfrm>
          <a:prstGeom prst="rect">
            <a:avLst/>
          </a:prstGeom>
          <a:noFill/>
        </p:spPr>
        <p:txBody>
          <a:bodyPr wrap="square" rtlCol="0">
            <a:spAutoFit/>
          </a:bodyPr>
          <a:lstStyle/>
          <a:p>
            <a:r>
              <a:rPr lang="fr-FR" b="1" dirty="0"/>
              <a:t>3 niveaux de logistiques sur le territoire </a:t>
            </a:r>
            <a:r>
              <a:rPr lang="fr-FR" dirty="0"/>
              <a:t>avec  des enjeux spatiaux différenciés:</a:t>
            </a:r>
          </a:p>
          <a:p>
            <a:endParaRPr lang="fr-FR" dirty="0"/>
          </a:p>
          <a:p>
            <a:pPr marL="285750" indent="-285750">
              <a:buFont typeface="Arial" panose="020B0604020202020204" pitchFamily="34" charset="0"/>
              <a:buChar char="•"/>
            </a:pPr>
            <a:r>
              <a:rPr lang="fr-FR" dirty="0"/>
              <a:t>l’ouest de la Métropole accueille une </a:t>
            </a:r>
            <a:r>
              <a:rPr lang="fr-FR" b="1" dirty="0">
                <a:solidFill>
                  <a:srgbClr val="005AFF"/>
                </a:solidFill>
              </a:rPr>
              <a:t>logistique portuaire </a:t>
            </a:r>
          </a:p>
          <a:p>
            <a:pPr marL="285750" indent="-285750">
              <a:buFont typeface="Arial" panose="020B0604020202020204" pitchFamily="34" charset="0"/>
              <a:buChar char="•"/>
            </a:pPr>
            <a:r>
              <a:rPr lang="fr-FR" dirty="0"/>
              <a:t>l’est une </a:t>
            </a:r>
            <a:r>
              <a:rPr lang="fr-FR" b="1" dirty="0">
                <a:solidFill>
                  <a:srgbClr val="FF2500"/>
                </a:solidFill>
              </a:rPr>
              <a:t>logistique de distribution</a:t>
            </a:r>
          </a:p>
          <a:p>
            <a:pPr marL="285750" indent="-285750">
              <a:buFont typeface="Arial" panose="020B0604020202020204" pitchFamily="34" charset="0"/>
              <a:buChar char="•"/>
            </a:pPr>
            <a:r>
              <a:rPr lang="fr-FR" dirty="0"/>
              <a:t>le centre une</a:t>
            </a:r>
            <a:r>
              <a:rPr lang="fr-FR" b="1" dirty="0"/>
              <a:t> </a:t>
            </a:r>
            <a:r>
              <a:rPr lang="fr-FR" b="1" dirty="0">
                <a:solidFill>
                  <a:srgbClr val="FFC32C"/>
                </a:solidFill>
              </a:rPr>
              <a:t>logistique régionale</a:t>
            </a:r>
          </a:p>
        </p:txBody>
      </p:sp>
    </p:spTree>
    <p:extLst>
      <p:ext uri="{BB962C8B-B14F-4D97-AF65-F5344CB8AC3E}">
        <p14:creationId xmlns:p14="http://schemas.microsoft.com/office/powerpoint/2010/main" val="2769948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581047554"/>
              </p:ext>
            </p:extLst>
          </p:nvPr>
        </p:nvGraphicFramePr>
        <p:xfrm>
          <a:off x="1075187" y="1564438"/>
          <a:ext cx="9463679" cy="4937760"/>
        </p:xfrm>
        <a:graphic>
          <a:graphicData uri="http://schemas.openxmlformats.org/drawingml/2006/table">
            <a:tbl>
              <a:tblPr firstRow="1" firstCol="1" bandRow="1">
                <a:solidFill>
                  <a:srgbClr val="E7E7E7"/>
                </a:solidFill>
                <a:tableStyleId>{073A0DAA-6AF3-43AB-8588-CEC1D06C72B9}</a:tableStyleId>
              </a:tblPr>
              <a:tblGrid>
                <a:gridCol w="1094435">
                  <a:extLst>
                    <a:ext uri="{9D8B030D-6E8A-4147-A177-3AD203B41FA5}">
                      <a16:colId xmlns:a16="http://schemas.microsoft.com/office/drawing/2014/main" val="3650614921"/>
                    </a:ext>
                  </a:extLst>
                </a:gridCol>
                <a:gridCol w="3900095">
                  <a:extLst>
                    <a:ext uri="{9D8B030D-6E8A-4147-A177-3AD203B41FA5}">
                      <a16:colId xmlns:a16="http://schemas.microsoft.com/office/drawing/2014/main" val="1258471694"/>
                    </a:ext>
                  </a:extLst>
                </a:gridCol>
                <a:gridCol w="4469149">
                  <a:extLst>
                    <a:ext uri="{9D8B030D-6E8A-4147-A177-3AD203B41FA5}">
                      <a16:colId xmlns:a16="http://schemas.microsoft.com/office/drawing/2014/main" val="3006096304"/>
                    </a:ext>
                  </a:extLst>
                </a:gridCol>
              </a:tblGrid>
              <a:tr h="248633">
                <a:tc>
                  <a:txBody>
                    <a:bodyPr/>
                    <a:lstStyle/>
                    <a:p>
                      <a:pPr algn="ctr"/>
                      <a:r>
                        <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 Action</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Intitulé</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Problématiques</a:t>
                      </a:r>
                      <a:r>
                        <a:rPr lang="fr-FR" sz="1800" b="1"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rencontrées</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519689229"/>
                  </a:ext>
                </a:extLst>
              </a:tr>
              <a:tr h="248633">
                <a:tc>
                  <a:txBody>
                    <a:bodyPr/>
                    <a:lstStyle/>
                    <a:p>
                      <a:pPr algn="ctr"/>
                      <a:r>
                        <a:rPr lang="fr-FR" sz="1800" b="1" dirty="0">
                          <a:solidFill>
                            <a:schemeClr val="tx1"/>
                          </a:solidFill>
                          <a:effectLst/>
                        </a:rPr>
                        <a:t>1</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solidFill>
                            <a:schemeClr val="tx1"/>
                          </a:solidFill>
                          <a:effectLst/>
                        </a:rPr>
                        <a:t>Mettre en place et suivre un tableau de bord logistique (Foncier,</a:t>
                      </a:r>
                      <a:r>
                        <a:rPr lang="fr-FR" sz="1800" b="1" baseline="0" dirty="0">
                          <a:solidFill>
                            <a:schemeClr val="tx1"/>
                          </a:solidFill>
                          <a:effectLst/>
                        </a:rPr>
                        <a:t> Emplois, Flux)</a:t>
                      </a:r>
                      <a:endParaRPr lang="fr-FR" sz="1800" b="1" dirty="0">
                        <a:solidFill>
                          <a:schemeClr val="tx1"/>
                        </a:solidFill>
                        <a:effectLst/>
                      </a:endParaRPr>
                    </a:p>
                    <a:p>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Difficulté d’obtenir des données de flux (données privées/</a:t>
                      </a:r>
                      <a:r>
                        <a:rPr lang="fr-FR" sz="18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commerciales)</a:t>
                      </a: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719122753"/>
                  </a:ext>
                </a:extLst>
              </a:tr>
              <a:tr h="248633">
                <a:tc>
                  <a:txBody>
                    <a:bodyPr/>
                    <a:lstStyle/>
                    <a:p>
                      <a:pPr algn="ctr"/>
                      <a:r>
                        <a:rPr lang="fr-FR" sz="1800" b="1" dirty="0">
                          <a:solidFill>
                            <a:schemeClr val="tx1"/>
                          </a:solidFill>
                          <a:effectLst/>
                        </a:rPr>
                        <a:t>2</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Préserver et créer des sites pour la logistique portuaire, régionale et urbaine</a:t>
                      </a:r>
                    </a:p>
                    <a:p>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0" dirty="0">
                          <a:effectLst/>
                          <a:latin typeface="Calibri" panose="020F0502020204030204" pitchFamily="34" charset="0"/>
                          <a:ea typeface="Calibri" panose="020F0502020204030204" pitchFamily="34" charset="0"/>
                          <a:cs typeface="Times New Roman" panose="02020603050405020304" pitchFamily="18" charset="0"/>
                        </a:rPr>
                        <a:t>Concurrence de projets économiques, habitats</a:t>
                      </a:r>
                      <a:r>
                        <a:rPr lang="fr-FR" sz="1800" b="0" baseline="0" dirty="0">
                          <a:effectLst/>
                          <a:latin typeface="Calibri" panose="020F0502020204030204" pitchFamily="34" charset="0"/>
                          <a:ea typeface="Calibri" panose="020F0502020204030204" pitchFamily="34" charset="0"/>
                          <a:cs typeface="Times New Roman" panose="02020603050405020304" pitchFamily="18" charset="0"/>
                        </a:rPr>
                        <a:t> et logistique</a:t>
                      </a:r>
                      <a:endParaRPr lang="fr-FR"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723458307"/>
                  </a:ext>
                </a:extLst>
              </a:tr>
              <a:tr h="695700">
                <a:tc>
                  <a:txBody>
                    <a:bodyPr/>
                    <a:lstStyle/>
                    <a:p>
                      <a:pPr algn="ctr"/>
                      <a:r>
                        <a:rPr lang="fr-FR" sz="1800" b="1" dirty="0">
                          <a:solidFill>
                            <a:schemeClr val="tx1"/>
                          </a:solidFill>
                          <a:effectLst/>
                        </a:rPr>
                        <a:t>3</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Définir une réglementation métropolitaine marchandises</a:t>
                      </a:r>
                    </a:p>
                    <a:p>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0" dirty="0">
                          <a:effectLst/>
                          <a:latin typeface="Calibri" panose="020F0502020204030204" pitchFamily="34" charset="0"/>
                          <a:ea typeface="Calibri" panose="020F0502020204030204" pitchFamily="34" charset="0"/>
                          <a:cs typeface="Times New Roman" panose="02020603050405020304" pitchFamily="18" charset="0"/>
                        </a:rPr>
                        <a:t>Pouvoir</a:t>
                      </a:r>
                      <a:r>
                        <a:rPr lang="fr-FR" sz="1800" b="0" baseline="0" dirty="0">
                          <a:effectLst/>
                          <a:latin typeface="Calibri" panose="020F0502020204030204" pitchFamily="34" charset="0"/>
                          <a:ea typeface="Calibri" panose="020F0502020204030204" pitchFamily="34" charset="0"/>
                          <a:cs typeface="Times New Roman" panose="02020603050405020304" pitchFamily="18" charset="0"/>
                        </a:rPr>
                        <a:t> de police des maires. La Métropole ne peut qu’inciter</a:t>
                      </a:r>
                      <a:endParaRPr lang="fr-FR"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262638528"/>
                  </a:ext>
                </a:extLst>
              </a:tr>
              <a:tr h="248633">
                <a:tc>
                  <a:txBody>
                    <a:bodyPr/>
                    <a:lstStyle/>
                    <a:p>
                      <a:pPr algn="ctr"/>
                      <a:r>
                        <a:rPr lang="fr-FR" sz="1800" b="1" dirty="0">
                          <a:solidFill>
                            <a:schemeClr val="tx1"/>
                          </a:solidFill>
                          <a:effectLst/>
                        </a:rPr>
                        <a:t>4</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Viser la création de sites logistiques clé en main à l’horizon Zéro Artificialisation Nette (2050)</a:t>
                      </a:r>
                    </a:p>
                    <a:p>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Emergence de projets</a:t>
                      </a:r>
                      <a:r>
                        <a:rPr lang="fr-FR" baseline="0" dirty="0"/>
                        <a:t> assez </a:t>
                      </a:r>
                      <a:r>
                        <a:rPr lang="fr-FR" baseline="0" dirty="0">
                          <a:highlight>
                            <a:srgbClr val="FFC32C"/>
                          </a:highlight>
                        </a:rPr>
                        <a:t>longs: </a:t>
                      </a:r>
                      <a:r>
                        <a:rPr lang="fr-FR" baseline="0" dirty="0"/>
                        <a:t>nombreuses études et autorisations nécessaires pour la création d’entrepôts logistiques </a:t>
                      </a:r>
                      <a:endParaRPr lang="fr-FR"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548224513"/>
                  </a:ext>
                </a:extLst>
              </a:tr>
              <a:tr h="248633">
                <a:tc>
                  <a:txBody>
                    <a:bodyPr/>
                    <a:lstStyle/>
                    <a:p>
                      <a:pPr algn="ctr"/>
                      <a:r>
                        <a:rPr lang="fr-FR" sz="1800" b="1" dirty="0">
                          <a:solidFill>
                            <a:schemeClr val="tx1"/>
                          </a:solidFill>
                          <a:effectLst/>
                        </a:rPr>
                        <a:t>5</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Accompagner et structurer l'innovation dans la filière logistique</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0" dirty="0">
                          <a:effectLst/>
                          <a:latin typeface="Calibri" panose="020F0502020204030204" pitchFamily="34" charset="0"/>
                          <a:ea typeface="Calibri" panose="020F0502020204030204" pitchFamily="34" charset="0"/>
                          <a:cs typeface="Times New Roman" panose="02020603050405020304" pitchFamily="18" charset="0"/>
                        </a:rPr>
                        <a:t>Progrès</a:t>
                      </a:r>
                      <a:r>
                        <a:rPr lang="fr-FR" sz="1800" b="0" baseline="0" dirty="0">
                          <a:effectLst/>
                          <a:latin typeface="Calibri" panose="020F0502020204030204" pitchFamily="34" charset="0"/>
                          <a:ea typeface="Calibri" panose="020F0502020204030204" pitchFamily="34" charset="0"/>
                          <a:cs typeface="Times New Roman" panose="02020603050405020304" pitchFamily="18" charset="0"/>
                        </a:rPr>
                        <a:t> à faire dans la filière, concurrence d’autres territoires</a:t>
                      </a:r>
                      <a:endParaRPr lang="fr-FR"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857071208"/>
                  </a:ext>
                </a:extLst>
              </a:tr>
            </a:tbl>
          </a:graphicData>
        </a:graphic>
      </p:graphicFrame>
      <p:sp>
        <p:nvSpPr>
          <p:cNvPr id="6" name="Rectangle 5"/>
          <p:cNvSpPr/>
          <p:nvPr/>
        </p:nvSpPr>
        <p:spPr>
          <a:xfrm>
            <a:off x="1359876" y="151619"/>
            <a:ext cx="10278434" cy="1077218"/>
          </a:xfrm>
          <a:prstGeom prst="rect">
            <a:avLst/>
          </a:prstGeom>
        </p:spPr>
        <p:txBody>
          <a:bodyPr wrap="square">
            <a:spAutoFit/>
          </a:bodyPr>
          <a:lstStyle/>
          <a:p>
            <a:r>
              <a:rPr lang="fr-FR" sz="3200" b="1" dirty="0"/>
              <a:t>SCHEMA DIRECTEUR LOGISTIQUE : 15 actions pour accompagner les différents niveaux logistiques</a:t>
            </a:r>
          </a:p>
        </p:txBody>
      </p:sp>
    </p:spTree>
    <p:extLst>
      <p:ext uri="{BB962C8B-B14F-4D97-AF65-F5344CB8AC3E}">
        <p14:creationId xmlns:p14="http://schemas.microsoft.com/office/powerpoint/2010/main" val="2591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211213391"/>
              </p:ext>
            </p:extLst>
          </p:nvPr>
        </p:nvGraphicFramePr>
        <p:xfrm>
          <a:off x="792653" y="2221617"/>
          <a:ext cx="9934406" cy="3566160"/>
        </p:xfrm>
        <a:graphic>
          <a:graphicData uri="http://schemas.openxmlformats.org/drawingml/2006/table">
            <a:tbl>
              <a:tblPr firstRow="1" firstCol="1" bandRow="1">
                <a:solidFill>
                  <a:srgbClr val="E7E7E7"/>
                </a:solidFill>
                <a:tableStyleId>{073A0DAA-6AF3-43AB-8588-CEC1D06C72B9}</a:tableStyleId>
              </a:tblPr>
              <a:tblGrid>
                <a:gridCol w="1110962">
                  <a:extLst>
                    <a:ext uri="{9D8B030D-6E8A-4147-A177-3AD203B41FA5}">
                      <a16:colId xmlns:a16="http://schemas.microsoft.com/office/drawing/2014/main" val="326168277"/>
                    </a:ext>
                  </a:extLst>
                </a:gridCol>
                <a:gridCol w="4181105">
                  <a:extLst>
                    <a:ext uri="{9D8B030D-6E8A-4147-A177-3AD203B41FA5}">
                      <a16:colId xmlns:a16="http://schemas.microsoft.com/office/drawing/2014/main" val="3078128673"/>
                    </a:ext>
                  </a:extLst>
                </a:gridCol>
                <a:gridCol w="4642339">
                  <a:extLst>
                    <a:ext uri="{9D8B030D-6E8A-4147-A177-3AD203B41FA5}">
                      <a16:colId xmlns:a16="http://schemas.microsoft.com/office/drawing/2014/main" val="2683965348"/>
                    </a:ext>
                  </a:extLst>
                </a:gridCol>
              </a:tblGrid>
              <a:tr h="0">
                <a:tc>
                  <a:txBody>
                    <a:bodyPr/>
                    <a:lstStyle/>
                    <a:p>
                      <a:pPr algn="ctr"/>
                      <a:r>
                        <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 Action</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Intitulé</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Problématiques</a:t>
                      </a:r>
                      <a:r>
                        <a:rPr lang="fr-FR" sz="1800" b="1"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rencontrées</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962988222"/>
                  </a:ext>
                </a:extLst>
              </a:tr>
              <a:tr h="248633">
                <a:tc>
                  <a:txBody>
                    <a:bodyPr/>
                    <a:lstStyle/>
                    <a:p>
                      <a:pPr algn="ctr"/>
                      <a:r>
                        <a:rPr lang="fr-FR" sz="1800" b="1" dirty="0">
                          <a:solidFill>
                            <a:schemeClr val="tx1"/>
                          </a:solidFill>
                          <a:effectLst/>
                        </a:rPr>
                        <a:t>6</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solidFill>
                            <a:schemeClr val="tx1"/>
                          </a:solidFill>
                          <a:effectLst/>
                        </a:rPr>
                        <a:t>Promouvoir la filière logistique métropolitaine</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latinLnBrk="0" hangingPunct="1"/>
                      <a:r>
                        <a:rPr lang="fr-FR" sz="1800" b="0" kern="1200" dirty="0">
                          <a:solidFill>
                            <a:schemeClr val="tx1"/>
                          </a:solidFill>
                          <a:effectLst/>
                          <a:latin typeface="+mn-lt"/>
                          <a:ea typeface="+mn-ea"/>
                          <a:cs typeface="+mn-cs"/>
                        </a:rPr>
                        <a:t>Manque d’attractivité de la filière, de nombreux emplois non pourvus </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104789063"/>
                  </a:ext>
                </a:extLst>
              </a:tr>
              <a:tr h="248633">
                <a:tc>
                  <a:txBody>
                    <a:bodyPr/>
                    <a:lstStyle/>
                    <a:p>
                      <a:pPr algn="ctr"/>
                      <a:r>
                        <a:rPr lang="fr-FR" sz="1800" b="1" dirty="0">
                          <a:solidFill>
                            <a:schemeClr val="tx1"/>
                          </a:solidFill>
                          <a:effectLst/>
                        </a:rPr>
                        <a:t>7</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Accompagner la création d'un guichet unique d'aides au renouvellement des véhicules</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latinLnBrk="0" hangingPunct="1"/>
                      <a:r>
                        <a:rPr lang="fr-FR" sz="1800" b="0" kern="1200" dirty="0">
                          <a:solidFill>
                            <a:schemeClr val="dk1"/>
                          </a:solidFill>
                          <a:effectLst/>
                          <a:latin typeface="+mn-lt"/>
                          <a:ea typeface="+mn-ea"/>
                          <a:cs typeface="+mn-cs"/>
                        </a:rPr>
                        <a:t>Pluralité</a:t>
                      </a:r>
                      <a:r>
                        <a:rPr lang="fr-FR" sz="1800" b="0" kern="1200" baseline="0" dirty="0">
                          <a:solidFill>
                            <a:schemeClr val="dk1"/>
                          </a:solidFill>
                          <a:effectLst/>
                          <a:latin typeface="+mn-lt"/>
                          <a:ea typeface="+mn-ea"/>
                          <a:cs typeface="+mn-cs"/>
                        </a:rPr>
                        <a:t> des acteurs attribuant des</a:t>
                      </a:r>
                      <a:r>
                        <a:rPr lang="fr-FR" sz="1800" b="0" kern="1200" dirty="0">
                          <a:solidFill>
                            <a:schemeClr val="dk1"/>
                          </a:solidFill>
                          <a:effectLst/>
                          <a:latin typeface="+mn-lt"/>
                          <a:ea typeface="+mn-ea"/>
                          <a:cs typeface="+mn-cs"/>
                        </a:rPr>
                        <a:t> aides </a:t>
                      </a:r>
                      <a:r>
                        <a:rPr lang="fr-FR" sz="1800" b="0" kern="1200" baseline="0" dirty="0">
                          <a:solidFill>
                            <a:schemeClr val="dk1"/>
                          </a:solidFill>
                          <a:effectLst/>
                          <a:latin typeface="+mn-lt"/>
                          <a:ea typeface="+mn-ea"/>
                          <a:cs typeface="+mn-cs"/>
                        </a:rPr>
                        <a:t>(Région, Métropole) </a:t>
                      </a:r>
                      <a:endParaRPr lang="fr-FR" sz="1800" b="0" kern="1200" dirty="0">
                        <a:solidFill>
                          <a:schemeClr val="dk1"/>
                        </a:solidFill>
                        <a:effectLst/>
                        <a:latin typeface="+mn-lt"/>
                        <a:ea typeface="+mn-ea"/>
                        <a:cs typeface="+mn-cs"/>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260789980"/>
                  </a:ext>
                </a:extLst>
              </a:tr>
              <a:tr h="291551">
                <a:tc>
                  <a:txBody>
                    <a:bodyPr/>
                    <a:lstStyle/>
                    <a:p>
                      <a:pPr algn="ctr"/>
                      <a:r>
                        <a:rPr lang="fr-FR" sz="1800" b="1" dirty="0">
                          <a:solidFill>
                            <a:schemeClr val="tx1"/>
                          </a:solidFill>
                          <a:effectLst/>
                        </a:rPr>
                        <a:t>8</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Veiller au développement d'un maillage de stations multi énergies cohérent</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latinLnBrk="0" hangingPunct="1"/>
                      <a:r>
                        <a:rPr lang="fr-FR" sz="1800" b="0" kern="1200" dirty="0">
                          <a:solidFill>
                            <a:schemeClr val="dk1"/>
                          </a:solidFill>
                          <a:effectLst/>
                          <a:latin typeface="+mn-lt"/>
                          <a:ea typeface="+mn-ea"/>
                          <a:cs typeface="+mn-cs"/>
                        </a:rPr>
                        <a:t>Manque de visibilité sur les évolutions technologiques et l’évolution des filières énergétiques </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942615993"/>
                  </a:ext>
                </a:extLst>
              </a:tr>
              <a:tr h="248633">
                <a:tc>
                  <a:txBody>
                    <a:bodyPr/>
                    <a:lstStyle/>
                    <a:p>
                      <a:pPr algn="ctr"/>
                      <a:r>
                        <a:rPr lang="fr-FR" sz="1800" b="1" dirty="0">
                          <a:solidFill>
                            <a:schemeClr val="tx1"/>
                          </a:solidFill>
                          <a:effectLst/>
                        </a:rPr>
                        <a:t>9</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Favoriser les projets contribuant à limiter les trafics de transit</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latinLnBrk="0" hangingPunct="1"/>
                      <a:r>
                        <a:rPr lang="fr-FR" sz="1800" b="0" kern="1200" dirty="0">
                          <a:solidFill>
                            <a:schemeClr val="dk1"/>
                          </a:solidFill>
                          <a:effectLst/>
                          <a:latin typeface="+mn-lt"/>
                          <a:ea typeface="+mn-ea"/>
                          <a:cs typeface="+mn-cs"/>
                        </a:rPr>
                        <a:t>Modèle</a:t>
                      </a:r>
                      <a:r>
                        <a:rPr lang="fr-FR" sz="1800" b="0" kern="1200" baseline="0" dirty="0">
                          <a:solidFill>
                            <a:schemeClr val="dk1"/>
                          </a:solidFill>
                          <a:effectLst/>
                          <a:latin typeface="+mn-lt"/>
                          <a:ea typeface="+mn-ea"/>
                          <a:cs typeface="+mn-cs"/>
                        </a:rPr>
                        <a:t> économique difficile à trouver avec des ruptures de charge</a:t>
                      </a:r>
                      <a:endParaRPr lang="fr-FR" sz="1800" b="0" kern="1200" dirty="0">
                        <a:solidFill>
                          <a:schemeClr val="dk1"/>
                        </a:solidFill>
                        <a:effectLst/>
                        <a:latin typeface="+mn-lt"/>
                        <a:ea typeface="+mn-ea"/>
                        <a:cs typeface="+mn-cs"/>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1392508"/>
                  </a:ext>
                </a:extLst>
              </a:tr>
              <a:tr h="248633">
                <a:tc>
                  <a:txBody>
                    <a:bodyPr/>
                    <a:lstStyle/>
                    <a:p>
                      <a:pPr algn="ctr"/>
                      <a:r>
                        <a:rPr lang="fr-FR" sz="1800" b="1" dirty="0">
                          <a:solidFill>
                            <a:schemeClr val="tx1"/>
                          </a:solidFill>
                          <a:effectLst/>
                        </a:rPr>
                        <a:t>10</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Préserver et mutualiser les sites embranchés fer et bord à voie d’eau</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latinLnBrk="0" hangingPunct="1"/>
                      <a:r>
                        <a:rPr lang="fr-FR" sz="1800" b="0" kern="1200" dirty="0">
                          <a:solidFill>
                            <a:schemeClr val="dk1"/>
                          </a:solidFill>
                          <a:effectLst/>
                          <a:latin typeface="+mn-lt"/>
                          <a:ea typeface="+mn-ea"/>
                          <a:cs typeface="+mn-cs"/>
                        </a:rPr>
                        <a:t>Pression foncière et concurrence de projets</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271397301"/>
                  </a:ext>
                </a:extLst>
              </a:tr>
            </a:tbl>
          </a:graphicData>
        </a:graphic>
      </p:graphicFrame>
      <p:sp>
        <p:nvSpPr>
          <p:cNvPr id="5" name="Rectangle 4"/>
          <p:cNvSpPr/>
          <p:nvPr/>
        </p:nvSpPr>
        <p:spPr>
          <a:xfrm>
            <a:off x="1359876" y="151619"/>
            <a:ext cx="10278434" cy="1077218"/>
          </a:xfrm>
          <a:prstGeom prst="rect">
            <a:avLst/>
          </a:prstGeom>
        </p:spPr>
        <p:txBody>
          <a:bodyPr wrap="square">
            <a:spAutoFit/>
          </a:bodyPr>
          <a:lstStyle/>
          <a:p>
            <a:r>
              <a:rPr lang="fr-FR" sz="3200" b="1" dirty="0"/>
              <a:t>SCHEMA DIRECTEUR LOGISTIQUE : 15 actions pour accompagner les différents niveaux logistiques</a:t>
            </a:r>
          </a:p>
        </p:txBody>
      </p:sp>
    </p:spTree>
    <p:extLst>
      <p:ext uri="{BB962C8B-B14F-4D97-AF65-F5344CB8AC3E}">
        <p14:creationId xmlns:p14="http://schemas.microsoft.com/office/powerpoint/2010/main" val="4135234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572271645"/>
              </p:ext>
            </p:extLst>
          </p:nvPr>
        </p:nvGraphicFramePr>
        <p:xfrm>
          <a:off x="285379" y="1444545"/>
          <a:ext cx="10213596" cy="4732720"/>
        </p:xfrm>
        <a:graphic>
          <a:graphicData uri="http://schemas.openxmlformats.org/drawingml/2006/table">
            <a:tbl>
              <a:tblPr firstRow="1" firstCol="1" bandRow="1">
                <a:solidFill>
                  <a:srgbClr val="E7E7E7"/>
                </a:solidFill>
                <a:tableStyleId>{073A0DAA-6AF3-43AB-8588-CEC1D06C72B9}</a:tableStyleId>
              </a:tblPr>
              <a:tblGrid>
                <a:gridCol w="1312635">
                  <a:extLst>
                    <a:ext uri="{9D8B030D-6E8A-4147-A177-3AD203B41FA5}">
                      <a16:colId xmlns:a16="http://schemas.microsoft.com/office/drawing/2014/main" val="2177286233"/>
                    </a:ext>
                  </a:extLst>
                </a:gridCol>
                <a:gridCol w="4044501">
                  <a:extLst>
                    <a:ext uri="{9D8B030D-6E8A-4147-A177-3AD203B41FA5}">
                      <a16:colId xmlns:a16="http://schemas.microsoft.com/office/drawing/2014/main" val="1202126700"/>
                    </a:ext>
                  </a:extLst>
                </a:gridCol>
                <a:gridCol w="4856460">
                  <a:extLst>
                    <a:ext uri="{9D8B030D-6E8A-4147-A177-3AD203B41FA5}">
                      <a16:colId xmlns:a16="http://schemas.microsoft.com/office/drawing/2014/main" val="952027260"/>
                    </a:ext>
                  </a:extLst>
                </a:gridCol>
              </a:tblGrid>
              <a:tr h="400881">
                <a:tc>
                  <a:txBody>
                    <a:bodyPr/>
                    <a:lstStyle/>
                    <a:p>
                      <a:pPr algn="ctr"/>
                      <a:r>
                        <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 Action</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Intitulé</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Problématiques</a:t>
                      </a:r>
                      <a:r>
                        <a:rPr lang="fr-FR" sz="1800" b="1"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rencontrées</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248461907"/>
                  </a:ext>
                </a:extLst>
              </a:tr>
              <a:tr h="1588639">
                <a:tc>
                  <a:txBody>
                    <a:bodyPr/>
                    <a:lstStyle/>
                    <a:p>
                      <a:pPr algn="ctr"/>
                      <a:r>
                        <a:rPr lang="fr-FR" sz="1800" b="1" dirty="0">
                          <a:solidFill>
                            <a:schemeClr val="tx1"/>
                          </a:solidFill>
                          <a:effectLst/>
                        </a:rPr>
                        <a:t>11</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solidFill>
                            <a:schemeClr val="tx1"/>
                          </a:solidFill>
                          <a:effectLst/>
                        </a:rPr>
                        <a:t>Accompagner la création d'un service de proximité de fret ferroviaire</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Manque</a:t>
                      </a:r>
                      <a:r>
                        <a:rPr lang="fr-FR" sz="18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d’infrastructures, difficultés d’un </a:t>
                      </a: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modèle économique massifié sur de courtes distances </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736476217"/>
                  </a:ext>
                </a:extLst>
              </a:tr>
              <a:tr h="248633">
                <a:tc>
                  <a:txBody>
                    <a:bodyPr/>
                    <a:lstStyle/>
                    <a:p>
                      <a:pPr algn="ctr"/>
                      <a:r>
                        <a:rPr lang="fr-FR" sz="1800" b="1" dirty="0">
                          <a:solidFill>
                            <a:schemeClr val="tx1"/>
                          </a:solidFill>
                          <a:effectLst/>
                        </a:rPr>
                        <a:t>12</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Développer et maîtriser les équipements d'hyper proximité</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0" dirty="0">
                          <a:effectLst/>
                          <a:latin typeface="Calibri" panose="020F0502020204030204" pitchFamily="34" charset="0"/>
                          <a:ea typeface="Calibri" panose="020F0502020204030204" pitchFamily="34" charset="0"/>
                          <a:cs typeface="Times New Roman" panose="02020603050405020304" pitchFamily="18" charset="0"/>
                        </a:rPr>
                        <a:t>Pression foncière et concurrence</a:t>
                      </a:r>
                      <a:r>
                        <a:rPr lang="fr-FR" sz="1800" b="0" baseline="0" dirty="0">
                          <a:effectLst/>
                          <a:latin typeface="Calibri" panose="020F0502020204030204" pitchFamily="34" charset="0"/>
                          <a:ea typeface="Calibri" panose="020F0502020204030204" pitchFamily="34" charset="0"/>
                          <a:cs typeface="Times New Roman" panose="02020603050405020304" pitchFamily="18" charset="0"/>
                        </a:rPr>
                        <a:t> de projets</a:t>
                      </a:r>
                      <a:endParaRPr lang="fr-FR"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823962078"/>
                  </a:ext>
                </a:extLst>
              </a:tr>
              <a:tr h="365760">
                <a:tc>
                  <a:txBody>
                    <a:bodyPr/>
                    <a:lstStyle/>
                    <a:p>
                      <a:pPr algn="ctr"/>
                      <a:r>
                        <a:rPr lang="fr-FR" sz="1800" b="1" dirty="0">
                          <a:solidFill>
                            <a:schemeClr val="tx1"/>
                          </a:solidFill>
                          <a:effectLst/>
                        </a:rPr>
                        <a:t>13</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Structurer la logistique favorisant l'émergence de circuits courts</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0" dirty="0">
                          <a:effectLst/>
                          <a:latin typeface="Calibri" panose="020F0502020204030204" pitchFamily="34" charset="0"/>
                          <a:ea typeface="Calibri" panose="020F0502020204030204" pitchFamily="34" charset="0"/>
                          <a:cs typeface="Times New Roman" panose="02020603050405020304" pitchFamily="18" charset="0"/>
                        </a:rPr>
                        <a:t>Absence</a:t>
                      </a:r>
                      <a:r>
                        <a:rPr lang="fr-FR" sz="1800" b="0" baseline="0" dirty="0">
                          <a:effectLst/>
                          <a:latin typeface="Calibri" panose="020F0502020204030204" pitchFamily="34" charset="0"/>
                          <a:ea typeface="Calibri" panose="020F0502020204030204" pitchFamily="34" charset="0"/>
                          <a:cs typeface="Times New Roman" panose="02020603050405020304" pitchFamily="18" charset="0"/>
                        </a:rPr>
                        <a:t> de mutualisation des circuits alimentaires locaux</a:t>
                      </a:r>
                      <a:endParaRPr lang="fr-FR"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687292771"/>
                  </a:ext>
                </a:extLst>
              </a:tr>
              <a:tr h="266857">
                <a:tc>
                  <a:txBody>
                    <a:bodyPr/>
                    <a:lstStyle/>
                    <a:p>
                      <a:pPr algn="ctr"/>
                      <a:r>
                        <a:rPr lang="fr-FR" sz="1800" b="1" dirty="0">
                          <a:solidFill>
                            <a:schemeClr val="tx1"/>
                          </a:solidFill>
                          <a:effectLst/>
                        </a:rPr>
                        <a:t>14</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Étudier et expérimenter les opportunités et la faisabilité d'une mixité fret/voyageurs</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Contraintes techniques et réglementaires pour mutualiser</a:t>
                      </a:r>
                      <a:r>
                        <a:rPr lang="fr-FR" sz="1800" baseline="0" dirty="0">
                          <a:effectLst/>
                          <a:latin typeface="Calibri" panose="020F0502020204030204" pitchFamily="34" charset="0"/>
                          <a:ea typeface="Calibri" panose="020F0502020204030204" pitchFamily="34" charset="0"/>
                          <a:cs typeface="Times New Roman" panose="02020603050405020304" pitchFamily="18" charset="0"/>
                        </a:rPr>
                        <a:t> ces activités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685359161"/>
                  </a:ext>
                </a:extLst>
              </a:tr>
              <a:tr h="291551">
                <a:tc>
                  <a:txBody>
                    <a:bodyPr/>
                    <a:lstStyle/>
                    <a:p>
                      <a:pPr algn="ctr"/>
                      <a:r>
                        <a:rPr lang="fr-FR" sz="1800" b="1" dirty="0">
                          <a:solidFill>
                            <a:schemeClr val="tx1"/>
                          </a:solidFill>
                          <a:effectLst/>
                        </a:rPr>
                        <a:t>15</a:t>
                      </a:r>
                      <a:endParaRPr lang="fr-FR"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1" dirty="0">
                          <a:effectLst/>
                        </a:rPr>
                        <a:t>Favoriser le développement de la </a:t>
                      </a:r>
                      <a:r>
                        <a:rPr lang="fr-FR" sz="1800" b="1" dirty="0" err="1">
                          <a:effectLst/>
                        </a:rPr>
                        <a:t>cyclo-logistique</a:t>
                      </a:r>
                      <a:r>
                        <a:rPr lang="fr-FR" sz="1800" b="1" dirty="0">
                          <a:effectLst/>
                        </a:rPr>
                        <a:t> et des livraisons en modes actifs</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fr-FR" sz="1800" b="0" dirty="0">
                          <a:effectLst/>
                          <a:latin typeface="Calibri" panose="020F0502020204030204" pitchFamily="34" charset="0"/>
                          <a:ea typeface="Calibri" panose="020F0502020204030204" pitchFamily="34" charset="0"/>
                          <a:cs typeface="Times New Roman" panose="02020603050405020304" pitchFamily="18" charset="0"/>
                        </a:rPr>
                        <a:t>Sur occupation des espaces publics, manque de contrôle </a:t>
                      </a:r>
                    </a:p>
                  </a:txBody>
                  <a:tcPr marL="872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547527158"/>
                  </a:ext>
                </a:extLst>
              </a:tr>
            </a:tbl>
          </a:graphicData>
        </a:graphic>
      </p:graphicFrame>
      <p:sp>
        <p:nvSpPr>
          <p:cNvPr id="5" name="Rectangle 4"/>
          <p:cNvSpPr/>
          <p:nvPr/>
        </p:nvSpPr>
        <p:spPr>
          <a:xfrm>
            <a:off x="1359876" y="151619"/>
            <a:ext cx="10278434" cy="1077218"/>
          </a:xfrm>
          <a:prstGeom prst="rect">
            <a:avLst/>
          </a:prstGeom>
        </p:spPr>
        <p:txBody>
          <a:bodyPr wrap="square">
            <a:spAutoFit/>
          </a:bodyPr>
          <a:lstStyle/>
          <a:p>
            <a:r>
              <a:rPr lang="fr-FR" sz="3200" b="1" dirty="0"/>
              <a:t>SCHEMA DIRECTEUR LOGISTIQUE : 15 actions pour accompagner les différents niveaux logistiques</a:t>
            </a:r>
          </a:p>
        </p:txBody>
      </p:sp>
    </p:spTree>
    <p:extLst>
      <p:ext uri="{BB962C8B-B14F-4D97-AF65-F5344CB8AC3E}">
        <p14:creationId xmlns:p14="http://schemas.microsoft.com/office/powerpoint/2010/main" val="157588726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Personnalisé 4">
      <a:dk1>
        <a:srgbClr val="000000"/>
      </a:dk1>
      <a:lt1>
        <a:srgbClr val="FFFFFF"/>
      </a:lt1>
      <a:dk2>
        <a:srgbClr val="E94E1A"/>
      </a:dk2>
      <a:lt2>
        <a:srgbClr val="40628F"/>
      </a:lt2>
      <a:accent1>
        <a:srgbClr val="84C1B9"/>
      </a:accent1>
      <a:accent2>
        <a:srgbClr val="B5CB11"/>
      </a:accent2>
      <a:accent3>
        <a:srgbClr val="7A1B77"/>
      </a:accent3>
      <a:accent4>
        <a:srgbClr val="009FE3"/>
      </a:accent4>
      <a:accent5>
        <a:srgbClr val="5AC5F1"/>
      </a:accent5>
      <a:accent6>
        <a:srgbClr val="595959"/>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ception personnalisé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eate a new document." ma:contentTypeScope="" ma:versionID="b7018ebc673f9c6a7ffefe12b2c86bf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8b840ae0a157c9c7b00851061c5d6370"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80DBC8E5-9267-4F87-ABD8-206494AD3BA2}"/>
</file>

<file path=customXml/itemProps2.xml><?xml version="1.0" encoding="utf-8"?>
<ds:datastoreItem xmlns:ds="http://schemas.openxmlformats.org/officeDocument/2006/customXml" ds:itemID="{A49D2010-E13B-4266-BCD6-CD661FEEA9A0}"/>
</file>

<file path=customXml/itemProps3.xml><?xml version="1.0" encoding="utf-8"?>
<ds:datastoreItem xmlns:ds="http://schemas.openxmlformats.org/officeDocument/2006/customXml" ds:itemID="{0CF5F426-46D2-40EF-9D2B-D5F53841CB27}"/>
</file>

<file path=docProps/app.xml><?xml version="1.0" encoding="utf-8"?>
<Properties xmlns="http://schemas.openxmlformats.org/officeDocument/2006/extended-properties" xmlns:vt="http://schemas.openxmlformats.org/officeDocument/2006/docPropsVTypes">
  <TotalTime>1330</TotalTime>
  <Words>1849</Words>
  <Application>Microsoft Macintosh PowerPoint</Application>
  <PresentationFormat>Grand écran</PresentationFormat>
  <Paragraphs>169</Paragraphs>
  <Slides>21</Slides>
  <Notes>1</Notes>
  <HiddenSlides>0</HiddenSlides>
  <MMClips>0</MMClips>
  <ScaleCrop>false</ScaleCrop>
  <HeadingPairs>
    <vt:vector size="8" baseType="variant">
      <vt:variant>
        <vt:lpstr>Polices utilisées</vt:lpstr>
      </vt:variant>
      <vt:variant>
        <vt:i4>8</vt:i4>
      </vt:variant>
      <vt:variant>
        <vt:lpstr>Thème</vt:lpstr>
      </vt:variant>
      <vt:variant>
        <vt:i4>3</vt:i4>
      </vt:variant>
      <vt:variant>
        <vt:lpstr>Serveurs OLE incorporés</vt:lpstr>
      </vt:variant>
      <vt:variant>
        <vt:i4>1</vt:i4>
      </vt:variant>
      <vt:variant>
        <vt:lpstr>Titres des diapositives</vt:lpstr>
      </vt:variant>
      <vt:variant>
        <vt:i4>21</vt:i4>
      </vt:variant>
    </vt:vector>
  </HeadingPairs>
  <TitlesOfParts>
    <vt:vector size="33" baseType="lpstr">
      <vt:lpstr>.AppleSystemUIFont</vt:lpstr>
      <vt:lpstr>Arial</vt:lpstr>
      <vt:lpstr>Calibri</vt:lpstr>
      <vt:lpstr>Calibri Light</vt:lpstr>
      <vt:lpstr>century gothic</vt:lpstr>
      <vt:lpstr>century gothic</vt:lpstr>
      <vt:lpstr>Times New Roman</vt:lpstr>
      <vt:lpstr>Victoire-Bold</vt:lpstr>
      <vt:lpstr>Thème Office</vt:lpstr>
      <vt:lpstr>1_Thème Office</vt:lpstr>
      <vt:lpstr>1_Conception personnalisée</vt:lpstr>
      <vt:lpstr>Image bitmap</vt:lpstr>
      <vt:lpstr>Frédéric Vigouroux métropole aix marseille provence  Le schema logistique de 2022 et les enjeux de la zone CLÉSUD  </vt:lpstr>
      <vt:lpstr>Présentation PowerPoint</vt:lpstr>
      <vt:lpstr>Un Poids significatif de la logistique sur le territoire de la Metropole Aix-Marseille-provence</vt:lpstr>
      <vt:lpstr>Contexte : la logistique À la croisÉe des    secteurs public et privé</vt:lpstr>
      <vt:lpstr>SCHEMA DIRECTEUR LOGISTIQUE : ENJEUX ET OBJECTIFS</vt:lpstr>
      <vt:lpstr>Présentation PowerPoint</vt:lpstr>
      <vt:lpstr>Présentation PowerPoint</vt:lpstr>
      <vt:lpstr>Présentation PowerPoint</vt:lpstr>
      <vt:lpstr>Présentation PowerPoint</vt:lpstr>
      <vt:lpstr>Présentation PowerPoint</vt:lpstr>
      <vt:lpstr>La zone d’activités Clésud et le transport combiné rail-route</vt:lpstr>
      <vt:lpstr>La zone logistique Clésud</vt:lpstr>
      <vt:lpstr>Clésud aujourd’hui: 280 ha, 32 entreprises, 2000 emplois sur site et une gare rail-route autour d’une vocation de logistique régionale et interrégionale</vt:lpstr>
      <vt:lpstr>Présentation PowerPoint</vt:lpstr>
      <vt:lpstr>Les difficultés de mener un grand projet logistique</vt:lpstr>
      <vt:lpstr>La place du transport combiné Rail-Route à Clésud</vt:lpstr>
      <vt:lpstr>Clésud Terminal – Groupe Novatrans</vt:lpstr>
      <vt:lpstr>Terminal Ouest Provence (TOP) - groupe T3M</vt:lpstr>
      <vt:lpstr>Le report modal ne se décrète pas</vt:lpstr>
      <vt:lpstr>Une desserte compromise en raison de décisions en suspens sur l’accessibilité routière </vt:lpstr>
      <vt:lpstr>L’accessibilité ferroviaire et les difficultés du report modal</vt:lpstr>
    </vt:vector>
  </TitlesOfParts>
  <Company>Métropole Aix-Marseille-Provence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 Raphael</dc:creator>
  <cp:lastModifiedBy>Anne MATTIOLI</cp:lastModifiedBy>
  <cp:revision>56</cp:revision>
  <dcterms:created xsi:type="dcterms:W3CDTF">2023-01-27T15:58:32Z</dcterms:created>
  <dcterms:modified xsi:type="dcterms:W3CDTF">2023-11-22T15:42:37Z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