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924" r:id="rId4"/>
  </p:sldMasterIdLst>
  <p:notesMasterIdLst>
    <p:notesMasterId r:id="rId35"/>
  </p:notesMasterIdLst>
  <p:handoutMasterIdLst>
    <p:handoutMasterId r:id="rId36"/>
  </p:handoutMasterIdLst>
  <p:sldIdLst>
    <p:sldId id="256" r:id="rId5"/>
    <p:sldId id="277" r:id="rId6"/>
    <p:sldId id="287" r:id="rId7"/>
    <p:sldId id="259" r:id="rId8"/>
    <p:sldId id="261" r:id="rId9"/>
    <p:sldId id="265" r:id="rId10"/>
    <p:sldId id="264" r:id="rId11"/>
    <p:sldId id="295" r:id="rId12"/>
    <p:sldId id="266" r:id="rId13"/>
    <p:sldId id="289" r:id="rId14"/>
    <p:sldId id="285" r:id="rId15"/>
    <p:sldId id="267" r:id="rId16"/>
    <p:sldId id="291" r:id="rId17"/>
    <p:sldId id="268" r:id="rId18"/>
    <p:sldId id="292" r:id="rId19"/>
    <p:sldId id="269" r:id="rId20"/>
    <p:sldId id="284" r:id="rId21"/>
    <p:sldId id="276" r:id="rId22"/>
    <p:sldId id="270" r:id="rId23"/>
    <p:sldId id="271" r:id="rId24"/>
    <p:sldId id="293" r:id="rId25"/>
    <p:sldId id="278" r:id="rId26"/>
    <p:sldId id="272" r:id="rId27"/>
    <p:sldId id="273" r:id="rId28"/>
    <p:sldId id="280" r:id="rId29"/>
    <p:sldId id="282" r:id="rId30"/>
    <p:sldId id="281" r:id="rId31"/>
    <p:sldId id="274" r:id="rId32"/>
    <p:sldId id="275" r:id="rId33"/>
    <p:sldId id="283"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Style moyen 3 - Accentuation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Style moyen 3 - Accentuation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Style foncé 2 - Accentuation 3/Accentuation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Style foncé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93D81CF-94F2-401A-BA57-92F5A7B2D0C5}" styleName="Style moyen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0" autoAdjust="0"/>
    <p:restoredTop sz="93913" autoAdjust="0"/>
  </p:normalViewPr>
  <p:slideViewPr>
    <p:cSldViewPr snapToGrid="0">
      <p:cViewPr varScale="1">
        <p:scale>
          <a:sx n="92" d="100"/>
          <a:sy n="92" d="100"/>
        </p:scale>
        <p:origin x="816" y="184"/>
      </p:cViewPr>
      <p:guideLst/>
    </p:cSldViewPr>
  </p:slideViewPr>
  <p:outlineViewPr>
    <p:cViewPr>
      <p:scale>
        <a:sx n="33" d="100"/>
        <a:sy n="33" d="100"/>
      </p:scale>
      <p:origin x="0" y="-472"/>
    </p:cViewPr>
  </p:outlineViewPr>
  <p:notesTextViewPr>
    <p:cViewPr>
      <p:scale>
        <a:sx n="1" d="1"/>
        <a:sy n="1" d="1"/>
      </p:scale>
      <p:origin x="0" y="0"/>
    </p:cViewPr>
  </p:notesTextViewPr>
  <p:notesViewPr>
    <p:cSldViewPr snapToGrid="0">
      <p:cViewPr varScale="1">
        <p:scale>
          <a:sx n="49" d="100"/>
          <a:sy n="49" d="100"/>
        </p:scale>
        <p:origin x="2668" y="5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29B39A-C46C-49A8-B05C-E4D244068E6D}" type="datetimeFigureOut">
              <a:rPr lang="fr-FR" smtClean="0"/>
              <a:t>27/05/2020</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787DC75-31A1-4FDB-A1B0-D550FB0B10ED}" type="slidenum">
              <a:rPr lang="fr-FR" smtClean="0"/>
              <a:t>‹N°›</a:t>
            </a:fld>
            <a:endParaRPr lang="fr-FR"/>
          </a:p>
        </p:txBody>
      </p:sp>
    </p:spTree>
    <p:extLst>
      <p:ext uri="{BB962C8B-B14F-4D97-AF65-F5344CB8AC3E}">
        <p14:creationId xmlns:p14="http://schemas.microsoft.com/office/powerpoint/2010/main" val="1915362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D8EE8B-9192-4D70-8413-BC5664E4AFCB}" type="datetimeFigureOut">
              <a:rPr lang="fr-FR" smtClean="0"/>
              <a:t>27/05/2020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EFD421-B0D4-4470-90FD-94ABA7085D58}" type="slidenum">
              <a:rPr lang="fr-FR" smtClean="0"/>
              <a:t>‹N°›</a:t>
            </a:fld>
            <a:endParaRPr lang="fr-FR"/>
          </a:p>
        </p:txBody>
      </p:sp>
    </p:spTree>
    <p:extLst>
      <p:ext uri="{BB962C8B-B14F-4D97-AF65-F5344CB8AC3E}">
        <p14:creationId xmlns:p14="http://schemas.microsoft.com/office/powerpoint/2010/main" val="3969483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fr-FR"/>
              <a:t>Modifiez le style du titre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en-US" dirty="0"/>
          </a:p>
        </p:txBody>
      </p:sp>
      <p:sp>
        <p:nvSpPr>
          <p:cNvPr id="4" name="Date Placeholder 3"/>
          <p:cNvSpPr>
            <a:spLocks noGrp="1"/>
          </p:cNvSpPr>
          <p:nvPr>
            <p:ph type="dt" sz="half" idx="10"/>
          </p:nvPr>
        </p:nvSpPr>
        <p:spPr>
          <a:xfrm>
            <a:off x="7821429" y="6238816"/>
            <a:ext cx="2753746" cy="323968"/>
          </a:xfrm>
          <a:prstGeom prst="rect">
            <a:avLst/>
          </a:prstGeom>
        </p:spPr>
        <p:txBody>
          <a:bodyPr/>
          <a:lstStyle/>
          <a:p>
            <a:fld id="{C1E640AB-04C1-4BD9-A275-789CEBD87364}" type="datetime1">
              <a:rPr lang="en-US" smtClean="0"/>
              <a:t>5/27/20</a:t>
            </a:fld>
            <a:endParaRPr lang="en-US" dirty="0"/>
          </a:p>
        </p:txBody>
      </p:sp>
      <p:sp>
        <p:nvSpPr>
          <p:cNvPr id="5" name="Footer Placeholder 4"/>
          <p:cNvSpPr>
            <a:spLocks noGrp="1"/>
          </p:cNvSpPr>
          <p:nvPr>
            <p:ph type="ftr" sz="quarter" idx="11"/>
          </p:nvPr>
        </p:nvSpPr>
        <p:spPr/>
        <p:txBody>
          <a:bodyPr/>
          <a:lstStyle/>
          <a:p>
            <a:r>
              <a:rPr lang="en-US"/>
              <a:t>Alain Picard - 29/05/20</a:t>
            </a: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‹N°›</a:t>
            </a:fld>
            <a:endParaRPr lang="en-US" dirty="0"/>
          </a:p>
        </p:txBody>
      </p:sp>
    </p:spTree>
    <p:extLst>
      <p:ext uri="{BB962C8B-B14F-4D97-AF65-F5344CB8AC3E}">
        <p14:creationId xmlns:p14="http://schemas.microsoft.com/office/powerpoint/2010/main" val="4150137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7821429" y="6238816"/>
            <a:ext cx="2753746" cy="323968"/>
          </a:xfrm>
          <a:prstGeom prst="rect">
            <a:avLst/>
          </a:prstGeom>
        </p:spPr>
        <p:txBody>
          <a:bodyPr/>
          <a:lstStyle/>
          <a:p>
            <a:fld id="{B4C12CBF-76FB-4D45-A28C-4E9A7D49E135}" type="datetime1">
              <a:rPr lang="en-US" smtClean="0"/>
              <a:t>5/27/20</a:t>
            </a:fld>
            <a:endParaRPr lang="en-US" dirty="0"/>
          </a:p>
        </p:txBody>
      </p:sp>
      <p:sp>
        <p:nvSpPr>
          <p:cNvPr id="5" name="Footer Placeholder 4"/>
          <p:cNvSpPr>
            <a:spLocks noGrp="1"/>
          </p:cNvSpPr>
          <p:nvPr>
            <p:ph type="ftr" sz="quarter" idx="11"/>
          </p:nvPr>
        </p:nvSpPr>
        <p:spPr/>
        <p:txBody>
          <a:bodyPr/>
          <a:lstStyle/>
          <a:p>
            <a:r>
              <a:rPr lang="en-US"/>
              <a:t>Alain Picard - 29/05/20</a:t>
            </a: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‹N°›</a:t>
            </a:fld>
            <a:endParaRPr lang="en-US" dirty="0"/>
          </a:p>
        </p:txBody>
      </p:sp>
    </p:spTree>
    <p:extLst>
      <p:ext uri="{BB962C8B-B14F-4D97-AF65-F5344CB8AC3E}">
        <p14:creationId xmlns:p14="http://schemas.microsoft.com/office/powerpoint/2010/main" val="2210632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7821429" y="6238816"/>
            <a:ext cx="2753746" cy="323968"/>
          </a:xfrm>
          <a:prstGeom prst="rect">
            <a:avLst/>
          </a:prstGeom>
        </p:spPr>
        <p:txBody>
          <a:bodyPr/>
          <a:lstStyle/>
          <a:p>
            <a:fld id="{4C4C0821-BE9B-4E59-A709-A5F0B7F3A6C1}" type="datetime1">
              <a:rPr lang="en-US" smtClean="0"/>
              <a:t>5/27/20</a:t>
            </a:fld>
            <a:endParaRPr lang="en-US" dirty="0"/>
          </a:p>
        </p:txBody>
      </p:sp>
      <p:sp>
        <p:nvSpPr>
          <p:cNvPr id="5" name="Footer Placeholder 4"/>
          <p:cNvSpPr>
            <a:spLocks noGrp="1"/>
          </p:cNvSpPr>
          <p:nvPr>
            <p:ph type="ftr" sz="quarter" idx="11"/>
          </p:nvPr>
        </p:nvSpPr>
        <p:spPr>
          <a:xfrm>
            <a:off x="115529" y="6535844"/>
            <a:ext cx="5901189" cy="320040"/>
          </a:xfrm>
        </p:spPr>
        <p:txBody>
          <a:bodyPr/>
          <a:lstStyle/>
          <a:p>
            <a:r>
              <a:rPr lang="en-US"/>
              <a:t>Alain Picard - 29/05/20</a:t>
            </a: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‹N°›</a:t>
            </a:fld>
            <a:endParaRPr lang="en-US" dirty="0"/>
          </a:p>
        </p:txBody>
      </p:sp>
    </p:spTree>
    <p:extLst>
      <p:ext uri="{BB962C8B-B14F-4D97-AF65-F5344CB8AC3E}">
        <p14:creationId xmlns:p14="http://schemas.microsoft.com/office/powerpoint/2010/main" val="2588055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a:xfrm>
            <a:off x="7821429" y="6238816"/>
            <a:ext cx="2753746" cy="323968"/>
          </a:xfrm>
          <a:prstGeom prst="rect">
            <a:avLst/>
          </a:prstGeom>
        </p:spPr>
        <p:txBody>
          <a:bodyPr/>
          <a:lstStyle/>
          <a:p>
            <a:fld id="{2627D5AA-1FE6-4ADB-B72C-18AF35ACCE7B}" type="datetime1">
              <a:rPr lang="en-US" smtClean="0"/>
              <a:t>5/27/20</a:t>
            </a:fld>
            <a:endParaRPr lang="en-US" dirty="0"/>
          </a:p>
        </p:txBody>
      </p:sp>
      <p:sp>
        <p:nvSpPr>
          <p:cNvPr id="8" name="Footer Placeholder 7"/>
          <p:cNvSpPr>
            <a:spLocks noGrp="1"/>
          </p:cNvSpPr>
          <p:nvPr>
            <p:ph type="ftr" sz="quarter" idx="11"/>
          </p:nvPr>
        </p:nvSpPr>
        <p:spPr/>
        <p:txBody>
          <a:bodyPr/>
          <a:lstStyle/>
          <a:p>
            <a:r>
              <a:rPr lang="en-US"/>
              <a:t>Alain Picard - 29/05/20</a:t>
            </a:r>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‹N°›</a:t>
            </a:fld>
            <a:endParaRPr lang="en-US" dirty="0"/>
          </a:p>
        </p:txBody>
      </p:sp>
    </p:spTree>
    <p:extLst>
      <p:ext uri="{BB962C8B-B14F-4D97-AF65-F5344CB8AC3E}">
        <p14:creationId xmlns:p14="http://schemas.microsoft.com/office/powerpoint/2010/main" val="1788062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fr-FR"/>
              <a:t>Modifiez le style du titre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a:xfrm>
            <a:off x="7821429" y="6238816"/>
            <a:ext cx="2753746" cy="323968"/>
          </a:xfrm>
          <a:prstGeom prst="rect">
            <a:avLst/>
          </a:prstGeom>
        </p:spPr>
        <p:txBody>
          <a:bodyPr/>
          <a:lstStyle/>
          <a:p>
            <a:fld id="{9731DCE8-1782-43EE-99B6-65707C633F1D}" type="datetime1">
              <a:rPr lang="en-US" smtClean="0"/>
              <a:t>5/27/20</a:t>
            </a:fld>
            <a:endParaRPr lang="en-US" dirty="0"/>
          </a:p>
        </p:txBody>
      </p:sp>
      <p:sp>
        <p:nvSpPr>
          <p:cNvPr id="5" name="Footer Placeholder 4"/>
          <p:cNvSpPr>
            <a:spLocks noGrp="1"/>
          </p:cNvSpPr>
          <p:nvPr>
            <p:ph type="ftr" sz="quarter" idx="11"/>
          </p:nvPr>
        </p:nvSpPr>
        <p:spPr/>
        <p:txBody>
          <a:bodyPr/>
          <a:lstStyle/>
          <a:p>
            <a:r>
              <a:rPr lang="en-US"/>
              <a:t>Alain Picard - 29/05/20</a:t>
            </a: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‹N°›</a:t>
            </a:fld>
            <a:endParaRPr lang="en-US" dirty="0"/>
          </a:p>
        </p:txBody>
      </p:sp>
    </p:spTree>
    <p:extLst>
      <p:ext uri="{BB962C8B-B14F-4D97-AF65-F5344CB8AC3E}">
        <p14:creationId xmlns:p14="http://schemas.microsoft.com/office/powerpoint/2010/main" val="1379724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Date Placeholder 7"/>
          <p:cNvSpPr>
            <a:spLocks noGrp="1"/>
          </p:cNvSpPr>
          <p:nvPr>
            <p:ph type="dt" sz="half" idx="10"/>
          </p:nvPr>
        </p:nvSpPr>
        <p:spPr>
          <a:xfrm>
            <a:off x="7821429" y="6238816"/>
            <a:ext cx="2753746" cy="323968"/>
          </a:xfrm>
          <a:prstGeom prst="rect">
            <a:avLst/>
          </a:prstGeom>
        </p:spPr>
        <p:txBody>
          <a:bodyPr/>
          <a:lstStyle/>
          <a:p>
            <a:fld id="{88FEBF4A-577A-4E73-B76E-BB469A2B0CA7}" type="datetime1">
              <a:rPr lang="en-US" smtClean="0"/>
              <a:t>5/27/20</a:t>
            </a:fld>
            <a:endParaRPr lang="en-US" dirty="0"/>
          </a:p>
        </p:txBody>
      </p:sp>
      <p:sp>
        <p:nvSpPr>
          <p:cNvPr id="9" name="Footer Placeholder 8"/>
          <p:cNvSpPr>
            <a:spLocks noGrp="1"/>
          </p:cNvSpPr>
          <p:nvPr>
            <p:ph type="ftr" sz="quarter" idx="11"/>
          </p:nvPr>
        </p:nvSpPr>
        <p:spPr/>
        <p:txBody>
          <a:bodyPr/>
          <a:lstStyle/>
          <a:p>
            <a:r>
              <a:rPr lang="en-US"/>
              <a:t>Alain Picard - 29/05/20</a:t>
            </a:r>
            <a:endParaRPr lang="en-US" dirty="0"/>
          </a:p>
        </p:txBody>
      </p:sp>
      <p:sp>
        <p:nvSpPr>
          <p:cNvPr id="10" name="Slide Number Placeholder 9"/>
          <p:cNvSpPr>
            <a:spLocks noGrp="1"/>
          </p:cNvSpPr>
          <p:nvPr>
            <p:ph type="sldNum" sz="quarter" idx="12"/>
          </p:nvPr>
        </p:nvSpPr>
        <p:spPr/>
        <p:txBody>
          <a:bodyPr/>
          <a:lstStyle/>
          <a:p>
            <a:fld id="{69E57DC2-970A-4B3E-BB1C-7A09969E49DF}" type="slidenum">
              <a:rPr lang="en-US" smtClean="0"/>
              <a:t>‹N°›</a:t>
            </a:fld>
            <a:endParaRPr lang="en-US" dirty="0"/>
          </a:p>
        </p:txBody>
      </p:sp>
    </p:spTree>
    <p:extLst>
      <p:ext uri="{BB962C8B-B14F-4D97-AF65-F5344CB8AC3E}">
        <p14:creationId xmlns:p14="http://schemas.microsoft.com/office/powerpoint/2010/main" val="1129480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583436" y="3143250"/>
            <a:ext cx="4270248" cy="259677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7" name="Date Placeholder 6"/>
          <p:cNvSpPr>
            <a:spLocks noGrp="1"/>
          </p:cNvSpPr>
          <p:nvPr>
            <p:ph type="dt" sz="half" idx="10"/>
          </p:nvPr>
        </p:nvSpPr>
        <p:spPr>
          <a:xfrm>
            <a:off x="7821429" y="6238816"/>
            <a:ext cx="2753746" cy="323968"/>
          </a:xfrm>
          <a:prstGeom prst="rect">
            <a:avLst/>
          </a:prstGeom>
        </p:spPr>
        <p:txBody>
          <a:bodyPr/>
          <a:lstStyle/>
          <a:p>
            <a:fld id="{904191F1-BD6A-4D1F-AE9D-A6D54DEE0554}" type="datetime1">
              <a:rPr lang="en-US" smtClean="0"/>
              <a:t>5/27/20</a:t>
            </a:fld>
            <a:endParaRPr lang="en-US" dirty="0"/>
          </a:p>
        </p:txBody>
      </p:sp>
      <p:sp>
        <p:nvSpPr>
          <p:cNvPr id="8" name="Footer Placeholder 7"/>
          <p:cNvSpPr>
            <a:spLocks noGrp="1"/>
          </p:cNvSpPr>
          <p:nvPr>
            <p:ph type="ftr" sz="quarter" idx="11"/>
          </p:nvPr>
        </p:nvSpPr>
        <p:spPr/>
        <p:txBody>
          <a:bodyPr/>
          <a:lstStyle/>
          <a:p>
            <a:r>
              <a:rPr lang="en-US"/>
              <a:t>Alain Picard - 29/05/20</a:t>
            </a:r>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‹N°›</a:t>
            </a:fld>
            <a:endParaRPr lang="en-US" dirty="0"/>
          </a:p>
        </p:txBody>
      </p:sp>
      <p:sp>
        <p:nvSpPr>
          <p:cNvPr id="10" name="Title 9"/>
          <p:cNvSpPr>
            <a:spLocks noGrp="1"/>
          </p:cNvSpPr>
          <p:nvPr>
            <p:ph type="title"/>
          </p:nvPr>
        </p:nvSpPr>
        <p:spPr/>
        <p:txBody>
          <a:bodyPr/>
          <a:lstStyle/>
          <a:p>
            <a:r>
              <a:rPr lang="fr-FR"/>
              <a:t>Modifiez le style du titre</a:t>
            </a:r>
            <a:endParaRPr lang="en-US" dirty="0"/>
          </a:p>
        </p:txBody>
      </p:sp>
    </p:spTree>
    <p:extLst>
      <p:ext uri="{BB962C8B-B14F-4D97-AF65-F5344CB8AC3E}">
        <p14:creationId xmlns:p14="http://schemas.microsoft.com/office/powerpoint/2010/main" val="2933905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a:xfrm>
            <a:off x="7821429" y="6238816"/>
            <a:ext cx="2753746" cy="323968"/>
          </a:xfrm>
          <a:prstGeom prst="rect">
            <a:avLst/>
          </a:prstGeom>
        </p:spPr>
        <p:txBody>
          <a:bodyPr/>
          <a:lstStyle/>
          <a:p>
            <a:fld id="{6F15E438-5D30-4296-95E3-32A8D7B0B448}" type="datetime1">
              <a:rPr lang="en-US" smtClean="0"/>
              <a:t>5/27/20</a:t>
            </a:fld>
            <a:endParaRPr lang="en-US" dirty="0"/>
          </a:p>
        </p:txBody>
      </p:sp>
      <p:sp>
        <p:nvSpPr>
          <p:cNvPr id="4" name="Footer Placeholder 3"/>
          <p:cNvSpPr>
            <a:spLocks noGrp="1"/>
          </p:cNvSpPr>
          <p:nvPr>
            <p:ph type="ftr" sz="quarter" idx="11"/>
          </p:nvPr>
        </p:nvSpPr>
        <p:spPr/>
        <p:txBody>
          <a:bodyPr/>
          <a:lstStyle/>
          <a:p>
            <a:r>
              <a:rPr lang="en-US"/>
              <a:t>Alain Picard - 29/05/20</a:t>
            </a:r>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‹N°›</a:t>
            </a:fld>
            <a:endParaRPr lang="en-US" dirty="0"/>
          </a:p>
        </p:txBody>
      </p:sp>
    </p:spTree>
    <p:extLst>
      <p:ext uri="{BB962C8B-B14F-4D97-AF65-F5344CB8AC3E}">
        <p14:creationId xmlns:p14="http://schemas.microsoft.com/office/powerpoint/2010/main" val="2877646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821429" y="6238816"/>
            <a:ext cx="2753746" cy="323968"/>
          </a:xfrm>
          <a:prstGeom prst="rect">
            <a:avLst/>
          </a:prstGeom>
        </p:spPr>
        <p:txBody>
          <a:bodyPr/>
          <a:lstStyle/>
          <a:p>
            <a:fld id="{88E29872-C281-46CD-A745-E94A07B7B785}" type="datetime1">
              <a:rPr lang="en-US" smtClean="0"/>
              <a:t>5/27/20</a:t>
            </a:fld>
            <a:endParaRPr lang="en-US" dirty="0"/>
          </a:p>
        </p:txBody>
      </p:sp>
      <p:sp>
        <p:nvSpPr>
          <p:cNvPr id="3" name="Footer Placeholder 2"/>
          <p:cNvSpPr>
            <a:spLocks noGrp="1"/>
          </p:cNvSpPr>
          <p:nvPr>
            <p:ph type="ftr" sz="quarter" idx="11"/>
          </p:nvPr>
        </p:nvSpPr>
        <p:spPr>
          <a:xfrm>
            <a:off x="0" y="6530684"/>
            <a:ext cx="5901189" cy="320040"/>
          </a:xfrm>
        </p:spPr>
        <p:txBody>
          <a:bodyPr/>
          <a:lstStyle/>
          <a:p>
            <a:r>
              <a:rPr lang="en-US"/>
              <a:t>Alain Picard - 29/05/20</a:t>
            </a:r>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‹N°›</a:t>
            </a:fld>
            <a:endParaRPr lang="en-US" dirty="0"/>
          </a:p>
        </p:txBody>
      </p:sp>
    </p:spTree>
    <p:extLst>
      <p:ext uri="{BB962C8B-B14F-4D97-AF65-F5344CB8AC3E}">
        <p14:creationId xmlns:p14="http://schemas.microsoft.com/office/powerpoint/2010/main" val="681077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6" name="Rectangle 25"/>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fr-FR"/>
              <a:t>Modifiez le style du titre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9" name="Date Placeholder 8"/>
          <p:cNvSpPr>
            <a:spLocks noGrp="1"/>
          </p:cNvSpPr>
          <p:nvPr>
            <p:ph type="dt" sz="half" idx="10"/>
          </p:nvPr>
        </p:nvSpPr>
        <p:spPr>
          <a:xfrm>
            <a:off x="7821429" y="6238816"/>
            <a:ext cx="2753746" cy="323968"/>
          </a:xfrm>
          <a:prstGeom prst="rect">
            <a:avLst/>
          </a:prstGeom>
        </p:spPr>
        <p:txBody>
          <a:bodyPr/>
          <a:lstStyle/>
          <a:p>
            <a:fld id="{6ECD152A-1C85-40EB-8E8D-663AF48B1161}" type="datetime1">
              <a:rPr lang="en-US" smtClean="0"/>
              <a:t>5/27/20</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r>
              <a:rPr lang="en-US"/>
              <a:t>Alain Picard - 29/05/20</a:t>
            </a:r>
            <a:endParaRPr lang="en-US" dirty="0"/>
          </a:p>
        </p:txBody>
      </p:sp>
      <p:sp>
        <p:nvSpPr>
          <p:cNvPr id="11" name="Slide Number Placeholder 10"/>
          <p:cNvSpPr>
            <a:spLocks noGrp="1"/>
          </p:cNvSpPr>
          <p:nvPr>
            <p:ph type="sldNum" sz="quarter" idx="12"/>
          </p:nvPr>
        </p:nvSpPr>
        <p:spPr/>
        <p:txBody>
          <a:bodyPr/>
          <a:lstStyle/>
          <a:p>
            <a:fld id="{69E57DC2-970A-4B3E-BB1C-7A09969E49DF}" type="slidenum">
              <a:rPr lang="en-US" smtClean="0"/>
              <a:pPr/>
              <a:t>‹N°›</a:t>
            </a:fld>
            <a:endParaRPr lang="en-US" dirty="0"/>
          </a:p>
        </p:txBody>
      </p:sp>
    </p:spTree>
    <p:extLst>
      <p:ext uri="{BB962C8B-B14F-4D97-AF65-F5344CB8AC3E}">
        <p14:creationId xmlns:p14="http://schemas.microsoft.com/office/powerpoint/2010/main" val="345633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85000"/>
            </a:schemeClr>
          </a:solidFill>
        </p:spPr>
        <p:txBody>
          <a:bodyPr anchor="t"/>
          <a:lstStyle>
            <a:lvl1pPr marL="0" indent="0">
              <a:buNone/>
              <a:defRPr sz="3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8" name="Date Placeholder 7"/>
          <p:cNvSpPr>
            <a:spLocks noGrp="1"/>
          </p:cNvSpPr>
          <p:nvPr>
            <p:ph type="dt" sz="half" idx="10"/>
          </p:nvPr>
        </p:nvSpPr>
        <p:spPr>
          <a:xfrm>
            <a:off x="7821429" y="6238816"/>
            <a:ext cx="2753746" cy="323968"/>
          </a:xfrm>
          <a:prstGeom prst="rect">
            <a:avLst/>
          </a:prstGeom>
        </p:spPr>
        <p:txBody>
          <a:bodyPr/>
          <a:lstStyle>
            <a:lvl1pPr>
              <a:defRPr>
                <a:solidFill>
                  <a:srgbClr val="FFFFFF"/>
                </a:solidFill>
                <a:effectLst>
                  <a:outerShdw blurRad="50800" dist="38100" dir="2700000" algn="tl" rotWithShape="0">
                    <a:prstClr val="black">
                      <a:alpha val="43000"/>
                    </a:prstClr>
                  </a:outerShdw>
                </a:effectLst>
              </a:defRPr>
            </a:lvl1pPr>
          </a:lstStyle>
          <a:p>
            <a:fld id="{F67DF2D6-F0BB-4E2D-B89A-2EB84F00E33D}" type="datetime1">
              <a:rPr lang="en-US" smtClean="0"/>
              <a:t>5/27/20</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r>
              <a:rPr lang="en-US"/>
              <a:t>Alain Picard - 29/05/20</a:t>
            </a:r>
            <a:endParaRPr lang="en-US" dirty="0"/>
          </a:p>
        </p:txBody>
      </p:sp>
      <p:sp>
        <p:nvSpPr>
          <p:cNvPr id="10" name="Slide Number Placeholder 9"/>
          <p:cNvSpPr>
            <a:spLocks noGrp="1"/>
          </p:cNvSpPr>
          <p:nvPr>
            <p:ph type="sldNum" sz="quarter" idx="12"/>
          </p:nvPr>
        </p:nvSpPr>
        <p:spPr/>
        <p:txBody>
          <a:bodyPr/>
          <a:lstStyle/>
          <a:p>
            <a:fld id="{69E57DC2-970A-4B3E-BB1C-7A09969E49DF}" type="slidenum">
              <a:rPr lang="en-US" smtClean="0"/>
              <a:pPr/>
              <a:t>‹N°›</a:t>
            </a:fld>
            <a:endParaRPr lang="en-US" dirty="0"/>
          </a:p>
        </p:txBody>
      </p:sp>
    </p:spTree>
    <p:extLst>
      <p:ext uri="{BB962C8B-B14F-4D97-AF65-F5344CB8AC3E}">
        <p14:creationId xmlns:p14="http://schemas.microsoft.com/office/powerpoint/2010/main" val="2808519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0" y="6546907"/>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r>
              <a:rPr lang="en-US"/>
              <a:t>Alain Picard - 29/05/20</a:t>
            </a:r>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69E57DC2-970A-4B3E-BB1C-7A09969E49DF}" type="slidenum">
              <a:rPr lang="en-US" smtClean="0"/>
              <a:pPr/>
              <a:t>‹N°›</a:t>
            </a:fld>
            <a:endParaRPr lang="en-US" dirty="0"/>
          </a:p>
        </p:txBody>
      </p:sp>
    </p:spTree>
    <p:extLst>
      <p:ext uri="{BB962C8B-B14F-4D97-AF65-F5344CB8AC3E}">
        <p14:creationId xmlns:p14="http://schemas.microsoft.com/office/powerpoint/2010/main" val="2839987881"/>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hf sldNum="0" hd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936858" y="1042416"/>
            <a:ext cx="8361229" cy="3095970"/>
          </a:xfrm>
        </p:spPr>
        <p:txBody>
          <a:bodyPr>
            <a:normAutofit/>
          </a:bodyPr>
          <a:lstStyle/>
          <a:p>
            <a:pPr algn="ctr"/>
            <a:r>
              <a:rPr lang="fr-FR" dirty="0"/>
              <a:t>LE TRANSPORT DE MARCHANDISES EN FRANCE</a:t>
            </a:r>
          </a:p>
        </p:txBody>
      </p:sp>
    </p:spTree>
    <p:extLst>
      <p:ext uri="{BB962C8B-B14F-4D97-AF65-F5344CB8AC3E}">
        <p14:creationId xmlns:p14="http://schemas.microsoft.com/office/powerpoint/2010/main" val="1681941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DC517F-B233-4288-A9CB-527C3FEE59B6}"/>
              </a:ext>
            </a:extLst>
          </p:cNvPr>
          <p:cNvSpPr>
            <a:spLocks noGrp="1"/>
          </p:cNvSpPr>
          <p:nvPr>
            <p:ph type="title"/>
          </p:nvPr>
        </p:nvSpPr>
        <p:spPr>
          <a:xfrm>
            <a:off x="2036325" y="145982"/>
            <a:ext cx="7729728" cy="813308"/>
          </a:xfrm>
        </p:spPr>
        <p:txBody>
          <a:bodyPr>
            <a:noAutofit/>
          </a:bodyPr>
          <a:lstStyle/>
          <a:p>
            <a:r>
              <a:rPr lang="fr-FR" dirty="0"/>
              <a:t>Production automobile nationale</a:t>
            </a:r>
          </a:p>
        </p:txBody>
      </p:sp>
      <p:pic>
        <p:nvPicPr>
          <p:cNvPr id="5" name="Espace réservé du contenu 4">
            <a:extLst>
              <a:ext uri="{FF2B5EF4-FFF2-40B4-BE49-F238E27FC236}">
                <a16:creationId xmlns:a16="http://schemas.microsoft.com/office/drawing/2014/main" id="{0C46D88C-98D6-40C4-93CF-6BDAA998B23E}"/>
              </a:ext>
            </a:extLst>
          </p:cNvPr>
          <p:cNvPicPr>
            <a:picLocks noGrp="1" noChangeAspect="1"/>
          </p:cNvPicPr>
          <p:nvPr>
            <p:ph idx="1"/>
          </p:nvPr>
        </p:nvPicPr>
        <p:blipFill>
          <a:blip r:embed="rId2"/>
          <a:stretch>
            <a:fillRect/>
          </a:stretch>
        </p:blipFill>
        <p:spPr>
          <a:xfrm>
            <a:off x="1392852" y="1087131"/>
            <a:ext cx="8891832" cy="5713265"/>
          </a:xfrm>
          <a:prstGeom prst="rect">
            <a:avLst/>
          </a:prstGeom>
        </p:spPr>
      </p:pic>
      <p:sp>
        <p:nvSpPr>
          <p:cNvPr id="4" name="Espace réservé du pied de page 3">
            <a:extLst>
              <a:ext uri="{FF2B5EF4-FFF2-40B4-BE49-F238E27FC236}">
                <a16:creationId xmlns:a16="http://schemas.microsoft.com/office/drawing/2014/main" id="{C07F3781-0DB7-4EE7-BA62-A06B0126A53E}"/>
              </a:ext>
            </a:extLst>
          </p:cNvPr>
          <p:cNvSpPr>
            <a:spLocks noGrp="1"/>
          </p:cNvSpPr>
          <p:nvPr>
            <p:ph type="ftr" sz="quarter" idx="11"/>
          </p:nvPr>
        </p:nvSpPr>
        <p:spPr/>
        <p:txBody>
          <a:bodyPr/>
          <a:lstStyle/>
          <a:p>
            <a:r>
              <a:rPr lang="en-US"/>
              <a:t>Alain Picard - 29/05/20</a:t>
            </a:r>
            <a:endParaRPr lang="en-US" dirty="0"/>
          </a:p>
        </p:txBody>
      </p:sp>
      <p:sp>
        <p:nvSpPr>
          <p:cNvPr id="6" name="ZoneTexte 5"/>
          <p:cNvSpPr txBox="1"/>
          <p:nvPr/>
        </p:nvSpPr>
        <p:spPr>
          <a:xfrm>
            <a:off x="9186537" y="6493742"/>
            <a:ext cx="2913321" cy="338554"/>
          </a:xfrm>
          <a:prstGeom prst="rect">
            <a:avLst/>
          </a:prstGeom>
          <a:noFill/>
        </p:spPr>
        <p:txBody>
          <a:bodyPr wrap="square" rtlCol="0">
            <a:spAutoFit/>
          </a:bodyPr>
          <a:lstStyle/>
          <a:p>
            <a:pPr algn="r"/>
            <a:r>
              <a:rPr lang="fr-FR" sz="1600" dirty="0"/>
              <a:t>I- Constat</a:t>
            </a:r>
          </a:p>
        </p:txBody>
      </p:sp>
    </p:spTree>
    <p:extLst>
      <p:ext uri="{BB962C8B-B14F-4D97-AF65-F5344CB8AC3E}">
        <p14:creationId xmlns:p14="http://schemas.microsoft.com/office/powerpoint/2010/main" val="1519576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7D0894F3-FAC0-4E02-AD07-795A56863748}"/>
              </a:ext>
            </a:extLst>
          </p:cNvPr>
          <p:cNvSpPr>
            <a:spLocks noGrp="1"/>
          </p:cNvSpPr>
          <p:nvPr>
            <p:ph type="ftr" sz="quarter" idx="11"/>
          </p:nvPr>
        </p:nvSpPr>
        <p:spPr/>
        <p:txBody>
          <a:bodyPr/>
          <a:lstStyle/>
          <a:p>
            <a:r>
              <a:rPr lang="en-US"/>
              <a:t>Alain Picard - 29/05/20</a:t>
            </a:r>
            <a:endParaRPr lang="en-US" dirty="0"/>
          </a:p>
        </p:txBody>
      </p:sp>
      <p:pic>
        <p:nvPicPr>
          <p:cNvPr id="3" name="Image 2">
            <a:extLst>
              <a:ext uri="{FF2B5EF4-FFF2-40B4-BE49-F238E27FC236}">
                <a16:creationId xmlns:a16="http://schemas.microsoft.com/office/drawing/2014/main" id="{E833ABB4-EC14-4898-B94B-AEE7CE973E47}"/>
              </a:ext>
            </a:extLst>
          </p:cNvPr>
          <p:cNvPicPr>
            <a:picLocks noChangeAspect="1"/>
          </p:cNvPicPr>
          <p:nvPr/>
        </p:nvPicPr>
        <p:blipFill>
          <a:blip r:embed="rId2"/>
          <a:stretch>
            <a:fillRect/>
          </a:stretch>
        </p:blipFill>
        <p:spPr>
          <a:xfrm>
            <a:off x="1158948" y="127596"/>
            <a:ext cx="9707526" cy="6410089"/>
          </a:xfrm>
          <a:prstGeom prst="rect">
            <a:avLst/>
          </a:prstGeom>
        </p:spPr>
      </p:pic>
      <p:sp>
        <p:nvSpPr>
          <p:cNvPr id="4" name="ZoneTexte 3"/>
          <p:cNvSpPr txBox="1"/>
          <p:nvPr/>
        </p:nvSpPr>
        <p:spPr>
          <a:xfrm>
            <a:off x="9186537" y="6493742"/>
            <a:ext cx="2913321" cy="338554"/>
          </a:xfrm>
          <a:prstGeom prst="rect">
            <a:avLst/>
          </a:prstGeom>
          <a:noFill/>
        </p:spPr>
        <p:txBody>
          <a:bodyPr wrap="square" rtlCol="0">
            <a:spAutoFit/>
          </a:bodyPr>
          <a:lstStyle/>
          <a:p>
            <a:pPr algn="r"/>
            <a:r>
              <a:rPr lang="fr-FR" sz="1600" dirty="0"/>
              <a:t>I- Constat</a:t>
            </a:r>
          </a:p>
        </p:txBody>
      </p:sp>
    </p:spTree>
    <p:extLst>
      <p:ext uri="{BB962C8B-B14F-4D97-AF65-F5344CB8AC3E}">
        <p14:creationId xmlns:p14="http://schemas.microsoft.com/office/powerpoint/2010/main" val="236836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478289" y="180754"/>
            <a:ext cx="10845800" cy="2369880"/>
          </a:xfrm>
          <a:prstGeom prst="rect">
            <a:avLst/>
          </a:prstGeom>
          <a:noFill/>
        </p:spPr>
        <p:txBody>
          <a:bodyPr wrap="square" rtlCol="0">
            <a:spAutoFit/>
          </a:bodyPr>
          <a:lstStyle/>
          <a:p>
            <a:pPr algn="just"/>
            <a:r>
              <a:rPr lang="fr-FR" sz="2800" b="1" dirty="0"/>
              <a:t>6 - </a:t>
            </a:r>
            <a:r>
              <a:rPr lang="fr-FR" sz="2800" b="1" u="sng" dirty="0"/>
              <a:t>Industriel</a:t>
            </a:r>
            <a:r>
              <a:rPr lang="fr-FR" sz="2800" dirty="0"/>
              <a:t> : </a:t>
            </a:r>
          </a:p>
          <a:p>
            <a:pPr marL="542925" algn="just"/>
            <a:r>
              <a:rPr lang="fr-FR" sz="2800" dirty="0"/>
              <a:t>Si la part de l’aéronautique, du luxe et dans une moindre mesure la pharmacie de est forte le besoin de transports est plus faible</a:t>
            </a:r>
          </a:p>
          <a:p>
            <a:pPr marL="542925" algn="just"/>
            <a:endParaRPr lang="fr-FR" sz="800" dirty="0"/>
          </a:p>
          <a:p>
            <a:pPr algn="just">
              <a:tabLst>
                <a:tab pos="265113" algn="l"/>
              </a:tabLst>
            </a:pPr>
            <a:r>
              <a:rPr lang="fr-FR" sz="2800" b="1" dirty="0"/>
              <a:t>7 - </a:t>
            </a:r>
            <a:r>
              <a:rPr lang="fr-FR" sz="2800" b="1" u="sng" dirty="0"/>
              <a:t>Déplacement des chaînes de valeur</a:t>
            </a:r>
            <a:r>
              <a:rPr lang="fr-FR" sz="2800" dirty="0"/>
              <a:t> :</a:t>
            </a:r>
          </a:p>
          <a:p>
            <a:pPr algn="just">
              <a:tabLst>
                <a:tab pos="265113" algn="l"/>
              </a:tabLst>
            </a:pPr>
            <a:endParaRPr lang="fr-FR" sz="2800" dirty="0"/>
          </a:p>
        </p:txBody>
      </p:sp>
      <p:sp>
        <p:nvSpPr>
          <p:cNvPr id="2" name="Espace réservé du pied de page 1"/>
          <p:cNvSpPr>
            <a:spLocks noGrp="1"/>
          </p:cNvSpPr>
          <p:nvPr>
            <p:ph type="ftr" sz="quarter" idx="11"/>
          </p:nvPr>
        </p:nvSpPr>
        <p:spPr/>
        <p:txBody>
          <a:bodyPr/>
          <a:lstStyle/>
          <a:p>
            <a:r>
              <a:rPr lang="en-US"/>
              <a:t>Alain Picard - 29/05/20</a:t>
            </a:r>
            <a:endParaRPr lang="en-US" dirty="0"/>
          </a:p>
        </p:txBody>
      </p:sp>
      <p:sp>
        <p:nvSpPr>
          <p:cNvPr id="4" name="ZoneTexte 3"/>
          <p:cNvSpPr txBox="1"/>
          <p:nvPr/>
        </p:nvSpPr>
        <p:spPr>
          <a:xfrm>
            <a:off x="9186537" y="6493742"/>
            <a:ext cx="2913321" cy="338554"/>
          </a:xfrm>
          <a:prstGeom prst="rect">
            <a:avLst/>
          </a:prstGeom>
          <a:noFill/>
        </p:spPr>
        <p:txBody>
          <a:bodyPr wrap="square" rtlCol="0">
            <a:spAutoFit/>
          </a:bodyPr>
          <a:lstStyle/>
          <a:p>
            <a:pPr algn="r"/>
            <a:r>
              <a:rPr lang="fr-FR" sz="1600" dirty="0"/>
              <a:t>I- Constat</a:t>
            </a:r>
          </a:p>
        </p:txBody>
      </p:sp>
      <p:pic>
        <p:nvPicPr>
          <p:cNvPr id="3" name="Image 2">
            <a:extLst>
              <a:ext uri="{FF2B5EF4-FFF2-40B4-BE49-F238E27FC236}">
                <a16:creationId xmlns:a16="http://schemas.microsoft.com/office/drawing/2014/main" id="{03E478D0-6079-454F-9C2D-6A108200361F}"/>
              </a:ext>
            </a:extLst>
          </p:cNvPr>
          <p:cNvPicPr>
            <a:picLocks noChangeAspect="1"/>
          </p:cNvPicPr>
          <p:nvPr/>
        </p:nvPicPr>
        <p:blipFill>
          <a:blip r:embed="rId2"/>
          <a:stretch>
            <a:fillRect/>
          </a:stretch>
        </p:blipFill>
        <p:spPr>
          <a:xfrm>
            <a:off x="782320" y="2204926"/>
            <a:ext cx="10541769" cy="4419394"/>
          </a:xfrm>
          <a:prstGeom prst="rect">
            <a:avLst/>
          </a:prstGeom>
        </p:spPr>
      </p:pic>
    </p:spTree>
    <p:extLst>
      <p:ext uri="{BB962C8B-B14F-4D97-AF65-F5344CB8AC3E}">
        <p14:creationId xmlns:p14="http://schemas.microsoft.com/office/powerpoint/2010/main" val="2495570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05DCFE-52CD-4F3B-AAA0-BBFC89973048}"/>
              </a:ext>
            </a:extLst>
          </p:cNvPr>
          <p:cNvSpPr>
            <a:spLocks noGrp="1"/>
          </p:cNvSpPr>
          <p:nvPr>
            <p:ph type="title"/>
          </p:nvPr>
        </p:nvSpPr>
        <p:spPr>
          <a:xfrm>
            <a:off x="2231136" y="262943"/>
            <a:ext cx="7729728" cy="599948"/>
          </a:xfrm>
        </p:spPr>
        <p:txBody>
          <a:bodyPr>
            <a:noAutofit/>
          </a:bodyPr>
          <a:lstStyle/>
          <a:p>
            <a:r>
              <a:rPr lang="fr-FR" dirty="0"/>
              <a:t>Chaines logistiques : téléphones</a:t>
            </a:r>
          </a:p>
        </p:txBody>
      </p:sp>
      <p:pic>
        <p:nvPicPr>
          <p:cNvPr id="5" name="Espace réservé du contenu 4">
            <a:extLst>
              <a:ext uri="{FF2B5EF4-FFF2-40B4-BE49-F238E27FC236}">
                <a16:creationId xmlns:a16="http://schemas.microsoft.com/office/drawing/2014/main" id="{9E963B9C-3EF5-4CEB-9179-48262959C684}"/>
              </a:ext>
            </a:extLst>
          </p:cNvPr>
          <p:cNvPicPr>
            <a:picLocks noGrp="1" noChangeAspect="1"/>
          </p:cNvPicPr>
          <p:nvPr>
            <p:ph idx="1"/>
          </p:nvPr>
        </p:nvPicPr>
        <p:blipFill>
          <a:blip r:embed="rId2"/>
          <a:stretch>
            <a:fillRect/>
          </a:stretch>
        </p:blipFill>
        <p:spPr>
          <a:xfrm>
            <a:off x="1481087" y="988828"/>
            <a:ext cx="9123495" cy="5720316"/>
          </a:xfrm>
          <a:prstGeom prst="rect">
            <a:avLst/>
          </a:prstGeom>
        </p:spPr>
      </p:pic>
      <p:sp>
        <p:nvSpPr>
          <p:cNvPr id="4" name="Espace réservé du pied de page 3">
            <a:extLst>
              <a:ext uri="{FF2B5EF4-FFF2-40B4-BE49-F238E27FC236}">
                <a16:creationId xmlns:a16="http://schemas.microsoft.com/office/drawing/2014/main" id="{99928D5F-7701-4A28-A6E9-E64A6186F7C1}"/>
              </a:ext>
            </a:extLst>
          </p:cNvPr>
          <p:cNvSpPr>
            <a:spLocks noGrp="1"/>
          </p:cNvSpPr>
          <p:nvPr>
            <p:ph type="ftr" sz="quarter" idx="11"/>
          </p:nvPr>
        </p:nvSpPr>
        <p:spPr/>
        <p:txBody>
          <a:bodyPr/>
          <a:lstStyle/>
          <a:p>
            <a:r>
              <a:rPr lang="en-US"/>
              <a:t>Alain Picard - 29/05/20</a:t>
            </a:r>
            <a:endParaRPr lang="en-US" dirty="0"/>
          </a:p>
        </p:txBody>
      </p:sp>
      <p:sp>
        <p:nvSpPr>
          <p:cNvPr id="6" name="ZoneTexte 5"/>
          <p:cNvSpPr txBox="1"/>
          <p:nvPr/>
        </p:nvSpPr>
        <p:spPr>
          <a:xfrm>
            <a:off x="9186537" y="6493742"/>
            <a:ext cx="2913321" cy="338554"/>
          </a:xfrm>
          <a:prstGeom prst="rect">
            <a:avLst/>
          </a:prstGeom>
          <a:noFill/>
        </p:spPr>
        <p:txBody>
          <a:bodyPr wrap="square" rtlCol="0">
            <a:spAutoFit/>
          </a:bodyPr>
          <a:lstStyle/>
          <a:p>
            <a:pPr algn="r"/>
            <a:r>
              <a:rPr lang="fr-FR" sz="1600" dirty="0"/>
              <a:t>I- Constat</a:t>
            </a:r>
          </a:p>
        </p:txBody>
      </p:sp>
    </p:spTree>
    <p:extLst>
      <p:ext uri="{BB962C8B-B14F-4D97-AF65-F5344CB8AC3E}">
        <p14:creationId xmlns:p14="http://schemas.microsoft.com/office/powerpoint/2010/main" val="1974354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06839" y="603982"/>
            <a:ext cx="11188700" cy="4555093"/>
          </a:xfrm>
          <a:prstGeom prst="rect">
            <a:avLst/>
          </a:prstGeom>
          <a:noFill/>
        </p:spPr>
        <p:txBody>
          <a:bodyPr wrap="square" rtlCol="0">
            <a:spAutoFit/>
          </a:bodyPr>
          <a:lstStyle/>
          <a:p>
            <a:pPr algn="just"/>
            <a:r>
              <a:rPr lang="fr-FR" sz="2800" b="1" dirty="0"/>
              <a:t>8 - </a:t>
            </a:r>
            <a:r>
              <a:rPr lang="fr-FR" sz="2800" b="1" u="sng" dirty="0"/>
              <a:t>Mix énergétique</a:t>
            </a:r>
            <a:r>
              <a:rPr lang="fr-FR" sz="2800" b="1" dirty="0"/>
              <a:t> </a:t>
            </a:r>
            <a:r>
              <a:rPr lang="fr-FR" sz="2800" dirty="0"/>
              <a:t>: </a:t>
            </a:r>
          </a:p>
          <a:p>
            <a:pPr marL="542925" algn="just"/>
            <a:endParaRPr lang="fr-FR" sz="2800" dirty="0"/>
          </a:p>
          <a:p>
            <a:pPr marL="542925" algn="just"/>
            <a:endParaRPr lang="fr-FR" sz="2800" dirty="0"/>
          </a:p>
          <a:p>
            <a:pPr marL="542925" algn="just"/>
            <a:endParaRPr lang="fr-FR" sz="2800" dirty="0"/>
          </a:p>
          <a:p>
            <a:pPr algn="just"/>
            <a:endParaRPr lang="fr-FR" sz="2800" dirty="0"/>
          </a:p>
          <a:p>
            <a:pPr algn="just"/>
            <a:r>
              <a:rPr lang="fr-FR" sz="2800" b="1" dirty="0"/>
              <a:t>9 - </a:t>
            </a:r>
            <a:r>
              <a:rPr lang="fr-FR" sz="2800" b="1" u="sng" dirty="0"/>
              <a:t>Politique nationale des  transports</a:t>
            </a:r>
            <a:r>
              <a:rPr lang="fr-FR" sz="2800" b="1" dirty="0"/>
              <a:t> </a:t>
            </a:r>
            <a:r>
              <a:rPr lang="fr-FR" sz="2800" dirty="0"/>
              <a:t>: </a:t>
            </a:r>
          </a:p>
          <a:p>
            <a:pPr marL="542925" algn="just"/>
            <a:r>
              <a:rPr lang="fr-FR" sz="2800" dirty="0"/>
              <a:t>Contrairement à la Suisse, l’Autriche et dans une moindre mesure l’Allemagne, la France n’a pas de politique modale pour le transport de marchandises</a:t>
            </a:r>
          </a:p>
          <a:p>
            <a:pPr algn="just"/>
            <a:endParaRPr lang="fr-FR" sz="1000" dirty="0"/>
          </a:p>
          <a:p>
            <a:pPr marL="542925" algn="just"/>
            <a:r>
              <a:rPr lang="fr-FR" sz="2800" dirty="0"/>
              <a:t>Le transport ferroviaire pénalisé au profit du transport routier</a:t>
            </a:r>
          </a:p>
        </p:txBody>
      </p:sp>
      <p:sp>
        <p:nvSpPr>
          <p:cNvPr id="3" name="Espace réservé du pied de page 2"/>
          <p:cNvSpPr>
            <a:spLocks noGrp="1"/>
          </p:cNvSpPr>
          <p:nvPr>
            <p:ph type="ftr" sz="quarter" idx="11"/>
          </p:nvPr>
        </p:nvSpPr>
        <p:spPr/>
        <p:txBody>
          <a:bodyPr/>
          <a:lstStyle/>
          <a:p>
            <a:r>
              <a:rPr lang="en-US"/>
              <a:t>Alain Picard - 29/05/20</a:t>
            </a:r>
            <a:endParaRPr lang="en-US" dirty="0"/>
          </a:p>
        </p:txBody>
      </p:sp>
      <p:sp>
        <p:nvSpPr>
          <p:cNvPr id="4" name="ZoneTexte 3"/>
          <p:cNvSpPr txBox="1"/>
          <p:nvPr/>
        </p:nvSpPr>
        <p:spPr>
          <a:xfrm>
            <a:off x="9186537" y="6493742"/>
            <a:ext cx="2913321" cy="338554"/>
          </a:xfrm>
          <a:prstGeom prst="rect">
            <a:avLst/>
          </a:prstGeom>
          <a:noFill/>
        </p:spPr>
        <p:txBody>
          <a:bodyPr wrap="square" rtlCol="0">
            <a:spAutoFit/>
          </a:bodyPr>
          <a:lstStyle/>
          <a:p>
            <a:pPr algn="r"/>
            <a:r>
              <a:rPr lang="fr-FR" sz="1600" dirty="0"/>
              <a:t>I- Constat</a:t>
            </a:r>
          </a:p>
        </p:txBody>
      </p:sp>
    </p:spTree>
    <p:extLst>
      <p:ext uri="{BB962C8B-B14F-4D97-AF65-F5344CB8AC3E}">
        <p14:creationId xmlns:p14="http://schemas.microsoft.com/office/powerpoint/2010/main" val="186704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BCD85F-F01E-49E1-88B8-6A84D81D0545}"/>
              </a:ext>
            </a:extLst>
          </p:cNvPr>
          <p:cNvSpPr>
            <a:spLocks noGrp="1"/>
          </p:cNvSpPr>
          <p:nvPr>
            <p:ph type="title"/>
          </p:nvPr>
        </p:nvSpPr>
        <p:spPr>
          <a:xfrm>
            <a:off x="2231136" y="358637"/>
            <a:ext cx="7729728" cy="772668"/>
          </a:xfrm>
        </p:spPr>
        <p:txBody>
          <a:bodyPr>
            <a:normAutofit/>
          </a:bodyPr>
          <a:lstStyle/>
          <a:p>
            <a:r>
              <a:rPr lang="fr-FR" dirty="0"/>
              <a:t>Mix énergétique français </a:t>
            </a:r>
          </a:p>
        </p:txBody>
      </p:sp>
      <p:pic>
        <p:nvPicPr>
          <p:cNvPr id="5" name="Espace réservé du contenu 4">
            <a:extLst>
              <a:ext uri="{FF2B5EF4-FFF2-40B4-BE49-F238E27FC236}">
                <a16:creationId xmlns:a16="http://schemas.microsoft.com/office/drawing/2014/main" id="{A0C278DC-913F-458C-9EBA-4D7E23799985}"/>
              </a:ext>
            </a:extLst>
          </p:cNvPr>
          <p:cNvPicPr>
            <a:picLocks noGrp="1" noChangeAspect="1"/>
          </p:cNvPicPr>
          <p:nvPr>
            <p:ph idx="1"/>
          </p:nvPr>
        </p:nvPicPr>
        <p:blipFill>
          <a:blip r:embed="rId2"/>
          <a:stretch>
            <a:fillRect/>
          </a:stretch>
        </p:blipFill>
        <p:spPr>
          <a:xfrm>
            <a:off x="1254641" y="1304422"/>
            <a:ext cx="4788194" cy="4575384"/>
          </a:xfrm>
          <a:prstGeom prst="rect">
            <a:avLst/>
          </a:prstGeom>
        </p:spPr>
      </p:pic>
      <p:sp>
        <p:nvSpPr>
          <p:cNvPr id="4" name="Espace réservé du pied de page 3">
            <a:extLst>
              <a:ext uri="{FF2B5EF4-FFF2-40B4-BE49-F238E27FC236}">
                <a16:creationId xmlns:a16="http://schemas.microsoft.com/office/drawing/2014/main" id="{2D88B945-1A54-4785-AE25-812DF19DDA99}"/>
              </a:ext>
            </a:extLst>
          </p:cNvPr>
          <p:cNvSpPr>
            <a:spLocks noGrp="1"/>
          </p:cNvSpPr>
          <p:nvPr>
            <p:ph type="ftr" sz="quarter" idx="11"/>
          </p:nvPr>
        </p:nvSpPr>
        <p:spPr/>
        <p:txBody>
          <a:bodyPr/>
          <a:lstStyle/>
          <a:p>
            <a:r>
              <a:rPr lang="en-US"/>
              <a:t>Alain Picard - 29/05/20</a:t>
            </a:r>
            <a:endParaRPr lang="en-US" dirty="0"/>
          </a:p>
        </p:txBody>
      </p:sp>
      <p:pic>
        <p:nvPicPr>
          <p:cNvPr id="6" name="Image 5">
            <a:extLst>
              <a:ext uri="{FF2B5EF4-FFF2-40B4-BE49-F238E27FC236}">
                <a16:creationId xmlns:a16="http://schemas.microsoft.com/office/drawing/2014/main" id="{8ACB26CA-47DC-428F-9139-03FED809FCF9}"/>
              </a:ext>
            </a:extLst>
          </p:cNvPr>
          <p:cNvPicPr>
            <a:picLocks noChangeAspect="1"/>
          </p:cNvPicPr>
          <p:nvPr/>
        </p:nvPicPr>
        <p:blipFill>
          <a:blip r:embed="rId3"/>
          <a:stretch>
            <a:fillRect/>
          </a:stretch>
        </p:blipFill>
        <p:spPr>
          <a:xfrm>
            <a:off x="6248223" y="1304422"/>
            <a:ext cx="5032923" cy="4575384"/>
          </a:xfrm>
          <a:prstGeom prst="rect">
            <a:avLst/>
          </a:prstGeom>
        </p:spPr>
      </p:pic>
      <p:sp>
        <p:nvSpPr>
          <p:cNvPr id="7" name="ZoneTexte 6"/>
          <p:cNvSpPr txBox="1"/>
          <p:nvPr/>
        </p:nvSpPr>
        <p:spPr>
          <a:xfrm>
            <a:off x="9186537" y="6493742"/>
            <a:ext cx="2913321" cy="338554"/>
          </a:xfrm>
          <a:prstGeom prst="rect">
            <a:avLst/>
          </a:prstGeom>
          <a:noFill/>
        </p:spPr>
        <p:txBody>
          <a:bodyPr wrap="square" rtlCol="0">
            <a:spAutoFit/>
          </a:bodyPr>
          <a:lstStyle/>
          <a:p>
            <a:pPr algn="r"/>
            <a:r>
              <a:rPr lang="fr-FR" sz="1600" dirty="0"/>
              <a:t>I- Constat</a:t>
            </a:r>
          </a:p>
        </p:txBody>
      </p:sp>
    </p:spTree>
    <p:extLst>
      <p:ext uri="{BB962C8B-B14F-4D97-AF65-F5344CB8AC3E}">
        <p14:creationId xmlns:p14="http://schemas.microsoft.com/office/powerpoint/2010/main" val="1816414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18975" y="475311"/>
            <a:ext cx="11461898" cy="5878532"/>
          </a:xfrm>
          <a:prstGeom prst="rect">
            <a:avLst/>
          </a:prstGeom>
          <a:noFill/>
        </p:spPr>
        <p:txBody>
          <a:bodyPr wrap="square" rtlCol="0">
            <a:spAutoFit/>
          </a:bodyPr>
          <a:lstStyle/>
          <a:p>
            <a:pPr algn="just"/>
            <a:r>
              <a:rPr lang="fr-FR" sz="2800" b="1" u="sng" dirty="0"/>
              <a:t>En résumé </a:t>
            </a:r>
            <a:r>
              <a:rPr lang="fr-FR" sz="2800" dirty="0"/>
              <a:t>:</a:t>
            </a:r>
          </a:p>
          <a:p>
            <a:pPr algn="just"/>
            <a:endParaRPr lang="fr-FR" sz="2800" dirty="0"/>
          </a:p>
          <a:p>
            <a:pPr marL="457200" indent="-457200" algn="just">
              <a:buFont typeface="Gill Sans MT" panose="020B0502020104020203" pitchFamily="34" charset="0"/>
              <a:buChar char="*"/>
            </a:pPr>
            <a:r>
              <a:rPr lang="fr-FR" sz="2800" dirty="0"/>
              <a:t>Volumes totaux 2019 &lt; 2008 = désindustrialisation lourde du pays et atonie des ports</a:t>
            </a:r>
          </a:p>
          <a:p>
            <a:pPr algn="just"/>
            <a:endParaRPr lang="fr-FR" sz="1000" dirty="0"/>
          </a:p>
          <a:p>
            <a:pPr marL="457200" indent="-457200" algn="just">
              <a:buFont typeface="Gill Sans MT" panose="020B0502020104020203" pitchFamily="34" charset="0"/>
              <a:buChar char="*"/>
            </a:pPr>
            <a:r>
              <a:rPr lang="fr-FR" sz="2800" dirty="0"/>
              <a:t>Domination du transport routier, adapté aux réalités économiques, à l’état des infrastructures ferroviaires, à l’absence de politique modale</a:t>
            </a:r>
          </a:p>
          <a:p>
            <a:pPr marL="457200" indent="-457200" algn="just">
              <a:buFont typeface="Gill Sans MT" panose="020B0502020104020203" pitchFamily="34" charset="0"/>
              <a:buChar char="*"/>
            </a:pPr>
            <a:endParaRPr lang="fr-FR" sz="1000" dirty="0"/>
          </a:p>
          <a:p>
            <a:pPr marL="457200" indent="-457200" algn="just">
              <a:buFont typeface="Gill Sans MT" panose="020B0502020104020203" pitchFamily="34" charset="0"/>
              <a:buChar char="*"/>
            </a:pPr>
            <a:r>
              <a:rPr lang="fr-FR" sz="2800" dirty="0"/>
              <a:t>Le transport ferroviaire de marchandises est devenu minoritaire et la reconquête de parts de marché n’est possible que par une rénovation importante des infrastructures ferroviaires et par des politiques incitatives</a:t>
            </a:r>
          </a:p>
          <a:p>
            <a:pPr algn="just"/>
            <a:endParaRPr lang="fr-FR" sz="1000" dirty="0"/>
          </a:p>
          <a:p>
            <a:pPr marL="457200" indent="-457200" algn="just">
              <a:buFont typeface="Gill Sans MT" panose="020B0502020104020203" pitchFamily="34" charset="0"/>
              <a:buChar char="*"/>
            </a:pPr>
            <a:r>
              <a:rPr lang="fr-FR" sz="2800" dirty="0"/>
              <a:t>Le transport fluvial est très minoritaire et cantonnée à quelques flux</a:t>
            </a:r>
          </a:p>
          <a:p>
            <a:pPr marL="457200" indent="-457200" algn="just">
              <a:buFont typeface="Gill Sans MT" panose="020B0502020104020203" pitchFamily="34" charset="0"/>
              <a:buChar char="*"/>
            </a:pPr>
            <a:endParaRPr lang="fr-FR" sz="1000" dirty="0"/>
          </a:p>
          <a:p>
            <a:pPr marL="457200" indent="-457200" algn="just">
              <a:buFont typeface="Gill Sans MT" panose="020B0502020104020203" pitchFamily="34" charset="0"/>
              <a:buChar char="*"/>
            </a:pPr>
            <a:r>
              <a:rPr lang="fr-FR" sz="2800" dirty="0"/>
              <a:t>Un secteur routier totalement atomisé comportant plus de 30 000 entreprises de petites tailles</a:t>
            </a:r>
          </a:p>
        </p:txBody>
      </p:sp>
      <p:sp>
        <p:nvSpPr>
          <p:cNvPr id="3" name="Espace réservé du pied de page 2"/>
          <p:cNvSpPr>
            <a:spLocks noGrp="1"/>
          </p:cNvSpPr>
          <p:nvPr>
            <p:ph type="ftr" sz="quarter" idx="11"/>
          </p:nvPr>
        </p:nvSpPr>
        <p:spPr/>
        <p:txBody>
          <a:bodyPr/>
          <a:lstStyle/>
          <a:p>
            <a:r>
              <a:rPr lang="en-US"/>
              <a:t>Alain Picard - 29/05/20</a:t>
            </a:r>
            <a:endParaRPr lang="en-US" dirty="0"/>
          </a:p>
        </p:txBody>
      </p:sp>
      <p:sp>
        <p:nvSpPr>
          <p:cNvPr id="4" name="ZoneTexte 3"/>
          <p:cNvSpPr txBox="1"/>
          <p:nvPr/>
        </p:nvSpPr>
        <p:spPr>
          <a:xfrm>
            <a:off x="9186537" y="6493742"/>
            <a:ext cx="2913321" cy="338554"/>
          </a:xfrm>
          <a:prstGeom prst="rect">
            <a:avLst/>
          </a:prstGeom>
          <a:noFill/>
        </p:spPr>
        <p:txBody>
          <a:bodyPr wrap="square" rtlCol="0">
            <a:spAutoFit/>
          </a:bodyPr>
          <a:lstStyle/>
          <a:p>
            <a:pPr algn="r"/>
            <a:r>
              <a:rPr lang="fr-FR" sz="1600" dirty="0"/>
              <a:t>I- Constat</a:t>
            </a:r>
          </a:p>
        </p:txBody>
      </p:sp>
    </p:spTree>
    <p:extLst>
      <p:ext uri="{BB962C8B-B14F-4D97-AF65-F5344CB8AC3E}">
        <p14:creationId xmlns:p14="http://schemas.microsoft.com/office/powerpoint/2010/main" val="401263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A7EDC7D4-046E-4FE3-A70B-A4D9D4704B9F}"/>
              </a:ext>
            </a:extLst>
          </p:cNvPr>
          <p:cNvSpPr>
            <a:spLocks noGrp="1"/>
          </p:cNvSpPr>
          <p:nvPr>
            <p:ph type="ftr" sz="quarter" idx="11"/>
          </p:nvPr>
        </p:nvSpPr>
        <p:spPr>
          <a:xfrm>
            <a:off x="0" y="6561164"/>
            <a:ext cx="5901189" cy="320040"/>
          </a:xfrm>
        </p:spPr>
        <p:txBody>
          <a:bodyPr/>
          <a:lstStyle/>
          <a:p>
            <a:r>
              <a:rPr lang="en-US"/>
              <a:t>Alain Picard - 29/05/20</a:t>
            </a:r>
            <a:endParaRPr lang="en-US" dirty="0"/>
          </a:p>
        </p:txBody>
      </p:sp>
      <p:pic>
        <p:nvPicPr>
          <p:cNvPr id="3" name="Image 2">
            <a:extLst>
              <a:ext uri="{FF2B5EF4-FFF2-40B4-BE49-F238E27FC236}">
                <a16:creationId xmlns:a16="http://schemas.microsoft.com/office/drawing/2014/main" id="{A71D6591-08AE-46D7-BF48-25A78148329E}"/>
              </a:ext>
            </a:extLst>
          </p:cNvPr>
          <p:cNvPicPr>
            <a:picLocks noChangeAspect="1"/>
          </p:cNvPicPr>
          <p:nvPr/>
        </p:nvPicPr>
        <p:blipFill>
          <a:blip r:embed="rId2"/>
          <a:stretch>
            <a:fillRect/>
          </a:stretch>
        </p:blipFill>
        <p:spPr>
          <a:xfrm>
            <a:off x="6146799" y="816094"/>
            <a:ext cx="5720079" cy="4856480"/>
          </a:xfrm>
          <a:prstGeom prst="rect">
            <a:avLst/>
          </a:prstGeom>
        </p:spPr>
      </p:pic>
      <p:sp>
        <p:nvSpPr>
          <p:cNvPr id="5" name="ZoneTexte 4"/>
          <p:cNvSpPr txBox="1"/>
          <p:nvPr/>
        </p:nvSpPr>
        <p:spPr>
          <a:xfrm>
            <a:off x="9186537" y="6493742"/>
            <a:ext cx="2913321" cy="338554"/>
          </a:xfrm>
          <a:prstGeom prst="rect">
            <a:avLst/>
          </a:prstGeom>
          <a:noFill/>
        </p:spPr>
        <p:txBody>
          <a:bodyPr wrap="square" rtlCol="0">
            <a:spAutoFit/>
          </a:bodyPr>
          <a:lstStyle/>
          <a:p>
            <a:pPr algn="r"/>
            <a:r>
              <a:rPr lang="fr-FR" sz="1600" dirty="0"/>
              <a:t>I- Constat</a:t>
            </a:r>
          </a:p>
        </p:txBody>
      </p:sp>
      <p:pic>
        <p:nvPicPr>
          <p:cNvPr id="6" name="Image 5"/>
          <p:cNvPicPr>
            <a:picLocks noChangeAspect="1"/>
          </p:cNvPicPr>
          <p:nvPr/>
        </p:nvPicPr>
        <p:blipFill>
          <a:blip r:embed="rId3"/>
          <a:stretch>
            <a:fillRect/>
          </a:stretch>
        </p:blipFill>
        <p:spPr>
          <a:xfrm>
            <a:off x="53165" y="816094"/>
            <a:ext cx="6146799" cy="4856479"/>
          </a:xfrm>
          <a:prstGeom prst="rect">
            <a:avLst/>
          </a:prstGeom>
        </p:spPr>
      </p:pic>
    </p:spTree>
    <p:extLst>
      <p:ext uri="{BB962C8B-B14F-4D97-AF65-F5344CB8AC3E}">
        <p14:creationId xmlns:p14="http://schemas.microsoft.com/office/powerpoint/2010/main" val="3246518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78736" y="2052084"/>
            <a:ext cx="7729728" cy="2158728"/>
          </a:xfrm>
        </p:spPr>
        <p:txBody>
          <a:bodyPr>
            <a:normAutofit fontScale="90000"/>
          </a:bodyPr>
          <a:lstStyle/>
          <a:p>
            <a:r>
              <a:rPr lang="fr-FR" sz="4200" dirty="0">
                <a:solidFill>
                  <a:srgbClr val="262626"/>
                </a:solidFill>
              </a:rPr>
              <a:t>II - </a:t>
            </a:r>
            <a:br>
              <a:rPr lang="fr-FR" sz="4200" dirty="0">
                <a:solidFill>
                  <a:srgbClr val="262626"/>
                </a:solidFill>
              </a:rPr>
            </a:br>
            <a:r>
              <a:rPr lang="fr-FR" sz="4200" dirty="0">
                <a:solidFill>
                  <a:srgbClr val="262626"/>
                </a:solidFill>
              </a:rPr>
              <a:t>Les principaux défis du transport de marchandises en 2020</a:t>
            </a:r>
          </a:p>
        </p:txBody>
      </p:sp>
      <p:sp>
        <p:nvSpPr>
          <p:cNvPr id="3" name="Espace réservé du pied de page 2"/>
          <p:cNvSpPr>
            <a:spLocks noGrp="1"/>
          </p:cNvSpPr>
          <p:nvPr>
            <p:ph type="ftr" sz="quarter" idx="11"/>
          </p:nvPr>
        </p:nvSpPr>
        <p:spPr/>
        <p:txBody>
          <a:bodyPr/>
          <a:lstStyle/>
          <a:p>
            <a:r>
              <a:rPr lang="en-US"/>
              <a:t>Alain Picard - 29/05/20</a:t>
            </a:r>
            <a:endParaRPr lang="en-US" dirty="0"/>
          </a:p>
        </p:txBody>
      </p:sp>
    </p:spTree>
    <p:extLst>
      <p:ext uri="{BB962C8B-B14F-4D97-AF65-F5344CB8AC3E}">
        <p14:creationId xmlns:p14="http://schemas.microsoft.com/office/powerpoint/2010/main" val="162825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44500" y="561463"/>
            <a:ext cx="11518900" cy="5416868"/>
          </a:xfrm>
          <a:prstGeom prst="rect">
            <a:avLst/>
          </a:prstGeom>
          <a:noFill/>
        </p:spPr>
        <p:txBody>
          <a:bodyPr wrap="square" rtlCol="0">
            <a:spAutoFit/>
          </a:bodyPr>
          <a:lstStyle/>
          <a:p>
            <a:r>
              <a:rPr lang="fr-FR" dirty="0"/>
              <a:t> </a:t>
            </a:r>
            <a:endParaRPr lang="fr-FR" sz="2800" dirty="0"/>
          </a:p>
          <a:p>
            <a:pPr marL="446088" indent="-446088" algn="just"/>
            <a:r>
              <a:rPr lang="fr-FR" sz="2800" b="1" dirty="0"/>
              <a:t>1- </a:t>
            </a:r>
            <a:r>
              <a:rPr lang="fr-FR" sz="2800" b="1" u="sng" dirty="0"/>
              <a:t>La contrainte environnementale</a:t>
            </a:r>
            <a:r>
              <a:rPr lang="fr-FR" sz="2800" b="1" dirty="0"/>
              <a:t> </a:t>
            </a:r>
            <a:r>
              <a:rPr lang="fr-FR" sz="2800" dirty="0"/>
              <a:t>tant du fait de l’urgence climatique que de la congestion des infrastructures et des zones urbaines impose de trouver des réponses</a:t>
            </a:r>
          </a:p>
          <a:p>
            <a:pPr algn="just"/>
            <a:endParaRPr lang="fr-FR" sz="1000" dirty="0"/>
          </a:p>
          <a:p>
            <a:pPr marL="446088" algn="just"/>
            <a:r>
              <a:rPr lang="fr-FR" sz="2800" dirty="0"/>
              <a:t>Des externalités négatives</a:t>
            </a:r>
          </a:p>
          <a:p>
            <a:pPr marL="446088" algn="just"/>
            <a:r>
              <a:rPr lang="fr-FR" sz="1000" dirty="0"/>
              <a:t> </a:t>
            </a:r>
          </a:p>
          <a:p>
            <a:pPr marL="893763" indent="-457200" algn="just">
              <a:buFont typeface="Gill Sans MT" panose="020B0502020104020203" pitchFamily="34" charset="0"/>
              <a:buChar char="*"/>
            </a:pPr>
            <a:r>
              <a:rPr lang="fr-FR" sz="2800" dirty="0"/>
              <a:t>Le transport routier  =  6 % des émissions de CO2</a:t>
            </a:r>
          </a:p>
          <a:p>
            <a:pPr marL="893763" indent="-457200" algn="just">
              <a:buFont typeface="Gill Sans MT" panose="020B0502020104020203" pitchFamily="34" charset="0"/>
              <a:buChar char="*"/>
            </a:pPr>
            <a:r>
              <a:rPr lang="fr-FR" sz="2800" dirty="0"/>
              <a:t>Congestion des axes routiers et des centres urbains</a:t>
            </a:r>
          </a:p>
          <a:p>
            <a:pPr marL="893763" indent="-457200" algn="just">
              <a:buFont typeface="Gill Sans MT" panose="020B0502020104020203" pitchFamily="34" charset="0"/>
              <a:buChar char="*"/>
            </a:pPr>
            <a:r>
              <a:rPr lang="fr-FR" sz="2800" dirty="0"/>
              <a:t>Le transport à vide représente environ 20 % des capacités de transport</a:t>
            </a:r>
          </a:p>
          <a:p>
            <a:pPr marL="893763" indent="-457200" algn="just">
              <a:buFont typeface="Gill Sans MT" panose="020B0502020104020203" pitchFamily="34" charset="0"/>
              <a:buChar char="*"/>
            </a:pPr>
            <a:r>
              <a:rPr lang="fr-FR" sz="2800" dirty="0"/>
              <a:t>L’évolution des motorisations à la main des constructeurs (batteries? Hydrogène ?) enjeu géopolitique majeur </a:t>
            </a:r>
          </a:p>
          <a:p>
            <a:pPr marL="893763" indent="-457200" algn="just">
              <a:buFont typeface="Gill Sans MT" panose="020B0502020104020203" pitchFamily="34" charset="0"/>
              <a:buChar char="*"/>
            </a:pPr>
            <a:r>
              <a:rPr lang="fr-FR" sz="2800" dirty="0"/>
              <a:t>A partir de là le choix des points d’avitaillement sur le territoire sera déterminant</a:t>
            </a:r>
          </a:p>
        </p:txBody>
      </p:sp>
      <p:sp>
        <p:nvSpPr>
          <p:cNvPr id="3" name="ZoneTexte 2"/>
          <p:cNvSpPr txBox="1"/>
          <p:nvPr/>
        </p:nvSpPr>
        <p:spPr>
          <a:xfrm>
            <a:off x="6121400" y="6488668"/>
            <a:ext cx="6070600" cy="338554"/>
          </a:xfrm>
          <a:prstGeom prst="rect">
            <a:avLst/>
          </a:prstGeom>
          <a:noFill/>
        </p:spPr>
        <p:txBody>
          <a:bodyPr wrap="square" rtlCol="0">
            <a:spAutoFit/>
          </a:bodyPr>
          <a:lstStyle/>
          <a:p>
            <a:pPr algn="r"/>
            <a:r>
              <a:rPr lang="fr-FR" sz="1600" dirty="0"/>
              <a:t>II- Les principaux défis du transport de marchandises en 2020</a:t>
            </a:r>
          </a:p>
        </p:txBody>
      </p:sp>
      <p:sp>
        <p:nvSpPr>
          <p:cNvPr id="4" name="Espace réservé du pied de page 3"/>
          <p:cNvSpPr>
            <a:spLocks noGrp="1"/>
          </p:cNvSpPr>
          <p:nvPr>
            <p:ph type="ftr" sz="quarter" idx="11"/>
          </p:nvPr>
        </p:nvSpPr>
        <p:spPr/>
        <p:txBody>
          <a:bodyPr/>
          <a:lstStyle/>
          <a:p>
            <a:r>
              <a:rPr lang="en-US"/>
              <a:t>Alain Picard - 29/05/20</a:t>
            </a:r>
            <a:endParaRPr lang="en-US" dirty="0"/>
          </a:p>
        </p:txBody>
      </p:sp>
    </p:spTree>
    <p:extLst>
      <p:ext uri="{BB962C8B-B14F-4D97-AF65-F5344CB8AC3E}">
        <p14:creationId xmlns:p14="http://schemas.microsoft.com/office/powerpoint/2010/main" val="2399675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62100" y="2335944"/>
            <a:ext cx="8991600" cy="1645920"/>
          </a:xfrm>
        </p:spPr>
        <p:txBody>
          <a:bodyPr/>
          <a:lstStyle/>
          <a:p>
            <a:r>
              <a:rPr lang="fr-FR" dirty="0"/>
              <a:t>I- </a:t>
            </a:r>
            <a:br>
              <a:rPr lang="fr-FR" dirty="0"/>
            </a:br>
            <a:r>
              <a:rPr lang="fr-FR" dirty="0"/>
              <a:t>Constat </a:t>
            </a:r>
          </a:p>
        </p:txBody>
      </p:sp>
      <p:sp>
        <p:nvSpPr>
          <p:cNvPr id="3" name="Espace réservé du pied de page 2"/>
          <p:cNvSpPr>
            <a:spLocks noGrp="1"/>
          </p:cNvSpPr>
          <p:nvPr>
            <p:ph type="ftr" sz="quarter" idx="11"/>
          </p:nvPr>
        </p:nvSpPr>
        <p:spPr/>
        <p:txBody>
          <a:bodyPr/>
          <a:lstStyle/>
          <a:p>
            <a:r>
              <a:rPr lang="en-US"/>
              <a:t>Alain Picard - 29/05/20</a:t>
            </a:r>
            <a:endParaRPr lang="en-US" dirty="0"/>
          </a:p>
        </p:txBody>
      </p:sp>
    </p:spTree>
    <p:extLst>
      <p:ext uri="{BB962C8B-B14F-4D97-AF65-F5344CB8AC3E}">
        <p14:creationId xmlns:p14="http://schemas.microsoft.com/office/powerpoint/2010/main" val="18018948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04037" y="844401"/>
            <a:ext cx="11206716" cy="4862870"/>
          </a:xfrm>
          <a:prstGeom prst="rect">
            <a:avLst/>
          </a:prstGeom>
          <a:noFill/>
        </p:spPr>
        <p:txBody>
          <a:bodyPr wrap="square" rtlCol="0">
            <a:spAutoFit/>
          </a:bodyPr>
          <a:lstStyle/>
          <a:p>
            <a:pPr marL="446088" indent="-446088" algn="just"/>
            <a:r>
              <a:rPr lang="fr-FR" sz="2800" b="1" dirty="0"/>
              <a:t>2- </a:t>
            </a:r>
            <a:r>
              <a:rPr lang="fr-FR" sz="2800" b="1" u="sng" dirty="0"/>
              <a:t>Le développement de l’e-commerce</a:t>
            </a:r>
            <a:r>
              <a:rPr lang="fr-FR" sz="2800" b="1" dirty="0"/>
              <a:t> </a:t>
            </a:r>
            <a:r>
              <a:rPr lang="fr-FR" sz="2800" dirty="0"/>
              <a:t>accentue la pression sur les chaînes logistiques avec toujours plus de rapidité, de personnalisation et donc d’atomisation</a:t>
            </a:r>
          </a:p>
          <a:p>
            <a:pPr algn="just"/>
            <a:endParaRPr lang="fr-FR" sz="1000" dirty="0"/>
          </a:p>
          <a:p>
            <a:pPr marL="893763" indent="-457200" algn="just">
              <a:buFont typeface="Gill Sans MT" panose="020B0502020104020203" pitchFamily="34" charset="0"/>
              <a:buChar char="*"/>
            </a:pPr>
            <a:r>
              <a:rPr lang="fr-FR" sz="2800" dirty="0"/>
              <a:t>Ralentissement de la grande distribution et  développement continu du e-commerce + 80 % en valeur entre 2014 et 2019 constituent de nouvelles transformations, 700 millions de colis livrés/an</a:t>
            </a:r>
          </a:p>
          <a:p>
            <a:pPr marL="436563" algn="just"/>
            <a:endParaRPr lang="fr-FR" sz="1000" dirty="0"/>
          </a:p>
          <a:p>
            <a:pPr marL="893763" indent="-457200" algn="just">
              <a:buFont typeface="Gill Sans MT" panose="020B0502020104020203" pitchFamily="34" charset="0"/>
              <a:buChar char="*"/>
            </a:pPr>
            <a:r>
              <a:rPr lang="fr-FR" sz="2800" dirty="0"/>
              <a:t>Défi pour le « dernier kilomètre »; le client final veut être livré 365 jours par an et si possible en 24 heures</a:t>
            </a:r>
          </a:p>
          <a:p>
            <a:pPr marL="436563" algn="just"/>
            <a:endParaRPr lang="fr-FR" sz="1000" dirty="0"/>
          </a:p>
          <a:p>
            <a:pPr marL="893763" indent="-457200" algn="just">
              <a:buFont typeface="Gill Sans MT" panose="020B0502020104020203" pitchFamily="34" charset="0"/>
              <a:buChar char="*"/>
            </a:pPr>
            <a:r>
              <a:rPr lang="fr-FR" sz="2800" dirty="0"/>
              <a:t>De la logistique groupée de palettes à une logistique individualisée d’unités</a:t>
            </a:r>
          </a:p>
        </p:txBody>
      </p:sp>
      <p:sp>
        <p:nvSpPr>
          <p:cNvPr id="4" name="Espace réservé du pied de page 3"/>
          <p:cNvSpPr>
            <a:spLocks noGrp="1"/>
          </p:cNvSpPr>
          <p:nvPr>
            <p:ph type="ftr" sz="quarter" idx="11"/>
          </p:nvPr>
        </p:nvSpPr>
        <p:spPr/>
        <p:txBody>
          <a:bodyPr/>
          <a:lstStyle/>
          <a:p>
            <a:r>
              <a:rPr lang="en-US"/>
              <a:t>Alain Picard - 29/05/20</a:t>
            </a:r>
            <a:endParaRPr lang="en-US" dirty="0"/>
          </a:p>
        </p:txBody>
      </p:sp>
      <p:sp>
        <p:nvSpPr>
          <p:cNvPr id="5" name="ZoneTexte 4"/>
          <p:cNvSpPr txBox="1"/>
          <p:nvPr/>
        </p:nvSpPr>
        <p:spPr>
          <a:xfrm>
            <a:off x="6121400" y="6488668"/>
            <a:ext cx="6070600" cy="338554"/>
          </a:xfrm>
          <a:prstGeom prst="rect">
            <a:avLst/>
          </a:prstGeom>
          <a:noFill/>
        </p:spPr>
        <p:txBody>
          <a:bodyPr wrap="square" rtlCol="0">
            <a:spAutoFit/>
          </a:bodyPr>
          <a:lstStyle/>
          <a:p>
            <a:pPr algn="r"/>
            <a:r>
              <a:rPr lang="fr-FR" sz="1600" dirty="0"/>
              <a:t>II- Les principaux défis du transport de marchandises en 2020</a:t>
            </a:r>
          </a:p>
        </p:txBody>
      </p:sp>
    </p:spTree>
    <p:extLst>
      <p:ext uri="{BB962C8B-B14F-4D97-AF65-F5344CB8AC3E}">
        <p14:creationId xmlns:p14="http://schemas.microsoft.com/office/powerpoint/2010/main" val="4132999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EB47C7-FD6E-4B57-B172-A9DA09B029BF}"/>
              </a:ext>
            </a:extLst>
          </p:cNvPr>
          <p:cNvSpPr>
            <a:spLocks noGrp="1"/>
          </p:cNvSpPr>
          <p:nvPr>
            <p:ph type="title"/>
          </p:nvPr>
        </p:nvSpPr>
        <p:spPr>
          <a:xfrm>
            <a:off x="2145438" y="233916"/>
            <a:ext cx="7729728" cy="893371"/>
          </a:xfrm>
        </p:spPr>
        <p:txBody>
          <a:bodyPr>
            <a:noAutofit/>
          </a:bodyPr>
          <a:lstStyle/>
          <a:p>
            <a:r>
              <a:rPr lang="fr-FR" dirty="0"/>
              <a:t>Dépenses aux usa des opérations commerciales</a:t>
            </a:r>
          </a:p>
        </p:txBody>
      </p:sp>
      <p:sp>
        <p:nvSpPr>
          <p:cNvPr id="4" name="Espace réservé du pied de page 3">
            <a:extLst>
              <a:ext uri="{FF2B5EF4-FFF2-40B4-BE49-F238E27FC236}">
                <a16:creationId xmlns:a16="http://schemas.microsoft.com/office/drawing/2014/main" id="{EDB62134-749B-4621-A448-F3611493014F}"/>
              </a:ext>
            </a:extLst>
          </p:cNvPr>
          <p:cNvSpPr>
            <a:spLocks noGrp="1"/>
          </p:cNvSpPr>
          <p:nvPr>
            <p:ph type="ftr" sz="quarter" idx="11"/>
          </p:nvPr>
        </p:nvSpPr>
        <p:spPr/>
        <p:txBody>
          <a:bodyPr/>
          <a:lstStyle/>
          <a:p>
            <a:r>
              <a:rPr lang="en-US"/>
              <a:t>Alain Picard - 29/05/20</a:t>
            </a:r>
            <a:endParaRPr lang="en-US" dirty="0"/>
          </a:p>
        </p:txBody>
      </p:sp>
      <p:sp>
        <p:nvSpPr>
          <p:cNvPr id="6" name="ZoneTexte 5"/>
          <p:cNvSpPr txBox="1"/>
          <p:nvPr/>
        </p:nvSpPr>
        <p:spPr>
          <a:xfrm>
            <a:off x="6121400" y="6488668"/>
            <a:ext cx="6070600" cy="338554"/>
          </a:xfrm>
          <a:prstGeom prst="rect">
            <a:avLst/>
          </a:prstGeom>
          <a:noFill/>
        </p:spPr>
        <p:txBody>
          <a:bodyPr wrap="square" rtlCol="0">
            <a:spAutoFit/>
          </a:bodyPr>
          <a:lstStyle/>
          <a:p>
            <a:pPr algn="r"/>
            <a:r>
              <a:rPr lang="fr-FR" sz="1600" dirty="0"/>
              <a:t>II- Les principaux défis du transport de marchandises en 2020</a:t>
            </a:r>
          </a:p>
        </p:txBody>
      </p:sp>
      <p:pic>
        <p:nvPicPr>
          <p:cNvPr id="10" name="Image 9"/>
          <p:cNvPicPr>
            <a:picLocks noChangeAspect="1"/>
          </p:cNvPicPr>
          <p:nvPr/>
        </p:nvPicPr>
        <p:blipFill>
          <a:blip r:embed="rId2"/>
          <a:stretch>
            <a:fillRect/>
          </a:stretch>
        </p:blipFill>
        <p:spPr>
          <a:xfrm>
            <a:off x="2191421" y="1202293"/>
            <a:ext cx="7639050" cy="5286375"/>
          </a:xfrm>
          <a:prstGeom prst="rect">
            <a:avLst/>
          </a:prstGeom>
        </p:spPr>
      </p:pic>
    </p:spTree>
    <p:extLst>
      <p:ext uri="{BB962C8B-B14F-4D97-AF65-F5344CB8AC3E}">
        <p14:creationId xmlns:p14="http://schemas.microsoft.com/office/powerpoint/2010/main" val="1781639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04930" y="971107"/>
            <a:ext cx="10792518" cy="4708981"/>
          </a:xfrm>
          <a:prstGeom prst="rect">
            <a:avLst/>
          </a:prstGeom>
          <a:noFill/>
        </p:spPr>
        <p:txBody>
          <a:bodyPr wrap="square" rtlCol="0">
            <a:spAutoFit/>
          </a:bodyPr>
          <a:lstStyle/>
          <a:p>
            <a:pPr marL="893763" indent="-457200" algn="just">
              <a:buFont typeface="Gill Sans MT" panose="020B0502020104020203" pitchFamily="34" charset="0"/>
              <a:buChar char="*"/>
            </a:pPr>
            <a:r>
              <a:rPr lang="fr-FR" sz="2800" dirty="0"/>
              <a:t>Des entrepôts de plus en plus grands  pour préparer les commandes  Amazon à Amiens 107 000 m2,  Brétigny sur Orge 152 000 m2</a:t>
            </a:r>
          </a:p>
          <a:p>
            <a:pPr marL="436563" algn="just"/>
            <a:endParaRPr lang="fr-FR" sz="1000" dirty="0"/>
          </a:p>
          <a:p>
            <a:pPr marL="893763" indent="-457200" algn="just">
              <a:buFont typeface="Gill Sans MT" panose="020B0502020104020203" pitchFamily="34" charset="0"/>
              <a:buChar char="*"/>
            </a:pPr>
            <a:r>
              <a:rPr lang="fr-FR" sz="2800" dirty="0"/>
              <a:t>Une implantation géographique axée sur une main d’œuvre abondante et un foncier peu cher d’où des zones déprimées éloignées des centres de consommation générant des transports par camion sur des distances moyennes</a:t>
            </a:r>
          </a:p>
          <a:p>
            <a:pPr marL="436563" algn="just"/>
            <a:endParaRPr lang="fr-FR" sz="1000" dirty="0"/>
          </a:p>
          <a:p>
            <a:pPr marL="893763" indent="-457200" algn="just">
              <a:buFont typeface="Gill Sans MT" panose="020B0502020104020203" pitchFamily="34" charset="0"/>
              <a:buChar char="*"/>
            </a:pPr>
            <a:r>
              <a:rPr lang="fr-FR" sz="2800" dirty="0"/>
              <a:t>Développement très important du e-commerce international : </a:t>
            </a:r>
          </a:p>
          <a:p>
            <a:pPr marL="893763" algn="just" defTabSz="893763"/>
            <a:r>
              <a:rPr lang="fr-FR" sz="2800" dirty="0"/>
              <a:t>50 % des acheteurs achètent à l’international soit 22 % de la valeur d’où un accroissement des flux « entrants » en France</a:t>
            </a:r>
          </a:p>
        </p:txBody>
      </p:sp>
      <p:sp>
        <p:nvSpPr>
          <p:cNvPr id="4" name="Espace réservé du pied de page 3"/>
          <p:cNvSpPr>
            <a:spLocks noGrp="1"/>
          </p:cNvSpPr>
          <p:nvPr>
            <p:ph type="ftr" sz="quarter" idx="11"/>
          </p:nvPr>
        </p:nvSpPr>
        <p:spPr/>
        <p:txBody>
          <a:bodyPr/>
          <a:lstStyle/>
          <a:p>
            <a:r>
              <a:rPr lang="en-US"/>
              <a:t>Alain Picard - 29/05/20</a:t>
            </a:r>
            <a:endParaRPr lang="en-US" dirty="0"/>
          </a:p>
        </p:txBody>
      </p:sp>
      <p:sp>
        <p:nvSpPr>
          <p:cNvPr id="5" name="ZoneTexte 4"/>
          <p:cNvSpPr txBox="1"/>
          <p:nvPr/>
        </p:nvSpPr>
        <p:spPr>
          <a:xfrm>
            <a:off x="6121400" y="6488668"/>
            <a:ext cx="6070600" cy="338554"/>
          </a:xfrm>
          <a:prstGeom prst="rect">
            <a:avLst/>
          </a:prstGeom>
          <a:noFill/>
        </p:spPr>
        <p:txBody>
          <a:bodyPr wrap="square" rtlCol="0">
            <a:spAutoFit/>
          </a:bodyPr>
          <a:lstStyle/>
          <a:p>
            <a:pPr algn="r"/>
            <a:r>
              <a:rPr lang="fr-FR" sz="1600" dirty="0"/>
              <a:t>II- Les principaux défis du transport de marchandises en 2020</a:t>
            </a:r>
          </a:p>
        </p:txBody>
      </p:sp>
    </p:spTree>
    <p:extLst>
      <p:ext uri="{BB962C8B-B14F-4D97-AF65-F5344CB8AC3E}">
        <p14:creationId xmlns:p14="http://schemas.microsoft.com/office/powerpoint/2010/main" val="1939693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79071" y="699977"/>
            <a:ext cx="11306102" cy="4708981"/>
          </a:xfrm>
          <a:prstGeom prst="rect">
            <a:avLst/>
          </a:prstGeom>
          <a:noFill/>
        </p:spPr>
        <p:txBody>
          <a:bodyPr wrap="square" rtlCol="0">
            <a:spAutoFit/>
          </a:bodyPr>
          <a:lstStyle/>
          <a:p>
            <a:endParaRPr lang="fr-FR" sz="2800" dirty="0"/>
          </a:p>
          <a:p>
            <a:pPr marL="446088" indent="-446088" algn="just">
              <a:tabLst>
                <a:tab pos="265113" algn="l"/>
              </a:tabLst>
            </a:pPr>
            <a:r>
              <a:rPr lang="fr-FR" sz="2800" b="1" dirty="0"/>
              <a:t>3- </a:t>
            </a:r>
            <a:r>
              <a:rPr lang="fr-FR" sz="2800" b="1" u="sng" dirty="0"/>
              <a:t>Le manque de main d’œuvre</a:t>
            </a:r>
            <a:r>
              <a:rPr lang="fr-FR" sz="2800" b="1" dirty="0"/>
              <a:t> </a:t>
            </a:r>
            <a:r>
              <a:rPr lang="fr-FR" sz="2800" dirty="0"/>
              <a:t>pour les chauffeurs routiers et les conducteurs de train est criant, les conditions du marché de l’emploi post-COVID pouvant faire évoluer ce facteur</a:t>
            </a:r>
          </a:p>
          <a:p>
            <a:pPr algn="just">
              <a:tabLst>
                <a:tab pos="265113" algn="l"/>
              </a:tabLst>
            </a:pPr>
            <a:endParaRPr lang="fr-FR" sz="1000" dirty="0"/>
          </a:p>
          <a:p>
            <a:pPr marL="893763" indent="-457200" algn="just">
              <a:buFont typeface="Gill Sans MT" panose="020B0502020104020203" pitchFamily="34" charset="0"/>
              <a:buChar char="*"/>
              <a:tabLst>
                <a:tab pos="265113" algn="l"/>
              </a:tabLst>
            </a:pPr>
            <a:r>
              <a:rPr lang="fr-FR" sz="2800" dirty="0"/>
              <a:t>De 2019 à 2022 : 540 000 postes à pourvoir en France, dont 223 000 de conducteurs routiers. La situation plus aiguë en Allemagne : 43 % des conducteurs à plus de 50 ans</a:t>
            </a:r>
          </a:p>
          <a:p>
            <a:pPr marL="436563" algn="just">
              <a:tabLst>
                <a:tab pos="265113" algn="l"/>
              </a:tabLst>
            </a:pPr>
            <a:endParaRPr lang="fr-FR" sz="1000" dirty="0"/>
          </a:p>
          <a:p>
            <a:pPr marL="893763" indent="-457200" algn="just">
              <a:buFont typeface="Gill Sans MT" panose="020B0502020104020203" pitchFamily="34" charset="0"/>
              <a:buChar char="*"/>
              <a:tabLst>
                <a:tab pos="265113" algn="l"/>
              </a:tabLst>
            </a:pPr>
            <a:r>
              <a:rPr lang="fr-FR" sz="2800" dirty="0"/>
              <a:t>Manque pour les préparateurs de commandes dont les besoins ont explosé avec le e-commerce : demande est très volatile, difficilement prévisible</a:t>
            </a:r>
          </a:p>
        </p:txBody>
      </p:sp>
      <p:sp>
        <p:nvSpPr>
          <p:cNvPr id="4" name="Espace réservé du pied de page 3"/>
          <p:cNvSpPr>
            <a:spLocks noGrp="1"/>
          </p:cNvSpPr>
          <p:nvPr>
            <p:ph type="ftr" sz="quarter" idx="11"/>
          </p:nvPr>
        </p:nvSpPr>
        <p:spPr/>
        <p:txBody>
          <a:bodyPr/>
          <a:lstStyle/>
          <a:p>
            <a:r>
              <a:rPr lang="en-US"/>
              <a:t>Alain Picard - 29/05/20</a:t>
            </a:r>
            <a:endParaRPr lang="en-US" dirty="0"/>
          </a:p>
        </p:txBody>
      </p:sp>
      <p:sp>
        <p:nvSpPr>
          <p:cNvPr id="5" name="ZoneTexte 4"/>
          <p:cNvSpPr txBox="1"/>
          <p:nvPr/>
        </p:nvSpPr>
        <p:spPr>
          <a:xfrm>
            <a:off x="6121400" y="6488668"/>
            <a:ext cx="6070600" cy="338554"/>
          </a:xfrm>
          <a:prstGeom prst="rect">
            <a:avLst/>
          </a:prstGeom>
          <a:noFill/>
        </p:spPr>
        <p:txBody>
          <a:bodyPr wrap="square" rtlCol="0">
            <a:spAutoFit/>
          </a:bodyPr>
          <a:lstStyle/>
          <a:p>
            <a:pPr algn="r"/>
            <a:r>
              <a:rPr lang="fr-FR" sz="1600" dirty="0"/>
              <a:t>II- Les principaux défis du transport de marchandises en 2020</a:t>
            </a:r>
          </a:p>
        </p:txBody>
      </p:sp>
    </p:spTree>
    <p:extLst>
      <p:ext uri="{BB962C8B-B14F-4D97-AF65-F5344CB8AC3E}">
        <p14:creationId xmlns:p14="http://schemas.microsoft.com/office/powerpoint/2010/main" val="13118105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83899" y="1084524"/>
            <a:ext cx="10834580" cy="4401205"/>
          </a:xfrm>
          <a:prstGeom prst="rect">
            <a:avLst/>
          </a:prstGeom>
          <a:noFill/>
        </p:spPr>
        <p:txBody>
          <a:bodyPr wrap="square" rtlCol="0">
            <a:spAutoFit/>
          </a:bodyPr>
          <a:lstStyle/>
          <a:p>
            <a:pPr algn="just">
              <a:tabLst>
                <a:tab pos="265113" algn="l"/>
              </a:tabLst>
            </a:pPr>
            <a:r>
              <a:rPr lang="fr-FR" sz="2800" b="1" dirty="0"/>
              <a:t>4 – </a:t>
            </a:r>
            <a:r>
              <a:rPr lang="fr-FR" sz="2800" b="1" u="sng" dirty="0"/>
              <a:t>La compétitivité défaillante du pavillon français</a:t>
            </a:r>
          </a:p>
          <a:p>
            <a:pPr algn="just">
              <a:tabLst>
                <a:tab pos="265113" algn="l"/>
              </a:tabLst>
            </a:pPr>
            <a:endParaRPr lang="fr-FR" sz="2800" dirty="0"/>
          </a:p>
          <a:p>
            <a:pPr marL="893763" indent="-457200" algn="just">
              <a:buFont typeface="Gill Sans MT" panose="020B0502020104020203" pitchFamily="34" charset="0"/>
              <a:buChar char="*"/>
              <a:tabLst>
                <a:tab pos="265113" algn="l"/>
              </a:tabLst>
            </a:pPr>
            <a:r>
              <a:rPr lang="fr-FR" sz="2800" dirty="0"/>
              <a:t>Le pavillon français en TRM a perdu progressivement pied suite à l’élargissement de l’UE</a:t>
            </a:r>
          </a:p>
          <a:p>
            <a:pPr marL="436563" algn="just">
              <a:tabLst>
                <a:tab pos="265113" algn="l"/>
              </a:tabLst>
            </a:pPr>
            <a:endParaRPr lang="fr-FR" sz="1000" dirty="0"/>
          </a:p>
          <a:p>
            <a:pPr marL="893763" indent="-457200" algn="just">
              <a:buFont typeface="Gill Sans MT" panose="020B0502020104020203" pitchFamily="34" charset="0"/>
              <a:buChar char="*"/>
              <a:tabLst>
                <a:tab pos="265113" algn="l"/>
              </a:tabLst>
            </a:pPr>
            <a:r>
              <a:rPr lang="fr-FR" sz="2800" dirty="0"/>
              <a:t>8 % de </a:t>
            </a:r>
            <a:r>
              <a:rPr lang="fr-FR" sz="2800" dirty="0" err="1"/>
              <a:t>PdM</a:t>
            </a:r>
            <a:r>
              <a:rPr lang="fr-FR" sz="2800" dirty="0"/>
              <a:t> sur les trafics internationaux de/vers la France soit une activité 18 fois plus faible que la Pologne ou 3 fois plus réduite que la Lituanie</a:t>
            </a:r>
          </a:p>
          <a:p>
            <a:pPr algn="just">
              <a:tabLst>
                <a:tab pos="265113" algn="l"/>
              </a:tabLst>
            </a:pPr>
            <a:endParaRPr lang="fr-FR" sz="2800" dirty="0"/>
          </a:p>
          <a:p>
            <a:pPr algn="just">
              <a:tabLst>
                <a:tab pos="265113" algn="l"/>
              </a:tabLst>
            </a:pPr>
            <a:r>
              <a:rPr lang="fr-FR" sz="2800" dirty="0"/>
              <a:t>	</a:t>
            </a:r>
          </a:p>
          <a:p>
            <a:endParaRPr lang="fr-FR" dirty="0"/>
          </a:p>
        </p:txBody>
      </p:sp>
      <p:sp>
        <p:nvSpPr>
          <p:cNvPr id="5" name="Espace réservé du pied de page 4"/>
          <p:cNvSpPr>
            <a:spLocks noGrp="1"/>
          </p:cNvSpPr>
          <p:nvPr>
            <p:ph type="ftr" sz="quarter" idx="11"/>
          </p:nvPr>
        </p:nvSpPr>
        <p:spPr/>
        <p:txBody>
          <a:bodyPr/>
          <a:lstStyle/>
          <a:p>
            <a:r>
              <a:rPr lang="en-US"/>
              <a:t>Alain Picard - 29/05/20</a:t>
            </a:r>
            <a:endParaRPr lang="en-US" dirty="0"/>
          </a:p>
        </p:txBody>
      </p:sp>
      <p:sp>
        <p:nvSpPr>
          <p:cNvPr id="6" name="ZoneTexte 5"/>
          <p:cNvSpPr txBox="1"/>
          <p:nvPr/>
        </p:nvSpPr>
        <p:spPr>
          <a:xfrm>
            <a:off x="6121400" y="6488668"/>
            <a:ext cx="6070600" cy="338554"/>
          </a:xfrm>
          <a:prstGeom prst="rect">
            <a:avLst/>
          </a:prstGeom>
          <a:noFill/>
        </p:spPr>
        <p:txBody>
          <a:bodyPr wrap="square" rtlCol="0">
            <a:spAutoFit/>
          </a:bodyPr>
          <a:lstStyle/>
          <a:p>
            <a:pPr algn="r"/>
            <a:r>
              <a:rPr lang="fr-FR" sz="1600" dirty="0"/>
              <a:t>II- Les principaux défis du transport de marchandises en 2020</a:t>
            </a:r>
          </a:p>
        </p:txBody>
      </p:sp>
    </p:spTree>
    <p:extLst>
      <p:ext uri="{BB962C8B-B14F-4D97-AF65-F5344CB8AC3E}">
        <p14:creationId xmlns:p14="http://schemas.microsoft.com/office/powerpoint/2010/main" val="27514222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txBox="1">
            <a:spLocks noGrp="1"/>
          </p:cNvSpPr>
          <p:nvPr>
            <p:ph type="ctrTitle"/>
          </p:nvPr>
        </p:nvSpPr>
        <p:spPr>
          <a:xfrm>
            <a:off x="1600200" y="2498740"/>
            <a:ext cx="8991600" cy="1421928"/>
          </a:xfrm>
          <a:prstGeom prst="rect">
            <a:avLst/>
          </a:prstGeom>
          <a:solidFill>
            <a:schemeClr val="bg1"/>
          </a:solidFill>
          <a:ln w="28575"/>
        </p:spPr>
        <p:style>
          <a:lnRef idx="2">
            <a:schemeClr val="dk1"/>
          </a:lnRef>
          <a:fillRef idx="1">
            <a:schemeClr val="lt1"/>
          </a:fillRef>
          <a:effectRef idx="0">
            <a:schemeClr val="dk1"/>
          </a:effectRef>
          <a:fontRef idx="minor">
            <a:schemeClr val="dk1"/>
          </a:fontRef>
        </p:style>
        <p:txBody>
          <a:bodyPr wrap="square" rtlCol="0">
            <a:spAutoFit/>
          </a:bodyPr>
          <a:lstStyle/>
          <a:p>
            <a:r>
              <a:rPr lang="fr-FR" dirty="0"/>
              <a:t>III- </a:t>
            </a:r>
            <a:br>
              <a:rPr lang="fr-FR" dirty="0"/>
            </a:br>
            <a:r>
              <a:rPr lang="fr-FR" dirty="0"/>
              <a:t>Les solutions envisageables </a:t>
            </a:r>
          </a:p>
        </p:txBody>
      </p:sp>
    </p:spTree>
    <p:extLst>
      <p:ext uri="{BB962C8B-B14F-4D97-AF65-F5344CB8AC3E}">
        <p14:creationId xmlns:p14="http://schemas.microsoft.com/office/powerpoint/2010/main" val="13745062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a:t>Alain Picard - 29/05/20</a:t>
            </a:r>
            <a:endParaRPr lang="en-US" dirty="0"/>
          </a:p>
        </p:txBody>
      </p:sp>
      <p:sp>
        <p:nvSpPr>
          <p:cNvPr id="3" name="ZoneTexte 2"/>
          <p:cNvSpPr txBox="1"/>
          <p:nvPr/>
        </p:nvSpPr>
        <p:spPr>
          <a:xfrm>
            <a:off x="321346" y="297723"/>
            <a:ext cx="10821576" cy="5909310"/>
          </a:xfrm>
          <a:prstGeom prst="rect">
            <a:avLst/>
          </a:prstGeom>
          <a:noFill/>
        </p:spPr>
        <p:txBody>
          <a:bodyPr wrap="square" rtlCol="0">
            <a:spAutoFit/>
          </a:bodyPr>
          <a:lstStyle/>
          <a:p>
            <a:pPr lvl="0" algn="just"/>
            <a:r>
              <a:rPr lang="fr-FR" sz="2800" b="1" dirty="0">
                <a:solidFill>
                  <a:srgbClr val="000000"/>
                </a:solidFill>
              </a:rPr>
              <a:t>1- </a:t>
            </a:r>
            <a:r>
              <a:rPr lang="fr-FR" sz="2800" b="1" u="sng" dirty="0">
                <a:solidFill>
                  <a:srgbClr val="000000"/>
                </a:solidFill>
              </a:rPr>
              <a:t>Investir dans des solutions technologiques</a:t>
            </a:r>
            <a:endParaRPr lang="fr-FR" sz="2800" dirty="0">
              <a:solidFill>
                <a:srgbClr val="000000"/>
              </a:solidFill>
            </a:endParaRPr>
          </a:p>
          <a:p>
            <a:pPr marL="446088" lvl="0" algn="just"/>
            <a:endParaRPr lang="fr-FR" sz="1000" dirty="0">
              <a:solidFill>
                <a:srgbClr val="000000"/>
              </a:solidFill>
            </a:endParaRPr>
          </a:p>
          <a:p>
            <a:pPr marL="446088" lvl="0" algn="just"/>
            <a:r>
              <a:rPr lang="fr-FR" sz="2800" dirty="0">
                <a:solidFill>
                  <a:srgbClr val="000000"/>
                </a:solidFill>
              </a:rPr>
              <a:t>La «</a:t>
            </a:r>
            <a:r>
              <a:rPr lang="fr-FR" sz="2800" dirty="0" err="1">
                <a:solidFill>
                  <a:srgbClr val="000000"/>
                </a:solidFill>
              </a:rPr>
              <a:t>FreightTech</a:t>
            </a:r>
            <a:r>
              <a:rPr lang="fr-FR" sz="2800" dirty="0">
                <a:solidFill>
                  <a:srgbClr val="000000"/>
                </a:solidFill>
              </a:rPr>
              <a:t>» améliore la performance, l’efficience et la transparence tout le long de la chaîne logistique :</a:t>
            </a:r>
          </a:p>
          <a:p>
            <a:pPr lvl="0" algn="just"/>
            <a:endParaRPr lang="fr-FR" sz="1000" dirty="0">
              <a:solidFill>
                <a:srgbClr val="000000"/>
              </a:solidFill>
            </a:endParaRPr>
          </a:p>
          <a:p>
            <a:pPr marL="893763" lvl="0" indent="-457200" algn="just">
              <a:buFont typeface="Gill Sans MT" panose="020B0502020104020203" pitchFamily="34" charset="0"/>
              <a:buChar char="*"/>
              <a:tabLst>
                <a:tab pos="265113" algn="l"/>
              </a:tabLst>
            </a:pPr>
            <a:r>
              <a:rPr lang="fr-FR" sz="2800" dirty="0" err="1"/>
              <a:t>Supply</a:t>
            </a:r>
            <a:r>
              <a:rPr lang="fr-FR" sz="2800" dirty="0"/>
              <a:t> Chain Management (Asset </a:t>
            </a:r>
            <a:r>
              <a:rPr lang="fr-FR" sz="2800" dirty="0" err="1"/>
              <a:t>tracking</a:t>
            </a:r>
            <a:r>
              <a:rPr lang="fr-FR" sz="2800" dirty="0"/>
              <a:t>, ERP &amp; </a:t>
            </a:r>
            <a:r>
              <a:rPr lang="fr-FR" sz="2800" dirty="0" err="1"/>
              <a:t>inventory</a:t>
            </a:r>
            <a:r>
              <a:rPr lang="fr-FR" sz="2800" dirty="0"/>
              <a:t> management, </a:t>
            </a:r>
            <a:r>
              <a:rPr lang="fr-FR" sz="2800" dirty="0" err="1"/>
              <a:t>procurement</a:t>
            </a:r>
            <a:r>
              <a:rPr lang="fr-FR" sz="2800" dirty="0"/>
              <a:t>, etc.)</a:t>
            </a:r>
          </a:p>
          <a:p>
            <a:pPr marL="436563" lvl="0" algn="just">
              <a:tabLst>
                <a:tab pos="265113" algn="l"/>
              </a:tabLst>
            </a:pPr>
            <a:endParaRPr lang="fr-FR" sz="1000" dirty="0"/>
          </a:p>
          <a:p>
            <a:pPr marL="893763" lvl="0" indent="-457200" algn="just">
              <a:buFont typeface="Gill Sans MT" panose="020B0502020104020203" pitchFamily="34" charset="0"/>
              <a:buChar char="*"/>
              <a:tabLst>
                <a:tab pos="265113" algn="l"/>
              </a:tabLst>
            </a:pPr>
            <a:r>
              <a:rPr lang="fr-FR" sz="2800" dirty="0"/>
              <a:t>Freight forwarding, </a:t>
            </a:r>
            <a:r>
              <a:rPr lang="fr-FR" sz="2800" dirty="0" err="1"/>
              <a:t>brokerage</a:t>
            </a:r>
            <a:r>
              <a:rPr lang="fr-FR" sz="2800" dirty="0"/>
              <a:t> and transportation (</a:t>
            </a:r>
            <a:r>
              <a:rPr lang="fr-FR" sz="2800" dirty="0" err="1"/>
              <a:t>Trucking</a:t>
            </a:r>
            <a:r>
              <a:rPr lang="fr-FR" sz="2800" dirty="0"/>
              <a:t> </a:t>
            </a:r>
            <a:r>
              <a:rPr lang="fr-FR" sz="2800" dirty="0" err="1"/>
              <a:t>logistics</a:t>
            </a:r>
            <a:r>
              <a:rPr lang="fr-FR" sz="2800" dirty="0"/>
              <a:t>, long-distance transportation Marine/Air/Rail freight, etc.)</a:t>
            </a:r>
          </a:p>
          <a:p>
            <a:pPr marL="436563" lvl="0" algn="just">
              <a:tabLst>
                <a:tab pos="265113" algn="l"/>
              </a:tabLst>
            </a:pPr>
            <a:r>
              <a:rPr lang="fr-FR" sz="1000" dirty="0"/>
              <a:t>	</a:t>
            </a:r>
          </a:p>
          <a:p>
            <a:pPr marL="893763" lvl="0" indent="-457200" algn="just">
              <a:buFont typeface="Gill Sans MT" panose="020B0502020104020203" pitchFamily="34" charset="0"/>
              <a:buChar char="*"/>
              <a:tabLst>
                <a:tab pos="265113" algn="l"/>
              </a:tabLst>
            </a:pPr>
            <a:r>
              <a:rPr lang="fr-FR" sz="2800" dirty="0" err="1"/>
              <a:t>Tracking</a:t>
            </a:r>
            <a:r>
              <a:rPr lang="fr-FR" sz="2800" dirty="0"/>
              <a:t> and </a:t>
            </a:r>
            <a:r>
              <a:rPr lang="fr-FR" sz="2800" dirty="0" err="1"/>
              <a:t>tracing</a:t>
            </a:r>
            <a:r>
              <a:rPr lang="fr-FR" sz="2800" dirty="0"/>
              <a:t> </a:t>
            </a:r>
          </a:p>
          <a:p>
            <a:pPr marL="436563" lvl="0" algn="just">
              <a:tabLst>
                <a:tab pos="265113" algn="l"/>
              </a:tabLst>
            </a:pPr>
            <a:endParaRPr lang="fr-FR" sz="1000" dirty="0"/>
          </a:p>
          <a:p>
            <a:pPr marL="893763" lvl="0" indent="-457200" algn="just">
              <a:buFont typeface="Gill Sans MT" panose="020B0502020104020203" pitchFamily="34" charset="0"/>
              <a:buChar char="*"/>
              <a:tabLst>
                <a:tab pos="265113" algn="l"/>
              </a:tabLst>
            </a:pPr>
            <a:r>
              <a:rPr lang="fr-FR" sz="2800" dirty="0"/>
              <a:t>Asset Management (</a:t>
            </a:r>
            <a:r>
              <a:rPr lang="fr-FR" sz="2800" dirty="0" err="1"/>
              <a:t>vehicles</a:t>
            </a:r>
            <a:r>
              <a:rPr lang="fr-FR" sz="2800" dirty="0"/>
              <a:t>, </a:t>
            </a:r>
            <a:r>
              <a:rPr lang="fr-FR" sz="2800" dirty="0" err="1"/>
              <a:t>warehousing</a:t>
            </a:r>
            <a:r>
              <a:rPr lang="fr-FR" sz="2800" dirty="0"/>
              <a:t> &amp; </a:t>
            </a:r>
            <a:r>
              <a:rPr lang="fr-FR" sz="2800" dirty="0" err="1"/>
              <a:t>fulfilment</a:t>
            </a:r>
            <a:r>
              <a:rPr lang="fr-FR" sz="2800" dirty="0"/>
              <a:t>, etc.)</a:t>
            </a:r>
          </a:p>
          <a:p>
            <a:pPr marL="436563" lvl="0" algn="just">
              <a:tabLst>
                <a:tab pos="265113" algn="l"/>
              </a:tabLst>
            </a:pPr>
            <a:endParaRPr lang="fr-FR" sz="1000" dirty="0"/>
          </a:p>
          <a:p>
            <a:pPr marL="893763" lvl="0" indent="-457200" algn="just">
              <a:buFont typeface="Gill Sans MT" panose="020B0502020104020203" pitchFamily="34" charset="0"/>
              <a:buChar char="*"/>
              <a:tabLst>
                <a:tab pos="265113" algn="l"/>
              </a:tabLst>
            </a:pPr>
            <a:r>
              <a:rPr lang="fr-FR" sz="2800" dirty="0"/>
              <a:t>Automation (</a:t>
            </a:r>
            <a:r>
              <a:rPr lang="fr-FR" sz="2800" dirty="0" err="1"/>
              <a:t>vehicles</a:t>
            </a:r>
            <a:r>
              <a:rPr lang="fr-FR" sz="2800" dirty="0"/>
              <a:t>, robots, etc.)</a:t>
            </a:r>
          </a:p>
          <a:p>
            <a:pPr marL="436563" lvl="0" algn="just">
              <a:tabLst>
                <a:tab pos="265113" algn="l"/>
              </a:tabLst>
            </a:pPr>
            <a:endParaRPr lang="fr-FR" sz="1000" dirty="0"/>
          </a:p>
          <a:p>
            <a:pPr marL="893763" lvl="0" indent="-457200" algn="just">
              <a:buFont typeface="Gill Sans MT" panose="020B0502020104020203" pitchFamily="34" charset="0"/>
              <a:buChar char="*"/>
              <a:tabLst>
                <a:tab pos="265113" algn="l"/>
              </a:tabLst>
            </a:pPr>
            <a:r>
              <a:rPr lang="fr-FR" sz="2800" dirty="0"/>
              <a:t>Last-mile delivery (delivery services, </a:t>
            </a:r>
            <a:r>
              <a:rPr lang="fr-FR" sz="2800" dirty="0" err="1"/>
              <a:t>autonomous</a:t>
            </a:r>
            <a:r>
              <a:rPr lang="fr-FR" sz="2800" dirty="0"/>
              <a:t> delivery, etc.)</a:t>
            </a:r>
          </a:p>
        </p:txBody>
      </p:sp>
      <p:sp>
        <p:nvSpPr>
          <p:cNvPr id="5" name="ZoneTexte 4"/>
          <p:cNvSpPr txBox="1"/>
          <p:nvPr/>
        </p:nvSpPr>
        <p:spPr>
          <a:xfrm>
            <a:off x="8890000" y="6489700"/>
            <a:ext cx="3276600" cy="338554"/>
          </a:xfrm>
          <a:prstGeom prst="rect">
            <a:avLst/>
          </a:prstGeom>
          <a:noFill/>
        </p:spPr>
        <p:txBody>
          <a:bodyPr wrap="square" rtlCol="0">
            <a:spAutoFit/>
          </a:bodyPr>
          <a:lstStyle/>
          <a:p>
            <a:pPr algn="r"/>
            <a:r>
              <a:rPr lang="fr-FR" sz="1600" dirty="0"/>
              <a:t>III- Les solutions envisageables </a:t>
            </a:r>
          </a:p>
        </p:txBody>
      </p:sp>
    </p:spTree>
    <p:extLst>
      <p:ext uri="{BB962C8B-B14F-4D97-AF65-F5344CB8AC3E}">
        <p14:creationId xmlns:p14="http://schemas.microsoft.com/office/powerpoint/2010/main" val="11140469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85060" y="6508214"/>
            <a:ext cx="5901189" cy="320040"/>
          </a:xfrm>
        </p:spPr>
        <p:txBody>
          <a:bodyPr/>
          <a:lstStyle/>
          <a:p>
            <a:r>
              <a:rPr lang="en-US"/>
              <a:t>Alain Picard - 29/05/20</a:t>
            </a:r>
            <a:endParaRPr lang="en-US" dirty="0"/>
          </a:p>
        </p:txBody>
      </p:sp>
      <p:graphicFrame>
        <p:nvGraphicFramePr>
          <p:cNvPr id="3" name="Tableau 2"/>
          <p:cNvGraphicFramePr>
            <a:graphicFrameLocks noGrp="1"/>
          </p:cNvGraphicFramePr>
          <p:nvPr>
            <p:extLst>
              <p:ext uri="{D42A27DB-BD31-4B8C-83A1-F6EECF244321}">
                <p14:modId xmlns:p14="http://schemas.microsoft.com/office/powerpoint/2010/main" val="2115297912"/>
              </p:ext>
            </p:extLst>
          </p:nvPr>
        </p:nvGraphicFramePr>
        <p:xfrm>
          <a:off x="127590" y="1722474"/>
          <a:ext cx="11979346" cy="3519377"/>
        </p:xfrm>
        <a:graphic>
          <a:graphicData uri="http://schemas.openxmlformats.org/drawingml/2006/table">
            <a:tbl>
              <a:tblPr firstRow="1" firstCol="1" bandRow="1">
                <a:solidFill>
                  <a:srgbClr val="FFC000"/>
                </a:solidFill>
                <a:tableStyleId>{5C22544A-7EE6-4342-B048-85BDC9FD1C3A}</a:tableStyleId>
              </a:tblPr>
              <a:tblGrid>
                <a:gridCol w="3963892">
                  <a:extLst>
                    <a:ext uri="{9D8B030D-6E8A-4147-A177-3AD203B41FA5}">
                      <a16:colId xmlns:a16="http://schemas.microsoft.com/office/drawing/2014/main" val="200759428"/>
                    </a:ext>
                  </a:extLst>
                </a:gridCol>
                <a:gridCol w="4007727">
                  <a:extLst>
                    <a:ext uri="{9D8B030D-6E8A-4147-A177-3AD203B41FA5}">
                      <a16:colId xmlns:a16="http://schemas.microsoft.com/office/drawing/2014/main" val="1448926552"/>
                    </a:ext>
                  </a:extLst>
                </a:gridCol>
                <a:gridCol w="4007727">
                  <a:extLst>
                    <a:ext uri="{9D8B030D-6E8A-4147-A177-3AD203B41FA5}">
                      <a16:colId xmlns:a16="http://schemas.microsoft.com/office/drawing/2014/main" val="1514194447"/>
                    </a:ext>
                  </a:extLst>
                </a:gridCol>
              </a:tblGrid>
              <a:tr h="0">
                <a:tc>
                  <a:txBody>
                    <a:bodyPr/>
                    <a:lstStyle/>
                    <a:p>
                      <a:pPr algn="ctr">
                        <a:lnSpc>
                          <a:spcPct val="115000"/>
                        </a:lnSpc>
                        <a:spcAft>
                          <a:spcPts val="0"/>
                        </a:spcAft>
                      </a:pPr>
                      <a:r>
                        <a:rPr lang="fr-FR" sz="2800">
                          <a:effectLst/>
                        </a:rPr>
                        <a:t>Visibilité/ Intelligence</a:t>
                      </a:r>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2800" dirty="0">
                          <a:effectLst/>
                        </a:rPr>
                        <a:t>Flexibilité/ Plateforme</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2800">
                          <a:effectLst/>
                        </a:rPr>
                        <a:t>Rapidité/ Automatisation</a:t>
                      </a:r>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39215012"/>
                  </a:ext>
                </a:extLst>
              </a:tr>
              <a:tr h="2537921">
                <a:tc>
                  <a:txBody>
                    <a:bodyPr/>
                    <a:lstStyle/>
                    <a:p>
                      <a:pPr marL="0" lvl="0" indent="0" algn="l" defTabSz="914400" rtl="0" eaLnBrk="1" latinLnBrk="0" hangingPunct="1">
                        <a:lnSpc>
                          <a:spcPct val="115000"/>
                        </a:lnSpc>
                        <a:spcAft>
                          <a:spcPts val="0"/>
                        </a:spcAft>
                        <a:buFont typeface="Calibri" panose="020F0502020204030204" pitchFamily="34" charset="0"/>
                        <a:buNone/>
                      </a:pPr>
                      <a:r>
                        <a:rPr lang="fr-FR" sz="2400" b="0" kern="1200" dirty="0">
                          <a:solidFill>
                            <a:schemeClr val="dk1"/>
                          </a:solidFill>
                          <a:effectLst/>
                          <a:latin typeface="+mn-lt"/>
                          <a:ea typeface="+mn-ea"/>
                          <a:cs typeface="+mn-cs"/>
                        </a:rPr>
                        <a:t>Exploitation de données existantes ou de nouvelles données collectées afin d’aider à la prise de décision, à l’optimisation et ultimement à la prédictibilité de l’activité</a:t>
                      </a:r>
                    </a:p>
                  </a:txBody>
                  <a:tcPr marL="68580" marR="68580" marT="0" marB="0">
                    <a:solidFill>
                      <a:schemeClr val="accent1">
                        <a:lumMod val="40000"/>
                        <a:lumOff val="60000"/>
                      </a:schemeClr>
                    </a:solidFill>
                  </a:tcPr>
                </a:tc>
                <a:tc>
                  <a:txBody>
                    <a:bodyPr/>
                    <a:lstStyle/>
                    <a:p>
                      <a:pPr marL="0" lvl="0" indent="0">
                        <a:lnSpc>
                          <a:spcPct val="115000"/>
                        </a:lnSpc>
                        <a:spcAft>
                          <a:spcPts val="0"/>
                        </a:spcAft>
                        <a:buFont typeface="Calibri" panose="020F0502020204030204" pitchFamily="34" charset="0"/>
                        <a:buNone/>
                      </a:pPr>
                      <a:r>
                        <a:rPr lang="fr-FR" sz="2400" b="0" dirty="0">
                          <a:effectLst/>
                        </a:rPr>
                        <a:t>Transparence, connectivité et intégration des différentes offres T&amp;L disponibles afin de gagner en souplesse et en compétitivité </a:t>
                      </a:r>
                      <a:endParaRPr lang="fr-FR"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lvl="0" indent="0">
                        <a:lnSpc>
                          <a:spcPct val="115000"/>
                        </a:lnSpc>
                        <a:spcAft>
                          <a:spcPts val="0"/>
                        </a:spcAft>
                        <a:buFont typeface="Calibri" panose="020F0502020204030204" pitchFamily="34" charset="0"/>
                        <a:buNone/>
                      </a:pPr>
                      <a:r>
                        <a:rPr lang="fr-FR" sz="2400" b="0" dirty="0">
                          <a:effectLst/>
                        </a:rPr>
                        <a:t>Automatisation de nombreuses opérations manuelles ou répétitives afin d’en augmenter la productivité… et de pallier le manque de main d’œuvre et de place </a:t>
                      </a:r>
                      <a:endParaRPr lang="fr-FR"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2166270784"/>
                  </a:ext>
                </a:extLst>
              </a:tr>
            </a:tbl>
          </a:graphicData>
        </a:graphic>
      </p:graphicFrame>
      <p:sp>
        <p:nvSpPr>
          <p:cNvPr id="5" name="ZoneTexte 4"/>
          <p:cNvSpPr txBox="1"/>
          <p:nvPr/>
        </p:nvSpPr>
        <p:spPr>
          <a:xfrm>
            <a:off x="8890000" y="6489700"/>
            <a:ext cx="3276600" cy="338554"/>
          </a:xfrm>
          <a:prstGeom prst="rect">
            <a:avLst/>
          </a:prstGeom>
          <a:noFill/>
        </p:spPr>
        <p:txBody>
          <a:bodyPr wrap="square" rtlCol="0">
            <a:spAutoFit/>
          </a:bodyPr>
          <a:lstStyle/>
          <a:p>
            <a:pPr algn="r"/>
            <a:r>
              <a:rPr lang="fr-FR" sz="1600" dirty="0"/>
              <a:t>III- Les solutions envisageables </a:t>
            </a:r>
          </a:p>
        </p:txBody>
      </p:sp>
    </p:spTree>
    <p:extLst>
      <p:ext uri="{BB962C8B-B14F-4D97-AF65-F5344CB8AC3E}">
        <p14:creationId xmlns:p14="http://schemas.microsoft.com/office/powerpoint/2010/main" val="38251256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57498" y="671924"/>
            <a:ext cx="11015035" cy="5724644"/>
          </a:xfrm>
          <a:prstGeom prst="rect">
            <a:avLst/>
          </a:prstGeom>
          <a:noFill/>
        </p:spPr>
        <p:txBody>
          <a:bodyPr wrap="square" rtlCol="0">
            <a:spAutoFit/>
          </a:bodyPr>
          <a:lstStyle/>
          <a:p>
            <a:pPr algn="just"/>
            <a:r>
              <a:rPr lang="fr-FR" sz="2800" b="1" dirty="0"/>
              <a:t>2- </a:t>
            </a:r>
            <a:r>
              <a:rPr lang="fr-FR" sz="2800" b="1" u="sng" dirty="0"/>
              <a:t>Les recommandations du rapport pour une chaîne logistique </a:t>
            </a:r>
            <a:r>
              <a:rPr lang="fr-FR" sz="2800" b="1" dirty="0"/>
              <a:t>	</a:t>
            </a:r>
            <a:r>
              <a:rPr lang="fr-FR" sz="2800" b="1" u="sng" dirty="0"/>
              <a:t>plus compétitive</a:t>
            </a:r>
            <a:r>
              <a:rPr lang="fr-FR" sz="2800" b="1" dirty="0"/>
              <a:t> </a:t>
            </a:r>
            <a:r>
              <a:rPr lang="fr-FR" sz="2800" dirty="0"/>
              <a:t>:</a:t>
            </a:r>
          </a:p>
          <a:p>
            <a:pPr algn="just"/>
            <a:endParaRPr lang="fr-FR" sz="2800" dirty="0"/>
          </a:p>
          <a:p>
            <a:pPr marL="893763" indent="-457200" algn="just">
              <a:buFont typeface="Gill Sans MT" panose="020B0502020104020203" pitchFamily="34" charset="0"/>
              <a:buChar char="*"/>
              <a:tabLst>
                <a:tab pos="265113" algn="l"/>
              </a:tabLst>
            </a:pPr>
            <a:r>
              <a:rPr lang="fr-FR" sz="2800" dirty="0"/>
              <a:t>Coordination stratégique nationale et régionale à l’image de l’Allemagne pour dessiner avec les pouvoirs publics des politiques long terme</a:t>
            </a:r>
          </a:p>
          <a:p>
            <a:pPr marL="436563" algn="just">
              <a:tabLst>
                <a:tab pos="265113" algn="l"/>
              </a:tabLst>
            </a:pPr>
            <a:endParaRPr lang="fr-FR" sz="1000" dirty="0"/>
          </a:p>
          <a:p>
            <a:pPr marL="893763" indent="-457200" algn="just">
              <a:buFont typeface="Gill Sans MT" panose="020B0502020104020203" pitchFamily="34" charset="0"/>
              <a:buChar char="*"/>
              <a:tabLst>
                <a:tab pos="265113" algn="l"/>
              </a:tabLst>
            </a:pPr>
            <a:r>
              <a:rPr lang="fr-FR" sz="2800" dirty="0"/>
              <a:t>Rendre les métiers plus attractifs y compris par un gros effort de formation</a:t>
            </a:r>
          </a:p>
          <a:p>
            <a:pPr marL="436563" algn="just">
              <a:tabLst>
                <a:tab pos="265113" algn="l"/>
              </a:tabLst>
            </a:pPr>
            <a:endParaRPr lang="fr-FR" sz="1000" dirty="0"/>
          </a:p>
          <a:p>
            <a:pPr marL="893763" indent="-457200" algn="just">
              <a:buFont typeface="Gill Sans MT" panose="020B0502020104020203" pitchFamily="34" charset="0"/>
              <a:buChar char="*"/>
              <a:tabLst>
                <a:tab pos="265113" algn="l"/>
              </a:tabLst>
            </a:pPr>
            <a:r>
              <a:rPr lang="fr-FR" sz="2800" dirty="0"/>
              <a:t>Rétablir les conditions de compétitivité des transporteurs français.</a:t>
            </a:r>
          </a:p>
          <a:p>
            <a:pPr marL="436563" algn="just">
              <a:tabLst>
                <a:tab pos="265113" algn="l"/>
              </a:tabLst>
            </a:pPr>
            <a:endParaRPr lang="fr-FR" sz="1000" dirty="0"/>
          </a:p>
          <a:p>
            <a:pPr marL="893763" indent="-457200" algn="just">
              <a:buFont typeface="Gill Sans MT" panose="020B0502020104020203" pitchFamily="34" charset="0"/>
              <a:buChar char="*"/>
              <a:tabLst>
                <a:tab pos="265113" algn="l"/>
              </a:tabLst>
            </a:pPr>
            <a:r>
              <a:rPr lang="fr-FR" sz="2800" dirty="0"/>
              <a:t>Planifier l’aménagement </a:t>
            </a:r>
            <a:r>
              <a:rPr lang="fr-FR" sz="2800" dirty="0" err="1"/>
              <a:t>multi-modal</a:t>
            </a:r>
            <a:r>
              <a:rPr lang="fr-FR" sz="2800" dirty="0"/>
              <a:t> des grands espaces logistiques de manière coordonnée au niveau des axes</a:t>
            </a:r>
          </a:p>
          <a:p>
            <a:pPr algn="just">
              <a:tabLst>
                <a:tab pos="265113" algn="l"/>
              </a:tabLst>
            </a:pPr>
            <a:endParaRPr lang="fr-FR" sz="2800" dirty="0"/>
          </a:p>
        </p:txBody>
      </p:sp>
      <p:sp>
        <p:nvSpPr>
          <p:cNvPr id="4" name="ZoneTexte 3"/>
          <p:cNvSpPr txBox="1"/>
          <p:nvPr/>
        </p:nvSpPr>
        <p:spPr>
          <a:xfrm>
            <a:off x="8890000" y="6489700"/>
            <a:ext cx="3276600" cy="338554"/>
          </a:xfrm>
          <a:prstGeom prst="rect">
            <a:avLst/>
          </a:prstGeom>
          <a:noFill/>
        </p:spPr>
        <p:txBody>
          <a:bodyPr wrap="square" rtlCol="0">
            <a:spAutoFit/>
          </a:bodyPr>
          <a:lstStyle/>
          <a:p>
            <a:pPr algn="r"/>
            <a:r>
              <a:rPr lang="fr-FR" sz="1600" dirty="0"/>
              <a:t>III- Les solutions envisageables </a:t>
            </a:r>
          </a:p>
        </p:txBody>
      </p:sp>
      <p:sp>
        <p:nvSpPr>
          <p:cNvPr id="3" name="Espace réservé du pied de page 2"/>
          <p:cNvSpPr>
            <a:spLocks noGrp="1"/>
          </p:cNvSpPr>
          <p:nvPr>
            <p:ph type="ftr" sz="quarter" idx="11"/>
          </p:nvPr>
        </p:nvSpPr>
        <p:spPr/>
        <p:txBody>
          <a:bodyPr/>
          <a:lstStyle/>
          <a:p>
            <a:r>
              <a:rPr lang="en-US"/>
              <a:t>Alain Picard - 29/05/20</a:t>
            </a:r>
            <a:endParaRPr lang="en-US" dirty="0"/>
          </a:p>
        </p:txBody>
      </p:sp>
    </p:spTree>
    <p:extLst>
      <p:ext uri="{BB962C8B-B14F-4D97-AF65-F5344CB8AC3E}">
        <p14:creationId xmlns:p14="http://schemas.microsoft.com/office/powerpoint/2010/main" val="15456907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65642" y="509182"/>
            <a:ext cx="11353800" cy="5262979"/>
          </a:xfrm>
          <a:prstGeom prst="rect">
            <a:avLst/>
          </a:prstGeom>
          <a:noFill/>
        </p:spPr>
        <p:txBody>
          <a:bodyPr wrap="square" rtlCol="0">
            <a:spAutoFit/>
          </a:bodyPr>
          <a:lstStyle/>
          <a:p>
            <a:endParaRPr lang="fr-FR" dirty="0"/>
          </a:p>
          <a:p>
            <a:pPr>
              <a:tabLst>
                <a:tab pos="361950" algn="l"/>
              </a:tabLst>
            </a:pPr>
            <a:r>
              <a:rPr lang="fr-FR" sz="2800" b="1" dirty="0"/>
              <a:t>3- </a:t>
            </a:r>
            <a:r>
              <a:rPr lang="fr-FR" sz="2800" b="1" u="sng" dirty="0"/>
              <a:t>Réinvestir massivement dans l’infrastructure en particulier </a:t>
            </a:r>
            <a:r>
              <a:rPr lang="fr-FR" sz="2800" b="1" dirty="0"/>
              <a:t>	</a:t>
            </a:r>
            <a:r>
              <a:rPr lang="fr-FR" sz="2800" b="1" u="sng" dirty="0"/>
              <a:t>ferroviaire</a:t>
            </a:r>
            <a:endParaRPr lang="fr-FR" sz="2800" dirty="0"/>
          </a:p>
          <a:p>
            <a:pPr>
              <a:tabLst>
                <a:tab pos="361950" algn="l"/>
              </a:tabLst>
            </a:pPr>
            <a:endParaRPr lang="fr-FR" sz="2800" dirty="0"/>
          </a:p>
          <a:p>
            <a:pPr marL="893763" indent="-457200" algn="just">
              <a:buFont typeface="Gill Sans MT" panose="020B0502020104020203" pitchFamily="34" charset="0"/>
              <a:buChar char="*"/>
              <a:tabLst>
                <a:tab pos="265113" algn="l"/>
              </a:tabLst>
            </a:pPr>
            <a:r>
              <a:rPr lang="fr-FR" sz="2800" dirty="0"/>
              <a:t>Le trafic ferroviaire de marchandises majoritairement à l’est d’une ligne Le Havre-Marseille  donc en superposition avec le trafic de voyageurs et  sur des nœuds ferroviaires d’importance comme Lyon ou Dijon</a:t>
            </a:r>
          </a:p>
          <a:p>
            <a:pPr marL="436563" algn="just">
              <a:tabLst>
                <a:tab pos="265113" algn="l"/>
              </a:tabLst>
            </a:pPr>
            <a:endParaRPr lang="fr-FR" sz="1000" dirty="0"/>
          </a:p>
          <a:p>
            <a:pPr marL="893763" indent="-457200" algn="just">
              <a:buFont typeface="Gill Sans MT" panose="020B0502020104020203" pitchFamily="34" charset="0"/>
              <a:buChar char="*"/>
              <a:tabLst>
                <a:tab pos="265113" algn="l"/>
              </a:tabLst>
            </a:pPr>
            <a:r>
              <a:rPr lang="fr-FR" sz="2800" dirty="0"/>
              <a:t>Le contournement de l’Ile de France reste un problème majeur y compris avec une hostilité des élus</a:t>
            </a:r>
          </a:p>
          <a:p>
            <a:pPr marL="436563" algn="just">
              <a:tabLst>
                <a:tab pos="265113" algn="l"/>
              </a:tabLst>
            </a:pPr>
            <a:endParaRPr lang="fr-FR" sz="1000" dirty="0"/>
          </a:p>
          <a:p>
            <a:pPr marL="893763" indent="-457200" algn="just">
              <a:buFont typeface="Gill Sans MT" panose="020B0502020104020203" pitchFamily="34" charset="0"/>
              <a:buChar char="*"/>
              <a:tabLst>
                <a:tab pos="265113" algn="l"/>
              </a:tabLst>
            </a:pPr>
            <a:r>
              <a:rPr lang="fr-FR" sz="2800" dirty="0"/>
              <a:t>Le développement de ce mode = un effort important sur le réseau classique, sur le traitement des nœuds ainsi que les triages</a:t>
            </a:r>
          </a:p>
          <a:p>
            <a:endParaRPr lang="fr-FR" dirty="0"/>
          </a:p>
        </p:txBody>
      </p:sp>
      <p:sp>
        <p:nvSpPr>
          <p:cNvPr id="3" name="Espace réservé du pied de page 2"/>
          <p:cNvSpPr>
            <a:spLocks noGrp="1"/>
          </p:cNvSpPr>
          <p:nvPr>
            <p:ph type="ftr" sz="quarter" idx="11"/>
          </p:nvPr>
        </p:nvSpPr>
        <p:spPr>
          <a:xfrm>
            <a:off x="132908" y="6489700"/>
            <a:ext cx="3195084" cy="344686"/>
          </a:xfrm>
        </p:spPr>
        <p:txBody>
          <a:bodyPr/>
          <a:lstStyle/>
          <a:p>
            <a:r>
              <a:rPr lang="en-US" dirty="0"/>
              <a:t>Alain Picard - 29/05/20</a:t>
            </a:r>
          </a:p>
        </p:txBody>
      </p:sp>
      <p:sp>
        <p:nvSpPr>
          <p:cNvPr id="5" name="ZoneTexte 4"/>
          <p:cNvSpPr txBox="1"/>
          <p:nvPr/>
        </p:nvSpPr>
        <p:spPr>
          <a:xfrm>
            <a:off x="8890000" y="6489700"/>
            <a:ext cx="3276600" cy="338554"/>
          </a:xfrm>
          <a:prstGeom prst="rect">
            <a:avLst/>
          </a:prstGeom>
          <a:noFill/>
        </p:spPr>
        <p:txBody>
          <a:bodyPr wrap="square" rtlCol="0">
            <a:spAutoFit/>
          </a:bodyPr>
          <a:lstStyle/>
          <a:p>
            <a:pPr algn="r"/>
            <a:r>
              <a:rPr lang="fr-FR" sz="1600" dirty="0"/>
              <a:t>III- Les solutions envisageables </a:t>
            </a:r>
          </a:p>
        </p:txBody>
      </p:sp>
    </p:spTree>
    <p:extLst>
      <p:ext uri="{BB962C8B-B14F-4D97-AF65-F5344CB8AC3E}">
        <p14:creationId xmlns:p14="http://schemas.microsoft.com/office/powerpoint/2010/main" val="3722633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9FBD5C-FE62-4A11-A492-2D90D8AE5493}"/>
              </a:ext>
            </a:extLst>
          </p:cNvPr>
          <p:cNvSpPr>
            <a:spLocks noGrp="1"/>
          </p:cNvSpPr>
          <p:nvPr>
            <p:ph type="title"/>
          </p:nvPr>
        </p:nvSpPr>
        <p:spPr>
          <a:xfrm>
            <a:off x="1499191" y="468535"/>
            <a:ext cx="9462975" cy="761999"/>
          </a:xfrm>
        </p:spPr>
        <p:txBody>
          <a:bodyPr>
            <a:noAutofit/>
          </a:bodyPr>
          <a:lstStyle/>
          <a:p>
            <a:r>
              <a:rPr lang="fr-FR" dirty="0"/>
              <a:t>Le transport de marchandises</a:t>
            </a:r>
            <a:br>
              <a:rPr lang="fr-FR" dirty="0"/>
            </a:br>
            <a:r>
              <a:rPr lang="fr-FR" dirty="0"/>
              <a:t>un maillon des chaines logistiques</a:t>
            </a:r>
          </a:p>
        </p:txBody>
      </p:sp>
      <p:sp>
        <p:nvSpPr>
          <p:cNvPr id="4" name="Espace réservé du pied de page 3">
            <a:extLst>
              <a:ext uri="{FF2B5EF4-FFF2-40B4-BE49-F238E27FC236}">
                <a16:creationId xmlns:a16="http://schemas.microsoft.com/office/drawing/2014/main" id="{5E4C5E57-9C68-40E5-8929-85590E6D2BC5}"/>
              </a:ext>
            </a:extLst>
          </p:cNvPr>
          <p:cNvSpPr>
            <a:spLocks noGrp="1"/>
          </p:cNvSpPr>
          <p:nvPr>
            <p:ph type="ftr" sz="quarter" idx="11"/>
          </p:nvPr>
        </p:nvSpPr>
        <p:spPr/>
        <p:txBody>
          <a:bodyPr/>
          <a:lstStyle/>
          <a:p>
            <a:r>
              <a:rPr lang="en-US"/>
              <a:t>Alain Picard - 29/05/20</a:t>
            </a:r>
            <a:endParaRPr lang="en-US" dirty="0"/>
          </a:p>
        </p:txBody>
      </p:sp>
      <p:pic>
        <p:nvPicPr>
          <p:cNvPr id="8" name="Espace réservé du contenu 7">
            <a:extLst>
              <a:ext uri="{FF2B5EF4-FFF2-40B4-BE49-F238E27FC236}">
                <a16:creationId xmlns:a16="http://schemas.microsoft.com/office/drawing/2014/main" id="{BD1D986B-BCE8-4BC0-B040-B647D882E417}"/>
              </a:ext>
            </a:extLst>
          </p:cNvPr>
          <p:cNvPicPr>
            <a:picLocks noGrp="1" noChangeAspect="1"/>
          </p:cNvPicPr>
          <p:nvPr>
            <p:ph idx="1"/>
          </p:nvPr>
        </p:nvPicPr>
        <p:blipFill>
          <a:blip r:embed="rId2"/>
          <a:stretch>
            <a:fillRect/>
          </a:stretch>
        </p:blipFill>
        <p:spPr>
          <a:xfrm>
            <a:off x="1794510" y="1417320"/>
            <a:ext cx="8606789" cy="4880610"/>
          </a:xfrm>
          <a:prstGeom prst="rect">
            <a:avLst/>
          </a:prstGeom>
        </p:spPr>
      </p:pic>
    </p:spTree>
    <p:extLst>
      <p:ext uri="{BB962C8B-B14F-4D97-AF65-F5344CB8AC3E}">
        <p14:creationId xmlns:p14="http://schemas.microsoft.com/office/powerpoint/2010/main" val="13016394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1E58979A-4FF9-4299-9021-B6DB9F46CBDC}"/>
              </a:ext>
            </a:extLst>
          </p:cNvPr>
          <p:cNvSpPr>
            <a:spLocks noGrp="1"/>
          </p:cNvSpPr>
          <p:nvPr>
            <p:ph type="ftr" sz="quarter" idx="11"/>
          </p:nvPr>
        </p:nvSpPr>
        <p:spPr/>
        <p:txBody>
          <a:bodyPr/>
          <a:lstStyle/>
          <a:p>
            <a:r>
              <a:rPr lang="en-US"/>
              <a:t>Alain Picard - 29/05/20</a:t>
            </a:r>
            <a:endParaRPr lang="en-US" dirty="0"/>
          </a:p>
        </p:txBody>
      </p:sp>
      <p:sp>
        <p:nvSpPr>
          <p:cNvPr id="6" name="Titre 1"/>
          <p:cNvSpPr txBox="1">
            <a:spLocks/>
          </p:cNvSpPr>
          <p:nvPr/>
        </p:nvSpPr>
        <p:spPr>
          <a:xfrm>
            <a:off x="1936858" y="1574037"/>
            <a:ext cx="8361229" cy="309597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fr-FR" sz="3800" dirty="0">
                <a:solidFill>
                  <a:srgbClr val="262626"/>
                </a:solidFill>
              </a:rPr>
              <a:t>LE TRANSPORT DE MARCHANDISES EN France</a:t>
            </a:r>
          </a:p>
        </p:txBody>
      </p:sp>
    </p:spTree>
    <p:extLst>
      <p:ext uri="{BB962C8B-B14F-4D97-AF65-F5344CB8AC3E}">
        <p14:creationId xmlns:p14="http://schemas.microsoft.com/office/powerpoint/2010/main" val="2628718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356616" y="237744"/>
            <a:ext cx="11052119" cy="4051300"/>
          </a:xfrm>
        </p:spPr>
        <p:txBody>
          <a:bodyPr>
            <a:normAutofit/>
          </a:bodyPr>
          <a:lstStyle/>
          <a:p>
            <a:pPr algn="just">
              <a:buClrTx/>
            </a:pPr>
            <a:r>
              <a:rPr lang="fr-FR" sz="2800" dirty="0"/>
              <a:t>Le transport de marchandises :</a:t>
            </a:r>
          </a:p>
          <a:p>
            <a:pPr marL="814388" lvl="1" indent="-457200" algn="just">
              <a:buClrTx/>
              <a:buFont typeface="Gill Sans MT" panose="020B0502020104020203" pitchFamily="34" charset="0"/>
              <a:buChar char="*"/>
              <a:tabLst>
                <a:tab pos="630238" algn="l"/>
              </a:tabLst>
            </a:pPr>
            <a:r>
              <a:rPr lang="fr-FR" sz="2800" i="0" dirty="0"/>
              <a:t>Un rôle dans la vie économique du pays et de sa compétitivité</a:t>
            </a:r>
          </a:p>
          <a:p>
            <a:pPr marL="814388" lvl="1" indent="-457200" algn="just">
              <a:buClrTx/>
              <a:buFont typeface="Gill Sans MT" panose="020B0502020104020203" pitchFamily="34" charset="0"/>
              <a:buChar char="*"/>
              <a:tabLst>
                <a:tab pos="630238" algn="l"/>
              </a:tabLst>
            </a:pPr>
            <a:r>
              <a:rPr lang="fr-FR" sz="2800" dirty="0"/>
              <a:t>1,8 millions employés dont 400 000 dans le transport proprement dit</a:t>
            </a:r>
          </a:p>
          <a:p>
            <a:pPr marL="357188" lvl="1" indent="0" algn="just">
              <a:buClrTx/>
              <a:buNone/>
              <a:tabLst>
                <a:tab pos="630238" algn="l"/>
              </a:tabLst>
            </a:pPr>
            <a:endParaRPr lang="fr-FR" sz="1100" dirty="0"/>
          </a:p>
          <a:p>
            <a:pPr algn="just">
              <a:buClrTx/>
            </a:pPr>
            <a:r>
              <a:rPr lang="fr-FR" sz="2800" dirty="0"/>
              <a:t>Une faiblesse évidente de la performance logistique du pays (classement Banque Mondiale)</a:t>
            </a:r>
          </a:p>
        </p:txBody>
      </p:sp>
      <p:graphicFrame>
        <p:nvGraphicFramePr>
          <p:cNvPr id="6" name="Tableau 5"/>
          <p:cNvGraphicFramePr>
            <a:graphicFrameLocks noGrp="1"/>
          </p:cNvGraphicFramePr>
          <p:nvPr>
            <p:extLst>
              <p:ext uri="{D42A27DB-BD31-4B8C-83A1-F6EECF244321}">
                <p14:modId xmlns:p14="http://schemas.microsoft.com/office/powerpoint/2010/main" val="2384769451"/>
              </p:ext>
            </p:extLst>
          </p:nvPr>
        </p:nvGraphicFramePr>
        <p:xfrm>
          <a:off x="1492874" y="3683287"/>
          <a:ext cx="9167352" cy="2311400"/>
        </p:xfrm>
        <a:graphic>
          <a:graphicData uri="http://schemas.openxmlformats.org/drawingml/2006/table">
            <a:tbl>
              <a:tblPr firstRow="1" bandRow="1">
                <a:tableStyleId>{5C22544A-7EE6-4342-B048-85BDC9FD1C3A}</a:tableStyleId>
              </a:tblPr>
              <a:tblGrid>
                <a:gridCol w="2291838">
                  <a:extLst>
                    <a:ext uri="{9D8B030D-6E8A-4147-A177-3AD203B41FA5}">
                      <a16:colId xmlns:a16="http://schemas.microsoft.com/office/drawing/2014/main" val="2855114476"/>
                    </a:ext>
                  </a:extLst>
                </a:gridCol>
                <a:gridCol w="2291838">
                  <a:extLst>
                    <a:ext uri="{9D8B030D-6E8A-4147-A177-3AD203B41FA5}">
                      <a16:colId xmlns:a16="http://schemas.microsoft.com/office/drawing/2014/main" val="2019620125"/>
                    </a:ext>
                  </a:extLst>
                </a:gridCol>
                <a:gridCol w="2291838">
                  <a:extLst>
                    <a:ext uri="{9D8B030D-6E8A-4147-A177-3AD203B41FA5}">
                      <a16:colId xmlns:a16="http://schemas.microsoft.com/office/drawing/2014/main" val="3583231095"/>
                    </a:ext>
                  </a:extLst>
                </a:gridCol>
                <a:gridCol w="2291838">
                  <a:extLst>
                    <a:ext uri="{9D8B030D-6E8A-4147-A177-3AD203B41FA5}">
                      <a16:colId xmlns:a16="http://schemas.microsoft.com/office/drawing/2014/main" val="2104754428"/>
                    </a:ext>
                  </a:extLst>
                </a:gridCol>
              </a:tblGrid>
              <a:tr h="436484">
                <a:tc>
                  <a:txBody>
                    <a:bodyPr/>
                    <a:lstStyle/>
                    <a:p>
                      <a:pPr algn="l"/>
                      <a:endParaRPr lang="fr-FR" sz="2400" dirty="0">
                        <a:latin typeface="+mn-lt"/>
                      </a:endParaRPr>
                    </a:p>
                  </a:txBody>
                  <a:tcPr/>
                </a:tc>
                <a:tc>
                  <a:txBody>
                    <a:bodyPr/>
                    <a:lstStyle/>
                    <a:p>
                      <a:pPr algn="ctr"/>
                      <a:r>
                        <a:rPr lang="fr-FR" sz="2400" dirty="0">
                          <a:latin typeface="+mn-lt"/>
                        </a:rPr>
                        <a:t>2018</a:t>
                      </a:r>
                    </a:p>
                  </a:txBody>
                  <a:tcPr/>
                </a:tc>
                <a:tc>
                  <a:txBody>
                    <a:bodyPr/>
                    <a:lstStyle/>
                    <a:p>
                      <a:pPr algn="ctr"/>
                      <a:r>
                        <a:rPr lang="fr-FR" sz="2400" dirty="0">
                          <a:latin typeface="+mn-lt"/>
                        </a:rPr>
                        <a:t>2012</a:t>
                      </a:r>
                    </a:p>
                  </a:txBody>
                  <a:tcPr/>
                </a:tc>
                <a:tc>
                  <a:txBody>
                    <a:bodyPr/>
                    <a:lstStyle/>
                    <a:p>
                      <a:pPr algn="ctr"/>
                      <a:r>
                        <a:rPr lang="fr-FR" sz="2400" dirty="0">
                          <a:latin typeface="+mn-lt"/>
                        </a:rPr>
                        <a:t>2007</a:t>
                      </a:r>
                    </a:p>
                  </a:txBody>
                  <a:tcPr/>
                </a:tc>
                <a:extLst>
                  <a:ext uri="{0D108BD9-81ED-4DB2-BD59-A6C34878D82A}">
                    <a16:rowId xmlns:a16="http://schemas.microsoft.com/office/drawing/2014/main" val="2706145857"/>
                  </a:ext>
                </a:extLst>
              </a:tr>
              <a:tr h="482600">
                <a:tc>
                  <a:txBody>
                    <a:bodyPr/>
                    <a:lstStyle/>
                    <a:p>
                      <a:pPr algn="l"/>
                      <a:r>
                        <a:rPr lang="fr-FR" sz="2400" dirty="0">
                          <a:latin typeface="+mn-lt"/>
                        </a:rPr>
                        <a:t>1 ALLEMAGNE</a:t>
                      </a:r>
                    </a:p>
                  </a:txBody>
                  <a:tcPr/>
                </a:tc>
                <a:tc>
                  <a:txBody>
                    <a:body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fr-FR" sz="2400" b="0" i="0" u="none" strike="noStrike" kern="1200" cap="none" spc="0" normalizeH="0" baseline="0" noProof="0" dirty="0">
                          <a:ln>
                            <a:noFill/>
                          </a:ln>
                          <a:solidFill>
                            <a:srgbClr val="191B0E"/>
                          </a:solidFill>
                          <a:effectLst/>
                          <a:uLnTx/>
                          <a:uFillTx/>
                          <a:latin typeface="+mn-lt"/>
                          <a:ea typeface="+mn-ea"/>
                          <a:cs typeface="+mn-cs"/>
                        </a:rPr>
                        <a:t>4,19</a:t>
                      </a:r>
                    </a:p>
                  </a:txBody>
                  <a:tcPr/>
                </a:tc>
                <a:tc>
                  <a:txBody>
                    <a:body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fr-FR" sz="2400" b="0" i="0" u="none" strike="noStrike" kern="1200" cap="none" spc="0" normalizeH="0" baseline="0" noProof="0" dirty="0">
                          <a:ln>
                            <a:noFill/>
                          </a:ln>
                          <a:solidFill>
                            <a:srgbClr val="191B0E"/>
                          </a:solidFill>
                          <a:effectLst/>
                          <a:uLnTx/>
                          <a:uFillTx/>
                          <a:latin typeface="+mn-lt"/>
                          <a:ea typeface="+mn-ea"/>
                          <a:cs typeface="+mn-cs"/>
                        </a:rPr>
                        <a:t>4,03</a:t>
                      </a:r>
                    </a:p>
                  </a:txBody>
                  <a:tcPr/>
                </a:tc>
                <a:tc>
                  <a:txBody>
                    <a:body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fr-FR" sz="2400" b="0" i="0" u="none" strike="noStrike" kern="1200" cap="none" spc="0" normalizeH="0" baseline="0" noProof="0" dirty="0">
                          <a:ln>
                            <a:noFill/>
                          </a:ln>
                          <a:solidFill>
                            <a:srgbClr val="191B0E"/>
                          </a:solidFill>
                          <a:effectLst/>
                          <a:uLnTx/>
                          <a:uFillTx/>
                          <a:latin typeface="+mn-lt"/>
                          <a:ea typeface="+mn-ea"/>
                          <a:cs typeface="+mn-cs"/>
                        </a:rPr>
                        <a:t>4,1</a:t>
                      </a:r>
                    </a:p>
                  </a:txBody>
                  <a:tcPr/>
                </a:tc>
                <a:extLst>
                  <a:ext uri="{0D108BD9-81ED-4DB2-BD59-A6C34878D82A}">
                    <a16:rowId xmlns:a16="http://schemas.microsoft.com/office/drawing/2014/main" val="2524953520"/>
                  </a:ext>
                </a:extLst>
              </a:tr>
              <a:tr h="436484">
                <a:tc>
                  <a:txBody>
                    <a:bodyPr/>
                    <a:lstStyle/>
                    <a:p>
                      <a:pPr algn="l"/>
                      <a:r>
                        <a:rPr lang="fr-FR" sz="2400" dirty="0">
                          <a:latin typeface="+mn-lt"/>
                        </a:rPr>
                        <a:t>2 PAYS-BAS</a:t>
                      </a:r>
                    </a:p>
                  </a:txBody>
                  <a:tcPr/>
                </a:tc>
                <a:tc>
                  <a:txBody>
                    <a:bodyPr/>
                    <a:lstStyle/>
                    <a:p>
                      <a:pPr algn="ctr"/>
                      <a:r>
                        <a:rPr lang="fr-FR" sz="2400" dirty="0">
                          <a:latin typeface="+mn-lt"/>
                        </a:rPr>
                        <a:t>4,07</a:t>
                      </a:r>
                    </a:p>
                  </a:txBody>
                  <a:tcPr/>
                </a:tc>
                <a:tc>
                  <a:txBody>
                    <a:bodyPr/>
                    <a:lstStyle/>
                    <a:p>
                      <a:pPr algn="ctr"/>
                      <a:r>
                        <a:rPr lang="fr-FR" sz="2400" dirty="0">
                          <a:latin typeface="+mn-lt"/>
                        </a:rPr>
                        <a:t>4,02</a:t>
                      </a:r>
                    </a:p>
                  </a:txBody>
                  <a:tcPr/>
                </a:tc>
                <a:tc>
                  <a:txBody>
                    <a:bodyPr/>
                    <a:lstStyle/>
                    <a:p>
                      <a:pPr algn="ctr"/>
                      <a:r>
                        <a:rPr lang="fr-FR" sz="2400" dirty="0">
                          <a:latin typeface="+mn-lt"/>
                        </a:rPr>
                        <a:t>4,18</a:t>
                      </a:r>
                    </a:p>
                  </a:txBody>
                  <a:tcPr/>
                </a:tc>
                <a:extLst>
                  <a:ext uri="{0D108BD9-81ED-4DB2-BD59-A6C34878D82A}">
                    <a16:rowId xmlns:a16="http://schemas.microsoft.com/office/drawing/2014/main" val="2093765519"/>
                  </a:ext>
                </a:extLst>
              </a:tr>
              <a:tr h="436484">
                <a:tc>
                  <a:txBody>
                    <a:bodyPr/>
                    <a:lstStyle/>
                    <a:p>
                      <a:pPr algn="l"/>
                      <a:r>
                        <a:rPr lang="fr-FR" sz="2400" dirty="0">
                          <a:latin typeface="+mn-lt"/>
                        </a:rPr>
                        <a:t>3</a:t>
                      </a:r>
                      <a:r>
                        <a:rPr lang="fr-FR" sz="2400" baseline="0" dirty="0">
                          <a:latin typeface="+mn-lt"/>
                        </a:rPr>
                        <a:t> SUEDE</a:t>
                      </a:r>
                      <a:endParaRPr lang="fr-FR" sz="2400" dirty="0">
                        <a:latin typeface="+mn-lt"/>
                      </a:endParaRPr>
                    </a:p>
                  </a:txBody>
                  <a:tcPr/>
                </a:tc>
                <a:tc>
                  <a:txBody>
                    <a:bodyPr/>
                    <a:lstStyle/>
                    <a:p>
                      <a:pPr algn="ctr"/>
                      <a:r>
                        <a:rPr lang="fr-FR" sz="2400" dirty="0">
                          <a:latin typeface="+mn-lt"/>
                        </a:rPr>
                        <a:t>4,07</a:t>
                      </a:r>
                    </a:p>
                  </a:txBody>
                  <a:tcPr/>
                </a:tc>
                <a:tc>
                  <a:txBody>
                    <a:bodyPr/>
                    <a:lstStyle/>
                    <a:p>
                      <a:pPr algn="ctr"/>
                      <a:r>
                        <a:rPr lang="fr-FR" sz="2400" dirty="0">
                          <a:latin typeface="+mn-lt"/>
                        </a:rPr>
                        <a:t>3,85</a:t>
                      </a:r>
                    </a:p>
                  </a:txBody>
                  <a:tcPr/>
                </a:tc>
                <a:tc>
                  <a:txBody>
                    <a:bodyPr/>
                    <a:lstStyle/>
                    <a:p>
                      <a:pPr algn="ctr"/>
                      <a:r>
                        <a:rPr lang="fr-FR" sz="2400" dirty="0">
                          <a:latin typeface="+mn-lt"/>
                        </a:rPr>
                        <a:t>4,08</a:t>
                      </a:r>
                    </a:p>
                  </a:txBody>
                  <a:tcPr/>
                </a:tc>
                <a:extLst>
                  <a:ext uri="{0D108BD9-81ED-4DB2-BD59-A6C34878D82A}">
                    <a16:rowId xmlns:a16="http://schemas.microsoft.com/office/drawing/2014/main" val="4041377983"/>
                  </a:ext>
                </a:extLst>
              </a:tr>
              <a:tr h="436484">
                <a:tc>
                  <a:txBody>
                    <a:bodyPr/>
                    <a:lstStyle/>
                    <a:p>
                      <a:pPr algn="l"/>
                      <a:r>
                        <a:rPr lang="fr-FR" sz="2400" dirty="0">
                          <a:latin typeface="+mn-lt"/>
                        </a:rPr>
                        <a:t>15 FRANCE</a:t>
                      </a:r>
                    </a:p>
                  </a:txBody>
                  <a:tcPr/>
                </a:tc>
                <a:tc>
                  <a:txBody>
                    <a:bodyPr/>
                    <a:lstStyle/>
                    <a:p>
                      <a:pPr algn="ctr"/>
                      <a:r>
                        <a:rPr lang="fr-FR" sz="2400" dirty="0">
                          <a:latin typeface="+mn-lt"/>
                        </a:rPr>
                        <a:t>3,86</a:t>
                      </a:r>
                    </a:p>
                  </a:txBody>
                  <a:tcPr/>
                </a:tc>
                <a:tc>
                  <a:txBody>
                    <a:bodyPr/>
                    <a:lstStyle/>
                    <a:p>
                      <a:pPr algn="ctr"/>
                      <a:r>
                        <a:rPr lang="fr-FR" sz="2400" dirty="0">
                          <a:latin typeface="+mn-lt"/>
                        </a:rPr>
                        <a:t>3,85</a:t>
                      </a:r>
                    </a:p>
                  </a:txBody>
                  <a:tcPr/>
                </a:tc>
                <a:tc>
                  <a:txBody>
                    <a:bodyPr/>
                    <a:lstStyle/>
                    <a:p>
                      <a:pPr algn="ctr"/>
                      <a:r>
                        <a:rPr lang="fr-FR" sz="2400" dirty="0">
                          <a:latin typeface="+mn-lt"/>
                        </a:rPr>
                        <a:t>3,76</a:t>
                      </a:r>
                    </a:p>
                  </a:txBody>
                  <a:tcPr/>
                </a:tc>
                <a:extLst>
                  <a:ext uri="{0D108BD9-81ED-4DB2-BD59-A6C34878D82A}">
                    <a16:rowId xmlns:a16="http://schemas.microsoft.com/office/drawing/2014/main" val="1912996946"/>
                  </a:ext>
                </a:extLst>
              </a:tr>
            </a:tbl>
          </a:graphicData>
        </a:graphic>
      </p:graphicFrame>
      <p:sp>
        <p:nvSpPr>
          <p:cNvPr id="2" name="Espace réservé du pied de page 1"/>
          <p:cNvSpPr>
            <a:spLocks noGrp="1"/>
          </p:cNvSpPr>
          <p:nvPr>
            <p:ph type="ftr" sz="quarter" idx="11"/>
          </p:nvPr>
        </p:nvSpPr>
        <p:spPr/>
        <p:txBody>
          <a:bodyPr/>
          <a:lstStyle/>
          <a:p>
            <a:r>
              <a:rPr lang="en-US"/>
              <a:t>Alain Picard - 29/05/20</a:t>
            </a:r>
            <a:endParaRPr lang="en-US" dirty="0"/>
          </a:p>
        </p:txBody>
      </p:sp>
      <p:sp>
        <p:nvSpPr>
          <p:cNvPr id="4" name="ZoneTexte 3"/>
          <p:cNvSpPr txBox="1"/>
          <p:nvPr/>
        </p:nvSpPr>
        <p:spPr>
          <a:xfrm>
            <a:off x="9186537" y="6493742"/>
            <a:ext cx="2913321" cy="338554"/>
          </a:xfrm>
          <a:prstGeom prst="rect">
            <a:avLst/>
          </a:prstGeom>
          <a:noFill/>
        </p:spPr>
        <p:txBody>
          <a:bodyPr wrap="square" rtlCol="0">
            <a:spAutoFit/>
          </a:bodyPr>
          <a:lstStyle/>
          <a:p>
            <a:pPr algn="r"/>
            <a:r>
              <a:rPr lang="fr-FR" sz="1600" dirty="0"/>
              <a:t>I- Constat</a:t>
            </a:r>
          </a:p>
        </p:txBody>
      </p:sp>
    </p:spTree>
    <p:extLst>
      <p:ext uri="{BB962C8B-B14F-4D97-AF65-F5344CB8AC3E}">
        <p14:creationId xmlns:p14="http://schemas.microsoft.com/office/powerpoint/2010/main" val="3101124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title"/>
          </p:nvPr>
        </p:nvSpPr>
        <p:spPr bwMode="auto">
          <a:xfrm>
            <a:off x="788723" y="558735"/>
            <a:ext cx="10396728"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79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0" algn="l" defTabSz="914400" rtl="0" eaLnBrk="0" fontAlgn="base" latinLnBrk="0" hangingPunct="0">
              <a:lnSpc>
                <a:spcPct val="100000"/>
              </a:lnSpc>
              <a:spcBef>
                <a:spcPct val="0"/>
              </a:spcBef>
              <a:spcAft>
                <a:spcPct val="0"/>
              </a:spcAft>
              <a:buClrTx/>
              <a:buSzTx/>
              <a:buFontTx/>
              <a:buNone/>
              <a:tabLst/>
            </a:pPr>
            <a:r>
              <a:rPr lang="fr-FR" altLang="fr-FR" cap="none" dirty="0">
                <a:latin typeface="+mn-lt"/>
                <a:ea typeface="+mn-ea"/>
                <a:cs typeface="+mn-cs"/>
              </a:rPr>
              <a:t>Le transport de marchandises de multiples facteurs interdépendants en déterminent ses volumes et ses modalités</a:t>
            </a:r>
            <a:br>
              <a:rPr lang="fr-FR" altLang="fr-FR" cap="none" dirty="0">
                <a:latin typeface="+mn-lt"/>
                <a:ea typeface="+mn-ea"/>
                <a:cs typeface="+mn-cs"/>
              </a:rPr>
            </a:br>
            <a:endParaRPr lang="fr-FR" altLang="fr-FR" cap="none" dirty="0">
              <a:latin typeface="+mn-lt"/>
              <a:ea typeface="+mn-ea"/>
              <a:cs typeface="+mn-cs"/>
            </a:endParaRPr>
          </a:p>
          <a:p>
            <a:pPr marL="542925" marR="0" lvl="0" indent="-542925" algn="l" defTabSz="914400" rtl="0" eaLnBrk="0" fontAlgn="base" latinLnBrk="0" hangingPunct="0">
              <a:lnSpc>
                <a:spcPct val="100000"/>
              </a:lnSpc>
              <a:spcBef>
                <a:spcPct val="0"/>
              </a:spcBef>
              <a:spcAft>
                <a:spcPct val="0"/>
              </a:spcAft>
              <a:buClrTx/>
              <a:buSzTx/>
              <a:buFontTx/>
              <a:buNone/>
              <a:tabLst/>
            </a:pPr>
            <a:r>
              <a:rPr lang="fr-FR" altLang="fr-FR" b="1" cap="none" dirty="0">
                <a:latin typeface="+mn-lt"/>
                <a:ea typeface="+mn-ea"/>
                <a:cs typeface="+mn-cs"/>
              </a:rPr>
              <a:t>1- </a:t>
            </a:r>
            <a:r>
              <a:rPr lang="fr-FR" altLang="fr-FR" b="1" u="sng" cap="none" dirty="0">
                <a:latin typeface="+mn-lt"/>
                <a:ea typeface="+mn-ea"/>
                <a:cs typeface="+mn-cs"/>
              </a:rPr>
              <a:t>Géographie</a:t>
            </a:r>
            <a:r>
              <a:rPr lang="fr-FR" altLang="fr-FR" cap="none" dirty="0">
                <a:latin typeface="+mn-lt"/>
                <a:ea typeface="+mn-ea"/>
                <a:cs typeface="+mn-cs"/>
              </a:rPr>
              <a:t> : </a:t>
            </a:r>
            <a:br>
              <a:rPr lang="fr-FR" altLang="fr-FR" cap="none" dirty="0">
                <a:latin typeface="+mn-lt"/>
                <a:ea typeface="+mn-ea"/>
                <a:cs typeface="+mn-cs"/>
              </a:rPr>
            </a:br>
            <a:r>
              <a:rPr lang="fr-FR" altLang="fr-FR" cap="none" dirty="0">
                <a:latin typeface="+mn-lt"/>
                <a:ea typeface="+mn-ea"/>
                <a:cs typeface="+mn-cs"/>
              </a:rPr>
              <a:t>La France est un pays d’échanges et de transit </a:t>
            </a:r>
            <a:endParaRPr lang="fr-FR" altLang="fr-FR" dirty="0">
              <a:latin typeface="+mn-lt"/>
              <a:ea typeface="+mn-ea"/>
              <a:cs typeface="+mn-cs"/>
            </a:endParaRPr>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3193697681"/>
              </p:ext>
            </p:extLst>
          </p:nvPr>
        </p:nvGraphicFramePr>
        <p:xfrm>
          <a:off x="788722" y="3650169"/>
          <a:ext cx="10396728" cy="1828800"/>
        </p:xfrm>
        <a:graphic>
          <a:graphicData uri="http://schemas.openxmlformats.org/drawingml/2006/table">
            <a:tbl>
              <a:tblPr firstRow="1" bandRow="1">
                <a:tableStyleId>{5C22544A-7EE6-4342-B048-85BDC9FD1C3A}</a:tableStyleId>
              </a:tblPr>
              <a:tblGrid>
                <a:gridCol w="4125927">
                  <a:extLst>
                    <a:ext uri="{9D8B030D-6E8A-4147-A177-3AD203B41FA5}">
                      <a16:colId xmlns:a16="http://schemas.microsoft.com/office/drawing/2014/main" val="1684379656"/>
                    </a:ext>
                  </a:extLst>
                </a:gridCol>
                <a:gridCol w="2146857">
                  <a:extLst>
                    <a:ext uri="{9D8B030D-6E8A-4147-A177-3AD203B41FA5}">
                      <a16:colId xmlns:a16="http://schemas.microsoft.com/office/drawing/2014/main" val="2634338031"/>
                    </a:ext>
                  </a:extLst>
                </a:gridCol>
                <a:gridCol w="2103120">
                  <a:extLst>
                    <a:ext uri="{9D8B030D-6E8A-4147-A177-3AD203B41FA5}">
                      <a16:colId xmlns:a16="http://schemas.microsoft.com/office/drawing/2014/main" val="1580356591"/>
                    </a:ext>
                  </a:extLst>
                </a:gridCol>
                <a:gridCol w="2020824">
                  <a:extLst>
                    <a:ext uri="{9D8B030D-6E8A-4147-A177-3AD203B41FA5}">
                      <a16:colId xmlns:a16="http://schemas.microsoft.com/office/drawing/2014/main" val="3531484912"/>
                    </a:ext>
                  </a:extLst>
                </a:gridCol>
              </a:tblGrid>
              <a:tr h="370840">
                <a:tc>
                  <a:txBody>
                    <a:bodyPr/>
                    <a:lstStyle/>
                    <a:p>
                      <a:endParaRPr lang="fr-FR" sz="2400" dirty="0"/>
                    </a:p>
                  </a:txBody>
                  <a:tcPr/>
                </a:tc>
                <a:tc>
                  <a:txBody>
                    <a:bodyPr/>
                    <a:lstStyle/>
                    <a:p>
                      <a:pPr algn="ctr"/>
                      <a:r>
                        <a:rPr lang="fr-FR" sz="2400" dirty="0"/>
                        <a:t>2018</a:t>
                      </a:r>
                    </a:p>
                  </a:txBody>
                  <a:tcPr/>
                </a:tc>
                <a:tc>
                  <a:txBody>
                    <a:bodyPr/>
                    <a:lstStyle/>
                    <a:p>
                      <a:pPr marL="0" indent="0" algn="ctr"/>
                      <a:r>
                        <a:rPr lang="fr-FR" sz="2400" dirty="0"/>
                        <a:t>2007</a:t>
                      </a:r>
                    </a:p>
                  </a:txBody>
                  <a:tcPr/>
                </a:tc>
                <a:tc>
                  <a:txBody>
                    <a:bodyPr/>
                    <a:lstStyle/>
                    <a:p>
                      <a:pPr algn="ctr"/>
                      <a:r>
                        <a:rPr lang="fr-FR" sz="2400" dirty="0"/>
                        <a:t>2000</a:t>
                      </a:r>
                    </a:p>
                  </a:txBody>
                  <a:tcPr/>
                </a:tc>
                <a:extLst>
                  <a:ext uri="{0D108BD9-81ED-4DB2-BD59-A6C34878D82A}">
                    <a16:rowId xmlns:a16="http://schemas.microsoft.com/office/drawing/2014/main" val="1650752432"/>
                  </a:ext>
                </a:extLst>
              </a:tr>
              <a:tr h="370840">
                <a:tc>
                  <a:txBody>
                    <a:bodyPr/>
                    <a:lstStyle/>
                    <a:p>
                      <a:r>
                        <a:rPr lang="fr-FR" sz="2400" dirty="0"/>
                        <a:t>Volumes en TN/KM</a:t>
                      </a:r>
                    </a:p>
                  </a:txBody>
                  <a:tcPr/>
                </a:tc>
                <a:tc>
                  <a:txBody>
                    <a:bodyPr/>
                    <a:lstStyle/>
                    <a:p>
                      <a:pPr algn="ctr"/>
                      <a:r>
                        <a:rPr lang="fr-FR" sz="2400" dirty="0"/>
                        <a:t>356</a:t>
                      </a:r>
                    </a:p>
                  </a:txBody>
                  <a:tcPr/>
                </a:tc>
                <a:tc>
                  <a:txBody>
                    <a:bodyPr/>
                    <a:lstStyle/>
                    <a:p>
                      <a:pPr algn="ctr"/>
                      <a:r>
                        <a:rPr lang="fr-FR" sz="2400" dirty="0"/>
                        <a:t>402</a:t>
                      </a:r>
                    </a:p>
                  </a:txBody>
                  <a:tcPr/>
                </a:tc>
                <a:tc>
                  <a:txBody>
                    <a:bodyPr/>
                    <a:lstStyle/>
                    <a:p>
                      <a:pPr algn="ctr"/>
                      <a:r>
                        <a:rPr lang="fr-FR" sz="2400" dirty="0"/>
                        <a:t>342</a:t>
                      </a:r>
                    </a:p>
                  </a:txBody>
                  <a:tcPr/>
                </a:tc>
                <a:extLst>
                  <a:ext uri="{0D108BD9-81ED-4DB2-BD59-A6C34878D82A}">
                    <a16:rowId xmlns:a16="http://schemas.microsoft.com/office/drawing/2014/main" val="451965520"/>
                  </a:ext>
                </a:extLst>
              </a:tr>
              <a:tr h="370840">
                <a:tc>
                  <a:txBody>
                    <a:bodyPr/>
                    <a:lstStyle/>
                    <a:p>
                      <a:r>
                        <a:rPr lang="fr-FR" sz="2400" dirty="0"/>
                        <a:t>Part international/cabotage</a:t>
                      </a:r>
                    </a:p>
                  </a:txBody>
                  <a:tcPr/>
                </a:tc>
                <a:tc>
                  <a:txBody>
                    <a:bodyPr/>
                    <a:lstStyle/>
                    <a:p>
                      <a:pPr algn="ctr"/>
                      <a:r>
                        <a:rPr lang="fr-FR" sz="2400" dirty="0"/>
                        <a:t>39 %</a:t>
                      </a:r>
                    </a:p>
                  </a:txBody>
                  <a:tcPr/>
                </a:tc>
                <a:tc>
                  <a:txBody>
                    <a:bodyPr/>
                    <a:lstStyle/>
                    <a:p>
                      <a:pPr algn="ctr"/>
                      <a:r>
                        <a:rPr lang="fr-FR" sz="2400" dirty="0"/>
                        <a:t>37 %</a:t>
                      </a:r>
                    </a:p>
                  </a:txBody>
                  <a:tcPr/>
                </a:tc>
                <a:tc>
                  <a:txBody>
                    <a:bodyPr/>
                    <a:lstStyle/>
                    <a:p>
                      <a:pPr algn="ctr"/>
                      <a:r>
                        <a:rPr lang="fr-FR" sz="2400" dirty="0"/>
                        <a:t>30 %</a:t>
                      </a:r>
                    </a:p>
                  </a:txBody>
                  <a:tcPr/>
                </a:tc>
                <a:extLst>
                  <a:ext uri="{0D108BD9-81ED-4DB2-BD59-A6C34878D82A}">
                    <a16:rowId xmlns:a16="http://schemas.microsoft.com/office/drawing/2014/main" val="3014329911"/>
                  </a:ext>
                </a:extLst>
              </a:tr>
              <a:tr h="370840">
                <a:tc>
                  <a:txBody>
                    <a:bodyPr/>
                    <a:lstStyle/>
                    <a:p>
                      <a:r>
                        <a:rPr lang="fr-FR" sz="2400" dirty="0"/>
                        <a:t>Volumes</a:t>
                      </a:r>
                      <a:r>
                        <a:rPr lang="fr-FR" sz="2400" baseline="0" dirty="0"/>
                        <a:t> en Allemagne</a:t>
                      </a:r>
                      <a:endParaRPr lang="fr-FR" sz="2400" dirty="0"/>
                    </a:p>
                  </a:txBody>
                  <a:tcPr/>
                </a:tc>
                <a:tc>
                  <a:txBody>
                    <a:bodyPr/>
                    <a:lstStyle/>
                    <a:p>
                      <a:pPr algn="ctr"/>
                      <a:r>
                        <a:rPr lang="fr-FR" sz="2400" dirty="0"/>
                        <a:t>458</a:t>
                      </a:r>
                    </a:p>
                  </a:txBody>
                  <a:tcPr/>
                </a:tc>
                <a:tc>
                  <a:txBody>
                    <a:bodyPr/>
                    <a:lstStyle/>
                    <a:p>
                      <a:pPr algn="ctr"/>
                      <a:r>
                        <a:rPr lang="fr-FR" sz="2400" dirty="0"/>
                        <a:t>458</a:t>
                      </a:r>
                    </a:p>
                  </a:txBody>
                  <a:tcPr/>
                </a:tc>
                <a:tc>
                  <a:txBody>
                    <a:bodyPr/>
                    <a:lstStyle/>
                    <a:p>
                      <a:pPr algn="ctr"/>
                      <a:r>
                        <a:rPr lang="fr-FR" sz="2400" dirty="0"/>
                        <a:t>365</a:t>
                      </a:r>
                    </a:p>
                  </a:txBody>
                  <a:tcPr/>
                </a:tc>
                <a:extLst>
                  <a:ext uri="{0D108BD9-81ED-4DB2-BD59-A6C34878D82A}">
                    <a16:rowId xmlns:a16="http://schemas.microsoft.com/office/drawing/2014/main" val="492890473"/>
                  </a:ext>
                </a:extLst>
              </a:tr>
            </a:tbl>
          </a:graphicData>
        </a:graphic>
      </p:graphicFrame>
      <p:sp>
        <p:nvSpPr>
          <p:cNvPr id="2" name="Espace réservé du pied de page 1"/>
          <p:cNvSpPr>
            <a:spLocks noGrp="1"/>
          </p:cNvSpPr>
          <p:nvPr>
            <p:ph type="ftr" sz="quarter" idx="11"/>
          </p:nvPr>
        </p:nvSpPr>
        <p:spPr/>
        <p:txBody>
          <a:bodyPr/>
          <a:lstStyle/>
          <a:p>
            <a:r>
              <a:rPr lang="en-US"/>
              <a:t>Alain Picard - 29/05/20</a:t>
            </a:r>
            <a:endParaRPr lang="en-US" dirty="0"/>
          </a:p>
        </p:txBody>
      </p:sp>
      <p:sp>
        <p:nvSpPr>
          <p:cNvPr id="6" name="ZoneTexte 5"/>
          <p:cNvSpPr txBox="1"/>
          <p:nvPr/>
        </p:nvSpPr>
        <p:spPr>
          <a:xfrm>
            <a:off x="9186537" y="6493742"/>
            <a:ext cx="2913321" cy="338554"/>
          </a:xfrm>
          <a:prstGeom prst="rect">
            <a:avLst/>
          </a:prstGeom>
          <a:noFill/>
        </p:spPr>
        <p:txBody>
          <a:bodyPr wrap="square" rtlCol="0">
            <a:spAutoFit/>
          </a:bodyPr>
          <a:lstStyle/>
          <a:p>
            <a:pPr algn="r"/>
            <a:r>
              <a:rPr lang="fr-FR" sz="1600" dirty="0"/>
              <a:t>I- Constat</a:t>
            </a:r>
          </a:p>
        </p:txBody>
      </p:sp>
    </p:spTree>
    <p:extLst>
      <p:ext uri="{BB962C8B-B14F-4D97-AF65-F5344CB8AC3E}">
        <p14:creationId xmlns:p14="http://schemas.microsoft.com/office/powerpoint/2010/main" val="3025675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689" y="425306"/>
            <a:ext cx="11989981" cy="3231654"/>
          </a:xfrm>
          <a:prstGeom prst="rect">
            <a:avLst/>
          </a:prstGeom>
        </p:spPr>
        <p:txBody>
          <a:bodyPr wrap="square">
            <a:spAutoFit/>
          </a:bodyPr>
          <a:lstStyle/>
          <a:p>
            <a:pPr>
              <a:tabLst>
                <a:tab pos="265113" algn="l"/>
              </a:tabLst>
            </a:pPr>
            <a:r>
              <a:rPr lang="fr-FR" sz="2800" b="1" dirty="0"/>
              <a:t>2 - </a:t>
            </a:r>
            <a:r>
              <a:rPr lang="fr-FR" sz="2800" b="1" u="sng" dirty="0"/>
              <a:t>L’état des infrastructures</a:t>
            </a:r>
            <a:r>
              <a:rPr lang="fr-FR" sz="2800" b="1" dirty="0"/>
              <a:t> </a:t>
            </a:r>
            <a:r>
              <a:rPr lang="fr-FR" sz="2800" dirty="0"/>
              <a:t>: </a:t>
            </a:r>
          </a:p>
          <a:p>
            <a:pPr marL="446088">
              <a:tabLst>
                <a:tab pos="712788" algn="l"/>
              </a:tabLst>
            </a:pPr>
            <a:r>
              <a:rPr lang="fr-FR" sz="800" dirty="0"/>
              <a:t> </a:t>
            </a:r>
            <a:br>
              <a:rPr lang="fr-FR" sz="2800" dirty="0"/>
            </a:br>
            <a:r>
              <a:rPr lang="fr-FR" sz="2800" dirty="0"/>
              <a:t>* Densité autoroutière française moyenne avec 209 km pour 10 000 km2 	contre 362 km en Allemagne mais les kms à + 68 % de 1990 à aujourd’hui</a:t>
            </a:r>
          </a:p>
          <a:p>
            <a:pPr marL="446088">
              <a:tabLst>
                <a:tab pos="712788" algn="l"/>
              </a:tabLst>
            </a:pPr>
            <a:r>
              <a:rPr lang="fr-FR" sz="2800" dirty="0"/>
              <a:t>* Le réseau ferré classique est âgé 33 ans en moyenne soit le double de 	l’Allemagne</a:t>
            </a:r>
            <a:br>
              <a:rPr lang="fr-FR" sz="2800" dirty="0"/>
            </a:br>
            <a:r>
              <a:rPr lang="fr-FR" sz="2800" dirty="0"/>
              <a:t>* Qualité perçue de l’infrastructure en France : des points noirs (classement 	Banque mondiale parts des réponses « mauvais ou très mauvais »)</a:t>
            </a:r>
          </a:p>
        </p:txBody>
      </p:sp>
      <p:graphicFrame>
        <p:nvGraphicFramePr>
          <p:cNvPr id="3" name="Espace réservé du contenu 3"/>
          <p:cNvGraphicFramePr>
            <a:graphicFrameLocks/>
          </p:cNvGraphicFramePr>
          <p:nvPr>
            <p:extLst>
              <p:ext uri="{D42A27DB-BD31-4B8C-83A1-F6EECF244321}">
                <p14:modId xmlns:p14="http://schemas.microsoft.com/office/powerpoint/2010/main" val="3689456399"/>
              </p:ext>
            </p:extLst>
          </p:nvPr>
        </p:nvGraphicFramePr>
        <p:xfrm>
          <a:off x="1362456" y="4023800"/>
          <a:ext cx="9601200" cy="1828800"/>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1318683336"/>
                    </a:ext>
                  </a:extLst>
                </a:gridCol>
                <a:gridCol w="3200400">
                  <a:extLst>
                    <a:ext uri="{9D8B030D-6E8A-4147-A177-3AD203B41FA5}">
                      <a16:colId xmlns:a16="http://schemas.microsoft.com/office/drawing/2014/main" val="1866727575"/>
                    </a:ext>
                  </a:extLst>
                </a:gridCol>
                <a:gridCol w="3200400">
                  <a:extLst>
                    <a:ext uri="{9D8B030D-6E8A-4147-A177-3AD203B41FA5}">
                      <a16:colId xmlns:a16="http://schemas.microsoft.com/office/drawing/2014/main" val="981357602"/>
                    </a:ext>
                  </a:extLst>
                </a:gridCol>
              </a:tblGrid>
              <a:tr h="370840">
                <a:tc>
                  <a:txBody>
                    <a:bodyPr/>
                    <a:lstStyle/>
                    <a:p>
                      <a:pPr algn="ctr"/>
                      <a:r>
                        <a:rPr lang="fr-FR" sz="2400" dirty="0"/>
                        <a:t>%</a:t>
                      </a:r>
                    </a:p>
                  </a:txBody>
                  <a:tcPr/>
                </a:tc>
                <a:tc>
                  <a:txBody>
                    <a:bodyPr/>
                    <a:lstStyle/>
                    <a:p>
                      <a:pPr algn="ctr"/>
                      <a:r>
                        <a:rPr lang="fr-FR" sz="2400" dirty="0"/>
                        <a:t>PORTS</a:t>
                      </a:r>
                    </a:p>
                  </a:txBody>
                  <a:tcPr/>
                </a:tc>
                <a:tc>
                  <a:txBody>
                    <a:bodyPr/>
                    <a:lstStyle/>
                    <a:p>
                      <a:pPr algn="ctr"/>
                      <a:r>
                        <a:rPr lang="fr-FR" sz="2400" dirty="0"/>
                        <a:t>RAIL</a:t>
                      </a:r>
                    </a:p>
                  </a:txBody>
                  <a:tcPr/>
                </a:tc>
                <a:extLst>
                  <a:ext uri="{0D108BD9-81ED-4DB2-BD59-A6C34878D82A}">
                    <a16:rowId xmlns:a16="http://schemas.microsoft.com/office/drawing/2014/main" val="3492885455"/>
                  </a:ext>
                </a:extLst>
              </a:tr>
              <a:tr h="370840">
                <a:tc>
                  <a:txBody>
                    <a:bodyPr/>
                    <a:lstStyle/>
                    <a:p>
                      <a:r>
                        <a:rPr lang="fr-FR" sz="2400" dirty="0"/>
                        <a:t>Allemagne</a:t>
                      </a:r>
                    </a:p>
                  </a:txBody>
                  <a:tcPr/>
                </a:tc>
                <a:tc>
                  <a:txBody>
                    <a:bodyPr/>
                    <a:lstStyle/>
                    <a:p>
                      <a:pPr algn="ctr"/>
                      <a:r>
                        <a:rPr lang="fr-FR" sz="2400" dirty="0"/>
                        <a:t>0</a:t>
                      </a:r>
                    </a:p>
                  </a:txBody>
                  <a:tcPr/>
                </a:tc>
                <a:tc>
                  <a:txBody>
                    <a:bodyPr/>
                    <a:lstStyle/>
                    <a:p>
                      <a:pPr algn="ctr"/>
                      <a:r>
                        <a:rPr lang="fr-FR" sz="2400" dirty="0"/>
                        <a:t>17</a:t>
                      </a:r>
                    </a:p>
                  </a:txBody>
                  <a:tcPr/>
                </a:tc>
                <a:extLst>
                  <a:ext uri="{0D108BD9-81ED-4DB2-BD59-A6C34878D82A}">
                    <a16:rowId xmlns:a16="http://schemas.microsoft.com/office/drawing/2014/main" val="3047625272"/>
                  </a:ext>
                </a:extLst>
              </a:tr>
              <a:tr h="370840">
                <a:tc>
                  <a:txBody>
                    <a:bodyPr/>
                    <a:lstStyle/>
                    <a:p>
                      <a:r>
                        <a:rPr lang="fr-FR" sz="2400" dirty="0"/>
                        <a:t>Pays-Bas</a:t>
                      </a:r>
                    </a:p>
                  </a:txBody>
                  <a:tcPr/>
                </a:tc>
                <a:tc>
                  <a:txBody>
                    <a:bodyPr/>
                    <a:lstStyle/>
                    <a:p>
                      <a:pPr algn="ctr"/>
                      <a:r>
                        <a:rPr lang="fr-FR" sz="2400" dirty="0"/>
                        <a:t>0</a:t>
                      </a:r>
                    </a:p>
                  </a:txBody>
                  <a:tcPr/>
                </a:tc>
                <a:tc>
                  <a:txBody>
                    <a:bodyPr/>
                    <a:lstStyle/>
                    <a:p>
                      <a:pPr algn="ctr"/>
                      <a:r>
                        <a:rPr lang="fr-FR" sz="2400" dirty="0"/>
                        <a:t>0</a:t>
                      </a:r>
                    </a:p>
                  </a:txBody>
                  <a:tcPr/>
                </a:tc>
                <a:extLst>
                  <a:ext uri="{0D108BD9-81ED-4DB2-BD59-A6C34878D82A}">
                    <a16:rowId xmlns:a16="http://schemas.microsoft.com/office/drawing/2014/main" val="280006017"/>
                  </a:ext>
                </a:extLst>
              </a:tr>
              <a:tr h="370840">
                <a:tc>
                  <a:txBody>
                    <a:bodyPr/>
                    <a:lstStyle/>
                    <a:p>
                      <a:r>
                        <a:rPr lang="fr-FR" sz="2400" dirty="0"/>
                        <a:t>France</a:t>
                      </a:r>
                    </a:p>
                  </a:txBody>
                  <a:tcPr/>
                </a:tc>
                <a:tc>
                  <a:txBody>
                    <a:bodyPr/>
                    <a:lstStyle/>
                    <a:p>
                      <a:pPr algn="ctr"/>
                      <a:r>
                        <a:rPr lang="fr-FR" sz="2400" dirty="0"/>
                        <a:t>17</a:t>
                      </a:r>
                    </a:p>
                  </a:txBody>
                  <a:tcPr/>
                </a:tc>
                <a:tc>
                  <a:txBody>
                    <a:bodyPr/>
                    <a:lstStyle/>
                    <a:p>
                      <a:pPr algn="ctr"/>
                      <a:r>
                        <a:rPr lang="fr-FR" sz="2400" dirty="0"/>
                        <a:t>39</a:t>
                      </a:r>
                    </a:p>
                  </a:txBody>
                  <a:tcPr/>
                </a:tc>
                <a:extLst>
                  <a:ext uri="{0D108BD9-81ED-4DB2-BD59-A6C34878D82A}">
                    <a16:rowId xmlns:a16="http://schemas.microsoft.com/office/drawing/2014/main" val="1651313775"/>
                  </a:ext>
                </a:extLst>
              </a:tr>
            </a:tbl>
          </a:graphicData>
        </a:graphic>
      </p:graphicFrame>
      <p:sp>
        <p:nvSpPr>
          <p:cNvPr id="4" name="Espace réservé du pied de page 3"/>
          <p:cNvSpPr>
            <a:spLocks noGrp="1"/>
          </p:cNvSpPr>
          <p:nvPr>
            <p:ph type="ftr" sz="quarter" idx="11"/>
          </p:nvPr>
        </p:nvSpPr>
        <p:spPr/>
        <p:txBody>
          <a:bodyPr/>
          <a:lstStyle/>
          <a:p>
            <a:r>
              <a:rPr lang="en-US"/>
              <a:t>Alain Picard - 29/05/20</a:t>
            </a:r>
            <a:endParaRPr lang="en-US" dirty="0"/>
          </a:p>
        </p:txBody>
      </p:sp>
      <p:sp>
        <p:nvSpPr>
          <p:cNvPr id="5" name="ZoneTexte 4"/>
          <p:cNvSpPr txBox="1"/>
          <p:nvPr/>
        </p:nvSpPr>
        <p:spPr>
          <a:xfrm>
            <a:off x="9186537" y="6493742"/>
            <a:ext cx="2913321" cy="338554"/>
          </a:xfrm>
          <a:prstGeom prst="rect">
            <a:avLst/>
          </a:prstGeom>
          <a:noFill/>
        </p:spPr>
        <p:txBody>
          <a:bodyPr wrap="square" rtlCol="0">
            <a:spAutoFit/>
          </a:bodyPr>
          <a:lstStyle/>
          <a:p>
            <a:pPr algn="r"/>
            <a:r>
              <a:rPr lang="fr-FR" sz="1600" dirty="0"/>
              <a:t>I- Constat</a:t>
            </a:r>
          </a:p>
        </p:txBody>
      </p:sp>
    </p:spTree>
    <p:extLst>
      <p:ext uri="{BB962C8B-B14F-4D97-AF65-F5344CB8AC3E}">
        <p14:creationId xmlns:p14="http://schemas.microsoft.com/office/powerpoint/2010/main" val="2138489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2814" y="89499"/>
            <a:ext cx="11441223" cy="3385542"/>
          </a:xfrm>
          <a:prstGeom prst="rect">
            <a:avLst/>
          </a:prstGeom>
        </p:spPr>
        <p:txBody>
          <a:bodyPr wrap="square">
            <a:spAutoFit/>
          </a:bodyPr>
          <a:lstStyle/>
          <a:p>
            <a:pPr>
              <a:tabLst>
                <a:tab pos="266700" algn="l"/>
              </a:tabLst>
            </a:pPr>
            <a:endParaRPr lang="fr-FR" sz="2800" b="1" u="sng" dirty="0"/>
          </a:p>
          <a:p>
            <a:pPr>
              <a:tabLst>
                <a:tab pos="266700" algn="l"/>
              </a:tabLst>
            </a:pPr>
            <a:endParaRPr lang="fr-FR" sz="2800" b="1" u="sng" dirty="0"/>
          </a:p>
          <a:p>
            <a:pPr>
              <a:tabLst>
                <a:tab pos="266700" algn="l"/>
              </a:tabLst>
            </a:pPr>
            <a:r>
              <a:rPr lang="fr-FR" sz="2800" b="1" dirty="0"/>
              <a:t>3 - </a:t>
            </a:r>
            <a:r>
              <a:rPr lang="fr-FR" sz="2800" b="1" u="sng" dirty="0"/>
              <a:t>Démographique</a:t>
            </a:r>
            <a:r>
              <a:rPr lang="fr-FR" sz="2800" dirty="0"/>
              <a:t> :  </a:t>
            </a:r>
          </a:p>
          <a:p>
            <a:pPr marL="542925">
              <a:tabLst>
                <a:tab pos="266700" algn="l"/>
              </a:tabLst>
            </a:pPr>
            <a:r>
              <a:rPr lang="fr-FR" sz="800" dirty="0"/>
              <a:t> </a:t>
            </a:r>
            <a:br>
              <a:rPr lang="fr-FR" sz="2800" dirty="0"/>
            </a:br>
            <a:r>
              <a:rPr lang="fr-FR" sz="2800" dirty="0"/>
              <a:t>La concentration des flux s’est accentuée dans le temps</a:t>
            </a:r>
          </a:p>
          <a:p>
            <a:pPr marL="542925">
              <a:tabLst>
                <a:tab pos="808038" algn="l"/>
              </a:tabLst>
            </a:pPr>
            <a:endParaRPr lang="fr-FR" sz="1000" dirty="0"/>
          </a:p>
          <a:p>
            <a:pPr marL="542925">
              <a:tabLst>
                <a:tab pos="808038" algn="l"/>
              </a:tabLst>
            </a:pPr>
            <a:r>
              <a:rPr lang="fr-FR" sz="2800" dirty="0"/>
              <a:t>* Croissance continue de sa population et forte métropolisation</a:t>
            </a:r>
            <a:br>
              <a:rPr lang="fr-FR" sz="2800" dirty="0"/>
            </a:br>
            <a:r>
              <a:rPr lang="fr-FR" sz="2800" dirty="0"/>
              <a:t>* Les quinze premières aires urbaines représentent 40 % de la population 	mais 70 % des créations d’emplois (2007-2015)</a:t>
            </a:r>
          </a:p>
        </p:txBody>
      </p:sp>
      <p:sp>
        <p:nvSpPr>
          <p:cNvPr id="3" name="Espace réservé du pied de page 2"/>
          <p:cNvSpPr>
            <a:spLocks noGrp="1"/>
          </p:cNvSpPr>
          <p:nvPr>
            <p:ph type="ftr" sz="quarter" idx="11"/>
          </p:nvPr>
        </p:nvSpPr>
        <p:spPr/>
        <p:txBody>
          <a:bodyPr/>
          <a:lstStyle/>
          <a:p>
            <a:r>
              <a:rPr lang="en-US"/>
              <a:t>Alain Picard - 29/05/20</a:t>
            </a:r>
            <a:endParaRPr lang="en-US" dirty="0"/>
          </a:p>
        </p:txBody>
      </p:sp>
      <p:sp>
        <p:nvSpPr>
          <p:cNvPr id="4" name="ZoneTexte 3"/>
          <p:cNvSpPr txBox="1"/>
          <p:nvPr/>
        </p:nvSpPr>
        <p:spPr>
          <a:xfrm>
            <a:off x="9186537" y="6493742"/>
            <a:ext cx="2913321" cy="338554"/>
          </a:xfrm>
          <a:prstGeom prst="rect">
            <a:avLst/>
          </a:prstGeom>
          <a:noFill/>
        </p:spPr>
        <p:txBody>
          <a:bodyPr wrap="square" rtlCol="0">
            <a:spAutoFit/>
          </a:bodyPr>
          <a:lstStyle/>
          <a:p>
            <a:pPr algn="r"/>
            <a:r>
              <a:rPr lang="fr-FR" sz="1600" dirty="0"/>
              <a:t>I- Constat</a:t>
            </a:r>
          </a:p>
        </p:txBody>
      </p:sp>
      <p:sp>
        <p:nvSpPr>
          <p:cNvPr id="6" name="Espace réservé du texte 6"/>
          <p:cNvSpPr txBox="1">
            <a:spLocks/>
          </p:cNvSpPr>
          <p:nvPr/>
        </p:nvSpPr>
        <p:spPr>
          <a:xfrm>
            <a:off x="536648" y="4048755"/>
            <a:ext cx="11153553" cy="954107"/>
          </a:xfrm>
          <a:prstGeom prst="rect">
            <a:avLst/>
          </a:prstGeom>
          <a:noFill/>
        </p:spPr>
        <p:txBody>
          <a:bodyPr wrap="square" rtlCol="0">
            <a:sp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defTabSz="457200">
              <a:spcBef>
                <a:spcPts val="0"/>
              </a:spcBef>
              <a:buNone/>
              <a:tabLst>
                <a:tab pos="266700" algn="l"/>
              </a:tabLst>
            </a:pPr>
            <a:r>
              <a:rPr lang="fr-FR" sz="2800" b="1" dirty="0">
                <a:solidFill>
                  <a:schemeClr val="tx1"/>
                </a:solidFill>
              </a:rPr>
              <a:t>4 - </a:t>
            </a:r>
            <a:r>
              <a:rPr lang="fr-FR" sz="2800" b="1" u="sng" dirty="0">
                <a:solidFill>
                  <a:schemeClr val="tx1"/>
                </a:solidFill>
              </a:rPr>
              <a:t>État  du parc d’entrepôts</a:t>
            </a:r>
            <a:r>
              <a:rPr lang="fr-FR" sz="2800" b="1" dirty="0">
                <a:solidFill>
                  <a:schemeClr val="tx1"/>
                </a:solidFill>
              </a:rPr>
              <a:t> : </a:t>
            </a:r>
          </a:p>
          <a:p>
            <a:pPr marL="314325" indent="0">
              <a:spcBef>
                <a:spcPts val="0"/>
              </a:spcBef>
              <a:buNone/>
              <a:tabLst>
                <a:tab pos="542925" algn="l"/>
              </a:tabLst>
            </a:pPr>
            <a:r>
              <a:rPr lang="fr-FR" sz="2800" dirty="0"/>
              <a:t>	Une surface total de 78 millions de m</a:t>
            </a:r>
            <a:r>
              <a:rPr lang="fr-FR" sz="2800" baseline="30000" dirty="0"/>
              <a:t>2</a:t>
            </a:r>
            <a:endParaRPr lang="fr-FR" sz="2800" dirty="0"/>
          </a:p>
        </p:txBody>
      </p:sp>
    </p:spTree>
    <p:extLst>
      <p:ext uri="{BB962C8B-B14F-4D97-AF65-F5344CB8AC3E}">
        <p14:creationId xmlns:p14="http://schemas.microsoft.com/office/powerpoint/2010/main" val="3118880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a:t>Alain Picard - 29/05/20</a:t>
            </a:r>
            <a:endParaRPr lang="en-US" dirty="0"/>
          </a:p>
        </p:txBody>
      </p:sp>
      <p:sp>
        <p:nvSpPr>
          <p:cNvPr id="4" name="ZoneTexte 3"/>
          <p:cNvSpPr txBox="1"/>
          <p:nvPr/>
        </p:nvSpPr>
        <p:spPr>
          <a:xfrm>
            <a:off x="9186537" y="6493742"/>
            <a:ext cx="2913321" cy="338554"/>
          </a:xfrm>
          <a:prstGeom prst="rect">
            <a:avLst/>
          </a:prstGeom>
          <a:noFill/>
        </p:spPr>
        <p:txBody>
          <a:bodyPr wrap="square" rtlCol="0">
            <a:spAutoFit/>
          </a:bodyPr>
          <a:lstStyle/>
          <a:p>
            <a:pPr algn="r"/>
            <a:r>
              <a:rPr lang="fr-FR" sz="1600" dirty="0"/>
              <a:t>I- Constat</a:t>
            </a:r>
          </a:p>
        </p:txBody>
      </p:sp>
      <p:pic>
        <p:nvPicPr>
          <p:cNvPr id="3" name="Image 2"/>
          <p:cNvPicPr>
            <a:picLocks noChangeAspect="1"/>
          </p:cNvPicPr>
          <p:nvPr/>
        </p:nvPicPr>
        <p:blipFill>
          <a:blip r:embed="rId2"/>
          <a:stretch>
            <a:fillRect/>
          </a:stretch>
        </p:blipFill>
        <p:spPr>
          <a:xfrm>
            <a:off x="2443146" y="95688"/>
            <a:ext cx="6665708" cy="5869177"/>
          </a:xfrm>
          <a:prstGeom prst="rect">
            <a:avLst/>
          </a:prstGeom>
        </p:spPr>
      </p:pic>
      <p:pic>
        <p:nvPicPr>
          <p:cNvPr id="6" name="Image 5"/>
          <p:cNvPicPr>
            <a:picLocks noChangeAspect="1"/>
          </p:cNvPicPr>
          <p:nvPr/>
        </p:nvPicPr>
        <p:blipFill>
          <a:blip r:embed="rId3"/>
          <a:stretch>
            <a:fillRect/>
          </a:stretch>
        </p:blipFill>
        <p:spPr>
          <a:xfrm>
            <a:off x="6777981" y="5964865"/>
            <a:ext cx="2330873" cy="238915"/>
          </a:xfrm>
          <a:prstGeom prst="rect">
            <a:avLst/>
          </a:prstGeom>
        </p:spPr>
      </p:pic>
    </p:spTree>
    <p:extLst>
      <p:ext uri="{BB962C8B-B14F-4D97-AF65-F5344CB8AC3E}">
        <p14:creationId xmlns:p14="http://schemas.microsoft.com/office/powerpoint/2010/main" val="3321411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53958" y="326817"/>
            <a:ext cx="11124898" cy="1815882"/>
          </a:xfrm>
          <a:prstGeom prst="rect">
            <a:avLst/>
          </a:prstGeom>
          <a:noFill/>
        </p:spPr>
        <p:txBody>
          <a:bodyPr wrap="square" rtlCol="0">
            <a:spAutoFit/>
          </a:bodyPr>
          <a:lstStyle/>
          <a:p>
            <a:pPr algn="just"/>
            <a:r>
              <a:rPr lang="fr-FR" sz="2800" b="1" dirty="0"/>
              <a:t> 5 - </a:t>
            </a:r>
            <a:r>
              <a:rPr lang="fr-FR" sz="2800" b="1" u="sng" dirty="0"/>
              <a:t>Économique</a:t>
            </a:r>
            <a:r>
              <a:rPr lang="fr-FR" sz="2800" dirty="0"/>
              <a:t> : </a:t>
            </a:r>
          </a:p>
          <a:p>
            <a:pPr marL="627063" algn="just"/>
            <a:r>
              <a:rPr lang="fr-FR" sz="2800" dirty="0"/>
              <a:t>Croissance faible sur la dernière période mais désindustrialisation forte et relative atonie des ports comparée aux concurrents européens</a:t>
            </a:r>
          </a:p>
          <a:p>
            <a:pPr marL="627063" algn="just"/>
            <a:r>
              <a:rPr lang="fr-FR" sz="2800" dirty="0"/>
              <a:t>(part de l’industrie dans le PIB)</a:t>
            </a:r>
          </a:p>
        </p:txBody>
      </p:sp>
      <p:sp>
        <p:nvSpPr>
          <p:cNvPr id="2" name="Espace réservé du pied de page 1"/>
          <p:cNvSpPr>
            <a:spLocks noGrp="1"/>
          </p:cNvSpPr>
          <p:nvPr>
            <p:ph type="ftr" sz="quarter" idx="11"/>
          </p:nvPr>
        </p:nvSpPr>
        <p:spPr/>
        <p:txBody>
          <a:bodyPr/>
          <a:lstStyle/>
          <a:p>
            <a:r>
              <a:rPr lang="en-US"/>
              <a:t>Alain Picard - 29/05/20</a:t>
            </a:r>
            <a:endParaRPr lang="en-US" dirty="0"/>
          </a:p>
        </p:txBody>
      </p:sp>
      <p:sp>
        <p:nvSpPr>
          <p:cNvPr id="5" name="ZoneTexte 4"/>
          <p:cNvSpPr txBox="1"/>
          <p:nvPr/>
        </p:nvSpPr>
        <p:spPr>
          <a:xfrm>
            <a:off x="9186537" y="6493742"/>
            <a:ext cx="2913321" cy="338554"/>
          </a:xfrm>
          <a:prstGeom prst="rect">
            <a:avLst/>
          </a:prstGeom>
          <a:noFill/>
        </p:spPr>
        <p:txBody>
          <a:bodyPr wrap="square" rtlCol="0">
            <a:spAutoFit/>
          </a:bodyPr>
          <a:lstStyle/>
          <a:p>
            <a:pPr algn="r"/>
            <a:r>
              <a:rPr lang="fr-FR" sz="1600" dirty="0"/>
              <a:t>I- Constat</a:t>
            </a:r>
          </a:p>
        </p:txBody>
      </p:sp>
      <p:pic>
        <p:nvPicPr>
          <p:cNvPr id="3" name="Image 2">
            <a:extLst>
              <a:ext uri="{FF2B5EF4-FFF2-40B4-BE49-F238E27FC236}">
                <a16:creationId xmlns:a16="http://schemas.microsoft.com/office/drawing/2014/main" id="{D8976DD7-ECF5-40D0-834E-9BE304A471FB}"/>
              </a:ext>
            </a:extLst>
          </p:cNvPr>
          <p:cNvPicPr>
            <a:picLocks noChangeAspect="1"/>
          </p:cNvPicPr>
          <p:nvPr/>
        </p:nvPicPr>
        <p:blipFill>
          <a:blip r:embed="rId2"/>
          <a:stretch>
            <a:fillRect/>
          </a:stretch>
        </p:blipFill>
        <p:spPr>
          <a:xfrm>
            <a:off x="1553503" y="2267776"/>
            <a:ext cx="9419136" cy="4134213"/>
          </a:xfrm>
          <a:prstGeom prst="rect">
            <a:avLst/>
          </a:prstGeom>
        </p:spPr>
      </p:pic>
    </p:spTree>
    <p:extLst>
      <p:ext uri="{BB962C8B-B14F-4D97-AF65-F5344CB8AC3E}">
        <p14:creationId xmlns:p14="http://schemas.microsoft.com/office/powerpoint/2010/main" val="2321829581"/>
      </p:ext>
    </p:extLst>
  </p:cSld>
  <p:clrMapOvr>
    <a:masterClrMapping/>
  </p:clrMapOvr>
</p:sld>
</file>

<file path=ppt/theme/theme1.xml><?xml version="1.0" encoding="utf-8"?>
<a:theme xmlns:a="http://schemas.openxmlformats.org/drawingml/2006/main" name="Colis">
  <a:themeElements>
    <a:clrScheme name="Colis">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Colis">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olis">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71C241A9-A460-4AD1-916F-25308628A5BC}"/>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F268A937594AA449A48AF77E2D42204" ma:contentTypeVersion="9" ma:contentTypeDescription="Crée un document." ma:contentTypeScope="" ma:versionID="32bec0cd7ea0d257985f3a5b4612fb16">
  <xsd:schema xmlns:xsd="http://www.w3.org/2001/XMLSchema" xmlns:xs="http://www.w3.org/2001/XMLSchema" xmlns:p="http://schemas.microsoft.com/office/2006/metadata/properties" xmlns:ns3="16bc4828-a7ad-4e33-9a6f-89a79c39ea04" xmlns:ns4="ed9534d3-2016-4325-b4b7-693e9ebc9b27" targetNamespace="http://schemas.microsoft.com/office/2006/metadata/properties" ma:root="true" ma:fieldsID="ac3cc9190211be1a28a75976f7e26887" ns3:_="" ns4:_="">
    <xsd:import namespace="16bc4828-a7ad-4e33-9a6f-89a79c39ea04"/>
    <xsd:import namespace="ed9534d3-2016-4325-b4b7-693e9ebc9b27"/>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bc4828-a7ad-4e33-9a6f-89a79c39ea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d9534d3-2016-4325-b4b7-693e9ebc9b27"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SharingHintHash" ma:index="12"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EFD736-73FF-4E6B-81CB-1FE0DD5A4E00}">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ed9534d3-2016-4325-b4b7-693e9ebc9b27"/>
    <ds:schemaRef ds:uri="16bc4828-a7ad-4e33-9a6f-89a79c39ea04"/>
    <ds:schemaRef ds:uri="http://www.w3.org/XML/1998/namespace"/>
  </ds:schemaRefs>
</ds:datastoreItem>
</file>

<file path=customXml/itemProps2.xml><?xml version="1.0" encoding="utf-8"?>
<ds:datastoreItem xmlns:ds="http://schemas.openxmlformats.org/officeDocument/2006/customXml" ds:itemID="{3BB22956-4F6F-4BC2-B1BA-E5B0410A8542}">
  <ds:schemaRefs>
    <ds:schemaRef ds:uri="http://schemas.microsoft.com/sharepoint/v3/contenttype/forms"/>
  </ds:schemaRefs>
</ds:datastoreItem>
</file>

<file path=customXml/itemProps3.xml><?xml version="1.0" encoding="utf-8"?>
<ds:datastoreItem xmlns:ds="http://schemas.openxmlformats.org/officeDocument/2006/customXml" ds:itemID="{F496B44E-EB09-49C8-902F-01F947328A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bc4828-a7ad-4e33-9a6f-89a79c39ea04"/>
    <ds:schemaRef ds:uri="ed9534d3-2016-4325-b4b7-693e9ebc9b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TM10001115[[fn=Colis]]</Template>
  <TotalTime>1085</TotalTime>
  <Words>1488</Words>
  <Application>Microsoft Macintosh PowerPoint</Application>
  <PresentationFormat>Grand écran</PresentationFormat>
  <Paragraphs>227</Paragraphs>
  <Slides>30</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30</vt:i4>
      </vt:variant>
    </vt:vector>
  </HeadingPairs>
  <TitlesOfParts>
    <vt:vector size="36" baseType="lpstr">
      <vt:lpstr>Arial</vt:lpstr>
      <vt:lpstr>Calibri</vt:lpstr>
      <vt:lpstr>Franklin Gothic Book</vt:lpstr>
      <vt:lpstr>Gill Sans MT</vt:lpstr>
      <vt:lpstr>Times New Roman</vt:lpstr>
      <vt:lpstr>Colis</vt:lpstr>
      <vt:lpstr>LE TRANSPORT DE MARCHANDISES EN FRANCE</vt:lpstr>
      <vt:lpstr>I-  Constat </vt:lpstr>
      <vt:lpstr>Le transport de marchandises un maillon des chaines logistiques</vt:lpstr>
      <vt:lpstr>Présentation PowerPoint</vt:lpstr>
      <vt:lpstr>Le transport de marchandises de multiples facteurs interdépendants en déterminent ses volumes et ses modalités  1- Géographie :  La France est un pays d’échanges et de transit </vt:lpstr>
      <vt:lpstr>Présentation PowerPoint</vt:lpstr>
      <vt:lpstr>Présentation PowerPoint</vt:lpstr>
      <vt:lpstr>Présentation PowerPoint</vt:lpstr>
      <vt:lpstr>Présentation PowerPoint</vt:lpstr>
      <vt:lpstr>Production automobile nationale</vt:lpstr>
      <vt:lpstr>Présentation PowerPoint</vt:lpstr>
      <vt:lpstr>Présentation PowerPoint</vt:lpstr>
      <vt:lpstr>Chaines logistiques : téléphones</vt:lpstr>
      <vt:lpstr>Présentation PowerPoint</vt:lpstr>
      <vt:lpstr>Mix énergétique français </vt:lpstr>
      <vt:lpstr>Présentation PowerPoint</vt:lpstr>
      <vt:lpstr>Présentation PowerPoint</vt:lpstr>
      <vt:lpstr>II -  Les principaux défis du transport de marchandises en 2020</vt:lpstr>
      <vt:lpstr>Présentation PowerPoint</vt:lpstr>
      <vt:lpstr>Présentation PowerPoint</vt:lpstr>
      <vt:lpstr>Dépenses aux usa des opérations commerciales</vt:lpstr>
      <vt:lpstr>Présentation PowerPoint</vt:lpstr>
      <vt:lpstr>Présentation PowerPoint</vt:lpstr>
      <vt:lpstr>Présentation PowerPoint</vt:lpstr>
      <vt:lpstr>III-  Les solutions envisageables </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TRANSPORT DE MARCHANDISES EN FRANCE</dc:title>
  <dc:creator>GALLIEN Annabel (SNCF LOGISTICS SERVICES)</dc:creator>
  <cp:lastModifiedBy>Anne Mattioli</cp:lastModifiedBy>
  <cp:revision>111</cp:revision>
  <dcterms:created xsi:type="dcterms:W3CDTF">2020-05-18T10:08:43Z</dcterms:created>
  <dcterms:modified xsi:type="dcterms:W3CDTF">2020-05-27T09:44:08Z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0x0101002F268A937594AA449A48AF77E2D42204</vt:lpwstr>
  </property>
</Properties>
</file>