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Lst>
  <p:notesMasterIdLst>
    <p:notesMasterId r:id="rId22"/>
  </p:notesMasterIdLst>
  <p:handoutMasterIdLst>
    <p:handoutMasterId r:id="rId23"/>
  </p:handoutMasterIdLst>
  <p:sldIdLst>
    <p:sldId id="583" r:id="rId5"/>
    <p:sldId id="312" r:id="rId6"/>
    <p:sldId id="319" r:id="rId7"/>
    <p:sldId id="328" r:id="rId8"/>
    <p:sldId id="1528" r:id="rId9"/>
    <p:sldId id="7355" r:id="rId10"/>
    <p:sldId id="7348" r:id="rId11"/>
    <p:sldId id="7344" r:id="rId12"/>
    <p:sldId id="7345" r:id="rId13"/>
    <p:sldId id="331" r:id="rId14"/>
    <p:sldId id="265" r:id="rId15"/>
    <p:sldId id="7121" r:id="rId16"/>
    <p:sldId id="326" r:id="rId17"/>
    <p:sldId id="7349" r:id="rId18"/>
    <p:sldId id="1522" r:id="rId19"/>
    <p:sldId id="7361" r:id="rId20"/>
    <p:sldId id="7362" r:id="rId21"/>
  </p:sldIdLst>
  <p:sldSz cx="12192000" cy="6858000"/>
  <p:notesSz cx="6858000" cy="9144000"/>
  <p:custDataLst>
    <p:tags r:id="rId24"/>
  </p:custDataLst>
  <p:defaultTex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DF89"/>
    <a:srgbClr val="72AF2F"/>
    <a:srgbClr val="E7E6DD"/>
    <a:srgbClr val="755DD9"/>
    <a:srgbClr val="AC1380"/>
    <a:srgbClr val="E7E6DC"/>
    <a:srgbClr val="21409A"/>
    <a:srgbClr val="2136A4"/>
    <a:srgbClr val="542785"/>
    <a:srgbClr val="00B9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C7439-061B-4CCD-9B5B-F90A8915A0D8}" v="165" dt="2020-05-22T09:14:23.8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39" autoAdjust="0"/>
    <p:restoredTop sz="89913" autoAdjust="0"/>
  </p:normalViewPr>
  <p:slideViewPr>
    <p:cSldViewPr snapToGrid="0" showGuides="1">
      <p:cViewPr varScale="1">
        <p:scale>
          <a:sx n="88" d="100"/>
          <a:sy n="88" d="100"/>
        </p:scale>
        <p:origin x="304"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6" d="100"/>
        <a:sy n="106" d="100"/>
      </p:scale>
      <p:origin x="0" y="0"/>
    </p:cViewPr>
  </p:sorterViewPr>
  <p:notesViewPr>
    <p:cSldViewPr snapToGrid="0">
      <p:cViewPr varScale="1">
        <p:scale>
          <a:sx n="77" d="100"/>
          <a:sy n="77" d="100"/>
        </p:scale>
        <p:origin x="398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C788B7-9746-534E-AFAE-4C1D8BCE23D9}" type="datetimeFigureOut">
              <a:rPr lang="en-US" smtClean="0"/>
              <a:pPr/>
              <a:t>5/25/20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364F67-092A-4746-9D22-BD6D82E36D21}" type="slidenum">
              <a:rPr lang="en-US" smtClean="0"/>
              <a:pPr/>
              <a:t>‹N°›</a:t>
            </a:fld>
            <a:endParaRPr lang="en-US"/>
          </a:p>
        </p:txBody>
      </p:sp>
    </p:spTree>
    <p:extLst>
      <p:ext uri="{BB962C8B-B14F-4D97-AF65-F5344CB8AC3E}">
        <p14:creationId xmlns:p14="http://schemas.microsoft.com/office/powerpoint/2010/main" val="20511677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A2B433-605E-4FD8-B3C6-52B9C6189E5C}" type="datetimeFigureOut">
              <a:rPr lang="en-GB" smtClean="0"/>
              <a:pPr/>
              <a:t>25/05/2020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FD11D6-51FD-44C8-9C02-F32D8C726F4D}" type="slidenum">
              <a:rPr lang="en-GB" smtClean="0"/>
              <a:pPr/>
              <a:t>‹N°›</a:t>
            </a:fld>
            <a:endParaRPr lang="en-GB"/>
          </a:p>
        </p:txBody>
      </p:sp>
    </p:spTree>
    <p:extLst>
      <p:ext uri="{BB962C8B-B14F-4D97-AF65-F5344CB8AC3E}">
        <p14:creationId xmlns:p14="http://schemas.microsoft.com/office/powerpoint/2010/main" val="3534645095"/>
      </p:ext>
    </p:extLst>
  </p:cSld>
  <p:clrMap bg1="lt1" tx1="dk1" bg2="lt2" tx2="dk2" accent1="accent1" accent2="accent2" accent3="accent3" accent4="accent4" accent5="accent5" accent6="accent6" hlink="hlink" folHlink="folHlink"/>
  <p:hf hdr="0" ftr="0" dt="0"/>
  <p:notesStyle>
    <a:lvl1pPr marL="0" algn="l" defTabSz="1218712" rtl="0" eaLnBrk="1" latinLnBrk="0" hangingPunct="1">
      <a:defRPr sz="1599" kern="1200">
        <a:solidFill>
          <a:schemeClr val="tx1"/>
        </a:solidFill>
        <a:latin typeface="+mn-lt"/>
        <a:ea typeface="+mn-ea"/>
        <a:cs typeface="+mn-cs"/>
      </a:defRPr>
    </a:lvl1pPr>
    <a:lvl2pPr marL="609356" algn="l" defTabSz="1218712" rtl="0" eaLnBrk="1" latinLnBrk="0" hangingPunct="1">
      <a:defRPr sz="1599" kern="1200">
        <a:solidFill>
          <a:schemeClr val="tx1"/>
        </a:solidFill>
        <a:latin typeface="+mn-lt"/>
        <a:ea typeface="+mn-ea"/>
        <a:cs typeface="+mn-cs"/>
      </a:defRPr>
    </a:lvl2pPr>
    <a:lvl3pPr marL="1218712" algn="l" defTabSz="1218712" rtl="0" eaLnBrk="1" latinLnBrk="0" hangingPunct="1">
      <a:defRPr sz="1599" kern="1200">
        <a:solidFill>
          <a:schemeClr val="tx1"/>
        </a:solidFill>
        <a:latin typeface="+mn-lt"/>
        <a:ea typeface="+mn-ea"/>
        <a:cs typeface="+mn-cs"/>
      </a:defRPr>
    </a:lvl3pPr>
    <a:lvl4pPr marL="1828068" algn="l" defTabSz="1218712" rtl="0" eaLnBrk="1" latinLnBrk="0" hangingPunct="1">
      <a:defRPr sz="1599" kern="1200">
        <a:solidFill>
          <a:schemeClr val="tx1"/>
        </a:solidFill>
        <a:latin typeface="+mn-lt"/>
        <a:ea typeface="+mn-ea"/>
        <a:cs typeface="+mn-cs"/>
      </a:defRPr>
    </a:lvl4pPr>
    <a:lvl5pPr marL="2437425" algn="l" defTabSz="1218712" rtl="0" eaLnBrk="1" latinLnBrk="0" hangingPunct="1">
      <a:defRPr sz="1599" kern="1200">
        <a:solidFill>
          <a:schemeClr val="tx1"/>
        </a:solidFill>
        <a:latin typeface="+mn-lt"/>
        <a:ea typeface="+mn-ea"/>
        <a:cs typeface="+mn-cs"/>
      </a:defRPr>
    </a:lvl5pPr>
    <a:lvl6pPr marL="3046781" algn="l" defTabSz="1218712" rtl="0" eaLnBrk="1" latinLnBrk="0" hangingPunct="1">
      <a:defRPr sz="1599" kern="1200">
        <a:solidFill>
          <a:schemeClr val="tx1"/>
        </a:solidFill>
        <a:latin typeface="+mn-lt"/>
        <a:ea typeface="+mn-ea"/>
        <a:cs typeface="+mn-cs"/>
      </a:defRPr>
    </a:lvl6pPr>
    <a:lvl7pPr marL="3656137" algn="l" defTabSz="1218712" rtl="0" eaLnBrk="1" latinLnBrk="0" hangingPunct="1">
      <a:defRPr sz="1599" kern="1200">
        <a:solidFill>
          <a:schemeClr val="tx1"/>
        </a:solidFill>
        <a:latin typeface="+mn-lt"/>
        <a:ea typeface="+mn-ea"/>
        <a:cs typeface="+mn-cs"/>
      </a:defRPr>
    </a:lvl7pPr>
    <a:lvl8pPr marL="4265493" algn="l" defTabSz="1218712" rtl="0" eaLnBrk="1" latinLnBrk="0" hangingPunct="1">
      <a:defRPr sz="1599" kern="1200">
        <a:solidFill>
          <a:schemeClr val="tx1"/>
        </a:solidFill>
        <a:latin typeface="+mn-lt"/>
        <a:ea typeface="+mn-ea"/>
        <a:cs typeface="+mn-cs"/>
      </a:defRPr>
    </a:lvl8pPr>
    <a:lvl9pPr marL="4874849" algn="l" defTabSz="1218712" rtl="0" eaLnBrk="1" latinLnBrk="0" hangingPunct="1">
      <a:defRPr sz="15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7330714-1EB8-4143-924D-EA1B36E80A0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4357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FD11D6-51FD-44C8-9C02-F32D8C726F4D}" type="slidenum">
              <a:rPr lang="en-GB" smtClean="0"/>
              <a:pPr/>
              <a:t>10</a:t>
            </a:fld>
            <a:endParaRPr lang="en-GB"/>
          </a:p>
        </p:txBody>
      </p:sp>
    </p:spTree>
    <p:extLst>
      <p:ext uri="{BB962C8B-B14F-4D97-AF65-F5344CB8AC3E}">
        <p14:creationId xmlns:p14="http://schemas.microsoft.com/office/powerpoint/2010/main" val="2669763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kern="1200" dirty="0">
                <a:solidFill>
                  <a:schemeClr val="tx1"/>
                </a:solidFill>
                <a:effectLst/>
                <a:latin typeface="Arial" panose="020B0604020202020204" pitchFamily="34" charset="0"/>
                <a:ea typeface="+mn-ea"/>
                <a:cs typeface="+mn-cs"/>
              </a:rPr>
              <a:t>Our industry needs are changing. It’s not only about sharing infrastructure </a:t>
            </a:r>
            <a:r>
              <a:rPr lang="en-US" sz="1000" b="0" kern="1200" dirty="0">
                <a:solidFill>
                  <a:schemeClr val="tx1"/>
                </a:solidFill>
                <a:effectLst/>
                <a:latin typeface="Arial" panose="020B0604020202020204" pitchFamily="34" charset="0"/>
                <a:ea typeface="+mn-ea"/>
                <a:cs typeface="+mn-cs"/>
              </a:rPr>
              <a:t>(</a:t>
            </a:r>
            <a:r>
              <a:rPr lang="en-US" sz="1000" b="0" i="1" kern="1200" dirty="0">
                <a:solidFill>
                  <a:schemeClr val="tx1"/>
                </a:solidFill>
                <a:effectLst/>
                <a:latin typeface="Arial" panose="020B0604020202020204" pitchFamily="34" charset="0"/>
                <a:ea typeface="+mn-ea"/>
                <a:cs typeface="+mn-cs"/>
              </a:rPr>
              <a:t>pipe</a:t>
            </a:r>
            <a:r>
              <a:rPr lang="en-US" sz="1000" b="0" kern="1200" dirty="0">
                <a:solidFill>
                  <a:schemeClr val="tx1"/>
                </a:solidFill>
                <a:effectLst/>
                <a:latin typeface="Arial" panose="020B0604020202020204" pitchFamily="34" charset="0"/>
                <a:ea typeface="+mn-ea"/>
                <a:cs typeface="+mn-cs"/>
              </a:rPr>
              <a:t>); </a:t>
            </a:r>
            <a:r>
              <a:rPr lang="en-US" sz="1000" b="1" kern="1200" dirty="0">
                <a:solidFill>
                  <a:schemeClr val="tx1"/>
                </a:solidFill>
                <a:effectLst/>
                <a:latin typeface="Arial" panose="020B0604020202020204" pitchFamily="34" charset="0"/>
                <a:ea typeface="+mn-ea"/>
                <a:cs typeface="+mn-cs"/>
              </a:rPr>
              <a:t>it’s about sharing data </a:t>
            </a:r>
            <a:r>
              <a:rPr lang="en-US" sz="1000" b="0" kern="1200" dirty="0">
                <a:solidFill>
                  <a:schemeClr val="tx1"/>
                </a:solidFill>
                <a:effectLst/>
                <a:latin typeface="Arial" panose="020B0604020202020204" pitchFamily="34" charset="0"/>
                <a:ea typeface="+mn-ea"/>
                <a:cs typeface="+mn-cs"/>
              </a:rPr>
              <a:t>(</a:t>
            </a:r>
            <a:r>
              <a:rPr lang="en-US" sz="1000" b="0" i="1" kern="1200" dirty="0">
                <a:solidFill>
                  <a:schemeClr val="tx1"/>
                </a:solidFill>
                <a:effectLst/>
                <a:latin typeface="Arial" panose="020B0604020202020204" pitchFamily="34" charset="0"/>
                <a:ea typeface="+mn-ea"/>
                <a:cs typeface="+mn-cs"/>
              </a:rPr>
              <a:t>knowledge</a:t>
            </a:r>
            <a:r>
              <a:rPr lang="en-US" sz="1000" b="0" kern="1200" dirty="0">
                <a:solidFill>
                  <a:schemeClr val="tx1"/>
                </a:solidFill>
                <a:effectLst/>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kern="1200" dirty="0">
              <a:solidFill>
                <a:schemeClr val="tx1"/>
              </a:solidFill>
              <a:effectLst/>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kern="1200" dirty="0">
                <a:solidFill>
                  <a:schemeClr val="tx1"/>
                </a:solidFill>
                <a:effectLst/>
                <a:latin typeface="Arial" panose="020B0604020202020204" pitchFamily="34" charset="0"/>
                <a:ea typeface="+mn-ea"/>
                <a:cs typeface="+mn-cs"/>
              </a:rPr>
              <a:t>There’s an important number to remember</a:t>
            </a:r>
            <a:r>
              <a:rPr lang="en-US" sz="1000" kern="1200" dirty="0">
                <a:solidFill>
                  <a:schemeClr val="tx1"/>
                </a:solidFill>
                <a:effectLst/>
                <a:latin typeface="Arial" panose="020B0604020202020204" pitchFamily="34" charset="0"/>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tx1"/>
                </a:solidFill>
                <a:effectLst/>
                <a:latin typeface="Arial" panose="020B0604020202020204" pitchFamily="34" charset="0"/>
                <a:ea typeface="+mn-ea"/>
                <a:cs typeface="+mn-cs"/>
              </a:rPr>
              <a:t>It is that SITA ‘bridges’ – or transports – as much as </a:t>
            </a:r>
            <a:r>
              <a:rPr lang="en-GB" sz="1000" b="1" kern="1200" dirty="0">
                <a:solidFill>
                  <a:schemeClr val="tx1"/>
                </a:solidFill>
                <a:effectLst/>
                <a:latin typeface="Arial" panose="020B0604020202020204" pitchFamily="34" charset="0"/>
                <a:ea typeface="+mn-ea"/>
                <a:cs typeface="+mn-cs"/>
              </a:rPr>
              <a:t>60% of the operational data exchange among the air transport community.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kern="1200" dirty="0">
                <a:solidFill>
                  <a:schemeClr val="tx1"/>
                </a:solidFill>
                <a:effectLst/>
                <a:latin typeface="Arial" panose="020B0604020202020204" pitchFamily="34" charset="0"/>
                <a:ea typeface="+mn-ea"/>
                <a:cs typeface="+mn-cs"/>
              </a:rPr>
              <a:t>That is </a:t>
            </a:r>
            <a:r>
              <a:rPr lang="en-GB" sz="1000" b="0" i="1" kern="1200" dirty="0">
                <a:solidFill>
                  <a:schemeClr val="tx1"/>
                </a:solidFill>
                <a:effectLst/>
                <a:latin typeface="Arial" panose="020B0604020202020204" pitchFamily="34" charset="0"/>
                <a:ea typeface="+mn-ea"/>
                <a:cs typeface="+mn-cs"/>
              </a:rPr>
              <a:t>not the internal data </a:t>
            </a:r>
            <a:r>
              <a:rPr lang="en-GB" sz="1000" b="0" kern="1200" dirty="0">
                <a:solidFill>
                  <a:schemeClr val="tx1"/>
                </a:solidFill>
                <a:effectLst/>
                <a:latin typeface="Arial" panose="020B0604020202020204" pitchFamily="34" charset="0"/>
                <a:ea typeface="+mn-ea"/>
                <a:cs typeface="+mn-cs"/>
              </a:rPr>
              <a:t>within say BA or Saudi, but the data exchanged between the actors in the community, such as the </a:t>
            </a:r>
            <a:r>
              <a:rPr lang="en-US" sz="1000" kern="1200" dirty="0">
                <a:solidFill>
                  <a:schemeClr val="tx1"/>
                </a:solidFill>
                <a:effectLst/>
                <a:latin typeface="Arial" panose="020B0604020202020204" pitchFamily="34" charset="0"/>
                <a:ea typeface="+mn-ea"/>
                <a:cs typeface="+mn-cs"/>
              </a:rPr>
              <a:t>airlines, airports, aircraft manufacturers and border agencies.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kern="1200" dirty="0">
                <a:solidFill>
                  <a:schemeClr val="tx1"/>
                </a:solidFill>
                <a:effectLst/>
                <a:latin typeface="Arial" panose="020B0604020202020204" pitchFamily="34" charset="0"/>
                <a:ea typeface="+mn-ea"/>
                <a:cs typeface="+mn-cs"/>
              </a:rPr>
              <a:t>Sharing and bridging has been in SITA’s DNA </a:t>
            </a:r>
            <a:r>
              <a:rPr lang="en-GB" sz="1000" b="0" kern="1200" dirty="0">
                <a:solidFill>
                  <a:schemeClr val="tx1"/>
                </a:solidFill>
                <a:effectLst/>
                <a:latin typeface="Arial" panose="020B0604020202020204" pitchFamily="34" charset="0"/>
                <a:ea typeface="+mn-ea"/>
                <a:cs typeface="+mn-cs"/>
              </a:rPr>
              <a:t>since our beginning. </a:t>
            </a:r>
          </a:p>
          <a:p>
            <a:endParaRPr lang="en-GB" sz="1000" b="1" u="sng" kern="1200" dirty="0">
              <a:solidFill>
                <a:schemeClr val="tx1"/>
              </a:solidFill>
              <a:latin typeface="Arial" panose="020B0604020202020204" pitchFamily="34" charset="0"/>
              <a:ea typeface="+mn-ea"/>
              <a:cs typeface="+mn-cs"/>
            </a:endParaRPr>
          </a:p>
          <a:p>
            <a:r>
              <a:rPr lang="en-GB" sz="1000" b="1" u="sng" kern="1200" dirty="0">
                <a:solidFill>
                  <a:schemeClr val="tx1"/>
                </a:solidFill>
                <a:latin typeface="Arial" panose="020B0604020202020204" pitchFamily="34" charset="0"/>
                <a:ea typeface="+mn-ea"/>
                <a:cs typeface="+mn-cs"/>
              </a:rPr>
              <a:t>Data</a:t>
            </a:r>
            <a:r>
              <a:rPr lang="en-GB" sz="1000" kern="1200" dirty="0">
                <a:solidFill>
                  <a:schemeClr val="tx1"/>
                </a:solidFill>
                <a:latin typeface="Arial" panose="020B0604020202020204" pitchFamily="34" charset="0"/>
                <a:ea typeface="+mn-ea"/>
                <a:cs typeface="+mn-cs"/>
              </a:rPr>
              <a:t> has the potential to add value at every touchpoint. Today, we are focused on sharing the network, infrastructure, platforms and technology.</a:t>
            </a:r>
          </a:p>
          <a:p>
            <a:r>
              <a:rPr lang="en-GB" sz="1000" kern="1200" dirty="0">
                <a:solidFill>
                  <a:schemeClr val="tx1"/>
                </a:solidFill>
                <a:latin typeface="Arial" panose="020B0604020202020204" pitchFamily="34" charset="0"/>
                <a:ea typeface="+mn-ea"/>
                <a:cs typeface="+mn-cs"/>
              </a:rPr>
              <a:t>Tomorrow: the sharing of data and knowledge will be of immense importance to our industry’s future. Since we work with everyone in the community, SITA ‘naturally’ has access to large volumes of air transport data – along with experience in unlocking and handling it through Application Programming Interfaces (APIs), as well as airline, airport .</a:t>
            </a:r>
          </a:p>
          <a:p>
            <a:r>
              <a:rPr lang="en-GB" sz="1000" b="1" kern="1200" dirty="0">
                <a:solidFill>
                  <a:schemeClr val="tx1"/>
                </a:solidFill>
                <a:latin typeface="Arial" panose="020B0604020202020204" pitchFamily="34" charset="0"/>
                <a:ea typeface="+mn-ea"/>
                <a:cs typeface="+mn-cs"/>
              </a:rPr>
              <a:t>Vision: </a:t>
            </a:r>
            <a:r>
              <a:rPr lang="en-GB" sz="1000" kern="1200" dirty="0">
                <a:solidFill>
                  <a:schemeClr val="tx1"/>
                </a:solidFill>
                <a:latin typeface="Arial" panose="020B0604020202020204" pitchFamily="34" charset="0"/>
                <a:ea typeface="+mn-ea"/>
                <a:cs typeface="+mn-cs"/>
              </a:rPr>
              <a:t>Air transport needs a common platform at the airport and for the aircraft, making sure everything is open, enabling us to plug and connect to the different data - one platform to serve the airport, one to serve the aircraft, and so on that encompasses identity, baggage, flights, sensors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0" kern="1200" dirty="0">
              <a:solidFill>
                <a:schemeClr val="tx1"/>
              </a:solidFill>
              <a:effectLst/>
              <a:latin typeface="Arial" panose="020B0604020202020204" pitchFamily="34" charset="0"/>
              <a:ea typeface="+mn-ea"/>
              <a:cs typeface="+mn-cs"/>
            </a:endParaRPr>
          </a:p>
          <a:p>
            <a:endParaRPr lang="en-GB" sz="1000" kern="1200" dirty="0">
              <a:solidFill>
                <a:schemeClr val="tx1"/>
              </a:solidFill>
              <a:latin typeface="Arial" panose="020B0604020202020204" pitchFamily="34" charset="0"/>
              <a:ea typeface="+mn-ea"/>
              <a:cs typeface="+mn-cs"/>
            </a:endParaRPr>
          </a:p>
          <a:p>
            <a:r>
              <a:rPr lang="en-GB" sz="1000" kern="1200" dirty="0">
                <a:solidFill>
                  <a:schemeClr val="tx1"/>
                </a:solidFill>
                <a:latin typeface="Arial" panose="020B0604020202020204" pitchFamily="34" charset="0"/>
                <a:ea typeface="+mn-ea"/>
                <a:cs typeface="+mn-cs"/>
              </a:rPr>
              <a:t>FYI- </a:t>
            </a:r>
          </a:p>
          <a:p>
            <a:endParaRPr lang="en-GB" sz="1000" kern="1200" dirty="0">
              <a:solidFill>
                <a:schemeClr val="tx1"/>
              </a:solidFill>
              <a:latin typeface="Arial" panose="020B0604020202020204" pitchFamily="34" charset="0"/>
              <a:ea typeface="+mn-ea"/>
              <a:cs typeface="+mn-cs"/>
            </a:endParaRPr>
          </a:p>
          <a:p>
            <a:r>
              <a:rPr lang="en-GB" sz="1000" b="0" kern="1200" dirty="0">
                <a:solidFill>
                  <a:schemeClr val="tx1"/>
                </a:solidFill>
                <a:latin typeface="Arial" panose="020B0604020202020204" pitchFamily="34" charset="0"/>
                <a:ea typeface="+mn-ea"/>
                <a:cs typeface="+mn-cs"/>
              </a:rPr>
              <a:t>What</a:t>
            </a:r>
            <a:r>
              <a:rPr lang="en-GB" sz="1000" b="1" kern="1200" dirty="0">
                <a:solidFill>
                  <a:schemeClr val="tx1"/>
                </a:solidFill>
                <a:latin typeface="Arial" panose="020B0604020202020204" pitchFamily="34" charset="0"/>
                <a:ea typeface="+mn-ea"/>
                <a:cs typeface="+mn-cs"/>
              </a:rPr>
              <a:t> </a:t>
            </a:r>
            <a:r>
              <a:rPr lang="en-GB" sz="1000" b="1" u="sng" kern="1200" dirty="0">
                <a:solidFill>
                  <a:schemeClr val="tx1"/>
                </a:solidFill>
                <a:latin typeface="Arial" panose="020B0604020202020204" pitchFamily="34" charset="0"/>
                <a:ea typeface="+mn-ea"/>
                <a:cs typeface="+mn-cs"/>
              </a:rPr>
              <a:t>new technologies </a:t>
            </a:r>
            <a:r>
              <a:rPr lang="en-GB" sz="1000" kern="1200" dirty="0">
                <a:solidFill>
                  <a:schemeClr val="tx1"/>
                </a:solidFill>
                <a:latin typeface="Arial" panose="020B0604020202020204" pitchFamily="34" charset="0"/>
                <a:ea typeface="+mn-ea"/>
                <a:cs typeface="+mn-cs"/>
              </a:rPr>
              <a:t>will help us collaborate?  Blockchain: Think of sharing technology and data, and our community role…. it is as though the blockchain was invented for SITA 😊 Blockchain is about sharing information safely and securely, between industry players in a decentralized way. It provides one truth at a given point that can be used to facilitate workflow and facilitate data exchange.  We began exploring blockchain in 2016, and have since conducted research and trials with IAG, British Airways, Heathrow, Geneva and Miami Airports to create a single source of truth around flight data. We continue to explore and develop, adding use cases across baggage, identity management and cargo. Our </a:t>
            </a:r>
            <a:r>
              <a:rPr lang="en-GB" sz="1000" kern="1200" dirty="0" err="1">
                <a:solidFill>
                  <a:schemeClr val="tx1"/>
                </a:solidFill>
                <a:latin typeface="Arial" panose="020B0604020202020204" pitchFamily="34" charset="0"/>
                <a:ea typeface="+mn-ea"/>
                <a:cs typeface="+mn-cs"/>
              </a:rPr>
              <a:t>FlightChain</a:t>
            </a:r>
            <a:r>
              <a:rPr lang="en-GB" sz="1000" kern="1200" dirty="0">
                <a:solidFill>
                  <a:schemeClr val="tx1"/>
                </a:solidFill>
                <a:latin typeface="Arial" panose="020B0604020202020204" pitchFamily="34" charset="0"/>
                <a:ea typeface="+mn-ea"/>
                <a:cs typeface="+mn-cs"/>
              </a:rPr>
              <a:t> and Aviation Blockchain Sandbox are great examples of how we co-innovate with customers.</a:t>
            </a:r>
          </a:p>
          <a:p>
            <a:endParaRPr lang="en-GB" sz="1000" kern="1200" dirty="0">
              <a:solidFill>
                <a:schemeClr val="tx1"/>
              </a:solidFill>
              <a:latin typeface="Arial" panose="020B0604020202020204" pitchFamily="34" charset="0"/>
              <a:ea typeface="+mn-ea"/>
              <a:cs typeface="+mn-cs"/>
            </a:endParaRPr>
          </a:p>
          <a:p>
            <a:r>
              <a:rPr lang="en-GB" sz="1000" kern="1200" dirty="0">
                <a:solidFill>
                  <a:schemeClr val="tx1"/>
                </a:solidFill>
                <a:latin typeface="Arial" panose="020B0604020202020204" pitchFamily="34" charset="0"/>
                <a:ea typeface="+mn-ea"/>
                <a:cs typeface="+mn-cs"/>
              </a:rPr>
              <a:t>And around the </a:t>
            </a:r>
            <a:r>
              <a:rPr lang="en-GB" sz="1000" b="1" u="sng" kern="1200" dirty="0">
                <a:solidFill>
                  <a:schemeClr val="tx1"/>
                </a:solidFill>
                <a:latin typeface="Arial" panose="020B0604020202020204" pitchFamily="34" charset="0"/>
                <a:ea typeface="+mn-ea"/>
                <a:cs typeface="+mn-cs"/>
              </a:rPr>
              <a:t>aircraft</a:t>
            </a:r>
            <a:r>
              <a:rPr lang="en-GB" sz="1000" kern="1200" dirty="0">
                <a:solidFill>
                  <a:schemeClr val="tx1"/>
                </a:solidFill>
                <a:latin typeface="Arial" panose="020B0604020202020204" pitchFamily="34" charset="0"/>
                <a:ea typeface="+mn-ea"/>
                <a:cs typeface="+mn-cs"/>
              </a:rPr>
              <a:t>? New generation aircraft feature thousands of sensors, generating terabytes of data each day. By 2034, 85% of the world’s commercial fleet will be new generation aircraft. Each piece of data provides essential feedback on the status of the aircraft, which is vital for Original Equipment Manufacturers (OEMs). </a:t>
            </a:r>
          </a:p>
          <a:p>
            <a:r>
              <a:rPr lang="en-GB" sz="1000" kern="1200" dirty="0">
                <a:solidFill>
                  <a:schemeClr val="tx1"/>
                </a:solidFill>
                <a:latin typeface="Arial" panose="020B0604020202020204" pitchFamily="34" charset="0"/>
                <a:ea typeface="+mn-ea"/>
                <a:cs typeface="+mn-cs"/>
              </a:rPr>
              <a:t>We will enable airlines to collect, control and share this data, while correlating it to external sources, such as weather conditions – through our </a:t>
            </a:r>
            <a:r>
              <a:rPr lang="en-GB" sz="1000" kern="1200" dirty="0" err="1">
                <a:solidFill>
                  <a:schemeClr val="tx1"/>
                </a:solidFill>
                <a:latin typeface="Arial" panose="020B0604020202020204" pitchFamily="34" charset="0"/>
                <a:ea typeface="+mn-ea"/>
                <a:cs typeface="+mn-cs"/>
              </a:rPr>
              <a:t>eAircraft</a:t>
            </a:r>
            <a:r>
              <a:rPr lang="en-GB" sz="1000" kern="1200" dirty="0">
                <a:solidFill>
                  <a:schemeClr val="tx1"/>
                </a:solidFill>
                <a:latin typeface="Arial" panose="020B0604020202020204" pitchFamily="34" charset="0"/>
                <a:ea typeface="+mn-ea"/>
                <a:cs typeface="+mn-cs"/>
              </a:rPr>
              <a:t> </a:t>
            </a:r>
            <a:r>
              <a:rPr lang="en-GB" sz="1000" kern="1200" dirty="0" err="1">
                <a:solidFill>
                  <a:schemeClr val="tx1"/>
                </a:solidFill>
                <a:latin typeface="Arial" panose="020B0604020202020204" pitchFamily="34" charset="0"/>
                <a:ea typeface="+mn-ea"/>
                <a:cs typeface="+mn-cs"/>
              </a:rPr>
              <a:t>DataHub</a:t>
            </a:r>
            <a:r>
              <a:rPr lang="en-GB" sz="1000" kern="1200" dirty="0">
                <a:solidFill>
                  <a:schemeClr val="tx1"/>
                </a:solidFill>
                <a:latin typeface="Arial" panose="020B0604020202020204" pitchFamily="34" charset="0"/>
                <a:ea typeface="+mn-ea"/>
                <a:cs typeface="+mn-cs"/>
              </a:rPr>
              <a:t>. This will help monitor engine performance in certain conditions, for example, or evaluate engine performance and maintenance. </a:t>
            </a:r>
          </a:p>
          <a:p>
            <a:endParaRPr lang="en-US" dirty="0"/>
          </a:p>
          <a:p>
            <a:endParaRPr lang="en-US" dirty="0"/>
          </a:p>
        </p:txBody>
      </p:sp>
      <p:sp>
        <p:nvSpPr>
          <p:cNvPr id="4" name="Slide Number Placeholder 3"/>
          <p:cNvSpPr>
            <a:spLocks noGrp="1"/>
          </p:cNvSpPr>
          <p:nvPr>
            <p:ph type="sldNum" sz="quarter" idx="10"/>
          </p:nvPr>
        </p:nvSpPr>
        <p:spPr/>
        <p:txBody>
          <a:bodyPr/>
          <a:lstStyle/>
          <a:p>
            <a:fld id="{9BFD11D6-51FD-44C8-9C02-F32D8C726F4D}" type="slidenum">
              <a:rPr lang="en-GB" smtClean="0"/>
              <a:pPr/>
              <a:t>11</a:t>
            </a:fld>
            <a:endParaRPr lang="en-GB"/>
          </a:p>
        </p:txBody>
      </p:sp>
    </p:spTree>
    <p:extLst>
      <p:ext uri="{BB962C8B-B14F-4D97-AF65-F5344CB8AC3E}">
        <p14:creationId xmlns:p14="http://schemas.microsoft.com/office/powerpoint/2010/main" val="1691862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D11D6-51FD-44C8-9C02-F32D8C726F4D}" type="slidenum">
              <a:rPr lang="en-GB" smtClean="0"/>
              <a:pPr/>
              <a:t>12</a:t>
            </a:fld>
            <a:endParaRPr lang="en-GB"/>
          </a:p>
        </p:txBody>
      </p:sp>
    </p:spTree>
    <p:extLst>
      <p:ext uri="{BB962C8B-B14F-4D97-AF65-F5344CB8AC3E}">
        <p14:creationId xmlns:p14="http://schemas.microsoft.com/office/powerpoint/2010/main" val="2307270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FD11D6-51FD-44C8-9C02-F32D8C726F4D}" type="slidenum">
              <a:rPr lang="en-GB" smtClean="0"/>
              <a:pPr/>
              <a:t>13</a:t>
            </a:fld>
            <a:endParaRPr lang="en-GB"/>
          </a:p>
        </p:txBody>
      </p:sp>
    </p:spTree>
    <p:extLst>
      <p:ext uri="{BB962C8B-B14F-4D97-AF65-F5344CB8AC3E}">
        <p14:creationId xmlns:p14="http://schemas.microsoft.com/office/powerpoint/2010/main" val="3749629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712" rtl="0" eaLnBrk="1" fontAlgn="auto" latinLnBrk="0" hangingPunct="1">
              <a:lnSpc>
                <a:spcPct val="100000"/>
              </a:lnSpc>
              <a:spcBef>
                <a:spcPts val="0"/>
              </a:spcBef>
              <a:spcAft>
                <a:spcPts val="0"/>
              </a:spcAft>
              <a:buClrTx/>
              <a:buSzTx/>
              <a:buFontTx/>
              <a:buNone/>
              <a:tabLst/>
              <a:defRPr/>
            </a:pPr>
            <a:r>
              <a:rPr lang="en-US" sz="1050" b="1" dirty="0">
                <a:solidFill>
                  <a:schemeClr val="accent6"/>
                </a:solidFill>
              </a:rPr>
              <a:t>Passengers want to be informed at every step of the journey </a:t>
            </a:r>
          </a:p>
          <a:p>
            <a:pPr marL="0" marR="0" lvl="0" indent="0" algn="l" defTabSz="1218712" rtl="0" eaLnBrk="1" fontAlgn="auto" latinLnBrk="0" hangingPunct="1">
              <a:lnSpc>
                <a:spcPct val="100000"/>
              </a:lnSpc>
              <a:spcBef>
                <a:spcPts val="0"/>
              </a:spcBef>
              <a:spcAft>
                <a:spcPts val="0"/>
              </a:spcAft>
              <a:buClrTx/>
              <a:buSzTx/>
              <a:buFontTx/>
              <a:buNone/>
              <a:tabLst/>
              <a:defRPr/>
            </a:pPr>
            <a:endParaRPr lang="en-US" sz="1050" b="1" dirty="0">
              <a:solidFill>
                <a:schemeClr val="accent6"/>
              </a:solidFill>
            </a:endParaRPr>
          </a:p>
          <a:p>
            <a:pPr marL="0" marR="0" lvl="0" indent="0" algn="l" defTabSz="1218712" rtl="0" eaLnBrk="1" fontAlgn="auto" latinLnBrk="0" hangingPunct="1">
              <a:lnSpc>
                <a:spcPct val="100000"/>
              </a:lnSpc>
              <a:spcBef>
                <a:spcPts val="0"/>
              </a:spcBef>
              <a:spcAft>
                <a:spcPts val="0"/>
              </a:spcAft>
              <a:buClrTx/>
              <a:buSzTx/>
              <a:buFontTx/>
              <a:buNone/>
              <a:tabLst/>
              <a:defRPr/>
            </a:pPr>
            <a:r>
              <a:rPr lang="en-US" sz="1050" b="1" dirty="0">
                <a:solidFill>
                  <a:schemeClr val="accent6"/>
                </a:solidFill>
              </a:rPr>
              <a:t>Comprising a new generation of travelers accustomed to a personalized digital experience </a:t>
            </a:r>
          </a:p>
          <a:p>
            <a:pPr marL="0" marR="0" lvl="0" indent="0" algn="l" defTabSz="1218712" rtl="0" eaLnBrk="1" fontAlgn="auto" latinLnBrk="0" hangingPunct="1">
              <a:lnSpc>
                <a:spcPct val="100000"/>
              </a:lnSpc>
              <a:spcBef>
                <a:spcPts val="0"/>
              </a:spcBef>
              <a:spcAft>
                <a:spcPts val="0"/>
              </a:spcAft>
              <a:buClrTx/>
              <a:buSzTx/>
              <a:buFontTx/>
              <a:buNone/>
              <a:tabLst/>
              <a:defRPr/>
            </a:pPr>
            <a:endParaRPr lang="en-US" sz="1050" b="1" dirty="0">
              <a:solidFill>
                <a:schemeClr val="accent6"/>
              </a:solidFill>
            </a:endParaRPr>
          </a:p>
          <a:p>
            <a:pPr marL="0" marR="0" lvl="0" indent="0" algn="l" defTabSz="1218712" rtl="0" eaLnBrk="1" fontAlgn="auto" latinLnBrk="0" hangingPunct="1">
              <a:lnSpc>
                <a:spcPct val="100000"/>
              </a:lnSpc>
              <a:spcBef>
                <a:spcPts val="0"/>
              </a:spcBef>
              <a:spcAft>
                <a:spcPts val="0"/>
              </a:spcAft>
              <a:buClrTx/>
              <a:buSzTx/>
              <a:buFontTx/>
              <a:buNone/>
              <a:tabLst/>
              <a:defRPr/>
            </a:pPr>
            <a:r>
              <a:rPr lang="en-US" sz="1050" b="1" dirty="0">
                <a:solidFill>
                  <a:schemeClr val="accent6"/>
                </a:solidFill>
              </a:rPr>
              <a:t>63% of travelers think sharing real time information is a top priority </a:t>
            </a:r>
          </a:p>
          <a:p>
            <a:pPr marL="0" marR="0" lvl="0" indent="0" algn="l" defTabSz="1218712" rtl="0" eaLnBrk="1" fontAlgn="auto" latinLnBrk="0" hangingPunct="1">
              <a:lnSpc>
                <a:spcPct val="100000"/>
              </a:lnSpc>
              <a:spcBef>
                <a:spcPts val="0"/>
              </a:spcBef>
              <a:spcAft>
                <a:spcPts val="0"/>
              </a:spcAft>
              <a:buClrTx/>
              <a:buSzTx/>
              <a:buFontTx/>
              <a:buNone/>
              <a:tabLst/>
              <a:defRPr/>
            </a:pPr>
            <a:endParaRPr lang="en-US" sz="1050" b="1" dirty="0">
              <a:solidFill>
                <a:schemeClr val="accent6"/>
              </a:solidFill>
            </a:endParaRPr>
          </a:p>
          <a:p>
            <a:pPr marL="0" marR="0" lvl="0" indent="0" algn="l" defTabSz="1218712" rtl="0" eaLnBrk="1" fontAlgn="auto" latinLnBrk="0" hangingPunct="1">
              <a:lnSpc>
                <a:spcPct val="100000"/>
              </a:lnSpc>
              <a:spcBef>
                <a:spcPts val="0"/>
              </a:spcBef>
              <a:spcAft>
                <a:spcPts val="0"/>
              </a:spcAft>
              <a:buClrTx/>
              <a:buSzTx/>
              <a:buFontTx/>
              <a:buNone/>
              <a:tabLst/>
              <a:defRPr/>
            </a:pPr>
            <a:r>
              <a:rPr lang="en-US" sz="1050" b="1" dirty="0">
                <a:solidFill>
                  <a:schemeClr val="accent6"/>
                </a:solidFill>
              </a:rPr>
              <a:t>100% Mobile enabled travel </a:t>
            </a:r>
            <a:r>
              <a:rPr lang="en-US" sz="1050" dirty="0">
                <a:solidFill>
                  <a:schemeClr val="accent6"/>
                </a:solidFill>
              </a:rPr>
              <a:t>biometrics enrolment, wayfinding, flight information…</a:t>
            </a:r>
          </a:p>
          <a:p>
            <a:pPr marL="0" marR="0" lvl="0" indent="0" algn="l" defTabSz="1218712" rtl="0" eaLnBrk="1" fontAlgn="auto" latinLnBrk="0" hangingPunct="1">
              <a:lnSpc>
                <a:spcPct val="100000"/>
              </a:lnSpc>
              <a:spcBef>
                <a:spcPts val="0"/>
              </a:spcBef>
              <a:spcAft>
                <a:spcPts val="0"/>
              </a:spcAft>
              <a:buClrTx/>
              <a:buSzTx/>
              <a:buFontTx/>
              <a:buNone/>
              <a:tabLst/>
              <a:defRPr/>
            </a:pPr>
            <a:r>
              <a:rPr lang="en-US" sz="1050" b="1" dirty="0">
                <a:solidFill>
                  <a:schemeClr val="accent6"/>
                </a:solidFill>
              </a:rPr>
              <a:t>100% Self-Service </a:t>
            </a:r>
            <a:r>
              <a:rPr lang="en-US" sz="1050" dirty="0">
                <a:solidFill>
                  <a:schemeClr val="accent6"/>
                </a:solidFill>
              </a:rPr>
              <a:t>Self-Bag Drop, Mishandled bags, Lost and Founds, …</a:t>
            </a:r>
          </a:p>
          <a:p>
            <a:pPr marL="0" marR="0" lvl="0" indent="0" algn="l" defTabSz="1218712" rtl="0" eaLnBrk="1" fontAlgn="auto" latinLnBrk="0" hangingPunct="1">
              <a:lnSpc>
                <a:spcPct val="100000"/>
              </a:lnSpc>
              <a:spcBef>
                <a:spcPts val="0"/>
              </a:spcBef>
              <a:spcAft>
                <a:spcPts val="0"/>
              </a:spcAft>
              <a:buClrTx/>
              <a:buSzTx/>
              <a:buFontTx/>
              <a:buNone/>
              <a:tabLst/>
              <a:defRPr/>
            </a:pPr>
            <a:r>
              <a:rPr lang="en-US" sz="1050" b="1" dirty="0">
                <a:solidFill>
                  <a:schemeClr val="accent6"/>
                </a:solidFill>
              </a:rPr>
              <a:t>SMOOTH TRAVEL </a:t>
            </a:r>
            <a:r>
              <a:rPr lang="en-US" sz="1050" dirty="0">
                <a:solidFill>
                  <a:schemeClr val="accent6"/>
                </a:solidFill>
              </a:rPr>
              <a:t>No queuing at airport, Short Turnaround, managed disruptions …</a:t>
            </a:r>
          </a:p>
          <a:p>
            <a:pPr marL="0" marR="0" lvl="0" indent="0" algn="l" defTabSz="1218712" rtl="0" eaLnBrk="1" fontAlgn="auto" latinLnBrk="0" hangingPunct="1">
              <a:lnSpc>
                <a:spcPct val="100000"/>
              </a:lnSpc>
              <a:spcBef>
                <a:spcPts val="0"/>
              </a:spcBef>
              <a:spcAft>
                <a:spcPts val="0"/>
              </a:spcAft>
              <a:buClrTx/>
              <a:buSzTx/>
              <a:buFontTx/>
              <a:buNone/>
              <a:tabLst/>
              <a:defRPr/>
            </a:pPr>
            <a:r>
              <a:rPr lang="en-US" sz="1050" b="1" dirty="0">
                <a:solidFill>
                  <a:schemeClr val="accent6"/>
                </a:solidFill>
              </a:rPr>
              <a:t>Passenger centricity </a:t>
            </a:r>
            <a:r>
              <a:rPr lang="en-US" sz="1050" dirty="0">
                <a:solidFill>
                  <a:schemeClr val="accent6"/>
                </a:solidFill>
              </a:rPr>
              <a:t>a personalized experience – the right data at the right time</a:t>
            </a:r>
          </a:p>
          <a:p>
            <a:pPr marL="0" marR="0" lvl="0" indent="0" algn="l" defTabSz="1218712" rtl="0" eaLnBrk="1" fontAlgn="auto" latinLnBrk="0" hangingPunct="1">
              <a:lnSpc>
                <a:spcPct val="100000"/>
              </a:lnSpc>
              <a:spcBef>
                <a:spcPts val="0"/>
              </a:spcBef>
              <a:spcAft>
                <a:spcPts val="0"/>
              </a:spcAft>
              <a:buClrTx/>
              <a:buSzTx/>
              <a:buFontTx/>
              <a:buNone/>
              <a:tabLst/>
              <a:defRPr/>
            </a:pPr>
            <a:endParaRPr lang="en-US" sz="1050" dirty="0">
              <a:solidFill>
                <a:schemeClr val="accent6"/>
              </a:solidFill>
            </a:endParaRPr>
          </a:p>
          <a:p>
            <a:pPr marL="0" marR="0" lvl="0" indent="0" algn="l" defTabSz="1218712" rtl="0" eaLnBrk="1" fontAlgn="auto" latinLnBrk="0" hangingPunct="1">
              <a:lnSpc>
                <a:spcPct val="100000"/>
              </a:lnSpc>
              <a:spcBef>
                <a:spcPts val="0"/>
              </a:spcBef>
              <a:spcAft>
                <a:spcPts val="0"/>
              </a:spcAft>
              <a:buClrTx/>
              <a:buSzTx/>
              <a:buFontTx/>
              <a:buNone/>
              <a:tabLst/>
              <a:defRPr/>
            </a:pPr>
            <a:r>
              <a:rPr lang="en-US" sz="1050" dirty="0">
                <a:solidFill>
                  <a:schemeClr val="accent6"/>
                </a:solidFill>
              </a:rPr>
              <a:t>Passengers want everything to be under their control.  72% prefer self boarding and 49% prefer self bag drop</a:t>
            </a:r>
          </a:p>
          <a:p>
            <a:pPr marL="0" marR="0" lvl="0" indent="0" algn="l" defTabSz="1218712" rtl="0" eaLnBrk="1" fontAlgn="auto" latinLnBrk="0" hangingPunct="1">
              <a:lnSpc>
                <a:spcPct val="100000"/>
              </a:lnSpc>
              <a:spcBef>
                <a:spcPts val="0"/>
              </a:spcBef>
              <a:spcAft>
                <a:spcPts val="0"/>
              </a:spcAft>
              <a:buClrTx/>
              <a:buSzTx/>
              <a:buFontTx/>
              <a:buNone/>
              <a:tabLst/>
              <a:defRPr/>
            </a:pPr>
            <a:endParaRPr lang="en-US" sz="1050" dirty="0">
              <a:solidFill>
                <a:schemeClr val="accent6"/>
              </a:solidFill>
            </a:endParaRPr>
          </a:p>
          <a:p>
            <a:pPr marL="0" marR="0" lvl="0" indent="0" algn="l" defTabSz="1218712" rtl="0" eaLnBrk="1" fontAlgn="auto" latinLnBrk="0" hangingPunct="1">
              <a:lnSpc>
                <a:spcPct val="100000"/>
              </a:lnSpc>
              <a:spcBef>
                <a:spcPts val="0"/>
              </a:spcBef>
              <a:spcAft>
                <a:spcPts val="0"/>
              </a:spcAft>
              <a:buClrTx/>
              <a:buSzTx/>
              <a:buFontTx/>
              <a:buNone/>
              <a:tabLst/>
              <a:defRPr/>
            </a:pPr>
            <a:r>
              <a:rPr lang="en-US" sz="1050" dirty="0">
                <a:solidFill>
                  <a:schemeClr val="accent6"/>
                </a:solidFill>
              </a:rPr>
              <a:t>One of the standout findings of our report this year is that at every point in the journey, where passengers use technology, the rate of satisfaction is higher. Airlines and airport can see the benefit of their technology investments in making it easy for passengers every step of the way </a:t>
            </a:r>
          </a:p>
          <a:p>
            <a:endParaRPr lang="en-US" dirty="0"/>
          </a:p>
        </p:txBody>
      </p:sp>
      <p:sp>
        <p:nvSpPr>
          <p:cNvPr id="4" name="Slide Number Placeholder 3"/>
          <p:cNvSpPr>
            <a:spLocks noGrp="1"/>
          </p:cNvSpPr>
          <p:nvPr>
            <p:ph type="sldNum" sz="quarter" idx="5"/>
          </p:nvPr>
        </p:nvSpPr>
        <p:spPr/>
        <p:txBody>
          <a:bodyPr/>
          <a:lstStyle/>
          <a:p>
            <a:fld id="{9BFD11D6-51FD-44C8-9C02-F32D8C726F4D}" type="slidenum">
              <a:rPr lang="en-GB" smtClean="0"/>
              <a:pPr/>
              <a:t>14</a:t>
            </a:fld>
            <a:endParaRPr lang="en-GB"/>
          </a:p>
        </p:txBody>
      </p:sp>
    </p:spTree>
    <p:extLst>
      <p:ext uri="{BB962C8B-B14F-4D97-AF65-F5344CB8AC3E}">
        <p14:creationId xmlns:p14="http://schemas.microsoft.com/office/powerpoint/2010/main" val="2412544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end goal is to provide passengers with a frictionless experience as they go through the airport while increasing security. Creating this walk though experience will required smart integration of biometric with next generation access control systems as well with the existing airline and airport systems.</a:t>
            </a:r>
          </a:p>
          <a:p>
            <a:endParaRPr lang="en-US" sz="1200" dirty="0"/>
          </a:p>
          <a:p>
            <a:r>
              <a:rPr lang="en-US" sz="1200" dirty="0"/>
              <a:t>Today sharing biometric data across borders or between airports is limited because of the data privacy related concerns. This issue will be addressed over time as trust framework are developed to facilitate data exchange securely and under the passengers control. So instead of having enroll your biometrics at every airport, or with every country, you can do it once and just travel between airports and between countries using the same biometric credential </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 help the air transport community to deliver a SEAMLESS PASSENGER JOURNEY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US, SITA’s biometric technology is being used in place of the traditional boarding pass, ID check and a government border check (SITA Smart Path™) for the US Biometric Exit. This is the airline and government check in one step.</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 at </a:t>
            </a:r>
            <a:r>
              <a:rPr lang="en-US" sz="1200" b="1" kern="1200" dirty="0">
                <a:solidFill>
                  <a:schemeClr val="tx1"/>
                </a:solidFill>
                <a:effectLst/>
                <a:latin typeface="+mn-lt"/>
                <a:ea typeface="+mn-ea"/>
                <a:cs typeface="+mn-cs"/>
              </a:rPr>
              <a:t>Orlando</a:t>
            </a:r>
            <a:r>
              <a:rPr lang="en-US" sz="1200" kern="1200" dirty="0">
                <a:solidFill>
                  <a:schemeClr val="tx1"/>
                </a:solidFill>
                <a:effectLst/>
                <a:latin typeface="+mn-lt"/>
                <a:ea typeface="+mn-ea"/>
                <a:cs typeface="+mn-cs"/>
              </a:rPr>
              <a:t> airport with </a:t>
            </a:r>
            <a:r>
              <a:rPr lang="en-US" sz="1200" b="1" kern="1200" dirty="0">
                <a:solidFill>
                  <a:schemeClr val="tx1"/>
                </a:solidFill>
                <a:effectLst/>
                <a:latin typeface="+mn-lt"/>
                <a:ea typeface="+mn-ea"/>
                <a:cs typeface="+mn-cs"/>
              </a:rPr>
              <a:t>British Airways</a:t>
            </a:r>
            <a:r>
              <a:rPr lang="en-US" sz="1200" kern="1200" dirty="0">
                <a:solidFill>
                  <a:schemeClr val="tx1"/>
                </a:solidFill>
                <a:effectLst/>
                <a:latin typeface="+mn-lt"/>
                <a:ea typeface="+mn-ea"/>
                <a:cs typeface="+mn-cs"/>
              </a:rPr>
              <a:t> and the </a:t>
            </a:r>
            <a:r>
              <a:rPr lang="en-US" sz="1200" b="1" kern="1200" dirty="0">
                <a:solidFill>
                  <a:schemeClr val="tx1"/>
                </a:solidFill>
                <a:effectLst/>
                <a:latin typeface="+mn-lt"/>
                <a:ea typeface="+mn-ea"/>
                <a:cs typeface="+mn-cs"/>
              </a:rPr>
              <a:t>US Customs and Border Protection (CBP)</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gave British Airways’ passengers the option of biometric boarding at the gate, on flights from Orlando to London Gatwick, with almost 100% take up.</a:t>
            </a:r>
          </a:p>
          <a:p>
            <a:pPr lvl="0"/>
            <a:r>
              <a:rPr lang="en-US" sz="1200" kern="1200" dirty="0">
                <a:solidFill>
                  <a:schemeClr val="tx1"/>
                </a:solidFill>
                <a:effectLst/>
                <a:latin typeface="+mn-lt"/>
                <a:ea typeface="+mn-ea"/>
                <a:cs typeface="+mn-cs"/>
              </a:rPr>
              <a:t>Boarding international flights with 240 passengers in around 10 minutes. </a:t>
            </a:r>
          </a:p>
          <a:p>
            <a:pPr lvl="0"/>
            <a:r>
              <a:rPr lang="en-US" sz="1200" kern="1200" dirty="0">
                <a:solidFill>
                  <a:schemeClr val="tx1"/>
                </a:solidFill>
                <a:effectLst/>
                <a:latin typeface="+mn-lt"/>
                <a:ea typeface="+mn-ea"/>
                <a:cs typeface="+mn-cs"/>
              </a:rPr>
              <a:t>Orlando Airport deploying this solution for US Biometric Exit at all its 30 international gates.</a:t>
            </a:r>
          </a:p>
          <a:p>
            <a:r>
              <a:rPr lang="en-US" sz="1200" b="1" kern="1200" dirty="0">
                <a:solidFill>
                  <a:schemeClr val="tx1"/>
                </a:solidFill>
                <a:effectLst/>
                <a:latin typeface="+mn-lt"/>
                <a:ea typeface="+mn-ea"/>
                <a:cs typeface="+mn-cs"/>
              </a:rPr>
              <a:t>Miami Airport</a:t>
            </a:r>
            <a:r>
              <a:rPr lang="en-US" sz="1200" kern="1200" dirty="0">
                <a:solidFill>
                  <a:schemeClr val="tx1"/>
                </a:solidFill>
                <a:effectLst/>
                <a:latin typeface="+mn-lt"/>
                <a:ea typeface="+mn-ea"/>
                <a:cs typeface="+mn-cs"/>
              </a:rPr>
              <a:t> is also using our technology so its passengers can have their “face as their passport”.</a:t>
            </a:r>
          </a:p>
          <a:p>
            <a:r>
              <a:rPr lang="en-US" sz="1200" kern="1200" dirty="0">
                <a:solidFill>
                  <a:schemeClr val="tx1"/>
                </a:solidFill>
                <a:effectLst/>
                <a:latin typeface="+mn-lt"/>
                <a:ea typeface="+mn-ea"/>
                <a:cs typeface="+mn-cs"/>
              </a:rPr>
              <a:t>SITA and MIA also partnered on a number of innovative travel experience solutions, including Mobile Passport Control and MIA Airport Official, the airport’s mobile app.</a:t>
            </a:r>
          </a:p>
          <a:p>
            <a:endParaRPr lang="en-US" sz="1200" dirty="0"/>
          </a:p>
        </p:txBody>
      </p:sp>
      <p:sp>
        <p:nvSpPr>
          <p:cNvPr id="4" name="Slide Number Placeholder 3"/>
          <p:cNvSpPr>
            <a:spLocks noGrp="1"/>
          </p:cNvSpPr>
          <p:nvPr>
            <p:ph type="sldNum" sz="quarter" idx="5"/>
          </p:nvPr>
        </p:nvSpPr>
        <p:spPr/>
        <p:txBody>
          <a:bodyPr/>
          <a:lstStyle/>
          <a:p>
            <a:fld id="{9BFD11D6-51FD-44C8-9C02-F32D8C726F4D}" type="slidenum">
              <a:rPr lang="en-GB" smtClean="0"/>
              <a:pPr/>
              <a:t>15</a:t>
            </a:fld>
            <a:endParaRPr lang="en-GB"/>
          </a:p>
        </p:txBody>
      </p:sp>
    </p:spTree>
    <p:extLst>
      <p:ext uri="{BB962C8B-B14F-4D97-AF65-F5344CB8AC3E}">
        <p14:creationId xmlns:p14="http://schemas.microsoft.com/office/powerpoint/2010/main" val="3480168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end goal is to provide passengers with a frictionless experience as they go through the airport while increasing security. Creating this walk though experience will required smart integration of biometric with next generation access control systems as well with the existing airline and airport systems.</a:t>
            </a:r>
          </a:p>
          <a:p>
            <a:endParaRPr lang="en-US" sz="1000" dirty="0"/>
          </a:p>
          <a:p>
            <a:r>
              <a:rPr lang="en-US" sz="1000" dirty="0"/>
              <a:t>Today sharing biometric data across borders or between airports is limited because of the data privacy related concerns. This issue will be addressed over time as trust framework are developed to facilitate data exchange securely and under the passengers control. So instead of having enroll your biometrics at every airport, or with every country, you can do it once and just travel between airports and between countries using the same biometric credential </a:t>
            </a:r>
          </a:p>
          <a:p>
            <a:endParaRPr lang="en-US" sz="1000" b="1" kern="1200" dirty="0">
              <a:solidFill>
                <a:schemeClr val="tx1"/>
              </a:solidFill>
              <a:effectLst/>
              <a:latin typeface="+mn-lt"/>
              <a:ea typeface="+mn-ea"/>
              <a:cs typeface="+mn-cs"/>
            </a:endParaRPr>
          </a:p>
          <a:p>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We help the air transport community to deliver a SEAMLESS PASSENGER JOURNEY</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In the US, SITA’s biometric technology is being used in place of the traditional boarding pass, ID check and a government border check (SITA Smart Path™) for the US Biometric Exit. This is the airline and government check in one step.</a:t>
            </a:r>
            <a:br>
              <a:rPr lang="en-US" sz="1000" kern="1200" dirty="0">
                <a:solidFill>
                  <a:schemeClr val="tx1"/>
                </a:solidFill>
                <a:effectLst/>
                <a:latin typeface="+mn-lt"/>
                <a:ea typeface="+mn-ea"/>
                <a:cs typeface="+mn-cs"/>
              </a:rPr>
            </a:b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Example at </a:t>
            </a:r>
            <a:r>
              <a:rPr lang="en-US" sz="1000" b="1" kern="1200" dirty="0">
                <a:solidFill>
                  <a:schemeClr val="tx1"/>
                </a:solidFill>
                <a:effectLst/>
                <a:latin typeface="+mn-lt"/>
                <a:ea typeface="+mn-ea"/>
                <a:cs typeface="+mn-cs"/>
              </a:rPr>
              <a:t>Orlando</a:t>
            </a:r>
            <a:r>
              <a:rPr lang="en-US" sz="1000" kern="1200" dirty="0">
                <a:solidFill>
                  <a:schemeClr val="tx1"/>
                </a:solidFill>
                <a:effectLst/>
                <a:latin typeface="+mn-lt"/>
                <a:ea typeface="+mn-ea"/>
                <a:cs typeface="+mn-cs"/>
              </a:rPr>
              <a:t> airport with </a:t>
            </a:r>
            <a:r>
              <a:rPr lang="en-US" sz="1000" b="1" kern="1200" dirty="0">
                <a:solidFill>
                  <a:schemeClr val="tx1"/>
                </a:solidFill>
                <a:effectLst/>
                <a:latin typeface="+mn-lt"/>
                <a:ea typeface="+mn-ea"/>
                <a:cs typeface="+mn-cs"/>
              </a:rPr>
              <a:t>British Airways</a:t>
            </a:r>
            <a:r>
              <a:rPr lang="en-US" sz="1000" kern="1200" dirty="0">
                <a:solidFill>
                  <a:schemeClr val="tx1"/>
                </a:solidFill>
                <a:effectLst/>
                <a:latin typeface="+mn-lt"/>
                <a:ea typeface="+mn-ea"/>
                <a:cs typeface="+mn-cs"/>
              </a:rPr>
              <a:t> and the </a:t>
            </a:r>
            <a:r>
              <a:rPr lang="en-US" sz="1000" b="1" kern="1200" dirty="0">
                <a:solidFill>
                  <a:schemeClr val="tx1"/>
                </a:solidFill>
                <a:effectLst/>
                <a:latin typeface="+mn-lt"/>
                <a:ea typeface="+mn-ea"/>
                <a:cs typeface="+mn-cs"/>
              </a:rPr>
              <a:t>US Customs and Border Protection (CBP)</a:t>
            </a:r>
            <a:endParaRPr lang="en-US" sz="1000" kern="1200" dirty="0">
              <a:solidFill>
                <a:schemeClr val="tx1"/>
              </a:solidFill>
              <a:effectLst/>
              <a:latin typeface="+mn-lt"/>
              <a:ea typeface="+mn-ea"/>
              <a:cs typeface="+mn-cs"/>
            </a:endParaRPr>
          </a:p>
          <a:p>
            <a:pPr lvl="0"/>
            <a:r>
              <a:rPr lang="en-US" sz="1000" kern="1200" dirty="0">
                <a:solidFill>
                  <a:schemeClr val="tx1"/>
                </a:solidFill>
                <a:effectLst/>
                <a:latin typeface="+mn-lt"/>
                <a:ea typeface="+mn-ea"/>
                <a:cs typeface="+mn-cs"/>
              </a:rPr>
              <a:t>We gave British Airways’ passengers the option of biometric boarding at the gate, on flights from Orlando to London Gatwick, with almost 100% take up.</a:t>
            </a:r>
          </a:p>
          <a:p>
            <a:pPr lvl="0"/>
            <a:r>
              <a:rPr lang="en-US" sz="1000" kern="1200" dirty="0">
                <a:solidFill>
                  <a:schemeClr val="tx1"/>
                </a:solidFill>
                <a:effectLst/>
                <a:latin typeface="+mn-lt"/>
                <a:ea typeface="+mn-ea"/>
                <a:cs typeface="+mn-cs"/>
              </a:rPr>
              <a:t>Boarding international flights with 240 passengers in around 10 minutes. </a:t>
            </a:r>
          </a:p>
          <a:p>
            <a:pPr lvl="0"/>
            <a:r>
              <a:rPr lang="en-US" sz="1000" kern="1200" dirty="0">
                <a:solidFill>
                  <a:schemeClr val="tx1"/>
                </a:solidFill>
                <a:effectLst/>
                <a:latin typeface="+mn-lt"/>
                <a:ea typeface="+mn-ea"/>
                <a:cs typeface="+mn-cs"/>
              </a:rPr>
              <a:t>Orlando Airport deploying this solution for US Biometric Exit at all its 30 international gates.</a:t>
            </a:r>
          </a:p>
          <a:p>
            <a:r>
              <a:rPr lang="en-US" sz="1000" b="1" kern="1200" dirty="0">
                <a:solidFill>
                  <a:schemeClr val="tx1"/>
                </a:solidFill>
                <a:effectLst/>
                <a:latin typeface="+mn-lt"/>
                <a:ea typeface="+mn-ea"/>
                <a:cs typeface="+mn-cs"/>
              </a:rPr>
              <a:t>Miami Airport</a:t>
            </a:r>
            <a:r>
              <a:rPr lang="en-US" sz="1000" kern="1200" dirty="0">
                <a:solidFill>
                  <a:schemeClr val="tx1"/>
                </a:solidFill>
                <a:effectLst/>
                <a:latin typeface="+mn-lt"/>
                <a:ea typeface="+mn-ea"/>
                <a:cs typeface="+mn-cs"/>
              </a:rPr>
              <a:t> is also using our technology so its passengers can have their “face as their passport”.</a:t>
            </a:r>
          </a:p>
          <a:p>
            <a:r>
              <a:rPr lang="en-US" sz="1000" kern="1200" dirty="0">
                <a:solidFill>
                  <a:schemeClr val="tx1"/>
                </a:solidFill>
                <a:effectLst/>
                <a:latin typeface="+mn-lt"/>
                <a:ea typeface="+mn-ea"/>
                <a:cs typeface="+mn-cs"/>
              </a:rPr>
              <a:t>SITA and MIA also partnered on a number of innovative travel experience solutions, including Mobile Passport Control and MIA Airport Official, the airport’s mobile app.</a:t>
            </a:r>
          </a:p>
          <a:p>
            <a:endParaRPr lang="en-US" sz="1000" dirty="0"/>
          </a:p>
          <a:p>
            <a:r>
              <a:rPr lang="en-US" sz="1000" b="1" dirty="0"/>
              <a:t>Self sovereign identity :</a:t>
            </a:r>
          </a:p>
          <a:p>
            <a:r>
              <a:rPr lang="en-US" sz="1000" kern="1200" dirty="0">
                <a:solidFill>
                  <a:schemeClr val="tx1"/>
                </a:solidFill>
                <a:effectLst/>
                <a:latin typeface="+mn-lt"/>
                <a:ea typeface="+mn-ea"/>
                <a:cs typeface="+mn-cs"/>
              </a:rPr>
              <a:t>We are now in a world where no one wants to hold personally identifying information if they don’t have to. The implementation of GDPR regulations has brought a keen focus on what personal data is collected, stored, used and most importantly, who holds the responsibility for it.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But we live in a digital world and secure digital identification is a necessity for so many things – not least travel and crossing borders.</a:t>
            </a:r>
          </a:p>
          <a:p>
            <a:r>
              <a:rPr lang="en-US" sz="1000" kern="1200" dirty="0">
                <a:solidFill>
                  <a:schemeClr val="tx1"/>
                </a:solidFill>
                <a:effectLst/>
                <a:latin typeface="+mn-lt"/>
                <a:ea typeface="+mn-ea"/>
                <a:cs typeface="+mn-cs"/>
              </a:rPr>
              <a:t>Passenger information, identification and government authorizations such as visa approvals are necessary for passenger facilitation, something that is only becoming more of a challenge as we face rising passenger numbers globally. Airlines, like all industry players, are coming to the realization that the only way to handle such sensitive data is to not have it. It is seen as a liability.</a:t>
            </a:r>
          </a:p>
          <a:p>
            <a:endParaRPr lang="en-US" sz="1000" dirty="0"/>
          </a:p>
          <a:p>
            <a:r>
              <a:rPr lang="en-US" sz="1000" b="1" kern="1200" dirty="0">
                <a:solidFill>
                  <a:schemeClr val="tx1"/>
                </a:solidFill>
                <a:effectLst/>
                <a:latin typeface="+mn-lt"/>
                <a:ea typeface="+mn-ea"/>
                <a:cs typeface="+mn-cs"/>
              </a:rPr>
              <a:t>Is self-sovereign ID the answer?</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Self-sovereign means a lifetime portable identity for any person, organization, or thing that allows the holder to present verifiable credentials in a privacy-protecting way. These credentials can represent things as diverse as a passport, an airline ticket or simply a library card. It essentially puts control of a person’s identity back into their hands.</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The world’s industry players have joined together in the </a:t>
            </a:r>
            <a:r>
              <a:rPr lang="en-US" sz="1000" kern="1200" dirty="0" err="1">
                <a:solidFill>
                  <a:schemeClr val="tx1"/>
                </a:solidFill>
                <a:effectLst/>
                <a:latin typeface="+mn-lt"/>
                <a:ea typeface="+mn-ea"/>
                <a:cs typeface="+mn-cs"/>
              </a:rPr>
              <a:t>Sovrin</a:t>
            </a:r>
            <a:r>
              <a:rPr lang="en-US" sz="1000" kern="1200" dirty="0">
                <a:solidFill>
                  <a:schemeClr val="tx1"/>
                </a:solidFill>
                <a:effectLst/>
                <a:latin typeface="+mn-lt"/>
                <a:ea typeface="+mn-ea"/>
                <a:cs typeface="+mn-cs"/>
              </a:rPr>
              <a:t> Foundation, an international non-profit organization with the mission to enable self-sovereign identity online. SITA is one of the Founding Stewards of the </a:t>
            </a:r>
            <a:r>
              <a:rPr lang="en-US" sz="1000" kern="1200" dirty="0" err="1">
                <a:solidFill>
                  <a:schemeClr val="tx1"/>
                </a:solidFill>
                <a:effectLst/>
                <a:latin typeface="+mn-lt"/>
                <a:ea typeface="+mn-ea"/>
                <a:cs typeface="+mn-cs"/>
              </a:rPr>
              <a:t>Sovrin</a:t>
            </a:r>
            <a:r>
              <a:rPr lang="en-US" sz="1000" kern="1200" dirty="0">
                <a:solidFill>
                  <a:schemeClr val="tx1"/>
                </a:solidFill>
                <a:effectLst/>
                <a:latin typeface="+mn-lt"/>
                <a:ea typeface="+mn-ea"/>
                <a:cs typeface="+mn-cs"/>
              </a:rPr>
              <a:t> Foundation and together with global industry leaders is working on a path to give people back control of their identity.</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SITA’s unique role in the global air transport industry - its community ownership and neutral position - makes it ideally suited to be the first travel industry Steward for </a:t>
            </a:r>
            <a:r>
              <a:rPr lang="en-US" sz="1000" kern="1200" dirty="0" err="1">
                <a:solidFill>
                  <a:schemeClr val="tx1"/>
                </a:solidFill>
                <a:effectLst/>
                <a:latin typeface="+mn-lt"/>
                <a:ea typeface="+mn-ea"/>
                <a:cs typeface="+mn-cs"/>
              </a:rPr>
              <a:t>Sovrin</a:t>
            </a:r>
            <a:r>
              <a:rPr lang="en-US" sz="1000" kern="1200" dirty="0">
                <a:solidFill>
                  <a:schemeClr val="tx1"/>
                </a:solidFill>
                <a:effectLst/>
                <a:latin typeface="+mn-lt"/>
                <a:ea typeface="+mn-ea"/>
                <a:cs typeface="+mn-cs"/>
              </a:rPr>
              <a:t>, representing the air transport industry.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As digital identities and data privacy rise higher on the agendas of airline and airport CEOs and CIOs, SITA is working with its partners to explore a new path for identity management. It is currently working on three use cases with three partners on the </a:t>
            </a:r>
            <a:r>
              <a:rPr lang="en-US" sz="1000" kern="1200" dirty="0" err="1">
                <a:solidFill>
                  <a:schemeClr val="tx1"/>
                </a:solidFill>
                <a:effectLst/>
                <a:latin typeface="+mn-lt"/>
                <a:ea typeface="+mn-ea"/>
                <a:cs typeface="+mn-cs"/>
              </a:rPr>
              <a:t>Sovrin</a:t>
            </a:r>
            <a:r>
              <a:rPr lang="en-US" sz="1000" kern="1200" dirty="0">
                <a:solidFill>
                  <a:schemeClr val="tx1"/>
                </a:solidFill>
                <a:effectLst/>
                <a:latin typeface="+mn-lt"/>
                <a:ea typeface="+mn-ea"/>
                <a:cs typeface="+mn-cs"/>
              </a:rPr>
              <a:t> Network. The SITA team plans to showcase these to the industry in the next six to eight months and to demonstrate how self-sovereign identity could give control back to passengers. </a:t>
            </a:r>
          </a:p>
          <a:p>
            <a:endParaRPr lang="en-US" sz="1000" dirty="0"/>
          </a:p>
          <a:p>
            <a:r>
              <a:rPr lang="en-US" sz="1000" b="1" dirty="0">
                <a:solidFill>
                  <a:schemeClr val="tx1"/>
                </a:solidFill>
              </a:rPr>
              <a:t>EXAMPLE:</a:t>
            </a:r>
          </a:p>
          <a:p>
            <a:pPr marL="0" marR="0" lvl="0" indent="0" algn="l" defTabSz="1218712"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mn-lt"/>
                <a:ea typeface="+mn-ea"/>
                <a:cs typeface="+mn-cs"/>
              </a:rPr>
              <a:t>On the future of digital identity we are working with Etihad to add biometrics and self-sovereign identity to the cabin crew checking process. This makes it simpler and more secure at the point of entry into the airport. Self-sovereign Identity will also make it easier for airline &amp; airport staff to prove credentials or training certifications which will be especially beneficial when crew change from one airline to another – they will now be able to take their certifications with them in a way that can be digitally verified across the industry.</a:t>
            </a:r>
            <a:endParaRPr lang="en-US" sz="10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218712" rtl="0" eaLnBrk="1" fontAlgn="auto" latinLnBrk="0" hangingPunct="1">
              <a:lnSpc>
                <a:spcPct val="100000"/>
              </a:lnSpc>
              <a:spcBef>
                <a:spcPts val="0"/>
              </a:spcBef>
              <a:spcAft>
                <a:spcPts val="0"/>
              </a:spcAft>
              <a:buClrTx/>
              <a:buSzTx/>
              <a:buFontTx/>
              <a:buNone/>
              <a:tabLst/>
              <a:defRPr/>
            </a:pPr>
            <a:fld id="{9BFD11D6-51FD-44C8-9C02-F32D8C726F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712"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874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FD11D6-51FD-44C8-9C02-F32D8C726F4D}" type="slidenum">
              <a:rPr lang="en-GB" smtClean="0"/>
              <a:pPr/>
              <a:t>2</a:t>
            </a:fld>
            <a:endParaRPr lang="en-GB"/>
          </a:p>
        </p:txBody>
      </p:sp>
    </p:spTree>
    <p:extLst>
      <p:ext uri="{BB962C8B-B14F-4D97-AF65-F5344CB8AC3E}">
        <p14:creationId xmlns:p14="http://schemas.microsoft.com/office/powerpoint/2010/main" val="5031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FD11D6-51FD-44C8-9C02-F32D8C726F4D}" type="slidenum">
              <a:rPr lang="en-GB" smtClean="0"/>
              <a:pPr/>
              <a:t>3</a:t>
            </a:fld>
            <a:endParaRPr lang="en-GB"/>
          </a:p>
        </p:txBody>
      </p:sp>
    </p:spTree>
    <p:extLst>
      <p:ext uri="{BB962C8B-B14F-4D97-AF65-F5344CB8AC3E}">
        <p14:creationId xmlns:p14="http://schemas.microsoft.com/office/powerpoint/2010/main" val="881525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FD11D6-51FD-44C8-9C02-F32D8C726F4D}" type="slidenum">
              <a:rPr lang="en-GB" smtClean="0"/>
              <a:pPr/>
              <a:t>4</a:t>
            </a:fld>
            <a:endParaRPr lang="en-GB"/>
          </a:p>
        </p:txBody>
      </p:sp>
    </p:spTree>
    <p:extLst>
      <p:ext uri="{BB962C8B-B14F-4D97-AF65-F5344CB8AC3E}">
        <p14:creationId xmlns:p14="http://schemas.microsoft.com/office/powerpoint/2010/main" val="2264625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D11D6-51FD-44C8-9C02-F32D8C726F4D}" type="slidenum">
              <a:rPr lang="en-GB" smtClean="0"/>
              <a:pPr/>
              <a:t>5</a:t>
            </a:fld>
            <a:endParaRPr lang="en-GB"/>
          </a:p>
        </p:txBody>
      </p:sp>
    </p:spTree>
    <p:extLst>
      <p:ext uri="{BB962C8B-B14F-4D97-AF65-F5344CB8AC3E}">
        <p14:creationId xmlns:p14="http://schemas.microsoft.com/office/powerpoint/2010/main" val="1389720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712" rtl="0" eaLnBrk="1" fontAlgn="auto" latinLnBrk="0" hangingPunct="1">
              <a:lnSpc>
                <a:spcPct val="100000"/>
              </a:lnSpc>
              <a:spcBef>
                <a:spcPts val="0"/>
              </a:spcBef>
              <a:spcAft>
                <a:spcPts val="0"/>
              </a:spcAft>
              <a:buClrTx/>
              <a:buSzTx/>
              <a:buFontTx/>
              <a:buNone/>
              <a:tabLst/>
              <a:defRPr/>
            </a:pPr>
            <a:r>
              <a:rPr lang="en-US" sz="1000" b="1" dirty="0"/>
              <a:t>Why should we care? </a:t>
            </a:r>
          </a:p>
          <a:p>
            <a:pPr marL="0" marR="0" lvl="0" indent="0" algn="l" defTabSz="1218712" rtl="0" eaLnBrk="1" fontAlgn="auto" latinLnBrk="0" hangingPunct="1">
              <a:lnSpc>
                <a:spcPct val="100000"/>
              </a:lnSpc>
              <a:spcBef>
                <a:spcPts val="0"/>
              </a:spcBef>
              <a:spcAft>
                <a:spcPts val="0"/>
              </a:spcAft>
              <a:buClrTx/>
              <a:buSzTx/>
              <a:buFontTx/>
              <a:buNone/>
              <a:tabLst/>
              <a:defRPr/>
            </a:pPr>
            <a:r>
              <a:rPr lang="en-GB" sz="1000" dirty="0">
                <a:solidFill>
                  <a:schemeClr val="tx1">
                    <a:lumMod val="50000"/>
                  </a:schemeClr>
                </a:solidFill>
              </a:rPr>
              <a:t>1 minute delay = ~100$ </a:t>
            </a:r>
          </a:p>
          <a:p>
            <a:pPr marL="0" indent="0">
              <a:buNone/>
            </a:pPr>
            <a:r>
              <a:rPr lang="en-US" sz="1000" dirty="0"/>
              <a:t>Flight delays cost $39b yearly to airlines, out of which $420m could directly be saved with turnaround optimization</a:t>
            </a:r>
          </a:p>
          <a:p>
            <a:pPr marL="0" indent="0">
              <a:buNone/>
            </a:pPr>
            <a:endParaRPr lang="en-US" sz="1000" dirty="0"/>
          </a:p>
          <a:p>
            <a:r>
              <a:rPr lang="en-US" sz="1000" dirty="0"/>
              <a:t>There are multiple reasons for the delay of an aircraft. We can address this issue by addressing the challenges of industry and to improve the operational excellence. This can possible with </a:t>
            </a:r>
            <a:r>
              <a:rPr lang="en-US" sz="1000" dirty="0" err="1"/>
              <a:t>âddressing</a:t>
            </a:r>
            <a:r>
              <a:rPr lang="en-US" sz="1000" dirty="0"/>
              <a:t> Turnaround time around aircraft and airport.  </a:t>
            </a:r>
          </a:p>
          <a:p>
            <a:endParaRPr lang="en-US" sz="1000" dirty="0"/>
          </a:p>
          <a:p>
            <a:r>
              <a:rPr lang="en-US" sz="1000" b="0" kern="1200" dirty="0">
                <a:solidFill>
                  <a:schemeClr val="tx1">
                    <a:lumMod val="50000"/>
                  </a:schemeClr>
                </a:solidFill>
                <a:latin typeface="+mn-lt"/>
                <a:ea typeface="+mn-ea"/>
                <a:cs typeface="+mn-cs"/>
              </a:rPr>
              <a:t>Better visibility will support proactive management, identify issues before they happen, drive better on-time performance </a:t>
            </a:r>
          </a:p>
          <a:p>
            <a:pPr lvl="0"/>
            <a:endParaRPr lang="en-GB" sz="1000" kern="1200" dirty="0">
              <a:solidFill>
                <a:schemeClr val="tx1"/>
              </a:solidFill>
              <a:effectLst/>
              <a:latin typeface="+mn-lt"/>
              <a:ea typeface="+mn-ea"/>
              <a:cs typeface="+mn-cs"/>
            </a:endParaRPr>
          </a:p>
          <a:p>
            <a:pPr lvl="0"/>
            <a:r>
              <a:rPr lang="en-GB" sz="1000" kern="1200" dirty="0">
                <a:solidFill>
                  <a:schemeClr val="tx1"/>
                </a:solidFill>
                <a:effectLst/>
                <a:latin typeface="+mn-lt"/>
                <a:ea typeface="+mn-ea"/>
                <a:cs typeface="+mn-cs"/>
              </a:rPr>
              <a:t>Turnaround is a key process for the ATI operations fundamentally underpinning a key Airlines and Airports business KPI – On Time Performance</a:t>
            </a:r>
            <a:endParaRPr lang="en-US" sz="1000" kern="1200" dirty="0">
              <a:solidFill>
                <a:schemeClr val="tx1"/>
              </a:solidFill>
              <a:effectLst/>
              <a:latin typeface="+mn-lt"/>
              <a:ea typeface="+mn-ea"/>
              <a:cs typeface="+mn-cs"/>
            </a:endParaRPr>
          </a:p>
          <a:p>
            <a:pPr lvl="0"/>
            <a:r>
              <a:rPr lang="en-GB" sz="1000" kern="1200" dirty="0">
                <a:solidFill>
                  <a:schemeClr val="tx1"/>
                </a:solidFill>
                <a:effectLst/>
                <a:latin typeface="+mn-lt"/>
                <a:ea typeface="+mn-ea"/>
                <a:cs typeface="+mn-cs"/>
              </a:rPr>
              <a:t>It has become increasingly important as Passengers are increasingly demanding re. OTP, Airports get more congested and the raise of LCCs / Single Aisle Aircraft (with shorter routes / tighter schedules / more “sweating their assets”) have increased the industry demand for more efficient and predictable turnaround operations</a:t>
            </a:r>
          </a:p>
          <a:p>
            <a:pPr lvl="0"/>
            <a:endParaRPr lang="en-US" sz="1000" kern="1200" dirty="0">
              <a:solidFill>
                <a:schemeClr val="tx1"/>
              </a:solidFill>
              <a:effectLst/>
              <a:latin typeface="+mn-lt"/>
              <a:ea typeface="+mn-ea"/>
              <a:cs typeface="+mn-cs"/>
            </a:endParaRPr>
          </a:p>
          <a:p>
            <a:pPr lvl="0"/>
            <a:r>
              <a:rPr lang="en-GB" sz="1000" kern="1200" dirty="0">
                <a:solidFill>
                  <a:schemeClr val="tx1"/>
                </a:solidFill>
                <a:effectLst/>
                <a:latin typeface="+mn-lt"/>
                <a:ea typeface="+mn-ea"/>
                <a:cs typeface="+mn-cs"/>
              </a:rPr>
              <a:t>Airlines and Airports operators have been working hard at improving turnaround and OTP, a lot of optimization have been made</a:t>
            </a:r>
            <a:endParaRPr lang="en-US" sz="1000" kern="1200" dirty="0">
              <a:solidFill>
                <a:schemeClr val="tx1"/>
              </a:solidFill>
              <a:effectLst/>
              <a:latin typeface="+mn-lt"/>
              <a:ea typeface="+mn-ea"/>
              <a:cs typeface="+mn-cs"/>
            </a:endParaRPr>
          </a:p>
          <a:p>
            <a:pPr lvl="0"/>
            <a:r>
              <a:rPr lang="en-GB" sz="1000" kern="1200" dirty="0">
                <a:solidFill>
                  <a:schemeClr val="tx1"/>
                </a:solidFill>
                <a:effectLst/>
                <a:latin typeface="+mn-lt"/>
                <a:ea typeface="+mn-ea"/>
                <a:cs typeface="+mn-cs"/>
              </a:rPr>
              <a:t>Optimizations have however tended to focus on specific parts of the process (generally owned by one player) in a kind of a “silo” approach</a:t>
            </a:r>
            <a:endParaRPr lang="en-US" sz="1000" kern="1200" dirty="0">
              <a:solidFill>
                <a:schemeClr val="tx1"/>
              </a:solidFill>
              <a:effectLst/>
              <a:latin typeface="+mn-lt"/>
              <a:ea typeface="+mn-ea"/>
              <a:cs typeface="+mn-cs"/>
            </a:endParaRPr>
          </a:p>
          <a:p>
            <a:pPr lvl="0"/>
            <a:r>
              <a:rPr lang="en-GB" sz="1000" kern="1200" dirty="0">
                <a:solidFill>
                  <a:schemeClr val="tx1"/>
                </a:solidFill>
                <a:effectLst/>
                <a:latin typeface="+mn-lt"/>
                <a:ea typeface="+mn-ea"/>
                <a:cs typeface="+mn-cs"/>
              </a:rPr>
              <a:t>There is an increased recognition that Turnaround is actually the “meet me” point of many players who need not only to improve the way in which they do work individually but bring a step change in the way they improve through collaboration (and Technology has a key role / lots of potential to make a difference)</a:t>
            </a:r>
          </a:p>
          <a:p>
            <a:pPr lvl="0"/>
            <a:endParaRPr lang="en-US" sz="1000" kern="1200" dirty="0">
              <a:solidFill>
                <a:schemeClr val="tx1"/>
              </a:solidFill>
              <a:effectLst/>
              <a:latin typeface="+mn-lt"/>
              <a:ea typeface="+mn-ea"/>
              <a:cs typeface="+mn-cs"/>
            </a:endParaRPr>
          </a:p>
          <a:p>
            <a:pPr lvl="0"/>
            <a:r>
              <a:rPr lang="en-GB" sz="1000" kern="1200" dirty="0">
                <a:solidFill>
                  <a:schemeClr val="tx1"/>
                </a:solidFill>
                <a:effectLst/>
                <a:latin typeface="+mn-lt"/>
                <a:ea typeface="+mn-ea"/>
                <a:cs typeface="+mn-cs"/>
              </a:rPr>
              <a:t>It being both i) very important for the Industry, ii) at the cross road of airlines, airport and aircraft operations, and iii) crying out for improvement through collaboration. We hence feel very strongly that SITA is ideally positioned to take a leadership role in that area</a:t>
            </a:r>
            <a:endParaRPr lang="en-US" sz="1000" kern="1200" dirty="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5"/>
          </p:nvPr>
        </p:nvSpPr>
        <p:spPr/>
        <p:txBody>
          <a:bodyPr/>
          <a:lstStyle/>
          <a:p>
            <a:fld id="{9BFD11D6-51FD-44C8-9C02-F32D8C726F4D}" type="slidenum">
              <a:rPr lang="en-GB" smtClean="0"/>
              <a:pPr/>
              <a:t>6</a:t>
            </a:fld>
            <a:endParaRPr lang="en-GB"/>
          </a:p>
        </p:txBody>
      </p:sp>
    </p:spTree>
    <p:extLst>
      <p:ext uri="{BB962C8B-B14F-4D97-AF65-F5344CB8AC3E}">
        <p14:creationId xmlns:p14="http://schemas.microsoft.com/office/powerpoint/2010/main" val="260949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1050" dirty="0">
                <a:solidFill>
                  <a:srgbClr val="00B9F2"/>
                </a:solidFill>
              </a:rPr>
              <a:t>E-WAS</a:t>
            </a:r>
          </a:p>
          <a:p>
            <a:pPr marL="171450" indent="-171450">
              <a:buFont typeface="Arial" panose="020B0604020202020204" pitchFamily="34" charset="0"/>
              <a:buChar char="•"/>
            </a:pPr>
            <a:r>
              <a:rPr lang="en-US" sz="1050" b="0" i="0" u="none" strike="noStrike" kern="1200" dirty="0">
                <a:solidFill>
                  <a:schemeClr val="tx1"/>
                </a:solidFill>
                <a:effectLst/>
                <a:latin typeface="Arial" panose="020B0604020202020204" pitchFamily="34" charset="0"/>
                <a:ea typeface="+mn-ea"/>
                <a:cs typeface="Arial" panose="020B0604020202020204" pitchFamily="34" charset="0"/>
              </a:rPr>
              <a:t>Provide pilots with accurate, real-time weather reports focused on key dynamic situations, including turbulence and thunderstorms. Through multi-sourced weather information, pilots can be better prepared for the flight and offer your customers the most efficient and comfortable service whilst protecting On Time Performance and minimizing unnecessary fuel burn.</a:t>
            </a:r>
          </a:p>
          <a:p>
            <a:pPr marL="171450" indent="-171450">
              <a:buFont typeface="Arial" panose="020B0604020202020204" pitchFamily="34" charset="0"/>
              <a:buChar char="•"/>
            </a:pPr>
            <a:endParaRPr lang="en-US" sz="105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050" b="0" i="0" u="none" strike="noStrike" kern="1200" dirty="0">
                <a:solidFill>
                  <a:schemeClr val="tx1"/>
                </a:solidFill>
                <a:effectLst/>
                <a:latin typeface="Arial" panose="020B0604020202020204" pitchFamily="34" charset="0"/>
                <a:ea typeface="+mn-ea"/>
                <a:cs typeface="Arial" panose="020B0604020202020204" pitchFamily="34" charset="0"/>
              </a:rPr>
              <a:t>According to a study by the University of Reading in England, climate change is set to increase the amount of severe turbulence on planes by the period 2050 to 2080</a:t>
            </a:r>
            <a:endParaRPr lang="en-US" sz="1050" dirty="0">
              <a:latin typeface="Arial" panose="020B0604020202020204" pitchFamily="34" charset="0"/>
              <a:cs typeface="Arial" panose="020B0604020202020204" pitchFamily="34" charset="0"/>
            </a:endParaRPr>
          </a:p>
          <a:p>
            <a:pPr>
              <a:lnSpc>
                <a:spcPct val="150000"/>
              </a:lnSpc>
            </a:pPr>
            <a:endParaRPr lang="en-GB" sz="1050" b="1" dirty="0"/>
          </a:p>
          <a:p>
            <a:pPr>
              <a:lnSpc>
                <a:spcPct val="150000"/>
              </a:lnSpc>
            </a:pPr>
            <a:r>
              <a:rPr lang="en-GB" sz="1050" b="1" dirty="0"/>
              <a:t>What is the Changi challenge?</a:t>
            </a:r>
          </a:p>
          <a:p>
            <a:pPr marL="285750" indent="-285750">
              <a:lnSpc>
                <a:spcPct val="150000"/>
              </a:lnSpc>
              <a:buFont typeface="Arial" panose="020B0604020202020204" pitchFamily="34" charset="0"/>
              <a:buChar char="•"/>
            </a:pPr>
            <a:r>
              <a:rPr lang="en-GB" sz="1050" dirty="0"/>
              <a:t>Limited visibility on arrivals only 30 to 60 minutes before touchdown</a:t>
            </a:r>
          </a:p>
          <a:p>
            <a:pPr marL="285750" indent="-285750">
              <a:lnSpc>
                <a:spcPct val="150000"/>
              </a:lnSpc>
              <a:buFont typeface="Arial" panose="020B0604020202020204" pitchFamily="34" charset="0"/>
              <a:buChar char="•"/>
            </a:pPr>
            <a:r>
              <a:rPr lang="en-GB" sz="1050" dirty="0"/>
              <a:t>No A-CDM in Asia</a:t>
            </a:r>
          </a:p>
          <a:p>
            <a:pPr marL="285750" indent="-285750">
              <a:lnSpc>
                <a:spcPct val="150000"/>
              </a:lnSpc>
              <a:buFont typeface="Arial" panose="020B0604020202020204" pitchFamily="34" charset="0"/>
              <a:buChar char="•"/>
            </a:pPr>
            <a:r>
              <a:rPr lang="en-GB" sz="1050" dirty="0"/>
              <a:t>High variability due to weather and congestion</a:t>
            </a:r>
          </a:p>
          <a:p>
            <a:pPr>
              <a:lnSpc>
                <a:spcPct val="150000"/>
              </a:lnSpc>
            </a:pPr>
            <a:endParaRPr lang="en-GB" sz="1050" b="1" dirty="0"/>
          </a:p>
          <a:p>
            <a:pPr>
              <a:lnSpc>
                <a:spcPct val="150000"/>
              </a:lnSpc>
            </a:pPr>
            <a:r>
              <a:rPr lang="en-GB" sz="1050" b="1" dirty="0"/>
              <a:t>How SITA helped</a:t>
            </a:r>
            <a:endParaRPr lang="en-GB" sz="1050" dirty="0"/>
          </a:p>
          <a:p>
            <a:pPr marL="285750" indent="-285750">
              <a:lnSpc>
                <a:spcPct val="150000"/>
              </a:lnSpc>
              <a:buFont typeface="Arial" panose="020B0604020202020204" pitchFamily="34" charset="0"/>
              <a:buChar char="•"/>
            </a:pPr>
            <a:r>
              <a:rPr lang="en-US" sz="1050" kern="1200" dirty="0">
                <a:solidFill>
                  <a:schemeClr val="tx1"/>
                </a:solidFill>
                <a:effectLst/>
                <a:latin typeface="Arial" panose="020B0604020202020204" pitchFamily="34" charset="0"/>
                <a:ea typeface="+mn-ea"/>
                <a:cs typeface="+mn-cs"/>
              </a:rPr>
              <a:t>Provide an accurate prediction of within 15 minutes of the flight arrival for around 80% of flights 6 hours before touch down. </a:t>
            </a:r>
            <a:endParaRPr lang="en-GB" sz="1050" dirty="0"/>
          </a:p>
          <a:p>
            <a:pPr marL="285750" indent="-285750">
              <a:lnSpc>
                <a:spcPct val="150000"/>
              </a:lnSpc>
              <a:buFont typeface="Arial" panose="020B0604020202020204" pitchFamily="34" charset="0"/>
              <a:buChar char="•"/>
            </a:pPr>
            <a:r>
              <a:rPr lang="en-GB" sz="1050" dirty="0"/>
              <a:t>Opportunities for resource/ manpower management, and arrival flow control</a:t>
            </a:r>
          </a:p>
          <a:p>
            <a:pPr marL="285750" indent="-285750">
              <a:lnSpc>
                <a:spcPct val="150000"/>
              </a:lnSpc>
              <a:buFont typeface="Arial" panose="020B0604020202020204" pitchFamily="34" charset="0"/>
              <a:buChar char="•"/>
            </a:pPr>
            <a:r>
              <a:rPr lang="en-GB" sz="1050" b="1" dirty="0"/>
              <a:t>EG can anticipate an influx of flights therefore the airport will need to be sure they have no people at security or immigration</a:t>
            </a:r>
          </a:p>
          <a:p>
            <a:endParaRPr lang="en-US" sz="105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100"/>
              </a:spcAft>
              <a:buClrTx/>
              <a:buSzTx/>
              <a:buFontTx/>
              <a:buNone/>
              <a:tabLst/>
              <a:defRPr/>
            </a:pPr>
            <a:r>
              <a:rPr lang="en-US" sz="1050" b="0" i="0" u="none" strike="noStrike" kern="1200" dirty="0">
                <a:solidFill>
                  <a:schemeClr val="tx1"/>
                </a:solidFill>
                <a:effectLst/>
                <a:latin typeface="Arial" panose="020B0604020202020204" pitchFamily="34" charset="0"/>
                <a:ea typeface="+mn-ea"/>
                <a:cs typeface="+mn-cs"/>
              </a:rPr>
              <a:t>Data hub:</a:t>
            </a:r>
          </a:p>
          <a:p>
            <a:pPr marL="0" marR="0" lvl="0" indent="0" algn="l" defTabSz="914400" rtl="0" eaLnBrk="1" fontAlgn="auto" latinLnBrk="0" hangingPunct="1">
              <a:lnSpc>
                <a:spcPct val="100000"/>
              </a:lnSpc>
              <a:spcBef>
                <a:spcPts val="0"/>
              </a:spcBef>
              <a:spcAft>
                <a:spcPts val="1100"/>
              </a:spcAft>
              <a:buClrTx/>
              <a:buSzTx/>
              <a:buFontTx/>
              <a:buNone/>
              <a:tabLst/>
              <a:defRPr/>
            </a:pPr>
            <a:r>
              <a:rPr lang="en-US" sz="1050" b="0" i="0" u="none" strike="noStrike" kern="1200" dirty="0">
                <a:solidFill>
                  <a:schemeClr val="tx1"/>
                </a:solidFill>
                <a:effectLst/>
                <a:latin typeface="Arial" panose="020B0604020202020204" pitchFamily="34" charset="0"/>
                <a:ea typeface="+mn-ea"/>
                <a:cs typeface="+mn-cs"/>
              </a:rPr>
              <a:t>The current A350 model has a total of close to 6,000 sensors across the entire plane and generates 2.5 Tb of data per day, while the newer model – expected to take to the skies in 2020 – will capture more than triple that amount.</a:t>
            </a:r>
          </a:p>
          <a:p>
            <a:pPr marL="0" marR="0" lvl="0" indent="0" algn="l" defTabSz="914400" rtl="0" eaLnBrk="1" fontAlgn="auto" latinLnBrk="0" hangingPunct="1">
              <a:lnSpc>
                <a:spcPct val="100000"/>
              </a:lnSpc>
              <a:spcBef>
                <a:spcPts val="0"/>
              </a:spcBef>
              <a:spcAft>
                <a:spcPts val="1100"/>
              </a:spcAft>
              <a:buClrTx/>
              <a:buSzTx/>
              <a:buFontTx/>
              <a:buNone/>
              <a:tabLst/>
              <a:defRPr/>
            </a:pPr>
            <a:r>
              <a:rPr lang="en-US" sz="1050" kern="1200" dirty="0">
                <a:solidFill>
                  <a:schemeClr val="tx1">
                    <a:lumMod val="50000"/>
                  </a:schemeClr>
                </a:solidFill>
                <a:effectLst/>
                <a:latin typeface="Arial" panose="020B0604020202020204" pitchFamily="34" charset="0"/>
                <a:ea typeface="+mn-ea"/>
                <a:cs typeface="+mn-cs"/>
              </a:rPr>
              <a:t>… moreover, to bring value, these need to be corelated to external sources e.g. weathers condition to bring further value.</a:t>
            </a:r>
          </a:p>
          <a:p>
            <a:pPr marL="0" marR="0" lvl="0" indent="0" algn="l" defTabSz="914400" rtl="0" eaLnBrk="1" fontAlgn="auto" latinLnBrk="0" hangingPunct="1">
              <a:lnSpc>
                <a:spcPct val="100000"/>
              </a:lnSpc>
              <a:spcBef>
                <a:spcPts val="0"/>
              </a:spcBef>
              <a:spcAft>
                <a:spcPts val="1100"/>
              </a:spcAft>
              <a:buClrTx/>
              <a:buSzTx/>
              <a:buFontTx/>
              <a:buNone/>
              <a:tabLst/>
              <a:defRPr/>
            </a:pPr>
            <a:r>
              <a:rPr lang="en-US" sz="1050" kern="1200" dirty="0">
                <a:solidFill>
                  <a:schemeClr val="tx1">
                    <a:lumMod val="50000"/>
                  </a:schemeClr>
                </a:solidFill>
                <a:effectLst/>
                <a:latin typeface="Arial" panose="020B0604020202020204" pitchFamily="34" charset="0"/>
                <a:ea typeface="+mn-ea"/>
                <a:cs typeface="+mn-cs"/>
              </a:rPr>
              <a:t>By 2034 the commercial aircraft fleet will double and out of  43 ‘000 aircraft that will be flying, 85% will be new generation aircraft. They will accommodate an unprecedented number of connectivity technologies but also generate huge volumes of telemetry and data. </a:t>
            </a:r>
            <a:endParaRPr lang="fr-CH" sz="1050" kern="1200" dirty="0">
              <a:solidFill>
                <a:schemeClr val="tx1">
                  <a:lumMod val="50000"/>
                </a:schemeClr>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1100"/>
              </a:spcAft>
              <a:buClrTx/>
              <a:buSzTx/>
              <a:buFontTx/>
              <a:buNone/>
              <a:tabLst/>
              <a:defRPr/>
            </a:pPr>
            <a:r>
              <a:rPr lang="en-US" sz="1050" b="0" i="0" u="none" strike="noStrike" cap="none" dirty="0">
                <a:solidFill>
                  <a:schemeClr val="tx1">
                    <a:lumMod val="50000"/>
                  </a:schemeClr>
                </a:solidFill>
                <a:effectLst/>
                <a:latin typeface="Arial"/>
                <a:ea typeface="Arial"/>
                <a:cs typeface="Arial"/>
                <a:sym typeface="Arial"/>
              </a:rPr>
              <a:t>Aircraft Data i</a:t>
            </a:r>
            <a:r>
              <a:rPr lang="en-US" sz="1050" b="0" dirty="0">
                <a:solidFill>
                  <a:schemeClr val="tx1">
                    <a:lumMod val="50000"/>
                  </a:schemeClr>
                </a:solidFill>
              </a:rPr>
              <a:t>s vital to the improvement of OEM services but it is a challenge (</a:t>
            </a:r>
            <a:r>
              <a:rPr lang="en-US" sz="1050" dirty="0">
                <a:solidFill>
                  <a:schemeClr val="tx1">
                    <a:lumMod val="50000"/>
                  </a:schemeClr>
                </a:solidFill>
              </a:rPr>
              <a:t>Data is doubling every 2 years)</a:t>
            </a:r>
            <a:endParaRPr lang="en-US" sz="1050" b="0" dirty="0">
              <a:solidFill>
                <a:schemeClr val="tx1">
                  <a:lumMod val="50000"/>
                </a:schemeClr>
              </a:solidFill>
            </a:endParaRPr>
          </a:p>
          <a:p>
            <a:r>
              <a:rPr lang="en-US" sz="1050" b="1" dirty="0">
                <a:solidFill>
                  <a:schemeClr val="tx1">
                    <a:lumMod val="50000"/>
                  </a:schemeClr>
                </a:solidFill>
              </a:rPr>
              <a:t>SITAONAIR</a:t>
            </a:r>
            <a:r>
              <a:rPr lang="en-US" sz="1050" dirty="0">
                <a:solidFill>
                  <a:schemeClr val="tx1">
                    <a:lumMod val="50000"/>
                  </a:schemeClr>
                </a:solidFill>
              </a:rPr>
              <a:t> was selected by Rolls-Royce</a:t>
            </a:r>
          </a:p>
          <a:p>
            <a:pPr marL="285750" indent="-285750">
              <a:buFont typeface="Arial"/>
              <a:buChar char="•"/>
            </a:pPr>
            <a:r>
              <a:rPr lang="en-US" sz="1050" dirty="0">
                <a:solidFill>
                  <a:schemeClr val="tx1">
                    <a:lumMod val="50000"/>
                  </a:schemeClr>
                </a:solidFill>
              </a:rPr>
              <a:t>Neutrality</a:t>
            </a:r>
          </a:p>
          <a:p>
            <a:pPr marL="285750" indent="-285750">
              <a:buFont typeface="Arial"/>
              <a:buChar char="•"/>
            </a:pPr>
            <a:r>
              <a:rPr lang="en-US" sz="1050" dirty="0">
                <a:solidFill>
                  <a:schemeClr val="tx1">
                    <a:lumMod val="50000"/>
                  </a:schemeClr>
                </a:solidFill>
              </a:rPr>
              <a:t>Trusted party</a:t>
            </a:r>
          </a:p>
          <a:p>
            <a:pPr marL="285750" indent="-285750">
              <a:buFont typeface="Arial"/>
              <a:buChar char="•"/>
            </a:pPr>
            <a:r>
              <a:rPr lang="en-US" sz="1050" dirty="0">
                <a:solidFill>
                  <a:schemeClr val="tx1">
                    <a:lumMod val="50000"/>
                  </a:schemeClr>
                </a:solidFill>
              </a:rPr>
              <a:t>Industry presence &amp; recognition</a:t>
            </a:r>
          </a:p>
          <a:p>
            <a:pPr marL="285750" indent="-285750">
              <a:buFont typeface="Arial"/>
              <a:buChar char="•"/>
            </a:pPr>
            <a:r>
              <a:rPr lang="en-US" sz="1050" dirty="0">
                <a:solidFill>
                  <a:schemeClr val="tx1">
                    <a:lumMod val="50000"/>
                  </a:schemeClr>
                </a:solidFill>
              </a:rPr>
              <a:t>Expertise on data delivery &amp;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solidFill>
                <a:srgbClr val="424858"/>
              </a:solidFill>
              <a:latin typeface="Arial" panose="020B0604020202020204" pitchFamily="34" charset="0"/>
              <a:cs typeface="Arial" panose="020B0604020202020204" pitchFamily="34" charset="0"/>
            </a:endParaRPr>
          </a:p>
          <a:p>
            <a:pPr marL="0" marR="0" lvl="0" indent="0" algn="l" defTabSz="1218712" rtl="0" eaLnBrk="1" fontAlgn="auto" latinLnBrk="0" hangingPunct="1">
              <a:lnSpc>
                <a:spcPct val="100000"/>
              </a:lnSpc>
              <a:spcBef>
                <a:spcPts val="0"/>
              </a:spcBef>
              <a:spcAft>
                <a:spcPts val="0"/>
              </a:spcAft>
              <a:buClrTx/>
              <a:buSzTx/>
              <a:buFontTx/>
              <a:buNone/>
              <a:tabLst/>
              <a:defRPr/>
            </a:pPr>
            <a:endParaRPr lang="fr-FR" sz="1050" b="1" kern="1200" dirty="0">
              <a:solidFill>
                <a:schemeClr val="tx1"/>
              </a:solidFill>
              <a:effectLst/>
              <a:latin typeface="+mn-lt"/>
              <a:ea typeface="+mn-ea"/>
              <a:cs typeface="+mn-cs"/>
            </a:endParaRPr>
          </a:p>
          <a:p>
            <a:pPr marL="0" marR="0" lvl="0" indent="0" algn="l" defTabSz="1218712" rtl="0" eaLnBrk="1" fontAlgn="auto" latinLnBrk="0" hangingPunct="1">
              <a:lnSpc>
                <a:spcPct val="100000"/>
              </a:lnSpc>
              <a:spcBef>
                <a:spcPts val="0"/>
              </a:spcBef>
              <a:spcAft>
                <a:spcPts val="0"/>
              </a:spcAft>
              <a:buClrTx/>
              <a:buSzTx/>
              <a:buFontTx/>
              <a:buNone/>
              <a:tabLst/>
              <a:defRPr/>
            </a:pPr>
            <a:r>
              <a:rPr lang="fr-FR" sz="1050" b="1" kern="1200" dirty="0">
                <a:solidFill>
                  <a:schemeClr val="tx1"/>
                </a:solidFill>
                <a:effectLst/>
                <a:latin typeface="+mn-lt"/>
                <a:ea typeface="+mn-ea"/>
                <a:cs typeface="+mn-cs"/>
              </a:rPr>
              <a:t>Végétation</a:t>
            </a:r>
            <a:r>
              <a:rPr lang="fr-FR" sz="1050" kern="1200" dirty="0">
                <a:solidFill>
                  <a:schemeClr val="tx1"/>
                </a:solidFill>
                <a:effectLst/>
                <a:latin typeface="+mn-lt"/>
                <a:ea typeface="+mn-ea"/>
                <a:cs typeface="+mn-cs"/>
              </a:rPr>
              <a:t>: Arbres, herbe… vrai problème le long des voies. Ce système permet d’identifier les endroit ou la végétation pourrait avoir des impacts sur les circulations et d’intervenir avant qu’elle bloque le train… Ce système fonctionne et, à ma connaissance, allie reconnaissance d’image et algorithme.</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BFD11D6-51FD-44C8-9C02-F32D8C726F4D}" type="slidenum">
              <a:rPr lang="en-GB" smtClean="0"/>
              <a:pPr/>
              <a:t>7</a:t>
            </a:fld>
            <a:endParaRPr lang="en-GB"/>
          </a:p>
        </p:txBody>
      </p:sp>
    </p:spTree>
    <p:extLst>
      <p:ext uri="{BB962C8B-B14F-4D97-AF65-F5344CB8AC3E}">
        <p14:creationId xmlns:p14="http://schemas.microsoft.com/office/powerpoint/2010/main" val="253964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712" rtl="0" eaLnBrk="1" fontAlgn="auto" latinLnBrk="0" hangingPunct="1">
              <a:lnSpc>
                <a:spcPct val="100000"/>
              </a:lnSpc>
              <a:spcBef>
                <a:spcPts val="0"/>
              </a:spcBef>
              <a:spcAft>
                <a:spcPts val="0"/>
              </a:spcAft>
              <a:buClrTx/>
              <a:buSzTx/>
              <a:buFontTx/>
              <a:buNone/>
              <a:tabLst/>
              <a:defRPr/>
            </a:pPr>
            <a:r>
              <a:rPr lang="en-GB" sz="1000" dirty="0">
                <a:solidFill>
                  <a:schemeClr val="accent1"/>
                </a:solidFill>
              </a:rPr>
              <a:t>Turnaround is key for all transport industry </a:t>
            </a:r>
          </a:p>
          <a:p>
            <a:pPr marL="0" marR="0" lvl="0" indent="0" algn="l" defTabSz="1218712" rtl="0" eaLnBrk="1" fontAlgn="auto" latinLnBrk="0" hangingPunct="1">
              <a:lnSpc>
                <a:spcPct val="100000"/>
              </a:lnSpc>
              <a:spcBef>
                <a:spcPts val="0"/>
              </a:spcBef>
              <a:spcAft>
                <a:spcPts val="0"/>
              </a:spcAft>
              <a:buClrTx/>
              <a:buSzTx/>
              <a:buFontTx/>
              <a:buNone/>
              <a:tabLst/>
              <a:defRPr/>
            </a:pPr>
            <a:endParaRPr lang="en-GB" sz="1000" dirty="0">
              <a:solidFill>
                <a:schemeClr val="accent1"/>
              </a:solidFill>
            </a:endParaRPr>
          </a:p>
          <a:p>
            <a:pPr marL="0" marR="0" lvl="0" indent="0" algn="l" defTabSz="1218712" rtl="0" eaLnBrk="1" fontAlgn="auto" latinLnBrk="0" hangingPunct="1">
              <a:lnSpc>
                <a:spcPct val="100000"/>
              </a:lnSpc>
              <a:spcBef>
                <a:spcPts val="0"/>
              </a:spcBef>
              <a:spcAft>
                <a:spcPts val="0"/>
              </a:spcAft>
              <a:buClrTx/>
              <a:buSzTx/>
              <a:buFontTx/>
              <a:buNone/>
              <a:tabLst/>
              <a:defRPr/>
            </a:pPr>
            <a:r>
              <a:rPr lang="en-GB" sz="1000" b="1" dirty="0">
                <a:solidFill>
                  <a:schemeClr val="accent1"/>
                </a:solidFill>
              </a:rPr>
              <a:t>Barbara to share an example of Trains (door system)</a:t>
            </a:r>
          </a:p>
          <a:p>
            <a:pPr marL="0" marR="0" lvl="0" indent="0" algn="l" defTabSz="1218712" rtl="0" eaLnBrk="1" fontAlgn="auto" latinLnBrk="0" hangingPunct="1">
              <a:lnSpc>
                <a:spcPct val="100000"/>
              </a:lnSpc>
              <a:spcBef>
                <a:spcPts val="0"/>
              </a:spcBef>
              <a:spcAft>
                <a:spcPts val="0"/>
              </a:spcAft>
              <a:buClrTx/>
              <a:buSzTx/>
              <a:buFontTx/>
              <a:buNone/>
              <a:tabLst/>
              <a:defRPr/>
            </a:pPr>
            <a:endParaRPr lang="en-GB" sz="1000" dirty="0">
              <a:solidFill>
                <a:schemeClr val="accent1"/>
              </a:solidFill>
            </a:endParaRPr>
          </a:p>
          <a:p>
            <a:pPr marL="0" marR="0" lvl="0" indent="0" algn="l" defTabSz="1218712" rtl="0" eaLnBrk="1" fontAlgn="auto" latinLnBrk="0" hangingPunct="1">
              <a:lnSpc>
                <a:spcPct val="100000"/>
              </a:lnSpc>
              <a:spcBef>
                <a:spcPts val="0"/>
              </a:spcBef>
              <a:spcAft>
                <a:spcPts val="0"/>
              </a:spcAft>
              <a:buClrTx/>
              <a:buSzTx/>
              <a:buFontTx/>
              <a:buNone/>
              <a:tabLst/>
              <a:defRPr/>
            </a:pPr>
            <a:endParaRPr lang="en-GB" sz="1000" dirty="0">
              <a:solidFill>
                <a:schemeClr val="accent1"/>
              </a:solidFill>
            </a:endParaRPr>
          </a:p>
          <a:p>
            <a:pPr marL="0" marR="0" lvl="0" indent="0" algn="l" defTabSz="1218712" rtl="0" eaLnBrk="1" fontAlgn="auto" latinLnBrk="0" hangingPunct="1">
              <a:lnSpc>
                <a:spcPct val="100000"/>
              </a:lnSpc>
              <a:spcBef>
                <a:spcPts val="0"/>
              </a:spcBef>
              <a:spcAft>
                <a:spcPts val="0"/>
              </a:spcAft>
              <a:buClrTx/>
              <a:buSzTx/>
              <a:buFontTx/>
              <a:buNone/>
              <a:tabLst/>
              <a:defRPr/>
            </a:pPr>
            <a:r>
              <a:rPr lang="en-GB" sz="1000" dirty="0">
                <a:solidFill>
                  <a:schemeClr val="accent1"/>
                </a:solidFill>
              </a:rPr>
              <a:t>Aviation :Turnaround Solution is the lacking piece in efficient aircraft operations; it could potentially save the industry ~$420M</a:t>
            </a:r>
          </a:p>
          <a:p>
            <a:pPr marL="0" marR="0" lvl="0" indent="0" algn="l" defTabSz="1218712" rtl="0" eaLnBrk="1" fontAlgn="auto" latinLnBrk="0" hangingPunct="1">
              <a:lnSpc>
                <a:spcPct val="100000"/>
              </a:lnSpc>
              <a:spcBef>
                <a:spcPts val="0"/>
              </a:spcBef>
              <a:spcAft>
                <a:spcPts val="0"/>
              </a:spcAft>
              <a:buClrTx/>
              <a:buSzTx/>
              <a:buFontTx/>
              <a:buNone/>
              <a:tabLst/>
              <a:defRPr/>
            </a:pPr>
            <a:r>
              <a:rPr lang="en-GB" sz="1000" dirty="0">
                <a:solidFill>
                  <a:schemeClr val="bg1"/>
                </a:solidFill>
              </a:rPr>
              <a:t>The turnaround solution could generate ~$0.4B worth of savings for the Aviation industry</a:t>
            </a:r>
          </a:p>
          <a:p>
            <a:endParaRPr lang="en-US" sz="1000" dirty="0"/>
          </a:p>
          <a:p>
            <a:r>
              <a:rPr lang="en-US" sz="1000" kern="1200" dirty="0">
                <a:solidFill>
                  <a:schemeClr val="tx1"/>
                </a:solidFill>
                <a:effectLst/>
                <a:latin typeface="+mn-lt"/>
                <a:ea typeface="+mn-ea"/>
                <a:cs typeface="+mn-cs"/>
              </a:rPr>
              <a:t>It is key to address the challenge of Turnaround, we need to have clear understanding on the underlying issue for the delays and to communicate real time</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We have different technologies to adopt and maneuver for fruitful results.</a:t>
            </a:r>
          </a:p>
          <a:p>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Computer vision: C</a:t>
            </a:r>
            <a:r>
              <a:rPr lang="en-US" sz="1000" b="0" i="0" kern="1200" dirty="0">
                <a:solidFill>
                  <a:schemeClr val="tx1"/>
                </a:solidFill>
                <a:effectLst/>
                <a:latin typeface="+mn-lt"/>
                <a:ea typeface="+mn-ea"/>
                <a:cs typeface="+mn-cs"/>
              </a:rPr>
              <a:t>omputer vision is an field that deals with</a:t>
            </a:r>
            <a:r>
              <a:rPr lang="en-US" sz="1000" b="1" kern="1200" dirty="0">
                <a:solidFill>
                  <a:schemeClr val="tx1"/>
                </a:solidFill>
                <a:effectLst/>
                <a:latin typeface="+mn-lt"/>
                <a:ea typeface="+mn-ea"/>
                <a:cs typeface="+mn-cs"/>
              </a:rPr>
              <a:t> h</a:t>
            </a:r>
            <a:r>
              <a:rPr lang="en-US" sz="1000" b="0" i="0" kern="1200" dirty="0">
                <a:solidFill>
                  <a:schemeClr val="tx1"/>
                </a:solidFill>
                <a:effectLst/>
                <a:latin typeface="+mn-lt"/>
                <a:ea typeface="+mn-ea"/>
                <a:cs typeface="+mn-cs"/>
              </a:rPr>
              <a:t>ow computers can be made to gain high-level understanding from </a:t>
            </a:r>
            <a:r>
              <a:rPr lang="en-US" sz="1000" b="0" i="0" u="none" strike="noStrike" kern="1200" dirty="0">
                <a:solidFill>
                  <a:schemeClr val="tx1"/>
                </a:solidFill>
                <a:effectLst/>
                <a:latin typeface="+mn-lt"/>
                <a:ea typeface="+mn-ea"/>
                <a:cs typeface="+mn-cs"/>
              </a:rPr>
              <a:t>digital images and videos. It is mainly like installing the cameras at the gate to record the timestamps of images and videos of the vehicles around the aircraft that involves in turnaround activities of aircraft. </a:t>
            </a:r>
          </a:p>
          <a:p>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Digital Twin: </a:t>
            </a:r>
            <a:r>
              <a:rPr lang="en-US" sz="1000" kern="1200" dirty="0">
                <a:solidFill>
                  <a:schemeClr val="tx1"/>
                </a:solidFill>
                <a:effectLst/>
                <a:latin typeface="+mn-lt"/>
                <a:ea typeface="+mn-ea"/>
                <a:cs typeface="+mn-cs"/>
              </a:rPr>
              <a:t>(We didn't start working yet into this area, more like an idea/possible are to explore)</a:t>
            </a:r>
          </a:p>
          <a:p>
            <a:pPr marL="0" marR="0" lvl="0" indent="0" algn="l" defTabSz="1218712"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mn-lt"/>
              <a:ea typeface="+mn-ea"/>
              <a:cs typeface="+mn-cs"/>
            </a:endParaRPr>
          </a:p>
          <a:p>
            <a:pPr marL="0" marR="0" lvl="0" indent="0" algn="l" defTabSz="1218712"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mn-lt"/>
                <a:ea typeface="+mn-ea"/>
                <a:cs typeface="+mn-cs"/>
              </a:rPr>
              <a:t>Digital Twin will enable improved aircraft turnaround performance by aggregating data from many sources and pushing the right information to the right frontline staff at the right time. It will be able to anticipate upcoming constraints, model ‘what if’ scenario planning and make recommendations to resource planning. This enhanced situational awareness for both central control room and frontline staff enables a more efficient turnaround process. </a:t>
            </a:r>
            <a:endParaRPr lang="en-US" sz="1000" kern="1200" dirty="0">
              <a:solidFill>
                <a:schemeClr val="tx1"/>
              </a:solidFill>
              <a:effectLst/>
              <a:latin typeface="+mn-lt"/>
              <a:ea typeface="+mn-ea"/>
              <a:cs typeface="+mn-cs"/>
            </a:endParaRPr>
          </a:p>
          <a:p>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lumMod val="50000"/>
                  </a:schemeClr>
                </a:solidFill>
              </a:rPr>
              <a:t>Use computer vision to </a:t>
            </a:r>
            <a:r>
              <a:rPr lang="en-GB" sz="1000" b="1" dirty="0">
                <a:solidFill>
                  <a:schemeClr val="tx1">
                    <a:lumMod val="50000"/>
                  </a:schemeClr>
                </a:solidFill>
              </a:rPr>
              <a:t>track all stakeholders around the plane </a:t>
            </a:r>
            <a:r>
              <a:rPr lang="en-GB" sz="1000" dirty="0">
                <a:solidFill>
                  <a:schemeClr val="tx1">
                    <a:lumMod val="50000"/>
                  </a:schemeClr>
                </a:solidFill>
              </a:rPr>
              <a:t>for proactive turnaround management</a:t>
            </a:r>
            <a:endParaRPr lang="en-US" sz="1000" dirty="0">
              <a:solidFill>
                <a:schemeClr val="tx1">
                  <a:lumMod val="50000"/>
                </a:schemeClr>
              </a:solidFill>
            </a:endParaRPr>
          </a:p>
          <a:p>
            <a:endParaRPr lang="en-US" sz="1000" dirty="0"/>
          </a:p>
        </p:txBody>
      </p:sp>
      <p:sp>
        <p:nvSpPr>
          <p:cNvPr id="4" name="Slide Number Placeholder 3"/>
          <p:cNvSpPr>
            <a:spLocks noGrp="1"/>
          </p:cNvSpPr>
          <p:nvPr>
            <p:ph type="sldNum" sz="quarter" idx="5"/>
          </p:nvPr>
        </p:nvSpPr>
        <p:spPr/>
        <p:txBody>
          <a:bodyPr/>
          <a:lstStyle/>
          <a:p>
            <a:fld id="{9BFD11D6-51FD-44C8-9C02-F32D8C726F4D}" type="slidenum">
              <a:rPr lang="en-GB" smtClean="0"/>
              <a:pPr/>
              <a:t>8</a:t>
            </a:fld>
            <a:endParaRPr lang="en-GB"/>
          </a:p>
        </p:txBody>
      </p:sp>
    </p:spTree>
    <p:extLst>
      <p:ext uri="{BB962C8B-B14F-4D97-AF65-F5344CB8AC3E}">
        <p14:creationId xmlns:p14="http://schemas.microsoft.com/office/powerpoint/2010/main" val="803134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2187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Passengers happier when technology smooths their way </a:t>
            </a:r>
          </a:p>
          <a:p>
            <a:pPr marL="171450" indent="-171450">
              <a:buFont typeface="Arial" panose="020B0604020202020204" pitchFamily="34" charset="0"/>
              <a:buChar char="•"/>
            </a:pPr>
            <a:r>
              <a:rPr lang="en-US" sz="1600" b="1" kern="1200" dirty="0">
                <a:solidFill>
                  <a:schemeClr val="tx1"/>
                </a:solidFill>
                <a:effectLst/>
                <a:latin typeface="+mn-lt"/>
                <a:ea typeface="+mn-ea"/>
                <a:cs typeface="+mn-cs"/>
              </a:rPr>
              <a:t>We facilitate COLLABORATION across the air transport community</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600" kern="1200" dirty="0">
                <a:solidFill>
                  <a:schemeClr val="tx1"/>
                </a:solidFill>
                <a:effectLst/>
                <a:latin typeface="+mn-lt"/>
                <a:ea typeface="+mn-ea"/>
                <a:cs typeface="+mn-cs"/>
              </a:rPr>
              <a:t>Today’s </a:t>
            </a:r>
            <a:r>
              <a:rPr lang="en-GB" sz="1600" b="1" kern="1200" dirty="0">
                <a:solidFill>
                  <a:schemeClr val="tx1"/>
                </a:solidFill>
                <a:effectLst/>
                <a:latin typeface="+mn-lt"/>
                <a:ea typeface="+mn-ea"/>
                <a:cs typeface="+mn-cs"/>
              </a:rPr>
              <a:t>digital savvy </a:t>
            </a:r>
            <a:r>
              <a:rPr lang="en-GB" sz="1600" b="1" kern="1200" dirty="0" err="1">
                <a:solidFill>
                  <a:schemeClr val="tx1"/>
                </a:solidFill>
                <a:effectLst/>
                <a:latin typeface="+mn-lt"/>
                <a:ea typeface="+mn-ea"/>
                <a:cs typeface="+mn-cs"/>
              </a:rPr>
              <a:t>travelers</a:t>
            </a:r>
            <a:r>
              <a:rPr lang="en-GB" sz="1600" b="1" kern="1200" dirty="0">
                <a:solidFill>
                  <a:schemeClr val="tx1"/>
                </a:solidFill>
                <a:effectLst/>
                <a:latin typeface="+mn-lt"/>
                <a:ea typeface="+mn-ea"/>
                <a:cs typeface="+mn-cs"/>
              </a:rPr>
              <a:t> are increasingly demanding a seamless airport experience</a:t>
            </a:r>
            <a:r>
              <a:rPr lang="en-GB" sz="1600" kern="1200" dirty="0">
                <a:solidFill>
                  <a:schemeClr val="tx1"/>
                </a:solidFill>
                <a:effectLst/>
                <a:latin typeface="+mn-lt"/>
                <a:ea typeface="+mn-ea"/>
                <a:cs typeface="+mn-cs"/>
              </a:rPr>
              <a:t> that is not compartmentalized across airlines, airports, and border agencies. </a:t>
            </a:r>
          </a:p>
          <a:p>
            <a:pPr marL="171450" lvl="0" indent="-171450">
              <a:buFont typeface="Arial" panose="020B0604020202020204" pitchFamily="34" charset="0"/>
              <a:buChar char="•"/>
            </a:pPr>
            <a:r>
              <a:rPr lang="en-GB" sz="1600" kern="1200" dirty="0">
                <a:solidFill>
                  <a:schemeClr val="tx1"/>
                </a:solidFill>
                <a:effectLst/>
                <a:latin typeface="+mn-lt"/>
                <a:ea typeface="+mn-ea"/>
                <a:cs typeface="+mn-cs"/>
              </a:rPr>
              <a:t>To deliver this experience in the next few years will require our industry differently and </a:t>
            </a:r>
            <a:r>
              <a:rPr lang="en-GB" sz="1600" b="1" kern="1200" dirty="0">
                <a:solidFill>
                  <a:schemeClr val="tx1"/>
                </a:solidFill>
                <a:effectLst/>
                <a:latin typeface="+mn-lt"/>
                <a:ea typeface="+mn-ea"/>
                <a:cs typeface="+mn-cs"/>
              </a:rPr>
              <a:t>work more collectively.</a:t>
            </a:r>
            <a:r>
              <a:rPr lang="en-GB" sz="1600" kern="1200" dirty="0">
                <a:solidFill>
                  <a:schemeClr val="tx1"/>
                </a:solidFill>
                <a:effectLst/>
                <a:latin typeface="+mn-lt"/>
                <a:ea typeface="+mn-ea"/>
                <a:cs typeface="+mn-cs"/>
              </a:rPr>
              <a:t> We will need to be better at sharing common information and work together to solve common problems. </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600" b="1" kern="1200" dirty="0">
                <a:solidFill>
                  <a:schemeClr val="tx1"/>
                </a:solidFill>
                <a:effectLst/>
                <a:latin typeface="+mn-lt"/>
                <a:ea typeface="+mn-ea"/>
                <a:cs typeface="+mn-cs"/>
              </a:rPr>
              <a:t>Baggage is a good example</a:t>
            </a:r>
            <a:r>
              <a:rPr lang="en-GB" sz="1600" kern="1200" dirty="0">
                <a:solidFill>
                  <a:schemeClr val="tx1"/>
                </a:solidFill>
                <a:effectLst/>
                <a:latin typeface="+mn-lt"/>
                <a:ea typeface="+mn-ea"/>
                <a:cs typeface="+mn-cs"/>
              </a:rPr>
              <a:t>. On a typical journey, your bag will change hands a number of times – from the time to check it in it will be handled by one or airline, airport, ground handler or customs agencies. </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600" kern="1200" dirty="0">
                <a:solidFill>
                  <a:schemeClr val="tx1"/>
                </a:solidFill>
                <a:effectLst/>
                <a:latin typeface="+mn-lt"/>
                <a:ea typeface="+mn-ea"/>
                <a:cs typeface="+mn-cs"/>
              </a:rPr>
              <a:t>To ensure we deliver that bag to you at the end of the journey, we need to be able </a:t>
            </a:r>
            <a:r>
              <a:rPr lang="en-GB" sz="1600" b="1" kern="1200" dirty="0">
                <a:solidFill>
                  <a:schemeClr val="tx1"/>
                </a:solidFill>
                <a:effectLst/>
                <a:latin typeface="+mn-lt"/>
                <a:ea typeface="+mn-ea"/>
                <a:cs typeface="+mn-cs"/>
              </a:rPr>
              <a:t>to track that bag across the journey</a:t>
            </a:r>
            <a:r>
              <a:rPr lang="en-GB" sz="1600" kern="1200" dirty="0">
                <a:solidFill>
                  <a:schemeClr val="tx1"/>
                </a:solidFill>
                <a:effectLst/>
                <a:latin typeface="+mn-lt"/>
                <a:ea typeface="+mn-ea"/>
                <a:cs typeface="+mn-cs"/>
              </a:rPr>
              <a:t> (check-in, loading, transfers and arrivals) and share that information with each of these entities (</a:t>
            </a:r>
            <a:r>
              <a:rPr lang="en-GB" sz="1600" b="1" kern="1200" dirty="0">
                <a:solidFill>
                  <a:schemeClr val="tx1"/>
                </a:solidFill>
                <a:effectLst/>
                <a:latin typeface="+mn-lt"/>
                <a:ea typeface="+mn-ea"/>
                <a:cs typeface="+mn-cs"/>
              </a:rPr>
              <a:t>SITA’s BagJourney</a:t>
            </a:r>
            <a:r>
              <a:rPr lang="en-GB" sz="1600" kern="1200" dirty="0">
                <a:solidFill>
                  <a:schemeClr val="tx1"/>
                </a:solidFill>
                <a:effectLst/>
                <a:latin typeface="+mn-lt"/>
                <a:ea typeface="+mn-ea"/>
                <a:cs typeface="+mn-cs"/>
              </a:rPr>
              <a:t>).</a:t>
            </a:r>
          </a:p>
          <a:p>
            <a:pPr marL="0" lvl="0" indent="0">
              <a:buFont typeface="Arial" panose="020B0604020202020204" pitchFamily="34" charset="0"/>
              <a:buNone/>
            </a:pPr>
            <a:endParaRPr lang="en-GB" sz="1600" kern="1200" dirty="0">
              <a:solidFill>
                <a:schemeClr val="tx1"/>
              </a:solidFill>
              <a:effectLst/>
              <a:latin typeface="+mn-lt"/>
              <a:ea typeface="+mn-ea"/>
              <a:cs typeface="+mn-cs"/>
            </a:endParaRPr>
          </a:p>
          <a:p>
            <a:pPr marL="0" lvl="0" indent="0">
              <a:buFont typeface="Arial" panose="020B0604020202020204" pitchFamily="34" charset="0"/>
              <a:buNone/>
            </a:pPr>
            <a:r>
              <a:rPr lang="en-GB" sz="1600" kern="1200" dirty="0">
                <a:solidFill>
                  <a:schemeClr val="tx1"/>
                </a:solidFill>
                <a:effectLst/>
                <a:latin typeface="+mn-lt"/>
                <a:ea typeface="+mn-ea"/>
                <a:cs typeface="+mn-cs"/>
              </a:rPr>
              <a:t>Do you know how many bags were transported in 2018 ? 4.36 billions of bags. SITA has processed 3.36 billion bag message.  Based on the reports, we have noticed 24.8 millions bags were misdirected and it cost 2.4 billions dollars</a:t>
            </a:r>
          </a:p>
          <a:p>
            <a:pPr marL="0" lvl="0" indent="0">
              <a:buFont typeface="Arial" panose="020B0604020202020204" pitchFamily="34" charset="0"/>
              <a:buNone/>
            </a:pP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600" kern="1200" dirty="0">
                <a:solidFill>
                  <a:schemeClr val="tx1"/>
                </a:solidFill>
                <a:effectLst/>
                <a:latin typeface="+mn-lt"/>
                <a:ea typeface="+mn-ea"/>
                <a:cs typeface="+mn-cs"/>
              </a:rPr>
              <a:t>By tracking the bag we </a:t>
            </a:r>
            <a:r>
              <a:rPr lang="en-GB" sz="1600" b="1" kern="1200" dirty="0">
                <a:solidFill>
                  <a:schemeClr val="tx1"/>
                </a:solidFill>
                <a:effectLst/>
                <a:latin typeface="+mn-lt"/>
                <a:ea typeface="+mn-ea"/>
                <a:cs typeface="+mn-cs"/>
              </a:rPr>
              <a:t>reduce the chance your bag will be mishandled, saves the airlines money</a:t>
            </a:r>
            <a:r>
              <a:rPr lang="en-GB" sz="16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600" kern="1200" dirty="0">
                <a:solidFill>
                  <a:schemeClr val="tx1"/>
                </a:solidFill>
                <a:effectLst/>
                <a:latin typeface="+mn-lt"/>
                <a:ea typeface="+mn-ea"/>
                <a:cs typeface="+mn-cs"/>
              </a:rPr>
              <a:t>SITA's research reveals that </a:t>
            </a:r>
            <a:r>
              <a:rPr lang="en-GB" sz="1600" b="1" kern="1200" dirty="0">
                <a:solidFill>
                  <a:schemeClr val="tx1"/>
                </a:solidFill>
                <a:effectLst/>
                <a:latin typeface="+mn-lt"/>
                <a:ea typeface="+mn-ea"/>
                <a:cs typeface="+mn-cs"/>
              </a:rPr>
              <a:t>where bags were being tracked when loaded onto the aircraft,  the rate of improvement is as high as 66%</a:t>
            </a:r>
            <a:r>
              <a:rPr lang="en-GB" sz="1600" kern="1200" dirty="0">
                <a:solidFill>
                  <a:schemeClr val="tx1"/>
                </a:solidFill>
                <a:effectLst/>
                <a:latin typeface="+mn-lt"/>
                <a:ea typeface="+mn-ea"/>
                <a:cs typeface="+mn-cs"/>
              </a:rPr>
              <a:t> (where there was no tracking in the previous year) (</a:t>
            </a:r>
            <a:r>
              <a:rPr lang="en-GB" sz="1600" i="1" kern="1200" dirty="0">
                <a:solidFill>
                  <a:schemeClr val="tx1"/>
                </a:solidFill>
                <a:effectLst/>
                <a:latin typeface="+mn-lt"/>
                <a:ea typeface="+mn-ea"/>
                <a:cs typeface="+mn-cs"/>
              </a:rPr>
              <a:t>2019 Baggage IT Insights)</a:t>
            </a:r>
            <a:r>
              <a:rPr lang="en-GB" sz="16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600" kern="1200" dirty="0">
                <a:solidFill>
                  <a:schemeClr val="tx1"/>
                </a:solidFill>
                <a:effectLst/>
                <a:latin typeface="+mn-lt"/>
                <a:ea typeface="+mn-ea"/>
                <a:cs typeface="+mn-cs"/>
              </a:rPr>
              <a:t>We can also share this information with you as the passenger so you know where you bag is at all times. </a:t>
            </a:r>
            <a:endParaRPr lang="en-GB" sz="1600" dirty="0"/>
          </a:p>
          <a:p>
            <a:pPr marL="171450" indent="-171450" fontAlgn="base">
              <a:buFont typeface="Arial" panose="020B0604020202020204" pitchFamily="34" charset="0"/>
              <a:buChar char="•"/>
            </a:pPr>
            <a:r>
              <a:rPr lang="en-US" sz="1600" kern="1200" dirty="0">
                <a:solidFill>
                  <a:schemeClr val="tx1"/>
                </a:solidFill>
                <a:effectLst/>
                <a:latin typeface="+mn-lt"/>
                <a:ea typeface="+mn-ea"/>
                <a:cs typeface="+mn-cs"/>
              </a:rPr>
              <a:t>One of the standout findings of our report this year is that at every point in the journey, where passengers use technology, the rate of satisfaction is higher. Airlines and airports can see the benefit of their technology investments in making it easy for passengers, every step of the way. Over the years, booking, check-in and bag drop have increasingly become automated and passengers like it. Interestingly, this year the report shows how introducing automated passport controls, in collaboration with government and border agencies, also increases passenger satisfaction.”</a:t>
            </a:r>
          </a:p>
          <a:p>
            <a:pPr marL="171450" indent="-171450">
              <a:buFont typeface="Arial" panose="020B0604020202020204" pitchFamily="34" charset="0"/>
              <a:buChar char="•"/>
            </a:pPr>
            <a:r>
              <a:rPr lang="en-US" sz="1600" b="0" i="0" u="none" strike="noStrike" kern="1200" baseline="0" dirty="0">
                <a:solidFill>
                  <a:schemeClr val="tx1"/>
                </a:solidFill>
                <a:latin typeface="+mn-lt"/>
                <a:ea typeface="+mn-ea"/>
                <a:cs typeface="+mn-cs"/>
              </a:rPr>
              <a:t>Bag collection is a notorious pinch point, but here the positive effect of technology is clear. When passengers use services like real-time notifications, their satisfaction is 8.6% higher, elevating this stage of the journey to second place for satisfaction, just behind check-in.</a:t>
            </a:r>
            <a:endParaRPr lang="en-GB" sz="1600" dirty="0"/>
          </a:p>
          <a:p>
            <a:endParaRPr lang="en-US" dirty="0"/>
          </a:p>
        </p:txBody>
      </p:sp>
      <p:sp>
        <p:nvSpPr>
          <p:cNvPr id="4" name="Slide Number Placeholder 3"/>
          <p:cNvSpPr>
            <a:spLocks noGrp="1"/>
          </p:cNvSpPr>
          <p:nvPr>
            <p:ph type="sldNum" sz="quarter" idx="5"/>
          </p:nvPr>
        </p:nvSpPr>
        <p:spPr/>
        <p:txBody>
          <a:bodyPr/>
          <a:lstStyle/>
          <a:p>
            <a:fld id="{9BFD11D6-51FD-44C8-9C02-F32D8C726F4D}" type="slidenum">
              <a:rPr lang="en-GB" smtClean="0"/>
              <a:pPr/>
              <a:t>9</a:t>
            </a:fld>
            <a:endParaRPr lang="en-GB"/>
          </a:p>
        </p:txBody>
      </p:sp>
    </p:spTree>
    <p:extLst>
      <p:ext uri="{BB962C8B-B14F-4D97-AF65-F5344CB8AC3E}">
        <p14:creationId xmlns:p14="http://schemas.microsoft.com/office/powerpoint/2010/main" val="2474244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AED4A-49AA-462E-B568-577175434B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9" name="Title 1">
            <a:extLst>
              <a:ext uri="{FF2B5EF4-FFF2-40B4-BE49-F238E27FC236}">
                <a16:creationId xmlns:a16="http://schemas.microsoft.com/office/drawing/2014/main" id="{E2CDF378-288C-4335-A780-BF7F1EB7A70E}"/>
              </a:ext>
            </a:extLst>
          </p:cNvPr>
          <p:cNvSpPr>
            <a:spLocks noGrp="1"/>
          </p:cNvSpPr>
          <p:nvPr>
            <p:ph type="ctrTitle" hasCustomPrompt="1"/>
          </p:nvPr>
        </p:nvSpPr>
        <p:spPr>
          <a:xfrm>
            <a:off x="486951" y="2943327"/>
            <a:ext cx="4810125" cy="1640618"/>
          </a:xfrm>
        </p:spPr>
        <p:txBody>
          <a:bodyPr anchor="b">
            <a:normAutofit/>
          </a:bodyPr>
          <a:lstStyle>
            <a:lvl1pPr algn="l">
              <a:lnSpc>
                <a:spcPct val="90000"/>
              </a:lnSpc>
              <a:defRPr sz="3200" b="1" cap="none">
                <a:solidFill>
                  <a:schemeClr val="accent1"/>
                </a:solidFill>
              </a:defRPr>
            </a:lvl1pPr>
          </a:lstStyle>
          <a:p>
            <a:r>
              <a:rPr lang="en-US" dirty="0"/>
              <a:t>Click to edit Master </a:t>
            </a:r>
            <a:br>
              <a:rPr lang="en-US" dirty="0"/>
            </a:br>
            <a:r>
              <a:rPr lang="en-US" dirty="0"/>
              <a:t>Title style</a:t>
            </a:r>
            <a:endParaRPr lang="en-GB" dirty="0"/>
          </a:p>
        </p:txBody>
      </p:sp>
      <p:sp>
        <p:nvSpPr>
          <p:cNvPr id="10" name="Subtitle 2">
            <a:extLst>
              <a:ext uri="{FF2B5EF4-FFF2-40B4-BE49-F238E27FC236}">
                <a16:creationId xmlns:a16="http://schemas.microsoft.com/office/drawing/2014/main" id="{499EEDB5-2D41-4AEE-8EBE-6BF840B7770A}"/>
              </a:ext>
            </a:extLst>
          </p:cNvPr>
          <p:cNvSpPr>
            <a:spLocks noGrp="1"/>
          </p:cNvSpPr>
          <p:nvPr>
            <p:ph type="subTitle" idx="1" hasCustomPrompt="1"/>
          </p:nvPr>
        </p:nvSpPr>
        <p:spPr>
          <a:xfrm>
            <a:off x="486951" y="4799742"/>
            <a:ext cx="4810125" cy="775660"/>
          </a:xfrm>
        </p:spPr>
        <p:txBody>
          <a:bodyPr>
            <a:normAutofit/>
          </a:bodyPr>
          <a:lstStyle>
            <a:lvl1pPr marL="0" marR="0" indent="0" algn="l" defTabSz="914399" rtl="0" eaLnBrk="1" fontAlgn="auto" latinLnBrk="0" hangingPunct="1">
              <a:lnSpc>
                <a:spcPct val="90000"/>
              </a:lnSpc>
              <a:spcBef>
                <a:spcPts val="1000"/>
              </a:spcBef>
              <a:spcAft>
                <a:spcPts val="0"/>
              </a:spcAft>
              <a:buClr>
                <a:schemeClr val="bg2"/>
              </a:buClr>
              <a:buSzTx/>
              <a:buFont typeface="Arial" pitchFamily="34" charset="0"/>
              <a:buNone/>
              <a:tabLst/>
              <a:defRPr sz="2000" baseline="0">
                <a:solidFill>
                  <a:schemeClr val="accent6"/>
                </a:solidFill>
              </a:defRPr>
            </a:lvl1pPr>
            <a:lvl2pPr marL="457199" indent="0" algn="ctr">
              <a:buNone/>
              <a:defRPr>
                <a:solidFill>
                  <a:schemeClr val="tx1">
                    <a:tint val="75000"/>
                  </a:schemeClr>
                </a:solidFill>
              </a:defRPr>
            </a:lvl2pPr>
            <a:lvl3pPr marL="914399" indent="0" algn="ctr">
              <a:buNone/>
              <a:defRPr>
                <a:solidFill>
                  <a:schemeClr val="tx1">
                    <a:tint val="75000"/>
                  </a:schemeClr>
                </a:solidFill>
              </a:defRPr>
            </a:lvl3pPr>
            <a:lvl4pPr marL="1371598" indent="0" algn="ctr">
              <a:buNone/>
              <a:defRPr>
                <a:solidFill>
                  <a:schemeClr val="tx1">
                    <a:tint val="75000"/>
                  </a:schemeClr>
                </a:solidFill>
              </a:defRPr>
            </a:lvl4pPr>
            <a:lvl5pPr marL="1828799" indent="0" algn="ctr">
              <a:buNone/>
              <a:defRPr>
                <a:solidFill>
                  <a:schemeClr val="tx1">
                    <a:tint val="75000"/>
                  </a:schemeClr>
                </a:solidFill>
              </a:defRPr>
            </a:lvl5pPr>
            <a:lvl6pPr marL="2285998" indent="0" algn="ctr">
              <a:buNone/>
              <a:defRPr>
                <a:solidFill>
                  <a:schemeClr val="tx1">
                    <a:tint val="75000"/>
                  </a:schemeClr>
                </a:solidFill>
              </a:defRPr>
            </a:lvl6pPr>
            <a:lvl7pPr marL="2743198" indent="0" algn="ctr">
              <a:buNone/>
              <a:defRPr>
                <a:solidFill>
                  <a:schemeClr val="tx1">
                    <a:tint val="75000"/>
                  </a:schemeClr>
                </a:solidFill>
              </a:defRPr>
            </a:lvl7pPr>
            <a:lvl8pPr marL="3200397" indent="0" algn="ctr">
              <a:buNone/>
              <a:defRPr>
                <a:solidFill>
                  <a:schemeClr val="tx1">
                    <a:tint val="75000"/>
                  </a:schemeClr>
                </a:solidFill>
              </a:defRPr>
            </a:lvl8pPr>
            <a:lvl9pPr marL="3657597" indent="0" algn="ctr">
              <a:buNone/>
              <a:defRPr>
                <a:solidFill>
                  <a:schemeClr val="tx1">
                    <a:tint val="75000"/>
                  </a:schemeClr>
                </a:solidFill>
              </a:defRPr>
            </a:lvl9pPr>
          </a:lstStyle>
          <a:p>
            <a:pPr marL="0" marR="0" lvl="0" indent="0" algn="l" defTabSz="914399" rtl="0" eaLnBrk="1" fontAlgn="auto" latinLnBrk="0" hangingPunct="1">
              <a:lnSpc>
                <a:spcPct val="100000"/>
              </a:lnSpc>
              <a:spcBef>
                <a:spcPct val="20000"/>
              </a:spcBef>
              <a:spcAft>
                <a:spcPts val="0"/>
              </a:spcAft>
              <a:buClr>
                <a:schemeClr val="bg2"/>
              </a:buClr>
              <a:buSzTx/>
              <a:buFont typeface="Arial" pitchFamily="34" charset="0"/>
              <a:buNone/>
              <a:tabLst/>
              <a:defRPr/>
            </a:pPr>
            <a:r>
              <a:rPr lang="en-GB" dirty="0"/>
              <a:t>Click to edit Master Subtitle style</a:t>
            </a:r>
          </a:p>
          <a:p>
            <a:pPr marL="0" marR="0" lvl="0" indent="0" algn="l" defTabSz="914399" rtl="0" eaLnBrk="1" fontAlgn="auto" latinLnBrk="0" hangingPunct="1">
              <a:lnSpc>
                <a:spcPct val="100000"/>
              </a:lnSpc>
              <a:spcBef>
                <a:spcPct val="20000"/>
              </a:spcBef>
              <a:spcAft>
                <a:spcPts val="0"/>
              </a:spcAft>
              <a:buClr>
                <a:schemeClr val="bg2"/>
              </a:buClr>
              <a:buSzTx/>
              <a:buFont typeface="Arial" pitchFamily="34" charset="0"/>
              <a:buNone/>
              <a:tabLst/>
              <a:defRPr/>
            </a:pPr>
            <a:r>
              <a:rPr lang="en-US" dirty="0"/>
              <a:t>Location | Day/Month/Year</a:t>
            </a:r>
          </a:p>
        </p:txBody>
      </p:sp>
      <p:pic>
        <p:nvPicPr>
          <p:cNvPr id="7" name="Picture 6">
            <a:extLst>
              <a:ext uri="{FF2B5EF4-FFF2-40B4-BE49-F238E27FC236}">
                <a16:creationId xmlns:a16="http://schemas.microsoft.com/office/drawing/2014/main" id="{25CC1897-C5FD-48AB-BA9A-A517027B9CF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73857" y="6254567"/>
            <a:ext cx="1212405" cy="396809"/>
          </a:xfrm>
          <a:prstGeom prst="rect">
            <a:avLst/>
          </a:prstGeom>
        </p:spPr>
      </p:pic>
    </p:spTree>
    <p:custDataLst>
      <p:tags r:id="rId1"/>
    </p:custDataLst>
    <p:extLst>
      <p:ext uri="{BB962C8B-B14F-4D97-AF65-F5344CB8AC3E}">
        <p14:creationId xmlns:p14="http://schemas.microsoft.com/office/powerpoint/2010/main" val="613411664"/>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with Satellites 1">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BF5D73-9BC7-4DFE-8B12-85A281B5683F}"/>
              </a:ext>
            </a:extLst>
          </p:cNvPr>
          <p:cNvSpPr>
            <a:spLocks noGrp="1"/>
          </p:cNvSpPr>
          <p:nvPr>
            <p:ph type="title" hasCustomPrompt="1"/>
          </p:nvPr>
        </p:nvSpPr>
        <p:spPr>
          <a:xfrm>
            <a:off x="487189" y="128375"/>
            <a:ext cx="6418733" cy="1118255"/>
          </a:xfrm>
        </p:spPr>
        <p:txBody>
          <a:bodyPr/>
          <a:lstStyle>
            <a:lvl1pPr>
              <a:defRPr/>
            </a:lvl1pPr>
          </a:lstStyle>
          <a:p>
            <a:r>
              <a:rPr lang="en-US" dirty="0"/>
              <a:t>Click to edit Master Title style</a:t>
            </a:r>
            <a:endParaRPr lang="en-GB" dirty="0"/>
          </a:p>
        </p:txBody>
      </p:sp>
      <p:sp>
        <p:nvSpPr>
          <p:cNvPr id="11" name="Content Placeholder 6">
            <a:extLst>
              <a:ext uri="{FF2B5EF4-FFF2-40B4-BE49-F238E27FC236}">
                <a16:creationId xmlns:a16="http://schemas.microsoft.com/office/drawing/2014/main" id="{3235917F-CE12-435D-BFD2-AC2AEB884A4C}"/>
              </a:ext>
            </a:extLst>
          </p:cNvPr>
          <p:cNvSpPr>
            <a:spLocks noGrp="1"/>
          </p:cNvSpPr>
          <p:nvPr>
            <p:ph sz="quarter" idx="14"/>
          </p:nvPr>
        </p:nvSpPr>
        <p:spPr>
          <a:xfrm>
            <a:off x="487189" y="1474788"/>
            <a:ext cx="6418733" cy="43592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C8DDAED6-0213-42E5-A07C-C1060C6EDC27}"/>
              </a:ext>
            </a:extLst>
          </p:cNvPr>
          <p:cNvSpPr>
            <a:spLocks noGrp="1"/>
          </p:cNvSpPr>
          <p:nvPr>
            <p:ph type="ftr" sz="quarter" idx="16"/>
          </p:nvPr>
        </p:nvSpPr>
        <p:spPr/>
        <p:txBody>
          <a:bodyPr/>
          <a:lstStyle/>
          <a:p>
            <a:r>
              <a:rPr lang="en-GB"/>
              <a:t>SITA Council Meeting  |  13 May 2020  |  Conference call © SITA 2020                                                                                  CONFIDENTIAL - Not to be disclosed without consent of SITA Shareholder Relations</a:t>
            </a:r>
            <a:endParaRPr lang="en-GB" dirty="0"/>
          </a:p>
        </p:txBody>
      </p:sp>
      <p:sp>
        <p:nvSpPr>
          <p:cNvPr id="7" name="Slide Number Placeholder 6">
            <a:extLst>
              <a:ext uri="{FF2B5EF4-FFF2-40B4-BE49-F238E27FC236}">
                <a16:creationId xmlns:a16="http://schemas.microsoft.com/office/drawing/2014/main" id="{E87398F6-8E00-43F2-BEB1-C220E719CD15}"/>
              </a:ext>
            </a:extLst>
          </p:cNvPr>
          <p:cNvSpPr>
            <a:spLocks noGrp="1"/>
          </p:cNvSpPr>
          <p:nvPr>
            <p:ph type="sldNum" sz="quarter" idx="17"/>
          </p:nvPr>
        </p:nvSpPr>
        <p:spPr/>
        <p:txBody>
          <a:bodyPr/>
          <a:lstStyle/>
          <a:p>
            <a:fld id="{940D2A5C-C3D0-4BE9-9335-9A8298693CA1}" type="slidenum">
              <a:rPr lang="en-GB" smtClean="0"/>
              <a:pPr/>
              <a:t>‹N°›</a:t>
            </a:fld>
            <a:r>
              <a:rPr lang="en-GB"/>
              <a:t> </a:t>
            </a:r>
            <a:endParaRPr lang="en-US" dirty="0"/>
          </a:p>
        </p:txBody>
      </p:sp>
      <p:pic>
        <p:nvPicPr>
          <p:cNvPr id="17" name="Picture Placeholder 52">
            <a:extLst>
              <a:ext uri="{FF2B5EF4-FFF2-40B4-BE49-F238E27FC236}">
                <a16:creationId xmlns:a16="http://schemas.microsoft.com/office/drawing/2014/main" id="{A0F4E2AD-F978-46BE-A453-CC31A803D3DF}"/>
              </a:ext>
            </a:extLst>
          </p:cNvPr>
          <p:cNvPicPr>
            <a:picLocks noChangeAspect="1"/>
          </p:cNvPicPr>
          <p:nvPr userDrawn="1"/>
        </p:nvPicPr>
        <p:blipFill>
          <a:blip r:embed="rId3"/>
          <a:stretch>
            <a:fillRect/>
          </a:stretch>
        </p:blipFill>
        <p:spPr>
          <a:xfrm>
            <a:off x="7658595" y="5667715"/>
            <a:ext cx="495104" cy="461808"/>
          </a:xfrm>
          <a:custGeom>
            <a:avLst/>
            <a:gdLst>
              <a:gd name="connsiteX0" fmla="*/ 1828479 w 3194050"/>
              <a:gd name="connsiteY0" fmla="*/ 162 h 3829788"/>
              <a:gd name="connsiteX1" fmla="*/ 2227524 w 3194050"/>
              <a:gd name="connsiteY1" fmla="*/ 72921 h 3829788"/>
              <a:gd name="connsiteX2" fmla="*/ 2982641 w 3194050"/>
              <a:gd name="connsiteY2" fmla="*/ 639968 h 3829788"/>
              <a:gd name="connsiteX3" fmla="*/ 3137080 w 3194050"/>
              <a:gd name="connsiteY3" fmla="*/ 839452 h 3829788"/>
              <a:gd name="connsiteX4" fmla="*/ 3194050 w 3194050"/>
              <a:gd name="connsiteY4" fmla="*/ 928201 h 3829788"/>
              <a:gd name="connsiteX5" fmla="*/ 3194050 w 3194050"/>
              <a:gd name="connsiteY5" fmla="*/ 3023329 h 3829788"/>
              <a:gd name="connsiteX6" fmla="*/ 3180798 w 3194050"/>
              <a:gd name="connsiteY6" fmla="*/ 3038932 h 3829788"/>
              <a:gd name="connsiteX7" fmla="*/ 2845031 w 3194050"/>
              <a:gd name="connsiteY7" fmla="*/ 3304891 h 3829788"/>
              <a:gd name="connsiteX8" fmla="*/ 2012912 w 3194050"/>
              <a:gd name="connsiteY8" fmla="*/ 3698646 h 3829788"/>
              <a:gd name="connsiteX9" fmla="*/ 1322874 w 3194050"/>
              <a:gd name="connsiteY9" fmla="*/ 3829235 h 3829788"/>
              <a:gd name="connsiteX10" fmla="*/ 943328 w 3194050"/>
              <a:gd name="connsiteY10" fmla="*/ 3790505 h 3829788"/>
              <a:gd name="connsiteX11" fmla="*/ 239877 w 3194050"/>
              <a:gd name="connsiteY11" fmla="*/ 3272616 h 3829788"/>
              <a:gd name="connsiteX12" fmla="*/ 115680 w 3194050"/>
              <a:gd name="connsiteY12" fmla="*/ 3045697 h 3829788"/>
              <a:gd name="connsiteX13" fmla="*/ 3169 w 3194050"/>
              <a:gd name="connsiteY13" fmla="*/ 2555765 h 3829788"/>
              <a:gd name="connsiteX14" fmla="*/ 0 w 3194050"/>
              <a:gd name="connsiteY14" fmla="*/ 2386546 h 3829788"/>
              <a:gd name="connsiteX15" fmla="*/ 0 w 3194050"/>
              <a:gd name="connsiteY15" fmla="*/ 2381036 h 3829788"/>
              <a:gd name="connsiteX16" fmla="*/ 7493 w 3194050"/>
              <a:gd name="connsiteY16" fmla="*/ 2208739 h 3829788"/>
              <a:gd name="connsiteX17" fmla="*/ 57059 w 3194050"/>
              <a:gd name="connsiteY17" fmla="*/ 1705540 h 3829788"/>
              <a:gd name="connsiteX18" fmla="*/ 137041 w 3194050"/>
              <a:gd name="connsiteY18" fmla="*/ 1285468 h 3829788"/>
              <a:gd name="connsiteX19" fmla="*/ 437101 w 3194050"/>
              <a:gd name="connsiteY19" fmla="*/ 668767 h 3829788"/>
              <a:gd name="connsiteX20" fmla="*/ 740639 w 3194050"/>
              <a:gd name="connsiteY20" fmla="*/ 389216 h 3829788"/>
              <a:gd name="connsiteX21" fmla="*/ 1692484 w 3194050"/>
              <a:gd name="connsiteY21" fmla="*/ 5391 h 3829788"/>
              <a:gd name="connsiteX22" fmla="*/ 1828479 w 3194050"/>
              <a:gd name="connsiteY22" fmla="*/ 162 h 382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94050" h="3829788">
                <a:moveTo>
                  <a:pt x="1828479" y="162"/>
                </a:moveTo>
                <a:cubicBezTo>
                  <a:pt x="1964289" y="2350"/>
                  <a:pt x="2098980" y="26743"/>
                  <a:pt x="2227524" y="72921"/>
                </a:cubicBezTo>
                <a:cubicBezTo>
                  <a:pt x="2475421" y="161801"/>
                  <a:pt x="2727789" y="339065"/>
                  <a:pt x="2982641" y="639968"/>
                </a:cubicBezTo>
                <a:cubicBezTo>
                  <a:pt x="3037040" y="704270"/>
                  <a:pt x="3088581" y="770806"/>
                  <a:pt x="3137080" y="839452"/>
                </a:cubicBezTo>
                <a:lnTo>
                  <a:pt x="3194050" y="928201"/>
                </a:lnTo>
                <a:lnTo>
                  <a:pt x="3194050" y="3023329"/>
                </a:lnTo>
                <a:lnTo>
                  <a:pt x="3180798" y="3038932"/>
                </a:lnTo>
                <a:cubicBezTo>
                  <a:pt x="3087339" y="3135199"/>
                  <a:pt x="2975935" y="3224451"/>
                  <a:pt x="2845031" y="3304891"/>
                </a:cubicBezTo>
                <a:cubicBezTo>
                  <a:pt x="2614522" y="3446901"/>
                  <a:pt x="2322411" y="3595862"/>
                  <a:pt x="2012912" y="3698646"/>
                </a:cubicBezTo>
                <a:cubicBezTo>
                  <a:pt x="1786377" y="3773623"/>
                  <a:pt x="1550899" y="3823277"/>
                  <a:pt x="1322874" y="3829235"/>
                </a:cubicBezTo>
                <a:cubicBezTo>
                  <a:pt x="1195199" y="3832711"/>
                  <a:pt x="1067525" y="3819801"/>
                  <a:pt x="943328" y="3790505"/>
                </a:cubicBezTo>
                <a:cubicBezTo>
                  <a:pt x="670095" y="3723473"/>
                  <a:pt x="424185" y="3565077"/>
                  <a:pt x="239877" y="3272616"/>
                </a:cubicBezTo>
                <a:cubicBezTo>
                  <a:pt x="193675" y="3199624"/>
                  <a:pt x="152442" y="3123654"/>
                  <a:pt x="115680" y="3045697"/>
                </a:cubicBezTo>
                <a:cubicBezTo>
                  <a:pt x="44888" y="2894501"/>
                  <a:pt x="13078" y="2727595"/>
                  <a:pt x="3169" y="2555765"/>
                </a:cubicBezTo>
                <a:lnTo>
                  <a:pt x="0" y="2386546"/>
                </a:lnTo>
                <a:lnTo>
                  <a:pt x="0" y="2381036"/>
                </a:lnTo>
                <a:lnTo>
                  <a:pt x="7493" y="2208739"/>
                </a:lnTo>
                <a:cubicBezTo>
                  <a:pt x="19194" y="2035141"/>
                  <a:pt x="41410" y="1863812"/>
                  <a:pt x="57059" y="1705540"/>
                </a:cubicBezTo>
                <a:cubicBezTo>
                  <a:pt x="71465" y="1563530"/>
                  <a:pt x="98292" y="1423009"/>
                  <a:pt x="137041" y="1285468"/>
                </a:cubicBezTo>
                <a:cubicBezTo>
                  <a:pt x="203611" y="1050605"/>
                  <a:pt x="305452" y="838087"/>
                  <a:pt x="437101" y="668767"/>
                </a:cubicBezTo>
                <a:cubicBezTo>
                  <a:pt x="525529" y="553570"/>
                  <a:pt x="627371" y="459228"/>
                  <a:pt x="740639" y="389216"/>
                </a:cubicBezTo>
                <a:cubicBezTo>
                  <a:pt x="1083919" y="177690"/>
                  <a:pt x="1304989" y="39156"/>
                  <a:pt x="1692484" y="5391"/>
                </a:cubicBezTo>
                <a:cubicBezTo>
                  <a:pt x="1737816" y="1171"/>
                  <a:pt x="1783210" y="-567"/>
                  <a:pt x="1828479" y="162"/>
                </a:cubicBezTo>
                <a:close/>
              </a:path>
            </a:pathLst>
          </a:custGeom>
          <a:noFill/>
        </p:spPr>
      </p:pic>
      <p:pic>
        <p:nvPicPr>
          <p:cNvPr id="18" name="Picture 17">
            <a:extLst>
              <a:ext uri="{FF2B5EF4-FFF2-40B4-BE49-F238E27FC236}">
                <a16:creationId xmlns:a16="http://schemas.microsoft.com/office/drawing/2014/main" id="{64387D5A-9BFF-4E05-8AE6-653B10354646}"/>
              </a:ext>
            </a:extLst>
          </p:cNvPr>
          <p:cNvPicPr>
            <a:picLocks noChangeAspect="1"/>
          </p:cNvPicPr>
          <p:nvPr userDrawn="1"/>
        </p:nvPicPr>
        <p:blipFill>
          <a:blip r:embed="rId4"/>
          <a:stretch>
            <a:fillRect/>
          </a:stretch>
        </p:blipFill>
        <p:spPr>
          <a:xfrm>
            <a:off x="7265580" y="6216652"/>
            <a:ext cx="273009" cy="273009"/>
          </a:xfrm>
          <a:prstGeom prst="rect">
            <a:avLst/>
          </a:prstGeom>
        </p:spPr>
      </p:pic>
      <p:pic>
        <p:nvPicPr>
          <p:cNvPr id="19" name="Picture 18">
            <a:extLst>
              <a:ext uri="{FF2B5EF4-FFF2-40B4-BE49-F238E27FC236}">
                <a16:creationId xmlns:a16="http://schemas.microsoft.com/office/drawing/2014/main" id="{F44F059F-BD87-45FA-8DDC-2BDFAE9371E9}"/>
              </a:ext>
            </a:extLst>
          </p:cNvPr>
          <p:cNvPicPr>
            <a:picLocks noChangeAspect="1"/>
          </p:cNvPicPr>
          <p:nvPr userDrawn="1"/>
        </p:nvPicPr>
        <p:blipFill>
          <a:blip r:embed="rId5"/>
          <a:stretch>
            <a:fillRect/>
          </a:stretch>
        </p:blipFill>
        <p:spPr>
          <a:xfrm>
            <a:off x="7402084" y="5242265"/>
            <a:ext cx="324105" cy="324105"/>
          </a:xfrm>
          <a:prstGeom prst="rect">
            <a:avLst/>
          </a:prstGeom>
        </p:spPr>
      </p:pic>
      <p:sp>
        <p:nvSpPr>
          <p:cNvPr id="20" name="Picture Placeholder 28">
            <a:extLst>
              <a:ext uri="{FF2B5EF4-FFF2-40B4-BE49-F238E27FC236}">
                <a16:creationId xmlns:a16="http://schemas.microsoft.com/office/drawing/2014/main" id="{7E9D0B8B-F564-456A-B24B-C3C51E5F8657}"/>
              </a:ext>
            </a:extLst>
          </p:cNvPr>
          <p:cNvSpPr>
            <a:spLocks noGrp="1"/>
          </p:cNvSpPr>
          <p:nvPr>
            <p:ph type="pic" sz="quarter" idx="13"/>
          </p:nvPr>
        </p:nvSpPr>
        <p:spPr>
          <a:xfrm>
            <a:off x="7581900" y="306377"/>
            <a:ext cx="4610100" cy="5527686"/>
          </a:xfrm>
          <a:custGeom>
            <a:avLst/>
            <a:gdLst>
              <a:gd name="connsiteX0" fmla="*/ 1828479 w 3194050"/>
              <a:gd name="connsiteY0" fmla="*/ 162 h 3829788"/>
              <a:gd name="connsiteX1" fmla="*/ 2227524 w 3194050"/>
              <a:gd name="connsiteY1" fmla="*/ 72921 h 3829788"/>
              <a:gd name="connsiteX2" fmla="*/ 2982641 w 3194050"/>
              <a:gd name="connsiteY2" fmla="*/ 639968 h 3829788"/>
              <a:gd name="connsiteX3" fmla="*/ 3137080 w 3194050"/>
              <a:gd name="connsiteY3" fmla="*/ 839452 h 3829788"/>
              <a:gd name="connsiteX4" fmla="*/ 3194050 w 3194050"/>
              <a:gd name="connsiteY4" fmla="*/ 928201 h 3829788"/>
              <a:gd name="connsiteX5" fmla="*/ 3194050 w 3194050"/>
              <a:gd name="connsiteY5" fmla="*/ 3023329 h 3829788"/>
              <a:gd name="connsiteX6" fmla="*/ 3180798 w 3194050"/>
              <a:gd name="connsiteY6" fmla="*/ 3038932 h 3829788"/>
              <a:gd name="connsiteX7" fmla="*/ 2845031 w 3194050"/>
              <a:gd name="connsiteY7" fmla="*/ 3304891 h 3829788"/>
              <a:gd name="connsiteX8" fmla="*/ 2012912 w 3194050"/>
              <a:gd name="connsiteY8" fmla="*/ 3698646 h 3829788"/>
              <a:gd name="connsiteX9" fmla="*/ 1322874 w 3194050"/>
              <a:gd name="connsiteY9" fmla="*/ 3829235 h 3829788"/>
              <a:gd name="connsiteX10" fmla="*/ 943328 w 3194050"/>
              <a:gd name="connsiteY10" fmla="*/ 3790505 h 3829788"/>
              <a:gd name="connsiteX11" fmla="*/ 239877 w 3194050"/>
              <a:gd name="connsiteY11" fmla="*/ 3272616 h 3829788"/>
              <a:gd name="connsiteX12" fmla="*/ 115680 w 3194050"/>
              <a:gd name="connsiteY12" fmla="*/ 3045697 h 3829788"/>
              <a:gd name="connsiteX13" fmla="*/ 3169 w 3194050"/>
              <a:gd name="connsiteY13" fmla="*/ 2555765 h 3829788"/>
              <a:gd name="connsiteX14" fmla="*/ 0 w 3194050"/>
              <a:gd name="connsiteY14" fmla="*/ 2386546 h 3829788"/>
              <a:gd name="connsiteX15" fmla="*/ 0 w 3194050"/>
              <a:gd name="connsiteY15" fmla="*/ 2381036 h 3829788"/>
              <a:gd name="connsiteX16" fmla="*/ 7493 w 3194050"/>
              <a:gd name="connsiteY16" fmla="*/ 2208739 h 3829788"/>
              <a:gd name="connsiteX17" fmla="*/ 57059 w 3194050"/>
              <a:gd name="connsiteY17" fmla="*/ 1705540 h 3829788"/>
              <a:gd name="connsiteX18" fmla="*/ 137041 w 3194050"/>
              <a:gd name="connsiteY18" fmla="*/ 1285468 h 3829788"/>
              <a:gd name="connsiteX19" fmla="*/ 437101 w 3194050"/>
              <a:gd name="connsiteY19" fmla="*/ 668767 h 3829788"/>
              <a:gd name="connsiteX20" fmla="*/ 740639 w 3194050"/>
              <a:gd name="connsiteY20" fmla="*/ 389216 h 3829788"/>
              <a:gd name="connsiteX21" fmla="*/ 1692484 w 3194050"/>
              <a:gd name="connsiteY21" fmla="*/ 5391 h 3829788"/>
              <a:gd name="connsiteX22" fmla="*/ 1828479 w 3194050"/>
              <a:gd name="connsiteY22" fmla="*/ 162 h 382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94050" h="3829788">
                <a:moveTo>
                  <a:pt x="1828479" y="162"/>
                </a:moveTo>
                <a:cubicBezTo>
                  <a:pt x="1964289" y="2350"/>
                  <a:pt x="2098980" y="26743"/>
                  <a:pt x="2227524" y="72921"/>
                </a:cubicBezTo>
                <a:cubicBezTo>
                  <a:pt x="2475421" y="161801"/>
                  <a:pt x="2727789" y="339065"/>
                  <a:pt x="2982641" y="639968"/>
                </a:cubicBezTo>
                <a:cubicBezTo>
                  <a:pt x="3037040" y="704270"/>
                  <a:pt x="3088581" y="770806"/>
                  <a:pt x="3137080" y="839452"/>
                </a:cubicBezTo>
                <a:lnTo>
                  <a:pt x="3194050" y="928201"/>
                </a:lnTo>
                <a:lnTo>
                  <a:pt x="3194050" y="3023329"/>
                </a:lnTo>
                <a:lnTo>
                  <a:pt x="3180798" y="3038932"/>
                </a:lnTo>
                <a:cubicBezTo>
                  <a:pt x="3087339" y="3135199"/>
                  <a:pt x="2975935" y="3224451"/>
                  <a:pt x="2845031" y="3304891"/>
                </a:cubicBezTo>
                <a:cubicBezTo>
                  <a:pt x="2614522" y="3446901"/>
                  <a:pt x="2322411" y="3595862"/>
                  <a:pt x="2012912" y="3698646"/>
                </a:cubicBezTo>
                <a:cubicBezTo>
                  <a:pt x="1786377" y="3773623"/>
                  <a:pt x="1550899" y="3823277"/>
                  <a:pt x="1322874" y="3829235"/>
                </a:cubicBezTo>
                <a:cubicBezTo>
                  <a:pt x="1195199" y="3832711"/>
                  <a:pt x="1067525" y="3819801"/>
                  <a:pt x="943328" y="3790505"/>
                </a:cubicBezTo>
                <a:cubicBezTo>
                  <a:pt x="670095" y="3723473"/>
                  <a:pt x="424185" y="3565077"/>
                  <a:pt x="239877" y="3272616"/>
                </a:cubicBezTo>
                <a:cubicBezTo>
                  <a:pt x="193675" y="3199624"/>
                  <a:pt x="152442" y="3123654"/>
                  <a:pt x="115680" y="3045697"/>
                </a:cubicBezTo>
                <a:cubicBezTo>
                  <a:pt x="44888" y="2894501"/>
                  <a:pt x="13078" y="2727595"/>
                  <a:pt x="3169" y="2555765"/>
                </a:cubicBezTo>
                <a:lnTo>
                  <a:pt x="0" y="2386546"/>
                </a:lnTo>
                <a:lnTo>
                  <a:pt x="0" y="2381036"/>
                </a:lnTo>
                <a:lnTo>
                  <a:pt x="7493" y="2208739"/>
                </a:lnTo>
                <a:cubicBezTo>
                  <a:pt x="19194" y="2035141"/>
                  <a:pt x="41410" y="1863812"/>
                  <a:pt x="57059" y="1705540"/>
                </a:cubicBezTo>
                <a:cubicBezTo>
                  <a:pt x="71465" y="1563530"/>
                  <a:pt x="98292" y="1423009"/>
                  <a:pt x="137041" y="1285468"/>
                </a:cubicBezTo>
                <a:cubicBezTo>
                  <a:pt x="203611" y="1050605"/>
                  <a:pt x="305452" y="838087"/>
                  <a:pt x="437101" y="668767"/>
                </a:cubicBezTo>
                <a:cubicBezTo>
                  <a:pt x="525529" y="553570"/>
                  <a:pt x="627371" y="459228"/>
                  <a:pt x="740639" y="389216"/>
                </a:cubicBezTo>
                <a:cubicBezTo>
                  <a:pt x="1083919" y="177690"/>
                  <a:pt x="1304989" y="39156"/>
                  <a:pt x="1692484" y="5391"/>
                </a:cubicBezTo>
                <a:cubicBezTo>
                  <a:pt x="1737816" y="1171"/>
                  <a:pt x="1783210" y="-567"/>
                  <a:pt x="1828479" y="162"/>
                </a:cubicBezTo>
                <a:close/>
              </a:path>
            </a:pathLst>
          </a:custGeom>
          <a:solidFill>
            <a:schemeClr val="bg1">
              <a:lumMod val="95000"/>
            </a:schemeClr>
          </a:solidFill>
        </p:spPr>
        <p:txBody>
          <a:bodyPr wrap="square" bIns="972000" anchor="ctr">
            <a:noAutofit/>
          </a:bodyPr>
          <a:lstStyle>
            <a:lvl1pPr marL="0" indent="0" algn="ctr">
              <a:buNone/>
              <a:defRPr/>
            </a:lvl1pPr>
          </a:lstStyle>
          <a:p>
            <a:endParaRPr lang="en-GB" dirty="0"/>
          </a:p>
        </p:txBody>
      </p:sp>
    </p:spTree>
    <p:custDataLst>
      <p:tags r:id="rId1"/>
    </p:custDataLst>
    <p:extLst>
      <p:ext uri="{BB962C8B-B14F-4D97-AF65-F5344CB8AC3E}">
        <p14:creationId xmlns:p14="http://schemas.microsoft.com/office/powerpoint/2010/main" val="756392835"/>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with Satellites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BF5D73-9BC7-4DFE-8B12-85A281B5683F}"/>
              </a:ext>
            </a:extLst>
          </p:cNvPr>
          <p:cNvSpPr>
            <a:spLocks noGrp="1"/>
          </p:cNvSpPr>
          <p:nvPr>
            <p:ph type="title" hasCustomPrompt="1"/>
          </p:nvPr>
        </p:nvSpPr>
        <p:spPr>
          <a:xfrm>
            <a:off x="487189" y="128375"/>
            <a:ext cx="6418733" cy="1118255"/>
          </a:xfrm>
        </p:spPr>
        <p:txBody>
          <a:bodyPr/>
          <a:lstStyle>
            <a:lvl1pPr>
              <a:defRPr/>
            </a:lvl1pPr>
          </a:lstStyle>
          <a:p>
            <a:r>
              <a:rPr lang="en-US" dirty="0"/>
              <a:t>Click to edit Master Title style</a:t>
            </a:r>
            <a:endParaRPr lang="en-GB" dirty="0"/>
          </a:p>
        </p:txBody>
      </p:sp>
      <p:sp>
        <p:nvSpPr>
          <p:cNvPr id="11" name="Content Placeholder 6">
            <a:extLst>
              <a:ext uri="{FF2B5EF4-FFF2-40B4-BE49-F238E27FC236}">
                <a16:creationId xmlns:a16="http://schemas.microsoft.com/office/drawing/2014/main" id="{3235917F-CE12-435D-BFD2-AC2AEB884A4C}"/>
              </a:ext>
            </a:extLst>
          </p:cNvPr>
          <p:cNvSpPr>
            <a:spLocks noGrp="1"/>
          </p:cNvSpPr>
          <p:nvPr>
            <p:ph sz="quarter" idx="14"/>
          </p:nvPr>
        </p:nvSpPr>
        <p:spPr>
          <a:xfrm>
            <a:off x="487189" y="1474788"/>
            <a:ext cx="6418733" cy="43592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C8DDAED6-0213-42E5-A07C-C1060C6EDC27}"/>
              </a:ext>
            </a:extLst>
          </p:cNvPr>
          <p:cNvSpPr>
            <a:spLocks noGrp="1"/>
          </p:cNvSpPr>
          <p:nvPr>
            <p:ph type="ftr" sz="quarter" idx="16"/>
          </p:nvPr>
        </p:nvSpPr>
        <p:spPr/>
        <p:txBody>
          <a:bodyPr/>
          <a:lstStyle/>
          <a:p>
            <a:r>
              <a:rPr lang="en-GB"/>
              <a:t>SITA Council Meeting  |  13 May 2020  |  Conference call © SITA 2020                                                                                  CONFIDENTIAL - Not to be disclosed without consent of SITA Shareholder Relations</a:t>
            </a:r>
            <a:endParaRPr lang="en-GB" dirty="0"/>
          </a:p>
        </p:txBody>
      </p:sp>
      <p:sp>
        <p:nvSpPr>
          <p:cNvPr id="7" name="Slide Number Placeholder 6">
            <a:extLst>
              <a:ext uri="{FF2B5EF4-FFF2-40B4-BE49-F238E27FC236}">
                <a16:creationId xmlns:a16="http://schemas.microsoft.com/office/drawing/2014/main" id="{E87398F6-8E00-43F2-BEB1-C220E719CD15}"/>
              </a:ext>
            </a:extLst>
          </p:cNvPr>
          <p:cNvSpPr>
            <a:spLocks noGrp="1"/>
          </p:cNvSpPr>
          <p:nvPr>
            <p:ph type="sldNum" sz="quarter" idx="17"/>
          </p:nvPr>
        </p:nvSpPr>
        <p:spPr/>
        <p:txBody>
          <a:bodyPr/>
          <a:lstStyle/>
          <a:p>
            <a:fld id="{940D2A5C-C3D0-4BE9-9335-9A8298693CA1}" type="slidenum">
              <a:rPr lang="en-GB" smtClean="0"/>
              <a:pPr/>
              <a:t>‹N°›</a:t>
            </a:fld>
            <a:r>
              <a:rPr lang="en-GB"/>
              <a:t> </a:t>
            </a:r>
            <a:endParaRPr lang="en-US" dirty="0"/>
          </a:p>
        </p:txBody>
      </p:sp>
      <p:sp>
        <p:nvSpPr>
          <p:cNvPr id="16" name="Picture Placeholder 28">
            <a:extLst>
              <a:ext uri="{FF2B5EF4-FFF2-40B4-BE49-F238E27FC236}">
                <a16:creationId xmlns:a16="http://schemas.microsoft.com/office/drawing/2014/main" id="{8D39B49D-D225-4F81-AC87-C65D9B4FEEE1}"/>
              </a:ext>
            </a:extLst>
          </p:cNvPr>
          <p:cNvSpPr>
            <a:spLocks noGrp="1"/>
          </p:cNvSpPr>
          <p:nvPr>
            <p:ph type="pic" sz="quarter" idx="13"/>
          </p:nvPr>
        </p:nvSpPr>
        <p:spPr>
          <a:xfrm>
            <a:off x="7933267" y="816579"/>
            <a:ext cx="4258733" cy="5106384"/>
          </a:xfrm>
          <a:custGeom>
            <a:avLst/>
            <a:gdLst>
              <a:gd name="connsiteX0" fmla="*/ 1828479 w 3194050"/>
              <a:gd name="connsiteY0" fmla="*/ 162 h 3829788"/>
              <a:gd name="connsiteX1" fmla="*/ 2227524 w 3194050"/>
              <a:gd name="connsiteY1" fmla="*/ 72921 h 3829788"/>
              <a:gd name="connsiteX2" fmla="*/ 2982641 w 3194050"/>
              <a:gd name="connsiteY2" fmla="*/ 639968 h 3829788"/>
              <a:gd name="connsiteX3" fmla="*/ 3137080 w 3194050"/>
              <a:gd name="connsiteY3" fmla="*/ 839452 h 3829788"/>
              <a:gd name="connsiteX4" fmla="*/ 3194050 w 3194050"/>
              <a:gd name="connsiteY4" fmla="*/ 928201 h 3829788"/>
              <a:gd name="connsiteX5" fmla="*/ 3194050 w 3194050"/>
              <a:gd name="connsiteY5" fmla="*/ 3023329 h 3829788"/>
              <a:gd name="connsiteX6" fmla="*/ 3180798 w 3194050"/>
              <a:gd name="connsiteY6" fmla="*/ 3038932 h 3829788"/>
              <a:gd name="connsiteX7" fmla="*/ 2845031 w 3194050"/>
              <a:gd name="connsiteY7" fmla="*/ 3304891 h 3829788"/>
              <a:gd name="connsiteX8" fmla="*/ 2012912 w 3194050"/>
              <a:gd name="connsiteY8" fmla="*/ 3698646 h 3829788"/>
              <a:gd name="connsiteX9" fmla="*/ 1322874 w 3194050"/>
              <a:gd name="connsiteY9" fmla="*/ 3829235 h 3829788"/>
              <a:gd name="connsiteX10" fmla="*/ 943328 w 3194050"/>
              <a:gd name="connsiteY10" fmla="*/ 3790505 h 3829788"/>
              <a:gd name="connsiteX11" fmla="*/ 239877 w 3194050"/>
              <a:gd name="connsiteY11" fmla="*/ 3272616 h 3829788"/>
              <a:gd name="connsiteX12" fmla="*/ 115680 w 3194050"/>
              <a:gd name="connsiteY12" fmla="*/ 3045697 h 3829788"/>
              <a:gd name="connsiteX13" fmla="*/ 3169 w 3194050"/>
              <a:gd name="connsiteY13" fmla="*/ 2555765 h 3829788"/>
              <a:gd name="connsiteX14" fmla="*/ 0 w 3194050"/>
              <a:gd name="connsiteY14" fmla="*/ 2386546 h 3829788"/>
              <a:gd name="connsiteX15" fmla="*/ 0 w 3194050"/>
              <a:gd name="connsiteY15" fmla="*/ 2381036 h 3829788"/>
              <a:gd name="connsiteX16" fmla="*/ 7493 w 3194050"/>
              <a:gd name="connsiteY16" fmla="*/ 2208739 h 3829788"/>
              <a:gd name="connsiteX17" fmla="*/ 57059 w 3194050"/>
              <a:gd name="connsiteY17" fmla="*/ 1705540 h 3829788"/>
              <a:gd name="connsiteX18" fmla="*/ 137041 w 3194050"/>
              <a:gd name="connsiteY18" fmla="*/ 1285468 h 3829788"/>
              <a:gd name="connsiteX19" fmla="*/ 437101 w 3194050"/>
              <a:gd name="connsiteY19" fmla="*/ 668767 h 3829788"/>
              <a:gd name="connsiteX20" fmla="*/ 740639 w 3194050"/>
              <a:gd name="connsiteY20" fmla="*/ 389216 h 3829788"/>
              <a:gd name="connsiteX21" fmla="*/ 1692484 w 3194050"/>
              <a:gd name="connsiteY21" fmla="*/ 5391 h 3829788"/>
              <a:gd name="connsiteX22" fmla="*/ 1828479 w 3194050"/>
              <a:gd name="connsiteY22" fmla="*/ 162 h 382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94050" h="3829788">
                <a:moveTo>
                  <a:pt x="1828479" y="162"/>
                </a:moveTo>
                <a:cubicBezTo>
                  <a:pt x="1964289" y="2350"/>
                  <a:pt x="2098980" y="26743"/>
                  <a:pt x="2227524" y="72921"/>
                </a:cubicBezTo>
                <a:cubicBezTo>
                  <a:pt x="2475421" y="161801"/>
                  <a:pt x="2727789" y="339065"/>
                  <a:pt x="2982641" y="639968"/>
                </a:cubicBezTo>
                <a:cubicBezTo>
                  <a:pt x="3037040" y="704270"/>
                  <a:pt x="3088581" y="770806"/>
                  <a:pt x="3137080" y="839452"/>
                </a:cubicBezTo>
                <a:lnTo>
                  <a:pt x="3194050" y="928201"/>
                </a:lnTo>
                <a:lnTo>
                  <a:pt x="3194050" y="3023329"/>
                </a:lnTo>
                <a:lnTo>
                  <a:pt x="3180798" y="3038932"/>
                </a:lnTo>
                <a:cubicBezTo>
                  <a:pt x="3087339" y="3135199"/>
                  <a:pt x="2975935" y="3224451"/>
                  <a:pt x="2845031" y="3304891"/>
                </a:cubicBezTo>
                <a:cubicBezTo>
                  <a:pt x="2614522" y="3446901"/>
                  <a:pt x="2322411" y="3595862"/>
                  <a:pt x="2012912" y="3698646"/>
                </a:cubicBezTo>
                <a:cubicBezTo>
                  <a:pt x="1786377" y="3773623"/>
                  <a:pt x="1550899" y="3823277"/>
                  <a:pt x="1322874" y="3829235"/>
                </a:cubicBezTo>
                <a:cubicBezTo>
                  <a:pt x="1195199" y="3832711"/>
                  <a:pt x="1067525" y="3819801"/>
                  <a:pt x="943328" y="3790505"/>
                </a:cubicBezTo>
                <a:cubicBezTo>
                  <a:pt x="670095" y="3723473"/>
                  <a:pt x="424185" y="3565077"/>
                  <a:pt x="239877" y="3272616"/>
                </a:cubicBezTo>
                <a:cubicBezTo>
                  <a:pt x="193675" y="3199624"/>
                  <a:pt x="152442" y="3123654"/>
                  <a:pt x="115680" y="3045697"/>
                </a:cubicBezTo>
                <a:cubicBezTo>
                  <a:pt x="44888" y="2894501"/>
                  <a:pt x="13078" y="2727595"/>
                  <a:pt x="3169" y="2555765"/>
                </a:cubicBezTo>
                <a:lnTo>
                  <a:pt x="0" y="2386546"/>
                </a:lnTo>
                <a:lnTo>
                  <a:pt x="0" y="2381036"/>
                </a:lnTo>
                <a:lnTo>
                  <a:pt x="7493" y="2208739"/>
                </a:lnTo>
                <a:cubicBezTo>
                  <a:pt x="19194" y="2035141"/>
                  <a:pt x="41410" y="1863812"/>
                  <a:pt x="57059" y="1705540"/>
                </a:cubicBezTo>
                <a:cubicBezTo>
                  <a:pt x="71465" y="1563530"/>
                  <a:pt x="98292" y="1423009"/>
                  <a:pt x="137041" y="1285468"/>
                </a:cubicBezTo>
                <a:cubicBezTo>
                  <a:pt x="203611" y="1050605"/>
                  <a:pt x="305452" y="838087"/>
                  <a:pt x="437101" y="668767"/>
                </a:cubicBezTo>
                <a:cubicBezTo>
                  <a:pt x="525529" y="553570"/>
                  <a:pt x="627371" y="459228"/>
                  <a:pt x="740639" y="389216"/>
                </a:cubicBezTo>
                <a:cubicBezTo>
                  <a:pt x="1083919" y="177690"/>
                  <a:pt x="1304989" y="39156"/>
                  <a:pt x="1692484" y="5391"/>
                </a:cubicBezTo>
                <a:cubicBezTo>
                  <a:pt x="1737816" y="1171"/>
                  <a:pt x="1783210" y="-567"/>
                  <a:pt x="1828479" y="162"/>
                </a:cubicBezTo>
                <a:close/>
              </a:path>
            </a:pathLst>
          </a:custGeom>
          <a:solidFill>
            <a:schemeClr val="bg1">
              <a:lumMod val="95000"/>
            </a:schemeClr>
          </a:solidFill>
        </p:spPr>
        <p:txBody>
          <a:bodyPr wrap="square" bIns="972000" anchor="ctr">
            <a:noAutofit/>
          </a:bodyPr>
          <a:lstStyle>
            <a:lvl1pPr marL="0" indent="0" algn="ctr">
              <a:buNone/>
              <a:defRPr/>
            </a:lvl1pPr>
          </a:lstStyle>
          <a:p>
            <a:endParaRPr lang="en-GB" dirty="0"/>
          </a:p>
        </p:txBody>
      </p:sp>
      <p:pic>
        <p:nvPicPr>
          <p:cNvPr id="10" name="Picture 9">
            <a:extLst>
              <a:ext uri="{FF2B5EF4-FFF2-40B4-BE49-F238E27FC236}">
                <a16:creationId xmlns:a16="http://schemas.microsoft.com/office/drawing/2014/main" id="{DF11AD2C-6986-4427-8371-B3E9A254B2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4583" b="83174"/>
          <a:stretch/>
        </p:blipFill>
        <p:spPr>
          <a:xfrm>
            <a:off x="10312400" y="0"/>
            <a:ext cx="1879600" cy="1153928"/>
          </a:xfrm>
          <a:prstGeom prst="rect">
            <a:avLst/>
          </a:prstGeom>
        </p:spPr>
      </p:pic>
    </p:spTree>
    <p:custDataLst>
      <p:tags r:id="rId1"/>
    </p:custDataLst>
    <p:extLst>
      <p:ext uri="{BB962C8B-B14F-4D97-AF65-F5344CB8AC3E}">
        <p14:creationId xmlns:p14="http://schemas.microsoft.com/office/powerpoint/2010/main" val="1958710435"/>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BF5D73-9BC7-4DFE-8B12-85A281B5683F}"/>
              </a:ext>
            </a:extLst>
          </p:cNvPr>
          <p:cNvSpPr>
            <a:spLocks noGrp="1"/>
          </p:cNvSpPr>
          <p:nvPr>
            <p:ph type="title" hasCustomPrompt="1"/>
          </p:nvPr>
        </p:nvSpPr>
        <p:spPr>
          <a:xfrm>
            <a:off x="487189" y="128375"/>
            <a:ext cx="6418733" cy="1118255"/>
          </a:xfrm>
        </p:spPr>
        <p:txBody>
          <a:bodyPr/>
          <a:lstStyle>
            <a:lvl1pPr>
              <a:defRPr/>
            </a:lvl1pPr>
          </a:lstStyle>
          <a:p>
            <a:r>
              <a:rPr lang="en-US" dirty="0"/>
              <a:t>Click to edit Master Title style</a:t>
            </a:r>
            <a:endParaRPr lang="en-GB" dirty="0"/>
          </a:p>
        </p:txBody>
      </p:sp>
      <p:sp>
        <p:nvSpPr>
          <p:cNvPr id="11" name="Content Placeholder 6">
            <a:extLst>
              <a:ext uri="{FF2B5EF4-FFF2-40B4-BE49-F238E27FC236}">
                <a16:creationId xmlns:a16="http://schemas.microsoft.com/office/drawing/2014/main" id="{3235917F-CE12-435D-BFD2-AC2AEB884A4C}"/>
              </a:ext>
            </a:extLst>
          </p:cNvPr>
          <p:cNvSpPr>
            <a:spLocks noGrp="1"/>
          </p:cNvSpPr>
          <p:nvPr>
            <p:ph sz="quarter" idx="14"/>
          </p:nvPr>
        </p:nvSpPr>
        <p:spPr>
          <a:xfrm>
            <a:off x="487189" y="1474788"/>
            <a:ext cx="6418733" cy="43592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C8DDAED6-0213-42E5-A07C-C1060C6EDC27}"/>
              </a:ext>
            </a:extLst>
          </p:cNvPr>
          <p:cNvSpPr>
            <a:spLocks noGrp="1"/>
          </p:cNvSpPr>
          <p:nvPr>
            <p:ph type="ftr" sz="quarter" idx="16"/>
          </p:nvPr>
        </p:nvSpPr>
        <p:spPr/>
        <p:txBody>
          <a:bodyPr/>
          <a:lstStyle/>
          <a:p>
            <a:r>
              <a:rPr lang="en-GB"/>
              <a:t>SITA Council Meeting  |  13 May 2020  |  Conference call © SITA 2020                                                                                  CONFIDENTIAL - Not to be disclosed without consent of SITA Shareholder Relations</a:t>
            </a:r>
            <a:endParaRPr lang="en-GB" dirty="0"/>
          </a:p>
        </p:txBody>
      </p:sp>
      <p:sp>
        <p:nvSpPr>
          <p:cNvPr id="7" name="Slide Number Placeholder 6">
            <a:extLst>
              <a:ext uri="{FF2B5EF4-FFF2-40B4-BE49-F238E27FC236}">
                <a16:creationId xmlns:a16="http://schemas.microsoft.com/office/drawing/2014/main" id="{E87398F6-8E00-43F2-BEB1-C220E719CD15}"/>
              </a:ext>
            </a:extLst>
          </p:cNvPr>
          <p:cNvSpPr>
            <a:spLocks noGrp="1"/>
          </p:cNvSpPr>
          <p:nvPr>
            <p:ph type="sldNum" sz="quarter" idx="17"/>
          </p:nvPr>
        </p:nvSpPr>
        <p:spPr/>
        <p:txBody>
          <a:bodyPr/>
          <a:lstStyle/>
          <a:p>
            <a:fld id="{940D2A5C-C3D0-4BE9-9335-9A8298693CA1}" type="slidenum">
              <a:rPr lang="en-GB" smtClean="0"/>
              <a:pPr/>
              <a:t>‹N°›</a:t>
            </a:fld>
            <a:r>
              <a:rPr lang="en-GB"/>
              <a:t> </a:t>
            </a:r>
            <a:endParaRPr lang="en-US" dirty="0"/>
          </a:p>
        </p:txBody>
      </p:sp>
      <p:sp>
        <p:nvSpPr>
          <p:cNvPr id="20" name="Picture Placeholder 28">
            <a:extLst>
              <a:ext uri="{FF2B5EF4-FFF2-40B4-BE49-F238E27FC236}">
                <a16:creationId xmlns:a16="http://schemas.microsoft.com/office/drawing/2014/main" id="{7E9D0B8B-F564-456A-B24B-C3C51E5F8657}"/>
              </a:ext>
            </a:extLst>
          </p:cNvPr>
          <p:cNvSpPr>
            <a:spLocks noGrp="1"/>
          </p:cNvSpPr>
          <p:nvPr>
            <p:ph type="pic" sz="quarter" idx="13"/>
          </p:nvPr>
        </p:nvSpPr>
        <p:spPr>
          <a:xfrm>
            <a:off x="7581900" y="306377"/>
            <a:ext cx="4610100" cy="5527686"/>
          </a:xfrm>
          <a:custGeom>
            <a:avLst/>
            <a:gdLst>
              <a:gd name="connsiteX0" fmla="*/ 1828479 w 3194050"/>
              <a:gd name="connsiteY0" fmla="*/ 162 h 3829788"/>
              <a:gd name="connsiteX1" fmla="*/ 2227524 w 3194050"/>
              <a:gd name="connsiteY1" fmla="*/ 72921 h 3829788"/>
              <a:gd name="connsiteX2" fmla="*/ 2982641 w 3194050"/>
              <a:gd name="connsiteY2" fmla="*/ 639968 h 3829788"/>
              <a:gd name="connsiteX3" fmla="*/ 3137080 w 3194050"/>
              <a:gd name="connsiteY3" fmla="*/ 839452 h 3829788"/>
              <a:gd name="connsiteX4" fmla="*/ 3194050 w 3194050"/>
              <a:gd name="connsiteY4" fmla="*/ 928201 h 3829788"/>
              <a:gd name="connsiteX5" fmla="*/ 3194050 w 3194050"/>
              <a:gd name="connsiteY5" fmla="*/ 3023329 h 3829788"/>
              <a:gd name="connsiteX6" fmla="*/ 3180798 w 3194050"/>
              <a:gd name="connsiteY6" fmla="*/ 3038932 h 3829788"/>
              <a:gd name="connsiteX7" fmla="*/ 2845031 w 3194050"/>
              <a:gd name="connsiteY7" fmla="*/ 3304891 h 3829788"/>
              <a:gd name="connsiteX8" fmla="*/ 2012912 w 3194050"/>
              <a:gd name="connsiteY8" fmla="*/ 3698646 h 3829788"/>
              <a:gd name="connsiteX9" fmla="*/ 1322874 w 3194050"/>
              <a:gd name="connsiteY9" fmla="*/ 3829235 h 3829788"/>
              <a:gd name="connsiteX10" fmla="*/ 943328 w 3194050"/>
              <a:gd name="connsiteY10" fmla="*/ 3790505 h 3829788"/>
              <a:gd name="connsiteX11" fmla="*/ 239877 w 3194050"/>
              <a:gd name="connsiteY11" fmla="*/ 3272616 h 3829788"/>
              <a:gd name="connsiteX12" fmla="*/ 115680 w 3194050"/>
              <a:gd name="connsiteY12" fmla="*/ 3045697 h 3829788"/>
              <a:gd name="connsiteX13" fmla="*/ 3169 w 3194050"/>
              <a:gd name="connsiteY13" fmla="*/ 2555765 h 3829788"/>
              <a:gd name="connsiteX14" fmla="*/ 0 w 3194050"/>
              <a:gd name="connsiteY14" fmla="*/ 2386546 h 3829788"/>
              <a:gd name="connsiteX15" fmla="*/ 0 w 3194050"/>
              <a:gd name="connsiteY15" fmla="*/ 2381036 h 3829788"/>
              <a:gd name="connsiteX16" fmla="*/ 7493 w 3194050"/>
              <a:gd name="connsiteY16" fmla="*/ 2208739 h 3829788"/>
              <a:gd name="connsiteX17" fmla="*/ 57059 w 3194050"/>
              <a:gd name="connsiteY17" fmla="*/ 1705540 h 3829788"/>
              <a:gd name="connsiteX18" fmla="*/ 137041 w 3194050"/>
              <a:gd name="connsiteY18" fmla="*/ 1285468 h 3829788"/>
              <a:gd name="connsiteX19" fmla="*/ 437101 w 3194050"/>
              <a:gd name="connsiteY19" fmla="*/ 668767 h 3829788"/>
              <a:gd name="connsiteX20" fmla="*/ 740639 w 3194050"/>
              <a:gd name="connsiteY20" fmla="*/ 389216 h 3829788"/>
              <a:gd name="connsiteX21" fmla="*/ 1692484 w 3194050"/>
              <a:gd name="connsiteY21" fmla="*/ 5391 h 3829788"/>
              <a:gd name="connsiteX22" fmla="*/ 1828479 w 3194050"/>
              <a:gd name="connsiteY22" fmla="*/ 162 h 382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94050" h="3829788">
                <a:moveTo>
                  <a:pt x="1828479" y="162"/>
                </a:moveTo>
                <a:cubicBezTo>
                  <a:pt x="1964289" y="2350"/>
                  <a:pt x="2098980" y="26743"/>
                  <a:pt x="2227524" y="72921"/>
                </a:cubicBezTo>
                <a:cubicBezTo>
                  <a:pt x="2475421" y="161801"/>
                  <a:pt x="2727789" y="339065"/>
                  <a:pt x="2982641" y="639968"/>
                </a:cubicBezTo>
                <a:cubicBezTo>
                  <a:pt x="3037040" y="704270"/>
                  <a:pt x="3088581" y="770806"/>
                  <a:pt x="3137080" y="839452"/>
                </a:cubicBezTo>
                <a:lnTo>
                  <a:pt x="3194050" y="928201"/>
                </a:lnTo>
                <a:lnTo>
                  <a:pt x="3194050" y="3023329"/>
                </a:lnTo>
                <a:lnTo>
                  <a:pt x="3180798" y="3038932"/>
                </a:lnTo>
                <a:cubicBezTo>
                  <a:pt x="3087339" y="3135199"/>
                  <a:pt x="2975935" y="3224451"/>
                  <a:pt x="2845031" y="3304891"/>
                </a:cubicBezTo>
                <a:cubicBezTo>
                  <a:pt x="2614522" y="3446901"/>
                  <a:pt x="2322411" y="3595862"/>
                  <a:pt x="2012912" y="3698646"/>
                </a:cubicBezTo>
                <a:cubicBezTo>
                  <a:pt x="1786377" y="3773623"/>
                  <a:pt x="1550899" y="3823277"/>
                  <a:pt x="1322874" y="3829235"/>
                </a:cubicBezTo>
                <a:cubicBezTo>
                  <a:pt x="1195199" y="3832711"/>
                  <a:pt x="1067525" y="3819801"/>
                  <a:pt x="943328" y="3790505"/>
                </a:cubicBezTo>
                <a:cubicBezTo>
                  <a:pt x="670095" y="3723473"/>
                  <a:pt x="424185" y="3565077"/>
                  <a:pt x="239877" y="3272616"/>
                </a:cubicBezTo>
                <a:cubicBezTo>
                  <a:pt x="193675" y="3199624"/>
                  <a:pt x="152442" y="3123654"/>
                  <a:pt x="115680" y="3045697"/>
                </a:cubicBezTo>
                <a:cubicBezTo>
                  <a:pt x="44888" y="2894501"/>
                  <a:pt x="13078" y="2727595"/>
                  <a:pt x="3169" y="2555765"/>
                </a:cubicBezTo>
                <a:lnTo>
                  <a:pt x="0" y="2386546"/>
                </a:lnTo>
                <a:lnTo>
                  <a:pt x="0" y="2381036"/>
                </a:lnTo>
                <a:lnTo>
                  <a:pt x="7493" y="2208739"/>
                </a:lnTo>
                <a:cubicBezTo>
                  <a:pt x="19194" y="2035141"/>
                  <a:pt x="41410" y="1863812"/>
                  <a:pt x="57059" y="1705540"/>
                </a:cubicBezTo>
                <a:cubicBezTo>
                  <a:pt x="71465" y="1563530"/>
                  <a:pt x="98292" y="1423009"/>
                  <a:pt x="137041" y="1285468"/>
                </a:cubicBezTo>
                <a:cubicBezTo>
                  <a:pt x="203611" y="1050605"/>
                  <a:pt x="305452" y="838087"/>
                  <a:pt x="437101" y="668767"/>
                </a:cubicBezTo>
                <a:cubicBezTo>
                  <a:pt x="525529" y="553570"/>
                  <a:pt x="627371" y="459228"/>
                  <a:pt x="740639" y="389216"/>
                </a:cubicBezTo>
                <a:cubicBezTo>
                  <a:pt x="1083919" y="177690"/>
                  <a:pt x="1304989" y="39156"/>
                  <a:pt x="1692484" y="5391"/>
                </a:cubicBezTo>
                <a:cubicBezTo>
                  <a:pt x="1737816" y="1171"/>
                  <a:pt x="1783210" y="-567"/>
                  <a:pt x="1828479" y="162"/>
                </a:cubicBezTo>
                <a:close/>
              </a:path>
            </a:pathLst>
          </a:custGeom>
          <a:solidFill>
            <a:schemeClr val="bg1">
              <a:lumMod val="95000"/>
            </a:schemeClr>
          </a:solidFill>
        </p:spPr>
        <p:txBody>
          <a:bodyPr wrap="square" bIns="972000" anchor="ctr">
            <a:noAutofit/>
          </a:bodyPr>
          <a:lstStyle>
            <a:lvl1pPr marL="0" indent="0" algn="ctr">
              <a:buNone/>
              <a:defRPr/>
            </a:lvl1pPr>
          </a:lstStyle>
          <a:p>
            <a:endParaRPr lang="en-GB" dirty="0"/>
          </a:p>
        </p:txBody>
      </p:sp>
    </p:spTree>
    <p:custDataLst>
      <p:tags r:id="rId1"/>
    </p:custDataLst>
    <p:extLst>
      <p:ext uri="{BB962C8B-B14F-4D97-AF65-F5344CB8AC3E}">
        <p14:creationId xmlns:p14="http://schemas.microsoft.com/office/powerpoint/2010/main" val="10505540"/>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Bullets - Corn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74888"/>
            <a:ext cx="12192000" cy="1383112"/>
          </a:xfrm>
          <a:prstGeom prst="rect">
            <a:avLst/>
          </a:prstGeom>
        </p:spPr>
      </p:pic>
      <p:sp>
        <p:nvSpPr>
          <p:cNvPr id="4" name="Footer Placeholder 3" hidden="1"/>
          <p:cNvSpPr>
            <a:spLocks noGrp="1"/>
          </p:cNvSpPr>
          <p:nvPr>
            <p:ph type="ftr" sz="quarter" idx="10"/>
          </p:nvPr>
        </p:nvSpPr>
        <p:spPr>
          <a:xfrm>
            <a:off x="671444" y="6479173"/>
            <a:ext cx="6048672" cy="223003"/>
          </a:xfrm>
          <a:prstGeom prst="rect">
            <a:avLst/>
          </a:prstGeom>
        </p:spPr>
        <p:txBody>
          <a:bodyPr/>
          <a:lstStyle/>
          <a:p>
            <a:pPr defTabSz="1218682"/>
            <a:r>
              <a:rPr lang="en-GB" sz="2399">
                <a:solidFill>
                  <a:srgbClr val="000000"/>
                </a:solidFill>
              </a:rPr>
              <a:t>|   Presentation Title   |   Confidential   |   © SITA 2018</a:t>
            </a:r>
            <a:endParaRPr lang="en-GB" sz="2399" dirty="0">
              <a:solidFill>
                <a:srgbClr val="000000"/>
              </a:solidFill>
            </a:endParaRPr>
          </a:p>
        </p:txBody>
      </p:sp>
      <p:sp>
        <p:nvSpPr>
          <p:cNvPr id="5" name="Slide Number Placeholder 4" hidden="1"/>
          <p:cNvSpPr>
            <a:spLocks noGrp="1"/>
          </p:cNvSpPr>
          <p:nvPr>
            <p:ph type="sldNum" sz="quarter" idx="11"/>
          </p:nvPr>
        </p:nvSpPr>
        <p:spPr>
          <a:xfrm>
            <a:off x="456853" y="6479173"/>
            <a:ext cx="257251" cy="223003"/>
          </a:xfrm>
          <a:prstGeom prst="rect">
            <a:avLst/>
          </a:prstGeom>
        </p:spPr>
        <p:txBody>
          <a:bodyPr/>
          <a:lstStyle/>
          <a:p>
            <a:pPr defTabSz="1218682"/>
            <a:fld id="{940D2A5C-C3D0-4BE9-9335-9A8298693CA1}" type="slidenum">
              <a:rPr lang="en-GB" sz="2399" smtClean="0">
                <a:solidFill>
                  <a:srgbClr val="000000"/>
                </a:solidFill>
              </a:rPr>
              <a:pPr defTabSz="1218682"/>
              <a:t>‹N°›</a:t>
            </a:fld>
            <a:r>
              <a:rPr lang="en-GB" sz="2399">
                <a:solidFill>
                  <a:srgbClr val="000000"/>
                </a:solidFill>
              </a:rPr>
              <a:t> </a:t>
            </a:r>
            <a:endParaRPr lang="en-US" sz="2399" dirty="0">
              <a:solidFill>
                <a:srgbClr val="000000"/>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6237" y="6383877"/>
            <a:ext cx="873260" cy="285811"/>
          </a:xfrm>
          <a:prstGeom prst="rect">
            <a:avLst/>
          </a:prstGeom>
        </p:spPr>
      </p:pic>
    </p:spTree>
    <p:extLst>
      <p:ext uri="{BB962C8B-B14F-4D97-AF65-F5344CB8AC3E}">
        <p14:creationId xmlns:p14="http://schemas.microsoft.com/office/powerpoint/2010/main" val="3871336386"/>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Title Slide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769"/>
            <a:ext cx="12191999" cy="685723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7280" y="5974911"/>
            <a:ext cx="1343269" cy="439640"/>
          </a:xfrm>
          <a:prstGeom prst="rect">
            <a:avLst/>
          </a:prstGeom>
        </p:spPr>
      </p:pic>
    </p:spTree>
    <p:extLst>
      <p:ext uri="{BB962C8B-B14F-4D97-AF65-F5344CB8AC3E}">
        <p14:creationId xmlns:p14="http://schemas.microsoft.com/office/powerpoint/2010/main" val="3629310545"/>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4DF1-C50F-4DFB-B762-9F8031FEB6C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18F78B3-BA25-4364-9E1E-B468D6971397}"/>
              </a:ext>
            </a:extLst>
          </p:cNvPr>
          <p:cNvSpPr>
            <a:spLocks noGrp="1"/>
          </p:cNvSpPr>
          <p:nvPr>
            <p:ph type="ftr" sz="quarter" idx="10"/>
          </p:nvPr>
        </p:nvSpPr>
        <p:spPr/>
        <p:txBody>
          <a:bodyPr/>
          <a:lstStyle/>
          <a:p>
            <a:r>
              <a:rPr lang="en-GB"/>
              <a:t>SITA Council Meeting  |  13 May 2020  |  Conference call © SITA 2020                                                                                  CONFIDENTIAL - Not to be disclosed without consent of SITA Shareholder Relations</a:t>
            </a:r>
            <a:endParaRPr lang="en-GB" dirty="0"/>
          </a:p>
        </p:txBody>
      </p:sp>
      <p:sp>
        <p:nvSpPr>
          <p:cNvPr id="4" name="Slide Number Placeholder 3">
            <a:extLst>
              <a:ext uri="{FF2B5EF4-FFF2-40B4-BE49-F238E27FC236}">
                <a16:creationId xmlns:a16="http://schemas.microsoft.com/office/drawing/2014/main" id="{D08C87E2-19BC-4C3D-81F0-8A5757155946}"/>
              </a:ext>
            </a:extLst>
          </p:cNvPr>
          <p:cNvSpPr>
            <a:spLocks noGrp="1"/>
          </p:cNvSpPr>
          <p:nvPr>
            <p:ph type="sldNum" sz="quarter" idx="11"/>
          </p:nvPr>
        </p:nvSpPr>
        <p:spPr/>
        <p:txBody>
          <a:bodyPr/>
          <a:lstStyle/>
          <a:p>
            <a:fld id="{940D2A5C-C3D0-4BE9-9335-9A8298693CA1}" type="slidenum">
              <a:rPr lang="en-GB" smtClean="0"/>
              <a:pPr/>
              <a:t>‹N°›</a:t>
            </a:fld>
            <a:r>
              <a:rPr lang="en-GB"/>
              <a:t> </a:t>
            </a:r>
            <a:endParaRPr lang="en-US" dirty="0"/>
          </a:p>
        </p:txBody>
      </p:sp>
    </p:spTree>
    <p:extLst>
      <p:ext uri="{BB962C8B-B14F-4D97-AF65-F5344CB8AC3E}">
        <p14:creationId xmlns:p14="http://schemas.microsoft.com/office/powerpoint/2010/main" val="2347478025"/>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6C328BEF-74AE-4BCE-A000-37D3E798BF8A}"/>
              </a:ext>
            </a:extLst>
          </p:cNvPr>
          <p:cNvSpPr>
            <a:spLocks noGrp="1"/>
          </p:cNvSpPr>
          <p:nvPr>
            <p:ph type="subTitle" idx="1" hasCustomPrompt="1"/>
          </p:nvPr>
        </p:nvSpPr>
        <p:spPr>
          <a:xfrm>
            <a:off x="1973490" y="3847242"/>
            <a:ext cx="8645088" cy="775660"/>
          </a:xfrm>
        </p:spPr>
        <p:txBody>
          <a:bodyPr>
            <a:normAutofit/>
          </a:bodyPr>
          <a:lstStyle>
            <a:lvl1pPr marL="0" marR="0" indent="0" algn="l" defTabSz="914399" rtl="0" eaLnBrk="1" fontAlgn="auto" latinLnBrk="0" hangingPunct="1">
              <a:lnSpc>
                <a:spcPct val="90000"/>
              </a:lnSpc>
              <a:spcBef>
                <a:spcPts val="1000"/>
              </a:spcBef>
              <a:spcAft>
                <a:spcPts val="0"/>
              </a:spcAft>
              <a:buClr>
                <a:schemeClr val="bg2"/>
              </a:buClr>
              <a:buSzTx/>
              <a:buFont typeface="Arial" pitchFamily="34" charset="0"/>
              <a:buNone/>
              <a:tabLst/>
              <a:defRPr sz="2000" baseline="0">
                <a:solidFill>
                  <a:schemeClr val="accent6"/>
                </a:solidFill>
              </a:defRPr>
            </a:lvl1pPr>
            <a:lvl2pPr marL="457199" indent="0" algn="ctr">
              <a:buNone/>
              <a:defRPr>
                <a:solidFill>
                  <a:schemeClr val="tx1">
                    <a:tint val="75000"/>
                  </a:schemeClr>
                </a:solidFill>
              </a:defRPr>
            </a:lvl2pPr>
            <a:lvl3pPr marL="914399" indent="0" algn="ctr">
              <a:buNone/>
              <a:defRPr>
                <a:solidFill>
                  <a:schemeClr val="tx1">
                    <a:tint val="75000"/>
                  </a:schemeClr>
                </a:solidFill>
              </a:defRPr>
            </a:lvl3pPr>
            <a:lvl4pPr marL="1371598" indent="0" algn="ctr">
              <a:buNone/>
              <a:defRPr>
                <a:solidFill>
                  <a:schemeClr val="tx1">
                    <a:tint val="75000"/>
                  </a:schemeClr>
                </a:solidFill>
              </a:defRPr>
            </a:lvl4pPr>
            <a:lvl5pPr marL="1828799" indent="0" algn="ctr">
              <a:buNone/>
              <a:defRPr>
                <a:solidFill>
                  <a:schemeClr val="tx1">
                    <a:tint val="75000"/>
                  </a:schemeClr>
                </a:solidFill>
              </a:defRPr>
            </a:lvl5pPr>
            <a:lvl6pPr marL="2285998" indent="0" algn="ctr">
              <a:buNone/>
              <a:defRPr>
                <a:solidFill>
                  <a:schemeClr val="tx1">
                    <a:tint val="75000"/>
                  </a:schemeClr>
                </a:solidFill>
              </a:defRPr>
            </a:lvl6pPr>
            <a:lvl7pPr marL="2743198" indent="0" algn="ctr">
              <a:buNone/>
              <a:defRPr>
                <a:solidFill>
                  <a:schemeClr val="tx1">
                    <a:tint val="75000"/>
                  </a:schemeClr>
                </a:solidFill>
              </a:defRPr>
            </a:lvl7pPr>
            <a:lvl8pPr marL="3200397" indent="0" algn="ctr">
              <a:buNone/>
              <a:defRPr>
                <a:solidFill>
                  <a:schemeClr val="tx1">
                    <a:tint val="75000"/>
                  </a:schemeClr>
                </a:solidFill>
              </a:defRPr>
            </a:lvl8pPr>
            <a:lvl9pPr marL="3657597" indent="0" algn="ctr">
              <a:buNone/>
              <a:defRPr>
                <a:solidFill>
                  <a:schemeClr val="tx1">
                    <a:tint val="75000"/>
                  </a:schemeClr>
                </a:solidFill>
              </a:defRPr>
            </a:lvl9pPr>
          </a:lstStyle>
          <a:p>
            <a:pPr marL="0" marR="0" lvl="0" indent="0" algn="l" defTabSz="914399" rtl="0" eaLnBrk="1" fontAlgn="auto" latinLnBrk="0" hangingPunct="1">
              <a:lnSpc>
                <a:spcPct val="100000"/>
              </a:lnSpc>
              <a:spcBef>
                <a:spcPct val="20000"/>
              </a:spcBef>
              <a:spcAft>
                <a:spcPts val="0"/>
              </a:spcAft>
              <a:buClr>
                <a:schemeClr val="bg2"/>
              </a:buClr>
              <a:buSzTx/>
              <a:buFont typeface="Arial" pitchFamily="34" charset="0"/>
              <a:buNone/>
              <a:tabLst/>
              <a:defRPr/>
            </a:pPr>
            <a:r>
              <a:rPr lang="en-GB" dirty="0"/>
              <a:t>Click to edit Divider Subtitle style</a:t>
            </a:r>
          </a:p>
        </p:txBody>
      </p:sp>
      <p:sp>
        <p:nvSpPr>
          <p:cNvPr id="11" name="Title 1">
            <a:extLst>
              <a:ext uri="{FF2B5EF4-FFF2-40B4-BE49-F238E27FC236}">
                <a16:creationId xmlns:a16="http://schemas.microsoft.com/office/drawing/2014/main" id="{3ED1C257-F5B5-46CF-A85F-92DAAC00A399}"/>
              </a:ext>
            </a:extLst>
          </p:cNvPr>
          <p:cNvSpPr>
            <a:spLocks noGrp="1"/>
          </p:cNvSpPr>
          <p:nvPr>
            <p:ph type="ctrTitle" hasCustomPrompt="1"/>
          </p:nvPr>
        </p:nvSpPr>
        <p:spPr>
          <a:xfrm>
            <a:off x="1973490" y="1990827"/>
            <a:ext cx="8645088" cy="1640618"/>
          </a:xfrm>
        </p:spPr>
        <p:txBody>
          <a:bodyPr anchor="b">
            <a:normAutofit/>
          </a:bodyPr>
          <a:lstStyle>
            <a:lvl1pPr algn="l">
              <a:lnSpc>
                <a:spcPct val="90000"/>
              </a:lnSpc>
              <a:defRPr sz="2800" b="1" cap="none">
                <a:solidFill>
                  <a:schemeClr val="accent1"/>
                </a:solidFill>
              </a:defRPr>
            </a:lvl1pPr>
          </a:lstStyle>
          <a:p>
            <a:r>
              <a:rPr lang="en-US" dirty="0"/>
              <a:t>Click to edit Divider Title style</a:t>
            </a:r>
            <a:endParaRPr lang="en-GB" dirty="0"/>
          </a:p>
        </p:txBody>
      </p:sp>
    </p:spTree>
    <p:custDataLst>
      <p:tags r:id="rId1"/>
    </p:custDataLst>
    <p:extLst>
      <p:ext uri="{BB962C8B-B14F-4D97-AF65-F5344CB8AC3E}">
        <p14:creationId xmlns:p14="http://schemas.microsoft.com/office/powerpoint/2010/main" val="61341166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Satelli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D5670-3527-45F1-9C9F-6611BB3B00FD}"/>
              </a:ext>
            </a:extLst>
          </p:cNvPr>
          <p:cNvSpPr>
            <a:spLocks noGrp="1"/>
          </p:cNvSpPr>
          <p:nvPr>
            <p:ph type="title" hasCustomPrompt="1"/>
          </p:nvPr>
        </p:nvSpPr>
        <p:spPr>
          <a:xfrm>
            <a:off x="487189" y="128375"/>
            <a:ext cx="10972800" cy="1118255"/>
          </a:xfrm>
        </p:spPr>
        <p:txBody>
          <a:bodyPr/>
          <a:lstStyle>
            <a:lvl1pPr>
              <a:defRPr/>
            </a:lvl1pPr>
          </a:lstStyle>
          <a:p>
            <a:r>
              <a:rPr lang="en-US" dirty="0"/>
              <a:t>Click to edit Master Title style</a:t>
            </a:r>
            <a:endParaRPr lang="en-GB" dirty="0"/>
          </a:p>
        </p:txBody>
      </p:sp>
      <p:sp>
        <p:nvSpPr>
          <p:cNvPr id="19" name="Content Placeholder 6">
            <a:extLst>
              <a:ext uri="{FF2B5EF4-FFF2-40B4-BE49-F238E27FC236}">
                <a16:creationId xmlns:a16="http://schemas.microsoft.com/office/drawing/2014/main" id="{02C69953-DCBA-44DF-AA80-211DC698939F}"/>
              </a:ext>
            </a:extLst>
          </p:cNvPr>
          <p:cNvSpPr>
            <a:spLocks noGrp="1"/>
          </p:cNvSpPr>
          <p:nvPr>
            <p:ph sz="quarter" idx="12"/>
          </p:nvPr>
        </p:nvSpPr>
        <p:spPr>
          <a:xfrm>
            <a:off x="487189" y="1474788"/>
            <a:ext cx="10972800" cy="43592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7">
            <a:extLst>
              <a:ext uri="{FF2B5EF4-FFF2-40B4-BE49-F238E27FC236}">
                <a16:creationId xmlns:a16="http://schemas.microsoft.com/office/drawing/2014/main" id="{E5D618C9-2061-4CCC-B489-335358A07E79}"/>
              </a:ext>
            </a:extLst>
          </p:cNvPr>
          <p:cNvSpPr>
            <a:spLocks noGrp="1"/>
          </p:cNvSpPr>
          <p:nvPr>
            <p:ph type="ftr" sz="quarter" idx="13"/>
          </p:nvPr>
        </p:nvSpPr>
        <p:spPr/>
        <p:txBody>
          <a:bodyPr/>
          <a:lstStyle/>
          <a:p>
            <a:r>
              <a:rPr lang="en-GB"/>
              <a:t>SITA Council Meeting  |  13 May 2020  |  Conference call © SITA 2020                                                                                  CONFIDENTIAL - Not to be disclosed without consent of SITA Shareholder Relations</a:t>
            </a:r>
            <a:endParaRPr lang="en-GB" dirty="0"/>
          </a:p>
        </p:txBody>
      </p:sp>
      <p:sp>
        <p:nvSpPr>
          <p:cNvPr id="9" name="Slide Number Placeholder 8">
            <a:extLst>
              <a:ext uri="{FF2B5EF4-FFF2-40B4-BE49-F238E27FC236}">
                <a16:creationId xmlns:a16="http://schemas.microsoft.com/office/drawing/2014/main" id="{F6C05948-2E52-4D64-955F-1CECEF359C6C}"/>
              </a:ext>
            </a:extLst>
          </p:cNvPr>
          <p:cNvSpPr>
            <a:spLocks noGrp="1"/>
          </p:cNvSpPr>
          <p:nvPr>
            <p:ph type="sldNum" sz="quarter" idx="14"/>
          </p:nvPr>
        </p:nvSpPr>
        <p:spPr/>
        <p:txBody>
          <a:bodyPr/>
          <a:lstStyle/>
          <a:p>
            <a:fld id="{940D2A5C-C3D0-4BE9-9335-9A8298693CA1}" type="slidenum">
              <a:rPr lang="en-GB" smtClean="0"/>
              <a:pPr/>
              <a:t>‹N°›</a:t>
            </a:fld>
            <a:r>
              <a:rPr lang="en-GB"/>
              <a:t> </a:t>
            </a:r>
            <a:endParaRPr lang="en-US" dirty="0"/>
          </a:p>
        </p:txBody>
      </p:sp>
    </p:spTree>
    <p:custDataLst>
      <p:tags r:id="rId1"/>
    </p:custDataLst>
    <p:extLst>
      <p:ext uri="{BB962C8B-B14F-4D97-AF65-F5344CB8AC3E}">
        <p14:creationId xmlns:p14="http://schemas.microsoft.com/office/powerpoint/2010/main" val="2634586478"/>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out Satellit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FF26B-B58F-41B1-B0A1-3B362259876E}"/>
              </a:ext>
            </a:extLst>
          </p:cNvPr>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8" name="Content Placeholder 6">
            <a:extLst>
              <a:ext uri="{FF2B5EF4-FFF2-40B4-BE49-F238E27FC236}">
                <a16:creationId xmlns:a16="http://schemas.microsoft.com/office/drawing/2014/main" id="{DD6A49F7-D91B-406A-BB19-254C3E951391}"/>
              </a:ext>
            </a:extLst>
          </p:cNvPr>
          <p:cNvSpPr>
            <a:spLocks noGrp="1"/>
          </p:cNvSpPr>
          <p:nvPr>
            <p:ph sz="quarter" idx="12"/>
          </p:nvPr>
        </p:nvSpPr>
        <p:spPr>
          <a:xfrm>
            <a:off x="487189" y="1474788"/>
            <a:ext cx="10972800" cy="43592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05E3906F-C82E-4F43-8D7F-7BF726D904AE}"/>
              </a:ext>
            </a:extLst>
          </p:cNvPr>
          <p:cNvSpPr>
            <a:spLocks noGrp="1"/>
          </p:cNvSpPr>
          <p:nvPr>
            <p:ph type="ftr" sz="quarter" idx="13"/>
          </p:nvPr>
        </p:nvSpPr>
        <p:spPr/>
        <p:txBody>
          <a:bodyPr/>
          <a:lstStyle/>
          <a:p>
            <a:r>
              <a:rPr lang="en-GB" dirty="0"/>
              <a:t>IHEDATE |  13 May 2020</a:t>
            </a:r>
          </a:p>
        </p:txBody>
      </p:sp>
      <p:sp>
        <p:nvSpPr>
          <p:cNvPr id="9" name="Slide Number Placeholder 8">
            <a:extLst>
              <a:ext uri="{FF2B5EF4-FFF2-40B4-BE49-F238E27FC236}">
                <a16:creationId xmlns:a16="http://schemas.microsoft.com/office/drawing/2014/main" id="{86C50F73-F8CA-4D77-AE8B-98870CB68FB3}"/>
              </a:ext>
            </a:extLst>
          </p:cNvPr>
          <p:cNvSpPr>
            <a:spLocks noGrp="1"/>
          </p:cNvSpPr>
          <p:nvPr>
            <p:ph type="sldNum" sz="quarter" idx="14"/>
          </p:nvPr>
        </p:nvSpPr>
        <p:spPr/>
        <p:txBody>
          <a:bodyPr/>
          <a:lstStyle/>
          <a:p>
            <a:fld id="{940D2A5C-C3D0-4BE9-9335-9A8298693CA1}" type="slidenum">
              <a:rPr lang="en-GB" smtClean="0"/>
              <a:pPr/>
              <a:t>‹N°›</a:t>
            </a:fld>
            <a:r>
              <a:rPr lang="en-GB"/>
              <a:t> </a:t>
            </a:r>
            <a:endParaRPr lang="en-US" dirty="0"/>
          </a:p>
        </p:txBody>
      </p:sp>
    </p:spTree>
    <p:extLst>
      <p:ext uri="{BB962C8B-B14F-4D97-AF65-F5344CB8AC3E}">
        <p14:creationId xmlns:p14="http://schemas.microsoft.com/office/powerpoint/2010/main" val="256944943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Freeform">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BA66F7-56D3-46C5-80D9-56955D042E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5D7828AA-3EDF-452C-9CF7-9D50604A9EC9}"/>
              </a:ext>
            </a:extLst>
          </p:cNvPr>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14" name="Content Placeholder 6">
            <a:extLst>
              <a:ext uri="{FF2B5EF4-FFF2-40B4-BE49-F238E27FC236}">
                <a16:creationId xmlns:a16="http://schemas.microsoft.com/office/drawing/2014/main" id="{F98D97A0-E574-46D1-92C6-C3B29373B732}"/>
              </a:ext>
            </a:extLst>
          </p:cNvPr>
          <p:cNvSpPr>
            <a:spLocks noGrp="1"/>
          </p:cNvSpPr>
          <p:nvPr>
            <p:ph sz="quarter" idx="12"/>
          </p:nvPr>
        </p:nvSpPr>
        <p:spPr>
          <a:xfrm>
            <a:off x="487189" y="1474788"/>
            <a:ext cx="10972800" cy="43592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14">
            <a:extLst>
              <a:ext uri="{FF2B5EF4-FFF2-40B4-BE49-F238E27FC236}">
                <a16:creationId xmlns:a16="http://schemas.microsoft.com/office/drawing/2014/main" id="{EF069ED5-DA67-4BD7-9E64-1E823998A6E3}"/>
              </a:ext>
            </a:extLst>
          </p:cNvPr>
          <p:cNvSpPr>
            <a:spLocks noGrp="1"/>
          </p:cNvSpPr>
          <p:nvPr>
            <p:ph type="ftr" sz="quarter" idx="13"/>
          </p:nvPr>
        </p:nvSpPr>
        <p:spPr/>
        <p:txBody>
          <a:bodyPr/>
          <a:lstStyle/>
          <a:p>
            <a:r>
              <a:rPr lang="en-GB"/>
              <a:t>SITA Council Meeting  |  13 May 2020  |  Conference call © SITA 2020                                                                                  CONFIDENTIAL - Not to be disclosed without consent of SITA Shareholder Relations</a:t>
            </a:r>
            <a:endParaRPr lang="en-GB" dirty="0"/>
          </a:p>
        </p:txBody>
      </p:sp>
      <p:sp>
        <p:nvSpPr>
          <p:cNvPr id="16" name="Slide Number Placeholder 15">
            <a:extLst>
              <a:ext uri="{FF2B5EF4-FFF2-40B4-BE49-F238E27FC236}">
                <a16:creationId xmlns:a16="http://schemas.microsoft.com/office/drawing/2014/main" id="{C6BCB598-2A7D-48CA-8D71-01C8F6AD6943}"/>
              </a:ext>
            </a:extLst>
          </p:cNvPr>
          <p:cNvSpPr>
            <a:spLocks noGrp="1"/>
          </p:cNvSpPr>
          <p:nvPr>
            <p:ph type="sldNum" sz="quarter" idx="14"/>
          </p:nvPr>
        </p:nvSpPr>
        <p:spPr/>
        <p:txBody>
          <a:bodyPr/>
          <a:lstStyle/>
          <a:p>
            <a:fld id="{940D2A5C-C3D0-4BE9-9335-9A8298693CA1}" type="slidenum">
              <a:rPr lang="en-GB" smtClean="0"/>
              <a:pPr/>
              <a:t>‹N°›</a:t>
            </a:fld>
            <a:r>
              <a:rPr lang="en-GB"/>
              <a:t> </a:t>
            </a:r>
            <a:endParaRPr lang="en-US" dirty="0"/>
          </a:p>
        </p:txBody>
      </p:sp>
      <p:pic>
        <p:nvPicPr>
          <p:cNvPr id="8" name="Picture 7">
            <a:extLst>
              <a:ext uri="{FF2B5EF4-FFF2-40B4-BE49-F238E27FC236}">
                <a16:creationId xmlns:a16="http://schemas.microsoft.com/office/drawing/2014/main" id="{CED26FD6-2CF2-4610-B86D-FE04CA155B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72596" y="6254567"/>
            <a:ext cx="1213666" cy="396000"/>
          </a:xfrm>
          <a:prstGeom prst="rect">
            <a:avLst/>
          </a:prstGeom>
        </p:spPr>
      </p:pic>
    </p:spTree>
    <p:custDataLst>
      <p:tags r:id="rId1"/>
    </p:custDataLst>
    <p:extLst>
      <p:ext uri="{BB962C8B-B14F-4D97-AF65-F5344CB8AC3E}">
        <p14:creationId xmlns:p14="http://schemas.microsoft.com/office/powerpoint/2010/main" val="39373481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Content with Satellite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B565BB-DB3A-46BA-A318-63F47A30B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AC0CD92C-8650-4416-AFE4-1DCBBC983027}"/>
              </a:ext>
            </a:extLst>
          </p:cNvPr>
          <p:cNvSpPr>
            <a:spLocks noGrp="1"/>
          </p:cNvSpPr>
          <p:nvPr>
            <p:ph type="title" hasCustomPrompt="1"/>
          </p:nvPr>
        </p:nvSpPr>
        <p:spPr>
          <a:xfrm>
            <a:off x="487189" y="128375"/>
            <a:ext cx="10972800" cy="1118255"/>
          </a:xfrm>
        </p:spPr>
        <p:txBody>
          <a:bodyPr/>
          <a:lstStyle>
            <a:lvl1pPr>
              <a:defRPr/>
            </a:lvl1pPr>
          </a:lstStyle>
          <a:p>
            <a:r>
              <a:rPr lang="en-US" dirty="0"/>
              <a:t>Click to edit Master Title style</a:t>
            </a:r>
            <a:endParaRPr lang="en-GB" dirty="0"/>
          </a:p>
        </p:txBody>
      </p:sp>
      <p:sp>
        <p:nvSpPr>
          <p:cNvPr id="17" name="Content Placeholder 6">
            <a:extLst>
              <a:ext uri="{FF2B5EF4-FFF2-40B4-BE49-F238E27FC236}">
                <a16:creationId xmlns:a16="http://schemas.microsoft.com/office/drawing/2014/main" id="{B720DE46-D319-4E70-81DC-E4699272277B}"/>
              </a:ext>
            </a:extLst>
          </p:cNvPr>
          <p:cNvSpPr>
            <a:spLocks noGrp="1"/>
          </p:cNvSpPr>
          <p:nvPr>
            <p:ph sz="quarter" idx="14"/>
          </p:nvPr>
        </p:nvSpPr>
        <p:spPr>
          <a:xfrm>
            <a:off x="487189" y="1474788"/>
            <a:ext cx="5410201" cy="43592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Content Placeholder 6">
            <a:extLst>
              <a:ext uri="{FF2B5EF4-FFF2-40B4-BE49-F238E27FC236}">
                <a16:creationId xmlns:a16="http://schemas.microsoft.com/office/drawing/2014/main" id="{08068420-E7C9-47EE-BABD-56B431F0829C}"/>
              </a:ext>
            </a:extLst>
          </p:cNvPr>
          <p:cNvSpPr>
            <a:spLocks noGrp="1"/>
          </p:cNvSpPr>
          <p:nvPr>
            <p:ph sz="quarter" idx="15"/>
          </p:nvPr>
        </p:nvSpPr>
        <p:spPr>
          <a:xfrm>
            <a:off x="6049788" y="1474788"/>
            <a:ext cx="5410201" cy="43592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3D11CF21-2EF6-41CF-9573-D16E97A6E3C2}"/>
              </a:ext>
            </a:extLst>
          </p:cNvPr>
          <p:cNvSpPr>
            <a:spLocks noGrp="1"/>
          </p:cNvSpPr>
          <p:nvPr>
            <p:ph type="ftr" sz="quarter" idx="16"/>
          </p:nvPr>
        </p:nvSpPr>
        <p:spPr/>
        <p:txBody>
          <a:bodyPr/>
          <a:lstStyle/>
          <a:p>
            <a:r>
              <a:rPr lang="en-GB"/>
              <a:t>SITA Council Meeting  |  13 May 2020  |  Conference call © SITA 2020                                                                                  CONFIDENTIAL - Not to be disclosed without consent of SITA Shareholder Relations</a:t>
            </a:r>
            <a:endParaRPr lang="en-GB" dirty="0"/>
          </a:p>
        </p:txBody>
      </p:sp>
      <p:sp>
        <p:nvSpPr>
          <p:cNvPr id="7" name="Slide Number Placeholder 6">
            <a:extLst>
              <a:ext uri="{FF2B5EF4-FFF2-40B4-BE49-F238E27FC236}">
                <a16:creationId xmlns:a16="http://schemas.microsoft.com/office/drawing/2014/main" id="{5939F646-750E-4C68-B390-1CC7C4C017CD}"/>
              </a:ext>
            </a:extLst>
          </p:cNvPr>
          <p:cNvSpPr>
            <a:spLocks noGrp="1"/>
          </p:cNvSpPr>
          <p:nvPr>
            <p:ph type="sldNum" sz="quarter" idx="17"/>
          </p:nvPr>
        </p:nvSpPr>
        <p:spPr/>
        <p:txBody>
          <a:bodyPr/>
          <a:lstStyle/>
          <a:p>
            <a:fld id="{940D2A5C-C3D0-4BE9-9335-9A8298693CA1}" type="slidenum">
              <a:rPr lang="en-GB" smtClean="0"/>
              <a:pPr/>
              <a:t>‹N°›</a:t>
            </a:fld>
            <a:r>
              <a:rPr lang="en-GB"/>
              <a:t> </a:t>
            </a:r>
            <a:endParaRPr lang="en-US" dirty="0"/>
          </a:p>
        </p:txBody>
      </p:sp>
    </p:spTree>
    <p:custDataLst>
      <p:tags r:id="rId1"/>
    </p:custDataLst>
    <p:extLst>
      <p:ext uri="{BB962C8B-B14F-4D97-AF65-F5344CB8AC3E}">
        <p14:creationId xmlns:p14="http://schemas.microsoft.com/office/powerpoint/2010/main" val="655305894"/>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without Satellit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BF5D73-9BC7-4DFE-8B12-85A281B5683F}"/>
              </a:ext>
            </a:extLst>
          </p:cNvPr>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11" name="Content Placeholder 6">
            <a:extLst>
              <a:ext uri="{FF2B5EF4-FFF2-40B4-BE49-F238E27FC236}">
                <a16:creationId xmlns:a16="http://schemas.microsoft.com/office/drawing/2014/main" id="{3235917F-CE12-435D-BFD2-AC2AEB884A4C}"/>
              </a:ext>
            </a:extLst>
          </p:cNvPr>
          <p:cNvSpPr>
            <a:spLocks noGrp="1"/>
          </p:cNvSpPr>
          <p:nvPr>
            <p:ph sz="quarter" idx="14"/>
          </p:nvPr>
        </p:nvSpPr>
        <p:spPr>
          <a:xfrm>
            <a:off x="487189" y="1474788"/>
            <a:ext cx="5410201" cy="43592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6">
            <a:extLst>
              <a:ext uri="{FF2B5EF4-FFF2-40B4-BE49-F238E27FC236}">
                <a16:creationId xmlns:a16="http://schemas.microsoft.com/office/drawing/2014/main" id="{7E9642D3-11CF-4B68-B0B5-31BBF50DC1EC}"/>
              </a:ext>
            </a:extLst>
          </p:cNvPr>
          <p:cNvSpPr>
            <a:spLocks noGrp="1"/>
          </p:cNvSpPr>
          <p:nvPr>
            <p:ph sz="quarter" idx="15"/>
          </p:nvPr>
        </p:nvSpPr>
        <p:spPr>
          <a:xfrm>
            <a:off x="6049788" y="1474788"/>
            <a:ext cx="5410201" cy="43592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C8DDAED6-0213-42E5-A07C-C1060C6EDC27}"/>
              </a:ext>
            </a:extLst>
          </p:cNvPr>
          <p:cNvSpPr>
            <a:spLocks noGrp="1"/>
          </p:cNvSpPr>
          <p:nvPr>
            <p:ph type="ftr" sz="quarter" idx="16"/>
          </p:nvPr>
        </p:nvSpPr>
        <p:spPr/>
        <p:txBody>
          <a:bodyPr/>
          <a:lstStyle/>
          <a:p>
            <a:r>
              <a:rPr lang="en-GB"/>
              <a:t>SITA Council Meeting  |  13 May 2020  |  Conference call © SITA 2020                                                                                  CONFIDENTIAL - Not to be disclosed without consent of SITA Shareholder Relations</a:t>
            </a:r>
            <a:endParaRPr lang="en-GB" dirty="0"/>
          </a:p>
        </p:txBody>
      </p:sp>
      <p:sp>
        <p:nvSpPr>
          <p:cNvPr id="7" name="Slide Number Placeholder 6">
            <a:extLst>
              <a:ext uri="{FF2B5EF4-FFF2-40B4-BE49-F238E27FC236}">
                <a16:creationId xmlns:a16="http://schemas.microsoft.com/office/drawing/2014/main" id="{E87398F6-8E00-43F2-BEB1-C220E719CD15}"/>
              </a:ext>
            </a:extLst>
          </p:cNvPr>
          <p:cNvSpPr>
            <a:spLocks noGrp="1"/>
          </p:cNvSpPr>
          <p:nvPr>
            <p:ph type="sldNum" sz="quarter" idx="17"/>
          </p:nvPr>
        </p:nvSpPr>
        <p:spPr/>
        <p:txBody>
          <a:bodyPr/>
          <a:lstStyle/>
          <a:p>
            <a:fld id="{940D2A5C-C3D0-4BE9-9335-9A8298693CA1}" type="slidenum">
              <a:rPr lang="en-GB" smtClean="0"/>
              <a:pPr/>
              <a:t>‹N°›</a:t>
            </a:fld>
            <a:r>
              <a:rPr lang="en-GB"/>
              <a:t> </a:t>
            </a:r>
            <a:endParaRPr lang="en-US" dirty="0"/>
          </a:p>
        </p:txBody>
      </p:sp>
    </p:spTree>
    <p:custDataLst>
      <p:tags r:id="rId1"/>
    </p:custDataLst>
    <p:extLst>
      <p:ext uri="{BB962C8B-B14F-4D97-AF65-F5344CB8AC3E}">
        <p14:creationId xmlns:p14="http://schemas.microsoft.com/office/powerpoint/2010/main" val="1742613170"/>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with Freefor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294818-7A3C-4C36-9B30-C60765583E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3AAEBEF5-2E4E-4846-8756-21BFE4830E00}"/>
              </a:ext>
            </a:extLst>
          </p:cNvPr>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9" name="Content Placeholder 6">
            <a:extLst>
              <a:ext uri="{FF2B5EF4-FFF2-40B4-BE49-F238E27FC236}">
                <a16:creationId xmlns:a16="http://schemas.microsoft.com/office/drawing/2014/main" id="{5DF3CA3C-209F-49DE-849F-0754C60E70F4}"/>
              </a:ext>
            </a:extLst>
          </p:cNvPr>
          <p:cNvSpPr>
            <a:spLocks noGrp="1"/>
          </p:cNvSpPr>
          <p:nvPr>
            <p:ph sz="quarter" idx="14"/>
          </p:nvPr>
        </p:nvSpPr>
        <p:spPr>
          <a:xfrm>
            <a:off x="487189" y="1474788"/>
            <a:ext cx="5410201" cy="43592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6">
            <a:extLst>
              <a:ext uri="{FF2B5EF4-FFF2-40B4-BE49-F238E27FC236}">
                <a16:creationId xmlns:a16="http://schemas.microsoft.com/office/drawing/2014/main" id="{4CEF5F54-74AB-47D6-8BD6-39F77B34555F}"/>
              </a:ext>
            </a:extLst>
          </p:cNvPr>
          <p:cNvSpPr>
            <a:spLocks noGrp="1"/>
          </p:cNvSpPr>
          <p:nvPr>
            <p:ph sz="quarter" idx="15"/>
          </p:nvPr>
        </p:nvSpPr>
        <p:spPr>
          <a:xfrm>
            <a:off x="6049788" y="1474788"/>
            <a:ext cx="5410201" cy="43592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3D493964-67FA-4FA9-BC3B-D44F01A4F8C1}"/>
              </a:ext>
            </a:extLst>
          </p:cNvPr>
          <p:cNvSpPr>
            <a:spLocks noGrp="1"/>
          </p:cNvSpPr>
          <p:nvPr>
            <p:ph type="ftr" sz="quarter" idx="16"/>
          </p:nvPr>
        </p:nvSpPr>
        <p:spPr/>
        <p:txBody>
          <a:bodyPr/>
          <a:lstStyle/>
          <a:p>
            <a:r>
              <a:rPr lang="en-GB"/>
              <a:t>SITA Council Meeting  |  13 May 2020  |  Conference call © SITA 2020                                                                                  CONFIDENTIAL - Not to be disclosed without consent of SITA Shareholder Relations</a:t>
            </a:r>
            <a:endParaRPr lang="en-GB" dirty="0"/>
          </a:p>
        </p:txBody>
      </p:sp>
      <p:sp>
        <p:nvSpPr>
          <p:cNvPr id="8" name="Slide Number Placeholder 7">
            <a:extLst>
              <a:ext uri="{FF2B5EF4-FFF2-40B4-BE49-F238E27FC236}">
                <a16:creationId xmlns:a16="http://schemas.microsoft.com/office/drawing/2014/main" id="{0163EA3A-6262-439F-B1A0-3E6E7B068024}"/>
              </a:ext>
            </a:extLst>
          </p:cNvPr>
          <p:cNvSpPr>
            <a:spLocks noGrp="1"/>
          </p:cNvSpPr>
          <p:nvPr>
            <p:ph type="sldNum" sz="quarter" idx="17"/>
          </p:nvPr>
        </p:nvSpPr>
        <p:spPr/>
        <p:txBody>
          <a:bodyPr/>
          <a:lstStyle/>
          <a:p>
            <a:fld id="{940D2A5C-C3D0-4BE9-9335-9A8298693CA1}" type="slidenum">
              <a:rPr lang="en-GB" smtClean="0"/>
              <a:pPr/>
              <a:t>‹N°›</a:t>
            </a:fld>
            <a:r>
              <a:rPr lang="en-GB"/>
              <a:t> </a:t>
            </a:r>
            <a:endParaRPr lang="en-US" dirty="0"/>
          </a:p>
        </p:txBody>
      </p:sp>
      <p:pic>
        <p:nvPicPr>
          <p:cNvPr id="10" name="Picture 9">
            <a:extLst>
              <a:ext uri="{FF2B5EF4-FFF2-40B4-BE49-F238E27FC236}">
                <a16:creationId xmlns:a16="http://schemas.microsoft.com/office/drawing/2014/main" id="{BFF12DCB-8AB8-4214-8200-3AA6FC55D9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72596" y="6254567"/>
            <a:ext cx="1213666" cy="396000"/>
          </a:xfrm>
          <a:prstGeom prst="rect">
            <a:avLst/>
          </a:prstGeom>
        </p:spPr>
      </p:pic>
    </p:spTree>
    <p:custDataLst>
      <p:tags r:id="rId1"/>
    </p:custDataLst>
    <p:extLst>
      <p:ext uri="{BB962C8B-B14F-4D97-AF65-F5344CB8AC3E}">
        <p14:creationId xmlns:p14="http://schemas.microsoft.com/office/powerpoint/2010/main" val="4144640754"/>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857250" y="6428374"/>
            <a:ext cx="6048672" cy="223002"/>
          </a:xfrm>
          <a:prstGeom prst="rect">
            <a:avLst/>
          </a:prstGeom>
        </p:spPr>
        <p:txBody>
          <a:bodyPr vert="horz" lIns="0" tIns="45720" rIns="91440" bIns="45720" rtlCol="0" anchor="ctr"/>
          <a:lstStyle>
            <a:lvl1pPr algn="l">
              <a:defRPr sz="1050">
                <a:solidFill>
                  <a:schemeClr val="tx1"/>
                </a:solidFill>
              </a:defRPr>
            </a:lvl1pPr>
          </a:lstStyle>
          <a:p>
            <a:r>
              <a:rPr lang="en-GB"/>
              <a:t>SITA Council Meeting  |  13 May 2020  |  Conference call © SITA 2020                                                                                  CONFIDENTIAL - Not to be disclosed without consent of SITA Shareholder Relations</a:t>
            </a:r>
            <a:endParaRPr lang="en-GB" dirty="0"/>
          </a:p>
        </p:txBody>
      </p:sp>
      <p:sp>
        <p:nvSpPr>
          <p:cNvPr id="6" name="Slide Number Placeholder 5"/>
          <p:cNvSpPr>
            <a:spLocks noGrp="1"/>
          </p:cNvSpPr>
          <p:nvPr>
            <p:ph type="sldNum" sz="quarter" idx="4"/>
          </p:nvPr>
        </p:nvSpPr>
        <p:spPr>
          <a:xfrm>
            <a:off x="595139" y="6428374"/>
            <a:ext cx="257250" cy="223002"/>
          </a:xfrm>
          <a:prstGeom prst="rect">
            <a:avLst/>
          </a:prstGeom>
        </p:spPr>
        <p:txBody>
          <a:bodyPr vert="horz" lIns="0" tIns="45720" rIns="0" bIns="45720" rtlCol="0" anchor="ctr"/>
          <a:lstStyle>
            <a:lvl1pPr algn="l">
              <a:defRPr sz="1050">
                <a:solidFill>
                  <a:schemeClr val="tx1"/>
                </a:solidFill>
              </a:defRPr>
            </a:lvl1pPr>
          </a:lstStyle>
          <a:p>
            <a:fld id="{940D2A5C-C3D0-4BE9-9335-9A8298693CA1}" type="slidenum">
              <a:rPr lang="en-GB" smtClean="0"/>
              <a:pPr/>
              <a:t>‹N°›</a:t>
            </a:fld>
            <a:r>
              <a:rPr lang="en-GB" dirty="0"/>
              <a:t> </a:t>
            </a:r>
            <a:endParaRPr lang="en-US" dirty="0"/>
          </a:p>
        </p:txBody>
      </p:sp>
      <p:sp>
        <p:nvSpPr>
          <p:cNvPr id="2" name="Title Placeholder 1"/>
          <p:cNvSpPr>
            <a:spLocks noGrp="1"/>
          </p:cNvSpPr>
          <p:nvPr>
            <p:ph type="title"/>
          </p:nvPr>
        </p:nvSpPr>
        <p:spPr>
          <a:xfrm>
            <a:off x="487189" y="128375"/>
            <a:ext cx="10972800" cy="1118255"/>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87189" y="1474735"/>
            <a:ext cx="10972800" cy="43600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6B0109FA-C5AB-41EC-A961-3F1495F7264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772596" y="6254567"/>
            <a:ext cx="1213666" cy="396000"/>
          </a:xfrm>
          <a:prstGeom prst="rect">
            <a:avLst/>
          </a:prstGeom>
        </p:spPr>
      </p:pic>
    </p:spTree>
    <p:custDataLst>
      <p:tags r:id="rId16"/>
    </p:custDataLst>
    <p:extLst>
      <p:ext uri="{BB962C8B-B14F-4D97-AF65-F5344CB8AC3E}">
        <p14:creationId xmlns:p14="http://schemas.microsoft.com/office/powerpoint/2010/main" val="3146724809"/>
      </p:ext>
    </p:extLst>
  </p:cSld>
  <p:clrMap bg1="lt1" tx1="dk1" bg2="lt2" tx2="dk2" accent1="accent1" accent2="accent2" accent3="accent3" accent4="accent4" accent5="accent5" accent6="accent6" hlink="hlink" folHlink="folHlink"/>
  <p:sldLayoutIdLst>
    <p:sldLayoutId id="2147483662" r:id="rId1"/>
    <p:sldLayoutId id="2147483693" r:id="rId2"/>
    <p:sldLayoutId id="2147483674" r:id="rId3"/>
    <p:sldLayoutId id="2147483688" r:id="rId4"/>
    <p:sldLayoutId id="2147483687" r:id="rId5"/>
    <p:sldLayoutId id="2147483680" r:id="rId6"/>
    <p:sldLayoutId id="2147483665" r:id="rId7"/>
    <p:sldLayoutId id="2147483686" r:id="rId8"/>
    <p:sldLayoutId id="2147483666" r:id="rId9"/>
    <p:sldLayoutId id="2147483689" r:id="rId10"/>
    <p:sldLayoutId id="2147483690" r:id="rId11"/>
    <p:sldLayoutId id="2147483691" r:id="rId12"/>
    <p:sldLayoutId id="2147483692" r:id="rId13"/>
    <p:sldLayoutId id="2147483694" r:id="rId14"/>
  </p:sldLayoutIdLst>
  <p:transition>
    <p:wipe dir="r"/>
  </p:transition>
  <p:hf hdr="0" dt="0"/>
  <p:txStyles>
    <p:titleStyle>
      <a:lvl1pPr algn="l" defTabSz="914399" rtl="0" eaLnBrk="1" latinLnBrk="0" hangingPunct="1">
        <a:lnSpc>
          <a:spcPts val="4000"/>
        </a:lnSpc>
        <a:spcBef>
          <a:spcPct val="0"/>
        </a:spcBef>
        <a:buNone/>
        <a:defRPr sz="2800" kern="1200" cap="none" baseline="0">
          <a:solidFill>
            <a:schemeClr val="accent1"/>
          </a:solidFill>
          <a:latin typeface="+mj-lt"/>
          <a:ea typeface="+mj-ea"/>
          <a:cs typeface="+mj-cs"/>
        </a:defRPr>
      </a:lvl1pPr>
    </p:titleStyle>
    <p:bodyStyle>
      <a:lvl1pPr marL="266700" indent="-266700" algn="l" defTabSz="914399" rtl="0" eaLnBrk="1" latinLnBrk="0" hangingPunct="1">
        <a:spcBef>
          <a:spcPct val="20000"/>
        </a:spcBef>
        <a:buClr>
          <a:schemeClr val="bg2"/>
        </a:buClr>
        <a:buFont typeface="Arial" pitchFamily="34" charset="0"/>
        <a:buChar char="•"/>
        <a:defRPr sz="2400" kern="1200">
          <a:solidFill>
            <a:schemeClr val="tx1"/>
          </a:solidFill>
          <a:latin typeface="+mn-lt"/>
          <a:ea typeface="+mn-ea"/>
          <a:cs typeface="+mn-cs"/>
        </a:defRPr>
      </a:lvl1pPr>
      <a:lvl2pPr marL="542925" indent="-276225" algn="l" defTabSz="914399" rtl="0" eaLnBrk="1" latinLnBrk="0" hangingPunct="1">
        <a:spcBef>
          <a:spcPct val="20000"/>
        </a:spcBef>
        <a:buClr>
          <a:schemeClr val="bg2"/>
        </a:buClr>
        <a:buFont typeface="Arial" pitchFamily="34" charset="0"/>
        <a:buChar char="•"/>
        <a:defRPr sz="2400" kern="1200">
          <a:solidFill>
            <a:schemeClr val="tx1"/>
          </a:solidFill>
          <a:latin typeface="+mn-lt"/>
          <a:ea typeface="+mn-ea"/>
          <a:cs typeface="+mn-cs"/>
        </a:defRPr>
      </a:lvl2pPr>
      <a:lvl3pPr marL="809625" indent="-266700" algn="l" defTabSz="914399" rtl="0" eaLnBrk="1" latinLnBrk="0" hangingPunct="1">
        <a:spcBef>
          <a:spcPct val="20000"/>
        </a:spcBef>
        <a:buClr>
          <a:schemeClr val="bg2"/>
        </a:buClr>
        <a:buFont typeface="Arial" pitchFamily="34" charset="0"/>
        <a:buChar char="•"/>
        <a:defRPr sz="2000" kern="1200">
          <a:solidFill>
            <a:schemeClr val="tx1"/>
          </a:solidFill>
          <a:latin typeface="+mn-lt"/>
          <a:ea typeface="+mn-ea"/>
          <a:cs typeface="+mn-cs"/>
        </a:defRPr>
      </a:lvl3pPr>
      <a:lvl4pPr marL="1076325" indent="-266700" algn="l" defTabSz="914399"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4pPr>
      <a:lvl5pPr marL="1343025" indent="-266700" algn="l" defTabSz="914399"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5pPr>
      <a:lvl6pPr marL="2514598"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98"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97"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97"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99" rtl="0" eaLnBrk="1" latinLnBrk="0" hangingPunct="1">
        <a:defRPr sz="1800" kern="1200">
          <a:solidFill>
            <a:schemeClr val="tx1"/>
          </a:solidFill>
          <a:latin typeface="+mn-lt"/>
          <a:ea typeface="+mn-ea"/>
          <a:cs typeface="+mn-cs"/>
        </a:defRPr>
      </a:lvl1pPr>
      <a:lvl2pPr marL="457199" algn="l" defTabSz="914399" rtl="0" eaLnBrk="1" latinLnBrk="0" hangingPunct="1">
        <a:defRPr sz="1800" kern="1200">
          <a:solidFill>
            <a:schemeClr val="tx1"/>
          </a:solidFill>
          <a:latin typeface="+mn-lt"/>
          <a:ea typeface="+mn-ea"/>
          <a:cs typeface="+mn-cs"/>
        </a:defRPr>
      </a:lvl2pPr>
      <a:lvl3pPr marL="914399" algn="l" defTabSz="914399" rtl="0" eaLnBrk="1" latinLnBrk="0" hangingPunct="1">
        <a:defRPr sz="1800" kern="1200">
          <a:solidFill>
            <a:schemeClr val="tx1"/>
          </a:solidFill>
          <a:latin typeface="+mn-lt"/>
          <a:ea typeface="+mn-ea"/>
          <a:cs typeface="+mn-cs"/>
        </a:defRPr>
      </a:lvl3pPr>
      <a:lvl4pPr marL="1371598" algn="l" defTabSz="914399" rtl="0" eaLnBrk="1" latinLnBrk="0" hangingPunct="1">
        <a:defRPr sz="1800" kern="1200">
          <a:solidFill>
            <a:schemeClr val="tx1"/>
          </a:solidFill>
          <a:latin typeface="+mn-lt"/>
          <a:ea typeface="+mn-ea"/>
          <a:cs typeface="+mn-cs"/>
        </a:defRPr>
      </a:lvl4pPr>
      <a:lvl5pPr marL="1828799" algn="l" defTabSz="914399" rtl="0" eaLnBrk="1" latinLnBrk="0" hangingPunct="1">
        <a:defRPr sz="1800" kern="1200">
          <a:solidFill>
            <a:schemeClr val="tx1"/>
          </a:solidFill>
          <a:latin typeface="+mn-lt"/>
          <a:ea typeface="+mn-ea"/>
          <a:cs typeface="+mn-cs"/>
        </a:defRPr>
      </a:lvl5pPr>
      <a:lvl6pPr marL="2285998" algn="l" defTabSz="914399" rtl="0" eaLnBrk="1" latinLnBrk="0" hangingPunct="1">
        <a:defRPr sz="1800" kern="1200">
          <a:solidFill>
            <a:schemeClr val="tx1"/>
          </a:solidFill>
          <a:latin typeface="+mn-lt"/>
          <a:ea typeface="+mn-ea"/>
          <a:cs typeface="+mn-cs"/>
        </a:defRPr>
      </a:lvl6pPr>
      <a:lvl7pPr marL="2743198" algn="l" defTabSz="914399" rtl="0" eaLnBrk="1" latinLnBrk="0" hangingPunct="1">
        <a:defRPr sz="1800" kern="1200">
          <a:solidFill>
            <a:schemeClr val="tx1"/>
          </a:solidFill>
          <a:latin typeface="+mn-lt"/>
          <a:ea typeface="+mn-ea"/>
          <a:cs typeface="+mn-cs"/>
        </a:defRPr>
      </a:lvl7pPr>
      <a:lvl8pPr marL="3200397" algn="l" defTabSz="914399" rtl="0" eaLnBrk="1" latinLnBrk="0" hangingPunct="1">
        <a:defRPr sz="1800" kern="1200">
          <a:solidFill>
            <a:schemeClr val="tx1"/>
          </a:solidFill>
          <a:latin typeface="+mn-lt"/>
          <a:ea typeface="+mn-ea"/>
          <a:cs typeface="+mn-cs"/>
        </a:defRPr>
      </a:lvl8pPr>
      <a:lvl9pPr marL="3657597" algn="l" defTabSz="91439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20" userDrawn="1">
          <p15:clr>
            <a:srgbClr val="F26B43"/>
          </p15:clr>
        </p15:guide>
        <p15:guide id="3" orient="horz" pos="204" userDrawn="1">
          <p15:clr>
            <a:srgbClr val="F26B43"/>
          </p15:clr>
        </p15:guide>
        <p15:guide id="4" orient="horz" pos="3688" userDrawn="1">
          <p15:clr>
            <a:srgbClr val="F26B43"/>
          </p15:clr>
        </p15:guide>
        <p15:guide id="5" orient="horz" pos="4080" userDrawn="1">
          <p15:clr>
            <a:srgbClr val="F26B43"/>
          </p15:clr>
        </p15:guide>
        <p15:guide id="6" pos="3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59.png"/><Relationship Id="rId10" Type="http://schemas.openxmlformats.org/officeDocument/2006/relationships/image" Target="../media/image31.png"/><Relationship Id="rId4" Type="http://schemas.openxmlformats.org/officeDocument/2006/relationships/image" Target="../media/image58.svg"/><Relationship Id="rId9"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notesSlide" Target="../notesSlides/notesSlide3.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6148" y="2459128"/>
            <a:ext cx="9479941" cy="132343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white"/>
                </a:solidFill>
                <a:effectLst>
                  <a:outerShdw blurRad="50800" dist="38100" dir="5400000" algn="ctr" rotWithShape="0">
                    <a:srgbClr val="000000">
                      <a:alpha val="25000"/>
                    </a:srgbClr>
                  </a:outerShdw>
                </a:effectLst>
                <a:uLnTx/>
                <a:uFillTx/>
                <a:latin typeface="SITA DIN Headline" panose="02000506030000020004" pitchFamily="50" charset="0"/>
                <a:ea typeface="+mn-ea"/>
                <a:cs typeface="+mn-cs"/>
              </a:rPr>
              <a:t>Barbara </a:t>
            </a:r>
            <a:r>
              <a:rPr kumimoji="0" lang="en-GB" sz="8000" b="0" i="0" u="none" strike="noStrike" kern="1200" cap="none" spc="0" normalizeH="0" baseline="0" noProof="0" dirty="0" err="1">
                <a:ln>
                  <a:noFill/>
                </a:ln>
                <a:solidFill>
                  <a:prstClr val="white"/>
                </a:solidFill>
                <a:effectLst>
                  <a:outerShdw blurRad="50800" dist="38100" dir="5400000" algn="ctr" rotWithShape="0">
                    <a:srgbClr val="000000">
                      <a:alpha val="25000"/>
                    </a:srgbClr>
                  </a:outerShdw>
                </a:effectLst>
                <a:uLnTx/>
                <a:uFillTx/>
                <a:latin typeface="SITA DIN Headline" panose="02000506030000020004" pitchFamily="50" charset="0"/>
                <a:ea typeface="+mn-ea"/>
                <a:cs typeface="+mn-cs"/>
              </a:rPr>
              <a:t>Dalibard</a:t>
            </a:r>
            <a:endParaRPr kumimoji="0" lang="en-GB" sz="8000" b="0" i="0" u="none" strike="noStrike" kern="1200" cap="none" spc="0" normalizeH="0" baseline="0" noProof="0" dirty="0">
              <a:ln>
                <a:noFill/>
              </a:ln>
              <a:solidFill>
                <a:prstClr val="white"/>
              </a:solidFill>
              <a:effectLst>
                <a:outerShdw blurRad="50800" dist="38100" dir="5400000" algn="ctr" rotWithShape="0">
                  <a:srgbClr val="000000">
                    <a:alpha val="25000"/>
                  </a:srgbClr>
                </a:outerShdw>
              </a:effectLst>
              <a:uLnTx/>
              <a:uFillTx/>
              <a:latin typeface="SITA DIN Headline" panose="02000506030000020004" pitchFamily="50" charset="0"/>
              <a:ea typeface="+mn-ea"/>
              <a:cs typeface="+mn-cs"/>
            </a:endParaRPr>
          </a:p>
        </p:txBody>
      </p:sp>
      <p:sp>
        <p:nvSpPr>
          <p:cNvPr id="7" name="TextBox 6"/>
          <p:cNvSpPr txBox="1"/>
          <p:nvPr/>
        </p:nvSpPr>
        <p:spPr>
          <a:xfrm>
            <a:off x="2927910" y="3707041"/>
            <a:ext cx="7476416" cy="5539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DIN pro"/>
                <a:ea typeface="+mn-ea"/>
                <a:cs typeface="+mn-cs"/>
              </a:rPr>
              <a:t>CEO, SITA</a:t>
            </a:r>
          </a:p>
        </p:txBody>
      </p:sp>
      <p:pic>
        <p:nvPicPr>
          <p:cNvPr id="9" name="LARGE - freeform"/>
          <p:cNvPicPr>
            <a:picLocks noChangeAspect="1"/>
          </p:cNvPicPr>
          <p:nvPr/>
        </p:nvPicPr>
        <p:blipFill rotWithShape="1">
          <a:blip r:embed="rId3" cstate="print">
            <a:extLst>
              <a:ext uri="{28A0092B-C50C-407E-A947-70E740481C1C}">
                <a14:useLocalDpi xmlns:a14="http://schemas.microsoft.com/office/drawing/2010/main" val="0"/>
              </a:ext>
            </a:extLst>
          </a:blip>
          <a:srcRect r="46239"/>
          <a:stretch/>
        </p:blipFill>
        <p:spPr>
          <a:xfrm>
            <a:off x="718111" y="4735287"/>
            <a:ext cx="1456052" cy="1520812"/>
          </a:xfrm>
          <a:prstGeom prst="rect">
            <a:avLst/>
          </a:prstGeom>
        </p:spPr>
      </p:pic>
      <p:pic>
        <p:nvPicPr>
          <p:cNvPr id="10" name="MEDIUM freeform">
            <a:extLst>
              <a:ext uri="{FF2B5EF4-FFF2-40B4-BE49-F238E27FC236}">
                <a16:creationId xmlns:a16="http://schemas.microsoft.com/office/drawing/2014/main" id="{76D9D336-FE54-F544-8001-0F3C9339A3A1}"/>
              </a:ext>
            </a:extLst>
          </p:cNvPr>
          <p:cNvPicPr>
            <a:picLocks noChangeAspect="1"/>
          </p:cNvPicPr>
          <p:nvPr/>
        </p:nvPicPr>
        <p:blipFill>
          <a:blip r:embed="rId4"/>
          <a:stretch>
            <a:fillRect/>
          </a:stretch>
        </p:blipFill>
        <p:spPr>
          <a:xfrm>
            <a:off x="2445289" y="5443949"/>
            <a:ext cx="965244" cy="969105"/>
          </a:xfrm>
          <a:prstGeom prst="rect">
            <a:avLst/>
          </a:prstGeom>
        </p:spPr>
      </p:pic>
      <p:pic>
        <p:nvPicPr>
          <p:cNvPr id="11" name="SMALL freeform"/>
          <p:cNvPicPr>
            <a:picLocks noChangeAspect="1"/>
          </p:cNvPicPr>
          <p:nvPr/>
        </p:nvPicPr>
        <p:blipFill rotWithShape="1">
          <a:blip r:embed="rId5" cstate="print">
            <a:extLst>
              <a:ext uri="{28A0092B-C50C-407E-A947-70E740481C1C}">
                <a14:useLocalDpi xmlns:a14="http://schemas.microsoft.com/office/drawing/2010/main" val="0"/>
              </a:ext>
            </a:extLst>
          </a:blip>
          <a:srcRect l="87037" t="25323" r="469" b="49809"/>
          <a:stretch/>
        </p:blipFill>
        <p:spPr>
          <a:xfrm>
            <a:off x="2927911" y="4581292"/>
            <a:ext cx="818148" cy="914400"/>
          </a:xfrm>
          <a:prstGeom prst="rect">
            <a:avLst/>
          </a:prstGeom>
        </p:spPr>
      </p:pic>
      <p:sp>
        <p:nvSpPr>
          <p:cNvPr id="2" name="TextBox 1">
            <a:extLst>
              <a:ext uri="{FF2B5EF4-FFF2-40B4-BE49-F238E27FC236}">
                <a16:creationId xmlns:a16="http://schemas.microsoft.com/office/drawing/2014/main" id="{1AE2B0F2-3266-4E43-B23F-F871CA2F8765}"/>
              </a:ext>
            </a:extLst>
          </p:cNvPr>
          <p:cNvSpPr txBox="1"/>
          <p:nvPr/>
        </p:nvSpPr>
        <p:spPr>
          <a:xfrm>
            <a:off x="2174163" y="914006"/>
            <a:ext cx="8895522" cy="1384995"/>
          </a:xfrm>
          <a:prstGeom prst="rect">
            <a:avLst/>
          </a:prstGeom>
          <a:noFill/>
        </p:spPr>
        <p:txBody>
          <a:bodyPr wrap="square" rtlCol="0">
            <a:spAutoFit/>
          </a:bodyPr>
          <a:lstStyle/>
          <a:p>
            <a:pPr algn="ctr"/>
            <a:r>
              <a:rPr lang="en-GB" sz="2800" dirty="0">
                <a:solidFill>
                  <a:schemeClr val="bg1"/>
                </a:solidFill>
              </a:rPr>
              <a:t>IHEDATE </a:t>
            </a:r>
            <a:br>
              <a:rPr lang="en-GB" sz="2800" dirty="0">
                <a:solidFill>
                  <a:schemeClr val="bg1"/>
                </a:solidFill>
              </a:rPr>
            </a:br>
            <a:br>
              <a:rPr lang="en-GB" sz="2800" b="1" dirty="0">
                <a:solidFill>
                  <a:schemeClr val="bg1"/>
                </a:solidFill>
              </a:rPr>
            </a:br>
            <a:r>
              <a:rPr lang="en-US" sz="2800" b="1" dirty="0">
                <a:solidFill>
                  <a:schemeClr val="bg1"/>
                </a:solidFill>
              </a:rPr>
              <a:t>Le transport et la transformation numérique </a:t>
            </a:r>
          </a:p>
        </p:txBody>
      </p:sp>
      <p:sp>
        <p:nvSpPr>
          <p:cNvPr id="3" name="Rectangle 2">
            <a:extLst>
              <a:ext uri="{FF2B5EF4-FFF2-40B4-BE49-F238E27FC236}">
                <a16:creationId xmlns:a16="http://schemas.microsoft.com/office/drawing/2014/main" id="{6B5B3181-C2EE-4C25-8CCE-C6D6BDADC035}"/>
              </a:ext>
            </a:extLst>
          </p:cNvPr>
          <p:cNvSpPr/>
          <p:nvPr/>
        </p:nvSpPr>
        <p:spPr>
          <a:xfrm>
            <a:off x="5511796" y="4695785"/>
            <a:ext cx="2308645" cy="461665"/>
          </a:xfrm>
          <a:prstGeom prst="rect">
            <a:avLst/>
          </a:prstGeom>
        </p:spPr>
        <p:txBody>
          <a:bodyPr wrap="none">
            <a:spAutoFit/>
          </a:bodyPr>
          <a:lstStyle/>
          <a:p>
            <a:r>
              <a:rPr lang="en-US" sz="2400" dirty="0">
                <a:solidFill>
                  <a:schemeClr val="bg1"/>
                </a:solidFill>
              </a:rPr>
              <a:t>Le 29 </a:t>
            </a:r>
            <a:r>
              <a:rPr lang="en-US" sz="2400" dirty="0" err="1">
                <a:solidFill>
                  <a:schemeClr val="bg1"/>
                </a:solidFill>
              </a:rPr>
              <a:t>mai</a:t>
            </a:r>
            <a:r>
              <a:rPr lang="en-US" sz="2400" dirty="0">
                <a:solidFill>
                  <a:schemeClr val="bg1"/>
                </a:solidFill>
              </a:rPr>
              <a:t> 2020</a:t>
            </a:r>
          </a:p>
        </p:txBody>
      </p:sp>
    </p:spTree>
    <p:extLst>
      <p:ext uri="{BB962C8B-B14F-4D97-AF65-F5344CB8AC3E}">
        <p14:creationId xmlns:p14="http://schemas.microsoft.com/office/powerpoint/2010/main" val="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750"/>
                                        <p:tgtEl>
                                          <p:spTgt spid="9"/>
                                        </p:tgtEl>
                                      </p:cBhvr>
                                    </p:animEffect>
                                    <p:anim calcmode="lin" valueType="num">
                                      <p:cBhvr>
                                        <p:cTn id="18" dur="5750" fill="hold"/>
                                        <p:tgtEl>
                                          <p:spTgt spid="9"/>
                                        </p:tgtEl>
                                        <p:attrNameLst>
                                          <p:attrName>ppt_x</p:attrName>
                                        </p:attrNameLst>
                                      </p:cBhvr>
                                      <p:tavLst>
                                        <p:tav tm="0">
                                          <p:val>
                                            <p:strVal val="#ppt_x"/>
                                          </p:val>
                                        </p:tav>
                                        <p:tav tm="100000">
                                          <p:val>
                                            <p:strVal val="#ppt_x"/>
                                          </p:val>
                                        </p:tav>
                                      </p:tavLst>
                                    </p:anim>
                                    <p:anim calcmode="lin" valueType="num">
                                      <p:cBhvr>
                                        <p:cTn id="19" dur="5750" fill="hold"/>
                                        <p:tgtEl>
                                          <p:spTgt spid="9"/>
                                        </p:tgtEl>
                                        <p:attrNameLst>
                                          <p:attrName>ppt_y</p:attrName>
                                        </p:attrNameLst>
                                      </p:cBhvr>
                                      <p:tavLst>
                                        <p:tav tm="0">
                                          <p:val>
                                            <p:strVal val="#ppt_y+.1"/>
                                          </p:val>
                                        </p:tav>
                                        <p:tav tm="100000">
                                          <p:val>
                                            <p:strVal val="#ppt_y"/>
                                          </p:val>
                                        </p:tav>
                                      </p:tavLst>
                                    </p:anim>
                                  </p:childTnLst>
                                </p:cTn>
                              </p:par>
                              <p:par>
                                <p:cTn id="20" presetID="0" presetClass="path" presetSubtype="0" accel="50000" decel="50000" fill="hold" nodeType="withEffect">
                                  <p:stCondLst>
                                    <p:cond delay="200"/>
                                  </p:stCondLst>
                                  <p:childTnLst>
                                    <p:animMotion origin="layout" path="M -0.01224 -0.03403 L -0.00573 0.00833 " pathEditMode="relative" rAng="0" ptsTypes="AA">
                                      <p:cBhvr>
                                        <p:cTn id="21" dur="6000" fill="hold"/>
                                        <p:tgtEl>
                                          <p:spTgt spid="9"/>
                                        </p:tgtEl>
                                        <p:attrNameLst>
                                          <p:attrName>ppt_x</p:attrName>
                                          <p:attrName>ppt_y</p:attrName>
                                        </p:attrNameLst>
                                      </p:cBhvr>
                                      <p:rCtr x="326" y="2106"/>
                                    </p:animMotion>
                                  </p:childTnLst>
                                </p:cTn>
                              </p:par>
                              <p:par>
                                <p:cTn id="22" presetID="47" presetClass="entr" presetSubtype="0" fill="hold" nodeType="withEffect">
                                  <p:stCondLst>
                                    <p:cond delay="2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500"/>
                                        <p:tgtEl>
                                          <p:spTgt spid="11"/>
                                        </p:tgtEl>
                                      </p:cBhvr>
                                    </p:animEffect>
                                    <p:anim calcmode="lin" valueType="num">
                                      <p:cBhvr>
                                        <p:cTn id="25" dur="1500" fill="hold"/>
                                        <p:tgtEl>
                                          <p:spTgt spid="11"/>
                                        </p:tgtEl>
                                        <p:attrNameLst>
                                          <p:attrName>ppt_x</p:attrName>
                                        </p:attrNameLst>
                                      </p:cBhvr>
                                      <p:tavLst>
                                        <p:tav tm="0">
                                          <p:val>
                                            <p:strVal val="#ppt_x"/>
                                          </p:val>
                                        </p:tav>
                                        <p:tav tm="100000">
                                          <p:val>
                                            <p:strVal val="#ppt_x"/>
                                          </p:val>
                                        </p:tav>
                                      </p:tavLst>
                                    </p:anim>
                                    <p:anim calcmode="lin" valueType="num">
                                      <p:cBhvr>
                                        <p:cTn id="26" dur="1500" fill="hold"/>
                                        <p:tgtEl>
                                          <p:spTgt spid="11"/>
                                        </p:tgtEl>
                                        <p:attrNameLst>
                                          <p:attrName>ppt_y</p:attrName>
                                        </p:attrNameLst>
                                      </p:cBhvr>
                                      <p:tavLst>
                                        <p:tav tm="0">
                                          <p:val>
                                            <p:strVal val="#ppt_y-.1"/>
                                          </p:val>
                                        </p:tav>
                                        <p:tav tm="100000">
                                          <p:val>
                                            <p:strVal val="#ppt_y"/>
                                          </p:val>
                                        </p:tav>
                                      </p:tavLst>
                                    </p:anim>
                                  </p:childTnLst>
                                </p:cTn>
                              </p:par>
                              <p:par>
                                <p:cTn id="27" presetID="8" presetClass="emph" presetSubtype="0" fill="hold" nodeType="withEffect">
                                  <p:stCondLst>
                                    <p:cond delay="250"/>
                                  </p:stCondLst>
                                  <p:childTnLst>
                                    <p:animRot by="5400000">
                                      <p:cBhvr>
                                        <p:cTn id="28" dur="2000" fill="hold"/>
                                        <p:tgtEl>
                                          <p:spTgt spid="11"/>
                                        </p:tgtEl>
                                        <p:attrNameLst>
                                          <p:attrName>r</p:attrName>
                                        </p:attrNameLst>
                                      </p:cBhvr>
                                    </p:animRot>
                                  </p:childTnLst>
                                </p:cTn>
                              </p:par>
                              <p:par>
                                <p:cTn id="29" presetID="0" presetClass="path" presetSubtype="0" accel="50000" decel="50000" fill="hold" nodeType="withEffect">
                                  <p:stCondLst>
                                    <p:cond delay="250"/>
                                  </p:stCondLst>
                                  <p:childTnLst>
                                    <p:animMotion origin="layout" path="M -0.00039 -0.00231 L -0.00573 0.02084 " pathEditMode="relative" rAng="0" ptsTypes="AA">
                                      <p:cBhvr>
                                        <p:cTn id="30" dur="6000" fill="hold"/>
                                        <p:tgtEl>
                                          <p:spTgt spid="11"/>
                                        </p:tgtEl>
                                        <p:attrNameLst>
                                          <p:attrName>ppt_x</p:attrName>
                                          <p:attrName>ppt_y</p:attrName>
                                        </p:attrNameLst>
                                      </p:cBhvr>
                                      <p:rCtr x="-273" y="1157"/>
                                    </p:animMotion>
                                  </p:childTnLst>
                                </p:cTn>
                              </p:par>
                              <p:par>
                                <p:cTn id="31" presetID="42" presetClass="entr" presetSubtype="0" fill="hold" nodeType="withEffect">
                                  <p:stCondLst>
                                    <p:cond delay="25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4000"/>
                                        <p:tgtEl>
                                          <p:spTgt spid="10"/>
                                        </p:tgtEl>
                                      </p:cBhvr>
                                    </p:animEffect>
                                    <p:anim calcmode="lin" valueType="num">
                                      <p:cBhvr>
                                        <p:cTn id="34" dur="4000" fill="hold"/>
                                        <p:tgtEl>
                                          <p:spTgt spid="10"/>
                                        </p:tgtEl>
                                        <p:attrNameLst>
                                          <p:attrName>ppt_x</p:attrName>
                                        </p:attrNameLst>
                                      </p:cBhvr>
                                      <p:tavLst>
                                        <p:tav tm="0">
                                          <p:val>
                                            <p:strVal val="#ppt_x"/>
                                          </p:val>
                                        </p:tav>
                                        <p:tav tm="100000">
                                          <p:val>
                                            <p:strVal val="#ppt_x"/>
                                          </p:val>
                                        </p:tav>
                                      </p:tavLst>
                                    </p:anim>
                                    <p:anim calcmode="lin" valueType="num">
                                      <p:cBhvr>
                                        <p:cTn id="35" dur="4000" fill="hold"/>
                                        <p:tgtEl>
                                          <p:spTgt spid="10"/>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200"/>
                                  </p:stCondLst>
                                  <p:childTnLst>
                                    <p:animMotion origin="layout" path="M -0.01224 -0.03403 L -0.00572 0.00834 " pathEditMode="relative" rAng="0" ptsTypes="AA">
                                      <p:cBhvr>
                                        <p:cTn id="37" dur="4500" fill="hold"/>
                                        <p:tgtEl>
                                          <p:spTgt spid="10"/>
                                        </p:tgtEl>
                                        <p:attrNameLst>
                                          <p:attrName>ppt_x</p:attrName>
                                          <p:attrName>ppt_y</p:attrName>
                                        </p:attrNameLst>
                                      </p:cBhvr>
                                      <p:rCtr x="326" y="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846A285C-644E-44CA-A14C-4C17FCEF81A8}"/>
              </a:ext>
            </a:extLst>
          </p:cNvPr>
          <p:cNvSpPr>
            <a:spLocks noGrp="1"/>
          </p:cNvSpPr>
          <p:nvPr>
            <p:ph type="sldNum" sz="quarter" idx="11"/>
          </p:nvPr>
        </p:nvSpPr>
        <p:spPr/>
        <p:txBody>
          <a:bodyPr/>
          <a:lstStyle/>
          <a:p>
            <a:fld id="{940D2A5C-C3D0-4BE9-9335-9A8298693CA1}" type="slidenum">
              <a:rPr lang="en-GB" smtClean="0">
                <a:solidFill>
                  <a:schemeClr val="bg1"/>
                </a:solidFill>
              </a:rPr>
              <a:pPr/>
              <a:t>10</a:t>
            </a:fld>
            <a:r>
              <a:rPr lang="en-GB" dirty="0"/>
              <a:t> </a:t>
            </a:r>
            <a:endParaRPr lang="en-US" dirty="0"/>
          </a:p>
        </p:txBody>
      </p:sp>
      <p:sp>
        <p:nvSpPr>
          <p:cNvPr id="18" name="Title 17">
            <a:extLst>
              <a:ext uri="{FF2B5EF4-FFF2-40B4-BE49-F238E27FC236}">
                <a16:creationId xmlns:a16="http://schemas.microsoft.com/office/drawing/2014/main" id="{96AD7D0F-26A6-4ED7-BB46-2CB7B9245B6B}"/>
              </a:ext>
            </a:extLst>
          </p:cNvPr>
          <p:cNvSpPr>
            <a:spLocks noGrp="1"/>
          </p:cNvSpPr>
          <p:nvPr>
            <p:ph type="title" idx="4294967295"/>
          </p:nvPr>
        </p:nvSpPr>
        <p:spPr>
          <a:xfrm>
            <a:off x="0" y="128588"/>
            <a:ext cx="10972800" cy="1117600"/>
          </a:xfrm>
        </p:spPr>
        <p:txBody>
          <a:bodyPr/>
          <a:lstStyle/>
          <a:p>
            <a:br>
              <a:rPr lang="en-US" sz="3200" b="1" dirty="0"/>
            </a:br>
            <a:r>
              <a:rPr lang="en-US" sz="3200" b="1" dirty="0"/>
              <a:t>Les performances de </a:t>
            </a:r>
            <a:r>
              <a:rPr lang="en-US" sz="3200" b="1" dirty="0" err="1"/>
              <a:t>l’avion</a:t>
            </a:r>
            <a:r>
              <a:rPr lang="en-US" sz="3200" b="1" dirty="0"/>
              <a:t> </a:t>
            </a:r>
            <a:r>
              <a:rPr lang="en-US" sz="3200" b="1" dirty="0" err="1"/>
              <a:t>ou</a:t>
            </a:r>
            <a:r>
              <a:rPr lang="en-US" sz="3200" b="1" dirty="0"/>
              <a:t> du train</a:t>
            </a:r>
            <a:br>
              <a:rPr lang="en-US" sz="3200" b="1" dirty="0"/>
            </a:br>
            <a:br>
              <a:rPr lang="en-US" sz="3200" b="1" dirty="0"/>
            </a:br>
            <a:endParaRPr lang="en-GB" sz="3200" b="1" dirty="0"/>
          </a:p>
        </p:txBody>
      </p:sp>
      <p:pic>
        <p:nvPicPr>
          <p:cNvPr id="5" name="Picture 4">
            <a:extLst>
              <a:ext uri="{FF2B5EF4-FFF2-40B4-BE49-F238E27FC236}">
                <a16:creationId xmlns:a16="http://schemas.microsoft.com/office/drawing/2014/main" id="{8C98F228-2B97-48F9-B0F7-04C00673FB72}"/>
              </a:ext>
            </a:extLst>
          </p:cNvPr>
          <p:cNvPicPr>
            <a:picLocks noChangeAspect="1"/>
          </p:cNvPicPr>
          <p:nvPr/>
        </p:nvPicPr>
        <p:blipFill rotWithShape="1">
          <a:blip r:embed="rId4"/>
          <a:srcRect l="-3514" t="16094" r="3514" b="7455"/>
          <a:stretch/>
        </p:blipFill>
        <p:spPr>
          <a:xfrm>
            <a:off x="22695" y="910400"/>
            <a:ext cx="11596861" cy="4401093"/>
          </a:xfrm>
          <a:prstGeom prst="rect">
            <a:avLst/>
          </a:prstGeom>
        </p:spPr>
      </p:pic>
      <p:sp>
        <p:nvSpPr>
          <p:cNvPr id="7" name="TextBox 6">
            <a:extLst>
              <a:ext uri="{FF2B5EF4-FFF2-40B4-BE49-F238E27FC236}">
                <a16:creationId xmlns:a16="http://schemas.microsoft.com/office/drawing/2014/main" id="{71F89F88-8691-4234-9CAA-5753E1542C22}"/>
              </a:ext>
            </a:extLst>
          </p:cNvPr>
          <p:cNvSpPr txBox="1"/>
          <p:nvPr/>
        </p:nvSpPr>
        <p:spPr>
          <a:xfrm>
            <a:off x="10194590" y="486383"/>
            <a:ext cx="1974715" cy="1780162"/>
          </a:xfrm>
          <a:prstGeom prst="rect">
            <a:avLst/>
          </a:prstGeom>
          <a:solidFill>
            <a:schemeClr val="bg1"/>
          </a:solidFill>
        </p:spPr>
        <p:txBody>
          <a:bodyPr wrap="square" rtlCol="0">
            <a:spAutoFit/>
          </a:bodyPr>
          <a:lstStyle/>
          <a:p>
            <a:endParaRPr lang="en-US" dirty="0"/>
          </a:p>
        </p:txBody>
      </p:sp>
      <p:sp>
        <p:nvSpPr>
          <p:cNvPr id="9" name="Footer Placeholder 19">
            <a:extLst>
              <a:ext uri="{FF2B5EF4-FFF2-40B4-BE49-F238E27FC236}">
                <a16:creationId xmlns:a16="http://schemas.microsoft.com/office/drawing/2014/main" id="{563493FC-29BA-4B82-BDFF-533E93B6912C}"/>
              </a:ext>
            </a:extLst>
          </p:cNvPr>
          <p:cNvSpPr>
            <a:spLocks noGrp="1"/>
          </p:cNvSpPr>
          <p:nvPr>
            <p:ph type="ftr" sz="quarter" idx="10"/>
          </p:nvPr>
        </p:nvSpPr>
        <p:spPr>
          <a:xfrm>
            <a:off x="648573" y="6479173"/>
            <a:ext cx="6048672" cy="223003"/>
          </a:xfrm>
        </p:spPr>
        <p:txBody>
          <a:bodyPr anchor="ctr">
            <a:normAutofit/>
          </a:bodyPr>
          <a:lstStyle/>
          <a:p>
            <a:pPr>
              <a:lnSpc>
                <a:spcPct val="90000"/>
              </a:lnSpc>
              <a:spcAft>
                <a:spcPts val="600"/>
              </a:spcAft>
            </a:pPr>
            <a:r>
              <a:rPr lang="en-GB" sz="900" dirty="0">
                <a:solidFill>
                  <a:schemeClr val="bg1"/>
                </a:solidFill>
              </a:rPr>
              <a:t>IHEDATE |  le 29 </a:t>
            </a:r>
            <a:r>
              <a:rPr lang="en-GB" sz="900" dirty="0" err="1">
                <a:solidFill>
                  <a:schemeClr val="bg1"/>
                </a:solidFill>
              </a:rPr>
              <a:t>mai</a:t>
            </a:r>
            <a:r>
              <a:rPr lang="en-GB" sz="900" dirty="0">
                <a:solidFill>
                  <a:schemeClr val="bg1"/>
                </a:solidFill>
              </a:rPr>
              <a:t> 2020 </a:t>
            </a:r>
          </a:p>
        </p:txBody>
      </p:sp>
    </p:spTree>
    <p:custDataLst>
      <p:tags r:id="rId1"/>
    </p:custDataLst>
    <p:extLst>
      <p:ext uri="{BB962C8B-B14F-4D97-AF65-F5344CB8AC3E}">
        <p14:creationId xmlns:p14="http://schemas.microsoft.com/office/powerpoint/2010/main" val="791702417"/>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FE2015-7565-42DE-ACF9-82620A0EAD60}"/>
              </a:ext>
            </a:extLst>
          </p:cNvPr>
          <p:cNvGrpSpPr/>
          <p:nvPr/>
        </p:nvGrpSpPr>
        <p:grpSpPr>
          <a:xfrm>
            <a:off x="2404358" y="1472046"/>
            <a:ext cx="6843666" cy="3210338"/>
            <a:chOff x="1181845" y="1988881"/>
            <a:chExt cx="6843666" cy="3210338"/>
          </a:xfrm>
        </p:grpSpPr>
        <p:grpSp>
          <p:nvGrpSpPr>
            <p:cNvPr id="10" name="Group 9">
              <a:extLst>
                <a:ext uri="{FF2B5EF4-FFF2-40B4-BE49-F238E27FC236}">
                  <a16:creationId xmlns:a16="http://schemas.microsoft.com/office/drawing/2014/main" id="{02387918-5BC9-A243-B3AF-E10254CF8947}"/>
                </a:ext>
              </a:extLst>
            </p:cNvPr>
            <p:cNvGrpSpPr/>
            <p:nvPr/>
          </p:nvGrpSpPr>
          <p:grpSpPr>
            <a:xfrm rot="10800000">
              <a:off x="3756447" y="3337573"/>
              <a:ext cx="3680958" cy="578155"/>
              <a:chOff x="3801397" y="3265943"/>
              <a:chExt cx="3680958" cy="578155"/>
            </a:xfrm>
          </p:grpSpPr>
          <p:grpSp>
            <p:nvGrpSpPr>
              <p:cNvPr id="24" name="Group 23">
                <a:extLst>
                  <a:ext uri="{FF2B5EF4-FFF2-40B4-BE49-F238E27FC236}">
                    <a16:creationId xmlns:a16="http://schemas.microsoft.com/office/drawing/2014/main" id="{385104FA-F490-499E-B606-C5911592E459}"/>
                  </a:ext>
                </a:extLst>
              </p:cNvPr>
              <p:cNvGrpSpPr/>
              <p:nvPr/>
            </p:nvGrpSpPr>
            <p:grpSpPr>
              <a:xfrm flipV="1">
                <a:off x="3801397" y="3265944"/>
                <a:ext cx="297678" cy="578154"/>
                <a:chOff x="7987948" y="441131"/>
                <a:chExt cx="455609" cy="884893"/>
              </a:xfrm>
              <a:solidFill>
                <a:schemeClr val="bg1">
                  <a:lumMod val="85000"/>
                </a:schemeClr>
              </a:solidFill>
            </p:grpSpPr>
            <p:sp>
              <p:nvSpPr>
                <p:cNvPr id="25" name="Freeform: Shape 24">
                  <a:extLst>
                    <a:ext uri="{FF2B5EF4-FFF2-40B4-BE49-F238E27FC236}">
                      <a16:creationId xmlns:a16="http://schemas.microsoft.com/office/drawing/2014/main" id="{C39CAE70-8A9A-468B-AEFC-A5EE162C5B76}"/>
                    </a:ext>
                  </a:extLst>
                </p:cNvPr>
                <p:cNvSpPr/>
                <p:nvPr/>
              </p:nvSpPr>
              <p:spPr>
                <a:xfrm rot="16200000">
                  <a:off x="7773306" y="655773"/>
                  <a:ext cx="884893" cy="455609"/>
                </a:xfrm>
                <a:custGeom>
                  <a:avLst/>
                  <a:gdLst>
                    <a:gd name="connsiteX0" fmla="*/ 576724 w 747554"/>
                    <a:gd name="connsiteY0" fmla="*/ 45224 h 384896"/>
                    <a:gd name="connsiteX1" fmla="*/ 576724 w 747554"/>
                    <a:gd name="connsiteY1" fmla="*/ 340948 h 384896"/>
                    <a:gd name="connsiteX2" fmla="*/ 532764 w 747554"/>
                    <a:gd name="connsiteY2" fmla="*/ 384909 h 384896"/>
                    <a:gd name="connsiteX3" fmla="*/ 488807 w 747554"/>
                    <a:gd name="connsiteY3" fmla="*/ 340948 h 384896"/>
                    <a:gd name="connsiteX4" fmla="*/ 488807 w 747554"/>
                    <a:gd name="connsiteY4" fmla="*/ 327975 h 384896"/>
                    <a:gd name="connsiteX5" fmla="*/ 476829 w 747554"/>
                    <a:gd name="connsiteY5" fmla="*/ 328965 h 384896"/>
                    <a:gd name="connsiteX6" fmla="*/ 340131 w 747554"/>
                    <a:gd name="connsiteY6" fmla="*/ 328965 h 384896"/>
                    <a:gd name="connsiteX7" fmla="*/ 260209 w 747554"/>
                    <a:gd name="connsiteY7" fmla="*/ 249043 h 384896"/>
                    <a:gd name="connsiteX8" fmla="*/ 260209 w 747554"/>
                    <a:gd name="connsiteY8" fmla="*/ 230659 h 384896"/>
                    <a:gd name="connsiteX9" fmla="*/ 225912 w 747554"/>
                    <a:gd name="connsiteY9" fmla="*/ 230659 h 384896"/>
                    <a:gd name="connsiteX10" fmla="*/ 201634 w 747554"/>
                    <a:gd name="connsiteY10" fmla="*/ 209888 h 384896"/>
                    <a:gd name="connsiteX11" fmla="*/ 1283 w 747554"/>
                    <a:gd name="connsiteY11" fmla="*/ 209888 h 384896"/>
                    <a:gd name="connsiteX12" fmla="*/ 1283 w 747554"/>
                    <a:gd name="connsiteY12" fmla="*/ 162190 h 384896"/>
                    <a:gd name="connsiteX13" fmla="*/ 202625 w 747554"/>
                    <a:gd name="connsiteY13" fmla="*/ 162190 h 384896"/>
                    <a:gd name="connsiteX14" fmla="*/ 225912 w 747554"/>
                    <a:gd name="connsiteY14" fmla="*/ 145405 h 384896"/>
                    <a:gd name="connsiteX15" fmla="*/ 260209 w 747554"/>
                    <a:gd name="connsiteY15" fmla="*/ 145405 h 384896"/>
                    <a:gd name="connsiteX16" fmla="*/ 260209 w 747554"/>
                    <a:gd name="connsiteY16" fmla="*/ 137145 h 384896"/>
                    <a:gd name="connsiteX17" fmla="*/ 340131 w 747554"/>
                    <a:gd name="connsiteY17" fmla="*/ 57223 h 384896"/>
                    <a:gd name="connsiteX18" fmla="*/ 476829 w 747554"/>
                    <a:gd name="connsiteY18" fmla="*/ 57223 h 384896"/>
                    <a:gd name="connsiteX19" fmla="*/ 488807 w 747554"/>
                    <a:gd name="connsiteY19" fmla="*/ 58220 h 384896"/>
                    <a:gd name="connsiteX20" fmla="*/ 488807 w 747554"/>
                    <a:gd name="connsiteY20" fmla="*/ 45242 h 384896"/>
                    <a:gd name="connsiteX21" fmla="*/ 532764 w 747554"/>
                    <a:gd name="connsiteY21" fmla="*/ 1283 h 384896"/>
                    <a:gd name="connsiteX22" fmla="*/ 576724 w 747554"/>
                    <a:gd name="connsiteY22" fmla="*/ 45224 h 384896"/>
                    <a:gd name="connsiteX23" fmla="*/ 746694 w 747554"/>
                    <a:gd name="connsiteY23" fmla="*/ 111025 h 384896"/>
                    <a:gd name="connsiteX24" fmla="*/ 715521 w 747554"/>
                    <a:gd name="connsiteY24" fmla="*/ 79853 h 384896"/>
                    <a:gd name="connsiteX25" fmla="*/ 590313 w 747554"/>
                    <a:gd name="connsiteY25" fmla="*/ 79853 h 384896"/>
                    <a:gd name="connsiteX26" fmla="*/ 590313 w 747554"/>
                    <a:gd name="connsiteY26" fmla="*/ 142194 h 384896"/>
                    <a:gd name="connsiteX27" fmla="*/ 715521 w 747554"/>
                    <a:gd name="connsiteY27" fmla="*/ 142194 h 384896"/>
                    <a:gd name="connsiteX28" fmla="*/ 746694 w 747554"/>
                    <a:gd name="connsiteY28" fmla="*/ 111025 h 384896"/>
                    <a:gd name="connsiteX29" fmla="*/ 715521 w 747554"/>
                    <a:gd name="connsiteY29" fmla="*/ 241847 h 384896"/>
                    <a:gd name="connsiteX30" fmla="*/ 590313 w 747554"/>
                    <a:gd name="connsiteY30" fmla="*/ 241847 h 384896"/>
                    <a:gd name="connsiteX31" fmla="*/ 590313 w 747554"/>
                    <a:gd name="connsiteY31" fmla="*/ 304188 h 384896"/>
                    <a:gd name="connsiteX32" fmla="*/ 715521 w 747554"/>
                    <a:gd name="connsiteY32" fmla="*/ 304188 h 384896"/>
                    <a:gd name="connsiteX33" fmla="*/ 746694 w 747554"/>
                    <a:gd name="connsiteY33" fmla="*/ 273015 h 384896"/>
                    <a:gd name="connsiteX34" fmla="*/ 715521 w 747554"/>
                    <a:gd name="connsiteY34" fmla="*/ 241847 h 3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7554" h="384896">
                      <a:moveTo>
                        <a:pt x="576724" y="45224"/>
                      </a:moveTo>
                      <a:lnTo>
                        <a:pt x="576724" y="340948"/>
                      </a:lnTo>
                      <a:cubicBezTo>
                        <a:pt x="576724" y="365219"/>
                        <a:pt x="557045" y="384909"/>
                        <a:pt x="532764" y="384909"/>
                      </a:cubicBezTo>
                      <a:cubicBezTo>
                        <a:pt x="508491" y="384909"/>
                        <a:pt x="488807" y="365219"/>
                        <a:pt x="488807" y="340948"/>
                      </a:cubicBezTo>
                      <a:lnTo>
                        <a:pt x="488807" y="327975"/>
                      </a:lnTo>
                      <a:cubicBezTo>
                        <a:pt x="484894" y="328567"/>
                        <a:pt x="480910" y="328965"/>
                        <a:pt x="476829" y="328965"/>
                      </a:cubicBezTo>
                      <a:lnTo>
                        <a:pt x="340131" y="328965"/>
                      </a:lnTo>
                      <a:cubicBezTo>
                        <a:pt x="295992" y="328965"/>
                        <a:pt x="260209" y="293190"/>
                        <a:pt x="260209" y="249043"/>
                      </a:cubicBezTo>
                      <a:lnTo>
                        <a:pt x="260209" y="230659"/>
                      </a:lnTo>
                      <a:lnTo>
                        <a:pt x="225912" y="230659"/>
                      </a:lnTo>
                      <a:cubicBezTo>
                        <a:pt x="210369" y="230659"/>
                        <a:pt x="204115" y="222309"/>
                        <a:pt x="201634" y="209888"/>
                      </a:cubicBezTo>
                      <a:lnTo>
                        <a:pt x="1283" y="209888"/>
                      </a:lnTo>
                      <a:lnTo>
                        <a:pt x="1283" y="162190"/>
                      </a:lnTo>
                      <a:lnTo>
                        <a:pt x="202625" y="162190"/>
                      </a:lnTo>
                      <a:cubicBezTo>
                        <a:pt x="205632" y="152000"/>
                        <a:pt x="212102" y="145405"/>
                        <a:pt x="225912" y="145405"/>
                      </a:cubicBezTo>
                      <a:lnTo>
                        <a:pt x="260209" y="145405"/>
                      </a:lnTo>
                      <a:lnTo>
                        <a:pt x="260209" y="137145"/>
                      </a:lnTo>
                      <a:cubicBezTo>
                        <a:pt x="260209" y="93013"/>
                        <a:pt x="295991" y="57223"/>
                        <a:pt x="340131" y="57223"/>
                      </a:cubicBezTo>
                      <a:lnTo>
                        <a:pt x="476829" y="57223"/>
                      </a:lnTo>
                      <a:cubicBezTo>
                        <a:pt x="480910" y="57223"/>
                        <a:pt x="484894" y="57635"/>
                        <a:pt x="488807" y="58220"/>
                      </a:cubicBezTo>
                      <a:lnTo>
                        <a:pt x="488807" y="45242"/>
                      </a:lnTo>
                      <a:cubicBezTo>
                        <a:pt x="488807" y="20971"/>
                        <a:pt x="508491" y="1283"/>
                        <a:pt x="532764" y="1283"/>
                      </a:cubicBezTo>
                      <a:cubicBezTo>
                        <a:pt x="557045" y="1285"/>
                        <a:pt x="576724" y="20952"/>
                        <a:pt x="576724" y="45224"/>
                      </a:cubicBezTo>
                      <a:close/>
                      <a:moveTo>
                        <a:pt x="746694" y="111025"/>
                      </a:moveTo>
                      <a:cubicBezTo>
                        <a:pt x="746694" y="93810"/>
                        <a:pt x="732727" y="79853"/>
                        <a:pt x="715521" y="79853"/>
                      </a:cubicBezTo>
                      <a:lnTo>
                        <a:pt x="590313" y="79853"/>
                      </a:lnTo>
                      <a:lnTo>
                        <a:pt x="590313" y="142194"/>
                      </a:lnTo>
                      <a:lnTo>
                        <a:pt x="715521" y="142194"/>
                      </a:lnTo>
                      <a:cubicBezTo>
                        <a:pt x="732727" y="142196"/>
                        <a:pt x="746694" y="128249"/>
                        <a:pt x="746694" y="111025"/>
                      </a:cubicBezTo>
                      <a:close/>
                      <a:moveTo>
                        <a:pt x="715521" y="241847"/>
                      </a:moveTo>
                      <a:lnTo>
                        <a:pt x="590313" y="241847"/>
                      </a:lnTo>
                      <a:lnTo>
                        <a:pt x="590313" y="304188"/>
                      </a:lnTo>
                      <a:lnTo>
                        <a:pt x="715521" y="304188"/>
                      </a:lnTo>
                      <a:cubicBezTo>
                        <a:pt x="732727" y="304188"/>
                        <a:pt x="746694" y="290229"/>
                        <a:pt x="746694" y="273015"/>
                      </a:cubicBezTo>
                      <a:cubicBezTo>
                        <a:pt x="746694" y="255801"/>
                        <a:pt x="732727" y="241847"/>
                        <a:pt x="715521" y="241847"/>
                      </a:cubicBezTo>
                      <a:close/>
                    </a:path>
                  </a:pathLst>
                </a:custGeom>
                <a:grpFill/>
                <a:ln w="9525" cap="flat">
                  <a:noFill/>
                  <a:prstDash val="solid"/>
                  <a:miter/>
                </a:ln>
              </p:spPr>
              <p:txBody>
                <a:bodyPr rtlCol="0" anchor="ctr"/>
                <a:lstStyle/>
                <a:p>
                  <a:endParaRPr lang="en-US"/>
                </a:p>
              </p:txBody>
            </p:sp>
            <p:sp>
              <p:nvSpPr>
                <p:cNvPr id="26" name="Oval 25">
                  <a:extLst>
                    <a:ext uri="{FF2B5EF4-FFF2-40B4-BE49-F238E27FC236}">
                      <a16:creationId xmlns:a16="http://schemas.microsoft.com/office/drawing/2014/main" id="{943D9D62-B5F5-455F-BB64-227163F636F9}"/>
                    </a:ext>
                  </a:extLst>
                </p:cNvPr>
                <p:cNvSpPr/>
                <p:nvPr/>
              </p:nvSpPr>
              <p:spPr>
                <a:xfrm>
                  <a:off x="8196840" y="823322"/>
                  <a:ext cx="55496" cy="554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07073EFA-6607-452B-A879-C73DD4C99809}"/>
                  </a:ext>
                </a:extLst>
              </p:cNvPr>
              <p:cNvGrpSpPr/>
              <p:nvPr/>
            </p:nvGrpSpPr>
            <p:grpSpPr>
              <a:xfrm flipV="1">
                <a:off x="4929157" y="3265944"/>
                <a:ext cx="297678" cy="578154"/>
                <a:chOff x="7987948" y="441131"/>
                <a:chExt cx="455609" cy="884893"/>
              </a:xfrm>
              <a:solidFill>
                <a:schemeClr val="bg1">
                  <a:lumMod val="85000"/>
                </a:schemeClr>
              </a:solidFill>
            </p:grpSpPr>
            <p:sp>
              <p:nvSpPr>
                <p:cNvPr id="29" name="Freeform: Shape 28">
                  <a:extLst>
                    <a:ext uri="{FF2B5EF4-FFF2-40B4-BE49-F238E27FC236}">
                      <a16:creationId xmlns:a16="http://schemas.microsoft.com/office/drawing/2014/main" id="{4D4FC1BD-542A-4365-8502-7957F691465C}"/>
                    </a:ext>
                  </a:extLst>
                </p:cNvPr>
                <p:cNvSpPr/>
                <p:nvPr/>
              </p:nvSpPr>
              <p:spPr>
                <a:xfrm rot="16200000">
                  <a:off x="7773306" y="655773"/>
                  <a:ext cx="884893" cy="455609"/>
                </a:xfrm>
                <a:custGeom>
                  <a:avLst/>
                  <a:gdLst>
                    <a:gd name="connsiteX0" fmla="*/ 576724 w 747554"/>
                    <a:gd name="connsiteY0" fmla="*/ 45224 h 384896"/>
                    <a:gd name="connsiteX1" fmla="*/ 576724 w 747554"/>
                    <a:gd name="connsiteY1" fmla="*/ 340948 h 384896"/>
                    <a:gd name="connsiteX2" fmla="*/ 532764 w 747554"/>
                    <a:gd name="connsiteY2" fmla="*/ 384909 h 384896"/>
                    <a:gd name="connsiteX3" fmla="*/ 488807 w 747554"/>
                    <a:gd name="connsiteY3" fmla="*/ 340948 h 384896"/>
                    <a:gd name="connsiteX4" fmla="*/ 488807 w 747554"/>
                    <a:gd name="connsiteY4" fmla="*/ 327975 h 384896"/>
                    <a:gd name="connsiteX5" fmla="*/ 476829 w 747554"/>
                    <a:gd name="connsiteY5" fmla="*/ 328965 h 384896"/>
                    <a:gd name="connsiteX6" fmla="*/ 340131 w 747554"/>
                    <a:gd name="connsiteY6" fmla="*/ 328965 h 384896"/>
                    <a:gd name="connsiteX7" fmla="*/ 260209 w 747554"/>
                    <a:gd name="connsiteY7" fmla="*/ 249043 h 384896"/>
                    <a:gd name="connsiteX8" fmla="*/ 260209 w 747554"/>
                    <a:gd name="connsiteY8" fmla="*/ 230659 h 384896"/>
                    <a:gd name="connsiteX9" fmla="*/ 225912 w 747554"/>
                    <a:gd name="connsiteY9" fmla="*/ 230659 h 384896"/>
                    <a:gd name="connsiteX10" fmla="*/ 201634 w 747554"/>
                    <a:gd name="connsiteY10" fmla="*/ 209888 h 384896"/>
                    <a:gd name="connsiteX11" fmla="*/ 1283 w 747554"/>
                    <a:gd name="connsiteY11" fmla="*/ 209888 h 384896"/>
                    <a:gd name="connsiteX12" fmla="*/ 1283 w 747554"/>
                    <a:gd name="connsiteY12" fmla="*/ 162190 h 384896"/>
                    <a:gd name="connsiteX13" fmla="*/ 202625 w 747554"/>
                    <a:gd name="connsiteY13" fmla="*/ 162190 h 384896"/>
                    <a:gd name="connsiteX14" fmla="*/ 225912 w 747554"/>
                    <a:gd name="connsiteY14" fmla="*/ 145405 h 384896"/>
                    <a:gd name="connsiteX15" fmla="*/ 260209 w 747554"/>
                    <a:gd name="connsiteY15" fmla="*/ 145405 h 384896"/>
                    <a:gd name="connsiteX16" fmla="*/ 260209 w 747554"/>
                    <a:gd name="connsiteY16" fmla="*/ 137145 h 384896"/>
                    <a:gd name="connsiteX17" fmla="*/ 340131 w 747554"/>
                    <a:gd name="connsiteY17" fmla="*/ 57223 h 384896"/>
                    <a:gd name="connsiteX18" fmla="*/ 476829 w 747554"/>
                    <a:gd name="connsiteY18" fmla="*/ 57223 h 384896"/>
                    <a:gd name="connsiteX19" fmla="*/ 488807 w 747554"/>
                    <a:gd name="connsiteY19" fmla="*/ 58220 h 384896"/>
                    <a:gd name="connsiteX20" fmla="*/ 488807 w 747554"/>
                    <a:gd name="connsiteY20" fmla="*/ 45242 h 384896"/>
                    <a:gd name="connsiteX21" fmla="*/ 532764 w 747554"/>
                    <a:gd name="connsiteY21" fmla="*/ 1283 h 384896"/>
                    <a:gd name="connsiteX22" fmla="*/ 576724 w 747554"/>
                    <a:gd name="connsiteY22" fmla="*/ 45224 h 384896"/>
                    <a:gd name="connsiteX23" fmla="*/ 746694 w 747554"/>
                    <a:gd name="connsiteY23" fmla="*/ 111025 h 384896"/>
                    <a:gd name="connsiteX24" fmla="*/ 715521 w 747554"/>
                    <a:gd name="connsiteY24" fmla="*/ 79853 h 384896"/>
                    <a:gd name="connsiteX25" fmla="*/ 590313 w 747554"/>
                    <a:gd name="connsiteY25" fmla="*/ 79853 h 384896"/>
                    <a:gd name="connsiteX26" fmla="*/ 590313 w 747554"/>
                    <a:gd name="connsiteY26" fmla="*/ 142194 h 384896"/>
                    <a:gd name="connsiteX27" fmla="*/ 715521 w 747554"/>
                    <a:gd name="connsiteY27" fmla="*/ 142194 h 384896"/>
                    <a:gd name="connsiteX28" fmla="*/ 746694 w 747554"/>
                    <a:gd name="connsiteY28" fmla="*/ 111025 h 384896"/>
                    <a:gd name="connsiteX29" fmla="*/ 715521 w 747554"/>
                    <a:gd name="connsiteY29" fmla="*/ 241847 h 384896"/>
                    <a:gd name="connsiteX30" fmla="*/ 590313 w 747554"/>
                    <a:gd name="connsiteY30" fmla="*/ 241847 h 384896"/>
                    <a:gd name="connsiteX31" fmla="*/ 590313 w 747554"/>
                    <a:gd name="connsiteY31" fmla="*/ 304188 h 384896"/>
                    <a:gd name="connsiteX32" fmla="*/ 715521 w 747554"/>
                    <a:gd name="connsiteY32" fmla="*/ 304188 h 384896"/>
                    <a:gd name="connsiteX33" fmla="*/ 746694 w 747554"/>
                    <a:gd name="connsiteY33" fmla="*/ 273015 h 384896"/>
                    <a:gd name="connsiteX34" fmla="*/ 715521 w 747554"/>
                    <a:gd name="connsiteY34" fmla="*/ 241847 h 3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7554" h="384896">
                      <a:moveTo>
                        <a:pt x="576724" y="45224"/>
                      </a:moveTo>
                      <a:lnTo>
                        <a:pt x="576724" y="340948"/>
                      </a:lnTo>
                      <a:cubicBezTo>
                        <a:pt x="576724" y="365219"/>
                        <a:pt x="557045" y="384909"/>
                        <a:pt x="532764" y="384909"/>
                      </a:cubicBezTo>
                      <a:cubicBezTo>
                        <a:pt x="508491" y="384909"/>
                        <a:pt x="488807" y="365219"/>
                        <a:pt x="488807" y="340948"/>
                      </a:cubicBezTo>
                      <a:lnTo>
                        <a:pt x="488807" y="327975"/>
                      </a:lnTo>
                      <a:cubicBezTo>
                        <a:pt x="484894" y="328567"/>
                        <a:pt x="480910" y="328965"/>
                        <a:pt x="476829" y="328965"/>
                      </a:cubicBezTo>
                      <a:lnTo>
                        <a:pt x="340131" y="328965"/>
                      </a:lnTo>
                      <a:cubicBezTo>
                        <a:pt x="295992" y="328965"/>
                        <a:pt x="260209" y="293190"/>
                        <a:pt x="260209" y="249043"/>
                      </a:cubicBezTo>
                      <a:lnTo>
                        <a:pt x="260209" y="230659"/>
                      </a:lnTo>
                      <a:lnTo>
                        <a:pt x="225912" y="230659"/>
                      </a:lnTo>
                      <a:cubicBezTo>
                        <a:pt x="210369" y="230659"/>
                        <a:pt x="204115" y="222309"/>
                        <a:pt x="201634" y="209888"/>
                      </a:cubicBezTo>
                      <a:lnTo>
                        <a:pt x="1283" y="209888"/>
                      </a:lnTo>
                      <a:lnTo>
                        <a:pt x="1283" y="162190"/>
                      </a:lnTo>
                      <a:lnTo>
                        <a:pt x="202625" y="162190"/>
                      </a:lnTo>
                      <a:cubicBezTo>
                        <a:pt x="205632" y="152000"/>
                        <a:pt x="212102" y="145405"/>
                        <a:pt x="225912" y="145405"/>
                      </a:cubicBezTo>
                      <a:lnTo>
                        <a:pt x="260209" y="145405"/>
                      </a:lnTo>
                      <a:lnTo>
                        <a:pt x="260209" y="137145"/>
                      </a:lnTo>
                      <a:cubicBezTo>
                        <a:pt x="260209" y="93013"/>
                        <a:pt x="295991" y="57223"/>
                        <a:pt x="340131" y="57223"/>
                      </a:cubicBezTo>
                      <a:lnTo>
                        <a:pt x="476829" y="57223"/>
                      </a:lnTo>
                      <a:cubicBezTo>
                        <a:pt x="480910" y="57223"/>
                        <a:pt x="484894" y="57635"/>
                        <a:pt x="488807" y="58220"/>
                      </a:cubicBezTo>
                      <a:lnTo>
                        <a:pt x="488807" y="45242"/>
                      </a:lnTo>
                      <a:cubicBezTo>
                        <a:pt x="488807" y="20971"/>
                        <a:pt x="508491" y="1283"/>
                        <a:pt x="532764" y="1283"/>
                      </a:cubicBezTo>
                      <a:cubicBezTo>
                        <a:pt x="557045" y="1285"/>
                        <a:pt x="576724" y="20952"/>
                        <a:pt x="576724" y="45224"/>
                      </a:cubicBezTo>
                      <a:close/>
                      <a:moveTo>
                        <a:pt x="746694" y="111025"/>
                      </a:moveTo>
                      <a:cubicBezTo>
                        <a:pt x="746694" y="93810"/>
                        <a:pt x="732727" y="79853"/>
                        <a:pt x="715521" y="79853"/>
                      </a:cubicBezTo>
                      <a:lnTo>
                        <a:pt x="590313" y="79853"/>
                      </a:lnTo>
                      <a:lnTo>
                        <a:pt x="590313" y="142194"/>
                      </a:lnTo>
                      <a:lnTo>
                        <a:pt x="715521" y="142194"/>
                      </a:lnTo>
                      <a:cubicBezTo>
                        <a:pt x="732727" y="142196"/>
                        <a:pt x="746694" y="128249"/>
                        <a:pt x="746694" y="111025"/>
                      </a:cubicBezTo>
                      <a:close/>
                      <a:moveTo>
                        <a:pt x="715521" y="241847"/>
                      </a:moveTo>
                      <a:lnTo>
                        <a:pt x="590313" y="241847"/>
                      </a:lnTo>
                      <a:lnTo>
                        <a:pt x="590313" y="304188"/>
                      </a:lnTo>
                      <a:lnTo>
                        <a:pt x="715521" y="304188"/>
                      </a:lnTo>
                      <a:cubicBezTo>
                        <a:pt x="732727" y="304188"/>
                        <a:pt x="746694" y="290229"/>
                        <a:pt x="746694" y="273015"/>
                      </a:cubicBezTo>
                      <a:cubicBezTo>
                        <a:pt x="746694" y="255801"/>
                        <a:pt x="732727" y="241847"/>
                        <a:pt x="715521" y="241847"/>
                      </a:cubicBezTo>
                      <a:close/>
                    </a:path>
                  </a:pathLst>
                </a:custGeom>
                <a:grpFill/>
                <a:ln w="9525" cap="flat">
                  <a:noFill/>
                  <a:prstDash val="solid"/>
                  <a:miter/>
                </a:ln>
              </p:spPr>
              <p:txBody>
                <a:bodyPr rtlCol="0" anchor="ctr"/>
                <a:lstStyle/>
                <a:p>
                  <a:endParaRPr lang="en-US"/>
                </a:p>
              </p:txBody>
            </p:sp>
            <p:sp>
              <p:nvSpPr>
                <p:cNvPr id="30" name="Oval 29">
                  <a:extLst>
                    <a:ext uri="{FF2B5EF4-FFF2-40B4-BE49-F238E27FC236}">
                      <a16:creationId xmlns:a16="http://schemas.microsoft.com/office/drawing/2014/main" id="{DA954340-B57E-4476-A213-6CCF71E1C644}"/>
                    </a:ext>
                  </a:extLst>
                </p:cNvPr>
                <p:cNvSpPr/>
                <p:nvPr/>
              </p:nvSpPr>
              <p:spPr>
                <a:xfrm>
                  <a:off x="8196840" y="823322"/>
                  <a:ext cx="55496" cy="554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11F08DCE-3727-4802-B531-05A96DB6B838}"/>
                  </a:ext>
                </a:extLst>
              </p:cNvPr>
              <p:cNvGrpSpPr/>
              <p:nvPr/>
            </p:nvGrpSpPr>
            <p:grpSpPr>
              <a:xfrm flipV="1">
                <a:off x="6056917" y="3265944"/>
                <a:ext cx="297678" cy="578154"/>
                <a:chOff x="7987948" y="441131"/>
                <a:chExt cx="455609" cy="884893"/>
              </a:xfrm>
              <a:solidFill>
                <a:schemeClr val="bg1">
                  <a:lumMod val="85000"/>
                </a:schemeClr>
              </a:solidFill>
            </p:grpSpPr>
            <p:sp>
              <p:nvSpPr>
                <p:cNvPr id="32" name="Freeform: Shape 31">
                  <a:extLst>
                    <a:ext uri="{FF2B5EF4-FFF2-40B4-BE49-F238E27FC236}">
                      <a16:creationId xmlns:a16="http://schemas.microsoft.com/office/drawing/2014/main" id="{FE6F5992-30E9-4175-93D5-9356444D0853}"/>
                    </a:ext>
                  </a:extLst>
                </p:cNvPr>
                <p:cNvSpPr/>
                <p:nvPr/>
              </p:nvSpPr>
              <p:spPr>
                <a:xfrm rot="16200000">
                  <a:off x="7773306" y="655773"/>
                  <a:ext cx="884893" cy="455609"/>
                </a:xfrm>
                <a:custGeom>
                  <a:avLst/>
                  <a:gdLst>
                    <a:gd name="connsiteX0" fmla="*/ 576724 w 747554"/>
                    <a:gd name="connsiteY0" fmla="*/ 45224 h 384896"/>
                    <a:gd name="connsiteX1" fmla="*/ 576724 w 747554"/>
                    <a:gd name="connsiteY1" fmla="*/ 340948 h 384896"/>
                    <a:gd name="connsiteX2" fmla="*/ 532764 w 747554"/>
                    <a:gd name="connsiteY2" fmla="*/ 384909 h 384896"/>
                    <a:gd name="connsiteX3" fmla="*/ 488807 w 747554"/>
                    <a:gd name="connsiteY3" fmla="*/ 340948 h 384896"/>
                    <a:gd name="connsiteX4" fmla="*/ 488807 w 747554"/>
                    <a:gd name="connsiteY4" fmla="*/ 327975 h 384896"/>
                    <a:gd name="connsiteX5" fmla="*/ 476829 w 747554"/>
                    <a:gd name="connsiteY5" fmla="*/ 328965 h 384896"/>
                    <a:gd name="connsiteX6" fmla="*/ 340131 w 747554"/>
                    <a:gd name="connsiteY6" fmla="*/ 328965 h 384896"/>
                    <a:gd name="connsiteX7" fmla="*/ 260209 w 747554"/>
                    <a:gd name="connsiteY7" fmla="*/ 249043 h 384896"/>
                    <a:gd name="connsiteX8" fmla="*/ 260209 w 747554"/>
                    <a:gd name="connsiteY8" fmla="*/ 230659 h 384896"/>
                    <a:gd name="connsiteX9" fmla="*/ 225912 w 747554"/>
                    <a:gd name="connsiteY9" fmla="*/ 230659 h 384896"/>
                    <a:gd name="connsiteX10" fmla="*/ 201634 w 747554"/>
                    <a:gd name="connsiteY10" fmla="*/ 209888 h 384896"/>
                    <a:gd name="connsiteX11" fmla="*/ 1283 w 747554"/>
                    <a:gd name="connsiteY11" fmla="*/ 209888 h 384896"/>
                    <a:gd name="connsiteX12" fmla="*/ 1283 w 747554"/>
                    <a:gd name="connsiteY12" fmla="*/ 162190 h 384896"/>
                    <a:gd name="connsiteX13" fmla="*/ 202625 w 747554"/>
                    <a:gd name="connsiteY13" fmla="*/ 162190 h 384896"/>
                    <a:gd name="connsiteX14" fmla="*/ 225912 w 747554"/>
                    <a:gd name="connsiteY14" fmla="*/ 145405 h 384896"/>
                    <a:gd name="connsiteX15" fmla="*/ 260209 w 747554"/>
                    <a:gd name="connsiteY15" fmla="*/ 145405 h 384896"/>
                    <a:gd name="connsiteX16" fmla="*/ 260209 w 747554"/>
                    <a:gd name="connsiteY16" fmla="*/ 137145 h 384896"/>
                    <a:gd name="connsiteX17" fmla="*/ 340131 w 747554"/>
                    <a:gd name="connsiteY17" fmla="*/ 57223 h 384896"/>
                    <a:gd name="connsiteX18" fmla="*/ 476829 w 747554"/>
                    <a:gd name="connsiteY18" fmla="*/ 57223 h 384896"/>
                    <a:gd name="connsiteX19" fmla="*/ 488807 w 747554"/>
                    <a:gd name="connsiteY19" fmla="*/ 58220 h 384896"/>
                    <a:gd name="connsiteX20" fmla="*/ 488807 w 747554"/>
                    <a:gd name="connsiteY20" fmla="*/ 45242 h 384896"/>
                    <a:gd name="connsiteX21" fmla="*/ 532764 w 747554"/>
                    <a:gd name="connsiteY21" fmla="*/ 1283 h 384896"/>
                    <a:gd name="connsiteX22" fmla="*/ 576724 w 747554"/>
                    <a:gd name="connsiteY22" fmla="*/ 45224 h 384896"/>
                    <a:gd name="connsiteX23" fmla="*/ 746694 w 747554"/>
                    <a:gd name="connsiteY23" fmla="*/ 111025 h 384896"/>
                    <a:gd name="connsiteX24" fmla="*/ 715521 w 747554"/>
                    <a:gd name="connsiteY24" fmla="*/ 79853 h 384896"/>
                    <a:gd name="connsiteX25" fmla="*/ 590313 w 747554"/>
                    <a:gd name="connsiteY25" fmla="*/ 79853 h 384896"/>
                    <a:gd name="connsiteX26" fmla="*/ 590313 w 747554"/>
                    <a:gd name="connsiteY26" fmla="*/ 142194 h 384896"/>
                    <a:gd name="connsiteX27" fmla="*/ 715521 w 747554"/>
                    <a:gd name="connsiteY27" fmla="*/ 142194 h 384896"/>
                    <a:gd name="connsiteX28" fmla="*/ 746694 w 747554"/>
                    <a:gd name="connsiteY28" fmla="*/ 111025 h 384896"/>
                    <a:gd name="connsiteX29" fmla="*/ 715521 w 747554"/>
                    <a:gd name="connsiteY29" fmla="*/ 241847 h 384896"/>
                    <a:gd name="connsiteX30" fmla="*/ 590313 w 747554"/>
                    <a:gd name="connsiteY30" fmla="*/ 241847 h 384896"/>
                    <a:gd name="connsiteX31" fmla="*/ 590313 w 747554"/>
                    <a:gd name="connsiteY31" fmla="*/ 304188 h 384896"/>
                    <a:gd name="connsiteX32" fmla="*/ 715521 w 747554"/>
                    <a:gd name="connsiteY32" fmla="*/ 304188 h 384896"/>
                    <a:gd name="connsiteX33" fmla="*/ 746694 w 747554"/>
                    <a:gd name="connsiteY33" fmla="*/ 273015 h 384896"/>
                    <a:gd name="connsiteX34" fmla="*/ 715521 w 747554"/>
                    <a:gd name="connsiteY34" fmla="*/ 241847 h 3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7554" h="384896">
                      <a:moveTo>
                        <a:pt x="576724" y="45224"/>
                      </a:moveTo>
                      <a:lnTo>
                        <a:pt x="576724" y="340948"/>
                      </a:lnTo>
                      <a:cubicBezTo>
                        <a:pt x="576724" y="365219"/>
                        <a:pt x="557045" y="384909"/>
                        <a:pt x="532764" y="384909"/>
                      </a:cubicBezTo>
                      <a:cubicBezTo>
                        <a:pt x="508491" y="384909"/>
                        <a:pt x="488807" y="365219"/>
                        <a:pt x="488807" y="340948"/>
                      </a:cubicBezTo>
                      <a:lnTo>
                        <a:pt x="488807" y="327975"/>
                      </a:lnTo>
                      <a:cubicBezTo>
                        <a:pt x="484894" y="328567"/>
                        <a:pt x="480910" y="328965"/>
                        <a:pt x="476829" y="328965"/>
                      </a:cubicBezTo>
                      <a:lnTo>
                        <a:pt x="340131" y="328965"/>
                      </a:lnTo>
                      <a:cubicBezTo>
                        <a:pt x="295992" y="328965"/>
                        <a:pt x="260209" y="293190"/>
                        <a:pt x="260209" y="249043"/>
                      </a:cubicBezTo>
                      <a:lnTo>
                        <a:pt x="260209" y="230659"/>
                      </a:lnTo>
                      <a:lnTo>
                        <a:pt x="225912" y="230659"/>
                      </a:lnTo>
                      <a:cubicBezTo>
                        <a:pt x="210369" y="230659"/>
                        <a:pt x="204115" y="222309"/>
                        <a:pt x="201634" y="209888"/>
                      </a:cubicBezTo>
                      <a:lnTo>
                        <a:pt x="1283" y="209888"/>
                      </a:lnTo>
                      <a:lnTo>
                        <a:pt x="1283" y="162190"/>
                      </a:lnTo>
                      <a:lnTo>
                        <a:pt x="202625" y="162190"/>
                      </a:lnTo>
                      <a:cubicBezTo>
                        <a:pt x="205632" y="152000"/>
                        <a:pt x="212102" y="145405"/>
                        <a:pt x="225912" y="145405"/>
                      </a:cubicBezTo>
                      <a:lnTo>
                        <a:pt x="260209" y="145405"/>
                      </a:lnTo>
                      <a:lnTo>
                        <a:pt x="260209" y="137145"/>
                      </a:lnTo>
                      <a:cubicBezTo>
                        <a:pt x="260209" y="93013"/>
                        <a:pt x="295991" y="57223"/>
                        <a:pt x="340131" y="57223"/>
                      </a:cubicBezTo>
                      <a:lnTo>
                        <a:pt x="476829" y="57223"/>
                      </a:lnTo>
                      <a:cubicBezTo>
                        <a:pt x="480910" y="57223"/>
                        <a:pt x="484894" y="57635"/>
                        <a:pt x="488807" y="58220"/>
                      </a:cubicBezTo>
                      <a:lnTo>
                        <a:pt x="488807" y="45242"/>
                      </a:lnTo>
                      <a:cubicBezTo>
                        <a:pt x="488807" y="20971"/>
                        <a:pt x="508491" y="1283"/>
                        <a:pt x="532764" y="1283"/>
                      </a:cubicBezTo>
                      <a:cubicBezTo>
                        <a:pt x="557045" y="1285"/>
                        <a:pt x="576724" y="20952"/>
                        <a:pt x="576724" y="45224"/>
                      </a:cubicBezTo>
                      <a:close/>
                      <a:moveTo>
                        <a:pt x="746694" y="111025"/>
                      </a:moveTo>
                      <a:cubicBezTo>
                        <a:pt x="746694" y="93810"/>
                        <a:pt x="732727" y="79853"/>
                        <a:pt x="715521" y="79853"/>
                      </a:cubicBezTo>
                      <a:lnTo>
                        <a:pt x="590313" y="79853"/>
                      </a:lnTo>
                      <a:lnTo>
                        <a:pt x="590313" y="142194"/>
                      </a:lnTo>
                      <a:lnTo>
                        <a:pt x="715521" y="142194"/>
                      </a:lnTo>
                      <a:cubicBezTo>
                        <a:pt x="732727" y="142196"/>
                        <a:pt x="746694" y="128249"/>
                        <a:pt x="746694" y="111025"/>
                      </a:cubicBezTo>
                      <a:close/>
                      <a:moveTo>
                        <a:pt x="715521" y="241847"/>
                      </a:moveTo>
                      <a:lnTo>
                        <a:pt x="590313" y="241847"/>
                      </a:lnTo>
                      <a:lnTo>
                        <a:pt x="590313" y="304188"/>
                      </a:lnTo>
                      <a:lnTo>
                        <a:pt x="715521" y="304188"/>
                      </a:lnTo>
                      <a:cubicBezTo>
                        <a:pt x="732727" y="304188"/>
                        <a:pt x="746694" y="290229"/>
                        <a:pt x="746694" y="273015"/>
                      </a:cubicBezTo>
                      <a:cubicBezTo>
                        <a:pt x="746694" y="255801"/>
                        <a:pt x="732727" y="241847"/>
                        <a:pt x="715521" y="241847"/>
                      </a:cubicBezTo>
                      <a:close/>
                    </a:path>
                  </a:pathLst>
                </a:custGeom>
                <a:grpFill/>
                <a:ln w="9525" cap="flat">
                  <a:noFill/>
                  <a:prstDash val="solid"/>
                  <a:miter/>
                </a:ln>
              </p:spPr>
              <p:txBody>
                <a:bodyPr rtlCol="0" anchor="ctr"/>
                <a:lstStyle/>
                <a:p>
                  <a:endParaRPr lang="en-US"/>
                </a:p>
              </p:txBody>
            </p:sp>
            <p:sp>
              <p:nvSpPr>
                <p:cNvPr id="33" name="Oval 32">
                  <a:extLst>
                    <a:ext uri="{FF2B5EF4-FFF2-40B4-BE49-F238E27FC236}">
                      <a16:creationId xmlns:a16="http://schemas.microsoft.com/office/drawing/2014/main" id="{5818FFC1-7687-4311-89EE-A437E5754529}"/>
                    </a:ext>
                  </a:extLst>
                </p:cNvPr>
                <p:cNvSpPr/>
                <p:nvPr/>
              </p:nvSpPr>
              <p:spPr>
                <a:xfrm>
                  <a:off x="8196840" y="823322"/>
                  <a:ext cx="55496" cy="554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7D2D6A80-F6E4-4C9E-8BA8-23CFE74ED82A}"/>
                  </a:ext>
                </a:extLst>
              </p:cNvPr>
              <p:cNvGrpSpPr/>
              <p:nvPr/>
            </p:nvGrpSpPr>
            <p:grpSpPr>
              <a:xfrm flipV="1">
                <a:off x="7184677" y="3265943"/>
                <a:ext cx="297678" cy="578154"/>
                <a:chOff x="7987948" y="441131"/>
                <a:chExt cx="455609" cy="884893"/>
              </a:xfrm>
              <a:solidFill>
                <a:schemeClr val="bg1">
                  <a:lumMod val="85000"/>
                </a:schemeClr>
              </a:solidFill>
            </p:grpSpPr>
            <p:sp>
              <p:nvSpPr>
                <p:cNvPr id="35" name="Freeform: Shape 34">
                  <a:extLst>
                    <a:ext uri="{FF2B5EF4-FFF2-40B4-BE49-F238E27FC236}">
                      <a16:creationId xmlns:a16="http://schemas.microsoft.com/office/drawing/2014/main" id="{394119B9-D51C-47CA-8006-9F3D703E8F37}"/>
                    </a:ext>
                  </a:extLst>
                </p:cNvPr>
                <p:cNvSpPr/>
                <p:nvPr/>
              </p:nvSpPr>
              <p:spPr>
                <a:xfrm rot="16200000">
                  <a:off x="7773306" y="655773"/>
                  <a:ext cx="884893" cy="455609"/>
                </a:xfrm>
                <a:custGeom>
                  <a:avLst/>
                  <a:gdLst>
                    <a:gd name="connsiteX0" fmla="*/ 576724 w 747554"/>
                    <a:gd name="connsiteY0" fmla="*/ 45224 h 384896"/>
                    <a:gd name="connsiteX1" fmla="*/ 576724 w 747554"/>
                    <a:gd name="connsiteY1" fmla="*/ 340948 h 384896"/>
                    <a:gd name="connsiteX2" fmla="*/ 532764 w 747554"/>
                    <a:gd name="connsiteY2" fmla="*/ 384909 h 384896"/>
                    <a:gd name="connsiteX3" fmla="*/ 488807 w 747554"/>
                    <a:gd name="connsiteY3" fmla="*/ 340948 h 384896"/>
                    <a:gd name="connsiteX4" fmla="*/ 488807 w 747554"/>
                    <a:gd name="connsiteY4" fmla="*/ 327975 h 384896"/>
                    <a:gd name="connsiteX5" fmla="*/ 476829 w 747554"/>
                    <a:gd name="connsiteY5" fmla="*/ 328965 h 384896"/>
                    <a:gd name="connsiteX6" fmla="*/ 340131 w 747554"/>
                    <a:gd name="connsiteY6" fmla="*/ 328965 h 384896"/>
                    <a:gd name="connsiteX7" fmla="*/ 260209 w 747554"/>
                    <a:gd name="connsiteY7" fmla="*/ 249043 h 384896"/>
                    <a:gd name="connsiteX8" fmla="*/ 260209 w 747554"/>
                    <a:gd name="connsiteY8" fmla="*/ 230659 h 384896"/>
                    <a:gd name="connsiteX9" fmla="*/ 225912 w 747554"/>
                    <a:gd name="connsiteY9" fmla="*/ 230659 h 384896"/>
                    <a:gd name="connsiteX10" fmla="*/ 201634 w 747554"/>
                    <a:gd name="connsiteY10" fmla="*/ 209888 h 384896"/>
                    <a:gd name="connsiteX11" fmla="*/ 1283 w 747554"/>
                    <a:gd name="connsiteY11" fmla="*/ 209888 h 384896"/>
                    <a:gd name="connsiteX12" fmla="*/ 1283 w 747554"/>
                    <a:gd name="connsiteY12" fmla="*/ 162190 h 384896"/>
                    <a:gd name="connsiteX13" fmla="*/ 202625 w 747554"/>
                    <a:gd name="connsiteY13" fmla="*/ 162190 h 384896"/>
                    <a:gd name="connsiteX14" fmla="*/ 225912 w 747554"/>
                    <a:gd name="connsiteY14" fmla="*/ 145405 h 384896"/>
                    <a:gd name="connsiteX15" fmla="*/ 260209 w 747554"/>
                    <a:gd name="connsiteY15" fmla="*/ 145405 h 384896"/>
                    <a:gd name="connsiteX16" fmla="*/ 260209 w 747554"/>
                    <a:gd name="connsiteY16" fmla="*/ 137145 h 384896"/>
                    <a:gd name="connsiteX17" fmla="*/ 340131 w 747554"/>
                    <a:gd name="connsiteY17" fmla="*/ 57223 h 384896"/>
                    <a:gd name="connsiteX18" fmla="*/ 476829 w 747554"/>
                    <a:gd name="connsiteY18" fmla="*/ 57223 h 384896"/>
                    <a:gd name="connsiteX19" fmla="*/ 488807 w 747554"/>
                    <a:gd name="connsiteY19" fmla="*/ 58220 h 384896"/>
                    <a:gd name="connsiteX20" fmla="*/ 488807 w 747554"/>
                    <a:gd name="connsiteY20" fmla="*/ 45242 h 384896"/>
                    <a:gd name="connsiteX21" fmla="*/ 532764 w 747554"/>
                    <a:gd name="connsiteY21" fmla="*/ 1283 h 384896"/>
                    <a:gd name="connsiteX22" fmla="*/ 576724 w 747554"/>
                    <a:gd name="connsiteY22" fmla="*/ 45224 h 384896"/>
                    <a:gd name="connsiteX23" fmla="*/ 746694 w 747554"/>
                    <a:gd name="connsiteY23" fmla="*/ 111025 h 384896"/>
                    <a:gd name="connsiteX24" fmla="*/ 715521 w 747554"/>
                    <a:gd name="connsiteY24" fmla="*/ 79853 h 384896"/>
                    <a:gd name="connsiteX25" fmla="*/ 590313 w 747554"/>
                    <a:gd name="connsiteY25" fmla="*/ 79853 h 384896"/>
                    <a:gd name="connsiteX26" fmla="*/ 590313 w 747554"/>
                    <a:gd name="connsiteY26" fmla="*/ 142194 h 384896"/>
                    <a:gd name="connsiteX27" fmla="*/ 715521 w 747554"/>
                    <a:gd name="connsiteY27" fmla="*/ 142194 h 384896"/>
                    <a:gd name="connsiteX28" fmla="*/ 746694 w 747554"/>
                    <a:gd name="connsiteY28" fmla="*/ 111025 h 384896"/>
                    <a:gd name="connsiteX29" fmla="*/ 715521 w 747554"/>
                    <a:gd name="connsiteY29" fmla="*/ 241847 h 384896"/>
                    <a:gd name="connsiteX30" fmla="*/ 590313 w 747554"/>
                    <a:gd name="connsiteY30" fmla="*/ 241847 h 384896"/>
                    <a:gd name="connsiteX31" fmla="*/ 590313 w 747554"/>
                    <a:gd name="connsiteY31" fmla="*/ 304188 h 384896"/>
                    <a:gd name="connsiteX32" fmla="*/ 715521 w 747554"/>
                    <a:gd name="connsiteY32" fmla="*/ 304188 h 384896"/>
                    <a:gd name="connsiteX33" fmla="*/ 746694 w 747554"/>
                    <a:gd name="connsiteY33" fmla="*/ 273015 h 384896"/>
                    <a:gd name="connsiteX34" fmla="*/ 715521 w 747554"/>
                    <a:gd name="connsiteY34" fmla="*/ 241847 h 3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7554" h="384896">
                      <a:moveTo>
                        <a:pt x="576724" y="45224"/>
                      </a:moveTo>
                      <a:lnTo>
                        <a:pt x="576724" y="340948"/>
                      </a:lnTo>
                      <a:cubicBezTo>
                        <a:pt x="576724" y="365219"/>
                        <a:pt x="557045" y="384909"/>
                        <a:pt x="532764" y="384909"/>
                      </a:cubicBezTo>
                      <a:cubicBezTo>
                        <a:pt x="508491" y="384909"/>
                        <a:pt x="488807" y="365219"/>
                        <a:pt x="488807" y="340948"/>
                      </a:cubicBezTo>
                      <a:lnTo>
                        <a:pt x="488807" y="327975"/>
                      </a:lnTo>
                      <a:cubicBezTo>
                        <a:pt x="484894" y="328567"/>
                        <a:pt x="480910" y="328965"/>
                        <a:pt x="476829" y="328965"/>
                      </a:cubicBezTo>
                      <a:lnTo>
                        <a:pt x="340131" y="328965"/>
                      </a:lnTo>
                      <a:cubicBezTo>
                        <a:pt x="295992" y="328965"/>
                        <a:pt x="260209" y="293190"/>
                        <a:pt x="260209" y="249043"/>
                      </a:cubicBezTo>
                      <a:lnTo>
                        <a:pt x="260209" y="230659"/>
                      </a:lnTo>
                      <a:lnTo>
                        <a:pt x="225912" y="230659"/>
                      </a:lnTo>
                      <a:cubicBezTo>
                        <a:pt x="210369" y="230659"/>
                        <a:pt x="204115" y="222309"/>
                        <a:pt x="201634" y="209888"/>
                      </a:cubicBezTo>
                      <a:lnTo>
                        <a:pt x="1283" y="209888"/>
                      </a:lnTo>
                      <a:lnTo>
                        <a:pt x="1283" y="162190"/>
                      </a:lnTo>
                      <a:lnTo>
                        <a:pt x="202625" y="162190"/>
                      </a:lnTo>
                      <a:cubicBezTo>
                        <a:pt x="205632" y="152000"/>
                        <a:pt x="212102" y="145405"/>
                        <a:pt x="225912" y="145405"/>
                      </a:cubicBezTo>
                      <a:lnTo>
                        <a:pt x="260209" y="145405"/>
                      </a:lnTo>
                      <a:lnTo>
                        <a:pt x="260209" y="137145"/>
                      </a:lnTo>
                      <a:cubicBezTo>
                        <a:pt x="260209" y="93013"/>
                        <a:pt x="295991" y="57223"/>
                        <a:pt x="340131" y="57223"/>
                      </a:cubicBezTo>
                      <a:lnTo>
                        <a:pt x="476829" y="57223"/>
                      </a:lnTo>
                      <a:cubicBezTo>
                        <a:pt x="480910" y="57223"/>
                        <a:pt x="484894" y="57635"/>
                        <a:pt x="488807" y="58220"/>
                      </a:cubicBezTo>
                      <a:lnTo>
                        <a:pt x="488807" y="45242"/>
                      </a:lnTo>
                      <a:cubicBezTo>
                        <a:pt x="488807" y="20971"/>
                        <a:pt x="508491" y="1283"/>
                        <a:pt x="532764" y="1283"/>
                      </a:cubicBezTo>
                      <a:cubicBezTo>
                        <a:pt x="557045" y="1285"/>
                        <a:pt x="576724" y="20952"/>
                        <a:pt x="576724" y="45224"/>
                      </a:cubicBezTo>
                      <a:close/>
                      <a:moveTo>
                        <a:pt x="746694" y="111025"/>
                      </a:moveTo>
                      <a:cubicBezTo>
                        <a:pt x="746694" y="93810"/>
                        <a:pt x="732727" y="79853"/>
                        <a:pt x="715521" y="79853"/>
                      </a:cubicBezTo>
                      <a:lnTo>
                        <a:pt x="590313" y="79853"/>
                      </a:lnTo>
                      <a:lnTo>
                        <a:pt x="590313" y="142194"/>
                      </a:lnTo>
                      <a:lnTo>
                        <a:pt x="715521" y="142194"/>
                      </a:lnTo>
                      <a:cubicBezTo>
                        <a:pt x="732727" y="142196"/>
                        <a:pt x="746694" y="128249"/>
                        <a:pt x="746694" y="111025"/>
                      </a:cubicBezTo>
                      <a:close/>
                      <a:moveTo>
                        <a:pt x="715521" y="241847"/>
                      </a:moveTo>
                      <a:lnTo>
                        <a:pt x="590313" y="241847"/>
                      </a:lnTo>
                      <a:lnTo>
                        <a:pt x="590313" y="304188"/>
                      </a:lnTo>
                      <a:lnTo>
                        <a:pt x="715521" y="304188"/>
                      </a:lnTo>
                      <a:cubicBezTo>
                        <a:pt x="732727" y="304188"/>
                        <a:pt x="746694" y="290229"/>
                        <a:pt x="746694" y="273015"/>
                      </a:cubicBezTo>
                      <a:cubicBezTo>
                        <a:pt x="746694" y="255801"/>
                        <a:pt x="732727" y="241847"/>
                        <a:pt x="715521" y="241847"/>
                      </a:cubicBezTo>
                      <a:close/>
                    </a:path>
                  </a:pathLst>
                </a:custGeom>
                <a:grpFill/>
                <a:ln w="9525" cap="flat">
                  <a:noFill/>
                  <a:prstDash val="solid"/>
                  <a:miter/>
                </a:ln>
              </p:spPr>
              <p:txBody>
                <a:bodyPr rtlCol="0" anchor="ctr"/>
                <a:lstStyle/>
                <a:p>
                  <a:endParaRPr lang="en-US"/>
                </a:p>
              </p:txBody>
            </p:sp>
            <p:sp>
              <p:nvSpPr>
                <p:cNvPr id="36" name="Oval 35">
                  <a:extLst>
                    <a:ext uri="{FF2B5EF4-FFF2-40B4-BE49-F238E27FC236}">
                      <a16:creationId xmlns:a16="http://schemas.microsoft.com/office/drawing/2014/main" id="{B79550A5-619D-4959-B0C8-060D37D5D5DD}"/>
                    </a:ext>
                  </a:extLst>
                </p:cNvPr>
                <p:cNvSpPr/>
                <p:nvPr/>
              </p:nvSpPr>
              <p:spPr>
                <a:xfrm>
                  <a:off x="8196840" y="823322"/>
                  <a:ext cx="55496" cy="554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4A948608-197C-B946-8AB2-B46D99BAA56A}"/>
                </a:ext>
              </a:extLst>
            </p:cNvPr>
            <p:cNvGrpSpPr/>
            <p:nvPr/>
          </p:nvGrpSpPr>
          <p:grpSpPr>
            <a:xfrm>
              <a:off x="1181846" y="1988881"/>
              <a:ext cx="6811722" cy="1232151"/>
              <a:chOff x="1181846" y="3908599"/>
              <a:chExt cx="6811722" cy="1232151"/>
            </a:xfrm>
          </p:grpSpPr>
          <p:sp>
            <p:nvSpPr>
              <p:cNvPr id="23" name="Rectangle: Rounded Corners 22">
                <a:extLst>
                  <a:ext uri="{FF2B5EF4-FFF2-40B4-BE49-F238E27FC236}">
                    <a16:creationId xmlns:a16="http://schemas.microsoft.com/office/drawing/2014/main" id="{B63F9373-2785-4295-BFEF-5D88847832D6}"/>
                  </a:ext>
                </a:extLst>
              </p:cNvPr>
              <p:cNvSpPr/>
              <p:nvPr/>
            </p:nvSpPr>
            <p:spPr>
              <a:xfrm>
                <a:off x="1181846" y="3908599"/>
                <a:ext cx="6811722" cy="1232151"/>
              </a:xfrm>
              <a:prstGeom prst="roundRect">
                <a:avLst>
                  <a:gd name="adj" fmla="val 12458"/>
                </a:avLst>
              </a:prstGeom>
              <a:solidFill>
                <a:schemeClr val="accent3"/>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F965172-DFC4-4BB5-A83B-0B8550193FD8}"/>
                  </a:ext>
                </a:extLst>
              </p:cNvPr>
              <p:cNvSpPr txBox="1"/>
              <p:nvPr/>
            </p:nvSpPr>
            <p:spPr>
              <a:xfrm>
                <a:off x="3296725" y="4692696"/>
                <a:ext cx="1167307" cy="338554"/>
              </a:xfrm>
              <a:prstGeom prst="rect">
                <a:avLst/>
              </a:prstGeom>
              <a:noFill/>
            </p:spPr>
            <p:txBody>
              <a:bodyPr wrap="none" rtlCol="0">
                <a:spAutoFit/>
              </a:bodyPr>
              <a:lstStyle/>
              <a:p>
                <a:r>
                  <a:rPr lang="fr-FR" sz="1600" b="1" dirty="0">
                    <a:solidFill>
                      <a:schemeClr val="bg1"/>
                    </a:solidFill>
                  </a:rPr>
                  <a:t>Identité(s)</a:t>
                </a:r>
              </a:p>
            </p:txBody>
          </p:sp>
          <p:sp>
            <p:nvSpPr>
              <p:cNvPr id="47" name="Freeform 5">
                <a:extLst>
                  <a:ext uri="{FF2B5EF4-FFF2-40B4-BE49-F238E27FC236}">
                    <a16:creationId xmlns:a16="http://schemas.microsoft.com/office/drawing/2014/main" id="{3321CC70-9B9F-414F-91FF-C8A2AF1E6601}"/>
                  </a:ext>
                </a:extLst>
              </p:cNvPr>
              <p:cNvSpPr>
                <a:spLocks/>
              </p:cNvSpPr>
              <p:nvPr/>
            </p:nvSpPr>
            <p:spPr bwMode="auto">
              <a:xfrm>
                <a:off x="4946593" y="4189173"/>
                <a:ext cx="225838" cy="399420"/>
              </a:xfrm>
              <a:custGeom>
                <a:avLst/>
                <a:gdLst>
                  <a:gd name="T0" fmla="*/ 35 w 38"/>
                  <a:gd name="T1" fmla="*/ 65 h 69"/>
                  <a:gd name="T2" fmla="*/ 38 w 38"/>
                  <a:gd name="T3" fmla="*/ 62 h 69"/>
                  <a:gd name="T4" fmla="*/ 38 w 38"/>
                  <a:gd name="T5" fmla="*/ 16 h 69"/>
                  <a:gd name="T6" fmla="*/ 35 w 38"/>
                  <a:gd name="T7" fmla="*/ 12 h 69"/>
                  <a:gd name="T8" fmla="*/ 29 w 38"/>
                  <a:gd name="T9" fmla="*/ 12 h 69"/>
                  <a:gd name="T10" fmla="*/ 29 w 38"/>
                  <a:gd name="T11" fmla="*/ 4 h 69"/>
                  <a:gd name="T12" fmla="*/ 30 w 38"/>
                  <a:gd name="T13" fmla="*/ 4 h 69"/>
                  <a:gd name="T14" fmla="*/ 30 w 38"/>
                  <a:gd name="T15" fmla="*/ 0 h 69"/>
                  <a:gd name="T16" fmla="*/ 27 w 38"/>
                  <a:gd name="T17" fmla="*/ 0 h 69"/>
                  <a:gd name="T18" fmla="*/ 27 w 38"/>
                  <a:gd name="T19" fmla="*/ 3 h 69"/>
                  <a:gd name="T20" fmla="*/ 26 w 38"/>
                  <a:gd name="T21" fmla="*/ 4 h 69"/>
                  <a:gd name="T22" fmla="*/ 26 w 38"/>
                  <a:gd name="T23" fmla="*/ 12 h 69"/>
                  <a:gd name="T24" fmla="*/ 12 w 38"/>
                  <a:gd name="T25" fmla="*/ 12 h 69"/>
                  <a:gd name="T26" fmla="*/ 12 w 38"/>
                  <a:gd name="T27" fmla="*/ 4 h 69"/>
                  <a:gd name="T28" fmla="*/ 28 w 38"/>
                  <a:gd name="T29" fmla="*/ 4 h 69"/>
                  <a:gd name="T30" fmla="*/ 28 w 38"/>
                  <a:gd name="T31" fmla="*/ 3 h 69"/>
                  <a:gd name="T32" fmla="*/ 28 w 38"/>
                  <a:gd name="T33" fmla="*/ 0 h 69"/>
                  <a:gd name="T34" fmla="*/ 8 w 38"/>
                  <a:gd name="T35" fmla="*/ 0 h 69"/>
                  <a:gd name="T36" fmla="*/ 8 w 38"/>
                  <a:gd name="T37" fmla="*/ 4 h 69"/>
                  <a:gd name="T38" fmla="*/ 10 w 38"/>
                  <a:gd name="T39" fmla="*/ 4 h 69"/>
                  <a:gd name="T40" fmla="*/ 10 w 38"/>
                  <a:gd name="T41" fmla="*/ 12 h 69"/>
                  <a:gd name="T42" fmla="*/ 4 w 38"/>
                  <a:gd name="T43" fmla="*/ 12 h 69"/>
                  <a:gd name="T44" fmla="*/ 0 w 38"/>
                  <a:gd name="T45" fmla="*/ 16 h 69"/>
                  <a:gd name="T46" fmla="*/ 0 w 38"/>
                  <a:gd name="T47" fmla="*/ 62 h 69"/>
                  <a:gd name="T48" fmla="*/ 4 w 38"/>
                  <a:gd name="T49" fmla="*/ 65 h 69"/>
                  <a:gd name="T50" fmla="*/ 4 w 38"/>
                  <a:gd name="T51" fmla="*/ 67 h 69"/>
                  <a:gd name="T52" fmla="*/ 6 w 38"/>
                  <a:gd name="T53" fmla="*/ 69 h 69"/>
                  <a:gd name="T54" fmla="*/ 8 w 38"/>
                  <a:gd name="T55" fmla="*/ 67 h 69"/>
                  <a:gd name="T56" fmla="*/ 8 w 38"/>
                  <a:gd name="T57" fmla="*/ 65 h 69"/>
                  <a:gd name="T58" fmla="*/ 30 w 38"/>
                  <a:gd name="T59" fmla="*/ 65 h 69"/>
                  <a:gd name="T60" fmla="*/ 30 w 38"/>
                  <a:gd name="T61" fmla="*/ 67 h 69"/>
                  <a:gd name="T62" fmla="*/ 33 w 38"/>
                  <a:gd name="T63" fmla="*/ 69 h 69"/>
                  <a:gd name="T64" fmla="*/ 35 w 38"/>
                  <a:gd name="T65" fmla="*/ 67 h 69"/>
                  <a:gd name="T66" fmla="*/ 35 w 38"/>
                  <a:gd name="T67"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69">
                    <a:moveTo>
                      <a:pt x="35" y="65"/>
                    </a:moveTo>
                    <a:cubicBezTo>
                      <a:pt x="37" y="65"/>
                      <a:pt x="38" y="63"/>
                      <a:pt x="38" y="62"/>
                    </a:cubicBezTo>
                    <a:cubicBezTo>
                      <a:pt x="38" y="16"/>
                      <a:pt x="38" y="16"/>
                      <a:pt x="38" y="16"/>
                    </a:cubicBezTo>
                    <a:cubicBezTo>
                      <a:pt x="38" y="14"/>
                      <a:pt x="37" y="12"/>
                      <a:pt x="35" y="12"/>
                    </a:cubicBezTo>
                    <a:cubicBezTo>
                      <a:pt x="29" y="12"/>
                      <a:pt x="29" y="12"/>
                      <a:pt x="29" y="12"/>
                    </a:cubicBezTo>
                    <a:cubicBezTo>
                      <a:pt x="29" y="4"/>
                      <a:pt x="29" y="4"/>
                      <a:pt x="29" y="4"/>
                    </a:cubicBezTo>
                    <a:cubicBezTo>
                      <a:pt x="30" y="4"/>
                      <a:pt x="30" y="4"/>
                      <a:pt x="30" y="4"/>
                    </a:cubicBezTo>
                    <a:cubicBezTo>
                      <a:pt x="30" y="0"/>
                      <a:pt x="30" y="0"/>
                      <a:pt x="30" y="0"/>
                    </a:cubicBezTo>
                    <a:cubicBezTo>
                      <a:pt x="27" y="0"/>
                      <a:pt x="27" y="0"/>
                      <a:pt x="27" y="0"/>
                    </a:cubicBezTo>
                    <a:cubicBezTo>
                      <a:pt x="27" y="1"/>
                      <a:pt x="27" y="2"/>
                      <a:pt x="27" y="3"/>
                    </a:cubicBezTo>
                    <a:cubicBezTo>
                      <a:pt x="27" y="4"/>
                      <a:pt x="27" y="3"/>
                      <a:pt x="26" y="4"/>
                    </a:cubicBezTo>
                    <a:cubicBezTo>
                      <a:pt x="26" y="12"/>
                      <a:pt x="26" y="12"/>
                      <a:pt x="26" y="12"/>
                    </a:cubicBezTo>
                    <a:cubicBezTo>
                      <a:pt x="12" y="12"/>
                      <a:pt x="12" y="12"/>
                      <a:pt x="12" y="12"/>
                    </a:cubicBezTo>
                    <a:cubicBezTo>
                      <a:pt x="12" y="4"/>
                      <a:pt x="12" y="4"/>
                      <a:pt x="12" y="4"/>
                    </a:cubicBezTo>
                    <a:cubicBezTo>
                      <a:pt x="28" y="4"/>
                      <a:pt x="28" y="4"/>
                      <a:pt x="28" y="4"/>
                    </a:cubicBezTo>
                    <a:cubicBezTo>
                      <a:pt x="28" y="4"/>
                      <a:pt x="28" y="3"/>
                      <a:pt x="28" y="3"/>
                    </a:cubicBezTo>
                    <a:cubicBezTo>
                      <a:pt x="28" y="2"/>
                      <a:pt x="28" y="1"/>
                      <a:pt x="28" y="0"/>
                    </a:cubicBezTo>
                    <a:cubicBezTo>
                      <a:pt x="8" y="0"/>
                      <a:pt x="8" y="0"/>
                      <a:pt x="8" y="0"/>
                    </a:cubicBezTo>
                    <a:cubicBezTo>
                      <a:pt x="8" y="4"/>
                      <a:pt x="8" y="4"/>
                      <a:pt x="8" y="4"/>
                    </a:cubicBezTo>
                    <a:cubicBezTo>
                      <a:pt x="10" y="4"/>
                      <a:pt x="10" y="4"/>
                      <a:pt x="10" y="4"/>
                    </a:cubicBezTo>
                    <a:cubicBezTo>
                      <a:pt x="10" y="12"/>
                      <a:pt x="10" y="12"/>
                      <a:pt x="10" y="12"/>
                    </a:cubicBezTo>
                    <a:cubicBezTo>
                      <a:pt x="4" y="12"/>
                      <a:pt x="4" y="12"/>
                      <a:pt x="4" y="12"/>
                    </a:cubicBezTo>
                    <a:cubicBezTo>
                      <a:pt x="2" y="12"/>
                      <a:pt x="0" y="14"/>
                      <a:pt x="0" y="16"/>
                    </a:cubicBezTo>
                    <a:cubicBezTo>
                      <a:pt x="0" y="62"/>
                      <a:pt x="0" y="62"/>
                      <a:pt x="0" y="62"/>
                    </a:cubicBezTo>
                    <a:cubicBezTo>
                      <a:pt x="0" y="63"/>
                      <a:pt x="2" y="65"/>
                      <a:pt x="4" y="65"/>
                    </a:cubicBezTo>
                    <a:cubicBezTo>
                      <a:pt x="4" y="67"/>
                      <a:pt x="4" y="67"/>
                      <a:pt x="4" y="67"/>
                    </a:cubicBezTo>
                    <a:cubicBezTo>
                      <a:pt x="4" y="68"/>
                      <a:pt x="5" y="69"/>
                      <a:pt x="6" y="69"/>
                    </a:cubicBezTo>
                    <a:cubicBezTo>
                      <a:pt x="7" y="69"/>
                      <a:pt x="8" y="68"/>
                      <a:pt x="8" y="67"/>
                    </a:cubicBezTo>
                    <a:cubicBezTo>
                      <a:pt x="8" y="65"/>
                      <a:pt x="8" y="65"/>
                      <a:pt x="8" y="65"/>
                    </a:cubicBezTo>
                    <a:cubicBezTo>
                      <a:pt x="30" y="65"/>
                      <a:pt x="30" y="65"/>
                      <a:pt x="30" y="65"/>
                    </a:cubicBezTo>
                    <a:cubicBezTo>
                      <a:pt x="30" y="67"/>
                      <a:pt x="30" y="67"/>
                      <a:pt x="30" y="67"/>
                    </a:cubicBezTo>
                    <a:cubicBezTo>
                      <a:pt x="30" y="68"/>
                      <a:pt x="31" y="69"/>
                      <a:pt x="33" y="69"/>
                    </a:cubicBezTo>
                    <a:cubicBezTo>
                      <a:pt x="34" y="69"/>
                      <a:pt x="35" y="68"/>
                      <a:pt x="35" y="67"/>
                    </a:cubicBezTo>
                    <a:lnTo>
                      <a:pt x="35" y="65"/>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1218712"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a:ln>
                    <a:noFill/>
                  </a:ln>
                  <a:solidFill>
                    <a:srgbClr val="263A8A"/>
                  </a:solidFill>
                  <a:effectLst/>
                  <a:uLnTx/>
                  <a:uFillTx/>
                  <a:latin typeface="Arial"/>
                  <a:ea typeface="+mn-ea"/>
                  <a:cs typeface="+mn-cs"/>
                </a:endParaRPr>
              </a:p>
            </p:txBody>
          </p:sp>
          <p:sp>
            <p:nvSpPr>
              <p:cNvPr id="48" name="TextBox 47">
                <a:extLst>
                  <a:ext uri="{FF2B5EF4-FFF2-40B4-BE49-F238E27FC236}">
                    <a16:creationId xmlns:a16="http://schemas.microsoft.com/office/drawing/2014/main" id="{E904BC8F-C0E4-4CB0-AFCB-E2BFFD6440D6}"/>
                  </a:ext>
                </a:extLst>
              </p:cNvPr>
              <p:cNvSpPr txBox="1"/>
              <p:nvPr/>
            </p:nvSpPr>
            <p:spPr>
              <a:xfrm>
                <a:off x="4534334" y="4692698"/>
                <a:ext cx="1175322" cy="338554"/>
              </a:xfrm>
              <a:prstGeom prst="rect">
                <a:avLst/>
              </a:prstGeom>
              <a:noFill/>
            </p:spPr>
            <p:txBody>
              <a:bodyPr wrap="none" rtlCol="0">
                <a:spAutoFit/>
              </a:bodyPr>
              <a:lstStyle/>
              <a:p>
                <a:r>
                  <a:rPr lang="fr-FR" sz="1600" b="1" dirty="0">
                    <a:solidFill>
                      <a:schemeClr val="bg1"/>
                    </a:solidFill>
                  </a:rPr>
                  <a:t>Bagage(s)</a:t>
                </a:r>
              </a:p>
            </p:txBody>
          </p:sp>
          <p:sp>
            <p:nvSpPr>
              <p:cNvPr id="49" name="TextBox 48">
                <a:extLst>
                  <a:ext uri="{FF2B5EF4-FFF2-40B4-BE49-F238E27FC236}">
                    <a16:creationId xmlns:a16="http://schemas.microsoft.com/office/drawing/2014/main" id="{728B2881-ABDA-4E3F-9996-C51B0DA5FA04}"/>
                  </a:ext>
                </a:extLst>
              </p:cNvPr>
              <p:cNvSpPr txBox="1"/>
              <p:nvPr/>
            </p:nvSpPr>
            <p:spPr>
              <a:xfrm>
                <a:off x="5725466" y="4692697"/>
                <a:ext cx="1210588" cy="338554"/>
              </a:xfrm>
              <a:prstGeom prst="rect">
                <a:avLst/>
              </a:prstGeom>
              <a:noFill/>
            </p:spPr>
            <p:txBody>
              <a:bodyPr wrap="none" rtlCol="0">
                <a:spAutoFit/>
              </a:bodyPr>
              <a:lstStyle/>
              <a:p>
                <a:r>
                  <a:rPr lang="fr-FR" sz="1600" b="1" dirty="0">
                    <a:solidFill>
                      <a:schemeClr val="bg1"/>
                    </a:solidFill>
                  </a:rPr>
                  <a:t>Capteur(s)</a:t>
                </a:r>
              </a:p>
            </p:txBody>
          </p:sp>
          <p:pic>
            <p:nvPicPr>
              <p:cNvPr id="50" name="Graphic 49">
                <a:extLst>
                  <a:ext uri="{FF2B5EF4-FFF2-40B4-BE49-F238E27FC236}">
                    <a16:creationId xmlns:a16="http://schemas.microsoft.com/office/drawing/2014/main" id="{645E5650-F3D4-4D15-B9EB-A05396A7056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56917" y="4229303"/>
                <a:ext cx="329679" cy="319159"/>
              </a:xfrm>
              <a:prstGeom prst="rect">
                <a:avLst/>
              </a:prstGeom>
            </p:spPr>
          </p:pic>
          <p:pic>
            <p:nvPicPr>
              <p:cNvPr id="51" name="Graphic 50">
                <a:extLst>
                  <a:ext uri="{FF2B5EF4-FFF2-40B4-BE49-F238E27FC236}">
                    <a16:creationId xmlns:a16="http://schemas.microsoft.com/office/drawing/2014/main" id="{FC28862A-0048-4919-8388-B0CDA618217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46184" y="4232369"/>
                <a:ext cx="374663" cy="362707"/>
              </a:xfrm>
              <a:prstGeom prst="rect">
                <a:avLst/>
              </a:prstGeom>
            </p:spPr>
          </p:pic>
          <p:sp>
            <p:nvSpPr>
              <p:cNvPr id="52" name="TextBox 51">
                <a:extLst>
                  <a:ext uri="{FF2B5EF4-FFF2-40B4-BE49-F238E27FC236}">
                    <a16:creationId xmlns:a16="http://schemas.microsoft.com/office/drawing/2014/main" id="{026D3F9F-534A-4879-9E02-FA46183B9087}"/>
                  </a:ext>
                </a:extLst>
              </p:cNvPr>
              <p:cNvSpPr txBox="1"/>
              <p:nvPr/>
            </p:nvSpPr>
            <p:spPr>
              <a:xfrm>
                <a:off x="6904551" y="4692696"/>
                <a:ext cx="708720" cy="338554"/>
              </a:xfrm>
              <a:prstGeom prst="rect">
                <a:avLst/>
              </a:prstGeom>
              <a:noFill/>
            </p:spPr>
            <p:txBody>
              <a:bodyPr wrap="none" rtlCol="0">
                <a:spAutoFit/>
              </a:bodyPr>
              <a:lstStyle/>
              <a:p>
                <a:r>
                  <a:rPr lang="fr-FR" sz="1600" dirty="0">
                    <a:solidFill>
                      <a:schemeClr val="bg1"/>
                    </a:solidFill>
                  </a:rPr>
                  <a:t>Vol(s)</a:t>
                </a:r>
              </a:p>
            </p:txBody>
          </p:sp>
          <p:pic>
            <p:nvPicPr>
              <p:cNvPr id="53" name="Graphic 52">
                <a:extLst>
                  <a:ext uri="{FF2B5EF4-FFF2-40B4-BE49-F238E27FC236}">
                    <a16:creationId xmlns:a16="http://schemas.microsoft.com/office/drawing/2014/main" id="{671A199F-F00D-42B7-BFEB-EC0D9484A5A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46808" y="4191015"/>
                <a:ext cx="410118" cy="410118"/>
              </a:xfrm>
              <a:prstGeom prst="rect">
                <a:avLst/>
              </a:prstGeom>
            </p:spPr>
          </p:pic>
          <p:sp>
            <p:nvSpPr>
              <p:cNvPr id="58" name="Rectangle 57">
                <a:extLst>
                  <a:ext uri="{FF2B5EF4-FFF2-40B4-BE49-F238E27FC236}">
                    <a16:creationId xmlns:a16="http://schemas.microsoft.com/office/drawing/2014/main" id="{EDCC5CF2-B44A-4C1A-AC22-BBF14A8A8337}"/>
                  </a:ext>
                </a:extLst>
              </p:cNvPr>
              <p:cNvSpPr/>
              <p:nvPr/>
            </p:nvSpPr>
            <p:spPr>
              <a:xfrm>
                <a:off x="1399505" y="4228575"/>
                <a:ext cx="2302626" cy="615553"/>
              </a:xfrm>
              <a:prstGeom prst="rect">
                <a:avLst/>
              </a:prstGeom>
            </p:spPr>
            <p:txBody>
              <a:bodyPr wrap="square">
                <a:spAutoFit/>
              </a:bodyPr>
              <a:lstStyle/>
              <a:p>
                <a:pPr lvl="0">
                  <a:defRPr/>
                </a:pPr>
                <a:r>
                  <a:rPr lang="fr-FR" sz="1600" b="1" dirty="0">
                    <a:solidFill>
                      <a:schemeClr val="bg1"/>
                    </a:solidFill>
                  </a:rPr>
                  <a:t>PARTAGE DE</a:t>
                </a:r>
              </a:p>
              <a:p>
                <a:pPr lvl="0">
                  <a:defRPr/>
                </a:pPr>
                <a:r>
                  <a:rPr lang="fr-FR" sz="1800" b="1" dirty="0">
                    <a:solidFill>
                      <a:schemeClr val="bg1"/>
                    </a:solidFill>
                  </a:rPr>
                  <a:t>DONNEES</a:t>
                </a:r>
              </a:p>
            </p:txBody>
          </p:sp>
        </p:grpSp>
        <p:grpSp>
          <p:nvGrpSpPr>
            <p:cNvPr id="7" name="Group 6">
              <a:extLst>
                <a:ext uri="{FF2B5EF4-FFF2-40B4-BE49-F238E27FC236}">
                  <a16:creationId xmlns:a16="http://schemas.microsoft.com/office/drawing/2014/main" id="{72C0B69F-E411-234A-8457-6A598A8C29B0}"/>
                </a:ext>
              </a:extLst>
            </p:cNvPr>
            <p:cNvGrpSpPr/>
            <p:nvPr/>
          </p:nvGrpSpPr>
          <p:grpSpPr>
            <a:xfrm>
              <a:off x="1181845" y="3929861"/>
              <a:ext cx="6843666" cy="1269358"/>
              <a:chOff x="1181845" y="1942211"/>
              <a:chExt cx="6843666" cy="1269358"/>
            </a:xfrm>
          </p:grpSpPr>
          <p:sp>
            <p:nvSpPr>
              <p:cNvPr id="27" name="Rectangle 26">
                <a:extLst>
                  <a:ext uri="{FF2B5EF4-FFF2-40B4-BE49-F238E27FC236}">
                    <a16:creationId xmlns:a16="http://schemas.microsoft.com/office/drawing/2014/main" id="{80DB274D-0E4A-4D9D-B0BB-0030A43C56B5}"/>
                  </a:ext>
                </a:extLst>
              </p:cNvPr>
              <p:cNvSpPr/>
              <p:nvPr/>
            </p:nvSpPr>
            <p:spPr>
              <a:xfrm>
                <a:off x="1297685" y="2293064"/>
                <a:ext cx="2302626" cy="584775"/>
              </a:xfrm>
              <a:prstGeom prst="rect">
                <a:avLst/>
              </a:prstGeom>
            </p:spPr>
            <p:txBody>
              <a:bodyPr wrap="square">
                <a:spAutoFit/>
              </a:bodyPr>
              <a:lstStyle/>
              <a:p>
                <a:pPr lvl="0">
                  <a:defRPr/>
                </a:pPr>
                <a:r>
                  <a:rPr lang="fr-FR" sz="1600" b="1" dirty="0">
                    <a:solidFill>
                      <a:schemeClr val="accent1"/>
                    </a:solidFill>
                  </a:rPr>
                  <a:t>PLATEFORMES </a:t>
                </a:r>
              </a:p>
              <a:p>
                <a:pPr lvl="0">
                  <a:defRPr/>
                </a:pPr>
                <a:r>
                  <a:rPr lang="fr-FR" sz="1600" b="1" dirty="0">
                    <a:solidFill>
                      <a:schemeClr val="accent1"/>
                    </a:solidFill>
                  </a:rPr>
                  <a:t> DE PARTAGE</a:t>
                </a:r>
              </a:p>
            </p:txBody>
          </p:sp>
          <p:grpSp>
            <p:nvGrpSpPr>
              <p:cNvPr id="37" name="Group 36">
                <a:extLst>
                  <a:ext uri="{FF2B5EF4-FFF2-40B4-BE49-F238E27FC236}">
                    <a16:creationId xmlns:a16="http://schemas.microsoft.com/office/drawing/2014/main" id="{F98817EB-5632-47A6-8898-11124831437E}"/>
                  </a:ext>
                </a:extLst>
              </p:cNvPr>
              <p:cNvGrpSpPr/>
              <p:nvPr/>
            </p:nvGrpSpPr>
            <p:grpSpPr>
              <a:xfrm>
                <a:off x="3265688" y="2067629"/>
                <a:ext cx="4759823" cy="1030413"/>
                <a:chOff x="2426559" y="1976820"/>
                <a:chExt cx="4759823" cy="1030413"/>
              </a:xfrm>
            </p:grpSpPr>
            <p:grpSp>
              <p:nvGrpSpPr>
                <p:cNvPr id="38" name="Group 37">
                  <a:extLst>
                    <a:ext uri="{FF2B5EF4-FFF2-40B4-BE49-F238E27FC236}">
                      <a16:creationId xmlns:a16="http://schemas.microsoft.com/office/drawing/2014/main" id="{97A27872-38EB-4C91-8857-BA616E3A71FA}"/>
                    </a:ext>
                  </a:extLst>
                </p:cNvPr>
                <p:cNvGrpSpPr/>
                <p:nvPr/>
              </p:nvGrpSpPr>
              <p:grpSpPr>
                <a:xfrm>
                  <a:off x="2426559" y="1976820"/>
                  <a:ext cx="4552878" cy="1030413"/>
                  <a:chOff x="2501472" y="1769469"/>
                  <a:chExt cx="3561843" cy="1030413"/>
                </a:xfrm>
                <a:solidFill>
                  <a:srgbClr val="AC1380"/>
                </a:solidFill>
              </p:grpSpPr>
              <p:sp>
                <p:nvSpPr>
                  <p:cNvPr id="44" name="Rectangle: Rounded Corners 43">
                    <a:extLst>
                      <a:ext uri="{FF2B5EF4-FFF2-40B4-BE49-F238E27FC236}">
                        <a16:creationId xmlns:a16="http://schemas.microsoft.com/office/drawing/2014/main" id="{A5C1AE85-3A08-4BC0-97C8-539334140B54}"/>
                      </a:ext>
                    </a:extLst>
                  </p:cNvPr>
                  <p:cNvSpPr/>
                  <p:nvPr/>
                </p:nvSpPr>
                <p:spPr>
                  <a:xfrm>
                    <a:off x="2501472" y="1769469"/>
                    <a:ext cx="1753840" cy="1030413"/>
                  </a:xfrm>
                  <a:prstGeom prst="roundRect">
                    <a:avLst>
                      <a:gd name="adj" fmla="val 79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99751BC-9CC4-452D-93E5-185445083AC9}"/>
                      </a:ext>
                    </a:extLst>
                  </p:cNvPr>
                  <p:cNvSpPr/>
                  <p:nvPr/>
                </p:nvSpPr>
                <p:spPr>
                  <a:xfrm>
                    <a:off x="4309475" y="1769469"/>
                    <a:ext cx="1753840" cy="1030413"/>
                  </a:xfrm>
                  <a:prstGeom prst="roundRect">
                    <a:avLst>
                      <a:gd name="adj" fmla="val 732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451A3BC6-AF9B-47E5-AAFC-A2206E1AFEFF}"/>
                    </a:ext>
                  </a:extLst>
                </p:cNvPr>
                <p:cNvGrpSpPr/>
                <p:nvPr/>
              </p:nvGrpSpPr>
              <p:grpSpPr>
                <a:xfrm>
                  <a:off x="2635786" y="2233962"/>
                  <a:ext cx="4550596" cy="504206"/>
                  <a:chOff x="4801561" y="2767049"/>
                  <a:chExt cx="4550596" cy="504206"/>
                </a:xfrm>
              </p:grpSpPr>
              <p:pic>
                <p:nvPicPr>
                  <p:cNvPr id="40" name="Graphic 39">
                    <a:extLst>
                      <a:ext uri="{FF2B5EF4-FFF2-40B4-BE49-F238E27FC236}">
                        <a16:creationId xmlns:a16="http://schemas.microsoft.com/office/drawing/2014/main" id="{60C68641-9914-45F4-AD9C-2A2AB8B232E7}"/>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801561" y="2767049"/>
                    <a:ext cx="520822" cy="504206"/>
                  </a:xfrm>
                  <a:prstGeom prst="rect">
                    <a:avLst/>
                  </a:prstGeom>
                </p:spPr>
              </p:pic>
              <p:sp>
                <p:nvSpPr>
                  <p:cNvPr id="41" name="TextBox 40">
                    <a:extLst>
                      <a:ext uri="{FF2B5EF4-FFF2-40B4-BE49-F238E27FC236}">
                        <a16:creationId xmlns:a16="http://schemas.microsoft.com/office/drawing/2014/main" id="{275A6F6E-6D8F-458F-AF05-20E3473EF382}"/>
                      </a:ext>
                    </a:extLst>
                  </p:cNvPr>
                  <p:cNvSpPr txBox="1"/>
                  <p:nvPr/>
                </p:nvSpPr>
                <p:spPr>
                  <a:xfrm>
                    <a:off x="5330231" y="2846755"/>
                    <a:ext cx="1221681" cy="338554"/>
                  </a:xfrm>
                  <a:prstGeom prst="rect">
                    <a:avLst/>
                  </a:prstGeom>
                  <a:noFill/>
                </p:spPr>
                <p:txBody>
                  <a:bodyPr wrap="none" rtlCol="0">
                    <a:spAutoFit/>
                  </a:bodyPr>
                  <a:lstStyle/>
                  <a:p>
                    <a:r>
                      <a:rPr lang="fr-FR" sz="1600" dirty="0">
                        <a:solidFill>
                          <a:schemeClr val="bg1"/>
                        </a:solidFill>
                      </a:rPr>
                      <a:t>A l’aéroport</a:t>
                    </a:r>
                  </a:p>
                </p:txBody>
              </p:sp>
              <p:sp>
                <p:nvSpPr>
                  <p:cNvPr id="42" name="TextBox 41">
                    <a:extLst>
                      <a:ext uri="{FF2B5EF4-FFF2-40B4-BE49-F238E27FC236}">
                        <a16:creationId xmlns:a16="http://schemas.microsoft.com/office/drawing/2014/main" id="{C27E1D9F-FF68-4663-846A-57C6FCB7A77C}"/>
                      </a:ext>
                    </a:extLst>
                  </p:cNvPr>
                  <p:cNvSpPr txBox="1"/>
                  <p:nvPr/>
                </p:nvSpPr>
                <p:spPr>
                  <a:xfrm>
                    <a:off x="7593502" y="2855836"/>
                    <a:ext cx="1758655" cy="338554"/>
                  </a:xfrm>
                  <a:prstGeom prst="rect">
                    <a:avLst/>
                  </a:prstGeom>
                  <a:noFill/>
                </p:spPr>
                <p:txBody>
                  <a:bodyPr wrap="square" rtlCol="0">
                    <a:spAutoFit/>
                  </a:bodyPr>
                  <a:lstStyle/>
                  <a:p>
                    <a:r>
                      <a:rPr lang="fr-FR" sz="1600" dirty="0">
                        <a:solidFill>
                          <a:schemeClr val="bg1"/>
                        </a:solidFill>
                      </a:rPr>
                      <a:t>Pour l’avion</a:t>
                    </a:r>
                  </a:p>
                </p:txBody>
              </p:sp>
              <p:pic>
                <p:nvPicPr>
                  <p:cNvPr id="43" name="Picture 81">
                    <a:extLst>
                      <a:ext uri="{FF2B5EF4-FFF2-40B4-BE49-F238E27FC236}">
                        <a16:creationId xmlns:a16="http://schemas.microsoft.com/office/drawing/2014/main" id="{D971C5D6-5C51-4379-92D2-3512234AF55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91054" y="2798658"/>
                    <a:ext cx="465162" cy="465162"/>
                  </a:xfrm>
                  <a:prstGeom prst="rect">
                    <a:avLst/>
                  </a:prstGeom>
                </p:spPr>
              </p:pic>
            </p:grpSp>
          </p:grpSp>
          <p:sp>
            <p:nvSpPr>
              <p:cNvPr id="60" name="Rectangle: Rounded Corners 59">
                <a:extLst>
                  <a:ext uri="{FF2B5EF4-FFF2-40B4-BE49-F238E27FC236}">
                    <a16:creationId xmlns:a16="http://schemas.microsoft.com/office/drawing/2014/main" id="{96273404-DD73-4BD6-862F-934C7D486D91}"/>
                  </a:ext>
                </a:extLst>
              </p:cNvPr>
              <p:cNvSpPr/>
              <p:nvPr/>
            </p:nvSpPr>
            <p:spPr>
              <a:xfrm>
                <a:off x="1181845" y="1942211"/>
                <a:ext cx="6811721" cy="1269358"/>
              </a:xfrm>
              <a:prstGeom prst="roundRect">
                <a:avLst>
                  <a:gd name="adj" fmla="val 12458"/>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7FC08F6B-6B6C-4361-80C0-A318B7602799}"/>
                </a:ext>
              </a:extLst>
            </p:cNvPr>
            <p:cNvSpPr/>
            <p:nvPr/>
          </p:nvSpPr>
          <p:spPr>
            <a:xfrm>
              <a:off x="3756447" y="3493503"/>
              <a:ext cx="412292" cy="261610"/>
            </a:xfrm>
            <a:prstGeom prst="rect">
              <a:avLst/>
            </a:prstGeom>
          </p:spPr>
          <p:txBody>
            <a:bodyPr wrap="none">
              <a:spAutoFit/>
            </a:bodyPr>
            <a:lstStyle/>
            <a:p>
              <a:r>
                <a:rPr lang="fr-FR" sz="1100" dirty="0">
                  <a:solidFill>
                    <a:schemeClr val="accent1"/>
                  </a:solidFill>
                </a:rPr>
                <a:t>API</a:t>
              </a:r>
              <a:endParaRPr lang="en-US" sz="1100" dirty="0">
                <a:solidFill>
                  <a:schemeClr val="accent1"/>
                </a:solidFill>
              </a:endParaRPr>
            </a:p>
          </p:txBody>
        </p:sp>
        <p:sp>
          <p:nvSpPr>
            <p:cNvPr id="72" name="Rectangle 71">
              <a:extLst>
                <a:ext uri="{FF2B5EF4-FFF2-40B4-BE49-F238E27FC236}">
                  <a16:creationId xmlns:a16="http://schemas.microsoft.com/office/drawing/2014/main" id="{545452FB-2619-4A0C-9950-B6C446B6F3A3}"/>
                </a:ext>
              </a:extLst>
            </p:cNvPr>
            <p:cNvSpPr/>
            <p:nvPr/>
          </p:nvSpPr>
          <p:spPr>
            <a:xfrm>
              <a:off x="4813484" y="3474737"/>
              <a:ext cx="412292" cy="261610"/>
            </a:xfrm>
            <a:prstGeom prst="rect">
              <a:avLst/>
            </a:prstGeom>
          </p:spPr>
          <p:txBody>
            <a:bodyPr wrap="none">
              <a:spAutoFit/>
            </a:bodyPr>
            <a:lstStyle/>
            <a:p>
              <a:r>
                <a:rPr lang="fr-FR" sz="1100" dirty="0">
                  <a:solidFill>
                    <a:schemeClr val="accent1"/>
                  </a:solidFill>
                </a:rPr>
                <a:t>API</a:t>
              </a:r>
              <a:endParaRPr lang="en-US" sz="1100" dirty="0">
                <a:solidFill>
                  <a:schemeClr val="accent1"/>
                </a:solidFill>
              </a:endParaRPr>
            </a:p>
          </p:txBody>
        </p:sp>
        <p:sp>
          <p:nvSpPr>
            <p:cNvPr id="73" name="Rectangle 72">
              <a:extLst>
                <a:ext uri="{FF2B5EF4-FFF2-40B4-BE49-F238E27FC236}">
                  <a16:creationId xmlns:a16="http://schemas.microsoft.com/office/drawing/2014/main" id="{6A162D08-36A5-4AD2-BA53-8EBA6AD85886}"/>
                </a:ext>
              </a:extLst>
            </p:cNvPr>
            <p:cNvSpPr/>
            <p:nvPr/>
          </p:nvSpPr>
          <p:spPr>
            <a:xfrm>
              <a:off x="5958753" y="3492472"/>
              <a:ext cx="412292" cy="261610"/>
            </a:xfrm>
            <a:prstGeom prst="rect">
              <a:avLst/>
            </a:prstGeom>
          </p:spPr>
          <p:txBody>
            <a:bodyPr wrap="none">
              <a:spAutoFit/>
            </a:bodyPr>
            <a:lstStyle/>
            <a:p>
              <a:r>
                <a:rPr lang="fr-FR" sz="1100" dirty="0">
                  <a:solidFill>
                    <a:schemeClr val="accent1"/>
                  </a:solidFill>
                </a:rPr>
                <a:t>API</a:t>
              </a:r>
              <a:endParaRPr lang="en-US" sz="1100" dirty="0">
                <a:solidFill>
                  <a:schemeClr val="accent1"/>
                </a:solidFill>
              </a:endParaRPr>
            </a:p>
          </p:txBody>
        </p:sp>
        <p:sp>
          <p:nvSpPr>
            <p:cNvPr id="74" name="Rectangle 73">
              <a:extLst>
                <a:ext uri="{FF2B5EF4-FFF2-40B4-BE49-F238E27FC236}">
                  <a16:creationId xmlns:a16="http://schemas.microsoft.com/office/drawing/2014/main" id="{286431E4-19EC-445C-AE52-8AE52CCAAEF6}"/>
                </a:ext>
              </a:extLst>
            </p:cNvPr>
            <p:cNvSpPr/>
            <p:nvPr/>
          </p:nvSpPr>
          <p:spPr>
            <a:xfrm>
              <a:off x="7095836" y="3492961"/>
              <a:ext cx="412292" cy="261610"/>
            </a:xfrm>
            <a:prstGeom prst="rect">
              <a:avLst/>
            </a:prstGeom>
          </p:spPr>
          <p:txBody>
            <a:bodyPr wrap="none">
              <a:spAutoFit/>
            </a:bodyPr>
            <a:lstStyle/>
            <a:p>
              <a:r>
                <a:rPr lang="fr-FR" sz="1100" dirty="0">
                  <a:solidFill>
                    <a:schemeClr val="accent1"/>
                  </a:solidFill>
                </a:rPr>
                <a:t>API</a:t>
              </a:r>
              <a:endParaRPr lang="en-US" sz="1100" dirty="0">
                <a:solidFill>
                  <a:schemeClr val="accent1"/>
                </a:solidFill>
              </a:endParaRPr>
            </a:p>
          </p:txBody>
        </p:sp>
      </p:grpSp>
      <p:sp>
        <p:nvSpPr>
          <p:cNvPr id="54" name="Title 17">
            <a:extLst>
              <a:ext uri="{FF2B5EF4-FFF2-40B4-BE49-F238E27FC236}">
                <a16:creationId xmlns:a16="http://schemas.microsoft.com/office/drawing/2014/main" id="{8CFD18C9-D965-4B08-BBD8-DD19AE592C6A}"/>
              </a:ext>
            </a:extLst>
          </p:cNvPr>
          <p:cNvSpPr txBox="1">
            <a:spLocks/>
          </p:cNvSpPr>
          <p:nvPr/>
        </p:nvSpPr>
        <p:spPr>
          <a:xfrm>
            <a:off x="270371" y="128376"/>
            <a:ext cx="11456398" cy="634842"/>
          </a:xfrm>
          <a:prstGeom prst="rect">
            <a:avLst/>
          </a:prstGeom>
        </p:spPr>
        <p:txBody>
          <a:bodyPr/>
          <a:lstStyle>
            <a:lvl1pPr algn="l" defTabSz="914399" rtl="0" eaLnBrk="1" latinLnBrk="0" hangingPunct="1">
              <a:lnSpc>
                <a:spcPts val="4000"/>
              </a:lnSpc>
              <a:spcBef>
                <a:spcPct val="0"/>
              </a:spcBef>
              <a:buNone/>
              <a:defRPr sz="2800" kern="1200" cap="none" baseline="0">
                <a:solidFill>
                  <a:schemeClr val="accent1"/>
                </a:solidFill>
                <a:latin typeface="+mj-lt"/>
                <a:ea typeface="+mj-ea"/>
                <a:cs typeface="+mj-cs"/>
              </a:defRPr>
            </a:lvl1pPr>
          </a:lstStyle>
          <a:p>
            <a:r>
              <a:rPr lang="en-US" b="1" dirty="0"/>
              <a:t>La </a:t>
            </a:r>
            <a:r>
              <a:rPr lang="en-US" b="1" dirty="0" err="1"/>
              <a:t>nécessaire</a:t>
            </a:r>
            <a:r>
              <a:rPr lang="en-US" b="1" dirty="0"/>
              <a:t> collaboration entre </a:t>
            </a:r>
            <a:r>
              <a:rPr lang="en-US" b="1" dirty="0" err="1"/>
              <a:t>acteurs</a:t>
            </a:r>
            <a:r>
              <a:rPr lang="en-US" b="1" dirty="0"/>
              <a:t> de </a:t>
            </a:r>
            <a:r>
              <a:rPr lang="en-US" b="1" dirty="0" err="1"/>
              <a:t>l’écosysteme</a:t>
            </a:r>
            <a:br>
              <a:rPr lang="en-US" b="1" dirty="0"/>
            </a:br>
            <a:br>
              <a:rPr lang="en-US" b="1" dirty="0"/>
            </a:br>
            <a:endParaRPr lang="en-GB" b="1" dirty="0"/>
          </a:p>
        </p:txBody>
      </p:sp>
      <p:sp>
        <p:nvSpPr>
          <p:cNvPr id="56" name="Slide Number Placeholder 20">
            <a:extLst>
              <a:ext uri="{FF2B5EF4-FFF2-40B4-BE49-F238E27FC236}">
                <a16:creationId xmlns:a16="http://schemas.microsoft.com/office/drawing/2014/main" id="{7FEC44D5-B78F-453A-9976-AF43F409E4BD}"/>
              </a:ext>
            </a:extLst>
          </p:cNvPr>
          <p:cNvSpPr>
            <a:spLocks noGrp="1"/>
          </p:cNvSpPr>
          <p:nvPr>
            <p:ph type="sldNum" sz="quarter" idx="11"/>
          </p:nvPr>
        </p:nvSpPr>
        <p:spPr>
          <a:xfrm>
            <a:off x="456853" y="6479173"/>
            <a:ext cx="257251" cy="223003"/>
          </a:xfrm>
        </p:spPr>
        <p:txBody>
          <a:bodyPr/>
          <a:lstStyle/>
          <a:p>
            <a:fld id="{940D2A5C-C3D0-4BE9-9335-9A8298693CA1}" type="slidenum">
              <a:rPr lang="en-GB" smtClean="0">
                <a:solidFill>
                  <a:schemeClr val="bg1"/>
                </a:solidFill>
              </a:rPr>
              <a:pPr/>
              <a:t>11</a:t>
            </a:fld>
            <a:r>
              <a:rPr lang="en-GB" dirty="0"/>
              <a:t> </a:t>
            </a:r>
            <a:endParaRPr lang="en-US" dirty="0"/>
          </a:p>
        </p:txBody>
      </p:sp>
      <p:sp>
        <p:nvSpPr>
          <p:cNvPr id="57" name="Footer Placeholder 19">
            <a:extLst>
              <a:ext uri="{FF2B5EF4-FFF2-40B4-BE49-F238E27FC236}">
                <a16:creationId xmlns:a16="http://schemas.microsoft.com/office/drawing/2014/main" id="{BA7BD942-D152-49FE-A77F-6EDE19B3F0DC}"/>
              </a:ext>
            </a:extLst>
          </p:cNvPr>
          <p:cNvSpPr>
            <a:spLocks noGrp="1"/>
          </p:cNvSpPr>
          <p:nvPr>
            <p:ph type="ftr" sz="quarter" idx="10"/>
          </p:nvPr>
        </p:nvSpPr>
        <p:spPr>
          <a:xfrm>
            <a:off x="638634" y="6479173"/>
            <a:ext cx="6048672" cy="223003"/>
          </a:xfrm>
        </p:spPr>
        <p:txBody>
          <a:bodyPr anchor="ctr">
            <a:normAutofit/>
          </a:bodyPr>
          <a:lstStyle/>
          <a:p>
            <a:pPr>
              <a:lnSpc>
                <a:spcPct val="90000"/>
              </a:lnSpc>
              <a:spcAft>
                <a:spcPts val="600"/>
              </a:spcAft>
            </a:pPr>
            <a:r>
              <a:rPr lang="en-GB" sz="900" dirty="0">
                <a:solidFill>
                  <a:schemeClr val="bg1"/>
                </a:solidFill>
              </a:rPr>
              <a:t>IHEDATE |  le 29 </a:t>
            </a:r>
            <a:r>
              <a:rPr lang="en-GB" sz="900" dirty="0" err="1">
                <a:solidFill>
                  <a:schemeClr val="bg1"/>
                </a:solidFill>
              </a:rPr>
              <a:t>mai</a:t>
            </a:r>
            <a:r>
              <a:rPr lang="en-GB" sz="900" dirty="0">
                <a:solidFill>
                  <a:schemeClr val="bg1"/>
                </a:solidFill>
              </a:rPr>
              <a:t> 2020 </a:t>
            </a:r>
          </a:p>
        </p:txBody>
      </p:sp>
      <p:sp>
        <p:nvSpPr>
          <p:cNvPr id="55" name="Rectangle 54">
            <a:extLst>
              <a:ext uri="{FF2B5EF4-FFF2-40B4-BE49-F238E27FC236}">
                <a16:creationId xmlns:a16="http://schemas.microsoft.com/office/drawing/2014/main" id="{F08BE538-2BFC-4B4B-9828-49FE1D3AA76D}"/>
              </a:ext>
            </a:extLst>
          </p:cNvPr>
          <p:cNvSpPr/>
          <p:nvPr/>
        </p:nvSpPr>
        <p:spPr>
          <a:xfrm>
            <a:off x="341310" y="819058"/>
            <a:ext cx="5597995" cy="523220"/>
          </a:xfrm>
          <a:prstGeom prst="rect">
            <a:avLst/>
          </a:prstGeom>
        </p:spPr>
        <p:txBody>
          <a:bodyPr wrap="square">
            <a:spAutoFit/>
          </a:bodyPr>
          <a:lstStyle/>
          <a:p>
            <a:pPr fontAlgn="base"/>
            <a:r>
              <a:rPr lang="en-US" sz="2800" dirty="0" err="1">
                <a:solidFill>
                  <a:schemeClr val="accent6"/>
                </a:solidFill>
              </a:rPr>
              <a:t>L’exemple</a:t>
            </a:r>
            <a:r>
              <a:rPr lang="en-US" sz="2800" dirty="0">
                <a:solidFill>
                  <a:schemeClr val="accent6"/>
                </a:solidFill>
              </a:rPr>
              <a:t> de </a:t>
            </a:r>
            <a:r>
              <a:rPr lang="en-US" sz="2800" dirty="0" err="1">
                <a:solidFill>
                  <a:schemeClr val="accent6"/>
                </a:solidFill>
              </a:rPr>
              <a:t>l’aerien</a:t>
            </a:r>
            <a:endParaRPr lang="en-US" sz="2800" dirty="0">
              <a:solidFill>
                <a:schemeClr val="accent6"/>
              </a:solidFill>
              <a:latin typeface="Arial (body)"/>
              <a:ea typeface="+mj-ea"/>
              <a:cs typeface="+mj-cs"/>
            </a:endParaRPr>
          </a:p>
        </p:txBody>
      </p:sp>
    </p:spTree>
    <p:extLst>
      <p:ext uri="{BB962C8B-B14F-4D97-AF65-F5344CB8AC3E}">
        <p14:creationId xmlns:p14="http://schemas.microsoft.com/office/powerpoint/2010/main" val="2730175271"/>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erson in a blue shirt&#10;&#10;Description generated with high confidence">
            <a:extLst>
              <a:ext uri="{FF2B5EF4-FFF2-40B4-BE49-F238E27FC236}">
                <a16:creationId xmlns:a16="http://schemas.microsoft.com/office/drawing/2014/main" id="{27F6E335-8E1C-4877-BB74-E1D60883BD0B}"/>
              </a:ext>
            </a:extLst>
          </p:cNvPr>
          <p:cNvPicPr>
            <a:picLocks noChangeAspect="1"/>
          </p:cNvPicPr>
          <p:nvPr/>
        </p:nvPicPr>
        <p:blipFill rotWithShape="1">
          <a:blip r:embed="rId3">
            <a:extLst>
              <a:ext uri="{28A0092B-C50C-407E-A947-70E740481C1C}">
                <a14:useLocalDpi xmlns:a14="http://schemas.microsoft.com/office/drawing/2010/main" val="0"/>
              </a:ext>
            </a:extLst>
          </a:blip>
          <a:srcRect r="6984" b="6984"/>
          <a:stretch/>
        </p:blipFill>
        <p:spPr>
          <a:xfrm>
            <a:off x="0" y="-3900"/>
            <a:ext cx="13037610" cy="6861900"/>
          </a:xfrm>
          <a:prstGeom prst="rect">
            <a:avLst/>
          </a:prstGeom>
        </p:spPr>
      </p:pic>
      <p:sp>
        <p:nvSpPr>
          <p:cNvPr id="13" name="Oval 12">
            <a:extLst>
              <a:ext uri="{FF2B5EF4-FFF2-40B4-BE49-F238E27FC236}">
                <a16:creationId xmlns:a16="http://schemas.microsoft.com/office/drawing/2014/main" id="{E35C040F-1B60-43B8-843D-2C41E4409350}"/>
              </a:ext>
            </a:extLst>
          </p:cNvPr>
          <p:cNvSpPr/>
          <p:nvPr/>
        </p:nvSpPr>
        <p:spPr>
          <a:xfrm rot="20891823">
            <a:off x="-1604253" y="2039008"/>
            <a:ext cx="8158983" cy="6397339"/>
          </a:xfrm>
          <a:custGeom>
            <a:avLst/>
            <a:gdLst>
              <a:gd name="connsiteX0" fmla="*/ 0 w 3463637"/>
              <a:gd name="connsiteY0" fmla="*/ 1519382 h 3038764"/>
              <a:gd name="connsiteX1" fmla="*/ 1731819 w 3463637"/>
              <a:gd name="connsiteY1" fmla="*/ 0 h 3038764"/>
              <a:gd name="connsiteX2" fmla="*/ 3463638 w 3463637"/>
              <a:gd name="connsiteY2" fmla="*/ 1519382 h 3038764"/>
              <a:gd name="connsiteX3" fmla="*/ 1731819 w 3463637"/>
              <a:gd name="connsiteY3" fmla="*/ 3038764 h 3038764"/>
              <a:gd name="connsiteX4" fmla="*/ 0 w 3463637"/>
              <a:gd name="connsiteY4" fmla="*/ 1519382 h 3038764"/>
              <a:gd name="connsiteX0" fmla="*/ 0 w 3749965"/>
              <a:gd name="connsiteY0" fmla="*/ 1537865 h 3038784"/>
              <a:gd name="connsiteX1" fmla="*/ 2018146 w 3749965"/>
              <a:gd name="connsiteY1" fmla="*/ 10 h 3038784"/>
              <a:gd name="connsiteX2" fmla="*/ 3749965 w 3749965"/>
              <a:gd name="connsiteY2" fmla="*/ 1519392 h 3038784"/>
              <a:gd name="connsiteX3" fmla="*/ 2018146 w 3749965"/>
              <a:gd name="connsiteY3" fmla="*/ 3038774 h 3038784"/>
              <a:gd name="connsiteX4" fmla="*/ 0 w 3749965"/>
              <a:gd name="connsiteY4" fmla="*/ 1537865 h 3038784"/>
              <a:gd name="connsiteX0" fmla="*/ 45 w 3750010"/>
              <a:gd name="connsiteY0" fmla="*/ 1537865 h 3362052"/>
              <a:gd name="connsiteX1" fmla="*/ 2018191 w 3750010"/>
              <a:gd name="connsiteY1" fmla="*/ 10 h 3362052"/>
              <a:gd name="connsiteX2" fmla="*/ 3750010 w 3750010"/>
              <a:gd name="connsiteY2" fmla="*/ 1519392 h 3362052"/>
              <a:gd name="connsiteX3" fmla="*/ 2073609 w 3750010"/>
              <a:gd name="connsiteY3" fmla="*/ 3362047 h 3362052"/>
              <a:gd name="connsiteX4" fmla="*/ 45 w 3750010"/>
              <a:gd name="connsiteY4" fmla="*/ 1537865 h 336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010" h="3362052">
                <a:moveTo>
                  <a:pt x="45" y="1537865"/>
                </a:moveTo>
                <a:cubicBezTo>
                  <a:pt x="-9191" y="977526"/>
                  <a:pt x="1393197" y="3089"/>
                  <a:pt x="2018191" y="10"/>
                </a:cubicBezTo>
                <a:cubicBezTo>
                  <a:pt x="2643185" y="-3069"/>
                  <a:pt x="3750010" y="680260"/>
                  <a:pt x="3750010" y="1519392"/>
                </a:cubicBezTo>
                <a:cubicBezTo>
                  <a:pt x="3750010" y="2358524"/>
                  <a:pt x="2698603" y="3358968"/>
                  <a:pt x="2073609" y="3362047"/>
                </a:cubicBezTo>
                <a:cubicBezTo>
                  <a:pt x="1448615" y="3365126"/>
                  <a:pt x="9281" y="2098204"/>
                  <a:pt x="45" y="1537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000" dirty="0"/>
          </a:p>
        </p:txBody>
      </p:sp>
      <p:sp>
        <p:nvSpPr>
          <p:cNvPr id="3" name="TextBox 2">
            <a:extLst>
              <a:ext uri="{FF2B5EF4-FFF2-40B4-BE49-F238E27FC236}">
                <a16:creationId xmlns:a16="http://schemas.microsoft.com/office/drawing/2014/main" id="{0A80C31D-0DF9-42D5-9A9E-EAF20D2C2423}"/>
              </a:ext>
            </a:extLst>
          </p:cNvPr>
          <p:cNvSpPr txBox="1"/>
          <p:nvPr/>
        </p:nvSpPr>
        <p:spPr>
          <a:xfrm>
            <a:off x="466198" y="3427050"/>
            <a:ext cx="5490102" cy="830997"/>
          </a:xfrm>
          <a:prstGeom prst="rect">
            <a:avLst/>
          </a:prstGeom>
          <a:noFill/>
        </p:spPr>
        <p:txBody>
          <a:bodyPr wrap="square" rtlCol="0">
            <a:spAutoFit/>
          </a:bodyPr>
          <a:lstStyle/>
          <a:p>
            <a:r>
              <a:rPr lang="en-US" sz="4800" b="1" dirty="0">
                <a:solidFill>
                  <a:schemeClr val="accent1"/>
                </a:solidFill>
                <a:latin typeface="+mj-lt"/>
              </a:rPr>
              <a:t>Le  </a:t>
            </a:r>
            <a:r>
              <a:rPr lang="en-US" sz="4800" b="1" dirty="0" err="1">
                <a:solidFill>
                  <a:schemeClr val="accent1"/>
                </a:solidFill>
                <a:latin typeface="+mj-lt"/>
              </a:rPr>
              <a:t>Superflyer</a:t>
            </a:r>
            <a:endParaRPr lang="en-US" sz="5400" b="1" dirty="0">
              <a:solidFill>
                <a:schemeClr val="accent1"/>
              </a:solidFill>
              <a:latin typeface="+mj-lt"/>
            </a:endParaRPr>
          </a:p>
        </p:txBody>
      </p:sp>
      <p:sp>
        <p:nvSpPr>
          <p:cNvPr id="14" name="TextBox 13">
            <a:extLst>
              <a:ext uri="{FF2B5EF4-FFF2-40B4-BE49-F238E27FC236}">
                <a16:creationId xmlns:a16="http://schemas.microsoft.com/office/drawing/2014/main" id="{825EA372-A2FE-4231-8F12-C44EAAF74BD8}"/>
              </a:ext>
            </a:extLst>
          </p:cNvPr>
          <p:cNvSpPr txBox="1"/>
          <p:nvPr/>
        </p:nvSpPr>
        <p:spPr>
          <a:xfrm>
            <a:off x="467942" y="4362803"/>
            <a:ext cx="6654812" cy="830997"/>
          </a:xfrm>
          <a:prstGeom prst="rect">
            <a:avLst/>
          </a:prstGeom>
          <a:noFill/>
        </p:spPr>
        <p:txBody>
          <a:bodyPr wrap="square" rtlCol="0">
            <a:spAutoFit/>
          </a:bodyPr>
          <a:lstStyle/>
          <a:p>
            <a:r>
              <a:rPr lang="en-US" sz="2400" dirty="0" err="1">
                <a:solidFill>
                  <a:schemeClr val="accent6"/>
                </a:solidFill>
                <a:latin typeface="ArialMT"/>
              </a:rPr>
              <a:t>Rendre</a:t>
            </a:r>
            <a:r>
              <a:rPr lang="en-US" sz="2400" dirty="0">
                <a:solidFill>
                  <a:schemeClr val="accent6"/>
                </a:solidFill>
                <a:latin typeface="ArialMT"/>
              </a:rPr>
              <a:t> le </a:t>
            </a:r>
            <a:r>
              <a:rPr lang="en-US" sz="2400" dirty="0" err="1">
                <a:solidFill>
                  <a:schemeClr val="accent6"/>
                </a:solidFill>
                <a:latin typeface="ArialMT"/>
              </a:rPr>
              <a:t>contrôle</a:t>
            </a:r>
            <a:r>
              <a:rPr lang="en-US" sz="2400" dirty="0">
                <a:solidFill>
                  <a:schemeClr val="accent6"/>
                </a:solidFill>
                <a:latin typeface="ArialMT"/>
              </a:rPr>
              <a:t> au </a:t>
            </a:r>
            <a:r>
              <a:rPr lang="en-US" sz="2400" dirty="0" err="1">
                <a:solidFill>
                  <a:schemeClr val="accent6"/>
                </a:solidFill>
                <a:latin typeface="ArialMT"/>
              </a:rPr>
              <a:t>passager</a:t>
            </a:r>
            <a:endParaRPr lang="en-US" sz="2400" dirty="0">
              <a:solidFill>
                <a:schemeClr val="accent6"/>
              </a:solidFill>
              <a:latin typeface="ArialMT"/>
            </a:endParaRPr>
          </a:p>
          <a:p>
            <a:endParaRPr lang="en-US" sz="2400" b="1" dirty="0">
              <a:solidFill>
                <a:schemeClr val="accent6"/>
              </a:solidFill>
            </a:endParaRPr>
          </a:p>
        </p:txBody>
      </p:sp>
      <p:pic>
        <p:nvPicPr>
          <p:cNvPr id="8" name="Picture 7">
            <a:extLst>
              <a:ext uri="{FF2B5EF4-FFF2-40B4-BE49-F238E27FC236}">
                <a16:creationId xmlns:a16="http://schemas.microsoft.com/office/drawing/2014/main" id="{98405270-CE39-4618-A8A8-E42E6DE3CE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6779" y="1756774"/>
            <a:ext cx="359665" cy="359665"/>
          </a:xfrm>
          <a:prstGeom prst="rect">
            <a:avLst/>
          </a:prstGeom>
        </p:spPr>
      </p:pic>
      <p:pic>
        <p:nvPicPr>
          <p:cNvPr id="9" name="Picture 8">
            <a:extLst>
              <a:ext uri="{FF2B5EF4-FFF2-40B4-BE49-F238E27FC236}">
                <a16:creationId xmlns:a16="http://schemas.microsoft.com/office/drawing/2014/main" id="{3FBC90C8-FA3B-47E7-817D-2BDE0AF65D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12429" y="1954946"/>
            <a:ext cx="1113817" cy="1113817"/>
          </a:xfrm>
          <a:prstGeom prst="rect">
            <a:avLst/>
          </a:prstGeom>
        </p:spPr>
      </p:pic>
    </p:spTree>
    <p:extLst>
      <p:ext uri="{BB962C8B-B14F-4D97-AF65-F5344CB8AC3E}">
        <p14:creationId xmlns:p14="http://schemas.microsoft.com/office/powerpoint/2010/main" val="28401382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A7EF39-EE30-40BA-9B7C-B7547E22B75C}"/>
              </a:ext>
            </a:extLst>
          </p:cNvPr>
          <p:cNvPicPr>
            <a:picLocks noChangeAspect="1"/>
          </p:cNvPicPr>
          <p:nvPr/>
        </p:nvPicPr>
        <p:blipFill rotWithShape="1">
          <a:blip r:embed="rId4"/>
          <a:srcRect l="13782" t="5226" r="4244"/>
          <a:stretch/>
        </p:blipFill>
        <p:spPr>
          <a:xfrm>
            <a:off x="2087218" y="1425637"/>
            <a:ext cx="9710838" cy="4712582"/>
          </a:xfrm>
          <a:prstGeom prst="rect">
            <a:avLst/>
          </a:prstGeom>
        </p:spPr>
      </p:pic>
      <p:sp>
        <p:nvSpPr>
          <p:cNvPr id="21" name="Slide Number Placeholder 20">
            <a:extLst>
              <a:ext uri="{FF2B5EF4-FFF2-40B4-BE49-F238E27FC236}">
                <a16:creationId xmlns:a16="http://schemas.microsoft.com/office/drawing/2014/main" id="{846A285C-644E-44CA-A14C-4C17FCEF81A8}"/>
              </a:ext>
            </a:extLst>
          </p:cNvPr>
          <p:cNvSpPr>
            <a:spLocks noGrp="1"/>
          </p:cNvSpPr>
          <p:nvPr>
            <p:ph type="sldNum" sz="quarter" idx="11"/>
          </p:nvPr>
        </p:nvSpPr>
        <p:spPr/>
        <p:txBody>
          <a:bodyPr/>
          <a:lstStyle/>
          <a:p>
            <a:fld id="{940D2A5C-C3D0-4BE9-9335-9A8298693CA1}" type="slidenum">
              <a:rPr lang="en-GB" smtClean="0">
                <a:solidFill>
                  <a:schemeClr val="bg1"/>
                </a:solidFill>
              </a:rPr>
              <a:pPr/>
              <a:t>13</a:t>
            </a:fld>
            <a:r>
              <a:rPr lang="en-GB">
                <a:solidFill>
                  <a:schemeClr val="bg1"/>
                </a:solidFill>
              </a:rPr>
              <a:t> </a:t>
            </a:r>
            <a:endParaRPr lang="en-US" dirty="0">
              <a:solidFill>
                <a:schemeClr val="bg1"/>
              </a:solidFill>
            </a:endParaRPr>
          </a:p>
        </p:txBody>
      </p:sp>
      <p:sp>
        <p:nvSpPr>
          <p:cNvPr id="18" name="Title 17">
            <a:extLst>
              <a:ext uri="{FF2B5EF4-FFF2-40B4-BE49-F238E27FC236}">
                <a16:creationId xmlns:a16="http://schemas.microsoft.com/office/drawing/2014/main" id="{96AD7D0F-26A6-4ED7-BB46-2CB7B9245B6B}"/>
              </a:ext>
            </a:extLst>
          </p:cNvPr>
          <p:cNvSpPr>
            <a:spLocks noGrp="1"/>
          </p:cNvSpPr>
          <p:nvPr>
            <p:ph type="title" idx="4294967295"/>
          </p:nvPr>
        </p:nvSpPr>
        <p:spPr>
          <a:xfrm>
            <a:off x="0" y="793402"/>
            <a:ext cx="10972800" cy="1065561"/>
          </a:xfrm>
        </p:spPr>
        <p:txBody>
          <a:bodyPr/>
          <a:lstStyle/>
          <a:p>
            <a:br>
              <a:rPr lang="en-US" b="1" dirty="0">
                <a:solidFill>
                  <a:srgbClr val="0070C0"/>
                </a:solidFill>
              </a:rPr>
            </a:br>
            <a:r>
              <a:rPr lang="en-US" b="1" dirty="0">
                <a:solidFill>
                  <a:srgbClr val="0070C0"/>
                </a:solidFill>
              </a:rPr>
              <a:t>Le </a:t>
            </a:r>
            <a:r>
              <a:rPr lang="en-US" b="1" dirty="0" err="1">
                <a:solidFill>
                  <a:srgbClr val="0070C0"/>
                </a:solidFill>
              </a:rPr>
              <a:t>niveau</a:t>
            </a:r>
            <a:r>
              <a:rPr lang="en-US" b="1" dirty="0">
                <a:solidFill>
                  <a:srgbClr val="0070C0"/>
                </a:solidFill>
              </a:rPr>
              <a:t> de stress du client </a:t>
            </a:r>
            <a:r>
              <a:rPr lang="en-US" b="1" dirty="0" err="1">
                <a:solidFill>
                  <a:srgbClr val="0070C0"/>
                </a:solidFill>
              </a:rPr>
              <a:t>est</a:t>
            </a:r>
            <a:r>
              <a:rPr lang="en-US" b="1" dirty="0">
                <a:solidFill>
                  <a:srgbClr val="0070C0"/>
                </a:solidFill>
              </a:rPr>
              <a:t> </a:t>
            </a:r>
            <a:r>
              <a:rPr lang="en-US" b="1" dirty="0" err="1">
                <a:solidFill>
                  <a:srgbClr val="0070C0"/>
                </a:solidFill>
              </a:rPr>
              <a:t>inversement</a:t>
            </a:r>
            <a:r>
              <a:rPr lang="en-US" b="1" dirty="0">
                <a:solidFill>
                  <a:srgbClr val="0070C0"/>
                </a:solidFill>
              </a:rPr>
              <a:t> </a:t>
            </a:r>
            <a:r>
              <a:rPr lang="en-US" b="1" dirty="0" err="1">
                <a:solidFill>
                  <a:srgbClr val="0070C0"/>
                </a:solidFill>
              </a:rPr>
              <a:t>proportionnel</a:t>
            </a:r>
            <a:r>
              <a:rPr lang="en-US" b="1" dirty="0">
                <a:solidFill>
                  <a:srgbClr val="0070C0"/>
                </a:solidFill>
              </a:rPr>
              <a:t> au </a:t>
            </a:r>
            <a:r>
              <a:rPr lang="en-US" b="1" dirty="0" err="1">
                <a:solidFill>
                  <a:srgbClr val="0070C0"/>
                </a:solidFill>
              </a:rPr>
              <a:t>niveau</a:t>
            </a:r>
            <a:r>
              <a:rPr lang="en-US" b="1" dirty="0">
                <a:solidFill>
                  <a:srgbClr val="0070C0"/>
                </a:solidFill>
              </a:rPr>
              <a:t> </a:t>
            </a:r>
            <a:r>
              <a:rPr lang="en-US" b="1" dirty="0" err="1">
                <a:solidFill>
                  <a:srgbClr val="0070C0"/>
                </a:solidFill>
              </a:rPr>
              <a:t>d’automatisation</a:t>
            </a:r>
            <a:r>
              <a:rPr lang="en-US" b="1" dirty="0">
                <a:solidFill>
                  <a:srgbClr val="0070C0"/>
                </a:solidFill>
              </a:rPr>
              <a:t> du </a:t>
            </a:r>
            <a:r>
              <a:rPr lang="en-US" b="1" dirty="0" err="1">
                <a:solidFill>
                  <a:srgbClr val="0070C0"/>
                </a:solidFill>
              </a:rPr>
              <a:t>processus</a:t>
            </a:r>
            <a:br>
              <a:rPr lang="en-US" b="1" dirty="0">
                <a:solidFill>
                  <a:srgbClr val="0070C0"/>
                </a:solidFill>
              </a:rPr>
            </a:br>
            <a:br>
              <a:rPr lang="en-US" b="1" dirty="0">
                <a:solidFill>
                  <a:srgbClr val="0070C0"/>
                </a:solidFill>
              </a:rPr>
            </a:br>
            <a:br>
              <a:rPr lang="en-US" b="1" dirty="0">
                <a:solidFill>
                  <a:srgbClr val="0070C0"/>
                </a:solidFill>
              </a:rPr>
            </a:br>
            <a:endParaRPr lang="en-GB" b="1" dirty="0">
              <a:solidFill>
                <a:srgbClr val="0070C0"/>
              </a:solidFill>
            </a:endParaRPr>
          </a:p>
        </p:txBody>
      </p:sp>
      <p:sp>
        <p:nvSpPr>
          <p:cNvPr id="8" name="Footer Placeholder 19">
            <a:extLst>
              <a:ext uri="{FF2B5EF4-FFF2-40B4-BE49-F238E27FC236}">
                <a16:creationId xmlns:a16="http://schemas.microsoft.com/office/drawing/2014/main" id="{FBBF9CFF-F9D7-4881-87CF-F9F0B0054DE1}"/>
              </a:ext>
            </a:extLst>
          </p:cNvPr>
          <p:cNvSpPr>
            <a:spLocks noGrp="1"/>
          </p:cNvSpPr>
          <p:nvPr>
            <p:ph type="ftr" sz="quarter" idx="10"/>
          </p:nvPr>
        </p:nvSpPr>
        <p:spPr>
          <a:xfrm>
            <a:off x="638634" y="6479173"/>
            <a:ext cx="6048672" cy="223003"/>
          </a:xfrm>
        </p:spPr>
        <p:txBody>
          <a:bodyPr anchor="ctr">
            <a:normAutofit/>
          </a:bodyPr>
          <a:lstStyle/>
          <a:p>
            <a:pPr>
              <a:lnSpc>
                <a:spcPct val="90000"/>
              </a:lnSpc>
              <a:spcAft>
                <a:spcPts val="600"/>
              </a:spcAft>
            </a:pPr>
            <a:r>
              <a:rPr lang="en-GB" sz="900" dirty="0">
                <a:solidFill>
                  <a:schemeClr val="bg1"/>
                </a:solidFill>
              </a:rPr>
              <a:t>IHEDATE |  le 29 </a:t>
            </a:r>
            <a:r>
              <a:rPr lang="en-GB" sz="900" dirty="0" err="1">
                <a:solidFill>
                  <a:schemeClr val="bg1"/>
                </a:solidFill>
              </a:rPr>
              <a:t>mai</a:t>
            </a:r>
            <a:r>
              <a:rPr lang="en-GB" sz="900" dirty="0">
                <a:solidFill>
                  <a:schemeClr val="bg1"/>
                </a:solidFill>
              </a:rPr>
              <a:t> 2020 </a:t>
            </a:r>
          </a:p>
        </p:txBody>
      </p:sp>
    </p:spTree>
    <p:custDataLst>
      <p:tags r:id="rId1"/>
    </p:custDataLst>
    <p:extLst>
      <p:ext uri="{BB962C8B-B14F-4D97-AF65-F5344CB8AC3E}">
        <p14:creationId xmlns:p14="http://schemas.microsoft.com/office/powerpoint/2010/main" val="3767723434"/>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ulling a suitcase&#10;&#10;Description automatically generated">
            <a:extLst>
              <a:ext uri="{FF2B5EF4-FFF2-40B4-BE49-F238E27FC236}">
                <a16:creationId xmlns:a16="http://schemas.microsoft.com/office/drawing/2014/main" id="{D2700CD0-911C-4B95-ABA6-9060513AB9A0}"/>
              </a:ext>
            </a:extLst>
          </p:cNvPr>
          <p:cNvPicPr>
            <a:picLocks noChangeAspect="1"/>
          </p:cNvPicPr>
          <p:nvPr/>
        </p:nvPicPr>
        <p:blipFill rotWithShape="1">
          <a:blip r:embed="rId3"/>
          <a:srcRect b="15730"/>
          <a:stretch/>
        </p:blipFill>
        <p:spPr>
          <a:xfrm>
            <a:off x="20" y="10"/>
            <a:ext cx="12191980" cy="6857990"/>
          </a:xfrm>
          <a:prstGeom prst="rect">
            <a:avLst/>
          </a:prstGeom>
          <a:noFill/>
        </p:spPr>
      </p:pic>
      <p:sp>
        <p:nvSpPr>
          <p:cNvPr id="2" name="Slide Number Placeholder 1">
            <a:extLst>
              <a:ext uri="{FF2B5EF4-FFF2-40B4-BE49-F238E27FC236}">
                <a16:creationId xmlns:a16="http://schemas.microsoft.com/office/drawing/2014/main" id="{09E2D1D3-3FB2-4581-9495-76C8EC30D6CA}"/>
              </a:ext>
            </a:extLst>
          </p:cNvPr>
          <p:cNvSpPr>
            <a:spLocks noGrp="1"/>
          </p:cNvSpPr>
          <p:nvPr>
            <p:ph type="sldNum" sz="quarter" idx="11"/>
          </p:nvPr>
        </p:nvSpPr>
        <p:spPr>
          <a:xfrm>
            <a:off x="456853" y="6508990"/>
            <a:ext cx="257251" cy="223003"/>
          </a:xfrm>
        </p:spPr>
        <p:txBody>
          <a:bodyPr>
            <a:normAutofit fontScale="92500" lnSpcReduction="20000"/>
          </a:bodyPr>
          <a:lstStyle/>
          <a:p>
            <a:pPr>
              <a:spcAft>
                <a:spcPts val="600"/>
              </a:spcAft>
            </a:pPr>
            <a:fld id="{4566BA23-9958-4E4E-ACD9-D5632E64CF7C}" type="slidenum">
              <a:rPr lang="en-GB">
                <a:solidFill>
                  <a:srgbClr val="FFFFFF"/>
                </a:solidFill>
              </a:rPr>
              <a:pPr>
                <a:spcAft>
                  <a:spcPts val="600"/>
                </a:spcAft>
              </a:pPr>
              <a:t>14</a:t>
            </a:fld>
            <a:endParaRPr lang="en-GB" dirty="0">
              <a:solidFill>
                <a:srgbClr val="FFFFFF"/>
              </a:solidFill>
            </a:endParaRPr>
          </a:p>
        </p:txBody>
      </p:sp>
      <p:sp>
        <p:nvSpPr>
          <p:cNvPr id="4" name="Oval 3">
            <a:extLst>
              <a:ext uri="{FF2B5EF4-FFF2-40B4-BE49-F238E27FC236}">
                <a16:creationId xmlns:a16="http://schemas.microsoft.com/office/drawing/2014/main" id="{8F550EFA-D2EA-4E41-AB28-E67657072C46}"/>
              </a:ext>
            </a:extLst>
          </p:cNvPr>
          <p:cNvSpPr/>
          <p:nvPr/>
        </p:nvSpPr>
        <p:spPr>
          <a:xfrm>
            <a:off x="486383" y="1801541"/>
            <a:ext cx="5169033" cy="4132331"/>
          </a:xfrm>
          <a:custGeom>
            <a:avLst/>
            <a:gdLst>
              <a:gd name="connsiteX0" fmla="*/ 0 w 3560323"/>
              <a:gd name="connsiteY0" fmla="*/ 1789890 h 3579779"/>
              <a:gd name="connsiteX1" fmla="*/ 1780162 w 3560323"/>
              <a:gd name="connsiteY1" fmla="*/ 0 h 3579779"/>
              <a:gd name="connsiteX2" fmla="*/ 3560324 w 3560323"/>
              <a:gd name="connsiteY2" fmla="*/ 1789890 h 3579779"/>
              <a:gd name="connsiteX3" fmla="*/ 1780162 w 3560323"/>
              <a:gd name="connsiteY3" fmla="*/ 3579780 h 3579779"/>
              <a:gd name="connsiteX4" fmla="*/ 0 w 3560323"/>
              <a:gd name="connsiteY4" fmla="*/ 1789890 h 3579779"/>
              <a:gd name="connsiteX0" fmla="*/ 0 w 4027252"/>
              <a:gd name="connsiteY0" fmla="*/ 1751020 h 3579858"/>
              <a:gd name="connsiteX1" fmla="*/ 2247090 w 4027252"/>
              <a:gd name="connsiteY1" fmla="*/ 40 h 3579858"/>
              <a:gd name="connsiteX2" fmla="*/ 4027252 w 4027252"/>
              <a:gd name="connsiteY2" fmla="*/ 1789930 h 3579858"/>
              <a:gd name="connsiteX3" fmla="*/ 2247090 w 4027252"/>
              <a:gd name="connsiteY3" fmla="*/ 3579820 h 3579858"/>
              <a:gd name="connsiteX4" fmla="*/ 0 w 4027252"/>
              <a:gd name="connsiteY4" fmla="*/ 1751020 h 3579858"/>
              <a:gd name="connsiteX0" fmla="*/ 176 w 4027428"/>
              <a:gd name="connsiteY0" fmla="*/ 1751010 h 4095399"/>
              <a:gd name="connsiteX1" fmla="*/ 2247266 w 4027428"/>
              <a:gd name="connsiteY1" fmla="*/ 30 h 4095399"/>
              <a:gd name="connsiteX2" fmla="*/ 4027428 w 4027428"/>
              <a:gd name="connsiteY2" fmla="*/ 1789920 h 4095399"/>
              <a:gd name="connsiteX3" fmla="*/ 2363998 w 4027428"/>
              <a:gd name="connsiteY3" fmla="*/ 4095376 h 4095399"/>
              <a:gd name="connsiteX4" fmla="*/ 176 w 4027428"/>
              <a:gd name="connsiteY4" fmla="*/ 1751010 h 4095399"/>
              <a:gd name="connsiteX0" fmla="*/ 144 w 4445685"/>
              <a:gd name="connsiteY0" fmla="*/ 1809356 h 4095360"/>
              <a:gd name="connsiteX1" fmla="*/ 2665523 w 4445685"/>
              <a:gd name="connsiteY1" fmla="*/ 10 h 4095360"/>
              <a:gd name="connsiteX2" fmla="*/ 4445685 w 4445685"/>
              <a:gd name="connsiteY2" fmla="*/ 1789900 h 4095360"/>
              <a:gd name="connsiteX3" fmla="*/ 2782255 w 4445685"/>
              <a:gd name="connsiteY3" fmla="*/ 4095356 h 4095360"/>
              <a:gd name="connsiteX4" fmla="*/ 144 w 4445685"/>
              <a:gd name="connsiteY4" fmla="*/ 1809356 h 4095360"/>
              <a:gd name="connsiteX0" fmla="*/ 151 w 4970986"/>
              <a:gd name="connsiteY0" fmla="*/ 1809349 h 4095350"/>
              <a:gd name="connsiteX1" fmla="*/ 2665530 w 4970986"/>
              <a:gd name="connsiteY1" fmla="*/ 3 h 4095350"/>
              <a:gd name="connsiteX2" fmla="*/ 4970986 w 4970986"/>
              <a:gd name="connsiteY2" fmla="*/ 1799621 h 4095350"/>
              <a:gd name="connsiteX3" fmla="*/ 2782262 w 4970986"/>
              <a:gd name="connsiteY3" fmla="*/ 4095349 h 4095350"/>
              <a:gd name="connsiteX4" fmla="*/ 151 w 4970986"/>
              <a:gd name="connsiteY4" fmla="*/ 1809349 h 40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0986" h="4095350">
                <a:moveTo>
                  <a:pt x="151" y="1809349"/>
                </a:moveTo>
                <a:cubicBezTo>
                  <a:pt x="-19304" y="1126791"/>
                  <a:pt x="1837058" y="1624"/>
                  <a:pt x="2665530" y="3"/>
                </a:cubicBezTo>
                <a:cubicBezTo>
                  <a:pt x="3494002" y="-1618"/>
                  <a:pt x="4970986" y="811092"/>
                  <a:pt x="4970986" y="1799621"/>
                </a:cubicBezTo>
                <a:cubicBezTo>
                  <a:pt x="4970986" y="2788150"/>
                  <a:pt x="3610734" y="4093728"/>
                  <a:pt x="2782262" y="4095349"/>
                </a:cubicBezTo>
                <a:cubicBezTo>
                  <a:pt x="1953790" y="4096970"/>
                  <a:pt x="19606" y="2491907"/>
                  <a:pt x="151" y="180934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Personalization</a:t>
            </a:r>
          </a:p>
        </p:txBody>
      </p:sp>
      <p:sp>
        <p:nvSpPr>
          <p:cNvPr id="13" name="TextBox 12">
            <a:extLst>
              <a:ext uri="{FF2B5EF4-FFF2-40B4-BE49-F238E27FC236}">
                <a16:creationId xmlns:a16="http://schemas.microsoft.com/office/drawing/2014/main" id="{D013A609-B182-411D-9261-6466DF34ABFD}"/>
              </a:ext>
            </a:extLst>
          </p:cNvPr>
          <p:cNvSpPr txBox="1"/>
          <p:nvPr/>
        </p:nvSpPr>
        <p:spPr>
          <a:xfrm>
            <a:off x="1042274" y="4007114"/>
            <a:ext cx="4057250" cy="1038327"/>
          </a:xfrm>
          <a:prstGeom prst="rect">
            <a:avLst/>
          </a:prstGeom>
        </p:spPr>
        <p:txBody>
          <a:bodyPr rtlCol="0">
            <a:normAutofit/>
          </a:bodyPr>
          <a:lstStyle/>
          <a:p>
            <a:pPr algn="ctr">
              <a:spcAft>
                <a:spcPts val="600"/>
              </a:spcAft>
            </a:pPr>
            <a:r>
              <a:rPr lang="en-US" sz="2400" dirty="0"/>
              <a:t>Le </a:t>
            </a:r>
            <a:r>
              <a:rPr lang="en-US" sz="2400" dirty="0" err="1"/>
              <a:t>futur</a:t>
            </a:r>
            <a:r>
              <a:rPr lang="en-US" sz="2400" dirty="0"/>
              <a:t> </a:t>
            </a:r>
            <a:r>
              <a:rPr lang="en-US" sz="2400" dirty="0" err="1"/>
              <a:t>est</a:t>
            </a:r>
            <a:r>
              <a:rPr lang="en-US" sz="2400" dirty="0"/>
              <a:t> </a:t>
            </a:r>
            <a:r>
              <a:rPr lang="en-US" sz="2400" b="1" dirty="0"/>
              <a:t>100% </a:t>
            </a:r>
            <a:r>
              <a:rPr lang="en-US" sz="2400" dirty="0"/>
              <a:t>mobile</a:t>
            </a:r>
          </a:p>
          <a:p>
            <a:pPr algn="ctr">
              <a:spcAft>
                <a:spcPts val="600"/>
              </a:spcAft>
            </a:pPr>
            <a:endParaRPr lang="en-US" sz="2400" dirty="0">
              <a:latin typeface="Arial (body)"/>
            </a:endParaRPr>
          </a:p>
        </p:txBody>
      </p:sp>
      <p:sp>
        <p:nvSpPr>
          <p:cNvPr id="5" name="TextBox 4">
            <a:extLst>
              <a:ext uri="{FF2B5EF4-FFF2-40B4-BE49-F238E27FC236}">
                <a16:creationId xmlns:a16="http://schemas.microsoft.com/office/drawing/2014/main" id="{6036A144-EE15-4DA3-A430-0F4396FD7A61}"/>
              </a:ext>
            </a:extLst>
          </p:cNvPr>
          <p:cNvSpPr txBox="1"/>
          <p:nvPr/>
        </p:nvSpPr>
        <p:spPr>
          <a:xfrm>
            <a:off x="933254" y="2706447"/>
            <a:ext cx="4581425" cy="1077218"/>
          </a:xfrm>
          <a:prstGeom prst="rect">
            <a:avLst/>
          </a:prstGeom>
          <a:noFill/>
        </p:spPr>
        <p:txBody>
          <a:bodyPr wrap="square" rtlCol="0">
            <a:spAutoFit/>
          </a:bodyPr>
          <a:lstStyle/>
          <a:p>
            <a:r>
              <a:rPr lang="en-US" sz="3200" b="1" dirty="0">
                <a:solidFill>
                  <a:srgbClr val="0070C0"/>
                </a:solidFill>
              </a:rPr>
              <a:t>La </a:t>
            </a:r>
            <a:r>
              <a:rPr lang="en-US" sz="3200" b="1" dirty="0" err="1">
                <a:solidFill>
                  <a:srgbClr val="0070C0"/>
                </a:solidFill>
              </a:rPr>
              <a:t>personnalisation</a:t>
            </a:r>
            <a:r>
              <a:rPr lang="en-US" sz="3200" b="1" dirty="0">
                <a:solidFill>
                  <a:srgbClr val="0070C0"/>
                </a:solidFill>
              </a:rPr>
              <a:t> de </a:t>
            </a:r>
            <a:r>
              <a:rPr lang="en-US" sz="3200" b="1" dirty="0" err="1">
                <a:solidFill>
                  <a:srgbClr val="0070C0"/>
                </a:solidFill>
              </a:rPr>
              <a:t>l’experience</a:t>
            </a:r>
            <a:r>
              <a:rPr lang="en-US" sz="3200" b="1" dirty="0">
                <a:solidFill>
                  <a:srgbClr val="0070C0"/>
                </a:solidFill>
              </a:rPr>
              <a:t> client</a:t>
            </a:r>
            <a:endParaRPr lang="en-US" sz="3200" b="1" dirty="0">
              <a:solidFill>
                <a:srgbClr val="0070C0"/>
              </a:solidFill>
              <a:latin typeface="Arial(headings)"/>
            </a:endParaRPr>
          </a:p>
        </p:txBody>
      </p:sp>
      <p:pic>
        <p:nvPicPr>
          <p:cNvPr id="16" name="Picture 15">
            <a:extLst>
              <a:ext uri="{FF2B5EF4-FFF2-40B4-BE49-F238E27FC236}">
                <a16:creationId xmlns:a16="http://schemas.microsoft.com/office/drawing/2014/main" id="{F20A0DE8-8E87-4E3A-A4DD-E19F0FCCE8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9092" y="1555070"/>
            <a:ext cx="1113817" cy="1113817"/>
          </a:xfrm>
          <a:prstGeom prst="rect">
            <a:avLst/>
          </a:prstGeom>
        </p:spPr>
      </p:pic>
      <p:pic>
        <p:nvPicPr>
          <p:cNvPr id="17" name="Picture 16">
            <a:extLst>
              <a:ext uri="{FF2B5EF4-FFF2-40B4-BE49-F238E27FC236}">
                <a16:creationId xmlns:a16="http://schemas.microsoft.com/office/drawing/2014/main" id="{F27E542B-F4F6-4650-927F-A609E56618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2909" y="1368889"/>
            <a:ext cx="343986" cy="343986"/>
          </a:xfrm>
          <a:prstGeom prst="rect">
            <a:avLst/>
          </a:prstGeom>
        </p:spPr>
      </p:pic>
      <p:sp>
        <p:nvSpPr>
          <p:cNvPr id="11" name="Footer Placeholder 19">
            <a:extLst>
              <a:ext uri="{FF2B5EF4-FFF2-40B4-BE49-F238E27FC236}">
                <a16:creationId xmlns:a16="http://schemas.microsoft.com/office/drawing/2014/main" id="{40609ED4-4D70-4CA1-BBF7-E34C70B69105}"/>
              </a:ext>
            </a:extLst>
          </p:cNvPr>
          <p:cNvSpPr>
            <a:spLocks noGrp="1"/>
          </p:cNvSpPr>
          <p:nvPr>
            <p:ph type="ftr" sz="quarter" idx="10"/>
          </p:nvPr>
        </p:nvSpPr>
        <p:spPr>
          <a:xfrm>
            <a:off x="668451" y="6489112"/>
            <a:ext cx="6048672" cy="223003"/>
          </a:xfrm>
        </p:spPr>
        <p:txBody>
          <a:bodyPr anchor="ctr">
            <a:normAutofit/>
          </a:bodyPr>
          <a:lstStyle/>
          <a:p>
            <a:pPr>
              <a:lnSpc>
                <a:spcPct val="90000"/>
              </a:lnSpc>
              <a:spcAft>
                <a:spcPts val="600"/>
              </a:spcAft>
            </a:pPr>
            <a:r>
              <a:rPr lang="en-GB" sz="900" dirty="0">
                <a:solidFill>
                  <a:schemeClr val="bg1"/>
                </a:solidFill>
              </a:rPr>
              <a:t>IHEDATE |  le 29 </a:t>
            </a:r>
            <a:r>
              <a:rPr lang="en-GB" sz="900" dirty="0" err="1">
                <a:solidFill>
                  <a:schemeClr val="bg1"/>
                </a:solidFill>
              </a:rPr>
              <a:t>mai</a:t>
            </a:r>
            <a:r>
              <a:rPr lang="en-GB" sz="900" dirty="0">
                <a:solidFill>
                  <a:schemeClr val="bg1"/>
                </a:solidFill>
              </a:rPr>
              <a:t> 2020 </a:t>
            </a:r>
          </a:p>
        </p:txBody>
      </p:sp>
    </p:spTree>
    <p:extLst>
      <p:ext uri="{BB962C8B-B14F-4D97-AF65-F5344CB8AC3E}">
        <p14:creationId xmlns:p14="http://schemas.microsoft.com/office/powerpoint/2010/main" val="3225174420"/>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973B9-6A45-4803-8961-2DF8B9007852}"/>
              </a:ext>
            </a:extLst>
          </p:cNvPr>
          <p:cNvSpPr>
            <a:spLocks noGrp="1"/>
          </p:cNvSpPr>
          <p:nvPr>
            <p:ph type="title" idx="4294967295"/>
          </p:nvPr>
        </p:nvSpPr>
        <p:spPr>
          <a:xfrm>
            <a:off x="488950" y="797892"/>
            <a:ext cx="10972800" cy="1117600"/>
          </a:xfrm>
        </p:spPr>
        <p:txBody>
          <a:bodyPr/>
          <a:lstStyle/>
          <a:p>
            <a:pPr>
              <a:lnSpc>
                <a:spcPts val="3200"/>
              </a:lnSpc>
            </a:pPr>
            <a:r>
              <a:rPr lang="en-US" sz="2200" b="1" dirty="0">
                <a:solidFill>
                  <a:schemeClr val="bg2"/>
                </a:solidFill>
              </a:rPr>
              <a:t>Le management de </a:t>
            </a:r>
            <a:r>
              <a:rPr lang="en-US" sz="2200" b="1" dirty="0" err="1">
                <a:solidFill>
                  <a:schemeClr val="bg2"/>
                </a:solidFill>
              </a:rPr>
              <a:t>l’identité</a:t>
            </a:r>
            <a:r>
              <a:rPr lang="en-US" sz="2200" b="1" dirty="0">
                <a:solidFill>
                  <a:schemeClr val="bg2"/>
                </a:solidFill>
              </a:rPr>
              <a:t> </a:t>
            </a:r>
            <a:r>
              <a:rPr lang="en-US" sz="2200" b="1" dirty="0" err="1">
                <a:solidFill>
                  <a:schemeClr val="bg2"/>
                </a:solidFill>
              </a:rPr>
              <a:t>est</a:t>
            </a:r>
            <a:r>
              <a:rPr lang="en-US" sz="2200" b="1" dirty="0">
                <a:solidFill>
                  <a:schemeClr val="bg2"/>
                </a:solidFill>
              </a:rPr>
              <a:t> </a:t>
            </a:r>
            <a:r>
              <a:rPr lang="en-US" sz="2200" b="1" dirty="0" err="1">
                <a:solidFill>
                  <a:schemeClr val="bg2"/>
                </a:solidFill>
              </a:rPr>
              <a:t>clé</a:t>
            </a:r>
            <a:r>
              <a:rPr lang="en-US" sz="2200" b="1" dirty="0">
                <a:solidFill>
                  <a:schemeClr val="bg2"/>
                </a:solidFill>
              </a:rPr>
              <a:t> pour </a:t>
            </a:r>
            <a:r>
              <a:rPr lang="en-US" sz="2200" b="1" dirty="0" err="1">
                <a:solidFill>
                  <a:schemeClr val="bg2"/>
                </a:solidFill>
              </a:rPr>
              <a:t>améliorer</a:t>
            </a:r>
            <a:r>
              <a:rPr lang="en-US" sz="2200" b="1" dirty="0">
                <a:solidFill>
                  <a:schemeClr val="bg2"/>
                </a:solidFill>
              </a:rPr>
              <a:t> </a:t>
            </a:r>
            <a:r>
              <a:rPr lang="en-US" sz="2200" b="1" dirty="0" err="1">
                <a:solidFill>
                  <a:schemeClr val="bg2"/>
                </a:solidFill>
              </a:rPr>
              <a:t>l’expérience</a:t>
            </a:r>
            <a:r>
              <a:rPr lang="en-US" sz="2200" b="1" dirty="0">
                <a:solidFill>
                  <a:schemeClr val="bg2"/>
                </a:solidFill>
              </a:rPr>
              <a:t> client </a:t>
            </a:r>
          </a:p>
        </p:txBody>
      </p:sp>
      <p:pic>
        <p:nvPicPr>
          <p:cNvPr id="6" name="Graphic 5" descr="Smart Phone">
            <a:extLst>
              <a:ext uri="{FF2B5EF4-FFF2-40B4-BE49-F238E27FC236}">
                <a16:creationId xmlns:a16="http://schemas.microsoft.com/office/drawing/2014/main" id="{91FF8587-E4DB-46A0-A230-C96E745DE0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976" y="2389132"/>
            <a:ext cx="1931105" cy="1931105"/>
          </a:xfrm>
          <a:prstGeom prst="rect">
            <a:avLst/>
          </a:prstGeom>
        </p:spPr>
      </p:pic>
      <p:sp>
        <p:nvSpPr>
          <p:cNvPr id="8" name="Rectangle 7">
            <a:extLst>
              <a:ext uri="{FF2B5EF4-FFF2-40B4-BE49-F238E27FC236}">
                <a16:creationId xmlns:a16="http://schemas.microsoft.com/office/drawing/2014/main" id="{88BD242A-AF7E-42F4-BB89-DA8FEC565076}"/>
              </a:ext>
            </a:extLst>
          </p:cNvPr>
          <p:cNvSpPr/>
          <p:nvPr/>
        </p:nvSpPr>
        <p:spPr>
          <a:xfrm>
            <a:off x="372556" y="4639084"/>
            <a:ext cx="2382839" cy="923330"/>
          </a:xfrm>
          <a:prstGeom prst="rect">
            <a:avLst/>
          </a:prstGeom>
        </p:spPr>
        <p:txBody>
          <a:bodyPr wrap="square" anchor="ctr">
            <a:spAutoFit/>
          </a:bodyPr>
          <a:lstStyle/>
          <a:p>
            <a:pPr algn="ctr"/>
            <a:r>
              <a:rPr lang="en-US" sz="1800" b="1" dirty="0">
                <a:solidFill>
                  <a:schemeClr val="accent6"/>
                </a:solidFill>
              </a:rPr>
              <a:t>Smartphone with fingerprint sensors </a:t>
            </a:r>
            <a:br>
              <a:rPr lang="en-US" sz="1800" b="1" dirty="0">
                <a:solidFill>
                  <a:schemeClr val="accent6"/>
                </a:solidFill>
              </a:rPr>
            </a:br>
            <a:r>
              <a:rPr lang="en-US" sz="1800" b="1" dirty="0">
                <a:solidFill>
                  <a:srgbClr val="F37021"/>
                </a:solidFill>
              </a:rPr>
              <a:t>by 2020</a:t>
            </a:r>
          </a:p>
        </p:txBody>
      </p:sp>
      <p:grpSp>
        <p:nvGrpSpPr>
          <p:cNvPr id="3" name="Group 2">
            <a:extLst>
              <a:ext uri="{FF2B5EF4-FFF2-40B4-BE49-F238E27FC236}">
                <a16:creationId xmlns:a16="http://schemas.microsoft.com/office/drawing/2014/main" id="{54D2B357-51EF-4E42-B6FE-94E55E45BF11}"/>
              </a:ext>
            </a:extLst>
          </p:cNvPr>
          <p:cNvGrpSpPr/>
          <p:nvPr/>
        </p:nvGrpSpPr>
        <p:grpSpPr>
          <a:xfrm>
            <a:off x="3763642" y="2516438"/>
            <a:ext cx="1724884" cy="1646384"/>
            <a:chOff x="4030231" y="2238532"/>
            <a:chExt cx="1724884" cy="1646384"/>
          </a:xfrm>
          <a:solidFill>
            <a:schemeClr val="accent2"/>
          </a:solidFill>
        </p:grpSpPr>
        <p:sp>
          <p:nvSpPr>
            <p:cNvPr id="11" name="Oval 10">
              <a:extLst>
                <a:ext uri="{FF2B5EF4-FFF2-40B4-BE49-F238E27FC236}">
                  <a16:creationId xmlns:a16="http://schemas.microsoft.com/office/drawing/2014/main" id="{5B78AB20-E6D8-4596-BFE2-629211C39A0D}"/>
                </a:ext>
              </a:extLst>
            </p:cNvPr>
            <p:cNvSpPr/>
            <p:nvPr/>
          </p:nvSpPr>
          <p:spPr>
            <a:xfrm>
              <a:off x="4030231" y="2238532"/>
              <a:ext cx="1724884" cy="164638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a:cs typeface="Arial"/>
              </a:endParaRPr>
            </a:p>
          </p:txBody>
        </p:sp>
        <p:pic>
          <p:nvPicPr>
            <p:cNvPr id="12" name="Picture 11" descr="A close up of a logo&#10;&#10;Description generated with high confidence">
              <a:extLst>
                <a:ext uri="{FF2B5EF4-FFF2-40B4-BE49-F238E27FC236}">
                  <a16:creationId xmlns:a16="http://schemas.microsoft.com/office/drawing/2014/main" id="{61195281-8B52-4193-9F0C-1971705DC58E}"/>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38004" y="2473138"/>
              <a:ext cx="909338" cy="983497"/>
            </a:xfrm>
            <a:prstGeom prst="rect">
              <a:avLst/>
            </a:prstGeom>
            <a:grpFill/>
          </p:spPr>
        </p:pic>
      </p:grpSp>
      <p:sp>
        <p:nvSpPr>
          <p:cNvPr id="14" name="Rectangle 13">
            <a:extLst>
              <a:ext uri="{FF2B5EF4-FFF2-40B4-BE49-F238E27FC236}">
                <a16:creationId xmlns:a16="http://schemas.microsoft.com/office/drawing/2014/main" id="{015A37BA-E63A-440F-8308-C91F0C437704}"/>
              </a:ext>
            </a:extLst>
          </p:cNvPr>
          <p:cNvSpPr/>
          <p:nvPr/>
        </p:nvSpPr>
        <p:spPr>
          <a:xfrm>
            <a:off x="3243239" y="4639084"/>
            <a:ext cx="2717977" cy="923330"/>
          </a:xfrm>
          <a:prstGeom prst="rect">
            <a:avLst/>
          </a:prstGeom>
        </p:spPr>
        <p:txBody>
          <a:bodyPr wrap="square" anchor="ctr">
            <a:spAutoFit/>
          </a:bodyPr>
          <a:lstStyle/>
          <a:p>
            <a:pPr algn="ctr"/>
            <a:r>
              <a:rPr lang="en-US" sz="1800" b="1" dirty="0">
                <a:solidFill>
                  <a:schemeClr val="accent6"/>
                </a:solidFill>
              </a:rPr>
              <a:t>Airports plan biometric ID management investment </a:t>
            </a:r>
            <a:r>
              <a:rPr lang="en-US" sz="1800" b="1" dirty="0">
                <a:solidFill>
                  <a:srgbClr val="F37021"/>
                </a:solidFill>
              </a:rPr>
              <a:t>by 2020</a:t>
            </a:r>
          </a:p>
        </p:txBody>
      </p:sp>
      <p:pic>
        <p:nvPicPr>
          <p:cNvPr id="16" name="Graphic 15" descr="Airplane">
            <a:extLst>
              <a:ext uri="{FF2B5EF4-FFF2-40B4-BE49-F238E27FC236}">
                <a16:creationId xmlns:a16="http://schemas.microsoft.com/office/drawing/2014/main" id="{87572DA6-57A4-4913-9F28-890C405CC8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12080" y="2497299"/>
            <a:ext cx="1763034" cy="1763034"/>
          </a:xfrm>
          <a:prstGeom prst="rect">
            <a:avLst/>
          </a:prstGeom>
        </p:spPr>
      </p:pic>
      <p:sp>
        <p:nvSpPr>
          <p:cNvPr id="18" name="Rectangle 17">
            <a:extLst>
              <a:ext uri="{FF2B5EF4-FFF2-40B4-BE49-F238E27FC236}">
                <a16:creationId xmlns:a16="http://schemas.microsoft.com/office/drawing/2014/main" id="{0830AA0E-DADD-4F9B-B29C-9094341D77F2}"/>
              </a:ext>
            </a:extLst>
          </p:cNvPr>
          <p:cNvSpPr/>
          <p:nvPr/>
        </p:nvSpPr>
        <p:spPr>
          <a:xfrm>
            <a:off x="6469715" y="4639084"/>
            <a:ext cx="2677938" cy="923330"/>
          </a:xfrm>
          <a:prstGeom prst="rect">
            <a:avLst/>
          </a:prstGeom>
        </p:spPr>
        <p:txBody>
          <a:bodyPr wrap="square" anchor="ctr">
            <a:spAutoFit/>
          </a:bodyPr>
          <a:lstStyle/>
          <a:p>
            <a:pPr algn="ctr"/>
            <a:r>
              <a:rPr lang="en-US" sz="1800" b="1" dirty="0">
                <a:solidFill>
                  <a:schemeClr val="accent6"/>
                </a:solidFill>
              </a:rPr>
              <a:t>Airlines plan biometric ID management investment </a:t>
            </a:r>
            <a:r>
              <a:rPr lang="en-US" sz="1800" b="1" dirty="0">
                <a:solidFill>
                  <a:srgbClr val="F37021"/>
                </a:solidFill>
              </a:rPr>
              <a:t>by 2020</a:t>
            </a:r>
          </a:p>
        </p:txBody>
      </p:sp>
      <p:grpSp>
        <p:nvGrpSpPr>
          <p:cNvPr id="4" name="Group 3">
            <a:extLst>
              <a:ext uri="{FF2B5EF4-FFF2-40B4-BE49-F238E27FC236}">
                <a16:creationId xmlns:a16="http://schemas.microsoft.com/office/drawing/2014/main" id="{6D1160D4-A954-412A-A9D8-2BE5EA43CB85}"/>
              </a:ext>
            </a:extLst>
          </p:cNvPr>
          <p:cNvGrpSpPr/>
          <p:nvPr/>
        </p:nvGrpSpPr>
        <p:grpSpPr>
          <a:xfrm>
            <a:off x="1600571" y="1812946"/>
            <a:ext cx="10126110" cy="647152"/>
            <a:chOff x="1600571" y="1812946"/>
            <a:chExt cx="10126110" cy="647152"/>
          </a:xfrm>
        </p:grpSpPr>
        <p:sp>
          <p:nvSpPr>
            <p:cNvPr id="7" name="TextBox 6">
              <a:extLst>
                <a:ext uri="{FF2B5EF4-FFF2-40B4-BE49-F238E27FC236}">
                  <a16:creationId xmlns:a16="http://schemas.microsoft.com/office/drawing/2014/main" id="{A9B9BD98-D8F4-4BBD-803F-E51F8E152A9B}"/>
                </a:ext>
              </a:extLst>
            </p:cNvPr>
            <p:cNvSpPr txBox="1"/>
            <p:nvPr/>
          </p:nvSpPr>
          <p:spPr>
            <a:xfrm>
              <a:off x="1600571" y="1812946"/>
              <a:ext cx="1161535" cy="584775"/>
            </a:xfrm>
            <a:prstGeom prst="rect">
              <a:avLst/>
            </a:prstGeom>
            <a:noFill/>
          </p:spPr>
          <p:txBody>
            <a:bodyPr wrap="square" rtlCol="0">
              <a:spAutoFit/>
            </a:bodyPr>
            <a:lstStyle/>
            <a:p>
              <a:r>
                <a:rPr lang="en-US" sz="3200" b="1" dirty="0">
                  <a:solidFill>
                    <a:schemeClr val="accent1"/>
                  </a:solidFill>
                </a:rPr>
                <a:t>75%</a:t>
              </a:r>
            </a:p>
          </p:txBody>
        </p:sp>
        <p:sp>
          <p:nvSpPr>
            <p:cNvPr id="13" name="TextBox 12">
              <a:extLst>
                <a:ext uri="{FF2B5EF4-FFF2-40B4-BE49-F238E27FC236}">
                  <a16:creationId xmlns:a16="http://schemas.microsoft.com/office/drawing/2014/main" id="{10A138F9-8D16-42DD-B075-3830303CA621}"/>
                </a:ext>
              </a:extLst>
            </p:cNvPr>
            <p:cNvSpPr txBox="1"/>
            <p:nvPr/>
          </p:nvSpPr>
          <p:spPr>
            <a:xfrm>
              <a:off x="4488279" y="1812946"/>
              <a:ext cx="1161535" cy="584775"/>
            </a:xfrm>
            <a:prstGeom prst="rect">
              <a:avLst/>
            </a:prstGeom>
            <a:noFill/>
          </p:spPr>
          <p:txBody>
            <a:bodyPr wrap="square" rtlCol="0">
              <a:spAutoFit/>
            </a:bodyPr>
            <a:lstStyle/>
            <a:p>
              <a:r>
                <a:rPr lang="en-US" sz="3200" b="1" dirty="0">
                  <a:solidFill>
                    <a:schemeClr val="accent1"/>
                  </a:solidFill>
                </a:rPr>
                <a:t>63%</a:t>
              </a:r>
            </a:p>
          </p:txBody>
        </p:sp>
        <p:sp>
          <p:nvSpPr>
            <p:cNvPr id="17" name="TextBox 16">
              <a:extLst>
                <a:ext uri="{FF2B5EF4-FFF2-40B4-BE49-F238E27FC236}">
                  <a16:creationId xmlns:a16="http://schemas.microsoft.com/office/drawing/2014/main" id="{A7B9FE7D-6226-4257-A410-CE3B664711E2}"/>
                </a:ext>
              </a:extLst>
            </p:cNvPr>
            <p:cNvSpPr txBox="1"/>
            <p:nvPr/>
          </p:nvSpPr>
          <p:spPr>
            <a:xfrm>
              <a:off x="7793597" y="1875323"/>
              <a:ext cx="1161535" cy="584775"/>
            </a:xfrm>
            <a:prstGeom prst="rect">
              <a:avLst/>
            </a:prstGeom>
            <a:noFill/>
          </p:spPr>
          <p:txBody>
            <a:bodyPr wrap="square" rtlCol="0">
              <a:spAutoFit/>
            </a:bodyPr>
            <a:lstStyle/>
            <a:p>
              <a:r>
                <a:rPr lang="en-US" sz="3200" b="1" dirty="0">
                  <a:solidFill>
                    <a:schemeClr val="accent1"/>
                  </a:solidFill>
                </a:rPr>
                <a:t>43%</a:t>
              </a:r>
            </a:p>
          </p:txBody>
        </p:sp>
        <p:sp>
          <p:nvSpPr>
            <p:cNvPr id="21" name="TextBox 20">
              <a:extLst>
                <a:ext uri="{FF2B5EF4-FFF2-40B4-BE49-F238E27FC236}">
                  <a16:creationId xmlns:a16="http://schemas.microsoft.com/office/drawing/2014/main" id="{47AF8B38-ACA3-4CD4-BFE5-A69A5F25E92E}"/>
                </a:ext>
              </a:extLst>
            </p:cNvPr>
            <p:cNvSpPr txBox="1"/>
            <p:nvPr/>
          </p:nvSpPr>
          <p:spPr>
            <a:xfrm>
              <a:off x="10565146" y="1875323"/>
              <a:ext cx="1161535" cy="584775"/>
            </a:xfrm>
            <a:prstGeom prst="rect">
              <a:avLst/>
            </a:prstGeom>
            <a:noFill/>
          </p:spPr>
          <p:txBody>
            <a:bodyPr wrap="square" rtlCol="0">
              <a:spAutoFit/>
            </a:bodyPr>
            <a:lstStyle/>
            <a:p>
              <a:r>
                <a:rPr lang="en-US" sz="3200" b="1" dirty="0">
                  <a:solidFill>
                    <a:schemeClr val="accent1"/>
                  </a:solidFill>
                </a:rPr>
                <a:t>59%</a:t>
              </a:r>
            </a:p>
          </p:txBody>
        </p:sp>
      </p:grpSp>
      <p:sp>
        <p:nvSpPr>
          <p:cNvPr id="22" name="Rectangle 21">
            <a:extLst>
              <a:ext uri="{FF2B5EF4-FFF2-40B4-BE49-F238E27FC236}">
                <a16:creationId xmlns:a16="http://schemas.microsoft.com/office/drawing/2014/main" id="{95C6A9AB-FF74-40C3-B706-1B18AAB920E0}"/>
              </a:ext>
            </a:extLst>
          </p:cNvPr>
          <p:cNvSpPr/>
          <p:nvPr/>
        </p:nvSpPr>
        <p:spPr>
          <a:xfrm>
            <a:off x="9493475" y="4639083"/>
            <a:ext cx="2439764" cy="923330"/>
          </a:xfrm>
          <a:prstGeom prst="rect">
            <a:avLst/>
          </a:prstGeom>
        </p:spPr>
        <p:txBody>
          <a:bodyPr wrap="square" anchor="ctr">
            <a:spAutoFit/>
          </a:bodyPr>
          <a:lstStyle/>
          <a:p>
            <a:pPr algn="ctr"/>
            <a:r>
              <a:rPr lang="en-US" sz="1800" b="1" dirty="0">
                <a:solidFill>
                  <a:schemeClr val="accent6"/>
                </a:solidFill>
              </a:rPr>
              <a:t>Passengers would use biometrics </a:t>
            </a:r>
            <a:br>
              <a:rPr lang="en-US" sz="1800" b="1" dirty="0">
                <a:solidFill>
                  <a:schemeClr val="accent6"/>
                </a:solidFill>
              </a:rPr>
            </a:br>
            <a:r>
              <a:rPr lang="en-US" sz="1800" b="1" dirty="0">
                <a:solidFill>
                  <a:schemeClr val="accent6"/>
                </a:solidFill>
              </a:rPr>
              <a:t>for ID</a:t>
            </a:r>
          </a:p>
        </p:txBody>
      </p:sp>
      <p:grpSp>
        <p:nvGrpSpPr>
          <p:cNvPr id="23" name="Group 22" hidden="1">
            <a:extLst>
              <a:ext uri="{FF2B5EF4-FFF2-40B4-BE49-F238E27FC236}">
                <a16:creationId xmlns:a16="http://schemas.microsoft.com/office/drawing/2014/main" id="{8A03581C-2328-46EC-B995-03364B351272}"/>
              </a:ext>
            </a:extLst>
          </p:cNvPr>
          <p:cNvGrpSpPr/>
          <p:nvPr/>
        </p:nvGrpSpPr>
        <p:grpSpPr>
          <a:xfrm>
            <a:off x="0" y="4386583"/>
            <a:ext cx="12192000" cy="2471417"/>
            <a:chOff x="0" y="4386583"/>
            <a:chExt cx="12192000" cy="2471417"/>
          </a:xfrm>
        </p:grpSpPr>
        <p:pic>
          <p:nvPicPr>
            <p:cNvPr id="24" name="Picture 23">
              <a:extLst>
                <a:ext uri="{FF2B5EF4-FFF2-40B4-BE49-F238E27FC236}">
                  <a16:creationId xmlns:a16="http://schemas.microsoft.com/office/drawing/2014/main" id="{E4B22826-386E-4D1E-81AC-1F2CC041A2C6}"/>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b="-111"/>
            <a:stretch/>
          </p:blipFill>
          <p:spPr>
            <a:xfrm>
              <a:off x="0" y="4386583"/>
              <a:ext cx="12192000" cy="2471417"/>
            </a:xfrm>
            <a:custGeom>
              <a:avLst/>
              <a:gdLst>
                <a:gd name="connsiteX0" fmla="*/ 0 w 12192000"/>
                <a:gd name="connsiteY0" fmla="*/ 0 h 2471417"/>
                <a:gd name="connsiteX1" fmla="*/ 1692022 w 12192000"/>
                <a:gd name="connsiteY1" fmla="*/ 0 h 2471417"/>
                <a:gd name="connsiteX2" fmla="*/ 1764173 w 12192000"/>
                <a:gd name="connsiteY2" fmla="*/ 243401 h 2471417"/>
                <a:gd name="connsiteX3" fmla="*/ 7048687 w 12192000"/>
                <a:gd name="connsiteY3" fmla="*/ 1878749 h 2471417"/>
                <a:gd name="connsiteX4" fmla="*/ 12099581 w 12192000"/>
                <a:gd name="connsiteY4" fmla="*/ 219002 h 2471417"/>
                <a:gd name="connsiteX5" fmla="*/ 12192000 w 12192000"/>
                <a:gd name="connsiteY5" fmla="*/ 159092 h 2471417"/>
                <a:gd name="connsiteX6" fmla="*/ 12192000 w 12192000"/>
                <a:gd name="connsiteY6" fmla="*/ 2471417 h 2471417"/>
                <a:gd name="connsiteX7" fmla="*/ 0 w 12192000"/>
                <a:gd name="connsiteY7" fmla="*/ 2471417 h 247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71417">
                  <a:moveTo>
                    <a:pt x="0" y="0"/>
                  </a:moveTo>
                  <a:lnTo>
                    <a:pt x="1692022" y="0"/>
                  </a:lnTo>
                  <a:lnTo>
                    <a:pt x="1764173" y="243401"/>
                  </a:lnTo>
                  <a:cubicBezTo>
                    <a:pt x="2497277" y="2365710"/>
                    <a:pt x="5172330" y="2069073"/>
                    <a:pt x="7048687" y="1878749"/>
                  </a:cubicBezTo>
                  <a:cubicBezTo>
                    <a:pt x="8492039" y="1732347"/>
                    <a:pt x="10735621" y="1065097"/>
                    <a:pt x="12099581" y="219002"/>
                  </a:cubicBezTo>
                  <a:lnTo>
                    <a:pt x="12192000" y="159092"/>
                  </a:lnTo>
                  <a:lnTo>
                    <a:pt x="12192000" y="2471417"/>
                  </a:lnTo>
                  <a:lnTo>
                    <a:pt x="0" y="2471417"/>
                  </a:lnTo>
                  <a:close/>
                </a:path>
              </a:pathLst>
            </a:custGeom>
          </p:spPr>
        </p:pic>
        <p:pic>
          <p:nvPicPr>
            <p:cNvPr id="25" name="Picture 24">
              <a:extLst>
                <a:ext uri="{FF2B5EF4-FFF2-40B4-BE49-F238E27FC236}">
                  <a16:creationId xmlns:a16="http://schemas.microsoft.com/office/drawing/2014/main" id="{D63BEEC5-39BD-4663-9642-799AF2AB25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5140750"/>
              <a:ext cx="1113817" cy="1113817"/>
            </a:xfrm>
            <a:prstGeom prst="rect">
              <a:avLst/>
            </a:prstGeom>
          </p:spPr>
        </p:pic>
        <p:pic>
          <p:nvPicPr>
            <p:cNvPr id="26" name="Picture 25">
              <a:extLst>
                <a:ext uri="{FF2B5EF4-FFF2-40B4-BE49-F238E27FC236}">
                  <a16:creationId xmlns:a16="http://schemas.microsoft.com/office/drawing/2014/main" id="{104A3B7E-49E0-4CF8-B491-78A3FBD9667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40906" y="5595254"/>
              <a:ext cx="359665" cy="359665"/>
            </a:xfrm>
            <a:prstGeom prst="rect">
              <a:avLst/>
            </a:prstGeom>
          </p:spPr>
        </p:pic>
        <p:pic>
          <p:nvPicPr>
            <p:cNvPr id="27" name="Picture 26">
              <a:extLst>
                <a:ext uri="{FF2B5EF4-FFF2-40B4-BE49-F238E27FC236}">
                  <a16:creationId xmlns:a16="http://schemas.microsoft.com/office/drawing/2014/main" id="{BE189674-52F2-422A-90FC-DC9AC9A8FD3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690" y="6412942"/>
              <a:ext cx="4191733" cy="380072"/>
            </a:xfrm>
            <a:prstGeom prst="rect">
              <a:avLst/>
            </a:prstGeom>
          </p:spPr>
        </p:pic>
      </p:grpSp>
      <p:grpSp>
        <p:nvGrpSpPr>
          <p:cNvPr id="29" name="Group 28">
            <a:extLst>
              <a:ext uri="{FF2B5EF4-FFF2-40B4-BE49-F238E27FC236}">
                <a16:creationId xmlns:a16="http://schemas.microsoft.com/office/drawing/2014/main" id="{61886A19-8DFA-414A-8FD2-F029732D2E92}"/>
              </a:ext>
            </a:extLst>
          </p:cNvPr>
          <p:cNvGrpSpPr/>
          <p:nvPr/>
        </p:nvGrpSpPr>
        <p:grpSpPr>
          <a:xfrm>
            <a:off x="10132589" y="2597379"/>
            <a:ext cx="1161535" cy="1633137"/>
            <a:chOff x="7377466" y="3399737"/>
            <a:chExt cx="446881" cy="628322"/>
          </a:xfrm>
          <a:solidFill>
            <a:schemeClr val="accent2"/>
          </a:solidFill>
        </p:grpSpPr>
        <p:sp>
          <p:nvSpPr>
            <p:cNvPr id="30" name="Freeform 5">
              <a:extLst>
                <a:ext uri="{FF2B5EF4-FFF2-40B4-BE49-F238E27FC236}">
                  <a16:creationId xmlns:a16="http://schemas.microsoft.com/office/drawing/2014/main" id="{7C9BDF25-DB7A-4D17-8529-6E87044CA2BE}"/>
                </a:ext>
              </a:extLst>
            </p:cNvPr>
            <p:cNvSpPr>
              <a:spLocks/>
            </p:cNvSpPr>
            <p:nvPr/>
          </p:nvSpPr>
          <p:spPr bwMode="auto">
            <a:xfrm>
              <a:off x="7649626" y="3708857"/>
              <a:ext cx="174721" cy="319202"/>
            </a:xfrm>
            <a:custGeom>
              <a:avLst/>
              <a:gdLst>
                <a:gd name="T0" fmla="*/ 35 w 38"/>
                <a:gd name="T1" fmla="*/ 65 h 69"/>
                <a:gd name="T2" fmla="*/ 38 w 38"/>
                <a:gd name="T3" fmla="*/ 62 h 69"/>
                <a:gd name="T4" fmla="*/ 38 w 38"/>
                <a:gd name="T5" fmla="*/ 16 h 69"/>
                <a:gd name="T6" fmla="*/ 35 w 38"/>
                <a:gd name="T7" fmla="*/ 12 h 69"/>
                <a:gd name="T8" fmla="*/ 29 w 38"/>
                <a:gd name="T9" fmla="*/ 12 h 69"/>
                <a:gd name="T10" fmla="*/ 29 w 38"/>
                <a:gd name="T11" fmla="*/ 4 h 69"/>
                <a:gd name="T12" fmla="*/ 30 w 38"/>
                <a:gd name="T13" fmla="*/ 4 h 69"/>
                <a:gd name="T14" fmla="*/ 30 w 38"/>
                <a:gd name="T15" fmla="*/ 0 h 69"/>
                <a:gd name="T16" fmla="*/ 27 w 38"/>
                <a:gd name="T17" fmla="*/ 0 h 69"/>
                <a:gd name="T18" fmla="*/ 27 w 38"/>
                <a:gd name="T19" fmla="*/ 3 h 69"/>
                <a:gd name="T20" fmla="*/ 26 w 38"/>
                <a:gd name="T21" fmla="*/ 4 h 69"/>
                <a:gd name="T22" fmla="*/ 26 w 38"/>
                <a:gd name="T23" fmla="*/ 12 h 69"/>
                <a:gd name="T24" fmla="*/ 12 w 38"/>
                <a:gd name="T25" fmla="*/ 12 h 69"/>
                <a:gd name="T26" fmla="*/ 12 w 38"/>
                <a:gd name="T27" fmla="*/ 4 h 69"/>
                <a:gd name="T28" fmla="*/ 28 w 38"/>
                <a:gd name="T29" fmla="*/ 4 h 69"/>
                <a:gd name="T30" fmla="*/ 28 w 38"/>
                <a:gd name="T31" fmla="*/ 3 h 69"/>
                <a:gd name="T32" fmla="*/ 28 w 38"/>
                <a:gd name="T33" fmla="*/ 0 h 69"/>
                <a:gd name="T34" fmla="*/ 8 w 38"/>
                <a:gd name="T35" fmla="*/ 0 h 69"/>
                <a:gd name="T36" fmla="*/ 8 w 38"/>
                <a:gd name="T37" fmla="*/ 4 h 69"/>
                <a:gd name="T38" fmla="*/ 10 w 38"/>
                <a:gd name="T39" fmla="*/ 4 h 69"/>
                <a:gd name="T40" fmla="*/ 10 w 38"/>
                <a:gd name="T41" fmla="*/ 12 h 69"/>
                <a:gd name="T42" fmla="*/ 4 w 38"/>
                <a:gd name="T43" fmla="*/ 12 h 69"/>
                <a:gd name="T44" fmla="*/ 0 w 38"/>
                <a:gd name="T45" fmla="*/ 16 h 69"/>
                <a:gd name="T46" fmla="*/ 0 w 38"/>
                <a:gd name="T47" fmla="*/ 62 h 69"/>
                <a:gd name="T48" fmla="*/ 4 w 38"/>
                <a:gd name="T49" fmla="*/ 65 h 69"/>
                <a:gd name="T50" fmla="*/ 4 w 38"/>
                <a:gd name="T51" fmla="*/ 67 h 69"/>
                <a:gd name="T52" fmla="*/ 6 w 38"/>
                <a:gd name="T53" fmla="*/ 69 h 69"/>
                <a:gd name="T54" fmla="*/ 8 w 38"/>
                <a:gd name="T55" fmla="*/ 67 h 69"/>
                <a:gd name="T56" fmla="*/ 8 w 38"/>
                <a:gd name="T57" fmla="*/ 65 h 69"/>
                <a:gd name="T58" fmla="*/ 30 w 38"/>
                <a:gd name="T59" fmla="*/ 65 h 69"/>
                <a:gd name="T60" fmla="*/ 30 w 38"/>
                <a:gd name="T61" fmla="*/ 67 h 69"/>
                <a:gd name="T62" fmla="*/ 33 w 38"/>
                <a:gd name="T63" fmla="*/ 69 h 69"/>
                <a:gd name="T64" fmla="*/ 35 w 38"/>
                <a:gd name="T65" fmla="*/ 67 h 69"/>
                <a:gd name="T66" fmla="*/ 35 w 38"/>
                <a:gd name="T67"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69">
                  <a:moveTo>
                    <a:pt x="35" y="65"/>
                  </a:moveTo>
                  <a:cubicBezTo>
                    <a:pt x="37" y="65"/>
                    <a:pt x="38" y="63"/>
                    <a:pt x="38" y="62"/>
                  </a:cubicBezTo>
                  <a:cubicBezTo>
                    <a:pt x="38" y="16"/>
                    <a:pt x="38" y="16"/>
                    <a:pt x="38" y="16"/>
                  </a:cubicBezTo>
                  <a:cubicBezTo>
                    <a:pt x="38" y="14"/>
                    <a:pt x="37" y="12"/>
                    <a:pt x="35" y="12"/>
                  </a:cubicBezTo>
                  <a:cubicBezTo>
                    <a:pt x="29" y="12"/>
                    <a:pt x="29" y="12"/>
                    <a:pt x="29" y="12"/>
                  </a:cubicBezTo>
                  <a:cubicBezTo>
                    <a:pt x="29" y="4"/>
                    <a:pt x="29" y="4"/>
                    <a:pt x="29" y="4"/>
                  </a:cubicBezTo>
                  <a:cubicBezTo>
                    <a:pt x="30" y="4"/>
                    <a:pt x="30" y="4"/>
                    <a:pt x="30" y="4"/>
                  </a:cubicBezTo>
                  <a:cubicBezTo>
                    <a:pt x="30" y="0"/>
                    <a:pt x="30" y="0"/>
                    <a:pt x="30" y="0"/>
                  </a:cubicBezTo>
                  <a:cubicBezTo>
                    <a:pt x="27" y="0"/>
                    <a:pt x="27" y="0"/>
                    <a:pt x="27" y="0"/>
                  </a:cubicBezTo>
                  <a:cubicBezTo>
                    <a:pt x="27" y="1"/>
                    <a:pt x="27" y="2"/>
                    <a:pt x="27" y="3"/>
                  </a:cubicBezTo>
                  <a:cubicBezTo>
                    <a:pt x="27" y="4"/>
                    <a:pt x="27" y="3"/>
                    <a:pt x="26" y="4"/>
                  </a:cubicBezTo>
                  <a:cubicBezTo>
                    <a:pt x="26" y="12"/>
                    <a:pt x="26" y="12"/>
                    <a:pt x="26" y="12"/>
                  </a:cubicBezTo>
                  <a:cubicBezTo>
                    <a:pt x="12" y="12"/>
                    <a:pt x="12" y="12"/>
                    <a:pt x="12" y="12"/>
                  </a:cubicBezTo>
                  <a:cubicBezTo>
                    <a:pt x="12" y="4"/>
                    <a:pt x="12" y="4"/>
                    <a:pt x="12" y="4"/>
                  </a:cubicBezTo>
                  <a:cubicBezTo>
                    <a:pt x="28" y="4"/>
                    <a:pt x="28" y="4"/>
                    <a:pt x="28" y="4"/>
                  </a:cubicBezTo>
                  <a:cubicBezTo>
                    <a:pt x="28" y="4"/>
                    <a:pt x="28" y="3"/>
                    <a:pt x="28" y="3"/>
                  </a:cubicBezTo>
                  <a:cubicBezTo>
                    <a:pt x="28" y="2"/>
                    <a:pt x="28" y="1"/>
                    <a:pt x="28" y="0"/>
                  </a:cubicBezTo>
                  <a:cubicBezTo>
                    <a:pt x="8" y="0"/>
                    <a:pt x="8" y="0"/>
                    <a:pt x="8" y="0"/>
                  </a:cubicBezTo>
                  <a:cubicBezTo>
                    <a:pt x="8" y="4"/>
                    <a:pt x="8" y="4"/>
                    <a:pt x="8" y="4"/>
                  </a:cubicBezTo>
                  <a:cubicBezTo>
                    <a:pt x="10" y="4"/>
                    <a:pt x="10" y="4"/>
                    <a:pt x="10" y="4"/>
                  </a:cubicBezTo>
                  <a:cubicBezTo>
                    <a:pt x="10" y="12"/>
                    <a:pt x="10" y="12"/>
                    <a:pt x="10" y="12"/>
                  </a:cubicBezTo>
                  <a:cubicBezTo>
                    <a:pt x="4" y="12"/>
                    <a:pt x="4" y="12"/>
                    <a:pt x="4" y="12"/>
                  </a:cubicBezTo>
                  <a:cubicBezTo>
                    <a:pt x="2" y="12"/>
                    <a:pt x="0" y="14"/>
                    <a:pt x="0" y="16"/>
                  </a:cubicBezTo>
                  <a:cubicBezTo>
                    <a:pt x="0" y="62"/>
                    <a:pt x="0" y="62"/>
                    <a:pt x="0" y="62"/>
                  </a:cubicBezTo>
                  <a:cubicBezTo>
                    <a:pt x="0" y="63"/>
                    <a:pt x="2" y="65"/>
                    <a:pt x="4" y="65"/>
                  </a:cubicBezTo>
                  <a:cubicBezTo>
                    <a:pt x="4" y="67"/>
                    <a:pt x="4" y="67"/>
                    <a:pt x="4" y="67"/>
                  </a:cubicBezTo>
                  <a:cubicBezTo>
                    <a:pt x="4" y="68"/>
                    <a:pt x="5" y="69"/>
                    <a:pt x="6" y="69"/>
                  </a:cubicBezTo>
                  <a:cubicBezTo>
                    <a:pt x="7" y="69"/>
                    <a:pt x="8" y="68"/>
                    <a:pt x="8" y="67"/>
                  </a:cubicBezTo>
                  <a:cubicBezTo>
                    <a:pt x="8" y="65"/>
                    <a:pt x="8" y="65"/>
                    <a:pt x="8" y="65"/>
                  </a:cubicBezTo>
                  <a:cubicBezTo>
                    <a:pt x="30" y="65"/>
                    <a:pt x="30" y="65"/>
                    <a:pt x="30" y="65"/>
                  </a:cubicBezTo>
                  <a:cubicBezTo>
                    <a:pt x="30" y="67"/>
                    <a:pt x="30" y="67"/>
                    <a:pt x="30" y="67"/>
                  </a:cubicBezTo>
                  <a:cubicBezTo>
                    <a:pt x="30" y="68"/>
                    <a:pt x="31" y="69"/>
                    <a:pt x="33" y="69"/>
                  </a:cubicBezTo>
                  <a:cubicBezTo>
                    <a:pt x="34" y="69"/>
                    <a:pt x="35" y="68"/>
                    <a:pt x="35" y="67"/>
                  </a:cubicBezTo>
                  <a:lnTo>
                    <a:pt x="35"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6">
              <a:extLst>
                <a:ext uri="{FF2B5EF4-FFF2-40B4-BE49-F238E27FC236}">
                  <a16:creationId xmlns:a16="http://schemas.microsoft.com/office/drawing/2014/main" id="{7AA14AD8-1411-44CC-8EFA-CCEA38F85AF7}"/>
                </a:ext>
              </a:extLst>
            </p:cNvPr>
            <p:cNvSpPr>
              <a:spLocks noEditPoints="1"/>
            </p:cNvSpPr>
            <p:nvPr/>
          </p:nvSpPr>
          <p:spPr bwMode="auto">
            <a:xfrm>
              <a:off x="7377466" y="3399737"/>
              <a:ext cx="329282" cy="628322"/>
            </a:xfrm>
            <a:custGeom>
              <a:avLst/>
              <a:gdLst>
                <a:gd name="T0" fmla="*/ 17 w 71"/>
                <a:gd name="T1" fmla="*/ 13 h 136"/>
                <a:gd name="T2" fmla="*/ 30 w 71"/>
                <a:gd name="T3" fmla="*/ 0 h 136"/>
                <a:gd name="T4" fmla="*/ 42 w 71"/>
                <a:gd name="T5" fmla="*/ 13 h 136"/>
                <a:gd name="T6" fmla="*/ 30 w 71"/>
                <a:gd name="T7" fmla="*/ 25 h 136"/>
                <a:gd name="T8" fmla="*/ 17 w 71"/>
                <a:gd name="T9" fmla="*/ 13 h 136"/>
                <a:gd name="T10" fmla="*/ 70 w 71"/>
                <a:gd name="T11" fmla="*/ 71 h 136"/>
                <a:gd name="T12" fmla="*/ 67 w 71"/>
                <a:gd name="T13" fmla="*/ 73 h 136"/>
                <a:gd name="T14" fmla="*/ 66 w 71"/>
                <a:gd name="T15" fmla="*/ 73 h 136"/>
                <a:gd name="T16" fmla="*/ 63 w 71"/>
                <a:gd name="T17" fmla="*/ 71 h 136"/>
                <a:gd name="T18" fmla="*/ 61 w 71"/>
                <a:gd name="T19" fmla="*/ 67 h 136"/>
                <a:gd name="T20" fmla="*/ 49 w 71"/>
                <a:gd name="T21" fmla="*/ 43 h 136"/>
                <a:gd name="T22" fmla="*/ 45 w 71"/>
                <a:gd name="T23" fmla="*/ 41 h 136"/>
                <a:gd name="T24" fmla="*/ 45 w 71"/>
                <a:gd name="T25" fmla="*/ 129 h 136"/>
                <a:gd name="T26" fmla="*/ 38 w 71"/>
                <a:gd name="T27" fmla="*/ 136 h 136"/>
                <a:gd name="T28" fmla="*/ 31 w 71"/>
                <a:gd name="T29" fmla="*/ 129 h 136"/>
                <a:gd name="T30" fmla="*/ 31 w 71"/>
                <a:gd name="T31" fmla="*/ 77 h 136"/>
                <a:gd name="T32" fmla="*/ 28 w 71"/>
                <a:gd name="T33" fmla="*/ 77 h 136"/>
                <a:gd name="T34" fmla="*/ 28 w 71"/>
                <a:gd name="T35" fmla="*/ 129 h 136"/>
                <a:gd name="T36" fmla="*/ 22 w 71"/>
                <a:gd name="T37" fmla="*/ 136 h 136"/>
                <a:gd name="T38" fmla="*/ 15 w 71"/>
                <a:gd name="T39" fmla="*/ 129 h 136"/>
                <a:gd name="T40" fmla="*/ 15 w 71"/>
                <a:gd name="T41" fmla="*/ 47 h 136"/>
                <a:gd name="T42" fmla="*/ 14 w 71"/>
                <a:gd name="T43" fmla="*/ 43 h 136"/>
                <a:gd name="T44" fmla="*/ 10 w 71"/>
                <a:gd name="T45" fmla="*/ 54 h 136"/>
                <a:gd name="T46" fmla="*/ 10 w 71"/>
                <a:gd name="T47" fmla="*/ 54 h 136"/>
                <a:gd name="T48" fmla="*/ 10 w 71"/>
                <a:gd name="T49" fmla="*/ 57 h 136"/>
                <a:gd name="T50" fmla="*/ 9 w 71"/>
                <a:gd name="T51" fmla="*/ 70 h 136"/>
                <a:gd name="T52" fmla="*/ 4 w 71"/>
                <a:gd name="T53" fmla="*/ 75 h 136"/>
                <a:gd name="T54" fmla="*/ 4 w 71"/>
                <a:gd name="T55" fmla="*/ 75 h 136"/>
                <a:gd name="T56" fmla="*/ 0 w 71"/>
                <a:gd name="T57" fmla="*/ 70 h 136"/>
                <a:gd name="T58" fmla="*/ 1 w 71"/>
                <a:gd name="T59" fmla="*/ 55 h 136"/>
                <a:gd name="T60" fmla="*/ 2 w 71"/>
                <a:gd name="T61" fmla="*/ 52 h 136"/>
                <a:gd name="T62" fmla="*/ 2 w 71"/>
                <a:gd name="T63" fmla="*/ 52 h 136"/>
                <a:gd name="T64" fmla="*/ 2 w 71"/>
                <a:gd name="T65" fmla="*/ 52 h 136"/>
                <a:gd name="T66" fmla="*/ 12 w 71"/>
                <a:gd name="T67" fmla="*/ 33 h 136"/>
                <a:gd name="T68" fmla="*/ 18 w 71"/>
                <a:gd name="T69" fmla="*/ 29 h 136"/>
                <a:gd name="T70" fmla="*/ 19 w 71"/>
                <a:gd name="T71" fmla="*/ 29 h 136"/>
                <a:gd name="T72" fmla="*/ 19 w 71"/>
                <a:gd name="T73" fmla="*/ 29 h 136"/>
                <a:gd name="T74" fmla="*/ 41 w 71"/>
                <a:gd name="T75" fmla="*/ 29 h 136"/>
                <a:gd name="T76" fmla="*/ 43 w 71"/>
                <a:gd name="T77" fmla="*/ 29 h 136"/>
                <a:gd name="T78" fmla="*/ 54 w 71"/>
                <a:gd name="T79" fmla="*/ 36 h 136"/>
                <a:gd name="T80" fmla="*/ 71 w 71"/>
                <a:gd name="T81" fmla="*/ 67 h 136"/>
                <a:gd name="T82" fmla="*/ 70 w 71"/>
                <a:gd name="T83" fmla="*/ 7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136">
                  <a:moveTo>
                    <a:pt x="17" y="13"/>
                  </a:moveTo>
                  <a:cubicBezTo>
                    <a:pt x="17" y="5"/>
                    <a:pt x="23" y="0"/>
                    <a:pt x="30" y="0"/>
                  </a:cubicBezTo>
                  <a:cubicBezTo>
                    <a:pt x="37" y="0"/>
                    <a:pt x="42" y="5"/>
                    <a:pt x="42" y="13"/>
                  </a:cubicBezTo>
                  <a:cubicBezTo>
                    <a:pt x="42" y="20"/>
                    <a:pt x="37" y="25"/>
                    <a:pt x="30" y="25"/>
                  </a:cubicBezTo>
                  <a:cubicBezTo>
                    <a:pt x="23" y="25"/>
                    <a:pt x="17" y="20"/>
                    <a:pt x="17" y="13"/>
                  </a:cubicBezTo>
                  <a:close/>
                  <a:moveTo>
                    <a:pt x="70" y="71"/>
                  </a:moveTo>
                  <a:cubicBezTo>
                    <a:pt x="68" y="73"/>
                    <a:pt x="68" y="73"/>
                    <a:pt x="67" y="73"/>
                  </a:cubicBezTo>
                  <a:cubicBezTo>
                    <a:pt x="67" y="73"/>
                    <a:pt x="66" y="73"/>
                    <a:pt x="66" y="73"/>
                  </a:cubicBezTo>
                  <a:cubicBezTo>
                    <a:pt x="65" y="73"/>
                    <a:pt x="64" y="72"/>
                    <a:pt x="63" y="71"/>
                  </a:cubicBezTo>
                  <a:cubicBezTo>
                    <a:pt x="62" y="70"/>
                    <a:pt x="61" y="67"/>
                    <a:pt x="61" y="67"/>
                  </a:cubicBezTo>
                  <a:cubicBezTo>
                    <a:pt x="59" y="55"/>
                    <a:pt x="53" y="48"/>
                    <a:pt x="49" y="43"/>
                  </a:cubicBezTo>
                  <a:cubicBezTo>
                    <a:pt x="47" y="42"/>
                    <a:pt x="46" y="41"/>
                    <a:pt x="45" y="41"/>
                  </a:cubicBezTo>
                  <a:cubicBezTo>
                    <a:pt x="45" y="129"/>
                    <a:pt x="45" y="129"/>
                    <a:pt x="45" y="129"/>
                  </a:cubicBezTo>
                  <a:cubicBezTo>
                    <a:pt x="45" y="133"/>
                    <a:pt x="42" y="136"/>
                    <a:pt x="38" y="136"/>
                  </a:cubicBezTo>
                  <a:cubicBezTo>
                    <a:pt x="34" y="136"/>
                    <a:pt x="31" y="133"/>
                    <a:pt x="31" y="129"/>
                  </a:cubicBezTo>
                  <a:cubicBezTo>
                    <a:pt x="31" y="77"/>
                    <a:pt x="31" y="77"/>
                    <a:pt x="31" y="77"/>
                  </a:cubicBezTo>
                  <a:cubicBezTo>
                    <a:pt x="28" y="77"/>
                    <a:pt x="28" y="77"/>
                    <a:pt x="28" y="77"/>
                  </a:cubicBezTo>
                  <a:cubicBezTo>
                    <a:pt x="28" y="129"/>
                    <a:pt x="28" y="129"/>
                    <a:pt x="28" y="129"/>
                  </a:cubicBezTo>
                  <a:cubicBezTo>
                    <a:pt x="28" y="133"/>
                    <a:pt x="25" y="136"/>
                    <a:pt x="22" y="136"/>
                  </a:cubicBezTo>
                  <a:cubicBezTo>
                    <a:pt x="18" y="136"/>
                    <a:pt x="15" y="133"/>
                    <a:pt x="15" y="129"/>
                  </a:cubicBezTo>
                  <a:cubicBezTo>
                    <a:pt x="15" y="47"/>
                    <a:pt x="15" y="47"/>
                    <a:pt x="15" y="47"/>
                  </a:cubicBezTo>
                  <a:cubicBezTo>
                    <a:pt x="14" y="43"/>
                    <a:pt x="14" y="43"/>
                    <a:pt x="14" y="43"/>
                  </a:cubicBezTo>
                  <a:cubicBezTo>
                    <a:pt x="13" y="45"/>
                    <a:pt x="12" y="49"/>
                    <a:pt x="10" y="54"/>
                  </a:cubicBezTo>
                  <a:cubicBezTo>
                    <a:pt x="10" y="54"/>
                    <a:pt x="10" y="54"/>
                    <a:pt x="10" y="54"/>
                  </a:cubicBezTo>
                  <a:cubicBezTo>
                    <a:pt x="10" y="55"/>
                    <a:pt x="10" y="56"/>
                    <a:pt x="10" y="57"/>
                  </a:cubicBezTo>
                  <a:cubicBezTo>
                    <a:pt x="9" y="61"/>
                    <a:pt x="9" y="65"/>
                    <a:pt x="9" y="70"/>
                  </a:cubicBezTo>
                  <a:cubicBezTo>
                    <a:pt x="9" y="73"/>
                    <a:pt x="7" y="75"/>
                    <a:pt x="4" y="75"/>
                  </a:cubicBezTo>
                  <a:cubicBezTo>
                    <a:pt x="4" y="75"/>
                    <a:pt x="4" y="75"/>
                    <a:pt x="4" y="75"/>
                  </a:cubicBezTo>
                  <a:cubicBezTo>
                    <a:pt x="2" y="75"/>
                    <a:pt x="0" y="73"/>
                    <a:pt x="0" y="70"/>
                  </a:cubicBezTo>
                  <a:cubicBezTo>
                    <a:pt x="0" y="64"/>
                    <a:pt x="0" y="59"/>
                    <a:pt x="1" y="55"/>
                  </a:cubicBezTo>
                  <a:cubicBezTo>
                    <a:pt x="1" y="54"/>
                    <a:pt x="1" y="53"/>
                    <a:pt x="2" y="52"/>
                  </a:cubicBezTo>
                  <a:cubicBezTo>
                    <a:pt x="2" y="52"/>
                    <a:pt x="2" y="52"/>
                    <a:pt x="2" y="52"/>
                  </a:cubicBezTo>
                  <a:cubicBezTo>
                    <a:pt x="2" y="52"/>
                    <a:pt x="2" y="52"/>
                    <a:pt x="2" y="52"/>
                  </a:cubicBezTo>
                  <a:cubicBezTo>
                    <a:pt x="4" y="42"/>
                    <a:pt x="8" y="36"/>
                    <a:pt x="12" y="33"/>
                  </a:cubicBezTo>
                  <a:cubicBezTo>
                    <a:pt x="14" y="30"/>
                    <a:pt x="17" y="29"/>
                    <a:pt x="18" y="29"/>
                  </a:cubicBezTo>
                  <a:cubicBezTo>
                    <a:pt x="18" y="29"/>
                    <a:pt x="19" y="29"/>
                    <a:pt x="19" y="29"/>
                  </a:cubicBezTo>
                  <a:cubicBezTo>
                    <a:pt x="19" y="29"/>
                    <a:pt x="19" y="29"/>
                    <a:pt x="19" y="29"/>
                  </a:cubicBezTo>
                  <a:cubicBezTo>
                    <a:pt x="41" y="29"/>
                    <a:pt x="41" y="29"/>
                    <a:pt x="41" y="29"/>
                  </a:cubicBezTo>
                  <a:cubicBezTo>
                    <a:pt x="41" y="29"/>
                    <a:pt x="42" y="29"/>
                    <a:pt x="43" y="29"/>
                  </a:cubicBezTo>
                  <a:cubicBezTo>
                    <a:pt x="44" y="30"/>
                    <a:pt x="49" y="32"/>
                    <a:pt x="54" y="36"/>
                  </a:cubicBezTo>
                  <a:cubicBezTo>
                    <a:pt x="61" y="42"/>
                    <a:pt x="68" y="52"/>
                    <a:pt x="71" y="67"/>
                  </a:cubicBezTo>
                  <a:cubicBezTo>
                    <a:pt x="71" y="67"/>
                    <a:pt x="71" y="70"/>
                    <a:pt x="70"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8" name="Title 17">
            <a:extLst>
              <a:ext uri="{FF2B5EF4-FFF2-40B4-BE49-F238E27FC236}">
                <a16:creationId xmlns:a16="http://schemas.microsoft.com/office/drawing/2014/main" id="{B383EDFA-24BB-4D81-A4E1-CEC9EB6370FC}"/>
              </a:ext>
            </a:extLst>
          </p:cNvPr>
          <p:cNvSpPr txBox="1">
            <a:spLocks/>
          </p:cNvSpPr>
          <p:nvPr/>
        </p:nvSpPr>
        <p:spPr>
          <a:xfrm>
            <a:off x="477396" y="-717244"/>
            <a:ext cx="10972800" cy="1887966"/>
          </a:xfrm>
          <a:prstGeom prst="rect">
            <a:avLst/>
          </a:prstGeom>
        </p:spPr>
        <p:txBody>
          <a:bodyPr/>
          <a:lstStyle>
            <a:lvl1pPr algn="l" defTabSz="914399" rtl="0" eaLnBrk="1" latinLnBrk="0" hangingPunct="1">
              <a:lnSpc>
                <a:spcPts val="4000"/>
              </a:lnSpc>
              <a:spcBef>
                <a:spcPct val="0"/>
              </a:spcBef>
              <a:buNone/>
              <a:defRPr sz="2800" kern="1200" cap="none" baseline="0">
                <a:solidFill>
                  <a:schemeClr val="accent1"/>
                </a:solidFill>
                <a:latin typeface="+mj-lt"/>
                <a:ea typeface="+mj-ea"/>
                <a:cs typeface="+mj-cs"/>
              </a:defRPr>
            </a:lvl1pPr>
          </a:lstStyle>
          <a:p>
            <a:br>
              <a:rPr lang="en-US" b="1" dirty="0"/>
            </a:br>
            <a:br>
              <a:rPr lang="en-US" b="1" dirty="0"/>
            </a:br>
            <a:r>
              <a:rPr lang="en-US" b="1" dirty="0" err="1"/>
              <a:t>L’usage</a:t>
            </a:r>
            <a:r>
              <a:rPr lang="en-US" b="1" dirty="0"/>
              <a:t> de la </a:t>
            </a:r>
            <a:r>
              <a:rPr lang="en-US" b="1" dirty="0" err="1"/>
              <a:t>biométrie</a:t>
            </a:r>
            <a:r>
              <a:rPr lang="en-US" b="1" dirty="0"/>
              <a:t> à </a:t>
            </a:r>
            <a:r>
              <a:rPr lang="en-US" b="1" dirty="0" err="1"/>
              <a:t>toutes</a:t>
            </a:r>
            <a:r>
              <a:rPr lang="en-US" b="1" dirty="0"/>
              <a:t> les </a:t>
            </a:r>
            <a:r>
              <a:rPr lang="en-US" b="1" dirty="0" err="1"/>
              <a:t>étapes</a:t>
            </a:r>
            <a:endParaRPr lang="en-GB" b="1" dirty="0"/>
          </a:p>
        </p:txBody>
      </p:sp>
      <p:sp>
        <p:nvSpPr>
          <p:cNvPr id="33" name="Slide Number Placeholder 1">
            <a:extLst>
              <a:ext uri="{FF2B5EF4-FFF2-40B4-BE49-F238E27FC236}">
                <a16:creationId xmlns:a16="http://schemas.microsoft.com/office/drawing/2014/main" id="{8FABD0C2-0784-448F-8E57-561037EA2CA7}"/>
              </a:ext>
            </a:extLst>
          </p:cNvPr>
          <p:cNvSpPr>
            <a:spLocks noGrp="1"/>
          </p:cNvSpPr>
          <p:nvPr>
            <p:ph type="sldNum" sz="quarter" idx="11"/>
          </p:nvPr>
        </p:nvSpPr>
        <p:spPr>
          <a:xfrm>
            <a:off x="456853" y="6508990"/>
            <a:ext cx="257251" cy="223003"/>
          </a:xfrm>
        </p:spPr>
        <p:txBody>
          <a:bodyPr>
            <a:normAutofit fontScale="92500" lnSpcReduction="20000"/>
          </a:bodyPr>
          <a:lstStyle/>
          <a:p>
            <a:pPr>
              <a:spcAft>
                <a:spcPts val="600"/>
              </a:spcAft>
            </a:pPr>
            <a:fld id="{4566BA23-9958-4E4E-ACD9-D5632E64CF7C}" type="slidenum">
              <a:rPr lang="en-GB">
                <a:solidFill>
                  <a:srgbClr val="FFFFFF"/>
                </a:solidFill>
              </a:rPr>
              <a:pPr>
                <a:spcAft>
                  <a:spcPts val="600"/>
                </a:spcAft>
              </a:pPr>
              <a:t>15</a:t>
            </a:fld>
            <a:endParaRPr lang="en-GB" dirty="0">
              <a:solidFill>
                <a:srgbClr val="FFFFFF"/>
              </a:solidFill>
            </a:endParaRPr>
          </a:p>
        </p:txBody>
      </p:sp>
      <p:sp>
        <p:nvSpPr>
          <p:cNvPr id="34" name="Footer Placeholder 19">
            <a:extLst>
              <a:ext uri="{FF2B5EF4-FFF2-40B4-BE49-F238E27FC236}">
                <a16:creationId xmlns:a16="http://schemas.microsoft.com/office/drawing/2014/main" id="{46EBEA86-38BA-42E0-B2F6-958D0B197FB6}"/>
              </a:ext>
            </a:extLst>
          </p:cNvPr>
          <p:cNvSpPr>
            <a:spLocks noGrp="1"/>
          </p:cNvSpPr>
          <p:nvPr>
            <p:ph type="ftr" sz="quarter" idx="10"/>
          </p:nvPr>
        </p:nvSpPr>
        <p:spPr>
          <a:xfrm>
            <a:off x="648573" y="6499051"/>
            <a:ext cx="6048672" cy="223003"/>
          </a:xfrm>
        </p:spPr>
        <p:txBody>
          <a:bodyPr anchor="ctr">
            <a:normAutofit/>
          </a:bodyPr>
          <a:lstStyle/>
          <a:p>
            <a:pPr>
              <a:lnSpc>
                <a:spcPct val="90000"/>
              </a:lnSpc>
              <a:spcAft>
                <a:spcPts val="600"/>
              </a:spcAft>
            </a:pPr>
            <a:r>
              <a:rPr lang="en-GB" sz="900" dirty="0">
                <a:solidFill>
                  <a:schemeClr val="bg1"/>
                </a:solidFill>
              </a:rPr>
              <a:t>IHEDATE |  le 29 </a:t>
            </a:r>
            <a:r>
              <a:rPr lang="en-GB" sz="900" dirty="0" err="1">
                <a:solidFill>
                  <a:schemeClr val="bg1"/>
                </a:solidFill>
              </a:rPr>
              <a:t>mai</a:t>
            </a:r>
            <a:r>
              <a:rPr lang="en-GB" sz="900" dirty="0">
                <a:solidFill>
                  <a:schemeClr val="bg1"/>
                </a:solidFill>
              </a:rPr>
              <a:t> 2020 </a:t>
            </a:r>
          </a:p>
        </p:txBody>
      </p:sp>
    </p:spTree>
    <p:extLst>
      <p:ext uri="{BB962C8B-B14F-4D97-AF65-F5344CB8AC3E}">
        <p14:creationId xmlns:p14="http://schemas.microsoft.com/office/powerpoint/2010/main" val="197199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8"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37087E-A842-413D-8E6E-068552DA21A2}"/>
              </a:ext>
            </a:extLst>
          </p:cNvPr>
          <p:cNvSpPr txBox="1">
            <a:spLocks/>
          </p:cNvSpPr>
          <p:nvPr/>
        </p:nvSpPr>
        <p:spPr>
          <a:xfrm>
            <a:off x="1444482" y="5494980"/>
            <a:ext cx="10949610" cy="9836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400" b="1" dirty="0">
                <a:solidFill>
                  <a:srgbClr val="0070C0"/>
                </a:solidFill>
              </a:rPr>
              <a:t>Les </a:t>
            </a:r>
            <a:r>
              <a:rPr lang="en-US" sz="2400" b="1" dirty="0" err="1">
                <a:solidFill>
                  <a:srgbClr val="0070C0"/>
                </a:solidFill>
              </a:rPr>
              <a:t>règles</a:t>
            </a:r>
            <a:r>
              <a:rPr lang="en-US" sz="2400" b="1" dirty="0">
                <a:solidFill>
                  <a:srgbClr val="0070C0"/>
                </a:solidFill>
              </a:rPr>
              <a:t> </a:t>
            </a:r>
            <a:r>
              <a:rPr lang="en-US" sz="2400" b="1" dirty="0" err="1">
                <a:solidFill>
                  <a:srgbClr val="0070C0"/>
                </a:solidFill>
              </a:rPr>
              <a:t>d’éthique</a:t>
            </a:r>
            <a:r>
              <a:rPr lang="en-US" sz="2400" b="1" dirty="0">
                <a:solidFill>
                  <a:srgbClr val="0070C0"/>
                </a:solidFill>
              </a:rPr>
              <a:t> relatives au droit des </a:t>
            </a:r>
            <a:r>
              <a:rPr lang="en-US" sz="2400" b="1" dirty="0" err="1">
                <a:solidFill>
                  <a:srgbClr val="0070C0"/>
                </a:solidFill>
              </a:rPr>
              <a:t>personnes</a:t>
            </a:r>
            <a:r>
              <a:rPr lang="en-US" sz="2400" b="1" dirty="0">
                <a:solidFill>
                  <a:srgbClr val="0070C0"/>
                </a:solidFill>
              </a:rPr>
              <a:t> </a:t>
            </a:r>
          </a:p>
          <a:p>
            <a:pPr algn="ctr">
              <a:spcAft>
                <a:spcPts val="600"/>
              </a:spcAft>
            </a:pPr>
            <a:r>
              <a:rPr lang="en-US" sz="2400" b="1" dirty="0" err="1">
                <a:solidFill>
                  <a:srgbClr val="0070C0"/>
                </a:solidFill>
              </a:rPr>
              <a:t>doivent</a:t>
            </a:r>
            <a:r>
              <a:rPr lang="en-US" sz="2400" b="1" dirty="0">
                <a:solidFill>
                  <a:srgbClr val="0070C0"/>
                </a:solidFill>
              </a:rPr>
              <a:t> </a:t>
            </a:r>
            <a:r>
              <a:rPr lang="en-US" sz="2400" b="1" dirty="0" err="1">
                <a:solidFill>
                  <a:srgbClr val="0070C0"/>
                </a:solidFill>
              </a:rPr>
              <a:t>être</a:t>
            </a:r>
            <a:r>
              <a:rPr lang="en-US" sz="2400" b="1" dirty="0">
                <a:solidFill>
                  <a:srgbClr val="0070C0"/>
                </a:solidFill>
              </a:rPr>
              <a:t> </a:t>
            </a:r>
            <a:r>
              <a:rPr lang="en-US" sz="2400" b="1" dirty="0" err="1">
                <a:solidFill>
                  <a:srgbClr val="0070C0"/>
                </a:solidFill>
              </a:rPr>
              <a:t>renforcées</a:t>
            </a:r>
            <a:endParaRPr lang="en-US" sz="2400" b="1" dirty="0">
              <a:solidFill>
                <a:srgbClr val="0070C0"/>
              </a:solidFill>
            </a:endParaRPr>
          </a:p>
          <a:p>
            <a:pPr algn="ctr">
              <a:spcAft>
                <a:spcPts val="600"/>
              </a:spcAft>
            </a:pPr>
            <a:endParaRPr lang="en-US" sz="2400" b="1" i="1" dirty="0">
              <a:solidFill>
                <a:srgbClr val="0070C0"/>
              </a:solidFill>
              <a:latin typeface="Arial (body)"/>
            </a:endParaRPr>
          </a:p>
        </p:txBody>
      </p:sp>
      <p:pic>
        <p:nvPicPr>
          <p:cNvPr id="12" name="Picture 11">
            <a:extLst>
              <a:ext uri="{FF2B5EF4-FFF2-40B4-BE49-F238E27FC236}">
                <a16:creationId xmlns:a16="http://schemas.microsoft.com/office/drawing/2014/main" id="{2238F6B4-0FF7-4521-9EE8-D8F821C0BD31}"/>
              </a:ext>
            </a:extLst>
          </p:cNvPr>
          <p:cNvPicPr>
            <a:picLocks noChangeAspect="1"/>
          </p:cNvPicPr>
          <p:nvPr/>
        </p:nvPicPr>
        <p:blipFill rotWithShape="1">
          <a:blip r:embed="rId3"/>
          <a:srcRect t="13299" b="20398"/>
          <a:stretch/>
        </p:blipFill>
        <p:spPr>
          <a:xfrm>
            <a:off x="0" y="0"/>
            <a:ext cx="12180995" cy="5346536"/>
          </a:xfrm>
          <a:prstGeom prst="rect">
            <a:avLst/>
          </a:prstGeom>
        </p:spPr>
      </p:pic>
      <p:sp>
        <p:nvSpPr>
          <p:cNvPr id="2" name="Slide Number Placeholder 1">
            <a:extLst>
              <a:ext uri="{FF2B5EF4-FFF2-40B4-BE49-F238E27FC236}">
                <a16:creationId xmlns:a16="http://schemas.microsoft.com/office/drawing/2014/main" id="{94A5D243-9CC5-4960-BFAD-49BB0ACD556D}"/>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566BA23-9958-4E4E-ACD9-D5632E64CF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ectangle: Folded Corner 8">
            <a:extLst>
              <a:ext uri="{FF2B5EF4-FFF2-40B4-BE49-F238E27FC236}">
                <a16:creationId xmlns:a16="http://schemas.microsoft.com/office/drawing/2014/main" id="{D24EB11D-BF98-4BBB-ADCF-8B136882DFBF}"/>
              </a:ext>
            </a:extLst>
          </p:cNvPr>
          <p:cNvSpPr/>
          <p:nvPr/>
        </p:nvSpPr>
        <p:spPr>
          <a:xfrm>
            <a:off x="-272870" y="1757136"/>
            <a:ext cx="3261881" cy="5847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AC17C250-6E4C-47A4-9B3C-0DEB9864DE1D}"/>
              </a:ext>
            </a:extLst>
          </p:cNvPr>
          <p:cNvGrpSpPr/>
          <p:nvPr/>
        </p:nvGrpSpPr>
        <p:grpSpPr>
          <a:xfrm>
            <a:off x="-150069" y="1590449"/>
            <a:ext cx="3835967" cy="3165170"/>
            <a:chOff x="-622704" y="525850"/>
            <a:chExt cx="3835967" cy="3165170"/>
          </a:xfrm>
        </p:grpSpPr>
        <p:sp>
          <p:nvSpPr>
            <p:cNvPr id="10" name="Rectangle 9">
              <a:extLst>
                <a:ext uri="{FF2B5EF4-FFF2-40B4-BE49-F238E27FC236}">
                  <a16:creationId xmlns:a16="http://schemas.microsoft.com/office/drawing/2014/main" id="{DFCEB22F-A6D7-4FA0-BC2E-F8CDA75A0D79}"/>
                </a:ext>
              </a:extLst>
            </p:cNvPr>
            <p:cNvSpPr/>
            <p:nvPr/>
          </p:nvSpPr>
          <p:spPr>
            <a:xfrm>
              <a:off x="-622704" y="525850"/>
              <a:ext cx="2737989" cy="901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i="1" dirty="0" err="1">
                  <a:solidFill>
                    <a:schemeClr val="accent2"/>
                  </a:solidFill>
                  <a:latin typeface="Arial (body)"/>
                </a:rPr>
                <a:t>Biométrie</a:t>
              </a:r>
              <a:endParaRPr lang="en-US" sz="2400" i="1" dirty="0">
                <a:solidFill>
                  <a:schemeClr val="accent2"/>
                </a:solidFill>
                <a:latin typeface="Arial (body)"/>
              </a:endParaRPr>
            </a:p>
          </p:txBody>
        </p:sp>
        <p:sp>
          <p:nvSpPr>
            <p:cNvPr id="17" name="Rectangle: Folded Corner 16">
              <a:extLst>
                <a:ext uri="{FF2B5EF4-FFF2-40B4-BE49-F238E27FC236}">
                  <a16:creationId xmlns:a16="http://schemas.microsoft.com/office/drawing/2014/main" id="{4E083CCE-AFB5-4D6D-9F0C-2C5C9205ECF1}"/>
                </a:ext>
              </a:extLst>
            </p:cNvPr>
            <p:cNvSpPr/>
            <p:nvPr/>
          </p:nvSpPr>
          <p:spPr>
            <a:xfrm>
              <a:off x="-125987" y="3106245"/>
              <a:ext cx="3261881" cy="5847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6A75199-286C-4CDA-B083-E16158FB9ED1}"/>
                </a:ext>
              </a:extLst>
            </p:cNvPr>
            <p:cNvSpPr/>
            <p:nvPr/>
          </p:nvSpPr>
          <p:spPr>
            <a:xfrm>
              <a:off x="14952" y="3227349"/>
              <a:ext cx="3198311" cy="461665"/>
            </a:xfrm>
            <a:prstGeom prst="rect">
              <a:avLst/>
            </a:prstGeom>
          </p:spPr>
          <p:txBody>
            <a:bodyPr wrap="none">
              <a:spAutoFit/>
            </a:bodyPr>
            <a:lstStyle/>
            <a:p>
              <a:pPr lvl="0">
                <a:defRPr/>
              </a:pPr>
              <a:r>
                <a:rPr lang="en-US" sz="2400" i="1" dirty="0">
                  <a:solidFill>
                    <a:schemeClr val="accent2"/>
                  </a:solidFill>
                  <a:latin typeface="Arial (body)"/>
                </a:rPr>
                <a:t>Self sovereign identity</a:t>
              </a:r>
            </a:p>
          </p:txBody>
        </p:sp>
        <p:sp>
          <p:nvSpPr>
            <p:cNvPr id="19" name="Rectangle: Folded Corner 18">
              <a:extLst>
                <a:ext uri="{FF2B5EF4-FFF2-40B4-BE49-F238E27FC236}">
                  <a16:creationId xmlns:a16="http://schemas.microsoft.com/office/drawing/2014/main" id="{2F4D20A5-EA0C-456F-99CC-B567B6BE2D95}"/>
                </a:ext>
              </a:extLst>
            </p:cNvPr>
            <p:cNvSpPr/>
            <p:nvPr/>
          </p:nvSpPr>
          <p:spPr>
            <a:xfrm>
              <a:off x="-608669" y="1921511"/>
              <a:ext cx="3261881" cy="5847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chemeClr val="accent2"/>
                  </a:solidFill>
                  <a:latin typeface="Arial (body)"/>
                </a:rPr>
                <a:t>Contrôle</a:t>
              </a:r>
              <a:r>
                <a:rPr lang="en-US" sz="2400" i="1" dirty="0">
                  <a:solidFill>
                    <a:schemeClr val="accent2"/>
                  </a:solidFill>
                  <a:latin typeface="Arial (body)"/>
                </a:rPr>
                <a:t> des </a:t>
              </a:r>
              <a:r>
                <a:rPr lang="en-US" sz="2400" i="1" dirty="0" err="1">
                  <a:solidFill>
                    <a:schemeClr val="accent2"/>
                  </a:solidFill>
                  <a:latin typeface="Arial (body)"/>
                </a:rPr>
                <a:t>données</a:t>
              </a:r>
              <a:endParaRPr lang="en-US" dirty="0"/>
            </a:p>
          </p:txBody>
        </p:sp>
      </p:grpSp>
      <p:sp>
        <p:nvSpPr>
          <p:cNvPr id="13" name="Title 17">
            <a:extLst>
              <a:ext uri="{FF2B5EF4-FFF2-40B4-BE49-F238E27FC236}">
                <a16:creationId xmlns:a16="http://schemas.microsoft.com/office/drawing/2014/main" id="{5BFC36C1-8B12-40C4-8898-82582E659802}"/>
              </a:ext>
            </a:extLst>
          </p:cNvPr>
          <p:cNvSpPr txBox="1">
            <a:spLocks/>
          </p:cNvSpPr>
          <p:nvPr/>
        </p:nvSpPr>
        <p:spPr>
          <a:xfrm>
            <a:off x="137929" y="170342"/>
            <a:ext cx="10972800" cy="1118255"/>
          </a:xfrm>
          <a:prstGeom prst="rect">
            <a:avLst/>
          </a:prstGeom>
        </p:spPr>
        <p:txBody>
          <a:bodyPr/>
          <a:lstStyle>
            <a:lvl1pPr algn="l" defTabSz="914399" rtl="0" eaLnBrk="1" latinLnBrk="0" hangingPunct="1">
              <a:lnSpc>
                <a:spcPts val="4000"/>
              </a:lnSpc>
              <a:spcBef>
                <a:spcPct val="0"/>
              </a:spcBef>
              <a:buNone/>
              <a:defRPr sz="2800" kern="1200" cap="none" baseline="0">
                <a:solidFill>
                  <a:schemeClr val="accent1"/>
                </a:solidFill>
                <a:latin typeface="+mj-lt"/>
                <a:ea typeface="+mj-ea"/>
                <a:cs typeface="+mj-cs"/>
              </a:defRPr>
            </a:lvl1pPr>
          </a:lstStyle>
          <a:p>
            <a:r>
              <a:rPr lang="en-US" sz="3600" b="1" dirty="0" err="1">
                <a:solidFill>
                  <a:schemeClr val="bg1"/>
                </a:solidFill>
              </a:rPr>
              <a:t>Rendre</a:t>
            </a:r>
            <a:r>
              <a:rPr lang="en-US" sz="3600" b="1" dirty="0">
                <a:solidFill>
                  <a:schemeClr val="bg1"/>
                </a:solidFill>
              </a:rPr>
              <a:t> le </a:t>
            </a:r>
            <a:r>
              <a:rPr lang="en-US" sz="3600" b="1" dirty="0" err="1">
                <a:solidFill>
                  <a:schemeClr val="bg1"/>
                </a:solidFill>
              </a:rPr>
              <a:t>contrôle</a:t>
            </a:r>
            <a:r>
              <a:rPr lang="en-US" sz="3600" b="1" dirty="0">
                <a:solidFill>
                  <a:schemeClr val="bg1"/>
                </a:solidFill>
              </a:rPr>
              <a:t> de </a:t>
            </a:r>
            <a:r>
              <a:rPr lang="en-US" sz="3600" b="1" dirty="0" err="1">
                <a:solidFill>
                  <a:schemeClr val="bg1"/>
                </a:solidFill>
              </a:rPr>
              <a:t>ses</a:t>
            </a:r>
            <a:r>
              <a:rPr lang="en-US" sz="3600" b="1" dirty="0">
                <a:solidFill>
                  <a:schemeClr val="bg1"/>
                </a:solidFill>
              </a:rPr>
              <a:t> </a:t>
            </a:r>
            <a:r>
              <a:rPr lang="en-US" sz="3600" b="1" dirty="0" err="1">
                <a:solidFill>
                  <a:schemeClr val="bg1"/>
                </a:solidFill>
              </a:rPr>
              <a:t>données</a:t>
            </a:r>
            <a:r>
              <a:rPr lang="en-US" sz="3600" b="1" dirty="0">
                <a:solidFill>
                  <a:schemeClr val="bg1"/>
                </a:solidFill>
              </a:rPr>
              <a:t> au </a:t>
            </a:r>
            <a:r>
              <a:rPr lang="en-US" sz="3600" b="1" dirty="0" err="1">
                <a:solidFill>
                  <a:schemeClr val="bg1"/>
                </a:solidFill>
              </a:rPr>
              <a:t>passager</a:t>
            </a:r>
            <a:br>
              <a:rPr lang="en-US" sz="3600" b="1" dirty="0">
                <a:solidFill>
                  <a:schemeClr val="bg1"/>
                </a:solidFill>
              </a:rPr>
            </a:br>
            <a:br>
              <a:rPr lang="en-US" sz="3600" b="1" dirty="0">
                <a:solidFill>
                  <a:schemeClr val="bg1"/>
                </a:solidFill>
              </a:rPr>
            </a:br>
            <a:endParaRPr lang="en-GB" sz="3600" b="1" dirty="0">
              <a:solidFill>
                <a:schemeClr val="bg1"/>
              </a:solidFill>
            </a:endParaRPr>
          </a:p>
        </p:txBody>
      </p:sp>
      <p:sp>
        <p:nvSpPr>
          <p:cNvPr id="15" name="Slide Number Placeholder 1">
            <a:extLst>
              <a:ext uri="{FF2B5EF4-FFF2-40B4-BE49-F238E27FC236}">
                <a16:creationId xmlns:a16="http://schemas.microsoft.com/office/drawing/2014/main" id="{5934A2FE-5AE6-40AE-8464-9763ABFACF85}"/>
              </a:ext>
            </a:extLst>
          </p:cNvPr>
          <p:cNvSpPr txBox="1">
            <a:spLocks/>
          </p:cNvSpPr>
          <p:nvPr/>
        </p:nvSpPr>
        <p:spPr>
          <a:xfrm>
            <a:off x="456853" y="6508990"/>
            <a:ext cx="257251" cy="223003"/>
          </a:xfrm>
          <a:prstGeom prst="rect">
            <a:avLst/>
          </a:prstGeom>
        </p:spPr>
        <p:txBody>
          <a:bodyPr vert="horz" lIns="0" tIns="45720" rIns="0" bIns="45720" rtlCol="0" anchor="ctr">
            <a:normAutofit fontScale="92500" lnSpcReduction="20000"/>
          </a:bodyPr>
          <a:lstStyle>
            <a:defPPr>
              <a:defRPr lang="en-US"/>
            </a:defPPr>
            <a:lvl1pPr marL="0" algn="l" defTabSz="1218712" rtl="0" eaLnBrk="1" latinLnBrk="0" hangingPunct="1">
              <a:defRPr sz="1050"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a:spcAft>
                <a:spcPts val="600"/>
              </a:spcAft>
            </a:pPr>
            <a:fld id="{4566BA23-9958-4E4E-ACD9-D5632E64CF7C}" type="slidenum">
              <a:rPr lang="en-GB" smtClean="0">
                <a:solidFill>
                  <a:srgbClr val="FFFFFF"/>
                </a:solidFill>
              </a:rPr>
              <a:pPr>
                <a:spcAft>
                  <a:spcPts val="600"/>
                </a:spcAft>
              </a:pPr>
              <a:t>16</a:t>
            </a:fld>
            <a:endParaRPr lang="en-GB" dirty="0">
              <a:solidFill>
                <a:srgbClr val="FFFFFF"/>
              </a:solidFill>
            </a:endParaRPr>
          </a:p>
        </p:txBody>
      </p:sp>
      <p:sp>
        <p:nvSpPr>
          <p:cNvPr id="21" name="Footer Placeholder 19">
            <a:extLst>
              <a:ext uri="{FF2B5EF4-FFF2-40B4-BE49-F238E27FC236}">
                <a16:creationId xmlns:a16="http://schemas.microsoft.com/office/drawing/2014/main" id="{FF548358-DB72-4529-A4F2-16E00E19974F}"/>
              </a:ext>
            </a:extLst>
          </p:cNvPr>
          <p:cNvSpPr>
            <a:spLocks noGrp="1"/>
          </p:cNvSpPr>
          <p:nvPr>
            <p:ph type="ftr" sz="quarter" idx="10"/>
          </p:nvPr>
        </p:nvSpPr>
        <p:spPr>
          <a:xfrm>
            <a:off x="658512" y="6489112"/>
            <a:ext cx="6048672" cy="223003"/>
          </a:xfrm>
        </p:spPr>
        <p:txBody>
          <a:bodyPr anchor="ctr">
            <a:normAutofit/>
          </a:bodyPr>
          <a:lstStyle/>
          <a:p>
            <a:pPr>
              <a:lnSpc>
                <a:spcPct val="90000"/>
              </a:lnSpc>
              <a:spcAft>
                <a:spcPts val="600"/>
              </a:spcAft>
            </a:pPr>
            <a:r>
              <a:rPr lang="en-GB" sz="900" dirty="0">
                <a:solidFill>
                  <a:schemeClr val="bg1"/>
                </a:solidFill>
              </a:rPr>
              <a:t>IHEDATE |  le 29 </a:t>
            </a:r>
            <a:r>
              <a:rPr lang="en-GB" sz="900" dirty="0" err="1">
                <a:solidFill>
                  <a:schemeClr val="bg1"/>
                </a:solidFill>
              </a:rPr>
              <a:t>mai</a:t>
            </a:r>
            <a:r>
              <a:rPr lang="en-GB" sz="900" dirty="0">
                <a:solidFill>
                  <a:schemeClr val="bg1"/>
                </a:solidFill>
              </a:rPr>
              <a:t> 2020 </a:t>
            </a:r>
          </a:p>
        </p:txBody>
      </p:sp>
    </p:spTree>
    <p:extLst>
      <p:ext uri="{BB962C8B-B14F-4D97-AF65-F5344CB8AC3E}">
        <p14:creationId xmlns:p14="http://schemas.microsoft.com/office/powerpoint/2010/main" val="1505795790"/>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CB7E64-EC3F-420E-A165-CCEA649BDF64}"/>
              </a:ext>
            </a:extLst>
          </p:cNvPr>
          <p:cNvPicPr>
            <a:picLocks noChangeAspect="1"/>
          </p:cNvPicPr>
          <p:nvPr/>
        </p:nvPicPr>
        <p:blipFill rotWithShape="1">
          <a:blip r:embed="rId2"/>
          <a:srcRect t="10000"/>
          <a:stretch/>
        </p:blipFill>
        <p:spPr>
          <a:xfrm>
            <a:off x="0" y="0"/>
            <a:ext cx="12191980" cy="6857990"/>
          </a:xfrm>
          <a:prstGeom prst="rect">
            <a:avLst/>
          </a:prstGeom>
          <a:noFill/>
        </p:spPr>
      </p:pic>
      <p:sp>
        <p:nvSpPr>
          <p:cNvPr id="3" name="Slide Number Placeholder 2" hidden="1">
            <a:extLst>
              <a:ext uri="{FF2B5EF4-FFF2-40B4-BE49-F238E27FC236}">
                <a16:creationId xmlns:a16="http://schemas.microsoft.com/office/drawing/2014/main" id="{0AA4ADA0-FCF2-42E7-B9EF-010C3F43E673}"/>
              </a:ext>
            </a:extLst>
          </p:cNvPr>
          <p:cNvSpPr>
            <a:spLocks noGrp="1"/>
          </p:cNvSpPr>
          <p:nvPr>
            <p:ph type="sldNum" sz="quarter" idx="4294967295"/>
          </p:nvPr>
        </p:nvSpPr>
        <p:spPr>
          <a:xfrm>
            <a:off x="595139" y="6428374"/>
            <a:ext cx="257250" cy="223002"/>
          </a:xfrm>
        </p:spPr>
        <p:txBody>
          <a:bodyPr/>
          <a:lstStyle/>
          <a:p>
            <a:pPr defTabSz="1218682">
              <a:spcAft>
                <a:spcPts val="600"/>
              </a:spcAft>
            </a:pPr>
            <a:fld id="{940D2A5C-C3D0-4BE9-9335-9A8298693CA1}" type="slidenum">
              <a:rPr lang="en-GB" sz="2399" smtClean="0">
                <a:solidFill>
                  <a:srgbClr val="000000"/>
                </a:solidFill>
              </a:rPr>
              <a:pPr defTabSz="1218682">
                <a:spcAft>
                  <a:spcPts val="600"/>
                </a:spcAft>
              </a:pPr>
              <a:t>17</a:t>
            </a:fld>
            <a:r>
              <a:rPr lang="en-GB" sz="2399">
                <a:solidFill>
                  <a:srgbClr val="000000"/>
                </a:solidFill>
              </a:rPr>
              <a:t> </a:t>
            </a:r>
            <a:endParaRPr lang="en-US" sz="2399">
              <a:solidFill>
                <a:srgbClr val="000000"/>
              </a:solidFill>
            </a:endParaRPr>
          </a:p>
        </p:txBody>
      </p:sp>
      <p:sp>
        <p:nvSpPr>
          <p:cNvPr id="6" name="Title 7">
            <a:extLst>
              <a:ext uri="{FF2B5EF4-FFF2-40B4-BE49-F238E27FC236}">
                <a16:creationId xmlns:a16="http://schemas.microsoft.com/office/drawing/2014/main" id="{CAFB7EDA-81B2-4251-868B-005D91AA09BC}"/>
              </a:ext>
            </a:extLst>
          </p:cNvPr>
          <p:cNvSpPr txBox="1">
            <a:spLocks/>
          </p:cNvSpPr>
          <p:nvPr/>
        </p:nvSpPr>
        <p:spPr>
          <a:xfrm>
            <a:off x="4071364" y="1479526"/>
            <a:ext cx="8645088" cy="1640618"/>
          </a:xfrm>
          <a:prstGeom prst="rect">
            <a:avLst/>
          </a:prstGeom>
        </p:spPr>
        <p:txBody>
          <a:bodyPr vert="horz" lIns="91440" tIns="45720" rIns="91440" bIns="45720" rtlCol="0" anchor="ctr">
            <a:normAutofit/>
          </a:bodyPr>
          <a:lstStyle>
            <a:lvl1pPr algn="l" defTabSz="914399" rtl="0" eaLnBrk="1" latinLnBrk="0" hangingPunct="1">
              <a:lnSpc>
                <a:spcPts val="4000"/>
              </a:lnSpc>
              <a:spcBef>
                <a:spcPct val="0"/>
              </a:spcBef>
              <a:buNone/>
              <a:defRPr sz="2800" kern="1200" cap="none" baseline="0">
                <a:solidFill>
                  <a:schemeClr val="accent1"/>
                </a:solidFill>
                <a:latin typeface="+mj-lt"/>
                <a:ea typeface="+mj-ea"/>
                <a:cs typeface="+mj-cs"/>
              </a:defRPr>
            </a:lvl1pPr>
          </a:lstStyle>
          <a:p>
            <a:pPr algn="ctr"/>
            <a:r>
              <a:rPr lang="en-GB" sz="4800" i="1" dirty="0">
                <a:solidFill>
                  <a:schemeClr val="bg1"/>
                </a:solidFill>
                <a:latin typeface="Bahnschrift SemiBold Condensed" panose="020B0502040204020203" pitchFamily="34" charset="0"/>
              </a:rPr>
              <a:t>Merci pour </a:t>
            </a:r>
            <a:r>
              <a:rPr lang="en-GB" sz="4800" i="1" dirty="0" err="1">
                <a:solidFill>
                  <a:schemeClr val="bg1"/>
                </a:solidFill>
                <a:latin typeface="Bahnschrift SemiBold Condensed" panose="020B0502040204020203" pitchFamily="34" charset="0"/>
              </a:rPr>
              <a:t>votre</a:t>
            </a:r>
            <a:r>
              <a:rPr lang="en-GB" sz="4800" i="1" dirty="0">
                <a:solidFill>
                  <a:schemeClr val="bg1"/>
                </a:solidFill>
                <a:latin typeface="Bahnschrift SemiBold Condensed" panose="020B0502040204020203" pitchFamily="34" charset="0"/>
              </a:rPr>
              <a:t> attention </a:t>
            </a:r>
          </a:p>
        </p:txBody>
      </p:sp>
    </p:spTree>
    <p:extLst>
      <p:ext uri="{BB962C8B-B14F-4D97-AF65-F5344CB8AC3E}">
        <p14:creationId xmlns:p14="http://schemas.microsoft.com/office/powerpoint/2010/main" val="706840948"/>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399F7A09-B752-44A8-A76E-365E688F2636}"/>
              </a:ext>
            </a:extLst>
          </p:cNvPr>
          <p:cNvSpPr>
            <a:spLocks noGrp="1"/>
          </p:cNvSpPr>
          <p:nvPr>
            <p:ph type="ftr" sz="quarter" idx="10"/>
          </p:nvPr>
        </p:nvSpPr>
        <p:spPr>
          <a:xfrm>
            <a:off x="618756" y="6479173"/>
            <a:ext cx="6048672" cy="223003"/>
          </a:xfrm>
        </p:spPr>
        <p:txBody>
          <a:bodyPr anchor="ctr">
            <a:normAutofit/>
          </a:bodyPr>
          <a:lstStyle/>
          <a:p>
            <a:pPr>
              <a:lnSpc>
                <a:spcPct val="90000"/>
              </a:lnSpc>
              <a:spcAft>
                <a:spcPts val="600"/>
              </a:spcAft>
            </a:pPr>
            <a:r>
              <a:rPr lang="en-GB" sz="900" dirty="0">
                <a:solidFill>
                  <a:schemeClr val="bg1"/>
                </a:solidFill>
              </a:rPr>
              <a:t>IHEDATE |  le 29 </a:t>
            </a:r>
            <a:r>
              <a:rPr lang="en-GB" sz="900" dirty="0" err="1">
                <a:solidFill>
                  <a:schemeClr val="bg1"/>
                </a:solidFill>
              </a:rPr>
              <a:t>mai</a:t>
            </a:r>
            <a:r>
              <a:rPr lang="en-GB" sz="900" dirty="0">
                <a:solidFill>
                  <a:schemeClr val="bg1"/>
                </a:solidFill>
              </a:rPr>
              <a:t> 2020 </a:t>
            </a:r>
          </a:p>
        </p:txBody>
      </p:sp>
      <p:sp>
        <p:nvSpPr>
          <p:cNvPr id="21" name="Slide Number Placeholder 20">
            <a:extLst>
              <a:ext uri="{FF2B5EF4-FFF2-40B4-BE49-F238E27FC236}">
                <a16:creationId xmlns:a16="http://schemas.microsoft.com/office/drawing/2014/main" id="{846A285C-644E-44CA-A14C-4C17FCEF81A8}"/>
              </a:ext>
            </a:extLst>
          </p:cNvPr>
          <p:cNvSpPr>
            <a:spLocks noGrp="1"/>
          </p:cNvSpPr>
          <p:nvPr>
            <p:ph type="sldNum" sz="quarter" idx="11"/>
          </p:nvPr>
        </p:nvSpPr>
        <p:spPr/>
        <p:txBody>
          <a:bodyPr anchor="ctr">
            <a:normAutofit/>
          </a:bodyPr>
          <a:lstStyle/>
          <a:p>
            <a:pPr>
              <a:lnSpc>
                <a:spcPct val="90000"/>
              </a:lnSpc>
              <a:spcAft>
                <a:spcPts val="600"/>
              </a:spcAft>
            </a:pPr>
            <a:fld id="{940D2A5C-C3D0-4BE9-9335-9A8298693CA1}" type="slidenum">
              <a:rPr lang="en-GB" sz="900" smtClean="0">
                <a:solidFill>
                  <a:schemeClr val="bg1"/>
                </a:solidFill>
              </a:rPr>
              <a:pPr>
                <a:lnSpc>
                  <a:spcPct val="90000"/>
                </a:lnSpc>
                <a:spcAft>
                  <a:spcPts val="600"/>
                </a:spcAft>
              </a:pPr>
              <a:t>2</a:t>
            </a:fld>
            <a:r>
              <a:rPr lang="en-GB" sz="900">
                <a:solidFill>
                  <a:schemeClr val="bg1"/>
                </a:solidFill>
              </a:rPr>
              <a:t> </a:t>
            </a:r>
            <a:endParaRPr lang="en-US" sz="900">
              <a:solidFill>
                <a:schemeClr val="bg1"/>
              </a:solidFill>
            </a:endParaRPr>
          </a:p>
        </p:txBody>
      </p:sp>
      <p:sp>
        <p:nvSpPr>
          <p:cNvPr id="18" name="Title 17">
            <a:extLst>
              <a:ext uri="{FF2B5EF4-FFF2-40B4-BE49-F238E27FC236}">
                <a16:creationId xmlns:a16="http://schemas.microsoft.com/office/drawing/2014/main" id="{96AD7D0F-26A6-4ED7-BB46-2CB7B9245B6B}"/>
              </a:ext>
            </a:extLst>
          </p:cNvPr>
          <p:cNvSpPr>
            <a:spLocks noGrp="1"/>
          </p:cNvSpPr>
          <p:nvPr>
            <p:ph type="title" idx="4294967295"/>
          </p:nvPr>
        </p:nvSpPr>
        <p:spPr>
          <a:xfrm>
            <a:off x="494953" y="34633"/>
            <a:ext cx="7018020" cy="1117600"/>
          </a:xfrm>
        </p:spPr>
        <p:txBody>
          <a:bodyPr anchor="ctr">
            <a:normAutofit/>
          </a:bodyPr>
          <a:lstStyle/>
          <a:p>
            <a:r>
              <a:rPr lang="en-US" b="1" dirty="0"/>
              <a:t>Un des </a:t>
            </a:r>
            <a:r>
              <a:rPr lang="en-US" b="1" dirty="0" err="1"/>
              <a:t>tous</a:t>
            </a:r>
            <a:r>
              <a:rPr lang="en-US" b="1" dirty="0"/>
              <a:t> premiers </a:t>
            </a:r>
            <a:r>
              <a:rPr lang="en-US" b="1" dirty="0" err="1"/>
              <a:t>secteurs</a:t>
            </a:r>
            <a:r>
              <a:rPr lang="en-US" b="1" dirty="0"/>
              <a:t> dans </a:t>
            </a:r>
            <a:r>
              <a:rPr lang="en-US" b="1" dirty="0" err="1"/>
              <a:t>l’usage</a:t>
            </a:r>
            <a:r>
              <a:rPr lang="en-US" b="1" dirty="0"/>
              <a:t> du net</a:t>
            </a:r>
            <a:endParaRPr lang="en-GB" b="1" dirty="0"/>
          </a:p>
        </p:txBody>
      </p:sp>
      <p:sp>
        <p:nvSpPr>
          <p:cNvPr id="19" name="Content Placeholder 18">
            <a:extLst>
              <a:ext uri="{FF2B5EF4-FFF2-40B4-BE49-F238E27FC236}">
                <a16:creationId xmlns:a16="http://schemas.microsoft.com/office/drawing/2014/main" id="{3AEB84CA-0181-4C4F-A8F6-30832C4D9F19}"/>
              </a:ext>
            </a:extLst>
          </p:cNvPr>
          <p:cNvSpPr>
            <a:spLocks noGrp="1"/>
          </p:cNvSpPr>
          <p:nvPr>
            <p:ph sz="quarter" idx="4294967295"/>
          </p:nvPr>
        </p:nvSpPr>
        <p:spPr>
          <a:xfrm>
            <a:off x="456853" y="1474788"/>
            <a:ext cx="7018020" cy="4359275"/>
          </a:xfrm>
        </p:spPr>
        <p:txBody>
          <a:bodyPr>
            <a:normAutofit/>
          </a:bodyPr>
          <a:lstStyle/>
          <a:p>
            <a:pPr lvl="0">
              <a:lnSpc>
                <a:spcPct val="90000"/>
              </a:lnSpc>
            </a:pPr>
            <a:r>
              <a:rPr lang="en-US" sz="1800" dirty="0" err="1"/>
              <a:t>Création</a:t>
            </a:r>
            <a:r>
              <a:rPr lang="en-US" sz="1800" dirty="0"/>
              <a:t> de Expedia par Microsoft </a:t>
            </a:r>
            <a:r>
              <a:rPr lang="en-US" sz="1800" dirty="0" err="1"/>
              <a:t>en</a:t>
            </a:r>
            <a:r>
              <a:rPr lang="en-US" sz="1800" dirty="0"/>
              <a:t> 1996</a:t>
            </a:r>
          </a:p>
          <a:p>
            <a:pPr marL="0" lvl="0" indent="0">
              <a:lnSpc>
                <a:spcPct val="90000"/>
              </a:lnSpc>
              <a:buNone/>
            </a:pPr>
            <a:r>
              <a:rPr lang="en-US" sz="1800" dirty="0"/>
              <a:t>    (</a:t>
            </a:r>
            <a:r>
              <a:rPr lang="en-US" sz="1800" dirty="0" err="1"/>
              <a:t>aujourd’hui</a:t>
            </a:r>
            <a:r>
              <a:rPr lang="en-US" sz="1800" dirty="0"/>
              <a:t> 100 Milliards de $ de ventes </a:t>
            </a:r>
            <a:r>
              <a:rPr lang="en-US" sz="1800" dirty="0" err="1"/>
              <a:t>annuelles</a:t>
            </a:r>
            <a:r>
              <a:rPr lang="en-US" sz="1800" dirty="0"/>
              <a:t>)</a:t>
            </a:r>
          </a:p>
          <a:p>
            <a:pPr lvl="0">
              <a:lnSpc>
                <a:spcPct val="90000"/>
              </a:lnSpc>
            </a:pPr>
            <a:endParaRPr lang="en-US" sz="1800" dirty="0"/>
          </a:p>
          <a:p>
            <a:pPr lvl="0">
              <a:lnSpc>
                <a:spcPct val="90000"/>
              </a:lnSpc>
            </a:pPr>
            <a:r>
              <a:rPr lang="en-US" sz="1800" dirty="0"/>
              <a:t>IATA </a:t>
            </a:r>
            <a:r>
              <a:rPr lang="en-US" sz="1800" dirty="0" err="1"/>
              <a:t>publie</a:t>
            </a:r>
            <a:r>
              <a:rPr lang="en-US" sz="1800" dirty="0"/>
              <a:t> </a:t>
            </a:r>
            <a:r>
              <a:rPr lang="en-US" sz="1800" dirty="0" err="1"/>
              <a:t>en</a:t>
            </a:r>
            <a:r>
              <a:rPr lang="en-US" sz="1800" dirty="0"/>
              <a:t> 2005 le standard du billet </a:t>
            </a:r>
            <a:r>
              <a:rPr lang="en-US" sz="1800" dirty="0" err="1"/>
              <a:t>électronique</a:t>
            </a:r>
            <a:endParaRPr lang="en-US" sz="1800" dirty="0"/>
          </a:p>
          <a:p>
            <a:pPr lvl="0">
              <a:lnSpc>
                <a:spcPct val="90000"/>
              </a:lnSpc>
            </a:pPr>
            <a:endParaRPr lang="en-US" sz="1800" dirty="0"/>
          </a:p>
          <a:p>
            <a:pPr lvl="0">
              <a:lnSpc>
                <a:spcPct val="90000"/>
              </a:lnSpc>
            </a:pPr>
            <a:r>
              <a:rPr lang="en-US" sz="1800" dirty="0"/>
              <a:t>De 2007 à 2014, le </a:t>
            </a:r>
            <a:r>
              <a:rPr lang="en-US" sz="1800" dirty="0" err="1"/>
              <a:t>tourisme</a:t>
            </a:r>
            <a:r>
              <a:rPr lang="en-US" sz="1800" dirty="0"/>
              <a:t> </a:t>
            </a:r>
            <a:r>
              <a:rPr lang="en-US" sz="1800" dirty="0" err="1"/>
              <a:t>était</a:t>
            </a:r>
            <a:r>
              <a:rPr lang="en-US" sz="1800" dirty="0"/>
              <a:t> la première </a:t>
            </a:r>
            <a:r>
              <a:rPr lang="en-US" sz="1800" dirty="0" err="1"/>
              <a:t>catégorie</a:t>
            </a:r>
            <a:r>
              <a:rPr lang="en-US" sz="1800" dirty="0"/>
              <a:t> de </a:t>
            </a:r>
            <a:r>
              <a:rPr lang="en-US" sz="1800" dirty="0" err="1"/>
              <a:t>dépenses</a:t>
            </a:r>
            <a:r>
              <a:rPr lang="en-US" sz="1800" dirty="0"/>
              <a:t> sur Internet</a:t>
            </a:r>
          </a:p>
          <a:p>
            <a:pPr lvl="0">
              <a:lnSpc>
                <a:spcPct val="90000"/>
              </a:lnSpc>
            </a:pPr>
            <a:endParaRPr lang="en-US" sz="1800" dirty="0"/>
          </a:p>
          <a:p>
            <a:pPr lvl="0">
              <a:lnSpc>
                <a:spcPct val="90000"/>
              </a:lnSpc>
            </a:pPr>
            <a:r>
              <a:rPr lang="en-US" sz="1800" dirty="0" err="1"/>
              <a:t>En</a:t>
            </a:r>
            <a:r>
              <a:rPr lang="en-US" sz="1800" dirty="0"/>
              <a:t> 2013, 75% des </a:t>
            </a:r>
            <a:r>
              <a:rPr lang="en-US" sz="1800" dirty="0" err="1"/>
              <a:t>internautes</a:t>
            </a:r>
            <a:r>
              <a:rPr lang="en-US" sz="1800" dirty="0"/>
              <a:t> </a:t>
            </a:r>
            <a:r>
              <a:rPr lang="en-US" sz="1800" dirty="0" err="1"/>
              <a:t>achètent</a:t>
            </a:r>
            <a:r>
              <a:rPr lang="en-US" sz="1800" dirty="0"/>
              <a:t> </a:t>
            </a:r>
            <a:r>
              <a:rPr lang="en-US" sz="1800" dirty="0" err="1"/>
              <a:t>leurs</a:t>
            </a:r>
            <a:r>
              <a:rPr lang="en-US" sz="1800" dirty="0"/>
              <a:t> billets sur le net</a:t>
            </a:r>
          </a:p>
          <a:p>
            <a:pPr lvl="0">
              <a:lnSpc>
                <a:spcPct val="90000"/>
              </a:lnSpc>
            </a:pPr>
            <a:endParaRPr lang="en-US" sz="1800" dirty="0"/>
          </a:p>
          <a:p>
            <a:pPr lvl="0">
              <a:lnSpc>
                <a:spcPct val="90000"/>
              </a:lnSpc>
            </a:pPr>
            <a:r>
              <a:rPr lang="en-US" sz="1800" dirty="0" err="1"/>
              <a:t>En</a:t>
            </a:r>
            <a:r>
              <a:rPr lang="en-US" sz="1800" dirty="0"/>
              <a:t> 2015, 43% du CA voyages est fait sur le net</a:t>
            </a:r>
          </a:p>
          <a:p>
            <a:pPr lvl="0">
              <a:lnSpc>
                <a:spcPct val="90000"/>
              </a:lnSpc>
            </a:pPr>
            <a:endParaRPr lang="en-US" sz="1800" dirty="0"/>
          </a:p>
          <a:p>
            <a:pPr lvl="0">
              <a:lnSpc>
                <a:spcPct val="90000"/>
              </a:lnSpc>
            </a:pPr>
            <a:r>
              <a:rPr lang="en-US" sz="1800" dirty="0"/>
              <a:t>3/4 des voyageurs </a:t>
            </a:r>
            <a:r>
              <a:rPr lang="en-US" sz="1800" dirty="0" err="1"/>
              <a:t>utilisent</a:t>
            </a:r>
            <a:r>
              <a:rPr lang="en-US" sz="1800" dirty="0"/>
              <a:t> les </a:t>
            </a:r>
            <a:r>
              <a:rPr lang="en-US" sz="1800" dirty="0" err="1"/>
              <a:t>outils</a:t>
            </a:r>
            <a:r>
              <a:rPr lang="en-US" sz="1800" dirty="0"/>
              <a:t> de </a:t>
            </a:r>
            <a:r>
              <a:rPr lang="en-US" sz="1800" dirty="0" err="1"/>
              <a:t>comparaison</a:t>
            </a:r>
            <a:endParaRPr lang="en-US" sz="1800" dirty="0"/>
          </a:p>
          <a:p>
            <a:pPr>
              <a:lnSpc>
                <a:spcPct val="90000"/>
              </a:lnSpc>
            </a:pPr>
            <a:endParaRPr lang="en-GB" sz="1800" dirty="0"/>
          </a:p>
        </p:txBody>
      </p:sp>
      <p:pic>
        <p:nvPicPr>
          <p:cNvPr id="4" name="Picture Placeholder 3" descr="A picture containing indoor, person, ceiling, man&#10;&#10;Description automatically generated">
            <a:extLst>
              <a:ext uri="{FF2B5EF4-FFF2-40B4-BE49-F238E27FC236}">
                <a16:creationId xmlns:a16="http://schemas.microsoft.com/office/drawing/2014/main" id="{6F12536B-E92E-4C55-8A65-1722B81DAD75}"/>
              </a:ext>
            </a:extLst>
          </p:cNvPr>
          <p:cNvPicPr>
            <a:picLocks noGrp="1" noChangeAspect="1"/>
          </p:cNvPicPr>
          <p:nvPr>
            <p:ph type="pic" sz="quarter" idx="4294967295"/>
          </p:nvPr>
        </p:nvPicPr>
        <p:blipFill rotWithShape="1">
          <a:blip r:embed="rId4">
            <a:extLst>
              <a:ext uri="{28A0092B-C50C-407E-A947-70E740481C1C}">
                <a14:useLocalDpi xmlns:a14="http://schemas.microsoft.com/office/drawing/2010/main" val="0"/>
              </a:ext>
            </a:extLst>
          </a:blip>
          <a:srcRect l="22737" r="21593"/>
          <a:stretch/>
        </p:blipFill>
        <p:spPr>
          <a:xfrm>
            <a:off x="7581900" y="306388"/>
            <a:ext cx="4610100" cy="5527675"/>
          </a:xfrm>
          <a:noFill/>
        </p:spPr>
      </p:pic>
    </p:spTree>
    <p:custDataLst>
      <p:tags r:id="rId1"/>
    </p:custDataLst>
    <p:extLst>
      <p:ext uri="{BB962C8B-B14F-4D97-AF65-F5344CB8AC3E}">
        <p14:creationId xmlns:p14="http://schemas.microsoft.com/office/powerpoint/2010/main" val="1651772083"/>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846A285C-644E-44CA-A14C-4C17FCEF81A8}"/>
              </a:ext>
            </a:extLst>
          </p:cNvPr>
          <p:cNvSpPr>
            <a:spLocks noGrp="1"/>
          </p:cNvSpPr>
          <p:nvPr>
            <p:ph type="sldNum" sz="quarter" idx="11"/>
          </p:nvPr>
        </p:nvSpPr>
        <p:spPr/>
        <p:txBody>
          <a:bodyPr/>
          <a:lstStyle/>
          <a:p>
            <a:fld id="{940D2A5C-C3D0-4BE9-9335-9A8298693CA1}" type="slidenum">
              <a:rPr lang="en-GB" smtClean="0">
                <a:solidFill>
                  <a:schemeClr val="bg1"/>
                </a:solidFill>
              </a:rPr>
              <a:pPr/>
              <a:t>3</a:t>
            </a:fld>
            <a:r>
              <a:rPr lang="en-GB" dirty="0">
                <a:solidFill>
                  <a:schemeClr val="bg1"/>
                </a:solidFill>
              </a:rPr>
              <a:t> </a:t>
            </a:r>
            <a:endParaRPr lang="en-US" dirty="0">
              <a:solidFill>
                <a:schemeClr val="bg1"/>
              </a:solidFill>
            </a:endParaRPr>
          </a:p>
        </p:txBody>
      </p:sp>
      <p:sp>
        <p:nvSpPr>
          <p:cNvPr id="18" name="Title 17">
            <a:extLst>
              <a:ext uri="{FF2B5EF4-FFF2-40B4-BE49-F238E27FC236}">
                <a16:creationId xmlns:a16="http://schemas.microsoft.com/office/drawing/2014/main" id="{96AD7D0F-26A6-4ED7-BB46-2CB7B9245B6B}"/>
              </a:ext>
            </a:extLst>
          </p:cNvPr>
          <p:cNvSpPr>
            <a:spLocks noGrp="1"/>
          </p:cNvSpPr>
          <p:nvPr>
            <p:ph type="title" idx="4294967295"/>
          </p:nvPr>
        </p:nvSpPr>
        <p:spPr>
          <a:xfrm>
            <a:off x="0" y="-230188"/>
            <a:ext cx="10972800" cy="1119188"/>
          </a:xfrm>
        </p:spPr>
        <p:txBody>
          <a:bodyPr/>
          <a:lstStyle/>
          <a:p>
            <a:br>
              <a:rPr lang="en-US" b="1" dirty="0"/>
            </a:br>
            <a:r>
              <a:rPr lang="en-US" b="1" dirty="0" err="1"/>
              <a:t>Chaîne</a:t>
            </a:r>
            <a:r>
              <a:rPr lang="en-US" b="1" dirty="0"/>
              <a:t> de </a:t>
            </a:r>
            <a:r>
              <a:rPr lang="en-US" b="1" dirty="0" err="1"/>
              <a:t>valeur</a:t>
            </a:r>
            <a:r>
              <a:rPr lang="en-US" b="1" dirty="0"/>
              <a:t> et relation client</a:t>
            </a:r>
            <a:br>
              <a:rPr lang="en-US" b="1" dirty="0"/>
            </a:br>
            <a:endParaRPr lang="en-GB" b="1" dirty="0"/>
          </a:p>
        </p:txBody>
      </p:sp>
      <p:grpSp>
        <p:nvGrpSpPr>
          <p:cNvPr id="2" name="Group 1">
            <a:extLst>
              <a:ext uri="{FF2B5EF4-FFF2-40B4-BE49-F238E27FC236}">
                <a16:creationId xmlns:a16="http://schemas.microsoft.com/office/drawing/2014/main" id="{714CD4DD-2837-4AFE-B038-B899C2A56564}"/>
              </a:ext>
            </a:extLst>
          </p:cNvPr>
          <p:cNvGrpSpPr/>
          <p:nvPr/>
        </p:nvGrpSpPr>
        <p:grpSpPr>
          <a:xfrm>
            <a:off x="2616567" y="1423610"/>
            <a:ext cx="7420222" cy="4634365"/>
            <a:chOff x="2507238" y="2096877"/>
            <a:chExt cx="7420222" cy="4634365"/>
          </a:xfrm>
        </p:grpSpPr>
        <p:pic>
          <p:nvPicPr>
            <p:cNvPr id="17" name="Picture 6" descr="Image result for nokia logo">
              <a:extLst>
                <a:ext uri="{FF2B5EF4-FFF2-40B4-BE49-F238E27FC236}">
                  <a16:creationId xmlns:a16="http://schemas.microsoft.com/office/drawing/2014/main" id="{19BB5DC0-703E-453F-AA44-5DC0B8B9FB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5600" y="6450053"/>
              <a:ext cx="1044298" cy="188778"/>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A283C09A-F0DE-4207-A827-CA013952AF94}"/>
                </a:ext>
              </a:extLst>
            </p:cNvPr>
            <p:cNvSpPr/>
            <p:nvPr/>
          </p:nvSpPr>
          <p:spPr>
            <a:xfrm rot="15480000">
              <a:off x="2032472" y="4233730"/>
              <a:ext cx="4431137" cy="4039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2" descr="Image result for airbus logo">
              <a:extLst>
                <a:ext uri="{FF2B5EF4-FFF2-40B4-BE49-F238E27FC236}">
                  <a16:creationId xmlns:a16="http://schemas.microsoft.com/office/drawing/2014/main" id="{C613A4B7-7D0F-4C9E-AB8F-E9C0E010A6B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31" t="49295" r="5063" b="5048"/>
            <a:stretch/>
          </p:blipFill>
          <p:spPr bwMode="auto">
            <a:xfrm>
              <a:off x="5243454" y="6406482"/>
              <a:ext cx="1416818" cy="3143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stadler logo">
              <a:extLst>
                <a:ext uri="{FF2B5EF4-FFF2-40B4-BE49-F238E27FC236}">
                  <a16:creationId xmlns:a16="http://schemas.microsoft.com/office/drawing/2014/main" id="{56A2B04E-D532-4A6F-B996-D78F049597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401" b="37606"/>
            <a:stretch/>
          </p:blipFill>
          <p:spPr bwMode="auto">
            <a:xfrm>
              <a:off x="2922058" y="6496516"/>
              <a:ext cx="1526147" cy="234726"/>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845E47D0-FF9B-438A-A5F6-FDAD7EED93D7}"/>
                </a:ext>
              </a:extLst>
            </p:cNvPr>
            <p:cNvGrpSpPr/>
            <p:nvPr/>
          </p:nvGrpSpPr>
          <p:grpSpPr>
            <a:xfrm>
              <a:off x="2507238" y="2096877"/>
              <a:ext cx="7420222" cy="4501040"/>
              <a:chOff x="2477420" y="2132301"/>
              <a:chExt cx="7420222" cy="4501040"/>
            </a:xfrm>
          </p:grpSpPr>
          <p:pic>
            <p:nvPicPr>
              <p:cNvPr id="37" name="Picture 36">
                <a:extLst>
                  <a:ext uri="{FF2B5EF4-FFF2-40B4-BE49-F238E27FC236}">
                    <a16:creationId xmlns:a16="http://schemas.microsoft.com/office/drawing/2014/main" id="{287CEEB3-43C2-429A-BC48-B88A550BE9C1}"/>
                  </a:ext>
                </a:extLst>
              </p:cNvPr>
              <p:cNvPicPr>
                <a:picLocks noChangeAspect="1"/>
              </p:cNvPicPr>
              <p:nvPr/>
            </p:nvPicPr>
            <p:blipFill>
              <a:blip r:embed="rId7"/>
              <a:stretch>
                <a:fillRect/>
              </a:stretch>
            </p:blipFill>
            <p:spPr>
              <a:xfrm>
                <a:off x="4904450" y="4619131"/>
                <a:ext cx="1722574" cy="476488"/>
              </a:xfrm>
              <a:prstGeom prst="rect">
                <a:avLst/>
              </a:prstGeom>
            </p:spPr>
          </p:pic>
          <p:sp>
            <p:nvSpPr>
              <p:cNvPr id="14" name="TextBox 13">
                <a:extLst>
                  <a:ext uri="{FF2B5EF4-FFF2-40B4-BE49-F238E27FC236}">
                    <a16:creationId xmlns:a16="http://schemas.microsoft.com/office/drawing/2014/main" id="{1B126CEC-6954-436B-8081-D080E956F267}"/>
                  </a:ext>
                </a:extLst>
              </p:cNvPr>
              <p:cNvSpPr txBox="1"/>
              <p:nvPr/>
            </p:nvSpPr>
            <p:spPr>
              <a:xfrm>
                <a:off x="4775326" y="5737675"/>
                <a:ext cx="2689940" cy="400110"/>
              </a:xfrm>
              <a:prstGeom prst="rect">
                <a:avLst/>
              </a:prstGeom>
              <a:noFill/>
            </p:spPr>
            <p:txBody>
              <a:bodyPr wrap="square" rtlCol="0">
                <a:spAutoFit/>
              </a:bodyPr>
              <a:lstStyle/>
              <a:p>
                <a:r>
                  <a:rPr lang="en-US" sz="2000" b="1" i="1" dirty="0">
                    <a:solidFill>
                      <a:schemeClr val="accent6"/>
                    </a:solidFill>
                  </a:rPr>
                  <a:t>Équipementiers</a:t>
                </a:r>
              </a:p>
            </p:txBody>
          </p:sp>
          <p:pic>
            <p:nvPicPr>
              <p:cNvPr id="23" name="Picture 10" descr="Image result for lufthansalogo">
                <a:extLst>
                  <a:ext uri="{FF2B5EF4-FFF2-40B4-BE49-F238E27FC236}">
                    <a16:creationId xmlns:a16="http://schemas.microsoft.com/office/drawing/2014/main" id="{ADC5B46B-82CE-4B96-9E1D-57EE7A69A3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77420" y="5172281"/>
                <a:ext cx="1797498" cy="2898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Image result for CFF logo">
                <a:extLst>
                  <a:ext uri="{FF2B5EF4-FFF2-40B4-BE49-F238E27FC236}">
                    <a16:creationId xmlns:a16="http://schemas.microsoft.com/office/drawing/2014/main" id="{328EDA6B-7987-40E1-A27F-EAB40BE475C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728" t="-8045"/>
              <a:stretch/>
            </p:blipFill>
            <p:spPr bwMode="auto">
              <a:xfrm>
                <a:off x="7691344" y="5149451"/>
                <a:ext cx="1907608" cy="226622"/>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7BB6E88B-80C5-4CE7-B8FC-24BE0745ED63}"/>
                  </a:ext>
                </a:extLst>
              </p:cNvPr>
              <p:cNvSpPr/>
              <p:nvPr/>
            </p:nvSpPr>
            <p:spPr>
              <a:xfrm rot="16860000">
                <a:off x="5480889" y="4227980"/>
                <a:ext cx="4408152" cy="4025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675D716F-1FCE-4026-979C-65832C1F5419}"/>
                  </a:ext>
                </a:extLst>
              </p:cNvPr>
              <p:cNvSpPr/>
              <p:nvPr/>
            </p:nvSpPr>
            <p:spPr>
              <a:xfrm>
                <a:off x="3696206" y="5431477"/>
                <a:ext cx="4437508" cy="1194078"/>
              </a:xfrm>
              <a:prstGeom prst="arc">
                <a:avLst>
                  <a:gd name="adj1" fmla="val 10579515"/>
                  <a:gd name="adj2" fmla="val 31048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DE53C92C-C7D8-467D-8E80-419E9D45771C}"/>
                  </a:ext>
                </a:extLst>
              </p:cNvPr>
              <p:cNvSpPr/>
              <p:nvPr/>
            </p:nvSpPr>
            <p:spPr>
              <a:xfrm>
                <a:off x="3225645" y="4239067"/>
                <a:ext cx="5263424" cy="1491963"/>
              </a:xfrm>
              <a:prstGeom prst="arc">
                <a:avLst>
                  <a:gd name="adj1" fmla="val 10579515"/>
                  <a:gd name="adj2" fmla="val 31048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C5BF76E7-7943-462E-AEB8-12631453CC68}"/>
                  </a:ext>
                </a:extLst>
              </p:cNvPr>
              <p:cNvSpPr/>
              <p:nvPr/>
            </p:nvSpPr>
            <p:spPr>
              <a:xfrm>
                <a:off x="3258802" y="2677851"/>
                <a:ext cx="5263426" cy="1636523"/>
              </a:xfrm>
              <a:prstGeom prst="arc">
                <a:avLst>
                  <a:gd name="adj1" fmla="val 10579515"/>
                  <a:gd name="adj2" fmla="val 31048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ECB4EACE-4D44-4C59-996D-CD43FF6E698D}"/>
                  </a:ext>
                </a:extLst>
              </p:cNvPr>
              <p:cNvSpPr txBox="1"/>
              <p:nvPr/>
            </p:nvSpPr>
            <p:spPr>
              <a:xfrm>
                <a:off x="4400299" y="4360527"/>
                <a:ext cx="3604972" cy="417418"/>
              </a:xfrm>
              <a:prstGeom prst="rect">
                <a:avLst/>
              </a:prstGeom>
              <a:noFill/>
            </p:spPr>
            <p:txBody>
              <a:bodyPr wrap="square" rtlCol="0">
                <a:spAutoFit/>
              </a:bodyPr>
              <a:lstStyle/>
              <a:p>
                <a:r>
                  <a:rPr lang="en-US" sz="2000" b="1" i="1" dirty="0">
                    <a:solidFill>
                      <a:schemeClr val="accent1"/>
                    </a:solidFill>
                  </a:rPr>
                  <a:t>Opérateurs de service </a:t>
                </a:r>
              </a:p>
            </p:txBody>
          </p:sp>
          <p:sp>
            <p:nvSpPr>
              <p:cNvPr id="26" name="TextBox 25">
                <a:extLst>
                  <a:ext uri="{FF2B5EF4-FFF2-40B4-BE49-F238E27FC236}">
                    <a16:creationId xmlns:a16="http://schemas.microsoft.com/office/drawing/2014/main" id="{A4AA468E-8E9E-41B2-8ED6-1E074C843B7A}"/>
                  </a:ext>
                </a:extLst>
              </p:cNvPr>
              <p:cNvSpPr txBox="1"/>
              <p:nvPr/>
            </p:nvSpPr>
            <p:spPr>
              <a:xfrm>
                <a:off x="3531941" y="2950328"/>
                <a:ext cx="4824838" cy="707886"/>
              </a:xfrm>
              <a:prstGeom prst="rect">
                <a:avLst/>
              </a:prstGeom>
              <a:noFill/>
            </p:spPr>
            <p:txBody>
              <a:bodyPr wrap="square" rtlCol="0">
                <a:spAutoFit/>
              </a:bodyPr>
              <a:lstStyle/>
              <a:p>
                <a:pPr algn="ctr"/>
                <a:r>
                  <a:rPr lang="en-US" sz="2000" b="1" i="1" dirty="0" err="1">
                    <a:solidFill>
                      <a:srgbClr val="7030A0"/>
                    </a:solidFill>
                  </a:rPr>
                  <a:t>intégrateurs</a:t>
                </a:r>
                <a:r>
                  <a:rPr lang="en-US" sz="2000" b="1" i="1" dirty="0">
                    <a:solidFill>
                      <a:srgbClr val="7030A0"/>
                    </a:solidFill>
                  </a:rPr>
                  <a:t> (</a:t>
                </a:r>
                <a:r>
                  <a:rPr lang="en-US" sz="2000" b="1" i="1" dirty="0" err="1">
                    <a:solidFill>
                      <a:srgbClr val="7030A0"/>
                    </a:solidFill>
                  </a:rPr>
                  <a:t>opérateurs</a:t>
                </a:r>
                <a:r>
                  <a:rPr lang="en-US" sz="2000" b="1" i="1" dirty="0">
                    <a:solidFill>
                      <a:srgbClr val="7030A0"/>
                    </a:solidFill>
                  </a:rPr>
                  <a:t> de plateformes)</a:t>
                </a:r>
              </a:p>
            </p:txBody>
          </p:sp>
          <p:pic>
            <p:nvPicPr>
              <p:cNvPr id="27" name="Picture 18" descr="Image result for expedia logo">
                <a:extLst>
                  <a:ext uri="{FF2B5EF4-FFF2-40B4-BE49-F238E27FC236}">
                    <a16:creationId xmlns:a16="http://schemas.microsoft.com/office/drawing/2014/main" id="{435A0969-6DCC-4DD3-914F-251FA982BDA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862" t="19343" r="7213" b="15003"/>
              <a:stretch/>
            </p:blipFill>
            <p:spPr bwMode="auto">
              <a:xfrm>
                <a:off x="5258155" y="3762022"/>
                <a:ext cx="1328124" cy="36140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Image result for booking.com logo">
                <a:extLst>
                  <a:ext uri="{FF2B5EF4-FFF2-40B4-BE49-F238E27FC236}">
                    <a16:creationId xmlns:a16="http://schemas.microsoft.com/office/drawing/2014/main" id="{18CBDFD6-A120-4A98-8B1C-6A77204CA1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633" t="7409" r="22272"/>
              <a:stretch/>
            </p:blipFill>
            <p:spPr bwMode="auto">
              <a:xfrm>
                <a:off x="2752628" y="3754858"/>
                <a:ext cx="1004290" cy="7371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descr="Image result for bitcoin logo">
                <a:extLst>
                  <a:ext uri="{FF2B5EF4-FFF2-40B4-BE49-F238E27FC236}">
                    <a16:creationId xmlns:a16="http://schemas.microsoft.com/office/drawing/2014/main" id="{8F726AAD-8A5F-4346-96D4-CFD4BE6CB85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7161" y="3859485"/>
                <a:ext cx="1840481" cy="34228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2485BD0-9E96-419E-9C3E-B514A3F18B4D}"/>
                  </a:ext>
                </a:extLst>
              </p:cNvPr>
              <p:cNvSpPr txBox="1"/>
              <p:nvPr/>
            </p:nvSpPr>
            <p:spPr>
              <a:xfrm>
                <a:off x="5544205" y="2132301"/>
                <a:ext cx="1578752" cy="538481"/>
              </a:xfrm>
              <a:prstGeom prst="rect">
                <a:avLst/>
              </a:prstGeom>
              <a:noFill/>
            </p:spPr>
            <p:txBody>
              <a:bodyPr wrap="square" rtlCol="0">
                <a:spAutoFit/>
              </a:bodyPr>
              <a:lstStyle/>
              <a:p>
                <a:r>
                  <a:rPr lang="en-US" sz="2000" i="1" dirty="0"/>
                  <a:t>GAFA</a:t>
                </a:r>
              </a:p>
            </p:txBody>
          </p:sp>
          <p:pic>
            <p:nvPicPr>
              <p:cNvPr id="35" name="Picture 34">
                <a:extLst>
                  <a:ext uri="{FF2B5EF4-FFF2-40B4-BE49-F238E27FC236}">
                    <a16:creationId xmlns:a16="http://schemas.microsoft.com/office/drawing/2014/main" id="{F919E4C8-F785-4DE0-B2A5-9EAE913D566E}"/>
                  </a:ext>
                </a:extLst>
              </p:cNvPr>
              <p:cNvPicPr>
                <a:picLocks noChangeAspect="1"/>
              </p:cNvPicPr>
              <p:nvPr/>
            </p:nvPicPr>
            <p:blipFill>
              <a:blip r:embed="rId13"/>
              <a:stretch>
                <a:fillRect/>
              </a:stretch>
            </p:blipFill>
            <p:spPr>
              <a:xfrm>
                <a:off x="5465974" y="5035598"/>
                <a:ext cx="818218" cy="371110"/>
              </a:xfrm>
              <a:prstGeom prst="rect">
                <a:avLst/>
              </a:prstGeom>
            </p:spPr>
          </p:pic>
        </p:grpSp>
      </p:grpSp>
      <p:sp>
        <p:nvSpPr>
          <p:cNvPr id="7" name="Moon 6">
            <a:extLst>
              <a:ext uri="{FF2B5EF4-FFF2-40B4-BE49-F238E27FC236}">
                <a16:creationId xmlns:a16="http://schemas.microsoft.com/office/drawing/2014/main" id="{74018ADC-A85F-4CE9-B595-7F72D1C9EC91}"/>
              </a:ext>
            </a:extLst>
          </p:cNvPr>
          <p:cNvSpPr/>
          <p:nvPr/>
        </p:nvSpPr>
        <p:spPr>
          <a:xfrm rot="5400000">
            <a:off x="5705502" y="-1009413"/>
            <a:ext cx="681366" cy="4300243"/>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C73C440-C9C7-481F-8308-361055A01225}"/>
              </a:ext>
            </a:extLst>
          </p:cNvPr>
          <p:cNvSpPr txBox="1"/>
          <p:nvPr/>
        </p:nvSpPr>
        <p:spPr>
          <a:xfrm>
            <a:off x="5618742" y="730283"/>
            <a:ext cx="1858617" cy="461537"/>
          </a:xfrm>
          <a:prstGeom prst="rect">
            <a:avLst/>
          </a:prstGeom>
          <a:noFill/>
        </p:spPr>
        <p:txBody>
          <a:bodyPr wrap="square" rtlCol="0">
            <a:spAutoFit/>
          </a:bodyPr>
          <a:lstStyle/>
          <a:p>
            <a:r>
              <a:rPr lang="en-US" dirty="0">
                <a:solidFill>
                  <a:schemeClr val="bg1"/>
                </a:solidFill>
              </a:rPr>
              <a:t>Client</a:t>
            </a:r>
          </a:p>
        </p:txBody>
      </p:sp>
      <p:sp>
        <p:nvSpPr>
          <p:cNvPr id="31" name="Footer Placeholder 19">
            <a:extLst>
              <a:ext uri="{FF2B5EF4-FFF2-40B4-BE49-F238E27FC236}">
                <a16:creationId xmlns:a16="http://schemas.microsoft.com/office/drawing/2014/main" id="{15B079D4-DA74-4FEB-B00E-695707AB99AF}"/>
              </a:ext>
            </a:extLst>
          </p:cNvPr>
          <p:cNvSpPr>
            <a:spLocks noGrp="1"/>
          </p:cNvSpPr>
          <p:nvPr>
            <p:ph type="ftr" sz="quarter" idx="10"/>
          </p:nvPr>
        </p:nvSpPr>
        <p:spPr>
          <a:xfrm>
            <a:off x="618756" y="6479173"/>
            <a:ext cx="6048672" cy="223003"/>
          </a:xfrm>
        </p:spPr>
        <p:txBody>
          <a:bodyPr anchor="ctr">
            <a:normAutofit/>
          </a:bodyPr>
          <a:lstStyle/>
          <a:p>
            <a:pPr>
              <a:lnSpc>
                <a:spcPct val="90000"/>
              </a:lnSpc>
              <a:spcAft>
                <a:spcPts val="600"/>
              </a:spcAft>
            </a:pPr>
            <a:r>
              <a:rPr lang="en-GB" sz="900" dirty="0">
                <a:solidFill>
                  <a:schemeClr val="bg1"/>
                </a:solidFill>
              </a:rPr>
              <a:t>IHEDATE |  le 29 </a:t>
            </a:r>
            <a:r>
              <a:rPr lang="en-GB" sz="900" dirty="0" err="1">
                <a:solidFill>
                  <a:schemeClr val="bg1"/>
                </a:solidFill>
              </a:rPr>
              <a:t>mai</a:t>
            </a:r>
            <a:r>
              <a:rPr lang="en-GB" sz="900" dirty="0">
                <a:solidFill>
                  <a:schemeClr val="bg1"/>
                </a:solidFill>
              </a:rPr>
              <a:t> 2020 </a:t>
            </a:r>
          </a:p>
        </p:txBody>
      </p:sp>
    </p:spTree>
    <p:custDataLst>
      <p:tags r:id="rId1"/>
    </p:custDataLst>
    <p:extLst>
      <p:ext uri="{BB962C8B-B14F-4D97-AF65-F5344CB8AC3E}">
        <p14:creationId xmlns:p14="http://schemas.microsoft.com/office/powerpoint/2010/main" val="754622043"/>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846A285C-644E-44CA-A14C-4C17FCEF81A8}"/>
              </a:ext>
            </a:extLst>
          </p:cNvPr>
          <p:cNvSpPr>
            <a:spLocks noGrp="1"/>
          </p:cNvSpPr>
          <p:nvPr>
            <p:ph type="sldNum" sz="quarter" idx="11"/>
          </p:nvPr>
        </p:nvSpPr>
        <p:spPr/>
        <p:txBody>
          <a:bodyPr/>
          <a:lstStyle/>
          <a:p>
            <a:fld id="{940D2A5C-C3D0-4BE9-9335-9A8298693CA1}" type="slidenum">
              <a:rPr lang="en-GB" smtClean="0">
                <a:solidFill>
                  <a:schemeClr val="bg1"/>
                </a:solidFill>
              </a:rPr>
              <a:pPr/>
              <a:t>4</a:t>
            </a:fld>
            <a:r>
              <a:rPr lang="en-GB" dirty="0"/>
              <a:t> </a:t>
            </a:r>
            <a:endParaRPr lang="en-US" dirty="0"/>
          </a:p>
        </p:txBody>
      </p:sp>
      <p:sp>
        <p:nvSpPr>
          <p:cNvPr id="18" name="Title 17">
            <a:extLst>
              <a:ext uri="{FF2B5EF4-FFF2-40B4-BE49-F238E27FC236}">
                <a16:creationId xmlns:a16="http://schemas.microsoft.com/office/drawing/2014/main" id="{96AD7D0F-26A6-4ED7-BB46-2CB7B9245B6B}"/>
              </a:ext>
            </a:extLst>
          </p:cNvPr>
          <p:cNvSpPr>
            <a:spLocks noGrp="1"/>
          </p:cNvSpPr>
          <p:nvPr>
            <p:ph type="title" idx="4294967295"/>
          </p:nvPr>
        </p:nvSpPr>
        <p:spPr>
          <a:xfrm>
            <a:off x="412664" y="214481"/>
            <a:ext cx="7394713" cy="1117600"/>
          </a:xfrm>
        </p:spPr>
        <p:txBody>
          <a:bodyPr/>
          <a:lstStyle/>
          <a:p>
            <a:br>
              <a:rPr lang="en-US" dirty="0"/>
            </a:br>
            <a:r>
              <a:rPr lang="en-US" b="1" dirty="0"/>
              <a:t>Le </a:t>
            </a:r>
            <a:r>
              <a:rPr lang="en-US" b="1" dirty="0" err="1"/>
              <a:t>modèle</a:t>
            </a:r>
            <a:r>
              <a:rPr lang="en-US" b="1" dirty="0"/>
              <a:t> </a:t>
            </a:r>
            <a:r>
              <a:rPr lang="en-US" b="1" dirty="0" err="1"/>
              <a:t>économique</a:t>
            </a:r>
            <a:r>
              <a:rPr lang="en-US" b="1" dirty="0"/>
              <a:t> des </a:t>
            </a:r>
            <a:r>
              <a:rPr lang="en-US" b="1" dirty="0" err="1"/>
              <a:t>plateformes</a:t>
            </a:r>
            <a:r>
              <a:rPr lang="en-US" b="1" dirty="0"/>
              <a:t> </a:t>
            </a:r>
            <a:br>
              <a:rPr lang="en-US" dirty="0"/>
            </a:br>
            <a:r>
              <a:rPr lang="en-US" dirty="0"/>
              <a:t>“The winner takes it all”</a:t>
            </a:r>
            <a:br>
              <a:rPr lang="en-US" dirty="0"/>
            </a:br>
            <a:endParaRPr lang="en-GB" dirty="0"/>
          </a:p>
        </p:txBody>
      </p:sp>
      <p:sp>
        <p:nvSpPr>
          <p:cNvPr id="19" name="Content Placeholder 18">
            <a:extLst>
              <a:ext uri="{FF2B5EF4-FFF2-40B4-BE49-F238E27FC236}">
                <a16:creationId xmlns:a16="http://schemas.microsoft.com/office/drawing/2014/main" id="{3AEB84CA-0181-4C4F-A8F6-30832C4D9F19}"/>
              </a:ext>
            </a:extLst>
          </p:cNvPr>
          <p:cNvSpPr>
            <a:spLocks noGrp="1"/>
          </p:cNvSpPr>
          <p:nvPr>
            <p:ph sz="quarter" idx="4294967295"/>
          </p:nvPr>
        </p:nvSpPr>
        <p:spPr>
          <a:xfrm>
            <a:off x="561750" y="1696661"/>
            <a:ext cx="7096539" cy="4359275"/>
          </a:xfrm>
        </p:spPr>
        <p:txBody>
          <a:bodyPr>
            <a:normAutofit/>
          </a:bodyPr>
          <a:lstStyle/>
          <a:p>
            <a:pPr lvl="0"/>
            <a:r>
              <a:rPr lang="en-US" sz="1800" dirty="0"/>
              <a:t>Commission de 18 à 25%</a:t>
            </a:r>
          </a:p>
          <a:p>
            <a:pPr lvl="0"/>
            <a:endParaRPr lang="en-US" sz="1800" dirty="0"/>
          </a:p>
          <a:p>
            <a:pPr lvl="0"/>
            <a:r>
              <a:rPr lang="en-US" sz="1800" dirty="0"/>
              <a:t>Ex </a:t>
            </a:r>
            <a:r>
              <a:rPr lang="en-US" sz="1800" dirty="0" err="1"/>
              <a:t>Blablacar</a:t>
            </a:r>
            <a:r>
              <a:rPr lang="en-US" sz="1800" dirty="0"/>
              <a:t> </a:t>
            </a:r>
            <a:r>
              <a:rPr lang="en-US" sz="1800" dirty="0" err="1"/>
              <a:t>crée</a:t>
            </a:r>
            <a:r>
              <a:rPr lang="en-US" sz="1800" dirty="0"/>
              <a:t> </a:t>
            </a:r>
            <a:r>
              <a:rPr lang="en-US" sz="1800" dirty="0" err="1"/>
              <a:t>en</a:t>
            </a:r>
            <a:r>
              <a:rPr lang="en-US" sz="1800" dirty="0"/>
              <a:t> 2006 leader </a:t>
            </a:r>
            <a:r>
              <a:rPr lang="en-US" sz="1800" dirty="0" err="1"/>
              <a:t>mondial</a:t>
            </a:r>
            <a:r>
              <a:rPr lang="en-US" sz="1800" dirty="0"/>
              <a:t> du </a:t>
            </a:r>
            <a:r>
              <a:rPr lang="en-US" sz="1800" dirty="0" err="1"/>
              <a:t>covoiturage</a:t>
            </a:r>
            <a:r>
              <a:rPr lang="en-US" sz="1800" dirty="0"/>
              <a:t> avec 70 millions de clients </a:t>
            </a:r>
            <a:r>
              <a:rPr lang="en-US" sz="1800" dirty="0" err="1"/>
              <a:t>en</a:t>
            </a:r>
            <a:r>
              <a:rPr lang="en-US" sz="1800" dirty="0"/>
              <a:t> Europe, </a:t>
            </a:r>
            <a:r>
              <a:rPr lang="en-US" sz="1800" dirty="0" err="1"/>
              <a:t>lui</a:t>
            </a:r>
            <a:r>
              <a:rPr lang="en-US" sz="1800" dirty="0"/>
              <a:t> </a:t>
            </a:r>
            <a:r>
              <a:rPr lang="en-US" sz="1800" dirty="0" err="1"/>
              <a:t>permettant</a:t>
            </a:r>
            <a:r>
              <a:rPr lang="en-US" sz="1800" dirty="0"/>
              <a:t> la diversification</a:t>
            </a:r>
          </a:p>
          <a:p>
            <a:pPr lvl="0"/>
            <a:endParaRPr lang="en-US" sz="1800" dirty="0"/>
          </a:p>
          <a:p>
            <a:pPr lvl="0"/>
            <a:r>
              <a:rPr lang="en-US" sz="1800" dirty="0" err="1"/>
              <a:t>Redéfinit</a:t>
            </a:r>
            <a:r>
              <a:rPr lang="en-US" sz="1800" dirty="0"/>
              <a:t> le </a:t>
            </a:r>
            <a:r>
              <a:rPr lang="en-US" sz="1800" dirty="0" err="1"/>
              <a:t>marché</a:t>
            </a:r>
            <a:r>
              <a:rPr lang="en-US" sz="1800" dirty="0"/>
              <a:t> et la </a:t>
            </a:r>
            <a:r>
              <a:rPr lang="en-US" sz="1800" dirty="0" err="1"/>
              <a:t>référence</a:t>
            </a:r>
            <a:r>
              <a:rPr lang="en-US" sz="1800" dirty="0"/>
              <a:t> de prix (Booking dans </a:t>
            </a:r>
            <a:r>
              <a:rPr lang="en-US" sz="1800" dirty="0" err="1"/>
              <a:t>l’hôtelier</a:t>
            </a:r>
            <a:r>
              <a:rPr lang="en-US" sz="1800" dirty="0"/>
              <a:t>)</a:t>
            </a:r>
          </a:p>
          <a:p>
            <a:pPr lvl="0"/>
            <a:endParaRPr lang="en-US" sz="1800" dirty="0"/>
          </a:p>
          <a:p>
            <a:pPr lvl="0"/>
            <a:r>
              <a:rPr lang="en-US" sz="1800" dirty="0"/>
              <a:t>Un </a:t>
            </a:r>
            <a:r>
              <a:rPr lang="en-US" sz="1800" dirty="0" err="1"/>
              <a:t>modèle</a:t>
            </a:r>
            <a:r>
              <a:rPr lang="en-US" sz="1800" dirty="0"/>
              <a:t> </a:t>
            </a:r>
            <a:r>
              <a:rPr lang="en-US" sz="1800" dirty="0" err="1"/>
              <a:t>intégrateur</a:t>
            </a:r>
            <a:r>
              <a:rPr lang="en-US" sz="1800" dirty="0"/>
              <a:t>: </a:t>
            </a:r>
            <a:r>
              <a:rPr lang="en-US" sz="1800" dirty="0" err="1"/>
              <a:t>Permet</a:t>
            </a:r>
            <a:r>
              <a:rPr lang="en-US" sz="1800" dirty="0"/>
              <a:t> de </a:t>
            </a:r>
            <a:r>
              <a:rPr lang="en-US" sz="1800" dirty="0" err="1"/>
              <a:t>créer</a:t>
            </a:r>
            <a:r>
              <a:rPr lang="en-US" sz="1800" dirty="0"/>
              <a:t> de la </a:t>
            </a:r>
            <a:r>
              <a:rPr lang="en-US" sz="1800" dirty="0" err="1"/>
              <a:t>valeur</a:t>
            </a:r>
            <a:r>
              <a:rPr lang="en-US" sz="1800" dirty="0"/>
              <a:t> </a:t>
            </a:r>
            <a:r>
              <a:rPr lang="en-US" sz="1800" dirty="0" err="1"/>
              <a:t>autour</a:t>
            </a:r>
            <a:r>
              <a:rPr lang="en-US" sz="1800" dirty="0"/>
              <a:t> du </a:t>
            </a:r>
            <a:r>
              <a:rPr lang="en-US" sz="1800" dirty="0" err="1"/>
              <a:t>porte</a:t>
            </a:r>
            <a:r>
              <a:rPr lang="en-US" sz="1800" dirty="0"/>
              <a:t> à </a:t>
            </a:r>
            <a:r>
              <a:rPr lang="en-US" sz="1800" dirty="0" err="1"/>
              <a:t>porte</a:t>
            </a:r>
            <a:r>
              <a:rPr lang="en-US" sz="1800" dirty="0"/>
              <a:t> </a:t>
            </a:r>
            <a:r>
              <a:rPr lang="en-US" sz="1800" dirty="0" err="1"/>
              <a:t>ou</a:t>
            </a:r>
            <a:r>
              <a:rPr lang="en-US" sz="1800" dirty="0"/>
              <a:t> du tout </a:t>
            </a:r>
            <a:r>
              <a:rPr lang="en-US" sz="1800" dirty="0" err="1"/>
              <a:t>intégré</a:t>
            </a:r>
            <a:r>
              <a:rPr lang="en-US" sz="1800" dirty="0"/>
              <a:t> (</a:t>
            </a:r>
            <a:r>
              <a:rPr lang="en-US" sz="1800" dirty="0" err="1"/>
              <a:t>expédia</a:t>
            </a:r>
            <a:r>
              <a:rPr lang="en-US" sz="1800" dirty="0"/>
              <a:t>) </a:t>
            </a:r>
            <a:r>
              <a:rPr lang="en-US" sz="1800" dirty="0" err="1"/>
              <a:t>en</a:t>
            </a:r>
            <a:r>
              <a:rPr lang="en-US" sz="1800" dirty="0"/>
              <a:t> </a:t>
            </a:r>
            <a:r>
              <a:rPr lang="en-US" sz="1800" dirty="0" err="1"/>
              <a:t>simplifiant</a:t>
            </a:r>
            <a:r>
              <a:rPr lang="en-US" sz="1800" dirty="0"/>
              <a:t> </a:t>
            </a:r>
            <a:r>
              <a:rPr lang="en-US" sz="1800" dirty="0" err="1"/>
              <a:t>l’expérience</a:t>
            </a:r>
            <a:r>
              <a:rPr lang="en-US" sz="1800" dirty="0"/>
              <a:t> client</a:t>
            </a:r>
          </a:p>
          <a:p>
            <a:endParaRPr lang="en-GB" sz="1800" dirty="0"/>
          </a:p>
        </p:txBody>
      </p:sp>
      <p:pic>
        <p:nvPicPr>
          <p:cNvPr id="4" name="Picture Placeholder 3" descr="A picture containing person, young, jumping, man&#10;&#10;Description automatically generated">
            <a:extLst>
              <a:ext uri="{FF2B5EF4-FFF2-40B4-BE49-F238E27FC236}">
                <a16:creationId xmlns:a16="http://schemas.microsoft.com/office/drawing/2014/main" id="{46EF7149-00D2-4E69-B00C-2BAC53E87750}"/>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13009" r="13009"/>
          <a:stretch>
            <a:fillRect/>
          </a:stretch>
        </p:blipFill>
        <p:spPr>
          <a:xfrm>
            <a:off x="7932738" y="706645"/>
            <a:ext cx="4259262" cy="5106988"/>
          </a:xfrm>
        </p:spPr>
      </p:pic>
      <p:sp>
        <p:nvSpPr>
          <p:cNvPr id="7" name="Footer Placeholder 19">
            <a:extLst>
              <a:ext uri="{FF2B5EF4-FFF2-40B4-BE49-F238E27FC236}">
                <a16:creationId xmlns:a16="http://schemas.microsoft.com/office/drawing/2014/main" id="{192A8C84-1A83-4E03-9119-08E628A82E1E}"/>
              </a:ext>
            </a:extLst>
          </p:cNvPr>
          <p:cNvSpPr>
            <a:spLocks noGrp="1"/>
          </p:cNvSpPr>
          <p:nvPr>
            <p:ph type="ftr" sz="quarter" idx="10"/>
          </p:nvPr>
        </p:nvSpPr>
        <p:spPr>
          <a:xfrm>
            <a:off x="618756" y="6479173"/>
            <a:ext cx="6048672" cy="223003"/>
          </a:xfrm>
        </p:spPr>
        <p:txBody>
          <a:bodyPr anchor="ctr">
            <a:normAutofit/>
          </a:bodyPr>
          <a:lstStyle/>
          <a:p>
            <a:pPr>
              <a:lnSpc>
                <a:spcPct val="90000"/>
              </a:lnSpc>
              <a:spcAft>
                <a:spcPts val="600"/>
              </a:spcAft>
            </a:pPr>
            <a:r>
              <a:rPr lang="en-GB" sz="900" dirty="0">
                <a:solidFill>
                  <a:schemeClr val="bg1"/>
                </a:solidFill>
              </a:rPr>
              <a:t>IHEDATE |  le 29 </a:t>
            </a:r>
            <a:r>
              <a:rPr lang="en-GB" sz="900" dirty="0" err="1">
                <a:solidFill>
                  <a:schemeClr val="bg1"/>
                </a:solidFill>
              </a:rPr>
              <a:t>mai</a:t>
            </a:r>
            <a:r>
              <a:rPr lang="en-GB" sz="900" dirty="0">
                <a:solidFill>
                  <a:schemeClr val="bg1"/>
                </a:solidFill>
              </a:rPr>
              <a:t> 2020 </a:t>
            </a:r>
          </a:p>
        </p:txBody>
      </p:sp>
    </p:spTree>
    <p:custDataLst>
      <p:tags r:id="rId1"/>
    </p:custDataLst>
    <p:extLst>
      <p:ext uri="{BB962C8B-B14F-4D97-AF65-F5344CB8AC3E}">
        <p14:creationId xmlns:p14="http://schemas.microsoft.com/office/powerpoint/2010/main" val="932688930"/>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ABD263-15F1-42E9-82E9-513B6441D496}"/>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5ACE262C-5C93-4BDD-9E88-F1C9FEF1EA0F}"/>
              </a:ext>
            </a:extLst>
          </p:cNvPr>
          <p:cNvSpPr>
            <a:spLocks noGrp="1"/>
          </p:cNvSpPr>
          <p:nvPr>
            <p:ph sz="quarter" idx="12"/>
          </p:nvPr>
        </p:nvSpPr>
        <p:spPr/>
        <p:txBody>
          <a:bodyPr/>
          <a:lstStyle/>
          <a:p>
            <a:endParaRPr lang="en-GB"/>
          </a:p>
        </p:txBody>
      </p:sp>
      <p:pic>
        <p:nvPicPr>
          <p:cNvPr id="8" name="Picture 7">
            <a:extLst>
              <a:ext uri="{FF2B5EF4-FFF2-40B4-BE49-F238E27FC236}">
                <a16:creationId xmlns:a16="http://schemas.microsoft.com/office/drawing/2014/main" id="{DCD42272-1160-4209-A953-17129D5DE0FC}"/>
              </a:ext>
            </a:extLst>
          </p:cNvPr>
          <p:cNvPicPr>
            <a:picLocks noChangeAspect="1"/>
          </p:cNvPicPr>
          <p:nvPr/>
        </p:nvPicPr>
        <p:blipFill>
          <a:blip r:embed="rId3"/>
          <a:stretch>
            <a:fillRect/>
          </a:stretch>
        </p:blipFill>
        <p:spPr>
          <a:xfrm>
            <a:off x="0" y="0"/>
            <a:ext cx="12192000" cy="6861908"/>
          </a:xfrm>
          <a:prstGeom prst="rect">
            <a:avLst/>
          </a:prstGeom>
        </p:spPr>
      </p:pic>
      <p:sp>
        <p:nvSpPr>
          <p:cNvPr id="9" name="Oval 12">
            <a:extLst>
              <a:ext uri="{FF2B5EF4-FFF2-40B4-BE49-F238E27FC236}">
                <a16:creationId xmlns:a16="http://schemas.microsoft.com/office/drawing/2014/main" id="{F5C3C3B4-D12D-4F99-A8FD-8A6C149E0C28}"/>
              </a:ext>
            </a:extLst>
          </p:cNvPr>
          <p:cNvSpPr/>
          <p:nvPr/>
        </p:nvSpPr>
        <p:spPr>
          <a:xfrm>
            <a:off x="-1845554" y="1736753"/>
            <a:ext cx="8158983" cy="6397339"/>
          </a:xfrm>
          <a:custGeom>
            <a:avLst/>
            <a:gdLst>
              <a:gd name="connsiteX0" fmla="*/ 0 w 3463637"/>
              <a:gd name="connsiteY0" fmla="*/ 1519382 h 3038764"/>
              <a:gd name="connsiteX1" fmla="*/ 1731819 w 3463637"/>
              <a:gd name="connsiteY1" fmla="*/ 0 h 3038764"/>
              <a:gd name="connsiteX2" fmla="*/ 3463638 w 3463637"/>
              <a:gd name="connsiteY2" fmla="*/ 1519382 h 3038764"/>
              <a:gd name="connsiteX3" fmla="*/ 1731819 w 3463637"/>
              <a:gd name="connsiteY3" fmla="*/ 3038764 h 3038764"/>
              <a:gd name="connsiteX4" fmla="*/ 0 w 3463637"/>
              <a:gd name="connsiteY4" fmla="*/ 1519382 h 3038764"/>
              <a:gd name="connsiteX0" fmla="*/ 0 w 3749965"/>
              <a:gd name="connsiteY0" fmla="*/ 1537865 h 3038784"/>
              <a:gd name="connsiteX1" fmla="*/ 2018146 w 3749965"/>
              <a:gd name="connsiteY1" fmla="*/ 10 h 3038784"/>
              <a:gd name="connsiteX2" fmla="*/ 3749965 w 3749965"/>
              <a:gd name="connsiteY2" fmla="*/ 1519392 h 3038784"/>
              <a:gd name="connsiteX3" fmla="*/ 2018146 w 3749965"/>
              <a:gd name="connsiteY3" fmla="*/ 3038774 h 3038784"/>
              <a:gd name="connsiteX4" fmla="*/ 0 w 3749965"/>
              <a:gd name="connsiteY4" fmla="*/ 1537865 h 3038784"/>
              <a:gd name="connsiteX0" fmla="*/ 45 w 3750010"/>
              <a:gd name="connsiteY0" fmla="*/ 1537865 h 3362052"/>
              <a:gd name="connsiteX1" fmla="*/ 2018191 w 3750010"/>
              <a:gd name="connsiteY1" fmla="*/ 10 h 3362052"/>
              <a:gd name="connsiteX2" fmla="*/ 3750010 w 3750010"/>
              <a:gd name="connsiteY2" fmla="*/ 1519392 h 3362052"/>
              <a:gd name="connsiteX3" fmla="*/ 2073609 w 3750010"/>
              <a:gd name="connsiteY3" fmla="*/ 3362047 h 3362052"/>
              <a:gd name="connsiteX4" fmla="*/ 45 w 3750010"/>
              <a:gd name="connsiteY4" fmla="*/ 1537865 h 336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010" h="3362052">
                <a:moveTo>
                  <a:pt x="45" y="1537865"/>
                </a:moveTo>
                <a:cubicBezTo>
                  <a:pt x="-9191" y="977526"/>
                  <a:pt x="1393197" y="3089"/>
                  <a:pt x="2018191" y="10"/>
                </a:cubicBezTo>
                <a:cubicBezTo>
                  <a:pt x="2643185" y="-3069"/>
                  <a:pt x="3750010" y="680260"/>
                  <a:pt x="3750010" y="1519392"/>
                </a:cubicBezTo>
                <a:cubicBezTo>
                  <a:pt x="3750010" y="2358524"/>
                  <a:pt x="2698603" y="3358968"/>
                  <a:pt x="2073609" y="3362047"/>
                </a:cubicBezTo>
                <a:cubicBezTo>
                  <a:pt x="1448615" y="3365126"/>
                  <a:pt x="9281" y="2098204"/>
                  <a:pt x="45" y="1537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000" dirty="0"/>
          </a:p>
        </p:txBody>
      </p:sp>
      <p:sp>
        <p:nvSpPr>
          <p:cNvPr id="13" name="TextBox 12">
            <a:extLst>
              <a:ext uri="{FF2B5EF4-FFF2-40B4-BE49-F238E27FC236}">
                <a16:creationId xmlns:a16="http://schemas.microsoft.com/office/drawing/2014/main" id="{1BFFF876-1CEB-4C1D-AFA1-C49493AE3C14}"/>
              </a:ext>
            </a:extLst>
          </p:cNvPr>
          <p:cNvSpPr txBox="1"/>
          <p:nvPr/>
        </p:nvSpPr>
        <p:spPr>
          <a:xfrm>
            <a:off x="211107" y="2980335"/>
            <a:ext cx="5375802" cy="3058081"/>
          </a:xfrm>
          <a:prstGeom prst="rect">
            <a:avLst/>
          </a:prstGeom>
          <a:noFill/>
        </p:spPr>
        <p:txBody>
          <a:bodyPr wrap="square" rtlCol="0">
            <a:spAutoFit/>
          </a:bodyPr>
          <a:lstStyle/>
          <a:p>
            <a:pPr>
              <a:lnSpc>
                <a:spcPts val="5900"/>
              </a:lnSpc>
            </a:pPr>
            <a:r>
              <a:rPr lang="en-US" sz="4400" b="1" dirty="0" err="1">
                <a:solidFill>
                  <a:srgbClr val="0070C0"/>
                </a:solidFill>
              </a:rPr>
              <a:t>Améliorer</a:t>
            </a:r>
            <a:r>
              <a:rPr lang="en-US" sz="4400" b="1" dirty="0">
                <a:solidFill>
                  <a:srgbClr val="0070C0"/>
                </a:solidFill>
              </a:rPr>
              <a:t> </a:t>
            </a:r>
            <a:r>
              <a:rPr lang="en-US" sz="4400" b="1" dirty="0" err="1">
                <a:solidFill>
                  <a:srgbClr val="0070C0"/>
                </a:solidFill>
              </a:rPr>
              <a:t>l’efficacité</a:t>
            </a:r>
            <a:r>
              <a:rPr lang="en-US" sz="4400" b="1" dirty="0">
                <a:solidFill>
                  <a:srgbClr val="0070C0"/>
                </a:solidFill>
              </a:rPr>
              <a:t> des </a:t>
            </a:r>
            <a:r>
              <a:rPr lang="en-US" sz="4400" b="1" dirty="0" err="1">
                <a:solidFill>
                  <a:srgbClr val="0070C0"/>
                </a:solidFill>
              </a:rPr>
              <a:t>opérations</a:t>
            </a:r>
            <a:r>
              <a:rPr lang="en-US" sz="4400" b="1" dirty="0">
                <a:solidFill>
                  <a:srgbClr val="0070C0"/>
                </a:solidFill>
              </a:rPr>
              <a:t> du </a:t>
            </a:r>
            <a:r>
              <a:rPr lang="en-US" sz="4400" b="1" dirty="0" err="1">
                <a:solidFill>
                  <a:srgbClr val="0070C0"/>
                </a:solidFill>
              </a:rPr>
              <a:t>transporteur</a:t>
            </a:r>
            <a:endParaRPr lang="en-US" sz="4400" b="1" dirty="0">
              <a:solidFill>
                <a:srgbClr val="0070C0"/>
              </a:solidFill>
              <a:latin typeface="+mj-lt"/>
            </a:endParaRPr>
          </a:p>
        </p:txBody>
      </p:sp>
      <p:pic>
        <p:nvPicPr>
          <p:cNvPr id="17" name="Picture 16">
            <a:extLst>
              <a:ext uri="{FF2B5EF4-FFF2-40B4-BE49-F238E27FC236}">
                <a16:creationId xmlns:a16="http://schemas.microsoft.com/office/drawing/2014/main" id="{A1D04C2C-7156-4DDA-A82C-EFED52C7C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9008" y="1072263"/>
            <a:ext cx="359665" cy="359665"/>
          </a:xfrm>
          <a:prstGeom prst="rect">
            <a:avLst/>
          </a:prstGeom>
        </p:spPr>
      </p:pic>
      <p:pic>
        <p:nvPicPr>
          <p:cNvPr id="18" name="Picture 17">
            <a:extLst>
              <a:ext uri="{FF2B5EF4-FFF2-40B4-BE49-F238E27FC236}">
                <a16:creationId xmlns:a16="http://schemas.microsoft.com/office/drawing/2014/main" id="{14F896E8-DECF-420B-B757-6B0BDC8864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658" y="1270435"/>
            <a:ext cx="1113817" cy="1113817"/>
          </a:xfrm>
          <a:prstGeom prst="rect">
            <a:avLst/>
          </a:prstGeom>
        </p:spPr>
      </p:pic>
    </p:spTree>
    <p:extLst>
      <p:ext uri="{BB962C8B-B14F-4D97-AF65-F5344CB8AC3E}">
        <p14:creationId xmlns:p14="http://schemas.microsoft.com/office/powerpoint/2010/main" val="30818124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D70ADA-13FA-4A2F-B7FA-C96BB8E342AA}"/>
              </a:ext>
            </a:extLst>
          </p:cNvPr>
          <p:cNvSpPr>
            <a:spLocks noGrp="1"/>
          </p:cNvSpPr>
          <p:nvPr>
            <p:ph type="sldNum" sz="quarter" idx="11"/>
          </p:nvPr>
        </p:nvSpPr>
        <p:spPr/>
        <p:txBody>
          <a:bodyPr/>
          <a:lstStyle/>
          <a:p>
            <a:pPr defTabSz="1218682"/>
            <a:fld id="{940D2A5C-C3D0-4BE9-9335-9A8298693CA1}" type="slidenum">
              <a:rPr lang="en-GB" sz="1200" smtClean="0">
                <a:solidFill>
                  <a:schemeClr val="bg1"/>
                </a:solidFill>
              </a:rPr>
              <a:pPr defTabSz="1218682"/>
              <a:t>6</a:t>
            </a:fld>
            <a:r>
              <a:rPr lang="en-GB" sz="1200" dirty="0">
                <a:solidFill>
                  <a:schemeClr val="bg1"/>
                </a:solidFill>
              </a:rPr>
              <a:t> </a:t>
            </a:r>
            <a:endParaRPr lang="en-US" sz="1200" dirty="0">
              <a:solidFill>
                <a:schemeClr val="bg1"/>
              </a:solidFill>
            </a:endParaRPr>
          </a:p>
        </p:txBody>
      </p:sp>
      <p:pic>
        <p:nvPicPr>
          <p:cNvPr id="3" name="Picture 2">
            <a:extLst>
              <a:ext uri="{FF2B5EF4-FFF2-40B4-BE49-F238E27FC236}">
                <a16:creationId xmlns:a16="http://schemas.microsoft.com/office/drawing/2014/main" id="{93EE85DE-D15E-4DB7-A007-A7E4351AF1B7}"/>
              </a:ext>
            </a:extLst>
          </p:cNvPr>
          <p:cNvPicPr>
            <a:picLocks noChangeAspect="1"/>
          </p:cNvPicPr>
          <p:nvPr/>
        </p:nvPicPr>
        <p:blipFill>
          <a:blip r:embed="rId3"/>
          <a:stretch>
            <a:fillRect/>
          </a:stretch>
        </p:blipFill>
        <p:spPr>
          <a:xfrm>
            <a:off x="5952462" y="1490722"/>
            <a:ext cx="6217323" cy="3691652"/>
          </a:xfrm>
          <a:prstGeom prst="rect">
            <a:avLst/>
          </a:prstGeom>
          <a:ln>
            <a:noFill/>
          </a:ln>
          <a:effectLst>
            <a:outerShdw blurRad="190500" algn="tl" rotWithShape="0">
              <a:srgbClr val="000000">
                <a:alpha val="70000"/>
              </a:srgbClr>
            </a:outerShdw>
          </a:effectLst>
        </p:spPr>
      </p:pic>
      <p:sp>
        <p:nvSpPr>
          <p:cNvPr id="27" name="Rectangle 26">
            <a:extLst>
              <a:ext uri="{FF2B5EF4-FFF2-40B4-BE49-F238E27FC236}">
                <a16:creationId xmlns:a16="http://schemas.microsoft.com/office/drawing/2014/main" id="{A48C108B-0211-45D6-944E-7B6EC057FE19}"/>
              </a:ext>
            </a:extLst>
          </p:cNvPr>
          <p:cNvSpPr/>
          <p:nvPr/>
        </p:nvSpPr>
        <p:spPr>
          <a:xfrm>
            <a:off x="117630" y="143226"/>
            <a:ext cx="9874819" cy="523220"/>
          </a:xfrm>
          <a:prstGeom prst="rect">
            <a:avLst/>
          </a:prstGeom>
        </p:spPr>
        <p:txBody>
          <a:bodyPr wrap="none">
            <a:spAutoFit/>
          </a:bodyPr>
          <a:lstStyle/>
          <a:p>
            <a:r>
              <a:rPr lang="en-US" sz="2800" b="1" dirty="0">
                <a:solidFill>
                  <a:srgbClr val="0070C0"/>
                </a:solidFill>
              </a:rPr>
              <a:t>La </a:t>
            </a:r>
            <a:r>
              <a:rPr lang="en-US" sz="2800" b="1" dirty="0" err="1">
                <a:solidFill>
                  <a:srgbClr val="0070C0"/>
                </a:solidFill>
              </a:rPr>
              <a:t>ponctualité</a:t>
            </a:r>
            <a:r>
              <a:rPr lang="en-US" sz="2800" b="1" dirty="0">
                <a:solidFill>
                  <a:srgbClr val="0070C0"/>
                </a:solidFill>
              </a:rPr>
              <a:t> : premier </a:t>
            </a:r>
            <a:r>
              <a:rPr lang="en-US" sz="2800" b="1" dirty="0" err="1">
                <a:solidFill>
                  <a:srgbClr val="0070C0"/>
                </a:solidFill>
              </a:rPr>
              <a:t>élément</a:t>
            </a:r>
            <a:r>
              <a:rPr lang="en-US" sz="2800" b="1" dirty="0">
                <a:solidFill>
                  <a:srgbClr val="0070C0"/>
                </a:solidFill>
              </a:rPr>
              <a:t> de la satisfaction client</a:t>
            </a:r>
            <a:r>
              <a:rPr lang="en-US" sz="2800" b="1" dirty="0">
                <a:solidFill>
                  <a:srgbClr val="0070C0"/>
                </a:solidFill>
                <a:latin typeface="Arial(headings)"/>
              </a:rPr>
              <a:t> </a:t>
            </a:r>
          </a:p>
        </p:txBody>
      </p:sp>
      <p:sp>
        <p:nvSpPr>
          <p:cNvPr id="28" name="Rectangle 27">
            <a:extLst>
              <a:ext uri="{FF2B5EF4-FFF2-40B4-BE49-F238E27FC236}">
                <a16:creationId xmlns:a16="http://schemas.microsoft.com/office/drawing/2014/main" id="{E3F750A9-7D7D-486F-9653-739C08EFC996}"/>
              </a:ext>
            </a:extLst>
          </p:cNvPr>
          <p:cNvSpPr/>
          <p:nvPr/>
        </p:nvSpPr>
        <p:spPr>
          <a:xfrm>
            <a:off x="-160431" y="946974"/>
            <a:ext cx="8849674" cy="461665"/>
          </a:xfrm>
          <a:prstGeom prst="rect">
            <a:avLst/>
          </a:prstGeom>
        </p:spPr>
        <p:txBody>
          <a:bodyPr wrap="square">
            <a:spAutoFit/>
          </a:bodyPr>
          <a:lstStyle/>
          <a:p>
            <a:pPr marL="353475" defTabSz="609585">
              <a:spcBef>
                <a:spcPct val="0"/>
              </a:spcBef>
              <a:defRPr/>
            </a:pPr>
            <a:r>
              <a:rPr lang="en-US" dirty="0" err="1">
                <a:solidFill>
                  <a:schemeClr val="accent6"/>
                </a:solidFill>
              </a:rPr>
              <a:t>Analyse</a:t>
            </a:r>
            <a:r>
              <a:rPr lang="en-US" dirty="0">
                <a:solidFill>
                  <a:schemeClr val="accent6"/>
                </a:solidFill>
              </a:rPr>
              <a:t> des </a:t>
            </a:r>
            <a:r>
              <a:rPr lang="en-US" dirty="0" err="1">
                <a:solidFill>
                  <a:schemeClr val="accent6"/>
                </a:solidFill>
              </a:rPr>
              <a:t>données</a:t>
            </a:r>
            <a:r>
              <a:rPr lang="en-US" dirty="0">
                <a:solidFill>
                  <a:schemeClr val="accent6"/>
                </a:solidFill>
              </a:rPr>
              <a:t> pour </a:t>
            </a:r>
            <a:r>
              <a:rPr lang="en-US" dirty="0" err="1">
                <a:solidFill>
                  <a:schemeClr val="accent6"/>
                </a:solidFill>
              </a:rPr>
              <a:t>améliorer</a:t>
            </a:r>
            <a:r>
              <a:rPr lang="en-US" dirty="0">
                <a:solidFill>
                  <a:schemeClr val="accent6"/>
                </a:solidFill>
              </a:rPr>
              <a:t> la performance </a:t>
            </a:r>
            <a:endParaRPr lang="nl-NL" sz="2400" dirty="0">
              <a:solidFill>
                <a:schemeClr val="accent6"/>
              </a:solidFill>
              <a:latin typeface="Nokia Pure Headline Light"/>
            </a:endParaRPr>
          </a:p>
        </p:txBody>
      </p:sp>
      <p:pic>
        <p:nvPicPr>
          <p:cNvPr id="30" name="Picture 29">
            <a:extLst>
              <a:ext uri="{FF2B5EF4-FFF2-40B4-BE49-F238E27FC236}">
                <a16:creationId xmlns:a16="http://schemas.microsoft.com/office/drawing/2014/main" id="{738FCFAE-C82C-4048-A9BB-C672225D9E50}"/>
              </a:ext>
            </a:extLst>
          </p:cNvPr>
          <p:cNvPicPr>
            <a:picLocks noChangeAspect="1"/>
          </p:cNvPicPr>
          <p:nvPr/>
        </p:nvPicPr>
        <p:blipFill>
          <a:blip r:embed="rId4"/>
          <a:stretch>
            <a:fillRect/>
          </a:stretch>
        </p:blipFill>
        <p:spPr>
          <a:xfrm>
            <a:off x="426526" y="1328110"/>
            <a:ext cx="4894082" cy="3344124"/>
          </a:xfrm>
          <a:prstGeom prst="rect">
            <a:avLst/>
          </a:prstGeom>
        </p:spPr>
      </p:pic>
      <p:sp>
        <p:nvSpPr>
          <p:cNvPr id="10" name="Rectangle 9">
            <a:extLst>
              <a:ext uri="{FF2B5EF4-FFF2-40B4-BE49-F238E27FC236}">
                <a16:creationId xmlns:a16="http://schemas.microsoft.com/office/drawing/2014/main" id="{B027FC7B-0A5B-47D5-971F-476308F3C142}"/>
              </a:ext>
            </a:extLst>
          </p:cNvPr>
          <p:cNvSpPr/>
          <p:nvPr/>
        </p:nvSpPr>
        <p:spPr>
          <a:xfrm>
            <a:off x="-87544" y="2482376"/>
            <a:ext cx="8849674" cy="461665"/>
          </a:xfrm>
          <a:prstGeom prst="rect">
            <a:avLst/>
          </a:prstGeom>
          <a:solidFill>
            <a:schemeClr val="bg1"/>
          </a:solidFill>
        </p:spPr>
        <p:txBody>
          <a:bodyPr wrap="square">
            <a:spAutoFit/>
          </a:bodyPr>
          <a:lstStyle/>
          <a:p>
            <a:pPr marL="353475" defTabSz="609585">
              <a:spcBef>
                <a:spcPct val="0"/>
              </a:spcBef>
              <a:defRPr/>
            </a:pPr>
            <a:endParaRPr lang="nl-NL" sz="2400" dirty="0">
              <a:solidFill>
                <a:schemeClr val="accent6"/>
              </a:solidFill>
              <a:latin typeface="Nokia Pure Headline Light"/>
            </a:endParaRPr>
          </a:p>
        </p:txBody>
      </p:sp>
      <p:sp>
        <p:nvSpPr>
          <p:cNvPr id="19" name="Footer Placeholder 19">
            <a:extLst>
              <a:ext uri="{FF2B5EF4-FFF2-40B4-BE49-F238E27FC236}">
                <a16:creationId xmlns:a16="http://schemas.microsoft.com/office/drawing/2014/main" id="{67E243AB-954D-4533-8B1E-AF994AE70B15}"/>
              </a:ext>
            </a:extLst>
          </p:cNvPr>
          <p:cNvSpPr>
            <a:spLocks noGrp="1"/>
          </p:cNvSpPr>
          <p:nvPr>
            <p:ph type="ftr" sz="quarter" idx="10"/>
          </p:nvPr>
        </p:nvSpPr>
        <p:spPr>
          <a:xfrm>
            <a:off x="618756" y="6479173"/>
            <a:ext cx="6048672" cy="223003"/>
          </a:xfrm>
        </p:spPr>
        <p:txBody>
          <a:bodyPr anchor="ctr">
            <a:normAutofit/>
          </a:bodyPr>
          <a:lstStyle/>
          <a:p>
            <a:pPr>
              <a:lnSpc>
                <a:spcPct val="90000"/>
              </a:lnSpc>
              <a:spcAft>
                <a:spcPts val="600"/>
              </a:spcAft>
            </a:pPr>
            <a:r>
              <a:rPr lang="en-GB" sz="900" dirty="0">
                <a:solidFill>
                  <a:schemeClr val="bg1"/>
                </a:solidFill>
              </a:rPr>
              <a:t>IHEDATE |  le 29 </a:t>
            </a:r>
            <a:r>
              <a:rPr lang="en-GB" sz="900" dirty="0" err="1">
                <a:solidFill>
                  <a:schemeClr val="bg1"/>
                </a:solidFill>
              </a:rPr>
              <a:t>mai</a:t>
            </a:r>
            <a:r>
              <a:rPr lang="en-GB" sz="900" dirty="0">
                <a:solidFill>
                  <a:schemeClr val="bg1"/>
                </a:solidFill>
              </a:rPr>
              <a:t> 2020 </a:t>
            </a:r>
          </a:p>
        </p:txBody>
      </p:sp>
      <p:grpSp>
        <p:nvGrpSpPr>
          <p:cNvPr id="8" name="Group 7">
            <a:extLst>
              <a:ext uri="{FF2B5EF4-FFF2-40B4-BE49-F238E27FC236}">
                <a16:creationId xmlns:a16="http://schemas.microsoft.com/office/drawing/2014/main" id="{2A95F831-238A-4C7C-A5C2-529B70CDBCEC}"/>
              </a:ext>
            </a:extLst>
          </p:cNvPr>
          <p:cNvGrpSpPr/>
          <p:nvPr/>
        </p:nvGrpSpPr>
        <p:grpSpPr>
          <a:xfrm>
            <a:off x="615614" y="2511572"/>
            <a:ext cx="5159864" cy="2730099"/>
            <a:chOff x="615614" y="2511572"/>
            <a:chExt cx="5159864" cy="2730099"/>
          </a:xfrm>
        </p:grpSpPr>
        <p:grpSp>
          <p:nvGrpSpPr>
            <p:cNvPr id="4" name="Group 3">
              <a:extLst>
                <a:ext uri="{FF2B5EF4-FFF2-40B4-BE49-F238E27FC236}">
                  <a16:creationId xmlns:a16="http://schemas.microsoft.com/office/drawing/2014/main" id="{5878EF86-56CA-49BA-8311-3FC04C6274A3}"/>
                </a:ext>
              </a:extLst>
            </p:cNvPr>
            <p:cNvGrpSpPr/>
            <p:nvPr/>
          </p:nvGrpSpPr>
          <p:grpSpPr>
            <a:xfrm>
              <a:off x="914400" y="2511572"/>
              <a:ext cx="3866322" cy="1834985"/>
              <a:chOff x="914400" y="2511572"/>
              <a:chExt cx="3866322" cy="1834985"/>
            </a:xfrm>
          </p:grpSpPr>
          <p:sp>
            <p:nvSpPr>
              <p:cNvPr id="15" name="TextBox 14">
                <a:extLst>
                  <a:ext uri="{FF2B5EF4-FFF2-40B4-BE49-F238E27FC236}">
                    <a16:creationId xmlns:a16="http://schemas.microsoft.com/office/drawing/2014/main" id="{DA78B603-5581-4C34-8844-0F93A5D83065}"/>
                  </a:ext>
                </a:extLst>
              </p:cNvPr>
              <p:cNvSpPr txBox="1"/>
              <p:nvPr/>
            </p:nvSpPr>
            <p:spPr>
              <a:xfrm>
                <a:off x="1583692" y="2546145"/>
                <a:ext cx="2436217" cy="369332"/>
              </a:xfrm>
              <a:prstGeom prst="rect">
                <a:avLst/>
              </a:prstGeom>
              <a:noFill/>
            </p:spPr>
            <p:txBody>
              <a:bodyPr wrap="square" rtlCol="0">
                <a:spAutoFit/>
              </a:bodyPr>
              <a:lstStyle/>
              <a:p>
                <a:pPr algn="ctr"/>
                <a:r>
                  <a:rPr lang="en-US" sz="1800" dirty="0">
                    <a:solidFill>
                      <a:schemeClr val="accent6"/>
                    </a:solidFill>
                  </a:rPr>
                  <a:t>Number of airports</a:t>
                </a:r>
              </a:p>
            </p:txBody>
          </p:sp>
          <p:sp>
            <p:nvSpPr>
              <p:cNvPr id="16" name="TextBox 15">
                <a:extLst>
                  <a:ext uri="{FF2B5EF4-FFF2-40B4-BE49-F238E27FC236}">
                    <a16:creationId xmlns:a16="http://schemas.microsoft.com/office/drawing/2014/main" id="{B07F0082-4B10-493F-B4CF-606B90FA5849}"/>
                  </a:ext>
                </a:extLst>
              </p:cNvPr>
              <p:cNvSpPr txBox="1"/>
              <p:nvPr/>
            </p:nvSpPr>
            <p:spPr>
              <a:xfrm>
                <a:off x="914400" y="3977225"/>
                <a:ext cx="3866322" cy="369332"/>
              </a:xfrm>
              <a:prstGeom prst="rect">
                <a:avLst/>
              </a:prstGeom>
              <a:noFill/>
            </p:spPr>
            <p:txBody>
              <a:bodyPr wrap="square" rtlCol="0">
                <a:spAutoFit/>
              </a:bodyPr>
              <a:lstStyle/>
              <a:p>
                <a:pPr algn="ctr"/>
                <a:r>
                  <a:rPr lang="en-US" sz="1800" dirty="0" err="1">
                    <a:solidFill>
                      <a:schemeClr val="accent6"/>
                    </a:solidFill>
                  </a:rPr>
                  <a:t>Nombre</a:t>
                </a:r>
                <a:r>
                  <a:rPr lang="en-US" sz="1800" dirty="0">
                    <a:solidFill>
                      <a:schemeClr val="accent6"/>
                    </a:solidFill>
                  </a:rPr>
                  <a:t> de compagnies </a:t>
                </a:r>
                <a:r>
                  <a:rPr lang="en-US" sz="1800" dirty="0" err="1">
                    <a:solidFill>
                      <a:schemeClr val="accent6"/>
                    </a:solidFill>
                  </a:rPr>
                  <a:t>aériennes</a:t>
                </a:r>
                <a:endParaRPr lang="en-US" sz="1800" dirty="0">
                  <a:solidFill>
                    <a:schemeClr val="accent6"/>
                  </a:solidFill>
                </a:endParaRPr>
              </a:p>
            </p:txBody>
          </p:sp>
          <p:sp>
            <p:nvSpPr>
              <p:cNvPr id="11" name="Rectangle 10">
                <a:extLst>
                  <a:ext uri="{FF2B5EF4-FFF2-40B4-BE49-F238E27FC236}">
                    <a16:creationId xmlns:a16="http://schemas.microsoft.com/office/drawing/2014/main" id="{CD3EDE37-89F0-4924-A0ED-18FCB057E884}"/>
                  </a:ext>
                </a:extLst>
              </p:cNvPr>
              <p:cNvSpPr/>
              <p:nvPr/>
            </p:nvSpPr>
            <p:spPr>
              <a:xfrm>
                <a:off x="1083576" y="2511572"/>
                <a:ext cx="3605177" cy="369332"/>
              </a:xfrm>
              <a:prstGeom prst="rect">
                <a:avLst/>
              </a:prstGeom>
              <a:solidFill>
                <a:schemeClr val="bg1"/>
              </a:solidFill>
            </p:spPr>
            <p:txBody>
              <a:bodyPr wrap="square">
                <a:spAutoFit/>
              </a:bodyPr>
              <a:lstStyle/>
              <a:p>
                <a:pPr marL="353475" defTabSz="609585">
                  <a:spcBef>
                    <a:spcPct val="0"/>
                  </a:spcBef>
                  <a:defRPr/>
                </a:pPr>
                <a:r>
                  <a:rPr lang="en-US" sz="1800" dirty="0" err="1">
                    <a:solidFill>
                      <a:schemeClr val="accent6"/>
                    </a:solidFill>
                    <a:latin typeface="+mj-lt"/>
                  </a:rPr>
                  <a:t>Nombre</a:t>
                </a:r>
                <a:r>
                  <a:rPr lang="en-US" sz="1800" dirty="0">
                    <a:solidFill>
                      <a:schemeClr val="accent6"/>
                    </a:solidFill>
                    <a:latin typeface="+mj-lt"/>
                  </a:rPr>
                  <a:t> </a:t>
                </a:r>
                <a:r>
                  <a:rPr lang="en-US" sz="1800" dirty="0" err="1">
                    <a:solidFill>
                      <a:schemeClr val="accent6"/>
                    </a:solidFill>
                    <a:latin typeface="+mj-lt"/>
                  </a:rPr>
                  <a:t>d’aéroports</a:t>
                </a:r>
                <a:r>
                  <a:rPr lang="en-US" sz="1800" dirty="0">
                    <a:solidFill>
                      <a:schemeClr val="accent6"/>
                    </a:solidFill>
                    <a:latin typeface="+mj-lt"/>
                  </a:rPr>
                  <a:t> </a:t>
                </a:r>
                <a:endParaRPr lang="nl-NL" sz="1800" dirty="0">
                  <a:solidFill>
                    <a:schemeClr val="accent6"/>
                  </a:solidFill>
                  <a:latin typeface="+mj-lt"/>
                </a:endParaRPr>
              </a:p>
            </p:txBody>
          </p:sp>
        </p:grpSp>
        <p:grpSp>
          <p:nvGrpSpPr>
            <p:cNvPr id="7" name="Group 6">
              <a:extLst>
                <a:ext uri="{FF2B5EF4-FFF2-40B4-BE49-F238E27FC236}">
                  <a16:creationId xmlns:a16="http://schemas.microsoft.com/office/drawing/2014/main" id="{653F39A1-5E52-4061-A70F-DA36C8861007}"/>
                </a:ext>
              </a:extLst>
            </p:cNvPr>
            <p:cNvGrpSpPr/>
            <p:nvPr/>
          </p:nvGrpSpPr>
          <p:grpSpPr>
            <a:xfrm>
              <a:off x="615614" y="4582114"/>
              <a:ext cx="5159864" cy="659557"/>
              <a:chOff x="615614" y="4582114"/>
              <a:chExt cx="5159864" cy="659557"/>
            </a:xfrm>
          </p:grpSpPr>
          <p:pic>
            <p:nvPicPr>
              <p:cNvPr id="29" name="Picture 28">
                <a:extLst>
                  <a:ext uri="{FF2B5EF4-FFF2-40B4-BE49-F238E27FC236}">
                    <a16:creationId xmlns:a16="http://schemas.microsoft.com/office/drawing/2014/main" id="{BB9164C3-4BA3-40DD-A25D-CAD7BF56A1BA}"/>
                  </a:ext>
                </a:extLst>
              </p:cNvPr>
              <p:cNvPicPr>
                <a:picLocks noChangeAspect="1"/>
              </p:cNvPicPr>
              <p:nvPr/>
            </p:nvPicPr>
            <p:blipFill>
              <a:blip r:embed="rId5"/>
              <a:stretch>
                <a:fillRect/>
              </a:stretch>
            </p:blipFill>
            <p:spPr>
              <a:xfrm>
                <a:off x="615614" y="4642399"/>
                <a:ext cx="5020921" cy="599272"/>
              </a:xfrm>
              <a:prstGeom prst="rect">
                <a:avLst/>
              </a:prstGeom>
            </p:spPr>
          </p:pic>
          <p:sp>
            <p:nvSpPr>
              <p:cNvPr id="5" name="TextBox 4">
                <a:extLst>
                  <a:ext uri="{FF2B5EF4-FFF2-40B4-BE49-F238E27FC236}">
                    <a16:creationId xmlns:a16="http://schemas.microsoft.com/office/drawing/2014/main" id="{BF88FF30-A9AC-44EF-9E09-8622BB874BCF}"/>
                  </a:ext>
                </a:extLst>
              </p:cNvPr>
              <p:cNvSpPr txBox="1"/>
              <p:nvPr/>
            </p:nvSpPr>
            <p:spPr>
              <a:xfrm>
                <a:off x="798305" y="4582114"/>
                <a:ext cx="1056861" cy="307777"/>
              </a:xfrm>
              <a:prstGeom prst="rect">
                <a:avLst/>
              </a:prstGeom>
              <a:solidFill>
                <a:schemeClr val="bg1"/>
              </a:solidFill>
            </p:spPr>
            <p:txBody>
              <a:bodyPr wrap="square" rtlCol="0">
                <a:spAutoFit/>
              </a:bodyPr>
              <a:lstStyle/>
              <a:p>
                <a:r>
                  <a:rPr lang="en-US" sz="1400" dirty="0">
                    <a:solidFill>
                      <a:schemeClr val="accent6"/>
                    </a:solidFill>
                  </a:rPr>
                  <a:t>Entre</a:t>
                </a:r>
              </a:p>
            </p:txBody>
          </p:sp>
          <p:sp>
            <p:nvSpPr>
              <p:cNvPr id="14" name="TextBox 13">
                <a:extLst>
                  <a:ext uri="{FF2B5EF4-FFF2-40B4-BE49-F238E27FC236}">
                    <a16:creationId xmlns:a16="http://schemas.microsoft.com/office/drawing/2014/main" id="{08AF8923-2041-4348-BBCD-E48EDF6707E9}"/>
                  </a:ext>
                </a:extLst>
              </p:cNvPr>
              <p:cNvSpPr txBox="1"/>
              <p:nvPr/>
            </p:nvSpPr>
            <p:spPr>
              <a:xfrm>
                <a:off x="3370116" y="4603040"/>
                <a:ext cx="1056861" cy="307777"/>
              </a:xfrm>
              <a:prstGeom prst="rect">
                <a:avLst/>
              </a:prstGeom>
              <a:solidFill>
                <a:schemeClr val="bg1"/>
              </a:solidFill>
            </p:spPr>
            <p:txBody>
              <a:bodyPr wrap="square" rtlCol="0">
                <a:spAutoFit/>
              </a:bodyPr>
              <a:lstStyle/>
              <a:p>
                <a:r>
                  <a:rPr lang="en-US" sz="1400" dirty="0">
                    <a:solidFill>
                      <a:schemeClr val="accent6"/>
                    </a:solidFill>
                  </a:rPr>
                  <a:t>Entre</a:t>
                </a:r>
              </a:p>
            </p:txBody>
          </p:sp>
          <p:sp>
            <p:nvSpPr>
              <p:cNvPr id="17" name="TextBox 16">
                <a:extLst>
                  <a:ext uri="{FF2B5EF4-FFF2-40B4-BE49-F238E27FC236}">
                    <a16:creationId xmlns:a16="http://schemas.microsoft.com/office/drawing/2014/main" id="{F5F80423-3690-47EE-895E-7689E1974A7D}"/>
                  </a:ext>
                </a:extLst>
              </p:cNvPr>
              <p:cNvSpPr txBox="1"/>
              <p:nvPr/>
            </p:nvSpPr>
            <p:spPr>
              <a:xfrm>
                <a:off x="2160559" y="4619369"/>
                <a:ext cx="1056861" cy="307777"/>
              </a:xfrm>
              <a:prstGeom prst="rect">
                <a:avLst/>
              </a:prstGeom>
              <a:solidFill>
                <a:schemeClr val="bg1"/>
              </a:solidFill>
            </p:spPr>
            <p:txBody>
              <a:bodyPr wrap="square" rtlCol="0">
                <a:spAutoFit/>
              </a:bodyPr>
              <a:lstStyle/>
              <a:p>
                <a:r>
                  <a:rPr lang="en-US" sz="1400" dirty="0">
                    <a:solidFill>
                      <a:schemeClr val="accent6"/>
                    </a:solidFill>
                  </a:rPr>
                  <a:t>Entre</a:t>
                </a:r>
              </a:p>
            </p:txBody>
          </p:sp>
          <p:sp>
            <p:nvSpPr>
              <p:cNvPr id="18" name="TextBox 17">
                <a:extLst>
                  <a:ext uri="{FF2B5EF4-FFF2-40B4-BE49-F238E27FC236}">
                    <a16:creationId xmlns:a16="http://schemas.microsoft.com/office/drawing/2014/main" id="{09B104FD-C662-42FD-91CA-441086153A90}"/>
                  </a:ext>
                </a:extLst>
              </p:cNvPr>
              <p:cNvSpPr txBox="1"/>
              <p:nvPr/>
            </p:nvSpPr>
            <p:spPr>
              <a:xfrm>
                <a:off x="4609241" y="4588569"/>
                <a:ext cx="1166237" cy="307777"/>
              </a:xfrm>
              <a:prstGeom prst="rect">
                <a:avLst/>
              </a:prstGeom>
              <a:solidFill>
                <a:schemeClr val="bg1"/>
              </a:solidFill>
            </p:spPr>
            <p:txBody>
              <a:bodyPr wrap="square" rtlCol="0">
                <a:spAutoFit/>
              </a:bodyPr>
              <a:lstStyle/>
              <a:p>
                <a:r>
                  <a:rPr lang="en-US" sz="1400" dirty="0">
                    <a:solidFill>
                      <a:schemeClr val="accent6"/>
                    </a:solidFill>
                  </a:rPr>
                  <a:t>Au dessous</a:t>
                </a:r>
              </a:p>
            </p:txBody>
          </p:sp>
        </p:grpSp>
      </p:grpSp>
    </p:spTree>
    <p:extLst>
      <p:ext uri="{BB962C8B-B14F-4D97-AF65-F5344CB8AC3E}">
        <p14:creationId xmlns:p14="http://schemas.microsoft.com/office/powerpoint/2010/main" val="271135512"/>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5213C-9F5A-4B96-BCC4-A3A3AF052DB2}"/>
              </a:ext>
            </a:extLst>
          </p:cNvPr>
          <p:cNvSpPr>
            <a:spLocks noGrp="1"/>
          </p:cNvSpPr>
          <p:nvPr>
            <p:ph type="sldNum" sz="quarter" idx="11"/>
          </p:nvPr>
        </p:nvSpPr>
        <p:spPr/>
        <p:txBody>
          <a:bodyPr/>
          <a:lstStyle/>
          <a:p>
            <a:fld id="{4566BA23-9958-4E4E-ACD9-D5632E64CF7C}" type="slidenum">
              <a:rPr lang="en-GB" smtClean="0">
                <a:solidFill>
                  <a:schemeClr val="bg1"/>
                </a:solidFill>
              </a:rPr>
              <a:pPr/>
              <a:t>7</a:t>
            </a:fld>
            <a:endParaRPr lang="en-GB" dirty="0">
              <a:solidFill>
                <a:schemeClr val="bg1"/>
              </a:solidFill>
            </a:endParaRPr>
          </a:p>
        </p:txBody>
      </p:sp>
      <p:pic>
        <p:nvPicPr>
          <p:cNvPr id="7" name="Picture 6">
            <a:extLst>
              <a:ext uri="{FF2B5EF4-FFF2-40B4-BE49-F238E27FC236}">
                <a16:creationId xmlns:a16="http://schemas.microsoft.com/office/drawing/2014/main" id="{61A3FC87-D476-4B6A-9188-0845A384A2EB}"/>
              </a:ext>
            </a:extLst>
          </p:cNvPr>
          <p:cNvPicPr>
            <a:picLocks noChangeAspect="1"/>
          </p:cNvPicPr>
          <p:nvPr/>
        </p:nvPicPr>
        <p:blipFill rotWithShape="1">
          <a:blip r:embed="rId3"/>
          <a:srcRect l="8974" t="263" r="10477" b="11646"/>
          <a:stretch/>
        </p:blipFill>
        <p:spPr>
          <a:xfrm>
            <a:off x="1908597" y="1019674"/>
            <a:ext cx="4187013" cy="208133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3E9EA1A-0543-4509-915F-9A6E36D5845A}"/>
              </a:ext>
            </a:extLst>
          </p:cNvPr>
          <p:cNvPicPr>
            <a:picLocks noChangeAspect="1"/>
          </p:cNvPicPr>
          <p:nvPr/>
        </p:nvPicPr>
        <p:blipFill rotWithShape="1">
          <a:blip r:embed="rId4"/>
          <a:srcRect r="35025"/>
          <a:stretch/>
        </p:blipFill>
        <p:spPr>
          <a:xfrm>
            <a:off x="2528640" y="3509096"/>
            <a:ext cx="3187237" cy="2489594"/>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E6B22A75-CC5C-43AD-A5EB-C635A16BF2BE}"/>
              </a:ext>
            </a:extLst>
          </p:cNvPr>
          <p:cNvSpPr txBox="1"/>
          <p:nvPr/>
        </p:nvSpPr>
        <p:spPr>
          <a:xfrm>
            <a:off x="6306938" y="1287491"/>
            <a:ext cx="3976465" cy="1015663"/>
          </a:xfrm>
          <a:prstGeom prst="rect">
            <a:avLst/>
          </a:prstGeom>
          <a:noFill/>
        </p:spPr>
        <p:txBody>
          <a:bodyPr wrap="square" rtlCol="0">
            <a:spAutoFit/>
          </a:bodyPr>
          <a:lstStyle/>
          <a:p>
            <a:r>
              <a:rPr lang="en-US" sz="2000" dirty="0">
                <a:solidFill>
                  <a:schemeClr val="accent6"/>
                </a:solidFill>
              </a:rPr>
              <a:t>La </a:t>
            </a:r>
            <a:r>
              <a:rPr lang="en-US" sz="2000" dirty="0" err="1">
                <a:solidFill>
                  <a:schemeClr val="accent6"/>
                </a:solidFill>
              </a:rPr>
              <a:t>météo</a:t>
            </a:r>
            <a:r>
              <a:rPr lang="en-US" sz="2000" dirty="0">
                <a:solidFill>
                  <a:schemeClr val="accent6"/>
                </a:solidFill>
              </a:rPr>
              <a:t> </a:t>
            </a:r>
            <a:r>
              <a:rPr lang="en-US" sz="2000" dirty="0" err="1">
                <a:solidFill>
                  <a:schemeClr val="accent6"/>
                </a:solidFill>
              </a:rPr>
              <a:t>contextualisée</a:t>
            </a:r>
            <a:r>
              <a:rPr lang="en-US" sz="2000" dirty="0">
                <a:solidFill>
                  <a:schemeClr val="accent6"/>
                </a:solidFill>
              </a:rPr>
              <a:t> </a:t>
            </a:r>
          </a:p>
          <a:p>
            <a:r>
              <a:rPr lang="en-US" sz="2000" dirty="0" err="1">
                <a:solidFill>
                  <a:schemeClr val="accent6"/>
                </a:solidFill>
              </a:rPr>
              <a:t>en</a:t>
            </a:r>
            <a:r>
              <a:rPr lang="en-US" sz="2000" dirty="0">
                <a:solidFill>
                  <a:schemeClr val="accent6"/>
                </a:solidFill>
              </a:rPr>
              <a:t> temps </a:t>
            </a:r>
            <a:r>
              <a:rPr lang="en-US" sz="2000" dirty="0" err="1">
                <a:solidFill>
                  <a:schemeClr val="accent6"/>
                </a:solidFill>
              </a:rPr>
              <a:t>réel</a:t>
            </a:r>
            <a:endParaRPr lang="en-US" sz="2000" dirty="0">
              <a:solidFill>
                <a:schemeClr val="accent6"/>
              </a:solidFill>
            </a:endParaRPr>
          </a:p>
          <a:p>
            <a:endParaRPr lang="en-US" sz="2000" dirty="0">
              <a:solidFill>
                <a:schemeClr val="accent6"/>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2083908-E97F-43CA-AD1B-8F7B8234D18C}"/>
              </a:ext>
            </a:extLst>
          </p:cNvPr>
          <p:cNvSpPr/>
          <p:nvPr/>
        </p:nvSpPr>
        <p:spPr>
          <a:xfrm>
            <a:off x="701185" y="4240408"/>
            <a:ext cx="2688057" cy="1015663"/>
          </a:xfrm>
          <a:prstGeom prst="rect">
            <a:avLst/>
          </a:prstGeom>
        </p:spPr>
        <p:txBody>
          <a:bodyPr wrap="square">
            <a:spAutoFit/>
          </a:bodyPr>
          <a:lstStyle/>
          <a:p>
            <a:pPr>
              <a:lnSpc>
                <a:spcPct val="100000"/>
              </a:lnSpc>
            </a:pPr>
            <a:r>
              <a:rPr lang="en-US" sz="2000" dirty="0" err="1">
                <a:solidFill>
                  <a:schemeClr val="accent6"/>
                </a:solidFill>
              </a:rPr>
              <a:t>L’Intelligence</a:t>
            </a:r>
            <a:r>
              <a:rPr lang="en-US" sz="2000" dirty="0">
                <a:solidFill>
                  <a:schemeClr val="accent6"/>
                </a:solidFill>
              </a:rPr>
              <a:t> </a:t>
            </a:r>
            <a:r>
              <a:rPr lang="en-US" sz="2000" dirty="0" err="1">
                <a:solidFill>
                  <a:schemeClr val="accent6"/>
                </a:solidFill>
              </a:rPr>
              <a:t>artificielle</a:t>
            </a:r>
            <a:r>
              <a:rPr lang="en-US" sz="2000" dirty="0">
                <a:solidFill>
                  <a:schemeClr val="accent6"/>
                </a:solidFill>
              </a:rPr>
              <a:t> pour </a:t>
            </a:r>
            <a:r>
              <a:rPr lang="en-US" sz="2000" dirty="0" err="1">
                <a:solidFill>
                  <a:schemeClr val="accent6"/>
                </a:solidFill>
              </a:rPr>
              <a:t>anticiper</a:t>
            </a:r>
            <a:r>
              <a:rPr lang="en-US" sz="2000" dirty="0">
                <a:solidFill>
                  <a:schemeClr val="accent6"/>
                </a:solidFill>
              </a:rPr>
              <a:t> </a:t>
            </a:r>
            <a:endParaRPr lang="en-GB" sz="2000" dirty="0">
              <a:solidFill>
                <a:schemeClr val="accent6"/>
              </a:solidFill>
              <a:latin typeface="Arial" panose="020B0604020202020204" pitchFamily="34" charset="0"/>
              <a:cs typeface="Arial" panose="020B0604020202020204" pitchFamily="34" charset="0"/>
            </a:endParaRPr>
          </a:p>
        </p:txBody>
      </p:sp>
      <p:pic>
        <p:nvPicPr>
          <p:cNvPr id="2052" name="Picture 4" descr="Image result for trees on the railway tracks with train">
            <a:extLst>
              <a:ext uri="{FF2B5EF4-FFF2-40B4-BE49-F238E27FC236}">
                <a16:creationId xmlns:a16="http://schemas.microsoft.com/office/drawing/2014/main" id="{C44E5D81-3972-439D-A5B1-92C21F09E0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5523" y="2842587"/>
            <a:ext cx="3124893" cy="252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L-Shape 23">
            <a:extLst>
              <a:ext uri="{FF2B5EF4-FFF2-40B4-BE49-F238E27FC236}">
                <a16:creationId xmlns:a16="http://schemas.microsoft.com/office/drawing/2014/main" id="{2A36BDA3-BECB-413F-99AB-420B08A35218}"/>
              </a:ext>
            </a:extLst>
          </p:cNvPr>
          <p:cNvSpPr/>
          <p:nvPr/>
        </p:nvSpPr>
        <p:spPr>
          <a:xfrm rot="10800000">
            <a:off x="3709571" y="3455168"/>
            <a:ext cx="2277990" cy="2760993"/>
          </a:xfrm>
          <a:prstGeom prst="corner">
            <a:avLst>
              <a:gd name="adj1" fmla="val 5952"/>
              <a:gd name="adj2" fmla="val 5223"/>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EEE2932-49BC-4E91-AC1C-5153B3FFCB38}"/>
              </a:ext>
            </a:extLst>
          </p:cNvPr>
          <p:cNvSpPr/>
          <p:nvPr/>
        </p:nvSpPr>
        <p:spPr>
          <a:xfrm>
            <a:off x="9869557" y="3429136"/>
            <a:ext cx="2254401" cy="707886"/>
          </a:xfrm>
          <a:prstGeom prst="rect">
            <a:avLst/>
          </a:prstGeom>
        </p:spPr>
        <p:txBody>
          <a:bodyPr wrap="square">
            <a:spAutoFit/>
          </a:bodyPr>
          <a:lstStyle/>
          <a:p>
            <a:r>
              <a:rPr lang="en-US" sz="2000" dirty="0">
                <a:solidFill>
                  <a:schemeClr val="accent6"/>
                </a:solidFill>
                <a:latin typeface="+mj-lt"/>
              </a:rPr>
              <a:t>La vegetation</a:t>
            </a:r>
          </a:p>
          <a:p>
            <a:r>
              <a:rPr lang="en-US" sz="2000" dirty="0">
                <a:solidFill>
                  <a:schemeClr val="accent6"/>
                </a:solidFill>
                <a:latin typeface="+mj-lt"/>
              </a:rPr>
              <a:t>sur les </a:t>
            </a:r>
            <a:r>
              <a:rPr lang="en-US" sz="2000" dirty="0" err="1">
                <a:solidFill>
                  <a:schemeClr val="accent6"/>
                </a:solidFill>
                <a:latin typeface="+mj-lt"/>
              </a:rPr>
              <a:t>voies</a:t>
            </a:r>
            <a:endParaRPr lang="en-GB" sz="2000" dirty="0">
              <a:solidFill>
                <a:schemeClr val="accent6"/>
              </a:solidFill>
              <a:latin typeface="+mj-lt"/>
              <a:cs typeface="Arial" panose="020B0604020202020204" pitchFamily="34" charset="0"/>
            </a:endParaRPr>
          </a:p>
        </p:txBody>
      </p:sp>
      <p:sp>
        <p:nvSpPr>
          <p:cNvPr id="18" name="Title 17">
            <a:extLst>
              <a:ext uri="{FF2B5EF4-FFF2-40B4-BE49-F238E27FC236}">
                <a16:creationId xmlns:a16="http://schemas.microsoft.com/office/drawing/2014/main" id="{B0F8B81F-7E55-4398-822F-9B24396B4E0E}"/>
              </a:ext>
            </a:extLst>
          </p:cNvPr>
          <p:cNvSpPr txBox="1">
            <a:spLocks/>
          </p:cNvSpPr>
          <p:nvPr/>
        </p:nvSpPr>
        <p:spPr>
          <a:xfrm>
            <a:off x="229476" y="59054"/>
            <a:ext cx="9053671" cy="1118255"/>
          </a:xfrm>
          <a:prstGeom prst="rect">
            <a:avLst/>
          </a:prstGeom>
        </p:spPr>
        <p:txBody>
          <a:bodyPr/>
          <a:lstStyle>
            <a:lvl1pPr algn="l" defTabSz="914399" rtl="0" eaLnBrk="1" latinLnBrk="0" hangingPunct="1">
              <a:lnSpc>
                <a:spcPts val="4000"/>
              </a:lnSpc>
              <a:spcBef>
                <a:spcPct val="0"/>
              </a:spcBef>
              <a:buNone/>
              <a:defRPr sz="2800" kern="1200" cap="none" baseline="0">
                <a:solidFill>
                  <a:schemeClr val="accent1"/>
                </a:solidFill>
                <a:latin typeface="+mj-lt"/>
                <a:ea typeface="+mj-ea"/>
                <a:cs typeface="+mj-cs"/>
              </a:defRPr>
            </a:lvl1pPr>
          </a:lstStyle>
          <a:p>
            <a:r>
              <a:rPr lang="en-US" b="1" dirty="0"/>
              <a:t>Les </a:t>
            </a:r>
            <a:r>
              <a:rPr lang="en-US" b="1" dirty="0" err="1"/>
              <a:t>bénéfices</a:t>
            </a:r>
            <a:r>
              <a:rPr lang="en-US" b="1" dirty="0"/>
              <a:t> de la maintenance </a:t>
            </a:r>
            <a:r>
              <a:rPr lang="en-US" b="1" dirty="0" err="1"/>
              <a:t>prédictive</a:t>
            </a:r>
            <a:r>
              <a:rPr lang="en-US" b="1" dirty="0"/>
              <a:t> </a:t>
            </a:r>
            <a:br>
              <a:rPr lang="en-US" b="1" dirty="0"/>
            </a:br>
            <a:br>
              <a:rPr lang="en-US" b="1" dirty="0"/>
            </a:br>
            <a:endParaRPr lang="en-GB" b="1" dirty="0"/>
          </a:p>
        </p:txBody>
      </p:sp>
      <p:sp>
        <p:nvSpPr>
          <p:cNvPr id="19" name="Footer Placeholder 19">
            <a:extLst>
              <a:ext uri="{FF2B5EF4-FFF2-40B4-BE49-F238E27FC236}">
                <a16:creationId xmlns:a16="http://schemas.microsoft.com/office/drawing/2014/main" id="{B5A3CAAF-36E2-46BB-ADC4-2ED372121064}"/>
              </a:ext>
            </a:extLst>
          </p:cNvPr>
          <p:cNvSpPr>
            <a:spLocks noGrp="1"/>
          </p:cNvSpPr>
          <p:nvPr>
            <p:ph type="ftr" sz="quarter" idx="10"/>
          </p:nvPr>
        </p:nvSpPr>
        <p:spPr>
          <a:xfrm>
            <a:off x="618756" y="6479173"/>
            <a:ext cx="6048672" cy="223003"/>
          </a:xfrm>
        </p:spPr>
        <p:txBody>
          <a:bodyPr anchor="ctr">
            <a:normAutofit/>
          </a:bodyPr>
          <a:lstStyle/>
          <a:p>
            <a:pPr>
              <a:lnSpc>
                <a:spcPct val="90000"/>
              </a:lnSpc>
              <a:spcAft>
                <a:spcPts val="600"/>
              </a:spcAft>
            </a:pPr>
            <a:r>
              <a:rPr lang="en-GB" sz="900" dirty="0">
                <a:solidFill>
                  <a:schemeClr val="bg1"/>
                </a:solidFill>
              </a:rPr>
              <a:t>IHEDATE |  le 29 </a:t>
            </a:r>
            <a:r>
              <a:rPr lang="en-GB" sz="900" dirty="0" err="1">
                <a:solidFill>
                  <a:schemeClr val="bg1"/>
                </a:solidFill>
              </a:rPr>
              <a:t>mai</a:t>
            </a:r>
            <a:r>
              <a:rPr lang="en-GB" sz="900" dirty="0">
                <a:solidFill>
                  <a:schemeClr val="bg1"/>
                </a:solidFill>
              </a:rPr>
              <a:t> 2020 </a:t>
            </a:r>
          </a:p>
        </p:txBody>
      </p:sp>
    </p:spTree>
    <p:extLst>
      <p:ext uri="{BB962C8B-B14F-4D97-AF65-F5344CB8AC3E}">
        <p14:creationId xmlns:p14="http://schemas.microsoft.com/office/powerpoint/2010/main" val="2347252066"/>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2EE3B3-3CF2-4B25-A01D-90952C10146D}"/>
              </a:ext>
            </a:extLst>
          </p:cNvPr>
          <p:cNvPicPr>
            <a:picLocks noChangeAspect="1"/>
          </p:cNvPicPr>
          <p:nvPr/>
        </p:nvPicPr>
        <p:blipFill rotWithShape="1">
          <a:blip r:embed="rId3"/>
          <a:srcRect l="16528" r="2597" b="2"/>
          <a:stretch/>
        </p:blipFill>
        <p:spPr>
          <a:xfrm>
            <a:off x="3151854" y="10279"/>
            <a:ext cx="4979304" cy="3401558"/>
          </a:xfrm>
          <a:custGeom>
            <a:avLst/>
            <a:gdLst>
              <a:gd name="connsiteX0" fmla="*/ 0 w 4979304"/>
              <a:gd name="connsiteY0" fmla="*/ 0 h 3364992"/>
              <a:gd name="connsiteX1" fmla="*/ 4211250 w 4979304"/>
              <a:gd name="connsiteY1" fmla="*/ 0 h 3364992"/>
              <a:gd name="connsiteX2" fmla="*/ 4309461 w 4979304"/>
              <a:gd name="connsiteY2" fmla="*/ 192282 h 3364992"/>
              <a:gd name="connsiteX3" fmla="*/ 4974907 w 4979304"/>
              <a:gd name="connsiteY3" fmla="*/ 3110424 h 3364992"/>
              <a:gd name="connsiteX4" fmla="*/ 4979304 w 4979304"/>
              <a:gd name="connsiteY4" fmla="*/ 3364992 h 3364992"/>
              <a:gd name="connsiteX5" fmla="*/ 800592 w 4979304"/>
              <a:gd name="connsiteY5" fmla="*/ 3364992 h 3364992"/>
              <a:gd name="connsiteX6" fmla="*/ 797493 w 4979304"/>
              <a:gd name="connsiteY6" fmla="*/ 3185579 h 3364992"/>
              <a:gd name="connsiteX7" fmla="*/ 22579 w 4979304"/>
              <a:gd name="connsiteY7" fmla="*/ 42066 h 336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Picture 5" descr="A picture containing indoor, monitor, table, television&#10;&#10;Description automatically generated">
            <a:extLst>
              <a:ext uri="{FF2B5EF4-FFF2-40B4-BE49-F238E27FC236}">
                <a16:creationId xmlns:a16="http://schemas.microsoft.com/office/drawing/2014/main" id="{39BC8E68-CB18-4AAC-9E16-E3829C134260}"/>
              </a:ext>
            </a:extLst>
          </p:cNvPr>
          <p:cNvPicPr>
            <a:picLocks noChangeAspect="1"/>
          </p:cNvPicPr>
          <p:nvPr/>
        </p:nvPicPr>
        <p:blipFill rotWithShape="1">
          <a:blip r:embed="rId4">
            <a:extLst>
              <a:ext uri="{28A0092B-C50C-407E-A947-70E740481C1C}">
                <a14:useLocalDpi xmlns:a14="http://schemas.microsoft.com/office/drawing/2010/main" val="0"/>
              </a:ext>
            </a:extLst>
          </a:blip>
          <a:srcRect l="13686" r="6768" b="-1"/>
          <a:stretch/>
        </p:blipFill>
        <p:spPr>
          <a:xfrm>
            <a:off x="7381690" y="3456433"/>
            <a:ext cx="4810310" cy="3401568"/>
          </a:xfrm>
          <a:custGeom>
            <a:avLst/>
            <a:gdLst>
              <a:gd name="connsiteX0" fmla="*/ 781270 w 4810310"/>
              <a:gd name="connsiteY0" fmla="*/ 0 h 3401568"/>
              <a:gd name="connsiteX1" fmla="*/ 4810310 w 4810310"/>
              <a:gd name="connsiteY1" fmla="*/ 0 h 3401568"/>
              <a:gd name="connsiteX2" fmla="*/ 4810310 w 4810310"/>
              <a:gd name="connsiteY2" fmla="*/ 3401568 h 3401568"/>
              <a:gd name="connsiteX3" fmla="*/ 0 w 4810310"/>
              <a:gd name="connsiteY3" fmla="*/ 3401568 h 3401568"/>
              <a:gd name="connsiteX4" fmla="*/ 1963 w 4810310"/>
              <a:gd name="connsiteY4" fmla="*/ 3397912 h 3401568"/>
              <a:gd name="connsiteX5" fmla="*/ 776876 w 4810310"/>
              <a:gd name="connsiteY5" fmla="*/ 254399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4" name="Picture 13" descr="A small airplane sitting on the tarmac at an airport&#10;&#10;Description automatically generated">
            <a:extLst>
              <a:ext uri="{FF2B5EF4-FFF2-40B4-BE49-F238E27FC236}">
                <a16:creationId xmlns:a16="http://schemas.microsoft.com/office/drawing/2014/main" id="{A4D714D2-0C2D-43B7-882F-6B6257F935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919" r="2" b="2"/>
          <a:stretch/>
        </p:blipFill>
        <p:spPr>
          <a:xfrm>
            <a:off x="3189428" y="3456432"/>
            <a:ext cx="4925479" cy="3401568"/>
          </a:xfrm>
          <a:custGeom>
            <a:avLst/>
            <a:gdLst>
              <a:gd name="connsiteX0" fmla="*/ 749362 w 4925479"/>
              <a:gd name="connsiteY0" fmla="*/ 0 h 3364992"/>
              <a:gd name="connsiteX1" fmla="*/ 4925479 w 4925479"/>
              <a:gd name="connsiteY1" fmla="*/ 0 h 3364992"/>
              <a:gd name="connsiteX2" fmla="*/ 4921868 w 4925479"/>
              <a:gd name="connsiteY2" fmla="*/ 209033 h 3364992"/>
              <a:gd name="connsiteX3" fmla="*/ 4256422 w 4925479"/>
              <a:gd name="connsiteY3" fmla="*/ 3127175 h 3364992"/>
              <a:gd name="connsiteX4" fmla="*/ 4134952 w 4925479"/>
              <a:gd name="connsiteY4" fmla="*/ 3364992 h 3364992"/>
              <a:gd name="connsiteX5" fmla="*/ 0 w 4925479"/>
              <a:gd name="connsiteY5" fmla="*/ 3364992 h 3364992"/>
              <a:gd name="connsiteX6" fmla="*/ 79008 w 4925479"/>
              <a:gd name="connsiteY6" fmla="*/ 3202330 h 3364992"/>
              <a:gd name="connsiteX7" fmla="*/ 744454 w 4925479"/>
              <a:gd name="connsiteY7" fmla="*/ 284189 h 336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9ACA7BF2-19A0-4C57-B8D8-B241B0F9F060}"/>
              </a:ext>
            </a:extLst>
          </p:cNvPr>
          <p:cNvSpPr>
            <a:spLocks noGrp="1"/>
          </p:cNvSpPr>
          <p:nvPr>
            <p:ph type="title" idx="4294967295"/>
          </p:nvPr>
        </p:nvSpPr>
        <p:spPr>
          <a:xfrm>
            <a:off x="280386" y="326104"/>
            <a:ext cx="3143242" cy="1967940"/>
          </a:xfrm>
        </p:spPr>
        <p:txBody>
          <a:bodyPr vert="horz" lIns="91440" tIns="45720" rIns="91440" bIns="45720" rtlCol="0" anchor="ctr">
            <a:noAutofit/>
          </a:bodyPr>
          <a:lstStyle/>
          <a:p>
            <a:r>
              <a:rPr lang="en-US" b="1" dirty="0"/>
              <a:t>Le </a:t>
            </a:r>
            <a:r>
              <a:rPr lang="en-US" b="1" dirty="0" err="1"/>
              <a:t>retournement</a:t>
            </a:r>
            <a:r>
              <a:rPr lang="en-US" b="1" dirty="0"/>
              <a:t> de </a:t>
            </a:r>
            <a:r>
              <a:rPr lang="en-US" b="1" dirty="0" err="1"/>
              <a:t>l’avion</a:t>
            </a:r>
            <a:r>
              <a:rPr lang="en-US" b="1" dirty="0"/>
              <a:t> </a:t>
            </a:r>
            <a:r>
              <a:rPr lang="en-US" b="1" dirty="0" err="1"/>
              <a:t>ou</a:t>
            </a:r>
            <a:r>
              <a:rPr lang="en-US" b="1" dirty="0"/>
              <a:t> du train</a:t>
            </a:r>
            <a:br>
              <a:rPr lang="en-US" b="1" dirty="0"/>
            </a:br>
            <a:r>
              <a:rPr lang="en-US" b="1" dirty="0">
                <a:solidFill>
                  <a:schemeClr val="accent1"/>
                </a:solidFill>
                <a:latin typeface="Arial(headings)"/>
                <a:ea typeface="+mn-ea"/>
                <a:cs typeface="+mn-cs"/>
              </a:rPr>
              <a:t> </a:t>
            </a:r>
          </a:p>
        </p:txBody>
      </p:sp>
      <p:sp>
        <p:nvSpPr>
          <p:cNvPr id="3" name="Rectangle 2">
            <a:extLst>
              <a:ext uri="{FF2B5EF4-FFF2-40B4-BE49-F238E27FC236}">
                <a16:creationId xmlns:a16="http://schemas.microsoft.com/office/drawing/2014/main" id="{21D100D7-4F5D-4FDD-BA89-EEB67488549C}"/>
              </a:ext>
            </a:extLst>
          </p:cNvPr>
          <p:cNvSpPr/>
          <p:nvPr/>
        </p:nvSpPr>
        <p:spPr>
          <a:xfrm>
            <a:off x="103128" y="4025640"/>
            <a:ext cx="3497759" cy="707886"/>
          </a:xfrm>
          <a:prstGeom prst="rect">
            <a:avLst/>
          </a:prstGeom>
          <a:noFill/>
        </p:spPr>
        <p:txBody>
          <a:bodyPr wrap="square" rtlCol="0">
            <a:spAutoFit/>
          </a:bodyPr>
          <a:lstStyle/>
          <a:p>
            <a:pPr algn="ctr">
              <a:spcAft>
                <a:spcPts val="600"/>
              </a:spcAft>
            </a:pPr>
            <a:r>
              <a:rPr lang="en-US" sz="2000" dirty="0">
                <a:solidFill>
                  <a:schemeClr val="accent6"/>
                </a:solidFill>
              </a:rPr>
              <a:t>Une </a:t>
            </a:r>
            <a:r>
              <a:rPr lang="en-US" sz="2000" dirty="0" err="1">
                <a:solidFill>
                  <a:schemeClr val="accent6"/>
                </a:solidFill>
              </a:rPr>
              <a:t>nécessaire</a:t>
            </a:r>
            <a:r>
              <a:rPr lang="en-US" sz="2000" dirty="0">
                <a:solidFill>
                  <a:schemeClr val="accent6"/>
                </a:solidFill>
              </a:rPr>
              <a:t> </a:t>
            </a:r>
            <a:r>
              <a:rPr lang="en-US" sz="2000" dirty="0" err="1">
                <a:solidFill>
                  <a:schemeClr val="accent6"/>
                </a:solidFill>
              </a:rPr>
              <a:t>coopération</a:t>
            </a:r>
            <a:r>
              <a:rPr lang="en-US" sz="2000" dirty="0">
                <a:solidFill>
                  <a:schemeClr val="accent6"/>
                </a:solidFill>
              </a:rPr>
              <a:t> entre </a:t>
            </a:r>
            <a:r>
              <a:rPr lang="en-US" sz="2000" dirty="0" err="1">
                <a:solidFill>
                  <a:schemeClr val="accent6"/>
                </a:solidFill>
              </a:rPr>
              <a:t>acteurs</a:t>
            </a:r>
            <a:r>
              <a:rPr lang="en-US" sz="2000" dirty="0">
                <a:solidFill>
                  <a:schemeClr val="accent6"/>
                </a:solidFill>
              </a:rPr>
              <a:t> </a:t>
            </a:r>
          </a:p>
        </p:txBody>
      </p:sp>
      <p:pic>
        <p:nvPicPr>
          <p:cNvPr id="8" name="Picture 7" descr="A picture containing road, truck, sitting, plane&#10;&#10;Description automatically generated">
            <a:extLst>
              <a:ext uri="{FF2B5EF4-FFF2-40B4-BE49-F238E27FC236}">
                <a16:creationId xmlns:a16="http://schemas.microsoft.com/office/drawing/2014/main" id="{5BDE0F01-99ED-4391-9556-7F56B4192BBD}"/>
              </a:ext>
            </a:extLst>
          </p:cNvPr>
          <p:cNvPicPr>
            <a:picLocks noChangeAspect="1"/>
          </p:cNvPicPr>
          <p:nvPr/>
        </p:nvPicPr>
        <p:blipFill rotWithShape="1">
          <a:blip r:embed="rId6">
            <a:extLst>
              <a:ext uri="{28A0092B-C50C-407E-A947-70E740481C1C}">
                <a14:useLocalDpi xmlns:a14="http://schemas.microsoft.com/office/drawing/2010/main" val="0"/>
              </a:ext>
            </a:extLst>
          </a:blip>
          <a:srcRect t="23925" r="-1" b="5026"/>
          <a:stretch/>
        </p:blipFill>
        <p:spPr>
          <a:xfrm>
            <a:off x="7404372" y="10"/>
            <a:ext cx="4787628" cy="3401558"/>
          </a:xfrm>
          <a:custGeom>
            <a:avLst/>
            <a:gdLst>
              <a:gd name="connsiteX0" fmla="*/ 0 w 4787628"/>
              <a:gd name="connsiteY0" fmla="*/ 0 h 3401568"/>
              <a:gd name="connsiteX1" fmla="*/ 4787628 w 4787628"/>
              <a:gd name="connsiteY1" fmla="*/ 0 h 3401568"/>
              <a:gd name="connsiteX2" fmla="*/ 4787628 w 4787628"/>
              <a:gd name="connsiteY2" fmla="*/ 3401568 h 3401568"/>
              <a:gd name="connsiteX3" fmla="*/ 762748 w 4787628"/>
              <a:gd name="connsiteY3" fmla="*/ 3401568 h 3401568"/>
              <a:gd name="connsiteX4" fmla="*/ 751436 w 4787628"/>
              <a:gd name="connsiteY4" fmla="*/ 2963954 h 3401568"/>
              <a:gd name="connsiteX5" fmla="*/ 93264 w 4787628"/>
              <a:gd name="connsiteY5" fmla="*/ 192283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4" name="TextBox 3">
            <a:extLst>
              <a:ext uri="{FF2B5EF4-FFF2-40B4-BE49-F238E27FC236}">
                <a16:creationId xmlns:a16="http://schemas.microsoft.com/office/drawing/2014/main" id="{935AEA47-83EA-4C9C-ACEC-71ABD3D89505}"/>
              </a:ext>
            </a:extLst>
          </p:cNvPr>
          <p:cNvSpPr txBox="1"/>
          <p:nvPr/>
        </p:nvSpPr>
        <p:spPr>
          <a:xfrm>
            <a:off x="-109901" y="2609869"/>
            <a:ext cx="3986164" cy="1015663"/>
          </a:xfrm>
          <a:prstGeom prst="rect">
            <a:avLst/>
          </a:prstGeom>
          <a:noFill/>
        </p:spPr>
        <p:txBody>
          <a:bodyPr wrap="square" rtlCol="0">
            <a:spAutoFit/>
          </a:bodyPr>
          <a:lstStyle/>
          <a:p>
            <a:pPr algn="ctr">
              <a:spcAft>
                <a:spcPts val="600"/>
              </a:spcAft>
            </a:pPr>
            <a:r>
              <a:rPr lang="en-US" sz="2000" dirty="0">
                <a:solidFill>
                  <a:schemeClr val="accent6"/>
                </a:solidFill>
              </a:rPr>
              <a:t>Comment </a:t>
            </a:r>
            <a:r>
              <a:rPr lang="en-US" sz="2000" dirty="0" err="1">
                <a:solidFill>
                  <a:schemeClr val="accent6"/>
                </a:solidFill>
              </a:rPr>
              <a:t>utiliser</a:t>
            </a:r>
            <a:r>
              <a:rPr lang="en-US" sz="2000" dirty="0">
                <a:solidFill>
                  <a:schemeClr val="accent6"/>
                </a:solidFill>
              </a:rPr>
              <a:t> les </a:t>
            </a:r>
            <a:r>
              <a:rPr lang="en-US" sz="2000" dirty="0" err="1">
                <a:solidFill>
                  <a:schemeClr val="accent6"/>
                </a:solidFill>
              </a:rPr>
              <a:t>nouvelles</a:t>
            </a:r>
            <a:r>
              <a:rPr lang="en-US" sz="2000" dirty="0">
                <a:solidFill>
                  <a:schemeClr val="accent6"/>
                </a:solidFill>
              </a:rPr>
              <a:t> technologies pour </a:t>
            </a:r>
            <a:r>
              <a:rPr lang="en-US" sz="2000" dirty="0" err="1">
                <a:solidFill>
                  <a:schemeClr val="accent6"/>
                </a:solidFill>
              </a:rPr>
              <a:t>accélérer</a:t>
            </a:r>
            <a:r>
              <a:rPr lang="en-US" sz="2000" dirty="0">
                <a:solidFill>
                  <a:schemeClr val="accent6"/>
                </a:solidFill>
              </a:rPr>
              <a:t> le </a:t>
            </a:r>
            <a:r>
              <a:rPr lang="en-US" sz="2000" dirty="0" err="1">
                <a:solidFill>
                  <a:schemeClr val="accent6"/>
                </a:solidFill>
              </a:rPr>
              <a:t>retournement</a:t>
            </a:r>
            <a:r>
              <a:rPr lang="en-US" sz="2000" dirty="0">
                <a:solidFill>
                  <a:schemeClr val="accent6"/>
                </a:solidFill>
              </a:rPr>
              <a:t>?</a:t>
            </a:r>
          </a:p>
        </p:txBody>
      </p:sp>
      <p:sp>
        <p:nvSpPr>
          <p:cNvPr id="9" name="TextBox 8">
            <a:extLst>
              <a:ext uri="{FF2B5EF4-FFF2-40B4-BE49-F238E27FC236}">
                <a16:creationId xmlns:a16="http://schemas.microsoft.com/office/drawing/2014/main" id="{2FD49855-2C9E-4DEC-AD6D-546AC8CC8962}"/>
              </a:ext>
            </a:extLst>
          </p:cNvPr>
          <p:cNvSpPr txBox="1"/>
          <p:nvPr/>
        </p:nvSpPr>
        <p:spPr>
          <a:xfrm>
            <a:off x="10648336" y="6457890"/>
            <a:ext cx="2153264" cy="400110"/>
          </a:xfrm>
          <a:prstGeom prst="rect">
            <a:avLst/>
          </a:prstGeom>
          <a:solidFill>
            <a:schemeClr val="bg1"/>
          </a:solidFill>
        </p:spPr>
        <p:txBody>
          <a:bodyPr wrap="square" rtlCol="0">
            <a:spAutoFit/>
          </a:bodyPr>
          <a:lstStyle/>
          <a:p>
            <a:r>
              <a:rPr lang="en-US" sz="2000" dirty="0">
                <a:solidFill>
                  <a:srgbClr val="51544E"/>
                </a:solidFill>
              </a:rPr>
              <a:t>Digital twins</a:t>
            </a:r>
          </a:p>
        </p:txBody>
      </p:sp>
      <p:sp>
        <p:nvSpPr>
          <p:cNvPr id="33" name="TextBox 32">
            <a:extLst>
              <a:ext uri="{FF2B5EF4-FFF2-40B4-BE49-F238E27FC236}">
                <a16:creationId xmlns:a16="http://schemas.microsoft.com/office/drawing/2014/main" id="{F94D777A-1A40-4E90-AFA5-7646AB7CF061}"/>
              </a:ext>
            </a:extLst>
          </p:cNvPr>
          <p:cNvSpPr txBox="1"/>
          <p:nvPr/>
        </p:nvSpPr>
        <p:spPr>
          <a:xfrm>
            <a:off x="10230412" y="10279"/>
            <a:ext cx="2153264" cy="400110"/>
          </a:xfrm>
          <a:prstGeom prst="rect">
            <a:avLst/>
          </a:prstGeom>
          <a:solidFill>
            <a:schemeClr val="bg1"/>
          </a:solidFill>
        </p:spPr>
        <p:txBody>
          <a:bodyPr wrap="square" rtlCol="0">
            <a:spAutoFit/>
          </a:bodyPr>
          <a:lstStyle/>
          <a:p>
            <a:r>
              <a:rPr lang="en-US" sz="2000" dirty="0">
                <a:solidFill>
                  <a:srgbClr val="51544E"/>
                </a:solidFill>
              </a:rPr>
              <a:t>Computer vison </a:t>
            </a:r>
          </a:p>
        </p:txBody>
      </p:sp>
      <p:cxnSp>
        <p:nvCxnSpPr>
          <p:cNvPr id="11" name="Straight Connector 10">
            <a:extLst>
              <a:ext uri="{FF2B5EF4-FFF2-40B4-BE49-F238E27FC236}">
                <a16:creationId xmlns:a16="http://schemas.microsoft.com/office/drawing/2014/main" id="{4943242B-85E5-426D-8B08-8684343C5CAE}"/>
              </a:ext>
            </a:extLst>
          </p:cNvPr>
          <p:cNvCxnSpPr/>
          <p:nvPr/>
        </p:nvCxnSpPr>
        <p:spPr>
          <a:xfrm>
            <a:off x="295697" y="2277568"/>
            <a:ext cx="2979174" cy="0"/>
          </a:xfrm>
          <a:prstGeom prst="line">
            <a:avLst/>
          </a:prstGeom>
          <a:ln w="19050">
            <a:solidFill>
              <a:srgbClr val="AC1380"/>
            </a:solidFill>
          </a:ln>
        </p:spPr>
        <p:style>
          <a:lnRef idx="1">
            <a:schemeClr val="accent2"/>
          </a:lnRef>
          <a:fillRef idx="0">
            <a:schemeClr val="accent2"/>
          </a:fillRef>
          <a:effectRef idx="0">
            <a:schemeClr val="accent2"/>
          </a:effectRef>
          <a:fontRef idx="minor">
            <a:schemeClr val="tx1"/>
          </a:fontRef>
        </p:style>
      </p:cxnSp>
      <p:sp>
        <p:nvSpPr>
          <p:cNvPr id="13" name="Slide Number Placeholder 20">
            <a:extLst>
              <a:ext uri="{FF2B5EF4-FFF2-40B4-BE49-F238E27FC236}">
                <a16:creationId xmlns:a16="http://schemas.microsoft.com/office/drawing/2014/main" id="{816EA135-598E-4F9A-9B5A-64CC455C54A7}"/>
              </a:ext>
            </a:extLst>
          </p:cNvPr>
          <p:cNvSpPr>
            <a:spLocks noGrp="1"/>
          </p:cNvSpPr>
          <p:nvPr>
            <p:ph type="sldNum" sz="quarter" idx="11"/>
          </p:nvPr>
        </p:nvSpPr>
        <p:spPr>
          <a:xfrm>
            <a:off x="456853" y="6479173"/>
            <a:ext cx="257251" cy="223003"/>
          </a:xfrm>
        </p:spPr>
        <p:txBody>
          <a:bodyPr/>
          <a:lstStyle/>
          <a:p>
            <a:fld id="{940D2A5C-C3D0-4BE9-9335-9A8298693CA1}" type="slidenum">
              <a:rPr lang="en-GB" smtClean="0">
                <a:solidFill>
                  <a:schemeClr val="bg1"/>
                </a:solidFill>
              </a:rPr>
              <a:pPr/>
              <a:t>8</a:t>
            </a:fld>
            <a:r>
              <a:rPr lang="en-GB" dirty="0"/>
              <a:t> </a:t>
            </a:r>
            <a:endParaRPr lang="en-US" dirty="0"/>
          </a:p>
        </p:txBody>
      </p:sp>
      <p:sp>
        <p:nvSpPr>
          <p:cNvPr id="16" name="Footer Placeholder 19">
            <a:extLst>
              <a:ext uri="{FF2B5EF4-FFF2-40B4-BE49-F238E27FC236}">
                <a16:creationId xmlns:a16="http://schemas.microsoft.com/office/drawing/2014/main" id="{999BD406-2B13-41EA-9A72-109B75A3A826}"/>
              </a:ext>
            </a:extLst>
          </p:cNvPr>
          <p:cNvSpPr>
            <a:spLocks noGrp="1"/>
          </p:cNvSpPr>
          <p:nvPr>
            <p:ph type="ftr" sz="quarter" idx="10"/>
          </p:nvPr>
        </p:nvSpPr>
        <p:spPr>
          <a:xfrm>
            <a:off x="618756" y="6479173"/>
            <a:ext cx="6048672" cy="223003"/>
          </a:xfrm>
        </p:spPr>
        <p:txBody>
          <a:bodyPr anchor="ctr">
            <a:normAutofit/>
          </a:bodyPr>
          <a:lstStyle/>
          <a:p>
            <a:pPr>
              <a:lnSpc>
                <a:spcPct val="90000"/>
              </a:lnSpc>
              <a:spcAft>
                <a:spcPts val="600"/>
              </a:spcAft>
            </a:pPr>
            <a:r>
              <a:rPr lang="en-GB" sz="900" dirty="0">
                <a:solidFill>
                  <a:schemeClr val="bg1"/>
                </a:solidFill>
              </a:rPr>
              <a:t>IHEDATE |  le 29 </a:t>
            </a:r>
            <a:r>
              <a:rPr lang="en-GB" sz="900" dirty="0" err="1">
                <a:solidFill>
                  <a:schemeClr val="bg1"/>
                </a:solidFill>
              </a:rPr>
              <a:t>mai</a:t>
            </a:r>
            <a:r>
              <a:rPr lang="en-GB" sz="900" dirty="0">
                <a:solidFill>
                  <a:schemeClr val="bg1"/>
                </a:solidFill>
              </a:rPr>
              <a:t> 2020 </a:t>
            </a:r>
          </a:p>
        </p:txBody>
      </p:sp>
    </p:spTree>
    <p:extLst>
      <p:ext uri="{BB962C8B-B14F-4D97-AF65-F5344CB8AC3E}">
        <p14:creationId xmlns:p14="http://schemas.microsoft.com/office/powerpoint/2010/main" val="191218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784679-864F-4D0C-9623-25AAD22FA9C8}"/>
              </a:ext>
            </a:extLst>
          </p:cNvPr>
          <p:cNvSpPr/>
          <p:nvPr/>
        </p:nvSpPr>
        <p:spPr>
          <a:xfrm>
            <a:off x="284680" y="2418168"/>
            <a:ext cx="6017044" cy="2609162"/>
          </a:xfrm>
          <a:prstGeom prst="rect">
            <a:avLst/>
          </a:prstGeom>
        </p:spPr>
        <p:txBody>
          <a:bodyPr vert="horz" lIns="91440" tIns="45720" rIns="91440" bIns="45720" rtlCol="0">
            <a:normAutofit/>
          </a:bodyPr>
          <a:lstStyle/>
          <a:p>
            <a:pPr defTabSz="914400">
              <a:lnSpc>
                <a:spcPct val="90000"/>
              </a:lnSpc>
              <a:spcAft>
                <a:spcPts val="600"/>
              </a:spcAft>
            </a:pPr>
            <a:r>
              <a:rPr lang="en-US" sz="2400" b="1" dirty="0">
                <a:solidFill>
                  <a:schemeClr val="bg2"/>
                </a:solidFill>
              </a:rPr>
              <a:t>4.36</a:t>
            </a:r>
            <a:r>
              <a:rPr lang="en-US" sz="1600" dirty="0">
                <a:solidFill>
                  <a:schemeClr val="bg2"/>
                </a:solidFill>
              </a:rPr>
              <a:t> </a:t>
            </a:r>
            <a:r>
              <a:rPr lang="fr-FR" sz="1400" b="1" dirty="0">
                <a:solidFill>
                  <a:schemeClr val="bg2"/>
                </a:solidFill>
                <a:latin typeface="Arial" panose="020B0604020202020204" pitchFamily="34" charset="0"/>
                <a:cs typeface="Arial" panose="020B0604020202020204" pitchFamily="34" charset="0"/>
              </a:rPr>
              <a:t>milliards</a:t>
            </a:r>
            <a:r>
              <a:rPr lang="fr-FR" sz="1400" b="1" dirty="0">
                <a:solidFill>
                  <a:schemeClr val="accent6"/>
                </a:solidFill>
                <a:latin typeface="Arial" panose="020B0604020202020204" pitchFamily="34" charset="0"/>
                <a:cs typeface="Arial" panose="020B0604020202020204" pitchFamily="34" charset="0"/>
              </a:rPr>
              <a:t> </a:t>
            </a:r>
            <a:r>
              <a:rPr lang="fr-FR" sz="1400" b="1" dirty="0">
                <a:solidFill>
                  <a:schemeClr val="bg2"/>
                </a:solidFill>
                <a:latin typeface="Arial" panose="020B0604020202020204" pitchFamily="34" charset="0"/>
                <a:cs typeface="Arial" panose="020B0604020202020204" pitchFamily="34" charset="0"/>
              </a:rPr>
              <a:t>de sacs </a:t>
            </a:r>
            <a:r>
              <a:rPr lang="fr-FR" sz="1400" dirty="0">
                <a:solidFill>
                  <a:schemeClr val="accent6"/>
                </a:solidFill>
                <a:latin typeface="Arial" panose="020B0604020202020204" pitchFamily="34" charset="0"/>
                <a:cs typeface="Arial" panose="020B0604020202020204" pitchFamily="34" charset="0"/>
              </a:rPr>
              <a:t>transportés en 2018. SITA a traité </a:t>
            </a:r>
            <a:r>
              <a:rPr lang="en-US" sz="2400" b="1" dirty="0">
                <a:solidFill>
                  <a:schemeClr val="bg2"/>
                </a:solidFill>
                <a:latin typeface="Arial" panose="020B0604020202020204" pitchFamily="34" charset="0"/>
                <a:cs typeface="Arial" panose="020B0604020202020204" pitchFamily="34" charset="0"/>
              </a:rPr>
              <a:t>3.36</a:t>
            </a:r>
            <a:r>
              <a:rPr lang="en-US" sz="1400" b="1" dirty="0">
                <a:solidFill>
                  <a:schemeClr val="bg2"/>
                </a:solidFill>
                <a:latin typeface="Arial" panose="020B0604020202020204" pitchFamily="34" charset="0"/>
                <a:cs typeface="Arial" panose="020B0604020202020204" pitchFamily="34" charset="0"/>
              </a:rPr>
              <a:t> </a:t>
            </a:r>
            <a:r>
              <a:rPr lang="fr-FR" sz="1400" b="1" dirty="0">
                <a:solidFill>
                  <a:schemeClr val="bg2"/>
                </a:solidFill>
                <a:latin typeface="Arial" panose="020B0604020202020204" pitchFamily="34" charset="0"/>
                <a:cs typeface="Arial" panose="020B0604020202020204" pitchFamily="34" charset="0"/>
              </a:rPr>
              <a:t>milliards de messages </a:t>
            </a:r>
            <a:r>
              <a:rPr lang="fr-FR" sz="1400" dirty="0">
                <a:solidFill>
                  <a:schemeClr val="accent6"/>
                </a:solidFill>
                <a:latin typeface="Arial" panose="020B0604020202020204" pitchFamily="34" charset="0"/>
                <a:cs typeface="Arial" panose="020B0604020202020204" pitchFamily="34" charset="0"/>
              </a:rPr>
              <a:t>de sacs par an</a:t>
            </a:r>
            <a:endParaRPr lang="en-US" sz="1600" dirty="0">
              <a:solidFill>
                <a:schemeClr val="accent6"/>
              </a:solidFill>
              <a:latin typeface="Arial" panose="020B0604020202020204" pitchFamily="34" charset="0"/>
              <a:cs typeface="Arial" panose="020B0604020202020204" pitchFamily="34" charset="0"/>
            </a:endParaRPr>
          </a:p>
          <a:p>
            <a:pPr defTabSz="914400">
              <a:lnSpc>
                <a:spcPct val="90000"/>
              </a:lnSpc>
              <a:spcAft>
                <a:spcPts val="600"/>
              </a:spcAft>
            </a:pPr>
            <a:endParaRPr lang="en-US" sz="1600" b="1" dirty="0"/>
          </a:p>
          <a:p>
            <a:pPr defTabSz="914400">
              <a:lnSpc>
                <a:spcPct val="90000"/>
              </a:lnSpc>
              <a:spcAft>
                <a:spcPts val="600"/>
              </a:spcAft>
            </a:pPr>
            <a:r>
              <a:rPr lang="en-US" sz="2400" b="1" dirty="0">
                <a:solidFill>
                  <a:schemeClr val="bg2"/>
                </a:solidFill>
              </a:rPr>
              <a:t>24.8</a:t>
            </a:r>
            <a:r>
              <a:rPr lang="en-US" sz="1600" b="1" dirty="0">
                <a:solidFill>
                  <a:schemeClr val="bg2"/>
                </a:solidFill>
              </a:rPr>
              <a:t> </a:t>
            </a:r>
            <a:r>
              <a:rPr lang="en-US" sz="1400" b="1" dirty="0">
                <a:solidFill>
                  <a:schemeClr val="bg2"/>
                </a:solidFill>
                <a:latin typeface="Arial" panose="020B0604020202020204" pitchFamily="34" charset="0"/>
                <a:cs typeface="Arial" panose="020B0604020202020204" pitchFamily="34" charset="0"/>
              </a:rPr>
              <a:t>millions de </a:t>
            </a:r>
            <a:r>
              <a:rPr lang="en-US" sz="1400" b="1" dirty="0" err="1">
                <a:solidFill>
                  <a:schemeClr val="bg2"/>
                </a:solidFill>
                <a:latin typeface="Arial" panose="020B0604020202020204" pitchFamily="34" charset="0"/>
                <a:cs typeface="Arial" panose="020B0604020202020204" pitchFamily="34" charset="0"/>
              </a:rPr>
              <a:t>bagages</a:t>
            </a:r>
            <a:r>
              <a:rPr lang="en-US" sz="1400" b="1" dirty="0">
                <a:solidFill>
                  <a:schemeClr val="bg2"/>
                </a:solidFill>
                <a:latin typeface="Arial" panose="020B0604020202020204" pitchFamily="34" charset="0"/>
                <a:cs typeface="Arial" panose="020B0604020202020204" pitchFamily="34" charset="0"/>
              </a:rPr>
              <a:t> </a:t>
            </a:r>
            <a:r>
              <a:rPr lang="en-US" sz="1400" dirty="0" err="1">
                <a:solidFill>
                  <a:schemeClr val="accent6"/>
                </a:solidFill>
                <a:latin typeface="Arial" panose="020B0604020202020204" pitchFamily="34" charset="0"/>
                <a:cs typeface="Arial" panose="020B0604020202020204" pitchFamily="34" charset="0"/>
              </a:rPr>
              <a:t>ont</a:t>
            </a:r>
            <a:r>
              <a:rPr lang="en-US" sz="1400" dirty="0">
                <a:solidFill>
                  <a:schemeClr val="accent6"/>
                </a:solidFill>
                <a:latin typeface="Arial" panose="020B0604020202020204" pitchFamily="34" charset="0"/>
                <a:cs typeface="Arial" panose="020B0604020202020204" pitchFamily="34" charset="0"/>
              </a:rPr>
              <a:t> </a:t>
            </a:r>
            <a:r>
              <a:rPr lang="en-US" sz="1400" dirty="0" err="1">
                <a:solidFill>
                  <a:schemeClr val="accent6"/>
                </a:solidFill>
                <a:latin typeface="Arial" panose="020B0604020202020204" pitchFamily="34" charset="0"/>
                <a:cs typeface="Arial" panose="020B0604020202020204" pitchFamily="34" charset="0"/>
              </a:rPr>
              <a:t>été</a:t>
            </a:r>
            <a:r>
              <a:rPr lang="en-US" sz="1400" dirty="0">
                <a:solidFill>
                  <a:schemeClr val="accent6"/>
                </a:solidFill>
                <a:latin typeface="Arial" panose="020B0604020202020204" pitchFamily="34" charset="0"/>
                <a:cs typeface="Arial" panose="020B0604020202020204" pitchFamily="34" charset="0"/>
              </a:rPr>
              <a:t> mal </a:t>
            </a:r>
            <a:r>
              <a:rPr lang="en-US" sz="1400" dirty="0" err="1">
                <a:solidFill>
                  <a:schemeClr val="accent6"/>
                </a:solidFill>
                <a:latin typeface="Arial" panose="020B0604020202020204" pitchFamily="34" charset="0"/>
                <a:cs typeface="Arial" panose="020B0604020202020204" pitchFamily="34" charset="0"/>
              </a:rPr>
              <a:t>acheminés</a:t>
            </a:r>
            <a:r>
              <a:rPr lang="en-US" sz="1400" dirty="0">
                <a:solidFill>
                  <a:schemeClr val="accent6"/>
                </a:solidFill>
                <a:latin typeface="Arial" panose="020B0604020202020204" pitchFamily="34" charset="0"/>
                <a:cs typeface="Arial" panose="020B0604020202020204" pitchFamily="34" charset="0"/>
              </a:rPr>
              <a:t> </a:t>
            </a:r>
            <a:r>
              <a:rPr lang="en-US" sz="1400" dirty="0" err="1">
                <a:solidFill>
                  <a:schemeClr val="accent6"/>
                </a:solidFill>
                <a:latin typeface="Arial" panose="020B0604020202020204" pitchFamily="34" charset="0"/>
                <a:cs typeface="Arial" panose="020B0604020202020204" pitchFamily="34" charset="0"/>
              </a:rPr>
              <a:t>en</a:t>
            </a:r>
            <a:r>
              <a:rPr lang="en-US" sz="1400" dirty="0">
                <a:solidFill>
                  <a:schemeClr val="accent6"/>
                </a:solidFill>
                <a:latin typeface="Arial" panose="020B0604020202020204" pitchFamily="34" charset="0"/>
                <a:cs typeface="Arial" panose="020B0604020202020204" pitchFamily="34" charset="0"/>
              </a:rPr>
              <a:t> 2018, pour un </a:t>
            </a:r>
            <a:r>
              <a:rPr lang="en-US" sz="1400" dirty="0" err="1">
                <a:solidFill>
                  <a:schemeClr val="accent6"/>
                </a:solidFill>
                <a:latin typeface="Arial" panose="020B0604020202020204" pitchFamily="34" charset="0"/>
                <a:cs typeface="Arial" panose="020B0604020202020204" pitchFamily="34" charset="0"/>
              </a:rPr>
              <a:t>coût</a:t>
            </a:r>
            <a:r>
              <a:rPr lang="en-US" sz="1400" dirty="0">
                <a:solidFill>
                  <a:schemeClr val="accent6"/>
                </a:solidFill>
                <a:latin typeface="Arial" panose="020B0604020202020204" pitchFamily="34" charset="0"/>
                <a:cs typeface="Arial" panose="020B0604020202020204" pitchFamily="34" charset="0"/>
              </a:rPr>
              <a:t> de</a:t>
            </a:r>
            <a:r>
              <a:rPr lang="en-US" sz="1400" dirty="0">
                <a:latin typeface="Arial" panose="020B0604020202020204" pitchFamily="34" charset="0"/>
                <a:cs typeface="Arial" panose="020B0604020202020204" pitchFamily="34" charset="0"/>
              </a:rPr>
              <a:t> </a:t>
            </a:r>
            <a:r>
              <a:rPr lang="en-US" sz="2400" b="1" dirty="0">
                <a:solidFill>
                  <a:schemeClr val="bg2"/>
                </a:solidFill>
              </a:rPr>
              <a:t>2.4</a:t>
            </a:r>
            <a:r>
              <a:rPr lang="en-US" sz="1600" b="1" dirty="0">
                <a:solidFill>
                  <a:schemeClr val="bg2"/>
                </a:solidFill>
              </a:rPr>
              <a:t> </a:t>
            </a:r>
            <a:r>
              <a:rPr lang="en-US" sz="1400" b="1" dirty="0">
                <a:solidFill>
                  <a:schemeClr val="bg2"/>
                </a:solidFill>
                <a:latin typeface="Arial" panose="020B0604020202020204" pitchFamily="34" charset="0"/>
                <a:cs typeface="Arial" panose="020B0604020202020204" pitchFamily="34" charset="0"/>
              </a:rPr>
              <a:t>milliards de dollars</a:t>
            </a:r>
          </a:p>
          <a:p>
            <a:pPr defTabSz="914400">
              <a:lnSpc>
                <a:spcPct val="90000"/>
              </a:lnSpc>
              <a:spcAft>
                <a:spcPts val="600"/>
              </a:spcAft>
            </a:pPr>
            <a:endParaRPr lang="en-US" sz="1600" b="1" dirty="0"/>
          </a:p>
          <a:p>
            <a:pPr defTabSz="914400">
              <a:lnSpc>
                <a:spcPct val="90000"/>
              </a:lnSpc>
              <a:spcAft>
                <a:spcPts val="600"/>
              </a:spcAft>
            </a:pPr>
            <a:r>
              <a:rPr lang="en-US" sz="2400" b="1" dirty="0">
                <a:solidFill>
                  <a:schemeClr val="bg2"/>
                </a:solidFill>
              </a:rPr>
              <a:t>64% </a:t>
            </a:r>
            <a:r>
              <a:rPr lang="en-US" sz="1400" dirty="0">
                <a:solidFill>
                  <a:schemeClr val="accent6"/>
                </a:solidFill>
                <a:latin typeface="Arial" panose="020B0604020202020204" pitchFamily="34" charset="0"/>
                <a:cs typeface="Arial" panose="020B0604020202020204" pitchFamily="34" charset="0"/>
              </a:rPr>
              <a:t>des </a:t>
            </a:r>
            <a:r>
              <a:rPr lang="en-US" sz="1400" dirty="0" err="1">
                <a:solidFill>
                  <a:schemeClr val="accent6"/>
                </a:solidFill>
                <a:latin typeface="Arial" panose="020B0604020202020204" pitchFamily="34" charset="0"/>
                <a:cs typeface="Arial" panose="020B0604020202020204" pitchFamily="34" charset="0"/>
              </a:rPr>
              <a:t>passagers</a:t>
            </a:r>
            <a:r>
              <a:rPr lang="en-US" sz="1400" dirty="0">
                <a:solidFill>
                  <a:schemeClr val="accent6"/>
                </a:solidFill>
                <a:latin typeface="Arial" panose="020B0604020202020204" pitchFamily="34" charset="0"/>
                <a:cs typeface="Arial" panose="020B0604020202020204" pitchFamily="34" charset="0"/>
              </a:rPr>
              <a:t> </a:t>
            </a:r>
            <a:r>
              <a:rPr lang="en-US" sz="1400" dirty="0" err="1">
                <a:solidFill>
                  <a:schemeClr val="accent6"/>
                </a:solidFill>
                <a:latin typeface="Arial" panose="020B0604020202020204" pitchFamily="34" charset="0"/>
                <a:cs typeface="Arial" panose="020B0604020202020204" pitchFamily="34" charset="0"/>
              </a:rPr>
              <a:t>veulent</a:t>
            </a:r>
            <a:r>
              <a:rPr lang="en-US" sz="1400" dirty="0">
                <a:solidFill>
                  <a:schemeClr val="accent6"/>
                </a:solidFill>
                <a:latin typeface="Arial" panose="020B0604020202020204" pitchFamily="34" charset="0"/>
                <a:cs typeface="Arial" panose="020B0604020202020204" pitchFamily="34" charset="0"/>
              </a:rPr>
              <a:t> </a:t>
            </a:r>
            <a:r>
              <a:rPr lang="en-US" sz="1400" dirty="0" err="1">
                <a:solidFill>
                  <a:schemeClr val="accent6"/>
                </a:solidFill>
                <a:latin typeface="Arial" panose="020B0604020202020204" pitchFamily="34" charset="0"/>
                <a:cs typeface="Arial" panose="020B0604020202020204" pitchFamily="34" charset="0"/>
              </a:rPr>
              <a:t>être</a:t>
            </a:r>
            <a:r>
              <a:rPr lang="en-US" sz="1400" dirty="0">
                <a:solidFill>
                  <a:schemeClr val="accent6"/>
                </a:solidFill>
                <a:latin typeface="Arial" panose="020B0604020202020204" pitchFamily="34" charset="0"/>
                <a:cs typeface="Arial" panose="020B0604020202020204" pitchFamily="34" charset="0"/>
              </a:rPr>
              <a:t> </a:t>
            </a:r>
            <a:r>
              <a:rPr lang="en-US" sz="1400" dirty="0" err="1">
                <a:solidFill>
                  <a:schemeClr val="accent6"/>
                </a:solidFill>
                <a:latin typeface="Arial" panose="020B0604020202020204" pitchFamily="34" charset="0"/>
                <a:cs typeface="Arial" panose="020B0604020202020204" pitchFamily="34" charset="0"/>
              </a:rPr>
              <a:t>informés</a:t>
            </a:r>
            <a:r>
              <a:rPr lang="en-US" sz="1400" dirty="0">
                <a:solidFill>
                  <a:schemeClr val="accent6"/>
                </a:solidFill>
                <a:latin typeface="Arial" panose="020B0604020202020204" pitchFamily="34" charset="0"/>
                <a:cs typeface="Arial" panose="020B0604020202020204" pitchFamily="34" charset="0"/>
              </a:rPr>
              <a:t> du </a:t>
            </a:r>
            <a:r>
              <a:rPr lang="en-US" sz="1400" dirty="0" err="1">
                <a:solidFill>
                  <a:schemeClr val="accent6"/>
                </a:solidFill>
                <a:latin typeface="Arial" panose="020B0604020202020204" pitchFamily="34" charset="0"/>
                <a:cs typeface="Arial" panose="020B0604020202020204" pitchFamily="34" charset="0"/>
              </a:rPr>
              <a:t>statut</a:t>
            </a:r>
            <a:r>
              <a:rPr lang="en-US" sz="1400" dirty="0">
                <a:solidFill>
                  <a:schemeClr val="accent6"/>
                </a:solidFill>
                <a:latin typeface="Arial" panose="020B0604020202020204" pitchFamily="34" charset="0"/>
                <a:cs typeface="Arial" panose="020B0604020202020204" pitchFamily="34" charset="0"/>
              </a:rPr>
              <a:t> de </a:t>
            </a:r>
            <a:r>
              <a:rPr lang="en-US" sz="1400" dirty="0" err="1">
                <a:solidFill>
                  <a:schemeClr val="accent6"/>
                </a:solidFill>
                <a:latin typeface="Arial" panose="020B0604020202020204" pitchFamily="34" charset="0"/>
                <a:cs typeface="Arial" panose="020B0604020202020204" pitchFamily="34" charset="0"/>
              </a:rPr>
              <a:t>leur</a:t>
            </a:r>
            <a:r>
              <a:rPr lang="en-US" sz="1400" dirty="0">
                <a:solidFill>
                  <a:schemeClr val="accent6"/>
                </a:solidFill>
                <a:latin typeface="Arial" panose="020B0604020202020204" pitchFamily="34" charset="0"/>
                <a:cs typeface="Arial" panose="020B0604020202020204" pitchFamily="34" charset="0"/>
              </a:rPr>
              <a:t>(s) </a:t>
            </a:r>
            <a:r>
              <a:rPr lang="en-US" sz="1400" dirty="0" err="1">
                <a:solidFill>
                  <a:schemeClr val="accent6"/>
                </a:solidFill>
                <a:latin typeface="Arial" panose="020B0604020202020204" pitchFamily="34" charset="0"/>
                <a:cs typeface="Arial" panose="020B0604020202020204" pitchFamily="34" charset="0"/>
              </a:rPr>
              <a:t>bagage</a:t>
            </a:r>
            <a:r>
              <a:rPr lang="en-US" sz="1400" dirty="0">
                <a:solidFill>
                  <a:schemeClr val="accent6"/>
                </a:solidFill>
                <a:latin typeface="Arial" panose="020B0604020202020204" pitchFamily="34" charset="0"/>
                <a:cs typeface="Arial" panose="020B0604020202020204" pitchFamily="34" charset="0"/>
              </a:rPr>
              <a:t>(s)</a:t>
            </a:r>
            <a:endParaRPr lang="en-US" sz="1600" dirty="0">
              <a:solidFill>
                <a:schemeClr val="accent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27A58B2-03C6-4828-8545-BE53B5640AF4}"/>
              </a:ext>
            </a:extLst>
          </p:cNvPr>
          <p:cNvSpPr>
            <a:spLocks noGrp="1"/>
          </p:cNvSpPr>
          <p:nvPr>
            <p:ph type="sldNum" sz="quarter" idx="11"/>
          </p:nvPr>
        </p:nvSpPr>
        <p:spPr>
          <a:xfrm>
            <a:off x="486670" y="6496288"/>
            <a:ext cx="257251" cy="223003"/>
          </a:xfrm>
        </p:spPr>
        <p:txBody>
          <a:bodyPr vert="horz" lIns="91440" tIns="45720" rIns="91440" bIns="45720" rtlCol="0" anchor="ctr">
            <a:normAutofit fontScale="92500" lnSpcReduction="20000"/>
          </a:bodyPr>
          <a:lstStyle/>
          <a:p>
            <a:pPr defTabSz="914400">
              <a:spcAft>
                <a:spcPts val="600"/>
              </a:spcAft>
              <a:defRPr/>
            </a:pPr>
            <a:fld id="{4566BA23-9958-4E4E-ACD9-D5632E64CF7C}" type="slidenum">
              <a:rPr lang="en-US" smtClean="0">
                <a:solidFill>
                  <a:schemeClr val="bg1"/>
                </a:solidFill>
                <a:latin typeface="Calibri" panose="020F0502020204030204"/>
              </a:rPr>
              <a:pPr defTabSz="914400">
                <a:spcAft>
                  <a:spcPts val="600"/>
                </a:spcAft>
                <a:defRPr/>
              </a:pPr>
              <a:t>9</a:t>
            </a:fld>
            <a:endParaRPr lang="en-US" dirty="0">
              <a:solidFill>
                <a:schemeClr val="bg1"/>
              </a:solidFill>
              <a:latin typeface="Calibri" panose="020F0502020204030204"/>
            </a:endParaRPr>
          </a:p>
        </p:txBody>
      </p:sp>
      <p:pic>
        <p:nvPicPr>
          <p:cNvPr id="4" name="Picture 3" descr="A picture containing sitting, luggage, suitcase, car&#10;&#10;Description automatically generated">
            <a:extLst>
              <a:ext uri="{FF2B5EF4-FFF2-40B4-BE49-F238E27FC236}">
                <a16:creationId xmlns:a16="http://schemas.microsoft.com/office/drawing/2014/main" id="{013D429B-FCB1-41FF-81AB-83A8562008D7}"/>
              </a:ext>
            </a:extLst>
          </p:cNvPr>
          <p:cNvPicPr>
            <a:picLocks noChangeAspect="1"/>
          </p:cNvPicPr>
          <p:nvPr/>
        </p:nvPicPr>
        <p:blipFill rotWithShape="1">
          <a:blip r:embed="rId3">
            <a:extLst>
              <a:ext uri="{28A0092B-C50C-407E-A947-70E740481C1C}">
                <a14:useLocalDpi xmlns:a14="http://schemas.microsoft.com/office/drawing/2010/main" val="0"/>
              </a:ext>
            </a:extLst>
          </a:blip>
          <a:srcRect l="13474" r="25078" b="-1"/>
          <a:stretch/>
        </p:blipFill>
        <p:spPr>
          <a:xfrm>
            <a:off x="6050247" y="13"/>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8" name="Rectangle 17">
            <a:extLst>
              <a:ext uri="{FF2B5EF4-FFF2-40B4-BE49-F238E27FC236}">
                <a16:creationId xmlns:a16="http://schemas.microsoft.com/office/drawing/2014/main" id="{2CAA93F9-95D3-434D-97C1-257DBD4ECF7A}"/>
              </a:ext>
            </a:extLst>
          </p:cNvPr>
          <p:cNvSpPr/>
          <p:nvPr/>
        </p:nvSpPr>
        <p:spPr>
          <a:xfrm>
            <a:off x="-1" y="361712"/>
            <a:ext cx="4826962" cy="646331"/>
          </a:xfrm>
          <a:prstGeom prst="rect">
            <a:avLst/>
          </a:prstGeom>
        </p:spPr>
        <p:txBody>
          <a:bodyPr wrap="none">
            <a:spAutoFit/>
          </a:bodyPr>
          <a:lstStyle/>
          <a:p>
            <a:r>
              <a:rPr lang="en-US" sz="3600" b="1" dirty="0">
                <a:solidFill>
                  <a:srgbClr val="0070C0"/>
                </a:solidFill>
              </a:rPr>
              <a:t>Le </a:t>
            </a:r>
            <a:r>
              <a:rPr lang="en-US" sz="3600" b="1" dirty="0" err="1">
                <a:solidFill>
                  <a:srgbClr val="0070C0"/>
                </a:solidFill>
              </a:rPr>
              <a:t>suivi</a:t>
            </a:r>
            <a:r>
              <a:rPr lang="en-US" sz="3600" b="1" dirty="0">
                <a:solidFill>
                  <a:srgbClr val="0070C0"/>
                </a:solidFill>
              </a:rPr>
              <a:t> des </a:t>
            </a:r>
            <a:r>
              <a:rPr lang="en-US" sz="3600" b="1" dirty="0" err="1">
                <a:solidFill>
                  <a:srgbClr val="0070C0"/>
                </a:solidFill>
              </a:rPr>
              <a:t>bagages</a:t>
            </a:r>
            <a:endParaRPr lang="en-US" sz="3600" b="1" dirty="0">
              <a:solidFill>
                <a:srgbClr val="0070C0"/>
              </a:solidFill>
              <a:latin typeface="Arial(headings)"/>
            </a:endParaRPr>
          </a:p>
        </p:txBody>
      </p:sp>
      <p:sp>
        <p:nvSpPr>
          <p:cNvPr id="20" name="Rectangle 19">
            <a:extLst>
              <a:ext uri="{FF2B5EF4-FFF2-40B4-BE49-F238E27FC236}">
                <a16:creationId xmlns:a16="http://schemas.microsoft.com/office/drawing/2014/main" id="{6A5CCB34-5811-44EF-B9D0-0AB8DEB51C1C}"/>
              </a:ext>
            </a:extLst>
          </p:cNvPr>
          <p:cNvSpPr/>
          <p:nvPr/>
        </p:nvSpPr>
        <p:spPr>
          <a:xfrm>
            <a:off x="132586" y="1186805"/>
            <a:ext cx="5597995" cy="707886"/>
          </a:xfrm>
          <a:prstGeom prst="rect">
            <a:avLst/>
          </a:prstGeom>
        </p:spPr>
        <p:txBody>
          <a:bodyPr wrap="square">
            <a:spAutoFit/>
          </a:bodyPr>
          <a:lstStyle/>
          <a:p>
            <a:pPr algn="ctr" fontAlgn="base"/>
            <a:r>
              <a:rPr lang="en-US" sz="2000" dirty="0">
                <a:solidFill>
                  <a:schemeClr val="accent6"/>
                </a:solidFill>
                <a:latin typeface="Arial (body)"/>
              </a:rPr>
              <a:t>Le challenge: disposer </a:t>
            </a:r>
            <a:r>
              <a:rPr lang="en-US" sz="2000" dirty="0" err="1">
                <a:solidFill>
                  <a:schemeClr val="accent6"/>
                </a:solidFill>
                <a:latin typeface="Arial (body)"/>
              </a:rPr>
              <a:t>en</a:t>
            </a:r>
            <a:r>
              <a:rPr lang="en-US" sz="2000" dirty="0">
                <a:solidFill>
                  <a:schemeClr val="accent6"/>
                </a:solidFill>
                <a:latin typeface="Arial (body)"/>
              </a:rPr>
              <a:t> temps </a:t>
            </a:r>
            <a:r>
              <a:rPr lang="en-US" sz="2000" dirty="0" err="1">
                <a:solidFill>
                  <a:schemeClr val="accent6"/>
                </a:solidFill>
                <a:latin typeface="Arial (body)"/>
              </a:rPr>
              <a:t>réel</a:t>
            </a:r>
            <a:r>
              <a:rPr lang="en-US" sz="2000" dirty="0">
                <a:solidFill>
                  <a:schemeClr val="accent6"/>
                </a:solidFill>
                <a:latin typeface="Arial (body)"/>
              </a:rPr>
              <a:t> de la position de </a:t>
            </a:r>
            <a:r>
              <a:rPr lang="en-US" sz="2000" dirty="0" err="1">
                <a:solidFill>
                  <a:schemeClr val="accent6"/>
                </a:solidFill>
                <a:latin typeface="Arial (body)"/>
              </a:rPr>
              <a:t>chaque</a:t>
            </a:r>
            <a:r>
              <a:rPr lang="en-US" sz="2000" dirty="0">
                <a:solidFill>
                  <a:schemeClr val="accent6"/>
                </a:solidFill>
                <a:latin typeface="Arial (body)"/>
              </a:rPr>
              <a:t> </a:t>
            </a:r>
            <a:r>
              <a:rPr lang="en-US" sz="2000" dirty="0" err="1">
                <a:solidFill>
                  <a:schemeClr val="accent6"/>
                </a:solidFill>
                <a:latin typeface="Arial (body)"/>
              </a:rPr>
              <a:t>bagage</a:t>
            </a:r>
            <a:endParaRPr lang="en-US" sz="2000" dirty="0">
              <a:solidFill>
                <a:schemeClr val="accent6"/>
              </a:solidFill>
              <a:latin typeface="Arial (body)"/>
              <a:ea typeface="+mj-ea"/>
              <a:cs typeface="+mj-cs"/>
            </a:endParaRPr>
          </a:p>
        </p:txBody>
      </p:sp>
      <p:sp>
        <p:nvSpPr>
          <p:cNvPr id="21" name="Rectangle 20">
            <a:extLst>
              <a:ext uri="{FF2B5EF4-FFF2-40B4-BE49-F238E27FC236}">
                <a16:creationId xmlns:a16="http://schemas.microsoft.com/office/drawing/2014/main" id="{8A4BE9CE-B5C7-4047-8E16-2E3350EB6B2D}"/>
              </a:ext>
            </a:extLst>
          </p:cNvPr>
          <p:cNvSpPr/>
          <p:nvPr/>
        </p:nvSpPr>
        <p:spPr>
          <a:xfrm>
            <a:off x="2452718" y="5302664"/>
            <a:ext cx="7698013" cy="646331"/>
          </a:xfrm>
          <a:prstGeom prst="rect">
            <a:avLst/>
          </a:prstGeom>
          <a:solidFill>
            <a:schemeClr val="bg2"/>
          </a:solidFill>
        </p:spPr>
        <p:txBody>
          <a:bodyPr wrap="square">
            <a:spAutoFit/>
          </a:bodyPr>
          <a:lstStyle/>
          <a:p>
            <a:pPr algn="ctr"/>
            <a:r>
              <a:rPr lang="en-US" sz="1800" dirty="0">
                <a:solidFill>
                  <a:schemeClr val="bg1"/>
                </a:solidFill>
              </a:rPr>
              <a:t>Le partage des </a:t>
            </a:r>
            <a:r>
              <a:rPr lang="en-US" sz="1800" dirty="0" err="1">
                <a:solidFill>
                  <a:schemeClr val="bg1"/>
                </a:solidFill>
              </a:rPr>
              <a:t>données</a:t>
            </a:r>
            <a:r>
              <a:rPr lang="en-US" sz="1800" dirty="0">
                <a:solidFill>
                  <a:schemeClr val="bg1"/>
                </a:solidFill>
              </a:rPr>
              <a:t> entre </a:t>
            </a:r>
            <a:r>
              <a:rPr lang="en-US" sz="1800" dirty="0" err="1">
                <a:solidFill>
                  <a:schemeClr val="bg1"/>
                </a:solidFill>
              </a:rPr>
              <a:t>acteurs</a:t>
            </a:r>
            <a:r>
              <a:rPr lang="en-US" sz="1800" dirty="0">
                <a:solidFill>
                  <a:schemeClr val="bg1"/>
                </a:solidFill>
              </a:rPr>
              <a:t> multiples </a:t>
            </a:r>
            <a:r>
              <a:rPr lang="en-US" sz="1800" dirty="0" err="1">
                <a:solidFill>
                  <a:schemeClr val="bg1"/>
                </a:solidFill>
              </a:rPr>
              <a:t>nécessite</a:t>
            </a:r>
            <a:r>
              <a:rPr lang="en-US" sz="1800" dirty="0">
                <a:solidFill>
                  <a:schemeClr val="bg1"/>
                </a:solidFill>
              </a:rPr>
              <a:t> de </a:t>
            </a:r>
            <a:r>
              <a:rPr lang="en-US" sz="1800" dirty="0" err="1">
                <a:solidFill>
                  <a:schemeClr val="bg1"/>
                </a:solidFill>
              </a:rPr>
              <a:t>mettre</a:t>
            </a:r>
            <a:r>
              <a:rPr lang="en-US" sz="1800" dirty="0">
                <a:solidFill>
                  <a:schemeClr val="bg1"/>
                </a:solidFill>
              </a:rPr>
              <a:t> </a:t>
            </a:r>
            <a:r>
              <a:rPr lang="en-US" sz="1800" dirty="0" err="1">
                <a:solidFill>
                  <a:schemeClr val="bg1"/>
                </a:solidFill>
              </a:rPr>
              <a:t>en</a:t>
            </a:r>
            <a:r>
              <a:rPr lang="en-US" sz="1800" dirty="0">
                <a:solidFill>
                  <a:schemeClr val="bg1"/>
                </a:solidFill>
              </a:rPr>
              <a:t> place des </a:t>
            </a:r>
            <a:r>
              <a:rPr lang="en-US" sz="1800" dirty="0" err="1">
                <a:solidFill>
                  <a:schemeClr val="bg1"/>
                </a:solidFill>
              </a:rPr>
              <a:t>échanges</a:t>
            </a:r>
            <a:r>
              <a:rPr lang="en-US" sz="1800" dirty="0">
                <a:solidFill>
                  <a:schemeClr val="bg1"/>
                </a:solidFill>
              </a:rPr>
              <a:t> </a:t>
            </a:r>
            <a:r>
              <a:rPr lang="en-US" sz="1800" dirty="0" err="1">
                <a:solidFill>
                  <a:schemeClr val="bg1"/>
                </a:solidFill>
              </a:rPr>
              <a:t>fortement</a:t>
            </a:r>
            <a:r>
              <a:rPr lang="en-US" sz="1800" dirty="0">
                <a:solidFill>
                  <a:schemeClr val="bg1"/>
                </a:solidFill>
              </a:rPr>
              <a:t> </a:t>
            </a:r>
            <a:r>
              <a:rPr lang="en-US" sz="1800" dirty="0" err="1">
                <a:solidFill>
                  <a:schemeClr val="bg1"/>
                </a:solidFill>
              </a:rPr>
              <a:t>sécurisés</a:t>
            </a:r>
            <a:r>
              <a:rPr lang="en-US" sz="1800" dirty="0">
                <a:solidFill>
                  <a:schemeClr val="bg1"/>
                </a:solidFill>
              </a:rPr>
              <a:t> et des </a:t>
            </a:r>
            <a:r>
              <a:rPr lang="en-US" sz="1800" dirty="0" err="1">
                <a:solidFill>
                  <a:schemeClr val="bg1"/>
                </a:solidFill>
              </a:rPr>
              <a:t>règles</a:t>
            </a:r>
            <a:r>
              <a:rPr lang="en-US" sz="1800" dirty="0">
                <a:solidFill>
                  <a:schemeClr val="bg1"/>
                </a:solidFill>
              </a:rPr>
              <a:t> </a:t>
            </a:r>
            <a:r>
              <a:rPr lang="en-US" sz="1800" dirty="0" err="1">
                <a:solidFill>
                  <a:schemeClr val="bg1"/>
                </a:solidFill>
              </a:rPr>
              <a:t>transparentes</a:t>
            </a:r>
            <a:endParaRPr lang="en-US" sz="1800" dirty="0">
              <a:solidFill>
                <a:schemeClr val="bg1"/>
              </a:solidFill>
              <a:latin typeface="Arial"/>
            </a:endParaRPr>
          </a:p>
        </p:txBody>
      </p:sp>
      <p:sp>
        <p:nvSpPr>
          <p:cNvPr id="9" name="Footer Placeholder 19">
            <a:extLst>
              <a:ext uri="{FF2B5EF4-FFF2-40B4-BE49-F238E27FC236}">
                <a16:creationId xmlns:a16="http://schemas.microsoft.com/office/drawing/2014/main" id="{0BB5EAC8-9815-4BA5-840A-5BDDE73C2A23}"/>
              </a:ext>
            </a:extLst>
          </p:cNvPr>
          <p:cNvSpPr>
            <a:spLocks noGrp="1"/>
          </p:cNvSpPr>
          <p:nvPr>
            <p:ph type="ftr" sz="quarter" idx="10"/>
          </p:nvPr>
        </p:nvSpPr>
        <p:spPr>
          <a:xfrm>
            <a:off x="678390" y="6489112"/>
            <a:ext cx="6048672" cy="223003"/>
          </a:xfrm>
        </p:spPr>
        <p:txBody>
          <a:bodyPr anchor="ctr">
            <a:normAutofit/>
          </a:bodyPr>
          <a:lstStyle/>
          <a:p>
            <a:pPr>
              <a:lnSpc>
                <a:spcPct val="90000"/>
              </a:lnSpc>
              <a:spcAft>
                <a:spcPts val="600"/>
              </a:spcAft>
            </a:pPr>
            <a:r>
              <a:rPr lang="en-GB" sz="900" dirty="0">
                <a:solidFill>
                  <a:schemeClr val="bg1"/>
                </a:solidFill>
              </a:rPr>
              <a:t>IHEDATE |  le 29 </a:t>
            </a:r>
            <a:r>
              <a:rPr lang="en-GB" sz="900" dirty="0" err="1">
                <a:solidFill>
                  <a:schemeClr val="bg1"/>
                </a:solidFill>
              </a:rPr>
              <a:t>mai</a:t>
            </a:r>
            <a:r>
              <a:rPr lang="en-GB" sz="900" dirty="0">
                <a:solidFill>
                  <a:schemeClr val="bg1"/>
                </a:solidFill>
              </a:rPr>
              <a:t> 2020 </a:t>
            </a:r>
          </a:p>
        </p:txBody>
      </p:sp>
    </p:spTree>
    <p:extLst>
      <p:ext uri="{BB962C8B-B14F-4D97-AF65-F5344CB8AC3E}">
        <p14:creationId xmlns:p14="http://schemas.microsoft.com/office/powerpoint/2010/main" val="2309326052"/>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a839c4af37e9fb775237f959e1658ef4eeea9cb"/>
  <p:tag name="ISPRING_RESOURCE_PATHS_HASH_2" val="1b69e8b0d3c7c6880a893f1f7a3ff2fdc477cc"/>
  <p:tag name="ARTICULATE_PROJECT_OPEN" val="0"/>
  <p:tag name="ARTICULATE_SLIDE_COUNT" val="1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TA 2016 PPT Widescreen">
  <a:themeElements>
    <a:clrScheme name="SITA 2">
      <a:dk1>
        <a:srgbClr val="000000"/>
      </a:dk1>
      <a:lt1>
        <a:srgbClr val="FFFFFF"/>
      </a:lt1>
      <a:dk2>
        <a:srgbClr val="E7E6DC"/>
      </a:dk2>
      <a:lt2>
        <a:srgbClr val="F37020"/>
      </a:lt2>
      <a:accent1>
        <a:srgbClr val="0071BC"/>
      </a:accent1>
      <a:accent2>
        <a:srgbClr val="F04E23"/>
      </a:accent2>
      <a:accent3>
        <a:srgbClr val="00B9F2"/>
      </a:accent3>
      <a:accent4>
        <a:srgbClr val="542785"/>
      </a:accent4>
      <a:accent5>
        <a:srgbClr val="FFC20E"/>
      </a:accent5>
      <a:accent6>
        <a:srgbClr val="6F6E5F"/>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Red">
      <a:srgbClr val="C61D23"/>
    </a:custClr>
    <a:custClr name="Orange">
      <a:srgbClr val="F37021"/>
    </a:custClr>
    <a:custClr name="Blue">
      <a:srgbClr val="0071BC"/>
    </a:custClr>
    <a:custClr name="Light Blue">
      <a:srgbClr val="00B9F2"/>
    </a:custClr>
    <a:custClr name="Purple">
      <a:srgbClr val="542785"/>
    </a:custClr>
    <a:custClr name="Fuchsia">
      <a:srgbClr val="AC1380"/>
    </a:custClr>
  </a:custClr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96081E0584BC47A73E9D5065C2B807" ma:contentTypeVersion="13" ma:contentTypeDescription="Create a new document." ma:contentTypeScope="" ma:versionID="10bb67541d55d688438e51f61e72cc18">
  <xsd:schema xmlns:xsd="http://www.w3.org/2001/XMLSchema" xmlns:xs="http://www.w3.org/2001/XMLSchema" xmlns:p="http://schemas.microsoft.com/office/2006/metadata/properties" xmlns:ns3="2ae01709-a45a-4350-bbff-0dc3928a14b4" xmlns:ns4="d4a886fe-b8b1-4c13-a73a-4c58a96dacdd" targetNamespace="http://schemas.microsoft.com/office/2006/metadata/properties" ma:root="true" ma:fieldsID="bd7d2911b2697bb87c4709d206c687ec" ns3:_="" ns4:_="">
    <xsd:import namespace="2ae01709-a45a-4350-bbff-0dc3928a14b4"/>
    <xsd:import namespace="d4a886fe-b8b1-4c13-a73a-4c58a96dacd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e01709-a45a-4350-bbff-0dc3928a14b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a886fe-b8b1-4c13-a73a-4c58a96dacd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1B8C8A-B562-4975-BC7C-55C8395B9194}">
  <ds:schemaRefs>
    <ds:schemaRef ds:uri="http://purl.org/dc/terms/"/>
    <ds:schemaRef ds:uri="http://schemas.microsoft.com/office/2006/documentManagement/types"/>
    <ds:schemaRef ds:uri="http://schemas.microsoft.com/office/infopath/2007/PartnerControls"/>
    <ds:schemaRef ds:uri="http://purl.org/dc/dcmitype/"/>
    <ds:schemaRef ds:uri="http://www.w3.org/XML/1998/namespace"/>
    <ds:schemaRef ds:uri="http://purl.org/dc/elements/1.1/"/>
    <ds:schemaRef ds:uri="http://schemas.microsoft.com/office/2006/metadata/properties"/>
    <ds:schemaRef ds:uri="http://schemas.openxmlformats.org/package/2006/metadata/core-properties"/>
    <ds:schemaRef ds:uri="d4a886fe-b8b1-4c13-a73a-4c58a96dacdd"/>
    <ds:schemaRef ds:uri="2ae01709-a45a-4350-bbff-0dc3928a14b4"/>
  </ds:schemaRefs>
</ds:datastoreItem>
</file>

<file path=customXml/itemProps2.xml><?xml version="1.0" encoding="utf-8"?>
<ds:datastoreItem xmlns:ds="http://schemas.openxmlformats.org/officeDocument/2006/customXml" ds:itemID="{BE889E72-862D-4D74-ADAB-D5E5A93B56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e01709-a45a-4350-bbff-0dc3928a14b4"/>
    <ds:schemaRef ds:uri="d4a886fe-b8b1-4c13-a73a-4c58a96dac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EC78CF-CA2F-486C-ABA6-943A3C80C6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3864</Words>
  <Application>Microsoft Macintosh PowerPoint</Application>
  <PresentationFormat>Grand écran</PresentationFormat>
  <Paragraphs>297</Paragraphs>
  <Slides>17</Slides>
  <Notes>16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17</vt:i4>
      </vt:variant>
    </vt:vector>
  </HeadingPairs>
  <TitlesOfParts>
    <vt:vector size="27" baseType="lpstr">
      <vt:lpstr>Arial</vt:lpstr>
      <vt:lpstr>Arial (body)</vt:lpstr>
      <vt:lpstr>Arial(headings)</vt:lpstr>
      <vt:lpstr>ArialMT</vt:lpstr>
      <vt:lpstr>Bahnschrift SemiBold Condensed</vt:lpstr>
      <vt:lpstr>Calibri</vt:lpstr>
      <vt:lpstr>DIN pro</vt:lpstr>
      <vt:lpstr>Nokia Pure Headline Light</vt:lpstr>
      <vt:lpstr>SITA DIN Headline</vt:lpstr>
      <vt:lpstr>SITA 2016 PPT Widescreen</vt:lpstr>
      <vt:lpstr>Présentation PowerPoint</vt:lpstr>
      <vt:lpstr>Un des tous premiers secteurs dans l’usage du net</vt:lpstr>
      <vt:lpstr> Chaîne de valeur et relation client </vt:lpstr>
      <vt:lpstr> Le modèle économique des plateformes  “The winner takes it all” </vt:lpstr>
      <vt:lpstr>Présentation PowerPoint</vt:lpstr>
      <vt:lpstr>Présentation PowerPoint</vt:lpstr>
      <vt:lpstr>Présentation PowerPoint</vt:lpstr>
      <vt:lpstr>Le retournement de l’avion ou du train  </vt:lpstr>
      <vt:lpstr>Présentation PowerPoint</vt:lpstr>
      <vt:lpstr> Les performances de l’avion ou du train  </vt:lpstr>
      <vt:lpstr>Présentation PowerPoint</vt:lpstr>
      <vt:lpstr>Présentation PowerPoint</vt:lpstr>
      <vt:lpstr> Le niveau de stress du client est inversement proportionnel au niveau d’automatisation du processus   </vt:lpstr>
      <vt:lpstr>Présentation PowerPoint</vt:lpstr>
      <vt:lpstr>Le management de l’identité est clé pour améliorer l’expérience client </vt:lpstr>
      <vt:lpstr>Présentation PowerPoint</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2020-05-20T07:12:40Z</dcterms:created>
  <dcterms:modified xsi:type="dcterms:W3CDTF">2020-05-25T05:38:12Z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0x0101006D96081E0584BC47A73E9D5065C2B807</vt:lpwstr>
  </property>
</Properties>
</file>