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entation.xml" ContentType="application/vnd.openxmlformats-officedocument.presentationml.presentation.main+xml"/>
  <Override PartName="/ppt/drawings/drawing1.xml" ContentType="application/vnd.openxmlformats-officedocument.drawingml.chartshapes+xml"/>
  <Override PartName="/ppt/notesSlides/notesSlide2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0.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1.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2.xml" ContentType="application/vnd.openxmlformats-officedocument.presentationml.notes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3.xml" ContentType="application/vnd.openxmlformats-officedocument.presentationml.notesSlid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4.xml" ContentType="application/vnd.openxmlformats-officedocument.presentationml.notesSl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26.xml" ContentType="application/vnd.openxmlformats-officedocument.presentationml.slideLayou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charts/colors6.xml" ContentType="application/vnd.ms-office.chartcolorstyle+xml"/>
  <Override PartName="/ppt/charts/style6.xml" ContentType="application/vnd.ms-office.chartstyle+xml"/>
  <Override PartName="/ppt/charts/chart5.xml" ContentType="application/vnd.openxmlformats-officedocument.drawingml.chart+xml"/>
  <Override PartName="/ppt/theme/theme3.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Override3.xml" ContentType="application/vnd.openxmlformats-officedocument.themeOverride+xml"/>
  <Override PartName="/ppt/charts/colors5.xml" ContentType="application/vnd.ms-office.chartcolorstyle+xml"/>
  <Override PartName="/ppt/charts/style5.xml" ContentType="application/vnd.ms-office.chartstyle+xml"/>
  <Override PartName="/ppt/charts/chart4.xml" ContentType="application/vnd.openxmlformats-officedocument.drawingml.chart+xml"/>
  <Override PartName="/ppt/charts/colors4.xml" ContentType="application/vnd.ms-office.chartcolorstyle+xml"/>
  <Override PartName="/ppt/charts/style4.xml" ContentType="application/vnd.ms-office.chartstyle+xml"/>
  <Override PartName="/ppt/charts/chartEx1.xml" ContentType="application/vnd.ms-office.chartex+xml"/>
  <Override PartName="/ppt/theme/themeOverride2.xml" ContentType="application/vnd.openxmlformats-officedocument.themeOverride+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theme/theme1.xml" ContentType="application/vnd.openxmlformats-officedocument.theme+xml"/>
  <Override PartName="/ppt/charts/colors2.xml" ContentType="application/vnd.ms-office.chartcolorstyl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harts/style2.xml" ContentType="application/vnd.ms-office.chartstyle+xml"/>
  <Override PartName="/ppt/charts/chart2.xml" ContentType="application/vnd.openxmlformats-officedocument.drawingml.chart+xml"/>
  <Override PartName="/ppt/theme/themeOverride1.xml" ContentType="application/vnd.openxmlformats-officedocument.themeOverrid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43"/>
  </p:notesMasterIdLst>
  <p:handoutMasterIdLst>
    <p:handoutMasterId r:id="rId44"/>
  </p:handoutMasterIdLst>
  <p:sldIdLst>
    <p:sldId id="330" r:id="rId3"/>
    <p:sldId id="1532" r:id="rId4"/>
    <p:sldId id="1524" r:id="rId5"/>
    <p:sldId id="1535" r:id="rId6"/>
    <p:sldId id="1083" r:id="rId7"/>
    <p:sldId id="1518" r:id="rId8"/>
    <p:sldId id="386" r:id="rId9"/>
    <p:sldId id="1503" r:id="rId10"/>
    <p:sldId id="332" r:id="rId11"/>
    <p:sldId id="339" r:id="rId12"/>
    <p:sldId id="276" r:id="rId13"/>
    <p:sldId id="1881" r:id="rId14"/>
    <p:sldId id="1063" r:id="rId15"/>
    <p:sldId id="655" r:id="rId16"/>
    <p:sldId id="1040" r:id="rId17"/>
    <p:sldId id="1064" r:id="rId18"/>
    <p:sldId id="1533" r:id="rId19"/>
    <p:sldId id="1531" r:id="rId20"/>
    <p:sldId id="1534" r:id="rId21"/>
    <p:sldId id="320" r:id="rId22"/>
    <p:sldId id="1509" r:id="rId23"/>
    <p:sldId id="1525" r:id="rId24"/>
    <p:sldId id="1512" r:id="rId25"/>
    <p:sldId id="820" r:id="rId26"/>
    <p:sldId id="967" r:id="rId27"/>
    <p:sldId id="978" r:id="rId28"/>
    <p:sldId id="980" r:id="rId29"/>
    <p:sldId id="1514" r:id="rId30"/>
    <p:sldId id="1082" r:id="rId31"/>
    <p:sldId id="336" r:id="rId32"/>
    <p:sldId id="1882" r:id="rId33"/>
    <p:sldId id="1879" r:id="rId34"/>
    <p:sldId id="366" r:id="rId35"/>
    <p:sldId id="1877" r:id="rId36"/>
    <p:sldId id="256" r:id="rId37"/>
    <p:sldId id="1880" r:id="rId38"/>
    <p:sldId id="323" r:id="rId39"/>
    <p:sldId id="1878" r:id="rId40"/>
    <p:sldId id="1519" r:id="rId41"/>
    <p:sldId id="296"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INIOU Valérie" initials="QV" lastIdx="16" clrIdx="0">
    <p:extLst>
      <p:ext uri="{19B8F6BF-5375-455C-9EA6-DF929625EA0E}">
        <p15:presenceInfo xmlns:p15="http://schemas.microsoft.com/office/powerpoint/2012/main" userId="S-1-5-21-3163637644-1603862540-193579974-77608" providerId="AD"/>
      </p:ext>
    </p:extLst>
  </p:cmAuthor>
  <p:cmAuthor id="2" name="MARCHAL David" initials="MD" lastIdx="11" clrIdx="1">
    <p:extLst>
      <p:ext uri="{19B8F6BF-5375-455C-9EA6-DF929625EA0E}">
        <p15:presenceInfo xmlns:p15="http://schemas.microsoft.com/office/powerpoint/2012/main" userId="S-1-5-21-3163637644-1603862540-193579974-29825" providerId="AD"/>
      </p:ext>
    </p:extLst>
  </p:cmAuthor>
  <p:cmAuthor id="3" name="BERGEY Jean-Louis" initials="BJ" lastIdx="7" clrIdx="2">
    <p:extLst>
      <p:ext uri="{19B8F6BF-5375-455C-9EA6-DF929625EA0E}">
        <p15:presenceInfo xmlns:p15="http://schemas.microsoft.com/office/powerpoint/2012/main" userId="S-1-5-21-3163637644-1603862540-193579974-12483" providerId="AD"/>
      </p:ext>
    </p:extLst>
  </p:cmAuthor>
  <p:cmAuthor id="4" name="MARCHAL David" initials="MD [2]" lastIdx="1" clrIdx="3">
    <p:extLst>
      <p:ext uri="{19B8F6BF-5375-455C-9EA6-DF929625EA0E}">
        <p15:presenceInfo xmlns:p15="http://schemas.microsoft.com/office/powerpoint/2012/main" userId="MARCHAL Davi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82D"/>
    <a:srgbClr val="76B145"/>
    <a:srgbClr val="982C7F"/>
    <a:srgbClr val="5487C2"/>
    <a:srgbClr val="282474"/>
    <a:srgbClr val="8B2974"/>
    <a:srgbClr val="F18C5A"/>
    <a:srgbClr val="E9672C"/>
    <a:srgbClr val="99CC00"/>
    <a:srgbClr val="9BB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AE2D79-C13C-4660-9C79-BA5BDA88FD46}" v="16" dt="2024-01-17T22:02:50.44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38" autoAdjust="0"/>
    <p:restoredTop sz="86225" autoAdjust="0"/>
  </p:normalViewPr>
  <p:slideViewPr>
    <p:cSldViewPr snapToGrid="0">
      <p:cViewPr varScale="1">
        <p:scale>
          <a:sx n="97" d="100"/>
          <a:sy n="97" d="100"/>
        </p:scale>
        <p:origin x="816" y="192"/>
      </p:cViewPr>
      <p:guideLst/>
    </p:cSldViewPr>
  </p:slideViewPr>
  <p:notesTextViewPr>
    <p:cViewPr>
      <p:scale>
        <a:sx n="1" d="1"/>
        <a:sy n="1" d="1"/>
      </p:scale>
      <p:origin x="0" y="0"/>
    </p:cViewPr>
  </p:notesTextViewPr>
  <p:sorterViewPr>
    <p:cViewPr>
      <p:scale>
        <a:sx n="66" d="100"/>
        <a:sy n="66" d="100"/>
      </p:scale>
      <p:origin x="0" y="-7224"/>
    </p:cViewPr>
  </p:sorterViewPr>
  <p:notesViewPr>
    <p:cSldViewPr snapToGrid="0">
      <p:cViewPr>
        <p:scale>
          <a:sx n="80" d="100"/>
          <a:sy n="80" d="100"/>
        </p:scale>
        <p:origin x="1992"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3" Type="http://schemas.openxmlformats.org/officeDocument/2006/relationships/customXml" Target="../customXml/item3.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52"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customXml" Target="../customXml/item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oleObject" Target="https://ademecloud-my.sharepoint.com/personal/jean-louis_bergey_ademe_fr/Documents/Dossier%20de%20travail/Domaines/Prospective/Visions%20&#233;nergie%20ressources%202050/Communication/int&#233;grales%20&#233;mission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Feuille_de_calcul_Microsoft_Excel1.xlsx"/></Relationships>
</file>

<file path=ppt/charts/_rels/chart5.xml.rels><?xml version="1.0" encoding="UTF-8" standalone="yes"?>
<Relationships xmlns="http://schemas.openxmlformats.org/package/2006/relationships"><Relationship Id="rId3" Type="http://schemas.openxmlformats.org/officeDocument/2006/relationships/oleObject" Target="file:///C:\Users\chateaul\Documents\_Laurent\Interne\Prospective\Chapitres-PER\Bilan-artif-v2.xlsx" TargetMode="External"/><Relationship Id="rId2" Type="http://schemas.microsoft.com/office/2011/relationships/chartColorStyle" Target="colors6.xml"/><Relationship Id="rId1" Type="http://schemas.microsoft.com/office/2011/relationships/chartStyle" Target="style6.xml"/></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https://ademecloud-my.sharepoint.com/personal/jean-louis_bergey_ademe_fr/Documents/Visions%202050%20Livrable%20principal/10.%20RE%20et%20Synth&#232;se%20V2/indicateurs%20pour%20RE%20V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2518920651093"/>
          <c:y val="0.17928975693980406"/>
          <c:w val="0.53251903371386489"/>
          <c:h val="0.65763906037628506"/>
        </c:manualLayout>
      </c:layout>
      <c:doughnutChart>
        <c:varyColors val="1"/>
        <c:ser>
          <c:idx val="0"/>
          <c:order val="0"/>
          <c:spPr>
            <a:ln>
              <a:noFill/>
            </a:ln>
          </c:spPr>
          <c:explosion val="4"/>
          <c:dPt>
            <c:idx val="0"/>
            <c:bubble3D val="0"/>
            <c:spPr>
              <a:solidFill>
                <a:schemeClr val="bg2">
                  <a:lumMod val="50000"/>
                </a:schemeClr>
              </a:solidFill>
              <a:ln w="19050">
                <a:noFill/>
              </a:ln>
              <a:effectLst/>
            </c:spPr>
            <c:extLst>
              <c:ext xmlns:c16="http://schemas.microsoft.com/office/drawing/2014/chart" uri="{C3380CC4-5D6E-409C-BE32-E72D297353CC}">
                <c16:uniqueId val="{00000001-9EB9-401C-9E92-0EB68FE8F202}"/>
              </c:ext>
            </c:extLst>
          </c:dPt>
          <c:dPt>
            <c:idx val="1"/>
            <c:bubble3D val="0"/>
            <c:spPr>
              <a:solidFill>
                <a:srgbClr val="7030A0"/>
              </a:solidFill>
              <a:ln w="19050">
                <a:noFill/>
              </a:ln>
              <a:effectLst/>
            </c:spPr>
            <c:extLst>
              <c:ext xmlns:c16="http://schemas.microsoft.com/office/drawing/2014/chart" uri="{C3380CC4-5D6E-409C-BE32-E72D297353CC}">
                <c16:uniqueId val="{00000003-9EB9-401C-9E92-0EB68FE8F202}"/>
              </c:ext>
            </c:extLst>
          </c:dPt>
          <c:dPt>
            <c:idx val="2"/>
            <c:bubble3D val="0"/>
            <c:spPr>
              <a:solidFill>
                <a:srgbClr val="0070C0"/>
              </a:solidFill>
              <a:ln w="19050">
                <a:noFill/>
              </a:ln>
              <a:effectLst/>
            </c:spPr>
            <c:extLst>
              <c:ext xmlns:c16="http://schemas.microsoft.com/office/drawing/2014/chart" uri="{C3380CC4-5D6E-409C-BE32-E72D297353CC}">
                <c16:uniqueId val="{00000005-9EB9-401C-9E92-0EB68FE8F202}"/>
              </c:ext>
            </c:extLst>
          </c:dPt>
          <c:dPt>
            <c:idx val="3"/>
            <c:bubble3D val="0"/>
            <c:spPr>
              <a:solidFill>
                <a:srgbClr val="92D050"/>
              </a:solidFill>
              <a:ln w="19050">
                <a:noFill/>
              </a:ln>
              <a:effectLst/>
            </c:spPr>
            <c:extLst>
              <c:ext xmlns:c16="http://schemas.microsoft.com/office/drawing/2014/chart" uri="{C3380CC4-5D6E-409C-BE32-E72D297353CC}">
                <c16:uniqueId val="{00000007-9EB9-401C-9E92-0EB68FE8F202}"/>
              </c:ext>
            </c:extLst>
          </c:dPt>
          <c:dPt>
            <c:idx val="4"/>
            <c:bubble3D val="0"/>
            <c:spPr>
              <a:solidFill>
                <a:srgbClr val="00B050"/>
              </a:solidFill>
              <a:ln w="19050">
                <a:noFill/>
              </a:ln>
              <a:effectLst/>
            </c:spPr>
            <c:extLst>
              <c:ext xmlns:c16="http://schemas.microsoft.com/office/drawing/2014/chart" uri="{C3380CC4-5D6E-409C-BE32-E72D297353CC}">
                <c16:uniqueId val="{00000009-9EB9-401C-9E92-0EB68FE8F202}"/>
              </c:ext>
            </c:extLst>
          </c:dPt>
          <c:dPt>
            <c:idx val="5"/>
            <c:bubble3D val="0"/>
            <c:spPr>
              <a:solidFill>
                <a:sysClr val="window" lastClr="FFFFFF">
                  <a:lumMod val="50000"/>
                </a:sysClr>
              </a:solidFill>
              <a:ln w="19050">
                <a:noFill/>
              </a:ln>
              <a:effectLst/>
            </c:spPr>
            <c:extLst>
              <c:ext xmlns:c16="http://schemas.microsoft.com/office/drawing/2014/chart" uri="{C3380CC4-5D6E-409C-BE32-E72D297353CC}">
                <c16:uniqueId val="{0000000B-9EB9-401C-9E92-0EB68FE8F202}"/>
              </c:ext>
            </c:extLst>
          </c:dPt>
          <c:dPt>
            <c:idx val="6"/>
            <c:bubble3D val="0"/>
            <c:spPr>
              <a:solidFill>
                <a:schemeClr val="accent4">
                  <a:lumMod val="50000"/>
                </a:schemeClr>
              </a:solidFill>
              <a:ln w="19050">
                <a:noFill/>
              </a:ln>
              <a:effectLst/>
            </c:spPr>
            <c:extLst>
              <c:ext xmlns:c16="http://schemas.microsoft.com/office/drawing/2014/chart" uri="{C3380CC4-5D6E-409C-BE32-E72D297353CC}">
                <c16:uniqueId val="{0000000D-9EB9-401C-9E92-0EB68FE8F202}"/>
              </c:ext>
            </c:extLst>
          </c:dPt>
          <c:dPt>
            <c:idx val="7"/>
            <c:bubble3D val="0"/>
            <c:spPr>
              <a:solidFill>
                <a:schemeClr val="tx1">
                  <a:lumMod val="95000"/>
                  <a:lumOff val="5000"/>
                </a:schemeClr>
              </a:solidFill>
              <a:ln w="19050">
                <a:noFill/>
              </a:ln>
              <a:effectLst/>
            </c:spPr>
            <c:extLst>
              <c:ext xmlns:c16="http://schemas.microsoft.com/office/drawing/2014/chart" uri="{C3380CC4-5D6E-409C-BE32-E72D297353CC}">
                <c16:uniqueId val="{0000000F-9EB9-401C-9E92-0EB68FE8F202}"/>
              </c:ext>
            </c:extLst>
          </c:dPt>
          <c:dLbls>
            <c:dLbl>
              <c:idx val="0"/>
              <c:layout>
                <c:manualLayout>
                  <c:x val="-0.1391919719365301"/>
                  <c:y val="-0.14928914073569061"/>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layout>
                    <c:manualLayout>
                      <c:w val="0.32851951912945992"/>
                      <c:h val="0.13248885653719336"/>
                    </c:manualLayout>
                  </c15:layout>
                </c:ext>
                <c:ext xmlns:c16="http://schemas.microsoft.com/office/drawing/2014/chart" uri="{C3380CC4-5D6E-409C-BE32-E72D297353CC}">
                  <c16:uniqueId val="{00000001-9EB9-401C-9E92-0EB68FE8F202}"/>
                </c:ext>
              </c:extLst>
            </c:dLbl>
            <c:dLbl>
              <c:idx val="1"/>
              <c:layout>
                <c:manualLayout>
                  <c:x val="3.2081903386219309E-3"/>
                  <c:y val="-1.3066243176897141E-3"/>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fld id="{B73939F7-60AF-480F-B90C-6C4DD7E0BC54}" type="CATEGORYNAME">
                      <a:rPr lang="en-US" sz="1600">
                        <a:solidFill>
                          <a:schemeClr val="bg1"/>
                        </a:solidFill>
                      </a:rPr>
                      <a:pPr>
                        <a:defRPr sz="1600" b="1">
                          <a:solidFill>
                            <a:schemeClr val="bg1"/>
                          </a:solidFill>
                        </a:defRPr>
                      </a:pPr>
                      <a:t>[NOM DE CATÉGORIE]</a:t>
                    </a:fld>
                    <a:r>
                      <a:rPr lang="en-US" sz="1600" baseline="0">
                        <a:solidFill>
                          <a:schemeClr val="bg1"/>
                        </a:solidFill>
                      </a:rPr>
                      <a:t>
</a:t>
                    </a:r>
                    <a:fld id="{C83D8681-BB02-4761-A1D3-F3F5F3687958}" type="PERCENTAGE">
                      <a:rPr lang="en-US" sz="1600" baseline="0">
                        <a:solidFill>
                          <a:schemeClr val="bg1"/>
                        </a:solidFill>
                      </a:rPr>
                      <a:pPr>
                        <a:defRPr sz="1600" b="1">
                          <a:solidFill>
                            <a:schemeClr val="bg1"/>
                          </a:solidFill>
                        </a:defRPr>
                      </a:pPr>
                      <a:t>[POURCENTAGE]</a:t>
                    </a:fld>
                    <a:endParaRPr lang="en-US" sz="1600" baseline="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layout>
                    <c:manualLayout>
                      <c:w val="0.1711488031642231"/>
                      <c:h val="0.18250559603688735"/>
                    </c:manualLayout>
                  </c15:layout>
                  <c15:dlblFieldTable/>
                  <c15:showDataLabelsRange val="0"/>
                </c:ext>
                <c:ext xmlns:c16="http://schemas.microsoft.com/office/drawing/2014/chart" uri="{C3380CC4-5D6E-409C-BE32-E72D297353CC}">
                  <c16:uniqueId val="{00000003-9EB9-401C-9E92-0EB68FE8F202}"/>
                </c:ext>
              </c:extLst>
            </c:dLbl>
            <c:dLbl>
              <c:idx val="2"/>
              <c:layout>
                <c:manualLayout>
                  <c:x val="0.14804941849885805"/>
                  <c:y val="-6.4275828451219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EB9-401C-9E92-0EB68FE8F202}"/>
                </c:ext>
              </c:extLst>
            </c:dLbl>
            <c:dLbl>
              <c:idx val="3"/>
              <c:layout>
                <c:manualLayout>
                  <c:x val="0.15165866961438695"/>
                  <c:y val="2.342682874943134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EB9-401C-9E92-0EB68FE8F202}"/>
                </c:ext>
              </c:extLst>
            </c:dLbl>
            <c:dLbl>
              <c:idx val="4"/>
              <c:layout>
                <c:manualLayout>
                  <c:x val="0.13329967243497876"/>
                  <c:y val="5.372856923623781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EB9-401C-9E92-0EB68FE8F202}"/>
                </c:ext>
              </c:extLst>
            </c:dLbl>
            <c:dLbl>
              <c:idx val="5"/>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fr-FR"/>
                </a:p>
              </c:txPr>
              <c:showLegendKey val="0"/>
              <c:showVal val="0"/>
              <c:showCatName val="1"/>
              <c:showSerName val="0"/>
              <c:showPercent val="1"/>
              <c:showBubbleSize val="0"/>
              <c:extLst>
                <c:ext xmlns:c16="http://schemas.microsoft.com/office/drawing/2014/chart" uri="{C3380CC4-5D6E-409C-BE32-E72D297353CC}">
                  <c16:uniqueId val="{0000000B-9EB9-401C-9E92-0EB68FE8F202}"/>
                </c:ext>
              </c:extLst>
            </c:dLbl>
            <c:dLbl>
              <c:idx val="6"/>
              <c:layout>
                <c:manualLayout>
                  <c:x val="0.1380696475843004"/>
                  <c:y val="0.11011200529382978"/>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fr-FR"/>
                </a:p>
              </c:txPr>
              <c:showLegendKey val="0"/>
              <c:showVal val="0"/>
              <c:showCatName val="1"/>
              <c:showSerName val="0"/>
              <c:showPercent val="1"/>
              <c:showBubbleSize val="0"/>
              <c:extLst>
                <c:ext xmlns:c15="http://schemas.microsoft.com/office/drawing/2012/chart" uri="{CE6537A1-D6FC-4f65-9D91-7224C49458BB}">
                  <c15:layout>
                    <c:manualLayout>
                      <c:w val="0.28716666666666668"/>
                      <c:h val="0.16645851560221639"/>
                    </c:manualLayout>
                  </c15:layout>
                </c:ext>
                <c:ext xmlns:c16="http://schemas.microsoft.com/office/drawing/2014/chart" uri="{C3380CC4-5D6E-409C-BE32-E72D297353CC}">
                  <c16:uniqueId val="{0000000D-9EB9-401C-9E92-0EB68FE8F202}"/>
                </c:ext>
              </c:extLst>
            </c:dLbl>
            <c:dLbl>
              <c:idx val="7"/>
              <c:layout>
                <c:manualLayout>
                  <c:x val="-0.19338126715133314"/>
                  <c:y val="-5.6941040377914053E-2"/>
                </c:manualLayout>
              </c:layout>
              <c:showLegendKey val="0"/>
              <c:showVal val="0"/>
              <c:showCatName val="1"/>
              <c:showSerName val="0"/>
              <c:showPercent val="1"/>
              <c:showBubbleSize val="0"/>
              <c:extLst>
                <c:ext xmlns:c15="http://schemas.microsoft.com/office/drawing/2012/chart" uri="{CE6537A1-D6FC-4f65-9D91-7224C49458BB}">
                  <c15:layout>
                    <c:manualLayout>
                      <c:w val="0.12098459584339254"/>
                      <c:h val="7.892484736822257E-2"/>
                    </c:manualLayout>
                  </c15:layout>
                </c:ext>
                <c:ext xmlns:c16="http://schemas.microsoft.com/office/drawing/2014/chart" uri="{C3380CC4-5D6E-409C-BE32-E72D297353CC}">
                  <c16:uniqueId val="{0000000F-9EB9-401C-9E92-0EB68FE8F20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'[bilanEF_France_2022_calculs.xlsx]2022'!$A$4:$A$11</c:f>
              <c:strCache>
                <c:ptCount val="8"/>
                <c:pt idx="0">
                  <c:v>électricité au gaz fioul charbon</c:v>
                </c:pt>
                <c:pt idx="1">
                  <c:v>nucléaire</c:v>
                </c:pt>
                <c:pt idx="2">
                  <c:v>EnR électriques</c:v>
                </c:pt>
                <c:pt idx="3">
                  <c:v>EnRR thermiques</c:v>
                </c:pt>
                <c:pt idx="4">
                  <c:v>gaz EnR</c:v>
                </c:pt>
                <c:pt idx="5">
                  <c:v>gaz</c:v>
                </c:pt>
                <c:pt idx="6">
                  <c:v>produits pétroliers</c:v>
                </c:pt>
                <c:pt idx="7">
                  <c:v>charbon</c:v>
                </c:pt>
              </c:strCache>
            </c:strRef>
          </c:cat>
          <c:val>
            <c:numRef>
              <c:f>'[bilanEF_France_2022_calculs.xlsx]2022'!$B$4:$B$11</c:f>
              <c:numCache>
                <c:formatCode>0</c:formatCode>
                <c:ptCount val="8"/>
                <c:pt idx="0">
                  <c:v>43.803000000000004</c:v>
                </c:pt>
                <c:pt idx="1">
                  <c:v>259.47000000000003</c:v>
                </c:pt>
                <c:pt idx="2">
                  <c:v>110.53699999999999</c:v>
                </c:pt>
                <c:pt idx="3">
                  <c:v>210.4</c:v>
                </c:pt>
                <c:pt idx="4" formatCode="General">
                  <c:v>6</c:v>
                </c:pt>
                <c:pt idx="5" formatCode="General">
                  <c:v>288</c:v>
                </c:pt>
                <c:pt idx="6" formatCode="General">
                  <c:v>711</c:v>
                </c:pt>
                <c:pt idx="7" formatCode="General">
                  <c:v>14</c:v>
                </c:pt>
              </c:numCache>
            </c:numRef>
          </c:val>
          <c:extLst>
            <c:ext xmlns:c16="http://schemas.microsoft.com/office/drawing/2014/chart" uri="{C3380CC4-5D6E-409C-BE32-E72D297353CC}">
              <c16:uniqueId val="{00000010-9EB9-401C-9E92-0EB68FE8F202}"/>
            </c:ext>
          </c:extLst>
        </c:ser>
        <c:dLbls>
          <c:showLegendKey val="0"/>
          <c:showVal val="0"/>
          <c:showCatName val="0"/>
          <c:showSerName val="0"/>
          <c:showPercent val="0"/>
          <c:showBubbleSize val="0"/>
          <c:showLeaderLines val="1"/>
        </c:dLbls>
        <c:firstSliceAng val="322"/>
        <c:holeSize val="6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lumMod val="15000"/>
          <a:lumOff val="85000"/>
        </a:schemeClr>
      </a:solidFill>
      <a:round/>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Feuil2!$E$5</c:f>
              <c:strCache>
                <c:ptCount val="1"/>
                <c:pt idx="0">
                  <c:v>S1</c:v>
                </c:pt>
              </c:strCache>
            </c:strRef>
          </c:tx>
          <c:spPr>
            <a:solidFill>
              <a:srgbClr val="6192CC"/>
            </a:solidFill>
            <a:ln>
              <a:noFill/>
            </a:ln>
            <a:effectLst/>
          </c:spPr>
          <c:invertIfNegative val="0"/>
          <c:cat>
            <c:strRef>
              <c:f>(Feuil2!$C$6,Feuil2!$C$8:$C$10)</c:f>
              <c:strCache>
                <c:ptCount val="4"/>
                <c:pt idx="0">
                  <c:v>Consommation de viande</c:v>
                </c:pt>
                <c:pt idx="1">
                  <c:v>Nombre constructions neuves</c:v>
                </c:pt>
                <c:pt idx="2">
                  <c:v>Ventes de véhicules neufs</c:v>
                </c:pt>
                <c:pt idx="3">
                  <c:v>Production industrielle en volume</c:v>
                </c:pt>
              </c:strCache>
              <c:extLst/>
            </c:strRef>
          </c:cat>
          <c:val>
            <c:numRef>
              <c:f>(Feuil2!$E$6,Feuil2!$E$8:$E$10)</c:f>
              <c:numCache>
                <c:formatCode>General</c:formatCode>
                <c:ptCount val="4"/>
                <c:pt idx="0">
                  <c:v>30</c:v>
                </c:pt>
                <c:pt idx="1">
                  <c:v>31</c:v>
                </c:pt>
                <c:pt idx="2">
                  <c:v>56</c:v>
                </c:pt>
                <c:pt idx="3">
                  <c:v>62</c:v>
                </c:pt>
              </c:numCache>
              <c:extLst/>
            </c:numRef>
          </c:val>
          <c:extLst>
            <c:ext xmlns:c16="http://schemas.microsoft.com/office/drawing/2014/chart" uri="{C3380CC4-5D6E-409C-BE32-E72D297353CC}">
              <c16:uniqueId val="{00000000-D98D-4CDC-990E-5F50E8217700}"/>
            </c:ext>
          </c:extLst>
        </c:ser>
        <c:ser>
          <c:idx val="2"/>
          <c:order val="2"/>
          <c:tx>
            <c:strRef>
              <c:f>Feuil2!$F$5</c:f>
              <c:strCache>
                <c:ptCount val="1"/>
                <c:pt idx="0">
                  <c:v>S2</c:v>
                </c:pt>
              </c:strCache>
            </c:strRef>
          </c:tx>
          <c:spPr>
            <a:solidFill>
              <a:srgbClr val="7030A0"/>
            </a:solidFill>
            <a:ln>
              <a:noFill/>
            </a:ln>
            <a:effectLst/>
          </c:spPr>
          <c:invertIfNegative val="0"/>
          <c:cat>
            <c:strRef>
              <c:f>(Feuil2!$C$6,Feuil2!$C$8:$C$10)</c:f>
              <c:strCache>
                <c:ptCount val="4"/>
                <c:pt idx="0">
                  <c:v>Consommation de viande</c:v>
                </c:pt>
                <c:pt idx="1">
                  <c:v>Nombre constructions neuves</c:v>
                </c:pt>
                <c:pt idx="2">
                  <c:v>Ventes de véhicules neufs</c:v>
                </c:pt>
                <c:pt idx="3">
                  <c:v>Production industrielle en volume</c:v>
                </c:pt>
              </c:strCache>
              <c:extLst/>
            </c:strRef>
          </c:cat>
          <c:val>
            <c:numRef>
              <c:f>(Feuil2!$F$6,Feuil2!$F$8:$F$10)</c:f>
              <c:numCache>
                <c:formatCode>General</c:formatCode>
                <c:ptCount val="4"/>
                <c:pt idx="0">
                  <c:v>50</c:v>
                </c:pt>
                <c:pt idx="1">
                  <c:v>41</c:v>
                </c:pt>
                <c:pt idx="2">
                  <c:v>71</c:v>
                </c:pt>
                <c:pt idx="3">
                  <c:v>74</c:v>
                </c:pt>
              </c:numCache>
              <c:extLst/>
            </c:numRef>
          </c:val>
          <c:extLst>
            <c:ext xmlns:c16="http://schemas.microsoft.com/office/drawing/2014/chart" uri="{C3380CC4-5D6E-409C-BE32-E72D297353CC}">
              <c16:uniqueId val="{00000001-D98D-4CDC-990E-5F50E8217700}"/>
            </c:ext>
          </c:extLst>
        </c:ser>
        <c:ser>
          <c:idx val="3"/>
          <c:order val="3"/>
          <c:tx>
            <c:strRef>
              <c:f>Feuil2!$G$5</c:f>
              <c:strCache>
                <c:ptCount val="1"/>
                <c:pt idx="0">
                  <c:v>S3</c:v>
                </c:pt>
              </c:strCache>
            </c:strRef>
          </c:tx>
          <c:spPr>
            <a:solidFill>
              <a:srgbClr val="7AB145"/>
            </a:solidFill>
            <a:ln>
              <a:noFill/>
            </a:ln>
            <a:effectLst/>
          </c:spPr>
          <c:invertIfNegative val="0"/>
          <c:cat>
            <c:strRef>
              <c:f>(Feuil2!$C$6,Feuil2!$C$8:$C$10)</c:f>
              <c:strCache>
                <c:ptCount val="4"/>
                <c:pt idx="0">
                  <c:v>Consommation de viande</c:v>
                </c:pt>
                <c:pt idx="1">
                  <c:v>Nombre constructions neuves</c:v>
                </c:pt>
                <c:pt idx="2">
                  <c:v>Ventes de véhicules neufs</c:v>
                </c:pt>
                <c:pt idx="3">
                  <c:v>Production industrielle en volume</c:v>
                </c:pt>
              </c:strCache>
              <c:extLst/>
            </c:strRef>
          </c:cat>
          <c:val>
            <c:numRef>
              <c:f>(Feuil2!$G$6,Feuil2!$G$8:$G$10)</c:f>
              <c:numCache>
                <c:formatCode>General</c:formatCode>
                <c:ptCount val="4"/>
                <c:pt idx="0">
                  <c:v>70</c:v>
                </c:pt>
                <c:pt idx="1">
                  <c:v>97</c:v>
                </c:pt>
                <c:pt idx="2">
                  <c:v>99</c:v>
                </c:pt>
                <c:pt idx="3">
                  <c:v>86</c:v>
                </c:pt>
              </c:numCache>
              <c:extLst/>
            </c:numRef>
          </c:val>
          <c:extLst>
            <c:ext xmlns:c16="http://schemas.microsoft.com/office/drawing/2014/chart" uri="{C3380CC4-5D6E-409C-BE32-E72D297353CC}">
              <c16:uniqueId val="{00000002-D98D-4CDC-990E-5F50E8217700}"/>
            </c:ext>
          </c:extLst>
        </c:ser>
        <c:ser>
          <c:idx val="4"/>
          <c:order val="4"/>
          <c:tx>
            <c:strRef>
              <c:f>Feuil2!$H$5</c:f>
              <c:strCache>
                <c:ptCount val="1"/>
                <c:pt idx="0">
                  <c:v>S4</c:v>
                </c:pt>
              </c:strCache>
            </c:strRef>
          </c:tx>
          <c:spPr>
            <a:solidFill>
              <a:schemeClr val="accent5"/>
            </a:solidFill>
            <a:ln>
              <a:noFill/>
            </a:ln>
            <a:effectLst/>
          </c:spPr>
          <c:invertIfNegative val="0"/>
          <c:cat>
            <c:strRef>
              <c:f>(Feuil2!$C$6,Feuil2!$C$8:$C$10)</c:f>
              <c:strCache>
                <c:ptCount val="4"/>
                <c:pt idx="0">
                  <c:v>Consommation de viande</c:v>
                </c:pt>
                <c:pt idx="1">
                  <c:v>Nombre constructions neuves</c:v>
                </c:pt>
                <c:pt idx="2">
                  <c:v>Ventes de véhicules neufs</c:v>
                </c:pt>
                <c:pt idx="3">
                  <c:v>Production industrielle en volume</c:v>
                </c:pt>
              </c:strCache>
              <c:extLst/>
            </c:strRef>
          </c:cat>
          <c:val>
            <c:numRef>
              <c:f>(Feuil2!$H$6,Feuil2!$H$8:$H$10)</c:f>
              <c:numCache>
                <c:formatCode>General</c:formatCode>
                <c:ptCount val="4"/>
                <c:pt idx="0">
                  <c:v>90</c:v>
                </c:pt>
                <c:pt idx="1">
                  <c:v>78</c:v>
                </c:pt>
                <c:pt idx="2">
                  <c:v>120</c:v>
                </c:pt>
                <c:pt idx="3">
                  <c:v>98</c:v>
                </c:pt>
              </c:numCache>
              <c:extLst/>
            </c:numRef>
          </c:val>
          <c:extLst>
            <c:ext xmlns:c16="http://schemas.microsoft.com/office/drawing/2014/chart" uri="{C3380CC4-5D6E-409C-BE32-E72D297353CC}">
              <c16:uniqueId val="{00000003-D98D-4CDC-990E-5F50E8217700}"/>
            </c:ext>
          </c:extLst>
        </c:ser>
        <c:dLbls>
          <c:showLegendKey val="0"/>
          <c:showVal val="0"/>
          <c:showCatName val="0"/>
          <c:showSerName val="0"/>
          <c:showPercent val="0"/>
          <c:showBubbleSize val="0"/>
        </c:dLbls>
        <c:gapWidth val="219"/>
        <c:overlap val="-27"/>
        <c:axId val="1033136448"/>
        <c:axId val="1033139360"/>
        <c:extLst>
          <c:ext xmlns:c15="http://schemas.microsoft.com/office/drawing/2012/chart" uri="{02D57815-91ED-43cb-92C2-25804820EDAC}">
            <c15:filteredBarSeries>
              <c15:ser>
                <c:idx val="0"/>
                <c:order val="0"/>
                <c:tx>
                  <c:strRef>
                    <c:extLst>
                      <c:ext uri="{02D57815-91ED-43cb-92C2-25804820EDAC}">
                        <c15:formulaRef>
                          <c15:sqref>Feuil2!$D$5</c15:sqref>
                        </c15:formulaRef>
                      </c:ext>
                    </c:extLst>
                    <c:strCache>
                      <c:ptCount val="1"/>
                      <c:pt idx="0">
                        <c:v>2015/2019</c:v>
                      </c:pt>
                    </c:strCache>
                  </c:strRef>
                </c:tx>
                <c:spPr>
                  <a:solidFill>
                    <a:schemeClr val="accent1"/>
                  </a:solidFill>
                  <a:ln>
                    <a:noFill/>
                  </a:ln>
                  <a:effectLst/>
                </c:spPr>
                <c:invertIfNegative val="0"/>
                <c:cat>
                  <c:strRef>
                    <c:extLst>
                      <c:ext uri="{02D57815-91ED-43cb-92C2-25804820EDAC}">
                        <c15:formulaRef>
                          <c15:sqref>(Feuil2!$C$6,Feuil2!$C$8:$C$10)</c15:sqref>
                        </c15:formulaRef>
                      </c:ext>
                    </c:extLst>
                    <c:strCache>
                      <c:ptCount val="4"/>
                      <c:pt idx="0">
                        <c:v>Consommation de viande</c:v>
                      </c:pt>
                      <c:pt idx="1">
                        <c:v>Nombre constructions neuves</c:v>
                      </c:pt>
                      <c:pt idx="2">
                        <c:v>Ventes de véhicules neufs</c:v>
                      </c:pt>
                      <c:pt idx="3">
                        <c:v>Production industrielle en volume</c:v>
                      </c:pt>
                    </c:strCache>
                  </c:strRef>
                </c:cat>
                <c:val>
                  <c:numRef>
                    <c:extLst>
                      <c:ext uri="{02D57815-91ED-43cb-92C2-25804820EDAC}">
                        <c15:formulaRef>
                          <c15:sqref>(Feuil2!$D$6,Feuil2!$D$8:$D$10)</c15:sqref>
                        </c15:formulaRef>
                      </c:ext>
                    </c:extLst>
                    <c:numCache>
                      <c:formatCode>General</c:formatCode>
                      <c:ptCount val="4"/>
                      <c:pt idx="0">
                        <c:v>100</c:v>
                      </c:pt>
                      <c:pt idx="1">
                        <c:v>100</c:v>
                      </c:pt>
                      <c:pt idx="2">
                        <c:v>100</c:v>
                      </c:pt>
                      <c:pt idx="3">
                        <c:v>100</c:v>
                      </c:pt>
                    </c:numCache>
                  </c:numRef>
                </c:val>
                <c:extLst>
                  <c:ext xmlns:c16="http://schemas.microsoft.com/office/drawing/2014/chart" uri="{C3380CC4-5D6E-409C-BE32-E72D297353CC}">
                    <c16:uniqueId val="{00000004-D98D-4CDC-990E-5F50E8217700}"/>
                  </c:ext>
                </c:extLst>
              </c15:ser>
            </c15:filteredBarSeries>
          </c:ext>
        </c:extLst>
      </c:barChart>
      <c:catAx>
        <c:axId val="1033136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fr-FR"/>
          </a:p>
        </c:txPr>
        <c:crossAx val="1033139360"/>
        <c:crosses val="autoZero"/>
        <c:auto val="1"/>
        <c:lblAlgn val="ctr"/>
        <c:lblOffset val="100"/>
        <c:noMultiLvlLbl val="0"/>
      </c:catAx>
      <c:valAx>
        <c:axId val="1033139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033136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area3DChart>
        <c:grouping val="stacked"/>
        <c:varyColors val="0"/>
        <c:ser>
          <c:idx val="0"/>
          <c:order val="0"/>
          <c:tx>
            <c:strRef>
              <c:f>Feuil1!$E$6</c:f>
              <c:strCache>
                <c:ptCount val="1"/>
                <c:pt idx="0">
                  <c:v>2020-2030</c:v>
                </c:pt>
              </c:strCache>
            </c:strRef>
          </c:tx>
          <c:spPr>
            <a:solidFill>
              <a:srgbClr val="FF9940">
                <a:lumMod val="60000"/>
                <a:lumOff val="40000"/>
              </a:srgbClr>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FF0000"/>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Feuil1!$E$5:$H$5</c:f>
              <c:strCache>
                <c:ptCount val="4"/>
                <c:pt idx="0">
                  <c:v>S1</c:v>
                </c:pt>
                <c:pt idx="1">
                  <c:v>S2</c:v>
                </c:pt>
                <c:pt idx="2">
                  <c:v>S3</c:v>
                </c:pt>
                <c:pt idx="3">
                  <c:v>S4</c:v>
                </c:pt>
              </c:strCache>
            </c:strRef>
          </c:cat>
          <c:val>
            <c:numRef>
              <c:f>Feuil1!$E$10:$H$10</c:f>
              <c:numCache>
                <c:formatCode>General</c:formatCode>
                <c:ptCount val="4"/>
                <c:pt idx="0">
                  <c:v>3.02</c:v>
                </c:pt>
                <c:pt idx="1">
                  <c:v>3.08</c:v>
                </c:pt>
                <c:pt idx="2">
                  <c:v>3.33</c:v>
                </c:pt>
                <c:pt idx="3">
                  <c:v>3.69</c:v>
                </c:pt>
              </c:numCache>
            </c:numRef>
          </c:val>
          <c:extLst>
            <c:ext xmlns:c16="http://schemas.microsoft.com/office/drawing/2014/chart" uri="{C3380CC4-5D6E-409C-BE32-E72D297353CC}">
              <c16:uniqueId val="{00000000-5AA2-46F0-A282-8E90711E2478}"/>
            </c:ext>
          </c:extLst>
        </c:ser>
        <c:ser>
          <c:idx val="1"/>
          <c:order val="1"/>
          <c:tx>
            <c:strRef>
              <c:f>Feuil1!$E$12</c:f>
              <c:strCache>
                <c:ptCount val="1"/>
                <c:pt idx="0">
                  <c:v>2031-2050</c:v>
                </c:pt>
              </c:strCache>
            </c:strRef>
          </c:tx>
          <c:spPr>
            <a:solidFill>
              <a:schemeClr val="accent2"/>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Feuil1!$E$5:$H$5</c:f>
              <c:strCache>
                <c:ptCount val="4"/>
                <c:pt idx="0">
                  <c:v>S1</c:v>
                </c:pt>
                <c:pt idx="1">
                  <c:v>S2</c:v>
                </c:pt>
                <c:pt idx="2">
                  <c:v>S3</c:v>
                </c:pt>
                <c:pt idx="3">
                  <c:v>S4</c:v>
                </c:pt>
              </c:strCache>
            </c:strRef>
          </c:cat>
          <c:val>
            <c:numRef>
              <c:f>Feuil1!$E$16:$H$16</c:f>
              <c:numCache>
                <c:formatCode>General</c:formatCode>
                <c:ptCount val="4"/>
                <c:pt idx="0">
                  <c:v>1.2</c:v>
                </c:pt>
                <c:pt idx="1">
                  <c:v>1.43</c:v>
                </c:pt>
                <c:pt idx="2">
                  <c:v>2.0099999999999998</c:v>
                </c:pt>
                <c:pt idx="3">
                  <c:v>2.66</c:v>
                </c:pt>
              </c:numCache>
            </c:numRef>
          </c:val>
          <c:extLst>
            <c:ext xmlns:c16="http://schemas.microsoft.com/office/drawing/2014/chart" uri="{C3380CC4-5D6E-409C-BE32-E72D297353CC}">
              <c16:uniqueId val="{00000001-5AA2-46F0-A282-8E90711E2478}"/>
            </c:ext>
          </c:extLst>
        </c:ser>
        <c:dLbls>
          <c:showLegendKey val="0"/>
          <c:showVal val="1"/>
          <c:showCatName val="0"/>
          <c:showSerName val="0"/>
          <c:showPercent val="0"/>
          <c:showBubbleSize val="0"/>
        </c:dLbls>
        <c:axId val="1387066128"/>
        <c:axId val="1387064048"/>
        <c:axId val="0"/>
      </c:area3DChart>
      <c:catAx>
        <c:axId val="1387066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fr-FR"/>
          </a:p>
        </c:txPr>
        <c:crossAx val="1387064048"/>
        <c:crosses val="autoZero"/>
        <c:auto val="1"/>
        <c:lblAlgn val="ctr"/>
        <c:lblOffset val="100"/>
        <c:noMultiLvlLbl val="0"/>
      </c:catAx>
      <c:valAx>
        <c:axId val="13870640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fr-FR"/>
          </a:p>
        </c:txPr>
        <c:crossAx val="1387066128"/>
        <c:crosses val="autoZero"/>
        <c:crossBetween val="midCat"/>
        <c:majorUnit val="1"/>
      </c:valAx>
      <c:spPr>
        <a:noFill/>
        <a:ln>
          <a:noFill/>
        </a:ln>
        <a:effectLst/>
      </c:spPr>
    </c:plotArea>
    <c:legend>
      <c:legendPos val="b"/>
      <c:layout>
        <c:manualLayout>
          <c:xMode val="edge"/>
          <c:yMode val="edge"/>
          <c:x val="0.39195719939636137"/>
          <c:y val="0.91929305880553591"/>
          <c:w val="0.38815600502736625"/>
          <c:h val="5.5036494481527719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ysClr val="window" lastClr="FFFFFF">
        <a:lumMod val="95000"/>
      </a:sysClr>
    </a:solid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fr-FR" sz="1600" b="0" dirty="0">
                <a:latin typeface="Marianne" panose="02000000000000000000" pitchFamily="50" charset="0"/>
              </a:rPr>
              <a:t>Demande d'électricité en 2015 et en 2050</a:t>
            </a:r>
          </a:p>
        </c:rich>
      </c:tx>
      <c:layout>
        <c:manualLayout>
          <c:xMode val="edge"/>
          <c:yMode val="edge"/>
          <c:x val="0.15036117088003412"/>
          <c:y val="7.9908673404862438E-3"/>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stacked"/>
        <c:varyColors val="0"/>
        <c:ser>
          <c:idx val="0"/>
          <c:order val="0"/>
          <c:tx>
            <c:strRef>
              <c:f>Demande!$B$20</c:f>
              <c:strCache>
                <c:ptCount val="1"/>
                <c:pt idx="0">
                  <c:v>Industrie </c:v>
                </c:pt>
              </c:strCache>
            </c:strRef>
          </c:tx>
          <c:spPr>
            <a:solidFill>
              <a:schemeClr val="bg1">
                <a:lumMod val="85000"/>
              </a:schemeClr>
            </a:solidFill>
            <a:ln>
              <a:noFill/>
            </a:ln>
            <a:effectLst/>
          </c:spPr>
          <c:invertIfNegative val="0"/>
          <c:cat>
            <c:strRef>
              <c:f>Demande!$C$19:$H$19</c:f>
              <c:strCache>
                <c:ptCount val="5"/>
                <c:pt idx="0">
                  <c:v>2015</c:v>
                </c:pt>
                <c:pt idx="1">
                  <c:v>S1</c:v>
                </c:pt>
                <c:pt idx="2">
                  <c:v>S2</c:v>
                </c:pt>
                <c:pt idx="3">
                  <c:v>S3</c:v>
                </c:pt>
                <c:pt idx="4">
                  <c:v>S4</c:v>
                </c:pt>
              </c:strCache>
            </c:strRef>
          </c:cat>
          <c:val>
            <c:numRef>
              <c:f>Demande!$C$20:$H$20</c:f>
              <c:numCache>
                <c:formatCode>0.0</c:formatCode>
                <c:ptCount val="5"/>
                <c:pt idx="0" formatCode="General">
                  <c:v>119</c:v>
                </c:pt>
                <c:pt idx="1">
                  <c:v>69.292782962495949</c:v>
                </c:pt>
                <c:pt idx="2">
                  <c:v>78.771912373202468</c:v>
                </c:pt>
                <c:pt idx="3">
                  <c:v>128.28299301113518</c:v>
                </c:pt>
                <c:pt idx="4">
                  <c:v>146.59046656756425</c:v>
                </c:pt>
              </c:numCache>
            </c:numRef>
          </c:val>
          <c:extLst>
            <c:ext xmlns:c16="http://schemas.microsoft.com/office/drawing/2014/chart" uri="{C3380CC4-5D6E-409C-BE32-E72D297353CC}">
              <c16:uniqueId val="{00000000-2B08-46D5-A2ED-6E82F8955252}"/>
            </c:ext>
          </c:extLst>
        </c:ser>
        <c:ser>
          <c:idx val="1"/>
          <c:order val="1"/>
          <c:tx>
            <c:strRef>
              <c:f>Demande!$B$21</c:f>
              <c:strCache>
                <c:ptCount val="1"/>
                <c:pt idx="0">
                  <c:v>Résidentiel</c:v>
                </c:pt>
              </c:strCache>
            </c:strRef>
          </c:tx>
          <c:spPr>
            <a:solidFill>
              <a:schemeClr val="accent1">
                <a:lumMod val="60000"/>
                <a:lumOff val="40000"/>
              </a:schemeClr>
            </a:solidFill>
            <a:ln>
              <a:noFill/>
            </a:ln>
            <a:effectLst/>
          </c:spPr>
          <c:invertIfNegative val="0"/>
          <c:cat>
            <c:strRef>
              <c:f>Demande!$C$19:$H$19</c:f>
              <c:strCache>
                <c:ptCount val="5"/>
                <c:pt idx="0">
                  <c:v>2015</c:v>
                </c:pt>
                <c:pt idx="1">
                  <c:v>S1</c:v>
                </c:pt>
                <c:pt idx="2">
                  <c:v>S2</c:v>
                </c:pt>
                <c:pt idx="3">
                  <c:v>S3</c:v>
                </c:pt>
                <c:pt idx="4">
                  <c:v>S4</c:v>
                </c:pt>
              </c:strCache>
            </c:strRef>
          </c:cat>
          <c:val>
            <c:numRef>
              <c:f>Demande!$C$21:$H$21</c:f>
              <c:numCache>
                <c:formatCode>0.0</c:formatCode>
                <c:ptCount val="5"/>
                <c:pt idx="0" formatCode="General">
                  <c:v>143</c:v>
                </c:pt>
                <c:pt idx="1">
                  <c:v>79.846941771159152</c:v>
                </c:pt>
                <c:pt idx="2">
                  <c:v>96.576703582893089</c:v>
                </c:pt>
                <c:pt idx="3">
                  <c:v>124.377035923197</c:v>
                </c:pt>
                <c:pt idx="4">
                  <c:v>155.36686798456532</c:v>
                </c:pt>
              </c:numCache>
            </c:numRef>
          </c:val>
          <c:extLst>
            <c:ext xmlns:c16="http://schemas.microsoft.com/office/drawing/2014/chart" uri="{C3380CC4-5D6E-409C-BE32-E72D297353CC}">
              <c16:uniqueId val="{00000001-2B08-46D5-A2ED-6E82F8955252}"/>
            </c:ext>
          </c:extLst>
        </c:ser>
        <c:ser>
          <c:idx val="2"/>
          <c:order val="2"/>
          <c:tx>
            <c:strRef>
              <c:f>Demande!$B$22</c:f>
              <c:strCache>
                <c:ptCount val="1"/>
                <c:pt idx="0">
                  <c:v>Tertiaire</c:v>
                </c:pt>
              </c:strCache>
            </c:strRef>
          </c:tx>
          <c:spPr>
            <a:solidFill>
              <a:schemeClr val="accent1">
                <a:lumMod val="75000"/>
              </a:schemeClr>
            </a:solidFill>
            <a:ln>
              <a:noFill/>
            </a:ln>
            <a:effectLst/>
          </c:spPr>
          <c:invertIfNegative val="0"/>
          <c:cat>
            <c:strRef>
              <c:f>Demande!$C$19:$H$19</c:f>
              <c:strCache>
                <c:ptCount val="5"/>
                <c:pt idx="0">
                  <c:v>2015</c:v>
                </c:pt>
                <c:pt idx="1">
                  <c:v>S1</c:v>
                </c:pt>
                <c:pt idx="2">
                  <c:v>S2</c:v>
                </c:pt>
                <c:pt idx="3">
                  <c:v>S3</c:v>
                </c:pt>
                <c:pt idx="4">
                  <c:v>S4</c:v>
                </c:pt>
              </c:strCache>
            </c:strRef>
          </c:cat>
          <c:val>
            <c:numRef>
              <c:f>Demande!$C$22:$H$22</c:f>
              <c:numCache>
                <c:formatCode>0.0</c:formatCode>
                <c:ptCount val="5"/>
                <c:pt idx="0" formatCode="General">
                  <c:v>140</c:v>
                </c:pt>
                <c:pt idx="1">
                  <c:v>97.638677580813976</c:v>
                </c:pt>
                <c:pt idx="2">
                  <c:v>91.854734342949669</c:v>
                </c:pt>
                <c:pt idx="3">
                  <c:v>137.27171049675866</c:v>
                </c:pt>
                <c:pt idx="4">
                  <c:v>160.4728670164688</c:v>
                </c:pt>
              </c:numCache>
            </c:numRef>
          </c:val>
          <c:extLst>
            <c:ext xmlns:c16="http://schemas.microsoft.com/office/drawing/2014/chart" uri="{C3380CC4-5D6E-409C-BE32-E72D297353CC}">
              <c16:uniqueId val="{00000002-2B08-46D5-A2ED-6E82F8955252}"/>
            </c:ext>
          </c:extLst>
        </c:ser>
        <c:ser>
          <c:idx val="3"/>
          <c:order val="3"/>
          <c:tx>
            <c:strRef>
              <c:f>Demande!$B$23</c:f>
              <c:strCache>
                <c:ptCount val="1"/>
                <c:pt idx="0">
                  <c:v>Transports </c:v>
                </c:pt>
              </c:strCache>
            </c:strRef>
          </c:tx>
          <c:spPr>
            <a:solidFill>
              <a:schemeClr val="accent5">
                <a:lumMod val="75000"/>
              </a:schemeClr>
            </a:solidFill>
            <a:ln>
              <a:noFill/>
            </a:ln>
            <a:effectLst/>
          </c:spPr>
          <c:invertIfNegative val="0"/>
          <c:cat>
            <c:strRef>
              <c:f>Demande!$C$19:$H$19</c:f>
              <c:strCache>
                <c:ptCount val="5"/>
                <c:pt idx="0">
                  <c:v>2015</c:v>
                </c:pt>
                <c:pt idx="1">
                  <c:v>S1</c:v>
                </c:pt>
                <c:pt idx="2">
                  <c:v>S2</c:v>
                </c:pt>
                <c:pt idx="3">
                  <c:v>S3</c:v>
                </c:pt>
                <c:pt idx="4">
                  <c:v>S4</c:v>
                </c:pt>
              </c:strCache>
            </c:strRef>
          </c:cat>
          <c:val>
            <c:numRef>
              <c:f>Demande!$C$23:$H$23</c:f>
              <c:numCache>
                <c:formatCode>0.0</c:formatCode>
                <c:ptCount val="5"/>
                <c:pt idx="0" formatCode="General">
                  <c:v>11</c:v>
                </c:pt>
                <c:pt idx="1">
                  <c:v>52.043301317290179</c:v>
                </c:pt>
                <c:pt idx="2">
                  <c:v>70.405850236587227</c:v>
                </c:pt>
                <c:pt idx="3">
                  <c:v>114.36943901482621</c:v>
                </c:pt>
                <c:pt idx="4">
                  <c:v>183.55066173932028</c:v>
                </c:pt>
              </c:numCache>
            </c:numRef>
          </c:val>
          <c:extLst>
            <c:ext xmlns:c16="http://schemas.microsoft.com/office/drawing/2014/chart" uri="{C3380CC4-5D6E-409C-BE32-E72D297353CC}">
              <c16:uniqueId val="{00000003-2B08-46D5-A2ED-6E82F8955252}"/>
            </c:ext>
          </c:extLst>
        </c:ser>
        <c:ser>
          <c:idx val="4"/>
          <c:order val="4"/>
          <c:tx>
            <c:strRef>
              <c:f>Demande!$B$24</c:f>
              <c:strCache>
                <c:ptCount val="1"/>
                <c:pt idx="0">
                  <c:v>Agriculture</c:v>
                </c:pt>
              </c:strCache>
            </c:strRef>
          </c:tx>
          <c:spPr>
            <a:solidFill>
              <a:schemeClr val="accent2"/>
            </a:solidFill>
            <a:ln>
              <a:noFill/>
            </a:ln>
            <a:effectLst/>
          </c:spPr>
          <c:invertIfNegative val="0"/>
          <c:cat>
            <c:strRef>
              <c:f>Demande!$C$19:$H$19</c:f>
              <c:strCache>
                <c:ptCount val="5"/>
                <c:pt idx="0">
                  <c:v>2015</c:v>
                </c:pt>
                <c:pt idx="1">
                  <c:v>S1</c:v>
                </c:pt>
                <c:pt idx="2">
                  <c:v>S2</c:v>
                </c:pt>
                <c:pt idx="3">
                  <c:v>S3</c:v>
                </c:pt>
                <c:pt idx="4">
                  <c:v>S4</c:v>
                </c:pt>
              </c:strCache>
            </c:strRef>
          </c:cat>
          <c:val>
            <c:numRef>
              <c:f>Demande!$C$24:$H$24</c:f>
              <c:numCache>
                <c:formatCode>0.0</c:formatCode>
                <c:ptCount val="5"/>
                <c:pt idx="0" formatCode="General">
                  <c:v>11.25</c:v>
                </c:pt>
                <c:pt idx="1">
                  <c:v>2.4872651228911229</c:v>
                </c:pt>
                <c:pt idx="2">
                  <c:v>3.7196503972161103</c:v>
                </c:pt>
                <c:pt idx="3">
                  <c:v>5.2522288774917687</c:v>
                </c:pt>
                <c:pt idx="4">
                  <c:v>6.6735029164519144</c:v>
                </c:pt>
              </c:numCache>
            </c:numRef>
          </c:val>
          <c:extLst>
            <c:ext xmlns:c16="http://schemas.microsoft.com/office/drawing/2014/chart" uri="{C3380CC4-5D6E-409C-BE32-E72D297353CC}">
              <c16:uniqueId val="{00000004-2B08-46D5-A2ED-6E82F8955252}"/>
            </c:ext>
          </c:extLst>
        </c:ser>
        <c:ser>
          <c:idx val="5"/>
          <c:order val="5"/>
          <c:tx>
            <c:strRef>
              <c:f>Demande!$B$25</c:f>
              <c:strCache>
                <c:ptCount val="1"/>
                <c:pt idx="0">
                  <c:v>H2</c:v>
                </c:pt>
              </c:strCache>
            </c:strRef>
          </c:tx>
          <c:spPr>
            <a:pattFill prst="narHorz">
              <a:fgClr>
                <a:schemeClr val="accent5"/>
              </a:fgClr>
              <a:bgClr>
                <a:schemeClr val="bg1"/>
              </a:bgClr>
            </a:pattFill>
            <a:ln>
              <a:noFill/>
            </a:ln>
            <a:effectLst/>
          </c:spPr>
          <c:invertIfNegative val="0"/>
          <c:cat>
            <c:strRef>
              <c:f>Demande!$C$19:$H$19</c:f>
              <c:strCache>
                <c:ptCount val="5"/>
                <c:pt idx="0">
                  <c:v>2015</c:v>
                </c:pt>
                <c:pt idx="1">
                  <c:v>S1</c:v>
                </c:pt>
                <c:pt idx="2">
                  <c:v>S2</c:v>
                </c:pt>
                <c:pt idx="3">
                  <c:v>S3</c:v>
                </c:pt>
                <c:pt idx="4">
                  <c:v>S4</c:v>
                </c:pt>
              </c:strCache>
            </c:strRef>
          </c:cat>
          <c:val>
            <c:numRef>
              <c:f>Demande!$C$25:$H$25</c:f>
              <c:numCache>
                <c:formatCode>0.0</c:formatCode>
                <c:ptCount val="5"/>
                <c:pt idx="0" formatCode="General">
                  <c:v>0</c:v>
                </c:pt>
                <c:pt idx="1">
                  <c:v>62.007477735172706</c:v>
                </c:pt>
                <c:pt idx="2">
                  <c:v>135.03911111111111</c:v>
                </c:pt>
                <c:pt idx="3">
                  <c:v>65.131944444444443</c:v>
                </c:pt>
                <c:pt idx="4">
                  <c:v>33.317166666666665</c:v>
                </c:pt>
              </c:numCache>
            </c:numRef>
          </c:val>
          <c:extLst>
            <c:ext xmlns:c16="http://schemas.microsoft.com/office/drawing/2014/chart" uri="{C3380CC4-5D6E-409C-BE32-E72D297353CC}">
              <c16:uniqueId val="{00000005-2B08-46D5-A2ED-6E82F8955252}"/>
            </c:ext>
          </c:extLst>
        </c:ser>
        <c:ser>
          <c:idx val="6"/>
          <c:order val="6"/>
          <c:tx>
            <c:strRef>
              <c:f>Demande!$B$26</c:f>
              <c:strCache>
                <c:ptCount val="1"/>
                <c:pt idx="0">
                  <c:v>Puis techno</c:v>
                </c:pt>
              </c:strCache>
            </c:strRef>
          </c:tx>
          <c:spPr>
            <a:pattFill prst="dkVert">
              <a:fgClr>
                <a:schemeClr val="accent1">
                  <a:lumMod val="75000"/>
                </a:schemeClr>
              </a:fgClr>
              <a:bgClr>
                <a:schemeClr val="bg1"/>
              </a:bgClr>
            </a:pattFill>
            <a:ln>
              <a:noFill/>
            </a:ln>
            <a:effectLst/>
          </c:spPr>
          <c:invertIfNegative val="0"/>
          <c:cat>
            <c:strRef>
              <c:f>Demande!$C$19:$H$19</c:f>
              <c:strCache>
                <c:ptCount val="5"/>
                <c:pt idx="0">
                  <c:v>2015</c:v>
                </c:pt>
                <c:pt idx="1">
                  <c:v>S1</c:v>
                </c:pt>
                <c:pt idx="2">
                  <c:v>S2</c:v>
                </c:pt>
                <c:pt idx="3">
                  <c:v>S3</c:v>
                </c:pt>
                <c:pt idx="4">
                  <c:v>S4</c:v>
                </c:pt>
              </c:strCache>
            </c:strRef>
          </c:cat>
          <c:val>
            <c:numRef>
              <c:f>Demande!$C$26:$H$26</c:f>
              <c:numCache>
                <c:formatCode>0.00</c:formatCode>
                <c:ptCount val="5"/>
                <c:pt idx="0" formatCode="General">
                  <c:v>0</c:v>
                </c:pt>
                <c:pt idx="1">
                  <c:v>0</c:v>
                </c:pt>
                <c:pt idx="2">
                  <c:v>2.0912000000000002</c:v>
                </c:pt>
                <c:pt idx="3">
                  <c:v>7.0161800000000003</c:v>
                </c:pt>
                <c:pt idx="4">
                  <c:v>59.371757855298867</c:v>
                </c:pt>
              </c:numCache>
            </c:numRef>
          </c:val>
          <c:extLst>
            <c:ext xmlns:c16="http://schemas.microsoft.com/office/drawing/2014/chart" uri="{C3380CC4-5D6E-409C-BE32-E72D297353CC}">
              <c16:uniqueId val="{00000006-2B08-46D5-A2ED-6E82F8955252}"/>
            </c:ext>
          </c:extLst>
        </c:ser>
        <c:ser>
          <c:idx val="7"/>
          <c:order val="7"/>
          <c:tx>
            <c:strRef>
              <c:f>Demande!$B$27</c:f>
              <c:strCache>
                <c:ptCount val="1"/>
                <c:pt idx="0">
                  <c:v>Energie</c:v>
                </c:pt>
              </c:strCache>
            </c:strRef>
          </c:tx>
          <c:spPr>
            <a:pattFill prst="dkDnDiag">
              <a:fgClr>
                <a:schemeClr val="bg2">
                  <a:lumMod val="25000"/>
                </a:schemeClr>
              </a:fgClr>
              <a:bgClr>
                <a:schemeClr val="bg1"/>
              </a:bgClr>
            </a:pattFill>
            <a:ln>
              <a:noFill/>
            </a:ln>
            <a:effectLst/>
          </c:spPr>
          <c:invertIfNegative val="0"/>
          <c:cat>
            <c:strRef>
              <c:f>Demande!$C$19:$H$19</c:f>
              <c:strCache>
                <c:ptCount val="5"/>
                <c:pt idx="0">
                  <c:v>2015</c:v>
                </c:pt>
                <c:pt idx="1">
                  <c:v>S1</c:v>
                </c:pt>
                <c:pt idx="2">
                  <c:v>S2</c:v>
                </c:pt>
                <c:pt idx="3">
                  <c:v>S3</c:v>
                </c:pt>
                <c:pt idx="4">
                  <c:v>S4</c:v>
                </c:pt>
              </c:strCache>
            </c:strRef>
          </c:cat>
          <c:val>
            <c:numRef>
              <c:f>Demande!$C$27:$H$27</c:f>
              <c:numCache>
                <c:formatCode>0.00</c:formatCode>
                <c:ptCount val="5"/>
                <c:pt idx="0" formatCode="General">
                  <c:v>55.75</c:v>
                </c:pt>
                <c:pt idx="1">
                  <c:v>44.487240518844487</c:v>
                </c:pt>
                <c:pt idx="2">
                  <c:v>58.474809439879493</c:v>
                </c:pt>
                <c:pt idx="3">
                  <c:v>73.114131259488431</c:v>
                </c:pt>
                <c:pt idx="4">
                  <c:v>92.472176785326837</c:v>
                </c:pt>
              </c:numCache>
            </c:numRef>
          </c:val>
          <c:extLst>
            <c:ext xmlns:c16="http://schemas.microsoft.com/office/drawing/2014/chart" uri="{C3380CC4-5D6E-409C-BE32-E72D297353CC}">
              <c16:uniqueId val="{00000007-2B08-46D5-A2ED-6E82F8955252}"/>
            </c:ext>
          </c:extLst>
        </c:ser>
        <c:dLbls>
          <c:showLegendKey val="0"/>
          <c:showVal val="0"/>
          <c:showCatName val="0"/>
          <c:showSerName val="0"/>
          <c:showPercent val="0"/>
          <c:showBubbleSize val="0"/>
        </c:dLbls>
        <c:gapWidth val="150"/>
        <c:overlap val="100"/>
        <c:axId val="481154760"/>
        <c:axId val="481155088"/>
        <c:extLst/>
      </c:barChart>
      <c:lineChart>
        <c:grouping val="standard"/>
        <c:varyColors val="0"/>
        <c:ser>
          <c:idx val="8"/>
          <c:order val="8"/>
          <c:tx>
            <c:strRef>
              <c:f>Demande!$B$28</c:f>
              <c:strCache>
                <c:ptCount val="1"/>
                <c:pt idx="0">
                  <c:v>Total</c:v>
                </c:pt>
              </c:strCache>
            </c:strRef>
          </c:tx>
          <c:spPr>
            <a:ln w="28575" cap="rnd">
              <a:noFill/>
              <a:round/>
            </a:ln>
            <a:effectLst/>
          </c:spPr>
          <c:marker>
            <c:symbol val="none"/>
          </c:marker>
          <c:dLbls>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Demande!$C$19:$H$19</c:f>
              <c:strCache>
                <c:ptCount val="5"/>
                <c:pt idx="0">
                  <c:v>2015</c:v>
                </c:pt>
                <c:pt idx="1">
                  <c:v>S1</c:v>
                </c:pt>
                <c:pt idx="2">
                  <c:v>S2</c:v>
                </c:pt>
                <c:pt idx="3">
                  <c:v>S3</c:v>
                </c:pt>
                <c:pt idx="4">
                  <c:v>S4</c:v>
                </c:pt>
              </c:strCache>
            </c:strRef>
          </c:cat>
          <c:val>
            <c:numRef>
              <c:f>Demande!$C$28:$H$28</c:f>
              <c:numCache>
                <c:formatCode>0.0</c:formatCode>
                <c:ptCount val="5"/>
                <c:pt idx="0" formatCode="General">
                  <c:v>480</c:v>
                </c:pt>
                <c:pt idx="1">
                  <c:v>408.16763845994075</c:v>
                </c:pt>
                <c:pt idx="2">
                  <c:v>537.48498399665743</c:v>
                </c:pt>
                <c:pt idx="3">
                  <c:v>656.00547549724286</c:v>
                </c:pt>
                <c:pt idx="4">
                  <c:v>839.0736255026153</c:v>
                </c:pt>
              </c:numCache>
            </c:numRef>
          </c:val>
          <c:smooth val="0"/>
          <c:extLst xmlns:c15="http://schemas.microsoft.com/office/drawing/2012/chart">
            <c:ext xmlns:c16="http://schemas.microsoft.com/office/drawing/2014/chart" uri="{C3380CC4-5D6E-409C-BE32-E72D297353CC}">
              <c16:uniqueId val="{00000008-2B08-46D5-A2ED-6E82F8955252}"/>
            </c:ext>
          </c:extLst>
        </c:ser>
        <c:dLbls>
          <c:showLegendKey val="0"/>
          <c:showVal val="0"/>
          <c:showCatName val="0"/>
          <c:showSerName val="0"/>
          <c:showPercent val="0"/>
          <c:showBubbleSize val="0"/>
        </c:dLbls>
        <c:marker val="1"/>
        <c:smooth val="0"/>
        <c:axId val="481154760"/>
        <c:axId val="481155088"/>
      </c:lineChart>
      <c:catAx>
        <c:axId val="481154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481155088"/>
        <c:crosses val="autoZero"/>
        <c:auto val="1"/>
        <c:lblAlgn val="ctr"/>
        <c:lblOffset val="100"/>
        <c:noMultiLvlLbl val="0"/>
      </c:catAx>
      <c:valAx>
        <c:axId val="481155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fr-FR"/>
                  <a:t>TWh</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481154760"/>
        <c:crosses val="autoZero"/>
        <c:crossBetween val="between"/>
      </c:valAx>
      <c:spPr>
        <a:noFill/>
        <a:ln>
          <a:noFill/>
        </a:ln>
        <a:effectLst/>
      </c:spPr>
    </c:plotArea>
    <c:legend>
      <c:legendPos val="b"/>
      <c:legendEntry>
        <c:idx val="8"/>
        <c:delete val="1"/>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solidFill>
      <a:sysClr val="window" lastClr="FFFFFF">
        <a:lumMod val="95000"/>
      </a:sysClr>
    </a:solidFill>
    <a:ln>
      <a:noFill/>
    </a:ln>
    <a:effectLst/>
  </c:spPr>
  <c:txPr>
    <a:bodyPr/>
    <a:lstStyle/>
    <a:p>
      <a:pPr>
        <a:defRPr sz="1200"/>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'Bilan surf artif'!$L$2</c:f>
              <c:strCache>
                <c:ptCount val="1"/>
                <c:pt idx="0">
                  <c:v>Bâtiment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'Bilan surf artif'!$M$1:$Q$1</c:f>
              <c:strCache>
                <c:ptCount val="5"/>
                <c:pt idx="0">
                  <c:v>S1</c:v>
                </c:pt>
                <c:pt idx="1">
                  <c:v>S2</c:v>
                </c:pt>
                <c:pt idx="2">
                  <c:v>S3</c:v>
                </c:pt>
                <c:pt idx="3">
                  <c:v>S4</c:v>
                </c:pt>
                <c:pt idx="4">
                  <c:v>TEND</c:v>
                </c:pt>
              </c:strCache>
            </c:strRef>
          </c:cat>
          <c:val>
            <c:numRef>
              <c:f>'Bilan surf artif'!$M$2:$Q$2</c:f>
              <c:numCache>
                <c:formatCode>General</c:formatCode>
                <c:ptCount val="5"/>
                <c:pt idx="0">
                  <c:v>170</c:v>
                </c:pt>
                <c:pt idx="1">
                  <c:v>205</c:v>
                </c:pt>
                <c:pt idx="2">
                  <c:v>415</c:v>
                </c:pt>
                <c:pt idx="3">
                  <c:v>465</c:v>
                </c:pt>
                <c:pt idx="4">
                  <c:v>465</c:v>
                </c:pt>
              </c:numCache>
            </c:numRef>
          </c:val>
          <c:extLst>
            <c:ext xmlns:c16="http://schemas.microsoft.com/office/drawing/2014/chart" uri="{C3380CC4-5D6E-409C-BE32-E72D297353CC}">
              <c16:uniqueId val="{00000000-CB5B-4957-B64D-09427C0AC08E}"/>
            </c:ext>
          </c:extLst>
        </c:ser>
        <c:ser>
          <c:idx val="1"/>
          <c:order val="1"/>
          <c:tx>
            <c:strRef>
              <c:f>'Bilan surf artif'!$L$3</c:f>
              <c:strCache>
                <c:ptCount val="1"/>
                <c:pt idx="0">
                  <c:v>Transport</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'Bilan surf artif'!$M$1:$Q$1</c:f>
              <c:strCache>
                <c:ptCount val="5"/>
                <c:pt idx="0">
                  <c:v>S1</c:v>
                </c:pt>
                <c:pt idx="1">
                  <c:v>S2</c:v>
                </c:pt>
                <c:pt idx="2">
                  <c:v>S3</c:v>
                </c:pt>
                <c:pt idx="3">
                  <c:v>S4</c:v>
                </c:pt>
                <c:pt idx="4">
                  <c:v>TEND</c:v>
                </c:pt>
              </c:strCache>
            </c:strRef>
          </c:cat>
          <c:val>
            <c:numRef>
              <c:f>'Bilan surf artif'!$M$3:$Q$3</c:f>
              <c:numCache>
                <c:formatCode>General</c:formatCode>
                <c:ptCount val="5"/>
                <c:pt idx="0">
                  <c:v>107</c:v>
                </c:pt>
                <c:pt idx="1">
                  <c:v>176</c:v>
                </c:pt>
                <c:pt idx="2">
                  <c:v>266</c:v>
                </c:pt>
                <c:pt idx="3">
                  <c:v>361</c:v>
                </c:pt>
                <c:pt idx="4">
                  <c:v>274</c:v>
                </c:pt>
              </c:numCache>
            </c:numRef>
          </c:val>
          <c:extLst>
            <c:ext xmlns:c16="http://schemas.microsoft.com/office/drawing/2014/chart" uri="{C3380CC4-5D6E-409C-BE32-E72D297353CC}">
              <c16:uniqueId val="{00000001-CB5B-4957-B64D-09427C0AC08E}"/>
            </c:ext>
          </c:extLst>
        </c:ser>
        <c:ser>
          <c:idx val="2"/>
          <c:order val="2"/>
          <c:tx>
            <c:strRef>
              <c:f>'Bilan surf artif'!$L$4</c:f>
              <c:strCache>
                <c:ptCount val="1"/>
                <c:pt idx="0">
                  <c:v>Energie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'Bilan surf artif'!$M$1:$Q$1</c:f>
              <c:strCache>
                <c:ptCount val="5"/>
                <c:pt idx="0">
                  <c:v>S1</c:v>
                </c:pt>
                <c:pt idx="1">
                  <c:v>S2</c:v>
                </c:pt>
                <c:pt idx="2">
                  <c:v>S3</c:v>
                </c:pt>
                <c:pt idx="3">
                  <c:v>S4</c:v>
                </c:pt>
                <c:pt idx="4">
                  <c:v>TEND</c:v>
                </c:pt>
              </c:strCache>
            </c:strRef>
          </c:cat>
          <c:val>
            <c:numRef>
              <c:f>'Bilan surf artif'!$M$4:$Q$4</c:f>
              <c:numCache>
                <c:formatCode>General</c:formatCode>
                <c:ptCount val="5"/>
                <c:pt idx="0">
                  <c:v>30</c:v>
                </c:pt>
                <c:pt idx="1">
                  <c:v>46</c:v>
                </c:pt>
                <c:pt idx="2">
                  <c:v>56</c:v>
                </c:pt>
                <c:pt idx="3">
                  <c:v>70</c:v>
                </c:pt>
              </c:numCache>
            </c:numRef>
          </c:val>
          <c:extLst>
            <c:ext xmlns:c16="http://schemas.microsoft.com/office/drawing/2014/chart" uri="{C3380CC4-5D6E-409C-BE32-E72D297353CC}">
              <c16:uniqueId val="{00000002-CB5B-4957-B64D-09427C0AC08E}"/>
            </c:ext>
          </c:extLst>
        </c:ser>
        <c:dLbls>
          <c:showLegendKey val="0"/>
          <c:showVal val="0"/>
          <c:showCatName val="0"/>
          <c:showSerName val="0"/>
          <c:showPercent val="0"/>
          <c:showBubbleSize val="0"/>
        </c:dLbls>
        <c:gapWidth val="150"/>
        <c:overlap val="100"/>
        <c:axId val="405550472"/>
        <c:axId val="405547520"/>
      </c:barChart>
      <c:catAx>
        <c:axId val="4055504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405547520"/>
        <c:crosses val="autoZero"/>
        <c:auto val="1"/>
        <c:lblAlgn val="ctr"/>
        <c:lblOffset val="100"/>
        <c:noMultiLvlLbl val="0"/>
      </c:catAx>
      <c:valAx>
        <c:axId val="405547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fr-FR"/>
                  <a:t>Surface, kha</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405550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sz="1100"/>
      </a:pPr>
      <a:endParaRPr lang="fr-F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'Evol GES par secteur'!$C$7:$C$17</cx:f>
        <cx:lvl ptCount="11">
          <cx:pt idx="0">2015</cx:pt>
          <cx:pt idx="1">Transport</cx:pt>
          <cx:pt idx="2">Bâtiment</cx:pt>
          <cx:pt idx="3">Agriculture</cx:pt>
          <cx:pt idx="4">Industrie hors HFC</cx:pt>
          <cx:pt idx="5">Energie</cx:pt>
          <cx:pt idx="6">HFC</cx:pt>
          <cx:pt idx="7">Déchets et puits techno</cx:pt>
          <cx:pt idx="8">2050</cx:pt>
          <cx:pt idx="9">Puits naturels</cx:pt>
          <cx:pt idx="10">Puits techno</cx:pt>
        </cx:lvl>
      </cx:strDim>
      <cx:numDim type="val">
        <cx:f>'Evol GES par secteur'!$D$7:$D$17</cx:f>
        <cx:lvl ptCount="11" formatCode="0">
          <cx:pt idx="0">445.14589912143543</cx:pt>
          <cx:pt idx="1">-126.60999999999999</cx:pt>
          <cx:pt idx="2">-81.441438926397367</cx:pt>
          <cx:pt idx="3">-51.525093631710021</cx:pt>
          <cx:pt idx="4">-51.47487815363894</cx:pt>
          <cx:pt idx="5">-33.767510659584524</cx:pt>
          <cx:pt idx="6">-15.837397521825691</cx:pt>
          <cx:pt idx="7">-10.131311640133102</cx:pt>
          <cx:pt idx="8">-74.358268588145776</cx:pt>
          <cx:pt idx="9">-116</cx:pt>
        </cx:lvl>
      </cx:numDim>
    </cx:data>
  </cx:chartData>
  <cx:chart>
    <cx:plotArea>
      <cx:plotAreaRegion>
        <cx:series layoutId="waterfall" uniqueId="{6A3B1C2C-438D-4A04-91D7-E1196E0683D9}">
          <cx:dataPt idx="0">
            <cx:spPr>
              <a:solidFill>
                <a:srgbClr val="A5A5A5">
                  <a:lumMod val="75000"/>
                </a:srgbClr>
              </a:solidFill>
            </cx:spPr>
          </cx:dataPt>
          <cx:dataPt idx="1">
            <cx:spPr>
              <a:solidFill>
                <a:srgbClr val="ED7D31">
                  <a:lumMod val="75000"/>
                </a:srgbClr>
              </a:solidFill>
            </cx:spPr>
          </cx:dataPt>
          <cx:dataPt idx="2">
            <cx:spPr>
              <a:solidFill>
                <a:srgbClr val="4472C4">
                  <a:lumMod val="75000"/>
                </a:srgbClr>
              </a:solidFill>
            </cx:spPr>
          </cx:dataPt>
          <cx:dataPt idx="3">
            <cx:spPr>
              <a:solidFill>
                <a:srgbClr val="FFC000">
                  <a:lumMod val="60000"/>
                  <a:lumOff val="40000"/>
                </a:srgbClr>
              </a:solidFill>
            </cx:spPr>
          </cx:dataPt>
          <cx:dataPt idx="4">
            <cx:spPr>
              <a:solidFill>
                <a:srgbClr val="FFC000">
                  <a:lumMod val="50000"/>
                </a:srgbClr>
              </a:solidFill>
            </cx:spPr>
          </cx:dataPt>
          <cx:dataPt idx="5">
            <cx:spPr>
              <a:solidFill>
                <a:srgbClr val="FF0000"/>
              </a:solidFill>
            </cx:spPr>
          </cx:dataPt>
          <cx:dataPt idx="6">
            <cx:spPr>
              <a:solidFill>
                <a:srgbClr val="FFC000">
                  <a:lumMod val="75000"/>
                </a:srgbClr>
              </a:solidFill>
            </cx:spPr>
          </cx:dataPt>
          <cx:dataPt idx="7">
            <cx:spPr>
              <a:solidFill>
                <a:sysClr val="windowText" lastClr="000000"/>
              </a:solidFill>
            </cx:spPr>
          </cx:dataPt>
          <cx:dataPt idx="8">
            <cx:spPr>
              <a:solidFill>
                <a:srgbClr val="A5A5A5">
                  <a:lumMod val="75000"/>
                </a:srgbClr>
              </a:solidFill>
            </cx:spPr>
          </cx:dataPt>
          <cx:dataPt idx="9">
            <cx:spPr>
              <a:solidFill>
                <a:srgbClr val="70AD47">
                  <a:lumMod val="75000"/>
                </a:srgbClr>
              </a:solidFill>
            </cx:spPr>
          </cx:dataPt>
          <cx:dataLabels pos="outEnd">
            <cx:txPr>
              <a:bodyPr spcFirstLastPara="1" vertOverflow="ellipsis" horzOverflow="overflow" wrap="square" lIns="0" tIns="0" rIns="0" bIns="0" anchor="ctr" anchorCtr="1"/>
              <a:lstStyle/>
              <a:p>
                <a:pPr algn="ctr" rtl="0">
                  <a:defRPr sz="1100" b="1"/>
                </a:pPr>
                <a:endParaRPr lang="fr-FR" sz="1100" b="1" i="0" u="none" strike="noStrike" baseline="0">
                  <a:solidFill>
                    <a:sysClr val="windowText" lastClr="000000">
                      <a:lumMod val="65000"/>
                      <a:lumOff val="35000"/>
                    </a:sysClr>
                  </a:solidFill>
                  <a:latin typeface="Calibri" panose="020F0502020204030204"/>
                </a:endParaRPr>
              </a:p>
            </cx:txPr>
            <cx:visibility seriesName="0" categoryName="0" value="1"/>
            <cx:dataLabel idx="0">
              <cx:txPr>
                <a:bodyPr spcFirstLastPara="1" vertOverflow="ellipsis" horzOverflow="overflow" wrap="square" lIns="0" tIns="0" rIns="0" bIns="0" anchor="ctr" anchorCtr="1"/>
                <a:lstStyle/>
                <a:p>
                  <a:pPr algn="ctr" rtl="0">
                    <a:defRPr sz="1400"/>
                  </a:pPr>
                  <a:r>
                    <a:rPr lang="fr-FR" sz="1400" b="1" i="0" u="none" strike="noStrike" baseline="0">
                      <a:solidFill>
                        <a:sysClr val="windowText" lastClr="000000">
                          <a:lumMod val="65000"/>
                          <a:lumOff val="35000"/>
                        </a:sysClr>
                      </a:solidFill>
                      <a:latin typeface="Calibri" panose="020F0502020204030204"/>
                    </a:rPr>
                    <a:t>445</a:t>
                  </a:r>
                </a:p>
              </cx:txPr>
              <cx:visibility seriesName="0" categoryName="0" value="1"/>
            </cx:dataLabel>
            <cx:dataLabelHidden idx="8"/>
          </cx:dataLabels>
          <cx:dataId val="0"/>
          <cx:layoutPr>
            <cx:subtotals/>
          </cx:layoutPr>
        </cx:series>
      </cx:plotAreaRegion>
      <cx:axis id="0">
        <cx:catScaling gapWidth="0.5"/>
        <cx:tickLabels/>
        <cx:txPr>
          <a:bodyPr spcFirstLastPara="1" vertOverflow="ellipsis" horzOverflow="overflow" wrap="square" lIns="0" tIns="0" rIns="0" bIns="0" anchor="ctr" anchorCtr="1"/>
          <a:lstStyle/>
          <a:p>
            <a:pPr algn="ctr" rtl="0">
              <a:defRPr sz="1000"/>
            </a:pPr>
            <a:endParaRPr lang="fr-FR" sz="1000" b="0" i="0" u="none" strike="noStrike" baseline="0">
              <a:solidFill>
                <a:sysClr val="windowText" lastClr="000000">
                  <a:lumMod val="65000"/>
                  <a:lumOff val="35000"/>
                </a:sysClr>
              </a:solidFill>
              <a:latin typeface="Calibri" panose="020F0502020204030204"/>
            </a:endParaRPr>
          </a:p>
        </cx:txPr>
      </cx:axis>
      <cx:axis id="1">
        <cx:valScaling/>
        <cx:majorGridlines/>
        <cx:tickLabels/>
        <cx:txPr>
          <a:bodyPr spcFirstLastPara="1" vertOverflow="ellipsis" horzOverflow="overflow" wrap="square" lIns="0" tIns="0" rIns="0" bIns="0" anchor="ctr" anchorCtr="1"/>
          <a:lstStyle/>
          <a:p>
            <a:pPr algn="ctr" rtl="0">
              <a:defRPr b="1"/>
            </a:pPr>
            <a:endParaRPr lang="fr-FR" sz="900" b="1" i="0" u="none" strike="noStrike" baseline="0">
              <a:solidFill>
                <a:sysClr val="windowText" lastClr="000000">
                  <a:lumMod val="65000"/>
                  <a:lumOff val="35000"/>
                </a:sysClr>
              </a:solidFill>
              <a:latin typeface="Calibri" panose="020F0502020204030204"/>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0.04553</cdr:x>
      <cdr:y>0.52456</cdr:y>
    </cdr:from>
    <cdr:to>
      <cdr:x>0.98294</cdr:x>
      <cdr:y>0.52456</cdr:y>
    </cdr:to>
    <cdr:cxnSp macro="">
      <cdr:nvCxnSpPr>
        <cdr:cNvPr id="3" name="Connecteur droit 2">
          <a:extLst xmlns:a="http://schemas.openxmlformats.org/drawingml/2006/main">
            <a:ext uri="{FF2B5EF4-FFF2-40B4-BE49-F238E27FC236}">
              <a16:creationId xmlns:a16="http://schemas.microsoft.com/office/drawing/2014/main" id="{C78B0E20-FF12-728E-4263-954C10049FDF}"/>
            </a:ext>
          </a:extLst>
        </cdr:cNvPr>
        <cdr:cNvCxnSpPr/>
      </cdr:nvCxnSpPr>
      <cdr:spPr>
        <a:xfrm xmlns:a="http://schemas.openxmlformats.org/drawingml/2006/main">
          <a:off x="367353" y="2196549"/>
          <a:ext cx="7563678" cy="0"/>
        </a:xfrm>
        <a:prstGeom xmlns:a="http://schemas.openxmlformats.org/drawingml/2006/main" prst="line">
          <a:avLst/>
        </a:prstGeom>
        <a:ln xmlns:a="http://schemas.openxmlformats.org/drawingml/2006/main" w="57150">
          <a:solidFill>
            <a:schemeClr val="accent6">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0.04813</cdr:x>
      <cdr:y>0.25186</cdr:y>
    </cdr:from>
    <cdr:to>
      <cdr:x>0.98554</cdr:x>
      <cdr:y>0.25186</cdr:y>
    </cdr:to>
    <cdr:cxnSp macro="">
      <cdr:nvCxnSpPr>
        <cdr:cNvPr id="4" name="Connecteur droit 3">
          <a:extLst xmlns:a="http://schemas.openxmlformats.org/drawingml/2006/main">
            <a:ext uri="{FF2B5EF4-FFF2-40B4-BE49-F238E27FC236}">
              <a16:creationId xmlns:a16="http://schemas.microsoft.com/office/drawing/2014/main" id="{829DD938-0D7D-9086-15F1-C030D191E339}"/>
            </a:ext>
          </a:extLst>
        </cdr:cNvPr>
        <cdr:cNvCxnSpPr/>
      </cdr:nvCxnSpPr>
      <cdr:spPr>
        <a:xfrm xmlns:a="http://schemas.openxmlformats.org/drawingml/2006/main">
          <a:off x="388335" y="1054653"/>
          <a:ext cx="7563678" cy="0"/>
        </a:xfrm>
        <a:prstGeom xmlns:a="http://schemas.openxmlformats.org/drawingml/2006/main" prst="line">
          <a:avLst/>
        </a:prstGeom>
        <a:ln xmlns:a="http://schemas.openxmlformats.org/drawingml/2006/main" w="38100">
          <a:solidFill>
            <a:schemeClr val="accent6">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4E54C70-9D95-46E2-8493-7BEB43EAE6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18004D4-6B5A-4EAC-95E6-C9FBB8329B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A7CC79-3EA3-47D5-9432-E4DEE515EF44}" type="datetimeFigureOut">
              <a:rPr lang="fr-FR" smtClean="0"/>
              <a:t>18/01/2024</a:t>
            </a:fld>
            <a:endParaRPr lang="fr-FR"/>
          </a:p>
        </p:txBody>
      </p:sp>
      <p:sp>
        <p:nvSpPr>
          <p:cNvPr id="4" name="Espace réservé du pied de page 3">
            <a:extLst>
              <a:ext uri="{FF2B5EF4-FFF2-40B4-BE49-F238E27FC236}">
                <a16:creationId xmlns:a16="http://schemas.microsoft.com/office/drawing/2014/main" id="{A262E7F7-2BCF-4D39-A347-B5077F9D17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AB8323E3-6426-44E1-A977-3DD6AAE11F2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8DB145-C3D8-4849-B591-73DCEE2880D6}" type="slidenum">
              <a:rPr lang="fr-FR" smtClean="0"/>
              <a:t>‹N°›</a:t>
            </a:fld>
            <a:endParaRPr lang="fr-FR"/>
          </a:p>
        </p:txBody>
      </p:sp>
    </p:spTree>
    <p:extLst>
      <p:ext uri="{BB962C8B-B14F-4D97-AF65-F5344CB8AC3E}">
        <p14:creationId xmlns:p14="http://schemas.microsoft.com/office/powerpoint/2010/main" val="3609274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98B1B2-75BF-4E26-8C2C-204C19F73978}" type="datetimeFigureOut">
              <a:rPr lang="fr-FR" smtClean="0"/>
              <a:t>18/01/2024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F2C3B-CA45-4175-9520-CE406756BE8A}" type="slidenum">
              <a:rPr lang="fr-FR" smtClean="0"/>
              <a:t>‹N°›</a:t>
            </a:fld>
            <a:endParaRPr lang="fr-FR"/>
          </a:p>
        </p:txBody>
      </p:sp>
    </p:spTree>
    <p:extLst>
      <p:ext uri="{BB962C8B-B14F-4D97-AF65-F5344CB8AC3E}">
        <p14:creationId xmlns:p14="http://schemas.microsoft.com/office/powerpoint/2010/main" val="378890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2000" dirty="0"/>
          </a:p>
          <a:p>
            <a:endParaRPr lang="fr-FR" dirty="0"/>
          </a:p>
        </p:txBody>
      </p:sp>
      <p:sp>
        <p:nvSpPr>
          <p:cNvPr id="4" name="Espace réservé du numéro de diapositive 3"/>
          <p:cNvSpPr>
            <a:spLocks noGrp="1"/>
          </p:cNvSpPr>
          <p:nvPr>
            <p:ph type="sldNum" sz="quarter" idx="10"/>
          </p:nvPr>
        </p:nvSpPr>
        <p:spPr/>
        <p:txBody>
          <a:bodyPr/>
          <a:lstStyle/>
          <a:p>
            <a:fld id="{8ADF2C3B-CA45-4175-9520-CE406756BE8A}" type="slidenum">
              <a:rPr lang="fr-FR" smtClean="0"/>
              <a:t>1</a:t>
            </a:fld>
            <a:endParaRPr lang="fr-FR"/>
          </a:p>
        </p:txBody>
      </p:sp>
    </p:spTree>
    <p:extLst>
      <p:ext uri="{BB962C8B-B14F-4D97-AF65-F5344CB8AC3E}">
        <p14:creationId xmlns:p14="http://schemas.microsoft.com/office/powerpoint/2010/main" val="2253665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555171" y="4792435"/>
            <a:ext cx="5486400" cy="4218664"/>
          </a:xfrm>
        </p:spPr>
        <p:txBody>
          <a:bodyPr/>
          <a:lstStyle/>
          <a:p>
            <a:pPr marL="342900" lvl="0" indent="-342900" algn="just" fontAlgn="ctr">
              <a:buSzPts val="1000"/>
              <a:buFont typeface="Symbol" panose="05050102010706020507" pitchFamily="18" charset="2"/>
              <a:buChar char=""/>
              <a:tabLst>
                <a:tab pos="457200" algn="l"/>
              </a:tabLst>
            </a:pPr>
            <a:r>
              <a:rPr lang="fr-FR" sz="900" dirty="0">
                <a:latin typeface="Calibri" panose="020F0502020204030204" pitchFamily="34" charset="0"/>
                <a:ea typeface="Times New Roman" panose="02020603050405020304" pitchFamily="18" charset="0"/>
                <a:cs typeface="Calibri" panose="020F0502020204030204" pitchFamily="34" charset="0"/>
              </a:rPr>
              <a:t>La baisse de la demande d’énergie  est indispensable : </a:t>
            </a:r>
            <a:r>
              <a:rPr lang="fr-FR" sz="900" b="1" dirty="0">
                <a:latin typeface="Calibri" panose="020F0502020204030204" pitchFamily="34" charset="0"/>
                <a:ea typeface="Times New Roman" panose="02020603050405020304" pitchFamily="18" charset="0"/>
                <a:cs typeface="Calibri" panose="020F0502020204030204" pitchFamily="34" charset="0"/>
              </a:rPr>
              <a:t>de -23 % (S4) à -55 % (S1) vs 2015</a:t>
            </a:r>
            <a:endParaRPr lang="fr-FR" sz="9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fontAlgn="ctr">
              <a:buSzPts val="1000"/>
              <a:buFont typeface="Symbol" panose="05050102010706020507" pitchFamily="18" charset="2"/>
              <a:buChar char=""/>
              <a:tabLst>
                <a:tab pos="457200" algn="l"/>
              </a:tabLst>
            </a:pPr>
            <a:r>
              <a:rPr lang="fr-FR" sz="900" dirty="0">
                <a:latin typeface="Calibri" panose="020F0502020204030204" pitchFamily="34" charset="0"/>
                <a:ea typeface="Times New Roman" panose="02020603050405020304" pitchFamily="18" charset="0"/>
                <a:cs typeface="Calibri" panose="020F0502020204030204" pitchFamily="34" charset="0"/>
              </a:rPr>
              <a:t>Même si les 2 leviers efficacité et sobriété sont mobilisés différemment entre les scénarios, cela implique une </a:t>
            </a:r>
            <a:r>
              <a:rPr lang="fr-FR" sz="900" b="1" dirty="0">
                <a:latin typeface="Calibri" panose="020F0502020204030204" pitchFamily="34" charset="0"/>
                <a:ea typeface="Times New Roman" panose="02020603050405020304" pitchFamily="18" charset="0"/>
                <a:cs typeface="Calibri" panose="020F0502020204030204" pitchFamily="34" charset="0"/>
              </a:rPr>
              <a:t>modification radicale des modes de vies et système productifs</a:t>
            </a:r>
            <a:r>
              <a:rPr lang="fr-FR" sz="900" dirty="0">
                <a:latin typeface="Calibri" panose="020F0502020204030204" pitchFamily="34" charset="0"/>
                <a:ea typeface="Times New Roman" panose="02020603050405020304" pitchFamily="18" charset="0"/>
                <a:cs typeface="Calibri" panose="020F0502020204030204" pitchFamily="34" charset="0"/>
              </a:rPr>
              <a:t>:  </a:t>
            </a:r>
            <a:r>
              <a:rPr lang="fr-FR" sz="9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Même si l’intensité de cette baisse de la demande dépend des secteurs.</a:t>
            </a:r>
            <a:endParaRPr lang="fr-FR" sz="900" dirty="0">
              <a:latin typeface="Calibri" panose="020F0502020204030204" pitchFamily="34" charset="0"/>
              <a:ea typeface="Calibri" panose="020F0502020204030204" pitchFamily="34" charset="0"/>
              <a:cs typeface="Times New Roman" panose="02020603050405020304" pitchFamily="18" charset="0"/>
            </a:endParaRPr>
          </a:p>
          <a:p>
            <a:pPr marL="446088" lvl="1" indent="-285750" algn="just" fontAlgn="ctr">
              <a:buSzPts val="1000"/>
              <a:buFont typeface="Wingdings" panose="05000000000000000000" pitchFamily="2" charset="2"/>
              <a:buChar char="Ø"/>
              <a:tabLst>
                <a:tab pos="914400" algn="l"/>
              </a:tabLst>
            </a:pPr>
            <a:r>
              <a:rPr lang="fr-FR" sz="90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Transport</a:t>
            </a:r>
            <a:r>
              <a:rPr lang="fr-FR" sz="9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baisse la plus importante  (- 70 % dans S1 et S2 vs 2015). Elle résulte de la sobriété d’usage dans S1 et S2, et de l’efficacité des moteurs électriques dans tous les scénarios. </a:t>
            </a:r>
            <a:endParaRPr lang="fr-FR" sz="900" dirty="0">
              <a:latin typeface="Calibri" panose="020F0502020204030204" pitchFamily="34" charset="0"/>
              <a:ea typeface="Calibri" panose="020F0502020204030204" pitchFamily="34" charset="0"/>
              <a:cs typeface="Times New Roman" panose="02020603050405020304" pitchFamily="18" charset="0"/>
            </a:endParaRPr>
          </a:p>
          <a:p>
            <a:pPr marL="538163" lvl="3" indent="-228600" algn="just" fontAlgn="ctr">
              <a:buSzPts val="1000"/>
              <a:buFont typeface="Symbol" panose="05050102010706020507" pitchFamily="18" charset="2"/>
              <a:buChar char=""/>
              <a:tabLst>
                <a:tab pos="1828800" algn="l"/>
              </a:tabLst>
            </a:pPr>
            <a:r>
              <a:rPr lang="fr-FR" sz="900" i="1" dirty="0">
                <a:solidFill>
                  <a:srgbClr val="7F7F7F"/>
                </a:solidFill>
                <a:latin typeface="Calibri" panose="020F0502020204030204" pitchFamily="34" charset="0"/>
                <a:ea typeface="Times New Roman" panose="02020603050405020304" pitchFamily="18" charset="0"/>
                <a:cs typeface="Calibri" panose="020F0502020204030204" pitchFamily="34" charset="0"/>
              </a:rPr>
              <a:t>Évolution des besoins  : de 20% (S4) à 50% (S1) des trajets en modes actifs</a:t>
            </a:r>
            <a:endParaRPr lang="fr-FR" sz="900" dirty="0">
              <a:latin typeface="Calibri" panose="020F0502020204030204" pitchFamily="34" charset="0"/>
              <a:ea typeface="Calibri" panose="020F0502020204030204" pitchFamily="34" charset="0"/>
              <a:cs typeface="Times New Roman" panose="02020603050405020304" pitchFamily="18" charset="0"/>
            </a:endParaRPr>
          </a:p>
          <a:p>
            <a:pPr marL="538163" lvl="3" indent="-228600" algn="just" fontAlgn="ctr">
              <a:buSzPts val="1000"/>
              <a:buFont typeface="Symbol" panose="05050102010706020507" pitchFamily="18" charset="2"/>
              <a:buChar char=""/>
              <a:tabLst>
                <a:tab pos="1828800" algn="l"/>
              </a:tabLst>
            </a:pPr>
            <a:r>
              <a:rPr lang="fr-FR" sz="900" i="1" dirty="0">
                <a:solidFill>
                  <a:srgbClr val="7F7F7F"/>
                </a:solidFill>
                <a:latin typeface="Calibri" panose="020F0502020204030204" pitchFamily="34" charset="0"/>
                <a:ea typeface="Times New Roman" panose="02020603050405020304" pitchFamily="18" charset="0"/>
                <a:cs typeface="Calibri" panose="020F0502020204030204" pitchFamily="34" charset="0"/>
              </a:rPr>
              <a:t>Masse des voitures neuves: 900kg S1 – 1500kg S4 ( VS 1250 aujourd’hui)</a:t>
            </a:r>
            <a:endParaRPr lang="fr-FR" sz="900" dirty="0">
              <a:latin typeface="Calibri" panose="020F0502020204030204" pitchFamily="34" charset="0"/>
              <a:ea typeface="Calibri" panose="020F0502020204030204" pitchFamily="34" charset="0"/>
              <a:cs typeface="Times New Roman" panose="02020603050405020304" pitchFamily="18" charset="0"/>
            </a:endParaRPr>
          </a:p>
          <a:p>
            <a:pPr marL="538163" lvl="3" indent="-228600" algn="just" fontAlgn="ctr">
              <a:buSzPts val="1000"/>
              <a:buFont typeface="Symbol" panose="05050102010706020507" pitchFamily="18" charset="2"/>
              <a:buChar char=""/>
              <a:tabLst>
                <a:tab pos="1828800" algn="l"/>
              </a:tabLst>
            </a:pPr>
            <a:r>
              <a:rPr lang="fr-FR" sz="900" i="1" dirty="0">
                <a:solidFill>
                  <a:srgbClr val="7F7F7F"/>
                </a:solidFill>
                <a:latin typeface="Calibri" panose="020F0502020204030204" pitchFamily="34" charset="0"/>
                <a:ea typeface="Times New Roman" panose="02020603050405020304" pitchFamily="18" charset="0"/>
                <a:cs typeface="Calibri" panose="020F0502020204030204" pitchFamily="34" charset="0"/>
              </a:rPr>
              <a:t>Décarbonation du mix pour les VP : électricité représente 90% des km. Pour le transport routier : une diversification des appro et un bouquet d'énergie décarbonées : entre 65 et 91% de la demande  est ainsi décarbonée</a:t>
            </a:r>
            <a:endParaRPr lang="fr-FR" sz="900" dirty="0">
              <a:latin typeface="Calibri" panose="020F0502020204030204" pitchFamily="34" charset="0"/>
              <a:ea typeface="Calibri" panose="020F0502020204030204" pitchFamily="34" charset="0"/>
              <a:cs typeface="Times New Roman" panose="02020603050405020304" pitchFamily="18" charset="0"/>
            </a:endParaRPr>
          </a:p>
          <a:p>
            <a:pPr marL="446088" lvl="1" indent="-285750" algn="just" fontAlgn="ctr">
              <a:buSzPts val="1000"/>
              <a:buFont typeface="Wingdings" panose="05000000000000000000" pitchFamily="2" charset="2"/>
              <a:buChar char="Ø"/>
              <a:tabLst>
                <a:tab pos="914400" algn="l"/>
              </a:tabLst>
            </a:pPr>
            <a:r>
              <a:rPr lang="fr-FR" sz="90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Industrie</a:t>
            </a:r>
            <a:r>
              <a:rPr lang="fr-FR" sz="9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environ -50% de baisse de conso d’énergie en S1 et S2 :</a:t>
            </a:r>
            <a:endParaRPr lang="fr-FR" sz="900" dirty="0">
              <a:latin typeface="Calibri" panose="020F0502020204030204" pitchFamily="34" charset="0"/>
              <a:ea typeface="Calibri" panose="020F0502020204030204" pitchFamily="34" charset="0"/>
              <a:cs typeface="Times New Roman" panose="02020603050405020304" pitchFamily="18" charset="0"/>
            </a:endParaRPr>
          </a:p>
          <a:p>
            <a:pPr marL="538163" lvl="2" indent="-228600" algn="just" fontAlgn="ctr">
              <a:buSzPts val="1000"/>
              <a:buFont typeface="Symbol" panose="05050102010706020507" pitchFamily="18" charset="2"/>
              <a:buChar char=""/>
              <a:tabLst>
                <a:tab pos="1371600" algn="l"/>
              </a:tabLst>
            </a:pPr>
            <a:r>
              <a:rPr lang="fr-FR" sz="900" dirty="0">
                <a:solidFill>
                  <a:schemeClr val="bg1">
                    <a:lumMod val="50000"/>
                  </a:schemeClr>
                </a:solidFill>
                <a:latin typeface="Calibri" panose="020F0502020204030204" pitchFamily="34" charset="0"/>
                <a:ea typeface="Times New Roman" panose="02020603050405020304" pitchFamily="18" charset="0"/>
                <a:cs typeface="Calibri" panose="020F0502020204030204" pitchFamily="34" charset="0"/>
              </a:rPr>
              <a:t>Effet sobriété:  par baisse de la demande de matériaux à produire particulièrement pour les secteurs des engrais, des plastiques, ciment, et acier, et le recul de l’activité du BTP :  les consommations physiques sont réduites 38% dans S1 et 26% dans S2 </a:t>
            </a:r>
            <a:endParaRPr lang="fr-FR"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538163" lvl="2" indent="-228600" algn="just" fontAlgn="ctr">
              <a:buSzPts val="1000"/>
              <a:buFont typeface="Symbol" panose="05050102010706020507" pitchFamily="18" charset="2"/>
              <a:buChar char=""/>
              <a:tabLst>
                <a:tab pos="1371600" algn="l"/>
              </a:tabLst>
            </a:pPr>
            <a:r>
              <a:rPr lang="fr-FR" sz="900" dirty="0">
                <a:solidFill>
                  <a:schemeClr val="bg1">
                    <a:lumMod val="50000"/>
                  </a:schemeClr>
                </a:solidFill>
                <a:latin typeface="Calibri" panose="020F0502020204030204" pitchFamily="34" charset="0"/>
                <a:ea typeface="Times New Roman" panose="02020603050405020304" pitchFamily="18" charset="0"/>
                <a:cs typeface="Calibri" panose="020F0502020204030204" pitchFamily="34" charset="0"/>
              </a:rPr>
              <a:t>Effet efficacité énergétique, matière et recyclage </a:t>
            </a:r>
            <a:r>
              <a:rPr lang="fr-FR" sz="900" i="1" dirty="0">
                <a:solidFill>
                  <a:schemeClr val="bg1">
                    <a:lumMod val="50000"/>
                  </a:schemeClr>
                </a:solidFill>
                <a:latin typeface="Calibri" panose="020F0502020204030204" pitchFamily="34" charset="0"/>
                <a:ea typeface="Times New Roman" panose="02020603050405020304" pitchFamily="18" charset="0"/>
                <a:cs typeface="Calibri" panose="020F0502020204030204" pitchFamily="34" charset="0"/>
              </a:rPr>
              <a:t>Innovation de rupture: </a:t>
            </a:r>
          </a:p>
          <a:p>
            <a:pPr marL="446088" lvl="2" indent="-228600" algn="just" fontAlgn="ctr">
              <a:buSzPts val="1000"/>
              <a:buFont typeface="Wingdings" panose="05000000000000000000" pitchFamily="2" charset="2"/>
              <a:buChar char="Ø"/>
              <a:tabLst>
                <a:tab pos="1371600" algn="l"/>
              </a:tabLst>
            </a:pPr>
            <a:r>
              <a:rPr lang="fr-FR" sz="90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Bâtiment</a:t>
            </a:r>
            <a:r>
              <a:rPr lang="fr-FR" sz="9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fr-FR" sz="900" dirty="0">
              <a:latin typeface="Calibri" panose="020F0502020204030204" pitchFamily="34" charset="0"/>
              <a:ea typeface="Calibri" panose="020F0502020204030204" pitchFamily="34" charset="0"/>
              <a:cs typeface="Times New Roman" panose="02020603050405020304" pitchFamily="18" charset="0"/>
            </a:endParaRPr>
          </a:p>
          <a:p>
            <a:pPr marL="539750" lvl="2" indent="-228600" algn="just" fontAlgn="ctr">
              <a:buSzPts val="1000"/>
              <a:buFont typeface="Symbol" panose="05050102010706020507" pitchFamily="18" charset="2"/>
              <a:buChar char=""/>
              <a:tabLst>
                <a:tab pos="1371600" algn="l"/>
              </a:tabLst>
            </a:pPr>
            <a:r>
              <a:rPr lang="fr-FR" sz="900" dirty="0">
                <a:solidFill>
                  <a:schemeClr val="bg1">
                    <a:lumMod val="50000"/>
                  </a:schemeClr>
                </a:solidFill>
                <a:latin typeface="Calibri" panose="020F0502020204030204" pitchFamily="34" charset="0"/>
                <a:ea typeface="Times New Roman" panose="02020603050405020304" pitchFamily="18" charset="0"/>
                <a:cs typeface="Calibri" panose="020F0502020204030204" pitchFamily="34" charset="0"/>
              </a:rPr>
              <a:t>résidentiel: baisses de consommation énergie finale de 50 % dans S1 et S2 d’environ 10 % dans S4 .</a:t>
            </a:r>
            <a:endParaRPr lang="fr-FR"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539750" lvl="2" indent="-228600" algn="just" fontAlgn="ctr">
              <a:buSzPts val="1000"/>
              <a:buFont typeface="Symbol" panose="05050102010706020507" pitchFamily="18" charset="2"/>
              <a:buChar char=""/>
              <a:tabLst>
                <a:tab pos="1371600" algn="l"/>
              </a:tabLst>
            </a:pPr>
            <a:r>
              <a:rPr lang="fr-FR" sz="900" dirty="0">
                <a:solidFill>
                  <a:schemeClr val="bg1">
                    <a:lumMod val="50000"/>
                  </a:schemeClr>
                </a:solidFill>
                <a:latin typeface="Calibri" panose="020F0502020204030204" pitchFamily="34" charset="0"/>
                <a:ea typeface="Times New Roman" panose="02020603050405020304" pitchFamily="18" charset="0"/>
                <a:cs typeface="Calibri" panose="020F0502020204030204" pitchFamily="34" charset="0"/>
              </a:rPr>
              <a:t>Tertiaire : les baisses (énergie finale) vont de -45% pour S1 jusqu'à une augmentation de 5% pour S4</a:t>
            </a:r>
            <a:endParaRPr lang="fr-FR"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539750" lvl="2" indent="-228600" algn="just" fontAlgn="ctr">
              <a:buSzPts val="1000"/>
              <a:buFont typeface="Symbol" panose="05050102010706020507" pitchFamily="18" charset="2"/>
              <a:buChar char=""/>
              <a:tabLst>
                <a:tab pos="1371600" algn="l"/>
              </a:tabLst>
            </a:pPr>
            <a:r>
              <a:rPr lang="fr-FR" sz="900" i="1" dirty="0">
                <a:solidFill>
                  <a:schemeClr val="bg1">
                    <a:lumMod val="50000"/>
                  </a:schemeClr>
                </a:solidFill>
                <a:latin typeface="Calibri" panose="020F0502020204030204" pitchFamily="34" charset="0"/>
                <a:ea typeface="Times New Roman" panose="02020603050405020304" pitchFamily="18" charset="0"/>
                <a:cs typeface="Calibri" panose="020F0502020204030204" pitchFamily="34" charset="0"/>
              </a:rPr>
              <a:t>La forte sobriété de S1  et S2 provient de logt réduit (2 millions de logt en moins), en raison de la meilleures utilisation des logts vacants</a:t>
            </a:r>
            <a:endParaRPr lang="fr-FR"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539750" lvl="2" indent="-228600" algn="just" fontAlgn="ctr">
              <a:buSzPts val="1000"/>
              <a:buFont typeface="Symbol" panose="05050102010706020507" pitchFamily="18" charset="2"/>
              <a:buChar char=""/>
              <a:tabLst>
                <a:tab pos="1371600" algn="l"/>
              </a:tabLst>
            </a:pPr>
            <a:r>
              <a:rPr lang="fr-FR" sz="900" dirty="0">
                <a:solidFill>
                  <a:schemeClr val="bg1">
                    <a:lumMod val="50000"/>
                  </a:schemeClr>
                </a:solidFill>
                <a:latin typeface="Calibri" panose="020F0502020204030204" pitchFamily="34" charset="0"/>
                <a:ea typeface="Times New Roman" panose="02020603050405020304" pitchFamily="18" charset="0"/>
                <a:cs typeface="Calibri" panose="020F0502020204030204" pitchFamily="34" charset="0"/>
              </a:rPr>
              <a:t>rénovation énergétique incontournable</a:t>
            </a:r>
            <a:r>
              <a:rPr lang="fr-FR" sz="900" i="1" dirty="0">
                <a:solidFill>
                  <a:schemeClr val="bg1">
                    <a:lumMod val="50000"/>
                  </a:schemeClr>
                </a:solidFill>
                <a:latin typeface="Calibri" panose="020F0502020204030204" pitchFamily="34" charset="0"/>
                <a:ea typeface="Times New Roman" panose="02020603050405020304" pitchFamily="18" charset="0"/>
                <a:cs typeface="Calibri" panose="020F0502020204030204" pitchFamily="34" charset="0"/>
              </a:rPr>
              <a:t> (S1, S2 et S3 avec environ 90 % des logements existants en 2015 ont été rénovés)</a:t>
            </a:r>
            <a:endParaRPr lang="fr-FR"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681148CF-EEBC-442C-9E81-0AB0465D07A1}" type="slidenum">
              <a:rPr lang="fr-FR" smtClean="0"/>
              <a:t>16</a:t>
            </a:fld>
            <a:endParaRPr lang="fr-FR"/>
          </a:p>
        </p:txBody>
      </p:sp>
    </p:spTree>
    <p:extLst>
      <p:ext uri="{BB962C8B-B14F-4D97-AF65-F5344CB8AC3E}">
        <p14:creationId xmlns:p14="http://schemas.microsoft.com/office/powerpoint/2010/main" val="3188002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8ADF2C3B-CA45-4175-9520-CE406756BE8A}" type="slidenum">
              <a:rPr lang="fr-FR" smtClean="0"/>
              <a:t>17</a:t>
            </a:fld>
            <a:endParaRPr lang="fr-FR"/>
          </a:p>
        </p:txBody>
      </p:sp>
      <p:sp>
        <p:nvSpPr>
          <p:cNvPr id="5" name="Espace réservé des notes 4"/>
          <p:cNvSpPr>
            <a:spLocks noGrp="1"/>
          </p:cNvSpPr>
          <p:nvPr>
            <p:ph type="body" sz="quarter" idx="11"/>
          </p:nvPr>
        </p:nvSpPr>
        <p:spPr>
          <a:xfrm>
            <a:off x="679927" y="4778722"/>
            <a:ext cx="5439410" cy="4751140"/>
          </a:xfrm>
        </p:spPr>
        <p:txBody>
          <a:bodyPr/>
          <a:lstStyle/>
          <a:p>
            <a:pPr marL="171450" indent="-171450">
              <a:buFontTx/>
              <a:buChar char="-"/>
            </a:pPr>
            <a:r>
              <a:rPr lang="fr-FR" sz="1100" dirty="0"/>
              <a:t>Les scénarios de l’ADEME permettent d’explorer </a:t>
            </a:r>
            <a:r>
              <a:rPr lang="fr-FR" sz="1100" b="1" dirty="0"/>
              <a:t>différentes évolutions du mix énergétique:</a:t>
            </a:r>
          </a:p>
          <a:p>
            <a:pPr marL="628650" lvl="1" indent="-171450">
              <a:buFontTx/>
              <a:buChar char="-"/>
            </a:pPr>
            <a:r>
              <a:rPr lang="fr-FR" sz="1100" dirty="0"/>
              <a:t>Quelle est la contribution de la baisse de la demande  via la sobriété et l’efficacité : une baisse de consommation de -24% à -56% par rapport à 2015</a:t>
            </a:r>
          </a:p>
          <a:p>
            <a:pPr marL="1085850" lvl="2" indent="-171450">
              <a:buFontTx/>
              <a:buChar char="-"/>
            </a:pPr>
            <a:r>
              <a:rPr lang="fr-FR" sz="1100" dirty="0"/>
              <a:t>NB: la SNBC prévoit -40% par rapport à aujourd’hui, soit 930 TWh en 2050</a:t>
            </a:r>
          </a:p>
          <a:p>
            <a:pPr marL="628650" lvl="1" indent="-171450">
              <a:buFontTx/>
              <a:buChar char="-"/>
            </a:pPr>
            <a:r>
              <a:rPr lang="fr-FR" sz="1100" dirty="0"/>
              <a:t>Quelle est la place des différents vecteurs énergétiques  : </a:t>
            </a:r>
            <a:r>
              <a:rPr lang="fr-FR" sz="1100" baseline="0" dirty="0"/>
              <a:t> l’électricité (en jaune ) </a:t>
            </a:r>
            <a:r>
              <a:rPr lang="fr-FR" sz="1100" b="1" baseline="0" dirty="0"/>
              <a:t>représente 42 % de la consommation finale d’énergie dans S1, </a:t>
            </a:r>
            <a:r>
              <a:rPr lang="fr-FR" sz="1100" b="0" baseline="0" dirty="0"/>
              <a:t>44% dans S2, 52% dans S3 </a:t>
            </a:r>
            <a:r>
              <a:rPr lang="fr-FR" sz="1100" b="1" baseline="0" dirty="0"/>
              <a:t>et 56% dans S4 (27% en 2015).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sz="1100" dirty="0"/>
              <a:t>Quel est le niveau de décarbonation possible des différents vecteur énergétique : notamment quelles utilisations de la biomasse pour décarboner le vecteur gaz ou les carburants : le gaz ( en orange)  occupe ainsi une place différente dans les 4 scénarios: </a:t>
            </a:r>
            <a:r>
              <a:rPr lang="fr-FR" sz="1100" b="1" dirty="0">
                <a:solidFill>
                  <a:srgbClr val="00489A"/>
                </a:solidFill>
              </a:rPr>
              <a:t>Baisse de la demande en gaz dans tous les scénarios : </a:t>
            </a:r>
            <a:r>
              <a:rPr lang="fr-FR" sz="1100" dirty="0">
                <a:solidFill>
                  <a:srgbClr val="00489A"/>
                </a:solidFill>
              </a:rPr>
              <a:t>de - 15 % à - 66 % par rapport à 2015. </a:t>
            </a:r>
            <a:r>
              <a:rPr lang="fr-FR" sz="1100" b="1" dirty="0"/>
              <a:t>Une forte décarbonation du gaz est possible (82 à 88 % dans S1, S2, S3), à condition que la demande en gaz diminue fortement par rapport à aujourd’hui (- 50 % à – 66 %). La gaz doit se concentrer sur les usages les plus difficiles à électrifier.</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fr-FR" sz="1100" dirty="0"/>
          </a:p>
          <a:p>
            <a:endParaRPr lang="fr-FR" sz="1100" dirty="0"/>
          </a:p>
          <a:p>
            <a:r>
              <a:rPr lang="fr-FR" sz="1100" b="1" dirty="0"/>
              <a:t>La consommation d’électricité, </a:t>
            </a:r>
            <a:r>
              <a:rPr lang="fr-FR" sz="1100" dirty="0"/>
              <a:t>dans les scénarios de l’ADEME est presque une résultante des autres vecteurs : au vu des contraintes de disponibilité de la biomasse, des importations possibles et du niveau de consommation </a:t>
            </a:r>
          </a:p>
          <a:p>
            <a:pPr marL="628650" lvl="1" indent="-171450">
              <a:buFont typeface="Arial" panose="020B0604020202020204" pitchFamily="34" charset="0"/>
              <a:buChar char="•"/>
            </a:pPr>
            <a:r>
              <a:rPr lang="fr-FR" sz="1100" dirty="0"/>
              <a:t>En valeur absolue, la consommation d’électricité est en légère baisse uniquement dans S1, en légère augmentation dans S2; S3 correspond à RTE, et </a:t>
            </a:r>
          </a:p>
          <a:p>
            <a:pPr marL="628650" lvl="1" indent="-171450">
              <a:buFont typeface="Arial" panose="020B0604020202020204" pitchFamily="34" charset="0"/>
              <a:buChar char="•"/>
            </a:pPr>
            <a:r>
              <a:rPr lang="fr-FR" sz="1100" dirty="0"/>
              <a:t>Les drivers de la consommation d’électricité : </a:t>
            </a:r>
          </a:p>
          <a:p>
            <a:pPr marL="1085850" lvl="2" indent="-171450">
              <a:buFont typeface="Arial" panose="020B0604020202020204" pitchFamily="34" charset="0"/>
              <a:buChar char="•"/>
            </a:pPr>
            <a:r>
              <a:rPr lang="fr-FR" sz="1100" dirty="0"/>
              <a:t>La mobilité: + 40 TWh dans S1, + 60 TWh dans S2, + 100 TWh dans S3</a:t>
            </a:r>
            <a:r>
              <a:rPr lang="fr-FR" sz="1100" baseline="0" dirty="0"/>
              <a:t> et + 170 TWh dans S4</a:t>
            </a:r>
            <a:endParaRPr lang="fr-FR" sz="1100" dirty="0"/>
          </a:p>
          <a:p>
            <a:pPr marL="1085850" lvl="2" indent="-171450">
              <a:buFont typeface="Arial" panose="020B0604020202020204" pitchFamily="34" charset="0"/>
              <a:buChar char="•"/>
            </a:pPr>
            <a:r>
              <a:rPr lang="fr-FR" sz="1100" dirty="0"/>
              <a:t>L’hydrogène: jusque 135TWh d’élec dans S2</a:t>
            </a:r>
          </a:p>
          <a:p>
            <a:pPr marL="1085850" lvl="2" indent="-171450">
              <a:buFont typeface="Arial" panose="020B0604020202020204" pitchFamily="34" charset="0"/>
              <a:buChar char="•"/>
            </a:pPr>
            <a:r>
              <a:rPr lang="fr-FR" sz="1100" dirty="0"/>
              <a:t>Le captage de CO2 dans S4 : 60 TWh dans S4</a:t>
            </a:r>
          </a:p>
          <a:p>
            <a:endParaRPr lang="fr-FR" sz="1100" dirty="0"/>
          </a:p>
          <a:p>
            <a:endParaRPr lang="fr-FR" sz="1100" dirty="0"/>
          </a:p>
          <a:p>
            <a:endParaRPr lang="fr-FR" sz="1100" dirty="0"/>
          </a:p>
          <a:p>
            <a:endParaRPr lang="fr-FR" sz="1100" dirty="0"/>
          </a:p>
          <a:p>
            <a:r>
              <a:rPr lang="fr-FR" sz="1100" dirty="0"/>
              <a:t>Le graphique de gauche est exprimé en demande finale énergétique. Ainsi,</a:t>
            </a:r>
            <a:r>
              <a:rPr lang="fr-FR" sz="1100" baseline="0" dirty="0"/>
              <a:t> </a:t>
            </a:r>
            <a:r>
              <a:rPr lang="fr-FR" sz="1100" b="1" baseline="0" dirty="0"/>
              <a:t>pour le vecteur électrique, ne sont pas intégrés les consommations du secteur de l’énergie </a:t>
            </a:r>
            <a:r>
              <a:rPr lang="fr-FR" sz="1100" baseline="0" dirty="0"/>
              <a:t>(consommation des centrales et pertes réseaux) </a:t>
            </a:r>
            <a:r>
              <a:rPr lang="fr-FR" sz="1100" b="1" baseline="0" dirty="0"/>
              <a:t>ni la consommation d’électricité pour la production d’H2</a:t>
            </a:r>
            <a:r>
              <a:rPr lang="fr-FR" sz="1100" baseline="0" dirty="0"/>
              <a:t>. </a:t>
            </a:r>
            <a:r>
              <a:rPr lang="fr-FR" sz="1100" b="1" baseline="0" dirty="0"/>
              <a:t>Ces composantes sont intégrés dans le graphique de droite, elles apparaissent en rayé. </a:t>
            </a:r>
          </a:p>
          <a:p>
            <a:endParaRPr lang="fr-FR" sz="1100" baseline="0" dirty="0"/>
          </a:p>
          <a:p>
            <a:r>
              <a:rPr lang="fr-FR" sz="1100" baseline="0" dirty="0"/>
              <a:t>Graphique de gauche :</a:t>
            </a:r>
          </a:p>
          <a:p>
            <a:r>
              <a:rPr lang="fr-FR" sz="1100" baseline="0" dirty="0"/>
              <a:t>Dans les 4 scénarios Transition(s) 2050, l’électricité est le premier vecteur énergétique en 2050 : l’électricité </a:t>
            </a:r>
            <a:r>
              <a:rPr lang="fr-FR" sz="1100" b="1" baseline="0" dirty="0"/>
              <a:t>représente 42 % de la consommation finale d’énergie dans S1, </a:t>
            </a:r>
            <a:r>
              <a:rPr lang="fr-FR" sz="1100" b="0" baseline="0" dirty="0"/>
              <a:t>44% dans S2, 52% dans S3 </a:t>
            </a:r>
            <a:r>
              <a:rPr lang="fr-FR" sz="1100" b="1" baseline="0" dirty="0"/>
              <a:t>et 56% dans S4 (27% en 2015). </a:t>
            </a:r>
          </a:p>
          <a:p>
            <a:endParaRPr lang="fr-FR" sz="1100" baseline="0" dirty="0"/>
          </a:p>
          <a:p>
            <a:r>
              <a:rPr lang="fr-FR" sz="1100" dirty="0"/>
              <a:t>Graphique de droite : </a:t>
            </a:r>
          </a:p>
          <a:p>
            <a:r>
              <a:rPr lang="fr-FR" sz="1100" b="1" dirty="0"/>
              <a:t>La hausse de la part de l’électricité dans la consommation</a:t>
            </a:r>
            <a:r>
              <a:rPr lang="fr-FR" sz="1100" b="1" baseline="0" dirty="0"/>
              <a:t> finale énergétique</a:t>
            </a:r>
            <a:r>
              <a:rPr lang="fr-FR" sz="1100" b="1" dirty="0"/>
              <a:t> s’explique notamment par le développement de la mobilité électrique</a:t>
            </a:r>
            <a:r>
              <a:rPr lang="fr-FR" sz="1100" dirty="0"/>
              <a:t> :</a:t>
            </a:r>
            <a:r>
              <a:rPr lang="fr-FR" sz="1100" baseline="0" dirty="0"/>
              <a:t> entre 2015 et 2050, </a:t>
            </a:r>
            <a:r>
              <a:rPr lang="fr-FR" sz="1100" dirty="0"/>
              <a:t>+ 40 TWh dans S1, + 60 TWh dans S2, + 100 TWh dans S3</a:t>
            </a:r>
            <a:r>
              <a:rPr lang="fr-FR" sz="1100" baseline="0" dirty="0"/>
              <a:t> et + 170 TWh dans S4. Notons également un fort développement de la production d’hydrogène par électrolyse dans S2 (+ 135 TWh entre 2015 et 2050) et dans S3 (+ 65 TWh entre 2015 et 2050). La S4 se caractérise aussi par une consommation d’électricité importante des puits techniques (65 TWh en 2050). </a:t>
            </a:r>
          </a:p>
          <a:p>
            <a:endParaRPr lang="fr-FR" sz="1100" baseline="0" dirty="0"/>
          </a:p>
          <a:p>
            <a:r>
              <a:rPr lang="fr-FR" sz="1100" baseline="0" dirty="0"/>
              <a:t>Rappelons que la hausse de la part de l’électricité dans la consommation finale énergétique n’est pas forcément synonyme de hausse de la consommation d’électricité comme le montre S1. </a:t>
            </a:r>
            <a:endParaRPr lang="fr-FR" sz="1100" dirty="0"/>
          </a:p>
        </p:txBody>
      </p:sp>
    </p:spTree>
    <p:extLst>
      <p:ext uri="{BB962C8B-B14F-4D97-AF65-F5344CB8AC3E}">
        <p14:creationId xmlns:p14="http://schemas.microsoft.com/office/powerpoint/2010/main" val="1066599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4610100"/>
          </a:xfrm>
        </p:spPr>
        <p:txBody>
          <a:bodyPr/>
          <a:lstStyle/>
          <a:p>
            <a:pPr marL="171450" lvl="0" indent="-171450" algn="just" fontAlgn="ctr">
              <a:lnSpc>
                <a:spcPct val="107000"/>
              </a:lnSpc>
              <a:spcAft>
                <a:spcPts val="0"/>
              </a:spcAft>
              <a:buSzPts val="1000"/>
              <a:buFont typeface="Arial" panose="020B0604020202020204" pitchFamily="34" charset="0"/>
              <a:buChar char="•"/>
              <a:tabLst>
                <a:tab pos="457200" algn="l"/>
              </a:tabLst>
            </a:pPr>
            <a:r>
              <a:rPr lang="fr-FR" sz="1000" dirty="0">
                <a:latin typeface="Calibri" panose="020F0502020204030204" pitchFamily="34" charset="0"/>
                <a:ea typeface="Times New Roman" panose="02020603050405020304" pitchFamily="18" charset="0"/>
                <a:cs typeface="Calibri" panose="020F0502020204030204" pitchFamily="34" charset="0"/>
              </a:rPr>
              <a:t>On parle de l'ensemble du mix énergétique et pas que de l'électricité ( l'</a:t>
            </a:r>
            <a:r>
              <a:rPr lang="fr-FR" sz="1000" dirty="0" err="1">
                <a:latin typeface="Calibri" panose="020F0502020204030204" pitchFamily="34" charset="0"/>
                <a:ea typeface="Times New Roman" panose="02020603050405020304" pitchFamily="18" charset="0"/>
                <a:cs typeface="Calibri" panose="020F0502020204030204" pitchFamily="34" charset="0"/>
              </a:rPr>
              <a:t>élec</a:t>
            </a:r>
            <a:r>
              <a:rPr lang="fr-FR" sz="1000" dirty="0">
                <a:latin typeface="Calibri" panose="020F0502020204030204" pitchFamily="34" charset="0"/>
                <a:ea typeface="Times New Roman" panose="02020603050405020304" pitchFamily="18" charset="0"/>
                <a:cs typeface="Calibri" panose="020F0502020204030204" pitchFamily="34" charset="0"/>
              </a:rPr>
              <a:t> représente 27% de la consommation d'énergie finale aujourd'hui, dominée par combustibles liquides et gaz fossiles )</a:t>
            </a:r>
            <a:endParaRPr lang="fr-FR" sz="10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gn="just" fontAlgn="ctr">
              <a:lnSpc>
                <a:spcPct val="107000"/>
              </a:lnSpc>
              <a:spcAft>
                <a:spcPts val="0"/>
              </a:spcAft>
              <a:buSzPts val="1000"/>
              <a:buFont typeface="Arial" panose="020B0604020202020204" pitchFamily="34" charset="0"/>
              <a:buChar char="•"/>
              <a:tabLst>
                <a:tab pos="457200" algn="l"/>
              </a:tabLst>
            </a:pPr>
            <a:r>
              <a:rPr lang="fr-FR"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Plus de 70% d'EnR en tout, voire jusque 88% dans S1, en prenant en compte toutes les EnR (thermiques, électriques, biogaz, biocarburants)</a:t>
            </a:r>
            <a:endParaRPr lang="fr-FR" sz="10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gn="just" fontAlgn="ctr">
              <a:lnSpc>
                <a:spcPct val="107000"/>
              </a:lnSpc>
              <a:spcAft>
                <a:spcPts val="0"/>
              </a:spcAft>
              <a:buSzPts val="1000"/>
              <a:buFont typeface="Arial" panose="020B0604020202020204" pitchFamily="34" charset="0"/>
              <a:buChar char="•"/>
              <a:tabLst>
                <a:tab pos="457200" algn="l"/>
              </a:tabLst>
            </a:pPr>
            <a:r>
              <a:rPr lang="fr-FR"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Vecteur gaz : </a:t>
            </a:r>
            <a:endParaRPr lang="fr-FR" sz="1000" dirty="0">
              <a:latin typeface="Calibri" panose="020F0502020204030204" pitchFamily="34" charset="0"/>
              <a:ea typeface="Calibri" panose="020F0502020204030204" pitchFamily="34" charset="0"/>
              <a:cs typeface="Times New Roman" panose="02020603050405020304" pitchFamily="18" charset="0"/>
            </a:endParaRPr>
          </a:p>
          <a:p>
            <a:pPr marL="450850" lvl="1" indent="-285750" algn="just" fontAlgn="ctr">
              <a:lnSpc>
                <a:spcPct val="107000"/>
              </a:lnSpc>
              <a:spcAft>
                <a:spcPts val="0"/>
              </a:spcAft>
              <a:buSzPts val="1000"/>
              <a:buFont typeface="Wingdings" panose="05000000000000000000" pitchFamily="2" charset="2"/>
              <a:buChar char="Ø"/>
              <a:tabLst>
                <a:tab pos="914400" algn="l"/>
              </a:tabLst>
            </a:pPr>
            <a:r>
              <a:rPr lang="fr-FR"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Le potentiel de développement des filières de production de gaz renouvelable à l’horizon 2050 est très important par rapport à aujourd’hui : entre 130 TWhPCI et 185 TWhPCI, soit 30 à 43 % de plus que la consommation actuelle de gaz fossile. </a:t>
            </a:r>
            <a:endParaRPr lang="fr-FR" sz="1000" dirty="0">
              <a:latin typeface="Calibri" panose="020F0502020204030204" pitchFamily="34" charset="0"/>
              <a:ea typeface="Calibri" panose="020F0502020204030204" pitchFamily="34" charset="0"/>
              <a:cs typeface="Times New Roman" panose="02020603050405020304" pitchFamily="18" charset="0"/>
            </a:endParaRPr>
          </a:p>
          <a:p>
            <a:pPr marL="450850" lvl="1" indent="-285750" algn="just" fontAlgn="ctr">
              <a:lnSpc>
                <a:spcPct val="107000"/>
              </a:lnSpc>
              <a:spcAft>
                <a:spcPts val="0"/>
              </a:spcAft>
              <a:buSzPts val="1000"/>
              <a:buFont typeface="Wingdings" panose="05000000000000000000" pitchFamily="2" charset="2"/>
              <a:buChar char="Ø"/>
              <a:tabLst>
                <a:tab pos="914400" algn="l"/>
              </a:tabLst>
            </a:pPr>
            <a:r>
              <a:rPr lang="fr-FR"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Une forte décarbonation du gaz est possible (82 à 88 %), à condition que la demande en gaz diminue de manière importante par rapport à aujourd’hui (de - 50 à - 70 %). : S1, S2, S3</a:t>
            </a:r>
            <a:endParaRPr lang="fr-FR" sz="10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gn="just" fontAlgn="ctr">
              <a:lnSpc>
                <a:spcPct val="107000"/>
              </a:lnSpc>
              <a:spcAft>
                <a:spcPts val="0"/>
              </a:spcAft>
              <a:buSzPts val="1000"/>
              <a:buFont typeface="Arial" panose="020B0604020202020204" pitchFamily="34" charset="0"/>
              <a:buChar char="•"/>
              <a:tabLst>
                <a:tab pos="457200" algn="l"/>
              </a:tabLst>
            </a:pPr>
            <a:r>
              <a:rPr lang="fr-FR"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EnR distribuées hors réseau</a:t>
            </a:r>
            <a:r>
              <a:rPr lang="fr-FR"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(bois énergie, biocarburant, chaleur renouvelable issues des pompes à chaleur, géothermie) </a:t>
            </a:r>
            <a:endParaRPr lang="fr-FR" sz="10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gn="just" fontAlgn="ctr">
              <a:lnSpc>
                <a:spcPct val="107000"/>
              </a:lnSpc>
              <a:spcAft>
                <a:spcPts val="0"/>
              </a:spcAft>
              <a:buSzPts val="1000"/>
              <a:buFont typeface="Arial" panose="020B0604020202020204" pitchFamily="34" charset="0"/>
              <a:buChar char="•"/>
              <a:tabLst>
                <a:tab pos="457200" algn="l"/>
              </a:tabLst>
            </a:pPr>
            <a:r>
              <a:rPr lang="fr-FR"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Electricité:</a:t>
            </a:r>
            <a:r>
              <a:rPr lang="fr-FR"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la part de l’électricité dans la consommation d’énergie finale s’accroît dans tous les scénarios par rapport à aujourd’hui (27 %) : entre 42 % (S1) et 56 % (S4) en 2050. Consommation totale d’électricité  entre 400 TWh et 800 TWh., ce qui correspond à un scope plus large que RTE.</a:t>
            </a:r>
            <a:endParaRPr lang="fr-FR" sz="100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gn="just" fontAlgn="ctr">
              <a:lnSpc>
                <a:spcPct val="107000"/>
              </a:lnSpc>
              <a:buSzPts val="1000"/>
              <a:buFont typeface="Arial" panose="020B0604020202020204" pitchFamily="34" charset="0"/>
              <a:buChar char="•"/>
              <a:tabLst>
                <a:tab pos="457200" algn="l"/>
              </a:tabLst>
            </a:pPr>
            <a:r>
              <a:rPr lang="fr-FR"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Biocarburants:  </a:t>
            </a:r>
            <a:r>
              <a:rPr lang="fr-FR"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passe de 38 TWh aujourd'hui à</a:t>
            </a:r>
            <a:r>
              <a:rPr lang="fr-FR"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plus de 100 TWH dans S4</a:t>
            </a:r>
            <a:endParaRPr lang="fr-FR" sz="1000" dirty="0">
              <a:latin typeface="Calibri" panose="020F0502020204030204" pitchFamily="34" charset="0"/>
              <a:ea typeface="Calibri" panose="020F0502020204030204" pitchFamily="34" charset="0"/>
              <a:cs typeface="Times New Roman" panose="02020603050405020304" pitchFamily="18" charset="0"/>
            </a:endParaRPr>
          </a:p>
          <a:p>
            <a:pPr marL="361950" lvl="1" indent="-171450" algn="just" fontAlgn="ctr">
              <a:lnSpc>
                <a:spcPct val="107000"/>
              </a:lnSpc>
              <a:buSzPts val="1000"/>
              <a:buFont typeface="Wingdings" panose="05000000000000000000" pitchFamily="2" charset="2"/>
              <a:buChar char="Ø"/>
              <a:tabLst>
                <a:tab pos="914400" algn="l"/>
              </a:tabLst>
            </a:pPr>
            <a:r>
              <a:rPr lang="fr-FR"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Forte réduction de la demande en carburants liquides par rapport à aujourd’hui (entre –84 % et –86 %): </a:t>
            </a:r>
            <a:r>
              <a:rPr lang="fr-FR"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priorité sur les usages difficiles à substituer (aérien transport maritime/fluvial ou le transport des marchandises -&gt; </a:t>
            </a:r>
            <a:r>
              <a:rPr lang="fr-FR"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malgré cela, l’offre en biocarburants ne permet pas de répondre à la demande</a:t>
            </a:r>
            <a:r>
              <a:rPr lang="fr-FR"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du secteur des transports</a:t>
            </a:r>
            <a:endParaRPr lang="fr-FR" sz="1000" dirty="0">
              <a:latin typeface="Calibri" panose="020F0502020204030204" pitchFamily="34" charset="0"/>
              <a:ea typeface="Calibri" panose="020F0502020204030204" pitchFamily="34" charset="0"/>
              <a:cs typeface="Times New Roman" panose="02020603050405020304" pitchFamily="18" charset="0"/>
            </a:endParaRPr>
          </a:p>
          <a:p>
            <a:pPr marL="361950" lvl="1" indent="-171450" algn="just" fontAlgn="ctr">
              <a:lnSpc>
                <a:spcPct val="107000"/>
              </a:lnSpc>
              <a:buSzPts val="1000"/>
              <a:buFont typeface="Wingdings" panose="05000000000000000000" pitchFamily="2" charset="2"/>
              <a:buChar char="Ø"/>
              <a:tabLst>
                <a:tab pos="914400" algn="l"/>
              </a:tabLst>
            </a:pPr>
            <a:r>
              <a:rPr lang="fr-FR"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La production de biocarburants doit s’appuyer sur une ressource biomasse variée </a:t>
            </a:r>
            <a:r>
              <a:rPr lang="fr-FR"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afin de limiter la pression sur certains écosystèmes et préserver le puits biologique de carbone</a:t>
            </a:r>
            <a:endParaRPr lang="fr-FR" sz="1000" dirty="0">
              <a:latin typeface="Calibri" panose="020F0502020204030204" pitchFamily="34" charset="0"/>
              <a:ea typeface="Calibri" panose="020F0502020204030204" pitchFamily="34" charset="0"/>
              <a:cs typeface="Times New Roman" panose="02020603050405020304" pitchFamily="18" charset="0"/>
            </a:endParaRPr>
          </a:p>
          <a:p>
            <a:pPr marL="361950" lvl="1" indent="-171450" algn="just" fontAlgn="ctr">
              <a:lnSpc>
                <a:spcPct val="107000"/>
              </a:lnSpc>
              <a:buSzPts val="1000"/>
              <a:buFont typeface="Wingdings" panose="05000000000000000000" pitchFamily="2" charset="2"/>
              <a:buChar char="Ø"/>
              <a:tabLst>
                <a:tab pos="914400" algn="l"/>
              </a:tabLst>
            </a:pPr>
            <a:r>
              <a:rPr lang="fr-FR" sz="10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S1 et S2 : </a:t>
            </a:r>
            <a:r>
              <a:rPr lang="fr-FR"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essentiellement  biocarburants conventionnels (production à partir de ressources agricoles) qui est actuellement la seule voie mature de production de biocarburants</a:t>
            </a:r>
          </a:p>
          <a:p>
            <a:pPr marL="361950" lvl="1" indent="-171450" algn="just" fontAlgn="ctr">
              <a:lnSpc>
                <a:spcPct val="107000"/>
              </a:lnSpc>
              <a:buSzPts val="1000"/>
              <a:buFont typeface="Wingdings" panose="05000000000000000000" pitchFamily="2" charset="2"/>
              <a:buChar char="Ø"/>
              <a:tabLst>
                <a:tab pos="914400" algn="l"/>
              </a:tabLst>
            </a:pPr>
            <a:r>
              <a:rPr lang="fr-FR" sz="1000" b="1" dirty="0">
                <a:solidFill>
                  <a:srgbClr val="000000"/>
                </a:solidFill>
                <a:latin typeface="Calibri" panose="020F0502020204030204" pitchFamily="34" charset="0"/>
                <a:ea typeface="Times New Roman" panose="02020603050405020304" pitchFamily="18" charset="0"/>
              </a:rPr>
              <a:t>S3 et S4 :  </a:t>
            </a:r>
            <a:r>
              <a:rPr lang="fr-FR" sz="1000" dirty="0">
                <a:solidFill>
                  <a:srgbClr val="000000"/>
                </a:solidFill>
                <a:latin typeface="Calibri" panose="020F0502020204030204" pitchFamily="34" charset="0"/>
                <a:ea typeface="Times New Roman" panose="02020603050405020304" pitchFamily="18" charset="0"/>
              </a:rPr>
              <a:t>biocarburants avancés se développe en complément des biocarburants conventionnels via la diversification des ressources notamment ligno-cellulosiques, microalgues</a:t>
            </a:r>
            <a:endParaRPr lang="fr-FR" sz="1000" dirty="0"/>
          </a:p>
        </p:txBody>
      </p:sp>
      <p:sp>
        <p:nvSpPr>
          <p:cNvPr id="4" name="Espace réservé du numéro de diapositive 3"/>
          <p:cNvSpPr>
            <a:spLocks noGrp="1"/>
          </p:cNvSpPr>
          <p:nvPr>
            <p:ph type="sldNum" sz="quarter" idx="10"/>
          </p:nvPr>
        </p:nvSpPr>
        <p:spPr/>
        <p:txBody>
          <a:bodyPr/>
          <a:lstStyle/>
          <a:p>
            <a:fld id="{8ADF2C3B-CA45-4175-9520-CE406756BE8A}" type="slidenum">
              <a:rPr lang="fr-FR" smtClean="0"/>
              <a:t>18</a:t>
            </a:fld>
            <a:endParaRPr lang="fr-FR" dirty="0"/>
          </a:p>
        </p:txBody>
      </p:sp>
    </p:spTree>
    <p:extLst>
      <p:ext uri="{BB962C8B-B14F-4D97-AF65-F5344CB8AC3E}">
        <p14:creationId xmlns:p14="http://schemas.microsoft.com/office/powerpoint/2010/main" val="1700463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Permet de visualiser la taille du parc installé : entre 180 et 300GW</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Les mix électriques ne proviennent pas d’une optimisation économique mais </a:t>
            </a:r>
            <a:r>
              <a:rPr lang="fr-FR" b="1" dirty="0"/>
              <a:t>d’une scénarisation</a:t>
            </a:r>
            <a:r>
              <a:rPr lang="fr-FR" b="1" baseline="0" dirty="0"/>
              <a:t> cohérente avec le récit </a:t>
            </a:r>
            <a:r>
              <a:rPr lang="fr-FR" baseline="0" dirty="0"/>
              <a:t>des scénarios: </a:t>
            </a:r>
            <a:r>
              <a:rPr lang="fr-FR" dirty="0"/>
              <a:t>L’évolution du mix électrique est cohérente avec le récit de chaque scénario, elle n’est pas le résultat d’une simple optimisation économique.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Ne pas oublier de dire</a:t>
            </a:r>
            <a:r>
              <a:rPr lang="fr-FR" b="1" baseline="0" dirty="0"/>
              <a:t> qu’on repose sur des modélisations solides au pas horaire. </a:t>
            </a:r>
            <a:r>
              <a:rPr lang="fr-FR" b="1" baseline="0" dirty="0" err="1"/>
              <a:t>Artelys</a:t>
            </a:r>
            <a:endParaRPr lang="fr-FR" b="1"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3 scénarios sans nouveaux nucléaire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Une</a:t>
            </a:r>
            <a:r>
              <a:rPr lang="fr-FR" baseline="0" dirty="0"/>
              <a:t> variante dans S3 avec et sans</a:t>
            </a:r>
            <a:endParaRPr lang="fr-FR" dirty="0"/>
          </a:p>
          <a:p>
            <a:endParaRPr lang="fr-FR" dirty="0"/>
          </a:p>
          <a:p>
            <a:endParaRPr lang="fr-FR" dirty="0"/>
          </a:p>
          <a:p>
            <a:pPr marL="171450" indent="-171450">
              <a:buFontTx/>
              <a:buChar char="-"/>
            </a:pPr>
            <a:r>
              <a:rPr lang="fr-FR" dirty="0"/>
              <a:t>Les scénarios S1 et S2, avec des demandes d’électricité en baisse (408 TWh dans S1 VS 480 TWh en 2015) ou en faible augmentation (535 TWh dans S2), reposent uniquement sur des technologies de production matures, le photovoltaïque, l’éolien terrestre, voire l’éolien</a:t>
            </a:r>
            <a:r>
              <a:rPr lang="fr-FR" baseline="0" dirty="0"/>
              <a:t> posé pour S2. </a:t>
            </a:r>
          </a:p>
          <a:p>
            <a:pPr marL="171450" indent="-171450">
              <a:buFontTx/>
              <a:buChar char="-"/>
            </a:pPr>
            <a:r>
              <a:rPr lang="fr-FR" baseline="0" dirty="0"/>
              <a:t>S1 se différencie de S2 par une sortie plus rapide du nucléaire (seul le réacteur de Flamanville 3 est en fonctionnement en 2050, contre 12 GW dans S2), une production photovoltaïque plus décentralisée (environ 56 GW sur toiture et 36 GW au sol dans S1 ; 26 GW sur toiture et 66 GW au sol dans S2) et un recours moindre à l’éolien en mer posé (9 GW dans S1 et 19 GW dans S2). </a:t>
            </a:r>
          </a:p>
          <a:p>
            <a:pPr marL="171450" indent="-171450">
              <a:buFontTx/>
              <a:buChar char="-"/>
            </a:pPr>
            <a:r>
              <a:rPr lang="fr-FR" baseline="0" dirty="0"/>
              <a:t>Les scénarios S3 et S4, du fait d’une demande d’électricité en forte hausse (respectivement 650 TWh et 840 TWh), supposent de recourir également à des technologies considérées aujourd’hui comme peu matures : l’éolien flottant (28 GW dans S3EnR-offshore), le nouveau nucléaire (3 nouvelles paires=11,4 GW dans S3Nuc) voire les deux (28 GW de posé et 5 nouvelles paires=17,5 GW d’EPR dans S4). </a:t>
            </a:r>
          </a:p>
          <a:p>
            <a:pPr marL="171450" indent="-171450">
              <a:buFontTx/>
              <a:buChar char="-"/>
            </a:pPr>
            <a:endParaRPr lang="fr-FR" baseline="0" dirty="0"/>
          </a:p>
        </p:txBody>
      </p:sp>
      <p:sp>
        <p:nvSpPr>
          <p:cNvPr id="4" name="Espace réservé du numéro de diapositive 3"/>
          <p:cNvSpPr>
            <a:spLocks noGrp="1"/>
          </p:cNvSpPr>
          <p:nvPr>
            <p:ph type="sldNum" sz="quarter" idx="10"/>
          </p:nvPr>
        </p:nvSpPr>
        <p:spPr/>
        <p:txBody>
          <a:bodyPr/>
          <a:lstStyle/>
          <a:p>
            <a:fld id="{8ADF2C3B-CA45-4175-9520-CE406756BE8A}" type="slidenum">
              <a:rPr lang="fr-FR" smtClean="0"/>
              <a:t>19</a:t>
            </a:fld>
            <a:endParaRPr lang="fr-FR"/>
          </a:p>
        </p:txBody>
      </p:sp>
    </p:spTree>
    <p:extLst>
      <p:ext uri="{BB962C8B-B14F-4D97-AF65-F5344CB8AC3E}">
        <p14:creationId xmlns:p14="http://schemas.microsoft.com/office/powerpoint/2010/main" val="4102725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4165600"/>
          </a:xfrm>
        </p:spPr>
        <p:txBody>
          <a:bodyPr/>
          <a:lstStyle/>
          <a:p>
            <a:pPr lvl="0" fontAlgn="ctr"/>
            <a:r>
              <a:rPr lang="fr-FR" sz="1000" dirty="0"/>
              <a:t>Le vivant n’est pas uniquement un moyen, avec une valeur différentes selon les scénarios ( relation à la nature). Nos scénarios présentent 4 équilibres possibles entre ces 3 leviers interdépendants: </a:t>
            </a:r>
          </a:p>
          <a:p>
            <a:pPr marL="266700" lvl="1" indent="-171450" fontAlgn="ctr">
              <a:buFont typeface="Arial" panose="020B0604020202020204" pitchFamily="34" charset="0"/>
              <a:buChar char="•"/>
            </a:pPr>
            <a:r>
              <a:rPr lang="fr-FR" sz="1000" dirty="0"/>
              <a:t>le stockage de carbone : via les puits naturels (forestiers et agricoles): avec le potentiel de passer de 44 MtCO2 de puits à presque 120 MtCO2 : presque X3</a:t>
            </a:r>
          </a:p>
          <a:p>
            <a:pPr marL="266700" lvl="2" indent="-171450" fontAlgn="ctr"/>
            <a:r>
              <a:rPr lang="fr-FR" sz="1000" i="1" dirty="0"/>
              <a:t>      Forestiers : rôle majeur : via une limitation de l'augmentation des prélèvements et le changement des pratiques sylvicoles; part dans S1 de l’ordre de 80 MtCO2eq / an pour la seule forêt et 116 MtCO2eq au total contre 44 MtCO2eq aujourd’hui de puits naturels nets totaux</a:t>
            </a:r>
            <a:endParaRPr lang="fr-FR" sz="1000" dirty="0"/>
          </a:p>
          <a:p>
            <a:pPr marL="266700" lvl="2" indent="-171450" fontAlgn="ctr"/>
            <a:r>
              <a:rPr lang="fr-FR" sz="1000" i="1" dirty="0"/>
              <a:t>Agricole : via la changements des pratiques agricoles, comme l'agroforesterie, ou les prairies</a:t>
            </a:r>
            <a:endParaRPr lang="fr-FR" sz="1000" dirty="0"/>
          </a:p>
          <a:p>
            <a:pPr marL="266700" lvl="1" indent="-171450" fontAlgn="ctr">
              <a:buFont typeface="Arial" panose="020B0604020202020204" pitchFamily="34" charset="0"/>
              <a:buChar char="•"/>
            </a:pPr>
            <a:r>
              <a:rPr lang="fr-FR" sz="1000" dirty="0"/>
              <a:t>la production de biomasse, notamment pour l'énergie et les produits : plus du double de prélèvement dans tous les scénarios</a:t>
            </a:r>
          </a:p>
          <a:p>
            <a:pPr marL="266700" lvl="2" indent="-171450" fontAlgn="ctr"/>
            <a:r>
              <a:rPr lang="fr-FR" sz="1000" i="1" dirty="0"/>
              <a:t>      Le volume de biomasse mobilisée dépasse les 100 millions de tonnes de matière sèche (</a:t>
            </a:r>
            <a:r>
              <a:rPr lang="fr-FR" sz="1000" i="1" dirty="0" err="1"/>
              <a:t>MtMS</a:t>
            </a:r>
            <a:r>
              <a:rPr lang="fr-FR" sz="1000" i="1" dirty="0"/>
              <a:t>) en 2050  : plus du doublement par rapport à aujourd'hui.</a:t>
            </a:r>
            <a:endParaRPr lang="fr-FR" sz="1000" dirty="0"/>
          </a:p>
          <a:p>
            <a:pPr marL="266700" lvl="2" indent="-171450" fontAlgn="ctr"/>
            <a:r>
              <a:rPr lang="fr-FR" sz="1000" i="1" dirty="0"/>
              <a:t>      La biomasse végétale d’origine agricole présente le plus fort levier de croissance dans tous les scénarios (passage de 11 </a:t>
            </a:r>
            <a:r>
              <a:rPr lang="fr-FR" sz="1000" i="1" dirty="0" err="1"/>
              <a:t>MtMS</a:t>
            </a:r>
            <a:r>
              <a:rPr lang="fr-FR" sz="1000" i="1" dirty="0"/>
              <a:t> en 2017 à 50 </a:t>
            </a:r>
            <a:r>
              <a:rPr lang="fr-FR" sz="1000" i="1" dirty="0" err="1"/>
              <a:t>MtMS</a:t>
            </a:r>
            <a:r>
              <a:rPr lang="fr-FR" sz="1000" i="1" dirty="0"/>
              <a:t> au moins en 2050)</a:t>
            </a:r>
            <a:endParaRPr lang="fr-FR" sz="1000" dirty="0"/>
          </a:p>
          <a:p>
            <a:pPr marL="266700" lvl="1" indent="-171450" fontAlgn="ctr">
              <a:buFont typeface="Arial" panose="020B0604020202020204" pitchFamily="34" charset="0"/>
              <a:buChar char="•"/>
            </a:pPr>
            <a:r>
              <a:rPr lang="fr-FR" sz="1000" dirty="0"/>
              <a:t>la réduction des GES: via la modification des pratiques agricoles notamment  (assolement, cheptel, alimentation) : potentiel de division par 2 des émissions agricoles dans S1 et S2.</a:t>
            </a:r>
          </a:p>
          <a:p>
            <a:pPr lvl="0" fontAlgn="ctr"/>
            <a:r>
              <a:rPr lang="fr-FR" sz="1000" b="1" dirty="0"/>
              <a:t>Ces 3 leviers sont très fortement interconnectés  et nécessitent de prendre en compte également d'autres enjeux: </a:t>
            </a:r>
            <a:endParaRPr lang="fr-FR" sz="1000" dirty="0"/>
          </a:p>
          <a:p>
            <a:pPr marL="266700" lvl="1" indent="-171450" fontAlgn="ctr">
              <a:buFont typeface="Arial" panose="020B0604020202020204" pitchFamily="34" charset="0"/>
              <a:buChar char="•"/>
            </a:pPr>
            <a:r>
              <a:rPr lang="fr-FR" sz="1000" dirty="0"/>
              <a:t>Équilibre avec la production de biomasse alimentaire, </a:t>
            </a:r>
          </a:p>
          <a:p>
            <a:pPr marL="266700" lvl="1" indent="-171450" fontAlgn="ctr">
              <a:buFont typeface="Arial" panose="020B0604020202020204" pitchFamily="34" charset="0"/>
              <a:buChar char="•"/>
            </a:pPr>
            <a:r>
              <a:rPr lang="fr-FR" sz="1000" dirty="0"/>
              <a:t>Autres fonctions écologiques (biodiversité, régulation de température, limitation de l'érosion…) et sociale (forêt pour les loisirs)</a:t>
            </a:r>
          </a:p>
          <a:p>
            <a:pPr marL="266700" indent="-171450">
              <a:buFont typeface="Arial" panose="020B0604020202020204" pitchFamily="34" charset="0"/>
              <a:buChar char="•"/>
            </a:pPr>
            <a:r>
              <a:rPr lang="fr-FR" sz="1000" dirty="0"/>
              <a:t>Les enjeux d'adaptation de la forêt au Changement climatique</a:t>
            </a:r>
          </a:p>
        </p:txBody>
      </p:sp>
      <p:sp>
        <p:nvSpPr>
          <p:cNvPr id="4" name="Espace réservé du numéro de diapositive 3"/>
          <p:cNvSpPr>
            <a:spLocks noGrp="1"/>
          </p:cNvSpPr>
          <p:nvPr>
            <p:ph type="sldNum" sz="quarter" idx="10"/>
          </p:nvPr>
        </p:nvSpPr>
        <p:spPr/>
        <p:txBody>
          <a:bodyPr/>
          <a:lstStyle/>
          <a:p>
            <a:fld id="{8ADF2C3B-CA45-4175-9520-CE406756BE8A}" type="slidenum">
              <a:rPr lang="fr-FR" smtClean="0"/>
              <a:t>20</a:t>
            </a:fld>
            <a:endParaRPr lang="fr-FR"/>
          </a:p>
        </p:txBody>
      </p:sp>
    </p:spTree>
    <p:extLst>
      <p:ext uri="{BB962C8B-B14F-4D97-AF65-F5344CB8AC3E}">
        <p14:creationId xmlns:p14="http://schemas.microsoft.com/office/powerpoint/2010/main" val="2084152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4051687"/>
          </a:xfrm>
        </p:spPr>
        <p:txBody>
          <a:bodyPr/>
          <a:lstStyle/>
          <a:p>
            <a:r>
              <a:rPr lang="fr-FR" sz="1050" dirty="0"/>
              <a:t>Ce travail permet de faire émerger 9 messages clefs fondamentaux pour réussir la transition écologique et atteindre la neutralité carbone en 2050. Nous les présentons ci-après en 4 diapo thématiques : objectifs climat, MDE, le Vivant, les EnR. Ces enseignements correspondent à :</a:t>
            </a:r>
          </a:p>
          <a:p>
            <a:pPr marL="171450" indent="-171450" algn="just">
              <a:buFont typeface="Arial" panose="020B0604020202020204" pitchFamily="34" charset="0"/>
              <a:buChar char="•"/>
            </a:pPr>
            <a:r>
              <a:rPr lang="fr-FR" sz="1050" dirty="0"/>
              <a:t>Des messages transversaux qui apparaissent nécessaire pour atteindre la neutralité quel que soit la scénario : les conditions de réussite</a:t>
            </a:r>
          </a:p>
          <a:p>
            <a:pPr marL="171450" indent="-171450" algn="just">
              <a:buFont typeface="Arial" panose="020B0604020202020204" pitchFamily="34" charset="0"/>
              <a:buChar char="•"/>
            </a:pPr>
            <a:r>
              <a:rPr lang="fr-FR" sz="1050" dirty="0"/>
              <a:t>Mais également, les éléments utiles pour identifier les principales alternatives et leurs conséquences : les aiguillages à anticiper</a:t>
            </a:r>
          </a:p>
          <a:p>
            <a:r>
              <a:rPr lang="fr-FR" sz="1050" dirty="0"/>
              <a:t>(Pour info interne, voici les 9 messages, uniquement la première phrase) :</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Les quatre voies présentées, chacune dotée de sa propre cohérence, permettent à la France d’atteindre la neutralité carbone en 2050. Mais toutes sont difficiles.</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Atteindre la neutralité repose sur des paris forts.</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Pour tous les scénarios, il est impératif d’agir rapidement. </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La réduction de la demande en énergie, elle-même liée à la demande de biens et de services, est le facteur clé pour atteindre la neutralité carbone</a:t>
            </a:r>
            <a:r>
              <a:rPr lang="fr-FR" sz="1050" dirty="0">
                <a:solidFill>
                  <a:srgbClr val="1D1D1B"/>
                </a:solidFill>
                <a:ea typeface="Marianne Light" panose="02000000000000000000" pitchFamily="50" charset="0"/>
                <a:cs typeface="Calibri" panose="020F0502020204030204" pitchFamily="34" charset="0"/>
              </a:rPr>
              <a:t>.</a:t>
            </a:r>
            <a:r>
              <a:rPr lang="fr-FR" sz="1050" dirty="0">
                <a:solidFill>
                  <a:srgbClr val="1D1D1B"/>
                </a:solidFill>
                <a:ea typeface="Marianne Light" panose="02000000000000000000" pitchFamily="50" charset="0"/>
                <a:cs typeface="Times New Roman" panose="02020603050405020304" pitchFamily="18" charset="0"/>
              </a:rPr>
              <a:t>.</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L’industrie va devoir se transformer non seulement pour s’adapter à une demande en profonde mutation mais également pour décarboner sa production.</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Le vivant est l’un des atouts principaux de cette transition. </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L’adaptation des forêts et de l’agriculture devient donc absolument prioritaire pour lutter contre le changement climatique. </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La pression sur les ressources naturelles varie considérablement d’un scénario à l’autre.</a:t>
            </a:r>
          </a:p>
          <a:p>
            <a:pPr marL="34290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Dans tous les scénarios, en 2050 l’approvisionnement énergétique repose à plus de 70% sur les énergies renouvelables et l’électricité est le principal vecteur énergétique.</a:t>
            </a:r>
          </a:p>
          <a:p>
            <a:pPr marL="342900" indent="-342900" algn="just">
              <a:buFont typeface="+mj-lt"/>
              <a:buAutoNum type="arabicPeriod"/>
            </a:pPr>
            <a:endParaRPr lang="fr-FR" sz="1050" dirty="0">
              <a:solidFill>
                <a:srgbClr val="1D1D1B"/>
              </a:solidFill>
              <a:cs typeface="Times New Roman" panose="02020603050405020304" pitchFamily="18" charset="0"/>
            </a:endParaRPr>
          </a:p>
          <a:p>
            <a:pPr algn="just"/>
            <a:r>
              <a:rPr lang="fr-FR" sz="1050" dirty="0">
                <a:solidFill>
                  <a:srgbClr val="1D1D1B"/>
                </a:solidFill>
                <a:cs typeface="Times New Roman" panose="02020603050405020304" pitchFamily="18" charset="0"/>
              </a:rPr>
              <a:t>PS : les n° en rouge dans les slides qui suivent font référence aux n° des messages ci-dessus.</a:t>
            </a:r>
          </a:p>
          <a:p>
            <a:pPr algn="just"/>
            <a:endParaRPr lang="fr-FR" sz="1050" dirty="0">
              <a:solidFill>
                <a:srgbClr val="1D1D1B"/>
              </a:solidFill>
              <a:ea typeface="Marianne Light" panose="02000000000000000000" pitchFamily="50"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8ADF2C3B-CA45-4175-9520-CE406756BE8A}" type="slidenum">
              <a:rPr lang="fr-FR" smtClean="0"/>
              <a:t>21</a:t>
            </a:fld>
            <a:endParaRPr lang="fr-FR"/>
          </a:p>
        </p:txBody>
      </p:sp>
    </p:spTree>
    <p:extLst>
      <p:ext uri="{BB962C8B-B14F-4D97-AF65-F5344CB8AC3E}">
        <p14:creationId xmlns:p14="http://schemas.microsoft.com/office/powerpoint/2010/main" val="774729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DF2C3B-CA45-4175-9520-CE406756BE8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s notes 4"/>
          <p:cNvSpPr>
            <a:spLocks noGrp="1"/>
          </p:cNvSpPr>
          <p:nvPr>
            <p:ph type="body" sz="quarter" idx="11"/>
          </p:nvPr>
        </p:nvSpPr>
        <p:spPr>
          <a:xfrm>
            <a:off x="710407" y="4925407"/>
            <a:ext cx="5683250" cy="4896978"/>
          </a:xfrm>
        </p:spPr>
        <p:txBody>
          <a:bodyPr/>
          <a:lstStyle/>
          <a:p>
            <a:endParaRPr lang="fr-FR" sz="1100" dirty="0"/>
          </a:p>
        </p:txBody>
      </p:sp>
    </p:spTree>
    <p:extLst>
      <p:ext uri="{BB962C8B-B14F-4D97-AF65-F5344CB8AC3E}">
        <p14:creationId xmlns:p14="http://schemas.microsoft.com/office/powerpoint/2010/main" val="1880755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rtl="0" fontAlgn="ctr">
              <a:spcBef>
                <a:spcPts val="0"/>
              </a:spcBef>
              <a:spcAft>
                <a:spcPts val="0"/>
              </a:spcAft>
              <a:buFont typeface="Arial" panose="020B0604020202020204" pitchFamily="34" charset="0"/>
              <a:buChar char="•"/>
            </a:pPr>
            <a:r>
              <a:rPr lang="fr-FR" sz="1100" dirty="0">
                <a:effectLst/>
                <a:latin typeface="Calibri" panose="020F0502020204030204" pitchFamily="34" charset="0"/>
              </a:rPr>
              <a:t>Sobriété limite la pression sur les ressources ( au-delà du climat)</a:t>
            </a:r>
          </a:p>
          <a:p>
            <a:pPr marL="742950" lvl="1" indent="-285750" rtl="0" fontAlgn="ctr">
              <a:spcBef>
                <a:spcPts val="0"/>
              </a:spcBef>
              <a:spcAft>
                <a:spcPts val="0"/>
              </a:spcAft>
              <a:buFont typeface="Arial" panose="020B0604020202020204" pitchFamily="34" charset="0"/>
              <a:buChar char="•"/>
            </a:pPr>
            <a:r>
              <a:rPr lang="fr-FR" sz="1100" dirty="0">
                <a:effectLst/>
                <a:latin typeface="Calibri" panose="020F0502020204030204" pitchFamily="34" charset="0"/>
              </a:rPr>
              <a:t>Matériaux pour la TE: pour tous les matériaux, les scénarios les plus sobres énergétiquement permettent de réduire les impacts et besoins sur les matériaux de la TE ( les quantités utilisées pour les </a:t>
            </a:r>
            <a:r>
              <a:rPr lang="fr-FR" sz="1100" dirty="0" err="1">
                <a:effectLst/>
                <a:latin typeface="Calibri" panose="020F0502020204030204" pitchFamily="34" charset="0"/>
              </a:rPr>
              <a:t>EnR</a:t>
            </a:r>
            <a:r>
              <a:rPr lang="fr-FR" sz="1100" dirty="0">
                <a:effectLst/>
                <a:latin typeface="Calibri" panose="020F0502020204030204" pitchFamily="34" charset="0"/>
              </a:rPr>
              <a:t> et les VE passent du simple au double entre S1 et S4 pour Acier, aluminium, cuivre) : </a:t>
            </a:r>
          </a:p>
          <a:p>
            <a:pPr marL="742950" lvl="1" indent="-285750" rtl="0" fontAlgn="ctr">
              <a:spcBef>
                <a:spcPts val="0"/>
              </a:spcBef>
              <a:spcAft>
                <a:spcPts val="0"/>
              </a:spcAft>
              <a:buFont typeface="Arial" panose="020B0604020202020204" pitchFamily="34" charset="0"/>
              <a:buChar char="•"/>
            </a:pPr>
            <a:r>
              <a:rPr lang="fr-FR" sz="1100" dirty="0">
                <a:effectLst/>
                <a:latin typeface="Calibri" panose="020F0502020204030204" pitchFamily="34" charset="0"/>
              </a:rPr>
              <a:t>Sols : 600kHa d'artificialisation en plus entre S1 et S4  ( l'équivalent du département de la </a:t>
            </a:r>
            <a:r>
              <a:rPr lang="fr-FR" sz="1100" dirty="0" err="1">
                <a:effectLst/>
                <a:latin typeface="Calibri" panose="020F0502020204030204" pitchFamily="34" charset="0"/>
              </a:rPr>
              <a:t>charente</a:t>
            </a:r>
            <a:r>
              <a:rPr lang="fr-FR" sz="1100" dirty="0">
                <a:effectLst/>
                <a:latin typeface="Calibri" panose="020F0502020204030204" pitchFamily="34" charset="0"/>
              </a:rPr>
              <a:t>)</a:t>
            </a:r>
          </a:p>
          <a:p>
            <a:pPr marL="742950" lvl="1" indent="-285750" rtl="0" fontAlgn="ctr">
              <a:spcBef>
                <a:spcPts val="0"/>
              </a:spcBef>
              <a:spcAft>
                <a:spcPts val="0"/>
              </a:spcAft>
              <a:buFont typeface="Arial" panose="020B0604020202020204" pitchFamily="34" charset="0"/>
              <a:buChar char="•"/>
            </a:pPr>
            <a:r>
              <a:rPr lang="fr-FR" sz="1100" dirty="0">
                <a:effectLst/>
                <a:latin typeface="Calibri" panose="020F0502020204030204" pitchFamily="34" charset="0"/>
              </a:rPr>
              <a:t>Eau d'irrigation :  entre -30% et +30% par rapport à aujourd'hui entre S1 et S4</a:t>
            </a:r>
          </a:p>
          <a:p>
            <a:pPr marL="742950" lvl="1" indent="-285750" rtl="0" fontAlgn="ctr">
              <a:spcBef>
                <a:spcPts val="0"/>
              </a:spcBef>
              <a:spcAft>
                <a:spcPts val="0"/>
              </a:spcAft>
              <a:buFont typeface="Arial" panose="020B0604020202020204" pitchFamily="34" charset="0"/>
              <a:buChar char="•"/>
            </a:pPr>
            <a:r>
              <a:rPr lang="fr-FR" sz="1100" dirty="0">
                <a:effectLst/>
                <a:latin typeface="Calibri" panose="020F0502020204030204" pitchFamily="34" charset="0"/>
              </a:rPr>
              <a:t>Construction : quantité de matériaux pour la construction  varie d'un facteur 2 entre S1 et S4</a:t>
            </a:r>
          </a:p>
          <a:p>
            <a:pPr rtl="0" fontAlgn="ctr">
              <a:spcBef>
                <a:spcPts val="0"/>
              </a:spcBef>
              <a:spcAft>
                <a:spcPts val="0"/>
              </a:spcAft>
              <a:buFont typeface="Arial" panose="020B0604020202020204" pitchFamily="34" charset="0"/>
              <a:buChar char="•"/>
            </a:pPr>
            <a:r>
              <a:rPr lang="fr-FR" sz="1100" dirty="0">
                <a:effectLst/>
                <a:latin typeface="Calibri" panose="020F0502020204030204" pitchFamily="34" charset="0"/>
              </a:rPr>
              <a:t>Sobriété = facteur de résilience et d'adaptation</a:t>
            </a:r>
          </a:p>
          <a:p>
            <a:pPr marL="742950" lvl="1" indent="-285750" rtl="0" fontAlgn="ctr">
              <a:spcBef>
                <a:spcPts val="0"/>
              </a:spcBef>
              <a:spcAft>
                <a:spcPts val="0"/>
              </a:spcAft>
              <a:buFont typeface="Arial" panose="020B0604020202020204" pitchFamily="34" charset="0"/>
              <a:buChar char="•"/>
            </a:pPr>
            <a:r>
              <a:rPr lang="fr-FR" sz="1100" dirty="0">
                <a:effectLst/>
                <a:latin typeface="Calibri" panose="020F0502020204030204" pitchFamily="34" charset="0"/>
              </a:rPr>
              <a:t>Résilience face au CC: l'adaptation au CC sera plus facile dans les scénarios sobre ( moins consommateur en eau d'irrigation par ex)</a:t>
            </a:r>
          </a:p>
          <a:p>
            <a:pPr marL="742950" lvl="1" indent="-285750" rtl="0" fontAlgn="ctr">
              <a:spcBef>
                <a:spcPts val="0"/>
              </a:spcBef>
              <a:spcAft>
                <a:spcPts val="0"/>
              </a:spcAft>
              <a:buFont typeface="Arial" panose="020B0604020202020204" pitchFamily="34" charset="0"/>
              <a:buChar char="•"/>
            </a:pPr>
            <a:r>
              <a:rPr lang="fr-FR" sz="1100" dirty="0">
                <a:effectLst/>
                <a:latin typeface="Calibri" panose="020F0502020204030204" pitchFamily="34" charset="0"/>
              </a:rPr>
              <a:t>Résilience face aux crises </a:t>
            </a:r>
            <a:r>
              <a:rPr lang="fr-FR" sz="1100" dirty="0" err="1">
                <a:effectLst/>
                <a:latin typeface="Calibri" panose="020F0502020204030204" pitchFamily="34" charset="0"/>
              </a:rPr>
              <a:t>geopolitiques</a:t>
            </a:r>
            <a:r>
              <a:rPr lang="fr-FR" sz="1100" dirty="0">
                <a:effectLst/>
                <a:latin typeface="Calibri" panose="020F0502020204030204" pitchFamily="34" charset="0"/>
              </a:rPr>
              <a:t>: Augmentation de l’indépendance énergétique :  Dans transition(s)2050, il est possible de réduire de plus de 85% notre dépendance aux importations d’énergie fossiles.</a:t>
            </a:r>
          </a:p>
          <a:p>
            <a:endParaRPr lang="fr-FR" dirty="0"/>
          </a:p>
        </p:txBody>
      </p:sp>
      <p:sp>
        <p:nvSpPr>
          <p:cNvPr id="4" name="Espace réservé du numéro de diapositive 3"/>
          <p:cNvSpPr>
            <a:spLocks noGrp="1"/>
          </p:cNvSpPr>
          <p:nvPr>
            <p:ph type="sldNum" sz="quarter" idx="5"/>
          </p:nvPr>
        </p:nvSpPr>
        <p:spPr/>
        <p:txBody>
          <a:bodyPr/>
          <a:lstStyle/>
          <a:p>
            <a:fld id="{8ADF2C3B-CA45-4175-9520-CE406756BE8A}" type="slidenum">
              <a:rPr lang="fr-FR" smtClean="0"/>
              <a:t>23</a:t>
            </a:fld>
            <a:endParaRPr lang="fr-FR"/>
          </a:p>
        </p:txBody>
      </p:sp>
    </p:spTree>
    <p:extLst>
      <p:ext uri="{BB962C8B-B14F-4D97-AF65-F5344CB8AC3E}">
        <p14:creationId xmlns:p14="http://schemas.microsoft.com/office/powerpoint/2010/main" val="1663726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8ADF2C3B-CA45-4175-9520-CE406756BE8A}" type="slidenum">
              <a:rPr lang="fr-FR" smtClean="0"/>
              <a:t>24</a:t>
            </a:fld>
            <a:endParaRPr lang="fr-FR"/>
          </a:p>
        </p:txBody>
      </p:sp>
      <p:sp>
        <p:nvSpPr>
          <p:cNvPr id="5" name="Espace réservé des notes 4"/>
          <p:cNvSpPr>
            <a:spLocks noGrp="1"/>
          </p:cNvSpPr>
          <p:nvPr>
            <p:ph type="body" sz="quarter" idx="11"/>
          </p:nvPr>
        </p:nvSpPr>
        <p:spPr>
          <a:xfrm>
            <a:off x="710407" y="4925408"/>
            <a:ext cx="5683250" cy="5103092"/>
          </a:xfrm>
        </p:spPr>
        <p:txBody>
          <a:bodyPr/>
          <a:lstStyle/>
          <a:p>
            <a:r>
              <a:rPr lang="fr-FR" sz="1000" u="sng" dirty="0"/>
              <a:t>PRODUCTIONS AGRICOLES </a:t>
            </a:r>
            <a:r>
              <a:rPr lang="fr-FR" sz="1000" dirty="0"/>
              <a:t>: Les hypothèses principales ayant un impact sur l’usage et la qualité des sols sont : le niveau d’intensité des systèmes agricoles, le développement des pratiques agroécologiques, la reterritorialisation des productions, la quantité de bétail et les pratiques d’élevage associées. L’impact sur la qualité des sols n’a pas été quantifié.</a:t>
            </a:r>
          </a:p>
          <a:p>
            <a:r>
              <a:rPr lang="fr-FR" sz="1000" u="sng" dirty="0"/>
              <a:t>PRODUCTIONS FORESTIERES </a:t>
            </a:r>
            <a:r>
              <a:rPr lang="fr-FR" sz="1000" dirty="0"/>
              <a:t>: Quel que soit le scénario, les impacts effectifs dépendront de la mise en œuvre des chantiers sylvicoles et du respect des recommandations pour maintenir la fertilité des sols, limiter les risques de tassement et d’érosion des sols et de déstockage de carbone, préserver les habitats, les zones humides et les cours d’eau. </a:t>
            </a:r>
          </a:p>
          <a:p>
            <a:r>
              <a:rPr lang="fr-FR" sz="1000" u="sng" dirty="0"/>
              <a:t>ENERGIES RENOUVELABLES</a:t>
            </a:r>
            <a:r>
              <a:rPr lang="fr-FR" sz="1000" dirty="0"/>
              <a:t> : Une méthodologie encore exploratoire a été élaborée. Elle estime l’impact du développement des </a:t>
            </a:r>
            <a:r>
              <a:rPr lang="fr-FR" sz="1000" dirty="0" err="1"/>
              <a:t>EnR</a:t>
            </a:r>
            <a:r>
              <a:rPr lang="fr-FR" sz="1000" dirty="0"/>
              <a:t> sur l’artificialisation et la qualité des sols. Sont considérées l’emprise totale ainsi que : (1) l’usage des terres, (compatibilité avec un usage comme espace naturel, agricole ou forestier), (2) La qualité des sols (niveau de dégradation des sols). Les surfaces de cultures dédiées à l’énergie sont significatives quels que soient les scénarios, et représentent à 4 à 8 % de la surface agricole utile. Les incidences sur la dégradation des sols sont difficiles à évaluer</a:t>
            </a:r>
          </a:p>
          <a:p>
            <a:r>
              <a:rPr lang="fr-FR" sz="1000" u="sng" dirty="0"/>
              <a:t>BATIMENT</a:t>
            </a:r>
            <a:r>
              <a:rPr lang="fr-FR" sz="1000" dirty="0"/>
              <a:t> : approche en deux étapes : (1) Projeter le besoin en construction (en surface de plancher) au niveau national. (2) Evaluer l'artificialisation correspondante. L’impact principal est lié aux constructions neuves. En termes de dynamique, tous les scénarios, y compris TEND et S4, s’orientent à la baisse (en raison notamment du ralentissement de la dynamique démographique et de la stabilisation de la décohabitation liée à la baisse des naissances et à la divortialité…). S1 est le moins artificialisant, S4 le plus artificialisant. </a:t>
            </a:r>
          </a:p>
          <a:p>
            <a:r>
              <a:rPr lang="fr-FR" sz="1000" u="sng" dirty="0"/>
              <a:t>TRANSPORT</a:t>
            </a:r>
            <a:r>
              <a:rPr lang="fr-FR" sz="1000" dirty="0"/>
              <a:t> : sont chiffrées : autoroutes et routes communales), routier cyclable (voies interurbaines), ferroviaire (extension de LGV), entrepôts. Deux conclusions majeures émergent : (1) Pour tous les scénarios, c’est l’artificialisation liée aux routes communales qui domine largement (max 250 kha) en raison des kilométrages importants construits chaque année, en lien avec l'étalement urbain, puis les entrepôts logistiques (max 100 kha) et les infrastructures cyclables interurbaines (max 40 kha), très loin devant les aéroports, les infrastructures ferroviaires et les autoroutes. (2) L’artificialisation est croissante depuis S1 vers S4. 11 600 km d’autoroutes aujourd’hui, 720 km dans S4 et 530 km dans S3.</a:t>
            </a:r>
          </a:p>
        </p:txBody>
      </p:sp>
    </p:spTree>
    <p:extLst>
      <p:ext uri="{BB962C8B-B14F-4D97-AF65-F5344CB8AC3E}">
        <p14:creationId xmlns:p14="http://schemas.microsoft.com/office/powerpoint/2010/main" val="3573741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229099"/>
            <a:ext cx="5486400" cy="4032305"/>
          </a:xfrm>
        </p:spPr>
        <p:txBody>
          <a:bodyPr/>
          <a:lstStyle/>
          <a:p>
            <a:pPr marL="0" indent="0">
              <a:buSzPts val="1600"/>
              <a:buFont typeface="Arial" panose="020B0604020202020204" pitchFamily="34" charset="0"/>
              <a:buNone/>
            </a:pPr>
            <a:r>
              <a:rPr lang="fr-FR" sz="1000" dirty="0">
                <a:solidFill>
                  <a:srgbClr val="232253"/>
                </a:solidFill>
                <a:ea typeface="Poppins"/>
                <a:cs typeface="Poppins"/>
                <a:sym typeface="Poppins"/>
              </a:rPr>
              <a:t>L’empreinte carbone de la France : </a:t>
            </a:r>
          </a:p>
          <a:p>
            <a:pPr marL="0" indent="0">
              <a:buSzPts val="1600"/>
              <a:buFont typeface="Arial" panose="020B0604020202020204" pitchFamily="34" charset="0"/>
              <a:buNone/>
            </a:pPr>
            <a:r>
              <a:rPr lang="fr-FR" sz="1000" b="1" dirty="0">
                <a:solidFill>
                  <a:schemeClr val="accent1"/>
                </a:solidFill>
                <a:ea typeface="Poppins"/>
                <a:cs typeface="Poppins"/>
                <a:sym typeface="Poppins"/>
              </a:rPr>
              <a:t>702 Mt CO2 eq. (10,9 t CO2 eq/hab.) </a:t>
            </a:r>
            <a:r>
              <a:rPr lang="fr-FR" sz="1000" dirty="0">
                <a:solidFill>
                  <a:schemeClr val="accent1"/>
                </a:solidFill>
                <a:ea typeface="Poppins"/>
                <a:cs typeface="Poppins"/>
                <a:sym typeface="Poppins"/>
              </a:rPr>
              <a:t>en 2015 </a:t>
            </a:r>
            <a:r>
              <a:rPr lang="fr-FR" sz="1000" b="1" dirty="0">
                <a:solidFill>
                  <a:schemeClr val="accent1"/>
                </a:solidFill>
                <a:ea typeface="Poppins"/>
                <a:cs typeface="Poppins"/>
                <a:sym typeface="Poppins"/>
              </a:rPr>
              <a:t>, dont 56% </a:t>
            </a:r>
            <a:r>
              <a:rPr lang="fr-FR" sz="1000" b="1" dirty="0">
                <a:solidFill>
                  <a:schemeClr val="accent1"/>
                </a:solidFill>
                <a:cs typeface="Poppins"/>
                <a:sym typeface="Poppins"/>
              </a:rPr>
              <a:t>d’</a:t>
            </a:r>
            <a:r>
              <a:rPr lang="fr-FR" sz="1000" b="1" dirty="0">
                <a:solidFill>
                  <a:schemeClr val="accent1"/>
                </a:solidFill>
                <a:cs typeface="Poppins"/>
              </a:rPr>
              <a:t>émissions indirectes importées de GES</a:t>
            </a:r>
          </a:p>
          <a:p>
            <a:pPr marL="0" indent="0">
              <a:buSzPts val="1600"/>
              <a:buFont typeface="Arial" panose="020B0604020202020204" pitchFamily="34" charset="0"/>
              <a:buNone/>
            </a:pPr>
            <a:endParaRPr lang="fr-FR" sz="1000" b="1" dirty="0">
              <a:solidFill>
                <a:schemeClr val="accent1"/>
              </a:solidFill>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Tx/>
              <a:buSzPts val="1600"/>
              <a:buFont typeface="Arial" panose="020B0604020202020204" pitchFamily="34" charset="0"/>
              <a:buNone/>
              <a:tabLst/>
              <a:defRPr/>
            </a:pPr>
            <a:r>
              <a:rPr lang="fr-FR" sz="1000" b="1" dirty="0">
                <a:solidFill>
                  <a:schemeClr val="accent1"/>
                </a:solidFill>
                <a:ea typeface="Poppins"/>
                <a:cs typeface="Poppins"/>
                <a:sym typeface="Poppins"/>
              </a:rPr>
              <a:t>Empreinte matière: 1271 Mt (19,7 t /hab.)</a:t>
            </a:r>
            <a:r>
              <a:rPr lang="fr-FR" sz="1000" dirty="0">
                <a:solidFill>
                  <a:schemeClr val="accent1"/>
                </a:solidFill>
                <a:ea typeface="Poppins"/>
                <a:cs typeface="Poppins"/>
                <a:sym typeface="Poppins"/>
              </a:rPr>
              <a:t> en 2015 </a:t>
            </a:r>
            <a:r>
              <a:rPr lang="fr-FR" sz="1000" b="1" dirty="0">
                <a:solidFill>
                  <a:schemeClr val="accent1"/>
                </a:solidFill>
                <a:ea typeface="Poppins"/>
                <a:cs typeface="Poppins"/>
                <a:sym typeface="Poppins"/>
              </a:rPr>
              <a:t>, dont 67% </a:t>
            </a:r>
            <a:r>
              <a:rPr lang="fr-FR" sz="1000" b="1" dirty="0">
                <a:solidFill>
                  <a:schemeClr val="accent1"/>
                </a:solidFill>
                <a:cs typeface="Poppins"/>
                <a:sym typeface="Poppins"/>
              </a:rPr>
              <a:t>pour la fabrication des biens et services importés</a:t>
            </a:r>
            <a:endParaRPr lang="fr-FR" sz="1000" dirty="0">
              <a:solidFill>
                <a:schemeClr val="accent1"/>
              </a:solidFill>
              <a:ea typeface="Poppins"/>
              <a:cs typeface="Poppins"/>
              <a:sym typeface="Poppins"/>
            </a:endParaRPr>
          </a:p>
          <a:p>
            <a:pPr marL="0" indent="0">
              <a:buSzPts val="1600"/>
              <a:buFont typeface="Arial" panose="020B0604020202020204" pitchFamily="34" charset="0"/>
              <a:buNone/>
            </a:pPr>
            <a:endParaRPr lang="fr-FR" sz="1000" dirty="0">
              <a:solidFill>
                <a:schemeClr val="accent1"/>
              </a:solidFill>
              <a:ea typeface="Poppins"/>
              <a:cs typeface="Poppins"/>
              <a:sym typeface="Poppins"/>
            </a:endParaRPr>
          </a:p>
          <a:p>
            <a:pPr marL="446088" lvl="1" indent="-176213" algn="just" fontAlgn="ctr">
              <a:buSzPts val="1000"/>
              <a:buFont typeface="Arial" panose="020B0604020202020204" pitchFamily="34" charset="0"/>
              <a:buChar char="•"/>
              <a:tabLst>
                <a:tab pos="914400" algn="l"/>
              </a:tabLst>
            </a:pPr>
            <a:endParaRPr lang="fr-FR" sz="1000" dirty="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8ADF2C3B-CA45-4175-9520-CE406756BE8A}" type="slidenum">
              <a:rPr lang="fr-FR" smtClean="0"/>
              <a:t>25</a:t>
            </a:fld>
            <a:endParaRPr lang="fr-FR"/>
          </a:p>
        </p:txBody>
      </p:sp>
    </p:spTree>
    <p:extLst>
      <p:ext uri="{BB962C8B-B14F-4D97-AF65-F5344CB8AC3E}">
        <p14:creationId xmlns:p14="http://schemas.microsoft.com/office/powerpoint/2010/main" val="1199736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Objectif : </a:t>
            </a:r>
          </a:p>
          <a:p>
            <a:r>
              <a:rPr lang="fr-FR" dirty="0"/>
              <a:t>	Climat : neutralité carbone 2050, facteur 6 au moins, -40% en 2030 VS 1990 ( avec objectif -55% dans le paquet européen fit for 55)</a:t>
            </a:r>
          </a:p>
          <a:p>
            <a:r>
              <a:rPr lang="fr-FR" dirty="0"/>
              <a:t>	Energie : -50% en 2050, - 20% d’ici 2030 VS 20212</a:t>
            </a:r>
          </a:p>
          <a:p>
            <a:r>
              <a:rPr lang="fr-FR" dirty="0"/>
              <a:t>	Loi souveraineté énergétique </a:t>
            </a:r>
            <a:r>
              <a:rPr lang="fr-FR" dirty="0">
                <a:sym typeface="Wingdings" panose="05000000000000000000" pitchFamily="2" charset="2"/>
              </a:rPr>
              <a:t>  -30% en 2030</a:t>
            </a:r>
            <a:endParaRPr lang="fr-FR" dirty="0"/>
          </a:p>
          <a:p>
            <a:r>
              <a:rPr lang="fr-FR" dirty="0"/>
              <a:t>Sur énergie: </a:t>
            </a:r>
          </a:p>
          <a:p>
            <a:pPr marL="742950" lvl="1" indent="-285750" algn="just">
              <a:spcAft>
                <a:spcPts val="600"/>
              </a:spcAft>
              <a:buFont typeface="Courier New" panose="02070309020205020404" pitchFamily="49" charset="0"/>
              <a:buChar char="o"/>
            </a:pPr>
            <a:r>
              <a:rPr lang="fr-FR" sz="1200" b="1" dirty="0">
                <a:solidFill>
                  <a:srgbClr val="000000"/>
                </a:solidFill>
                <a:effectLst/>
                <a:latin typeface="Times New Roman" panose="02020603050405020304" pitchFamily="18" charset="0"/>
                <a:ea typeface="Times New Roman" panose="02020603050405020304" pitchFamily="18" charset="0"/>
              </a:rPr>
              <a:t>On observe une baisse de la consommation d’énergie depuis 2000</a:t>
            </a:r>
          </a:p>
          <a:p>
            <a:pPr marL="742950" lvl="1" indent="-285750" algn="just">
              <a:spcAft>
                <a:spcPts val="600"/>
              </a:spcAft>
              <a:buFont typeface="Courier New" panose="02070309020205020404" pitchFamily="49" charset="0"/>
              <a:buChar char="o"/>
            </a:pPr>
            <a:r>
              <a:rPr lang="fr-FR" sz="1200" b="1" dirty="0">
                <a:solidFill>
                  <a:srgbClr val="000000"/>
                </a:solidFill>
                <a:effectLst/>
                <a:latin typeface="Times New Roman" panose="02020603050405020304" pitchFamily="18" charset="0"/>
                <a:ea typeface="Times New Roman" panose="02020603050405020304" pitchFamily="18" charset="0"/>
              </a:rPr>
              <a:t>Pour 2021, l'objectif, révisé en 2020, pour la consommation finale d'énergie était de 1 573 TWh, et la France a consommé 1 586 TWh. Toutefois, cela dépasse</a:t>
            </a:r>
            <a:r>
              <a:rPr lang="fr-FR" sz="1200" dirty="0">
                <a:effectLst/>
                <a:latin typeface="Times New Roman" panose="02020603050405020304" pitchFamily="18" charset="0"/>
                <a:ea typeface="Times New Roman" panose="02020603050405020304" pitchFamily="18" charset="0"/>
              </a:rPr>
              <a:t> d’environ 100TWh (soit 6%) sa trajectoire de consommation d’énergie finale initiale.</a:t>
            </a:r>
            <a:r>
              <a:rPr lang="fr-FR" sz="1200" b="1" dirty="0">
                <a:solidFill>
                  <a:srgbClr val="000000"/>
                </a:solidFill>
                <a:effectLst/>
                <a:latin typeface="Times New Roman" panose="02020603050405020304" pitchFamily="18" charset="0"/>
                <a:ea typeface="Times New Roman" panose="02020603050405020304" pitchFamily="18" charset="0"/>
              </a:rPr>
              <a:t> Ces baisses de consommation (encore insuffisantes) reposent en grande partie sur le contexte de faible croissance économique,  la crise COVID, et au recul de l’industrie.</a:t>
            </a:r>
            <a:endParaRPr lang="fr-FR" sz="1100" b="0" dirty="0">
              <a:solidFill>
                <a:schemeClr val="tx1"/>
              </a:solidFill>
              <a:effectLst/>
              <a:latin typeface="Times New Roman" panose="02020603050405020304" pitchFamily="18" charset="0"/>
              <a:ea typeface="Times New Roman" panose="02020603050405020304" pitchFamily="18" charset="0"/>
            </a:endParaRPr>
          </a:p>
          <a:p>
            <a:pPr marL="742950" lvl="1" indent="-285750" algn="just">
              <a:spcAft>
                <a:spcPts val="600"/>
              </a:spcAft>
              <a:buFont typeface="Courier New" panose="02070309020205020404" pitchFamily="49" charset="0"/>
              <a:buChar char="o"/>
            </a:pPr>
            <a:r>
              <a:rPr lang="fr-FR" sz="1200" b="1" dirty="0">
                <a:solidFill>
                  <a:srgbClr val="000000"/>
                </a:solidFill>
                <a:effectLst/>
                <a:latin typeface="Times New Roman" panose="02020603050405020304" pitchFamily="18" charset="0"/>
                <a:ea typeface="Times New Roman" panose="02020603050405020304" pitchFamily="18" charset="0"/>
              </a:rPr>
              <a:t>Si la France respecte l’objectif de 10% d’économie d’énergie d’ici 2 ans, cela revient à atteindre L’objectif 2028 (environ 1400TWh) en 2024</a:t>
            </a:r>
            <a:r>
              <a:rPr lang="fr-FR" dirty="0">
                <a:effectLst/>
              </a:rPr>
              <a:t> </a:t>
            </a:r>
            <a:r>
              <a:rPr lang="fr-FR" sz="1000" dirty="0">
                <a:effectLst/>
                <a:latin typeface="Times New Roman" panose="02020603050405020304" pitchFamily="18" charset="0"/>
                <a:ea typeface="Times New Roman" panose="02020603050405020304" pitchFamily="18" charset="0"/>
              </a:rPr>
              <a:t>Source : https://www.observatoire-climat-energie.fr/energie/consommation-denergie/</a:t>
            </a:r>
          </a:p>
          <a:p>
            <a:endParaRPr lang="fr-FR" dirty="0"/>
          </a:p>
        </p:txBody>
      </p:sp>
      <p:sp>
        <p:nvSpPr>
          <p:cNvPr id="4" name="Espace réservé du numéro de diapositive 3"/>
          <p:cNvSpPr>
            <a:spLocks noGrp="1"/>
          </p:cNvSpPr>
          <p:nvPr>
            <p:ph type="sldNum" sz="quarter" idx="5"/>
          </p:nvPr>
        </p:nvSpPr>
        <p:spPr/>
        <p:txBody>
          <a:bodyPr/>
          <a:lstStyle/>
          <a:p>
            <a:fld id="{8ADF2C3B-CA45-4175-9520-CE406756BE8A}" type="slidenum">
              <a:rPr lang="fr-FR" smtClean="0"/>
              <a:t>3</a:t>
            </a:fld>
            <a:endParaRPr lang="fr-FR"/>
          </a:p>
        </p:txBody>
      </p:sp>
    </p:spTree>
    <p:extLst>
      <p:ext uri="{BB962C8B-B14F-4D97-AF65-F5344CB8AC3E}">
        <p14:creationId xmlns:p14="http://schemas.microsoft.com/office/powerpoint/2010/main" val="437541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229099"/>
            <a:ext cx="5486400" cy="4032305"/>
          </a:xfrm>
        </p:spPr>
        <p:txBody>
          <a:bodyPr/>
          <a:lstStyle/>
          <a:p>
            <a:pPr marL="446088" lvl="1" indent="-176213" algn="just" fontAlgn="ctr">
              <a:buSzPts val="1000"/>
              <a:buFont typeface="Arial" panose="020B0604020202020204" pitchFamily="34" charset="0"/>
              <a:buChar char="•"/>
              <a:tabLst>
                <a:tab pos="914400" algn="l"/>
              </a:tabLst>
            </a:pPr>
            <a:endParaRPr lang="fr-FR" sz="1000" dirty="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8ADF2C3B-CA45-4175-9520-CE406756BE8A}" type="slidenum">
              <a:rPr lang="fr-FR" smtClean="0"/>
              <a:t>26</a:t>
            </a:fld>
            <a:endParaRPr lang="fr-FR"/>
          </a:p>
        </p:txBody>
      </p:sp>
    </p:spTree>
    <p:extLst>
      <p:ext uri="{BB962C8B-B14F-4D97-AF65-F5344CB8AC3E}">
        <p14:creationId xmlns:p14="http://schemas.microsoft.com/office/powerpoint/2010/main" val="3178889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229099"/>
            <a:ext cx="5486400" cy="4032305"/>
          </a:xfrm>
        </p:spPr>
        <p:txBody>
          <a:bodyPr/>
          <a:lstStyle/>
          <a:p>
            <a:pPr marL="342900" lvl="0" indent="-342900" algn="just" fontAlgn="ctr">
              <a:buSzPts val="1000"/>
              <a:buFont typeface="Courier New" panose="02070309020205020404" pitchFamily="49" charset="0"/>
              <a:buChar char="o"/>
              <a:tabLst>
                <a:tab pos="457200" algn="l"/>
              </a:tabLst>
            </a:pPr>
            <a:r>
              <a:rPr lang="fr-FR" sz="1000" dirty="0">
                <a:solidFill>
                  <a:srgbClr val="000000"/>
                </a:solidFill>
                <a:ea typeface="Times New Roman" panose="02020603050405020304" pitchFamily="18" charset="0"/>
                <a:cs typeface="Calibri" panose="020F0502020204030204" pitchFamily="34" charset="0"/>
              </a:rPr>
              <a:t> récits très différents qui permettent tous d'atteindre la neutralité, par des voies différentes</a:t>
            </a:r>
            <a:endParaRPr lang="fr-FR" sz="1000" dirty="0">
              <a:ea typeface="Calibri" panose="020F0502020204030204" pitchFamily="34" charset="0"/>
              <a:cs typeface="Times New Roman" panose="02020603050405020304" pitchFamily="18" charset="0"/>
            </a:endParaRPr>
          </a:p>
          <a:p>
            <a:pPr marL="446088" lvl="1" indent="-193675" algn="just" fontAlgn="ctr">
              <a:buSzPts val="1000"/>
              <a:buFont typeface="Arial" panose="020B0604020202020204" pitchFamily="34" charset="0"/>
              <a:buChar char="•"/>
              <a:tabLst>
                <a:tab pos="914400" algn="l"/>
              </a:tabLst>
            </a:pPr>
            <a:r>
              <a:rPr lang="fr-FR" sz="1000" dirty="0">
                <a:solidFill>
                  <a:srgbClr val="000000"/>
                </a:solidFill>
                <a:ea typeface="Times New Roman" panose="02020603050405020304" pitchFamily="18" charset="0"/>
                <a:cs typeface="Calibri" panose="020F0502020204030204" pitchFamily="34" charset="0"/>
              </a:rPr>
              <a:t>Les émissions résiduelles des </a:t>
            </a:r>
            <a:r>
              <a:rPr lang="fr-FR" sz="1000" b="1" dirty="0">
                <a:solidFill>
                  <a:srgbClr val="000000"/>
                </a:solidFill>
                <a:ea typeface="Times New Roman" panose="02020603050405020304" pitchFamily="18" charset="0"/>
                <a:cs typeface="Calibri" panose="020F0502020204030204" pitchFamily="34" charset="0"/>
              </a:rPr>
              <a:t>3 premiers scénarios sont abaissées d'un facteur 6 à 7 par rapport à 199</a:t>
            </a:r>
            <a:r>
              <a:rPr lang="fr-FR" sz="1000" dirty="0">
                <a:solidFill>
                  <a:srgbClr val="000000"/>
                </a:solidFill>
                <a:ea typeface="Times New Roman" panose="02020603050405020304" pitchFamily="18" charset="0"/>
                <a:cs typeface="Calibri" panose="020F0502020204030204" pitchFamily="34" charset="0"/>
              </a:rPr>
              <a:t>0 , donc compatibles avec  la LEC qui propose un facteur 6 [ S4 </a:t>
            </a:r>
            <a:r>
              <a:rPr lang="fr-FR" sz="1000" dirty="0" err="1">
                <a:solidFill>
                  <a:srgbClr val="000000"/>
                </a:solidFill>
                <a:ea typeface="Times New Roman" panose="02020603050405020304" pitchFamily="18" charset="0"/>
                <a:cs typeface="Calibri" panose="020F0502020204030204" pitchFamily="34" charset="0"/>
              </a:rPr>
              <a:t>fleurte</a:t>
            </a:r>
            <a:r>
              <a:rPr lang="fr-FR" sz="1000" dirty="0">
                <a:solidFill>
                  <a:srgbClr val="000000"/>
                </a:solidFill>
                <a:ea typeface="Times New Roman" panose="02020603050405020304" pitchFamily="18" charset="0"/>
                <a:cs typeface="Calibri" panose="020F0502020204030204" pitchFamily="34" charset="0"/>
              </a:rPr>
              <a:t> avec le facteur 4 mais ne l'atteint pas tout à fait]</a:t>
            </a:r>
            <a:endParaRPr lang="fr-FR" sz="1000" dirty="0">
              <a:ea typeface="Calibri" panose="020F0502020204030204" pitchFamily="34" charset="0"/>
              <a:cs typeface="Times New Roman" panose="02020603050405020304" pitchFamily="18" charset="0"/>
            </a:endParaRPr>
          </a:p>
          <a:p>
            <a:pPr marL="446088" lvl="1" indent="-193675" algn="just" fontAlgn="ctr">
              <a:buSzPts val="1000"/>
              <a:buFont typeface="Arial" panose="020B0604020202020204" pitchFamily="34" charset="0"/>
              <a:buChar char="•"/>
              <a:tabLst>
                <a:tab pos="914400" algn="l"/>
              </a:tabLst>
            </a:pPr>
            <a:r>
              <a:rPr lang="fr-FR" sz="1000" dirty="0">
                <a:solidFill>
                  <a:srgbClr val="7F7F7F"/>
                </a:solidFill>
                <a:ea typeface="Times New Roman" panose="02020603050405020304" pitchFamily="18" charset="0"/>
                <a:cs typeface="Calibri" panose="020F0502020204030204" pitchFamily="34" charset="0"/>
              </a:rPr>
              <a:t>Elles varient du simple au double entre S2 (68MtCO2) et S4 (134MtCO2)</a:t>
            </a:r>
            <a:endParaRPr lang="fr-FR" sz="1000" dirty="0">
              <a:ea typeface="Calibri" panose="020F0502020204030204" pitchFamily="34" charset="0"/>
              <a:cs typeface="Times New Roman" panose="02020603050405020304" pitchFamily="18" charset="0"/>
            </a:endParaRPr>
          </a:p>
          <a:p>
            <a:pPr marL="342900" lvl="0" indent="-342900" algn="just" fontAlgn="ctr">
              <a:buSzPts val="1000"/>
              <a:buFont typeface="Courier New" panose="02070309020205020404" pitchFamily="49" charset="0"/>
              <a:buChar char="o"/>
              <a:tabLst>
                <a:tab pos="457200" algn="l"/>
              </a:tabLst>
            </a:pPr>
            <a:r>
              <a:rPr lang="fr-FR" sz="1000" dirty="0">
                <a:solidFill>
                  <a:srgbClr val="000000"/>
                </a:solidFill>
                <a:ea typeface="Times New Roman" panose="02020603050405020304" pitchFamily="18" charset="0"/>
                <a:cs typeface="Calibri" panose="020F0502020204030204" pitchFamily="34" charset="0"/>
              </a:rPr>
              <a:t>Il faut </a:t>
            </a:r>
            <a:r>
              <a:rPr lang="fr-FR" sz="1000" b="1" dirty="0">
                <a:solidFill>
                  <a:srgbClr val="000000"/>
                </a:solidFill>
                <a:ea typeface="Times New Roman" panose="02020603050405020304" pitchFamily="18" charset="0"/>
                <a:cs typeface="Calibri" panose="020F0502020204030204" pitchFamily="34" charset="0"/>
              </a:rPr>
              <a:t>compenser ces émissions résiduelles</a:t>
            </a:r>
            <a:r>
              <a:rPr lang="fr-FR" sz="1000" dirty="0">
                <a:solidFill>
                  <a:srgbClr val="000000"/>
                </a:solidFill>
                <a:ea typeface="Times New Roman" panose="02020603050405020304" pitchFamily="18" charset="0"/>
                <a:cs typeface="Calibri" panose="020F0502020204030204" pitchFamily="34" charset="0"/>
              </a:rPr>
              <a:t>, les scénarios adoptent des stratégies complémentaires :</a:t>
            </a:r>
            <a:endParaRPr lang="fr-FR" sz="1000" dirty="0">
              <a:ea typeface="Calibri" panose="020F0502020204030204" pitchFamily="34" charset="0"/>
              <a:cs typeface="Times New Roman" panose="02020603050405020304" pitchFamily="18" charset="0"/>
            </a:endParaRPr>
          </a:p>
          <a:p>
            <a:pPr marL="446088" lvl="1" indent="-193675" algn="just" fontAlgn="ctr">
              <a:buSzPts val="1000"/>
              <a:buFont typeface="Arial" panose="020B0604020202020204" pitchFamily="34" charset="0"/>
              <a:buChar char="•"/>
              <a:tabLst>
                <a:tab pos="914400" algn="l"/>
              </a:tabLst>
            </a:pPr>
            <a:r>
              <a:rPr lang="fr-FR" sz="1000" dirty="0">
                <a:solidFill>
                  <a:srgbClr val="000000"/>
                </a:solidFill>
                <a:ea typeface="Times New Roman" panose="02020603050405020304" pitchFamily="18" charset="0"/>
                <a:cs typeface="Calibri" panose="020F0502020204030204" pitchFamily="34" charset="0"/>
              </a:rPr>
              <a:t>S1 et S2 via un recours au puits biologiques ( forêt et agriculture)</a:t>
            </a:r>
            <a:endParaRPr lang="fr-FR" sz="1000" dirty="0">
              <a:ea typeface="Calibri" panose="020F0502020204030204" pitchFamily="34" charset="0"/>
              <a:cs typeface="Times New Roman" panose="02020603050405020304" pitchFamily="18" charset="0"/>
            </a:endParaRPr>
          </a:p>
          <a:p>
            <a:pPr marL="446088" lvl="1" indent="-193675" algn="just" fontAlgn="ctr">
              <a:buSzPts val="1000"/>
              <a:buFont typeface="Arial" panose="020B0604020202020204" pitchFamily="34" charset="0"/>
              <a:buChar char="•"/>
              <a:tabLst>
                <a:tab pos="914400" algn="l"/>
              </a:tabLst>
            </a:pPr>
            <a:r>
              <a:rPr lang="fr-FR" sz="1000" dirty="0">
                <a:solidFill>
                  <a:srgbClr val="000000"/>
                </a:solidFill>
                <a:ea typeface="Times New Roman" panose="02020603050405020304" pitchFamily="18" charset="0"/>
                <a:cs typeface="Calibri" panose="020F0502020204030204" pitchFamily="34" charset="0"/>
              </a:rPr>
              <a:t>S3 et S4, avec des puits technologiques BECCS et DACCS</a:t>
            </a:r>
            <a:endParaRPr lang="fr-FR" sz="1000" dirty="0">
              <a:ea typeface="Calibri" panose="020F0502020204030204" pitchFamily="34" charset="0"/>
              <a:cs typeface="Times New Roman" panose="02020603050405020304" pitchFamily="18" charset="0"/>
            </a:endParaRPr>
          </a:p>
          <a:p>
            <a:pPr marL="342900" lvl="0" indent="-342900" algn="just" fontAlgn="ctr">
              <a:buSzPts val="1000"/>
              <a:buFont typeface="Courier New" panose="02070309020205020404" pitchFamily="49" charset="0"/>
              <a:buChar char="o"/>
              <a:tabLst>
                <a:tab pos="457200" algn="l"/>
              </a:tabLst>
            </a:pPr>
            <a:r>
              <a:rPr lang="fr-FR" sz="1000" dirty="0">
                <a:solidFill>
                  <a:srgbClr val="000000"/>
                </a:solidFill>
                <a:ea typeface="Times New Roman" panose="02020603050405020304" pitchFamily="18" charset="0"/>
                <a:cs typeface="Calibri" panose="020F0502020204030204" pitchFamily="34" charset="0"/>
              </a:rPr>
              <a:t>Le point de passage 2030 est délicat : </a:t>
            </a:r>
            <a:r>
              <a:rPr lang="fr-FR" sz="1000" b="1" dirty="0">
                <a:solidFill>
                  <a:srgbClr val="000000"/>
                </a:solidFill>
                <a:ea typeface="Times New Roman" panose="02020603050405020304" pitchFamily="18" charset="0"/>
                <a:cs typeface="Calibri" panose="020F0502020204030204" pitchFamily="34" charset="0"/>
              </a:rPr>
              <a:t>il faut accélérer</a:t>
            </a:r>
            <a:endParaRPr lang="fr-FR" sz="1000" dirty="0">
              <a:ea typeface="Calibri" panose="020F0502020204030204" pitchFamily="34" charset="0"/>
              <a:cs typeface="Times New Roman" panose="02020603050405020304" pitchFamily="18" charset="0"/>
            </a:endParaRPr>
          </a:p>
          <a:p>
            <a:pPr marL="446088" lvl="1" indent="-193675" algn="just" fontAlgn="ctr">
              <a:buSzPts val="1000"/>
              <a:buFont typeface="Arial" panose="020B0604020202020204" pitchFamily="34" charset="0"/>
              <a:buChar char="•"/>
              <a:tabLst>
                <a:tab pos="914400" algn="l"/>
              </a:tabLst>
            </a:pPr>
            <a:r>
              <a:rPr lang="fr-FR" sz="1000" dirty="0">
                <a:solidFill>
                  <a:srgbClr val="000000"/>
                </a:solidFill>
                <a:ea typeface="Times New Roman" panose="02020603050405020304" pitchFamily="18" charset="0"/>
                <a:cs typeface="Calibri" panose="020F0502020204030204" pitchFamily="34" charset="0"/>
              </a:rPr>
              <a:t>Pour  être au rdv des objectifs 2030, fit for 55, qui est atteint seulement pour S1 et S2</a:t>
            </a:r>
            <a:endParaRPr lang="fr-FR" sz="1000" dirty="0">
              <a:ea typeface="Calibri" panose="020F0502020204030204" pitchFamily="34" charset="0"/>
              <a:cs typeface="Times New Roman" panose="02020603050405020304" pitchFamily="18" charset="0"/>
            </a:endParaRPr>
          </a:p>
          <a:p>
            <a:pPr marL="446088" lvl="1" indent="-193675" algn="just" fontAlgn="ctr">
              <a:buSzPts val="1000"/>
              <a:buFont typeface="Arial" panose="020B0604020202020204" pitchFamily="34" charset="0"/>
              <a:buChar char="•"/>
              <a:tabLst>
                <a:tab pos="914400" algn="l"/>
              </a:tabLst>
            </a:pPr>
            <a:r>
              <a:rPr lang="fr-FR" sz="1000" dirty="0">
                <a:solidFill>
                  <a:srgbClr val="000000"/>
                </a:solidFill>
                <a:ea typeface="Times New Roman" panose="02020603050405020304" pitchFamily="18" charset="0"/>
                <a:cs typeface="Calibri" panose="020F0502020204030204" pitchFamily="34" charset="0"/>
              </a:rPr>
              <a:t>Parce que les émissions de CO</a:t>
            </a:r>
            <a:r>
              <a:rPr lang="fr-FR" sz="1000" baseline="-25000" dirty="0">
                <a:solidFill>
                  <a:srgbClr val="000000"/>
                </a:solidFill>
                <a:ea typeface="Times New Roman" panose="02020603050405020304" pitchFamily="18" charset="0"/>
                <a:cs typeface="Calibri" panose="020F0502020204030204" pitchFamily="34" charset="0"/>
              </a:rPr>
              <a:t>2</a:t>
            </a:r>
            <a:r>
              <a:rPr lang="fr-FR" sz="1000" dirty="0">
                <a:solidFill>
                  <a:srgbClr val="000000"/>
                </a:solidFill>
                <a:ea typeface="Times New Roman" panose="02020603050405020304" pitchFamily="18" charset="0"/>
                <a:cs typeface="Calibri" panose="020F0502020204030204" pitchFamily="34" charset="0"/>
              </a:rPr>
              <a:t> restent dans l'atmosphère et les techno de puits technologiques (DACCS) ne pourront être mises en œuvre massivement que peu avant 2050 </a:t>
            </a:r>
            <a:endParaRPr lang="fr-FR" sz="1000" dirty="0">
              <a:ea typeface="Calibri" panose="020F0502020204030204" pitchFamily="34" charset="0"/>
              <a:cs typeface="Times New Roman" panose="02020603050405020304" pitchFamily="18" charset="0"/>
            </a:endParaRPr>
          </a:p>
          <a:p>
            <a:pPr marL="446088" lvl="1" indent="-193675" algn="just" fontAlgn="ctr">
              <a:buSzPts val="1000"/>
              <a:buFont typeface="Arial" panose="020B0604020202020204" pitchFamily="34" charset="0"/>
              <a:buChar char="•"/>
              <a:tabLst>
                <a:tab pos="914400" algn="l"/>
              </a:tabLst>
            </a:pPr>
            <a:r>
              <a:rPr lang="fr-FR" sz="1000" dirty="0">
                <a:solidFill>
                  <a:srgbClr val="000000"/>
                </a:solidFill>
                <a:ea typeface="Times New Roman" panose="02020603050405020304" pitchFamily="18" charset="0"/>
                <a:cs typeface="Calibri" panose="020F0502020204030204" pitchFamily="34" charset="0"/>
              </a:rPr>
              <a:t>La somme des émissions sur la période 2020- 2050 conduit à 2 milliards de tCO</a:t>
            </a:r>
            <a:r>
              <a:rPr lang="fr-FR" sz="1000" baseline="-25000" dirty="0">
                <a:solidFill>
                  <a:srgbClr val="000000"/>
                </a:solidFill>
                <a:ea typeface="Times New Roman" panose="02020603050405020304" pitchFamily="18" charset="0"/>
                <a:cs typeface="Calibri" panose="020F0502020204030204" pitchFamily="34" charset="0"/>
              </a:rPr>
              <a:t>2</a:t>
            </a:r>
            <a:r>
              <a:rPr lang="fr-FR" sz="1000" dirty="0">
                <a:solidFill>
                  <a:srgbClr val="000000"/>
                </a:solidFill>
                <a:ea typeface="Times New Roman" panose="02020603050405020304" pitchFamily="18" charset="0"/>
                <a:cs typeface="Calibri" panose="020F0502020204030204" pitchFamily="34" charset="0"/>
              </a:rPr>
              <a:t>eq d'écart entre S1 et S4--&gt; cela revient à quelques 5 années d’émissions actuelles de la France, 5 ans sur 30 ans de période considéré, c’est gigantesque !</a:t>
            </a:r>
            <a:endParaRPr lang="fr-FR" sz="1000" dirty="0">
              <a:ea typeface="Calibri" panose="020F0502020204030204" pitchFamily="34" charset="0"/>
              <a:cs typeface="Times New Roman" panose="02020603050405020304" pitchFamily="18" charset="0"/>
            </a:endParaRPr>
          </a:p>
          <a:p>
            <a:pPr marL="342900" lvl="0" indent="-342900" algn="just" fontAlgn="ctr">
              <a:buSzPts val="1000"/>
              <a:buFont typeface="Courier New" panose="02070309020205020404" pitchFamily="49" charset="0"/>
              <a:buChar char="o"/>
              <a:tabLst>
                <a:tab pos="457200" algn="l"/>
              </a:tabLst>
            </a:pPr>
            <a:r>
              <a:rPr lang="fr-FR" sz="1000" b="1" dirty="0">
                <a:solidFill>
                  <a:srgbClr val="000000"/>
                </a:solidFill>
                <a:ea typeface="Times New Roman" panose="02020603050405020304" pitchFamily="18" charset="0"/>
                <a:cs typeface="Calibri" panose="020F0502020204030204" pitchFamily="34" charset="0"/>
              </a:rPr>
              <a:t>2 scénarios plus risqués: </a:t>
            </a:r>
            <a:endParaRPr lang="fr-FR" sz="1000" dirty="0">
              <a:ea typeface="Calibri" panose="020F0502020204030204" pitchFamily="34" charset="0"/>
              <a:cs typeface="Times New Roman" panose="02020603050405020304" pitchFamily="18" charset="0"/>
            </a:endParaRPr>
          </a:p>
          <a:p>
            <a:pPr marL="446088" lvl="1" indent="-193675" algn="just" fontAlgn="ctr">
              <a:buSzPts val="1000"/>
              <a:buFont typeface="Arial" panose="020B0604020202020204" pitchFamily="34" charset="0"/>
              <a:buChar char="•"/>
              <a:tabLst>
                <a:tab pos="914400" algn="l"/>
              </a:tabLst>
            </a:pPr>
            <a:r>
              <a:rPr lang="fr-FR" sz="1000" dirty="0">
                <a:solidFill>
                  <a:srgbClr val="000000"/>
                </a:solidFill>
                <a:ea typeface="Times New Roman" panose="02020603050405020304" pitchFamily="18" charset="0"/>
                <a:cs typeface="Calibri" panose="020F0502020204030204" pitchFamily="34" charset="0"/>
              </a:rPr>
              <a:t>S1 présente une mutation sociale rapide qui induit un risque fort quant à son désirabilité </a:t>
            </a:r>
            <a:endParaRPr lang="fr-FR" sz="1000" dirty="0">
              <a:ea typeface="Calibri" panose="020F0502020204030204" pitchFamily="34" charset="0"/>
              <a:cs typeface="Times New Roman" panose="02020603050405020304" pitchFamily="18" charset="0"/>
            </a:endParaRPr>
          </a:p>
          <a:p>
            <a:pPr marL="446088" lvl="1" indent="-193675" algn="just" fontAlgn="ctr">
              <a:buSzPts val="1000"/>
              <a:buFont typeface="Arial" panose="020B0604020202020204" pitchFamily="34" charset="0"/>
              <a:buChar char="•"/>
              <a:tabLst>
                <a:tab pos="914400" algn="l"/>
              </a:tabLst>
            </a:pPr>
            <a:r>
              <a:rPr lang="fr-FR" sz="1000" dirty="0">
                <a:solidFill>
                  <a:srgbClr val="000000"/>
                </a:solidFill>
                <a:ea typeface="Times New Roman" panose="02020603050405020304" pitchFamily="18" charset="0"/>
                <a:cs typeface="Calibri" panose="020F0502020204030204" pitchFamily="34" charset="0"/>
              </a:rPr>
              <a:t>S4 comporte un pari risqué sur les technologies de captage de CO</a:t>
            </a:r>
            <a:r>
              <a:rPr lang="fr-FR" sz="1000" baseline="-25000" dirty="0">
                <a:solidFill>
                  <a:srgbClr val="000000"/>
                </a:solidFill>
                <a:ea typeface="Times New Roman" panose="02020603050405020304" pitchFamily="18" charset="0"/>
                <a:cs typeface="Calibri" panose="020F0502020204030204" pitchFamily="34" charset="0"/>
              </a:rPr>
              <a:t>2</a:t>
            </a:r>
            <a:endParaRPr lang="fr-FR" sz="1000" baseline="-25000" dirty="0">
              <a:ea typeface="Calibri" panose="020F0502020204030204" pitchFamily="34" charset="0"/>
              <a:cs typeface="Times New Roman" panose="02020603050405020304" pitchFamily="18" charset="0"/>
            </a:endParaRPr>
          </a:p>
          <a:p>
            <a:pPr marL="342900" lvl="0" indent="-342900" algn="just" fontAlgn="ctr">
              <a:buSzPts val="1000"/>
              <a:buFont typeface="Courier New" panose="02070309020205020404" pitchFamily="49" charset="0"/>
              <a:buChar char="o"/>
              <a:tabLst>
                <a:tab pos="457200" algn="l"/>
              </a:tabLst>
            </a:pPr>
            <a:r>
              <a:rPr lang="fr-FR" sz="1000" i="1" dirty="0">
                <a:solidFill>
                  <a:srgbClr val="7F7F7F"/>
                </a:solidFill>
                <a:ea typeface="Times New Roman" panose="02020603050405020304" pitchFamily="18" charset="0"/>
                <a:cs typeface="Calibri" panose="020F0502020204030204" pitchFamily="34" charset="0"/>
              </a:rPr>
              <a:t>[ l’indicateur territorial d’émissions nettes nulle en 2050 ne prend pas en compte</a:t>
            </a:r>
            <a:endParaRPr lang="fr-FR" sz="1000" dirty="0">
              <a:ea typeface="Calibri" panose="020F0502020204030204" pitchFamily="34" charset="0"/>
              <a:cs typeface="Times New Roman" panose="02020603050405020304" pitchFamily="18" charset="0"/>
            </a:endParaRPr>
          </a:p>
          <a:p>
            <a:pPr marL="446088" lvl="1" indent="-176213" algn="just" fontAlgn="ctr">
              <a:buSzPts val="1000"/>
              <a:buFont typeface="Arial" panose="020B0604020202020204" pitchFamily="34" charset="0"/>
              <a:buChar char="•"/>
              <a:tabLst>
                <a:tab pos="914400" algn="l"/>
              </a:tabLst>
            </a:pPr>
            <a:r>
              <a:rPr lang="fr-FR" sz="1000" i="1" dirty="0">
                <a:solidFill>
                  <a:srgbClr val="7F7F7F"/>
                </a:solidFill>
                <a:ea typeface="Times New Roman" panose="02020603050405020304" pitchFamily="18" charset="0"/>
                <a:cs typeface="Calibri" panose="020F0502020204030204" pitchFamily="34" charset="0"/>
              </a:rPr>
              <a:t>ni les émissions sur toute la trajectoire temporelle </a:t>
            </a:r>
            <a:endParaRPr lang="fr-FR" sz="1000" dirty="0">
              <a:ea typeface="Calibri" panose="020F0502020204030204" pitchFamily="34" charset="0"/>
              <a:cs typeface="Times New Roman" panose="02020603050405020304" pitchFamily="18" charset="0"/>
            </a:endParaRPr>
          </a:p>
          <a:p>
            <a:pPr marL="446088" lvl="1" indent="-176213" algn="just" fontAlgn="ctr">
              <a:buSzPts val="1000"/>
              <a:buFont typeface="Arial" panose="020B0604020202020204" pitchFamily="34" charset="0"/>
              <a:buChar char="•"/>
              <a:tabLst>
                <a:tab pos="914400" algn="l"/>
              </a:tabLst>
            </a:pPr>
            <a:r>
              <a:rPr lang="fr-FR" sz="1000" i="1" dirty="0">
                <a:solidFill>
                  <a:srgbClr val="7F7F7F"/>
                </a:solidFill>
                <a:ea typeface="Times New Roman" panose="02020603050405020304" pitchFamily="18" charset="0"/>
                <a:cs typeface="Calibri" panose="020F0502020204030204" pitchFamily="34" charset="0"/>
              </a:rPr>
              <a:t>ni les émissions des DOM/COM et du transport vers ces territoires et le reste du monde</a:t>
            </a:r>
          </a:p>
          <a:p>
            <a:pPr marL="446088" lvl="1" indent="-176213" algn="just" fontAlgn="ctr">
              <a:buSzPts val="1000"/>
              <a:buFont typeface="Arial" panose="020B0604020202020204" pitchFamily="34" charset="0"/>
              <a:buChar char="•"/>
              <a:tabLst>
                <a:tab pos="914400" algn="l"/>
              </a:tabLst>
            </a:pPr>
            <a:r>
              <a:rPr lang="fr-FR" sz="1000" i="1" dirty="0">
                <a:solidFill>
                  <a:srgbClr val="7F7F7F"/>
                </a:solidFill>
                <a:ea typeface="Times New Roman" panose="02020603050405020304" pitchFamily="18" charset="0"/>
              </a:rPr>
              <a:t>ni les émissions dans le reste du monde pour produire les biens et services consommés par les français qui dépassent les émissions territoriales des biens exportés et consommés par d’autres (teaser pour la publication sur l’empreinte carbone). ]</a:t>
            </a:r>
            <a:endParaRPr lang="fr-FR" sz="1000" dirty="0"/>
          </a:p>
          <a:p>
            <a:pPr marL="446088" lvl="1" indent="-176213" algn="just" fontAlgn="ctr">
              <a:buSzPts val="1000"/>
              <a:buFont typeface="Arial" panose="020B0604020202020204" pitchFamily="34" charset="0"/>
              <a:buChar char="•"/>
              <a:tabLst>
                <a:tab pos="914400" algn="l"/>
              </a:tabLst>
            </a:pPr>
            <a:endParaRPr lang="fr-FR" sz="1000" dirty="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8ADF2C3B-CA45-4175-9520-CE406756BE8A}" type="slidenum">
              <a:rPr lang="fr-FR" smtClean="0"/>
              <a:t>27</a:t>
            </a:fld>
            <a:endParaRPr lang="fr-FR"/>
          </a:p>
        </p:txBody>
      </p:sp>
    </p:spTree>
    <p:extLst>
      <p:ext uri="{BB962C8B-B14F-4D97-AF65-F5344CB8AC3E}">
        <p14:creationId xmlns:p14="http://schemas.microsoft.com/office/powerpoint/2010/main" val="2662500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56431" y="4738007"/>
            <a:ext cx="5486400" cy="3768090"/>
          </a:xfrm>
        </p:spPr>
        <p:txBody>
          <a:bodyPr/>
          <a:lstStyle/>
          <a:p>
            <a:pPr marL="171450" lvl="0" indent="-171450">
              <a:buFont typeface="Arial" panose="020B0604020202020204" pitchFamily="34" charset="0"/>
              <a:buChar char="•"/>
            </a:pPr>
            <a:r>
              <a:rPr lang="fr-FR" sz="900" dirty="0"/>
              <a:t>La sobriété : </a:t>
            </a:r>
            <a:r>
              <a:rPr lang="fr-FR"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La décarbonation de l’énergie sera d’autant plus facilitée que la </a:t>
            </a:r>
            <a:r>
              <a:rPr lang="fr-FR"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demande sera faible</a:t>
            </a:r>
            <a:r>
              <a:rPr lang="fr-FR"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 Or, la réduction de cette demande est déterminée par deux facteurs : </a:t>
            </a:r>
          </a:p>
          <a:p>
            <a:pPr marL="361950" lvl="0" indent="-171450">
              <a:buFont typeface="Wingdings" panose="05000000000000000000" pitchFamily="2" charset="2"/>
              <a:buChar char="Ø"/>
            </a:pPr>
            <a:r>
              <a:rPr lang="fr-FR"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la démarche de </a:t>
            </a:r>
            <a:r>
              <a:rPr lang="fr-FR"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sobriété</a:t>
            </a:r>
            <a:r>
              <a:rPr lang="fr-FR"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 c’est à-dire le questionnement des modes de vie et de consommation afin de maîtriser la demande de biens et de services </a:t>
            </a:r>
          </a:p>
          <a:p>
            <a:pPr marL="361950" lvl="0" indent="-171450">
              <a:buFont typeface="Wingdings" panose="05000000000000000000" pitchFamily="2" charset="2"/>
              <a:buChar char="Ø"/>
            </a:pPr>
            <a:r>
              <a:rPr lang="fr-FR"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et </a:t>
            </a:r>
            <a:r>
              <a:rPr lang="fr-FR"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l’efficacité énergétique</a:t>
            </a:r>
            <a:r>
              <a:rPr lang="fr-FR"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 qui permet de réduire la quantité d’énergie nécessaire à leur production. Mais </a:t>
            </a:r>
            <a:r>
              <a:rPr lang="fr-FR"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le potentiel de l’efficacité énergétique se heurte à des limites physiques et technologiques</a:t>
            </a:r>
            <a:r>
              <a:rPr lang="fr-FR"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p>
          <a:p>
            <a:pPr marL="171450" lvl="0" indent="-171450">
              <a:buFont typeface="Arial" panose="020B0604020202020204" pitchFamily="34" charset="0"/>
              <a:buChar char="•"/>
            </a:pPr>
            <a:r>
              <a:rPr lang="fr-FR" sz="900" dirty="0">
                <a:latin typeface="Calibri" panose="020F0502020204030204" pitchFamily="34" charset="0"/>
                <a:ea typeface="Calibri" panose="020F0502020204030204" pitchFamily="34" charset="0"/>
                <a:cs typeface="Times New Roman" panose="02020603050405020304" pitchFamily="18" charset="0"/>
              </a:rPr>
              <a:t>Les quatre scénarios montrent que l’atteinte de </a:t>
            </a:r>
            <a:r>
              <a:rPr lang="fr-FR" sz="900" b="1" dirty="0">
                <a:latin typeface="Calibri" panose="020F0502020204030204" pitchFamily="34" charset="0"/>
                <a:ea typeface="Calibri" panose="020F0502020204030204" pitchFamily="34" charset="0"/>
                <a:cs typeface="Times New Roman" panose="02020603050405020304" pitchFamily="18" charset="0"/>
              </a:rPr>
              <a:t>la neutralité carbone ne peut pas se passer des puits naturels de CO2</a:t>
            </a:r>
            <a:r>
              <a:rPr lang="fr-FR" sz="900" dirty="0">
                <a:latin typeface="Calibri" panose="020F0502020204030204" pitchFamily="34" charset="0"/>
                <a:ea typeface="Calibri" panose="020F0502020204030204" pitchFamily="34" charset="0"/>
                <a:cs typeface="Times New Roman" panose="02020603050405020304" pitchFamily="18" charset="0"/>
              </a:rPr>
              <a:t> (plantes, sols et produits) car leur potentiel est très important par rapport aux puits technologiques. </a:t>
            </a:r>
            <a:r>
              <a:rPr lang="fr-FR"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Il est ainsi possible de conserver un </a:t>
            </a:r>
            <a:r>
              <a:rPr lang="fr-FR"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équilibre</a:t>
            </a:r>
            <a:r>
              <a:rPr lang="fr-FR"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 entre exploitation de la biomasse, fourniture de services et faible exploitation des forêts. Mais cela nécessite également des </a:t>
            </a:r>
            <a:r>
              <a:rPr lang="fr-FR" sz="9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évolutions dans nos modes de vie qui peuvent ne pas être consensuelles</a:t>
            </a:r>
            <a:r>
              <a:rPr lang="fr-FR"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p>
          <a:p>
            <a:pPr marL="171450" lvl="0" indent="-171450">
              <a:buFont typeface="Arial" panose="020B0604020202020204" pitchFamily="34" charset="0"/>
              <a:buChar char="•"/>
            </a:pPr>
            <a:r>
              <a:rPr lang="fr-FR"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Les leviers sont connus pour abaisser l'empreinte de notre alimentation. Mais cela se heurte à des obstacles: </a:t>
            </a:r>
          </a:p>
          <a:p>
            <a:pPr marL="361950" lvl="0" indent="-171450">
              <a:buFont typeface="Wingdings" panose="05000000000000000000" pitchFamily="2" charset="2"/>
              <a:buChar char="Ø"/>
            </a:pPr>
            <a:r>
              <a:rPr lang="fr-FR"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Nourrir la planète : avec le doublement des besoins alimentaires à l'horizon 2050</a:t>
            </a:r>
          </a:p>
          <a:p>
            <a:pPr marL="361950" lvl="0" indent="-171450">
              <a:buFont typeface="Wingdings" panose="05000000000000000000" pitchFamily="2" charset="2"/>
              <a:buChar char="Ø"/>
            </a:pPr>
            <a:r>
              <a:rPr lang="fr-FR"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Nos pratiques sociales, la convivialité des repas : l'alimentation est au cœur de nos traditions. </a:t>
            </a:r>
          </a:p>
          <a:p>
            <a:pPr marL="361950" lvl="0" indent="-171450">
              <a:buFont typeface="Wingdings" panose="05000000000000000000" pitchFamily="2" charset="2"/>
              <a:buChar char="Ø"/>
            </a:pPr>
            <a:r>
              <a:rPr lang="fr-FR"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La place de la viande qui tend à se stabiliser après une dizaine d'années de baisse</a:t>
            </a:r>
          </a:p>
          <a:p>
            <a:pPr marL="361950" lvl="0" indent="-171450">
              <a:buFont typeface="Wingdings" panose="05000000000000000000" pitchFamily="2" charset="2"/>
              <a:buChar char="Ø"/>
            </a:pPr>
            <a:r>
              <a:rPr lang="fr-FR"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Le bio + extensif, moins productif, et peut conduire à + de GES/kg. Sortir d'une approche </a:t>
            </a:r>
            <a:r>
              <a:rPr lang="fr-FR" sz="9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mono-critère</a:t>
            </a:r>
            <a:endParaRPr lang="fr-FR" sz="9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61950" lvl="0" indent="-171450">
              <a:buFont typeface="Wingdings" panose="05000000000000000000" pitchFamily="2" charset="2"/>
              <a:buChar char="Ø"/>
            </a:pPr>
            <a:r>
              <a:rPr lang="fr-FR" sz="900" dirty="0">
                <a:solidFill>
                  <a:prstClr val="black"/>
                </a:solidFill>
                <a:latin typeface="Calibri" panose="020F0502020204030204" pitchFamily="34" charset="0"/>
                <a:ea typeface="Calibri" panose="020F0502020204030204" pitchFamily="34" charset="0"/>
                <a:cs typeface="Times New Roman" panose="02020603050405020304" pitchFamily="18" charset="0"/>
              </a:rPr>
              <a:t>Le modèle agricole dominant est encore productiviste dont il est difficile de sortir</a:t>
            </a:r>
          </a:p>
          <a:p>
            <a:pPr marL="171450" lvl="0" indent="-171450" algn="just" fontAlgn="ctr">
              <a:lnSpc>
                <a:spcPct val="107000"/>
              </a:lnSpc>
              <a:buSzPts val="1000"/>
              <a:buFont typeface="Arial" panose="020B0604020202020204" pitchFamily="34" charset="0"/>
              <a:buChar char="•"/>
              <a:tabLst>
                <a:tab pos="457200" algn="l"/>
              </a:tabLst>
            </a:pPr>
            <a:r>
              <a:rPr lang="fr-FR" sz="900" dirty="0">
                <a:solidFill>
                  <a:prstClr val="black"/>
                </a:solidFill>
                <a:ea typeface="Times New Roman" panose="02020603050405020304" pitchFamily="18" charset="0"/>
                <a:cs typeface="Calibri" panose="020F0502020204030204" pitchFamily="34" charset="0"/>
              </a:rPr>
              <a:t>Le bâtiment constitue un nœud d’enjeux qui doit faire l'objet d'un débat :</a:t>
            </a:r>
          </a:p>
          <a:p>
            <a:pPr marL="361950" lvl="0" indent="-171450" algn="just" fontAlgn="ctr">
              <a:lnSpc>
                <a:spcPct val="107000"/>
              </a:lnSpc>
              <a:buSzPts val="1000"/>
              <a:buFont typeface="Wingdings" panose="05000000000000000000" pitchFamily="2" charset="2"/>
              <a:buChar char="Ø"/>
            </a:pPr>
            <a:r>
              <a:rPr lang="fr-FR" sz="900" dirty="0">
                <a:solidFill>
                  <a:prstClr val="black"/>
                </a:solidFill>
                <a:ea typeface="Times New Roman" panose="02020603050405020304" pitchFamily="18" charset="0"/>
                <a:cs typeface="Calibri" panose="020F0502020204030204" pitchFamily="34" charset="0"/>
              </a:rPr>
              <a:t>Enjeu d'artificialisation et d'étalement urbain</a:t>
            </a:r>
            <a:endParaRPr lang="fr-FR" sz="900" dirty="0">
              <a:solidFill>
                <a:prstClr val="black"/>
              </a:solidFill>
              <a:ea typeface="Calibri" panose="020F0502020204030204" pitchFamily="34" charset="0"/>
              <a:cs typeface="Times New Roman" panose="02020603050405020304" pitchFamily="18" charset="0"/>
            </a:endParaRPr>
          </a:p>
          <a:p>
            <a:pPr marL="361950" lvl="1" indent="-171450" algn="just" fontAlgn="ctr">
              <a:lnSpc>
                <a:spcPct val="107000"/>
              </a:lnSpc>
              <a:buSzPts val="1000"/>
              <a:buFont typeface="Wingdings" panose="05000000000000000000" pitchFamily="2" charset="2"/>
              <a:buChar char="Ø"/>
              <a:tabLst>
                <a:tab pos="914400" algn="l"/>
              </a:tabLst>
            </a:pPr>
            <a:r>
              <a:rPr lang="fr-FR" sz="900" dirty="0">
                <a:solidFill>
                  <a:prstClr val="black"/>
                </a:solidFill>
                <a:ea typeface="Times New Roman" panose="02020603050405020304" pitchFamily="18" charset="0"/>
                <a:cs typeface="Calibri" panose="020F0502020204030204" pitchFamily="34" charset="0"/>
              </a:rPr>
              <a:t>Enjeu ressources avec des quantité de matériaux qui passent d'un facteur &gt; 2 entre S1 et S3</a:t>
            </a:r>
            <a:endParaRPr lang="fr-FR" sz="900">
              <a:solidFill>
                <a:prstClr val="black"/>
              </a:solidFill>
              <a:ea typeface="Calibri" panose="020F0502020204030204" pitchFamily="34" charset="0"/>
              <a:cs typeface="Times New Roman" panose="02020603050405020304" pitchFamily="18" charset="0"/>
            </a:endParaRPr>
          </a:p>
          <a:p>
            <a:pPr marL="361950" lvl="1" indent="-171450" algn="just" fontAlgn="ctr">
              <a:lnSpc>
                <a:spcPct val="107000"/>
              </a:lnSpc>
              <a:buSzPts val="1000"/>
              <a:buFont typeface="Wingdings" panose="05000000000000000000" pitchFamily="2" charset="2"/>
              <a:buChar char="Ø"/>
              <a:tabLst>
                <a:tab pos="914400" algn="l"/>
              </a:tabLst>
            </a:pPr>
            <a:r>
              <a:rPr lang="fr-FR" sz="900" dirty="0">
                <a:solidFill>
                  <a:prstClr val="black"/>
                </a:solidFill>
                <a:ea typeface="Times New Roman" panose="02020603050405020304" pitchFamily="18" charset="0"/>
                <a:cs typeface="Calibri" panose="020F0502020204030204" pitchFamily="34" charset="0"/>
              </a:rPr>
              <a:t>Emplois dans la construction neuve vs dans la rénovation ( à venir dans la modélisation macroéco)</a:t>
            </a:r>
          </a:p>
          <a:p>
            <a:pPr marL="361950" lvl="1" indent="-171450" algn="just" fontAlgn="ctr">
              <a:lnSpc>
                <a:spcPct val="107000"/>
              </a:lnSpc>
              <a:buSzPts val="1000"/>
              <a:buFont typeface="Wingdings" panose="05000000000000000000" pitchFamily="2" charset="2"/>
              <a:buChar char="Ø"/>
              <a:tabLst>
                <a:tab pos="914400" algn="l"/>
              </a:tabLst>
            </a:pPr>
            <a:r>
              <a:rPr lang="fr-FR" sz="900" dirty="0" err="1">
                <a:solidFill>
                  <a:prstClr val="black"/>
                </a:solidFill>
                <a:ea typeface="Times New Roman" panose="02020603050405020304" pitchFamily="18" charset="0"/>
              </a:rPr>
              <a:t>Egalement</a:t>
            </a:r>
            <a:r>
              <a:rPr lang="fr-FR" sz="900" dirty="0">
                <a:solidFill>
                  <a:prstClr val="black"/>
                </a:solidFill>
                <a:ea typeface="Times New Roman" panose="02020603050405020304" pitchFamily="18" charset="0"/>
              </a:rPr>
              <a:t> sur l'industrie (lien avec la production de clinker)</a:t>
            </a:r>
          </a:p>
          <a:p>
            <a:pPr marL="171450" lvl="0" indent="-171450" algn="just" fontAlgn="ctr">
              <a:lnSpc>
                <a:spcPct val="107000"/>
              </a:lnSpc>
              <a:buSzPts val="1000"/>
              <a:buFont typeface="Arial" panose="020B0604020202020204" pitchFamily="34" charset="0"/>
              <a:buChar char="•"/>
              <a:tabLst>
                <a:tab pos="457200" algn="l"/>
              </a:tabLst>
            </a:pPr>
            <a:r>
              <a:rPr lang="fr-FR" sz="900" dirty="0">
                <a:solidFill>
                  <a:prstClr val="black"/>
                </a:solidFill>
                <a:latin typeface="Calibri" panose="020F0502020204030204" pitchFamily="34" charset="0"/>
                <a:ea typeface="Times New Roman" panose="02020603050405020304" pitchFamily="18" charset="0"/>
                <a:cs typeface="Calibri" panose="020F0502020204030204" pitchFamily="34" charset="0"/>
              </a:rPr>
              <a:t>Relocaliser l’industrie en </a:t>
            </a:r>
            <a:r>
              <a:rPr lang="fr-FR" sz="9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Fce</a:t>
            </a:r>
            <a:r>
              <a:rPr lang="fr-FR" sz="900" dirty="0">
                <a:solidFill>
                  <a:prstClr val="black"/>
                </a:solidFill>
                <a:latin typeface="Calibri" panose="020F0502020204030204" pitchFamily="34" charset="0"/>
                <a:ea typeface="Times New Roman" panose="02020603050405020304" pitchFamily="18" charset="0"/>
                <a:cs typeface="Calibri" panose="020F0502020204030204" pitchFamily="34" charset="0"/>
              </a:rPr>
              <a:t> est vital pour l’économie et sa résilience mais ce ne sera pas sans impact. </a:t>
            </a:r>
            <a:endParaRPr lang="fr-FR" sz="9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61950" lvl="1" indent="-171450" algn="just" fontAlgn="ctr">
              <a:lnSpc>
                <a:spcPct val="107000"/>
              </a:lnSpc>
              <a:buSzPts val="1000"/>
              <a:buFont typeface="Wingdings" panose="05000000000000000000" pitchFamily="2" charset="2"/>
              <a:buChar char="Ø"/>
              <a:tabLst>
                <a:tab pos="914400" algn="l"/>
              </a:tabLst>
            </a:pPr>
            <a:r>
              <a:rPr lang="fr-FR" sz="900" dirty="0">
                <a:solidFill>
                  <a:prstClr val="black"/>
                </a:solidFill>
                <a:latin typeface="Calibri" panose="020F0502020204030204" pitchFamily="34" charset="0"/>
                <a:ea typeface="Times New Roman" panose="02020603050405020304" pitchFamily="18" charset="0"/>
                <a:cs typeface="Calibri" panose="020F0502020204030204" pitchFamily="34" charset="0"/>
              </a:rPr>
              <a:t>Comment être plus compétitif ?</a:t>
            </a:r>
            <a:endParaRPr lang="fr-FR" sz="9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61950" lvl="1" indent="-171450" algn="just" fontAlgn="ctr">
              <a:lnSpc>
                <a:spcPct val="107000"/>
              </a:lnSpc>
              <a:buSzPts val="1000"/>
              <a:buFont typeface="Wingdings" panose="05000000000000000000" pitchFamily="2" charset="2"/>
              <a:buChar char="Ø"/>
              <a:tabLst>
                <a:tab pos="914400" algn="l"/>
              </a:tabLst>
            </a:pPr>
            <a:r>
              <a:rPr lang="fr-FR" sz="900" dirty="0">
                <a:solidFill>
                  <a:prstClr val="black"/>
                </a:solidFill>
                <a:latin typeface="Calibri" panose="020F0502020204030204" pitchFamily="34" charset="0"/>
                <a:ea typeface="Times New Roman" panose="02020603050405020304" pitchFamily="18" charset="0"/>
                <a:cs typeface="Calibri" panose="020F0502020204030204" pitchFamily="34" charset="0"/>
              </a:rPr>
              <a:t>Comment produire plus propre, face à des usines flambant neuves à l'étranger ?</a:t>
            </a:r>
            <a:endParaRPr lang="fr-FR" sz="9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61950" lvl="1" indent="-171450" algn="just" fontAlgn="ctr">
              <a:lnSpc>
                <a:spcPct val="107000"/>
              </a:lnSpc>
              <a:buSzPts val="1000"/>
              <a:buFont typeface="Wingdings" panose="05000000000000000000" pitchFamily="2" charset="2"/>
              <a:buChar char="Ø"/>
              <a:tabLst>
                <a:tab pos="914400" algn="l"/>
              </a:tabLst>
            </a:pPr>
            <a:r>
              <a:rPr lang="fr-FR" sz="900" dirty="0">
                <a:solidFill>
                  <a:prstClr val="black"/>
                </a:solidFill>
                <a:latin typeface="Calibri" panose="020F0502020204030204" pitchFamily="34" charset="0"/>
                <a:ea typeface="Times New Roman" panose="02020603050405020304" pitchFamily="18" charset="0"/>
                <a:cs typeface="Calibri" panose="020F0502020204030204" pitchFamily="34" charset="0"/>
              </a:rPr>
              <a:t>Comment faire accepter les impacts d'une réindustrialisation en France ( bruit, pollution, pénibilité…) ?</a:t>
            </a:r>
            <a:endParaRPr lang="fr-FR" sz="9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71450" lvl="1" indent="-171450" algn="just" fontAlgn="ctr">
              <a:lnSpc>
                <a:spcPct val="107000"/>
              </a:lnSpc>
              <a:buSzPts val="1000"/>
              <a:buFont typeface="Arial" panose="020B0604020202020204" pitchFamily="34" charset="0"/>
              <a:buChar char="•"/>
              <a:tabLst>
                <a:tab pos="914400" algn="l"/>
              </a:tabLst>
            </a:pPr>
            <a:endParaRPr lang="fr-FR" sz="900">
              <a:solidFill>
                <a:prstClr val="black"/>
              </a:solidFill>
            </a:endParaRPr>
          </a:p>
          <a:p>
            <a:pPr marL="171450" lvl="0" indent="-171450">
              <a:buFont typeface="Arial" panose="020B0604020202020204" pitchFamily="34" charset="0"/>
              <a:buChar char="•"/>
            </a:pPr>
            <a:endParaRPr lang="fr-FR" sz="90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fr-FR" sz="900">
              <a:latin typeface="Calibri" panose="020F0502020204030204" pitchFamily="34" charset="0"/>
              <a:ea typeface="Calibri" panose="020F0502020204030204" pitchFamily="34" charset="0"/>
              <a:cs typeface="Times New Roman" panose="02020603050405020304" pitchFamily="18" charset="0"/>
            </a:endParaRPr>
          </a:p>
          <a:p>
            <a:pPr lvl="0"/>
            <a:endParaRPr lang="fr-FR" sz="9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Espace réservé de la date 4"/>
          <p:cNvSpPr>
            <a:spLocks noGrp="1"/>
          </p:cNvSpPr>
          <p:nvPr>
            <p:ph type="dt" idx="11"/>
          </p:nvPr>
        </p:nvSpPr>
        <p:spPr/>
        <p:txBody>
          <a:bodyPr/>
          <a:lstStyle/>
          <a:p>
            <a:r>
              <a:rPr lang="fr-FR"/>
              <a:t>10/02/2022</a:t>
            </a:r>
          </a:p>
        </p:txBody>
      </p:sp>
      <p:sp>
        <p:nvSpPr>
          <p:cNvPr id="6" name="Espace réservé du pied de page 5"/>
          <p:cNvSpPr>
            <a:spLocks noGrp="1"/>
          </p:cNvSpPr>
          <p:nvPr>
            <p:ph type="ftr" sz="quarter" idx="12"/>
          </p:nvPr>
        </p:nvSpPr>
        <p:spPr/>
        <p:txBody>
          <a:bodyPr/>
          <a:lstStyle/>
          <a:p>
            <a:endParaRPr lang="fr-FR"/>
          </a:p>
        </p:txBody>
      </p:sp>
    </p:spTree>
    <p:extLst>
      <p:ext uri="{BB962C8B-B14F-4D97-AF65-F5344CB8AC3E}">
        <p14:creationId xmlns:p14="http://schemas.microsoft.com/office/powerpoint/2010/main" val="1048131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8ADF2C3B-CA45-4175-9520-CE406756BE8A}" type="slidenum">
              <a:rPr lang="fr-FR" smtClean="0"/>
              <a:t>30</a:t>
            </a:fld>
            <a:endParaRPr lang="fr-FR"/>
          </a:p>
        </p:txBody>
      </p:sp>
      <p:sp>
        <p:nvSpPr>
          <p:cNvPr id="5" name="Espace réservé des notes 4"/>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1692688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4051687"/>
          </a:xfrm>
        </p:spPr>
        <p:txBody>
          <a:bodyPr/>
          <a:lstStyle/>
          <a:p>
            <a:r>
              <a:rPr lang="fr-FR" sz="1050" dirty="0"/>
              <a:t>Ce travail permet de faire émerger 9 messages clefs fondamentaux pour réussir la transition écologique et atteindre la neutralité carbone en 2050. Nous les présentons ci-après en 4 diapo thématiques : objectifs climat, MDE, le Vivant, les EnR. Ces enseignements correspondent à :</a:t>
            </a:r>
          </a:p>
          <a:p>
            <a:pPr marL="171450" indent="-171450" algn="just">
              <a:buFont typeface="Arial" panose="020B0604020202020204" pitchFamily="34" charset="0"/>
              <a:buChar char="•"/>
            </a:pPr>
            <a:r>
              <a:rPr lang="fr-FR" sz="1050" dirty="0"/>
              <a:t>Des messages transversaux qui apparaissent nécessaire pour atteindre la neutralité quel que soit la scénario : les conditions de réussite</a:t>
            </a:r>
          </a:p>
          <a:p>
            <a:pPr marL="171450" indent="-171450" algn="just">
              <a:buFont typeface="Arial" panose="020B0604020202020204" pitchFamily="34" charset="0"/>
              <a:buChar char="•"/>
            </a:pPr>
            <a:r>
              <a:rPr lang="fr-FR" sz="1050" dirty="0"/>
              <a:t>Mais également, les éléments utiles pour identifier les principales alternatives et leurs conséquences : les aiguillages à anticiper</a:t>
            </a:r>
          </a:p>
          <a:p>
            <a:r>
              <a:rPr lang="fr-FR" sz="1050" dirty="0"/>
              <a:t>(Pour info interne, voici les 9 messages, uniquement la première phrase) :</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Les quatre voies présentées, chacune dotée de sa propre cohérence, permettent à la France d’atteindre la neutralité carbone en 2050. Mais toutes sont difficiles.</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Atteindre la neutralité repose sur des paris forts.</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Pour tous les scénarios, il est impératif d’agir rapidement. </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La réduction de la demande en énergie, elle-même liée à la demande de biens et de services, est le facteur clé pour atteindre la neutralité carbone</a:t>
            </a:r>
            <a:r>
              <a:rPr lang="fr-FR" sz="1050" dirty="0">
                <a:solidFill>
                  <a:srgbClr val="1D1D1B"/>
                </a:solidFill>
                <a:ea typeface="Marianne Light" panose="02000000000000000000" pitchFamily="50" charset="0"/>
                <a:cs typeface="Calibri" panose="020F0502020204030204" pitchFamily="34" charset="0"/>
              </a:rPr>
              <a:t>.</a:t>
            </a:r>
            <a:r>
              <a:rPr lang="fr-FR" sz="1050" dirty="0">
                <a:solidFill>
                  <a:srgbClr val="1D1D1B"/>
                </a:solidFill>
                <a:ea typeface="Marianne Light" panose="02000000000000000000" pitchFamily="50" charset="0"/>
                <a:cs typeface="Times New Roman" panose="02020603050405020304" pitchFamily="18" charset="0"/>
              </a:rPr>
              <a:t>.</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L’industrie va devoir se transformer non seulement pour s’adapter à une demande en profonde mutation mais également pour décarboner sa production.</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Le vivant est l’un des atouts principaux de cette transition. </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L’adaptation des forêts et de l’agriculture devient donc absolument prioritaire pour lutter contre le changement climatique. </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La pression sur les ressources naturelles varie considérablement d’un scénario à l’autre.</a:t>
            </a:r>
          </a:p>
          <a:p>
            <a:pPr marL="34290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Dans tous les scénarios, en 2050 l’approvisionnement énergétique repose à plus de 70% sur les énergies renouvelables et l’électricité est le principal vecteur énergétique.</a:t>
            </a:r>
          </a:p>
          <a:p>
            <a:pPr marL="342900" indent="-342900" algn="just">
              <a:buFont typeface="+mj-lt"/>
              <a:buAutoNum type="arabicPeriod"/>
            </a:pPr>
            <a:endParaRPr lang="fr-FR" sz="1050" dirty="0">
              <a:solidFill>
                <a:srgbClr val="1D1D1B"/>
              </a:solidFill>
              <a:cs typeface="Times New Roman" panose="02020603050405020304" pitchFamily="18" charset="0"/>
            </a:endParaRPr>
          </a:p>
          <a:p>
            <a:pPr algn="just"/>
            <a:r>
              <a:rPr lang="fr-FR" sz="1050" dirty="0">
                <a:solidFill>
                  <a:srgbClr val="1D1D1B"/>
                </a:solidFill>
                <a:cs typeface="Times New Roman" panose="02020603050405020304" pitchFamily="18" charset="0"/>
              </a:rPr>
              <a:t>PS : les n° en rouge dans les slides qui suivent font référence aux n° des messages ci-dessus.</a:t>
            </a:r>
          </a:p>
          <a:p>
            <a:pPr algn="just"/>
            <a:endParaRPr lang="fr-FR" sz="1050" dirty="0">
              <a:solidFill>
                <a:srgbClr val="1D1D1B"/>
              </a:solidFill>
              <a:ea typeface="Marianne Light" panose="02000000000000000000" pitchFamily="50"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8ADF2C3B-CA45-4175-9520-CE406756BE8A}" type="slidenum">
              <a:rPr lang="fr-FR" smtClean="0"/>
              <a:t>31</a:t>
            </a:fld>
            <a:endParaRPr lang="fr-FR"/>
          </a:p>
        </p:txBody>
      </p:sp>
    </p:spTree>
    <p:extLst>
      <p:ext uri="{BB962C8B-B14F-4D97-AF65-F5344CB8AC3E}">
        <p14:creationId xmlns:p14="http://schemas.microsoft.com/office/powerpoint/2010/main" val="3904902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10"/>
          </p:nvPr>
        </p:nvSpPr>
        <p:spPr/>
        <p:txBody>
          <a:bodyPr/>
          <a:lstStyle/>
          <a:p>
            <a:fld id="{8ADF2C3B-CA45-4175-9520-CE406756BE8A}" type="slidenum">
              <a:rPr lang="fr-FR" smtClean="0"/>
              <a:t>33</a:t>
            </a:fld>
            <a:endParaRPr lang="fr-FR"/>
          </a:p>
        </p:txBody>
      </p:sp>
      <p:sp>
        <p:nvSpPr>
          <p:cNvPr id="5" name="Espace réservé des notes 4"/>
          <p:cNvSpPr>
            <a:spLocks noGrp="1"/>
          </p:cNvSpPr>
          <p:nvPr>
            <p:ph type="body"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Production plus important en région </a:t>
            </a:r>
            <a:r>
              <a:rPr lang="fr-FR" dirty="0" err="1"/>
              <a:t>occitanie</a:t>
            </a:r>
            <a:r>
              <a:rPr lang="fr-FR" baseline="0" dirty="0"/>
              <a:t> car de bons gisements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Moins de capacité installé en AURA, car les gisements sont un peu moins bons que dans d’autres régions. Initialement beaucoup d’installation en AURA car un réseau électrique bien développé.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285750" indent="-285750">
              <a:buFont typeface="Arial" panose="020B0604020202020204" pitchFamily="34" charset="0"/>
              <a:buChar char="•"/>
            </a:pPr>
            <a:r>
              <a:rPr lang="fr-FR" b="1" dirty="0"/>
              <a:t>Les scénarios LCOE First sont toujours plus coûteux </a:t>
            </a:r>
            <a:r>
              <a:rPr lang="fr-FR" dirty="0"/>
              <a:t>(+ 6 Mds EUR pour S1 et + 4 Md EUR pour S3) : </a:t>
            </a:r>
          </a:p>
          <a:p>
            <a:pPr marL="742950" lvl="1" indent="-285750">
              <a:buFont typeface="Arial" panose="020B0604020202020204" pitchFamily="34" charset="0"/>
              <a:buChar char="•"/>
            </a:pPr>
            <a:endParaRPr lang="fr-FR" dirty="0"/>
          </a:p>
          <a:p>
            <a:pPr marL="742950" lvl="1" indent="-285750">
              <a:buFont typeface="Arial" panose="020B0604020202020204" pitchFamily="34" charset="0"/>
              <a:buChar char="•"/>
            </a:pPr>
            <a:r>
              <a:rPr lang="fr-FR" b="1" dirty="0"/>
              <a:t>Essentiellement à cause des coûts de réseaux</a:t>
            </a:r>
            <a:r>
              <a:rPr lang="fr-FR" dirty="0"/>
              <a:t>, liés au renforcement de certaines interconnexions interrégionales</a:t>
            </a:r>
          </a:p>
          <a:p>
            <a:pPr marL="742950" lvl="1" indent="-285750">
              <a:buFont typeface="Arial" panose="020B0604020202020204" pitchFamily="34" charset="0"/>
              <a:buChar char="•"/>
            </a:pPr>
            <a:endParaRPr lang="fr-FR" dirty="0"/>
          </a:p>
          <a:p>
            <a:pPr marL="742950" lvl="1" indent="-285750">
              <a:buFont typeface="Arial" panose="020B0604020202020204" pitchFamily="34" charset="0"/>
              <a:buChar char="•"/>
            </a:pPr>
            <a:r>
              <a:rPr lang="fr-FR" dirty="0"/>
              <a:t>Des coûts de flexibilité additionnels, liés à l’ajout de batterie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Tree>
    <p:extLst>
      <p:ext uri="{BB962C8B-B14F-4D97-AF65-F5344CB8AC3E}">
        <p14:creationId xmlns:p14="http://schemas.microsoft.com/office/powerpoint/2010/main" val="430535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ADF2C3B-CA45-4175-9520-CE406756BE8A}" type="slidenum">
              <a:rPr lang="fr-FR" smtClean="0"/>
              <a:t>34</a:t>
            </a:fld>
            <a:endParaRPr lang="fr-FR"/>
          </a:p>
        </p:txBody>
      </p:sp>
    </p:spTree>
    <p:extLst>
      <p:ext uri="{BB962C8B-B14F-4D97-AF65-F5344CB8AC3E}">
        <p14:creationId xmlns:p14="http://schemas.microsoft.com/office/powerpoint/2010/main" val="4123107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3852904"/>
          </a:xfrm>
        </p:spPr>
        <p:txBody>
          <a:bodyPr/>
          <a:lstStyle/>
          <a:p>
            <a:r>
              <a:rPr lang="fr-FR" sz="1000" dirty="0">
                <a:ea typeface="Calibri" panose="020F0502020204030204" pitchFamily="34" charset="0"/>
                <a:cs typeface="Times New Roman" panose="02020603050405020304" pitchFamily="18" charset="0"/>
              </a:rPr>
              <a:t>Notre méthode, ainsi schématisée, a suivi les étapes principales suivantes:</a:t>
            </a:r>
          </a:p>
          <a:p>
            <a:pPr marL="342900" lvl="0" indent="-342900">
              <a:buFont typeface="+mj-lt"/>
              <a:buAutoNum type="arabicPeriod"/>
              <a:tabLst>
                <a:tab pos="457200" algn="l"/>
              </a:tabLst>
            </a:pPr>
            <a:r>
              <a:rPr lang="fr-FR" sz="1000" b="1" dirty="0">
                <a:ea typeface="Calibri" panose="020F0502020204030204" pitchFamily="34" charset="0"/>
                <a:cs typeface="Times New Roman" panose="02020603050405020304" pitchFamily="18" charset="0"/>
              </a:rPr>
              <a:t>Pour chaque scénario,</a:t>
            </a:r>
            <a:r>
              <a:rPr lang="fr-FR" sz="1000" dirty="0">
                <a:ea typeface="Calibri" panose="020F0502020204030204" pitchFamily="34" charset="0"/>
                <a:cs typeface="Times New Roman" panose="02020603050405020304" pitchFamily="18" charset="0"/>
              </a:rPr>
              <a:t> nous avons construit un </a:t>
            </a:r>
            <a:r>
              <a:rPr lang="fr-FR" sz="1000" b="1" dirty="0">
                <a:ea typeface="Calibri" panose="020F0502020204030204" pitchFamily="34" charset="0"/>
                <a:cs typeface="Times New Roman" panose="02020603050405020304" pitchFamily="18" charset="0"/>
              </a:rPr>
              <a:t>récit cohérent</a:t>
            </a:r>
            <a:r>
              <a:rPr lang="fr-FR" sz="1000" dirty="0">
                <a:ea typeface="Calibri" panose="020F0502020204030204" pitchFamily="34" charset="0"/>
                <a:cs typeface="Times New Roman" panose="02020603050405020304" pitchFamily="18" charset="0"/>
              </a:rPr>
              <a:t>, au travers de variables structurantes décrivant les </a:t>
            </a:r>
            <a:r>
              <a:rPr lang="fr-FR" sz="1000" b="1" dirty="0">
                <a:ea typeface="Calibri" panose="020F0502020204030204" pitchFamily="34" charset="0"/>
                <a:cs typeface="Times New Roman" panose="02020603050405020304" pitchFamily="18" charset="0"/>
              </a:rPr>
              <a:t>modes de vie, le modèle économique, l’évolution technologique, la gouvernance ou le rôle des territoires</a:t>
            </a:r>
            <a:r>
              <a:rPr lang="fr-FR" sz="1000" dirty="0">
                <a:ea typeface="Calibri" panose="020F0502020204030204" pitchFamily="34" charset="0"/>
                <a:cs typeface="Times New Roman" panose="02020603050405020304" pitchFamily="18" charset="0"/>
              </a:rPr>
              <a:t> </a:t>
            </a:r>
          </a:p>
          <a:p>
            <a:pPr marL="342900" lvl="0" indent="-342900">
              <a:buFont typeface="+mj-lt"/>
              <a:buAutoNum type="arabicPeriod"/>
              <a:tabLst>
                <a:tab pos="457200" algn="l"/>
              </a:tabLst>
            </a:pPr>
            <a:r>
              <a:rPr lang="fr-FR" sz="1000" dirty="0">
                <a:ea typeface="Calibri" panose="020F0502020204030204" pitchFamily="34" charset="0"/>
                <a:cs typeface="Times New Roman" panose="02020603050405020304" pitchFamily="18" charset="0"/>
              </a:rPr>
              <a:t>Ces récits ont ensuite été transformés en </a:t>
            </a:r>
            <a:r>
              <a:rPr lang="fr-FR" sz="1000" b="1" dirty="0">
                <a:ea typeface="Calibri" panose="020F0502020204030204" pitchFamily="34" charset="0"/>
                <a:cs typeface="Times New Roman" panose="02020603050405020304" pitchFamily="18" charset="0"/>
              </a:rPr>
              <a:t>hypothèses quantitatives dans des modèles sectoriels</a:t>
            </a:r>
            <a:r>
              <a:rPr lang="fr-FR" sz="1000" dirty="0">
                <a:ea typeface="Calibri" panose="020F0502020204030204" pitchFamily="34" charset="0"/>
                <a:cs typeface="Times New Roman" panose="02020603050405020304" pitchFamily="18" charset="0"/>
              </a:rPr>
              <a:t> existants ou créés pour l’occasion ; ce, pour le bâtiment, le transport, l’agriculture, les forêts, l’industrie, les déchets etc.</a:t>
            </a:r>
          </a:p>
          <a:p>
            <a:pPr marL="342900" lvl="0" indent="-342900">
              <a:buFont typeface="+mj-lt"/>
              <a:buAutoNum type="arabicPeriod"/>
              <a:tabLst>
                <a:tab pos="457200" algn="l"/>
              </a:tabLst>
            </a:pPr>
            <a:r>
              <a:rPr lang="fr-FR" sz="1000" dirty="0">
                <a:ea typeface="Calibri" panose="020F0502020204030204" pitchFamily="34" charset="0"/>
                <a:cs typeface="Times New Roman" panose="02020603050405020304" pitchFamily="18" charset="0"/>
              </a:rPr>
              <a:t>Ces résultats sectoriels ont ensuite été intégrés pour calculer les </a:t>
            </a:r>
            <a:r>
              <a:rPr lang="fr-FR" sz="1000" b="1" dirty="0">
                <a:ea typeface="Calibri" panose="020F0502020204030204" pitchFamily="34" charset="0"/>
                <a:cs typeface="Times New Roman" panose="02020603050405020304" pitchFamily="18" charset="0"/>
              </a:rPr>
              <a:t>bilans sur l’énergie et les GES, mais aussi l’usage des sols, de la biomasse.</a:t>
            </a:r>
            <a:endParaRPr lang="fr-FR" sz="1000" dirty="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fr-FR" sz="1000" b="1" dirty="0">
                <a:ea typeface="Calibri" panose="020F0502020204030204" pitchFamily="34" charset="0"/>
                <a:cs typeface="Times New Roman" panose="02020603050405020304" pitchFamily="18" charset="0"/>
              </a:rPr>
              <a:t>Des itérations</a:t>
            </a:r>
            <a:r>
              <a:rPr lang="fr-FR" sz="1000" dirty="0">
                <a:ea typeface="Calibri" panose="020F0502020204030204" pitchFamily="34" charset="0"/>
                <a:cs typeface="Times New Roman" panose="02020603050405020304" pitchFamily="18" charset="0"/>
              </a:rPr>
              <a:t> successives ont été nécessaires pour vérifier, croiser et affiner ces quantifications, notamment au sein de </a:t>
            </a:r>
            <a:r>
              <a:rPr lang="fr-FR" sz="1000" b="1" dirty="0">
                <a:ea typeface="Calibri" panose="020F0502020204030204" pitchFamily="34" charset="0"/>
                <a:cs typeface="Times New Roman" panose="02020603050405020304" pitchFamily="18" charset="0"/>
              </a:rPr>
              <a:t>systèmes fortement interconnectés</a:t>
            </a:r>
            <a:r>
              <a:rPr lang="fr-FR" sz="1000" dirty="0">
                <a:ea typeface="Calibri" panose="020F0502020204030204" pitchFamily="34" charset="0"/>
                <a:cs typeface="Times New Roman" panose="02020603050405020304" pitchFamily="18" charset="0"/>
              </a:rPr>
              <a:t> :</a:t>
            </a:r>
          </a:p>
          <a:p>
            <a:pPr marL="742950" lvl="1" indent="-285750">
              <a:buFont typeface="Arial" panose="020B0604020202020204" pitchFamily="34" charset="0"/>
              <a:buChar char="•"/>
              <a:tabLst>
                <a:tab pos="914400" algn="l"/>
              </a:tabLst>
            </a:pPr>
            <a:r>
              <a:rPr lang="fr-FR" sz="1000" dirty="0">
                <a:ea typeface="Calibri" panose="020F0502020204030204" pitchFamily="34" charset="0"/>
                <a:cs typeface="Times New Roman" panose="02020603050405020304" pitchFamily="18" charset="0"/>
              </a:rPr>
              <a:t>Bioéconomie-alimentation-agriculture-forêt-sols</a:t>
            </a:r>
          </a:p>
          <a:p>
            <a:pPr marL="742950" lvl="1" indent="-285750">
              <a:buFont typeface="Arial" panose="020B0604020202020204" pitchFamily="34" charset="0"/>
              <a:buChar char="•"/>
              <a:tabLst>
                <a:tab pos="914400" algn="l"/>
              </a:tabLst>
            </a:pPr>
            <a:r>
              <a:rPr lang="fr-FR" sz="1000" dirty="0">
                <a:ea typeface="Calibri" panose="020F0502020204030204" pitchFamily="34" charset="0"/>
                <a:cs typeface="Times New Roman" panose="02020603050405020304" pitchFamily="18" charset="0"/>
              </a:rPr>
              <a:t>Aménagement du territoire-bâtiments-mobilités</a:t>
            </a:r>
          </a:p>
          <a:p>
            <a:pPr marL="742950" lvl="1" indent="-285750">
              <a:buFont typeface="Arial" panose="020B0604020202020204" pitchFamily="34" charset="0"/>
              <a:buChar char="•"/>
              <a:tabLst>
                <a:tab pos="914400" algn="l"/>
              </a:tabLst>
            </a:pPr>
            <a:r>
              <a:rPr lang="fr-FR" sz="1000" dirty="0">
                <a:ea typeface="Calibri" panose="020F0502020204030204" pitchFamily="34" charset="0"/>
                <a:cs typeface="Times New Roman" panose="02020603050405020304" pitchFamily="18" charset="0"/>
              </a:rPr>
              <a:t>Industrie-matériaux-économie circulaire</a:t>
            </a:r>
          </a:p>
          <a:p>
            <a:pPr marL="742950" lvl="1" indent="-285750">
              <a:buFont typeface="Arial" panose="020B0604020202020204" pitchFamily="34" charset="0"/>
              <a:buChar char="•"/>
              <a:tabLst>
                <a:tab pos="914400" algn="l"/>
              </a:tabLst>
            </a:pPr>
            <a:r>
              <a:rPr lang="fr-FR" sz="1000" dirty="0">
                <a:ea typeface="Calibri" panose="020F0502020204030204" pitchFamily="34" charset="0"/>
                <a:cs typeface="Times New Roman" panose="02020603050405020304" pitchFamily="18" charset="0"/>
              </a:rPr>
              <a:t>Systèmes énergétiques décarbonés</a:t>
            </a:r>
          </a:p>
          <a:p>
            <a:r>
              <a:rPr lang="fr-FR" sz="1000" dirty="0">
                <a:ea typeface="Calibri" panose="020F0502020204030204" pitchFamily="34" charset="0"/>
                <a:cs typeface="Times New Roman" panose="02020603050405020304" pitchFamily="18" charset="0"/>
              </a:rPr>
              <a:t>Enfin, s’ensuivent des </a:t>
            </a:r>
            <a:r>
              <a:rPr lang="fr-FR" sz="1000" b="1" dirty="0">
                <a:ea typeface="Calibri" panose="020F0502020204030204" pitchFamily="34" charset="0"/>
                <a:cs typeface="Times New Roman" panose="02020603050405020304" pitchFamily="18" charset="0"/>
              </a:rPr>
              <a:t>analyses macro-économiques et d’empreinte matière et GES</a:t>
            </a:r>
            <a:r>
              <a:rPr lang="fr-FR" sz="1000" dirty="0">
                <a:ea typeface="Calibri" panose="020F0502020204030204" pitchFamily="34" charset="0"/>
                <a:cs typeface="Times New Roman" panose="02020603050405020304" pitchFamily="18" charset="0"/>
              </a:rPr>
              <a:t>, de mix électrique, des analyses sociales, des analyses stratégiques de quelques filières à enjeux etc.</a:t>
            </a:r>
            <a:endParaRPr lang="fr-FR" sz="1000" dirty="0"/>
          </a:p>
          <a:p>
            <a:endParaRPr lang="fr-FR" sz="1000" dirty="0"/>
          </a:p>
          <a:p>
            <a:r>
              <a:rPr lang="fr-FR" sz="1000" dirty="0"/>
              <a:t>Les quatre scénarios de neutralité carbone sont inspirés de ceux du GIEC dans leur rapport 1.5 °C, mais ils sont réalisés ici à l’échelle de la France métropolitaine. </a:t>
            </a:r>
          </a:p>
          <a:p>
            <a:r>
              <a:rPr lang="fr-FR" sz="1000" dirty="0"/>
              <a:t>Ils se distinguent d’un scénario de prolongation des tendances, qui, en l’absence de ruptures, rend le chemin de développement incompatible avec la neutralité carbone : si on continue sur notre trajectoire actuelle, le bilan net d’émissions de GES serait de 130 MtCO</a:t>
            </a:r>
            <a:r>
              <a:rPr lang="fr-FR" sz="1000" baseline="-25000" dirty="0"/>
              <a:t>2</a:t>
            </a:r>
            <a:r>
              <a:rPr lang="fr-FR" sz="1000" dirty="0"/>
              <a:t> en 2050 (contre environ 400 aujourd’hui), ce qui demeure largement insuffisant pour atteindre la NC, et c’est là tout l’enjeu.</a:t>
            </a:r>
          </a:p>
          <a:p>
            <a:endParaRPr lang="fr-FR" sz="1000" dirty="0"/>
          </a:p>
          <a:p>
            <a:pPr marL="812800" lvl="1"/>
            <a:endParaRPr lang="fr-FR" sz="1000" dirty="0"/>
          </a:p>
          <a:p>
            <a:endParaRPr lang="fr-FR" sz="1000" dirty="0"/>
          </a:p>
        </p:txBody>
      </p:sp>
      <p:sp>
        <p:nvSpPr>
          <p:cNvPr id="4" name="Espace réservé du numéro de diapositive 3"/>
          <p:cNvSpPr>
            <a:spLocks noGrp="1"/>
          </p:cNvSpPr>
          <p:nvPr>
            <p:ph type="sldNum" sz="quarter" idx="10"/>
          </p:nvPr>
        </p:nvSpPr>
        <p:spPr/>
        <p:txBody>
          <a:bodyPr/>
          <a:lstStyle/>
          <a:p>
            <a:fld id="{8ADF2C3B-CA45-4175-9520-CE406756BE8A}" type="slidenum">
              <a:rPr lang="fr-FR" smtClean="0"/>
              <a:t>40</a:t>
            </a:fld>
            <a:endParaRPr lang="fr-FR"/>
          </a:p>
        </p:txBody>
      </p:sp>
    </p:spTree>
    <p:extLst>
      <p:ext uri="{BB962C8B-B14F-4D97-AF65-F5344CB8AC3E}">
        <p14:creationId xmlns:p14="http://schemas.microsoft.com/office/powerpoint/2010/main" val="1730989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4051687"/>
          </a:xfrm>
        </p:spPr>
        <p:txBody>
          <a:bodyPr/>
          <a:lstStyle/>
          <a:p>
            <a:r>
              <a:rPr lang="fr-FR" sz="1050" dirty="0"/>
              <a:t>Ce travail permet de faire émerger 9 messages clefs fondamentaux pour réussir la transition écologique et atteindre la neutralité carbone en 2050. Nous les présentons ci-après en 4 diapo thématiques : objectifs climat, MDE, le Vivant, les EnR. Ces enseignements correspondent à :</a:t>
            </a:r>
          </a:p>
          <a:p>
            <a:pPr marL="171450" indent="-171450" algn="just">
              <a:buFont typeface="Arial" panose="020B0604020202020204" pitchFamily="34" charset="0"/>
              <a:buChar char="•"/>
            </a:pPr>
            <a:r>
              <a:rPr lang="fr-FR" sz="1050" dirty="0"/>
              <a:t>Des messages transversaux qui apparaissent nécessaire pour atteindre la neutralité quel que soit la scénario : les conditions de réussite</a:t>
            </a:r>
          </a:p>
          <a:p>
            <a:pPr marL="171450" indent="-171450" algn="just">
              <a:buFont typeface="Arial" panose="020B0604020202020204" pitchFamily="34" charset="0"/>
              <a:buChar char="•"/>
            </a:pPr>
            <a:r>
              <a:rPr lang="fr-FR" sz="1050" dirty="0"/>
              <a:t>Mais également, les éléments utiles pour identifier les principales alternatives et leurs conséquences : les aiguillages à anticiper</a:t>
            </a:r>
          </a:p>
          <a:p>
            <a:r>
              <a:rPr lang="fr-FR" sz="1050" dirty="0"/>
              <a:t>(Pour info interne, voici les 9 messages, uniquement la première phrase) :</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Les quatre voies présentées, chacune dotée de sa propre cohérence, permettent à la France d’atteindre la neutralité carbone en 2050. Mais toutes sont difficiles.</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Atteindre la neutralité repose sur des paris forts.</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Pour tous les scénarios, il est impératif d’agir rapidement. </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La réduction de la demande en énergie, elle-même liée à la demande de biens et de services, est le facteur clé pour atteindre la neutralité carbone</a:t>
            </a:r>
            <a:r>
              <a:rPr lang="fr-FR" sz="1050" dirty="0">
                <a:solidFill>
                  <a:srgbClr val="1D1D1B"/>
                </a:solidFill>
                <a:ea typeface="Marianne Light" panose="02000000000000000000" pitchFamily="50" charset="0"/>
                <a:cs typeface="Calibri" panose="020F0502020204030204" pitchFamily="34" charset="0"/>
              </a:rPr>
              <a:t>.</a:t>
            </a:r>
            <a:r>
              <a:rPr lang="fr-FR" sz="1050" dirty="0">
                <a:solidFill>
                  <a:srgbClr val="1D1D1B"/>
                </a:solidFill>
                <a:ea typeface="Marianne Light" panose="02000000000000000000" pitchFamily="50" charset="0"/>
                <a:cs typeface="Times New Roman" panose="02020603050405020304" pitchFamily="18" charset="0"/>
              </a:rPr>
              <a:t>.</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L’industrie va devoir se transformer non seulement pour s’adapter à une demande en profonde mutation mais également pour décarboner sa production.</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Le vivant est l’un des atouts principaux de cette transition. </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L’adaptation des forêts et de l’agriculture devient donc absolument prioritaire pour lutter contre le changement climatique. </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La pression sur les ressources naturelles varie considérablement d’un scénario à l’autre.</a:t>
            </a:r>
          </a:p>
          <a:p>
            <a:pPr marL="34290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Dans tous les scénarios, en 2050 l’approvisionnement énergétique repose à plus de 70% sur les énergies renouvelables et l’électricité est le principal vecteur énergétique.</a:t>
            </a:r>
          </a:p>
          <a:p>
            <a:pPr marL="342900" indent="-342900" algn="just">
              <a:buFont typeface="+mj-lt"/>
              <a:buAutoNum type="arabicPeriod"/>
            </a:pPr>
            <a:endParaRPr lang="fr-FR" sz="1050" dirty="0">
              <a:solidFill>
                <a:srgbClr val="1D1D1B"/>
              </a:solidFill>
              <a:cs typeface="Times New Roman" panose="02020603050405020304" pitchFamily="18" charset="0"/>
            </a:endParaRPr>
          </a:p>
          <a:p>
            <a:pPr algn="just"/>
            <a:r>
              <a:rPr lang="fr-FR" sz="1050" dirty="0">
                <a:solidFill>
                  <a:srgbClr val="1D1D1B"/>
                </a:solidFill>
                <a:cs typeface="Times New Roman" panose="02020603050405020304" pitchFamily="18" charset="0"/>
              </a:rPr>
              <a:t>PS : les n° en rouge dans les slides qui suivent font référence aux n° des messages ci-dessus.</a:t>
            </a:r>
          </a:p>
          <a:p>
            <a:pPr algn="just"/>
            <a:endParaRPr lang="fr-FR" sz="1050" dirty="0">
              <a:solidFill>
                <a:srgbClr val="1D1D1B"/>
              </a:solidFill>
              <a:ea typeface="Marianne Light" panose="02000000000000000000" pitchFamily="50"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8ADF2C3B-CA45-4175-9520-CE406756BE8A}" type="slidenum">
              <a:rPr lang="fr-FR" smtClean="0"/>
              <a:t>6</a:t>
            </a:fld>
            <a:endParaRPr lang="fr-FR"/>
          </a:p>
        </p:txBody>
      </p:sp>
    </p:spTree>
    <p:extLst>
      <p:ext uri="{BB962C8B-B14F-4D97-AF65-F5344CB8AC3E}">
        <p14:creationId xmlns:p14="http://schemas.microsoft.com/office/powerpoint/2010/main" val="3301470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1) Neutralité carbone : un objectif climat collectif</a:t>
            </a:r>
          </a:p>
          <a:p>
            <a:r>
              <a:rPr lang="fr-FR" b="1" dirty="0">
                <a:solidFill>
                  <a:srgbClr val="002060"/>
                </a:solidFill>
                <a:cs typeface="Arial"/>
              </a:rPr>
              <a:t>Accord de Paris, 2015 &gt; Article 4</a:t>
            </a:r>
            <a:endParaRPr lang="fr-FR" b="1" dirty="0">
              <a:solidFill>
                <a:srgbClr val="002060"/>
              </a:solidFill>
            </a:endParaRPr>
          </a:p>
          <a:p>
            <a:r>
              <a:rPr lang="fr-FR" sz="900" i="1" dirty="0">
                <a:cs typeface="Arial"/>
              </a:rPr>
              <a:t>« … les Parties cherchent à (…) parvenir à un équilibre entre les émissions anthropiques par les sources et les absorptions anthropiques par les puits de gaz à effet de serre au cours de la deuxième moitié du siècle »</a:t>
            </a:r>
            <a:endParaRPr lang="fr-FR" sz="900" i="1" dirty="0"/>
          </a:p>
          <a:p>
            <a:r>
              <a:rPr lang="fr-FR" b="1" dirty="0">
                <a:solidFill>
                  <a:srgbClr val="002060"/>
                </a:solidFill>
                <a:cs typeface="Arial"/>
              </a:rPr>
              <a:t>GIEC, 2018 - Rapport spécial 1,5°C</a:t>
            </a:r>
          </a:p>
          <a:p>
            <a:pPr marL="203940" indent="-203940">
              <a:buChar char="•"/>
            </a:pPr>
            <a:r>
              <a:rPr lang="fr-FR" sz="900" dirty="0">
                <a:cs typeface="Arial"/>
              </a:rPr>
              <a:t>Respecter l'objectif 1,5°C nécessite de parvenir au net-zéro planétaire en 2050.</a:t>
            </a:r>
            <a:endParaRPr lang="fr-FR" sz="900" dirty="0"/>
          </a:p>
          <a:p>
            <a:pPr marL="203940" indent="-203940">
              <a:buChar char="•"/>
            </a:pPr>
            <a:r>
              <a:rPr lang="fr-FR" sz="900" dirty="0">
                <a:cs typeface="Arial"/>
              </a:rPr>
              <a:t>Cet objectif ne pourra être atteint qu'au prix de réductions drastiques de nos émissions, et de transformations sociotechniques radicales</a:t>
            </a:r>
          </a:p>
          <a:p>
            <a:pPr marL="203940" indent="-203940">
              <a:buChar char="•"/>
            </a:pPr>
            <a:r>
              <a:rPr lang="fr-FR" sz="900" dirty="0">
                <a:cs typeface="Arial"/>
              </a:rPr>
              <a:t>Les puits de carbone devront être développés, mais leur capacité est limitée</a:t>
            </a:r>
          </a:p>
          <a:p>
            <a:r>
              <a:rPr lang="fr-FR" b="1" dirty="0">
                <a:solidFill>
                  <a:srgbClr val="002060"/>
                </a:solidFill>
                <a:cs typeface="Arial"/>
              </a:rPr>
              <a:t>SNBC, 2019 – France métropolitaine</a:t>
            </a:r>
          </a:p>
          <a:p>
            <a:pPr marL="203940" indent="-203940">
              <a:buFont typeface="Arial" panose="020B0604020202020204" pitchFamily="34" charset="0"/>
              <a:buChar char="•"/>
            </a:pPr>
            <a:r>
              <a:rPr lang="fr-FR" sz="900" dirty="0"/>
              <a:t>Objectif de neutralité carbone à horizon 2050, défini par l’équilibre entre les émissions issues de l’activité humaine et les séquestrations en dehors de l’atmosphère par les puits (les écosystèmes et les puits technologiques). </a:t>
            </a:r>
          </a:p>
          <a:p>
            <a:pPr marL="203940" indent="-203940">
              <a:buFont typeface="Arial" panose="020B0604020202020204" pitchFamily="34" charset="0"/>
              <a:buChar char="•"/>
            </a:pPr>
            <a:r>
              <a:rPr lang="fr-FR" sz="900" dirty="0"/>
              <a:t>Sans achat de crédits carbone internationaux de compensation et en mettant en œuvre une politique forte de réduction de l’empreinte carbone nationale</a:t>
            </a:r>
            <a:endParaRPr lang="fr-FR" sz="900" b="1" dirty="0">
              <a:solidFill>
                <a:srgbClr val="002060"/>
              </a:solidFill>
              <a:cs typeface="Arial"/>
            </a:endParaRPr>
          </a:p>
          <a:p>
            <a:r>
              <a:rPr lang="fr-FR" b="1" dirty="0"/>
              <a:t>Et la prochaine Stratégie</a:t>
            </a:r>
            <a:r>
              <a:rPr lang="fr-FR" b="1" baseline="0" dirty="0"/>
              <a:t> Française sur l’Energie et le Climat (SFEC)</a:t>
            </a:r>
          </a:p>
          <a:p>
            <a:endParaRPr lang="fr-FR" baseline="0" dirty="0"/>
          </a:p>
          <a:p>
            <a:r>
              <a:rPr lang="fr-FR" b="1" u="sng" dirty="0"/>
              <a:t>2)</a:t>
            </a:r>
            <a:r>
              <a:rPr lang="fr-FR" b="1" u="sng" baseline="0" dirty="0"/>
              <a:t> Objectifs de ces travaux prospectifs:</a:t>
            </a:r>
          </a:p>
          <a:p>
            <a:pPr marL="126896" indent="-126896">
              <a:buFont typeface="Arial" panose="020B0604020202020204" pitchFamily="34" charset="0"/>
              <a:buChar char="•"/>
            </a:pPr>
            <a:r>
              <a:rPr lang="fr-FR" sz="900" dirty="0"/>
              <a:t>Construire des ‘profils’ de scénarios présentant une cohérence interne, </a:t>
            </a:r>
          </a:p>
          <a:p>
            <a:pPr marL="126896" indent="-126896">
              <a:buFont typeface="Arial" panose="020B0604020202020204" pitchFamily="34" charset="0"/>
              <a:buChar char="•"/>
            </a:pPr>
            <a:r>
              <a:rPr lang="fr-FR" sz="900" dirty="0"/>
              <a:t>Illustrer le champ des options possibles à long terme pour atteindre la neutralité carbone et en explorer les diverses implications,</a:t>
            </a:r>
          </a:p>
          <a:p>
            <a:pPr marL="126896" indent="-126896">
              <a:buFont typeface="Arial" panose="020B0604020202020204" pitchFamily="34" charset="0"/>
              <a:buChar char="•"/>
            </a:pPr>
            <a:r>
              <a:rPr lang="fr-FR" sz="900" dirty="0"/>
              <a:t>Eclairer les décisions incontournables à court terme, </a:t>
            </a:r>
          </a:p>
          <a:p>
            <a:pPr marL="126896" indent="-126896">
              <a:buFont typeface="Arial" panose="020B0604020202020204" pitchFamily="34" charset="0"/>
              <a:buChar char="•"/>
            </a:pPr>
            <a:r>
              <a:rPr lang="fr-FR" sz="900" dirty="0"/>
              <a:t>Soumettre au débat des éléments factuels, à la veille de l’élection présidentielle de 2022 et en amont des délibérations collectives sur la Stratégie Française Energie Climat.</a:t>
            </a:r>
          </a:p>
          <a:p>
            <a:pPr marL="126896" indent="-126896">
              <a:buFont typeface="Arial" panose="020B0604020202020204" pitchFamily="34" charset="0"/>
              <a:buChar char="•"/>
            </a:pPr>
            <a:endParaRPr lang="fr-FR" sz="900" dirty="0"/>
          </a:p>
          <a:p>
            <a:r>
              <a:rPr lang="fr-FR" b="1" u="sng" baseline="0" dirty="0"/>
              <a:t>3) Originalité du travail ADEME</a:t>
            </a:r>
          </a:p>
          <a:p>
            <a:pPr marL="126896" indent="-126896">
              <a:buFont typeface="Arial" panose="020B0604020202020204" pitchFamily="34" charset="0"/>
              <a:buChar char="•"/>
            </a:pPr>
            <a:r>
              <a:rPr lang="fr-FR" sz="1700" b="1" dirty="0"/>
              <a:t>4 scénarios </a:t>
            </a:r>
            <a:r>
              <a:rPr lang="fr-FR" sz="1700" dirty="0"/>
              <a:t>correspondant à 4 visions de la société et à 4 niveaux de demande; </a:t>
            </a:r>
            <a:r>
              <a:rPr lang="fr-FR" sz="1700" dirty="0">
                <a:solidFill>
                  <a:srgbClr val="FF0000"/>
                </a:solidFill>
              </a:rPr>
              <a:t>reprenant la logique de construction du GIEC</a:t>
            </a:r>
          </a:p>
          <a:p>
            <a:pPr marL="126896" indent="-126896">
              <a:buFont typeface="Arial" panose="020B0604020202020204" pitchFamily="34" charset="0"/>
              <a:buChar char="•"/>
            </a:pPr>
            <a:r>
              <a:rPr lang="fr-FR" sz="1700" b="1" dirty="0"/>
              <a:t>Exhaustivité</a:t>
            </a:r>
            <a:r>
              <a:rPr lang="fr-FR" sz="1700" dirty="0"/>
              <a:t>: prise en compte de l’ensemble de la demande en énergies et aucune solution technique écartée a priori;</a:t>
            </a:r>
          </a:p>
          <a:p>
            <a:pPr marL="126896" indent="-126896">
              <a:buFont typeface="Arial" panose="020B0604020202020204" pitchFamily="34" charset="0"/>
              <a:buChar char="•"/>
            </a:pPr>
            <a:r>
              <a:rPr lang="fr-FR" sz="1700" b="1" dirty="0"/>
              <a:t>Une très forte interdépendance entre les secteurs</a:t>
            </a:r>
            <a:r>
              <a:rPr lang="fr-FR" sz="1700" dirty="0"/>
              <a:t>, ce qui permet de conférer à chaque scénario une structure solide et cohérente;</a:t>
            </a:r>
          </a:p>
          <a:p>
            <a:pPr marL="126896" indent="-126896">
              <a:buFont typeface="Arial" panose="020B0604020202020204" pitchFamily="34" charset="0"/>
              <a:buChar char="•"/>
            </a:pPr>
            <a:r>
              <a:rPr lang="fr-FR" sz="1700" b="1" dirty="0"/>
              <a:t>Comparaison multicritère </a:t>
            </a:r>
            <a:r>
              <a:rPr lang="fr-FR" sz="1700" dirty="0"/>
              <a:t>de ces scénarios, notamment technico-économiques, sociaux et environnementaux;</a:t>
            </a:r>
          </a:p>
          <a:p>
            <a:pPr marL="382954" lvl="1" indent="-126896">
              <a:buFont typeface="Arial" panose="020B0604020202020204" pitchFamily="34" charset="0"/>
              <a:buChar char="•"/>
            </a:pPr>
            <a:r>
              <a:rPr lang="fr-FR" sz="1400" dirty="0"/>
              <a:t>paramètres nouveaux tels que l’usage de la biomasse, la consommation d’eau d’irrigation, de matériaux de construction, d’intrants agricoles, l’usage des sols, la production et la gestion de déchets ainsi que les impacts sur la qualité de l’air;</a:t>
            </a:r>
          </a:p>
          <a:p>
            <a:pPr marL="126896" indent="-126896">
              <a:buFont typeface="Arial" panose="020B0604020202020204" pitchFamily="34" charset="0"/>
              <a:buChar char="•"/>
            </a:pPr>
            <a:r>
              <a:rPr lang="fr-FR" sz="1400" b="1" dirty="0"/>
              <a:t>Un long travail collaboratif: 2 ans de travail </a:t>
            </a:r>
            <a:r>
              <a:rPr lang="fr-FR" sz="1400" dirty="0"/>
              <a:t>impliquant une centaine d’experts ADEME, de nombreux échanges avec l’extérieur dont un comité scientifique </a:t>
            </a:r>
            <a:r>
              <a:rPr lang="fr-FR" sz="1400" dirty="0" err="1"/>
              <a:t>ad’hoc</a:t>
            </a:r>
            <a:r>
              <a:rPr lang="fr-FR" sz="1400" dirty="0"/>
              <a:t> et </a:t>
            </a:r>
            <a:r>
              <a:rPr lang="fr-FR" sz="1400" dirty="0" err="1"/>
              <a:t>wébinaires</a:t>
            </a:r>
            <a:endParaRPr lang="fr-FR" sz="1400" dirty="0"/>
          </a:p>
          <a:p>
            <a:pPr marL="126896" indent="-126896">
              <a:buFont typeface="Arial" panose="020B0604020202020204" pitchFamily="34" charset="0"/>
              <a:buChar char="•"/>
            </a:pPr>
            <a:endParaRPr lang="fr-FR" sz="1400" dirty="0"/>
          </a:p>
          <a:p>
            <a:endParaRPr lang="fr-FR" dirty="0"/>
          </a:p>
        </p:txBody>
      </p:sp>
      <p:sp>
        <p:nvSpPr>
          <p:cNvPr id="4" name="Espace réservé du numéro de diapositive 3"/>
          <p:cNvSpPr>
            <a:spLocks noGrp="1"/>
          </p:cNvSpPr>
          <p:nvPr>
            <p:ph type="sldNum" sz="quarter" idx="10"/>
          </p:nvPr>
        </p:nvSpPr>
        <p:spPr/>
        <p:txBody>
          <a:bodyPr/>
          <a:lstStyle/>
          <a:p>
            <a:fld id="{8ADF2C3B-CA45-4175-9520-CE406756BE8A}" type="slidenum">
              <a:rPr lang="fr-FR" smtClean="0"/>
              <a:t>7</a:t>
            </a:fld>
            <a:endParaRPr lang="fr-FR"/>
          </a:p>
        </p:txBody>
      </p:sp>
    </p:spTree>
    <p:extLst>
      <p:ext uri="{BB962C8B-B14F-4D97-AF65-F5344CB8AC3E}">
        <p14:creationId xmlns:p14="http://schemas.microsoft.com/office/powerpoint/2010/main" val="1497480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81148CF-EEBC-442C-9E81-0AB0465D07A1}" type="slidenum">
              <a:rPr lang="fr-FR" smtClean="0"/>
              <a:t>8</a:t>
            </a:fld>
            <a:endParaRPr lang="fr-FR"/>
          </a:p>
        </p:txBody>
      </p:sp>
    </p:spTree>
    <p:extLst>
      <p:ext uri="{BB962C8B-B14F-4D97-AF65-F5344CB8AC3E}">
        <p14:creationId xmlns:p14="http://schemas.microsoft.com/office/powerpoint/2010/main" val="1002677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7543800" cy="3600450"/>
          </a:xfrm>
        </p:spPr>
        <p:txBody>
          <a:bodyPr/>
          <a:lstStyle/>
          <a:p>
            <a:r>
              <a:rPr lang="fr-FR" sz="900" b="1" dirty="0"/>
              <a:t>Intro :</a:t>
            </a:r>
            <a:r>
              <a:rPr lang="fr-FR" sz="900" dirty="0"/>
              <a:t> </a:t>
            </a:r>
            <a:r>
              <a:rPr lang="fr-FR" sz="900" kern="1200" dirty="0">
                <a:solidFill>
                  <a:schemeClr val="tx1"/>
                </a:solidFill>
                <a:effectLst/>
              </a:rPr>
              <a:t>le S1 et le</a:t>
            </a:r>
            <a:r>
              <a:rPr lang="fr-FR" sz="900" kern="1200" baseline="0" dirty="0">
                <a:solidFill>
                  <a:schemeClr val="tx1"/>
                </a:solidFill>
                <a:effectLst/>
              </a:rPr>
              <a:t> S2 </a:t>
            </a:r>
            <a:r>
              <a:rPr lang="fr-FR" sz="900" kern="1200" dirty="0">
                <a:solidFill>
                  <a:schemeClr val="tx1"/>
                </a:solidFill>
                <a:effectLst/>
              </a:rPr>
              <a:t>ont fait appel plus au levier de sobriété tandis que S3 et S4 recourent</a:t>
            </a:r>
            <a:r>
              <a:rPr lang="fr-FR" sz="900" kern="1200" baseline="0" dirty="0">
                <a:solidFill>
                  <a:schemeClr val="tx1"/>
                </a:solidFill>
                <a:effectLst/>
              </a:rPr>
              <a:t> </a:t>
            </a:r>
            <a:r>
              <a:rPr lang="fr-FR" sz="900" kern="1200" dirty="0">
                <a:solidFill>
                  <a:schemeClr val="tx1"/>
                </a:solidFill>
                <a:effectLst/>
              </a:rPr>
              <a:t>plus au levier de la technologie. </a:t>
            </a:r>
            <a:r>
              <a:rPr lang="fr-FR" sz="900" dirty="0"/>
              <a:t>Ils différent</a:t>
            </a:r>
            <a:r>
              <a:rPr lang="fr-FR" sz="900" baseline="0" dirty="0"/>
              <a:t> é</a:t>
            </a:r>
            <a:r>
              <a:rPr lang="fr-FR" sz="900" dirty="0"/>
              <a:t>galement sur le plan</a:t>
            </a:r>
            <a:r>
              <a:rPr lang="fr-FR" sz="900" baseline="0" dirty="0"/>
              <a:t> de la gouvernance : </a:t>
            </a:r>
            <a:r>
              <a:rPr lang="fr-FR" sz="900" kern="1200" dirty="0">
                <a:solidFill>
                  <a:schemeClr val="tx1"/>
                </a:solidFill>
                <a:effectLst/>
              </a:rPr>
              <a:t>gouvernance locale pour S1 S2 alors qu’on est davantage dans une gouvernance nationale voire internationale sur les deux derniers. </a:t>
            </a:r>
          </a:p>
          <a:p>
            <a:endParaRPr lang="fr-FR" sz="900" dirty="0"/>
          </a:p>
          <a:p>
            <a:r>
              <a:rPr lang="fr-FR" sz="900" dirty="0"/>
              <a:t>S1 : </a:t>
            </a:r>
            <a:r>
              <a:rPr lang="fr-FR" sz="900" kern="1200" dirty="0">
                <a:solidFill>
                  <a:schemeClr val="tx1"/>
                </a:solidFill>
                <a:effectLst/>
              </a:rPr>
              <a:t>la société est en </a:t>
            </a:r>
            <a:r>
              <a:rPr lang="fr-FR" sz="900" b="1" kern="1200" dirty="0">
                <a:solidFill>
                  <a:schemeClr val="tx1"/>
                </a:solidFill>
                <a:effectLst/>
              </a:rPr>
              <a:t>recherche de sens </a:t>
            </a:r>
            <a:r>
              <a:rPr lang="fr-FR" sz="900" kern="1200" dirty="0">
                <a:solidFill>
                  <a:schemeClr val="tx1"/>
                </a:solidFill>
                <a:effectLst/>
              </a:rPr>
              <a:t>et agit principalement sur ses </a:t>
            </a:r>
            <a:r>
              <a:rPr lang="fr-FR" sz="900" b="1" kern="1200" dirty="0">
                <a:solidFill>
                  <a:schemeClr val="tx1"/>
                </a:solidFill>
                <a:effectLst/>
              </a:rPr>
              <a:t>modes de vie </a:t>
            </a:r>
            <a:r>
              <a:rPr lang="fr-FR" sz="900" kern="1200" dirty="0">
                <a:solidFill>
                  <a:schemeClr val="tx1"/>
                </a:solidFill>
                <a:effectLst/>
              </a:rPr>
              <a:t>et ses modes </a:t>
            </a:r>
            <a:r>
              <a:rPr lang="fr-FR" sz="900" b="1" kern="1200" dirty="0">
                <a:solidFill>
                  <a:schemeClr val="tx1"/>
                </a:solidFill>
                <a:effectLst/>
              </a:rPr>
              <a:t>de  consommation</a:t>
            </a:r>
            <a:r>
              <a:rPr lang="fr-FR" sz="900" kern="1200" dirty="0">
                <a:solidFill>
                  <a:schemeClr val="tx1"/>
                </a:solidFill>
                <a:effectLst/>
              </a:rPr>
              <a:t> pour atteindre la  NC</a:t>
            </a:r>
            <a:r>
              <a:rPr lang="fr-FR" sz="900" kern="1200" baseline="0" dirty="0">
                <a:solidFill>
                  <a:schemeClr val="tx1"/>
                </a:solidFill>
                <a:effectLst/>
              </a:rPr>
              <a:t>.</a:t>
            </a:r>
            <a:endParaRPr lang="fr-FR" sz="900" kern="1200" dirty="0">
              <a:solidFill>
                <a:schemeClr val="tx1"/>
              </a:solidFill>
              <a:effectLst/>
            </a:endParaRPr>
          </a:p>
          <a:p>
            <a:r>
              <a:rPr lang="fr-FR" sz="900" kern="1200" dirty="0">
                <a:solidFill>
                  <a:schemeClr val="tx1"/>
                </a:solidFill>
                <a:effectLst/>
              </a:rPr>
              <a:t>=&gt; </a:t>
            </a:r>
            <a:r>
              <a:rPr lang="fr-FR" sz="900" b="1" kern="1200" dirty="0">
                <a:solidFill>
                  <a:schemeClr val="tx1"/>
                </a:solidFill>
                <a:effectLst/>
              </a:rPr>
              <a:t>évolution forte sur alimentation</a:t>
            </a:r>
            <a:r>
              <a:rPr lang="fr-FR" sz="900" kern="1200" baseline="0" dirty="0">
                <a:solidFill>
                  <a:schemeClr val="tx1"/>
                </a:solidFill>
                <a:effectLst/>
              </a:rPr>
              <a:t> (viande /3 +70% bio) ; bâtiment </a:t>
            </a:r>
            <a:r>
              <a:rPr lang="fr-FR" sz="900" kern="1200" baseline="0" dirty="0" err="1">
                <a:solidFill>
                  <a:schemeClr val="tx1"/>
                </a:solidFill>
                <a:effectLst/>
              </a:rPr>
              <a:t>dvlpt</a:t>
            </a:r>
            <a:r>
              <a:rPr lang="fr-FR" sz="900" kern="1200" baseline="0" dirty="0">
                <a:solidFill>
                  <a:schemeClr val="tx1"/>
                </a:solidFill>
                <a:effectLst/>
              </a:rPr>
              <a:t> villes moyennes + rural, </a:t>
            </a:r>
            <a:r>
              <a:rPr lang="fr-FR" sz="900" b="1" kern="1200" baseline="0" dirty="0">
                <a:solidFill>
                  <a:schemeClr val="tx1"/>
                </a:solidFill>
                <a:effectLst/>
              </a:rPr>
              <a:t>peu de construction neuves, rénovation </a:t>
            </a:r>
            <a:r>
              <a:rPr lang="fr-FR" sz="900" kern="1200" baseline="0" dirty="0">
                <a:solidFill>
                  <a:schemeClr val="tx1"/>
                </a:solidFill>
                <a:effectLst/>
              </a:rPr>
              <a:t>et réaffectation d’usages, mobilité retour à la proximité (modes de vie, travail, courses) =&gt; Moins de consommation =&gt;moins de prod industrielle mais </a:t>
            </a:r>
            <a:r>
              <a:rPr lang="fr-FR" sz="900" b="1" kern="1200" baseline="0" dirty="0">
                <a:solidFill>
                  <a:schemeClr val="tx1"/>
                </a:solidFill>
                <a:effectLst/>
              </a:rPr>
              <a:t>made in France et low-tech </a:t>
            </a:r>
            <a:r>
              <a:rPr lang="fr-FR" sz="900" kern="1200" baseline="0" dirty="0">
                <a:solidFill>
                  <a:schemeClr val="tx1"/>
                </a:solidFill>
                <a:effectLst/>
              </a:rPr>
              <a:t>réparabilité</a:t>
            </a:r>
          </a:p>
          <a:p>
            <a:endParaRPr lang="fr-FR" sz="900" kern="1200" baseline="0" dirty="0">
              <a:solidFill>
                <a:schemeClr val="tx1"/>
              </a:solidFill>
              <a:effectLst/>
            </a:endParaRPr>
          </a:p>
          <a:p>
            <a:r>
              <a:rPr lang="fr-FR" sz="900" kern="1200" baseline="0" dirty="0">
                <a:solidFill>
                  <a:schemeClr val="tx1"/>
                </a:solidFill>
                <a:effectLst/>
              </a:rPr>
              <a:t>S2 : </a:t>
            </a:r>
            <a:r>
              <a:rPr lang="fr-FR" sz="900" b="1" kern="1200" dirty="0">
                <a:solidFill>
                  <a:schemeClr val="tx1"/>
                </a:solidFill>
                <a:effectLst/>
              </a:rPr>
              <a:t>gouvernance partagée </a:t>
            </a:r>
            <a:r>
              <a:rPr lang="fr-FR" sz="900" kern="1200" dirty="0">
                <a:solidFill>
                  <a:schemeClr val="tx1"/>
                </a:solidFill>
                <a:effectLst/>
              </a:rPr>
              <a:t>pour </a:t>
            </a:r>
            <a:r>
              <a:rPr lang="fr-FR" sz="900" b="1" kern="1200" dirty="0">
                <a:solidFill>
                  <a:schemeClr val="tx1"/>
                </a:solidFill>
                <a:effectLst/>
              </a:rPr>
              <a:t>trouver des solutions pragmatiques </a:t>
            </a:r>
            <a:r>
              <a:rPr lang="fr-FR" sz="900" kern="1200" dirty="0">
                <a:solidFill>
                  <a:schemeClr val="tx1"/>
                </a:solidFill>
                <a:effectLst/>
              </a:rPr>
              <a:t>pour atteindre la neutralité carbone. La </a:t>
            </a:r>
            <a:r>
              <a:rPr lang="fr-FR" sz="900" b="1" kern="1200" dirty="0">
                <a:solidFill>
                  <a:schemeClr val="tx1"/>
                </a:solidFill>
                <a:effectLst/>
              </a:rPr>
              <a:t>consommation</a:t>
            </a:r>
            <a:r>
              <a:rPr lang="fr-FR" sz="900" kern="1200" dirty="0">
                <a:solidFill>
                  <a:schemeClr val="tx1"/>
                </a:solidFill>
                <a:effectLst/>
              </a:rPr>
              <a:t> devient </a:t>
            </a:r>
            <a:r>
              <a:rPr lang="fr-FR" sz="900" b="1" kern="1200" dirty="0">
                <a:solidFill>
                  <a:schemeClr val="tx1"/>
                </a:solidFill>
                <a:effectLst/>
              </a:rPr>
              <a:t>plus mesurée</a:t>
            </a:r>
            <a:r>
              <a:rPr lang="fr-FR" sz="900" kern="1200" dirty="0">
                <a:solidFill>
                  <a:schemeClr val="tx1"/>
                </a:solidFill>
                <a:effectLst/>
              </a:rPr>
              <a:t>, plus responsable et </a:t>
            </a:r>
            <a:r>
              <a:rPr lang="fr-FR" sz="900" b="1" kern="1200" dirty="0">
                <a:solidFill>
                  <a:schemeClr val="tx1"/>
                </a:solidFill>
                <a:effectLst/>
              </a:rPr>
              <a:t>le partage se généralise.</a:t>
            </a:r>
            <a:r>
              <a:rPr lang="fr-FR" sz="900" b="1" kern="1200" baseline="0" dirty="0">
                <a:solidFill>
                  <a:schemeClr val="tx1"/>
                </a:solidFill>
                <a:effectLst/>
              </a:rPr>
              <a:t>  </a:t>
            </a:r>
          </a:p>
          <a:p>
            <a:r>
              <a:rPr lang="fr-FR" sz="900" b="0" kern="1200" baseline="0" dirty="0">
                <a:solidFill>
                  <a:schemeClr val="tx1"/>
                </a:solidFill>
                <a:effectLst/>
              </a:rPr>
              <a:t>Alimentation moins transformée qu’en S1: consommation + locale accompagnée par </a:t>
            </a:r>
            <a:r>
              <a:rPr lang="fr-FR" sz="900" b="0" kern="1200" baseline="0" dirty="0" err="1">
                <a:solidFill>
                  <a:schemeClr val="tx1"/>
                </a:solidFill>
                <a:effectLst/>
              </a:rPr>
              <a:t>pol</a:t>
            </a:r>
            <a:r>
              <a:rPr lang="fr-FR" sz="900" b="0" kern="1200" baseline="0" dirty="0">
                <a:solidFill>
                  <a:schemeClr val="tx1"/>
                </a:solidFill>
                <a:effectLst/>
              </a:rPr>
              <a:t>. publiques (ex; </a:t>
            </a:r>
            <a:r>
              <a:rPr lang="fr-FR" sz="900" b="1" kern="1200" baseline="0" dirty="0">
                <a:solidFill>
                  <a:schemeClr val="tx1"/>
                </a:solidFill>
                <a:effectLst/>
              </a:rPr>
              <a:t>circuits courts</a:t>
            </a:r>
            <a:r>
              <a:rPr lang="fr-FR" sz="900" b="0" kern="1200" baseline="0" dirty="0">
                <a:solidFill>
                  <a:schemeClr val="tx1"/>
                </a:solidFill>
                <a:effectLst/>
              </a:rPr>
              <a:t>), villes moyennes, ville du 1/4h, habitat en hauteur et pas étalement, mutualisation d’équipements.</a:t>
            </a:r>
          </a:p>
          <a:p>
            <a:r>
              <a:rPr lang="fr-FR" sz="900" dirty="0"/>
              <a:t>I</a:t>
            </a:r>
            <a:r>
              <a:rPr lang="fr-FR" sz="900" b="0" kern="1200" baseline="0" dirty="0">
                <a:solidFill>
                  <a:schemeClr val="tx1"/>
                </a:solidFill>
                <a:effectLst/>
              </a:rPr>
              <a:t>ndustrie accompagnée pour se décarboner + réindustrialisation de certaines filière en lien avec les territoires. Démarche de sobriété/soutenabilité = recyclage/valorisation/éco-conception sont promus. </a:t>
            </a:r>
            <a:r>
              <a:rPr lang="fr-FR" sz="900" b="1" kern="1200" baseline="0" dirty="0">
                <a:solidFill>
                  <a:schemeClr val="tx1"/>
                </a:solidFill>
                <a:effectLst/>
              </a:rPr>
              <a:t>Usage du CCS. </a:t>
            </a:r>
          </a:p>
          <a:p>
            <a:endParaRPr lang="fr-FR" sz="900" b="1" kern="1200" baseline="0" dirty="0">
              <a:solidFill>
                <a:schemeClr val="tx1"/>
              </a:solidFill>
              <a:effectLst/>
            </a:endParaRPr>
          </a:p>
          <a:p>
            <a:r>
              <a:rPr lang="fr-FR" sz="900" b="0" kern="1200" baseline="0" dirty="0">
                <a:solidFill>
                  <a:schemeClr val="tx1"/>
                </a:solidFill>
                <a:effectLst/>
              </a:rPr>
              <a:t>S3 : </a:t>
            </a:r>
            <a:r>
              <a:rPr lang="fr-FR" sz="900" dirty="0"/>
              <a:t>L</a:t>
            </a:r>
            <a:r>
              <a:rPr lang="fr-FR" sz="900" kern="1200" baseline="0" dirty="0">
                <a:solidFill>
                  <a:schemeClr val="tx1"/>
                </a:solidFill>
                <a:effectLst/>
              </a:rPr>
              <a:t>a technologie et le </a:t>
            </a:r>
            <a:r>
              <a:rPr lang="fr-FR" sz="900" b="1" kern="1200" baseline="0" dirty="0">
                <a:solidFill>
                  <a:schemeClr val="tx1"/>
                </a:solidFill>
                <a:effectLst/>
              </a:rPr>
              <a:t>numérique</a:t>
            </a:r>
            <a:r>
              <a:rPr lang="fr-FR" sz="900" kern="1200" baseline="0" dirty="0">
                <a:solidFill>
                  <a:schemeClr val="tx1"/>
                </a:solidFill>
                <a:effectLst/>
              </a:rPr>
              <a:t> sont présents </a:t>
            </a:r>
            <a:r>
              <a:rPr lang="fr-FR" sz="900" b="1" kern="1200" baseline="0" dirty="0">
                <a:solidFill>
                  <a:schemeClr val="tx1"/>
                </a:solidFill>
                <a:effectLst/>
              </a:rPr>
              <a:t>partout</a:t>
            </a:r>
            <a:r>
              <a:rPr lang="fr-FR" sz="900" kern="1200" baseline="0" dirty="0">
                <a:solidFill>
                  <a:schemeClr val="tx1"/>
                </a:solidFill>
                <a:effectLst/>
              </a:rPr>
              <a:t>. Alimentation (moins de viande, + de bio) </a:t>
            </a:r>
            <a:r>
              <a:rPr lang="fr-FR" sz="900" b="0" kern="1200" baseline="0" dirty="0">
                <a:solidFill>
                  <a:schemeClr val="tx1"/>
                </a:solidFill>
                <a:effectLst/>
              </a:rPr>
              <a:t>et </a:t>
            </a:r>
            <a:r>
              <a:rPr lang="fr-FR" sz="900" b="1" kern="1200" baseline="0" dirty="0">
                <a:solidFill>
                  <a:schemeClr val="tx1"/>
                </a:solidFill>
                <a:effectLst/>
              </a:rPr>
              <a:t>exploitation plus poussée </a:t>
            </a:r>
            <a:r>
              <a:rPr lang="fr-FR" sz="900" b="0" kern="1200" baseline="0" dirty="0">
                <a:solidFill>
                  <a:schemeClr val="tx1"/>
                </a:solidFill>
                <a:effectLst/>
              </a:rPr>
              <a:t>de la</a:t>
            </a:r>
            <a:r>
              <a:rPr lang="fr-FR" sz="900" b="1" kern="1200" baseline="0" dirty="0">
                <a:solidFill>
                  <a:schemeClr val="tx1"/>
                </a:solidFill>
                <a:effectLst/>
              </a:rPr>
              <a:t> biomasse</a:t>
            </a:r>
            <a:r>
              <a:rPr lang="fr-FR" sz="900" b="0" kern="1200" baseline="0" dirty="0">
                <a:solidFill>
                  <a:schemeClr val="tx1"/>
                </a:solidFill>
                <a:effectLst/>
              </a:rPr>
              <a:t>  : culture énergétique (méthanisation, </a:t>
            </a:r>
            <a:r>
              <a:rPr lang="fr-FR" sz="900" b="0" kern="1200" baseline="0" dirty="0" err="1">
                <a:solidFill>
                  <a:schemeClr val="tx1"/>
                </a:solidFill>
                <a:effectLst/>
              </a:rPr>
              <a:t>biocarbt</a:t>
            </a:r>
            <a:r>
              <a:rPr lang="fr-FR" sz="900" b="0" kern="1200" baseline="0" dirty="0">
                <a:solidFill>
                  <a:schemeClr val="tx1"/>
                </a:solidFill>
                <a:effectLst/>
              </a:rPr>
              <a:t> )</a:t>
            </a:r>
            <a:r>
              <a:rPr lang="fr-FR" sz="900" b="0" kern="1200" baseline="0" dirty="0">
                <a:solidFill>
                  <a:schemeClr val="tx1"/>
                </a:solidFill>
                <a:effectLst/>
                <a:sym typeface="Wingdings" panose="05000000000000000000" pitchFamily="2" charset="2"/>
              </a:rPr>
              <a:t> plus d’intrants de</a:t>
            </a:r>
            <a:r>
              <a:rPr lang="fr-FR" sz="900" b="0" kern="1200" baseline="0" dirty="0">
                <a:solidFill>
                  <a:schemeClr val="tx1"/>
                </a:solidFill>
                <a:effectLst/>
              </a:rPr>
              <a:t> synthèse ; usage forêt intensifié (appli énergétique)</a:t>
            </a:r>
          </a:p>
          <a:p>
            <a:r>
              <a:rPr lang="fr-FR" sz="900" b="1" kern="1200" baseline="0" dirty="0">
                <a:solidFill>
                  <a:schemeClr val="tx1"/>
                </a:solidFill>
                <a:effectLst/>
              </a:rPr>
              <a:t>Les métropole s’étendent </a:t>
            </a:r>
            <a:r>
              <a:rPr lang="fr-FR" sz="900" b="0" kern="1200" baseline="0" dirty="0">
                <a:solidFill>
                  <a:schemeClr val="tx1"/>
                </a:solidFill>
                <a:effectLst/>
              </a:rPr>
              <a:t>=&gt; on privilégie </a:t>
            </a:r>
            <a:r>
              <a:rPr lang="fr-FR" sz="900" b="1" kern="1200" baseline="0" dirty="0">
                <a:solidFill>
                  <a:schemeClr val="tx1"/>
                </a:solidFill>
                <a:effectLst/>
              </a:rPr>
              <a:t>déconstruction/construction</a:t>
            </a:r>
            <a:r>
              <a:rPr lang="fr-FR" sz="900" b="0" kern="1200" baseline="0" dirty="0">
                <a:solidFill>
                  <a:schemeClr val="tx1"/>
                </a:solidFill>
                <a:effectLst/>
              </a:rPr>
              <a:t> neuve (approche </a:t>
            </a:r>
            <a:r>
              <a:rPr lang="fr-FR" sz="900" b="0" kern="1200" baseline="0" dirty="0" err="1">
                <a:solidFill>
                  <a:schemeClr val="tx1"/>
                </a:solidFill>
                <a:effectLst/>
              </a:rPr>
              <a:t>hausmannienne</a:t>
            </a:r>
            <a:r>
              <a:rPr lang="fr-FR" sz="900" b="0" kern="1200" baseline="0" dirty="0">
                <a:solidFill>
                  <a:schemeClr val="tx1"/>
                </a:solidFill>
                <a:effectLst/>
              </a:rPr>
              <a:t>) </a:t>
            </a:r>
          </a:p>
          <a:p>
            <a:r>
              <a:rPr lang="fr-FR" sz="900" b="1" kern="1200" baseline="0" dirty="0">
                <a:solidFill>
                  <a:schemeClr val="tx1"/>
                </a:solidFill>
                <a:effectLst/>
              </a:rPr>
              <a:t>Mobilité : </a:t>
            </a:r>
            <a:r>
              <a:rPr lang="fr-FR" sz="900" b="0" kern="1200" baseline="0" dirty="0">
                <a:solidFill>
                  <a:schemeClr val="tx1"/>
                </a:solidFill>
                <a:effectLst/>
              </a:rPr>
              <a:t>augmentation/personne car mode de vie assez préservé ; électrification (aides achat et déploiement IRVE) +  appui numérique pour le partage. </a:t>
            </a:r>
            <a:r>
              <a:rPr lang="fr-FR" sz="900" b="1" kern="1200" baseline="0" dirty="0">
                <a:solidFill>
                  <a:schemeClr val="tx1"/>
                </a:solidFill>
                <a:effectLst/>
              </a:rPr>
              <a:t>Industrie se décarbone , s’électrifie </a:t>
            </a:r>
            <a:r>
              <a:rPr lang="fr-FR" sz="900" b="0" kern="1200" baseline="0" dirty="0">
                <a:solidFill>
                  <a:schemeClr val="tx1"/>
                </a:solidFill>
                <a:effectLst/>
              </a:rPr>
              <a:t>+ recours à l’</a:t>
            </a:r>
            <a:r>
              <a:rPr lang="fr-FR" sz="900" b="1" kern="1200" baseline="0" dirty="0">
                <a:solidFill>
                  <a:schemeClr val="tx1"/>
                </a:solidFill>
                <a:effectLst/>
              </a:rPr>
              <a:t>H2</a:t>
            </a:r>
            <a:r>
              <a:rPr lang="fr-FR" sz="900" b="0" kern="1200" baseline="0" dirty="0">
                <a:solidFill>
                  <a:schemeClr val="tx1"/>
                </a:solidFill>
                <a:effectLst/>
              </a:rPr>
              <a:t> importée en partie</a:t>
            </a:r>
          </a:p>
          <a:p>
            <a:r>
              <a:rPr lang="fr-FR" sz="900" b="1" kern="1200" baseline="0" dirty="0">
                <a:solidFill>
                  <a:schemeClr val="tx1"/>
                </a:solidFill>
                <a:effectLst/>
              </a:rPr>
              <a:t>Fort</a:t>
            </a:r>
            <a:r>
              <a:rPr lang="fr-FR" sz="900" b="1" kern="1200" dirty="0">
                <a:solidFill>
                  <a:schemeClr val="tx1"/>
                </a:solidFill>
                <a:effectLst/>
              </a:rPr>
              <a:t> usage du CCS et BECCS</a:t>
            </a:r>
            <a:r>
              <a:rPr lang="fr-FR" sz="900" b="1" kern="1200" baseline="0" dirty="0">
                <a:solidFill>
                  <a:schemeClr val="tx1"/>
                </a:solidFill>
                <a:effectLst/>
              </a:rPr>
              <a:t> </a:t>
            </a:r>
          </a:p>
          <a:p>
            <a:endParaRPr lang="fr-FR" sz="900" b="0" kern="1200" baseline="0" dirty="0">
              <a:solidFill>
                <a:schemeClr val="tx1"/>
              </a:solidFill>
              <a:effectLst/>
            </a:endParaRPr>
          </a:p>
          <a:p>
            <a:r>
              <a:rPr lang="fr-FR" sz="900" b="0" kern="1200" baseline="0" dirty="0">
                <a:solidFill>
                  <a:schemeClr val="tx1"/>
                </a:solidFill>
                <a:effectLst/>
              </a:rPr>
              <a:t>S4 :  les </a:t>
            </a:r>
            <a:r>
              <a:rPr lang="fr-FR" sz="900" b="1" kern="1200" baseline="0" dirty="0">
                <a:solidFill>
                  <a:schemeClr val="tx1"/>
                </a:solidFill>
                <a:effectLst/>
              </a:rPr>
              <a:t>modes de vie actuels se poursuivent</a:t>
            </a:r>
            <a:r>
              <a:rPr lang="fr-FR" sz="900" b="0" kern="1200" baseline="0" dirty="0">
                <a:solidFill>
                  <a:schemeClr val="tx1"/>
                </a:solidFill>
                <a:effectLst/>
              </a:rPr>
              <a:t>, peu de </a:t>
            </a:r>
            <a:r>
              <a:rPr lang="fr-FR" sz="900" b="0" kern="1200" baseline="0" dirty="0" err="1">
                <a:solidFill>
                  <a:schemeClr val="tx1"/>
                </a:solidFill>
                <a:effectLst/>
              </a:rPr>
              <a:t>chgt</a:t>
            </a:r>
            <a:r>
              <a:rPr lang="fr-FR" sz="900" b="0" kern="1200" baseline="0" dirty="0">
                <a:solidFill>
                  <a:schemeClr val="tx1"/>
                </a:solidFill>
                <a:effectLst/>
              </a:rPr>
              <a:t> et on suit les tendances proches d’aujourd’hui. Le foisonnement de biens de consommation implique une </a:t>
            </a:r>
            <a:r>
              <a:rPr lang="fr-FR" sz="900" b="1" kern="1200" baseline="0" dirty="0">
                <a:solidFill>
                  <a:schemeClr val="tx1"/>
                </a:solidFill>
                <a:effectLst/>
              </a:rPr>
              <a:t>forte consommation d’énergie et de matière  </a:t>
            </a:r>
            <a:r>
              <a:rPr lang="fr-FR" sz="900" b="0" kern="1200" baseline="0" dirty="0">
                <a:solidFill>
                  <a:schemeClr val="tx1"/>
                </a:solidFill>
                <a:effectLst/>
              </a:rPr>
              <a:t>(externalités + fortes sur </a:t>
            </a:r>
            <a:r>
              <a:rPr lang="fr-FR" sz="900" b="0" kern="1200" baseline="0" dirty="0" err="1">
                <a:solidFill>
                  <a:schemeClr val="tx1"/>
                </a:solidFill>
                <a:effectLst/>
              </a:rPr>
              <a:t>envt</a:t>
            </a:r>
            <a:r>
              <a:rPr lang="fr-FR" sz="900" b="0" kern="1200" baseline="0" dirty="0">
                <a:solidFill>
                  <a:schemeClr val="tx1"/>
                </a:solidFill>
                <a:effectLst/>
              </a:rPr>
              <a:t>). </a:t>
            </a:r>
            <a:r>
              <a:rPr lang="fr-FR" sz="900" b="1" kern="1200" baseline="0" dirty="0">
                <a:solidFill>
                  <a:schemeClr val="tx1"/>
                </a:solidFill>
                <a:effectLst/>
              </a:rPr>
              <a:t>Biomasse très exploitée à des fins énergétique</a:t>
            </a:r>
            <a:r>
              <a:rPr lang="fr-FR" sz="900" b="0" kern="1200" baseline="0" dirty="0">
                <a:solidFill>
                  <a:schemeClr val="tx1"/>
                </a:solidFill>
                <a:effectLst/>
              </a:rPr>
              <a:t> (3/4 de la biomasse non alimentaire est valorisée + impact paysage, coupe feuillus remplacés par résineux + productifs) . </a:t>
            </a:r>
            <a:r>
              <a:rPr lang="fr-FR" sz="900" b="1" kern="1200" baseline="0" dirty="0">
                <a:solidFill>
                  <a:schemeClr val="tx1"/>
                </a:solidFill>
                <a:effectLst/>
              </a:rPr>
              <a:t>Efficacité énergétique et innovation techno dans habitat et mobilité </a:t>
            </a:r>
            <a:r>
              <a:rPr lang="fr-FR" sz="900" b="0" kern="1200" baseline="0" dirty="0">
                <a:solidFill>
                  <a:schemeClr val="tx1"/>
                </a:solidFill>
                <a:effectLst/>
              </a:rPr>
              <a:t>(circulation à la hausse </a:t>
            </a:r>
            <a:r>
              <a:rPr lang="fr-FR" sz="900" b="0" kern="1200" baseline="0" dirty="0" err="1">
                <a:solidFill>
                  <a:schemeClr val="tx1"/>
                </a:solidFill>
                <a:effectLst/>
              </a:rPr>
              <a:t>env</a:t>
            </a:r>
            <a:r>
              <a:rPr lang="fr-FR" sz="900" b="0" kern="1200" baseline="0" dirty="0">
                <a:solidFill>
                  <a:schemeClr val="tx1"/>
                </a:solidFill>
                <a:effectLst/>
              </a:rPr>
              <a:t> +30%</a:t>
            </a:r>
            <a:r>
              <a:rPr lang="fr-FR" sz="900" b="1" kern="1200" baseline="0" dirty="0">
                <a:solidFill>
                  <a:schemeClr val="tx1"/>
                </a:solidFill>
                <a:effectLst/>
              </a:rPr>
              <a:t>) Industrie se décarbone par utilisation forte du CCS </a:t>
            </a:r>
            <a:r>
              <a:rPr lang="fr-FR" sz="900" b="0" kern="1200" baseline="0" dirty="0">
                <a:solidFill>
                  <a:schemeClr val="tx1"/>
                </a:solidFill>
                <a:effectLst/>
              </a:rPr>
              <a:t>(technos de type BECCS (unité bioraffinerie/biomasse) ou DACCS, consommatrice d’</a:t>
            </a:r>
            <a:r>
              <a:rPr lang="fr-FR" sz="900" b="0" kern="1200" baseline="0" dirty="0" err="1">
                <a:solidFill>
                  <a:schemeClr val="tx1"/>
                </a:solidFill>
                <a:effectLst/>
              </a:rPr>
              <a:t>élec</a:t>
            </a:r>
            <a:r>
              <a:rPr lang="fr-FR" sz="900" b="0" kern="1200" baseline="0" dirty="0">
                <a:solidFill>
                  <a:schemeClr val="tx1"/>
                </a:solidFill>
                <a:effectLst/>
              </a:rPr>
              <a:t>), forte exploitation des ressources + recyclage</a:t>
            </a:r>
          </a:p>
          <a:p>
            <a:r>
              <a:rPr lang="fr-FR" sz="900" b="0" kern="1200" baseline="0" dirty="0">
                <a:solidFill>
                  <a:schemeClr val="tx1"/>
                </a:solidFill>
                <a:effectLst/>
              </a:rPr>
              <a:t>En résumé, </a:t>
            </a:r>
            <a:r>
              <a:rPr lang="fr-FR" sz="900" b="1" kern="1200" baseline="0" dirty="0">
                <a:solidFill>
                  <a:schemeClr val="tx1"/>
                </a:solidFill>
                <a:effectLst/>
              </a:rPr>
              <a:t>on s’appuie quasi exclusivement sur la technologie</a:t>
            </a:r>
            <a:r>
              <a:rPr lang="fr-FR" sz="900" b="0" kern="1200" baseline="0" dirty="0">
                <a:solidFill>
                  <a:schemeClr val="tx1"/>
                </a:solidFill>
                <a:effectLst/>
              </a:rPr>
              <a:t>, il y </a:t>
            </a:r>
            <a:r>
              <a:rPr lang="fr-FR" sz="900" b="1" kern="1200" baseline="0" dirty="0">
                <a:solidFill>
                  <a:schemeClr val="tx1"/>
                </a:solidFill>
                <a:effectLst/>
              </a:rPr>
              <a:t>a moins de réduction consommation </a:t>
            </a:r>
            <a:r>
              <a:rPr lang="fr-FR" sz="900" b="0" kern="1200" baseline="0" dirty="0">
                <a:solidFill>
                  <a:schemeClr val="tx1"/>
                </a:solidFill>
                <a:effectLst/>
              </a:rPr>
              <a:t>mais utilisation d’énergie décarboné (y compris par importation de gaz vert via pays qui se spécialise pour cela) et </a:t>
            </a:r>
            <a:r>
              <a:rPr lang="fr-FR" sz="900" b="1" kern="1200" baseline="0" dirty="0">
                <a:solidFill>
                  <a:schemeClr val="tx1"/>
                </a:solidFill>
                <a:effectLst/>
              </a:rPr>
              <a:t>pari sur la maturité « disponibilité » des solutions CCS</a:t>
            </a:r>
            <a:r>
              <a:rPr lang="fr-FR" sz="900" b="1" kern="1200" dirty="0">
                <a:solidFill>
                  <a:schemeClr val="tx1"/>
                </a:solidFill>
                <a:effectLst/>
              </a:rPr>
              <a:t> BECCS et DACCS</a:t>
            </a:r>
            <a:endParaRPr lang="fr-FR" sz="900" b="0" kern="1200" baseline="0" dirty="0">
              <a:solidFill>
                <a:schemeClr val="tx1"/>
              </a:solidFill>
              <a:effectLst/>
            </a:endParaRPr>
          </a:p>
          <a:p>
            <a:endParaRPr lang="fr-FR" sz="900" b="0" kern="1200" baseline="0" dirty="0">
              <a:solidFill>
                <a:schemeClr val="tx1"/>
              </a:solidFill>
              <a:effectLst/>
            </a:endParaRPr>
          </a:p>
          <a:p>
            <a:endParaRPr lang="fr-FR" sz="900" b="0" kern="1200" baseline="0" dirty="0">
              <a:solidFill>
                <a:schemeClr val="tx1"/>
              </a:solidFill>
              <a:effectLst/>
            </a:endParaRPr>
          </a:p>
          <a:p>
            <a:endParaRPr lang="fr-FR" sz="900" dirty="0"/>
          </a:p>
        </p:txBody>
      </p:sp>
      <p:sp>
        <p:nvSpPr>
          <p:cNvPr id="4" name="Espace réservé du numéro de diapositive 3"/>
          <p:cNvSpPr>
            <a:spLocks noGrp="1"/>
          </p:cNvSpPr>
          <p:nvPr>
            <p:ph type="sldNum" sz="quarter" idx="10"/>
          </p:nvPr>
        </p:nvSpPr>
        <p:spPr/>
        <p:txBody>
          <a:bodyPr/>
          <a:lstStyle/>
          <a:p>
            <a:fld id="{A5AE7D48-C278-400C-84F0-D5A13F2AEF03}" type="slidenum">
              <a:rPr lang="fr-FR" smtClean="0"/>
              <a:t>9</a:t>
            </a:fld>
            <a:endParaRPr lang="fr-FR"/>
          </a:p>
        </p:txBody>
      </p:sp>
    </p:spTree>
    <p:extLst>
      <p:ext uri="{BB962C8B-B14F-4D97-AF65-F5344CB8AC3E}">
        <p14:creationId xmlns:p14="http://schemas.microsoft.com/office/powerpoint/2010/main" val="2720265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56431" y="4803321"/>
            <a:ext cx="5486400" cy="4165600"/>
          </a:xfrm>
        </p:spPr>
        <p:txBody>
          <a:bodyPr/>
          <a:lstStyle/>
          <a:p>
            <a:pPr lvl="0" fontAlgn="ctr"/>
            <a:r>
              <a:rPr lang="fr-FR" sz="1000" dirty="0"/>
              <a:t>La slide permet de visualiser sur 4 secteurs les différences entre scénarios par rapport à la situation actuelle (2015 sauf pour construction neuve (2019))</a:t>
            </a:r>
          </a:p>
          <a:p>
            <a:pPr marL="171450" lvl="0" indent="-171450" fontAlgn="ctr">
              <a:buFontTx/>
              <a:buChar char="-"/>
            </a:pPr>
            <a:r>
              <a:rPr lang="fr-FR" sz="1000" dirty="0"/>
              <a:t>Viandes : consommation de toutes les viandes (même si la baisse est essentiellement due aux bovins et aux porcins)</a:t>
            </a:r>
          </a:p>
          <a:p>
            <a:pPr marL="171450" lvl="0" indent="-171450" fontAlgn="ctr">
              <a:buFontTx/>
              <a:buChar char="-"/>
            </a:pPr>
            <a:r>
              <a:rPr lang="fr-FR" sz="1000" dirty="0"/>
              <a:t>Constructions : il s’agit uniquement de logements</a:t>
            </a:r>
          </a:p>
          <a:p>
            <a:pPr marL="171450" lvl="0" indent="-171450" fontAlgn="ctr">
              <a:buFontTx/>
              <a:buChar char="-"/>
            </a:pPr>
            <a:r>
              <a:rPr lang="fr-FR" sz="1000" dirty="0"/>
              <a:t>Véhicules : il s’agit des Véhicules particuliers uniquement</a:t>
            </a:r>
          </a:p>
          <a:p>
            <a:pPr marL="171450" lvl="0" indent="-171450" fontAlgn="ctr">
              <a:buFontTx/>
              <a:buChar char="-"/>
            </a:pPr>
            <a:endParaRPr lang="fr-FR" sz="1000" dirty="0"/>
          </a:p>
          <a:p>
            <a:pPr marL="171450" lvl="0" indent="-171450" fontAlgn="ctr">
              <a:buFontTx/>
              <a:buChar char="-"/>
            </a:pPr>
            <a:r>
              <a:rPr lang="fr-FR" sz="1000" dirty="0"/>
              <a:t>En 2050, dans S1, on met 2 fois moins de  véhicules neuf vendus par rapport à aujourd’hui : 2M </a:t>
            </a:r>
            <a:r>
              <a:rPr lang="fr-FR" sz="1000" dirty="0">
                <a:sym typeface="Wingdings" panose="05000000000000000000" pitchFamily="2" charset="2"/>
              </a:rPr>
              <a:t> 1 M€; 30% de trafic voyageur en moins, 50% de trafic marchandise en moins</a:t>
            </a:r>
            <a:endParaRPr lang="fr-FR" sz="1000" dirty="0"/>
          </a:p>
        </p:txBody>
      </p:sp>
      <p:sp>
        <p:nvSpPr>
          <p:cNvPr id="4" name="Espace réservé du numéro de diapositive 3"/>
          <p:cNvSpPr>
            <a:spLocks noGrp="1"/>
          </p:cNvSpPr>
          <p:nvPr>
            <p:ph type="sldNum" sz="quarter" idx="10"/>
          </p:nvPr>
        </p:nvSpPr>
        <p:spPr/>
        <p:txBody>
          <a:bodyPr/>
          <a:lstStyle/>
          <a:p>
            <a:fld id="{8ADF2C3B-CA45-4175-9520-CE406756BE8A}" type="slidenum">
              <a:rPr lang="fr-FR" smtClean="0"/>
              <a:t>10</a:t>
            </a:fld>
            <a:endParaRPr lang="fr-FR"/>
          </a:p>
        </p:txBody>
      </p:sp>
    </p:spTree>
    <p:extLst>
      <p:ext uri="{BB962C8B-B14F-4D97-AF65-F5344CB8AC3E}">
        <p14:creationId xmlns:p14="http://schemas.microsoft.com/office/powerpoint/2010/main" val="3693755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4051687"/>
          </a:xfrm>
        </p:spPr>
        <p:txBody>
          <a:bodyPr/>
          <a:lstStyle/>
          <a:p>
            <a:r>
              <a:rPr lang="fr-FR" sz="1050" dirty="0"/>
              <a:t>Ce travail permet de faire émerger 9 messages clefs fondamentaux pour réussir la transition écologique et atteindre la neutralité carbone en 2050. Nous les présentons ci-après en 4 diapo thématiques : objectifs climat, MDE, le Vivant, les EnR. Ces enseignements correspondent à :</a:t>
            </a:r>
          </a:p>
          <a:p>
            <a:pPr marL="171450" indent="-171450" algn="just">
              <a:buFont typeface="Arial" panose="020B0604020202020204" pitchFamily="34" charset="0"/>
              <a:buChar char="•"/>
            </a:pPr>
            <a:r>
              <a:rPr lang="fr-FR" sz="1050" dirty="0"/>
              <a:t>Des messages transversaux qui apparaissent nécessaire pour atteindre la neutralité quel que soit la scénario : les conditions de réussite</a:t>
            </a:r>
          </a:p>
          <a:p>
            <a:pPr marL="171450" indent="-171450" algn="just">
              <a:buFont typeface="Arial" panose="020B0604020202020204" pitchFamily="34" charset="0"/>
              <a:buChar char="•"/>
            </a:pPr>
            <a:r>
              <a:rPr lang="fr-FR" sz="1050" dirty="0"/>
              <a:t>Mais également, les éléments utiles pour identifier les principales alternatives et leurs conséquences : les aiguillages à anticiper</a:t>
            </a:r>
          </a:p>
          <a:p>
            <a:r>
              <a:rPr lang="fr-FR" sz="1050" dirty="0"/>
              <a:t>(Pour info interne, voici les 9 messages, uniquement la première phrase) :</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Les quatre voies présentées, chacune dotée de sa propre cohérence, permettent à la France d’atteindre la neutralité carbone en 2050. Mais toutes sont difficiles.</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Atteindre la neutralité repose sur des paris forts.</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Pour tous les scénarios, il est impératif d’agir rapidement. </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La réduction de la demande en énergie, elle-même liée à la demande de biens et de services, est le facteur clé pour atteindre la neutralité carbone</a:t>
            </a:r>
            <a:r>
              <a:rPr lang="fr-FR" sz="1050" dirty="0">
                <a:solidFill>
                  <a:srgbClr val="1D1D1B"/>
                </a:solidFill>
                <a:ea typeface="Marianne Light" panose="02000000000000000000" pitchFamily="50" charset="0"/>
                <a:cs typeface="Calibri" panose="020F0502020204030204" pitchFamily="34" charset="0"/>
              </a:rPr>
              <a:t>.</a:t>
            </a:r>
            <a:r>
              <a:rPr lang="fr-FR" sz="1050" dirty="0">
                <a:solidFill>
                  <a:srgbClr val="1D1D1B"/>
                </a:solidFill>
                <a:ea typeface="Marianne Light" panose="02000000000000000000" pitchFamily="50" charset="0"/>
                <a:cs typeface="Times New Roman" panose="02020603050405020304" pitchFamily="18" charset="0"/>
              </a:rPr>
              <a:t>.</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L’industrie va devoir se transformer non seulement pour s’adapter à une demande en profonde mutation mais également pour décarboner sa production.</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Le vivant est l’un des atouts principaux de cette transition. </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L’adaptation des forêts et de l’agriculture devient donc absolument prioritaire pour lutter contre le changement climatique. </a:t>
            </a:r>
          </a:p>
          <a:p>
            <a:pPr marL="342900" lvl="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La pression sur les ressources naturelles varie considérablement d’un scénario à l’autre.</a:t>
            </a:r>
          </a:p>
          <a:p>
            <a:pPr marL="342900" indent="-342900" algn="just">
              <a:buFont typeface="+mj-lt"/>
              <a:buAutoNum type="arabicPeriod"/>
            </a:pPr>
            <a:r>
              <a:rPr lang="fr-FR" sz="1050" dirty="0">
                <a:solidFill>
                  <a:srgbClr val="1D1D1B"/>
                </a:solidFill>
                <a:ea typeface="Marianne Light" panose="02000000000000000000" pitchFamily="50" charset="0"/>
                <a:cs typeface="Times New Roman" panose="02020603050405020304" pitchFamily="18" charset="0"/>
              </a:rPr>
              <a:t>Dans tous les scénarios, en 2050 l’approvisionnement énergétique repose à plus de 70% sur les énergies renouvelables et l’électricité est le principal vecteur énergétique.</a:t>
            </a:r>
          </a:p>
          <a:p>
            <a:pPr marL="342900" indent="-342900" algn="just">
              <a:buFont typeface="+mj-lt"/>
              <a:buAutoNum type="arabicPeriod"/>
            </a:pPr>
            <a:endParaRPr lang="fr-FR" sz="1050" dirty="0">
              <a:solidFill>
                <a:srgbClr val="1D1D1B"/>
              </a:solidFill>
              <a:cs typeface="Times New Roman" panose="02020603050405020304" pitchFamily="18" charset="0"/>
            </a:endParaRPr>
          </a:p>
          <a:p>
            <a:pPr algn="just"/>
            <a:r>
              <a:rPr lang="fr-FR" sz="1050" dirty="0">
                <a:solidFill>
                  <a:srgbClr val="1D1D1B"/>
                </a:solidFill>
                <a:cs typeface="Times New Roman" panose="02020603050405020304" pitchFamily="18" charset="0"/>
              </a:rPr>
              <a:t>PS : les n° en rouge dans les slides qui suivent font référence aux n° des messages ci-dessus.</a:t>
            </a:r>
          </a:p>
          <a:p>
            <a:pPr algn="just"/>
            <a:endParaRPr lang="fr-FR" sz="1050" dirty="0">
              <a:solidFill>
                <a:srgbClr val="1D1D1B"/>
              </a:solidFill>
              <a:ea typeface="Marianne Light" panose="02000000000000000000" pitchFamily="50"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8ADF2C3B-CA45-4175-9520-CE406756BE8A}" type="slidenum">
              <a:rPr lang="fr-FR" smtClean="0"/>
              <a:t>11</a:t>
            </a:fld>
            <a:endParaRPr lang="fr-FR"/>
          </a:p>
        </p:txBody>
      </p:sp>
    </p:spTree>
    <p:extLst>
      <p:ext uri="{BB962C8B-B14F-4D97-AF65-F5344CB8AC3E}">
        <p14:creationId xmlns:p14="http://schemas.microsoft.com/office/powerpoint/2010/main" val="3282688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79926" y="4788483"/>
            <a:ext cx="5439410" cy="3985404"/>
          </a:xfrm>
        </p:spPr>
        <p:txBody>
          <a:bodyPr/>
          <a:lstStyle/>
          <a:p>
            <a:pPr marL="87313" lvl="1" algn="just" fontAlgn="ctr">
              <a:buSzPts val="1000"/>
              <a:tabLst>
                <a:tab pos="914400" algn="l"/>
              </a:tabLst>
            </a:pPr>
            <a:r>
              <a:rPr lang="fr-FR" sz="1050" dirty="0">
                <a:ea typeface="Calibri" panose="020F0502020204030204" pitchFamily="34" charset="0"/>
                <a:cs typeface="Times New Roman" panose="02020603050405020304" pitchFamily="18" charset="0"/>
              </a:rPr>
              <a:t>La première décennie est peu différente entre les scénarios ce qui est normal car il y a de l’inertie et les impacts des premières mesures sont peu visibles. Pour autant, on voit qu’il y a déjà un écart puisque S4 émet 22 % de plus que S1.</a:t>
            </a:r>
          </a:p>
          <a:p>
            <a:pPr marL="87313" lvl="1" algn="just" fontAlgn="ctr">
              <a:buSzPts val="1000"/>
              <a:tabLst>
                <a:tab pos="914400" algn="l"/>
              </a:tabLst>
            </a:pPr>
            <a:r>
              <a:rPr lang="fr-FR" sz="1050" dirty="0">
                <a:ea typeface="Calibri" panose="020F0502020204030204" pitchFamily="34" charset="0"/>
                <a:cs typeface="Times New Roman" panose="02020603050405020304" pitchFamily="18" charset="0"/>
              </a:rPr>
              <a:t>C’est donc essentiellement dans les 2 décennies suivantes qui les différences entre les scénarios sont visibles car l’efficacité des mesures commence à se faire sentir dans S1 et à l’inverse la mise en œuvre des technologies dans S4 retarde l’atteinte de la neutralité carbone et favorise les émissions.</a:t>
            </a:r>
          </a:p>
          <a:p>
            <a:pPr marL="87313" lvl="1" algn="just" fontAlgn="ctr">
              <a:buSzPts val="1000"/>
              <a:tabLst>
                <a:tab pos="914400" algn="l"/>
              </a:tabLst>
            </a:pPr>
            <a:r>
              <a:rPr lang="fr-FR" sz="1050" dirty="0">
                <a:ea typeface="Calibri" panose="020F0502020204030204" pitchFamily="34" charset="0"/>
                <a:cs typeface="Times New Roman" panose="02020603050405020304" pitchFamily="18" charset="0"/>
              </a:rPr>
              <a:t>Conclusions, sur les 30 ans, S4 aura émis 2,13 milliards de tonnes de plus que S1 (soit 50 %) ce qui correspond à environ 5 ans d’émissions 2019 (2130/ 405,3 = 5,26)</a:t>
            </a:r>
          </a:p>
        </p:txBody>
      </p:sp>
      <p:sp>
        <p:nvSpPr>
          <p:cNvPr id="4" name="Espace réservé du numéro de diapositive 3"/>
          <p:cNvSpPr>
            <a:spLocks noGrp="1"/>
          </p:cNvSpPr>
          <p:nvPr>
            <p:ph type="sldNum" sz="quarter" idx="10"/>
          </p:nvPr>
        </p:nvSpPr>
        <p:spPr/>
        <p:txBody>
          <a:bodyPr/>
          <a:lstStyle/>
          <a:p>
            <a:fld id="{8ADF2C3B-CA45-4175-9520-CE406756BE8A}" type="slidenum">
              <a:rPr lang="fr-FR" smtClean="0"/>
              <a:t>15</a:t>
            </a:fld>
            <a:endParaRPr lang="fr-FR"/>
          </a:p>
        </p:txBody>
      </p:sp>
    </p:spTree>
    <p:extLst>
      <p:ext uri="{BB962C8B-B14F-4D97-AF65-F5344CB8AC3E}">
        <p14:creationId xmlns:p14="http://schemas.microsoft.com/office/powerpoint/2010/main" val="8580856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06CE12A0-A835-40B2-93D9-54E4417B91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714" y="215727"/>
            <a:ext cx="2165372" cy="1961865"/>
          </a:xfrm>
          <a:prstGeom prst="rect">
            <a:avLst/>
          </a:prstGeom>
        </p:spPr>
      </p:pic>
      <p:sp>
        <p:nvSpPr>
          <p:cNvPr id="2" name="Titre 1">
            <a:extLst>
              <a:ext uri="{FF2B5EF4-FFF2-40B4-BE49-F238E27FC236}">
                <a16:creationId xmlns:a16="http://schemas.microsoft.com/office/drawing/2014/main" id="{F51AF2CC-CA7A-4160-BCB8-EE1B7E4FB5C6}"/>
              </a:ext>
            </a:extLst>
          </p:cNvPr>
          <p:cNvSpPr>
            <a:spLocks noGrp="1"/>
          </p:cNvSpPr>
          <p:nvPr>
            <p:ph type="ctrTitle" hasCustomPrompt="1"/>
          </p:nvPr>
        </p:nvSpPr>
        <p:spPr>
          <a:xfrm>
            <a:off x="401542" y="3081866"/>
            <a:ext cx="11388902" cy="1253061"/>
          </a:xfrm>
        </p:spPr>
        <p:txBody>
          <a:bodyPr anchor="t">
            <a:normAutofit/>
          </a:bodyPr>
          <a:lstStyle>
            <a:lvl1pPr algn="l">
              <a:defRPr sz="4200" b="1"/>
            </a:lvl1pPr>
          </a:lstStyle>
          <a:p>
            <a:r>
              <a:rPr lang="fr-FR" dirty="0"/>
              <a:t>MODIFIEZ LE STYLE DU TITRE</a:t>
            </a:r>
          </a:p>
        </p:txBody>
      </p:sp>
      <p:sp>
        <p:nvSpPr>
          <p:cNvPr id="3" name="Sous-titre 2">
            <a:extLst>
              <a:ext uri="{FF2B5EF4-FFF2-40B4-BE49-F238E27FC236}">
                <a16:creationId xmlns:a16="http://schemas.microsoft.com/office/drawing/2014/main" id="{D89E80AB-5566-4154-891E-B4A2B914C05A}"/>
              </a:ext>
            </a:extLst>
          </p:cNvPr>
          <p:cNvSpPr>
            <a:spLocks noGrp="1"/>
          </p:cNvSpPr>
          <p:nvPr>
            <p:ph type="subTitle" idx="1"/>
          </p:nvPr>
        </p:nvSpPr>
        <p:spPr>
          <a:xfrm>
            <a:off x="401543" y="4559827"/>
            <a:ext cx="11388902" cy="462662"/>
          </a:xfrm>
        </p:spPr>
        <p:txBody>
          <a:bodyPr>
            <a:noAutofit/>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sp>
        <p:nvSpPr>
          <p:cNvPr id="6" name="Espace réservé du numéro de diapositive 5">
            <a:extLst>
              <a:ext uri="{FF2B5EF4-FFF2-40B4-BE49-F238E27FC236}">
                <a16:creationId xmlns:a16="http://schemas.microsoft.com/office/drawing/2014/main" id="{3D2BFC73-3D1E-4F51-8954-158EBF717458}"/>
              </a:ext>
            </a:extLst>
          </p:cNvPr>
          <p:cNvSpPr>
            <a:spLocks noGrp="1"/>
          </p:cNvSpPr>
          <p:nvPr>
            <p:ph type="sldNum" sz="quarter" idx="12"/>
          </p:nvPr>
        </p:nvSpPr>
        <p:spPr>
          <a:xfrm>
            <a:off x="9550400" y="6398170"/>
            <a:ext cx="714828" cy="365125"/>
          </a:xfrm>
        </p:spPr>
        <p:txBody>
          <a:bodyPr/>
          <a:lstStyle/>
          <a:p>
            <a:fld id="{07C99ADF-20A6-40EF-AAB9-F326D6E12C60}" type="slidenum">
              <a:rPr lang="fr-FR" smtClean="0"/>
              <a:t>‹N°›</a:t>
            </a:fld>
            <a:endParaRPr lang="fr-FR"/>
          </a:p>
        </p:txBody>
      </p:sp>
      <p:pic>
        <p:nvPicPr>
          <p:cNvPr id="25" name="Graphique 24">
            <a:extLst>
              <a:ext uri="{FF2B5EF4-FFF2-40B4-BE49-F238E27FC236}">
                <a16:creationId xmlns:a16="http://schemas.microsoft.com/office/drawing/2014/main" id="{0BE7EFDA-176E-45B6-896B-A98F6FB99730}"/>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95518" y="309561"/>
            <a:ext cx="1554994" cy="1773239"/>
          </a:xfrm>
          <a:prstGeom prst="rect">
            <a:avLst/>
          </a:prstGeom>
        </p:spPr>
      </p:pic>
    </p:spTree>
    <p:extLst>
      <p:ext uri="{BB962C8B-B14F-4D97-AF65-F5344CB8AC3E}">
        <p14:creationId xmlns:p14="http://schemas.microsoft.com/office/powerpoint/2010/main" val="3131767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E40B0F5-2DD9-489D-817B-987E0AFC3619}"/>
              </a:ext>
            </a:extLst>
          </p:cNvPr>
          <p:cNvSpPr>
            <a:spLocks noGrp="1"/>
          </p:cNvSpPr>
          <p:nvPr>
            <p:ph type="sldNum" sz="quarter" idx="12"/>
          </p:nvPr>
        </p:nvSpPr>
        <p:spPr/>
        <p:txBody>
          <a:bodyPr/>
          <a:lstStyle/>
          <a:p>
            <a:fld id="{07C99ADF-20A6-40EF-AAB9-F326D6E12C60}" type="slidenum">
              <a:rPr lang="fr-FR" smtClean="0"/>
              <a:t>‹N°›</a:t>
            </a:fld>
            <a:endParaRPr lang="fr-FR"/>
          </a:p>
        </p:txBody>
      </p:sp>
      <p:cxnSp>
        <p:nvCxnSpPr>
          <p:cNvPr id="5" name="Connecteur droit 4">
            <a:extLst>
              <a:ext uri="{FF2B5EF4-FFF2-40B4-BE49-F238E27FC236}">
                <a16:creationId xmlns:a16="http://schemas.microsoft.com/office/drawing/2014/main" id="{5F7133E1-F262-4F00-9CA0-BEAA2CA6BA19}"/>
              </a:ext>
            </a:extLst>
          </p:cNvPr>
          <p:cNvCxnSpPr>
            <a:cxnSpLocks/>
          </p:cNvCxnSpPr>
          <p:nvPr userDrawn="1"/>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650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conclusion">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63F8332E-96D7-4962-8D67-873DB7E88E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6832" y="234637"/>
            <a:ext cx="4298373" cy="3894401"/>
          </a:xfrm>
          <a:prstGeom prst="rect">
            <a:avLst/>
          </a:prstGeom>
        </p:spPr>
      </p:pic>
      <p:pic>
        <p:nvPicPr>
          <p:cNvPr id="16" name="Graphique 15">
            <a:extLst>
              <a:ext uri="{FF2B5EF4-FFF2-40B4-BE49-F238E27FC236}">
                <a16:creationId xmlns:a16="http://schemas.microsoft.com/office/drawing/2014/main" id="{740748C0-9B94-4E16-844B-BFC559539FFB}"/>
              </a:ext>
            </a:extLst>
          </p:cNvPr>
          <p:cNvPicPr>
            <a:picLocks noChangeAspect="1"/>
          </p:cNvPicPr>
          <p:nvPr userDrawn="1"/>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68872" y="522073"/>
            <a:ext cx="1847274" cy="2106542"/>
          </a:xfrm>
          <a:prstGeom prst="rect">
            <a:avLst/>
          </a:prstGeom>
        </p:spPr>
      </p:pic>
      <p:sp>
        <p:nvSpPr>
          <p:cNvPr id="17" name="Espace réservé du contenu 5">
            <a:extLst>
              <a:ext uri="{FF2B5EF4-FFF2-40B4-BE49-F238E27FC236}">
                <a16:creationId xmlns:a16="http://schemas.microsoft.com/office/drawing/2014/main" id="{7C173263-137C-4EFC-BD01-26F8DC39B5E7}"/>
              </a:ext>
            </a:extLst>
          </p:cNvPr>
          <p:cNvSpPr>
            <a:spLocks noGrp="1"/>
          </p:cNvSpPr>
          <p:nvPr>
            <p:ph sz="quarter" idx="4"/>
          </p:nvPr>
        </p:nvSpPr>
        <p:spPr>
          <a:xfrm>
            <a:off x="903961" y="4990810"/>
            <a:ext cx="3614277" cy="1500188"/>
          </a:xfrm>
        </p:spPr>
        <p:txBody>
          <a:bodyPr anchor="b"/>
          <a:lstStyle>
            <a:lvl1pPr marL="0" indent="0">
              <a:lnSpc>
                <a:spcPct val="100000"/>
              </a:lnSpc>
              <a:spcBef>
                <a:spcPts val="0"/>
              </a:spcBef>
              <a:spcAft>
                <a:spcPts val="1200"/>
              </a:spcAft>
              <a:buFont typeface="+mj-lt"/>
              <a:buNone/>
              <a:defRPr sz="1600" b="1"/>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Tree>
    <p:extLst>
      <p:ext uri="{BB962C8B-B14F-4D97-AF65-F5344CB8AC3E}">
        <p14:creationId xmlns:p14="http://schemas.microsoft.com/office/powerpoint/2010/main" val="2528476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28D55-1549-0755-6906-8267382C0A5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3ED0B46-36C6-BEF5-7E12-87FD663CBC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D675298-81AF-A746-019E-42313DAB236F}"/>
              </a:ext>
            </a:extLst>
          </p:cNvPr>
          <p:cNvSpPr>
            <a:spLocks noGrp="1"/>
          </p:cNvSpPr>
          <p:nvPr>
            <p:ph type="dt" sz="half" idx="10"/>
          </p:nvPr>
        </p:nvSpPr>
        <p:spPr/>
        <p:txBody>
          <a:bodyPr/>
          <a:lstStyle/>
          <a:p>
            <a:fld id="{30A8A9CF-35B7-4ABF-956D-8417B9762E53}" type="datetimeFigureOut">
              <a:rPr lang="fr-FR" smtClean="0"/>
              <a:t>18/01/2024</a:t>
            </a:fld>
            <a:endParaRPr lang="fr-FR"/>
          </a:p>
        </p:txBody>
      </p:sp>
      <p:sp>
        <p:nvSpPr>
          <p:cNvPr id="5" name="Espace réservé du pied de page 4">
            <a:extLst>
              <a:ext uri="{FF2B5EF4-FFF2-40B4-BE49-F238E27FC236}">
                <a16:creationId xmlns:a16="http://schemas.microsoft.com/office/drawing/2014/main" id="{52A19145-5C83-2F1A-6043-D0A9898BC013}"/>
              </a:ext>
            </a:extLst>
          </p:cNvPr>
          <p:cNvSpPr>
            <a:spLocks noGrp="1"/>
          </p:cNvSpPr>
          <p:nvPr>
            <p:ph type="ftr" sz="quarter" idx="11"/>
          </p:nvPr>
        </p:nvSpPr>
        <p:spPr/>
        <p:txBody>
          <a:bodyPr/>
          <a:lstStyle/>
          <a:p>
            <a:r>
              <a:rPr lang="fr-FR" dirty="0"/>
              <a:t>Présentation ADEME</a:t>
            </a:r>
          </a:p>
        </p:txBody>
      </p:sp>
      <p:sp>
        <p:nvSpPr>
          <p:cNvPr id="6" name="Espace réservé du numéro de diapositive 5">
            <a:extLst>
              <a:ext uri="{FF2B5EF4-FFF2-40B4-BE49-F238E27FC236}">
                <a16:creationId xmlns:a16="http://schemas.microsoft.com/office/drawing/2014/main" id="{EE586E7E-ADD9-7E97-2B9F-A6FD1A8BFF5C}"/>
              </a:ext>
            </a:extLst>
          </p:cNvPr>
          <p:cNvSpPr>
            <a:spLocks noGrp="1"/>
          </p:cNvSpPr>
          <p:nvPr>
            <p:ph type="sldNum" sz="quarter" idx="12"/>
          </p:nvPr>
        </p:nvSpPr>
        <p:spPr/>
        <p:txBody>
          <a:bodyPr/>
          <a:lstStyle/>
          <a:p>
            <a:fld id="{DCE8C4B6-CC7D-4FAF-97DF-69A4FD97BD5B}" type="slidenum">
              <a:rPr lang="fr-FR" smtClean="0"/>
              <a:t>‹N°›</a:t>
            </a:fld>
            <a:endParaRPr lang="fr-FR"/>
          </a:p>
        </p:txBody>
      </p:sp>
    </p:spTree>
    <p:extLst>
      <p:ext uri="{BB962C8B-B14F-4D97-AF65-F5344CB8AC3E}">
        <p14:creationId xmlns:p14="http://schemas.microsoft.com/office/powerpoint/2010/main" val="15719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F2695A-BE23-24B1-8BCD-F80E5162823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F42C2B1-883D-CBF1-12F4-6CBAFD4270F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999D18-AF56-7B59-7CFA-7DDF63469DE0}"/>
              </a:ext>
            </a:extLst>
          </p:cNvPr>
          <p:cNvSpPr>
            <a:spLocks noGrp="1"/>
          </p:cNvSpPr>
          <p:nvPr>
            <p:ph type="dt" sz="half" idx="10"/>
          </p:nvPr>
        </p:nvSpPr>
        <p:spPr/>
        <p:txBody>
          <a:bodyPr/>
          <a:lstStyle/>
          <a:p>
            <a:fld id="{30A8A9CF-35B7-4ABF-956D-8417B9762E53}" type="datetimeFigureOut">
              <a:rPr lang="fr-FR" smtClean="0"/>
              <a:t>18/01/2024</a:t>
            </a:fld>
            <a:endParaRPr lang="fr-FR"/>
          </a:p>
        </p:txBody>
      </p:sp>
      <p:sp>
        <p:nvSpPr>
          <p:cNvPr id="6" name="Espace réservé du numéro de diapositive 5">
            <a:extLst>
              <a:ext uri="{FF2B5EF4-FFF2-40B4-BE49-F238E27FC236}">
                <a16:creationId xmlns:a16="http://schemas.microsoft.com/office/drawing/2014/main" id="{BD72CEF2-06AA-2E02-2031-AF3A932FB84D}"/>
              </a:ext>
            </a:extLst>
          </p:cNvPr>
          <p:cNvSpPr>
            <a:spLocks noGrp="1"/>
          </p:cNvSpPr>
          <p:nvPr>
            <p:ph type="sldNum" sz="quarter" idx="12"/>
          </p:nvPr>
        </p:nvSpPr>
        <p:spPr/>
        <p:txBody>
          <a:bodyPr/>
          <a:lstStyle/>
          <a:p>
            <a:fld id="{DCE8C4B6-CC7D-4FAF-97DF-69A4FD97BD5B}" type="slidenum">
              <a:rPr lang="fr-FR" smtClean="0"/>
              <a:t>‹N°›</a:t>
            </a:fld>
            <a:endParaRPr lang="fr-FR"/>
          </a:p>
        </p:txBody>
      </p:sp>
      <p:sp>
        <p:nvSpPr>
          <p:cNvPr id="7" name="Espace réservé du pied de page 4">
            <a:extLst>
              <a:ext uri="{FF2B5EF4-FFF2-40B4-BE49-F238E27FC236}">
                <a16:creationId xmlns:a16="http://schemas.microsoft.com/office/drawing/2014/main" id="{DCFC400C-9B80-C8FD-1CA2-F621F96A3435}"/>
              </a:ext>
            </a:extLst>
          </p:cNvPr>
          <p:cNvSpPr>
            <a:spLocks noGrp="1"/>
          </p:cNvSpPr>
          <p:nvPr>
            <p:ph type="ftr" sz="quarter" idx="11"/>
          </p:nvPr>
        </p:nvSpPr>
        <p:spPr>
          <a:xfrm>
            <a:off x="4038600" y="6356350"/>
            <a:ext cx="4114800" cy="365125"/>
          </a:xfrm>
        </p:spPr>
        <p:txBody>
          <a:bodyPr/>
          <a:lstStyle/>
          <a:p>
            <a:r>
              <a:rPr lang="fr-FR" dirty="0"/>
              <a:t>Présentation ADEME</a:t>
            </a:r>
          </a:p>
        </p:txBody>
      </p:sp>
    </p:spTree>
    <p:extLst>
      <p:ext uri="{BB962C8B-B14F-4D97-AF65-F5344CB8AC3E}">
        <p14:creationId xmlns:p14="http://schemas.microsoft.com/office/powerpoint/2010/main" val="1789930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DE5452-B362-C906-B4CB-8F978D363F0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2DD0038-66E1-ABFF-88DB-5612020E89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8F11893-3F6E-0AD6-4BB4-DA1902C550FE}"/>
              </a:ext>
            </a:extLst>
          </p:cNvPr>
          <p:cNvSpPr>
            <a:spLocks noGrp="1"/>
          </p:cNvSpPr>
          <p:nvPr>
            <p:ph type="dt" sz="half" idx="10"/>
          </p:nvPr>
        </p:nvSpPr>
        <p:spPr/>
        <p:txBody>
          <a:bodyPr/>
          <a:lstStyle/>
          <a:p>
            <a:fld id="{30A8A9CF-35B7-4ABF-956D-8417B9762E53}" type="datetimeFigureOut">
              <a:rPr lang="fr-FR" smtClean="0"/>
              <a:t>18/01/2024</a:t>
            </a:fld>
            <a:endParaRPr lang="fr-FR"/>
          </a:p>
        </p:txBody>
      </p:sp>
      <p:sp>
        <p:nvSpPr>
          <p:cNvPr id="6" name="Espace réservé du numéro de diapositive 5">
            <a:extLst>
              <a:ext uri="{FF2B5EF4-FFF2-40B4-BE49-F238E27FC236}">
                <a16:creationId xmlns:a16="http://schemas.microsoft.com/office/drawing/2014/main" id="{3B164189-0092-43F1-89D3-E8346E16143E}"/>
              </a:ext>
            </a:extLst>
          </p:cNvPr>
          <p:cNvSpPr>
            <a:spLocks noGrp="1"/>
          </p:cNvSpPr>
          <p:nvPr>
            <p:ph type="sldNum" sz="quarter" idx="12"/>
          </p:nvPr>
        </p:nvSpPr>
        <p:spPr/>
        <p:txBody>
          <a:bodyPr/>
          <a:lstStyle/>
          <a:p>
            <a:fld id="{DCE8C4B6-CC7D-4FAF-97DF-69A4FD97BD5B}" type="slidenum">
              <a:rPr lang="fr-FR" smtClean="0"/>
              <a:t>‹N°›</a:t>
            </a:fld>
            <a:endParaRPr lang="fr-FR"/>
          </a:p>
        </p:txBody>
      </p:sp>
      <p:sp>
        <p:nvSpPr>
          <p:cNvPr id="7" name="Espace réservé du pied de page 4">
            <a:extLst>
              <a:ext uri="{FF2B5EF4-FFF2-40B4-BE49-F238E27FC236}">
                <a16:creationId xmlns:a16="http://schemas.microsoft.com/office/drawing/2014/main" id="{2BBB953F-34DF-5BE9-D5B8-534E7AE43AD8}"/>
              </a:ext>
            </a:extLst>
          </p:cNvPr>
          <p:cNvSpPr>
            <a:spLocks noGrp="1"/>
          </p:cNvSpPr>
          <p:nvPr>
            <p:ph type="ftr" sz="quarter" idx="11"/>
          </p:nvPr>
        </p:nvSpPr>
        <p:spPr>
          <a:xfrm>
            <a:off x="4038600" y="6356350"/>
            <a:ext cx="4114800" cy="365125"/>
          </a:xfrm>
        </p:spPr>
        <p:txBody>
          <a:bodyPr/>
          <a:lstStyle/>
          <a:p>
            <a:r>
              <a:rPr lang="fr-FR" dirty="0"/>
              <a:t>Présentation ADEME</a:t>
            </a:r>
          </a:p>
        </p:txBody>
      </p:sp>
    </p:spTree>
    <p:extLst>
      <p:ext uri="{BB962C8B-B14F-4D97-AF65-F5344CB8AC3E}">
        <p14:creationId xmlns:p14="http://schemas.microsoft.com/office/powerpoint/2010/main" val="2908130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80EE6F-DB74-1B2C-063F-F5F22BFC8CC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55A9CAD-F2A5-7F0E-A89B-0CABE29DBCF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D0B1E4D-5ABE-971B-33BA-D59FCADF34A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47F3BEC-9DD3-8A7E-A93A-C51B0710A9D2}"/>
              </a:ext>
            </a:extLst>
          </p:cNvPr>
          <p:cNvSpPr>
            <a:spLocks noGrp="1"/>
          </p:cNvSpPr>
          <p:nvPr>
            <p:ph type="dt" sz="half" idx="10"/>
          </p:nvPr>
        </p:nvSpPr>
        <p:spPr/>
        <p:txBody>
          <a:bodyPr/>
          <a:lstStyle/>
          <a:p>
            <a:fld id="{30A8A9CF-35B7-4ABF-956D-8417B9762E53}" type="datetimeFigureOut">
              <a:rPr lang="fr-FR" smtClean="0"/>
              <a:t>18/01/2024</a:t>
            </a:fld>
            <a:endParaRPr lang="fr-FR"/>
          </a:p>
        </p:txBody>
      </p:sp>
      <p:sp>
        <p:nvSpPr>
          <p:cNvPr id="7" name="Espace réservé du numéro de diapositive 6">
            <a:extLst>
              <a:ext uri="{FF2B5EF4-FFF2-40B4-BE49-F238E27FC236}">
                <a16:creationId xmlns:a16="http://schemas.microsoft.com/office/drawing/2014/main" id="{3E1C843D-10E0-DD3A-9F70-0D543D75006F}"/>
              </a:ext>
            </a:extLst>
          </p:cNvPr>
          <p:cNvSpPr>
            <a:spLocks noGrp="1"/>
          </p:cNvSpPr>
          <p:nvPr>
            <p:ph type="sldNum" sz="quarter" idx="12"/>
          </p:nvPr>
        </p:nvSpPr>
        <p:spPr/>
        <p:txBody>
          <a:bodyPr/>
          <a:lstStyle/>
          <a:p>
            <a:fld id="{DCE8C4B6-CC7D-4FAF-97DF-69A4FD97BD5B}" type="slidenum">
              <a:rPr lang="fr-FR" smtClean="0"/>
              <a:t>‹N°›</a:t>
            </a:fld>
            <a:endParaRPr lang="fr-FR"/>
          </a:p>
        </p:txBody>
      </p:sp>
      <p:sp>
        <p:nvSpPr>
          <p:cNvPr id="8" name="Espace réservé du pied de page 4">
            <a:extLst>
              <a:ext uri="{FF2B5EF4-FFF2-40B4-BE49-F238E27FC236}">
                <a16:creationId xmlns:a16="http://schemas.microsoft.com/office/drawing/2014/main" id="{40659F3E-C141-B120-F07B-350FA92E66C4}"/>
              </a:ext>
            </a:extLst>
          </p:cNvPr>
          <p:cNvSpPr>
            <a:spLocks noGrp="1"/>
          </p:cNvSpPr>
          <p:nvPr>
            <p:ph type="ftr" sz="quarter" idx="11"/>
          </p:nvPr>
        </p:nvSpPr>
        <p:spPr>
          <a:xfrm>
            <a:off x="4038600" y="6356350"/>
            <a:ext cx="4114800" cy="365125"/>
          </a:xfrm>
        </p:spPr>
        <p:txBody>
          <a:bodyPr/>
          <a:lstStyle/>
          <a:p>
            <a:r>
              <a:rPr lang="fr-FR" dirty="0"/>
              <a:t>Présentation ADEME</a:t>
            </a:r>
          </a:p>
        </p:txBody>
      </p:sp>
    </p:spTree>
    <p:extLst>
      <p:ext uri="{BB962C8B-B14F-4D97-AF65-F5344CB8AC3E}">
        <p14:creationId xmlns:p14="http://schemas.microsoft.com/office/powerpoint/2010/main" val="1996855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92DFC6-A41B-1C4B-E594-53295E661BE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0851115-C257-F500-326C-7265951073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189256C-70B7-E627-0F13-55E26E33ECA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CB39679-FC10-3E5C-8294-9E786AA623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212469E-AC20-EA8C-4CF1-FBFDEDE85F5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25A1F6E-55C2-B055-16CA-DB77B4B997E3}"/>
              </a:ext>
            </a:extLst>
          </p:cNvPr>
          <p:cNvSpPr>
            <a:spLocks noGrp="1"/>
          </p:cNvSpPr>
          <p:nvPr>
            <p:ph type="dt" sz="half" idx="10"/>
          </p:nvPr>
        </p:nvSpPr>
        <p:spPr/>
        <p:txBody>
          <a:bodyPr/>
          <a:lstStyle/>
          <a:p>
            <a:fld id="{30A8A9CF-35B7-4ABF-956D-8417B9762E53}" type="datetimeFigureOut">
              <a:rPr lang="fr-FR" smtClean="0"/>
              <a:t>18/01/2024</a:t>
            </a:fld>
            <a:endParaRPr lang="fr-FR"/>
          </a:p>
        </p:txBody>
      </p:sp>
      <p:sp>
        <p:nvSpPr>
          <p:cNvPr id="9" name="Espace réservé du numéro de diapositive 8">
            <a:extLst>
              <a:ext uri="{FF2B5EF4-FFF2-40B4-BE49-F238E27FC236}">
                <a16:creationId xmlns:a16="http://schemas.microsoft.com/office/drawing/2014/main" id="{D13C8F85-97BE-9C8C-E583-2536AB66AB87}"/>
              </a:ext>
            </a:extLst>
          </p:cNvPr>
          <p:cNvSpPr>
            <a:spLocks noGrp="1"/>
          </p:cNvSpPr>
          <p:nvPr>
            <p:ph type="sldNum" sz="quarter" idx="12"/>
          </p:nvPr>
        </p:nvSpPr>
        <p:spPr/>
        <p:txBody>
          <a:bodyPr/>
          <a:lstStyle/>
          <a:p>
            <a:fld id="{DCE8C4B6-CC7D-4FAF-97DF-69A4FD97BD5B}" type="slidenum">
              <a:rPr lang="fr-FR" smtClean="0"/>
              <a:t>‹N°›</a:t>
            </a:fld>
            <a:endParaRPr lang="fr-FR"/>
          </a:p>
        </p:txBody>
      </p:sp>
      <p:sp>
        <p:nvSpPr>
          <p:cNvPr id="10" name="Espace réservé du pied de page 4">
            <a:extLst>
              <a:ext uri="{FF2B5EF4-FFF2-40B4-BE49-F238E27FC236}">
                <a16:creationId xmlns:a16="http://schemas.microsoft.com/office/drawing/2014/main" id="{DE091240-4E68-C11A-9AC4-3474827E7EA6}"/>
              </a:ext>
            </a:extLst>
          </p:cNvPr>
          <p:cNvSpPr>
            <a:spLocks noGrp="1"/>
          </p:cNvSpPr>
          <p:nvPr>
            <p:ph type="ftr" sz="quarter" idx="11"/>
          </p:nvPr>
        </p:nvSpPr>
        <p:spPr>
          <a:xfrm>
            <a:off x="4038600" y="6356350"/>
            <a:ext cx="4114800" cy="365125"/>
          </a:xfrm>
        </p:spPr>
        <p:txBody>
          <a:bodyPr/>
          <a:lstStyle/>
          <a:p>
            <a:r>
              <a:rPr lang="fr-FR" dirty="0"/>
              <a:t>Présentation ADEME</a:t>
            </a:r>
          </a:p>
        </p:txBody>
      </p:sp>
    </p:spTree>
    <p:extLst>
      <p:ext uri="{BB962C8B-B14F-4D97-AF65-F5344CB8AC3E}">
        <p14:creationId xmlns:p14="http://schemas.microsoft.com/office/powerpoint/2010/main" val="1661804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EDB360-1551-4FC8-9F9D-79B5F208F46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8DDBAF7-E6BC-9107-B0CA-5144A581D9CA}"/>
              </a:ext>
            </a:extLst>
          </p:cNvPr>
          <p:cNvSpPr>
            <a:spLocks noGrp="1"/>
          </p:cNvSpPr>
          <p:nvPr>
            <p:ph type="dt" sz="half" idx="10"/>
          </p:nvPr>
        </p:nvSpPr>
        <p:spPr/>
        <p:txBody>
          <a:bodyPr/>
          <a:lstStyle/>
          <a:p>
            <a:fld id="{30A8A9CF-35B7-4ABF-956D-8417B9762E53}" type="datetimeFigureOut">
              <a:rPr lang="fr-FR" smtClean="0"/>
              <a:t>18/01/2024</a:t>
            </a:fld>
            <a:endParaRPr lang="fr-FR"/>
          </a:p>
        </p:txBody>
      </p:sp>
      <p:sp>
        <p:nvSpPr>
          <p:cNvPr id="5" name="Espace réservé du numéro de diapositive 4">
            <a:extLst>
              <a:ext uri="{FF2B5EF4-FFF2-40B4-BE49-F238E27FC236}">
                <a16:creationId xmlns:a16="http://schemas.microsoft.com/office/drawing/2014/main" id="{95AC9647-1DE2-58F0-DFAB-2AC5A6286291}"/>
              </a:ext>
            </a:extLst>
          </p:cNvPr>
          <p:cNvSpPr>
            <a:spLocks noGrp="1"/>
          </p:cNvSpPr>
          <p:nvPr>
            <p:ph type="sldNum" sz="quarter" idx="12"/>
          </p:nvPr>
        </p:nvSpPr>
        <p:spPr/>
        <p:txBody>
          <a:bodyPr/>
          <a:lstStyle/>
          <a:p>
            <a:fld id="{DCE8C4B6-CC7D-4FAF-97DF-69A4FD97BD5B}" type="slidenum">
              <a:rPr lang="fr-FR" smtClean="0"/>
              <a:t>‹N°›</a:t>
            </a:fld>
            <a:endParaRPr lang="fr-FR"/>
          </a:p>
        </p:txBody>
      </p:sp>
      <p:sp>
        <p:nvSpPr>
          <p:cNvPr id="6" name="Espace réservé du pied de page 4">
            <a:extLst>
              <a:ext uri="{FF2B5EF4-FFF2-40B4-BE49-F238E27FC236}">
                <a16:creationId xmlns:a16="http://schemas.microsoft.com/office/drawing/2014/main" id="{405BE2F6-6676-F660-4CDB-8518D4F8FC7D}"/>
              </a:ext>
            </a:extLst>
          </p:cNvPr>
          <p:cNvSpPr>
            <a:spLocks noGrp="1"/>
          </p:cNvSpPr>
          <p:nvPr>
            <p:ph type="ftr" sz="quarter" idx="11"/>
          </p:nvPr>
        </p:nvSpPr>
        <p:spPr>
          <a:xfrm>
            <a:off x="4038600" y="6356350"/>
            <a:ext cx="4114800" cy="365125"/>
          </a:xfrm>
        </p:spPr>
        <p:txBody>
          <a:bodyPr/>
          <a:lstStyle/>
          <a:p>
            <a:r>
              <a:rPr lang="fr-FR" dirty="0"/>
              <a:t>Présentation ADEME</a:t>
            </a:r>
          </a:p>
        </p:txBody>
      </p:sp>
    </p:spTree>
    <p:extLst>
      <p:ext uri="{BB962C8B-B14F-4D97-AF65-F5344CB8AC3E}">
        <p14:creationId xmlns:p14="http://schemas.microsoft.com/office/powerpoint/2010/main" val="3756837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116E309-8949-2929-1962-ABCF3AE4F0A8}"/>
              </a:ext>
            </a:extLst>
          </p:cNvPr>
          <p:cNvSpPr>
            <a:spLocks noGrp="1"/>
          </p:cNvSpPr>
          <p:nvPr>
            <p:ph type="dt" sz="half" idx="10"/>
          </p:nvPr>
        </p:nvSpPr>
        <p:spPr/>
        <p:txBody>
          <a:bodyPr/>
          <a:lstStyle/>
          <a:p>
            <a:fld id="{30A8A9CF-35B7-4ABF-956D-8417B9762E53}" type="datetimeFigureOut">
              <a:rPr lang="fr-FR" smtClean="0"/>
              <a:t>18/01/2024</a:t>
            </a:fld>
            <a:endParaRPr lang="fr-FR"/>
          </a:p>
        </p:txBody>
      </p:sp>
      <p:sp>
        <p:nvSpPr>
          <p:cNvPr id="4" name="Espace réservé du numéro de diapositive 3">
            <a:extLst>
              <a:ext uri="{FF2B5EF4-FFF2-40B4-BE49-F238E27FC236}">
                <a16:creationId xmlns:a16="http://schemas.microsoft.com/office/drawing/2014/main" id="{2B23C32B-10FD-51DB-3FF1-C6C7B9FC2611}"/>
              </a:ext>
            </a:extLst>
          </p:cNvPr>
          <p:cNvSpPr>
            <a:spLocks noGrp="1"/>
          </p:cNvSpPr>
          <p:nvPr>
            <p:ph type="sldNum" sz="quarter" idx="12"/>
          </p:nvPr>
        </p:nvSpPr>
        <p:spPr/>
        <p:txBody>
          <a:bodyPr/>
          <a:lstStyle/>
          <a:p>
            <a:fld id="{DCE8C4B6-CC7D-4FAF-97DF-69A4FD97BD5B}" type="slidenum">
              <a:rPr lang="fr-FR" smtClean="0"/>
              <a:t>‹N°›</a:t>
            </a:fld>
            <a:endParaRPr lang="fr-FR"/>
          </a:p>
        </p:txBody>
      </p:sp>
      <p:sp>
        <p:nvSpPr>
          <p:cNvPr id="5" name="Espace réservé du pied de page 4">
            <a:extLst>
              <a:ext uri="{FF2B5EF4-FFF2-40B4-BE49-F238E27FC236}">
                <a16:creationId xmlns:a16="http://schemas.microsoft.com/office/drawing/2014/main" id="{F976567C-B063-C6C6-5C8C-C6B300B7A8CB}"/>
              </a:ext>
            </a:extLst>
          </p:cNvPr>
          <p:cNvSpPr>
            <a:spLocks noGrp="1"/>
          </p:cNvSpPr>
          <p:nvPr>
            <p:ph type="ftr" sz="quarter" idx="11"/>
          </p:nvPr>
        </p:nvSpPr>
        <p:spPr>
          <a:xfrm>
            <a:off x="4038600" y="6356350"/>
            <a:ext cx="4114800" cy="365125"/>
          </a:xfrm>
        </p:spPr>
        <p:txBody>
          <a:bodyPr/>
          <a:lstStyle/>
          <a:p>
            <a:r>
              <a:rPr lang="fr-FR" dirty="0"/>
              <a:t>Présentation ADEME</a:t>
            </a:r>
          </a:p>
        </p:txBody>
      </p:sp>
    </p:spTree>
    <p:extLst>
      <p:ext uri="{BB962C8B-B14F-4D97-AF65-F5344CB8AC3E}">
        <p14:creationId xmlns:p14="http://schemas.microsoft.com/office/powerpoint/2010/main" val="35520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506638-2C8E-D619-7A99-FCE9F638EF7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26E2CC8-9AA4-8A89-464A-2C4CB14E37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1F0CD3C-C935-06B0-1C15-31AE57A563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AA6B2C8-75EF-E92F-30DE-A8B5EC254692}"/>
              </a:ext>
            </a:extLst>
          </p:cNvPr>
          <p:cNvSpPr>
            <a:spLocks noGrp="1"/>
          </p:cNvSpPr>
          <p:nvPr>
            <p:ph type="dt" sz="half" idx="10"/>
          </p:nvPr>
        </p:nvSpPr>
        <p:spPr/>
        <p:txBody>
          <a:bodyPr/>
          <a:lstStyle/>
          <a:p>
            <a:fld id="{30A8A9CF-35B7-4ABF-956D-8417B9762E53}" type="datetimeFigureOut">
              <a:rPr lang="fr-FR" smtClean="0"/>
              <a:t>18/01/2024</a:t>
            </a:fld>
            <a:endParaRPr lang="fr-FR"/>
          </a:p>
        </p:txBody>
      </p:sp>
      <p:sp>
        <p:nvSpPr>
          <p:cNvPr id="7" name="Espace réservé du numéro de diapositive 6">
            <a:extLst>
              <a:ext uri="{FF2B5EF4-FFF2-40B4-BE49-F238E27FC236}">
                <a16:creationId xmlns:a16="http://schemas.microsoft.com/office/drawing/2014/main" id="{6F624342-3568-8002-1AAF-35AC533193E9}"/>
              </a:ext>
            </a:extLst>
          </p:cNvPr>
          <p:cNvSpPr>
            <a:spLocks noGrp="1"/>
          </p:cNvSpPr>
          <p:nvPr>
            <p:ph type="sldNum" sz="quarter" idx="12"/>
          </p:nvPr>
        </p:nvSpPr>
        <p:spPr/>
        <p:txBody>
          <a:bodyPr/>
          <a:lstStyle/>
          <a:p>
            <a:fld id="{DCE8C4B6-CC7D-4FAF-97DF-69A4FD97BD5B}" type="slidenum">
              <a:rPr lang="fr-FR" smtClean="0"/>
              <a:t>‹N°›</a:t>
            </a:fld>
            <a:endParaRPr lang="fr-FR"/>
          </a:p>
        </p:txBody>
      </p:sp>
      <p:sp>
        <p:nvSpPr>
          <p:cNvPr id="8" name="Espace réservé du pied de page 4">
            <a:extLst>
              <a:ext uri="{FF2B5EF4-FFF2-40B4-BE49-F238E27FC236}">
                <a16:creationId xmlns:a16="http://schemas.microsoft.com/office/drawing/2014/main" id="{01EAC7BF-79D9-8BF0-E52A-C33428F0438A}"/>
              </a:ext>
            </a:extLst>
          </p:cNvPr>
          <p:cNvSpPr>
            <a:spLocks noGrp="1"/>
          </p:cNvSpPr>
          <p:nvPr>
            <p:ph type="ftr" sz="quarter" idx="11"/>
          </p:nvPr>
        </p:nvSpPr>
        <p:spPr>
          <a:xfrm>
            <a:off x="4038600" y="6356350"/>
            <a:ext cx="4114800" cy="365125"/>
          </a:xfrm>
        </p:spPr>
        <p:txBody>
          <a:bodyPr/>
          <a:lstStyle/>
          <a:p>
            <a:r>
              <a:rPr lang="fr-FR" dirty="0"/>
              <a:t>Présentation ADEME</a:t>
            </a:r>
          </a:p>
        </p:txBody>
      </p:sp>
    </p:spTree>
    <p:extLst>
      <p:ext uri="{BB962C8B-B14F-4D97-AF65-F5344CB8AC3E}">
        <p14:creationId xmlns:p14="http://schemas.microsoft.com/office/powerpoint/2010/main" val="3166943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ED341190-8E81-4268-82D2-B1594B8521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997" y="130728"/>
            <a:ext cx="716272" cy="648955"/>
          </a:xfrm>
          <a:prstGeom prst="rect">
            <a:avLst/>
          </a:prstGeom>
        </p:spPr>
      </p:pic>
      <p:sp>
        <p:nvSpPr>
          <p:cNvPr id="2" name="Titre 1">
            <a:extLst>
              <a:ext uri="{FF2B5EF4-FFF2-40B4-BE49-F238E27FC236}">
                <a16:creationId xmlns:a16="http://schemas.microsoft.com/office/drawing/2014/main" id="{7173931D-BCE5-4DD6-837E-9093D81A36E0}"/>
              </a:ext>
            </a:extLst>
          </p:cNvPr>
          <p:cNvSpPr>
            <a:spLocks noGrp="1"/>
          </p:cNvSpPr>
          <p:nvPr>
            <p:ph type="title" hasCustomPrompt="1"/>
          </p:nvPr>
        </p:nvSpPr>
        <p:spPr>
          <a:xfrm>
            <a:off x="401542" y="1117735"/>
            <a:ext cx="11388916" cy="591425"/>
          </a:xfrm>
        </p:spPr>
        <p:txBody>
          <a:bodyPr>
            <a:noAutofit/>
          </a:bodyPr>
          <a:lstStyle>
            <a:lvl1pPr>
              <a:defRPr sz="3600"/>
            </a:lvl1pPr>
          </a:lstStyle>
          <a:p>
            <a:r>
              <a:rPr lang="fr-FR" dirty="0"/>
              <a:t>Sommaire</a:t>
            </a:r>
          </a:p>
        </p:txBody>
      </p:sp>
      <p:sp>
        <p:nvSpPr>
          <p:cNvPr id="6" name="Espace réservé du numéro de diapositive 5">
            <a:extLst>
              <a:ext uri="{FF2B5EF4-FFF2-40B4-BE49-F238E27FC236}">
                <a16:creationId xmlns:a16="http://schemas.microsoft.com/office/drawing/2014/main" id="{3710B1E8-C169-4C55-A825-20052736CA23}"/>
              </a:ext>
            </a:extLst>
          </p:cNvPr>
          <p:cNvSpPr>
            <a:spLocks noGrp="1"/>
          </p:cNvSpPr>
          <p:nvPr>
            <p:ph type="sldNum" sz="quarter" idx="12"/>
          </p:nvPr>
        </p:nvSpPr>
        <p:spPr/>
        <p:txBody>
          <a:bodyPr/>
          <a:lstStyle/>
          <a:p>
            <a:fld id="{07C99ADF-20A6-40EF-AAB9-F326D6E12C60}" type="slidenum">
              <a:rPr lang="fr-FR" smtClean="0"/>
              <a:t>‹N°›</a:t>
            </a:fld>
            <a:endParaRPr lang="fr-FR"/>
          </a:p>
        </p:txBody>
      </p:sp>
      <p:pic>
        <p:nvPicPr>
          <p:cNvPr id="20" name="Graphique 19">
            <a:extLst>
              <a:ext uri="{FF2B5EF4-FFF2-40B4-BE49-F238E27FC236}">
                <a16:creationId xmlns:a16="http://schemas.microsoft.com/office/drawing/2014/main" id="{1071578E-28D3-4579-8A85-74823C1E6D6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92620" y="159014"/>
            <a:ext cx="518634" cy="591425"/>
          </a:xfrm>
          <a:prstGeom prst="rect">
            <a:avLst/>
          </a:prstGeom>
        </p:spPr>
      </p:pic>
      <p:cxnSp>
        <p:nvCxnSpPr>
          <p:cNvPr id="22" name="Connecteur droit 21">
            <a:extLst>
              <a:ext uri="{FF2B5EF4-FFF2-40B4-BE49-F238E27FC236}">
                <a16:creationId xmlns:a16="http://schemas.microsoft.com/office/drawing/2014/main" id="{FC36484D-BB1A-474C-B0F5-C8D0C79DA0C4}"/>
              </a:ext>
            </a:extLst>
          </p:cNvPr>
          <p:cNvCxnSpPr>
            <a:cxnSpLocks/>
          </p:cNvCxnSpPr>
          <p:nvPr userDrawn="1"/>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Espace réservé du contenu 5">
            <a:extLst>
              <a:ext uri="{FF2B5EF4-FFF2-40B4-BE49-F238E27FC236}">
                <a16:creationId xmlns:a16="http://schemas.microsoft.com/office/drawing/2014/main" id="{4192D36F-A845-4959-8B50-FB78F7C2E55A}"/>
              </a:ext>
            </a:extLst>
          </p:cNvPr>
          <p:cNvSpPr>
            <a:spLocks noGrp="1"/>
          </p:cNvSpPr>
          <p:nvPr>
            <p:ph sz="quarter" idx="4"/>
          </p:nvPr>
        </p:nvSpPr>
        <p:spPr>
          <a:xfrm>
            <a:off x="401541" y="2456730"/>
            <a:ext cx="3614277" cy="3422568"/>
          </a:xfrm>
        </p:spPr>
        <p:txBody>
          <a:bodyPr/>
          <a:lstStyle>
            <a:lvl1pPr marL="358775" indent="-358775">
              <a:lnSpc>
                <a:spcPct val="100000"/>
              </a:lnSpc>
              <a:spcBef>
                <a:spcPts val="0"/>
              </a:spcBef>
              <a:spcAft>
                <a:spcPts val="1200"/>
              </a:spcAft>
              <a:buFont typeface="+mj-lt"/>
              <a:buAutoNum type="arabicPeriod"/>
              <a:defRPr sz="1600" b="1"/>
            </a:lvl1pPr>
            <a:lvl2pPr marL="631825" indent="-273050">
              <a:lnSpc>
                <a:spcPct val="100000"/>
              </a:lnSpc>
              <a:spcBef>
                <a:spcPts val="0"/>
              </a:spcBef>
              <a:spcAft>
                <a:spcPts val="1200"/>
              </a:spcAft>
              <a:buFont typeface="+mj-lt"/>
              <a:buAutoNum type="alphaLcParenR"/>
              <a:defRPr sz="1600"/>
            </a:lvl2pPr>
          </a:lstStyle>
          <a:p>
            <a:pPr lvl="0"/>
            <a:r>
              <a:rPr lang="fr-FR"/>
              <a:t>Modifier les styles du texte du masque</a:t>
            </a:r>
          </a:p>
          <a:p>
            <a:pPr lvl="1"/>
            <a:r>
              <a:rPr lang="fr-FR"/>
              <a:t>Deuxième niveau</a:t>
            </a:r>
          </a:p>
        </p:txBody>
      </p:sp>
      <p:sp>
        <p:nvSpPr>
          <p:cNvPr id="28" name="Espace réservé du contenu 5">
            <a:extLst>
              <a:ext uri="{FF2B5EF4-FFF2-40B4-BE49-F238E27FC236}">
                <a16:creationId xmlns:a16="http://schemas.microsoft.com/office/drawing/2014/main" id="{017122FA-9593-403F-B7CA-7E0389A65ED1}"/>
              </a:ext>
            </a:extLst>
          </p:cNvPr>
          <p:cNvSpPr>
            <a:spLocks noGrp="1"/>
          </p:cNvSpPr>
          <p:nvPr>
            <p:ph sz="quarter" idx="13"/>
          </p:nvPr>
        </p:nvSpPr>
        <p:spPr>
          <a:xfrm>
            <a:off x="4288861" y="2456730"/>
            <a:ext cx="3614277" cy="3422568"/>
          </a:xfrm>
        </p:spPr>
        <p:txBody>
          <a:bodyPr/>
          <a:lstStyle>
            <a:lvl1pPr marL="358775" indent="-358775">
              <a:lnSpc>
                <a:spcPct val="100000"/>
              </a:lnSpc>
              <a:spcBef>
                <a:spcPts val="0"/>
              </a:spcBef>
              <a:spcAft>
                <a:spcPts val="1200"/>
              </a:spcAft>
              <a:buFont typeface="+mj-lt"/>
              <a:buAutoNum type="arabicPeriod"/>
              <a:defRPr sz="1600" b="1"/>
            </a:lvl1pPr>
            <a:lvl2pPr marL="631825" indent="-273050">
              <a:lnSpc>
                <a:spcPct val="100000"/>
              </a:lnSpc>
              <a:spcBef>
                <a:spcPts val="0"/>
              </a:spcBef>
              <a:spcAft>
                <a:spcPts val="1200"/>
              </a:spcAft>
              <a:buFont typeface="+mj-lt"/>
              <a:buAutoNum type="alphaLcParenR"/>
              <a:defRPr sz="1600"/>
            </a:lvl2pPr>
          </a:lstStyle>
          <a:p>
            <a:pPr lvl="0"/>
            <a:r>
              <a:rPr lang="fr-FR"/>
              <a:t>Modifier les styles du texte du masque</a:t>
            </a:r>
          </a:p>
          <a:p>
            <a:pPr lvl="1"/>
            <a:r>
              <a:rPr lang="fr-FR"/>
              <a:t>Deuxième niveau</a:t>
            </a:r>
          </a:p>
        </p:txBody>
      </p:sp>
      <p:sp>
        <p:nvSpPr>
          <p:cNvPr id="29" name="Espace réservé du contenu 5">
            <a:extLst>
              <a:ext uri="{FF2B5EF4-FFF2-40B4-BE49-F238E27FC236}">
                <a16:creationId xmlns:a16="http://schemas.microsoft.com/office/drawing/2014/main" id="{2FAA6C87-BB8A-4CEF-8DE6-64CB5B6C02FE}"/>
              </a:ext>
            </a:extLst>
          </p:cNvPr>
          <p:cNvSpPr>
            <a:spLocks noGrp="1"/>
          </p:cNvSpPr>
          <p:nvPr>
            <p:ph sz="quarter" idx="14"/>
          </p:nvPr>
        </p:nvSpPr>
        <p:spPr>
          <a:xfrm>
            <a:off x="8170230" y="2456730"/>
            <a:ext cx="3614277" cy="3422568"/>
          </a:xfrm>
        </p:spPr>
        <p:txBody>
          <a:bodyPr/>
          <a:lstStyle>
            <a:lvl1pPr marL="358775" indent="-358775">
              <a:lnSpc>
                <a:spcPct val="100000"/>
              </a:lnSpc>
              <a:spcBef>
                <a:spcPts val="0"/>
              </a:spcBef>
              <a:spcAft>
                <a:spcPts val="1200"/>
              </a:spcAft>
              <a:buFont typeface="+mj-lt"/>
              <a:buAutoNum type="arabicPeriod"/>
              <a:defRPr sz="1600" b="1"/>
            </a:lvl1pPr>
            <a:lvl2pPr marL="631825" indent="-273050">
              <a:lnSpc>
                <a:spcPct val="100000"/>
              </a:lnSpc>
              <a:spcBef>
                <a:spcPts val="0"/>
              </a:spcBef>
              <a:spcAft>
                <a:spcPts val="1200"/>
              </a:spcAft>
              <a:buFont typeface="+mj-lt"/>
              <a:buAutoNum type="alphaLcParenR"/>
              <a:defRPr sz="1600"/>
            </a:lvl2pPr>
          </a:lstStyle>
          <a:p>
            <a:pPr lvl="0"/>
            <a:r>
              <a:rPr lang="fr-FR"/>
              <a:t>Modifier les styles du texte du masque</a:t>
            </a:r>
          </a:p>
          <a:p>
            <a:pPr lvl="1"/>
            <a:r>
              <a:rPr lang="fr-FR"/>
              <a:t>Deuxième niveau</a:t>
            </a:r>
          </a:p>
        </p:txBody>
      </p:sp>
    </p:spTree>
    <p:extLst>
      <p:ext uri="{BB962C8B-B14F-4D97-AF65-F5344CB8AC3E}">
        <p14:creationId xmlns:p14="http://schemas.microsoft.com/office/powerpoint/2010/main" val="3831057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1D3984-2222-C870-FFB1-2893A65863F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A8780CA-461E-AC2E-0B8B-0CC482E87E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3D50666-28C1-238F-5C4F-61C0259205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7CFF1A4-D0C1-C2D5-E589-D4428AE2B726}"/>
              </a:ext>
            </a:extLst>
          </p:cNvPr>
          <p:cNvSpPr>
            <a:spLocks noGrp="1"/>
          </p:cNvSpPr>
          <p:nvPr>
            <p:ph type="dt" sz="half" idx="10"/>
          </p:nvPr>
        </p:nvSpPr>
        <p:spPr/>
        <p:txBody>
          <a:bodyPr/>
          <a:lstStyle/>
          <a:p>
            <a:fld id="{30A8A9CF-35B7-4ABF-956D-8417B9762E53}" type="datetimeFigureOut">
              <a:rPr lang="fr-FR" smtClean="0"/>
              <a:t>18/01/2024</a:t>
            </a:fld>
            <a:endParaRPr lang="fr-FR"/>
          </a:p>
        </p:txBody>
      </p:sp>
      <p:sp>
        <p:nvSpPr>
          <p:cNvPr id="7" name="Espace réservé du numéro de diapositive 6">
            <a:extLst>
              <a:ext uri="{FF2B5EF4-FFF2-40B4-BE49-F238E27FC236}">
                <a16:creationId xmlns:a16="http://schemas.microsoft.com/office/drawing/2014/main" id="{0A520D30-18EB-C16A-01F1-FB5206DB7324}"/>
              </a:ext>
            </a:extLst>
          </p:cNvPr>
          <p:cNvSpPr>
            <a:spLocks noGrp="1"/>
          </p:cNvSpPr>
          <p:nvPr>
            <p:ph type="sldNum" sz="quarter" idx="12"/>
          </p:nvPr>
        </p:nvSpPr>
        <p:spPr/>
        <p:txBody>
          <a:bodyPr/>
          <a:lstStyle/>
          <a:p>
            <a:fld id="{DCE8C4B6-CC7D-4FAF-97DF-69A4FD97BD5B}" type="slidenum">
              <a:rPr lang="fr-FR" smtClean="0"/>
              <a:t>‹N°›</a:t>
            </a:fld>
            <a:endParaRPr lang="fr-FR"/>
          </a:p>
        </p:txBody>
      </p:sp>
      <p:sp>
        <p:nvSpPr>
          <p:cNvPr id="8" name="Espace réservé du pied de page 4">
            <a:extLst>
              <a:ext uri="{FF2B5EF4-FFF2-40B4-BE49-F238E27FC236}">
                <a16:creationId xmlns:a16="http://schemas.microsoft.com/office/drawing/2014/main" id="{192F0C8D-15CE-7ECE-B97A-31B3471BF405}"/>
              </a:ext>
            </a:extLst>
          </p:cNvPr>
          <p:cNvSpPr>
            <a:spLocks noGrp="1"/>
          </p:cNvSpPr>
          <p:nvPr>
            <p:ph type="ftr" sz="quarter" idx="11"/>
          </p:nvPr>
        </p:nvSpPr>
        <p:spPr>
          <a:xfrm>
            <a:off x="4038600" y="6356350"/>
            <a:ext cx="4114800" cy="365125"/>
          </a:xfrm>
        </p:spPr>
        <p:txBody>
          <a:bodyPr/>
          <a:lstStyle/>
          <a:p>
            <a:r>
              <a:rPr lang="fr-FR" dirty="0"/>
              <a:t>Présentation ADEME</a:t>
            </a:r>
          </a:p>
        </p:txBody>
      </p:sp>
    </p:spTree>
    <p:extLst>
      <p:ext uri="{BB962C8B-B14F-4D97-AF65-F5344CB8AC3E}">
        <p14:creationId xmlns:p14="http://schemas.microsoft.com/office/powerpoint/2010/main" val="2931266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45EE78-CE83-4EDE-41E2-7A5E36E7115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A19D399-97B0-A59B-D210-1E99D1A7463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EAE12D-6709-8209-91E2-1F6E97B17707}"/>
              </a:ext>
            </a:extLst>
          </p:cNvPr>
          <p:cNvSpPr>
            <a:spLocks noGrp="1"/>
          </p:cNvSpPr>
          <p:nvPr>
            <p:ph type="dt" sz="half" idx="10"/>
          </p:nvPr>
        </p:nvSpPr>
        <p:spPr/>
        <p:txBody>
          <a:bodyPr/>
          <a:lstStyle/>
          <a:p>
            <a:fld id="{30A8A9CF-35B7-4ABF-956D-8417B9762E53}" type="datetimeFigureOut">
              <a:rPr lang="fr-FR" smtClean="0"/>
              <a:t>18/01/2024</a:t>
            </a:fld>
            <a:endParaRPr lang="fr-FR"/>
          </a:p>
        </p:txBody>
      </p:sp>
      <p:sp>
        <p:nvSpPr>
          <p:cNvPr id="6" name="Espace réservé du numéro de diapositive 5">
            <a:extLst>
              <a:ext uri="{FF2B5EF4-FFF2-40B4-BE49-F238E27FC236}">
                <a16:creationId xmlns:a16="http://schemas.microsoft.com/office/drawing/2014/main" id="{53268694-DF4B-9CE7-F87F-405EECAFEF78}"/>
              </a:ext>
            </a:extLst>
          </p:cNvPr>
          <p:cNvSpPr>
            <a:spLocks noGrp="1"/>
          </p:cNvSpPr>
          <p:nvPr>
            <p:ph type="sldNum" sz="quarter" idx="12"/>
          </p:nvPr>
        </p:nvSpPr>
        <p:spPr/>
        <p:txBody>
          <a:bodyPr/>
          <a:lstStyle/>
          <a:p>
            <a:fld id="{DCE8C4B6-CC7D-4FAF-97DF-69A4FD97BD5B}" type="slidenum">
              <a:rPr lang="fr-FR" smtClean="0"/>
              <a:t>‹N°›</a:t>
            </a:fld>
            <a:endParaRPr lang="fr-FR"/>
          </a:p>
        </p:txBody>
      </p:sp>
      <p:sp>
        <p:nvSpPr>
          <p:cNvPr id="7" name="Espace réservé du pied de page 4">
            <a:extLst>
              <a:ext uri="{FF2B5EF4-FFF2-40B4-BE49-F238E27FC236}">
                <a16:creationId xmlns:a16="http://schemas.microsoft.com/office/drawing/2014/main" id="{67F26EDD-F320-108C-E091-90759F16AD44}"/>
              </a:ext>
            </a:extLst>
          </p:cNvPr>
          <p:cNvSpPr>
            <a:spLocks noGrp="1"/>
          </p:cNvSpPr>
          <p:nvPr>
            <p:ph type="ftr" sz="quarter" idx="11"/>
          </p:nvPr>
        </p:nvSpPr>
        <p:spPr>
          <a:xfrm>
            <a:off x="4038600" y="6356350"/>
            <a:ext cx="4114800" cy="365125"/>
          </a:xfrm>
        </p:spPr>
        <p:txBody>
          <a:bodyPr/>
          <a:lstStyle/>
          <a:p>
            <a:r>
              <a:rPr lang="fr-FR" dirty="0"/>
              <a:t>Présentation ADEME</a:t>
            </a:r>
          </a:p>
        </p:txBody>
      </p:sp>
    </p:spTree>
    <p:extLst>
      <p:ext uri="{BB962C8B-B14F-4D97-AF65-F5344CB8AC3E}">
        <p14:creationId xmlns:p14="http://schemas.microsoft.com/office/powerpoint/2010/main" val="3123022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477B5FC-A16F-346A-75B6-06CEF154D65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38D8030-DB63-91F1-1BBF-407BEF5C254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5DF4B34-F854-30CE-4CCE-F2741D71096A}"/>
              </a:ext>
            </a:extLst>
          </p:cNvPr>
          <p:cNvSpPr>
            <a:spLocks noGrp="1"/>
          </p:cNvSpPr>
          <p:nvPr>
            <p:ph type="dt" sz="half" idx="10"/>
          </p:nvPr>
        </p:nvSpPr>
        <p:spPr/>
        <p:txBody>
          <a:bodyPr/>
          <a:lstStyle/>
          <a:p>
            <a:fld id="{30A8A9CF-35B7-4ABF-956D-8417B9762E53}" type="datetimeFigureOut">
              <a:rPr lang="fr-FR" smtClean="0"/>
              <a:t>18/01/2024</a:t>
            </a:fld>
            <a:endParaRPr lang="fr-FR"/>
          </a:p>
        </p:txBody>
      </p:sp>
      <p:sp>
        <p:nvSpPr>
          <p:cNvPr id="6" name="Espace réservé du numéro de diapositive 5">
            <a:extLst>
              <a:ext uri="{FF2B5EF4-FFF2-40B4-BE49-F238E27FC236}">
                <a16:creationId xmlns:a16="http://schemas.microsoft.com/office/drawing/2014/main" id="{E5812427-3D05-ABD3-6CC0-EA1DD8F3D222}"/>
              </a:ext>
            </a:extLst>
          </p:cNvPr>
          <p:cNvSpPr>
            <a:spLocks noGrp="1"/>
          </p:cNvSpPr>
          <p:nvPr>
            <p:ph type="sldNum" sz="quarter" idx="12"/>
          </p:nvPr>
        </p:nvSpPr>
        <p:spPr/>
        <p:txBody>
          <a:bodyPr/>
          <a:lstStyle/>
          <a:p>
            <a:fld id="{DCE8C4B6-CC7D-4FAF-97DF-69A4FD97BD5B}" type="slidenum">
              <a:rPr lang="fr-FR" smtClean="0"/>
              <a:t>‹N°›</a:t>
            </a:fld>
            <a:endParaRPr lang="fr-FR"/>
          </a:p>
        </p:txBody>
      </p:sp>
      <p:sp>
        <p:nvSpPr>
          <p:cNvPr id="8" name="Espace réservé du pied de page 4">
            <a:extLst>
              <a:ext uri="{FF2B5EF4-FFF2-40B4-BE49-F238E27FC236}">
                <a16:creationId xmlns:a16="http://schemas.microsoft.com/office/drawing/2014/main" id="{CA538AB2-4075-C580-5CE1-34D4633C3313}"/>
              </a:ext>
            </a:extLst>
          </p:cNvPr>
          <p:cNvSpPr>
            <a:spLocks noGrp="1"/>
          </p:cNvSpPr>
          <p:nvPr>
            <p:ph type="ftr" sz="quarter" idx="11"/>
          </p:nvPr>
        </p:nvSpPr>
        <p:spPr>
          <a:xfrm>
            <a:off x="4038600" y="6356350"/>
            <a:ext cx="4114800" cy="365125"/>
          </a:xfrm>
        </p:spPr>
        <p:txBody>
          <a:bodyPr/>
          <a:lstStyle/>
          <a:p>
            <a:r>
              <a:rPr lang="fr-FR" dirty="0"/>
              <a:t>Présentation ADEME</a:t>
            </a:r>
          </a:p>
        </p:txBody>
      </p:sp>
    </p:spTree>
    <p:extLst>
      <p:ext uri="{BB962C8B-B14F-4D97-AF65-F5344CB8AC3E}">
        <p14:creationId xmlns:p14="http://schemas.microsoft.com/office/powerpoint/2010/main" val="2563002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lide contenus 1 colonn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593A3-12EC-4325-949A-8513F8EDA465}"/>
              </a:ext>
            </a:extLst>
          </p:cNvPr>
          <p:cNvSpPr>
            <a:spLocks noGrp="1"/>
          </p:cNvSpPr>
          <p:nvPr>
            <p:ph type="title"/>
          </p:nvPr>
        </p:nvSpPr>
        <p:spPr>
          <a:xfrm>
            <a:off x="401542" y="770447"/>
            <a:ext cx="11388916" cy="1325563"/>
          </a:xfrm>
        </p:spPr>
        <p:txBody>
          <a:bodyPr anchor="b">
            <a:normAutofit/>
          </a:bodyPr>
          <a:lstStyle>
            <a:lvl1pPr>
              <a:defRPr sz="3200"/>
            </a:lvl1pPr>
          </a:lstStyle>
          <a:p>
            <a:r>
              <a:rPr lang="fr-FR"/>
              <a:t>Modifiez le style du titre</a:t>
            </a:r>
            <a:endParaRPr lang="fr-FR" dirty="0"/>
          </a:p>
        </p:txBody>
      </p:sp>
      <p:sp>
        <p:nvSpPr>
          <p:cNvPr id="7" name="Espace réservé du numéro de diapositive 6">
            <a:extLst>
              <a:ext uri="{FF2B5EF4-FFF2-40B4-BE49-F238E27FC236}">
                <a16:creationId xmlns:a16="http://schemas.microsoft.com/office/drawing/2014/main" id="{A918D5BC-FCAD-4EC5-845A-FC6AE6B6F6FA}"/>
              </a:ext>
            </a:extLst>
          </p:cNvPr>
          <p:cNvSpPr>
            <a:spLocks noGrp="1"/>
          </p:cNvSpPr>
          <p:nvPr>
            <p:ph type="sldNum" sz="quarter" idx="12"/>
          </p:nvPr>
        </p:nvSpPr>
        <p:spPr/>
        <p:txBody>
          <a:bodyPr/>
          <a:lstStyle/>
          <a:p>
            <a:fld id="{07C99ADF-20A6-40EF-AAB9-F326D6E12C60}" type="slidenum">
              <a:rPr lang="fr-FR" smtClean="0"/>
              <a:t>‹N°›</a:t>
            </a:fld>
            <a:endParaRPr lang="fr-FR"/>
          </a:p>
        </p:txBody>
      </p:sp>
      <p:pic>
        <p:nvPicPr>
          <p:cNvPr id="11" name="Image 10">
            <a:extLst>
              <a:ext uri="{FF2B5EF4-FFF2-40B4-BE49-F238E27FC236}">
                <a16:creationId xmlns:a16="http://schemas.microsoft.com/office/drawing/2014/main" id="{F12E4D51-273F-4CF5-A494-DA7F6D877F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5997" y="130728"/>
            <a:ext cx="716272" cy="648955"/>
          </a:xfrm>
          <a:prstGeom prst="rect">
            <a:avLst/>
          </a:prstGeom>
        </p:spPr>
      </p:pic>
      <p:pic>
        <p:nvPicPr>
          <p:cNvPr id="12" name="Graphique 11">
            <a:extLst>
              <a:ext uri="{FF2B5EF4-FFF2-40B4-BE49-F238E27FC236}">
                <a16:creationId xmlns:a16="http://schemas.microsoft.com/office/drawing/2014/main" id="{83C2AF93-B225-409D-B1B8-E11CCA64918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2620" y="159014"/>
            <a:ext cx="518634" cy="591425"/>
          </a:xfrm>
          <a:prstGeom prst="rect">
            <a:avLst/>
          </a:prstGeom>
        </p:spPr>
      </p:pic>
      <p:cxnSp>
        <p:nvCxnSpPr>
          <p:cNvPr id="13" name="Connecteur droit 12">
            <a:extLst>
              <a:ext uri="{FF2B5EF4-FFF2-40B4-BE49-F238E27FC236}">
                <a16:creationId xmlns:a16="http://schemas.microsoft.com/office/drawing/2014/main" id="{CCE161EE-D5F0-4BBD-82F6-648AAE2CA275}"/>
              </a:ext>
            </a:extLst>
          </p:cNvPr>
          <p:cNvCxnSpPr>
            <a:cxnSpLocks/>
          </p:cNvCxnSpPr>
          <p:nvPr userDrawn="1"/>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space réservé du contenu 5">
            <a:extLst>
              <a:ext uri="{FF2B5EF4-FFF2-40B4-BE49-F238E27FC236}">
                <a16:creationId xmlns:a16="http://schemas.microsoft.com/office/drawing/2014/main" id="{C65D261E-2C4A-4979-B86B-4100D57BB9B4}"/>
              </a:ext>
            </a:extLst>
          </p:cNvPr>
          <p:cNvSpPr>
            <a:spLocks noGrp="1"/>
          </p:cNvSpPr>
          <p:nvPr>
            <p:ph sz="quarter" idx="4"/>
          </p:nvPr>
        </p:nvSpPr>
        <p:spPr>
          <a:xfrm>
            <a:off x="401541" y="2392078"/>
            <a:ext cx="11388916" cy="3422568"/>
          </a:xfrm>
        </p:spPr>
        <p:txBody>
          <a:bodyPr/>
          <a:lstStyle>
            <a:lvl1pPr marL="0" indent="0">
              <a:lnSpc>
                <a:spcPct val="100000"/>
              </a:lnSpc>
              <a:spcBef>
                <a:spcPts val="0"/>
              </a:spcBef>
              <a:spcAft>
                <a:spcPts val="1200"/>
              </a:spcAft>
              <a:buFont typeface="+mj-lt"/>
              <a:buNone/>
              <a:defRPr sz="16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
        <p:nvSpPr>
          <p:cNvPr id="14" name="Espace réservé du contenu 5">
            <a:extLst>
              <a:ext uri="{FF2B5EF4-FFF2-40B4-BE49-F238E27FC236}">
                <a16:creationId xmlns:a16="http://schemas.microsoft.com/office/drawing/2014/main" id="{F4446820-0AA1-4B7F-9CDE-D21DCFF984C4}"/>
              </a:ext>
            </a:extLst>
          </p:cNvPr>
          <p:cNvSpPr>
            <a:spLocks noGrp="1"/>
          </p:cNvSpPr>
          <p:nvPr>
            <p:ph sz="quarter" idx="15"/>
          </p:nvPr>
        </p:nvSpPr>
        <p:spPr>
          <a:xfrm>
            <a:off x="9042400" y="147785"/>
            <a:ext cx="2736396" cy="539538"/>
          </a:xfrm>
        </p:spPr>
        <p:txBody>
          <a:bodyPr>
            <a:normAutofit/>
          </a:bodyPr>
          <a:lstStyle>
            <a:lvl1pPr marL="0" indent="0" algn="r">
              <a:lnSpc>
                <a:spcPct val="100000"/>
              </a:lnSpc>
              <a:spcBef>
                <a:spcPts val="0"/>
              </a:spcBef>
              <a:spcAft>
                <a:spcPts val="0"/>
              </a:spcAft>
              <a:buFont typeface="+mj-lt"/>
              <a:buNone/>
              <a:defRPr sz="11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
        <p:nvSpPr>
          <p:cNvPr id="15" name="Espace réservé de la date 3">
            <a:extLst>
              <a:ext uri="{FF2B5EF4-FFF2-40B4-BE49-F238E27FC236}">
                <a16:creationId xmlns:a16="http://schemas.microsoft.com/office/drawing/2014/main" id="{27C75264-4945-CCAF-FE95-FC7A870F12F3}"/>
              </a:ext>
            </a:extLst>
          </p:cNvPr>
          <p:cNvSpPr>
            <a:spLocks noGrp="1"/>
          </p:cNvSpPr>
          <p:nvPr>
            <p:ph type="dt" sz="half" idx="10"/>
          </p:nvPr>
        </p:nvSpPr>
        <p:spPr>
          <a:xfrm>
            <a:off x="838200" y="6356350"/>
            <a:ext cx="2743200" cy="365125"/>
          </a:xfrm>
        </p:spPr>
        <p:txBody>
          <a:bodyPr/>
          <a:lstStyle/>
          <a:p>
            <a:fld id="{30A8A9CF-35B7-4ABF-956D-8417B9762E53}" type="datetimeFigureOut">
              <a:rPr lang="fr-FR" smtClean="0"/>
              <a:t>18/01/2024</a:t>
            </a:fld>
            <a:endParaRPr lang="fr-FR"/>
          </a:p>
        </p:txBody>
      </p:sp>
      <p:sp>
        <p:nvSpPr>
          <p:cNvPr id="16" name="Espace réservé du pied de page 4">
            <a:extLst>
              <a:ext uri="{FF2B5EF4-FFF2-40B4-BE49-F238E27FC236}">
                <a16:creationId xmlns:a16="http://schemas.microsoft.com/office/drawing/2014/main" id="{CD0A642F-6254-6B06-EC90-668CD37EA77B}"/>
              </a:ext>
            </a:extLst>
          </p:cNvPr>
          <p:cNvSpPr>
            <a:spLocks noGrp="1"/>
          </p:cNvSpPr>
          <p:nvPr>
            <p:ph type="ftr" sz="quarter" idx="11"/>
          </p:nvPr>
        </p:nvSpPr>
        <p:spPr>
          <a:xfrm>
            <a:off x="4038600" y="6356350"/>
            <a:ext cx="4114800" cy="365125"/>
          </a:xfrm>
        </p:spPr>
        <p:txBody>
          <a:bodyPr/>
          <a:lstStyle/>
          <a:p>
            <a:r>
              <a:rPr lang="fr-FR" dirty="0"/>
              <a:t>Présentation ADEME</a:t>
            </a:r>
          </a:p>
        </p:txBody>
      </p:sp>
    </p:spTree>
    <p:extLst>
      <p:ext uri="{BB962C8B-B14F-4D97-AF65-F5344CB8AC3E}">
        <p14:creationId xmlns:p14="http://schemas.microsoft.com/office/powerpoint/2010/main" val="24767250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ntercalaire parti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73931D-BCE5-4DD6-837E-9093D81A36E0}"/>
              </a:ext>
            </a:extLst>
          </p:cNvPr>
          <p:cNvSpPr>
            <a:spLocks noGrp="1"/>
          </p:cNvSpPr>
          <p:nvPr>
            <p:ph type="title"/>
          </p:nvPr>
        </p:nvSpPr>
        <p:spPr>
          <a:xfrm>
            <a:off x="401542" y="2766218"/>
            <a:ext cx="11388916" cy="1325563"/>
          </a:xfrm>
        </p:spPr>
        <p:txBody>
          <a:bodyPr/>
          <a:lstStyle/>
          <a:p>
            <a:r>
              <a:rPr lang="fr-FR"/>
              <a:t>Modifiez le style du titre</a:t>
            </a:r>
          </a:p>
        </p:txBody>
      </p:sp>
      <p:sp>
        <p:nvSpPr>
          <p:cNvPr id="6" name="Espace réservé du numéro de diapositive 5">
            <a:extLst>
              <a:ext uri="{FF2B5EF4-FFF2-40B4-BE49-F238E27FC236}">
                <a16:creationId xmlns:a16="http://schemas.microsoft.com/office/drawing/2014/main" id="{3710B1E8-C169-4C55-A825-20052736CA23}"/>
              </a:ext>
            </a:extLst>
          </p:cNvPr>
          <p:cNvSpPr>
            <a:spLocks noGrp="1"/>
          </p:cNvSpPr>
          <p:nvPr>
            <p:ph type="sldNum" sz="quarter" idx="12"/>
          </p:nvPr>
        </p:nvSpPr>
        <p:spPr/>
        <p:txBody>
          <a:bodyPr/>
          <a:lstStyle/>
          <a:p>
            <a:fld id="{07C99ADF-20A6-40EF-AAB9-F326D6E12C60}" type="slidenum">
              <a:rPr lang="fr-FR" smtClean="0"/>
              <a:t>‹N°›</a:t>
            </a:fld>
            <a:endParaRPr lang="fr-FR"/>
          </a:p>
        </p:txBody>
      </p:sp>
      <p:pic>
        <p:nvPicPr>
          <p:cNvPr id="10" name="Image 9">
            <a:extLst>
              <a:ext uri="{FF2B5EF4-FFF2-40B4-BE49-F238E27FC236}">
                <a16:creationId xmlns:a16="http://schemas.microsoft.com/office/drawing/2014/main" id="{DE228966-DD17-49F9-B9BC-484B5A4B39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997" y="130728"/>
            <a:ext cx="716272" cy="648955"/>
          </a:xfrm>
          <a:prstGeom prst="rect">
            <a:avLst/>
          </a:prstGeom>
        </p:spPr>
      </p:pic>
      <p:pic>
        <p:nvPicPr>
          <p:cNvPr id="11" name="Graphique 10">
            <a:extLst>
              <a:ext uri="{FF2B5EF4-FFF2-40B4-BE49-F238E27FC236}">
                <a16:creationId xmlns:a16="http://schemas.microsoft.com/office/drawing/2014/main" id="{CC795930-16B5-40AC-A53B-DB23FCE08B2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92620" y="159014"/>
            <a:ext cx="518634" cy="591425"/>
          </a:xfrm>
          <a:prstGeom prst="rect">
            <a:avLst/>
          </a:prstGeom>
        </p:spPr>
      </p:pic>
      <p:cxnSp>
        <p:nvCxnSpPr>
          <p:cNvPr id="13" name="Connecteur droit 12">
            <a:extLst>
              <a:ext uri="{FF2B5EF4-FFF2-40B4-BE49-F238E27FC236}">
                <a16:creationId xmlns:a16="http://schemas.microsoft.com/office/drawing/2014/main" id="{C7F1165D-0DBB-4343-96DD-6E8FA9F6076A}"/>
              </a:ext>
            </a:extLst>
          </p:cNvPr>
          <p:cNvCxnSpPr>
            <a:cxnSpLocks/>
          </p:cNvCxnSpPr>
          <p:nvPr userDrawn="1"/>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Espace réservé pour une image  13">
            <a:extLst>
              <a:ext uri="{FF2B5EF4-FFF2-40B4-BE49-F238E27FC236}">
                <a16:creationId xmlns:a16="http://schemas.microsoft.com/office/drawing/2014/main" id="{B0B57733-763C-45E9-9A99-1B7E912A7B88}"/>
              </a:ext>
            </a:extLst>
          </p:cNvPr>
          <p:cNvSpPr>
            <a:spLocks noGrp="1"/>
          </p:cNvSpPr>
          <p:nvPr>
            <p:ph type="pic" sz="quarter" idx="13"/>
          </p:nvPr>
        </p:nvSpPr>
        <p:spPr>
          <a:xfrm>
            <a:off x="1" y="969963"/>
            <a:ext cx="12192000" cy="5356225"/>
          </a:xfrm>
        </p:spPr>
        <p:txBody>
          <a:bodyPr/>
          <a:lstStyle/>
          <a:p>
            <a:r>
              <a:rPr lang="fr-FR"/>
              <a:t>Cliquez sur l'icône pour ajouter une image</a:t>
            </a:r>
            <a:endParaRPr lang="fr-FR" dirty="0"/>
          </a:p>
        </p:txBody>
      </p:sp>
    </p:spTree>
    <p:extLst>
      <p:ext uri="{BB962C8B-B14F-4D97-AF65-F5344CB8AC3E}">
        <p14:creationId xmlns:p14="http://schemas.microsoft.com/office/powerpoint/2010/main" val="2186271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lide contenus 2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593A3-12EC-4325-949A-8513F8EDA465}"/>
              </a:ext>
            </a:extLst>
          </p:cNvPr>
          <p:cNvSpPr>
            <a:spLocks noGrp="1"/>
          </p:cNvSpPr>
          <p:nvPr>
            <p:ph type="title"/>
          </p:nvPr>
        </p:nvSpPr>
        <p:spPr>
          <a:xfrm>
            <a:off x="401542" y="770447"/>
            <a:ext cx="11388916" cy="1325563"/>
          </a:xfrm>
        </p:spPr>
        <p:txBody>
          <a:bodyPr anchor="b">
            <a:normAutofit/>
          </a:bodyPr>
          <a:lstStyle>
            <a:lvl1pPr>
              <a:defRPr sz="3200"/>
            </a:lvl1pPr>
          </a:lstStyle>
          <a:p>
            <a:r>
              <a:rPr lang="fr-FR"/>
              <a:t>Modifiez le style du titre</a:t>
            </a:r>
            <a:endParaRPr lang="fr-FR" dirty="0"/>
          </a:p>
        </p:txBody>
      </p:sp>
      <p:sp>
        <p:nvSpPr>
          <p:cNvPr id="7" name="Espace réservé du numéro de diapositive 6">
            <a:extLst>
              <a:ext uri="{FF2B5EF4-FFF2-40B4-BE49-F238E27FC236}">
                <a16:creationId xmlns:a16="http://schemas.microsoft.com/office/drawing/2014/main" id="{A918D5BC-FCAD-4EC5-845A-FC6AE6B6F6FA}"/>
              </a:ext>
            </a:extLst>
          </p:cNvPr>
          <p:cNvSpPr>
            <a:spLocks noGrp="1"/>
          </p:cNvSpPr>
          <p:nvPr>
            <p:ph type="sldNum" sz="quarter" idx="12"/>
          </p:nvPr>
        </p:nvSpPr>
        <p:spPr/>
        <p:txBody>
          <a:bodyPr/>
          <a:lstStyle/>
          <a:p>
            <a:fld id="{07C99ADF-20A6-40EF-AAB9-F326D6E12C60}" type="slidenum">
              <a:rPr lang="fr-FR" smtClean="0"/>
              <a:t>‹N°›</a:t>
            </a:fld>
            <a:endParaRPr lang="fr-FR"/>
          </a:p>
        </p:txBody>
      </p:sp>
      <p:pic>
        <p:nvPicPr>
          <p:cNvPr id="11" name="Image 10">
            <a:extLst>
              <a:ext uri="{FF2B5EF4-FFF2-40B4-BE49-F238E27FC236}">
                <a16:creationId xmlns:a16="http://schemas.microsoft.com/office/drawing/2014/main" id="{F12E4D51-273F-4CF5-A494-DA7F6D877F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997" y="130728"/>
            <a:ext cx="716272" cy="648955"/>
          </a:xfrm>
          <a:prstGeom prst="rect">
            <a:avLst/>
          </a:prstGeom>
        </p:spPr>
      </p:pic>
      <p:pic>
        <p:nvPicPr>
          <p:cNvPr id="12" name="Graphique 11">
            <a:extLst>
              <a:ext uri="{FF2B5EF4-FFF2-40B4-BE49-F238E27FC236}">
                <a16:creationId xmlns:a16="http://schemas.microsoft.com/office/drawing/2014/main" id="{83C2AF93-B225-409D-B1B8-E11CCA64918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92620" y="159014"/>
            <a:ext cx="518634" cy="591425"/>
          </a:xfrm>
          <a:prstGeom prst="rect">
            <a:avLst/>
          </a:prstGeom>
        </p:spPr>
      </p:pic>
      <p:cxnSp>
        <p:nvCxnSpPr>
          <p:cNvPr id="13" name="Connecteur droit 12">
            <a:extLst>
              <a:ext uri="{FF2B5EF4-FFF2-40B4-BE49-F238E27FC236}">
                <a16:creationId xmlns:a16="http://schemas.microsoft.com/office/drawing/2014/main" id="{CCE161EE-D5F0-4BBD-82F6-648AAE2CA275}"/>
              </a:ext>
            </a:extLst>
          </p:cNvPr>
          <p:cNvCxnSpPr>
            <a:cxnSpLocks/>
          </p:cNvCxnSpPr>
          <p:nvPr userDrawn="1"/>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space réservé du contenu 5">
            <a:extLst>
              <a:ext uri="{FF2B5EF4-FFF2-40B4-BE49-F238E27FC236}">
                <a16:creationId xmlns:a16="http://schemas.microsoft.com/office/drawing/2014/main" id="{C65D261E-2C4A-4979-B86B-4100D57BB9B4}"/>
              </a:ext>
            </a:extLst>
          </p:cNvPr>
          <p:cNvSpPr>
            <a:spLocks noGrp="1"/>
          </p:cNvSpPr>
          <p:nvPr>
            <p:ph sz="quarter" idx="4"/>
          </p:nvPr>
        </p:nvSpPr>
        <p:spPr>
          <a:xfrm>
            <a:off x="401541" y="2392078"/>
            <a:ext cx="5528204" cy="3422568"/>
          </a:xfrm>
        </p:spPr>
        <p:txBody>
          <a:bodyPr/>
          <a:lstStyle>
            <a:lvl1pPr marL="0" indent="0">
              <a:lnSpc>
                <a:spcPct val="100000"/>
              </a:lnSpc>
              <a:spcBef>
                <a:spcPts val="0"/>
              </a:spcBef>
              <a:spcAft>
                <a:spcPts val="1200"/>
              </a:spcAft>
              <a:buFont typeface="+mj-lt"/>
              <a:buNone/>
              <a:defRPr sz="16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
        <p:nvSpPr>
          <p:cNvPr id="20" name="Espace réservé du contenu 5">
            <a:extLst>
              <a:ext uri="{FF2B5EF4-FFF2-40B4-BE49-F238E27FC236}">
                <a16:creationId xmlns:a16="http://schemas.microsoft.com/office/drawing/2014/main" id="{CD79B451-1AFF-4E01-A5EB-F3F70D1E7775}"/>
              </a:ext>
            </a:extLst>
          </p:cNvPr>
          <p:cNvSpPr>
            <a:spLocks noGrp="1"/>
          </p:cNvSpPr>
          <p:nvPr>
            <p:ph sz="quarter" idx="13"/>
          </p:nvPr>
        </p:nvSpPr>
        <p:spPr>
          <a:xfrm>
            <a:off x="6262258" y="2392078"/>
            <a:ext cx="5528204" cy="3422568"/>
          </a:xfrm>
        </p:spPr>
        <p:txBody>
          <a:bodyPr/>
          <a:lstStyle>
            <a:lvl1pPr marL="0" indent="0">
              <a:lnSpc>
                <a:spcPct val="100000"/>
              </a:lnSpc>
              <a:spcBef>
                <a:spcPts val="0"/>
              </a:spcBef>
              <a:spcAft>
                <a:spcPts val="1200"/>
              </a:spcAft>
              <a:buFont typeface="+mj-lt"/>
              <a:buNone/>
              <a:defRPr sz="16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
        <p:nvSpPr>
          <p:cNvPr id="14" name="Espace réservé du contenu 5">
            <a:extLst>
              <a:ext uri="{FF2B5EF4-FFF2-40B4-BE49-F238E27FC236}">
                <a16:creationId xmlns:a16="http://schemas.microsoft.com/office/drawing/2014/main" id="{CB1A86F2-2898-4FF9-BBB1-4866847F538C}"/>
              </a:ext>
            </a:extLst>
          </p:cNvPr>
          <p:cNvSpPr>
            <a:spLocks noGrp="1"/>
          </p:cNvSpPr>
          <p:nvPr>
            <p:ph sz="quarter" idx="15"/>
          </p:nvPr>
        </p:nvSpPr>
        <p:spPr>
          <a:xfrm>
            <a:off x="9042400" y="147785"/>
            <a:ext cx="2736396" cy="539538"/>
          </a:xfrm>
        </p:spPr>
        <p:txBody>
          <a:bodyPr>
            <a:normAutofit/>
          </a:bodyPr>
          <a:lstStyle>
            <a:lvl1pPr marL="0" indent="0" algn="r">
              <a:lnSpc>
                <a:spcPct val="100000"/>
              </a:lnSpc>
              <a:spcBef>
                <a:spcPts val="0"/>
              </a:spcBef>
              <a:spcAft>
                <a:spcPts val="0"/>
              </a:spcAft>
              <a:buFont typeface="+mj-lt"/>
              <a:buNone/>
              <a:defRPr sz="11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Tree>
    <p:extLst>
      <p:ext uri="{BB962C8B-B14F-4D97-AF65-F5344CB8AC3E}">
        <p14:creationId xmlns:p14="http://schemas.microsoft.com/office/powerpoint/2010/main" val="2592082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lide contenus 1 colonne vi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593A3-12EC-4325-949A-8513F8EDA465}"/>
              </a:ext>
            </a:extLst>
          </p:cNvPr>
          <p:cNvSpPr>
            <a:spLocks noGrp="1"/>
          </p:cNvSpPr>
          <p:nvPr>
            <p:ph type="title"/>
          </p:nvPr>
        </p:nvSpPr>
        <p:spPr>
          <a:xfrm>
            <a:off x="401542" y="770447"/>
            <a:ext cx="11388916" cy="1325563"/>
          </a:xfrm>
        </p:spPr>
        <p:txBody>
          <a:bodyPr anchor="b">
            <a:normAutofit/>
          </a:bodyPr>
          <a:lstStyle>
            <a:lvl1pPr>
              <a:defRPr sz="3200"/>
            </a:lvl1pPr>
          </a:lstStyle>
          <a:p>
            <a:r>
              <a:rPr lang="fr-FR"/>
              <a:t>Modifiez le style du titre</a:t>
            </a:r>
            <a:endParaRPr lang="fr-FR" dirty="0"/>
          </a:p>
        </p:txBody>
      </p:sp>
      <p:sp>
        <p:nvSpPr>
          <p:cNvPr id="5" name="Espace réservé de la date 4">
            <a:extLst>
              <a:ext uri="{FF2B5EF4-FFF2-40B4-BE49-F238E27FC236}">
                <a16:creationId xmlns:a16="http://schemas.microsoft.com/office/drawing/2014/main" id="{06459C7A-22DD-4DA0-996C-F27E91BCDD9F}"/>
              </a:ext>
            </a:extLst>
          </p:cNvPr>
          <p:cNvSpPr>
            <a:spLocks noGrp="1"/>
          </p:cNvSpPr>
          <p:nvPr>
            <p:ph type="dt" sz="half" idx="10"/>
          </p:nvPr>
        </p:nvSpPr>
        <p:spPr/>
        <p:txBody>
          <a:bodyPr/>
          <a:lstStyle/>
          <a:p>
            <a:fld id="{3E873AE1-5950-4748-95FC-98A910B14992}" type="datetime1">
              <a:rPr lang="fr-FR" smtClean="0"/>
              <a:t>18/01/2024</a:t>
            </a:fld>
            <a:endParaRPr lang="fr-FR"/>
          </a:p>
        </p:txBody>
      </p:sp>
      <p:sp>
        <p:nvSpPr>
          <p:cNvPr id="6" name="Espace réservé du pied de page 5">
            <a:extLst>
              <a:ext uri="{FF2B5EF4-FFF2-40B4-BE49-F238E27FC236}">
                <a16:creationId xmlns:a16="http://schemas.microsoft.com/office/drawing/2014/main" id="{9D0C406E-636A-4D77-BA99-F66CF9467A29}"/>
              </a:ext>
            </a:extLst>
          </p:cNvPr>
          <p:cNvSpPr>
            <a:spLocks noGrp="1"/>
          </p:cNvSpPr>
          <p:nvPr>
            <p:ph type="ftr" sz="quarter" idx="11"/>
          </p:nvPr>
        </p:nvSpPr>
        <p:spPr/>
        <p:txBody>
          <a:bodyPr/>
          <a:lstStyle/>
          <a:p>
            <a:r>
              <a:rPr lang="fr-FR"/>
              <a:t>Intitulé de la direction/service</a:t>
            </a:r>
          </a:p>
        </p:txBody>
      </p:sp>
      <p:sp>
        <p:nvSpPr>
          <p:cNvPr id="7" name="Espace réservé du numéro de diapositive 6">
            <a:extLst>
              <a:ext uri="{FF2B5EF4-FFF2-40B4-BE49-F238E27FC236}">
                <a16:creationId xmlns:a16="http://schemas.microsoft.com/office/drawing/2014/main" id="{A918D5BC-FCAD-4EC5-845A-FC6AE6B6F6FA}"/>
              </a:ext>
            </a:extLst>
          </p:cNvPr>
          <p:cNvSpPr>
            <a:spLocks noGrp="1"/>
          </p:cNvSpPr>
          <p:nvPr>
            <p:ph type="sldNum" sz="quarter" idx="12"/>
          </p:nvPr>
        </p:nvSpPr>
        <p:spPr/>
        <p:txBody>
          <a:bodyPr/>
          <a:lstStyle/>
          <a:p>
            <a:fld id="{07C99ADF-20A6-40EF-AAB9-F326D6E12C60}" type="slidenum">
              <a:rPr lang="fr-FR" smtClean="0"/>
              <a:t>‹N°›</a:t>
            </a:fld>
            <a:endParaRPr lang="fr-FR"/>
          </a:p>
        </p:txBody>
      </p:sp>
      <p:pic>
        <p:nvPicPr>
          <p:cNvPr id="11" name="Image 10">
            <a:extLst>
              <a:ext uri="{FF2B5EF4-FFF2-40B4-BE49-F238E27FC236}">
                <a16:creationId xmlns:a16="http://schemas.microsoft.com/office/drawing/2014/main" id="{F12E4D51-273F-4CF5-A494-DA7F6D877F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5997" y="130728"/>
            <a:ext cx="716272" cy="648955"/>
          </a:xfrm>
          <a:prstGeom prst="rect">
            <a:avLst/>
          </a:prstGeom>
        </p:spPr>
      </p:pic>
      <p:pic>
        <p:nvPicPr>
          <p:cNvPr id="12" name="Graphique 11">
            <a:extLst>
              <a:ext uri="{FF2B5EF4-FFF2-40B4-BE49-F238E27FC236}">
                <a16:creationId xmlns:a16="http://schemas.microsoft.com/office/drawing/2014/main" id="{83C2AF93-B225-409D-B1B8-E11CCA649180}"/>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2620" y="159014"/>
            <a:ext cx="518634" cy="591425"/>
          </a:xfrm>
          <a:prstGeom prst="rect">
            <a:avLst/>
          </a:prstGeom>
        </p:spPr>
      </p:pic>
      <p:cxnSp>
        <p:nvCxnSpPr>
          <p:cNvPr id="13" name="Connecteur droit 12">
            <a:extLst>
              <a:ext uri="{FF2B5EF4-FFF2-40B4-BE49-F238E27FC236}">
                <a16:creationId xmlns:a16="http://schemas.microsoft.com/office/drawing/2014/main" id="{CCE161EE-D5F0-4BBD-82F6-648AAE2CA275}"/>
              </a:ext>
            </a:extLst>
          </p:cNvPr>
          <p:cNvCxnSpPr>
            <a:cxnSpLocks/>
          </p:cNvCxnSpPr>
          <p:nvPr userDrawn="1"/>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space réservé du contenu 5">
            <a:extLst>
              <a:ext uri="{FF2B5EF4-FFF2-40B4-BE49-F238E27FC236}">
                <a16:creationId xmlns:a16="http://schemas.microsoft.com/office/drawing/2014/main" id="{C65D261E-2C4A-4979-B86B-4100D57BB9B4}"/>
              </a:ext>
            </a:extLst>
          </p:cNvPr>
          <p:cNvSpPr>
            <a:spLocks noGrp="1"/>
          </p:cNvSpPr>
          <p:nvPr>
            <p:ph sz="quarter" idx="4"/>
          </p:nvPr>
        </p:nvSpPr>
        <p:spPr>
          <a:xfrm>
            <a:off x="401541" y="2392078"/>
            <a:ext cx="11388916" cy="3422568"/>
          </a:xfrm>
        </p:spPr>
        <p:txBody>
          <a:bodyPr/>
          <a:lstStyle>
            <a:lvl1pPr marL="0" indent="0">
              <a:lnSpc>
                <a:spcPct val="100000"/>
              </a:lnSpc>
              <a:spcBef>
                <a:spcPts val="0"/>
              </a:spcBef>
              <a:spcAft>
                <a:spcPts val="1200"/>
              </a:spcAft>
              <a:buFont typeface="+mj-lt"/>
              <a:buNone/>
              <a:defRPr sz="1600" b="0"/>
            </a:lvl1pPr>
            <a:lvl2pPr marL="358775" indent="0">
              <a:lnSpc>
                <a:spcPct val="100000"/>
              </a:lnSpc>
              <a:spcBef>
                <a:spcPts val="0"/>
              </a:spcBef>
              <a:spcAft>
                <a:spcPts val="1200"/>
              </a:spcAft>
              <a:buFont typeface="+mj-lt"/>
              <a:buNone/>
              <a:defRPr sz="1600"/>
            </a:lvl2pPr>
          </a:lstStyle>
          <a:p>
            <a:pPr lvl="0"/>
            <a:r>
              <a:rPr lang="fr-FR"/>
              <a:t>Cliquez pour modifier les styles du texte du masque</a:t>
            </a:r>
          </a:p>
        </p:txBody>
      </p:sp>
      <p:sp>
        <p:nvSpPr>
          <p:cNvPr id="14" name="Espace réservé du contenu 5">
            <a:extLst>
              <a:ext uri="{FF2B5EF4-FFF2-40B4-BE49-F238E27FC236}">
                <a16:creationId xmlns:a16="http://schemas.microsoft.com/office/drawing/2014/main" id="{F4446820-0AA1-4B7F-9CDE-D21DCFF984C4}"/>
              </a:ext>
            </a:extLst>
          </p:cNvPr>
          <p:cNvSpPr>
            <a:spLocks noGrp="1"/>
          </p:cNvSpPr>
          <p:nvPr>
            <p:ph sz="quarter" idx="15"/>
          </p:nvPr>
        </p:nvSpPr>
        <p:spPr>
          <a:xfrm>
            <a:off x="9042400" y="147785"/>
            <a:ext cx="2736396" cy="539538"/>
          </a:xfrm>
        </p:spPr>
        <p:txBody>
          <a:bodyPr>
            <a:normAutofit/>
          </a:bodyPr>
          <a:lstStyle>
            <a:lvl1pPr marL="0" indent="0" algn="r">
              <a:lnSpc>
                <a:spcPct val="100000"/>
              </a:lnSpc>
              <a:spcBef>
                <a:spcPts val="0"/>
              </a:spcBef>
              <a:spcAft>
                <a:spcPts val="0"/>
              </a:spcAft>
              <a:buFont typeface="+mj-lt"/>
              <a:buNone/>
              <a:defRPr sz="1100" b="0"/>
            </a:lvl1pPr>
            <a:lvl2pPr marL="358775" indent="0">
              <a:lnSpc>
                <a:spcPct val="100000"/>
              </a:lnSpc>
              <a:spcBef>
                <a:spcPts val="0"/>
              </a:spcBef>
              <a:spcAft>
                <a:spcPts val="1200"/>
              </a:spcAft>
              <a:buFont typeface="+mj-lt"/>
              <a:buNone/>
              <a:defRPr sz="1600"/>
            </a:lvl2pPr>
          </a:lstStyle>
          <a:p>
            <a:pPr lvl="0"/>
            <a:r>
              <a:rPr lang="fr-FR"/>
              <a:t>Cliquez pour modifier les styles du texte du masque</a:t>
            </a:r>
          </a:p>
        </p:txBody>
      </p:sp>
    </p:spTree>
    <p:extLst>
      <p:ext uri="{BB962C8B-B14F-4D97-AF65-F5344CB8AC3E}">
        <p14:creationId xmlns:p14="http://schemas.microsoft.com/office/powerpoint/2010/main" val="917816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rcalaire parti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73931D-BCE5-4DD6-837E-9093D81A36E0}"/>
              </a:ext>
            </a:extLst>
          </p:cNvPr>
          <p:cNvSpPr>
            <a:spLocks noGrp="1"/>
          </p:cNvSpPr>
          <p:nvPr>
            <p:ph type="title"/>
          </p:nvPr>
        </p:nvSpPr>
        <p:spPr>
          <a:xfrm>
            <a:off x="401542" y="2766218"/>
            <a:ext cx="11388916" cy="1325563"/>
          </a:xfrm>
        </p:spPr>
        <p:txBody>
          <a:bodyPr/>
          <a:lstStyle/>
          <a:p>
            <a:r>
              <a:rPr lang="fr-FR"/>
              <a:t>Modifiez le style du titre</a:t>
            </a:r>
          </a:p>
        </p:txBody>
      </p:sp>
      <p:sp>
        <p:nvSpPr>
          <p:cNvPr id="6" name="Espace réservé du numéro de diapositive 5">
            <a:extLst>
              <a:ext uri="{FF2B5EF4-FFF2-40B4-BE49-F238E27FC236}">
                <a16:creationId xmlns:a16="http://schemas.microsoft.com/office/drawing/2014/main" id="{3710B1E8-C169-4C55-A825-20052736CA23}"/>
              </a:ext>
            </a:extLst>
          </p:cNvPr>
          <p:cNvSpPr>
            <a:spLocks noGrp="1"/>
          </p:cNvSpPr>
          <p:nvPr>
            <p:ph type="sldNum" sz="quarter" idx="12"/>
          </p:nvPr>
        </p:nvSpPr>
        <p:spPr/>
        <p:txBody>
          <a:bodyPr/>
          <a:lstStyle/>
          <a:p>
            <a:fld id="{07C99ADF-20A6-40EF-AAB9-F326D6E12C60}" type="slidenum">
              <a:rPr lang="fr-FR" smtClean="0"/>
              <a:t>‹N°›</a:t>
            </a:fld>
            <a:endParaRPr lang="fr-FR"/>
          </a:p>
        </p:txBody>
      </p:sp>
      <p:pic>
        <p:nvPicPr>
          <p:cNvPr id="10" name="Image 9">
            <a:extLst>
              <a:ext uri="{FF2B5EF4-FFF2-40B4-BE49-F238E27FC236}">
                <a16:creationId xmlns:a16="http://schemas.microsoft.com/office/drawing/2014/main" id="{DE228966-DD17-49F9-B9BC-484B5A4B39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997" y="130728"/>
            <a:ext cx="716272" cy="648955"/>
          </a:xfrm>
          <a:prstGeom prst="rect">
            <a:avLst/>
          </a:prstGeom>
        </p:spPr>
      </p:pic>
      <p:pic>
        <p:nvPicPr>
          <p:cNvPr id="11" name="Graphique 10">
            <a:extLst>
              <a:ext uri="{FF2B5EF4-FFF2-40B4-BE49-F238E27FC236}">
                <a16:creationId xmlns:a16="http://schemas.microsoft.com/office/drawing/2014/main" id="{CC795930-16B5-40AC-A53B-DB23FCE08B2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92620" y="159014"/>
            <a:ext cx="518634" cy="591425"/>
          </a:xfrm>
          <a:prstGeom prst="rect">
            <a:avLst/>
          </a:prstGeom>
        </p:spPr>
      </p:pic>
      <p:cxnSp>
        <p:nvCxnSpPr>
          <p:cNvPr id="13" name="Connecteur droit 12">
            <a:extLst>
              <a:ext uri="{FF2B5EF4-FFF2-40B4-BE49-F238E27FC236}">
                <a16:creationId xmlns:a16="http://schemas.microsoft.com/office/drawing/2014/main" id="{C7F1165D-0DBB-4343-96DD-6E8FA9F6076A}"/>
              </a:ext>
            </a:extLst>
          </p:cNvPr>
          <p:cNvCxnSpPr>
            <a:cxnSpLocks/>
          </p:cNvCxnSpPr>
          <p:nvPr userDrawn="1"/>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Espace réservé pour une image  13">
            <a:extLst>
              <a:ext uri="{FF2B5EF4-FFF2-40B4-BE49-F238E27FC236}">
                <a16:creationId xmlns:a16="http://schemas.microsoft.com/office/drawing/2014/main" id="{B0B57733-763C-45E9-9A99-1B7E912A7B88}"/>
              </a:ext>
            </a:extLst>
          </p:cNvPr>
          <p:cNvSpPr>
            <a:spLocks noGrp="1"/>
          </p:cNvSpPr>
          <p:nvPr>
            <p:ph type="pic" sz="quarter" idx="13"/>
          </p:nvPr>
        </p:nvSpPr>
        <p:spPr>
          <a:xfrm>
            <a:off x="1" y="969963"/>
            <a:ext cx="12192000" cy="5356225"/>
          </a:xfrm>
        </p:spPr>
        <p:txBody>
          <a:bodyPr/>
          <a:lstStyle/>
          <a:p>
            <a:r>
              <a:rPr lang="fr-FR"/>
              <a:t>Cliquez sur l'icône pour ajouter une image</a:t>
            </a:r>
            <a:endParaRPr lang="fr-FR" dirty="0"/>
          </a:p>
        </p:txBody>
      </p:sp>
    </p:spTree>
    <p:extLst>
      <p:ext uri="{BB962C8B-B14F-4D97-AF65-F5344CB8AC3E}">
        <p14:creationId xmlns:p14="http://schemas.microsoft.com/office/powerpoint/2010/main" val="268717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contenus 1 colonn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593A3-12EC-4325-949A-8513F8EDA465}"/>
              </a:ext>
            </a:extLst>
          </p:cNvPr>
          <p:cNvSpPr>
            <a:spLocks noGrp="1"/>
          </p:cNvSpPr>
          <p:nvPr>
            <p:ph type="title"/>
          </p:nvPr>
        </p:nvSpPr>
        <p:spPr>
          <a:xfrm>
            <a:off x="401542" y="770447"/>
            <a:ext cx="11388916" cy="1325563"/>
          </a:xfrm>
        </p:spPr>
        <p:txBody>
          <a:bodyPr anchor="b">
            <a:normAutofit/>
          </a:bodyPr>
          <a:lstStyle>
            <a:lvl1pPr>
              <a:defRPr sz="3200"/>
            </a:lvl1pPr>
          </a:lstStyle>
          <a:p>
            <a:r>
              <a:rPr lang="fr-FR"/>
              <a:t>Modifiez le style du titre</a:t>
            </a:r>
            <a:endParaRPr lang="fr-FR" dirty="0"/>
          </a:p>
        </p:txBody>
      </p:sp>
      <p:sp>
        <p:nvSpPr>
          <p:cNvPr id="7" name="Espace réservé du numéro de diapositive 6">
            <a:extLst>
              <a:ext uri="{FF2B5EF4-FFF2-40B4-BE49-F238E27FC236}">
                <a16:creationId xmlns:a16="http://schemas.microsoft.com/office/drawing/2014/main" id="{A918D5BC-FCAD-4EC5-845A-FC6AE6B6F6FA}"/>
              </a:ext>
            </a:extLst>
          </p:cNvPr>
          <p:cNvSpPr>
            <a:spLocks noGrp="1"/>
          </p:cNvSpPr>
          <p:nvPr>
            <p:ph type="sldNum" sz="quarter" idx="12"/>
          </p:nvPr>
        </p:nvSpPr>
        <p:spPr/>
        <p:txBody>
          <a:bodyPr/>
          <a:lstStyle/>
          <a:p>
            <a:fld id="{07C99ADF-20A6-40EF-AAB9-F326D6E12C60}" type="slidenum">
              <a:rPr lang="fr-FR" smtClean="0"/>
              <a:t>‹N°›</a:t>
            </a:fld>
            <a:endParaRPr lang="fr-FR"/>
          </a:p>
        </p:txBody>
      </p:sp>
      <p:pic>
        <p:nvPicPr>
          <p:cNvPr id="11" name="Image 10">
            <a:extLst>
              <a:ext uri="{FF2B5EF4-FFF2-40B4-BE49-F238E27FC236}">
                <a16:creationId xmlns:a16="http://schemas.microsoft.com/office/drawing/2014/main" id="{F12E4D51-273F-4CF5-A494-DA7F6D877F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997" y="130728"/>
            <a:ext cx="716272" cy="648955"/>
          </a:xfrm>
          <a:prstGeom prst="rect">
            <a:avLst/>
          </a:prstGeom>
        </p:spPr>
      </p:pic>
      <p:pic>
        <p:nvPicPr>
          <p:cNvPr id="12" name="Graphique 11">
            <a:extLst>
              <a:ext uri="{FF2B5EF4-FFF2-40B4-BE49-F238E27FC236}">
                <a16:creationId xmlns:a16="http://schemas.microsoft.com/office/drawing/2014/main" id="{83C2AF93-B225-409D-B1B8-E11CCA64918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92620" y="159014"/>
            <a:ext cx="518634" cy="591425"/>
          </a:xfrm>
          <a:prstGeom prst="rect">
            <a:avLst/>
          </a:prstGeom>
        </p:spPr>
      </p:pic>
      <p:cxnSp>
        <p:nvCxnSpPr>
          <p:cNvPr id="13" name="Connecteur droit 12">
            <a:extLst>
              <a:ext uri="{FF2B5EF4-FFF2-40B4-BE49-F238E27FC236}">
                <a16:creationId xmlns:a16="http://schemas.microsoft.com/office/drawing/2014/main" id="{CCE161EE-D5F0-4BBD-82F6-648AAE2CA275}"/>
              </a:ext>
            </a:extLst>
          </p:cNvPr>
          <p:cNvCxnSpPr>
            <a:cxnSpLocks/>
          </p:cNvCxnSpPr>
          <p:nvPr userDrawn="1"/>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space réservé du contenu 5">
            <a:extLst>
              <a:ext uri="{FF2B5EF4-FFF2-40B4-BE49-F238E27FC236}">
                <a16:creationId xmlns:a16="http://schemas.microsoft.com/office/drawing/2014/main" id="{C65D261E-2C4A-4979-B86B-4100D57BB9B4}"/>
              </a:ext>
            </a:extLst>
          </p:cNvPr>
          <p:cNvSpPr>
            <a:spLocks noGrp="1"/>
          </p:cNvSpPr>
          <p:nvPr>
            <p:ph sz="quarter" idx="4"/>
          </p:nvPr>
        </p:nvSpPr>
        <p:spPr>
          <a:xfrm>
            <a:off x="401541" y="2392078"/>
            <a:ext cx="11388916" cy="3422568"/>
          </a:xfrm>
        </p:spPr>
        <p:txBody>
          <a:bodyPr/>
          <a:lstStyle>
            <a:lvl1pPr marL="0" indent="0">
              <a:lnSpc>
                <a:spcPct val="100000"/>
              </a:lnSpc>
              <a:spcBef>
                <a:spcPts val="0"/>
              </a:spcBef>
              <a:spcAft>
                <a:spcPts val="1200"/>
              </a:spcAft>
              <a:buFont typeface="+mj-lt"/>
              <a:buNone/>
              <a:defRPr sz="16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
        <p:nvSpPr>
          <p:cNvPr id="14" name="Espace réservé du contenu 5">
            <a:extLst>
              <a:ext uri="{FF2B5EF4-FFF2-40B4-BE49-F238E27FC236}">
                <a16:creationId xmlns:a16="http://schemas.microsoft.com/office/drawing/2014/main" id="{F4446820-0AA1-4B7F-9CDE-D21DCFF984C4}"/>
              </a:ext>
            </a:extLst>
          </p:cNvPr>
          <p:cNvSpPr>
            <a:spLocks noGrp="1"/>
          </p:cNvSpPr>
          <p:nvPr>
            <p:ph sz="quarter" idx="15"/>
          </p:nvPr>
        </p:nvSpPr>
        <p:spPr>
          <a:xfrm>
            <a:off x="9042400" y="147785"/>
            <a:ext cx="2736396" cy="539538"/>
          </a:xfrm>
        </p:spPr>
        <p:txBody>
          <a:bodyPr>
            <a:normAutofit/>
          </a:bodyPr>
          <a:lstStyle>
            <a:lvl1pPr marL="0" indent="0" algn="r">
              <a:lnSpc>
                <a:spcPct val="100000"/>
              </a:lnSpc>
              <a:spcBef>
                <a:spcPts val="0"/>
              </a:spcBef>
              <a:spcAft>
                <a:spcPts val="0"/>
              </a:spcAft>
              <a:buFont typeface="+mj-lt"/>
              <a:buNone/>
              <a:defRPr sz="11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Tree>
    <p:extLst>
      <p:ext uri="{BB962C8B-B14F-4D97-AF65-F5344CB8AC3E}">
        <p14:creationId xmlns:p14="http://schemas.microsoft.com/office/powerpoint/2010/main" val="1105967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contenus 2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593A3-12EC-4325-949A-8513F8EDA465}"/>
              </a:ext>
            </a:extLst>
          </p:cNvPr>
          <p:cNvSpPr>
            <a:spLocks noGrp="1"/>
          </p:cNvSpPr>
          <p:nvPr>
            <p:ph type="title"/>
          </p:nvPr>
        </p:nvSpPr>
        <p:spPr>
          <a:xfrm>
            <a:off x="401542" y="770447"/>
            <a:ext cx="11388916" cy="1325563"/>
          </a:xfrm>
        </p:spPr>
        <p:txBody>
          <a:bodyPr anchor="b">
            <a:normAutofit/>
          </a:bodyPr>
          <a:lstStyle>
            <a:lvl1pPr>
              <a:defRPr sz="3200"/>
            </a:lvl1pPr>
          </a:lstStyle>
          <a:p>
            <a:r>
              <a:rPr lang="fr-FR"/>
              <a:t>Modifiez le style du titre</a:t>
            </a:r>
            <a:endParaRPr lang="fr-FR" dirty="0"/>
          </a:p>
        </p:txBody>
      </p:sp>
      <p:sp>
        <p:nvSpPr>
          <p:cNvPr id="7" name="Espace réservé du numéro de diapositive 6">
            <a:extLst>
              <a:ext uri="{FF2B5EF4-FFF2-40B4-BE49-F238E27FC236}">
                <a16:creationId xmlns:a16="http://schemas.microsoft.com/office/drawing/2014/main" id="{A918D5BC-FCAD-4EC5-845A-FC6AE6B6F6FA}"/>
              </a:ext>
            </a:extLst>
          </p:cNvPr>
          <p:cNvSpPr>
            <a:spLocks noGrp="1"/>
          </p:cNvSpPr>
          <p:nvPr>
            <p:ph type="sldNum" sz="quarter" idx="12"/>
          </p:nvPr>
        </p:nvSpPr>
        <p:spPr/>
        <p:txBody>
          <a:bodyPr/>
          <a:lstStyle/>
          <a:p>
            <a:fld id="{07C99ADF-20A6-40EF-AAB9-F326D6E12C60}" type="slidenum">
              <a:rPr lang="fr-FR" smtClean="0"/>
              <a:t>‹N°›</a:t>
            </a:fld>
            <a:endParaRPr lang="fr-FR"/>
          </a:p>
        </p:txBody>
      </p:sp>
      <p:pic>
        <p:nvPicPr>
          <p:cNvPr id="11" name="Image 10">
            <a:extLst>
              <a:ext uri="{FF2B5EF4-FFF2-40B4-BE49-F238E27FC236}">
                <a16:creationId xmlns:a16="http://schemas.microsoft.com/office/drawing/2014/main" id="{F12E4D51-273F-4CF5-A494-DA7F6D877F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997" y="130728"/>
            <a:ext cx="716272" cy="648955"/>
          </a:xfrm>
          <a:prstGeom prst="rect">
            <a:avLst/>
          </a:prstGeom>
        </p:spPr>
      </p:pic>
      <p:pic>
        <p:nvPicPr>
          <p:cNvPr id="12" name="Graphique 11">
            <a:extLst>
              <a:ext uri="{FF2B5EF4-FFF2-40B4-BE49-F238E27FC236}">
                <a16:creationId xmlns:a16="http://schemas.microsoft.com/office/drawing/2014/main" id="{83C2AF93-B225-409D-B1B8-E11CCA64918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92620" y="159014"/>
            <a:ext cx="518634" cy="591425"/>
          </a:xfrm>
          <a:prstGeom prst="rect">
            <a:avLst/>
          </a:prstGeom>
        </p:spPr>
      </p:pic>
      <p:cxnSp>
        <p:nvCxnSpPr>
          <p:cNvPr id="13" name="Connecteur droit 12">
            <a:extLst>
              <a:ext uri="{FF2B5EF4-FFF2-40B4-BE49-F238E27FC236}">
                <a16:creationId xmlns:a16="http://schemas.microsoft.com/office/drawing/2014/main" id="{CCE161EE-D5F0-4BBD-82F6-648AAE2CA275}"/>
              </a:ext>
            </a:extLst>
          </p:cNvPr>
          <p:cNvCxnSpPr>
            <a:cxnSpLocks/>
          </p:cNvCxnSpPr>
          <p:nvPr userDrawn="1"/>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space réservé du contenu 5">
            <a:extLst>
              <a:ext uri="{FF2B5EF4-FFF2-40B4-BE49-F238E27FC236}">
                <a16:creationId xmlns:a16="http://schemas.microsoft.com/office/drawing/2014/main" id="{C65D261E-2C4A-4979-B86B-4100D57BB9B4}"/>
              </a:ext>
            </a:extLst>
          </p:cNvPr>
          <p:cNvSpPr>
            <a:spLocks noGrp="1"/>
          </p:cNvSpPr>
          <p:nvPr>
            <p:ph sz="quarter" idx="4"/>
          </p:nvPr>
        </p:nvSpPr>
        <p:spPr>
          <a:xfrm>
            <a:off x="401541" y="2392078"/>
            <a:ext cx="5528204" cy="3422568"/>
          </a:xfrm>
        </p:spPr>
        <p:txBody>
          <a:bodyPr/>
          <a:lstStyle>
            <a:lvl1pPr marL="0" indent="0">
              <a:lnSpc>
                <a:spcPct val="100000"/>
              </a:lnSpc>
              <a:spcBef>
                <a:spcPts val="0"/>
              </a:spcBef>
              <a:spcAft>
                <a:spcPts val="1200"/>
              </a:spcAft>
              <a:buFont typeface="+mj-lt"/>
              <a:buNone/>
              <a:defRPr sz="16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
        <p:nvSpPr>
          <p:cNvPr id="20" name="Espace réservé du contenu 5">
            <a:extLst>
              <a:ext uri="{FF2B5EF4-FFF2-40B4-BE49-F238E27FC236}">
                <a16:creationId xmlns:a16="http://schemas.microsoft.com/office/drawing/2014/main" id="{CD79B451-1AFF-4E01-A5EB-F3F70D1E7775}"/>
              </a:ext>
            </a:extLst>
          </p:cNvPr>
          <p:cNvSpPr>
            <a:spLocks noGrp="1"/>
          </p:cNvSpPr>
          <p:nvPr>
            <p:ph sz="quarter" idx="13"/>
          </p:nvPr>
        </p:nvSpPr>
        <p:spPr>
          <a:xfrm>
            <a:off x="6262258" y="2392078"/>
            <a:ext cx="5528204" cy="3422568"/>
          </a:xfrm>
        </p:spPr>
        <p:txBody>
          <a:bodyPr/>
          <a:lstStyle>
            <a:lvl1pPr marL="0" indent="0">
              <a:lnSpc>
                <a:spcPct val="100000"/>
              </a:lnSpc>
              <a:spcBef>
                <a:spcPts val="0"/>
              </a:spcBef>
              <a:spcAft>
                <a:spcPts val="1200"/>
              </a:spcAft>
              <a:buFont typeface="+mj-lt"/>
              <a:buNone/>
              <a:defRPr sz="16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
        <p:nvSpPr>
          <p:cNvPr id="14" name="Espace réservé du contenu 5">
            <a:extLst>
              <a:ext uri="{FF2B5EF4-FFF2-40B4-BE49-F238E27FC236}">
                <a16:creationId xmlns:a16="http://schemas.microsoft.com/office/drawing/2014/main" id="{CB1A86F2-2898-4FF9-BBB1-4866847F538C}"/>
              </a:ext>
            </a:extLst>
          </p:cNvPr>
          <p:cNvSpPr>
            <a:spLocks noGrp="1"/>
          </p:cNvSpPr>
          <p:nvPr>
            <p:ph sz="quarter" idx="15"/>
          </p:nvPr>
        </p:nvSpPr>
        <p:spPr>
          <a:xfrm>
            <a:off x="9042400" y="147785"/>
            <a:ext cx="2736396" cy="539538"/>
          </a:xfrm>
        </p:spPr>
        <p:txBody>
          <a:bodyPr>
            <a:normAutofit/>
          </a:bodyPr>
          <a:lstStyle>
            <a:lvl1pPr marL="0" indent="0" algn="r">
              <a:lnSpc>
                <a:spcPct val="100000"/>
              </a:lnSpc>
              <a:spcBef>
                <a:spcPts val="0"/>
              </a:spcBef>
              <a:spcAft>
                <a:spcPts val="0"/>
              </a:spcAft>
              <a:buFont typeface="+mj-lt"/>
              <a:buNone/>
              <a:defRPr sz="11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Tree>
    <p:extLst>
      <p:ext uri="{BB962C8B-B14F-4D97-AF65-F5344CB8AC3E}">
        <p14:creationId xmlns:p14="http://schemas.microsoft.com/office/powerpoint/2010/main" val="3560253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contenus 3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593A3-12EC-4325-949A-8513F8EDA465}"/>
              </a:ext>
            </a:extLst>
          </p:cNvPr>
          <p:cNvSpPr>
            <a:spLocks noGrp="1"/>
          </p:cNvSpPr>
          <p:nvPr>
            <p:ph type="title"/>
          </p:nvPr>
        </p:nvSpPr>
        <p:spPr>
          <a:xfrm>
            <a:off x="401542" y="770447"/>
            <a:ext cx="11388916" cy="1325563"/>
          </a:xfrm>
        </p:spPr>
        <p:txBody>
          <a:bodyPr anchor="b">
            <a:normAutofit/>
          </a:bodyPr>
          <a:lstStyle>
            <a:lvl1pPr>
              <a:defRPr sz="3200"/>
            </a:lvl1pPr>
          </a:lstStyle>
          <a:p>
            <a:r>
              <a:rPr lang="fr-FR"/>
              <a:t>Modifiez le style du titre</a:t>
            </a:r>
            <a:endParaRPr lang="fr-FR" dirty="0"/>
          </a:p>
        </p:txBody>
      </p:sp>
      <p:sp>
        <p:nvSpPr>
          <p:cNvPr id="7" name="Espace réservé du numéro de diapositive 6">
            <a:extLst>
              <a:ext uri="{FF2B5EF4-FFF2-40B4-BE49-F238E27FC236}">
                <a16:creationId xmlns:a16="http://schemas.microsoft.com/office/drawing/2014/main" id="{A918D5BC-FCAD-4EC5-845A-FC6AE6B6F6FA}"/>
              </a:ext>
            </a:extLst>
          </p:cNvPr>
          <p:cNvSpPr>
            <a:spLocks noGrp="1"/>
          </p:cNvSpPr>
          <p:nvPr>
            <p:ph type="sldNum" sz="quarter" idx="12"/>
          </p:nvPr>
        </p:nvSpPr>
        <p:spPr/>
        <p:txBody>
          <a:bodyPr/>
          <a:lstStyle/>
          <a:p>
            <a:fld id="{07C99ADF-20A6-40EF-AAB9-F326D6E12C60}" type="slidenum">
              <a:rPr lang="fr-FR" smtClean="0"/>
              <a:t>‹N°›</a:t>
            </a:fld>
            <a:endParaRPr lang="fr-FR"/>
          </a:p>
        </p:txBody>
      </p:sp>
      <p:pic>
        <p:nvPicPr>
          <p:cNvPr id="11" name="Image 10">
            <a:extLst>
              <a:ext uri="{FF2B5EF4-FFF2-40B4-BE49-F238E27FC236}">
                <a16:creationId xmlns:a16="http://schemas.microsoft.com/office/drawing/2014/main" id="{F12E4D51-273F-4CF5-A494-DA7F6D877F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997" y="130728"/>
            <a:ext cx="716272" cy="648955"/>
          </a:xfrm>
          <a:prstGeom prst="rect">
            <a:avLst/>
          </a:prstGeom>
        </p:spPr>
      </p:pic>
      <p:pic>
        <p:nvPicPr>
          <p:cNvPr id="12" name="Graphique 11">
            <a:extLst>
              <a:ext uri="{FF2B5EF4-FFF2-40B4-BE49-F238E27FC236}">
                <a16:creationId xmlns:a16="http://schemas.microsoft.com/office/drawing/2014/main" id="{83C2AF93-B225-409D-B1B8-E11CCA64918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92620" y="159014"/>
            <a:ext cx="518634" cy="591425"/>
          </a:xfrm>
          <a:prstGeom prst="rect">
            <a:avLst/>
          </a:prstGeom>
        </p:spPr>
      </p:pic>
      <p:cxnSp>
        <p:nvCxnSpPr>
          <p:cNvPr id="13" name="Connecteur droit 12">
            <a:extLst>
              <a:ext uri="{FF2B5EF4-FFF2-40B4-BE49-F238E27FC236}">
                <a16:creationId xmlns:a16="http://schemas.microsoft.com/office/drawing/2014/main" id="{CCE161EE-D5F0-4BBD-82F6-648AAE2CA275}"/>
              </a:ext>
            </a:extLst>
          </p:cNvPr>
          <p:cNvCxnSpPr>
            <a:cxnSpLocks/>
          </p:cNvCxnSpPr>
          <p:nvPr userDrawn="1"/>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space réservé du contenu 5">
            <a:extLst>
              <a:ext uri="{FF2B5EF4-FFF2-40B4-BE49-F238E27FC236}">
                <a16:creationId xmlns:a16="http://schemas.microsoft.com/office/drawing/2014/main" id="{C65D261E-2C4A-4979-B86B-4100D57BB9B4}"/>
              </a:ext>
            </a:extLst>
          </p:cNvPr>
          <p:cNvSpPr>
            <a:spLocks noGrp="1"/>
          </p:cNvSpPr>
          <p:nvPr>
            <p:ph sz="quarter" idx="4"/>
          </p:nvPr>
        </p:nvSpPr>
        <p:spPr>
          <a:xfrm>
            <a:off x="401541" y="2392078"/>
            <a:ext cx="3614277" cy="3422568"/>
          </a:xfrm>
        </p:spPr>
        <p:txBody>
          <a:bodyPr/>
          <a:lstStyle>
            <a:lvl1pPr marL="0" indent="0">
              <a:lnSpc>
                <a:spcPct val="100000"/>
              </a:lnSpc>
              <a:spcBef>
                <a:spcPts val="0"/>
              </a:spcBef>
              <a:spcAft>
                <a:spcPts val="1200"/>
              </a:spcAft>
              <a:buFont typeface="+mj-lt"/>
              <a:buNone/>
              <a:defRPr sz="16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
        <p:nvSpPr>
          <p:cNvPr id="20" name="Espace réservé du contenu 5">
            <a:extLst>
              <a:ext uri="{FF2B5EF4-FFF2-40B4-BE49-F238E27FC236}">
                <a16:creationId xmlns:a16="http://schemas.microsoft.com/office/drawing/2014/main" id="{CD79B451-1AFF-4E01-A5EB-F3F70D1E7775}"/>
              </a:ext>
            </a:extLst>
          </p:cNvPr>
          <p:cNvSpPr>
            <a:spLocks noGrp="1"/>
          </p:cNvSpPr>
          <p:nvPr>
            <p:ph sz="quarter" idx="13"/>
          </p:nvPr>
        </p:nvSpPr>
        <p:spPr>
          <a:xfrm>
            <a:off x="4288861" y="2392078"/>
            <a:ext cx="3614277" cy="3422568"/>
          </a:xfrm>
        </p:spPr>
        <p:txBody>
          <a:bodyPr/>
          <a:lstStyle>
            <a:lvl1pPr marL="0" indent="0">
              <a:lnSpc>
                <a:spcPct val="100000"/>
              </a:lnSpc>
              <a:spcBef>
                <a:spcPts val="0"/>
              </a:spcBef>
              <a:spcAft>
                <a:spcPts val="1200"/>
              </a:spcAft>
              <a:buFont typeface="+mj-lt"/>
              <a:buNone/>
              <a:defRPr sz="16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
        <p:nvSpPr>
          <p:cNvPr id="21" name="Espace réservé du contenu 5">
            <a:extLst>
              <a:ext uri="{FF2B5EF4-FFF2-40B4-BE49-F238E27FC236}">
                <a16:creationId xmlns:a16="http://schemas.microsoft.com/office/drawing/2014/main" id="{BF48DBAD-980E-4784-AD80-364655C5376A}"/>
              </a:ext>
            </a:extLst>
          </p:cNvPr>
          <p:cNvSpPr>
            <a:spLocks noGrp="1"/>
          </p:cNvSpPr>
          <p:nvPr>
            <p:ph sz="quarter" idx="14"/>
          </p:nvPr>
        </p:nvSpPr>
        <p:spPr>
          <a:xfrm>
            <a:off x="8170230" y="2392078"/>
            <a:ext cx="3614277" cy="3422568"/>
          </a:xfrm>
        </p:spPr>
        <p:txBody>
          <a:bodyPr/>
          <a:lstStyle>
            <a:lvl1pPr marL="0" indent="0">
              <a:lnSpc>
                <a:spcPct val="100000"/>
              </a:lnSpc>
              <a:spcBef>
                <a:spcPts val="0"/>
              </a:spcBef>
              <a:spcAft>
                <a:spcPts val="1200"/>
              </a:spcAft>
              <a:buFont typeface="+mj-lt"/>
              <a:buNone/>
              <a:defRPr sz="16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
        <p:nvSpPr>
          <p:cNvPr id="33" name="Espace réservé du contenu 5">
            <a:extLst>
              <a:ext uri="{FF2B5EF4-FFF2-40B4-BE49-F238E27FC236}">
                <a16:creationId xmlns:a16="http://schemas.microsoft.com/office/drawing/2014/main" id="{04DDA3B4-0E27-46BA-92BD-3D9E90A5EC6E}"/>
              </a:ext>
            </a:extLst>
          </p:cNvPr>
          <p:cNvSpPr>
            <a:spLocks noGrp="1"/>
          </p:cNvSpPr>
          <p:nvPr>
            <p:ph sz="quarter" idx="15"/>
          </p:nvPr>
        </p:nvSpPr>
        <p:spPr>
          <a:xfrm>
            <a:off x="9042400" y="147785"/>
            <a:ext cx="2736396" cy="539538"/>
          </a:xfrm>
        </p:spPr>
        <p:txBody>
          <a:bodyPr>
            <a:normAutofit/>
          </a:bodyPr>
          <a:lstStyle>
            <a:lvl1pPr marL="0" indent="0" algn="r">
              <a:lnSpc>
                <a:spcPct val="100000"/>
              </a:lnSpc>
              <a:spcBef>
                <a:spcPts val="0"/>
              </a:spcBef>
              <a:spcAft>
                <a:spcPts val="0"/>
              </a:spcAft>
              <a:buFont typeface="+mj-lt"/>
              <a:buNone/>
              <a:defRPr sz="11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Tree>
    <p:extLst>
      <p:ext uri="{BB962C8B-B14F-4D97-AF65-F5344CB8AC3E}">
        <p14:creationId xmlns:p14="http://schemas.microsoft.com/office/powerpoint/2010/main" val="332333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contenus 1 colonne vi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593A3-12EC-4325-949A-8513F8EDA465}"/>
              </a:ext>
            </a:extLst>
          </p:cNvPr>
          <p:cNvSpPr>
            <a:spLocks noGrp="1"/>
          </p:cNvSpPr>
          <p:nvPr>
            <p:ph type="title"/>
          </p:nvPr>
        </p:nvSpPr>
        <p:spPr>
          <a:xfrm>
            <a:off x="401542" y="770447"/>
            <a:ext cx="11388916" cy="1325563"/>
          </a:xfrm>
        </p:spPr>
        <p:txBody>
          <a:bodyPr anchor="b">
            <a:normAutofit/>
          </a:bodyPr>
          <a:lstStyle>
            <a:lvl1pPr>
              <a:defRPr sz="3200"/>
            </a:lvl1pPr>
          </a:lstStyle>
          <a:p>
            <a:r>
              <a:rPr lang="fr-FR"/>
              <a:t>Modifiez le style du titre</a:t>
            </a:r>
            <a:endParaRPr lang="fr-FR" dirty="0"/>
          </a:p>
        </p:txBody>
      </p:sp>
      <p:sp>
        <p:nvSpPr>
          <p:cNvPr id="7" name="Espace réservé du numéro de diapositive 6">
            <a:extLst>
              <a:ext uri="{FF2B5EF4-FFF2-40B4-BE49-F238E27FC236}">
                <a16:creationId xmlns:a16="http://schemas.microsoft.com/office/drawing/2014/main" id="{A918D5BC-FCAD-4EC5-845A-FC6AE6B6F6FA}"/>
              </a:ext>
            </a:extLst>
          </p:cNvPr>
          <p:cNvSpPr>
            <a:spLocks noGrp="1"/>
          </p:cNvSpPr>
          <p:nvPr>
            <p:ph type="sldNum" sz="quarter" idx="12"/>
          </p:nvPr>
        </p:nvSpPr>
        <p:spPr/>
        <p:txBody>
          <a:bodyPr/>
          <a:lstStyle/>
          <a:p>
            <a:fld id="{07C99ADF-20A6-40EF-AAB9-F326D6E12C60}" type="slidenum">
              <a:rPr lang="fr-FR" smtClean="0"/>
              <a:t>‹N°›</a:t>
            </a:fld>
            <a:endParaRPr lang="fr-FR"/>
          </a:p>
        </p:txBody>
      </p:sp>
      <p:pic>
        <p:nvPicPr>
          <p:cNvPr id="11" name="Image 10">
            <a:extLst>
              <a:ext uri="{FF2B5EF4-FFF2-40B4-BE49-F238E27FC236}">
                <a16:creationId xmlns:a16="http://schemas.microsoft.com/office/drawing/2014/main" id="{F12E4D51-273F-4CF5-A494-DA7F6D877F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997" y="130728"/>
            <a:ext cx="716272" cy="648955"/>
          </a:xfrm>
          <a:prstGeom prst="rect">
            <a:avLst/>
          </a:prstGeom>
        </p:spPr>
      </p:pic>
      <p:pic>
        <p:nvPicPr>
          <p:cNvPr id="12" name="Graphique 11">
            <a:extLst>
              <a:ext uri="{FF2B5EF4-FFF2-40B4-BE49-F238E27FC236}">
                <a16:creationId xmlns:a16="http://schemas.microsoft.com/office/drawing/2014/main" id="{83C2AF93-B225-409D-B1B8-E11CCA64918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92620" y="159014"/>
            <a:ext cx="518634" cy="591425"/>
          </a:xfrm>
          <a:prstGeom prst="rect">
            <a:avLst/>
          </a:prstGeom>
        </p:spPr>
      </p:pic>
      <p:cxnSp>
        <p:nvCxnSpPr>
          <p:cNvPr id="13" name="Connecteur droit 12">
            <a:extLst>
              <a:ext uri="{FF2B5EF4-FFF2-40B4-BE49-F238E27FC236}">
                <a16:creationId xmlns:a16="http://schemas.microsoft.com/office/drawing/2014/main" id="{CCE161EE-D5F0-4BBD-82F6-648AAE2CA275}"/>
              </a:ext>
            </a:extLst>
          </p:cNvPr>
          <p:cNvCxnSpPr>
            <a:cxnSpLocks/>
          </p:cNvCxnSpPr>
          <p:nvPr userDrawn="1"/>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space réservé du contenu 5">
            <a:extLst>
              <a:ext uri="{FF2B5EF4-FFF2-40B4-BE49-F238E27FC236}">
                <a16:creationId xmlns:a16="http://schemas.microsoft.com/office/drawing/2014/main" id="{C65D261E-2C4A-4979-B86B-4100D57BB9B4}"/>
              </a:ext>
            </a:extLst>
          </p:cNvPr>
          <p:cNvSpPr>
            <a:spLocks noGrp="1"/>
          </p:cNvSpPr>
          <p:nvPr>
            <p:ph sz="quarter" idx="4"/>
          </p:nvPr>
        </p:nvSpPr>
        <p:spPr>
          <a:xfrm>
            <a:off x="401541" y="2392078"/>
            <a:ext cx="11388916" cy="3422568"/>
          </a:xfrm>
        </p:spPr>
        <p:txBody>
          <a:bodyPr/>
          <a:lstStyle>
            <a:lvl1pPr marL="0" indent="0">
              <a:lnSpc>
                <a:spcPct val="100000"/>
              </a:lnSpc>
              <a:spcBef>
                <a:spcPts val="0"/>
              </a:spcBef>
              <a:spcAft>
                <a:spcPts val="1200"/>
              </a:spcAft>
              <a:buFont typeface="+mj-lt"/>
              <a:buNone/>
              <a:defRPr sz="16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
        <p:nvSpPr>
          <p:cNvPr id="14" name="Espace réservé du contenu 5">
            <a:extLst>
              <a:ext uri="{FF2B5EF4-FFF2-40B4-BE49-F238E27FC236}">
                <a16:creationId xmlns:a16="http://schemas.microsoft.com/office/drawing/2014/main" id="{F4446820-0AA1-4B7F-9CDE-D21DCFF984C4}"/>
              </a:ext>
            </a:extLst>
          </p:cNvPr>
          <p:cNvSpPr>
            <a:spLocks noGrp="1"/>
          </p:cNvSpPr>
          <p:nvPr>
            <p:ph sz="quarter" idx="15"/>
          </p:nvPr>
        </p:nvSpPr>
        <p:spPr>
          <a:xfrm>
            <a:off x="9042400" y="147785"/>
            <a:ext cx="2736396" cy="539538"/>
          </a:xfrm>
        </p:spPr>
        <p:txBody>
          <a:bodyPr>
            <a:normAutofit/>
          </a:bodyPr>
          <a:lstStyle>
            <a:lvl1pPr marL="0" indent="0" algn="r">
              <a:lnSpc>
                <a:spcPct val="100000"/>
              </a:lnSpc>
              <a:spcBef>
                <a:spcPts val="0"/>
              </a:spcBef>
              <a:spcAft>
                <a:spcPts val="0"/>
              </a:spcAft>
              <a:buFont typeface="+mj-lt"/>
              <a:buNone/>
              <a:defRPr sz="11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Tree>
    <p:extLst>
      <p:ext uri="{BB962C8B-B14F-4D97-AF65-F5344CB8AC3E}">
        <p14:creationId xmlns:p14="http://schemas.microsoft.com/office/powerpoint/2010/main" val="1128459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contenus 2 colonnes vid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593A3-12EC-4325-949A-8513F8EDA465}"/>
              </a:ext>
            </a:extLst>
          </p:cNvPr>
          <p:cNvSpPr>
            <a:spLocks noGrp="1"/>
          </p:cNvSpPr>
          <p:nvPr>
            <p:ph type="title"/>
          </p:nvPr>
        </p:nvSpPr>
        <p:spPr>
          <a:xfrm>
            <a:off x="401542" y="770447"/>
            <a:ext cx="11388916" cy="1325563"/>
          </a:xfrm>
        </p:spPr>
        <p:txBody>
          <a:bodyPr anchor="b">
            <a:normAutofit/>
          </a:bodyPr>
          <a:lstStyle>
            <a:lvl1pPr>
              <a:defRPr sz="3200"/>
            </a:lvl1pPr>
          </a:lstStyle>
          <a:p>
            <a:r>
              <a:rPr lang="fr-FR"/>
              <a:t>Modifiez le style du titre</a:t>
            </a:r>
            <a:endParaRPr lang="fr-FR" dirty="0"/>
          </a:p>
        </p:txBody>
      </p:sp>
      <p:sp>
        <p:nvSpPr>
          <p:cNvPr id="7" name="Espace réservé du numéro de diapositive 6">
            <a:extLst>
              <a:ext uri="{FF2B5EF4-FFF2-40B4-BE49-F238E27FC236}">
                <a16:creationId xmlns:a16="http://schemas.microsoft.com/office/drawing/2014/main" id="{A918D5BC-FCAD-4EC5-845A-FC6AE6B6F6FA}"/>
              </a:ext>
            </a:extLst>
          </p:cNvPr>
          <p:cNvSpPr>
            <a:spLocks noGrp="1"/>
          </p:cNvSpPr>
          <p:nvPr>
            <p:ph type="sldNum" sz="quarter" idx="12"/>
          </p:nvPr>
        </p:nvSpPr>
        <p:spPr/>
        <p:txBody>
          <a:bodyPr/>
          <a:lstStyle/>
          <a:p>
            <a:fld id="{07C99ADF-20A6-40EF-AAB9-F326D6E12C60}" type="slidenum">
              <a:rPr lang="fr-FR" smtClean="0"/>
              <a:t>‹N°›</a:t>
            </a:fld>
            <a:endParaRPr lang="fr-FR"/>
          </a:p>
        </p:txBody>
      </p:sp>
      <p:pic>
        <p:nvPicPr>
          <p:cNvPr id="11" name="Image 10">
            <a:extLst>
              <a:ext uri="{FF2B5EF4-FFF2-40B4-BE49-F238E27FC236}">
                <a16:creationId xmlns:a16="http://schemas.microsoft.com/office/drawing/2014/main" id="{F12E4D51-273F-4CF5-A494-DA7F6D877F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997" y="130728"/>
            <a:ext cx="716272" cy="648955"/>
          </a:xfrm>
          <a:prstGeom prst="rect">
            <a:avLst/>
          </a:prstGeom>
        </p:spPr>
      </p:pic>
      <p:pic>
        <p:nvPicPr>
          <p:cNvPr id="12" name="Graphique 11">
            <a:extLst>
              <a:ext uri="{FF2B5EF4-FFF2-40B4-BE49-F238E27FC236}">
                <a16:creationId xmlns:a16="http://schemas.microsoft.com/office/drawing/2014/main" id="{83C2AF93-B225-409D-B1B8-E11CCA64918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92620" y="159014"/>
            <a:ext cx="518634" cy="591425"/>
          </a:xfrm>
          <a:prstGeom prst="rect">
            <a:avLst/>
          </a:prstGeom>
        </p:spPr>
      </p:pic>
      <p:cxnSp>
        <p:nvCxnSpPr>
          <p:cNvPr id="13" name="Connecteur droit 12">
            <a:extLst>
              <a:ext uri="{FF2B5EF4-FFF2-40B4-BE49-F238E27FC236}">
                <a16:creationId xmlns:a16="http://schemas.microsoft.com/office/drawing/2014/main" id="{CCE161EE-D5F0-4BBD-82F6-648AAE2CA275}"/>
              </a:ext>
            </a:extLst>
          </p:cNvPr>
          <p:cNvCxnSpPr>
            <a:cxnSpLocks/>
          </p:cNvCxnSpPr>
          <p:nvPr userDrawn="1"/>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space réservé du contenu 5">
            <a:extLst>
              <a:ext uri="{FF2B5EF4-FFF2-40B4-BE49-F238E27FC236}">
                <a16:creationId xmlns:a16="http://schemas.microsoft.com/office/drawing/2014/main" id="{C65D261E-2C4A-4979-B86B-4100D57BB9B4}"/>
              </a:ext>
            </a:extLst>
          </p:cNvPr>
          <p:cNvSpPr>
            <a:spLocks noGrp="1"/>
          </p:cNvSpPr>
          <p:nvPr>
            <p:ph sz="quarter" idx="4"/>
          </p:nvPr>
        </p:nvSpPr>
        <p:spPr>
          <a:xfrm>
            <a:off x="401541" y="2392078"/>
            <a:ext cx="5528204" cy="3422568"/>
          </a:xfrm>
        </p:spPr>
        <p:txBody>
          <a:bodyPr/>
          <a:lstStyle>
            <a:lvl1pPr marL="0" indent="0">
              <a:lnSpc>
                <a:spcPct val="100000"/>
              </a:lnSpc>
              <a:spcBef>
                <a:spcPts val="0"/>
              </a:spcBef>
              <a:spcAft>
                <a:spcPts val="1200"/>
              </a:spcAft>
              <a:buFont typeface="+mj-lt"/>
              <a:buNone/>
              <a:defRPr sz="16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
        <p:nvSpPr>
          <p:cNvPr id="20" name="Espace réservé du contenu 5">
            <a:extLst>
              <a:ext uri="{FF2B5EF4-FFF2-40B4-BE49-F238E27FC236}">
                <a16:creationId xmlns:a16="http://schemas.microsoft.com/office/drawing/2014/main" id="{CD79B451-1AFF-4E01-A5EB-F3F70D1E7775}"/>
              </a:ext>
            </a:extLst>
          </p:cNvPr>
          <p:cNvSpPr>
            <a:spLocks noGrp="1"/>
          </p:cNvSpPr>
          <p:nvPr>
            <p:ph sz="quarter" idx="13"/>
          </p:nvPr>
        </p:nvSpPr>
        <p:spPr>
          <a:xfrm>
            <a:off x="6262258" y="2392078"/>
            <a:ext cx="5528204" cy="3422568"/>
          </a:xfrm>
        </p:spPr>
        <p:txBody>
          <a:bodyPr/>
          <a:lstStyle>
            <a:lvl1pPr marL="0" indent="0">
              <a:lnSpc>
                <a:spcPct val="100000"/>
              </a:lnSpc>
              <a:spcBef>
                <a:spcPts val="0"/>
              </a:spcBef>
              <a:spcAft>
                <a:spcPts val="1200"/>
              </a:spcAft>
              <a:buFont typeface="+mj-lt"/>
              <a:buNone/>
              <a:defRPr sz="16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
        <p:nvSpPr>
          <p:cNvPr id="14" name="Espace réservé du contenu 5">
            <a:extLst>
              <a:ext uri="{FF2B5EF4-FFF2-40B4-BE49-F238E27FC236}">
                <a16:creationId xmlns:a16="http://schemas.microsoft.com/office/drawing/2014/main" id="{CB1A86F2-2898-4FF9-BBB1-4866847F538C}"/>
              </a:ext>
            </a:extLst>
          </p:cNvPr>
          <p:cNvSpPr>
            <a:spLocks noGrp="1"/>
          </p:cNvSpPr>
          <p:nvPr>
            <p:ph sz="quarter" idx="15"/>
          </p:nvPr>
        </p:nvSpPr>
        <p:spPr>
          <a:xfrm>
            <a:off x="9042400" y="147785"/>
            <a:ext cx="2736396" cy="539538"/>
          </a:xfrm>
        </p:spPr>
        <p:txBody>
          <a:bodyPr>
            <a:normAutofit/>
          </a:bodyPr>
          <a:lstStyle>
            <a:lvl1pPr marL="0" indent="0" algn="r">
              <a:lnSpc>
                <a:spcPct val="100000"/>
              </a:lnSpc>
              <a:spcBef>
                <a:spcPts val="0"/>
              </a:spcBef>
              <a:spcAft>
                <a:spcPts val="0"/>
              </a:spcAft>
              <a:buFont typeface="+mj-lt"/>
              <a:buNone/>
              <a:defRPr sz="11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Tree>
    <p:extLst>
      <p:ext uri="{BB962C8B-B14F-4D97-AF65-F5344CB8AC3E}">
        <p14:creationId xmlns:p14="http://schemas.microsoft.com/office/powerpoint/2010/main" val="2962454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contenus 3 colonnes vid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593A3-12EC-4325-949A-8513F8EDA465}"/>
              </a:ext>
            </a:extLst>
          </p:cNvPr>
          <p:cNvSpPr>
            <a:spLocks noGrp="1"/>
          </p:cNvSpPr>
          <p:nvPr>
            <p:ph type="title"/>
          </p:nvPr>
        </p:nvSpPr>
        <p:spPr>
          <a:xfrm>
            <a:off x="401542" y="770447"/>
            <a:ext cx="11388916" cy="1325563"/>
          </a:xfrm>
        </p:spPr>
        <p:txBody>
          <a:bodyPr anchor="b">
            <a:normAutofit/>
          </a:bodyPr>
          <a:lstStyle>
            <a:lvl1pPr>
              <a:defRPr sz="3200"/>
            </a:lvl1pPr>
          </a:lstStyle>
          <a:p>
            <a:r>
              <a:rPr lang="fr-FR"/>
              <a:t>Modifiez le style du titre</a:t>
            </a:r>
            <a:endParaRPr lang="fr-FR" dirty="0"/>
          </a:p>
        </p:txBody>
      </p:sp>
      <p:sp>
        <p:nvSpPr>
          <p:cNvPr id="7" name="Espace réservé du numéro de diapositive 6">
            <a:extLst>
              <a:ext uri="{FF2B5EF4-FFF2-40B4-BE49-F238E27FC236}">
                <a16:creationId xmlns:a16="http://schemas.microsoft.com/office/drawing/2014/main" id="{A918D5BC-FCAD-4EC5-845A-FC6AE6B6F6FA}"/>
              </a:ext>
            </a:extLst>
          </p:cNvPr>
          <p:cNvSpPr>
            <a:spLocks noGrp="1"/>
          </p:cNvSpPr>
          <p:nvPr>
            <p:ph type="sldNum" sz="quarter" idx="12"/>
          </p:nvPr>
        </p:nvSpPr>
        <p:spPr/>
        <p:txBody>
          <a:bodyPr/>
          <a:lstStyle/>
          <a:p>
            <a:fld id="{07C99ADF-20A6-40EF-AAB9-F326D6E12C60}" type="slidenum">
              <a:rPr lang="fr-FR" smtClean="0"/>
              <a:t>‹N°›</a:t>
            </a:fld>
            <a:endParaRPr lang="fr-FR"/>
          </a:p>
        </p:txBody>
      </p:sp>
      <p:pic>
        <p:nvPicPr>
          <p:cNvPr id="11" name="Image 10">
            <a:extLst>
              <a:ext uri="{FF2B5EF4-FFF2-40B4-BE49-F238E27FC236}">
                <a16:creationId xmlns:a16="http://schemas.microsoft.com/office/drawing/2014/main" id="{F12E4D51-273F-4CF5-A494-DA7F6D877F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997" y="130728"/>
            <a:ext cx="716272" cy="648955"/>
          </a:xfrm>
          <a:prstGeom prst="rect">
            <a:avLst/>
          </a:prstGeom>
        </p:spPr>
      </p:pic>
      <p:pic>
        <p:nvPicPr>
          <p:cNvPr id="12" name="Graphique 11">
            <a:extLst>
              <a:ext uri="{FF2B5EF4-FFF2-40B4-BE49-F238E27FC236}">
                <a16:creationId xmlns:a16="http://schemas.microsoft.com/office/drawing/2014/main" id="{83C2AF93-B225-409D-B1B8-E11CCA64918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92620" y="159014"/>
            <a:ext cx="518634" cy="591425"/>
          </a:xfrm>
          <a:prstGeom prst="rect">
            <a:avLst/>
          </a:prstGeom>
        </p:spPr>
      </p:pic>
      <p:cxnSp>
        <p:nvCxnSpPr>
          <p:cNvPr id="13" name="Connecteur droit 12">
            <a:extLst>
              <a:ext uri="{FF2B5EF4-FFF2-40B4-BE49-F238E27FC236}">
                <a16:creationId xmlns:a16="http://schemas.microsoft.com/office/drawing/2014/main" id="{CCE161EE-D5F0-4BBD-82F6-648AAE2CA275}"/>
              </a:ext>
            </a:extLst>
          </p:cNvPr>
          <p:cNvCxnSpPr>
            <a:cxnSpLocks/>
          </p:cNvCxnSpPr>
          <p:nvPr userDrawn="1"/>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space réservé du contenu 5">
            <a:extLst>
              <a:ext uri="{FF2B5EF4-FFF2-40B4-BE49-F238E27FC236}">
                <a16:creationId xmlns:a16="http://schemas.microsoft.com/office/drawing/2014/main" id="{C65D261E-2C4A-4979-B86B-4100D57BB9B4}"/>
              </a:ext>
            </a:extLst>
          </p:cNvPr>
          <p:cNvSpPr>
            <a:spLocks noGrp="1"/>
          </p:cNvSpPr>
          <p:nvPr>
            <p:ph sz="quarter" idx="4"/>
          </p:nvPr>
        </p:nvSpPr>
        <p:spPr>
          <a:xfrm>
            <a:off x="401541" y="2392078"/>
            <a:ext cx="3614277" cy="3422568"/>
          </a:xfrm>
        </p:spPr>
        <p:txBody>
          <a:bodyPr/>
          <a:lstStyle>
            <a:lvl1pPr marL="0" indent="0">
              <a:lnSpc>
                <a:spcPct val="100000"/>
              </a:lnSpc>
              <a:spcBef>
                <a:spcPts val="0"/>
              </a:spcBef>
              <a:spcAft>
                <a:spcPts val="1200"/>
              </a:spcAft>
              <a:buFont typeface="+mj-lt"/>
              <a:buNone/>
              <a:defRPr sz="16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
        <p:nvSpPr>
          <p:cNvPr id="20" name="Espace réservé du contenu 5">
            <a:extLst>
              <a:ext uri="{FF2B5EF4-FFF2-40B4-BE49-F238E27FC236}">
                <a16:creationId xmlns:a16="http://schemas.microsoft.com/office/drawing/2014/main" id="{CD79B451-1AFF-4E01-A5EB-F3F70D1E7775}"/>
              </a:ext>
            </a:extLst>
          </p:cNvPr>
          <p:cNvSpPr>
            <a:spLocks noGrp="1"/>
          </p:cNvSpPr>
          <p:nvPr>
            <p:ph sz="quarter" idx="13"/>
          </p:nvPr>
        </p:nvSpPr>
        <p:spPr>
          <a:xfrm>
            <a:off x="4288861" y="2392078"/>
            <a:ext cx="3614277" cy="3422568"/>
          </a:xfrm>
        </p:spPr>
        <p:txBody>
          <a:bodyPr/>
          <a:lstStyle>
            <a:lvl1pPr marL="0" indent="0">
              <a:lnSpc>
                <a:spcPct val="100000"/>
              </a:lnSpc>
              <a:spcBef>
                <a:spcPts val="0"/>
              </a:spcBef>
              <a:spcAft>
                <a:spcPts val="1200"/>
              </a:spcAft>
              <a:buFont typeface="+mj-lt"/>
              <a:buNone/>
              <a:defRPr sz="16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
        <p:nvSpPr>
          <p:cNvPr id="21" name="Espace réservé du contenu 5">
            <a:extLst>
              <a:ext uri="{FF2B5EF4-FFF2-40B4-BE49-F238E27FC236}">
                <a16:creationId xmlns:a16="http://schemas.microsoft.com/office/drawing/2014/main" id="{BF48DBAD-980E-4784-AD80-364655C5376A}"/>
              </a:ext>
            </a:extLst>
          </p:cNvPr>
          <p:cNvSpPr>
            <a:spLocks noGrp="1"/>
          </p:cNvSpPr>
          <p:nvPr>
            <p:ph sz="quarter" idx="14"/>
          </p:nvPr>
        </p:nvSpPr>
        <p:spPr>
          <a:xfrm>
            <a:off x="8170230" y="2392078"/>
            <a:ext cx="3614277" cy="3422568"/>
          </a:xfrm>
        </p:spPr>
        <p:txBody>
          <a:bodyPr/>
          <a:lstStyle>
            <a:lvl1pPr marL="0" indent="0">
              <a:lnSpc>
                <a:spcPct val="100000"/>
              </a:lnSpc>
              <a:spcBef>
                <a:spcPts val="0"/>
              </a:spcBef>
              <a:spcAft>
                <a:spcPts val="1200"/>
              </a:spcAft>
              <a:buFont typeface="+mj-lt"/>
              <a:buNone/>
              <a:defRPr sz="16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
        <p:nvSpPr>
          <p:cNvPr id="33" name="Espace réservé du contenu 5">
            <a:extLst>
              <a:ext uri="{FF2B5EF4-FFF2-40B4-BE49-F238E27FC236}">
                <a16:creationId xmlns:a16="http://schemas.microsoft.com/office/drawing/2014/main" id="{04DDA3B4-0E27-46BA-92BD-3D9E90A5EC6E}"/>
              </a:ext>
            </a:extLst>
          </p:cNvPr>
          <p:cNvSpPr>
            <a:spLocks noGrp="1"/>
          </p:cNvSpPr>
          <p:nvPr>
            <p:ph sz="quarter" idx="15"/>
          </p:nvPr>
        </p:nvSpPr>
        <p:spPr>
          <a:xfrm>
            <a:off x="9042400" y="147785"/>
            <a:ext cx="2736396" cy="539538"/>
          </a:xfrm>
        </p:spPr>
        <p:txBody>
          <a:bodyPr>
            <a:normAutofit/>
          </a:bodyPr>
          <a:lstStyle>
            <a:lvl1pPr marL="0" indent="0" algn="r">
              <a:lnSpc>
                <a:spcPct val="100000"/>
              </a:lnSpc>
              <a:spcBef>
                <a:spcPts val="0"/>
              </a:spcBef>
              <a:spcAft>
                <a:spcPts val="0"/>
              </a:spcAft>
              <a:buFont typeface="+mj-lt"/>
              <a:buNone/>
              <a:defRPr sz="11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Tree>
    <p:extLst>
      <p:ext uri="{BB962C8B-B14F-4D97-AF65-F5344CB8AC3E}">
        <p14:creationId xmlns:p14="http://schemas.microsoft.com/office/powerpoint/2010/main" val="3609940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16DB780-74F7-4FC9-9D7D-FA459DE5025C}"/>
              </a:ext>
            </a:extLst>
          </p:cNvPr>
          <p:cNvSpPr>
            <a:spLocks noGrp="1"/>
          </p:cNvSpPr>
          <p:nvPr>
            <p:ph type="title"/>
          </p:nvPr>
        </p:nvSpPr>
        <p:spPr>
          <a:xfrm>
            <a:off x="401542" y="365125"/>
            <a:ext cx="11388916"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479036DE-422F-44CC-BF88-4B490C5BCBD5}"/>
              </a:ext>
            </a:extLst>
          </p:cNvPr>
          <p:cNvSpPr>
            <a:spLocks noGrp="1"/>
          </p:cNvSpPr>
          <p:nvPr>
            <p:ph type="body" idx="1"/>
          </p:nvPr>
        </p:nvSpPr>
        <p:spPr>
          <a:xfrm>
            <a:off x="401542" y="1825625"/>
            <a:ext cx="11388916"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a:extLst>
              <a:ext uri="{FF2B5EF4-FFF2-40B4-BE49-F238E27FC236}">
                <a16:creationId xmlns:a16="http://schemas.microsoft.com/office/drawing/2014/main" id="{080EB3D9-6B18-4640-ADFF-1EE86CD6060A}"/>
              </a:ext>
            </a:extLst>
          </p:cNvPr>
          <p:cNvSpPr>
            <a:spLocks noGrp="1"/>
          </p:cNvSpPr>
          <p:nvPr>
            <p:ph type="sldNum" sz="quarter" idx="4"/>
          </p:nvPr>
        </p:nvSpPr>
        <p:spPr>
          <a:xfrm>
            <a:off x="9550400" y="6370462"/>
            <a:ext cx="714828" cy="365125"/>
          </a:xfrm>
          <a:prstGeom prst="rect">
            <a:avLst/>
          </a:prstGeom>
        </p:spPr>
        <p:txBody>
          <a:bodyPr vert="horz" lIns="91440" tIns="45720" rIns="91440" bIns="45720" rtlCol="0" anchor="ctr"/>
          <a:lstStyle>
            <a:lvl1pPr algn="r">
              <a:defRPr sz="1200" b="0">
                <a:solidFill>
                  <a:schemeClr val="tx1"/>
                </a:solidFill>
              </a:defRPr>
            </a:lvl1pPr>
          </a:lstStyle>
          <a:p>
            <a:fld id="{07C99ADF-20A6-40EF-AAB9-F326D6E12C60}" type="slidenum">
              <a:rPr lang="fr-FR" smtClean="0"/>
              <a:pPr/>
              <a:t>‹N°›</a:t>
            </a:fld>
            <a:endParaRPr lang="fr-FR"/>
          </a:p>
        </p:txBody>
      </p:sp>
      <p:sp>
        <p:nvSpPr>
          <p:cNvPr id="7" name="Espace réservé de la date 3">
            <a:extLst>
              <a:ext uri="{FF2B5EF4-FFF2-40B4-BE49-F238E27FC236}">
                <a16:creationId xmlns:a16="http://schemas.microsoft.com/office/drawing/2014/main" id="{AD02B6FF-75EA-449F-A611-DB245605330A}"/>
              </a:ext>
            </a:extLst>
          </p:cNvPr>
          <p:cNvSpPr txBox="1">
            <a:spLocks/>
          </p:cNvSpPr>
          <p:nvPr userDrawn="1"/>
        </p:nvSpPr>
        <p:spPr>
          <a:xfrm>
            <a:off x="796186" y="6370461"/>
            <a:ext cx="4363641" cy="365125"/>
          </a:xfrm>
          <a:prstGeom prst="rect">
            <a:avLst/>
          </a:prstGeom>
        </p:spPr>
        <p:txBody>
          <a:bodyPr anchor="ct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100" dirty="0"/>
              <a:t>Transition(s) 2050</a:t>
            </a:r>
          </a:p>
        </p:txBody>
      </p:sp>
      <p:sp>
        <p:nvSpPr>
          <p:cNvPr id="8" name="Espace réservé de la date 3">
            <a:extLst>
              <a:ext uri="{FF2B5EF4-FFF2-40B4-BE49-F238E27FC236}">
                <a16:creationId xmlns:a16="http://schemas.microsoft.com/office/drawing/2014/main" id="{AD02B6FF-75EA-449F-A611-DB245605330A}"/>
              </a:ext>
            </a:extLst>
          </p:cNvPr>
          <p:cNvSpPr txBox="1">
            <a:spLocks/>
          </p:cNvSpPr>
          <p:nvPr userDrawn="1"/>
        </p:nvSpPr>
        <p:spPr>
          <a:xfrm>
            <a:off x="10661410" y="6398509"/>
            <a:ext cx="1129048" cy="309028"/>
          </a:xfrm>
          <a:prstGeom prst="rect">
            <a:avLst/>
          </a:prstGeom>
        </p:spPr>
        <p:txBody>
          <a:bodyPr anchor="ctr"/>
          <a:lstStyle>
            <a:defPPr>
              <a:defRPr lang="fr-FR"/>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FR" dirty="0"/>
              <a:t>Date</a:t>
            </a:r>
          </a:p>
        </p:txBody>
      </p:sp>
    </p:spTree>
    <p:extLst>
      <p:ext uri="{BB962C8B-B14F-4D97-AF65-F5344CB8AC3E}">
        <p14:creationId xmlns:p14="http://schemas.microsoft.com/office/powerpoint/2010/main" val="449709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52" r:id="rId6"/>
    <p:sldLayoutId id="2147483663" r:id="rId7"/>
    <p:sldLayoutId id="2147483664" r:id="rId8"/>
    <p:sldLayoutId id="2147483665" r:id="rId9"/>
    <p:sldLayoutId id="2147483655" r:id="rId10"/>
    <p:sldLayoutId id="2147483651" r:id="rId11"/>
  </p:sldLayoutIdLst>
  <p:hf hdr="0"/>
  <p:txStyles>
    <p:title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B5B712E-A663-5478-2C09-629A344E64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4683663-2761-0335-CEB9-A37A585167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D937318-607E-D686-4C44-1DB2662AAC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A8A9CF-35B7-4ABF-956D-8417B9762E53}" type="datetimeFigureOut">
              <a:rPr lang="fr-FR" smtClean="0"/>
              <a:t>18/01/2024</a:t>
            </a:fld>
            <a:endParaRPr lang="fr-FR"/>
          </a:p>
        </p:txBody>
      </p:sp>
      <p:sp>
        <p:nvSpPr>
          <p:cNvPr id="5" name="Espace réservé du pied de page 4">
            <a:extLst>
              <a:ext uri="{FF2B5EF4-FFF2-40B4-BE49-F238E27FC236}">
                <a16:creationId xmlns:a16="http://schemas.microsoft.com/office/drawing/2014/main" id="{5A084612-8F32-07CF-94C0-2489938297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Présentation ADEME</a:t>
            </a:r>
          </a:p>
        </p:txBody>
      </p:sp>
      <p:sp>
        <p:nvSpPr>
          <p:cNvPr id="6" name="Espace réservé du numéro de diapositive 5">
            <a:extLst>
              <a:ext uri="{FF2B5EF4-FFF2-40B4-BE49-F238E27FC236}">
                <a16:creationId xmlns:a16="http://schemas.microsoft.com/office/drawing/2014/main" id="{30355C47-66D1-64A6-A19A-0A7FC3867C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8C4B6-CC7D-4FAF-97DF-69A4FD97BD5B}" type="slidenum">
              <a:rPr lang="fr-FR" smtClean="0"/>
              <a:t>‹N°›</a:t>
            </a:fld>
            <a:endParaRPr lang="fr-FR"/>
          </a:p>
        </p:txBody>
      </p:sp>
    </p:spTree>
    <p:extLst>
      <p:ext uri="{BB962C8B-B14F-4D97-AF65-F5344CB8AC3E}">
        <p14:creationId xmlns:p14="http://schemas.microsoft.com/office/powerpoint/2010/main" val="135017149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80" r:id="rId12"/>
    <p:sldLayoutId id="2147483683" r:id="rId13"/>
    <p:sldLayoutId id="2147483684" r:id="rId14"/>
    <p:sldLayoutId id="214748368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png"/><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microsoft.com/office/2014/relationships/chartEx" Target="../charts/chartEx1.xml"/><Relationship Id="rId4" Type="http://schemas.openxmlformats.org/officeDocument/2006/relationships/image" Target="../media/image50.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chart" Target="../charts/chart4.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71.png"/><Relationship Id="rId7" Type="http://schemas.openxmlformats.org/officeDocument/2006/relationships/image" Target="../media/image42.png"/><Relationship Id="rId2"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45.png"/><Relationship Id="rId4" Type="http://schemas.openxmlformats.org/officeDocument/2006/relationships/image" Target="../media/image72.png"/><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5.xml"/><Relationship Id="rId5" Type="http://schemas.openxmlformats.org/officeDocument/2006/relationships/hyperlink" Target="https://librairie.ademe.fr/changement-climatique-et-energie/5105-demarche-d-analyse-des-trajectoires-climat-regionales.html" TargetMode="External"/><Relationship Id="rId4" Type="http://schemas.openxmlformats.org/officeDocument/2006/relationships/image" Target="../media/image82.jpe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librairie.ademe.fr/energies-renouvelables-reseaux-et-stockage/5352-prospective-transitions-2050-feuilleton-mix-electrique.html" TargetMode="External"/><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26.xml"/><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png"/><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hyperlink" Target="https://aldo-carbone.ademe.fr/"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3.xml"/><Relationship Id="rId4" Type="http://schemas.openxmlformats.org/officeDocument/2006/relationships/hyperlink" Target="https://librairie.ademe.fr/changement-climatique-et-energie/5022-attenuer-les-emissions-de-gaz-a-effet-de-serre-dans-le-secteur-agricole.html"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95.jpe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3" Type="http://schemas.openxmlformats.org/officeDocument/2006/relationships/hyperlink" Target="https://data-transitions2050.ademe.fr/" TargetMode="External"/><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7.png"/><Relationship Id="rId21" Type="http://schemas.openxmlformats.org/officeDocument/2006/relationships/image" Target="../media/image26.png"/><Relationship Id="rId34" Type="http://schemas.openxmlformats.org/officeDocument/2006/relationships/image" Target="../media/image39.jpeg"/><Relationship Id="rId7" Type="http://schemas.openxmlformats.org/officeDocument/2006/relationships/hyperlink" Target="mailto:stephane.barbusse@ademe.fr" TargetMode="External"/><Relationship Id="rId12" Type="http://schemas.openxmlformats.org/officeDocument/2006/relationships/hyperlink" Target="https://podcast.ausha.co/demain-c-est-pas-loin" TargetMode="External"/><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jpeg"/><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3.svg"/><Relationship Id="rId11" Type="http://schemas.openxmlformats.org/officeDocument/2006/relationships/image" Target="../media/image18.png"/><Relationship Id="rId24" Type="http://schemas.openxmlformats.org/officeDocument/2006/relationships/image" Target="../media/image29.png"/><Relationship Id="rId32" Type="http://schemas.openxmlformats.org/officeDocument/2006/relationships/image" Target="../media/image37.jpeg"/><Relationship Id="rId5" Type="http://schemas.openxmlformats.org/officeDocument/2006/relationships/image" Target="../media/image2.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jpeg"/><Relationship Id="rId36" Type="http://schemas.openxmlformats.org/officeDocument/2006/relationships/image" Target="../media/image41.jpeg"/><Relationship Id="rId10" Type="http://schemas.openxmlformats.org/officeDocument/2006/relationships/image" Target="../media/image17.png"/><Relationship Id="rId19" Type="http://schemas.openxmlformats.org/officeDocument/2006/relationships/image" Target="../media/image24.png"/><Relationship Id="rId31" Type="http://schemas.openxmlformats.org/officeDocument/2006/relationships/image" Target="../media/image36.jpeg"/><Relationship Id="rId4" Type="http://schemas.openxmlformats.org/officeDocument/2006/relationships/image" Target="../media/image9.png"/><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jpeg"/><Relationship Id="rId30" Type="http://schemas.openxmlformats.org/officeDocument/2006/relationships/image" Target="../media/image35.jpeg"/><Relationship Id="rId35" Type="http://schemas.openxmlformats.org/officeDocument/2006/relationships/image" Target="../media/image40.jpeg"/><Relationship Id="rId8" Type="http://schemas.openxmlformats.org/officeDocument/2006/relationships/hyperlink" Target="http://www.ademe.fr/les-futurs-en-transit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215554" y="4310223"/>
            <a:ext cx="3908612" cy="1467619"/>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002060"/>
                </a:solidFill>
              </a:rPr>
              <a:t>IHEDATE – cycle « planification écologique »</a:t>
            </a:r>
          </a:p>
          <a:p>
            <a:pPr algn="ctr"/>
            <a:r>
              <a:rPr lang="fr-FR" b="1" dirty="0">
                <a:solidFill>
                  <a:srgbClr val="002060"/>
                </a:solidFill>
              </a:rPr>
              <a:t>18/01/2024</a:t>
            </a:r>
          </a:p>
          <a:p>
            <a:pPr algn="ctr"/>
            <a:r>
              <a:rPr lang="fr-FR" b="1" dirty="0">
                <a:solidFill>
                  <a:srgbClr val="002060"/>
                </a:solidFill>
              </a:rPr>
              <a:t>David MARCHAL - ADEME</a:t>
            </a:r>
          </a:p>
        </p:txBody>
      </p:sp>
      <p:sp>
        <p:nvSpPr>
          <p:cNvPr id="5" name="Rectangle 4">
            <a:extLst>
              <a:ext uri="{FF2B5EF4-FFF2-40B4-BE49-F238E27FC236}">
                <a16:creationId xmlns:a16="http://schemas.microsoft.com/office/drawing/2014/main" id="{913D217F-BEB4-AC41-ABE9-611CDE242204}"/>
              </a:ext>
            </a:extLst>
          </p:cNvPr>
          <p:cNvSpPr/>
          <p:nvPr/>
        </p:nvSpPr>
        <p:spPr>
          <a:xfrm>
            <a:off x="0" y="0"/>
            <a:ext cx="3908612" cy="1021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texte, graphiques vectoriels&#10;&#10;Description générée automatiquement">
            <a:extLst>
              <a:ext uri="{FF2B5EF4-FFF2-40B4-BE49-F238E27FC236}">
                <a16:creationId xmlns:a16="http://schemas.microsoft.com/office/drawing/2014/main" id="{02A593A2-8885-2843-9144-8828F8BF25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72666" y="681317"/>
            <a:ext cx="7341558" cy="5558117"/>
          </a:xfrm>
          <a:prstGeom prst="rect">
            <a:avLst/>
          </a:prstGeom>
        </p:spPr>
      </p:pic>
      <p:pic>
        <p:nvPicPr>
          <p:cNvPr id="15" name="Image 14">
            <a:extLst>
              <a:ext uri="{FF2B5EF4-FFF2-40B4-BE49-F238E27FC236}">
                <a16:creationId xmlns:a16="http://schemas.microsoft.com/office/drawing/2014/main" id="{7458EE11-AA77-7C48-8681-E8699055E7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sp>
        <p:nvSpPr>
          <p:cNvPr id="19" name="Titre 7">
            <a:extLst>
              <a:ext uri="{FF2B5EF4-FFF2-40B4-BE49-F238E27FC236}">
                <a16:creationId xmlns:a16="http://schemas.microsoft.com/office/drawing/2014/main" id="{251DFDD9-EFE9-D54C-B61E-F001D63F8C8C}"/>
              </a:ext>
            </a:extLst>
          </p:cNvPr>
          <p:cNvSpPr txBox="1">
            <a:spLocks/>
          </p:cNvSpPr>
          <p:nvPr/>
        </p:nvSpPr>
        <p:spPr>
          <a:xfrm>
            <a:off x="441904" y="4729196"/>
            <a:ext cx="4580965" cy="13283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a:lstStyle>
          <a:p>
            <a:endParaRPr lang="fr-FR" sz="1700" dirty="0">
              <a:solidFill>
                <a:srgbClr val="002060"/>
              </a:solidFill>
              <a:latin typeface="+mn-lt"/>
            </a:endParaRPr>
          </a:p>
          <a:p>
            <a:endParaRPr lang="fr-FR" sz="1600" i="1" dirty="0"/>
          </a:p>
        </p:txBody>
      </p:sp>
      <p:pic>
        <p:nvPicPr>
          <p:cNvPr id="10" name="Image 9">
            <a:extLst>
              <a:ext uri="{FF2B5EF4-FFF2-40B4-BE49-F238E27FC236}">
                <a16:creationId xmlns:a16="http://schemas.microsoft.com/office/drawing/2014/main" id="{F0F2CC01-4067-8D4E-B70B-0AC356E048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9068" y="2455082"/>
            <a:ext cx="2594752" cy="1694531"/>
          </a:xfrm>
          <a:prstGeom prst="rect">
            <a:avLst/>
          </a:prstGeom>
        </p:spPr>
      </p:pic>
      <p:pic>
        <p:nvPicPr>
          <p:cNvPr id="13" name="Image 12">
            <a:extLst>
              <a:ext uri="{FF2B5EF4-FFF2-40B4-BE49-F238E27FC236}">
                <a16:creationId xmlns:a16="http://schemas.microsoft.com/office/drawing/2014/main" id="{183C6B00-E3F9-8946-89FD-595C128689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7776" y="834485"/>
            <a:ext cx="1293728" cy="1172140"/>
          </a:xfrm>
          <a:prstGeom prst="rect">
            <a:avLst/>
          </a:prstGeom>
        </p:spPr>
      </p:pic>
      <p:pic>
        <p:nvPicPr>
          <p:cNvPr id="16" name="Graphique 15">
            <a:extLst>
              <a:ext uri="{FF2B5EF4-FFF2-40B4-BE49-F238E27FC236}">
                <a16:creationId xmlns:a16="http://schemas.microsoft.com/office/drawing/2014/main" id="{273BC632-941C-DA41-8E9D-BF1B163FD53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331406" y="828055"/>
            <a:ext cx="1164829" cy="1328314"/>
          </a:xfrm>
          <a:prstGeom prst="rect">
            <a:avLst/>
          </a:prstGeom>
        </p:spPr>
      </p:pic>
    </p:spTree>
    <p:extLst>
      <p:ext uri="{BB962C8B-B14F-4D97-AF65-F5344CB8AC3E}">
        <p14:creationId xmlns:p14="http://schemas.microsoft.com/office/powerpoint/2010/main" val="2888212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11942B1-C3E4-4FD2-9212-0DFE608D6D43}"/>
              </a:ext>
            </a:extLst>
          </p:cNvPr>
          <p:cNvSpPr>
            <a:spLocks noGrp="1"/>
          </p:cNvSpPr>
          <p:nvPr>
            <p:ph type="sldNum" sz="quarter" idx="12"/>
          </p:nvPr>
        </p:nvSpPr>
        <p:spPr/>
        <p:txBody>
          <a:bodyPr/>
          <a:lstStyle/>
          <a:p>
            <a:fld id="{07C99ADF-20A6-40EF-AAB9-F326D6E12C60}" type="slidenum">
              <a:rPr lang="fr-FR" smtClean="0"/>
              <a:t>10</a:t>
            </a:fld>
            <a:endParaRPr lang="fr-FR"/>
          </a:p>
        </p:txBody>
      </p:sp>
      <p:pic>
        <p:nvPicPr>
          <p:cNvPr id="15" name="Image 14">
            <a:extLst>
              <a:ext uri="{FF2B5EF4-FFF2-40B4-BE49-F238E27FC236}">
                <a16:creationId xmlns:a16="http://schemas.microsoft.com/office/drawing/2014/main" id="{BF963B91-4E9B-6148-9414-5BA67E971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sp>
        <p:nvSpPr>
          <p:cNvPr id="17" name="Titre 1">
            <a:extLst>
              <a:ext uri="{FF2B5EF4-FFF2-40B4-BE49-F238E27FC236}">
                <a16:creationId xmlns:a16="http://schemas.microsoft.com/office/drawing/2014/main" id="{F2DDFEF3-C564-834A-8CB8-F0E003507976}"/>
              </a:ext>
            </a:extLst>
          </p:cNvPr>
          <p:cNvSpPr txBox="1">
            <a:spLocks/>
          </p:cNvSpPr>
          <p:nvPr/>
        </p:nvSpPr>
        <p:spPr>
          <a:xfrm>
            <a:off x="2058744" y="385878"/>
            <a:ext cx="8875720" cy="56296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fr-FR" sz="2800"/>
              <a:t>Impacts des scénarios en 2050 sur quelques secteurs (base 100 en 2015/2019)</a:t>
            </a:r>
          </a:p>
        </p:txBody>
      </p:sp>
      <p:graphicFrame>
        <p:nvGraphicFramePr>
          <p:cNvPr id="6" name="Graphique 5">
            <a:extLst>
              <a:ext uri="{FF2B5EF4-FFF2-40B4-BE49-F238E27FC236}">
                <a16:creationId xmlns:a16="http://schemas.microsoft.com/office/drawing/2014/main" id="{9021CF80-61AA-0A68-53E2-81A4A59B73BE}"/>
              </a:ext>
            </a:extLst>
          </p:cNvPr>
          <p:cNvGraphicFramePr>
            <a:graphicFrameLocks/>
          </p:cNvGraphicFramePr>
          <p:nvPr/>
        </p:nvGraphicFramePr>
        <p:xfrm>
          <a:off x="1839134" y="1729408"/>
          <a:ext cx="8068680" cy="4187379"/>
        </p:xfrm>
        <a:graphic>
          <a:graphicData uri="http://schemas.openxmlformats.org/drawingml/2006/chart">
            <c:chart xmlns:c="http://schemas.openxmlformats.org/drawingml/2006/chart" xmlns:r="http://schemas.openxmlformats.org/officeDocument/2006/relationships" r:id="rId4"/>
          </a:graphicData>
        </a:graphic>
      </p:graphicFrame>
      <p:sp>
        <p:nvSpPr>
          <p:cNvPr id="3" name="ZoneTexte 2">
            <a:extLst>
              <a:ext uri="{FF2B5EF4-FFF2-40B4-BE49-F238E27FC236}">
                <a16:creationId xmlns:a16="http://schemas.microsoft.com/office/drawing/2014/main" id="{859B8AB0-48E0-35FB-04C2-35137874F5E5}"/>
              </a:ext>
            </a:extLst>
          </p:cNvPr>
          <p:cNvSpPr txBox="1"/>
          <p:nvPr/>
        </p:nvSpPr>
        <p:spPr>
          <a:xfrm>
            <a:off x="9907814" y="2564296"/>
            <a:ext cx="612668" cy="400110"/>
          </a:xfrm>
          <a:prstGeom prst="rect">
            <a:avLst/>
          </a:prstGeom>
          <a:noFill/>
        </p:spPr>
        <p:txBody>
          <a:bodyPr wrap="none" rtlCol="0">
            <a:spAutoFit/>
          </a:bodyPr>
          <a:lstStyle/>
          <a:p>
            <a:r>
              <a:rPr lang="fr-FR" sz="2000" b="1">
                <a:solidFill>
                  <a:schemeClr val="accent6">
                    <a:lumMod val="75000"/>
                  </a:schemeClr>
                </a:solidFill>
              </a:rPr>
              <a:t>100</a:t>
            </a:r>
          </a:p>
        </p:txBody>
      </p:sp>
      <p:sp>
        <p:nvSpPr>
          <p:cNvPr id="8" name="ZoneTexte 7">
            <a:extLst>
              <a:ext uri="{FF2B5EF4-FFF2-40B4-BE49-F238E27FC236}">
                <a16:creationId xmlns:a16="http://schemas.microsoft.com/office/drawing/2014/main" id="{39B30580-08D1-5DF3-9B21-57CF0E219103}"/>
              </a:ext>
            </a:extLst>
          </p:cNvPr>
          <p:cNvSpPr txBox="1"/>
          <p:nvPr/>
        </p:nvSpPr>
        <p:spPr>
          <a:xfrm>
            <a:off x="9907814" y="3693540"/>
            <a:ext cx="470000" cy="400110"/>
          </a:xfrm>
          <a:prstGeom prst="rect">
            <a:avLst/>
          </a:prstGeom>
          <a:noFill/>
        </p:spPr>
        <p:txBody>
          <a:bodyPr wrap="none" rtlCol="0">
            <a:spAutoFit/>
          </a:bodyPr>
          <a:lstStyle/>
          <a:p>
            <a:r>
              <a:rPr lang="fr-FR" sz="2000" b="1">
                <a:solidFill>
                  <a:schemeClr val="accent6">
                    <a:lumMod val="75000"/>
                  </a:schemeClr>
                </a:solidFill>
              </a:rPr>
              <a:t>50</a:t>
            </a:r>
          </a:p>
        </p:txBody>
      </p:sp>
    </p:spTree>
    <p:extLst>
      <p:ext uri="{BB962C8B-B14F-4D97-AF65-F5344CB8AC3E}">
        <p14:creationId xmlns:p14="http://schemas.microsoft.com/office/powerpoint/2010/main" val="1836437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54D1CC8B-CF6D-48F6-89B6-254B97BA439C}"/>
              </a:ext>
            </a:extLst>
          </p:cNvPr>
          <p:cNvSpPr>
            <a:spLocks noGrp="1"/>
          </p:cNvSpPr>
          <p:nvPr>
            <p:ph type="title"/>
          </p:nvPr>
        </p:nvSpPr>
        <p:spPr/>
        <p:txBody>
          <a:bodyPr/>
          <a:lstStyle/>
          <a:p>
            <a:r>
              <a:rPr lang="fr-FR" dirty="0"/>
              <a:t>2. Enseignements-clés</a:t>
            </a:r>
          </a:p>
        </p:txBody>
      </p:sp>
      <p:sp>
        <p:nvSpPr>
          <p:cNvPr id="7" name="Espace réservé du numéro de diapositive 6">
            <a:extLst>
              <a:ext uri="{FF2B5EF4-FFF2-40B4-BE49-F238E27FC236}">
                <a16:creationId xmlns:a16="http://schemas.microsoft.com/office/drawing/2014/main" id="{ADE5BEAB-077C-4D2D-9843-019A16D1F6E2}"/>
              </a:ext>
            </a:extLst>
          </p:cNvPr>
          <p:cNvSpPr>
            <a:spLocks noGrp="1"/>
          </p:cNvSpPr>
          <p:nvPr>
            <p:ph type="sldNum" sz="quarter" idx="12"/>
          </p:nvPr>
        </p:nvSpPr>
        <p:spPr/>
        <p:txBody>
          <a:bodyPr/>
          <a:lstStyle/>
          <a:p>
            <a:fld id="{07C99ADF-20A6-40EF-AAB9-F326D6E12C60}" type="slidenum">
              <a:rPr lang="fr-FR" smtClean="0"/>
              <a:t>11</a:t>
            </a:fld>
            <a:endParaRPr lang="fr-FR"/>
          </a:p>
        </p:txBody>
      </p:sp>
      <p:pic>
        <p:nvPicPr>
          <p:cNvPr id="23" name="Image 22">
            <a:extLst>
              <a:ext uri="{FF2B5EF4-FFF2-40B4-BE49-F238E27FC236}">
                <a16:creationId xmlns:a16="http://schemas.microsoft.com/office/drawing/2014/main" id="{5E274031-F1D0-D34E-9070-D9A06FCFD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pic>
        <p:nvPicPr>
          <p:cNvPr id="3" name="Image 2" descr="Une image contenant oiseau, perroquet&#10;&#10;Description générée automatiquement">
            <a:extLst>
              <a:ext uri="{FF2B5EF4-FFF2-40B4-BE49-F238E27FC236}">
                <a16:creationId xmlns:a16="http://schemas.microsoft.com/office/drawing/2014/main" id="{48F30BEB-DF16-874F-9BDF-BBFA023A27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10040"/>
          <a:stretch/>
        </p:blipFill>
        <p:spPr>
          <a:xfrm>
            <a:off x="7411144" y="1530349"/>
            <a:ext cx="4752000" cy="4727576"/>
          </a:xfrm>
          <a:prstGeom prst="rect">
            <a:avLst/>
          </a:prstGeom>
        </p:spPr>
      </p:pic>
    </p:spTree>
    <p:extLst>
      <p:ext uri="{BB962C8B-B14F-4D97-AF65-F5344CB8AC3E}">
        <p14:creationId xmlns:p14="http://schemas.microsoft.com/office/powerpoint/2010/main" val="1709439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D30EC088-6277-4B00-9972-762CDBDF43D4}"/>
              </a:ext>
            </a:extLst>
          </p:cNvPr>
          <p:cNvSpPr>
            <a:spLocks noGrp="1"/>
          </p:cNvSpPr>
          <p:nvPr>
            <p:ph type="dt" sz="half"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fld id="{F52B9C0C-9DFA-4242-BFE4-B1856B72534C}" type="datetimeFigureOut">
              <a:rPr lang="fr-FR" smtClean="0"/>
              <a:pPr/>
              <a:t>18/01/2024</a:t>
            </a:fld>
            <a:endParaRPr lang="fr-FR">
              <a:latin typeface="Marianne" panose="02000000000000000000" pitchFamily="50" charset="0"/>
            </a:endParaRPr>
          </a:p>
        </p:txBody>
      </p:sp>
      <p:sp>
        <p:nvSpPr>
          <p:cNvPr id="5" name="Espace réservé du numéro de diapositive 4">
            <a:extLst>
              <a:ext uri="{FF2B5EF4-FFF2-40B4-BE49-F238E27FC236}">
                <a16:creationId xmlns:a16="http://schemas.microsoft.com/office/drawing/2014/main" id="{32F1ED9D-542C-4AB7-AB8B-EBAB2D9F2D54}"/>
              </a:ext>
            </a:extLst>
          </p:cNvPr>
          <p:cNvSpPr>
            <a:spLocks noGrp="1"/>
          </p:cNvSpPr>
          <p:nvPr>
            <p:ph type="sldNum" sz="quarter" idx="12"/>
          </p:nvPr>
        </p:nvSpPr>
        <p:spPr>
          <a:xfrm>
            <a:off x="8610600" y="5793643"/>
            <a:ext cx="2743200" cy="365125"/>
          </a:xfrm>
        </p:spPr>
        <p:txBody>
          <a:bodyPr/>
          <a:lstStyle/>
          <a:p>
            <a:fld id="{07C99ADF-20A6-40EF-AAB9-F326D6E12C60}" type="slidenum">
              <a:rPr lang="fr-FR" smtClean="0">
                <a:latin typeface="Marianne" panose="02000000000000000000" pitchFamily="50" charset="0"/>
              </a:rPr>
              <a:t>12</a:t>
            </a:fld>
            <a:endParaRPr lang="fr-FR">
              <a:latin typeface="Marianne" panose="02000000000000000000" pitchFamily="50" charset="0"/>
            </a:endParaRPr>
          </a:p>
        </p:txBody>
      </p:sp>
      <p:pic>
        <p:nvPicPr>
          <p:cNvPr id="6" name="Espace réservé du contenu 6">
            <a:extLst>
              <a:ext uri="{FF2B5EF4-FFF2-40B4-BE49-F238E27FC236}">
                <a16:creationId xmlns:a16="http://schemas.microsoft.com/office/drawing/2014/main" id="{535C86D1-2DC6-9E42-298D-944D03FA30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727" y="1766417"/>
            <a:ext cx="4595256" cy="4505028"/>
          </a:xfrm>
          <a:prstGeom prst="rect">
            <a:avLst/>
          </a:prstGeom>
        </p:spPr>
      </p:pic>
      <p:pic>
        <p:nvPicPr>
          <p:cNvPr id="7" name="Image 6">
            <a:extLst>
              <a:ext uri="{FF2B5EF4-FFF2-40B4-BE49-F238E27FC236}">
                <a16:creationId xmlns:a16="http://schemas.microsoft.com/office/drawing/2014/main" id="{6961B434-C96E-13BC-EE47-BEBE526CA3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48910" y="-74629"/>
            <a:ext cx="2443089" cy="1595486"/>
          </a:xfrm>
          <a:prstGeom prst="rect">
            <a:avLst/>
          </a:prstGeom>
        </p:spPr>
      </p:pic>
    </p:spTree>
    <p:extLst>
      <p:ext uri="{BB962C8B-B14F-4D97-AF65-F5344CB8AC3E}">
        <p14:creationId xmlns:p14="http://schemas.microsoft.com/office/powerpoint/2010/main" val="1703586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D30EC088-6277-4B00-9972-762CDBDF43D4}"/>
              </a:ext>
            </a:extLst>
          </p:cNvPr>
          <p:cNvSpPr>
            <a:spLocks noGrp="1"/>
          </p:cNvSpPr>
          <p:nvPr>
            <p:ph type="dt" sz="half"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fld id="{16AC39D3-8513-452C-8CF8-A7790FBFBDCF}" type="datetime1">
              <a:rPr lang="fr-FR" smtClean="0"/>
              <a:pPr/>
              <a:t>18/01/2024</a:t>
            </a:fld>
            <a:endParaRPr lang="fr-FR">
              <a:latin typeface="Marianne" panose="02000000000000000000" pitchFamily="50" charset="0"/>
            </a:endParaRPr>
          </a:p>
        </p:txBody>
      </p:sp>
      <p:sp>
        <p:nvSpPr>
          <p:cNvPr id="5" name="Espace réservé du numéro de diapositive 4">
            <a:extLst>
              <a:ext uri="{FF2B5EF4-FFF2-40B4-BE49-F238E27FC236}">
                <a16:creationId xmlns:a16="http://schemas.microsoft.com/office/drawing/2014/main" id="{32F1ED9D-542C-4AB7-AB8B-EBAB2D9F2D54}"/>
              </a:ext>
            </a:extLst>
          </p:cNvPr>
          <p:cNvSpPr>
            <a:spLocks noGrp="1"/>
          </p:cNvSpPr>
          <p:nvPr>
            <p:ph type="sldNum" sz="quarter" idx="12"/>
          </p:nvPr>
        </p:nvSpPr>
        <p:spPr/>
        <p:txBody>
          <a:bodyPr/>
          <a:lstStyle/>
          <a:p>
            <a:fld id="{07C99ADF-20A6-40EF-AAB9-F326D6E12C60}" type="slidenum">
              <a:rPr lang="fr-FR" smtClean="0">
                <a:latin typeface="Marianne" panose="02000000000000000000" pitchFamily="50" charset="0"/>
              </a:rPr>
              <a:t>13</a:t>
            </a:fld>
            <a:endParaRPr lang="fr-FR">
              <a:latin typeface="Marianne" panose="02000000000000000000" pitchFamily="50" charset="0"/>
            </a:endParaRPr>
          </a:p>
        </p:txBody>
      </p:sp>
      <p:sp>
        <p:nvSpPr>
          <p:cNvPr id="8" name="Espace réservé du contenu 7">
            <a:extLst>
              <a:ext uri="{FF2B5EF4-FFF2-40B4-BE49-F238E27FC236}">
                <a16:creationId xmlns:a16="http://schemas.microsoft.com/office/drawing/2014/main" id="{AFD4114B-E608-2CE0-8DEB-FCCB255F3AA6}"/>
              </a:ext>
            </a:extLst>
          </p:cNvPr>
          <p:cNvSpPr>
            <a:spLocks noGrp="1"/>
          </p:cNvSpPr>
          <p:nvPr>
            <p:ph sz="quarter" idx="4"/>
          </p:nvPr>
        </p:nvSpPr>
        <p:spPr>
          <a:xfrm>
            <a:off x="401541" y="1077687"/>
            <a:ext cx="3614277" cy="5112098"/>
          </a:xfrm>
        </p:spPr>
        <p:txBody>
          <a:bodyPr>
            <a:normAutofit/>
          </a:bodyPr>
          <a:lstStyle/>
          <a:p>
            <a:r>
              <a:rPr lang="fr-FR" sz="2000" dirty="0">
                <a:solidFill>
                  <a:srgbClr val="164194"/>
                </a:solidFill>
                <a:latin typeface="Calibri" panose="020F0502020204030204" pitchFamily="34" charset="0"/>
                <a:cs typeface="Calibri" panose="020F0502020204030204" pitchFamily="34" charset="0"/>
              </a:rPr>
              <a:t>4 scénarios possibles mais </a:t>
            </a:r>
            <a:r>
              <a:rPr lang="fr-FR" sz="2000" u="sng" dirty="0">
                <a:solidFill>
                  <a:srgbClr val="164194"/>
                </a:solidFill>
                <a:latin typeface="Calibri" panose="020F0502020204030204" pitchFamily="34" charset="0"/>
                <a:cs typeface="Calibri" panose="020F0502020204030204" pitchFamily="34" charset="0"/>
              </a:rPr>
              <a:t>difficiles</a:t>
            </a:r>
            <a:r>
              <a:rPr lang="fr-FR" sz="2000" dirty="0">
                <a:solidFill>
                  <a:srgbClr val="164194"/>
                </a:solidFill>
                <a:latin typeface="Calibri" panose="020F0502020204030204" pitchFamily="34" charset="0"/>
                <a:cs typeface="Calibri" panose="020F0502020204030204" pitchFamily="34" charset="0"/>
              </a:rPr>
              <a:t>:</a:t>
            </a:r>
            <a:r>
              <a:rPr lang="fr-FR" b="0" dirty="0">
                <a:solidFill>
                  <a:srgbClr val="164194"/>
                </a:solidFill>
                <a:latin typeface="Calibri" panose="020F0502020204030204" pitchFamily="34" charset="0"/>
                <a:cs typeface="Calibri" panose="020F0502020204030204" pitchFamily="34" charset="0"/>
              </a:rPr>
              <a:t> </a:t>
            </a:r>
            <a:r>
              <a:rPr lang="fr-FR" b="0" dirty="0">
                <a:latin typeface="Calibri" panose="020F0502020204030204" pitchFamily="34" charset="0"/>
                <a:cs typeface="Calibri" panose="020F0502020204030204" pitchFamily="34" charset="0"/>
              </a:rPr>
              <a:t>S1 et S4 les moins réalistes</a:t>
            </a:r>
            <a:endParaRPr lang="fr-FR" sz="1800" b="0" dirty="0">
              <a:latin typeface="Calibri" panose="020F0502020204030204" pitchFamily="34" charset="0"/>
              <a:cs typeface="Calibri" panose="020F0502020204030204" pitchFamily="34" charset="0"/>
            </a:endParaRPr>
          </a:p>
          <a:p>
            <a:r>
              <a:rPr lang="fr-FR" sz="2000" dirty="0">
                <a:solidFill>
                  <a:srgbClr val="164194"/>
                </a:solidFill>
                <a:latin typeface="Calibri" panose="020F0502020204030204" pitchFamily="34" charset="0"/>
                <a:cs typeface="Calibri" panose="020F0502020204030204" pitchFamily="34" charset="0"/>
              </a:rPr>
              <a:t>La sobriété, facilitatrice de la neutralité</a:t>
            </a:r>
            <a:r>
              <a:rPr lang="fr-FR" sz="2000" b="0" dirty="0">
                <a:latin typeface="Calibri" panose="020F0502020204030204" pitchFamily="34" charset="0"/>
                <a:cs typeface="Calibri" panose="020F0502020204030204" pitchFamily="34" charset="0"/>
              </a:rPr>
              <a:t>,</a:t>
            </a:r>
            <a:r>
              <a:rPr lang="fr-FR" sz="1800" b="0" dirty="0">
                <a:latin typeface="Calibri" panose="020F0502020204030204" pitchFamily="34" charset="0"/>
                <a:cs typeface="Calibri" panose="020F0502020204030204" pitchFamily="34" charset="0"/>
              </a:rPr>
              <a:t> réduisant les risques</a:t>
            </a:r>
          </a:p>
          <a:p>
            <a:r>
              <a:rPr lang="fr-FR" sz="2000" dirty="0">
                <a:solidFill>
                  <a:srgbClr val="164194"/>
                </a:solidFill>
                <a:latin typeface="Calibri" panose="020F0502020204030204" pitchFamily="34" charset="0"/>
                <a:cs typeface="Calibri" panose="020F0502020204030204" pitchFamily="34" charset="0"/>
              </a:rPr>
              <a:t>Economie d’énergie et </a:t>
            </a:r>
            <a:r>
              <a:rPr lang="fr-FR" sz="2000" dirty="0" err="1">
                <a:solidFill>
                  <a:srgbClr val="164194"/>
                </a:solidFill>
                <a:latin typeface="Calibri" panose="020F0502020204030204" pitchFamily="34" charset="0"/>
                <a:cs typeface="Calibri" panose="020F0502020204030204" pitchFamily="34" charset="0"/>
              </a:rPr>
              <a:t>EnR</a:t>
            </a:r>
            <a:r>
              <a:rPr lang="fr-FR" sz="2000" dirty="0">
                <a:solidFill>
                  <a:srgbClr val="164194"/>
                </a:solidFill>
                <a:latin typeface="Calibri" panose="020F0502020204030204" pitchFamily="34" charset="0"/>
                <a:cs typeface="Calibri" panose="020F0502020204030204" pitchFamily="34" charset="0"/>
              </a:rPr>
              <a:t>:   </a:t>
            </a:r>
            <a:r>
              <a:rPr lang="fr-FR" sz="2000" b="0" dirty="0">
                <a:solidFill>
                  <a:srgbClr val="164194"/>
                </a:solidFill>
                <a:latin typeface="Calibri" panose="020F0502020204030204" pitchFamily="34" charset="0"/>
                <a:cs typeface="Calibri" panose="020F0502020204030204" pitchFamily="34" charset="0"/>
              </a:rPr>
              <a:t>-</a:t>
            </a:r>
            <a:r>
              <a:rPr lang="fr-FR" sz="1800" b="0" dirty="0">
                <a:latin typeface="Calibri" panose="020F0502020204030204" pitchFamily="34" charset="0"/>
                <a:cs typeface="Calibri" panose="020F0502020204030204" pitchFamily="34" charset="0"/>
              </a:rPr>
              <a:t>25% de conso au moins et + de 70% d’</a:t>
            </a:r>
            <a:r>
              <a:rPr lang="fr-FR" sz="1800" b="0" dirty="0" err="1">
                <a:latin typeface="Calibri" panose="020F0502020204030204" pitchFamily="34" charset="0"/>
                <a:cs typeface="Calibri" panose="020F0502020204030204" pitchFamily="34" charset="0"/>
              </a:rPr>
              <a:t>EnR</a:t>
            </a:r>
            <a:r>
              <a:rPr lang="fr-FR" sz="1800" b="0" dirty="0">
                <a:latin typeface="Calibri" panose="020F0502020204030204" pitchFamily="34" charset="0"/>
                <a:cs typeface="Calibri" panose="020F0502020204030204" pitchFamily="34" charset="0"/>
              </a:rPr>
              <a:t> en 2050</a:t>
            </a:r>
          </a:p>
          <a:p>
            <a:r>
              <a:rPr lang="fr-FR" sz="2000" dirty="0">
                <a:solidFill>
                  <a:srgbClr val="164194"/>
                </a:solidFill>
                <a:latin typeface="Calibri" panose="020F0502020204030204" pitchFamily="34" charset="0"/>
                <a:cs typeface="Calibri" panose="020F0502020204030204" pitchFamily="34" charset="0"/>
              </a:rPr>
              <a:t>Empreinte carbone et matière : </a:t>
            </a:r>
            <a:r>
              <a:rPr lang="fr-FR" sz="1800" b="0" dirty="0">
                <a:latin typeface="Calibri" panose="020F0502020204030204" pitchFamily="34" charset="0"/>
                <a:cs typeface="Calibri" panose="020F0502020204030204" pitchFamily="34" charset="0"/>
              </a:rPr>
              <a:t>un découplage absolu PIB – empreinte est possible</a:t>
            </a:r>
            <a:r>
              <a:rPr lang="fr-FR" sz="1800" dirty="0">
                <a:latin typeface="Calibri" panose="020F0502020204030204" pitchFamily="34" charset="0"/>
                <a:cs typeface="Calibri" panose="020F0502020204030204" pitchFamily="34" charset="0"/>
              </a:rPr>
              <a:t> </a:t>
            </a:r>
            <a:endParaRPr lang="fr-FR" sz="2000" dirty="0">
              <a:latin typeface="Calibri" panose="020F0502020204030204" pitchFamily="34" charset="0"/>
              <a:cs typeface="Calibri" panose="020F0502020204030204" pitchFamily="34" charset="0"/>
            </a:endParaRPr>
          </a:p>
        </p:txBody>
      </p:sp>
      <p:sp>
        <p:nvSpPr>
          <p:cNvPr id="10" name="Espace réservé du contenu 9">
            <a:extLst>
              <a:ext uri="{FF2B5EF4-FFF2-40B4-BE49-F238E27FC236}">
                <a16:creationId xmlns:a16="http://schemas.microsoft.com/office/drawing/2014/main" id="{9E144A6C-DEDF-5D4C-C9D7-EBD09C145F56}"/>
              </a:ext>
            </a:extLst>
          </p:cNvPr>
          <p:cNvSpPr>
            <a:spLocks noGrp="1"/>
          </p:cNvSpPr>
          <p:nvPr>
            <p:ph sz="quarter" idx="13"/>
          </p:nvPr>
        </p:nvSpPr>
        <p:spPr>
          <a:xfrm>
            <a:off x="4288861" y="1077687"/>
            <a:ext cx="3614277" cy="4801611"/>
          </a:xfrm>
        </p:spPr>
        <p:txBody>
          <a:bodyPr>
            <a:normAutofit lnSpcReduction="10000"/>
          </a:bodyPr>
          <a:lstStyle/>
          <a:p>
            <a:pPr>
              <a:buFont typeface="+mj-lt"/>
              <a:buAutoNum type="arabicPeriod" startAt="5"/>
            </a:pPr>
            <a:r>
              <a:rPr lang="fr-FR" sz="2200" dirty="0">
                <a:solidFill>
                  <a:srgbClr val="164194"/>
                </a:solidFill>
                <a:latin typeface="Calibri" panose="020F0502020204030204" pitchFamily="34" charset="0"/>
                <a:cs typeface="Calibri" panose="020F0502020204030204" pitchFamily="34" charset="0"/>
              </a:rPr>
              <a:t>Une pression environnementale croissante</a:t>
            </a:r>
            <a:r>
              <a:rPr lang="fr-FR" sz="2200" dirty="0">
                <a:latin typeface="Calibri" panose="020F0502020204030204" pitchFamily="34" charset="0"/>
                <a:cs typeface="Calibri" panose="020F0502020204030204" pitchFamily="34" charset="0"/>
              </a:rPr>
              <a:t>: </a:t>
            </a:r>
            <a:r>
              <a:rPr lang="fr-FR" sz="1800" b="0" dirty="0">
                <a:latin typeface="Calibri" panose="020F0502020204030204" pitchFamily="34" charset="0"/>
                <a:cs typeface="Calibri" panose="020F0502020204030204" pitchFamily="34" charset="0"/>
              </a:rPr>
              <a:t>*2 sur les impacts ( sol, matériaux, eau) entre S1-S4</a:t>
            </a:r>
          </a:p>
          <a:p>
            <a:pPr>
              <a:buFont typeface="+mj-lt"/>
              <a:buAutoNum type="arabicPeriod" startAt="5"/>
            </a:pPr>
            <a:r>
              <a:rPr lang="fr-FR" sz="2200" dirty="0">
                <a:solidFill>
                  <a:srgbClr val="164194"/>
                </a:solidFill>
                <a:latin typeface="Calibri" panose="020F0502020204030204" pitchFamily="34" charset="0"/>
                <a:cs typeface="Calibri" panose="020F0502020204030204" pitchFamily="34" charset="0"/>
              </a:rPr>
              <a:t>Une forte transformation de </a:t>
            </a:r>
            <a:r>
              <a:rPr lang="fr-FR" sz="2000" dirty="0">
                <a:solidFill>
                  <a:srgbClr val="164194"/>
                </a:solidFill>
                <a:latin typeface="Calibri" panose="020F0502020204030204" pitchFamily="34" charset="0"/>
                <a:cs typeface="Calibri" panose="020F0502020204030204" pitchFamily="34" charset="0"/>
              </a:rPr>
              <a:t>l’industrie</a:t>
            </a:r>
          </a:p>
          <a:p>
            <a:pPr>
              <a:buFont typeface="+mj-lt"/>
              <a:buAutoNum type="arabicPeriod" startAt="5"/>
            </a:pPr>
            <a:r>
              <a:rPr lang="fr-FR" sz="2000" dirty="0">
                <a:solidFill>
                  <a:srgbClr val="164194"/>
                </a:solidFill>
                <a:latin typeface="Calibri" panose="020F0502020204030204" pitchFamily="34" charset="0"/>
                <a:cs typeface="Calibri" panose="020F0502020204030204" pitchFamily="34" charset="0"/>
              </a:rPr>
              <a:t>Une capacité d’adaptation</a:t>
            </a:r>
            <a:r>
              <a:rPr lang="fr-FR" sz="2000" dirty="0">
                <a:latin typeface="Calibri" panose="020F0502020204030204" pitchFamily="34" charset="0"/>
                <a:cs typeface="Calibri" panose="020F0502020204030204" pitchFamily="34" charset="0"/>
              </a:rPr>
              <a:t> </a:t>
            </a:r>
            <a:r>
              <a:rPr lang="fr-FR" sz="2200" dirty="0">
                <a:solidFill>
                  <a:srgbClr val="164194"/>
                </a:solidFill>
                <a:latin typeface="Calibri" panose="020F0502020204030204" pitchFamily="34" charset="0"/>
                <a:cs typeface="Calibri" panose="020F0502020204030204" pitchFamily="34" charset="0"/>
              </a:rPr>
              <a:t>variable selon les scénarios: </a:t>
            </a:r>
            <a:r>
              <a:rPr lang="fr-FR" sz="1800" b="0" dirty="0">
                <a:latin typeface="Calibri" panose="020F0502020204030204" pitchFamily="34" charset="0"/>
                <a:cs typeface="Calibri" panose="020F0502020204030204" pitchFamily="34" charset="0"/>
              </a:rPr>
              <a:t>l’eau comme élément central</a:t>
            </a:r>
            <a:endParaRPr lang="fr-FR" sz="2000" b="0" dirty="0">
              <a:latin typeface="Calibri" panose="020F0502020204030204" pitchFamily="34" charset="0"/>
              <a:cs typeface="Calibri" panose="020F0502020204030204" pitchFamily="34" charset="0"/>
            </a:endParaRPr>
          </a:p>
          <a:p>
            <a:pPr>
              <a:buFont typeface="+mj-lt"/>
              <a:buAutoNum type="arabicPeriod" startAt="5"/>
            </a:pPr>
            <a:r>
              <a:rPr lang="fr-FR" sz="2200" dirty="0">
                <a:solidFill>
                  <a:srgbClr val="164194"/>
                </a:solidFill>
                <a:latin typeface="Calibri" panose="020F0502020204030204" pitchFamily="34" charset="0"/>
                <a:cs typeface="Calibri" panose="020F0502020204030204" pitchFamily="34" charset="0"/>
              </a:rPr>
              <a:t>Le vivant, meilleur allié du climat:</a:t>
            </a:r>
            <a:r>
              <a:rPr lang="fr-FR" sz="2200" dirty="0">
                <a:latin typeface="Calibri" panose="020F0502020204030204" pitchFamily="34" charset="0"/>
                <a:cs typeface="Calibri" panose="020F0502020204030204" pitchFamily="34" charset="0"/>
              </a:rPr>
              <a:t> </a:t>
            </a:r>
            <a:r>
              <a:rPr lang="fr-FR" sz="1800" b="0" dirty="0">
                <a:latin typeface="Calibri" panose="020F0502020204030204" pitchFamily="34" charset="0"/>
                <a:cs typeface="Calibri" panose="020F0502020204030204" pitchFamily="34" charset="0"/>
              </a:rPr>
              <a:t>pour combiner le stockage de carbone, la production de biomasse et la réduction des GES.</a:t>
            </a:r>
            <a:endParaRPr lang="fr-FR" sz="2000" dirty="0">
              <a:latin typeface="Calibri" panose="020F0502020204030204" pitchFamily="34" charset="0"/>
              <a:cs typeface="Calibri" panose="020F0502020204030204" pitchFamily="34" charset="0"/>
            </a:endParaRPr>
          </a:p>
        </p:txBody>
      </p:sp>
      <p:sp>
        <p:nvSpPr>
          <p:cNvPr id="11" name="Espace réservé du contenu 10">
            <a:extLst>
              <a:ext uri="{FF2B5EF4-FFF2-40B4-BE49-F238E27FC236}">
                <a16:creationId xmlns:a16="http://schemas.microsoft.com/office/drawing/2014/main" id="{6DE5BCB1-721C-FD35-CEE4-C5CC16DA6975}"/>
              </a:ext>
            </a:extLst>
          </p:cNvPr>
          <p:cNvSpPr>
            <a:spLocks noGrp="1"/>
          </p:cNvSpPr>
          <p:nvPr>
            <p:ph sz="quarter" idx="14"/>
          </p:nvPr>
        </p:nvSpPr>
        <p:spPr>
          <a:xfrm>
            <a:off x="8170230" y="1077687"/>
            <a:ext cx="3614277" cy="4801611"/>
          </a:xfrm>
        </p:spPr>
        <p:txBody>
          <a:bodyPr>
            <a:normAutofit/>
          </a:bodyPr>
          <a:lstStyle/>
          <a:p>
            <a:pPr>
              <a:buFont typeface="+mj-lt"/>
              <a:buAutoNum type="arabicPeriod" startAt="9"/>
            </a:pPr>
            <a:r>
              <a:rPr lang="fr-FR" sz="2000" dirty="0">
                <a:solidFill>
                  <a:srgbClr val="164194"/>
                </a:solidFill>
                <a:latin typeface="Calibri" panose="020F0502020204030204" pitchFamily="34" charset="0"/>
                <a:cs typeface="Calibri" panose="020F0502020204030204" pitchFamily="34" charset="0"/>
              </a:rPr>
              <a:t>Forêt et agric</a:t>
            </a:r>
            <a:r>
              <a:rPr lang="fr-FR" sz="1900" dirty="0">
                <a:solidFill>
                  <a:srgbClr val="164194"/>
                </a:solidFill>
                <a:latin typeface="Calibri" panose="020F0502020204030204" pitchFamily="34" charset="0"/>
                <a:cs typeface="Calibri" panose="020F0502020204030204" pitchFamily="34" charset="0"/>
              </a:rPr>
              <a:t>ulture doivent  s’adapter </a:t>
            </a:r>
            <a:r>
              <a:rPr lang="fr-FR" sz="2000" b="0" dirty="0">
                <a:latin typeface="Calibri" panose="020F0502020204030204" pitchFamily="34" charset="0"/>
                <a:cs typeface="Calibri" panose="020F0502020204030204" pitchFamily="34" charset="0"/>
              </a:rPr>
              <a:t>au CC pour faciliter la neutralité</a:t>
            </a:r>
          </a:p>
          <a:p>
            <a:pPr>
              <a:buFont typeface="+mj-lt"/>
              <a:buAutoNum type="arabicPeriod" startAt="9"/>
            </a:pPr>
            <a:r>
              <a:rPr lang="fr-FR" sz="2000" dirty="0">
                <a:solidFill>
                  <a:srgbClr val="164194"/>
                </a:solidFill>
                <a:latin typeface="Calibri" panose="020F0502020204030204" pitchFamily="34" charset="0"/>
                <a:cs typeface="Calibri" panose="020F0502020204030204" pitchFamily="34" charset="0"/>
              </a:rPr>
              <a:t>PIB: Atteindre la neutralité carbone ne génère pas de décroissance économique</a:t>
            </a:r>
            <a:r>
              <a:rPr lang="fr-FR" sz="2000" dirty="0">
                <a:latin typeface="Calibri" panose="020F0502020204030204" pitchFamily="34" charset="0"/>
                <a:cs typeface="Calibri" panose="020F0502020204030204" pitchFamily="34" charset="0"/>
              </a:rPr>
              <a:t>, </a:t>
            </a:r>
            <a:r>
              <a:rPr lang="fr-FR" sz="1800" b="0" dirty="0">
                <a:latin typeface="Calibri" panose="020F0502020204030204" pitchFamily="34" charset="0"/>
                <a:cs typeface="Calibri" panose="020F0502020204030204" pitchFamily="34" charset="0"/>
              </a:rPr>
              <a:t>dans aucun des scénarios en 2050</a:t>
            </a:r>
            <a:endParaRPr lang="fr-FR" sz="2000" b="0" dirty="0">
              <a:latin typeface="Calibri" panose="020F0502020204030204" pitchFamily="34" charset="0"/>
              <a:cs typeface="Calibri" panose="020F0502020204030204" pitchFamily="34" charset="0"/>
            </a:endParaRPr>
          </a:p>
          <a:p>
            <a:pPr>
              <a:buFont typeface="+mj-lt"/>
              <a:buAutoNum type="arabicPeriod" startAt="9"/>
            </a:pPr>
            <a:r>
              <a:rPr lang="fr-FR" sz="2000" dirty="0">
                <a:solidFill>
                  <a:srgbClr val="164194"/>
                </a:solidFill>
                <a:latin typeface="Calibri" panose="020F0502020204030204" pitchFamily="34" charset="0"/>
                <a:cs typeface="Calibri" panose="020F0502020204030204" pitchFamily="34" charset="0"/>
              </a:rPr>
              <a:t>Exigence de justice sociale et de transparence :</a:t>
            </a:r>
            <a:r>
              <a:rPr lang="fr-FR" sz="1800" b="0" dirty="0">
                <a:latin typeface="Calibri" panose="020F0502020204030204" pitchFamily="34" charset="0"/>
                <a:cs typeface="Calibri" panose="020F0502020204030204" pitchFamily="34" charset="0"/>
              </a:rPr>
              <a:t>enjeu de  redistribution de la fiscalité climatique</a:t>
            </a:r>
            <a:endParaRPr lang="fr-FR" sz="2000" b="0" dirty="0">
              <a:latin typeface="Calibri" panose="020F0502020204030204" pitchFamily="34" charset="0"/>
              <a:cs typeface="Calibri" panose="020F0502020204030204" pitchFamily="34" charset="0"/>
            </a:endParaRPr>
          </a:p>
          <a:p>
            <a:pPr>
              <a:buFont typeface="+mj-lt"/>
              <a:buAutoNum type="arabicPeriod" startAt="9"/>
            </a:pPr>
            <a:endParaRPr lang="fr-FR" sz="2000" dirty="0">
              <a:latin typeface="Calibri" panose="020F0502020204030204" pitchFamily="34" charset="0"/>
              <a:cs typeface="Calibri" panose="020F0502020204030204" pitchFamily="34" charset="0"/>
            </a:endParaRPr>
          </a:p>
        </p:txBody>
      </p:sp>
      <p:sp>
        <p:nvSpPr>
          <p:cNvPr id="2" name="Titre 8">
            <a:extLst>
              <a:ext uri="{FF2B5EF4-FFF2-40B4-BE49-F238E27FC236}">
                <a16:creationId xmlns:a16="http://schemas.microsoft.com/office/drawing/2014/main" id="{FA5AAB54-7753-B751-40B5-E050D60F04DC}"/>
              </a:ext>
            </a:extLst>
          </p:cNvPr>
          <p:cNvSpPr txBox="1">
            <a:spLocks/>
          </p:cNvSpPr>
          <p:nvPr/>
        </p:nvSpPr>
        <p:spPr>
          <a:xfrm>
            <a:off x="3581400" y="167858"/>
            <a:ext cx="12548381" cy="1325563"/>
          </a:xfrm>
          <a:prstGeom prst="rect">
            <a:avLst/>
          </a:prstGeom>
        </p:spPr>
        <p:txBody>
          <a:bodyPr/>
          <a:lst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a:lstStyle>
          <a:p>
            <a:r>
              <a:rPr lang="fr-FR" dirty="0"/>
              <a:t>Enseignements</a:t>
            </a:r>
          </a:p>
        </p:txBody>
      </p:sp>
      <p:pic>
        <p:nvPicPr>
          <p:cNvPr id="4" name="Image 3">
            <a:extLst>
              <a:ext uri="{FF2B5EF4-FFF2-40B4-BE49-F238E27FC236}">
                <a16:creationId xmlns:a16="http://schemas.microsoft.com/office/drawing/2014/main" id="{FFDE602A-4AEB-6C94-DEC3-963ACB3546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11257" y="-33314"/>
            <a:ext cx="1485085" cy="969851"/>
          </a:xfrm>
          <a:prstGeom prst="rect">
            <a:avLst/>
          </a:prstGeom>
        </p:spPr>
      </p:pic>
    </p:spTree>
    <p:extLst>
      <p:ext uri="{BB962C8B-B14F-4D97-AF65-F5344CB8AC3E}">
        <p14:creationId xmlns:p14="http://schemas.microsoft.com/office/powerpoint/2010/main" val="2863668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D30EC088-6277-4B00-9972-762CDBDF43D4}"/>
              </a:ext>
            </a:extLst>
          </p:cNvPr>
          <p:cNvSpPr>
            <a:spLocks noGrp="1"/>
          </p:cNvSpPr>
          <p:nvPr>
            <p:ph type="dt" sz="half"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fld id="{F52B9C0C-9DFA-4242-BFE4-B1856B72534C}" type="datetimeFigureOut">
              <a:rPr lang="fr-FR" smtClean="0"/>
              <a:pPr/>
              <a:t>18/01/2024</a:t>
            </a:fld>
            <a:endParaRPr lang="fr-FR">
              <a:latin typeface="Marianne" panose="02000000000000000000" pitchFamily="50" charset="0"/>
            </a:endParaRPr>
          </a:p>
        </p:txBody>
      </p:sp>
      <p:sp>
        <p:nvSpPr>
          <p:cNvPr id="5" name="Espace réservé du numéro de diapositive 4">
            <a:extLst>
              <a:ext uri="{FF2B5EF4-FFF2-40B4-BE49-F238E27FC236}">
                <a16:creationId xmlns:a16="http://schemas.microsoft.com/office/drawing/2014/main" id="{32F1ED9D-542C-4AB7-AB8B-EBAB2D9F2D54}"/>
              </a:ext>
            </a:extLst>
          </p:cNvPr>
          <p:cNvSpPr>
            <a:spLocks noGrp="1"/>
          </p:cNvSpPr>
          <p:nvPr>
            <p:ph type="sldNum" sz="quarter" idx="12"/>
          </p:nvPr>
        </p:nvSpPr>
        <p:spPr>
          <a:xfrm>
            <a:off x="8610600" y="5793643"/>
            <a:ext cx="2743200" cy="365125"/>
          </a:xfrm>
        </p:spPr>
        <p:txBody>
          <a:bodyPr/>
          <a:lstStyle/>
          <a:p>
            <a:fld id="{07C99ADF-20A6-40EF-AAB9-F326D6E12C60}" type="slidenum">
              <a:rPr lang="fr-FR" smtClean="0">
                <a:latin typeface="Marianne" panose="02000000000000000000" pitchFamily="50" charset="0"/>
              </a:rPr>
              <a:t>14</a:t>
            </a:fld>
            <a:endParaRPr lang="fr-FR">
              <a:latin typeface="Marianne" panose="02000000000000000000" pitchFamily="50" charset="0"/>
            </a:endParaRPr>
          </a:p>
        </p:txBody>
      </p:sp>
      <p:sp>
        <p:nvSpPr>
          <p:cNvPr id="2" name="Titre 8">
            <a:extLst>
              <a:ext uri="{FF2B5EF4-FFF2-40B4-BE49-F238E27FC236}">
                <a16:creationId xmlns:a16="http://schemas.microsoft.com/office/drawing/2014/main" id="{FA5AAB54-7753-B751-40B5-E050D60F04DC}"/>
              </a:ext>
            </a:extLst>
          </p:cNvPr>
          <p:cNvSpPr txBox="1">
            <a:spLocks/>
          </p:cNvSpPr>
          <p:nvPr/>
        </p:nvSpPr>
        <p:spPr>
          <a:xfrm>
            <a:off x="225084" y="109855"/>
            <a:ext cx="9372164" cy="1325563"/>
          </a:xfrm>
          <a:prstGeom prst="rect">
            <a:avLst/>
          </a:prstGeom>
        </p:spPr>
        <p:txBody>
          <a:bodyPr/>
          <a:lst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a:lstStyle>
          <a:p>
            <a:r>
              <a:rPr lang="fr-FR" dirty="0"/>
              <a:t>Analyse des impacts et des risques</a:t>
            </a:r>
          </a:p>
          <a:p>
            <a:r>
              <a:rPr lang="fr-FR" sz="2800" dirty="0">
                <a:solidFill>
                  <a:schemeClr val="accent1">
                    <a:lumMod val="75000"/>
                  </a:schemeClr>
                </a:solidFill>
              </a:rPr>
              <a:t>&gt; Les scénarios les plus sobres sont plus robustes aux risques exogènes et génèrent moins d’impacts</a:t>
            </a:r>
          </a:p>
          <a:p>
            <a:endParaRPr lang="fr-FR" dirty="0"/>
          </a:p>
        </p:txBody>
      </p:sp>
      <p:pic>
        <p:nvPicPr>
          <p:cNvPr id="4" name="Espace réservé du contenu 15">
            <a:extLst>
              <a:ext uri="{FF2B5EF4-FFF2-40B4-BE49-F238E27FC236}">
                <a16:creationId xmlns:a16="http://schemas.microsoft.com/office/drawing/2014/main" id="{1E66C79A-B9AC-8049-57B8-E09E091AE70F}"/>
              </a:ext>
            </a:extLst>
          </p:cNvPr>
          <p:cNvPicPr>
            <a:picLocks noChangeAspect="1"/>
          </p:cNvPicPr>
          <p:nvPr/>
        </p:nvPicPr>
        <p:blipFill>
          <a:blip r:embed="rId2"/>
          <a:stretch>
            <a:fillRect/>
          </a:stretch>
        </p:blipFill>
        <p:spPr>
          <a:xfrm>
            <a:off x="5638064" y="1766417"/>
            <a:ext cx="5038391" cy="4505028"/>
          </a:xfrm>
          <a:prstGeom prst="rect">
            <a:avLst/>
          </a:prstGeom>
        </p:spPr>
      </p:pic>
      <p:pic>
        <p:nvPicPr>
          <p:cNvPr id="6" name="Espace réservé du contenu 6">
            <a:extLst>
              <a:ext uri="{FF2B5EF4-FFF2-40B4-BE49-F238E27FC236}">
                <a16:creationId xmlns:a16="http://schemas.microsoft.com/office/drawing/2014/main" id="{535C86D1-2DC6-9E42-298D-944D03FA30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727" y="1766417"/>
            <a:ext cx="4595256" cy="4505028"/>
          </a:xfrm>
          <a:prstGeom prst="rect">
            <a:avLst/>
          </a:prstGeom>
        </p:spPr>
      </p:pic>
      <p:pic>
        <p:nvPicPr>
          <p:cNvPr id="7" name="Image 6">
            <a:extLst>
              <a:ext uri="{FF2B5EF4-FFF2-40B4-BE49-F238E27FC236}">
                <a16:creationId xmlns:a16="http://schemas.microsoft.com/office/drawing/2014/main" id="{6961B434-C96E-13BC-EE47-BEBE526CA3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48910" y="-74629"/>
            <a:ext cx="2443089" cy="1595486"/>
          </a:xfrm>
          <a:prstGeom prst="rect">
            <a:avLst/>
          </a:prstGeom>
        </p:spPr>
      </p:pic>
    </p:spTree>
    <p:extLst>
      <p:ext uri="{BB962C8B-B14F-4D97-AF65-F5344CB8AC3E}">
        <p14:creationId xmlns:p14="http://schemas.microsoft.com/office/powerpoint/2010/main" val="32321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25624" y="497016"/>
            <a:ext cx="9782884" cy="562966"/>
          </a:xfrm>
        </p:spPr>
        <p:txBody>
          <a:bodyPr>
            <a:normAutofit fontScale="90000"/>
          </a:bodyPr>
          <a:lstStyle/>
          <a:p>
            <a:r>
              <a:rPr lang="fr-FR" dirty="0"/>
              <a:t>Evolution des émissions nettes cumulées sur les 2 périodes (GtCO</a:t>
            </a:r>
            <a:r>
              <a:rPr lang="fr-FR" baseline="-25000" dirty="0"/>
              <a:t>2</a:t>
            </a:r>
            <a:r>
              <a:rPr lang="fr-FR" dirty="0"/>
              <a:t>eq)</a:t>
            </a:r>
          </a:p>
        </p:txBody>
      </p:sp>
      <p:sp>
        <p:nvSpPr>
          <p:cNvPr id="5" name="Espace réservé du numéro de diapositive 4"/>
          <p:cNvSpPr>
            <a:spLocks noGrp="1"/>
          </p:cNvSpPr>
          <p:nvPr>
            <p:ph type="sldNum" sz="quarter" idx="12"/>
          </p:nvPr>
        </p:nvSpPr>
        <p:spPr/>
        <p:txBody>
          <a:bodyPr/>
          <a:lstStyle/>
          <a:p>
            <a:fld id="{07C99ADF-20A6-40EF-AAB9-F326D6E12C60}" type="slidenum">
              <a:rPr lang="fr-FR" smtClean="0"/>
              <a:t>15</a:t>
            </a:fld>
            <a:endParaRPr lang="fr-FR"/>
          </a:p>
        </p:txBody>
      </p:sp>
      <p:grpSp>
        <p:nvGrpSpPr>
          <p:cNvPr id="15" name="Groupe 14">
            <a:extLst>
              <a:ext uri="{FF2B5EF4-FFF2-40B4-BE49-F238E27FC236}">
                <a16:creationId xmlns:a16="http://schemas.microsoft.com/office/drawing/2014/main" id="{A960D2CF-11FE-4C03-8D1A-28B6EA319E03}"/>
              </a:ext>
            </a:extLst>
          </p:cNvPr>
          <p:cNvGrpSpPr/>
          <p:nvPr/>
        </p:nvGrpSpPr>
        <p:grpSpPr>
          <a:xfrm>
            <a:off x="620487" y="1397490"/>
            <a:ext cx="8715169" cy="4452591"/>
            <a:chOff x="1431636" y="1387099"/>
            <a:chExt cx="8715169" cy="4452591"/>
          </a:xfrm>
        </p:grpSpPr>
        <p:graphicFrame>
          <p:nvGraphicFramePr>
            <p:cNvPr id="7" name="Graphique 6">
              <a:extLst>
                <a:ext uri="{FF2B5EF4-FFF2-40B4-BE49-F238E27FC236}">
                  <a16:creationId xmlns:a16="http://schemas.microsoft.com/office/drawing/2014/main" id="{006097A8-7D31-49A9-A3A4-142A4C9F92C3}"/>
                </a:ext>
              </a:extLst>
            </p:cNvPr>
            <p:cNvGraphicFramePr>
              <a:graphicFrameLocks/>
            </p:cNvGraphicFramePr>
            <p:nvPr/>
          </p:nvGraphicFramePr>
          <p:xfrm>
            <a:off x="1431636" y="1387099"/>
            <a:ext cx="8118764" cy="4452591"/>
          </p:xfrm>
          <a:graphic>
            <a:graphicData uri="http://schemas.openxmlformats.org/drawingml/2006/chart">
              <c:chart xmlns:c="http://schemas.openxmlformats.org/drawingml/2006/chart" xmlns:r="http://schemas.openxmlformats.org/officeDocument/2006/relationships" r:id="rId3"/>
            </a:graphicData>
          </a:graphic>
        </p:graphicFrame>
        <p:sp>
          <p:nvSpPr>
            <p:cNvPr id="3" name="ZoneTexte 2">
              <a:extLst>
                <a:ext uri="{FF2B5EF4-FFF2-40B4-BE49-F238E27FC236}">
                  <a16:creationId xmlns:a16="http://schemas.microsoft.com/office/drawing/2014/main" id="{03C63187-0FCC-4FAA-A7D6-424CF61D4541}"/>
                </a:ext>
              </a:extLst>
            </p:cNvPr>
            <p:cNvSpPr txBox="1"/>
            <p:nvPr/>
          </p:nvSpPr>
          <p:spPr>
            <a:xfrm>
              <a:off x="2130136" y="2047009"/>
              <a:ext cx="784189" cy="461665"/>
            </a:xfrm>
            <a:prstGeom prst="rect">
              <a:avLst/>
            </a:prstGeom>
            <a:noFill/>
          </p:spPr>
          <p:txBody>
            <a:bodyPr wrap="none" rtlCol="0">
              <a:spAutoFit/>
            </a:bodyPr>
            <a:lstStyle/>
            <a:p>
              <a:r>
                <a:rPr lang="fr-FR" sz="2400" b="1" dirty="0">
                  <a:solidFill>
                    <a:schemeClr val="accent4">
                      <a:lumMod val="50000"/>
                    </a:schemeClr>
                  </a:solidFill>
                </a:rPr>
                <a:t>4,22</a:t>
              </a:r>
            </a:p>
          </p:txBody>
        </p:sp>
        <p:sp>
          <p:nvSpPr>
            <p:cNvPr id="9" name="ZoneTexte 8">
              <a:extLst>
                <a:ext uri="{FF2B5EF4-FFF2-40B4-BE49-F238E27FC236}">
                  <a16:creationId xmlns:a16="http://schemas.microsoft.com/office/drawing/2014/main" id="{84C2B581-1438-42BC-85AF-E01EBBE95365}"/>
                </a:ext>
              </a:extLst>
            </p:cNvPr>
            <p:cNvSpPr txBox="1"/>
            <p:nvPr/>
          </p:nvSpPr>
          <p:spPr>
            <a:xfrm>
              <a:off x="8620990" y="1808017"/>
              <a:ext cx="784189" cy="461665"/>
            </a:xfrm>
            <a:prstGeom prst="rect">
              <a:avLst/>
            </a:prstGeom>
            <a:noFill/>
          </p:spPr>
          <p:txBody>
            <a:bodyPr wrap="none" rtlCol="0">
              <a:spAutoFit/>
            </a:bodyPr>
            <a:lstStyle/>
            <a:p>
              <a:r>
                <a:rPr lang="fr-FR" sz="2400" b="1" dirty="0">
                  <a:solidFill>
                    <a:schemeClr val="accent4">
                      <a:lumMod val="50000"/>
                    </a:schemeClr>
                  </a:solidFill>
                </a:rPr>
                <a:t>6,35</a:t>
              </a:r>
            </a:p>
          </p:txBody>
        </p:sp>
        <p:cxnSp>
          <p:nvCxnSpPr>
            <p:cNvPr id="6" name="Connecteur droit 5">
              <a:extLst>
                <a:ext uri="{FF2B5EF4-FFF2-40B4-BE49-F238E27FC236}">
                  <a16:creationId xmlns:a16="http://schemas.microsoft.com/office/drawing/2014/main" id="{E22B32C7-75C2-4029-ABFC-E0FEC455F6AD}"/>
                </a:ext>
              </a:extLst>
            </p:cNvPr>
            <p:cNvCxnSpPr/>
            <p:nvPr/>
          </p:nvCxnSpPr>
          <p:spPr>
            <a:xfrm>
              <a:off x="2558680" y="2581410"/>
              <a:ext cx="7588125"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C399BC0E-5E99-4A69-A5B2-6308B4115D26}"/>
                </a:ext>
              </a:extLst>
            </p:cNvPr>
            <p:cNvCxnSpPr/>
            <p:nvPr/>
          </p:nvCxnSpPr>
          <p:spPr>
            <a:xfrm>
              <a:off x="9013084" y="2358736"/>
              <a:ext cx="1133721"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4" name="ZoneTexte 13">
            <a:extLst>
              <a:ext uri="{FF2B5EF4-FFF2-40B4-BE49-F238E27FC236}">
                <a16:creationId xmlns:a16="http://schemas.microsoft.com/office/drawing/2014/main" id="{DF2A552C-655A-479D-ABBF-4E5CB3DB0280}"/>
              </a:ext>
            </a:extLst>
          </p:cNvPr>
          <p:cNvSpPr txBox="1"/>
          <p:nvPr/>
        </p:nvSpPr>
        <p:spPr>
          <a:xfrm>
            <a:off x="9432225" y="2280073"/>
            <a:ext cx="2759775" cy="2677656"/>
          </a:xfrm>
          <a:prstGeom prst="rect">
            <a:avLst/>
          </a:prstGeom>
          <a:noFill/>
        </p:spPr>
        <p:txBody>
          <a:bodyPr wrap="square" rtlCol="0">
            <a:spAutoFit/>
          </a:bodyPr>
          <a:lstStyle/>
          <a:p>
            <a:r>
              <a:rPr lang="fr-FR" sz="2400" b="1" dirty="0">
                <a:solidFill>
                  <a:schemeClr val="accent4">
                    <a:lumMod val="50000"/>
                  </a:schemeClr>
                </a:solidFill>
              </a:rPr>
              <a:t>En cumulé sur la période 2020-2050, </a:t>
            </a:r>
          </a:p>
          <a:p>
            <a:r>
              <a:rPr lang="fr-FR" sz="2400" b="1">
                <a:solidFill>
                  <a:schemeClr val="accent4">
                    <a:lumMod val="50000"/>
                  </a:schemeClr>
                </a:solidFill>
              </a:rPr>
              <a:t>S4 induirait </a:t>
            </a:r>
            <a:r>
              <a:rPr lang="fr-FR" sz="2400" b="1" dirty="0">
                <a:solidFill>
                  <a:schemeClr val="accent4">
                    <a:lumMod val="50000"/>
                  </a:schemeClr>
                </a:solidFill>
              </a:rPr>
              <a:t>~ 5 ans d’émissions-2019 en plus que S1</a:t>
            </a:r>
          </a:p>
        </p:txBody>
      </p:sp>
    </p:spTree>
    <p:extLst>
      <p:ext uri="{BB962C8B-B14F-4D97-AF65-F5344CB8AC3E}">
        <p14:creationId xmlns:p14="http://schemas.microsoft.com/office/powerpoint/2010/main" val="3696774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0F80EB3D-DD7E-4D25-98CC-1B529F37502B}"/>
              </a:ext>
            </a:extLst>
          </p:cNvPr>
          <p:cNvSpPr>
            <a:spLocks noGrp="1"/>
          </p:cNvSpPr>
          <p:nvPr>
            <p:ph type="title"/>
          </p:nvPr>
        </p:nvSpPr>
        <p:spPr>
          <a:xfrm>
            <a:off x="2133365" y="173760"/>
            <a:ext cx="6011625" cy="740719"/>
          </a:xfrm>
        </p:spPr>
        <p:txBody>
          <a:bodyPr>
            <a:noAutofit/>
          </a:bodyPr>
          <a:lstStyle/>
          <a:p>
            <a:r>
              <a:rPr lang="fr-FR" sz="2800" dirty="0"/>
              <a:t>Des efforts dans tous les secteurs</a:t>
            </a:r>
            <a:br>
              <a:rPr lang="fr-FR" sz="2800" dirty="0"/>
            </a:br>
            <a:r>
              <a:rPr lang="fr-FR" sz="2800" dirty="0"/>
              <a:t> </a:t>
            </a:r>
            <a:endParaRPr lang="fr-FR" sz="2800" dirty="0">
              <a:latin typeface="Marianne" panose="02000000000000000000" pitchFamily="50" charset="0"/>
            </a:endParaRPr>
          </a:p>
        </p:txBody>
      </p:sp>
      <p:sp>
        <p:nvSpPr>
          <p:cNvPr id="7" name="Espace réservé du numéro de diapositive 6">
            <a:extLst>
              <a:ext uri="{FF2B5EF4-FFF2-40B4-BE49-F238E27FC236}">
                <a16:creationId xmlns:a16="http://schemas.microsoft.com/office/drawing/2014/main" id="{611942B1-C3E4-4FD2-9212-0DFE608D6D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99ADF-20A6-40EF-AAB9-F326D6E12C60}" type="slidenum">
              <a:rPr kumimoji="0" lang="fr-FR" sz="1100" b="0" i="0" u="none" strike="noStrike" kern="1200" cap="none" spc="0" normalizeH="0" baseline="0" noProof="0" smtClean="0">
                <a:ln>
                  <a:noFill/>
                </a:ln>
                <a:solidFill>
                  <a:prstClr val="black"/>
                </a:solidFill>
                <a:effectLst/>
                <a:uLnTx/>
                <a:uFillTx/>
                <a:latin typeface="Marianne" panose="02000000000000000000" pitchFamily="50"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100" b="0" i="0" u="none" strike="noStrike" kern="1200" cap="none" spc="0" normalizeH="0" baseline="0" noProof="0">
              <a:ln>
                <a:noFill/>
              </a:ln>
              <a:solidFill>
                <a:prstClr val="black"/>
              </a:solidFill>
              <a:effectLst/>
              <a:uLnTx/>
              <a:uFillTx/>
              <a:latin typeface="Marianne" panose="02000000000000000000" pitchFamily="50" charset="0"/>
            </a:endParaRPr>
          </a:p>
        </p:txBody>
      </p:sp>
      <p:pic>
        <p:nvPicPr>
          <p:cNvPr id="11" name="Image 10">
            <a:extLst>
              <a:ext uri="{FF2B5EF4-FFF2-40B4-BE49-F238E27FC236}">
                <a16:creationId xmlns:a16="http://schemas.microsoft.com/office/drawing/2014/main" id="{AB8B89C0-A889-9B4A-B44A-2541BECA78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pic>
        <p:nvPicPr>
          <p:cNvPr id="2" name="Image 1"/>
          <p:cNvPicPr>
            <a:picLocks noChangeAspect="1"/>
          </p:cNvPicPr>
          <p:nvPr/>
        </p:nvPicPr>
        <p:blipFill>
          <a:blip r:embed="rId4"/>
          <a:stretch>
            <a:fillRect/>
          </a:stretch>
        </p:blipFill>
        <p:spPr>
          <a:xfrm>
            <a:off x="-402989" y="2097260"/>
            <a:ext cx="6892163" cy="3752042"/>
          </a:xfrm>
          <a:prstGeom prst="rect">
            <a:avLst/>
          </a:prstGeom>
        </p:spPr>
      </p:pic>
      <p:sp>
        <p:nvSpPr>
          <p:cNvPr id="3" name="ZoneTexte 2"/>
          <p:cNvSpPr txBox="1"/>
          <p:nvPr/>
        </p:nvSpPr>
        <p:spPr>
          <a:xfrm>
            <a:off x="966725" y="2631013"/>
            <a:ext cx="787791" cy="307777"/>
          </a:xfrm>
          <a:prstGeom prst="rect">
            <a:avLst/>
          </a:prstGeom>
          <a:solidFill>
            <a:schemeClr val="bg1">
              <a:lumMod val="95000"/>
            </a:schemeClr>
          </a:solidFill>
        </p:spPr>
        <p:txBody>
          <a:bodyPr wrap="square" rtlCol="0">
            <a:spAutoFit/>
          </a:bodyPr>
          <a:lstStyle/>
          <a:p>
            <a:r>
              <a:rPr lang="fr-FR" sz="1400"/>
              <a:t>TEND</a:t>
            </a:r>
          </a:p>
        </p:txBody>
      </p:sp>
      <p:grpSp>
        <p:nvGrpSpPr>
          <p:cNvPr id="5" name="Groupe 4">
            <a:extLst>
              <a:ext uri="{FF2B5EF4-FFF2-40B4-BE49-F238E27FC236}">
                <a16:creationId xmlns:a16="http://schemas.microsoft.com/office/drawing/2014/main" id="{DD75BA9D-778A-56FC-85AD-0AF6472A6A5B}"/>
              </a:ext>
            </a:extLst>
          </p:cNvPr>
          <p:cNvGrpSpPr/>
          <p:nvPr/>
        </p:nvGrpSpPr>
        <p:grpSpPr>
          <a:xfrm>
            <a:off x="6803390" y="2225992"/>
            <a:ext cx="5494020" cy="3623310"/>
            <a:chOff x="296083" y="1391265"/>
            <a:chExt cx="5494020" cy="3623310"/>
          </a:xfrm>
        </p:grpSpPr>
        <p:grpSp>
          <p:nvGrpSpPr>
            <p:cNvPr id="6" name="Groupe 5">
              <a:extLst>
                <a:ext uri="{FF2B5EF4-FFF2-40B4-BE49-F238E27FC236}">
                  <a16:creationId xmlns:a16="http://schemas.microsoft.com/office/drawing/2014/main" id="{0E6688EF-3E3A-A7BA-5700-83DD7ADA51D3}"/>
                </a:ext>
              </a:extLst>
            </p:cNvPr>
            <p:cNvGrpSpPr/>
            <p:nvPr/>
          </p:nvGrpSpPr>
          <p:grpSpPr>
            <a:xfrm>
              <a:off x="296083" y="1391265"/>
              <a:ext cx="5494020" cy="3623310"/>
              <a:chOff x="820394" y="1477386"/>
              <a:chExt cx="5494020" cy="3623310"/>
            </a:xfrm>
          </p:grpSpPr>
          <mc:AlternateContent xmlns:mc="http://schemas.openxmlformats.org/markup-compatibility/2006" xmlns:cx1="http://schemas.microsoft.com/office/drawing/2015/9/8/chartex">
            <mc:Choice Requires="cx1">
              <p:graphicFrame>
                <p:nvGraphicFramePr>
                  <p:cNvPr id="13" name="Graphique 12">
                    <a:extLst>
                      <a:ext uri="{FF2B5EF4-FFF2-40B4-BE49-F238E27FC236}">
                        <a16:creationId xmlns:a16="http://schemas.microsoft.com/office/drawing/2014/main" id="{C72FAAFC-5433-6724-A9FE-DCE9A249F415}"/>
                      </a:ext>
                    </a:extLst>
                  </p:cNvPr>
                  <p:cNvGraphicFramePr/>
                  <p:nvPr>
                    <p:extLst>
                      <p:ext uri="{D42A27DB-BD31-4B8C-83A1-F6EECF244321}">
                        <p14:modId xmlns:p14="http://schemas.microsoft.com/office/powerpoint/2010/main" val="1049407130"/>
                      </p:ext>
                    </p:extLst>
                  </p:nvPr>
                </p:nvGraphicFramePr>
                <p:xfrm>
                  <a:off x="820394" y="1477386"/>
                  <a:ext cx="5494020" cy="3623310"/>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7" name="Graphique 6">
                    <a:extLst>
                      <a:ext uri="{FF2B5EF4-FFF2-40B4-BE49-F238E27FC236}">
                        <a16:creationId xmlns:a16="http://schemas.microsoft.com/office/drawing/2014/main" id="{0E049938-5784-902F-CEB3-A7F8281BA41F}"/>
                      </a:ext>
                    </a:extLst>
                  </p:cNvPr>
                  <p:cNvPicPr>
                    <a:picLocks noGrp="1" noRot="1" noChangeAspect="1" noMove="1" noResize="1" noEditPoints="1" noAdjustHandles="1" noChangeArrowheads="1" noChangeShapeType="1"/>
                  </p:cNvPicPr>
                  <p:nvPr/>
                </p:nvPicPr>
                <p:blipFill>
                  <a:blip r:embed="rId8"/>
                  <a:stretch>
                    <a:fillRect/>
                  </a:stretch>
                </p:blipFill>
                <p:spPr>
                  <a:xfrm>
                    <a:off x="296083" y="1391265"/>
                    <a:ext cx="5494020" cy="3623310"/>
                  </a:xfrm>
                  <a:prstGeom prst="rect">
                    <a:avLst/>
                  </a:prstGeom>
                </p:spPr>
              </p:pic>
            </mc:Fallback>
          </mc:AlternateContent>
          <p:sp>
            <p:nvSpPr>
              <p:cNvPr id="14" name="ZoneTexte 13">
                <a:extLst>
                  <a:ext uri="{FF2B5EF4-FFF2-40B4-BE49-F238E27FC236}">
                    <a16:creationId xmlns:a16="http://schemas.microsoft.com/office/drawing/2014/main" id="{5F9D60BA-724D-02CB-6BF9-6608F2840FB7}"/>
                  </a:ext>
                </a:extLst>
              </p:cNvPr>
              <p:cNvSpPr txBox="1"/>
              <p:nvPr/>
            </p:nvSpPr>
            <p:spPr>
              <a:xfrm>
                <a:off x="4917232" y="2719715"/>
                <a:ext cx="367408" cy="307777"/>
              </a:xfrm>
              <a:prstGeom prst="rect">
                <a:avLst/>
              </a:prstGeom>
              <a:noFill/>
            </p:spPr>
            <p:txBody>
              <a:bodyPr wrap="none" rtlCol="0">
                <a:spAutoFit/>
              </a:bodyPr>
              <a:lstStyle/>
              <a:p>
                <a:r>
                  <a:rPr lang="fr-FR" sz="1400" b="1"/>
                  <a:t>74</a:t>
                </a:r>
              </a:p>
            </p:txBody>
          </p:sp>
          <p:grpSp>
            <p:nvGrpSpPr>
              <p:cNvPr id="15" name="Groupe 14">
                <a:extLst>
                  <a:ext uri="{FF2B5EF4-FFF2-40B4-BE49-F238E27FC236}">
                    <a16:creationId xmlns:a16="http://schemas.microsoft.com/office/drawing/2014/main" id="{178AA6D2-7F42-DA6F-5A2B-AA2F51D2FA8D}"/>
                  </a:ext>
                </a:extLst>
              </p:cNvPr>
              <p:cNvGrpSpPr/>
              <p:nvPr/>
            </p:nvGrpSpPr>
            <p:grpSpPr>
              <a:xfrm>
                <a:off x="1577348" y="1709538"/>
                <a:ext cx="3523588" cy="1010177"/>
                <a:chOff x="1577348" y="1709538"/>
                <a:chExt cx="3523588" cy="1010177"/>
              </a:xfrm>
            </p:grpSpPr>
            <p:cxnSp>
              <p:nvCxnSpPr>
                <p:cNvPr id="19" name="Connecteur droit 18">
                  <a:extLst>
                    <a:ext uri="{FF2B5EF4-FFF2-40B4-BE49-F238E27FC236}">
                      <a16:creationId xmlns:a16="http://schemas.microsoft.com/office/drawing/2014/main" id="{B4E9FE1D-213D-FB38-209F-F81A3EE256B0}"/>
                    </a:ext>
                  </a:extLst>
                </p:cNvPr>
                <p:cNvCxnSpPr/>
                <p:nvPr/>
              </p:nvCxnSpPr>
              <p:spPr>
                <a:xfrm>
                  <a:off x="1577348" y="1709538"/>
                  <a:ext cx="35235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D5F6C96A-F3F5-E637-BAFF-D8F63D191A5C}"/>
                    </a:ext>
                  </a:extLst>
                </p:cNvPr>
                <p:cNvCxnSpPr>
                  <a:cxnSpLocks/>
                  <a:endCxn id="14" idx="0"/>
                </p:cNvCxnSpPr>
                <p:nvPr/>
              </p:nvCxnSpPr>
              <p:spPr>
                <a:xfrm>
                  <a:off x="5100936" y="1709538"/>
                  <a:ext cx="0" cy="10101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ZoneTexte 15">
                <a:extLst>
                  <a:ext uri="{FF2B5EF4-FFF2-40B4-BE49-F238E27FC236}">
                    <a16:creationId xmlns:a16="http://schemas.microsoft.com/office/drawing/2014/main" id="{59BEAA73-7787-8E8B-1826-E9DB7F44AC8E}"/>
                  </a:ext>
                </a:extLst>
              </p:cNvPr>
              <p:cNvSpPr txBox="1"/>
              <p:nvPr/>
            </p:nvSpPr>
            <p:spPr>
              <a:xfrm>
                <a:off x="4614685" y="3962044"/>
                <a:ext cx="851515" cy="307777"/>
              </a:xfrm>
              <a:prstGeom prst="rect">
                <a:avLst/>
              </a:prstGeom>
              <a:solidFill>
                <a:schemeClr val="bg1"/>
              </a:solidFill>
            </p:spPr>
            <p:txBody>
              <a:bodyPr wrap="none" rtlCol="0">
                <a:spAutoFit/>
              </a:bodyPr>
              <a:lstStyle/>
              <a:p>
                <a:r>
                  <a:rPr lang="fr-FR" sz="1400" b="1"/>
                  <a:t>S1 2050</a:t>
                </a:r>
              </a:p>
            </p:txBody>
          </p:sp>
          <p:sp>
            <p:nvSpPr>
              <p:cNvPr id="17" name="ZoneTexte 16">
                <a:extLst>
                  <a:ext uri="{FF2B5EF4-FFF2-40B4-BE49-F238E27FC236}">
                    <a16:creationId xmlns:a16="http://schemas.microsoft.com/office/drawing/2014/main" id="{E5A61708-97E4-0C12-20DA-9F06F72B9F87}"/>
                  </a:ext>
                </a:extLst>
              </p:cNvPr>
              <p:cNvSpPr txBox="1"/>
              <p:nvPr/>
            </p:nvSpPr>
            <p:spPr>
              <a:xfrm>
                <a:off x="1127006" y="3974078"/>
                <a:ext cx="550151" cy="307777"/>
              </a:xfrm>
              <a:prstGeom prst="rect">
                <a:avLst/>
              </a:prstGeom>
              <a:solidFill>
                <a:schemeClr val="bg1"/>
              </a:solidFill>
            </p:spPr>
            <p:txBody>
              <a:bodyPr wrap="none" rtlCol="0">
                <a:spAutoFit/>
              </a:bodyPr>
              <a:lstStyle/>
              <a:p>
                <a:r>
                  <a:rPr lang="fr-FR" sz="1400" b="1"/>
                  <a:t>2015</a:t>
                </a:r>
              </a:p>
            </p:txBody>
          </p:sp>
          <p:pic>
            <p:nvPicPr>
              <p:cNvPr id="18" name="Image 17">
                <a:extLst>
                  <a:ext uri="{FF2B5EF4-FFF2-40B4-BE49-F238E27FC236}">
                    <a16:creationId xmlns:a16="http://schemas.microsoft.com/office/drawing/2014/main" id="{2B566863-4DCF-4472-808E-57EBE894AA69}"/>
                  </a:ext>
                </a:extLst>
              </p:cNvPr>
              <p:cNvPicPr>
                <a:picLocks noChangeAspect="1"/>
              </p:cNvPicPr>
              <p:nvPr/>
            </p:nvPicPr>
            <p:blipFill rotWithShape="1">
              <a:blip r:embed="rId9"/>
              <a:srcRect l="11507"/>
              <a:stretch/>
            </p:blipFill>
            <p:spPr>
              <a:xfrm>
                <a:off x="1257002" y="1791155"/>
                <a:ext cx="320346" cy="1581128"/>
              </a:xfrm>
              <a:prstGeom prst="rect">
                <a:avLst/>
              </a:prstGeom>
            </p:spPr>
          </p:pic>
        </p:grpSp>
        <p:sp>
          <p:nvSpPr>
            <p:cNvPr id="8" name="ZoneTexte 7">
              <a:extLst>
                <a:ext uri="{FF2B5EF4-FFF2-40B4-BE49-F238E27FC236}">
                  <a16:creationId xmlns:a16="http://schemas.microsoft.com/office/drawing/2014/main" id="{C9911232-3F12-08A1-6507-1D43D8DF9797}"/>
                </a:ext>
              </a:extLst>
            </p:cNvPr>
            <p:cNvSpPr txBox="1"/>
            <p:nvPr/>
          </p:nvSpPr>
          <p:spPr>
            <a:xfrm>
              <a:off x="1465676" y="1681762"/>
              <a:ext cx="894347" cy="276999"/>
            </a:xfrm>
            <a:prstGeom prst="rect">
              <a:avLst/>
            </a:prstGeom>
            <a:noFill/>
          </p:spPr>
          <p:txBody>
            <a:bodyPr wrap="none" rtlCol="0">
              <a:spAutoFit/>
            </a:bodyPr>
            <a:lstStyle/>
            <a:p>
              <a:r>
                <a:rPr lang="fr-FR" sz="1200" b="1"/>
                <a:t>Transport</a:t>
              </a:r>
            </a:p>
          </p:txBody>
        </p:sp>
        <p:sp>
          <p:nvSpPr>
            <p:cNvPr id="9" name="ZoneTexte 8">
              <a:extLst>
                <a:ext uri="{FF2B5EF4-FFF2-40B4-BE49-F238E27FC236}">
                  <a16:creationId xmlns:a16="http://schemas.microsoft.com/office/drawing/2014/main" id="{653BF53C-3E8C-0158-6071-5346F464D475}"/>
                </a:ext>
              </a:extLst>
            </p:cNvPr>
            <p:cNvSpPr txBox="1"/>
            <p:nvPr/>
          </p:nvSpPr>
          <p:spPr>
            <a:xfrm>
              <a:off x="1927318" y="2097260"/>
              <a:ext cx="841897" cy="276999"/>
            </a:xfrm>
            <a:prstGeom prst="rect">
              <a:avLst/>
            </a:prstGeom>
            <a:noFill/>
          </p:spPr>
          <p:txBody>
            <a:bodyPr wrap="none" rtlCol="0">
              <a:spAutoFit/>
            </a:bodyPr>
            <a:lstStyle/>
            <a:p>
              <a:r>
                <a:rPr lang="fr-FR" sz="1200" b="1"/>
                <a:t>Bâtiment</a:t>
              </a:r>
            </a:p>
          </p:txBody>
        </p:sp>
        <p:sp>
          <p:nvSpPr>
            <p:cNvPr id="10" name="ZoneTexte 9">
              <a:extLst>
                <a:ext uri="{FF2B5EF4-FFF2-40B4-BE49-F238E27FC236}">
                  <a16:creationId xmlns:a16="http://schemas.microsoft.com/office/drawing/2014/main" id="{000822A0-6680-F350-0A9D-CA55B06DD778}"/>
                </a:ext>
              </a:extLst>
            </p:cNvPr>
            <p:cNvSpPr txBox="1"/>
            <p:nvPr/>
          </p:nvSpPr>
          <p:spPr>
            <a:xfrm>
              <a:off x="3685626" y="3223877"/>
              <a:ext cx="1202573" cy="276999"/>
            </a:xfrm>
            <a:prstGeom prst="rect">
              <a:avLst/>
            </a:prstGeom>
            <a:noFill/>
          </p:spPr>
          <p:txBody>
            <a:bodyPr wrap="none" rtlCol="0">
              <a:spAutoFit/>
            </a:bodyPr>
            <a:lstStyle/>
            <a:p>
              <a:r>
                <a:rPr lang="fr-FR" sz="1200" b="1"/>
                <a:t>Puits naturels</a:t>
              </a:r>
            </a:p>
          </p:txBody>
        </p:sp>
      </p:grpSp>
      <p:sp>
        <p:nvSpPr>
          <p:cNvPr id="21" name="Titre 1">
            <a:extLst>
              <a:ext uri="{FF2B5EF4-FFF2-40B4-BE49-F238E27FC236}">
                <a16:creationId xmlns:a16="http://schemas.microsoft.com/office/drawing/2014/main" id="{A539F52C-6853-D410-BEB8-AB7CE6D7A5C8}"/>
              </a:ext>
            </a:extLst>
          </p:cNvPr>
          <p:cNvSpPr txBox="1">
            <a:spLocks/>
          </p:cNvSpPr>
          <p:nvPr/>
        </p:nvSpPr>
        <p:spPr>
          <a:xfrm>
            <a:off x="6489174" y="352738"/>
            <a:ext cx="5324320" cy="150500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fr-FR" sz="2000" dirty="0"/>
              <a:t>Bilan émissions de GES entre 2015 et 2050 en CO</a:t>
            </a:r>
            <a:r>
              <a:rPr lang="fr-FR" sz="2000" baseline="-25000" dirty="0"/>
              <a:t>2</a:t>
            </a:r>
            <a:r>
              <a:rPr lang="fr-FR" sz="2000" dirty="0"/>
              <a:t>eq, pour S1</a:t>
            </a:r>
          </a:p>
        </p:txBody>
      </p:sp>
      <p:sp>
        <p:nvSpPr>
          <p:cNvPr id="23" name="ZoneTexte 22">
            <a:extLst>
              <a:ext uri="{FF2B5EF4-FFF2-40B4-BE49-F238E27FC236}">
                <a16:creationId xmlns:a16="http://schemas.microsoft.com/office/drawing/2014/main" id="{089CA18F-1152-41A5-FFE4-9854AB0A5C1C}"/>
              </a:ext>
            </a:extLst>
          </p:cNvPr>
          <p:cNvSpPr txBox="1"/>
          <p:nvPr/>
        </p:nvSpPr>
        <p:spPr>
          <a:xfrm>
            <a:off x="620487" y="1566710"/>
            <a:ext cx="6358596" cy="369332"/>
          </a:xfrm>
          <a:prstGeom prst="rect">
            <a:avLst/>
          </a:prstGeom>
        </p:spPr>
        <p:txBody>
          <a:bodyPr vert="horz" lIns="91440" tIns="45720" rIns="91440" bIns="45720" rtlCol="0" anchor="b">
            <a:noAutofit/>
          </a:bodyPr>
          <a:lstStyle>
            <a:defPPr>
              <a:defRPr lang="fr-FR"/>
            </a:defPPr>
            <a:lvl1pPr>
              <a:lnSpc>
                <a:spcPct val="90000"/>
              </a:lnSpc>
              <a:spcBef>
                <a:spcPct val="0"/>
              </a:spcBef>
              <a:buNone/>
              <a:defRPr sz="2000" b="1">
                <a:latin typeface="+mj-lt"/>
                <a:ea typeface="+mj-ea"/>
                <a:cs typeface="+mj-cs"/>
              </a:defRPr>
            </a:lvl1pPr>
          </a:lstStyle>
          <a:p>
            <a:r>
              <a:rPr lang="fr-FR" dirty="0"/>
              <a:t>Bilan énergie </a:t>
            </a:r>
          </a:p>
        </p:txBody>
      </p:sp>
    </p:spTree>
    <p:extLst>
      <p:ext uri="{BB962C8B-B14F-4D97-AF65-F5344CB8AC3E}">
        <p14:creationId xmlns:p14="http://schemas.microsoft.com/office/powerpoint/2010/main" val="2937005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11942B1-C3E4-4FD2-9212-0DFE608D6D43}"/>
              </a:ext>
            </a:extLst>
          </p:cNvPr>
          <p:cNvSpPr>
            <a:spLocks noGrp="1"/>
          </p:cNvSpPr>
          <p:nvPr>
            <p:ph type="sldNum" sz="quarter" idx="12"/>
          </p:nvPr>
        </p:nvSpPr>
        <p:spPr/>
        <p:txBody>
          <a:bodyPr/>
          <a:lstStyle/>
          <a:p>
            <a:fld id="{07C99ADF-20A6-40EF-AAB9-F326D6E12C60}" type="slidenum">
              <a:rPr lang="fr-FR" smtClean="0"/>
              <a:t>17</a:t>
            </a:fld>
            <a:endParaRPr lang="fr-FR"/>
          </a:p>
        </p:txBody>
      </p:sp>
      <p:sp>
        <p:nvSpPr>
          <p:cNvPr id="14" name="Espace réservé du contenu 12">
            <a:extLst>
              <a:ext uri="{FF2B5EF4-FFF2-40B4-BE49-F238E27FC236}">
                <a16:creationId xmlns:a16="http://schemas.microsoft.com/office/drawing/2014/main" id="{35D91346-B015-4FF9-9139-9DB216F30E47}"/>
              </a:ext>
            </a:extLst>
          </p:cNvPr>
          <p:cNvSpPr>
            <a:spLocks noGrp="1"/>
          </p:cNvSpPr>
          <p:nvPr>
            <p:ph sz="quarter" idx="4"/>
          </p:nvPr>
        </p:nvSpPr>
        <p:spPr>
          <a:xfrm>
            <a:off x="2010974" y="122413"/>
            <a:ext cx="9848836" cy="723701"/>
          </a:xfrm>
        </p:spPr>
        <p:txBody>
          <a:bodyPr>
            <a:noAutofit/>
          </a:bodyPr>
          <a:lstStyle/>
          <a:p>
            <a:pPr lvl="0" fontAlgn="ctr">
              <a:spcBef>
                <a:spcPts val="600"/>
              </a:spcBef>
              <a:spcAft>
                <a:spcPts val="600"/>
              </a:spcAft>
              <a:buSzPts val="1000"/>
              <a:tabLst>
                <a:tab pos="457200" algn="l"/>
              </a:tabLst>
            </a:pPr>
            <a:r>
              <a:rPr lang="fr-FR" sz="2900" b="1" dirty="0">
                <a:ea typeface="Times New Roman" panose="02020603050405020304" pitchFamily="18" charset="0"/>
                <a:cs typeface="Calibri" panose="020F0502020204030204" pitchFamily="34" charset="0"/>
              </a:rPr>
              <a:t>Une baisse de la consommation d’énergie, </a:t>
            </a:r>
          </a:p>
          <a:p>
            <a:pPr lvl="0" fontAlgn="ctr">
              <a:spcBef>
                <a:spcPts val="600"/>
              </a:spcBef>
              <a:spcAft>
                <a:spcPts val="600"/>
              </a:spcAft>
              <a:buSzPts val="1000"/>
              <a:tabLst>
                <a:tab pos="457200" algn="l"/>
              </a:tabLst>
            </a:pPr>
            <a:r>
              <a:rPr lang="fr-FR" sz="2900" b="1" dirty="0">
                <a:ea typeface="Times New Roman" panose="02020603050405020304" pitchFamily="18" charset="0"/>
                <a:cs typeface="Calibri" panose="020F0502020204030204" pitchFamily="34" charset="0"/>
              </a:rPr>
              <a:t>et une augmentation de la part de l’électricité</a:t>
            </a:r>
            <a:endParaRPr lang="fr-FR" sz="2900" dirty="0">
              <a:ea typeface="Calibri" panose="020F0502020204030204" pitchFamily="34" charset="0"/>
              <a:cs typeface="Times New Roman" panose="02020603050405020304" pitchFamily="18" charset="0"/>
            </a:endParaRPr>
          </a:p>
          <a:p>
            <a:pPr>
              <a:spcBef>
                <a:spcPts val="600"/>
              </a:spcBef>
              <a:spcAft>
                <a:spcPts val="600"/>
              </a:spcAft>
            </a:pPr>
            <a:endParaRPr lang="fr-FR" sz="2400" dirty="0"/>
          </a:p>
          <a:p>
            <a:pPr marL="285750" indent="-285750">
              <a:spcBef>
                <a:spcPts val="600"/>
              </a:spcBef>
              <a:spcAft>
                <a:spcPts val="600"/>
              </a:spcAft>
              <a:buFont typeface="Arial" panose="020B0604020202020204" pitchFamily="34" charset="0"/>
              <a:buChar char="•"/>
            </a:pPr>
            <a:endParaRPr lang="fr-FR" sz="2400" dirty="0"/>
          </a:p>
          <a:p>
            <a:pPr marL="285750" indent="-285750">
              <a:spcBef>
                <a:spcPts val="600"/>
              </a:spcBef>
              <a:spcAft>
                <a:spcPts val="600"/>
              </a:spcAft>
              <a:buFont typeface="Arial" panose="020B0604020202020204" pitchFamily="34" charset="0"/>
              <a:buChar char="•"/>
            </a:pPr>
            <a:endParaRPr lang="fr-FR" sz="2400" dirty="0"/>
          </a:p>
        </p:txBody>
      </p:sp>
      <p:pic>
        <p:nvPicPr>
          <p:cNvPr id="17" name="Image 16">
            <a:extLst>
              <a:ext uri="{FF2B5EF4-FFF2-40B4-BE49-F238E27FC236}">
                <a16:creationId xmlns:a16="http://schemas.microsoft.com/office/drawing/2014/main" id="{11D5B9C2-395F-2E4D-BE9F-58C12B2F0F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pic>
        <p:nvPicPr>
          <p:cNvPr id="4" name="Image 3">
            <a:extLst>
              <a:ext uri="{FF2B5EF4-FFF2-40B4-BE49-F238E27FC236}">
                <a16:creationId xmlns:a16="http://schemas.microsoft.com/office/drawing/2014/main" id="{883BFB2B-FC7B-BD78-725C-7FF4B3C60529}"/>
              </a:ext>
            </a:extLst>
          </p:cNvPr>
          <p:cNvPicPr>
            <a:picLocks noChangeAspect="1"/>
          </p:cNvPicPr>
          <p:nvPr/>
        </p:nvPicPr>
        <p:blipFill>
          <a:blip r:embed="rId4"/>
          <a:stretch>
            <a:fillRect/>
          </a:stretch>
        </p:blipFill>
        <p:spPr>
          <a:xfrm>
            <a:off x="78658" y="1308007"/>
            <a:ext cx="5614219" cy="4767943"/>
          </a:xfrm>
          <a:prstGeom prst="rect">
            <a:avLst/>
          </a:prstGeom>
        </p:spPr>
      </p:pic>
      <p:sp>
        <p:nvSpPr>
          <p:cNvPr id="5" name="ZoneTexte 4">
            <a:extLst>
              <a:ext uri="{FF2B5EF4-FFF2-40B4-BE49-F238E27FC236}">
                <a16:creationId xmlns:a16="http://schemas.microsoft.com/office/drawing/2014/main" id="{331AB996-4107-DC3F-4F80-4A878A204273}"/>
              </a:ext>
            </a:extLst>
          </p:cNvPr>
          <p:cNvSpPr txBox="1"/>
          <p:nvPr/>
        </p:nvSpPr>
        <p:spPr>
          <a:xfrm>
            <a:off x="2134543" y="3107651"/>
            <a:ext cx="721672" cy="338554"/>
          </a:xfrm>
          <a:prstGeom prst="rect">
            <a:avLst/>
          </a:prstGeom>
          <a:noFill/>
        </p:spPr>
        <p:txBody>
          <a:bodyPr wrap="none" rtlCol="0">
            <a:spAutoFit/>
          </a:bodyPr>
          <a:lstStyle/>
          <a:p>
            <a:r>
              <a:rPr lang="fr-FR" sz="1600" b="1" dirty="0">
                <a:solidFill>
                  <a:schemeClr val="accent1"/>
                </a:solidFill>
              </a:rPr>
              <a:t>- 56%</a:t>
            </a:r>
          </a:p>
        </p:txBody>
      </p:sp>
      <p:sp>
        <p:nvSpPr>
          <p:cNvPr id="12" name="ZoneTexte 11">
            <a:extLst>
              <a:ext uri="{FF2B5EF4-FFF2-40B4-BE49-F238E27FC236}">
                <a16:creationId xmlns:a16="http://schemas.microsoft.com/office/drawing/2014/main" id="{A948E9E7-A390-C85E-5BB4-2CBF21198A96}"/>
              </a:ext>
            </a:extLst>
          </p:cNvPr>
          <p:cNvSpPr txBox="1"/>
          <p:nvPr/>
        </p:nvSpPr>
        <p:spPr>
          <a:xfrm>
            <a:off x="2749059" y="2938374"/>
            <a:ext cx="721672" cy="338554"/>
          </a:xfrm>
          <a:prstGeom prst="rect">
            <a:avLst/>
          </a:prstGeom>
          <a:noFill/>
        </p:spPr>
        <p:txBody>
          <a:bodyPr wrap="none" rtlCol="0">
            <a:spAutoFit/>
          </a:bodyPr>
          <a:lstStyle/>
          <a:p>
            <a:r>
              <a:rPr lang="fr-FR" sz="1600" b="1">
                <a:solidFill>
                  <a:schemeClr val="accent1"/>
                </a:solidFill>
              </a:rPr>
              <a:t>- 53%</a:t>
            </a:r>
          </a:p>
        </p:txBody>
      </p:sp>
      <p:sp>
        <p:nvSpPr>
          <p:cNvPr id="13" name="ZoneTexte 12">
            <a:extLst>
              <a:ext uri="{FF2B5EF4-FFF2-40B4-BE49-F238E27FC236}">
                <a16:creationId xmlns:a16="http://schemas.microsoft.com/office/drawing/2014/main" id="{E66F89F7-6FA8-6469-EAAB-15A811E3891D}"/>
              </a:ext>
            </a:extLst>
          </p:cNvPr>
          <p:cNvSpPr txBox="1"/>
          <p:nvPr/>
        </p:nvSpPr>
        <p:spPr>
          <a:xfrm>
            <a:off x="3369492" y="2679726"/>
            <a:ext cx="721672" cy="338554"/>
          </a:xfrm>
          <a:prstGeom prst="rect">
            <a:avLst/>
          </a:prstGeom>
          <a:noFill/>
        </p:spPr>
        <p:txBody>
          <a:bodyPr wrap="none" rtlCol="0">
            <a:spAutoFit/>
          </a:bodyPr>
          <a:lstStyle/>
          <a:p>
            <a:r>
              <a:rPr lang="fr-FR" sz="1600" b="1">
                <a:solidFill>
                  <a:schemeClr val="accent1"/>
                </a:solidFill>
              </a:rPr>
              <a:t>- 40%</a:t>
            </a:r>
          </a:p>
        </p:txBody>
      </p:sp>
      <p:sp>
        <p:nvSpPr>
          <p:cNvPr id="15" name="ZoneTexte 14">
            <a:extLst>
              <a:ext uri="{FF2B5EF4-FFF2-40B4-BE49-F238E27FC236}">
                <a16:creationId xmlns:a16="http://schemas.microsoft.com/office/drawing/2014/main" id="{BC8110BB-8544-1938-55A8-6B856D84620B}"/>
              </a:ext>
            </a:extLst>
          </p:cNvPr>
          <p:cNvSpPr txBox="1"/>
          <p:nvPr/>
        </p:nvSpPr>
        <p:spPr>
          <a:xfrm>
            <a:off x="4091164" y="2198381"/>
            <a:ext cx="721672" cy="338554"/>
          </a:xfrm>
          <a:prstGeom prst="rect">
            <a:avLst/>
          </a:prstGeom>
          <a:noFill/>
        </p:spPr>
        <p:txBody>
          <a:bodyPr wrap="none" rtlCol="0">
            <a:spAutoFit/>
          </a:bodyPr>
          <a:lstStyle/>
          <a:p>
            <a:r>
              <a:rPr lang="fr-FR" sz="1600" b="1">
                <a:solidFill>
                  <a:schemeClr val="accent1"/>
                </a:solidFill>
              </a:rPr>
              <a:t>- 24%</a:t>
            </a:r>
          </a:p>
        </p:txBody>
      </p:sp>
      <p:cxnSp>
        <p:nvCxnSpPr>
          <p:cNvPr id="3" name="Connecteur droit avec flèche 2">
            <a:extLst>
              <a:ext uri="{FF2B5EF4-FFF2-40B4-BE49-F238E27FC236}">
                <a16:creationId xmlns:a16="http://schemas.microsoft.com/office/drawing/2014/main" id="{DE92B4F4-6C1A-618A-BB7E-00C4C15BDDC0}"/>
              </a:ext>
            </a:extLst>
          </p:cNvPr>
          <p:cNvCxnSpPr>
            <a:endCxn id="5" idx="0"/>
          </p:cNvCxnSpPr>
          <p:nvPr/>
        </p:nvCxnSpPr>
        <p:spPr>
          <a:xfrm>
            <a:off x="2489200" y="2198381"/>
            <a:ext cx="6179" cy="909270"/>
          </a:xfrm>
          <a:prstGeom prst="straightConnector1">
            <a:avLst/>
          </a:prstGeom>
          <a:ln w="19050">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2E413DD3-2240-F740-FB30-066BD5CAB907}"/>
              </a:ext>
            </a:extLst>
          </p:cNvPr>
          <p:cNvCxnSpPr>
            <a:endCxn id="15" idx="0"/>
          </p:cNvCxnSpPr>
          <p:nvPr/>
        </p:nvCxnSpPr>
        <p:spPr>
          <a:xfrm>
            <a:off x="2134543" y="2198381"/>
            <a:ext cx="2317457"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D77643FC-FD94-5B40-2C21-664A274DE9C8}"/>
              </a:ext>
            </a:extLst>
          </p:cNvPr>
          <p:cNvCxnSpPr>
            <a:cxnSpLocks/>
          </p:cNvCxnSpPr>
          <p:nvPr/>
        </p:nvCxnSpPr>
        <p:spPr>
          <a:xfrm>
            <a:off x="3136900" y="2198381"/>
            <a:ext cx="0" cy="739993"/>
          </a:xfrm>
          <a:prstGeom prst="straightConnector1">
            <a:avLst/>
          </a:prstGeom>
          <a:ln w="19050">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D79EEE20-6FA0-FEC0-A7A8-DA1C9466843E}"/>
              </a:ext>
            </a:extLst>
          </p:cNvPr>
          <p:cNvCxnSpPr>
            <a:cxnSpLocks/>
            <a:endCxn id="13" idx="0"/>
          </p:cNvCxnSpPr>
          <p:nvPr/>
        </p:nvCxnSpPr>
        <p:spPr>
          <a:xfrm>
            <a:off x="3730328" y="2198381"/>
            <a:ext cx="0" cy="481345"/>
          </a:xfrm>
          <a:prstGeom prst="straightConnector1">
            <a:avLst/>
          </a:prstGeom>
          <a:ln w="19050">
            <a:headEnd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D8D91E72-DAB7-798E-0CF6-C49ED9172933}"/>
              </a:ext>
            </a:extLst>
          </p:cNvPr>
          <p:cNvGrpSpPr/>
          <p:nvPr/>
        </p:nvGrpSpPr>
        <p:grpSpPr>
          <a:xfrm>
            <a:off x="5802086" y="1312258"/>
            <a:ext cx="5976257" cy="4767943"/>
            <a:chOff x="5802086" y="1312258"/>
            <a:chExt cx="5976257" cy="4767943"/>
          </a:xfrm>
        </p:grpSpPr>
        <p:graphicFrame>
          <p:nvGraphicFramePr>
            <p:cNvPr id="8" name="Graphique 7"/>
            <p:cNvGraphicFramePr>
              <a:graphicFrameLocks/>
            </p:cNvGraphicFramePr>
            <p:nvPr/>
          </p:nvGraphicFramePr>
          <p:xfrm>
            <a:off x="5802086" y="1312258"/>
            <a:ext cx="5976257" cy="4767943"/>
          </p:xfrm>
          <a:graphic>
            <a:graphicData uri="http://schemas.openxmlformats.org/drawingml/2006/chart">
              <c:chart xmlns:c="http://schemas.openxmlformats.org/drawingml/2006/chart" xmlns:r="http://schemas.openxmlformats.org/officeDocument/2006/relationships" r:id="rId5"/>
            </a:graphicData>
          </a:graphic>
        </p:graphicFrame>
        <p:sp>
          <p:nvSpPr>
            <p:cNvPr id="16" name="ZoneTexte 15">
              <a:extLst>
                <a:ext uri="{FF2B5EF4-FFF2-40B4-BE49-F238E27FC236}">
                  <a16:creationId xmlns:a16="http://schemas.microsoft.com/office/drawing/2014/main" id="{AD816ACC-A664-DF2D-FFFF-54BF78640ABD}"/>
                </a:ext>
              </a:extLst>
            </p:cNvPr>
            <p:cNvSpPr txBox="1"/>
            <p:nvPr/>
          </p:nvSpPr>
          <p:spPr>
            <a:xfrm>
              <a:off x="7471801" y="3090814"/>
              <a:ext cx="721672" cy="338554"/>
            </a:xfrm>
            <a:prstGeom prst="rect">
              <a:avLst/>
            </a:prstGeom>
            <a:noFill/>
          </p:spPr>
          <p:txBody>
            <a:bodyPr wrap="none" rtlCol="0">
              <a:spAutoFit/>
            </a:bodyPr>
            <a:lstStyle/>
            <a:p>
              <a:r>
                <a:rPr lang="fr-FR" sz="1600" b="1" dirty="0">
                  <a:solidFill>
                    <a:schemeClr val="accent1"/>
                  </a:solidFill>
                </a:rPr>
                <a:t>- 15%</a:t>
              </a:r>
            </a:p>
          </p:txBody>
        </p:sp>
        <p:sp>
          <p:nvSpPr>
            <p:cNvPr id="18" name="ZoneTexte 17">
              <a:extLst>
                <a:ext uri="{FF2B5EF4-FFF2-40B4-BE49-F238E27FC236}">
                  <a16:creationId xmlns:a16="http://schemas.microsoft.com/office/drawing/2014/main" id="{FCDB3465-FEB8-09B7-BE20-135FA9FC3372}"/>
                </a:ext>
              </a:extLst>
            </p:cNvPr>
            <p:cNvSpPr txBox="1"/>
            <p:nvPr/>
          </p:nvSpPr>
          <p:spPr>
            <a:xfrm>
              <a:off x="8453975" y="2594286"/>
              <a:ext cx="772969" cy="338554"/>
            </a:xfrm>
            <a:prstGeom prst="rect">
              <a:avLst/>
            </a:prstGeom>
            <a:noFill/>
          </p:spPr>
          <p:txBody>
            <a:bodyPr wrap="none" rtlCol="0">
              <a:spAutoFit/>
            </a:bodyPr>
            <a:lstStyle/>
            <a:p>
              <a:r>
                <a:rPr lang="fr-FR" sz="1600" b="1" dirty="0">
                  <a:solidFill>
                    <a:schemeClr val="accent1"/>
                  </a:solidFill>
                </a:rPr>
                <a:t>+ 12%</a:t>
              </a:r>
            </a:p>
          </p:txBody>
        </p:sp>
        <p:sp>
          <p:nvSpPr>
            <p:cNvPr id="19" name="ZoneTexte 18">
              <a:extLst>
                <a:ext uri="{FF2B5EF4-FFF2-40B4-BE49-F238E27FC236}">
                  <a16:creationId xmlns:a16="http://schemas.microsoft.com/office/drawing/2014/main" id="{1F56EB68-9AD0-320E-2593-D412A365A2A4}"/>
                </a:ext>
              </a:extLst>
            </p:cNvPr>
            <p:cNvSpPr txBox="1"/>
            <p:nvPr/>
          </p:nvSpPr>
          <p:spPr>
            <a:xfrm>
              <a:off x="10500138" y="1510938"/>
              <a:ext cx="772969" cy="338554"/>
            </a:xfrm>
            <a:prstGeom prst="rect">
              <a:avLst/>
            </a:prstGeom>
            <a:noFill/>
          </p:spPr>
          <p:txBody>
            <a:bodyPr wrap="none" rtlCol="0">
              <a:spAutoFit/>
            </a:bodyPr>
            <a:lstStyle/>
            <a:p>
              <a:r>
                <a:rPr lang="fr-FR" sz="1600" b="1">
                  <a:solidFill>
                    <a:schemeClr val="accent1"/>
                  </a:solidFill>
                </a:rPr>
                <a:t>+ 75%</a:t>
              </a:r>
            </a:p>
          </p:txBody>
        </p:sp>
        <p:sp>
          <p:nvSpPr>
            <p:cNvPr id="20" name="ZoneTexte 19">
              <a:extLst>
                <a:ext uri="{FF2B5EF4-FFF2-40B4-BE49-F238E27FC236}">
                  <a16:creationId xmlns:a16="http://schemas.microsoft.com/office/drawing/2014/main" id="{37E843E0-D7B3-4750-AE39-137ACC308591}"/>
                </a:ext>
              </a:extLst>
            </p:cNvPr>
            <p:cNvSpPr txBox="1"/>
            <p:nvPr/>
          </p:nvSpPr>
          <p:spPr>
            <a:xfrm>
              <a:off x="9502164" y="2199856"/>
              <a:ext cx="772969" cy="338554"/>
            </a:xfrm>
            <a:prstGeom prst="rect">
              <a:avLst/>
            </a:prstGeom>
            <a:noFill/>
          </p:spPr>
          <p:txBody>
            <a:bodyPr wrap="none" rtlCol="0">
              <a:spAutoFit/>
            </a:bodyPr>
            <a:lstStyle/>
            <a:p>
              <a:r>
                <a:rPr lang="fr-FR" sz="1600" b="1">
                  <a:solidFill>
                    <a:schemeClr val="accent1"/>
                  </a:solidFill>
                </a:rPr>
                <a:t>+ 37%</a:t>
              </a:r>
            </a:p>
          </p:txBody>
        </p:sp>
        <p:cxnSp>
          <p:nvCxnSpPr>
            <p:cNvPr id="24" name="Connecteur droit 23">
              <a:extLst>
                <a:ext uri="{FF2B5EF4-FFF2-40B4-BE49-F238E27FC236}">
                  <a16:creationId xmlns:a16="http://schemas.microsoft.com/office/drawing/2014/main" id="{B59A1D33-5441-2ABB-2AA0-3CBC1D30F728}"/>
                </a:ext>
              </a:extLst>
            </p:cNvPr>
            <p:cNvCxnSpPr>
              <a:cxnSpLocks/>
            </p:cNvCxnSpPr>
            <p:nvPr/>
          </p:nvCxnSpPr>
          <p:spPr>
            <a:xfrm>
              <a:off x="7403782" y="3350787"/>
              <a:ext cx="3492818"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350B6BDB-FA97-2676-3BAD-CB9A942A1186}"/>
                </a:ext>
              </a:extLst>
            </p:cNvPr>
            <p:cNvCxnSpPr>
              <a:cxnSpLocks/>
            </p:cNvCxnSpPr>
            <p:nvPr/>
          </p:nvCxnSpPr>
          <p:spPr>
            <a:xfrm>
              <a:off x="7809816" y="3351589"/>
              <a:ext cx="0" cy="263149"/>
            </a:xfrm>
            <a:prstGeom prst="straightConnector1">
              <a:avLst/>
            </a:prstGeom>
            <a:ln w="19050">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3ABAF3A4-F54A-4024-F527-43F0B3E7F41F}"/>
                </a:ext>
              </a:extLst>
            </p:cNvPr>
            <p:cNvCxnSpPr>
              <a:cxnSpLocks/>
            </p:cNvCxnSpPr>
            <p:nvPr/>
          </p:nvCxnSpPr>
          <p:spPr>
            <a:xfrm flipV="1">
              <a:off x="8833757" y="3162300"/>
              <a:ext cx="0" cy="184526"/>
            </a:xfrm>
            <a:prstGeom prst="straightConnector1">
              <a:avLst/>
            </a:prstGeom>
            <a:ln w="19050">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A891A85D-06E9-6070-2FAF-DE98E62BA1DF}"/>
                </a:ext>
              </a:extLst>
            </p:cNvPr>
            <p:cNvCxnSpPr>
              <a:cxnSpLocks/>
            </p:cNvCxnSpPr>
            <p:nvPr/>
          </p:nvCxnSpPr>
          <p:spPr>
            <a:xfrm flipV="1">
              <a:off x="9838645" y="2715938"/>
              <a:ext cx="0" cy="635651"/>
            </a:xfrm>
            <a:prstGeom prst="straightConnector1">
              <a:avLst/>
            </a:prstGeom>
            <a:ln w="19050">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82F7BA4B-8A7C-28AB-3903-D214E1CC7B97}"/>
                </a:ext>
              </a:extLst>
            </p:cNvPr>
            <p:cNvCxnSpPr>
              <a:cxnSpLocks/>
            </p:cNvCxnSpPr>
            <p:nvPr/>
          </p:nvCxnSpPr>
          <p:spPr>
            <a:xfrm flipV="1">
              <a:off x="10848294" y="2066925"/>
              <a:ext cx="0" cy="1284664"/>
            </a:xfrm>
            <a:prstGeom prst="straightConnector1">
              <a:avLst/>
            </a:prstGeom>
            <a:ln w="19050">
              <a:headEnd w="lg" len="lg"/>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476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07C99ADF-20A6-40EF-AAB9-F326D6E12C60}" type="slidenum">
              <a:rPr lang="fr-FR" smtClean="0"/>
              <a:t>18</a:t>
            </a:fld>
            <a:endParaRPr lang="fr-FR"/>
          </a:p>
        </p:txBody>
      </p:sp>
      <p:sp>
        <p:nvSpPr>
          <p:cNvPr id="6" name="Espace réservé du contenu 5"/>
          <p:cNvSpPr>
            <a:spLocks noGrp="1"/>
          </p:cNvSpPr>
          <p:nvPr>
            <p:ph sz="quarter" idx="4"/>
          </p:nvPr>
        </p:nvSpPr>
        <p:spPr>
          <a:xfrm>
            <a:off x="463199" y="1467572"/>
            <a:ext cx="7112937" cy="4494315"/>
          </a:xfrm>
        </p:spPr>
        <p:txBody>
          <a:bodyPr>
            <a:normAutofit/>
          </a:bodyPr>
          <a:lstStyle/>
          <a:p>
            <a:pPr marL="285750" indent="-285750">
              <a:buFont typeface="Arial" panose="020B0604020202020204" pitchFamily="34" charset="0"/>
              <a:buChar char="•"/>
            </a:pPr>
            <a:r>
              <a:rPr lang="fr-FR" sz="1800" b="1" dirty="0"/>
              <a:t>Entre 70 % et 88% de l’approvisionnement énergétique</a:t>
            </a:r>
            <a:br>
              <a:rPr lang="fr-FR" sz="1800" b="1" dirty="0"/>
            </a:br>
            <a:r>
              <a:rPr lang="fr-FR" sz="1800" dirty="0"/>
              <a:t>basé sur les énergies renouvelables</a:t>
            </a:r>
          </a:p>
          <a:p>
            <a:pPr marL="285750" indent="-285750">
              <a:buFont typeface="Arial" panose="020B0604020202020204" pitchFamily="34" charset="0"/>
              <a:buChar char="•"/>
            </a:pPr>
            <a:r>
              <a:rPr lang="fr-FR" sz="1800" b="1" dirty="0"/>
              <a:t>Une part croissante de l’électricité </a:t>
            </a:r>
            <a:r>
              <a:rPr lang="fr-FR" sz="1800" dirty="0"/>
              <a:t>dans tous les scénarios,</a:t>
            </a:r>
            <a:br>
              <a:rPr lang="fr-FR" sz="1800" dirty="0"/>
            </a:br>
            <a:r>
              <a:rPr lang="fr-FR" sz="1800" dirty="0"/>
              <a:t>mais pas nécessairement en valeur absolue</a:t>
            </a:r>
          </a:p>
          <a:p>
            <a:pPr marL="285750" indent="-285750">
              <a:buFont typeface="Arial" panose="020B0604020202020204" pitchFamily="34" charset="0"/>
              <a:buChar char="•"/>
            </a:pPr>
            <a:r>
              <a:rPr lang="fr-FR" sz="1800" b="1" dirty="0"/>
              <a:t>Le vecteur gaz conserve un talon</a:t>
            </a:r>
            <a:r>
              <a:rPr lang="fr-FR" sz="1800" dirty="0"/>
              <a:t> de consommation,</a:t>
            </a:r>
            <a:br>
              <a:rPr lang="fr-FR" sz="1800" dirty="0"/>
            </a:br>
            <a:r>
              <a:rPr lang="fr-FR" sz="1800" dirty="0"/>
              <a:t>très décarboné</a:t>
            </a:r>
          </a:p>
          <a:p>
            <a:pPr marL="285750" indent="-285750">
              <a:buFont typeface="Arial" panose="020B0604020202020204" pitchFamily="34" charset="0"/>
              <a:buChar char="•"/>
            </a:pPr>
            <a:r>
              <a:rPr lang="fr-FR" sz="1800" b="1" dirty="0"/>
              <a:t>Carburants liquides </a:t>
            </a:r>
            <a:r>
              <a:rPr lang="fr-FR" sz="1800" dirty="0"/>
              <a:t>: une offre en biocarburants insuffisante, nécessité de s’appuyer sur des ressources diversifiées</a:t>
            </a:r>
          </a:p>
          <a:p>
            <a:pPr marL="285750" indent="-285750">
              <a:buFont typeface="Arial" panose="020B0604020202020204" pitchFamily="34" charset="0"/>
              <a:buChar char="•"/>
            </a:pPr>
            <a:r>
              <a:rPr lang="fr-FR" sz="1800" b="1" dirty="0"/>
              <a:t>Une réduction drastique des importations fossiles</a:t>
            </a:r>
            <a:r>
              <a:rPr lang="fr-FR" sz="1800" dirty="0"/>
              <a:t> : de -75% (S4) à -94% (S2) </a:t>
            </a:r>
          </a:p>
        </p:txBody>
      </p:sp>
      <p:pic>
        <p:nvPicPr>
          <p:cNvPr id="11" name="Image 10">
            <a:extLst>
              <a:ext uri="{FF2B5EF4-FFF2-40B4-BE49-F238E27FC236}">
                <a16:creationId xmlns:a16="http://schemas.microsoft.com/office/drawing/2014/main" id="{C1689AA2-C58A-514E-9A28-3C8633A8F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pic>
        <p:nvPicPr>
          <p:cNvPr id="7" name="Image 6">
            <a:extLst>
              <a:ext uri="{FF2B5EF4-FFF2-40B4-BE49-F238E27FC236}">
                <a16:creationId xmlns:a16="http://schemas.microsoft.com/office/drawing/2014/main" id="{FF1EB0E3-F3DA-DC4B-8A61-32DFC8835B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23168" y="38213"/>
            <a:ext cx="3429000" cy="3090766"/>
          </a:xfrm>
          <a:prstGeom prst="rect">
            <a:avLst/>
          </a:prstGeom>
        </p:spPr>
      </p:pic>
      <p:pic>
        <p:nvPicPr>
          <p:cNvPr id="9" name="Image 8">
            <a:extLst>
              <a:ext uri="{FF2B5EF4-FFF2-40B4-BE49-F238E27FC236}">
                <a16:creationId xmlns:a16="http://schemas.microsoft.com/office/drawing/2014/main" id="{515864D7-9847-904D-A8DA-5731844CD2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23169" y="3186991"/>
            <a:ext cx="3429000" cy="3048000"/>
          </a:xfrm>
          <a:prstGeom prst="rect">
            <a:avLst/>
          </a:prstGeom>
        </p:spPr>
      </p:pic>
      <p:sp>
        <p:nvSpPr>
          <p:cNvPr id="14" name="Titre 1">
            <a:extLst>
              <a:ext uri="{FF2B5EF4-FFF2-40B4-BE49-F238E27FC236}">
                <a16:creationId xmlns:a16="http://schemas.microsoft.com/office/drawing/2014/main" id="{792F9368-8E0A-6E46-8C2A-AA3A8415F35B}"/>
              </a:ext>
            </a:extLst>
          </p:cNvPr>
          <p:cNvSpPr txBox="1">
            <a:spLocks/>
          </p:cNvSpPr>
          <p:nvPr/>
        </p:nvSpPr>
        <p:spPr>
          <a:xfrm>
            <a:off x="2684909" y="226851"/>
            <a:ext cx="9782884" cy="95901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fr-FR" dirty="0"/>
              <a:t>Les énergies renouvelables</a:t>
            </a:r>
            <a:br>
              <a:rPr lang="fr-FR" dirty="0"/>
            </a:br>
            <a:r>
              <a:rPr lang="fr-FR" dirty="0"/>
              <a:t>dans le mix énergétique</a:t>
            </a:r>
          </a:p>
        </p:txBody>
      </p:sp>
    </p:spTree>
    <p:extLst>
      <p:ext uri="{BB962C8B-B14F-4D97-AF65-F5344CB8AC3E}">
        <p14:creationId xmlns:p14="http://schemas.microsoft.com/office/powerpoint/2010/main" val="305559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Diapo sur la progression des </a:t>
            </a:r>
            <a:r>
              <a:rPr lang="fr-FR" dirty="0" err="1"/>
              <a:t>EnR</a:t>
            </a:r>
            <a:endParaRPr lang="fr-FR" dirty="0"/>
          </a:p>
        </p:txBody>
      </p:sp>
      <p:sp>
        <p:nvSpPr>
          <p:cNvPr id="3" name="Espace réservé du numéro de diapositive 2"/>
          <p:cNvSpPr>
            <a:spLocks noGrp="1"/>
          </p:cNvSpPr>
          <p:nvPr>
            <p:ph type="sldNum" sz="quarter" idx="12"/>
          </p:nvPr>
        </p:nvSpPr>
        <p:spPr>
          <a:xfrm>
            <a:off x="9805376" y="6370462"/>
            <a:ext cx="714828" cy="365125"/>
          </a:xfrm>
        </p:spPr>
        <p:txBody>
          <a:bodyPr/>
          <a:lstStyle/>
          <a:p>
            <a:fld id="{07C99ADF-20A6-40EF-AAB9-F326D6E12C60}" type="slidenum">
              <a:rPr lang="fr-FR" smtClean="0"/>
              <a:t>19</a:t>
            </a:fld>
            <a:endParaRPr lang="fr-FR"/>
          </a:p>
        </p:txBody>
      </p:sp>
      <p:sp>
        <p:nvSpPr>
          <p:cNvPr id="4" name="Espace réservé du contenu 3"/>
          <p:cNvSpPr>
            <a:spLocks noGrp="1"/>
          </p:cNvSpPr>
          <p:nvPr>
            <p:ph sz="quarter" idx="4"/>
          </p:nvPr>
        </p:nvSpPr>
        <p:spPr>
          <a:xfrm>
            <a:off x="656517" y="2392078"/>
            <a:ext cx="11388916" cy="3422568"/>
          </a:xfrm>
        </p:spPr>
        <p:txBody>
          <a:bodyPr/>
          <a:lstStyle/>
          <a:p>
            <a:endParaRPr lang="fr-FR"/>
          </a:p>
        </p:txBody>
      </p:sp>
      <p:sp>
        <p:nvSpPr>
          <p:cNvPr id="5" name="Espace réservé du contenu 4"/>
          <p:cNvSpPr>
            <a:spLocks noGrp="1"/>
          </p:cNvSpPr>
          <p:nvPr>
            <p:ph sz="quarter" idx="15"/>
          </p:nvPr>
        </p:nvSpPr>
        <p:spPr/>
        <p:txBody>
          <a:bodyPr/>
          <a:lstStyle/>
          <a:p>
            <a:endParaRPr lang="fr-FR"/>
          </a:p>
        </p:txBody>
      </p:sp>
      <p:pic>
        <p:nvPicPr>
          <p:cNvPr id="7" name="Image 6"/>
          <p:cNvPicPr>
            <a:picLocks noChangeAspect="1"/>
          </p:cNvPicPr>
          <p:nvPr/>
        </p:nvPicPr>
        <p:blipFill>
          <a:blip r:embed="rId3"/>
          <a:stretch>
            <a:fillRect/>
          </a:stretch>
        </p:blipFill>
        <p:spPr>
          <a:xfrm>
            <a:off x="7938618" y="4101449"/>
            <a:ext cx="3952875" cy="2752725"/>
          </a:xfrm>
          <a:prstGeom prst="rect">
            <a:avLst/>
          </a:prstGeom>
        </p:spPr>
      </p:pic>
      <p:pic>
        <p:nvPicPr>
          <p:cNvPr id="8" name="Image 7"/>
          <p:cNvPicPr>
            <a:picLocks noChangeAspect="1"/>
          </p:cNvPicPr>
          <p:nvPr/>
        </p:nvPicPr>
        <p:blipFill>
          <a:blip r:embed="rId4"/>
          <a:stretch>
            <a:fillRect/>
          </a:stretch>
        </p:blipFill>
        <p:spPr>
          <a:xfrm>
            <a:off x="7938618" y="1344954"/>
            <a:ext cx="3952875" cy="2730119"/>
          </a:xfrm>
          <a:prstGeom prst="rect">
            <a:avLst/>
          </a:prstGeom>
        </p:spPr>
      </p:pic>
      <p:pic>
        <p:nvPicPr>
          <p:cNvPr id="9" name="Image 8"/>
          <p:cNvPicPr>
            <a:picLocks noChangeAspect="1"/>
          </p:cNvPicPr>
          <p:nvPr/>
        </p:nvPicPr>
        <p:blipFill>
          <a:blip r:embed="rId5"/>
          <a:stretch>
            <a:fillRect/>
          </a:stretch>
        </p:blipFill>
        <p:spPr>
          <a:xfrm>
            <a:off x="375768" y="1348724"/>
            <a:ext cx="7562850" cy="5505450"/>
          </a:xfrm>
          <a:prstGeom prst="rect">
            <a:avLst/>
          </a:prstGeom>
        </p:spPr>
      </p:pic>
      <p:sp>
        <p:nvSpPr>
          <p:cNvPr id="10" name="Espace réservé du contenu 12">
            <a:extLst>
              <a:ext uri="{FF2B5EF4-FFF2-40B4-BE49-F238E27FC236}">
                <a16:creationId xmlns:a16="http://schemas.microsoft.com/office/drawing/2014/main" id="{35D91346-B015-4FF9-9139-9DB216F30E47}"/>
              </a:ext>
            </a:extLst>
          </p:cNvPr>
          <p:cNvSpPr txBox="1">
            <a:spLocks/>
          </p:cNvSpPr>
          <p:nvPr/>
        </p:nvSpPr>
        <p:spPr>
          <a:xfrm>
            <a:off x="361963" y="618201"/>
            <a:ext cx="11258537" cy="72370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200"/>
              </a:spcAft>
              <a:buFont typeface="+mj-lt"/>
              <a:buNone/>
              <a:defRPr sz="1600" b="0" kern="1200">
                <a:solidFill>
                  <a:schemeClr val="tx1"/>
                </a:solidFill>
                <a:latin typeface="+mn-lt"/>
                <a:ea typeface="+mn-ea"/>
                <a:cs typeface="+mn-cs"/>
              </a:defRPr>
            </a:lvl1pPr>
            <a:lvl2pPr marL="358775" indent="0" algn="l" defTabSz="914400" rtl="0" eaLnBrk="1" latinLnBrk="0" hangingPunct="1">
              <a:lnSpc>
                <a:spcPct val="100000"/>
              </a:lnSpc>
              <a:spcBef>
                <a:spcPts val="0"/>
              </a:spcBef>
              <a:spcAft>
                <a:spcPts val="1200"/>
              </a:spcAft>
              <a:buFont typeface="+mj-lt"/>
              <a:buNone/>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ctr">
              <a:lnSpc>
                <a:spcPct val="150000"/>
              </a:lnSpc>
              <a:spcBef>
                <a:spcPts val="600"/>
              </a:spcBef>
              <a:spcAft>
                <a:spcPts val="600"/>
              </a:spcAft>
              <a:buSzPts val="1000"/>
              <a:tabLst>
                <a:tab pos="457200" algn="l"/>
              </a:tabLst>
            </a:pPr>
            <a:r>
              <a:rPr lang="fr-FR" sz="2000" b="1" dirty="0">
                <a:ea typeface="Times New Roman" panose="02020603050405020304" pitchFamily="18" charset="0"/>
                <a:cs typeface="Calibri" panose="020F0502020204030204" pitchFamily="34" charset="0"/>
              </a:rPr>
              <a:t>Un mix électrique en profonde mutation dans tous les scénarios</a:t>
            </a:r>
            <a:endParaRPr lang="fr-FR" sz="2000" dirty="0"/>
          </a:p>
          <a:p>
            <a:pPr marL="285750" indent="-285750">
              <a:lnSpc>
                <a:spcPct val="150000"/>
              </a:lnSpc>
              <a:spcBef>
                <a:spcPts val="600"/>
              </a:spcBef>
              <a:spcAft>
                <a:spcPts val="600"/>
              </a:spcAft>
              <a:buFont typeface="Arial" panose="020B0604020202020204" pitchFamily="34" charset="0"/>
              <a:buChar char="•"/>
            </a:pPr>
            <a:endParaRPr lang="fr-FR" sz="2000" dirty="0"/>
          </a:p>
          <a:p>
            <a:pPr marL="285750" indent="-285750">
              <a:lnSpc>
                <a:spcPct val="150000"/>
              </a:lnSpc>
              <a:spcBef>
                <a:spcPts val="600"/>
              </a:spcBef>
              <a:spcAft>
                <a:spcPts val="600"/>
              </a:spcAft>
              <a:buFont typeface="Arial" panose="020B0604020202020204" pitchFamily="34" charset="0"/>
              <a:buChar char="•"/>
            </a:pPr>
            <a:endParaRPr lang="fr-FR" sz="2000" dirty="0"/>
          </a:p>
        </p:txBody>
      </p:sp>
      <p:pic>
        <p:nvPicPr>
          <p:cNvPr id="11" name="Image 10"/>
          <p:cNvPicPr>
            <a:picLocks noChangeAspect="1"/>
          </p:cNvPicPr>
          <p:nvPr/>
        </p:nvPicPr>
        <p:blipFill>
          <a:blip r:embed="rId6"/>
          <a:stretch>
            <a:fillRect/>
          </a:stretch>
        </p:blipFill>
        <p:spPr>
          <a:xfrm>
            <a:off x="7938617" y="3791258"/>
            <a:ext cx="3952875" cy="340461"/>
          </a:xfrm>
          <a:prstGeom prst="rect">
            <a:avLst/>
          </a:prstGeom>
        </p:spPr>
      </p:pic>
      <p:sp>
        <p:nvSpPr>
          <p:cNvPr id="12" name="ZoneTexte 11"/>
          <p:cNvSpPr txBox="1"/>
          <p:nvPr/>
        </p:nvSpPr>
        <p:spPr>
          <a:xfrm rot="16200000">
            <a:off x="-1492927" y="3464169"/>
            <a:ext cx="3393831" cy="369332"/>
          </a:xfrm>
          <a:prstGeom prst="rect">
            <a:avLst/>
          </a:prstGeom>
          <a:noFill/>
        </p:spPr>
        <p:txBody>
          <a:bodyPr wrap="square" rtlCol="0">
            <a:spAutoFit/>
          </a:bodyPr>
          <a:lstStyle/>
          <a:p>
            <a:r>
              <a:rPr lang="fr-FR" i="1" dirty="0">
                <a:latin typeface="Calibri" panose="020F0502020204030204" pitchFamily="34" charset="0"/>
                <a:cs typeface="Calibri" panose="020F0502020204030204" pitchFamily="34" charset="0"/>
              </a:rPr>
              <a:t>Puissance installée en GW</a:t>
            </a:r>
          </a:p>
        </p:txBody>
      </p:sp>
      <p:pic>
        <p:nvPicPr>
          <p:cNvPr id="6" name="Image 5"/>
          <p:cNvPicPr>
            <a:picLocks noChangeAspect="1"/>
          </p:cNvPicPr>
          <p:nvPr/>
        </p:nvPicPr>
        <p:blipFill>
          <a:blip r:embed="rId7"/>
          <a:stretch>
            <a:fillRect/>
          </a:stretch>
        </p:blipFill>
        <p:spPr>
          <a:xfrm>
            <a:off x="7172327" y="1711770"/>
            <a:ext cx="767692" cy="2357545"/>
          </a:xfrm>
          <a:prstGeom prst="rect">
            <a:avLst/>
          </a:prstGeom>
        </p:spPr>
      </p:pic>
      <p:pic>
        <p:nvPicPr>
          <p:cNvPr id="13" name="Image 12"/>
          <p:cNvPicPr>
            <a:picLocks noChangeAspect="1"/>
          </p:cNvPicPr>
          <p:nvPr/>
        </p:nvPicPr>
        <p:blipFill>
          <a:blip r:embed="rId7"/>
          <a:stretch>
            <a:fillRect/>
          </a:stretch>
        </p:blipFill>
        <p:spPr>
          <a:xfrm>
            <a:off x="7155237" y="4496629"/>
            <a:ext cx="767692" cy="2357545"/>
          </a:xfrm>
          <a:prstGeom prst="rect">
            <a:avLst/>
          </a:prstGeom>
        </p:spPr>
      </p:pic>
      <p:pic>
        <p:nvPicPr>
          <p:cNvPr id="14" name="Image 13"/>
          <p:cNvPicPr>
            <a:picLocks noChangeAspect="1"/>
          </p:cNvPicPr>
          <p:nvPr/>
        </p:nvPicPr>
        <p:blipFill>
          <a:blip r:embed="rId7"/>
          <a:stretch>
            <a:fillRect/>
          </a:stretch>
        </p:blipFill>
        <p:spPr>
          <a:xfrm>
            <a:off x="3403089" y="1774174"/>
            <a:ext cx="767692" cy="2357545"/>
          </a:xfrm>
          <a:prstGeom prst="rect">
            <a:avLst/>
          </a:prstGeom>
        </p:spPr>
      </p:pic>
      <p:pic>
        <p:nvPicPr>
          <p:cNvPr id="15" name="Image 14"/>
          <p:cNvPicPr>
            <a:picLocks noChangeAspect="1"/>
          </p:cNvPicPr>
          <p:nvPr/>
        </p:nvPicPr>
        <p:blipFill>
          <a:blip r:embed="rId7"/>
          <a:stretch>
            <a:fillRect/>
          </a:stretch>
        </p:blipFill>
        <p:spPr>
          <a:xfrm>
            <a:off x="3421716" y="4557169"/>
            <a:ext cx="767692" cy="2357545"/>
          </a:xfrm>
          <a:prstGeom prst="rect">
            <a:avLst/>
          </a:prstGeom>
        </p:spPr>
      </p:pic>
      <p:pic>
        <p:nvPicPr>
          <p:cNvPr id="16" name="Image 15"/>
          <p:cNvPicPr>
            <a:picLocks noChangeAspect="1"/>
          </p:cNvPicPr>
          <p:nvPr/>
        </p:nvPicPr>
        <p:blipFill>
          <a:blip r:embed="rId7"/>
          <a:stretch>
            <a:fillRect/>
          </a:stretch>
        </p:blipFill>
        <p:spPr>
          <a:xfrm>
            <a:off x="10925991" y="4495446"/>
            <a:ext cx="767692" cy="2357545"/>
          </a:xfrm>
          <a:prstGeom prst="rect">
            <a:avLst/>
          </a:prstGeom>
        </p:spPr>
      </p:pic>
    </p:spTree>
    <p:extLst>
      <p:ext uri="{BB962C8B-B14F-4D97-AF65-F5344CB8AC3E}">
        <p14:creationId xmlns:p14="http://schemas.microsoft.com/office/powerpoint/2010/main" val="162872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29FC9A-4B1C-3D1C-45C4-D5D526A3F995}"/>
              </a:ext>
            </a:extLst>
          </p:cNvPr>
          <p:cNvSpPr>
            <a:spLocks noGrp="1"/>
          </p:cNvSpPr>
          <p:nvPr>
            <p:ph type="title"/>
          </p:nvPr>
        </p:nvSpPr>
        <p:spPr>
          <a:xfrm>
            <a:off x="985743" y="-81475"/>
            <a:ext cx="11388916" cy="1325563"/>
          </a:xfrm>
        </p:spPr>
        <p:txBody>
          <a:bodyPr/>
          <a:lstStyle/>
          <a:p>
            <a:r>
              <a:rPr lang="fr-FR" dirty="0"/>
              <a:t>Consommation d’énergie de la France</a:t>
            </a:r>
          </a:p>
        </p:txBody>
      </p:sp>
      <p:sp>
        <p:nvSpPr>
          <p:cNvPr id="3" name="Espace réservé du numéro de diapositive 2">
            <a:extLst>
              <a:ext uri="{FF2B5EF4-FFF2-40B4-BE49-F238E27FC236}">
                <a16:creationId xmlns:a16="http://schemas.microsoft.com/office/drawing/2014/main" id="{3FCC28CD-E5B3-AD7C-5859-1A8EE3CDD22F}"/>
              </a:ext>
            </a:extLst>
          </p:cNvPr>
          <p:cNvSpPr>
            <a:spLocks noGrp="1"/>
          </p:cNvSpPr>
          <p:nvPr>
            <p:ph type="sldNum" sz="quarter" idx="12"/>
          </p:nvPr>
        </p:nvSpPr>
        <p:spPr/>
        <p:txBody>
          <a:bodyPr/>
          <a:lstStyle/>
          <a:p>
            <a:fld id="{07C99ADF-20A6-40EF-AAB9-F326D6E12C60}" type="slidenum">
              <a:rPr lang="fr-FR" smtClean="0"/>
              <a:t>2</a:t>
            </a:fld>
            <a:endParaRPr lang="fr-FR"/>
          </a:p>
        </p:txBody>
      </p:sp>
      <p:sp>
        <p:nvSpPr>
          <p:cNvPr id="5" name="Espace réservé du contenu 4">
            <a:extLst>
              <a:ext uri="{FF2B5EF4-FFF2-40B4-BE49-F238E27FC236}">
                <a16:creationId xmlns:a16="http://schemas.microsoft.com/office/drawing/2014/main" id="{CCB66FBA-4757-5AAC-031A-51BA972B9539}"/>
              </a:ext>
            </a:extLst>
          </p:cNvPr>
          <p:cNvSpPr>
            <a:spLocks noGrp="1"/>
          </p:cNvSpPr>
          <p:nvPr>
            <p:ph sz="quarter" idx="15"/>
          </p:nvPr>
        </p:nvSpPr>
        <p:spPr/>
        <p:txBody>
          <a:bodyPr/>
          <a:lstStyle/>
          <a:p>
            <a:endParaRPr lang="fr-FR"/>
          </a:p>
        </p:txBody>
      </p:sp>
      <p:graphicFrame>
        <p:nvGraphicFramePr>
          <p:cNvPr id="7" name="Graphique 6">
            <a:extLst>
              <a:ext uri="{FF2B5EF4-FFF2-40B4-BE49-F238E27FC236}">
                <a16:creationId xmlns:a16="http://schemas.microsoft.com/office/drawing/2014/main" id="{F488B8D1-56CF-42F6-9179-5A35A8FE1D17}"/>
              </a:ext>
            </a:extLst>
          </p:cNvPr>
          <p:cNvGraphicFramePr>
            <a:graphicFrameLocks/>
          </p:cNvGraphicFramePr>
          <p:nvPr>
            <p:extLst>
              <p:ext uri="{D42A27DB-BD31-4B8C-83A1-F6EECF244321}">
                <p14:modId xmlns:p14="http://schemas.microsoft.com/office/powerpoint/2010/main" val="2872595958"/>
              </p:ext>
            </p:extLst>
          </p:nvPr>
        </p:nvGraphicFramePr>
        <p:xfrm>
          <a:off x="-190499" y="1498600"/>
          <a:ext cx="6527800" cy="5986543"/>
        </p:xfrm>
        <a:graphic>
          <a:graphicData uri="http://schemas.openxmlformats.org/drawingml/2006/chart">
            <c:chart xmlns:c="http://schemas.openxmlformats.org/drawingml/2006/chart" xmlns:r="http://schemas.openxmlformats.org/officeDocument/2006/relationships" r:id="rId2"/>
          </a:graphicData>
        </a:graphic>
      </p:graphicFrame>
      <p:pic>
        <p:nvPicPr>
          <p:cNvPr id="8" name="Espace réservé du contenu 9">
            <a:extLst>
              <a:ext uri="{FF2B5EF4-FFF2-40B4-BE49-F238E27FC236}">
                <a16:creationId xmlns:a16="http://schemas.microsoft.com/office/drawing/2014/main" id="{416B3955-57EB-1F36-BBFF-07B889CF8C37}"/>
              </a:ext>
            </a:extLst>
          </p:cNvPr>
          <p:cNvPicPr>
            <a:picLocks noGrp="1" noChangeAspect="1"/>
          </p:cNvPicPr>
          <p:nvPr>
            <p:ph sz="quarter" idx="4"/>
          </p:nvPr>
        </p:nvPicPr>
        <p:blipFill>
          <a:blip r:embed="rId3"/>
          <a:stretch>
            <a:fillRect/>
          </a:stretch>
        </p:blipFill>
        <p:spPr>
          <a:xfrm>
            <a:off x="6975460" y="2521911"/>
            <a:ext cx="4803336" cy="3422650"/>
          </a:xfrm>
          <a:prstGeom prst="rect">
            <a:avLst/>
          </a:prstGeom>
        </p:spPr>
      </p:pic>
    </p:spTree>
    <p:extLst>
      <p:ext uri="{BB962C8B-B14F-4D97-AF65-F5344CB8AC3E}">
        <p14:creationId xmlns:p14="http://schemas.microsoft.com/office/powerpoint/2010/main" val="3253723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11942B1-C3E4-4FD2-9212-0DFE608D6D43}"/>
              </a:ext>
            </a:extLst>
          </p:cNvPr>
          <p:cNvSpPr>
            <a:spLocks noGrp="1"/>
          </p:cNvSpPr>
          <p:nvPr>
            <p:ph type="sldNum" sz="quarter" idx="12"/>
          </p:nvPr>
        </p:nvSpPr>
        <p:spPr/>
        <p:txBody>
          <a:bodyPr/>
          <a:lstStyle/>
          <a:p>
            <a:fld id="{07C99ADF-20A6-40EF-AAB9-F326D6E12C60}" type="slidenum">
              <a:rPr lang="fr-FR" smtClean="0"/>
              <a:t>20</a:t>
            </a:fld>
            <a:endParaRPr lang="fr-FR"/>
          </a:p>
        </p:txBody>
      </p:sp>
      <p:sp>
        <p:nvSpPr>
          <p:cNvPr id="13" name="Espace réservé du contenu 12">
            <a:extLst>
              <a:ext uri="{FF2B5EF4-FFF2-40B4-BE49-F238E27FC236}">
                <a16:creationId xmlns:a16="http://schemas.microsoft.com/office/drawing/2014/main" id="{35D91346-B015-4FF9-9139-9DB216F30E47}"/>
              </a:ext>
            </a:extLst>
          </p:cNvPr>
          <p:cNvSpPr>
            <a:spLocks noGrp="1"/>
          </p:cNvSpPr>
          <p:nvPr>
            <p:ph sz="quarter" idx="4"/>
          </p:nvPr>
        </p:nvSpPr>
        <p:spPr>
          <a:xfrm>
            <a:off x="463200" y="1278811"/>
            <a:ext cx="5632800" cy="3890699"/>
          </a:xfrm>
        </p:spPr>
        <p:txBody>
          <a:bodyPr>
            <a:noAutofit/>
          </a:bodyPr>
          <a:lstStyle/>
          <a:p>
            <a:pPr marL="177800" indent="-177800">
              <a:buFont typeface="Arial" panose="020B0604020202020204" pitchFamily="34" charset="0"/>
              <a:buChar char="•"/>
            </a:pPr>
            <a:r>
              <a:rPr lang="fr-FR" sz="1800" b="1" dirty="0"/>
              <a:t>Le vivant, </a:t>
            </a:r>
            <a:r>
              <a:rPr lang="fr-FR" sz="1800" dirty="0"/>
              <a:t>un des atouts principaux de la transition</a:t>
            </a:r>
            <a:br>
              <a:rPr lang="fr-FR" sz="1800" b="1" dirty="0"/>
            </a:br>
            <a:r>
              <a:rPr lang="fr-FR" sz="1800" dirty="0"/>
              <a:t>via 3 leviers : </a:t>
            </a:r>
          </a:p>
          <a:p>
            <a:pPr marL="644525" lvl="1" indent="-285750">
              <a:buFont typeface="Courier New" panose="02070309020205020404" pitchFamily="49" charset="0"/>
              <a:buChar char="o"/>
            </a:pPr>
            <a:r>
              <a:rPr lang="fr-FR" sz="1800" dirty="0"/>
              <a:t>le stockage de carbone</a:t>
            </a:r>
          </a:p>
          <a:p>
            <a:pPr marL="644525" lvl="1" indent="-285750">
              <a:buFont typeface="Courier New" panose="02070309020205020404" pitchFamily="49" charset="0"/>
              <a:buChar char="o"/>
            </a:pPr>
            <a:r>
              <a:rPr lang="fr-FR" sz="1800" dirty="0"/>
              <a:t>la production de biomasse </a:t>
            </a:r>
          </a:p>
          <a:p>
            <a:pPr marL="644525" lvl="1" indent="-285750">
              <a:buFont typeface="Courier New" panose="02070309020205020404" pitchFamily="49" charset="0"/>
              <a:buChar char="o"/>
            </a:pPr>
            <a:r>
              <a:rPr lang="fr-FR" sz="1800" dirty="0"/>
              <a:t>la réduction des gaz à effet de serre</a:t>
            </a:r>
          </a:p>
        </p:txBody>
      </p:sp>
      <p:pic>
        <p:nvPicPr>
          <p:cNvPr id="15" name="Image 14">
            <a:extLst>
              <a:ext uri="{FF2B5EF4-FFF2-40B4-BE49-F238E27FC236}">
                <a16:creationId xmlns:a16="http://schemas.microsoft.com/office/drawing/2014/main" id="{BF963B91-4E9B-6148-9414-5BA67E971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pic>
        <p:nvPicPr>
          <p:cNvPr id="3" name="Image 2">
            <a:extLst>
              <a:ext uri="{FF2B5EF4-FFF2-40B4-BE49-F238E27FC236}">
                <a16:creationId xmlns:a16="http://schemas.microsoft.com/office/drawing/2014/main" id="{49179C45-ADE0-F948-B352-778340254F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90948" y="3624129"/>
            <a:ext cx="2820803" cy="2408236"/>
          </a:xfrm>
          <a:prstGeom prst="rect">
            <a:avLst/>
          </a:prstGeom>
        </p:spPr>
      </p:pic>
      <p:sp>
        <p:nvSpPr>
          <p:cNvPr id="10" name="Espace réservé du contenu 12">
            <a:extLst>
              <a:ext uri="{FF2B5EF4-FFF2-40B4-BE49-F238E27FC236}">
                <a16:creationId xmlns:a16="http://schemas.microsoft.com/office/drawing/2014/main" id="{1CE4FE7C-B9BB-524B-BDAA-1142CBCDB85C}"/>
              </a:ext>
            </a:extLst>
          </p:cNvPr>
          <p:cNvSpPr txBox="1">
            <a:spLocks/>
          </p:cNvSpPr>
          <p:nvPr/>
        </p:nvSpPr>
        <p:spPr>
          <a:xfrm>
            <a:off x="6302048" y="1271056"/>
            <a:ext cx="5632800" cy="389069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200"/>
              </a:spcAft>
              <a:buFont typeface="+mj-lt"/>
              <a:buNone/>
              <a:defRPr sz="1600" b="0" kern="1200">
                <a:solidFill>
                  <a:schemeClr val="tx1"/>
                </a:solidFill>
                <a:latin typeface="+mn-lt"/>
                <a:ea typeface="+mn-ea"/>
                <a:cs typeface="+mn-cs"/>
              </a:defRPr>
            </a:lvl1pPr>
            <a:lvl2pPr marL="358775" indent="0" algn="l" defTabSz="914400" rtl="0" eaLnBrk="1" latinLnBrk="0" hangingPunct="1">
              <a:lnSpc>
                <a:spcPct val="100000"/>
              </a:lnSpc>
              <a:spcBef>
                <a:spcPts val="0"/>
              </a:spcBef>
              <a:spcAft>
                <a:spcPts val="1200"/>
              </a:spcAft>
              <a:buFont typeface="+mj-lt"/>
              <a:buNone/>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177800">
              <a:buFont typeface="Arial" panose="020B0604020202020204" pitchFamily="34" charset="0"/>
              <a:buChar char="•"/>
            </a:pPr>
            <a:r>
              <a:rPr lang="fr-FR" sz="1800" b="1" dirty="0"/>
              <a:t>Maintenir un équilibre entre les usages alimentaires et énergétiques </a:t>
            </a:r>
            <a:r>
              <a:rPr lang="fr-FR" sz="1800" dirty="0"/>
              <a:t>de la biomasse </a:t>
            </a:r>
          </a:p>
          <a:p>
            <a:pPr marL="177800" indent="-177800">
              <a:buFont typeface="Arial" panose="020B0604020202020204" pitchFamily="34" charset="0"/>
              <a:buChar char="•"/>
            </a:pPr>
            <a:r>
              <a:rPr lang="fr-FR" sz="1800" b="1" dirty="0"/>
              <a:t>Préserver</a:t>
            </a:r>
            <a:r>
              <a:rPr lang="fr-FR" sz="1800" dirty="0"/>
              <a:t> les fonctions écologiques</a:t>
            </a:r>
            <a:endParaRPr lang="fr-FR" sz="1800" b="1" dirty="0"/>
          </a:p>
          <a:p>
            <a:pPr marL="177800" indent="-177800">
              <a:buFont typeface="Arial" panose="020B0604020202020204" pitchFamily="34" charset="0"/>
              <a:buChar char="•"/>
            </a:pPr>
            <a:r>
              <a:rPr lang="fr-FR" sz="1800" b="1" dirty="0"/>
              <a:t>L’adaptation des forêts et de l’agriculture devient donc absolument prioritaire</a:t>
            </a:r>
            <a:r>
              <a:rPr lang="fr-FR" sz="1800" dirty="0"/>
              <a:t> pour lutter contre le changement climatique.</a:t>
            </a:r>
          </a:p>
          <a:p>
            <a:pPr marL="177800" indent="-177800">
              <a:buFont typeface="Arial" panose="020B0604020202020204" pitchFamily="34" charset="0"/>
              <a:buChar char="•"/>
            </a:pPr>
            <a:endParaRPr lang="fr-FR" sz="2800" dirty="0"/>
          </a:p>
        </p:txBody>
      </p:sp>
      <p:pic>
        <p:nvPicPr>
          <p:cNvPr id="16" name="Image 15">
            <a:extLst>
              <a:ext uri="{FF2B5EF4-FFF2-40B4-BE49-F238E27FC236}">
                <a16:creationId xmlns:a16="http://schemas.microsoft.com/office/drawing/2014/main" id="{AD829E9D-3191-114D-A043-4908C0C8E1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200" y="3624129"/>
            <a:ext cx="8521700" cy="2425700"/>
          </a:xfrm>
          <a:prstGeom prst="rect">
            <a:avLst/>
          </a:prstGeom>
        </p:spPr>
      </p:pic>
      <p:sp>
        <p:nvSpPr>
          <p:cNvPr id="17" name="Titre 1">
            <a:extLst>
              <a:ext uri="{FF2B5EF4-FFF2-40B4-BE49-F238E27FC236}">
                <a16:creationId xmlns:a16="http://schemas.microsoft.com/office/drawing/2014/main" id="{F2DDFEF3-C564-834A-8CB8-F0E003507976}"/>
              </a:ext>
            </a:extLst>
          </p:cNvPr>
          <p:cNvSpPr txBox="1">
            <a:spLocks/>
          </p:cNvSpPr>
          <p:nvPr/>
        </p:nvSpPr>
        <p:spPr>
          <a:xfrm>
            <a:off x="2684909" y="226852"/>
            <a:ext cx="9782884" cy="56296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fr-FR" dirty="0"/>
              <a:t>Préserver le vivant</a:t>
            </a:r>
          </a:p>
        </p:txBody>
      </p:sp>
    </p:spTree>
    <p:extLst>
      <p:ext uri="{BB962C8B-B14F-4D97-AF65-F5344CB8AC3E}">
        <p14:creationId xmlns:p14="http://schemas.microsoft.com/office/powerpoint/2010/main" val="936774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54D1CC8B-CF6D-48F6-89B6-254B97BA439C}"/>
              </a:ext>
            </a:extLst>
          </p:cNvPr>
          <p:cNvSpPr>
            <a:spLocks noGrp="1"/>
          </p:cNvSpPr>
          <p:nvPr>
            <p:ph type="title"/>
          </p:nvPr>
        </p:nvSpPr>
        <p:spPr/>
        <p:txBody>
          <a:bodyPr/>
          <a:lstStyle/>
          <a:p>
            <a:r>
              <a:rPr lang="fr-FR" dirty="0"/>
              <a:t>3- analyse des impacts </a:t>
            </a:r>
            <a:br>
              <a:rPr lang="fr-FR" dirty="0"/>
            </a:br>
            <a:r>
              <a:rPr lang="fr-FR" dirty="0"/>
              <a:t>des scénarios</a:t>
            </a:r>
          </a:p>
        </p:txBody>
      </p:sp>
      <p:sp>
        <p:nvSpPr>
          <p:cNvPr id="7" name="Espace réservé du numéro de diapositive 6">
            <a:extLst>
              <a:ext uri="{FF2B5EF4-FFF2-40B4-BE49-F238E27FC236}">
                <a16:creationId xmlns:a16="http://schemas.microsoft.com/office/drawing/2014/main" id="{ADE5BEAB-077C-4D2D-9843-019A16D1F6E2}"/>
              </a:ext>
            </a:extLst>
          </p:cNvPr>
          <p:cNvSpPr>
            <a:spLocks noGrp="1"/>
          </p:cNvSpPr>
          <p:nvPr>
            <p:ph type="sldNum" sz="quarter" idx="12"/>
          </p:nvPr>
        </p:nvSpPr>
        <p:spPr/>
        <p:txBody>
          <a:bodyPr/>
          <a:lstStyle/>
          <a:p>
            <a:fld id="{07C99ADF-20A6-40EF-AAB9-F326D6E12C60}" type="slidenum">
              <a:rPr lang="fr-FR" smtClean="0"/>
              <a:t>21</a:t>
            </a:fld>
            <a:endParaRPr lang="fr-FR"/>
          </a:p>
        </p:txBody>
      </p:sp>
      <p:pic>
        <p:nvPicPr>
          <p:cNvPr id="23" name="Image 22">
            <a:extLst>
              <a:ext uri="{FF2B5EF4-FFF2-40B4-BE49-F238E27FC236}">
                <a16:creationId xmlns:a16="http://schemas.microsoft.com/office/drawing/2014/main" id="{5E274031-F1D0-D34E-9070-D9A06FCFD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pic>
        <p:nvPicPr>
          <p:cNvPr id="3" name="Image 2" descr="Une image contenant oiseau, perroquet&#10;&#10;Description générée automatiquement">
            <a:extLst>
              <a:ext uri="{FF2B5EF4-FFF2-40B4-BE49-F238E27FC236}">
                <a16:creationId xmlns:a16="http://schemas.microsoft.com/office/drawing/2014/main" id="{48F30BEB-DF16-874F-9BDF-BBFA023A27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10040"/>
          <a:stretch/>
        </p:blipFill>
        <p:spPr>
          <a:xfrm>
            <a:off x="7411144" y="1530349"/>
            <a:ext cx="4752000" cy="4727576"/>
          </a:xfrm>
          <a:prstGeom prst="rect">
            <a:avLst/>
          </a:prstGeom>
        </p:spPr>
      </p:pic>
    </p:spTree>
    <p:extLst>
      <p:ext uri="{BB962C8B-B14F-4D97-AF65-F5344CB8AC3E}">
        <p14:creationId xmlns:p14="http://schemas.microsoft.com/office/powerpoint/2010/main" val="3581519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11942B1-C3E4-4FD2-9212-0DFE608D6D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99ADF-20A6-40EF-AAB9-F326D6E12C60}" type="slidenum">
              <a:rPr kumimoji="0" lang="fr-FR"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Arial"/>
              <a:ea typeface="+mn-ea"/>
              <a:cs typeface="+mn-cs"/>
            </a:endParaRPr>
          </a:p>
        </p:txBody>
      </p:sp>
      <p:sp>
        <p:nvSpPr>
          <p:cNvPr id="12" name="Titre 1">
            <a:extLst>
              <a:ext uri="{FF2B5EF4-FFF2-40B4-BE49-F238E27FC236}">
                <a16:creationId xmlns:a16="http://schemas.microsoft.com/office/drawing/2014/main" id="{C5354178-7546-48D0-A41A-8F618C043825}"/>
              </a:ext>
            </a:extLst>
          </p:cNvPr>
          <p:cNvSpPr>
            <a:spLocks noGrp="1"/>
          </p:cNvSpPr>
          <p:nvPr>
            <p:ph type="title"/>
          </p:nvPr>
        </p:nvSpPr>
        <p:spPr>
          <a:xfrm>
            <a:off x="2340000" y="122412"/>
            <a:ext cx="9360000" cy="669587"/>
          </a:xfrm>
        </p:spPr>
        <p:txBody>
          <a:bodyPr>
            <a:normAutofit fontScale="90000"/>
          </a:bodyPr>
          <a:lstStyle/>
          <a:p>
            <a:r>
              <a:rPr lang="fr-FR" sz="2800" dirty="0"/>
              <a:t>IMPACTS MACRO-ECONOMIQUES: </a:t>
            </a:r>
            <a:br>
              <a:rPr lang="fr-FR" sz="2800" dirty="0"/>
            </a:br>
            <a:r>
              <a:rPr lang="fr-FR" sz="2800" dirty="0"/>
              <a:t>Un découplage PIB-GES (territoriaux) est possible </a:t>
            </a:r>
            <a:endParaRPr lang="fr-FR" sz="2800" dirty="0">
              <a:solidFill>
                <a:srgbClr val="FF0000"/>
              </a:solidFill>
            </a:endParaRPr>
          </a:p>
        </p:txBody>
      </p:sp>
      <p:sp>
        <p:nvSpPr>
          <p:cNvPr id="5" name="Espace réservé du contenu 13">
            <a:extLst>
              <a:ext uri="{FF2B5EF4-FFF2-40B4-BE49-F238E27FC236}">
                <a16:creationId xmlns:a16="http://schemas.microsoft.com/office/drawing/2014/main" id="{788E2422-9F42-41F6-96BF-BCBBC023A464}"/>
              </a:ext>
            </a:extLst>
          </p:cNvPr>
          <p:cNvSpPr txBox="1">
            <a:spLocks/>
          </p:cNvSpPr>
          <p:nvPr/>
        </p:nvSpPr>
        <p:spPr>
          <a:xfrm>
            <a:off x="179453" y="1219180"/>
            <a:ext cx="6446123" cy="9234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b="1" dirty="0">
                <a:solidFill>
                  <a:schemeClr val="accent1"/>
                </a:solidFill>
                <a:sym typeface="Wingdings" panose="05000000000000000000" pitchFamily="2" charset="2"/>
              </a:rPr>
              <a:t> </a:t>
            </a:r>
            <a:r>
              <a:rPr lang="fr-FR" sz="2000" b="1" dirty="0">
                <a:solidFill>
                  <a:schemeClr val="accent1"/>
                </a:solidFill>
              </a:rPr>
              <a:t>À terme, aucun des scénarios n’engendre de récession </a:t>
            </a:r>
            <a:r>
              <a:rPr lang="fr-FR" sz="2000" dirty="0"/>
              <a:t>par rapport au niveau actuel de l’activité économique</a:t>
            </a:r>
            <a:br>
              <a:rPr lang="fr-FR" sz="1400" dirty="0"/>
            </a:br>
            <a:endParaRPr lang="fr-FR" sz="1400" dirty="0"/>
          </a:p>
        </p:txBody>
      </p:sp>
      <p:pic>
        <p:nvPicPr>
          <p:cNvPr id="6" name="Image 5">
            <a:extLst>
              <a:ext uri="{FF2B5EF4-FFF2-40B4-BE49-F238E27FC236}">
                <a16:creationId xmlns:a16="http://schemas.microsoft.com/office/drawing/2014/main" id="{E4441441-341A-49D9-A455-BC8ECCD301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39512"/>
            <a:ext cx="6304657" cy="3099435"/>
          </a:xfrm>
          <a:prstGeom prst="rect">
            <a:avLst/>
          </a:prstGeom>
          <a:noFill/>
        </p:spPr>
      </p:pic>
      <p:sp>
        <p:nvSpPr>
          <p:cNvPr id="9" name="ZoneTexte 8">
            <a:extLst>
              <a:ext uri="{FF2B5EF4-FFF2-40B4-BE49-F238E27FC236}">
                <a16:creationId xmlns:a16="http://schemas.microsoft.com/office/drawing/2014/main" id="{2BAC2E9B-AF7A-4D5D-8AC7-AAAEC1FE3E5B}"/>
              </a:ext>
            </a:extLst>
          </p:cNvPr>
          <p:cNvSpPr txBox="1"/>
          <p:nvPr/>
        </p:nvSpPr>
        <p:spPr>
          <a:xfrm>
            <a:off x="1383351" y="2577254"/>
            <a:ext cx="4762500" cy="338554"/>
          </a:xfrm>
          <a:prstGeom prst="rect">
            <a:avLst/>
          </a:prstGeom>
          <a:noFill/>
        </p:spPr>
        <p:txBody>
          <a:bodyPr wrap="square" rtlCol="0">
            <a:spAutoFit/>
          </a:bodyPr>
          <a:lstStyle/>
          <a:p>
            <a:r>
              <a:rPr lang="fr-FR" sz="1600" dirty="0"/>
              <a:t>Evolutions du PIB (base 100 en 2021)</a:t>
            </a:r>
          </a:p>
        </p:txBody>
      </p:sp>
      <p:sp>
        <p:nvSpPr>
          <p:cNvPr id="8" name="ZoneTexte 7">
            <a:extLst>
              <a:ext uri="{FF2B5EF4-FFF2-40B4-BE49-F238E27FC236}">
                <a16:creationId xmlns:a16="http://schemas.microsoft.com/office/drawing/2014/main" id="{12037ABE-ECEE-454F-812B-37360477CFFB}"/>
              </a:ext>
            </a:extLst>
          </p:cNvPr>
          <p:cNvSpPr txBox="1"/>
          <p:nvPr/>
        </p:nvSpPr>
        <p:spPr>
          <a:xfrm>
            <a:off x="5739766" y="3669510"/>
            <a:ext cx="752129" cy="307777"/>
          </a:xfrm>
          <a:prstGeom prst="rect">
            <a:avLst/>
          </a:prstGeom>
          <a:noFill/>
        </p:spPr>
        <p:txBody>
          <a:bodyPr wrap="none" rtlCol="0">
            <a:spAutoFit/>
          </a:bodyPr>
          <a:lstStyle/>
          <a:p>
            <a:r>
              <a:rPr lang="fr-FR" sz="1400" b="1" dirty="0">
                <a:solidFill>
                  <a:srgbClr val="FF0000"/>
                </a:solidFill>
              </a:rPr>
              <a:t>S1 136</a:t>
            </a:r>
          </a:p>
        </p:txBody>
      </p:sp>
      <p:sp>
        <p:nvSpPr>
          <p:cNvPr id="10" name="ZoneTexte 9">
            <a:extLst>
              <a:ext uri="{FF2B5EF4-FFF2-40B4-BE49-F238E27FC236}">
                <a16:creationId xmlns:a16="http://schemas.microsoft.com/office/drawing/2014/main" id="{51634330-7BC6-40AF-809A-FEE54B59B745}"/>
              </a:ext>
            </a:extLst>
          </p:cNvPr>
          <p:cNvSpPr txBox="1"/>
          <p:nvPr/>
        </p:nvSpPr>
        <p:spPr>
          <a:xfrm>
            <a:off x="5693996" y="2761457"/>
            <a:ext cx="752129" cy="307777"/>
          </a:xfrm>
          <a:prstGeom prst="rect">
            <a:avLst/>
          </a:prstGeom>
          <a:noFill/>
        </p:spPr>
        <p:txBody>
          <a:bodyPr wrap="none" rtlCol="0">
            <a:spAutoFit/>
          </a:bodyPr>
          <a:lstStyle/>
          <a:p>
            <a:r>
              <a:rPr lang="fr-FR" sz="1400" b="1" dirty="0">
                <a:solidFill>
                  <a:srgbClr val="0070C0"/>
                </a:solidFill>
              </a:rPr>
              <a:t>S2 148</a:t>
            </a:r>
          </a:p>
        </p:txBody>
      </p:sp>
      <p:sp>
        <p:nvSpPr>
          <p:cNvPr id="11" name="ZoneTexte 10">
            <a:extLst>
              <a:ext uri="{FF2B5EF4-FFF2-40B4-BE49-F238E27FC236}">
                <a16:creationId xmlns:a16="http://schemas.microsoft.com/office/drawing/2014/main" id="{B1FE6EBB-1F9D-4994-82C4-879CD3233BEA}"/>
              </a:ext>
            </a:extLst>
          </p:cNvPr>
          <p:cNvSpPr txBox="1"/>
          <p:nvPr/>
        </p:nvSpPr>
        <p:spPr>
          <a:xfrm>
            <a:off x="5693995" y="2915345"/>
            <a:ext cx="752129" cy="307777"/>
          </a:xfrm>
          <a:prstGeom prst="rect">
            <a:avLst/>
          </a:prstGeom>
          <a:noFill/>
        </p:spPr>
        <p:txBody>
          <a:bodyPr wrap="none" rtlCol="0">
            <a:spAutoFit/>
          </a:bodyPr>
          <a:lstStyle/>
          <a:p>
            <a:r>
              <a:rPr lang="fr-FR" sz="1400" b="1" dirty="0">
                <a:solidFill>
                  <a:schemeClr val="tx2">
                    <a:lumMod val="75000"/>
                  </a:schemeClr>
                </a:solidFill>
              </a:rPr>
              <a:t>S3 147</a:t>
            </a:r>
          </a:p>
        </p:txBody>
      </p:sp>
      <p:sp>
        <p:nvSpPr>
          <p:cNvPr id="13" name="ZoneTexte 12">
            <a:extLst>
              <a:ext uri="{FF2B5EF4-FFF2-40B4-BE49-F238E27FC236}">
                <a16:creationId xmlns:a16="http://schemas.microsoft.com/office/drawing/2014/main" id="{CA4C7446-B78B-463C-B5B2-2FF744FB4892}"/>
              </a:ext>
            </a:extLst>
          </p:cNvPr>
          <p:cNvSpPr txBox="1"/>
          <p:nvPr/>
        </p:nvSpPr>
        <p:spPr>
          <a:xfrm>
            <a:off x="5693994" y="2584720"/>
            <a:ext cx="752129" cy="307777"/>
          </a:xfrm>
          <a:prstGeom prst="rect">
            <a:avLst/>
          </a:prstGeom>
          <a:noFill/>
        </p:spPr>
        <p:txBody>
          <a:bodyPr wrap="none" rtlCol="0">
            <a:spAutoFit/>
          </a:bodyPr>
          <a:lstStyle/>
          <a:p>
            <a:r>
              <a:rPr lang="fr-FR" sz="1400" b="1" dirty="0">
                <a:solidFill>
                  <a:schemeClr val="tx2">
                    <a:lumMod val="40000"/>
                    <a:lumOff val="60000"/>
                  </a:schemeClr>
                </a:solidFill>
              </a:rPr>
              <a:t>S4 148</a:t>
            </a:r>
          </a:p>
        </p:txBody>
      </p:sp>
      <p:sp>
        <p:nvSpPr>
          <p:cNvPr id="14" name="ZoneTexte 13">
            <a:extLst>
              <a:ext uri="{FF2B5EF4-FFF2-40B4-BE49-F238E27FC236}">
                <a16:creationId xmlns:a16="http://schemas.microsoft.com/office/drawing/2014/main" id="{EA4386A6-7C20-4CBE-B33B-7F929627550C}"/>
              </a:ext>
            </a:extLst>
          </p:cNvPr>
          <p:cNvSpPr txBox="1"/>
          <p:nvPr/>
        </p:nvSpPr>
        <p:spPr>
          <a:xfrm>
            <a:off x="5486848" y="3361589"/>
            <a:ext cx="1021433" cy="307777"/>
          </a:xfrm>
          <a:prstGeom prst="rect">
            <a:avLst/>
          </a:prstGeom>
          <a:noFill/>
        </p:spPr>
        <p:txBody>
          <a:bodyPr wrap="none" rtlCol="0">
            <a:spAutoFit/>
          </a:bodyPr>
          <a:lstStyle/>
          <a:p>
            <a:r>
              <a:rPr lang="fr-FR" sz="1400" b="1" dirty="0"/>
              <a:t>TEND 144</a:t>
            </a:r>
          </a:p>
        </p:txBody>
      </p:sp>
      <p:sp>
        <p:nvSpPr>
          <p:cNvPr id="15" name="Espace réservé du contenu 12">
            <a:extLst>
              <a:ext uri="{FF2B5EF4-FFF2-40B4-BE49-F238E27FC236}">
                <a16:creationId xmlns:a16="http://schemas.microsoft.com/office/drawing/2014/main" id="{7A871214-E7A5-3ABA-E9E0-54F662E921EB}"/>
              </a:ext>
            </a:extLst>
          </p:cNvPr>
          <p:cNvSpPr>
            <a:spLocks noGrp="1"/>
          </p:cNvSpPr>
          <p:nvPr>
            <p:ph sz="quarter" idx="4"/>
          </p:nvPr>
        </p:nvSpPr>
        <p:spPr>
          <a:xfrm>
            <a:off x="6625576" y="1554725"/>
            <a:ext cx="5514542" cy="4537345"/>
          </a:xfrm>
        </p:spPr>
        <p:txBody>
          <a:bodyPr vert="horz" lIns="91440" tIns="45720" rIns="91440" bIns="45720" rtlCol="0" anchor="t">
            <a:noAutofit/>
          </a:bodyPr>
          <a:lstStyle/>
          <a:p>
            <a:r>
              <a:rPr lang="fr-FR" sz="1800" b="1" dirty="0"/>
              <a:t>Trois moteurs principaux à la hausse d'activité  :</a:t>
            </a:r>
            <a:br>
              <a:rPr lang="fr-FR" sz="1800" b="1" dirty="0"/>
            </a:br>
            <a:endParaRPr lang="fr-FR" sz="1800" dirty="0">
              <a:cs typeface="Arial"/>
            </a:endParaRPr>
          </a:p>
          <a:p>
            <a:pPr marL="177800" indent="-177800">
              <a:buFont typeface="Arial" panose="020B0604020202020204" pitchFamily="34" charset="0"/>
              <a:buChar char="•"/>
            </a:pPr>
            <a:r>
              <a:rPr lang="fr-FR" b="1" dirty="0">
                <a:solidFill>
                  <a:schemeClr val="accent1"/>
                </a:solidFill>
              </a:rPr>
              <a:t>Substitution rentable des importations d’énergies fossiles </a:t>
            </a:r>
            <a:r>
              <a:rPr lang="fr-FR" dirty="0"/>
              <a:t>(dont prix </a:t>
            </a:r>
            <a:r>
              <a:rPr lang="fr-FR" dirty="0">
                <a:sym typeface="Wingdings" panose="05000000000000000000" pitchFamily="2" charset="2"/>
              </a:rPr>
              <a:t></a:t>
            </a:r>
            <a:r>
              <a:rPr lang="fr-FR" dirty="0"/>
              <a:t>) par des énergies renouvelables produites localement et dont les prix stagnent ou </a:t>
            </a:r>
            <a:r>
              <a:rPr lang="fr-FR" dirty="0">
                <a:sym typeface="Wingdings" panose="05000000000000000000" pitchFamily="2" charset="2"/>
              </a:rPr>
              <a:t>.</a:t>
            </a:r>
            <a:endParaRPr lang="fr-FR" dirty="0">
              <a:cs typeface="Arial"/>
            </a:endParaRPr>
          </a:p>
          <a:p>
            <a:pPr marL="177800" indent="-177800">
              <a:buFont typeface="Arial" panose="020B0604020202020204" pitchFamily="34" charset="0"/>
              <a:buChar char="•"/>
            </a:pPr>
            <a:r>
              <a:rPr lang="fr-FR" b="1" dirty="0">
                <a:solidFill>
                  <a:schemeClr val="accent1"/>
                </a:solidFill>
              </a:rPr>
              <a:t>Substitution </a:t>
            </a:r>
            <a:r>
              <a:rPr lang="fr-FR" b="1" dirty="0">
                <a:solidFill>
                  <a:schemeClr val="accent1"/>
                </a:solidFill>
                <a:sym typeface="Wingdings" panose="05000000000000000000" pitchFamily="2" charset="2"/>
              </a:rPr>
              <a:t>des produits manufacturés </a:t>
            </a:r>
            <a:r>
              <a:rPr lang="fr-FR" dirty="0">
                <a:sym typeface="Wingdings" panose="05000000000000000000" pitchFamily="2" charset="2"/>
              </a:rPr>
              <a:t>(intensifs en CO</a:t>
            </a:r>
            <a:r>
              <a:rPr lang="fr-FR" baseline="-25000" dirty="0">
                <a:sym typeface="Wingdings" panose="05000000000000000000" pitchFamily="2" charset="2"/>
              </a:rPr>
              <a:t>2</a:t>
            </a:r>
            <a:r>
              <a:rPr lang="fr-FR" dirty="0">
                <a:sym typeface="Wingdings" panose="05000000000000000000" pitchFamily="2" charset="2"/>
              </a:rPr>
              <a:t> et importés) par d’autres biens et services produits localement.</a:t>
            </a:r>
            <a:endParaRPr lang="fr-FR" dirty="0"/>
          </a:p>
          <a:p>
            <a:pPr marL="177800" indent="-177800">
              <a:buFont typeface="Arial" panose="020B0604020202020204" pitchFamily="34" charset="0"/>
              <a:buChar char="•"/>
            </a:pPr>
            <a:r>
              <a:rPr lang="fr-FR" b="1" dirty="0">
                <a:solidFill>
                  <a:schemeClr val="accent1"/>
                </a:solidFill>
              </a:rPr>
              <a:t>Investissements rentables d’économies d’énergie pour ménages et entreprises </a:t>
            </a:r>
            <a:r>
              <a:rPr lang="fr-FR" dirty="0"/>
              <a:t>: </a:t>
            </a:r>
            <a:br>
              <a:rPr lang="fr-FR" dirty="0"/>
            </a:br>
            <a:r>
              <a:rPr lang="fr-FR" dirty="0">
                <a:sym typeface="Wingdings" panose="05000000000000000000" pitchFamily="2" charset="2"/>
              </a:rPr>
              <a:t> </a:t>
            </a:r>
            <a:r>
              <a:rPr lang="fr-FR" dirty="0"/>
              <a:t>revenus disponibles nets des factures d’énergie et des annuités de remboursement.</a:t>
            </a:r>
          </a:p>
          <a:p>
            <a:r>
              <a:rPr lang="fr-FR" sz="1800" b="1" dirty="0"/>
              <a:t>Le revenu disponible des ménages, après paiements de leurs factures énergétiques, s'accroît.</a:t>
            </a:r>
          </a:p>
        </p:txBody>
      </p:sp>
    </p:spTree>
    <p:extLst>
      <p:ext uri="{BB962C8B-B14F-4D97-AF65-F5344CB8AC3E}">
        <p14:creationId xmlns:p14="http://schemas.microsoft.com/office/powerpoint/2010/main" val="3611695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F66947-087E-B2C0-6689-71BE9E4ADD17}"/>
              </a:ext>
            </a:extLst>
          </p:cNvPr>
          <p:cNvSpPr>
            <a:spLocks noGrp="1"/>
          </p:cNvSpPr>
          <p:nvPr>
            <p:ph type="title"/>
          </p:nvPr>
        </p:nvSpPr>
        <p:spPr>
          <a:xfrm>
            <a:off x="389880" y="24541"/>
            <a:ext cx="11388916" cy="1325563"/>
          </a:xfrm>
        </p:spPr>
        <p:txBody>
          <a:bodyPr/>
          <a:lstStyle/>
          <a:p>
            <a:r>
              <a:rPr lang="fr-FR" dirty="0"/>
              <a:t>Réduire notre dépendance aux ressources</a:t>
            </a:r>
          </a:p>
        </p:txBody>
      </p:sp>
      <p:sp>
        <p:nvSpPr>
          <p:cNvPr id="3" name="Espace réservé du numéro de diapositive 2">
            <a:extLst>
              <a:ext uri="{FF2B5EF4-FFF2-40B4-BE49-F238E27FC236}">
                <a16:creationId xmlns:a16="http://schemas.microsoft.com/office/drawing/2014/main" id="{74AE9E7C-505F-3E7D-92D6-888662F12F80}"/>
              </a:ext>
            </a:extLst>
          </p:cNvPr>
          <p:cNvSpPr>
            <a:spLocks noGrp="1"/>
          </p:cNvSpPr>
          <p:nvPr>
            <p:ph type="sldNum" sz="quarter" idx="12"/>
          </p:nvPr>
        </p:nvSpPr>
        <p:spPr/>
        <p:txBody>
          <a:bodyPr/>
          <a:lstStyle/>
          <a:p>
            <a:fld id="{07C99ADF-20A6-40EF-AAB9-F326D6E12C60}" type="slidenum">
              <a:rPr lang="fr-FR" smtClean="0"/>
              <a:t>23</a:t>
            </a:fld>
            <a:endParaRPr lang="fr-FR"/>
          </a:p>
        </p:txBody>
      </p:sp>
      <p:sp>
        <p:nvSpPr>
          <p:cNvPr id="5" name="Espace réservé du contenu 4">
            <a:extLst>
              <a:ext uri="{FF2B5EF4-FFF2-40B4-BE49-F238E27FC236}">
                <a16:creationId xmlns:a16="http://schemas.microsoft.com/office/drawing/2014/main" id="{9E452DF4-06DE-6BD7-63F6-D96C3BBB9D67}"/>
              </a:ext>
            </a:extLst>
          </p:cNvPr>
          <p:cNvSpPr>
            <a:spLocks noGrp="1"/>
          </p:cNvSpPr>
          <p:nvPr>
            <p:ph sz="quarter" idx="15"/>
          </p:nvPr>
        </p:nvSpPr>
        <p:spPr/>
        <p:txBody>
          <a:bodyPr/>
          <a:lstStyle/>
          <a:p>
            <a:endParaRPr lang="fr-FR"/>
          </a:p>
        </p:txBody>
      </p:sp>
      <p:pic>
        <p:nvPicPr>
          <p:cNvPr id="6" name="Image 5">
            <a:extLst>
              <a:ext uri="{FF2B5EF4-FFF2-40B4-BE49-F238E27FC236}">
                <a16:creationId xmlns:a16="http://schemas.microsoft.com/office/drawing/2014/main" id="{28FF0186-ED95-9CF7-9D25-352636C44C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9384" y="1175122"/>
            <a:ext cx="3342427" cy="2335503"/>
          </a:xfrm>
          <a:prstGeom prst="rect">
            <a:avLst/>
          </a:prstGeom>
        </p:spPr>
      </p:pic>
      <p:pic>
        <p:nvPicPr>
          <p:cNvPr id="8" name="Image 7">
            <a:extLst>
              <a:ext uri="{FF2B5EF4-FFF2-40B4-BE49-F238E27FC236}">
                <a16:creationId xmlns:a16="http://schemas.microsoft.com/office/drawing/2014/main" id="{D2B9BE57-D8F0-F880-4070-6757A31454CE}"/>
              </a:ext>
            </a:extLst>
          </p:cNvPr>
          <p:cNvPicPr>
            <a:picLocks noChangeAspect="1"/>
          </p:cNvPicPr>
          <p:nvPr/>
        </p:nvPicPr>
        <p:blipFill>
          <a:blip r:embed="rId4"/>
          <a:stretch>
            <a:fillRect/>
          </a:stretch>
        </p:blipFill>
        <p:spPr>
          <a:xfrm>
            <a:off x="7866949" y="3680367"/>
            <a:ext cx="4214862" cy="3124024"/>
          </a:xfrm>
          <a:prstGeom prst="rect">
            <a:avLst/>
          </a:prstGeom>
        </p:spPr>
      </p:pic>
      <p:pic>
        <p:nvPicPr>
          <p:cNvPr id="9" name="Espace réservé du contenu 5">
            <a:extLst>
              <a:ext uri="{FF2B5EF4-FFF2-40B4-BE49-F238E27FC236}">
                <a16:creationId xmlns:a16="http://schemas.microsoft.com/office/drawing/2014/main" id="{E5C306D0-85B1-4CBF-2C8B-674C5DE82BFD}"/>
              </a:ext>
            </a:extLst>
          </p:cNvPr>
          <p:cNvPicPr>
            <a:picLocks noChangeAspect="1"/>
          </p:cNvPicPr>
          <p:nvPr/>
        </p:nvPicPr>
        <p:blipFill>
          <a:blip r:embed="rId5"/>
          <a:stretch>
            <a:fillRect/>
          </a:stretch>
        </p:blipFill>
        <p:spPr>
          <a:xfrm>
            <a:off x="329174" y="1375548"/>
            <a:ext cx="5760416" cy="2951619"/>
          </a:xfrm>
          <a:prstGeom prst="rect">
            <a:avLst/>
          </a:prstGeom>
        </p:spPr>
      </p:pic>
      <p:sp>
        <p:nvSpPr>
          <p:cNvPr id="10" name="ZoneTexte 9">
            <a:extLst>
              <a:ext uri="{FF2B5EF4-FFF2-40B4-BE49-F238E27FC236}">
                <a16:creationId xmlns:a16="http://schemas.microsoft.com/office/drawing/2014/main" id="{646C9787-7B4B-12B5-6DD6-8C7AFB146E51}"/>
              </a:ext>
            </a:extLst>
          </p:cNvPr>
          <p:cNvSpPr txBox="1"/>
          <p:nvPr/>
        </p:nvSpPr>
        <p:spPr>
          <a:xfrm>
            <a:off x="434957" y="1385432"/>
            <a:ext cx="6649291" cy="307777"/>
          </a:xfrm>
          <a:prstGeom prst="rect">
            <a:avLst/>
          </a:prstGeom>
          <a:noFill/>
        </p:spPr>
        <p:txBody>
          <a:bodyPr wrap="square" rtlCol="0">
            <a:spAutoFit/>
          </a:bodyPr>
          <a:lstStyle/>
          <a:p>
            <a:r>
              <a:rPr lang="fr-FR" sz="1400" dirty="0"/>
              <a:t>Besoins matières moyens annuels en grands matériaux et métaux en tonnes</a:t>
            </a:r>
          </a:p>
        </p:txBody>
      </p:sp>
      <p:pic>
        <p:nvPicPr>
          <p:cNvPr id="12" name="Image 11">
            <a:extLst>
              <a:ext uri="{FF2B5EF4-FFF2-40B4-BE49-F238E27FC236}">
                <a16:creationId xmlns:a16="http://schemas.microsoft.com/office/drawing/2014/main" id="{4D80CEBC-99B8-3909-D78F-D54CCFF0433F}"/>
              </a:ext>
            </a:extLst>
          </p:cNvPr>
          <p:cNvPicPr>
            <a:picLocks noChangeAspect="1"/>
          </p:cNvPicPr>
          <p:nvPr/>
        </p:nvPicPr>
        <p:blipFill>
          <a:blip r:embed="rId6"/>
          <a:stretch>
            <a:fillRect/>
          </a:stretch>
        </p:blipFill>
        <p:spPr>
          <a:xfrm>
            <a:off x="329174" y="4649612"/>
            <a:ext cx="6105525" cy="2085975"/>
          </a:xfrm>
          <a:prstGeom prst="rect">
            <a:avLst/>
          </a:prstGeom>
        </p:spPr>
      </p:pic>
    </p:spTree>
    <p:extLst>
      <p:ext uri="{BB962C8B-B14F-4D97-AF65-F5344CB8AC3E}">
        <p14:creationId xmlns:p14="http://schemas.microsoft.com/office/powerpoint/2010/main" val="3312395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11942B1-C3E4-4FD2-9212-0DFE608D6D43}"/>
              </a:ext>
            </a:extLst>
          </p:cNvPr>
          <p:cNvSpPr>
            <a:spLocks noGrp="1"/>
          </p:cNvSpPr>
          <p:nvPr>
            <p:ph type="sldNum" sz="quarter" idx="12"/>
          </p:nvPr>
        </p:nvSpPr>
        <p:spPr/>
        <p:txBody>
          <a:bodyPr/>
          <a:lstStyle/>
          <a:p>
            <a:fld id="{07C99ADF-20A6-40EF-AAB9-F326D6E12C60}" type="slidenum">
              <a:rPr lang="fr-FR" smtClean="0"/>
              <a:t>24</a:t>
            </a:fld>
            <a:endParaRPr lang="fr-FR"/>
          </a:p>
        </p:txBody>
      </p:sp>
      <p:pic>
        <p:nvPicPr>
          <p:cNvPr id="17" name="Image 16">
            <a:extLst>
              <a:ext uri="{FF2B5EF4-FFF2-40B4-BE49-F238E27FC236}">
                <a16:creationId xmlns:a16="http://schemas.microsoft.com/office/drawing/2014/main" id="{11D5B9C2-395F-2E4D-BE9F-58C12B2F0F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sp>
        <p:nvSpPr>
          <p:cNvPr id="9" name="Titre 1">
            <a:extLst>
              <a:ext uri="{FF2B5EF4-FFF2-40B4-BE49-F238E27FC236}">
                <a16:creationId xmlns:a16="http://schemas.microsoft.com/office/drawing/2014/main" id="{0AA0BF0F-C073-4941-BD1B-7F8AB7FC7B1B}"/>
              </a:ext>
            </a:extLst>
          </p:cNvPr>
          <p:cNvSpPr>
            <a:spLocks noGrp="1"/>
          </p:cNvSpPr>
          <p:nvPr>
            <p:ph type="title"/>
          </p:nvPr>
        </p:nvSpPr>
        <p:spPr>
          <a:xfrm>
            <a:off x="2165785" y="291850"/>
            <a:ext cx="9428852" cy="487473"/>
          </a:xfrm>
        </p:spPr>
        <p:txBody>
          <a:bodyPr anchor="ctr">
            <a:normAutofit/>
          </a:bodyPr>
          <a:lstStyle/>
          <a:p>
            <a:r>
              <a:rPr lang="fr-FR" sz="2800" dirty="0"/>
              <a:t>Artificialisation des sols</a:t>
            </a:r>
          </a:p>
        </p:txBody>
      </p:sp>
      <p:graphicFrame>
        <p:nvGraphicFramePr>
          <p:cNvPr id="8" name="Tableau 7">
            <a:extLst>
              <a:ext uri="{FF2B5EF4-FFF2-40B4-BE49-F238E27FC236}">
                <a16:creationId xmlns:a16="http://schemas.microsoft.com/office/drawing/2014/main" id="{0FE665A2-AD01-44AB-AA42-323FF0CC0254}"/>
              </a:ext>
            </a:extLst>
          </p:cNvPr>
          <p:cNvGraphicFramePr>
            <a:graphicFrameLocks noGrp="1"/>
          </p:cNvGraphicFramePr>
          <p:nvPr/>
        </p:nvGraphicFramePr>
        <p:xfrm>
          <a:off x="5922927" y="1241268"/>
          <a:ext cx="5867530" cy="1343025"/>
        </p:xfrm>
        <a:graphic>
          <a:graphicData uri="http://schemas.openxmlformats.org/drawingml/2006/table">
            <a:tbl>
              <a:tblPr firstRow="1" bandRow="1">
                <a:tableStyleId>{5C22544A-7EE6-4342-B048-85BDC9FD1C3A}</a:tableStyleId>
              </a:tblPr>
              <a:tblGrid>
                <a:gridCol w="2511930">
                  <a:extLst>
                    <a:ext uri="{9D8B030D-6E8A-4147-A177-3AD203B41FA5}">
                      <a16:colId xmlns:a16="http://schemas.microsoft.com/office/drawing/2014/main" val="4235020979"/>
                    </a:ext>
                  </a:extLst>
                </a:gridCol>
                <a:gridCol w="628128">
                  <a:extLst>
                    <a:ext uri="{9D8B030D-6E8A-4147-A177-3AD203B41FA5}">
                      <a16:colId xmlns:a16="http://schemas.microsoft.com/office/drawing/2014/main" val="503775473"/>
                    </a:ext>
                  </a:extLst>
                </a:gridCol>
                <a:gridCol w="660400">
                  <a:extLst>
                    <a:ext uri="{9D8B030D-6E8A-4147-A177-3AD203B41FA5}">
                      <a16:colId xmlns:a16="http://schemas.microsoft.com/office/drawing/2014/main" val="2201311585"/>
                    </a:ext>
                  </a:extLst>
                </a:gridCol>
                <a:gridCol w="762000">
                  <a:extLst>
                    <a:ext uri="{9D8B030D-6E8A-4147-A177-3AD203B41FA5}">
                      <a16:colId xmlns:a16="http://schemas.microsoft.com/office/drawing/2014/main" val="1534499531"/>
                    </a:ext>
                  </a:extLst>
                </a:gridCol>
                <a:gridCol w="670560">
                  <a:extLst>
                    <a:ext uri="{9D8B030D-6E8A-4147-A177-3AD203B41FA5}">
                      <a16:colId xmlns:a16="http://schemas.microsoft.com/office/drawing/2014/main" val="3747565428"/>
                    </a:ext>
                  </a:extLst>
                </a:gridCol>
                <a:gridCol w="634512">
                  <a:extLst>
                    <a:ext uri="{9D8B030D-6E8A-4147-A177-3AD203B41FA5}">
                      <a16:colId xmlns:a16="http://schemas.microsoft.com/office/drawing/2014/main" val="4041322682"/>
                    </a:ext>
                  </a:extLst>
                </a:gridCol>
              </a:tblGrid>
              <a:tr h="200025">
                <a:tc>
                  <a:txBody>
                    <a:bodyPr/>
                    <a:lstStyle/>
                    <a:p>
                      <a:endParaRPr lang="fr-FR" sz="1200">
                        <a:effectLst/>
                        <a:latin typeface="+mn-lt"/>
                      </a:endParaRPr>
                    </a:p>
                  </a:txBody>
                  <a:tcPr marL="0" marR="0" marT="0" marB="0" anchor="ctr"/>
                </a:tc>
                <a:tc>
                  <a:txBody>
                    <a:bodyPr/>
                    <a:lstStyle/>
                    <a:p>
                      <a:pPr algn="ctr"/>
                      <a:r>
                        <a:rPr lang="fr-FR" sz="1100" dirty="0">
                          <a:effectLst/>
                          <a:latin typeface="+mn-lt"/>
                        </a:rPr>
                        <a:t>S1</a:t>
                      </a:r>
                    </a:p>
                  </a:txBody>
                  <a:tcPr marL="0" marR="0" marT="0" marB="0" anchor="ctr"/>
                </a:tc>
                <a:tc>
                  <a:txBody>
                    <a:bodyPr/>
                    <a:lstStyle/>
                    <a:p>
                      <a:pPr algn="ctr"/>
                      <a:r>
                        <a:rPr lang="fr-FR" sz="1100" dirty="0">
                          <a:effectLst/>
                          <a:latin typeface="+mn-lt"/>
                        </a:rPr>
                        <a:t>S2</a:t>
                      </a:r>
                    </a:p>
                  </a:txBody>
                  <a:tcPr marL="0" marR="0" marT="0" marB="0" anchor="ctr"/>
                </a:tc>
                <a:tc>
                  <a:txBody>
                    <a:bodyPr/>
                    <a:lstStyle/>
                    <a:p>
                      <a:pPr algn="ctr"/>
                      <a:r>
                        <a:rPr lang="fr-FR" sz="1100" dirty="0">
                          <a:effectLst/>
                          <a:latin typeface="+mn-lt"/>
                        </a:rPr>
                        <a:t>S3</a:t>
                      </a:r>
                    </a:p>
                  </a:txBody>
                  <a:tcPr marL="0" marR="0" marT="0" marB="0" anchor="ctr"/>
                </a:tc>
                <a:tc>
                  <a:txBody>
                    <a:bodyPr/>
                    <a:lstStyle/>
                    <a:p>
                      <a:pPr algn="ctr"/>
                      <a:r>
                        <a:rPr lang="fr-FR" sz="1100" dirty="0">
                          <a:effectLst/>
                          <a:latin typeface="+mn-lt"/>
                        </a:rPr>
                        <a:t>S4</a:t>
                      </a:r>
                    </a:p>
                  </a:txBody>
                  <a:tcPr marL="0" marR="0" marT="0" marB="0" anchor="ctr"/>
                </a:tc>
                <a:tc>
                  <a:txBody>
                    <a:bodyPr/>
                    <a:lstStyle/>
                    <a:p>
                      <a:pPr algn="ctr"/>
                      <a:r>
                        <a:rPr lang="fr-FR" sz="1100" dirty="0">
                          <a:effectLst/>
                          <a:latin typeface="+mn-lt"/>
                        </a:rPr>
                        <a:t>TEND</a:t>
                      </a:r>
                    </a:p>
                  </a:txBody>
                  <a:tcPr marL="0" marR="0" marT="0" marB="0" anchor="ctr"/>
                </a:tc>
                <a:extLst>
                  <a:ext uri="{0D108BD9-81ED-4DB2-BD59-A6C34878D82A}">
                    <a16:rowId xmlns:a16="http://schemas.microsoft.com/office/drawing/2014/main" val="3763825887"/>
                  </a:ext>
                </a:extLst>
              </a:tr>
              <a:tr h="571500">
                <a:tc>
                  <a:txBody>
                    <a:bodyPr/>
                    <a:lstStyle/>
                    <a:p>
                      <a:r>
                        <a:rPr lang="fr-FR" sz="1200" dirty="0">
                          <a:effectLst/>
                          <a:latin typeface="+mn-lt"/>
                        </a:rPr>
                        <a:t>Réduction d'artificialisation sur 2022-2031 par rapport au rythme de la décennie précédente</a:t>
                      </a:r>
                    </a:p>
                  </a:txBody>
                  <a:tcPr marL="0" marR="0" marT="0" marB="0" anchor="ctr"/>
                </a:tc>
                <a:tc>
                  <a:txBody>
                    <a:bodyPr/>
                    <a:lstStyle/>
                    <a:p>
                      <a:pPr algn="ctr"/>
                      <a:r>
                        <a:rPr lang="fr-FR" sz="1100" dirty="0">
                          <a:latin typeface="+mn-lt"/>
                        </a:rPr>
                        <a:t>79%</a:t>
                      </a:r>
                    </a:p>
                  </a:txBody>
                  <a:tcPr marL="0" marR="0" marT="0" marB="0" anchor="ctr"/>
                </a:tc>
                <a:tc>
                  <a:txBody>
                    <a:bodyPr/>
                    <a:lstStyle/>
                    <a:p>
                      <a:pPr algn="ctr"/>
                      <a:r>
                        <a:rPr lang="fr-FR" sz="1100" dirty="0">
                          <a:latin typeface="+mn-lt"/>
                        </a:rPr>
                        <a:t>68%</a:t>
                      </a:r>
                    </a:p>
                  </a:txBody>
                  <a:tcPr marL="0" marR="0" marT="0" marB="0" anchor="ctr"/>
                </a:tc>
                <a:tc>
                  <a:txBody>
                    <a:bodyPr/>
                    <a:lstStyle/>
                    <a:p>
                      <a:pPr algn="ctr"/>
                      <a:r>
                        <a:rPr lang="fr-FR" sz="1100" dirty="0">
                          <a:latin typeface="+mn-lt"/>
                        </a:rPr>
                        <a:t>37%</a:t>
                      </a:r>
                    </a:p>
                  </a:txBody>
                  <a:tcPr marL="0" marR="0" marT="0" marB="0" anchor="ctr"/>
                </a:tc>
                <a:tc>
                  <a:txBody>
                    <a:bodyPr/>
                    <a:lstStyle/>
                    <a:p>
                      <a:pPr algn="ctr"/>
                      <a:r>
                        <a:rPr lang="fr-FR" sz="1100" dirty="0">
                          <a:latin typeface="+mn-lt"/>
                        </a:rPr>
                        <a:t>32%</a:t>
                      </a:r>
                    </a:p>
                  </a:txBody>
                  <a:tcPr marL="0" marR="0" marT="0" marB="0" anchor="ctr"/>
                </a:tc>
                <a:tc>
                  <a:txBody>
                    <a:bodyPr/>
                    <a:lstStyle/>
                    <a:p>
                      <a:pPr algn="ctr"/>
                      <a:r>
                        <a:rPr lang="fr-FR" sz="1100" dirty="0">
                          <a:latin typeface="+mn-lt"/>
                        </a:rPr>
                        <a:t>15%</a:t>
                      </a:r>
                    </a:p>
                  </a:txBody>
                  <a:tcPr marL="0" marR="0" marT="0" marB="0" anchor="ctr"/>
                </a:tc>
                <a:extLst>
                  <a:ext uri="{0D108BD9-81ED-4DB2-BD59-A6C34878D82A}">
                    <a16:rowId xmlns:a16="http://schemas.microsoft.com/office/drawing/2014/main" val="373791665"/>
                  </a:ext>
                </a:extLst>
              </a:tr>
              <a:tr h="571500">
                <a:tc>
                  <a:txBody>
                    <a:bodyPr/>
                    <a:lstStyle/>
                    <a:p>
                      <a:r>
                        <a:rPr lang="fr-FR" sz="1200" dirty="0">
                          <a:effectLst/>
                          <a:latin typeface="+mn-lt"/>
                        </a:rPr>
                        <a:t>Compensation nécessaire en 2050 pour atteindre l'objectif ZAN (kha)</a:t>
                      </a:r>
                    </a:p>
                  </a:txBody>
                  <a:tcPr marL="0" marR="0" marT="0" marB="0" anchor="ctr"/>
                </a:tc>
                <a:tc>
                  <a:txBody>
                    <a:bodyPr/>
                    <a:lstStyle/>
                    <a:p>
                      <a:pPr algn="ctr"/>
                      <a:r>
                        <a:rPr lang="fr-FR" sz="1100" dirty="0">
                          <a:latin typeface="+mn-lt"/>
                        </a:rPr>
                        <a:t>1,4</a:t>
                      </a:r>
                    </a:p>
                  </a:txBody>
                  <a:tcPr marL="0" marR="0" marT="0" marB="0" anchor="ctr"/>
                </a:tc>
                <a:tc>
                  <a:txBody>
                    <a:bodyPr/>
                    <a:lstStyle/>
                    <a:p>
                      <a:pPr algn="ctr"/>
                      <a:r>
                        <a:rPr lang="fr-FR" sz="1100" dirty="0">
                          <a:latin typeface="+mn-lt"/>
                        </a:rPr>
                        <a:t>3,5</a:t>
                      </a:r>
                    </a:p>
                  </a:txBody>
                  <a:tcPr marL="0" marR="0" marT="0" marB="0" anchor="ctr"/>
                </a:tc>
                <a:tc>
                  <a:txBody>
                    <a:bodyPr/>
                    <a:lstStyle/>
                    <a:p>
                      <a:pPr algn="ctr"/>
                      <a:r>
                        <a:rPr lang="fr-FR" sz="1100" dirty="0">
                          <a:latin typeface="+mn-lt"/>
                        </a:rPr>
                        <a:t>10,7</a:t>
                      </a:r>
                    </a:p>
                  </a:txBody>
                  <a:tcPr marL="0" marR="0" marT="0" marB="0" anchor="ctr"/>
                </a:tc>
                <a:tc>
                  <a:txBody>
                    <a:bodyPr/>
                    <a:lstStyle/>
                    <a:p>
                      <a:pPr algn="ctr"/>
                      <a:r>
                        <a:rPr lang="fr-FR" sz="1100" dirty="0">
                          <a:latin typeface="+mn-lt"/>
                        </a:rPr>
                        <a:t>19,5</a:t>
                      </a:r>
                    </a:p>
                  </a:txBody>
                  <a:tcPr marL="0" marR="0" marT="0" marB="0" anchor="ctr"/>
                </a:tc>
                <a:tc>
                  <a:txBody>
                    <a:bodyPr/>
                    <a:lstStyle/>
                    <a:p>
                      <a:pPr algn="ctr"/>
                      <a:r>
                        <a:rPr lang="fr-FR" sz="1100" dirty="0">
                          <a:latin typeface="+mn-lt"/>
                        </a:rPr>
                        <a:t>30,2</a:t>
                      </a:r>
                    </a:p>
                  </a:txBody>
                  <a:tcPr marL="0" marR="0" marT="0" marB="0" anchor="ctr"/>
                </a:tc>
                <a:extLst>
                  <a:ext uri="{0D108BD9-81ED-4DB2-BD59-A6C34878D82A}">
                    <a16:rowId xmlns:a16="http://schemas.microsoft.com/office/drawing/2014/main" val="1577482173"/>
                  </a:ext>
                </a:extLst>
              </a:tr>
            </a:tbl>
          </a:graphicData>
        </a:graphic>
      </p:graphicFrame>
      <p:graphicFrame>
        <p:nvGraphicFramePr>
          <p:cNvPr id="10" name="Graphique 9">
            <a:extLst>
              <a:ext uri="{FF2B5EF4-FFF2-40B4-BE49-F238E27FC236}">
                <a16:creationId xmlns:a16="http://schemas.microsoft.com/office/drawing/2014/main" id="{881B60E3-4B6A-48C0-BFCB-DF6795DE0575}"/>
              </a:ext>
            </a:extLst>
          </p:cNvPr>
          <p:cNvGraphicFramePr/>
          <p:nvPr/>
        </p:nvGraphicFramePr>
        <p:xfrm>
          <a:off x="120722" y="1204995"/>
          <a:ext cx="5507918" cy="3890729"/>
        </p:xfrm>
        <a:graphic>
          <a:graphicData uri="http://schemas.openxmlformats.org/drawingml/2006/chart">
            <c:chart xmlns:c="http://schemas.openxmlformats.org/drawingml/2006/chart" xmlns:r="http://schemas.openxmlformats.org/officeDocument/2006/relationships" r:id="rId4"/>
          </a:graphicData>
        </a:graphic>
      </p:graphicFrame>
      <p:sp>
        <p:nvSpPr>
          <p:cNvPr id="11" name="ZoneTexte 10">
            <a:extLst>
              <a:ext uri="{FF2B5EF4-FFF2-40B4-BE49-F238E27FC236}">
                <a16:creationId xmlns:a16="http://schemas.microsoft.com/office/drawing/2014/main" id="{DCF06C01-2576-4953-BE61-78D94428B1DA}"/>
              </a:ext>
            </a:extLst>
          </p:cNvPr>
          <p:cNvSpPr txBox="1"/>
          <p:nvPr/>
        </p:nvSpPr>
        <p:spPr>
          <a:xfrm>
            <a:off x="5782516" y="2994980"/>
            <a:ext cx="6148351" cy="2862322"/>
          </a:xfrm>
          <a:prstGeom prst="rect">
            <a:avLst/>
          </a:prstGeom>
          <a:noFill/>
        </p:spPr>
        <p:txBody>
          <a:bodyPr wrap="square">
            <a:spAutoFit/>
          </a:bodyPr>
          <a:lstStyle/>
          <a:p>
            <a:pPr algn="just"/>
            <a:endParaRPr lang="fr-FR" sz="2000" b="1" dirty="0">
              <a:solidFill>
                <a:srgbClr val="5487C2"/>
              </a:solidFill>
              <a:effectLst/>
              <a:ea typeface="Marianne Light" panose="02000000000000000000" pitchFamily="50" charset="0"/>
              <a:cs typeface="Times New Roman" panose="02020603050405020304" pitchFamily="18" charset="0"/>
              <a:sym typeface="Wingdings" panose="05000000000000000000" pitchFamily="2" charset="2"/>
            </a:endParaRPr>
          </a:p>
          <a:p>
            <a:pPr algn="just"/>
            <a:r>
              <a:rPr lang="fr-FR" sz="2000" b="1" dirty="0">
                <a:sym typeface="Wingdings" panose="05000000000000000000" pitchFamily="2" charset="2"/>
              </a:rPr>
              <a:t> Causes de l’artificialisation: </a:t>
            </a:r>
            <a:r>
              <a:rPr lang="fr-FR" sz="2000" b="1" dirty="0"/>
              <a:t>Bâtiments et transports = 90 % . </a:t>
            </a:r>
            <a:r>
              <a:rPr lang="fr-FR" sz="2000" b="1" dirty="0" err="1"/>
              <a:t>EnR</a:t>
            </a:r>
            <a:r>
              <a:rPr lang="fr-FR" sz="2000" b="1" dirty="0"/>
              <a:t> = 10 %</a:t>
            </a:r>
          </a:p>
          <a:p>
            <a:pPr algn="just"/>
            <a:endParaRPr lang="fr-FR" sz="2000" b="1" dirty="0">
              <a:solidFill>
                <a:srgbClr val="5487C2"/>
              </a:solidFill>
              <a:effectLst/>
              <a:ea typeface="Marianne Light" panose="02000000000000000000" pitchFamily="50" charset="0"/>
              <a:cs typeface="Times New Roman" panose="02020603050405020304" pitchFamily="18" charset="0"/>
              <a:sym typeface="Wingdings" panose="05000000000000000000" pitchFamily="2" charset="2"/>
            </a:endParaRPr>
          </a:p>
          <a:p>
            <a:pPr marL="342900" indent="-342900" algn="just">
              <a:buFont typeface="Wingdings" panose="05000000000000000000" pitchFamily="2" charset="2"/>
              <a:buChar char="à"/>
            </a:pPr>
            <a:r>
              <a:rPr lang="fr-FR" sz="2000" b="1" dirty="0">
                <a:solidFill>
                  <a:srgbClr val="5487C2"/>
                </a:solidFill>
                <a:effectLst/>
                <a:ea typeface="Marianne Light" panose="02000000000000000000" pitchFamily="50" charset="0"/>
                <a:cs typeface="Times New Roman" panose="02020603050405020304" pitchFamily="18" charset="0"/>
              </a:rPr>
              <a:t>Seuls S1 et S2 atteignent le ZAN en 2050</a:t>
            </a:r>
            <a:endParaRPr lang="fr-FR" sz="2000" b="1" dirty="0">
              <a:solidFill>
                <a:srgbClr val="5487C2"/>
              </a:solidFill>
              <a:ea typeface="Marianne Light" panose="02000000000000000000" pitchFamily="50" charset="0"/>
              <a:cs typeface="Times New Roman" panose="02020603050405020304" pitchFamily="18" charset="0"/>
            </a:endParaRPr>
          </a:p>
          <a:p>
            <a:pPr marL="342900" indent="-342900" algn="just">
              <a:buFont typeface="Wingdings" panose="05000000000000000000" pitchFamily="2" charset="2"/>
              <a:buChar char="à"/>
            </a:pPr>
            <a:endParaRPr lang="fr-FR" sz="2000" b="1" dirty="0">
              <a:solidFill>
                <a:srgbClr val="5487C2"/>
              </a:solidFill>
              <a:effectLst/>
              <a:ea typeface="Marianne Light" panose="02000000000000000000" pitchFamily="50" charset="0"/>
              <a:cs typeface="Times New Roman" panose="02020603050405020304" pitchFamily="18" charset="0"/>
            </a:endParaRPr>
          </a:p>
          <a:p>
            <a:pPr algn="just"/>
            <a:r>
              <a:rPr lang="fr-FR" sz="2000" b="1" dirty="0">
                <a:solidFill>
                  <a:srgbClr val="1D1D1B"/>
                </a:solidFill>
                <a:effectLst/>
                <a:ea typeface="Marianne Light" panose="02000000000000000000" pitchFamily="50" charset="0"/>
                <a:cs typeface="Times New Roman" panose="02020603050405020304" pitchFamily="18" charset="0"/>
                <a:sym typeface="Wingdings" panose="05000000000000000000" pitchFamily="2" charset="2"/>
              </a:rPr>
              <a:t> </a:t>
            </a:r>
            <a:r>
              <a:rPr lang="fr-FR" sz="2000" b="1" dirty="0">
                <a:solidFill>
                  <a:srgbClr val="1D1D1B"/>
                </a:solidFill>
                <a:effectLst/>
                <a:ea typeface="Marianne Light" panose="02000000000000000000" pitchFamily="50" charset="0"/>
                <a:cs typeface="Times New Roman" panose="02020603050405020304" pitchFamily="18" charset="0"/>
              </a:rPr>
              <a:t>600 kha de différence entre S1 et S4 (département de la Charente)</a:t>
            </a:r>
          </a:p>
          <a:p>
            <a:pPr algn="just"/>
            <a:endParaRPr lang="fr-FR" sz="2000" b="1" dirty="0">
              <a:solidFill>
                <a:srgbClr val="1D1D1B"/>
              </a:solidFill>
              <a:effectLst/>
              <a:ea typeface="Marianne Light" panose="02000000000000000000" pitchFamily="50" charset="0"/>
              <a:cs typeface="Times New Roman" panose="02020603050405020304" pitchFamily="18" charset="0"/>
            </a:endParaRPr>
          </a:p>
        </p:txBody>
      </p:sp>
      <p:sp>
        <p:nvSpPr>
          <p:cNvPr id="12" name="Oval 22">
            <a:extLst>
              <a:ext uri="{FF2B5EF4-FFF2-40B4-BE49-F238E27FC236}">
                <a16:creationId xmlns:a16="http://schemas.microsoft.com/office/drawing/2014/main" id="{A2046C70-C57A-45FF-A520-E4F1EEE06BEF}"/>
              </a:ext>
            </a:extLst>
          </p:cNvPr>
          <p:cNvSpPr/>
          <p:nvPr/>
        </p:nvSpPr>
        <p:spPr>
          <a:xfrm>
            <a:off x="10416601" y="2035653"/>
            <a:ext cx="748211" cy="548640"/>
          </a:xfrm>
          <a:prstGeom prst="ellipse">
            <a:avLst/>
          </a:prstGeom>
          <a:solidFill>
            <a:srgbClr val="004F8B">
              <a:alpha val="5000"/>
            </a:srgb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004F8B"/>
              </a:solidFill>
            </a:endParaRPr>
          </a:p>
        </p:txBody>
      </p:sp>
      <p:sp>
        <p:nvSpPr>
          <p:cNvPr id="13" name="Arc 12">
            <a:extLst>
              <a:ext uri="{FF2B5EF4-FFF2-40B4-BE49-F238E27FC236}">
                <a16:creationId xmlns:a16="http://schemas.microsoft.com/office/drawing/2014/main" id="{E2A41522-02DE-43CC-8906-CB12E717BB4B}"/>
              </a:ext>
            </a:extLst>
          </p:cNvPr>
          <p:cNvSpPr/>
          <p:nvPr/>
        </p:nvSpPr>
        <p:spPr>
          <a:xfrm rot="5788613">
            <a:off x="10166016" y="2133945"/>
            <a:ext cx="657498" cy="775793"/>
          </a:xfrm>
          <a:prstGeom prst="arc">
            <a:avLst/>
          </a:prstGeom>
          <a:ln w="190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ZoneTexte 13">
            <a:extLst>
              <a:ext uri="{FF2B5EF4-FFF2-40B4-BE49-F238E27FC236}">
                <a16:creationId xmlns:a16="http://schemas.microsoft.com/office/drawing/2014/main" id="{9CD29BB5-4999-4598-A6EB-6028B790B475}"/>
              </a:ext>
            </a:extLst>
          </p:cNvPr>
          <p:cNvSpPr txBox="1"/>
          <p:nvPr/>
        </p:nvSpPr>
        <p:spPr>
          <a:xfrm>
            <a:off x="9473649" y="2645411"/>
            <a:ext cx="1082348" cy="369332"/>
          </a:xfrm>
          <a:prstGeom prst="rect">
            <a:avLst/>
          </a:prstGeom>
          <a:noFill/>
        </p:spPr>
        <p:txBody>
          <a:bodyPr wrap="none" lIns="91440" tIns="45720" rIns="91440" bIns="45720" rtlCol="0" anchor="t">
            <a:spAutoFit/>
          </a:bodyPr>
          <a:lstStyle/>
          <a:p>
            <a:r>
              <a:rPr lang="fr-FR" dirty="0">
                <a:solidFill>
                  <a:schemeClr val="accent2"/>
                </a:solidFill>
              </a:rPr>
              <a:t>2x Paris </a:t>
            </a:r>
          </a:p>
        </p:txBody>
      </p:sp>
      <p:sp>
        <p:nvSpPr>
          <p:cNvPr id="3" name="ZoneTexte 2">
            <a:extLst>
              <a:ext uri="{FF2B5EF4-FFF2-40B4-BE49-F238E27FC236}">
                <a16:creationId xmlns:a16="http://schemas.microsoft.com/office/drawing/2014/main" id="{84703DAC-5FDB-42C9-9EAB-039DD898A3AA}"/>
              </a:ext>
            </a:extLst>
          </p:cNvPr>
          <p:cNvSpPr txBox="1"/>
          <p:nvPr/>
        </p:nvSpPr>
        <p:spPr>
          <a:xfrm>
            <a:off x="6792622" y="757932"/>
            <a:ext cx="4083169" cy="369332"/>
          </a:xfrm>
          <a:prstGeom prst="rect">
            <a:avLst/>
          </a:prstGeom>
          <a:noFill/>
        </p:spPr>
        <p:txBody>
          <a:bodyPr wrap="none" rtlCol="0">
            <a:spAutoFit/>
          </a:bodyPr>
          <a:lstStyle/>
          <a:p>
            <a:r>
              <a:rPr lang="fr-FR" dirty="0"/>
              <a:t>Impacts sur le rythme d’artificialisation</a:t>
            </a:r>
          </a:p>
        </p:txBody>
      </p:sp>
      <p:sp>
        <p:nvSpPr>
          <p:cNvPr id="18" name="ZoneTexte 17">
            <a:extLst>
              <a:ext uri="{FF2B5EF4-FFF2-40B4-BE49-F238E27FC236}">
                <a16:creationId xmlns:a16="http://schemas.microsoft.com/office/drawing/2014/main" id="{A1071DA1-84C8-4A3F-A26F-5769BF7E0CCD}"/>
              </a:ext>
            </a:extLst>
          </p:cNvPr>
          <p:cNvSpPr txBox="1"/>
          <p:nvPr/>
        </p:nvSpPr>
        <p:spPr>
          <a:xfrm>
            <a:off x="777775" y="1010381"/>
            <a:ext cx="4480714" cy="369332"/>
          </a:xfrm>
          <a:prstGeom prst="rect">
            <a:avLst/>
          </a:prstGeom>
          <a:noFill/>
        </p:spPr>
        <p:txBody>
          <a:bodyPr wrap="none" rtlCol="0">
            <a:spAutoFit/>
          </a:bodyPr>
          <a:lstStyle/>
          <a:p>
            <a:r>
              <a:rPr lang="fr-FR" dirty="0"/>
              <a:t>Surfaces artificialisées entre 2020 et 2050</a:t>
            </a:r>
          </a:p>
        </p:txBody>
      </p:sp>
    </p:spTree>
    <p:extLst>
      <p:ext uri="{BB962C8B-B14F-4D97-AF65-F5344CB8AC3E}">
        <p14:creationId xmlns:p14="http://schemas.microsoft.com/office/powerpoint/2010/main" val="425351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98161" y="312677"/>
            <a:ext cx="9782884" cy="562966"/>
          </a:xfrm>
        </p:spPr>
        <p:txBody>
          <a:bodyPr>
            <a:normAutofit fontScale="90000"/>
          </a:bodyPr>
          <a:lstStyle/>
          <a:p>
            <a:r>
              <a:rPr lang="fr-FR" dirty="0"/>
              <a:t>Une empreinte carbone qui diminue et une réduction de l’empreinte matières alors que le PIB augmente</a:t>
            </a:r>
          </a:p>
        </p:txBody>
      </p:sp>
      <p:sp>
        <p:nvSpPr>
          <p:cNvPr id="5" name="Espace réservé du numéro de diapositive 4"/>
          <p:cNvSpPr>
            <a:spLocks noGrp="1"/>
          </p:cNvSpPr>
          <p:nvPr>
            <p:ph type="sldNum" sz="quarter" idx="12"/>
          </p:nvPr>
        </p:nvSpPr>
        <p:spPr/>
        <p:txBody>
          <a:bodyPr/>
          <a:lstStyle/>
          <a:p>
            <a:fld id="{07C99ADF-20A6-40EF-AAB9-F326D6E12C60}" type="slidenum">
              <a:rPr lang="fr-FR" smtClean="0"/>
              <a:t>25</a:t>
            </a:fld>
            <a:endParaRPr lang="fr-FR"/>
          </a:p>
        </p:txBody>
      </p:sp>
      <p:pic>
        <p:nvPicPr>
          <p:cNvPr id="13" name="Image 12">
            <a:extLst>
              <a:ext uri="{FF2B5EF4-FFF2-40B4-BE49-F238E27FC236}">
                <a16:creationId xmlns:a16="http://schemas.microsoft.com/office/drawing/2014/main" id="{0BEB6C83-5C43-C341-B983-7DBBE1776A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sp>
        <p:nvSpPr>
          <p:cNvPr id="3" name="ZoneTexte 2">
            <a:extLst>
              <a:ext uri="{FF2B5EF4-FFF2-40B4-BE49-F238E27FC236}">
                <a16:creationId xmlns:a16="http://schemas.microsoft.com/office/drawing/2014/main" id="{1738FA10-7406-A135-ABC5-FC42A966F048}"/>
              </a:ext>
            </a:extLst>
          </p:cNvPr>
          <p:cNvSpPr txBox="1"/>
          <p:nvPr/>
        </p:nvSpPr>
        <p:spPr>
          <a:xfrm>
            <a:off x="494675" y="5112843"/>
            <a:ext cx="6910960" cy="954107"/>
          </a:xfrm>
          <a:prstGeom prst="rect">
            <a:avLst/>
          </a:prstGeom>
          <a:noFill/>
        </p:spPr>
        <p:txBody>
          <a:bodyPr wrap="square">
            <a:spAutoFit/>
          </a:bodyPr>
          <a:lstStyle/>
          <a:p>
            <a:pPr algn="l"/>
            <a:r>
              <a:rPr lang="fr-FR" sz="1400" b="0" i="0" u="none" strike="noStrike" baseline="0" dirty="0"/>
              <a:t>Le découplage est qualifié de « </a:t>
            </a:r>
            <a:r>
              <a:rPr lang="fr-FR" sz="1400" b="1" i="0" u="none" strike="noStrike" baseline="0" dirty="0"/>
              <a:t>absolu </a:t>
            </a:r>
            <a:r>
              <a:rPr lang="fr-FR" sz="1400" b="0" i="0" u="none" strike="noStrike" baseline="0" dirty="0"/>
              <a:t>» si l’empreinte demeure stable ou décroît tandis que le PIB augmente. </a:t>
            </a:r>
          </a:p>
          <a:p>
            <a:pPr algn="l"/>
            <a:r>
              <a:rPr lang="fr-FR" sz="1400" b="0" i="0" u="none" strike="noStrike" baseline="0" dirty="0"/>
              <a:t>Le découplage est dit « </a:t>
            </a:r>
            <a:r>
              <a:rPr lang="fr-FR" sz="1400" b="1" i="0" u="none" strike="noStrike" baseline="0" dirty="0"/>
              <a:t>relatif </a:t>
            </a:r>
            <a:r>
              <a:rPr lang="fr-FR" sz="1400" b="0" i="0" u="none" strike="noStrike" baseline="0" dirty="0"/>
              <a:t>» lorsque l’empreinte augmente mais à un taux de croissance moindre que celui du PIB.</a:t>
            </a:r>
            <a:endParaRPr lang="fr-FR" sz="1400" dirty="0"/>
          </a:p>
        </p:txBody>
      </p:sp>
      <p:sp>
        <p:nvSpPr>
          <p:cNvPr id="6" name="ZoneTexte 5">
            <a:extLst>
              <a:ext uri="{FF2B5EF4-FFF2-40B4-BE49-F238E27FC236}">
                <a16:creationId xmlns:a16="http://schemas.microsoft.com/office/drawing/2014/main" id="{59E4E457-8436-127C-BF08-B5041AEFDF9D}"/>
              </a:ext>
            </a:extLst>
          </p:cNvPr>
          <p:cNvSpPr txBox="1"/>
          <p:nvPr/>
        </p:nvSpPr>
        <p:spPr>
          <a:xfrm>
            <a:off x="8241166" y="1146003"/>
            <a:ext cx="3547390" cy="4785926"/>
          </a:xfrm>
          <a:prstGeom prst="rect">
            <a:avLst/>
          </a:prstGeom>
          <a:noFill/>
        </p:spPr>
        <p:txBody>
          <a:bodyPr wrap="square">
            <a:spAutoFit/>
          </a:bodyPr>
          <a:lstStyle/>
          <a:p>
            <a:pPr>
              <a:spcBef>
                <a:spcPts val="1200"/>
              </a:spcBef>
            </a:pPr>
            <a:r>
              <a:rPr lang="fr-FR" sz="1500" dirty="0"/>
              <a:t>Un </a:t>
            </a:r>
            <a:r>
              <a:rPr lang="fr-FR" sz="1500" b="1" dirty="0"/>
              <a:t>découplage absolu entre empreinte carbone et PIB </a:t>
            </a:r>
            <a:r>
              <a:rPr lang="fr-FR" sz="1500" dirty="0"/>
              <a:t>quel que soit le scénario</a:t>
            </a:r>
          </a:p>
          <a:p>
            <a:pPr>
              <a:spcBef>
                <a:spcPts val="1200"/>
              </a:spcBef>
            </a:pPr>
            <a:r>
              <a:rPr lang="fr-FR" sz="1500" dirty="0"/>
              <a:t>Un </a:t>
            </a:r>
            <a:r>
              <a:rPr lang="fr-FR" sz="1500" b="1" dirty="0"/>
              <a:t>découplage absolu entre empreinte matières et PIB dans S1, S2 et S3</a:t>
            </a:r>
            <a:r>
              <a:rPr lang="fr-FR" sz="1500" dirty="0"/>
              <a:t>. Mais si les matières fossiles sont exclues du calcul, seul S1 et S2 permettent de découpler croissance du PIB et croissance de la consommation de matières </a:t>
            </a:r>
          </a:p>
          <a:p>
            <a:pPr>
              <a:spcBef>
                <a:spcPts val="1200"/>
              </a:spcBef>
            </a:pPr>
            <a:r>
              <a:rPr lang="fr-FR" sz="1500" b="1" dirty="0"/>
              <a:t>Des réductions en empreinte insuffisantes pour s’inscrire dans des cibles compatibles avec une trajectoire de réchauffement planétaire inférieure à + 2°C </a:t>
            </a:r>
            <a:r>
              <a:rPr lang="fr-FR" sz="1500" dirty="0"/>
              <a:t>(i.e. émissions de GES autour 2 tCO2eq en moyenne par hab. au niveau mondial en 2050 et consommation mondiale de matières premières autour de 5t /hab.)</a:t>
            </a:r>
          </a:p>
        </p:txBody>
      </p:sp>
      <p:pic>
        <p:nvPicPr>
          <p:cNvPr id="7" name="Image 6">
            <a:extLst>
              <a:ext uri="{FF2B5EF4-FFF2-40B4-BE49-F238E27FC236}">
                <a16:creationId xmlns:a16="http://schemas.microsoft.com/office/drawing/2014/main" id="{5943F5B6-FA36-488A-3CAF-958A36143F0F}"/>
              </a:ext>
            </a:extLst>
          </p:cNvPr>
          <p:cNvPicPr>
            <a:picLocks noChangeAspect="1"/>
          </p:cNvPicPr>
          <p:nvPr/>
        </p:nvPicPr>
        <p:blipFill>
          <a:blip r:embed="rId4"/>
          <a:stretch>
            <a:fillRect/>
          </a:stretch>
        </p:blipFill>
        <p:spPr>
          <a:xfrm>
            <a:off x="403444" y="1146003"/>
            <a:ext cx="7706478" cy="3966840"/>
          </a:xfrm>
          <a:prstGeom prst="rect">
            <a:avLst/>
          </a:prstGeom>
        </p:spPr>
      </p:pic>
    </p:spTree>
    <p:extLst>
      <p:ext uri="{BB962C8B-B14F-4D97-AF65-F5344CB8AC3E}">
        <p14:creationId xmlns:p14="http://schemas.microsoft.com/office/powerpoint/2010/main" val="2999446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98161" y="312677"/>
            <a:ext cx="9356990" cy="562966"/>
          </a:xfrm>
        </p:spPr>
        <p:txBody>
          <a:bodyPr>
            <a:normAutofit fontScale="90000"/>
          </a:bodyPr>
          <a:lstStyle/>
          <a:p>
            <a:r>
              <a:rPr lang="fr-FR" dirty="0"/>
              <a:t>Qualité de l’air: une baisse de tous les polluants étudiés dans 3 secteurs principaux</a:t>
            </a:r>
          </a:p>
        </p:txBody>
      </p:sp>
      <p:sp>
        <p:nvSpPr>
          <p:cNvPr id="5" name="Espace réservé du numéro de diapositive 4"/>
          <p:cNvSpPr>
            <a:spLocks noGrp="1"/>
          </p:cNvSpPr>
          <p:nvPr>
            <p:ph type="sldNum" sz="quarter" idx="12"/>
          </p:nvPr>
        </p:nvSpPr>
        <p:spPr/>
        <p:txBody>
          <a:bodyPr/>
          <a:lstStyle/>
          <a:p>
            <a:fld id="{07C99ADF-20A6-40EF-AAB9-F326D6E12C60}" type="slidenum">
              <a:rPr lang="fr-FR" smtClean="0"/>
              <a:t>26</a:t>
            </a:fld>
            <a:endParaRPr lang="fr-FR"/>
          </a:p>
        </p:txBody>
      </p:sp>
      <p:pic>
        <p:nvPicPr>
          <p:cNvPr id="13" name="Image 12">
            <a:extLst>
              <a:ext uri="{FF2B5EF4-FFF2-40B4-BE49-F238E27FC236}">
                <a16:creationId xmlns:a16="http://schemas.microsoft.com/office/drawing/2014/main" id="{0BEB6C83-5C43-C341-B983-7DBBE1776A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pic>
        <p:nvPicPr>
          <p:cNvPr id="8" name="Image 7">
            <a:extLst>
              <a:ext uri="{FF2B5EF4-FFF2-40B4-BE49-F238E27FC236}">
                <a16:creationId xmlns:a16="http://schemas.microsoft.com/office/drawing/2014/main" id="{697994A3-04DD-41FA-F72E-7600775FFFD6}"/>
              </a:ext>
            </a:extLst>
          </p:cNvPr>
          <p:cNvPicPr>
            <a:picLocks noChangeAspect="1"/>
          </p:cNvPicPr>
          <p:nvPr/>
        </p:nvPicPr>
        <p:blipFill>
          <a:blip r:embed="rId4"/>
          <a:stretch>
            <a:fillRect/>
          </a:stretch>
        </p:blipFill>
        <p:spPr>
          <a:xfrm>
            <a:off x="211521" y="1034361"/>
            <a:ext cx="9192908" cy="5163271"/>
          </a:xfrm>
          <a:prstGeom prst="rect">
            <a:avLst/>
          </a:prstGeom>
        </p:spPr>
      </p:pic>
      <p:sp>
        <p:nvSpPr>
          <p:cNvPr id="9" name="ZoneTexte 8">
            <a:extLst>
              <a:ext uri="{FF2B5EF4-FFF2-40B4-BE49-F238E27FC236}">
                <a16:creationId xmlns:a16="http://schemas.microsoft.com/office/drawing/2014/main" id="{3021F6EF-BB41-4EF0-C610-4C7D8268DC24}"/>
              </a:ext>
            </a:extLst>
          </p:cNvPr>
          <p:cNvSpPr txBox="1"/>
          <p:nvPr/>
        </p:nvSpPr>
        <p:spPr>
          <a:xfrm flipH="1">
            <a:off x="9543679" y="2644170"/>
            <a:ext cx="2131999" cy="1569660"/>
          </a:xfrm>
          <a:prstGeom prst="rect">
            <a:avLst/>
          </a:prstGeom>
          <a:noFill/>
        </p:spPr>
        <p:txBody>
          <a:bodyPr wrap="square" rtlCol="0">
            <a:spAutoFit/>
          </a:bodyPr>
          <a:lstStyle/>
          <a:p>
            <a:r>
              <a:rPr lang="fr-FR" sz="2400" b="1" dirty="0"/>
              <a:t>Au moins 60 % de baisse </a:t>
            </a:r>
            <a:r>
              <a:rPr lang="fr-FR" sz="2400" dirty="0"/>
              <a:t>des polluants étudiés</a:t>
            </a:r>
          </a:p>
        </p:txBody>
      </p:sp>
      <p:sp>
        <p:nvSpPr>
          <p:cNvPr id="3" name="ZoneTexte 2">
            <a:extLst>
              <a:ext uri="{FF2B5EF4-FFF2-40B4-BE49-F238E27FC236}">
                <a16:creationId xmlns:a16="http://schemas.microsoft.com/office/drawing/2014/main" id="{0BFE4C89-C713-AE85-753E-5D89948A2CA8}"/>
              </a:ext>
            </a:extLst>
          </p:cNvPr>
          <p:cNvSpPr txBox="1"/>
          <p:nvPr/>
        </p:nvSpPr>
        <p:spPr>
          <a:xfrm>
            <a:off x="516322" y="2499652"/>
            <a:ext cx="752641" cy="3323987"/>
          </a:xfrm>
          <a:prstGeom prst="rect">
            <a:avLst/>
          </a:prstGeom>
          <a:solidFill>
            <a:schemeClr val="bg1">
              <a:lumMod val="95000"/>
            </a:schemeClr>
          </a:solidFill>
        </p:spPr>
        <p:txBody>
          <a:bodyPr wrap="square" rtlCol="0">
            <a:spAutoFit/>
          </a:bodyPr>
          <a:lstStyle/>
          <a:p>
            <a:r>
              <a:rPr lang="fr-FR" sz="1400" b="1" dirty="0"/>
              <a:t>-30 %</a:t>
            </a:r>
          </a:p>
          <a:p>
            <a:endParaRPr lang="fr-FR" sz="1400" b="1" dirty="0"/>
          </a:p>
          <a:p>
            <a:r>
              <a:rPr lang="fr-FR" sz="1400" b="1" dirty="0"/>
              <a:t>-40 %</a:t>
            </a:r>
          </a:p>
          <a:p>
            <a:endParaRPr lang="fr-FR" sz="1400" b="1" dirty="0"/>
          </a:p>
          <a:p>
            <a:r>
              <a:rPr lang="fr-FR" sz="1400" b="1" dirty="0"/>
              <a:t>-50%</a:t>
            </a:r>
          </a:p>
          <a:p>
            <a:endParaRPr lang="fr-FR" sz="1400" b="1" dirty="0"/>
          </a:p>
          <a:p>
            <a:r>
              <a:rPr lang="fr-FR" sz="1400" b="1" dirty="0"/>
              <a:t>-60 %</a:t>
            </a:r>
          </a:p>
          <a:p>
            <a:endParaRPr lang="fr-FR" sz="1400" b="1" dirty="0"/>
          </a:p>
          <a:p>
            <a:r>
              <a:rPr lang="fr-FR" sz="1400" b="1" dirty="0"/>
              <a:t>-70 %</a:t>
            </a:r>
          </a:p>
          <a:p>
            <a:endParaRPr lang="fr-FR" sz="1400" b="1" dirty="0"/>
          </a:p>
          <a:p>
            <a:r>
              <a:rPr lang="fr-FR" sz="1400" b="1" dirty="0"/>
              <a:t>-80 %</a:t>
            </a:r>
          </a:p>
          <a:p>
            <a:endParaRPr lang="fr-FR" sz="1400" b="1" dirty="0"/>
          </a:p>
          <a:p>
            <a:r>
              <a:rPr lang="fr-FR" sz="1400" b="1" dirty="0"/>
              <a:t>-90 %</a:t>
            </a:r>
          </a:p>
          <a:p>
            <a:endParaRPr lang="fr-FR" sz="1400" b="1" dirty="0"/>
          </a:p>
          <a:p>
            <a:r>
              <a:rPr lang="fr-FR" sz="1400" b="1" dirty="0"/>
              <a:t>-100 %</a:t>
            </a:r>
          </a:p>
        </p:txBody>
      </p:sp>
    </p:spTree>
    <p:extLst>
      <p:ext uri="{BB962C8B-B14F-4D97-AF65-F5344CB8AC3E}">
        <p14:creationId xmlns:p14="http://schemas.microsoft.com/office/powerpoint/2010/main" val="1510943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2216" y="641664"/>
            <a:ext cx="9394312" cy="562966"/>
          </a:xfrm>
        </p:spPr>
        <p:txBody>
          <a:bodyPr>
            <a:normAutofit fontScale="90000"/>
          </a:bodyPr>
          <a:lstStyle/>
          <a:p>
            <a:r>
              <a:rPr lang="fr-FR" dirty="0"/>
              <a:t>Une empreinte carbone du numérique sur tout le cycle de vie qui dépend du nombre d’équipements et des usages</a:t>
            </a:r>
          </a:p>
        </p:txBody>
      </p:sp>
      <p:sp>
        <p:nvSpPr>
          <p:cNvPr id="5" name="Espace réservé du numéro de diapositive 4"/>
          <p:cNvSpPr>
            <a:spLocks noGrp="1"/>
          </p:cNvSpPr>
          <p:nvPr>
            <p:ph type="sldNum" sz="quarter" idx="12"/>
          </p:nvPr>
        </p:nvSpPr>
        <p:spPr/>
        <p:txBody>
          <a:bodyPr/>
          <a:lstStyle/>
          <a:p>
            <a:fld id="{07C99ADF-20A6-40EF-AAB9-F326D6E12C60}" type="slidenum">
              <a:rPr lang="fr-FR" smtClean="0"/>
              <a:t>27</a:t>
            </a:fld>
            <a:endParaRPr lang="fr-FR"/>
          </a:p>
        </p:txBody>
      </p:sp>
      <p:pic>
        <p:nvPicPr>
          <p:cNvPr id="13" name="Image 12">
            <a:extLst>
              <a:ext uri="{FF2B5EF4-FFF2-40B4-BE49-F238E27FC236}">
                <a16:creationId xmlns:a16="http://schemas.microsoft.com/office/drawing/2014/main" id="{0BEB6C83-5C43-C341-B983-7DBBE1776A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pic>
        <p:nvPicPr>
          <p:cNvPr id="3" name="Image 2">
            <a:extLst>
              <a:ext uri="{FF2B5EF4-FFF2-40B4-BE49-F238E27FC236}">
                <a16:creationId xmlns:a16="http://schemas.microsoft.com/office/drawing/2014/main" id="{2CD82916-6AEA-D5E4-1D94-64E60C3B573E}"/>
              </a:ext>
            </a:extLst>
          </p:cNvPr>
          <p:cNvPicPr>
            <a:picLocks noChangeAspect="1"/>
          </p:cNvPicPr>
          <p:nvPr/>
        </p:nvPicPr>
        <p:blipFill rotWithShape="1">
          <a:blip r:embed="rId4"/>
          <a:srcRect t="22550"/>
          <a:stretch/>
        </p:blipFill>
        <p:spPr bwMode="auto">
          <a:xfrm>
            <a:off x="2626583" y="1156313"/>
            <a:ext cx="7638645" cy="5262466"/>
          </a:xfrm>
          <a:prstGeom prst="rect">
            <a:avLst/>
          </a:prstGeom>
          <a:noFill/>
          <a:ln>
            <a:noFill/>
          </a:ln>
        </p:spPr>
      </p:pic>
    </p:spTree>
    <p:extLst>
      <p:ext uri="{BB962C8B-B14F-4D97-AF65-F5344CB8AC3E}">
        <p14:creationId xmlns:p14="http://schemas.microsoft.com/office/powerpoint/2010/main" val="689213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571265-245F-96D2-7D5E-9BFF0013EA07}"/>
              </a:ext>
            </a:extLst>
          </p:cNvPr>
          <p:cNvSpPr>
            <a:spLocks noGrp="1"/>
          </p:cNvSpPr>
          <p:nvPr>
            <p:ph type="title"/>
          </p:nvPr>
        </p:nvSpPr>
        <p:spPr>
          <a:xfrm>
            <a:off x="2230342" y="-699949"/>
            <a:ext cx="11388916" cy="1325563"/>
          </a:xfrm>
        </p:spPr>
        <p:txBody>
          <a:bodyPr/>
          <a:lstStyle/>
          <a:p>
            <a:r>
              <a:rPr lang="fr-FR" dirty="0"/>
              <a:t>Les scénarios en paysage</a:t>
            </a:r>
          </a:p>
        </p:txBody>
      </p:sp>
      <p:sp>
        <p:nvSpPr>
          <p:cNvPr id="3" name="Espace réservé du numéro de diapositive 2">
            <a:extLst>
              <a:ext uri="{FF2B5EF4-FFF2-40B4-BE49-F238E27FC236}">
                <a16:creationId xmlns:a16="http://schemas.microsoft.com/office/drawing/2014/main" id="{70A3B273-0A68-8F51-5AC6-2E5FBD88B56B}"/>
              </a:ext>
            </a:extLst>
          </p:cNvPr>
          <p:cNvSpPr>
            <a:spLocks noGrp="1"/>
          </p:cNvSpPr>
          <p:nvPr>
            <p:ph type="sldNum" sz="quarter" idx="12"/>
          </p:nvPr>
        </p:nvSpPr>
        <p:spPr/>
        <p:txBody>
          <a:bodyPr/>
          <a:lstStyle/>
          <a:p>
            <a:fld id="{07C99ADF-20A6-40EF-AAB9-F326D6E12C60}" type="slidenum">
              <a:rPr lang="fr-FR" smtClean="0"/>
              <a:t>28</a:t>
            </a:fld>
            <a:endParaRPr lang="fr-FR"/>
          </a:p>
        </p:txBody>
      </p:sp>
      <p:pic>
        <p:nvPicPr>
          <p:cNvPr id="9" name="Espace réservé du contenu 8">
            <a:extLst>
              <a:ext uri="{FF2B5EF4-FFF2-40B4-BE49-F238E27FC236}">
                <a16:creationId xmlns:a16="http://schemas.microsoft.com/office/drawing/2014/main" id="{7E39670F-FC9C-DE8F-8FCC-A158FDCEA185}"/>
              </a:ext>
            </a:extLst>
          </p:cNvPr>
          <p:cNvPicPr>
            <a:picLocks noGrp="1" noChangeAspect="1"/>
          </p:cNvPicPr>
          <p:nvPr>
            <p:ph sz="quarter" idx="4"/>
          </p:nvPr>
        </p:nvPicPr>
        <p:blipFill>
          <a:blip r:embed="rId2"/>
          <a:stretch>
            <a:fillRect/>
          </a:stretch>
        </p:blipFill>
        <p:spPr>
          <a:xfrm>
            <a:off x="1" y="706688"/>
            <a:ext cx="5743594" cy="2438457"/>
          </a:xfrm>
        </p:spPr>
      </p:pic>
      <p:sp>
        <p:nvSpPr>
          <p:cNvPr id="5" name="Espace réservé du contenu 4">
            <a:extLst>
              <a:ext uri="{FF2B5EF4-FFF2-40B4-BE49-F238E27FC236}">
                <a16:creationId xmlns:a16="http://schemas.microsoft.com/office/drawing/2014/main" id="{4F6B0511-5D06-EEFA-EDA9-15CC629AA7F3}"/>
              </a:ext>
            </a:extLst>
          </p:cNvPr>
          <p:cNvSpPr>
            <a:spLocks noGrp="1"/>
          </p:cNvSpPr>
          <p:nvPr>
            <p:ph sz="quarter" idx="15"/>
          </p:nvPr>
        </p:nvSpPr>
        <p:spPr/>
        <p:txBody>
          <a:bodyPr/>
          <a:lstStyle/>
          <a:p>
            <a:endParaRPr lang="fr-FR"/>
          </a:p>
        </p:txBody>
      </p:sp>
      <p:pic>
        <p:nvPicPr>
          <p:cNvPr id="11" name="Image 10">
            <a:extLst>
              <a:ext uri="{FF2B5EF4-FFF2-40B4-BE49-F238E27FC236}">
                <a16:creationId xmlns:a16="http://schemas.microsoft.com/office/drawing/2014/main" id="{E564D029-0A37-078F-5DE7-B560574BC97D}"/>
              </a:ext>
            </a:extLst>
          </p:cNvPr>
          <p:cNvPicPr>
            <a:picLocks noChangeAspect="1"/>
          </p:cNvPicPr>
          <p:nvPr/>
        </p:nvPicPr>
        <p:blipFill>
          <a:blip r:embed="rId3"/>
          <a:stretch>
            <a:fillRect/>
          </a:stretch>
        </p:blipFill>
        <p:spPr>
          <a:xfrm>
            <a:off x="6448406" y="731808"/>
            <a:ext cx="5743594" cy="2413337"/>
          </a:xfrm>
          <a:prstGeom prst="rect">
            <a:avLst/>
          </a:prstGeom>
        </p:spPr>
      </p:pic>
      <p:pic>
        <p:nvPicPr>
          <p:cNvPr id="13" name="Image 12">
            <a:extLst>
              <a:ext uri="{FF2B5EF4-FFF2-40B4-BE49-F238E27FC236}">
                <a16:creationId xmlns:a16="http://schemas.microsoft.com/office/drawing/2014/main" id="{1697D47A-FE64-2F4C-34CD-77748A4484DA}"/>
              </a:ext>
            </a:extLst>
          </p:cNvPr>
          <p:cNvPicPr>
            <a:picLocks noChangeAspect="1"/>
          </p:cNvPicPr>
          <p:nvPr/>
        </p:nvPicPr>
        <p:blipFill>
          <a:blip r:embed="rId4"/>
          <a:stretch>
            <a:fillRect/>
          </a:stretch>
        </p:blipFill>
        <p:spPr>
          <a:xfrm>
            <a:off x="1" y="4445837"/>
            <a:ext cx="5743594" cy="2412163"/>
          </a:xfrm>
          <a:prstGeom prst="rect">
            <a:avLst/>
          </a:prstGeom>
        </p:spPr>
      </p:pic>
      <p:pic>
        <p:nvPicPr>
          <p:cNvPr id="15" name="Image 14">
            <a:extLst>
              <a:ext uri="{FF2B5EF4-FFF2-40B4-BE49-F238E27FC236}">
                <a16:creationId xmlns:a16="http://schemas.microsoft.com/office/drawing/2014/main" id="{3B743271-A5EF-F51A-31E0-270099ABA48E}"/>
              </a:ext>
            </a:extLst>
          </p:cNvPr>
          <p:cNvPicPr>
            <a:picLocks noChangeAspect="1"/>
          </p:cNvPicPr>
          <p:nvPr/>
        </p:nvPicPr>
        <p:blipFill>
          <a:blip r:embed="rId5"/>
          <a:stretch>
            <a:fillRect/>
          </a:stretch>
        </p:blipFill>
        <p:spPr>
          <a:xfrm>
            <a:off x="6448406" y="4445837"/>
            <a:ext cx="5743595" cy="2391330"/>
          </a:xfrm>
          <a:prstGeom prst="rect">
            <a:avLst/>
          </a:prstGeom>
        </p:spPr>
      </p:pic>
      <p:pic>
        <p:nvPicPr>
          <p:cNvPr id="7" name="Image 6">
            <a:extLst>
              <a:ext uri="{FF2B5EF4-FFF2-40B4-BE49-F238E27FC236}">
                <a16:creationId xmlns:a16="http://schemas.microsoft.com/office/drawing/2014/main" id="{5E0DE8F7-91B3-63F6-CB43-2535EC99EEAD}"/>
              </a:ext>
            </a:extLst>
          </p:cNvPr>
          <p:cNvPicPr>
            <a:picLocks noChangeAspect="1"/>
          </p:cNvPicPr>
          <p:nvPr/>
        </p:nvPicPr>
        <p:blipFill>
          <a:blip r:embed="rId6"/>
          <a:stretch>
            <a:fillRect/>
          </a:stretch>
        </p:blipFill>
        <p:spPr>
          <a:xfrm>
            <a:off x="4678121" y="2804948"/>
            <a:ext cx="2588193" cy="19810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Image 15">
            <a:extLst>
              <a:ext uri="{FF2B5EF4-FFF2-40B4-BE49-F238E27FC236}">
                <a16:creationId xmlns:a16="http://schemas.microsoft.com/office/drawing/2014/main" id="{7F78DE92-06A4-0D70-CBEA-1528A258EE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17554"/>
            <a:ext cx="1312629" cy="8824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 16">
            <a:extLst>
              <a:ext uri="{FF2B5EF4-FFF2-40B4-BE49-F238E27FC236}">
                <a16:creationId xmlns:a16="http://schemas.microsoft.com/office/drawing/2014/main" id="{41EB5E13-759B-A16E-44B5-CA425FE67A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89756" y="459679"/>
            <a:ext cx="1302244" cy="8959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 17">
            <a:extLst>
              <a:ext uri="{FF2B5EF4-FFF2-40B4-BE49-F238E27FC236}">
                <a16:creationId xmlns:a16="http://schemas.microsoft.com/office/drawing/2014/main" id="{7A9570DB-323D-A05D-5416-346B71B400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973920"/>
            <a:ext cx="1369711" cy="9438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 18">
            <a:extLst>
              <a:ext uri="{FF2B5EF4-FFF2-40B4-BE49-F238E27FC236}">
                <a16:creationId xmlns:a16="http://schemas.microsoft.com/office/drawing/2014/main" id="{214388A4-FCCF-ED07-D72C-54D8FB573E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69451" y="3973920"/>
            <a:ext cx="1342853" cy="9438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0998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12">
            <a:extLst>
              <a:ext uri="{FF2B5EF4-FFF2-40B4-BE49-F238E27FC236}">
                <a16:creationId xmlns:a16="http://schemas.microsoft.com/office/drawing/2014/main" id="{35D91346-B015-4FF9-9139-9DB216F30E47}"/>
              </a:ext>
            </a:extLst>
          </p:cNvPr>
          <p:cNvSpPr>
            <a:spLocks noGrp="1"/>
          </p:cNvSpPr>
          <p:nvPr>
            <p:ph sz="quarter" idx="4"/>
          </p:nvPr>
        </p:nvSpPr>
        <p:spPr>
          <a:xfrm>
            <a:off x="463200" y="1069981"/>
            <a:ext cx="11258537" cy="3924101"/>
          </a:xfrm>
        </p:spPr>
        <p:txBody>
          <a:bodyPr>
            <a:noAutofit/>
          </a:bodyPr>
          <a:lstStyle/>
          <a:p>
            <a:pPr marL="285750" indent="-285750">
              <a:buFont typeface="Arial" panose="020B0604020202020204" pitchFamily="34" charset="0"/>
              <a:buChar char="•"/>
            </a:pPr>
            <a:r>
              <a:rPr lang="fr-FR" sz="2400" dirty="0"/>
              <a:t>La </a:t>
            </a:r>
            <a:r>
              <a:rPr lang="fr-FR" sz="2400" b="1" dirty="0"/>
              <a:t>sobriété</a:t>
            </a:r>
            <a:r>
              <a:rPr lang="fr-FR" sz="2400" dirty="0"/>
              <a:t> jusqu’où ?</a:t>
            </a:r>
            <a:br>
              <a:rPr lang="fr-FR" sz="2400" dirty="0"/>
            </a:br>
            <a:endParaRPr lang="fr-FR" sz="2400" dirty="0"/>
          </a:p>
          <a:p>
            <a:pPr marL="285750" indent="-285750">
              <a:buFont typeface="Arial" panose="020B0604020202020204" pitchFamily="34" charset="0"/>
              <a:buChar char="•"/>
            </a:pPr>
            <a:r>
              <a:rPr lang="fr-FR" sz="2400" dirty="0"/>
              <a:t>Peut-on s’appuyer uniquement sur les </a:t>
            </a:r>
            <a:r>
              <a:rPr lang="fr-FR" sz="2400" b="1" dirty="0"/>
              <a:t>puits naturels </a:t>
            </a:r>
            <a:r>
              <a:rPr lang="fr-FR" sz="2400" dirty="0"/>
              <a:t>de carbone </a:t>
            </a:r>
            <a:br>
              <a:rPr lang="fr-FR" sz="2400" dirty="0"/>
            </a:br>
            <a:r>
              <a:rPr lang="fr-FR" sz="2400" dirty="0"/>
              <a:t>pour atteindre la neutralité carbone ?</a:t>
            </a:r>
            <a:br>
              <a:rPr lang="fr-FR" sz="2400" dirty="0"/>
            </a:br>
            <a:endParaRPr lang="fr-FR" sz="2400" dirty="0"/>
          </a:p>
          <a:p>
            <a:pPr marL="285750" indent="-285750">
              <a:buFont typeface="Arial" panose="020B0604020202020204" pitchFamily="34" charset="0"/>
              <a:buChar char="•"/>
            </a:pPr>
            <a:r>
              <a:rPr lang="fr-FR" sz="2400" dirty="0"/>
              <a:t>Qu’est-ce qu’un </a:t>
            </a:r>
            <a:r>
              <a:rPr lang="fr-FR" sz="2400" b="1" dirty="0"/>
              <a:t>régime alimentaire </a:t>
            </a:r>
            <a:r>
              <a:rPr lang="fr-FR" sz="2400" dirty="0"/>
              <a:t>durable ? </a:t>
            </a:r>
            <a:br>
              <a:rPr lang="fr-FR" sz="2400" dirty="0"/>
            </a:br>
            <a:endParaRPr lang="fr-FR" sz="2400" dirty="0"/>
          </a:p>
          <a:p>
            <a:pPr marL="285750" indent="-285750">
              <a:buFont typeface="Arial" panose="020B0604020202020204" pitchFamily="34" charset="0"/>
              <a:buChar char="•"/>
            </a:pPr>
            <a:r>
              <a:rPr lang="fr-FR" sz="2400" dirty="0"/>
              <a:t>Artificialisation, précarité, rénovation : une autre économie du </a:t>
            </a:r>
            <a:r>
              <a:rPr lang="fr-FR" sz="2400" b="1" dirty="0"/>
              <a:t>bâtiment</a:t>
            </a:r>
            <a:r>
              <a:rPr lang="fr-FR" sz="2400" dirty="0"/>
              <a:t> </a:t>
            </a:r>
            <a:br>
              <a:rPr lang="fr-FR" sz="2400" dirty="0"/>
            </a:br>
            <a:r>
              <a:rPr lang="fr-FR" sz="2400" dirty="0"/>
              <a:t>est-elle  possible ? </a:t>
            </a:r>
            <a:br>
              <a:rPr lang="fr-FR" sz="2400" dirty="0"/>
            </a:br>
            <a:endParaRPr lang="fr-FR" sz="2400" dirty="0"/>
          </a:p>
          <a:p>
            <a:pPr marL="285750" indent="-285750">
              <a:buFont typeface="Arial" panose="020B0604020202020204" pitchFamily="34" charset="0"/>
              <a:buChar char="•"/>
            </a:pPr>
            <a:r>
              <a:rPr lang="fr-FR" sz="2400" dirty="0"/>
              <a:t>Vers un </a:t>
            </a:r>
            <a:r>
              <a:rPr lang="fr-FR" sz="2400" b="1" dirty="0"/>
              <a:t>nouveau modèle industriel</a:t>
            </a:r>
            <a:r>
              <a:rPr lang="fr-FR" sz="2400" dirty="0"/>
              <a:t> : la sobriété est-elle </a:t>
            </a:r>
            <a:br>
              <a:rPr lang="fr-FR" sz="2400" dirty="0"/>
            </a:br>
            <a:r>
              <a:rPr lang="fr-FR" sz="2400" dirty="0"/>
              <a:t>dommageable pour l’industrie française ?</a:t>
            </a:r>
          </a:p>
          <a:p>
            <a:pPr marL="285750" indent="-285750">
              <a:buFont typeface="Arial" panose="020B0604020202020204" pitchFamily="34" charset="0"/>
              <a:buChar char="•"/>
            </a:pPr>
            <a:endParaRPr lang="fr-FR" sz="2400" dirty="0"/>
          </a:p>
          <a:p>
            <a:pPr marL="285750" indent="-285750">
              <a:buFont typeface="Arial" panose="020B0604020202020204" pitchFamily="34" charset="0"/>
              <a:buChar char="•"/>
            </a:pPr>
            <a:endParaRPr lang="fr-FR" sz="2400" dirty="0"/>
          </a:p>
          <a:p>
            <a:pPr marL="285750" indent="-285750">
              <a:buFont typeface="Arial" panose="020B0604020202020204" pitchFamily="34" charset="0"/>
              <a:buChar char="•"/>
            </a:pPr>
            <a:endParaRPr lang="fr-FR" sz="2400" dirty="0"/>
          </a:p>
        </p:txBody>
      </p:sp>
      <p:pic>
        <p:nvPicPr>
          <p:cNvPr id="17" name="Image 16">
            <a:extLst>
              <a:ext uri="{FF2B5EF4-FFF2-40B4-BE49-F238E27FC236}">
                <a16:creationId xmlns:a16="http://schemas.microsoft.com/office/drawing/2014/main" id="{11D5B9C2-395F-2E4D-BE9F-58C12B2F0F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pic>
        <p:nvPicPr>
          <p:cNvPr id="2" name="Imag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7902" y="1468185"/>
            <a:ext cx="1109580" cy="1333737"/>
          </a:xfrm>
          <a:prstGeom prst="rect">
            <a:avLst/>
          </a:prstGeom>
        </p:spPr>
      </p:pic>
      <p:pic>
        <p:nvPicPr>
          <p:cNvPr id="3" name="Imag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74937" y="457867"/>
            <a:ext cx="1204723" cy="1548929"/>
          </a:xfrm>
          <a:prstGeom prst="rect">
            <a:avLst/>
          </a:prstGeom>
        </p:spPr>
      </p:pic>
      <p:pic>
        <p:nvPicPr>
          <p:cNvPr id="4" name="Imag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237969" y="2827089"/>
            <a:ext cx="1646586" cy="1136016"/>
          </a:xfrm>
          <a:prstGeom prst="rect">
            <a:avLst/>
          </a:prstGeom>
        </p:spPr>
      </p:pic>
      <p:pic>
        <p:nvPicPr>
          <p:cNvPr id="5" name="Image 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696950" y="3705606"/>
            <a:ext cx="1386960" cy="1257409"/>
          </a:xfrm>
          <a:prstGeom prst="rect">
            <a:avLst/>
          </a:prstGeom>
        </p:spPr>
      </p:pic>
      <p:pic>
        <p:nvPicPr>
          <p:cNvPr id="6" name="Imag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45056" y="5064436"/>
            <a:ext cx="1871896" cy="1221237"/>
          </a:xfrm>
          <a:prstGeom prst="rect">
            <a:avLst/>
          </a:prstGeom>
        </p:spPr>
      </p:pic>
      <p:sp>
        <p:nvSpPr>
          <p:cNvPr id="9" name="Rectangle 8"/>
          <p:cNvSpPr/>
          <p:nvPr/>
        </p:nvSpPr>
        <p:spPr>
          <a:xfrm>
            <a:off x="10821798" y="6370461"/>
            <a:ext cx="1208015" cy="36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7" name="Titre 1">
            <a:extLst>
              <a:ext uri="{FF2B5EF4-FFF2-40B4-BE49-F238E27FC236}">
                <a16:creationId xmlns:a16="http://schemas.microsoft.com/office/drawing/2014/main" id="{4752F645-17F0-F35E-D6E1-7C17495E02DC}"/>
              </a:ext>
            </a:extLst>
          </p:cNvPr>
          <p:cNvSpPr>
            <a:spLocks noGrp="1"/>
          </p:cNvSpPr>
          <p:nvPr>
            <p:ph type="title"/>
          </p:nvPr>
        </p:nvSpPr>
        <p:spPr>
          <a:xfrm>
            <a:off x="2361605" y="130728"/>
            <a:ext cx="9428852" cy="648955"/>
          </a:xfrm>
        </p:spPr>
        <p:txBody>
          <a:bodyPr anchor="ctr">
            <a:normAutofit/>
          </a:bodyPr>
          <a:lstStyle/>
          <a:p>
            <a:r>
              <a:rPr lang="fr-FR" sz="4000" b="1" dirty="0"/>
              <a:t>5 problématiques en débat</a:t>
            </a:r>
          </a:p>
        </p:txBody>
      </p:sp>
    </p:spTree>
    <p:extLst>
      <p:ext uri="{BB962C8B-B14F-4D97-AF65-F5344CB8AC3E}">
        <p14:creationId xmlns:p14="http://schemas.microsoft.com/office/powerpoint/2010/main" val="2239519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ED5E54-DA91-2A85-A9FD-690282BB56B3}"/>
              </a:ext>
            </a:extLst>
          </p:cNvPr>
          <p:cNvSpPr>
            <a:spLocks noGrp="1"/>
          </p:cNvSpPr>
          <p:nvPr>
            <p:ph type="title"/>
          </p:nvPr>
        </p:nvSpPr>
        <p:spPr>
          <a:xfrm>
            <a:off x="413204" y="836534"/>
            <a:ext cx="11388916" cy="1325563"/>
          </a:xfrm>
        </p:spPr>
        <p:txBody>
          <a:bodyPr>
            <a:normAutofit fontScale="90000"/>
          </a:bodyPr>
          <a:lstStyle/>
          <a:p>
            <a:r>
              <a:rPr lang="fr-FR"/>
              <a:t>Objectifs 2030 et 2050</a:t>
            </a:r>
            <a:br>
              <a:rPr lang="fr-FR"/>
            </a:br>
            <a:r>
              <a:rPr lang="fr-FR" sz="3100" i="1">
                <a:solidFill>
                  <a:schemeClr val="bg1">
                    <a:lumMod val="50000"/>
                  </a:schemeClr>
                </a:solidFill>
              </a:rPr>
              <a:t>Neutralité carbone et division par deux des consommations par rapport à 2012</a:t>
            </a:r>
          </a:p>
        </p:txBody>
      </p:sp>
      <p:sp>
        <p:nvSpPr>
          <p:cNvPr id="3" name="Espace réservé du numéro de diapositive 2">
            <a:extLst>
              <a:ext uri="{FF2B5EF4-FFF2-40B4-BE49-F238E27FC236}">
                <a16:creationId xmlns:a16="http://schemas.microsoft.com/office/drawing/2014/main" id="{DB19FC97-A5A3-659F-E0B6-9BF14B4464F5}"/>
              </a:ext>
            </a:extLst>
          </p:cNvPr>
          <p:cNvSpPr>
            <a:spLocks noGrp="1"/>
          </p:cNvSpPr>
          <p:nvPr>
            <p:ph type="sldNum" sz="quarter" idx="12"/>
          </p:nvPr>
        </p:nvSpPr>
        <p:spPr/>
        <p:txBody>
          <a:bodyPr/>
          <a:lstStyle/>
          <a:p>
            <a:fld id="{07C99ADF-20A6-40EF-AAB9-F326D6E12C60}" type="slidenum">
              <a:rPr lang="fr-FR" smtClean="0"/>
              <a:t>3</a:t>
            </a:fld>
            <a:endParaRPr lang="fr-FR"/>
          </a:p>
        </p:txBody>
      </p:sp>
      <p:sp>
        <p:nvSpPr>
          <p:cNvPr id="22" name="ZoneTexte 21">
            <a:extLst>
              <a:ext uri="{FF2B5EF4-FFF2-40B4-BE49-F238E27FC236}">
                <a16:creationId xmlns:a16="http://schemas.microsoft.com/office/drawing/2014/main" id="{7CAE91DA-FA17-5788-8A07-71A605CFA444}"/>
              </a:ext>
            </a:extLst>
          </p:cNvPr>
          <p:cNvSpPr txBox="1"/>
          <p:nvPr/>
        </p:nvSpPr>
        <p:spPr>
          <a:xfrm>
            <a:off x="6784454" y="2438724"/>
            <a:ext cx="4299284" cy="369332"/>
          </a:xfrm>
          <a:prstGeom prst="rect">
            <a:avLst/>
          </a:prstGeom>
          <a:noFill/>
        </p:spPr>
        <p:txBody>
          <a:bodyPr wrap="square" rtlCol="0">
            <a:spAutoFit/>
          </a:bodyPr>
          <a:lstStyle/>
          <a:p>
            <a:pPr algn="ctr"/>
            <a:r>
              <a:rPr lang="fr-FR"/>
              <a:t>Consommation d’énergie finale (TWh)</a:t>
            </a:r>
          </a:p>
        </p:txBody>
      </p:sp>
      <p:grpSp>
        <p:nvGrpSpPr>
          <p:cNvPr id="28" name="Groupe 27">
            <a:extLst>
              <a:ext uri="{FF2B5EF4-FFF2-40B4-BE49-F238E27FC236}">
                <a16:creationId xmlns:a16="http://schemas.microsoft.com/office/drawing/2014/main" id="{8BD9D672-22AA-6321-B7E7-0CA24A7393B7}"/>
              </a:ext>
            </a:extLst>
          </p:cNvPr>
          <p:cNvGrpSpPr/>
          <p:nvPr/>
        </p:nvGrpSpPr>
        <p:grpSpPr>
          <a:xfrm>
            <a:off x="6025157" y="3073400"/>
            <a:ext cx="6166843" cy="3014153"/>
            <a:chOff x="4443673" y="2179135"/>
            <a:chExt cx="8150721" cy="3908418"/>
          </a:xfrm>
        </p:grpSpPr>
        <p:grpSp>
          <p:nvGrpSpPr>
            <p:cNvPr id="27" name="Groupe 26">
              <a:extLst>
                <a:ext uri="{FF2B5EF4-FFF2-40B4-BE49-F238E27FC236}">
                  <a16:creationId xmlns:a16="http://schemas.microsoft.com/office/drawing/2014/main" id="{4ED441A6-6102-3A09-9C5E-A0C207A7E739}"/>
                </a:ext>
              </a:extLst>
            </p:cNvPr>
            <p:cNvGrpSpPr/>
            <p:nvPr/>
          </p:nvGrpSpPr>
          <p:grpSpPr>
            <a:xfrm>
              <a:off x="4443673" y="2179135"/>
              <a:ext cx="7335123" cy="3908418"/>
              <a:chOff x="4443673" y="2179135"/>
              <a:chExt cx="7335123" cy="3908418"/>
            </a:xfrm>
          </p:grpSpPr>
          <p:pic>
            <p:nvPicPr>
              <p:cNvPr id="13" name="Image 12">
                <a:extLst>
                  <a:ext uri="{FF2B5EF4-FFF2-40B4-BE49-F238E27FC236}">
                    <a16:creationId xmlns:a16="http://schemas.microsoft.com/office/drawing/2014/main" id="{F11C6C1F-7101-F760-D0F0-160FD455303E}"/>
                  </a:ext>
                </a:extLst>
              </p:cNvPr>
              <p:cNvPicPr>
                <a:picLocks noChangeAspect="1"/>
              </p:cNvPicPr>
              <p:nvPr/>
            </p:nvPicPr>
            <p:blipFill rotWithShape="1">
              <a:blip r:embed="rId3"/>
              <a:srcRect t="9024"/>
              <a:stretch/>
            </p:blipFill>
            <p:spPr>
              <a:xfrm>
                <a:off x="4443673" y="2179135"/>
                <a:ext cx="7335123" cy="3908418"/>
              </a:xfrm>
              <a:prstGeom prst="rect">
                <a:avLst/>
              </a:prstGeom>
            </p:spPr>
          </p:pic>
          <p:cxnSp>
            <p:nvCxnSpPr>
              <p:cNvPr id="15" name="Connecteur droit 14">
                <a:extLst>
                  <a:ext uri="{FF2B5EF4-FFF2-40B4-BE49-F238E27FC236}">
                    <a16:creationId xmlns:a16="http://schemas.microsoft.com/office/drawing/2014/main" id="{EF082C67-167A-2E9E-EEE0-7902E2421515}"/>
                  </a:ext>
                </a:extLst>
              </p:cNvPr>
              <p:cNvCxnSpPr/>
              <p:nvPr/>
            </p:nvCxnSpPr>
            <p:spPr>
              <a:xfrm>
                <a:off x="7202905" y="2496134"/>
                <a:ext cx="4299285"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EE50F6D1-53A4-3958-7743-3EBDB750AF94}"/>
                  </a:ext>
                </a:extLst>
              </p:cNvPr>
              <p:cNvCxnSpPr/>
              <p:nvPr/>
            </p:nvCxnSpPr>
            <p:spPr>
              <a:xfrm>
                <a:off x="9224210" y="2504372"/>
                <a:ext cx="0" cy="607796"/>
              </a:xfrm>
              <a:prstGeom prst="straightConnector1">
                <a:avLst/>
              </a:prstGeom>
              <a:ln w="3175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6968E637-A6F8-38CE-67BD-67F84C24A939}"/>
                  </a:ext>
                </a:extLst>
              </p:cNvPr>
              <p:cNvCxnSpPr>
                <a:cxnSpLocks/>
              </p:cNvCxnSpPr>
              <p:nvPr/>
            </p:nvCxnSpPr>
            <p:spPr>
              <a:xfrm>
                <a:off x="11430000" y="2496134"/>
                <a:ext cx="24064" cy="1434182"/>
              </a:xfrm>
              <a:prstGeom prst="straightConnector1">
                <a:avLst/>
              </a:prstGeom>
              <a:ln w="3175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28F28B13-2CF7-6667-6815-17FD064B1DF2}"/>
                  </a:ext>
                </a:extLst>
              </p:cNvPr>
              <p:cNvSpPr txBox="1"/>
              <p:nvPr/>
            </p:nvSpPr>
            <p:spPr>
              <a:xfrm>
                <a:off x="9314152" y="2659227"/>
                <a:ext cx="1114899" cy="478909"/>
              </a:xfrm>
              <a:prstGeom prst="rect">
                <a:avLst/>
              </a:prstGeom>
              <a:noFill/>
            </p:spPr>
            <p:txBody>
              <a:bodyPr wrap="square" rtlCol="0">
                <a:spAutoFit/>
              </a:bodyPr>
              <a:lstStyle/>
              <a:p>
                <a:r>
                  <a:rPr lang="fr-FR">
                    <a:solidFill>
                      <a:schemeClr val="accent5">
                        <a:lumMod val="75000"/>
                      </a:schemeClr>
                    </a:solidFill>
                  </a:rPr>
                  <a:t>-20%</a:t>
                </a:r>
              </a:p>
            </p:txBody>
          </p:sp>
          <p:cxnSp>
            <p:nvCxnSpPr>
              <p:cNvPr id="23" name="Connecteur droit 22">
                <a:extLst>
                  <a:ext uri="{FF2B5EF4-FFF2-40B4-BE49-F238E27FC236}">
                    <a16:creationId xmlns:a16="http://schemas.microsoft.com/office/drawing/2014/main" id="{CB14FD0C-19C8-FA4D-56B2-10D78ED73EF3}"/>
                  </a:ext>
                </a:extLst>
              </p:cNvPr>
              <p:cNvCxnSpPr>
                <a:cxnSpLocks/>
              </p:cNvCxnSpPr>
              <p:nvPr/>
            </p:nvCxnSpPr>
            <p:spPr>
              <a:xfrm>
                <a:off x="4876800" y="5504029"/>
                <a:ext cx="6823242" cy="0"/>
              </a:xfrm>
              <a:prstGeom prst="line">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21" name="ZoneTexte 20">
              <a:extLst>
                <a:ext uri="{FF2B5EF4-FFF2-40B4-BE49-F238E27FC236}">
                  <a16:creationId xmlns:a16="http://schemas.microsoft.com/office/drawing/2014/main" id="{73648B22-E222-CD27-3EBF-4C1FF7725F21}"/>
                </a:ext>
              </a:extLst>
            </p:cNvPr>
            <p:cNvSpPr txBox="1"/>
            <p:nvPr/>
          </p:nvSpPr>
          <p:spPr>
            <a:xfrm>
              <a:off x="11454064" y="2659227"/>
              <a:ext cx="1140330" cy="478909"/>
            </a:xfrm>
            <a:prstGeom prst="rect">
              <a:avLst/>
            </a:prstGeom>
            <a:noFill/>
          </p:spPr>
          <p:txBody>
            <a:bodyPr wrap="square" rtlCol="0">
              <a:spAutoFit/>
            </a:bodyPr>
            <a:lstStyle/>
            <a:p>
              <a:r>
                <a:rPr lang="fr-FR">
                  <a:solidFill>
                    <a:schemeClr val="accent5">
                      <a:lumMod val="75000"/>
                    </a:schemeClr>
                  </a:solidFill>
                </a:rPr>
                <a:t>-50%</a:t>
              </a:r>
            </a:p>
          </p:txBody>
        </p:sp>
      </p:grpSp>
      <p:sp>
        <p:nvSpPr>
          <p:cNvPr id="30" name="Espace réservé du contenu 29">
            <a:extLst>
              <a:ext uri="{FF2B5EF4-FFF2-40B4-BE49-F238E27FC236}">
                <a16:creationId xmlns:a16="http://schemas.microsoft.com/office/drawing/2014/main" id="{0A0CE82C-0792-B2E5-032B-A04C5716EB98}"/>
              </a:ext>
            </a:extLst>
          </p:cNvPr>
          <p:cNvSpPr>
            <a:spLocks noGrp="1"/>
          </p:cNvSpPr>
          <p:nvPr>
            <p:ph sz="quarter" idx="15"/>
          </p:nvPr>
        </p:nvSpPr>
        <p:spPr/>
        <p:txBody>
          <a:bodyPr/>
          <a:lstStyle/>
          <a:p>
            <a:endParaRPr lang="fr-FR"/>
          </a:p>
        </p:txBody>
      </p:sp>
      <p:pic>
        <p:nvPicPr>
          <p:cNvPr id="31" name="Espace réservé du contenu 25">
            <a:extLst>
              <a:ext uri="{FF2B5EF4-FFF2-40B4-BE49-F238E27FC236}">
                <a16:creationId xmlns:a16="http://schemas.microsoft.com/office/drawing/2014/main" id="{6972A14A-E4A9-BC67-BEDB-2C753A0D16A4}"/>
              </a:ext>
            </a:extLst>
          </p:cNvPr>
          <p:cNvPicPr>
            <a:picLocks noChangeAspect="1"/>
          </p:cNvPicPr>
          <p:nvPr/>
        </p:nvPicPr>
        <p:blipFill rotWithShape="1">
          <a:blip r:embed="rId4">
            <a:extLst>
              <a:ext uri="{28A0092B-C50C-407E-A947-70E740481C1C}">
                <a14:useLocalDpi xmlns:a14="http://schemas.microsoft.com/office/drawing/2010/main" val="0"/>
              </a:ext>
            </a:extLst>
          </a:blip>
          <a:srcRect t="9370"/>
          <a:stretch/>
        </p:blipFill>
        <p:spPr>
          <a:xfrm>
            <a:off x="140661" y="3220705"/>
            <a:ext cx="5850472" cy="3303731"/>
          </a:xfrm>
          <a:prstGeom prst="rect">
            <a:avLst/>
          </a:prstGeom>
        </p:spPr>
      </p:pic>
      <p:sp>
        <p:nvSpPr>
          <p:cNvPr id="32" name="ZoneTexte 31">
            <a:extLst>
              <a:ext uri="{FF2B5EF4-FFF2-40B4-BE49-F238E27FC236}">
                <a16:creationId xmlns:a16="http://schemas.microsoft.com/office/drawing/2014/main" id="{01427BF3-16D8-A4A0-BE43-41D2D221FEF8}"/>
              </a:ext>
            </a:extLst>
          </p:cNvPr>
          <p:cNvSpPr txBox="1"/>
          <p:nvPr/>
        </p:nvSpPr>
        <p:spPr>
          <a:xfrm>
            <a:off x="916255" y="2438724"/>
            <a:ext cx="4299284" cy="369332"/>
          </a:xfrm>
          <a:prstGeom prst="rect">
            <a:avLst/>
          </a:prstGeom>
          <a:noFill/>
        </p:spPr>
        <p:txBody>
          <a:bodyPr wrap="square" rtlCol="0">
            <a:spAutoFit/>
          </a:bodyPr>
          <a:lstStyle/>
          <a:p>
            <a:pPr algn="ctr"/>
            <a:r>
              <a:rPr lang="fr-FR"/>
              <a:t>Emission de GES et puits ( MtCO2)</a:t>
            </a:r>
          </a:p>
        </p:txBody>
      </p:sp>
      <p:sp>
        <p:nvSpPr>
          <p:cNvPr id="44" name="Rectangle 43">
            <a:extLst>
              <a:ext uri="{FF2B5EF4-FFF2-40B4-BE49-F238E27FC236}">
                <a16:creationId xmlns:a16="http://schemas.microsoft.com/office/drawing/2014/main" id="{AEAA0A8C-ADE6-BAA2-AF87-943AE28B2994}"/>
              </a:ext>
            </a:extLst>
          </p:cNvPr>
          <p:cNvSpPr/>
          <p:nvPr/>
        </p:nvSpPr>
        <p:spPr>
          <a:xfrm>
            <a:off x="3316016" y="3324221"/>
            <a:ext cx="1723676" cy="76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6" name="Connecteur droit avec flèche 35">
            <a:extLst>
              <a:ext uri="{FF2B5EF4-FFF2-40B4-BE49-F238E27FC236}">
                <a16:creationId xmlns:a16="http://schemas.microsoft.com/office/drawing/2014/main" id="{43514BB7-979A-660A-BB17-E693000D0AD3}"/>
              </a:ext>
            </a:extLst>
          </p:cNvPr>
          <p:cNvCxnSpPr>
            <a:cxnSpLocks/>
          </p:cNvCxnSpPr>
          <p:nvPr/>
        </p:nvCxnSpPr>
        <p:spPr>
          <a:xfrm>
            <a:off x="3578561" y="3621656"/>
            <a:ext cx="0" cy="802246"/>
          </a:xfrm>
          <a:prstGeom prst="straightConnector1">
            <a:avLst/>
          </a:prstGeom>
          <a:ln w="3175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89C5E388-1772-0B97-B16E-6C4A4C673C6C}"/>
              </a:ext>
            </a:extLst>
          </p:cNvPr>
          <p:cNvCxnSpPr>
            <a:cxnSpLocks/>
          </p:cNvCxnSpPr>
          <p:nvPr/>
        </p:nvCxnSpPr>
        <p:spPr>
          <a:xfrm>
            <a:off x="762000" y="3615303"/>
            <a:ext cx="4400383"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92690764-0DA7-E53D-BE6C-05ED25391975}"/>
              </a:ext>
            </a:extLst>
          </p:cNvPr>
          <p:cNvCxnSpPr>
            <a:cxnSpLocks/>
          </p:cNvCxnSpPr>
          <p:nvPr/>
        </p:nvCxnSpPr>
        <p:spPr>
          <a:xfrm>
            <a:off x="5107764" y="3615303"/>
            <a:ext cx="0" cy="1655197"/>
          </a:xfrm>
          <a:prstGeom prst="straightConnector1">
            <a:avLst/>
          </a:prstGeom>
          <a:ln w="3175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5992EA0C-C430-5EE0-2331-A7402F9DE04E}"/>
              </a:ext>
            </a:extLst>
          </p:cNvPr>
          <p:cNvSpPr txBox="1"/>
          <p:nvPr/>
        </p:nvSpPr>
        <p:spPr>
          <a:xfrm>
            <a:off x="3646611" y="3741080"/>
            <a:ext cx="843534" cy="369332"/>
          </a:xfrm>
          <a:prstGeom prst="rect">
            <a:avLst/>
          </a:prstGeom>
          <a:noFill/>
        </p:spPr>
        <p:txBody>
          <a:bodyPr wrap="square" rtlCol="0">
            <a:spAutoFit/>
          </a:bodyPr>
          <a:lstStyle/>
          <a:p>
            <a:r>
              <a:rPr lang="fr-FR">
                <a:solidFill>
                  <a:schemeClr val="accent5">
                    <a:lumMod val="75000"/>
                  </a:schemeClr>
                </a:solidFill>
              </a:rPr>
              <a:t>-40%</a:t>
            </a:r>
          </a:p>
        </p:txBody>
      </p:sp>
      <p:sp>
        <p:nvSpPr>
          <p:cNvPr id="39" name="ZoneTexte 38">
            <a:extLst>
              <a:ext uri="{FF2B5EF4-FFF2-40B4-BE49-F238E27FC236}">
                <a16:creationId xmlns:a16="http://schemas.microsoft.com/office/drawing/2014/main" id="{38DD431E-E0DD-6FE7-F43E-0B6BF1944D35}"/>
              </a:ext>
            </a:extLst>
          </p:cNvPr>
          <p:cNvSpPr txBox="1"/>
          <p:nvPr/>
        </p:nvSpPr>
        <p:spPr>
          <a:xfrm>
            <a:off x="5125970" y="3741080"/>
            <a:ext cx="862775" cy="369332"/>
          </a:xfrm>
          <a:prstGeom prst="rect">
            <a:avLst/>
          </a:prstGeom>
          <a:noFill/>
        </p:spPr>
        <p:txBody>
          <a:bodyPr wrap="square" rtlCol="0">
            <a:spAutoFit/>
          </a:bodyPr>
          <a:lstStyle/>
          <a:p>
            <a:r>
              <a:rPr lang="fr-FR">
                <a:solidFill>
                  <a:schemeClr val="accent5">
                    <a:lumMod val="75000"/>
                  </a:schemeClr>
                </a:solidFill>
              </a:rPr>
              <a:t> / 6</a:t>
            </a:r>
          </a:p>
        </p:txBody>
      </p:sp>
      <p:sp>
        <p:nvSpPr>
          <p:cNvPr id="46" name="ZoneTexte 45">
            <a:extLst>
              <a:ext uri="{FF2B5EF4-FFF2-40B4-BE49-F238E27FC236}">
                <a16:creationId xmlns:a16="http://schemas.microsoft.com/office/drawing/2014/main" id="{7F13F560-7F78-B8AE-4F9A-5B98DA903F51}"/>
              </a:ext>
            </a:extLst>
          </p:cNvPr>
          <p:cNvSpPr txBox="1"/>
          <p:nvPr/>
        </p:nvSpPr>
        <p:spPr>
          <a:xfrm>
            <a:off x="3171703" y="3272594"/>
            <a:ext cx="843534" cy="307777"/>
          </a:xfrm>
          <a:prstGeom prst="rect">
            <a:avLst/>
          </a:prstGeom>
          <a:noFill/>
        </p:spPr>
        <p:txBody>
          <a:bodyPr wrap="square" rtlCol="0">
            <a:spAutoFit/>
          </a:bodyPr>
          <a:lstStyle/>
          <a:p>
            <a:pPr algn="ctr"/>
            <a:r>
              <a:rPr lang="fr-FR" sz="1400">
                <a:solidFill>
                  <a:schemeClr val="accent5">
                    <a:lumMod val="75000"/>
                  </a:schemeClr>
                </a:solidFill>
              </a:rPr>
              <a:t>2030</a:t>
            </a:r>
          </a:p>
        </p:txBody>
      </p:sp>
      <p:sp>
        <p:nvSpPr>
          <p:cNvPr id="47" name="ZoneTexte 46">
            <a:extLst>
              <a:ext uri="{FF2B5EF4-FFF2-40B4-BE49-F238E27FC236}">
                <a16:creationId xmlns:a16="http://schemas.microsoft.com/office/drawing/2014/main" id="{CC3E7058-AD08-2B5B-3C74-B864D302D0C3}"/>
              </a:ext>
            </a:extLst>
          </p:cNvPr>
          <p:cNvSpPr txBox="1"/>
          <p:nvPr/>
        </p:nvSpPr>
        <p:spPr>
          <a:xfrm>
            <a:off x="4706895" y="3272594"/>
            <a:ext cx="843534" cy="307777"/>
          </a:xfrm>
          <a:prstGeom prst="rect">
            <a:avLst/>
          </a:prstGeom>
          <a:noFill/>
        </p:spPr>
        <p:txBody>
          <a:bodyPr wrap="square" rtlCol="0">
            <a:spAutoFit/>
          </a:bodyPr>
          <a:lstStyle/>
          <a:p>
            <a:pPr algn="ctr"/>
            <a:r>
              <a:rPr lang="fr-FR" sz="1400">
                <a:solidFill>
                  <a:schemeClr val="accent5">
                    <a:lumMod val="75000"/>
                  </a:schemeClr>
                </a:solidFill>
              </a:rPr>
              <a:t>2050</a:t>
            </a:r>
          </a:p>
        </p:txBody>
      </p:sp>
    </p:spTree>
    <p:extLst>
      <p:ext uri="{BB962C8B-B14F-4D97-AF65-F5344CB8AC3E}">
        <p14:creationId xmlns:p14="http://schemas.microsoft.com/office/powerpoint/2010/main" val="1046557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11942B1-C3E4-4FD2-9212-0DFE608D6D43}"/>
              </a:ext>
            </a:extLst>
          </p:cNvPr>
          <p:cNvSpPr>
            <a:spLocks noGrp="1"/>
          </p:cNvSpPr>
          <p:nvPr>
            <p:ph type="sldNum" sz="quarter" idx="12"/>
          </p:nvPr>
        </p:nvSpPr>
        <p:spPr/>
        <p:txBody>
          <a:bodyPr/>
          <a:lstStyle/>
          <a:p>
            <a:fld id="{07C99ADF-20A6-40EF-AAB9-F326D6E12C60}" type="slidenum">
              <a:rPr lang="fr-FR" smtClean="0"/>
              <a:t>30</a:t>
            </a:fld>
            <a:endParaRPr lang="fr-FR"/>
          </a:p>
        </p:txBody>
      </p:sp>
      <p:sp>
        <p:nvSpPr>
          <p:cNvPr id="14" name="Espace réservé du contenu 12">
            <a:extLst>
              <a:ext uri="{FF2B5EF4-FFF2-40B4-BE49-F238E27FC236}">
                <a16:creationId xmlns:a16="http://schemas.microsoft.com/office/drawing/2014/main" id="{35D91346-B015-4FF9-9139-9DB216F30E47}"/>
              </a:ext>
            </a:extLst>
          </p:cNvPr>
          <p:cNvSpPr>
            <a:spLocks noGrp="1"/>
          </p:cNvSpPr>
          <p:nvPr>
            <p:ph sz="quarter" idx="4"/>
          </p:nvPr>
        </p:nvSpPr>
        <p:spPr>
          <a:xfrm>
            <a:off x="463200" y="874041"/>
            <a:ext cx="11198917" cy="5020322"/>
          </a:xfrm>
        </p:spPr>
        <p:txBody>
          <a:bodyPr>
            <a:noAutofit/>
          </a:bodyPr>
          <a:lstStyle/>
          <a:p>
            <a:pPr lvl="0" algn="just" fontAlgn="ctr">
              <a:spcBef>
                <a:spcPts val="600"/>
              </a:spcBef>
              <a:spcAft>
                <a:spcPts val="600"/>
              </a:spcAft>
              <a:buSzPts val="1000"/>
              <a:tabLst>
                <a:tab pos="457200" algn="l"/>
              </a:tabLst>
            </a:pPr>
            <a:r>
              <a:rPr lang="fr-FR" sz="2400" b="1" dirty="0">
                <a:ea typeface="Times New Roman" panose="02020603050405020304" pitchFamily="18" charset="0"/>
                <a:cs typeface="Calibri" panose="020F0502020204030204" pitchFamily="34" charset="0"/>
              </a:rPr>
              <a:t>Au-delà de la contribution aux débats que ce rapport va alimenter, il met en exergue quelques éléments de fond :</a:t>
            </a:r>
            <a:r>
              <a:rPr lang="fr-FR" sz="2400" dirty="0">
                <a:ea typeface="Times New Roman" panose="02020603050405020304" pitchFamily="18" charset="0"/>
                <a:cs typeface="Calibri" panose="020F0502020204030204" pitchFamily="34" charset="0"/>
              </a:rPr>
              <a:t> </a:t>
            </a:r>
            <a:endParaRPr lang="fr-FR" sz="2400" dirty="0">
              <a:ea typeface="Calibri" panose="020F0502020204030204" pitchFamily="34" charset="0"/>
              <a:cs typeface="Times New Roman" panose="02020603050405020304" pitchFamily="18" charset="0"/>
            </a:endParaRPr>
          </a:p>
          <a:p>
            <a:pPr marL="342900" lvl="0" indent="-342900" algn="just" fontAlgn="ctr">
              <a:spcBef>
                <a:spcPts val="600"/>
              </a:spcBef>
              <a:spcAft>
                <a:spcPts val="600"/>
              </a:spcAft>
              <a:buSzPts val="1000"/>
              <a:buFont typeface="Symbol" panose="05050102010706020507" pitchFamily="18" charset="2"/>
              <a:buChar char=""/>
              <a:tabLst>
                <a:tab pos="457200" algn="l"/>
              </a:tabLst>
            </a:pPr>
            <a:r>
              <a:rPr lang="fr-FR" sz="2000" dirty="0">
                <a:ea typeface="Times New Roman" panose="02020603050405020304" pitchFamily="18" charset="0"/>
                <a:cs typeface="Calibri" panose="020F0502020204030204" pitchFamily="34" charset="0"/>
              </a:rPr>
              <a:t>Des </a:t>
            </a:r>
            <a:r>
              <a:rPr lang="fr-FR" sz="2800" b="1" dirty="0">
                <a:solidFill>
                  <a:srgbClr val="0070C0"/>
                </a:solidFill>
                <a:ea typeface="Times New Roman" panose="02020603050405020304" pitchFamily="18" charset="0"/>
                <a:cs typeface="Calibri" panose="020F0502020204030204" pitchFamily="34" charset="0"/>
              </a:rPr>
              <a:t>transformations profondes </a:t>
            </a:r>
            <a:r>
              <a:rPr lang="fr-FR" sz="2000" dirty="0">
                <a:ea typeface="Times New Roman" panose="02020603050405020304" pitchFamily="18" charset="0"/>
                <a:cs typeface="Calibri" panose="020F0502020204030204" pitchFamily="34" charset="0"/>
              </a:rPr>
              <a:t>sont nécessaires mais forcément difficiles ce qui nécessite de d’organiser la transition et de construire de nouveaux </a:t>
            </a:r>
            <a:r>
              <a:rPr lang="fr-FR" sz="2800" b="1" dirty="0">
                <a:solidFill>
                  <a:srgbClr val="0070C0"/>
                </a:solidFill>
                <a:cs typeface="Calibri" panose="020F0502020204030204" pitchFamily="34" charset="0"/>
              </a:rPr>
              <a:t>imaginaires positifs </a:t>
            </a:r>
            <a:r>
              <a:rPr lang="fr-FR" sz="2000" dirty="0">
                <a:ea typeface="Times New Roman" panose="02020603050405020304" pitchFamily="18" charset="0"/>
                <a:cs typeface="Calibri" panose="020F0502020204030204" pitchFamily="34" charset="0"/>
              </a:rPr>
              <a:t>;</a:t>
            </a:r>
            <a:endParaRPr lang="fr-FR" sz="2000" dirty="0">
              <a:ea typeface="Calibri" panose="020F0502020204030204" pitchFamily="34" charset="0"/>
              <a:cs typeface="Times New Roman" panose="02020603050405020304" pitchFamily="18" charset="0"/>
            </a:endParaRPr>
          </a:p>
          <a:p>
            <a:pPr marL="342900" indent="-342900" algn="just" fontAlgn="ctr">
              <a:spcBef>
                <a:spcPts val="600"/>
              </a:spcBef>
              <a:spcAft>
                <a:spcPts val="600"/>
              </a:spcAft>
              <a:buSzPts val="1000"/>
              <a:buFont typeface="Symbol" panose="05050102010706020507" pitchFamily="18" charset="2"/>
              <a:buChar char=""/>
              <a:tabLst>
                <a:tab pos="457200" algn="l"/>
              </a:tabLst>
            </a:pPr>
            <a:r>
              <a:rPr lang="fr-FR" sz="2000" dirty="0">
                <a:ea typeface="Calibri" panose="020F0502020204030204" pitchFamily="34" charset="0"/>
                <a:cs typeface="Calibri" panose="020F0502020204030204" pitchFamily="34" charset="0"/>
              </a:rPr>
              <a:t>Il faut </a:t>
            </a:r>
            <a:r>
              <a:rPr lang="fr-FR" sz="2800" b="1" dirty="0">
                <a:solidFill>
                  <a:srgbClr val="0070C0"/>
                </a:solidFill>
                <a:cs typeface="Calibri" panose="020F0502020204030204" pitchFamily="34" charset="0"/>
              </a:rPr>
              <a:t>décider collectivement et rapidement </a:t>
            </a:r>
            <a:r>
              <a:rPr lang="fr-FR" sz="2000" dirty="0">
                <a:ea typeface="Calibri" panose="020F0502020204030204" pitchFamily="34" charset="0"/>
                <a:cs typeface="Calibri" panose="020F0502020204030204" pitchFamily="34" charset="0"/>
              </a:rPr>
              <a:t>pour ne pas perdre de temps ;</a:t>
            </a:r>
          </a:p>
          <a:p>
            <a:pPr marL="342900" indent="-342900" algn="just" fontAlgn="ctr">
              <a:spcBef>
                <a:spcPts val="600"/>
              </a:spcBef>
              <a:spcAft>
                <a:spcPts val="600"/>
              </a:spcAft>
              <a:buSzPts val="1000"/>
              <a:buFont typeface="Symbol" panose="05050102010706020507" pitchFamily="18" charset="2"/>
              <a:buChar char=""/>
              <a:tabLst>
                <a:tab pos="457200" algn="l"/>
              </a:tabLst>
            </a:pPr>
            <a:r>
              <a:rPr lang="fr-FR" sz="2000" dirty="0">
                <a:ea typeface="Calibri" panose="020F0502020204030204" pitchFamily="34" charset="0"/>
                <a:cs typeface="Calibri" panose="020F0502020204030204" pitchFamily="34" charset="0"/>
              </a:rPr>
              <a:t>L’exercice est focalisé sur le climat, pour autant </a:t>
            </a:r>
            <a:r>
              <a:rPr lang="fr-FR" sz="2800" b="1" dirty="0">
                <a:solidFill>
                  <a:srgbClr val="0070C0"/>
                </a:solidFill>
                <a:cs typeface="Calibri" panose="020F0502020204030204" pitchFamily="34" charset="0"/>
              </a:rPr>
              <a:t>d’autres enjeux environnementaux </a:t>
            </a:r>
            <a:r>
              <a:rPr lang="fr-FR" sz="2000" dirty="0">
                <a:ea typeface="Calibri" panose="020F0502020204030204" pitchFamily="34" charset="0"/>
                <a:cs typeface="Calibri" panose="020F0502020204030204" pitchFamily="34" charset="0"/>
              </a:rPr>
              <a:t>sont à prendre en compte au même niveau : l’eau, la biodiversité, la qualité des sols et les ressources naturelles;</a:t>
            </a:r>
          </a:p>
          <a:p>
            <a:pPr marL="342900" indent="-342900" algn="just" fontAlgn="ctr">
              <a:spcBef>
                <a:spcPts val="600"/>
              </a:spcBef>
              <a:spcAft>
                <a:spcPts val="600"/>
              </a:spcAft>
              <a:buSzPts val="1000"/>
              <a:buFont typeface="Symbol" panose="05050102010706020507" pitchFamily="18" charset="2"/>
              <a:buChar char=""/>
              <a:tabLst>
                <a:tab pos="457200" algn="l"/>
              </a:tabLst>
            </a:pPr>
            <a:r>
              <a:rPr lang="fr-FR" sz="2000" dirty="0">
                <a:ea typeface="Calibri" panose="020F0502020204030204" pitchFamily="34" charset="0"/>
                <a:cs typeface="Calibri" panose="020F0502020204030204" pitchFamily="34" charset="0"/>
              </a:rPr>
              <a:t>Les dimensions </a:t>
            </a:r>
            <a:r>
              <a:rPr lang="fr-FR" sz="2800" b="1" dirty="0">
                <a:solidFill>
                  <a:srgbClr val="0070C0"/>
                </a:solidFill>
                <a:cs typeface="Calibri" panose="020F0502020204030204" pitchFamily="34" charset="0"/>
              </a:rPr>
              <a:t>sociale et d’équité </a:t>
            </a:r>
            <a:r>
              <a:rPr lang="fr-FR" sz="2000" dirty="0">
                <a:ea typeface="Calibri" panose="020F0502020204030204" pitchFamily="34" charset="0"/>
                <a:cs typeface="Calibri" panose="020F0502020204030204" pitchFamily="34" charset="0"/>
              </a:rPr>
              <a:t>sont les autres enjeux de premier ordre notamment la répartition de la richesse, les inégalités mais aussi le rôle et l’attractivité des territoires.</a:t>
            </a:r>
            <a:endParaRPr lang="fr-FR" sz="2000" dirty="0">
              <a:ea typeface="Calibri" panose="020F0502020204030204" pitchFamily="34" charset="0"/>
              <a:cs typeface="Times New Roman" panose="02020603050405020304" pitchFamily="18" charset="0"/>
            </a:endParaRPr>
          </a:p>
          <a:p>
            <a:pPr>
              <a:spcBef>
                <a:spcPts val="600"/>
              </a:spcBef>
              <a:spcAft>
                <a:spcPts val="600"/>
              </a:spcAft>
            </a:pPr>
            <a:endParaRPr lang="fr-FR" sz="2400" dirty="0"/>
          </a:p>
          <a:p>
            <a:pPr marL="285750" indent="-285750">
              <a:spcBef>
                <a:spcPts val="600"/>
              </a:spcBef>
              <a:spcAft>
                <a:spcPts val="600"/>
              </a:spcAft>
              <a:buFont typeface="Arial" panose="020B0604020202020204" pitchFamily="34" charset="0"/>
              <a:buChar char="•"/>
            </a:pPr>
            <a:endParaRPr lang="fr-FR" sz="2400" dirty="0"/>
          </a:p>
          <a:p>
            <a:pPr marL="285750" indent="-285750">
              <a:spcBef>
                <a:spcPts val="600"/>
              </a:spcBef>
              <a:spcAft>
                <a:spcPts val="600"/>
              </a:spcAft>
              <a:buFont typeface="Arial" panose="020B0604020202020204" pitchFamily="34" charset="0"/>
              <a:buChar char="•"/>
            </a:pPr>
            <a:endParaRPr lang="fr-FR" sz="2400" dirty="0"/>
          </a:p>
        </p:txBody>
      </p:sp>
      <p:pic>
        <p:nvPicPr>
          <p:cNvPr id="17" name="Image 16">
            <a:extLst>
              <a:ext uri="{FF2B5EF4-FFF2-40B4-BE49-F238E27FC236}">
                <a16:creationId xmlns:a16="http://schemas.microsoft.com/office/drawing/2014/main" id="{11D5B9C2-395F-2E4D-BE9F-58C12B2F0F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spTree>
    <p:extLst>
      <p:ext uri="{BB962C8B-B14F-4D97-AF65-F5344CB8AC3E}">
        <p14:creationId xmlns:p14="http://schemas.microsoft.com/office/powerpoint/2010/main" val="775554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54D1CC8B-CF6D-48F6-89B6-254B97BA439C}"/>
              </a:ext>
            </a:extLst>
          </p:cNvPr>
          <p:cNvSpPr>
            <a:spLocks noGrp="1"/>
          </p:cNvSpPr>
          <p:nvPr>
            <p:ph type="title"/>
          </p:nvPr>
        </p:nvSpPr>
        <p:spPr>
          <a:xfrm>
            <a:off x="401542" y="2766218"/>
            <a:ext cx="7009602" cy="1325563"/>
          </a:xfrm>
        </p:spPr>
        <p:txBody>
          <a:bodyPr/>
          <a:lstStyle/>
          <a:p>
            <a:r>
              <a:rPr lang="fr-FR" dirty="0"/>
              <a:t>4.  Enjeux liés à la territorialisation</a:t>
            </a:r>
          </a:p>
        </p:txBody>
      </p:sp>
      <p:sp>
        <p:nvSpPr>
          <p:cNvPr id="7" name="Espace réservé du numéro de diapositive 6">
            <a:extLst>
              <a:ext uri="{FF2B5EF4-FFF2-40B4-BE49-F238E27FC236}">
                <a16:creationId xmlns:a16="http://schemas.microsoft.com/office/drawing/2014/main" id="{ADE5BEAB-077C-4D2D-9843-019A16D1F6E2}"/>
              </a:ext>
            </a:extLst>
          </p:cNvPr>
          <p:cNvSpPr>
            <a:spLocks noGrp="1"/>
          </p:cNvSpPr>
          <p:nvPr>
            <p:ph type="sldNum" sz="quarter" idx="12"/>
          </p:nvPr>
        </p:nvSpPr>
        <p:spPr/>
        <p:txBody>
          <a:bodyPr/>
          <a:lstStyle/>
          <a:p>
            <a:fld id="{07C99ADF-20A6-40EF-AAB9-F326D6E12C60}" type="slidenum">
              <a:rPr lang="fr-FR" smtClean="0"/>
              <a:t>31</a:t>
            </a:fld>
            <a:endParaRPr lang="fr-FR"/>
          </a:p>
        </p:txBody>
      </p:sp>
      <p:pic>
        <p:nvPicPr>
          <p:cNvPr id="23" name="Image 22">
            <a:extLst>
              <a:ext uri="{FF2B5EF4-FFF2-40B4-BE49-F238E27FC236}">
                <a16:creationId xmlns:a16="http://schemas.microsoft.com/office/drawing/2014/main" id="{5E274031-F1D0-D34E-9070-D9A06FCFD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pic>
        <p:nvPicPr>
          <p:cNvPr id="3" name="Image 2" descr="Une image contenant oiseau, perroquet&#10;&#10;Description générée automatiquement">
            <a:extLst>
              <a:ext uri="{FF2B5EF4-FFF2-40B4-BE49-F238E27FC236}">
                <a16:creationId xmlns:a16="http://schemas.microsoft.com/office/drawing/2014/main" id="{48F30BEB-DF16-874F-9BDF-BBFA023A27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10040"/>
          <a:stretch/>
        </p:blipFill>
        <p:spPr>
          <a:xfrm>
            <a:off x="7411144" y="1530349"/>
            <a:ext cx="4752000" cy="4727576"/>
          </a:xfrm>
          <a:prstGeom prst="rect">
            <a:avLst/>
          </a:prstGeom>
        </p:spPr>
      </p:pic>
    </p:spTree>
    <p:extLst>
      <p:ext uri="{BB962C8B-B14F-4D97-AF65-F5344CB8AC3E}">
        <p14:creationId xmlns:p14="http://schemas.microsoft.com/office/powerpoint/2010/main" val="4193830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5">
            <a:extLst>
              <a:ext uri="{FF2B5EF4-FFF2-40B4-BE49-F238E27FC236}">
                <a16:creationId xmlns:a16="http://schemas.microsoft.com/office/drawing/2014/main" id="{D0E626A8-261A-812D-32CD-A0E8C10E6420}"/>
              </a:ext>
            </a:extLst>
          </p:cNvPr>
          <p:cNvPicPr>
            <a:picLocks noGrp="1" noChangeAspect="1"/>
          </p:cNvPicPr>
          <p:nvPr>
            <p:ph sz="quarter" idx="4"/>
          </p:nvPr>
        </p:nvPicPr>
        <p:blipFill>
          <a:blip r:embed="rId2"/>
          <a:stretch>
            <a:fillRect/>
          </a:stretch>
        </p:blipFill>
        <p:spPr>
          <a:xfrm>
            <a:off x="2489024" y="122413"/>
            <a:ext cx="9407069" cy="5224700"/>
          </a:xfrm>
        </p:spPr>
      </p:pic>
      <p:sp>
        <p:nvSpPr>
          <p:cNvPr id="5" name="Espace réservé du numéro de diapositive 4">
            <a:extLst>
              <a:ext uri="{FF2B5EF4-FFF2-40B4-BE49-F238E27FC236}">
                <a16:creationId xmlns:a16="http://schemas.microsoft.com/office/drawing/2014/main" id="{928B64C5-B52B-0DBE-6C50-8B56E8B4759C}"/>
              </a:ext>
            </a:extLst>
          </p:cNvPr>
          <p:cNvSpPr>
            <a:spLocks noGrp="1"/>
          </p:cNvSpPr>
          <p:nvPr>
            <p:ph type="sldNum" sz="quarter" idx="12"/>
          </p:nvPr>
        </p:nvSpPr>
        <p:spPr>
          <a:xfrm>
            <a:off x="9550400" y="6370462"/>
            <a:ext cx="714828" cy="365125"/>
          </a:xfrm>
        </p:spPr>
        <p:txBody>
          <a:bodyPr anchor="ctr">
            <a:normAutofit/>
          </a:bodyPr>
          <a:lstStyle/>
          <a:p>
            <a:pPr>
              <a:spcAft>
                <a:spcPts val="600"/>
              </a:spcAft>
            </a:pPr>
            <a:fld id="{07C99ADF-20A6-40EF-AAB9-F326D6E12C60}" type="slidenum">
              <a:rPr lang="fr-FR" smtClean="0"/>
              <a:pPr>
                <a:spcAft>
                  <a:spcPts val="600"/>
                </a:spcAft>
              </a:pPr>
              <a:t>32</a:t>
            </a:fld>
            <a:endParaRPr lang="fr-FR"/>
          </a:p>
        </p:txBody>
      </p:sp>
      <p:sp>
        <p:nvSpPr>
          <p:cNvPr id="2" name="Espace réservé du pied de page 8">
            <a:extLst>
              <a:ext uri="{FF2B5EF4-FFF2-40B4-BE49-F238E27FC236}">
                <a16:creationId xmlns:a16="http://schemas.microsoft.com/office/drawing/2014/main" id="{7AC064C5-53BC-0E47-2575-C76A5C2AB090}"/>
              </a:ext>
            </a:extLst>
          </p:cNvPr>
          <p:cNvSpPr txBox="1">
            <a:spLocks/>
          </p:cNvSpPr>
          <p:nvPr/>
        </p:nvSpPr>
        <p:spPr>
          <a:xfrm>
            <a:off x="401541" y="6370462"/>
            <a:ext cx="5806311" cy="365125"/>
          </a:xfrm>
          <a:prstGeom prst="rect">
            <a:avLst/>
          </a:prstGeom>
        </p:spPr>
        <p:txBody>
          <a:bodyPr vert="horz" lIns="91440" tIns="45720" rIns="91440" bIns="45720" rtlCol="0" anchor="ctr"/>
          <a:lstStyle>
            <a:defPPr>
              <a:defRPr lang="fr-FR"/>
            </a:defPPr>
            <a:lvl1pPr marL="0" algn="l"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Etude trajectoires bas-carbone et cadre d'analyse associé pour les collectivités</a:t>
            </a:r>
          </a:p>
        </p:txBody>
      </p:sp>
      <p:pic>
        <p:nvPicPr>
          <p:cNvPr id="6" name="Image 5">
            <a:extLst>
              <a:ext uri="{FF2B5EF4-FFF2-40B4-BE49-F238E27FC236}">
                <a16:creationId xmlns:a16="http://schemas.microsoft.com/office/drawing/2014/main" id="{1A636F0D-15CF-4DAB-50F0-F57CE73030E0}"/>
              </a:ext>
            </a:extLst>
          </p:cNvPr>
          <p:cNvPicPr>
            <a:picLocks noChangeAspect="1"/>
          </p:cNvPicPr>
          <p:nvPr/>
        </p:nvPicPr>
        <p:blipFill>
          <a:blip r:embed="rId3"/>
          <a:stretch>
            <a:fillRect/>
          </a:stretch>
        </p:blipFill>
        <p:spPr>
          <a:xfrm>
            <a:off x="1243001" y="143432"/>
            <a:ext cx="533400" cy="609600"/>
          </a:xfrm>
          <a:prstGeom prst="rect">
            <a:avLst/>
          </a:prstGeom>
        </p:spPr>
      </p:pic>
      <p:sp>
        <p:nvSpPr>
          <p:cNvPr id="8" name="ZoneTexte 7">
            <a:extLst>
              <a:ext uri="{FF2B5EF4-FFF2-40B4-BE49-F238E27FC236}">
                <a16:creationId xmlns:a16="http://schemas.microsoft.com/office/drawing/2014/main" id="{A44C11B8-EAC1-A75E-CD1E-1C758A1D6A69}"/>
              </a:ext>
            </a:extLst>
          </p:cNvPr>
          <p:cNvSpPr txBox="1"/>
          <p:nvPr/>
        </p:nvSpPr>
        <p:spPr>
          <a:xfrm>
            <a:off x="2228976" y="5112230"/>
            <a:ext cx="9927167" cy="1200329"/>
          </a:xfrm>
          <a:prstGeom prst="rect">
            <a:avLst/>
          </a:prstGeom>
          <a:noFill/>
        </p:spPr>
        <p:txBody>
          <a:bodyPr wrap="square">
            <a:spAutoFit/>
          </a:bodyPr>
          <a:lstStyle/>
          <a:p>
            <a:r>
              <a:rPr lang="fr-FR" sz="1600" dirty="0"/>
              <a:t>Les </a:t>
            </a:r>
            <a:r>
              <a:rPr lang="fr-FR" sz="1600" b="1" dirty="0"/>
              <a:t>critères de territorialisation </a:t>
            </a:r>
            <a:r>
              <a:rPr lang="fr-FR" sz="1600" dirty="0"/>
              <a:t>pour la construction des </a:t>
            </a:r>
            <a:r>
              <a:rPr lang="fr-FR" sz="1600" b="1" dirty="0"/>
              <a:t>trajectoires régionales de référence :</a:t>
            </a:r>
            <a:endParaRPr lang="fr-FR" sz="1600" dirty="0"/>
          </a:p>
          <a:p>
            <a:pPr marL="285750" indent="-285750">
              <a:buFont typeface="Arial" panose="020B0604020202020204" pitchFamily="34" charset="0"/>
              <a:buChar char="•"/>
            </a:pPr>
            <a:r>
              <a:rPr lang="fr-FR" sz="1400" dirty="0"/>
              <a:t>Emissions construites à partir de 3 points de passage (2020, 2030 et 2050)</a:t>
            </a:r>
          </a:p>
          <a:p>
            <a:pPr marL="285750" indent="-285750">
              <a:buFont typeface="Arial" panose="020B0604020202020204" pitchFamily="34" charset="0"/>
              <a:buChar char="•"/>
            </a:pPr>
            <a:r>
              <a:rPr lang="fr-FR" sz="1400" dirty="0"/>
              <a:t>Utilisation de la valeur cible de la SNBC2 (4,4 t</a:t>
            </a:r>
            <a:r>
              <a:rPr lang="fr-FR" sz="1400" baseline="-25000" dirty="0"/>
              <a:t>eq</a:t>
            </a:r>
            <a:r>
              <a:rPr lang="fr-FR" sz="1400" dirty="0"/>
              <a:t>CO</a:t>
            </a:r>
            <a:r>
              <a:rPr lang="fr-FR" sz="1400" baseline="-25000" dirty="0"/>
              <a:t>2</a:t>
            </a:r>
            <a:r>
              <a:rPr lang="fr-FR" sz="1400" dirty="0"/>
              <a:t>/</a:t>
            </a:r>
            <a:r>
              <a:rPr lang="fr-FR" sz="1400" dirty="0" err="1"/>
              <a:t>hab</a:t>
            </a:r>
            <a:r>
              <a:rPr lang="fr-FR" sz="1400" dirty="0"/>
              <a:t> pour 2030 et 1,1 t</a:t>
            </a:r>
            <a:r>
              <a:rPr lang="fr-FR" sz="1400" baseline="-25000" dirty="0"/>
              <a:t>eq</a:t>
            </a:r>
            <a:r>
              <a:rPr lang="fr-FR" sz="1400" dirty="0"/>
              <a:t>CO</a:t>
            </a:r>
            <a:r>
              <a:rPr lang="fr-FR" sz="1400" baseline="-25000" dirty="0"/>
              <a:t>2</a:t>
            </a:r>
            <a:r>
              <a:rPr lang="fr-FR" sz="1400" dirty="0"/>
              <a:t>/</a:t>
            </a:r>
            <a:r>
              <a:rPr lang="fr-FR" sz="1400" dirty="0" err="1"/>
              <a:t>hab</a:t>
            </a:r>
            <a:r>
              <a:rPr lang="fr-FR" sz="1400" dirty="0"/>
              <a:t> pour 2050)</a:t>
            </a:r>
          </a:p>
          <a:p>
            <a:pPr marL="285750" indent="-285750">
              <a:buFont typeface="Arial" panose="020B0604020202020204" pitchFamily="34" charset="0"/>
              <a:buChar char="•"/>
            </a:pPr>
            <a:r>
              <a:rPr lang="fr-FR" sz="1400" dirty="0"/>
              <a:t>Ces valeurs cibles sont ramenées à l’échelle régionale à partir des données relatives aux </a:t>
            </a:r>
            <a:r>
              <a:rPr lang="fr-FR" sz="1400" b="1" dirty="0"/>
              <a:t>évolutions de population régionales jusqu’à 2050 </a:t>
            </a:r>
            <a:r>
              <a:rPr lang="fr-FR" sz="1400" dirty="0"/>
              <a:t>issues de l’</a:t>
            </a:r>
            <a:r>
              <a:rPr lang="fr-FR" sz="1400" b="1" dirty="0"/>
              <a:t>INSEE</a:t>
            </a:r>
            <a:r>
              <a:rPr lang="fr-FR" sz="1400" dirty="0"/>
              <a:t>.</a:t>
            </a:r>
          </a:p>
        </p:txBody>
      </p:sp>
      <p:sp>
        <p:nvSpPr>
          <p:cNvPr id="10" name="ZoneTexte 9">
            <a:extLst>
              <a:ext uri="{FF2B5EF4-FFF2-40B4-BE49-F238E27FC236}">
                <a16:creationId xmlns:a16="http://schemas.microsoft.com/office/drawing/2014/main" id="{63B8A84A-0079-2C87-0AF7-521E31CE5A37}"/>
              </a:ext>
            </a:extLst>
          </p:cNvPr>
          <p:cNvSpPr txBox="1"/>
          <p:nvPr/>
        </p:nvSpPr>
        <p:spPr>
          <a:xfrm>
            <a:off x="10219146" y="1530326"/>
            <a:ext cx="1809057" cy="430887"/>
          </a:xfrm>
          <a:prstGeom prst="rect">
            <a:avLst/>
          </a:prstGeom>
          <a:noFill/>
        </p:spPr>
        <p:txBody>
          <a:bodyPr wrap="square">
            <a:spAutoFit/>
          </a:bodyPr>
          <a:lstStyle/>
          <a:p>
            <a:r>
              <a:rPr lang="fr-FR" sz="1050" dirty="0">
                <a:solidFill>
                  <a:schemeClr val="bg1">
                    <a:lumMod val="50000"/>
                  </a:schemeClr>
                </a:solidFill>
              </a:rPr>
              <a:t>= somme des trajectoires régionales de référence </a:t>
            </a:r>
          </a:p>
        </p:txBody>
      </p:sp>
      <p:pic>
        <p:nvPicPr>
          <p:cNvPr id="3" name="Picture 2">
            <a:extLst>
              <a:ext uri="{FF2B5EF4-FFF2-40B4-BE49-F238E27FC236}">
                <a16:creationId xmlns:a16="http://schemas.microsoft.com/office/drawing/2014/main" id="{81024D3F-6939-EE37-FB77-BCF9CDCB29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944" r="14055" b="9333"/>
          <a:stretch/>
        </p:blipFill>
        <p:spPr bwMode="auto">
          <a:xfrm>
            <a:off x="56325" y="122413"/>
            <a:ext cx="2302675" cy="311605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5C2F3439-51C9-EA8E-4628-F6BFBC3A004A}"/>
              </a:ext>
            </a:extLst>
          </p:cNvPr>
          <p:cNvSpPr txBox="1"/>
          <p:nvPr/>
        </p:nvSpPr>
        <p:spPr>
          <a:xfrm>
            <a:off x="165053" y="3511792"/>
            <a:ext cx="1998911" cy="1600438"/>
          </a:xfrm>
          <a:prstGeom prst="rect">
            <a:avLst/>
          </a:prstGeom>
          <a:noFill/>
        </p:spPr>
        <p:txBody>
          <a:bodyPr wrap="square">
            <a:spAutoFit/>
          </a:bodyPr>
          <a:lstStyle/>
          <a:p>
            <a:pPr marL="177800" indent="-177800">
              <a:spcAft>
                <a:spcPts val="1200"/>
              </a:spcAft>
              <a:buFont typeface="Arial" panose="020B0604020202020204" pitchFamily="34" charset="0"/>
              <a:buChar char="•"/>
            </a:pPr>
            <a:r>
              <a:rPr lang="fr-FR" sz="1200" dirty="0">
                <a:solidFill>
                  <a:schemeClr val="accent1"/>
                </a:solidFill>
                <a:latin typeface="Arial"/>
                <a:cs typeface="Arial"/>
                <a:hlinkClick r:id="rId5">
                  <a:extLst>
                    <a:ext uri="{A12FA001-AC4F-418D-AE19-62706E023703}">
                      <ahyp:hlinkClr xmlns:ahyp="http://schemas.microsoft.com/office/drawing/2018/hyperlinkcolor" val="tx"/>
                    </a:ext>
                  </a:extLst>
                </a:hlinkClick>
              </a:rPr>
              <a:t>https://librairie.ademe.fr/changement-climatique-et-energie/5105-demarche-d-analyse-des-trajectoires-climat-regionales.html</a:t>
            </a:r>
            <a:endParaRPr lang="fr-FR" sz="1200" dirty="0">
              <a:solidFill>
                <a:schemeClr val="accent1"/>
              </a:solidFill>
              <a:latin typeface="Arial"/>
              <a:cs typeface="Arial"/>
            </a:endParaRPr>
          </a:p>
          <a:p>
            <a:pPr marL="177800" indent="-177800">
              <a:spcAft>
                <a:spcPts val="1200"/>
              </a:spcAft>
              <a:buFont typeface="Arial" panose="020B0604020202020204" pitchFamily="34" charset="0"/>
              <a:buChar char="•"/>
            </a:pPr>
            <a:endParaRPr lang="fr-FR" sz="1600" dirty="0"/>
          </a:p>
        </p:txBody>
      </p:sp>
    </p:spTree>
    <p:extLst>
      <p:ext uri="{BB962C8B-B14F-4D97-AF65-F5344CB8AC3E}">
        <p14:creationId xmlns:p14="http://schemas.microsoft.com/office/powerpoint/2010/main" val="3711349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11942B1-C3E4-4FD2-9212-0DFE608D6D43}"/>
              </a:ext>
            </a:extLst>
          </p:cNvPr>
          <p:cNvSpPr>
            <a:spLocks noGrp="1"/>
          </p:cNvSpPr>
          <p:nvPr>
            <p:ph type="sldNum" sz="quarter" idx="12"/>
          </p:nvPr>
        </p:nvSpPr>
        <p:spPr>
          <a:xfrm>
            <a:off x="8096263" y="6397331"/>
            <a:ext cx="714828" cy="365125"/>
          </a:xfrm>
        </p:spPr>
        <p:txBody>
          <a:bodyPr/>
          <a:lstStyle/>
          <a:p>
            <a:fld id="{07C99ADF-20A6-40EF-AAB9-F326D6E12C60}" type="slidenum">
              <a:rPr lang="fr-FR" smtClean="0"/>
              <a:t>33</a:t>
            </a:fld>
            <a:endParaRPr lang="fr-FR"/>
          </a:p>
        </p:txBody>
      </p:sp>
      <p:sp>
        <p:nvSpPr>
          <p:cNvPr id="14" name="Espace réservé du contenu 12">
            <a:extLst>
              <a:ext uri="{FF2B5EF4-FFF2-40B4-BE49-F238E27FC236}">
                <a16:creationId xmlns:a16="http://schemas.microsoft.com/office/drawing/2014/main" id="{35D91346-B015-4FF9-9139-9DB216F30E47}"/>
              </a:ext>
            </a:extLst>
          </p:cNvPr>
          <p:cNvSpPr>
            <a:spLocks noGrp="1"/>
          </p:cNvSpPr>
          <p:nvPr>
            <p:ph sz="quarter" idx="4"/>
          </p:nvPr>
        </p:nvSpPr>
        <p:spPr>
          <a:xfrm>
            <a:off x="463200" y="784315"/>
            <a:ext cx="11121996" cy="723701"/>
          </a:xfrm>
        </p:spPr>
        <p:txBody>
          <a:bodyPr>
            <a:noAutofit/>
          </a:bodyPr>
          <a:lstStyle/>
          <a:p>
            <a:pPr algn="just" fontAlgn="ctr">
              <a:spcBef>
                <a:spcPts val="600"/>
              </a:spcBef>
              <a:spcAft>
                <a:spcPts val="600"/>
              </a:spcAft>
              <a:buSzPts val="1000"/>
              <a:tabLst>
                <a:tab pos="457200" algn="l"/>
              </a:tabLst>
            </a:pPr>
            <a:r>
              <a:rPr lang="fr-FR" sz="2000" b="1" i="1" dirty="0">
                <a:solidFill>
                  <a:schemeClr val="bg1">
                    <a:lumMod val="50000"/>
                  </a:schemeClr>
                </a:solidFill>
                <a:ea typeface="Calibri" panose="020F0502020204030204" pitchFamily="34" charset="0"/>
                <a:cs typeface="Calibri" panose="020F0502020204030204" pitchFamily="34" charset="0"/>
              </a:rPr>
              <a:t>Un positionnement des capacités </a:t>
            </a:r>
            <a:r>
              <a:rPr lang="fr-FR" sz="2000" b="1" i="1" dirty="0" err="1">
                <a:solidFill>
                  <a:schemeClr val="bg1">
                    <a:lumMod val="50000"/>
                  </a:schemeClr>
                </a:solidFill>
                <a:ea typeface="Calibri" panose="020F0502020204030204" pitchFamily="34" charset="0"/>
                <a:cs typeface="Calibri" panose="020F0502020204030204" pitchFamily="34" charset="0"/>
              </a:rPr>
              <a:t>EnR</a:t>
            </a:r>
            <a:r>
              <a:rPr lang="fr-FR" sz="2000" b="1" i="1" dirty="0">
                <a:solidFill>
                  <a:schemeClr val="bg1">
                    <a:lumMod val="50000"/>
                  </a:schemeClr>
                </a:solidFill>
                <a:ea typeface="Calibri" panose="020F0502020204030204" pitchFamily="34" charset="0"/>
                <a:cs typeface="Calibri" panose="020F0502020204030204" pitchFamily="34" charset="0"/>
              </a:rPr>
              <a:t> basé uniquement sur le LCOE conduit à une plus forte concentration des capacités installées, avec des impacts économiques</a:t>
            </a:r>
            <a:endParaRPr lang="fr-FR" sz="2000" i="1" dirty="0">
              <a:solidFill>
                <a:schemeClr val="bg1">
                  <a:lumMod val="50000"/>
                </a:schemeClr>
              </a:solidFill>
            </a:endParaRPr>
          </a:p>
          <a:p>
            <a:pPr marL="285750" indent="-285750">
              <a:lnSpc>
                <a:spcPct val="150000"/>
              </a:lnSpc>
              <a:spcBef>
                <a:spcPts val="600"/>
              </a:spcBef>
              <a:spcAft>
                <a:spcPts val="600"/>
              </a:spcAft>
              <a:buFont typeface="Arial" panose="020B0604020202020204" pitchFamily="34" charset="0"/>
              <a:buChar char="•"/>
            </a:pPr>
            <a:endParaRPr lang="fr-FR" sz="2000" dirty="0"/>
          </a:p>
          <a:p>
            <a:pPr marL="285750" indent="-285750">
              <a:lnSpc>
                <a:spcPct val="150000"/>
              </a:lnSpc>
              <a:spcBef>
                <a:spcPts val="600"/>
              </a:spcBef>
              <a:spcAft>
                <a:spcPts val="600"/>
              </a:spcAft>
              <a:buFont typeface="Arial" panose="020B0604020202020204" pitchFamily="34" charset="0"/>
              <a:buChar char="•"/>
            </a:pPr>
            <a:endParaRPr lang="fr-FR" sz="2000" dirty="0"/>
          </a:p>
        </p:txBody>
      </p:sp>
      <p:pic>
        <p:nvPicPr>
          <p:cNvPr id="17" name="Image 16">
            <a:extLst>
              <a:ext uri="{FF2B5EF4-FFF2-40B4-BE49-F238E27FC236}">
                <a16:creationId xmlns:a16="http://schemas.microsoft.com/office/drawing/2014/main" id="{11D5B9C2-395F-2E4D-BE9F-58C12B2F0F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7853" y="6370461"/>
            <a:ext cx="314575" cy="365125"/>
          </a:xfrm>
          <a:prstGeom prst="rect">
            <a:avLst/>
          </a:prstGeom>
        </p:spPr>
      </p:pic>
      <p:pic>
        <p:nvPicPr>
          <p:cNvPr id="5" name="Image 4"/>
          <p:cNvPicPr>
            <a:picLocks noChangeAspect="1"/>
          </p:cNvPicPr>
          <p:nvPr/>
        </p:nvPicPr>
        <p:blipFill>
          <a:blip r:embed="rId4"/>
          <a:stretch>
            <a:fillRect/>
          </a:stretch>
        </p:blipFill>
        <p:spPr>
          <a:xfrm>
            <a:off x="620487" y="2050461"/>
            <a:ext cx="4705558" cy="4320000"/>
          </a:xfrm>
          <a:prstGeom prst="rect">
            <a:avLst/>
          </a:prstGeom>
        </p:spPr>
      </p:pic>
      <p:cxnSp>
        <p:nvCxnSpPr>
          <p:cNvPr id="10" name="Connecteur droit 9"/>
          <p:cNvCxnSpPr/>
          <p:nvPr/>
        </p:nvCxnSpPr>
        <p:spPr>
          <a:xfrm>
            <a:off x="5205000" y="2067347"/>
            <a:ext cx="25400" cy="4021284"/>
          </a:xfrm>
          <a:prstGeom prst="line">
            <a:avLst/>
          </a:prstGeom>
          <a:ln w="190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337582" y="6428343"/>
            <a:ext cx="254000" cy="254000"/>
          </a:xfrm>
          <a:prstGeom prst="rect">
            <a:avLst/>
          </a:prstGeom>
          <a:solidFill>
            <a:srgbClr val="76B1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3875453" y="6426559"/>
            <a:ext cx="254000" cy="25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1756682" y="6352143"/>
            <a:ext cx="1447800" cy="369332"/>
          </a:xfrm>
          <a:prstGeom prst="rect">
            <a:avLst/>
          </a:prstGeom>
          <a:noFill/>
        </p:spPr>
        <p:txBody>
          <a:bodyPr wrap="square" rtlCol="0">
            <a:spAutoFit/>
          </a:bodyPr>
          <a:lstStyle/>
          <a:p>
            <a:r>
              <a:rPr lang="fr-FR" dirty="0"/>
              <a:t>Eolien</a:t>
            </a:r>
          </a:p>
        </p:txBody>
      </p:sp>
      <p:sp>
        <p:nvSpPr>
          <p:cNvPr id="18" name="ZoneTexte 17"/>
          <p:cNvSpPr txBox="1"/>
          <p:nvPr/>
        </p:nvSpPr>
        <p:spPr>
          <a:xfrm>
            <a:off x="4307253" y="6348378"/>
            <a:ext cx="1447800" cy="369332"/>
          </a:xfrm>
          <a:prstGeom prst="rect">
            <a:avLst/>
          </a:prstGeom>
          <a:noFill/>
        </p:spPr>
        <p:txBody>
          <a:bodyPr wrap="square" rtlCol="0">
            <a:spAutoFit/>
          </a:bodyPr>
          <a:lstStyle/>
          <a:p>
            <a:r>
              <a:rPr lang="fr-FR" dirty="0"/>
              <a:t>PV</a:t>
            </a:r>
          </a:p>
        </p:txBody>
      </p:sp>
      <p:sp>
        <p:nvSpPr>
          <p:cNvPr id="20" name="ZoneTexte 19"/>
          <p:cNvSpPr txBox="1"/>
          <p:nvPr/>
        </p:nvSpPr>
        <p:spPr>
          <a:xfrm>
            <a:off x="-2469185" y="1482572"/>
            <a:ext cx="10884902" cy="584775"/>
          </a:xfrm>
          <a:prstGeom prst="rect">
            <a:avLst/>
          </a:prstGeom>
          <a:noFill/>
        </p:spPr>
        <p:txBody>
          <a:bodyPr wrap="square" rtlCol="0">
            <a:spAutoFit/>
          </a:bodyPr>
          <a:lstStyle/>
          <a:p>
            <a:pPr algn="ctr"/>
            <a:r>
              <a:rPr lang="fr-FR" sz="1600" b="1" dirty="0">
                <a:solidFill>
                  <a:schemeClr val="accent1">
                    <a:lumMod val="75000"/>
                  </a:schemeClr>
                </a:solidFill>
              </a:rPr>
              <a:t>Répartition régionale des capacités installées (GW)</a:t>
            </a:r>
          </a:p>
          <a:p>
            <a:pPr algn="ctr"/>
            <a:r>
              <a:rPr lang="fr-FR" sz="1600" b="1" dirty="0">
                <a:solidFill>
                  <a:schemeClr val="accent1">
                    <a:lumMod val="75000"/>
                  </a:schemeClr>
                </a:solidFill>
              </a:rPr>
              <a:t> éoliennes et PV en 2050 dans S3 </a:t>
            </a:r>
            <a:r>
              <a:rPr lang="fr-FR" sz="1600" b="1" dirty="0" err="1">
                <a:solidFill>
                  <a:schemeClr val="accent1">
                    <a:lumMod val="75000"/>
                  </a:schemeClr>
                </a:solidFill>
              </a:rPr>
              <a:t>EnR</a:t>
            </a:r>
            <a:r>
              <a:rPr lang="fr-FR" sz="1600" b="1" dirty="0">
                <a:solidFill>
                  <a:schemeClr val="accent1">
                    <a:lumMod val="75000"/>
                  </a:schemeClr>
                </a:solidFill>
              </a:rPr>
              <a:t> Offshore</a:t>
            </a:r>
          </a:p>
        </p:txBody>
      </p:sp>
      <p:pic>
        <p:nvPicPr>
          <p:cNvPr id="2" name="Image 1">
            <a:extLst>
              <a:ext uri="{FF2B5EF4-FFF2-40B4-BE49-F238E27FC236}">
                <a16:creationId xmlns:a16="http://schemas.microsoft.com/office/drawing/2014/main" id="{9ADF5D70-3A71-DD18-E94C-CF07918CE987}"/>
              </a:ext>
            </a:extLst>
          </p:cNvPr>
          <p:cNvPicPr>
            <a:picLocks noChangeAspect="1"/>
          </p:cNvPicPr>
          <p:nvPr/>
        </p:nvPicPr>
        <p:blipFill rotWithShape="1">
          <a:blip r:embed="rId5"/>
          <a:srcRect l="53041"/>
          <a:stretch/>
        </p:blipFill>
        <p:spPr>
          <a:xfrm>
            <a:off x="5612639" y="3769562"/>
            <a:ext cx="2994027" cy="2958663"/>
          </a:xfrm>
          <a:prstGeom prst="rect">
            <a:avLst/>
          </a:prstGeom>
        </p:spPr>
      </p:pic>
      <p:pic>
        <p:nvPicPr>
          <p:cNvPr id="3" name="Image 2">
            <a:extLst>
              <a:ext uri="{FF2B5EF4-FFF2-40B4-BE49-F238E27FC236}">
                <a16:creationId xmlns:a16="http://schemas.microsoft.com/office/drawing/2014/main" id="{23716894-1105-B4E5-A500-F48A7B1B7BE8}"/>
              </a:ext>
            </a:extLst>
          </p:cNvPr>
          <p:cNvPicPr>
            <a:picLocks noChangeAspect="1"/>
          </p:cNvPicPr>
          <p:nvPr/>
        </p:nvPicPr>
        <p:blipFill rotWithShape="1">
          <a:blip r:embed="rId6"/>
          <a:srcRect t="50254"/>
          <a:stretch/>
        </p:blipFill>
        <p:spPr>
          <a:xfrm>
            <a:off x="8610146" y="3769561"/>
            <a:ext cx="3581854" cy="2958663"/>
          </a:xfrm>
          <a:prstGeom prst="rect">
            <a:avLst/>
          </a:prstGeom>
        </p:spPr>
      </p:pic>
      <p:sp>
        <p:nvSpPr>
          <p:cNvPr id="4" name="ZoneTexte 3">
            <a:extLst>
              <a:ext uri="{FF2B5EF4-FFF2-40B4-BE49-F238E27FC236}">
                <a16:creationId xmlns:a16="http://schemas.microsoft.com/office/drawing/2014/main" id="{11F99B6D-41F1-06B5-352B-7D5C565C480D}"/>
              </a:ext>
            </a:extLst>
          </p:cNvPr>
          <p:cNvSpPr txBox="1"/>
          <p:nvPr/>
        </p:nvSpPr>
        <p:spPr>
          <a:xfrm>
            <a:off x="8939305" y="2905402"/>
            <a:ext cx="2522908" cy="584775"/>
          </a:xfrm>
          <a:prstGeom prst="rect">
            <a:avLst/>
          </a:prstGeom>
          <a:noFill/>
        </p:spPr>
        <p:txBody>
          <a:bodyPr wrap="square" rtlCol="0">
            <a:spAutoFit/>
          </a:bodyPr>
          <a:lstStyle/>
          <a:p>
            <a:pPr algn="ctr"/>
            <a:r>
              <a:rPr lang="fr-FR" sz="1600" b="1" dirty="0">
                <a:solidFill>
                  <a:schemeClr val="accent1">
                    <a:lumMod val="75000"/>
                  </a:schemeClr>
                </a:solidFill>
              </a:rPr>
              <a:t>Besoin en réseau supplémentaire en 2050</a:t>
            </a:r>
          </a:p>
        </p:txBody>
      </p:sp>
      <p:cxnSp>
        <p:nvCxnSpPr>
          <p:cNvPr id="8" name="Connecteur droit 7">
            <a:extLst>
              <a:ext uri="{FF2B5EF4-FFF2-40B4-BE49-F238E27FC236}">
                <a16:creationId xmlns:a16="http://schemas.microsoft.com/office/drawing/2014/main" id="{E2F022C9-EE14-9623-E2C0-C0F5F4CEDD42}"/>
              </a:ext>
            </a:extLst>
          </p:cNvPr>
          <p:cNvCxnSpPr/>
          <p:nvPr/>
        </p:nvCxnSpPr>
        <p:spPr>
          <a:xfrm>
            <a:off x="8288774" y="6433013"/>
            <a:ext cx="49547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3EEF6449-90D0-4DF6-2BAC-D07FC9DDA198}"/>
              </a:ext>
            </a:extLst>
          </p:cNvPr>
          <p:cNvCxnSpPr/>
          <p:nvPr/>
        </p:nvCxnSpPr>
        <p:spPr>
          <a:xfrm>
            <a:off x="8288774" y="6651227"/>
            <a:ext cx="495474" cy="0"/>
          </a:xfrm>
          <a:prstGeom prst="line">
            <a:avLst/>
          </a:prstGeom>
          <a:ln w="19050">
            <a:solidFill>
              <a:srgbClr val="76B145"/>
            </a:solidFill>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01C0A422-A104-EB1E-88E4-2E7C4E310307}"/>
              </a:ext>
            </a:extLst>
          </p:cNvPr>
          <p:cNvSpPr txBox="1"/>
          <p:nvPr/>
        </p:nvSpPr>
        <p:spPr>
          <a:xfrm>
            <a:off x="8893260" y="6213747"/>
            <a:ext cx="1114816" cy="307777"/>
          </a:xfrm>
          <a:prstGeom prst="rect">
            <a:avLst/>
          </a:prstGeom>
          <a:noFill/>
        </p:spPr>
        <p:txBody>
          <a:bodyPr wrap="square" rtlCol="0">
            <a:spAutoFit/>
          </a:bodyPr>
          <a:lstStyle/>
          <a:p>
            <a:r>
              <a:rPr lang="fr-FR" sz="1400" dirty="0"/>
              <a:t>Hausse</a:t>
            </a:r>
          </a:p>
        </p:txBody>
      </p:sp>
      <p:sp>
        <p:nvSpPr>
          <p:cNvPr id="12" name="ZoneTexte 11">
            <a:extLst>
              <a:ext uri="{FF2B5EF4-FFF2-40B4-BE49-F238E27FC236}">
                <a16:creationId xmlns:a16="http://schemas.microsoft.com/office/drawing/2014/main" id="{7D7B037C-424E-5863-2267-E26EF1B49295}"/>
              </a:ext>
            </a:extLst>
          </p:cNvPr>
          <p:cNvSpPr txBox="1"/>
          <p:nvPr/>
        </p:nvSpPr>
        <p:spPr>
          <a:xfrm>
            <a:off x="8893260" y="6466561"/>
            <a:ext cx="1114816" cy="307777"/>
          </a:xfrm>
          <a:prstGeom prst="rect">
            <a:avLst/>
          </a:prstGeom>
          <a:noFill/>
        </p:spPr>
        <p:txBody>
          <a:bodyPr wrap="square" rtlCol="0">
            <a:spAutoFit/>
          </a:bodyPr>
          <a:lstStyle/>
          <a:p>
            <a:r>
              <a:rPr lang="fr-FR" sz="1400" dirty="0"/>
              <a:t>Baisse</a:t>
            </a:r>
          </a:p>
        </p:txBody>
      </p:sp>
      <p:sp>
        <p:nvSpPr>
          <p:cNvPr id="19" name="ZoneTexte 18">
            <a:extLst>
              <a:ext uri="{FF2B5EF4-FFF2-40B4-BE49-F238E27FC236}">
                <a16:creationId xmlns:a16="http://schemas.microsoft.com/office/drawing/2014/main" id="{0E41626F-3D01-BF3D-32B1-5F710988E273}"/>
              </a:ext>
            </a:extLst>
          </p:cNvPr>
          <p:cNvSpPr txBox="1"/>
          <p:nvPr/>
        </p:nvSpPr>
        <p:spPr>
          <a:xfrm>
            <a:off x="5411532" y="3027869"/>
            <a:ext cx="3361453" cy="584775"/>
          </a:xfrm>
          <a:prstGeom prst="rect">
            <a:avLst/>
          </a:prstGeom>
          <a:noFill/>
        </p:spPr>
        <p:txBody>
          <a:bodyPr wrap="square" rtlCol="0">
            <a:spAutoFit/>
          </a:bodyPr>
          <a:lstStyle/>
          <a:p>
            <a:pPr algn="ctr"/>
            <a:r>
              <a:rPr lang="fr-FR" sz="1600" b="1" dirty="0">
                <a:solidFill>
                  <a:schemeClr val="accent1">
                    <a:lumMod val="75000"/>
                  </a:schemeClr>
                </a:solidFill>
              </a:rPr>
              <a:t>Besoin de batterie supplémentaire (GW) en 2050</a:t>
            </a:r>
          </a:p>
        </p:txBody>
      </p:sp>
      <p:sp>
        <p:nvSpPr>
          <p:cNvPr id="6" name="Espace réservé du contenu 12">
            <a:extLst>
              <a:ext uri="{FF2B5EF4-FFF2-40B4-BE49-F238E27FC236}">
                <a16:creationId xmlns:a16="http://schemas.microsoft.com/office/drawing/2014/main" id="{DEB120A5-EF0A-F8CB-2FE3-C9C3E08ADB53}"/>
              </a:ext>
            </a:extLst>
          </p:cNvPr>
          <p:cNvSpPr txBox="1">
            <a:spLocks/>
          </p:cNvSpPr>
          <p:nvPr/>
        </p:nvSpPr>
        <p:spPr>
          <a:xfrm>
            <a:off x="2258420" y="83662"/>
            <a:ext cx="9582285" cy="72370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200"/>
              </a:spcAft>
              <a:buFont typeface="+mj-lt"/>
              <a:buNone/>
              <a:defRPr sz="1600" b="0" kern="1200">
                <a:solidFill>
                  <a:schemeClr val="tx1"/>
                </a:solidFill>
                <a:latin typeface="+mn-lt"/>
                <a:ea typeface="+mn-ea"/>
                <a:cs typeface="+mn-cs"/>
              </a:defRPr>
            </a:lvl1pPr>
            <a:lvl2pPr marL="358775" indent="0" algn="l" defTabSz="914400" rtl="0" eaLnBrk="1" latinLnBrk="0" hangingPunct="1">
              <a:lnSpc>
                <a:spcPct val="100000"/>
              </a:lnSpc>
              <a:spcBef>
                <a:spcPts val="0"/>
              </a:spcBef>
              <a:spcAft>
                <a:spcPts val="1200"/>
              </a:spcAft>
              <a:buFont typeface="+mj-lt"/>
              <a:buNone/>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ctr">
              <a:spcBef>
                <a:spcPts val="600"/>
              </a:spcBef>
              <a:spcAft>
                <a:spcPts val="600"/>
              </a:spcAft>
              <a:buSzPts val="1000"/>
              <a:tabLst>
                <a:tab pos="457200" algn="l"/>
              </a:tabLst>
            </a:pPr>
            <a:r>
              <a:rPr lang="fr-FR" sz="2000" b="1" dirty="0">
                <a:ea typeface="Calibri" panose="020F0502020204030204" pitchFamily="34" charset="0"/>
                <a:cs typeface="Calibri" panose="020F0502020204030204" pitchFamily="34" charset="0"/>
              </a:rPr>
              <a:t>Répartition de l’effort : La planification territoriale doit prendre en compte le système dans son ensemble</a:t>
            </a:r>
            <a:endParaRPr lang="fr-FR" sz="2000" dirty="0"/>
          </a:p>
          <a:p>
            <a:pPr marL="285750" indent="-285750">
              <a:lnSpc>
                <a:spcPct val="150000"/>
              </a:lnSpc>
              <a:spcBef>
                <a:spcPts val="600"/>
              </a:spcBef>
              <a:spcAft>
                <a:spcPts val="600"/>
              </a:spcAft>
              <a:buFont typeface="Arial" panose="020B0604020202020204" pitchFamily="34" charset="0"/>
              <a:buChar char="•"/>
            </a:pPr>
            <a:endParaRPr lang="fr-FR" sz="2000" dirty="0"/>
          </a:p>
          <a:p>
            <a:pPr marL="285750" indent="-285750">
              <a:lnSpc>
                <a:spcPct val="150000"/>
              </a:lnSpc>
              <a:spcBef>
                <a:spcPts val="600"/>
              </a:spcBef>
              <a:spcAft>
                <a:spcPts val="600"/>
              </a:spcAft>
              <a:buFont typeface="Arial" panose="020B0604020202020204" pitchFamily="34" charset="0"/>
              <a:buChar char="•"/>
            </a:pPr>
            <a:endParaRPr lang="fr-FR" sz="2000" dirty="0"/>
          </a:p>
        </p:txBody>
      </p:sp>
      <p:sp>
        <p:nvSpPr>
          <p:cNvPr id="21" name="ZoneTexte 20">
            <a:extLst>
              <a:ext uri="{FF2B5EF4-FFF2-40B4-BE49-F238E27FC236}">
                <a16:creationId xmlns:a16="http://schemas.microsoft.com/office/drawing/2014/main" id="{576F1408-81A7-3099-0D02-E09F55DECC6E}"/>
              </a:ext>
            </a:extLst>
          </p:cNvPr>
          <p:cNvSpPr txBox="1"/>
          <p:nvPr/>
        </p:nvSpPr>
        <p:spPr>
          <a:xfrm>
            <a:off x="9230530" y="1508016"/>
            <a:ext cx="2774197" cy="769441"/>
          </a:xfrm>
          <a:prstGeom prst="rect">
            <a:avLst/>
          </a:prstGeom>
          <a:noFill/>
        </p:spPr>
        <p:txBody>
          <a:bodyPr wrap="square" rtlCol="0">
            <a:spAutoFit/>
          </a:bodyPr>
          <a:lstStyle/>
          <a:p>
            <a:r>
              <a:rPr lang="fr-FR" sz="1100" dirty="0">
                <a:hlinkClick r:id="rId7"/>
              </a:rPr>
              <a:t>Source: https://librairie.ademe.fr/energies-renouvelables-reseaux-et-stockage/5352-prospective-transitions-2050-feuilleton-mix-electrique.html</a:t>
            </a:r>
            <a:r>
              <a:rPr lang="fr-FR" sz="1100" dirty="0"/>
              <a:t> </a:t>
            </a:r>
          </a:p>
        </p:txBody>
      </p:sp>
    </p:spTree>
    <p:extLst>
      <p:ext uri="{BB962C8B-B14F-4D97-AF65-F5344CB8AC3E}">
        <p14:creationId xmlns:p14="http://schemas.microsoft.com/office/powerpoint/2010/main" val="4099981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4FD53C-9C2E-9C0F-C92B-621746188ABF}"/>
              </a:ext>
            </a:extLst>
          </p:cNvPr>
          <p:cNvSpPr>
            <a:spLocks noGrp="1"/>
          </p:cNvSpPr>
          <p:nvPr>
            <p:ph type="title"/>
          </p:nvPr>
        </p:nvSpPr>
        <p:spPr>
          <a:xfrm>
            <a:off x="2708062" y="934874"/>
            <a:ext cx="7134225" cy="991362"/>
          </a:xfrm>
        </p:spPr>
        <p:txBody>
          <a:bodyPr anchor="b">
            <a:normAutofit/>
          </a:bodyPr>
          <a:lstStyle/>
          <a:p>
            <a:pPr algn="ctr" rtl="0">
              <a:defRPr sz="3200" b="0" i="0" u="none" strike="noStrike" kern="1200" spc="0" baseline="0">
                <a:solidFill>
                  <a:prstClr val="black">
                    <a:lumMod val="65000"/>
                    <a:lumOff val="35000"/>
                  </a:prstClr>
                </a:solidFill>
                <a:latin typeface="+mn-lt"/>
                <a:ea typeface="+mn-ea"/>
                <a:cs typeface="+mn-cs"/>
              </a:defRPr>
            </a:pPr>
            <a:r>
              <a:rPr lang="fr-FR" sz="2400" dirty="0"/>
              <a:t>Offre et Demande finale en 2050 selon S1, </a:t>
            </a:r>
            <a:br>
              <a:rPr lang="fr-FR" sz="2400" dirty="0"/>
            </a:br>
            <a:r>
              <a:rPr lang="fr-FR" sz="2400" dirty="0"/>
              <a:t>par vecteur et par région TWh</a:t>
            </a:r>
          </a:p>
        </p:txBody>
      </p:sp>
      <p:sp>
        <p:nvSpPr>
          <p:cNvPr id="3" name="Espace réservé de la date 2">
            <a:extLst>
              <a:ext uri="{FF2B5EF4-FFF2-40B4-BE49-F238E27FC236}">
                <a16:creationId xmlns:a16="http://schemas.microsoft.com/office/drawing/2014/main" id="{73E11E2A-08DE-684F-37A6-B192716F141B}"/>
              </a:ext>
            </a:extLst>
          </p:cNvPr>
          <p:cNvSpPr>
            <a:spLocks noGrp="1"/>
          </p:cNvSpPr>
          <p:nvPr>
            <p:ph type="dt" sz="half" idx="10"/>
          </p:nvPr>
        </p:nvSpPr>
        <p:spPr>
          <a:xfrm>
            <a:off x="10645422" y="6431645"/>
            <a:ext cx="935110" cy="303942"/>
          </a:xfrm>
        </p:spPr>
        <p:txBody>
          <a:bodyPr anchor="ctr">
            <a:normAutofit/>
          </a:bodyPr>
          <a:lstStyle/>
          <a:p>
            <a:pPr>
              <a:spcAft>
                <a:spcPts val="600"/>
              </a:spcAft>
            </a:pPr>
            <a:fld id="{3E873AE1-5950-4748-95FC-98A910B14992}" type="datetime1">
              <a:rPr lang="fr-FR" smtClean="0"/>
              <a:pPr>
                <a:spcAft>
                  <a:spcPts val="600"/>
                </a:spcAft>
              </a:pPr>
              <a:t>18/01/2024</a:t>
            </a:fld>
            <a:endParaRPr lang="fr-FR"/>
          </a:p>
        </p:txBody>
      </p:sp>
      <p:sp>
        <p:nvSpPr>
          <p:cNvPr id="5" name="Espace réservé du numéro de diapositive 4">
            <a:extLst>
              <a:ext uri="{FF2B5EF4-FFF2-40B4-BE49-F238E27FC236}">
                <a16:creationId xmlns:a16="http://schemas.microsoft.com/office/drawing/2014/main" id="{A194B132-7F2A-7BA4-8F93-806ADFE173EA}"/>
              </a:ext>
            </a:extLst>
          </p:cNvPr>
          <p:cNvSpPr>
            <a:spLocks noGrp="1"/>
          </p:cNvSpPr>
          <p:nvPr>
            <p:ph type="sldNum" sz="quarter" idx="12"/>
          </p:nvPr>
        </p:nvSpPr>
        <p:spPr>
          <a:xfrm>
            <a:off x="9550400" y="6431645"/>
            <a:ext cx="583775" cy="303942"/>
          </a:xfrm>
        </p:spPr>
        <p:txBody>
          <a:bodyPr anchor="ctr">
            <a:normAutofit/>
          </a:bodyPr>
          <a:lstStyle/>
          <a:p>
            <a:pPr>
              <a:spcAft>
                <a:spcPts val="600"/>
              </a:spcAft>
            </a:pPr>
            <a:fld id="{07C99ADF-20A6-40EF-AAB9-F326D6E12C60}" type="slidenum">
              <a:rPr lang="fr-FR" smtClean="0"/>
              <a:pPr>
                <a:spcAft>
                  <a:spcPts val="600"/>
                </a:spcAft>
              </a:pPr>
              <a:t>34</a:t>
            </a:fld>
            <a:endParaRPr lang="fr-FR"/>
          </a:p>
        </p:txBody>
      </p:sp>
      <p:pic>
        <p:nvPicPr>
          <p:cNvPr id="8" name="Image 7">
            <a:extLst>
              <a:ext uri="{FF2B5EF4-FFF2-40B4-BE49-F238E27FC236}">
                <a16:creationId xmlns:a16="http://schemas.microsoft.com/office/drawing/2014/main" id="{06D8F72E-01F8-5DAF-D87F-C0FA344D34EE}"/>
              </a:ext>
            </a:extLst>
          </p:cNvPr>
          <p:cNvPicPr>
            <a:picLocks noChangeAspect="1"/>
          </p:cNvPicPr>
          <p:nvPr/>
        </p:nvPicPr>
        <p:blipFill rotWithShape="1">
          <a:blip r:embed="rId3"/>
          <a:srcRect l="14320" t="10021"/>
          <a:stretch/>
        </p:blipFill>
        <p:spPr>
          <a:xfrm rot="5400000">
            <a:off x="5290550" y="2566785"/>
            <a:ext cx="4513597" cy="3254602"/>
          </a:xfrm>
          <a:prstGeom prst="rect">
            <a:avLst/>
          </a:prstGeom>
        </p:spPr>
      </p:pic>
      <p:pic>
        <p:nvPicPr>
          <p:cNvPr id="6" name="Image 5">
            <a:extLst>
              <a:ext uri="{FF2B5EF4-FFF2-40B4-BE49-F238E27FC236}">
                <a16:creationId xmlns:a16="http://schemas.microsoft.com/office/drawing/2014/main" id="{FE072C95-06CE-8950-6E1A-3D7AFDC360D4}"/>
              </a:ext>
            </a:extLst>
          </p:cNvPr>
          <p:cNvPicPr>
            <a:picLocks noChangeAspect="1"/>
          </p:cNvPicPr>
          <p:nvPr/>
        </p:nvPicPr>
        <p:blipFill rotWithShape="1">
          <a:blip r:embed="rId4"/>
          <a:srcRect t="10964" b="26047"/>
          <a:stretch/>
        </p:blipFill>
        <p:spPr>
          <a:xfrm rot="5400000" flipV="1">
            <a:off x="2826765" y="2828510"/>
            <a:ext cx="4415115" cy="2829637"/>
          </a:xfrm>
          <a:prstGeom prst="rect">
            <a:avLst/>
          </a:prstGeom>
        </p:spPr>
      </p:pic>
      <p:pic>
        <p:nvPicPr>
          <p:cNvPr id="9" name="Image 8">
            <a:extLst>
              <a:ext uri="{FF2B5EF4-FFF2-40B4-BE49-F238E27FC236}">
                <a16:creationId xmlns:a16="http://schemas.microsoft.com/office/drawing/2014/main" id="{12723278-429D-D861-83C9-31D93C2942BB}"/>
              </a:ext>
            </a:extLst>
          </p:cNvPr>
          <p:cNvPicPr>
            <a:picLocks noChangeAspect="1"/>
          </p:cNvPicPr>
          <p:nvPr/>
        </p:nvPicPr>
        <p:blipFill>
          <a:blip r:embed="rId5"/>
          <a:stretch>
            <a:fillRect/>
          </a:stretch>
        </p:blipFill>
        <p:spPr>
          <a:xfrm>
            <a:off x="0" y="6227000"/>
            <a:ext cx="5920047" cy="630999"/>
          </a:xfrm>
          <a:prstGeom prst="rect">
            <a:avLst/>
          </a:prstGeom>
        </p:spPr>
      </p:pic>
      <p:sp>
        <p:nvSpPr>
          <p:cNvPr id="11" name="ZoneTexte 10">
            <a:extLst>
              <a:ext uri="{FF2B5EF4-FFF2-40B4-BE49-F238E27FC236}">
                <a16:creationId xmlns:a16="http://schemas.microsoft.com/office/drawing/2014/main" id="{7E3CC0F1-43F7-E08D-277F-F53ADB3B7A6A}"/>
              </a:ext>
            </a:extLst>
          </p:cNvPr>
          <p:cNvSpPr txBox="1"/>
          <p:nvPr/>
        </p:nvSpPr>
        <p:spPr>
          <a:xfrm rot="16200000">
            <a:off x="2555147" y="3319327"/>
            <a:ext cx="1509567" cy="523220"/>
          </a:xfrm>
          <a:prstGeom prst="rect">
            <a:avLst/>
          </a:prstGeom>
          <a:noFill/>
        </p:spPr>
        <p:txBody>
          <a:bodyPr wrap="square" rtlCol="0">
            <a:spAutoFit/>
          </a:bodyPr>
          <a:lstStyle/>
          <a:p>
            <a:r>
              <a:rPr lang="fr-FR" sz="2800" b="1" dirty="0"/>
              <a:t>OFFRE</a:t>
            </a:r>
            <a:endParaRPr lang="fr-FR" b="1" dirty="0"/>
          </a:p>
        </p:txBody>
      </p:sp>
      <p:sp>
        <p:nvSpPr>
          <p:cNvPr id="12" name="ZoneTexte 11">
            <a:extLst>
              <a:ext uri="{FF2B5EF4-FFF2-40B4-BE49-F238E27FC236}">
                <a16:creationId xmlns:a16="http://schemas.microsoft.com/office/drawing/2014/main" id="{DAD4FE3C-70F3-6359-862A-5B7F814F3214}"/>
              </a:ext>
            </a:extLst>
          </p:cNvPr>
          <p:cNvSpPr txBox="1"/>
          <p:nvPr/>
        </p:nvSpPr>
        <p:spPr>
          <a:xfrm rot="5400000">
            <a:off x="9190089" y="3434657"/>
            <a:ext cx="1999119" cy="523220"/>
          </a:xfrm>
          <a:prstGeom prst="rect">
            <a:avLst/>
          </a:prstGeom>
          <a:noFill/>
        </p:spPr>
        <p:txBody>
          <a:bodyPr wrap="square" rtlCol="0">
            <a:spAutoFit/>
          </a:bodyPr>
          <a:lstStyle/>
          <a:p>
            <a:r>
              <a:rPr lang="fr-FR" sz="2800" b="1" dirty="0"/>
              <a:t>DEMANDE</a:t>
            </a:r>
            <a:endParaRPr lang="fr-FR" b="1" dirty="0"/>
          </a:p>
        </p:txBody>
      </p:sp>
      <p:sp>
        <p:nvSpPr>
          <p:cNvPr id="13" name="Rectangle 12">
            <a:extLst>
              <a:ext uri="{FF2B5EF4-FFF2-40B4-BE49-F238E27FC236}">
                <a16:creationId xmlns:a16="http://schemas.microsoft.com/office/drawing/2014/main" id="{7CF6756B-C75D-D0C2-5CA3-50CB367121F6}"/>
              </a:ext>
            </a:extLst>
          </p:cNvPr>
          <p:cNvSpPr/>
          <p:nvPr/>
        </p:nvSpPr>
        <p:spPr>
          <a:xfrm rot="20416691">
            <a:off x="545005" y="2301919"/>
            <a:ext cx="2668249" cy="6445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dirty="0">
                <a:solidFill>
                  <a:schemeClr val="accent6"/>
                </a:solidFill>
              </a:rPr>
              <a:t>V0 – version de travail</a:t>
            </a:r>
          </a:p>
        </p:txBody>
      </p:sp>
      <p:sp>
        <p:nvSpPr>
          <p:cNvPr id="4" name="Titre 1">
            <a:extLst>
              <a:ext uri="{FF2B5EF4-FFF2-40B4-BE49-F238E27FC236}">
                <a16:creationId xmlns:a16="http://schemas.microsoft.com/office/drawing/2014/main" id="{A674C83C-EA56-2AD6-A0C9-81EBBFA96A28}"/>
              </a:ext>
            </a:extLst>
          </p:cNvPr>
          <p:cNvSpPr txBox="1">
            <a:spLocks/>
          </p:cNvSpPr>
          <p:nvPr/>
        </p:nvSpPr>
        <p:spPr>
          <a:xfrm>
            <a:off x="2024602" y="254192"/>
            <a:ext cx="11388916"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fr-FR" dirty="0"/>
              <a:t>Mettre en perspective la demande/offre régionale</a:t>
            </a:r>
            <a:br>
              <a:rPr lang="fr-FR" dirty="0"/>
            </a:br>
            <a:br>
              <a:rPr lang="fr-FR" dirty="0"/>
            </a:br>
            <a:endParaRPr lang="fr-FR" dirty="0"/>
          </a:p>
        </p:txBody>
      </p:sp>
      <p:sp>
        <p:nvSpPr>
          <p:cNvPr id="7" name="Rectangle 6">
            <a:extLst>
              <a:ext uri="{FF2B5EF4-FFF2-40B4-BE49-F238E27FC236}">
                <a16:creationId xmlns:a16="http://schemas.microsoft.com/office/drawing/2014/main" id="{673FB42B-B6E2-E938-B976-2D2512516A31}"/>
              </a:ext>
            </a:extLst>
          </p:cNvPr>
          <p:cNvSpPr/>
          <p:nvPr/>
        </p:nvSpPr>
        <p:spPr>
          <a:xfrm>
            <a:off x="6411040" y="2202180"/>
            <a:ext cx="637459" cy="4229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50" dirty="0">
                <a:solidFill>
                  <a:sysClr val="windowText" lastClr="000000"/>
                </a:solidFill>
              </a:rPr>
              <a:t>AURA</a:t>
            </a:r>
          </a:p>
          <a:p>
            <a:pPr algn="ctr"/>
            <a:endParaRPr lang="fr-FR" sz="1150" dirty="0">
              <a:solidFill>
                <a:sysClr val="windowText" lastClr="000000"/>
              </a:solidFill>
            </a:endParaRPr>
          </a:p>
          <a:p>
            <a:pPr algn="ctr"/>
            <a:r>
              <a:rPr lang="fr-FR" sz="1150" dirty="0">
                <a:solidFill>
                  <a:sysClr val="windowText" lastClr="000000"/>
                </a:solidFill>
              </a:rPr>
              <a:t>BFC</a:t>
            </a:r>
          </a:p>
          <a:p>
            <a:pPr algn="ctr"/>
            <a:endParaRPr lang="fr-FR" sz="1150" dirty="0">
              <a:solidFill>
                <a:sysClr val="windowText" lastClr="000000"/>
              </a:solidFill>
            </a:endParaRPr>
          </a:p>
          <a:p>
            <a:pPr algn="ctr"/>
            <a:r>
              <a:rPr lang="fr-FR" sz="1150" dirty="0">
                <a:solidFill>
                  <a:sysClr val="windowText" lastClr="000000"/>
                </a:solidFill>
              </a:rPr>
              <a:t>BRE</a:t>
            </a:r>
          </a:p>
          <a:p>
            <a:pPr algn="ctr"/>
            <a:endParaRPr lang="fr-FR" sz="1150" dirty="0">
              <a:solidFill>
                <a:sysClr val="windowText" lastClr="000000"/>
              </a:solidFill>
            </a:endParaRPr>
          </a:p>
          <a:p>
            <a:pPr algn="ctr"/>
            <a:r>
              <a:rPr lang="fr-FR" sz="1150" dirty="0">
                <a:solidFill>
                  <a:sysClr val="windowText" lastClr="000000"/>
                </a:solidFill>
              </a:rPr>
              <a:t>CVDL</a:t>
            </a:r>
          </a:p>
          <a:p>
            <a:pPr algn="ctr"/>
            <a:endParaRPr lang="fr-FR" sz="1150" dirty="0">
              <a:solidFill>
                <a:sysClr val="windowText" lastClr="000000"/>
              </a:solidFill>
            </a:endParaRPr>
          </a:p>
          <a:p>
            <a:pPr algn="ctr"/>
            <a:r>
              <a:rPr lang="fr-FR" sz="1150" dirty="0">
                <a:solidFill>
                  <a:sysClr val="windowText" lastClr="000000"/>
                </a:solidFill>
              </a:rPr>
              <a:t>GE</a:t>
            </a:r>
          </a:p>
          <a:p>
            <a:pPr algn="ctr"/>
            <a:endParaRPr lang="fr-FR" sz="1150" dirty="0">
              <a:solidFill>
                <a:sysClr val="windowText" lastClr="000000"/>
              </a:solidFill>
            </a:endParaRPr>
          </a:p>
          <a:p>
            <a:pPr algn="ctr"/>
            <a:r>
              <a:rPr lang="fr-FR" sz="1150" dirty="0">
                <a:solidFill>
                  <a:sysClr val="windowText" lastClr="000000"/>
                </a:solidFill>
              </a:rPr>
              <a:t>HDF</a:t>
            </a:r>
          </a:p>
          <a:p>
            <a:pPr algn="ctr"/>
            <a:endParaRPr lang="fr-FR" sz="1150" dirty="0">
              <a:solidFill>
                <a:sysClr val="windowText" lastClr="000000"/>
              </a:solidFill>
            </a:endParaRPr>
          </a:p>
          <a:p>
            <a:pPr algn="ctr"/>
            <a:r>
              <a:rPr lang="fr-FR" sz="1150" dirty="0">
                <a:solidFill>
                  <a:sysClr val="windowText" lastClr="000000"/>
                </a:solidFill>
              </a:rPr>
              <a:t>IDF</a:t>
            </a:r>
          </a:p>
          <a:p>
            <a:pPr algn="ctr"/>
            <a:endParaRPr lang="fr-FR" sz="1150" dirty="0">
              <a:solidFill>
                <a:sysClr val="windowText" lastClr="000000"/>
              </a:solidFill>
            </a:endParaRPr>
          </a:p>
          <a:p>
            <a:pPr algn="ctr"/>
            <a:r>
              <a:rPr lang="fr-FR" sz="1150" dirty="0">
                <a:solidFill>
                  <a:sysClr val="windowText" lastClr="000000"/>
                </a:solidFill>
              </a:rPr>
              <a:t>NOR</a:t>
            </a:r>
          </a:p>
          <a:p>
            <a:pPr algn="ctr"/>
            <a:endParaRPr lang="fr-FR" sz="1150" dirty="0">
              <a:solidFill>
                <a:sysClr val="windowText" lastClr="000000"/>
              </a:solidFill>
            </a:endParaRPr>
          </a:p>
          <a:p>
            <a:pPr algn="ctr"/>
            <a:r>
              <a:rPr lang="fr-FR" sz="1150" dirty="0">
                <a:solidFill>
                  <a:sysClr val="windowText" lastClr="000000"/>
                </a:solidFill>
              </a:rPr>
              <a:t>NA</a:t>
            </a:r>
          </a:p>
          <a:p>
            <a:pPr algn="ctr"/>
            <a:endParaRPr lang="fr-FR" sz="1150" dirty="0">
              <a:solidFill>
                <a:sysClr val="windowText" lastClr="000000"/>
              </a:solidFill>
            </a:endParaRPr>
          </a:p>
          <a:p>
            <a:pPr algn="ctr"/>
            <a:r>
              <a:rPr lang="fr-FR" sz="1150" dirty="0">
                <a:solidFill>
                  <a:sysClr val="windowText" lastClr="000000"/>
                </a:solidFill>
              </a:rPr>
              <a:t>OCC</a:t>
            </a:r>
          </a:p>
          <a:p>
            <a:pPr algn="ctr"/>
            <a:endParaRPr lang="fr-FR" sz="1150" dirty="0">
              <a:solidFill>
                <a:sysClr val="windowText" lastClr="000000"/>
              </a:solidFill>
            </a:endParaRPr>
          </a:p>
          <a:p>
            <a:pPr algn="ctr"/>
            <a:r>
              <a:rPr lang="fr-FR" sz="1150" dirty="0">
                <a:solidFill>
                  <a:sysClr val="windowText" lastClr="000000"/>
                </a:solidFill>
              </a:rPr>
              <a:t>PDL</a:t>
            </a:r>
          </a:p>
          <a:p>
            <a:pPr algn="ctr"/>
            <a:endParaRPr lang="fr-FR" sz="1150" dirty="0">
              <a:solidFill>
                <a:sysClr val="windowText" lastClr="000000"/>
              </a:solidFill>
            </a:endParaRPr>
          </a:p>
          <a:p>
            <a:pPr algn="ctr"/>
            <a:r>
              <a:rPr lang="fr-FR" sz="1150" dirty="0">
                <a:solidFill>
                  <a:sysClr val="windowText" lastClr="000000"/>
                </a:solidFill>
              </a:rPr>
              <a:t>PACA</a:t>
            </a:r>
          </a:p>
        </p:txBody>
      </p:sp>
    </p:spTree>
    <p:extLst>
      <p:ext uri="{BB962C8B-B14F-4D97-AF65-F5344CB8AC3E}">
        <p14:creationId xmlns:p14="http://schemas.microsoft.com/office/powerpoint/2010/main" val="28973194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CA2CAEF-9403-0966-D245-976B1DF29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091" y="115408"/>
            <a:ext cx="4502614" cy="1350784"/>
          </a:xfrm>
          <a:prstGeom prst="rect">
            <a:avLst/>
          </a:prstGeom>
        </p:spPr>
      </p:pic>
      <p:pic>
        <p:nvPicPr>
          <p:cNvPr id="11" name="Image 10">
            <a:extLst>
              <a:ext uri="{FF2B5EF4-FFF2-40B4-BE49-F238E27FC236}">
                <a16:creationId xmlns:a16="http://schemas.microsoft.com/office/drawing/2014/main" id="{C598DED2-1D03-5640-D493-E8389A1AE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3806" y="115408"/>
            <a:ext cx="1057169" cy="1205972"/>
          </a:xfrm>
          <a:prstGeom prst="rect">
            <a:avLst/>
          </a:prstGeom>
        </p:spPr>
      </p:pic>
      <p:sp>
        <p:nvSpPr>
          <p:cNvPr id="13" name="ZoneTexte 12">
            <a:extLst>
              <a:ext uri="{FF2B5EF4-FFF2-40B4-BE49-F238E27FC236}">
                <a16:creationId xmlns:a16="http://schemas.microsoft.com/office/drawing/2014/main" id="{7C8A6EE4-FDCB-2C02-B57D-66EACC058B79}"/>
              </a:ext>
            </a:extLst>
          </p:cNvPr>
          <p:cNvSpPr txBox="1"/>
          <p:nvPr/>
        </p:nvSpPr>
        <p:spPr>
          <a:xfrm>
            <a:off x="6340199" y="537861"/>
            <a:ext cx="2837112" cy="369332"/>
          </a:xfrm>
          <a:prstGeom prst="rect">
            <a:avLst/>
          </a:prstGeom>
          <a:noFill/>
        </p:spPr>
        <p:txBody>
          <a:bodyPr wrap="square">
            <a:spAutoFit/>
          </a:bodyPr>
          <a:lstStyle/>
          <a:p>
            <a:pPr algn="ctr"/>
            <a:r>
              <a:rPr lang="fr-FR" b="1" dirty="0">
                <a:solidFill>
                  <a:schemeClr val="accent1"/>
                </a:solidFill>
                <a:latin typeface="Marianne" panose="02000000000000000000" pitchFamily="50" charset="0"/>
                <a:hlinkClick r:id="rId4">
                  <a:extLst>
                    <a:ext uri="{A12FA001-AC4F-418D-AE19-62706E023703}">
                      <ahyp:hlinkClr xmlns:ahyp="http://schemas.microsoft.com/office/drawing/2018/hyperlinkcolor" val="tx"/>
                    </a:ext>
                  </a:extLst>
                </a:hlinkClick>
              </a:rPr>
              <a:t>aldo-carbone.ademe.fr</a:t>
            </a:r>
            <a:endParaRPr lang="fr-FR" b="1" dirty="0">
              <a:solidFill>
                <a:schemeClr val="accent1"/>
              </a:solidFill>
              <a:latin typeface="Marianne" panose="02000000000000000000" pitchFamily="50" charset="0"/>
            </a:endParaRPr>
          </a:p>
        </p:txBody>
      </p:sp>
      <p:sp>
        <p:nvSpPr>
          <p:cNvPr id="26" name="ZoneTexte 25">
            <a:extLst>
              <a:ext uri="{FF2B5EF4-FFF2-40B4-BE49-F238E27FC236}">
                <a16:creationId xmlns:a16="http://schemas.microsoft.com/office/drawing/2014/main" id="{E8DE3306-D709-4E1F-1188-305CA32E4EAB}"/>
              </a:ext>
            </a:extLst>
          </p:cNvPr>
          <p:cNvSpPr txBox="1"/>
          <p:nvPr/>
        </p:nvSpPr>
        <p:spPr>
          <a:xfrm>
            <a:off x="1569447" y="1466192"/>
            <a:ext cx="9129377" cy="2862322"/>
          </a:xfrm>
          <a:prstGeom prst="rect">
            <a:avLst/>
          </a:prstGeom>
          <a:noFill/>
        </p:spPr>
        <p:txBody>
          <a:bodyPr wrap="square">
            <a:spAutoFit/>
          </a:bodyPr>
          <a:lstStyle/>
          <a:p>
            <a:pPr marL="285750" indent="-285750">
              <a:buFont typeface="Arial" panose="020B0604020202020204" pitchFamily="34" charset="0"/>
              <a:buChar char="•"/>
            </a:pPr>
            <a:r>
              <a:rPr lang="fr-FR" dirty="0">
                <a:latin typeface="Marianne" panose="02000000000000000000" pitchFamily="50" charset="0"/>
              </a:rPr>
              <a:t>Échelle des </a:t>
            </a:r>
            <a:r>
              <a:rPr lang="fr-FR" b="1" dirty="0">
                <a:latin typeface="Marianne" panose="02000000000000000000" pitchFamily="50" charset="0"/>
              </a:rPr>
              <a:t>territoires EPCI </a:t>
            </a:r>
            <a:r>
              <a:rPr lang="fr-FR" dirty="0">
                <a:latin typeface="Marianne" panose="02000000000000000000" pitchFamily="50" charset="0"/>
              </a:rPr>
              <a:t>pour les Plans Climat (PCAET)</a:t>
            </a:r>
          </a:p>
          <a:p>
            <a:pPr marL="285750" indent="-285750">
              <a:buFont typeface="Arial" panose="020B0604020202020204" pitchFamily="34" charset="0"/>
              <a:buChar char="•"/>
            </a:pPr>
            <a:r>
              <a:rPr lang="fr-FR" dirty="0">
                <a:latin typeface="Marianne" panose="02000000000000000000" pitchFamily="50" charset="0"/>
              </a:rPr>
              <a:t>Estimation des stocks et flux de carbone des sols, biomasse, produits bois</a:t>
            </a:r>
          </a:p>
          <a:p>
            <a:pPr marL="285750" indent="-285750">
              <a:buFont typeface="Arial" panose="020B0604020202020204" pitchFamily="34" charset="0"/>
              <a:buChar char="•"/>
            </a:pPr>
            <a:endParaRPr lang="fr-FR" dirty="0">
              <a:latin typeface="Marianne" panose="02000000000000000000" pitchFamily="50" charset="0"/>
            </a:endParaRPr>
          </a:p>
          <a:p>
            <a:pPr marL="285750" indent="-285750">
              <a:buFont typeface="Arial" panose="020B0604020202020204" pitchFamily="34" charset="0"/>
              <a:buChar char="•"/>
            </a:pPr>
            <a:endParaRPr lang="fr-FR" dirty="0">
              <a:latin typeface="Marianne" panose="02000000000000000000" pitchFamily="50" charset="0"/>
            </a:endParaRPr>
          </a:p>
          <a:p>
            <a:pPr marL="285750" indent="-285750">
              <a:buFont typeface="Arial" panose="020B0604020202020204" pitchFamily="34" charset="0"/>
              <a:buChar char="•"/>
            </a:pPr>
            <a:endParaRPr lang="fr-FR" dirty="0">
              <a:latin typeface="Marianne" panose="02000000000000000000" pitchFamily="50" charset="0"/>
            </a:endParaRPr>
          </a:p>
          <a:p>
            <a:pPr marL="285750" indent="-285750">
              <a:buFont typeface="Arial" panose="020B0604020202020204" pitchFamily="34" charset="0"/>
              <a:buChar char="•"/>
            </a:pPr>
            <a:endParaRPr lang="fr-FR" dirty="0">
              <a:latin typeface="Marianne" panose="02000000000000000000" pitchFamily="50" charset="0"/>
            </a:endParaRPr>
          </a:p>
          <a:p>
            <a:pPr marL="285750" indent="-285750">
              <a:buFont typeface="Arial" panose="020B0604020202020204" pitchFamily="34" charset="0"/>
              <a:buChar char="•"/>
            </a:pPr>
            <a:endParaRPr lang="fr-FR" dirty="0">
              <a:latin typeface="Marianne" panose="02000000000000000000" pitchFamily="50" charset="0"/>
            </a:endParaRPr>
          </a:p>
          <a:p>
            <a:pPr marL="285750" indent="-285750">
              <a:buFont typeface="Arial" panose="020B0604020202020204" pitchFamily="34" charset="0"/>
              <a:buChar char="•"/>
            </a:pPr>
            <a:r>
              <a:rPr lang="fr-FR" dirty="0">
                <a:latin typeface="Marianne" panose="02000000000000000000" pitchFamily="50" charset="0"/>
              </a:rPr>
              <a:t>Données carbone par occupations des sols, zones pédoclimatiques, </a:t>
            </a:r>
            <a:br>
              <a:rPr lang="fr-FR" dirty="0">
                <a:latin typeface="Marianne" panose="02000000000000000000" pitchFamily="50" charset="0"/>
              </a:rPr>
            </a:br>
            <a:r>
              <a:rPr lang="fr-FR" dirty="0">
                <a:latin typeface="Marianne" panose="02000000000000000000" pitchFamily="50" charset="0"/>
              </a:rPr>
              <a:t>peuplements sylvicoles (INRAE, IGN)</a:t>
            </a:r>
          </a:p>
          <a:p>
            <a:pPr marL="285750" indent="-285750">
              <a:buFont typeface="Arial" panose="020B0604020202020204" pitchFamily="34" charset="0"/>
              <a:buChar char="•"/>
            </a:pPr>
            <a:r>
              <a:rPr lang="fr-FR" dirty="0">
                <a:latin typeface="Marianne" panose="02000000000000000000" pitchFamily="50" charset="0"/>
              </a:rPr>
              <a:t>Simulation de changements d’occupation des sols et pratiques agricoles</a:t>
            </a:r>
          </a:p>
        </p:txBody>
      </p:sp>
      <p:pic>
        <p:nvPicPr>
          <p:cNvPr id="3" name="Image 2">
            <a:extLst>
              <a:ext uri="{FF2B5EF4-FFF2-40B4-BE49-F238E27FC236}">
                <a16:creationId xmlns:a16="http://schemas.microsoft.com/office/drawing/2014/main" id="{13BE0FEF-CD97-E616-22FE-68F983745F0C}"/>
              </a:ext>
            </a:extLst>
          </p:cNvPr>
          <p:cNvPicPr>
            <a:picLocks noChangeAspect="1"/>
          </p:cNvPicPr>
          <p:nvPr/>
        </p:nvPicPr>
        <p:blipFill>
          <a:blip r:embed="rId5"/>
          <a:stretch>
            <a:fillRect/>
          </a:stretch>
        </p:blipFill>
        <p:spPr>
          <a:xfrm>
            <a:off x="3359752" y="2214860"/>
            <a:ext cx="4487045" cy="1005927"/>
          </a:xfrm>
          <a:prstGeom prst="rect">
            <a:avLst/>
          </a:prstGeom>
        </p:spPr>
      </p:pic>
      <p:sp>
        <p:nvSpPr>
          <p:cNvPr id="4" name="ZoneTexte 3">
            <a:extLst>
              <a:ext uri="{FF2B5EF4-FFF2-40B4-BE49-F238E27FC236}">
                <a16:creationId xmlns:a16="http://schemas.microsoft.com/office/drawing/2014/main" id="{7107484F-FD1A-DBAD-EA48-4166A9BF7216}"/>
              </a:ext>
            </a:extLst>
          </p:cNvPr>
          <p:cNvSpPr txBox="1"/>
          <p:nvPr/>
        </p:nvSpPr>
        <p:spPr>
          <a:xfrm>
            <a:off x="2369456" y="4495824"/>
            <a:ext cx="8568052" cy="2246769"/>
          </a:xfrm>
          <a:prstGeom prst="rect">
            <a:avLst/>
          </a:prstGeom>
          <a:noFill/>
        </p:spPr>
        <p:txBody>
          <a:bodyPr wrap="square">
            <a:spAutoFit/>
          </a:bodyPr>
          <a:lstStyle/>
          <a:p>
            <a:r>
              <a:rPr lang="fr-FR" sz="2000" b="1" dirty="0">
                <a:solidFill>
                  <a:schemeClr val="accent1"/>
                </a:solidFill>
                <a:latin typeface="Marianne" panose="02000000000000000000" pitchFamily="50" charset="0"/>
              </a:rPr>
              <a:t>Données chiffrées pour les diagnostics et trajectoires carbone des collectivités</a:t>
            </a:r>
          </a:p>
          <a:p>
            <a:endParaRPr lang="fr-FR" sz="2000" b="1" dirty="0">
              <a:solidFill>
                <a:schemeClr val="accent1"/>
              </a:solidFill>
              <a:latin typeface="Marianne" panose="02000000000000000000" pitchFamily="50" charset="0"/>
            </a:endParaRPr>
          </a:p>
          <a:p>
            <a:r>
              <a:rPr lang="fr-FR" sz="2000" b="1" dirty="0">
                <a:solidFill>
                  <a:schemeClr val="accent1"/>
                </a:solidFill>
                <a:latin typeface="Marianne" panose="02000000000000000000" pitchFamily="50" charset="0"/>
              </a:rPr>
              <a:t>Outil pour transmettre les méthodes et références</a:t>
            </a:r>
          </a:p>
          <a:p>
            <a:endParaRPr lang="fr-FR" sz="2000" b="1" dirty="0">
              <a:solidFill>
                <a:schemeClr val="accent1"/>
              </a:solidFill>
              <a:latin typeface="Marianne" panose="02000000000000000000" pitchFamily="50" charset="0"/>
            </a:endParaRPr>
          </a:p>
          <a:p>
            <a:r>
              <a:rPr lang="fr-FR" sz="2000" b="1" dirty="0">
                <a:solidFill>
                  <a:schemeClr val="accent1"/>
                </a:solidFill>
                <a:latin typeface="Marianne" panose="02000000000000000000" pitchFamily="50" charset="0"/>
              </a:rPr>
              <a:t>Sensibilisation à la préservation des stocks (zéro artificialisation…) et au renforcement des puits (forêt, sols agricoles…)</a:t>
            </a:r>
          </a:p>
        </p:txBody>
      </p:sp>
      <p:sp>
        <p:nvSpPr>
          <p:cNvPr id="10" name="Flèche : droite 9">
            <a:extLst>
              <a:ext uri="{FF2B5EF4-FFF2-40B4-BE49-F238E27FC236}">
                <a16:creationId xmlns:a16="http://schemas.microsoft.com/office/drawing/2014/main" id="{0C985749-4189-4BF0-E008-71CAA5E97A1B}"/>
              </a:ext>
            </a:extLst>
          </p:cNvPr>
          <p:cNvSpPr/>
          <p:nvPr/>
        </p:nvSpPr>
        <p:spPr>
          <a:xfrm>
            <a:off x="2049930" y="4614612"/>
            <a:ext cx="256853" cy="28767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droite 11">
            <a:extLst>
              <a:ext uri="{FF2B5EF4-FFF2-40B4-BE49-F238E27FC236}">
                <a16:creationId xmlns:a16="http://schemas.microsoft.com/office/drawing/2014/main" id="{49E54FE4-A5CD-850B-07F6-3EC7387BCDF1}"/>
              </a:ext>
            </a:extLst>
          </p:cNvPr>
          <p:cNvSpPr/>
          <p:nvPr/>
        </p:nvSpPr>
        <p:spPr>
          <a:xfrm>
            <a:off x="2049929" y="5499239"/>
            <a:ext cx="256853" cy="28767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 droite 13">
            <a:extLst>
              <a:ext uri="{FF2B5EF4-FFF2-40B4-BE49-F238E27FC236}">
                <a16:creationId xmlns:a16="http://schemas.microsoft.com/office/drawing/2014/main" id="{88F2745F-0909-890D-6DB2-4926EB52A4B7}"/>
              </a:ext>
            </a:extLst>
          </p:cNvPr>
          <p:cNvSpPr/>
          <p:nvPr/>
        </p:nvSpPr>
        <p:spPr>
          <a:xfrm>
            <a:off x="2067611" y="6240028"/>
            <a:ext cx="256853" cy="28767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695346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0285" y="671821"/>
            <a:ext cx="9663281" cy="1325563"/>
          </a:xfrm>
        </p:spPr>
        <p:txBody>
          <a:bodyPr>
            <a:normAutofit/>
          </a:bodyPr>
          <a:lstStyle/>
          <a:p>
            <a:r>
              <a:rPr lang="fr-FR" sz="2800" dirty="0">
                <a:solidFill>
                  <a:srgbClr val="0070C0"/>
                </a:solidFill>
              </a:rPr>
              <a:t>Fiches régionales ADEME Leviers techniques pour</a:t>
            </a:r>
            <a:br>
              <a:rPr lang="fr-FR" sz="2800" dirty="0">
                <a:solidFill>
                  <a:srgbClr val="0070C0"/>
                </a:solidFill>
              </a:rPr>
            </a:br>
            <a:r>
              <a:rPr lang="fr-FR" sz="2800" dirty="0">
                <a:solidFill>
                  <a:srgbClr val="0070C0"/>
                </a:solidFill>
              </a:rPr>
              <a:t>la réduction des émissions GES et le stockage de carbone en agriculture (BANCO)</a:t>
            </a:r>
          </a:p>
        </p:txBody>
      </p:sp>
      <p:sp>
        <p:nvSpPr>
          <p:cNvPr id="3" name="Espace réservé de la date 2"/>
          <p:cNvSpPr>
            <a:spLocks noGrp="1"/>
          </p:cNvSpPr>
          <p:nvPr>
            <p:ph type="dt" sz="half" idx="10"/>
          </p:nvPr>
        </p:nvSpPr>
        <p:spPr/>
        <p:txBody>
          <a:bodyPr/>
          <a:lstStyle/>
          <a:p>
            <a:fld id="{583D5968-0562-4EBD-B82B-1EB815DA637E}" type="datetime1">
              <a:rPr lang="fr-FR" smtClean="0"/>
              <a:t>18/01/2024</a:t>
            </a:fld>
            <a:endParaRPr lang="fr-FR"/>
          </a:p>
        </p:txBody>
      </p:sp>
      <p:sp>
        <p:nvSpPr>
          <p:cNvPr id="4" name="Espace réservé du pied de page 3"/>
          <p:cNvSpPr>
            <a:spLocks noGrp="1"/>
          </p:cNvSpPr>
          <p:nvPr>
            <p:ph type="ftr" sz="quarter" idx="11"/>
          </p:nvPr>
        </p:nvSpPr>
        <p:spPr>
          <a:xfrm>
            <a:off x="401542" y="6370462"/>
            <a:ext cx="6695367" cy="365125"/>
          </a:xfrm>
        </p:spPr>
        <p:txBody>
          <a:bodyPr/>
          <a:lstStyle/>
          <a:p>
            <a:r>
              <a:rPr lang="fr-FR" dirty="0"/>
              <a:t>Direction Bioéconomie et Energies renouvelables / Service Agriculture Forêts et Alimentation</a:t>
            </a:r>
          </a:p>
        </p:txBody>
      </p:sp>
      <p:sp>
        <p:nvSpPr>
          <p:cNvPr id="6" name="Espace réservé du contenu 5"/>
          <p:cNvSpPr>
            <a:spLocks noGrp="1"/>
          </p:cNvSpPr>
          <p:nvPr>
            <p:ph sz="quarter" idx="15"/>
          </p:nvPr>
        </p:nvSpPr>
        <p:spPr/>
        <p:txBody>
          <a:bodyPr/>
          <a:lstStyle/>
          <a:p>
            <a:endParaRPr lang="fr-FR"/>
          </a:p>
        </p:txBody>
      </p:sp>
      <p:pic>
        <p:nvPicPr>
          <p:cNvPr id="7" name="Espace réservé du contenu 6"/>
          <p:cNvPicPr>
            <a:picLocks noGrp="1" noChangeAspect="1"/>
          </p:cNvPicPr>
          <p:nvPr>
            <p:ph sz="quarter" idx="4"/>
          </p:nvPr>
        </p:nvPicPr>
        <p:blipFill>
          <a:blip r:embed="rId2"/>
          <a:stretch>
            <a:fillRect/>
          </a:stretch>
        </p:blipFill>
        <p:spPr>
          <a:xfrm>
            <a:off x="10102342" y="75842"/>
            <a:ext cx="1845157" cy="2631000"/>
          </a:xfrm>
          <a:prstGeom prst="rect">
            <a:avLst/>
          </a:prstGeom>
        </p:spPr>
      </p:pic>
      <p:sp>
        <p:nvSpPr>
          <p:cNvPr id="8" name="ZoneTexte 7"/>
          <p:cNvSpPr txBox="1"/>
          <p:nvPr/>
        </p:nvSpPr>
        <p:spPr>
          <a:xfrm>
            <a:off x="484733" y="2872414"/>
            <a:ext cx="4557724" cy="3970318"/>
          </a:xfrm>
          <a:prstGeom prst="rect">
            <a:avLst/>
          </a:prstGeom>
          <a:noFill/>
        </p:spPr>
        <p:txBody>
          <a:bodyPr wrap="square" rtlCol="0">
            <a:spAutoFit/>
          </a:bodyPr>
          <a:lstStyle/>
          <a:p>
            <a:endParaRPr lang="fr-FR" dirty="0"/>
          </a:p>
          <a:p>
            <a:r>
              <a:rPr lang="fr-FR" b="1" u="sng" dirty="0"/>
              <a:t>Potentiels d’atténuation et coûts de la mise en œuvre de diverses actions en agriculture</a:t>
            </a:r>
          </a:p>
          <a:p>
            <a:pPr marL="742950" lvl="1" indent="-285750">
              <a:buFont typeface="Arial" panose="020B0604020202020204" pitchFamily="34" charset="0"/>
              <a:buChar char="•"/>
            </a:pPr>
            <a:r>
              <a:rPr lang="fr-FR" dirty="0"/>
              <a:t>Mise en évidence des actions aux potentiels les plus forts</a:t>
            </a:r>
          </a:p>
          <a:p>
            <a:pPr marL="742950" lvl="1" indent="-285750">
              <a:buFont typeface="Arial" panose="020B0604020202020204" pitchFamily="34" charset="0"/>
              <a:buChar char="•"/>
            </a:pPr>
            <a:r>
              <a:rPr lang="fr-FR" dirty="0"/>
              <a:t>Dispositifs d’accompagnement dans la région	</a:t>
            </a:r>
          </a:p>
          <a:p>
            <a:endParaRPr lang="fr-FR" dirty="0"/>
          </a:p>
          <a:p>
            <a:r>
              <a:rPr lang="fr-FR" dirty="0"/>
              <a:t>A destination des décideurs publics régionaux et des acteurs du monde agricole</a:t>
            </a:r>
          </a:p>
          <a:p>
            <a:endParaRPr lang="fr-FR" dirty="0"/>
          </a:p>
          <a:p>
            <a:endParaRPr lang="fr-FR" dirty="0"/>
          </a:p>
        </p:txBody>
      </p:sp>
      <p:pic>
        <p:nvPicPr>
          <p:cNvPr id="9" name="Image 8"/>
          <p:cNvPicPr>
            <a:picLocks noChangeAspect="1"/>
          </p:cNvPicPr>
          <p:nvPr/>
        </p:nvPicPr>
        <p:blipFill>
          <a:blip r:embed="rId3"/>
          <a:stretch>
            <a:fillRect/>
          </a:stretch>
        </p:blipFill>
        <p:spPr>
          <a:xfrm>
            <a:off x="4813361" y="2914818"/>
            <a:ext cx="7127523" cy="3885511"/>
          </a:xfrm>
          <a:prstGeom prst="rect">
            <a:avLst/>
          </a:prstGeom>
        </p:spPr>
      </p:pic>
      <p:sp>
        <p:nvSpPr>
          <p:cNvPr id="10" name="ZoneTexte 9"/>
          <p:cNvSpPr txBox="1"/>
          <p:nvPr/>
        </p:nvSpPr>
        <p:spPr>
          <a:xfrm>
            <a:off x="5383127" y="2733963"/>
            <a:ext cx="3659273" cy="369332"/>
          </a:xfrm>
          <a:prstGeom prst="rect">
            <a:avLst/>
          </a:prstGeom>
          <a:noFill/>
        </p:spPr>
        <p:txBody>
          <a:bodyPr wrap="square" rtlCol="0">
            <a:spAutoFit/>
          </a:bodyPr>
          <a:lstStyle/>
          <a:p>
            <a:r>
              <a:rPr lang="fr-FR" sz="1400" i="1" dirty="0"/>
              <a:t>Illustration</a:t>
            </a:r>
            <a:r>
              <a:rPr lang="fr-FR" dirty="0"/>
              <a:t> </a:t>
            </a:r>
          </a:p>
        </p:txBody>
      </p:sp>
      <p:sp>
        <p:nvSpPr>
          <p:cNvPr id="11" name="ZoneTexte 10">
            <a:extLst>
              <a:ext uri="{FF2B5EF4-FFF2-40B4-BE49-F238E27FC236}">
                <a16:creationId xmlns:a16="http://schemas.microsoft.com/office/drawing/2014/main" id="{6B517AB9-3C01-5043-E99B-280EFC855358}"/>
              </a:ext>
            </a:extLst>
          </p:cNvPr>
          <p:cNvSpPr txBox="1"/>
          <p:nvPr/>
        </p:nvSpPr>
        <p:spPr>
          <a:xfrm>
            <a:off x="140286" y="2011151"/>
            <a:ext cx="9033694" cy="738664"/>
          </a:xfrm>
          <a:prstGeom prst="rect">
            <a:avLst/>
          </a:prstGeom>
          <a:noFill/>
        </p:spPr>
        <p:txBody>
          <a:bodyPr wrap="square">
            <a:spAutoFit/>
          </a:bodyPr>
          <a:lstStyle/>
          <a:p>
            <a:r>
              <a:rPr lang="fr-FR" sz="1400" b="1" dirty="0">
                <a:hlinkClick r:id="rId4"/>
              </a:rPr>
              <a:t>Fiches</a:t>
            </a:r>
            <a:r>
              <a:rPr lang="fr-FR" sz="1400" b="1" dirty="0"/>
              <a:t> élaborées avec l’</a:t>
            </a:r>
            <a:r>
              <a:rPr lang="fr-FR" sz="1400" b="1" dirty="0" err="1"/>
              <a:t>lNRAE</a:t>
            </a:r>
            <a:r>
              <a:rPr lang="fr-FR" sz="1400" b="1" dirty="0"/>
              <a:t> (publication 2021) :  </a:t>
            </a:r>
          </a:p>
          <a:p>
            <a:r>
              <a:rPr lang="fr-FR" sz="1400" b="1" dirty="0"/>
              <a:t>Valorisation des résultats des travaux phares </a:t>
            </a:r>
            <a:r>
              <a:rPr lang="fr-FR" sz="1400" dirty="0"/>
              <a:t>: « Etude GES » (INRA, 2013),  Projet BANCO (I Care &amp; Consult, INRA, CEREOPA, 2017), et « Etude 4/1000 » (INRA, 2019)</a:t>
            </a:r>
          </a:p>
        </p:txBody>
      </p:sp>
    </p:spTree>
    <p:extLst>
      <p:ext uri="{BB962C8B-B14F-4D97-AF65-F5344CB8AC3E}">
        <p14:creationId xmlns:p14="http://schemas.microsoft.com/office/powerpoint/2010/main" val="3425291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81ED93-9BE3-398A-E5E1-27429493993D}"/>
              </a:ext>
            </a:extLst>
          </p:cNvPr>
          <p:cNvSpPr>
            <a:spLocks noGrp="1"/>
          </p:cNvSpPr>
          <p:nvPr>
            <p:ph type="title"/>
          </p:nvPr>
        </p:nvSpPr>
        <p:spPr>
          <a:xfrm>
            <a:off x="582412" y="511996"/>
            <a:ext cx="11388916" cy="1325563"/>
          </a:xfrm>
        </p:spPr>
        <p:txBody>
          <a:bodyPr/>
          <a:lstStyle/>
          <a:p>
            <a:r>
              <a:rPr lang="fr-FR" sz="2800" dirty="0">
                <a:solidFill>
                  <a:srgbClr val="0070C0"/>
                </a:solidFill>
              </a:rPr>
              <a:t>Fiches régionales ADEME : Résultats sur les potentiels d’atténuation totaux par région, selon le coût des actions</a:t>
            </a:r>
          </a:p>
        </p:txBody>
      </p:sp>
      <p:sp>
        <p:nvSpPr>
          <p:cNvPr id="3" name="Espace réservé de la date 2">
            <a:extLst>
              <a:ext uri="{FF2B5EF4-FFF2-40B4-BE49-F238E27FC236}">
                <a16:creationId xmlns:a16="http://schemas.microsoft.com/office/drawing/2014/main" id="{ECD4CE90-E163-4D33-E4B3-CF5C320DB8F9}"/>
              </a:ext>
            </a:extLst>
          </p:cNvPr>
          <p:cNvSpPr>
            <a:spLocks noGrp="1"/>
          </p:cNvSpPr>
          <p:nvPr>
            <p:ph type="dt" sz="half" idx="10"/>
          </p:nvPr>
        </p:nvSpPr>
        <p:spPr/>
        <p:txBody>
          <a:bodyPr/>
          <a:lstStyle/>
          <a:p>
            <a:fld id="{583D5968-0562-4EBD-B82B-1EB815DA637E}" type="datetime1">
              <a:rPr lang="fr-FR" smtClean="0"/>
              <a:t>18/01/2024</a:t>
            </a:fld>
            <a:endParaRPr lang="fr-FR"/>
          </a:p>
        </p:txBody>
      </p:sp>
      <p:sp>
        <p:nvSpPr>
          <p:cNvPr id="4" name="Espace réservé du pied de page 3">
            <a:extLst>
              <a:ext uri="{FF2B5EF4-FFF2-40B4-BE49-F238E27FC236}">
                <a16:creationId xmlns:a16="http://schemas.microsoft.com/office/drawing/2014/main" id="{339CD48C-72DA-1997-5280-FA1A0DCF6D9A}"/>
              </a:ext>
            </a:extLst>
          </p:cNvPr>
          <p:cNvSpPr>
            <a:spLocks noGrp="1"/>
          </p:cNvSpPr>
          <p:nvPr>
            <p:ph type="ftr" sz="quarter" idx="11"/>
          </p:nvPr>
        </p:nvSpPr>
        <p:spPr/>
        <p:txBody>
          <a:bodyPr/>
          <a:lstStyle/>
          <a:p>
            <a:r>
              <a:rPr lang="fr-FR"/>
              <a:t>Direction Bioéconomie et Energies renouvelables / Service Forêt Alimentation Bioéconomie</a:t>
            </a:r>
            <a:endParaRPr lang="fr-FR" dirty="0"/>
          </a:p>
        </p:txBody>
      </p:sp>
      <p:sp>
        <p:nvSpPr>
          <p:cNvPr id="6" name="Espace réservé du contenu 5">
            <a:extLst>
              <a:ext uri="{FF2B5EF4-FFF2-40B4-BE49-F238E27FC236}">
                <a16:creationId xmlns:a16="http://schemas.microsoft.com/office/drawing/2014/main" id="{F7E6251B-051B-E67F-2597-15FA9A40D86C}"/>
              </a:ext>
            </a:extLst>
          </p:cNvPr>
          <p:cNvSpPr>
            <a:spLocks noGrp="1"/>
          </p:cNvSpPr>
          <p:nvPr>
            <p:ph sz="quarter" idx="15"/>
          </p:nvPr>
        </p:nvSpPr>
        <p:spPr/>
        <p:txBody>
          <a:bodyPr/>
          <a:lstStyle/>
          <a:p>
            <a:endParaRPr lang="fr-FR"/>
          </a:p>
        </p:txBody>
      </p:sp>
      <p:sp>
        <p:nvSpPr>
          <p:cNvPr id="8" name="ZoneTexte 7">
            <a:extLst>
              <a:ext uri="{FF2B5EF4-FFF2-40B4-BE49-F238E27FC236}">
                <a16:creationId xmlns:a16="http://schemas.microsoft.com/office/drawing/2014/main" id="{83F469A0-E686-4E55-BB0C-92BF2614D6F6}"/>
              </a:ext>
            </a:extLst>
          </p:cNvPr>
          <p:cNvSpPr txBox="1"/>
          <p:nvPr/>
        </p:nvSpPr>
        <p:spPr>
          <a:xfrm>
            <a:off x="1346479" y="5908431"/>
            <a:ext cx="5958672" cy="276999"/>
          </a:xfrm>
          <a:prstGeom prst="rect">
            <a:avLst/>
          </a:prstGeom>
          <a:noFill/>
        </p:spPr>
        <p:txBody>
          <a:bodyPr wrap="square" rtlCol="0">
            <a:spAutoFit/>
          </a:bodyPr>
          <a:lstStyle/>
          <a:p>
            <a:r>
              <a:rPr lang="fr-FR" sz="1200" dirty="0"/>
              <a:t>Source : Fiches régionales ADEME-INRAE 2021</a:t>
            </a:r>
          </a:p>
        </p:txBody>
      </p:sp>
      <p:pic>
        <p:nvPicPr>
          <p:cNvPr id="15" name="Image 14">
            <a:extLst>
              <a:ext uri="{FF2B5EF4-FFF2-40B4-BE49-F238E27FC236}">
                <a16:creationId xmlns:a16="http://schemas.microsoft.com/office/drawing/2014/main" id="{5DC431FB-5A7F-1A8D-41D3-03AB798106AA}"/>
              </a:ext>
            </a:extLst>
          </p:cNvPr>
          <p:cNvPicPr>
            <a:picLocks noChangeAspect="1"/>
          </p:cNvPicPr>
          <p:nvPr/>
        </p:nvPicPr>
        <p:blipFill>
          <a:blip r:embed="rId2"/>
          <a:stretch>
            <a:fillRect/>
          </a:stretch>
        </p:blipFill>
        <p:spPr>
          <a:xfrm>
            <a:off x="1606186" y="1918150"/>
            <a:ext cx="9341368" cy="3904821"/>
          </a:xfrm>
          <a:prstGeom prst="rect">
            <a:avLst/>
          </a:prstGeom>
        </p:spPr>
      </p:pic>
    </p:spTree>
    <p:extLst>
      <p:ext uri="{BB962C8B-B14F-4D97-AF65-F5344CB8AC3E}">
        <p14:creationId xmlns:p14="http://schemas.microsoft.com/office/powerpoint/2010/main" val="3166932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814A99-2DCA-DD2D-6D88-F9C3EBE38737}"/>
              </a:ext>
            </a:extLst>
          </p:cNvPr>
          <p:cNvSpPr>
            <a:spLocks noGrp="1"/>
          </p:cNvSpPr>
          <p:nvPr>
            <p:ph type="title"/>
          </p:nvPr>
        </p:nvSpPr>
        <p:spPr/>
        <p:txBody>
          <a:bodyPr/>
          <a:lstStyle/>
          <a:p>
            <a:r>
              <a:rPr lang="fr-FR" dirty="0"/>
              <a:t>Quelques éléments de conclusion</a:t>
            </a:r>
          </a:p>
        </p:txBody>
      </p:sp>
      <p:sp>
        <p:nvSpPr>
          <p:cNvPr id="3" name="Espace réservé de la date 2">
            <a:extLst>
              <a:ext uri="{FF2B5EF4-FFF2-40B4-BE49-F238E27FC236}">
                <a16:creationId xmlns:a16="http://schemas.microsoft.com/office/drawing/2014/main" id="{5B1A0550-2174-1C36-B633-3C230E3731E2}"/>
              </a:ext>
            </a:extLst>
          </p:cNvPr>
          <p:cNvSpPr>
            <a:spLocks noGrp="1"/>
          </p:cNvSpPr>
          <p:nvPr>
            <p:ph type="dt" sz="half" idx="10"/>
          </p:nvPr>
        </p:nvSpPr>
        <p:spPr/>
        <p:txBody>
          <a:bodyPr/>
          <a:lstStyle/>
          <a:p>
            <a:fld id="{3E873AE1-5950-4748-95FC-98A910B14992}" type="datetime1">
              <a:rPr lang="fr-FR" smtClean="0"/>
              <a:t>18/01/2024</a:t>
            </a:fld>
            <a:endParaRPr lang="fr-FR"/>
          </a:p>
        </p:txBody>
      </p:sp>
      <p:sp>
        <p:nvSpPr>
          <p:cNvPr id="4" name="Espace réservé du pied de page 3">
            <a:extLst>
              <a:ext uri="{FF2B5EF4-FFF2-40B4-BE49-F238E27FC236}">
                <a16:creationId xmlns:a16="http://schemas.microsoft.com/office/drawing/2014/main" id="{E6A3BD3A-4D14-4AC5-D3F3-8954CD78C8C8}"/>
              </a:ext>
            </a:extLst>
          </p:cNvPr>
          <p:cNvSpPr>
            <a:spLocks noGrp="1"/>
          </p:cNvSpPr>
          <p:nvPr>
            <p:ph type="ftr" sz="quarter" idx="11"/>
          </p:nvPr>
        </p:nvSpPr>
        <p:spPr/>
        <p:txBody>
          <a:bodyPr/>
          <a:lstStyle/>
          <a:p>
            <a:r>
              <a:rPr lang="fr-FR"/>
              <a:t>Intitulé de la direction/service</a:t>
            </a:r>
          </a:p>
        </p:txBody>
      </p:sp>
      <p:sp>
        <p:nvSpPr>
          <p:cNvPr id="5" name="Espace réservé du numéro de diapositive 4">
            <a:extLst>
              <a:ext uri="{FF2B5EF4-FFF2-40B4-BE49-F238E27FC236}">
                <a16:creationId xmlns:a16="http://schemas.microsoft.com/office/drawing/2014/main" id="{7799984D-BC28-427A-8498-ABECAA0BB4D2}"/>
              </a:ext>
            </a:extLst>
          </p:cNvPr>
          <p:cNvSpPr>
            <a:spLocks noGrp="1"/>
          </p:cNvSpPr>
          <p:nvPr>
            <p:ph type="sldNum" sz="quarter" idx="12"/>
          </p:nvPr>
        </p:nvSpPr>
        <p:spPr/>
        <p:txBody>
          <a:bodyPr/>
          <a:lstStyle/>
          <a:p>
            <a:fld id="{07C99ADF-20A6-40EF-AAB9-F326D6E12C60}" type="slidenum">
              <a:rPr lang="fr-FR" smtClean="0"/>
              <a:t>38</a:t>
            </a:fld>
            <a:endParaRPr lang="fr-FR"/>
          </a:p>
        </p:txBody>
      </p:sp>
      <p:sp>
        <p:nvSpPr>
          <p:cNvPr id="6" name="Espace réservé du contenu 5">
            <a:extLst>
              <a:ext uri="{FF2B5EF4-FFF2-40B4-BE49-F238E27FC236}">
                <a16:creationId xmlns:a16="http://schemas.microsoft.com/office/drawing/2014/main" id="{C98F72AE-DBCA-C59F-397F-6356C2565601}"/>
              </a:ext>
            </a:extLst>
          </p:cNvPr>
          <p:cNvSpPr>
            <a:spLocks noGrp="1"/>
          </p:cNvSpPr>
          <p:nvPr>
            <p:ph sz="quarter" idx="4"/>
          </p:nvPr>
        </p:nvSpPr>
        <p:spPr/>
        <p:txBody>
          <a:bodyPr>
            <a:normAutofit lnSpcReduction="10000"/>
          </a:bodyPr>
          <a:lstStyle/>
          <a:p>
            <a:pPr marL="342900" indent="-342900" rtl="0" fontAlgn="ctr">
              <a:spcBef>
                <a:spcPts val="0"/>
              </a:spcBef>
              <a:spcAft>
                <a:spcPts val="0"/>
              </a:spcAft>
              <a:buFont typeface="Arial" panose="020B0604020202020204" pitchFamily="34" charset="0"/>
              <a:buChar char="•"/>
            </a:pPr>
            <a:r>
              <a:rPr lang="fr-FR" sz="2400" dirty="0">
                <a:solidFill>
                  <a:srgbClr val="404040"/>
                </a:solidFill>
                <a:effectLst/>
                <a:latin typeface="Calibri" panose="020F0502020204030204" pitchFamily="34" charset="0"/>
              </a:rPr>
              <a:t>Des scénarios ADEME nationaux basés sur des récits qui peuvent inspirer localement</a:t>
            </a:r>
          </a:p>
          <a:p>
            <a:pPr marL="342900" indent="-342900" rtl="0" fontAlgn="ctr">
              <a:spcBef>
                <a:spcPts val="0"/>
              </a:spcBef>
              <a:spcAft>
                <a:spcPts val="0"/>
              </a:spcAft>
              <a:buFont typeface="Arial" panose="020B0604020202020204" pitchFamily="34" charset="0"/>
              <a:buChar char="•"/>
            </a:pPr>
            <a:r>
              <a:rPr lang="fr-FR" sz="2400" dirty="0">
                <a:solidFill>
                  <a:srgbClr val="404040"/>
                </a:solidFill>
                <a:effectLst/>
                <a:latin typeface="Calibri" panose="020F0502020204030204" pitchFamily="34" charset="0"/>
              </a:rPr>
              <a:t>Comment concilier planification nationale et locale</a:t>
            </a:r>
            <a:r>
              <a:rPr lang="fr-FR" sz="2400" dirty="0">
                <a:solidFill>
                  <a:srgbClr val="404040"/>
                </a:solidFill>
                <a:latin typeface="Calibri" panose="020F0502020204030204" pitchFamily="34" charset="0"/>
              </a:rPr>
              <a:t>?</a:t>
            </a:r>
            <a:endParaRPr lang="fr-FR" sz="2400" dirty="0">
              <a:solidFill>
                <a:srgbClr val="404040"/>
              </a:solidFill>
              <a:effectLst/>
              <a:latin typeface="Calibri" panose="020F0502020204030204" pitchFamily="34" charset="0"/>
            </a:endParaRPr>
          </a:p>
          <a:p>
            <a:pPr marL="701675" lvl="1" indent="-342900" fontAlgn="ctr">
              <a:spcAft>
                <a:spcPts val="0"/>
              </a:spcAft>
              <a:buFont typeface="Arial" panose="020B0604020202020204" pitchFamily="34" charset="0"/>
              <a:buChar char="•"/>
            </a:pPr>
            <a:r>
              <a:rPr lang="fr-FR" sz="2400" dirty="0">
                <a:solidFill>
                  <a:srgbClr val="404040"/>
                </a:solidFill>
                <a:effectLst/>
                <a:latin typeface="Calibri" panose="020F0502020204030204" pitchFamily="34" charset="0"/>
              </a:rPr>
              <a:t>Enjeu du </a:t>
            </a:r>
            <a:r>
              <a:rPr lang="fr-FR" sz="2400" b="1" dirty="0">
                <a:solidFill>
                  <a:srgbClr val="404040"/>
                </a:solidFill>
                <a:effectLst/>
                <a:latin typeface="Calibri" panose="020F0502020204030204" pitchFamily="34" charset="0"/>
              </a:rPr>
              <a:t>partage de l’effort</a:t>
            </a:r>
            <a:r>
              <a:rPr lang="fr-FR" sz="2400" dirty="0">
                <a:solidFill>
                  <a:srgbClr val="404040"/>
                </a:solidFill>
                <a:effectLst/>
                <a:latin typeface="Calibri" panose="020F0502020204030204" pitchFamily="34" charset="0"/>
              </a:rPr>
              <a:t>: si optimisation économique, prendre en compte ^tous les coûts, y compris système</a:t>
            </a:r>
          </a:p>
          <a:p>
            <a:pPr marL="701675" lvl="1" indent="-342900" fontAlgn="ctr">
              <a:spcAft>
                <a:spcPts val="0"/>
              </a:spcAft>
              <a:buFont typeface="Arial" panose="020B0604020202020204" pitchFamily="34" charset="0"/>
              <a:buChar char="•"/>
            </a:pPr>
            <a:r>
              <a:rPr lang="fr-FR" sz="2400" dirty="0">
                <a:solidFill>
                  <a:srgbClr val="404040"/>
                </a:solidFill>
                <a:effectLst/>
                <a:latin typeface="Calibri" panose="020F0502020204030204" pitchFamily="34" charset="0"/>
              </a:rPr>
              <a:t>Un équilibre entre top-down et </a:t>
            </a:r>
            <a:r>
              <a:rPr lang="fr-FR" sz="2400" dirty="0" err="1">
                <a:solidFill>
                  <a:srgbClr val="404040"/>
                </a:solidFill>
                <a:effectLst/>
                <a:latin typeface="Calibri" panose="020F0502020204030204" pitchFamily="34" charset="0"/>
              </a:rPr>
              <a:t>bottom</a:t>
            </a:r>
            <a:r>
              <a:rPr lang="fr-FR" sz="2400" dirty="0">
                <a:solidFill>
                  <a:srgbClr val="404040"/>
                </a:solidFill>
                <a:effectLst/>
                <a:latin typeface="Calibri" panose="020F0502020204030204" pitchFamily="34" charset="0"/>
              </a:rPr>
              <a:t>-up</a:t>
            </a:r>
          </a:p>
          <a:p>
            <a:pPr marL="1584325" lvl="2" indent="-342900" fontAlgn="ctr"/>
            <a:r>
              <a:rPr lang="fr-FR" sz="2200" dirty="0">
                <a:solidFill>
                  <a:srgbClr val="404040"/>
                </a:solidFill>
                <a:effectLst/>
                <a:latin typeface="Calibri" panose="020F0502020204030204" pitchFamily="34" charset="0"/>
              </a:rPr>
              <a:t>Expliciter les potentiels</a:t>
            </a:r>
          </a:p>
          <a:p>
            <a:pPr marL="1584325" lvl="2" indent="-342900" fontAlgn="ctr">
              <a:spcBef>
                <a:spcPts val="0"/>
              </a:spcBef>
            </a:pPr>
            <a:r>
              <a:rPr lang="fr-FR" sz="2200" dirty="0">
                <a:solidFill>
                  <a:srgbClr val="404040"/>
                </a:solidFill>
                <a:effectLst/>
                <a:latin typeface="Calibri" panose="020F0502020204030204" pitchFamily="34" charset="0"/>
              </a:rPr>
              <a:t>Proposer des fourchettes indicatives aux territoires </a:t>
            </a:r>
          </a:p>
          <a:p>
            <a:pPr marL="342900" indent="-342900" rtl="0" fontAlgn="ctr">
              <a:spcBef>
                <a:spcPts val="0"/>
              </a:spcBef>
              <a:spcAft>
                <a:spcPts val="0"/>
              </a:spcAft>
              <a:buFont typeface="Arial" panose="020B0604020202020204" pitchFamily="34" charset="0"/>
              <a:buChar char="•"/>
            </a:pPr>
            <a:r>
              <a:rPr lang="fr-FR" sz="2400" dirty="0">
                <a:solidFill>
                  <a:srgbClr val="404040"/>
                </a:solidFill>
                <a:effectLst/>
                <a:latin typeface="Calibri" panose="020F0502020204030204" pitchFamily="34" charset="0"/>
              </a:rPr>
              <a:t>Travailler sur la </a:t>
            </a:r>
            <a:r>
              <a:rPr lang="fr-FR" sz="2400" b="1" dirty="0">
                <a:solidFill>
                  <a:srgbClr val="404040"/>
                </a:solidFill>
                <a:effectLst/>
                <a:latin typeface="Calibri" panose="020F0502020204030204" pitchFamily="34" charset="0"/>
              </a:rPr>
              <a:t>solidarité</a:t>
            </a:r>
            <a:r>
              <a:rPr lang="fr-FR" sz="2400" dirty="0">
                <a:solidFill>
                  <a:srgbClr val="404040"/>
                </a:solidFill>
                <a:effectLst/>
                <a:latin typeface="Calibri" panose="020F0502020204030204" pitchFamily="34" charset="0"/>
              </a:rPr>
              <a:t> entre territoires</a:t>
            </a:r>
          </a:p>
          <a:p>
            <a:pPr marL="342900" indent="-342900" rtl="0" fontAlgn="ctr">
              <a:spcBef>
                <a:spcPts val="0"/>
              </a:spcBef>
              <a:spcAft>
                <a:spcPts val="0"/>
              </a:spcAft>
              <a:buFont typeface="Arial" panose="020B0604020202020204" pitchFamily="34" charset="0"/>
              <a:buChar char="•"/>
            </a:pPr>
            <a:r>
              <a:rPr lang="fr-FR" sz="2400" dirty="0">
                <a:solidFill>
                  <a:srgbClr val="404040"/>
                </a:solidFill>
                <a:effectLst/>
                <a:latin typeface="Calibri" panose="020F0502020204030204" pitchFamily="34" charset="0"/>
              </a:rPr>
              <a:t>Le </a:t>
            </a:r>
            <a:r>
              <a:rPr lang="fr-FR" sz="2400" b="1" dirty="0">
                <a:solidFill>
                  <a:srgbClr val="404040"/>
                </a:solidFill>
                <a:effectLst/>
                <a:latin typeface="Calibri" panose="020F0502020204030204" pitchFamily="34" charset="0"/>
              </a:rPr>
              <a:t>sens</a:t>
            </a:r>
            <a:r>
              <a:rPr lang="fr-FR" sz="2400" dirty="0">
                <a:solidFill>
                  <a:srgbClr val="404040"/>
                </a:solidFill>
                <a:effectLst/>
                <a:latin typeface="Calibri" panose="020F0502020204030204" pitchFamily="34" charset="0"/>
              </a:rPr>
              <a:t> donné aux projets locaux : faire des liens entre production et consommation</a:t>
            </a:r>
          </a:p>
          <a:p>
            <a:pPr marL="342900" indent="-342900" rtl="0" fontAlgn="ctr">
              <a:spcBef>
                <a:spcPts val="0"/>
              </a:spcBef>
              <a:spcAft>
                <a:spcPts val="0"/>
              </a:spcAft>
              <a:buFont typeface="Arial" panose="020B0604020202020204" pitchFamily="34" charset="0"/>
              <a:buChar char="•"/>
            </a:pPr>
            <a:r>
              <a:rPr lang="fr-FR" sz="2400" dirty="0">
                <a:solidFill>
                  <a:srgbClr val="404040"/>
                </a:solidFill>
                <a:effectLst/>
                <a:latin typeface="Calibri" panose="020F0502020204030204" pitchFamily="34" charset="0"/>
              </a:rPr>
              <a:t>Pari gagnant par rapport à la valeur créée sur le territoire</a:t>
            </a:r>
          </a:p>
          <a:p>
            <a:endParaRPr lang="fr-FR" dirty="0"/>
          </a:p>
        </p:txBody>
      </p:sp>
      <p:sp>
        <p:nvSpPr>
          <p:cNvPr id="7" name="Espace réservé du contenu 6">
            <a:extLst>
              <a:ext uri="{FF2B5EF4-FFF2-40B4-BE49-F238E27FC236}">
                <a16:creationId xmlns:a16="http://schemas.microsoft.com/office/drawing/2014/main" id="{114564E3-C8C2-CB30-6882-4A5D4FA55154}"/>
              </a:ext>
            </a:extLst>
          </p:cNvPr>
          <p:cNvSpPr>
            <a:spLocks noGrp="1"/>
          </p:cNvSpPr>
          <p:nvPr>
            <p:ph sz="quarter" idx="15"/>
          </p:nvPr>
        </p:nvSpPr>
        <p:spPr/>
        <p:txBody>
          <a:bodyPr/>
          <a:lstStyle/>
          <a:p>
            <a:endParaRPr lang="fr-FR"/>
          </a:p>
        </p:txBody>
      </p:sp>
    </p:spTree>
    <p:extLst>
      <p:ext uri="{BB962C8B-B14F-4D97-AF65-F5344CB8AC3E}">
        <p14:creationId xmlns:p14="http://schemas.microsoft.com/office/powerpoint/2010/main" val="1671802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A2EE71-E40B-4CE0-BD8F-41F5AD1E2F61}"/>
              </a:ext>
            </a:extLst>
          </p:cNvPr>
          <p:cNvSpPr>
            <a:spLocks noGrp="1"/>
          </p:cNvSpPr>
          <p:nvPr>
            <p:ph type="title"/>
          </p:nvPr>
        </p:nvSpPr>
        <p:spPr/>
        <p:txBody>
          <a:bodyPr/>
          <a:lstStyle/>
          <a:p>
            <a:pPr algn="ctr"/>
            <a:r>
              <a:rPr lang="fr-FR" dirty="0"/>
              <a:t>Merci de votre attention</a:t>
            </a:r>
          </a:p>
        </p:txBody>
      </p:sp>
      <p:sp>
        <p:nvSpPr>
          <p:cNvPr id="3" name="Espace réservé du contenu 2">
            <a:extLst>
              <a:ext uri="{FF2B5EF4-FFF2-40B4-BE49-F238E27FC236}">
                <a16:creationId xmlns:a16="http://schemas.microsoft.com/office/drawing/2014/main" id="{D2BC4068-C984-25FD-FA68-26B489139794}"/>
              </a:ext>
            </a:extLst>
          </p:cNvPr>
          <p:cNvSpPr>
            <a:spLocks noGrp="1"/>
          </p:cNvSpPr>
          <p:nvPr>
            <p:ph sz="quarter" idx="4"/>
          </p:nvPr>
        </p:nvSpPr>
        <p:spPr/>
        <p:txBody>
          <a:bodyPr/>
          <a:lstStyle/>
          <a:p>
            <a:endParaRPr lang="fr-FR"/>
          </a:p>
        </p:txBody>
      </p:sp>
      <p:sp>
        <p:nvSpPr>
          <p:cNvPr id="4" name="Espace réservé du contenu 3">
            <a:extLst>
              <a:ext uri="{FF2B5EF4-FFF2-40B4-BE49-F238E27FC236}">
                <a16:creationId xmlns:a16="http://schemas.microsoft.com/office/drawing/2014/main" id="{78D81C2D-8ED6-A0C8-CA39-1BDC0F27169A}"/>
              </a:ext>
            </a:extLst>
          </p:cNvPr>
          <p:cNvSpPr>
            <a:spLocks noGrp="1"/>
          </p:cNvSpPr>
          <p:nvPr>
            <p:ph sz="quarter" idx="15"/>
          </p:nvPr>
        </p:nvSpPr>
        <p:spPr/>
        <p:txBody>
          <a:bodyPr/>
          <a:lstStyle/>
          <a:p>
            <a:endParaRPr lang="fr-FR"/>
          </a:p>
        </p:txBody>
      </p:sp>
    </p:spTree>
    <p:extLst>
      <p:ext uri="{BB962C8B-B14F-4D97-AF65-F5344CB8AC3E}">
        <p14:creationId xmlns:p14="http://schemas.microsoft.com/office/powerpoint/2010/main" val="2376793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11E4ECD-A307-7244-4784-12CC2D88E2B1}"/>
              </a:ext>
            </a:extLst>
          </p:cNvPr>
          <p:cNvSpPr>
            <a:spLocks noGrp="1"/>
          </p:cNvSpPr>
          <p:nvPr>
            <p:ph sz="quarter" idx="4"/>
          </p:nvPr>
        </p:nvSpPr>
        <p:spPr/>
        <p:txBody>
          <a:bodyPr/>
          <a:lstStyle/>
          <a:p>
            <a:endParaRPr lang="fr-FR"/>
          </a:p>
        </p:txBody>
      </p:sp>
      <p:sp>
        <p:nvSpPr>
          <p:cNvPr id="4" name="Espace réservé du contenu 3">
            <a:extLst>
              <a:ext uri="{FF2B5EF4-FFF2-40B4-BE49-F238E27FC236}">
                <a16:creationId xmlns:a16="http://schemas.microsoft.com/office/drawing/2014/main" id="{0229BE0E-316F-40A1-B1FA-060274EC4733}"/>
              </a:ext>
            </a:extLst>
          </p:cNvPr>
          <p:cNvSpPr>
            <a:spLocks noGrp="1"/>
          </p:cNvSpPr>
          <p:nvPr>
            <p:ph sz="quarter" idx="15"/>
          </p:nvPr>
        </p:nvSpPr>
        <p:spPr/>
        <p:txBody>
          <a:bodyPr/>
          <a:lstStyle/>
          <a:p>
            <a:endParaRPr lang="fr-FR"/>
          </a:p>
        </p:txBody>
      </p:sp>
      <p:pic>
        <p:nvPicPr>
          <p:cNvPr id="6" name="Image 5">
            <a:extLst>
              <a:ext uri="{FF2B5EF4-FFF2-40B4-BE49-F238E27FC236}">
                <a16:creationId xmlns:a16="http://schemas.microsoft.com/office/drawing/2014/main" id="{BFA4838B-5568-8107-D32E-15353BA59EE2}"/>
              </a:ext>
            </a:extLst>
          </p:cNvPr>
          <p:cNvPicPr>
            <a:picLocks noChangeAspect="1"/>
          </p:cNvPicPr>
          <p:nvPr/>
        </p:nvPicPr>
        <p:blipFill>
          <a:blip r:embed="rId2"/>
          <a:stretch>
            <a:fillRect/>
          </a:stretch>
        </p:blipFill>
        <p:spPr>
          <a:xfrm>
            <a:off x="1276557" y="1778878"/>
            <a:ext cx="9267825" cy="4295775"/>
          </a:xfrm>
          <a:prstGeom prst="rect">
            <a:avLst/>
          </a:prstGeom>
        </p:spPr>
      </p:pic>
      <p:sp>
        <p:nvSpPr>
          <p:cNvPr id="7" name="Espace réservé du contenu 12">
            <a:extLst>
              <a:ext uri="{FF2B5EF4-FFF2-40B4-BE49-F238E27FC236}">
                <a16:creationId xmlns:a16="http://schemas.microsoft.com/office/drawing/2014/main" id="{84208242-62FD-A5FD-0330-6663054FE9F1}"/>
              </a:ext>
            </a:extLst>
          </p:cNvPr>
          <p:cNvSpPr txBox="1">
            <a:spLocks/>
          </p:cNvSpPr>
          <p:nvPr/>
        </p:nvSpPr>
        <p:spPr>
          <a:xfrm>
            <a:off x="371495" y="783347"/>
            <a:ext cx="8505219" cy="72370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200"/>
              </a:spcAft>
              <a:buFont typeface="+mj-lt"/>
              <a:buNone/>
              <a:defRPr sz="1600" b="0" kern="1200">
                <a:solidFill>
                  <a:schemeClr val="tx1"/>
                </a:solidFill>
                <a:latin typeface="+mn-lt"/>
                <a:ea typeface="+mn-ea"/>
                <a:cs typeface="+mn-cs"/>
              </a:defRPr>
            </a:lvl1pPr>
            <a:lvl2pPr marL="358775" indent="0" algn="l" defTabSz="914400" rtl="0" eaLnBrk="1" latinLnBrk="0" hangingPunct="1">
              <a:lnSpc>
                <a:spcPct val="100000"/>
              </a:lnSpc>
              <a:spcBef>
                <a:spcPts val="0"/>
              </a:spcBef>
              <a:spcAft>
                <a:spcPts val="1200"/>
              </a:spcAft>
              <a:buFont typeface="+mj-lt"/>
              <a:buNone/>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b="1" dirty="0">
                <a:solidFill>
                  <a:srgbClr val="000000"/>
                </a:solidFill>
                <a:latin typeface="AFPPG H+ Marianne"/>
              </a:rPr>
              <a:t>La trajectoire de l’Etat proposée par le SGPE</a:t>
            </a:r>
            <a:endParaRPr lang="fr-FR" sz="2400" dirty="0"/>
          </a:p>
          <a:p>
            <a:pPr marL="285750" indent="-285750">
              <a:lnSpc>
                <a:spcPct val="150000"/>
              </a:lnSpc>
              <a:spcBef>
                <a:spcPts val="600"/>
              </a:spcBef>
              <a:spcAft>
                <a:spcPts val="600"/>
              </a:spcAft>
              <a:buFont typeface="Arial" panose="020B0604020202020204" pitchFamily="34" charset="0"/>
              <a:buChar char="•"/>
            </a:pPr>
            <a:endParaRPr lang="fr-FR" sz="2000" dirty="0"/>
          </a:p>
          <a:p>
            <a:pPr marL="285750" indent="-285750">
              <a:lnSpc>
                <a:spcPct val="150000"/>
              </a:lnSpc>
              <a:spcBef>
                <a:spcPts val="600"/>
              </a:spcBef>
              <a:spcAft>
                <a:spcPts val="600"/>
              </a:spcAft>
              <a:buFont typeface="Arial" panose="020B0604020202020204" pitchFamily="34" charset="0"/>
              <a:buChar char="•"/>
            </a:pPr>
            <a:endParaRPr lang="fr-FR" sz="2000" dirty="0"/>
          </a:p>
        </p:txBody>
      </p:sp>
    </p:spTree>
    <p:extLst>
      <p:ext uri="{BB962C8B-B14F-4D97-AF65-F5344CB8AC3E}">
        <p14:creationId xmlns:p14="http://schemas.microsoft.com/office/powerpoint/2010/main" val="1089845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0F80EB3D-DD7E-4D25-98CC-1B529F37502B}"/>
              </a:ext>
            </a:extLst>
          </p:cNvPr>
          <p:cNvSpPr>
            <a:spLocks noGrp="1"/>
          </p:cNvSpPr>
          <p:nvPr>
            <p:ph type="title"/>
          </p:nvPr>
        </p:nvSpPr>
        <p:spPr>
          <a:xfrm>
            <a:off x="2423997" y="152400"/>
            <a:ext cx="8452676" cy="576422"/>
          </a:xfrm>
        </p:spPr>
        <p:txBody>
          <a:bodyPr>
            <a:normAutofit/>
          </a:bodyPr>
          <a:lstStyle/>
          <a:p>
            <a:r>
              <a:rPr lang="fr-FR" dirty="0"/>
              <a:t>Une modélisation complète </a:t>
            </a:r>
          </a:p>
        </p:txBody>
      </p:sp>
      <p:sp>
        <p:nvSpPr>
          <p:cNvPr id="7" name="Espace réservé du numéro de diapositive 6">
            <a:extLst>
              <a:ext uri="{FF2B5EF4-FFF2-40B4-BE49-F238E27FC236}">
                <a16:creationId xmlns:a16="http://schemas.microsoft.com/office/drawing/2014/main" id="{611942B1-C3E4-4FD2-9212-0DFE608D6D43}"/>
              </a:ext>
            </a:extLst>
          </p:cNvPr>
          <p:cNvSpPr>
            <a:spLocks noGrp="1"/>
          </p:cNvSpPr>
          <p:nvPr>
            <p:ph type="sldNum" sz="quarter" idx="12"/>
          </p:nvPr>
        </p:nvSpPr>
        <p:spPr/>
        <p:txBody>
          <a:bodyPr/>
          <a:lstStyle/>
          <a:p>
            <a:fld id="{07C99ADF-20A6-40EF-AAB9-F326D6E12C60}" type="slidenum">
              <a:rPr lang="fr-FR" smtClean="0"/>
              <a:t>40</a:t>
            </a:fld>
            <a:endParaRPr lang="fr-FR"/>
          </a:p>
        </p:txBody>
      </p:sp>
      <p:pic>
        <p:nvPicPr>
          <p:cNvPr id="58" name="Image 57">
            <a:extLst>
              <a:ext uri="{FF2B5EF4-FFF2-40B4-BE49-F238E27FC236}">
                <a16:creationId xmlns:a16="http://schemas.microsoft.com/office/drawing/2014/main" id="{9E7FB294-2689-F540-8C5C-02EAD6FB79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pic>
        <p:nvPicPr>
          <p:cNvPr id="10" name="Image 9">
            <a:extLst>
              <a:ext uri="{FF2B5EF4-FFF2-40B4-BE49-F238E27FC236}">
                <a16:creationId xmlns:a16="http://schemas.microsoft.com/office/drawing/2014/main" id="{F055411C-573C-874B-B4F0-C63707D527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1857" y="921718"/>
            <a:ext cx="10219422" cy="5936282"/>
          </a:xfrm>
          <a:prstGeom prst="rect">
            <a:avLst/>
          </a:prstGeom>
        </p:spPr>
      </p:pic>
    </p:spTree>
    <p:extLst>
      <p:ext uri="{BB962C8B-B14F-4D97-AF65-F5344CB8AC3E}">
        <p14:creationId xmlns:p14="http://schemas.microsoft.com/office/powerpoint/2010/main" val="892054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EECAD-C5B5-7950-3913-A2E4B4FF4AB7}"/>
              </a:ext>
            </a:extLst>
          </p:cNvPr>
          <p:cNvSpPr>
            <a:spLocks noGrp="1"/>
          </p:cNvSpPr>
          <p:nvPr>
            <p:ph type="title"/>
          </p:nvPr>
        </p:nvSpPr>
        <p:spPr/>
        <p:txBody>
          <a:bodyPr/>
          <a:lstStyle/>
          <a:p>
            <a:endParaRPr lang="fr-FR"/>
          </a:p>
        </p:txBody>
      </p:sp>
      <p:sp>
        <p:nvSpPr>
          <p:cNvPr id="4" name="Espace réservé du contenu 3">
            <a:extLst>
              <a:ext uri="{FF2B5EF4-FFF2-40B4-BE49-F238E27FC236}">
                <a16:creationId xmlns:a16="http://schemas.microsoft.com/office/drawing/2014/main" id="{B5542061-9EA2-4272-7507-208ED708A99A}"/>
              </a:ext>
            </a:extLst>
          </p:cNvPr>
          <p:cNvSpPr>
            <a:spLocks noGrp="1"/>
          </p:cNvSpPr>
          <p:nvPr>
            <p:ph sz="quarter" idx="15"/>
          </p:nvPr>
        </p:nvSpPr>
        <p:spPr/>
        <p:txBody>
          <a:bodyPr/>
          <a:lstStyle/>
          <a:p>
            <a:endParaRPr lang="fr-FR"/>
          </a:p>
        </p:txBody>
      </p:sp>
      <p:pic>
        <p:nvPicPr>
          <p:cNvPr id="6" name="Image 5">
            <a:extLst>
              <a:ext uri="{FF2B5EF4-FFF2-40B4-BE49-F238E27FC236}">
                <a16:creationId xmlns:a16="http://schemas.microsoft.com/office/drawing/2014/main" id="{A677050E-38DE-1B3B-A8BF-DF4F5A95E5AD}"/>
              </a:ext>
            </a:extLst>
          </p:cNvPr>
          <p:cNvPicPr>
            <a:picLocks noChangeAspect="1"/>
          </p:cNvPicPr>
          <p:nvPr/>
        </p:nvPicPr>
        <p:blipFill>
          <a:blip r:embed="rId2"/>
          <a:stretch>
            <a:fillRect/>
          </a:stretch>
        </p:blipFill>
        <p:spPr>
          <a:xfrm>
            <a:off x="269759" y="147785"/>
            <a:ext cx="10976988" cy="6069496"/>
          </a:xfrm>
          <a:prstGeom prst="rect">
            <a:avLst/>
          </a:prstGeom>
        </p:spPr>
      </p:pic>
    </p:spTree>
    <p:extLst>
      <p:ext uri="{BB962C8B-B14F-4D97-AF65-F5344CB8AC3E}">
        <p14:creationId xmlns:p14="http://schemas.microsoft.com/office/powerpoint/2010/main" val="573971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54D1CC8B-CF6D-48F6-89B6-254B97BA439C}"/>
              </a:ext>
            </a:extLst>
          </p:cNvPr>
          <p:cNvSpPr>
            <a:spLocks noGrp="1"/>
          </p:cNvSpPr>
          <p:nvPr>
            <p:ph type="title"/>
          </p:nvPr>
        </p:nvSpPr>
        <p:spPr/>
        <p:txBody>
          <a:bodyPr/>
          <a:lstStyle/>
          <a:p>
            <a:r>
              <a:rPr lang="fr-FR" dirty="0"/>
              <a:t>1. Les scénarios</a:t>
            </a:r>
          </a:p>
        </p:txBody>
      </p:sp>
      <p:sp>
        <p:nvSpPr>
          <p:cNvPr id="7" name="Espace réservé du numéro de diapositive 6">
            <a:extLst>
              <a:ext uri="{FF2B5EF4-FFF2-40B4-BE49-F238E27FC236}">
                <a16:creationId xmlns:a16="http://schemas.microsoft.com/office/drawing/2014/main" id="{ADE5BEAB-077C-4D2D-9843-019A16D1F6E2}"/>
              </a:ext>
            </a:extLst>
          </p:cNvPr>
          <p:cNvSpPr>
            <a:spLocks noGrp="1"/>
          </p:cNvSpPr>
          <p:nvPr>
            <p:ph type="sldNum" sz="quarter" idx="12"/>
          </p:nvPr>
        </p:nvSpPr>
        <p:spPr/>
        <p:txBody>
          <a:bodyPr/>
          <a:lstStyle/>
          <a:p>
            <a:fld id="{07C99ADF-20A6-40EF-AAB9-F326D6E12C60}" type="slidenum">
              <a:rPr lang="fr-FR" smtClean="0"/>
              <a:t>6</a:t>
            </a:fld>
            <a:endParaRPr lang="fr-FR"/>
          </a:p>
        </p:txBody>
      </p:sp>
      <p:pic>
        <p:nvPicPr>
          <p:cNvPr id="23" name="Image 22">
            <a:extLst>
              <a:ext uri="{FF2B5EF4-FFF2-40B4-BE49-F238E27FC236}">
                <a16:creationId xmlns:a16="http://schemas.microsoft.com/office/drawing/2014/main" id="{5E274031-F1D0-D34E-9070-D9A06FCFD2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pic>
        <p:nvPicPr>
          <p:cNvPr id="3" name="Image 2" descr="Une image contenant oiseau, perroquet&#10;&#10;Description générée automatiquement">
            <a:extLst>
              <a:ext uri="{FF2B5EF4-FFF2-40B4-BE49-F238E27FC236}">
                <a16:creationId xmlns:a16="http://schemas.microsoft.com/office/drawing/2014/main" id="{48F30BEB-DF16-874F-9BDF-BBFA023A27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10040"/>
          <a:stretch/>
        </p:blipFill>
        <p:spPr>
          <a:xfrm>
            <a:off x="7411144" y="1530349"/>
            <a:ext cx="4752000" cy="4727576"/>
          </a:xfrm>
          <a:prstGeom prst="rect">
            <a:avLst/>
          </a:prstGeom>
        </p:spPr>
      </p:pic>
    </p:spTree>
    <p:extLst>
      <p:ext uri="{BB962C8B-B14F-4D97-AF65-F5344CB8AC3E}">
        <p14:creationId xmlns:p14="http://schemas.microsoft.com/office/powerpoint/2010/main" val="3142959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13D217F-BEB4-AC41-ABE9-611CDE242204}"/>
              </a:ext>
            </a:extLst>
          </p:cNvPr>
          <p:cNvSpPr/>
          <p:nvPr/>
        </p:nvSpPr>
        <p:spPr>
          <a:xfrm>
            <a:off x="0" y="0"/>
            <a:ext cx="3908612" cy="1021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e la date 4">
            <a:extLst>
              <a:ext uri="{FF2B5EF4-FFF2-40B4-BE49-F238E27FC236}">
                <a16:creationId xmlns:a16="http://schemas.microsoft.com/office/drawing/2014/main" id="{B16BD7E4-6927-4B8C-A25B-FFF178F45099}"/>
              </a:ext>
            </a:extLst>
          </p:cNvPr>
          <p:cNvSpPr>
            <a:spLocks noGrp="1"/>
          </p:cNvSpPr>
          <p:nvPr>
            <p:ph type="dt" sz="half" idx="10"/>
          </p:nvPr>
        </p:nvSpPr>
        <p:spPr>
          <a:xfrm>
            <a:off x="10645422" y="6370462"/>
            <a:ext cx="1145036" cy="365125"/>
          </a:xfrm>
          <a:prstGeom prst="rect">
            <a:avLst/>
          </a:prstGeom>
        </p:spPr>
        <p:txBody>
          <a:bodyPr vert="horz" lIns="91440" tIns="45720" rIns="91440" bIns="45720" rtlCol="0" anchor="ctr"/>
          <a:lstStyle>
            <a:defPPr>
              <a:defRPr lang="fr-FR"/>
            </a:defPPr>
            <a:lvl1pPr marL="0" algn="r"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05/04/2022</a:t>
            </a:r>
            <a:endParaRPr lang="fr-FR" dirty="0"/>
          </a:p>
        </p:txBody>
      </p:sp>
      <p:pic>
        <p:nvPicPr>
          <p:cNvPr id="15" name="Image 14">
            <a:extLst>
              <a:ext uri="{FF2B5EF4-FFF2-40B4-BE49-F238E27FC236}">
                <a16:creationId xmlns:a16="http://schemas.microsoft.com/office/drawing/2014/main" id="{7458EE11-AA77-7C48-8681-E8699055E7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pic>
        <p:nvPicPr>
          <p:cNvPr id="13" name="Image 12">
            <a:extLst>
              <a:ext uri="{FF2B5EF4-FFF2-40B4-BE49-F238E27FC236}">
                <a16:creationId xmlns:a16="http://schemas.microsoft.com/office/drawing/2014/main" id="{183C6B00-E3F9-8946-89FD-595C128689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576" y="200500"/>
            <a:ext cx="1293728" cy="1172140"/>
          </a:xfrm>
          <a:prstGeom prst="rect">
            <a:avLst/>
          </a:prstGeom>
        </p:spPr>
      </p:pic>
      <p:pic>
        <p:nvPicPr>
          <p:cNvPr id="16" name="Graphique 15">
            <a:extLst>
              <a:ext uri="{FF2B5EF4-FFF2-40B4-BE49-F238E27FC236}">
                <a16:creationId xmlns:a16="http://schemas.microsoft.com/office/drawing/2014/main" id="{273BC632-941C-DA41-8E9D-BF1B163FD53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33595" y="122413"/>
            <a:ext cx="1164829" cy="1328314"/>
          </a:xfrm>
          <a:prstGeom prst="rect">
            <a:avLst/>
          </a:prstGeom>
        </p:spPr>
      </p:pic>
      <p:sp>
        <p:nvSpPr>
          <p:cNvPr id="12" name="Espace réservé du pied de page 7"/>
          <p:cNvSpPr>
            <a:spLocks noGrp="1"/>
          </p:cNvSpPr>
          <p:nvPr>
            <p:ph type="ftr" sz="quarter" idx="11"/>
          </p:nvPr>
        </p:nvSpPr>
        <p:spPr>
          <a:xfrm>
            <a:off x="401542" y="6370462"/>
            <a:ext cx="4085550" cy="365125"/>
          </a:xfrm>
          <a:prstGeom prst="rect">
            <a:avLst/>
          </a:prstGeom>
        </p:spPr>
        <p:txBody>
          <a:bodyPr vert="horz" lIns="91440" tIns="45720" rIns="91440" bIns="45720" rtlCol="0" anchor="ctr"/>
          <a:lstStyle>
            <a:defPPr>
              <a:defRPr lang="fr-FR"/>
            </a:defPPr>
            <a:lvl1pPr marL="0" algn="l" defTabSz="914400" rtl="0" eaLnBrk="1" latinLnBrk="0" hangingPunct="1">
              <a:defRPr sz="12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ADEME - Service Transports et Mobilité</a:t>
            </a:r>
            <a:endParaRPr lang="fr-FR" dirty="0"/>
          </a:p>
        </p:txBody>
      </p:sp>
      <p:sp>
        <p:nvSpPr>
          <p:cNvPr id="7" name="ZoneTexte 6">
            <a:extLst>
              <a:ext uri="{FF2B5EF4-FFF2-40B4-BE49-F238E27FC236}">
                <a16:creationId xmlns:a16="http://schemas.microsoft.com/office/drawing/2014/main" id="{79339224-BF03-4EF6-9686-459BAB03080D}"/>
              </a:ext>
            </a:extLst>
          </p:cNvPr>
          <p:cNvSpPr txBox="1"/>
          <p:nvPr/>
        </p:nvSpPr>
        <p:spPr>
          <a:xfrm>
            <a:off x="2781300" y="5122133"/>
            <a:ext cx="419100" cy="369332"/>
          </a:xfrm>
          <a:prstGeom prst="rect">
            <a:avLst/>
          </a:prstGeom>
          <a:noFill/>
        </p:spPr>
        <p:txBody>
          <a:bodyPr wrap="square" rtlCol="0">
            <a:spAutoFit/>
          </a:bodyPr>
          <a:lstStyle/>
          <a:p>
            <a:endParaRPr lang="fr-FR" dirty="0"/>
          </a:p>
        </p:txBody>
      </p:sp>
      <p:sp>
        <p:nvSpPr>
          <p:cNvPr id="8" name="Rectangle 7">
            <a:hlinkClick r:id="rId7"/>
            <a:extLst>
              <a:ext uri="{FF2B5EF4-FFF2-40B4-BE49-F238E27FC236}">
                <a16:creationId xmlns:a16="http://schemas.microsoft.com/office/drawing/2014/main" id="{7D84343D-158A-4167-BC84-D37EDD092A68}"/>
              </a:ext>
            </a:extLst>
          </p:cNvPr>
          <p:cNvSpPr/>
          <p:nvPr/>
        </p:nvSpPr>
        <p:spPr>
          <a:xfrm>
            <a:off x="2781300" y="5122133"/>
            <a:ext cx="419100" cy="288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1D5D3B8-0967-47FF-BA79-87DE7D721853}"/>
              </a:ext>
            </a:extLst>
          </p:cNvPr>
          <p:cNvSpPr/>
          <p:nvPr/>
        </p:nvSpPr>
        <p:spPr>
          <a:xfrm>
            <a:off x="193576" y="6306121"/>
            <a:ext cx="11596882" cy="429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C591BFF1-2B05-40B7-B076-6B456BC6DFCB}"/>
              </a:ext>
            </a:extLst>
          </p:cNvPr>
          <p:cNvSpPr txBox="1"/>
          <p:nvPr/>
        </p:nvSpPr>
        <p:spPr>
          <a:xfrm>
            <a:off x="3427752" y="238788"/>
            <a:ext cx="5128530" cy="830997"/>
          </a:xfrm>
          <a:prstGeom prst="rect">
            <a:avLst/>
          </a:prstGeom>
          <a:noFill/>
        </p:spPr>
        <p:txBody>
          <a:bodyPr wrap="square" rtlCol="0">
            <a:spAutoFit/>
          </a:bodyPr>
          <a:lstStyle/>
          <a:p>
            <a:pPr algn="ctr"/>
            <a:r>
              <a:rPr lang="fr-FR" sz="2400" b="1" dirty="0"/>
              <a:t>Téléchargez sur</a:t>
            </a:r>
          </a:p>
          <a:p>
            <a:pPr algn="ctr"/>
            <a:r>
              <a:rPr lang="fr-FR" sz="2400" dirty="0">
                <a:hlinkClick r:id="rId8"/>
              </a:rPr>
              <a:t>ademe.fr/les-futurs-en-transition/</a:t>
            </a:r>
            <a:r>
              <a:rPr lang="fr-FR" sz="2400" dirty="0"/>
              <a:t>  </a:t>
            </a:r>
          </a:p>
        </p:txBody>
      </p:sp>
      <p:sp>
        <p:nvSpPr>
          <p:cNvPr id="18" name="ZoneTexte 17">
            <a:extLst>
              <a:ext uri="{FF2B5EF4-FFF2-40B4-BE49-F238E27FC236}">
                <a16:creationId xmlns:a16="http://schemas.microsoft.com/office/drawing/2014/main" id="{E7FE869B-A960-450C-93A3-8A048AFE2D9A}"/>
              </a:ext>
            </a:extLst>
          </p:cNvPr>
          <p:cNvSpPr txBox="1"/>
          <p:nvPr/>
        </p:nvSpPr>
        <p:spPr>
          <a:xfrm>
            <a:off x="174513" y="3654588"/>
            <a:ext cx="11846406" cy="3092385"/>
          </a:xfrm>
          <a:prstGeom prst="rect">
            <a:avLst/>
          </a:prstGeom>
          <a:solidFill>
            <a:srgbClr val="194194"/>
          </a:solidFill>
        </p:spPr>
        <p:txBody>
          <a:bodyPr wrap="square" rtlCol="0">
            <a:spAutoFit/>
          </a:bodyPr>
          <a:lstStyle/>
          <a:p>
            <a:pPr>
              <a:spcAft>
                <a:spcPts val="300"/>
              </a:spcAft>
            </a:pPr>
            <a:r>
              <a:rPr lang="fr-FR" dirty="0">
                <a:solidFill>
                  <a:schemeClr val="bg1"/>
                </a:solidFill>
                <a:latin typeface="Marianne" panose="02000000000000000000" pitchFamily="50" charset="0"/>
              </a:rPr>
              <a:t>Les feuilletons :</a:t>
            </a:r>
          </a:p>
          <a:p>
            <a:pPr marL="72000">
              <a:lnSpc>
                <a:spcPct val="114000"/>
              </a:lnSpc>
            </a:pPr>
            <a:r>
              <a:rPr lang="fr-FR" sz="1400" dirty="0">
                <a:solidFill>
                  <a:schemeClr val="bg1"/>
                </a:solidFill>
                <a:latin typeface="Marianne" panose="02000000000000000000" pitchFamily="50" charset="0"/>
              </a:rPr>
              <a:t>Mix Electrique</a:t>
            </a:r>
          </a:p>
          <a:p>
            <a:pPr marL="72000">
              <a:lnSpc>
                <a:spcPct val="114000"/>
              </a:lnSpc>
            </a:pPr>
            <a:r>
              <a:rPr lang="fr-FR" sz="1400" dirty="0">
                <a:solidFill>
                  <a:schemeClr val="bg1"/>
                </a:solidFill>
                <a:latin typeface="Marianne" panose="02000000000000000000" pitchFamily="50" charset="0"/>
              </a:rPr>
              <a:t>Matériaux de la transition énergétique</a:t>
            </a:r>
          </a:p>
          <a:p>
            <a:pPr marL="72000">
              <a:lnSpc>
                <a:spcPct val="114000"/>
              </a:lnSpc>
            </a:pPr>
            <a:r>
              <a:rPr lang="fr-FR" sz="1400" dirty="0">
                <a:solidFill>
                  <a:schemeClr val="bg1"/>
                </a:solidFill>
                <a:effectLst/>
                <a:latin typeface="Marianne" panose="02000000000000000000" pitchFamily="50" charset="0"/>
                <a:ea typeface="Times New Roman" panose="02020603050405020304" pitchFamily="18" charset="0"/>
              </a:rPr>
              <a:t>Les effets macro-économiques</a:t>
            </a:r>
          </a:p>
          <a:p>
            <a:pPr marL="72000">
              <a:lnSpc>
                <a:spcPct val="114000"/>
              </a:lnSpc>
            </a:pPr>
            <a:r>
              <a:rPr lang="fr-FR" sz="1400" dirty="0">
                <a:solidFill>
                  <a:schemeClr val="bg1"/>
                </a:solidFill>
                <a:latin typeface="Marianne" panose="02000000000000000000" pitchFamily="50" charset="0"/>
              </a:rPr>
              <a:t>Adaptation au Changement Climatique</a:t>
            </a:r>
          </a:p>
          <a:p>
            <a:pPr marL="72000">
              <a:lnSpc>
                <a:spcPct val="114000"/>
              </a:lnSpc>
            </a:pPr>
            <a:r>
              <a:rPr lang="fr-FR" sz="1400" dirty="0">
                <a:solidFill>
                  <a:schemeClr val="bg1"/>
                </a:solidFill>
                <a:latin typeface="Marianne" panose="02000000000000000000" pitchFamily="50" charset="0"/>
              </a:rPr>
              <a:t>Sols</a:t>
            </a:r>
          </a:p>
          <a:p>
            <a:pPr marL="72000">
              <a:lnSpc>
                <a:spcPct val="114000"/>
              </a:lnSpc>
            </a:pPr>
            <a:r>
              <a:rPr lang="fr-FR" sz="1400" dirty="0">
                <a:solidFill>
                  <a:schemeClr val="bg1"/>
                </a:solidFill>
                <a:latin typeface="Marianne" panose="02000000000000000000" pitchFamily="50" charset="0"/>
              </a:rPr>
              <a:t>Mode de vie</a:t>
            </a:r>
          </a:p>
          <a:p>
            <a:pPr marL="72000">
              <a:lnSpc>
                <a:spcPct val="114000"/>
              </a:lnSpc>
            </a:pPr>
            <a:r>
              <a:rPr lang="fr-FR" sz="1400" dirty="0">
                <a:solidFill>
                  <a:schemeClr val="bg1"/>
                </a:solidFill>
                <a:latin typeface="Marianne" panose="02000000000000000000" pitchFamily="50" charset="0"/>
              </a:rPr>
              <a:t>Protéine</a:t>
            </a:r>
          </a:p>
          <a:p>
            <a:pPr marL="72000">
              <a:lnSpc>
                <a:spcPct val="114000"/>
              </a:lnSpc>
            </a:pPr>
            <a:r>
              <a:rPr lang="fr-FR" sz="1400" dirty="0">
                <a:solidFill>
                  <a:schemeClr val="bg1"/>
                </a:solidFill>
                <a:latin typeface="Marianne" panose="02000000000000000000" pitchFamily="50" charset="0"/>
              </a:rPr>
              <a:t>Construction Neuve</a:t>
            </a:r>
          </a:p>
          <a:p>
            <a:pPr marL="72000">
              <a:lnSpc>
                <a:spcPct val="114000"/>
              </a:lnSpc>
            </a:pPr>
            <a:r>
              <a:rPr lang="fr-FR" sz="1400" dirty="0">
                <a:solidFill>
                  <a:schemeClr val="bg1"/>
                </a:solidFill>
                <a:latin typeface="Marianne" panose="02000000000000000000" pitchFamily="50" charset="0"/>
              </a:rPr>
              <a:t>Logistique des derniers kms</a:t>
            </a:r>
          </a:p>
          <a:p>
            <a:pPr marL="72000">
              <a:lnSpc>
                <a:spcPct val="114000"/>
              </a:lnSpc>
            </a:pPr>
            <a:r>
              <a:rPr lang="fr-FR" sz="1400" dirty="0">
                <a:solidFill>
                  <a:schemeClr val="bg1"/>
                </a:solidFill>
                <a:latin typeface="Marianne" panose="02000000000000000000" pitchFamily="50" charset="0"/>
              </a:rPr>
              <a:t>Gaz et Carburants liquides</a:t>
            </a:r>
          </a:p>
          <a:p>
            <a:pPr marL="72000">
              <a:lnSpc>
                <a:spcPct val="114000"/>
              </a:lnSpc>
            </a:pPr>
            <a:r>
              <a:rPr lang="fr-FR" sz="1400" dirty="0">
                <a:solidFill>
                  <a:schemeClr val="bg1"/>
                </a:solidFill>
                <a:latin typeface="Marianne" panose="02000000000000000000" pitchFamily="50" charset="0"/>
              </a:rPr>
              <a:t>Territoires</a:t>
            </a:r>
          </a:p>
        </p:txBody>
      </p:sp>
      <p:sp>
        <p:nvSpPr>
          <p:cNvPr id="19" name="ZoneTexte 18">
            <a:extLst>
              <a:ext uri="{FF2B5EF4-FFF2-40B4-BE49-F238E27FC236}">
                <a16:creationId xmlns:a16="http://schemas.microsoft.com/office/drawing/2014/main" id="{BF34DBD9-6AD9-461C-A201-E1566AE205FA}"/>
              </a:ext>
            </a:extLst>
          </p:cNvPr>
          <p:cNvSpPr txBox="1"/>
          <p:nvPr/>
        </p:nvSpPr>
        <p:spPr>
          <a:xfrm>
            <a:off x="174513" y="1432405"/>
            <a:ext cx="2573033" cy="1838965"/>
          </a:xfrm>
          <a:prstGeom prst="rect">
            <a:avLst/>
          </a:prstGeom>
          <a:solidFill>
            <a:srgbClr val="194194"/>
          </a:solidFill>
        </p:spPr>
        <p:txBody>
          <a:bodyPr wrap="square" rtlCol="0">
            <a:spAutoFit/>
          </a:bodyPr>
          <a:lstStyle/>
          <a:p>
            <a:pPr>
              <a:lnSpc>
                <a:spcPct val="125000"/>
              </a:lnSpc>
            </a:pPr>
            <a:r>
              <a:rPr lang="fr-FR" dirty="0">
                <a:solidFill>
                  <a:schemeClr val="bg1"/>
                </a:solidFill>
                <a:latin typeface="Marianne" panose="02000000000000000000" pitchFamily="50" charset="0"/>
              </a:rPr>
              <a:t>Le rapport</a:t>
            </a:r>
          </a:p>
          <a:p>
            <a:pPr>
              <a:lnSpc>
                <a:spcPct val="125000"/>
              </a:lnSpc>
            </a:pPr>
            <a:r>
              <a:rPr lang="fr-FR" dirty="0">
                <a:solidFill>
                  <a:schemeClr val="bg1"/>
                </a:solidFill>
                <a:latin typeface="Marianne" panose="02000000000000000000" pitchFamily="50" charset="0"/>
              </a:rPr>
              <a:t>  La synthèse</a:t>
            </a:r>
          </a:p>
          <a:p>
            <a:pPr>
              <a:lnSpc>
                <a:spcPct val="125000"/>
              </a:lnSpc>
            </a:pPr>
            <a:r>
              <a:rPr lang="fr-FR" dirty="0">
                <a:solidFill>
                  <a:schemeClr val="bg1"/>
                </a:solidFill>
                <a:latin typeface="Marianne" panose="02000000000000000000" pitchFamily="50" charset="0"/>
              </a:rPr>
              <a:t>    Le résumé exécutif</a:t>
            </a:r>
          </a:p>
          <a:p>
            <a:endParaRPr lang="fr-FR" sz="2800" dirty="0">
              <a:solidFill>
                <a:schemeClr val="bg1"/>
              </a:solidFill>
              <a:latin typeface="Marianne" panose="02000000000000000000" pitchFamily="50" charset="0"/>
            </a:endParaRPr>
          </a:p>
          <a:p>
            <a:endParaRPr lang="fr-FR" dirty="0">
              <a:solidFill>
                <a:schemeClr val="bg1"/>
              </a:solidFill>
              <a:latin typeface="Marianne" panose="02000000000000000000" pitchFamily="50" charset="0"/>
            </a:endParaRPr>
          </a:p>
        </p:txBody>
      </p:sp>
      <p:pic>
        <p:nvPicPr>
          <p:cNvPr id="20" name="Image 19">
            <a:extLst>
              <a:ext uri="{FF2B5EF4-FFF2-40B4-BE49-F238E27FC236}">
                <a16:creationId xmlns:a16="http://schemas.microsoft.com/office/drawing/2014/main" id="{504870A4-6E54-4890-9C23-7969BF039D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81300" y="1280138"/>
            <a:ext cx="1790370" cy="1264449"/>
          </a:xfrm>
          <a:prstGeom prst="rect">
            <a:avLst/>
          </a:prstGeom>
        </p:spPr>
      </p:pic>
      <p:pic>
        <p:nvPicPr>
          <p:cNvPr id="21" name="Image 20">
            <a:extLst>
              <a:ext uri="{FF2B5EF4-FFF2-40B4-BE49-F238E27FC236}">
                <a16:creationId xmlns:a16="http://schemas.microsoft.com/office/drawing/2014/main" id="{05F20E6B-E7A9-4F42-B0C7-37B6A24ADE7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60016" y="1426413"/>
            <a:ext cx="1763690" cy="1244431"/>
          </a:xfrm>
          <a:prstGeom prst="rect">
            <a:avLst/>
          </a:prstGeom>
        </p:spPr>
      </p:pic>
      <p:pic>
        <p:nvPicPr>
          <p:cNvPr id="22" name="Image 21">
            <a:extLst>
              <a:ext uri="{FF2B5EF4-FFF2-40B4-BE49-F238E27FC236}">
                <a16:creationId xmlns:a16="http://schemas.microsoft.com/office/drawing/2014/main" id="{5AB16456-553C-4109-9409-3A56C16BD9C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38731" y="1615988"/>
            <a:ext cx="1763691" cy="1244958"/>
          </a:xfrm>
          <a:prstGeom prst="rect">
            <a:avLst/>
          </a:prstGeom>
        </p:spPr>
      </p:pic>
      <p:sp>
        <p:nvSpPr>
          <p:cNvPr id="23" name="ZoneTexte 22">
            <a:extLst>
              <a:ext uri="{FF2B5EF4-FFF2-40B4-BE49-F238E27FC236}">
                <a16:creationId xmlns:a16="http://schemas.microsoft.com/office/drawing/2014/main" id="{B709F559-AD2B-4F60-8839-9CCEA16015C0}"/>
              </a:ext>
            </a:extLst>
          </p:cNvPr>
          <p:cNvSpPr txBox="1"/>
          <p:nvPr/>
        </p:nvSpPr>
        <p:spPr>
          <a:xfrm>
            <a:off x="7059396" y="2532706"/>
            <a:ext cx="3458024" cy="923330"/>
          </a:xfrm>
          <a:prstGeom prst="rect">
            <a:avLst/>
          </a:prstGeom>
          <a:noFill/>
        </p:spPr>
        <p:txBody>
          <a:bodyPr wrap="square" rtlCol="0">
            <a:spAutoFit/>
          </a:bodyPr>
          <a:lstStyle/>
          <a:p>
            <a:r>
              <a:rPr lang="fr-FR" b="1" dirty="0">
                <a:hlinkClick r:id="rId12"/>
              </a:rPr>
              <a:t>Podcast</a:t>
            </a:r>
            <a:r>
              <a:rPr lang="fr-FR" b="1" dirty="0"/>
              <a:t> demain, c’est pas loin</a:t>
            </a:r>
          </a:p>
          <a:p>
            <a:endParaRPr lang="fr-FR" b="1" dirty="0"/>
          </a:p>
        </p:txBody>
      </p:sp>
      <p:sp>
        <p:nvSpPr>
          <p:cNvPr id="24" name="ZoneTexte 23">
            <a:extLst>
              <a:ext uri="{FF2B5EF4-FFF2-40B4-BE49-F238E27FC236}">
                <a16:creationId xmlns:a16="http://schemas.microsoft.com/office/drawing/2014/main" id="{94031301-087C-4DF0-8208-1FD5223782B8}"/>
              </a:ext>
            </a:extLst>
          </p:cNvPr>
          <p:cNvSpPr txBox="1"/>
          <p:nvPr/>
        </p:nvSpPr>
        <p:spPr>
          <a:xfrm>
            <a:off x="2815264" y="2839932"/>
            <a:ext cx="3376245" cy="584775"/>
          </a:xfrm>
          <a:prstGeom prst="rect">
            <a:avLst/>
          </a:prstGeom>
          <a:noFill/>
        </p:spPr>
        <p:txBody>
          <a:bodyPr wrap="none" rtlCol="0">
            <a:spAutoFit/>
          </a:bodyPr>
          <a:lstStyle/>
          <a:p>
            <a:r>
              <a:rPr lang="fr-FR" sz="1600" b="1" dirty="0"/>
              <a:t>Téléchargez les jeux de données</a:t>
            </a:r>
          </a:p>
          <a:p>
            <a:pPr algn="ctr"/>
            <a:r>
              <a:rPr lang="fr-FR" sz="1600" dirty="0">
                <a:hlinkClick r:id="rId13"/>
              </a:rPr>
              <a:t>data-transitions2050.ademe.fr</a:t>
            </a:r>
            <a:endParaRPr lang="fr-FR" sz="1600" dirty="0"/>
          </a:p>
        </p:txBody>
      </p:sp>
      <p:pic>
        <p:nvPicPr>
          <p:cNvPr id="14" name="Image 13">
            <a:extLst>
              <a:ext uri="{FF2B5EF4-FFF2-40B4-BE49-F238E27FC236}">
                <a16:creationId xmlns:a16="http://schemas.microsoft.com/office/drawing/2014/main" id="{4D874009-D011-422C-8906-3D12D4E07DA8}"/>
              </a:ext>
            </a:extLst>
          </p:cNvPr>
          <p:cNvPicPr>
            <a:picLocks/>
          </p:cNvPicPr>
          <p:nvPr/>
        </p:nvPicPr>
        <p:blipFill>
          <a:blip r:embed="rId14"/>
          <a:stretch>
            <a:fillRect/>
          </a:stretch>
        </p:blipFill>
        <p:spPr>
          <a:xfrm>
            <a:off x="3965518" y="3702397"/>
            <a:ext cx="1476000" cy="972000"/>
          </a:xfrm>
          <a:prstGeom prst="rect">
            <a:avLst/>
          </a:prstGeom>
        </p:spPr>
      </p:pic>
      <p:pic>
        <p:nvPicPr>
          <p:cNvPr id="26" name="Image 25">
            <a:extLst>
              <a:ext uri="{FF2B5EF4-FFF2-40B4-BE49-F238E27FC236}">
                <a16:creationId xmlns:a16="http://schemas.microsoft.com/office/drawing/2014/main" id="{D128DA52-0557-4503-9AB1-CF78A2E92205}"/>
              </a:ext>
            </a:extLst>
          </p:cNvPr>
          <p:cNvPicPr>
            <a:picLocks/>
          </p:cNvPicPr>
          <p:nvPr/>
        </p:nvPicPr>
        <p:blipFill>
          <a:blip r:embed="rId15"/>
          <a:stretch>
            <a:fillRect/>
          </a:stretch>
        </p:blipFill>
        <p:spPr>
          <a:xfrm>
            <a:off x="5734264" y="3702397"/>
            <a:ext cx="1476000" cy="972000"/>
          </a:xfrm>
          <a:prstGeom prst="rect">
            <a:avLst/>
          </a:prstGeom>
        </p:spPr>
      </p:pic>
      <p:pic>
        <p:nvPicPr>
          <p:cNvPr id="28" name="Image 27">
            <a:extLst>
              <a:ext uri="{FF2B5EF4-FFF2-40B4-BE49-F238E27FC236}">
                <a16:creationId xmlns:a16="http://schemas.microsoft.com/office/drawing/2014/main" id="{4555B197-AB56-4A9B-A1FE-D2479B6A0656}"/>
              </a:ext>
            </a:extLst>
          </p:cNvPr>
          <p:cNvPicPr>
            <a:picLocks/>
          </p:cNvPicPr>
          <p:nvPr/>
        </p:nvPicPr>
        <p:blipFill>
          <a:blip r:embed="rId16"/>
          <a:stretch>
            <a:fillRect/>
          </a:stretch>
        </p:blipFill>
        <p:spPr>
          <a:xfrm>
            <a:off x="7490248" y="3702397"/>
            <a:ext cx="1476000" cy="972000"/>
          </a:xfrm>
          <a:prstGeom prst="rect">
            <a:avLst/>
          </a:prstGeom>
        </p:spPr>
      </p:pic>
      <p:pic>
        <p:nvPicPr>
          <p:cNvPr id="30" name="Image 29">
            <a:extLst>
              <a:ext uri="{FF2B5EF4-FFF2-40B4-BE49-F238E27FC236}">
                <a16:creationId xmlns:a16="http://schemas.microsoft.com/office/drawing/2014/main" id="{2995ABDF-BA02-498B-AD10-B7C9F934EB84}"/>
              </a:ext>
            </a:extLst>
          </p:cNvPr>
          <p:cNvPicPr>
            <a:picLocks/>
          </p:cNvPicPr>
          <p:nvPr/>
        </p:nvPicPr>
        <p:blipFill>
          <a:blip r:embed="rId17"/>
          <a:stretch>
            <a:fillRect/>
          </a:stretch>
        </p:blipFill>
        <p:spPr>
          <a:xfrm>
            <a:off x="9283970" y="3702397"/>
            <a:ext cx="1476000" cy="972000"/>
          </a:xfrm>
          <a:prstGeom prst="rect">
            <a:avLst/>
          </a:prstGeom>
        </p:spPr>
      </p:pic>
      <p:pic>
        <p:nvPicPr>
          <p:cNvPr id="32" name="Image 31">
            <a:extLst>
              <a:ext uri="{FF2B5EF4-FFF2-40B4-BE49-F238E27FC236}">
                <a16:creationId xmlns:a16="http://schemas.microsoft.com/office/drawing/2014/main" id="{3C00AC24-368E-4EAE-B388-A2FA0A93541B}"/>
              </a:ext>
            </a:extLst>
          </p:cNvPr>
          <p:cNvPicPr>
            <a:picLocks/>
          </p:cNvPicPr>
          <p:nvPr/>
        </p:nvPicPr>
        <p:blipFill>
          <a:blip r:embed="rId18"/>
          <a:stretch>
            <a:fillRect/>
          </a:stretch>
        </p:blipFill>
        <p:spPr>
          <a:xfrm>
            <a:off x="3965518" y="4731105"/>
            <a:ext cx="1476000" cy="972000"/>
          </a:xfrm>
          <a:prstGeom prst="rect">
            <a:avLst/>
          </a:prstGeom>
        </p:spPr>
      </p:pic>
      <p:pic>
        <p:nvPicPr>
          <p:cNvPr id="34" name="Image 33">
            <a:extLst>
              <a:ext uri="{FF2B5EF4-FFF2-40B4-BE49-F238E27FC236}">
                <a16:creationId xmlns:a16="http://schemas.microsoft.com/office/drawing/2014/main" id="{EE2B327B-EA12-4390-860A-641EA9F64BAC}"/>
              </a:ext>
            </a:extLst>
          </p:cNvPr>
          <p:cNvPicPr>
            <a:picLocks/>
          </p:cNvPicPr>
          <p:nvPr/>
        </p:nvPicPr>
        <p:blipFill>
          <a:blip r:embed="rId19"/>
          <a:stretch>
            <a:fillRect/>
          </a:stretch>
        </p:blipFill>
        <p:spPr>
          <a:xfrm>
            <a:off x="5734264" y="4731104"/>
            <a:ext cx="1476000" cy="972000"/>
          </a:xfrm>
          <a:prstGeom prst="rect">
            <a:avLst/>
          </a:prstGeom>
        </p:spPr>
      </p:pic>
      <p:pic>
        <p:nvPicPr>
          <p:cNvPr id="36" name="Image 35">
            <a:extLst>
              <a:ext uri="{FF2B5EF4-FFF2-40B4-BE49-F238E27FC236}">
                <a16:creationId xmlns:a16="http://schemas.microsoft.com/office/drawing/2014/main" id="{3A1E9E9C-4AAD-4C62-A812-2D1EB3598786}"/>
              </a:ext>
            </a:extLst>
          </p:cNvPr>
          <p:cNvPicPr>
            <a:picLocks/>
          </p:cNvPicPr>
          <p:nvPr/>
        </p:nvPicPr>
        <p:blipFill>
          <a:blip r:embed="rId20"/>
          <a:stretch>
            <a:fillRect/>
          </a:stretch>
        </p:blipFill>
        <p:spPr>
          <a:xfrm>
            <a:off x="7490248" y="4731104"/>
            <a:ext cx="1476000" cy="972000"/>
          </a:xfrm>
          <a:prstGeom prst="rect">
            <a:avLst/>
          </a:prstGeom>
        </p:spPr>
      </p:pic>
      <p:pic>
        <p:nvPicPr>
          <p:cNvPr id="38" name="Image 37">
            <a:extLst>
              <a:ext uri="{FF2B5EF4-FFF2-40B4-BE49-F238E27FC236}">
                <a16:creationId xmlns:a16="http://schemas.microsoft.com/office/drawing/2014/main" id="{B712FB54-F9F8-4533-BB6E-BFD84CD2D239}"/>
              </a:ext>
            </a:extLst>
          </p:cNvPr>
          <p:cNvPicPr>
            <a:picLocks/>
          </p:cNvPicPr>
          <p:nvPr/>
        </p:nvPicPr>
        <p:blipFill>
          <a:blip r:embed="rId21"/>
          <a:stretch>
            <a:fillRect/>
          </a:stretch>
        </p:blipFill>
        <p:spPr>
          <a:xfrm>
            <a:off x="9283970" y="4731104"/>
            <a:ext cx="1476000" cy="972000"/>
          </a:xfrm>
          <a:prstGeom prst="rect">
            <a:avLst/>
          </a:prstGeom>
        </p:spPr>
      </p:pic>
      <p:pic>
        <p:nvPicPr>
          <p:cNvPr id="40" name="Image 39">
            <a:extLst>
              <a:ext uri="{FF2B5EF4-FFF2-40B4-BE49-F238E27FC236}">
                <a16:creationId xmlns:a16="http://schemas.microsoft.com/office/drawing/2014/main" id="{2D3C4262-CD91-4AAF-A5E3-28199B794239}"/>
              </a:ext>
            </a:extLst>
          </p:cNvPr>
          <p:cNvPicPr>
            <a:picLocks/>
          </p:cNvPicPr>
          <p:nvPr/>
        </p:nvPicPr>
        <p:blipFill>
          <a:blip r:embed="rId22"/>
          <a:stretch>
            <a:fillRect/>
          </a:stretch>
        </p:blipFill>
        <p:spPr>
          <a:xfrm>
            <a:off x="3965518" y="5759811"/>
            <a:ext cx="1476000" cy="972000"/>
          </a:xfrm>
          <a:prstGeom prst="rect">
            <a:avLst/>
          </a:prstGeom>
        </p:spPr>
      </p:pic>
      <p:pic>
        <p:nvPicPr>
          <p:cNvPr id="42" name="Image 41">
            <a:extLst>
              <a:ext uri="{FF2B5EF4-FFF2-40B4-BE49-F238E27FC236}">
                <a16:creationId xmlns:a16="http://schemas.microsoft.com/office/drawing/2014/main" id="{60A21572-A226-44D0-B8AF-E82B83EA6738}"/>
              </a:ext>
            </a:extLst>
          </p:cNvPr>
          <p:cNvPicPr>
            <a:picLocks/>
          </p:cNvPicPr>
          <p:nvPr/>
        </p:nvPicPr>
        <p:blipFill>
          <a:blip r:embed="rId23"/>
          <a:stretch>
            <a:fillRect/>
          </a:stretch>
        </p:blipFill>
        <p:spPr>
          <a:xfrm>
            <a:off x="5734264" y="5759811"/>
            <a:ext cx="1477272" cy="972000"/>
          </a:xfrm>
          <a:prstGeom prst="rect">
            <a:avLst/>
          </a:prstGeom>
        </p:spPr>
      </p:pic>
      <p:pic>
        <p:nvPicPr>
          <p:cNvPr id="44" name="Image 43">
            <a:extLst>
              <a:ext uri="{FF2B5EF4-FFF2-40B4-BE49-F238E27FC236}">
                <a16:creationId xmlns:a16="http://schemas.microsoft.com/office/drawing/2014/main" id="{82BF34B3-FF82-4594-BD4D-F78E827C8AD8}"/>
              </a:ext>
            </a:extLst>
          </p:cNvPr>
          <p:cNvPicPr>
            <a:picLocks/>
          </p:cNvPicPr>
          <p:nvPr/>
        </p:nvPicPr>
        <p:blipFill>
          <a:blip r:embed="rId24"/>
          <a:stretch>
            <a:fillRect/>
          </a:stretch>
        </p:blipFill>
        <p:spPr>
          <a:xfrm>
            <a:off x="7490248" y="5759811"/>
            <a:ext cx="1476000" cy="972000"/>
          </a:xfrm>
          <a:prstGeom prst="rect">
            <a:avLst/>
          </a:prstGeom>
        </p:spPr>
      </p:pic>
      <p:sp>
        <p:nvSpPr>
          <p:cNvPr id="45" name="ZoneTexte 44">
            <a:extLst>
              <a:ext uri="{FF2B5EF4-FFF2-40B4-BE49-F238E27FC236}">
                <a16:creationId xmlns:a16="http://schemas.microsoft.com/office/drawing/2014/main" id="{0C295CDF-CB3C-4FBB-ADFF-A6C51D26CB02}"/>
              </a:ext>
            </a:extLst>
          </p:cNvPr>
          <p:cNvSpPr txBox="1"/>
          <p:nvPr/>
        </p:nvSpPr>
        <p:spPr>
          <a:xfrm>
            <a:off x="9244960" y="5894893"/>
            <a:ext cx="2058916" cy="830997"/>
          </a:xfrm>
          <a:prstGeom prst="rect">
            <a:avLst/>
          </a:prstGeom>
          <a:noFill/>
        </p:spPr>
        <p:txBody>
          <a:bodyPr wrap="square" rtlCol="0">
            <a:spAutoFit/>
          </a:bodyPr>
          <a:lstStyle/>
          <a:p>
            <a:r>
              <a:rPr lang="fr-FR" sz="1200" dirty="0">
                <a:solidFill>
                  <a:schemeClr val="bg1"/>
                </a:solidFill>
              </a:rPr>
              <a:t>… et prochainement :</a:t>
            </a:r>
          </a:p>
          <a:p>
            <a:r>
              <a:rPr lang="fr-FR" sz="1200" dirty="0">
                <a:solidFill>
                  <a:schemeClr val="bg1"/>
                </a:solidFill>
              </a:rPr>
              <a:t> Qualité de l’Air</a:t>
            </a:r>
          </a:p>
          <a:p>
            <a:r>
              <a:rPr lang="fr-FR" sz="1200" dirty="0">
                <a:solidFill>
                  <a:schemeClr val="bg1"/>
                </a:solidFill>
              </a:rPr>
              <a:t> Empreinte matière et CO</a:t>
            </a:r>
            <a:r>
              <a:rPr lang="fr-FR" sz="1200" baseline="-25000" dirty="0">
                <a:solidFill>
                  <a:schemeClr val="bg1"/>
                </a:solidFill>
              </a:rPr>
              <a:t>2</a:t>
            </a:r>
          </a:p>
          <a:p>
            <a:endParaRPr lang="fr-FR" sz="1200" dirty="0"/>
          </a:p>
        </p:txBody>
      </p:sp>
      <p:pic>
        <p:nvPicPr>
          <p:cNvPr id="35" name="Image 34">
            <a:extLst>
              <a:ext uri="{FF2B5EF4-FFF2-40B4-BE49-F238E27FC236}">
                <a16:creationId xmlns:a16="http://schemas.microsoft.com/office/drawing/2014/main" id="{D73F798A-8347-4995-9BD6-9B307F2E1396}"/>
              </a:ext>
            </a:extLst>
          </p:cNvPr>
          <p:cNvPicPr>
            <a:picLocks/>
          </p:cNvPicPr>
          <p:nvPr/>
        </p:nvPicPr>
        <p:blipFill>
          <a:blip r:embed="rId25" cstate="screen">
            <a:extLst>
              <a:ext uri="{28A0092B-C50C-407E-A947-70E740481C1C}">
                <a14:useLocalDpi xmlns:a14="http://schemas.microsoft.com/office/drawing/2010/main"/>
              </a:ext>
            </a:extLst>
          </a:blip>
          <a:stretch>
            <a:fillRect/>
          </a:stretch>
        </p:blipFill>
        <p:spPr>
          <a:xfrm>
            <a:off x="3938096" y="3703913"/>
            <a:ext cx="1476000" cy="972000"/>
          </a:xfrm>
          <a:prstGeom prst="rect">
            <a:avLst/>
          </a:prstGeom>
        </p:spPr>
      </p:pic>
      <p:pic>
        <p:nvPicPr>
          <p:cNvPr id="37" name="Image 36">
            <a:extLst>
              <a:ext uri="{FF2B5EF4-FFF2-40B4-BE49-F238E27FC236}">
                <a16:creationId xmlns:a16="http://schemas.microsoft.com/office/drawing/2014/main" id="{9CD0A1D6-DA14-4A54-93B9-4E6B3BE92F92}"/>
              </a:ext>
            </a:extLst>
          </p:cNvPr>
          <p:cNvPicPr>
            <a:picLocks/>
          </p:cNvPicPr>
          <p:nvPr/>
        </p:nvPicPr>
        <p:blipFill>
          <a:blip r:embed="rId26" cstate="screen">
            <a:extLst>
              <a:ext uri="{28A0092B-C50C-407E-A947-70E740481C1C}">
                <a14:useLocalDpi xmlns:a14="http://schemas.microsoft.com/office/drawing/2010/main"/>
              </a:ext>
            </a:extLst>
          </a:blip>
          <a:stretch>
            <a:fillRect/>
          </a:stretch>
        </p:blipFill>
        <p:spPr>
          <a:xfrm>
            <a:off x="5706842" y="3703913"/>
            <a:ext cx="1476000" cy="972000"/>
          </a:xfrm>
          <a:prstGeom prst="rect">
            <a:avLst/>
          </a:prstGeom>
        </p:spPr>
      </p:pic>
      <p:pic>
        <p:nvPicPr>
          <p:cNvPr id="39" name="Image 38">
            <a:extLst>
              <a:ext uri="{FF2B5EF4-FFF2-40B4-BE49-F238E27FC236}">
                <a16:creationId xmlns:a16="http://schemas.microsoft.com/office/drawing/2014/main" id="{E4AB3B63-3A55-4D31-915C-88D443C303DB}"/>
              </a:ext>
            </a:extLst>
          </p:cNvPr>
          <p:cNvPicPr>
            <a:picLocks/>
          </p:cNvPicPr>
          <p:nvPr/>
        </p:nvPicPr>
        <p:blipFill>
          <a:blip r:embed="rId27" cstate="screen">
            <a:extLst>
              <a:ext uri="{28A0092B-C50C-407E-A947-70E740481C1C}">
                <a14:useLocalDpi xmlns:a14="http://schemas.microsoft.com/office/drawing/2010/main"/>
              </a:ext>
            </a:extLst>
          </a:blip>
          <a:stretch>
            <a:fillRect/>
          </a:stretch>
        </p:blipFill>
        <p:spPr>
          <a:xfrm>
            <a:off x="7462826" y="3703913"/>
            <a:ext cx="1476000" cy="972000"/>
          </a:xfrm>
          <a:prstGeom prst="rect">
            <a:avLst/>
          </a:prstGeom>
        </p:spPr>
      </p:pic>
      <p:pic>
        <p:nvPicPr>
          <p:cNvPr id="41" name="Image 40">
            <a:extLst>
              <a:ext uri="{FF2B5EF4-FFF2-40B4-BE49-F238E27FC236}">
                <a16:creationId xmlns:a16="http://schemas.microsoft.com/office/drawing/2014/main" id="{B8FA892B-C1E7-4FAE-8B61-500C2AED5488}"/>
              </a:ext>
            </a:extLst>
          </p:cNvPr>
          <p:cNvPicPr>
            <a:picLocks/>
          </p:cNvPicPr>
          <p:nvPr/>
        </p:nvPicPr>
        <p:blipFill>
          <a:blip r:embed="rId28" cstate="screen">
            <a:extLst>
              <a:ext uri="{28A0092B-C50C-407E-A947-70E740481C1C}">
                <a14:useLocalDpi xmlns:a14="http://schemas.microsoft.com/office/drawing/2010/main"/>
              </a:ext>
            </a:extLst>
          </a:blip>
          <a:stretch>
            <a:fillRect/>
          </a:stretch>
        </p:blipFill>
        <p:spPr>
          <a:xfrm>
            <a:off x="9256548" y="3703913"/>
            <a:ext cx="1476000" cy="972000"/>
          </a:xfrm>
          <a:prstGeom prst="rect">
            <a:avLst/>
          </a:prstGeom>
        </p:spPr>
      </p:pic>
      <p:pic>
        <p:nvPicPr>
          <p:cNvPr id="43" name="Image 42">
            <a:extLst>
              <a:ext uri="{FF2B5EF4-FFF2-40B4-BE49-F238E27FC236}">
                <a16:creationId xmlns:a16="http://schemas.microsoft.com/office/drawing/2014/main" id="{E1812ADD-0EB3-46DD-9195-2E08C79D4BBC}"/>
              </a:ext>
            </a:extLst>
          </p:cNvPr>
          <p:cNvPicPr>
            <a:picLocks/>
          </p:cNvPicPr>
          <p:nvPr/>
        </p:nvPicPr>
        <p:blipFill>
          <a:blip r:embed="rId29" cstate="screen">
            <a:extLst>
              <a:ext uri="{28A0092B-C50C-407E-A947-70E740481C1C}">
                <a14:useLocalDpi xmlns:a14="http://schemas.microsoft.com/office/drawing/2010/main"/>
              </a:ext>
            </a:extLst>
          </a:blip>
          <a:stretch>
            <a:fillRect/>
          </a:stretch>
        </p:blipFill>
        <p:spPr>
          <a:xfrm>
            <a:off x="3938096" y="4732621"/>
            <a:ext cx="1476000" cy="972000"/>
          </a:xfrm>
          <a:prstGeom prst="rect">
            <a:avLst/>
          </a:prstGeom>
        </p:spPr>
      </p:pic>
      <p:pic>
        <p:nvPicPr>
          <p:cNvPr id="46" name="Image 45">
            <a:extLst>
              <a:ext uri="{FF2B5EF4-FFF2-40B4-BE49-F238E27FC236}">
                <a16:creationId xmlns:a16="http://schemas.microsoft.com/office/drawing/2014/main" id="{F11932F2-2338-4B6E-9DF1-5C275A3DDF21}"/>
              </a:ext>
            </a:extLst>
          </p:cNvPr>
          <p:cNvPicPr>
            <a:picLocks/>
          </p:cNvPicPr>
          <p:nvPr/>
        </p:nvPicPr>
        <p:blipFill>
          <a:blip r:embed="rId30" cstate="screen">
            <a:extLst>
              <a:ext uri="{28A0092B-C50C-407E-A947-70E740481C1C}">
                <a14:useLocalDpi xmlns:a14="http://schemas.microsoft.com/office/drawing/2010/main"/>
              </a:ext>
            </a:extLst>
          </a:blip>
          <a:stretch>
            <a:fillRect/>
          </a:stretch>
        </p:blipFill>
        <p:spPr>
          <a:xfrm>
            <a:off x="5706842" y="4732620"/>
            <a:ext cx="1476000" cy="972000"/>
          </a:xfrm>
          <a:prstGeom prst="rect">
            <a:avLst/>
          </a:prstGeom>
        </p:spPr>
      </p:pic>
      <p:pic>
        <p:nvPicPr>
          <p:cNvPr id="48" name="Image 47">
            <a:extLst>
              <a:ext uri="{FF2B5EF4-FFF2-40B4-BE49-F238E27FC236}">
                <a16:creationId xmlns:a16="http://schemas.microsoft.com/office/drawing/2014/main" id="{EBD14E95-41F8-4F08-A63F-507C5E419E38}"/>
              </a:ext>
            </a:extLst>
          </p:cNvPr>
          <p:cNvPicPr>
            <a:picLocks/>
          </p:cNvPicPr>
          <p:nvPr/>
        </p:nvPicPr>
        <p:blipFill>
          <a:blip r:embed="rId31" cstate="screen">
            <a:extLst>
              <a:ext uri="{28A0092B-C50C-407E-A947-70E740481C1C}">
                <a14:useLocalDpi xmlns:a14="http://schemas.microsoft.com/office/drawing/2010/main"/>
              </a:ext>
            </a:extLst>
          </a:blip>
          <a:stretch>
            <a:fillRect/>
          </a:stretch>
        </p:blipFill>
        <p:spPr>
          <a:xfrm>
            <a:off x="7462826" y="4732620"/>
            <a:ext cx="1476000" cy="972000"/>
          </a:xfrm>
          <a:prstGeom prst="rect">
            <a:avLst/>
          </a:prstGeom>
        </p:spPr>
      </p:pic>
      <p:pic>
        <p:nvPicPr>
          <p:cNvPr id="49" name="Image 48">
            <a:extLst>
              <a:ext uri="{FF2B5EF4-FFF2-40B4-BE49-F238E27FC236}">
                <a16:creationId xmlns:a16="http://schemas.microsoft.com/office/drawing/2014/main" id="{AD18074E-BCDD-42CA-978F-3838AC4183F3}"/>
              </a:ext>
            </a:extLst>
          </p:cNvPr>
          <p:cNvPicPr>
            <a:picLocks/>
          </p:cNvPicPr>
          <p:nvPr/>
        </p:nvPicPr>
        <p:blipFill>
          <a:blip r:embed="rId32" cstate="screen">
            <a:extLst>
              <a:ext uri="{28A0092B-C50C-407E-A947-70E740481C1C}">
                <a14:useLocalDpi xmlns:a14="http://schemas.microsoft.com/office/drawing/2010/main"/>
              </a:ext>
            </a:extLst>
          </a:blip>
          <a:stretch>
            <a:fillRect/>
          </a:stretch>
        </p:blipFill>
        <p:spPr>
          <a:xfrm>
            <a:off x="9256548" y="4732620"/>
            <a:ext cx="1476000" cy="972000"/>
          </a:xfrm>
          <a:prstGeom prst="rect">
            <a:avLst/>
          </a:prstGeom>
        </p:spPr>
      </p:pic>
      <p:pic>
        <p:nvPicPr>
          <p:cNvPr id="50" name="Image 49">
            <a:extLst>
              <a:ext uri="{FF2B5EF4-FFF2-40B4-BE49-F238E27FC236}">
                <a16:creationId xmlns:a16="http://schemas.microsoft.com/office/drawing/2014/main" id="{04363EDA-6893-4707-AE10-4B8CB3942767}"/>
              </a:ext>
            </a:extLst>
          </p:cNvPr>
          <p:cNvPicPr>
            <a:picLocks/>
          </p:cNvPicPr>
          <p:nvPr/>
        </p:nvPicPr>
        <p:blipFill>
          <a:blip r:embed="rId33" cstate="screen">
            <a:extLst>
              <a:ext uri="{28A0092B-C50C-407E-A947-70E740481C1C}">
                <a14:useLocalDpi xmlns:a14="http://schemas.microsoft.com/office/drawing/2010/main"/>
              </a:ext>
            </a:extLst>
          </a:blip>
          <a:stretch>
            <a:fillRect/>
          </a:stretch>
        </p:blipFill>
        <p:spPr>
          <a:xfrm>
            <a:off x="3938096" y="5761327"/>
            <a:ext cx="1476000" cy="972000"/>
          </a:xfrm>
          <a:prstGeom prst="rect">
            <a:avLst/>
          </a:prstGeom>
        </p:spPr>
      </p:pic>
      <p:pic>
        <p:nvPicPr>
          <p:cNvPr id="52" name="Image 51">
            <a:extLst>
              <a:ext uri="{FF2B5EF4-FFF2-40B4-BE49-F238E27FC236}">
                <a16:creationId xmlns:a16="http://schemas.microsoft.com/office/drawing/2014/main" id="{BD8C9338-CF6B-4CDF-8D4F-A23FC7784943}"/>
              </a:ext>
            </a:extLst>
          </p:cNvPr>
          <p:cNvPicPr>
            <a:picLocks/>
          </p:cNvPicPr>
          <p:nvPr/>
        </p:nvPicPr>
        <p:blipFill>
          <a:blip r:embed="rId34" cstate="screen">
            <a:extLst>
              <a:ext uri="{28A0092B-C50C-407E-A947-70E740481C1C}">
                <a14:useLocalDpi xmlns:a14="http://schemas.microsoft.com/office/drawing/2010/main"/>
              </a:ext>
            </a:extLst>
          </a:blip>
          <a:stretch>
            <a:fillRect/>
          </a:stretch>
        </p:blipFill>
        <p:spPr>
          <a:xfrm>
            <a:off x="5706842" y="5761327"/>
            <a:ext cx="1477272" cy="972000"/>
          </a:xfrm>
          <a:prstGeom prst="rect">
            <a:avLst/>
          </a:prstGeom>
        </p:spPr>
      </p:pic>
      <p:pic>
        <p:nvPicPr>
          <p:cNvPr id="53" name="Image 52">
            <a:extLst>
              <a:ext uri="{FF2B5EF4-FFF2-40B4-BE49-F238E27FC236}">
                <a16:creationId xmlns:a16="http://schemas.microsoft.com/office/drawing/2014/main" id="{E0EEA9FB-30BD-4452-8D91-7A385B5F8B5C}"/>
              </a:ext>
            </a:extLst>
          </p:cNvPr>
          <p:cNvPicPr>
            <a:picLocks/>
          </p:cNvPicPr>
          <p:nvPr/>
        </p:nvPicPr>
        <p:blipFill>
          <a:blip r:embed="rId35" cstate="screen">
            <a:extLst>
              <a:ext uri="{28A0092B-C50C-407E-A947-70E740481C1C}">
                <a14:useLocalDpi xmlns:a14="http://schemas.microsoft.com/office/drawing/2010/main"/>
              </a:ext>
            </a:extLst>
          </a:blip>
          <a:stretch>
            <a:fillRect/>
          </a:stretch>
        </p:blipFill>
        <p:spPr>
          <a:xfrm>
            <a:off x="7462826" y="5761327"/>
            <a:ext cx="1476000" cy="972000"/>
          </a:xfrm>
          <a:prstGeom prst="rect">
            <a:avLst/>
          </a:prstGeom>
        </p:spPr>
      </p:pic>
      <p:pic>
        <p:nvPicPr>
          <p:cNvPr id="4" name="Image 3" descr="Une image contenant texte, conteneur, boîte, bidon&#10;&#10;Description générée automatiquement">
            <a:extLst>
              <a:ext uri="{FF2B5EF4-FFF2-40B4-BE49-F238E27FC236}">
                <a16:creationId xmlns:a16="http://schemas.microsoft.com/office/drawing/2014/main" id="{581A09E9-0296-489A-16B3-3653772B8786}"/>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732548" y="2299370"/>
            <a:ext cx="972000" cy="972000"/>
          </a:xfrm>
          <a:prstGeom prst="rect">
            <a:avLst/>
          </a:prstGeom>
        </p:spPr>
      </p:pic>
    </p:spTree>
    <p:extLst>
      <p:ext uri="{BB962C8B-B14F-4D97-AF65-F5344CB8AC3E}">
        <p14:creationId xmlns:p14="http://schemas.microsoft.com/office/powerpoint/2010/main" val="2297769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7C99ADF-20A6-40EF-AAB9-F326D6E12C60}" type="slidenum">
              <a:rPr lang="fr-FR" smtClean="0"/>
              <a:t>8</a:t>
            </a:fld>
            <a:endParaRPr lang="fr-FR"/>
          </a:p>
        </p:txBody>
      </p:sp>
      <p:sp>
        <p:nvSpPr>
          <p:cNvPr id="6" name="Triangle rectangle 5"/>
          <p:cNvSpPr/>
          <p:nvPr/>
        </p:nvSpPr>
        <p:spPr>
          <a:xfrm flipH="1">
            <a:off x="2730335" y="5753949"/>
            <a:ext cx="8775087" cy="427809"/>
          </a:xfrm>
          <a:prstGeom prst="rtTriangle">
            <a:avLst/>
          </a:prstGeom>
          <a:solidFill>
            <a:srgbClr val="8893C3"/>
          </a:solidFill>
          <a:ln w="12700" cap="flat" cmpd="sng" algn="ctr">
            <a:solidFill>
              <a:srgbClr val="8893C3"/>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ea typeface="+mn-ea"/>
              <a:cs typeface="+mn-cs"/>
            </a:endParaRPr>
          </a:p>
        </p:txBody>
      </p:sp>
      <p:sp>
        <p:nvSpPr>
          <p:cNvPr id="7" name="Triangle rectangle 6"/>
          <p:cNvSpPr/>
          <p:nvPr/>
        </p:nvSpPr>
        <p:spPr>
          <a:xfrm>
            <a:off x="2730335" y="5011760"/>
            <a:ext cx="8775087" cy="461547"/>
          </a:xfrm>
          <a:prstGeom prst="rtTriangle">
            <a:avLst/>
          </a:prstGeom>
          <a:solidFill>
            <a:srgbClr val="8893C3"/>
          </a:solidFill>
          <a:ln w="12700" cap="flat" cmpd="sng" algn="ctr">
            <a:solidFill>
              <a:srgbClr val="8893C3"/>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ea typeface="+mn-ea"/>
              <a:cs typeface="+mn-cs"/>
            </a:endParaRPr>
          </a:p>
        </p:txBody>
      </p:sp>
      <p:sp>
        <p:nvSpPr>
          <p:cNvPr id="9" name="ZoneTexte 8"/>
          <p:cNvSpPr txBox="1"/>
          <p:nvPr/>
        </p:nvSpPr>
        <p:spPr>
          <a:xfrm>
            <a:off x="2730335" y="5004253"/>
            <a:ext cx="1608082" cy="400110"/>
          </a:xfrm>
          <a:prstGeom prst="rect">
            <a:avLst/>
          </a:prstGeom>
          <a:noFill/>
        </p:spPr>
        <p:txBody>
          <a:bodyPr wrap="square" rtlCol="0">
            <a:spAutoFit/>
          </a:bodyPr>
          <a:lstStyle/>
          <a:p>
            <a:pPr defTabSz="457200"/>
            <a:r>
              <a:rPr lang="fr-FR" sz="2000" b="1" dirty="0">
                <a:solidFill>
                  <a:schemeClr val="bg1"/>
                </a:solidFill>
              </a:rPr>
              <a:t>Local</a:t>
            </a:r>
          </a:p>
        </p:txBody>
      </p:sp>
      <p:sp>
        <p:nvSpPr>
          <p:cNvPr id="10" name="ZoneTexte 9"/>
          <p:cNvSpPr txBox="1"/>
          <p:nvPr/>
        </p:nvSpPr>
        <p:spPr>
          <a:xfrm>
            <a:off x="9651396" y="5034943"/>
            <a:ext cx="1734207" cy="400110"/>
          </a:xfrm>
          <a:prstGeom prst="rect">
            <a:avLst/>
          </a:prstGeom>
          <a:noFill/>
        </p:spPr>
        <p:txBody>
          <a:bodyPr wrap="square" rtlCol="0">
            <a:spAutoFit/>
          </a:bodyPr>
          <a:lstStyle/>
          <a:p>
            <a:pPr algn="r" defTabSz="457200"/>
            <a:r>
              <a:rPr lang="fr-FR" sz="2000" b="1" dirty="0">
                <a:solidFill>
                  <a:schemeClr val="tx1">
                    <a:lumMod val="65000"/>
                    <a:lumOff val="35000"/>
                  </a:schemeClr>
                </a:solidFill>
              </a:rPr>
              <a:t>Global</a:t>
            </a:r>
          </a:p>
        </p:txBody>
      </p:sp>
      <p:sp>
        <p:nvSpPr>
          <p:cNvPr id="11" name="ZoneTexte 10"/>
          <p:cNvSpPr txBox="1"/>
          <p:nvPr/>
        </p:nvSpPr>
        <p:spPr>
          <a:xfrm>
            <a:off x="2604209" y="5753949"/>
            <a:ext cx="2816773" cy="400110"/>
          </a:xfrm>
          <a:prstGeom prst="rect">
            <a:avLst/>
          </a:prstGeom>
          <a:noFill/>
        </p:spPr>
        <p:txBody>
          <a:bodyPr wrap="square" rtlCol="0">
            <a:spAutoFit/>
          </a:bodyPr>
          <a:lstStyle/>
          <a:p>
            <a:pPr defTabSz="457200"/>
            <a:r>
              <a:rPr lang="fr-FR" sz="2000" b="1" dirty="0">
                <a:solidFill>
                  <a:schemeClr val="tx1">
                    <a:lumMod val="65000"/>
                    <a:lumOff val="35000"/>
                  </a:schemeClr>
                </a:solidFill>
              </a:rPr>
              <a:t>Eviter les impacts</a:t>
            </a:r>
          </a:p>
        </p:txBody>
      </p:sp>
      <p:sp>
        <p:nvSpPr>
          <p:cNvPr id="12" name="ZoneTexte 11"/>
          <p:cNvSpPr txBox="1"/>
          <p:nvPr/>
        </p:nvSpPr>
        <p:spPr>
          <a:xfrm>
            <a:off x="7985329" y="5828435"/>
            <a:ext cx="3400274" cy="400110"/>
          </a:xfrm>
          <a:prstGeom prst="rect">
            <a:avLst/>
          </a:prstGeom>
          <a:noFill/>
        </p:spPr>
        <p:txBody>
          <a:bodyPr wrap="square" rtlCol="0">
            <a:spAutoFit/>
          </a:bodyPr>
          <a:lstStyle/>
          <a:p>
            <a:pPr algn="r" defTabSz="457200"/>
            <a:r>
              <a:rPr lang="fr-FR" sz="2000" b="1" dirty="0">
                <a:solidFill>
                  <a:schemeClr val="bg1"/>
                </a:solidFill>
              </a:rPr>
              <a:t>Réparer les impacts</a:t>
            </a:r>
          </a:p>
        </p:txBody>
      </p:sp>
      <p:pic>
        <p:nvPicPr>
          <p:cNvPr id="13" name="Image 12">
            <a:extLst>
              <a:ext uri="{FF2B5EF4-FFF2-40B4-BE49-F238E27FC236}">
                <a16:creationId xmlns:a16="http://schemas.microsoft.com/office/drawing/2014/main" id="{1F5CED81-0DF9-4D44-90A3-43D882EFDE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732" y="774982"/>
            <a:ext cx="2602607" cy="1749652"/>
          </a:xfrm>
          <a:prstGeom prst="rect">
            <a:avLst/>
          </a:prstGeom>
        </p:spPr>
      </p:pic>
      <p:pic>
        <p:nvPicPr>
          <p:cNvPr id="14" name="Image 13">
            <a:extLst>
              <a:ext uri="{FF2B5EF4-FFF2-40B4-BE49-F238E27FC236}">
                <a16:creationId xmlns:a16="http://schemas.microsoft.com/office/drawing/2014/main" id="{A0819494-3EFF-C74E-A04E-B7C4A340B3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9366" y="714575"/>
            <a:ext cx="2582016" cy="1776484"/>
          </a:xfrm>
          <a:prstGeom prst="rect">
            <a:avLst/>
          </a:prstGeom>
        </p:spPr>
      </p:pic>
      <p:pic>
        <p:nvPicPr>
          <p:cNvPr id="15" name="Image 14">
            <a:extLst>
              <a:ext uri="{FF2B5EF4-FFF2-40B4-BE49-F238E27FC236}">
                <a16:creationId xmlns:a16="http://schemas.microsoft.com/office/drawing/2014/main" id="{0D2C107E-E6CC-CD4C-9FA5-591F33FDC5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3629" y="667221"/>
            <a:ext cx="2715787" cy="1871382"/>
          </a:xfrm>
          <a:prstGeom prst="rect">
            <a:avLst/>
          </a:prstGeom>
        </p:spPr>
      </p:pic>
      <p:pic>
        <p:nvPicPr>
          <p:cNvPr id="16" name="Image 15">
            <a:extLst>
              <a:ext uri="{FF2B5EF4-FFF2-40B4-BE49-F238E27FC236}">
                <a16:creationId xmlns:a16="http://schemas.microsoft.com/office/drawing/2014/main" id="{1656B98B-2671-DA48-953D-B814FBAFDD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4681" y="638011"/>
            <a:ext cx="2662535" cy="1871382"/>
          </a:xfrm>
          <a:prstGeom prst="rect">
            <a:avLst/>
          </a:prstGeom>
        </p:spPr>
      </p:pic>
      <p:sp>
        <p:nvSpPr>
          <p:cNvPr id="17" name="Rectangle à coins arrondis 16"/>
          <p:cNvSpPr/>
          <p:nvPr/>
        </p:nvSpPr>
        <p:spPr>
          <a:xfrm>
            <a:off x="2772713" y="2758765"/>
            <a:ext cx="1014889" cy="341576"/>
          </a:xfrm>
          <a:prstGeom prst="roundRect">
            <a:avLst/>
          </a:prstGeom>
          <a:solidFill>
            <a:srgbClr val="76B145"/>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p>
        </p:txBody>
      </p:sp>
      <p:sp>
        <p:nvSpPr>
          <p:cNvPr id="18" name="Rectangle à coins arrondis 17"/>
          <p:cNvSpPr/>
          <p:nvPr/>
        </p:nvSpPr>
        <p:spPr>
          <a:xfrm>
            <a:off x="5700532" y="2755924"/>
            <a:ext cx="723776" cy="341576"/>
          </a:xfrm>
          <a:prstGeom prst="roundRect">
            <a:avLst/>
          </a:prstGeom>
          <a:solidFill>
            <a:srgbClr val="5386C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p>
        </p:txBody>
      </p:sp>
      <p:sp>
        <p:nvSpPr>
          <p:cNvPr id="19" name="Rectangle à coins arrondis 18"/>
          <p:cNvSpPr/>
          <p:nvPr/>
        </p:nvSpPr>
        <p:spPr>
          <a:xfrm>
            <a:off x="8244496" y="2755924"/>
            <a:ext cx="494261" cy="341576"/>
          </a:xfrm>
          <a:prstGeom prst="roundRect">
            <a:avLst/>
          </a:prstGeom>
          <a:solidFill>
            <a:srgbClr val="FFCA2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p>
        </p:txBody>
      </p:sp>
      <p:sp>
        <p:nvSpPr>
          <p:cNvPr id="20" name="Rectangle à coins arrondis 19"/>
          <p:cNvSpPr/>
          <p:nvPr/>
        </p:nvSpPr>
        <p:spPr>
          <a:xfrm>
            <a:off x="10593397" y="2755924"/>
            <a:ext cx="353404" cy="341576"/>
          </a:xfrm>
          <a:prstGeom prst="roundRect">
            <a:avLst/>
          </a:prstGeom>
          <a:solidFill>
            <a:srgbClr val="B02125"/>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Rectangle à coins arrondis 20"/>
          <p:cNvSpPr/>
          <p:nvPr/>
        </p:nvSpPr>
        <p:spPr>
          <a:xfrm>
            <a:off x="2918269" y="3485796"/>
            <a:ext cx="723776" cy="341576"/>
          </a:xfrm>
          <a:prstGeom prst="roundRect">
            <a:avLst/>
          </a:prstGeom>
          <a:solidFill>
            <a:srgbClr val="5386C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p>
        </p:txBody>
      </p:sp>
      <p:sp>
        <p:nvSpPr>
          <p:cNvPr id="24" name="Rectangle 23"/>
          <p:cNvSpPr/>
          <p:nvPr/>
        </p:nvSpPr>
        <p:spPr>
          <a:xfrm>
            <a:off x="486504" y="5756247"/>
            <a:ext cx="1499128" cy="400110"/>
          </a:xfrm>
          <a:prstGeom prst="rect">
            <a:avLst/>
          </a:prstGeom>
        </p:spPr>
        <p:txBody>
          <a:bodyPr wrap="none">
            <a:spAutoFit/>
          </a:bodyPr>
          <a:lstStyle/>
          <a:p>
            <a:pPr defTabSz="457200"/>
            <a:r>
              <a:rPr lang="fr-FR" dirty="0">
                <a:solidFill>
                  <a:prstClr val="black"/>
                </a:solidFill>
              </a:rPr>
              <a:t>Impacts env</a:t>
            </a:r>
            <a:r>
              <a:rPr lang="fr-FR" sz="2000" dirty="0">
                <a:solidFill>
                  <a:prstClr val="black"/>
                </a:solidFill>
              </a:rPr>
              <a:t>.</a:t>
            </a:r>
          </a:p>
        </p:txBody>
      </p:sp>
      <p:sp>
        <p:nvSpPr>
          <p:cNvPr id="25" name="Rectangle 24"/>
          <p:cNvSpPr/>
          <p:nvPr/>
        </p:nvSpPr>
        <p:spPr>
          <a:xfrm>
            <a:off x="450116" y="5068829"/>
            <a:ext cx="1571904" cy="369332"/>
          </a:xfrm>
          <a:prstGeom prst="rect">
            <a:avLst/>
          </a:prstGeom>
        </p:spPr>
        <p:txBody>
          <a:bodyPr wrap="square">
            <a:spAutoFit/>
          </a:bodyPr>
          <a:lstStyle/>
          <a:p>
            <a:pPr defTabSz="457200"/>
            <a:r>
              <a:rPr lang="fr-FR" dirty="0">
                <a:solidFill>
                  <a:prstClr val="black"/>
                </a:solidFill>
              </a:rPr>
              <a:t>Gouvernance</a:t>
            </a:r>
          </a:p>
        </p:txBody>
      </p:sp>
      <p:sp>
        <p:nvSpPr>
          <p:cNvPr id="26" name="Rectangle 25"/>
          <p:cNvSpPr/>
          <p:nvPr/>
        </p:nvSpPr>
        <p:spPr>
          <a:xfrm>
            <a:off x="645682" y="3416994"/>
            <a:ext cx="1116652" cy="369332"/>
          </a:xfrm>
          <a:prstGeom prst="rect">
            <a:avLst/>
          </a:prstGeom>
        </p:spPr>
        <p:txBody>
          <a:bodyPr wrap="none">
            <a:spAutoFit/>
          </a:bodyPr>
          <a:lstStyle/>
          <a:p>
            <a:pPr defTabSz="457200"/>
            <a:r>
              <a:rPr lang="fr-FR" dirty="0">
                <a:solidFill>
                  <a:prstClr val="black"/>
                </a:solidFill>
              </a:rPr>
              <a:t>Efficacité</a:t>
            </a:r>
          </a:p>
        </p:txBody>
      </p:sp>
      <p:sp>
        <p:nvSpPr>
          <p:cNvPr id="27" name="Rectangle 26"/>
          <p:cNvSpPr/>
          <p:nvPr/>
        </p:nvSpPr>
        <p:spPr>
          <a:xfrm>
            <a:off x="682070" y="2729576"/>
            <a:ext cx="1043876" cy="369332"/>
          </a:xfrm>
          <a:prstGeom prst="rect">
            <a:avLst/>
          </a:prstGeom>
        </p:spPr>
        <p:txBody>
          <a:bodyPr wrap="none">
            <a:spAutoFit/>
          </a:bodyPr>
          <a:lstStyle/>
          <a:p>
            <a:pPr defTabSz="457200"/>
            <a:r>
              <a:rPr lang="fr-FR" dirty="0">
                <a:solidFill>
                  <a:prstClr val="black"/>
                </a:solidFill>
              </a:rPr>
              <a:t>Sobriété</a:t>
            </a:r>
          </a:p>
        </p:txBody>
      </p:sp>
      <p:sp>
        <p:nvSpPr>
          <p:cNvPr id="28" name="Rectangle à coins arrondis 27"/>
          <p:cNvSpPr/>
          <p:nvPr/>
        </p:nvSpPr>
        <p:spPr>
          <a:xfrm>
            <a:off x="10593397" y="3437768"/>
            <a:ext cx="494261" cy="341576"/>
          </a:xfrm>
          <a:prstGeom prst="roundRect">
            <a:avLst/>
          </a:prstGeom>
          <a:solidFill>
            <a:srgbClr val="FFCA2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p>
        </p:txBody>
      </p:sp>
      <p:sp>
        <p:nvSpPr>
          <p:cNvPr id="29" name="Rectangle 28"/>
          <p:cNvSpPr/>
          <p:nvPr/>
        </p:nvSpPr>
        <p:spPr>
          <a:xfrm>
            <a:off x="382414" y="4104412"/>
            <a:ext cx="1749197" cy="646331"/>
          </a:xfrm>
          <a:prstGeom prst="rect">
            <a:avLst/>
          </a:prstGeom>
        </p:spPr>
        <p:txBody>
          <a:bodyPr wrap="none">
            <a:spAutoFit/>
          </a:bodyPr>
          <a:lstStyle/>
          <a:p>
            <a:pPr algn="ctr" defTabSz="457200"/>
            <a:r>
              <a:rPr lang="fr-FR" dirty="0">
                <a:solidFill>
                  <a:prstClr val="black"/>
                </a:solidFill>
              </a:rPr>
              <a:t>Décarbonation </a:t>
            </a:r>
            <a:br>
              <a:rPr lang="fr-FR" dirty="0">
                <a:solidFill>
                  <a:prstClr val="black"/>
                </a:solidFill>
              </a:rPr>
            </a:br>
            <a:r>
              <a:rPr lang="fr-FR" dirty="0">
                <a:solidFill>
                  <a:prstClr val="black"/>
                </a:solidFill>
              </a:rPr>
              <a:t>de l'énergie</a:t>
            </a:r>
          </a:p>
        </p:txBody>
      </p:sp>
      <p:sp>
        <p:nvSpPr>
          <p:cNvPr id="30" name="Rectangle à coins arrondis 29"/>
          <p:cNvSpPr/>
          <p:nvPr/>
        </p:nvSpPr>
        <p:spPr>
          <a:xfrm>
            <a:off x="10408210" y="4212827"/>
            <a:ext cx="723776" cy="341576"/>
          </a:xfrm>
          <a:prstGeom prst="roundRect">
            <a:avLst/>
          </a:prstGeom>
          <a:solidFill>
            <a:srgbClr val="5386C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p>
        </p:txBody>
      </p:sp>
      <p:sp>
        <p:nvSpPr>
          <p:cNvPr id="31" name="Rectangle à coins arrondis 30"/>
          <p:cNvSpPr/>
          <p:nvPr/>
        </p:nvSpPr>
        <p:spPr>
          <a:xfrm>
            <a:off x="5554975" y="4212827"/>
            <a:ext cx="1014889" cy="341576"/>
          </a:xfrm>
          <a:prstGeom prst="roundRect">
            <a:avLst/>
          </a:prstGeom>
          <a:solidFill>
            <a:srgbClr val="76B145"/>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p>
        </p:txBody>
      </p:sp>
      <p:sp>
        <p:nvSpPr>
          <p:cNvPr id="32" name="Rectangle à coins arrondis 31"/>
          <p:cNvSpPr/>
          <p:nvPr/>
        </p:nvSpPr>
        <p:spPr>
          <a:xfrm>
            <a:off x="8005827" y="4212827"/>
            <a:ext cx="1014889" cy="341576"/>
          </a:xfrm>
          <a:prstGeom prst="roundRect">
            <a:avLst/>
          </a:prstGeom>
          <a:solidFill>
            <a:srgbClr val="76B145"/>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p>
        </p:txBody>
      </p:sp>
      <p:sp>
        <p:nvSpPr>
          <p:cNvPr id="35" name="Titre 1"/>
          <p:cNvSpPr txBox="1">
            <a:spLocks/>
          </p:cNvSpPr>
          <p:nvPr/>
        </p:nvSpPr>
        <p:spPr>
          <a:xfrm>
            <a:off x="2164035" y="673448"/>
            <a:ext cx="10550944" cy="5950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a:lstStyle>
          <a:p>
            <a:endParaRPr lang="fr-FR" sz="3200" dirty="0"/>
          </a:p>
        </p:txBody>
      </p:sp>
      <p:sp>
        <p:nvSpPr>
          <p:cNvPr id="36" name="Titre 1"/>
          <p:cNvSpPr txBox="1">
            <a:spLocks/>
          </p:cNvSpPr>
          <p:nvPr/>
        </p:nvSpPr>
        <p:spPr>
          <a:xfrm>
            <a:off x="2275708" y="196556"/>
            <a:ext cx="10550944" cy="5950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a:lstStyle>
          <a:p>
            <a:r>
              <a:rPr lang="fr-FR" sz="3200" dirty="0"/>
              <a:t>Transition(s)2050: principaux leviers</a:t>
            </a:r>
          </a:p>
        </p:txBody>
      </p:sp>
      <p:sp>
        <p:nvSpPr>
          <p:cNvPr id="3" name="Rectangle à coins arrondis 22">
            <a:extLst>
              <a:ext uri="{FF2B5EF4-FFF2-40B4-BE49-F238E27FC236}">
                <a16:creationId xmlns:a16="http://schemas.microsoft.com/office/drawing/2014/main" id="{E439AC15-5B25-F46E-AE8E-B5078A892B82}"/>
              </a:ext>
            </a:extLst>
          </p:cNvPr>
          <p:cNvSpPr/>
          <p:nvPr/>
        </p:nvSpPr>
        <p:spPr>
          <a:xfrm>
            <a:off x="5554975" y="3437437"/>
            <a:ext cx="1014889" cy="341576"/>
          </a:xfrm>
          <a:prstGeom prst="roundRect">
            <a:avLst/>
          </a:prstGeom>
          <a:solidFill>
            <a:srgbClr val="76B145"/>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p>
        </p:txBody>
      </p:sp>
      <p:sp>
        <p:nvSpPr>
          <p:cNvPr id="2" name="Rectangle à coins arrondis 20">
            <a:extLst>
              <a:ext uri="{FF2B5EF4-FFF2-40B4-BE49-F238E27FC236}">
                <a16:creationId xmlns:a16="http://schemas.microsoft.com/office/drawing/2014/main" id="{D2DB58AC-ED25-0485-8A55-9D6B5E66B5FC}"/>
              </a:ext>
            </a:extLst>
          </p:cNvPr>
          <p:cNvSpPr/>
          <p:nvPr/>
        </p:nvSpPr>
        <p:spPr>
          <a:xfrm>
            <a:off x="8151383" y="3471785"/>
            <a:ext cx="723776" cy="341576"/>
          </a:xfrm>
          <a:prstGeom prst="roundRect">
            <a:avLst/>
          </a:prstGeom>
          <a:solidFill>
            <a:srgbClr val="5386C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p>
        </p:txBody>
      </p:sp>
      <p:sp>
        <p:nvSpPr>
          <p:cNvPr id="5" name="Rectangle à coins arrondis 29">
            <a:extLst>
              <a:ext uri="{FF2B5EF4-FFF2-40B4-BE49-F238E27FC236}">
                <a16:creationId xmlns:a16="http://schemas.microsoft.com/office/drawing/2014/main" id="{B56958B2-31D8-457B-AB08-77C09C7EE02E}"/>
              </a:ext>
            </a:extLst>
          </p:cNvPr>
          <p:cNvSpPr/>
          <p:nvPr/>
        </p:nvSpPr>
        <p:spPr>
          <a:xfrm>
            <a:off x="2918269" y="4256789"/>
            <a:ext cx="723776" cy="341576"/>
          </a:xfrm>
          <a:prstGeom prst="roundRect">
            <a:avLst/>
          </a:prstGeom>
          <a:solidFill>
            <a:srgbClr val="5386C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t>
            </a:r>
          </a:p>
        </p:txBody>
      </p:sp>
    </p:spTree>
    <p:extLst>
      <p:ext uri="{BB962C8B-B14F-4D97-AF65-F5344CB8AC3E}">
        <p14:creationId xmlns:p14="http://schemas.microsoft.com/office/powerpoint/2010/main" val="155400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11942B1-C3E4-4FD2-9212-0DFE608D6D43}"/>
              </a:ext>
            </a:extLst>
          </p:cNvPr>
          <p:cNvSpPr>
            <a:spLocks noGrp="1"/>
          </p:cNvSpPr>
          <p:nvPr>
            <p:ph type="sldNum" sz="quarter" idx="12"/>
          </p:nvPr>
        </p:nvSpPr>
        <p:spPr/>
        <p:txBody>
          <a:bodyPr/>
          <a:lstStyle/>
          <a:p>
            <a:fld id="{07C99ADF-20A6-40EF-AAB9-F326D6E12C60}" type="slidenum">
              <a:rPr lang="fr-FR" smtClean="0"/>
              <a:t>9</a:t>
            </a:fld>
            <a:endParaRPr lang="fr-FR"/>
          </a:p>
        </p:txBody>
      </p:sp>
      <p:pic>
        <p:nvPicPr>
          <p:cNvPr id="14" name="Image 13">
            <a:extLst>
              <a:ext uri="{FF2B5EF4-FFF2-40B4-BE49-F238E27FC236}">
                <a16:creationId xmlns:a16="http://schemas.microsoft.com/office/drawing/2014/main" id="{055D75AB-0BBA-3441-A24B-45B18D36D3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grpSp>
        <p:nvGrpSpPr>
          <p:cNvPr id="2" name="Groupe 1"/>
          <p:cNvGrpSpPr/>
          <p:nvPr/>
        </p:nvGrpSpPr>
        <p:grpSpPr>
          <a:xfrm>
            <a:off x="-16402" y="907182"/>
            <a:ext cx="3240000" cy="5236684"/>
            <a:chOff x="-16402" y="907182"/>
            <a:chExt cx="3240000" cy="5236684"/>
          </a:xfrm>
        </p:grpSpPr>
        <p:pic>
          <p:nvPicPr>
            <p:cNvPr id="31" name="Image 30">
              <a:extLst>
                <a:ext uri="{FF2B5EF4-FFF2-40B4-BE49-F238E27FC236}">
                  <a16:creationId xmlns:a16="http://schemas.microsoft.com/office/drawing/2014/main" id="{1F5CED81-0DF9-4D44-90A3-43D882EFDEDF}"/>
                </a:ext>
              </a:extLst>
            </p:cNvPr>
            <p:cNvPicPr>
              <a:picLocks noChangeAspect="1"/>
            </p:cNvPicPr>
            <p:nvPr/>
          </p:nvPicPr>
          <p:blipFill rotWithShape="1">
            <a:blip r:embed="rId4">
              <a:extLst>
                <a:ext uri="{28A0092B-C50C-407E-A947-70E740481C1C}">
                  <a14:useLocalDpi xmlns:a14="http://schemas.microsoft.com/office/drawing/2010/main"/>
                </a:ext>
              </a:extLst>
            </a:blip>
            <a:srcRect l="7582" t="3398" r="6921" b="10348"/>
            <a:stretch/>
          </p:blipFill>
          <p:spPr>
            <a:xfrm>
              <a:off x="337283" y="907182"/>
              <a:ext cx="2520000" cy="1709125"/>
            </a:xfrm>
            <a:prstGeom prst="rect">
              <a:avLst/>
            </a:prstGeom>
          </p:spPr>
        </p:pic>
        <p:sp>
          <p:nvSpPr>
            <p:cNvPr id="23" name="ZoneTexte 22">
              <a:extLst>
                <a:ext uri="{FF2B5EF4-FFF2-40B4-BE49-F238E27FC236}">
                  <a16:creationId xmlns:a16="http://schemas.microsoft.com/office/drawing/2014/main" id="{C98D8485-FF8D-5449-B1FD-3C7C39D92950}"/>
                </a:ext>
              </a:extLst>
            </p:cNvPr>
            <p:cNvSpPr txBox="1"/>
            <p:nvPr/>
          </p:nvSpPr>
          <p:spPr>
            <a:xfrm>
              <a:off x="-16402" y="2764422"/>
              <a:ext cx="3240000" cy="369332"/>
            </a:xfrm>
            <a:prstGeom prst="rect">
              <a:avLst/>
            </a:prstGeom>
            <a:noFill/>
          </p:spPr>
          <p:txBody>
            <a:bodyPr wrap="square" rtlCol="0">
              <a:spAutoFit/>
            </a:bodyPr>
            <a:lstStyle/>
            <a:p>
              <a:pPr algn="ctr"/>
              <a:r>
                <a:rPr lang="fr-FR" b="1" noProof="1">
                  <a:solidFill>
                    <a:srgbClr val="5487C2"/>
                  </a:solidFill>
                </a:rPr>
                <a:t>Frugalité contrainte</a:t>
              </a:r>
            </a:p>
          </p:txBody>
        </p:sp>
        <p:sp>
          <p:nvSpPr>
            <p:cNvPr id="24" name="ZoneTexte 23">
              <a:extLst>
                <a:ext uri="{FF2B5EF4-FFF2-40B4-BE49-F238E27FC236}">
                  <a16:creationId xmlns:a16="http://schemas.microsoft.com/office/drawing/2014/main" id="{1B227BB7-5229-3B4F-97BF-68177093D088}"/>
                </a:ext>
              </a:extLst>
            </p:cNvPr>
            <p:cNvSpPr txBox="1"/>
            <p:nvPr/>
          </p:nvSpPr>
          <p:spPr>
            <a:xfrm>
              <a:off x="-16402" y="5352561"/>
              <a:ext cx="3240000" cy="369332"/>
            </a:xfrm>
            <a:prstGeom prst="rect">
              <a:avLst/>
            </a:prstGeom>
            <a:noFill/>
          </p:spPr>
          <p:txBody>
            <a:bodyPr wrap="square" rtlCol="0">
              <a:spAutoFit/>
            </a:bodyPr>
            <a:lstStyle/>
            <a:p>
              <a:pPr algn="ctr"/>
              <a:r>
                <a:rPr lang="fr-FR" b="1" noProof="1">
                  <a:solidFill>
                    <a:srgbClr val="5487C2"/>
                  </a:solidFill>
                </a:rPr>
                <a:t>Localisme</a:t>
              </a:r>
            </a:p>
          </p:txBody>
        </p:sp>
        <p:sp>
          <p:nvSpPr>
            <p:cNvPr id="25" name="ZoneTexte 24">
              <a:extLst>
                <a:ext uri="{FF2B5EF4-FFF2-40B4-BE49-F238E27FC236}">
                  <a16:creationId xmlns:a16="http://schemas.microsoft.com/office/drawing/2014/main" id="{1AB523FB-7FB4-8946-A448-C0707762B212}"/>
                </a:ext>
              </a:extLst>
            </p:cNvPr>
            <p:cNvSpPr txBox="1"/>
            <p:nvPr/>
          </p:nvSpPr>
          <p:spPr>
            <a:xfrm>
              <a:off x="-16402" y="3901986"/>
              <a:ext cx="3240000" cy="369332"/>
            </a:xfrm>
            <a:prstGeom prst="rect">
              <a:avLst/>
            </a:prstGeom>
            <a:noFill/>
          </p:spPr>
          <p:txBody>
            <a:bodyPr wrap="square" rtlCol="0">
              <a:spAutoFit/>
            </a:bodyPr>
            <a:lstStyle/>
            <a:p>
              <a:pPr algn="ctr"/>
              <a:r>
                <a:rPr lang="fr-FR" b="1" noProof="1">
                  <a:solidFill>
                    <a:srgbClr val="5487C2"/>
                  </a:solidFill>
                </a:rPr>
                <a:t>Low-tech</a:t>
              </a:r>
            </a:p>
          </p:txBody>
        </p:sp>
        <p:sp>
          <p:nvSpPr>
            <p:cNvPr id="26" name="ZoneTexte 25">
              <a:extLst>
                <a:ext uri="{FF2B5EF4-FFF2-40B4-BE49-F238E27FC236}">
                  <a16:creationId xmlns:a16="http://schemas.microsoft.com/office/drawing/2014/main" id="{2E88CFEC-930F-BD42-89C0-117E2F8E5F38}"/>
                </a:ext>
              </a:extLst>
            </p:cNvPr>
            <p:cNvSpPr txBox="1"/>
            <p:nvPr/>
          </p:nvSpPr>
          <p:spPr>
            <a:xfrm>
              <a:off x="-16402" y="3256260"/>
              <a:ext cx="3240000" cy="523220"/>
            </a:xfrm>
            <a:prstGeom prst="rect">
              <a:avLst/>
            </a:prstGeom>
            <a:noFill/>
          </p:spPr>
          <p:txBody>
            <a:bodyPr wrap="square" rtlCol="0">
              <a:spAutoFit/>
            </a:bodyPr>
            <a:lstStyle/>
            <a:p>
              <a:pPr algn="ctr"/>
              <a:r>
                <a:rPr lang="fr-FR" sz="1400" b="1" noProof="1"/>
                <a:t>Villes moyennes</a:t>
              </a:r>
              <a:br>
                <a:rPr lang="fr-FR" sz="1400" b="1" noProof="1"/>
              </a:br>
              <a:r>
                <a:rPr lang="fr-FR" sz="1400" b="1" noProof="1"/>
                <a:t>et zones rurales</a:t>
              </a:r>
            </a:p>
          </p:txBody>
        </p:sp>
        <p:sp>
          <p:nvSpPr>
            <p:cNvPr id="27" name="ZoneTexte 26">
              <a:extLst>
                <a:ext uri="{FF2B5EF4-FFF2-40B4-BE49-F238E27FC236}">
                  <a16:creationId xmlns:a16="http://schemas.microsoft.com/office/drawing/2014/main" id="{B3907D1F-7ADC-874F-A32A-8EC191908D38}"/>
                </a:ext>
              </a:extLst>
            </p:cNvPr>
            <p:cNvSpPr txBox="1"/>
            <p:nvPr/>
          </p:nvSpPr>
          <p:spPr>
            <a:xfrm>
              <a:off x="-16402" y="5836089"/>
              <a:ext cx="3240000" cy="307777"/>
            </a:xfrm>
            <a:prstGeom prst="rect">
              <a:avLst/>
            </a:prstGeom>
            <a:noFill/>
          </p:spPr>
          <p:txBody>
            <a:bodyPr wrap="square" rtlCol="0">
              <a:spAutoFit/>
            </a:bodyPr>
            <a:lstStyle/>
            <a:p>
              <a:pPr algn="ctr"/>
              <a:r>
                <a:rPr lang="fr-FR" sz="1400" b="1" noProof="1"/>
                <a:t>3x moins de viande</a:t>
              </a:r>
            </a:p>
          </p:txBody>
        </p:sp>
        <p:sp>
          <p:nvSpPr>
            <p:cNvPr id="28" name="ZoneTexte 27">
              <a:extLst>
                <a:ext uri="{FF2B5EF4-FFF2-40B4-BE49-F238E27FC236}">
                  <a16:creationId xmlns:a16="http://schemas.microsoft.com/office/drawing/2014/main" id="{67FFD98B-F0E1-3240-9673-DF742465DD5D}"/>
                </a:ext>
              </a:extLst>
            </p:cNvPr>
            <p:cNvSpPr txBox="1"/>
            <p:nvPr/>
          </p:nvSpPr>
          <p:spPr>
            <a:xfrm>
              <a:off x="-16402" y="4385511"/>
              <a:ext cx="3240000" cy="307777"/>
            </a:xfrm>
            <a:prstGeom prst="rect">
              <a:avLst/>
            </a:prstGeom>
            <a:noFill/>
          </p:spPr>
          <p:txBody>
            <a:bodyPr wrap="square" rtlCol="0">
              <a:spAutoFit/>
            </a:bodyPr>
            <a:lstStyle/>
            <a:p>
              <a:pPr algn="ctr"/>
              <a:r>
                <a:rPr lang="fr-FR" sz="1400" b="1" noProof="1"/>
                <a:t>Rénovation massive</a:t>
              </a:r>
            </a:p>
          </p:txBody>
        </p:sp>
        <p:sp>
          <p:nvSpPr>
            <p:cNvPr id="29" name="ZoneTexte 28">
              <a:extLst>
                <a:ext uri="{FF2B5EF4-FFF2-40B4-BE49-F238E27FC236}">
                  <a16:creationId xmlns:a16="http://schemas.microsoft.com/office/drawing/2014/main" id="{9A8FEE17-A7AB-244B-BE19-952603E29F57}"/>
                </a:ext>
              </a:extLst>
            </p:cNvPr>
            <p:cNvSpPr txBox="1"/>
            <p:nvPr/>
          </p:nvSpPr>
          <p:spPr>
            <a:xfrm>
              <a:off x="-16402" y="4807481"/>
              <a:ext cx="3240000" cy="430887"/>
            </a:xfrm>
            <a:prstGeom prst="rect">
              <a:avLst/>
            </a:prstGeom>
            <a:noFill/>
          </p:spPr>
          <p:txBody>
            <a:bodyPr wrap="square" rtlCol="0">
              <a:spAutoFit/>
            </a:bodyPr>
            <a:lstStyle/>
            <a:p>
              <a:pPr algn="ctr"/>
              <a:r>
                <a:rPr lang="fr-FR" sz="1100" noProof="1"/>
                <a:t>Nouveaux indicateurs</a:t>
              </a:r>
              <a:br>
                <a:rPr lang="fr-FR" sz="1100" noProof="1"/>
              </a:br>
              <a:r>
                <a:rPr lang="fr-FR" sz="1100" noProof="1"/>
                <a:t>de prospérité</a:t>
              </a:r>
            </a:p>
          </p:txBody>
        </p:sp>
      </p:grpSp>
      <p:grpSp>
        <p:nvGrpSpPr>
          <p:cNvPr id="3" name="Groupe 2"/>
          <p:cNvGrpSpPr/>
          <p:nvPr/>
        </p:nvGrpSpPr>
        <p:grpSpPr>
          <a:xfrm>
            <a:off x="2964227" y="1075922"/>
            <a:ext cx="3256542" cy="5094910"/>
            <a:chOff x="2964227" y="1075922"/>
            <a:chExt cx="3256542" cy="5094910"/>
          </a:xfrm>
        </p:grpSpPr>
        <p:pic>
          <p:nvPicPr>
            <p:cNvPr id="15" name="Image 14">
              <a:extLst>
                <a:ext uri="{FF2B5EF4-FFF2-40B4-BE49-F238E27FC236}">
                  <a16:creationId xmlns:a16="http://schemas.microsoft.com/office/drawing/2014/main" id="{A0819494-3EFF-C74E-A04E-B7C4A340B3B4}"/>
                </a:ext>
              </a:extLst>
            </p:cNvPr>
            <p:cNvPicPr>
              <a:picLocks noChangeAspect="1"/>
            </p:cNvPicPr>
            <p:nvPr/>
          </p:nvPicPr>
          <p:blipFill rotWithShape="1">
            <a:blip r:embed="rId5">
              <a:extLst>
                <a:ext uri="{28A0092B-C50C-407E-A947-70E740481C1C}">
                  <a14:useLocalDpi xmlns:a14="http://schemas.microsoft.com/office/drawing/2010/main"/>
                </a:ext>
              </a:extLst>
            </a:blip>
            <a:srcRect l="5398" t="12923" r="6253" b="8584"/>
            <a:stretch/>
          </p:blipFill>
          <p:spPr>
            <a:xfrm>
              <a:off x="3341811" y="1075922"/>
              <a:ext cx="2520000" cy="1540385"/>
            </a:xfrm>
            <a:prstGeom prst="rect">
              <a:avLst/>
            </a:prstGeom>
          </p:spPr>
        </p:pic>
        <p:sp>
          <p:nvSpPr>
            <p:cNvPr id="18" name="ZoneTexte 17">
              <a:extLst>
                <a:ext uri="{FF2B5EF4-FFF2-40B4-BE49-F238E27FC236}">
                  <a16:creationId xmlns:a16="http://schemas.microsoft.com/office/drawing/2014/main" id="{14168C5D-5D34-8448-8D8C-8072CD621561}"/>
                </a:ext>
              </a:extLst>
            </p:cNvPr>
            <p:cNvSpPr txBox="1"/>
            <p:nvPr/>
          </p:nvSpPr>
          <p:spPr>
            <a:xfrm>
              <a:off x="2980769" y="5121241"/>
              <a:ext cx="3240000" cy="646331"/>
            </a:xfrm>
            <a:prstGeom prst="rect">
              <a:avLst/>
            </a:prstGeom>
            <a:noFill/>
          </p:spPr>
          <p:txBody>
            <a:bodyPr wrap="square" rtlCol="0">
              <a:spAutoFit/>
            </a:bodyPr>
            <a:lstStyle/>
            <a:p>
              <a:pPr algn="ctr"/>
              <a:r>
                <a:rPr lang="fr-FR" b="1" noProof="1">
                  <a:solidFill>
                    <a:srgbClr val="982C7F"/>
                  </a:solidFill>
                </a:rPr>
                <a:t>Coopérations</a:t>
              </a:r>
              <a:br>
                <a:rPr lang="fr-FR" b="1" noProof="1">
                  <a:solidFill>
                    <a:srgbClr val="982C7F"/>
                  </a:solidFill>
                </a:rPr>
              </a:br>
              <a:r>
                <a:rPr lang="fr-FR" b="1" noProof="1">
                  <a:solidFill>
                    <a:srgbClr val="982C7F"/>
                  </a:solidFill>
                </a:rPr>
                <a:t>entre territoires</a:t>
              </a:r>
            </a:p>
          </p:txBody>
        </p:sp>
        <p:sp>
          <p:nvSpPr>
            <p:cNvPr id="19" name="ZoneTexte 18">
              <a:extLst>
                <a:ext uri="{FF2B5EF4-FFF2-40B4-BE49-F238E27FC236}">
                  <a16:creationId xmlns:a16="http://schemas.microsoft.com/office/drawing/2014/main" id="{FC31ABA4-5C78-FC49-983B-53D790E9830E}"/>
                </a:ext>
              </a:extLst>
            </p:cNvPr>
            <p:cNvSpPr txBox="1"/>
            <p:nvPr/>
          </p:nvSpPr>
          <p:spPr>
            <a:xfrm>
              <a:off x="2980769" y="3896064"/>
              <a:ext cx="3240000" cy="369332"/>
            </a:xfrm>
            <a:prstGeom prst="rect">
              <a:avLst/>
            </a:prstGeom>
            <a:noFill/>
          </p:spPr>
          <p:txBody>
            <a:bodyPr wrap="square" rtlCol="0">
              <a:spAutoFit/>
            </a:bodyPr>
            <a:lstStyle/>
            <a:p>
              <a:pPr algn="ctr"/>
              <a:r>
                <a:rPr lang="fr-FR" b="1" noProof="1">
                  <a:solidFill>
                    <a:srgbClr val="982C7F"/>
                  </a:solidFill>
                </a:rPr>
                <a:t>Gouvernance ouverte</a:t>
              </a:r>
            </a:p>
          </p:txBody>
        </p:sp>
        <p:sp>
          <p:nvSpPr>
            <p:cNvPr id="20" name="ZoneTexte 19">
              <a:extLst>
                <a:ext uri="{FF2B5EF4-FFF2-40B4-BE49-F238E27FC236}">
                  <a16:creationId xmlns:a16="http://schemas.microsoft.com/office/drawing/2014/main" id="{A1EB7492-2939-9D41-AD47-FED00DE162A8}"/>
                </a:ext>
              </a:extLst>
            </p:cNvPr>
            <p:cNvSpPr txBox="1"/>
            <p:nvPr/>
          </p:nvSpPr>
          <p:spPr>
            <a:xfrm>
              <a:off x="2980769" y="2750984"/>
              <a:ext cx="3240000" cy="646331"/>
            </a:xfrm>
            <a:prstGeom prst="rect">
              <a:avLst/>
            </a:prstGeom>
            <a:noFill/>
          </p:spPr>
          <p:txBody>
            <a:bodyPr wrap="square" rtlCol="0">
              <a:spAutoFit/>
            </a:bodyPr>
            <a:lstStyle/>
            <a:p>
              <a:pPr algn="ctr"/>
              <a:r>
                <a:rPr lang="fr-FR" b="1" noProof="1">
                  <a:solidFill>
                    <a:srgbClr val="982C7F"/>
                  </a:solidFill>
                </a:rPr>
                <a:t>Modes de vie </a:t>
              </a:r>
            </a:p>
            <a:p>
              <a:pPr algn="ctr"/>
              <a:r>
                <a:rPr lang="fr-FR" b="1" noProof="1">
                  <a:solidFill>
                    <a:srgbClr val="982C7F"/>
                  </a:solidFill>
                </a:rPr>
                <a:t>soutenables</a:t>
              </a:r>
            </a:p>
          </p:txBody>
        </p:sp>
        <p:sp>
          <p:nvSpPr>
            <p:cNvPr id="21" name="ZoneTexte 20">
              <a:extLst>
                <a:ext uri="{FF2B5EF4-FFF2-40B4-BE49-F238E27FC236}">
                  <a16:creationId xmlns:a16="http://schemas.microsoft.com/office/drawing/2014/main" id="{F61D1EEA-F626-CC46-A091-452A6BFD49EA}"/>
                </a:ext>
              </a:extLst>
            </p:cNvPr>
            <p:cNvSpPr txBox="1"/>
            <p:nvPr/>
          </p:nvSpPr>
          <p:spPr>
            <a:xfrm>
              <a:off x="2980769" y="3492801"/>
              <a:ext cx="3240000" cy="307777"/>
            </a:xfrm>
            <a:prstGeom prst="rect">
              <a:avLst/>
            </a:prstGeom>
            <a:noFill/>
          </p:spPr>
          <p:txBody>
            <a:bodyPr wrap="square" rtlCol="0">
              <a:spAutoFit/>
            </a:bodyPr>
            <a:lstStyle/>
            <a:p>
              <a:pPr algn="ctr"/>
              <a:r>
                <a:rPr lang="fr-FR" sz="1400" b="1" noProof="1"/>
                <a:t>Économie du partage</a:t>
              </a:r>
            </a:p>
          </p:txBody>
        </p:sp>
        <p:sp>
          <p:nvSpPr>
            <p:cNvPr id="22" name="ZoneTexte 21">
              <a:extLst>
                <a:ext uri="{FF2B5EF4-FFF2-40B4-BE49-F238E27FC236}">
                  <a16:creationId xmlns:a16="http://schemas.microsoft.com/office/drawing/2014/main" id="{AEBF766B-7AE5-1743-A6E5-86AE23F9CCD5}"/>
                </a:ext>
              </a:extLst>
            </p:cNvPr>
            <p:cNvSpPr txBox="1"/>
            <p:nvPr/>
          </p:nvSpPr>
          <p:spPr>
            <a:xfrm>
              <a:off x="2980769" y="4360882"/>
              <a:ext cx="3240000" cy="307777"/>
            </a:xfrm>
            <a:prstGeom prst="rect">
              <a:avLst/>
            </a:prstGeom>
            <a:noFill/>
          </p:spPr>
          <p:txBody>
            <a:bodyPr wrap="square" rtlCol="0">
              <a:spAutoFit/>
            </a:bodyPr>
            <a:lstStyle/>
            <a:p>
              <a:pPr algn="ctr"/>
              <a:r>
                <a:rPr lang="fr-FR" sz="1400" b="1" noProof="1"/>
                <a:t>Mobilité maîtrisée</a:t>
              </a:r>
            </a:p>
          </p:txBody>
        </p:sp>
        <p:sp>
          <p:nvSpPr>
            <p:cNvPr id="30" name="ZoneTexte 29">
              <a:extLst>
                <a:ext uri="{FF2B5EF4-FFF2-40B4-BE49-F238E27FC236}">
                  <a16:creationId xmlns:a16="http://schemas.microsoft.com/office/drawing/2014/main" id="{54041C8D-68E1-2C42-BF84-33C36A89C06A}"/>
                </a:ext>
              </a:extLst>
            </p:cNvPr>
            <p:cNvSpPr txBox="1"/>
            <p:nvPr/>
          </p:nvSpPr>
          <p:spPr>
            <a:xfrm>
              <a:off x="2964227" y="5863055"/>
              <a:ext cx="3240000" cy="307777"/>
            </a:xfrm>
            <a:prstGeom prst="rect">
              <a:avLst/>
            </a:prstGeom>
            <a:noFill/>
          </p:spPr>
          <p:txBody>
            <a:bodyPr wrap="square" rtlCol="0">
              <a:spAutoFit/>
            </a:bodyPr>
            <a:lstStyle/>
            <a:p>
              <a:pPr algn="ctr"/>
              <a:r>
                <a:rPr lang="fr-FR" sz="1400" b="1" noProof="1"/>
                <a:t>Réindustrialisation ciblée</a:t>
              </a:r>
            </a:p>
          </p:txBody>
        </p:sp>
        <p:sp>
          <p:nvSpPr>
            <p:cNvPr id="32" name="ZoneTexte 31">
              <a:extLst>
                <a:ext uri="{FF2B5EF4-FFF2-40B4-BE49-F238E27FC236}">
                  <a16:creationId xmlns:a16="http://schemas.microsoft.com/office/drawing/2014/main" id="{C6037E41-7FAC-1448-BEBE-60BCAA48703A}"/>
                </a:ext>
              </a:extLst>
            </p:cNvPr>
            <p:cNvSpPr txBox="1"/>
            <p:nvPr/>
          </p:nvSpPr>
          <p:spPr>
            <a:xfrm>
              <a:off x="2980769" y="4764145"/>
              <a:ext cx="3240000" cy="261610"/>
            </a:xfrm>
            <a:prstGeom prst="rect">
              <a:avLst/>
            </a:prstGeom>
            <a:noFill/>
          </p:spPr>
          <p:txBody>
            <a:bodyPr wrap="square" rtlCol="0">
              <a:spAutoFit/>
            </a:bodyPr>
            <a:lstStyle/>
            <a:p>
              <a:pPr algn="ctr"/>
              <a:r>
                <a:rPr lang="fr-FR" sz="1100" noProof="1"/>
                <a:t>Fiscalité environnementale</a:t>
              </a:r>
            </a:p>
          </p:txBody>
        </p:sp>
      </p:grpSp>
      <p:sp>
        <p:nvSpPr>
          <p:cNvPr id="47" name="Titre 11">
            <a:extLst>
              <a:ext uri="{FF2B5EF4-FFF2-40B4-BE49-F238E27FC236}">
                <a16:creationId xmlns:a16="http://schemas.microsoft.com/office/drawing/2014/main" id="{0F80EB3D-DD7E-4D25-98CC-1B529F37502B}"/>
              </a:ext>
            </a:extLst>
          </p:cNvPr>
          <p:cNvSpPr>
            <a:spLocks noGrp="1"/>
          </p:cNvSpPr>
          <p:nvPr>
            <p:ph type="title"/>
          </p:nvPr>
        </p:nvSpPr>
        <p:spPr>
          <a:xfrm>
            <a:off x="2423997" y="152400"/>
            <a:ext cx="8452676" cy="576422"/>
          </a:xfrm>
        </p:spPr>
        <p:txBody>
          <a:bodyPr>
            <a:normAutofit/>
          </a:bodyPr>
          <a:lstStyle/>
          <a:p>
            <a:r>
              <a:rPr lang="fr-FR" dirty="0"/>
              <a:t>Récits des scénarios</a:t>
            </a:r>
          </a:p>
        </p:txBody>
      </p:sp>
      <p:grpSp>
        <p:nvGrpSpPr>
          <p:cNvPr id="4" name="Groupe 3"/>
          <p:cNvGrpSpPr/>
          <p:nvPr/>
        </p:nvGrpSpPr>
        <p:grpSpPr>
          <a:xfrm>
            <a:off x="5896365" y="953766"/>
            <a:ext cx="3240000" cy="5213828"/>
            <a:chOff x="5993627" y="954028"/>
            <a:chExt cx="3240000" cy="5213828"/>
          </a:xfrm>
        </p:grpSpPr>
        <p:sp>
          <p:nvSpPr>
            <p:cNvPr id="33" name="ZoneTexte 32">
              <a:extLst>
                <a:ext uri="{FF2B5EF4-FFF2-40B4-BE49-F238E27FC236}">
                  <a16:creationId xmlns:a16="http://schemas.microsoft.com/office/drawing/2014/main" id="{0F73150E-F9B5-464C-A544-C660A3B77303}"/>
                </a:ext>
              </a:extLst>
            </p:cNvPr>
            <p:cNvSpPr txBox="1"/>
            <p:nvPr/>
          </p:nvSpPr>
          <p:spPr>
            <a:xfrm>
              <a:off x="5993627" y="2760305"/>
              <a:ext cx="3240000" cy="646331"/>
            </a:xfrm>
            <a:prstGeom prst="rect">
              <a:avLst/>
            </a:prstGeom>
            <a:noFill/>
          </p:spPr>
          <p:txBody>
            <a:bodyPr wrap="square" rtlCol="0">
              <a:spAutoFit/>
            </a:bodyPr>
            <a:lstStyle/>
            <a:p>
              <a:pPr algn="ctr"/>
              <a:r>
                <a:rPr lang="fr-FR" b="1" noProof="1">
                  <a:solidFill>
                    <a:srgbClr val="76B145"/>
                  </a:solidFill>
                </a:rPr>
                <a:t>Technologies</a:t>
              </a:r>
              <a:br>
                <a:rPr lang="fr-FR" b="1" noProof="1">
                  <a:solidFill>
                    <a:srgbClr val="76B145"/>
                  </a:solidFill>
                </a:rPr>
              </a:br>
              <a:r>
                <a:rPr lang="fr-FR" b="1" noProof="1">
                  <a:solidFill>
                    <a:srgbClr val="76B145"/>
                  </a:solidFill>
                </a:rPr>
                <a:t>de décarbonation</a:t>
              </a:r>
            </a:p>
          </p:txBody>
        </p:sp>
        <p:sp>
          <p:nvSpPr>
            <p:cNvPr id="34" name="ZoneTexte 33">
              <a:extLst>
                <a:ext uri="{FF2B5EF4-FFF2-40B4-BE49-F238E27FC236}">
                  <a16:creationId xmlns:a16="http://schemas.microsoft.com/office/drawing/2014/main" id="{36F3DB83-8125-9A43-BF91-19F7B99CB08A}"/>
                </a:ext>
              </a:extLst>
            </p:cNvPr>
            <p:cNvSpPr txBox="1"/>
            <p:nvPr/>
          </p:nvSpPr>
          <p:spPr>
            <a:xfrm>
              <a:off x="5993627" y="4454184"/>
              <a:ext cx="3240000" cy="369332"/>
            </a:xfrm>
            <a:prstGeom prst="rect">
              <a:avLst/>
            </a:prstGeom>
            <a:noFill/>
          </p:spPr>
          <p:txBody>
            <a:bodyPr wrap="square" rtlCol="0">
              <a:spAutoFit/>
            </a:bodyPr>
            <a:lstStyle/>
            <a:p>
              <a:pPr algn="ctr"/>
              <a:r>
                <a:rPr lang="fr-FR" b="1" noProof="1">
                  <a:solidFill>
                    <a:srgbClr val="76B145"/>
                  </a:solidFill>
                </a:rPr>
                <a:t>Consumérisme vert</a:t>
              </a:r>
            </a:p>
          </p:txBody>
        </p:sp>
        <p:sp>
          <p:nvSpPr>
            <p:cNvPr id="35" name="ZoneTexte 34">
              <a:extLst>
                <a:ext uri="{FF2B5EF4-FFF2-40B4-BE49-F238E27FC236}">
                  <a16:creationId xmlns:a16="http://schemas.microsoft.com/office/drawing/2014/main" id="{2A1F5D80-D0D4-DB47-9083-129A1B7B182C}"/>
                </a:ext>
              </a:extLst>
            </p:cNvPr>
            <p:cNvSpPr txBox="1"/>
            <p:nvPr/>
          </p:nvSpPr>
          <p:spPr>
            <a:xfrm>
              <a:off x="5993627" y="5355538"/>
              <a:ext cx="3240000" cy="369332"/>
            </a:xfrm>
            <a:prstGeom prst="rect">
              <a:avLst/>
            </a:prstGeom>
            <a:noFill/>
          </p:spPr>
          <p:txBody>
            <a:bodyPr wrap="square" rtlCol="0">
              <a:spAutoFit/>
            </a:bodyPr>
            <a:lstStyle/>
            <a:p>
              <a:pPr algn="ctr"/>
              <a:r>
                <a:rPr lang="fr-FR" b="1" noProof="1">
                  <a:solidFill>
                    <a:srgbClr val="76B145"/>
                  </a:solidFill>
                </a:rPr>
                <a:t>Métropoles</a:t>
              </a:r>
            </a:p>
          </p:txBody>
        </p:sp>
        <p:sp>
          <p:nvSpPr>
            <p:cNvPr id="36" name="ZoneTexte 35">
              <a:extLst>
                <a:ext uri="{FF2B5EF4-FFF2-40B4-BE49-F238E27FC236}">
                  <a16:creationId xmlns:a16="http://schemas.microsoft.com/office/drawing/2014/main" id="{D2D26683-F757-C745-B55C-4A1D8E2AD73E}"/>
                </a:ext>
              </a:extLst>
            </p:cNvPr>
            <p:cNvSpPr txBox="1"/>
            <p:nvPr/>
          </p:nvSpPr>
          <p:spPr>
            <a:xfrm>
              <a:off x="5993627" y="4011201"/>
              <a:ext cx="3240000" cy="307777"/>
            </a:xfrm>
            <a:prstGeom prst="rect">
              <a:avLst/>
            </a:prstGeom>
            <a:noFill/>
          </p:spPr>
          <p:txBody>
            <a:bodyPr wrap="square" rtlCol="0">
              <a:spAutoFit/>
            </a:bodyPr>
            <a:lstStyle/>
            <a:p>
              <a:pPr algn="ctr"/>
              <a:r>
                <a:rPr lang="fr-FR" sz="1400" b="1" noProof="1"/>
                <a:t>Hydrogène</a:t>
              </a:r>
            </a:p>
          </p:txBody>
        </p:sp>
        <p:sp>
          <p:nvSpPr>
            <p:cNvPr id="37" name="ZoneTexte 36">
              <a:extLst>
                <a:ext uri="{FF2B5EF4-FFF2-40B4-BE49-F238E27FC236}">
                  <a16:creationId xmlns:a16="http://schemas.microsoft.com/office/drawing/2014/main" id="{3D68FABE-56CE-AB42-9289-1F04EE595A20}"/>
                </a:ext>
              </a:extLst>
            </p:cNvPr>
            <p:cNvSpPr txBox="1"/>
            <p:nvPr/>
          </p:nvSpPr>
          <p:spPr>
            <a:xfrm>
              <a:off x="5993627" y="3568218"/>
              <a:ext cx="3240000" cy="307777"/>
            </a:xfrm>
            <a:prstGeom prst="rect">
              <a:avLst/>
            </a:prstGeom>
            <a:noFill/>
          </p:spPr>
          <p:txBody>
            <a:bodyPr wrap="square" rtlCol="0">
              <a:spAutoFit/>
            </a:bodyPr>
            <a:lstStyle/>
            <a:p>
              <a:pPr algn="ctr"/>
              <a:r>
                <a:rPr lang="fr-FR" sz="1400" b="1" noProof="1"/>
                <a:t>Biomasse exploitée</a:t>
              </a:r>
            </a:p>
          </p:txBody>
        </p:sp>
        <p:sp>
          <p:nvSpPr>
            <p:cNvPr id="38" name="ZoneTexte 37">
              <a:extLst>
                <a:ext uri="{FF2B5EF4-FFF2-40B4-BE49-F238E27FC236}">
                  <a16:creationId xmlns:a16="http://schemas.microsoft.com/office/drawing/2014/main" id="{0C6F25BB-A73C-9740-84D9-A5E72DAAA0D3}"/>
                </a:ext>
              </a:extLst>
            </p:cNvPr>
            <p:cNvSpPr txBox="1"/>
            <p:nvPr/>
          </p:nvSpPr>
          <p:spPr>
            <a:xfrm>
              <a:off x="5993627" y="5860079"/>
              <a:ext cx="3240000" cy="307777"/>
            </a:xfrm>
            <a:prstGeom prst="rect">
              <a:avLst/>
            </a:prstGeom>
            <a:noFill/>
          </p:spPr>
          <p:txBody>
            <a:bodyPr wrap="square" rtlCol="0">
              <a:spAutoFit/>
            </a:bodyPr>
            <a:lstStyle/>
            <a:p>
              <a:pPr algn="ctr"/>
              <a:r>
                <a:rPr lang="fr-FR" sz="1400" b="1" noProof="1"/>
                <a:t>Déconstruction / reconstruction</a:t>
              </a:r>
            </a:p>
          </p:txBody>
        </p:sp>
        <p:sp>
          <p:nvSpPr>
            <p:cNvPr id="39" name="ZoneTexte 38">
              <a:extLst>
                <a:ext uri="{FF2B5EF4-FFF2-40B4-BE49-F238E27FC236}">
                  <a16:creationId xmlns:a16="http://schemas.microsoft.com/office/drawing/2014/main" id="{2298FB57-B095-E746-9283-D18574D4395D}"/>
                </a:ext>
              </a:extLst>
            </p:cNvPr>
            <p:cNvSpPr txBox="1"/>
            <p:nvPr/>
          </p:nvSpPr>
          <p:spPr>
            <a:xfrm>
              <a:off x="5993627" y="4958722"/>
              <a:ext cx="3240000" cy="261610"/>
            </a:xfrm>
            <a:prstGeom prst="rect">
              <a:avLst/>
            </a:prstGeom>
            <a:noFill/>
          </p:spPr>
          <p:txBody>
            <a:bodyPr wrap="square" rtlCol="0">
              <a:spAutoFit/>
            </a:bodyPr>
            <a:lstStyle/>
            <a:p>
              <a:pPr algn="ctr"/>
              <a:r>
                <a:rPr lang="fr-FR" sz="1100" noProof="1"/>
                <a:t>Régulation minimale</a:t>
              </a:r>
            </a:p>
          </p:txBody>
        </p:sp>
        <p:pic>
          <p:nvPicPr>
            <p:cNvPr id="49" name="Image 48">
              <a:extLst>
                <a:ext uri="{FF2B5EF4-FFF2-40B4-BE49-F238E27FC236}">
                  <a16:creationId xmlns:a16="http://schemas.microsoft.com/office/drawing/2014/main" id="{0D2C107E-E6CC-CD4C-9FA5-591F33FDC556}"/>
                </a:ext>
              </a:extLst>
            </p:cNvPr>
            <p:cNvPicPr>
              <a:picLocks noChangeAspect="1"/>
            </p:cNvPicPr>
            <p:nvPr/>
          </p:nvPicPr>
          <p:blipFill rotWithShape="1">
            <a:blip r:embed="rId6">
              <a:extLst>
                <a:ext uri="{28A0092B-C50C-407E-A947-70E740481C1C}">
                  <a14:useLocalDpi xmlns:a14="http://schemas.microsoft.com/office/drawing/2010/main"/>
                </a:ext>
              </a:extLst>
            </a:blip>
            <a:srcRect l="7452" t="7278" r="6128" b="9995"/>
            <a:stretch/>
          </p:blipFill>
          <p:spPr>
            <a:xfrm>
              <a:off x="6380893" y="954028"/>
              <a:ext cx="2520000" cy="1662279"/>
            </a:xfrm>
            <a:prstGeom prst="rect">
              <a:avLst/>
            </a:prstGeom>
          </p:spPr>
        </p:pic>
      </p:grpSp>
      <p:grpSp>
        <p:nvGrpSpPr>
          <p:cNvPr id="5" name="Groupe 4"/>
          <p:cNvGrpSpPr/>
          <p:nvPr/>
        </p:nvGrpSpPr>
        <p:grpSpPr>
          <a:xfrm>
            <a:off x="8793949" y="1028458"/>
            <a:ext cx="3240000" cy="5139136"/>
            <a:chOff x="8996024" y="1028458"/>
            <a:chExt cx="3240000" cy="5139136"/>
          </a:xfrm>
        </p:grpSpPr>
        <p:sp>
          <p:nvSpPr>
            <p:cNvPr id="40" name="ZoneTexte 39">
              <a:extLst>
                <a:ext uri="{FF2B5EF4-FFF2-40B4-BE49-F238E27FC236}">
                  <a16:creationId xmlns:a16="http://schemas.microsoft.com/office/drawing/2014/main" id="{4F273F6A-D4E7-5644-93F6-436529D7671D}"/>
                </a:ext>
              </a:extLst>
            </p:cNvPr>
            <p:cNvSpPr txBox="1"/>
            <p:nvPr/>
          </p:nvSpPr>
          <p:spPr>
            <a:xfrm>
              <a:off x="8996024" y="3892377"/>
              <a:ext cx="3240000" cy="646331"/>
            </a:xfrm>
            <a:prstGeom prst="rect">
              <a:avLst/>
            </a:prstGeom>
            <a:noFill/>
          </p:spPr>
          <p:txBody>
            <a:bodyPr wrap="square" rtlCol="0">
              <a:spAutoFit/>
            </a:bodyPr>
            <a:lstStyle/>
            <a:p>
              <a:pPr algn="ctr"/>
              <a:r>
                <a:rPr lang="fr-FR" b="1" noProof="1">
                  <a:solidFill>
                    <a:srgbClr val="E9682D"/>
                  </a:solidFill>
                </a:rPr>
                <a:t>Technologies</a:t>
              </a:r>
            </a:p>
            <a:p>
              <a:pPr algn="ctr"/>
              <a:r>
                <a:rPr lang="fr-FR" b="1" noProof="1">
                  <a:solidFill>
                    <a:srgbClr val="E9682D"/>
                  </a:solidFill>
                </a:rPr>
                <a:t>incertaines</a:t>
              </a:r>
            </a:p>
          </p:txBody>
        </p:sp>
        <p:sp>
          <p:nvSpPr>
            <p:cNvPr id="41" name="ZoneTexte 40">
              <a:extLst>
                <a:ext uri="{FF2B5EF4-FFF2-40B4-BE49-F238E27FC236}">
                  <a16:creationId xmlns:a16="http://schemas.microsoft.com/office/drawing/2014/main" id="{E3E622E7-5FA2-2B42-BDDE-BE421D8A1915}"/>
                </a:ext>
              </a:extLst>
            </p:cNvPr>
            <p:cNvSpPr txBox="1"/>
            <p:nvPr/>
          </p:nvSpPr>
          <p:spPr>
            <a:xfrm>
              <a:off x="8996024" y="5394889"/>
              <a:ext cx="3240000" cy="369332"/>
            </a:xfrm>
            <a:prstGeom prst="rect">
              <a:avLst/>
            </a:prstGeom>
            <a:noFill/>
          </p:spPr>
          <p:txBody>
            <a:bodyPr wrap="square" rtlCol="0">
              <a:spAutoFit/>
            </a:bodyPr>
            <a:lstStyle/>
            <a:p>
              <a:pPr algn="ctr"/>
              <a:r>
                <a:rPr lang="fr-FR" b="1" noProof="1">
                  <a:solidFill>
                    <a:srgbClr val="E9682D"/>
                  </a:solidFill>
                </a:rPr>
                <a:t>Captage du CO</a:t>
              </a:r>
              <a:r>
                <a:rPr lang="fr-FR" b="1" baseline="-25000" noProof="1">
                  <a:solidFill>
                    <a:srgbClr val="E9682D"/>
                  </a:solidFill>
                </a:rPr>
                <a:t>2</a:t>
              </a:r>
              <a:r>
                <a:rPr lang="fr-FR" b="1" noProof="1">
                  <a:solidFill>
                    <a:srgbClr val="E9682D"/>
                  </a:solidFill>
                </a:rPr>
                <a:t> dans l’air</a:t>
              </a:r>
            </a:p>
          </p:txBody>
        </p:sp>
        <p:sp>
          <p:nvSpPr>
            <p:cNvPr id="42" name="ZoneTexte 41">
              <a:extLst>
                <a:ext uri="{FF2B5EF4-FFF2-40B4-BE49-F238E27FC236}">
                  <a16:creationId xmlns:a16="http://schemas.microsoft.com/office/drawing/2014/main" id="{0DDA86C2-DF70-BE40-8C39-151F4AB5F161}"/>
                </a:ext>
              </a:extLst>
            </p:cNvPr>
            <p:cNvSpPr txBox="1"/>
            <p:nvPr/>
          </p:nvSpPr>
          <p:spPr>
            <a:xfrm>
              <a:off x="8996024" y="2747073"/>
              <a:ext cx="3240000" cy="646331"/>
            </a:xfrm>
            <a:prstGeom prst="rect">
              <a:avLst/>
            </a:prstGeom>
            <a:noFill/>
          </p:spPr>
          <p:txBody>
            <a:bodyPr wrap="square" rtlCol="0">
              <a:spAutoFit/>
            </a:bodyPr>
            <a:lstStyle/>
            <a:p>
              <a:pPr algn="ctr"/>
              <a:r>
                <a:rPr lang="fr-FR" b="1" noProof="1">
                  <a:solidFill>
                    <a:srgbClr val="E9682D"/>
                  </a:solidFill>
                </a:rPr>
                <a:t>Consommation</a:t>
              </a:r>
              <a:br>
                <a:rPr lang="fr-FR" b="1" noProof="1">
                  <a:solidFill>
                    <a:srgbClr val="E9682D"/>
                  </a:solidFill>
                </a:rPr>
              </a:br>
              <a:r>
                <a:rPr lang="fr-FR" b="1" noProof="1">
                  <a:solidFill>
                    <a:srgbClr val="E9682D"/>
                  </a:solidFill>
                </a:rPr>
                <a:t>de masse</a:t>
              </a:r>
            </a:p>
          </p:txBody>
        </p:sp>
        <p:sp>
          <p:nvSpPr>
            <p:cNvPr id="43" name="ZoneTexte 42">
              <a:extLst>
                <a:ext uri="{FF2B5EF4-FFF2-40B4-BE49-F238E27FC236}">
                  <a16:creationId xmlns:a16="http://schemas.microsoft.com/office/drawing/2014/main" id="{55BDA5A0-8689-D449-8B76-0D03983DF6FA}"/>
                </a:ext>
              </a:extLst>
            </p:cNvPr>
            <p:cNvSpPr txBox="1"/>
            <p:nvPr/>
          </p:nvSpPr>
          <p:spPr>
            <a:xfrm>
              <a:off x="8996024" y="3489002"/>
              <a:ext cx="3240000" cy="307777"/>
            </a:xfrm>
            <a:prstGeom prst="rect">
              <a:avLst/>
            </a:prstGeom>
            <a:noFill/>
          </p:spPr>
          <p:txBody>
            <a:bodyPr wrap="square" rtlCol="0">
              <a:spAutoFit/>
            </a:bodyPr>
            <a:lstStyle/>
            <a:p>
              <a:pPr algn="ctr"/>
              <a:r>
                <a:rPr lang="fr-FR" sz="1400" b="1" noProof="1"/>
                <a:t>Étalement urbain</a:t>
              </a:r>
            </a:p>
          </p:txBody>
        </p:sp>
        <p:sp>
          <p:nvSpPr>
            <p:cNvPr id="44" name="ZoneTexte 43">
              <a:extLst>
                <a:ext uri="{FF2B5EF4-FFF2-40B4-BE49-F238E27FC236}">
                  <a16:creationId xmlns:a16="http://schemas.microsoft.com/office/drawing/2014/main" id="{3F4D0F4D-4960-8248-A031-92DF121CF26A}"/>
                </a:ext>
              </a:extLst>
            </p:cNvPr>
            <p:cNvSpPr txBox="1"/>
            <p:nvPr/>
          </p:nvSpPr>
          <p:spPr>
            <a:xfrm>
              <a:off x="8996024" y="4991514"/>
              <a:ext cx="3240000" cy="307777"/>
            </a:xfrm>
            <a:prstGeom prst="rect">
              <a:avLst/>
            </a:prstGeom>
            <a:noFill/>
          </p:spPr>
          <p:txBody>
            <a:bodyPr wrap="square" rtlCol="0">
              <a:spAutoFit/>
            </a:bodyPr>
            <a:lstStyle/>
            <a:p>
              <a:pPr algn="ctr"/>
              <a:r>
                <a:rPr lang="fr-FR" sz="1400" b="1" noProof="1"/>
                <a:t>Intelligence artificielle</a:t>
              </a:r>
            </a:p>
          </p:txBody>
        </p:sp>
        <p:sp>
          <p:nvSpPr>
            <p:cNvPr id="45" name="ZoneTexte 44">
              <a:extLst>
                <a:ext uri="{FF2B5EF4-FFF2-40B4-BE49-F238E27FC236}">
                  <a16:creationId xmlns:a16="http://schemas.microsoft.com/office/drawing/2014/main" id="{5962BE0B-A27D-3548-80B4-6EF15139AEB0}"/>
                </a:ext>
              </a:extLst>
            </p:cNvPr>
            <p:cNvSpPr txBox="1"/>
            <p:nvPr/>
          </p:nvSpPr>
          <p:spPr>
            <a:xfrm>
              <a:off x="8996024" y="5859817"/>
              <a:ext cx="3240000" cy="307777"/>
            </a:xfrm>
            <a:prstGeom prst="rect">
              <a:avLst/>
            </a:prstGeom>
            <a:noFill/>
          </p:spPr>
          <p:txBody>
            <a:bodyPr wrap="square" rtlCol="0">
              <a:spAutoFit/>
            </a:bodyPr>
            <a:lstStyle/>
            <a:p>
              <a:pPr algn="ctr"/>
              <a:r>
                <a:rPr lang="fr-FR" sz="1400" b="1" noProof="1"/>
                <a:t>Agriculture intensive</a:t>
              </a:r>
            </a:p>
          </p:txBody>
        </p:sp>
        <p:sp>
          <p:nvSpPr>
            <p:cNvPr id="46" name="ZoneTexte 45">
              <a:extLst>
                <a:ext uri="{FF2B5EF4-FFF2-40B4-BE49-F238E27FC236}">
                  <a16:creationId xmlns:a16="http://schemas.microsoft.com/office/drawing/2014/main" id="{FB849928-04F6-1C46-AF33-A117667EA70C}"/>
                </a:ext>
              </a:extLst>
            </p:cNvPr>
            <p:cNvSpPr txBox="1"/>
            <p:nvPr/>
          </p:nvSpPr>
          <p:spPr>
            <a:xfrm>
              <a:off x="8996024" y="4634306"/>
              <a:ext cx="3240000" cy="261610"/>
            </a:xfrm>
            <a:prstGeom prst="rect">
              <a:avLst/>
            </a:prstGeom>
            <a:noFill/>
          </p:spPr>
          <p:txBody>
            <a:bodyPr wrap="square" rtlCol="0">
              <a:spAutoFit/>
            </a:bodyPr>
            <a:lstStyle/>
            <a:p>
              <a:pPr algn="ctr"/>
              <a:r>
                <a:rPr lang="fr-FR" sz="1100" noProof="1"/>
                <a:t>Économie mondialisée</a:t>
              </a:r>
            </a:p>
          </p:txBody>
        </p:sp>
        <p:pic>
          <p:nvPicPr>
            <p:cNvPr id="50" name="Image 49">
              <a:extLst>
                <a:ext uri="{FF2B5EF4-FFF2-40B4-BE49-F238E27FC236}">
                  <a16:creationId xmlns:a16="http://schemas.microsoft.com/office/drawing/2014/main" id="{1656B98B-2671-DA48-953D-B814FBAFDDCE}"/>
                </a:ext>
              </a:extLst>
            </p:cNvPr>
            <p:cNvPicPr>
              <a:picLocks noChangeAspect="1"/>
            </p:cNvPicPr>
            <p:nvPr/>
          </p:nvPicPr>
          <p:blipFill rotWithShape="1">
            <a:blip r:embed="rId7">
              <a:extLst>
                <a:ext uri="{28A0092B-C50C-407E-A947-70E740481C1C}">
                  <a14:useLocalDpi xmlns:a14="http://schemas.microsoft.com/office/drawing/2010/main"/>
                </a:ext>
              </a:extLst>
            </a:blip>
            <a:srcRect l="5630" t="11687" r="6222" b="9290"/>
            <a:stretch/>
          </p:blipFill>
          <p:spPr>
            <a:xfrm>
              <a:off x="9385422" y="1028458"/>
              <a:ext cx="2520000" cy="1587849"/>
            </a:xfrm>
            <a:prstGeom prst="rect">
              <a:avLst/>
            </a:prstGeom>
          </p:spPr>
        </p:pic>
      </p:grpSp>
    </p:spTree>
    <p:extLst>
      <p:ext uri="{BB962C8B-B14F-4D97-AF65-F5344CB8AC3E}">
        <p14:creationId xmlns:p14="http://schemas.microsoft.com/office/powerpoint/2010/main" val="15494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ADEME">
      <a:dk1>
        <a:sysClr val="windowText" lastClr="000000"/>
      </a:dk1>
      <a:lt1>
        <a:sysClr val="window" lastClr="FFFFFF"/>
      </a:lt1>
      <a:dk2>
        <a:srgbClr val="169B62"/>
      </a:dk2>
      <a:lt2>
        <a:srgbClr val="466964"/>
      </a:lt2>
      <a:accent1>
        <a:srgbClr val="5770BE"/>
      </a:accent1>
      <a:accent2>
        <a:srgbClr val="484D7A"/>
      </a:accent2>
      <a:accent3>
        <a:srgbClr val="FF8D7E"/>
      </a:accent3>
      <a:accent4>
        <a:srgbClr val="FFE800"/>
      </a:accent4>
      <a:accent5>
        <a:srgbClr val="FF9940"/>
      </a:accent5>
      <a:accent6>
        <a:srgbClr val="FF6F4C"/>
      </a:accent6>
      <a:hlink>
        <a:srgbClr val="7D4E5B"/>
      </a:hlink>
      <a:folHlink>
        <a:srgbClr val="A26859"/>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0320_ADEME_Masque PPT Arial.pptx [Lecture seule]" id="{2C70ABF1-A830-4F25-86D2-0526B50EC19D}" vid="{57811D07-33D5-43AE-8025-39FCACA17539}"/>
    </a:ext>
  </a:ext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harte BP2050">
    <a:dk1>
      <a:sysClr val="windowText" lastClr="000000"/>
    </a:dk1>
    <a:lt1>
      <a:sysClr val="window" lastClr="FFFFFF"/>
    </a:lt1>
    <a:dk2>
      <a:srgbClr val="6B4927"/>
    </a:dk2>
    <a:lt2>
      <a:srgbClr val="E7E6E6"/>
    </a:lt2>
    <a:accent1>
      <a:srgbClr val="F8CA4D"/>
    </a:accent1>
    <a:accent2>
      <a:srgbClr val="9EDCCE"/>
    </a:accent2>
    <a:accent3>
      <a:srgbClr val="9EC8C8"/>
    </a:accent3>
    <a:accent4>
      <a:srgbClr val="F69E51"/>
    </a:accent4>
    <a:accent5>
      <a:srgbClr val="689CC9"/>
    </a:accent5>
    <a:accent6>
      <a:srgbClr val="5C9789"/>
    </a:accent6>
    <a:hlink>
      <a:srgbClr val="0563C1"/>
    </a:hlink>
    <a:folHlink>
      <a:srgbClr val="954F72"/>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562c5f8faa3afe0037f80cedbbba92a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6d0b1f9947d2def9302a79bd3f5241cd"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Props1.xml><?xml version="1.0" encoding="utf-8"?>
<ds:datastoreItem xmlns:ds="http://schemas.openxmlformats.org/officeDocument/2006/customXml" ds:itemID="{56184E04-3A7A-423D-9DC7-61033812AF6F}"/>
</file>

<file path=customXml/itemProps2.xml><?xml version="1.0" encoding="utf-8"?>
<ds:datastoreItem xmlns:ds="http://schemas.openxmlformats.org/officeDocument/2006/customXml" ds:itemID="{5BE114A8-A7E3-4351-916C-646CBB9850DB}"/>
</file>

<file path=customXml/itemProps3.xml><?xml version="1.0" encoding="utf-8"?>
<ds:datastoreItem xmlns:ds="http://schemas.openxmlformats.org/officeDocument/2006/customXml" ds:itemID="{761F3270-9732-4B29-8B3F-08C793046FE5}"/>
</file>

<file path=docProps/app.xml><?xml version="1.0" encoding="utf-8"?>
<Properties xmlns="http://schemas.openxmlformats.org/officeDocument/2006/extended-properties" xmlns:vt="http://schemas.openxmlformats.org/officeDocument/2006/docPropsVTypes">
  <Template>modele_bleu-16_9</Template>
  <TotalTime>23088</TotalTime>
  <Words>8357</Words>
  <Application>Microsoft Macintosh PowerPoint</Application>
  <PresentationFormat>Grand écran</PresentationFormat>
  <Paragraphs>665</Paragraphs>
  <Slides>40</Slides>
  <Notes>27</Notes>
  <HiddenSlides>2</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40</vt:i4>
      </vt:variant>
    </vt:vector>
  </HeadingPairs>
  <TitlesOfParts>
    <vt:vector size="53" baseType="lpstr">
      <vt:lpstr>AFPPG H+ Marianne</vt:lpstr>
      <vt:lpstr>Arial</vt:lpstr>
      <vt:lpstr>Calibri</vt:lpstr>
      <vt:lpstr>Calibri Light</vt:lpstr>
      <vt:lpstr>Courier New</vt:lpstr>
      <vt:lpstr>Marianne</vt:lpstr>
      <vt:lpstr>Marianne Light</vt:lpstr>
      <vt:lpstr>Poppins</vt:lpstr>
      <vt:lpstr>Symbol</vt:lpstr>
      <vt:lpstr>Times New Roman</vt:lpstr>
      <vt:lpstr>Wingdings</vt:lpstr>
      <vt:lpstr>Thème Office</vt:lpstr>
      <vt:lpstr>2_Thème Office</vt:lpstr>
      <vt:lpstr>Présentation PowerPoint</vt:lpstr>
      <vt:lpstr>Consommation d’énergie de la France</vt:lpstr>
      <vt:lpstr>Objectifs 2030 et 2050 Neutralité carbone et division par deux des consommations par rapport à 2012</vt:lpstr>
      <vt:lpstr>Présentation PowerPoint</vt:lpstr>
      <vt:lpstr>Présentation PowerPoint</vt:lpstr>
      <vt:lpstr>1. Les scénarios</vt:lpstr>
      <vt:lpstr>Présentation PowerPoint</vt:lpstr>
      <vt:lpstr>Présentation PowerPoint</vt:lpstr>
      <vt:lpstr>Récits des scénarios</vt:lpstr>
      <vt:lpstr>Présentation PowerPoint</vt:lpstr>
      <vt:lpstr>2. Enseignements-clés</vt:lpstr>
      <vt:lpstr>Présentation PowerPoint</vt:lpstr>
      <vt:lpstr>Présentation PowerPoint</vt:lpstr>
      <vt:lpstr>Présentation PowerPoint</vt:lpstr>
      <vt:lpstr>Evolution des émissions nettes cumulées sur les 2 périodes (GtCO2eq)</vt:lpstr>
      <vt:lpstr>Des efforts dans tous les secteurs  </vt:lpstr>
      <vt:lpstr>Présentation PowerPoint</vt:lpstr>
      <vt:lpstr>Présentation PowerPoint</vt:lpstr>
      <vt:lpstr>Diapo sur la progression des EnR</vt:lpstr>
      <vt:lpstr>Présentation PowerPoint</vt:lpstr>
      <vt:lpstr>3- analyse des impacts  des scénarios</vt:lpstr>
      <vt:lpstr>IMPACTS MACRO-ECONOMIQUES:  Un découplage PIB-GES (territoriaux) est possible </vt:lpstr>
      <vt:lpstr>Réduire notre dépendance aux ressources</vt:lpstr>
      <vt:lpstr>Artificialisation des sols</vt:lpstr>
      <vt:lpstr>Une empreinte carbone qui diminue et une réduction de l’empreinte matières alors que le PIB augmente</vt:lpstr>
      <vt:lpstr>Qualité de l’air: une baisse de tous les polluants étudiés dans 3 secteurs principaux</vt:lpstr>
      <vt:lpstr>Une empreinte carbone du numérique sur tout le cycle de vie qui dépend du nombre d’équipements et des usages</vt:lpstr>
      <vt:lpstr>Les scénarios en paysage</vt:lpstr>
      <vt:lpstr>5 problématiques en débat</vt:lpstr>
      <vt:lpstr>Présentation PowerPoint</vt:lpstr>
      <vt:lpstr>4.  Enjeux liés à la territorialisation</vt:lpstr>
      <vt:lpstr>Présentation PowerPoint</vt:lpstr>
      <vt:lpstr>Présentation PowerPoint</vt:lpstr>
      <vt:lpstr>Offre et Demande finale en 2050 selon S1,  par vecteur et par région TWh</vt:lpstr>
      <vt:lpstr>Présentation PowerPoint</vt:lpstr>
      <vt:lpstr>Fiches régionales ADEME Leviers techniques pour la réduction des émissions GES et le stockage de carbone en agriculture (BANCO)</vt:lpstr>
      <vt:lpstr>Fiches régionales ADEME : Résultats sur les potentiels d’atténuation totaux par région, selon le coût des actions</vt:lpstr>
      <vt:lpstr>Quelques éléments de conclusion</vt:lpstr>
      <vt:lpstr>Merci de votre attention</vt:lpstr>
      <vt:lpstr>Une modélisation complète </vt:lpstr>
    </vt:vector>
  </TitlesOfParts>
  <Company>ADEME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BERGEY Jean-Louis</dc:creator>
  <cp:lastModifiedBy>Anne MATTIOLI</cp:lastModifiedBy>
  <cp:revision>196</cp:revision>
  <dcterms:created xsi:type="dcterms:W3CDTF">2021-11-13T14:11:34Z</dcterms:created>
  <dcterms:modified xsi:type="dcterms:W3CDTF">2024-01-18T05:40:21Z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0x010100C99A5812EC654640AAF0FBDB42E081DB</vt:lpwstr>
  </property>
</Properties>
</file>