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2" r:id="rId3"/>
    <p:sldId id="257" r:id="rId4"/>
    <p:sldId id="259" r:id="rId5"/>
    <p:sldId id="272" r:id="rId6"/>
    <p:sldId id="274" r:id="rId7"/>
    <p:sldId id="276" r:id="rId8"/>
    <p:sldId id="275" r:id="rId9"/>
    <p:sldId id="277" r:id="rId10"/>
    <p:sldId id="260" r:id="rId11"/>
    <p:sldId id="258" r:id="rId12"/>
    <p:sldId id="278" r:id="rId13"/>
    <p:sldId id="279" r:id="rId14"/>
    <p:sldId id="280" r:id="rId15"/>
    <p:sldId id="28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4013FE-B90C-49AA-886A-944492B2A3F4}" v="155" dt="2021-01-14T12:26:34.3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E9DF-A7CA-4E40-B738-FE4579960E36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8ECD-0B2A-438D-ABAB-44A70C277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3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E9DF-A7CA-4E40-B738-FE4579960E36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8ECD-0B2A-438D-ABAB-44A70C277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15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E9DF-A7CA-4E40-B738-FE4579960E36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8ECD-0B2A-438D-ABAB-44A70C277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44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E9DF-A7CA-4E40-B738-FE4579960E36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8ECD-0B2A-438D-ABAB-44A70C277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31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E9DF-A7CA-4E40-B738-FE4579960E36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8ECD-0B2A-438D-ABAB-44A70C277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39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E9DF-A7CA-4E40-B738-FE4579960E36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8ECD-0B2A-438D-ABAB-44A70C277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81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E9DF-A7CA-4E40-B738-FE4579960E36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8ECD-0B2A-438D-ABAB-44A70C277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79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E9DF-A7CA-4E40-B738-FE4579960E36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8ECD-0B2A-438D-ABAB-44A70C277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48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E9DF-A7CA-4E40-B738-FE4579960E36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8ECD-0B2A-438D-ABAB-44A70C277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96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E9DF-A7CA-4E40-B738-FE4579960E36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8ECD-0B2A-438D-ABAB-44A70C277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34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E9DF-A7CA-4E40-B738-FE4579960E36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8ECD-0B2A-438D-ABAB-44A70C277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36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6E9DF-A7CA-4E40-B738-FE4579960E36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28ECD-0B2A-438D-ABAB-44A70C277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72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2068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wired.com/2013/06/innovative-infrastructure-a-skate-park-that-prevents-flooding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hyperlink" Target="https://www.fastcompany.com/90243117/this-building-designed-to-flood-is-a-glimpse-of-things-to-come?utm_source=postup&amp;utm_medium=email&amp;utm_campaign=Co.Design%20Daily&amp;position=3&amp;partner=newsletter&amp;campaign_date=0928201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tainable-lifestyles.eu/fileadmin/images/content/D4.1_FourFutureScenarios.pdf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ft.com/content/a5177bee-2176-11ea-b8a1-584213ee7b2b?emailId=5dfaea4d80baa400043ce846&amp;segmentId=22011ee7-896a-8c4c-22a0-7603348b7f22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hyperlink" Target="https://asia.nikkei.com/Spotlight/Environment/Japan-s-MS-AD-to-predict-climate-change-impact-on-companies?utm_campaign=RN%20Subscriber%20newsletter&amp;utm_medium=daily%20newsletter&amp;utm_source=NAR%20Newsletter&amp;utm_content=article%20link&amp;del_type=1&amp;pub_date=20200706190000&amp;seq_num=13&amp;si=%25%25user_id%25%2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s://content.ftserussell.com/sites/default/files/research/How%20could%20climate%20change%20impact%20sovereign%20risk%20FINAL.pdf?_ga=2.6428146.1173756638.1610387815-1924336653.161038781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reuters.com/article/markets-ratings-climatechange-idUKL8N1D841H?edition-redirect=uk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hyperlink" Target="http://www3.weforum.org/docs/WEF_Global_Risk_Report_2020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qz.com/994459/the-us-is-relocating-an-entire-town-because-of-climate-change-and-this-is-just-the-beginning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hyperlink" Target="https://toolkit.climate.gov/sites/default/files/styles/featured/public/Alaskan%20Villages%20Relocation.jpg?itok=d-6wTWl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zc.nl/zeeuws-nieuws/ontpoldering-hedwigepolder-eerst-een-modderbak-daarna-een-prachtig-natuurgebied~af3674a2/?referrer=https%3A%2F%2Fwww.qwant.com%2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knowledge.worldbank.org/handle/10986/29461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iea.org/reports/the-future-of-coolin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hyperlink" Target="https://www.lavoixdunord.fr/893587/article/2020-11-15/grandes-marees-la-digue-de-wimereux-submergee-par-la-m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pièce d’échec, bougie, décoré, ensemble&#10;&#10;Description générée automatiquement">
            <a:extLst>
              <a:ext uri="{FF2B5EF4-FFF2-40B4-BE49-F238E27FC236}">
                <a16:creationId xmlns:a16="http://schemas.microsoft.com/office/drawing/2014/main" id="{3600B37F-F11E-48F4-B52B-4113AF7C9C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786A6C3-339A-4A11-AB00-3513B8700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fr-FR" sz="4800" dirty="0"/>
              <a:t>Les postures stratégiques face au risque climatique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AF8FF3E-7519-45FF-8C41-359F0CDFD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fr-FR" sz="2000" dirty="0"/>
              <a:t>IHEDATE | 14 janvier 2020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598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30CB7A-1C44-4D03-9FDC-B76FA0EE9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803705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L’approche</a:t>
            </a:r>
            <a:r>
              <a:rPr lang="en-US" sz="4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offensive</a:t>
            </a:r>
            <a:br>
              <a:rPr lang="en-US" sz="4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Profiter de la crise </a:t>
            </a:r>
            <a:br>
              <a:rPr lang="en-US" sz="28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pour se </a:t>
            </a:r>
            <a:r>
              <a:rPr lang="en-US" sz="28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réinventer</a:t>
            </a:r>
            <a:endParaRPr lang="en-US" sz="4200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A3F9D35B-541A-4049-B682-3689F6232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67937"/>
            <a:ext cx="5459470" cy="412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36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1CF2E66-A967-48F5-A100-BD5F9BFF3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7">
            <a:hlinkClick r:id="rId2"/>
            <a:extLst>
              <a:ext uri="{FF2B5EF4-FFF2-40B4-BE49-F238E27FC236}">
                <a16:creationId xmlns:a16="http://schemas.microsoft.com/office/drawing/2014/main" id="{29808965-DD7E-4E3B-9B9F-770F3C077E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33475" y="1825624"/>
            <a:ext cx="3858244" cy="4351338"/>
          </a:xfrm>
          <a:prstGeom prst="rect">
            <a:avLst/>
          </a:prstGeom>
        </p:spPr>
      </p:pic>
      <p:pic>
        <p:nvPicPr>
          <p:cNvPr id="11" name="Espace réservé du contenu 5">
            <a:hlinkClick r:id="rId4"/>
            <a:extLst>
              <a:ext uri="{FF2B5EF4-FFF2-40B4-BE49-F238E27FC236}">
                <a16:creationId xmlns:a16="http://schemas.microsoft.com/office/drawing/2014/main" id="{DF6516CD-CA0C-49DF-85EE-83F80A11F3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876925" y="1845517"/>
            <a:ext cx="5181600" cy="4331445"/>
          </a:xfrm>
        </p:spPr>
      </p:pic>
    </p:spTree>
    <p:extLst>
      <p:ext uri="{BB962C8B-B14F-4D97-AF65-F5344CB8AC3E}">
        <p14:creationId xmlns:p14="http://schemas.microsoft.com/office/powerpoint/2010/main" val="507399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7">
            <a:extLst>
              <a:ext uri="{FF2B5EF4-FFF2-40B4-BE49-F238E27FC236}">
                <a16:creationId xmlns:a16="http://schemas.microsoft.com/office/drawing/2014/main" id="{2D55DC62-FFBD-41D5-B0F7-6AFACFAD68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76" y="1032763"/>
            <a:ext cx="4524199" cy="1796613"/>
          </a:xfrm>
          <a:prstGeom prst="rect">
            <a:avLst/>
          </a:prstGeom>
        </p:spPr>
      </p:pic>
      <p:pic>
        <p:nvPicPr>
          <p:cNvPr id="13" name="Image 12">
            <a:hlinkClick r:id="rId3"/>
            <a:extLst>
              <a:ext uri="{FF2B5EF4-FFF2-40B4-BE49-F238E27FC236}">
                <a16:creationId xmlns:a16="http://schemas.microsoft.com/office/drawing/2014/main" id="{D9444B12-18A2-4235-83EE-AF1FDEB66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024" y="1421270"/>
            <a:ext cx="5956949" cy="4657251"/>
          </a:xfrm>
          <a:prstGeom prst="rect">
            <a:avLst/>
          </a:prstGeom>
        </p:spPr>
      </p:pic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50175F4E-7D57-4F44-A244-1EA7E3B336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776" y="547291"/>
            <a:ext cx="1933748" cy="1047447"/>
          </a:xfr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5CA2CB7-3647-47A2-A795-90518ED838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76" y="2966613"/>
            <a:ext cx="4524199" cy="311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29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0CB7A-1C44-4D03-9FDC-B76FA0EE9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chemeClr val="tx2"/>
                </a:solidFill>
              </a:rPr>
              <a:t>La valeur du temps</a:t>
            </a:r>
            <a:br>
              <a:rPr lang="fr-FR" sz="3600" b="1" dirty="0">
                <a:solidFill>
                  <a:schemeClr val="tx2"/>
                </a:solidFill>
              </a:rPr>
            </a:br>
            <a:r>
              <a:rPr lang="fr-FR" sz="2800" i="1" dirty="0">
                <a:solidFill>
                  <a:schemeClr val="tx2"/>
                </a:solidFill>
              </a:rPr>
              <a:t>Comment forcer les acteurs à agir dès maintenant ?</a:t>
            </a:r>
            <a:endParaRPr lang="fr-FR" sz="3600" i="1" dirty="0">
              <a:solidFill>
                <a:schemeClr val="tx2"/>
              </a:solidFill>
            </a:endParaRPr>
          </a:p>
        </p:txBody>
      </p:sp>
      <p:pic>
        <p:nvPicPr>
          <p:cNvPr id="5" name="Image 4">
            <a:hlinkClick r:id="rId2"/>
            <a:extLst>
              <a:ext uri="{FF2B5EF4-FFF2-40B4-BE49-F238E27FC236}">
                <a16:creationId xmlns:a16="http://schemas.microsoft.com/office/drawing/2014/main" id="{6E0B19DE-0687-49A9-B2AE-12E753EB8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8" y="1690688"/>
            <a:ext cx="4468712" cy="4462462"/>
          </a:xfrm>
          <a:prstGeom prst="rect">
            <a:avLst/>
          </a:prstGeom>
        </p:spPr>
      </p:pic>
      <p:pic>
        <p:nvPicPr>
          <p:cNvPr id="9" name="Image 8">
            <a:hlinkClick r:id="rId4"/>
            <a:extLst>
              <a:ext uri="{FF2B5EF4-FFF2-40B4-BE49-F238E27FC236}">
                <a16:creationId xmlns:a16="http://schemas.microsoft.com/office/drawing/2014/main" id="{09A8CFEF-FD74-46A7-B771-4242E6C3F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173" y="1690688"/>
            <a:ext cx="5269089" cy="446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70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4FA9A735-2FDB-466B-B525-A824154482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5032746" cy="2322150"/>
          </a:xfrm>
        </p:spPr>
      </p:pic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995ABEE6-62FB-4922-8E1D-03FF8954D5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47669" y="1825625"/>
            <a:ext cx="5181600" cy="2245360"/>
          </a:xfrm>
          <a:ln>
            <a:solidFill>
              <a:schemeClr val="tx2"/>
            </a:solidFill>
          </a:ln>
        </p:spPr>
      </p:pic>
      <p:pic>
        <p:nvPicPr>
          <p:cNvPr id="9" name="Image 8">
            <a:hlinkClick r:id="rId4"/>
            <a:extLst>
              <a:ext uri="{FF2B5EF4-FFF2-40B4-BE49-F238E27FC236}">
                <a16:creationId xmlns:a16="http://schemas.microsoft.com/office/drawing/2014/main" id="{737230E6-8E55-4FC4-8045-FA353C742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180818"/>
            <a:ext cx="5056573" cy="177476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BB46255-823F-4080-9D07-3F1E9AC22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670" y="4180818"/>
            <a:ext cx="5181600" cy="202882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364321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0CB7A-1C44-4D03-9FDC-B76FA0EE9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chemeClr val="tx2"/>
                </a:solidFill>
              </a:rPr>
              <a:t>La corrélation des risques</a:t>
            </a:r>
            <a:br>
              <a:rPr lang="fr-FR" sz="3600" b="1" dirty="0">
                <a:solidFill>
                  <a:schemeClr val="tx2"/>
                </a:solidFill>
              </a:rPr>
            </a:br>
            <a:r>
              <a:rPr lang="fr-FR" sz="2800" i="1" dirty="0">
                <a:solidFill>
                  <a:schemeClr val="tx2"/>
                </a:solidFill>
              </a:rPr>
              <a:t>Un enjeu de justice distributive</a:t>
            </a:r>
            <a:endParaRPr lang="fr-FR" sz="3600" i="1" dirty="0">
              <a:solidFill>
                <a:schemeClr val="tx2"/>
              </a:solidFill>
            </a:endParaRPr>
          </a:p>
        </p:txBody>
      </p:sp>
      <p:pic>
        <p:nvPicPr>
          <p:cNvPr id="4" name="Image 3">
            <a:hlinkClick r:id="rId2"/>
            <a:extLst>
              <a:ext uri="{FF2B5EF4-FFF2-40B4-BE49-F238E27FC236}">
                <a16:creationId xmlns:a16="http://schemas.microsoft.com/office/drawing/2014/main" id="{1E49B8CA-6CDC-4DBB-8BAA-1955CE6EB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99161"/>
            <a:ext cx="4725329" cy="22452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94EB47E-A320-416C-81C8-D4DE26BE614A}"/>
              </a:ext>
            </a:extLst>
          </p:cNvPr>
          <p:cNvSpPr txBox="1"/>
          <p:nvPr/>
        </p:nvSpPr>
        <p:spPr>
          <a:xfrm>
            <a:off x="819727" y="4152900"/>
            <a:ext cx="4604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+mj-lt"/>
              </a:rPr>
              <a:t>“Governments are the first line of </a:t>
            </a:r>
            <a:r>
              <a:rPr lang="en-US" sz="1600" dirty="0" err="1">
                <a:latin typeface="+mj-lt"/>
              </a:rPr>
              <a:t>defence</a:t>
            </a:r>
            <a:r>
              <a:rPr lang="en-US" sz="1600" dirty="0">
                <a:latin typeface="+mj-lt"/>
              </a:rPr>
              <a:t> in responding to climate change, Moody’s said. </a:t>
            </a:r>
            <a:r>
              <a:rPr lang="en-US" sz="1600" dirty="0">
                <a:highlight>
                  <a:srgbClr val="FFFF00"/>
                </a:highlight>
                <a:latin typeface="+mj-lt"/>
              </a:rPr>
              <a:t>It found institutional strength was correlated with lower susceptibility to climate change. This leaves many emerging markets in a double bind of higher susceptibility to climate change combined with a weaker capacity to prepare for and mitigate the risks</a:t>
            </a:r>
            <a:r>
              <a:rPr lang="en-US" sz="1600" dirty="0">
                <a:latin typeface="+mj-lt"/>
              </a:rPr>
              <a:t>.”</a:t>
            </a:r>
          </a:p>
          <a:p>
            <a:pPr algn="just"/>
            <a:endParaRPr lang="fr-FR" sz="1600" dirty="0">
              <a:latin typeface="+mj-lt"/>
            </a:endParaRPr>
          </a:p>
        </p:txBody>
      </p:sp>
      <p:pic>
        <p:nvPicPr>
          <p:cNvPr id="8" name="Image 7">
            <a:hlinkClick r:id="rId4"/>
            <a:extLst>
              <a:ext uri="{FF2B5EF4-FFF2-40B4-BE49-F238E27FC236}">
                <a16:creationId xmlns:a16="http://schemas.microsoft.com/office/drawing/2014/main" id="{9D389781-C96A-4682-821A-06330393F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8473" y="114300"/>
            <a:ext cx="520065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7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FABB60-ABC7-4920-BAF8-99CCF9342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chemeClr val="tx2"/>
                </a:solidFill>
              </a:rPr>
              <a:t>La perception du risque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E7905100-7916-4882-AD96-8B719E48E3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91942" y="981075"/>
            <a:ext cx="6009533" cy="5195888"/>
          </a:xfrm>
        </p:spPr>
      </p:pic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27F5767E-1257-4A39-90A6-20867F0BD6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6992" y="3239030"/>
            <a:ext cx="5181600" cy="2937933"/>
          </a:xfrm>
        </p:spPr>
      </p:pic>
    </p:spTree>
    <p:extLst>
      <p:ext uri="{BB962C8B-B14F-4D97-AF65-F5344CB8AC3E}">
        <p14:creationId xmlns:p14="http://schemas.microsoft.com/office/powerpoint/2010/main" val="85392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0CB7A-1C44-4D03-9FDC-B76FA0EE9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chemeClr val="tx2"/>
                </a:solidFill>
              </a:rPr>
              <a:t>Qu’est-ce qui constitue un risque</a:t>
            </a:r>
            <a:br>
              <a:rPr lang="fr-FR" sz="3600" b="1" dirty="0">
                <a:solidFill>
                  <a:schemeClr val="tx2"/>
                </a:solidFill>
              </a:rPr>
            </a:br>
            <a:r>
              <a:rPr lang="fr-FR" sz="3600" b="1" dirty="0">
                <a:solidFill>
                  <a:schemeClr val="tx2"/>
                </a:solidFill>
              </a:rPr>
              <a:t>et qu’est-ce qui n’en constitue pas ?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BEAB3F9A-4696-4206-8578-332D74D391EF}"/>
              </a:ext>
            </a:extLst>
          </p:cNvPr>
          <p:cNvCxnSpPr/>
          <p:nvPr/>
        </p:nvCxnSpPr>
        <p:spPr>
          <a:xfrm>
            <a:off x="1057275" y="3434436"/>
            <a:ext cx="1007745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1AE2CA7D-09A3-4F83-95D0-D3F1C349FFBD}"/>
              </a:ext>
            </a:extLst>
          </p:cNvPr>
          <p:cNvSpPr txBox="1"/>
          <p:nvPr/>
        </p:nvSpPr>
        <p:spPr>
          <a:xfrm>
            <a:off x="1065324" y="3506663"/>
            <a:ext cx="122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cap="all" dirty="0">
                <a:solidFill>
                  <a:schemeClr val="accent1"/>
                </a:solidFill>
              </a:rPr>
              <a:t>certitude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A6C93D-7C9A-44BC-B5E8-01C0918DC226}"/>
              </a:ext>
            </a:extLst>
          </p:cNvPr>
          <p:cNvSpPr txBox="1"/>
          <p:nvPr/>
        </p:nvSpPr>
        <p:spPr>
          <a:xfrm>
            <a:off x="9697368" y="3506663"/>
            <a:ext cx="1434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cap="all" dirty="0">
                <a:solidFill>
                  <a:schemeClr val="accent1"/>
                </a:solidFill>
              </a:rPr>
              <a:t>incertitude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F435157-2C47-42F4-A606-DC759FA5F6ED}"/>
              </a:ext>
            </a:extLst>
          </p:cNvPr>
          <p:cNvCxnSpPr>
            <a:cxnSpLocks/>
          </p:cNvCxnSpPr>
          <p:nvPr/>
        </p:nvCxnSpPr>
        <p:spPr>
          <a:xfrm>
            <a:off x="3932808" y="2397374"/>
            <a:ext cx="0" cy="288524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7AC8661-F39E-494C-8981-953EE9438388}"/>
              </a:ext>
            </a:extLst>
          </p:cNvPr>
          <p:cNvCxnSpPr>
            <a:cxnSpLocks/>
          </p:cNvCxnSpPr>
          <p:nvPr/>
        </p:nvCxnSpPr>
        <p:spPr>
          <a:xfrm>
            <a:off x="8257714" y="2461772"/>
            <a:ext cx="0" cy="288524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09A88F00-FE18-42E1-B75D-AA41DC1C0824}"/>
              </a:ext>
            </a:extLst>
          </p:cNvPr>
          <p:cNvSpPr txBox="1"/>
          <p:nvPr/>
        </p:nvSpPr>
        <p:spPr>
          <a:xfrm>
            <a:off x="5651068" y="3063910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cap="all" dirty="0">
                <a:solidFill>
                  <a:schemeClr val="accent1"/>
                </a:solidFill>
              </a:rPr>
              <a:t>risque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C6429EA-8CC8-4819-A6CF-8110AF095C80}"/>
              </a:ext>
            </a:extLst>
          </p:cNvPr>
          <p:cNvSpPr txBox="1"/>
          <p:nvPr/>
        </p:nvSpPr>
        <p:spPr>
          <a:xfrm>
            <a:off x="1065323" y="2168979"/>
            <a:ext cx="261003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600" dirty="0">
                <a:latin typeface="+mj-lt"/>
              </a:rPr>
              <a:t>Ceci est peut-être un  danger, une menace, mais ce n’est pas un risque. L’occurrence est trop certaine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019C137-76AC-419B-AA41-2650D7322CC6}"/>
              </a:ext>
            </a:extLst>
          </p:cNvPr>
          <p:cNvSpPr txBox="1"/>
          <p:nvPr/>
        </p:nvSpPr>
        <p:spPr>
          <a:xfrm>
            <a:off x="8524696" y="2168979"/>
            <a:ext cx="261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600" dirty="0">
                <a:latin typeface="+mj-lt"/>
              </a:rPr>
              <a:t>Ceci n’est pas un risque. L’incertitude est telle qu’on ne sait ni probabiliser l’occurrence ni évaluer les dommages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1A79CEB-E661-4B9F-946A-DC992892B433}"/>
              </a:ext>
            </a:extLst>
          </p:cNvPr>
          <p:cNvSpPr txBox="1"/>
          <p:nvPr/>
        </p:nvSpPr>
        <p:spPr>
          <a:xfrm>
            <a:off x="1055798" y="3989687"/>
            <a:ext cx="27540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+mj-lt"/>
              </a:rPr>
              <a:t>Cf. Soulac-sur-Mer : « </a:t>
            </a:r>
            <a:r>
              <a:rPr lang="fr-FR" sz="1600" i="1" dirty="0">
                <a:latin typeface="+mj-lt"/>
              </a:rPr>
              <a:t>la cour a également relevé […] la bonne connaissance scientifique du phénomène naturel en cause, dont l'évolution régulière a pu être observée depuis près d'un demi-siècle </a:t>
            </a:r>
            <a:r>
              <a:rPr lang="fr-FR" sz="1600" dirty="0">
                <a:latin typeface="+mj-lt"/>
              </a:rPr>
              <a:t>»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C64FA21-8BD6-4B15-88DA-3112E98AA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769" y="3963015"/>
            <a:ext cx="3504751" cy="167391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415BF0AD-5B42-452F-B49C-7CACC23491B6}"/>
              </a:ext>
            </a:extLst>
          </p:cNvPr>
          <p:cNvSpPr txBox="1"/>
          <p:nvPr/>
        </p:nvSpPr>
        <p:spPr>
          <a:xfrm>
            <a:off x="4651899" y="2012955"/>
            <a:ext cx="288186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Evénement aléatoire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Occurrence probabilisable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Impact évaluable ex ante (ou assurance paramétrique)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EE875E-450A-48FB-9F19-351A5DBA7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710" y="3627238"/>
            <a:ext cx="3574579" cy="306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9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0CB7A-1C44-4D03-9FDC-B76FA0EE9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chemeClr val="tx2"/>
                </a:solidFill>
              </a:rPr>
              <a:t>L’approche défensive</a:t>
            </a:r>
            <a:br>
              <a:rPr lang="fr-FR" sz="3600" b="1" dirty="0">
                <a:solidFill>
                  <a:schemeClr val="tx2"/>
                </a:solidFill>
              </a:rPr>
            </a:br>
            <a:r>
              <a:rPr lang="fr-FR" sz="2800" i="1" dirty="0">
                <a:solidFill>
                  <a:schemeClr val="tx2"/>
                </a:solidFill>
              </a:rPr>
              <a:t>Réduire l’exposition, réduire la vulnérabilité</a:t>
            </a:r>
            <a:endParaRPr lang="fr-FR" sz="3600" i="1" dirty="0">
              <a:solidFill>
                <a:schemeClr val="tx2"/>
              </a:solidFill>
            </a:endParaRPr>
          </a:p>
        </p:txBody>
      </p:sp>
      <p:pic>
        <p:nvPicPr>
          <p:cNvPr id="16" name="Espace réservé du contenu 8">
            <a:extLst>
              <a:ext uri="{FF2B5EF4-FFF2-40B4-BE49-F238E27FC236}">
                <a16:creationId xmlns:a16="http://schemas.microsoft.com/office/drawing/2014/main" id="{6DF1E889-47C9-415D-961D-FA21EE17A3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"/>
          <a:stretch/>
        </p:blipFill>
        <p:spPr>
          <a:xfrm>
            <a:off x="2881312" y="1555610"/>
            <a:ext cx="6429375" cy="493726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D03BD7D-AFC2-4F03-BFED-C52C6FBC94A2}"/>
              </a:ext>
            </a:extLst>
          </p:cNvPr>
          <p:cNvSpPr txBox="1"/>
          <p:nvPr/>
        </p:nvSpPr>
        <p:spPr>
          <a:xfrm>
            <a:off x="2230781" y="3654910"/>
            <a:ext cx="1517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cap="all" dirty="0">
                <a:solidFill>
                  <a:schemeClr val="accent1"/>
                </a:solidFill>
              </a:rPr>
              <a:t>Atténuation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AAA3359-170A-4D70-843C-DE47207B4F7D}"/>
              </a:ext>
            </a:extLst>
          </p:cNvPr>
          <p:cNvSpPr txBox="1"/>
          <p:nvPr/>
        </p:nvSpPr>
        <p:spPr>
          <a:xfrm>
            <a:off x="8044765" y="5302390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cap="all" dirty="0">
                <a:solidFill>
                  <a:schemeClr val="accent1"/>
                </a:solidFill>
              </a:rPr>
              <a:t>retrait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7AB7DE3-233A-4CBE-A018-B2D96ED0B56E}"/>
              </a:ext>
            </a:extLst>
          </p:cNvPr>
          <p:cNvSpPr txBox="1"/>
          <p:nvPr/>
        </p:nvSpPr>
        <p:spPr>
          <a:xfrm>
            <a:off x="8044765" y="2118801"/>
            <a:ext cx="138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cap="all" dirty="0">
                <a:solidFill>
                  <a:schemeClr val="accent1"/>
                </a:solidFill>
              </a:rPr>
              <a:t>protection</a:t>
            </a:r>
          </a:p>
        </p:txBody>
      </p:sp>
    </p:spTree>
    <p:extLst>
      <p:ext uri="{BB962C8B-B14F-4D97-AF65-F5344CB8AC3E}">
        <p14:creationId xmlns:p14="http://schemas.microsoft.com/office/powerpoint/2010/main" val="232616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0CB7A-1C44-4D03-9FDC-B76FA0EE9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chemeClr val="tx2"/>
                </a:solidFill>
              </a:rPr>
              <a:t>Les stratégies de retrait</a:t>
            </a:r>
            <a:br>
              <a:rPr lang="fr-FR" sz="3600" b="1" dirty="0">
                <a:solidFill>
                  <a:schemeClr val="tx2"/>
                </a:solidFill>
              </a:rPr>
            </a:br>
            <a:r>
              <a:rPr lang="fr-FR" sz="2800" i="1" dirty="0">
                <a:solidFill>
                  <a:schemeClr val="tx2"/>
                </a:solidFill>
              </a:rPr>
              <a:t>Renoncer à l’urbanisation d’un territoire</a:t>
            </a:r>
            <a:endParaRPr lang="fr-FR" sz="3600" i="1" dirty="0">
              <a:solidFill>
                <a:schemeClr val="tx2"/>
              </a:solidFill>
            </a:endParaRPr>
          </a:p>
        </p:txBody>
      </p:sp>
      <p:pic>
        <p:nvPicPr>
          <p:cNvPr id="7" name="Espace réservé du contenu 4">
            <a:hlinkClick r:id="rId2"/>
            <a:extLst>
              <a:ext uri="{FF2B5EF4-FFF2-40B4-BE49-F238E27FC236}">
                <a16:creationId xmlns:a16="http://schemas.microsoft.com/office/drawing/2014/main" id="{951A2B9A-D7EC-4110-8BF0-C05980AB54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" r="1" b="1"/>
          <a:stretch/>
        </p:blipFill>
        <p:spPr>
          <a:xfrm>
            <a:off x="6566516" y="2063797"/>
            <a:ext cx="4695730" cy="3889328"/>
          </a:xfrm>
          <a:prstGeom prst="rect">
            <a:avLst/>
          </a:prstGeom>
          <a:effectLst/>
        </p:spPr>
      </p:pic>
      <p:pic>
        <p:nvPicPr>
          <p:cNvPr id="5" name="Image 4">
            <a:hlinkClick r:id="rId4"/>
            <a:extLst>
              <a:ext uri="{FF2B5EF4-FFF2-40B4-BE49-F238E27FC236}">
                <a16:creationId xmlns:a16="http://schemas.microsoft.com/office/drawing/2014/main" id="{2D533DC8-121C-4A30-8C35-E47EEA3459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1" y="1911397"/>
            <a:ext cx="3600450" cy="280737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22A3119-0AF2-4CDA-BA80-750D5E970B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9891" y="4939484"/>
            <a:ext cx="485610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31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0CB7A-1C44-4D03-9FDC-B76FA0EE9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chemeClr val="tx2"/>
                </a:solidFill>
              </a:rPr>
              <a:t>Les stratégies de retrait</a:t>
            </a:r>
            <a:br>
              <a:rPr lang="fr-FR" sz="3600" b="1" dirty="0">
                <a:solidFill>
                  <a:schemeClr val="tx2"/>
                </a:solidFill>
              </a:rPr>
            </a:br>
            <a:r>
              <a:rPr lang="fr-FR" sz="2800" i="1" dirty="0">
                <a:solidFill>
                  <a:schemeClr val="tx2"/>
                </a:solidFill>
              </a:rPr>
              <a:t>Du simple retrait à la renaturation ?</a:t>
            </a:r>
            <a:endParaRPr lang="fr-FR" sz="3600" i="1" dirty="0">
              <a:solidFill>
                <a:schemeClr val="tx2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20B7775-7B82-4F60-8EAC-171F1E95D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10" y="2297288"/>
            <a:ext cx="5000815" cy="2771881"/>
          </a:xfrm>
          <a:prstGeom prst="rect">
            <a:avLst/>
          </a:prstGeom>
        </p:spPr>
      </p:pic>
      <p:pic>
        <p:nvPicPr>
          <p:cNvPr id="4" name="Image 3">
            <a:hlinkClick r:id="rId3"/>
            <a:extLst>
              <a:ext uri="{FF2B5EF4-FFF2-40B4-BE49-F238E27FC236}">
                <a16:creationId xmlns:a16="http://schemas.microsoft.com/office/drawing/2014/main" id="{68DABCA0-19C2-4A6A-9E1B-FA30F6C98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675" y="1659539"/>
            <a:ext cx="4236362" cy="483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38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0CB7A-1C44-4D03-9FDC-B76FA0EE9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62475" cy="2187575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tx2"/>
                </a:solidFill>
              </a:rPr>
              <a:t>Les stratégies de retrait</a:t>
            </a:r>
            <a:br>
              <a:rPr lang="fr-FR" sz="3600" b="1" dirty="0">
                <a:solidFill>
                  <a:schemeClr val="tx2"/>
                </a:solidFill>
              </a:rPr>
            </a:br>
            <a:r>
              <a:rPr lang="fr-FR" sz="2800" i="1" dirty="0">
                <a:solidFill>
                  <a:schemeClr val="tx2"/>
                </a:solidFill>
              </a:rPr>
              <a:t>Savons-nous vraiment gérer de tels phénomènes ?</a:t>
            </a:r>
            <a:endParaRPr lang="fr-FR" sz="3600" i="1" dirty="0">
              <a:solidFill>
                <a:schemeClr val="tx2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25BFE13-497F-46A7-B759-AA1152F98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806" y="562344"/>
            <a:ext cx="5449806" cy="5762256"/>
          </a:xfrm>
          <a:prstGeom prst="rect">
            <a:avLst/>
          </a:prstGeom>
        </p:spPr>
      </p:pic>
      <p:pic>
        <p:nvPicPr>
          <p:cNvPr id="10" name="Image 9">
            <a:hlinkClick r:id="rId3"/>
            <a:extLst>
              <a:ext uri="{FF2B5EF4-FFF2-40B4-BE49-F238E27FC236}">
                <a16:creationId xmlns:a16="http://schemas.microsoft.com/office/drawing/2014/main" id="{34058FCD-83DA-464F-97E1-81C356721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305301"/>
            <a:ext cx="4831443" cy="18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54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0CB7A-1C44-4D03-9FDC-B76FA0EE9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chemeClr val="tx2"/>
                </a:solidFill>
              </a:rPr>
              <a:t>Les stratégies de protection</a:t>
            </a:r>
            <a:endParaRPr lang="fr-FR" sz="3600" i="1" dirty="0">
              <a:solidFill>
                <a:schemeClr val="tx2"/>
              </a:solidFill>
            </a:endParaRPr>
          </a:p>
        </p:txBody>
      </p:sp>
      <p:pic>
        <p:nvPicPr>
          <p:cNvPr id="4" name="Image 3" descr="Une image contenant bâtiment, extérieur, vieux, immeuble résidentiel&#10;&#10;Description générée automatiquement">
            <a:extLst>
              <a:ext uri="{FF2B5EF4-FFF2-40B4-BE49-F238E27FC236}">
                <a16:creationId xmlns:a16="http://schemas.microsoft.com/office/drawing/2014/main" id="{EF3B60EC-EA93-4804-BB69-C2ABC35C7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47916"/>
            <a:ext cx="4352925" cy="22883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501CB2F-0612-44A0-9833-E9261B0DF6F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62025" y="1547916"/>
            <a:ext cx="5600700" cy="4721555"/>
          </a:xfrm>
          <a:prstGeom prst="rect">
            <a:avLst/>
          </a:prstGeom>
        </p:spPr>
      </p:pic>
      <p:pic>
        <p:nvPicPr>
          <p:cNvPr id="5" name="Image 4" descr="Une image contenant système d’arrosage, terrain, herbe, extérieur&#10;&#10;Description générée automatiquement">
            <a:extLst>
              <a:ext uri="{FF2B5EF4-FFF2-40B4-BE49-F238E27FC236}">
                <a16:creationId xmlns:a16="http://schemas.microsoft.com/office/drawing/2014/main" id="{3D179B99-3138-4D74-AB97-0C7D75950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999731"/>
            <a:ext cx="4352925" cy="226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9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0CB7A-1C44-4D03-9FDC-B76FA0EE9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chemeClr val="tx2"/>
                </a:solidFill>
              </a:rPr>
              <a:t>Les stratégies de protection</a:t>
            </a:r>
            <a:br>
              <a:rPr lang="fr-FR" sz="3600" b="1" dirty="0">
                <a:solidFill>
                  <a:schemeClr val="tx2"/>
                </a:solidFill>
              </a:rPr>
            </a:br>
            <a:r>
              <a:rPr lang="fr-FR" sz="2800" i="1" dirty="0">
                <a:solidFill>
                  <a:schemeClr val="tx2"/>
                </a:solidFill>
              </a:rPr>
              <a:t>Un remède, vraiment ?</a:t>
            </a:r>
            <a:endParaRPr lang="fr-FR" sz="3600" i="1" dirty="0">
              <a:solidFill>
                <a:schemeClr val="tx2"/>
              </a:solidFill>
            </a:endParaRPr>
          </a:p>
        </p:txBody>
      </p:sp>
      <p:pic>
        <p:nvPicPr>
          <p:cNvPr id="9" name="Image 8">
            <a:hlinkClick r:id="rId2"/>
            <a:extLst>
              <a:ext uri="{FF2B5EF4-FFF2-40B4-BE49-F238E27FC236}">
                <a16:creationId xmlns:a16="http://schemas.microsoft.com/office/drawing/2014/main" id="{0CEC4A4D-BF72-4807-8AA9-720AF9F62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21762"/>
            <a:ext cx="5587189" cy="375969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3F083EA-592B-426D-A391-36B8135833EF}"/>
              </a:ext>
            </a:extLst>
          </p:cNvPr>
          <p:cNvSpPr txBox="1"/>
          <p:nvPr/>
        </p:nvSpPr>
        <p:spPr>
          <a:xfrm>
            <a:off x="1562470" y="3724609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Cooling</a:t>
            </a:r>
            <a:endParaRPr lang="fr-FR" sz="1200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25C7B8E-885F-42CF-ABD3-C5122CCC71FC}"/>
              </a:ext>
            </a:extLst>
          </p:cNvPr>
          <p:cNvSpPr txBox="1"/>
          <p:nvPr/>
        </p:nvSpPr>
        <p:spPr>
          <a:xfrm>
            <a:off x="2964624" y="3539492"/>
            <a:ext cx="89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Residential</a:t>
            </a:r>
            <a:endParaRPr lang="fr-FR" sz="1200" b="1" dirty="0"/>
          </a:p>
          <a:p>
            <a:r>
              <a:rPr lang="fr-FR" sz="1200" b="1" dirty="0" err="1"/>
              <a:t>appliances</a:t>
            </a:r>
            <a:endParaRPr lang="fr-FR" sz="12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63A165B-3506-49A0-A53E-F7985572E24B}"/>
              </a:ext>
            </a:extLst>
          </p:cNvPr>
          <p:cNvSpPr txBox="1"/>
          <p:nvPr/>
        </p:nvSpPr>
        <p:spPr>
          <a:xfrm>
            <a:off x="3939323" y="4294182"/>
            <a:ext cx="693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Lighting</a:t>
            </a:r>
            <a:endParaRPr lang="fr-FR" sz="1200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E7C8D93-DF5E-471E-8464-49D8215BE7F1}"/>
              </a:ext>
            </a:extLst>
          </p:cNvPr>
          <p:cNvSpPr txBox="1"/>
          <p:nvPr/>
        </p:nvSpPr>
        <p:spPr>
          <a:xfrm>
            <a:off x="4393380" y="3724609"/>
            <a:ext cx="681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Heating</a:t>
            </a:r>
            <a:endParaRPr lang="fr-FR" sz="1200" b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DC35B95-52A3-410C-8DD9-1D00A10CA805}"/>
              </a:ext>
            </a:extLst>
          </p:cNvPr>
          <p:cNvSpPr txBox="1"/>
          <p:nvPr/>
        </p:nvSpPr>
        <p:spPr>
          <a:xfrm>
            <a:off x="5091115" y="4294182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Other</a:t>
            </a:r>
            <a:endParaRPr lang="fr-FR" sz="1200" b="1" dirty="0"/>
          </a:p>
        </p:txBody>
      </p:sp>
      <p:pic>
        <p:nvPicPr>
          <p:cNvPr id="16" name="Image 15">
            <a:hlinkClick r:id="rId4"/>
            <a:extLst>
              <a:ext uri="{FF2B5EF4-FFF2-40B4-BE49-F238E27FC236}">
                <a16:creationId xmlns:a16="http://schemas.microsoft.com/office/drawing/2014/main" id="{BC14F31A-85FF-4ED9-93F1-75AF5F871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203" y="1969827"/>
            <a:ext cx="4782345" cy="391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35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276</Words>
  <Application>Microsoft Macintosh PowerPoint</Application>
  <PresentationFormat>Grand écran</PresentationFormat>
  <Paragraphs>32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Les postures stratégiques face au risque climatique</vt:lpstr>
      <vt:lpstr>La perception du risque</vt:lpstr>
      <vt:lpstr>Qu’est-ce qui constitue un risque et qu’est-ce qui n’en constitue pas ?</vt:lpstr>
      <vt:lpstr>L’approche défensive Réduire l’exposition, réduire la vulnérabilité</vt:lpstr>
      <vt:lpstr>Les stratégies de retrait Renoncer à l’urbanisation d’un territoire</vt:lpstr>
      <vt:lpstr>Les stratégies de retrait Du simple retrait à la renaturation ?</vt:lpstr>
      <vt:lpstr>Les stratégies de retrait Savons-nous vraiment gérer de tels phénomènes ?</vt:lpstr>
      <vt:lpstr>Les stratégies de protection</vt:lpstr>
      <vt:lpstr>Les stratégies de protection Un remède, vraiment ?</vt:lpstr>
      <vt:lpstr>L’approche offensive Profiter de la crise  pour se réinventer</vt:lpstr>
      <vt:lpstr>Présentation PowerPoint</vt:lpstr>
      <vt:lpstr>Présentation PowerPoint</vt:lpstr>
      <vt:lpstr>La valeur du temps Comment forcer les acteurs à agir dès maintenant ?</vt:lpstr>
      <vt:lpstr>Présentation PowerPoint</vt:lpstr>
      <vt:lpstr>La corrélation des risques Un enjeu de justice distributive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postures stratégiques face au risque climatique</dc:title>
  <dc:creator>Elisabeth Grosdhomme</dc:creator>
  <cp:lastModifiedBy>Anne Mattioli</cp:lastModifiedBy>
  <cp:revision>2</cp:revision>
  <dcterms:created xsi:type="dcterms:W3CDTF">2021-01-11T17:19:01Z</dcterms:created>
  <dcterms:modified xsi:type="dcterms:W3CDTF">2021-01-14T15:18:46Z</dcterms:modified>
</cp:coreProperties>
</file>