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media/image39.jpg" ContentType="image/jpe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3"/>
  </p:notesMasterIdLst>
  <p:handoutMasterIdLst>
    <p:handoutMasterId r:id="rId24"/>
  </p:handoutMasterIdLst>
  <p:sldIdLst>
    <p:sldId id="258" r:id="rId2"/>
    <p:sldId id="274" r:id="rId3"/>
    <p:sldId id="264" r:id="rId4"/>
    <p:sldId id="275" r:id="rId5"/>
    <p:sldId id="263" r:id="rId6"/>
    <p:sldId id="283" r:id="rId7"/>
    <p:sldId id="286" r:id="rId8"/>
    <p:sldId id="280" r:id="rId9"/>
    <p:sldId id="290" r:id="rId10"/>
    <p:sldId id="294" r:id="rId11"/>
    <p:sldId id="300" r:id="rId12"/>
    <p:sldId id="293" r:id="rId13"/>
    <p:sldId id="295" r:id="rId14"/>
    <p:sldId id="304" r:id="rId15"/>
    <p:sldId id="301" r:id="rId16"/>
    <p:sldId id="292" r:id="rId17"/>
    <p:sldId id="296" r:id="rId18"/>
    <p:sldId id="299" r:id="rId19"/>
    <p:sldId id="302" r:id="rId20"/>
    <p:sldId id="303" r:id="rId21"/>
    <p:sldId id="288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662"/>
    <a:srgbClr val="00A3A6"/>
    <a:srgbClr val="00C7CC"/>
    <a:srgbClr val="00CDD2"/>
    <a:srgbClr val="887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88932" autoAdjust="0"/>
  </p:normalViewPr>
  <p:slideViewPr>
    <p:cSldViewPr snapToGrid="0">
      <p:cViewPr varScale="1">
        <p:scale>
          <a:sx n="98" d="100"/>
          <a:sy n="98" d="100"/>
        </p:scale>
        <p:origin x="1112" y="200"/>
      </p:cViewPr>
      <p:guideLst/>
    </p:cSldViewPr>
  </p:slideViewPr>
  <p:outlineViewPr>
    <p:cViewPr>
      <p:scale>
        <a:sx n="33" d="100"/>
        <a:sy n="33" d="100"/>
      </p:scale>
      <p:origin x="0" y="-31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notesViewPr>
    <p:cSldViewPr snapToGrid="0">
      <p:cViewPr varScale="1">
        <p:scale>
          <a:sx n="81" d="100"/>
          <a:sy n="81" d="100"/>
        </p:scale>
        <p:origin x="111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r>
              <a:rPr lang="fr-FR" sz="2400" dirty="0">
                <a:latin typeface="+mj-lt"/>
              </a:rPr>
              <a:t>Ressources</a:t>
            </a:r>
          </a:p>
          <a:p>
            <a:pPr>
              <a:defRPr sz="2400">
                <a:latin typeface="+mj-lt"/>
              </a:defRPr>
            </a:pPr>
            <a:r>
              <a:rPr lang="fr-FR" sz="2400" dirty="0">
                <a:latin typeface="+mj-lt"/>
              </a:rPr>
              <a:t> 1 020,7 M€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j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19A7A7"/>
              </a:solidFill>
              <a:ln>
                <a:solidFill>
                  <a:srgbClr val="69B5A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CD-47C6-95C5-8EB7C7E95D8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CD-47C6-95C5-8EB7C7E95D8B}"/>
              </c:ext>
            </c:extLst>
          </c:dPt>
          <c:dLbls>
            <c:dLbl>
              <c:idx val="0"/>
              <c:layout>
                <c:manualLayout>
                  <c:x val="9.5086074946629726E-2"/>
                  <c:y val="3.58269694614928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CD-47C6-95C5-8EB7C7E95D8B}"/>
                </c:ext>
              </c:extLst>
            </c:dLbl>
            <c:dLbl>
              <c:idx val="1"/>
              <c:layout>
                <c:manualLayout>
                  <c:x val="-8.3333333333333384E-2"/>
                  <c:y val="-3.24074074074074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CD-47C6-95C5-8EB7C7E95D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'Budget '!$D$28:$D$29</c:f>
              <c:strCache>
                <c:ptCount val="2"/>
                <c:pt idx="0">
                  <c:v>Subvention pour charge de service public</c:v>
                </c:pt>
                <c:pt idx="1">
                  <c:v>Ressources propres</c:v>
                </c:pt>
              </c:strCache>
            </c:strRef>
          </c:cat>
          <c:val>
            <c:numRef>
              <c:f>'Budget '!$E$28:$E$29</c:f>
              <c:numCache>
                <c:formatCode>General</c:formatCode>
                <c:ptCount val="2"/>
                <c:pt idx="0">
                  <c:v>781.09</c:v>
                </c:pt>
                <c:pt idx="1">
                  <c:v>239.59999999999997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CD-47C6-95C5-8EB7C7E95D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B147A-B166-4B7B-8CB0-7E27D4EEE028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6BB30-EDFE-4354-B426-F60F03DD46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116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74FC3-3AC3-4857-B79D-4D9C9569AD88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E1275-C99B-4849-9EB9-B08221EC22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135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E1275-C99B-4849-9EB9-B08221EC22A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403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1D085-48A4-B045-B292-594AB7C912C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912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9F8F3-9C2F-4DC3-AB7B-9021A5B10A5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560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9F8F3-9C2F-4DC3-AB7B-9021A5B10A5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064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GES des</a:t>
            </a:r>
            <a:r>
              <a:rPr lang="fr-FR" baseline="0" dirty="0"/>
              <a:t> 27 de l’UE  = 400 Mt  </a:t>
            </a:r>
            <a:r>
              <a:rPr lang="fr-FR" baseline="0" dirty="0" err="1"/>
              <a:t>eq</a:t>
            </a:r>
            <a:r>
              <a:rPr lang="fr-FR" baseline="0" dirty="0"/>
              <a:t>  C02 /an </a:t>
            </a:r>
          </a:p>
          <a:p>
            <a:r>
              <a:rPr lang="fr-FR" dirty="0"/>
              <a:t>L’agriculture est le troisième poste d’émissions de GES de la France (19 % du total national et 88 MtCO</a:t>
            </a:r>
            <a:r>
              <a:rPr lang="fr-FR" baseline="-25000" dirty="0"/>
              <a:t>2</a:t>
            </a:r>
            <a:r>
              <a:rPr lang="fr-FR" dirty="0"/>
              <a:t>e émis en 2017). Les émissions de GES de l’agriculture sont caractéristiques, car majoritairement composées d’autres molécules que le CO</a:t>
            </a:r>
            <a:r>
              <a:rPr lang="fr-FR" baseline="-25000" dirty="0"/>
              <a:t>2</a:t>
            </a:r>
            <a:r>
              <a:rPr lang="fr-FR" dirty="0"/>
              <a:t> et issues de processus biologiques.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 L’élevage (fermentation entérique et gestion des déjections) est la source de 70 % des émissions nationales de méthane (CH</a:t>
            </a:r>
            <a:r>
              <a:rPr lang="fr-FR" b="1" baseline="-25000" dirty="0">
                <a:solidFill>
                  <a:srgbClr val="FF0000"/>
                </a:solidFill>
              </a:rPr>
              <a:t>4</a:t>
            </a:r>
            <a:r>
              <a:rPr lang="fr-FR" b="1" dirty="0">
                <a:solidFill>
                  <a:srgbClr val="FF0000"/>
                </a:solidFill>
              </a:rPr>
              <a:t>) et de 74 %  des émissions nationales de protoxyde d’azote (N</a:t>
            </a:r>
            <a:r>
              <a:rPr lang="fr-FR" b="1" baseline="-25000" dirty="0">
                <a:solidFill>
                  <a:srgbClr val="FF0000"/>
                </a:solidFill>
              </a:rPr>
              <a:t>2</a:t>
            </a:r>
            <a:r>
              <a:rPr lang="fr-FR" b="1" dirty="0">
                <a:solidFill>
                  <a:srgbClr val="FF0000"/>
                </a:solidFill>
              </a:rPr>
              <a:t>O)</a:t>
            </a:r>
            <a:r>
              <a:rPr lang="fr-FR" b="1" baseline="0" dirty="0">
                <a:solidFill>
                  <a:srgbClr val="FF0000"/>
                </a:solidFill>
              </a:rPr>
              <a:t> (f</a:t>
            </a:r>
            <a:r>
              <a:rPr lang="fr-FR" b="1" dirty="0">
                <a:solidFill>
                  <a:srgbClr val="FF0000"/>
                </a:solidFill>
              </a:rPr>
              <a:t>ertilisation minérale et organiques des sols </a:t>
            </a:r>
          </a:p>
          <a:p>
            <a:r>
              <a:rPr lang="fr-FR" b="1" dirty="0">
                <a:solidFill>
                  <a:srgbClr val="FF0000"/>
                </a:solidFill>
              </a:rPr>
              <a:t>48% du à l ’élevage,</a:t>
            </a:r>
            <a:r>
              <a:rPr lang="fr-FR" b="1" baseline="0" dirty="0">
                <a:solidFill>
                  <a:srgbClr val="FF0000"/>
                </a:solidFill>
              </a:rPr>
              <a:t> 41 % aux cultures , 11% aux engins , tracteurs, chaudières …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9F8F3-9C2F-4DC3-AB7B-9021A5B10A5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569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1D085-48A4-B045-B292-594AB7C912C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614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9F8F3-9C2F-4DC3-AB7B-9021A5B10A5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416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9F8F3-9C2F-4DC3-AB7B-9021A5B10A5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818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1D085-48A4-B045-B292-594AB7C912C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936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1D085-48A4-B045-B292-594AB7C912C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901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1D085-48A4-B045-B292-594AB7C912C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18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E1275-C99B-4849-9EB9-B08221EC22A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034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1D085-48A4-B045-B292-594AB7C912C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5831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E1275-C99B-4849-9EB9-B08221EC22A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385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/>
          </a:p>
          <a:p>
            <a:endParaRPr lang="fr-FR" dirty="0"/>
          </a:p>
          <a:p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E1275-C99B-4849-9EB9-B08221EC22A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548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b="1" dirty="0"/>
          </a:p>
          <a:p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E1275-C99B-4849-9EB9-B08221EC22A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507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lvl="0"/>
            <a:endParaRPr lang="fr-FR" b="1" dirty="0"/>
          </a:p>
          <a:p>
            <a:pPr lvl="2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fr-FR" sz="1400" dirty="0">
              <a:solidFill>
                <a:schemeClr val="tx1"/>
              </a:solidFill>
            </a:endParaRPr>
          </a:p>
          <a:p>
            <a:pPr lvl="1"/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E1275-C99B-4849-9EB9-B08221EC22A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91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E1275-C99B-4849-9EB9-B08221EC22A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253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AD01-6ED1-4045-9C3A-300DE8E623A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972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E1275-C99B-4849-9EB9-B08221EC22A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68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Anthropocène a été marqué par des avancées indéniables : diminution de l’insécurité alimentaire , augmentation du</a:t>
            </a:r>
            <a:r>
              <a:rPr lang="fr-FR" baseline="0" dirty="0"/>
              <a:t> PIB, réduction de la mortalité dues aux maladies infectieuses pour ne citer que quelques exemples</a:t>
            </a:r>
          </a:p>
          <a:p>
            <a:r>
              <a:rPr lang="fr-FR" baseline="0" dirty="0"/>
              <a:t>Mais tous les rapports parus depuis 2018 dressent un bilan alarmant que vous connaissez déjà  sur:</a:t>
            </a:r>
          </a:p>
          <a:p>
            <a:r>
              <a:rPr lang="fr-FR" baseline="0" dirty="0"/>
              <a:t>----</a:t>
            </a:r>
          </a:p>
          <a:p>
            <a:r>
              <a:rPr lang="fr-FR" baseline="0" dirty="0"/>
              <a:t>et qui pointe la nécessité d’actions rapides qui combinent des effets de courts , moyens et long termes et des actions qui s’adaptent aux spécificités régionales  .</a:t>
            </a:r>
          </a:p>
          <a:p>
            <a:r>
              <a:rPr lang="fr-FR" b="1" baseline="0" dirty="0"/>
              <a:t>Parmi les actions à mener la transformation de nos systèmes alimentaires devient une priorité .</a:t>
            </a:r>
          </a:p>
          <a:p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0CC00-145A-4832-81B1-99C0EBF536C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98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ersion 2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8F33C8C-4663-47F8-AAC2-AA7669DF2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52" y="1272218"/>
            <a:ext cx="1546667" cy="41777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2837638"/>
            <a:ext cx="4076190" cy="279047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15" y="2825325"/>
            <a:ext cx="314286" cy="428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12192000" cy="864524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767207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634445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44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8429" y="365132"/>
            <a:ext cx="1755371" cy="5811839"/>
          </a:xfrm>
          <a:prstGeom prst="rect">
            <a:avLst/>
          </a:prstGeo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0" y="365132"/>
            <a:ext cx="8241047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0C85A8C-AE66-4CB1-AC77-8A0677F197D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 rot="5400000">
            <a:off x="6626017" y="2818371"/>
            <a:ext cx="5811839" cy="905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1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7638"/>
            <a:ext cx="4076700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08" y="2862269"/>
            <a:ext cx="314325" cy="4286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12192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767207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634445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BA136EC-F916-4BA0-840B-3A2D3BEC36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52" y="1272218"/>
            <a:ext cx="1546667" cy="41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34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31F39E2-47D4-4E2A-8889-FBAB04A1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3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81EF-0FAF-48C4-9A8A-C413B0116D2C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907C-2D37-474B-9217-3960655CA2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695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31" y="-27384"/>
            <a:ext cx="1739900" cy="2768600"/>
          </a:xfrm>
          <a:prstGeom prst="rect">
            <a:avLst/>
          </a:prstGeom>
        </p:spPr>
      </p:pic>
      <p:sp>
        <p:nvSpPr>
          <p:cNvPr id="17" name="Espace réservé du numéro de diapositive 3"/>
          <p:cNvSpPr txBox="1">
            <a:spLocks/>
          </p:cNvSpPr>
          <p:nvPr userDrawn="1"/>
        </p:nvSpPr>
        <p:spPr>
          <a:xfrm>
            <a:off x="10512491" y="6021289"/>
            <a:ext cx="1498303" cy="3325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2133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2133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21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55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ag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1109" y="149630"/>
            <a:ext cx="10216343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GB" noProof="0" dirty="0"/>
              <a:t>Targeted research for agriculture, food and environment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31109" y="1537856"/>
            <a:ext cx="10216343" cy="40067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Basic and applied research over a broad spectrum of disciplinary fields: life sciences, physical sciences and engineering, social sciences and humanities</a:t>
            </a:r>
          </a:p>
          <a:p>
            <a:pPr lvl="0"/>
            <a:endParaRPr lang="en-GB" noProof="0" dirty="0"/>
          </a:p>
          <a:p>
            <a:pPr lvl="0"/>
            <a:r>
              <a:rPr lang="en-GB" noProof="0" dirty="0"/>
              <a:t>Partnership with public authorities, academic institutions, socio-economic stakeholders, NGO and citizen</a:t>
            </a:r>
          </a:p>
          <a:p>
            <a:pPr lvl="0"/>
            <a:endParaRPr lang="en-GB" noProof="0" dirty="0"/>
          </a:p>
          <a:p>
            <a:pPr lvl="0"/>
            <a:r>
              <a:rPr lang="en-GB" noProof="0" dirty="0"/>
              <a:t>Generating scientific knowledge and societal impact</a:t>
            </a:r>
          </a:p>
        </p:txBody>
      </p:sp>
    </p:spTree>
    <p:extLst>
      <p:ext uri="{BB962C8B-B14F-4D97-AF65-F5344CB8AC3E}">
        <p14:creationId xmlns:p14="http://schemas.microsoft.com/office/powerpoint/2010/main" val="154196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345" y="1537856"/>
            <a:ext cx="9680172" cy="40067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7E12C6-00F3-439F-A2FE-1D2F0A604A8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680171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3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336" y="1747095"/>
            <a:ext cx="9724504" cy="4009911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0F9627-3E1A-4004-ABFB-AFCBC126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A145E71-E6DC-460B-BD9E-537A5B24AA2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0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2336" y="1537860"/>
            <a:ext cx="4401589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996" y="1537860"/>
            <a:ext cx="4401589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91C4CC-48F8-459E-8260-CB6FFD7E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FD9EB01-BC37-475E-8D86-8ADA8009556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3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336" y="1537860"/>
            <a:ext cx="4330297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2336" y="2355454"/>
            <a:ext cx="4330297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4140" y="1537860"/>
            <a:ext cx="4351624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04140" y="2355454"/>
            <a:ext cx="4351624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8A4CBC-A3CA-47B3-81F3-C727E042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1D175C3-B714-432E-8A1F-D0A82822D0D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2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31F39E2-47D4-4E2A-8889-FBAB04A15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 baseline="0"/>
            </a:lvl1pPr>
          </a:lstStyle>
          <a:p>
            <a:r>
              <a:rPr lang="fr-FR" dirty="0"/>
              <a:t>Une ambition renouvelée</a:t>
            </a:r>
            <a:endParaRPr lang="en-US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98991" y="1512546"/>
            <a:ext cx="10060544" cy="2569760"/>
          </a:xfrm>
        </p:spPr>
        <p:txBody>
          <a:bodyPr/>
          <a:lstStyle>
            <a:lvl1pPr>
              <a:defRPr lang="fr-FR" sz="3000" b="1" kern="1200" baseline="0" dirty="0">
                <a:solidFill>
                  <a:srgbClr val="00A3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5601" marR="124460" indent="-342900">
              <a:lnSpc>
                <a:spcPts val="2100"/>
              </a:lnSpc>
              <a:spcBef>
                <a:spcPts val="600"/>
              </a:spcBef>
              <a:buClr>
                <a:srgbClr val="4F81BC"/>
              </a:buClr>
              <a:buSzPct val="60000"/>
              <a:tabLst>
                <a:tab pos="271145" algn="l"/>
                <a:tab pos="271780" algn="l"/>
              </a:tabLst>
            </a:pPr>
            <a:r>
              <a:rPr lang="fr-FR" sz="2400" spc="-5" dirty="0">
                <a:cs typeface="Calibri"/>
              </a:rPr>
              <a:t>Production </a:t>
            </a:r>
            <a:r>
              <a:rPr lang="fr-FR" sz="2400" dirty="0">
                <a:cs typeface="Calibri"/>
              </a:rPr>
              <a:t>de </a:t>
            </a:r>
            <a:r>
              <a:rPr lang="fr-FR" sz="2400" b="1" dirty="0">
                <a:solidFill>
                  <a:srgbClr val="92D050"/>
                </a:solidFill>
                <a:cs typeface="Calibri"/>
              </a:rPr>
              <a:t>connaissances </a:t>
            </a:r>
            <a:r>
              <a:rPr lang="fr-FR" sz="2400" b="1" spc="-5" dirty="0">
                <a:solidFill>
                  <a:srgbClr val="92D050"/>
                </a:solidFill>
                <a:cs typeface="Calibri"/>
              </a:rPr>
              <a:t>scientifiques </a:t>
            </a:r>
            <a:r>
              <a:rPr lang="fr-FR" sz="2400" b="1" dirty="0">
                <a:solidFill>
                  <a:srgbClr val="92D050"/>
                </a:solidFill>
                <a:cs typeface="Calibri"/>
              </a:rPr>
              <a:t>au plus haut </a:t>
            </a:r>
            <a:r>
              <a:rPr lang="fr-FR" sz="2400" b="1" spc="-5" dirty="0">
                <a:solidFill>
                  <a:srgbClr val="92D050"/>
                </a:solidFill>
                <a:cs typeface="Calibri"/>
              </a:rPr>
              <a:t>niveau </a:t>
            </a:r>
            <a:r>
              <a:rPr lang="fr-FR" sz="2400" spc="-10" dirty="0">
                <a:cs typeface="Calibri"/>
              </a:rPr>
              <a:t>des standards internationaux</a:t>
            </a:r>
            <a:r>
              <a:rPr lang="fr-FR" sz="2400" spc="-10" dirty="0">
                <a:solidFill>
                  <a:srgbClr val="92D050"/>
                </a:solidFill>
                <a:cs typeface="Calibri"/>
              </a:rPr>
              <a:t> </a:t>
            </a:r>
            <a:endParaRPr lang="fr-FR" sz="2400" dirty="0">
              <a:solidFill>
                <a:srgbClr val="92D050"/>
              </a:solidFill>
              <a:cs typeface="Calibri"/>
            </a:endParaRPr>
          </a:p>
          <a:p>
            <a:pPr marL="355601" indent="-342900">
              <a:lnSpc>
                <a:spcPts val="2250"/>
              </a:lnSpc>
              <a:spcBef>
                <a:spcPts val="600"/>
              </a:spcBef>
              <a:buClr>
                <a:srgbClr val="4F81BC"/>
              </a:buClr>
              <a:buSzPct val="60000"/>
              <a:tabLst>
                <a:tab pos="271145" algn="l"/>
                <a:tab pos="271780" algn="l"/>
              </a:tabLst>
            </a:pPr>
            <a:r>
              <a:rPr lang="fr-FR" sz="2400" b="1" spc="-5" dirty="0">
                <a:solidFill>
                  <a:srgbClr val="92D050"/>
                </a:solidFill>
                <a:cs typeface="Calibri"/>
              </a:rPr>
              <a:t>Positionnement mondial </a:t>
            </a:r>
            <a:r>
              <a:rPr lang="fr-FR" sz="2400" b="1" spc="-15" dirty="0">
                <a:solidFill>
                  <a:srgbClr val="92D050"/>
                </a:solidFill>
                <a:cs typeface="Calibri"/>
              </a:rPr>
              <a:t>renforcé </a:t>
            </a:r>
            <a:r>
              <a:rPr lang="fr-FR" sz="2400" spc="-15" dirty="0">
                <a:cs typeface="Calibri"/>
              </a:rPr>
              <a:t>avec </a:t>
            </a:r>
            <a:r>
              <a:rPr lang="fr-FR" sz="2400" dirty="0">
                <a:cs typeface="Calibri"/>
              </a:rPr>
              <a:t>plus </a:t>
            </a:r>
            <a:r>
              <a:rPr lang="fr-FR" sz="2400" spc="-10" dirty="0">
                <a:cs typeface="Calibri"/>
              </a:rPr>
              <a:t>grandes </a:t>
            </a:r>
            <a:r>
              <a:rPr lang="fr-FR" sz="2400" spc="-5" dirty="0">
                <a:cs typeface="Calibri"/>
              </a:rPr>
              <a:t>visibilité</a:t>
            </a:r>
            <a:r>
              <a:rPr lang="fr-FR" sz="2400" spc="-30" dirty="0">
                <a:cs typeface="Calibri"/>
              </a:rPr>
              <a:t> </a:t>
            </a:r>
            <a:r>
              <a:rPr lang="fr-FR" sz="2400" spc="-5" dirty="0">
                <a:cs typeface="Calibri"/>
              </a:rPr>
              <a:t>et</a:t>
            </a:r>
            <a:r>
              <a:rPr lang="fr-FR" sz="2400" dirty="0">
                <a:cs typeface="Calibri"/>
              </a:rPr>
              <a:t> </a:t>
            </a:r>
            <a:r>
              <a:rPr lang="fr-FR" sz="2400" spc="-10" dirty="0">
                <a:cs typeface="Calibri"/>
              </a:rPr>
              <a:t>attractivité</a:t>
            </a:r>
            <a:endParaRPr lang="fr-FR" sz="2400" dirty="0">
              <a:cs typeface="Calibri"/>
            </a:endParaRPr>
          </a:p>
          <a:p>
            <a:pPr marL="355601" indent="-342900">
              <a:lnSpc>
                <a:spcPts val="2250"/>
              </a:lnSpc>
              <a:spcBef>
                <a:spcPts val="600"/>
              </a:spcBef>
              <a:buClr>
                <a:srgbClr val="4F81BC"/>
              </a:buClr>
              <a:buSzPct val="60000"/>
              <a:tabLst>
                <a:tab pos="271145" algn="l"/>
                <a:tab pos="271780" algn="l"/>
              </a:tabLst>
            </a:pPr>
            <a:r>
              <a:rPr lang="fr-FR" sz="2400" spc="-10" dirty="0">
                <a:cs typeface="Calibri"/>
              </a:rPr>
              <a:t>Recherche </a:t>
            </a:r>
            <a:r>
              <a:rPr lang="fr-FR" sz="2400" spc="-5" dirty="0">
                <a:cs typeface="Calibri"/>
              </a:rPr>
              <a:t>finalisée </a:t>
            </a:r>
            <a:r>
              <a:rPr lang="fr-FR" sz="2400" spc="-10" dirty="0">
                <a:cs typeface="Calibri"/>
              </a:rPr>
              <a:t>et </a:t>
            </a:r>
            <a:r>
              <a:rPr lang="fr-FR" sz="2400" dirty="0">
                <a:cs typeface="Calibri"/>
              </a:rPr>
              <a:t>science </a:t>
            </a:r>
            <a:r>
              <a:rPr lang="fr-FR" sz="2400" spc="-10" dirty="0">
                <a:cs typeface="Calibri"/>
              </a:rPr>
              <a:t>ouverte </a:t>
            </a:r>
            <a:r>
              <a:rPr lang="fr-FR" sz="2400" dirty="0">
                <a:cs typeface="Calibri"/>
              </a:rPr>
              <a:t>pour </a:t>
            </a:r>
            <a:r>
              <a:rPr lang="fr-FR" sz="2400" spc="-5" dirty="0">
                <a:cs typeface="Calibri"/>
              </a:rPr>
              <a:t>apporter</a:t>
            </a:r>
            <a:r>
              <a:rPr lang="fr-FR" sz="2400" spc="-10" dirty="0">
                <a:cs typeface="Calibri"/>
              </a:rPr>
              <a:t> </a:t>
            </a:r>
            <a:r>
              <a:rPr lang="fr-FR" sz="2400" b="1" dirty="0">
                <a:solidFill>
                  <a:srgbClr val="92D050"/>
                </a:solidFill>
                <a:cs typeface="Calibri"/>
              </a:rPr>
              <a:t>des </a:t>
            </a:r>
            <a:r>
              <a:rPr lang="fr-FR" sz="2400" b="1" spc="-5" dirty="0">
                <a:solidFill>
                  <a:srgbClr val="92D050"/>
                </a:solidFill>
                <a:cs typeface="Calibri"/>
              </a:rPr>
              <a:t>réponses </a:t>
            </a:r>
            <a:r>
              <a:rPr lang="fr-FR" sz="2400" b="1" dirty="0">
                <a:solidFill>
                  <a:srgbClr val="92D050"/>
                </a:solidFill>
                <a:cs typeface="Calibri"/>
              </a:rPr>
              <a:t>plus </a:t>
            </a:r>
            <a:r>
              <a:rPr lang="fr-FR" sz="2400" b="1" spc="-5" dirty="0">
                <a:solidFill>
                  <a:srgbClr val="92D050"/>
                </a:solidFill>
                <a:cs typeface="Calibri"/>
              </a:rPr>
              <a:t>complètes aux</a:t>
            </a:r>
            <a:r>
              <a:rPr lang="fr-FR" sz="2400" b="1" spc="-60" dirty="0">
                <a:solidFill>
                  <a:srgbClr val="92D050"/>
                </a:solidFill>
                <a:cs typeface="Calibri"/>
              </a:rPr>
              <a:t> </a:t>
            </a:r>
            <a:r>
              <a:rPr lang="fr-FR" sz="2400" b="1" spc="-5" dirty="0">
                <a:solidFill>
                  <a:srgbClr val="92D050"/>
                </a:solidFill>
                <a:cs typeface="Calibri"/>
              </a:rPr>
              <a:t>enjeux</a:t>
            </a:r>
          </a:p>
          <a:p>
            <a:pPr marL="355601" indent="-342900">
              <a:lnSpc>
                <a:spcPts val="2250"/>
              </a:lnSpc>
              <a:spcBef>
                <a:spcPts val="600"/>
              </a:spcBef>
              <a:buClr>
                <a:srgbClr val="4F81BC"/>
              </a:buClr>
              <a:buSzPct val="60000"/>
              <a:tabLst>
                <a:tab pos="271145" algn="l"/>
                <a:tab pos="271780" algn="l"/>
              </a:tabLst>
            </a:pPr>
            <a:r>
              <a:rPr lang="fr-FR" sz="2400" spc="-15" dirty="0"/>
              <a:t>Intégrer des connaissances scientifiques au service de l’</a:t>
            </a:r>
            <a:r>
              <a:rPr lang="fr-FR" sz="2400" b="1" spc="-5" dirty="0">
                <a:solidFill>
                  <a:srgbClr val="92D050"/>
                </a:solidFill>
                <a:cs typeface="Calibri"/>
              </a:rPr>
              <a:t>expertise et de l’appui aux politiques publiques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5234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04" y="581891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81891"/>
            <a:ext cx="6172200" cy="50624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8144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581894"/>
            <a:ext cx="6172200" cy="503751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34FCCB7-9322-4303-8EEA-24D510D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604" y="581891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02AEB53-71C1-4969-9341-68037EF54F3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8FA8FB2-CADF-4B7B-9982-D532987D550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555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660" y="1424048"/>
            <a:ext cx="9713421" cy="4413334"/>
          </a:xfrm>
          <a:prstGeom prst="rect">
            <a:avLst/>
          </a:prstGeom>
        </p:spPr>
        <p:txBody>
          <a:bodyPr vert="eaVer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0E54DF-C1EA-4882-A6F1-99592839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1A144AD-A97F-4337-A396-D74ADA0CB30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3984AF6-CFFF-410E-AD4D-4FAE1D461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5405"/>
          </a:xfrm>
          <a:prstGeom prst="rect">
            <a:avLst/>
          </a:prstGeom>
        </p:spPr>
        <p:txBody>
          <a:bodyPr vert="horz" lIns="0" tIns="4680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6F15B8-BCC4-4139-B523-9F37938B7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24045"/>
            <a:ext cx="7886700" cy="200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85EF67C-DB3C-4ADC-829F-14D87A8664F8}"/>
              </a:ext>
            </a:extLst>
          </p:cNvPr>
          <p:cNvSpPr txBox="1"/>
          <p:nvPr userDrawn="1"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</a:t>
            </a:r>
            <a:fld id="{10B4F56D-375A-4CA4-ABA3-E73F3ECBB440}" type="slidenum">
              <a:rPr lang="fr-FR" sz="1200" b="0" smtClean="0">
                <a:solidFill>
                  <a:srgbClr val="00A3A6"/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200" b="0" dirty="0">
              <a:solidFill>
                <a:srgbClr val="00A3A6"/>
              </a:solidFill>
              <a:latin typeface="Raleway" panose="020B0503030101060003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1A273F-8B3B-4FFA-A6A7-5A556F5FD6D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4400"/>
            <a:ext cx="2000250" cy="84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3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  <p:sldLayoutId id="2147483662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89" r:id="rId11"/>
    <p:sldLayoutId id="2147483690" r:id="rId12"/>
    <p:sldLayoutId id="2147483691" r:id="rId13"/>
    <p:sldLayoutId id="2147483693" r:id="rId14"/>
    <p:sldLayoutId id="2147483694" r:id="rId15"/>
  </p:sldLayoutIdLst>
  <p:txStyles>
    <p:titleStyle>
      <a:lvl1pPr marL="457200" indent="-457200" algn="l" defTabSz="914400" rtl="0" eaLnBrk="1" latinLnBrk="0" hangingPunct="1">
        <a:lnSpc>
          <a:spcPct val="90000"/>
        </a:lnSpc>
        <a:spcBef>
          <a:spcPct val="0"/>
        </a:spcBef>
        <a:buFontTx/>
        <a:buBlip>
          <a:blip r:embed="rId18"/>
        </a:buBlip>
        <a:defRPr sz="3000" b="1" kern="1200">
          <a:solidFill>
            <a:srgbClr val="00A3A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00A3A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5" Type="http://schemas.openxmlformats.org/officeDocument/2006/relationships/image" Target="../media/image40.tiff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5.wdp"/><Relationship Id="rId18" Type="http://schemas.openxmlformats.org/officeDocument/2006/relationships/image" Target="../media/image19.jp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16.png"/><Relationship Id="rId1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3.wdp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tif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9.gif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tiff"/><Relationship Id="rId4" Type="http://schemas.openxmlformats.org/officeDocument/2006/relationships/image" Target="../media/image3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7492" y="2635423"/>
            <a:ext cx="5454317" cy="1057708"/>
          </a:xfrm>
        </p:spPr>
        <p:txBody>
          <a:bodyPr/>
          <a:lstStyle/>
          <a:p>
            <a:r>
              <a:rPr lang="en-GB" dirty="0"/>
              <a:t>INRAE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363324" y="3263442"/>
            <a:ext cx="4182518" cy="1230462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Les stratégies de recherche dans le domaine « Alimentation-nutrition-santé-environnement </a:t>
            </a:r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109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2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0022" y="811437"/>
            <a:ext cx="11221452" cy="8882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800" dirty="0"/>
              <a:t>Le </a:t>
            </a:r>
            <a:r>
              <a:rPr lang="en-GB" sz="2800" dirty="0" err="1"/>
              <a:t>défi</a:t>
            </a:r>
            <a:r>
              <a:rPr lang="en-GB" sz="2800" dirty="0"/>
              <a:t> :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35388" y="2027396"/>
            <a:ext cx="6756085" cy="3338688"/>
          </a:xfrm>
        </p:spPr>
        <p:txBody>
          <a:bodyPr>
            <a:noAutofit/>
          </a:bodyPr>
          <a:lstStyle/>
          <a:p>
            <a:r>
              <a:rPr lang="en-CA" sz="2800" b="1" dirty="0">
                <a:solidFill>
                  <a:srgbClr val="00A3A6"/>
                </a:solidFill>
                <a:latin typeface="+mj-lt"/>
                <a:ea typeface="+mj-ea"/>
                <a:cs typeface="+mj-cs"/>
              </a:rPr>
              <a:t>Comment </a:t>
            </a:r>
            <a:r>
              <a:rPr lang="en-CA" sz="2800" b="1" dirty="0" err="1">
                <a:solidFill>
                  <a:srgbClr val="00A3A6"/>
                </a:solidFill>
                <a:latin typeface="+mj-lt"/>
                <a:ea typeface="+mj-ea"/>
                <a:cs typeface="+mj-cs"/>
              </a:rPr>
              <a:t>aller</a:t>
            </a:r>
            <a:r>
              <a:rPr lang="en-CA" sz="2800" b="1" dirty="0">
                <a:solidFill>
                  <a:srgbClr val="00A3A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A3A6"/>
                </a:solidFill>
                <a:latin typeface="+mj-lt"/>
                <a:ea typeface="+mj-ea"/>
                <a:cs typeface="+mj-cs"/>
              </a:rPr>
              <a:t>vers</a:t>
            </a:r>
            <a:r>
              <a:rPr lang="en-CA" sz="2800" b="1" dirty="0">
                <a:solidFill>
                  <a:srgbClr val="00A3A6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CA" sz="2800" b="1" dirty="0" err="1">
                <a:solidFill>
                  <a:srgbClr val="00A3A6"/>
                </a:solidFill>
                <a:latin typeface="+mj-lt"/>
                <a:ea typeface="+mj-ea"/>
                <a:cs typeface="+mj-cs"/>
              </a:rPr>
              <a:t>systèmes</a:t>
            </a:r>
            <a:r>
              <a:rPr lang="en-CA" sz="2800" b="1" dirty="0">
                <a:solidFill>
                  <a:srgbClr val="00A3A6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CA" sz="2800" b="1" dirty="0" err="1">
                <a:solidFill>
                  <a:srgbClr val="00A3A6"/>
                </a:solidFill>
                <a:latin typeface="+mj-lt"/>
                <a:ea typeface="+mj-ea"/>
                <a:cs typeface="+mj-cs"/>
              </a:rPr>
              <a:t>alimentaires</a:t>
            </a:r>
            <a:r>
              <a:rPr lang="en-CA" sz="2800" b="1" dirty="0">
                <a:solidFill>
                  <a:srgbClr val="00A3A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A3A6"/>
                </a:solidFill>
                <a:latin typeface="+mj-lt"/>
                <a:ea typeface="+mj-ea"/>
                <a:cs typeface="+mj-cs"/>
              </a:rPr>
              <a:t>sains</a:t>
            </a:r>
            <a:r>
              <a:rPr lang="en-CA" sz="2800" b="1" dirty="0">
                <a:solidFill>
                  <a:srgbClr val="00A3A6"/>
                </a:solidFill>
                <a:latin typeface="+mj-lt"/>
                <a:ea typeface="+mj-ea"/>
                <a:cs typeface="+mj-cs"/>
              </a:rPr>
              <a:t> et durables pour </a:t>
            </a:r>
            <a:r>
              <a:rPr lang="en-CA" sz="2800" b="1" dirty="0" err="1">
                <a:solidFill>
                  <a:srgbClr val="00A3A6"/>
                </a:solidFill>
                <a:latin typeface="+mj-lt"/>
                <a:ea typeface="+mj-ea"/>
                <a:cs typeface="+mj-cs"/>
              </a:rPr>
              <a:t>tous</a:t>
            </a:r>
            <a:r>
              <a:rPr lang="en-CA" sz="2800" b="1" dirty="0">
                <a:solidFill>
                  <a:srgbClr val="00A3A6"/>
                </a:solidFill>
                <a:latin typeface="+mj-lt"/>
                <a:ea typeface="+mj-ea"/>
                <a:cs typeface="+mj-cs"/>
              </a:rPr>
              <a:t> ?</a:t>
            </a:r>
          </a:p>
          <a:p>
            <a:r>
              <a:rPr lang="en-CA" b="1" i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Alors</a:t>
            </a:r>
            <a:r>
              <a:rPr lang="en-CA" b="1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que:</a:t>
            </a:r>
            <a:endParaRPr lang="en-CA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n-US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pression</a:t>
            </a:r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démographique</a:t>
            </a:r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s’accentue</a:t>
            </a:r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tout </a:t>
            </a:r>
            <a:r>
              <a:rPr lang="en-US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particulièrement</a:t>
            </a:r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dans</a:t>
            </a:r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les </a:t>
            </a:r>
            <a:r>
              <a:rPr lang="en-US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villes</a:t>
            </a:r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</a:p>
          <a:p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en-US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effets</a:t>
            </a:r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du </a:t>
            </a:r>
            <a:r>
              <a:rPr lang="en-US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changement</a:t>
            </a:r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climatique</a:t>
            </a:r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s’intensifient</a:t>
            </a:r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</a:p>
          <a:p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en-US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inégalités</a:t>
            </a:r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s’accroissent</a:t>
            </a:r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 </a:t>
            </a:r>
          </a:p>
          <a:p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en-US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ressources</a:t>
            </a:r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naturelles</a:t>
            </a:r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et la </a:t>
            </a:r>
            <a:r>
              <a:rPr lang="en-US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biodiversité</a:t>
            </a:r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s’érodent</a:t>
            </a:r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endParaRPr lang="fr-FR" b="1" dirty="0" err="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" y="2027396"/>
            <a:ext cx="4908885" cy="378904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138518" y="3056965"/>
            <a:ext cx="806823" cy="50636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888250" y="3056964"/>
            <a:ext cx="806823" cy="50636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177553" y="3818965"/>
            <a:ext cx="806823" cy="50636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763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965387" y="1521435"/>
            <a:ext cx="10014989" cy="144655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CA" sz="1600" b="1" dirty="0">
              <a:solidFill>
                <a:srgbClr val="FFFF00"/>
              </a:solidFill>
            </a:endParaRPr>
          </a:p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</a:rPr>
              <a:t>Faire évoluer les méthodes de production: </a:t>
            </a:r>
            <a:r>
              <a:rPr lang="fr-FR" sz="2800" i="1" dirty="0">
                <a:solidFill>
                  <a:schemeClr val="accent2">
                    <a:lumMod val="75000"/>
                  </a:schemeClr>
                </a:solidFill>
              </a:rPr>
              <a:t>développement de l’agroécologie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</a:rPr>
              <a:t>  - et de transformation: </a:t>
            </a:r>
            <a:r>
              <a:rPr lang="fr-FR" sz="2800" i="1" dirty="0">
                <a:solidFill>
                  <a:schemeClr val="accent2">
                    <a:lumMod val="75000"/>
                  </a:schemeClr>
                </a:solidFill>
              </a:rPr>
              <a:t>écoconception </a:t>
            </a:r>
          </a:p>
          <a:p>
            <a:pPr algn="ctr"/>
            <a:r>
              <a:rPr lang="en-CA" sz="16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2484117" y="4124422"/>
            <a:ext cx="24317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/>
          </a:p>
        </p:txBody>
      </p:sp>
      <p:sp>
        <p:nvSpPr>
          <p:cNvPr id="30" name="Titre 1"/>
          <p:cNvSpPr txBox="1">
            <a:spLocks/>
          </p:cNvSpPr>
          <p:nvPr/>
        </p:nvSpPr>
        <p:spPr>
          <a:xfrm>
            <a:off x="599133" y="633184"/>
            <a:ext cx="11221452" cy="888251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Blip>
                <a:blip r:embed="rId3"/>
              </a:buBlip>
              <a:defRPr sz="3000" b="1" kern="1200">
                <a:solidFill>
                  <a:srgbClr val="00A3A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800" dirty="0" err="1"/>
              <a:t>Trois</a:t>
            </a:r>
            <a:r>
              <a:rPr lang="en-GB" sz="2800" dirty="0"/>
              <a:t> leviers </a:t>
            </a:r>
            <a:r>
              <a:rPr lang="en-GB" sz="2800" dirty="0" err="1"/>
              <a:t>d’action</a:t>
            </a:r>
            <a:endParaRPr lang="en-GB" sz="2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965387" y="2822929"/>
            <a:ext cx="10014989" cy="163121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CA" sz="1600" b="1" dirty="0">
              <a:solidFill>
                <a:srgbClr val="FFFF00"/>
              </a:solidFill>
            </a:endParaRPr>
          </a:p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Faire évoluer les régimes alimentaires vers un rééquilibrage végétal/animal  et une offre alimentaire plus diversifiée </a:t>
            </a:r>
          </a:p>
          <a:p>
            <a:pPr algn="ctr"/>
            <a:r>
              <a:rPr lang="en-CA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65386" y="4109033"/>
            <a:ext cx="10014989" cy="76944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CA" sz="1600" b="1" dirty="0">
              <a:solidFill>
                <a:srgbClr val="FFFF00"/>
              </a:solidFill>
            </a:endParaRPr>
          </a:p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</a:rPr>
              <a:t>Réduire les gaspillages</a:t>
            </a:r>
            <a:endParaRPr lang="en-CA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40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714023" y="3456261"/>
            <a:ext cx="2517721" cy="1015663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CA" sz="1600" b="1" dirty="0">
              <a:solidFill>
                <a:srgbClr val="FFFF00"/>
              </a:solidFill>
            </a:endParaRPr>
          </a:p>
          <a:p>
            <a:pPr algn="ctr"/>
            <a:r>
              <a:rPr lang="en-CA" sz="2800" b="1" dirty="0">
                <a:solidFill>
                  <a:schemeClr val="accent2">
                    <a:lumMod val="75000"/>
                  </a:schemeClr>
                </a:solidFill>
              </a:rPr>
              <a:t>Alimentation</a:t>
            </a:r>
          </a:p>
          <a:p>
            <a:pPr algn="ctr"/>
            <a:r>
              <a:rPr lang="en-CA" sz="16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170340" y="4370644"/>
            <a:ext cx="1706166" cy="1158634"/>
          </a:xfrm>
          <a:prstGeom prst="rect">
            <a:avLst/>
          </a:prstGeom>
          <a:solidFill>
            <a:srgbClr val="27566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Modes de vie, (</a:t>
            </a:r>
            <a:r>
              <a:rPr lang="fr-FR" sz="1400" dirty="0">
                <a:solidFill>
                  <a:schemeClr val="bg1"/>
                </a:solidFill>
              </a:rPr>
              <a:t>histoire, culture, dynamiques sociales, préférences…)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66966" y="1664294"/>
            <a:ext cx="1706166" cy="1158634"/>
          </a:xfrm>
          <a:prstGeom prst="rect">
            <a:avLst/>
          </a:prstGeom>
          <a:solidFill>
            <a:srgbClr val="27566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Santé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(Prévention des maladies chroniques, vieillissement…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170340" y="2398594"/>
            <a:ext cx="1706166" cy="1196253"/>
          </a:xfrm>
          <a:prstGeom prst="rect">
            <a:avLst/>
          </a:prstGeom>
          <a:solidFill>
            <a:srgbClr val="27565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Sécurité alimentaire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(Croissance démographique, inégalités d’accès …)  </a:t>
            </a:r>
          </a:p>
        </p:txBody>
      </p:sp>
      <p:sp>
        <p:nvSpPr>
          <p:cNvPr id="7" name="Rectangle 6"/>
          <p:cNvSpPr/>
          <p:nvPr/>
        </p:nvSpPr>
        <p:spPr>
          <a:xfrm>
            <a:off x="7919724" y="4392546"/>
            <a:ext cx="1600498" cy="1114829"/>
          </a:xfrm>
          <a:prstGeom prst="rect">
            <a:avLst/>
          </a:prstGeom>
          <a:solidFill>
            <a:srgbClr val="27565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Economiques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(consommateurs, entreprises et filières, agriculteurs)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66890" y="2398594"/>
            <a:ext cx="1706166" cy="1196253"/>
          </a:xfrm>
          <a:prstGeom prst="rect">
            <a:avLst/>
          </a:prstGeom>
          <a:solidFill>
            <a:srgbClr val="27565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Politiques Publiques 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(Information, prévention, taxes, fraudes </a:t>
            </a:r>
            <a:r>
              <a:rPr lang="fr-FR" sz="16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2484117" y="4124422"/>
            <a:ext cx="24317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/>
          </a:p>
        </p:txBody>
      </p:sp>
      <p:sp>
        <p:nvSpPr>
          <p:cNvPr id="30" name="Titre 1"/>
          <p:cNvSpPr txBox="1">
            <a:spLocks/>
          </p:cNvSpPr>
          <p:nvPr/>
        </p:nvSpPr>
        <p:spPr>
          <a:xfrm>
            <a:off x="599133" y="633184"/>
            <a:ext cx="11221452" cy="888251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Blip>
                <a:blip r:embed="rId3"/>
              </a:buBlip>
              <a:defRPr sz="3000" b="1" kern="1200">
                <a:solidFill>
                  <a:srgbClr val="00A3A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800" dirty="0" err="1"/>
              <a:t>L’alimentation</a:t>
            </a:r>
            <a:r>
              <a:rPr lang="en-GB" sz="2800" dirty="0"/>
              <a:t> à la </a:t>
            </a:r>
            <a:r>
              <a:rPr lang="en-GB" sz="2800" dirty="0" err="1"/>
              <a:t>croisée</a:t>
            </a:r>
            <a:r>
              <a:rPr lang="en-GB" sz="2800" dirty="0"/>
              <a:t> de </a:t>
            </a:r>
            <a:r>
              <a:rPr lang="en-GB" sz="2800" dirty="0" err="1"/>
              <a:t>nombreux</a:t>
            </a:r>
            <a:r>
              <a:rPr lang="en-GB" sz="2800" dirty="0"/>
              <a:t> </a:t>
            </a:r>
            <a:r>
              <a:rPr lang="en-GB" sz="2800" dirty="0" err="1"/>
              <a:t>enjeux</a:t>
            </a:r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3691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714023" y="3456261"/>
            <a:ext cx="2517721" cy="1015663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CA" sz="1600" b="1" dirty="0">
              <a:solidFill>
                <a:srgbClr val="FFFF00"/>
              </a:solidFill>
            </a:endParaRPr>
          </a:p>
          <a:p>
            <a:pPr algn="ctr"/>
            <a:r>
              <a:rPr lang="en-CA" sz="2800" b="1" dirty="0">
                <a:solidFill>
                  <a:schemeClr val="accent2">
                    <a:lumMod val="75000"/>
                  </a:schemeClr>
                </a:solidFill>
              </a:rPr>
              <a:t>Alimentation</a:t>
            </a:r>
          </a:p>
          <a:p>
            <a:pPr algn="ctr"/>
            <a:r>
              <a:rPr lang="en-CA" sz="16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170340" y="4370644"/>
            <a:ext cx="1706166" cy="1158634"/>
          </a:xfrm>
          <a:prstGeom prst="rect">
            <a:avLst/>
          </a:prstGeom>
          <a:solidFill>
            <a:srgbClr val="27566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Modes de vie, (</a:t>
            </a:r>
            <a:r>
              <a:rPr lang="fr-FR" sz="1400" dirty="0">
                <a:solidFill>
                  <a:schemeClr val="bg1"/>
                </a:solidFill>
              </a:rPr>
              <a:t>histoire, culture, dynamiques sociales, préférences…)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868951" y="4370644"/>
            <a:ext cx="1706166" cy="1158634"/>
          </a:xfrm>
          <a:prstGeom prst="rect">
            <a:avLst/>
          </a:prstGeom>
          <a:solidFill>
            <a:srgbClr val="27566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Santé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(Prévention des maladies chroniques, vieillissement…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170340" y="2398594"/>
            <a:ext cx="1706166" cy="1196253"/>
          </a:xfrm>
          <a:prstGeom prst="rect">
            <a:avLst/>
          </a:prstGeom>
          <a:solidFill>
            <a:srgbClr val="27565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Sécurité alimentaire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(Croissance démographique, inégalités d’accès …)  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2484117" y="4124422"/>
            <a:ext cx="24317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/>
          </a:p>
        </p:txBody>
      </p:sp>
      <p:sp>
        <p:nvSpPr>
          <p:cNvPr id="30" name="Titre 1"/>
          <p:cNvSpPr txBox="1">
            <a:spLocks/>
          </p:cNvSpPr>
          <p:nvPr/>
        </p:nvSpPr>
        <p:spPr>
          <a:xfrm>
            <a:off x="599133" y="633184"/>
            <a:ext cx="11221452" cy="888251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Blip>
                <a:blip r:embed="rId3"/>
              </a:buBlip>
              <a:defRPr sz="3000" b="1" kern="1200">
                <a:solidFill>
                  <a:srgbClr val="00A3A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800" dirty="0" err="1"/>
              <a:t>L’alimentation</a:t>
            </a:r>
            <a:r>
              <a:rPr lang="en-GB" sz="2800" dirty="0"/>
              <a:t> à la </a:t>
            </a:r>
            <a:r>
              <a:rPr lang="en-GB" sz="2800" dirty="0" err="1"/>
              <a:t>croisée</a:t>
            </a:r>
            <a:r>
              <a:rPr lang="en-GB" sz="2800" dirty="0"/>
              <a:t> de </a:t>
            </a:r>
            <a:r>
              <a:rPr lang="en-GB" sz="2800" dirty="0" err="1"/>
              <a:t>nombreux</a:t>
            </a:r>
            <a:r>
              <a:rPr lang="en-GB" sz="2800" dirty="0"/>
              <a:t> </a:t>
            </a:r>
            <a:r>
              <a:rPr lang="en-GB" sz="2800" dirty="0" err="1"/>
              <a:t>enjeux</a:t>
            </a:r>
            <a:r>
              <a:rPr lang="en-GB" sz="2800" dirty="0"/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66967" y="5247959"/>
            <a:ext cx="1706166" cy="1125947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Environnement 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(Changement climatique , ressources…)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72635" y="1687771"/>
            <a:ext cx="1600498" cy="1114829"/>
          </a:xfrm>
          <a:prstGeom prst="rect">
            <a:avLst/>
          </a:prstGeom>
          <a:solidFill>
            <a:srgbClr val="27565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Economiques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(consommateurs, entreprises et filières, agriculteurs)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68951" y="2398594"/>
            <a:ext cx="1706166" cy="1196253"/>
          </a:xfrm>
          <a:prstGeom prst="rect">
            <a:avLst/>
          </a:prstGeom>
          <a:solidFill>
            <a:srgbClr val="27565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Politiques Publiques 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(Information, prévention, taxes, fraudes </a:t>
            </a:r>
            <a:r>
              <a:rPr lang="fr-FR" sz="1600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04378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777" y="482098"/>
            <a:ext cx="11221452" cy="888251"/>
          </a:xfrm>
        </p:spPr>
        <p:txBody>
          <a:bodyPr>
            <a:noAutofit/>
          </a:bodyPr>
          <a:lstStyle/>
          <a:p>
            <a:r>
              <a:rPr lang="fr-FR" sz="2800" dirty="0">
                <a:latin typeface="+mn-lt"/>
              </a:rPr>
              <a:t>Un régime alimentaire durable  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62480" y="1591437"/>
            <a:ext cx="6335605" cy="439945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275662"/>
                </a:solidFill>
              </a:rPr>
              <a:t>Nutritionnellement adéquate , sur et sain </a:t>
            </a:r>
            <a:endParaRPr lang="fr-FR" sz="1800" dirty="0">
              <a:solidFill>
                <a:srgbClr val="00A3A6"/>
              </a:solidFill>
            </a:endParaRP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275662"/>
                </a:solidFill>
              </a:rPr>
              <a:t>Culturellement acceptable 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275662"/>
                </a:solidFill>
              </a:rPr>
              <a:t>Abordable économiquement 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275662"/>
                </a:solidFill>
              </a:rPr>
              <a:t>Respectueux des </a:t>
            </a:r>
            <a:r>
              <a:rPr lang="fr-FR" sz="2000" b="1" dirty="0" err="1">
                <a:solidFill>
                  <a:srgbClr val="275662"/>
                </a:solidFill>
              </a:rPr>
              <a:t>éco-systèmes</a:t>
            </a:r>
            <a:r>
              <a:rPr lang="fr-FR" sz="2000" b="1" dirty="0">
                <a:solidFill>
                  <a:srgbClr val="275662"/>
                </a:solidFill>
              </a:rPr>
              <a:t> </a:t>
            </a:r>
          </a:p>
          <a:p>
            <a:pPr marL="719138" indent="-271463">
              <a:spcBef>
                <a:spcPts val="500"/>
              </a:spcBef>
              <a:buFont typeface="Wingdings" panose="05000000000000000000" pitchFamily="2" charset="2"/>
              <a:buChar char="ü"/>
            </a:pPr>
            <a:endParaRPr lang="fr-FR" sz="2000" b="1" dirty="0">
              <a:solidFill>
                <a:srgbClr val="275662"/>
              </a:solidFill>
            </a:endParaRPr>
          </a:p>
          <a:p>
            <a:pPr marL="447675">
              <a:spcBef>
                <a:spcPts val="500"/>
              </a:spcBef>
            </a:pPr>
            <a:r>
              <a:rPr lang="fr-FR" sz="2000" b="1" dirty="0">
                <a:solidFill>
                  <a:srgbClr val="275662"/>
                </a:solidFill>
              </a:rPr>
              <a:t>	</a:t>
            </a:r>
            <a:r>
              <a:rPr lang="fr-FR" sz="2000" b="1" dirty="0" err="1">
                <a:solidFill>
                  <a:srgbClr val="275662"/>
                </a:solidFill>
              </a:rPr>
              <a:t>Ré-équilibrer</a:t>
            </a:r>
            <a:r>
              <a:rPr lang="fr-FR" sz="2000" b="1" dirty="0">
                <a:solidFill>
                  <a:srgbClr val="275662"/>
                </a:solidFill>
              </a:rPr>
              <a:t> nos assiettes : </a:t>
            </a:r>
          </a:p>
          <a:p>
            <a:pPr marL="1176338" lvl="1" indent="-271463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275662"/>
                </a:solidFill>
              </a:rPr>
              <a:t>Pas plus de calorie </a:t>
            </a:r>
          </a:p>
          <a:p>
            <a:pPr marL="1176338" lvl="1" indent="-271463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275662"/>
                </a:solidFill>
              </a:rPr>
              <a:t>Moins de boissons sucrées et alcoolisées </a:t>
            </a:r>
          </a:p>
          <a:p>
            <a:pPr marL="1176338" lvl="1" indent="-271463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275662"/>
                </a:solidFill>
              </a:rPr>
              <a:t>Moins de viande </a:t>
            </a:r>
          </a:p>
          <a:p>
            <a:pPr marL="1176338" lvl="1" indent="-271463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275662"/>
                </a:solidFill>
              </a:rPr>
              <a:t>Plus de diversité </a:t>
            </a:r>
          </a:p>
          <a:p>
            <a:endParaRPr lang="fr-FR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1746607" y="3883632"/>
            <a:ext cx="421240" cy="2260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457" y="143839"/>
            <a:ext cx="4537772" cy="648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84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2376601" y="1745882"/>
            <a:ext cx="6880401" cy="3409787"/>
            <a:chOff x="2623699" y="948091"/>
            <a:chExt cx="6825745" cy="3343779"/>
          </a:xfrm>
        </p:grpSpPr>
        <p:sp>
          <p:nvSpPr>
            <p:cNvPr id="8" name="ZoneTexte 7"/>
            <p:cNvSpPr txBox="1"/>
            <p:nvPr/>
          </p:nvSpPr>
          <p:spPr>
            <a:xfrm>
              <a:off x="4771417" y="3718415"/>
              <a:ext cx="2509735" cy="573455"/>
            </a:xfrm>
            <a:prstGeom prst="rect">
              <a:avLst/>
            </a:prstGeom>
            <a:solidFill>
              <a:srgbClr val="0070C0"/>
            </a:solidFill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FFFF00"/>
                  </a:solidFill>
                </a:rPr>
                <a:t>Quels aliments, quels menus promouvoir ? 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3288694" y="2395161"/>
              <a:ext cx="1692613" cy="710119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bg1"/>
                  </a:solidFill>
                </a:rPr>
                <a:t>Comportement des consommateurs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42054" y="2393627"/>
              <a:ext cx="1692613" cy="710119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bg1"/>
                  </a:solidFill>
                </a:rPr>
                <a:t>Caractéristiques des aliments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661491" y="954198"/>
              <a:ext cx="1342417" cy="797668"/>
            </a:xfrm>
            <a:prstGeom prst="rect">
              <a:avLst/>
            </a:prstGeom>
            <a:solidFill>
              <a:srgbClr val="275658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bg1"/>
                  </a:solidFill>
                </a:rPr>
                <a:t>Déterminants des choix alimentaires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350212" y="957819"/>
              <a:ext cx="1352145" cy="797668"/>
            </a:xfrm>
            <a:prstGeom prst="rect">
              <a:avLst/>
            </a:prstGeom>
            <a:solidFill>
              <a:srgbClr val="275658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Politiques publiques </a:t>
              </a: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>
              <a:off x="3857389" y="3105280"/>
              <a:ext cx="1954513" cy="5796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8048661" y="948091"/>
              <a:ext cx="1400783" cy="832240"/>
            </a:xfrm>
            <a:prstGeom prst="rect">
              <a:avLst/>
            </a:prstGeom>
            <a:solidFill>
              <a:srgbClr val="275658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bg1"/>
                  </a:solidFill>
                </a:rPr>
                <a:t>Innovations et organisation des filières </a:t>
              </a:r>
            </a:p>
          </p:txBody>
        </p:sp>
        <p:cxnSp>
          <p:nvCxnSpPr>
            <p:cNvPr id="26" name="Connecteur droit avec flèche 25"/>
            <p:cNvCxnSpPr>
              <a:stCxn id="7" idx="2"/>
              <a:endCxn id="2" idx="0"/>
            </p:cNvCxnSpPr>
            <p:nvPr/>
          </p:nvCxnSpPr>
          <p:spPr>
            <a:xfrm flipH="1">
              <a:off x="4135001" y="1755487"/>
              <a:ext cx="1891284" cy="6396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>
              <a:stCxn id="7" idx="2"/>
              <a:endCxn id="18" idx="0"/>
            </p:cNvCxnSpPr>
            <p:nvPr/>
          </p:nvCxnSpPr>
          <p:spPr>
            <a:xfrm>
              <a:off x="6026284" y="1755487"/>
              <a:ext cx="1762075" cy="6381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>
              <a:stCxn id="18" idx="2"/>
              <a:endCxn id="8" idx="0"/>
            </p:cNvCxnSpPr>
            <p:nvPr/>
          </p:nvCxnSpPr>
          <p:spPr>
            <a:xfrm flipH="1">
              <a:off x="6026284" y="3165286"/>
              <a:ext cx="1762075" cy="5531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>
              <a:stCxn id="6" idx="2"/>
              <a:endCxn id="2" idx="0"/>
            </p:cNvCxnSpPr>
            <p:nvPr/>
          </p:nvCxnSpPr>
          <p:spPr>
            <a:xfrm>
              <a:off x="3332700" y="1725493"/>
              <a:ext cx="802301" cy="6696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>
              <a:stCxn id="19" idx="2"/>
              <a:endCxn id="18" idx="0"/>
            </p:cNvCxnSpPr>
            <p:nvPr/>
          </p:nvCxnSpPr>
          <p:spPr>
            <a:xfrm flipH="1">
              <a:off x="7788360" y="1780331"/>
              <a:ext cx="960692" cy="6132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/>
            <p:cNvSpPr txBox="1"/>
            <p:nvPr/>
          </p:nvSpPr>
          <p:spPr>
            <a:xfrm>
              <a:off x="2623699" y="3643626"/>
              <a:ext cx="2412461" cy="48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CA" sz="14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fr-FR" sz="1200" dirty="0"/>
            </a:p>
          </p:txBody>
        </p:sp>
      </p:grpSp>
      <p:sp>
        <p:nvSpPr>
          <p:cNvPr id="30" name="Titre 1"/>
          <p:cNvSpPr txBox="1">
            <a:spLocks/>
          </p:cNvSpPr>
          <p:nvPr/>
        </p:nvSpPr>
        <p:spPr>
          <a:xfrm>
            <a:off x="475129" y="138591"/>
            <a:ext cx="11592603" cy="888251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Blip>
                <a:blip r:embed="rId3"/>
              </a:buBlip>
              <a:defRPr sz="3000" b="1" kern="1200">
                <a:solidFill>
                  <a:srgbClr val="00A3A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800" dirty="0"/>
              <a:t>Faire </a:t>
            </a:r>
            <a:r>
              <a:rPr lang="en-GB" sz="2800" dirty="0" err="1"/>
              <a:t>évoluer</a:t>
            </a:r>
            <a:r>
              <a:rPr lang="en-GB" sz="2800" dirty="0"/>
              <a:t> les </a:t>
            </a:r>
            <a:r>
              <a:rPr lang="en-GB" sz="2800" dirty="0" err="1"/>
              <a:t>régimes</a:t>
            </a:r>
            <a:r>
              <a:rPr lang="en-GB" sz="2800" dirty="0"/>
              <a:t> </a:t>
            </a:r>
            <a:r>
              <a:rPr lang="en-GB" sz="2800" dirty="0" err="1"/>
              <a:t>alimentaires</a:t>
            </a:r>
            <a:r>
              <a:rPr lang="en-GB" sz="2800" dirty="0"/>
              <a:t> : </a:t>
            </a:r>
            <a:r>
              <a:rPr lang="en-GB" sz="2800" dirty="0" err="1"/>
              <a:t>quelles</a:t>
            </a:r>
            <a:r>
              <a:rPr lang="en-GB" sz="2800" dirty="0"/>
              <a:t> questions pour la </a:t>
            </a:r>
            <a:r>
              <a:rPr lang="en-GB" sz="2800" dirty="0" err="1"/>
              <a:t>recherche</a:t>
            </a:r>
            <a:r>
              <a:rPr lang="en-GB" sz="2800" dirty="0"/>
              <a:t> ?</a:t>
            </a:r>
          </a:p>
        </p:txBody>
      </p:sp>
      <p:sp>
        <p:nvSpPr>
          <p:cNvPr id="9" name="Rectangle 8"/>
          <p:cNvSpPr/>
          <p:nvPr/>
        </p:nvSpPr>
        <p:spPr>
          <a:xfrm>
            <a:off x="330174" y="3342981"/>
            <a:ext cx="2307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Comment faire changer la </a:t>
            </a:r>
            <a:r>
              <a:rPr lang="en-GB" sz="1600" b="1" dirty="0" err="1"/>
              <a:t>demande</a:t>
            </a:r>
            <a:r>
              <a:rPr lang="en-GB" sz="1600" b="1" dirty="0"/>
              <a:t>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54176" y="3408701"/>
            <a:ext cx="32135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Comment faire changer </a:t>
            </a:r>
            <a:r>
              <a:rPr lang="en-GB" sz="1600" b="1" dirty="0" err="1"/>
              <a:t>l’offre</a:t>
            </a:r>
            <a:r>
              <a:rPr lang="en-GB" sz="1600" b="1" dirty="0"/>
              <a:t> 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4330" y="934509"/>
            <a:ext cx="8521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err="1"/>
              <a:t>Quelles</a:t>
            </a:r>
            <a:r>
              <a:rPr lang="en-GB" sz="1600" b="1" dirty="0"/>
              <a:t> </a:t>
            </a:r>
            <a:r>
              <a:rPr lang="en-GB" sz="1600" b="1" dirty="0" err="1"/>
              <a:t>politiques</a:t>
            </a:r>
            <a:r>
              <a:rPr lang="en-GB" sz="1600" b="1" dirty="0"/>
              <a:t> </a:t>
            </a:r>
            <a:r>
              <a:rPr lang="en-GB" sz="1600" b="1" dirty="0" err="1"/>
              <a:t>publiques</a:t>
            </a:r>
            <a:r>
              <a:rPr lang="en-GB" sz="1600" b="1" dirty="0"/>
              <a:t> pour </a:t>
            </a:r>
            <a:r>
              <a:rPr lang="en-GB" sz="1600" b="1" dirty="0" err="1"/>
              <a:t>accélérer</a:t>
            </a:r>
            <a:r>
              <a:rPr lang="en-GB" sz="1600" b="1" dirty="0"/>
              <a:t> les </a:t>
            </a:r>
            <a:r>
              <a:rPr lang="en-GB" sz="1600" b="1" dirty="0" err="1"/>
              <a:t>changements</a:t>
            </a:r>
            <a:r>
              <a:rPr lang="en-GB" sz="1600" b="1" dirty="0"/>
              <a:t> du </a:t>
            </a:r>
            <a:r>
              <a:rPr lang="en-GB" sz="1600" b="1" dirty="0" err="1"/>
              <a:t>coté</a:t>
            </a:r>
            <a:r>
              <a:rPr lang="en-GB" sz="1600" b="1" dirty="0"/>
              <a:t> de </a:t>
            </a:r>
            <a:r>
              <a:rPr lang="en-GB" sz="1600" b="1" dirty="0" err="1"/>
              <a:t>l’offre</a:t>
            </a:r>
            <a:r>
              <a:rPr lang="en-GB" sz="1600" b="1" dirty="0"/>
              <a:t> et de la </a:t>
            </a:r>
            <a:r>
              <a:rPr lang="en-GB" sz="1600" b="1" dirty="0" err="1"/>
              <a:t>demande</a:t>
            </a:r>
            <a:r>
              <a:rPr lang="en-GB" sz="1600" b="1" dirty="0"/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747109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2376601" y="1725217"/>
            <a:ext cx="6880401" cy="4461665"/>
            <a:chOff x="2623699" y="927825"/>
            <a:chExt cx="6825745" cy="4375293"/>
          </a:xfrm>
        </p:grpSpPr>
        <p:sp>
          <p:nvSpPr>
            <p:cNvPr id="3" name="ZoneTexte 2"/>
            <p:cNvSpPr txBox="1"/>
            <p:nvPr/>
          </p:nvSpPr>
          <p:spPr>
            <a:xfrm>
              <a:off x="7177063" y="4844999"/>
              <a:ext cx="1741251" cy="43088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200" dirty="0"/>
                <a:t>Santé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3288694" y="4845000"/>
              <a:ext cx="1925498" cy="42254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sz="2200" dirty="0"/>
                <a:t>Environnement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771417" y="3718415"/>
              <a:ext cx="2509735" cy="573455"/>
            </a:xfrm>
            <a:prstGeom prst="rect">
              <a:avLst/>
            </a:prstGeom>
            <a:solidFill>
              <a:srgbClr val="0070C0"/>
            </a:solidFill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FFFF00"/>
                  </a:solidFill>
                </a:rPr>
                <a:t>Quels aliments, quels menus promouvoir ? 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3288694" y="2421535"/>
              <a:ext cx="1692613" cy="710119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bg1"/>
                  </a:solidFill>
                </a:rPr>
                <a:t>Comportement des consommateurs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42054" y="2455167"/>
              <a:ext cx="1692613" cy="710119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bg1"/>
                  </a:solidFill>
                </a:rPr>
                <a:t>Caractéristiques des aliments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661491" y="927825"/>
              <a:ext cx="1342417" cy="797668"/>
            </a:xfrm>
            <a:prstGeom prst="rect">
              <a:avLst/>
            </a:prstGeom>
            <a:solidFill>
              <a:srgbClr val="275658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bg1"/>
                  </a:solidFill>
                </a:rPr>
                <a:t>Déterminants des choix alimentaires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350212" y="957819"/>
              <a:ext cx="1352145" cy="797668"/>
            </a:xfrm>
            <a:prstGeom prst="rect">
              <a:avLst/>
            </a:prstGeom>
            <a:solidFill>
              <a:srgbClr val="275658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Politiques publiques </a:t>
              </a: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>
              <a:off x="3857389" y="3105280"/>
              <a:ext cx="1954513" cy="5796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8048661" y="948091"/>
              <a:ext cx="1400783" cy="832240"/>
            </a:xfrm>
            <a:prstGeom prst="rect">
              <a:avLst/>
            </a:prstGeom>
            <a:solidFill>
              <a:srgbClr val="275658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bg1"/>
                  </a:solidFill>
                </a:rPr>
                <a:t>Innovations et organisation des filières </a:t>
              </a:r>
            </a:p>
          </p:txBody>
        </p:sp>
        <p:cxnSp>
          <p:nvCxnSpPr>
            <p:cNvPr id="26" name="Connecteur droit avec flèche 25"/>
            <p:cNvCxnSpPr>
              <a:stCxn id="7" idx="2"/>
              <a:endCxn id="2" idx="0"/>
            </p:cNvCxnSpPr>
            <p:nvPr/>
          </p:nvCxnSpPr>
          <p:spPr>
            <a:xfrm flipH="1">
              <a:off x="4135001" y="1755487"/>
              <a:ext cx="1891284" cy="6660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>
              <a:stCxn id="7" idx="2"/>
              <a:endCxn id="18" idx="0"/>
            </p:cNvCxnSpPr>
            <p:nvPr/>
          </p:nvCxnSpPr>
          <p:spPr>
            <a:xfrm>
              <a:off x="6026284" y="1755487"/>
              <a:ext cx="1762075" cy="6996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>
              <a:stCxn id="18" idx="2"/>
              <a:endCxn id="8" idx="0"/>
            </p:cNvCxnSpPr>
            <p:nvPr/>
          </p:nvCxnSpPr>
          <p:spPr>
            <a:xfrm flipH="1">
              <a:off x="6026284" y="3165286"/>
              <a:ext cx="1762075" cy="5531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>
              <a:stCxn id="6" idx="2"/>
              <a:endCxn id="2" idx="0"/>
            </p:cNvCxnSpPr>
            <p:nvPr/>
          </p:nvCxnSpPr>
          <p:spPr>
            <a:xfrm>
              <a:off x="3332700" y="1725493"/>
              <a:ext cx="802301" cy="6960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>
              <a:stCxn id="19" idx="2"/>
              <a:endCxn id="18" idx="0"/>
            </p:cNvCxnSpPr>
            <p:nvPr/>
          </p:nvCxnSpPr>
          <p:spPr>
            <a:xfrm flipH="1">
              <a:off x="7788360" y="1780331"/>
              <a:ext cx="960692" cy="6748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/>
            <p:cNvCxnSpPr>
              <a:stCxn id="8" idx="2"/>
              <a:endCxn id="5" idx="0"/>
            </p:cNvCxnSpPr>
            <p:nvPr/>
          </p:nvCxnSpPr>
          <p:spPr>
            <a:xfrm flipH="1">
              <a:off x="4251443" y="4291870"/>
              <a:ext cx="1774841" cy="5531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>
              <a:stCxn id="8" idx="2"/>
              <a:endCxn id="3" idx="0"/>
            </p:cNvCxnSpPr>
            <p:nvPr/>
          </p:nvCxnSpPr>
          <p:spPr>
            <a:xfrm>
              <a:off x="6026284" y="4291870"/>
              <a:ext cx="2021404" cy="5531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Double flèche horizontale 42"/>
            <p:cNvSpPr/>
            <p:nvPr/>
          </p:nvSpPr>
          <p:spPr>
            <a:xfrm>
              <a:off x="5572974" y="2529276"/>
              <a:ext cx="963038" cy="430887"/>
            </a:xfrm>
            <a:prstGeom prst="left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2623699" y="3643626"/>
              <a:ext cx="2412461" cy="48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CA" sz="14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fr-FR" sz="1200" dirty="0"/>
            </a:p>
          </p:txBody>
        </p:sp>
        <p:sp>
          <p:nvSpPr>
            <p:cNvPr id="47" name="Double flèche horizontale 46"/>
            <p:cNvSpPr/>
            <p:nvPr/>
          </p:nvSpPr>
          <p:spPr>
            <a:xfrm>
              <a:off x="5607994" y="4872231"/>
              <a:ext cx="963038" cy="430887"/>
            </a:xfrm>
            <a:prstGeom prst="left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0" name="Titre 1"/>
          <p:cNvSpPr txBox="1">
            <a:spLocks/>
          </p:cNvSpPr>
          <p:nvPr/>
        </p:nvSpPr>
        <p:spPr>
          <a:xfrm>
            <a:off x="475129" y="138591"/>
            <a:ext cx="11592603" cy="888251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Blip>
                <a:blip r:embed="rId3"/>
              </a:buBlip>
              <a:defRPr sz="3000" b="1" kern="1200">
                <a:solidFill>
                  <a:srgbClr val="00A3A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800" dirty="0"/>
              <a:t>Faire </a:t>
            </a:r>
            <a:r>
              <a:rPr lang="en-GB" sz="2800" dirty="0" err="1"/>
              <a:t>évoluer</a:t>
            </a:r>
            <a:r>
              <a:rPr lang="en-GB" sz="2800" dirty="0"/>
              <a:t> les </a:t>
            </a:r>
            <a:r>
              <a:rPr lang="en-GB" sz="2800" dirty="0" err="1"/>
              <a:t>régimes</a:t>
            </a:r>
            <a:r>
              <a:rPr lang="en-GB" sz="2800" dirty="0"/>
              <a:t> </a:t>
            </a:r>
            <a:r>
              <a:rPr lang="en-GB" sz="2800" dirty="0" err="1"/>
              <a:t>alimentaires</a:t>
            </a:r>
            <a:r>
              <a:rPr lang="en-GB" sz="2800" dirty="0"/>
              <a:t> : </a:t>
            </a:r>
            <a:r>
              <a:rPr lang="en-GB" sz="2800" dirty="0" err="1"/>
              <a:t>quelles</a:t>
            </a:r>
            <a:r>
              <a:rPr lang="en-GB" sz="2800" dirty="0"/>
              <a:t> questions pour la </a:t>
            </a:r>
            <a:r>
              <a:rPr lang="en-GB" sz="2800" dirty="0" err="1"/>
              <a:t>recherche</a:t>
            </a:r>
            <a:r>
              <a:rPr lang="en-GB" sz="2800" dirty="0"/>
              <a:t> 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76601" y="783696"/>
            <a:ext cx="7584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err="1"/>
              <a:t>Quels</a:t>
            </a:r>
            <a:r>
              <a:rPr lang="en-GB" sz="1600" b="1" dirty="0"/>
              <a:t> co-</a:t>
            </a:r>
            <a:r>
              <a:rPr lang="en-GB" sz="1600" b="1" dirty="0" err="1"/>
              <a:t>bénéfices</a:t>
            </a:r>
            <a:r>
              <a:rPr lang="en-GB" sz="1600" b="1" dirty="0"/>
              <a:t> , </a:t>
            </a:r>
            <a:r>
              <a:rPr lang="en-GB" sz="1600" b="1" dirty="0" err="1"/>
              <a:t>compromis</a:t>
            </a:r>
            <a:r>
              <a:rPr lang="en-GB" sz="1600" b="1" dirty="0"/>
              <a:t> pour les </a:t>
            </a:r>
            <a:r>
              <a:rPr lang="en-GB" sz="1600" b="1" dirty="0" err="1"/>
              <a:t>politiques</a:t>
            </a:r>
            <a:r>
              <a:rPr lang="en-GB" sz="1600" b="1" dirty="0"/>
              <a:t> </a:t>
            </a:r>
            <a:r>
              <a:rPr lang="en-GB" sz="1600" b="1" dirty="0" err="1"/>
              <a:t>publiques</a:t>
            </a:r>
            <a:r>
              <a:rPr lang="en-GB" sz="1600" b="1" dirty="0"/>
              <a:t> </a:t>
            </a:r>
            <a:r>
              <a:rPr lang="en-GB" sz="1600" b="1" dirty="0" err="1"/>
              <a:t>en</a:t>
            </a:r>
            <a:r>
              <a:rPr lang="en-GB" sz="1600" b="1" dirty="0"/>
              <a:t> </a:t>
            </a:r>
            <a:r>
              <a:rPr lang="en-GB" sz="1600" b="1" dirty="0" err="1"/>
              <a:t>matière</a:t>
            </a:r>
            <a:r>
              <a:rPr lang="en-GB" sz="1600" b="1" dirty="0"/>
              <a:t> </a:t>
            </a:r>
            <a:r>
              <a:rPr lang="en-GB" sz="1600" b="1" dirty="0" err="1"/>
              <a:t>d’alimentation</a:t>
            </a:r>
            <a:r>
              <a:rPr lang="en-GB" sz="1600" b="1" dirty="0"/>
              <a:t> </a:t>
            </a:r>
          </a:p>
          <a:p>
            <a:r>
              <a:rPr lang="en-GB" sz="1600" b="1" dirty="0"/>
              <a:t>vis a vis de </a:t>
            </a:r>
            <a:r>
              <a:rPr lang="en-GB" sz="1600" b="1" dirty="0" err="1"/>
              <a:t>l’environnement</a:t>
            </a:r>
            <a:r>
              <a:rPr lang="en-GB" sz="1600" b="1" dirty="0"/>
              <a:t> et de la santé ? </a:t>
            </a:r>
          </a:p>
        </p:txBody>
      </p:sp>
    </p:spTree>
    <p:extLst>
      <p:ext uri="{BB962C8B-B14F-4D97-AF65-F5344CB8AC3E}">
        <p14:creationId xmlns:p14="http://schemas.microsoft.com/office/powerpoint/2010/main" val="1090610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1972" y="354237"/>
            <a:ext cx="11221452" cy="8882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800" dirty="0">
                <a:latin typeface="+mn-lt"/>
              </a:rPr>
              <a:t>Construction des </a:t>
            </a:r>
            <a:r>
              <a:rPr lang="en-GB" sz="2800" dirty="0" err="1">
                <a:latin typeface="+mn-lt"/>
              </a:rPr>
              <a:t>qualités</a:t>
            </a:r>
            <a:r>
              <a:rPr lang="en-GB" sz="2800" dirty="0">
                <a:latin typeface="+mn-lt"/>
              </a:rPr>
              <a:t> : Des leviers </a:t>
            </a:r>
            <a:r>
              <a:rPr lang="en-GB" sz="2800" dirty="0" err="1">
                <a:latin typeface="+mn-lt"/>
              </a:rPr>
              <a:t>d’actions</a:t>
            </a:r>
            <a:r>
              <a:rPr lang="en-GB" sz="2800" dirty="0">
                <a:latin typeface="+mn-lt"/>
              </a:rPr>
              <a:t> tout le long de la </a:t>
            </a:r>
            <a:r>
              <a:rPr lang="en-GB" sz="2800" dirty="0" err="1">
                <a:latin typeface="+mn-lt"/>
              </a:rPr>
              <a:t>chaine</a:t>
            </a:r>
            <a:endParaRPr lang="en-GB" sz="2800" dirty="0">
              <a:latin typeface="+mn-lt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4132" y="1242488"/>
            <a:ext cx="6756085" cy="3338688"/>
          </a:xfrm>
        </p:spPr>
        <p:txBody>
          <a:bodyPr>
            <a:noAutofit/>
          </a:bodyPr>
          <a:lstStyle/>
          <a:p>
            <a:r>
              <a:rPr lang="en-CA" sz="2800" b="1" dirty="0" err="1">
                <a:solidFill>
                  <a:srgbClr val="00A3A6"/>
                </a:solidFill>
                <a:latin typeface="+mj-lt"/>
                <a:ea typeface="+mj-ea"/>
                <a:cs typeface="+mj-cs"/>
              </a:rPr>
              <a:t>Manière</a:t>
            </a:r>
            <a:r>
              <a:rPr lang="en-CA" sz="2800" b="1" dirty="0">
                <a:solidFill>
                  <a:srgbClr val="00A3A6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CA" sz="2800" b="1" dirty="0" err="1">
                <a:solidFill>
                  <a:srgbClr val="00A3A6"/>
                </a:solidFill>
                <a:latin typeface="+mj-lt"/>
                <a:ea typeface="+mj-ea"/>
                <a:cs typeface="+mj-cs"/>
              </a:rPr>
              <a:t>produire</a:t>
            </a:r>
            <a:r>
              <a:rPr lang="en-CA" sz="2800" b="1" dirty="0">
                <a:solidFill>
                  <a:srgbClr val="00A3A6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r>
              <a:rPr lang="fr-FR" b="1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Diminution des antibiotiques en élevage</a:t>
            </a:r>
          </a:p>
          <a:p>
            <a:r>
              <a:rPr lang="fr-FR" b="1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Baisse des contaminants chimiques </a:t>
            </a:r>
          </a:p>
          <a:p>
            <a:r>
              <a:rPr lang="fr-FR" b="1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Augmentation des micronutriments</a:t>
            </a:r>
          </a:p>
          <a:p>
            <a:r>
              <a:rPr lang="fr-FR" b="1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Diversité des productions </a:t>
            </a:r>
          </a:p>
          <a:p>
            <a:r>
              <a:rPr lang="fr-FR" b="1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</a:t>
            </a:r>
            <a:endParaRPr lang="fr-FR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2511646" y="3635697"/>
            <a:ext cx="6756085" cy="3338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b="1" dirty="0" err="1">
                <a:solidFill>
                  <a:srgbClr val="00A3A6"/>
                </a:solidFill>
                <a:latin typeface="+mj-lt"/>
                <a:ea typeface="+mj-ea"/>
                <a:cs typeface="+mj-cs"/>
              </a:rPr>
              <a:t>Manière</a:t>
            </a:r>
            <a:r>
              <a:rPr lang="en-CA" sz="2800" b="1" dirty="0">
                <a:solidFill>
                  <a:srgbClr val="00A3A6"/>
                </a:solidFill>
                <a:latin typeface="+mj-lt"/>
                <a:ea typeface="+mj-ea"/>
                <a:cs typeface="+mj-cs"/>
              </a:rPr>
              <a:t> de transformer </a:t>
            </a:r>
          </a:p>
          <a:p>
            <a:r>
              <a:rPr lang="fr-FR" b="1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Diminution des additifs</a:t>
            </a:r>
          </a:p>
          <a:p>
            <a:r>
              <a:rPr lang="fr-FR" b="1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Baisse de l’intensité des transformations : diminution  des néoformés , respect des structures d’origine</a:t>
            </a:r>
          </a:p>
          <a:p>
            <a:r>
              <a:rPr lang="fr-FR" b="1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Développement de la fermentation des végétaux</a:t>
            </a:r>
          </a:p>
          <a:p>
            <a:r>
              <a:rPr lang="fr-FR" b="1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Détection et traçabilité des contaminants chimique et microbiologiques </a:t>
            </a:r>
          </a:p>
          <a:p>
            <a:r>
              <a:rPr lang="fr-FR" b="1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 </a:t>
            </a:r>
          </a:p>
        </p:txBody>
      </p:sp>
      <p:sp>
        <p:nvSpPr>
          <p:cNvPr id="10" name="Espace réservé du texte 2"/>
          <p:cNvSpPr txBox="1">
            <a:spLocks/>
          </p:cNvSpPr>
          <p:nvPr/>
        </p:nvSpPr>
        <p:spPr>
          <a:xfrm>
            <a:off x="7543557" y="1790457"/>
            <a:ext cx="4309867" cy="1135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b="1" dirty="0" err="1">
                <a:solidFill>
                  <a:srgbClr val="00A3A6"/>
                </a:solidFill>
                <a:latin typeface="+mj-lt"/>
                <a:ea typeface="+mj-ea"/>
                <a:cs typeface="+mj-cs"/>
              </a:rPr>
              <a:t>Manière</a:t>
            </a:r>
            <a:r>
              <a:rPr lang="en-CA" sz="2800" b="1" dirty="0">
                <a:solidFill>
                  <a:srgbClr val="00A3A6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CA" sz="2800" b="1" dirty="0" err="1">
                <a:solidFill>
                  <a:srgbClr val="00A3A6"/>
                </a:solidFill>
                <a:latin typeface="+mj-lt"/>
                <a:ea typeface="+mj-ea"/>
                <a:cs typeface="+mj-cs"/>
              </a:rPr>
              <a:t>consommer</a:t>
            </a:r>
            <a:r>
              <a:rPr lang="en-CA" sz="2800" b="1" dirty="0">
                <a:solidFill>
                  <a:srgbClr val="00A3A6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r>
              <a:rPr lang="fr-FR" b="1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Favoriser les bons arbitrages</a:t>
            </a:r>
          </a:p>
          <a:p>
            <a:r>
              <a:rPr lang="fr-FR" b="1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Maintenir la qualité des produits à domicile</a:t>
            </a:r>
          </a:p>
          <a:p>
            <a:endParaRPr lang="fr-FR" b="1" i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Flèche courbée vers la droite 4"/>
          <p:cNvSpPr/>
          <p:nvPr/>
        </p:nvSpPr>
        <p:spPr>
          <a:xfrm>
            <a:off x="350081" y="3209341"/>
            <a:ext cx="563782" cy="1181484"/>
          </a:xfrm>
          <a:prstGeom prst="curvedRightArrow">
            <a:avLst/>
          </a:prstGeom>
          <a:solidFill>
            <a:srgbClr val="2756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Flèche courbée vers le haut 10"/>
          <p:cNvSpPr/>
          <p:nvPr/>
        </p:nvSpPr>
        <p:spPr>
          <a:xfrm rot="19624315">
            <a:off x="7080737" y="3915196"/>
            <a:ext cx="1594339" cy="607794"/>
          </a:xfrm>
          <a:prstGeom prst="curvedUpArrow">
            <a:avLst/>
          </a:prstGeom>
          <a:solidFill>
            <a:srgbClr val="2756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28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777" y="482098"/>
            <a:ext cx="11221452" cy="888251"/>
          </a:xfrm>
        </p:spPr>
        <p:txBody>
          <a:bodyPr>
            <a:noAutofit/>
          </a:bodyPr>
          <a:lstStyle/>
          <a:p>
            <a:r>
              <a:rPr lang="fr-FR" sz="2800" dirty="0">
                <a:latin typeface="+mn-lt"/>
              </a:rPr>
              <a:t>Comprendre les déterminants des comportements pour aller vers des régimes alimentaires plus durables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1644" y="1516808"/>
            <a:ext cx="10474035" cy="439945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275662"/>
                </a:solidFill>
              </a:rPr>
              <a:t>Identifier les déterminants </a:t>
            </a:r>
            <a:r>
              <a:rPr lang="fr-FR" sz="2000" dirty="0">
                <a:solidFill>
                  <a:srgbClr val="00A3A6"/>
                </a:solidFill>
              </a:rPr>
              <a:t>des comportements alimentaires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rgbClr val="00A3A6"/>
                </a:solidFill>
              </a:rPr>
              <a:t>Liés à l’individu dans son environnement (âge, sexe, niveau d’éducation, revenus, phase de la vie…)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rgbClr val="00A3A6"/>
                </a:solidFill>
              </a:rPr>
              <a:t>Liés à l’aliment (qualité sensorielle, nutritionnelle, affichage )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275662"/>
                </a:solidFill>
              </a:rPr>
              <a:t>Identifier les mécanismes cognitifs </a:t>
            </a:r>
            <a:r>
              <a:rPr lang="fr-FR" sz="2000" dirty="0">
                <a:solidFill>
                  <a:srgbClr val="00A3A6"/>
                </a:solidFill>
              </a:rPr>
              <a:t>des comportements alimentaires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00A3A6"/>
                </a:solidFill>
              </a:rPr>
              <a:t>Construction des préférences 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00A3A6"/>
                </a:solidFill>
              </a:rPr>
              <a:t>Construction des arbitrages: représentations mentales, attentes, acceptabilité 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275662"/>
                </a:solidFill>
              </a:rPr>
              <a:t>Analyser, comprendre l’impact des comportements </a:t>
            </a:r>
            <a:r>
              <a:rPr lang="fr-FR" sz="2000" dirty="0">
                <a:solidFill>
                  <a:srgbClr val="00A3A6"/>
                </a:solidFill>
              </a:rPr>
              <a:t>sur</a:t>
            </a:r>
            <a:r>
              <a:rPr lang="fr-FR" dirty="0">
                <a:solidFill>
                  <a:srgbClr val="00A3A6"/>
                </a:solidFill>
              </a:rPr>
              <a:t> </a:t>
            </a:r>
          </a:p>
          <a:p>
            <a:pPr marL="719138" indent="-271463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rgbClr val="275662"/>
                </a:solidFill>
              </a:rPr>
              <a:t>Santé</a:t>
            </a:r>
            <a:r>
              <a:rPr lang="fr-FR" sz="1800" dirty="0">
                <a:solidFill>
                  <a:srgbClr val="00A3A6"/>
                </a:solidFill>
              </a:rPr>
              <a:t>: des nutriments / micronutriments jusqu’aux régimes alimentaires (mécanismes physiologiques approches épidémiologiques– interactions </a:t>
            </a:r>
            <a:r>
              <a:rPr lang="fr-FR" sz="1800" dirty="0" err="1">
                <a:solidFill>
                  <a:srgbClr val="00A3A6"/>
                </a:solidFill>
              </a:rPr>
              <a:t>microbiote</a:t>
            </a:r>
            <a:r>
              <a:rPr lang="fr-FR" sz="1800" dirty="0">
                <a:solidFill>
                  <a:srgbClr val="00A3A6"/>
                </a:solidFill>
              </a:rPr>
              <a:t>-hôte)  </a:t>
            </a:r>
          </a:p>
          <a:p>
            <a:pPr marL="719138" indent="-271463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rgbClr val="00A3A6"/>
                </a:solidFill>
              </a:rPr>
              <a:t>Sur l’</a:t>
            </a:r>
            <a:r>
              <a:rPr lang="fr-FR" sz="2000" b="1" dirty="0">
                <a:solidFill>
                  <a:srgbClr val="275662"/>
                </a:solidFill>
              </a:rPr>
              <a:t>environnement</a:t>
            </a:r>
            <a:r>
              <a:rPr lang="fr-FR" sz="1800" dirty="0">
                <a:solidFill>
                  <a:srgbClr val="00A3A6"/>
                </a:solidFill>
              </a:rPr>
              <a:t> (GES d’une alimentation plus riche en végétaux (fruits et légumes, céréales non raffinées, légumineuses) </a:t>
            </a:r>
          </a:p>
          <a:p>
            <a:pPr marL="719138" indent="-271463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rgbClr val="00A3A6"/>
                </a:solidFill>
              </a:rPr>
              <a:t>Articulation entre régimes alimentaires et mode de production – </a:t>
            </a:r>
            <a:r>
              <a:rPr lang="fr-FR" sz="1800" dirty="0" err="1">
                <a:solidFill>
                  <a:srgbClr val="00A3A6"/>
                </a:solidFill>
              </a:rPr>
              <a:t>co</a:t>
            </a:r>
            <a:r>
              <a:rPr lang="fr-FR" sz="1800" dirty="0">
                <a:solidFill>
                  <a:srgbClr val="00A3A6"/>
                </a:solidFill>
              </a:rPr>
              <a:t> bénéfice santé + environnement </a:t>
            </a:r>
          </a:p>
          <a:p>
            <a:endParaRPr lang="fr-FR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64606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9193" y="236402"/>
            <a:ext cx="11221452" cy="888251"/>
          </a:xfrm>
        </p:spPr>
        <p:txBody>
          <a:bodyPr>
            <a:noAutofit/>
          </a:bodyPr>
          <a:lstStyle/>
          <a:p>
            <a:r>
              <a:rPr lang="fr-FR" sz="2800" dirty="0">
                <a:latin typeface="+mn-lt"/>
              </a:rPr>
              <a:t>Conception et évaluation des politiques publiques</a:t>
            </a:r>
            <a:endParaRPr lang="en-CA" sz="2800" dirty="0">
              <a:latin typeface="+mn-lt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72206" y="1006648"/>
            <a:ext cx="8635683" cy="439945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275662"/>
                </a:solidFill>
              </a:rPr>
              <a:t>À l’échelon international: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275662"/>
                </a:solidFill>
              </a:rPr>
              <a:t>Scénarios de transition - </a:t>
            </a:r>
            <a:r>
              <a:rPr lang="fr-FR" sz="1800" dirty="0">
                <a:solidFill>
                  <a:srgbClr val="00A3A6"/>
                </a:solidFill>
              </a:rPr>
              <a:t>Développement de méthodes et d’outils opérationnels en </a:t>
            </a:r>
            <a:r>
              <a:rPr lang="fr-FR" sz="1800" b="1" dirty="0">
                <a:solidFill>
                  <a:srgbClr val="00A3A6"/>
                </a:solidFill>
              </a:rPr>
              <a:t>modélisation </a:t>
            </a:r>
            <a:r>
              <a:rPr lang="fr-FR" sz="1800" dirty="0">
                <a:solidFill>
                  <a:srgbClr val="00A3A6"/>
                </a:solidFill>
              </a:rPr>
              <a:t>des marchés et des échanges agricoles pour répondre aux enjeux environnementaux et sanitaires associés aux transitions alimentaires globales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275662"/>
                </a:solidFill>
              </a:rPr>
              <a:t>Analyse du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rgbClr val="00A3A6"/>
                </a:solidFill>
              </a:rPr>
              <a:t>commerce international et des politiques publiques européennes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275662"/>
                </a:solidFill>
              </a:rPr>
              <a:t>A l’échelon national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275662"/>
                </a:solidFill>
              </a:rPr>
              <a:t>Les politiques de prévention en terme de santé publique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A3A6"/>
                </a:solidFill>
              </a:rPr>
              <a:t>Des recommandations pour améliorer l’information nutritionnelle  sur les emballages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A3A6"/>
                </a:solidFill>
              </a:rPr>
              <a:t>Des études et des  expertises collectives </a:t>
            </a:r>
          </a:p>
          <a:p>
            <a:pPr marL="800100" lvl="1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275662"/>
                </a:solidFill>
              </a:rPr>
              <a:t>Les politiques publiques en terme économiques et sociaux: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275662"/>
                </a:solidFill>
              </a:rPr>
              <a:t> </a:t>
            </a:r>
            <a:r>
              <a:rPr lang="fr-FR" dirty="0">
                <a:solidFill>
                  <a:srgbClr val="00A3A6"/>
                </a:solidFill>
              </a:rPr>
              <a:t>Taxes Soda / Carbone, Rémunération des services écosystémiques…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A3A6"/>
                </a:solidFill>
              </a:rPr>
              <a:t>Plan protéines 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275662"/>
                </a:solidFill>
              </a:rPr>
              <a:t>A l’échelon local </a:t>
            </a:r>
            <a:r>
              <a:rPr lang="fr-FR" sz="2000" b="1" dirty="0">
                <a:solidFill>
                  <a:srgbClr val="275662"/>
                </a:solidFill>
              </a:rPr>
              <a:t>en lien avec les collectivités territoriales </a:t>
            </a:r>
            <a:endParaRPr lang="fr-FR" sz="2000" dirty="0">
              <a:solidFill>
                <a:srgbClr val="00A3A6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901" y="327842"/>
            <a:ext cx="1879744" cy="11674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844" y="1868834"/>
            <a:ext cx="1208819" cy="120881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7439E4C-B410-3A42-A9B0-CBA8D17E5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2844" y="3488102"/>
            <a:ext cx="1208819" cy="169970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7889" y="5598260"/>
            <a:ext cx="2157449" cy="72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91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36"/>
          <p:cNvSpPr/>
          <p:nvPr/>
        </p:nvSpPr>
        <p:spPr>
          <a:xfrm>
            <a:off x="4474029" y="3421091"/>
            <a:ext cx="2852057" cy="22743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DAD651C9-32F6-424D-94A4-14C1A2CC6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3337" y="2501773"/>
            <a:ext cx="9144000" cy="1057708"/>
          </a:xfrm>
        </p:spPr>
        <p:txBody>
          <a:bodyPr>
            <a:normAutofit fontScale="90000"/>
          </a:bodyPr>
          <a:lstStyle/>
          <a:p>
            <a:r>
              <a:rPr lang="fr-FR" dirty="0"/>
              <a:t>Institut national de recherche pour l’agriculture l’alimentation et l’environnement </a:t>
            </a: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CDDE828B-239D-9740-80F6-C524C87BCB6B}"/>
              </a:ext>
            </a:extLst>
          </p:cNvPr>
          <p:cNvSpPr/>
          <p:nvPr/>
        </p:nvSpPr>
        <p:spPr>
          <a:xfrm>
            <a:off x="2076878" y="5713524"/>
            <a:ext cx="8769927" cy="953963"/>
          </a:xfrm>
          <a:custGeom>
            <a:avLst/>
            <a:gdLst/>
            <a:ahLst/>
            <a:cxnLst/>
            <a:rect l="l" t="t" r="r" b="b"/>
            <a:pathLst>
              <a:path w="2654935" h="716279">
                <a:moveTo>
                  <a:pt x="2535428" y="0"/>
                </a:moveTo>
                <a:lnTo>
                  <a:pt x="119380" y="0"/>
                </a:lnTo>
                <a:lnTo>
                  <a:pt x="72919" y="9384"/>
                </a:lnTo>
                <a:lnTo>
                  <a:pt x="34972" y="34972"/>
                </a:lnTo>
                <a:lnTo>
                  <a:pt x="9384" y="72919"/>
                </a:lnTo>
                <a:lnTo>
                  <a:pt x="0" y="119380"/>
                </a:lnTo>
                <a:lnTo>
                  <a:pt x="0" y="596900"/>
                </a:lnTo>
                <a:lnTo>
                  <a:pt x="9384" y="643360"/>
                </a:lnTo>
                <a:lnTo>
                  <a:pt x="34972" y="681307"/>
                </a:lnTo>
                <a:lnTo>
                  <a:pt x="72919" y="706895"/>
                </a:lnTo>
                <a:lnTo>
                  <a:pt x="119380" y="716279"/>
                </a:lnTo>
                <a:lnTo>
                  <a:pt x="2535428" y="716279"/>
                </a:lnTo>
                <a:lnTo>
                  <a:pt x="2581888" y="706895"/>
                </a:lnTo>
                <a:lnTo>
                  <a:pt x="2619835" y="681307"/>
                </a:lnTo>
                <a:lnTo>
                  <a:pt x="2645423" y="643360"/>
                </a:lnTo>
                <a:lnTo>
                  <a:pt x="2654808" y="596900"/>
                </a:lnTo>
                <a:lnTo>
                  <a:pt x="2654808" y="119380"/>
                </a:lnTo>
                <a:lnTo>
                  <a:pt x="2645423" y="72919"/>
                </a:lnTo>
                <a:lnTo>
                  <a:pt x="2619835" y="34972"/>
                </a:lnTo>
                <a:lnTo>
                  <a:pt x="2581888" y="9384"/>
                </a:lnTo>
                <a:lnTo>
                  <a:pt x="2535428" y="0"/>
                </a:lnTo>
                <a:close/>
              </a:path>
            </a:pathLst>
          </a:custGeom>
          <a:solidFill>
            <a:srgbClr val="00A3A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/>
            <a:endParaRPr sz="2000" dirty="0"/>
          </a:p>
        </p:txBody>
      </p:sp>
      <p:sp>
        <p:nvSpPr>
          <p:cNvPr id="13" name="Rectangle 12"/>
          <p:cNvSpPr/>
          <p:nvPr/>
        </p:nvSpPr>
        <p:spPr>
          <a:xfrm>
            <a:off x="2628044" y="5713524"/>
            <a:ext cx="7133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</a:t>
            </a:r>
            <a:r>
              <a:rPr lang="en-US" sz="2400" b="1" baseline="30000" dirty="0">
                <a:solidFill>
                  <a:schemeClr val="bg1"/>
                </a:solidFill>
              </a:rPr>
              <a:t>er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Organisme</a:t>
            </a:r>
            <a:r>
              <a:rPr lang="en-US" sz="2400" b="1" dirty="0">
                <a:solidFill>
                  <a:schemeClr val="bg1"/>
                </a:solidFill>
              </a:rPr>
              <a:t> de </a:t>
            </a:r>
            <a:r>
              <a:rPr lang="en-US" sz="2400" b="1" dirty="0" err="1">
                <a:solidFill>
                  <a:schemeClr val="bg1"/>
                </a:solidFill>
              </a:rPr>
              <a:t>recherche</a:t>
            </a:r>
            <a:r>
              <a:rPr lang="en-US" sz="2400" b="1" dirty="0">
                <a:solidFill>
                  <a:schemeClr val="bg1"/>
                </a:solidFill>
              </a:rPr>
              <a:t>  </a:t>
            </a:r>
            <a:r>
              <a:rPr lang="en-US" sz="2400" b="1" dirty="0" err="1">
                <a:solidFill>
                  <a:schemeClr val="bg1"/>
                </a:solidFill>
              </a:rPr>
              <a:t>spécialisé</a:t>
            </a:r>
            <a:r>
              <a:rPr lang="en-US" sz="2400" b="1" dirty="0">
                <a:solidFill>
                  <a:schemeClr val="bg1"/>
                </a:solidFill>
              </a:rPr>
              <a:t> au monde </a:t>
            </a:r>
            <a:r>
              <a:rPr lang="en-US" sz="2400" b="1" dirty="0" err="1">
                <a:solidFill>
                  <a:schemeClr val="bg1"/>
                </a:solidFill>
              </a:rPr>
              <a:t>en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agriculture, alimentation et </a:t>
            </a:r>
            <a:r>
              <a:rPr lang="en-US" sz="2400" b="1" dirty="0" err="1">
                <a:solidFill>
                  <a:schemeClr val="bg1"/>
                </a:solidFill>
              </a:rPr>
              <a:t>environnement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94743" y="5713524"/>
            <a:ext cx="1422400" cy="440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316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777" y="482098"/>
            <a:ext cx="11221452" cy="888251"/>
          </a:xfrm>
        </p:spPr>
        <p:txBody>
          <a:bodyPr>
            <a:noAutofit/>
          </a:bodyPr>
          <a:lstStyle/>
          <a:p>
            <a:r>
              <a:rPr lang="fr-FR" sz="2800" dirty="0">
                <a:latin typeface="+mn-lt"/>
              </a:rPr>
              <a:t>Conclusions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4125" y="1516808"/>
            <a:ext cx="8267147" cy="439945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275662"/>
                </a:solidFill>
              </a:rPr>
              <a:t>Apporter des connaissances , des méthodes et des outils pour aller vers des régimes alimentaires plus durables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A3A6"/>
                </a:solidFill>
              </a:rPr>
              <a:t>Développer des approches systémiques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275662"/>
                </a:solidFill>
              </a:rPr>
              <a:t>Contribuer aux politiques publiques dans ce domaine aux différentes échelles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275662"/>
                </a:solidFill>
              </a:rPr>
              <a:t>Développer nos approches avec nos partenaires académiques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275662"/>
                </a:solidFill>
              </a:rPr>
              <a:t>Développer nos partenariats aussi bien avec des partenaires de la société civile qu’avec des partenaires économiques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275662"/>
                </a:solidFill>
              </a:rPr>
              <a:t>Mettre  nos résultats en accès libre « open science »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b="1" dirty="0">
              <a:solidFill>
                <a:srgbClr val="275662"/>
              </a:solidFill>
            </a:endParaRPr>
          </a:p>
          <a:p>
            <a:endParaRPr lang="fr-FR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1933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Merci pour votre attention</a:t>
            </a:r>
            <a:br>
              <a:rPr lang="fr-FR" dirty="0"/>
            </a:br>
            <a:br>
              <a:rPr lang="fr-FR" dirty="0"/>
            </a:br>
            <a:r>
              <a:rPr lang="fr-FR" dirty="0"/>
              <a:t>monique.axelos@inrae.fr </a:t>
            </a:r>
          </a:p>
        </p:txBody>
      </p:sp>
      <p:sp>
        <p:nvSpPr>
          <p:cNvPr id="3" name="Rectangle 2"/>
          <p:cNvSpPr/>
          <p:nvPr/>
        </p:nvSpPr>
        <p:spPr>
          <a:xfrm>
            <a:off x="8684133" y="5585569"/>
            <a:ext cx="2901565" cy="1034321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765134" y="6200566"/>
            <a:ext cx="1737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sz="2000" b="1" dirty="0">
                <a:solidFill>
                  <a:schemeClr val="bg1"/>
                </a:solidFill>
              </a:rPr>
              <a:t>inrae.fr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8883291" y="5785321"/>
            <a:ext cx="2503248" cy="386715"/>
            <a:chOff x="1862827" y="3833994"/>
            <a:chExt cx="2503248" cy="386715"/>
          </a:xfrm>
        </p:grpSpPr>
        <p:sp>
          <p:nvSpPr>
            <p:cNvPr id="10" name="object 11"/>
            <p:cNvSpPr/>
            <p:nvPr/>
          </p:nvSpPr>
          <p:spPr>
            <a:xfrm>
              <a:off x="3979360" y="3833994"/>
              <a:ext cx="386715" cy="386715"/>
            </a:xfrm>
            <a:custGeom>
              <a:avLst/>
              <a:gdLst/>
              <a:ahLst/>
              <a:cxnLst/>
              <a:rect l="l" t="t" r="r" b="b"/>
              <a:pathLst>
                <a:path w="386714" h="386714">
                  <a:moveTo>
                    <a:pt x="285457" y="0"/>
                  </a:moveTo>
                  <a:lnTo>
                    <a:pt x="100837" y="0"/>
                  </a:lnTo>
                  <a:lnTo>
                    <a:pt x="61625" y="7939"/>
                  </a:lnTo>
                  <a:lnTo>
                    <a:pt x="29568" y="29576"/>
                  </a:lnTo>
                  <a:lnTo>
                    <a:pt x="7937" y="61641"/>
                  </a:lnTo>
                  <a:lnTo>
                    <a:pt x="0" y="100863"/>
                  </a:lnTo>
                  <a:lnTo>
                    <a:pt x="0" y="285470"/>
                  </a:lnTo>
                  <a:lnTo>
                    <a:pt x="7937" y="324692"/>
                  </a:lnTo>
                  <a:lnTo>
                    <a:pt x="29568" y="356757"/>
                  </a:lnTo>
                  <a:lnTo>
                    <a:pt x="61625" y="378394"/>
                  </a:lnTo>
                  <a:lnTo>
                    <a:pt x="100837" y="386334"/>
                  </a:lnTo>
                  <a:lnTo>
                    <a:pt x="285457" y="386334"/>
                  </a:lnTo>
                  <a:lnTo>
                    <a:pt x="324670" y="378394"/>
                  </a:lnTo>
                  <a:lnTo>
                    <a:pt x="356727" y="356757"/>
                  </a:lnTo>
                  <a:lnTo>
                    <a:pt x="378358" y="324692"/>
                  </a:lnTo>
                  <a:lnTo>
                    <a:pt x="379230" y="320382"/>
                  </a:lnTo>
                  <a:lnTo>
                    <a:pt x="70396" y="320382"/>
                  </a:lnTo>
                  <a:lnTo>
                    <a:pt x="70396" y="152679"/>
                  </a:lnTo>
                  <a:lnTo>
                    <a:pt x="154464" y="152679"/>
                  </a:lnTo>
                  <a:lnTo>
                    <a:pt x="154419" y="150190"/>
                  </a:lnTo>
                  <a:lnTo>
                    <a:pt x="235964" y="150190"/>
                  </a:lnTo>
                  <a:lnTo>
                    <a:pt x="242042" y="147814"/>
                  </a:lnTo>
                  <a:lnTo>
                    <a:pt x="266204" y="145224"/>
                  </a:lnTo>
                  <a:lnTo>
                    <a:pt x="386295" y="145224"/>
                  </a:lnTo>
                  <a:lnTo>
                    <a:pt x="386295" y="125171"/>
                  </a:lnTo>
                  <a:lnTo>
                    <a:pt x="95808" y="125171"/>
                  </a:lnTo>
                  <a:lnTo>
                    <a:pt x="84280" y="122843"/>
                  </a:lnTo>
                  <a:lnTo>
                    <a:pt x="74866" y="116497"/>
                  </a:lnTo>
                  <a:lnTo>
                    <a:pt x="68519" y="107083"/>
                  </a:lnTo>
                  <a:lnTo>
                    <a:pt x="66192" y="95554"/>
                  </a:lnTo>
                  <a:lnTo>
                    <a:pt x="68519" y="84033"/>
                  </a:lnTo>
                  <a:lnTo>
                    <a:pt x="74866" y="74623"/>
                  </a:lnTo>
                  <a:lnTo>
                    <a:pt x="84280" y="68278"/>
                  </a:lnTo>
                  <a:lnTo>
                    <a:pt x="95808" y="65951"/>
                  </a:lnTo>
                  <a:lnTo>
                    <a:pt x="379230" y="65951"/>
                  </a:lnTo>
                  <a:lnTo>
                    <a:pt x="378358" y="61641"/>
                  </a:lnTo>
                  <a:lnTo>
                    <a:pt x="356727" y="29576"/>
                  </a:lnTo>
                  <a:lnTo>
                    <a:pt x="324670" y="7939"/>
                  </a:lnTo>
                  <a:lnTo>
                    <a:pt x="285457" y="0"/>
                  </a:lnTo>
                  <a:close/>
                </a:path>
                <a:path w="386714" h="386714">
                  <a:moveTo>
                    <a:pt x="154464" y="152679"/>
                  </a:moveTo>
                  <a:lnTo>
                    <a:pt x="121221" y="152679"/>
                  </a:lnTo>
                  <a:lnTo>
                    <a:pt x="121221" y="320382"/>
                  </a:lnTo>
                  <a:lnTo>
                    <a:pt x="154812" y="320382"/>
                  </a:lnTo>
                  <a:lnTo>
                    <a:pt x="154693" y="168262"/>
                  </a:lnTo>
                  <a:lnTo>
                    <a:pt x="154646" y="162756"/>
                  </a:lnTo>
                  <a:lnTo>
                    <a:pt x="154464" y="152679"/>
                  </a:lnTo>
                  <a:close/>
                </a:path>
                <a:path w="386714" h="386714">
                  <a:moveTo>
                    <a:pt x="242519" y="189572"/>
                  </a:moveTo>
                  <a:lnTo>
                    <a:pt x="224680" y="193021"/>
                  </a:lnTo>
                  <a:lnTo>
                    <a:pt x="213344" y="203455"/>
                  </a:lnTo>
                  <a:lnTo>
                    <a:pt x="207375" y="221007"/>
                  </a:lnTo>
                  <a:lnTo>
                    <a:pt x="205638" y="245808"/>
                  </a:lnTo>
                  <a:lnTo>
                    <a:pt x="205638" y="320382"/>
                  </a:lnTo>
                  <a:lnTo>
                    <a:pt x="269278" y="320382"/>
                  </a:lnTo>
                  <a:lnTo>
                    <a:pt x="269278" y="233210"/>
                  </a:lnTo>
                  <a:lnTo>
                    <a:pt x="267418" y="215601"/>
                  </a:lnTo>
                  <a:lnTo>
                    <a:pt x="262089" y="201799"/>
                  </a:lnTo>
                  <a:lnTo>
                    <a:pt x="253665" y="192794"/>
                  </a:lnTo>
                  <a:lnTo>
                    <a:pt x="242519" y="189572"/>
                  </a:lnTo>
                  <a:close/>
                </a:path>
                <a:path w="386714" h="386714">
                  <a:moveTo>
                    <a:pt x="386295" y="145224"/>
                  </a:moveTo>
                  <a:lnTo>
                    <a:pt x="266204" y="145224"/>
                  </a:lnTo>
                  <a:lnTo>
                    <a:pt x="291776" y="150639"/>
                  </a:lnTo>
                  <a:lnTo>
                    <a:pt x="308398" y="166511"/>
                  </a:lnTo>
                  <a:lnTo>
                    <a:pt x="317398" y="192282"/>
                  </a:lnTo>
                  <a:lnTo>
                    <a:pt x="320103" y="227393"/>
                  </a:lnTo>
                  <a:lnTo>
                    <a:pt x="320103" y="320382"/>
                  </a:lnTo>
                  <a:lnTo>
                    <a:pt x="379230" y="320382"/>
                  </a:lnTo>
                  <a:lnTo>
                    <a:pt x="386295" y="285470"/>
                  </a:lnTo>
                  <a:lnTo>
                    <a:pt x="386295" y="145224"/>
                  </a:lnTo>
                  <a:close/>
                </a:path>
                <a:path w="386714" h="386714">
                  <a:moveTo>
                    <a:pt x="235964" y="150190"/>
                  </a:moveTo>
                  <a:lnTo>
                    <a:pt x="203682" y="150190"/>
                  </a:lnTo>
                  <a:lnTo>
                    <a:pt x="204774" y="155740"/>
                  </a:lnTo>
                  <a:lnTo>
                    <a:pt x="205460" y="168262"/>
                  </a:lnTo>
                  <a:lnTo>
                    <a:pt x="205638" y="174752"/>
                  </a:lnTo>
                  <a:lnTo>
                    <a:pt x="212969" y="164067"/>
                  </a:lnTo>
                  <a:lnTo>
                    <a:pt x="224701" y="154592"/>
                  </a:lnTo>
                  <a:lnTo>
                    <a:pt x="235964" y="150190"/>
                  </a:lnTo>
                  <a:close/>
                </a:path>
                <a:path w="386714" h="386714">
                  <a:moveTo>
                    <a:pt x="379230" y="65951"/>
                  </a:moveTo>
                  <a:lnTo>
                    <a:pt x="95808" y="65951"/>
                  </a:lnTo>
                  <a:lnTo>
                    <a:pt x="107329" y="68278"/>
                  </a:lnTo>
                  <a:lnTo>
                    <a:pt x="116739" y="74623"/>
                  </a:lnTo>
                  <a:lnTo>
                    <a:pt x="123085" y="84033"/>
                  </a:lnTo>
                  <a:lnTo>
                    <a:pt x="125412" y="95554"/>
                  </a:lnTo>
                  <a:lnTo>
                    <a:pt x="123085" y="107083"/>
                  </a:lnTo>
                  <a:lnTo>
                    <a:pt x="116739" y="116497"/>
                  </a:lnTo>
                  <a:lnTo>
                    <a:pt x="107329" y="122843"/>
                  </a:lnTo>
                  <a:lnTo>
                    <a:pt x="95808" y="125171"/>
                  </a:lnTo>
                  <a:lnTo>
                    <a:pt x="386295" y="125171"/>
                  </a:lnTo>
                  <a:lnTo>
                    <a:pt x="386295" y="100863"/>
                  </a:lnTo>
                  <a:lnTo>
                    <a:pt x="379230" y="659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2"/>
            <p:cNvSpPr/>
            <p:nvPr/>
          </p:nvSpPr>
          <p:spPr>
            <a:xfrm>
              <a:off x="3490286" y="3906515"/>
              <a:ext cx="337185" cy="241300"/>
            </a:xfrm>
            <a:custGeom>
              <a:avLst/>
              <a:gdLst/>
              <a:ahLst/>
              <a:cxnLst/>
              <a:rect l="l" t="t" r="r" b="b"/>
              <a:pathLst>
                <a:path w="337185" h="241300">
                  <a:moveTo>
                    <a:pt x="261289" y="0"/>
                  </a:moveTo>
                  <a:lnTo>
                    <a:pt x="75399" y="0"/>
                  </a:lnTo>
                  <a:lnTo>
                    <a:pt x="46050" y="5925"/>
                  </a:lnTo>
                  <a:lnTo>
                    <a:pt x="22083" y="22083"/>
                  </a:lnTo>
                  <a:lnTo>
                    <a:pt x="5925" y="46050"/>
                  </a:lnTo>
                  <a:lnTo>
                    <a:pt x="0" y="75399"/>
                  </a:lnTo>
                  <a:lnTo>
                    <a:pt x="0" y="165887"/>
                  </a:lnTo>
                  <a:lnTo>
                    <a:pt x="5925" y="195236"/>
                  </a:lnTo>
                  <a:lnTo>
                    <a:pt x="22083" y="219203"/>
                  </a:lnTo>
                  <a:lnTo>
                    <a:pt x="46050" y="235362"/>
                  </a:lnTo>
                  <a:lnTo>
                    <a:pt x="75399" y="241287"/>
                  </a:lnTo>
                  <a:lnTo>
                    <a:pt x="261289" y="241287"/>
                  </a:lnTo>
                  <a:lnTo>
                    <a:pt x="290639" y="235362"/>
                  </a:lnTo>
                  <a:lnTo>
                    <a:pt x="314605" y="219203"/>
                  </a:lnTo>
                  <a:lnTo>
                    <a:pt x="330764" y="195236"/>
                  </a:lnTo>
                  <a:lnTo>
                    <a:pt x="334664" y="175920"/>
                  </a:lnTo>
                  <a:lnTo>
                    <a:pt x="132994" y="175920"/>
                  </a:lnTo>
                  <a:lnTo>
                    <a:pt x="132994" y="65366"/>
                  </a:lnTo>
                  <a:lnTo>
                    <a:pt x="334664" y="65366"/>
                  </a:lnTo>
                  <a:lnTo>
                    <a:pt x="330764" y="46050"/>
                  </a:lnTo>
                  <a:lnTo>
                    <a:pt x="314605" y="22083"/>
                  </a:lnTo>
                  <a:lnTo>
                    <a:pt x="290639" y="5925"/>
                  </a:lnTo>
                  <a:lnTo>
                    <a:pt x="261289" y="0"/>
                  </a:lnTo>
                  <a:close/>
                </a:path>
                <a:path w="337185" h="241300">
                  <a:moveTo>
                    <a:pt x="334664" y="65366"/>
                  </a:moveTo>
                  <a:lnTo>
                    <a:pt x="132994" y="65366"/>
                  </a:lnTo>
                  <a:lnTo>
                    <a:pt x="224243" y="120637"/>
                  </a:lnTo>
                  <a:lnTo>
                    <a:pt x="132994" y="175920"/>
                  </a:lnTo>
                  <a:lnTo>
                    <a:pt x="334664" y="175920"/>
                  </a:lnTo>
                  <a:lnTo>
                    <a:pt x="336689" y="165887"/>
                  </a:lnTo>
                  <a:lnTo>
                    <a:pt x="336689" y="75399"/>
                  </a:lnTo>
                  <a:lnTo>
                    <a:pt x="334664" y="653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3"/>
            <p:cNvSpPr/>
            <p:nvPr/>
          </p:nvSpPr>
          <p:spPr>
            <a:xfrm>
              <a:off x="3051089" y="3927908"/>
              <a:ext cx="198500" cy="198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4"/>
            <p:cNvSpPr/>
            <p:nvPr/>
          </p:nvSpPr>
          <p:spPr>
            <a:xfrm>
              <a:off x="2429064" y="3879598"/>
              <a:ext cx="368300" cy="295275"/>
            </a:xfrm>
            <a:custGeom>
              <a:avLst/>
              <a:gdLst/>
              <a:ahLst/>
              <a:cxnLst/>
              <a:rect l="l" t="t" r="r" b="b"/>
              <a:pathLst>
                <a:path w="368300" h="295275">
                  <a:moveTo>
                    <a:pt x="40678" y="178328"/>
                  </a:moveTo>
                  <a:lnTo>
                    <a:pt x="53675" y="203069"/>
                  </a:lnTo>
                  <a:lnTo>
                    <a:pt x="70332" y="218293"/>
                  </a:lnTo>
                  <a:lnTo>
                    <a:pt x="89809" y="226715"/>
                  </a:lnTo>
                  <a:lnTo>
                    <a:pt x="111264" y="231046"/>
                  </a:lnTo>
                  <a:lnTo>
                    <a:pt x="89416" y="245403"/>
                  </a:lnTo>
                  <a:lnTo>
                    <a:pt x="65790" y="255595"/>
                  </a:lnTo>
                  <a:lnTo>
                    <a:pt x="37085" y="261253"/>
                  </a:lnTo>
                  <a:lnTo>
                    <a:pt x="0" y="262008"/>
                  </a:lnTo>
                  <a:lnTo>
                    <a:pt x="40649" y="281571"/>
                  </a:lnTo>
                  <a:lnTo>
                    <a:pt x="84571" y="292593"/>
                  </a:lnTo>
                  <a:lnTo>
                    <a:pt x="129847" y="294879"/>
                  </a:lnTo>
                  <a:lnTo>
                    <a:pt x="174559" y="288235"/>
                  </a:lnTo>
                  <a:lnTo>
                    <a:pt x="216786" y="272467"/>
                  </a:lnTo>
                  <a:lnTo>
                    <a:pt x="254609" y="247378"/>
                  </a:lnTo>
                  <a:lnTo>
                    <a:pt x="293006" y="204930"/>
                  </a:lnTo>
                  <a:lnTo>
                    <a:pt x="307604" y="180479"/>
                  </a:lnTo>
                  <a:lnTo>
                    <a:pt x="59247" y="180479"/>
                  </a:lnTo>
                  <a:lnTo>
                    <a:pt x="50598" y="180238"/>
                  </a:lnTo>
                  <a:lnTo>
                    <a:pt x="40678" y="178328"/>
                  </a:lnTo>
                  <a:close/>
                </a:path>
                <a:path w="368300" h="295275">
                  <a:moveTo>
                    <a:pt x="14414" y="103589"/>
                  </a:moveTo>
                  <a:lnTo>
                    <a:pt x="19845" y="136105"/>
                  </a:lnTo>
                  <a:lnTo>
                    <a:pt x="33837" y="157164"/>
                  </a:lnTo>
                  <a:lnTo>
                    <a:pt x="52942" y="170011"/>
                  </a:lnTo>
                  <a:lnTo>
                    <a:pt x="73710" y="177896"/>
                  </a:lnTo>
                  <a:lnTo>
                    <a:pt x="66868" y="179537"/>
                  </a:lnTo>
                  <a:lnTo>
                    <a:pt x="59247" y="180479"/>
                  </a:lnTo>
                  <a:lnTo>
                    <a:pt x="307604" y="180479"/>
                  </a:lnTo>
                  <a:lnTo>
                    <a:pt x="323273" y="139943"/>
                  </a:lnTo>
                  <a:lnTo>
                    <a:pt x="329076" y="112568"/>
                  </a:lnTo>
                  <a:lnTo>
                    <a:pt x="48374" y="112568"/>
                  </a:lnTo>
                  <a:lnTo>
                    <a:pt x="41833" y="112543"/>
                  </a:lnTo>
                  <a:lnTo>
                    <a:pt x="33189" y="111040"/>
                  </a:lnTo>
                  <a:lnTo>
                    <a:pt x="23647" y="108056"/>
                  </a:lnTo>
                  <a:lnTo>
                    <a:pt x="14414" y="103589"/>
                  </a:lnTo>
                  <a:close/>
                </a:path>
                <a:path w="368300" h="295275">
                  <a:moveTo>
                    <a:pt x="25349" y="12568"/>
                  </a:moveTo>
                  <a:lnTo>
                    <a:pt x="16811" y="37775"/>
                  </a:lnTo>
                  <a:lnTo>
                    <a:pt x="16816" y="64920"/>
                  </a:lnTo>
                  <a:lnTo>
                    <a:pt x="26926" y="90645"/>
                  </a:lnTo>
                  <a:lnTo>
                    <a:pt x="48374" y="112568"/>
                  </a:lnTo>
                  <a:lnTo>
                    <a:pt x="329076" y="112568"/>
                  </a:lnTo>
                  <a:lnTo>
                    <a:pt x="329256" y="111557"/>
                  </a:lnTo>
                  <a:lnTo>
                    <a:pt x="330873" y="97048"/>
                  </a:lnTo>
                  <a:lnTo>
                    <a:pt x="331331" y="88565"/>
                  </a:lnTo>
                  <a:lnTo>
                    <a:pt x="176009" y="88565"/>
                  </a:lnTo>
                  <a:lnTo>
                    <a:pt x="139033" y="85323"/>
                  </a:lnTo>
                  <a:lnTo>
                    <a:pt x="94645" y="67054"/>
                  </a:lnTo>
                  <a:lnTo>
                    <a:pt x="53274" y="40541"/>
                  </a:lnTo>
                  <a:lnTo>
                    <a:pt x="25349" y="12568"/>
                  </a:lnTo>
                  <a:close/>
                </a:path>
                <a:path w="368300" h="295275">
                  <a:moveTo>
                    <a:pt x="255943" y="0"/>
                  </a:moveTo>
                  <a:lnTo>
                    <a:pt x="202778" y="17906"/>
                  </a:lnTo>
                  <a:lnTo>
                    <a:pt x="177012" y="62118"/>
                  </a:lnTo>
                  <a:lnTo>
                    <a:pt x="176009" y="88565"/>
                  </a:lnTo>
                  <a:lnTo>
                    <a:pt x="331331" y="88565"/>
                  </a:lnTo>
                  <a:lnTo>
                    <a:pt x="332151" y="81283"/>
                  </a:lnTo>
                  <a:lnTo>
                    <a:pt x="334725" y="74822"/>
                  </a:lnTo>
                  <a:lnTo>
                    <a:pt x="340487" y="68118"/>
                  </a:lnTo>
                  <a:lnTo>
                    <a:pt x="347549" y="61322"/>
                  </a:lnTo>
                  <a:lnTo>
                    <a:pt x="354163" y="54213"/>
                  </a:lnTo>
                  <a:lnTo>
                    <a:pt x="360456" y="46667"/>
                  </a:lnTo>
                  <a:lnTo>
                    <a:pt x="321627" y="46667"/>
                  </a:lnTo>
                  <a:lnTo>
                    <a:pt x="335338" y="36430"/>
                  </a:lnTo>
                  <a:lnTo>
                    <a:pt x="345971" y="22205"/>
                  </a:lnTo>
                  <a:lnTo>
                    <a:pt x="310654" y="22105"/>
                  </a:lnTo>
                  <a:lnTo>
                    <a:pt x="308444" y="21636"/>
                  </a:lnTo>
                  <a:lnTo>
                    <a:pt x="270754" y="1705"/>
                  </a:lnTo>
                  <a:lnTo>
                    <a:pt x="255943" y="0"/>
                  </a:lnTo>
                  <a:close/>
                </a:path>
                <a:path w="368300" h="295275">
                  <a:moveTo>
                    <a:pt x="363855" y="33485"/>
                  </a:moveTo>
                  <a:lnTo>
                    <a:pt x="361899" y="33942"/>
                  </a:lnTo>
                  <a:lnTo>
                    <a:pt x="360197" y="34653"/>
                  </a:lnTo>
                  <a:lnTo>
                    <a:pt x="351705" y="37799"/>
                  </a:lnTo>
                  <a:lnTo>
                    <a:pt x="341017" y="41265"/>
                  </a:lnTo>
                  <a:lnTo>
                    <a:pt x="330200" y="44452"/>
                  </a:lnTo>
                  <a:lnTo>
                    <a:pt x="321627" y="46667"/>
                  </a:lnTo>
                  <a:lnTo>
                    <a:pt x="360456" y="46667"/>
                  </a:lnTo>
                  <a:lnTo>
                    <a:pt x="368058" y="36520"/>
                  </a:lnTo>
                  <a:lnTo>
                    <a:pt x="367220" y="34602"/>
                  </a:lnTo>
                  <a:lnTo>
                    <a:pt x="365226" y="33993"/>
                  </a:lnTo>
                  <a:lnTo>
                    <a:pt x="363855" y="33485"/>
                  </a:lnTo>
                  <a:close/>
                </a:path>
                <a:path w="368300" h="295275">
                  <a:moveTo>
                    <a:pt x="353656" y="5049"/>
                  </a:moveTo>
                  <a:lnTo>
                    <a:pt x="312381" y="21788"/>
                  </a:lnTo>
                  <a:lnTo>
                    <a:pt x="310654" y="22105"/>
                  </a:lnTo>
                  <a:lnTo>
                    <a:pt x="346023" y="22105"/>
                  </a:lnTo>
                  <a:lnTo>
                    <a:pt x="352440" y="9807"/>
                  </a:lnTo>
                  <a:lnTo>
                    <a:pt x="353656" y="50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5"/>
            <p:cNvSpPr/>
            <p:nvPr/>
          </p:nvSpPr>
          <p:spPr>
            <a:xfrm>
              <a:off x="1862827" y="3833994"/>
              <a:ext cx="386715" cy="386715"/>
            </a:xfrm>
            <a:custGeom>
              <a:avLst/>
              <a:gdLst/>
              <a:ahLst/>
              <a:cxnLst/>
              <a:rect l="l" t="t" r="r" b="b"/>
              <a:pathLst>
                <a:path w="386714" h="386714">
                  <a:moveTo>
                    <a:pt x="285457" y="0"/>
                  </a:moveTo>
                  <a:lnTo>
                    <a:pt x="100850" y="0"/>
                  </a:lnTo>
                  <a:lnTo>
                    <a:pt x="61630" y="7939"/>
                  </a:lnTo>
                  <a:lnTo>
                    <a:pt x="29570" y="29576"/>
                  </a:lnTo>
                  <a:lnTo>
                    <a:pt x="7937" y="61641"/>
                  </a:lnTo>
                  <a:lnTo>
                    <a:pt x="0" y="100863"/>
                  </a:lnTo>
                  <a:lnTo>
                    <a:pt x="0" y="285470"/>
                  </a:lnTo>
                  <a:lnTo>
                    <a:pt x="7937" y="324692"/>
                  </a:lnTo>
                  <a:lnTo>
                    <a:pt x="29570" y="356757"/>
                  </a:lnTo>
                  <a:lnTo>
                    <a:pt x="61630" y="378394"/>
                  </a:lnTo>
                  <a:lnTo>
                    <a:pt x="100850" y="386334"/>
                  </a:lnTo>
                  <a:lnTo>
                    <a:pt x="158115" y="386334"/>
                  </a:lnTo>
                  <a:lnTo>
                    <a:pt x="158115" y="250113"/>
                  </a:lnTo>
                  <a:lnTo>
                    <a:pt x="107975" y="250113"/>
                  </a:lnTo>
                  <a:lnTo>
                    <a:pt x="107975" y="191833"/>
                  </a:lnTo>
                  <a:lnTo>
                    <a:pt x="158115" y="191833"/>
                  </a:lnTo>
                  <a:lnTo>
                    <a:pt x="158134" y="140656"/>
                  </a:lnTo>
                  <a:lnTo>
                    <a:pt x="163685" y="113175"/>
                  </a:lnTo>
                  <a:lnTo>
                    <a:pt x="178874" y="90654"/>
                  </a:lnTo>
                  <a:lnTo>
                    <a:pt x="201400" y="75469"/>
                  </a:lnTo>
                  <a:lnTo>
                    <a:pt x="228981" y="69900"/>
                  </a:lnTo>
                  <a:lnTo>
                    <a:pt x="380031" y="69900"/>
                  </a:lnTo>
                  <a:lnTo>
                    <a:pt x="378360" y="61641"/>
                  </a:lnTo>
                  <a:lnTo>
                    <a:pt x="356731" y="29576"/>
                  </a:lnTo>
                  <a:lnTo>
                    <a:pt x="324675" y="7939"/>
                  </a:lnTo>
                  <a:lnTo>
                    <a:pt x="285457" y="0"/>
                  </a:lnTo>
                  <a:close/>
                </a:path>
                <a:path w="386714" h="386714">
                  <a:moveTo>
                    <a:pt x="380031" y="69900"/>
                  </a:moveTo>
                  <a:lnTo>
                    <a:pt x="278333" y="69900"/>
                  </a:lnTo>
                  <a:lnTo>
                    <a:pt x="278333" y="125730"/>
                  </a:lnTo>
                  <a:lnTo>
                    <a:pt x="243789" y="125730"/>
                  </a:lnTo>
                  <a:lnTo>
                    <a:pt x="234273" y="127649"/>
                  </a:lnTo>
                  <a:lnTo>
                    <a:pt x="226502" y="132886"/>
                  </a:lnTo>
                  <a:lnTo>
                    <a:pt x="221263" y="140656"/>
                  </a:lnTo>
                  <a:lnTo>
                    <a:pt x="219341" y="150177"/>
                  </a:lnTo>
                  <a:lnTo>
                    <a:pt x="219341" y="191350"/>
                  </a:lnTo>
                  <a:lnTo>
                    <a:pt x="273926" y="191350"/>
                  </a:lnTo>
                  <a:lnTo>
                    <a:pt x="265188" y="249212"/>
                  </a:lnTo>
                  <a:lnTo>
                    <a:pt x="219341" y="249212"/>
                  </a:lnTo>
                  <a:lnTo>
                    <a:pt x="219341" y="386334"/>
                  </a:lnTo>
                  <a:lnTo>
                    <a:pt x="285457" y="386334"/>
                  </a:lnTo>
                  <a:lnTo>
                    <a:pt x="324675" y="378394"/>
                  </a:lnTo>
                  <a:lnTo>
                    <a:pt x="356731" y="356757"/>
                  </a:lnTo>
                  <a:lnTo>
                    <a:pt x="378360" y="324692"/>
                  </a:lnTo>
                  <a:lnTo>
                    <a:pt x="386295" y="285470"/>
                  </a:lnTo>
                  <a:lnTo>
                    <a:pt x="386295" y="100863"/>
                  </a:lnTo>
                  <a:lnTo>
                    <a:pt x="380031" y="699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2904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116" y="1192953"/>
            <a:ext cx="810838" cy="829128"/>
          </a:xfrm>
          <a:prstGeom prst="rect">
            <a:avLst/>
          </a:prstGeom>
        </p:spPr>
      </p:pic>
      <p:sp>
        <p:nvSpPr>
          <p:cNvPr id="110" name="Pentagone régulier 109"/>
          <p:cNvSpPr/>
          <p:nvPr/>
        </p:nvSpPr>
        <p:spPr>
          <a:xfrm>
            <a:off x="3942165" y="2993905"/>
            <a:ext cx="1417628" cy="1016000"/>
          </a:xfrm>
          <a:prstGeom prst="pentagon">
            <a:avLst/>
          </a:prstGeom>
          <a:solidFill>
            <a:srgbClr val="00A7A8">
              <a:alpha val="81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 anchorCtr="0"/>
          <a:lstStyle/>
          <a:p>
            <a:pPr algn="ctr"/>
            <a:endParaRPr lang="fr-FR" sz="1867" b="1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Chiffres clés</a:t>
            </a:r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8FEED5F2-5D8B-9645-941C-FA7DA99A371B}"/>
              </a:ext>
            </a:extLst>
          </p:cNvPr>
          <p:cNvGrpSpPr>
            <a:grpSpLocks noChangeAspect="1"/>
          </p:cNvGrpSpPr>
          <p:nvPr/>
        </p:nvGrpSpPr>
        <p:grpSpPr>
          <a:xfrm>
            <a:off x="67252" y="-56190"/>
            <a:ext cx="6592323" cy="6613658"/>
            <a:chOff x="2718819" y="816014"/>
            <a:chExt cx="3386679" cy="3518871"/>
          </a:xfrm>
        </p:grpSpPr>
        <p:grpSp>
          <p:nvGrpSpPr>
            <p:cNvPr id="74" name="Groupe 73">
              <a:extLst>
                <a:ext uri="{FF2B5EF4-FFF2-40B4-BE49-F238E27FC236}">
                  <a16:creationId xmlns:a16="http://schemas.microsoft.com/office/drawing/2014/main" id="{7A776288-EA12-044C-8815-3BC6FFF55012}"/>
                </a:ext>
              </a:extLst>
            </p:cNvPr>
            <p:cNvGrpSpPr/>
            <p:nvPr/>
          </p:nvGrpSpPr>
          <p:grpSpPr>
            <a:xfrm>
              <a:off x="2718819" y="816014"/>
              <a:ext cx="3386679" cy="3518871"/>
              <a:chOff x="2718819" y="816014"/>
              <a:chExt cx="3386679" cy="3518871"/>
            </a:xfrm>
          </p:grpSpPr>
          <p:pic>
            <p:nvPicPr>
              <p:cNvPr id="95" name="Picture 2">
                <a:extLst>
                  <a:ext uri="{FF2B5EF4-FFF2-40B4-BE49-F238E27FC236}">
                    <a16:creationId xmlns:a16="http://schemas.microsoft.com/office/drawing/2014/main" id="{49DE4A97-0821-2B44-AC6F-5958AC7D2D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9174" l="2500" r="8625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687027" y="3703796"/>
                <a:ext cx="418471" cy="6310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6" name="Picture 2">
                <a:extLst>
                  <a:ext uri="{FF2B5EF4-FFF2-40B4-BE49-F238E27FC236}">
                    <a16:creationId xmlns:a16="http://schemas.microsoft.com/office/drawing/2014/main" id="{AF2EFBE2-3489-B74B-BB27-3CAEF99025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/>
                        </a14:imgEffect>
                        <a14:imgEffect>
                          <a14:sharpenSoften amount="50000"/>
                        </a14:imgEffect>
                        <a14:imgEffect>
                          <a14:saturation sat="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8819" y="816014"/>
                <a:ext cx="3308354" cy="34930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7" name="Picture 2">
                <a:extLst>
                  <a:ext uri="{FF2B5EF4-FFF2-40B4-BE49-F238E27FC236}">
                    <a16:creationId xmlns:a16="http://schemas.microsoft.com/office/drawing/2014/main" id="{BFA34F7D-0705-0642-9407-CA19D54C24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6053" l="0" r="96923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124707" y="2192983"/>
                <a:ext cx="340709" cy="3970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8" name="Picture 2">
                <a:extLst>
                  <a:ext uri="{FF2B5EF4-FFF2-40B4-BE49-F238E27FC236}">
                    <a16:creationId xmlns:a16="http://schemas.microsoft.com/office/drawing/2014/main" id="{4C9A3F11-E925-EC4E-A0B0-BDA2161330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98347" l="0" r="96429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883197" y="2900934"/>
                <a:ext cx="582219" cy="6324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9" name="Picture 2">
                <a:extLst>
                  <a:ext uri="{FF2B5EF4-FFF2-40B4-BE49-F238E27FC236}">
                    <a16:creationId xmlns:a16="http://schemas.microsoft.com/office/drawing/2014/main" id="{9C1B5796-86E2-914D-B914-D553243D48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2469" b="97531" l="0" r="100000"/>
                        </a14:imgEffect>
                        <a14:imgEffect>
                          <a14:sharpenSoften amount="500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042638" y="2589988"/>
                <a:ext cx="552042" cy="4195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0" name="Picture 2">
                <a:extLst>
                  <a:ext uri="{FF2B5EF4-FFF2-40B4-BE49-F238E27FC236}">
                    <a16:creationId xmlns:a16="http://schemas.microsoft.com/office/drawing/2014/main" id="{6C07982E-ED8D-1C46-B19E-2C0E4073BB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0" b="100000" l="0" r="100000"/>
                        </a14:imgEffect>
                        <a14:imgEffect>
                          <a14:sharpenSoften amoun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796154" y="2349441"/>
                <a:ext cx="328553" cy="3260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5" name="Bouée 74">
              <a:extLst>
                <a:ext uri="{FF2B5EF4-FFF2-40B4-BE49-F238E27FC236}">
                  <a16:creationId xmlns:a16="http://schemas.microsoft.com/office/drawing/2014/main" id="{A6F5058B-48E0-764A-9882-AECA7E218379}"/>
                </a:ext>
              </a:extLst>
            </p:cNvPr>
            <p:cNvSpPr/>
            <p:nvPr/>
          </p:nvSpPr>
          <p:spPr>
            <a:xfrm>
              <a:off x="4586484" y="1682470"/>
              <a:ext cx="62556" cy="62975"/>
            </a:xfrm>
            <a:prstGeom prst="donut">
              <a:avLst/>
            </a:prstGeom>
            <a:solidFill>
              <a:srgbClr val="00A7A8"/>
            </a:solidFill>
            <a:ln>
              <a:solidFill>
                <a:srgbClr val="00A7A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76" name="Bouée 75">
              <a:extLst>
                <a:ext uri="{FF2B5EF4-FFF2-40B4-BE49-F238E27FC236}">
                  <a16:creationId xmlns:a16="http://schemas.microsoft.com/office/drawing/2014/main" id="{A91068D8-DAB3-0B4C-AC15-3F9189ADE2C2}"/>
                </a:ext>
              </a:extLst>
            </p:cNvPr>
            <p:cNvSpPr/>
            <p:nvPr/>
          </p:nvSpPr>
          <p:spPr>
            <a:xfrm>
              <a:off x="4511663" y="1646592"/>
              <a:ext cx="62556" cy="62975"/>
            </a:xfrm>
            <a:prstGeom prst="donut">
              <a:avLst/>
            </a:prstGeom>
            <a:solidFill>
              <a:srgbClr val="00A7A8"/>
            </a:solidFill>
            <a:ln>
              <a:solidFill>
                <a:srgbClr val="00A7A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77" name="Bouée 76">
              <a:extLst>
                <a:ext uri="{FF2B5EF4-FFF2-40B4-BE49-F238E27FC236}">
                  <a16:creationId xmlns:a16="http://schemas.microsoft.com/office/drawing/2014/main" id="{737931F5-AE57-914E-9336-79EFAAABD4FD}"/>
                </a:ext>
              </a:extLst>
            </p:cNvPr>
            <p:cNvSpPr/>
            <p:nvPr/>
          </p:nvSpPr>
          <p:spPr>
            <a:xfrm>
              <a:off x="3594680" y="1873694"/>
              <a:ext cx="62556" cy="62975"/>
            </a:xfrm>
            <a:prstGeom prst="donut">
              <a:avLst/>
            </a:prstGeom>
            <a:solidFill>
              <a:srgbClr val="00A7A8"/>
            </a:solidFill>
            <a:ln>
              <a:solidFill>
                <a:srgbClr val="00A7A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78" name="Bouée 77">
              <a:extLst>
                <a:ext uri="{FF2B5EF4-FFF2-40B4-BE49-F238E27FC236}">
                  <a16:creationId xmlns:a16="http://schemas.microsoft.com/office/drawing/2014/main" id="{31E567EF-8758-E340-9C0A-7872A29F4624}"/>
                </a:ext>
              </a:extLst>
            </p:cNvPr>
            <p:cNvSpPr/>
            <p:nvPr/>
          </p:nvSpPr>
          <p:spPr>
            <a:xfrm>
              <a:off x="3667974" y="2144757"/>
              <a:ext cx="62556" cy="62975"/>
            </a:xfrm>
            <a:prstGeom prst="donut">
              <a:avLst/>
            </a:prstGeom>
            <a:solidFill>
              <a:srgbClr val="00A7A8"/>
            </a:solidFill>
            <a:ln>
              <a:solidFill>
                <a:srgbClr val="00A7A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79" name="Bouée 78">
              <a:extLst>
                <a:ext uri="{FF2B5EF4-FFF2-40B4-BE49-F238E27FC236}">
                  <a16:creationId xmlns:a16="http://schemas.microsoft.com/office/drawing/2014/main" id="{B1E9D7DB-9A0A-2741-BCCF-F342C14A1C40}"/>
                </a:ext>
              </a:extLst>
            </p:cNvPr>
            <p:cNvSpPr/>
            <p:nvPr/>
          </p:nvSpPr>
          <p:spPr>
            <a:xfrm>
              <a:off x="4191000" y="2113269"/>
              <a:ext cx="62556" cy="62975"/>
            </a:xfrm>
            <a:prstGeom prst="donut">
              <a:avLst/>
            </a:prstGeom>
            <a:solidFill>
              <a:srgbClr val="00A7A8"/>
            </a:solidFill>
            <a:ln>
              <a:solidFill>
                <a:srgbClr val="00A7A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80" name="Bouée 79">
              <a:extLst>
                <a:ext uri="{FF2B5EF4-FFF2-40B4-BE49-F238E27FC236}">
                  <a16:creationId xmlns:a16="http://schemas.microsoft.com/office/drawing/2014/main" id="{5CFE9741-B090-D64C-A153-9ACE934B0763}"/>
                </a:ext>
              </a:extLst>
            </p:cNvPr>
            <p:cNvSpPr/>
            <p:nvPr/>
          </p:nvSpPr>
          <p:spPr>
            <a:xfrm>
              <a:off x="4083816" y="2430103"/>
              <a:ext cx="62556" cy="62975"/>
            </a:xfrm>
            <a:prstGeom prst="donut">
              <a:avLst/>
            </a:prstGeom>
            <a:solidFill>
              <a:srgbClr val="00A7A8"/>
            </a:solidFill>
            <a:ln>
              <a:solidFill>
                <a:srgbClr val="00A7A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81" name="Bouée 80">
              <a:extLst>
                <a:ext uri="{FF2B5EF4-FFF2-40B4-BE49-F238E27FC236}">
                  <a16:creationId xmlns:a16="http://schemas.microsoft.com/office/drawing/2014/main" id="{66E34A7F-EEEA-3D41-A8C5-7BFE7EC273A3}"/>
                </a:ext>
              </a:extLst>
            </p:cNvPr>
            <p:cNvSpPr/>
            <p:nvPr/>
          </p:nvSpPr>
          <p:spPr>
            <a:xfrm>
              <a:off x="3210887" y="2750139"/>
              <a:ext cx="62556" cy="62975"/>
            </a:xfrm>
            <a:prstGeom prst="donut">
              <a:avLst/>
            </a:prstGeom>
            <a:solidFill>
              <a:srgbClr val="00A7A8"/>
            </a:solidFill>
            <a:ln>
              <a:solidFill>
                <a:srgbClr val="00A7A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82" name="Bouée 81">
              <a:extLst>
                <a:ext uri="{FF2B5EF4-FFF2-40B4-BE49-F238E27FC236}">
                  <a16:creationId xmlns:a16="http://schemas.microsoft.com/office/drawing/2014/main" id="{959D5023-E509-B946-AED7-CE65BE48490F}"/>
                </a:ext>
              </a:extLst>
            </p:cNvPr>
            <p:cNvSpPr/>
            <p:nvPr/>
          </p:nvSpPr>
          <p:spPr>
            <a:xfrm>
              <a:off x="4697558" y="1220641"/>
              <a:ext cx="62556" cy="62975"/>
            </a:xfrm>
            <a:prstGeom prst="donut">
              <a:avLst/>
            </a:prstGeom>
            <a:solidFill>
              <a:srgbClr val="00A7A8"/>
            </a:solidFill>
            <a:ln>
              <a:solidFill>
                <a:srgbClr val="00A7A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83" name="Bouée 82">
              <a:extLst>
                <a:ext uri="{FF2B5EF4-FFF2-40B4-BE49-F238E27FC236}">
                  <a16:creationId xmlns:a16="http://schemas.microsoft.com/office/drawing/2014/main" id="{2339974F-F744-6844-B3D5-6CF6C5D06D1B}"/>
                </a:ext>
              </a:extLst>
            </p:cNvPr>
            <p:cNvSpPr/>
            <p:nvPr/>
          </p:nvSpPr>
          <p:spPr>
            <a:xfrm>
              <a:off x="5532456" y="1573569"/>
              <a:ext cx="62556" cy="62975"/>
            </a:xfrm>
            <a:prstGeom prst="donut">
              <a:avLst/>
            </a:prstGeom>
            <a:solidFill>
              <a:srgbClr val="00A7A8"/>
            </a:solidFill>
            <a:ln>
              <a:solidFill>
                <a:srgbClr val="00A7A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84" name="Bouée 83">
              <a:extLst>
                <a:ext uri="{FF2B5EF4-FFF2-40B4-BE49-F238E27FC236}">
                  <a16:creationId xmlns:a16="http://schemas.microsoft.com/office/drawing/2014/main" id="{AD60B289-B479-1C46-A699-E96DCD30A080}"/>
                </a:ext>
              </a:extLst>
            </p:cNvPr>
            <p:cNvSpPr/>
            <p:nvPr/>
          </p:nvSpPr>
          <p:spPr>
            <a:xfrm>
              <a:off x="5789772" y="1836497"/>
              <a:ext cx="62556" cy="62975"/>
            </a:xfrm>
            <a:prstGeom prst="donut">
              <a:avLst/>
            </a:prstGeom>
            <a:solidFill>
              <a:srgbClr val="00A7A8"/>
            </a:solidFill>
            <a:ln>
              <a:solidFill>
                <a:srgbClr val="00A7A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85" name="Bouée 84">
              <a:extLst>
                <a:ext uri="{FF2B5EF4-FFF2-40B4-BE49-F238E27FC236}">
                  <a16:creationId xmlns:a16="http://schemas.microsoft.com/office/drawing/2014/main" id="{CDFAE21E-AC60-C24B-A0C9-9A6FFDCB3357}"/>
                </a:ext>
              </a:extLst>
            </p:cNvPr>
            <p:cNvSpPr/>
            <p:nvPr/>
          </p:nvSpPr>
          <p:spPr>
            <a:xfrm>
              <a:off x="5238784" y="2122751"/>
              <a:ext cx="62556" cy="62975"/>
            </a:xfrm>
            <a:prstGeom prst="donut">
              <a:avLst/>
            </a:prstGeom>
            <a:solidFill>
              <a:srgbClr val="00A7A8"/>
            </a:solidFill>
            <a:ln>
              <a:solidFill>
                <a:srgbClr val="00A7A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86" name="Bouée 85">
              <a:extLst>
                <a:ext uri="{FF2B5EF4-FFF2-40B4-BE49-F238E27FC236}">
                  <a16:creationId xmlns:a16="http://schemas.microsoft.com/office/drawing/2014/main" id="{20FBEA86-8061-024F-971E-7679EC488798}"/>
                </a:ext>
              </a:extLst>
            </p:cNvPr>
            <p:cNvSpPr/>
            <p:nvPr/>
          </p:nvSpPr>
          <p:spPr>
            <a:xfrm>
              <a:off x="4968912" y="3456006"/>
              <a:ext cx="62556" cy="62975"/>
            </a:xfrm>
            <a:prstGeom prst="donut">
              <a:avLst/>
            </a:prstGeom>
            <a:solidFill>
              <a:srgbClr val="00A7A8"/>
            </a:solidFill>
            <a:ln>
              <a:solidFill>
                <a:srgbClr val="00A7A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87" name="Bouée 86">
              <a:extLst>
                <a:ext uri="{FF2B5EF4-FFF2-40B4-BE49-F238E27FC236}">
                  <a16:creationId xmlns:a16="http://schemas.microsoft.com/office/drawing/2014/main" id="{CB0B9350-4E42-3B43-9613-A42B9EE676E5}"/>
                </a:ext>
              </a:extLst>
            </p:cNvPr>
            <p:cNvSpPr/>
            <p:nvPr/>
          </p:nvSpPr>
          <p:spPr>
            <a:xfrm>
              <a:off x="4368520" y="3459183"/>
              <a:ext cx="62556" cy="62975"/>
            </a:xfrm>
            <a:prstGeom prst="donut">
              <a:avLst/>
            </a:prstGeom>
            <a:solidFill>
              <a:srgbClr val="00A7A8"/>
            </a:solidFill>
            <a:ln>
              <a:solidFill>
                <a:srgbClr val="00A7A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88" name="Bouée 87">
              <a:extLst>
                <a:ext uri="{FF2B5EF4-FFF2-40B4-BE49-F238E27FC236}">
                  <a16:creationId xmlns:a16="http://schemas.microsoft.com/office/drawing/2014/main" id="{C5EF7F51-9CDE-E247-A2C3-7E9A95F798CF}"/>
                </a:ext>
              </a:extLst>
            </p:cNvPr>
            <p:cNvSpPr/>
            <p:nvPr/>
          </p:nvSpPr>
          <p:spPr>
            <a:xfrm>
              <a:off x="5930758" y="3946527"/>
              <a:ext cx="62556" cy="62975"/>
            </a:xfrm>
            <a:prstGeom prst="donut">
              <a:avLst/>
            </a:prstGeom>
            <a:solidFill>
              <a:srgbClr val="00A7A8"/>
            </a:solidFill>
            <a:ln>
              <a:solidFill>
                <a:srgbClr val="00A7A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89" name="Bouée 88">
              <a:extLst>
                <a:ext uri="{FF2B5EF4-FFF2-40B4-BE49-F238E27FC236}">
                  <a16:creationId xmlns:a16="http://schemas.microsoft.com/office/drawing/2014/main" id="{FDF2B9B8-BDBC-A54D-A1E5-DE4D207B58DD}"/>
                </a:ext>
              </a:extLst>
            </p:cNvPr>
            <p:cNvSpPr/>
            <p:nvPr/>
          </p:nvSpPr>
          <p:spPr>
            <a:xfrm>
              <a:off x="4592372" y="1596222"/>
              <a:ext cx="62556" cy="62975"/>
            </a:xfrm>
            <a:prstGeom prst="donut">
              <a:avLst/>
            </a:prstGeom>
            <a:solidFill>
              <a:srgbClr val="00A7A8"/>
            </a:solidFill>
            <a:ln>
              <a:solidFill>
                <a:srgbClr val="00A7A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90" name="Bouée 89">
              <a:extLst>
                <a:ext uri="{FF2B5EF4-FFF2-40B4-BE49-F238E27FC236}">
                  <a16:creationId xmlns:a16="http://schemas.microsoft.com/office/drawing/2014/main" id="{51896B8D-B15D-1A4A-8BF3-D583063BC703}"/>
                </a:ext>
              </a:extLst>
            </p:cNvPr>
            <p:cNvSpPr/>
            <p:nvPr/>
          </p:nvSpPr>
          <p:spPr>
            <a:xfrm>
              <a:off x="3820048" y="2899823"/>
              <a:ext cx="62556" cy="62975"/>
            </a:xfrm>
            <a:prstGeom prst="donut">
              <a:avLst/>
            </a:prstGeom>
            <a:solidFill>
              <a:srgbClr val="00A7A8"/>
            </a:solidFill>
            <a:ln>
              <a:solidFill>
                <a:srgbClr val="00A7A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91" name="Bouée 90">
              <a:extLst>
                <a:ext uri="{FF2B5EF4-FFF2-40B4-BE49-F238E27FC236}">
                  <a16:creationId xmlns:a16="http://schemas.microsoft.com/office/drawing/2014/main" id="{1DE65B92-43D1-CD42-A404-16EFA232BD0F}"/>
                </a:ext>
              </a:extLst>
            </p:cNvPr>
            <p:cNvSpPr/>
            <p:nvPr/>
          </p:nvSpPr>
          <p:spPr>
            <a:xfrm>
              <a:off x="4459204" y="1950255"/>
              <a:ext cx="62556" cy="62975"/>
            </a:xfrm>
            <a:prstGeom prst="donut">
              <a:avLst/>
            </a:prstGeom>
            <a:solidFill>
              <a:srgbClr val="00A7A8"/>
            </a:solidFill>
            <a:ln>
              <a:solidFill>
                <a:srgbClr val="00A7A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92" name="Bouée 91">
              <a:extLst>
                <a:ext uri="{FF2B5EF4-FFF2-40B4-BE49-F238E27FC236}">
                  <a16:creationId xmlns:a16="http://schemas.microsoft.com/office/drawing/2014/main" id="{89490C8A-DB00-DA4E-A5C5-873AA42E46FD}"/>
                </a:ext>
              </a:extLst>
            </p:cNvPr>
            <p:cNvSpPr/>
            <p:nvPr/>
          </p:nvSpPr>
          <p:spPr>
            <a:xfrm>
              <a:off x="4763960" y="2711516"/>
              <a:ext cx="62556" cy="62975"/>
            </a:xfrm>
            <a:prstGeom prst="donut">
              <a:avLst/>
            </a:prstGeom>
            <a:solidFill>
              <a:srgbClr val="00A7A8"/>
            </a:solidFill>
            <a:ln>
              <a:solidFill>
                <a:srgbClr val="00A7A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93" name="Bouée 92">
              <a:extLst>
                <a:ext uri="{FF2B5EF4-FFF2-40B4-BE49-F238E27FC236}">
                  <a16:creationId xmlns:a16="http://schemas.microsoft.com/office/drawing/2014/main" id="{AC472B91-4315-494A-B7CD-B08F18D9DEA0}"/>
                </a:ext>
              </a:extLst>
            </p:cNvPr>
            <p:cNvSpPr/>
            <p:nvPr/>
          </p:nvSpPr>
          <p:spPr>
            <a:xfrm>
              <a:off x="5247752" y="2719126"/>
              <a:ext cx="62556" cy="62975"/>
            </a:xfrm>
            <a:prstGeom prst="donut">
              <a:avLst/>
            </a:prstGeom>
            <a:solidFill>
              <a:srgbClr val="00A7A8"/>
            </a:solidFill>
            <a:ln>
              <a:solidFill>
                <a:srgbClr val="00A7A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94" name="Bouée 93">
              <a:extLst>
                <a:ext uri="{FF2B5EF4-FFF2-40B4-BE49-F238E27FC236}">
                  <a16:creationId xmlns:a16="http://schemas.microsoft.com/office/drawing/2014/main" id="{E1118656-96E3-094A-AF7E-C47D03C9CED8}"/>
                </a:ext>
              </a:extLst>
            </p:cNvPr>
            <p:cNvSpPr/>
            <p:nvPr/>
          </p:nvSpPr>
          <p:spPr>
            <a:xfrm>
              <a:off x="5188979" y="3338047"/>
              <a:ext cx="62556" cy="62975"/>
            </a:xfrm>
            <a:prstGeom prst="donut">
              <a:avLst/>
            </a:prstGeom>
            <a:solidFill>
              <a:srgbClr val="00A7A8"/>
            </a:solidFill>
            <a:ln>
              <a:solidFill>
                <a:srgbClr val="00A7A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103" name="Ellipse 102">
            <a:extLst>
              <a:ext uri="{FF2B5EF4-FFF2-40B4-BE49-F238E27FC236}">
                <a16:creationId xmlns:a16="http://schemas.microsoft.com/office/drawing/2014/main" id="{6F962670-CD1A-1548-B5EB-9D7612C5D126}"/>
              </a:ext>
            </a:extLst>
          </p:cNvPr>
          <p:cNvSpPr/>
          <p:nvPr/>
        </p:nvSpPr>
        <p:spPr>
          <a:xfrm>
            <a:off x="1234867" y="2025448"/>
            <a:ext cx="2953512" cy="2998542"/>
          </a:xfrm>
          <a:prstGeom prst="ellipse">
            <a:avLst/>
          </a:prstGeom>
          <a:solidFill>
            <a:srgbClr val="00A7A8">
              <a:alpha val="43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05714886-AB3D-D248-9282-00910E57C0CA}"/>
              </a:ext>
            </a:extLst>
          </p:cNvPr>
          <p:cNvSpPr/>
          <p:nvPr/>
        </p:nvSpPr>
        <p:spPr>
          <a:xfrm>
            <a:off x="3731554" y="2011972"/>
            <a:ext cx="2953512" cy="2998542"/>
          </a:xfrm>
          <a:prstGeom prst="ellipse">
            <a:avLst/>
          </a:prstGeom>
          <a:solidFill>
            <a:srgbClr val="00A7A8">
              <a:alpha val="43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6" name="object 5"/>
          <p:cNvSpPr txBox="1"/>
          <p:nvPr/>
        </p:nvSpPr>
        <p:spPr>
          <a:xfrm>
            <a:off x="1914825" y="3037753"/>
            <a:ext cx="1374987" cy="7685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sz="2400" b="1" dirty="0">
                <a:latin typeface="Calibri"/>
                <a:cs typeface="Calibri"/>
              </a:rPr>
              <a:t>18</a:t>
            </a:r>
            <a:r>
              <a:rPr sz="2400" b="1" spc="-87" dirty="0">
                <a:latin typeface="Calibri"/>
                <a:cs typeface="Calibri"/>
              </a:rPr>
              <a:t> </a:t>
            </a:r>
            <a:endParaRPr lang="fr-FR" sz="2400" b="1" spc="-87" dirty="0">
              <a:latin typeface="Calibri"/>
              <a:cs typeface="Calibri"/>
            </a:endParaRPr>
          </a:p>
          <a:p>
            <a:pPr marL="16933" algn="ctr">
              <a:spcBef>
                <a:spcPts val="133"/>
              </a:spcBef>
            </a:pPr>
            <a:r>
              <a:rPr lang="fr-FR" sz="2400" b="1" spc="-13" dirty="0">
                <a:latin typeface="Calibri"/>
                <a:cs typeface="Calibri"/>
              </a:rPr>
              <a:t>c</a:t>
            </a:r>
            <a:r>
              <a:rPr sz="2400" b="1" spc="-13" dirty="0" err="1">
                <a:latin typeface="Calibri"/>
                <a:cs typeface="Calibri"/>
              </a:rPr>
              <a:t>entres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7" name="object 6"/>
          <p:cNvSpPr txBox="1"/>
          <p:nvPr/>
        </p:nvSpPr>
        <p:spPr>
          <a:xfrm>
            <a:off x="4365357" y="3056870"/>
            <a:ext cx="2113397" cy="73524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lnSpc>
                <a:spcPts val="2753"/>
              </a:lnSpc>
              <a:spcBef>
                <a:spcPts val="133"/>
              </a:spcBef>
            </a:pPr>
            <a:r>
              <a:rPr sz="2400" b="1" dirty="0">
                <a:latin typeface="Calibri"/>
                <a:cs typeface="Calibri"/>
              </a:rPr>
              <a:t>14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753"/>
              </a:lnSpc>
            </a:pPr>
            <a:r>
              <a:rPr lang="fr-FR" sz="2400" b="1" spc="-47" dirty="0">
                <a:latin typeface="Calibri"/>
                <a:cs typeface="Calibri"/>
              </a:rPr>
              <a:t>départements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9" name="Rectangle à coins arrondis 108"/>
          <p:cNvSpPr/>
          <p:nvPr/>
        </p:nvSpPr>
        <p:spPr>
          <a:xfrm>
            <a:off x="1475911" y="5285702"/>
            <a:ext cx="4760805" cy="715631"/>
          </a:xfrm>
          <a:prstGeom prst="roundRect">
            <a:avLst/>
          </a:prstGeom>
          <a:solidFill>
            <a:srgbClr val="00A7A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268 unités de recherche, de service et expérimentales</a:t>
            </a:r>
          </a:p>
        </p:txBody>
      </p:sp>
      <p:sp>
        <p:nvSpPr>
          <p:cNvPr id="114" name="object 10">
            <a:extLst>
              <a:ext uri="{FF2B5EF4-FFF2-40B4-BE49-F238E27FC236}">
                <a16:creationId xmlns:a16="http://schemas.microsoft.com/office/drawing/2014/main" id="{642E7590-1323-4840-A382-913F44E52E03}"/>
              </a:ext>
            </a:extLst>
          </p:cNvPr>
          <p:cNvSpPr/>
          <p:nvPr/>
        </p:nvSpPr>
        <p:spPr>
          <a:xfrm>
            <a:off x="9749643" y="463299"/>
            <a:ext cx="1343574" cy="104236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fr-FR" dirty="0"/>
              <a:t> </a:t>
            </a:r>
            <a:endParaRPr dirty="0"/>
          </a:p>
        </p:txBody>
      </p:sp>
      <p:sp>
        <p:nvSpPr>
          <p:cNvPr id="115" name="ZoneTexte 114"/>
          <p:cNvSpPr txBox="1"/>
          <p:nvPr/>
        </p:nvSpPr>
        <p:spPr>
          <a:xfrm>
            <a:off x="7643699" y="831679"/>
            <a:ext cx="2022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11 523 ETP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848517" y="3084993"/>
            <a:ext cx="289931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+mj-lt"/>
              </a:rPr>
              <a:t>Partenariat</a:t>
            </a:r>
          </a:p>
          <a:p>
            <a:r>
              <a:rPr lang="fr-FR" sz="2400" b="1" dirty="0">
                <a:solidFill>
                  <a:srgbClr val="00A3A6"/>
                </a:solidFill>
                <a:latin typeface="+mj-lt"/>
              </a:rPr>
              <a:t>&gt;</a:t>
            </a:r>
            <a:r>
              <a:rPr lang="fr-FR" sz="2400" b="1" dirty="0">
                <a:solidFill>
                  <a:srgbClr val="00C7CC"/>
                </a:solidFill>
                <a:latin typeface="+mj-lt"/>
              </a:rPr>
              <a:t> </a:t>
            </a:r>
            <a:r>
              <a:rPr lang="fr-FR" sz="2400" b="1" dirty="0">
                <a:solidFill>
                  <a:srgbClr val="00A3A6"/>
                </a:solidFill>
                <a:latin typeface="+mj-lt"/>
              </a:rPr>
              <a:t>450 </a:t>
            </a:r>
            <a:r>
              <a:rPr lang="fr-FR" sz="2000" dirty="0">
                <a:latin typeface="+mj-lt"/>
              </a:rPr>
              <a:t>partenaires</a:t>
            </a:r>
          </a:p>
          <a:p>
            <a:r>
              <a:rPr lang="fr-FR" sz="2000" dirty="0">
                <a:latin typeface="+mj-lt"/>
              </a:rPr>
              <a:t>Socio-économiques</a:t>
            </a:r>
          </a:p>
          <a:p>
            <a:endParaRPr lang="fr-FR" sz="2400" dirty="0">
              <a:latin typeface="+mj-lt"/>
            </a:endParaRPr>
          </a:p>
          <a:p>
            <a:r>
              <a:rPr lang="fr-FR" sz="2400" b="1" dirty="0">
                <a:latin typeface="+mj-lt"/>
              </a:rPr>
              <a:t>Formation</a:t>
            </a:r>
          </a:p>
          <a:p>
            <a:pPr marL="342900" indent="-342900">
              <a:buClr>
                <a:srgbClr val="00A3A6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</a:rPr>
              <a:t>Partenaire de </a:t>
            </a:r>
            <a:r>
              <a:rPr lang="fr-FR" sz="2000" b="1" dirty="0">
                <a:solidFill>
                  <a:srgbClr val="00A3A6"/>
                </a:solidFill>
                <a:latin typeface="+mj-lt"/>
              </a:rPr>
              <a:t>33</a:t>
            </a:r>
          </a:p>
          <a:p>
            <a:pPr>
              <a:buClr>
                <a:srgbClr val="00A3A6"/>
              </a:buClr>
            </a:pPr>
            <a:r>
              <a:rPr lang="fr-FR" sz="2000" dirty="0">
                <a:latin typeface="+mj-lt"/>
              </a:rPr>
              <a:t>sites universitaires</a:t>
            </a:r>
          </a:p>
        </p:txBody>
      </p:sp>
      <p:graphicFrame>
        <p:nvGraphicFramePr>
          <p:cNvPr id="46" name="Graphique 45">
            <a:extLst>
              <a:ext uri="{FF2B5EF4-FFF2-40B4-BE49-F238E27FC236}">
                <a16:creationId xmlns:a16="http://schemas.microsoft.com/office/drawing/2014/main" id="{91B6D5F0-70D6-A749-8031-8C7D7D569F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7296072"/>
              </p:ext>
            </p:extLst>
          </p:nvPr>
        </p:nvGraphicFramePr>
        <p:xfrm>
          <a:off x="6423351" y="3031682"/>
          <a:ext cx="3458041" cy="3428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47" name="object 11"/>
          <p:cNvSpPr/>
          <p:nvPr/>
        </p:nvSpPr>
        <p:spPr>
          <a:xfrm>
            <a:off x="8072355" y="1394545"/>
            <a:ext cx="1256701" cy="6071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ZoneTexte 3"/>
          <p:cNvSpPr txBox="1"/>
          <p:nvPr/>
        </p:nvSpPr>
        <p:spPr>
          <a:xfrm>
            <a:off x="7061327" y="2149129"/>
            <a:ext cx="4669972" cy="646331"/>
          </a:xfrm>
          <a:prstGeom prst="rect">
            <a:avLst/>
          </a:prstGeom>
          <a:solidFill>
            <a:srgbClr val="00C7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j-lt"/>
              </a:rPr>
              <a:t>1</a:t>
            </a:r>
            <a:r>
              <a:rPr lang="fr-FR" b="1" baseline="30000" dirty="0">
                <a:solidFill>
                  <a:schemeClr val="bg1"/>
                </a:solidFill>
                <a:latin typeface="+mj-lt"/>
              </a:rPr>
              <a:t>er</a:t>
            </a:r>
            <a:r>
              <a:rPr lang="fr-FR" b="1" dirty="0">
                <a:solidFill>
                  <a:schemeClr val="bg1"/>
                </a:solidFill>
                <a:latin typeface="+mj-lt"/>
              </a:rPr>
              <a:t> établissement de recherche labellisé </a:t>
            </a:r>
          </a:p>
          <a:p>
            <a:pPr algn="ctr"/>
            <a:r>
              <a:rPr lang="fr-FR" b="1" dirty="0">
                <a:solidFill>
                  <a:schemeClr val="bg1"/>
                </a:solidFill>
                <a:latin typeface="+mj-lt"/>
              </a:rPr>
              <a:t>égalité et diversité</a:t>
            </a:r>
          </a:p>
        </p:txBody>
      </p:sp>
    </p:spTree>
    <p:extLst>
      <p:ext uri="{BB962C8B-B14F-4D97-AF65-F5344CB8AC3E}">
        <p14:creationId xmlns:p14="http://schemas.microsoft.com/office/powerpoint/2010/main" val="270168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Un périmètre élargi et des compétences renforcées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3192" y="1153318"/>
            <a:ext cx="10060544" cy="256976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3A6"/>
              </a:buClr>
            </a:pPr>
            <a:r>
              <a:rPr lang="fr-FR" sz="2400" dirty="0">
                <a:solidFill>
                  <a:schemeClr val="tx1"/>
                </a:solidFill>
              </a:rPr>
              <a:t>Première force de </a:t>
            </a:r>
            <a:r>
              <a:rPr lang="fr-FR" sz="2400" dirty="0">
                <a:solidFill>
                  <a:srgbClr val="19A7A7"/>
                </a:solidFill>
              </a:rPr>
              <a:t>recherche et d’expertise sur l’eau </a:t>
            </a:r>
            <a:r>
              <a:rPr lang="fr-FR" sz="2400" b="0" dirty="0">
                <a:solidFill>
                  <a:schemeClr val="tx1"/>
                </a:solidFill>
              </a:rPr>
              <a:t>en France</a:t>
            </a:r>
            <a:r>
              <a:rPr lang="fr-FR" sz="2400" b="0" dirty="0"/>
              <a:t>,</a:t>
            </a:r>
            <a:r>
              <a:rPr lang="fr-FR" sz="2400" b="0" dirty="0">
                <a:solidFill>
                  <a:schemeClr val="tx1"/>
                </a:solidFill>
              </a:rPr>
              <a:t> gestion de l’eau et risques associés, sécheresse, crues, inondations, traitement de l’eau.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3A6"/>
              </a:buClr>
            </a:pPr>
            <a:r>
              <a:rPr lang="fr-FR" sz="2400" dirty="0">
                <a:solidFill>
                  <a:schemeClr val="tx1"/>
                </a:solidFill>
              </a:rPr>
              <a:t>De nouvelles capacité à travailler sur les </a:t>
            </a:r>
            <a:r>
              <a:rPr lang="fr-FR" sz="2400" dirty="0">
                <a:solidFill>
                  <a:srgbClr val="19A7A7"/>
                </a:solidFill>
              </a:rPr>
              <a:t>risques multiples</a:t>
            </a:r>
            <a:r>
              <a:rPr lang="fr-FR" sz="2400" b="0" dirty="0">
                <a:solidFill>
                  <a:srgbClr val="19A7A7"/>
                </a:solidFill>
              </a:rPr>
              <a:t>: </a:t>
            </a:r>
            <a:r>
              <a:rPr lang="fr-FR" sz="2400" b="0" dirty="0">
                <a:solidFill>
                  <a:schemeClr val="tx1"/>
                </a:solidFill>
              </a:rPr>
              <a:t>risques naturels, </a:t>
            </a:r>
            <a:r>
              <a:rPr lang="fr-FR" sz="2400" b="0" dirty="0" err="1">
                <a:solidFill>
                  <a:schemeClr val="tx1"/>
                </a:solidFill>
              </a:rPr>
              <a:t>anthrophiques</a:t>
            </a:r>
            <a:r>
              <a:rPr lang="fr-FR" sz="2400" b="0" dirty="0">
                <a:solidFill>
                  <a:schemeClr val="tx1"/>
                </a:solidFill>
              </a:rPr>
              <a:t>, technologiques.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3A6"/>
              </a:buClr>
            </a:pPr>
            <a:r>
              <a:rPr lang="fr-FR" sz="2400" dirty="0">
                <a:solidFill>
                  <a:schemeClr val="tx1"/>
                </a:solidFill>
              </a:rPr>
              <a:t>Renforcement des compétences sur</a:t>
            </a:r>
            <a:r>
              <a:rPr lang="fr-FR" sz="2400" dirty="0"/>
              <a:t> l’étude des écosystèmes complexes et de la biodiversité </a:t>
            </a:r>
            <a:r>
              <a:rPr lang="fr-FR" sz="2400" b="0" dirty="0">
                <a:solidFill>
                  <a:schemeClr val="tx1"/>
                </a:solidFill>
              </a:rPr>
              <a:t>dans leurs interrelations avec les activités humaines.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3A6"/>
              </a:buClr>
            </a:pPr>
            <a:r>
              <a:rPr lang="fr-FR" sz="2400" dirty="0">
                <a:solidFill>
                  <a:schemeClr val="tx1"/>
                </a:solidFill>
              </a:rPr>
              <a:t>Rôle de premier plan </a:t>
            </a:r>
            <a:r>
              <a:rPr lang="fr-FR" sz="2400" b="0" dirty="0">
                <a:solidFill>
                  <a:schemeClr val="tx1"/>
                </a:solidFill>
              </a:rPr>
              <a:t>sur l’ensemble des enjeux associés à </a:t>
            </a:r>
            <a:r>
              <a:rPr lang="fr-FR" sz="2400" b="0" dirty="0">
                <a:solidFill>
                  <a:srgbClr val="19A7A7"/>
                </a:solidFill>
              </a:rPr>
              <a:t>la </a:t>
            </a:r>
            <a:r>
              <a:rPr lang="fr-FR" sz="2400" dirty="0">
                <a:solidFill>
                  <a:srgbClr val="19A7A7"/>
                </a:solidFill>
              </a:rPr>
              <a:t>transition numérique </a:t>
            </a:r>
            <a:r>
              <a:rPr lang="fr-FR" sz="2400" b="0" dirty="0">
                <a:solidFill>
                  <a:schemeClr val="tx1"/>
                </a:solidFill>
              </a:rPr>
              <a:t>dans les systèmes agricoles, alimentaires et environnementaux.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3A6"/>
              </a:buClr>
            </a:pPr>
            <a:r>
              <a:rPr lang="fr-FR" sz="2400" dirty="0">
                <a:solidFill>
                  <a:schemeClr val="tx1"/>
                </a:solidFill>
              </a:rPr>
              <a:t>Renforcement de l’expertise et de l’appui aux politiques publiques « agro-environnementales », </a:t>
            </a:r>
            <a:r>
              <a:rPr lang="fr-FR" sz="2400" b="0" dirty="0">
                <a:solidFill>
                  <a:schemeClr val="tx1"/>
                </a:solidFill>
              </a:rPr>
              <a:t>en partenariat avec les collectivités territoriales et les acteurs du monde économique, pour un  </a:t>
            </a:r>
            <a:r>
              <a:rPr lang="fr-FR" sz="2400" dirty="0"/>
              <a:t>aménagement durable des territoires.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3A6"/>
              </a:buClr>
            </a:pPr>
            <a:endParaRPr lang="fr-FR" sz="2400" b="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A3A6"/>
              </a:buClr>
            </a:pPr>
            <a:endParaRPr lang="fr-FR" sz="2200" b="0" dirty="0">
              <a:solidFill>
                <a:schemeClr val="tx1"/>
              </a:solidFill>
            </a:endParaRPr>
          </a:p>
          <a:p>
            <a:endParaRPr lang="fr-FR" sz="2200" b="0" dirty="0"/>
          </a:p>
        </p:txBody>
      </p:sp>
    </p:spTree>
    <p:extLst>
      <p:ext uri="{BB962C8B-B14F-4D97-AF65-F5344CB8AC3E}">
        <p14:creationId xmlns:p14="http://schemas.microsoft.com/office/powerpoint/2010/main" val="3093964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Cinq grand objectifs scientifiques: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311079" y="832569"/>
            <a:ext cx="10883343" cy="4497129"/>
            <a:chOff x="-6971298" y="1045250"/>
            <a:chExt cx="12758614" cy="5077844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10" r="21762"/>
            <a:stretch/>
          </p:blipFill>
          <p:spPr>
            <a:xfrm>
              <a:off x="-2595501" y="1526289"/>
              <a:ext cx="4626043" cy="4596805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-1803450" y="3062449"/>
              <a:ext cx="3056059" cy="2067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Des défis majeurs pour</a:t>
              </a:r>
            </a:p>
            <a:p>
              <a:pPr algn="ctr"/>
              <a:endParaRPr lang="fr-FR" sz="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  <a:p>
              <a:pPr algn="ctr"/>
              <a:r>
                <a:rPr lang="fr-FR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 l’agriculture, l’alimentation </a:t>
              </a:r>
            </a:p>
            <a:p>
              <a:pPr algn="ctr"/>
              <a:r>
                <a:rPr lang="fr-FR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et l’environnement</a:t>
              </a:r>
            </a:p>
            <a:p>
              <a:pPr algn="ctr"/>
              <a:endParaRPr lang="fr-FR" sz="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  <a:p>
              <a:pPr algn="ctr"/>
              <a:r>
                <a:rPr lang="fr-FR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 nécessitant des approches intégrées</a:t>
              </a:r>
            </a:p>
          </p:txBody>
        </p:sp>
        <p:sp>
          <p:nvSpPr>
            <p:cNvPr id="8" name="Flèche vers le haut 7"/>
            <p:cNvSpPr/>
            <p:nvPr/>
          </p:nvSpPr>
          <p:spPr>
            <a:xfrm rot="6876825">
              <a:off x="1620055" y="4170852"/>
              <a:ext cx="504700" cy="794309"/>
            </a:xfrm>
            <a:prstGeom prst="upArrow">
              <a:avLst/>
            </a:prstGeom>
          </p:spPr>
          <p:style>
            <a:lnRef idx="1">
              <a:schemeClr val="dk1"/>
            </a:lnRef>
            <a:fillRef idx="1003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Flèche vers le haut 8"/>
            <p:cNvSpPr/>
            <p:nvPr/>
          </p:nvSpPr>
          <p:spPr>
            <a:xfrm rot="17329544">
              <a:off x="-2683904" y="2330149"/>
              <a:ext cx="500318" cy="824080"/>
            </a:xfrm>
            <a:prstGeom prst="upArrow">
              <a:avLst/>
            </a:prstGeom>
          </p:spPr>
          <p:style>
            <a:lnRef idx="1">
              <a:schemeClr val="dk1"/>
            </a:lnRef>
            <a:fillRef idx="1003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èche vers le haut 9"/>
            <p:cNvSpPr/>
            <p:nvPr/>
          </p:nvSpPr>
          <p:spPr>
            <a:xfrm rot="4471232">
              <a:off x="1565623" y="2379030"/>
              <a:ext cx="485243" cy="759380"/>
            </a:xfrm>
            <a:prstGeom prst="upArrow">
              <a:avLst/>
            </a:prstGeom>
          </p:spPr>
          <p:style>
            <a:lnRef idx="1">
              <a:schemeClr val="dk1"/>
            </a:lnRef>
            <a:fillRef idx="1003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lèche vers le haut 10"/>
            <p:cNvSpPr/>
            <p:nvPr/>
          </p:nvSpPr>
          <p:spPr>
            <a:xfrm rot="14923344">
              <a:off x="-2703897" y="4229411"/>
              <a:ext cx="529228" cy="815834"/>
            </a:xfrm>
            <a:prstGeom prst="upArrow">
              <a:avLst/>
            </a:prstGeom>
          </p:spPr>
          <p:style>
            <a:lnRef idx="1">
              <a:schemeClr val="dk1"/>
            </a:lnRef>
            <a:fillRef idx="1003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-6971298" y="1045250"/>
              <a:ext cx="9176408" cy="2292259"/>
              <a:chOff x="-8961512" y="3271946"/>
              <a:chExt cx="12208779" cy="229225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712752" y="3271946"/>
                <a:ext cx="2534515" cy="594003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ZoneTexte 16"/>
              <p:cNvSpPr txBox="1"/>
              <p:nvPr/>
            </p:nvSpPr>
            <p:spPr>
              <a:xfrm>
                <a:off x="-8961512" y="4736737"/>
                <a:ext cx="5304649" cy="8274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algn="just"/>
                <a:r>
                  <a:rPr lang="fr-FR" dirty="0">
                    <a:solidFill>
                      <a:srgbClr val="00A3A6"/>
                    </a:solidFill>
                  </a:rPr>
                  <a:t>Transition </a:t>
                </a:r>
                <a:r>
                  <a:rPr lang="fr-FR" dirty="0" err="1">
                    <a:solidFill>
                      <a:srgbClr val="00A3A6"/>
                    </a:solidFill>
                  </a:rPr>
                  <a:t>agroécologique</a:t>
                </a:r>
                <a:r>
                  <a:rPr lang="fr-FR" dirty="0">
                    <a:solidFill>
                      <a:srgbClr val="00A3A6"/>
                    </a:solidFill>
                  </a:rPr>
                  <a:t> : </a:t>
                </a:r>
                <a:r>
                  <a:rPr lang="fr-FR" dirty="0"/>
                  <a:t>une transformation systémique, de la production à la consommation, en intégrant les enjeux économiques et sociaux</a:t>
                </a:r>
              </a:p>
            </p:txBody>
          </p:sp>
        </p:grpSp>
        <p:sp>
          <p:nvSpPr>
            <p:cNvPr id="13" name="ZoneTexte 12"/>
            <p:cNvSpPr txBox="1"/>
            <p:nvPr/>
          </p:nvSpPr>
          <p:spPr>
            <a:xfrm>
              <a:off x="2479876" y="2807204"/>
              <a:ext cx="3307440" cy="594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algn="just"/>
              <a:r>
                <a:rPr lang="fr-FR" dirty="0">
                  <a:solidFill>
                    <a:srgbClr val="00A3A6"/>
                  </a:solidFill>
                </a:rPr>
                <a:t>Approche globale de la santé : </a:t>
              </a:r>
              <a:r>
                <a:rPr lang="fr-FR" dirty="0"/>
                <a:t>connecter santé humaine, végétale, animale et environnementale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498848" y="4616676"/>
              <a:ext cx="3013108" cy="540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algn="just"/>
              <a:r>
                <a:rPr lang="fr-FR" dirty="0" err="1">
                  <a:solidFill>
                    <a:srgbClr val="00A3A6"/>
                  </a:solidFill>
                </a:rPr>
                <a:t>Bioéconomie</a:t>
              </a:r>
              <a:r>
                <a:rPr lang="fr-FR" dirty="0">
                  <a:solidFill>
                    <a:srgbClr val="00A3A6"/>
                  </a:solidFill>
                </a:rPr>
                <a:t>: </a:t>
              </a:r>
              <a:r>
                <a:rPr lang="fr-FR" dirty="0">
                  <a:solidFill>
                    <a:schemeClr val="tx1"/>
                  </a:solidFill>
                </a:rPr>
                <a:t>utilisation sobre et circulaire des ressources adaptées aux territoires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-6488222" y="4832902"/>
              <a:ext cx="3472568" cy="594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fr-FR" dirty="0">
                  <a:solidFill>
                    <a:srgbClr val="00A3A6"/>
                  </a:solidFill>
                </a:rPr>
                <a:t>Climat, biodiversité, risques : </a:t>
              </a:r>
              <a:r>
                <a:rPr lang="fr-FR" dirty="0"/>
                <a:t>faire face à des défis globaux et</a:t>
              </a:r>
              <a:r>
                <a:rPr lang="fr-FR" dirty="0">
                  <a:solidFill>
                    <a:srgbClr val="00A3A6"/>
                  </a:solidFill>
                </a:rPr>
                <a:t> </a:t>
              </a:r>
              <a:r>
                <a:rPr lang="fr-FR" dirty="0"/>
                <a:t>des risques multiples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endParaRPr lang="fr-FR" b="1" spc="-8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210081" y="5550404"/>
            <a:ext cx="7625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A3A6"/>
                </a:solidFill>
              </a:rPr>
              <a:t>Numérique au service des transitions : </a:t>
            </a:r>
            <a:r>
              <a:rPr lang="fr-FR" dirty="0"/>
              <a:t>exploration de la complexité, intégration des échelles, transformation des systèmes, opportunités et dangers</a:t>
            </a:r>
          </a:p>
        </p:txBody>
      </p:sp>
      <p:sp>
        <p:nvSpPr>
          <p:cNvPr id="19" name="Flèche vers le haut 18"/>
          <p:cNvSpPr/>
          <p:nvPr/>
        </p:nvSpPr>
        <p:spPr>
          <a:xfrm rot="10800000">
            <a:off x="5799300" y="4808126"/>
            <a:ext cx="446981" cy="677561"/>
          </a:xfrm>
          <a:prstGeom prst="upArrow">
            <a:avLst/>
          </a:prstGeom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231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DD8EF710-017C-7A43-BDEF-93F3E8C718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684">
            <a:off x="1309607" y="2526292"/>
            <a:ext cx="1603298" cy="23111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Une nouvelle direction générale déléguée dédiée à l’expertise et à l’appui aux politiques publiques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2834">
            <a:off x="6368761" y="2376533"/>
            <a:ext cx="1520190" cy="2026920"/>
          </a:xfrm>
          <a:prstGeom prst="rect">
            <a:avLst/>
          </a:prstGeom>
          <a:ln>
            <a:solidFill>
              <a:srgbClr val="143399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808" y="2366283"/>
            <a:ext cx="1546860" cy="2167890"/>
          </a:xfrm>
          <a:prstGeom prst="rect">
            <a:avLst/>
          </a:prstGeom>
          <a:ln>
            <a:solidFill>
              <a:srgbClr val="143399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5618" y="4538518"/>
            <a:ext cx="2729230" cy="1706880"/>
          </a:xfrm>
          <a:prstGeom prst="rect">
            <a:avLst/>
          </a:prstGeom>
          <a:ln>
            <a:solidFill>
              <a:srgbClr val="143399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9566">
            <a:off x="7124726" y="2894233"/>
            <a:ext cx="1620520" cy="2280920"/>
          </a:xfrm>
          <a:prstGeom prst="rect">
            <a:avLst/>
          </a:prstGeom>
          <a:ln>
            <a:solidFill>
              <a:srgbClr val="143399"/>
            </a:solidFill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6868">
            <a:off x="831560" y="3458745"/>
            <a:ext cx="1508760" cy="2133600"/>
          </a:xfrm>
          <a:prstGeom prst="rect">
            <a:avLst/>
          </a:prstGeom>
          <a:ln>
            <a:solidFill>
              <a:srgbClr val="143399"/>
            </a:solidFill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6598">
            <a:off x="6803847" y="3968723"/>
            <a:ext cx="1614119" cy="2268492"/>
          </a:xfrm>
          <a:prstGeom prst="rect">
            <a:avLst/>
          </a:prstGeom>
          <a:ln>
            <a:solidFill>
              <a:srgbClr val="143399"/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619236" y="2663488"/>
            <a:ext cx="1657552" cy="2236921"/>
          </a:xfrm>
          <a:prstGeom prst="rect">
            <a:avLst/>
          </a:prstGeom>
          <a:ln>
            <a:solidFill>
              <a:srgbClr val="143399"/>
            </a:solidFill>
          </a:ln>
        </p:spPr>
      </p:pic>
      <p:sp>
        <p:nvSpPr>
          <p:cNvPr id="16" name="ZoneTexte 15"/>
          <p:cNvSpPr txBox="1"/>
          <p:nvPr/>
        </p:nvSpPr>
        <p:spPr>
          <a:xfrm>
            <a:off x="480986" y="1002427"/>
            <a:ext cx="2834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Rapports d’expertise scientifique collective</a:t>
            </a:r>
            <a:endParaRPr lang="fr-FR" sz="2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249628" y="1424868"/>
            <a:ext cx="279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Prospectives</a:t>
            </a:r>
            <a:endParaRPr lang="fr-FR" sz="2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950599" y="983578"/>
            <a:ext cx="2183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Études et évaluations ex ante et ex post</a:t>
            </a:r>
            <a:endParaRPr lang="fr-FR" sz="2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8617840" y="1002427"/>
            <a:ext cx="341895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Appui à la mise en œuvre des politiques publiques </a:t>
            </a:r>
          </a:p>
          <a:p>
            <a:pPr algn="ctr">
              <a:spcBef>
                <a:spcPts val="600"/>
              </a:spcBef>
            </a:pPr>
            <a:r>
              <a:rPr lang="fr-FR" sz="1400" b="1" dirty="0"/>
              <a:t>(plateformes, méthodes, indicateurs, normalisation, expertise projet) </a:t>
            </a:r>
            <a:r>
              <a:rPr lang="fr-FR" sz="2400" b="1" dirty="0"/>
              <a:t>  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54D8532-E870-4D84-86C8-B4C5981A16D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021"/>
          <a:stretch/>
        </p:blipFill>
        <p:spPr>
          <a:xfrm>
            <a:off x="9410633" y="5142116"/>
            <a:ext cx="2400794" cy="67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06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088" y="3398597"/>
            <a:ext cx="6388390" cy="358832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INRAE, en Europe et à l’international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0978" y="891061"/>
            <a:ext cx="107385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275662"/>
                </a:solidFill>
                <a:cs typeface="Raleway"/>
              </a:rPr>
              <a:t>INRAE est un acteur moteur dans la recherche européenne. Il coordonne et participe à de nombreux projets européens</a:t>
            </a:r>
            <a:r>
              <a:rPr lang="fr-FR" sz="2400" dirty="0">
                <a:solidFill>
                  <a:srgbClr val="275662"/>
                </a:solidFill>
                <a:cs typeface="Raleway"/>
              </a:rPr>
              <a:t>:</a:t>
            </a:r>
          </a:p>
          <a:p>
            <a:pPr marL="800100" lvl="1" indent="-342900">
              <a:buClr>
                <a:srgbClr val="00A3A6"/>
              </a:buClr>
              <a:buFont typeface="Arial"/>
              <a:buChar char="•"/>
            </a:pPr>
            <a:r>
              <a:rPr lang="fr-FR" sz="2400" dirty="0">
                <a:solidFill>
                  <a:srgbClr val="275662"/>
                </a:solidFill>
                <a:cs typeface="Raleway"/>
              </a:rPr>
              <a:t>En 2019 , INRAE participe à 166 projets européens (dont 49 projets en coordination)</a:t>
            </a:r>
          </a:p>
          <a:p>
            <a:pPr marL="800100" lvl="1" indent="-342900">
              <a:buClr>
                <a:srgbClr val="00A3A6"/>
              </a:buClr>
              <a:buFont typeface="Arial"/>
              <a:buChar char="•"/>
            </a:pPr>
            <a:r>
              <a:rPr lang="fr-FR" sz="2400" dirty="0">
                <a:solidFill>
                  <a:srgbClr val="275662"/>
                </a:solidFill>
                <a:cs typeface="Raleway"/>
              </a:rPr>
              <a:t>7 projets ESFRI, et 11 projets d’activités intégratrices de réseaux d’infrastructures</a:t>
            </a:r>
          </a:p>
          <a:p>
            <a:endParaRPr lang="fr-FR" sz="2400" dirty="0">
              <a:solidFill>
                <a:srgbClr val="275662"/>
              </a:solidFill>
              <a:cs typeface="Raleway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77" y="2299804"/>
            <a:ext cx="107385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solidFill>
                <a:srgbClr val="275662"/>
              </a:solidFill>
              <a:cs typeface="Raelway"/>
            </a:endParaRPr>
          </a:p>
          <a:p>
            <a:r>
              <a:rPr lang="fr-FR" sz="2400" b="1" dirty="0">
                <a:solidFill>
                  <a:srgbClr val="275662"/>
                </a:solidFill>
                <a:cs typeface="Raelway"/>
              </a:rPr>
              <a:t> </a:t>
            </a:r>
          </a:p>
          <a:p>
            <a:r>
              <a:rPr lang="fr-FR" sz="2400" b="1" dirty="0">
                <a:solidFill>
                  <a:srgbClr val="275662"/>
                </a:solidFill>
                <a:cs typeface="Raelway"/>
              </a:rPr>
              <a:t>Différentes formes de partenariat international:</a:t>
            </a:r>
            <a:endParaRPr lang="fr-FR" sz="2400" dirty="0">
              <a:solidFill>
                <a:srgbClr val="275662"/>
              </a:solidFill>
              <a:cs typeface="Raelway"/>
            </a:endParaRPr>
          </a:p>
          <a:p>
            <a:pPr marL="800100" lvl="1" indent="-342900">
              <a:buClr>
                <a:srgbClr val="00A3A6"/>
              </a:buClr>
              <a:buFont typeface="Arial"/>
              <a:buChar char="•"/>
            </a:pPr>
            <a:r>
              <a:rPr lang="fr-FR" sz="2400" dirty="0">
                <a:solidFill>
                  <a:srgbClr val="275662"/>
                </a:solidFill>
                <a:cs typeface="Raelway"/>
              </a:rPr>
              <a:t>Des laboratoires internationaux associés (</a:t>
            </a:r>
            <a:r>
              <a:rPr lang="fr-FR" sz="2400" dirty="0" err="1">
                <a:solidFill>
                  <a:srgbClr val="275662"/>
                </a:solidFill>
                <a:cs typeface="Raelway"/>
              </a:rPr>
              <a:t>LIAs</a:t>
            </a:r>
            <a:r>
              <a:rPr lang="fr-FR" sz="2400" dirty="0">
                <a:solidFill>
                  <a:srgbClr val="275662"/>
                </a:solidFill>
                <a:cs typeface="Raelway"/>
              </a:rPr>
              <a:t>)</a:t>
            </a:r>
          </a:p>
          <a:p>
            <a:pPr marL="800100" lvl="1" indent="-342900">
              <a:buClr>
                <a:srgbClr val="00A3A6"/>
              </a:buClr>
              <a:buFont typeface="Arial"/>
              <a:buChar char="•"/>
            </a:pPr>
            <a:r>
              <a:rPr lang="fr-FR" sz="2400" dirty="0">
                <a:solidFill>
                  <a:srgbClr val="275662"/>
                </a:solidFill>
                <a:cs typeface="Raelway"/>
              </a:rPr>
              <a:t>Des réseaux de recherche internationaux </a:t>
            </a:r>
          </a:p>
          <a:p>
            <a:pPr marL="800100" lvl="1" indent="-342900">
              <a:buClr>
                <a:srgbClr val="00A3A6"/>
              </a:buClr>
              <a:buFont typeface="Arial"/>
              <a:buChar char="•"/>
            </a:pPr>
            <a:r>
              <a:rPr lang="fr-FR" sz="2400" dirty="0">
                <a:solidFill>
                  <a:srgbClr val="275662"/>
                </a:solidFill>
                <a:cs typeface="Raelway"/>
              </a:rPr>
              <a:t>Des projets prioritaires internationaux (PPI)</a:t>
            </a:r>
          </a:p>
          <a:p>
            <a:pPr marL="1257300" lvl="2" indent="-342900">
              <a:buClr>
                <a:srgbClr val="00A3A6"/>
              </a:buClr>
              <a:buFont typeface="Arial"/>
              <a:buChar char="•"/>
            </a:pPr>
            <a:r>
              <a:rPr lang="fr-FR" sz="2400" dirty="0">
                <a:solidFill>
                  <a:srgbClr val="275662"/>
                </a:solidFill>
                <a:cs typeface="Raelway"/>
              </a:rPr>
              <a:t>1 pilote: Sols &amp; changement climatique</a:t>
            </a:r>
          </a:p>
          <a:p>
            <a:pPr marL="1257300" lvl="2" indent="-342900">
              <a:buClr>
                <a:srgbClr val="00A3A6"/>
              </a:buClr>
              <a:buFont typeface="Arial"/>
              <a:buChar char="•"/>
            </a:pPr>
            <a:r>
              <a:rPr lang="fr-FR" sz="2400" dirty="0">
                <a:solidFill>
                  <a:srgbClr val="275662"/>
                </a:solidFill>
                <a:cs typeface="Raelway"/>
              </a:rPr>
              <a:t>5 autres en cours de développement</a:t>
            </a:r>
          </a:p>
          <a:p>
            <a:pPr lvl="2"/>
            <a:endParaRPr lang="fr-FR" sz="2400" dirty="0">
              <a:solidFill>
                <a:srgbClr val="275662"/>
              </a:solidFill>
              <a:cs typeface="Raelway"/>
            </a:endParaRPr>
          </a:p>
          <a:p>
            <a:endParaRPr lang="fr-FR" sz="2400" dirty="0">
              <a:solidFill>
                <a:srgbClr val="275662"/>
              </a:solidFill>
              <a:cs typeface="Raelway"/>
            </a:endParaRPr>
          </a:p>
        </p:txBody>
      </p:sp>
    </p:spTree>
    <p:extLst>
      <p:ext uri="{BB962C8B-B14F-4D97-AF65-F5344CB8AC3E}">
        <p14:creationId xmlns:p14="http://schemas.microsoft.com/office/powerpoint/2010/main" val="79501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santé comme moteur des transitions vers des systèmes alimentaires sains et durables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732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ésultat de recherche d'images pour &quot;bioreactor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896506" y="885241"/>
            <a:ext cx="9821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fr-FR" sz="2000" b="1" dirty="0">
                <a:ea typeface="Avenir Next Condensed Demi Bold" charset="0"/>
                <a:cs typeface="Avenir Next Condensed Demi Bold" charset="0"/>
              </a:rPr>
              <a:t>Réchauffement climatique </a:t>
            </a:r>
            <a:r>
              <a:rPr lang="fr-FR" sz="2000" dirty="0">
                <a:ea typeface="Avenir Next Condensed Demi Bold" charset="0"/>
                <a:cs typeface="Avenir Next Condensed Demi Bold" charset="0"/>
              </a:rPr>
              <a:t>: le réchauffement global atteindra 1.5°C à 2°C entre 2030 et  2050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31" y="1253319"/>
            <a:ext cx="1245829" cy="161262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8400" y="2322068"/>
            <a:ext cx="1176547" cy="156269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63" y="3369244"/>
            <a:ext cx="1914175" cy="10700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96507" y="1784123"/>
            <a:ext cx="10067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2" indent="-371475" algn="just">
              <a:buFont typeface="Arial" panose="020B0604020202020204" pitchFamily="34" charset="0"/>
              <a:buChar char="•"/>
            </a:pPr>
            <a:r>
              <a:rPr lang="fr-FR" sz="2000" b="1" dirty="0">
                <a:ea typeface="Avenir Next Condensed Demi Bold" charset="0"/>
                <a:cs typeface="Avenir Next Condensed Demi Bold" charset="0"/>
              </a:rPr>
              <a:t>Dégradation des terres </a:t>
            </a:r>
            <a:r>
              <a:rPr lang="fr-FR" sz="2000" dirty="0">
                <a:ea typeface="Avenir Next Condensed Demi Bold" charset="0"/>
                <a:cs typeface="Avenir Next Condensed Demi Bold" charset="0"/>
              </a:rPr>
              <a:t>: </a:t>
            </a:r>
            <a:r>
              <a:rPr lang="fr-FR" sz="2000" dirty="0"/>
              <a:t>1/3 des surfaces continentales et la moitié </a:t>
            </a:r>
          </a:p>
          <a:p>
            <a:pPr marL="442913" lvl="2" algn="just"/>
            <a:r>
              <a:rPr lang="fr-FR" sz="2000" dirty="0"/>
              <a:t>       des terres agricoles sont sérieusement altérées -  </a:t>
            </a:r>
            <a:endParaRPr lang="fr-FR" sz="2000" dirty="0">
              <a:ea typeface="Avenir Next Condensed Demi Bold" charset="0"/>
              <a:cs typeface="Avenir Next Condensed Demi Bold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39534" y="3945517"/>
            <a:ext cx="7536873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2000" b="1" dirty="0"/>
              <a:t>Pénurie d’eau et altération de la qualité </a:t>
            </a:r>
            <a:r>
              <a:rPr lang="fr-FR" sz="2000" dirty="0"/>
              <a:t>: En 2025 , 2/3 de la population mondiale devra faire face à des pénuries d’eau . 2 milliards de personnes utilisent des points d’eau contaminés.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000" b="1" dirty="0"/>
              <a:t>Insécurité alimentaire et nutritionnelle </a:t>
            </a:r>
            <a:r>
              <a:rPr lang="fr-FR" sz="2000" dirty="0"/>
              <a:t>: 11% de la population en sous nutrition chronique, 39% des adultes en surpoids quelque soit le pays , responsable de 20% de la mortalité prématurée.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2299" y="4400286"/>
            <a:ext cx="1428750" cy="14287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39534" y="2731577"/>
            <a:ext cx="74610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ea typeface="Avenir Next Condensed Demi Bold" charset="0"/>
                <a:cs typeface="Avenir Next Condensed Demi Bold" charset="0"/>
              </a:rPr>
              <a:t>Perte de biodiversité: </a:t>
            </a:r>
            <a:r>
              <a:rPr lang="fr-FR" sz="2000" dirty="0">
                <a:ea typeface="Avenir Next Condensed Demi Bold" charset="0"/>
                <a:cs typeface="Avenir Next Condensed Demi Bold" charset="0"/>
              </a:rPr>
              <a:t>Un million d’espèces animales et végétales – soit une sur huit – risquent de disparaître à brève échéance de la surface de la Terre ou du fond des océans.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855" y="4860997"/>
            <a:ext cx="1120652" cy="1562121"/>
          </a:xfrm>
          <a:prstGeom prst="rect">
            <a:avLst/>
          </a:prstGeom>
        </p:spPr>
      </p:pic>
      <p:sp>
        <p:nvSpPr>
          <p:cNvPr id="13" name="Titre 1"/>
          <p:cNvSpPr>
            <a:spLocks noGrp="1"/>
          </p:cNvSpPr>
          <p:nvPr>
            <p:ph type="ctrTitle"/>
          </p:nvPr>
        </p:nvSpPr>
        <p:spPr>
          <a:xfrm>
            <a:off x="460375" y="201991"/>
            <a:ext cx="6697075" cy="584111"/>
          </a:xfrm>
        </p:spPr>
        <p:txBody>
          <a:bodyPr>
            <a:normAutofit/>
          </a:bodyPr>
          <a:lstStyle/>
          <a:p>
            <a:r>
              <a:rPr lang="fr-FR" sz="2800" dirty="0"/>
              <a:t>Anthropocène : un bilan alarmant </a:t>
            </a:r>
          </a:p>
        </p:txBody>
      </p:sp>
    </p:spTree>
    <p:extLst>
      <p:ext uri="{BB962C8B-B14F-4D97-AF65-F5344CB8AC3E}">
        <p14:creationId xmlns:p14="http://schemas.microsoft.com/office/powerpoint/2010/main" val="14638817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4153</TotalTime>
  <Words>1629</Words>
  <Application>Microsoft Macintosh PowerPoint</Application>
  <PresentationFormat>Grand écran</PresentationFormat>
  <Paragraphs>231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Raleway</vt:lpstr>
      <vt:lpstr>Wingdings</vt:lpstr>
      <vt:lpstr>Thème Office</vt:lpstr>
      <vt:lpstr>INRAE</vt:lpstr>
      <vt:lpstr>Institut national de recherche pour l’agriculture l’alimentation et l’environnement </vt:lpstr>
      <vt:lpstr>Chiffres clés</vt:lpstr>
      <vt:lpstr>Un périmètre élargi et des compétences renforcées</vt:lpstr>
      <vt:lpstr>Cinq grand objectifs scientifiques:</vt:lpstr>
      <vt:lpstr>Une nouvelle direction générale déléguée dédiée à l’expertise et à l’appui aux politiques publiques</vt:lpstr>
      <vt:lpstr>INRAE, en Europe et à l’international </vt:lpstr>
      <vt:lpstr>La santé comme moteur des transitions vers des systèmes alimentaires sains et durables </vt:lpstr>
      <vt:lpstr>Anthropocène : un bilan alarmant </vt:lpstr>
      <vt:lpstr>Le défi :</vt:lpstr>
      <vt:lpstr>Présentation PowerPoint</vt:lpstr>
      <vt:lpstr>Présentation PowerPoint</vt:lpstr>
      <vt:lpstr>Présentation PowerPoint</vt:lpstr>
      <vt:lpstr>Un régime alimentaire durable  ?</vt:lpstr>
      <vt:lpstr>Présentation PowerPoint</vt:lpstr>
      <vt:lpstr>Présentation PowerPoint</vt:lpstr>
      <vt:lpstr>Construction des qualités : Des leviers d’actions tout le long de la chaine</vt:lpstr>
      <vt:lpstr>Comprendre les déterminants des comportements pour aller vers des régimes alimentaires plus durables</vt:lpstr>
      <vt:lpstr>Conception et évaluation des politiques publiques</vt:lpstr>
      <vt:lpstr>Conclusions </vt:lpstr>
      <vt:lpstr>Merci pour votre attention  monique.axelos@inrae.fr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</dc:creator>
  <cp:lastModifiedBy>Anne Mattioli</cp:lastModifiedBy>
  <cp:revision>177</cp:revision>
  <cp:lastPrinted>2020-01-23T10:58:25Z</cp:lastPrinted>
  <dcterms:created xsi:type="dcterms:W3CDTF">2019-12-11T10:12:20Z</dcterms:created>
  <dcterms:modified xsi:type="dcterms:W3CDTF">2020-11-12T07:27:49Z</dcterms:modified>
</cp:coreProperties>
</file>