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2"/>
  </p:notesMasterIdLst>
  <p:sldIdLst>
    <p:sldId id="1107" r:id="rId2"/>
    <p:sldId id="1093" r:id="rId3"/>
    <p:sldId id="479" r:id="rId4"/>
    <p:sldId id="1132" r:id="rId5"/>
    <p:sldId id="772" r:id="rId6"/>
    <p:sldId id="257" r:id="rId7"/>
    <p:sldId id="259" r:id="rId8"/>
    <p:sldId id="1133" r:id="rId9"/>
    <p:sldId id="285" r:id="rId10"/>
    <p:sldId id="260" r:id="rId11"/>
    <p:sldId id="1134" r:id="rId12"/>
    <p:sldId id="1100" r:id="rId13"/>
    <p:sldId id="1125" r:id="rId14"/>
    <p:sldId id="784" r:id="rId15"/>
    <p:sldId id="503" r:id="rId16"/>
    <p:sldId id="286" r:id="rId17"/>
    <p:sldId id="484" r:id="rId18"/>
    <p:sldId id="509" r:id="rId19"/>
    <p:sldId id="296" r:id="rId20"/>
    <p:sldId id="775" r:id="rId21"/>
    <p:sldId id="261" r:id="rId22"/>
    <p:sldId id="464" r:id="rId23"/>
    <p:sldId id="1106" r:id="rId24"/>
    <p:sldId id="304" r:id="rId25"/>
    <p:sldId id="295" r:id="rId26"/>
    <p:sldId id="1135" r:id="rId27"/>
    <p:sldId id="1136" r:id="rId28"/>
    <p:sldId id="1137" r:id="rId29"/>
    <p:sldId id="769" r:id="rId30"/>
    <p:sldId id="113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909"/>
  </p:normalViewPr>
  <p:slideViewPr>
    <p:cSldViewPr snapToGrid="0">
      <p:cViewPr varScale="1">
        <p:scale>
          <a:sx n="114" d="100"/>
          <a:sy n="114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96FA91-9BFA-1449-A892-7612BFE33912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A38A2FA-1813-B84C-85B9-D990C732492D}">
      <dgm:prSet phldrT="[Texte]"/>
      <dgm:spPr/>
      <dgm:t>
        <a:bodyPr/>
        <a:lstStyle/>
        <a:p>
          <a:r>
            <a:rPr lang="fr-FR" dirty="0"/>
            <a:t>Changement  climatique</a:t>
          </a:r>
        </a:p>
      </dgm:t>
    </dgm:pt>
    <dgm:pt modelId="{F8ECDE30-EF3D-5E42-A470-AA563F5D8B62}" type="parTrans" cxnId="{633482E7-5ED5-214D-B3A6-34F1F3B380AA}">
      <dgm:prSet/>
      <dgm:spPr/>
      <dgm:t>
        <a:bodyPr/>
        <a:lstStyle/>
        <a:p>
          <a:endParaRPr lang="fr-FR"/>
        </a:p>
      </dgm:t>
    </dgm:pt>
    <dgm:pt modelId="{A21A01CC-3733-5E43-BD61-06BCA31DD625}" type="sibTrans" cxnId="{633482E7-5ED5-214D-B3A6-34F1F3B380AA}">
      <dgm:prSet/>
      <dgm:spPr/>
      <dgm:t>
        <a:bodyPr/>
        <a:lstStyle/>
        <a:p>
          <a:endParaRPr lang="fr-FR"/>
        </a:p>
      </dgm:t>
    </dgm:pt>
    <dgm:pt modelId="{80E9158A-886F-4842-A9DC-380720F92A24}">
      <dgm:prSet phldrT="[Texte]"/>
      <dgm:spPr/>
      <dgm:t>
        <a:bodyPr/>
        <a:lstStyle/>
        <a:p>
          <a:r>
            <a:rPr lang="fr-FR" dirty="0"/>
            <a:t>Atténuation</a:t>
          </a:r>
        </a:p>
      </dgm:t>
    </dgm:pt>
    <dgm:pt modelId="{389006B8-0810-CE4C-9405-ACAED7A64EA2}" type="parTrans" cxnId="{920E0808-C3F1-D543-BD2B-6007BBCEC6E8}">
      <dgm:prSet/>
      <dgm:spPr/>
      <dgm:t>
        <a:bodyPr/>
        <a:lstStyle/>
        <a:p>
          <a:endParaRPr lang="fr-FR"/>
        </a:p>
      </dgm:t>
    </dgm:pt>
    <dgm:pt modelId="{B4DB57BC-2C56-C74B-A3D0-63472B63FA91}" type="sibTrans" cxnId="{920E0808-C3F1-D543-BD2B-6007BBCEC6E8}">
      <dgm:prSet/>
      <dgm:spPr/>
      <dgm:t>
        <a:bodyPr/>
        <a:lstStyle/>
        <a:p>
          <a:endParaRPr lang="fr-FR"/>
        </a:p>
      </dgm:t>
    </dgm:pt>
    <dgm:pt modelId="{55D59AF7-91D3-3B46-8689-CE4983855194}">
      <dgm:prSet/>
      <dgm:spPr/>
      <dgm:t>
        <a:bodyPr/>
        <a:lstStyle/>
        <a:p>
          <a:r>
            <a:rPr lang="fr-FR" dirty="0"/>
            <a:t>Adaptation</a:t>
          </a:r>
        </a:p>
      </dgm:t>
    </dgm:pt>
    <dgm:pt modelId="{237D5E5B-7926-2C43-8C8D-212A3B02A37E}" type="parTrans" cxnId="{DEB8A2C4-C0A7-BD47-B4D5-CF8E696E061C}">
      <dgm:prSet/>
      <dgm:spPr/>
      <dgm:t>
        <a:bodyPr/>
        <a:lstStyle/>
        <a:p>
          <a:endParaRPr lang="fr-FR"/>
        </a:p>
      </dgm:t>
    </dgm:pt>
    <dgm:pt modelId="{D65C9347-3FC2-0D4D-BCDA-B8EF04A1DF3C}" type="sibTrans" cxnId="{DEB8A2C4-C0A7-BD47-B4D5-CF8E696E061C}">
      <dgm:prSet/>
      <dgm:spPr/>
      <dgm:t>
        <a:bodyPr/>
        <a:lstStyle/>
        <a:p>
          <a:endParaRPr lang="fr-FR"/>
        </a:p>
      </dgm:t>
    </dgm:pt>
    <dgm:pt modelId="{96EDA96D-33A4-5B4D-AE64-E18EF9264491}" type="pres">
      <dgm:prSet presAssocID="{DF96FA91-9BFA-1449-A892-7612BFE3391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4E17C19-23E9-0543-9BBF-5ADC632225EC}" type="pres">
      <dgm:prSet presAssocID="{EA38A2FA-1813-B84C-85B9-D990C732492D}" presName="root1" presStyleCnt="0"/>
      <dgm:spPr/>
    </dgm:pt>
    <dgm:pt modelId="{AF85EBCB-BFB6-2A42-9585-D33E2FF97F2B}" type="pres">
      <dgm:prSet presAssocID="{EA38A2FA-1813-B84C-85B9-D990C732492D}" presName="LevelOneTextNode" presStyleLbl="node0" presStyleIdx="0" presStyleCnt="1">
        <dgm:presLayoutVars>
          <dgm:chPref val="3"/>
        </dgm:presLayoutVars>
      </dgm:prSet>
      <dgm:spPr/>
    </dgm:pt>
    <dgm:pt modelId="{6407E504-DD5C-524D-B11C-5DEC6EFB70BF}" type="pres">
      <dgm:prSet presAssocID="{EA38A2FA-1813-B84C-85B9-D990C732492D}" presName="level2hierChild" presStyleCnt="0"/>
      <dgm:spPr/>
    </dgm:pt>
    <dgm:pt modelId="{F73A2DDF-2AC1-534B-A4A9-58A9D4B15832}" type="pres">
      <dgm:prSet presAssocID="{389006B8-0810-CE4C-9405-ACAED7A64EA2}" presName="conn2-1" presStyleLbl="parChTrans1D2" presStyleIdx="0" presStyleCnt="2"/>
      <dgm:spPr/>
    </dgm:pt>
    <dgm:pt modelId="{5665EA07-5CE5-B744-8CFE-B504C9849BC4}" type="pres">
      <dgm:prSet presAssocID="{389006B8-0810-CE4C-9405-ACAED7A64EA2}" presName="connTx" presStyleLbl="parChTrans1D2" presStyleIdx="0" presStyleCnt="2"/>
      <dgm:spPr/>
    </dgm:pt>
    <dgm:pt modelId="{E874D959-ABD2-5749-9820-A622F4C1EE48}" type="pres">
      <dgm:prSet presAssocID="{80E9158A-886F-4842-A9DC-380720F92A24}" presName="root2" presStyleCnt="0"/>
      <dgm:spPr/>
    </dgm:pt>
    <dgm:pt modelId="{CF8C4E97-408D-1A47-ADD6-E1199D1A2EB2}" type="pres">
      <dgm:prSet presAssocID="{80E9158A-886F-4842-A9DC-380720F92A24}" presName="LevelTwoTextNode" presStyleLbl="node2" presStyleIdx="0" presStyleCnt="2">
        <dgm:presLayoutVars>
          <dgm:chPref val="3"/>
        </dgm:presLayoutVars>
      </dgm:prSet>
      <dgm:spPr/>
    </dgm:pt>
    <dgm:pt modelId="{E87EE620-E0CE-2D4C-A569-E994793305DB}" type="pres">
      <dgm:prSet presAssocID="{80E9158A-886F-4842-A9DC-380720F92A24}" presName="level3hierChild" presStyleCnt="0"/>
      <dgm:spPr/>
    </dgm:pt>
    <dgm:pt modelId="{F32780D6-C48C-9149-A35A-4709A4CD66F3}" type="pres">
      <dgm:prSet presAssocID="{237D5E5B-7926-2C43-8C8D-212A3B02A37E}" presName="conn2-1" presStyleLbl="parChTrans1D2" presStyleIdx="1" presStyleCnt="2"/>
      <dgm:spPr/>
    </dgm:pt>
    <dgm:pt modelId="{04CE6FCE-9948-F542-A32C-8D26E132D3F4}" type="pres">
      <dgm:prSet presAssocID="{237D5E5B-7926-2C43-8C8D-212A3B02A37E}" presName="connTx" presStyleLbl="parChTrans1D2" presStyleIdx="1" presStyleCnt="2"/>
      <dgm:spPr/>
    </dgm:pt>
    <dgm:pt modelId="{738FEFB3-72A7-1D43-B0AA-B355C4BD34C2}" type="pres">
      <dgm:prSet presAssocID="{55D59AF7-91D3-3B46-8689-CE4983855194}" presName="root2" presStyleCnt="0"/>
      <dgm:spPr/>
    </dgm:pt>
    <dgm:pt modelId="{0880782D-3DA5-6144-B599-4070805844CB}" type="pres">
      <dgm:prSet presAssocID="{55D59AF7-91D3-3B46-8689-CE4983855194}" presName="LevelTwoTextNode" presStyleLbl="node2" presStyleIdx="1" presStyleCnt="2">
        <dgm:presLayoutVars>
          <dgm:chPref val="3"/>
        </dgm:presLayoutVars>
      </dgm:prSet>
      <dgm:spPr/>
    </dgm:pt>
    <dgm:pt modelId="{D21AB438-94F5-544A-B460-E3AE7F950F76}" type="pres">
      <dgm:prSet presAssocID="{55D59AF7-91D3-3B46-8689-CE4983855194}" presName="level3hierChild" presStyleCnt="0"/>
      <dgm:spPr/>
    </dgm:pt>
  </dgm:ptLst>
  <dgm:cxnLst>
    <dgm:cxn modelId="{72EF3605-68F5-D248-BEDC-4F7725AB8841}" type="presOf" srcId="{80E9158A-886F-4842-A9DC-380720F92A24}" destId="{CF8C4E97-408D-1A47-ADD6-E1199D1A2EB2}" srcOrd="0" destOrd="0" presId="urn:microsoft.com/office/officeart/2005/8/layout/hierarchy2"/>
    <dgm:cxn modelId="{920E0808-C3F1-D543-BD2B-6007BBCEC6E8}" srcId="{EA38A2FA-1813-B84C-85B9-D990C732492D}" destId="{80E9158A-886F-4842-A9DC-380720F92A24}" srcOrd="0" destOrd="0" parTransId="{389006B8-0810-CE4C-9405-ACAED7A64EA2}" sibTransId="{B4DB57BC-2C56-C74B-A3D0-63472B63FA91}"/>
    <dgm:cxn modelId="{FBADB01C-8F01-E14C-AC1B-4C68633900E6}" type="presOf" srcId="{237D5E5B-7926-2C43-8C8D-212A3B02A37E}" destId="{F32780D6-C48C-9149-A35A-4709A4CD66F3}" srcOrd="0" destOrd="0" presId="urn:microsoft.com/office/officeart/2005/8/layout/hierarchy2"/>
    <dgm:cxn modelId="{6F4E3145-C212-1843-AFA9-634441BA72DE}" type="presOf" srcId="{EA38A2FA-1813-B84C-85B9-D990C732492D}" destId="{AF85EBCB-BFB6-2A42-9585-D33E2FF97F2B}" srcOrd="0" destOrd="0" presId="urn:microsoft.com/office/officeart/2005/8/layout/hierarchy2"/>
    <dgm:cxn modelId="{11D0546B-258C-5049-A91C-200C2921523D}" type="presOf" srcId="{389006B8-0810-CE4C-9405-ACAED7A64EA2}" destId="{5665EA07-5CE5-B744-8CFE-B504C9849BC4}" srcOrd="1" destOrd="0" presId="urn:microsoft.com/office/officeart/2005/8/layout/hierarchy2"/>
    <dgm:cxn modelId="{B88B33AC-5D76-4448-A4EA-3770F16F3241}" type="presOf" srcId="{DF96FA91-9BFA-1449-A892-7612BFE33912}" destId="{96EDA96D-33A4-5B4D-AE64-E18EF9264491}" srcOrd="0" destOrd="0" presId="urn:microsoft.com/office/officeart/2005/8/layout/hierarchy2"/>
    <dgm:cxn modelId="{587FFAB5-F1B4-A64D-9C35-DDCE35AA83E7}" type="presOf" srcId="{237D5E5B-7926-2C43-8C8D-212A3B02A37E}" destId="{04CE6FCE-9948-F542-A32C-8D26E132D3F4}" srcOrd="1" destOrd="0" presId="urn:microsoft.com/office/officeart/2005/8/layout/hierarchy2"/>
    <dgm:cxn modelId="{0E0E58B8-AE1F-B044-8684-AED6EC1F97AA}" type="presOf" srcId="{389006B8-0810-CE4C-9405-ACAED7A64EA2}" destId="{F73A2DDF-2AC1-534B-A4A9-58A9D4B15832}" srcOrd="0" destOrd="0" presId="urn:microsoft.com/office/officeart/2005/8/layout/hierarchy2"/>
    <dgm:cxn modelId="{DEB8A2C4-C0A7-BD47-B4D5-CF8E696E061C}" srcId="{EA38A2FA-1813-B84C-85B9-D990C732492D}" destId="{55D59AF7-91D3-3B46-8689-CE4983855194}" srcOrd="1" destOrd="0" parTransId="{237D5E5B-7926-2C43-8C8D-212A3B02A37E}" sibTransId="{D65C9347-3FC2-0D4D-BCDA-B8EF04A1DF3C}"/>
    <dgm:cxn modelId="{633482E7-5ED5-214D-B3A6-34F1F3B380AA}" srcId="{DF96FA91-9BFA-1449-A892-7612BFE33912}" destId="{EA38A2FA-1813-B84C-85B9-D990C732492D}" srcOrd="0" destOrd="0" parTransId="{F8ECDE30-EF3D-5E42-A470-AA563F5D8B62}" sibTransId="{A21A01CC-3733-5E43-BD61-06BCA31DD625}"/>
    <dgm:cxn modelId="{C579B8EF-AF87-4340-9479-C939B5949707}" type="presOf" srcId="{55D59AF7-91D3-3B46-8689-CE4983855194}" destId="{0880782D-3DA5-6144-B599-4070805844CB}" srcOrd="0" destOrd="0" presId="urn:microsoft.com/office/officeart/2005/8/layout/hierarchy2"/>
    <dgm:cxn modelId="{007FBA2B-1F8F-814F-8D21-A0A4634D8BA4}" type="presParOf" srcId="{96EDA96D-33A4-5B4D-AE64-E18EF9264491}" destId="{04E17C19-23E9-0543-9BBF-5ADC632225EC}" srcOrd="0" destOrd="0" presId="urn:microsoft.com/office/officeart/2005/8/layout/hierarchy2"/>
    <dgm:cxn modelId="{E9075D58-14E9-174C-A6EA-A72E95EF3210}" type="presParOf" srcId="{04E17C19-23E9-0543-9BBF-5ADC632225EC}" destId="{AF85EBCB-BFB6-2A42-9585-D33E2FF97F2B}" srcOrd="0" destOrd="0" presId="urn:microsoft.com/office/officeart/2005/8/layout/hierarchy2"/>
    <dgm:cxn modelId="{C07DD0DC-8AB5-3E44-A652-CD65163B38DD}" type="presParOf" srcId="{04E17C19-23E9-0543-9BBF-5ADC632225EC}" destId="{6407E504-DD5C-524D-B11C-5DEC6EFB70BF}" srcOrd="1" destOrd="0" presId="urn:microsoft.com/office/officeart/2005/8/layout/hierarchy2"/>
    <dgm:cxn modelId="{6DCCA3A3-C453-1949-AD0D-1B9853D21F90}" type="presParOf" srcId="{6407E504-DD5C-524D-B11C-5DEC6EFB70BF}" destId="{F73A2DDF-2AC1-534B-A4A9-58A9D4B15832}" srcOrd="0" destOrd="0" presId="urn:microsoft.com/office/officeart/2005/8/layout/hierarchy2"/>
    <dgm:cxn modelId="{BD74E21F-83FC-8F4C-AAF7-8B3A572C43F2}" type="presParOf" srcId="{F73A2DDF-2AC1-534B-A4A9-58A9D4B15832}" destId="{5665EA07-5CE5-B744-8CFE-B504C9849BC4}" srcOrd="0" destOrd="0" presId="urn:microsoft.com/office/officeart/2005/8/layout/hierarchy2"/>
    <dgm:cxn modelId="{FF82AC0F-FEA3-7249-8E3C-F10B90351230}" type="presParOf" srcId="{6407E504-DD5C-524D-B11C-5DEC6EFB70BF}" destId="{E874D959-ABD2-5749-9820-A622F4C1EE48}" srcOrd="1" destOrd="0" presId="urn:microsoft.com/office/officeart/2005/8/layout/hierarchy2"/>
    <dgm:cxn modelId="{41F24CB9-CBE5-C94E-85F7-914EF9E8D2B2}" type="presParOf" srcId="{E874D959-ABD2-5749-9820-A622F4C1EE48}" destId="{CF8C4E97-408D-1A47-ADD6-E1199D1A2EB2}" srcOrd="0" destOrd="0" presId="urn:microsoft.com/office/officeart/2005/8/layout/hierarchy2"/>
    <dgm:cxn modelId="{BDACE01D-2A6C-9145-964E-69D251EEBA79}" type="presParOf" srcId="{E874D959-ABD2-5749-9820-A622F4C1EE48}" destId="{E87EE620-E0CE-2D4C-A569-E994793305DB}" srcOrd="1" destOrd="0" presId="urn:microsoft.com/office/officeart/2005/8/layout/hierarchy2"/>
    <dgm:cxn modelId="{76623576-F6F3-D449-A728-FDA11D5D9401}" type="presParOf" srcId="{6407E504-DD5C-524D-B11C-5DEC6EFB70BF}" destId="{F32780D6-C48C-9149-A35A-4709A4CD66F3}" srcOrd="2" destOrd="0" presId="urn:microsoft.com/office/officeart/2005/8/layout/hierarchy2"/>
    <dgm:cxn modelId="{A6F1E807-0D68-3343-873A-FEEBB4E97705}" type="presParOf" srcId="{F32780D6-C48C-9149-A35A-4709A4CD66F3}" destId="{04CE6FCE-9948-F542-A32C-8D26E132D3F4}" srcOrd="0" destOrd="0" presId="urn:microsoft.com/office/officeart/2005/8/layout/hierarchy2"/>
    <dgm:cxn modelId="{C3211F8E-2510-054A-A3CD-33BB6C9E3BD8}" type="presParOf" srcId="{6407E504-DD5C-524D-B11C-5DEC6EFB70BF}" destId="{738FEFB3-72A7-1D43-B0AA-B355C4BD34C2}" srcOrd="3" destOrd="0" presId="urn:microsoft.com/office/officeart/2005/8/layout/hierarchy2"/>
    <dgm:cxn modelId="{EA38DFB5-DDCF-1F49-8CCF-A4E841F0959B}" type="presParOf" srcId="{738FEFB3-72A7-1D43-B0AA-B355C4BD34C2}" destId="{0880782D-3DA5-6144-B599-4070805844CB}" srcOrd="0" destOrd="0" presId="urn:microsoft.com/office/officeart/2005/8/layout/hierarchy2"/>
    <dgm:cxn modelId="{4B1F3A3F-B818-D748-933A-6F881DE93D2B}" type="presParOf" srcId="{738FEFB3-72A7-1D43-B0AA-B355C4BD34C2}" destId="{D21AB438-94F5-544A-B460-E3AE7F950F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5EBCB-BFB6-2A42-9585-D33E2FF97F2B}">
      <dsp:nvSpPr>
        <dsp:cNvPr id="0" name=""/>
        <dsp:cNvSpPr/>
      </dsp:nvSpPr>
      <dsp:spPr>
        <a:xfrm>
          <a:off x="3591" y="1227878"/>
          <a:ext cx="2388037" cy="11940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Changement  climatique</a:t>
          </a:r>
        </a:p>
      </dsp:txBody>
      <dsp:txXfrm>
        <a:off x="38563" y="1262850"/>
        <a:ext cx="2318093" cy="1124074"/>
      </dsp:txXfrm>
    </dsp:sp>
    <dsp:sp modelId="{F73A2DDF-2AC1-534B-A4A9-58A9D4B15832}">
      <dsp:nvSpPr>
        <dsp:cNvPr id="0" name=""/>
        <dsp:cNvSpPr/>
      </dsp:nvSpPr>
      <dsp:spPr>
        <a:xfrm rot="19457599">
          <a:off x="2281060" y="1452164"/>
          <a:ext cx="1176350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1176350" y="29443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839826" y="1452198"/>
        <a:ext cx="58817" cy="58817"/>
      </dsp:txXfrm>
    </dsp:sp>
    <dsp:sp modelId="{CF8C4E97-408D-1A47-ADD6-E1199D1A2EB2}">
      <dsp:nvSpPr>
        <dsp:cNvPr id="0" name=""/>
        <dsp:cNvSpPr/>
      </dsp:nvSpPr>
      <dsp:spPr>
        <a:xfrm>
          <a:off x="3346842" y="541318"/>
          <a:ext cx="2388037" cy="11940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Atténuation</a:t>
          </a:r>
        </a:p>
      </dsp:txBody>
      <dsp:txXfrm>
        <a:off x="3381814" y="576290"/>
        <a:ext cx="2318093" cy="1124074"/>
      </dsp:txXfrm>
    </dsp:sp>
    <dsp:sp modelId="{F32780D6-C48C-9149-A35A-4709A4CD66F3}">
      <dsp:nvSpPr>
        <dsp:cNvPr id="0" name=""/>
        <dsp:cNvSpPr/>
      </dsp:nvSpPr>
      <dsp:spPr>
        <a:xfrm rot="2142401">
          <a:off x="2281060" y="2138724"/>
          <a:ext cx="1176350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1176350" y="29443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839826" y="2138759"/>
        <a:ext cx="58817" cy="58817"/>
      </dsp:txXfrm>
    </dsp:sp>
    <dsp:sp modelId="{0880782D-3DA5-6144-B599-4070805844CB}">
      <dsp:nvSpPr>
        <dsp:cNvPr id="0" name=""/>
        <dsp:cNvSpPr/>
      </dsp:nvSpPr>
      <dsp:spPr>
        <a:xfrm>
          <a:off x="3346842" y="1914439"/>
          <a:ext cx="2388037" cy="11940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Adaptation</a:t>
          </a:r>
        </a:p>
      </dsp:txBody>
      <dsp:txXfrm>
        <a:off x="3381814" y="1949411"/>
        <a:ext cx="2318093" cy="112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5BE9D-8332-AC4E-89E5-A85F709DF996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9C52B-0423-5D40-B6B1-A16E66866E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87787-1790-814E-999E-4F3438393C1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79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921b1677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4921b1677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8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2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8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91398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3067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6"/>
            <a:ext cx="2906817" cy="581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8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2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8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5119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85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86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249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636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684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074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204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0091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20092" y="978277"/>
            <a:ext cx="12007843" cy="811807"/>
          </a:xfrm>
          <a:noFill/>
        </p:spPr>
        <p:txBody>
          <a:bodyPr lIns="0" tIns="0" rIns="0" bIns="0" anchor="ctr" anchorCtr="0">
            <a:noAutofit/>
          </a:bodyPr>
          <a:lstStyle>
            <a:lvl1pPr marL="14817" indent="0" algn="l">
              <a:lnSpc>
                <a:spcPts val="2600"/>
              </a:lnSpc>
              <a:tabLst/>
              <a:defRPr sz="3000" b="1" cap="none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0094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46885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46889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73680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3683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9078329" y="1397018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78333" y="5112751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93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8"/>
            <a:ext cx="1052508" cy="365125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9031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1608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020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9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4903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1472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4"/>
            <a:ext cx="11298200" cy="12747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5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7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3264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6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0720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3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E1D33D-FB2D-ACF8-89D5-BFC83882D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5537105"/>
          </a:xfrm>
        </p:spPr>
        <p:txBody>
          <a:bodyPr anchor="ctr">
            <a:normAutofit fontScale="90000"/>
          </a:bodyPr>
          <a:lstStyle/>
          <a:p>
            <a:r>
              <a:rPr lang="fr-FR" sz="3100" dirty="0">
                <a:solidFill>
                  <a:schemeClr val="tx1"/>
                </a:solidFill>
              </a:rPr>
              <a:t>Les territoires face à l’anthropocène : vulnérabilités et stratégies d’adaptation au changement climatique d’origine humaine</a:t>
            </a:r>
            <a:br>
              <a:rPr lang="fr-FR" sz="3100" dirty="0">
                <a:solidFill>
                  <a:schemeClr val="tx1"/>
                </a:solidFill>
              </a:rPr>
            </a:br>
            <a:endParaRPr lang="fr-FR" sz="31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F9242-7EBE-1116-F636-34F5A1102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r="1" b="14350"/>
          <a:stretch/>
        </p:blipFill>
        <p:spPr>
          <a:xfrm>
            <a:off x="715074" y="647808"/>
            <a:ext cx="6109946" cy="55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21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A5D44-6EE5-BF90-282D-613A6155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83" y="739483"/>
            <a:ext cx="9404723" cy="7279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Chaque tonne additionnelle de CO</a:t>
            </a:r>
            <a:r>
              <a:rPr lang="fr-FR" sz="2000" baseline="-25000" dirty="0">
                <a:solidFill>
                  <a:srgbClr val="FF0000"/>
                </a:solidFill>
              </a:rPr>
              <a:t>2</a:t>
            </a:r>
            <a:r>
              <a:rPr lang="fr-FR" sz="2000" dirty="0">
                <a:solidFill>
                  <a:srgbClr val="FF0000"/>
                </a:solidFill>
              </a:rPr>
              <a:t> dans l’atmosphère augmente le réchauffement additionnel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240311-410E-B300-58E1-B7A19FEEA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r="15014"/>
          <a:stretch/>
        </p:blipFill>
        <p:spPr>
          <a:xfrm>
            <a:off x="5802074" y="2372519"/>
            <a:ext cx="6049244" cy="4021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3F69BEA9-B3F2-E942-2B45-D4F84EF7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5" y="2243578"/>
            <a:ext cx="5269408" cy="29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226B40-FB97-3D0B-4964-5CDE4C717CCC}"/>
              </a:ext>
            </a:extLst>
          </p:cNvPr>
          <p:cNvSpPr txBox="1"/>
          <p:nvPr/>
        </p:nvSpPr>
        <p:spPr>
          <a:xfrm>
            <a:off x="2250030" y="4571999"/>
            <a:ext cx="910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©IPCC 2022</a:t>
            </a:r>
          </a:p>
        </p:txBody>
      </p:sp>
    </p:spTree>
    <p:extLst>
      <p:ext uri="{BB962C8B-B14F-4D97-AF65-F5344CB8AC3E}">
        <p14:creationId xmlns:p14="http://schemas.microsoft.com/office/powerpoint/2010/main" val="187162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105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08" name="Rectangle 3107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14" name="Rectangle 3113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16" name="Rectangle 3115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41B845-9239-A6EF-7BC3-82085465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r>
              <a:rPr lang="en-US">
                <a:solidFill>
                  <a:srgbClr val="FFFFFF"/>
                </a:solidFill>
              </a:rPr>
              <a:t>Un exemple : 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La France dans un climat qui change</a:t>
            </a:r>
          </a:p>
        </p:txBody>
      </p:sp>
      <p:sp>
        <p:nvSpPr>
          <p:cNvPr id="3129" name="Rectangle 312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3074" name="Picture 2" descr="Réchauffement climatique : bientôt le désert dans le sud de la France">
            <a:extLst>
              <a:ext uri="{FF2B5EF4-FFF2-40B4-BE49-F238E27FC236}">
                <a16:creationId xmlns:a16="http://schemas.microsoft.com/office/drawing/2014/main" id="{D4A8CB40-1EC2-5089-B597-D57F39C5A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10910" r="5889" b="-62"/>
          <a:stretch/>
        </p:blipFill>
        <p:spPr bwMode="auto">
          <a:xfrm>
            <a:off x="4146625" y="592589"/>
            <a:ext cx="7791043" cy="58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1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C5D0202-1BCA-4FFA-D4B2-FFB90801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34" y="520700"/>
            <a:ext cx="6692900" cy="6337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4CAF6A-BAE6-7749-F0D7-D70076DDD614}"/>
              </a:ext>
            </a:extLst>
          </p:cNvPr>
          <p:cNvSpPr txBox="1"/>
          <p:nvPr/>
        </p:nvSpPr>
        <p:spPr>
          <a:xfrm>
            <a:off x="1175409" y="3028950"/>
            <a:ext cx="22509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Source : HCC rapport grand public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17D1D0-2E53-0482-60FE-C122F921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33" y="1371600"/>
            <a:ext cx="3714992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56213-AE93-692D-0A21-98243EC264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dirty="0"/>
              <a:t>Des extrêmes + longs, + fréquents, +  intenses et parfois + précoces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50F8C3-636E-4CDA-C946-90F4AC0E9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3"/>
          <a:stretch/>
        </p:blipFill>
        <p:spPr bwMode="auto">
          <a:xfrm>
            <a:off x="4492" y="1694083"/>
            <a:ext cx="6254368" cy="37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F76B59-141A-1E7A-8E93-EED1E1A87CD4}"/>
              </a:ext>
            </a:extLst>
          </p:cNvPr>
          <p:cNvSpPr txBox="1"/>
          <p:nvPr/>
        </p:nvSpPr>
        <p:spPr>
          <a:xfrm>
            <a:off x="5633621" y="5403575"/>
            <a:ext cx="26164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fr-FR" sz="1000" i="1" dirty="0">
                <a:solidFill>
                  <a:prstClr val="black"/>
                </a:solidFill>
                <a:latin typeface="Gill Sans MT" panose="020B0502020104020203"/>
              </a:rPr>
              <a:t>Source : </a:t>
            </a:r>
            <a:r>
              <a:rPr lang="fr-FR" sz="1000" i="1" dirty="0" err="1">
                <a:solidFill>
                  <a:prstClr val="black"/>
                </a:solidFill>
                <a:latin typeface="Gill Sans MT" panose="020B0502020104020203"/>
              </a:rPr>
              <a:t>bonpote.com</a:t>
            </a:r>
            <a:r>
              <a:rPr lang="fr-FR" sz="1000" i="1" dirty="0">
                <a:solidFill>
                  <a:prstClr val="black"/>
                </a:solidFill>
                <a:latin typeface="Gill Sans MT" panose="020B0502020104020203"/>
              </a:rPr>
              <a:t>, d’après IPCC2021 et CNRS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BCF71B-81A5-0CB4-1A6B-873CB54CF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47954" r="809" b="-1"/>
          <a:stretch/>
        </p:blipFill>
        <p:spPr bwMode="auto">
          <a:xfrm>
            <a:off x="6227777" y="1694083"/>
            <a:ext cx="5883955" cy="37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B3129B2-8DAA-F1B5-F7C4-8025DB7235DF}"/>
              </a:ext>
            </a:extLst>
          </p:cNvPr>
          <p:cNvSpPr txBox="1">
            <a:spLocks/>
          </p:cNvSpPr>
          <p:nvPr/>
        </p:nvSpPr>
        <p:spPr>
          <a:xfrm>
            <a:off x="1525415" y="5849156"/>
            <a:ext cx="9404723" cy="670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09585"/>
            <a:r>
              <a:rPr lang="fr-FR" sz="1600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On demande souvent si un événement météorologique extrême y est « causé » par le changement climatique. Il faudrait plutôt demander si (et de combien) le CC a modifié la probabilité et l’intensité de cet événement. </a:t>
            </a:r>
          </a:p>
        </p:txBody>
      </p:sp>
    </p:spTree>
    <p:extLst>
      <p:ext uri="{BB962C8B-B14F-4D97-AF65-F5344CB8AC3E}">
        <p14:creationId xmlns:p14="http://schemas.microsoft.com/office/powerpoint/2010/main" val="194930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9203CB-3FAA-6174-76C1-B7A527D0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27" y="1902965"/>
            <a:ext cx="3635558" cy="486201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AFD64FD-4D4C-3617-45D1-66A210C8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risques composites et systémiques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533E06-0104-AF4C-BE9B-9BC2A2B54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6" y="1861524"/>
            <a:ext cx="4325816" cy="24621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2E849B-CC86-AC68-0276-BABB272B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378" y="4230196"/>
            <a:ext cx="4017061" cy="24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4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1A198DA-5A82-1AF3-1787-AC10469B3085}"/>
              </a:ext>
            </a:extLst>
          </p:cNvPr>
          <p:cNvGrpSpPr/>
          <p:nvPr/>
        </p:nvGrpSpPr>
        <p:grpSpPr>
          <a:xfrm>
            <a:off x="3944679" y="669851"/>
            <a:ext cx="6562492" cy="6180743"/>
            <a:chOff x="2910650" y="1247565"/>
            <a:chExt cx="5796256" cy="5491614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5DB192B-B1C5-4322-1BEC-60BFD697EE73}"/>
                </a:ext>
              </a:extLst>
            </p:cNvPr>
            <p:cNvGrpSpPr/>
            <p:nvPr/>
          </p:nvGrpSpPr>
          <p:grpSpPr>
            <a:xfrm>
              <a:off x="2910650" y="1670041"/>
              <a:ext cx="5796256" cy="5069138"/>
              <a:chOff x="2357231" y="271448"/>
              <a:chExt cx="7239000" cy="6330895"/>
            </a:xfrm>
          </p:grpSpPr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A63A9112-748E-7396-2511-6443FA01A5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57231" y="271448"/>
                <a:ext cx="7239000" cy="6330895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CF15B8-D7F4-07CA-0139-42DEF6ABABDF}"/>
                  </a:ext>
                </a:extLst>
              </p:cNvPr>
              <p:cNvSpPr/>
              <p:nvPr/>
            </p:nvSpPr>
            <p:spPr>
              <a:xfrm>
                <a:off x="2683953" y="271448"/>
                <a:ext cx="2796209" cy="2903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5E75DA3C-B68F-17A8-E8F7-DAA792A45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0650" y="1247565"/>
              <a:ext cx="5796256" cy="475293"/>
            </a:xfrm>
            <a:prstGeom prst="rect">
              <a:avLst/>
            </a:prstGeom>
          </p:spPr>
        </p:pic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F2765B3F-3E84-65AD-48D5-08C9CDD00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" y="1506319"/>
            <a:ext cx="3629633" cy="43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3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72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46" name="Google Shape;246;p43"/>
          <p:cNvSpPr txBox="1"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algn="ctr" defTabSz="609585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Quelles sont les solutions? 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FA5A2B-D4A0-19E5-6E7F-118481836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" r="3308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7290E43-DDBA-A04D-B7D0-930021051B63}"/>
              </a:ext>
            </a:extLst>
          </p:cNvPr>
          <p:cNvGraphicFramePr/>
          <p:nvPr/>
        </p:nvGraphicFramePr>
        <p:xfrm>
          <a:off x="208343" y="1111170"/>
          <a:ext cx="5738471" cy="3649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327E5598-9DCE-0645-B2C4-29DB2E10B55D}"/>
              </a:ext>
            </a:extLst>
          </p:cNvPr>
          <p:cNvSpPr/>
          <p:nvPr/>
        </p:nvSpPr>
        <p:spPr>
          <a:xfrm>
            <a:off x="8406114" y="2849650"/>
            <a:ext cx="1085127" cy="324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9678CA-5AEB-3D42-8241-B9C9610C622E}"/>
              </a:ext>
            </a:extLst>
          </p:cNvPr>
          <p:cNvSpPr txBox="1"/>
          <p:nvPr/>
        </p:nvSpPr>
        <p:spPr>
          <a:xfrm>
            <a:off x="9641712" y="2505670"/>
            <a:ext cx="2141316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Résilience des sociétés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&amp;  territoires</a:t>
            </a: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6D718BAE-F16C-D641-8DD3-0A22940E7533}"/>
              </a:ext>
            </a:extLst>
          </p:cNvPr>
          <p:cNvSpPr/>
          <p:nvPr/>
        </p:nvSpPr>
        <p:spPr>
          <a:xfrm>
            <a:off x="972273" y="5486400"/>
            <a:ext cx="8206451" cy="405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8F1D34-0B5B-CC4B-BDA6-BD7EC0E5AE4B}"/>
              </a:ext>
            </a:extLst>
          </p:cNvPr>
          <p:cNvSpPr txBox="1"/>
          <p:nvPr/>
        </p:nvSpPr>
        <p:spPr>
          <a:xfrm>
            <a:off x="4062714" y="5139159"/>
            <a:ext cx="2170466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Transition Climatique</a:t>
            </a:r>
          </a:p>
        </p:txBody>
      </p:sp>
      <p:sp>
        <p:nvSpPr>
          <p:cNvPr id="7" name="Double flèche verticale 6">
            <a:extLst>
              <a:ext uri="{FF2B5EF4-FFF2-40B4-BE49-F238E27FC236}">
                <a16:creationId xmlns:a16="http://schemas.microsoft.com/office/drawing/2014/main" id="{FEDCF0DD-A0AA-9542-9564-BC3457D9C980}"/>
              </a:ext>
            </a:extLst>
          </p:cNvPr>
          <p:cNvSpPr/>
          <p:nvPr/>
        </p:nvSpPr>
        <p:spPr>
          <a:xfrm>
            <a:off x="4456253" y="2623538"/>
            <a:ext cx="370390" cy="605795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3AE412B3-C75C-BA4D-BA15-865CE0FA05BC}"/>
              </a:ext>
            </a:extLst>
          </p:cNvPr>
          <p:cNvSpPr/>
          <p:nvPr/>
        </p:nvSpPr>
        <p:spPr>
          <a:xfrm>
            <a:off x="6096000" y="1967696"/>
            <a:ext cx="316375" cy="208800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81381-7A3D-7A45-8D98-399B6E093CFC}"/>
              </a:ext>
            </a:extLst>
          </p:cNvPr>
          <p:cNvSpPr txBox="1"/>
          <p:nvPr/>
        </p:nvSpPr>
        <p:spPr>
          <a:xfrm>
            <a:off x="6741627" y="2634839"/>
            <a:ext cx="1514016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Politiques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Climatiques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C8329DB-F7FB-3B4F-BDE4-847C21C01054}"/>
              </a:ext>
            </a:extLst>
          </p:cNvPr>
          <p:cNvSpPr/>
          <p:nvPr/>
        </p:nvSpPr>
        <p:spPr>
          <a:xfrm>
            <a:off x="9641712" y="5127585"/>
            <a:ext cx="2141316" cy="1122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Respect des ODD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+ juste, + sûre, + sobre</a:t>
            </a:r>
          </a:p>
        </p:txBody>
      </p:sp>
    </p:spTree>
    <p:extLst>
      <p:ext uri="{BB962C8B-B14F-4D97-AF65-F5344CB8AC3E}">
        <p14:creationId xmlns:p14="http://schemas.microsoft.com/office/powerpoint/2010/main" val="415598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6e rapport du GIEC : quelles solutions face au changement climatique ? -  Réseau Action Climat">
            <a:extLst>
              <a:ext uri="{FF2B5EF4-FFF2-40B4-BE49-F238E27FC236}">
                <a16:creationId xmlns:a16="http://schemas.microsoft.com/office/drawing/2014/main" id="{ABA20616-CBF8-7DB1-860F-CEE0BBF30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8548"/>
          <a:stretch/>
        </p:blipFill>
        <p:spPr bwMode="auto">
          <a:xfrm>
            <a:off x="20" y="10"/>
            <a:ext cx="60594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66C114-6F0C-49B8-B3D8-EDD59127F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9867E7-A38C-C2A0-4C03-AE067606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065" y="2324906"/>
            <a:ext cx="3403426" cy="1588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600" dirty="0">
                <a:solidFill>
                  <a:schemeClr val="tx2"/>
                </a:solidFill>
              </a:rPr>
              <a:t>OBJECTIF « NET ZÉRO ÉMISSIONS 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E29D51-9C71-8C04-03AE-95D4F8270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4" r="127"/>
          <a:stretch/>
        </p:blipFill>
        <p:spPr>
          <a:xfrm>
            <a:off x="6132490" y="-920"/>
            <a:ext cx="605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7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5938DE-8C80-E0B5-5346-F3C92F7F2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12" y="577770"/>
            <a:ext cx="7772400" cy="60731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241716-79F0-115D-14A8-A4240A359FFC}"/>
              </a:ext>
            </a:extLst>
          </p:cNvPr>
          <p:cNvSpPr txBox="1"/>
          <p:nvPr/>
        </p:nvSpPr>
        <p:spPr>
          <a:xfrm>
            <a:off x="6618946" y="6495935"/>
            <a:ext cx="22509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Source : HCC rapport grand public 2023</a:t>
            </a:r>
          </a:p>
        </p:txBody>
      </p:sp>
    </p:spTree>
    <p:extLst>
      <p:ext uri="{BB962C8B-B14F-4D97-AF65-F5344CB8AC3E}">
        <p14:creationId xmlns:p14="http://schemas.microsoft.com/office/powerpoint/2010/main" val="64875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39D4B9F-CCF2-1C23-175A-E597B4C6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415"/>
          <a:stretch>
            <a:fillRect/>
          </a:stretch>
        </p:blipFill>
        <p:spPr bwMode="auto">
          <a:xfrm>
            <a:off x="870105" y="684027"/>
            <a:ext cx="4036432" cy="495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C5BDBE-B9A5-DCA2-1F46-4456B31E3166}"/>
              </a:ext>
            </a:extLst>
          </p:cNvPr>
          <p:cNvSpPr txBox="1"/>
          <p:nvPr/>
        </p:nvSpPr>
        <p:spPr>
          <a:xfrm>
            <a:off x="870105" y="5787756"/>
            <a:ext cx="403643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Risque</a:t>
            </a:r>
            <a:r>
              <a:rPr lang="fr-FR" sz="1400" dirty="0"/>
              <a:t> = situation d’endommagement potentiel</a:t>
            </a:r>
          </a:p>
          <a:p>
            <a:pPr algn="ctr"/>
            <a:r>
              <a:rPr lang="fr-FR" sz="1400" dirty="0"/>
              <a:t>résultant de </a:t>
            </a:r>
            <a:r>
              <a:rPr lang="fr-FR" sz="1400" dirty="0">
                <a:solidFill>
                  <a:srgbClr val="FF0000"/>
                </a:solidFill>
              </a:rPr>
              <a:t>l’exposition</a:t>
            </a:r>
            <a:r>
              <a:rPr lang="fr-FR" sz="1400" dirty="0"/>
              <a:t> d’un enjeu </a:t>
            </a:r>
            <a:r>
              <a:rPr lang="fr-FR" sz="1400" dirty="0">
                <a:solidFill>
                  <a:srgbClr val="FF0000"/>
                </a:solidFill>
              </a:rPr>
              <a:t>vulnérable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à une source de danger (</a:t>
            </a:r>
            <a:r>
              <a:rPr lang="fr-FR" sz="1400" dirty="0">
                <a:solidFill>
                  <a:srgbClr val="FF0000"/>
                </a:solidFill>
              </a:rPr>
              <a:t>aléa</a:t>
            </a:r>
            <a:r>
              <a:rPr lang="fr-FR" sz="1400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B14DE-94CB-B389-7EEE-D2145954859E}"/>
              </a:ext>
            </a:extLst>
          </p:cNvPr>
          <p:cNvSpPr/>
          <p:nvPr/>
        </p:nvSpPr>
        <p:spPr>
          <a:xfrm>
            <a:off x="669925" y="2286000"/>
            <a:ext cx="4511675" cy="44831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C76C1A6C-9E95-2904-B6DD-DA3549C1DFDC}"/>
              </a:ext>
            </a:extLst>
          </p:cNvPr>
          <p:cNvSpPr/>
          <p:nvPr/>
        </p:nvSpPr>
        <p:spPr>
          <a:xfrm>
            <a:off x="5181600" y="3858322"/>
            <a:ext cx="561278" cy="5464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1D6990-0186-79E8-5A0C-348B3596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30" y="699429"/>
            <a:ext cx="4856387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3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2B7A2B-77E7-FFA7-384D-77FBEFA6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r>
              <a:rPr lang="en-US">
                <a:solidFill>
                  <a:srgbClr val="FFFFFF"/>
                </a:solidFill>
              </a:rPr>
              <a:t>S’adapter</a:t>
            </a: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3" name="Picture 2" descr="organiser la résilience - Organiser la résilience dans votre commune  rurale...">
            <a:extLst>
              <a:ext uri="{FF2B5EF4-FFF2-40B4-BE49-F238E27FC236}">
                <a16:creationId xmlns:a16="http://schemas.microsoft.com/office/drawing/2014/main" id="{580361BC-F09D-B372-0F94-CA0ED0DD1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r="-2" b="1787"/>
          <a:stretch/>
        </p:blipFill>
        <p:spPr bwMode="auto">
          <a:xfrm>
            <a:off x="4987191" y="638110"/>
            <a:ext cx="6404709" cy="58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27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2D8519-823C-FB3D-2771-22A1BE96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630" y="639609"/>
            <a:ext cx="5071185" cy="5586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Face à un climat qui a d’ores et déjà changé, il est nécessaire de déployer une triple stratégie : </a:t>
            </a: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1. </a:t>
            </a:r>
            <a:r>
              <a:rPr lang="fr-FR" sz="2000" b="1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Répondre</a:t>
            </a: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 aux impacts actuels; </a:t>
            </a: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2.  </a:t>
            </a:r>
            <a:r>
              <a:rPr lang="fr-FR" sz="2000" b="1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Accélérer la décarbonation </a:t>
            </a: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en déployant les solutions d’atténuation qui permettront d’aller vers la neutralité carbone ; </a:t>
            </a: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3.  </a:t>
            </a:r>
            <a:r>
              <a:rPr lang="fr-FR" sz="2000" b="1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Anticiper</a:t>
            </a: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 la poursuite du réchauffement à dix/vingt ans et s’y préparer. </a:t>
            </a: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4. </a:t>
            </a:r>
            <a:r>
              <a:rPr lang="fr-FR" sz="2000" b="1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S’adapter</a:t>
            </a:r>
            <a: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 à un monde plus chaud, décarboné, sobre en énergie, eau, sol, matières premières.</a:t>
            </a: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br>
              <a:rPr lang="fr-FR" sz="2000" i="0" u="none" strike="noStrike" cap="none" dirty="0">
                <a:solidFill>
                  <a:schemeClr val="tx2"/>
                </a:solidFill>
                <a:effectLst/>
                <a:latin typeface="Helvetica" pitchFamily="2" charset="0"/>
                <a:cs typeface="Arial" panose="020B0604020202020204" pitchFamily="34" charset="0"/>
              </a:rPr>
            </a:br>
            <a:endParaRPr lang="fr-FR" sz="2000" cap="none" dirty="0">
              <a:solidFill>
                <a:schemeClr val="tx2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9EAF56-F571-E729-825F-A5744DDDBF3A}"/>
              </a:ext>
            </a:extLst>
          </p:cNvPr>
          <p:cNvSpPr txBox="1"/>
          <p:nvPr/>
        </p:nvSpPr>
        <p:spPr>
          <a:xfrm>
            <a:off x="6518107" y="4575628"/>
            <a:ext cx="4947221" cy="365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400" i="1" dirty="0">
                <a:solidFill>
                  <a:schemeClr val="tx2"/>
                </a:solidFill>
              </a:rPr>
              <a:t>©HCC rapport </a:t>
            </a:r>
            <a:r>
              <a:rPr lang="en-US" sz="1400" i="1" dirty="0" err="1">
                <a:solidFill>
                  <a:schemeClr val="tx2"/>
                </a:solidFill>
              </a:rPr>
              <a:t>annuel</a:t>
            </a:r>
            <a:r>
              <a:rPr lang="en-US" sz="1400" i="1" dirty="0">
                <a:solidFill>
                  <a:schemeClr val="tx2"/>
                </a:solidFill>
              </a:rPr>
              <a:t> 2021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D2B9FBBE-F3DB-FC7E-D639-07CD5E119F12}"/>
              </a:ext>
            </a:extLst>
          </p:cNvPr>
          <p:cNvGrpSpPr/>
          <p:nvPr/>
        </p:nvGrpSpPr>
        <p:grpSpPr>
          <a:xfrm>
            <a:off x="616490" y="721577"/>
            <a:ext cx="5241851" cy="5414846"/>
            <a:chOff x="5505450" y="0"/>
            <a:chExt cx="6686550" cy="685800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A7D817-595B-764A-FD90-B8B63C68A59A}"/>
                </a:ext>
              </a:extLst>
            </p:cNvPr>
            <p:cNvSpPr/>
            <p:nvPr/>
          </p:nvSpPr>
          <p:spPr>
            <a:xfrm>
              <a:off x="5911036" y="145143"/>
              <a:ext cx="6280964" cy="67128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81D49E0-5ED2-571B-05B3-271D8E0D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5450" y="0"/>
              <a:ext cx="6686550" cy="6858000"/>
            </a:xfrm>
            <a:prstGeom prst="rect">
              <a:avLst/>
            </a:prstGeom>
            <a:grpFill/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1174F5F-9BDB-C6C3-7326-0A6CEB42D986}"/>
                </a:ext>
              </a:extLst>
            </p:cNvPr>
            <p:cNvSpPr txBox="1"/>
            <p:nvPr/>
          </p:nvSpPr>
          <p:spPr>
            <a:xfrm>
              <a:off x="5927443" y="6255871"/>
              <a:ext cx="2780249" cy="2666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832836">
                <a:spcAft>
                  <a:spcPts val="594"/>
                </a:spcAft>
              </a:pPr>
              <a:r>
                <a:rPr lang="fr-FR" sz="1002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Source de l’image: HCC, rapport annuel 2021</a:t>
              </a:r>
              <a:endParaRPr lang="fr-FR" sz="11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633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xcuse 6 : la technologie va nous sauver">
            <a:extLst>
              <a:ext uri="{FF2B5EF4-FFF2-40B4-BE49-F238E27FC236}">
                <a16:creationId xmlns:a16="http://schemas.microsoft.com/office/drawing/2014/main" id="{5D52E84F-BB6F-5246-B3C4-C5626E6F5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30" y="617927"/>
            <a:ext cx="6872060" cy="60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0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5502D1-4476-B7F4-CBF7-BC2431BE97FA}"/>
              </a:ext>
            </a:extLst>
          </p:cNvPr>
          <p:cNvSpPr txBox="1"/>
          <p:nvPr/>
        </p:nvSpPr>
        <p:spPr>
          <a:xfrm>
            <a:off x="591224" y="798694"/>
            <a:ext cx="3409782" cy="403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fr-FR" sz="2800" b="1"/>
              <a:t>il y existe de nombreuses solutions d’adaptation compatibles avec l’attenuation dans tous les secteurs</a:t>
            </a:r>
          </a:p>
        </p:txBody>
      </p:sp>
      <p:pic>
        <p:nvPicPr>
          <p:cNvPr id="5122" name="Picture 2" descr="Figure SPM.7 : Possibilités multiples d'intensification de l'action climatique, source : Rapport de synthèse du GIEC">
            <a:extLst>
              <a:ext uri="{FF2B5EF4-FFF2-40B4-BE49-F238E27FC236}">
                <a16:creationId xmlns:a16="http://schemas.microsoft.com/office/drawing/2014/main" id="{140785C5-A0D5-0B18-A80D-F6722316C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490" y="624802"/>
            <a:ext cx="5796873" cy="62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3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ièce, maison de jeux&#10;&#10;Description générée automatiquement">
            <a:extLst>
              <a:ext uri="{FF2B5EF4-FFF2-40B4-BE49-F238E27FC236}">
                <a16:creationId xmlns:a16="http://schemas.microsoft.com/office/drawing/2014/main" id="{2735C9BD-BB71-09E8-8036-390CC3E4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t="448" r="3210"/>
          <a:stretch/>
        </p:blipFill>
        <p:spPr>
          <a:xfrm>
            <a:off x="337784" y="826251"/>
            <a:ext cx="9534877" cy="577074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BBAD50A-4BD8-76E4-A7FC-57F0415567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7730" y="809539"/>
            <a:ext cx="3081337" cy="1147762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1400" cap="none" dirty="0">
                <a:solidFill>
                  <a:schemeClr val="tx1"/>
                </a:solidFill>
              </a:rPr>
              <a:t>La </a:t>
            </a:r>
            <a:r>
              <a:rPr lang="fr-FR" sz="1400" cap="none" dirty="0" err="1">
                <a:solidFill>
                  <a:schemeClr val="tx1"/>
                </a:solidFill>
              </a:rPr>
              <a:t>maladaptation</a:t>
            </a:r>
            <a:r>
              <a:rPr lang="fr-FR" sz="1400" cap="none" dirty="0">
                <a:solidFill>
                  <a:schemeClr val="tx1"/>
                </a:solidFill>
              </a:rPr>
              <a:t> consiste à mettre en œuvre une solution qui augmente le risque soit en verrouillant les émissions de GES, soit en augmentant l’exposition/vulnérabilité.</a:t>
            </a:r>
          </a:p>
        </p:txBody>
      </p:sp>
    </p:spTree>
    <p:extLst>
      <p:ext uri="{BB962C8B-B14F-4D97-AF65-F5344CB8AC3E}">
        <p14:creationId xmlns:p14="http://schemas.microsoft.com/office/powerpoint/2010/main" val="117206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79A890-25D7-4681-DD2D-4A165608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"/>
          <a:stretch/>
        </p:blipFill>
        <p:spPr>
          <a:xfrm>
            <a:off x="581192" y="2156791"/>
            <a:ext cx="10134802" cy="4757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D7DBD5-CC3C-E103-8DD7-D5D7C9935293}"/>
              </a:ext>
            </a:extLst>
          </p:cNvPr>
          <p:cNvSpPr/>
          <p:nvPr/>
        </p:nvSpPr>
        <p:spPr>
          <a:xfrm>
            <a:off x="681071" y="2156791"/>
            <a:ext cx="5590573" cy="56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65110A-9350-65C6-8F9C-39F0D1E3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68702"/>
            <a:ext cx="11029616" cy="1013800"/>
          </a:xfrm>
        </p:spPr>
        <p:txBody>
          <a:bodyPr/>
          <a:lstStyle/>
          <a:p>
            <a:pPr algn="ctr"/>
            <a:r>
              <a:rPr lang="fr-FR" dirty="0"/>
              <a:t>Pourquoi l’adaptation implique l’atténuation? Et </a:t>
            </a:r>
            <a:r>
              <a:rPr lang="fr-FR" dirty="0" err="1"/>
              <a:t>réciProquement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3286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E2BE03-5CA6-43E0-F566-F8CFD1DD9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3600">
                <a:solidFill>
                  <a:srgbClr val="FFFFFF"/>
                </a:solidFill>
              </a:rPr>
              <a:t>Qui fait quoi?</a:t>
            </a:r>
          </a:p>
        </p:txBody>
      </p:sp>
      <p:pic>
        <p:nvPicPr>
          <p:cNvPr id="1028" name="Picture 4" descr="Figure-1-Etat-et-collectivites-acteur-de-ladaptation">
            <a:extLst>
              <a:ext uri="{FF2B5EF4-FFF2-40B4-BE49-F238E27FC236}">
                <a16:creationId xmlns:a16="http://schemas.microsoft.com/office/drawing/2014/main" id="{6B394BBC-AC9B-BD4E-9491-10E9CB35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2" y="702057"/>
            <a:ext cx="7669387" cy="59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20E713B-F35D-52D2-33D0-8D0FDD6A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81"/>
            <a:ext cx="12192000" cy="55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687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FD4C43C-EE43-A1A4-1008-0DCB1E5D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0"/>
            <a:ext cx="926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B907D1-D45D-B1D4-95C6-A6B78F253D68}"/>
              </a:ext>
            </a:extLst>
          </p:cNvPr>
          <p:cNvSpPr txBox="1"/>
          <p:nvPr/>
        </p:nvSpPr>
        <p:spPr>
          <a:xfrm>
            <a:off x="9156700" y="588546"/>
            <a:ext cx="288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err="1"/>
              <a:t>www.loire-atlantique.gouv.fr</a:t>
            </a:r>
            <a:r>
              <a:rPr lang="fr-FR" sz="1000" dirty="0"/>
              <a:t>/Actions-de-l-Etat/</a:t>
            </a:r>
            <a:r>
              <a:rPr lang="fr-FR" sz="1000" dirty="0" err="1"/>
              <a:t>Developpement</a:t>
            </a:r>
            <a:r>
              <a:rPr lang="fr-FR" sz="1000" dirty="0"/>
              <a:t>-durable-et-</a:t>
            </a:r>
            <a:r>
              <a:rPr lang="fr-FR" sz="1000" dirty="0" err="1"/>
              <a:t>mobilite</a:t>
            </a:r>
            <a:r>
              <a:rPr lang="fr-FR" sz="1000" dirty="0"/>
              <a:t>/Plan-Climat-Air-Energie-Territorial-PCAET/Un-document-</a:t>
            </a:r>
            <a:r>
              <a:rPr lang="fr-FR" sz="1000" dirty="0" err="1"/>
              <a:t>strategique</a:t>
            </a:r>
            <a:r>
              <a:rPr lang="fr-FR" sz="1000" dirty="0"/>
              <a:t>-et-</a:t>
            </a:r>
            <a:r>
              <a:rPr lang="fr-FR" sz="1000" dirty="0" err="1"/>
              <a:t>operationnel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35371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25C47-3F1E-815D-9810-BBDA7F94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Des responsabilités différenciées </a:t>
            </a:r>
          </a:p>
        </p:txBody>
      </p:sp>
      <p:pic>
        <p:nvPicPr>
          <p:cNvPr id="14340" name="Picture 4" descr="Comment les inégalités carbone aggravent la crise climatique - Oxfam France">
            <a:extLst>
              <a:ext uri="{FF2B5EF4-FFF2-40B4-BE49-F238E27FC236}">
                <a16:creationId xmlns:a16="http://schemas.microsoft.com/office/drawing/2014/main" id="{9809D090-26C5-AE21-1D0A-302C30C4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18" y="2215725"/>
            <a:ext cx="6511057" cy="40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thèse du 6e rapport du GIEC : l'urgence climatique est là, les solutions  aussi - Réseau Action Climat">
            <a:extLst>
              <a:ext uri="{FF2B5EF4-FFF2-40B4-BE49-F238E27FC236}">
                <a16:creationId xmlns:a16="http://schemas.microsoft.com/office/drawing/2014/main" id="{CF246A75-662D-C5FE-F81D-2F916999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5" y="2045937"/>
            <a:ext cx="4421981" cy="442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8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471574-AA92-784A-B922-E994C6B15E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4111" y="826345"/>
            <a:ext cx="3064986" cy="3374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/>
            <a:r>
              <a:rPr lang="fr-FR" dirty="0">
                <a:solidFill>
                  <a:srgbClr val="FFFFFF"/>
                </a:solidFill>
              </a:rPr>
              <a:t>LA </a:t>
            </a:r>
            <a:r>
              <a:rPr lang="fr-FR" dirty="0" err="1">
                <a:solidFill>
                  <a:srgbClr val="FFFFFF"/>
                </a:solidFill>
              </a:rPr>
              <a:t>RésilienCE</a:t>
            </a:r>
            <a:r>
              <a:rPr lang="fr-FR" dirty="0">
                <a:solidFill>
                  <a:srgbClr val="FFFFFF"/>
                </a:solidFill>
              </a:rPr>
              <a:t> : 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du concept descriptif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i="1" dirty="0">
                <a:solidFill>
                  <a:srgbClr val="FFFFFF"/>
                </a:solidFill>
              </a:rPr>
              <a:t>a </a:t>
            </a:r>
            <a:r>
              <a:rPr lang="fr-FR" i="1" dirty="0" err="1">
                <a:solidFill>
                  <a:srgbClr val="FFFFFF"/>
                </a:solidFill>
              </a:rPr>
              <a:t>PRIori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 à l’injonction normative </a:t>
            </a:r>
          </a:p>
        </p:txBody>
      </p:sp>
      <p:grpSp>
        <p:nvGrpSpPr>
          <p:cNvPr id="18" name="Group 22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B67732-4BD8-6C4A-A413-55A0A78B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5B5ED7E-6751-5141-8E34-27E95EC93F22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473AF85-A635-3D76-D492-CBF6836AE82D}"/>
              </a:ext>
            </a:extLst>
          </p:cNvPr>
          <p:cNvGrpSpPr/>
          <p:nvPr/>
        </p:nvGrpSpPr>
        <p:grpSpPr>
          <a:xfrm>
            <a:off x="4271472" y="1005840"/>
            <a:ext cx="7813609" cy="5050456"/>
            <a:chOff x="1988583" y="1911178"/>
            <a:chExt cx="7249855" cy="445153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9B8326F-2B32-C246-81D0-153D2DE7A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44" r="47765"/>
            <a:stretch/>
          </p:blipFill>
          <p:spPr>
            <a:xfrm>
              <a:off x="1988583" y="1911178"/>
              <a:ext cx="4670168" cy="445153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37BB564-87AA-B54D-B221-4BC7E91C8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147" t="3707"/>
            <a:stretch/>
          </p:blipFill>
          <p:spPr>
            <a:xfrm>
              <a:off x="6658751" y="1968842"/>
              <a:ext cx="2579687" cy="439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019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ne image contenant texte, arbre, palmier, dessin&#10;&#10;Description générée automatiquement">
            <a:extLst>
              <a:ext uri="{FF2B5EF4-FFF2-40B4-BE49-F238E27FC236}">
                <a16:creationId xmlns:a16="http://schemas.microsoft.com/office/drawing/2014/main" id="{1523D7C8-99C7-D627-3E68-B6647E494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6" r="-1" b="487"/>
          <a:stretch/>
        </p:blipFill>
        <p:spPr bwMode="auto">
          <a:xfrm>
            <a:off x="446534" y="723899"/>
            <a:ext cx="7498616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4F43A9-5255-600B-4384-F313D516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Gestes individuels, structures collectives, bifurcation</a:t>
            </a:r>
          </a:p>
        </p:txBody>
      </p:sp>
      <p:grpSp>
        <p:nvGrpSpPr>
          <p:cNvPr id="4115" name="Group 4114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116" name="Rectangle 4115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17" name="Rectangle 4116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18" name="Rectangle 4117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781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56D39C-D02D-9B4B-B2D7-BFA2357F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0" y="599724"/>
            <a:ext cx="8703466" cy="52003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35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7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4" name="Rectangle 308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5" name="Rectangle 308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6" name="Rectangle 308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3097" name="Rectangle 3086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8" name="Rectangle 3088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8B4014-AC9E-B775-ED4D-FF78C2DB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climat</a:t>
            </a:r>
            <a:r>
              <a:rPr lang="en-US" dirty="0">
                <a:solidFill>
                  <a:srgbClr val="FFFFFF"/>
                </a:solidFill>
              </a:rPr>
              <a:t> qui change</a:t>
            </a:r>
          </a:p>
        </p:txBody>
      </p:sp>
      <p:pic>
        <p:nvPicPr>
          <p:cNvPr id="4" name="Picture 2" descr="L'ignorance verte | Brennpunkt Drëtt Welt">
            <a:extLst>
              <a:ext uri="{FF2B5EF4-FFF2-40B4-BE49-F238E27FC236}">
                <a16:creationId xmlns:a16="http://schemas.microsoft.com/office/drawing/2014/main" id="{4DE543DB-3BC2-BE7D-E32E-62906B93D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r="-2" b="6004"/>
          <a:stretch/>
        </p:blipFill>
        <p:spPr bwMode="auto">
          <a:xfrm>
            <a:off x="698754" y="607407"/>
            <a:ext cx="7086151" cy="58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1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ECDFB-DF5F-7492-855B-BB61648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46" y="677934"/>
            <a:ext cx="10629124" cy="8081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000" dirty="0"/>
              <a:t>+1,1°C observés depuis 1850-1900 et une concentration de C0</a:t>
            </a:r>
            <a:r>
              <a:rPr lang="fr-FR" sz="2000" baseline="-25000" dirty="0"/>
              <a:t>2</a:t>
            </a:r>
            <a:r>
              <a:rPr lang="fr-FR" sz="2000" dirty="0"/>
              <a:t> dans l’atmosphère la plus élevée depuis 2M d’années.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654BDF-65FF-AB2A-3ADF-00202D434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6" r="53504" b="-111"/>
          <a:stretch/>
        </p:blipFill>
        <p:spPr>
          <a:xfrm>
            <a:off x="493781" y="1846162"/>
            <a:ext cx="4889280" cy="5011839"/>
          </a:xfrm>
          <a:prstGeom prst="rect">
            <a:avLst/>
          </a:prstGeom>
        </p:spPr>
      </p:pic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F65BFC69-F7F6-41FF-27D9-936C9881B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6" t="36442"/>
          <a:stretch/>
        </p:blipFill>
        <p:spPr bwMode="auto">
          <a:xfrm>
            <a:off x="5535391" y="2245488"/>
            <a:ext cx="5968679" cy="32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451CF5-3DA5-11C6-3152-490CE367B92A}"/>
              </a:ext>
            </a:extLst>
          </p:cNvPr>
          <p:cNvSpPr txBox="1"/>
          <p:nvPr/>
        </p:nvSpPr>
        <p:spPr>
          <a:xfrm>
            <a:off x="7289875" y="6470141"/>
            <a:ext cx="2459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fr-FR" sz="1200" i="1" dirty="0">
                <a:solidFill>
                  <a:prstClr val="black"/>
                </a:solidFill>
                <a:latin typeface="Gill Sans MT" panose="020B0502020104020203"/>
              </a:rPr>
              <a:t>©Valérie Masson-</a:t>
            </a:r>
            <a:r>
              <a:rPr lang="fr-FR" sz="1200" i="1" dirty="0" err="1">
                <a:solidFill>
                  <a:prstClr val="black"/>
                </a:solidFill>
                <a:latin typeface="Gill Sans MT" panose="020B0502020104020203"/>
              </a:rPr>
              <a:t>Delmotte_IPCC</a:t>
            </a:r>
            <a:r>
              <a:rPr lang="fr-FR" sz="1200" i="1" dirty="0">
                <a:solidFill>
                  <a:prstClr val="black"/>
                </a:solidFill>
                <a:latin typeface="Gill Sans MT" panose="020B0502020104020203"/>
              </a:rPr>
              <a:t>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20C76B-CB6B-65A6-7FB3-C02F6D311B07}"/>
              </a:ext>
            </a:extLst>
          </p:cNvPr>
          <p:cNvSpPr txBox="1"/>
          <p:nvPr/>
        </p:nvSpPr>
        <p:spPr>
          <a:xfrm>
            <a:off x="5213321" y="5514612"/>
            <a:ext cx="6790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fr-FR" sz="1400" dirty="0">
                <a:solidFill>
                  <a:prstClr val="black"/>
                </a:solidFill>
                <a:latin typeface="Gill Sans MT" panose="020B0502020104020203"/>
                <a:ea typeface="Calibri" panose="020F0502020204030204" pitchFamily="34" charset="0"/>
                <a:cs typeface="Times New Roman" panose="02020603050405020304" pitchFamily="18" charset="0"/>
              </a:rPr>
              <a:t>La concentration de dioxyde de carbone (CO</a:t>
            </a:r>
            <a:r>
              <a:rPr lang="fr-FR" sz="1400" baseline="-25000" dirty="0">
                <a:solidFill>
                  <a:prstClr val="black"/>
                </a:solidFill>
                <a:latin typeface="Gill Sans MT" panose="020B0502020104020203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1400" dirty="0">
                <a:solidFill>
                  <a:prstClr val="black"/>
                </a:solidFill>
                <a:latin typeface="Gill Sans MT" panose="020B0502020104020203"/>
                <a:ea typeface="Calibri" panose="020F0502020204030204" pitchFamily="34" charset="0"/>
                <a:cs typeface="Times New Roman" panose="02020603050405020304" pitchFamily="18" charset="0"/>
              </a:rPr>
              <a:t>) atmosphériques dépasse 420 parties par million (ppm), soit 65% de plus que durant les 12000 ans passés de l’Holocène (260 ppm).</a:t>
            </a:r>
            <a:r>
              <a:rPr lang="fr-FR" sz="1400" dirty="0">
                <a:solidFill>
                  <a:prstClr val="black"/>
                </a:solidFill>
                <a:latin typeface="Gill Sans MT" panose="020B050202010402020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54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530B4-608C-78B0-5254-9DD78B59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70" y="635435"/>
            <a:ext cx="8768787" cy="88494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L’influence humaine explique 100% du réchauffement planétaire observé actuellement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BF3D-FDA6-8AE7-2CB7-D51DB3312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95" t="7410" r="890"/>
          <a:stretch/>
        </p:blipFill>
        <p:spPr>
          <a:xfrm>
            <a:off x="2742845" y="1800385"/>
            <a:ext cx="5720035" cy="50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AFDAC-2D4B-5FEB-7A44-DF7970AF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276" y="538924"/>
            <a:ext cx="9404723" cy="91309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effets sur l’océan et la cryosphère sont irréversibles à l’échelle de plusieurs génération, mais le rythme peut être ralenti</a:t>
            </a:r>
          </a:p>
        </p:txBody>
      </p:sp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A198AB43-14FA-DAD8-1995-F96CE713C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3598" r="8171"/>
          <a:stretch/>
        </p:blipFill>
        <p:spPr bwMode="auto">
          <a:xfrm>
            <a:off x="342394" y="2137874"/>
            <a:ext cx="6411968" cy="40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580D33-6B49-6697-9A92-094709F73B27}"/>
              </a:ext>
            </a:extLst>
          </p:cNvPr>
          <p:cNvSpPr txBox="1"/>
          <p:nvPr/>
        </p:nvSpPr>
        <p:spPr>
          <a:xfrm>
            <a:off x="5052284" y="6395974"/>
            <a:ext cx="20874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©Valérie Masson-</a:t>
            </a:r>
            <a:r>
              <a:rPr lang="fr-FR" sz="1000" i="1" dirty="0" err="1"/>
              <a:t>Delmotte_IPCC</a:t>
            </a:r>
            <a:r>
              <a:rPr lang="fr-FR" sz="1000" i="1" dirty="0"/>
              <a:t> 2022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ECCF62-71BA-AFFE-2E75-FFC9E955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65" y="1990985"/>
            <a:ext cx="4200960" cy="45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3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41A49-7C90-24D8-8282-A30D7718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56" y="763314"/>
            <a:ext cx="10928315" cy="88994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 changement climatique a déjà des conséquences sur la crise de la biodiversité. Crise climatique et érosion de la biodiversité interagissent et s’amplifient mutuellement.</a:t>
            </a:r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EECBF79E-FABA-2B4A-2FE5-F0835F57B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-144" r="4964" b="13281"/>
          <a:stretch/>
        </p:blipFill>
        <p:spPr bwMode="auto">
          <a:xfrm>
            <a:off x="361507" y="2030819"/>
            <a:ext cx="7315200" cy="4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48C380-CB78-FC01-D101-50D1D6768485}"/>
              </a:ext>
            </a:extLst>
          </p:cNvPr>
          <p:cNvSpPr txBox="1"/>
          <p:nvPr/>
        </p:nvSpPr>
        <p:spPr>
          <a:xfrm>
            <a:off x="914191" y="6079323"/>
            <a:ext cx="2095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©Valérie Masson-</a:t>
            </a:r>
            <a:r>
              <a:rPr lang="fr-FR" sz="1200" i="1" dirty="0" err="1"/>
              <a:t>Delmotte_IPCC</a:t>
            </a:r>
            <a:endParaRPr lang="fr-FR" sz="1200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ADAEE-2FA3-0D6F-9DC3-025D3B2B9AB6}"/>
              </a:ext>
            </a:extLst>
          </p:cNvPr>
          <p:cNvSpPr txBox="1"/>
          <p:nvPr/>
        </p:nvSpPr>
        <p:spPr>
          <a:xfrm>
            <a:off x="7676707" y="6133718"/>
            <a:ext cx="4153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20% des espèces terrestres sont menacées d’extinction 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au-delà de +3°C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B3598B2-99F2-3E9F-B3E4-725A89D5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07" y="2144688"/>
            <a:ext cx="3940250" cy="38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56050"/>
      </p:ext>
    </p:extLst>
  </p:cSld>
  <p:clrMapOvr>
    <a:masterClrMapping/>
  </p:clrMapOvr>
</p:sld>
</file>

<file path=ppt/theme/theme1.xml><?xml version="1.0" encoding="utf-8"?>
<a:theme xmlns:a="http://schemas.openxmlformats.org/drawingml/2006/main" name="1_Dividende">
  <a:themeElements>
    <a:clrScheme name="Dividend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6DC38228-B8C1-4D78-8EF4-CA6ACCD713D6}"/>
</file>

<file path=customXml/itemProps2.xml><?xml version="1.0" encoding="utf-8"?>
<ds:datastoreItem xmlns:ds="http://schemas.openxmlformats.org/officeDocument/2006/customXml" ds:itemID="{26CAEDDA-4D98-4F01-93D5-91D2EEB5FDD9}"/>
</file>

<file path=customXml/itemProps3.xml><?xml version="1.0" encoding="utf-8"?>
<ds:datastoreItem xmlns:ds="http://schemas.openxmlformats.org/officeDocument/2006/customXml" ds:itemID="{DBD4861D-681A-4C89-A080-1EF9F062E8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532</Words>
  <Application>Microsoft Macintosh PowerPoint</Application>
  <PresentationFormat>Grand écran</PresentationFormat>
  <Paragraphs>50</Paragraphs>
  <Slides>30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Calibri</vt:lpstr>
      <vt:lpstr>Gill Sans MT</vt:lpstr>
      <vt:lpstr>Helvetica</vt:lpstr>
      <vt:lpstr>Roboto Slab</vt:lpstr>
      <vt:lpstr>Wingdings 2</vt:lpstr>
      <vt:lpstr>1_Dividende</vt:lpstr>
      <vt:lpstr>Les territoires face à l’anthropocène : vulnérabilités et stratégies d’adaptation au changement climatique d’origine humaine </vt:lpstr>
      <vt:lpstr>Présentation PowerPoint</vt:lpstr>
      <vt:lpstr>LA RésilienCE :   du concept descriptif  a PRIori  à l’injonction normative </vt:lpstr>
      <vt:lpstr>Présentation PowerPoint</vt:lpstr>
      <vt:lpstr>Un climat qui change</vt:lpstr>
      <vt:lpstr>+1,1°C observés depuis 1850-1900 et une concentration de C02 dans l’atmosphère la plus élevée depuis 2M d’années.</vt:lpstr>
      <vt:lpstr>L’influence humaine explique 100% du réchauffement planétaire observé actuellement</vt:lpstr>
      <vt:lpstr>Les effets sur l’océan et la cryosphère sont irréversibles à l’échelle de plusieurs génération, mais le rythme peut être ralenti</vt:lpstr>
      <vt:lpstr>Le changement climatique a déjà des conséquences sur la crise de la biodiversité. Crise climatique et érosion de la biodiversité interagissent et s’amplifient mutuellement.</vt:lpstr>
      <vt:lpstr>Chaque tonne additionnelle de CO2 dans l’atmosphère augmente le réchauffement additionnel</vt:lpstr>
      <vt:lpstr>Un exemple :   La France dans un climat qui change</vt:lpstr>
      <vt:lpstr>Présentation PowerPoint</vt:lpstr>
      <vt:lpstr>Des extrêmes + longs, + fréquents, +  intenses et parfois + précoces</vt:lpstr>
      <vt:lpstr>Des risques composites et systémiques</vt:lpstr>
      <vt:lpstr>Présentation PowerPoint</vt:lpstr>
      <vt:lpstr>Quelles sont les solutions? </vt:lpstr>
      <vt:lpstr>Présentation PowerPoint</vt:lpstr>
      <vt:lpstr>OBJECTIF « NET ZÉRO ÉMISSIONS »</vt:lpstr>
      <vt:lpstr>Présentation PowerPoint</vt:lpstr>
      <vt:lpstr>S’adapter</vt:lpstr>
      <vt:lpstr>Face à un climat qui a d’ores et déjà changé, il est nécessaire de déployer une triple stratégie :   1. Répondre aux impacts actuels;   2.  Accélérer la décarbonation en déployant les solutions d’atténuation qui permettront d’aller vers la neutralité carbone ;   3.  Anticiper la poursuite du réchauffement à dix/vingt ans et s’y préparer.   4. S’adapter à un monde plus chaud, décarboné, sobre en énergie, eau, sol, matières premières.  </vt:lpstr>
      <vt:lpstr>Présentation PowerPoint</vt:lpstr>
      <vt:lpstr>Présentation PowerPoint</vt:lpstr>
      <vt:lpstr>La maladaptation consiste à mettre en œuvre une solution qui augmente le risque soit en verrouillant les émissions de GES, soit en augmentant l’exposition/vulnérabilité.</vt:lpstr>
      <vt:lpstr>Pourquoi l’adaptation implique l’atténuation? Et réciProquement?</vt:lpstr>
      <vt:lpstr>Qui fait quoi?</vt:lpstr>
      <vt:lpstr>Présentation PowerPoint</vt:lpstr>
      <vt:lpstr>Présentation PowerPoint</vt:lpstr>
      <vt:lpstr>Des responsabilités différenciées </vt:lpstr>
      <vt:lpstr>Gestes individuels, structures collectives, bifurcation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Anne MATTIOLI</cp:lastModifiedBy>
  <cp:revision>9</cp:revision>
  <dcterms:created xsi:type="dcterms:W3CDTF">2023-05-18T16:13:25Z</dcterms:created>
  <dcterms:modified xsi:type="dcterms:W3CDTF">2024-01-18T09:16:09Z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