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 id="262" r:id="rId8"/>
    <p:sldId id="263" r:id="rId9"/>
    <p:sldId id="264" r:id="rId10"/>
  </p:sldIdLst>
  <p:sldSz cx="12192000" cy="6858000"/>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19" autoAdjust="0"/>
    <p:restoredTop sz="94660"/>
  </p:normalViewPr>
  <p:slideViewPr>
    <p:cSldViewPr snapToGrid="0">
      <p:cViewPr varScale="1">
        <p:scale>
          <a:sx n="116" d="100"/>
          <a:sy n="116" d="100"/>
        </p:scale>
        <p:origin x="18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19FDF4F-247C-4D86-87A4-0FC7220A9C17}" type="datetimeFigureOut">
              <a:rPr lang="en-GB" smtClean="0"/>
              <a:t>23/04/2019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DD6C84-A053-415A-AF14-D5BB9901E9CD}" type="slidenum">
              <a:rPr lang="en-GB" smtClean="0"/>
              <a:t>‹N°›</a:t>
            </a:fld>
            <a:endParaRPr lang="en-GB"/>
          </a:p>
        </p:txBody>
      </p:sp>
    </p:spTree>
    <p:extLst>
      <p:ext uri="{BB962C8B-B14F-4D97-AF65-F5344CB8AC3E}">
        <p14:creationId xmlns:p14="http://schemas.microsoft.com/office/powerpoint/2010/main" val="1788055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9FDF4F-247C-4D86-87A4-0FC7220A9C17}" type="datetimeFigureOut">
              <a:rPr lang="en-GB" smtClean="0"/>
              <a:t>23/04/2019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DD6C84-A053-415A-AF14-D5BB9901E9CD}" type="slidenum">
              <a:rPr lang="en-GB" smtClean="0"/>
              <a:t>‹N°›</a:t>
            </a:fld>
            <a:endParaRPr lang="en-GB"/>
          </a:p>
        </p:txBody>
      </p:sp>
    </p:spTree>
    <p:extLst>
      <p:ext uri="{BB962C8B-B14F-4D97-AF65-F5344CB8AC3E}">
        <p14:creationId xmlns:p14="http://schemas.microsoft.com/office/powerpoint/2010/main" val="3737984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9FDF4F-247C-4D86-87A4-0FC7220A9C17}" type="datetimeFigureOut">
              <a:rPr lang="en-GB" smtClean="0"/>
              <a:t>23/04/2019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DD6C84-A053-415A-AF14-D5BB9901E9CD}" type="slidenum">
              <a:rPr lang="en-GB" smtClean="0"/>
              <a:t>‹N°›</a:t>
            </a:fld>
            <a:endParaRPr lang="en-GB"/>
          </a:p>
        </p:txBody>
      </p:sp>
    </p:spTree>
    <p:extLst>
      <p:ext uri="{BB962C8B-B14F-4D97-AF65-F5344CB8AC3E}">
        <p14:creationId xmlns:p14="http://schemas.microsoft.com/office/powerpoint/2010/main" val="857081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9FDF4F-247C-4D86-87A4-0FC7220A9C17}" type="datetimeFigureOut">
              <a:rPr lang="en-GB" smtClean="0"/>
              <a:t>23/04/2019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DD6C84-A053-415A-AF14-D5BB9901E9CD}" type="slidenum">
              <a:rPr lang="en-GB" smtClean="0"/>
              <a:t>‹N°›</a:t>
            </a:fld>
            <a:endParaRPr lang="en-GB"/>
          </a:p>
        </p:txBody>
      </p:sp>
    </p:spTree>
    <p:extLst>
      <p:ext uri="{BB962C8B-B14F-4D97-AF65-F5344CB8AC3E}">
        <p14:creationId xmlns:p14="http://schemas.microsoft.com/office/powerpoint/2010/main" val="1040531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9FDF4F-247C-4D86-87A4-0FC7220A9C17}" type="datetimeFigureOut">
              <a:rPr lang="en-GB" smtClean="0"/>
              <a:t>23/04/2019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DD6C84-A053-415A-AF14-D5BB9901E9CD}" type="slidenum">
              <a:rPr lang="en-GB" smtClean="0"/>
              <a:t>‹N°›</a:t>
            </a:fld>
            <a:endParaRPr lang="en-GB"/>
          </a:p>
        </p:txBody>
      </p:sp>
    </p:spTree>
    <p:extLst>
      <p:ext uri="{BB962C8B-B14F-4D97-AF65-F5344CB8AC3E}">
        <p14:creationId xmlns:p14="http://schemas.microsoft.com/office/powerpoint/2010/main" val="536723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19FDF4F-247C-4D86-87A4-0FC7220A9C17}" type="datetimeFigureOut">
              <a:rPr lang="en-GB" smtClean="0"/>
              <a:t>23/04/2019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DD6C84-A053-415A-AF14-D5BB9901E9CD}" type="slidenum">
              <a:rPr lang="en-GB" smtClean="0"/>
              <a:t>‹N°›</a:t>
            </a:fld>
            <a:endParaRPr lang="en-GB"/>
          </a:p>
        </p:txBody>
      </p:sp>
    </p:spTree>
    <p:extLst>
      <p:ext uri="{BB962C8B-B14F-4D97-AF65-F5344CB8AC3E}">
        <p14:creationId xmlns:p14="http://schemas.microsoft.com/office/powerpoint/2010/main" val="3872555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19FDF4F-247C-4D86-87A4-0FC7220A9C17}" type="datetimeFigureOut">
              <a:rPr lang="en-GB" smtClean="0"/>
              <a:t>23/04/2019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CDD6C84-A053-415A-AF14-D5BB9901E9CD}" type="slidenum">
              <a:rPr lang="en-GB" smtClean="0"/>
              <a:t>‹N°›</a:t>
            </a:fld>
            <a:endParaRPr lang="en-GB"/>
          </a:p>
        </p:txBody>
      </p:sp>
    </p:spTree>
    <p:extLst>
      <p:ext uri="{BB962C8B-B14F-4D97-AF65-F5344CB8AC3E}">
        <p14:creationId xmlns:p14="http://schemas.microsoft.com/office/powerpoint/2010/main" val="3359609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19FDF4F-247C-4D86-87A4-0FC7220A9C17}" type="datetimeFigureOut">
              <a:rPr lang="en-GB" smtClean="0"/>
              <a:t>23/04/2019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CDD6C84-A053-415A-AF14-D5BB9901E9CD}" type="slidenum">
              <a:rPr lang="en-GB" smtClean="0"/>
              <a:t>‹N°›</a:t>
            </a:fld>
            <a:endParaRPr lang="en-GB"/>
          </a:p>
        </p:txBody>
      </p:sp>
    </p:spTree>
    <p:extLst>
      <p:ext uri="{BB962C8B-B14F-4D97-AF65-F5344CB8AC3E}">
        <p14:creationId xmlns:p14="http://schemas.microsoft.com/office/powerpoint/2010/main" val="302524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9FDF4F-247C-4D86-87A4-0FC7220A9C17}" type="datetimeFigureOut">
              <a:rPr lang="en-GB" smtClean="0"/>
              <a:t>23/04/2019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CDD6C84-A053-415A-AF14-D5BB9901E9CD}" type="slidenum">
              <a:rPr lang="en-GB" smtClean="0"/>
              <a:t>‹N°›</a:t>
            </a:fld>
            <a:endParaRPr lang="en-GB"/>
          </a:p>
        </p:txBody>
      </p:sp>
    </p:spTree>
    <p:extLst>
      <p:ext uri="{BB962C8B-B14F-4D97-AF65-F5344CB8AC3E}">
        <p14:creationId xmlns:p14="http://schemas.microsoft.com/office/powerpoint/2010/main" val="2273873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9FDF4F-247C-4D86-87A4-0FC7220A9C17}" type="datetimeFigureOut">
              <a:rPr lang="en-GB" smtClean="0"/>
              <a:t>23/04/2019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DD6C84-A053-415A-AF14-D5BB9901E9CD}" type="slidenum">
              <a:rPr lang="en-GB" smtClean="0"/>
              <a:t>‹N°›</a:t>
            </a:fld>
            <a:endParaRPr lang="en-GB"/>
          </a:p>
        </p:txBody>
      </p:sp>
    </p:spTree>
    <p:extLst>
      <p:ext uri="{BB962C8B-B14F-4D97-AF65-F5344CB8AC3E}">
        <p14:creationId xmlns:p14="http://schemas.microsoft.com/office/powerpoint/2010/main" val="3942841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9FDF4F-247C-4D86-87A4-0FC7220A9C17}" type="datetimeFigureOut">
              <a:rPr lang="en-GB" smtClean="0"/>
              <a:t>23/04/2019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DD6C84-A053-415A-AF14-D5BB9901E9CD}" type="slidenum">
              <a:rPr lang="en-GB" smtClean="0"/>
              <a:t>‹N°›</a:t>
            </a:fld>
            <a:endParaRPr lang="en-GB"/>
          </a:p>
        </p:txBody>
      </p:sp>
    </p:spTree>
    <p:extLst>
      <p:ext uri="{BB962C8B-B14F-4D97-AF65-F5344CB8AC3E}">
        <p14:creationId xmlns:p14="http://schemas.microsoft.com/office/powerpoint/2010/main" val="509146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9FDF4F-247C-4D86-87A4-0FC7220A9C17}" type="datetimeFigureOut">
              <a:rPr lang="en-GB" smtClean="0"/>
              <a:t>23/04/2019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DD6C84-A053-415A-AF14-D5BB9901E9CD}" type="slidenum">
              <a:rPr lang="en-GB" smtClean="0"/>
              <a:t>‹N°›</a:t>
            </a:fld>
            <a:endParaRPr lang="en-GB"/>
          </a:p>
        </p:txBody>
      </p:sp>
    </p:spTree>
    <p:extLst>
      <p:ext uri="{BB962C8B-B14F-4D97-AF65-F5344CB8AC3E}">
        <p14:creationId xmlns:p14="http://schemas.microsoft.com/office/powerpoint/2010/main" val="24303624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A6A52E-6199-4ECC-892C-8139C4B45F7D}"/>
              </a:ext>
            </a:extLst>
          </p:cNvPr>
          <p:cNvSpPr>
            <a:spLocks noGrp="1"/>
          </p:cNvSpPr>
          <p:nvPr>
            <p:ph type="ctrTitle"/>
          </p:nvPr>
        </p:nvSpPr>
        <p:spPr/>
        <p:txBody>
          <a:bodyPr/>
          <a:lstStyle/>
          <a:p>
            <a:r>
              <a:rPr lang="en-GB" dirty="0"/>
              <a:t>Localism and Austerity: Some Reflections</a:t>
            </a:r>
          </a:p>
        </p:txBody>
      </p:sp>
      <p:sp>
        <p:nvSpPr>
          <p:cNvPr id="3" name="Subtitle 2">
            <a:extLst>
              <a:ext uri="{FF2B5EF4-FFF2-40B4-BE49-F238E27FC236}">
                <a16:creationId xmlns:a16="http://schemas.microsoft.com/office/drawing/2014/main" xmlns="" id="{54F33B41-1889-4112-A0A5-D39ADB85E883}"/>
              </a:ext>
            </a:extLst>
          </p:cNvPr>
          <p:cNvSpPr>
            <a:spLocks noGrp="1"/>
          </p:cNvSpPr>
          <p:nvPr>
            <p:ph type="subTitle" idx="1"/>
          </p:nvPr>
        </p:nvSpPr>
        <p:spPr>
          <a:xfrm>
            <a:off x="1524000" y="4043493"/>
            <a:ext cx="9144000" cy="1820411"/>
          </a:xfrm>
        </p:spPr>
        <p:txBody>
          <a:bodyPr>
            <a:normAutofit/>
          </a:bodyPr>
          <a:lstStyle/>
          <a:p>
            <a:r>
              <a:rPr lang="en-GB" dirty="0"/>
              <a:t>Professor Steven Griggs (De Montfort University)</a:t>
            </a:r>
          </a:p>
          <a:p>
            <a:r>
              <a:rPr lang="en-GB" dirty="0"/>
              <a:t>And</a:t>
            </a:r>
          </a:p>
          <a:p>
            <a:r>
              <a:rPr lang="en-GB" dirty="0" err="1"/>
              <a:t>Dr.</a:t>
            </a:r>
            <a:r>
              <a:rPr lang="en-GB" dirty="0"/>
              <a:t> Stephen Hall (University of the West of England) </a:t>
            </a:r>
          </a:p>
        </p:txBody>
      </p:sp>
    </p:spTree>
    <p:extLst>
      <p:ext uri="{BB962C8B-B14F-4D97-AF65-F5344CB8AC3E}">
        <p14:creationId xmlns:p14="http://schemas.microsoft.com/office/powerpoint/2010/main" val="1728996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77281A-B4C7-4554-8208-63E651ACF797}"/>
              </a:ext>
            </a:extLst>
          </p:cNvPr>
          <p:cNvSpPr>
            <a:spLocks noGrp="1"/>
          </p:cNvSpPr>
          <p:nvPr>
            <p:ph type="title"/>
          </p:nvPr>
        </p:nvSpPr>
        <p:spPr/>
        <p:txBody>
          <a:bodyPr/>
          <a:lstStyle/>
          <a:p>
            <a:r>
              <a:rPr lang="en-GB" dirty="0"/>
              <a:t>Localism and austerity</a:t>
            </a:r>
          </a:p>
        </p:txBody>
      </p:sp>
      <p:sp>
        <p:nvSpPr>
          <p:cNvPr id="3" name="Content Placeholder 2">
            <a:extLst>
              <a:ext uri="{FF2B5EF4-FFF2-40B4-BE49-F238E27FC236}">
                <a16:creationId xmlns:a16="http://schemas.microsoft.com/office/drawing/2014/main" xmlns="" id="{C666B9E0-46F8-48DE-8622-C3907FF9306F}"/>
              </a:ext>
            </a:extLst>
          </p:cNvPr>
          <p:cNvSpPr>
            <a:spLocks noGrp="1"/>
          </p:cNvSpPr>
          <p:nvPr>
            <p:ph idx="1"/>
          </p:nvPr>
        </p:nvSpPr>
        <p:spPr/>
        <p:txBody>
          <a:bodyPr>
            <a:normAutofit fontScale="92500"/>
          </a:bodyPr>
          <a:lstStyle/>
          <a:p>
            <a:r>
              <a:rPr lang="en-GB" dirty="0"/>
              <a:t>Story of localism is one of cuts to grant funding, with government funding decreasing every year for all types of authorities since 2010/11 (Hof C Briefing Paper,08520, March 2019).</a:t>
            </a:r>
          </a:p>
          <a:p>
            <a:r>
              <a:rPr lang="en-GB" dirty="0"/>
              <a:t>National Audit Office (March 2018) – total funding across England set to fall in real terms by 56.3% between 2010/11 and 2019/20.</a:t>
            </a:r>
          </a:p>
          <a:p>
            <a:r>
              <a:rPr lang="en-GB" dirty="0"/>
              <a:t>Local Government Association (October 2018) estimated an annual funding gap of £3.85 billion in 2019/20, rising to £7.81 billion by 2024/25.</a:t>
            </a:r>
          </a:p>
          <a:p>
            <a:r>
              <a:rPr lang="en-GB" dirty="0"/>
              <a:t>‘Current spending by UK local government is now below the previous post-1979 low point. By 2020, current and capital spending combined will be lower than at any time since before 1948’ (APSE and NPN, 2016). </a:t>
            </a:r>
          </a:p>
          <a:p>
            <a:endParaRPr lang="en-GB" dirty="0"/>
          </a:p>
          <a:p>
            <a:endParaRPr lang="en-GB" dirty="0"/>
          </a:p>
        </p:txBody>
      </p:sp>
    </p:spTree>
    <p:extLst>
      <p:ext uri="{BB962C8B-B14F-4D97-AF65-F5344CB8AC3E}">
        <p14:creationId xmlns:p14="http://schemas.microsoft.com/office/powerpoint/2010/main" val="4091483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7E4EEB-33DF-4230-A519-A0E89215AAFB}"/>
              </a:ext>
            </a:extLst>
          </p:cNvPr>
          <p:cNvSpPr>
            <a:spLocks noGrp="1"/>
          </p:cNvSpPr>
          <p:nvPr>
            <p:ph type="title"/>
          </p:nvPr>
        </p:nvSpPr>
        <p:spPr>
          <a:xfrm>
            <a:off x="368490" y="365125"/>
            <a:ext cx="10985310" cy="1325563"/>
          </a:xfrm>
        </p:spPr>
        <p:txBody>
          <a:bodyPr/>
          <a:lstStyle/>
          <a:p>
            <a:r>
              <a:rPr lang="en-GB" dirty="0"/>
              <a:t>Local government central grant funding </a:t>
            </a:r>
            <a:r>
              <a:rPr lang="en-GB" sz="3200" dirty="0"/>
              <a:t>(H of C Briefing Paper, 08520, March 2019)</a:t>
            </a:r>
          </a:p>
        </p:txBody>
      </p:sp>
      <p:pic>
        <p:nvPicPr>
          <p:cNvPr id="4" name="Content Placeholder 3">
            <a:extLst>
              <a:ext uri="{FF2B5EF4-FFF2-40B4-BE49-F238E27FC236}">
                <a16:creationId xmlns:a16="http://schemas.microsoft.com/office/drawing/2014/main" xmlns="" id="{89F09CC7-011E-439C-A67C-5C967D83B5CE}"/>
              </a:ext>
            </a:extLst>
          </p:cNvPr>
          <p:cNvPicPr>
            <a:picLocks noGrp="1" noChangeAspect="1"/>
          </p:cNvPicPr>
          <p:nvPr>
            <p:ph idx="1"/>
          </p:nvPr>
        </p:nvPicPr>
        <p:blipFill>
          <a:blip r:embed="rId2"/>
          <a:stretch>
            <a:fillRect/>
          </a:stretch>
        </p:blipFill>
        <p:spPr>
          <a:xfrm>
            <a:off x="272955" y="2129246"/>
            <a:ext cx="11300736" cy="3971108"/>
          </a:xfrm>
          <a:prstGeom prst="rect">
            <a:avLst/>
          </a:prstGeom>
        </p:spPr>
      </p:pic>
    </p:spTree>
    <p:extLst>
      <p:ext uri="{BB962C8B-B14F-4D97-AF65-F5344CB8AC3E}">
        <p14:creationId xmlns:p14="http://schemas.microsoft.com/office/powerpoint/2010/main" val="830656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20FA54-A6BF-4D90-8073-EF13DA453148}"/>
              </a:ext>
            </a:extLst>
          </p:cNvPr>
          <p:cNvSpPr>
            <a:spLocks noGrp="1"/>
          </p:cNvSpPr>
          <p:nvPr>
            <p:ph type="title"/>
          </p:nvPr>
        </p:nvSpPr>
        <p:spPr/>
        <p:txBody>
          <a:bodyPr/>
          <a:lstStyle/>
          <a:p>
            <a:r>
              <a:rPr lang="en-GB" dirty="0"/>
              <a:t>Localism and austerity</a:t>
            </a:r>
          </a:p>
        </p:txBody>
      </p:sp>
      <p:sp>
        <p:nvSpPr>
          <p:cNvPr id="3" name="Content Placeholder 2">
            <a:extLst>
              <a:ext uri="{FF2B5EF4-FFF2-40B4-BE49-F238E27FC236}">
                <a16:creationId xmlns:a16="http://schemas.microsoft.com/office/drawing/2014/main" xmlns="" id="{552C5CE1-B2C6-4735-B343-43513672967A}"/>
              </a:ext>
            </a:extLst>
          </p:cNvPr>
          <p:cNvSpPr>
            <a:spLocks noGrp="1"/>
          </p:cNvSpPr>
          <p:nvPr>
            <p:ph idx="1"/>
          </p:nvPr>
        </p:nvSpPr>
        <p:spPr/>
        <p:txBody>
          <a:bodyPr>
            <a:normAutofit/>
          </a:bodyPr>
          <a:lstStyle/>
          <a:p>
            <a:r>
              <a:rPr lang="en-GB" dirty="0"/>
              <a:t>Shift to local funding – council tax and retention of business rates (50% from 2013, plans for 100% from 2020)</a:t>
            </a:r>
          </a:p>
          <a:p>
            <a:r>
              <a:rPr lang="en-GB" dirty="0"/>
              <a:t>Council tax will account for at least half the money coming in to every kind of English local authority by 2020 (APSE and NPN, 2016).</a:t>
            </a:r>
          </a:p>
          <a:p>
            <a:r>
              <a:rPr lang="en-GB" dirty="0"/>
              <a:t>‘By 2020, revenue support grant, at barely a third of its current, already much reduced level will be mainly confined to metropolitan and unitary districts and London boroughs. Shire counties (94% on average) and districts (85%) will be almost entirely reliant on council tax and business rate’ (APSE and NPN, 2016).</a:t>
            </a:r>
          </a:p>
        </p:txBody>
      </p:sp>
    </p:spTree>
    <p:extLst>
      <p:ext uri="{BB962C8B-B14F-4D97-AF65-F5344CB8AC3E}">
        <p14:creationId xmlns:p14="http://schemas.microsoft.com/office/powerpoint/2010/main" val="2675943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0134BD-DE5A-43FF-931D-F3011F895C65}"/>
              </a:ext>
            </a:extLst>
          </p:cNvPr>
          <p:cNvSpPr>
            <a:spLocks noGrp="1"/>
          </p:cNvSpPr>
          <p:nvPr>
            <p:ph type="title"/>
          </p:nvPr>
        </p:nvSpPr>
        <p:spPr/>
        <p:txBody>
          <a:bodyPr/>
          <a:lstStyle/>
          <a:p>
            <a:r>
              <a:rPr lang="en-GB" dirty="0"/>
              <a:t>Devolution Agenda</a:t>
            </a:r>
          </a:p>
        </p:txBody>
      </p:sp>
      <p:sp>
        <p:nvSpPr>
          <p:cNvPr id="3" name="Content Placeholder 2">
            <a:extLst>
              <a:ext uri="{FF2B5EF4-FFF2-40B4-BE49-F238E27FC236}">
                <a16:creationId xmlns:a16="http://schemas.microsoft.com/office/drawing/2014/main" xmlns="" id="{57C71B27-5D26-46CA-AD3F-D0129F610E88}"/>
              </a:ext>
            </a:extLst>
          </p:cNvPr>
          <p:cNvSpPr>
            <a:spLocks noGrp="1"/>
          </p:cNvSpPr>
          <p:nvPr>
            <p:ph idx="1"/>
          </p:nvPr>
        </p:nvSpPr>
        <p:spPr/>
        <p:txBody>
          <a:bodyPr>
            <a:normAutofit/>
          </a:bodyPr>
          <a:lstStyle/>
          <a:p>
            <a:r>
              <a:rPr lang="en-GB" dirty="0"/>
              <a:t>Whole series of devolution deals: city-region deals </a:t>
            </a:r>
          </a:p>
          <a:p>
            <a:r>
              <a:rPr lang="en-GB" dirty="0"/>
              <a:t>Elected mayors</a:t>
            </a:r>
          </a:p>
          <a:p>
            <a:r>
              <a:rPr lang="en-GB" dirty="0"/>
              <a:t>Greater Manchester deal </a:t>
            </a:r>
          </a:p>
          <a:p>
            <a:r>
              <a:rPr lang="en-GB" dirty="0"/>
              <a:t>Devolved responsibility – individual deals, but typically transport, business support, further education, as well as housing, employment support, and health and social care, </a:t>
            </a:r>
          </a:p>
          <a:p>
            <a:pPr marL="0" indent="0">
              <a:buNone/>
            </a:pPr>
            <a:endParaRPr lang="en-GB" dirty="0"/>
          </a:p>
        </p:txBody>
      </p:sp>
    </p:spTree>
    <p:extLst>
      <p:ext uri="{BB962C8B-B14F-4D97-AF65-F5344CB8AC3E}">
        <p14:creationId xmlns:p14="http://schemas.microsoft.com/office/powerpoint/2010/main" val="980461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B01FEE-8473-4536-B668-E8B2E785C350}"/>
              </a:ext>
            </a:extLst>
          </p:cNvPr>
          <p:cNvSpPr>
            <a:spLocks noGrp="1"/>
          </p:cNvSpPr>
          <p:nvPr>
            <p:ph type="title"/>
          </p:nvPr>
        </p:nvSpPr>
        <p:spPr/>
        <p:txBody>
          <a:bodyPr/>
          <a:lstStyle/>
          <a:p>
            <a:r>
              <a:rPr lang="en-GB" dirty="0"/>
              <a:t>And what of regeneration policy?</a:t>
            </a:r>
          </a:p>
        </p:txBody>
      </p:sp>
      <p:sp>
        <p:nvSpPr>
          <p:cNvPr id="3" name="Content Placeholder 2">
            <a:extLst>
              <a:ext uri="{FF2B5EF4-FFF2-40B4-BE49-F238E27FC236}">
                <a16:creationId xmlns:a16="http://schemas.microsoft.com/office/drawing/2014/main" xmlns="" id="{1E63720F-CFF0-43DF-8601-F33FE35F059E}"/>
              </a:ext>
            </a:extLst>
          </p:cNvPr>
          <p:cNvSpPr>
            <a:spLocks noGrp="1"/>
          </p:cNvSpPr>
          <p:nvPr>
            <p:ph idx="1"/>
          </p:nvPr>
        </p:nvSpPr>
        <p:spPr/>
        <p:txBody>
          <a:bodyPr/>
          <a:lstStyle/>
          <a:p>
            <a:r>
              <a:rPr lang="en-GB" dirty="0"/>
              <a:t>Urban question and regeneration has largely disappeared from the discourse of public policy. </a:t>
            </a:r>
          </a:p>
          <a:p>
            <a:r>
              <a:rPr lang="en-GB" dirty="0"/>
              <a:t>Conservative and Coalition governments largely presided over effective cessation of urban regeneration as a form of state sponsored public policy.</a:t>
            </a:r>
          </a:p>
          <a:p>
            <a:r>
              <a:rPr lang="en-GB" dirty="0"/>
              <a:t>‘Displaced by a strategy that has the potential to stimulate economic development in areas of market opportunity but does little to address the physical, economic and social malaise of deprived urban neighbourhoods’ (Hall, 2016)</a:t>
            </a:r>
          </a:p>
        </p:txBody>
      </p:sp>
    </p:spTree>
    <p:extLst>
      <p:ext uri="{BB962C8B-B14F-4D97-AF65-F5344CB8AC3E}">
        <p14:creationId xmlns:p14="http://schemas.microsoft.com/office/powerpoint/2010/main" val="1326713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A40240-24E4-42F3-9658-820124EF5E2D}"/>
              </a:ext>
            </a:extLst>
          </p:cNvPr>
          <p:cNvSpPr>
            <a:spLocks noGrp="1"/>
          </p:cNvSpPr>
          <p:nvPr>
            <p:ph type="title"/>
          </p:nvPr>
        </p:nvSpPr>
        <p:spPr/>
        <p:txBody>
          <a:bodyPr/>
          <a:lstStyle/>
          <a:p>
            <a:r>
              <a:rPr lang="en-GB" dirty="0"/>
              <a:t>‘Sink or swim localism’ (Lowndes and Pratchett, 2014)</a:t>
            </a:r>
          </a:p>
        </p:txBody>
      </p:sp>
      <p:sp>
        <p:nvSpPr>
          <p:cNvPr id="3" name="Content Placeholder 2">
            <a:extLst>
              <a:ext uri="{FF2B5EF4-FFF2-40B4-BE49-F238E27FC236}">
                <a16:creationId xmlns:a16="http://schemas.microsoft.com/office/drawing/2014/main" xmlns="" id="{96514A52-CF34-491A-B5BF-1FFA243D136F}"/>
              </a:ext>
            </a:extLst>
          </p:cNvPr>
          <p:cNvSpPr>
            <a:spLocks noGrp="1"/>
          </p:cNvSpPr>
          <p:nvPr>
            <p:ph idx="1"/>
          </p:nvPr>
        </p:nvSpPr>
        <p:spPr>
          <a:xfrm>
            <a:off x="838200" y="2701255"/>
            <a:ext cx="10515600" cy="3475708"/>
          </a:xfrm>
        </p:spPr>
        <p:txBody>
          <a:bodyPr/>
          <a:lstStyle/>
          <a:p>
            <a:r>
              <a:rPr lang="en-GB" dirty="0"/>
              <a:t>‘Dumped fiscal crisis onto the local state’ (</a:t>
            </a:r>
            <a:r>
              <a:rPr lang="en-GB" dirty="0" err="1"/>
              <a:t>Gray</a:t>
            </a:r>
            <a:r>
              <a:rPr lang="en-GB" dirty="0"/>
              <a:t> and Barford, 2018).</a:t>
            </a:r>
          </a:p>
          <a:p>
            <a:r>
              <a:rPr lang="en-GB" dirty="0"/>
              <a:t>Localism translates as locally raised revenue; sale of local assets; local reserves; and generation of additional revenue sources.</a:t>
            </a:r>
          </a:p>
          <a:p>
            <a:r>
              <a:rPr lang="en-GB" dirty="0"/>
              <a:t>Potential for increasing competition between local authorities?</a:t>
            </a:r>
          </a:p>
          <a:p>
            <a:r>
              <a:rPr lang="en-GB" dirty="0"/>
              <a:t>Potential for further inequalities between authorities?</a:t>
            </a:r>
          </a:p>
          <a:p>
            <a:endParaRPr lang="en-GB" dirty="0"/>
          </a:p>
        </p:txBody>
      </p:sp>
    </p:spTree>
    <p:extLst>
      <p:ext uri="{BB962C8B-B14F-4D97-AF65-F5344CB8AC3E}">
        <p14:creationId xmlns:p14="http://schemas.microsoft.com/office/powerpoint/2010/main" val="929751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3D1EC5-BEC8-441D-ACEF-C5E003879C17}"/>
              </a:ext>
            </a:extLst>
          </p:cNvPr>
          <p:cNvSpPr>
            <a:spLocks noGrp="1"/>
          </p:cNvSpPr>
          <p:nvPr>
            <p:ph type="title"/>
          </p:nvPr>
        </p:nvSpPr>
        <p:spPr/>
        <p:txBody>
          <a:bodyPr/>
          <a:lstStyle/>
          <a:p>
            <a:r>
              <a:rPr lang="en-GB" dirty="0"/>
              <a:t>But turn to municipal entrepreneurialism (APSE, 2018)</a:t>
            </a:r>
          </a:p>
        </p:txBody>
      </p:sp>
      <p:sp>
        <p:nvSpPr>
          <p:cNvPr id="3" name="Content Placeholder 2">
            <a:extLst>
              <a:ext uri="{FF2B5EF4-FFF2-40B4-BE49-F238E27FC236}">
                <a16:creationId xmlns:a16="http://schemas.microsoft.com/office/drawing/2014/main" xmlns="" id="{9DA9CAE2-60DB-4A18-ACBF-D70371A60BDF}"/>
              </a:ext>
            </a:extLst>
          </p:cNvPr>
          <p:cNvSpPr>
            <a:spLocks noGrp="1"/>
          </p:cNvSpPr>
          <p:nvPr>
            <p:ph idx="1"/>
          </p:nvPr>
        </p:nvSpPr>
        <p:spPr/>
        <p:txBody>
          <a:bodyPr>
            <a:normAutofit/>
          </a:bodyPr>
          <a:lstStyle/>
          <a:p>
            <a:r>
              <a:rPr lang="en-GB" dirty="0"/>
              <a:t>Driving principle: generating income for the public purpose.</a:t>
            </a:r>
          </a:p>
          <a:p>
            <a:r>
              <a:rPr lang="en-GB" dirty="0"/>
              <a:t>Aligning  income generation with local policy challenges.</a:t>
            </a:r>
          </a:p>
          <a:p>
            <a:r>
              <a:rPr lang="en-GB" dirty="0"/>
              <a:t>For example, local housing companies; interventions in local failing markets; local procurement strategies; put an end to the ‘Klondike’ economy whereby national companies ‘export’ profits out of the area, keeping the public pound in the local area. </a:t>
            </a:r>
          </a:p>
          <a:p>
            <a:r>
              <a:rPr lang="en-GB" dirty="0"/>
              <a:t>Community wealth development – for example initiatives in Preston, Lambeth.</a:t>
            </a:r>
          </a:p>
        </p:txBody>
      </p:sp>
    </p:spTree>
    <p:extLst>
      <p:ext uri="{BB962C8B-B14F-4D97-AF65-F5344CB8AC3E}">
        <p14:creationId xmlns:p14="http://schemas.microsoft.com/office/powerpoint/2010/main" val="4161909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E82D1C-2279-4F52-A7E9-99E423A67959}"/>
              </a:ext>
            </a:extLst>
          </p:cNvPr>
          <p:cNvSpPr>
            <a:spLocks noGrp="1"/>
          </p:cNvSpPr>
          <p:nvPr>
            <p:ph type="title"/>
          </p:nvPr>
        </p:nvSpPr>
        <p:spPr/>
        <p:txBody>
          <a:bodyPr/>
          <a:lstStyle/>
          <a:p>
            <a:r>
              <a:rPr lang="en-GB" dirty="0"/>
              <a:t>A new municipalism?</a:t>
            </a:r>
          </a:p>
        </p:txBody>
      </p:sp>
      <p:sp>
        <p:nvSpPr>
          <p:cNvPr id="3" name="Content Placeholder 2">
            <a:extLst>
              <a:ext uri="{FF2B5EF4-FFF2-40B4-BE49-F238E27FC236}">
                <a16:creationId xmlns:a16="http://schemas.microsoft.com/office/drawing/2014/main" xmlns="" id="{7EAD7877-3D79-46AF-8D05-E03432C35664}"/>
              </a:ext>
            </a:extLst>
          </p:cNvPr>
          <p:cNvSpPr>
            <a:spLocks noGrp="1"/>
          </p:cNvSpPr>
          <p:nvPr>
            <p:ph idx="1"/>
          </p:nvPr>
        </p:nvSpPr>
        <p:spPr/>
        <p:txBody>
          <a:bodyPr>
            <a:normAutofit lnSpcReduction="10000"/>
          </a:bodyPr>
          <a:lstStyle/>
          <a:p>
            <a:r>
              <a:rPr lang="en-GB" dirty="0"/>
              <a:t>Austerity is here to stay. Over the </a:t>
            </a:r>
            <a:r>
              <a:rPr lang="en-GB" dirty="0" err="1"/>
              <a:t>years,it</a:t>
            </a:r>
            <a:r>
              <a:rPr lang="en-GB" dirty="0"/>
              <a:t> has pushed us [COs] to think differently focusing on a commercial perspective to compensate for  government cuts.’</a:t>
            </a:r>
          </a:p>
          <a:p>
            <a:r>
              <a:rPr lang="en-GB" dirty="0"/>
              <a:t>‘Austerity has forced us to be more efficient, to do things differently, to think more commercially… it is not a good thing, but it is no bad thing either.’</a:t>
            </a:r>
          </a:p>
          <a:p>
            <a:r>
              <a:rPr lang="en-GB" dirty="0"/>
              <a:t>‘Lack of resources means that you can do less, but actually, it also pushes you to focus on what will have a real impact.’</a:t>
            </a:r>
          </a:p>
          <a:p>
            <a:r>
              <a:rPr lang="en-GB" dirty="0"/>
              <a:t>‘Pride in not doing what everyone else is doing.’</a:t>
            </a:r>
          </a:p>
          <a:p>
            <a:r>
              <a:rPr lang="en-GB" dirty="0"/>
              <a:t>‘A re-discovery of self-belief […] councils still have muscle’. </a:t>
            </a:r>
          </a:p>
        </p:txBody>
      </p:sp>
    </p:spTree>
    <p:extLst>
      <p:ext uri="{BB962C8B-B14F-4D97-AF65-F5344CB8AC3E}">
        <p14:creationId xmlns:p14="http://schemas.microsoft.com/office/powerpoint/2010/main" val="16835244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TotalTime>
  <Words>693</Words>
  <Application>Microsoft Office PowerPoint</Application>
  <PresentationFormat>Grand écran</PresentationFormat>
  <Paragraphs>39</Paragraphs>
  <Slides>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9</vt:i4>
      </vt:variant>
    </vt:vector>
  </HeadingPairs>
  <TitlesOfParts>
    <vt:vector size="13" baseType="lpstr">
      <vt:lpstr>Arial</vt:lpstr>
      <vt:lpstr>Calibri</vt:lpstr>
      <vt:lpstr>Calibri Light</vt:lpstr>
      <vt:lpstr>Office Theme</vt:lpstr>
      <vt:lpstr>Localism and Austerity: Some Reflections</vt:lpstr>
      <vt:lpstr>Localism and austerity</vt:lpstr>
      <vt:lpstr>Local government central grant funding (H of C Briefing Paper, 08520, March 2019)</vt:lpstr>
      <vt:lpstr>Localism and austerity</vt:lpstr>
      <vt:lpstr>Devolution Agenda</vt:lpstr>
      <vt:lpstr>And what of regeneration policy?</vt:lpstr>
      <vt:lpstr>‘Sink or swim localism’ (Lowndes and Pratchett, 2014)</vt:lpstr>
      <vt:lpstr>But turn to municipal entrepreneurialism (APSE, 2018)</vt:lpstr>
      <vt:lpstr>A new municipalism?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Griggs Family</dc:creator>
  <cp:lastModifiedBy>Anne MATTIOLI</cp:lastModifiedBy>
  <cp:revision>10</cp:revision>
  <cp:lastPrinted>2019-04-11T07:24:57Z</cp:lastPrinted>
  <dcterms:created xsi:type="dcterms:W3CDTF">2019-04-11T05:25:57Z</dcterms:created>
  <dcterms:modified xsi:type="dcterms:W3CDTF">2019-04-23T09:00:32Z</dcterms:modified>
</cp:coreProperties>
</file>