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323" r:id="rId3"/>
    <p:sldId id="315" r:id="rId4"/>
    <p:sldId id="326" r:id="rId5"/>
    <p:sldId id="257" r:id="rId6"/>
    <p:sldId id="318" r:id="rId7"/>
    <p:sldId id="324" r:id="rId8"/>
    <p:sldId id="313" r:id="rId9"/>
    <p:sldId id="329" r:id="rId10"/>
    <p:sldId id="330" r:id="rId11"/>
    <p:sldId id="331" r:id="rId12"/>
    <p:sldId id="333" r:id="rId13"/>
    <p:sldId id="322" r:id="rId14"/>
    <p:sldId id="288" r:id="rId15"/>
    <p:sldId id="334" r:id="rId16"/>
    <p:sldId id="319" r:id="rId17"/>
    <p:sldId id="3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/>
    <p:restoredTop sz="86433"/>
  </p:normalViewPr>
  <p:slideViewPr>
    <p:cSldViewPr snapToGrid="0" snapToObjects="1">
      <p:cViewPr varScale="1">
        <p:scale>
          <a:sx n="116" d="100"/>
          <a:sy n="116" d="100"/>
        </p:scale>
        <p:origin x="35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6D72E-ECA0-2949-A067-339DA493C5E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85699-7E18-3546-B763-4CF176A8819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2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85699-7E18-3546-B763-4CF176A881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3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C89EC-ABC5-474A-AEB8-BEED916F7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AE1853-BB5F-584F-922F-DEE41BA88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820E1D-ABAF-DA44-A550-147ADBFB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3933A-0BD6-E449-9B60-D12A2B09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85689-8E29-6E42-A03E-F3EC867C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18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952D07-3344-3F42-A547-3936C8F6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B5430F-D7C9-5345-A586-5E933AA4C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4AB1A1-84E3-7943-89DB-718618C3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621E9C-BB22-CF4D-A725-38AE4978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4D4DFF-7AE2-674B-8599-E3730F3E5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A330F5D-AE48-DC42-838D-D6554B11E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F9A87D6-5B48-ED4E-9BB4-255D50BEA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47B8BE-5C62-9F4E-AFB9-FC4617E39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FFE1C8-BB48-A140-97DB-023719A84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C5DBB2-6E83-0648-BCB4-4B35FBA5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4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C9033E-0B9A-8448-996C-C22DFA36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D927E0-9336-AC48-98C3-C34E8DD15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7756DD-763C-7945-8008-7C4678F3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1CDB0B-A695-1A4B-8680-B98BAE2D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BD8C45-3CE3-B049-B91F-311AA06D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2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44C74A-78DA-464A-AA6E-424D42591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6D7933-CE61-C54D-9E0E-EE43702B3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144712-B514-C647-8B9F-4CDC8208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32FD93-4955-534D-A6E5-B741A7AA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71C1D-24A8-4142-9487-5D2746EF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7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AA44ED-7116-174A-BC3C-55DE539E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21F1F2-2388-E64F-A489-070705DB8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538D27-91F7-504B-B6ED-AF985DE24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8BE67E-4C35-D843-A8C2-B2B73DC3B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428232-A2F7-6B44-A3B1-FD112A79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561B3C-A01E-384C-95CD-95A0F3CC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2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47320E-129A-2E4F-A8C9-F557DE462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708EC2-DA35-474D-82DF-23F34CD76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D00176-00D3-E44A-978B-89BD808BC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5E40C4-A8C3-C642-B566-545F227B43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94845E5-83F1-404E-8E72-8D549A187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8790B03-A67B-D742-A711-FEDFB546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CAAAF35-72A6-9B42-9B16-EB8DE03A6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C850DB8-4B53-CC4F-8EDB-05DCEFC8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03B47E-0D61-A549-906C-D088C88FE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331D35-20F8-A043-9DB9-52E57719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3DA671-9DE4-5842-8D79-D3B6AF8C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972B38-28D1-6243-8ACA-263480298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71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AABE8D-1F3A-BF45-A930-A757A00FA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93EC43-A42C-1B42-B52E-F46ACCD57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5A6FDE8-6C21-2248-9EAF-1FFB56BC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6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49681C-9745-4148-A44F-AE7ABBAC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0F22B4-2FCB-7A43-850F-971EA826E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1F9338-7B76-064A-9CF9-C6691711D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A9DF46-A0C0-5345-99FC-C9B14C49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5946FC-CA32-D54B-8085-0FD361E3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207729-13DD-7542-B737-5717F903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0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0B5F5-68F6-0C49-9B3E-7015E3F5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5F51B01-30B9-0D42-A6EB-EAD0E55FE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15C9E4-5CDC-DC4A-9AD5-F9A0B5020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580509-DB5B-BD4F-BB58-5DA98E6F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F639A3-05DF-1A47-812A-21FE38DF0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21A933-9911-5C4A-BA99-0D4F8D3F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3560DA-2E3B-274F-AB1C-C6BF611D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D43B25-1F1C-8644-B4CD-B55E2CE08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83939F-884D-A448-9BB9-B5BC91C84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6F6B8-DBE6-7B4F-BBD8-DEEB0C896E7E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4D769F-BF05-D14D-B524-11589608D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D7AB43-F6D4-9040-ACB4-9C4CAD8A3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66D4B-B4D5-0B4C-BD09-16D619958F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0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ise.butler@city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lise.butler@city.ac.uk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D377A-72C5-EF48-97A4-BC76737AC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0513" y="1122363"/>
            <a:ext cx="10189029" cy="2387600"/>
          </a:xfrm>
        </p:spPr>
        <p:txBody>
          <a:bodyPr>
            <a:normAutofit/>
          </a:bodyPr>
          <a:lstStyle/>
          <a:p>
            <a:pPr algn="l"/>
            <a:r>
              <a:rPr lang="en-GB" b="1" dirty="0" err="1"/>
              <a:t>Londres</a:t>
            </a:r>
            <a:r>
              <a:rPr lang="en-GB" b="1" dirty="0"/>
              <a:t> </a:t>
            </a:r>
            <a:r>
              <a:rPr lang="en-GB" b="1" dirty="0" err="1"/>
              <a:t>dans</a:t>
            </a:r>
            <a:r>
              <a:rPr lang="en-GB" b="1" dirty="0"/>
              <a:t> le </a:t>
            </a:r>
            <a:r>
              <a:rPr lang="en-GB" b="1" dirty="0" err="1"/>
              <a:t>Royaume</a:t>
            </a:r>
            <a:r>
              <a:rPr lang="en-GB" b="1" dirty="0"/>
              <a:t>-Uni</a:t>
            </a:r>
            <a:br>
              <a:rPr lang="en-GB" b="1" dirty="0"/>
            </a:br>
            <a:r>
              <a:rPr lang="en-GB" b="1" i="1" dirty="0"/>
              <a:t>London and UK Politics 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E222C5-EFC1-214A-A0C2-DD5B075054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Lise Butler </a:t>
            </a:r>
          </a:p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City, University of London</a:t>
            </a:r>
          </a:p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lise.butler@city.ac.uk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liserbutler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79046" cy="6945086"/>
          </a:xfrm>
        </p:spPr>
      </p:pic>
      <p:sp>
        <p:nvSpPr>
          <p:cNvPr id="9" name="TextBox 8"/>
          <p:cNvSpPr txBox="1"/>
          <p:nvPr/>
        </p:nvSpPr>
        <p:spPr>
          <a:xfrm>
            <a:off x="6694713" y="870856"/>
            <a:ext cx="6343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Greater London Council (GLC), 1963-1985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CA6CA6-FD2A-C54B-91E8-FD5DD32F0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" t="-1014" r="-1014" b="1041"/>
          <a:stretch/>
        </p:blipFill>
        <p:spPr>
          <a:xfrm>
            <a:off x="625177" y="1812910"/>
            <a:ext cx="5444359" cy="43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9D08C-2AEF-BA4B-9482-783B9E98E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London Council (GLC), 1963-85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DDC92C-117E-0441-84D0-38CA517F0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Créé</a:t>
            </a:r>
            <a:r>
              <a:rPr lang="en-US" dirty="0"/>
              <a:t> par le </a:t>
            </a:r>
            <a:r>
              <a:rPr lang="en-US" dirty="0" err="1"/>
              <a:t>gouvernement</a:t>
            </a:r>
            <a:r>
              <a:rPr lang="en-US" dirty="0"/>
              <a:t> </a:t>
            </a:r>
            <a:r>
              <a:rPr lang="en-US" dirty="0" err="1"/>
              <a:t>conservateur</a:t>
            </a:r>
            <a:r>
              <a:rPr lang="en-US" dirty="0"/>
              <a:t>, 1963: </a:t>
            </a:r>
            <a:r>
              <a:rPr lang="en-US" dirty="0" err="1"/>
              <a:t>élargit</a:t>
            </a:r>
            <a:r>
              <a:rPr lang="en-US" dirty="0"/>
              <a:t> les </a:t>
            </a:r>
            <a:r>
              <a:rPr lang="en-US" dirty="0" err="1"/>
              <a:t>limites</a:t>
            </a:r>
            <a:r>
              <a:rPr lang="en-US" dirty="0"/>
              <a:t> du LCC</a:t>
            </a:r>
          </a:p>
          <a:p>
            <a:r>
              <a:rPr lang="en-US" dirty="0" err="1"/>
              <a:t>Dominé</a:t>
            </a:r>
            <a:r>
              <a:rPr lang="en-US" dirty="0"/>
              <a:t> par les forces de gauche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années</a:t>
            </a:r>
            <a:r>
              <a:rPr lang="en-US" dirty="0"/>
              <a:t> 1970 et 1980: le maire Ken Livingstone, ‘Red Ed’</a:t>
            </a:r>
          </a:p>
          <a:p>
            <a:r>
              <a:rPr lang="en-US" dirty="0"/>
              <a:t>Financer des </a:t>
            </a:r>
            <a:r>
              <a:rPr lang="en-US" dirty="0" err="1"/>
              <a:t>centres</a:t>
            </a:r>
            <a:r>
              <a:rPr lang="en-US" dirty="0"/>
              <a:t> pour femmes, des </a:t>
            </a:r>
            <a:r>
              <a:rPr lang="en-US" dirty="0" err="1"/>
              <a:t>groupes</a:t>
            </a:r>
            <a:r>
              <a:rPr lang="en-US" dirty="0"/>
              <a:t> </a:t>
            </a:r>
            <a:r>
              <a:rPr lang="en-US" dirty="0" err="1"/>
              <a:t>d’immigrés</a:t>
            </a:r>
            <a:r>
              <a:rPr lang="en-US" dirty="0"/>
              <a:t>, des </a:t>
            </a:r>
            <a:r>
              <a:rPr lang="en-US" dirty="0" err="1"/>
              <a:t>garderies</a:t>
            </a:r>
            <a:r>
              <a:rPr lang="en-US" dirty="0"/>
              <a:t> </a:t>
            </a:r>
            <a:r>
              <a:rPr lang="en-US" dirty="0" err="1"/>
              <a:t>communautaires</a:t>
            </a:r>
            <a:r>
              <a:rPr lang="en-US" dirty="0"/>
              <a:t>, des transports </a:t>
            </a:r>
            <a:r>
              <a:rPr lang="en-US" dirty="0" err="1"/>
              <a:t>subventionnés</a:t>
            </a:r>
            <a:endParaRPr lang="en-US" dirty="0"/>
          </a:p>
          <a:p>
            <a:r>
              <a:rPr lang="en-US" dirty="0" err="1"/>
              <a:t>Aboli</a:t>
            </a:r>
            <a:r>
              <a:rPr lang="en-US" dirty="0"/>
              <a:t> par le </a:t>
            </a:r>
            <a:r>
              <a:rPr lang="en-US" dirty="0" err="1"/>
              <a:t>gouvernement</a:t>
            </a:r>
            <a:r>
              <a:rPr lang="en-US" dirty="0"/>
              <a:t> Thatcher, 1985: County Hall </a:t>
            </a:r>
            <a:r>
              <a:rPr lang="en-US" dirty="0" err="1"/>
              <a:t>devient</a:t>
            </a:r>
            <a:r>
              <a:rPr lang="en-US" dirty="0"/>
              <a:t> un aquarium et un </a:t>
            </a:r>
            <a:r>
              <a:rPr lang="en-US" dirty="0" err="1"/>
              <a:t>centre</a:t>
            </a:r>
            <a:r>
              <a:rPr lang="en-US" dirty="0"/>
              <a:t> commercial</a:t>
            </a:r>
          </a:p>
        </p:txBody>
      </p:sp>
    </p:spTree>
    <p:extLst>
      <p:ext uri="{BB962C8B-B14F-4D97-AF65-F5344CB8AC3E}">
        <p14:creationId xmlns:p14="http://schemas.microsoft.com/office/powerpoint/2010/main" val="24539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AC3E8-28C4-3E40-8950-2D4D1620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London Left, 1980s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180D46-4A97-C341-8CC0-36E85D280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 </a:t>
            </a:r>
            <a:r>
              <a:rPr lang="en-US" dirty="0" err="1"/>
              <a:t>députés</a:t>
            </a:r>
            <a:r>
              <a:rPr lang="en-US" dirty="0"/>
              <a:t> </a:t>
            </a:r>
            <a:r>
              <a:rPr lang="en-US" dirty="0" err="1"/>
              <a:t>radicaux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Jeremy Corbyn, Diane Abbott et Ken Livingstone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élus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Londres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années</a:t>
            </a:r>
            <a:r>
              <a:rPr lang="en-US" dirty="0"/>
              <a:t> 1980</a:t>
            </a:r>
          </a:p>
          <a:p>
            <a:r>
              <a:rPr lang="en-US" dirty="0" err="1"/>
              <a:t>Politiquement</a:t>
            </a:r>
            <a:r>
              <a:rPr lang="en-US" dirty="0"/>
              <a:t> </a:t>
            </a:r>
            <a:r>
              <a:rPr lang="en-US" dirty="0" err="1"/>
              <a:t>marginalisé</a:t>
            </a:r>
            <a:r>
              <a:rPr lang="en-US" dirty="0"/>
              <a:t> sous Tony Blair, </a:t>
            </a:r>
            <a:r>
              <a:rPr lang="en-US" dirty="0" err="1"/>
              <a:t>mais</a:t>
            </a:r>
            <a:r>
              <a:rPr lang="en-US" dirty="0"/>
              <a:t> important </a:t>
            </a:r>
            <a:r>
              <a:rPr lang="en-US" dirty="0" err="1"/>
              <a:t>aujourd'hui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F1255A-4724-C34A-AC12-3D00F31A0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Docklands redevelopment, 1980s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816342F-8311-9C4A-9F17-B18654DD9D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5453" y="1977818"/>
            <a:ext cx="5603804" cy="394401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3620D58C-7E23-AD49-BFFB-09C41AB984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32468" y="1977818"/>
            <a:ext cx="5928904" cy="3944010"/>
          </a:xfrm>
        </p:spPr>
      </p:pic>
    </p:spTree>
    <p:extLst>
      <p:ext uri="{BB962C8B-B14F-4D97-AF65-F5344CB8AC3E}">
        <p14:creationId xmlns:p14="http://schemas.microsoft.com/office/powerpoint/2010/main" val="23767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49BF8-3DF3-B045-ADB2-7A969EA7F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Greater London Authority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41564E-ED80-F84C-9439-CFC808F21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434" y="1565329"/>
            <a:ext cx="6834752" cy="50676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1997: Tony Blair </a:t>
            </a:r>
            <a:r>
              <a:rPr lang="en-US" dirty="0" err="1"/>
              <a:t>cherche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décentraliser</a:t>
            </a:r>
            <a:r>
              <a:rPr lang="en-US" dirty="0"/>
              <a:t> le </a:t>
            </a:r>
            <a:r>
              <a:rPr lang="en-US" dirty="0" err="1"/>
              <a:t>pouvoir</a:t>
            </a:r>
            <a:r>
              <a:rPr lang="en-US" dirty="0"/>
              <a:t> politique de Westminster</a:t>
            </a:r>
          </a:p>
          <a:p>
            <a:r>
              <a:rPr lang="en-US" dirty="0" err="1"/>
              <a:t>Référendum</a:t>
            </a:r>
            <a:r>
              <a:rPr lang="en-US" dirty="0"/>
              <a:t> de 1998 sur la </a:t>
            </a:r>
            <a:r>
              <a:rPr lang="en-US" dirty="0" err="1"/>
              <a:t>création</a:t>
            </a:r>
            <a:r>
              <a:rPr lang="en-US" dirty="0"/>
              <a:t> de la Greater London Authority: 72% des </a:t>
            </a:r>
            <a:r>
              <a:rPr lang="en-US" dirty="0" err="1"/>
              <a:t>voix</a:t>
            </a:r>
            <a:r>
              <a:rPr lang="en-US" dirty="0"/>
              <a:t> </a:t>
            </a:r>
            <a:r>
              <a:rPr lang="en-US" dirty="0" err="1"/>
              <a:t>l'emportent</a:t>
            </a:r>
            <a:endParaRPr lang="en-US" dirty="0"/>
          </a:p>
          <a:p>
            <a:r>
              <a:rPr lang="en-US" dirty="0"/>
              <a:t>Greater London Authority Act </a:t>
            </a:r>
            <a:r>
              <a:rPr lang="en-US" dirty="0" err="1"/>
              <a:t>adoptée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1999</a:t>
            </a:r>
          </a:p>
          <a:p>
            <a:r>
              <a:rPr lang="en-US" dirty="0"/>
              <a:t>Le maire de </a:t>
            </a:r>
            <a:r>
              <a:rPr lang="en-US" dirty="0" err="1"/>
              <a:t>Londres</a:t>
            </a:r>
            <a:r>
              <a:rPr lang="en-US" dirty="0"/>
              <a:t> a des </a:t>
            </a:r>
            <a:r>
              <a:rPr lang="en-US" dirty="0" err="1"/>
              <a:t>pouvoirs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variété</a:t>
            </a:r>
            <a:r>
              <a:rPr lang="en-US" dirty="0"/>
              <a:t> de </a:t>
            </a:r>
            <a:r>
              <a:rPr lang="en-US" dirty="0" err="1"/>
              <a:t>domaines</a:t>
            </a:r>
            <a:r>
              <a:rPr lang="en-US" dirty="0"/>
              <a:t> </a:t>
            </a:r>
            <a:r>
              <a:rPr lang="en-US" dirty="0" err="1"/>
              <a:t>touchant</a:t>
            </a:r>
            <a:r>
              <a:rPr lang="en-US" dirty="0"/>
              <a:t> </a:t>
            </a:r>
            <a:r>
              <a:rPr lang="en-US" dirty="0" err="1"/>
              <a:t>Londres</a:t>
            </a:r>
            <a:r>
              <a:rPr lang="en-US" dirty="0"/>
              <a:t>, </a:t>
            </a:r>
            <a:r>
              <a:rPr lang="en-US" dirty="0" err="1"/>
              <a:t>notamment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Transport pour </a:t>
            </a:r>
            <a:r>
              <a:rPr lang="en-US" dirty="0" err="1"/>
              <a:t>Londres</a:t>
            </a:r>
            <a:endParaRPr lang="en-US" dirty="0"/>
          </a:p>
          <a:p>
            <a:pPr lvl="1"/>
            <a:r>
              <a:rPr lang="en-US" dirty="0" err="1"/>
              <a:t>Maintien</a:t>
            </a:r>
            <a:r>
              <a:rPr lang="en-US" dirty="0"/>
              <a:t> de </a:t>
            </a:r>
            <a:r>
              <a:rPr lang="en-US" dirty="0" err="1"/>
              <a:t>l'ordre</a:t>
            </a:r>
            <a:r>
              <a:rPr lang="en-US" dirty="0"/>
              <a:t>, via </a:t>
            </a:r>
            <a:r>
              <a:rPr lang="en-US" dirty="0" err="1"/>
              <a:t>l'autorité</a:t>
            </a:r>
            <a:r>
              <a:rPr lang="en-US" dirty="0"/>
              <a:t> </a:t>
            </a:r>
            <a:r>
              <a:rPr lang="en-US" dirty="0" err="1"/>
              <a:t>métropolitaine</a:t>
            </a:r>
            <a:r>
              <a:rPr lang="en-US" dirty="0"/>
              <a:t> de police</a:t>
            </a:r>
          </a:p>
          <a:p>
            <a:pPr lvl="1"/>
            <a:r>
              <a:rPr lang="en-US" dirty="0"/>
              <a:t>Planification </a:t>
            </a:r>
            <a:r>
              <a:rPr lang="en-US" dirty="0" err="1"/>
              <a:t>incendie</a:t>
            </a:r>
            <a:r>
              <a:rPr lang="en-US" dirty="0"/>
              <a:t> et </a:t>
            </a:r>
            <a:r>
              <a:rPr lang="en-US" dirty="0" err="1"/>
              <a:t>urgence</a:t>
            </a:r>
            <a:endParaRPr lang="en-US" dirty="0"/>
          </a:p>
          <a:p>
            <a:pPr lvl="1"/>
            <a:r>
              <a:rPr lang="en-US" dirty="0" err="1"/>
              <a:t>Développement</a:t>
            </a:r>
            <a:r>
              <a:rPr lang="en-US" dirty="0"/>
              <a:t> </a:t>
            </a:r>
            <a:r>
              <a:rPr lang="en-US" dirty="0" err="1"/>
              <a:t>économique</a:t>
            </a:r>
            <a:r>
              <a:rPr lang="en-US" dirty="0"/>
              <a:t>, via la London Development Agency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EBA6C955-0BA5-1248-AF46-E63D4A1708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72952" y="1690688"/>
            <a:ext cx="3914614" cy="3019043"/>
          </a:xfrm>
        </p:spPr>
      </p:pic>
    </p:spTree>
    <p:extLst>
      <p:ext uri="{BB962C8B-B14F-4D97-AF65-F5344CB8AC3E}">
        <p14:creationId xmlns:p14="http://schemas.microsoft.com/office/powerpoint/2010/main" val="363917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2B8BA-C68F-9944-A7E5-33F285E7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London Mayors, 2000-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3E2BDB-A614-7247-BD00-CEFA43A52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Ken Livingstone (Independent), 2000-2008</a:t>
            </a:r>
          </a:p>
          <a:p>
            <a:r>
              <a:rPr lang="en-US" dirty="0"/>
              <a:t>Boris Johnson (Conservative), 2008-2016</a:t>
            </a:r>
          </a:p>
          <a:p>
            <a:r>
              <a:rPr lang="en-US" dirty="0"/>
              <a:t>Sadiq Khan (Labour), 2016-</a:t>
            </a:r>
          </a:p>
        </p:txBody>
      </p:sp>
    </p:spTree>
    <p:extLst>
      <p:ext uri="{BB962C8B-B14F-4D97-AF65-F5344CB8AC3E}">
        <p14:creationId xmlns:p14="http://schemas.microsoft.com/office/powerpoint/2010/main" val="286289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08A31-C098-2043-B5D0-2F04BFEC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365126"/>
            <a:ext cx="10660117" cy="83346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London: Labour city?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E0A6C5D-ED03-1646-8BB5-2560C9FBF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24" r="1563" b="-267"/>
          <a:stretch/>
        </p:blipFill>
        <p:spPr>
          <a:xfrm>
            <a:off x="838200" y="1506468"/>
            <a:ext cx="5693229" cy="505059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22695A-50FF-A24B-868C-1F86895D73CB}"/>
              </a:ext>
            </a:extLst>
          </p:cNvPr>
          <p:cNvSpPr txBox="1"/>
          <p:nvPr/>
        </p:nvSpPr>
        <p:spPr>
          <a:xfrm>
            <a:off x="7957458" y="5798924"/>
            <a:ext cx="33963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London datastore, data.</a:t>
            </a:r>
            <a:r>
              <a:rPr lang="en-US" dirty="0" err="1"/>
              <a:t>londonrce</a:t>
            </a:r>
            <a:r>
              <a:rPr lang="en-US" dirty="0"/>
              <a:t>:.</a:t>
            </a:r>
            <a:r>
              <a:rPr lang="en-US" dirty="0" err="1"/>
              <a:t>gov.org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989F2E-EB5D-1C49-AF2B-ECF1FF4D9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031" y="1027906"/>
            <a:ext cx="4621769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D377A-72C5-EF48-97A4-BC76737AC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0513" y="1122363"/>
            <a:ext cx="10189029" cy="2387600"/>
          </a:xfrm>
        </p:spPr>
        <p:txBody>
          <a:bodyPr>
            <a:normAutofit/>
          </a:bodyPr>
          <a:lstStyle/>
          <a:p>
            <a:pPr algn="l"/>
            <a:r>
              <a:rPr lang="en-GB" b="1" dirty="0" err="1"/>
              <a:t>Londres</a:t>
            </a:r>
            <a:r>
              <a:rPr lang="en-GB" b="1" dirty="0"/>
              <a:t> </a:t>
            </a:r>
            <a:r>
              <a:rPr lang="en-GB" b="1" dirty="0" err="1"/>
              <a:t>dans</a:t>
            </a:r>
            <a:r>
              <a:rPr lang="en-GB" b="1" dirty="0"/>
              <a:t> le </a:t>
            </a:r>
            <a:r>
              <a:rPr lang="en-GB" b="1" dirty="0" err="1"/>
              <a:t>Royaume</a:t>
            </a:r>
            <a:r>
              <a:rPr lang="en-GB" b="1" dirty="0"/>
              <a:t>-Uni</a:t>
            </a:r>
            <a:br>
              <a:rPr lang="en-GB" b="1" dirty="0"/>
            </a:br>
            <a:r>
              <a:rPr lang="en-GB" b="1" i="1" dirty="0"/>
              <a:t>London and UK Politics 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E222C5-EFC1-214A-A0C2-DD5B07505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0399" y="3806990"/>
            <a:ext cx="9149255" cy="2010486"/>
          </a:xfrm>
        </p:spPr>
        <p:txBody>
          <a:bodyPr>
            <a:normAutofit/>
          </a:bodyPr>
          <a:lstStyle/>
          <a:p>
            <a:pPr algn="r"/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Lise Butler </a:t>
            </a:r>
          </a:p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City, University of London</a:t>
            </a:r>
          </a:p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lise.butler@city.ac.uk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liserbutler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CA0A01-50C0-E64F-8969-47E51E78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5F04DEF-8D17-C54F-8045-31CADF561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920" y="1027906"/>
            <a:ext cx="11414160" cy="4827134"/>
          </a:xfrm>
        </p:spPr>
      </p:pic>
    </p:spTree>
    <p:extLst>
      <p:ext uri="{BB962C8B-B14F-4D97-AF65-F5344CB8AC3E}">
        <p14:creationId xmlns:p14="http://schemas.microsoft.com/office/powerpoint/2010/main" val="28865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045DFF-28DC-7E48-AB06-9FE63B67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9340EB8-DDCA-C549-AF26-E044F7C90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66" b="5348"/>
          <a:stretch/>
        </p:blipFill>
        <p:spPr>
          <a:xfrm>
            <a:off x="2454853" y="711201"/>
            <a:ext cx="8009947" cy="51380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207388-C84B-FB4C-9E8E-6A5FAD198C5A}"/>
              </a:ext>
            </a:extLst>
          </p:cNvPr>
          <p:cNvSpPr txBox="1"/>
          <p:nvPr/>
        </p:nvSpPr>
        <p:spPr>
          <a:xfrm>
            <a:off x="6734629" y="6108248"/>
            <a:ext cx="37301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Office of National Statistics</a:t>
            </a:r>
          </a:p>
        </p:txBody>
      </p:sp>
    </p:spTree>
    <p:extLst>
      <p:ext uri="{BB962C8B-B14F-4D97-AF65-F5344CB8AC3E}">
        <p14:creationId xmlns:p14="http://schemas.microsoft.com/office/powerpoint/2010/main" val="21547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249734-394D-A045-8EFA-9802F309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East London et la </a:t>
            </a:r>
            <a:r>
              <a:rPr lang="en-US" dirty="0" err="1"/>
              <a:t>réforme</a:t>
            </a:r>
            <a:r>
              <a:rPr lang="en-US" dirty="0"/>
              <a:t> </a:t>
            </a:r>
            <a:r>
              <a:rPr lang="en-US" dirty="0" err="1"/>
              <a:t>sociale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F1781B63-1E7E-F14F-9C76-88F81F8583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771645"/>
            <a:ext cx="6535738" cy="4211073"/>
          </a:xfr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xmlns="" id="{30C6007F-9176-F745-B549-B31549E2B6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01543" y="1690688"/>
            <a:ext cx="3066334" cy="428563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850B63-DD16-C946-B4EE-0A1340E39AAB}"/>
              </a:ext>
            </a:extLst>
          </p:cNvPr>
          <p:cNvSpPr txBox="1"/>
          <p:nvPr/>
        </p:nvSpPr>
        <p:spPr>
          <a:xfrm>
            <a:off x="7504981" y="6063676"/>
            <a:ext cx="468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Carte de Charles Booth de la </a:t>
            </a:r>
            <a:r>
              <a:rPr lang="en-US" dirty="0" err="1"/>
              <a:t>pauvreté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Londres</a:t>
            </a:r>
            <a:r>
              <a:rPr lang="en-US" dirty="0"/>
              <a:t>, </a:t>
            </a:r>
            <a:r>
              <a:rPr lang="en-US" dirty="0" err="1"/>
              <a:t>années</a:t>
            </a:r>
            <a:r>
              <a:rPr lang="en-US" dirty="0"/>
              <a:t> 1890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5C86DB0-3701-8745-9274-FCACE4BF8F30}"/>
              </a:ext>
            </a:extLst>
          </p:cNvPr>
          <p:cNvSpPr txBox="1"/>
          <p:nvPr/>
        </p:nvSpPr>
        <p:spPr>
          <a:xfrm>
            <a:off x="1794294" y="6176513"/>
            <a:ext cx="403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Toynbee Hall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8E99919D-1A06-824E-BAA2-401BF5D8F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London County Council (LCC), 1888-1965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93" y="1908401"/>
            <a:ext cx="6958101" cy="343285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0E9432A-3B11-9645-9AB3-E370EC36C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07867" y="1908401"/>
            <a:ext cx="3703562" cy="4283075"/>
          </a:xfrm>
        </p:spPr>
        <p:txBody>
          <a:bodyPr/>
          <a:lstStyle/>
          <a:p>
            <a:r>
              <a:rPr lang="en-US" dirty="0"/>
              <a:t>County Hall: </a:t>
            </a:r>
            <a:r>
              <a:rPr lang="en-US" dirty="0" err="1"/>
              <a:t>établi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1922 </a:t>
            </a:r>
          </a:p>
          <a:p>
            <a:r>
              <a:rPr lang="en-US" dirty="0" err="1"/>
              <a:t>situé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face du </a:t>
            </a:r>
            <a:r>
              <a:rPr lang="en-US" dirty="0" err="1"/>
              <a:t>palais</a:t>
            </a:r>
            <a:r>
              <a:rPr lang="en-US" dirty="0"/>
              <a:t> de Westminster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27527-276F-9C4F-AF8A-FA3D88A83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629"/>
            <a:ext cx="10515600" cy="1221316"/>
          </a:xfrm>
        </p:spPr>
        <p:txBody>
          <a:bodyPr/>
          <a:lstStyle/>
          <a:p>
            <a:pPr algn="ctr"/>
            <a:r>
              <a:rPr lang="en-US" b="1" dirty="0"/>
              <a:t>‘The Blitz’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E828618-4488-3A44-BA13-0248A7162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32114"/>
            <a:ext cx="5157787" cy="5660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King’s Cross, Angel, Clerkenwell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8BF0677-0494-D545-84A0-EC419988B5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9303" y="1828800"/>
            <a:ext cx="5962896" cy="4307571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8CF9076-101F-3447-AFA7-C2A6EF9D8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16000"/>
            <a:ext cx="5183188" cy="68217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East End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686BB44-F742-5B4B-8DB4-4D0C768E92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997574" y="1799770"/>
            <a:ext cx="6194425" cy="447715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F0A2C3-63AA-D74E-BAA6-00CD41592551}"/>
              </a:ext>
            </a:extLst>
          </p:cNvPr>
          <p:cNvSpPr txBox="1"/>
          <p:nvPr/>
        </p:nvSpPr>
        <p:spPr>
          <a:xfrm>
            <a:off x="7460342" y="6136371"/>
            <a:ext cx="400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Noir = destruction </a:t>
            </a:r>
            <a:r>
              <a:rPr lang="en-GB" dirty="0" err="1"/>
              <a:t>totale</a:t>
            </a:r>
            <a:endParaRPr lang="en-GB" dirty="0"/>
          </a:p>
          <a:p>
            <a:r>
              <a:rPr lang="en-GB" dirty="0">
                <a:solidFill>
                  <a:srgbClr val="7030A0"/>
                </a:solidFill>
              </a:rPr>
              <a:t>Violet</a:t>
            </a:r>
            <a:r>
              <a:rPr lang="en-GB" dirty="0"/>
              <a:t> = </a:t>
            </a:r>
            <a:r>
              <a:rPr lang="en-GB" dirty="0" err="1"/>
              <a:t>très</a:t>
            </a:r>
            <a:r>
              <a:rPr lang="en-GB" dirty="0"/>
              <a:t> </a:t>
            </a:r>
            <a:r>
              <a:rPr lang="en-GB" dirty="0" err="1"/>
              <a:t>endommagé</a:t>
            </a:r>
            <a:endParaRPr lang="en-GB" dirty="0"/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xmlns="" id="{DA25DC43-3B36-734E-8382-F3C668C1C17B}"/>
              </a:ext>
            </a:extLst>
          </p:cNvPr>
          <p:cNvSpPr/>
          <p:nvPr/>
        </p:nvSpPr>
        <p:spPr>
          <a:xfrm>
            <a:off x="3767847" y="4529594"/>
            <a:ext cx="854395" cy="856034"/>
          </a:xfrm>
          <a:prstGeom prst="donut">
            <a:avLst>
              <a:gd name="adj" fmla="val 68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0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B167FD-E224-E54E-AF65-21EFD4BCC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Guerre et reconstruction, </a:t>
            </a:r>
            <a:r>
              <a:rPr lang="en-US" dirty="0" err="1">
                <a:solidFill>
                  <a:schemeClr val="bg1"/>
                </a:solidFill>
              </a:rPr>
              <a:t>années</a:t>
            </a:r>
            <a:r>
              <a:rPr lang="en-US" dirty="0">
                <a:solidFill>
                  <a:schemeClr val="bg1"/>
                </a:solidFill>
              </a:rPr>
              <a:t> 1940-1970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25E8B57-791B-1541-BE10-951CDAC168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8885" y="1901060"/>
            <a:ext cx="5181600" cy="420046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05D2ADD-A0B1-3849-83E5-FA01F9F509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1226" y="2143171"/>
            <a:ext cx="5604471" cy="3716246"/>
          </a:xfrm>
        </p:spPr>
      </p:pic>
    </p:spTree>
    <p:extLst>
      <p:ext uri="{BB962C8B-B14F-4D97-AF65-F5344CB8AC3E}">
        <p14:creationId xmlns:p14="http://schemas.microsoft.com/office/powerpoint/2010/main" val="33512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5D26659-B436-FB4F-90DD-47A9A06B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Post-War Immigration, 1940s-70s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64AEF5-00D8-8D49-943B-F6DE394F3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British Nationality Act de 1948: </a:t>
            </a:r>
            <a:r>
              <a:rPr lang="en-US" dirty="0" err="1"/>
              <a:t>accorde</a:t>
            </a:r>
            <a:r>
              <a:rPr lang="en-US" dirty="0"/>
              <a:t> le droit de </a:t>
            </a:r>
            <a:r>
              <a:rPr lang="en-US" dirty="0" err="1"/>
              <a:t>travailler</a:t>
            </a:r>
            <a:r>
              <a:rPr lang="en-US" dirty="0"/>
              <a:t> et de vivre </a:t>
            </a:r>
            <a:r>
              <a:rPr lang="en-US" dirty="0" err="1"/>
              <a:t>en</a:t>
            </a:r>
            <a:r>
              <a:rPr lang="en-US" dirty="0"/>
              <a:t> Grande-Bretagne aux </a:t>
            </a:r>
            <a:r>
              <a:rPr lang="en-US" dirty="0" err="1"/>
              <a:t>personnes</a:t>
            </a:r>
            <a:r>
              <a:rPr lang="en-US" dirty="0"/>
              <a:t> </a:t>
            </a:r>
            <a:r>
              <a:rPr lang="en-US" dirty="0" err="1"/>
              <a:t>nées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 Commonwealth </a:t>
            </a:r>
            <a:r>
              <a:rPr lang="en-US" dirty="0" err="1"/>
              <a:t>britannique</a:t>
            </a:r>
            <a:endParaRPr lang="en-US" dirty="0"/>
          </a:p>
          <a:p>
            <a:r>
              <a:rPr lang="en-GB" dirty="0"/>
              <a:t>‘Windrush generation’</a:t>
            </a:r>
          </a:p>
          <a:p>
            <a:r>
              <a:rPr lang="en-GB" dirty="0"/>
              <a:t>La population </a:t>
            </a:r>
            <a:r>
              <a:rPr lang="en-GB" dirty="0" err="1"/>
              <a:t>britannique</a:t>
            </a:r>
            <a:r>
              <a:rPr lang="en-GB" dirty="0"/>
              <a:t> non blanche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passée</a:t>
            </a:r>
            <a:r>
              <a:rPr lang="en-GB" dirty="0"/>
              <a:t> </a:t>
            </a:r>
            <a:r>
              <a:rPr lang="en-GB" dirty="0" err="1"/>
              <a:t>d’environ</a:t>
            </a:r>
            <a:r>
              <a:rPr lang="en-GB" dirty="0"/>
              <a:t> 74 500 </a:t>
            </a:r>
            <a:r>
              <a:rPr lang="en-GB" dirty="0" err="1"/>
              <a:t>personnes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1951 </a:t>
            </a:r>
            <a:r>
              <a:rPr lang="en-GB" dirty="0" err="1"/>
              <a:t>à</a:t>
            </a:r>
            <a:r>
              <a:rPr lang="en-GB" dirty="0"/>
              <a:t> 500 000 </a:t>
            </a:r>
            <a:r>
              <a:rPr lang="en-GB" dirty="0" err="1"/>
              <a:t>en</a:t>
            </a:r>
            <a:r>
              <a:rPr lang="en-GB" dirty="0"/>
              <a:t> 1962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7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76594-6DBD-6F4A-AAED-303E49D7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Désindustrialisation</a:t>
            </a:r>
            <a:r>
              <a:rPr lang="en-US" dirty="0"/>
              <a:t> et </a:t>
            </a:r>
            <a:r>
              <a:rPr lang="en-US" dirty="0" err="1"/>
              <a:t>déclin</a:t>
            </a:r>
            <a:r>
              <a:rPr lang="en-US" dirty="0"/>
              <a:t> </a:t>
            </a:r>
            <a:r>
              <a:rPr lang="en-US" dirty="0" err="1"/>
              <a:t>urbain</a:t>
            </a:r>
            <a:r>
              <a:rPr lang="en-US" dirty="0"/>
              <a:t>, 1960s-1980s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10788B9-9B4F-2F41-93D0-B7310F1BC3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92" r="7892"/>
          <a:stretch>
            <a:fillRect/>
          </a:stretch>
        </p:blipFill>
        <p:spPr>
          <a:xfrm>
            <a:off x="5083434" y="588567"/>
            <a:ext cx="6687387" cy="528042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8AC5A95-F5A0-0D4F-9106-5139E3B00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379" y="2057400"/>
            <a:ext cx="4421993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Suburbanisation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Déclin</a:t>
            </a:r>
            <a:r>
              <a:rPr lang="en-US" sz="2400" dirty="0"/>
              <a:t> </a:t>
            </a:r>
            <a:r>
              <a:rPr lang="en-US" sz="2400" dirty="0" err="1"/>
              <a:t>industriel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L’industrie</a:t>
            </a:r>
            <a:r>
              <a:rPr lang="en-US" sz="2400" dirty="0"/>
              <a:t> maritime se </a:t>
            </a:r>
            <a:r>
              <a:rPr lang="en-US" sz="2400" dirty="0" err="1"/>
              <a:t>déplace</a:t>
            </a:r>
            <a:r>
              <a:rPr lang="en-US" sz="2400" dirty="0"/>
              <a:t> des </a:t>
            </a:r>
            <a:r>
              <a:rPr lang="en-US" sz="2400" dirty="0" err="1"/>
              <a:t>quais</a:t>
            </a:r>
            <a:r>
              <a:rPr lang="en-US" sz="2400" dirty="0"/>
              <a:t> de </a:t>
            </a:r>
            <a:r>
              <a:rPr lang="en-US" sz="2400" dirty="0" err="1"/>
              <a:t>Londres</a:t>
            </a:r>
            <a:r>
              <a:rPr lang="en-US" sz="2400" dirty="0"/>
              <a:t> </a:t>
            </a:r>
            <a:r>
              <a:rPr lang="en-US" sz="2400" dirty="0" err="1"/>
              <a:t>vers</a:t>
            </a:r>
            <a:r>
              <a:rPr lang="en-US" sz="2400" dirty="0"/>
              <a:t> les ports de la </a:t>
            </a:r>
            <a:r>
              <a:rPr lang="en-US" sz="2400" dirty="0" err="1"/>
              <a:t>côte</a:t>
            </a:r>
            <a:r>
              <a:rPr lang="en-US" sz="2400" dirty="0"/>
              <a:t> </a:t>
            </a:r>
            <a:r>
              <a:rPr lang="en-US" sz="2400" dirty="0" err="1"/>
              <a:t>sud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E4609FD-E42C-7B4E-A528-C684366165B4}"/>
              </a:ext>
            </a:extLst>
          </p:cNvPr>
          <p:cNvSpPr txBox="1"/>
          <p:nvPr/>
        </p:nvSpPr>
        <p:spPr>
          <a:xfrm>
            <a:off x="5752406" y="6084916"/>
            <a:ext cx="5602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Shoreditch</a:t>
            </a:r>
            <a:r>
              <a:rPr lang="en-US" dirty="0"/>
              <a:t>, 1970s.</a:t>
            </a:r>
          </a:p>
          <a:p>
            <a:r>
              <a:rPr lang="en-US" dirty="0"/>
              <a:t>Image: Don </a:t>
            </a:r>
            <a:r>
              <a:rPr lang="en-US" dirty="0" err="1"/>
              <a:t>McCullin</a:t>
            </a:r>
            <a:r>
              <a:rPr lang="en-US" dirty="0"/>
              <a:t> (currently showing at Tate Britain)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9833</TotalTime>
  <Words>430</Words>
  <Application>Microsoft Office PowerPoint</Application>
  <PresentationFormat>Grand écran</PresentationFormat>
  <Paragraphs>59</Paragraphs>
  <Slides>17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Londres dans le Royaume-Uni London and UK Politics </vt:lpstr>
      <vt:lpstr>Présentation PowerPoint</vt:lpstr>
      <vt:lpstr>Présentation PowerPoint</vt:lpstr>
      <vt:lpstr>East London et la réforme sociale</vt:lpstr>
      <vt:lpstr>London County Council (LCC), 1888-1965</vt:lpstr>
      <vt:lpstr>‘The Blitz’</vt:lpstr>
      <vt:lpstr>Guerre et reconstruction, années 1940-1970</vt:lpstr>
      <vt:lpstr>Post-War Immigration, 1940s-70s</vt:lpstr>
      <vt:lpstr>Désindustrialisation et déclin urbain, 1960s-1980s</vt:lpstr>
      <vt:lpstr>Présentation PowerPoint</vt:lpstr>
      <vt:lpstr>Greater London Council (GLC), 1963-85</vt:lpstr>
      <vt:lpstr>The London Left, 1980s</vt:lpstr>
      <vt:lpstr>Docklands redevelopment, 1980s</vt:lpstr>
      <vt:lpstr>Greater London Authority</vt:lpstr>
      <vt:lpstr>London Mayors, 2000-</vt:lpstr>
      <vt:lpstr>London: Labour city? </vt:lpstr>
      <vt:lpstr>Londres dans le Royaume-Uni London and UK Politics 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Anne MATTIOLI</cp:lastModifiedBy>
  <cp:revision>30</cp:revision>
  <dcterms:created xsi:type="dcterms:W3CDTF">2019-04-02T13:26:11Z</dcterms:created>
  <dcterms:modified xsi:type="dcterms:W3CDTF">2019-04-23T08:59:04Z</dcterms:modified>
</cp:coreProperties>
</file>