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5" r:id="rId2"/>
    <p:sldId id="267" r:id="rId3"/>
    <p:sldId id="260" r:id="rId4"/>
    <p:sldId id="320" r:id="rId5"/>
    <p:sldId id="283" r:id="rId6"/>
    <p:sldId id="311" r:id="rId7"/>
    <p:sldId id="312" r:id="rId8"/>
    <p:sldId id="261" r:id="rId9"/>
    <p:sldId id="271" r:id="rId10"/>
    <p:sldId id="272" r:id="rId11"/>
    <p:sldId id="273" r:id="rId12"/>
    <p:sldId id="274" r:id="rId13"/>
    <p:sldId id="315" r:id="rId14"/>
    <p:sldId id="316" r:id="rId15"/>
    <p:sldId id="319" r:id="rId16"/>
    <p:sldId id="317" r:id="rId17"/>
    <p:sldId id="269" r:id="rId18"/>
    <p:sldId id="314" r:id="rId19"/>
    <p:sldId id="275" r:id="rId20"/>
    <p:sldId id="313" r:id="rId21"/>
    <p:sldId id="277" r:id="rId22"/>
    <p:sldId id="321" r:id="rId23"/>
    <p:sldId id="278" r:id="rId24"/>
    <p:sldId id="279" r:id="rId25"/>
    <p:sldId id="280" r:id="rId26"/>
    <p:sldId id="286" r:id="rId27"/>
    <p:sldId id="306" r:id="rId28"/>
    <p:sldId id="307" r:id="rId29"/>
    <p:sldId id="308" r:id="rId30"/>
    <p:sldId id="309" r:id="rId31"/>
    <p:sldId id="297" r:id="rId3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588" autoAdjust="0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BDEEF-1E99-4DEC-A7F6-5FF776A4F90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8FE4D3D-1183-4D67-A7A9-798EB91DEC3E}">
      <dgm:prSet phldrT="[Texte]"/>
      <dgm:spPr/>
      <dgm:t>
        <a:bodyPr/>
        <a:lstStyle/>
        <a:p>
          <a:r>
            <a:rPr lang="en-US" dirty="0" err="1"/>
            <a:t>Dérespon-sabilistion</a:t>
          </a:r>
          <a:endParaRPr lang="fr-FR" dirty="0"/>
        </a:p>
      </dgm:t>
    </dgm:pt>
    <dgm:pt modelId="{19CA1E50-9300-4B2B-A842-A35E7E40F351}" type="parTrans" cxnId="{C813A656-DFC5-4AF6-A98B-77F5654EA202}">
      <dgm:prSet/>
      <dgm:spPr/>
      <dgm:t>
        <a:bodyPr/>
        <a:lstStyle/>
        <a:p>
          <a:endParaRPr lang="fr-FR"/>
        </a:p>
      </dgm:t>
    </dgm:pt>
    <dgm:pt modelId="{3A5952A0-79E4-4419-B842-37A57200D500}" type="sibTrans" cxnId="{C813A656-DFC5-4AF6-A98B-77F5654EA202}">
      <dgm:prSet/>
      <dgm:spPr/>
      <dgm:t>
        <a:bodyPr/>
        <a:lstStyle/>
        <a:p>
          <a:endParaRPr lang="fr-FR"/>
        </a:p>
      </dgm:t>
    </dgm:pt>
    <dgm:pt modelId="{4200F07C-F3D1-4E14-9681-98980E8C2502}">
      <dgm:prSet phldrT="[Texte]"/>
      <dgm:spPr/>
      <dgm:t>
        <a:bodyPr/>
        <a:lstStyle/>
        <a:p>
          <a:r>
            <a:rPr lang="en-US" dirty="0" err="1"/>
            <a:t>C’est</a:t>
          </a:r>
          <a:r>
            <a:rPr lang="en-US" dirty="0"/>
            <a:t> la </a:t>
          </a:r>
          <a:r>
            <a:rPr lang="en-US" dirty="0" err="1"/>
            <a:t>faute</a:t>
          </a:r>
          <a:r>
            <a:rPr lang="en-US" dirty="0"/>
            <a:t> des </a:t>
          </a:r>
          <a:r>
            <a:rPr lang="en-US" dirty="0" err="1"/>
            <a:t>autres</a:t>
          </a:r>
          <a:endParaRPr lang="fr-FR" dirty="0"/>
        </a:p>
      </dgm:t>
    </dgm:pt>
    <dgm:pt modelId="{430B6F70-B1E3-41F1-998A-CF67ADCB8E4E}" type="parTrans" cxnId="{3A9C1444-BCBE-421D-B39D-9BF635745DA3}">
      <dgm:prSet/>
      <dgm:spPr/>
      <dgm:t>
        <a:bodyPr/>
        <a:lstStyle/>
        <a:p>
          <a:endParaRPr lang="fr-FR"/>
        </a:p>
      </dgm:t>
    </dgm:pt>
    <dgm:pt modelId="{41808B24-7E88-4C0A-AB5F-E8B1EB5F6E30}" type="sibTrans" cxnId="{3A9C1444-BCBE-421D-B39D-9BF635745DA3}">
      <dgm:prSet/>
      <dgm:spPr/>
      <dgm:t>
        <a:bodyPr/>
        <a:lstStyle/>
        <a:p>
          <a:endParaRPr lang="fr-FR"/>
        </a:p>
      </dgm:t>
    </dgm:pt>
    <dgm:pt modelId="{07967E93-B6FC-4448-9111-BB65DA47B713}">
      <dgm:prSet phldrT="[Texte]"/>
      <dgm:spPr/>
      <dgm:t>
        <a:bodyPr/>
        <a:lstStyle/>
        <a:p>
          <a:r>
            <a:rPr lang="en-US" dirty="0" err="1"/>
            <a:t>Moi</a:t>
          </a:r>
          <a:r>
            <a:rPr lang="en-US" dirty="0"/>
            <a:t> </a:t>
          </a:r>
          <a:r>
            <a:rPr lang="en-US" dirty="0" err="1"/>
            <a:t>seul</a:t>
          </a:r>
          <a:r>
            <a:rPr lang="en-US" dirty="0"/>
            <a:t>, je </a:t>
          </a:r>
          <a:r>
            <a:rPr lang="en-US" dirty="0" err="1"/>
            <a:t>n’y</a:t>
          </a:r>
          <a:r>
            <a:rPr lang="en-US" dirty="0"/>
            <a:t> </a:t>
          </a:r>
          <a:r>
            <a:rPr lang="en-US" dirty="0" err="1"/>
            <a:t>peux</a:t>
          </a:r>
          <a:r>
            <a:rPr lang="en-US" dirty="0"/>
            <a:t> </a:t>
          </a:r>
          <a:r>
            <a:rPr lang="en-US" dirty="0" err="1"/>
            <a:t>rien</a:t>
          </a:r>
          <a:endParaRPr lang="fr-FR" dirty="0"/>
        </a:p>
      </dgm:t>
    </dgm:pt>
    <dgm:pt modelId="{1F6E8B50-457E-4D52-8D39-AD2687291A09}" type="parTrans" cxnId="{B8D88C5B-6B24-43F4-82B9-490216325DD5}">
      <dgm:prSet/>
      <dgm:spPr/>
      <dgm:t>
        <a:bodyPr/>
        <a:lstStyle/>
        <a:p>
          <a:endParaRPr lang="fr-FR"/>
        </a:p>
      </dgm:t>
    </dgm:pt>
    <dgm:pt modelId="{A9BF9807-0B01-44F7-A162-596ECDB8686E}" type="sibTrans" cxnId="{B8D88C5B-6B24-43F4-82B9-490216325DD5}">
      <dgm:prSet/>
      <dgm:spPr/>
      <dgm:t>
        <a:bodyPr/>
        <a:lstStyle/>
        <a:p>
          <a:endParaRPr lang="fr-FR"/>
        </a:p>
      </dgm:t>
    </dgm:pt>
    <dgm:pt modelId="{A10E1712-343C-4EEF-826A-9D81B198AB1A}">
      <dgm:prSet phldrT="[Texte]"/>
      <dgm:spPr/>
      <dgm:t>
        <a:bodyPr/>
        <a:lstStyle/>
        <a:p>
          <a:r>
            <a:rPr lang="en-US" dirty="0"/>
            <a:t>Pas </a:t>
          </a:r>
          <a:r>
            <a:rPr lang="en-US" dirty="0" err="1"/>
            <a:t>touche</a:t>
          </a:r>
          <a:r>
            <a:rPr lang="en-US" dirty="0"/>
            <a:t> à ma </a:t>
          </a:r>
          <a:r>
            <a:rPr lang="en-US" dirty="0" err="1"/>
            <a:t>liberté</a:t>
          </a:r>
          <a:endParaRPr lang="fr-FR" dirty="0"/>
        </a:p>
      </dgm:t>
    </dgm:pt>
    <dgm:pt modelId="{40A5247C-9408-4A05-AA22-3F904916E515}" type="parTrans" cxnId="{3FB7A861-645D-49DC-9955-4EC389BCA8D0}">
      <dgm:prSet/>
      <dgm:spPr/>
      <dgm:t>
        <a:bodyPr/>
        <a:lstStyle/>
        <a:p>
          <a:endParaRPr lang="fr-FR"/>
        </a:p>
      </dgm:t>
    </dgm:pt>
    <dgm:pt modelId="{B2909006-7E04-4648-9883-CE3AFC3E10C4}" type="sibTrans" cxnId="{3FB7A861-645D-49DC-9955-4EC389BCA8D0}">
      <dgm:prSet/>
      <dgm:spPr/>
      <dgm:t>
        <a:bodyPr/>
        <a:lstStyle/>
        <a:p>
          <a:endParaRPr lang="fr-FR"/>
        </a:p>
      </dgm:t>
    </dgm:pt>
    <dgm:pt modelId="{C1F14A63-6F30-48DC-B710-44B670CC6A9C}" type="pres">
      <dgm:prSet presAssocID="{AC8BDEEF-1E99-4DEC-A7F6-5FF776A4F90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D80B449-CF71-429E-BE26-28CA66107C3C}" type="pres">
      <dgm:prSet presAssocID="{B8FE4D3D-1183-4D67-A7A9-798EB91DEC3E}" presName="centerShape" presStyleLbl="node0" presStyleIdx="0" presStyleCnt="1"/>
      <dgm:spPr/>
    </dgm:pt>
    <dgm:pt modelId="{292785E8-5266-4CB4-8CB6-2C7D96E003AE}" type="pres">
      <dgm:prSet presAssocID="{430B6F70-B1E3-41F1-998A-CF67ADCB8E4E}" presName="parTrans" presStyleLbl="bgSibTrans2D1" presStyleIdx="0" presStyleCnt="3"/>
      <dgm:spPr/>
    </dgm:pt>
    <dgm:pt modelId="{C31EE5C3-EF65-4964-87DF-ED52419159A6}" type="pres">
      <dgm:prSet presAssocID="{4200F07C-F3D1-4E14-9681-98980E8C2502}" presName="node" presStyleLbl="node1" presStyleIdx="0" presStyleCnt="3">
        <dgm:presLayoutVars>
          <dgm:bulletEnabled val="1"/>
        </dgm:presLayoutVars>
      </dgm:prSet>
      <dgm:spPr/>
    </dgm:pt>
    <dgm:pt modelId="{C20AD909-BBBB-4769-8130-634C5A11B1AE}" type="pres">
      <dgm:prSet presAssocID="{1F6E8B50-457E-4D52-8D39-AD2687291A09}" presName="parTrans" presStyleLbl="bgSibTrans2D1" presStyleIdx="1" presStyleCnt="3"/>
      <dgm:spPr/>
    </dgm:pt>
    <dgm:pt modelId="{D3E3EAB2-4CBD-4BF6-9A7E-B505E2E5DC14}" type="pres">
      <dgm:prSet presAssocID="{07967E93-B6FC-4448-9111-BB65DA47B713}" presName="node" presStyleLbl="node1" presStyleIdx="1" presStyleCnt="3">
        <dgm:presLayoutVars>
          <dgm:bulletEnabled val="1"/>
        </dgm:presLayoutVars>
      </dgm:prSet>
      <dgm:spPr/>
    </dgm:pt>
    <dgm:pt modelId="{9A5773F8-7232-4A3D-A358-6D28A45BD112}" type="pres">
      <dgm:prSet presAssocID="{40A5247C-9408-4A05-AA22-3F904916E515}" presName="parTrans" presStyleLbl="bgSibTrans2D1" presStyleIdx="2" presStyleCnt="3"/>
      <dgm:spPr/>
    </dgm:pt>
    <dgm:pt modelId="{1132774A-51C2-43CF-A41D-8EFFA2DD8706}" type="pres">
      <dgm:prSet presAssocID="{A10E1712-343C-4EEF-826A-9D81B198AB1A}" presName="node" presStyleLbl="node1" presStyleIdx="2" presStyleCnt="3">
        <dgm:presLayoutVars>
          <dgm:bulletEnabled val="1"/>
        </dgm:presLayoutVars>
      </dgm:prSet>
      <dgm:spPr/>
    </dgm:pt>
  </dgm:ptLst>
  <dgm:cxnLst>
    <dgm:cxn modelId="{1F35B30F-7518-43F3-BDDE-9D5D656A7B8D}" type="presOf" srcId="{AC8BDEEF-1E99-4DEC-A7F6-5FF776A4F90D}" destId="{C1F14A63-6F30-48DC-B710-44B670CC6A9C}" srcOrd="0" destOrd="0" presId="urn:microsoft.com/office/officeart/2005/8/layout/radial4"/>
    <dgm:cxn modelId="{50BFC524-5FD5-43E2-808E-96143CE878B4}" type="presOf" srcId="{B8FE4D3D-1183-4D67-A7A9-798EB91DEC3E}" destId="{1D80B449-CF71-429E-BE26-28CA66107C3C}" srcOrd="0" destOrd="0" presId="urn:microsoft.com/office/officeart/2005/8/layout/radial4"/>
    <dgm:cxn modelId="{3FE1CD28-402B-49F2-88C3-6168D3143831}" type="presOf" srcId="{430B6F70-B1E3-41F1-998A-CF67ADCB8E4E}" destId="{292785E8-5266-4CB4-8CB6-2C7D96E003AE}" srcOrd="0" destOrd="0" presId="urn:microsoft.com/office/officeart/2005/8/layout/radial4"/>
    <dgm:cxn modelId="{6280C137-BF67-4890-82D8-92344D15B3C2}" type="presOf" srcId="{40A5247C-9408-4A05-AA22-3F904916E515}" destId="{9A5773F8-7232-4A3D-A358-6D28A45BD112}" srcOrd="0" destOrd="0" presId="urn:microsoft.com/office/officeart/2005/8/layout/radial4"/>
    <dgm:cxn modelId="{3A9C1444-BCBE-421D-B39D-9BF635745DA3}" srcId="{B8FE4D3D-1183-4D67-A7A9-798EB91DEC3E}" destId="{4200F07C-F3D1-4E14-9681-98980E8C2502}" srcOrd="0" destOrd="0" parTransId="{430B6F70-B1E3-41F1-998A-CF67ADCB8E4E}" sibTransId="{41808B24-7E88-4C0A-AB5F-E8B1EB5F6E30}"/>
    <dgm:cxn modelId="{C813A656-DFC5-4AF6-A98B-77F5654EA202}" srcId="{AC8BDEEF-1E99-4DEC-A7F6-5FF776A4F90D}" destId="{B8FE4D3D-1183-4D67-A7A9-798EB91DEC3E}" srcOrd="0" destOrd="0" parTransId="{19CA1E50-9300-4B2B-A842-A35E7E40F351}" sibTransId="{3A5952A0-79E4-4419-B842-37A57200D500}"/>
    <dgm:cxn modelId="{B8D88C5B-6B24-43F4-82B9-490216325DD5}" srcId="{B8FE4D3D-1183-4D67-A7A9-798EB91DEC3E}" destId="{07967E93-B6FC-4448-9111-BB65DA47B713}" srcOrd="1" destOrd="0" parTransId="{1F6E8B50-457E-4D52-8D39-AD2687291A09}" sibTransId="{A9BF9807-0B01-44F7-A162-596ECDB8686E}"/>
    <dgm:cxn modelId="{3FB7A861-645D-49DC-9955-4EC389BCA8D0}" srcId="{B8FE4D3D-1183-4D67-A7A9-798EB91DEC3E}" destId="{A10E1712-343C-4EEF-826A-9D81B198AB1A}" srcOrd="2" destOrd="0" parTransId="{40A5247C-9408-4A05-AA22-3F904916E515}" sibTransId="{B2909006-7E04-4648-9883-CE3AFC3E10C4}"/>
    <dgm:cxn modelId="{2B2E1F91-7271-4402-A8FD-3153868BF490}" type="presOf" srcId="{4200F07C-F3D1-4E14-9681-98980E8C2502}" destId="{C31EE5C3-EF65-4964-87DF-ED52419159A6}" srcOrd="0" destOrd="0" presId="urn:microsoft.com/office/officeart/2005/8/layout/radial4"/>
    <dgm:cxn modelId="{7AAA37A2-DA4C-4A48-BD8E-55D4F16BBCAF}" type="presOf" srcId="{07967E93-B6FC-4448-9111-BB65DA47B713}" destId="{D3E3EAB2-4CBD-4BF6-9A7E-B505E2E5DC14}" srcOrd="0" destOrd="0" presId="urn:microsoft.com/office/officeart/2005/8/layout/radial4"/>
    <dgm:cxn modelId="{5B7492D9-FE9E-44EE-A126-72E1697B1587}" type="presOf" srcId="{1F6E8B50-457E-4D52-8D39-AD2687291A09}" destId="{C20AD909-BBBB-4769-8130-634C5A11B1AE}" srcOrd="0" destOrd="0" presId="urn:microsoft.com/office/officeart/2005/8/layout/radial4"/>
    <dgm:cxn modelId="{85BBECFF-741B-4EFF-96A2-FA1148E33FCB}" type="presOf" srcId="{A10E1712-343C-4EEF-826A-9D81B198AB1A}" destId="{1132774A-51C2-43CF-A41D-8EFFA2DD8706}" srcOrd="0" destOrd="0" presId="urn:microsoft.com/office/officeart/2005/8/layout/radial4"/>
    <dgm:cxn modelId="{3827AEC1-FD12-4347-96E4-6CB88DD21608}" type="presParOf" srcId="{C1F14A63-6F30-48DC-B710-44B670CC6A9C}" destId="{1D80B449-CF71-429E-BE26-28CA66107C3C}" srcOrd="0" destOrd="0" presId="urn:microsoft.com/office/officeart/2005/8/layout/radial4"/>
    <dgm:cxn modelId="{84420F02-DD05-404C-8EFA-1B0BBFC6CC91}" type="presParOf" srcId="{C1F14A63-6F30-48DC-B710-44B670CC6A9C}" destId="{292785E8-5266-4CB4-8CB6-2C7D96E003AE}" srcOrd="1" destOrd="0" presId="urn:microsoft.com/office/officeart/2005/8/layout/radial4"/>
    <dgm:cxn modelId="{D37D9B34-719F-4EAF-BCA8-BAB08B4B088B}" type="presParOf" srcId="{C1F14A63-6F30-48DC-B710-44B670CC6A9C}" destId="{C31EE5C3-EF65-4964-87DF-ED52419159A6}" srcOrd="2" destOrd="0" presId="urn:microsoft.com/office/officeart/2005/8/layout/radial4"/>
    <dgm:cxn modelId="{BFA8E80A-3433-4652-8808-C33AB46CF3E4}" type="presParOf" srcId="{C1F14A63-6F30-48DC-B710-44B670CC6A9C}" destId="{C20AD909-BBBB-4769-8130-634C5A11B1AE}" srcOrd="3" destOrd="0" presId="urn:microsoft.com/office/officeart/2005/8/layout/radial4"/>
    <dgm:cxn modelId="{76A90FEE-F174-43A1-8F3C-08D746D0138E}" type="presParOf" srcId="{C1F14A63-6F30-48DC-B710-44B670CC6A9C}" destId="{D3E3EAB2-4CBD-4BF6-9A7E-B505E2E5DC14}" srcOrd="4" destOrd="0" presId="urn:microsoft.com/office/officeart/2005/8/layout/radial4"/>
    <dgm:cxn modelId="{5A652CA6-77CD-4C2F-9D83-2A6DEDE02BD8}" type="presParOf" srcId="{C1F14A63-6F30-48DC-B710-44B670CC6A9C}" destId="{9A5773F8-7232-4A3D-A358-6D28A45BD112}" srcOrd="5" destOrd="0" presId="urn:microsoft.com/office/officeart/2005/8/layout/radial4"/>
    <dgm:cxn modelId="{BB9A7330-698A-4B87-9E11-515CF9C81A71}" type="presParOf" srcId="{C1F14A63-6F30-48DC-B710-44B670CC6A9C}" destId="{1132774A-51C2-43CF-A41D-8EFFA2DD870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6EF43-FA64-4731-9A8F-3FA2640DD44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A8B4E0B-4DE7-4322-9374-567F28028540}">
      <dgm:prSet phldrT="[Texte]"/>
      <dgm:spPr/>
      <dgm:t>
        <a:bodyPr/>
        <a:lstStyle/>
        <a:p>
          <a:r>
            <a:rPr lang="en-US" dirty="0" err="1"/>
            <a:t>Découra-gement</a:t>
          </a:r>
          <a:endParaRPr lang="fr-FR" dirty="0"/>
        </a:p>
      </dgm:t>
    </dgm:pt>
    <dgm:pt modelId="{31E82C19-314D-4D05-A3F3-EC8D1292D2F0}" type="parTrans" cxnId="{60930303-5073-435F-860D-5D38823E6404}">
      <dgm:prSet/>
      <dgm:spPr/>
      <dgm:t>
        <a:bodyPr/>
        <a:lstStyle/>
        <a:p>
          <a:endParaRPr lang="fr-FR"/>
        </a:p>
      </dgm:t>
    </dgm:pt>
    <dgm:pt modelId="{000A4E6F-0F48-4DE7-B0F9-FBF6BA0D4E47}" type="sibTrans" cxnId="{60930303-5073-435F-860D-5D38823E6404}">
      <dgm:prSet/>
      <dgm:spPr/>
      <dgm:t>
        <a:bodyPr/>
        <a:lstStyle/>
        <a:p>
          <a:endParaRPr lang="fr-FR"/>
        </a:p>
      </dgm:t>
    </dgm:pt>
    <dgm:pt modelId="{096600CD-84F0-41BB-B268-B614781648EF}">
      <dgm:prSet phldrT="[Texte]"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tâche</a:t>
          </a:r>
          <a:r>
            <a:rPr lang="en-US" dirty="0"/>
            <a:t> </a:t>
          </a:r>
          <a:r>
            <a:rPr lang="en-US" dirty="0" err="1"/>
            <a:t>est</a:t>
          </a:r>
          <a:r>
            <a:rPr lang="en-US" dirty="0"/>
            <a:t> immense</a:t>
          </a:r>
          <a:endParaRPr lang="fr-FR" dirty="0"/>
        </a:p>
      </dgm:t>
    </dgm:pt>
    <dgm:pt modelId="{3B144C4B-5117-4CE1-A631-3C441C48133B}" type="parTrans" cxnId="{C8CF08FD-8B2A-4092-98BB-A4B2BC860662}">
      <dgm:prSet/>
      <dgm:spPr/>
      <dgm:t>
        <a:bodyPr/>
        <a:lstStyle/>
        <a:p>
          <a:endParaRPr lang="fr-FR"/>
        </a:p>
      </dgm:t>
    </dgm:pt>
    <dgm:pt modelId="{2D69C010-FD18-4FEF-B437-738927D13BE5}" type="sibTrans" cxnId="{C8CF08FD-8B2A-4092-98BB-A4B2BC860662}">
      <dgm:prSet/>
      <dgm:spPr/>
      <dgm:t>
        <a:bodyPr/>
        <a:lstStyle/>
        <a:p>
          <a:endParaRPr lang="fr-FR"/>
        </a:p>
      </dgm:t>
    </dgm:pt>
    <dgm:pt modelId="{E7A3D21C-10D7-47EA-A497-CED87812B426}">
      <dgm:prSet phldrT="[Texte]"/>
      <dgm:spPr/>
      <dgm:t>
        <a:bodyPr/>
        <a:lstStyle/>
        <a:p>
          <a:r>
            <a:rPr lang="en-US" dirty="0" err="1"/>
            <a:t>C’est</a:t>
          </a:r>
          <a:r>
            <a:rPr lang="en-US" dirty="0"/>
            <a:t> trop technique</a:t>
          </a:r>
          <a:endParaRPr lang="fr-FR" dirty="0"/>
        </a:p>
      </dgm:t>
    </dgm:pt>
    <dgm:pt modelId="{4360C509-E948-4AF6-AD87-5D8EEA18136D}" type="parTrans" cxnId="{EF7981AC-939A-4BF4-9000-5936425325C5}">
      <dgm:prSet/>
      <dgm:spPr/>
      <dgm:t>
        <a:bodyPr/>
        <a:lstStyle/>
        <a:p>
          <a:endParaRPr lang="fr-FR"/>
        </a:p>
      </dgm:t>
    </dgm:pt>
    <dgm:pt modelId="{6E0B8E33-0AC3-4F4F-BBA0-73365CD65E39}" type="sibTrans" cxnId="{EF7981AC-939A-4BF4-9000-5936425325C5}">
      <dgm:prSet/>
      <dgm:spPr/>
      <dgm:t>
        <a:bodyPr/>
        <a:lstStyle/>
        <a:p>
          <a:endParaRPr lang="fr-FR"/>
        </a:p>
      </dgm:t>
    </dgm:pt>
    <dgm:pt modelId="{F46ED5EA-C8C8-44AE-8C28-F97EF3D69075}">
      <dgm:prSet phldrT="[Texte]"/>
      <dgm:spPr/>
      <dgm:t>
        <a:bodyPr/>
        <a:lstStyle/>
        <a:p>
          <a:r>
            <a:rPr lang="en-US" dirty="0"/>
            <a:t>Des </a:t>
          </a:r>
          <a:r>
            <a:rPr lang="en-US" dirty="0" err="1"/>
            <a:t>années</a:t>
          </a:r>
          <a:r>
            <a:rPr lang="en-US" dirty="0"/>
            <a:t> que </a:t>
          </a:r>
          <a:r>
            <a:rPr lang="en-US" dirty="0" err="1"/>
            <a:t>j’agis</a:t>
          </a:r>
          <a:r>
            <a:rPr lang="en-US" dirty="0"/>
            <a:t> pour </a:t>
          </a:r>
          <a:r>
            <a:rPr lang="en-US" dirty="0" err="1"/>
            <a:t>rien</a:t>
          </a:r>
          <a:endParaRPr lang="fr-FR" dirty="0"/>
        </a:p>
      </dgm:t>
    </dgm:pt>
    <dgm:pt modelId="{658328D3-07C9-4E05-96ED-FEE747B71B67}" type="parTrans" cxnId="{1A27A508-4F31-4B2F-958D-E7D01108BCEB}">
      <dgm:prSet/>
      <dgm:spPr/>
      <dgm:t>
        <a:bodyPr/>
        <a:lstStyle/>
        <a:p>
          <a:endParaRPr lang="fr-FR"/>
        </a:p>
      </dgm:t>
    </dgm:pt>
    <dgm:pt modelId="{C9A8F41F-B8D5-49D0-9E21-F70BF3CF86CB}" type="sibTrans" cxnId="{1A27A508-4F31-4B2F-958D-E7D01108BCEB}">
      <dgm:prSet/>
      <dgm:spPr/>
      <dgm:t>
        <a:bodyPr/>
        <a:lstStyle/>
        <a:p>
          <a:endParaRPr lang="fr-FR"/>
        </a:p>
      </dgm:t>
    </dgm:pt>
    <dgm:pt modelId="{1E5D2A40-705F-4C55-9FA9-14CDD7F00510}" type="pres">
      <dgm:prSet presAssocID="{87B6EF43-FA64-4731-9A8F-3FA2640DD4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278187C-0607-495B-8681-51AD1C9ACACD}" type="pres">
      <dgm:prSet presAssocID="{DA8B4E0B-4DE7-4322-9374-567F28028540}" presName="centerShape" presStyleLbl="node0" presStyleIdx="0" presStyleCnt="1"/>
      <dgm:spPr/>
    </dgm:pt>
    <dgm:pt modelId="{122E8BB8-30A5-46D4-AB6E-958A8A03FB2A}" type="pres">
      <dgm:prSet presAssocID="{3B144C4B-5117-4CE1-A631-3C441C48133B}" presName="parTrans" presStyleLbl="bgSibTrans2D1" presStyleIdx="0" presStyleCnt="3"/>
      <dgm:spPr/>
    </dgm:pt>
    <dgm:pt modelId="{E0C6BEED-048A-4EE8-920B-3FB53AD507BB}" type="pres">
      <dgm:prSet presAssocID="{096600CD-84F0-41BB-B268-B614781648EF}" presName="node" presStyleLbl="node1" presStyleIdx="0" presStyleCnt="3">
        <dgm:presLayoutVars>
          <dgm:bulletEnabled val="1"/>
        </dgm:presLayoutVars>
      </dgm:prSet>
      <dgm:spPr/>
    </dgm:pt>
    <dgm:pt modelId="{F405758A-AB47-41DC-8FF4-7484513EECAC}" type="pres">
      <dgm:prSet presAssocID="{4360C509-E948-4AF6-AD87-5D8EEA18136D}" presName="parTrans" presStyleLbl="bgSibTrans2D1" presStyleIdx="1" presStyleCnt="3"/>
      <dgm:spPr/>
    </dgm:pt>
    <dgm:pt modelId="{4CBB5141-6EC9-4CEA-882A-075B5A2C8DB7}" type="pres">
      <dgm:prSet presAssocID="{E7A3D21C-10D7-47EA-A497-CED87812B426}" presName="node" presStyleLbl="node1" presStyleIdx="1" presStyleCnt="3">
        <dgm:presLayoutVars>
          <dgm:bulletEnabled val="1"/>
        </dgm:presLayoutVars>
      </dgm:prSet>
      <dgm:spPr/>
    </dgm:pt>
    <dgm:pt modelId="{FF75540B-1BC9-46A1-BA0D-11693E205A07}" type="pres">
      <dgm:prSet presAssocID="{658328D3-07C9-4E05-96ED-FEE747B71B67}" presName="parTrans" presStyleLbl="bgSibTrans2D1" presStyleIdx="2" presStyleCnt="3"/>
      <dgm:spPr/>
    </dgm:pt>
    <dgm:pt modelId="{062A89D8-EB7B-4952-88F8-98B450717CF7}" type="pres">
      <dgm:prSet presAssocID="{F46ED5EA-C8C8-44AE-8C28-F97EF3D69075}" presName="node" presStyleLbl="node1" presStyleIdx="2" presStyleCnt="3">
        <dgm:presLayoutVars>
          <dgm:bulletEnabled val="1"/>
        </dgm:presLayoutVars>
      </dgm:prSet>
      <dgm:spPr/>
    </dgm:pt>
  </dgm:ptLst>
  <dgm:cxnLst>
    <dgm:cxn modelId="{60930303-5073-435F-860D-5D38823E6404}" srcId="{87B6EF43-FA64-4731-9A8F-3FA2640DD448}" destId="{DA8B4E0B-4DE7-4322-9374-567F28028540}" srcOrd="0" destOrd="0" parTransId="{31E82C19-314D-4D05-A3F3-EC8D1292D2F0}" sibTransId="{000A4E6F-0F48-4DE7-B0F9-FBF6BA0D4E47}"/>
    <dgm:cxn modelId="{1A27A508-4F31-4B2F-958D-E7D01108BCEB}" srcId="{DA8B4E0B-4DE7-4322-9374-567F28028540}" destId="{F46ED5EA-C8C8-44AE-8C28-F97EF3D69075}" srcOrd="2" destOrd="0" parTransId="{658328D3-07C9-4E05-96ED-FEE747B71B67}" sibTransId="{C9A8F41F-B8D5-49D0-9E21-F70BF3CF86CB}"/>
    <dgm:cxn modelId="{A0D1305F-42DA-4981-B306-56089632DFCC}" type="presOf" srcId="{87B6EF43-FA64-4731-9A8F-3FA2640DD448}" destId="{1E5D2A40-705F-4C55-9FA9-14CDD7F00510}" srcOrd="0" destOrd="0" presId="urn:microsoft.com/office/officeart/2005/8/layout/radial4"/>
    <dgm:cxn modelId="{6EFF0676-7D6B-4ECF-8FD1-48BECA169897}" type="presOf" srcId="{F46ED5EA-C8C8-44AE-8C28-F97EF3D69075}" destId="{062A89D8-EB7B-4952-88F8-98B450717CF7}" srcOrd="0" destOrd="0" presId="urn:microsoft.com/office/officeart/2005/8/layout/radial4"/>
    <dgm:cxn modelId="{7826067D-1D3B-4EAF-80BC-F0460C217847}" type="presOf" srcId="{096600CD-84F0-41BB-B268-B614781648EF}" destId="{E0C6BEED-048A-4EE8-920B-3FB53AD507BB}" srcOrd="0" destOrd="0" presId="urn:microsoft.com/office/officeart/2005/8/layout/radial4"/>
    <dgm:cxn modelId="{7FDA0FA6-7D4B-4723-832F-205B31FB666E}" type="presOf" srcId="{DA8B4E0B-4DE7-4322-9374-567F28028540}" destId="{0278187C-0607-495B-8681-51AD1C9ACACD}" srcOrd="0" destOrd="0" presId="urn:microsoft.com/office/officeart/2005/8/layout/radial4"/>
    <dgm:cxn modelId="{EF7981AC-939A-4BF4-9000-5936425325C5}" srcId="{DA8B4E0B-4DE7-4322-9374-567F28028540}" destId="{E7A3D21C-10D7-47EA-A497-CED87812B426}" srcOrd="1" destOrd="0" parTransId="{4360C509-E948-4AF6-AD87-5D8EEA18136D}" sibTransId="{6E0B8E33-0AC3-4F4F-BBA0-73365CD65E39}"/>
    <dgm:cxn modelId="{35685AB8-811C-45A5-A5D5-D06B060B236E}" type="presOf" srcId="{658328D3-07C9-4E05-96ED-FEE747B71B67}" destId="{FF75540B-1BC9-46A1-BA0D-11693E205A07}" srcOrd="0" destOrd="0" presId="urn:microsoft.com/office/officeart/2005/8/layout/radial4"/>
    <dgm:cxn modelId="{728981D0-0182-43FD-985A-965C66E26427}" type="presOf" srcId="{3B144C4B-5117-4CE1-A631-3C441C48133B}" destId="{122E8BB8-30A5-46D4-AB6E-958A8A03FB2A}" srcOrd="0" destOrd="0" presId="urn:microsoft.com/office/officeart/2005/8/layout/radial4"/>
    <dgm:cxn modelId="{516215DB-B165-41EE-866B-B2EA9B072ECC}" type="presOf" srcId="{E7A3D21C-10D7-47EA-A497-CED87812B426}" destId="{4CBB5141-6EC9-4CEA-882A-075B5A2C8DB7}" srcOrd="0" destOrd="0" presId="urn:microsoft.com/office/officeart/2005/8/layout/radial4"/>
    <dgm:cxn modelId="{51A933FA-A31D-42F3-8F1C-CEE9746A65DD}" type="presOf" srcId="{4360C509-E948-4AF6-AD87-5D8EEA18136D}" destId="{F405758A-AB47-41DC-8FF4-7484513EECAC}" srcOrd="0" destOrd="0" presId="urn:microsoft.com/office/officeart/2005/8/layout/radial4"/>
    <dgm:cxn modelId="{C8CF08FD-8B2A-4092-98BB-A4B2BC860662}" srcId="{DA8B4E0B-4DE7-4322-9374-567F28028540}" destId="{096600CD-84F0-41BB-B268-B614781648EF}" srcOrd="0" destOrd="0" parTransId="{3B144C4B-5117-4CE1-A631-3C441C48133B}" sibTransId="{2D69C010-FD18-4FEF-B437-738927D13BE5}"/>
    <dgm:cxn modelId="{0399E540-A7C0-4B80-8393-F7E36FA656CB}" type="presParOf" srcId="{1E5D2A40-705F-4C55-9FA9-14CDD7F00510}" destId="{0278187C-0607-495B-8681-51AD1C9ACACD}" srcOrd="0" destOrd="0" presId="urn:microsoft.com/office/officeart/2005/8/layout/radial4"/>
    <dgm:cxn modelId="{AC4921C3-3611-43FA-BBB8-34DFDCFDF865}" type="presParOf" srcId="{1E5D2A40-705F-4C55-9FA9-14CDD7F00510}" destId="{122E8BB8-30A5-46D4-AB6E-958A8A03FB2A}" srcOrd="1" destOrd="0" presId="urn:microsoft.com/office/officeart/2005/8/layout/radial4"/>
    <dgm:cxn modelId="{241EDABD-6F91-4D16-A7BB-88B4FAE9C6DC}" type="presParOf" srcId="{1E5D2A40-705F-4C55-9FA9-14CDD7F00510}" destId="{E0C6BEED-048A-4EE8-920B-3FB53AD507BB}" srcOrd="2" destOrd="0" presId="urn:microsoft.com/office/officeart/2005/8/layout/radial4"/>
    <dgm:cxn modelId="{D18CEFE5-2E63-4958-BEB1-07544F179082}" type="presParOf" srcId="{1E5D2A40-705F-4C55-9FA9-14CDD7F00510}" destId="{F405758A-AB47-41DC-8FF4-7484513EECAC}" srcOrd="3" destOrd="0" presId="urn:microsoft.com/office/officeart/2005/8/layout/radial4"/>
    <dgm:cxn modelId="{5DD1FBBC-BDBD-44BB-8B97-8DF4E175AADD}" type="presParOf" srcId="{1E5D2A40-705F-4C55-9FA9-14CDD7F00510}" destId="{4CBB5141-6EC9-4CEA-882A-075B5A2C8DB7}" srcOrd="4" destOrd="0" presId="urn:microsoft.com/office/officeart/2005/8/layout/radial4"/>
    <dgm:cxn modelId="{3E86847C-E595-4CF2-BDD7-334FE613A149}" type="presParOf" srcId="{1E5D2A40-705F-4C55-9FA9-14CDD7F00510}" destId="{FF75540B-1BC9-46A1-BA0D-11693E205A07}" srcOrd="5" destOrd="0" presId="urn:microsoft.com/office/officeart/2005/8/layout/radial4"/>
    <dgm:cxn modelId="{79625B3A-9B38-4A34-8BB9-5445BAD2C641}" type="presParOf" srcId="{1E5D2A40-705F-4C55-9FA9-14CDD7F00510}" destId="{062A89D8-EB7B-4952-88F8-98B450717CF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907CD-84B6-4052-BCB5-AEB7929C84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1A1D013-59EB-4DB3-B5E0-E5A2E9EA2FED}">
      <dgm:prSet phldrT="[Texte]" custT="1"/>
      <dgm:spPr/>
      <dgm:t>
        <a:bodyPr/>
        <a:lstStyle/>
        <a:p>
          <a:r>
            <a:rPr lang="fr-FR" sz="3600" dirty="0"/>
            <a:t>Implication</a:t>
          </a:r>
        </a:p>
      </dgm:t>
    </dgm:pt>
    <dgm:pt modelId="{E9E5732E-CF39-4187-9D93-CCF27028D5DD}" type="parTrans" cxnId="{856B2F8C-8D77-44E6-9AB9-390644494DF9}">
      <dgm:prSet/>
      <dgm:spPr/>
      <dgm:t>
        <a:bodyPr/>
        <a:lstStyle/>
        <a:p>
          <a:endParaRPr lang="fr-FR"/>
        </a:p>
      </dgm:t>
    </dgm:pt>
    <dgm:pt modelId="{7DE9EB06-817F-4E01-BA4B-ABB3C67AEEA1}" type="sibTrans" cxnId="{856B2F8C-8D77-44E6-9AB9-390644494DF9}">
      <dgm:prSet/>
      <dgm:spPr/>
      <dgm:t>
        <a:bodyPr/>
        <a:lstStyle/>
        <a:p>
          <a:endParaRPr lang="fr-FR"/>
        </a:p>
      </dgm:t>
    </dgm:pt>
    <dgm:pt modelId="{948CFCCC-A894-47F7-A12B-51F338CB7B17}">
      <dgm:prSet phldrT="[Texte]" custT="1"/>
      <dgm:spPr/>
      <dgm:t>
        <a:bodyPr/>
        <a:lstStyle/>
        <a:p>
          <a:r>
            <a:rPr lang="fr-FR" sz="3600" dirty="0"/>
            <a:t>Réalisations</a:t>
          </a:r>
        </a:p>
      </dgm:t>
    </dgm:pt>
    <dgm:pt modelId="{6B380DD4-E0B7-4ABD-AA06-E4DB630A6669}" type="parTrans" cxnId="{E01FFA8B-DAD1-4289-8151-90850F4BC643}">
      <dgm:prSet/>
      <dgm:spPr/>
      <dgm:t>
        <a:bodyPr/>
        <a:lstStyle/>
        <a:p>
          <a:endParaRPr lang="fr-FR"/>
        </a:p>
      </dgm:t>
    </dgm:pt>
    <dgm:pt modelId="{D753997A-8362-4E33-902B-DEEF149F03D7}" type="sibTrans" cxnId="{E01FFA8B-DAD1-4289-8151-90850F4BC643}">
      <dgm:prSet/>
      <dgm:spPr/>
      <dgm:t>
        <a:bodyPr/>
        <a:lstStyle/>
        <a:p>
          <a:endParaRPr lang="fr-FR"/>
        </a:p>
      </dgm:t>
    </dgm:pt>
    <dgm:pt modelId="{BF316B3D-69A5-44BE-A1FC-EAB4E678A454}">
      <dgm:prSet phldrT="[Texte]" custT="1"/>
      <dgm:spPr/>
      <dgm:t>
        <a:bodyPr/>
        <a:lstStyle/>
        <a:p>
          <a:r>
            <a:rPr lang="fr-FR" sz="3600" dirty="0"/>
            <a:t>Médiatisation</a:t>
          </a:r>
        </a:p>
      </dgm:t>
    </dgm:pt>
    <dgm:pt modelId="{51F631AC-E74B-43AA-B843-E9C58156DADD}" type="parTrans" cxnId="{23F12EE9-3A34-449A-BB8D-1763F22A9B1B}">
      <dgm:prSet/>
      <dgm:spPr/>
      <dgm:t>
        <a:bodyPr/>
        <a:lstStyle/>
        <a:p>
          <a:endParaRPr lang="fr-FR"/>
        </a:p>
      </dgm:t>
    </dgm:pt>
    <dgm:pt modelId="{80BC94C6-707E-43A2-B53D-55562038C31A}" type="sibTrans" cxnId="{23F12EE9-3A34-449A-BB8D-1763F22A9B1B}">
      <dgm:prSet/>
      <dgm:spPr/>
      <dgm:t>
        <a:bodyPr/>
        <a:lstStyle/>
        <a:p>
          <a:endParaRPr lang="fr-FR"/>
        </a:p>
      </dgm:t>
    </dgm:pt>
    <dgm:pt modelId="{4BEFBFFB-FA0D-41FA-96A5-1BD17649D3B5}">
      <dgm:prSet phldrT="[Texte]" custT="1"/>
      <dgm:spPr/>
      <dgm:t>
        <a:bodyPr/>
        <a:lstStyle/>
        <a:p>
          <a:r>
            <a:rPr lang="fr-FR" sz="3600" dirty="0"/>
            <a:t>Fierté</a:t>
          </a:r>
        </a:p>
      </dgm:t>
    </dgm:pt>
    <dgm:pt modelId="{50A58280-93F4-4D8C-ABE0-97041128BA8E}" type="parTrans" cxnId="{3CADB1E4-8BB2-447E-8E6B-87D9E06F6656}">
      <dgm:prSet/>
      <dgm:spPr/>
      <dgm:t>
        <a:bodyPr/>
        <a:lstStyle/>
        <a:p>
          <a:endParaRPr lang="fr-FR"/>
        </a:p>
      </dgm:t>
    </dgm:pt>
    <dgm:pt modelId="{5434E748-3AE0-40CF-826E-F77E532FB6AA}" type="sibTrans" cxnId="{3CADB1E4-8BB2-447E-8E6B-87D9E06F6656}">
      <dgm:prSet/>
      <dgm:spPr/>
      <dgm:t>
        <a:bodyPr/>
        <a:lstStyle/>
        <a:p>
          <a:endParaRPr lang="fr-FR"/>
        </a:p>
      </dgm:t>
    </dgm:pt>
    <dgm:pt modelId="{6CF77745-CDD6-4205-91DD-4A5D06231281}" type="pres">
      <dgm:prSet presAssocID="{915907CD-84B6-4052-BCB5-AEB7929C84AC}" presName="cycle" presStyleCnt="0">
        <dgm:presLayoutVars>
          <dgm:dir/>
          <dgm:resizeHandles val="exact"/>
        </dgm:presLayoutVars>
      </dgm:prSet>
      <dgm:spPr/>
    </dgm:pt>
    <dgm:pt modelId="{51FFE4C7-615E-43EB-AF93-074CCBE8BEDD}" type="pres">
      <dgm:prSet presAssocID="{31A1D013-59EB-4DB3-B5E0-E5A2E9EA2FED}" presName="node" presStyleLbl="node1" presStyleIdx="0" presStyleCnt="4" custScaleX="171657">
        <dgm:presLayoutVars>
          <dgm:bulletEnabled val="1"/>
        </dgm:presLayoutVars>
      </dgm:prSet>
      <dgm:spPr/>
    </dgm:pt>
    <dgm:pt modelId="{F706367D-03B3-425B-8F4E-FEE3865C2167}" type="pres">
      <dgm:prSet presAssocID="{7DE9EB06-817F-4E01-BA4B-ABB3C67AEEA1}" presName="sibTrans" presStyleLbl="sibTrans2D1" presStyleIdx="0" presStyleCnt="4"/>
      <dgm:spPr/>
    </dgm:pt>
    <dgm:pt modelId="{257182BF-7B65-48D3-A5B7-6ED939B0532E}" type="pres">
      <dgm:prSet presAssocID="{7DE9EB06-817F-4E01-BA4B-ABB3C67AEEA1}" presName="connectorText" presStyleLbl="sibTrans2D1" presStyleIdx="0" presStyleCnt="4"/>
      <dgm:spPr/>
    </dgm:pt>
    <dgm:pt modelId="{B077E341-FB7A-4C57-9470-B6D32D72C710}" type="pres">
      <dgm:prSet presAssocID="{948CFCCC-A894-47F7-A12B-51F338CB7B17}" presName="node" presStyleLbl="node1" presStyleIdx="1" presStyleCnt="4" custScaleX="202484">
        <dgm:presLayoutVars>
          <dgm:bulletEnabled val="1"/>
        </dgm:presLayoutVars>
      </dgm:prSet>
      <dgm:spPr/>
    </dgm:pt>
    <dgm:pt modelId="{87E20053-F953-464F-8E54-8A6248B790BE}" type="pres">
      <dgm:prSet presAssocID="{D753997A-8362-4E33-902B-DEEF149F03D7}" presName="sibTrans" presStyleLbl="sibTrans2D1" presStyleIdx="1" presStyleCnt="4" custScaleX="129002"/>
      <dgm:spPr/>
    </dgm:pt>
    <dgm:pt modelId="{7FE92EA3-42C4-49A6-A1CB-7EFF991BD9AA}" type="pres">
      <dgm:prSet presAssocID="{D753997A-8362-4E33-902B-DEEF149F03D7}" presName="connectorText" presStyleLbl="sibTrans2D1" presStyleIdx="1" presStyleCnt="4"/>
      <dgm:spPr/>
    </dgm:pt>
    <dgm:pt modelId="{3A3CF58D-9C76-4813-8D75-CDFE3C2A223A}" type="pres">
      <dgm:prSet presAssocID="{BF316B3D-69A5-44BE-A1FC-EAB4E678A454}" presName="node" presStyleLbl="node1" presStyleIdx="2" presStyleCnt="4" custScaleX="199457">
        <dgm:presLayoutVars>
          <dgm:bulletEnabled val="1"/>
        </dgm:presLayoutVars>
      </dgm:prSet>
      <dgm:spPr/>
    </dgm:pt>
    <dgm:pt modelId="{97D90AA1-5703-4BD0-A71A-C5B25474ED12}" type="pres">
      <dgm:prSet presAssocID="{80BC94C6-707E-43A2-B53D-55562038C31A}" presName="sibTrans" presStyleLbl="sibTrans2D1" presStyleIdx="2" presStyleCnt="4"/>
      <dgm:spPr/>
    </dgm:pt>
    <dgm:pt modelId="{1E68E506-5EBF-43F2-8856-913C3E139020}" type="pres">
      <dgm:prSet presAssocID="{80BC94C6-707E-43A2-B53D-55562038C31A}" presName="connectorText" presStyleLbl="sibTrans2D1" presStyleIdx="2" presStyleCnt="4"/>
      <dgm:spPr/>
    </dgm:pt>
    <dgm:pt modelId="{22BE2B58-130B-4EFA-9F95-49CB77EE32CF}" type="pres">
      <dgm:prSet presAssocID="{4BEFBFFB-FA0D-41FA-96A5-1BD17649D3B5}" presName="node" presStyleLbl="node1" presStyleIdx="3" presStyleCnt="4" custScaleX="159588">
        <dgm:presLayoutVars>
          <dgm:bulletEnabled val="1"/>
        </dgm:presLayoutVars>
      </dgm:prSet>
      <dgm:spPr/>
    </dgm:pt>
    <dgm:pt modelId="{9D3ABEFF-4E17-45C4-96A4-34BC30477CEC}" type="pres">
      <dgm:prSet presAssocID="{5434E748-3AE0-40CF-826E-F77E532FB6AA}" presName="sibTrans" presStyleLbl="sibTrans2D1" presStyleIdx="3" presStyleCnt="4"/>
      <dgm:spPr/>
    </dgm:pt>
    <dgm:pt modelId="{021736B8-7C8A-4514-85FA-ECA3223FD169}" type="pres">
      <dgm:prSet presAssocID="{5434E748-3AE0-40CF-826E-F77E532FB6AA}" presName="connectorText" presStyleLbl="sibTrans2D1" presStyleIdx="3" presStyleCnt="4"/>
      <dgm:spPr/>
    </dgm:pt>
  </dgm:ptLst>
  <dgm:cxnLst>
    <dgm:cxn modelId="{875DEE16-0F56-46C5-9B9B-D3B94B7EBA92}" type="presOf" srcId="{BF316B3D-69A5-44BE-A1FC-EAB4E678A454}" destId="{3A3CF58D-9C76-4813-8D75-CDFE3C2A223A}" srcOrd="0" destOrd="0" presId="urn:microsoft.com/office/officeart/2005/8/layout/cycle2"/>
    <dgm:cxn modelId="{AA8FDE25-3CF0-4E04-887A-2BD8E1194E33}" type="presOf" srcId="{80BC94C6-707E-43A2-B53D-55562038C31A}" destId="{1E68E506-5EBF-43F2-8856-913C3E139020}" srcOrd="1" destOrd="0" presId="urn:microsoft.com/office/officeart/2005/8/layout/cycle2"/>
    <dgm:cxn modelId="{265C123A-E68D-404D-B481-0CE31B8D3388}" type="presOf" srcId="{80BC94C6-707E-43A2-B53D-55562038C31A}" destId="{97D90AA1-5703-4BD0-A71A-C5B25474ED12}" srcOrd="0" destOrd="0" presId="urn:microsoft.com/office/officeart/2005/8/layout/cycle2"/>
    <dgm:cxn modelId="{D7A8CB45-D4EE-4901-8094-ABE0AB902018}" type="presOf" srcId="{7DE9EB06-817F-4E01-BA4B-ABB3C67AEEA1}" destId="{F706367D-03B3-425B-8F4E-FEE3865C2167}" srcOrd="0" destOrd="0" presId="urn:microsoft.com/office/officeart/2005/8/layout/cycle2"/>
    <dgm:cxn modelId="{CF70CB5A-F76A-4082-B40A-B9314E1B4657}" type="presOf" srcId="{D753997A-8362-4E33-902B-DEEF149F03D7}" destId="{87E20053-F953-464F-8E54-8A6248B790BE}" srcOrd="0" destOrd="0" presId="urn:microsoft.com/office/officeart/2005/8/layout/cycle2"/>
    <dgm:cxn modelId="{9ACAFE78-89A3-4422-9ED4-45D681C78029}" type="presOf" srcId="{D753997A-8362-4E33-902B-DEEF149F03D7}" destId="{7FE92EA3-42C4-49A6-A1CB-7EFF991BD9AA}" srcOrd="1" destOrd="0" presId="urn:microsoft.com/office/officeart/2005/8/layout/cycle2"/>
    <dgm:cxn modelId="{1352B688-0C7D-46D4-9561-6C5542D82BBC}" type="presOf" srcId="{4BEFBFFB-FA0D-41FA-96A5-1BD17649D3B5}" destId="{22BE2B58-130B-4EFA-9F95-49CB77EE32CF}" srcOrd="0" destOrd="0" presId="urn:microsoft.com/office/officeart/2005/8/layout/cycle2"/>
    <dgm:cxn modelId="{5CFECD8A-AF29-423E-BF91-6A245C2D4CEF}" type="presOf" srcId="{915907CD-84B6-4052-BCB5-AEB7929C84AC}" destId="{6CF77745-CDD6-4205-91DD-4A5D06231281}" srcOrd="0" destOrd="0" presId="urn:microsoft.com/office/officeart/2005/8/layout/cycle2"/>
    <dgm:cxn modelId="{E01FFA8B-DAD1-4289-8151-90850F4BC643}" srcId="{915907CD-84B6-4052-BCB5-AEB7929C84AC}" destId="{948CFCCC-A894-47F7-A12B-51F338CB7B17}" srcOrd="1" destOrd="0" parTransId="{6B380DD4-E0B7-4ABD-AA06-E4DB630A6669}" sibTransId="{D753997A-8362-4E33-902B-DEEF149F03D7}"/>
    <dgm:cxn modelId="{856B2F8C-8D77-44E6-9AB9-390644494DF9}" srcId="{915907CD-84B6-4052-BCB5-AEB7929C84AC}" destId="{31A1D013-59EB-4DB3-B5E0-E5A2E9EA2FED}" srcOrd="0" destOrd="0" parTransId="{E9E5732E-CF39-4187-9D93-CCF27028D5DD}" sibTransId="{7DE9EB06-817F-4E01-BA4B-ABB3C67AEEA1}"/>
    <dgm:cxn modelId="{EF2793A2-699A-4F7F-87CF-C0BFBBE628F1}" type="presOf" srcId="{5434E748-3AE0-40CF-826E-F77E532FB6AA}" destId="{9D3ABEFF-4E17-45C4-96A4-34BC30477CEC}" srcOrd="0" destOrd="0" presId="urn:microsoft.com/office/officeart/2005/8/layout/cycle2"/>
    <dgm:cxn modelId="{5EFAB2B1-1B62-459D-8ACE-807BC8D9442E}" type="presOf" srcId="{5434E748-3AE0-40CF-826E-F77E532FB6AA}" destId="{021736B8-7C8A-4514-85FA-ECA3223FD169}" srcOrd="1" destOrd="0" presId="urn:microsoft.com/office/officeart/2005/8/layout/cycle2"/>
    <dgm:cxn modelId="{3CADB1E4-8BB2-447E-8E6B-87D9E06F6656}" srcId="{915907CD-84B6-4052-BCB5-AEB7929C84AC}" destId="{4BEFBFFB-FA0D-41FA-96A5-1BD17649D3B5}" srcOrd="3" destOrd="0" parTransId="{50A58280-93F4-4D8C-ABE0-97041128BA8E}" sibTransId="{5434E748-3AE0-40CF-826E-F77E532FB6AA}"/>
    <dgm:cxn modelId="{23F12EE9-3A34-449A-BB8D-1763F22A9B1B}" srcId="{915907CD-84B6-4052-BCB5-AEB7929C84AC}" destId="{BF316B3D-69A5-44BE-A1FC-EAB4E678A454}" srcOrd="2" destOrd="0" parTransId="{51F631AC-E74B-43AA-B843-E9C58156DADD}" sibTransId="{80BC94C6-707E-43A2-B53D-55562038C31A}"/>
    <dgm:cxn modelId="{7386A3E9-1DE3-432F-9D2D-0A8596A19104}" type="presOf" srcId="{7DE9EB06-817F-4E01-BA4B-ABB3C67AEEA1}" destId="{257182BF-7B65-48D3-A5B7-6ED939B0532E}" srcOrd="1" destOrd="0" presId="urn:microsoft.com/office/officeart/2005/8/layout/cycle2"/>
    <dgm:cxn modelId="{48612CEA-8199-4495-9B3D-35B724365198}" type="presOf" srcId="{31A1D013-59EB-4DB3-B5E0-E5A2E9EA2FED}" destId="{51FFE4C7-615E-43EB-AF93-074CCBE8BEDD}" srcOrd="0" destOrd="0" presId="urn:microsoft.com/office/officeart/2005/8/layout/cycle2"/>
    <dgm:cxn modelId="{CE9694F4-C0B2-4319-AA42-6280449EC652}" type="presOf" srcId="{948CFCCC-A894-47F7-A12B-51F338CB7B17}" destId="{B077E341-FB7A-4C57-9470-B6D32D72C710}" srcOrd="0" destOrd="0" presId="urn:microsoft.com/office/officeart/2005/8/layout/cycle2"/>
    <dgm:cxn modelId="{26280F80-1B08-4E21-9A43-85920B72CA12}" type="presParOf" srcId="{6CF77745-CDD6-4205-91DD-4A5D06231281}" destId="{51FFE4C7-615E-43EB-AF93-074CCBE8BEDD}" srcOrd="0" destOrd="0" presId="urn:microsoft.com/office/officeart/2005/8/layout/cycle2"/>
    <dgm:cxn modelId="{8EC9EBA5-3B9B-4E45-B110-937210B4CEA7}" type="presParOf" srcId="{6CF77745-CDD6-4205-91DD-4A5D06231281}" destId="{F706367D-03B3-425B-8F4E-FEE3865C2167}" srcOrd="1" destOrd="0" presId="urn:microsoft.com/office/officeart/2005/8/layout/cycle2"/>
    <dgm:cxn modelId="{5C860D52-7F58-4A76-B5F7-EE2A870F6E87}" type="presParOf" srcId="{F706367D-03B3-425B-8F4E-FEE3865C2167}" destId="{257182BF-7B65-48D3-A5B7-6ED939B0532E}" srcOrd="0" destOrd="0" presId="urn:microsoft.com/office/officeart/2005/8/layout/cycle2"/>
    <dgm:cxn modelId="{04FC79FB-7DE2-4B8B-976B-D2EF4A2CD95F}" type="presParOf" srcId="{6CF77745-CDD6-4205-91DD-4A5D06231281}" destId="{B077E341-FB7A-4C57-9470-B6D32D72C710}" srcOrd="2" destOrd="0" presId="urn:microsoft.com/office/officeart/2005/8/layout/cycle2"/>
    <dgm:cxn modelId="{85BA6F48-ECC6-4B43-925E-FFCB0C766FFE}" type="presParOf" srcId="{6CF77745-CDD6-4205-91DD-4A5D06231281}" destId="{87E20053-F953-464F-8E54-8A6248B790BE}" srcOrd="3" destOrd="0" presId="urn:microsoft.com/office/officeart/2005/8/layout/cycle2"/>
    <dgm:cxn modelId="{C8AF0BA1-A86F-466A-A536-FAD539B23035}" type="presParOf" srcId="{87E20053-F953-464F-8E54-8A6248B790BE}" destId="{7FE92EA3-42C4-49A6-A1CB-7EFF991BD9AA}" srcOrd="0" destOrd="0" presId="urn:microsoft.com/office/officeart/2005/8/layout/cycle2"/>
    <dgm:cxn modelId="{BEB98820-935E-4567-A25C-19D331FDA9E0}" type="presParOf" srcId="{6CF77745-CDD6-4205-91DD-4A5D06231281}" destId="{3A3CF58D-9C76-4813-8D75-CDFE3C2A223A}" srcOrd="4" destOrd="0" presId="urn:microsoft.com/office/officeart/2005/8/layout/cycle2"/>
    <dgm:cxn modelId="{1D6A2F68-CA86-46B9-B63B-820BAD646349}" type="presParOf" srcId="{6CF77745-CDD6-4205-91DD-4A5D06231281}" destId="{97D90AA1-5703-4BD0-A71A-C5B25474ED12}" srcOrd="5" destOrd="0" presId="urn:microsoft.com/office/officeart/2005/8/layout/cycle2"/>
    <dgm:cxn modelId="{A37CEC02-69CB-430A-8E6B-11F4E826AF04}" type="presParOf" srcId="{97D90AA1-5703-4BD0-A71A-C5B25474ED12}" destId="{1E68E506-5EBF-43F2-8856-913C3E139020}" srcOrd="0" destOrd="0" presId="urn:microsoft.com/office/officeart/2005/8/layout/cycle2"/>
    <dgm:cxn modelId="{24AD2D06-B18E-4214-83B4-D800A2056F1E}" type="presParOf" srcId="{6CF77745-CDD6-4205-91DD-4A5D06231281}" destId="{22BE2B58-130B-4EFA-9F95-49CB77EE32CF}" srcOrd="6" destOrd="0" presId="urn:microsoft.com/office/officeart/2005/8/layout/cycle2"/>
    <dgm:cxn modelId="{5227000E-F792-4DDC-BF72-C7B737E4F97F}" type="presParOf" srcId="{6CF77745-CDD6-4205-91DD-4A5D06231281}" destId="{9D3ABEFF-4E17-45C4-96A4-34BC30477CEC}" srcOrd="7" destOrd="0" presId="urn:microsoft.com/office/officeart/2005/8/layout/cycle2"/>
    <dgm:cxn modelId="{A45BF889-D5EA-47DC-AB68-6BC9F951540F}" type="presParOf" srcId="{9D3ABEFF-4E17-45C4-96A4-34BC30477CEC}" destId="{021736B8-7C8A-4514-85FA-ECA3223FD16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0B449-CF71-429E-BE26-28CA66107C3C}">
      <dsp:nvSpPr>
        <dsp:cNvPr id="0" name=""/>
        <dsp:cNvSpPr/>
      </dsp:nvSpPr>
      <dsp:spPr>
        <a:xfrm>
          <a:off x="1455567" y="1841980"/>
          <a:ext cx="1342578" cy="13425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Dérespon-sabilistion</a:t>
          </a:r>
          <a:endParaRPr lang="fr-FR" sz="1700" kern="1200" dirty="0"/>
        </a:p>
      </dsp:txBody>
      <dsp:txXfrm>
        <a:off x="1652183" y="2038596"/>
        <a:ext cx="949346" cy="949346"/>
      </dsp:txXfrm>
    </dsp:sp>
    <dsp:sp modelId="{292785E8-5266-4CB4-8CB6-2C7D96E003AE}">
      <dsp:nvSpPr>
        <dsp:cNvPr id="0" name=""/>
        <dsp:cNvSpPr/>
      </dsp:nvSpPr>
      <dsp:spPr>
        <a:xfrm rot="12900000">
          <a:off x="540743" y="1590331"/>
          <a:ext cx="1082500" cy="382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EE5C3-EF65-4964-87DF-ED52419159A6}">
      <dsp:nvSpPr>
        <dsp:cNvPr id="0" name=""/>
        <dsp:cNvSpPr/>
      </dsp:nvSpPr>
      <dsp:spPr>
        <a:xfrm>
          <a:off x="903" y="961020"/>
          <a:ext cx="1275449" cy="1020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C’est</a:t>
          </a:r>
          <a:r>
            <a:rPr lang="en-US" sz="2100" kern="1200" dirty="0"/>
            <a:t> la </a:t>
          </a:r>
          <a:r>
            <a:rPr lang="en-US" sz="2100" kern="1200" dirty="0" err="1"/>
            <a:t>faute</a:t>
          </a:r>
          <a:r>
            <a:rPr lang="en-US" sz="2100" kern="1200" dirty="0"/>
            <a:t> des </a:t>
          </a:r>
          <a:r>
            <a:rPr lang="en-US" sz="2100" kern="1200" dirty="0" err="1"/>
            <a:t>autres</a:t>
          </a:r>
          <a:endParaRPr lang="fr-FR" sz="2100" kern="1200" dirty="0"/>
        </a:p>
      </dsp:txBody>
      <dsp:txXfrm>
        <a:off x="30788" y="990905"/>
        <a:ext cx="1215679" cy="960589"/>
      </dsp:txXfrm>
    </dsp:sp>
    <dsp:sp modelId="{C20AD909-BBBB-4769-8130-634C5A11B1AE}">
      <dsp:nvSpPr>
        <dsp:cNvPr id="0" name=""/>
        <dsp:cNvSpPr/>
      </dsp:nvSpPr>
      <dsp:spPr>
        <a:xfrm rot="16200000">
          <a:off x="1585606" y="1046410"/>
          <a:ext cx="1082500" cy="382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3EAB2-4CBD-4BF6-9A7E-B505E2E5DC14}">
      <dsp:nvSpPr>
        <dsp:cNvPr id="0" name=""/>
        <dsp:cNvSpPr/>
      </dsp:nvSpPr>
      <dsp:spPr>
        <a:xfrm>
          <a:off x="1489132" y="186297"/>
          <a:ext cx="1275449" cy="1020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Moi</a:t>
          </a:r>
          <a:r>
            <a:rPr lang="en-US" sz="2100" kern="1200" dirty="0"/>
            <a:t> </a:t>
          </a:r>
          <a:r>
            <a:rPr lang="en-US" sz="2100" kern="1200" dirty="0" err="1"/>
            <a:t>seul</a:t>
          </a:r>
          <a:r>
            <a:rPr lang="en-US" sz="2100" kern="1200" dirty="0"/>
            <a:t>, je </a:t>
          </a:r>
          <a:r>
            <a:rPr lang="en-US" sz="2100" kern="1200" dirty="0" err="1"/>
            <a:t>n’y</a:t>
          </a:r>
          <a:r>
            <a:rPr lang="en-US" sz="2100" kern="1200" dirty="0"/>
            <a:t> </a:t>
          </a:r>
          <a:r>
            <a:rPr lang="en-US" sz="2100" kern="1200" dirty="0" err="1"/>
            <a:t>peux</a:t>
          </a:r>
          <a:r>
            <a:rPr lang="en-US" sz="2100" kern="1200" dirty="0"/>
            <a:t> </a:t>
          </a:r>
          <a:r>
            <a:rPr lang="en-US" sz="2100" kern="1200" dirty="0" err="1"/>
            <a:t>rien</a:t>
          </a:r>
          <a:endParaRPr lang="fr-FR" sz="2100" kern="1200" dirty="0"/>
        </a:p>
      </dsp:txBody>
      <dsp:txXfrm>
        <a:off x="1519017" y="216182"/>
        <a:ext cx="1215679" cy="960589"/>
      </dsp:txXfrm>
    </dsp:sp>
    <dsp:sp modelId="{9A5773F8-7232-4A3D-A358-6D28A45BD112}">
      <dsp:nvSpPr>
        <dsp:cNvPr id="0" name=""/>
        <dsp:cNvSpPr/>
      </dsp:nvSpPr>
      <dsp:spPr>
        <a:xfrm rot="19500000">
          <a:off x="2630469" y="1590331"/>
          <a:ext cx="1082500" cy="382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774A-51C2-43CF-A41D-8EFFA2DD8706}">
      <dsp:nvSpPr>
        <dsp:cNvPr id="0" name=""/>
        <dsp:cNvSpPr/>
      </dsp:nvSpPr>
      <dsp:spPr>
        <a:xfrm>
          <a:off x="2977361" y="961020"/>
          <a:ext cx="1275449" cy="1020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Pas </a:t>
          </a:r>
          <a:r>
            <a:rPr lang="en-US" sz="2100" kern="1200" dirty="0" err="1"/>
            <a:t>touche</a:t>
          </a:r>
          <a:r>
            <a:rPr lang="en-US" sz="2100" kern="1200" dirty="0"/>
            <a:t> à ma </a:t>
          </a:r>
          <a:r>
            <a:rPr lang="en-US" sz="2100" kern="1200" dirty="0" err="1"/>
            <a:t>liberté</a:t>
          </a:r>
          <a:endParaRPr lang="fr-FR" sz="2100" kern="1200" dirty="0"/>
        </a:p>
      </dsp:txBody>
      <dsp:txXfrm>
        <a:off x="3007246" y="990905"/>
        <a:ext cx="1215679" cy="960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8187C-0607-495B-8681-51AD1C9ACACD}">
      <dsp:nvSpPr>
        <dsp:cNvPr id="0" name=""/>
        <dsp:cNvSpPr/>
      </dsp:nvSpPr>
      <dsp:spPr>
        <a:xfrm>
          <a:off x="1383573" y="1798256"/>
          <a:ext cx="1276173" cy="1276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Découra-gement</a:t>
          </a:r>
          <a:endParaRPr lang="fr-FR" sz="1800" kern="1200" dirty="0"/>
        </a:p>
      </dsp:txBody>
      <dsp:txXfrm>
        <a:off x="1570464" y="1985147"/>
        <a:ext cx="902391" cy="902391"/>
      </dsp:txXfrm>
    </dsp:sp>
    <dsp:sp modelId="{122E8BB8-30A5-46D4-AB6E-958A8A03FB2A}">
      <dsp:nvSpPr>
        <dsp:cNvPr id="0" name=""/>
        <dsp:cNvSpPr/>
      </dsp:nvSpPr>
      <dsp:spPr>
        <a:xfrm rot="12900000">
          <a:off x="513214" y="1558792"/>
          <a:ext cx="1029777" cy="3637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6BEED-048A-4EE8-920B-3FB53AD507BB}">
      <dsp:nvSpPr>
        <dsp:cNvPr id="0" name=""/>
        <dsp:cNvSpPr/>
      </dsp:nvSpPr>
      <dsp:spPr>
        <a:xfrm>
          <a:off x="148" y="960373"/>
          <a:ext cx="1212364" cy="969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 </a:t>
          </a:r>
          <a:r>
            <a:rPr lang="en-US" sz="1800" kern="1200" dirty="0" err="1"/>
            <a:t>tâche</a:t>
          </a:r>
          <a:r>
            <a:rPr lang="en-US" sz="1800" kern="1200" dirty="0"/>
            <a:t> </a:t>
          </a:r>
          <a:r>
            <a:rPr lang="en-US" sz="1800" kern="1200" dirty="0" err="1"/>
            <a:t>est</a:t>
          </a:r>
          <a:r>
            <a:rPr lang="en-US" sz="1800" kern="1200" dirty="0"/>
            <a:t> immense</a:t>
          </a:r>
          <a:endParaRPr lang="fr-FR" sz="1800" kern="1200" dirty="0"/>
        </a:p>
      </dsp:txBody>
      <dsp:txXfrm>
        <a:off x="28555" y="988780"/>
        <a:ext cx="1155550" cy="913077"/>
      </dsp:txXfrm>
    </dsp:sp>
    <dsp:sp modelId="{F405758A-AB47-41DC-8FF4-7484513EECAC}">
      <dsp:nvSpPr>
        <dsp:cNvPr id="0" name=""/>
        <dsp:cNvSpPr/>
      </dsp:nvSpPr>
      <dsp:spPr>
        <a:xfrm rot="16200000">
          <a:off x="1506771" y="1041579"/>
          <a:ext cx="1029777" cy="3637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B5141-6EC9-4CEA-882A-075B5A2C8DB7}">
      <dsp:nvSpPr>
        <dsp:cNvPr id="0" name=""/>
        <dsp:cNvSpPr/>
      </dsp:nvSpPr>
      <dsp:spPr>
        <a:xfrm>
          <a:off x="1415478" y="223599"/>
          <a:ext cx="1212364" cy="969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C’est</a:t>
          </a:r>
          <a:r>
            <a:rPr lang="en-US" sz="1800" kern="1200" dirty="0"/>
            <a:t> trop technique</a:t>
          </a:r>
          <a:endParaRPr lang="fr-FR" sz="1800" kern="1200" dirty="0"/>
        </a:p>
      </dsp:txBody>
      <dsp:txXfrm>
        <a:off x="1443885" y="252006"/>
        <a:ext cx="1155550" cy="913077"/>
      </dsp:txXfrm>
    </dsp:sp>
    <dsp:sp modelId="{FF75540B-1BC9-46A1-BA0D-11693E205A07}">
      <dsp:nvSpPr>
        <dsp:cNvPr id="0" name=""/>
        <dsp:cNvSpPr/>
      </dsp:nvSpPr>
      <dsp:spPr>
        <a:xfrm rot="19500000">
          <a:off x="2500329" y="1558792"/>
          <a:ext cx="1029777" cy="3637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A89D8-EB7B-4952-88F8-98B450717CF7}">
      <dsp:nvSpPr>
        <dsp:cNvPr id="0" name=""/>
        <dsp:cNvSpPr/>
      </dsp:nvSpPr>
      <dsp:spPr>
        <a:xfrm>
          <a:off x="2830807" y="960373"/>
          <a:ext cx="1212364" cy="969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Des </a:t>
          </a:r>
          <a:r>
            <a:rPr lang="en-US" sz="1800" kern="1200" dirty="0" err="1"/>
            <a:t>années</a:t>
          </a:r>
          <a:r>
            <a:rPr lang="en-US" sz="1800" kern="1200" dirty="0"/>
            <a:t> que </a:t>
          </a:r>
          <a:r>
            <a:rPr lang="en-US" sz="1800" kern="1200" dirty="0" err="1"/>
            <a:t>j’agis</a:t>
          </a:r>
          <a:r>
            <a:rPr lang="en-US" sz="1800" kern="1200" dirty="0"/>
            <a:t> pour </a:t>
          </a:r>
          <a:r>
            <a:rPr lang="en-US" sz="1800" kern="1200" dirty="0" err="1"/>
            <a:t>rien</a:t>
          </a:r>
          <a:endParaRPr lang="fr-FR" sz="1800" kern="1200" dirty="0"/>
        </a:p>
      </dsp:txBody>
      <dsp:txXfrm>
        <a:off x="2859214" y="988780"/>
        <a:ext cx="1155550" cy="913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FE4C7-615E-43EB-AF93-074CCBE8BEDD}">
      <dsp:nvSpPr>
        <dsp:cNvPr id="0" name=""/>
        <dsp:cNvSpPr/>
      </dsp:nvSpPr>
      <dsp:spPr>
        <a:xfrm>
          <a:off x="2200161" y="638"/>
          <a:ext cx="3449582" cy="20095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Implication</a:t>
          </a:r>
        </a:p>
      </dsp:txBody>
      <dsp:txXfrm>
        <a:off x="2705341" y="294934"/>
        <a:ext cx="2439222" cy="1420986"/>
      </dsp:txXfrm>
    </dsp:sp>
    <dsp:sp modelId="{F706367D-03B3-425B-8F4E-FEE3865C2167}">
      <dsp:nvSpPr>
        <dsp:cNvPr id="0" name=""/>
        <dsp:cNvSpPr/>
      </dsp:nvSpPr>
      <dsp:spPr>
        <a:xfrm rot="2700000">
          <a:off x="4833472" y="1711879"/>
          <a:ext cx="274095" cy="678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900" kern="1200"/>
        </a:p>
      </dsp:txBody>
      <dsp:txXfrm>
        <a:off x="4845514" y="1818453"/>
        <a:ext cx="191867" cy="406940"/>
      </dsp:txXfrm>
    </dsp:sp>
    <dsp:sp modelId="{B077E341-FB7A-4C57-9470-B6D32D72C710}">
      <dsp:nvSpPr>
        <dsp:cNvPr id="0" name=""/>
        <dsp:cNvSpPr/>
      </dsp:nvSpPr>
      <dsp:spPr>
        <a:xfrm>
          <a:off x="4025223" y="2135446"/>
          <a:ext cx="4069075" cy="20095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Réalisations</a:t>
          </a:r>
        </a:p>
      </dsp:txBody>
      <dsp:txXfrm>
        <a:off x="4621125" y="2429742"/>
        <a:ext cx="2877271" cy="1420986"/>
      </dsp:txXfrm>
    </dsp:sp>
    <dsp:sp modelId="{87E20053-F953-464F-8E54-8A6248B790BE}">
      <dsp:nvSpPr>
        <dsp:cNvPr id="0" name=""/>
        <dsp:cNvSpPr/>
      </dsp:nvSpPr>
      <dsp:spPr>
        <a:xfrm rot="8100000">
          <a:off x="4833762" y="3864833"/>
          <a:ext cx="324570" cy="678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900" kern="1200"/>
        </a:p>
      </dsp:txBody>
      <dsp:txXfrm rot="10800000">
        <a:off x="4916873" y="3966053"/>
        <a:ext cx="227199" cy="406940"/>
      </dsp:txXfrm>
    </dsp:sp>
    <dsp:sp modelId="{3A3CF58D-9C76-4813-8D75-CDFE3C2A223A}">
      <dsp:nvSpPr>
        <dsp:cNvPr id="0" name=""/>
        <dsp:cNvSpPr/>
      </dsp:nvSpPr>
      <dsp:spPr>
        <a:xfrm>
          <a:off x="1920830" y="4270255"/>
          <a:ext cx="4008245" cy="20095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Médiatisation</a:t>
          </a:r>
        </a:p>
      </dsp:txBody>
      <dsp:txXfrm>
        <a:off x="2507824" y="4564551"/>
        <a:ext cx="2834257" cy="1420986"/>
      </dsp:txXfrm>
    </dsp:sp>
    <dsp:sp modelId="{97D90AA1-5703-4BD0-A71A-C5B25474ED12}">
      <dsp:nvSpPr>
        <dsp:cNvPr id="0" name=""/>
        <dsp:cNvSpPr/>
      </dsp:nvSpPr>
      <dsp:spPr>
        <a:xfrm rot="13500000">
          <a:off x="2695596" y="3850911"/>
          <a:ext cx="288679" cy="678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900" kern="1200"/>
        </a:p>
      </dsp:txBody>
      <dsp:txXfrm rot="10800000">
        <a:off x="2769517" y="4017176"/>
        <a:ext cx="202075" cy="406940"/>
      </dsp:txXfrm>
    </dsp:sp>
    <dsp:sp modelId="{22BE2B58-130B-4EFA-9F95-49CB77EE32CF}">
      <dsp:nvSpPr>
        <dsp:cNvPr id="0" name=""/>
        <dsp:cNvSpPr/>
      </dsp:nvSpPr>
      <dsp:spPr>
        <a:xfrm>
          <a:off x="186621" y="2135446"/>
          <a:ext cx="3207046" cy="20095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Fierté</a:t>
          </a:r>
        </a:p>
      </dsp:txBody>
      <dsp:txXfrm>
        <a:off x="656282" y="2429742"/>
        <a:ext cx="2267724" cy="1420986"/>
      </dsp:txXfrm>
    </dsp:sp>
    <dsp:sp modelId="{9D3ABEFF-4E17-45C4-96A4-34BC30477CEC}">
      <dsp:nvSpPr>
        <dsp:cNvPr id="0" name=""/>
        <dsp:cNvSpPr/>
      </dsp:nvSpPr>
      <dsp:spPr>
        <a:xfrm rot="18900000">
          <a:off x="2687350" y="1748326"/>
          <a:ext cx="311174" cy="6782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900" kern="1200"/>
        </a:p>
      </dsp:txBody>
      <dsp:txXfrm>
        <a:off x="2701021" y="1916977"/>
        <a:ext cx="217822" cy="406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5227" y="0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>
              <a:defRPr sz="1100"/>
            </a:lvl1pPr>
          </a:lstStyle>
          <a:p>
            <a:fld id="{7586FFBD-2D4A-4FAF-9AED-198CC824AD29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2003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5227" y="9372003"/>
            <a:ext cx="2919031" cy="492780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r">
              <a:defRPr sz="1100"/>
            </a:lvl1pPr>
          </a:lstStyle>
          <a:p>
            <a:fld id="{B5BB94DB-6309-4022-BC4C-E495C40D52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36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/>
            </a:lvl1pPr>
          </a:lstStyle>
          <a:p>
            <a:fld id="{498D1839-B3C9-45AF-9985-4E9D3EF89BA4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200"/>
            </a:lvl1pPr>
          </a:lstStyle>
          <a:p>
            <a:fld id="{F3BFFCB4-2749-4B00-910E-1409805C5A0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2C7AFD-40BA-4BBA-8681-F230968F7C58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6854C2-0B40-4071-996E-B338F4912304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B87CD9-3B84-446C-B05F-DAC59C123A6B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B239CC-F409-4A38-BE9A-D146840034FC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4A589-0957-4D55-BB5E-B8DCF7EE1A17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675511-CF5E-4A15-8A86-67F97560D29F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CD370-7348-48A2-ACB9-F4C1C2F01C7F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CD370-7348-48A2-ACB9-F4C1C2F01C7F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B87CD9-3B84-446C-B05F-DAC59C123A6B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A8D756-D3CC-4F5B-9D63-3AF4DFCB485F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4FC118-1FE7-4A34-815B-3978852A1C62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F99C86-2E92-4909-887D-6AAFCE245EA4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4710C0-BFD7-40D1-ACF2-7756169C990B}" type="slidenum">
              <a:rPr lang="en-US"/>
              <a:pPr/>
              <a:t>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Arial" pitchFamily="34" charset="0"/>
                <a:ea typeface="ＭＳ Ｐゴシック" pitchFamily="34" charset="-128"/>
              </a:rPr>
              <a:t>En transition…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9349638" indent="-388753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5726" indent="-2371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60017" indent="-2371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4307" indent="-2371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8598" indent="-2371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2888" indent="-2371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7178" indent="-2371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31469" indent="-2371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C551DDF-1572-496A-8D4B-460844A16684}" type="slidenum">
              <a:rPr lang="fr-FR" altLang="fr-FR" smtClean="0"/>
              <a:pPr eaLnBrk="1" hangingPunct="1">
                <a:spcBef>
                  <a:spcPct val="0"/>
                </a:spcBef>
              </a:pPr>
              <a:t>8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60A0E6-79C6-4B7A-8C53-0FE7189ED243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3D9140-CC0A-42EF-98BE-65355B78A240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0798FE-BF1E-45BD-93D3-96B9D04CFDB6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655345" indent="-37202326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406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08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629" indent="-22651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9447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7263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5081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92898" indent="-22651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C2BB32-EF8E-4BC2-AB94-E8569A868663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69938"/>
            <a:ext cx="4964113" cy="37242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0" y="4715080"/>
            <a:ext cx="4940363" cy="4384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58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06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2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10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5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89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92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98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65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65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9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EC4-307A-4D49-AD06-0D708F8BF6AA}" type="datetimeFigureOut">
              <a:rPr lang="fr-FR" smtClean="0"/>
              <a:pPr/>
              <a:t>17/03/2021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1337-DD60-4819-AF66-9ACCFD3846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3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nd/4.0/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.png"/><Relationship Id="rId4" Type="http://schemas.openxmlformats.org/officeDocument/2006/relationships/image" Target="../media/image33.jpeg"/><Relationship Id="rId9" Type="http://schemas.openxmlformats.org/officeDocument/2006/relationships/hyperlink" Target="http://creativecommons.org/licenses/by-nc-nd/4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nc-nd/4.0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nd/4.0/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nd/4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nc-nd/4.0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2146" y="548680"/>
            <a:ext cx="10398011" cy="69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28625" y="4365104"/>
            <a:ext cx="8715375" cy="2374900"/>
          </a:xfrm>
        </p:spPr>
        <p:txBody>
          <a:bodyPr anchor="t"/>
          <a:lstStyle/>
          <a:p>
            <a:pPr eaLnBrk="1" hangingPunct="1">
              <a:spcAft>
                <a:spcPts val="1200"/>
              </a:spcAft>
            </a:pPr>
            <a:r>
              <a:rPr lang="fr-FR" altLang="fr-FR" sz="3200" b="1" dirty="0">
                <a:ea typeface="ＭＳ Ｐゴシック" pitchFamily="34" charset="-128"/>
              </a:rPr>
              <a:t>Loos-en-Gohelle</a:t>
            </a:r>
            <a:br>
              <a:rPr lang="fr-FR" altLang="fr-FR" sz="5400" b="1" dirty="0">
                <a:ea typeface="ＭＳ Ｐゴシック" pitchFamily="34" charset="-128"/>
              </a:rPr>
            </a:br>
            <a:r>
              <a:rPr lang="fr-FR" altLang="fr-FR" sz="4800" b="1" dirty="0">
                <a:ea typeface="ＭＳ Ｐゴシック" pitchFamily="34" charset="-128"/>
              </a:rPr>
              <a:t>Développement durable &amp; résilience du territoire</a:t>
            </a:r>
            <a:endParaRPr lang="fr-FR" altLang="fr-FR" sz="3200" b="1" dirty="0">
              <a:ea typeface="ＭＳ Ｐゴシック" pitchFamily="34" charset="-128"/>
            </a:endParaRPr>
          </a:p>
        </p:txBody>
      </p:sp>
      <p:pic>
        <p:nvPicPr>
          <p:cNvPr id="4100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2764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228600" y="277813"/>
            <a:ext cx="8686800" cy="1139825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fr-FR" altLang="fr-F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1990 Diagnostic </a:t>
            </a:r>
            <a:r>
              <a:rPr lang="fr-FR" altLang="fr-FR" sz="3600" b="1" dirty="0">
                <a:solidFill>
                  <a:srgbClr val="74B0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br>
              <a:rPr lang="fr-FR" altLang="fr-FR" sz="3600" b="1" dirty="0">
                <a:solidFill>
                  <a:srgbClr val="74B0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altLang="fr-FR" sz="3600" b="1" dirty="0">
                <a:solidFill>
                  <a:srgbClr val="74B0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environnemental </a:t>
            </a:r>
            <a:r>
              <a:rPr lang="fr-FR" altLang="fr-F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partagé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44824"/>
            <a:ext cx="8229600" cy="4286101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fr-FR" altLang="fr-FR" sz="3000" dirty="0">
                <a:ea typeface="ＭＳ Ｐゴシック" pitchFamily="34" charset="-128"/>
              </a:rPr>
              <a:t>Révision participative POS/PLU</a:t>
            </a:r>
          </a:p>
          <a:p>
            <a:pPr eaLnBrk="1" hangingPunct="1">
              <a:spcAft>
                <a:spcPts val="600"/>
              </a:spcAft>
            </a:pPr>
            <a:r>
              <a:rPr lang="fr-FR" altLang="fr-FR" sz="3000" b="1" dirty="0">
                <a:ea typeface="ＭＳ Ｐゴシック" pitchFamily="34" charset="-128"/>
              </a:rPr>
              <a:t>Projet de Ville</a:t>
            </a:r>
            <a:r>
              <a:rPr lang="fr-FR" altLang="fr-FR" sz="3000" dirty="0">
                <a:ea typeface="ＭＳ Ｐゴシック" pitchFamily="34" charset="-128"/>
              </a:rPr>
              <a:t>/</a:t>
            </a:r>
            <a:r>
              <a:rPr lang="fr-FR" altLang="fr-FR" sz="3000" b="1" dirty="0">
                <a:ea typeface="ＭＳ Ｐゴシック" pitchFamily="34" charset="-128"/>
              </a:rPr>
              <a:t>CHARTE du CADRE de VIE</a:t>
            </a:r>
          </a:p>
          <a:p>
            <a:pPr eaLnBrk="1" hangingPunct="1">
              <a:spcAft>
                <a:spcPts val="600"/>
              </a:spcAft>
            </a:pPr>
            <a:r>
              <a:rPr lang="fr-FR" altLang="fr-FR" sz="3000" dirty="0">
                <a:ea typeface="ＭＳ Ｐゴシック" pitchFamily="34" charset="-128"/>
              </a:rPr>
              <a:t>Engagement 1</a:t>
            </a:r>
            <a:r>
              <a:rPr lang="fr-FR" altLang="fr-FR" sz="3000" baseline="30000" dirty="0">
                <a:ea typeface="ＭＳ Ｐゴシック" pitchFamily="34" charset="-128"/>
              </a:rPr>
              <a:t>eres</a:t>
            </a:r>
            <a:r>
              <a:rPr lang="fr-FR" altLang="fr-FR" sz="3000" dirty="0">
                <a:ea typeface="ＭＳ Ｐゴシック" pitchFamily="34" charset="-128"/>
              </a:rPr>
              <a:t> </a:t>
            </a:r>
            <a:r>
              <a:rPr lang="fr-FR" altLang="fr-FR" sz="3000" b="1" dirty="0">
                <a:solidFill>
                  <a:srgbClr val="74B07D"/>
                </a:solidFill>
                <a:ea typeface="ＭＳ Ｐゴシック" pitchFamily="34" charset="-128"/>
              </a:rPr>
              <a:t>expérimentations</a:t>
            </a:r>
            <a:br>
              <a:rPr lang="fr-FR" altLang="fr-FR" sz="30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- </a:t>
            </a:r>
            <a:r>
              <a:rPr lang="fr-FR" altLang="fr-FR" sz="2200" b="1" dirty="0">
                <a:ea typeface="ＭＳ Ｐゴシック" pitchFamily="34" charset="-128"/>
              </a:rPr>
              <a:t>Ecoconstruction depuis 1997</a:t>
            </a:r>
          </a:p>
          <a:p>
            <a:pPr eaLnBrk="1" hangingPunct="1">
              <a:spcAft>
                <a:spcPts val="2400"/>
              </a:spcAft>
            </a:pPr>
            <a:r>
              <a:rPr lang="fr-FR" altLang="fr-FR" sz="3000" dirty="0">
                <a:ea typeface="ＭＳ Ｐゴシック" pitchFamily="34" charset="-128"/>
              </a:rPr>
              <a:t>Reconversion du </a:t>
            </a:r>
            <a:r>
              <a:rPr lang="fr-FR" altLang="fr-FR" sz="3000" b="1" dirty="0">
                <a:solidFill>
                  <a:srgbClr val="74B07D"/>
                </a:solidFill>
                <a:ea typeface="ＭＳ Ｐゴシック" pitchFamily="34" charset="-128"/>
              </a:rPr>
              <a:t>11/19</a:t>
            </a:r>
            <a:br>
              <a:rPr lang="fr-FR" altLang="fr-FR" sz="3000" b="1" dirty="0">
                <a:ea typeface="ＭＳ Ｐゴシック" pitchFamily="34" charset="-128"/>
              </a:rPr>
            </a:br>
            <a:r>
              <a:rPr lang="fr-FR" altLang="fr-FR" sz="2200" b="1" dirty="0">
                <a:ea typeface="ＭＳ Ｐゴシック" pitchFamily="34" charset="-128"/>
              </a:rPr>
              <a:t>- « </a:t>
            </a:r>
            <a:r>
              <a:rPr lang="fr-FR" altLang="fr-FR" sz="2200" b="1" dirty="0" err="1">
                <a:ea typeface="ＭＳ Ｐゴシック" pitchFamily="34" charset="-128"/>
              </a:rPr>
              <a:t>Ecopôle</a:t>
            </a:r>
            <a:r>
              <a:rPr lang="fr-FR" altLang="fr-FR" sz="2200" b="1" dirty="0">
                <a:ea typeface="ＭＳ Ｐゴシック" pitchFamily="34" charset="-128"/>
              </a:rPr>
              <a:t> »</a:t>
            </a:r>
          </a:p>
        </p:txBody>
      </p:sp>
      <p:pic>
        <p:nvPicPr>
          <p:cNvPr id="12292" name="Image 3" descr="Charte cadre de v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2232248" cy="3154985"/>
          </a:xfrm>
          <a:prstGeom prst="rect">
            <a:avLst/>
          </a:prstGeom>
          <a:noFill/>
          <a:ln w="19050">
            <a:solidFill>
              <a:srgbClr val="7DBD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2155"/>
                  </a:srgbClr>
                </a:solidFill>
              </a14:hiddenFill>
            </a:ext>
          </a:extLst>
        </p:spPr>
      </p:pic>
      <p:pic>
        <p:nvPicPr>
          <p:cNvPr id="12295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83109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48680"/>
            <a:ext cx="8229600" cy="868958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fr-FR" altLang="fr-FR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2000 Mise en œuvre de la ville durable </a:t>
            </a:r>
            <a:endParaRPr lang="fr-FR" altLang="fr-FR" sz="3600" b="1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785"/>
            <a:ext cx="8229600" cy="4916016"/>
          </a:xfrm>
        </p:spPr>
        <p:txBody>
          <a:bodyPr/>
          <a:lstStyle/>
          <a:p>
            <a:pPr eaLnBrk="1" hangingPunct="1"/>
            <a:r>
              <a:rPr lang="fr-FR" altLang="fr-FR" sz="3000" dirty="0">
                <a:solidFill>
                  <a:srgbClr val="3366FF"/>
                </a:solidFill>
                <a:ea typeface="ＭＳ Ｐゴシック" pitchFamily="34" charset="-128"/>
              </a:rPr>
              <a:t>Mise en œuvre </a:t>
            </a:r>
            <a:r>
              <a:rPr lang="fr-FR" altLang="fr-FR" sz="3000" dirty="0">
                <a:ea typeface="ＭＳ Ｐゴシック" pitchFamily="34" charset="-128"/>
              </a:rPr>
              <a:t>de la CHARTE &amp; généralisation de l’implication habitante</a:t>
            </a:r>
          </a:p>
          <a:p>
            <a:pPr eaLnBrk="1" hangingPunct="1">
              <a:spcAft>
                <a:spcPts val="1200"/>
              </a:spcAft>
            </a:pPr>
            <a:r>
              <a:rPr lang="fr-FR" altLang="fr-FR" sz="3000" dirty="0">
                <a:ea typeface="ＭＳ Ｐゴシック" pitchFamily="34" charset="-128"/>
              </a:rPr>
              <a:t>Organigramme « </a:t>
            </a:r>
            <a:r>
              <a:rPr lang="fr-FR" altLang="fr-FR" sz="3000" dirty="0">
                <a:solidFill>
                  <a:srgbClr val="3366FF"/>
                </a:solidFill>
                <a:ea typeface="ＭＳ Ｐゴシック" pitchFamily="34" charset="-128"/>
              </a:rPr>
              <a:t>mode projet </a:t>
            </a:r>
            <a:r>
              <a:rPr lang="fr-FR" altLang="fr-FR" sz="3000" dirty="0">
                <a:ea typeface="ＭＳ Ｐゴシック" pitchFamily="34" charset="-128"/>
              </a:rPr>
              <a:t>»</a:t>
            </a:r>
          </a:p>
          <a:p>
            <a:pPr eaLnBrk="1" hangingPunct="1">
              <a:spcAft>
                <a:spcPts val="1200"/>
              </a:spcAft>
            </a:pPr>
            <a:r>
              <a:rPr lang="fr-FR" altLang="fr-FR" sz="3000" dirty="0">
                <a:ea typeface="ＭＳ Ｐゴシック" pitchFamily="34" charset="-128"/>
              </a:rPr>
              <a:t>L’écosystème 11/19 se développe…</a:t>
            </a:r>
          </a:p>
        </p:txBody>
      </p:sp>
      <p:pic>
        <p:nvPicPr>
          <p:cNvPr id="1331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305" y="3203253"/>
            <a:ext cx="199866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60" y="2132856"/>
            <a:ext cx="1872208" cy="10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6" descr="Licence Creative Common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857592"/>
            <a:ext cx="4464496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17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759325"/>
          </a:xfrm>
        </p:spPr>
        <p:txBody>
          <a:bodyPr/>
          <a:lstStyle/>
          <a:p>
            <a:pPr eaLnBrk="1" hangingPunct="1"/>
            <a:r>
              <a:rPr lang="fr-FR" altLang="fr-FR" sz="3000" dirty="0">
                <a:ea typeface="ＭＳ Ｐゴシック" pitchFamily="34" charset="-128"/>
              </a:rPr>
              <a:t>Légitimité</a:t>
            </a:r>
            <a:r>
              <a:rPr lang="fr-FR" altLang="fr-FR" sz="3000" b="1" dirty="0">
                <a:ea typeface="ＭＳ Ｐゴシック" pitchFamily="34" charset="-128"/>
              </a:rPr>
              <a:t> </a:t>
            </a:r>
            <a:r>
              <a:rPr lang="fr-FR" altLang="fr-FR" sz="3000" dirty="0">
                <a:ea typeface="ＭＳ Ｐゴシック" pitchFamily="34" charset="-128"/>
              </a:rPr>
              <a:t>démocratique</a:t>
            </a:r>
          </a:p>
          <a:p>
            <a:pPr eaLnBrk="1" hangingPunct="1"/>
            <a:r>
              <a:rPr lang="fr-FR" altLang="fr-FR" sz="3000" dirty="0">
                <a:ea typeface="ＭＳ Ｐゴシック" pitchFamily="34" charset="-128"/>
              </a:rPr>
              <a:t>Evaluation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Comité scientifique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b="1" dirty="0">
                <a:ea typeface="ＭＳ Ｐゴシック" pitchFamily="34" charset="-128"/>
              </a:rPr>
              <a:t>« Ville Pilote du DD »</a:t>
            </a:r>
            <a:endParaRPr lang="fr-FR" altLang="fr-FR" sz="22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fr-FR" altLang="fr-FR" sz="2200" dirty="0">
                <a:ea typeface="ＭＳ Ｐゴシック" pitchFamily="34" charset="-128"/>
              </a:rPr>
              <a:t>Formation des élus, des agents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3000" dirty="0">
                <a:ea typeface="ＭＳ Ｐゴシック" pitchFamily="34" charset="-128"/>
              </a:rPr>
              <a:t>Interprétation du DD</a:t>
            </a:r>
          </a:p>
          <a:p>
            <a:pPr eaLnBrk="1" hangingPunct="1">
              <a:spcBef>
                <a:spcPct val="0"/>
              </a:spcBef>
            </a:pPr>
            <a:endParaRPr lang="fr-FR" altLang="fr-FR" sz="30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3000" dirty="0">
                <a:ea typeface="ＭＳ Ｐゴシック" pitchFamily="34" charset="-128"/>
              </a:rPr>
              <a:t>Projets pilotes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Eglise, éclairage, </a:t>
            </a:r>
            <a:r>
              <a:rPr lang="fr-FR" altLang="fr-FR" sz="2200" dirty="0" err="1">
                <a:ea typeface="ＭＳ Ｐゴシック" pitchFamily="34" charset="-128"/>
              </a:rPr>
              <a:t>Réhafutur</a:t>
            </a:r>
            <a:r>
              <a:rPr lang="fr-FR" altLang="fr-FR" sz="2200" dirty="0">
                <a:ea typeface="ＭＳ Ｐゴシック" pitchFamily="34" charset="-128"/>
              </a:rPr>
              <a:t>,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Vital, </a:t>
            </a:r>
            <a:r>
              <a:rPr lang="fr-FR" altLang="fr-FR" sz="2200" dirty="0" err="1">
                <a:ea typeface="ＭＳ Ｐゴシック" pitchFamily="34" charset="-128"/>
              </a:rPr>
              <a:t>Chênelet</a:t>
            </a:r>
            <a:r>
              <a:rPr lang="fr-FR" altLang="fr-FR" sz="2200" dirty="0">
                <a:ea typeface="ＭＳ Ｐゴシック" pitchFamily="34" charset="-128"/>
              </a:rPr>
              <a:t>, </a:t>
            </a:r>
            <a:r>
              <a:rPr lang="fr-FR" altLang="fr-FR" sz="2200" dirty="0" err="1">
                <a:ea typeface="ＭＳ Ｐゴシック" pitchFamily="34" charset="-128"/>
              </a:rPr>
              <a:t>Villavenir</a:t>
            </a:r>
            <a:r>
              <a:rPr lang="fr-FR" altLang="fr-FR" sz="2200" dirty="0">
                <a:ea typeface="ＭＳ Ｐゴシック" pitchFamily="34" charset="-128"/>
              </a:rPr>
              <a:t>, 11/19…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endParaRPr lang="fr-FR" altLang="fr-FR" sz="22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2200" dirty="0">
              <a:ea typeface="ＭＳ Ｐゴシック" pitchFamily="34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2010 L’écosystème territorial </a:t>
            </a:r>
          </a:p>
        </p:txBody>
      </p:sp>
      <p:pic>
        <p:nvPicPr>
          <p:cNvPr id="14340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4267200"/>
            <a:ext cx="3389312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47345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6" descr="Licence Creative Common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367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2020 Un nouvel imaginaire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>
            <a:normAutofit/>
          </a:bodyPr>
          <a:lstStyle/>
          <a:p>
            <a:r>
              <a:rPr lang="fr-FR" dirty="0"/>
              <a:t>Crise en cours</a:t>
            </a:r>
          </a:p>
          <a:p>
            <a:r>
              <a:rPr lang="fr-FR" dirty="0"/>
              <a:t>Stratégie :</a:t>
            </a:r>
          </a:p>
          <a:p>
            <a:pPr lvl="1"/>
            <a:r>
              <a:rPr lang="fr-FR" dirty="0"/>
              <a:t>Repenser les imaginaires sur le futur : </a:t>
            </a:r>
            <a:r>
              <a:rPr lang="fr-FR" sz="2200" dirty="0"/>
              <a:t>C'est quoi un nouveau modèle de développement ? Comment travailler la question des « représentations »</a:t>
            </a:r>
          </a:p>
          <a:p>
            <a:pPr lvl="1"/>
            <a:r>
              <a:rPr lang="fr-FR" dirty="0"/>
              <a:t>Quelle conduite de changement ? Gérer la crise en cours et se préparer aux nouvelles : </a:t>
            </a:r>
            <a:r>
              <a:rPr lang="fr-FR" sz="2000" dirty="0"/>
              <a:t>autosuffisance énergétique, alimentaire…</a:t>
            </a:r>
          </a:p>
          <a:p>
            <a:pPr lvl="1"/>
            <a:r>
              <a:rPr lang="fr-FR" dirty="0"/>
              <a:t>La Trajectoire et le Récit (aujourd’hui et après…)</a:t>
            </a:r>
          </a:p>
          <a:p>
            <a:pPr lvl="1"/>
            <a:r>
              <a:rPr lang="fr-FR" dirty="0"/>
              <a:t>Mobiliser le territoire ; ex. la Culture</a:t>
            </a:r>
          </a:p>
        </p:txBody>
      </p:sp>
      <p:pic>
        <p:nvPicPr>
          <p:cNvPr id="2050" name="Picture 2" descr="C:\Users\valerie.caron\Documents\Photos\Changement-en-cours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 b="17306"/>
          <a:stretch/>
        </p:blipFill>
        <p:spPr bwMode="auto">
          <a:xfrm>
            <a:off x="4067944" y="1196752"/>
            <a:ext cx="388595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9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Conduite du changement par la Culture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L’émotion = moteur du</a:t>
            </a:r>
            <a:br>
              <a:rPr lang="fr-FR" dirty="0"/>
            </a:br>
            <a:r>
              <a:rPr lang="fr-FR" dirty="0"/>
              <a:t>changement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C’est collectif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dirty="0"/>
              <a:t>On se met en action =&gt; schémas neurologiques nouveaux</a:t>
            </a:r>
          </a:p>
          <a:p>
            <a:pPr marL="742950" lvl="2" indent="-342900"/>
            <a:r>
              <a:rPr lang="fr-FR" dirty="0"/>
              <a:t>Tu parles, j’oublie / Tu m'expliques, j’entends / Tu me montre, je me souviens/ Tu me fais faire, je comprends</a:t>
            </a:r>
          </a:p>
          <a:p>
            <a:endParaRPr lang="fr-FR" dirty="0"/>
          </a:p>
        </p:txBody>
      </p:sp>
      <p:pic>
        <p:nvPicPr>
          <p:cNvPr id="1026" name="Picture 2" descr="C:\Users\valerie.caron\Documents\Ressources\Dynamiqe du changement\Who wants 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31392"/>
            <a:ext cx="3168352" cy="26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6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Fatalité</a:t>
            </a:r>
            <a:r>
              <a:rPr lang="en-US" dirty="0"/>
              <a:t> ? 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11560" y="1340768"/>
            <a:ext cx="7290055" cy="105601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renvoie</a:t>
            </a:r>
            <a:r>
              <a:rPr lang="en-US" dirty="0"/>
              <a:t> à la question des postures : </a:t>
            </a:r>
            <a:r>
              <a:rPr lang="en-US" dirty="0" err="1"/>
              <a:t>déni</a:t>
            </a:r>
            <a:r>
              <a:rPr lang="en-US" dirty="0"/>
              <a:t>, </a:t>
            </a:r>
            <a:r>
              <a:rPr lang="en-US" dirty="0" err="1"/>
              <a:t>repli</a:t>
            </a:r>
            <a:r>
              <a:rPr lang="en-US" dirty="0"/>
              <a:t> sur </a:t>
            </a:r>
            <a:r>
              <a:rPr lang="en-US" dirty="0" err="1"/>
              <a:t>soi</a:t>
            </a:r>
            <a:r>
              <a:rPr lang="en-US" dirty="0"/>
              <a:t>, abandon (= </a:t>
            </a:r>
            <a:r>
              <a:rPr lang="en-US" dirty="0" err="1"/>
              <a:t>fuite</a:t>
            </a:r>
            <a:r>
              <a:rPr lang="en-US" dirty="0"/>
              <a:t>) – Postures </a:t>
            </a:r>
            <a:r>
              <a:rPr lang="en-US" dirty="0" err="1"/>
              <a:t>personnelles</a:t>
            </a:r>
            <a:r>
              <a:rPr lang="en-US" dirty="0"/>
              <a:t> / collectives</a:t>
            </a:r>
          </a:p>
          <a:p>
            <a:endParaRPr lang="fr-FR" dirty="0"/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051632480"/>
              </p:ext>
            </p:extLst>
          </p:nvPr>
        </p:nvGraphicFramePr>
        <p:xfrm>
          <a:off x="346609" y="2783661"/>
          <a:ext cx="4253714" cy="337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4166324879"/>
              </p:ext>
            </p:extLst>
          </p:nvPr>
        </p:nvGraphicFramePr>
        <p:xfrm>
          <a:off x="4683940" y="2884287"/>
          <a:ext cx="4043321" cy="329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025666" y="6182315"/>
            <a:ext cx="71128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Donc</a:t>
            </a:r>
            <a:r>
              <a:rPr lang="en-US" sz="2800" dirty="0"/>
              <a:t>, replacer </a:t>
            </a:r>
            <a:r>
              <a:rPr lang="en-US" sz="2800" dirty="0" err="1"/>
              <a:t>l’action</a:t>
            </a:r>
            <a:r>
              <a:rPr lang="en-US" sz="2800" dirty="0"/>
              <a:t> </a:t>
            </a:r>
            <a:r>
              <a:rPr lang="en-US" sz="2800" dirty="0" err="1"/>
              <a:t>dans</a:t>
            </a:r>
            <a:r>
              <a:rPr lang="en-US" sz="2800" dirty="0"/>
              <a:t> le champ </a:t>
            </a:r>
            <a:r>
              <a:rPr lang="en-US" sz="2800" dirty="0" err="1"/>
              <a:t>collectif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3513966" y="2557084"/>
            <a:ext cx="2148436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POSTURES INDIVIDUELLES</a:t>
            </a:r>
            <a:endParaRPr lang="fr-FR" sz="2200" b="1" dirty="0"/>
          </a:p>
        </p:txBody>
      </p:sp>
      <p:sp>
        <p:nvSpPr>
          <p:cNvPr id="10" name="Flèche vers le bas 9"/>
          <p:cNvSpPr/>
          <p:nvPr/>
        </p:nvSpPr>
        <p:spPr>
          <a:xfrm>
            <a:off x="4466803" y="5599688"/>
            <a:ext cx="370211" cy="6959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602651" y="4869160"/>
            <a:ext cx="209851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+ Fatalité : On va tous mourir !</a:t>
            </a:r>
          </a:p>
        </p:txBody>
      </p:sp>
    </p:spTree>
    <p:extLst>
      <p:ext uri="{BB962C8B-B14F-4D97-AF65-F5344CB8AC3E}">
        <p14:creationId xmlns:p14="http://schemas.microsoft.com/office/powerpoint/2010/main" val="10758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?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fr-FR" dirty="0"/>
              <a:t>Travailler la résilience individuelle et collective : cycle de rencontres, de débats, de créations, d'éclairages nouveaux (décalés) pour qualifier cette approche</a:t>
            </a:r>
          </a:p>
          <a:p>
            <a:pPr marL="342900" lvl="1" indent="-342900"/>
            <a:r>
              <a:rPr lang="fr-FR" dirty="0"/>
              <a:t>Si on ne peut plus aller vers la Culture, c’est la Culture qui viendra à nous</a:t>
            </a:r>
          </a:p>
          <a:p>
            <a:pPr marL="342900" lvl="1" indent="-342900"/>
            <a:r>
              <a:rPr lang="fr-FR" dirty="0"/>
              <a:t>Développer un lieu ressources sur ce thème de la résilience (médiathèque...) où on réarticule </a:t>
            </a:r>
            <a:r>
              <a:rPr lang="fr-FR" b="1" dirty="0"/>
              <a:t>les mutations</a:t>
            </a:r>
            <a:r>
              <a:rPr lang="fr-FR" dirty="0"/>
              <a:t> de la mine, du vivre ensemble, de l'agriculture, de la crise sanitaire, </a:t>
            </a:r>
            <a:r>
              <a:rPr lang="fr-FR" dirty="0" err="1"/>
              <a:t>etc</a:t>
            </a:r>
            <a:r>
              <a:rPr lang="fr-FR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94574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609600" y="1168400"/>
          <a:ext cx="7924800" cy="50800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CULTURE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DIAGNOSTIC SOCIAL &amp; ENVIRONNEMENTAL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EFFETS D’ENTRAÎNEMENT SUR L’ECONOMIE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CHANGEMENT D’ECHELLE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Flèche courbée vers le haut 21"/>
          <p:cNvSpPr>
            <a:spLocks noChangeArrowheads="1"/>
          </p:cNvSpPr>
          <p:nvPr/>
        </p:nvSpPr>
        <p:spPr bwMode="auto">
          <a:xfrm>
            <a:off x="611188" y="2133600"/>
            <a:ext cx="8001000" cy="3810000"/>
          </a:xfrm>
          <a:prstGeom prst="curvedUpArrow">
            <a:avLst>
              <a:gd name="adj1" fmla="val 24996"/>
              <a:gd name="adj2" fmla="val 50001"/>
              <a:gd name="adj3" fmla="val 25000"/>
            </a:avLst>
          </a:prstGeom>
          <a:solidFill>
            <a:srgbClr val="FFFFBA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>
              <a:latin typeface="+mn-lt"/>
              <a:ea typeface="+mn-e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5800" y="2362200"/>
            <a:ext cx="220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1984 Les Gohelliades</a:t>
            </a:r>
          </a:p>
        </p:txBody>
      </p:sp>
      <p:sp>
        <p:nvSpPr>
          <p:cNvPr id="8208" name="ZoneTexte 23"/>
          <p:cNvSpPr txBox="1">
            <a:spLocks noChangeArrowheads="1"/>
          </p:cNvSpPr>
          <p:nvPr/>
        </p:nvSpPr>
        <p:spPr bwMode="auto">
          <a:xfrm>
            <a:off x="2268538" y="47244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1995 Révision</a:t>
            </a:r>
            <a:br>
              <a:rPr lang="fr-FR" altLang="fr-FR" sz="1800" b="1"/>
            </a:br>
            <a:r>
              <a:rPr lang="fr-FR" altLang="fr-FR" sz="1800" b="1"/>
              <a:t>du POS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352800" y="5105400"/>
            <a:ext cx="243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2000 CHARTE du CADRE de VIE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943600" y="4714875"/>
            <a:ext cx="17967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2004</a:t>
            </a:r>
          </a:p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CERDD, Cd2e Base 11/19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42988" y="3544888"/>
            <a:ext cx="1600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1986</a:t>
            </a:r>
          </a:p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Le choc</a:t>
            </a:r>
          </a:p>
          <a:p>
            <a:pPr eaLnBrk="1" hangingPunct="1">
              <a:defRPr/>
            </a:pPr>
            <a:r>
              <a:rPr lang="fr-FR" b="1" dirty="0">
                <a:latin typeface="Arial" pitchFamily="-1" charset="0"/>
                <a:ea typeface="+mn-ea"/>
              </a:rPr>
              <a:t>La mine ferme</a:t>
            </a:r>
          </a:p>
        </p:txBody>
      </p:sp>
      <p:sp>
        <p:nvSpPr>
          <p:cNvPr id="8212" name="ZoneTexte 27"/>
          <p:cNvSpPr txBox="1">
            <a:spLocks noChangeArrowheads="1"/>
          </p:cNvSpPr>
          <p:nvPr/>
        </p:nvSpPr>
        <p:spPr bwMode="auto">
          <a:xfrm>
            <a:off x="6579179" y="3821797"/>
            <a:ext cx="17372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2008</a:t>
            </a:r>
            <a:br>
              <a:rPr lang="fr-FR" altLang="fr-FR" sz="1800" b="1" dirty="0"/>
            </a:br>
            <a:r>
              <a:rPr lang="fr-FR" altLang="fr-FR" sz="1800" b="1" dirty="0"/>
              <a:t>Légitimité démocratique</a:t>
            </a:r>
          </a:p>
        </p:txBody>
      </p:sp>
      <p:pic>
        <p:nvPicPr>
          <p:cNvPr id="8213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87938"/>
            <a:ext cx="914400" cy="1008062"/>
          </a:xfrm>
          <a:prstGeom prst="rect">
            <a:avLst/>
          </a:prstGeom>
          <a:noFill/>
          <a:ln w="12700">
            <a:solidFill>
              <a:srgbClr val="BBE0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117"/>
                  </a:srgbClr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977974" y="2852936"/>
            <a:ext cx="2209800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defRPr/>
            </a:pPr>
            <a: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2012 </a:t>
            </a:r>
            <a:b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Unesco </a:t>
            </a:r>
            <a:b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Louvre Lens</a:t>
            </a:r>
          </a:p>
        </p:txBody>
      </p:sp>
      <p:sp>
        <p:nvSpPr>
          <p:cNvPr id="8215" name="Rectangle 10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i="1" dirty="0"/>
              <a:t>Processus de résilience</a:t>
            </a:r>
          </a:p>
        </p:txBody>
      </p:sp>
      <p:pic>
        <p:nvPicPr>
          <p:cNvPr id="8216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743700" y="1929606"/>
            <a:ext cx="2736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defRPr/>
            </a:pPr>
            <a:r>
              <a:rPr lang="fr-FR" altLang="fr-FR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2014 démonstrateur ADEME</a:t>
            </a:r>
          </a:p>
        </p:txBody>
      </p:sp>
    </p:spTree>
    <p:extLst>
      <p:ext uri="{BB962C8B-B14F-4D97-AF65-F5344CB8AC3E}">
        <p14:creationId xmlns:p14="http://schemas.microsoft.com/office/powerpoint/2010/main" val="306122216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e saut de tarzan manageme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5"/>
            <a:ext cx="8064896" cy="546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1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8000" y="118533"/>
            <a:ext cx="101600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0"/>
          <p:cNvSpPr txBox="1">
            <a:spLocks noChangeArrowheads="1"/>
          </p:cNvSpPr>
          <p:nvPr/>
        </p:nvSpPr>
        <p:spPr bwMode="auto">
          <a:xfrm>
            <a:off x="-19050" y="2397124"/>
            <a:ext cx="9144000" cy="340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8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 transition produit des </a:t>
            </a:r>
            <a:r>
              <a:rPr lang="fr-FR" altLang="fr-FR" sz="8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résultats</a:t>
            </a:r>
          </a:p>
        </p:txBody>
      </p:sp>
      <p:pic>
        <p:nvPicPr>
          <p:cNvPr id="16388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4459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47800"/>
            <a:ext cx="89995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r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 dirty="0"/>
              <a:t>Le Bassin minier </a:t>
            </a:r>
            <a:r>
              <a:rPr lang="fr-FR" altLang="fr-FR" sz="3600" dirty="0" err="1"/>
              <a:t>NPdC</a:t>
            </a:r>
            <a:endParaRPr lang="fr-FR" altLang="fr-FR" sz="3600" dirty="0"/>
          </a:p>
        </p:txBody>
      </p:sp>
      <p:sp>
        <p:nvSpPr>
          <p:cNvPr id="3076" name="ZoneTexte 6"/>
          <p:cNvSpPr txBox="1">
            <a:spLocks noChangeArrowheads="1"/>
          </p:cNvSpPr>
          <p:nvPr/>
        </p:nvSpPr>
        <p:spPr bwMode="auto">
          <a:xfrm>
            <a:off x="5006975" y="1262063"/>
            <a:ext cx="3381375" cy="1230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1,2 M d’habitants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/>
              <a:t>100 000 km de galeries creusées</a:t>
            </a:r>
            <a:br>
              <a:rPr lang="fr-FR" altLang="fr-FR" sz="1400" b="1"/>
            </a:br>
            <a:r>
              <a:rPr lang="fr-FR" altLang="fr-FR" sz="1400" b="1"/>
              <a:t>équivaut à </a:t>
            </a:r>
            <a:r>
              <a:rPr lang="fr-FR" altLang="fr-FR" sz="1400" b="1">
                <a:solidFill>
                  <a:srgbClr val="FF0000"/>
                </a:solidFill>
              </a:rPr>
              <a:t>2,5 fois </a:t>
            </a:r>
            <a:r>
              <a:rPr lang="fr-FR" altLang="fr-FR" sz="1400" b="1"/>
              <a:t>le tour de la Terre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b="1"/>
          </a:p>
        </p:txBody>
      </p:sp>
      <p:pic>
        <p:nvPicPr>
          <p:cNvPr id="3077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3"/>
          <p:cNvSpPr txBox="1">
            <a:spLocks noChangeArrowheads="1"/>
          </p:cNvSpPr>
          <p:nvPr/>
        </p:nvSpPr>
        <p:spPr bwMode="auto">
          <a:xfrm>
            <a:off x="2268538" y="5229225"/>
            <a:ext cx="4606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/>
              <a:t>300 ans d’exploitation mono-industrielle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/>
              <a:t>Pollution, séquelles sociales lourdes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/>
              <a:t>Crise qui dure depuis 30 ans, sans plan de sortie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/>
              <a:t>Paternalisme et honte de soi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/>
              <a:t>Ressentiment et perte de repères</a:t>
            </a:r>
          </a:p>
        </p:txBody>
      </p:sp>
      <p:sp>
        <p:nvSpPr>
          <p:cNvPr id="3079" name="ZoneTexte 4"/>
          <p:cNvSpPr txBox="1">
            <a:spLocks noChangeArrowheads="1"/>
          </p:cNvSpPr>
          <p:nvPr/>
        </p:nvSpPr>
        <p:spPr bwMode="auto">
          <a:xfrm>
            <a:off x="107950" y="3644900"/>
            <a:ext cx="2160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/>
              <a:t>Paysages et sols complètement bouleversés</a:t>
            </a:r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24091051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776372787"/>
              </p:ext>
            </p:extLst>
          </p:nvPr>
        </p:nvGraphicFramePr>
        <p:xfrm>
          <a:off x="539552" y="404664"/>
          <a:ext cx="8280920" cy="628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301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 descr="PICT3041.JPG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267200" y="2209800"/>
            <a:ext cx="4876800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b="1" dirty="0">
                <a:solidFill>
                  <a:schemeClr val="bg1"/>
                </a:solidFill>
              </a:rPr>
              <a:t>Opération Loos </a:t>
            </a:r>
            <a:r>
              <a:rPr lang="fr-FR" altLang="fr-FR" b="1" dirty="0" err="1">
                <a:solidFill>
                  <a:schemeClr val="bg1"/>
                </a:solidFill>
              </a:rPr>
              <a:t>Ch’tricote</a:t>
            </a:r>
            <a:r>
              <a:rPr lang="fr-FR" altLang="fr-FR" b="1" dirty="0">
                <a:solidFill>
                  <a:schemeClr val="bg1"/>
                </a:solidFill>
              </a:rPr>
              <a:t> 2010</a:t>
            </a:r>
          </a:p>
          <a:p>
            <a:pPr algn="r" eaLnBrk="1" hangingPunct="1">
              <a:defRPr/>
            </a:pPr>
            <a:r>
              <a:rPr lang="fr-FR" altLang="fr-FR" b="1" dirty="0">
                <a:solidFill>
                  <a:schemeClr val="bg1"/>
                </a:solidFill>
              </a:rPr>
              <a:t>500 Loossois, 375 m, 50 000 « carrés de laine »</a:t>
            </a:r>
          </a:p>
          <a:p>
            <a:pPr algn="r" eaLnBrk="1" hangingPunct="1">
              <a:defRPr/>
            </a:pPr>
            <a:endParaRPr lang="fr-FR" altLang="fr-FR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436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2042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36" y="3644032"/>
            <a:ext cx="4248121" cy="28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546225"/>
            <a:ext cx="11201400" cy="840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-252536" y="1014959"/>
            <a:ext cx="8547298" cy="547260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H2O</a:t>
            </a:r>
            <a:endParaRPr lang="fr-FR" altLang="fr-FR" sz="30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94 m</a:t>
            </a:r>
            <a:r>
              <a:rPr lang="fr-FR" altLang="fr-FR" sz="2200" baseline="30000" dirty="0">
                <a:ea typeface="ＭＳ Ｐゴシック" pitchFamily="34" charset="-128"/>
              </a:rPr>
              <a:t>3</a:t>
            </a:r>
            <a:r>
              <a:rPr lang="fr-FR" altLang="fr-FR" sz="2200" dirty="0">
                <a:ea typeface="ＭＳ Ｐゴシック" pitchFamily="34" charset="-128"/>
              </a:rPr>
              <a:t>, 3 semaines d’autonomie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3500 m de noues, infiltration naturelle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fr-FR" altLang="fr-FR" sz="2200" dirty="0">
                <a:ea typeface="ＭＳ Ｐゴシック" pitchFamily="34" charset="-128"/>
              </a:rPr>
              <a:t>Peinture à l’eau</a:t>
            </a:r>
          </a:p>
          <a:p>
            <a:pPr eaLnBrk="1" hangingPunct="1">
              <a:spcBef>
                <a:spcPts val="0"/>
              </a:spcBef>
            </a:pPr>
            <a:r>
              <a:rPr lang="fr-FR" altLang="fr-FR" sz="3000" b="1" dirty="0">
                <a:ea typeface="ＭＳ Ｐゴシック" pitchFamily="34" charset="-128"/>
              </a:rPr>
              <a:t>Ceinture verte gourmande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15 km, mobilité douce 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fr-FR" altLang="fr-FR" sz="2200" dirty="0">
                <a:ea typeface="ＭＳ Ｐゴシック" pitchFamily="34" charset="-128"/>
              </a:rPr>
              <a:t>Plantations d’arbres fruitiers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altLang="fr-FR" sz="3400" b="1" dirty="0">
                <a:ea typeface="ＭＳ Ｐゴシック" pitchFamily="34" charset="-128"/>
              </a:rPr>
              <a:t>Espaces verts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Démarche Zéro phyto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Gestion différenciée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1500 m2 de prairies fleuries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3000" b="1" dirty="0">
                <a:ea typeface="ＭＳ Ｐゴシック" pitchFamily="34" charset="-128"/>
              </a:rPr>
              <a:t>Biodiversité</a:t>
            </a:r>
          </a:p>
          <a:p>
            <a:pPr lvl="1">
              <a:spcBef>
                <a:spcPct val="0"/>
              </a:spcBef>
            </a:pPr>
            <a:r>
              <a:rPr lang="fr-FR" altLang="fr-FR" sz="2400" dirty="0">
                <a:ea typeface="ＭＳ Ｐゴシック" pitchFamily="34" charset="-128"/>
              </a:rPr>
              <a:t>Abris à insectes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400" dirty="0">
                <a:ea typeface="ＭＳ Ｐゴシック" pitchFamily="34" charset="-128"/>
              </a:rPr>
              <a:t>Inventaire - Ex : Hirondelles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600" dirty="0">
              <a:ea typeface="ＭＳ Ｐゴシック" pitchFamily="34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96552" y="116632"/>
            <a:ext cx="8229600" cy="4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35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-1" charset="-128"/>
                <a:cs typeface="ＭＳ Ｐゴシック" pitchFamily="-1" charset="-128"/>
              </a:rPr>
              <a:t>Nature, espaces verts &amp; biodiversité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981200" cy="264001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Image 10" descr="DSC_05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114800" cy="27336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4" descr="cuve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2057400" cy="15414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67400"/>
            <a:ext cx="8572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6" descr="Licence Creative Common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067" y="2905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7090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-228600"/>
            <a:ext cx="159575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-1836712" y="1484784"/>
            <a:ext cx="10294912" cy="439248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fr-FR" altLang="fr-FR" sz="2800" b="1" dirty="0">
                <a:ea typeface="ＭＳ Ｐゴシック" pitchFamily="34" charset="-128"/>
              </a:rPr>
              <a:t>Energie</a:t>
            </a:r>
            <a:endParaRPr lang="fr-FR" altLang="fr-FR" sz="28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 err="1">
                <a:ea typeface="ＭＳ Ｐゴシック" pitchFamily="34" charset="-128"/>
              </a:rPr>
              <a:t>LumiWatt</a:t>
            </a:r>
            <a:r>
              <a:rPr lang="fr-FR" altLang="fr-FR" sz="2200" dirty="0">
                <a:ea typeface="ＭＳ Ｐゴシック" pitchFamily="34" charset="-128"/>
              </a:rPr>
              <a:t>, toit de l’église, eau chaude solaire,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éclairage public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Transport : 7 GNV, 4 VAE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 err="1">
                <a:ea typeface="ＭＳ Ｐゴシック" pitchFamily="34" charset="-128"/>
              </a:rPr>
              <a:t>Ecomobilité</a:t>
            </a:r>
            <a:r>
              <a:rPr lang="fr-FR" altLang="fr-FR" sz="2200" dirty="0">
                <a:ea typeface="ＭＳ Ｐゴシック" pitchFamily="34" charset="-128"/>
              </a:rPr>
              <a:t> : 15km ceinture verte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endParaRPr lang="fr-FR" altLang="fr-FR" sz="22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2800" b="1" dirty="0">
                <a:ea typeface="ＭＳ Ｐゴシック" pitchFamily="34" charset="-128"/>
              </a:rPr>
              <a:t>Ecoconception ou rénovation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Environ 10% des logements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Démarche enclenchée en 1997… 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endParaRPr lang="fr-FR" altLang="fr-FR" sz="22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2800" b="1" dirty="0">
                <a:ea typeface="ＭＳ Ｐゴシック" pitchFamily="34" charset="-128"/>
              </a:rPr>
              <a:t>Formation aux métiers du bâtiment/conseil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Cd2E </a:t>
            </a:r>
            <a:r>
              <a:rPr lang="fr-FR" altLang="fr-FR" sz="2000" dirty="0">
                <a:ea typeface="ＭＳ Ｐゴシック" pitchFamily="34" charset="-128"/>
              </a:rPr>
              <a:t>(théâtre de l’écoconstruction)</a:t>
            </a:r>
            <a:r>
              <a:rPr lang="fr-FR" altLang="fr-FR" sz="2200" dirty="0">
                <a:ea typeface="ＭＳ Ｐゴシック" pitchFamily="34" charset="-128"/>
              </a:rPr>
              <a:t>, </a:t>
            </a:r>
            <a:r>
              <a:rPr lang="fr-FR" altLang="fr-FR" sz="2200" dirty="0" err="1">
                <a:ea typeface="ＭＳ Ｐゴシック" pitchFamily="34" charset="-128"/>
              </a:rPr>
              <a:t>Ekwation</a:t>
            </a:r>
            <a:r>
              <a:rPr lang="fr-FR" altLang="fr-FR" sz="2200" dirty="0">
                <a:ea typeface="ＭＳ Ｐゴシック" pitchFamily="34" charset="-128"/>
              </a:rPr>
              <a:t> (cluster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CD2E)</a:t>
            </a:r>
          </a:p>
          <a:p>
            <a:pPr lvl="1">
              <a:spcBef>
                <a:spcPct val="0"/>
              </a:spcBef>
            </a:pPr>
            <a:r>
              <a:rPr lang="en-US" altLang="fr-FR" sz="2200" dirty="0" err="1">
                <a:ea typeface="ＭＳ Ｐゴシック" pitchFamily="34" charset="-128"/>
              </a:rPr>
              <a:t>Espace</a:t>
            </a:r>
            <a:r>
              <a:rPr lang="en-US" altLang="fr-FR" sz="2200" dirty="0">
                <a:ea typeface="ＭＳ Ｐゴシック" pitchFamily="34" charset="-128"/>
              </a:rPr>
              <a:t> Info Habitat</a:t>
            </a:r>
            <a:endParaRPr lang="fr-FR" altLang="fr-FR" sz="22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Fondation d’Auteuil</a:t>
            </a:r>
            <a:endParaRPr lang="fr-FR" altLang="fr-FR" sz="2600" b="1" dirty="0">
              <a:ea typeface="ＭＳ Ｐゴシック" pitchFamily="34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35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-1" charset="-128"/>
                <a:cs typeface="ＭＳ Ｐゴシック" pitchFamily="-1" charset="-128"/>
              </a:rPr>
              <a:t>Energie</a:t>
            </a:r>
          </a:p>
          <a:p>
            <a:pPr algn="ctr" eaLnBrk="1" hangingPunct="1">
              <a:defRPr/>
            </a:pPr>
            <a:r>
              <a:rPr lang="fr-FR" sz="35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-1" charset="-128"/>
                <a:cs typeface="ＭＳ Ｐゴシック" pitchFamily="-1" charset="-128"/>
              </a:rPr>
              <a:t>&amp; écoconstruction</a:t>
            </a:r>
          </a:p>
        </p:txBody>
      </p:sp>
      <p:pic>
        <p:nvPicPr>
          <p:cNvPr id="25605" name="Image 9" descr="Villavenir_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607050"/>
            <a:ext cx="1828800" cy="1250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Image 8" descr="DSC_01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57400"/>
            <a:ext cx="1801813" cy="11969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Image 8" descr="Chênelet_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95800"/>
            <a:ext cx="1828800" cy="1220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Image 10" descr="Chico_Mendès_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5013"/>
            <a:ext cx="1828800" cy="12207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813"/>
            <a:ext cx="1820863" cy="2033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6" descr="Licence Creative Commons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75935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9427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820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980728"/>
            <a:ext cx="8157592" cy="5257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Création d’emplois</a:t>
            </a:r>
            <a:endParaRPr lang="fr-FR" altLang="fr-FR" sz="30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350 entre 1999 et 2009 (INSEE), dont +100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sur la Base 11/19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Pépinière d’</a:t>
            </a:r>
            <a:r>
              <a:rPr lang="fr-FR" altLang="fr-FR" sz="2200" dirty="0" err="1">
                <a:ea typeface="ＭＳ Ｐゴシック" pitchFamily="34" charset="-128"/>
              </a:rPr>
              <a:t>écoentreprises</a:t>
            </a:r>
            <a:r>
              <a:rPr lang="fr-FR" altLang="fr-FR" sz="2200" dirty="0">
                <a:ea typeface="ＭＳ Ｐゴシック" pitchFamily="34" charset="-128"/>
              </a:rPr>
              <a:t>, tissu commercial</a:t>
            </a:r>
          </a:p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Baisse du chômage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4 pts &lt; taux zone d’emploi Lens-Hénin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Mais &gt; taux chômage national</a:t>
            </a:r>
          </a:p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Bien-être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IDH &gt; moyenne régionale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3000" b="1" dirty="0">
                <a:ea typeface="ＭＳ Ｐゴシック" pitchFamily="34" charset="-128"/>
              </a:rPr>
              <a:t>Coopération au travail 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fr-FR" altLang="fr-FR" sz="2200" dirty="0">
                <a:ea typeface="ＭＳ Ｐゴシック" pitchFamily="34" charset="-128"/>
              </a:rPr>
              <a:t>CUMA, commerçants : </a:t>
            </a:r>
            <a:r>
              <a:rPr lang="fr-FR" altLang="fr-FR" sz="2200" b="1" dirty="0">
                <a:ea typeface="ＭＳ Ｐゴシック" pitchFamily="34" charset="-128"/>
              </a:rPr>
              <a:t>DIALOGUE TERRITORIAL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fr-FR" altLang="fr-FR" sz="2200" dirty="0">
                <a:ea typeface="ＭＳ Ｐゴシック" pitchFamily="34" charset="-128"/>
              </a:rPr>
              <a:t>Management par la coopération (élus, agents)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3000" b="1" dirty="0">
                <a:ea typeface="ＭＳ Ｐゴシック" pitchFamily="34" charset="-128"/>
              </a:rPr>
              <a:t>Nouveaux modèles économiques ?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ESS, EFC, Ecoconception… =&gt; nouveau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modèle économique territorial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35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-1" charset="-128"/>
                <a:cs typeface="ＭＳ Ｐゴシック" pitchFamily="-1" charset="-128"/>
              </a:rPr>
              <a:t>Economie &amp; emploi</a:t>
            </a:r>
          </a:p>
        </p:txBody>
      </p:sp>
      <p:pic>
        <p:nvPicPr>
          <p:cNvPr id="26629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8724"/>
            <a:ext cx="3640640" cy="301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7" descr="IDH 4 200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49080"/>
            <a:ext cx="2498245" cy="15575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16" descr="Licence Creative Common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83382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9" y="1192848"/>
            <a:ext cx="4187950" cy="27919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4814"/>
            <a:ext cx="4166120" cy="28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07504"/>
            <a:ext cx="8229600" cy="52560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Transition vers le Bio</a:t>
            </a:r>
            <a:endParaRPr lang="fr-FR" altLang="fr-FR" sz="30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5 agriculteurs (</a:t>
            </a:r>
            <a:r>
              <a:rPr lang="fr-FR" altLang="fr-FR" sz="2200" dirty="0" err="1">
                <a:ea typeface="ＭＳ Ｐゴシック" pitchFamily="34" charset="-128"/>
              </a:rPr>
              <a:t>Bioloos</a:t>
            </a:r>
            <a:r>
              <a:rPr lang="fr-FR" altLang="fr-FR" sz="2200" dirty="0">
                <a:ea typeface="ＭＳ Ｐゴシック" pitchFamily="34" charset="-128"/>
              </a:rPr>
              <a:t>)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15% SAU de Loos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Politique d’agglo</a:t>
            </a:r>
          </a:p>
          <a:p>
            <a:pPr>
              <a:spcBef>
                <a:spcPct val="0"/>
              </a:spcBef>
            </a:pPr>
            <a:r>
              <a:rPr lang="fr-FR" altLang="fr-FR" sz="3400" b="1" dirty="0">
                <a:ea typeface="ＭＳ Ｐゴシック" pitchFamily="34" charset="-128"/>
              </a:rPr>
              <a:t>Distribution de paniers 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10 points relais dans le Lensois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Réseau social alimentaire</a:t>
            </a:r>
          </a:p>
          <a:p>
            <a:pPr eaLnBrk="1" hangingPunct="1"/>
            <a:r>
              <a:rPr lang="fr-FR" altLang="fr-FR" sz="3000" b="1" dirty="0">
                <a:ea typeface="ＭＳ Ｐゴシック" pitchFamily="34" charset="-128"/>
              </a:rPr>
              <a:t>Restauration hors domicile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100% repas en maternelle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fr-FR" altLang="fr-FR" sz="2200" dirty="0">
                <a:ea typeface="ＭＳ Ｐゴシック" pitchFamily="34" charset="-128"/>
              </a:rPr>
              <a:t>15 % repas foyer logement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3000" b="1" dirty="0">
                <a:ea typeface="ＭＳ Ｐゴシック" pitchFamily="34" charset="-128"/>
              </a:rPr>
              <a:t>Incroyables comestibles</a:t>
            </a:r>
          </a:p>
          <a:p>
            <a:pPr lvl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Jardins partagés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fr-FR" sz="2200" dirty="0">
                <a:ea typeface="ＭＳ Ｐゴシック" pitchFamily="34" charset="-128"/>
              </a:rPr>
              <a:t>Fifty-fifty  </a:t>
            </a:r>
            <a:r>
              <a:rPr lang="en-US" altLang="fr-FR" sz="2200" dirty="0" err="1">
                <a:ea typeface="ＭＳ Ｐゴシック" pitchFamily="34" charset="-128"/>
              </a:rPr>
              <a:t>îlots</a:t>
            </a:r>
            <a:r>
              <a:rPr lang="en-US" altLang="fr-FR" sz="2200" dirty="0">
                <a:ea typeface="ＭＳ Ｐゴシック" pitchFamily="34" charset="-128"/>
              </a:rPr>
              <a:t> </a:t>
            </a:r>
            <a:r>
              <a:rPr lang="en-US" altLang="fr-FR" sz="2200" dirty="0" err="1">
                <a:ea typeface="ＭＳ Ｐゴシック" pitchFamily="34" charset="-128"/>
              </a:rPr>
              <a:t>nourriciers</a:t>
            </a:r>
            <a:endParaRPr lang="fr-FR" altLang="fr-FR" sz="22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3000" b="1" dirty="0" err="1">
                <a:ea typeface="ＭＳ Ｐゴシック" pitchFamily="34" charset="-128"/>
              </a:rPr>
              <a:t>Microferme</a:t>
            </a:r>
            <a:r>
              <a:rPr lang="fr-FR" altLang="fr-FR" sz="3000" b="1" dirty="0">
                <a:ea typeface="ＭＳ Ｐゴシック" pitchFamily="34" charset="-128"/>
              </a:rPr>
              <a:t> Cocagne</a:t>
            </a:r>
            <a:endParaRPr lang="fr-FR" altLang="fr-FR" sz="2200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Fonctionnalités complémentaires </a:t>
            </a:r>
            <a:br>
              <a:rPr lang="fr-FR" altLang="fr-FR" sz="2200" dirty="0">
                <a:ea typeface="ＭＳ Ｐゴシック" pitchFamily="34" charset="-128"/>
              </a:rPr>
            </a:br>
            <a:r>
              <a:rPr lang="fr-FR" altLang="fr-FR" sz="2200" dirty="0">
                <a:ea typeface="ＭＳ Ｐゴシック" pitchFamily="34" charset="-128"/>
              </a:rPr>
              <a:t>(biodiversité, sociales et économiques)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8 emplois créés en insertion </a:t>
            </a:r>
          </a:p>
          <a:p>
            <a:pPr lvl="1" eaLnBrk="1" hangingPunct="1">
              <a:spcBef>
                <a:spcPct val="0"/>
              </a:spcBef>
            </a:pPr>
            <a:r>
              <a:rPr lang="fr-FR" altLang="fr-FR" sz="2200" dirty="0">
                <a:ea typeface="ＭＳ Ｐゴシック" pitchFamily="34" charset="-128"/>
              </a:rPr>
              <a:t>Monnaie complémentaire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1691" y="357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35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-1" charset="-128"/>
                <a:cs typeface="ＭＳ Ｐゴシック" pitchFamily="-1" charset="-128"/>
              </a:rPr>
              <a:t>Système alimentaire</a:t>
            </a:r>
          </a:p>
        </p:txBody>
      </p:sp>
      <p:pic>
        <p:nvPicPr>
          <p:cNvPr id="26631" name="Picture 16" descr="Licence Creative Common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9390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cas.nyzsak\Desktop\Carto Solaire\Carto Solaire_p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4" b="18994"/>
          <a:stretch/>
        </p:blipFill>
        <p:spPr bwMode="auto">
          <a:xfrm>
            <a:off x="1259632" y="116632"/>
            <a:ext cx="6578470" cy="66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51720" y="196931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PLAN SOLAIRE PARTICIPATIF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E:\12-Plan solaire\20-Communication\LOGO\2019_mine_sole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05264"/>
            <a:ext cx="2660245" cy="7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07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0513"/>
            <a:ext cx="85725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062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4544" y="176213"/>
            <a:ext cx="101600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0"/>
          <p:cNvSpPr txBox="1">
            <a:spLocks noChangeArrowheads="1"/>
          </p:cNvSpPr>
          <p:nvPr/>
        </p:nvSpPr>
        <p:spPr bwMode="auto">
          <a:xfrm>
            <a:off x="306925" y="2154878"/>
            <a:ext cx="9144000" cy="281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8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Pour approfondir</a:t>
            </a:r>
            <a:endParaRPr lang="fr-FR" altLang="fr-FR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8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1347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altLang="fr-FR" dirty="0">
              <a:ea typeface="ＭＳ Ｐゴシック" pitchFamily="34" charset="-128"/>
            </a:endParaRPr>
          </a:p>
        </p:txBody>
      </p:sp>
      <p:sp>
        <p:nvSpPr>
          <p:cNvPr id="307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altLang="fr-FR">
              <a:ea typeface="ＭＳ Ｐゴシック" pitchFamily="34" charset="-128"/>
            </a:endParaRPr>
          </a:p>
        </p:txBody>
      </p:sp>
      <p:pic>
        <p:nvPicPr>
          <p:cNvPr id="3076" name="Image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" y="25591"/>
            <a:ext cx="97107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475656" y="5229200"/>
            <a:ext cx="612068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latin typeface="Arial" pitchFamily="34" charset="0"/>
              </a:rPr>
              <a:t>Un territoire en crise systémique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>
                <a:latin typeface="Arial" pitchFamily="34" charset="0"/>
              </a:rPr>
              <a:t>24% pauvreté (14,7% en F) </a:t>
            </a:r>
            <a:r>
              <a:rPr lang="fr-FR" sz="900" dirty="0">
                <a:latin typeface="Arial" pitchFamily="34" charset="0"/>
              </a:rPr>
              <a:t>INSEE (2012)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>
                <a:latin typeface="Arial" pitchFamily="34" charset="0"/>
              </a:rPr>
              <a:t>20 % chômage en moyenne (ex 27% à Liévin) </a:t>
            </a:r>
            <a:r>
              <a:rPr lang="fr-FR" sz="900" dirty="0">
                <a:latin typeface="Arial" pitchFamily="34" charset="0"/>
              </a:rPr>
              <a:t>INSEE (2015)</a:t>
            </a:r>
            <a:endParaRPr lang="fr-FR" dirty="0"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latin typeface="Arial" pitchFamily="34" charset="0"/>
              </a:rPr>
              <a:t>-   </a:t>
            </a:r>
            <a:r>
              <a:rPr lang="en-US" dirty="0" err="1">
                <a:latin typeface="Arial" pitchFamily="34" charset="0"/>
              </a:rPr>
              <a:t>Développement</a:t>
            </a:r>
            <a:r>
              <a:rPr lang="en-US" dirty="0">
                <a:latin typeface="Arial" pitchFamily="34" charset="0"/>
              </a:rPr>
              <a:t> du vote </a:t>
            </a:r>
            <a:r>
              <a:rPr lang="en-US" dirty="0" err="1">
                <a:latin typeface="Arial" pitchFamily="34" charset="0"/>
              </a:rPr>
              <a:t>extrême</a:t>
            </a:r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43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" y="1556792"/>
            <a:ext cx="9087067" cy="30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6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4" descr="Terrils_gdformat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88" y="0"/>
            <a:ext cx="10402888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438400"/>
            <a:ext cx="9144000" cy="2667000"/>
          </a:xfrm>
        </p:spPr>
        <p:txBody>
          <a:bodyPr anchor="t"/>
          <a:lstStyle/>
          <a:p>
            <a:pPr eaLnBrk="1" hangingPunct="1"/>
            <a: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  <a:t>Merci ! </a:t>
            </a:r>
            <a:b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</a:br>
            <a:b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  <a:t>Email : contact@loos-en-gohelle.fr</a:t>
            </a:r>
            <a:b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fr-FR" altLang="fr-FR" sz="4000">
                <a:solidFill>
                  <a:schemeClr val="bg1"/>
                </a:solidFill>
                <a:ea typeface="ＭＳ Ｐゴシック" pitchFamily="34" charset="-128"/>
              </a:rPr>
              <a:t>Twitter : @LoosEnGohelle</a:t>
            </a:r>
          </a:p>
        </p:txBody>
      </p:sp>
      <p:pic>
        <p:nvPicPr>
          <p:cNvPr id="48133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711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8"/>
            <a:ext cx="9144000" cy="5530239"/>
          </a:xfrm>
        </p:spPr>
      </p:pic>
      <p:sp>
        <p:nvSpPr>
          <p:cNvPr id="5" name="Rectangle 4"/>
          <p:cNvSpPr/>
          <p:nvPr/>
        </p:nvSpPr>
        <p:spPr>
          <a:xfrm>
            <a:off x="1331640" y="980728"/>
            <a:ext cx="6981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bg1"/>
                </a:solidFill>
                <a:latin typeface="Arial" pitchFamily="34" charset="0"/>
              </a:rPr>
              <a:t>Quelle résilience du territoire ?</a:t>
            </a:r>
          </a:p>
        </p:txBody>
      </p:sp>
    </p:spTree>
    <p:extLst>
      <p:ext uri="{BB962C8B-B14F-4D97-AF65-F5344CB8AC3E}">
        <p14:creationId xmlns:p14="http://schemas.microsoft.com/office/powerpoint/2010/main" val="415391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4" descr="Photo aérienne Loos.jpg"/>
          <p:cNvPicPr>
            <a:picLocks noChangeAspect="1"/>
          </p:cNvPicPr>
          <p:nvPr/>
        </p:nvPicPr>
        <p:blipFill>
          <a:blip r:embed="rId3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708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à coins arrondis 20"/>
          <p:cNvSpPr>
            <a:spLocks noChangeArrowheads="1"/>
          </p:cNvSpPr>
          <p:nvPr/>
        </p:nvSpPr>
        <p:spPr bwMode="auto">
          <a:xfrm rot="-1901045">
            <a:off x="1893888" y="5795963"/>
            <a:ext cx="2743200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alpha val="20000"/>
                </a:srgbClr>
              </a:gs>
              <a:gs pos="80000">
                <a:srgbClr val="FFFFFF">
                  <a:alpha val="84000"/>
                </a:srgbClr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63500">
            <a:solidFill>
              <a:srgbClr val="FFFF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Forme libre 37"/>
          <p:cNvSpPr>
            <a:spLocks/>
          </p:cNvSpPr>
          <p:nvPr/>
        </p:nvSpPr>
        <p:spPr bwMode="auto">
          <a:xfrm>
            <a:off x="519113" y="477838"/>
            <a:ext cx="6021387" cy="6062662"/>
          </a:xfrm>
          <a:custGeom>
            <a:avLst/>
            <a:gdLst>
              <a:gd name="T0" fmla="*/ 2075399 w 6022034"/>
              <a:gd name="T1" fmla="*/ 54619 h 6062623"/>
              <a:gd name="T2" fmla="*/ 2266553 w 6022034"/>
              <a:gd name="T3" fmla="*/ 273093 h 6062623"/>
              <a:gd name="T4" fmla="*/ 2594248 w 6022034"/>
              <a:gd name="T5" fmla="*/ 0 h 6062623"/>
              <a:gd name="T6" fmla="*/ 2730788 w 6022034"/>
              <a:gd name="T7" fmla="*/ 122892 h 6062623"/>
              <a:gd name="T8" fmla="*/ 2853674 w 6022034"/>
              <a:gd name="T9" fmla="*/ 40964 h 6062623"/>
              <a:gd name="T10" fmla="*/ 3113098 w 6022034"/>
              <a:gd name="T11" fmla="*/ 177511 h 6062623"/>
              <a:gd name="T12" fmla="*/ 3509062 w 6022034"/>
              <a:gd name="T13" fmla="*/ 136547 h 6062623"/>
              <a:gd name="T14" fmla="*/ 3440793 w 6022034"/>
              <a:gd name="T15" fmla="*/ 641768 h 6062623"/>
              <a:gd name="T16" fmla="*/ 4696953 w 6022034"/>
              <a:gd name="T17" fmla="*/ 1597594 h 6062623"/>
              <a:gd name="T18" fmla="*/ 5461575 w 6022034"/>
              <a:gd name="T19" fmla="*/ 832934 h 6062623"/>
              <a:gd name="T20" fmla="*/ 6021387 w 6022034"/>
              <a:gd name="T21" fmla="*/ 3850610 h 6062623"/>
              <a:gd name="T22" fmla="*/ 5898500 w 6022034"/>
              <a:gd name="T23" fmla="*/ 3891575 h 6062623"/>
              <a:gd name="T24" fmla="*/ 5939464 w 6022034"/>
              <a:gd name="T25" fmla="*/ 4096394 h 6062623"/>
              <a:gd name="T26" fmla="*/ 5065610 w 6022034"/>
              <a:gd name="T27" fmla="*/ 4533344 h 6062623"/>
              <a:gd name="T28" fmla="*/ 5079264 w 6022034"/>
              <a:gd name="T29" fmla="*/ 4751817 h 6062623"/>
              <a:gd name="T30" fmla="*/ 4314646 w 6022034"/>
              <a:gd name="T31" fmla="*/ 5134148 h 6062623"/>
              <a:gd name="T32" fmla="*/ 3782141 w 6022034"/>
              <a:gd name="T33" fmla="*/ 4997599 h 6062623"/>
              <a:gd name="T34" fmla="*/ 3085791 w 6022034"/>
              <a:gd name="T35" fmla="*/ 5530130 h 6062623"/>
              <a:gd name="T36" fmla="*/ 2921943 w 6022034"/>
              <a:gd name="T37" fmla="*/ 5612059 h 6062623"/>
              <a:gd name="T38" fmla="*/ 2867327 w 6022034"/>
              <a:gd name="T39" fmla="*/ 5502822 h 6062623"/>
              <a:gd name="T40" fmla="*/ 1952514 w 6022034"/>
              <a:gd name="T41" fmla="*/ 6062662 h 6062623"/>
              <a:gd name="T42" fmla="*/ 942122 w 6022034"/>
              <a:gd name="T43" fmla="*/ 6008046 h 6062623"/>
              <a:gd name="T44" fmla="*/ 942122 w 6022034"/>
              <a:gd name="T45" fmla="*/ 5994390 h 6062623"/>
              <a:gd name="T46" fmla="*/ 928468 w 6022034"/>
              <a:gd name="T47" fmla="*/ 5980733 h 6062623"/>
              <a:gd name="T48" fmla="*/ 860199 w 6022034"/>
              <a:gd name="T49" fmla="*/ 5584751 h 6062623"/>
              <a:gd name="T50" fmla="*/ 860199 w 6022034"/>
              <a:gd name="T51" fmla="*/ 5584751 h 6062623"/>
              <a:gd name="T52" fmla="*/ 423273 w 6022034"/>
              <a:gd name="T53" fmla="*/ 5871497 h 6062623"/>
              <a:gd name="T54" fmla="*/ 245772 w 6022034"/>
              <a:gd name="T55" fmla="*/ 5734952 h 6062623"/>
              <a:gd name="T56" fmla="*/ 95578 w 6022034"/>
              <a:gd name="T57" fmla="*/ 5775916 h 6062623"/>
              <a:gd name="T58" fmla="*/ 0 w 6022034"/>
              <a:gd name="T59" fmla="*/ 5571095 h 6062623"/>
              <a:gd name="T60" fmla="*/ 355003 w 6022034"/>
              <a:gd name="T61" fmla="*/ 5352621 h 6062623"/>
              <a:gd name="T62" fmla="*/ 109232 w 6022034"/>
              <a:gd name="T63" fmla="*/ 4478724 h 6062623"/>
              <a:gd name="T64" fmla="*/ 218464 w 6022034"/>
              <a:gd name="T65" fmla="*/ 4260250 h 6062623"/>
              <a:gd name="T66" fmla="*/ 40963 w 6022034"/>
              <a:gd name="T67" fmla="*/ 3618481 h 6062623"/>
              <a:gd name="T68" fmla="*/ 942122 w 6022034"/>
              <a:gd name="T69" fmla="*/ 3044987 h 6062623"/>
              <a:gd name="T70" fmla="*/ 491542 w 6022034"/>
              <a:gd name="T71" fmla="*/ 2826512 h 6062623"/>
              <a:gd name="T72" fmla="*/ 1092316 w 6022034"/>
              <a:gd name="T73" fmla="*/ 1611249 h 6062623"/>
              <a:gd name="T74" fmla="*/ 2075399 w 6022034"/>
              <a:gd name="T75" fmla="*/ 54619 h 606262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022034" h="6062623">
                <a:moveTo>
                  <a:pt x="2075622" y="54619"/>
                </a:moveTo>
                <a:lnTo>
                  <a:pt x="2266797" y="273091"/>
                </a:lnTo>
                <a:lnTo>
                  <a:pt x="2594527" y="0"/>
                </a:lnTo>
                <a:lnTo>
                  <a:pt x="2731081" y="122891"/>
                </a:lnTo>
                <a:lnTo>
                  <a:pt x="2853980" y="40964"/>
                </a:lnTo>
                <a:lnTo>
                  <a:pt x="3113433" y="177510"/>
                </a:lnTo>
                <a:lnTo>
                  <a:pt x="3509439" y="136546"/>
                </a:lnTo>
                <a:lnTo>
                  <a:pt x="3441162" y="641764"/>
                </a:lnTo>
                <a:lnTo>
                  <a:pt x="4697459" y="1597583"/>
                </a:lnTo>
                <a:lnTo>
                  <a:pt x="5462162" y="832928"/>
                </a:lnTo>
                <a:lnTo>
                  <a:pt x="6022034" y="3850585"/>
                </a:lnTo>
                <a:lnTo>
                  <a:pt x="5899135" y="3891548"/>
                </a:lnTo>
                <a:lnTo>
                  <a:pt x="5940101" y="4096367"/>
                </a:lnTo>
                <a:lnTo>
                  <a:pt x="5066155" y="4533313"/>
                </a:lnTo>
                <a:lnTo>
                  <a:pt x="5079811" y="4751785"/>
                </a:lnTo>
                <a:lnTo>
                  <a:pt x="4315108" y="5134113"/>
                </a:lnTo>
                <a:lnTo>
                  <a:pt x="3782547" y="4997567"/>
                </a:lnTo>
                <a:lnTo>
                  <a:pt x="3086122" y="5530095"/>
                </a:lnTo>
                <a:lnTo>
                  <a:pt x="2922257" y="5612022"/>
                </a:lnTo>
                <a:lnTo>
                  <a:pt x="2867635" y="5502786"/>
                </a:lnTo>
                <a:lnTo>
                  <a:pt x="1952723" y="6062623"/>
                </a:lnTo>
                <a:lnTo>
                  <a:pt x="942223" y="6008004"/>
                </a:lnTo>
                <a:cubicBezTo>
                  <a:pt x="942223" y="6003453"/>
                  <a:pt x="1010173" y="5961123"/>
                  <a:pt x="942223" y="5994350"/>
                </a:cubicBezTo>
                <a:lnTo>
                  <a:pt x="928568" y="5980695"/>
                </a:lnTo>
                <a:lnTo>
                  <a:pt x="860291" y="5584713"/>
                </a:lnTo>
                <a:lnTo>
                  <a:pt x="423318" y="5871459"/>
                </a:lnTo>
                <a:lnTo>
                  <a:pt x="245798" y="5734913"/>
                </a:lnTo>
                <a:lnTo>
                  <a:pt x="95588" y="5775877"/>
                </a:lnTo>
                <a:lnTo>
                  <a:pt x="0" y="5571059"/>
                </a:lnTo>
                <a:lnTo>
                  <a:pt x="355041" y="5352586"/>
                </a:lnTo>
                <a:lnTo>
                  <a:pt x="109244" y="4478694"/>
                </a:lnTo>
                <a:lnTo>
                  <a:pt x="218487" y="4260221"/>
                </a:lnTo>
                <a:lnTo>
                  <a:pt x="40967" y="3618457"/>
                </a:lnTo>
                <a:lnTo>
                  <a:pt x="942223" y="3044966"/>
                </a:lnTo>
                <a:lnTo>
                  <a:pt x="491595" y="2826493"/>
                </a:lnTo>
                <a:lnTo>
                  <a:pt x="1092433" y="1611238"/>
                </a:lnTo>
                <a:lnTo>
                  <a:pt x="2075622" y="54619"/>
                </a:lnTo>
                <a:close/>
              </a:path>
            </a:pathLst>
          </a:custGeom>
          <a:noFill/>
          <a:ln w="63500" cap="flat" cmpd="sng">
            <a:solidFill>
              <a:srgbClr val="0AFF85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fr-FR">
              <a:latin typeface="Arial" pitchFamily="-65" charset="0"/>
              <a:ea typeface="+mn-ea"/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685800" y="609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fr-FR" sz="3600" b="1" ker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Loos-en-Gohelle</a:t>
            </a:r>
          </a:p>
        </p:txBody>
      </p:sp>
      <p:sp>
        <p:nvSpPr>
          <p:cNvPr id="5" name="Ellipse 4"/>
          <p:cNvSpPr>
            <a:spLocks noChangeArrowheads="1"/>
          </p:cNvSpPr>
          <p:nvPr/>
        </p:nvSpPr>
        <p:spPr bwMode="auto">
          <a:xfrm>
            <a:off x="3657600" y="5562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Ellipse 5"/>
          <p:cNvSpPr>
            <a:spLocks noChangeArrowheads="1"/>
          </p:cNvSpPr>
          <p:nvPr/>
        </p:nvSpPr>
        <p:spPr bwMode="auto">
          <a:xfrm>
            <a:off x="3810000" y="5486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Ellipse 6"/>
          <p:cNvSpPr>
            <a:spLocks noChangeArrowheads="1"/>
          </p:cNvSpPr>
          <p:nvPr/>
        </p:nvSpPr>
        <p:spPr bwMode="auto">
          <a:xfrm>
            <a:off x="43434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4495800" y="3657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990600" y="4800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4953000" y="5257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1981200" y="6400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1143000" y="4876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3352800" y="2590800"/>
            <a:ext cx="2286000" cy="2209800"/>
          </a:xfrm>
          <a:prstGeom prst="ellipse">
            <a:avLst/>
          </a:prstGeom>
          <a:gradFill rotWithShape="1">
            <a:gsLst>
              <a:gs pos="0">
                <a:srgbClr val="FFFFFF">
                  <a:alpha val="20000"/>
                </a:srgbClr>
              </a:gs>
              <a:gs pos="80000">
                <a:srgbClr val="FFFFFF">
                  <a:alpha val="84000"/>
                </a:srgbClr>
              </a:gs>
              <a:gs pos="100000">
                <a:srgbClr val="9D0700"/>
              </a:gs>
            </a:gsLst>
            <a:path path="shape">
              <a:fillToRect l="50000" t="50000" r="50000" b="50000"/>
            </a:path>
          </a:gradFill>
          <a:ln w="635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304800" y="3962400"/>
            <a:ext cx="1752600" cy="1752600"/>
          </a:xfrm>
          <a:prstGeom prst="ellipse">
            <a:avLst/>
          </a:prstGeom>
          <a:gradFill rotWithShape="1">
            <a:gsLst>
              <a:gs pos="0">
                <a:srgbClr val="FFFFFF">
                  <a:alpha val="20000"/>
                </a:srgbClr>
              </a:gs>
              <a:gs pos="80000">
                <a:srgbClr val="FFFFFF">
                  <a:alpha val="84000"/>
                </a:srgbClr>
              </a:gs>
              <a:gs pos="100000">
                <a:srgbClr val="9D0700"/>
              </a:gs>
            </a:gsLst>
            <a:path path="shape">
              <a:fillToRect l="50000" t="50000" r="50000" b="50000"/>
            </a:path>
          </a:gradFill>
          <a:ln w="635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2" name="Connecteur droit avec flèche 31"/>
          <p:cNvCxnSpPr>
            <a:cxnSpLocks noChangeShapeType="1"/>
          </p:cNvCxnSpPr>
          <p:nvPr/>
        </p:nvCxnSpPr>
        <p:spPr bwMode="auto">
          <a:xfrm rot="10800000">
            <a:off x="457200" y="1905000"/>
            <a:ext cx="5638800" cy="4724400"/>
          </a:xfrm>
          <a:prstGeom prst="straightConnector1">
            <a:avLst/>
          </a:prstGeom>
          <a:noFill/>
          <a:ln w="63500">
            <a:solidFill>
              <a:srgbClr val="0000FF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Connecteur droit avec flèche 33"/>
          <p:cNvCxnSpPr>
            <a:cxnSpLocks noChangeShapeType="1"/>
          </p:cNvCxnSpPr>
          <p:nvPr/>
        </p:nvCxnSpPr>
        <p:spPr bwMode="auto">
          <a:xfrm rot="16200000" flipV="1">
            <a:off x="3543300" y="2781300"/>
            <a:ext cx="5715000" cy="1066800"/>
          </a:xfrm>
          <a:prstGeom prst="straightConnector1">
            <a:avLst/>
          </a:prstGeom>
          <a:noFill/>
          <a:ln w="63500">
            <a:solidFill>
              <a:srgbClr val="0000FF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" name="Forme libre 25"/>
          <p:cNvSpPr>
            <a:spLocks/>
          </p:cNvSpPr>
          <p:nvPr/>
        </p:nvSpPr>
        <p:spPr bwMode="auto">
          <a:xfrm>
            <a:off x="0" y="4343400"/>
            <a:ext cx="6972300" cy="2265363"/>
          </a:xfrm>
          <a:custGeom>
            <a:avLst/>
            <a:gdLst>
              <a:gd name="T0" fmla="*/ 0 w 6939941"/>
              <a:gd name="T1" fmla="*/ 2265363 h 2259828"/>
              <a:gd name="T2" fmla="*/ 1303312 w 6939941"/>
              <a:gd name="T3" fmla="*/ 2114795 h 2259828"/>
              <a:gd name="T4" fmla="*/ 2839849 w 6939941"/>
              <a:gd name="T5" fmla="*/ 1690467 h 2259828"/>
              <a:gd name="T6" fmla="*/ 3635555 w 6939941"/>
              <a:gd name="T7" fmla="*/ 992380 h 2259828"/>
              <a:gd name="T8" fmla="*/ 4266631 w 6939941"/>
              <a:gd name="T9" fmla="*/ 417484 h 2259828"/>
              <a:gd name="T10" fmla="*/ 5062340 w 6939941"/>
              <a:gd name="T11" fmla="*/ 88971 h 2259828"/>
              <a:gd name="T12" fmla="*/ 5995233 w 6939941"/>
              <a:gd name="T13" fmla="*/ 6844 h 2259828"/>
              <a:gd name="T14" fmla="*/ 6972300 w 6939941"/>
              <a:gd name="T15" fmla="*/ 47908 h 22598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939941" h="2259828">
                <a:moveTo>
                  <a:pt x="0" y="2259828"/>
                </a:moveTo>
                <a:cubicBezTo>
                  <a:pt x="413076" y="2232519"/>
                  <a:pt x="826152" y="2205210"/>
                  <a:pt x="1297263" y="2109628"/>
                </a:cubicBezTo>
                <a:cubicBezTo>
                  <a:pt x="1768374" y="2014046"/>
                  <a:pt x="2439765" y="1872949"/>
                  <a:pt x="2826668" y="1686337"/>
                </a:cubicBezTo>
                <a:cubicBezTo>
                  <a:pt x="3213571" y="1499725"/>
                  <a:pt x="3381988" y="1201600"/>
                  <a:pt x="3618682" y="989955"/>
                </a:cubicBezTo>
                <a:cubicBezTo>
                  <a:pt x="3855376" y="778310"/>
                  <a:pt x="4010136" y="566664"/>
                  <a:pt x="4246830" y="416464"/>
                </a:cubicBezTo>
                <a:cubicBezTo>
                  <a:pt x="4483524" y="266264"/>
                  <a:pt x="4752081" y="157027"/>
                  <a:pt x="5038844" y="88754"/>
                </a:cubicBezTo>
                <a:cubicBezTo>
                  <a:pt x="5325607" y="20481"/>
                  <a:pt x="5650562" y="13654"/>
                  <a:pt x="5967411" y="6827"/>
                </a:cubicBezTo>
                <a:cubicBezTo>
                  <a:pt x="6284260" y="0"/>
                  <a:pt x="6939941" y="47791"/>
                  <a:pt x="6939941" y="47791"/>
                </a:cubicBezTo>
              </a:path>
            </a:pathLst>
          </a:custGeom>
          <a:noFill/>
          <a:ln w="127000" cap="flat" cmpd="dbl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fr-FR">
              <a:latin typeface="Arial" pitchFamily="-65" charset="0"/>
              <a:ea typeface="+mn-ea"/>
            </a:endParaRPr>
          </a:p>
        </p:txBody>
      </p:sp>
      <p:sp>
        <p:nvSpPr>
          <p:cNvPr id="13" name="Ellipse 12"/>
          <p:cNvSpPr>
            <a:spLocks noChangeArrowheads="1"/>
          </p:cNvSpPr>
          <p:nvPr/>
        </p:nvSpPr>
        <p:spPr bwMode="auto">
          <a:xfrm>
            <a:off x="6172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D07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40" name="ZoneTexte 21"/>
          <p:cNvSpPr txBox="1">
            <a:spLocks noChangeArrowheads="1"/>
          </p:cNvSpPr>
          <p:nvPr/>
        </p:nvSpPr>
        <p:spPr bwMode="auto">
          <a:xfrm>
            <a:off x="7003752" y="2865410"/>
            <a:ext cx="2133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</a:pPr>
            <a:r>
              <a:rPr lang="fr-FR" altLang="fr-FR" sz="2000" dirty="0"/>
              <a:t> 5 fois détruite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</a:pPr>
            <a:r>
              <a:rPr lang="fr-FR" altLang="fr-FR" sz="2000" dirty="0"/>
              <a:t> 6528 </a:t>
            </a:r>
            <a:r>
              <a:rPr lang="fr-FR" altLang="fr-FR" sz="2000" dirty="0" err="1"/>
              <a:t>hbts</a:t>
            </a:r>
            <a:r>
              <a:rPr lang="fr-FR" altLang="fr-FR" sz="2000" dirty="0"/>
              <a:t> </a:t>
            </a:r>
            <a:r>
              <a:rPr lang="fr-FR" altLang="fr-FR" sz="900" dirty="0"/>
              <a:t>(2019)</a:t>
            </a:r>
          </a:p>
          <a:p>
            <a:pPr marL="342900" indent="-342900">
              <a:spcBef>
                <a:spcPct val="0"/>
              </a:spcBef>
            </a:pPr>
            <a:r>
              <a:rPr lang="fr-FR" altLang="fr-FR" sz="2000" dirty="0"/>
              <a:t>1270 ha</a:t>
            </a:r>
          </a:p>
          <a:p>
            <a:pPr marL="342900" indent="-342900">
              <a:spcBef>
                <a:spcPct val="0"/>
              </a:spcBef>
            </a:pPr>
            <a:r>
              <a:rPr lang="fr-FR" altLang="fr-FR" sz="2000" dirty="0"/>
              <a:t> 8 terrils</a:t>
            </a:r>
          </a:p>
          <a:p>
            <a:pPr marL="342900" indent="-342900">
              <a:spcBef>
                <a:spcPct val="0"/>
              </a:spcBef>
            </a:pPr>
            <a:r>
              <a:rPr lang="fr-FR" altLang="fr-FR" sz="2000" dirty="0"/>
              <a:t> 136 ans d’exploitation du charbon 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</a:pPr>
            <a:r>
              <a:rPr lang="fr-FR" altLang="fr-FR" sz="2000" dirty="0"/>
              <a:t>9 puits de mine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</a:pPr>
            <a:r>
              <a:rPr lang="fr-FR" altLang="fr-FR" sz="2000" dirty="0"/>
              <a:t>29 nationalités</a:t>
            </a:r>
          </a:p>
        </p:txBody>
      </p:sp>
      <p:pic>
        <p:nvPicPr>
          <p:cNvPr id="5141" name="Picture 16" descr="Licenc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39952" y="3314700"/>
            <a:ext cx="10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15-15bis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27584" y="45811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5-5bis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67744" y="6400800"/>
            <a:ext cx="10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90728" y="5257800"/>
            <a:ext cx="57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231260" y="2680744"/>
            <a:ext cx="74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14bis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477683" y="5804273"/>
            <a:ext cx="78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11-19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95" y="44624"/>
            <a:ext cx="2852605" cy="19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82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817840" cy="715962"/>
          </a:xfrm>
        </p:spPr>
        <p:txBody>
          <a:bodyPr/>
          <a:lstStyle/>
          <a:p>
            <a:r>
              <a:rPr lang="fr-FR" sz="4000" dirty="0" err="1">
                <a:solidFill>
                  <a:srgbClr val="292929"/>
                </a:solidFill>
              </a:rPr>
              <a:t>Ré-agir</a:t>
            </a:r>
            <a:r>
              <a:rPr lang="fr-FR" sz="4000" dirty="0">
                <a:solidFill>
                  <a:srgbClr val="292929"/>
                </a:solidFill>
              </a:rPr>
              <a:t> ou mourir</a:t>
            </a:r>
          </a:p>
        </p:txBody>
      </p:sp>
      <p:pic>
        <p:nvPicPr>
          <p:cNvPr id="4" name="Espace réservé du contenu 3" descr="db4e97c7a325c4529dec4bfd0bf8ea00--minions-quotes-l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2410896"/>
            <a:ext cx="3960440" cy="4447104"/>
          </a:xfrm>
        </p:spPr>
      </p:pic>
      <p:sp>
        <p:nvSpPr>
          <p:cNvPr id="5" name="ZoneTexte 4"/>
          <p:cNvSpPr txBox="1"/>
          <p:nvPr/>
        </p:nvSpPr>
        <p:spPr>
          <a:xfrm>
            <a:off x="467544" y="1340768"/>
            <a:ext cx="867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292929"/>
                </a:solidFill>
              </a:rPr>
              <a:t>Comment façonner un territoire tout en ne reniant pas son passé</a:t>
            </a:r>
          </a:p>
        </p:txBody>
      </p:sp>
    </p:spTree>
    <p:extLst>
      <p:ext uri="{BB962C8B-B14F-4D97-AF65-F5344CB8AC3E}">
        <p14:creationId xmlns:p14="http://schemas.microsoft.com/office/powerpoint/2010/main" val="100817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624" y="476672"/>
            <a:ext cx="7315200" cy="715962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4D4D4D"/>
                </a:solidFill>
              </a:rPr>
              <a:t>Développement Durable</a:t>
            </a:r>
            <a:endParaRPr lang="ru-RU" sz="4000" dirty="0">
              <a:solidFill>
                <a:srgbClr val="4D4D4D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712968" cy="532859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US" altLang="ko-KR" sz="2000" dirty="0">
              <a:solidFill>
                <a:srgbClr val="777777"/>
              </a:solidFill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 descr="330px-Schéma_du_développement_durabl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268760"/>
            <a:ext cx="5544616" cy="52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vers la droite 15"/>
          <p:cNvSpPr>
            <a:spLocks noChangeArrowheads="1"/>
          </p:cNvSpPr>
          <p:nvPr/>
        </p:nvSpPr>
        <p:spPr bwMode="auto">
          <a:xfrm>
            <a:off x="3352800" y="3276600"/>
            <a:ext cx="27432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FF66"/>
              </a:gs>
              <a:gs pos="100000">
                <a:srgbClr val="F8FFBE"/>
              </a:gs>
            </a:gsLst>
            <a:lin ang="0" scaled="1"/>
          </a:gradFill>
          <a:ln w="50800">
            <a:solidFill>
              <a:srgbClr val="C0002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fr-FR" altLang="fr-FR">
                <a:solidFill>
                  <a:srgbClr val="FFFFFF"/>
                </a:solidFill>
                <a:ea typeface="ＭＳ Ｐゴシック" pitchFamily="34" charset="-128"/>
              </a:rPr>
              <a:t>VERS UN NOUVEAU MODÈLE…</a:t>
            </a:r>
          </a:p>
        </p:txBody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4021138" y="27432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i="1">
                <a:solidFill>
                  <a:srgbClr val="9D0700"/>
                </a:solidFill>
                <a:sym typeface="Wingdings" pitchFamily="2" charset="2"/>
              </a:rPr>
              <a:t>TRANSITION</a:t>
            </a:r>
            <a:endParaRPr lang="fr-FR" altLang="fr-FR" b="1" i="1">
              <a:solidFill>
                <a:srgbClr val="9D0700"/>
              </a:solidFill>
              <a:sym typeface="Wingdings" pitchFamily="2" charset="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7792" y="2515584"/>
            <a:ext cx="2519362" cy="2159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bg1">
                <a:lumMod val="65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b="1" i="1"/>
              <a:t>  ANCIEN MODÈLE</a:t>
            </a:r>
          </a:p>
          <a:p>
            <a:pPr algn="ctr" eaLnBrk="1" hangingPunct="1">
              <a:defRPr/>
            </a:pPr>
            <a:endParaRPr lang="fr-FR" altLang="fr-FR" sz="1800" b="1"/>
          </a:p>
          <a:p>
            <a:pPr algn="ctr" eaLnBrk="1" hangingPunct="1">
              <a:defRPr/>
            </a:pPr>
            <a:r>
              <a:rPr lang="fr-FR" altLang="fr-FR" sz="1800" b="1"/>
              <a:t>  Inefficace</a:t>
            </a:r>
          </a:p>
          <a:p>
            <a:pPr algn="ctr" eaLnBrk="1" hangingPunct="1">
              <a:defRPr/>
            </a:pPr>
            <a:endParaRPr lang="fr-FR" altLang="fr-FR" sz="1800" b="1"/>
          </a:p>
          <a:p>
            <a:pPr algn="ctr" eaLnBrk="1" hangingPunct="1">
              <a:defRPr/>
            </a:pPr>
            <a:r>
              <a:rPr lang="fr-FR" altLang="fr-FR" sz="1800" b="1"/>
              <a:t>  Non durable</a:t>
            </a: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211138" y="1981200"/>
            <a:ext cx="550862" cy="3352800"/>
          </a:xfrm>
          <a:prstGeom prst="rightBracket">
            <a:avLst>
              <a:gd name="adj" fmla="val 79396"/>
            </a:avLst>
          </a:prstGeom>
          <a:noFill/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chemeClr val="bg2">
                <a:lumMod val="75000"/>
              </a:schemeClr>
            </a:extrusionClr>
            <a:contourClr>
              <a:schemeClr val="bg2">
                <a:lumMod val="50000"/>
              </a:schemeClr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fr-FR" sz="2400">
              <a:latin typeface="Arial" pitchFamily="-1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29" name="Text Box 3"/>
          <p:cNvSpPr txBox="1">
            <a:spLocks noChangeArrowheads="1"/>
          </p:cNvSpPr>
          <p:nvPr/>
        </p:nvSpPr>
        <p:spPr bwMode="auto">
          <a:xfrm>
            <a:off x="3162300" y="4724400"/>
            <a:ext cx="140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/>
              <a:t>Brouillard</a:t>
            </a:r>
            <a:endParaRPr lang="fr-FR" altLang="fr-FR" sz="1800" b="1"/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>
            <a:off x="3511749" y="1828800"/>
            <a:ext cx="637749" cy="2438400"/>
          </a:xfrm>
          <a:custGeom>
            <a:avLst/>
            <a:gdLst>
              <a:gd name="T0" fmla="*/ 233 w 581"/>
              <a:gd name="T1" fmla="*/ 0 h 2223"/>
              <a:gd name="T2" fmla="*/ 551 w 581"/>
              <a:gd name="T3" fmla="*/ 227 h 2223"/>
              <a:gd name="T4" fmla="*/ 52 w 581"/>
              <a:gd name="T5" fmla="*/ 318 h 2223"/>
              <a:gd name="T6" fmla="*/ 551 w 581"/>
              <a:gd name="T7" fmla="*/ 545 h 2223"/>
              <a:gd name="T8" fmla="*/ 52 w 581"/>
              <a:gd name="T9" fmla="*/ 681 h 2223"/>
              <a:gd name="T10" fmla="*/ 551 w 581"/>
              <a:gd name="T11" fmla="*/ 862 h 2223"/>
              <a:gd name="T12" fmla="*/ 52 w 581"/>
              <a:gd name="T13" fmla="*/ 953 h 2223"/>
              <a:gd name="T14" fmla="*/ 551 w 581"/>
              <a:gd name="T15" fmla="*/ 1134 h 2223"/>
              <a:gd name="T16" fmla="*/ 52 w 581"/>
              <a:gd name="T17" fmla="*/ 1225 h 2223"/>
              <a:gd name="T18" fmla="*/ 506 w 581"/>
              <a:gd name="T19" fmla="*/ 1452 h 2223"/>
              <a:gd name="T20" fmla="*/ 52 w 581"/>
              <a:gd name="T21" fmla="*/ 1497 h 2223"/>
              <a:gd name="T22" fmla="*/ 506 w 581"/>
              <a:gd name="T23" fmla="*/ 1724 h 2223"/>
              <a:gd name="T24" fmla="*/ 7 w 581"/>
              <a:gd name="T25" fmla="*/ 1815 h 2223"/>
              <a:gd name="T26" fmla="*/ 506 w 581"/>
              <a:gd name="T27" fmla="*/ 1996 h 2223"/>
              <a:gd name="T28" fmla="*/ 7 w 581"/>
              <a:gd name="T29" fmla="*/ 2132 h 2223"/>
              <a:gd name="T30" fmla="*/ 551 w 581"/>
              <a:gd name="T31" fmla="*/ 2223 h 22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81"/>
              <a:gd name="T49" fmla="*/ 0 h 2223"/>
              <a:gd name="T50" fmla="*/ 581 w 581"/>
              <a:gd name="T51" fmla="*/ 2223 h 222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81" h="2223">
                <a:moveTo>
                  <a:pt x="233" y="0"/>
                </a:moveTo>
                <a:cubicBezTo>
                  <a:pt x="407" y="87"/>
                  <a:pt x="581" y="174"/>
                  <a:pt x="551" y="227"/>
                </a:cubicBezTo>
                <a:cubicBezTo>
                  <a:pt x="521" y="280"/>
                  <a:pt x="52" y="265"/>
                  <a:pt x="52" y="318"/>
                </a:cubicBezTo>
                <a:cubicBezTo>
                  <a:pt x="52" y="371"/>
                  <a:pt x="551" y="485"/>
                  <a:pt x="551" y="545"/>
                </a:cubicBezTo>
                <a:cubicBezTo>
                  <a:pt x="551" y="605"/>
                  <a:pt x="52" y="628"/>
                  <a:pt x="52" y="681"/>
                </a:cubicBezTo>
                <a:cubicBezTo>
                  <a:pt x="52" y="734"/>
                  <a:pt x="551" y="817"/>
                  <a:pt x="551" y="862"/>
                </a:cubicBezTo>
                <a:cubicBezTo>
                  <a:pt x="551" y="907"/>
                  <a:pt x="52" y="908"/>
                  <a:pt x="52" y="953"/>
                </a:cubicBezTo>
                <a:cubicBezTo>
                  <a:pt x="52" y="998"/>
                  <a:pt x="551" y="1089"/>
                  <a:pt x="551" y="1134"/>
                </a:cubicBezTo>
                <a:cubicBezTo>
                  <a:pt x="551" y="1179"/>
                  <a:pt x="59" y="1172"/>
                  <a:pt x="52" y="1225"/>
                </a:cubicBezTo>
                <a:cubicBezTo>
                  <a:pt x="45" y="1278"/>
                  <a:pt x="506" y="1407"/>
                  <a:pt x="506" y="1452"/>
                </a:cubicBezTo>
                <a:cubicBezTo>
                  <a:pt x="506" y="1497"/>
                  <a:pt x="52" y="1452"/>
                  <a:pt x="52" y="1497"/>
                </a:cubicBezTo>
                <a:cubicBezTo>
                  <a:pt x="52" y="1542"/>
                  <a:pt x="513" y="1671"/>
                  <a:pt x="506" y="1724"/>
                </a:cubicBezTo>
                <a:cubicBezTo>
                  <a:pt x="499" y="1777"/>
                  <a:pt x="7" y="1770"/>
                  <a:pt x="7" y="1815"/>
                </a:cubicBezTo>
                <a:cubicBezTo>
                  <a:pt x="7" y="1860"/>
                  <a:pt x="506" y="1943"/>
                  <a:pt x="506" y="1996"/>
                </a:cubicBezTo>
                <a:cubicBezTo>
                  <a:pt x="506" y="2049"/>
                  <a:pt x="0" y="2094"/>
                  <a:pt x="7" y="2132"/>
                </a:cubicBezTo>
                <a:cubicBezTo>
                  <a:pt x="14" y="2170"/>
                  <a:pt x="460" y="2200"/>
                  <a:pt x="551" y="2223"/>
                </a:cubicBezTo>
              </a:path>
            </a:pathLst>
          </a:custGeom>
          <a:noFill/>
          <a:ln w="635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reflection stA="49000" endPos="75000" dist="127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fr-FR">
              <a:latin typeface="Arial" pitchFamily="-1" charset="0"/>
              <a:ea typeface="+mn-ea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371091" y="2515584"/>
            <a:ext cx="2484832" cy="2159000"/>
          </a:xfrm>
          <a:prstGeom prst="rect">
            <a:avLst/>
          </a:prstGeom>
          <a:gradFill flip="none" rotWithShape="1">
            <a:gsLst>
              <a:gs pos="21000">
                <a:srgbClr val="CCFFCC"/>
              </a:gs>
              <a:gs pos="100000">
                <a:srgbClr val="4FE186"/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4FE186"/>
            </a:extrusionClr>
            <a:contourClr>
              <a:srgbClr val="008000"/>
            </a:contourClr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800" b="1" i="1"/>
              <a:t>NOUVEAU MODÈLE</a:t>
            </a:r>
          </a:p>
          <a:p>
            <a:pPr algn="ctr" eaLnBrk="1" hangingPunct="1">
              <a:defRPr/>
            </a:pPr>
            <a:endParaRPr lang="fr-FR" altLang="fr-FR" sz="1800" b="1"/>
          </a:p>
          <a:p>
            <a:pPr algn="ctr" eaLnBrk="1" hangingPunct="1">
              <a:defRPr/>
            </a:pPr>
            <a:r>
              <a:rPr lang="fr-FR" altLang="fr-FR" sz="1800" b="1">
                <a:solidFill>
                  <a:srgbClr val="000000"/>
                </a:solidFill>
              </a:rPr>
              <a:t>Incertitudes</a:t>
            </a:r>
            <a:br>
              <a:rPr lang="fr-FR" altLang="fr-FR" sz="1800" b="1">
                <a:solidFill>
                  <a:srgbClr val="000000"/>
                </a:solidFill>
              </a:rPr>
            </a:br>
            <a:r>
              <a:rPr lang="fr-FR" altLang="fr-FR" sz="1800" b="1"/>
              <a:t>signaux faibles</a:t>
            </a:r>
            <a:endParaRPr lang="fr-FR" altLang="fr-FR" sz="1800" b="1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endParaRPr lang="fr-FR" altLang="fr-FR" sz="1800" b="1"/>
          </a:p>
          <a:p>
            <a:pPr algn="ctr" eaLnBrk="1" hangingPunct="1">
              <a:defRPr/>
            </a:pPr>
            <a:r>
              <a:rPr lang="fr-FR" altLang="fr-FR" sz="1800" b="1"/>
              <a:t>Références à trouver</a:t>
            </a:r>
          </a:p>
        </p:txBody>
      </p:sp>
      <p:sp>
        <p:nvSpPr>
          <p:cNvPr id="5134" name="ZoneTexte 20"/>
          <p:cNvSpPr txBox="1">
            <a:spLocks noChangeArrowheads="1"/>
          </p:cNvSpPr>
          <p:nvPr/>
        </p:nvSpPr>
        <p:spPr bwMode="auto">
          <a:xfrm>
            <a:off x="0" y="5181600"/>
            <a:ext cx="3409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Déconstruction</a:t>
            </a:r>
            <a:br>
              <a:rPr lang="fr-FR" altLang="fr-FR" sz="2000"/>
            </a:br>
            <a:r>
              <a:rPr lang="fr-FR" altLang="fr-FR" sz="2000"/>
              <a:t>par les faits et les analyses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1544" y="2959936"/>
            <a:ext cx="492443" cy="92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dirty="0">
                <a:solidFill>
                  <a:schemeClr val="accent2"/>
                </a:solidFill>
                <a:latin typeface="Arial" pitchFamily="-1" charset="0"/>
                <a:ea typeface="ＭＳ Ｐゴシック" pitchFamily="-65" charset="-128"/>
                <a:cs typeface="ＭＳ Ｐゴシック" pitchFamily="-65" charset="-128"/>
              </a:rPr>
              <a:t>DENI</a:t>
            </a:r>
          </a:p>
        </p:txBody>
      </p:sp>
      <p:sp>
        <p:nvSpPr>
          <p:cNvPr id="5136" name="ZoneTexte 11"/>
          <p:cNvSpPr txBox="1">
            <a:spLocks noChangeArrowheads="1"/>
          </p:cNvSpPr>
          <p:nvPr/>
        </p:nvSpPr>
        <p:spPr bwMode="auto">
          <a:xfrm>
            <a:off x="6437313" y="5257800"/>
            <a:ext cx="2393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chemeClr val="accent2"/>
                </a:solidFill>
              </a:rPr>
              <a:t>Nouvel imaginaire</a:t>
            </a:r>
            <a:br>
              <a:rPr lang="fr-FR" altLang="fr-FR" sz="2000" b="1">
                <a:solidFill>
                  <a:schemeClr val="accent2"/>
                </a:solidFill>
              </a:rPr>
            </a:br>
            <a:r>
              <a:rPr lang="fr-FR" altLang="fr-FR" sz="2000" b="1">
                <a:solidFill>
                  <a:schemeClr val="accent2"/>
                </a:solidFill>
              </a:rPr>
              <a:t>Nouveau récit</a:t>
            </a:r>
          </a:p>
        </p:txBody>
      </p:sp>
      <p:grpSp>
        <p:nvGrpSpPr>
          <p:cNvPr id="5137" name="Grouper 18"/>
          <p:cNvGrpSpPr>
            <a:grpSpLocks/>
          </p:cNvGrpSpPr>
          <p:nvPr/>
        </p:nvGrpSpPr>
        <p:grpSpPr bwMode="auto">
          <a:xfrm>
            <a:off x="2590298" y="1066800"/>
            <a:ext cx="4268269" cy="1295400"/>
            <a:chOff x="2590800" y="990600"/>
            <a:chExt cx="4267200" cy="1295400"/>
          </a:xfrm>
        </p:grpSpPr>
        <p:sp>
          <p:nvSpPr>
            <p:cNvPr id="14" name="Flèche courbée vers le haut 13"/>
            <p:cNvSpPr/>
            <p:nvPr/>
          </p:nvSpPr>
          <p:spPr>
            <a:xfrm>
              <a:off x="2590800" y="1447800"/>
              <a:ext cx="4267200" cy="838200"/>
            </a:xfrm>
            <a:prstGeom prst="curvedUpArrow">
              <a:avLst>
                <a:gd name="adj1" fmla="val 45553"/>
                <a:gd name="adj2" fmla="val 87333"/>
                <a:gd name="adj3" fmla="val 45371"/>
              </a:avLst>
            </a:prstGeom>
            <a:scene3d>
              <a:camera prst="orthographicFront">
                <a:rot lat="21599963" lon="10799999" rev="10799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143" name="ZoneTexte 14"/>
            <p:cNvSpPr txBox="1">
              <a:spLocks noChangeArrowheads="1"/>
            </p:cNvSpPr>
            <p:nvPr/>
          </p:nvSpPr>
          <p:spPr bwMode="auto">
            <a:xfrm>
              <a:off x="4088790" y="990600"/>
              <a:ext cx="12679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6471D9"/>
                  </a:solidFill>
                </a:rPr>
                <a:t>GLOBAL</a:t>
              </a:r>
            </a:p>
          </p:txBody>
        </p:sp>
      </p:grpSp>
      <p:grpSp>
        <p:nvGrpSpPr>
          <p:cNvPr id="5138" name="Grouper 19"/>
          <p:cNvGrpSpPr>
            <a:grpSpLocks/>
          </p:cNvGrpSpPr>
          <p:nvPr/>
        </p:nvGrpSpPr>
        <p:grpSpPr bwMode="auto">
          <a:xfrm>
            <a:off x="2590800" y="4702175"/>
            <a:ext cx="4267200" cy="1466994"/>
            <a:chOff x="2590520" y="4800600"/>
            <a:chExt cx="4267154" cy="1466851"/>
          </a:xfrm>
        </p:grpSpPr>
        <p:sp>
          <p:nvSpPr>
            <p:cNvPr id="13" name="Flèche courbée vers le haut 12"/>
            <p:cNvSpPr>
              <a:spLocks noChangeArrowheads="1"/>
            </p:cNvSpPr>
            <p:nvPr/>
          </p:nvSpPr>
          <p:spPr bwMode="auto">
            <a:xfrm>
              <a:off x="2590520" y="4800600"/>
              <a:ext cx="4267154" cy="838118"/>
            </a:xfrm>
            <a:prstGeom prst="curvedUpArrow">
              <a:avLst>
                <a:gd name="adj1" fmla="val 45559"/>
                <a:gd name="adj2" fmla="val 87324"/>
                <a:gd name="adj3" fmla="val 4537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>
                <a:latin typeface="+mn-lt"/>
                <a:ea typeface="+mn-ea"/>
              </a:endParaRPr>
            </a:p>
          </p:txBody>
        </p:sp>
        <p:sp>
          <p:nvSpPr>
            <p:cNvPr id="5141" name="ZoneTexte 17"/>
            <p:cNvSpPr txBox="1">
              <a:spLocks noChangeArrowheads="1"/>
            </p:cNvSpPr>
            <p:nvPr/>
          </p:nvSpPr>
          <p:spPr bwMode="auto">
            <a:xfrm>
              <a:off x="4253391" y="5867380"/>
              <a:ext cx="854712" cy="40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3366FF"/>
                  </a:solidFill>
                </a:rPr>
                <a:t>Local</a:t>
              </a:r>
            </a:p>
          </p:txBody>
        </p:sp>
      </p:grpSp>
      <p:sp>
        <p:nvSpPr>
          <p:cNvPr id="5139" name="Rectangle 10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i="1" dirty="0"/>
              <a:t>Une ville en transition</a:t>
            </a:r>
          </a:p>
        </p:txBody>
      </p:sp>
      <p:sp>
        <p:nvSpPr>
          <p:cNvPr id="20" name="ZoneTexte 17"/>
          <p:cNvSpPr txBox="1">
            <a:spLocks noChangeArrowheads="1"/>
          </p:cNvSpPr>
          <p:nvPr/>
        </p:nvSpPr>
        <p:spPr bwMode="auto">
          <a:xfrm>
            <a:off x="4282904" y="3395029"/>
            <a:ext cx="12893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3366FF"/>
                </a:solidFill>
              </a:rPr>
              <a:t>Territoire</a:t>
            </a:r>
          </a:p>
        </p:txBody>
      </p:sp>
      <p:pic>
        <p:nvPicPr>
          <p:cNvPr id="21" name="Picture 16" descr="Licence Creative Comm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28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OJ Décoration d'un t#5DF298.jpg                                000351B3Macintosh HD                   BB5A0AC4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5363"/>
            <a:ext cx="28956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Airvag1.jpg                                                    009A2312Macintosh HD                   BB5A0AC4:"/>
          <p:cNvPicPr>
            <a:picLocks noChangeAspect="1" noChangeArrowheads="1"/>
          </p:cNvPicPr>
          <p:nvPr/>
        </p:nvPicPr>
        <p:blipFill>
          <a:blip r:embed="rId4" cstate="print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19613"/>
            <a:ext cx="316706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63688"/>
            <a:ext cx="8229600" cy="2542234"/>
          </a:xfrm>
        </p:spPr>
        <p:txBody>
          <a:bodyPr>
            <a:spAutoFit/>
          </a:bodyPr>
          <a:lstStyle/>
          <a:p>
            <a:pPr eaLnBrk="1" hangingPunct="1"/>
            <a:r>
              <a:rPr lang="fr-FR" altLang="fr-FR" dirty="0">
                <a:ea typeface="ＭＳ Ｐゴシック" pitchFamily="34" charset="-128"/>
              </a:rPr>
              <a:t>Oser changer de regard !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itchFamily="34" charset="-128"/>
              </a:rPr>
              <a:t>Festival des </a:t>
            </a:r>
            <a:r>
              <a:rPr lang="fr-FR" altLang="fr-FR" i="1" dirty="0" err="1">
                <a:ea typeface="ＭＳ Ｐゴシック" pitchFamily="34" charset="-128"/>
              </a:rPr>
              <a:t>Gohelliades</a:t>
            </a:r>
            <a:endParaRPr lang="fr-FR" altLang="fr-FR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</a:pPr>
            <a:r>
              <a:rPr lang="fr-FR" altLang="fr-FR" b="1" dirty="0">
                <a:solidFill>
                  <a:srgbClr val="333399"/>
                </a:solidFill>
                <a:ea typeface="ＭＳ Ｐゴシック" pitchFamily="34" charset="-128"/>
              </a:rPr>
              <a:t>Économie mauve </a:t>
            </a:r>
          </a:p>
          <a:p>
            <a:pPr lvl="1" eaLnBrk="1" hangingPunct="1">
              <a:buFontTx/>
              <a:buNone/>
            </a:pPr>
            <a:endParaRPr lang="fr-FR" altLang="fr-FR" dirty="0"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endParaRPr lang="fr-FR" altLang="fr-FR" b="1" dirty="0">
              <a:ea typeface="ＭＳ Ｐゴシック" pitchFamily="34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1980 Processus </a:t>
            </a:r>
            <a:r>
              <a:rPr lang="fr-FR" altLang="fr-F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culturel</a:t>
            </a:r>
            <a:br>
              <a:rPr lang="fr-FR" altLang="fr-F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altLang="fr-F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d’implication </a:t>
            </a:r>
            <a:r>
              <a:rPr lang="fr-FR" altLang="fr-FR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et de transformation </a:t>
            </a:r>
          </a:p>
        </p:txBody>
      </p:sp>
      <p:pic>
        <p:nvPicPr>
          <p:cNvPr id="11270" name="Picture 8" descr="&#10;Airvag.jpg                                                     0052BB4CMacintosh HD                   BB5A0AC4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92675"/>
            <a:ext cx="27130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6" descr="Licence Creative Common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6213"/>
            <a:ext cx="8001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6074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997</Words>
  <Application>Microsoft Macintosh PowerPoint</Application>
  <PresentationFormat>Affichage à l'écran (4:3)</PresentationFormat>
  <Paragraphs>223</Paragraphs>
  <Slides>31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Verdana</vt:lpstr>
      <vt:lpstr>Thème Office</vt:lpstr>
      <vt:lpstr>Loos-en-Gohelle Développement durable &amp; résilience du territoire</vt:lpstr>
      <vt:lpstr>Présentation PowerPoint</vt:lpstr>
      <vt:lpstr>Présentation PowerPoint</vt:lpstr>
      <vt:lpstr>Présentation PowerPoint</vt:lpstr>
      <vt:lpstr>Présentation PowerPoint</vt:lpstr>
      <vt:lpstr>Ré-agir ou mourir</vt:lpstr>
      <vt:lpstr>Développement Durable</vt:lpstr>
      <vt:lpstr>VERS UN NOUVEAU MODÈLE…</vt:lpstr>
      <vt:lpstr>Présentation PowerPoint</vt:lpstr>
      <vt:lpstr>1990 Diagnostic social  &amp; environnemental partagé</vt:lpstr>
      <vt:lpstr>2000 Mise en œuvre de la ville durable </vt:lpstr>
      <vt:lpstr>Présentation PowerPoint</vt:lpstr>
      <vt:lpstr>2020 Un nouvel imaginaire ?</vt:lpstr>
      <vt:lpstr>Conduite du changement par la Culture</vt:lpstr>
      <vt:lpstr>Fatalité ? </vt:lpstr>
      <vt:lpstr>Comment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   Email : contact@loos-en-gohelle.fr Twitter : @LoosEnGohelle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Julian</dc:creator>
  <cp:lastModifiedBy>Anne Mattioli</cp:lastModifiedBy>
  <cp:revision>68</cp:revision>
  <cp:lastPrinted>2020-01-06T15:32:10Z</cp:lastPrinted>
  <dcterms:created xsi:type="dcterms:W3CDTF">2018-07-23T15:15:49Z</dcterms:created>
  <dcterms:modified xsi:type="dcterms:W3CDTF">2021-03-17T16:42:45Z</dcterms:modified>
</cp:coreProperties>
</file>