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65" r:id="rId2"/>
    <p:sldId id="293" r:id="rId3"/>
    <p:sldId id="319" r:id="rId4"/>
    <p:sldId id="292" r:id="rId5"/>
    <p:sldId id="295" r:id="rId6"/>
    <p:sldId id="296" r:id="rId7"/>
    <p:sldId id="297" r:id="rId8"/>
    <p:sldId id="298" r:id="rId9"/>
    <p:sldId id="274" r:id="rId10"/>
    <p:sldId id="299" r:id="rId11"/>
    <p:sldId id="301" r:id="rId12"/>
    <p:sldId id="302" r:id="rId13"/>
    <p:sldId id="303" r:id="rId14"/>
    <p:sldId id="331" r:id="rId15"/>
    <p:sldId id="304" r:id="rId16"/>
    <p:sldId id="330" r:id="rId17"/>
    <p:sldId id="305" r:id="rId18"/>
    <p:sldId id="316" r:id="rId19"/>
    <p:sldId id="328" r:id="rId20"/>
    <p:sldId id="332" r:id="rId21"/>
    <p:sldId id="307" r:id="rId22"/>
    <p:sldId id="309" r:id="rId23"/>
    <p:sldId id="310" r:id="rId24"/>
    <p:sldId id="321" r:id="rId25"/>
    <p:sldId id="333" r:id="rId26"/>
    <p:sldId id="322" r:id="rId27"/>
    <p:sldId id="334" r:id="rId28"/>
  </p:sldIdLst>
  <p:sldSz cx="9144000" cy="6858000" type="screen4x3"/>
  <p:notesSz cx="6797675" cy="987425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49" autoAdjust="0"/>
    <p:restoredTop sz="90929"/>
  </p:normalViewPr>
  <p:slideViewPr>
    <p:cSldViewPr>
      <p:cViewPr varScale="1">
        <p:scale>
          <a:sx n="116" d="100"/>
          <a:sy n="116" d="100"/>
        </p:scale>
        <p:origin x="108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Worksheet%20in%20Hecate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Sheet1!$D$9</c:f>
              <c:strCache>
                <c:ptCount val="1"/>
                <c:pt idx="0">
                  <c:v>Manufacturing</c:v>
                </c:pt>
              </c:strCache>
            </c:strRef>
          </c:tx>
          <c:marker>
            <c:symbol val="none"/>
          </c:marker>
          <c:xVal>
            <c:numRef>
              <c:f>Sheet1!$C$10:$C$57</c:f>
              <c:numCache>
                <c:formatCode>General</c:formatCode>
                <c:ptCount val="48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</c:numCache>
            </c:numRef>
          </c:xVal>
          <c:yVal>
            <c:numRef>
              <c:f>Sheet1!$D$10:$D$57</c:f>
              <c:numCache>
                <c:formatCode>General</c:formatCode>
                <c:ptCount val="48"/>
                <c:pt idx="0">
                  <c:v>1043580.0350000001</c:v>
                </c:pt>
                <c:pt idx="1">
                  <c:v>989089.30799999984</c:v>
                </c:pt>
                <c:pt idx="2">
                  <c:v>947446.86699999997</c:v>
                </c:pt>
                <c:pt idx="3">
                  <c:v>905365.81099999999</c:v>
                </c:pt>
                <c:pt idx="4">
                  <c:v>849781.51</c:v>
                </c:pt>
                <c:pt idx="5">
                  <c:v>812062.88399999996</c:v>
                </c:pt>
                <c:pt idx="6">
                  <c:v>796817.875</c:v>
                </c:pt>
                <c:pt idx="7">
                  <c:v>791652.08600000001</c:v>
                </c:pt>
                <c:pt idx="8">
                  <c:v>780784.48700000008</c:v>
                </c:pt>
                <c:pt idx="9">
                  <c:v>741265.66299999994</c:v>
                </c:pt>
                <c:pt idx="10">
                  <c:v>679204.24399999995</c:v>
                </c:pt>
                <c:pt idx="11">
                  <c:v>632510.18799999997</c:v>
                </c:pt>
                <c:pt idx="12">
                  <c:v>593004.77799999993</c:v>
                </c:pt>
                <c:pt idx="13">
                  <c:v>562869.47</c:v>
                </c:pt>
                <c:pt idx="14">
                  <c:v>534847.28</c:v>
                </c:pt>
                <c:pt idx="15">
                  <c:v>498372.7</c:v>
                </c:pt>
                <c:pt idx="16">
                  <c:v>467577.24</c:v>
                </c:pt>
                <c:pt idx="17">
                  <c:v>442370.06</c:v>
                </c:pt>
                <c:pt idx="18">
                  <c:v>433299.82</c:v>
                </c:pt>
                <c:pt idx="19">
                  <c:v>402399.84</c:v>
                </c:pt>
                <c:pt idx="20">
                  <c:v>344974.75</c:v>
                </c:pt>
                <c:pt idx="21">
                  <c:v>320401.34000000003</c:v>
                </c:pt>
                <c:pt idx="22">
                  <c:v>298960.15999999997</c:v>
                </c:pt>
                <c:pt idx="23">
                  <c:v>294805.03999999998</c:v>
                </c:pt>
                <c:pt idx="24">
                  <c:v>294404.74</c:v>
                </c:pt>
                <c:pt idx="25">
                  <c:v>292348.92</c:v>
                </c:pt>
                <c:pt idx="26">
                  <c:v>293896.61</c:v>
                </c:pt>
                <c:pt idx="27">
                  <c:v>290915.86</c:v>
                </c:pt>
                <c:pt idx="28">
                  <c:v>293072.55</c:v>
                </c:pt>
                <c:pt idx="29">
                  <c:v>289083.06</c:v>
                </c:pt>
                <c:pt idx="30">
                  <c:v>273452.28999999998</c:v>
                </c:pt>
                <c:pt idx="31">
                  <c:v>245724.77</c:v>
                </c:pt>
                <c:pt idx="32">
                  <c:v>228131.8</c:v>
                </c:pt>
                <c:pt idx="33">
                  <c:v>220280.15</c:v>
                </c:pt>
                <c:pt idx="34">
                  <c:v>200669.77</c:v>
                </c:pt>
                <c:pt idx="35">
                  <c:v>195816.88</c:v>
                </c:pt>
                <c:pt idx="36">
                  <c:v>189067.75</c:v>
                </c:pt>
                <c:pt idx="37">
                  <c:v>181120.4</c:v>
                </c:pt>
                <c:pt idx="38">
                  <c:v>149172.07999999999</c:v>
                </c:pt>
                <c:pt idx="39">
                  <c:v>145229.88</c:v>
                </c:pt>
                <c:pt idx="40">
                  <c:v>160414.46</c:v>
                </c:pt>
                <c:pt idx="41">
                  <c:v>168414.46</c:v>
                </c:pt>
                <c:pt idx="42">
                  <c:v>169747.46</c:v>
                </c:pt>
                <c:pt idx="43">
                  <c:v>175940</c:v>
                </c:pt>
                <c:pt idx="44">
                  <c:v>173018</c:v>
                </c:pt>
                <c:pt idx="45">
                  <c:v>171080</c:v>
                </c:pt>
                <c:pt idx="46">
                  <c:v>170157</c:v>
                </c:pt>
                <c:pt idx="47">
                  <c:v>177196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Sheet1!$E$9</c:f>
              <c:strCache>
                <c:ptCount val="1"/>
                <c:pt idx="0">
                  <c:v>Business Services</c:v>
                </c:pt>
              </c:strCache>
            </c:strRef>
          </c:tx>
          <c:marker>
            <c:symbol val="none"/>
          </c:marker>
          <c:xVal>
            <c:numRef>
              <c:f>Sheet1!$C$10:$C$57</c:f>
              <c:numCache>
                <c:formatCode>General</c:formatCode>
                <c:ptCount val="48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</c:numCache>
            </c:numRef>
          </c:xVal>
          <c:yVal>
            <c:numRef>
              <c:f>Sheet1!$E$10:$E$57</c:f>
              <c:numCache>
                <c:formatCode>General</c:formatCode>
                <c:ptCount val="48"/>
                <c:pt idx="0">
                  <c:v>676894.91700000002</c:v>
                </c:pt>
                <c:pt idx="1">
                  <c:v>686865.09499999997</c:v>
                </c:pt>
                <c:pt idx="2">
                  <c:v>706019.33299999998</c:v>
                </c:pt>
                <c:pt idx="3">
                  <c:v>707886.598</c:v>
                </c:pt>
                <c:pt idx="4">
                  <c:v>695533.34399999992</c:v>
                </c:pt>
                <c:pt idx="5">
                  <c:v>682890.77999999991</c:v>
                </c:pt>
                <c:pt idx="6">
                  <c:v>680953.24</c:v>
                </c:pt>
                <c:pt idx="7">
                  <c:v>696307.11199999996</c:v>
                </c:pt>
                <c:pt idx="8">
                  <c:v>714751.65</c:v>
                </c:pt>
                <c:pt idx="9">
                  <c:v>722397.9929999999</c:v>
                </c:pt>
                <c:pt idx="10">
                  <c:v>717637.39100000006</c:v>
                </c:pt>
                <c:pt idx="11">
                  <c:v>725024.27899999998</c:v>
                </c:pt>
                <c:pt idx="12">
                  <c:v>754243.245</c:v>
                </c:pt>
                <c:pt idx="13">
                  <c:v>783038.38</c:v>
                </c:pt>
                <c:pt idx="14">
                  <c:v>814616.97</c:v>
                </c:pt>
                <c:pt idx="15">
                  <c:v>852857.2</c:v>
                </c:pt>
                <c:pt idx="16">
                  <c:v>897646.72</c:v>
                </c:pt>
                <c:pt idx="17">
                  <c:v>954001.51</c:v>
                </c:pt>
                <c:pt idx="18">
                  <c:v>963414.45</c:v>
                </c:pt>
                <c:pt idx="19">
                  <c:v>976173.82</c:v>
                </c:pt>
                <c:pt idx="20">
                  <c:v>937331.57</c:v>
                </c:pt>
                <c:pt idx="21">
                  <c:v>905372.07</c:v>
                </c:pt>
                <c:pt idx="22">
                  <c:v>919188.92</c:v>
                </c:pt>
                <c:pt idx="23">
                  <c:v>962510.82</c:v>
                </c:pt>
                <c:pt idx="24">
                  <c:v>1025711.23</c:v>
                </c:pt>
                <c:pt idx="25">
                  <c:v>1054621.26</c:v>
                </c:pt>
                <c:pt idx="26">
                  <c:v>1096626.3400000001</c:v>
                </c:pt>
                <c:pt idx="27">
                  <c:v>1150218.25</c:v>
                </c:pt>
                <c:pt idx="28">
                  <c:v>1218612.48</c:v>
                </c:pt>
                <c:pt idx="29">
                  <c:v>1307957.22</c:v>
                </c:pt>
                <c:pt idx="30">
                  <c:v>1339084.25</c:v>
                </c:pt>
                <c:pt idx="31">
                  <c:v>1278800.2</c:v>
                </c:pt>
                <c:pt idx="32">
                  <c:v>1253789.94</c:v>
                </c:pt>
                <c:pt idx="33">
                  <c:v>1245298.67</c:v>
                </c:pt>
                <c:pt idx="34">
                  <c:v>1259185.1100000001</c:v>
                </c:pt>
                <c:pt idx="35">
                  <c:v>1279957.92</c:v>
                </c:pt>
                <c:pt idx="36">
                  <c:v>1338093.98</c:v>
                </c:pt>
                <c:pt idx="37">
                  <c:v>1351605.74</c:v>
                </c:pt>
                <c:pt idx="38">
                  <c:v>1274904.29</c:v>
                </c:pt>
                <c:pt idx="39">
                  <c:v>1287079.8799999999</c:v>
                </c:pt>
                <c:pt idx="40">
                  <c:v>1304472.02</c:v>
                </c:pt>
                <c:pt idx="41">
                  <c:v>1360805.02</c:v>
                </c:pt>
                <c:pt idx="42">
                  <c:v>1472472.02</c:v>
                </c:pt>
                <c:pt idx="43">
                  <c:v>1557617</c:v>
                </c:pt>
                <c:pt idx="44">
                  <c:v>1659457</c:v>
                </c:pt>
                <c:pt idx="45">
                  <c:v>1762817</c:v>
                </c:pt>
                <c:pt idx="46">
                  <c:v>1745690</c:v>
                </c:pt>
                <c:pt idx="47">
                  <c:v>1801747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Sheet1!$F$9</c:f>
              <c:strCache>
                <c:ptCount val="1"/>
                <c:pt idx="0">
                  <c:v>Consumer services etc.</c:v>
                </c:pt>
              </c:strCache>
            </c:strRef>
          </c:tx>
          <c:spPr>
            <a:ln w="31750">
              <a:solidFill>
                <a:srgbClr val="7030A0"/>
              </a:solidFill>
            </a:ln>
          </c:spPr>
          <c:marker>
            <c:symbol val="none"/>
          </c:marker>
          <c:xVal>
            <c:numRef>
              <c:f>Sheet1!$C$10:$C$57</c:f>
              <c:numCache>
                <c:formatCode>General</c:formatCode>
                <c:ptCount val="48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</c:numCache>
            </c:numRef>
          </c:xVal>
          <c:yVal>
            <c:numRef>
              <c:f>Sheet1!$F$10:$F$57</c:f>
              <c:numCache>
                <c:formatCode>General</c:formatCode>
                <c:ptCount val="48"/>
                <c:pt idx="0">
                  <c:v>2561632.298</c:v>
                </c:pt>
                <c:pt idx="1">
                  <c:v>2569831.9510000004</c:v>
                </c:pt>
                <c:pt idx="2">
                  <c:v>2564879.3999999994</c:v>
                </c:pt>
                <c:pt idx="3">
                  <c:v>2515691.5879999995</c:v>
                </c:pt>
                <c:pt idx="4">
                  <c:v>2522756.4789999998</c:v>
                </c:pt>
                <c:pt idx="5">
                  <c:v>2487524.5700000003</c:v>
                </c:pt>
                <c:pt idx="6">
                  <c:v>2457614.96</c:v>
                </c:pt>
                <c:pt idx="7">
                  <c:v>2479079.41</c:v>
                </c:pt>
                <c:pt idx="8">
                  <c:v>2518479.0449999999</c:v>
                </c:pt>
                <c:pt idx="9">
                  <c:v>2516589.267</c:v>
                </c:pt>
                <c:pt idx="10">
                  <c:v>2462018.0630000001</c:v>
                </c:pt>
                <c:pt idx="11">
                  <c:v>2404744.1859999998</c:v>
                </c:pt>
                <c:pt idx="12">
                  <c:v>2372600.068</c:v>
                </c:pt>
                <c:pt idx="13">
                  <c:v>2377371.9700000002</c:v>
                </c:pt>
                <c:pt idx="14">
                  <c:v>2372547.8199999998</c:v>
                </c:pt>
                <c:pt idx="15">
                  <c:v>2353650.4700000002</c:v>
                </c:pt>
                <c:pt idx="16">
                  <c:v>2369103.89</c:v>
                </c:pt>
                <c:pt idx="17">
                  <c:v>2409900.09</c:v>
                </c:pt>
                <c:pt idx="18">
                  <c:v>2373750.3199999998</c:v>
                </c:pt>
                <c:pt idx="19">
                  <c:v>2333723.81</c:v>
                </c:pt>
                <c:pt idx="20">
                  <c:v>2228342.83</c:v>
                </c:pt>
                <c:pt idx="21">
                  <c:v>2154169.04</c:v>
                </c:pt>
                <c:pt idx="22">
                  <c:v>2101105.87</c:v>
                </c:pt>
                <c:pt idx="23">
                  <c:v>2119248.63</c:v>
                </c:pt>
                <c:pt idx="24">
                  <c:v>2122516.63</c:v>
                </c:pt>
                <c:pt idx="25">
                  <c:v>2131843.02</c:v>
                </c:pt>
                <c:pt idx="26">
                  <c:v>2218941.16</c:v>
                </c:pt>
                <c:pt idx="27">
                  <c:v>2306122.2799999998</c:v>
                </c:pt>
                <c:pt idx="28">
                  <c:v>2378486.64</c:v>
                </c:pt>
                <c:pt idx="29">
                  <c:v>2435287.4900000002</c:v>
                </c:pt>
                <c:pt idx="30">
                  <c:v>2437918</c:v>
                </c:pt>
                <c:pt idx="31">
                  <c:v>2449417.2400000002</c:v>
                </c:pt>
                <c:pt idx="32">
                  <c:v>2451322.83</c:v>
                </c:pt>
                <c:pt idx="33">
                  <c:v>2455896.34</c:v>
                </c:pt>
                <c:pt idx="34">
                  <c:v>2524578.52</c:v>
                </c:pt>
                <c:pt idx="35">
                  <c:v>2497101.83</c:v>
                </c:pt>
                <c:pt idx="36">
                  <c:v>2437029.9500000002</c:v>
                </c:pt>
                <c:pt idx="37">
                  <c:v>2529194.21</c:v>
                </c:pt>
                <c:pt idx="38">
                  <c:v>2549543.38</c:v>
                </c:pt>
                <c:pt idx="39">
                  <c:v>2501709.34</c:v>
                </c:pt>
                <c:pt idx="40">
                  <c:v>2585297.9300000002</c:v>
                </c:pt>
                <c:pt idx="41">
                  <c:v>2724630.93</c:v>
                </c:pt>
                <c:pt idx="42">
                  <c:v>2809297.93</c:v>
                </c:pt>
                <c:pt idx="43">
                  <c:v>2461216</c:v>
                </c:pt>
                <c:pt idx="44">
                  <c:v>2517963</c:v>
                </c:pt>
                <c:pt idx="45">
                  <c:v>2525566</c:v>
                </c:pt>
                <c:pt idx="46">
                  <c:v>2646766</c:v>
                </c:pt>
                <c:pt idx="47">
                  <c:v>2664736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0440992"/>
        <c:axId val="152143176"/>
      </c:scatterChart>
      <c:valAx>
        <c:axId val="150440992"/>
        <c:scaling>
          <c:orientation val="minMax"/>
          <c:max val="2020"/>
          <c:min val="1970"/>
        </c:scaling>
        <c:delete val="0"/>
        <c:axPos val="b"/>
        <c:numFmt formatCode="General" sourceLinked="1"/>
        <c:majorTickMark val="out"/>
        <c:minorTickMark val="none"/>
        <c:tickLblPos val="nextTo"/>
        <c:crossAx val="152143176"/>
        <c:crosses val="autoZero"/>
        <c:crossBetween val="midCat"/>
        <c:majorUnit val="5"/>
      </c:valAx>
      <c:valAx>
        <c:axId val="1521431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0440992"/>
        <c:crosses val="autoZero"/>
        <c:crossBetween val="midCat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527252085742392E-2"/>
          <c:y val="2.019660736852338E-2"/>
          <c:w val="0.91558535588736478"/>
          <c:h val="0.87753159327306318"/>
        </c:manualLayout>
      </c:layout>
      <c:scatterChart>
        <c:scatterStyle val="lineMarker"/>
        <c:varyColors val="0"/>
        <c:ser>
          <c:idx val="0"/>
          <c:order val="0"/>
          <c:tx>
            <c:strRef>
              <c:f>Data!$F$7</c:f>
              <c:strCache>
                <c:ptCount val="1"/>
                <c:pt idx="0">
                  <c:v>UK Employment Index</c:v>
                </c:pt>
              </c:strCache>
            </c:strRef>
          </c:tx>
          <c:spPr>
            <a:ln w="28575" cap="rnd">
              <a:solidFill>
                <a:srgbClr val="3333FF"/>
              </a:solidFill>
              <a:round/>
            </a:ln>
            <a:effectLst/>
          </c:spPr>
          <c:marker>
            <c:symbol val="none"/>
          </c:marker>
          <c:dPt>
            <c:idx val="88"/>
            <c:marker>
              <c:symbol val="none"/>
            </c:marker>
            <c:bubble3D val="0"/>
            <c:spPr>
              <a:ln w="28575" cap="rnd">
                <a:solidFill>
                  <a:srgbClr val="3333FF"/>
                </a:solidFill>
                <a:round/>
              </a:ln>
              <a:effectLst/>
            </c:spPr>
          </c:dPt>
          <c:xVal>
            <c:numRef>
              <c:f>Data!$E$8:$E$99</c:f>
              <c:numCache>
                <c:formatCode>General</c:formatCode>
                <c:ptCount val="92"/>
                <c:pt idx="0">
                  <c:v>1996.25</c:v>
                </c:pt>
                <c:pt idx="1">
                  <c:v>1996.5</c:v>
                </c:pt>
                <c:pt idx="2">
                  <c:v>1996.75</c:v>
                </c:pt>
                <c:pt idx="3">
                  <c:v>1997</c:v>
                </c:pt>
                <c:pt idx="4">
                  <c:v>1997.25</c:v>
                </c:pt>
                <c:pt idx="5">
                  <c:v>1997.5</c:v>
                </c:pt>
                <c:pt idx="6">
                  <c:v>1997.75</c:v>
                </c:pt>
                <c:pt idx="7">
                  <c:v>1998</c:v>
                </c:pt>
                <c:pt idx="8">
                  <c:v>1998.25</c:v>
                </c:pt>
                <c:pt idx="9">
                  <c:v>1998.5</c:v>
                </c:pt>
                <c:pt idx="10">
                  <c:v>1998.75</c:v>
                </c:pt>
                <c:pt idx="11">
                  <c:v>1999</c:v>
                </c:pt>
                <c:pt idx="12">
                  <c:v>1999.25</c:v>
                </c:pt>
                <c:pt idx="13">
                  <c:v>1999.5</c:v>
                </c:pt>
                <c:pt idx="14">
                  <c:v>1999.75</c:v>
                </c:pt>
                <c:pt idx="15">
                  <c:v>2000</c:v>
                </c:pt>
                <c:pt idx="16">
                  <c:v>2000.25</c:v>
                </c:pt>
                <c:pt idx="17">
                  <c:v>2000.5</c:v>
                </c:pt>
                <c:pt idx="18">
                  <c:v>2000.75</c:v>
                </c:pt>
                <c:pt idx="19">
                  <c:v>2001</c:v>
                </c:pt>
                <c:pt idx="20">
                  <c:v>2001.25</c:v>
                </c:pt>
                <c:pt idx="21">
                  <c:v>2001.5</c:v>
                </c:pt>
                <c:pt idx="22">
                  <c:v>2001.75</c:v>
                </c:pt>
                <c:pt idx="23">
                  <c:v>2002</c:v>
                </c:pt>
                <c:pt idx="24">
                  <c:v>2002.25</c:v>
                </c:pt>
                <c:pt idx="25">
                  <c:v>2002.5</c:v>
                </c:pt>
                <c:pt idx="26">
                  <c:v>2002.75</c:v>
                </c:pt>
                <c:pt idx="27">
                  <c:v>2003</c:v>
                </c:pt>
                <c:pt idx="28">
                  <c:v>2003.25</c:v>
                </c:pt>
                <c:pt idx="29">
                  <c:v>2003.5</c:v>
                </c:pt>
                <c:pt idx="30">
                  <c:v>2003.75</c:v>
                </c:pt>
                <c:pt idx="31">
                  <c:v>2004</c:v>
                </c:pt>
                <c:pt idx="32">
                  <c:v>2004.25</c:v>
                </c:pt>
                <c:pt idx="33">
                  <c:v>2004.5</c:v>
                </c:pt>
                <c:pt idx="34">
                  <c:v>2004.75</c:v>
                </c:pt>
                <c:pt idx="35">
                  <c:v>2005</c:v>
                </c:pt>
                <c:pt idx="36">
                  <c:v>2005.25</c:v>
                </c:pt>
                <c:pt idx="37">
                  <c:v>2005.5</c:v>
                </c:pt>
                <c:pt idx="38">
                  <c:v>2005.75</c:v>
                </c:pt>
                <c:pt idx="39">
                  <c:v>2006</c:v>
                </c:pt>
                <c:pt idx="40">
                  <c:v>2006.25</c:v>
                </c:pt>
                <c:pt idx="41">
                  <c:v>2006.5</c:v>
                </c:pt>
                <c:pt idx="42">
                  <c:v>2006.75</c:v>
                </c:pt>
                <c:pt idx="43">
                  <c:v>2007</c:v>
                </c:pt>
                <c:pt idx="44">
                  <c:v>2007.25</c:v>
                </c:pt>
                <c:pt idx="45">
                  <c:v>2007.5</c:v>
                </c:pt>
                <c:pt idx="46">
                  <c:v>2007.75</c:v>
                </c:pt>
                <c:pt idx="47">
                  <c:v>2008</c:v>
                </c:pt>
                <c:pt idx="48">
                  <c:v>2008.25</c:v>
                </c:pt>
                <c:pt idx="49">
                  <c:v>2008.5</c:v>
                </c:pt>
                <c:pt idx="50">
                  <c:v>2008.75</c:v>
                </c:pt>
                <c:pt idx="51">
                  <c:v>2009</c:v>
                </c:pt>
                <c:pt idx="52">
                  <c:v>2009.25</c:v>
                </c:pt>
                <c:pt idx="53">
                  <c:v>2009.5</c:v>
                </c:pt>
                <c:pt idx="54">
                  <c:v>2009.75</c:v>
                </c:pt>
                <c:pt idx="55">
                  <c:v>2010</c:v>
                </c:pt>
                <c:pt idx="56">
                  <c:v>2010.25</c:v>
                </c:pt>
                <c:pt idx="57">
                  <c:v>2010.5</c:v>
                </c:pt>
                <c:pt idx="58">
                  <c:v>2010.75</c:v>
                </c:pt>
                <c:pt idx="59">
                  <c:v>2011</c:v>
                </c:pt>
                <c:pt idx="60">
                  <c:v>2011.25</c:v>
                </c:pt>
                <c:pt idx="61">
                  <c:v>2011.5</c:v>
                </c:pt>
                <c:pt idx="62">
                  <c:v>2011.75</c:v>
                </c:pt>
                <c:pt idx="63">
                  <c:v>2012</c:v>
                </c:pt>
                <c:pt idx="64">
                  <c:v>2012.25</c:v>
                </c:pt>
                <c:pt idx="65">
                  <c:v>2012.5</c:v>
                </c:pt>
                <c:pt idx="66">
                  <c:v>2012.75</c:v>
                </c:pt>
                <c:pt idx="67">
                  <c:v>2013</c:v>
                </c:pt>
                <c:pt idx="68">
                  <c:v>2013.25</c:v>
                </c:pt>
                <c:pt idx="69">
                  <c:v>2013.5</c:v>
                </c:pt>
                <c:pt idx="70">
                  <c:v>2013.75</c:v>
                </c:pt>
                <c:pt idx="71">
                  <c:v>2014</c:v>
                </c:pt>
                <c:pt idx="72">
                  <c:v>2014.25</c:v>
                </c:pt>
                <c:pt idx="73">
                  <c:v>2014.5</c:v>
                </c:pt>
                <c:pt idx="74">
                  <c:v>2014.75</c:v>
                </c:pt>
                <c:pt idx="75">
                  <c:v>2015</c:v>
                </c:pt>
                <c:pt idx="76">
                  <c:v>2015.25</c:v>
                </c:pt>
                <c:pt idx="77">
                  <c:v>2015.5</c:v>
                </c:pt>
                <c:pt idx="78">
                  <c:v>2015.75</c:v>
                </c:pt>
                <c:pt idx="79">
                  <c:v>2016</c:v>
                </c:pt>
                <c:pt idx="80">
                  <c:v>2016.25</c:v>
                </c:pt>
                <c:pt idx="81">
                  <c:v>2016.5</c:v>
                </c:pt>
                <c:pt idx="82">
                  <c:v>2016.75</c:v>
                </c:pt>
                <c:pt idx="83">
                  <c:v>2017</c:v>
                </c:pt>
                <c:pt idx="84">
                  <c:v>2017.25</c:v>
                </c:pt>
                <c:pt idx="85">
                  <c:v>2017.5</c:v>
                </c:pt>
                <c:pt idx="86">
                  <c:v>2017.75</c:v>
                </c:pt>
                <c:pt idx="87">
                  <c:v>2018</c:v>
                </c:pt>
                <c:pt idx="88">
                  <c:v>2018.25</c:v>
                </c:pt>
                <c:pt idx="89">
                  <c:v>2018.5</c:v>
                </c:pt>
                <c:pt idx="90">
                  <c:v>2018.75</c:v>
                </c:pt>
                <c:pt idx="91">
                  <c:v>2019</c:v>
                </c:pt>
              </c:numCache>
            </c:numRef>
          </c:xVal>
          <c:yVal>
            <c:numRef>
              <c:f>Data!$F$8:$F$99</c:f>
              <c:numCache>
                <c:formatCode>General</c:formatCode>
                <c:ptCount val="92"/>
                <c:pt idx="0">
                  <c:v>100</c:v>
                </c:pt>
                <c:pt idx="1">
                  <c:v>100.51147241568363</c:v>
                </c:pt>
                <c:pt idx="2">
                  <c:v>101.09117982695508</c:v>
                </c:pt>
                <c:pt idx="3">
                  <c:v>101.41190886270203</c:v>
                </c:pt>
                <c:pt idx="4">
                  <c:v>101.43083515000897</c:v>
                </c:pt>
                <c:pt idx="5">
                  <c:v>102.35314466242575</c:v>
                </c:pt>
                <c:pt idx="6">
                  <c:v>102.87242176935874</c:v>
                </c:pt>
                <c:pt idx="7">
                  <c:v>103.2753224951452</c:v>
                </c:pt>
                <c:pt idx="8">
                  <c:v>103.36638790312004</c:v>
                </c:pt>
                <c:pt idx="9">
                  <c:v>103.03460489061955</c:v>
                </c:pt>
                <c:pt idx="10">
                  <c:v>103.37782624223334</c:v>
                </c:pt>
                <c:pt idx="11">
                  <c:v>103.96083988158081</c:v>
                </c:pt>
                <c:pt idx="12">
                  <c:v>104.07355058466675</c:v>
                </c:pt>
                <c:pt idx="13">
                  <c:v>104.37324289903886</c:v>
                </c:pt>
                <c:pt idx="14">
                  <c:v>105.2619384995312</c:v>
                </c:pt>
                <c:pt idx="15">
                  <c:v>105.75517861550186</c:v>
                </c:pt>
                <c:pt idx="16">
                  <c:v>105.48819269081589</c:v>
                </c:pt>
                <c:pt idx="17">
                  <c:v>105.97799845792397</c:v>
                </c:pt>
                <c:pt idx="18">
                  <c:v>106.62551379549467</c:v>
                </c:pt>
                <c:pt idx="19">
                  <c:v>106.80292905471595</c:v>
                </c:pt>
                <c:pt idx="20">
                  <c:v>106.85797828601791</c:v>
                </c:pt>
                <c:pt idx="21">
                  <c:v>107.26849863969534</c:v>
                </c:pt>
                <c:pt idx="22">
                  <c:v>107.88653196070891</c:v>
                </c:pt>
                <c:pt idx="23">
                  <c:v>107.90511303367424</c:v>
                </c:pt>
                <c:pt idx="24">
                  <c:v>107.90435854459768</c:v>
                </c:pt>
                <c:pt idx="25">
                  <c:v>108.26093648821279</c:v>
                </c:pt>
                <c:pt idx="26">
                  <c:v>108.56381758660653</c:v>
                </c:pt>
                <c:pt idx="27">
                  <c:v>108.48681343495922</c:v>
                </c:pt>
                <c:pt idx="28">
                  <c:v>108.68311583346932</c:v>
                </c:pt>
                <c:pt idx="29">
                  <c:v>109.28862178868363</c:v>
                </c:pt>
                <c:pt idx="30">
                  <c:v>109.88364319286254</c:v>
                </c:pt>
                <c:pt idx="31">
                  <c:v>109.94892785144822</c:v>
                </c:pt>
                <c:pt idx="32">
                  <c:v>110.25626114717574</c:v>
                </c:pt>
                <c:pt idx="33">
                  <c:v>110.43935642793552</c:v>
                </c:pt>
                <c:pt idx="34">
                  <c:v>110.55080371770933</c:v>
                </c:pt>
                <c:pt idx="35">
                  <c:v>111.08196402759793</c:v>
                </c:pt>
                <c:pt idx="36">
                  <c:v>111.5967106411609</c:v>
                </c:pt>
                <c:pt idx="37">
                  <c:v>111.76332104738032</c:v>
                </c:pt>
                <c:pt idx="38">
                  <c:v>112.25214455512459</c:v>
                </c:pt>
                <c:pt idx="39">
                  <c:v>112.56331435662813</c:v>
                </c:pt>
                <c:pt idx="40">
                  <c:v>112.84897744486936</c:v>
                </c:pt>
                <c:pt idx="41">
                  <c:v>113.21024247392698</c:v>
                </c:pt>
                <c:pt idx="42">
                  <c:v>113.70370324236342</c:v>
                </c:pt>
                <c:pt idx="43">
                  <c:v>114.11306339114013</c:v>
                </c:pt>
                <c:pt idx="44">
                  <c:v>113.91127671118211</c:v>
                </c:pt>
                <c:pt idx="45">
                  <c:v>114.19429196983396</c:v>
                </c:pt>
                <c:pt idx="46">
                  <c:v>114.66151288939599</c:v>
                </c:pt>
                <c:pt idx="47">
                  <c:v>114.767977704136</c:v>
                </c:pt>
                <c:pt idx="48">
                  <c:v>114.92750231907522</c:v>
                </c:pt>
                <c:pt idx="49">
                  <c:v>115.12065864049254</c:v>
                </c:pt>
                <c:pt idx="50">
                  <c:v>114.99857020761084</c:v>
                </c:pt>
                <c:pt idx="51">
                  <c:v>114.30468226311845</c:v>
                </c:pt>
                <c:pt idx="52">
                  <c:v>113.61769860545863</c:v>
                </c:pt>
                <c:pt idx="53">
                  <c:v>112.92541217079854</c:v>
                </c:pt>
                <c:pt idx="54">
                  <c:v>112.47881869787642</c:v>
                </c:pt>
                <c:pt idx="55">
                  <c:v>111.9820730548284</c:v>
                </c:pt>
                <c:pt idx="56">
                  <c:v>112.0953709781862</c:v>
                </c:pt>
                <c:pt idx="57">
                  <c:v>112.32279605110382</c:v>
                </c:pt>
                <c:pt idx="58">
                  <c:v>112.12216245822506</c:v>
                </c:pt>
                <c:pt idx="59">
                  <c:v>112.29408631817694</c:v>
                </c:pt>
                <c:pt idx="60">
                  <c:v>112.64854670990269</c:v>
                </c:pt>
                <c:pt idx="61">
                  <c:v>112.31465682224504</c:v>
                </c:pt>
                <c:pt idx="62">
                  <c:v>113.08432821200147</c:v>
                </c:pt>
                <c:pt idx="63">
                  <c:v>113.1499509671073</c:v>
                </c:pt>
                <c:pt idx="64">
                  <c:v>114.48276303864782</c:v>
                </c:pt>
                <c:pt idx="65">
                  <c:v>114.20999744292263</c:v>
                </c:pt>
                <c:pt idx="66">
                  <c:v>113.98206700468015</c:v>
                </c:pt>
                <c:pt idx="67">
                  <c:v>113.79860871502503</c:v>
                </c:pt>
                <c:pt idx="68">
                  <c:v>114.57875753799537</c:v>
                </c:pt>
                <c:pt idx="69">
                  <c:v>114.72829229049182</c:v>
                </c:pt>
                <c:pt idx="70">
                  <c:v>115.52224612821652</c:v>
                </c:pt>
                <c:pt idx="71">
                  <c:v>116.80585269988755</c:v>
                </c:pt>
                <c:pt idx="72">
                  <c:v>117.98406568895085</c:v>
                </c:pt>
                <c:pt idx="73">
                  <c:v>119.03111858166018</c:v>
                </c:pt>
                <c:pt idx="74">
                  <c:v>119.4817692128241</c:v>
                </c:pt>
                <c:pt idx="75">
                  <c:v>119.84803451146921</c:v>
                </c:pt>
                <c:pt idx="76">
                  <c:v>120.36664966100486</c:v>
                </c:pt>
                <c:pt idx="77">
                  <c:v>120.64367527288393</c:v>
                </c:pt>
                <c:pt idx="78">
                  <c:v>121.28551770673756</c:v>
                </c:pt>
                <c:pt idx="79">
                  <c:v>121.49963601240422</c:v>
                </c:pt>
                <c:pt idx="80">
                  <c:v>122.38780845301802</c:v>
                </c:pt>
                <c:pt idx="81">
                  <c:v>123.04003222949565</c:v>
                </c:pt>
                <c:pt idx="82">
                  <c:v>123.12512222634068</c:v>
                </c:pt>
                <c:pt idx="83">
                  <c:v>123.32975959380016</c:v>
                </c:pt>
                <c:pt idx="84">
                  <c:v>124.08214179518932</c:v>
                </c:pt>
                <c:pt idx="85">
                  <c:v>124.07924484184824</c:v>
                </c:pt>
                <c:pt idx="86">
                  <c:v>124.3758302271457</c:v>
                </c:pt>
                <c:pt idx="87">
                  <c:v>124.05082338069117</c:v>
                </c:pt>
                <c:pt idx="88">
                  <c:v>124.37990517994119</c:v>
                </c:pt>
                <c:pt idx="89">
                  <c:v>124.66067476591709</c:v>
                </c:pt>
                <c:pt idx="90">
                  <c:v>124.93190291220327</c:v>
                </c:pt>
                <c:pt idx="91">
                  <c:v>125.52760762724397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Data!$G$7</c:f>
              <c:strCache>
                <c:ptCount val="1"/>
                <c:pt idx="0">
                  <c:v>London Employment Index</c:v>
                </c:pt>
              </c:strCache>
            </c:strRef>
          </c:tx>
          <c:spPr>
            <a:ln w="3175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xVal>
            <c:numRef>
              <c:f>Data!$E$8:$E$99</c:f>
              <c:numCache>
                <c:formatCode>General</c:formatCode>
                <c:ptCount val="92"/>
                <c:pt idx="0">
                  <c:v>1996.25</c:v>
                </c:pt>
                <c:pt idx="1">
                  <c:v>1996.5</c:v>
                </c:pt>
                <c:pt idx="2">
                  <c:v>1996.75</c:v>
                </c:pt>
                <c:pt idx="3">
                  <c:v>1997</c:v>
                </c:pt>
                <c:pt idx="4">
                  <c:v>1997.25</c:v>
                </c:pt>
                <c:pt idx="5">
                  <c:v>1997.5</c:v>
                </c:pt>
                <c:pt idx="6">
                  <c:v>1997.75</c:v>
                </c:pt>
                <c:pt idx="7">
                  <c:v>1998</c:v>
                </c:pt>
                <c:pt idx="8">
                  <c:v>1998.25</c:v>
                </c:pt>
                <c:pt idx="9">
                  <c:v>1998.5</c:v>
                </c:pt>
                <c:pt idx="10">
                  <c:v>1998.75</c:v>
                </c:pt>
                <c:pt idx="11">
                  <c:v>1999</c:v>
                </c:pt>
                <c:pt idx="12">
                  <c:v>1999.25</c:v>
                </c:pt>
                <c:pt idx="13">
                  <c:v>1999.5</c:v>
                </c:pt>
                <c:pt idx="14">
                  <c:v>1999.75</c:v>
                </c:pt>
                <c:pt idx="15">
                  <c:v>2000</c:v>
                </c:pt>
                <c:pt idx="16">
                  <c:v>2000.25</c:v>
                </c:pt>
                <c:pt idx="17">
                  <c:v>2000.5</c:v>
                </c:pt>
                <c:pt idx="18">
                  <c:v>2000.75</c:v>
                </c:pt>
                <c:pt idx="19">
                  <c:v>2001</c:v>
                </c:pt>
                <c:pt idx="20">
                  <c:v>2001.25</c:v>
                </c:pt>
                <c:pt idx="21">
                  <c:v>2001.5</c:v>
                </c:pt>
                <c:pt idx="22">
                  <c:v>2001.75</c:v>
                </c:pt>
                <c:pt idx="23">
                  <c:v>2002</c:v>
                </c:pt>
                <c:pt idx="24">
                  <c:v>2002.25</c:v>
                </c:pt>
                <c:pt idx="25">
                  <c:v>2002.5</c:v>
                </c:pt>
                <c:pt idx="26">
                  <c:v>2002.75</c:v>
                </c:pt>
                <c:pt idx="27">
                  <c:v>2003</c:v>
                </c:pt>
                <c:pt idx="28">
                  <c:v>2003.25</c:v>
                </c:pt>
                <c:pt idx="29">
                  <c:v>2003.5</c:v>
                </c:pt>
                <c:pt idx="30">
                  <c:v>2003.75</c:v>
                </c:pt>
                <c:pt idx="31">
                  <c:v>2004</c:v>
                </c:pt>
                <c:pt idx="32">
                  <c:v>2004.25</c:v>
                </c:pt>
                <c:pt idx="33">
                  <c:v>2004.5</c:v>
                </c:pt>
                <c:pt idx="34">
                  <c:v>2004.75</c:v>
                </c:pt>
                <c:pt idx="35">
                  <c:v>2005</c:v>
                </c:pt>
                <c:pt idx="36">
                  <c:v>2005.25</c:v>
                </c:pt>
                <c:pt idx="37">
                  <c:v>2005.5</c:v>
                </c:pt>
                <c:pt idx="38">
                  <c:v>2005.75</c:v>
                </c:pt>
                <c:pt idx="39">
                  <c:v>2006</c:v>
                </c:pt>
                <c:pt idx="40">
                  <c:v>2006.25</c:v>
                </c:pt>
                <c:pt idx="41">
                  <c:v>2006.5</c:v>
                </c:pt>
                <c:pt idx="42">
                  <c:v>2006.75</c:v>
                </c:pt>
                <c:pt idx="43">
                  <c:v>2007</c:v>
                </c:pt>
                <c:pt idx="44">
                  <c:v>2007.25</c:v>
                </c:pt>
                <c:pt idx="45">
                  <c:v>2007.5</c:v>
                </c:pt>
                <c:pt idx="46">
                  <c:v>2007.75</c:v>
                </c:pt>
                <c:pt idx="47">
                  <c:v>2008</c:v>
                </c:pt>
                <c:pt idx="48">
                  <c:v>2008.25</c:v>
                </c:pt>
                <c:pt idx="49">
                  <c:v>2008.5</c:v>
                </c:pt>
                <c:pt idx="50">
                  <c:v>2008.75</c:v>
                </c:pt>
                <c:pt idx="51">
                  <c:v>2009</c:v>
                </c:pt>
                <c:pt idx="52">
                  <c:v>2009.25</c:v>
                </c:pt>
                <c:pt idx="53">
                  <c:v>2009.5</c:v>
                </c:pt>
                <c:pt idx="54">
                  <c:v>2009.75</c:v>
                </c:pt>
                <c:pt idx="55">
                  <c:v>2010</c:v>
                </c:pt>
                <c:pt idx="56">
                  <c:v>2010.25</c:v>
                </c:pt>
                <c:pt idx="57">
                  <c:v>2010.5</c:v>
                </c:pt>
                <c:pt idx="58">
                  <c:v>2010.75</c:v>
                </c:pt>
                <c:pt idx="59">
                  <c:v>2011</c:v>
                </c:pt>
                <c:pt idx="60">
                  <c:v>2011.25</c:v>
                </c:pt>
                <c:pt idx="61">
                  <c:v>2011.5</c:v>
                </c:pt>
                <c:pt idx="62">
                  <c:v>2011.75</c:v>
                </c:pt>
                <c:pt idx="63">
                  <c:v>2012</c:v>
                </c:pt>
                <c:pt idx="64">
                  <c:v>2012.25</c:v>
                </c:pt>
                <c:pt idx="65">
                  <c:v>2012.5</c:v>
                </c:pt>
                <c:pt idx="66">
                  <c:v>2012.75</c:v>
                </c:pt>
                <c:pt idx="67">
                  <c:v>2013</c:v>
                </c:pt>
                <c:pt idx="68">
                  <c:v>2013.25</c:v>
                </c:pt>
                <c:pt idx="69">
                  <c:v>2013.5</c:v>
                </c:pt>
                <c:pt idx="70">
                  <c:v>2013.75</c:v>
                </c:pt>
                <c:pt idx="71">
                  <c:v>2014</c:v>
                </c:pt>
                <c:pt idx="72">
                  <c:v>2014.25</c:v>
                </c:pt>
                <c:pt idx="73">
                  <c:v>2014.5</c:v>
                </c:pt>
                <c:pt idx="74">
                  <c:v>2014.75</c:v>
                </c:pt>
                <c:pt idx="75">
                  <c:v>2015</c:v>
                </c:pt>
                <c:pt idx="76">
                  <c:v>2015.25</c:v>
                </c:pt>
                <c:pt idx="77">
                  <c:v>2015.5</c:v>
                </c:pt>
                <c:pt idx="78">
                  <c:v>2015.75</c:v>
                </c:pt>
                <c:pt idx="79">
                  <c:v>2016</c:v>
                </c:pt>
                <c:pt idx="80">
                  <c:v>2016.25</c:v>
                </c:pt>
                <c:pt idx="81">
                  <c:v>2016.5</c:v>
                </c:pt>
                <c:pt idx="82">
                  <c:v>2016.75</c:v>
                </c:pt>
                <c:pt idx="83">
                  <c:v>2017</c:v>
                </c:pt>
                <c:pt idx="84">
                  <c:v>2017.25</c:v>
                </c:pt>
                <c:pt idx="85">
                  <c:v>2017.5</c:v>
                </c:pt>
                <c:pt idx="86">
                  <c:v>2017.75</c:v>
                </c:pt>
                <c:pt idx="87">
                  <c:v>2018</c:v>
                </c:pt>
                <c:pt idx="88">
                  <c:v>2018.25</c:v>
                </c:pt>
                <c:pt idx="89">
                  <c:v>2018.5</c:v>
                </c:pt>
                <c:pt idx="90">
                  <c:v>2018.75</c:v>
                </c:pt>
                <c:pt idx="91">
                  <c:v>2019</c:v>
                </c:pt>
              </c:numCache>
            </c:numRef>
          </c:xVal>
          <c:yVal>
            <c:numRef>
              <c:f>Data!$G$8:$G$99</c:f>
              <c:numCache>
                <c:formatCode>General</c:formatCode>
                <c:ptCount val="92"/>
                <c:pt idx="0">
                  <c:v>100</c:v>
                </c:pt>
                <c:pt idx="1">
                  <c:v>100.35485303348399</c:v>
                </c:pt>
                <c:pt idx="2">
                  <c:v>101.32506978189306</c:v>
                </c:pt>
                <c:pt idx="3">
                  <c:v>101.9187724927891</c:v>
                </c:pt>
                <c:pt idx="4">
                  <c:v>102.30610445333639</c:v>
                </c:pt>
                <c:pt idx="5">
                  <c:v>103.2571256778498</c:v>
                </c:pt>
                <c:pt idx="6">
                  <c:v>104.52875995154577</c:v>
                </c:pt>
                <c:pt idx="7">
                  <c:v>106.77159213411205</c:v>
                </c:pt>
                <c:pt idx="8">
                  <c:v>107.84133377443624</c:v>
                </c:pt>
                <c:pt idx="9">
                  <c:v>107.89577560105512</c:v>
                </c:pt>
                <c:pt idx="10">
                  <c:v>108.67245215899328</c:v>
                </c:pt>
                <c:pt idx="11">
                  <c:v>110.71140422930475</c:v>
                </c:pt>
                <c:pt idx="12">
                  <c:v>111.58642325501241</c:v>
                </c:pt>
                <c:pt idx="13">
                  <c:v>111.65958260427661</c:v>
                </c:pt>
                <c:pt idx="14">
                  <c:v>113.15731146938842</c:v>
                </c:pt>
                <c:pt idx="15">
                  <c:v>115.36902325476083</c:v>
                </c:pt>
                <c:pt idx="16">
                  <c:v>115.2833100831848</c:v>
                </c:pt>
                <c:pt idx="17">
                  <c:v>115.77446894690036</c:v>
                </c:pt>
                <c:pt idx="18">
                  <c:v>118.13715365350193</c:v>
                </c:pt>
                <c:pt idx="19">
                  <c:v>119.53608720755443</c:v>
                </c:pt>
                <c:pt idx="20">
                  <c:v>118.08404519879191</c:v>
                </c:pt>
                <c:pt idx="21">
                  <c:v>117.91908445149986</c:v>
                </c:pt>
                <c:pt idx="22">
                  <c:v>118.24130761015728</c:v>
                </c:pt>
                <c:pt idx="23">
                  <c:v>116.86725527908355</c:v>
                </c:pt>
                <c:pt idx="24">
                  <c:v>116.81807146621851</c:v>
                </c:pt>
                <c:pt idx="25">
                  <c:v>116.21616726018489</c:v>
                </c:pt>
                <c:pt idx="26">
                  <c:v>115.7374112710179</c:v>
                </c:pt>
                <c:pt idx="27">
                  <c:v>115.67806364209279</c:v>
                </c:pt>
                <c:pt idx="28">
                  <c:v>116.04443902150628</c:v>
                </c:pt>
                <c:pt idx="29">
                  <c:v>117.00413974240765</c:v>
                </c:pt>
                <c:pt idx="30">
                  <c:v>117.47258096775127</c:v>
                </c:pt>
                <c:pt idx="31">
                  <c:v>116.37873800122519</c:v>
                </c:pt>
                <c:pt idx="32">
                  <c:v>116.46349517030052</c:v>
                </c:pt>
                <c:pt idx="33">
                  <c:v>116.71839562654014</c:v>
                </c:pt>
                <c:pt idx="34">
                  <c:v>116.07206246218443</c:v>
                </c:pt>
                <c:pt idx="35">
                  <c:v>115.73919748621658</c:v>
                </c:pt>
                <c:pt idx="36">
                  <c:v>117.65895113946692</c:v>
                </c:pt>
                <c:pt idx="37">
                  <c:v>118.20601099151297</c:v>
                </c:pt>
                <c:pt idx="38">
                  <c:v>119.07874064281106</c:v>
                </c:pt>
                <c:pt idx="39">
                  <c:v>119.68660728549379</c:v>
                </c:pt>
                <c:pt idx="40">
                  <c:v>119.91539377868794</c:v>
                </c:pt>
                <c:pt idx="41">
                  <c:v>120.16008010294638</c:v>
                </c:pt>
                <c:pt idx="42">
                  <c:v>119.8402469505407</c:v>
                </c:pt>
                <c:pt idx="43">
                  <c:v>120.27233492289714</c:v>
                </c:pt>
                <c:pt idx="44">
                  <c:v>120.55639345540814</c:v>
                </c:pt>
                <c:pt idx="45">
                  <c:v>120.68522737135791</c:v>
                </c:pt>
                <c:pt idx="46">
                  <c:v>122.05970738776091</c:v>
                </c:pt>
                <c:pt idx="47">
                  <c:v>122.86267401446834</c:v>
                </c:pt>
                <c:pt idx="48">
                  <c:v>123.70664811686376</c:v>
                </c:pt>
                <c:pt idx="49">
                  <c:v>124.83739781150901</c:v>
                </c:pt>
                <c:pt idx="50">
                  <c:v>125.51409663424225</c:v>
                </c:pt>
                <c:pt idx="51">
                  <c:v>126.22410459673677</c:v>
                </c:pt>
                <c:pt idx="52">
                  <c:v>123.69842146376561</c:v>
                </c:pt>
                <c:pt idx="53">
                  <c:v>123.22990476454036</c:v>
                </c:pt>
                <c:pt idx="54">
                  <c:v>121.31425185885881</c:v>
                </c:pt>
                <c:pt idx="55">
                  <c:v>120.71544208197218</c:v>
                </c:pt>
                <c:pt idx="56">
                  <c:v>121.31367322576628</c:v>
                </c:pt>
                <c:pt idx="57">
                  <c:v>122.05226063143965</c:v>
                </c:pt>
                <c:pt idx="58">
                  <c:v>121.26456488678289</c:v>
                </c:pt>
                <c:pt idx="59">
                  <c:v>122.50842477203743</c:v>
                </c:pt>
                <c:pt idx="60">
                  <c:v>122.35969090929675</c:v>
                </c:pt>
                <c:pt idx="61">
                  <c:v>122.75955153419532</c:v>
                </c:pt>
                <c:pt idx="62">
                  <c:v>124.79664191542648</c:v>
                </c:pt>
                <c:pt idx="63">
                  <c:v>125.46101333749279</c:v>
                </c:pt>
                <c:pt idx="64">
                  <c:v>128.829362358911</c:v>
                </c:pt>
                <c:pt idx="65">
                  <c:v>129.00514102923734</c:v>
                </c:pt>
                <c:pt idx="66">
                  <c:v>129.23795279611863</c:v>
                </c:pt>
                <c:pt idx="67">
                  <c:v>129.50679076250006</c:v>
                </c:pt>
                <c:pt idx="68">
                  <c:v>131.86690935712605</c:v>
                </c:pt>
                <c:pt idx="69">
                  <c:v>131.50297429988541</c:v>
                </c:pt>
                <c:pt idx="70">
                  <c:v>132.71679558024948</c:v>
                </c:pt>
                <c:pt idx="71">
                  <c:v>135.37470895384394</c:v>
                </c:pt>
                <c:pt idx="72">
                  <c:v>136.93991146913683</c:v>
                </c:pt>
                <c:pt idx="73">
                  <c:v>139.02789640455006</c:v>
                </c:pt>
                <c:pt idx="74">
                  <c:v>138.90754072130389</c:v>
                </c:pt>
                <c:pt idx="75">
                  <c:v>139.52129432675412</c:v>
                </c:pt>
                <c:pt idx="76">
                  <c:v>140.34416090025246</c:v>
                </c:pt>
                <c:pt idx="77">
                  <c:v>140.9292092727211</c:v>
                </c:pt>
                <c:pt idx="78">
                  <c:v>141.73776096666947</c:v>
                </c:pt>
                <c:pt idx="79">
                  <c:v>142.39569195083632</c:v>
                </c:pt>
                <c:pt idx="80">
                  <c:v>143.66455884887236</c:v>
                </c:pt>
                <c:pt idx="81">
                  <c:v>145.31972623107336</c:v>
                </c:pt>
                <c:pt idx="82">
                  <c:v>145.29668153921435</c:v>
                </c:pt>
                <c:pt idx="83">
                  <c:v>145.51412179220279</c:v>
                </c:pt>
                <c:pt idx="84">
                  <c:v>146.61885815564474</c:v>
                </c:pt>
                <c:pt idx="85">
                  <c:v>148.36431745824092</c:v>
                </c:pt>
                <c:pt idx="86">
                  <c:v>148.45481064232047</c:v>
                </c:pt>
                <c:pt idx="87">
                  <c:v>149.20187628069743</c:v>
                </c:pt>
                <c:pt idx="88">
                  <c:v>150.03405129959734</c:v>
                </c:pt>
                <c:pt idx="89">
                  <c:v>150.21332692643938</c:v>
                </c:pt>
                <c:pt idx="90">
                  <c:v>150.48759901229846</c:v>
                </c:pt>
                <c:pt idx="91">
                  <c:v>151.20764500105034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1533800"/>
        <c:axId val="153081552"/>
      </c:scatterChart>
      <c:valAx>
        <c:axId val="151533800"/>
        <c:scaling>
          <c:orientation val="minMax"/>
          <c:max val="2020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53081552"/>
        <c:crosses val="autoZero"/>
        <c:crossBetween val="midCat"/>
      </c:valAx>
      <c:valAx>
        <c:axId val="153081552"/>
        <c:scaling>
          <c:orientation val="minMax"/>
          <c:min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5153380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388534058821078"/>
          <c:y val="0.93508126026002603"/>
          <c:w val="0.66143089590348658"/>
          <c:h val="6.491873973997400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31750" cap="rnd">
              <a:solidFill>
                <a:srgbClr val="FF0000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xVal>
            <c:numRef>
              <c:f>'[Worksheet in Hecate]Sheet2'!$B$3:$B$51</c:f>
              <c:numCache>
                <c:formatCode>General</c:formatCode>
                <c:ptCount val="49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  <c:pt idx="48">
                  <c:v>2018</c:v>
                </c:pt>
              </c:numCache>
            </c:numRef>
          </c:xVal>
          <c:yVal>
            <c:numRef>
              <c:f>'[Worksheet in Hecate]Sheet2'!$C$3:$C$51</c:f>
              <c:numCache>
                <c:formatCode>General</c:formatCode>
                <c:ptCount val="49"/>
                <c:pt idx="0">
                  <c:v>1.1768026608306459</c:v>
                </c:pt>
                <c:pt idx="1">
                  <c:v>1.1661134497822434</c:v>
                </c:pt>
                <c:pt idx="2">
                  <c:v>1.1621831383271339</c:v>
                </c:pt>
                <c:pt idx="3">
                  <c:v>1.1494635029599249</c:v>
                </c:pt>
                <c:pt idx="4">
                  <c:v>1.1622247817557174</c:v>
                </c:pt>
                <c:pt idx="5">
                  <c:v>1.1576657359487201</c:v>
                </c:pt>
                <c:pt idx="6">
                  <c:v>1.1491098050700188</c:v>
                </c:pt>
                <c:pt idx="7">
                  <c:v>1.1405499605944032</c:v>
                </c:pt>
                <c:pt idx="8">
                  <c:v>1.1415476685453791</c:v>
                </c:pt>
                <c:pt idx="9">
                  <c:v>1.1471913778529161</c:v>
                </c:pt>
                <c:pt idx="10">
                  <c:v>1.1660727294966671</c:v>
                </c:pt>
                <c:pt idx="11">
                  <c:v>1.1689780936409171</c:v>
                </c:pt>
                <c:pt idx="12">
                  <c:v>1.1901737275669313</c:v>
                </c:pt>
                <c:pt idx="13">
                  <c:v>1.1979134866110623</c:v>
                </c:pt>
                <c:pt idx="14">
                  <c:v>1.2070014544025449</c:v>
                </c:pt>
                <c:pt idx="15">
                  <c:v>1.2154640911602936</c:v>
                </c:pt>
                <c:pt idx="16">
                  <c:v>1.2307687748076854</c:v>
                </c:pt>
                <c:pt idx="17">
                  <c:v>1.2508272231169559</c:v>
                </c:pt>
                <c:pt idx="18">
                  <c:v>1.270821613087693</c:v>
                </c:pt>
                <c:pt idx="19">
                  <c:v>1.2865075825559968</c:v>
                </c:pt>
                <c:pt idx="20">
                  <c:v>1.2916617268322494</c:v>
                </c:pt>
                <c:pt idx="21">
                  <c:v>1.2813704971501254</c:v>
                </c:pt>
                <c:pt idx="22">
                  <c:v>1.2783468665314359</c:v>
                </c:pt>
                <c:pt idx="23">
                  <c:v>1.3020379724707136</c:v>
                </c:pt>
                <c:pt idx="24">
                  <c:v>1.2927550001699437</c:v>
                </c:pt>
                <c:pt idx="25">
                  <c:v>1.3150363223136354</c:v>
                </c:pt>
                <c:pt idx="26">
                  <c:v>1.3068265698933834</c:v>
                </c:pt>
                <c:pt idx="27">
                  <c:v>1.3144477422224212</c:v>
                </c:pt>
                <c:pt idx="28">
                  <c:v>1.31300750917641</c:v>
                </c:pt>
                <c:pt idx="29">
                  <c:v>1.3140138580538872</c:v>
                </c:pt>
                <c:pt idx="30">
                  <c:v>1.3403478467988865</c:v>
                </c:pt>
                <c:pt idx="31">
                  <c:v>1.3428532622564415</c:v>
                </c:pt>
                <c:pt idx="32">
                  <c:v>1.3565590305372732</c:v>
                </c:pt>
                <c:pt idx="33">
                  <c:v>1.3480070372634392</c:v>
                </c:pt>
                <c:pt idx="34">
                  <c:v>1.3341708084681576</c:v>
                </c:pt>
                <c:pt idx="35">
                  <c:v>1.3406871413489678</c:v>
                </c:pt>
                <c:pt idx="36">
                  <c:v>1.3248530840560333</c:v>
                </c:pt>
                <c:pt idx="37">
                  <c:v>1.3200193149153812</c:v>
                </c:pt>
                <c:pt idx="38">
                  <c:v>1.3315125437108195</c:v>
                </c:pt>
                <c:pt idx="39">
                  <c:v>1.3216816316018047</c:v>
                </c:pt>
                <c:pt idx="40">
                  <c:v>1.3273033804705781</c:v>
                </c:pt>
                <c:pt idx="41">
                  <c:v>1.3553349269022457</c:v>
                </c:pt>
                <c:pt idx="42">
                  <c:v>1.3267127681635849</c:v>
                </c:pt>
                <c:pt idx="43">
                  <c:v>1.3192046061581117</c:v>
                </c:pt>
                <c:pt idx="44">
                  <c:v>1.3143453145057766</c:v>
                </c:pt>
                <c:pt idx="45">
                  <c:v>1.2905276541640176</c:v>
                </c:pt>
                <c:pt idx="46">
                  <c:v>1.2850741656365883</c:v>
                </c:pt>
                <c:pt idx="47">
                  <c:v>1.3041446872645064</c:v>
                </c:pt>
                <c:pt idx="48">
                  <c:v>1.3065852594853904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2119696"/>
        <c:axId val="153292776"/>
      </c:scatterChart>
      <c:valAx>
        <c:axId val="82119696"/>
        <c:scaling>
          <c:orientation val="minMax"/>
          <c:max val="2020"/>
          <c:min val="1970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2">
                <a:lumMod val="40000"/>
                <a:lumOff val="6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53292776"/>
        <c:crosses val="autoZero"/>
        <c:crossBetween val="midCat"/>
      </c:valAx>
      <c:valAx>
        <c:axId val="153292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2">
                <a:lumMod val="40000"/>
                <a:lumOff val="6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211969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2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2"/>
    <cs:fontRef idx="minor">
      <a:schemeClr val="tx2"/>
    </cs:fontRef>
    <cs:spPr>
      <a:ln w="9525">
        <a:solidFill>
          <a:schemeClr val="phClr"/>
        </a:solidFill>
        <a:round/>
      </a:ln>
    </cs:spPr>
  </cs:dataPointMarker>
  <cs:dataPointMarkerLayout symbol="circle" size="5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spPr>
      <a:ln>
        <a:solidFill>
          <a:schemeClr val="tx2">
            <a:lumMod val="40000"/>
            <a:lumOff val="60000"/>
          </a:schemeClr>
        </a:solidFill>
      </a:ln>
    </cs:spPr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CAA639DA-7AF8-48AF-8147-14431FD1216C}" type="slidenum">
              <a:rPr lang="en-GB" altLang="en-US"/>
              <a:pPr/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9448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36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691063"/>
            <a:ext cx="4984750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136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36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29AD2699-5614-44AA-9275-F69DB7861F48}" type="slidenum">
              <a:rPr lang="en-GB" altLang="en-US"/>
              <a:pPr/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781244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513326F-CECD-4E76-9E1A-E97F9626AF7B}" type="slidenum">
              <a:rPr lang="en-GB" altLang="en-US"/>
              <a:pPr>
                <a:spcBef>
                  <a:spcPct val="0"/>
                </a:spcBef>
              </a:pPr>
              <a:t>15</a:t>
            </a:fld>
            <a:endParaRPr lang="en-GB" alt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072670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9129A6B-86F8-45BB-8D98-13A71EB4D72D}" type="slidenum">
              <a:rPr lang="en-GB" altLang="en-US"/>
              <a:pPr>
                <a:spcBef>
                  <a:spcPct val="0"/>
                </a:spcBef>
              </a:pPr>
              <a:t>16</a:t>
            </a:fld>
            <a:endParaRPr lang="en-GB" alt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740431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82F0CC4-BBEA-4E9C-A955-0FCBF92990A3}" type="slidenum">
              <a:rPr lang="en-GB" altLang="en-US"/>
              <a:pPr>
                <a:spcBef>
                  <a:spcPct val="0"/>
                </a:spcBef>
              </a:pPr>
              <a:t>17</a:t>
            </a:fld>
            <a:endParaRPr lang="en-GB" alt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524048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DEA461D-BD00-479F-829E-28EC8F0A1AB8}" type="slidenum">
              <a:rPr lang="en-GB" altLang="en-US"/>
              <a:pPr>
                <a:spcBef>
                  <a:spcPct val="0"/>
                </a:spcBef>
              </a:pPr>
              <a:t>18</a:t>
            </a:fld>
            <a:endParaRPr lang="en-GB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61355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6CC83609-529C-436D-A080-BB749C27B421}" type="slidenum">
              <a:rPr lang="en-GB" altLang="en-US" sz="1200"/>
              <a:pPr/>
              <a:t>20</a:t>
            </a:fld>
            <a:endParaRPr lang="en-GB" altLang="en-US" sz="120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54412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7B04D28-076C-4A11-8DB3-0B35CF9D3D25}" type="slidenum">
              <a:rPr lang="en-GB" altLang="en-US"/>
              <a:pPr>
                <a:spcBef>
                  <a:spcPct val="0"/>
                </a:spcBef>
              </a:pPr>
              <a:t>21</a:t>
            </a:fld>
            <a:endParaRPr lang="en-GB" alt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204520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E755535-D5FC-49D3-A459-C94982651FA7}" type="slidenum">
              <a:rPr lang="en-GB" altLang="en-US"/>
              <a:pPr>
                <a:spcBef>
                  <a:spcPct val="0"/>
                </a:spcBef>
              </a:pPr>
              <a:t>22</a:t>
            </a:fld>
            <a:endParaRPr lang="en-GB" alt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753248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13D093B-3C11-47BC-9989-96AB16D9DC57}" type="slidenum">
              <a:rPr lang="en-GB" altLang="en-US"/>
              <a:pPr>
                <a:spcBef>
                  <a:spcPct val="0"/>
                </a:spcBef>
              </a:pPr>
              <a:t>23</a:t>
            </a:fld>
            <a:endParaRPr lang="en-GB" alt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81001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5344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1327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609600"/>
            <a:ext cx="211455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619125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6579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503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4891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0462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4347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9168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2520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8703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35452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Line 7"/>
          <p:cNvSpPr>
            <a:spLocks noChangeShapeType="1"/>
          </p:cNvSpPr>
          <p:nvPr/>
        </p:nvSpPr>
        <p:spPr bwMode="auto">
          <a:xfrm>
            <a:off x="304800" y="381000"/>
            <a:ext cx="0" cy="601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>
            <a:off x="1371600" y="6629400"/>
            <a:ext cx="739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0" name="Line 11"/>
          <p:cNvSpPr>
            <a:spLocks noChangeShapeType="1"/>
          </p:cNvSpPr>
          <p:nvPr/>
        </p:nvSpPr>
        <p:spPr bwMode="auto">
          <a:xfrm>
            <a:off x="1676400" y="6477000"/>
            <a:ext cx="723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1" name="Line 14"/>
          <p:cNvSpPr>
            <a:spLocks noChangeShapeType="1"/>
          </p:cNvSpPr>
          <p:nvPr/>
        </p:nvSpPr>
        <p:spPr bwMode="auto">
          <a:xfrm>
            <a:off x="457200" y="304800"/>
            <a:ext cx="0" cy="495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1032" name="Picture 15" descr="lselogosm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562600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Unicode MS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Unicode MS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Unicode MS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Unicode MS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emf"/><Relationship Id="rId5" Type="http://schemas.openxmlformats.org/officeDocument/2006/relationships/package" Target="../embeddings/Microsoft_Excel_Worksheet1.xlsx"/><Relationship Id="rId4" Type="http://schemas.openxmlformats.org/officeDocument/2006/relationships/oleObject" Target="../embeddings/oleObject4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1.doc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5616" y="1196752"/>
            <a:ext cx="7856612" cy="1143000"/>
          </a:xfrm>
        </p:spPr>
        <p:txBody>
          <a:bodyPr/>
          <a:lstStyle/>
          <a:p>
            <a:r>
              <a:rPr lang="en-GB" altLang="en-US" sz="3600" b="1" dirty="0" smtClean="0">
                <a:solidFill>
                  <a:schemeClr val="accent2"/>
                </a:solidFill>
              </a:rPr>
              <a:t>Metropolitan Challenges for London </a:t>
            </a:r>
            <a:r>
              <a:rPr lang="en-GB" altLang="en-US" sz="4000" b="1" dirty="0" smtClean="0">
                <a:solidFill>
                  <a:schemeClr val="accent2"/>
                </a:solidFill>
              </a:rPr>
              <a:t/>
            </a:r>
            <a:br>
              <a:rPr lang="en-GB" altLang="en-US" sz="4000" b="1" dirty="0" smtClean="0">
                <a:solidFill>
                  <a:schemeClr val="accent2"/>
                </a:solidFill>
              </a:rPr>
            </a:br>
            <a:r>
              <a:rPr lang="en-GB" altLang="en-US" sz="2200" b="1" dirty="0" smtClean="0">
                <a:solidFill>
                  <a:schemeClr val="accent2"/>
                </a:solidFill>
              </a:rPr>
              <a:t>Sources of Economic Growth, Change and Competitiveness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58888" y="2997200"/>
            <a:ext cx="6934200" cy="1752600"/>
          </a:xfrm>
        </p:spPr>
        <p:txBody>
          <a:bodyPr/>
          <a:lstStyle/>
          <a:p>
            <a:pPr>
              <a:defRPr/>
            </a:pPr>
            <a:r>
              <a:rPr lang="en-GB" altLang="en-US" b="1" dirty="0" smtClean="0"/>
              <a:t>Ian Gordon</a:t>
            </a:r>
          </a:p>
          <a:p>
            <a:pPr>
              <a:defRPr/>
            </a:pPr>
            <a:r>
              <a:rPr lang="en-GB" altLang="en-US" sz="2400" b="1" i="1" dirty="0" smtClean="0"/>
              <a:t>LSE London</a:t>
            </a:r>
            <a:r>
              <a:rPr lang="en-GB" altLang="en-US" sz="2400" b="1" dirty="0" smtClean="0"/>
              <a:t> research centre, </a:t>
            </a:r>
          </a:p>
          <a:p>
            <a:pPr>
              <a:defRPr/>
            </a:pPr>
            <a:r>
              <a:rPr lang="en-GB" altLang="en-US" sz="2400" b="1" dirty="0" smtClean="0"/>
              <a:t>London School of Economics</a:t>
            </a:r>
          </a:p>
          <a:p>
            <a:pPr>
              <a:defRPr/>
            </a:pPr>
            <a:r>
              <a:rPr lang="en-GB" altLang="en-US" sz="1400" b="1" dirty="0" smtClean="0"/>
              <a:t>(I.R.Gordon@lse.ac.uk)</a:t>
            </a:r>
          </a:p>
          <a:p>
            <a:pPr>
              <a:defRPr/>
            </a:pPr>
            <a:endParaRPr lang="en-GB" altLang="en-US" sz="2400" b="1" dirty="0" smtClean="0"/>
          </a:p>
          <a:p>
            <a:endParaRPr lang="en-GB" sz="1600" dirty="0"/>
          </a:p>
          <a:p>
            <a:r>
              <a:rPr lang="en-GB" sz="1600" dirty="0"/>
              <a:t> </a:t>
            </a:r>
            <a:r>
              <a:rPr lang="en-GB" sz="1600" b="1" dirty="0">
                <a:solidFill>
                  <a:srgbClr val="00B050"/>
                </a:solidFill>
              </a:rPr>
              <a:t>Mission </a:t>
            </a:r>
            <a:r>
              <a:rPr lang="en-GB" sz="1600" b="1" dirty="0" err="1">
                <a:solidFill>
                  <a:srgbClr val="00B050"/>
                </a:solidFill>
              </a:rPr>
              <a:t>d’étude</a:t>
            </a:r>
            <a:r>
              <a:rPr lang="en-GB" sz="1600" b="1" dirty="0">
                <a:solidFill>
                  <a:srgbClr val="00B050"/>
                </a:solidFill>
              </a:rPr>
              <a:t> 2019 </a:t>
            </a:r>
            <a:r>
              <a:rPr lang="en-GB" sz="1600" b="1" dirty="0" smtClean="0">
                <a:solidFill>
                  <a:srgbClr val="00B050"/>
                </a:solidFill>
              </a:rPr>
              <a:t>, </a:t>
            </a:r>
            <a:endParaRPr lang="en-GB" sz="1600" dirty="0">
              <a:solidFill>
                <a:srgbClr val="00B050"/>
              </a:solidFill>
            </a:endParaRPr>
          </a:p>
          <a:p>
            <a:r>
              <a:rPr lang="fr-FR" sz="1600" b="1" dirty="0">
                <a:solidFill>
                  <a:srgbClr val="00B050"/>
                </a:solidFill>
              </a:rPr>
              <a:t>Après le </a:t>
            </a:r>
            <a:r>
              <a:rPr lang="fr-FR" sz="1600" b="1" dirty="0" err="1">
                <a:solidFill>
                  <a:srgbClr val="00B050"/>
                </a:solidFill>
              </a:rPr>
              <a:t>Brexit</a:t>
            </a:r>
            <a:r>
              <a:rPr lang="fr-FR" sz="1600" b="1" dirty="0">
                <a:solidFill>
                  <a:srgbClr val="00B050"/>
                </a:solidFill>
              </a:rPr>
              <a:t>, recoudre le territoire </a:t>
            </a:r>
            <a:r>
              <a:rPr lang="fr-FR" sz="1600" b="1" dirty="0" smtClean="0">
                <a:solidFill>
                  <a:srgbClr val="00B050"/>
                </a:solidFill>
              </a:rPr>
              <a:t>?,</a:t>
            </a:r>
          </a:p>
          <a:p>
            <a:r>
              <a:rPr lang="fr-FR" sz="1600" b="1" dirty="0" smtClean="0">
                <a:solidFill>
                  <a:srgbClr val="00B050"/>
                </a:solidFill>
              </a:rPr>
              <a:t>City </a:t>
            </a:r>
            <a:r>
              <a:rPr lang="fr-FR" sz="1600" b="1" dirty="0" err="1" smtClean="0">
                <a:solidFill>
                  <a:srgbClr val="00B050"/>
                </a:solidFill>
              </a:rPr>
              <a:t>University</a:t>
            </a:r>
            <a:r>
              <a:rPr lang="fr-FR" sz="1600" b="1" dirty="0" smtClean="0">
                <a:solidFill>
                  <a:srgbClr val="00B050"/>
                </a:solidFill>
              </a:rPr>
              <a:t>, London, April 9th 2019 </a:t>
            </a:r>
            <a:endParaRPr lang="en-GB" sz="1600" dirty="0">
              <a:solidFill>
                <a:srgbClr val="00B05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b="1" dirty="0" smtClean="0"/>
              <a:t> </a:t>
            </a:r>
            <a:endParaRPr lang="en-GB" altLang="en-US" sz="1800" b="1" dirty="0" smtClean="0">
              <a:solidFill>
                <a:schemeClr val="folHlink"/>
              </a:solidFill>
            </a:endParaRPr>
          </a:p>
          <a:p>
            <a:pPr>
              <a:defRPr/>
            </a:pPr>
            <a:endParaRPr lang="en-GB" altLang="en-US" sz="1800" b="1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0316" y="5517232"/>
            <a:ext cx="2015784" cy="9747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600" smtClean="0"/>
              <a:t>The Character and Strengths of the (Greater) London Economy (1)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 smtClean="0"/>
              <a:t>Its post-industrialism: 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 smtClean="0"/>
              <a:t>all non-manufacturing sectors (plus publishing) are over-represented in London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 smtClean="0"/>
              <a:t>very diverse range of specialist services</a:t>
            </a:r>
          </a:p>
          <a:p>
            <a:pPr>
              <a:lnSpc>
                <a:spcPct val="90000"/>
              </a:lnSpc>
            </a:pPr>
            <a:r>
              <a:rPr lang="en-GB" altLang="en-US" sz="2800" dirty="0" smtClean="0"/>
              <a:t>Its skills base: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 smtClean="0"/>
              <a:t>Proportion of graduates in the workforce (31%) is well above rest of UK (18%); 44% among 25-30 </a:t>
            </a:r>
            <a:r>
              <a:rPr lang="en-GB" altLang="en-US" sz="2400" dirty="0" err="1" smtClean="0"/>
              <a:t>yr.olds</a:t>
            </a:r>
            <a:endParaRPr lang="en-GB" altLang="en-US" sz="2400" dirty="0" smtClean="0"/>
          </a:p>
          <a:p>
            <a:pPr lvl="1">
              <a:lnSpc>
                <a:spcPct val="90000"/>
              </a:lnSpc>
            </a:pPr>
            <a:r>
              <a:rPr lang="en-GB" altLang="en-US" sz="2400" dirty="0" smtClean="0"/>
              <a:t>Many come from other regions (and abroad)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 smtClean="0"/>
              <a:t>but advance faster on London ‘escalator’ , often via job mobility in </a:t>
            </a:r>
            <a:r>
              <a:rPr lang="en-GB" altLang="en-US" sz="2400" i="1" dirty="0" smtClean="0"/>
              <a:t>flexible</a:t>
            </a:r>
            <a:r>
              <a:rPr lang="en-GB" altLang="en-US" sz="2400" dirty="0" smtClean="0"/>
              <a:t> labour market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533400"/>
          </a:xfrm>
        </p:spPr>
        <p:txBody>
          <a:bodyPr/>
          <a:lstStyle/>
          <a:p>
            <a:r>
              <a:rPr lang="en-GB" altLang="en-US" sz="2800" b="1" dirty="0" smtClean="0"/>
              <a:t>London Specialisms with &gt; 25% of GB jobs </a:t>
            </a:r>
            <a:r>
              <a:rPr lang="en-GB" altLang="en-US" sz="1600" b="1" dirty="0" smtClean="0"/>
              <a:t>(2015)</a:t>
            </a:r>
          </a:p>
        </p:txBody>
      </p:sp>
      <p:pic>
        <p:nvPicPr>
          <p:cNvPr id="14339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47813" y="976313"/>
            <a:ext cx="7481887" cy="5765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050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38200"/>
          </a:xfrm>
        </p:spPr>
        <p:txBody>
          <a:bodyPr/>
          <a:lstStyle/>
          <a:p>
            <a:r>
              <a:rPr lang="en-GB" altLang="en-US" sz="3600" smtClean="0"/>
              <a:t>Character and Strengths (2)</a:t>
            </a:r>
          </a:p>
        </p:txBody>
      </p:sp>
      <p:sp>
        <p:nvSpPr>
          <p:cNvPr id="15363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1371600" y="1524000"/>
            <a:ext cx="7772400" cy="4114800"/>
          </a:xfrm>
        </p:spPr>
        <p:txBody>
          <a:bodyPr/>
          <a:lstStyle/>
          <a:p>
            <a:r>
              <a:rPr lang="en-GB" altLang="en-US" smtClean="0"/>
              <a:t>International Orientation</a:t>
            </a:r>
          </a:p>
          <a:p>
            <a:pPr lvl="1"/>
            <a:r>
              <a:rPr lang="en-GB" altLang="en-US" sz="2000" smtClean="0"/>
              <a:t>In terms of markets – with substantial ‘global’ sector</a:t>
            </a:r>
            <a:r>
              <a:rPr lang="en-GB" altLang="en-US" smtClean="0"/>
              <a:t> </a:t>
            </a:r>
          </a:p>
          <a:p>
            <a:pPr lvl="2"/>
            <a:r>
              <a:rPr lang="en-GB" altLang="en-US" sz="1800" smtClean="0"/>
              <a:t>not just serving UK firms: cf. New York, Tokyo – or Paris</a:t>
            </a:r>
          </a:p>
          <a:p>
            <a:pPr lvl="2"/>
            <a:r>
              <a:rPr lang="en-GB" altLang="en-US" sz="1800" smtClean="0"/>
              <a:t>But national markets (outside region) still much more important – and UK macroeconomy still crucial – </a:t>
            </a:r>
            <a:r>
              <a:rPr lang="en-GB" altLang="en-US" sz="1800" i="1" smtClean="0"/>
              <a:t>see Table</a:t>
            </a:r>
          </a:p>
          <a:p>
            <a:pPr lvl="1"/>
            <a:r>
              <a:rPr lang="en-GB" altLang="en-US" sz="2000" smtClean="0"/>
              <a:t>Historic / language links feeding  technical and market information</a:t>
            </a:r>
          </a:p>
          <a:p>
            <a:pPr lvl="2"/>
            <a:r>
              <a:rPr lang="en-GB" altLang="en-US" sz="1800" smtClean="0"/>
              <a:t>interpreted and recycled from London</a:t>
            </a:r>
          </a:p>
          <a:p>
            <a:pPr lvl="1"/>
            <a:r>
              <a:rPr lang="en-GB" altLang="en-US" sz="2000" smtClean="0"/>
              <a:t>And increasingly cosmopolitan population / labour-force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647825" y="20764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1000"/>
            <a:ext cx="86106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GB" altLang="en-US" smtClean="0"/>
              <a:t>London’s Diversity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4478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smtClean="0"/>
              <a:t>36% of G. London population born abroad </a:t>
            </a:r>
          </a:p>
          <a:p>
            <a:pPr>
              <a:lnSpc>
                <a:spcPct val="90000"/>
              </a:lnSpc>
            </a:pPr>
            <a:r>
              <a:rPr lang="en-GB" altLang="en-US" sz="2800" smtClean="0"/>
              <a:t>56 countries of origin with more than 10 thousand residents</a:t>
            </a:r>
          </a:p>
          <a:p>
            <a:pPr>
              <a:lnSpc>
                <a:spcPct val="90000"/>
              </a:lnSpc>
            </a:pPr>
            <a:r>
              <a:rPr lang="en-GB" altLang="en-US" sz="2800" smtClean="0"/>
              <a:t>Largest are:</a:t>
            </a:r>
          </a:p>
          <a:p>
            <a:pPr lvl="1">
              <a:lnSpc>
                <a:spcPct val="90000"/>
              </a:lnSpc>
            </a:pPr>
            <a:r>
              <a:rPr lang="en-GB" alt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India  299,000</a:t>
            </a:r>
          </a:p>
          <a:p>
            <a:pPr lvl="1" fontAlgn="b">
              <a:lnSpc>
                <a:spcPct val="90000"/>
              </a:lnSpc>
            </a:pPr>
            <a:r>
              <a:rPr lang="en-GB" alt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Poland 133,000</a:t>
            </a:r>
          </a:p>
          <a:p>
            <a:pPr lvl="1" fontAlgn="b">
              <a:lnSpc>
                <a:spcPct val="90000"/>
              </a:lnSpc>
            </a:pPr>
            <a:r>
              <a:rPr lang="en-GB" alt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Ireland 124,000</a:t>
            </a:r>
          </a:p>
          <a:p>
            <a:pPr lvl="1" fontAlgn="b">
              <a:lnSpc>
                <a:spcPct val="90000"/>
              </a:lnSpc>
            </a:pPr>
            <a:r>
              <a:rPr lang="en-GB" alt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Bangladesh  110,000</a:t>
            </a:r>
            <a:endParaRPr lang="en-GB" altLang="en-US" sz="14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b">
              <a:lnSpc>
                <a:spcPct val="90000"/>
              </a:lnSpc>
            </a:pPr>
            <a:r>
              <a:rPr lang="en-GB" alt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Pakistan 105,000</a:t>
            </a:r>
          </a:p>
          <a:p>
            <a:pPr fontAlgn="b">
              <a:lnSpc>
                <a:spcPct val="90000"/>
              </a:lnSpc>
            </a:pPr>
            <a:r>
              <a:rPr lang="en-GB" alt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Generally seen as a major asset / attraction by businesses </a:t>
            </a:r>
            <a:r>
              <a:rPr lang="en-GB" altLang="en-US" sz="2800" i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GB" alt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 residents</a:t>
            </a:r>
          </a:p>
          <a:p>
            <a:pPr fontAlgn="b">
              <a:lnSpc>
                <a:spcPct val="90000"/>
              </a:lnSpc>
            </a:pPr>
            <a:endParaRPr lang="en-GB" altLang="en-US" sz="28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fontAlgn="b">
              <a:lnSpc>
                <a:spcPct val="90000"/>
              </a:lnSpc>
            </a:pPr>
            <a:endParaRPr lang="en-GB" altLang="en-US" sz="2800" smtClean="0"/>
          </a:p>
          <a:p>
            <a:pPr lvl="1">
              <a:lnSpc>
                <a:spcPct val="90000"/>
              </a:lnSpc>
            </a:pPr>
            <a:endParaRPr lang="en-GB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762000"/>
          </a:xfrm>
        </p:spPr>
        <p:txBody>
          <a:bodyPr/>
          <a:lstStyle/>
          <a:p>
            <a:r>
              <a:rPr lang="en-GB" altLang="en-US" sz="3600" smtClean="0">
                <a:solidFill>
                  <a:srgbClr val="000066"/>
                </a:solidFill>
                <a:latin typeface="Arial" panose="020B0604020202020204" pitchFamily="34" charset="0"/>
              </a:rPr>
              <a:t>Change since the 1980s – </a:t>
            </a:r>
            <a:r>
              <a:rPr lang="en-GB" altLang="en-US" sz="3200" b="1" smtClean="0">
                <a:solidFill>
                  <a:srgbClr val="000066"/>
                </a:solidFill>
                <a:latin typeface="Arial" panose="020B0604020202020204" pitchFamily="34" charset="0"/>
              </a:rPr>
              <a:t>I:  growth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153400" cy="4114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 sz="2400" dirty="0" smtClean="0">
                <a:solidFill>
                  <a:srgbClr val="000066"/>
                </a:solidFill>
                <a:latin typeface="Arial" panose="020B0604020202020204" pitchFamily="34" charset="0"/>
              </a:rPr>
              <a:t>Within past thirty years</a:t>
            </a:r>
            <a:r>
              <a:rPr lang="en-GB" altLang="en-US" sz="2800" dirty="0" smtClean="0">
                <a:solidFill>
                  <a:srgbClr val="000066"/>
                </a:solidFill>
                <a:latin typeface="Arial" panose="020B0604020202020204" pitchFamily="34" charset="0"/>
              </a:rPr>
              <a:t>: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sz="1000" dirty="0" smtClean="0">
              <a:solidFill>
                <a:srgbClr val="000066"/>
              </a:solidFill>
              <a:latin typeface="Arial" panose="020B060402020202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GB" altLang="en-US" sz="2000" dirty="0" smtClean="0">
                <a:solidFill>
                  <a:srgbClr val="000066"/>
                </a:solidFill>
                <a:latin typeface="Arial" panose="020B0604020202020204" pitchFamily="34" charset="0"/>
              </a:rPr>
              <a:t>Population : </a:t>
            </a:r>
            <a:r>
              <a:rPr lang="en-GB" altLang="en-US" sz="1800" dirty="0" smtClean="0">
                <a:solidFill>
                  <a:srgbClr val="000066"/>
                </a:solidFill>
                <a:latin typeface="Arial" panose="020B0604020202020204" pitchFamily="34" charset="0"/>
              </a:rPr>
              <a:t>from decline to growth in Greater London since late 1980s </a:t>
            </a:r>
          </a:p>
          <a:p>
            <a:pPr lvl="2">
              <a:lnSpc>
                <a:spcPct val="90000"/>
              </a:lnSpc>
            </a:pPr>
            <a:r>
              <a:rPr lang="en-GB" altLang="en-US" sz="1600" dirty="0" smtClean="0">
                <a:solidFill>
                  <a:srgbClr val="000066"/>
                </a:solidFill>
                <a:latin typeface="Arial" panose="020B0604020202020204" pitchFamily="34" charset="0"/>
              </a:rPr>
              <a:t>Via direct/indirect effects of immigration</a:t>
            </a:r>
          </a:p>
          <a:p>
            <a:pPr lvl="1">
              <a:lnSpc>
                <a:spcPct val="90000"/>
              </a:lnSpc>
            </a:pPr>
            <a:r>
              <a:rPr lang="en-GB" altLang="en-US" sz="2000" dirty="0" smtClean="0">
                <a:solidFill>
                  <a:srgbClr val="000066"/>
                </a:solidFill>
                <a:latin typeface="Arial" panose="020B0604020202020204" pitchFamily="34" charset="0"/>
              </a:rPr>
              <a:t>Employment:</a:t>
            </a:r>
            <a:r>
              <a:rPr lang="en-GB" altLang="en-US" sz="2400" dirty="0" smtClean="0">
                <a:solidFill>
                  <a:srgbClr val="000066"/>
                </a:solidFill>
                <a:latin typeface="Arial" panose="020B0604020202020204" pitchFamily="34" charset="0"/>
              </a:rPr>
              <a:t> </a:t>
            </a:r>
            <a:r>
              <a:rPr lang="en-GB" altLang="en-US" sz="1800" dirty="0" smtClean="0">
                <a:solidFill>
                  <a:srgbClr val="000066"/>
                </a:solidFill>
                <a:latin typeface="Arial" panose="020B0604020202020204" pitchFamily="34" charset="0"/>
              </a:rPr>
              <a:t>from decline via apparent stability to growth </a:t>
            </a:r>
          </a:p>
          <a:p>
            <a:pPr lvl="2">
              <a:lnSpc>
                <a:spcPct val="90000"/>
              </a:lnSpc>
            </a:pPr>
            <a:r>
              <a:rPr lang="en-GB" altLang="en-US" sz="1400" dirty="0" smtClean="0">
                <a:solidFill>
                  <a:srgbClr val="000066"/>
                </a:solidFill>
                <a:latin typeface="Arial" panose="020B0604020202020204" pitchFamily="34" charset="0"/>
              </a:rPr>
              <a:t> with much greater volatility – boom/bust/boom/… </a:t>
            </a:r>
          </a:p>
          <a:p>
            <a:pPr lvl="1">
              <a:lnSpc>
                <a:spcPct val="90000"/>
              </a:lnSpc>
            </a:pPr>
            <a:r>
              <a:rPr lang="en-GB" altLang="en-US" sz="1800" dirty="0" smtClean="0">
                <a:solidFill>
                  <a:srgbClr val="000066"/>
                </a:solidFill>
                <a:latin typeface="Arial" panose="020B0604020202020204" pitchFamily="34" charset="0"/>
              </a:rPr>
              <a:t>Via growth in non-financial business services</a:t>
            </a:r>
          </a:p>
          <a:p>
            <a:pPr lvl="2">
              <a:lnSpc>
                <a:spcPct val="90000"/>
              </a:lnSpc>
            </a:pPr>
            <a:r>
              <a:rPr lang="en-GB" altLang="en-US" sz="1600" dirty="0" smtClean="0">
                <a:solidFill>
                  <a:srgbClr val="000066"/>
                </a:solidFill>
                <a:latin typeface="Arial" panose="020B0604020202020204" pitchFamily="34" charset="0"/>
              </a:rPr>
              <a:t>major role of </a:t>
            </a:r>
            <a:r>
              <a:rPr lang="en-GB" altLang="en-US" sz="1600" b="1" dirty="0" smtClean="0">
                <a:solidFill>
                  <a:srgbClr val="000066"/>
                </a:solidFill>
                <a:latin typeface="Arial" panose="020B0604020202020204" pitchFamily="34" charset="0"/>
              </a:rPr>
              <a:t>‘global’ sector</a:t>
            </a:r>
            <a:r>
              <a:rPr lang="en-GB" altLang="en-US" sz="1600" dirty="0" smtClean="0">
                <a:solidFill>
                  <a:srgbClr val="000066"/>
                </a:solidFill>
                <a:latin typeface="Arial" panose="020B0604020202020204" pitchFamily="34" charset="0"/>
              </a:rPr>
              <a:t> in short term fluctuations – but not disproportionately in trend growth (even in FBS)</a:t>
            </a:r>
          </a:p>
          <a:p>
            <a:pPr lvl="1">
              <a:lnSpc>
                <a:spcPct val="90000"/>
              </a:lnSpc>
            </a:pPr>
            <a:r>
              <a:rPr lang="en-GB" altLang="en-US" sz="2000" dirty="0" smtClean="0">
                <a:solidFill>
                  <a:srgbClr val="000066"/>
                </a:solidFill>
                <a:latin typeface="Arial" panose="020B0604020202020204" pitchFamily="34" charset="0"/>
              </a:rPr>
              <a:t>Productivity/earnings:</a:t>
            </a:r>
            <a:r>
              <a:rPr lang="en-GB" altLang="en-US" sz="2400" dirty="0" smtClean="0">
                <a:solidFill>
                  <a:srgbClr val="000066"/>
                </a:solidFill>
                <a:latin typeface="Arial" panose="020B0604020202020204" pitchFamily="34" charset="0"/>
              </a:rPr>
              <a:t> </a:t>
            </a:r>
            <a:r>
              <a:rPr lang="en-GB" altLang="en-US" sz="1800" dirty="0" smtClean="0">
                <a:solidFill>
                  <a:srgbClr val="000066"/>
                </a:solidFill>
                <a:latin typeface="Arial" panose="020B0604020202020204" pitchFamily="34" charset="0"/>
              </a:rPr>
              <a:t>sharp widening of gap relative to UK 1979-90 </a:t>
            </a:r>
          </a:p>
          <a:p>
            <a:pPr lvl="2">
              <a:lnSpc>
                <a:spcPct val="90000"/>
              </a:lnSpc>
            </a:pPr>
            <a:r>
              <a:rPr lang="en-GB" altLang="en-US" sz="1600" dirty="0" smtClean="0">
                <a:solidFill>
                  <a:srgbClr val="000066"/>
                </a:solidFill>
                <a:latin typeface="Arial" panose="020B0604020202020204" pitchFamily="34" charset="0"/>
              </a:rPr>
              <a:t>market liberalisation period (cause / effect of inequality?)</a:t>
            </a:r>
          </a:p>
          <a:p>
            <a:pPr lvl="2">
              <a:lnSpc>
                <a:spcPct val="90000"/>
              </a:lnSpc>
            </a:pPr>
            <a:r>
              <a:rPr lang="en-GB" altLang="en-US" sz="1600" dirty="0">
                <a:solidFill>
                  <a:srgbClr val="000066"/>
                </a:solidFill>
                <a:latin typeface="Arial" panose="020B0604020202020204" pitchFamily="34" charset="0"/>
              </a:rPr>
              <a:t>n</a:t>
            </a:r>
            <a:r>
              <a:rPr lang="en-GB" altLang="en-US" sz="1600" dirty="0" smtClean="0">
                <a:solidFill>
                  <a:srgbClr val="000066"/>
                </a:solidFill>
                <a:latin typeface="Arial" panose="020B0604020202020204" pitchFamily="34" charset="0"/>
              </a:rPr>
              <a:t>one in past decade – flat productivity as in UK </a:t>
            </a:r>
          </a:p>
          <a:p>
            <a:pPr lvl="1">
              <a:lnSpc>
                <a:spcPct val="90000"/>
              </a:lnSpc>
            </a:pPr>
            <a:r>
              <a:rPr lang="en-GB" altLang="en-US" sz="2000" dirty="0" smtClean="0">
                <a:solidFill>
                  <a:srgbClr val="000066"/>
                </a:solidFill>
                <a:latin typeface="Arial" panose="020B0604020202020204" pitchFamily="34" charset="0"/>
              </a:rPr>
              <a:t>Sub-regional divisions in performance: </a:t>
            </a:r>
          </a:p>
          <a:p>
            <a:pPr lvl="2">
              <a:lnSpc>
                <a:spcPct val="90000"/>
              </a:lnSpc>
            </a:pPr>
            <a:r>
              <a:rPr lang="en-GB" altLang="en-US" sz="1600" dirty="0" smtClean="0">
                <a:solidFill>
                  <a:srgbClr val="000066"/>
                </a:solidFill>
                <a:latin typeface="Arial" panose="020B0604020202020204" pitchFamily="34" charset="0"/>
              </a:rPr>
              <a:t>Inner/outer reduced – but post 2007 growth heavily in Centre</a:t>
            </a:r>
          </a:p>
          <a:p>
            <a:pPr lvl="2">
              <a:lnSpc>
                <a:spcPct val="90000"/>
              </a:lnSpc>
            </a:pPr>
            <a:r>
              <a:rPr lang="en-GB" altLang="en-US" sz="1600" dirty="0" smtClean="0">
                <a:solidFill>
                  <a:srgbClr val="000066"/>
                </a:solidFill>
                <a:latin typeface="Arial" panose="020B0604020202020204" pitchFamily="34" charset="0"/>
              </a:rPr>
              <a:t>East/west divide highlighted</a:t>
            </a:r>
          </a:p>
          <a:p>
            <a:pPr lvl="1">
              <a:lnSpc>
                <a:spcPct val="90000"/>
              </a:lnSpc>
            </a:pPr>
            <a:endParaRPr lang="en-GB" altLang="en-US" sz="1800" dirty="0" smtClean="0">
              <a:solidFill>
                <a:srgbClr val="000066"/>
              </a:solidFill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endParaRPr lang="en-GB" altLang="en-US" sz="2800" dirty="0" smtClean="0"/>
          </a:p>
        </p:txBody>
      </p:sp>
      <p:sp>
        <p:nvSpPr>
          <p:cNvPr id="18436" name="Line 5"/>
          <p:cNvSpPr>
            <a:spLocks noChangeShapeType="1"/>
          </p:cNvSpPr>
          <p:nvPr/>
        </p:nvSpPr>
        <p:spPr bwMode="auto">
          <a:xfrm>
            <a:off x="468313" y="1484313"/>
            <a:ext cx="0" cy="3887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620713"/>
            <a:ext cx="7772400" cy="936625"/>
          </a:xfrm>
        </p:spPr>
        <p:txBody>
          <a:bodyPr/>
          <a:lstStyle/>
          <a:p>
            <a:r>
              <a:rPr lang="en-GB" altLang="en-US" b="1" smtClean="0">
                <a:solidFill>
                  <a:schemeClr val="accent2"/>
                </a:solidFill>
              </a:rPr>
              <a:t>London Net Migration </a:t>
            </a:r>
            <a:r>
              <a:rPr lang="en-GB" altLang="en-US" sz="2800" b="1" smtClean="0">
                <a:solidFill>
                  <a:schemeClr val="accent2"/>
                </a:solidFill>
              </a:rPr>
              <a:t>1975-2015</a:t>
            </a:r>
          </a:p>
        </p:txBody>
      </p:sp>
      <p:sp>
        <p:nvSpPr>
          <p:cNvPr id="19459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pic>
        <p:nvPicPr>
          <p:cNvPr id="19460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700213"/>
            <a:ext cx="8064500" cy="432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762000"/>
          </a:xfrm>
        </p:spPr>
        <p:txBody>
          <a:bodyPr/>
          <a:lstStyle/>
          <a:p>
            <a:r>
              <a:rPr lang="en-GB" altLang="en-US" sz="2400" b="1" dirty="0" smtClean="0"/>
              <a:t>Shifting London Employment Trends 1971-2017</a:t>
            </a:r>
          </a:p>
        </p:txBody>
      </p:sp>
      <p:sp>
        <p:nvSpPr>
          <p:cNvPr id="20483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graphicFrame>
        <p:nvGraphicFramePr>
          <p:cNvPr id="2048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3253924"/>
              </p:ext>
            </p:extLst>
          </p:nvPr>
        </p:nvGraphicFramePr>
        <p:xfrm>
          <a:off x="1475656" y="1194048"/>
          <a:ext cx="7560840" cy="53993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6" name="Worksheet" r:id="rId5" imgW="6477000" imgH="4467149" progId="Excel.Sheet.12">
                  <p:embed/>
                </p:oleObj>
              </mc:Choice>
              <mc:Fallback>
                <p:oleObj name="Worksheet" r:id="rId5" imgW="6477000" imgH="4467149" progId="Excel.Sheet.12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1194048"/>
                        <a:ext cx="7560840" cy="53993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dirty="0" smtClean="0"/>
              <a:t>Shifts in Sectoral Balance </a:t>
            </a:r>
            <a:br>
              <a:rPr lang="en-GB" altLang="en-US" b="1" dirty="0" smtClean="0"/>
            </a:br>
            <a:r>
              <a:rPr lang="en-GB" altLang="en-US" sz="2400" b="1" dirty="0" smtClean="0"/>
              <a:t>1971-2018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0444531"/>
              </p:ext>
            </p:extLst>
          </p:nvPr>
        </p:nvGraphicFramePr>
        <p:xfrm>
          <a:off x="1371600" y="1988840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918450" cy="731838"/>
          </a:xfrm>
        </p:spPr>
        <p:txBody>
          <a:bodyPr/>
          <a:lstStyle/>
          <a:p>
            <a:r>
              <a:rPr lang="en-GB" altLang="en-US" sz="4000" smtClean="0">
                <a:solidFill>
                  <a:schemeClr val="accent2"/>
                </a:solidFill>
              </a:rPr>
              <a:t>More Volatile Employment Trends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5807038"/>
              </p:ext>
            </p:extLst>
          </p:nvPr>
        </p:nvGraphicFramePr>
        <p:xfrm>
          <a:off x="1547664" y="1412776"/>
          <a:ext cx="7056586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GB" altLang="en-US" smtClean="0"/>
              <a:t>Outline of Presentation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 smtClean="0"/>
              <a:t>The context: 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 smtClean="0"/>
              <a:t>London’s economic region; and the long term evolution of the London economy</a:t>
            </a:r>
          </a:p>
          <a:p>
            <a:pPr>
              <a:lnSpc>
                <a:spcPct val="90000"/>
              </a:lnSpc>
            </a:pPr>
            <a:r>
              <a:rPr lang="en-GB" altLang="en-US" sz="2800" dirty="0" smtClean="0"/>
              <a:t>The character of the London Economy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 smtClean="0"/>
              <a:t>What’s distinctive about it, in a UK context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 smtClean="0"/>
              <a:t>Particular sources of strength/weakness</a:t>
            </a:r>
          </a:p>
          <a:p>
            <a:pPr>
              <a:lnSpc>
                <a:spcPct val="90000"/>
              </a:lnSpc>
            </a:pPr>
            <a:r>
              <a:rPr lang="en-GB" altLang="en-US" sz="2800" dirty="0" smtClean="0"/>
              <a:t>The turnaround in performance since 1980s  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 smtClean="0"/>
              <a:t>Shifts in employment, population and productivity 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 smtClean="0"/>
              <a:t>Explanations for these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347663" y="5238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3555" name="Rectangle 6"/>
          <p:cNvSpPr>
            <a:spLocks noChangeArrowheads="1"/>
          </p:cNvSpPr>
          <p:nvPr/>
        </p:nvSpPr>
        <p:spPr bwMode="auto">
          <a:xfrm>
            <a:off x="971550" y="284431"/>
            <a:ext cx="7704138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2800" b="1" dirty="0">
                <a:solidFill>
                  <a:schemeClr val="accent2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London earnings for full-time workers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>
                <a:solidFill>
                  <a:schemeClr val="accent2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as ratio of the GB average   </a:t>
            </a:r>
            <a:r>
              <a:rPr lang="en-GB" altLang="en-US" sz="2800" b="1" dirty="0" smtClean="0">
                <a:solidFill>
                  <a:schemeClr val="accent2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1971-2018</a:t>
            </a:r>
            <a:endParaRPr lang="en-GB" altLang="en-US" sz="2800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23557" name="Rectangle 7"/>
          <p:cNvSpPr>
            <a:spLocks noChangeArrowheads="1"/>
          </p:cNvSpPr>
          <p:nvPr/>
        </p:nvSpPr>
        <p:spPr bwMode="auto">
          <a:xfrm>
            <a:off x="2051720" y="5805264"/>
            <a:ext cx="4429125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                   Source:</a:t>
            </a:r>
            <a:r>
              <a:rPr lang="en-GB" altLang="en-US" sz="9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New Earnings Survey/Annual Survey of Hours and Earnings</a:t>
            </a:r>
            <a:endParaRPr lang="en-GB" altLang="en-US" sz="24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6081583"/>
              </p:ext>
            </p:extLst>
          </p:nvPr>
        </p:nvGraphicFramePr>
        <p:xfrm>
          <a:off x="1619672" y="1607870"/>
          <a:ext cx="6768753" cy="41973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800" b="1" smtClean="0">
                <a:solidFill>
                  <a:srgbClr val="000066"/>
                </a:solidFill>
                <a:latin typeface="Arial" panose="020B0604020202020204" pitchFamily="34" charset="0"/>
              </a:rPr>
              <a:t>Change since the 1980s – II:  Inequality and unemployment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1800" b="1" smtClean="0">
                <a:latin typeface="Arial" panose="020B0604020202020204" pitchFamily="34" charset="0"/>
              </a:rPr>
              <a:t>Income inequality in GL growing faster than in UK, mostly in 80s</a:t>
            </a:r>
          </a:p>
          <a:p>
            <a:pPr>
              <a:lnSpc>
                <a:spcPct val="90000"/>
              </a:lnSpc>
            </a:pPr>
            <a:endParaRPr lang="en-GB" altLang="en-US" sz="1800" b="1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GB" altLang="en-US" sz="1800" b="1" smtClean="0">
                <a:latin typeface="Arial" panose="020B0604020202020204" pitchFamily="34" charset="0"/>
              </a:rPr>
              <a:t>Despite boost to growth – unemployment in London worsened absolutely / relatively over this period</a:t>
            </a:r>
          </a:p>
          <a:p>
            <a:pPr>
              <a:lnSpc>
                <a:spcPct val="90000"/>
              </a:lnSpc>
            </a:pPr>
            <a:endParaRPr lang="en-GB" altLang="en-US" sz="1800" b="1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GB" altLang="en-US" sz="1800" b="1" smtClean="0">
                <a:latin typeface="Arial" panose="020B0604020202020204" pitchFamily="34" charset="0"/>
              </a:rPr>
              <a:t>And, became much more heavily concentrated in core – especially ‘crescent’ of inner east London (Tottenham-Docklands-Brixton)</a:t>
            </a:r>
          </a:p>
          <a:p>
            <a:pPr lvl="1">
              <a:lnSpc>
                <a:spcPct val="90000"/>
              </a:lnSpc>
            </a:pPr>
            <a:r>
              <a:rPr lang="en-GB" altLang="en-US" sz="1600" b="1" smtClean="0">
                <a:latin typeface="Arial" panose="020B0604020202020204" pitchFamily="34" charset="0"/>
              </a:rPr>
              <a:t> traditionally  high UE areas</a:t>
            </a:r>
          </a:p>
          <a:p>
            <a:pPr lvl="1">
              <a:lnSpc>
                <a:spcPct val="90000"/>
              </a:lnSpc>
            </a:pPr>
            <a:endParaRPr lang="en-GB" altLang="en-US" sz="1600" b="1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GB" altLang="en-US" sz="1800" b="1" smtClean="0">
                <a:latin typeface="Arial" panose="020B0604020202020204" pitchFamily="34" charset="0"/>
              </a:rPr>
              <a:t>Not correlated with overall London pop. or  empl. trends – and only minimally with low skill job trends</a:t>
            </a:r>
          </a:p>
          <a:p>
            <a:pPr>
              <a:lnSpc>
                <a:spcPct val="90000"/>
              </a:lnSpc>
            </a:pPr>
            <a:endParaRPr lang="en-GB" altLang="en-US" sz="1800" b="1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GB" altLang="en-US" sz="1800" b="1" smtClean="0">
                <a:latin typeface="Arial" panose="020B0604020202020204" pitchFamily="34" charset="0"/>
              </a:rPr>
              <a:t>Deterioration concentrated in periods of general / regional slack in demand (less than full employment) – and cumulative then</a:t>
            </a:r>
          </a:p>
          <a:p>
            <a:pPr>
              <a:lnSpc>
                <a:spcPct val="90000"/>
              </a:lnSpc>
            </a:pPr>
            <a:endParaRPr lang="en-GB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</p:spPr>
        <p:txBody>
          <a:bodyPr/>
          <a:lstStyle/>
          <a:p>
            <a:r>
              <a:rPr lang="en-GB" altLang="en-US" sz="3200" b="1" smtClean="0">
                <a:latin typeface="Arial" panose="020B0604020202020204" pitchFamily="34" charset="0"/>
              </a:rPr>
              <a:t>Accounting for the Changes (1)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GB" altLang="en-US" sz="1800" smtClean="0">
                <a:latin typeface="Arial" panose="020B0604020202020204" pitchFamily="34" charset="0"/>
              </a:rPr>
              <a:t>Broad shifts in growth and inequality:</a:t>
            </a:r>
          </a:p>
          <a:p>
            <a:pPr lvl="1"/>
            <a:r>
              <a:rPr lang="en-GB" altLang="en-US" sz="1600" smtClean="0">
                <a:latin typeface="Arial" panose="020B0604020202020204" pitchFamily="34" charset="0"/>
              </a:rPr>
              <a:t>consistent with ideas about </a:t>
            </a:r>
            <a:r>
              <a:rPr lang="en-GB" altLang="en-US" sz="1600" b="1" smtClean="0">
                <a:latin typeface="Arial" panose="020B0604020202020204" pitchFamily="34" charset="0"/>
              </a:rPr>
              <a:t>global cities and flexible city economies</a:t>
            </a:r>
          </a:p>
          <a:p>
            <a:pPr lvl="1"/>
            <a:r>
              <a:rPr lang="en-GB" altLang="en-US" sz="1600" smtClean="0">
                <a:latin typeface="Arial" panose="020B0604020202020204" pitchFamily="34" charset="0"/>
              </a:rPr>
              <a:t>but uneven timing etc. suggests more specific causes</a:t>
            </a:r>
          </a:p>
          <a:p>
            <a:r>
              <a:rPr lang="en-GB" altLang="en-US" sz="1800" i="1" smtClean="0">
                <a:latin typeface="Arial" panose="020B0604020202020204" pitchFamily="34" charset="0"/>
              </a:rPr>
              <a:t>Indirect</a:t>
            </a:r>
            <a:r>
              <a:rPr lang="en-GB" altLang="en-US" sz="1800" smtClean="0">
                <a:latin typeface="Arial" panose="020B0604020202020204" pitchFamily="34" charset="0"/>
              </a:rPr>
              <a:t> effects of globalisation / flexibilisation </a:t>
            </a:r>
            <a:r>
              <a:rPr lang="en-GB" altLang="en-US" sz="1600" smtClean="0">
                <a:latin typeface="Arial" panose="020B0604020202020204" pitchFamily="34" charset="0"/>
              </a:rPr>
              <a:t>via UK labour market &amp; financial market deregulation – on growth &amp; inequality</a:t>
            </a:r>
          </a:p>
          <a:p>
            <a:pPr lvl="1"/>
            <a:r>
              <a:rPr lang="en-GB" altLang="en-US" sz="1600" smtClean="0">
                <a:latin typeface="Arial" panose="020B0604020202020204" pitchFamily="34" charset="0"/>
              </a:rPr>
              <a:t>And with ‘global city’ / dot.com myths + weightlessness </a:t>
            </a:r>
            <a:r>
              <a:rPr lang="en-GB" altLang="en-US" sz="1600" smtClean="0">
                <a:latin typeface="Arial" panose="020B0604020202020204" pitchFamily="34" charset="0"/>
                <a:sym typeface="Symbol" panose="05050102010706020507" pitchFamily="18" charset="2"/>
              </a:rPr>
              <a:t> </a:t>
            </a:r>
            <a:r>
              <a:rPr lang="en-GB" altLang="en-US" sz="1600" i="1" smtClean="0">
                <a:latin typeface="Arial" panose="020B0604020202020204" pitchFamily="34" charset="0"/>
                <a:sym typeface="Symbol" panose="05050102010706020507" pitchFamily="18" charset="2"/>
              </a:rPr>
              <a:t>speculation / volatility</a:t>
            </a:r>
          </a:p>
          <a:p>
            <a:r>
              <a:rPr lang="en-GB" altLang="en-US" sz="1800" smtClean="0">
                <a:latin typeface="Arial" panose="020B0604020202020204" pitchFamily="34" charset="0"/>
              </a:rPr>
              <a:t>Old trends with continuing effects of: </a:t>
            </a:r>
            <a:r>
              <a:rPr lang="en-GB" altLang="en-US" sz="1600" smtClean="0">
                <a:latin typeface="Arial" panose="020B0604020202020204" pitchFamily="34" charset="0"/>
              </a:rPr>
              <a:t>sectoral shifts (on employment change); residential segregation, unequal Labour Market competition (on UE concentration</a:t>
            </a:r>
            <a:r>
              <a:rPr lang="en-GB" altLang="en-US" sz="1800" smtClean="0">
                <a:latin typeface="Arial" panose="020B0604020202020204" pitchFamily="34" charset="0"/>
              </a:rPr>
              <a:t>)</a:t>
            </a:r>
          </a:p>
          <a:p>
            <a:r>
              <a:rPr lang="en-GB" altLang="en-US" sz="1800" smtClean="0">
                <a:latin typeface="Arial" panose="020B0604020202020204" pitchFamily="34" charset="0"/>
              </a:rPr>
              <a:t>Impacts of national recessions: </a:t>
            </a:r>
            <a:r>
              <a:rPr lang="en-GB" altLang="en-US" sz="1600" i="1" smtClean="0">
                <a:latin typeface="Arial" panose="020B0604020202020204" pitchFamily="34" charset="0"/>
              </a:rPr>
              <a:t>on level of UE and its concentration</a:t>
            </a:r>
            <a:r>
              <a:rPr lang="en-GB" altLang="en-US" sz="1600" smtClean="0">
                <a:latin typeface="Arial" panose="020B0604020202020204" pitchFamily="34" charset="0"/>
              </a:rPr>
              <a:t> </a:t>
            </a:r>
          </a:p>
          <a:p>
            <a:pPr lvl="1"/>
            <a:r>
              <a:rPr lang="en-GB" altLang="en-US" sz="1600" smtClean="0">
                <a:latin typeface="Arial" panose="020B0604020202020204" pitchFamily="34" charset="0"/>
              </a:rPr>
              <a:t>via marginalisation and exclusion processes from which recovery is slow</a:t>
            </a:r>
          </a:p>
          <a:p>
            <a:r>
              <a:rPr lang="en-GB" altLang="en-US" sz="1800" smtClean="0">
                <a:latin typeface="Arial" panose="020B0604020202020204" pitchFamily="34" charset="0"/>
              </a:rPr>
              <a:t>Plus: </a:t>
            </a:r>
            <a:r>
              <a:rPr lang="en-GB" altLang="en-US" sz="1600" smtClean="0">
                <a:latin typeface="Arial" panose="020B0604020202020204" pitchFamily="34" charset="0"/>
              </a:rPr>
              <a:t>asylum seeking and other waves of ‘new migrants’ from poor countries</a:t>
            </a:r>
          </a:p>
          <a:p>
            <a:endParaRPr lang="en-GB" altLang="en-US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8153400" cy="1143000"/>
          </a:xfrm>
        </p:spPr>
        <p:txBody>
          <a:bodyPr/>
          <a:lstStyle/>
          <a:p>
            <a:r>
              <a:rPr lang="en-GB" altLang="en-US" sz="3200" b="1" smtClean="0">
                <a:latin typeface="Arial" panose="020B0604020202020204" pitchFamily="34" charset="0"/>
              </a:rPr>
              <a:t>Accounting for the Changes (2)</a:t>
            </a:r>
            <a:br>
              <a:rPr lang="en-GB" altLang="en-US" sz="3200" b="1" smtClean="0">
                <a:latin typeface="Arial" panose="020B0604020202020204" pitchFamily="34" charset="0"/>
              </a:rPr>
            </a:br>
            <a:r>
              <a:rPr lang="en-GB" altLang="en-US" sz="3200" b="1" smtClean="0">
                <a:latin typeface="Arial" panose="020B0604020202020204" pitchFamily="34" charset="0"/>
              </a:rPr>
              <a:t>In summary: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 smtClean="0">
                <a:latin typeface="Arial" panose="020B0604020202020204" pitchFamily="34" charset="0"/>
              </a:rPr>
              <a:t>The ‘new economy’ is affecting London</a:t>
            </a:r>
          </a:p>
          <a:p>
            <a:pPr lvl="1">
              <a:lnSpc>
                <a:spcPct val="90000"/>
              </a:lnSpc>
            </a:pPr>
            <a:r>
              <a:rPr lang="en-GB" altLang="en-US" sz="2000" smtClean="0">
                <a:latin typeface="Arial" panose="020B0604020202020204" pitchFamily="34" charset="0"/>
              </a:rPr>
              <a:t>Generally positive</a:t>
            </a:r>
          </a:p>
          <a:p>
            <a:pPr lvl="1">
              <a:lnSpc>
                <a:spcPct val="90000"/>
              </a:lnSpc>
            </a:pPr>
            <a:r>
              <a:rPr lang="en-GB" altLang="en-US" sz="2000" smtClean="0">
                <a:latin typeface="Arial" panose="020B0604020202020204" pitchFamily="34" charset="0"/>
              </a:rPr>
              <a:t>But </a:t>
            </a:r>
            <a:r>
              <a:rPr lang="en-GB" altLang="en-US" sz="2000" smtClean="0">
                <a:latin typeface="Arial" panose="020B0604020202020204" pitchFamily="34" charset="0"/>
                <a:sym typeface="Symbol" panose="05050102010706020507" pitchFamily="18" charset="2"/>
              </a:rPr>
              <a:t> </a:t>
            </a:r>
            <a:r>
              <a:rPr lang="en-GB" altLang="en-US" sz="2000" smtClean="0">
                <a:latin typeface="Arial" panose="020B0604020202020204" pitchFamily="34" charset="0"/>
              </a:rPr>
              <a:t>increasing inequality and volatility</a:t>
            </a:r>
          </a:p>
          <a:p>
            <a:pPr lvl="1">
              <a:lnSpc>
                <a:spcPct val="90000"/>
              </a:lnSpc>
            </a:pPr>
            <a:endParaRPr lang="en-GB" altLang="en-US" sz="200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GB" altLang="en-US" sz="2400" smtClean="0">
                <a:latin typeface="Arial" panose="020B0604020202020204" pitchFamily="34" charset="0"/>
              </a:rPr>
              <a:t>Key changes mediated by national policies</a:t>
            </a:r>
            <a:r>
              <a:rPr lang="en-GB" altLang="en-US" sz="2000" smtClean="0">
                <a:latin typeface="Arial" panose="020B0604020202020204" pitchFamily="34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GB" altLang="en-US" sz="1800" b="1" smtClean="0">
                <a:latin typeface="Arial" panose="020B0604020202020204" pitchFamily="34" charset="0"/>
              </a:rPr>
              <a:t>cf. globalcity-isation</a:t>
            </a:r>
          </a:p>
          <a:p>
            <a:pPr>
              <a:lnSpc>
                <a:spcPct val="90000"/>
              </a:lnSpc>
            </a:pPr>
            <a:endParaRPr lang="en-GB" altLang="en-US" sz="2000" b="1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GB" altLang="en-US" sz="2400" smtClean="0">
                <a:latin typeface="Arial" panose="020B0604020202020204" pitchFamily="34" charset="0"/>
              </a:rPr>
              <a:t>National economy also still crucial</a:t>
            </a:r>
            <a:r>
              <a:rPr lang="en-GB" altLang="en-US" sz="2000" smtClean="0">
                <a:latin typeface="Arial" panose="020B0604020202020204" pitchFamily="34" charset="0"/>
              </a:rPr>
              <a:t> – both for general demand and employment pressure </a:t>
            </a:r>
          </a:p>
          <a:p>
            <a:pPr lvl="1">
              <a:lnSpc>
                <a:spcPct val="90000"/>
              </a:lnSpc>
            </a:pPr>
            <a:r>
              <a:rPr lang="en-GB" altLang="en-US" sz="1800" b="1" smtClean="0">
                <a:latin typeface="Arial" panose="020B0604020202020204" pitchFamily="34" charset="0"/>
              </a:rPr>
              <a:t>London is not an offshore island</a:t>
            </a:r>
          </a:p>
          <a:p>
            <a:pPr>
              <a:lnSpc>
                <a:spcPct val="90000"/>
              </a:lnSpc>
            </a:pPr>
            <a:endParaRPr lang="en-GB" altLang="en-US" sz="2000" b="1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GB" altLang="en-US" sz="2400" smtClean="0">
                <a:latin typeface="Arial" panose="020B0604020202020204" pitchFamily="34" charset="0"/>
              </a:rPr>
              <a:t>Old established processes / constraints </a:t>
            </a:r>
            <a:r>
              <a:rPr lang="en-GB" altLang="en-US" sz="2000" smtClean="0">
                <a:latin typeface="Arial" panose="020B0604020202020204" pitchFamily="34" charset="0"/>
              </a:rPr>
              <a:t>still key factors in recent changes</a:t>
            </a:r>
          </a:p>
          <a:p>
            <a:pPr>
              <a:lnSpc>
                <a:spcPct val="90000"/>
              </a:lnSpc>
            </a:pPr>
            <a:endParaRPr lang="en-GB" altLang="en-US" sz="2800" smtClean="0"/>
          </a:p>
        </p:txBody>
      </p:sp>
      <p:sp>
        <p:nvSpPr>
          <p:cNvPr id="26628" name="Line 5"/>
          <p:cNvSpPr>
            <a:spLocks noChangeShapeType="1"/>
          </p:cNvSpPr>
          <p:nvPr/>
        </p:nvSpPr>
        <p:spPr bwMode="auto">
          <a:xfrm>
            <a:off x="457200" y="457200"/>
            <a:ext cx="0" cy="510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74713"/>
          </a:xfrm>
        </p:spPr>
        <p:txBody>
          <a:bodyPr/>
          <a:lstStyle/>
          <a:p>
            <a:r>
              <a:rPr lang="en-GB" altLang="en-US" sz="4000" smtClean="0"/>
              <a:t>London since the Financial Crisis 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1371600" y="1412875"/>
            <a:ext cx="7772400" cy="4683125"/>
          </a:xfrm>
        </p:spPr>
        <p:txBody>
          <a:bodyPr/>
          <a:lstStyle/>
          <a:p>
            <a:r>
              <a:rPr lang="en-GB" altLang="en-US" sz="2000" b="1" smtClean="0"/>
              <a:t>Expected to do relatively badly in employment terms, since:</a:t>
            </a:r>
          </a:p>
          <a:p>
            <a:pPr lvl="1"/>
            <a:r>
              <a:rPr lang="en-GB" altLang="en-US" sz="2000" smtClean="0"/>
              <a:t>Been much more cyclically sensitive in recent boom/busts</a:t>
            </a:r>
          </a:p>
          <a:p>
            <a:pPr lvl="1"/>
            <a:r>
              <a:rPr lang="en-GB" altLang="en-US" sz="2000" smtClean="0"/>
              <a:t>Crisis started in City-type financial services</a:t>
            </a:r>
          </a:p>
          <a:p>
            <a:r>
              <a:rPr lang="en-GB" altLang="en-US" sz="2000" b="1" smtClean="0"/>
              <a:t>But actually shown more resilience than other UK regions:</a:t>
            </a:r>
          </a:p>
          <a:p>
            <a:pPr lvl="1"/>
            <a:r>
              <a:rPr lang="en-GB" altLang="en-US" sz="2000" smtClean="0"/>
              <a:t>Partly lack of manufacturing (worse hit than expected)</a:t>
            </a:r>
          </a:p>
          <a:p>
            <a:pPr lvl="1"/>
            <a:r>
              <a:rPr lang="en-GB" altLang="en-US" sz="2000" smtClean="0"/>
              <a:t>Partly bail-out – implicit subsidy to banks of up to £120bn?</a:t>
            </a:r>
          </a:p>
          <a:p>
            <a:pPr lvl="1"/>
            <a:r>
              <a:rPr lang="en-GB" altLang="en-US" sz="2000" smtClean="0"/>
              <a:t>Plus impact of massive QE</a:t>
            </a:r>
          </a:p>
          <a:p>
            <a:pPr lvl="1"/>
            <a:r>
              <a:rPr lang="en-GB" altLang="en-US" sz="2000" smtClean="0"/>
              <a:t>But done conspicuously better in activities with a majority of graduate-type jobs:</a:t>
            </a:r>
          </a:p>
          <a:p>
            <a:pPr lvl="2"/>
            <a:r>
              <a:rPr lang="en-GB" altLang="en-US" sz="1800" smtClean="0"/>
              <a:t>Including public sector (health and education) &amp; Head Offices</a:t>
            </a:r>
          </a:p>
          <a:p>
            <a:pPr lvl="1"/>
            <a:r>
              <a:rPr lang="en-GB" altLang="en-US" sz="2000" smtClean="0"/>
              <a:t>With employment gains since 2007 all in central area</a:t>
            </a:r>
          </a:p>
          <a:p>
            <a:r>
              <a:rPr lang="en-GB" altLang="en-US" sz="2000" b="1" smtClean="0"/>
              <a:t>In short run, at least, small public sector should make least vulnerable to current round of major public expenditure ‘cuts’</a:t>
            </a:r>
          </a:p>
          <a:p>
            <a:endParaRPr lang="en-GB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smtClean="0"/>
              <a:t>Six Major Growth Clusters in Central London post-2007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2400" b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Finance</a:t>
            </a:r>
            <a:r>
              <a:rPr lang="en-GB" altLang="en-US" sz="240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n-GB" altLang="en-US" sz="200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banks, other monetary intermediation and auxiliary activities (except for insurance or pensions) + Finance-related  IT;</a:t>
            </a:r>
          </a:p>
          <a:p>
            <a:r>
              <a:rPr lang="en-GB" altLang="en-US" sz="2400" b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Business administration</a:t>
            </a:r>
            <a:r>
              <a:rPr lang="en-GB" altLang="en-US" sz="240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en-US" sz="200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head offices, employment agencies and cleaning services; </a:t>
            </a:r>
          </a:p>
          <a:p>
            <a:r>
              <a:rPr lang="en-GB" altLang="en-US" sz="2400" b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Property Development/Services</a:t>
            </a:r>
            <a:r>
              <a:rPr lang="en-GB" altLang="en-US" sz="240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n-GB" altLang="en-US" sz="200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construction, architecture, real estate agencies and real estate management;</a:t>
            </a:r>
          </a:p>
          <a:p>
            <a:r>
              <a:rPr lang="en-GB" altLang="en-US" sz="2400" b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Digital Content</a:t>
            </a:r>
            <a:r>
              <a:rPr lang="en-GB" altLang="en-US" sz="240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n-GB" altLang="en-US" sz="200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advertising, radio and TV broadcasting services, [</a:t>
            </a:r>
            <a:r>
              <a:rPr lang="en-GB" altLang="en-US" sz="2000" i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computer consultancy, programming and repairs</a:t>
            </a:r>
            <a:r>
              <a:rPr lang="en-GB" altLang="en-US" sz="200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];</a:t>
            </a:r>
          </a:p>
          <a:p>
            <a:r>
              <a:rPr lang="en-GB" altLang="en-US" sz="2400" b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Public Services</a:t>
            </a:r>
            <a:r>
              <a:rPr lang="en-GB" altLang="en-US" sz="240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n-GB" altLang="en-US" sz="200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hospitals, primary/tertiary/misc education, and general public administration (not all in public sector);</a:t>
            </a:r>
          </a:p>
          <a:p>
            <a:r>
              <a:rPr lang="en-GB" altLang="en-US" sz="2400" b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Tourism</a:t>
            </a:r>
            <a:r>
              <a:rPr lang="en-GB" altLang="en-US" sz="240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n-GB" altLang="en-US" sz="200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hotels and restaurants.</a:t>
            </a:r>
          </a:p>
          <a:p>
            <a:endParaRPr lang="en-GB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755650" y="404813"/>
            <a:ext cx="7772400" cy="719931"/>
          </a:xfrm>
        </p:spPr>
        <p:txBody>
          <a:bodyPr/>
          <a:lstStyle/>
          <a:p>
            <a:r>
              <a:rPr lang="en-GB" altLang="en-US" sz="3200" dirty="0" smtClean="0"/>
              <a:t>Employment Changes: </a:t>
            </a:r>
            <a:r>
              <a:rPr lang="en-GB" altLang="en-US" dirty="0" smtClean="0"/>
              <a:t/>
            </a:r>
            <a:br>
              <a:rPr lang="en-GB" altLang="en-US" dirty="0" smtClean="0"/>
            </a:br>
            <a:r>
              <a:rPr lang="en-GB" altLang="en-US" sz="2000" dirty="0" smtClean="0"/>
              <a:t>June 2007-June 2018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GB" altLang="en-US" smtClean="0"/>
              <a:t>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150086"/>
              </p:ext>
            </p:extLst>
          </p:nvPr>
        </p:nvGraphicFramePr>
        <p:xfrm>
          <a:off x="2484438" y="1268763"/>
          <a:ext cx="4824412" cy="5184571"/>
        </p:xfrm>
        <a:graphic>
          <a:graphicData uri="http://schemas.openxmlformats.org/drawingml/2006/table">
            <a:tbl>
              <a:tblPr firstRow="1" firstCol="1" bandRow="1"/>
              <a:tblGrid>
                <a:gridCol w="1934127"/>
                <a:gridCol w="927800"/>
                <a:gridCol w="828912"/>
                <a:gridCol w="1133573"/>
              </a:tblGrid>
              <a:tr h="2224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0" marR="605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London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0" marR="605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UK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0" marR="605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4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0" marR="605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000s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0" marR="605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0" marR="605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0" marR="605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2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Manufacturing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0" marR="6053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-26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0" marR="6053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2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Construction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0" marR="6053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43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0" marR="6053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2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Other Production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0" marR="6053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0" marR="6053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Distribution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0" marR="6053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0" marR="6053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2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Transport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0" marR="6053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-7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0" marR="6053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2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Hotels/Catering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0" marR="6053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95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0" marR="6053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2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Arts, Recreation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0" marR="6053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34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0" marR="6053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2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Other Private Services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0" marR="6053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-7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0" marR="6053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2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0" marR="6053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0" marR="6053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2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Finance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0" marR="6053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154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0" marR="6053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2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Information Services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0" marR="6053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30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0" marR="6053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2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Real Estate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0" marR="6053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38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0" marR="6053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Professional / Technical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0" marR="6053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175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0" marR="6053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Private admin. services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0" marR="6053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95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0" marR="6053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2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0" marR="6053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0" marR="6053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2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Education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0" marR="6053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75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0" marR="6053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2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Health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0" marR="6053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185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0" marR="6053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2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Public Administration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0" marR="6053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-2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0" marR="6053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0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0" marR="6053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0" marR="6053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2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TOTAL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0" marR="6053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897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0" marR="6053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Difference Has (London) Policy Made 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Over to Richard Brown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442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351837" cy="647700"/>
          </a:xfrm>
        </p:spPr>
        <p:txBody>
          <a:bodyPr/>
          <a:lstStyle/>
          <a:p>
            <a:r>
              <a:rPr lang="en-GB" altLang="en-US" sz="2800" b="1" dirty="0" smtClean="0"/>
              <a:t>Administrative and Functional Versions of ‘London’</a:t>
            </a:r>
            <a:r>
              <a:rPr lang="en-GB" altLang="en-US" sz="2800" dirty="0" smtClean="0"/>
              <a:t> </a:t>
            </a:r>
          </a:p>
        </p:txBody>
      </p:sp>
      <p:sp>
        <p:nvSpPr>
          <p:cNvPr id="4102" name="Line 13"/>
          <p:cNvSpPr>
            <a:spLocks noChangeShapeType="1"/>
          </p:cNvSpPr>
          <p:nvPr/>
        </p:nvSpPr>
        <p:spPr bwMode="auto">
          <a:xfrm>
            <a:off x="1371600" y="53340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4105" name="Object 21"/>
          <p:cNvGraphicFramePr>
            <a:graphicFrameLocks noChangeAspect="1"/>
          </p:cNvGraphicFramePr>
          <p:nvPr/>
        </p:nvGraphicFramePr>
        <p:xfrm>
          <a:off x="1905000" y="5562600"/>
          <a:ext cx="678180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name="Document" r:id="rId3" imgW="5843016" imgH="408432" progId="Word.Document.8">
                  <p:embed/>
                </p:oleObj>
              </mc:Choice>
              <mc:Fallback>
                <p:oleObj name="Document" r:id="rId3" imgW="5843016" imgH="408432" progId="Word.Document.8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5562600"/>
                        <a:ext cx="6781800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9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3007407"/>
              </p:ext>
            </p:extLst>
          </p:nvPr>
        </p:nvGraphicFramePr>
        <p:xfrm>
          <a:off x="807564" y="1412776"/>
          <a:ext cx="7708580" cy="38585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8" name="Document" r:id="rId6" imgW="6269811" imgH="2962825" progId="Word.Document.8">
                  <p:embed/>
                </p:oleObj>
              </mc:Choice>
              <mc:Fallback>
                <p:oleObj name="Document" r:id="rId6" imgW="6269811" imgH="2962825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564" y="1412776"/>
                        <a:ext cx="7708580" cy="38585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The Context to Recent Developments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mtClean="0"/>
              <a:t>Long Term Change in the city’s role (since late 19</a:t>
            </a:r>
            <a:r>
              <a:rPr lang="en-GB" altLang="en-US" baseline="30000" smtClean="0"/>
              <a:t>th</a:t>
            </a:r>
            <a:r>
              <a:rPr lang="en-GB" altLang="en-US" smtClean="0"/>
              <a:t> century)</a:t>
            </a:r>
          </a:p>
          <a:p>
            <a:r>
              <a:rPr lang="en-GB" altLang="en-US" smtClean="0"/>
              <a:t>The role of Decentralisation and Deindustrialisation since 1960s</a:t>
            </a:r>
          </a:p>
          <a:p>
            <a:r>
              <a:rPr lang="en-GB" altLang="en-US" smtClean="0"/>
              <a:t>The current extent of the London FUR</a:t>
            </a:r>
            <a:endParaRPr lang="en-GB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01000" cy="1143000"/>
          </a:xfrm>
        </p:spPr>
        <p:txBody>
          <a:bodyPr/>
          <a:lstStyle/>
          <a:p>
            <a:r>
              <a:rPr lang="en-GB" altLang="en-US" sz="3600" smtClean="0"/>
              <a:t>London’s Role in Three Major Eras (1)</a:t>
            </a:r>
          </a:p>
        </p:txBody>
      </p:sp>
      <p:sp>
        <p:nvSpPr>
          <p:cNvPr id="717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371600" y="1676400"/>
            <a:ext cx="7772400" cy="41148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GB" altLang="en-US" smtClean="0"/>
              <a:t>The Imperial City (late 19</a:t>
            </a:r>
            <a:r>
              <a:rPr lang="en-GB" altLang="en-US" baseline="30000" smtClean="0"/>
              <a:t>th</a:t>
            </a:r>
            <a:r>
              <a:rPr lang="en-GB" altLang="en-US" smtClean="0"/>
              <a:t> century)</a:t>
            </a:r>
          </a:p>
          <a:p>
            <a:pPr marL="990600" lvl="1" indent="-533400">
              <a:lnSpc>
                <a:spcPct val="90000"/>
              </a:lnSpc>
            </a:pPr>
            <a:r>
              <a:rPr lang="en-GB" altLang="en-US" smtClean="0"/>
              <a:t>No large factories – artisan workshops + services</a:t>
            </a:r>
          </a:p>
          <a:p>
            <a:pPr marL="990600" lvl="1" indent="-533400">
              <a:lnSpc>
                <a:spcPct val="90000"/>
              </a:lnSpc>
            </a:pPr>
            <a:r>
              <a:rPr lang="en-GB" altLang="en-US" smtClean="0"/>
              <a:t>Linked to elite consumption and trade from the Empire etc.</a:t>
            </a:r>
          </a:p>
          <a:p>
            <a:pPr marL="990600" lvl="1" indent="-533400">
              <a:lnSpc>
                <a:spcPct val="90000"/>
              </a:lnSpc>
            </a:pPr>
            <a:r>
              <a:rPr lang="en-GB" altLang="en-US" smtClean="0"/>
              <a:t>Competitive, outward looking and with low security for businesses/workers</a:t>
            </a:r>
          </a:p>
          <a:p>
            <a:pPr marL="990600" lvl="1" indent="-533400">
              <a:lnSpc>
                <a:spcPct val="90000"/>
              </a:lnSpc>
            </a:pPr>
            <a:r>
              <a:rPr lang="en-GB" altLang="en-US" smtClean="0"/>
              <a:t>Unstable/casual jobs </a:t>
            </a:r>
            <a:r>
              <a:rPr lang="en-GB" altLang="en-US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→ low social cohesion</a:t>
            </a:r>
            <a:endParaRPr lang="en-GB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8001000" cy="1143000"/>
          </a:xfrm>
        </p:spPr>
        <p:txBody>
          <a:bodyPr/>
          <a:lstStyle/>
          <a:p>
            <a:r>
              <a:rPr lang="en-GB" altLang="en-US" sz="3600" smtClean="0"/>
              <a:t>London’s Role in Three Major Eras (2)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 smtClean="0"/>
              <a:t>2. The Fordist National Capital (mid 20</a:t>
            </a:r>
            <a:r>
              <a:rPr lang="en-GB" altLang="en-US" baseline="30000" smtClean="0"/>
              <a:t>th</a:t>
            </a:r>
            <a:r>
              <a:rPr lang="en-GB" altLang="en-US" smtClean="0"/>
              <a:t>)</a:t>
            </a:r>
          </a:p>
          <a:p>
            <a:pPr>
              <a:lnSpc>
                <a:spcPct val="90000"/>
              </a:lnSpc>
            </a:pPr>
            <a:r>
              <a:rPr lang="en-GB" altLang="en-US" sz="2400" smtClean="0"/>
              <a:t>Became factory centre for market-oriented mass production</a:t>
            </a:r>
          </a:p>
          <a:p>
            <a:pPr>
              <a:lnSpc>
                <a:spcPct val="90000"/>
              </a:lnSpc>
            </a:pPr>
            <a:r>
              <a:rPr lang="en-GB" altLang="en-US" sz="2400" smtClean="0"/>
              <a:t>Plus bureaucratised services (state and private)</a:t>
            </a:r>
          </a:p>
          <a:p>
            <a:pPr>
              <a:lnSpc>
                <a:spcPct val="90000"/>
              </a:lnSpc>
            </a:pPr>
            <a:r>
              <a:rPr lang="en-GB" altLang="en-US" sz="2400" smtClean="0"/>
              <a:t>More UK-oriented – but with a strong share of the growing sectors of the economy</a:t>
            </a:r>
          </a:p>
          <a:p>
            <a:pPr>
              <a:lnSpc>
                <a:spcPct val="90000"/>
              </a:lnSpc>
            </a:pPr>
            <a:r>
              <a:rPr lang="en-GB" altLang="en-US" sz="2400" smtClean="0"/>
              <a:t>Centre for the more dynamic (southern) half of the national economy (cf old industrial regions)</a:t>
            </a:r>
          </a:p>
          <a:p>
            <a:pPr>
              <a:lnSpc>
                <a:spcPct val="90000"/>
              </a:lnSpc>
            </a:pPr>
            <a:r>
              <a:rPr lang="en-GB" altLang="en-US" sz="2400" smtClean="0"/>
              <a:t> More job stability ( including working class ‘career’ opportunities) and social cohesion</a:t>
            </a:r>
          </a:p>
          <a:p>
            <a:pPr>
              <a:lnSpc>
                <a:spcPct val="90000"/>
              </a:lnSpc>
            </a:pPr>
            <a:endParaRPr lang="en-GB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153400" cy="1143000"/>
          </a:xfrm>
        </p:spPr>
        <p:txBody>
          <a:bodyPr/>
          <a:lstStyle/>
          <a:p>
            <a:r>
              <a:rPr lang="en-GB" altLang="en-US" sz="3600" smtClean="0"/>
              <a:t>London’s Role in Three Major Eras (3)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8288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 sz="2800" smtClean="0"/>
              <a:t>3. Post-Industrial ‘Global city’ (1980s on)</a:t>
            </a:r>
          </a:p>
          <a:p>
            <a:pPr>
              <a:lnSpc>
                <a:spcPct val="90000"/>
              </a:lnSpc>
            </a:pPr>
            <a:r>
              <a:rPr lang="en-GB" altLang="en-US" sz="2000" smtClean="0"/>
              <a:t>Partly continuation &amp; partly reversal of earlier trends</a:t>
            </a:r>
          </a:p>
          <a:p>
            <a:pPr>
              <a:lnSpc>
                <a:spcPct val="90000"/>
              </a:lnSpc>
            </a:pPr>
            <a:r>
              <a:rPr lang="en-GB" altLang="en-US" sz="2000" smtClean="0"/>
              <a:t>Disappearance of manufacturing and goods-handling particularly from core areas</a:t>
            </a:r>
          </a:p>
          <a:p>
            <a:pPr>
              <a:lnSpc>
                <a:spcPct val="90000"/>
              </a:lnSpc>
            </a:pPr>
            <a:r>
              <a:rPr lang="en-GB" altLang="en-US" sz="2000" smtClean="0"/>
              <a:t>Impacts of deregulation (Thatcher), privatisation, emphasis on flexibility + internationalisation &amp; gentrification of inner areas</a:t>
            </a:r>
          </a:p>
          <a:p>
            <a:pPr>
              <a:lnSpc>
                <a:spcPct val="90000"/>
              </a:lnSpc>
            </a:pPr>
            <a:r>
              <a:rPr lang="en-GB" altLang="en-US" sz="2000" smtClean="0"/>
              <a:t>New context adding value to traditional metropolitan economic strengths (scale, diversity, flexibility, originality, international connections)</a:t>
            </a:r>
          </a:p>
          <a:p>
            <a:pPr>
              <a:lnSpc>
                <a:spcPct val="90000"/>
              </a:lnSpc>
            </a:pPr>
            <a:r>
              <a:rPr lang="en-GB" altLang="en-US" sz="2000" smtClean="0"/>
              <a:t>Growing cost differences: squeezing out routinisable activities </a:t>
            </a:r>
            <a:r>
              <a:rPr lang="en-GB" altLang="en-US" sz="20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→ emphasis on quality competition</a:t>
            </a:r>
          </a:p>
          <a:p>
            <a:pPr>
              <a:lnSpc>
                <a:spcPct val="90000"/>
              </a:lnSpc>
            </a:pPr>
            <a:r>
              <a:rPr lang="en-GB" altLang="en-US" sz="2000" smtClean="0"/>
              <a:t>In some ways a return to late 19</a:t>
            </a:r>
            <a:r>
              <a:rPr lang="en-GB" altLang="en-US" sz="2000" baseline="30000" smtClean="0"/>
              <a:t>th</a:t>
            </a:r>
            <a:r>
              <a:rPr lang="en-GB" altLang="en-US" sz="2000" smtClean="0"/>
              <a:t> century model – more inequality and similar challenges to security and social cohesion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Deindustrialisation and Decentralisation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 sz="2000" smtClean="0"/>
              <a:t>Greater London Employment (000s)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sz="2000" smtClean="0"/>
          </a:p>
          <a:p>
            <a:pPr>
              <a:lnSpc>
                <a:spcPct val="90000"/>
              </a:lnSpc>
              <a:buFontTx/>
              <a:buNone/>
            </a:pPr>
            <a:endParaRPr lang="en-GB" altLang="en-US" sz="2000" smtClean="0"/>
          </a:p>
          <a:p>
            <a:pPr>
              <a:lnSpc>
                <a:spcPct val="90000"/>
              </a:lnSpc>
              <a:buFontTx/>
              <a:buNone/>
            </a:pPr>
            <a:endParaRPr lang="en-GB" altLang="en-US" sz="2000" smtClean="0"/>
          </a:p>
          <a:p>
            <a:pPr>
              <a:lnSpc>
                <a:spcPct val="90000"/>
              </a:lnSpc>
              <a:buFontTx/>
              <a:buNone/>
            </a:pPr>
            <a:endParaRPr lang="en-GB" altLang="en-US" sz="2000" smtClean="0"/>
          </a:p>
          <a:p>
            <a:pPr>
              <a:lnSpc>
                <a:spcPct val="90000"/>
              </a:lnSpc>
              <a:buFontTx/>
              <a:buNone/>
            </a:pPr>
            <a:endParaRPr lang="en-GB" altLang="en-US" sz="2000" smtClean="0"/>
          </a:p>
          <a:p>
            <a:pPr>
              <a:lnSpc>
                <a:spcPct val="90000"/>
              </a:lnSpc>
              <a:buFontTx/>
              <a:buNone/>
            </a:pPr>
            <a:endParaRPr lang="en-GB" altLang="en-US" sz="200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000" smtClean="0"/>
              <a:t>Outside GL: in Outer Metropolitan ring </a:t>
            </a:r>
          </a:p>
          <a:p>
            <a:pPr>
              <a:lnSpc>
                <a:spcPct val="90000"/>
              </a:lnSpc>
            </a:pPr>
            <a:r>
              <a:rPr lang="en-GB" altLang="en-US" sz="2000" smtClean="0"/>
              <a:t>Manufacturing declined more slowly (-c. 230k = 33%)</a:t>
            </a:r>
          </a:p>
          <a:p>
            <a:pPr>
              <a:lnSpc>
                <a:spcPct val="90000"/>
              </a:lnSpc>
            </a:pPr>
            <a:r>
              <a:rPr lang="en-GB" altLang="en-US" sz="2000" smtClean="0"/>
              <a:t>Business services grew faster from low base</a:t>
            </a:r>
          </a:p>
          <a:p>
            <a:pPr>
              <a:lnSpc>
                <a:spcPct val="90000"/>
              </a:lnSpc>
            </a:pPr>
            <a:r>
              <a:rPr lang="en-GB" altLang="en-US" sz="2000" smtClean="0"/>
              <a:t>Total employment grew (+ c. 670k = 36%)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000" smtClean="0"/>
              <a:t>Across wider region – implies near zero change in employment, but very big sectoral and spatial shifts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000" smtClean="0"/>
              <a:t>  </a:t>
            </a:r>
          </a:p>
          <a:p>
            <a:pPr>
              <a:lnSpc>
                <a:spcPct val="90000"/>
              </a:lnSpc>
            </a:pPr>
            <a:endParaRPr lang="en-GB" altLang="en-US" sz="2000" smtClean="0"/>
          </a:p>
        </p:txBody>
      </p:sp>
      <p:graphicFrame>
        <p:nvGraphicFramePr>
          <p:cNvPr id="10244" name="Object 6"/>
          <p:cNvGraphicFramePr>
            <a:graphicFrameLocks noChangeAspect="1"/>
          </p:cNvGraphicFramePr>
          <p:nvPr/>
        </p:nvGraphicFramePr>
        <p:xfrm>
          <a:off x="1862138" y="2362200"/>
          <a:ext cx="6215062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4" name="Document" r:id="rId3" imgW="5416296" imgH="1447800" progId="Word.Document.8">
                  <p:embed/>
                </p:oleObj>
              </mc:Choice>
              <mc:Fallback>
                <p:oleObj name="Document" r:id="rId3" imgW="5416296" imgH="1447800" progId="Word.Documen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2138" y="2362200"/>
                        <a:ext cx="6215062" cy="205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GB" altLang="en-US" dirty="0" smtClean="0"/>
              <a:t>The Changing Significance of the FUR/Mega Region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844824"/>
            <a:ext cx="7772400" cy="4022576"/>
          </a:xfrm>
        </p:spPr>
        <p:txBody>
          <a:bodyPr/>
          <a:lstStyle/>
          <a:p>
            <a:r>
              <a:rPr lang="en-GB" altLang="en-US" sz="2000" dirty="0" smtClean="0"/>
              <a:t>Range of London economy has long extended beyond GL</a:t>
            </a:r>
          </a:p>
          <a:p>
            <a:pPr lvl="1"/>
            <a:r>
              <a:rPr lang="en-GB" altLang="en-US" sz="1800" dirty="0" smtClean="0"/>
              <a:t>with </a:t>
            </a:r>
            <a:r>
              <a:rPr lang="en-GB" altLang="en-US" sz="18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discontinuous development,  because of the Green Belt</a:t>
            </a:r>
          </a:p>
          <a:p>
            <a:pPr lvl="1"/>
            <a:endParaRPr lang="en-GB" altLang="en-US" sz="1800" dirty="0" smtClean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GB" altLang="en-US" sz="2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Originally the hinterland just provided labour to London</a:t>
            </a:r>
          </a:p>
          <a:p>
            <a:pPr lvl="1"/>
            <a:r>
              <a:rPr lang="en-GB" altLang="en-US" sz="18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directly by commuters; or indirectly in dispersed back offices etc.</a:t>
            </a:r>
          </a:p>
          <a:p>
            <a:pPr lvl="1"/>
            <a:endParaRPr lang="en-GB" altLang="en-US" sz="1800" dirty="0" smtClean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GB" altLang="en-US" sz="2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Then in last 30 years: shifts from simply dependent </a:t>
            </a:r>
            <a:r>
              <a:rPr lang="en-GB" altLang="en-US" sz="18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(or separable)</a:t>
            </a:r>
            <a:r>
              <a:rPr lang="en-GB" altLang="en-US" sz="2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economy → integral part of a regionalised London economy</a:t>
            </a:r>
          </a:p>
          <a:p>
            <a:pPr lvl="1"/>
            <a:r>
              <a:rPr lang="en-GB" altLang="en-US" sz="18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Some key metro/capital/global city functions now outside the core (</a:t>
            </a:r>
            <a:r>
              <a:rPr lang="en-GB" altLang="en-US" sz="1800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inc.</a:t>
            </a:r>
            <a:r>
              <a:rPr lang="en-GB" altLang="en-US" sz="18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international HQs, business service, and knowledge ‘clusters’)</a:t>
            </a:r>
          </a:p>
          <a:p>
            <a:pPr lvl="1"/>
            <a:r>
              <a:rPr lang="en-GB" altLang="en-US" sz="18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Distinct strengths and sources of </a:t>
            </a:r>
            <a:r>
              <a:rPr lang="en-GB" altLang="en-US" sz="1800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agglonmeration</a:t>
            </a:r>
            <a:r>
              <a:rPr lang="en-GB" altLang="en-US" sz="18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economies - polycentric</a:t>
            </a:r>
          </a:p>
          <a:p>
            <a:pPr lvl="1"/>
            <a:endParaRPr lang="en-GB" altLang="en-US" sz="1800" dirty="0" smtClean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SE London">
  <a:themeElements>
    <a:clrScheme name="LSE Lond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SE London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SE Lond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SE Lond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SE Lond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SE Lond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SE Lond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SE Lond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SE Lond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C:\WINDOWS\Temporary Internet Files\OLKB261\LSE London.pot</Template>
  <TotalTime>22584</TotalTime>
  <Words>1607</Words>
  <Application>Microsoft Office PowerPoint</Application>
  <PresentationFormat>Affichage à l'écran (4:3)</PresentationFormat>
  <Paragraphs>263</Paragraphs>
  <Slides>27</Slides>
  <Notes>8</Notes>
  <HiddenSlides>1</HiddenSlides>
  <MMClips>0</MMClips>
  <ScaleCrop>false</ScaleCrop>
  <HeadingPairs>
    <vt:vector size="8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27</vt:i4>
      </vt:variant>
    </vt:vector>
  </HeadingPairs>
  <TitlesOfParts>
    <vt:vector size="36" baseType="lpstr">
      <vt:lpstr>Arial Unicode MS</vt:lpstr>
      <vt:lpstr>Arial</vt:lpstr>
      <vt:lpstr>Calibri</vt:lpstr>
      <vt:lpstr>Century Gothic</vt:lpstr>
      <vt:lpstr>Symbol</vt:lpstr>
      <vt:lpstr>Times New Roman</vt:lpstr>
      <vt:lpstr>LSE London</vt:lpstr>
      <vt:lpstr>Document</vt:lpstr>
      <vt:lpstr>Worksheet</vt:lpstr>
      <vt:lpstr>Metropolitan Challenges for London  Sources of Economic Growth, Change and Competitiveness</vt:lpstr>
      <vt:lpstr>Outline of Presentation</vt:lpstr>
      <vt:lpstr>Administrative and Functional Versions of ‘London’ </vt:lpstr>
      <vt:lpstr>The Context to Recent Developments</vt:lpstr>
      <vt:lpstr>London’s Role in Three Major Eras (1)</vt:lpstr>
      <vt:lpstr>London’s Role in Three Major Eras (2)</vt:lpstr>
      <vt:lpstr>London’s Role in Three Major Eras (3)</vt:lpstr>
      <vt:lpstr>Deindustrialisation and Decentralisation </vt:lpstr>
      <vt:lpstr>The Changing Significance of the FUR/Mega Region</vt:lpstr>
      <vt:lpstr>The Character and Strengths of the (Greater) London Economy (1)</vt:lpstr>
      <vt:lpstr>London Specialisms with &gt; 25% of GB jobs (2015)</vt:lpstr>
      <vt:lpstr>Character and Strengths (2)</vt:lpstr>
      <vt:lpstr>Présentation PowerPoint</vt:lpstr>
      <vt:lpstr>London’s Diversity</vt:lpstr>
      <vt:lpstr>Change since the 1980s – I:  growth</vt:lpstr>
      <vt:lpstr>London Net Migration 1975-2015</vt:lpstr>
      <vt:lpstr>Shifting London Employment Trends 1971-2017</vt:lpstr>
      <vt:lpstr>Shifts in Sectoral Balance  1971-2018</vt:lpstr>
      <vt:lpstr>More Volatile Employment Trends</vt:lpstr>
      <vt:lpstr>Présentation PowerPoint</vt:lpstr>
      <vt:lpstr>Change since the 1980s – II:  Inequality and unemployment</vt:lpstr>
      <vt:lpstr>Accounting for the Changes (1)</vt:lpstr>
      <vt:lpstr>Accounting for the Changes (2) In summary:</vt:lpstr>
      <vt:lpstr>London since the Financial Crisis </vt:lpstr>
      <vt:lpstr>Six Major Growth Clusters in Central London post-2007</vt:lpstr>
      <vt:lpstr>Employment Changes:  June 2007-June 2018</vt:lpstr>
      <vt:lpstr>What Difference Has (London) Policy Made ?</vt:lpstr>
    </vt:vector>
  </TitlesOfParts>
  <Company>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London’s Place in the          UK economy</dc:title>
  <dc:creator>ian gordon</dc:creator>
  <cp:lastModifiedBy>Anne MATTIOLI</cp:lastModifiedBy>
  <cp:revision>110</cp:revision>
  <cp:lastPrinted>2013-10-24T12:47:11Z</cp:lastPrinted>
  <dcterms:created xsi:type="dcterms:W3CDTF">2003-02-10T08:58:26Z</dcterms:created>
  <dcterms:modified xsi:type="dcterms:W3CDTF">2019-04-23T08:56:26Z</dcterms:modified>
</cp:coreProperties>
</file>