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7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9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10.xml" ContentType="application/vnd.openxmlformats-officedocument.presentationml.notesSlide+xml"/>
  <Override PartName="/ppt/comments/comment6.xml" ContentType="application/vnd.openxmlformats-officedocument.presentationml.comments+xml"/>
  <Override PartName="/ppt/notesSlides/notesSlide11.xml" ContentType="application/vnd.openxmlformats-officedocument.presentationml.notesSlide+xml"/>
  <Override PartName="/ppt/comments/comment7.xml" ContentType="application/vnd.openxmlformats-officedocument.presentationml.comments+xml"/>
  <Override PartName="/ppt/notesSlides/notesSlide12.xml" ContentType="application/vnd.openxmlformats-officedocument.presentationml.notesSlide+xml"/>
  <Override PartName="/ppt/comments/comment8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2"/>
  </p:sldMasterIdLst>
  <p:notesMasterIdLst>
    <p:notesMasterId r:id="rId15"/>
  </p:notesMasterIdLst>
  <p:sldIdLst>
    <p:sldId id="257" r:id="rId3"/>
    <p:sldId id="260" r:id="rId4"/>
    <p:sldId id="287" r:id="rId5"/>
    <p:sldId id="273" r:id="rId6"/>
    <p:sldId id="322" r:id="rId7"/>
    <p:sldId id="319" r:id="rId8"/>
    <p:sldId id="320" r:id="rId9"/>
    <p:sldId id="321" r:id="rId10"/>
    <p:sldId id="326" r:id="rId11"/>
    <p:sldId id="327" r:id="rId12"/>
    <p:sldId id="329" r:id="rId13"/>
    <p:sldId id="32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 AGUILERA" initials="AA" lastIdx="1" clrIdx="0">
    <p:extLst>
      <p:ext uri="{19B8F6BF-5375-455C-9EA6-DF929625EA0E}">
        <p15:presenceInfo xmlns:p15="http://schemas.microsoft.com/office/powerpoint/2012/main" userId="Anne AGUILER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619"/>
    <a:srgbClr val="FF8633"/>
    <a:srgbClr val="FF80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79244" autoAdjust="0"/>
  </p:normalViewPr>
  <p:slideViewPr>
    <p:cSldViewPr>
      <p:cViewPr varScale="1">
        <p:scale>
          <a:sx n="87" d="100"/>
          <a:sy n="87" d="100"/>
        </p:scale>
        <p:origin x="2400" y="1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2T10:48:38.06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2T10:48:38.06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2T10:48:38.06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2T10:48:38.06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2T10:48:38.06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2T10:48:38.06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2T10:48:38.06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2T10:48:38.06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C187E-3409-4412-AD73-C005702E339C}" type="datetimeFigureOut">
              <a:rPr lang="en-US" smtClean="0"/>
              <a:pPr/>
              <a:t>1/29/21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7B609-DFC3-46CB-A80E-7761AC8240D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3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1/29/21 8:09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Tous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droits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réservés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. Microsoft, Windows, Windows Vista and other product names are or may be registered trademarks and/or trademarks in the U.S. and/or other countries.</a:t>
            </a:r>
          </a:p>
          <a:p>
            <a:pPr algn="l" defTabSz="914400">
              <a:buNone/>
            </a:pP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The information herein is for informational purposes only and represents the current view of Microsoft Corporation as of the date of this presentation. Microsoft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devant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répondre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à des conditions de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marché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en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perpétuelle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évolution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,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ces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informations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ne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doivent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en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aucun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cas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être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interprétées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comme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un engagement de la part de Microsoft, et Microsoft ne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saurait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garantir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leur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exactitude au-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delà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de la date de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cette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500" b="0" i="0" dirty="0" err="1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présentation</a:t>
            </a: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. </a:t>
            </a:r>
            <a:b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 dirty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MICROSOFT MAKES NO WARRANTIES, EXPRESS, IMPLIED OR STATUTORY, AS TO THE INFORMATION IN THIS PRESENTATION.</a:t>
            </a:r>
          </a:p>
          <a:p>
            <a:pPr algn="l" defTabSz="914400">
              <a:buNone/>
            </a:pPr>
            <a:endParaRPr lang="en-US" sz="5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7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7B609-DFC3-46CB-A80E-7761AC8240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58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7B609-DFC3-46CB-A80E-7761AC82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64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7B609-DFC3-46CB-A80E-7761AC82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63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B263312-38AA-4E1E-B2B5-0F8F122B24FE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681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B263312-38AA-4E1E-B2B5-0F8F122B24FE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960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7B609-DFC3-46CB-A80E-7761AC82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40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B263312-38AA-4E1E-B2B5-0F8F122B24FE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4407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7B609-DFC3-46CB-A80E-7761AC82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25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7B609-DFC3-46CB-A80E-7761AC82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14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7B609-DFC3-46CB-A80E-7761AC82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57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7B609-DFC3-46CB-A80E-7761AC82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24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56754081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382000" cy="664797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5458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047487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103421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233097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725267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382000" cy="664797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5716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65150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058059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933683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80" y="2276875"/>
            <a:ext cx="7681913" cy="15234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205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850" y="6200223"/>
            <a:ext cx="454723" cy="634956"/>
          </a:xfrm>
          <a:prstGeom prst="rect">
            <a:avLst/>
          </a:prstGeom>
        </p:spPr>
      </p:pic>
      <p:sp>
        <p:nvSpPr>
          <p:cNvPr id="18" name="Espace réservé du titre 17"/>
          <p:cNvSpPr>
            <a:spLocks noGrp="1"/>
          </p:cNvSpPr>
          <p:nvPr>
            <p:ph type="title"/>
          </p:nvPr>
        </p:nvSpPr>
        <p:spPr>
          <a:xfrm>
            <a:off x="1833373" y="1422421"/>
            <a:ext cx="58354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TEXTE</a:t>
            </a:r>
          </a:p>
        </p:txBody>
      </p:sp>
      <p:sp>
        <p:nvSpPr>
          <p:cNvPr id="22" name="Rectangle 21"/>
          <p:cNvSpPr/>
          <p:nvPr userDrawn="1"/>
        </p:nvSpPr>
        <p:spPr bwMode="auto">
          <a:xfrm>
            <a:off x="-8239" y="-25212"/>
            <a:ext cx="2915816" cy="1052736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33" y="6158349"/>
            <a:ext cx="2285044" cy="503585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 bwMode="auto">
          <a:xfrm>
            <a:off x="216225" y="0"/>
            <a:ext cx="220957" cy="6858000"/>
          </a:xfrm>
          <a:prstGeom prst="rect">
            <a:avLst/>
          </a:prstGeom>
          <a:solidFill>
            <a:srgbClr val="FF7619">
              <a:alpha val="8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-10913" y="0"/>
            <a:ext cx="227135" cy="6858000"/>
          </a:xfrm>
          <a:prstGeom prst="rect">
            <a:avLst/>
          </a:prstGeom>
          <a:solidFill>
            <a:schemeClr val="accent1">
              <a:lumMod val="25000"/>
              <a:alpha val="83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9" name="Rectangle 18"/>
          <p:cNvSpPr/>
          <p:nvPr userDrawn="1"/>
        </p:nvSpPr>
        <p:spPr bwMode="auto">
          <a:xfrm rot="5400000">
            <a:off x="4730405" y="-4293227"/>
            <a:ext cx="116632" cy="8703086"/>
          </a:xfrm>
          <a:prstGeom prst="rect">
            <a:avLst/>
          </a:prstGeom>
          <a:solidFill>
            <a:srgbClr val="FF7619">
              <a:alpha val="83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969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cxnSp>
        <p:nvCxnSpPr>
          <p:cNvPr id="30" name="Connecteur droit 29"/>
          <p:cNvCxnSpPr/>
          <p:nvPr userDrawn="1"/>
        </p:nvCxnSpPr>
        <p:spPr>
          <a:xfrm>
            <a:off x="2907581" y="6200223"/>
            <a:ext cx="6236423" cy="0"/>
          </a:xfrm>
          <a:prstGeom prst="line">
            <a:avLst/>
          </a:prstGeom>
          <a:ln w="12700">
            <a:solidFill>
              <a:srgbClr val="FF761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870" y="6299743"/>
            <a:ext cx="1732837" cy="3621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701" r:id="rId9"/>
    <p:sldLayoutId id="2147483698" r:id="rId10"/>
    <p:sldLayoutId id="2147483699" r:id="rId1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baseline="0" dirty="0" smtClean="0">
          <a:ln w="3175">
            <a:noFill/>
          </a:ln>
          <a:solidFill>
            <a:schemeClr val="tx1">
              <a:lumMod val="75000"/>
              <a:lumOff val="2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vmt.fr/wp-content/uploads/2019/12/20191029-DGITM-VA-modes-vie_RapportFinal-LVMT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276875"/>
            <a:ext cx="8388424" cy="1523495"/>
          </a:xfrm>
        </p:spPr>
        <p:txBody>
          <a:bodyPr/>
          <a:lstStyle/>
          <a:p>
            <a:pPr lvl="0">
              <a:defRPr/>
            </a:pPr>
            <a:r>
              <a:rPr lang="fr-FR" sz="3600" dirty="0"/>
              <a:t>Mobilités et modes de vie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1043608" y="1340768"/>
            <a:ext cx="8100392" cy="1472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5" name="ZoneTexte 4"/>
          <p:cNvSpPr txBox="1"/>
          <p:nvPr>
            <p:custDataLst>
              <p:tags r:id="rId1"/>
            </p:custDataLst>
          </p:nvPr>
        </p:nvSpPr>
        <p:spPr>
          <a:xfrm>
            <a:off x="1033352" y="4079555"/>
            <a:ext cx="5256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 (Corps)"/>
              </a:rPr>
              <a:t>Anne AGUILERA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latin typeface="Gill Sans MT (Corps)"/>
            </a:endParaRPr>
          </a:p>
          <a:p>
            <a:pPr>
              <a:spcAft>
                <a:spcPts val="600"/>
              </a:spcAft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 (Corps)"/>
              </a:rPr>
              <a:t>Laboratoire Ville Mobilité Transport (LVMT)</a:t>
            </a:r>
          </a:p>
          <a:p>
            <a:pPr>
              <a:spcAft>
                <a:spcPts val="600"/>
              </a:spcAft>
            </a:pP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 (Corps)"/>
              </a:rPr>
              <a:t>Université Gustave Eiffel - École des Ponts </a:t>
            </a:r>
            <a:r>
              <a:rPr lang="fr-FR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ill Sans MT (Corps)"/>
              </a:rPr>
              <a:t>ParisTech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 (Corps)"/>
              </a:rPr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43608" y="188640"/>
            <a:ext cx="8100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29 janvier 2021 </a:t>
            </a:r>
          </a:p>
          <a:p>
            <a:pPr algn="r"/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IHEDATE – Cycle Territoires et Mobilités  </a:t>
            </a:r>
          </a:p>
          <a:p>
            <a:pPr algn="r"/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cap="small" spc="-15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Quelques r</a:t>
            </a: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éférences</a:t>
            </a: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00521" y="846139"/>
            <a:ext cx="8460432" cy="554461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sz="1400" b="1" cap="small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521" y="980728"/>
            <a:ext cx="827738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Modes de vie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>
                <a:solidFill>
                  <a:srgbClr val="222222"/>
                </a:solidFill>
                <a:latin typeface="Arial" panose="020B0604020202020204" pitchFamily="34" charset="0"/>
              </a:rPr>
              <a:t>Maresca</a:t>
            </a:r>
            <a:r>
              <a:rPr lang="fr-FR" dirty="0">
                <a:solidFill>
                  <a:srgbClr val="222222"/>
                </a:solidFill>
                <a:latin typeface="Arial" panose="020B0604020202020204" pitchFamily="34" charset="0"/>
              </a:rPr>
              <a:t>, B. (2017). Mode de vie: de quoi parle-t-on? Peut-on le transformer?. </a:t>
            </a:r>
            <a:r>
              <a:rPr lang="fr-FR" i="1" dirty="0">
                <a:solidFill>
                  <a:srgbClr val="222222"/>
                </a:solidFill>
                <a:latin typeface="Arial" panose="020B0604020202020204" pitchFamily="34" charset="0"/>
              </a:rPr>
              <a:t>La pensée écologique</a:t>
            </a:r>
            <a:r>
              <a:rPr lang="fr-FR" dirty="0">
                <a:solidFill>
                  <a:srgbClr val="222222"/>
                </a:solidFill>
                <a:latin typeface="Arial" panose="020B0604020202020204" pitchFamily="34" charset="0"/>
              </a:rPr>
              <a:t>, (1), 233-251.</a:t>
            </a:r>
            <a:endParaRPr lang="fr-FR" dirty="0"/>
          </a:p>
          <a:p>
            <a:endParaRPr lang="en-US" dirty="0"/>
          </a:p>
          <a:p>
            <a:r>
              <a:rPr lang="en-US" b="1" dirty="0" err="1"/>
              <a:t>Dynamiques</a:t>
            </a:r>
            <a:r>
              <a:rPr lang="en-US" b="1" dirty="0"/>
              <a:t> </a:t>
            </a:r>
            <a:r>
              <a:rPr lang="en-US" b="1" dirty="0" err="1"/>
              <a:t>territoriales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Aguiléra</a:t>
            </a:r>
            <a:r>
              <a:rPr lang="en-US" dirty="0"/>
              <a:t>, A., </a:t>
            </a:r>
            <a:r>
              <a:rPr lang="en-US" dirty="0" err="1"/>
              <a:t>Wenglenski</a:t>
            </a:r>
            <a:r>
              <a:rPr lang="en-US" dirty="0"/>
              <a:t>, S., &amp; </a:t>
            </a:r>
            <a:r>
              <a:rPr lang="en-US" dirty="0" err="1"/>
              <a:t>Proulhac</a:t>
            </a:r>
            <a:r>
              <a:rPr lang="en-US" dirty="0"/>
              <a:t>, L. (2009). Employment </a:t>
            </a:r>
            <a:r>
              <a:rPr lang="en-US" dirty="0" err="1"/>
              <a:t>suburbanisation</a:t>
            </a:r>
            <a:r>
              <a:rPr lang="en-US" dirty="0"/>
              <a:t>, reverse commuting and travel </a:t>
            </a:r>
            <a:r>
              <a:rPr lang="en-US" dirty="0" err="1"/>
              <a:t>behaviour</a:t>
            </a:r>
            <a:r>
              <a:rPr lang="en-US" dirty="0"/>
              <a:t> by residents of the central city in the Paris metropolitan area. </a:t>
            </a:r>
            <a:r>
              <a:rPr lang="en-US" i="1" dirty="0"/>
              <a:t>Transportation Research Part A: Policy and Practice</a:t>
            </a:r>
            <a:r>
              <a:rPr lang="en-US" dirty="0"/>
              <a:t>, </a:t>
            </a:r>
            <a:r>
              <a:rPr lang="en-US" i="1" dirty="0"/>
              <a:t>43</a:t>
            </a:r>
            <a:r>
              <a:rPr lang="en-US" dirty="0"/>
              <a:t>(7), 685-691.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</a:t>
            </a:r>
            <a:r>
              <a:rPr lang="fr-FR" dirty="0" err="1"/>
              <a:t>Néchet</a:t>
            </a:r>
            <a:r>
              <a:rPr lang="fr-FR" dirty="0"/>
              <a:t>, F., </a:t>
            </a:r>
            <a:r>
              <a:rPr lang="fr-FR" dirty="0" err="1"/>
              <a:t>Nessi</a:t>
            </a:r>
            <a:r>
              <a:rPr lang="fr-FR" dirty="0"/>
              <a:t>, H., &amp; </a:t>
            </a:r>
            <a:r>
              <a:rPr lang="fr-FR" dirty="0" err="1"/>
              <a:t>Aguiléra</a:t>
            </a:r>
            <a:r>
              <a:rPr lang="fr-FR" dirty="0"/>
              <a:t>, A. (2016). La mobilité des ménages périurbains au risque des crises économiques et environnementales. </a:t>
            </a:r>
            <a:r>
              <a:rPr lang="fr-FR" i="1" dirty="0"/>
              <a:t>Géographie, économie, société</a:t>
            </a:r>
            <a:r>
              <a:rPr lang="fr-FR" dirty="0"/>
              <a:t>, </a:t>
            </a:r>
            <a:r>
              <a:rPr lang="fr-FR" i="1" dirty="0"/>
              <a:t>18</a:t>
            </a:r>
            <a:r>
              <a:rPr lang="fr-FR" dirty="0"/>
              <a:t>(1), 113-139.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Thébert</a:t>
            </a:r>
            <a:r>
              <a:rPr lang="fr-FR" dirty="0"/>
              <a:t>, M., </a:t>
            </a:r>
            <a:r>
              <a:rPr lang="fr-FR" dirty="0" err="1"/>
              <a:t>Coralli</a:t>
            </a:r>
            <a:r>
              <a:rPr lang="fr-FR" dirty="0"/>
              <a:t>, M., </a:t>
            </a:r>
            <a:r>
              <a:rPr lang="fr-FR" dirty="0" err="1"/>
              <a:t>Nessi</a:t>
            </a:r>
            <a:r>
              <a:rPr lang="fr-FR" dirty="0"/>
              <a:t>, H., &amp; Sajous, P. (2016). Un territoire d’attaches: lien aux lieux et lien aux autres dans le périurbain francilien. </a:t>
            </a:r>
            <a:r>
              <a:rPr lang="fr-FR" i="1" dirty="0"/>
              <a:t>Géographie, économie, société</a:t>
            </a:r>
            <a:r>
              <a:rPr lang="fr-FR" dirty="0"/>
              <a:t>, </a:t>
            </a:r>
            <a:r>
              <a:rPr lang="fr-FR" i="1" dirty="0"/>
              <a:t>18</a:t>
            </a:r>
            <a:r>
              <a:rPr lang="fr-FR" dirty="0"/>
              <a:t>(1), 59-88.</a:t>
            </a:r>
          </a:p>
          <a:p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235905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cap="small" spc="-15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Quelques r</a:t>
            </a: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éférences</a:t>
            </a: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00521" y="846139"/>
            <a:ext cx="8460432" cy="554461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sz="1400" b="1" cap="small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6911" y="766303"/>
            <a:ext cx="849404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Facteurs « subjectifs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Aguiléra</a:t>
            </a:r>
            <a:r>
              <a:rPr lang="en-US" dirty="0"/>
              <a:t>, A., &amp; </a:t>
            </a:r>
            <a:r>
              <a:rPr lang="en-US" dirty="0" err="1"/>
              <a:t>Cacciari</a:t>
            </a:r>
            <a:r>
              <a:rPr lang="en-US" dirty="0"/>
              <a:t>, J. (2020). Living with fewer cars: review and challenges on household </a:t>
            </a:r>
            <a:r>
              <a:rPr lang="en-US" dirty="0" err="1"/>
              <a:t>demotorization</a:t>
            </a:r>
            <a:r>
              <a:rPr lang="en-US" dirty="0"/>
              <a:t>. </a:t>
            </a:r>
            <a:r>
              <a:rPr lang="en-US" i="1" dirty="0"/>
              <a:t>Transport Reviews</a:t>
            </a:r>
            <a:r>
              <a:rPr lang="en-US" dirty="0"/>
              <a:t>, </a:t>
            </a:r>
            <a:r>
              <a:rPr lang="en-US" i="1" dirty="0"/>
              <a:t>40</a:t>
            </a:r>
            <a:r>
              <a:rPr lang="en-US" dirty="0"/>
              <a:t>(6), 796-809.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Aguiléra</a:t>
            </a:r>
            <a:r>
              <a:rPr lang="fr-FR" dirty="0"/>
              <a:t>, A., De </a:t>
            </a:r>
            <a:r>
              <a:rPr lang="fr-FR" dirty="0" err="1"/>
              <a:t>Coninck</a:t>
            </a:r>
            <a:r>
              <a:rPr lang="fr-FR" dirty="0"/>
              <a:t>, F., &amp; </a:t>
            </a:r>
            <a:r>
              <a:rPr lang="fr-FR" dirty="0" err="1"/>
              <a:t>Hauchard</a:t>
            </a:r>
            <a:r>
              <a:rPr lang="fr-FR" dirty="0"/>
              <a:t>, P. (2007). Le rôle des déplacements professionnels dans les entreprises industrielles multi-établissements. Le cas d’un fournisseur de l’automobile. </a:t>
            </a:r>
            <a:r>
              <a:rPr lang="fr-FR" i="1" dirty="0"/>
              <a:t>Recherche Transports Sécurité</a:t>
            </a:r>
            <a:r>
              <a:rPr lang="fr-FR" dirty="0"/>
              <a:t>, </a:t>
            </a:r>
            <a:r>
              <a:rPr lang="fr-FR" i="1" dirty="0"/>
              <a:t>96</a:t>
            </a:r>
            <a:r>
              <a:rPr lang="fr-FR" dirty="0"/>
              <a:t>, 195-209.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Aguiléra</a:t>
            </a:r>
            <a:r>
              <a:rPr lang="en-US" dirty="0"/>
              <a:t>, A., </a:t>
            </a:r>
            <a:r>
              <a:rPr lang="en-US" dirty="0" err="1"/>
              <a:t>Wenglenski</a:t>
            </a:r>
            <a:r>
              <a:rPr lang="en-US" dirty="0"/>
              <a:t>, S., &amp; </a:t>
            </a:r>
            <a:r>
              <a:rPr lang="en-US" dirty="0" err="1"/>
              <a:t>Proulhac</a:t>
            </a:r>
            <a:r>
              <a:rPr lang="en-US" dirty="0"/>
              <a:t>, L. (2009). Employment </a:t>
            </a:r>
            <a:r>
              <a:rPr lang="en-US" dirty="0" err="1"/>
              <a:t>suburbanisation</a:t>
            </a:r>
            <a:r>
              <a:rPr lang="en-US" dirty="0"/>
              <a:t>, reverse commuting and travel </a:t>
            </a:r>
            <a:r>
              <a:rPr lang="en-US" dirty="0" err="1"/>
              <a:t>behaviour</a:t>
            </a:r>
            <a:r>
              <a:rPr lang="en-US" dirty="0"/>
              <a:t> by residents of the central city in the Paris metropolitan area. </a:t>
            </a:r>
            <a:r>
              <a:rPr lang="en-US" i="1" dirty="0"/>
              <a:t>Transportation Research Part A: Policy and Practice</a:t>
            </a:r>
            <a:r>
              <a:rPr lang="en-US" dirty="0"/>
              <a:t>, </a:t>
            </a:r>
            <a:r>
              <a:rPr lang="en-US" i="1" dirty="0"/>
              <a:t>43</a:t>
            </a:r>
            <a:r>
              <a:rPr lang="en-US" dirty="0"/>
              <a:t>(7), 685-691.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Gendreau</a:t>
            </a:r>
            <a:r>
              <a:rPr lang="en-US" dirty="0"/>
              <a:t>, L. (2021). </a:t>
            </a:r>
            <a:r>
              <a:rPr lang="fr-FR" dirty="0"/>
              <a:t>Congestion automobile récurrente et politiques temporelles – analyse d’une zone d’activité rennaise. Thèse en cours (Université Paris-Est).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Munch, E. (2019). Pour une écologie temporelle de l’heure de pointe: enquête sur les choix d’horaires de travail en Île-de-France. </a:t>
            </a:r>
            <a:r>
              <a:rPr lang="fr-FR" i="1" dirty="0"/>
              <a:t>Espace populations sociétés. </a:t>
            </a:r>
            <a:r>
              <a:rPr lang="fr-FR" i="1" dirty="0" err="1"/>
              <a:t>Space</a:t>
            </a:r>
            <a:r>
              <a:rPr lang="fr-FR" i="1" dirty="0"/>
              <a:t> populations </a:t>
            </a:r>
            <a:r>
              <a:rPr lang="fr-FR" i="1" dirty="0" err="1"/>
              <a:t>societies</a:t>
            </a:r>
            <a:r>
              <a:rPr lang="fr-FR" dirty="0"/>
              <a:t>, (2019/1).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Pigalle</a:t>
            </a:r>
            <a:r>
              <a:rPr lang="en-US" dirty="0"/>
              <a:t>, E., </a:t>
            </a:r>
            <a:r>
              <a:rPr lang="fr-FR" dirty="0"/>
              <a:t>&amp; </a:t>
            </a:r>
            <a:r>
              <a:rPr lang="fr-FR" dirty="0" err="1"/>
              <a:t>Aguiléra</a:t>
            </a:r>
            <a:r>
              <a:rPr lang="fr-FR" dirty="0"/>
              <a:t>, A. (2021). </a:t>
            </a:r>
            <a:r>
              <a:rPr lang="en-GB" dirty="0"/>
              <a:t>Peer-to-peer ridesharing for different types of trips in France: who, where and how?, </a:t>
            </a:r>
            <a:r>
              <a:rPr lang="en-GB" dirty="0" err="1"/>
              <a:t>soumis</a:t>
            </a:r>
            <a:r>
              <a:rPr lang="en-GB" dirty="0"/>
              <a:t> à </a:t>
            </a:r>
            <a:r>
              <a:rPr lang="en-GB" i="1" dirty="0"/>
              <a:t>Transportation</a:t>
            </a:r>
            <a:endParaRPr lang="fr-FR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2558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cap="small" spc="-15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Quelques r</a:t>
            </a: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éférences</a:t>
            </a: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00521" y="846139"/>
            <a:ext cx="8460432" cy="554461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sz="1400" b="1" cap="small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0521" y="639006"/>
            <a:ext cx="8277385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Diffusion du numérique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Aguiléra</a:t>
            </a:r>
            <a:r>
              <a:rPr lang="en-US" dirty="0"/>
              <a:t>, A., </a:t>
            </a:r>
            <a:r>
              <a:rPr lang="en-US" dirty="0" err="1"/>
              <a:t>Guillot</a:t>
            </a:r>
            <a:r>
              <a:rPr lang="en-US" dirty="0"/>
              <a:t>, C., &amp; </a:t>
            </a:r>
            <a:r>
              <a:rPr lang="en-US" dirty="0" err="1"/>
              <a:t>Rallet</a:t>
            </a:r>
            <a:r>
              <a:rPr lang="en-US" dirty="0"/>
              <a:t>, A. (2012). Mobile ICTs and physical mobility: Review and research agenda. </a:t>
            </a:r>
            <a:r>
              <a:rPr lang="en-US" i="1" dirty="0"/>
              <a:t>Transportation Research Part A: Policy and Practice</a:t>
            </a:r>
            <a:r>
              <a:rPr lang="en-US" dirty="0"/>
              <a:t>, </a:t>
            </a:r>
            <a:r>
              <a:rPr lang="en-US" i="1" dirty="0"/>
              <a:t>46</a:t>
            </a:r>
            <a:r>
              <a:rPr lang="en-US" dirty="0"/>
              <a:t>(4), 664-672.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Aguiléra</a:t>
            </a:r>
            <a:r>
              <a:rPr lang="fr-FR" dirty="0"/>
              <a:t>, A., &amp; </a:t>
            </a:r>
            <a:r>
              <a:rPr lang="fr-FR" dirty="0" err="1"/>
              <a:t>Rallet</a:t>
            </a:r>
            <a:r>
              <a:rPr lang="fr-FR" dirty="0"/>
              <a:t>, A. (2016). Mobilité connectée et changements dans les pratiques de déplacement. </a:t>
            </a:r>
            <a:r>
              <a:rPr lang="fr-FR" i="1" dirty="0"/>
              <a:t>Réseaux</a:t>
            </a:r>
            <a:r>
              <a:rPr lang="fr-FR" dirty="0"/>
              <a:t>, (6), 17-59.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</a:t>
            </a:r>
            <a:r>
              <a:rPr lang="fr-FR" dirty="0" err="1"/>
              <a:t>Gallic</a:t>
            </a:r>
            <a:r>
              <a:rPr lang="fr-FR" dirty="0"/>
              <a:t>, T., &amp; </a:t>
            </a:r>
            <a:r>
              <a:rPr lang="fr-FR" dirty="0" err="1"/>
              <a:t>Aguiléra</a:t>
            </a:r>
            <a:r>
              <a:rPr lang="fr-FR" dirty="0"/>
              <a:t>, A. (1935). Diffusion des véhicules autonomes et modes de vie. </a:t>
            </a:r>
            <a:r>
              <a:rPr lang="fr-FR" i="1" dirty="0"/>
              <a:t>Rapport intermédiaire pour la DGITM</a:t>
            </a:r>
            <a:r>
              <a:rPr lang="fr-FR" dirty="0"/>
              <a:t>. </a:t>
            </a:r>
            <a:r>
              <a:rPr lang="fr-FR" dirty="0">
                <a:hlinkClick r:id="rId3"/>
              </a:rPr>
              <a:t>https://www.lvmt.fr/wp-content/uploads/2019/12/20191029-DGITM-VA-modes-vie_RapportFinal-LVMT.pdf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Pernot</a:t>
            </a:r>
            <a:r>
              <a:rPr lang="en-US" dirty="0"/>
              <a:t>, D. (2020). Internet shopping for Everyday Consumer Goods: An examination of the purchasing and travel practices of click and pickup outlet customers. </a:t>
            </a:r>
            <a:r>
              <a:rPr lang="en-US" i="1" dirty="0"/>
              <a:t>Research in Transportation Economics</a:t>
            </a:r>
            <a:r>
              <a:rPr lang="en-US" dirty="0"/>
              <a:t>, 100817.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Pernot</a:t>
            </a:r>
            <a:r>
              <a:rPr lang="fr-FR" dirty="0"/>
              <a:t>, D., &amp; </a:t>
            </a:r>
            <a:r>
              <a:rPr lang="fr-FR" dirty="0" err="1"/>
              <a:t>Aguiléra</a:t>
            </a:r>
            <a:r>
              <a:rPr lang="fr-FR" dirty="0"/>
              <a:t>, A. (2017). Les courses à l’heure d’internet. Lieux, temporalités et mobilités pour achats des clients des drives. </a:t>
            </a:r>
            <a:r>
              <a:rPr lang="fr-FR" i="1" dirty="0"/>
              <a:t>Netcom. Réseaux, communication et territoires</a:t>
            </a:r>
            <a:r>
              <a:rPr lang="fr-FR" dirty="0"/>
              <a:t>, (31-3/4), 463-488.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Pernot</a:t>
            </a:r>
            <a:r>
              <a:rPr lang="fr-FR" dirty="0"/>
              <a:t>, D. (2021). Pratiques et lieux du e-commerce alimentaire. Soutenance prévue le 28 mai 2021 (Université Paris-Est).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Pourtau</a:t>
            </a:r>
            <a:r>
              <a:rPr lang="fr-FR" dirty="0"/>
              <a:t>, B. (2021). La construction de l’habiter périurbain au prisme des usages du smartphone en situation de déplacement. Thèse en cours  (Université Paris-Est).</a:t>
            </a:r>
          </a:p>
          <a:p>
            <a:endParaRPr lang="fr-F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03214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Une lecture par les modes de vie</a:t>
            </a: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810472" y="1844824"/>
            <a:ext cx="8316416" cy="3997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Calbri"/>
                <a:cs typeface="Courier New" pitchFamily="49" charset="0"/>
              </a:rPr>
              <a:t>décrypter les pratiques</a:t>
            </a:r>
            <a:r>
              <a:rPr kumimoji="0" lang="fr-FR" sz="2400" b="1" i="0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Calbri"/>
                <a:cs typeface="Courier New" pitchFamily="49" charset="0"/>
              </a:rPr>
              <a:t> de mobilité </a:t>
            </a:r>
          </a:p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cap="small" baseline="0" dirty="0">
                <a:latin typeface="Calbri"/>
                <a:cs typeface="Courier New" pitchFamily="49" charset="0"/>
              </a:rPr>
              <a:t>Interpréter/Anticiper</a:t>
            </a:r>
            <a:r>
              <a:rPr lang="fr-FR" sz="2400" b="1" cap="small" dirty="0">
                <a:latin typeface="Calbri"/>
                <a:cs typeface="Courier New" pitchFamily="49" charset="0"/>
              </a:rPr>
              <a:t> les changements</a:t>
            </a:r>
          </a:p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Calbri"/>
                <a:cs typeface="Courier New" pitchFamily="49" charset="0"/>
              </a:rPr>
              <a:t>Enrichir</a:t>
            </a:r>
            <a:r>
              <a:rPr kumimoji="0" lang="fr-FR" sz="2400" b="1" i="0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Calbri"/>
                <a:cs typeface="Courier New" pitchFamily="49" charset="0"/>
              </a:rPr>
              <a:t> les leviers d’action</a:t>
            </a:r>
            <a:endParaRPr kumimoji="0" lang="fr-FR" sz="2400" b="1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Calbri"/>
              <a:cs typeface="Courier New" pitchFamily="49" charset="0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La notion de mode de vie</a:t>
            </a: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827584" y="1417639"/>
            <a:ext cx="8316416" cy="3997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800" b="1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Calbri"/>
              <a:ea typeface="+mn-ea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8774" y="1003474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rgbClr val="323232"/>
                </a:solidFill>
                <a:latin typeface="Alegreya"/>
              </a:rPr>
              <a:t>En tant que notion générale, le mode de vie se comprend comme norme de référence encadrant les pratiques de la vie quotidienne. Il imbrique deux grands registres, </a:t>
            </a:r>
            <a:r>
              <a:rPr lang="fr-FR" b="1" dirty="0">
                <a:solidFill>
                  <a:srgbClr val="323232"/>
                </a:solidFill>
                <a:latin typeface="Alegreya"/>
              </a:rPr>
              <a:t>culturel</a:t>
            </a:r>
            <a:r>
              <a:rPr lang="fr-FR" dirty="0">
                <a:solidFill>
                  <a:srgbClr val="323232"/>
                </a:solidFill>
                <a:latin typeface="Alegreya"/>
              </a:rPr>
              <a:t> d’un côté, </a:t>
            </a:r>
            <a:r>
              <a:rPr lang="fr-FR" b="1" dirty="0">
                <a:solidFill>
                  <a:srgbClr val="323232"/>
                </a:solidFill>
                <a:latin typeface="Alegreya"/>
              </a:rPr>
              <a:t>socioéconomique</a:t>
            </a:r>
            <a:r>
              <a:rPr lang="fr-FR" dirty="0">
                <a:solidFill>
                  <a:srgbClr val="323232"/>
                </a:solidFill>
                <a:latin typeface="Alegreya"/>
              </a:rPr>
              <a:t> de l’autre.</a:t>
            </a:r>
          </a:p>
          <a:p>
            <a:endParaRPr lang="fr-FR" dirty="0">
              <a:solidFill>
                <a:srgbClr val="323232"/>
              </a:solidFill>
              <a:latin typeface="Alegrey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23728" y="3904285"/>
            <a:ext cx="51845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  <a:latin typeface="Alegreya"/>
              </a:rPr>
              <a:t>Le mode de vie est un système prégnant qui oriente les pratiques de consommation, les modes d’habiter, les modes de travail, de mobilité, etc. 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233655" y="2097227"/>
            <a:ext cx="3923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mode de vie est une sphère qui se déploie à la jointure de la base économique de la société et de sa superstructure, </a:t>
            </a:r>
            <a:r>
              <a:rPr lang="fr-FR" b="1" dirty="0"/>
              <a:t>institutionnelle et idéologique. </a:t>
            </a:r>
          </a:p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652739" y="5578363"/>
            <a:ext cx="8250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err="1">
                <a:solidFill>
                  <a:srgbClr val="FF7619"/>
                </a:solidFill>
                <a:latin typeface="Arial" panose="020B0604020202020204" pitchFamily="34" charset="0"/>
              </a:rPr>
              <a:t>Maresca</a:t>
            </a:r>
            <a:r>
              <a:rPr lang="fr-FR" sz="1600" dirty="0">
                <a:solidFill>
                  <a:srgbClr val="FF7619"/>
                </a:solidFill>
                <a:latin typeface="Arial" panose="020B0604020202020204" pitchFamily="34" charset="0"/>
              </a:rPr>
              <a:t>, B. (2017). Mode de vie: de quoi parle-t-on? Peut-on le transformer? </a:t>
            </a:r>
            <a:r>
              <a:rPr lang="fr-FR" sz="1600" i="1" dirty="0">
                <a:solidFill>
                  <a:srgbClr val="FF7619"/>
                </a:solidFill>
                <a:latin typeface="Arial" panose="020B0604020202020204" pitchFamily="34" charset="0"/>
              </a:rPr>
              <a:t>La Pensée écologique</a:t>
            </a:r>
            <a:r>
              <a:rPr lang="fr-FR" sz="1600" dirty="0">
                <a:solidFill>
                  <a:srgbClr val="FF7619"/>
                </a:solidFill>
                <a:latin typeface="Arial" panose="020B0604020202020204" pitchFamily="34" charset="0"/>
              </a:rPr>
              <a:t>, (1), 233-251.</a:t>
            </a:r>
            <a:endParaRPr lang="fr-FR" sz="1600" dirty="0">
              <a:solidFill>
                <a:srgbClr val="FF76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82287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Mobilités et modes de vie</a:t>
            </a: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683568" y="1313384"/>
            <a:ext cx="8460432" cy="554461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b="1" cap="small" dirty="0">
                <a:latin typeface="Calbri"/>
                <a:cs typeface="Courier New" pitchFamily="49" charset="0"/>
              </a:rPr>
              <a:t>La mobilité comme résultante mais aussi condition/support des modes de vie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sz="1400" b="1" cap="small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</p:txBody>
      </p:sp>
      <p:pic>
        <p:nvPicPr>
          <p:cNvPr id="4" name="Picture 2" descr="Lifestyle : comment définir son mode de vie de manière pertinente 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88" y="2636912"/>
            <a:ext cx="4046212" cy="273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9396" y="2060848"/>
            <a:ext cx="3736264" cy="316835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Un propos</a:t>
            </a:r>
            <a:r>
              <a:rPr kumimoji="0" lang="fr-FR" sz="3200" b="0" i="0" u="none" strike="noStrike" kern="1200" cap="small" spc="-150" normalizeH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 en quatre temps</a:t>
            </a: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810472" y="1844824"/>
            <a:ext cx="8316416" cy="39974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Calbri"/>
                <a:cs typeface="Courier New" pitchFamily="49" charset="0"/>
              </a:rPr>
              <a:t>Ce qui se joue</a:t>
            </a:r>
            <a:r>
              <a:rPr kumimoji="0" lang="fr-FR" sz="2400" b="1" i="0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Calbri"/>
                <a:cs typeface="Courier New" pitchFamily="49" charset="0"/>
              </a:rPr>
              <a:t> autour des dynamiques territoriales</a:t>
            </a:r>
          </a:p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small" spc="0" normalizeH="0" baseline="0" noProof="0" dirty="0">
                <a:ln>
                  <a:noFill/>
                </a:ln>
                <a:effectLst/>
                <a:uLnTx/>
                <a:uFillTx/>
                <a:latin typeface="Calbri"/>
                <a:cs typeface="Courier New" pitchFamily="49" charset="0"/>
              </a:rPr>
              <a:t>Ce que signifient les </a:t>
            </a:r>
            <a:r>
              <a:rPr kumimoji="0" lang="fr-FR" sz="2400" b="1" i="0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Calbri"/>
                <a:cs typeface="Courier New" pitchFamily="49" charset="0"/>
              </a:rPr>
              <a:t>mobilités</a:t>
            </a:r>
          </a:p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cap="small" baseline="0" dirty="0">
                <a:latin typeface="Calbri"/>
                <a:cs typeface="Courier New" pitchFamily="49" charset="0"/>
              </a:rPr>
              <a:t>Ce qui se dessine </a:t>
            </a:r>
            <a:r>
              <a:rPr lang="fr-FR" sz="2400" b="1" cap="small" dirty="0">
                <a:latin typeface="Calbri"/>
                <a:cs typeface="Courier New" pitchFamily="49" charset="0"/>
              </a:rPr>
              <a:t>avec la diffusion du numérique</a:t>
            </a:r>
          </a:p>
          <a:p>
            <a:pPr marL="0" marR="0" lvl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cap="small" dirty="0">
                <a:latin typeface="Calbri"/>
                <a:cs typeface="Courier New" pitchFamily="49" charset="0"/>
              </a:rPr>
              <a:t>Bilan et perspectives</a:t>
            </a:r>
            <a:endParaRPr kumimoji="0" lang="fr-FR" sz="2400" b="1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Calbri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76719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Ce qui se joue autour des dynamiques territoriales</a:t>
            </a: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683568" y="1313384"/>
            <a:ext cx="8460432" cy="554461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b="1" cap="small" dirty="0" err="1">
                <a:latin typeface="Calbri"/>
                <a:cs typeface="Courier New" pitchFamily="49" charset="0"/>
              </a:rPr>
              <a:t>Metropolisation</a:t>
            </a:r>
            <a:r>
              <a:rPr lang="fr-FR" b="1" cap="small" dirty="0">
                <a:latin typeface="Calbri"/>
                <a:cs typeface="Courier New" pitchFamily="49" charset="0"/>
              </a:rPr>
              <a:t>, gentrification, centralité … et mobilités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b="1" cap="small" dirty="0">
                <a:latin typeface="Calbri"/>
                <a:cs typeface="Courier New" pitchFamily="49" charset="0"/>
              </a:rPr>
              <a:t>Une autre lecture de la périurbanisation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Le compromis résidentiel, ou la « désirabilité » du périurbain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Des bassins de vie </a:t>
            </a:r>
            <a:r>
              <a:rPr lang="fr-FR" sz="1600" b="1" cap="sm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resserés</a:t>
            </a:r>
            <a:endParaRPr lang="fr-FR" sz="1600" b="1" cap="small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Un désir de proximité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sz="1400" b="1" cap="small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30106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Ce que signifient les mobilités</a:t>
            </a: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827584" y="1417639"/>
            <a:ext cx="8460432" cy="554461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b="1" cap="small" dirty="0">
                <a:latin typeface="Calbri"/>
                <a:cs typeface="Courier New" pitchFamily="49" charset="0"/>
              </a:rPr>
              <a:t>Le mythe de pratiques purement rationnelles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b="1" cap="small" dirty="0">
                <a:latin typeface="Calbri"/>
                <a:cs typeface="Courier New" pitchFamily="49" charset="0"/>
              </a:rPr>
              <a:t>Le poids des dimensions sociales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Les horaires d’arrivée au travail (et les heures de pointe)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Les vertus de la </a:t>
            </a:r>
            <a:r>
              <a:rPr lang="fr-FR" sz="1600" b="1" cap="sm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co-présence</a:t>
            </a:r>
            <a:endParaRPr lang="fr-FR" sz="1600" b="1" cap="small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Le rôle de l’entourage et de la socialisation à la mobilité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La « désirabilité » de la voiture / de la </a:t>
            </a:r>
            <a:r>
              <a:rPr lang="fr-FR" sz="1600" b="1" cap="sm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multmodalité</a:t>
            </a:r>
            <a:endParaRPr lang="fr-FR" sz="1600" b="1" cap="small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Les dimensions « idéologiques » du covoiturage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b="1" cap="small" dirty="0">
                <a:latin typeface="Calbri"/>
                <a:cs typeface="Courier New" pitchFamily="49" charset="0"/>
              </a:rPr>
              <a:t>Changements de mobilités et changements de modes de vie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sz="1400" b="1" cap="small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55027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Ce qui se dessine avec </a:t>
            </a:r>
            <a:r>
              <a:rPr kumimoji="0" lang="fr-FR" sz="3200" b="0" i="0" u="none" strike="noStrike" kern="1200" cap="small" spc="-150" normalizeH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la diffusion du</a:t>
            </a: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 numérique</a:t>
            </a: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667885" y="1417980"/>
            <a:ext cx="8460432" cy="554461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b="1" cap="small" dirty="0">
                <a:latin typeface="Calbri"/>
                <a:cs typeface="Courier New" pitchFamily="49" charset="0"/>
              </a:rPr>
              <a:t>De nouvelles modalités de reconfigurations des modes de vie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Les courses en ligne et les pratiques de consommation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Le télétravail et ses « effets rebonds »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La mobilité connectée au service des modes de vie périurbains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sz="1400" b="1" cap="small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96516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1435608" y="274639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36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small" spc="-150" normalizeH="0" baseline="0" noProof="1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</a:rPr>
              <a:t>Bilan et perspectives</a:t>
            </a:r>
            <a:endParaRPr kumimoji="0" lang="fr-FR" sz="3200" b="0" i="0" u="none" strike="noStrike" kern="1200" cap="none" spc="-125" normalizeH="0" baseline="0" noProof="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00521" y="846139"/>
            <a:ext cx="8460432" cy="554461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b="1" cap="small" dirty="0">
                <a:latin typeface="Calbri"/>
                <a:cs typeface="Courier New" pitchFamily="49" charset="0"/>
              </a:rPr>
              <a:t>Créer les conditions (territoriales, sociales, économiques, psychologiques) des changements (pérennes) de pratiques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Mise en cohérence des décisions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Impliquer l’ensemble des acteurs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Adaptation aux contextes locaux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Prise en compte des aspirations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b="1" cap="small" dirty="0">
                <a:latin typeface="Calbri"/>
                <a:cs typeface="Courier New" pitchFamily="49" charset="0"/>
              </a:rPr>
              <a:t>Passer des objectifs de report modal aux enjeux autour de l’incorporation d’un mode (de la </a:t>
            </a:r>
            <a:r>
              <a:rPr lang="fr-FR" b="1" cap="small" dirty="0" err="1">
                <a:latin typeface="Calbri"/>
                <a:cs typeface="Courier New" pitchFamily="49" charset="0"/>
              </a:rPr>
              <a:t>multimodalité</a:t>
            </a:r>
            <a:r>
              <a:rPr lang="fr-FR" b="1" cap="small" dirty="0">
                <a:latin typeface="Calbri"/>
                <a:cs typeface="Courier New" pitchFamily="49" charset="0"/>
              </a:rPr>
              <a:t>) dans les modes de vie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Le changement modal n’est pas qu’un problème de mobilité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sz="1600" b="1" cap="small" dirty="0">
                <a:solidFill>
                  <a:schemeClr val="tx1">
                    <a:lumMod val="65000"/>
                    <a:lumOff val="35000"/>
                  </a:schemeClr>
                </a:solidFill>
                <a:latin typeface="Calbri"/>
                <a:cs typeface="Courier New" pitchFamily="49" charset="0"/>
              </a:rPr>
              <a:t>Exemple: faire entrer le vélo dans le mode de vie périurbain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r>
              <a:rPr lang="fr-FR" b="1" cap="small" dirty="0">
                <a:latin typeface="Calbri"/>
                <a:cs typeface="Courier New" pitchFamily="49" charset="0"/>
              </a:rPr>
              <a:t>Mettre le numérique au service des transitions</a:t>
            </a: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b="1" cap="small" dirty="0"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tabLst>
                <a:tab pos="5735638" algn="l"/>
              </a:tabLst>
              <a:defRPr/>
            </a:pPr>
            <a:endParaRPr lang="fr-FR" sz="1400" b="1" cap="small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  <a:p>
            <a:pPr defTabSz="914363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endParaRPr lang="fr-FR" sz="1400" dirty="0">
              <a:solidFill>
                <a:schemeClr val="tx1">
                  <a:lumMod val="65000"/>
                  <a:lumOff val="35000"/>
                </a:schemeClr>
              </a:solidFill>
              <a:latin typeface="Calbri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682243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White with Courier font for code slides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4EFCEB-569C-4ABB-BB90-13511EAD60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3271</TotalTime>
  <Words>1268</Words>
  <Application>Microsoft Macintosh PowerPoint</Application>
  <PresentationFormat>Affichage à l'écran (4:3)</PresentationFormat>
  <Paragraphs>123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0" baseType="lpstr">
      <vt:lpstr>Alegreya</vt:lpstr>
      <vt:lpstr>Arial</vt:lpstr>
      <vt:lpstr>Calbri</vt:lpstr>
      <vt:lpstr>Calibri</vt:lpstr>
      <vt:lpstr>Courier New</vt:lpstr>
      <vt:lpstr>Gill Sans MT (Corps)</vt:lpstr>
      <vt:lpstr>Segoe</vt:lpstr>
      <vt:lpstr>White with Courier font for code slides</vt:lpstr>
      <vt:lpstr>Mobilités et modes de vie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Ecole des ponts Paristech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Sandrine FOURNIALS</dc:creator>
  <cp:lastModifiedBy>Anne Mattioli</cp:lastModifiedBy>
  <cp:revision>292</cp:revision>
  <dcterms:created xsi:type="dcterms:W3CDTF">2017-02-24T14:22:29Z</dcterms:created>
  <dcterms:modified xsi:type="dcterms:W3CDTF">2021-01-29T07:10:26Z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TC102867129990</vt:lpwstr>
  </property>
</Properties>
</file>