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88" r:id="rId4"/>
  </p:sldMasterIdLst>
  <p:notesMasterIdLst>
    <p:notesMasterId r:id="rId21"/>
  </p:notesMasterIdLst>
  <p:handoutMasterIdLst>
    <p:handoutMasterId r:id="rId22"/>
  </p:handoutMasterIdLst>
  <p:sldIdLst>
    <p:sldId id="258" r:id="rId5"/>
    <p:sldId id="309" r:id="rId6"/>
    <p:sldId id="316" r:id="rId7"/>
    <p:sldId id="462" r:id="rId8"/>
    <p:sldId id="485" r:id="rId9"/>
    <p:sldId id="482" r:id="rId10"/>
    <p:sldId id="428" r:id="rId11"/>
    <p:sldId id="481" r:id="rId12"/>
    <p:sldId id="488" r:id="rId13"/>
    <p:sldId id="523" r:id="rId14"/>
    <p:sldId id="518" r:id="rId15"/>
    <p:sldId id="519" r:id="rId16"/>
    <p:sldId id="520" r:id="rId17"/>
    <p:sldId id="521" r:id="rId18"/>
    <p:sldId id="522" r:id="rId19"/>
    <p:sldId id="435" r:id="rId20"/>
  </p:sldIdLst>
  <p:sldSz cx="12192000" cy="6858000"/>
  <p:notesSz cx="7086600" cy="90249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FFMANN Natasza (ENV)" initials="HN(" lastIdx="1" clrIdx="0">
    <p:extLst>
      <p:ext uri="{19B8F6BF-5375-455C-9EA6-DF929625EA0E}">
        <p15:presenceInfo xmlns:p15="http://schemas.microsoft.com/office/powerpoint/2012/main" userId="S-1-5-21-1606980848-2025429265-839522115-283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BECBA"/>
    <a:srgbClr val="045C2B"/>
    <a:srgbClr val="F9FCFD"/>
    <a:srgbClr val="3E88A5"/>
    <a:srgbClr val="EFA6B8"/>
    <a:srgbClr val="F6C4AE"/>
    <a:srgbClr val="F9B970"/>
    <a:srgbClr val="FFFDFC"/>
    <a:srgbClr val="AECD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26" y="1008"/>
      </p:cViewPr>
      <p:guideLst>
        <p:guide orient="horz" pos="209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281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14100" y="0"/>
            <a:ext cx="3070860" cy="452814"/>
          </a:xfrm>
          <a:prstGeom prst="rect">
            <a:avLst/>
          </a:prstGeom>
        </p:spPr>
        <p:txBody>
          <a:bodyPr vert="horz" lIns="91440" tIns="45720" rIns="91440" bIns="45720" rtlCol="0"/>
          <a:lstStyle>
            <a:lvl1pPr algn="r">
              <a:defRPr sz="1200"/>
            </a:lvl1pPr>
          </a:lstStyle>
          <a:p>
            <a:fld id="{3A939EFE-0303-44F6-9A16-FD3B5E015DB1}" type="datetimeFigureOut">
              <a:rPr lang="en-GB" smtClean="0"/>
              <a:t>12/03/2025</a:t>
            </a:fld>
            <a:endParaRPr lang="en-GB"/>
          </a:p>
        </p:txBody>
      </p:sp>
      <p:sp>
        <p:nvSpPr>
          <p:cNvPr id="4" name="Footer Placeholder 3"/>
          <p:cNvSpPr>
            <a:spLocks noGrp="1"/>
          </p:cNvSpPr>
          <p:nvPr>
            <p:ph type="ftr" sz="quarter" idx="2"/>
          </p:nvPr>
        </p:nvSpPr>
        <p:spPr>
          <a:xfrm>
            <a:off x="0" y="8572125"/>
            <a:ext cx="3070860" cy="4528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14100" y="8572125"/>
            <a:ext cx="3070860" cy="452813"/>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281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14100" y="0"/>
            <a:ext cx="3070860" cy="452814"/>
          </a:xfrm>
          <a:prstGeom prst="rect">
            <a:avLst/>
          </a:prstGeom>
        </p:spPr>
        <p:txBody>
          <a:bodyPr vert="horz" lIns="91440" tIns="45720" rIns="91440" bIns="45720" rtlCol="0"/>
          <a:lstStyle>
            <a:lvl1pPr algn="r">
              <a:defRPr sz="1200"/>
            </a:lvl1pPr>
          </a:lstStyle>
          <a:p>
            <a:fld id="{A3B926D1-0013-4A80-B64E-9D824EE65210}" type="datetimeFigureOut">
              <a:rPr lang="en-GB" smtClean="0"/>
              <a:t>11/03/2025</a:t>
            </a:fld>
            <a:endParaRPr lang="en-GB"/>
          </a:p>
        </p:txBody>
      </p:sp>
      <p:sp>
        <p:nvSpPr>
          <p:cNvPr id="4" name="Slide Image Placeholder 3"/>
          <p:cNvSpPr>
            <a:spLocks noGrp="1" noRot="1" noChangeAspect="1"/>
          </p:cNvSpPr>
          <p:nvPr>
            <p:ph type="sldImg" idx="2"/>
          </p:nvPr>
        </p:nvSpPr>
        <p:spPr>
          <a:xfrm>
            <a:off x="836613" y="1128713"/>
            <a:ext cx="5413375" cy="30448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8660" y="4343252"/>
            <a:ext cx="5669280" cy="355356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572125"/>
            <a:ext cx="3070860" cy="45281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14100" y="8572125"/>
            <a:ext cx="3070860" cy="452813"/>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246570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To finish off:</a:t>
            </a:r>
            <a:r>
              <a:rPr lang="fr-BE" baseline="0"/>
              <a:t> </a:t>
            </a:r>
            <a:r>
              <a:rPr lang="en-US" sz="1200" b="0" i="0" u="none" strike="noStrike" kern="1200" baseline="0">
                <a:solidFill>
                  <a:schemeClr val="tx1"/>
                </a:solidFill>
                <a:latin typeface="+mn-lt"/>
                <a:ea typeface="+mn-ea"/>
                <a:cs typeface="+mn-cs"/>
              </a:rPr>
              <a:t>Sunrise with fog over heather landscape, </a:t>
            </a:r>
            <a:r>
              <a:rPr lang="en-US" sz="1200" b="0" i="0" u="none" strike="noStrike" kern="1200" baseline="0" err="1">
                <a:solidFill>
                  <a:schemeClr val="tx1"/>
                </a:solidFill>
                <a:latin typeface="+mn-lt"/>
                <a:ea typeface="+mn-ea"/>
                <a:cs typeface="+mn-cs"/>
              </a:rPr>
              <a:t>Kampina</a:t>
            </a:r>
            <a:r>
              <a:rPr lang="en-US" sz="1200" b="0" i="0" u="none" strike="noStrike" kern="1200" baseline="0">
                <a:solidFill>
                  <a:schemeClr val="tx1"/>
                </a:solidFill>
                <a:latin typeface="+mn-lt"/>
                <a:ea typeface="+mn-ea"/>
                <a:cs typeface="+mn-cs"/>
              </a:rPr>
              <a:t> Nature Reserve, The Netherlands.</a:t>
            </a:r>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156183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Biodiversity angle is a core</a:t>
            </a:r>
            <a:r>
              <a:rPr lang="en-US" baseline="0"/>
              <a:t> part of the Green Deal</a:t>
            </a:r>
            <a:endParaRPr lang="en-US"/>
          </a:p>
        </p:txBody>
      </p:sp>
      <p:sp>
        <p:nvSpPr>
          <p:cNvPr id="4" name="Slide Number Placeholder 3"/>
          <p:cNvSpPr>
            <a:spLocks noGrp="1"/>
          </p:cNvSpPr>
          <p:nvPr>
            <p:ph type="sldNum" sz="quarter" idx="10"/>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116079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Biodiversity Strategy for 2030 set out a comprehensive package of commitments and actions to put Europe's biodiversity back on the path to recovery by 2030. One key pillar of the Strategy is that the Commission would come forward with a proposal for legally binding EU nature restoration targets to fill the gaps in the existing regulatory framework and promote the restoration of degraded and carbon-rich ecosystems. That is what has now be proposed.</a:t>
            </a:r>
            <a:endParaRPr lang="it-IT" dirty="0"/>
          </a:p>
        </p:txBody>
      </p:sp>
      <p:sp>
        <p:nvSpPr>
          <p:cNvPr id="4" name="Slide Number Placeholder 3"/>
          <p:cNvSpPr>
            <a:spLocks noGrp="1"/>
          </p:cNvSpPr>
          <p:nvPr>
            <p:ph type="sldNum" sz="quarter" idx="10"/>
          </p:nvPr>
        </p:nvSpPr>
        <p:spPr/>
        <p:txBody>
          <a:bodyPr/>
          <a:lstStyle/>
          <a:p>
            <a:fld id="{59CF2995-AB43-4B7C-B8CD-9DC7C3692A9C}" type="slidenum">
              <a:rPr lang="en-GB" smtClean="0"/>
              <a:t>3</a:t>
            </a:fld>
            <a:endParaRPr lang="en-GB" dirty="0"/>
          </a:p>
        </p:txBody>
      </p:sp>
    </p:spTree>
    <p:extLst>
      <p:ext uri="{BB962C8B-B14F-4D97-AF65-F5344CB8AC3E}">
        <p14:creationId xmlns:p14="http://schemas.microsoft.com/office/powerpoint/2010/main" val="376736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264450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5</a:t>
            </a:fld>
            <a:endParaRPr lang="en-GB"/>
          </a:p>
        </p:txBody>
      </p:sp>
    </p:spTree>
    <p:extLst>
      <p:ext uri="{BB962C8B-B14F-4D97-AF65-F5344CB8AC3E}">
        <p14:creationId xmlns:p14="http://schemas.microsoft.com/office/powerpoint/2010/main" val="407407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mj-lt"/>
              <a:buNone/>
              <a:tabLst>
                <a:tab pos="457200" algn="l"/>
              </a:tabLst>
              <a:defRPr/>
            </a:pP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proposal</a:t>
            </a:r>
            <a:r>
              <a:rPr lang="en-GB" sz="1200" kern="1200" baseline="0">
                <a:solidFill>
                  <a:schemeClr val="tx1"/>
                </a:solidFill>
                <a:effectLst/>
                <a:latin typeface="+mn-lt"/>
                <a:ea typeface="+mn-ea"/>
                <a:cs typeface="+mn-cs"/>
              </a:rPr>
              <a:t> contains these </a:t>
            </a:r>
            <a:r>
              <a:rPr lang="en-GB" sz="1200" b="1" kern="1200">
                <a:solidFill>
                  <a:schemeClr val="tx1"/>
                </a:solidFill>
                <a:effectLst/>
                <a:latin typeface="+mn-lt"/>
                <a:ea typeface="+mn-ea"/>
                <a:cs typeface="+mn-cs"/>
              </a:rPr>
              <a:t>overarching restoration objectives</a:t>
            </a:r>
            <a:r>
              <a:rPr lang="en-GB" sz="1200" kern="1200">
                <a:solidFill>
                  <a:schemeClr val="tx1"/>
                </a:solidFill>
                <a:effectLst/>
                <a:latin typeface="+mn-lt"/>
                <a:ea typeface="+mn-ea"/>
                <a:cs typeface="+mn-cs"/>
              </a:rPr>
              <a:t> coupled with a set of </a:t>
            </a:r>
            <a:r>
              <a:rPr lang="en-GB" sz="1200" b="1" kern="1200">
                <a:solidFill>
                  <a:schemeClr val="tx1"/>
                </a:solidFill>
                <a:effectLst/>
                <a:latin typeface="+mn-lt"/>
                <a:ea typeface="+mn-ea"/>
                <a:cs typeface="+mn-cs"/>
              </a:rPr>
              <a:t>binding targets for specific ecosystems</a:t>
            </a:r>
            <a:r>
              <a:rPr lang="en-GB" sz="1200" kern="1200">
                <a:solidFill>
                  <a:schemeClr val="tx1"/>
                </a:solidFill>
                <a:effectLst/>
                <a:latin typeface="+mn-lt"/>
                <a:ea typeface="+mn-ea"/>
                <a:cs typeface="+mn-cs"/>
              </a:rPr>
              <a:t>, to ensure a broad coverage of ecosystems to be restored, resilient and adequately protected.  </a:t>
            </a:r>
            <a:endParaRPr lang="fr-FR" sz="1100" kern="1200">
              <a:solidFill>
                <a:schemeClr val="tx1"/>
              </a:solidFill>
              <a:effectLst/>
              <a:latin typeface="+mn-lt"/>
              <a:ea typeface="+mn-ea"/>
              <a:cs typeface="+mn-cs"/>
            </a:endParaRPr>
          </a:p>
          <a:p>
            <a:endParaRPr lang="en-GB"/>
          </a:p>
        </p:txBody>
      </p:sp>
    </p:spTree>
    <p:extLst>
      <p:ext uri="{BB962C8B-B14F-4D97-AF65-F5344CB8AC3E}">
        <p14:creationId xmlns:p14="http://schemas.microsoft.com/office/powerpoint/2010/main" val="3774245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The proposal aims to ensure a </a:t>
            </a:r>
            <a:r>
              <a:rPr lang="en-GB" sz="1200" b="1" i="1" kern="1200">
                <a:solidFill>
                  <a:schemeClr val="tx1"/>
                </a:solidFill>
                <a:effectLst/>
                <a:latin typeface="+mn-lt"/>
                <a:ea typeface="+mn-ea"/>
                <a:cs typeface="+mn-cs"/>
              </a:rPr>
              <a:t>steady increase in urban green space</a:t>
            </a:r>
            <a:r>
              <a:rPr lang="en-GB" sz="1200" i="1" kern="1200">
                <a:solidFill>
                  <a:schemeClr val="tx1"/>
                </a:solidFill>
                <a:effectLst/>
                <a:latin typeface="+mn-lt"/>
                <a:ea typeface="+mn-ea"/>
                <a:cs typeface="+mn-cs"/>
              </a:rPr>
              <a:t> and tree canopy cover in densely populated areas from now to 2050. This can be achieved by ‘greening’ urban planning processes over time, restoring degraded industrial land, increasing green roofs, tree lining streets and creating micro parks and allotments, even by greening car parks.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311187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a:p>
        </p:txBody>
      </p:sp>
      <p:sp>
        <p:nvSpPr>
          <p:cNvPr id="5" name="Notes Placeholder 4"/>
          <p:cNvSpPr>
            <a:spLocks noGrp="1"/>
          </p:cNvSpPr>
          <p:nvPr>
            <p:ph type="body" sz="quarter" idx="11"/>
          </p:nvPr>
        </p:nvSpPr>
        <p:spPr/>
        <p:txBody>
          <a:bodyPr/>
          <a:lstStyle/>
          <a:p>
            <a:endParaRPr lang="en-GB"/>
          </a:p>
        </p:txBody>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GB" sz="1200" kern="1200">
                <a:solidFill>
                  <a:schemeClr val="tx1"/>
                </a:solidFill>
                <a:effectLst/>
                <a:latin typeface="+mn-lt"/>
                <a:ea typeface="+mn-ea"/>
                <a:cs typeface="+mn-cs"/>
              </a:rPr>
              <a:t>Based on </a:t>
            </a:r>
            <a:r>
              <a:rPr lang="en-GB" sz="1200" b="1" kern="1200">
                <a:solidFill>
                  <a:schemeClr val="tx1"/>
                </a:solidFill>
                <a:effectLst/>
                <a:latin typeface="+mn-lt"/>
                <a:ea typeface="+mn-ea"/>
                <a:cs typeface="+mn-cs"/>
              </a:rPr>
              <a:t>reporting</a:t>
            </a:r>
            <a:r>
              <a:rPr lang="en-GB" sz="1200" kern="1200">
                <a:solidFill>
                  <a:schemeClr val="tx1"/>
                </a:solidFill>
                <a:effectLst/>
                <a:latin typeface="+mn-lt"/>
                <a:ea typeface="+mn-ea"/>
                <a:cs typeface="+mn-cs"/>
              </a:rPr>
              <a:t> by Member States, the Commission will check on progress in restoration, i.e. the restoration measures put into place by a Member State aiming to achieve good condition. This information will be verifiable.  </a:t>
            </a:r>
            <a:endParaRPr lang="fr-FR" sz="1200" kern="120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kern="1200">
                <a:solidFill>
                  <a:schemeClr val="tx1"/>
                </a:solidFill>
                <a:effectLst/>
                <a:latin typeface="+mn-lt"/>
                <a:ea typeface="+mn-ea"/>
                <a:cs typeface="+mn-cs"/>
              </a:rPr>
              <a:t>Based on the </a:t>
            </a:r>
            <a:r>
              <a:rPr lang="en-GB" sz="1200" b="1" kern="1200">
                <a:solidFill>
                  <a:schemeClr val="tx1"/>
                </a:solidFill>
                <a:effectLst/>
                <a:latin typeface="+mn-lt"/>
                <a:ea typeface="+mn-ea"/>
                <a:cs typeface="+mn-cs"/>
              </a:rPr>
              <a:t>monitoring</a:t>
            </a:r>
            <a:r>
              <a:rPr lang="en-GB" sz="1200" kern="1200">
                <a:solidFill>
                  <a:schemeClr val="tx1"/>
                </a:solidFill>
                <a:effectLst/>
                <a:latin typeface="+mn-lt"/>
                <a:ea typeface="+mn-ea"/>
                <a:cs typeface="+mn-cs"/>
              </a:rPr>
              <a:t> and reporting by the Member States, the Commission will also check progress in achieving good ecosystem condition, i.e.: (a) For those ecosystems whose condition is described by Favourable Conservation Status of the Habitats Directive; and (b) for those ecosystems for which good condition is not yet defined, evidence of an increase in specific indicators will be used to verify progress.</a:t>
            </a:r>
          </a:p>
          <a:p>
            <a:endParaRPr lang="en-GB"/>
          </a:p>
        </p:txBody>
      </p:sp>
    </p:spTree>
    <p:extLst>
      <p:ext uri="{BB962C8B-B14F-4D97-AF65-F5344CB8AC3E}">
        <p14:creationId xmlns:p14="http://schemas.microsoft.com/office/powerpoint/2010/main" val="64791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r>
              <a:rPr lang="en-GB"/>
              <a:t>Member States will have the flexibility and the obligation to plan which restoration measures they will put in place where. They will have to describe this in their National Restoration Plan, which they have to submit 2 years after then entry into force of the Regulation</a:t>
            </a:r>
          </a:p>
        </p:txBody>
      </p:sp>
      <p:sp>
        <p:nvSpPr>
          <p:cNvPr id="3" name="Notes Placeholder 2"/>
          <p:cNvSpPr>
            <a:spLocks noGrp="1"/>
          </p:cNvSpPr>
          <p:nvPr>
            <p:ph type="body" idx="1"/>
          </p:nvPr>
        </p:nvSpPr>
        <p:spPr/>
        <p:txBody>
          <a:bodyPr/>
          <a:lstStyle/>
          <a:p>
            <a:pPr fontAlgn="base"/>
            <a:r>
              <a:rPr lang="en-IE" sz="1200" b="1" kern="1200">
                <a:solidFill>
                  <a:schemeClr val="tx1"/>
                </a:solidFill>
                <a:effectLst/>
                <a:latin typeface="+mn-lt"/>
                <a:ea typeface="+mn-ea"/>
                <a:cs typeface="+mn-cs"/>
              </a:rPr>
              <a:t>National Restoration Plans</a:t>
            </a:r>
            <a:r>
              <a:rPr lang="en-IE" sz="1200" kern="1200">
                <a:solidFill>
                  <a:schemeClr val="tx1"/>
                </a:solidFill>
                <a:effectLst/>
                <a:latin typeface="+mn-lt"/>
                <a:ea typeface="+mn-ea"/>
                <a:cs typeface="+mn-cs"/>
              </a:rPr>
              <a:t>. The National Restoration Plans will be instrumental in planning and prioritising activities, as well as in channelling and optimising financial and other resources from EU and other Member States’ sources.</a:t>
            </a:r>
            <a:endParaRPr lang="fr-FR" sz="1200" kern="1200">
              <a:solidFill>
                <a:schemeClr val="tx1"/>
              </a:solidFill>
              <a:effectLst/>
              <a:latin typeface="+mn-lt"/>
              <a:ea typeface="+mn-ea"/>
              <a:cs typeface="+mn-cs"/>
            </a:endParaRPr>
          </a:p>
          <a:p>
            <a:pPr fontAlgn="base"/>
            <a:r>
              <a:rPr lang="en-IE" sz="1200" kern="1200">
                <a:solidFill>
                  <a:schemeClr val="tx1"/>
                </a:solidFill>
                <a:effectLst/>
                <a:latin typeface="+mn-lt"/>
                <a:ea typeface="+mn-ea"/>
                <a:cs typeface="+mn-cs"/>
              </a:rPr>
              <a:t>The National Restoration Plans would include the following components:</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A framework to map and monitor the condition of targeted ecosystems, as well how to effectively monitor and report on progress towards the targets. Progress would be described in terms of (</a:t>
            </a:r>
            <a:r>
              <a:rPr lang="en-IE" sz="1200" kern="1200" err="1">
                <a:solidFill>
                  <a:schemeClr val="tx1"/>
                </a:solidFill>
                <a:effectLst/>
                <a:latin typeface="+mn-lt"/>
                <a:ea typeface="+mn-ea"/>
                <a:cs typeface="+mn-cs"/>
              </a:rPr>
              <a:t>i</a:t>
            </a:r>
            <a:r>
              <a:rPr lang="en-IE" sz="1200" kern="1200">
                <a:solidFill>
                  <a:schemeClr val="tx1"/>
                </a:solidFill>
                <a:effectLst/>
                <a:latin typeface="+mn-lt"/>
                <a:ea typeface="+mn-ea"/>
                <a:cs typeface="+mn-cs"/>
              </a:rPr>
              <a:t>) restoration measures undertaken and (ii) description of ecosystem condition.</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Plans for specific restoration measures, and for where to prioritise restoration (e.g. links with protected areas), including addressing potential trade-offs taking climate change projections into account.</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Plans for how to gain EU, national, and public/private financing, and where and how to best deploy this financing.</a:t>
            </a:r>
            <a:endParaRPr lang="fr-FR" sz="1200" kern="1200">
              <a:solidFill>
                <a:schemeClr val="tx1"/>
              </a:solidFill>
              <a:effectLst/>
              <a:latin typeface="+mn-lt"/>
              <a:ea typeface="+mn-ea"/>
              <a:cs typeface="+mn-cs"/>
            </a:endParaRPr>
          </a:p>
          <a:p>
            <a:pPr marL="628650" lvl="1" indent="-171450" fontAlgn="base">
              <a:buFont typeface="Arial" panose="020B0604020202020204" pitchFamily="34" charset="0"/>
              <a:buChar char="•"/>
            </a:pPr>
            <a:r>
              <a:rPr lang="en-IE" sz="1200" kern="1200">
                <a:solidFill>
                  <a:schemeClr val="tx1"/>
                </a:solidFill>
                <a:effectLst/>
                <a:latin typeface="+mn-lt"/>
                <a:ea typeface="+mn-ea"/>
                <a:cs typeface="+mn-cs"/>
              </a:rPr>
              <a:t>Public participation: How stakeholders (e.g. farmers, foresters, fishermen) would be given opportunities to participate in the preparation of National Restoration Plans and various restoration activities.</a:t>
            </a:r>
            <a:endParaRPr lang="fr-FR" sz="1200" kern="1200">
              <a:solidFill>
                <a:schemeClr val="tx1"/>
              </a:solidFill>
              <a:effectLst/>
              <a:latin typeface="+mn-lt"/>
              <a:ea typeface="+mn-ea"/>
              <a:cs typeface="+mn-cs"/>
            </a:endParaRPr>
          </a:p>
          <a:p>
            <a:endParaRPr lang="en-GB"/>
          </a:p>
        </p:txBody>
      </p:sp>
    </p:spTree>
    <p:extLst>
      <p:ext uri="{BB962C8B-B14F-4D97-AF65-F5344CB8AC3E}">
        <p14:creationId xmlns:p14="http://schemas.microsoft.com/office/powerpoint/2010/main" val="872136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nvGrpSpPr>
          <p:cNvPr id="7" name="Group 6"/>
          <p:cNvGrpSpPr/>
          <p:nvPr userDrawn="1"/>
        </p:nvGrpSpPr>
        <p:grpSpPr>
          <a:xfrm>
            <a:off x="9177373" y="6193990"/>
            <a:ext cx="2592742" cy="493977"/>
            <a:chOff x="9177373" y="6193990"/>
            <a:chExt cx="2592742" cy="493977"/>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6" name="TextBox 5"/>
            <p:cNvSpPr txBox="1"/>
            <p:nvPr userDrawn="1"/>
          </p:nvSpPr>
          <p:spPr>
            <a:xfrm>
              <a:off x="9177373" y="6256312"/>
              <a:ext cx="1851789" cy="369332"/>
            </a:xfrm>
            <a:prstGeom prst="rect">
              <a:avLst/>
            </a:prstGeom>
            <a:noFill/>
          </p:spPr>
          <p:txBody>
            <a:bodyPr wrap="none" rtlCol="0">
              <a:spAutoFit/>
            </a:bodyPr>
            <a:lstStyle/>
            <a:p>
              <a:r>
                <a:rPr lang="fr-BE" sz="1800">
                  <a:solidFill>
                    <a:schemeClr val="bg1"/>
                  </a:solidFill>
                </a:rPr>
                <a:t>European Union</a:t>
              </a:r>
            </a:p>
          </p:txBody>
        </p:sp>
      </p:grpSp>
    </p:spTree>
    <p:extLst>
      <p:ext uri="{BB962C8B-B14F-4D97-AF65-F5344CB8AC3E}">
        <p14:creationId xmlns:p14="http://schemas.microsoft.com/office/powerpoint/2010/main" val="399218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me &amp; Energ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Making Homes Energy Efficient</a:t>
            </a:r>
          </a:p>
        </p:txBody>
      </p:sp>
      <p:cxnSp>
        <p:nvCxnSpPr>
          <p:cNvPr id="13" name="Straight Connector 12"/>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8274"/>
            <a:ext cx="828000" cy="828000"/>
          </a:xfrm>
          <a:prstGeom prst="rect">
            <a:avLst/>
          </a:prstGeom>
        </p:spPr>
      </p:pic>
    </p:spTree>
    <p:extLst>
      <p:ext uri="{BB962C8B-B14F-4D97-AF65-F5344CB8AC3E}">
        <p14:creationId xmlns:p14="http://schemas.microsoft.com/office/powerpoint/2010/main" val="354424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Chang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9" name="Title 1"/>
          <p:cNvSpPr txBox="1">
            <a:spLocks/>
          </p:cNvSpPr>
          <p:nvPr userDrawn="1"/>
        </p:nvSpPr>
        <p:spPr>
          <a:xfrm>
            <a:off x="1123121" y="626400"/>
            <a:ext cx="12372745"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Leading The Green Change</a:t>
            </a:r>
            <a:r>
              <a:rPr lang="en-US" baseline="0">
                <a:latin typeface="EC Square Sans Pro" panose="020B0506040000020004" pitchFamily="34" charset="0"/>
              </a:rPr>
              <a:t> </a:t>
            </a:r>
            <a:r>
              <a:rPr lang="en-US">
                <a:latin typeface="EC Square Sans Pro" panose="020B0506040000020004" pitchFamily="34" charset="0"/>
              </a:rPr>
              <a:t>Globally</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cxnSp>
        <p:nvCxnSpPr>
          <p:cNvPr id="10" name="Straight Connector 9"/>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1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rm to Fork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11"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From Farm To Fork</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186186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tecting natur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10"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Protecting Nature</a:t>
            </a:r>
          </a:p>
        </p:txBody>
      </p:sp>
      <p:cxnSp>
        <p:nvCxnSpPr>
          <p:cNvPr id="11" name="Straight Connector 10"/>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38432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ean energ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Promoting Clean Energy</a:t>
            </a:r>
          </a:p>
        </p:txBody>
      </p:sp>
      <p:cxnSp>
        <p:nvCxnSpPr>
          <p:cNvPr id="13" name="Straight Connector 12"/>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334980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cxnSp>
        <p:nvCxnSpPr>
          <p:cNvPr id="13" name="Straight Connector 12"/>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72000" y="482400"/>
            <a:ext cx="10515600" cy="782357"/>
          </a:xfrm>
        </p:spPr>
        <p:txBody>
          <a:bodyPr/>
          <a:lstStyle/>
          <a:p>
            <a:r>
              <a:rPr lang="en-US"/>
              <a:t>Click to edit Master title style</a:t>
            </a:r>
            <a:endParaRPr lang="en-GB"/>
          </a:p>
        </p:txBody>
      </p:sp>
    </p:spTree>
    <p:extLst>
      <p:ext uri="{BB962C8B-B14F-4D97-AF65-F5344CB8AC3E}">
        <p14:creationId xmlns:p14="http://schemas.microsoft.com/office/powerpoint/2010/main" val="417573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cxnSp>
        <p:nvCxnSpPr>
          <p:cNvPr id="13" name="Straight Connector 12"/>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72000" y="482400"/>
            <a:ext cx="10515600" cy="782357"/>
          </a:xfrm>
        </p:spPr>
        <p:txBody>
          <a:bodyPr/>
          <a:lstStyle/>
          <a:p>
            <a:r>
              <a:rPr lang="en-US"/>
              <a:t>Click to edit Master title style</a:t>
            </a:r>
            <a:endParaRPr lang="en-GB"/>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Tree>
    <p:extLst>
      <p:ext uri="{BB962C8B-B14F-4D97-AF65-F5344CB8AC3E}">
        <p14:creationId xmlns:p14="http://schemas.microsoft.com/office/powerpoint/2010/main" val="148926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99" r="703"/>
          <a:stretch/>
        </p:blipFill>
        <p:spPr>
          <a:xfrm>
            <a:off x="0" y="-17253"/>
            <a:ext cx="12197752" cy="6875253"/>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83076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745544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cxnSp>
        <p:nvCxnSpPr>
          <p:cNvPr id="7" name="Straight Connector 6"/>
          <p:cNvCxnSpPr/>
          <p:nvPr userDrawn="1"/>
        </p:nvCxnSpPr>
        <p:spPr>
          <a:xfrm>
            <a:off x="838199" y="774000"/>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66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3788699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6"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838199" y="774000"/>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63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6"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306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Content Placeholder 2"/>
          <p:cNvSpPr>
            <a:spLocks noGrp="1"/>
          </p:cNvSpPr>
          <p:nvPr>
            <p:ph sz="half" idx="1"/>
          </p:nvPr>
        </p:nvSpPr>
        <p:spPr>
          <a:xfrm>
            <a:off x="943128" y="1825625"/>
            <a:ext cx="4168517"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397908" y="1825625"/>
            <a:ext cx="4210786"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2803839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a:p>
        </p:txBody>
      </p:sp>
    </p:spTree>
    <p:extLst>
      <p:ext uri="{BB962C8B-B14F-4D97-AF65-F5344CB8AC3E}">
        <p14:creationId xmlns:p14="http://schemas.microsoft.com/office/powerpoint/2010/main" val="369203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ans contenu">
    <p:spTree>
      <p:nvGrpSpPr>
        <p:cNvPr id="1" name=""/>
        <p:cNvGrpSpPr/>
        <p:nvPr/>
      </p:nvGrpSpPr>
      <p:grpSpPr>
        <a:xfrm>
          <a:off x="0" y="0"/>
          <a:ext cx="0" cy="0"/>
          <a:chOff x="0" y="0"/>
          <a:chExt cx="0" cy="0"/>
        </a:xfrm>
      </p:grpSpPr>
      <p:sp>
        <p:nvSpPr>
          <p:cNvPr id="35" name="Titeltext"/>
          <p:cNvSpPr txBox="1">
            <a:spLocks noGrp="1"/>
          </p:cNvSpPr>
          <p:nvPr>
            <p:ph type="title"/>
          </p:nvPr>
        </p:nvSpPr>
        <p:spPr>
          <a:prstGeom prst="rect">
            <a:avLst/>
          </a:prstGeom>
        </p:spPr>
        <p:txBody>
          <a:bodyPr/>
          <a:lstStyle/>
          <a:p>
            <a:r>
              <a:t>Titeltext</a:t>
            </a:r>
          </a:p>
        </p:txBody>
      </p:sp>
      <p:sp>
        <p:nvSpPr>
          <p:cNvPr id="36"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354038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384641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latin typeface="EC Square Sans Pro" panose="020B0506040000020004" pitchFamily="34" charset="0"/>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latin typeface="EC Square Sans Pro"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93250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cxnSp>
        <p:nvCxnSpPr>
          <p:cNvPr id="9" name="Straight Connector 8"/>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75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CDBF77-BDAC-4BBB-85E4-D06FDF264C78}"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68643378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CDBF77-BDAC-4BBB-85E4-D06FDF264C78}"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409052148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CDBF77-BDAC-4BBB-85E4-D06FDF264C78}" type="datetimeFigureOut">
              <a:rPr lang="en-GB" smtClean="0"/>
              <a:t>11/03/2025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11559704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CDBF77-BDAC-4BBB-85E4-D06FDF264C78}" type="datetimeFigureOut">
              <a:rPr lang="en-GB" smtClean="0"/>
              <a:t>11/03/2025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22574622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DBF77-BDAC-4BBB-85E4-D06FDF264C78}" type="datetimeFigureOut">
              <a:rPr lang="en-GB" smtClean="0"/>
              <a:t>11/03/2025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46804111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CDBF77-BDAC-4BBB-85E4-D06FDF264C78}"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79064877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CDBF77-BDAC-4BBB-85E4-D06FDF264C78}"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55139703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47365709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05332053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imate pact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3718" y="588274"/>
            <a:ext cx="828000" cy="828000"/>
          </a:xfrm>
          <a:prstGeom prst="rect">
            <a:avLst/>
          </a:prstGeom>
        </p:spPr>
      </p:pic>
      <p:sp>
        <p:nvSpPr>
          <p:cNvPr id="11" name="Title 1"/>
          <p:cNvSpPr txBox="1">
            <a:spLocks/>
          </p:cNvSpPr>
          <p:nvPr userDrawn="1"/>
        </p:nvSpPr>
        <p:spPr>
          <a:xfrm>
            <a:off x="1123122" y="626551"/>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a:latin typeface="EC Square Sans Pro" panose="020B0506040000020004" pitchFamily="34" charset="0"/>
              </a:rPr>
              <a:t>Climate Pact and Climate</a:t>
            </a:r>
            <a:r>
              <a:rPr lang="en-GB" baseline="0">
                <a:latin typeface="EC Square Sans Pro" panose="020B0506040000020004" pitchFamily="34" charset="0"/>
              </a:rPr>
              <a:t> Law</a:t>
            </a:r>
            <a:endParaRPr lang="en-GB">
              <a:latin typeface="EC Square Sans Pro" panose="020B0506040000020004" pitchFamily="34" charset="0"/>
            </a:endParaRP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8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314391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Industr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Striving for Greener Industry</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8274"/>
            <a:ext cx="828000" cy="828000"/>
          </a:xfrm>
          <a:prstGeom prst="rect">
            <a:avLst/>
          </a:prstGeom>
        </p:spPr>
      </p:pic>
      <p:cxnSp>
        <p:nvCxnSpPr>
          <p:cNvPr id="14" name="Straight Connector 13"/>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stainable transport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6800"/>
            <a:ext cx="828000" cy="828000"/>
          </a:xfrm>
          <a:prstGeom prst="rect">
            <a:avLst/>
          </a:prstGeom>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Investing in Smarter, More Sustainable Transport</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341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llu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Eliminating Pollution</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5390"/>
            <a:ext cx="828000" cy="828000"/>
          </a:xfrm>
          <a:prstGeom prst="rect">
            <a:avLst/>
          </a:prstGeom>
        </p:spPr>
      </p:pic>
    </p:spTree>
    <p:extLst>
      <p:ext uri="{BB962C8B-B14F-4D97-AF65-F5344CB8AC3E}">
        <p14:creationId xmlns:p14="http://schemas.microsoft.com/office/powerpoint/2010/main" val="3561293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st transition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911" t="52469" r="703"/>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11" name="Title 1"/>
          <p:cNvSpPr txBox="1">
            <a:spLocks/>
          </p:cNvSpPr>
          <p:nvPr userDrawn="1"/>
        </p:nvSpPr>
        <p:spPr>
          <a:xfrm>
            <a:off x="1123122" y="626400"/>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Ensuring a Just Transition For All</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00" y="586984"/>
            <a:ext cx="828000" cy="828000"/>
          </a:xfrm>
          <a:prstGeom prst="rect">
            <a:avLst/>
          </a:prstGeom>
        </p:spPr>
      </p:pic>
      <p:cxnSp>
        <p:nvCxnSpPr>
          <p:cNvPr id="9" name="Straight Connector 8"/>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90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ncing gree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10" name="Title 1"/>
          <p:cNvSpPr txBox="1">
            <a:spLocks/>
          </p:cNvSpPr>
          <p:nvPr userDrawn="1"/>
        </p:nvSpPr>
        <p:spPr>
          <a:xfrm>
            <a:off x="1123122" y="626551"/>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a:latin typeface="EC Square Sans Pro" panose="020B0506040000020004" pitchFamily="34" charset="0"/>
              </a:rPr>
              <a:t>Financing Green Projects</a:t>
            </a:r>
          </a:p>
        </p:txBody>
      </p:sp>
      <p:cxnSp>
        <p:nvCxnSpPr>
          <p:cNvPr id="11" name="Straight Connector 10"/>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00" y="588274"/>
            <a:ext cx="828000" cy="828000"/>
          </a:xfrm>
          <a:prstGeom prst="rect">
            <a:avLst/>
          </a:prstGeom>
        </p:spPr>
      </p:pic>
    </p:spTree>
    <p:extLst>
      <p:ext uri="{BB962C8B-B14F-4D97-AF65-F5344CB8AC3E}">
        <p14:creationId xmlns:p14="http://schemas.microsoft.com/office/powerpoint/2010/main" val="1061923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8" name="Picture 7"/>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1" r:id="rId3"/>
    <p:sldLayoutId id="2147483670" r:id="rId4"/>
    <p:sldLayoutId id="2147483674" r:id="rId5"/>
    <p:sldLayoutId id="2147483650" r:id="rId6"/>
    <p:sldLayoutId id="2147483675" r:id="rId7"/>
    <p:sldLayoutId id="2147483676" r:id="rId8"/>
    <p:sldLayoutId id="2147483677" r:id="rId9"/>
    <p:sldLayoutId id="2147483679" r:id="rId10"/>
    <p:sldLayoutId id="2147483678" r:id="rId11"/>
    <p:sldLayoutId id="2147483680" r:id="rId12"/>
    <p:sldLayoutId id="2147483681" r:id="rId13"/>
    <p:sldLayoutId id="2147483682" r:id="rId14"/>
    <p:sldLayoutId id="2147483683" r:id="rId15"/>
    <p:sldLayoutId id="2147483685" r:id="rId16"/>
    <p:sldLayoutId id="2147483669" r:id="rId17"/>
    <p:sldLayoutId id="2147483671" r:id="rId18"/>
    <p:sldLayoutId id="2147483684" r:id="rId19"/>
    <p:sldLayoutId id="2147483672" r:id="rId20"/>
    <p:sldLayoutId id="2147483686" r:id="rId21"/>
    <p:sldLayoutId id="2147483660" r:id="rId22"/>
    <p:sldLayoutId id="2147483659" r:id="rId23"/>
    <p:sldLayoutId id="2147483658" r:id="rId24"/>
    <p:sldLayoutId id="2147483666" r:id="rId25"/>
    <p:sldLayoutId id="2147483667" r:id="rId26"/>
    <p:sldLayoutId id="2147483668" r:id="rId27"/>
    <p:sldLayoutId id="2147483687" r:id="rId28"/>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DBF77-BDAC-4BBB-85E4-D06FDF264C78}" type="datetimeFigureOut">
              <a:rPr lang="en-GB" smtClean="0"/>
              <a:t>11/03/2025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25261515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eurostat/web/nuts/local-administrative-units" TargetMode="External"/><Relationship Id="rId2" Type="http://schemas.openxmlformats.org/officeDocument/2006/relationships/hyperlink" Target="https://ec.europa.eu/eurostat/web/gisco/geodata/statistical-units/local-administrative-units" TargetMode="External"/><Relationship Id="rId1" Type="http://schemas.openxmlformats.org/officeDocument/2006/relationships/slideLayout" Target="../slideLayouts/slideLayout40.xml"/><Relationship Id="rId6" Type="http://schemas.openxmlformats.org/officeDocument/2006/relationships/hyperlink" Target="https://land.copernicus.eu/en/products/high-resolution-layer-tree-cover-density" TargetMode="External"/><Relationship Id="rId5" Type="http://schemas.openxmlformats.org/officeDocument/2006/relationships/hyperlink" Target="https://urldefense.com/v3/__https:/land.copernicus.eu/en/products/clc-backbone__;!!DOxrgLBm!DQqU3qbKrUHYgDd4u28M1HpQ1_bVkxWd5XWHO2AlNi8QXx7-F9cEucG9fAMV374tP7gzW3ZKJwkgR5VGwlEKGhsMk417gHhGOA$" TargetMode="External"/><Relationship Id="rId4" Type="http://schemas.openxmlformats.org/officeDocument/2006/relationships/hyperlink" Target="https://ec.europa.eu/eurostat/web/gisco/geodata/population-distribution/cluster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hyperlink" Target="https://op.europa.eu/en/publication-detail/-/publication/cd10f41c-fd61-11ef-b7db-01aa75ed71a1/language-en" TargetMode="External"/><Relationship Id="rId2" Type="http://schemas.openxmlformats.org/officeDocument/2006/relationships/hyperlink" Target="https://biodiversity.europa.eu/europes-biodiversity/nature-restoration/reference-portal-for-nature-restoration-regulation" TargetMode="Externa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sp>
        <p:nvSpPr>
          <p:cNvPr id="9" name="Rectangle 8"/>
          <p:cNvSpPr/>
          <p:nvPr/>
        </p:nvSpPr>
        <p:spPr>
          <a:xfrm>
            <a:off x="800100" y="421494"/>
            <a:ext cx="10366131" cy="4324261"/>
          </a:xfrm>
          <a:prstGeom prst="rect">
            <a:avLst/>
          </a:prstGeom>
        </p:spPr>
        <p:txBody>
          <a:bodyPr wrap="square" lIns="91440" tIns="45720" rIns="91440" bIns="45720" anchor="t">
            <a:spAutoFit/>
          </a:bodyPr>
          <a:lstStyle/>
          <a:p>
            <a:pPr algn="ctr">
              <a:spcBef>
                <a:spcPts val="600"/>
              </a:spcBef>
              <a:spcAft>
                <a:spcPts val="1200"/>
              </a:spcAft>
            </a:pPr>
            <a:r>
              <a:rPr lang="en-US" sz="3600" b="1" i="1" dirty="0">
                <a:solidFill>
                  <a:schemeClr val="bg1"/>
                </a:solidFill>
                <a:latin typeface="EC Square Sans Pro"/>
                <a:cs typeface="Arial"/>
              </a:rPr>
              <a:t>Nature restoration in European cities: Implementing the EU Nature Restoration Regulation</a:t>
            </a:r>
          </a:p>
          <a:p>
            <a:pPr algn="ctr">
              <a:spcBef>
                <a:spcPts val="600"/>
              </a:spcBef>
              <a:spcAft>
                <a:spcPts val="1200"/>
              </a:spcAft>
            </a:pPr>
            <a:endParaRPr lang="en-US" sz="3600" b="1" i="1" dirty="0">
              <a:solidFill>
                <a:schemeClr val="bg1"/>
              </a:solidFill>
              <a:latin typeface="EC Square Sans Pro"/>
              <a:cs typeface="Arial"/>
            </a:endParaRPr>
          </a:p>
          <a:p>
            <a:pPr algn="ctr">
              <a:spcBef>
                <a:spcPts val="600"/>
              </a:spcBef>
              <a:spcAft>
                <a:spcPts val="1200"/>
              </a:spcAft>
            </a:pPr>
            <a:endParaRPr lang="en-US" sz="3600" b="1" i="1" dirty="0">
              <a:solidFill>
                <a:schemeClr val="bg1"/>
              </a:solidFill>
              <a:latin typeface="EC Square Sans Pro"/>
              <a:cs typeface="Arial"/>
            </a:endParaRPr>
          </a:p>
          <a:p>
            <a:pPr algn="ctr">
              <a:spcBef>
                <a:spcPts val="600"/>
              </a:spcBef>
              <a:spcAft>
                <a:spcPts val="1200"/>
              </a:spcAft>
            </a:pPr>
            <a:endParaRPr lang="en-GB" sz="5000" b="1" dirty="0">
              <a:solidFill>
                <a:srgbClr val="254AA4"/>
              </a:solidFill>
              <a:latin typeface="EC Square Sans Pro" panose="020B0506040000020004" pitchFamily="34" charset="0"/>
              <a:cs typeface="Arial" panose="020B0604020202020204" pitchFamily="34" charset="0"/>
            </a:endParaRPr>
          </a:p>
        </p:txBody>
      </p:sp>
      <p:grpSp>
        <p:nvGrpSpPr>
          <p:cNvPr id="3" name="Group 2"/>
          <p:cNvGrpSpPr/>
          <p:nvPr/>
        </p:nvGrpSpPr>
        <p:grpSpPr>
          <a:xfrm>
            <a:off x="9177373" y="6193990"/>
            <a:ext cx="2592742" cy="493977"/>
            <a:chOff x="9177373" y="6193990"/>
            <a:chExt cx="2592742" cy="493977"/>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29162" y="6193990"/>
              <a:ext cx="740953" cy="493977"/>
            </a:xfrm>
            <a:prstGeom prst="rect">
              <a:avLst/>
            </a:prstGeom>
            <a:ln w="12700">
              <a:solidFill>
                <a:schemeClr val="bg1"/>
              </a:solidFill>
            </a:ln>
          </p:spPr>
        </p:pic>
        <p:sp>
          <p:nvSpPr>
            <p:cNvPr id="5" name="TextBox 4"/>
            <p:cNvSpPr txBox="1"/>
            <p:nvPr userDrawn="1"/>
          </p:nvSpPr>
          <p:spPr>
            <a:xfrm>
              <a:off x="9177373" y="6256312"/>
              <a:ext cx="1851789"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innerShdw blurRad="63500" dist="50800" dir="5400000">
                <a:prstClr val="black">
                  <a:alpha val="50000"/>
                </a:prstClr>
              </a:innerShdw>
              <a:softEdge rad="317500"/>
            </a:effectLst>
            <a:scene3d>
              <a:camera prst="orthographicFront"/>
              <a:lightRig rig="threePt" dir="t"/>
            </a:scene3d>
            <a:sp3d prstMaterial="matte"/>
          </p:spPr>
          <p:txBody>
            <a:bodyPr wrap="none" rtlCol="0">
              <a:spAutoFit/>
            </a:bodyPr>
            <a:lstStyle/>
            <a:p>
              <a:r>
                <a:rPr lang="en-GB" sz="1800">
                  <a:solidFill>
                    <a:schemeClr val="bg1"/>
                  </a:solidFill>
                </a:rPr>
                <a:t>European Union</a:t>
              </a:r>
            </a:p>
          </p:txBody>
        </p:sp>
      </p:grpSp>
    </p:spTree>
    <p:extLst>
      <p:ext uri="{BB962C8B-B14F-4D97-AF65-F5344CB8AC3E}">
        <p14:creationId xmlns:p14="http://schemas.microsoft.com/office/powerpoint/2010/main" val="112137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E035B24-E3CA-4A9E-A41F-1849B3F5686D}"/>
              </a:ext>
            </a:extLst>
          </p:cNvPr>
          <p:cNvGraphicFramePr>
            <a:graphicFrameLocks noGrp="1"/>
          </p:cNvGraphicFramePr>
          <p:nvPr>
            <p:ph idx="1"/>
            <p:extLst>
              <p:ext uri="{D42A27DB-BD31-4B8C-83A1-F6EECF244321}">
                <p14:modId xmlns:p14="http://schemas.microsoft.com/office/powerpoint/2010/main" val="2561839629"/>
              </p:ext>
            </p:extLst>
          </p:nvPr>
        </p:nvGraphicFramePr>
        <p:xfrm>
          <a:off x="1" y="0"/>
          <a:ext cx="12191998" cy="6858000"/>
        </p:xfrm>
        <a:graphic>
          <a:graphicData uri="http://schemas.openxmlformats.org/drawingml/2006/table">
            <a:tbl>
              <a:tblPr firstRow="1" firstCol="1">
                <a:tableStyleId>{5C22544A-7EE6-4342-B048-85BDC9FD1C3A}</a:tableStyleId>
              </a:tblPr>
              <a:tblGrid>
                <a:gridCol w="2337840">
                  <a:extLst>
                    <a:ext uri="{9D8B030D-6E8A-4147-A177-3AD203B41FA5}">
                      <a16:colId xmlns:a16="http://schemas.microsoft.com/office/drawing/2014/main" val="2884635300"/>
                    </a:ext>
                  </a:extLst>
                </a:gridCol>
                <a:gridCol w="2354103">
                  <a:extLst>
                    <a:ext uri="{9D8B030D-6E8A-4147-A177-3AD203B41FA5}">
                      <a16:colId xmlns:a16="http://schemas.microsoft.com/office/drawing/2014/main" val="3771495044"/>
                    </a:ext>
                  </a:extLst>
                </a:gridCol>
                <a:gridCol w="1433875">
                  <a:extLst>
                    <a:ext uri="{9D8B030D-6E8A-4147-A177-3AD203B41FA5}">
                      <a16:colId xmlns:a16="http://schemas.microsoft.com/office/drawing/2014/main" val="1560686632"/>
                    </a:ext>
                  </a:extLst>
                </a:gridCol>
                <a:gridCol w="1344426">
                  <a:extLst>
                    <a:ext uri="{9D8B030D-6E8A-4147-A177-3AD203B41FA5}">
                      <a16:colId xmlns:a16="http://schemas.microsoft.com/office/drawing/2014/main" val="2226843562"/>
                    </a:ext>
                  </a:extLst>
                </a:gridCol>
                <a:gridCol w="1539585">
                  <a:extLst>
                    <a:ext uri="{9D8B030D-6E8A-4147-A177-3AD203B41FA5}">
                      <a16:colId xmlns:a16="http://schemas.microsoft.com/office/drawing/2014/main" val="3403645079"/>
                    </a:ext>
                  </a:extLst>
                </a:gridCol>
                <a:gridCol w="1344426">
                  <a:extLst>
                    <a:ext uri="{9D8B030D-6E8A-4147-A177-3AD203B41FA5}">
                      <a16:colId xmlns:a16="http://schemas.microsoft.com/office/drawing/2014/main" val="3234845610"/>
                    </a:ext>
                  </a:extLst>
                </a:gridCol>
                <a:gridCol w="1837743">
                  <a:extLst>
                    <a:ext uri="{9D8B030D-6E8A-4147-A177-3AD203B41FA5}">
                      <a16:colId xmlns:a16="http://schemas.microsoft.com/office/drawing/2014/main" val="819092482"/>
                    </a:ext>
                  </a:extLst>
                </a:gridCol>
              </a:tblGrid>
              <a:tr h="561963">
                <a:tc>
                  <a:txBody>
                    <a:bodyPr/>
                    <a:lstStyle/>
                    <a:p>
                      <a:pPr algn="ctr">
                        <a:lnSpc>
                          <a:spcPct val="107000"/>
                        </a:lnSpc>
                        <a:spcAft>
                          <a:spcPts val="800"/>
                        </a:spcAft>
                      </a:pPr>
                      <a:r>
                        <a:rPr lang="en-GB" sz="1400" dirty="0" err="1">
                          <a:effectLst/>
                        </a:rPr>
                        <a:t>NRR</a:t>
                      </a:r>
                      <a:r>
                        <a:rPr lang="en-GB" sz="1400" dirty="0">
                          <a:effectLst/>
                        </a:rPr>
                        <a:t> term</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dirty="0">
                          <a:effectLst/>
                        </a:rPr>
                        <a:t>Dataset and link</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dirty="0">
                          <a:effectLst/>
                        </a:rPr>
                        <a:t>Latest available</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dirty="0">
                          <a:effectLst/>
                        </a:rPr>
                        <a:t>Update frequency</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dirty="0">
                          <a:effectLst/>
                        </a:rPr>
                        <a:t>Type of data</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dirty="0">
                          <a:effectLst/>
                        </a:rPr>
                        <a:t>Release date</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dirty="0">
                          <a:effectLst/>
                        </a:rPr>
                        <a:t>Best baseline?</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32573" marR="32573" marT="0" marB="0"/>
                </a:tc>
                <a:extLst>
                  <a:ext uri="{0D108BD9-81ED-4DB2-BD59-A6C34878D82A}">
                    <a16:rowId xmlns:a16="http://schemas.microsoft.com/office/drawing/2014/main" val="2596495894"/>
                  </a:ext>
                </a:extLst>
              </a:tr>
              <a:tr h="840777">
                <a:tc>
                  <a:txBody>
                    <a:bodyPr/>
                    <a:lstStyle/>
                    <a:p>
                      <a:pPr>
                        <a:lnSpc>
                          <a:spcPct val="107000"/>
                        </a:lnSpc>
                        <a:spcAft>
                          <a:spcPts val="800"/>
                        </a:spcAft>
                      </a:pPr>
                      <a:r>
                        <a:rPr lang="en-GB" sz="1400">
                          <a:effectLst/>
                        </a:rPr>
                        <a:t>1.Local Administrative Units </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u="sng">
                          <a:effectLst/>
                          <a:hlinkClick r:id="rId2"/>
                        </a:rPr>
                        <a:t>Local Administrative Units boundaries</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2023</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Yearly</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Vector polygons</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Q4 2024</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nSpc>
                          <a:spcPct val="107000"/>
                        </a:lnSpc>
                        <a:spcAft>
                          <a:spcPts val="800"/>
                        </a:spcAft>
                      </a:pPr>
                      <a:r>
                        <a:rPr lang="en-US" sz="1400">
                          <a:effectLst/>
                        </a:rPr>
                        <a:t>2024 data set available</a:t>
                      </a:r>
                      <a:r>
                        <a:rPr lang="en-GB" sz="1400">
                          <a:effectLst/>
                        </a:rPr>
                        <a:t> in 2025 (TBC when)</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32573" marR="32573" marT="0" marB="0"/>
                </a:tc>
                <a:extLst>
                  <a:ext uri="{0D108BD9-81ED-4DB2-BD59-A6C34878D82A}">
                    <a16:rowId xmlns:a16="http://schemas.microsoft.com/office/drawing/2014/main" val="2907764933"/>
                  </a:ext>
                </a:extLst>
              </a:tr>
              <a:tr h="973014">
                <a:tc>
                  <a:txBody>
                    <a:bodyPr/>
                    <a:lstStyle/>
                    <a:p>
                      <a:pPr>
                        <a:lnSpc>
                          <a:spcPct val="107000"/>
                        </a:lnSpc>
                        <a:spcAft>
                          <a:spcPts val="800"/>
                        </a:spcAft>
                      </a:pPr>
                      <a:r>
                        <a:rPr lang="en-GB" sz="1400">
                          <a:effectLst/>
                        </a:rPr>
                        <a:t>2.Local Administrative Units: cities, towns and suburbs</a:t>
                      </a:r>
                      <a:endParaRPr lang="en-IE" sz="1400">
                        <a:effectLst/>
                      </a:endParaRPr>
                    </a:p>
                    <a:p>
                      <a:pPr>
                        <a:lnSpc>
                          <a:spcPct val="107000"/>
                        </a:lnSpc>
                        <a:spcAft>
                          <a:spcPts val="800"/>
                        </a:spcAft>
                      </a:pPr>
                      <a:r>
                        <a:rPr lang="en-GB" sz="1400">
                          <a:effectLst/>
                        </a:rPr>
                        <a:t> </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u="sng">
                          <a:effectLst/>
                          <a:hlinkClick r:id="rId3"/>
                        </a:rPr>
                        <a:t>Local Administrative Units “Degree of Urbanization” classification</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2023</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Yearly</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Tabular</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Q4 2024</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nSpc>
                          <a:spcPct val="107000"/>
                        </a:lnSpc>
                        <a:spcAft>
                          <a:spcPts val="800"/>
                        </a:spcAft>
                      </a:pPr>
                      <a:r>
                        <a:rPr lang="en-US" sz="1400">
                          <a:effectLst/>
                        </a:rPr>
                        <a:t>2024 data set available</a:t>
                      </a:r>
                      <a:r>
                        <a:rPr lang="en-GB" sz="1400">
                          <a:effectLst/>
                        </a:rPr>
                        <a:t> in 2025 (TBC when)</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32573" marR="32573" marT="0" marB="0"/>
                </a:tc>
                <a:extLst>
                  <a:ext uri="{0D108BD9-81ED-4DB2-BD59-A6C34878D82A}">
                    <a16:rowId xmlns:a16="http://schemas.microsoft.com/office/drawing/2014/main" val="2395549298"/>
                  </a:ext>
                </a:extLst>
              </a:tr>
              <a:tr h="840777">
                <a:tc>
                  <a:txBody>
                    <a:bodyPr/>
                    <a:lstStyle/>
                    <a:p>
                      <a:pPr>
                        <a:lnSpc>
                          <a:spcPct val="107000"/>
                        </a:lnSpc>
                        <a:spcAft>
                          <a:spcPts val="800"/>
                        </a:spcAft>
                      </a:pPr>
                      <a:r>
                        <a:rPr lang="en-GB" sz="1400">
                          <a:effectLst/>
                        </a:rPr>
                        <a:t>3.Urban centres and urban clusters</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u="sng">
                          <a:effectLst/>
                          <a:hlinkClick r:id="rId4"/>
                        </a:rPr>
                        <a:t>Urban centres and urban clusters</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2021</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Every 10 years</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Raster</a:t>
                      </a:r>
                      <a:endParaRPr lang="en-IE" sz="1400">
                        <a:effectLst/>
                      </a:endParaRPr>
                    </a:p>
                    <a:p>
                      <a:pPr algn="ctr">
                        <a:lnSpc>
                          <a:spcPct val="107000"/>
                        </a:lnSpc>
                        <a:spcAft>
                          <a:spcPts val="800"/>
                        </a:spcAft>
                      </a:pPr>
                      <a:r>
                        <a:rPr lang="en-GB" sz="1400">
                          <a:effectLst/>
                        </a:rPr>
                        <a:t>Resolution 1000 m</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Q4 2024</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nSpc>
                          <a:spcPct val="107000"/>
                        </a:lnSpc>
                        <a:spcAft>
                          <a:spcPts val="800"/>
                        </a:spcAft>
                      </a:pPr>
                      <a:r>
                        <a:rPr lang="en-US" sz="1400" dirty="0">
                          <a:effectLst/>
                        </a:rPr>
                        <a:t>This is the final dataset that must be used for </a:t>
                      </a:r>
                      <a:r>
                        <a:rPr lang="en-US" sz="1400" dirty="0" err="1">
                          <a:effectLst/>
                        </a:rPr>
                        <a:t>NRR</a:t>
                      </a:r>
                      <a:r>
                        <a:rPr lang="en-US" sz="1400" dirty="0">
                          <a:effectLst/>
                        </a:rPr>
                        <a:t> implementation</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32573" marR="32573" marT="0" marB="0"/>
                </a:tc>
                <a:extLst>
                  <a:ext uri="{0D108BD9-81ED-4DB2-BD59-A6C34878D82A}">
                    <a16:rowId xmlns:a16="http://schemas.microsoft.com/office/drawing/2014/main" val="79950297"/>
                  </a:ext>
                </a:extLst>
              </a:tr>
              <a:tr h="1125230">
                <a:tc>
                  <a:txBody>
                    <a:bodyPr/>
                    <a:lstStyle/>
                    <a:p>
                      <a:pPr>
                        <a:lnSpc>
                          <a:spcPct val="107000"/>
                        </a:lnSpc>
                        <a:spcAft>
                          <a:spcPts val="800"/>
                        </a:spcAft>
                      </a:pPr>
                      <a:r>
                        <a:rPr lang="en-GB" sz="1400">
                          <a:effectLst/>
                        </a:rPr>
                        <a:t>4.Urban green spaces</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US" sz="1400" u="sng">
                          <a:effectLst/>
                          <a:hlinkClick r:id="rId5"/>
                        </a:rPr>
                        <a:t>CLC+ Backbone</a:t>
                      </a:r>
                      <a:r>
                        <a:rPr lang="en-US" sz="1400">
                          <a:effectLst/>
                        </a:rPr>
                        <a:t> </a:t>
                      </a:r>
                      <a:r>
                        <a:rPr lang="en-GB" sz="1400">
                          <a:effectLst/>
                        </a:rPr>
                        <a:t>note new notation: </a:t>
                      </a:r>
                      <a:r>
                        <a:rPr lang="en-GB" sz="1400" u="sng">
                          <a:effectLst/>
                          <a:hlinkClick r:id="rId5"/>
                        </a:rPr>
                        <a:t>CLCplus Backbone</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US" sz="1400">
                          <a:effectLst/>
                        </a:rPr>
                        <a:t>2021 </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US" sz="1400">
                          <a:effectLst/>
                        </a:rPr>
                        <a:t>Every two years </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US" sz="1400">
                          <a:effectLst/>
                        </a:rPr>
                        <a:t>Raster </a:t>
                      </a:r>
                      <a:endParaRPr lang="en-IE" sz="1400">
                        <a:effectLst/>
                      </a:endParaRPr>
                    </a:p>
                    <a:p>
                      <a:pPr algn="ctr">
                        <a:lnSpc>
                          <a:spcPct val="107000"/>
                        </a:lnSpc>
                        <a:spcAft>
                          <a:spcPts val="800"/>
                        </a:spcAft>
                      </a:pPr>
                      <a:r>
                        <a:rPr lang="en-US" sz="1400">
                          <a:effectLst/>
                        </a:rPr>
                        <a:t>Resolution 10 m </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Q2 2024</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nSpc>
                          <a:spcPct val="107000"/>
                        </a:lnSpc>
                        <a:spcAft>
                          <a:spcPts val="800"/>
                        </a:spcAft>
                      </a:pPr>
                      <a:r>
                        <a:rPr lang="en-GB" sz="1400" dirty="0">
                          <a:effectLst/>
                        </a:rPr>
                        <a:t>2023 reference year will be published Q2 2025 (this will be the final dataset for </a:t>
                      </a:r>
                      <a:r>
                        <a:rPr lang="en-GB" sz="1400" dirty="0" err="1">
                          <a:effectLst/>
                        </a:rPr>
                        <a:t>NRR</a:t>
                      </a:r>
                      <a:r>
                        <a:rPr lang="en-GB" sz="1400" dirty="0">
                          <a:effectLst/>
                        </a:rPr>
                        <a:t>)</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32573" marR="32573" marT="0" marB="0"/>
                </a:tc>
                <a:extLst>
                  <a:ext uri="{0D108BD9-81ED-4DB2-BD59-A6C34878D82A}">
                    <a16:rowId xmlns:a16="http://schemas.microsoft.com/office/drawing/2014/main" val="939815240"/>
                  </a:ext>
                </a:extLst>
              </a:tr>
              <a:tr h="2516239">
                <a:tc>
                  <a:txBody>
                    <a:bodyPr/>
                    <a:lstStyle/>
                    <a:p>
                      <a:pPr>
                        <a:lnSpc>
                          <a:spcPct val="107000"/>
                        </a:lnSpc>
                        <a:spcAft>
                          <a:spcPts val="800"/>
                        </a:spcAft>
                      </a:pPr>
                      <a:r>
                        <a:rPr lang="en-GB" sz="1400" dirty="0">
                          <a:effectLst/>
                        </a:rPr>
                        <a:t>5.Tree canopy cover </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u="sng" dirty="0">
                          <a:effectLst/>
                          <a:hlinkClick r:id="rId6"/>
                        </a:rPr>
                        <a:t>High Resolution Layer Tree Cover Density product</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2018</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Annual</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Raster</a:t>
                      </a:r>
                      <a:endParaRPr lang="en-IE" sz="1400">
                        <a:effectLst/>
                      </a:endParaRPr>
                    </a:p>
                    <a:p>
                      <a:pPr algn="ctr">
                        <a:lnSpc>
                          <a:spcPct val="107000"/>
                        </a:lnSpc>
                        <a:spcAft>
                          <a:spcPts val="800"/>
                        </a:spcAft>
                      </a:pPr>
                      <a:r>
                        <a:rPr lang="en-GB" sz="1400">
                          <a:effectLst/>
                        </a:rPr>
                        <a:t>Resolution 10 m</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gn="ctr">
                        <a:lnSpc>
                          <a:spcPct val="107000"/>
                        </a:lnSpc>
                        <a:spcAft>
                          <a:spcPts val="800"/>
                        </a:spcAft>
                      </a:pPr>
                      <a:r>
                        <a:rPr lang="en-GB" sz="1400">
                          <a:effectLst/>
                        </a:rPr>
                        <a:t>Q2 2025</a:t>
                      </a:r>
                      <a:endParaRPr lang="en-IE" sz="1400">
                        <a:effectLst/>
                        <a:latin typeface="Calibri" panose="020F0502020204030204" pitchFamily="34" charset="0"/>
                        <a:ea typeface="Calibri" panose="020F0502020204030204" pitchFamily="34" charset="0"/>
                        <a:cs typeface="Arial" panose="020B0604020202020204" pitchFamily="34" charset="0"/>
                      </a:endParaRPr>
                    </a:p>
                  </a:txBody>
                  <a:tcPr marL="4524" marR="4524" marT="4524" marB="0"/>
                </a:tc>
                <a:tc>
                  <a:txBody>
                    <a:bodyPr/>
                    <a:lstStyle/>
                    <a:p>
                      <a:pPr>
                        <a:lnSpc>
                          <a:spcPct val="107000"/>
                        </a:lnSpc>
                        <a:spcAft>
                          <a:spcPts val="800"/>
                        </a:spcAft>
                      </a:pPr>
                      <a:r>
                        <a:rPr lang="en-IE" sz="1400" dirty="0">
                          <a:effectLst/>
                        </a:rPr>
                        <a:t>2021 </a:t>
                      </a:r>
                      <a:r>
                        <a:rPr lang="en-IE" sz="1400" dirty="0" err="1">
                          <a:effectLst/>
                        </a:rPr>
                        <a:t>avalable</a:t>
                      </a:r>
                      <a:r>
                        <a:rPr lang="en-IE" sz="1400" dirty="0">
                          <a:effectLst/>
                        </a:rPr>
                        <a:t> Q2 2025</a:t>
                      </a:r>
                    </a:p>
                    <a:p>
                      <a:pPr>
                        <a:lnSpc>
                          <a:spcPct val="107000"/>
                        </a:lnSpc>
                        <a:spcAft>
                          <a:spcPts val="800"/>
                        </a:spcAft>
                      </a:pPr>
                      <a:r>
                        <a:rPr lang="en-IE" sz="1400" dirty="0">
                          <a:effectLst/>
                        </a:rPr>
                        <a:t>2022 &amp; 2023: </a:t>
                      </a:r>
                      <a:r>
                        <a:rPr lang="en-IE" sz="1400" dirty="0" err="1">
                          <a:effectLst/>
                        </a:rPr>
                        <a:t>avalable</a:t>
                      </a:r>
                      <a:r>
                        <a:rPr lang="en-IE" sz="1400" dirty="0">
                          <a:effectLst/>
                        </a:rPr>
                        <a:t> Q3 2025.</a:t>
                      </a:r>
                    </a:p>
                    <a:p>
                      <a:pPr>
                        <a:lnSpc>
                          <a:spcPct val="107000"/>
                        </a:lnSpc>
                        <a:spcAft>
                          <a:spcPts val="800"/>
                        </a:spcAft>
                      </a:pPr>
                      <a:r>
                        <a:rPr lang="en-GB" sz="1400" dirty="0">
                          <a:effectLst/>
                        </a:rPr>
                        <a:t>2024: available between Q4 2025 – Q2 2026 (this will be the final dataset for </a:t>
                      </a:r>
                      <a:r>
                        <a:rPr lang="en-GB" sz="1400" dirty="0" err="1">
                          <a:effectLst/>
                        </a:rPr>
                        <a:t>NRR</a:t>
                      </a:r>
                      <a:r>
                        <a:rPr lang="en-GB" sz="1400" dirty="0">
                          <a:effectLst/>
                        </a:rPr>
                        <a:t>) </a:t>
                      </a:r>
                      <a:endParaRPr lang="en-IE" sz="1400" dirty="0">
                        <a:effectLst/>
                        <a:latin typeface="Calibri" panose="020F0502020204030204" pitchFamily="34" charset="0"/>
                        <a:ea typeface="Calibri" panose="020F0502020204030204" pitchFamily="34" charset="0"/>
                        <a:cs typeface="Arial" panose="020B0604020202020204" pitchFamily="34" charset="0"/>
                      </a:endParaRPr>
                    </a:p>
                  </a:txBody>
                  <a:tcPr marL="32573" marR="32573" marT="0" marB="0"/>
                </a:tc>
                <a:extLst>
                  <a:ext uri="{0D108BD9-81ED-4DB2-BD59-A6C34878D82A}">
                    <a16:rowId xmlns:a16="http://schemas.microsoft.com/office/drawing/2014/main" val="3919632979"/>
                  </a:ext>
                </a:extLst>
              </a:tr>
            </a:tbl>
          </a:graphicData>
        </a:graphic>
      </p:graphicFrame>
    </p:spTree>
    <p:extLst>
      <p:ext uri="{BB962C8B-B14F-4D97-AF65-F5344CB8AC3E}">
        <p14:creationId xmlns:p14="http://schemas.microsoft.com/office/powerpoint/2010/main" val="296054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8E594-D566-7332-59E1-9DD3D493EBF8}"/>
              </a:ext>
            </a:extLst>
          </p:cNvPr>
          <p:cNvPicPr>
            <a:picLocks noChangeAspect="1"/>
          </p:cNvPicPr>
          <p:nvPr/>
        </p:nvPicPr>
        <p:blipFill>
          <a:blip r:embed="rId2"/>
          <a:stretch>
            <a:fillRect/>
          </a:stretch>
        </p:blipFill>
        <p:spPr>
          <a:xfrm>
            <a:off x="981307" y="1062718"/>
            <a:ext cx="10134600" cy="5276850"/>
          </a:xfrm>
          <a:prstGeom prst="rect">
            <a:avLst/>
          </a:prstGeom>
        </p:spPr>
      </p:pic>
      <p:sp>
        <p:nvSpPr>
          <p:cNvPr id="10" name="Title 2">
            <a:extLst>
              <a:ext uri="{FF2B5EF4-FFF2-40B4-BE49-F238E27FC236}">
                <a16:creationId xmlns:a16="http://schemas.microsoft.com/office/drawing/2014/main" id="{7CE197C7-4DC6-6D25-B97F-3BB31E9BF072}"/>
              </a:ext>
            </a:extLst>
          </p:cNvPr>
          <p:cNvSpPr>
            <a:spLocks noGrp="1"/>
          </p:cNvSpPr>
          <p:nvPr>
            <p:ph type="title"/>
          </p:nvPr>
        </p:nvSpPr>
        <p:spPr>
          <a:xfrm>
            <a:off x="1134465" y="120421"/>
            <a:ext cx="10515600" cy="782357"/>
          </a:xfrm>
        </p:spPr>
        <p:txBody>
          <a:bodyPr/>
          <a:lstStyle/>
          <a:p>
            <a:r>
              <a:rPr lang="en-US" dirty="0"/>
              <a:t>Urban Ecosystem Areas</a:t>
            </a:r>
          </a:p>
        </p:txBody>
      </p:sp>
      <p:cxnSp>
        <p:nvCxnSpPr>
          <p:cNvPr id="11" name="Straight Connector 10">
            <a:extLst>
              <a:ext uri="{FF2B5EF4-FFF2-40B4-BE49-F238E27FC236}">
                <a16:creationId xmlns:a16="http://schemas.microsoft.com/office/drawing/2014/main" id="{FB6721DB-4F11-70B9-7D49-9448D9F45DA4}"/>
              </a:ext>
            </a:extLst>
          </p:cNvPr>
          <p:cNvCxnSpPr/>
          <p:nvPr/>
        </p:nvCxnSpPr>
        <p:spPr>
          <a:xfrm>
            <a:off x="981307" y="3735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312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21A25D2-32DF-ACDD-41F5-EB0F30780410}"/>
              </a:ext>
            </a:extLst>
          </p:cNvPr>
          <p:cNvSpPr>
            <a:spLocks noGrp="1"/>
          </p:cNvSpPr>
          <p:nvPr>
            <p:ph type="title"/>
          </p:nvPr>
        </p:nvSpPr>
        <p:spPr>
          <a:xfrm>
            <a:off x="1134465" y="425221"/>
            <a:ext cx="10515600" cy="782357"/>
          </a:xfrm>
        </p:spPr>
        <p:txBody>
          <a:bodyPr/>
          <a:lstStyle/>
          <a:p>
            <a:r>
              <a:rPr lang="en-US" dirty="0"/>
              <a:t>Supplementary Data? </a:t>
            </a:r>
          </a:p>
        </p:txBody>
      </p:sp>
      <p:cxnSp>
        <p:nvCxnSpPr>
          <p:cNvPr id="10" name="Straight Connector 9">
            <a:extLst>
              <a:ext uri="{FF2B5EF4-FFF2-40B4-BE49-F238E27FC236}">
                <a16:creationId xmlns:a16="http://schemas.microsoft.com/office/drawing/2014/main" id="{33E128EC-496B-FD35-9A69-9BAD3A4A474D}"/>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26221BD-BF0B-4D96-9F46-787D7B2EA410}"/>
              </a:ext>
            </a:extLst>
          </p:cNvPr>
          <p:cNvSpPr txBox="1"/>
          <p:nvPr/>
        </p:nvSpPr>
        <p:spPr>
          <a:xfrm>
            <a:off x="981307" y="1495939"/>
            <a:ext cx="10179752" cy="4275914"/>
          </a:xfrm>
          <a:prstGeom prst="rect">
            <a:avLst/>
          </a:prstGeom>
          <a:noFill/>
        </p:spPr>
        <p:txBody>
          <a:bodyPr wrap="square">
            <a:spAutoFit/>
          </a:bodyPr>
          <a:lstStyle/>
          <a:p>
            <a:pPr marL="342900" lvl="0" indent="-342900" algn="just">
              <a:lnSpc>
                <a:spcPct val="115000"/>
              </a:lnSpc>
              <a:buFont typeface="Wingdings" panose="05000000000000000000" pitchFamily="2" charset="2"/>
              <a:buChar char="Ø"/>
            </a:pPr>
            <a:r>
              <a:rPr lang="en-US" b="1" dirty="0">
                <a:solidFill>
                  <a:srgbClr val="000000"/>
                </a:solidFill>
                <a:effectLst/>
                <a:latin typeface="Calibri" panose="020F0502020204030204" pitchFamily="34" charset="0"/>
                <a:ea typeface="Aptos" panose="020B0004020202020204" pitchFamily="34" charset="0"/>
                <a:cs typeface="Calibri" panose="020F0502020204030204" pitchFamily="34" charset="0"/>
              </a:rPr>
              <a:t>Improve or complement the information already included in the official datasets</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US" dirty="0">
                <a:solidFill>
                  <a:srgbClr val="000000"/>
                </a:solidFill>
                <a:effectLst/>
                <a:latin typeface="Calibri" panose="020F0502020204030204" pitchFamily="34" charset="0"/>
                <a:ea typeface="Aptos" panose="020B0004020202020204" pitchFamily="34" charset="0"/>
                <a:cs typeface="Calibri" panose="020F0502020204030204" pitchFamily="34" charset="0"/>
              </a:rPr>
              <a:t> i.e. allow an increase of data quality in terms of:</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Aptos" panose="020B0004020202020204" pitchFamily="34" charset="0"/>
              <a:buChar char="o"/>
            </a:pPr>
            <a:r>
              <a:rPr lang="en-US" b="1" dirty="0">
                <a:solidFill>
                  <a:srgbClr val="000000"/>
                </a:solidFill>
                <a:effectLst/>
                <a:latin typeface="Calibri" panose="020F0502020204030204" pitchFamily="34" charset="0"/>
                <a:ea typeface="Aptos" panose="020B0004020202020204" pitchFamily="34" charset="0"/>
                <a:cs typeface="Calibri" panose="020F0502020204030204" pitchFamily="34" charset="0"/>
              </a:rPr>
              <a:t>Precision: </a:t>
            </a:r>
            <a:r>
              <a:rPr lang="en-US" dirty="0">
                <a:solidFill>
                  <a:srgbClr val="000000"/>
                </a:solidFill>
                <a:effectLst/>
                <a:latin typeface="Calibri" panose="020F0502020204030204" pitchFamily="34" charset="0"/>
                <a:ea typeface="Aptos" panose="020B0004020202020204" pitchFamily="34" charset="0"/>
                <a:cs typeface="Calibri" panose="020F0502020204030204" pitchFamily="34" charset="0"/>
              </a:rPr>
              <a:t>In the case of urban green or urban trees data identified with a higher spatial resolution</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Aptos" panose="020B0004020202020204" pitchFamily="34" charset="0"/>
              <a:buChar char="o"/>
            </a:pPr>
            <a:r>
              <a:rPr lang="en-US" b="1" dirty="0">
                <a:solidFill>
                  <a:srgbClr val="000000"/>
                </a:solidFill>
                <a:effectLst/>
                <a:latin typeface="Calibri" panose="020F0502020204030204" pitchFamily="34" charset="0"/>
                <a:ea typeface="Aptos" panose="020B0004020202020204" pitchFamily="34" charset="0"/>
                <a:cs typeface="Calibri" panose="020F0502020204030204" pitchFamily="34" charset="0"/>
              </a:rPr>
              <a:t>Accuracy (reliability): </a:t>
            </a:r>
            <a:r>
              <a:rPr lang="en-US" dirty="0">
                <a:solidFill>
                  <a:srgbClr val="000000"/>
                </a:solidFill>
                <a:effectLst/>
                <a:latin typeface="Calibri" panose="020F0502020204030204" pitchFamily="34" charset="0"/>
                <a:ea typeface="Aptos" panose="020B0004020202020204" pitchFamily="34" charset="0"/>
                <a:cs typeface="Calibri" panose="020F0502020204030204" pitchFamily="34" charset="0"/>
              </a:rPr>
              <a:t>Accuracy refers to how close a measurement is to the true value.  It measures the correctness and reliability of the spatial data in relation to the real-world values.</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en-US" b="1" dirty="0">
                <a:solidFill>
                  <a:srgbClr val="000000"/>
                </a:solidFill>
                <a:effectLst/>
                <a:latin typeface="Calibri" panose="020F0502020204030204" pitchFamily="34" charset="0"/>
                <a:ea typeface="Aptos" panose="020B0004020202020204" pitchFamily="34" charset="0"/>
                <a:cs typeface="Calibri" panose="020F0502020204030204" pitchFamily="34" charset="0"/>
              </a:rPr>
              <a:t>Be consistent over time</a:t>
            </a:r>
            <a:r>
              <a:rPr lang="en-US" dirty="0">
                <a:solidFill>
                  <a:srgbClr val="000000"/>
                </a:solidFill>
                <a:effectLst/>
                <a:latin typeface="Calibri" panose="020F0502020204030204" pitchFamily="34" charset="0"/>
                <a:ea typeface="Aptos" panose="020B0004020202020204" pitchFamily="34" charset="0"/>
                <a:cs typeface="Calibri" panose="020F0502020204030204" pitchFamily="34" charset="0"/>
              </a:rPr>
              <a:t>: available in 2024 (baseline), 2030 and be maintained for the future monitoring</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en-US" b="1" dirty="0">
                <a:solidFill>
                  <a:srgbClr val="000000"/>
                </a:solidFill>
                <a:effectLst/>
                <a:latin typeface="Calibri" panose="020F0502020204030204" pitchFamily="34" charset="0"/>
                <a:ea typeface="Aptos" panose="020B0004020202020204" pitchFamily="34" charset="0"/>
                <a:cs typeface="Calibri" panose="020F0502020204030204" pitchFamily="34" charset="0"/>
              </a:rPr>
              <a:t>Be consistent over space</a:t>
            </a:r>
            <a:r>
              <a:rPr lang="en-US" dirty="0">
                <a:solidFill>
                  <a:srgbClr val="000000"/>
                </a:solidFill>
                <a:effectLst/>
                <a:latin typeface="Calibri" panose="020F0502020204030204" pitchFamily="34" charset="0"/>
                <a:ea typeface="Aptos" panose="020B0004020202020204" pitchFamily="34" charset="0"/>
                <a:cs typeface="Calibri" panose="020F0502020204030204" pitchFamily="34" charset="0"/>
              </a:rPr>
              <a:t>: the data should be maintained to cover over time the area for which they are used, during all stages of the regulation implementation. </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en-US" dirty="0">
                <a:solidFill>
                  <a:srgbClr val="000000"/>
                </a:solidFill>
                <a:effectLst/>
                <a:latin typeface="Calibri" panose="020F0502020204030204" pitchFamily="34" charset="0"/>
                <a:ea typeface="Aptos" panose="020B0004020202020204" pitchFamily="34" charset="0"/>
                <a:cs typeface="Calibri" panose="020F0502020204030204" pitchFamily="34" charset="0"/>
              </a:rPr>
              <a:t>In all cases, supplementary data should be derived from </a:t>
            </a:r>
            <a:r>
              <a:rPr lang="en-US" b="1" dirty="0">
                <a:solidFill>
                  <a:srgbClr val="000000"/>
                </a:solidFill>
                <a:effectLst/>
                <a:latin typeface="Calibri" panose="020F0502020204030204" pitchFamily="34" charset="0"/>
                <a:ea typeface="Aptos" panose="020B0004020202020204" pitchFamily="34" charset="0"/>
                <a:cs typeface="Calibri" panose="020F0502020204030204" pitchFamily="34" charset="0"/>
              </a:rPr>
              <a:t>systematic monitoring in which the methodology can be clearly described</a:t>
            </a:r>
            <a:endParaRPr lang="en-US" b="1"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L="342900" lvl="0" indent="-342900" algn="just">
              <a:lnSpc>
                <a:spcPct val="107000"/>
              </a:lnSpc>
              <a:spcAft>
                <a:spcPts val="800"/>
              </a:spcAft>
              <a:buFont typeface="Wingdings" panose="05000000000000000000" pitchFamily="2" charset="2"/>
              <a:buChar char="Ø"/>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Supplementary</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data needs to be </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reported at national level</a:t>
            </a:r>
            <a:endParaRPr lang="en-IE"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254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ECAA0-D95C-4112-1B63-85FE0F719497}"/>
              </a:ext>
            </a:extLst>
          </p:cNvPr>
          <p:cNvPicPr>
            <a:picLocks noChangeAspect="1"/>
          </p:cNvPicPr>
          <p:nvPr/>
        </p:nvPicPr>
        <p:blipFill>
          <a:blip r:embed="rId2"/>
          <a:stretch>
            <a:fillRect/>
          </a:stretch>
        </p:blipFill>
        <p:spPr>
          <a:xfrm>
            <a:off x="981307" y="1743755"/>
            <a:ext cx="10125075" cy="2085975"/>
          </a:xfrm>
          <a:prstGeom prst="rect">
            <a:avLst/>
          </a:prstGeom>
        </p:spPr>
      </p:pic>
      <p:sp>
        <p:nvSpPr>
          <p:cNvPr id="4" name="Title 2">
            <a:extLst>
              <a:ext uri="{FF2B5EF4-FFF2-40B4-BE49-F238E27FC236}">
                <a16:creationId xmlns:a16="http://schemas.microsoft.com/office/drawing/2014/main" id="{5D022166-4643-A6EE-843F-02830439773E}"/>
              </a:ext>
            </a:extLst>
          </p:cNvPr>
          <p:cNvSpPr>
            <a:spLocks noGrp="1"/>
          </p:cNvSpPr>
          <p:nvPr>
            <p:ph type="title"/>
          </p:nvPr>
        </p:nvSpPr>
        <p:spPr>
          <a:xfrm>
            <a:off x="1134465" y="425221"/>
            <a:ext cx="10515600" cy="782357"/>
          </a:xfrm>
        </p:spPr>
        <p:txBody>
          <a:bodyPr/>
          <a:lstStyle/>
          <a:p>
            <a:r>
              <a:rPr lang="en-US" dirty="0"/>
              <a:t>Exclusions? </a:t>
            </a:r>
          </a:p>
        </p:txBody>
      </p:sp>
      <p:cxnSp>
        <p:nvCxnSpPr>
          <p:cNvPr id="6" name="Straight Connector 5">
            <a:extLst>
              <a:ext uri="{FF2B5EF4-FFF2-40B4-BE49-F238E27FC236}">
                <a16:creationId xmlns:a16="http://schemas.microsoft.com/office/drawing/2014/main" id="{2F9FE479-73BA-FAEC-5188-318299422735}"/>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07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D022166-4643-A6EE-843F-02830439773E}"/>
              </a:ext>
            </a:extLst>
          </p:cNvPr>
          <p:cNvSpPr>
            <a:spLocks noGrp="1"/>
          </p:cNvSpPr>
          <p:nvPr>
            <p:ph type="title"/>
          </p:nvPr>
        </p:nvSpPr>
        <p:spPr>
          <a:xfrm>
            <a:off x="1134465" y="425221"/>
            <a:ext cx="10515600" cy="782357"/>
          </a:xfrm>
        </p:spPr>
        <p:txBody>
          <a:bodyPr/>
          <a:lstStyle/>
          <a:p>
            <a:r>
              <a:rPr lang="en-US" dirty="0"/>
              <a:t>After 2030</a:t>
            </a:r>
          </a:p>
        </p:txBody>
      </p:sp>
      <p:cxnSp>
        <p:nvCxnSpPr>
          <p:cNvPr id="6" name="Straight Connector 5">
            <a:extLst>
              <a:ext uri="{FF2B5EF4-FFF2-40B4-BE49-F238E27FC236}">
                <a16:creationId xmlns:a16="http://schemas.microsoft.com/office/drawing/2014/main" id="{2F9FE479-73BA-FAEC-5188-318299422735}"/>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F7425B70-CE9D-5DD3-3960-26668607F911}"/>
              </a:ext>
            </a:extLst>
          </p:cNvPr>
          <p:cNvSpPr>
            <a:spLocks noGrp="1"/>
          </p:cNvSpPr>
          <p:nvPr>
            <p:ph idx="1"/>
          </p:nvPr>
        </p:nvSpPr>
        <p:spPr>
          <a:xfrm>
            <a:off x="1134465" y="1704430"/>
            <a:ext cx="9280768" cy="4696370"/>
          </a:xfrm>
        </p:spPr>
        <p:txBody>
          <a:bodyPr vert="horz" lIns="91440" tIns="45720" rIns="91440" bIns="45720" rtlCol="0" anchor="t">
            <a:noAutofit/>
          </a:bodyPr>
          <a:lstStyle/>
          <a:p>
            <a:r>
              <a:rPr lang="en-GB" b="1" dirty="0"/>
              <a:t>Increasing trends after 2030</a:t>
            </a:r>
          </a:p>
          <a:p>
            <a:r>
              <a:rPr lang="en-GB" b="1" dirty="0">
                <a:solidFill>
                  <a:schemeClr val="tx1">
                    <a:lumMod val="75000"/>
                  </a:schemeClr>
                </a:solidFill>
              </a:rPr>
              <a:t>No exemptions</a:t>
            </a:r>
          </a:p>
          <a:p>
            <a:r>
              <a:rPr lang="en-GB" b="1" dirty="0">
                <a:solidFill>
                  <a:schemeClr val="tx1">
                    <a:lumMod val="75000"/>
                  </a:schemeClr>
                </a:solidFill>
              </a:rPr>
              <a:t>Revision of the National Restoration Plans</a:t>
            </a:r>
          </a:p>
        </p:txBody>
      </p:sp>
    </p:spTree>
    <p:extLst>
      <p:ext uri="{BB962C8B-B14F-4D97-AF65-F5344CB8AC3E}">
        <p14:creationId xmlns:p14="http://schemas.microsoft.com/office/powerpoint/2010/main" val="117677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D022166-4643-A6EE-843F-02830439773E}"/>
              </a:ext>
            </a:extLst>
          </p:cNvPr>
          <p:cNvSpPr>
            <a:spLocks noGrp="1"/>
          </p:cNvSpPr>
          <p:nvPr>
            <p:ph type="title"/>
          </p:nvPr>
        </p:nvSpPr>
        <p:spPr>
          <a:xfrm>
            <a:off x="1134465" y="425221"/>
            <a:ext cx="10515600" cy="782357"/>
          </a:xfrm>
        </p:spPr>
        <p:txBody>
          <a:bodyPr/>
          <a:lstStyle/>
          <a:p>
            <a:r>
              <a:rPr lang="en-US" dirty="0"/>
              <a:t>References</a:t>
            </a:r>
          </a:p>
        </p:txBody>
      </p:sp>
      <p:cxnSp>
        <p:nvCxnSpPr>
          <p:cNvPr id="6" name="Straight Connector 5">
            <a:extLst>
              <a:ext uri="{FF2B5EF4-FFF2-40B4-BE49-F238E27FC236}">
                <a16:creationId xmlns:a16="http://schemas.microsoft.com/office/drawing/2014/main" id="{2F9FE479-73BA-FAEC-5188-318299422735}"/>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F21D16-A2BB-8CAB-7DD1-78641102FAD5}"/>
              </a:ext>
            </a:extLst>
          </p:cNvPr>
          <p:cNvSpPr txBox="1"/>
          <p:nvPr/>
        </p:nvSpPr>
        <p:spPr>
          <a:xfrm>
            <a:off x="981307" y="1736048"/>
            <a:ext cx="10401138" cy="3539430"/>
          </a:xfrm>
          <a:prstGeom prst="rect">
            <a:avLst/>
          </a:prstGeom>
          <a:noFill/>
        </p:spPr>
        <p:txBody>
          <a:bodyPr wrap="square">
            <a:spAutoFit/>
          </a:bodyPr>
          <a:lstStyle/>
          <a:p>
            <a:pPr marL="342900" lvl="0" indent="-342900">
              <a:buFont typeface="Symbol" panose="05050102010706020507" pitchFamily="18" charset="2"/>
              <a:buChar char=""/>
            </a:pPr>
            <a:r>
              <a:rPr lang="en-IE" sz="2800" dirty="0">
                <a:effectLst/>
                <a:latin typeface="Calibri" panose="020F0502020204030204" pitchFamily="34" charset="0"/>
                <a:ea typeface="Aptos" panose="020B0004020202020204" pitchFamily="34" charset="0"/>
                <a:cs typeface="Arial" panose="020B0604020202020204" pitchFamily="34" charset="0"/>
              </a:rPr>
              <a:t>A portal of reference documents on the Nature Restoration Regulation, hosted on the EEA website: </a:t>
            </a:r>
            <a:r>
              <a:rPr lang="en-IE" sz="2800" u="sng" dirty="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2"/>
              </a:rPr>
              <a:t>Nature Restoration Regulation Reference Portal | Biodiversity Information System for Europe</a:t>
            </a:r>
            <a:r>
              <a:rPr lang="en-IE" sz="2800" dirty="0">
                <a:effectLst/>
                <a:latin typeface="Calibri" panose="020F0502020204030204" pitchFamily="34" charset="0"/>
                <a:ea typeface="Aptos" panose="020B0004020202020204" pitchFamily="34" charset="0"/>
                <a:cs typeface="Arial" panose="020B0604020202020204" pitchFamily="34" charset="0"/>
              </a:rPr>
              <a:t> </a:t>
            </a:r>
          </a:p>
          <a:p>
            <a:pPr marL="342900" lvl="0" indent="-342900">
              <a:buFont typeface="Symbol" panose="05050102010706020507" pitchFamily="18" charset="2"/>
              <a:buChar char=""/>
            </a:pPr>
            <a:endParaRPr lang="en-IE" sz="2800" dirty="0">
              <a:latin typeface="Calibri" panose="020F0502020204030204" pitchFamily="34" charset="0"/>
              <a:ea typeface="Aptos" panose="020B0004020202020204" pitchFamily="34" charset="0"/>
              <a:cs typeface="Arial" panose="020B0604020202020204" pitchFamily="34" charset="0"/>
            </a:endParaRPr>
          </a:p>
          <a:p>
            <a:pPr lvl="0"/>
            <a:endParaRPr lang="en-IE" sz="28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IE" sz="2800" dirty="0">
                <a:effectLst/>
                <a:latin typeface="Calibri" panose="020F0502020204030204" pitchFamily="34" charset="0"/>
                <a:ea typeface="Aptos" panose="020B0004020202020204" pitchFamily="34" charset="0"/>
                <a:cs typeface="Arial" panose="020B0604020202020204" pitchFamily="34" charset="0"/>
              </a:rPr>
              <a:t>An explanatory brochure on the nature restoration regulation: </a:t>
            </a:r>
            <a:r>
              <a:rPr lang="en-IE" sz="2800" u="sng" dirty="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3"/>
              </a:rPr>
              <a:t>The nature restoration regulation - Publications Office of the EU</a:t>
            </a:r>
            <a:endParaRPr lang="en-IE" sz="28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74718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r>
              <a:rPr lang="en-US">
                <a:latin typeface="EC Square Sans Pro"/>
              </a:rPr>
              <a:t>Thank you for your attention!</a:t>
            </a:r>
            <a:endParaRPr lang="en-US"/>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F0CD4F3B-EFF1-6042-4264-A5D8F4976931}"/>
              </a:ext>
            </a:extLst>
          </p:cNvPr>
          <p:cNvSpPr>
            <a:spLocks noGrp="1"/>
          </p:cNvSpPr>
          <p:nvPr>
            <p:ph idx="1"/>
          </p:nvPr>
        </p:nvSpPr>
        <p:spPr>
          <a:xfrm>
            <a:off x="335902" y="4870581"/>
            <a:ext cx="10818248" cy="1791478"/>
          </a:xfrm>
        </p:spPr>
        <p:txBody>
          <a:bodyPr vert="horz" lIns="91440" tIns="45720" rIns="91440" bIns="45720" rtlCol="0" anchor="t">
            <a:noAutofit/>
          </a:bodyPr>
          <a:lstStyle/>
          <a:p>
            <a:pPr marL="0" indent="0">
              <a:buNone/>
            </a:pPr>
            <a:endParaRPr lang="en-US" b="1" dirty="0">
              <a:solidFill>
                <a:srgbClr val="002060"/>
              </a:solidFill>
            </a:endParaRPr>
          </a:p>
        </p:txBody>
      </p:sp>
    </p:spTree>
    <p:extLst>
      <p:ext uri="{BB962C8B-B14F-4D97-AF65-F5344CB8AC3E}">
        <p14:creationId xmlns:p14="http://schemas.microsoft.com/office/powerpoint/2010/main" val="246208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899655">
            <a:off x="2155230" y="1785164"/>
            <a:ext cx="2934708" cy="1492081"/>
          </a:xfrm>
          <a:prstGeom prst="ellipse">
            <a:avLst/>
          </a:prstGeom>
          <a:solidFill>
            <a:schemeClr val="bg1"/>
          </a:solidFill>
          <a:ln w="28575">
            <a:solidFill>
              <a:srgbClr val="045C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8698" y="893560"/>
            <a:ext cx="1158926" cy="1158926"/>
          </a:xfrm>
          <a:prstGeom prst="rect">
            <a:avLst/>
          </a:prstGeom>
        </p:spPr>
      </p:pic>
      <p:sp>
        <p:nvSpPr>
          <p:cNvPr id="3" name="TextBox 2"/>
          <p:cNvSpPr txBox="1"/>
          <p:nvPr/>
        </p:nvSpPr>
        <p:spPr>
          <a:xfrm>
            <a:off x="5359059" y="293382"/>
            <a:ext cx="1415772" cy="600164"/>
          </a:xfrm>
          <a:prstGeom prst="rect">
            <a:avLst/>
          </a:prstGeom>
          <a:noFill/>
        </p:spPr>
        <p:txBody>
          <a:bodyPr wrap="none" rtlCol="0">
            <a:spAutoFit/>
          </a:bodyPr>
          <a:lstStyle/>
          <a:p>
            <a:pPr algn="ctr"/>
            <a:r>
              <a:rPr lang="fr-BE" sz="1100" b="1">
                <a:solidFill>
                  <a:srgbClr val="034EA2"/>
                </a:solidFill>
                <a:latin typeface="EC Square Sans Pro" panose="020B0506040000020004" pitchFamily="34" charset="0"/>
              </a:rPr>
              <a:t>CLIMATE</a:t>
            </a:r>
            <a:endParaRPr lang="fr-BE" sz="1100">
              <a:solidFill>
                <a:srgbClr val="034EA2"/>
              </a:solidFill>
              <a:latin typeface="EC Square Sans Pro" panose="020B0506040000020004" pitchFamily="34" charset="0"/>
            </a:endParaRPr>
          </a:p>
          <a:p>
            <a:pPr algn="ctr"/>
            <a:r>
              <a:rPr lang="fr-BE" sz="1100" b="1" err="1">
                <a:solidFill>
                  <a:srgbClr val="034EA2"/>
                </a:solidFill>
                <a:latin typeface="EC Square Sans Pro" panose="020B0506040000020004" pitchFamily="34" charset="0"/>
              </a:rPr>
              <a:t>PACT</a:t>
            </a:r>
            <a:r>
              <a:rPr lang="fr-BE" sz="1100" b="1">
                <a:solidFill>
                  <a:srgbClr val="034EA2"/>
                </a:solidFill>
                <a:latin typeface="EC Square Sans Pro" panose="020B0506040000020004" pitchFamily="34" charset="0"/>
              </a:rPr>
              <a:t> AND </a:t>
            </a:r>
            <a:r>
              <a:rPr lang="fr-BE" sz="1100" b="1" err="1">
                <a:solidFill>
                  <a:srgbClr val="034EA2"/>
                </a:solidFill>
                <a:latin typeface="EC Square Sans Pro" panose="020B0506040000020004" pitchFamily="34" charset="0"/>
              </a:rPr>
              <a:t>CLIMATE</a:t>
            </a:r>
            <a:endParaRPr lang="fr-BE" sz="1100" b="1">
              <a:solidFill>
                <a:srgbClr val="034EA2"/>
              </a:solidFill>
              <a:latin typeface="EC Square Sans Pro" panose="020B0506040000020004" pitchFamily="34" charset="0"/>
            </a:endParaRPr>
          </a:p>
          <a:p>
            <a:pPr algn="ctr"/>
            <a:r>
              <a:rPr lang="fr-BE" sz="1100" b="1">
                <a:solidFill>
                  <a:srgbClr val="034EA2"/>
                </a:solidFill>
                <a:latin typeface="EC Square Sans Pro" panose="020B0506040000020004" pitchFamily="34" charset="0"/>
              </a:rPr>
              <a:t>LAW</a:t>
            </a:r>
            <a:endParaRPr lang="fr-BE" sz="1100">
              <a:solidFill>
                <a:srgbClr val="034EA2"/>
              </a:solidFill>
              <a:latin typeface="EC Square Sans Pro" panose="020B0506040000020004" pitchFamily="34" charset="0"/>
            </a:endParaRPr>
          </a:p>
        </p:txBody>
      </p:sp>
      <p:sp>
        <p:nvSpPr>
          <p:cNvPr id="10" name="TextBox 9"/>
          <p:cNvSpPr txBox="1"/>
          <p:nvPr/>
        </p:nvSpPr>
        <p:spPr>
          <a:xfrm>
            <a:off x="7647264" y="1023663"/>
            <a:ext cx="1233030" cy="769441"/>
          </a:xfrm>
          <a:prstGeom prst="rect">
            <a:avLst/>
          </a:prstGeom>
          <a:noFill/>
        </p:spPr>
        <p:txBody>
          <a:bodyPr wrap="none" rtlCol="0">
            <a:spAutoFit/>
          </a:bodyPr>
          <a:lstStyle/>
          <a:p>
            <a:pPr algn="ctr"/>
            <a:r>
              <a:rPr lang="en-US" sz="1100" b="1">
                <a:solidFill>
                  <a:srgbClr val="034EA2"/>
                </a:solidFill>
                <a:latin typeface="EC Square Sans Pro" panose="020B0506040000020004" pitchFamily="34" charset="0"/>
              </a:rPr>
              <a:t>INVESTING IN</a:t>
            </a:r>
          </a:p>
          <a:p>
            <a:pPr algn="ctr"/>
            <a:r>
              <a:rPr lang="en-US" sz="1100" b="1">
                <a:solidFill>
                  <a:srgbClr val="034EA2"/>
                </a:solidFill>
                <a:latin typeface="EC Square Sans Pro" panose="020B0506040000020004" pitchFamily="34" charset="0"/>
              </a:rPr>
              <a:t>SMARTER, MORE</a:t>
            </a:r>
          </a:p>
          <a:p>
            <a:pPr algn="ctr"/>
            <a:r>
              <a:rPr lang="en-US" sz="1100" b="1">
                <a:solidFill>
                  <a:srgbClr val="034EA2"/>
                </a:solidFill>
                <a:latin typeface="EC Square Sans Pro" panose="020B0506040000020004" pitchFamily="34" charset="0"/>
              </a:rPr>
              <a:t>SUSTAINABLE</a:t>
            </a:r>
          </a:p>
          <a:p>
            <a:pPr algn="ctr"/>
            <a:r>
              <a:rPr lang="en-US" sz="1100" b="1">
                <a:solidFill>
                  <a:srgbClr val="034EA2"/>
                </a:solidFill>
                <a:latin typeface="EC Square Sans Pro" panose="020B0506040000020004" pitchFamily="34" charset="0"/>
              </a:rPr>
              <a:t>TRANSPORT</a:t>
            </a:r>
            <a:endParaRPr lang="fr-BE" sz="1100">
              <a:solidFill>
                <a:srgbClr val="034EA2"/>
              </a:solidFill>
              <a:latin typeface="EC Square Sans Pro" panose="020B0506040000020004" pitchFamily="34" charset="0"/>
            </a:endParaRPr>
          </a:p>
        </p:txBody>
      </p:sp>
      <p:sp>
        <p:nvSpPr>
          <p:cNvPr id="11" name="TextBox 10"/>
          <p:cNvSpPr txBox="1"/>
          <p:nvPr/>
        </p:nvSpPr>
        <p:spPr>
          <a:xfrm>
            <a:off x="8590233" y="2211482"/>
            <a:ext cx="1074332" cy="600164"/>
          </a:xfrm>
          <a:prstGeom prst="rect">
            <a:avLst/>
          </a:prstGeom>
          <a:noFill/>
        </p:spPr>
        <p:txBody>
          <a:bodyPr wrap="none" rtlCol="0">
            <a:spAutoFit/>
          </a:bodyPr>
          <a:lstStyle/>
          <a:p>
            <a:pPr algn="ctr"/>
            <a:r>
              <a:rPr lang="en-US" sz="1100" b="1">
                <a:solidFill>
                  <a:srgbClr val="034EA2"/>
                </a:solidFill>
                <a:latin typeface="EC Square Sans Pro" panose="020B0506040000020004" pitchFamily="34" charset="0"/>
              </a:rPr>
              <a:t>STRIVING</a:t>
            </a:r>
          </a:p>
          <a:p>
            <a:pPr algn="ctr"/>
            <a:r>
              <a:rPr lang="en-US" sz="1100" b="1">
                <a:solidFill>
                  <a:srgbClr val="034EA2"/>
                </a:solidFill>
                <a:latin typeface="EC Square Sans Pro" panose="020B0506040000020004" pitchFamily="34" charset="0"/>
              </a:rPr>
              <a:t>FOR GREENER</a:t>
            </a:r>
          </a:p>
          <a:p>
            <a:pPr algn="ctr"/>
            <a:r>
              <a:rPr lang="en-US" sz="1100" b="1">
                <a:solidFill>
                  <a:srgbClr val="034EA2"/>
                </a:solidFill>
                <a:latin typeface="EC Square Sans Pro" panose="020B0506040000020004" pitchFamily="34" charset="0"/>
              </a:rPr>
              <a:t>INDUSTRY</a:t>
            </a:r>
            <a:endParaRPr lang="fr-BE" sz="1100">
              <a:solidFill>
                <a:srgbClr val="034EA2"/>
              </a:solidFill>
              <a:latin typeface="EC Square Sans Pro" panose="020B0506040000020004" pitchFamily="34" charset="0"/>
            </a:endParaRPr>
          </a:p>
        </p:txBody>
      </p:sp>
      <p:sp>
        <p:nvSpPr>
          <p:cNvPr id="12" name="TextBox 11"/>
          <p:cNvSpPr txBox="1"/>
          <p:nvPr/>
        </p:nvSpPr>
        <p:spPr>
          <a:xfrm>
            <a:off x="8751345" y="3734063"/>
            <a:ext cx="1059906" cy="430887"/>
          </a:xfrm>
          <a:prstGeom prst="rect">
            <a:avLst/>
          </a:prstGeom>
          <a:noFill/>
        </p:spPr>
        <p:txBody>
          <a:bodyPr wrap="none" rtlCol="0">
            <a:spAutoFit/>
          </a:bodyPr>
          <a:lstStyle/>
          <a:p>
            <a:pPr algn="ctr"/>
            <a:r>
              <a:rPr lang="en-US" sz="1100" b="1">
                <a:solidFill>
                  <a:srgbClr val="034EA2"/>
                </a:solidFill>
                <a:latin typeface="EC Square Sans Pro" panose="020B0506040000020004" pitchFamily="34" charset="0"/>
              </a:rPr>
              <a:t>ELIMINATING </a:t>
            </a:r>
          </a:p>
          <a:p>
            <a:pPr algn="ctr"/>
            <a:r>
              <a:rPr lang="en-US" sz="1100" b="1">
                <a:solidFill>
                  <a:srgbClr val="034EA2"/>
                </a:solidFill>
                <a:latin typeface="EC Square Sans Pro" panose="020B0506040000020004" pitchFamily="34" charset="0"/>
              </a:rPr>
              <a:t>POLLUTION</a:t>
            </a:r>
            <a:endParaRPr lang="fr-BE" sz="1100">
              <a:solidFill>
                <a:srgbClr val="034EA2"/>
              </a:solidFill>
              <a:latin typeface="EC Square Sans Pro" panose="020B0506040000020004" pitchFamily="34" charset="0"/>
            </a:endParaRPr>
          </a:p>
        </p:txBody>
      </p:sp>
      <p:sp>
        <p:nvSpPr>
          <p:cNvPr id="13" name="TextBox 12"/>
          <p:cNvSpPr txBox="1"/>
          <p:nvPr/>
        </p:nvSpPr>
        <p:spPr>
          <a:xfrm>
            <a:off x="7902610" y="5247946"/>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ENSURING</a:t>
            </a:r>
          </a:p>
          <a:p>
            <a:pPr algn="ctr"/>
            <a:r>
              <a:rPr lang="en-US" sz="1100" b="1">
                <a:solidFill>
                  <a:srgbClr val="034EA2"/>
                </a:solidFill>
                <a:latin typeface="EC Square Sans Pro" panose="020B0506040000020004" pitchFamily="34" charset="0"/>
              </a:rPr>
              <a:t>A JUST TRANSITION</a:t>
            </a:r>
          </a:p>
          <a:p>
            <a:pPr algn="ctr"/>
            <a:r>
              <a:rPr lang="en-US" sz="1100" b="1">
                <a:solidFill>
                  <a:srgbClr val="034EA2"/>
                </a:solidFill>
                <a:latin typeface="EC Square Sans Pro" panose="020B0506040000020004" pitchFamily="34" charset="0"/>
              </a:rPr>
              <a:t>FOR ALL</a:t>
            </a:r>
            <a:endParaRPr lang="fr-BE" sz="1100">
              <a:solidFill>
                <a:srgbClr val="034EA2"/>
              </a:solidFill>
              <a:latin typeface="EC Square Sans Pro" panose="020B0506040000020004" pitchFamily="34" charset="0"/>
            </a:endParaRPr>
          </a:p>
        </p:txBody>
      </p:sp>
      <p:sp>
        <p:nvSpPr>
          <p:cNvPr id="14" name="TextBox 13"/>
          <p:cNvSpPr txBox="1"/>
          <p:nvPr/>
        </p:nvSpPr>
        <p:spPr>
          <a:xfrm>
            <a:off x="6126628" y="6172148"/>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FINANCING</a:t>
            </a:r>
          </a:p>
          <a:p>
            <a:pPr algn="ctr"/>
            <a:r>
              <a:rPr lang="en-US" sz="1100" b="1">
                <a:solidFill>
                  <a:srgbClr val="034EA2"/>
                </a:solidFill>
                <a:latin typeface="EC Square Sans Pro" panose="020B0506040000020004" pitchFamily="34" charset="0"/>
              </a:rPr>
              <a:t>GREEN</a:t>
            </a:r>
          </a:p>
          <a:p>
            <a:pPr algn="ctr"/>
            <a:r>
              <a:rPr lang="en-US" sz="1100" b="1">
                <a:solidFill>
                  <a:srgbClr val="034EA2"/>
                </a:solidFill>
                <a:latin typeface="EC Square Sans Pro" panose="020B0506040000020004" pitchFamily="34" charset="0"/>
              </a:rPr>
              <a:t>PROJECTS</a:t>
            </a:r>
            <a:endParaRPr lang="fr-BE" sz="1100">
              <a:solidFill>
                <a:srgbClr val="034EA2"/>
              </a:solidFill>
              <a:latin typeface="EC Square Sans Pro" panose="020B0506040000020004" pitchFamily="34" charset="0"/>
            </a:endParaRPr>
          </a:p>
        </p:txBody>
      </p:sp>
      <p:sp>
        <p:nvSpPr>
          <p:cNvPr id="15" name="TextBox 14"/>
          <p:cNvSpPr txBox="1"/>
          <p:nvPr/>
        </p:nvSpPr>
        <p:spPr>
          <a:xfrm>
            <a:off x="4478681" y="6196329"/>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MAKING</a:t>
            </a:r>
          </a:p>
          <a:p>
            <a:pPr algn="ctr"/>
            <a:r>
              <a:rPr lang="en-US" sz="1100" b="1">
                <a:solidFill>
                  <a:srgbClr val="034EA2"/>
                </a:solidFill>
                <a:latin typeface="EC Square Sans Pro" panose="020B0506040000020004" pitchFamily="34" charset="0"/>
              </a:rPr>
              <a:t>HOMES ENERGY EFFICIENT</a:t>
            </a:r>
            <a:endParaRPr lang="fr-BE" sz="1100">
              <a:solidFill>
                <a:srgbClr val="034EA2"/>
              </a:solidFill>
              <a:latin typeface="EC Square Sans Pro" panose="020B0506040000020004" pitchFamily="34" charset="0"/>
            </a:endParaRPr>
          </a:p>
        </p:txBody>
      </p:sp>
      <p:sp>
        <p:nvSpPr>
          <p:cNvPr id="16" name="TextBox 15"/>
          <p:cNvSpPr txBox="1"/>
          <p:nvPr/>
        </p:nvSpPr>
        <p:spPr>
          <a:xfrm>
            <a:off x="2607401" y="5162949"/>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LEADING THE</a:t>
            </a:r>
          </a:p>
          <a:p>
            <a:pPr algn="ctr"/>
            <a:r>
              <a:rPr lang="en-US" sz="1100" b="1">
                <a:solidFill>
                  <a:srgbClr val="034EA2"/>
                </a:solidFill>
                <a:latin typeface="EC Square Sans Pro" panose="020B0506040000020004" pitchFamily="34" charset="0"/>
              </a:rPr>
              <a:t>GREEN CHANGE</a:t>
            </a:r>
          </a:p>
          <a:p>
            <a:pPr algn="ctr"/>
            <a:r>
              <a:rPr lang="en-US" sz="1100" b="1">
                <a:solidFill>
                  <a:srgbClr val="034EA2"/>
                </a:solidFill>
                <a:latin typeface="EC Square Sans Pro" panose="020B0506040000020004" pitchFamily="34" charset="0"/>
              </a:rPr>
              <a:t>GLOBALLY</a:t>
            </a:r>
            <a:endParaRPr lang="fr-BE" sz="1100">
              <a:solidFill>
                <a:srgbClr val="034EA2"/>
              </a:solidFill>
              <a:latin typeface="EC Square Sans Pro" panose="020B0506040000020004" pitchFamily="34" charset="0"/>
            </a:endParaRPr>
          </a:p>
        </p:txBody>
      </p:sp>
      <p:sp>
        <p:nvSpPr>
          <p:cNvPr id="17" name="TextBox 16"/>
          <p:cNvSpPr txBox="1"/>
          <p:nvPr/>
        </p:nvSpPr>
        <p:spPr>
          <a:xfrm>
            <a:off x="2105712" y="3617631"/>
            <a:ext cx="1617319" cy="430887"/>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FROM FARM</a:t>
            </a:r>
          </a:p>
          <a:p>
            <a:pPr algn="ctr"/>
            <a:r>
              <a:rPr lang="en-US" sz="1100" b="1">
                <a:solidFill>
                  <a:srgbClr val="034EA2"/>
                </a:solidFill>
                <a:latin typeface="EC Square Sans Pro" panose="020B0506040000020004" pitchFamily="34" charset="0"/>
              </a:rPr>
              <a:t>TO FORK</a:t>
            </a:r>
            <a:endParaRPr lang="fr-BE" sz="1100">
              <a:solidFill>
                <a:srgbClr val="034EA2"/>
              </a:solidFill>
              <a:latin typeface="EC Square Sans Pro" panose="020B0506040000020004" pitchFamily="34" charset="0"/>
            </a:endParaRPr>
          </a:p>
        </p:txBody>
      </p:sp>
      <p:sp>
        <p:nvSpPr>
          <p:cNvPr id="18" name="TextBox 17"/>
          <p:cNvSpPr txBox="1"/>
          <p:nvPr/>
        </p:nvSpPr>
        <p:spPr>
          <a:xfrm>
            <a:off x="2240975" y="2051289"/>
            <a:ext cx="1617319" cy="646331"/>
          </a:xfrm>
          <a:prstGeom prst="rect">
            <a:avLst/>
          </a:prstGeom>
          <a:noFill/>
        </p:spPr>
        <p:txBody>
          <a:bodyPr wrap="square" lIns="91440" tIns="45720" rIns="91440" bIns="45720" rtlCol="0" anchor="t">
            <a:spAutoFit/>
          </a:bodyPr>
          <a:lstStyle/>
          <a:p>
            <a:pPr algn="ctr"/>
            <a:r>
              <a:rPr lang="en-US" sz="1200" b="1">
                <a:solidFill>
                  <a:srgbClr val="034EA2"/>
                </a:solidFill>
                <a:latin typeface="EC Square Sans Pro"/>
              </a:rPr>
              <a:t>PROTECTING</a:t>
            </a:r>
            <a:endParaRPr lang="fr-BE" sz="1200">
              <a:solidFill>
                <a:srgbClr val="034EA2"/>
              </a:solidFill>
              <a:latin typeface="EC Square Sans Pro"/>
            </a:endParaRPr>
          </a:p>
          <a:p>
            <a:pPr algn="ctr"/>
            <a:r>
              <a:rPr lang="en-US" sz="1200" b="1">
                <a:solidFill>
                  <a:srgbClr val="034EA2"/>
                </a:solidFill>
                <a:latin typeface="EC Square Sans Pro"/>
              </a:rPr>
              <a:t>AND RESTORING NATURE</a:t>
            </a:r>
            <a:endParaRPr lang="fr-BE" sz="1200">
              <a:solidFill>
                <a:srgbClr val="034EA2"/>
              </a:solidFill>
              <a:latin typeface="EC Square Sans Pro"/>
            </a:endParaRPr>
          </a:p>
        </p:txBody>
      </p:sp>
      <p:sp>
        <p:nvSpPr>
          <p:cNvPr id="19" name="TextBox 18"/>
          <p:cNvSpPr txBox="1"/>
          <p:nvPr/>
        </p:nvSpPr>
        <p:spPr>
          <a:xfrm>
            <a:off x="3428963" y="922623"/>
            <a:ext cx="1617319" cy="600164"/>
          </a:xfrm>
          <a:prstGeom prst="rect">
            <a:avLst/>
          </a:prstGeom>
          <a:noFill/>
        </p:spPr>
        <p:txBody>
          <a:bodyPr wrap="square" rtlCol="0">
            <a:spAutoFit/>
          </a:bodyPr>
          <a:lstStyle/>
          <a:p>
            <a:pPr algn="ctr"/>
            <a:r>
              <a:rPr lang="en-US" sz="1100" b="1">
                <a:solidFill>
                  <a:srgbClr val="034EA2"/>
                </a:solidFill>
                <a:latin typeface="EC Square Sans Pro" panose="020B0506040000020004" pitchFamily="34" charset="0"/>
              </a:rPr>
              <a:t>PROMOTING</a:t>
            </a:r>
          </a:p>
          <a:p>
            <a:pPr algn="ctr"/>
            <a:r>
              <a:rPr lang="en-US" sz="1100" b="1">
                <a:solidFill>
                  <a:srgbClr val="034EA2"/>
                </a:solidFill>
                <a:latin typeface="EC Square Sans Pro" panose="020B0506040000020004" pitchFamily="34" charset="0"/>
              </a:rPr>
              <a:t>CLEAN</a:t>
            </a:r>
          </a:p>
          <a:p>
            <a:pPr algn="ctr"/>
            <a:r>
              <a:rPr lang="en-US" sz="1100" b="1">
                <a:solidFill>
                  <a:srgbClr val="034EA2"/>
                </a:solidFill>
                <a:latin typeface="EC Square Sans Pro" panose="020B0506040000020004" pitchFamily="34" charset="0"/>
              </a:rPr>
              <a:t>ENERGY</a:t>
            </a:r>
            <a:endParaRPr lang="fr-BE" sz="1100">
              <a:solidFill>
                <a:srgbClr val="034EA2"/>
              </a:solidFill>
              <a:latin typeface="EC Square Sans Pro" panose="020B0506040000020004" pitchFamily="34" charset="0"/>
            </a:endParaRPr>
          </a:p>
        </p:txBody>
      </p:sp>
      <p:sp>
        <p:nvSpPr>
          <p:cNvPr id="4" name="TextBox 3"/>
          <p:cNvSpPr txBox="1"/>
          <p:nvPr/>
        </p:nvSpPr>
        <p:spPr>
          <a:xfrm>
            <a:off x="4668211" y="3120852"/>
            <a:ext cx="2845651" cy="1077218"/>
          </a:xfrm>
          <a:prstGeom prst="rect">
            <a:avLst/>
          </a:prstGeom>
          <a:noFill/>
        </p:spPr>
        <p:txBody>
          <a:bodyPr wrap="none" rtlCol="0">
            <a:spAutoFit/>
          </a:bodyPr>
          <a:lstStyle/>
          <a:p>
            <a:pPr algn="ctr"/>
            <a:r>
              <a:rPr lang="fr-BE" sz="3200" b="1">
                <a:solidFill>
                  <a:schemeClr val="tx2"/>
                </a:solidFill>
                <a:latin typeface="EC Square Sans Pro" panose="020B0506040000020004" pitchFamily="34" charset="0"/>
              </a:rPr>
              <a:t>The </a:t>
            </a:r>
            <a:r>
              <a:rPr lang="fr-BE" sz="3200" b="1" err="1">
                <a:solidFill>
                  <a:schemeClr val="tx2"/>
                </a:solidFill>
                <a:latin typeface="EC Square Sans Pro" panose="020B0506040000020004" pitchFamily="34" charset="0"/>
              </a:rPr>
              <a:t>European</a:t>
            </a:r>
            <a:r>
              <a:rPr lang="fr-BE" sz="3200" b="1">
                <a:solidFill>
                  <a:schemeClr val="tx2"/>
                </a:solidFill>
                <a:latin typeface="EC Square Sans Pro" panose="020B0506040000020004" pitchFamily="34" charset="0"/>
              </a:rPr>
              <a:t> </a:t>
            </a:r>
          </a:p>
          <a:p>
            <a:pPr algn="ctr"/>
            <a:r>
              <a:rPr lang="fr-BE" sz="3200" b="1">
                <a:solidFill>
                  <a:schemeClr val="tx2"/>
                </a:solidFill>
                <a:latin typeface="EC Square Sans Pro" panose="020B0506040000020004" pitchFamily="34" charset="0"/>
              </a:rPr>
              <a:t>Green Deal </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0631">
            <a:off x="6644869" y="1197341"/>
            <a:ext cx="1149880" cy="11498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9771" y="2111209"/>
            <a:ext cx="1189718" cy="118971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03354" y="3258028"/>
            <a:ext cx="1118278" cy="111827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97569" y="4322813"/>
            <a:ext cx="1140498" cy="114049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686484">
            <a:off x="6110001" y="4967612"/>
            <a:ext cx="1141937" cy="114193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8444" y="5012216"/>
            <a:ext cx="1159932" cy="1159932"/>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399195">
            <a:off x="3929090" y="4351346"/>
            <a:ext cx="1190048" cy="1190048"/>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19648">
            <a:off x="3416061" y="3327400"/>
            <a:ext cx="1119772" cy="1119772"/>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31572" y="2153158"/>
            <a:ext cx="1139635" cy="1139635"/>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0840710">
            <a:off x="4441556" y="1227119"/>
            <a:ext cx="1090324" cy="1090324"/>
          </a:xfrm>
          <a:prstGeom prst="rect">
            <a:avLst/>
          </a:prstGeom>
        </p:spPr>
      </p:pic>
    </p:spTree>
    <p:extLst>
      <p:ext uri="{BB962C8B-B14F-4D97-AF65-F5344CB8AC3E}">
        <p14:creationId xmlns:p14="http://schemas.microsoft.com/office/powerpoint/2010/main" val="367785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2477597" y="4672378"/>
            <a:ext cx="1896741" cy="189674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77598" y="2074893"/>
            <a:ext cx="1896741" cy="1896741"/>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165051" y="2197314"/>
            <a:ext cx="1896741" cy="18967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165050" y="4669076"/>
            <a:ext cx="1896741" cy="189674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161746" y="65227"/>
            <a:ext cx="10515600" cy="782357"/>
          </a:xfrm>
        </p:spPr>
        <p:txBody>
          <a:bodyPr/>
          <a:lstStyle/>
          <a:p>
            <a:pPr hangingPunct="0"/>
            <a:r>
              <a:rPr lang="en-US" dirty="0"/>
              <a:t>EU Biodiversity Strategy for 2030</a:t>
            </a:r>
            <a:r>
              <a:rPr lang="fr-BE" dirty="0"/>
              <a:t>  </a:t>
            </a:r>
            <a:endParaRPr lang="en-IE" dirty="0"/>
          </a:p>
        </p:txBody>
      </p:sp>
      <p:cxnSp>
        <p:nvCxnSpPr>
          <p:cNvPr id="8" name="Straight Connector 7"/>
          <p:cNvCxnSpPr/>
          <p:nvPr/>
        </p:nvCxnSpPr>
        <p:spPr>
          <a:xfrm>
            <a:off x="1011124" y="365323"/>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64865" y="3415230"/>
            <a:ext cx="3029834" cy="461665"/>
          </a:xfrm>
          <a:prstGeom prst="rect">
            <a:avLst/>
          </a:prstGeom>
          <a:noFill/>
        </p:spPr>
        <p:txBody>
          <a:bodyPr wrap="square" rtlCol="0">
            <a:spAutoFit/>
          </a:bodyPr>
          <a:lstStyle/>
          <a:p>
            <a:r>
              <a:rPr lang="en-US" sz="2400" dirty="0"/>
              <a:t>Protect Nature</a:t>
            </a:r>
          </a:p>
        </p:txBody>
      </p:sp>
      <p:sp>
        <p:nvSpPr>
          <p:cNvPr id="14" name="TextBox 13"/>
          <p:cNvSpPr txBox="1"/>
          <p:nvPr/>
        </p:nvSpPr>
        <p:spPr>
          <a:xfrm>
            <a:off x="2277252" y="5772793"/>
            <a:ext cx="2569744" cy="461665"/>
          </a:xfrm>
          <a:prstGeom prst="rect">
            <a:avLst/>
          </a:prstGeom>
          <a:noFill/>
        </p:spPr>
        <p:txBody>
          <a:bodyPr wrap="square" rtlCol="0">
            <a:spAutoFit/>
          </a:bodyPr>
          <a:lstStyle/>
          <a:p>
            <a:r>
              <a:rPr lang="en-US" sz="2400" dirty="0"/>
              <a:t>Restore Nature</a:t>
            </a:r>
          </a:p>
        </p:txBody>
      </p:sp>
      <p:sp>
        <p:nvSpPr>
          <p:cNvPr id="15" name="TextBox 14"/>
          <p:cNvSpPr txBox="1"/>
          <p:nvPr/>
        </p:nvSpPr>
        <p:spPr>
          <a:xfrm>
            <a:off x="6929804" y="3135998"/>
            <a:ext cx="3321101" cy="830997"/>
          </a:xfrm>
          <a:prstGeom prst="rect">
            <a:avLst/>
          </a:prstGeom>
          <a:noFill/>
        </p:spPr>
        <p:txBody>
          <a:bodyPr wrap="square" rtlCol="0">
            <a:spAutoFit/>
          </a:bodyPr>
          <a:lstStyle/>
          <a:p>
            <a:r>
              <a:rPr lang="en-US" sz="2400" dirty="0"/>
              <a:t>Enable Transformative Change</a:t>
            </a:r>
          </a:p>
        </p:txBody>
      </p:sp>
      <p:sp>
        <p:nvSpPr>
          <p:cNvPr id="17" name="TextBox 16"/>
          <p:cNvSpPr txBox="1"/>
          <p:nvPr/>
        </p:nvSpPr>
        <p:spPr>
          <a:xfrm>
            <a:off x="7030282" y="5555454"/>
            <a:ext cx="3453449" cy="830997"/>
          </a:xfrm>
          <a:prstGeom prst="rect">
            <a:avLst/>
          </a:prstGeom>
          <a:noFill/>
        </p:spPr>
        <p:txBody>
          <a:bodyPr wrap="square" rtlCol="0">
            <a:spAutoFit/>
          </a:bodyPr>
          <a:lstStyle/>
          <a:p>
            <a:r>
              <a:rPr lang="en-US" sz="2400" dirty="0"/>
              <a:t>EU For An Ambitious Global Agenda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422" y="4292237"/>
            <a:ext cx="2959572" cy="22584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406" y="1710255"/>
            <a:ext cx="3035031" cy="231601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22" y="1710255"/>
            <a:ext cx="3019000" cy="230134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406" y="4292237"/>
            <a:ext cx="2979422" cy="227358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7208" y="4002135"/>
            <a:ext cx="2021914" cy="20014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0172" y="2114382"/>
            <a:ext cx="1378523" cy="137852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2465" y="2105822"/>
            <a:ext cx="1043224" cy="1063547"/>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8944" y="4654477"/>
            <a:ext cx="942921" cy="1216368"/>
          </a:xfrm>
          <a:prstGeom prst="rect">
            <a:avLst/>
          </a:prstGeom>
        </p:spPr>
      </p:pic>
      <p:sp>
        <p:nvSpPr>
          <p:cNvPr id="3" name="Rectangle 2"/>
          <p:cNvSpPr/>
          <p:nvPr/>
        </p:nvSpPr>
        <p:spPr>
          <a:xfrm>
            <a:off x="704465" y="887858"/>
            <a:ext cx="9270808" cy="738664"/>
          </a:xfrm>
          <a:prstGeom prst="rect">
            <a:avLst/>
          </a:prstGeom>
        </p:spPr>
        <p:txBody>
          <a:bodyPr wrap="square">
            <a:spAutoFit/>
          </a:bodyPr>
          <a:lstStyle/>
          <a:p>
            <a:pPr hangingPunct="0"/>
            <a:r>
              <a:rPr lang="en-US" sz="2100" b="1" dirty="0">
                <a:solidFill>
                  <a:schemeClr val="tx2">
                    <a:lumMod val="75000"/>
                  </a:schemeClr>
                </a:solidFill>
              </a:rPr>
              <a:t>Ensure that by 2030, Europe’s biodiversity will be on a path to recovery for the benefit of people, the planet, the climate and our economy</a:t>
            </a:r>
            <a:endParaRPr lang="en-IE" sz="2100" b="1" dirty="0">
              <a:solidFill>
                <a:schemeClr val="tx2">
                  <a:lumMod val="75000"/>
                </a:schemeClr>
              </a:solidFill>
            </a:endParaRPr>
          </a:p>
        </p:txBody>
      </p:sp>
      <p:sp>
        <p:nvSpPr>
          <p:cNvPr id="11" name="Oval 10"/>
          <p:cNvSpPr/>
          <p:nvPr/>
        </p:nvSpPr>
        <p:spPr>
          <a:xfrm>
            <a:off x="218662" y="4094055"/>
            <a:ext cx="4880112" cy="26270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281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2819" y="619511"/>
            <a:ext cx="10418899" cy="782357"/>
          </a:xfrm>
        </p:spPr>
        <p:txBody>
          <a:bodyPr/>
          <a:lstStyle/>
          <a:p>
            <a:r>
              <a:rPr lang="en-US">
                <a:latin typeface="EC Square Sans Pro"/>
              </a:rPr>
              <a:t>EU Biodiversity Strategy - key points:</a:t>
            </a:r>
          </a:p>
        </p:txBody>
      </p:sp>
      <p:sp>
        <p:nvSpPr>
          <p:cNvPr id="10" name="Rectangle 9"/>
          <p:cNvSpPr/>
          <p:nvPr/>
        </p:nvSpPr>
        <p:spPr>
          <a:xfrm>
            <a:off x="283024" y="1577383"/>
            <a:ext cx="6203426" cy="400110"/>
          </a:xfrm>
          <a:prstGeom prst="rect">
            <a:avLst/>
          </a:prstGeom>
        </p:spPr>
        <p:txBody>
          <a:bodyPr wrap="square">
            <a:spAutoFit/>
          </a:bodyPr>
          <a:lstStyle/>
          <a:p>
            <a:pPr marL="800100" lvl="1" indent="-342900">
              <a:buFont typeface="Arial" panose="020B0604020202020204" pitchFamily="34" charset="0"/>
              <a:buChar char="•"/>
            </a:pPr>
            <a:endParaRPr lang="en-GB" sz="2000"/>
          </a:p>
        </p:txBody>
      </p:sp>
      <p:cxnSp>
        <p:nvCxnSpPr>
          <p:cNvPr id="11" name="Straight Connector 10"/>
          <p:cNvCxnSpPr/>
          <p:nvPr/>
        </p:nvCxnSpPr>
        <p:spPr>
          <a:xfrm>
            <a:off x="981307" y="892097"/>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Content Placeholder 1"/>
          <p:cNvSpPr>
            <a:spLocks noGrp="1"/>
          </p:cNvSpPr>
          <p:nvPr>
            <p:ph idx="1"/>
          </p:nvPr>
        </p:nvSpPr>
        <p:spPr>
          <a:xfrm>
            <a:off x="3345007" y="1704430"/>
            <a:ext cx="7070226" cy="4696370"/>
          </a:xfrm>
        </p:spPr>
        <p:txBody>
          <a:bodyPr vert="horz" lIns="91440" tIns="45720" rIns="91440" bIns="45720" rtlCol="0" anchor="t">
            <a:noAutofit/>
          </a:bodyPr>
          <a:lstStyle/>
          <a:p>
            <a:r>
              <a:rPr lang="en-GB" sz="2000" dirty="0">
                <a:solidFill>
                  <a:schemeClr val="tx1">
                    <a:lumMod val="75000"/>
                  </a:schemeClr>
                </a:solidFill>
              </a:rPr>
              <a:t>Continuing ecosystem degradation and biodiversity loss across the EU </a:t>
            </a:r>
            <a:r>
              <a:rPr lang="en-GB" sz="2000" dirty="0">
                <a:solidFill>
                  <a:schemeClr val="tx1">
                    <a:lumMod val="75000"/>
                  </a:schemeClr>
                </a:solidFill>
                <a:sym typeface="Wingdings" panose="05000000000000000000" pitchFamily="2" charset="2"/>
              </a:rPr>
              <a:t></a:t>
            </a:r>
            <a:endParaRPr lang="en-GB" sz="2000" dirty="0">
              <a:solidFill>
                <a:schemeClr val="tx1">
                  <a:lumMod val="75000"/>
                </a:schemeClr>
              </a:solidFill>
            </a:endParaRPr>
          </a:p>
          <a:p>
            <a:pPr lvl="1">
              <a:buFont typeface="Wingdings" panose="05000000000000000000" pitchFamily="2" charset="2"/>
              <a:buChar char="Ø"/>
            </a:pPr>
            <a:r>
              <a:rPr lang="en-GB" b="1" dirty="0">
                <a:solidFill>
                  <a:schemeClr val="tx1">
                    <a:lumMod val="75000"/>
                  </a:schemeClr>
                </a:solidFill>
              </a:rPr>
              <a:t>Protection is not enough</a:t>
            </a:r>
          </a:p>
          <a:p>
            <a:pPr lvl="1">
              <a:buFont typeface="Wingdings" panose="05000000000000000000" pitchFamily="2" charset="2"/>
              <a:buChar char="Ø"/>
            </a:pPr>
            <a:r>
              <a:rPr lang="en-GB" dirty="0">
                <a:solidFill>
                  <a:schemeClr val="tx1">
                    <a:lumMod val="75000"/>
                  </a:schemeClr>
                </a:solidFill>
              </a:rPr>
              <a:t>Voluntary targets of the 2020 EU Biodiversity Strategy: </a:t>
            </a:r>
            <a:r>
              <a:rPr lang="en-GB" b="1" dirty="0">
                <a:solidFill>
                  <a:schemeClr val="tx1">
                    <a:lumMod val="75000"/>
                  </a:schemeClr>
                </a:solidFill>
              </a:rPr>
              <a:t>not met </a:t>
            </a:r>
          </a:p>
          <a:p>
            <a:pPr marL="457200" lvl="1" indent="0">
              <a:buNone/>
            </a:pPr>
            <a:r>
              <a:rPr lang="en-GB" dirty="0">
                <a:solidFill>
                  <a:schemeClr val="tx1">
                    <a:lumMod val="75000"/>
                  </a:schemeClr>
                </a:solidFill>
                <a:sym typeface="Wingdings" panose="05000000000000000000" pitchFamily="2" charset="2"/>
              </a:rPr>
              <a:t>	 </a:t>
            </a:r>
            <a:r>
              <a:rPr lang="en-GB" b="1" dirty="0">
                <a:solidFill>
                  <a:schemeClr val="tx1">
                    <a:lumMod val="75000"/>
                  </a:schemeClr>
                </a:solidFill>
                <a:sym typeface="Wingdings" panose="05000000000000000000" pitchFamily="2" charset="2"/>
              </a:rPr>
              <a:t>a reinforced approach is needed</a:t>
            </a:r>
            <a:endParaRPr lang="en-GB" b="1" dirty="0">
              <a:solidFill>
                <a:schemeClr val="tx1">
                  <a:lumMod val="75000"/>
                </a:schemeClr>
              </a:solidFill>
            </a:endParaRPr>
          </a:p>
          <a:p>
            <a:r>
              <a:rPr lang="en-US" sz="2000" dirty="0">
                <a:solidFill>
                  <a:schemeClr val="tx1">
                    <a:lumMod val="75000"/>
                  </a:schemeClr>
                </a:solidFill>
              </a:rPr>
              <a:t>Conclusion: The Commission to come forward with a proposal for legally binding targets for nature restoration – including Urban ecosystems</a:t>
            </a:r>
          </a:p>
          <a:p>
            <a:r>
              <a:rPr lang="en-US" sz="2000" b="1" dirty="0"/>
              <a:t>Cities</a:t>
            </a:r>
            <a:r>
              <a:rPr lang="en-US" sz="2000" dirty="0"/>
              <a:t> with at least </a:t>
            </a:r>
            <a:r>
              <a:rPr lang="en-US" sz="2000" b="1" dirty="0"/>
              <a:t>20,000 inhabitants</a:t>
            </a:r>
            <a:r>
              <a:rPr lang="en-US" sz="2000" dirty="0"/>
              <a:t> have an ambitious </a:t>
            </a:r>
            <a:r>
              <a:rPr lang="en-US" sz="2000" b="1" dirty="0"/>
              <a:t>Urban Nature Plan</a:t>
            </a:r>
            <a:endParaRPr lang="en-GB" sz="2000" b="1" dirty="0">
              <a:solidFill>
                <a:schemeClr val="tx1">
                  <a:lumMod val="75000"/>
                </a:schemeClr>
              </a:solidFill>
            </a:endParaRPr>
          </a:p>
        </p:txBody>
      </p:sp>
      <p:sp>
        <p:nvSpPr>
          <p:cNvPr id="7" name="Oval 6"/>
          <p:cNvSpPr/>
          <p:nvPr/>
        </p:nvSpPr>
        <p:spPr>
          <a:xfrm>
            <a:off x="1809861" y="1971286"/>
            <a:ext cx="1896741" cy="189674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120" y="1676640"/>
            <a:ext cx="1923143" cy="14675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551" y="2535996"/>
            <a:ext cx="942921" cy="1216368"/>
          </a:xfrm>
          <a:prstGeom prst="rect">
            <a:avLst/>
          </a:prstGeom>
        </p:spPr>
      </p:pic>
      <p:sp>
        <p:nvSpPr>
          <p:cNvPr id="2" name="AutoShape 2" descr="https://euc-powerpoint.officeapps.live.com/pods/GetClipboardImage.ashx?Id=fcd2152a-9a5f-4d0c-8603-d2f2036e36ed&amp;DC=GEU8&amp;pkey=acb9efb3-bad3-406b-9807-99fbfe79c095&amp;wdwaccluster=GEU8"/>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https://euc-powerpoint.officeapps.live.com/pods/GetClipboardImage.ashx?Id=89e5d045-7918-4a03-a3df-d9e8ba2aa31d&amp;DC=GEU8&amp;pkey=efbe7266-e335-4a16-b476-28a4ad4f3b21&amp;wdwaccluster=GEU8"/>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euc-powerpoint.officeapps.live.com/pods/GetClipboardImage.ashx?Id=6af36c6c-b89f-426a-a776-b5590f5dc5c7&amp;DC=GEU8&amp;pkey=8d7b2add-3101-471b-8c05-02cd1a807bc0&amp;wdwaccluster=GEU8"/>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8" descr="https://euc-powerpoint.officeapps.live.com/pods/GetClipboardImage.ashx?Id=6af36c6c-b89f-426a-a776-b5590f5dc5c7&amp;DC=GEU8&amp;pkey=8d7b2add-3101-471b-8c05-02cd1a807bc0&amp;wdwaccluster=GEU8"/>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61599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A037A4-75FD-452A-9E9D-842B5A688B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6548" y="603335"/>
            <a:ext cx="7601803" cy="6370013"/>
          </a:xfrm>
          <a:prstGeom prst="rect">
            <a:avLst/>
          </a:prstGeom>
          <a:noFill/>
          <a:ln>
            <a:noFill/>
          </a:ln>
        </p:spPr>
      </p:pic>
      <p:sp>
        <p:nvSpPr>
          <p:cNvPr id="3" name="Title 2"/>
          <p:cNvSpPr>
            <a:spLocks noGrp="1"/>
          </p:cNvSpPr>
          <p:nvPr>
            <p:ph type="title"/>
          </p:nvPr>
        </p:nvSpPr>
        <p:spPr>
          <a:xfrm>
            <a:off x="1134465" y="425221"/>
            <a:ext cx="10515600" cy="782357"/>
          </a:xfrm>
        </p:spPr>
        <p:txBody>
          <a:bodyPr/>
          <a:lstStyle/>
          <a:p>
            <a:r>
              <a:rPr lang="en-US" dirty="0"/>
              <a:t>Urban nature plans</a:t>
            </a:r>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p:nvSpPr>
        <p:spPr>
          <a:xfrm>
            <a:off x="1134465" y="1207578"/>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endParaRPr lang="en-US" i="1"/>
          </a:p>
        </p:txBody>
      </p:sp>
    </p:spTree>
    <p:extLst>
      <p:ext uri="{BB962C8B-B14F-4D97-AF65-F5344CB8AC3E}">
        <p14:creationId xmlns:p14="http://schemas.microsoft.com/office/powerpoint/2010/main" val="1266470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0"/>
          <p:cNvSpPr txBox="1"/>
          <p:nvPr/>
        </p:nvSpPr>
        <p:spPr>
          <a:xfrm>
            <a:off x="3496986" y="414376"/>
            <a:ext cx="5638053" cy="46166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Overarching objective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149" y="4627259"/>
            <a:ext cx="8373007" cy="1990551"/>
          </a:xfrm>
          <a:prstGeom prst="rect">
            <a:avLst/>
          </a:prstGeom>
        </p:spPr>
      </p:pic>
      <p:grpSp>
        <p:nvGrpSpPr>
          <p:cNvPr id="2" name="Group 1"/>
          <p:cNvGrpSpPr/>
          <p:nvPr/>
        </p:nvGrpSpPr>
        <p:grpSpPr>
          <a:xfrm>
            <a:off x="2617144" y="2836482"/>
            <a:ext cx="1759684" cy="2363185"/>
            <a:chOff x="7852819" y="2041404"/>
            <a:chExt cx="1258827" cy="1905995"/>
          </a:xfrm>
        </p:grpSpPr>
        <p:sp>
          <p:nvSpPr>
            <p:cNvPr id="6" name="Rounded Rectangle 5"/>
            <p:cNvSpPr/>
            <p:nvPr/>
          </p:nvSpPr>
          <p:spPr>
            <a:xfrm>
              <a:off x="8082445" y="204140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2" name="TextBox 11"/>
            <p:cNvSpPr txBox="1"/>
            <p:nvPr/>
          </p:nvSpPr>
          <p:spPr>
            <a:xfrm>
              <a:off x="8124334" y="2090764"/>
              <a:ext cx="837490" cy="42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a:solidFill>
                    <a:srgbClr val="535353"/>
                  </a:solidFill>
                  <a:latin typeface="Calibri"/>
                  <a:cs typeface="Calibri"/>
                  <a:sym typeface="Calibri"/>
                </a:rPr>
                <a:t>Marine Habitats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819" y="2688572"/>
              <a:ext cx="1258827" cy="1258827"/>
            </a:xfrm>
            <a:prstGeom prst="rect">
              <a:avLst/>
            </a:prstGeom>
          </p:spPr>
        </p:pic>
      </p:grpSp>
      <p:grpSp>
        <p:nvGrpSpPr>
          <p:cNvPr id="29" name="Group 28"/>
          <p:cNvGrpSpPr/>
          <p:nvPr/>
        </p:nvGrpSpPr>
        <p:grpSpPr>
          <a:xfrm>
            <a:off x="9378119" y="2819343"/>
            <a:ext cx="1772787" cy="2363184"/>
            <a:chOff x="3744670" y="2041404"/>
            <a:chExt cx="1258827" cy="1922717"/>
          </a:xfrm>
        </p:grpSpPr>
        <p:sp>
          <p:nvSpPr>
            <p:cNvPr id="5" name="Rounded Rectangle 4"/>
            <p:cNvSpPr/>
            <p:nvPr/>
          </p:nvSpPr>
          <p:spPr>
            <a:xfrm>
              <a:off x="3946009" y="204140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3" name="TextBox 12"/>
            <p:cNvSpPr txBox="1"/>
            <p:nvPr/>
          </p:nvSpPr>
          <p:spPr>
            <a:xfrm>
              <a:off x="4007403" y="2112543"/>
              <a:ext cx="809736" cy="2504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a:solidFill>
                    <a:srgbClr val="535353"/>
                  </a:solidFill>
                  <a:latin typeface="Calibri"/>
                  <a:cs typeface="Calibri"/>
                  <a:sym typeface="Calibri"/>
                </a:rPr>
                <a:t>Forests</a:t>
              </a:r>
              <a:endParaRPr lang="en-IE" sz="1400" b="1">
                <a:solidFill>
                  <a:srgbClr val="535353"/>
                </a:solidFill>
                <a:latin typeface="Calibri"/>
                <a:ea typeface="Calibri"/>
                <a:cs typeface="Calibri"/>
                <a:sym typeface="Calibri"/>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670" y="2651427"/>
              <a:ext cx="1258827" cy="1312694"/>
            </a:xfrm>
            <a:prstGeom prst="rect">
              <a:avLst/>
            </a:prstGeom>
          </p:spPr>
        </p:pic>
      </p:grpSp>
      <p:grpSp>
        <p:nvGrpSpPr>
          <p:cNvPr id="28" name="Group 27"/>
          <p:cNvGrpSpPr/>
          <p:nvPr/>
        </p:nvGrpSpPr>
        <p:grpSpPr>
          <a:xfrm>
            <a:off x="8048400" y="2804014"/>
            <a:ext cx="1767625" cy="2342600"/>
            <a:chOff x="5378872" y="1815117"/>
            <a:chExt cx="1258827" cy="1947041"/>
          </a:xfrm>
        </p:grpSpPr>
        <p:sp>
          <p:nvSpPr>
            <p:cNvPr id="8" name="Rounded Rectangle 7"/>
            <p:cNvSpPr/>
            <p:nvPr/>
          </p:nvSpPr>
          <p:spPr>
            <a:xfrm>
              <a:off x="5580211" y="1815117"/>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1" name="TextBox 10"/>
            <p:cNvSpPr txBox="1"/>
            <p:nvPr/>
          </p:nvSpPr>
          <p:spPr>
            <a:xfrm>
              <a:off x="5671946" y="1900530"/>
              <a:ext cx="809736" cy="434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IE" sz="1400" b="1">
                  <a:solidFill>
                    <a:srgbClr val="535353"/>
                  </a:solidFill>
                  <a:latin typeface="Calibri"/>
                  <a:ea typeface="Calibri"/>
                  <a:cs typeface="Calibri"/>
                  <a:sym typeface="Calibri"/>
                </a:rPr>
                <a:t>Agro-ecosystems</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8872" y="2439694"/>
              <a:ext cx="1258827" cy="1322464"/>
            </a:xfrm>
            <a:prstGeom prst="rect">
              <a:avLst/>
            </a:prstGeom>
          </p:spPr>
        </p:pic>
      </p:grpSp>
      <p:grpSp>
        <p:nvGrpSpPr>
          <p:cNvPr id="18" name="Group 17"/>
          <p:cNvGrpSpPr/>
          <p:nvPr/>
        </p:nvGrpSpPr>
        <p:grpSpPr>
          <a:xfrm>
            <a:off x="5382948" y="2819342"/>
            <a:ext cx="1762459" cy="2363185"/>
            <a:chOff x="6910457" y="2238040"/>
            <a:chExt cx="1258827" cy="1905995"/>
          </a:xfrm>
        </p:grpSpPr>
        <p:sp>
          <p:nvSpPr>
            <p:cNvPr id="19" name="Rounded Rectangle 18"/>
            <p:cNvSpPr/>
            <p:nvPr/>
          </p:nvSpPr>
          <p:spPr>
            <a:xfrm>
              <a:off x="7107552" y="2238040"/>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20" name="TextBox 19"/>
            <p:cNvSpPr txBox="1"/>
            <p:nvPr/>
          </p:nvSpPr>
          <p:spPr>
            <a:xfrm>
              <a:off x="7172466" y="2308563"/>
              <a:ext cx="803588" cy="248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a:solidFill>
                    <a:srgbClr val="535353"/>
                  </a:solidFill>
                  <a:latin typeface="Calibri"/>
                  <a:cs typeface="Calibri"/>
                  <a:sym typeface="Calibri"/>
                </a:rPr>
                <a:t>Rivers</a:t>
              </a:r>
              <a:endParaRPr kumimoji="0" lang="en-IE" sz="1400" b="1" i="0" u="none" strike="noStrike" cap="none" spc="0" normalizeH="0" baseline="0">
                <a:ln>
                  <a:noFill/>
                </a:ln>
                <a:solidFill>
                  <a:srgbClr val="535353"/>
                </a:solidFill>
                <a:effectLst/>
                <a:uFillTx/>
                <a:latin typeface="Calibri"/>
                <a:ea typeface="Calibri"/>
                <a:cs typeface="Calibri"/>
                <a:sym typeface="Calibri"/>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0457" y="2885208"/>
              <a:ext cx="1258827" cy="1258827"/>
            </a:xfrm>
            <a:prstGeom prst="rect">
              <a:avLst/>
            </a:prstGeom>
          </p:spPr>
        </p:pic>
      </p:grpSp>
      <p:grpSp>
        <p:nvGrpSpPr>
          <p:cNvPr id="3" name="Group 2"/>
          <p:cNvGrpSpPr/>
          <p:nvPr/>
        </p:nvGrpSpPr>
        <p:grpSpPr>
          <a:xfrm>
            <a:off x="6719992" y="2811678"/>
            <a:ext cx="1748164" cy="2363185"/>
            <a:chOff x="6668757" y="1832358"/>
            <a:chExt cx="1258827" cy="1905995"/>
          </a:xfrm>
        </p:grpSpPr>
        <p:sp>
          <p:nvSpPr>
            <p:cNvPr id="7" name="Rounded Rectangle 6"/>
            <p:cNvSpPr/>
            <p:nvPr/>
          </p:nvSpPr>
          <p:spPr>
            <a:xfrm>
              <a:off x="6869871" y="1832358"/>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10" name="TextBox 9"/>
            <p:cNvSpPr txBox="1"/>
            <p:nvPr/>
          </p:nvSpPr>
          <p:spPr>
            <a:xfrm>
              <a:off x="6918818" y="1921074"/>
              <a:ext cx="824512" cy="248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a:solidFill>
                    <a:srgbClr val="535353"/>
                  </a:solidFill>
                  <a:latin typeface="Calibri"/>
                  <a:cs typeface="Calibri"/>
                  <a:sym typeface="Calibri"/>
                </a:rPr>
                <a:t>Pollinators</a:t>
              </a:r>
              <a:endParaRPr kumimoji="0" lang="en-IE" sz="1400" b="1" i="0" u="none" strike="noStrike" cap="none" spc="0" normalizeH="0" baseline="0">
                <a:ln>
                  <a:noFill/>
                </a:ln>
                <a:solidFill>
                  <a:srgbClr val="535353"/>
                </a:solidFill>
                <a:effectLst/>
                <a:uFillTx/>
                <a:latin typeface="Calibri"/>
                <a:ea typeface="Calibri"/>
                <a:cs typeface="Calibri"/>
                <a:sym typeface="Calibri"/>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757" y="2479526"/>
              <a:ext cx="1258827" cy="1258827"/>
            </a:xfrm>
            <a:prstGeom prst="rect">
              <a:avLst/>
            </a:prstGeom>
          </p:spPr>
        </p:pic>
      </p:grpSp>
      <p:grpSp>
        <p:nvGrpSpPr>
          <p:cNvPr id="24" name="Group 23"/>
          <p:cNvGrpSpPr/>
          <p:nvPr/>
        </p:nvGrpSpPr>
        <p:grpSpPr>
          <a:xfrm>
            <a:off x="1256449" y="2836482"/>
            <a:ext cx="1802151" cy="2363185"/>
            <a:chOff x="2764714" y="2238040"/>
            <a:chExt cx="1258827" cy="1905995"/>
          </a:xfrm>
        </p:grpSpPr>
        <p:sp>
          <p:nvSpPr>
            <p:cNvPr id="25" name="Rounded Rectangle 24"/>
            <p:cNvSpPr/>
            <p:nvPr/>
          </p:nvSpPr>
          <p:spPr>
            <a:xfrm>
              <a:off x="2971116" y="2238040"/>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26" name="TextBox 25"/>
            <p:cNvSpPr txBox="1"/>
            <p:nvPr/>
          </p:nvSpPr>
          <p:spPr>
            <a:xfrm>
              <a:off x="3030663" y="2291576"/>
              <a:ext cx="796604" cy="42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GB" sz="1400" b="1" kern="0">
                  <a:solidFill>
                    <a:srgbClr val="535353"/>
                  </a:solidFill>
                  <a:latin typeface="Calibri"/>
                  <a:cs typeface="Calibri"/>
                  <a:sym typeface="Calibri"/>
                </a:rPr>
                <a:t>Habitats Directive </a:t>
              </a:r>
              <a:endParaRPr lang="en-GB" sz="1400" b="1" kern="0">
                <a:solidFill>
                  <a:srgbClr val="535353"/>
                </a:solidFill>
                <a:latin typeface="Calibri"/>
                <a:cs typeface="Calibri"/>
                <a:sym typeface="Wingdings" panose="05000000000000000000" pitchFamily="2" charset="2"/>
              </a:endParaRP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4714" y="2885208"/>
              <a:ext cx="1258827" cy="1258827"/>
            </a:xfrm>
            <a:prstGeom prst="rect">
              <a:avLst/>
            </a:prstGeom>
          </p:spPr>
        </p:pic>
      </p:grpSp>
      <p:grpSp>
        <p:nvGrpSpPr>
          <p:cNvPr id="35" name="Group 34"/>
          <p:cNvGrpSpPr/>
          <p:nvPr/>
        </p:nvGrpSpPr>
        <p:grpSpPr>
          <a:xfrm>
            <a:off x="4278365" y="2819342"/>
            <a:ext cx="1228366" cy="2163452"/>
            <a:chOff x="9224222" y="1219807"/>
            <a:chExt cx="1228366" cy="2163452"/>
          </a:xfrm>
        </p:grpSpPr>
        <p:grpSp>
          <p:nvGrpSpPr>
            <p:cNvPr id="30" name="Group 29"/>
            <p:cNvGrpSpPr/>
            <p:nvPr/>
          </p:nvGrpSpPr>
          <p:grpSpPr>
            <a:xfrm>
              <a:off x="9255022" y="1219807"/>
              <a:ext cx="1197566" cy="1629188"/>
              <a:chOff x="8082445" y="2041404"/>
              <a:chExt cx="856704" cy="1314000"/>
            </a:xfrm>
          </p:grpSpPr>
          <p:sp>
            <p:nvSpPr>
              <p:cNvPr id="31" name="Rounded Rectangle 30"/>
              <p:cNvSpPr/>
              <p:nvPr/>
            </p:nvSpPr>
            <p:spPr>
              <a:xfrm>
                <a:off x="8082445" y="204140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7600" b="1" i="0" u="none" strike="noStrike" cap="none" spc="0" normalizeH="0" baseline="0">
                  <a:ln>
                    <a:noFill/>
                  </a:ln>
                  <a:solidFill>
                    <a:srgbClr val="535353"/>
                  </a:solidFill>
                  <a:effectLst/>
                  <a:uFillTx/>
                  <a:latin typeface="Calibri"/>
                  <a:ea typeface="Calibri"/>
                  <a:cs typeface="Calibri"/>
                  <a:sym typeface="Calibri"/>
                </a:endParaRPr>
              </a:p>
            </p:txBody>
          </p:sp>
          <p:sp>
            <p:nvSpPr>
              <p:cNvPr id="32" name="TextBox 31"/>
              <p:cNvSpPr txBox="1"/>
              <p:nvPr/>
            </p:nvSpPr>
            <p:spPr>
              <a:xfrm>
                <a:off x="8101659" y="2098999"/>
                <a:ext cx="837490" cy="42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b="1" kern="0">
                    <a:solidFill>
                      <a:srgbClr val="535353"/>
                    </a:solidFill>
                    <a:latin typeface="Calibri"/>
                    <a:cs typeface="Calibri"/>
                    <a:sym typeface="Calibri"/>
                  </a:rPr>
                  <a:t>Urban ecosystems</a:t>
                </a:r>
              </a:p>
            </p:txBody>
          </p:sp>
        </p:grpSp>
        <p:pic>
          <p:nvPicPr>
            <p:cNvPr id="34" name="Picture 8">
              <a:extLst>
                <a:ext uri="{FF2B5EF4-FFF2-40B4-BE49-F238E27FC236}">
                  <a16:creationId xmlns:a16="http://schemas.microsoft.com/office/drawing/2014/main" id="{24067F8A-E5D5-F3DD-7C8C-31740DCF07A7}"/>
                </a:ext>
              </a:extLst>
            </p:cNvPr>
            <p:cNvPicPr>
              <a:picLocks noChangeAspect="1"/>
            </p:cNvPicPr>
            <p:nvPr/>
          </p:nvPicPr>
          <p:blipFill>
            <a:blip r:embed="rId10"/>
            <a:stretch>
              <a:fillRect/>
            </a:stretch>
          </p:blipFill>
          <p:spPr>
            <a:xfrm>
              <a:off x="9224222" y="2218256"/>
              <a:ext cx="1227595" cy="1165003"/>
            </a:xfrm>
            <a:prstGeom prst="ellipse">
              <a:avLst/>
            </a:prstGeom>
            <a:effectLst/>
          </p:spPr>
        </p:pic>
      </p:grpSp>
      <p:sp>
        <p:nvSpPr>
          <p:cNvPr id="36" name="Content Placeholder 1">
            <a:extLst>
              <a:ext uri="{FF2B5EF4-FFF2-40B4-BE49-F238E27FC236}">
                <a16:creationId xmlns:a16="http://schemas.microsoft.com/office/drawing/2014/main" id="{B66D82C3-31AD-CCDF-0DF0-FB7C56D9F092}"/>
              </a:ext>
            </a:extLst>
          </p:cNvPr>
          <p:cNvSpPr txBox="1">
            <a:spLocks/>
          </p:cNvSpPr>
          <p:nvPr/>
        </p:nvSpPr>
        <p:spPr>
          <a:xfrm>
            <a:off x="2216575" y="1008052"/>
            <a:ext cx="8191500" cy="78346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0"/>
              </a:spcBef>
              <a:spcAft>
                <a:spcPts val="600"/>
              </a:spcAft>
              <a:buClr>
                <a:srgbClr val="44546A"/>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By 2030 </a:t>
            </a: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restoration measures will cover </a:t>
            </a: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20%</a:t>
            </a: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of EU’s land and sea</a:t>
            </a:r>
          </a:p>
          <a:p>
            <a:pPr marL="228600" marR="0" lvl="0" indent="-228600" algn="l" defTabSz="914400" rtl="0" eaLnBrk="1" fontAlgn="base" latinLnBrk="0" hangingPunct="1">
              <a:lnSpc>
                <a:spcPct val="100000"/>
              </a:lnSpc>
              <a:spcBef>
                <a:spcPts val="0"/>
              </a:spcBef>
              <a:spcAft>
                <a:spcPts val="1800"/>
              </a:spcAft>
              <a:buClr>
                <a:srgbClr val="44546A"/>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By 2050 </a:t>
            </a: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measures in place for </a:t>
            </a: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 ecosystems in need</a:t>
            </a: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of restoration</a:t>
            </a:r>
          </a:p>
          <a:p>
            <a:pPr marL="0" marR="0" lvl="0" indent="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Freeform 36"/>
          <p:cNvSpPr/>
          <p:nvPr/>
        </p:nvSpPr>
        <p:spPr>
          <a:xfrm>
            <a:off x="3498480" y="2044541"/>
            <a:ext cx="5636351" cy="477581"/>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Restoration targets</a:t>
            </a:r>
          </a:p>
        </p:txBody>
      </p:sp>
    </p:spTree>
    <p:extLst>
      <p:ext uri="{BB962C8B-B14F-4D97-AF65-F5344CB8AC3E}">
        <p14:creationId xmlns:p14="http://schemas.microsoft.com/office/powerpoint/2010/main" val="185860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r>
              <a:rPr lang="en-US" dirty="0"/>
              <a:t>Urban ecosystem targets</a:t>
            </a:r>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2"/>
          <p:cNvSpPr txBox="1">
            <a:spLocks/>
          </p:cNvSpPr>
          <p:nvPr/>
        </p:nvSpPr>
        <p:spPr>
          <a:xfrm>
            <a:off x="1134465" y="1207578"/>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a:lstStyle>
          <a:p>
            <a:endParaRPr lang="en-US" i="1"/>
          </a:p>
        </p:txBody>
      </p:sp>
      <p:pic>
        <p:nvPicPr>
          <p:cNvPr id="8" name="Picture 8">
            <a:extLst>
              <a:ext uri="{FF2B5EF4-FFF2-40B4-BE49-F238E27FC236}">
                <a16:creationId xmlns:a16="http://schemas.microsoft.com/office/drawing/2014/main" id="{24067F8A-E5D5-F3DD-7C8C-31740DCF07A7}"/>
              </a:ext>
            </a:extLst>
          </p:cNvPr>
          <p:cNvPicPr>
            <a:picLocks noChangeAspect="1"/>
          </p:cNvPicPr>
          <p:nvPr/>
        </p:nvPicPr>
        <p:blipFill>
          <a:blip r:embed="rId3"/>
          <a:stretch>
            <a:fillRect/>
          </a:stretch>
        </p:blipFill>
        <p:spPr>
          <a:xfrm>
            <a:off x="482670" y="2323214"/>
            <a:ext cx="4376757" cy="2802560"/>
          </a:xfrm>
          <a:prstGeom prst="rect">
            <a:avLst/>
          </a:prstGeom>
        </p:spPr>
      </p:pic>
      <p:sp>
        <p:nvSpPr>
          <p:cNvPr id="5" name="Rectangle 4">
            <a:extLst>
              <a:ext uri="{FF2B5EF4-FFF2-40B4-BE49-F238E27FC236}">
                <a16:creationId xmlns:a16="http://schemas.microsoft.com/office/drawing/2014/main" id="{ACE27589-5279-43CC-43D2-F9AACEB38047}"/>
              </a:ext>
            </a:extLst>
          </p:cNvPr>
          <p:cNvSpPr/>
          <p:nvPr/>
        </p:nvSpPr>
        <p:spPr>
          <a:xfrm>
            <a:off x="4859427" y="1416021"/>
            <a:ext cx="6161093" cy="501675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GB" sz="2000" b="1" dirty="0">
                <a:latin typeface="Calibri"/>
                <a:ea typeface="Verdana Pro"/>
                <a:cs typeface="Calibri"/>
              </a:rPr>
              <a:t>Until 2030</a:t>
            </a:r>
            <a:r>
              <a:rPr lang="en-GB" sz="2000" dirty="0">
                <a:latin typeface="Calibri"/>
                <a:ea typeface="Verdana Pro"/>
                <a:cs typeface="Calibri"/>
              </a:rPr>
              <a:t>: no net loss of total national levels of urban green space and tree canopy cover </a:t>
            </a:r>
            <a:r>
              <a:rPr lang="en-US" sz="2000" dirty="0">
                <a:latin typeface="Calibri"/>
                <a:ea typeface="Verdana Pro"/>
                <a:cs typeface="Calibri"/>
              </a:rPr>
              <a:t>in 'urban ecosystem areas'</a:t>
            </a:r>
          </a:p>
          <a:p>
            <a:pPr marL="342900" indent="-342900">
              <a:buFont typeface="Arial"/>
              <a:buChar char="•"/>
            </a:pPr>
            <a:endParaRPr lang="en-US" sz="2000" dirty="0">
              <a:latin typeface="Calibri"/>
              <a:ea typeface="Verdana Pro"/>
              <a:cs typeface="Calibri"/>
            </a:endParaRPr>
          </a:p>
          <a:p>
            <a:pPr marL="800100" lvl="1" indent="-342900">
              <a:buFont typeface="Wingdings"/>
              <a:buChar char="Ø"/>
            </a:pPr>
            <a:r>
              <a:rPr lang="en-US" sz="2000" dirty="0">
                <a:latin typeface="Calibri"/>
                <a:ea typeface="Verdana Pro"/>
                <a:cs typeface="Calibri"/>
              </a:rPr>
              <a:t>e</a:t>
            </a:r>
            <a:r>
              <a:rPr lang="en-US" sz="2000" i="1" dirty="0">
                <a:latin typeface="Calibri"/>
                <a:ea typeface="Verdana Pro"/>
                <a:cs typeface="Calibri"/>
              </a:rPr>
              <a:t>xemption from national target for urban ecosystem areas with more than 45% green space </a:t>
            </a:r>
            <a:r>
              <a:rPr lang="en-US" sz="2000" i="1" u="sng" dirty="0">
                <a:latin typeface="Calibri"/>
                <a:ea typeface="Verdana Pro"/>
                <a:cs typeface="Calibri"/>
              </a:rPr>
              <a:t>and</a:t>
            </a:r>
            <a:r>
              <a:rPr lang="en-US" sz="2000" i="1" dirty="0">
                <a:latin typeface="Calibri"/>
                <a:ea typeface="Verdana Pro"/>
                <a:cs typeface="Calibri"/>
              </a:rPr>
              <a:t> more than 10% tree canopy cover</a:t>
            </a:r>
          </a:p>
          <a:p>
            <a:pPr marL="800100" lvl="1" indent="-342900">
              <a:buFont typeface="Wingdings"/>
              <a:buChar char="Ø"/>
            </a:pPr>
            <a:endParaRPr lang="en-US" sz="2000" i="1" dirty="0">
              <a:latin typeface="Calibri"/>
              <a:ea typeface="Verdana Pro"/>
              <a:cs typeface="Calibri"/>
            </a:endParaRPr>
          </a:p>
          <a:p>
            <a:pPr marL="342900" indent="-342900">
              <a:buFont typeface="Arial"/>
              <a:buChar char="•"/>
            </a:pPr>
            <a:r>
              <a:rPr lang="en-GB" sz="2000" b="1" dirty="0">
                <a:latin typeface="Calibri"/>
                <a:ea typeface="Verdana Pro"/>
                <a:cs typeface="Calibri"/>
              </a:rPr>
              <a:t>After 2030:</a:t>
            </a:r>
            <a:r>
              <a:rPr lang="en-GB" sz="2000" dirty="0">
                <a:latin typeface="Calibri"/>
                <a:ea typeface="Verdana Pro"/>
                <a:cs typeface="Calibri"/>
              </a:rPr>
              <a:t> increasing trend of:</a:t>
            </a:r>
          </a:p>
          <a:p>
            <a:pPr marL="342900" indent="-342900">
              <a:buFont typeface="Arial"/>
              <a:buChar char="•"/>
            </a:pPr>
            <a:endParaRPr lang="en-GB" sz="2000" dirty="0">
              <a:latin typeface="Calibri"/>
              <a:ea typeface="Verdana Pro"/>
              <a:cs typeface="Calibri"/>
            </a:endParaRPr>
          </a:p>
          <a:p>
            <a:pPr marL="800100" lvl="1" indent="-342900">
              <a:buFont typeface="Wingdings"/>
              <a:buChar char="Ø"/>
            </a:pPr>
            <a:r>
              <a:rPr lang="en-GB" sz="2000" dirty="0">
                <a:latin typeface="Calibri"/>
                <a:ea typeface="Calibri"/>
                <a:cs typeface="Calibri"/>
              </a:rPr>
              <a:t>overall national level of urban</a:t>
            </a:r>
            <a:r>
              <a:rPr lang="en-GB" sz="2000" dirty="0">
                <a:latin typeface="Calibri"/>
                <a:ea typeface="Verdana Pro"/>
                <a:cs typeface="Calibri"/>
              </a:rPr>
              <a:t> green space </a:t>
            </a:r>
            <a:endParaRPr lang="en-GB" sz="2000" dirty="0">
              <a:latin typeface="Verdana Pro"/>
              <a:ea typeface="Calibri"/>
              <a:cs typeface="Calibri"/>
            </a:endParaRPr>
          </a:p>
          <a:p>
            <a:pPr marL="800100" lvl="1" indent="-342900">
              <a:buFont typeface="Wingdings"/>
              <a:buChar char="Ø"/>
            </a:pPr>
            <a:r>
              <a:rPr lang="en-GB" sz="2000" dirty="0">
                <a:latin typeface="Calibri"/>
                <a:ea typeface="Calibri"/>
                <a:cs typeface="Calibri"/>
              </a:rPr>
              <a:t>urban tree canopy cover, in </a:t>
            </a:r>
            <a:r>
              <a:rPr lang="en-GB" sz="2000" u="sng" dirty="0">
                <a:latin typeface="Calibri"/>
                <a:ea typeface="Calibri"/>
                <a:cs typeface="Calibri"/>
              </a:rPr>
              <a:t>each</a:t>
            </a:r>
            <a:r>
              <a:rPr lang="en-GB" sz="2000" dirty="0">
                <a:latin typeface="Calibri"/>
                <a:ea typeface="Calibri"/>
                <a:cs typeface="Calibri"/>
              </a:rPr>
              <a:t> urban ecosystem area</a:t>
            </a:r>
            <a:endParaRPr lang="en-GB" sz="2000" dirty="0">
              <a:latin typeface="Calibri"/>
              <a:ea typeface="Verdana Pro"/>
              <a:cs typeface="Calibri"/>
            </a:endParaRPr>
          </a:p>
          <a:p>
            <a:pPr marL="800100" lvl="1" indent="-342900">
              <a:buFont typeface="Wingdings"/>
              <a:buChar char="Ø"/>
            </a:pPr>
            <a:endParaRPr lang="en-GB" sz="2000" dirty="0">
              <a:latin typeface="Calibri"/>
              <a:ea typeface="Verdana Pro"/>
              <a:cs typeface="Calibri"/>
            </a:endParaRPr>
          </a:p>
          <a:p>
            <a:pPr lvl="1"/>
            <a:r>
              <a:rPr lang="en-GB" sz="2000" dirty="0">
                <a:latin typeface="Calibri"/>
                <a:ea typeface="Verdana Pro"/>
                <a:cs typeface="Calibri"/>
              </a:rPr>
              <a:t>…until satisfactory levels are achieved (</a:t>
            </a:r>
            <a:r>
              <a:rPr lang="en-GB" sz="2000" i="1" dirty="0">
                <a:latin typeface="Calibri"/>
                <a:ea typeface="Verdana Pro"/>
                <a:cs typeface="Calibri"/>
              </a:rPr>
              <a:t>no exemptions) </a:t>
            </a:r>
          </a:p>
        </p:txBody>
      </p:sp>
    </p:spTree>
    <p:extLst>
      <p:ext uri="{BB962C8B-B14F-4D97-AF65-F5344CB8AC3E}">
        <p14:creationId xmlns:p14="http://schemas.microsoft.com/office/powerpoint/2010/main" val="3287090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089583" y="1205477"/>
            <a:ext cx="7653918" cy="572317"/>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22300">
              <a:lnSpc>
                <a:spcPct val="90000"/>
              </a:lnSpc>
              <a:spcBef>
                <a:spcPct val="0"/>
              </a:spcBef>
              <a:spcAft>
                <a:spcPct val="35000"/>
              </a:spcAft>
              <a:defRPr/>
            </a:pPr>
            <a:r>
              <a:rPr lang="en-GB" sz="2400" b="1">
                <a:solidFill>
                  <a:srgbClr val="FFFFFF"/>
                </a:solidFill>
              </a:rPr>
              <a:t>Implementation framework – Monitoring and Reporting</a:t>
            </a:r>
            <a:endParaRPr kumimoji="0" lang="en-GB" sz="2400" b="1" u="none" strike="noStrike" kern="1200" cap="none" spc="0" normalizeH="0" baseline="0" noProof="0">
              <a:ln>
                <a:noFill/>
              </a:ln>
              <a:solidFill>
                <a:srgbClr val="FFFFFF"/>
              </a:solidFill>
              <a:effectLst/>
              <a:uLnTx/>
              <a:uFillTx/>
            </a:endParaRPr>
          </a:p>
        </p:txBody>
      </p:sp>
      <p:sp>
        <p:nvSpPr>
          <p:cNvPr id="2" name="Rectangle 1"/>
          <p:cNvSpPr/>
          <p:nvPr/>
        </p:nvSpPr>
        <p:spPr>
          <a:xfrm>
            <a:off x="872376" y="2367553"/>
            <a:ext cx="9486900" cy="1764586"/>
          </a:xfrm>
          <a:prstGeom prst="rect">
            <a:avLst/>
          </a:prstGeom>
        </p:spPr>
        <p:txBody>
          <a:bodyPr wrap="square">
            <a:spAutoFit/>
          </a:bodyPr>
          <a:lstStyle/>
          <a:p>
            <a:pPr marL="742950" lvl="1" indent="-285750">
              <a:lnSpc>
                <a:spcPct val="115000"/>
              </a:lnSpc>
              <a:spcAft>
                <a:spcPts val="1000"/>
              </a:spcAft>
              <a:buFont typeface="Times New Roman" panose="02020603050405020304" pitchFamily="18" charset="0"/>
              <a:buChar char="•"/>
              <a:tabLst>
                <a:tab pos="914400" algn="l"/>
              </a:tabLst>
            </a:pPr>
            <a:r>
              <a:rPr lang="en-GB" sz="2000">
                <a:latin typeface="Calibri" panose="020F0502020204030204" pitchFamily="34" charset="0"/>
                <a:ea typeface="Calibri" panose="020F0502020204030204" pitchFamily="34" charset="0"/>
                <a:cs typeface="Times New Roman" panose="02020603050405020304" pitchFamily="18" charset="0"/>
              </a:rPr>
              <a:t>Member States to monitor and report on implementation of restoration measures and results achieved</a:t>
            </a:r>
          </a:p>
          <a:p>
            <a:pPr marL="742950" lvl="1" indent="-285750">
              <a:lnSpc>
                <a:spcPct val="115000"/>
              </a:lnSpc>
              <a:spcAft>
                <a:spcPts val="1000"/>
              </a:spcAft>
              <a:buFont typeface="Times New Roman" panose="02020603050405020304" pitchFamily="18" charset="0"/>
              <a:buChar char="•"/>
              <a:tabLst>
                <a:tab pos="914400" algn="l"/>
              </a:tabLst>
            </a:pPr>
            <a:r>
              <a:rPr lang="en-GB" sz="2000">
                <a:latin typeface="Calibri" panose="020F0502020204030204" pitchFamily="34" charset="0"/>
                <a:ea typeface="Calibri" panose="020F0502020204030204" pitchFamily="34" charset="0"/>
                <a:cs typeface="Times New Roman" panose="02020603050405020304" pitchFamily="18" charset="0"/>
              </a:rPr>
              <a:t>Commission and European Environment Agency </a:t>
            </a:r>
          </a:p>
          <a:p>
            <a:pPr marL="914400">
              <a:lnSpc>
                <a:spcPct val="115000"/>
              </a:lnSpc>
              <a:spcAft>
                <a:spcPts val="1000"/>
              </a:spcAft>
            </a:pPr>
            <a:r>
              <a:rPr lang="en-GB" sz="200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GB" sz="2000">
                <a:latin typeface="Calibri" panose="020F0502020204030204" pitchFamily="34" charset="0"/>
                <a:ea typeface="Calibri" panose="020F0502020204030204" pitchFamily="34" charset="0"/>
                <a:cs typeface="Times New Roman" panose="02020603050405020304" pitchFamily="18" charset="0"/>
              </a:rPr>
              <a:t> assess progress in implementation and achievement of targets and obligations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FA2DC9B-E62A-4E70-950C-198AB12AC024}"/>
              </a:ext>
            </a:extLst>
          </p:cNvPr>
          <p:cNvPicPr>
            <a:picLocks noChangeAspect="1"/>
          </p:cNvPicPr>
          <p:nvPr/>
        </p:nvPicPr>
        <p:blipFill>
          <a:blip r:embed="rId3"/>
          <a:stretch>
            <a:fillRect/>
          </a:stretch>
        </p:blipFill>
        <p:spPr>
          <a:xfrm>
            <a:off x="516830" y="4418637"/>
            <a:ext cx="3255769" cy="1814854"/>
          </a:xfrm>
          <a:prstGeom prst="ellipse">
            <a:avLst/>
          </a:prstGeom>
          <a:ln>
            <a:noFill/>
          </a:ln>
          <a:effectLst>
            <a:softEdge rad="112500"/>
          </a:effectLst>
        </p:spPr>
      </p:pic>
      <p:pic>
        <p:nvPicPr>
          <p:cNvPr id="7" name="Picture 6">
            <a:extLst>
              <a:ext uri="{FF2B5EF4-FFF2-40B4-BE49-F238E27FC236}">
                <a16:creationId xmlns:a16="http://schemas.microsoft.com/office/drawing/2014/main" id="{F8BEE1A8-4F68-49CA-B698-4693945EB164}"/>
              </a:ext>
            </a:extLst>
          </p:cNvPr>
          <p:cNvPicPr>
            <a:picLocks noChangeAspect="1"/>
          </p:cNvPicPr>
          <p:nvPr/>
        </p:nvPicPr>
        <p:blipFill>
          <a:blip r:embed="rId4"/>
          <a:stretch>
            <a:fillRect/>
          </a:stretch>
        </p:blipFill>
        <p:spPr>
          <a:xfrm>
            <a:off x="4044242" y="4494304"/>
            <a:ext cx="3820100" cy="1711769"/>
          </a:xfrm>
          <a:prstGeom prst="rect">
            <a:avLst/>
          </a:prstGeom>
          <a:effectLst>
            <a:softEdge rad="127000"/>
          </a:effectLst>
        </p:spPr>
      </p:pic>
      <p:pic>
        <p:nvPicPr>
          <p:cNvPr id="8" name="Picture 7">
            <a:extLst>
              <a:ext uri="{FF2B5EF4-FFF2-40B4-BE49-F238E27FC236}">
                <a16:creationId xmlns:a16="http://schemas.microsoft.com/office/drawing/2014/main" id="{22781759-52DF-47FE-8337-2F17BFE768D1}"/>
              </a:ext>
            </a:extLst>
          </p:cNvPr>
          <p:cNvPicPr>
            <a:picLocks noChangeAspect="1"/>
          </p:cNvPicPr>
          <p:nvPr/>
        </p:nvPicPr>
        <p:blipFill>
          <a:blip r:embed="rId5"/>
          <a:stretch>
            <a:fillRect/>
          </a:stretch>
        </p:blipFill>
        <p:spPr>
          <a:xfrm>
            <a:off x="8432427" y="4276572"/>
            <a:ext cx="1571463" cy="2155890"/>
          </a:xfrm>
          <a:prstGeom prst="ellipse">
            <a:avLst/>
          </a:prstGeom>
          <a:effectLst>
            <a:softEdge rad="63500"/>
          </a:effectLst>
        </p:spPr>
      </p:pic>
      <p:sp>
        <p:nvSpPr>
          <p:cNvPr id="6" name="Rectangle 5">
            <a:extLst>
              <a:ext uri="{FF2B5EF4-FFF2-40B4-BE49-F238E27FC236}">
                <a16:creationId xmlns:a16="http://schemas.microsoft.com/office/drawing/2014/main" id="{9860BF49-C76F-BB5B-68D5-58AFA86EA2F3}"/>
              </a:ext>
            </a:extLst>
          </p:cNvPr>
          <p:cNvSpPr/>
          <p:nvPr/>
        </p:nvSpPr>
        <p:spPr>
          <a:xfrm>
            <a:off x="784485" y="502288"/>
            <a:ext cx="10608096" cy="646331"/>
          </a:xfrm>
          <a:prstGeom prst="rect">
            <a:avLst/>
          </a:prstGeom>
        </p:spPr>
        <p:txBody>
          <a:bodyPr wrap="square" lIns="91440" tIns="45720" rIns="91440" bIns="45720" anchor="t">
            <a:spAutoFit/>
          </a:bodyPr>
          <a:lstStyle/>
          <a:p>
            <a:pPr lvl="0" algn="ctr">
              <a:lnSpc>
                <a:spcPct val="90000"/>
              </a:lnSpc>
              <a:spcBef>
                <a:spcPct val="0"/>
              </a:spcBef>
              <a:defRPr/>
            </a:pPr>
            <a:r>
              <a:rPr lang="en-US" sz="4000">
                <a:solidFill>
                  <a:srgbClr val="034EA2"/>
                </a:solidFill>
                <a:latin typeface="EC Square Sans Pro"/>
              </a:rPr>
              <a:t>Nature Restoration Regulation</a:t>
            </a:r>
            <a:endParaRPr lang="en-US" sz="4000">
              <a:solidFill>
                <a:srgbClr val="034EA2"/>
              </a:solidFill>
              <a:latin typeface="EC Square Sans Pro" panose="020B0506040000020004" pitchFamily="34" charset="0"/>
            </a:endParaRPr>
          </a:p>
        </p:txBody>
      </p:sp>
      <p:grpSp>
        <p:nvGrpSpPr>
          <p:cNvPr id="15" name="Group 14">
            <a:extLst>
              <a:ext uri="{FF2B5EF4-FFF2-40B4-BE49-F238E27FC236}">
                <a16:creationId xmlns:a16="http://schemas.microsoft.com/office/drawing/2014/main" id="{0893A3CF-84FF-FA0E-11B5-0D3CC62A0CB7}"/>
              </a:ext>
            </a:extLst>
          </p:cNvPr>
          <p:cNvGrpSpPr/>
          <p:nvPr/>
        </p:nvGrpSpPr>
        <p:grpSpPr>
          <a:xfrm>
            <a:off x="518945" y="789821"/>
            <a:ext cx="1405304" cy="1405304"/>
            <a:chOff x="518945" y="789821"/>
            <a:chExt cx="1405304" cy="1405304"/>
          </a:xfrm>
        </p:grpSpPr>
        <p:pic>
          <p:nvPicPr>
            <p:cNvPr id="11" name="Picture 4" descr="Shape, circle&#10;&#10;Description automatically generated">
              <a:extLst>
                <a:ext uri="{FF2B5EF4-FFF2-40B4-BE49-F238E27FC236}">
                  <a16:creationId xmlns:a16="http://schemas.microsoft.com/office/drawing/2014/main" id="{33EAC5C0-D9C6-2466-2743-8827CF31760E}"/>
                </a:ext>
              </a:extLst>
            </p:cNvPr>
            <p:cNvPicPr>
              <a:picLocks noChangeAspect="1"/>
            </p:cNvPicPr>
            <p:nvPr/>
          </p:nvPicPr>
          <p:blipFill>
            <a:blip r:embed="rId6"/>
            <a:stretch>
              <a:fillRect/>
            </a:stretch>
          </p:blipFill>
          <p:spPr>
            <a:xfrm>
              <a:off x="518945" y="789821"/>
              <a:ext cx="1405304" cy="1405304"/>
            </a:xfrm>
            <a:prstGeom prst="rect">
              <a:avLst/>
            </a:prstGeom>
          </p:spPr>
        </p:pic>
        <p:pic>
          <p:nvPicPr>
            <p:cNvPr id="14" name="Picture 14" descr="Icon&#10;&#10;Description automatically generated">
              <a:extLst>
                <a:ext uri="{FF2B5EF4-FFF2-40B4-BE49-F238E27FC236}">
                  <a16:creationId xmlns:a16="http://schemas.microsoft.com/office/drawing/2014/main" id="{C337B640-AB57-A87B-3FB7-68369C12DE8F}"/>
                </a:ext>
              </a:extLst>
            </p:cNvPr>
            <p:cNvPicPr>
              <a:picLocks noChangeAspect="1"/>
            </p:cNvPicPr>
            <p:nvPr/>
          </p:nvPicPr>
          <p:blipFill>
            <a:blip r:embed="rId7"/>
            <a:stretch>
              <a:fillRect/>
            </a:stretch>
          </p:blipFill>
          <p:spPr>
            <a:xfrm>
              <a:off x="761134" y="984107"/>
              <a:ext cx="919596" cy="1019175"/>
            </a:xfrm>
            <a:prstGeom prst="rect">
              <a:avLst/>
            </a:prstGeom>
          </p:spPr>
        </p:pic>
      </p:grpSp>
    </p:spTree>
    <p:extLst>
      <p:ext uri="{BB962C8B-B14F-4D97-AF65-F5344CB8AC3E}">
        <p14:creationId xmlns:p14="http://schemas.microsoft.com/office/powerpoint/2010/main" val="414717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509520" y="253432"/>
            <a:ext cx="5953760" cy="894648"/>
          </a:xfrm>
          <a:custGeom>
            <a:avLst/>
            <a:gdLst>
              <a:gd name="connsiteX0" fmla="*/ 0 w 2252793"/>
              <a:gd name="connsiteY0" fmla="*/ 0 h 403200"/>
              <a:gd name="connsiteX1" fmla="*/ 2252793 w 2252793"/>
              <a:gd name="connsiteY1" fmla="*/ 0 h 403200"/>
              <a:gd name="connsiteX2" fmla="*/ 2252793 w 2252793"/>
              <a:gd name="connsiteY2" fmla="*/ 403200 h 403200"/>
              <a:gd name="connsiteX3" fmla="*/ 0 w 2252793"/>
              <a:gd name="connsiteY3" fmla="*/ 403200 h 403200"/>
              <a:gd name="connsiteX4" fmla="*/ 0 w 225279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793" h="403200">
                <a:moveTo>
                  <a:pt x="0" y="0"/>
                </a:moveTo>
                <a:lnTo>
                  <a:pt x="2252793" y="0"/>
                </a:lnTo>
                <a:lnTo>
                  <a:pt x="2252793" y="403200"/>
                </a:lnTo>
                <a:lnTo>
                  <a:pt x="0" y="403200"/>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99568" tIns="56896" rIns="99568" bIns="5689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Implementation framework</a:t>
            </a:r>
          </a:p>
        </p:txBody>
      </p:sp>
      <p:sp>
        <p:nvSpPr>
          <p:cNvPr id="2" name="Rectangle 1"/>
          <p:cNvSpPr/>
          <p:nvPr/>
        </p:nvSpPr>
        <p:spPr>
          <a:xfrm>
            <a:off x="186906" y="1310645"/>
            <a:ext cx="11420894" cy="5132880"/>
          </a:xfrm>
          <a:prstGeom prst="rect">
            <a:avLst/>
          </a:prstGeom>
        </p:spPr>
        <p:txBody>
          <a:bodyPr wrap="square" lIns="91440" tIns="45720" rIns="91440" bIns="45720" anchor="t">
            <a:spAutoFit/>
          </a:bodyPr>
          <a:lstStyle/>
          <a:p>
            <a:pPr lvl="1">
              <a:lnSpc>
                <a:spcPct val="115000"/>
              </a:lnSpc>
              <a:spcAft>
                <a:spcPts val="1000"/>
              </a:spcAft>
              <a:tabLst>
                <a:tab pos="914400" algn="l"/>
              </a:tabLst>
              <a:defRPr/>
            </a:pPr>
            <a:r>
              <a:rPr lang="en-US" sz="2400" b="1" i="1">
                <a:latin typeface="Calibri" panose="020F0502020204030204" pitchFamily="34" charset="0"/>
                <a:ea typeface="Verdana Pro"/>
              </a:rPr>
              <a:t>National Restoration Plans  (NRP)</a:t>
            </a:r>
          </a:p>
          <a:p>
            <a:pPr marL="1200150" lvl="2" indent="-285750" defTabSz="696913">
              <a:lnSpc>
                <a:spcPct val="115000"/>
              </a:lnSpc>
              <a:spcAft>
                <a:spcPts val="1000"/>
              </a:spcAft>
              <a:buFont typeface="Arial" panose="020B0604020202020204" pitchFamily="34" charset="0"/>
              <a:buChar char="•"/>
              <a:tabLst>
                <a:tab pos="914400" algn="l"/>
              </a:tabLst>
              <a:defRPr/>
            </a:pPr>
            <a:r>
              <a:rPr lang="en-US" sz="2200" b="1">
                <a:latin typeface="Calibri" panose="020F0502020204030204" pitchFamily="34" charset="0"/>
                <a:ea typeface="Verdana Pro"/>
              </a:rPr>
              <a:t>Preparation</a:t>
            </a:r>
            <a:r>
              <a:rPr lang="en-US" sz="2200">
                <a:latin typeface="Calibri" panose="020F0502020204030204" pitchFamily="34" charset="0"/>
                <a:ea typeface="Verdana Pro"/>
              </a:rPr>
              <a:t>: 	- quantify &amp; map areas in need of restoration</a:t>
            </a:r>
            <a:br>
              <a:rPr lang="en-US" sz="2200">
                <a:latin typeface="Calibri" panose="020F0502020204030204" pitchFamily="34" charset="0"/>
                <a:ea typeface="Verdana Pro"/>
              </a:rPr>
            </a:br>
            <a:r>
              <a:rPr lang="en-US" sz="2200">
                <a:latin typeface="Calibri" panose="020F0502020204030204" pitchFamily="34" charset="0"/>
                <a:ea typeface="Verdana Pro"/>
              </a:rPr>
              <a:t>			- identify synergies with climate change &amp; other plans and strategies</a:t>
            </a:r>
          </a:p>
          <a:p>
            <a:pPr marL="1200150" lvl="2" indent="-285750">
              <a:lnSpc>
                <a:spcPct val="115000"/>
              </a:lnSpc>
              <a:spcAft>
                <a:spcPts val="1000"/>
              </a:spcAft>
              <a:buFont typeface="Arial" panose="020B0604020202020204" pitchFamily="34" charset="0"/>
              <a:buChar char="•"/>
              <a:tabLst>
                <a:tab pos="914400" algn="l"/>
              </a:tabLst>
              <a:defRPr/>
            </a:pPr>
            <a:r>
              <a:rPr lang="en-US" sz="2200" b="1">
                <a:latin typeface="Calibri" panose="020F0502020204030204" pitchFamily="34" charset="0"/>
                <a:ea typeface="Verdana Pro"/>
              </a:rPr>
              <a:t>Content</a:t>
            </a:r>
            <a:r>
              <a:rPr lang="en-US" sz="2200">
                <a:latin typeface="Calibri" panose="020F0502020204030204" pitchFamily="34" charset="0"/>
                <a:ea typeface="Verdana Pro"/>
              </a:rPr>
              <a:t>:	- quantify and describe restoration measures</a:t>
            </a:r>
            <a:br>
              <a:rPr lang="en-US" sz="2200">
                <a:latin typeface="Calibri" panose="020F0502020204030204" pitchFamily="34" charset="0"/>
                <a:ea typeface="Verdana Pro"/>
              </a:rPr>
            </a:br>
            <a:r>
              <a:rPr lang="en-US" sz="2200">
                <a:latin typeface="Calibri" panose="020F0502020204030204" pitchFamily="34" charset="0"/>
                <a:ea typeface="Verdana Pro"/>
              </a:rPr>
              <a:t>		- non-deterioration measures &amp; timing for implementation</a:t>
            </a:r>
            <a:br>
              <a:rPr lang="en-US" sz="2200">
                <a:latin typeface="Calibri" panose="020F0502020204030204" pitchFamily="34" charset="0"/>
                <a:ea typeface="Verdana Pro"/>
              </a:rPr>
            </a:br>
            <a:r>
              <a:rPr lang="en-US" sz="2200">
                <a:latin typeface="Calibri" panose="020F0502020204030204" pitchFamily="34" charset="0"/>
                <a:ea typeface="Verdana Pro"/>
              </a:rPr>
              <a:t>		- </a:t>
            </a:r>
            <a:r>
              <a:rPr lang="en-IE" sz="2200">
                <a:latin typeface="Calibri" panose="020F0502020204030204" pitchFamily="34" charset="0"/>
                <a:ea typeface="Verdana Pro"/>
              </a:rPr>
              <a:t>financing and support to affected stakeholders</a:t>
            </a:r>
          </a:p>
          <a:p>
            <a:pPr marL="1200150" lvl="2" indent="-285750">
              <a:lnSpc>
                <a:spcPct val="115000"/>
              </a:lnSpc>
              <a:spcAft>
                <a:spcPts val="1000"/>
              </a:spcAft>
              <a:buFont typeface="Arial" panose="020B0604020202020204" pitchFamily="34" charset="0"/>
              <a:buChar char="•"/>
              <a:tabLst>
                <a:tab pos="914400" algn="l"/>
              </a:tabLst>
              <a:defRPr/>
            </a:pPr>
            <a:r>
              <a:rPr lang="en-IE" sz="2200" b="1">
                <a:latin typeface="Calibri" panose="020F0502020204030204" pitchFamily="34" charset="0"/>
                <a:ea typeface="Verdana Pro"/>
              </a:rPr>
              <a:t>Process</a:t>
            </a:r>
            <a:r>
              <a:rPr lang="en-IE" sz="2200">
                <a:latin typeface="Calibri" panose="020F0502020204030204" pitchFamily="34" charset="0"/>
                <a:ea typeface="Verdana Pro"/>
              </a:rPr>
              <a:t>:	- public/stakeholder participation</a:t>
            </a:r>
            <a:br>
              <a:rPr lang="en-IE" sz="2200">
                <a:latin typeface="Calibri" panose="020F0502020204030204" pitchFamily="34" charset="0"/>
                <a:ea typeface="Verdana Pro"/>
              </a:rPr>
            </a:br>
            <a:r>
              <a:rPr lang="en-IE" sz="2200">
                <a:latin typeface="Calibri" panose="020F0502020204030204" pitchFamily="34" charset="0"/>
                <a:ea typeface="Verdana Pro"/>
              </a:rPr>
              <a:t>		- </a:t>
            </a:r>
            <a:r>
              <a:rPr lang="fr-BE" sz="2200" err="1">
                <a:latin typeface="Calibri" panose="020F0502020204030204" pitchFamily="34" charset="0"/>
                <a:ea typeface="Verdana Pro"/>
              </a:rPr>
              <a:t>submit</a:t>
            </a:r>
            <a:r>
              <a:rPr lang="fr-BE" sz="2200">
                <a:latin typeface="Calibri" panose="020F0502020204030204" pitchFamily="34" charset="0"/>
                <a:ea typeface="Verdana Pro"/>
              </a:rPr>
              <a:t> to Commission </a:t>
            </a:r>
            <a:r>
              <a:rPr lang="fr-BE" sz="2200" err="1">
                <a:latin typeface="Calibri" panose="020F0502020204030204" pitchFamily="34" charset="0"/>
                <a:ea typeface="Verdana Pro"/>
              </a:rPr>
              <a:t>after</a:t>
            </a:r>
            <a:r>
              <a:rPr lang="fr-BE" sz="2200">
                <a:latin typeface="Calibri" panose="020F0502020204030204" pitchFamily="34" charset="0"/>
                <a:ea typeface="Verdana Pro"/>
              </a:rPr>
              <a:t> 2 </a:t>
            </a:r>
            <a:r>
              <a:rPr lang="fr-BE" sz="2200" err="1">
                <a:latin typeface="Calibri" panose="020F0502020204030204" pitchFamily="34" charset="0"/>
                <a:ea typeface="Verdana Pro"/>
              </a:rPr>
              <a:t>years</a:t>
            </a:r>
            <a:r>
              <a:rPr lang="fr-BE" sz="2200">
                <a:latin typeface="Calibri" panose="020F0502020204030204" pitchFamily="34" charset="0"/>
                <a:ea typeface="Verdana Pro"/>
              </a:rPr>
              <a:t>, Commission </a:t>
            </a:r>
            <a:r>
              <a:rPr lang="fr-BE" sz="2200" err="1">
                <a:latin typeface="Calibri" panose="020F0502020204030204" pitchFamily="34" charset="0"/>
                <a:ea typeface="Verdana Pro"/>
              </a:rPr>
              <a:t>makes</a:t>
            </a:r>
            <a:r>
              <a:rPr lang="fr-BE" sz="2200">
                <a:latin typeface="Calibri" panose="020F0502020204030204" pitchFamily="34" charset="0"/>
                <a:ea typeface="Verdana Pro"/>
              </a:rPr>
              <a:t> observations</a:t>
            </a:r>
          </a:p>
          <a:p>
            <a:pPr marL="987425" lvl="3" indent="-539750">
              <a:lnSpc>
                <a:spcPct val="115000"/>
              </a:lnSpc>
              <a:spcAft>
                <a:spcPts val="1000"/>
              </a:spcAft>
              <a:tabLst>
                <a:tab pos="447675" algn="l"/>
              </a:tabLst>
              <a:defRPr/>
            </a:pPr>
            <a:r>
              <a:rPr lang="en-US" sz="2400" b="1" i="1">
                <a:latin typeface="Calibri"/>
                <a:ea typeface="Verdana Pro"/>
                <a:cs typeface="Calibri"/>
              </a:rPr>
              <a:t>Monitoring and Reporting</a:t>
            </a:r>
          </a:p>
          <a:p>
            <a:pPr marL="1200150" lvl="2" indent="-285750">
              <a:lnSpc>
                <a:spcPct val="115000"/>
              </a:lnSpc>
              <a:spcAft>
                <a:spcPts val="1000"/>
              </a:spcAft>
              <a:buFont typeface="Arial" panose="020B0604020202020204" pitchFamily="34" charset="0"/>
              <a:buChar char="•"/>
              <a:tabLst>
                <a:tab pos="914400" algn="l"/>
              </a:tabLst>
              <a:defRPr/>
            </a:pPr>
            <a:r>
              <a:rPr lang="en-IE" sz="2400">
                <a:latin typeface="Calibri" panose="020F0502020204030204" pitchFamily="34" charset="0"/>
                <a:ea typeface="Verdana Pro"/>
              </a:rPr>
              <a:t>M</a:t>
            </a:r>
            <a:r>
              <a:rPr lang="en-GB" sz="2400">
                <a:solidFill>
                  <a:prstClr val="black"/>
                </a:solidFill>
                <a:latin typeface="Calibri" panose="020F0502020204030204" pitchFamily="34" charset="0"/>
                <a:ea typeface="Calibri" panose="020F0502020204030204" pitchFamily="34" charset="0"/>
                <a:cs typeface="Times New Roman" panose="02020603050405020304" pitchFamily="18" charset="0"/>
              </a:rPr>
              <a:t>ember States to report on implementation of NRP, on putting in place restoration measures and results achieved</a:t>
            </a:r>
            <a:endParaRPr lang="en-GB" sz="2400">
              <a:latin typeface="Calibri" panose="020F0502020204030204" pitchFamily="34" charset="0"/>
              <a:ea typeface="Verdana Pro"/>
            </a:endParaRPr>
          </a:p>
        </p:txBody>
      </p:sp>
    </p:spTree>
    <p:extLst>
      <p:ext uri="{BB962C8B-B14F-4D97-AF65-F5344CB8AC3E}">
        <p14:creationId xmlns:p14="http://schemas.microsoft.com/office/powerpoint/2010/main" val="1155450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en Deal colour theme">
      <a:dk1>
        <a:srgbClr val="4D4D4D"/>
      </a:dk1>
      <a:lt1>
        <a:srgbClr val="FFFFFF"/>
      </a:lt1>
      <a:dk2>
        <a:srgbClr val="034EA2"/>
      </a:dk2>
      <a:lt2>
        <a:srgbClr val="9ACA3C"/>
      </a:lt2>
      <a:accent1>
        <a:srgbClr val="2C85A4"/>
      </a:accent1>
      <a:accent2>
        <a:srgbClr val="C3E5ED"/>
      </a:accent2>
      <a:accent3>
        <a:srgbClr val="495F41"/>
      </a:accent3>
      <a:accent4>
        <a:srgbClr val="3C3C58"/>
      </a:accent4>
      <a:accent5>
        <a:srgbClr val="FFA52F"/>
      </a:accent5>
      <a:accent6>
        <a:srgbClr val="C4E0C0"/>
      </a:accent6>
      <a:hlink>
        <a:srgbClr val="EBE1D1"/>
      </a:hlink>
      <a:folHlink>
        <a:srgbClr val="FD657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e39ddcedd54b5a4918a6dfea5f1432a7">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4375710ba33db0462fcb0e1559d7eb04"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05D463F4-9E57-4CCF-884B-39BCD2E64D8C}">
  <ds:schemaRefs>
    <ds:schemaRef ds:uri="http://schemas.microsoft.com/sharepoint/v3/contenttype/forms"/>
  </ds:schemaRefs>
</ds:datastoreItem>
</file>

<file path=customXml/itemProps2.xml><?xml version="1.0" encoding="utf-8"?>
<ds:datastoreItem xmlns:ds="http://schemas.openxmlformats.org/officeDocument/2006/customXml" ds:itemID="{623F39A3-CE8D-4E34-82D6-7459BDEE5046}"/>
</file>

<file path=customXml/itemProps3.xml><?xml version="1.0" encoding="utf-8"?>
<ds:datastoreItem xmlns:ds="http://schemas.openxmlformats.org/officeDocument/2006/customXml" ds:itemID="{975003F9-A44D-4C37-8E9D-C08FBBEF7BB7}"/>
</file>

<file path=docProps/app.xml><?xml version="1.0" encoding="utf-8"?>
<Properties xmlns="http://schemas.openxmlformats.org/officeDocument/2006/extended-properties" xmlns:vt="http://schemas.openxmlformats.org/officeDocument/2006/docPropsVTypes">
  <Template/>
  <TotalTime>2139</TotalTime>
  <Words>1462</Words>
  <Application>Microsoft Office PowerPoint</Application>
  <PresentationFormat>Widescreen</PresentationFormat>
  <Paragraphs>177</Paragraphs>
  <Slides>16</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Arial</vt:lpstr>
      <vt:lpstr>Calibri</vt:lpstr>
      <vt:lpstr>Calibri Light</vt:lpstr>
      <vt:lpstr>EC Square Sans Pro</vt:lpstr>
      <vt:lpstr>Symbol</vt:lpstr>
      <vt:lpstr>Times New Roman</vt:lpstr>
      <vt:lpstr>Verdana Pro</vt:lpstr>
      <vt:lpstr>Wingdings</vt:lpstr>
      <vt:lpstr>Office Theme</vt:lpstr>
      <vt:lpstr>1_Office Theme</vt:lpstr>
      <vt:lpstr>PowerPoint Presentation</vt:lpstr>
      <vt:lpstr>PowerPoint Presentation</vt:lpstr>
      <vt:lpstr>EU Biodiversity Strategy for 2030  </vt:lpstr>
      <vt:lpstr>EU Biodiversity Strategy - key points:</vt:lpstr>
      <vt:lpstr>Urban nature plans</vt:lpstr>
      <vt:lpstr>PowerPoint Presentation</vt:lpstr>
      <vt:lpstr>Urban ecosystem targets</vt:lpstr>
      <vt:lpstr>PowerPoint Presentation</vt:lpstr>
      <vt:lpstr>PowerPoint Presentation</vt:lpstr>
      <vt:lpstr>PowerPoint Presentation</vt:lpstr>
      <vt:lpstr>Urban Ecosystem Areas</vt:lpstr>
      <vt:lpstr>Supplementary Data? </vt:lpstr>
      <vt:lpstr>Exclusions? </vt:lpstr>
      <vt:lpstr>After 2030</vt:lpstr>
      <vt:lpstr>References</vt:lpstr>
      <vt:lpstr>Thank you for your attention!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lastModifiedBy>ROLLES Ben (ENV)</cp:lastModifiedBy>
  <cp:revision>15</cp:revision>
  <cp:lastPrinted>2022-02-24T11:29:30Z</cp:lastPrinted>
  <dcterms:created xsi:type="dcterms:W3CDTF">2019-08-09T12:06:42Z</dcterms:created>
  <dcterms:modified xsi:type="dcterms:W3CDTF">2025-03-12T08:24:28Z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2022-06-20T12:04:11Z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f11a2efd-e0c2-4af6-939f-3aefcd913485</vt:lpwstr>
  </property>
  <property fmtid="{D5CDD505-2E9C-101B-9397-08002B2CF9AE}" pid="8" name="MSIP_Label_6bd9ddd1-4d20-43f6-abfa-fc3c07406f94_ContentBits">
    <vt:lpwstr>0</vt:lpwstr>
  </property>
  <property fmtid="{D5CDD505-2E9C-101B-9397-08002B2CF9AE}" pid="9" name="ContentTypeId">
    <vt:lpwstr>0x010100C99A5812EC654640AAF0FBDB42E081DB</vt:lpwstr>
  </property>
</Properties>
</file>