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00" r:id="rId2"/>
    <p:sldId id="326" r:id="rId3"/>
    <p:sldId id="323" r:id="rId4"/>
    <p:sldId id="301" r:id="rId5"/>
    <p:sldId id="324" r:id="rId6"/>
    <p:sldId id="325" r:id="rId7"/>
    <p:sldId id="302" r:id="rId8"/>
    <p:sldId id="327" r:id="rId9"/>
    <p:sldId id="349" r:id="rId10"/>
    <p:sldId id="351" r:id="rId11"/>
    <p:sldId id="350" r:id="rId12"/>
    <p:sldId id="330" r:id="rId13"/>
    <p:sldId id="346" r:id="rId14"/>
    <p:sldId id="347" r:id="rId15"/>
    <p:sldId id="341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45" autoAdjust="0"/>
  </p:normalViewPr>
  <p:slideViewPr>
    <p:cSldViewPr>
      <p:cViewPr varScale="1">
        <p:scale>
          <a:sx n="86" d="100"/>
          <a:sy n="86" d="100"/>
        </p:scale>
        <p:origin x="19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3216" y="-1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162A2-9D5F-4FC9-978E-687C72ECDCB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1B28043-8E45-4402-9BEA-793A3747C4FD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2000" b="1" dirty="0" smtClean="0">
              <a:latin typeface="Calibri" panose="020F0502020204030204" pitchFamily="34" charset="0"/>
            </a:rPr>
            <a:t>Un Président</a:t>
          </a:r>
        </a:p>
        <a:p>
          <a:r>
            <a:rPr lang="fr-FR" sz="2000" dirty="0" smtClean="0">
              <a:latin typeface="Calibri" panose="020F0502020204030204" pitchFamily="34" charset="0"/>
            </a:rPr>
            <a:t>le Président du Comité des finances locales</a:t>
          </a:r>
          <a:endParaRPr lang="fr-FR" sz="2000" dirty="0">
            <a:latin typeface="Calibri" panose="020F0502020204030204" pitchFamily="34" charset="0"/>
          </a:endParaRPr>
        </a:p>
      </dgm:t>
    </dgm:pt>
    <dgm:pt modelId="{08DA209E-CA4B-4DF2-9141-A1CD19C44D1E}" type="parTrans" cxnId="{00C46376-DA00-44C7-B96D-DEC1F6030FEE}">
      <dgm:prSet/>
      <dgm:spPr/>
      <dgm:t>
        <a:bodyPr/>
        <a:lstStyle/>
        <a:p>
          <a:endParaRPr lang="fr-FR" sz="1600"/>
        </a:p>
      </dgm:t>
    </dgm:pt>
    <dgm:pt modelId="{02434902-B35F-41ED-8112-72E9EF9C7D3F}" type="sibTrans" cxnId="{00C46376-DA00-44C7-B96D-DEC1F6030FEE}">
      <dgm:prSet/>
      <dgm:spPr/>
      <dgm:t>
        <a:bodyPr/>
        <a:lstStyle/>
        <a:p>
          <a:endParaRPr lang="fr-FR" sz="1600"/>
        </a:p>
      </dgm:t>
    </dgm:pt>
    <dgm:pt modelId="{B9D62784-227E-4EA9-A1C1-5EB5A441A249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fr-FR" sz="1600" b="1" dirty="0" smtClean="0">
            <a:latin typeface="Calibri" panose="020F0502020204030204" pitchFamily="34" charset="0"/>
          </a:endParaRPr>
        </a:p>
        <a:p>
          <a:r>
            <a:rPr lang="fr-FR" sz="2000" b="1" dirty="0" smtClean="0">
              <a:latin typeface="Calibri" panose="020F0502020204030204" pitchFamily="34" charset="0"/>
            </a:rPr>
            <a:t>Un Conseil d’orientation </a:t>
          </a:r>
        </a:p>
        <a:p>
          <a:r>
            <a:rPr lang="fr-FR" sz="2000" dirty="0" smtClean="0">
              <a:latin typeface="Calibri" panose="020F0502020204030204" pitchFamily="34" charset="0"/>
            </a:rPr>
            <a:t>10 élus locaux </a:t>
          </a:r>
          <a:br>
            <a:rPr lang="fr-FR" sz="2000" dirty="0" smtClean="0">
              <a:latin typeface="Calibri" panose="020F0502020204030204" pitchFamily="34" charset="0"/>
            </a:rPr>
          </a:br>
          <a:r>
            <a:rPr lang="fr-FR" sz="2000" dirty="0" smtClean="0">
              <a:latin typeface="Calibri" panose="020F0502020204030204" pitchFamily="34" charset="0"/>
            </a:rPr>
            <a:t>+ 5 représentants de l’Etat</a:t>
          </a:r>
          <a:endParaRPr lang="fr-FR" sz="2000" dirty="0">
            <a:latin typeface="Calibri" panose="020F0502020204030204" pitchFamily="34" charset="0"/>
          </a:endParaRPr>
        </a:p>
      </dgm:t>
    </dgm:pt>
    <dgm:pt modelId="{532C9E8D-E069-472C-BB35-C48AC859C244}" type="parTrans" cxnId="{30A33AAB-25A2-4C02-B028-94EDC6709438}">
      <dgm:prSet/>
      <dgm:spPr/>
      <dgm:t>
        <a:bodyPr/>
        <a:lstStyle/>
        <a:p>
          <a:endParaRPr lang="fr-FR" sz="1600"/>
        </a:p>
      </dgm:t>
    </dgm:pt>
    <dgm:pt modelId="{FA09B784-2742-4249-9B84-F4DAA650CF87}" type="sibTrans" cxnId="{30A33AAB-25A2-4C02-B028-94EDC6709438}">
      <dgm:prSet/>
      <dgm:spPr/>
      <dgm:t>
        <a:bodyPr/>
        <a:lstStyle/>
        <a:p>
          <a:endParaRPr lang="fr-FR" sz="1600"/>
        </a:p>
      </dgm:t>
    </dgm:pt>
    <dgm:pt modelId="{9B51263D-35B5-424E-8836-527A6FA270F0}">
      <dgm:prSet phldrT="[Texte]" custT="1"/>
      <dgm:spPr>
        <a:solidFill>
          <a:schemeClr val="tx2">
            <a:lumMod val="50000"/>
          </a:schemeClr>
        </a:solidFill>
      </dgm:spPr>
      <dgm:t>
        <a:bodyPr anchor="ctr"/>
        <a:lstStyle/>
        <a:p>
          <a:endParaRPr lang="fr-FR" sz="2000" b="1" dirty="0" smtClean="0">
            <a:latin typeface="Calibri" panose="020F0502020204030204" pitchFamily="34" charset="0"/>
          </a:endParaRPr>
        </a:p>
        <a:p>
          <a:r>
            <a:rPr lang="fr-FR" sz="2000" b="1" dirty="0" smtClean="0">
              <a:latin typeface="Calibri" panose="020F0502020204030204" pitchFamily="34" charset="0"/>
            </a:rPr>
            <a:t>Un Comité scientifique et technique</a:t>
          </a:r>
        </a:p>
        <a:p>
          <a:r>
            <a:rPr lang="fr-FR" sz="1400" b="0" dirty="0" smtClean="0">
              <a:latin typeface="Calibri" panose="020F0502020204030204" pitchFamily="34" charset="0"/>
            </a:rPr>
            <a:t>40 administrations, associations, institutions, experts…</a:t>
          </a:r>
        </a:p>
        <a:p>
          <a:endParaRPr lang="fr-FR" sz="2000" b="1" dirty="0">
            <a:latin typeface="Calibri" panose="020F0502020204030204" pitchFamily="34" charset="0"/>
          </a:endParaRPr>
        </a:p>
      </dgm:t>
    </dgm:pt>
    <dgm:pt modelId="{84924BD7-BCE6-4268-9D6D-F8763383E013}" type="parTrans" cxnId="{04C7D820-8B59-4C8E-B46E-C76BEAF59DBD}">
      <dgm:prSet/>
      <dgm:spPr/>
      <dgm:t>
        <a:bodyPr/>
        <a:lstStyle/>
        <a:p>
          <a:endParaRPr lang="fr-FR" sz="1600"/>
        </a:p>
      </dgm:t>
    </dgm:pt>
    <dgm:pt modelId="{63727BBC-9E23-4465-A000-43087DF8B1BC}" type="sibTrans" cxnId="{04C7D820-8B59-4C8E-B46E-C76BEAF59DBD}">
      <dgm:prSet/>
      <dgm:spPr/>
      <dgm:t>
        <a:bodyPr/>
        <a:lstStyle/>
        <a:p>
          <a:endParaRPr lang="fr-FR" sz="1600"/>
        </a:p>
      </dgm:t>
    </dgm:pt>
    <dgm:pt modelId="{5CB33627-A3C7-4BC5-B7CC-29D20326C66B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sz="2000" b="1" dirty="0" smtClean="0">
              <a:latin typeface="Calibri" panose="020F0502020204030204" pitchFamily="34" charset="0"/>
            </a:rPr>
            <a:t>Une équipe dédiée</a:t>
          </a:r>
          <a:endParaRPr lang="fr-FR" sz="2000" b="1" dirty="0">
            <a:latin typeface="Calibri" panose="020F0502020204030204" pitchFamily="34" charset="0"/>
          </a:endParaRPr>
        </a:p>
      </dgm:t>
    </dgm:pt>
    <dgm:pt modelId="{95CA2AB8-93DF-4A98-BB66-FF625D98CB95}" type="parTrans" cxnId="{8107E21F-5CDA-4F2E-B642-90BAC562194A}">
      <dgm:prSet/>
      <dgm:spPr/>
      <dgm:t>
        <a:bodyPr/>
        <a:lstStyle/>
        <a:p>
          <a:endParaRPr lang="fr-FR" sz="1600"/>
        </a:p>
      </dgm:t>
    </dgm:pt>
    <dgm:pt modelId="{ECAD470D-B5C3-475F-9DFB-873EDB26B8AF}" type="sibTrans" cxnId="{8107E21F-5CDA-4F2E-B642-90BAC562194A}">
      <dgm:prSet/>
      <dgm:spPr/>
      <dgm:t>
        <a:bodyPr/>
        <a:lstStyle/>
        <a:p>
          <a:endParaRPr lang="fr-FR" sz="1600"/>
        </a:p>
      </dgm:t>
    </dgm:pt>
    <dgm:pt modelId="{6EA1621F-9A5B-4471-970E-E775AF05CBFE}">
      <dgm:prSet phldrT="[Texte]" custT="1"/>
      <dgm:spPr/>
      <dgm:t>
        <a:bodyPr/>
        <a:lstStyle/>
        <a:p>
          <a:r>
            <a:rPr lang="fr-FR" sz="2000" b="1" dirty="0" smtClean="0"/>
            <a:t>OFGL</a:t>
          </a:r>
          <a:endParaRPr lang="fr-FR" sz="2000" b="1" dirty="0"/>
        </a:p>
      </dgm:t>
    </dgm:pt>
    <dgm:pt modelId="{9305AFAD-1F9D-4C25-B42E-509AA2BD7C2E}" type="sibTrans" cxnId="{1DEF2EBA-7FE9-41D7-822C-9D108F4B59B5}">
      <dgm:prSet/>
      <dgm:spPr/>
      <dgm:t>
        <a:bodyPr/>
        <a:lstStyle/>
        <a:p>
          <a:endParaRPr lang="fr-FR" sz="1600"/>
        </a:p>
      </dgm:t>
    </dgm:pt>
    <dgm:pt modelId="{F7E11168-5D04-4732-8ACB-5768AD70BFC9}" type="parTrans" cxnId="{1DEF2EBA-7FE9-41D7-822C-9D108F4B59B5}">
      <dgm:prSet/>
      <dgm:spPr/>
      <dgm:t>
        <a:bodyPr/>
        <a:lstStyle/>
        <a:p>
          <a:endParaRPr lang="fr-FR" sz="1600"/>
        </a:p>
      </dgm:t>
    </dgm:pt>
    <dgm:pt modelId="{7E8C093A-05AB-4B37-9001-676580410472}" type="pres">
      <dgm:prSet presAssocID="{33D162A2-9D5F-4FC9-978E-687C72ECDCB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8F40E4-FC77-4133-B0A1-853690A5A3FF}" type="pres">
      <dgm:prSet presAssocID="{33D162A2-9D5F-4FC9-978E-687C72ECDCB6}" presName="matrix" presStyleCnt="0"/>
      <dgm:spPr/>
    </dgm:pt>
    <dgm:pt modelId="{245915F5-7237-4160-918F-11DF0177F7C4}" type="pres">
      <dgm:prSet presAssocID="{33D162A2-9D5F-4FC9-978E-687C72ECDCB6}" presName="tile1" presStyleLbl="node1" presStyleIdx="0" presStyleCnt="4" custLinFactNeighborX="-29545"/>
      <dgm:spPr/>
      <dgm:t>
        <a:bodyPr/>
        <a:lstStyle/>
        <a:p>
          <a:endParaRPr lang="fr-FR"/>
        </a:p>
      </dgm:t>
    </dgm:pt>
    <dgm:pt modelId="{8E6467D4-A74B-4A22-B505-FC9E60F6EB0A}" type="pres">
      <dgm:prSet presAssocID="{33D162A2-9D5F-4FC9-978E-687C72ECDCB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DEC293-CEBD-4FAA-AB47-894FD1B4D141}" type="pres">
      <dgm:prSet presAssocID="{33D162A2-9D5F-4FC9-978E-687C72ECDCB6}" presName="tile2" presStyleLbl="node1" presStyleIdx="1" presStyleCnt="4"/>
      <dgm:spPr/>
      <dgm:t>
        <a:bodyPr/>
        <a:lstStyle/>
        <a:p>
          <a:endParaRPr lang="fr-FR"/>
        </a:p>
      </dgm:t>
    </dgm:pt>
    <dgm:pt modelId="{902145A1-68E6-477C-9917-F2FD289F1864}" type="pres">
      <dgm:prSet presAssocID="{33D162A2-9D5F-4FC9-978E-687C72ECDCB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0660D9-933E-422C-B2BF-82AA21868C81}" type="pres">
      <dgm:prSet presAssocID="{33D162A2-9D5F-4FC9-978E-687C72ECDCB6}" presName="tile3" presStyleLbl="node1" presStyleIdx="2" presStyleCnt="4"/>
      <dgm:spPr/>
      <dgm:t>
        <a:bodyPr/>
        <a:lstStyle/>
        <a:p>
          <a:endParaRPr lang="fr-FR"/>
        </a:p>
      </dgm:t>
    </dgm:pt>
    <dgm:pt modelId="{FE7353BA-0B0C-4A82-9008-E95A19ED9B2E}" type="pres">
      <dgm:prSet presAssocID="{33D162A2-9D5F-4FC9-978E-687C72ECDCB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4F1D33-B035-4658-B99E-329437836B8A}" type="pres">
      <dgm:prSet presAssocID="{33D162A2-9D5F-4FC9-978E-687C72ECDCB6}" presName="tile4" presStyleLbl="node1" presStyleIdx="3" presStyleCnt="4"/>
      <dgm:spPr/>
      <dgm:t>
        <a:bodyPr/>
        <a:lstStyle/>
        <a:p>
          <a:endParaRPr lang="fr-FR"/>
        </a:p>
      </dgm:t>
    </dgm:pt>
    <dgm:pt modelId="{B86FE93E-2DCC-4F77-B3E7-F469FCA2DF09}" type="pres">
      <dgm:prSet presAssocID="{33D162A2-9D5F-4FC9-978E-687C72ECDCB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C70510-9A88-477C-AEE1-26CEAFCBBF4B}" type="pres">
      <dgm:prSet presAssocID="{33D162A2-9D5F-4FC9-978E-687C72ECDCB6}" presName="centerTile" presStyleLbl="fgShp" presStyleIdx="0" presStyleCnt="1" custScaleX="68182" custScaleY="5761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1DEF2EBA-7FE9-41D7-822C-9D108F4B59B5}" srcId="{33D162A2-9D5F-4FC9-978E-687C72ECDCB6}" destId="{6EA1621F-9A5B-4471-970E-E775AF05CBFE}" srcOrd="0" destOrd="0" parTransId="{F7E11168-5D04-4732-8ACB-5768AD70BFC9}" sibTransId="{9305AFAD-1F9D-4C25-B42E-509AA2BD7C2E}"/>
    <dgm:cxn modelId="{C7BDFD0B-1AD2-4EA0-884C-8A796866141B}" type="presOf" srcId="{9B51263D-35B5-424E-8836-527A6FA270F0}" destId="{180660D9-933E-422C-B2BF-82AA21868C81}" srcOrd="0" destOrd="0" presId="urn:microsoft.com/office/officeart/2005/8/layout/matrix1"/>
    <dgm:cxn modelId="{F4DA459D-AFCF-4BC3-902D-B840B37331F1}" type="presOf" srcId="{E1B28043-8E45-4402-9BEA-793A3747C4FD}" destId="{245915F5-7237-4160-918F-11DF0177F7C4}" srcOrd="0" destOrd="0" presId="urn:microsoft.com/office/officeart/2005/8/layout/matrix1"/>
    <dgm:cxn modelId="{7ED77F4A-CF00-4EEF-AEEC-CCA1041F270F}" type="presOf" srcId="{5CB33627-A3C7-4BC5-B7CC-29D20326C66B}" destId="{B86FE93E-2DCC-4F77-B3E7-F469FCA2DF09}" srcOrd="1" destOrd="0" presId="urn:microsoft.com/office/officeart/2005/8/layout/matrix1"/>
    <dgm:cxn modelId="{00C46376-DA00-44C7-B96D-DEC1F6030FEE}" srcId="{6EA1621F-9A5B-4471-970E-E775AF05CBFE}" destId="{E1B28043-8E45-4402-9BEA-793A3747C4FD}" srcOrd="0" destOrd="0" parTransId="{08DA209E-CA4B-4DF2-9141-A1CD19C44D1E}" sibTransId="{02434902-B35F-41ED-8112-72E9EF9C7D3F}"/>
    <dgm:cxn modelId="{04C7D820-8B59-4C8E-B46E-C76BEAF59DBD}" srcId="{6EA1621F-9A5B-4471-970E-E775AF05CBFE}" destId="{9B51263D-35B5-424E-8836-527A6FA270F0}" srcOrd="2" destOrd="0" parTransId="{84924BD7-BCE6-4268-9D6D-F8763383E013}" sibTransId="{63727BBC-9E23-4465-A000-43087DF8B1BC}"/>
    <dgm:cxn modelId="{E7839E71-8EAC-41A7-9148-1FC0679A6C38}" type="presOf" srcId="{B9D62784-227E-4EA9-A1C1-5EB5A441A249}" destId="{93DEC293-CEBD-4FAA-AB47-894FD1B4D141}" srcOrd="0" destOrd="0" presId="urn:microsoft.com/office/officeart/2005/8/layout/matrix1"/>
    <dgm:cxn modelId="{30A33AAB-25A2-4C02-B028-94EDC6709438}" srcId="{6EA1621F-9A5B-4471-970E-E775AF05CBFE}" destId="{B9D62784-227E-4EA9-A1C1-5EB5A441A249}" srcOrd="1" destOrd="0" parTransId="{532C9E8D-E069-472C-BB35-C48AC859C244}" sibTransId="{FA09B784-2742-4249-9B84-F4DAA650CF87}"/>
    <dgm:cxn modelId="{515D4B3F-2891-4E3E-8212-338A4099520B}" type="presOf" srcId="{33D162A2-9D5F-4FC9-978E-687C72ECDCB6}" destId="{7E8C093A-05AB-4B37-9001-676580410472}" srcOrd="0" destOrd="0" presId="urn:microsoft.com/office/officeart/2005/8/layout/matrix1"/>
    <dgm:cxn modelId="{B99A03D6-F53C-456A-89F0-5BF8D7512DF1}" type="presOf" srcId="{E1B28043-8E45-4402-9BEA-793A3747C4FD}" destId="{8E6467D4-A74B-4A22-B505-FC9E60F6EB0A}" srcOrd="1" destOrd="0" presId="urn:microsoft.com/office/officeart/2005/8/layout/matrix1"/>
    <dgm:cxn modelId="{8107E21F-5CDA-4F2E-B642-90BAC562194A}" srcId="{6EA1621F-9A5B-4471-970E-E775AF05CBFE}" destId="{5CB33627-A3C7-4BC5-B7CC-29D20326C66B}" srcOrd="3" destOrd="0" parTransId="{95CA2AB8-93DF-4A98-BB66-FF625D98CB95}" sibTransId="{ECAD470D-B5C3-475F-9DFB-873EDB26B8AF}"/>
    <dgm:cxn modelId="{6128E2CA-FB4D-4329-9C89-6D2D65A3BE11}" type="presOf" srcId="{9B51263D-35B5-424E-8836-527A6FA270F0}" destId="{FE7353BA-0B0C-4A82-9008-E95A19ED9B2E}" srcOrd="1" destOrd="0" presId="urn:microsoft.com/office/officeart/2005/8/layout/matrix1"/>
    <dgm:cxn modelId="{A5E8CDF1-FF58-4428-9744-9C5C39A4F3A8}" type="presOf" srcId="{B9D62784-227E-4EA9-A1C1-5EB5A441A249}" destId="{902145A1-68E6-477C-9917-F2FD289F1864}" srcOrd="1" destOrd="0" presId="urn:microsoft.com/office/officeart/2005/8/layout/matrix1"/>
    <dgm:cxn modelId="{9CEF6A48-371A-4569-B06A-E2BEA3A7EA50}" type="presOf" srcId="{6EA1621F-9A5B-4471-970E-E775AF05CBFE}" destId="{A4C70510-9A88-477C-AEE1-26CEAFCBBF4B}" srcOrd="0" destOrd="0" presId="urn:microsoft.com/office/officeart/2005/8/layout/matrix1"/>
    <dgm:cxn modelId="{1592D407-F271-483A-AB61-13D8C6D9AEA1}" type="presOf" srcId="{5CB33627-A3C7-4BC5-B7CC-29D20326C66B}" destId="{534F1D33-B035-4658-B99E-329437836B8A}" srcOrd="0" destOrd="0" presId="urn:microsoft.com/office/officeart/2005/8/layout/matrix1"/>
    <dgm:cxn modelId="{5F83426C-6EC2-42FF-8548-7930ADAF6531}" type="presParOf" srcId="{7E8C093A-05AB-4B37-9001-676580410472}" destId="{168F40E4-FC77-4133-B0A1-853690A5A3FF}" srcOrd="0" destOrd="0" presId="urn:microsoft.com/office/officeart/2005/8/layout/matrix1"/>
    <dgm:cxn modelId="{A96DEDBC-E781-46A0-8FF4-AAB8D1C63BE9}" type="presParOf" srcId="{168F40E4-FC77-4133-B0A1-853690A5A3FF}" destId="{245915F5-7237-4160-918F-11DF0177F7C4}" srcOrd="0" destOrd="0" presId="urn:microsoft.com/office/officeart/2005/8/layout/matrix1"/>
    <dgm:cxn modelId="{16E6077F-4959-4466-8E58-0C3901422C5E}" type="presParOf" srcId="{168F40E4-FC77-4133-B0A1-853690A5A3FF}" destId="{8E6467D4-A74B-4A22-B505-FC9E60F6EB0A}" srcOrd="1" destOrd="0" presId="urn:microsoft.com/office/officeart/2005/8/layout/matrix1"/>
    <dgm:cxn modelId="{8300E21E-56D2-44CB-9EF0-E57A216788FD}" type="presParOf" srcId="{168F40E4-FC77-4133-B0A1-853690A5A3FF}" destId="{93DEC293-CEBD-4FAA-AB47-894FD1B4D141}" srcOrd="2" destOrd="0" presId="urn:microsoft.com/office/officeart/2005/8/layout/matrix1"/>
    <dgm:cxn modelId="{40F2BE5D-BB7E-4CA2-A0DE-90D95B403B09}" type="presParOf" srcId="{168F40E4-FC77-4133-B0A1-853690A5A3FF}" destId="{902145A1-68E6-477C-9917-F2FD289F1864}" srcOrd="3" destOrd="0" presId="urn:microsoft.com/office/officeart/2005/8/layout/matrix1"/>
    <dgm:cxn modelId="{5E8B0263-1089-4AC3-972F-8B35FD656ACE}" type="presParOf" srcId="{168F40E4-FC77-4133-B0A1-853690A5A3FF}" destId="{180660D9-933E-422C-B2BF-82AA21868C81}" srcOrd="4" destOrd="0" presId="urn:microsoft.com/office/officeart/2005/8/layout/matrix1"/>
    <dgm:cxn modelId="{BD2D968C-A119-4952-A230-DEA07B0D743E}" type="presParOf" srcId="{168F40E4-FC77-4133-B0A1-853690A5A3FF}" destId="{FE7353BA-0B0C-4A82-9008-E95A19ED9B2E}" srcOrd="5" destOrd="0" presId="urn:microsoft.com/office/officeart/2005/8/layout/matrix1"/>
    <dgm:cxn modelId="{53813D30-3586-4628-A226-473FABFC7114}" type="presParOf" srcId="{168F40E4-FC77-4133-B0A1-853690A5A3FF}" destId="{534F1D33-B035-4658-B99E-329437836B8A}" srcOrd="6" destOrd="0" presId="urn:microsoft.com/office/officeart/2005/8/layout/matrix1"/>
    <dgm:cxn modelId="{36CFED22-6193-44B2-930C-4EBAE0AC377C}" type="presParOf" srcId="{168F40E4-FC77-4133-B0A1-853690A5A3FF}" destId="{B86FE93E-2DCC-4F77-B3E7-F469FCA2DF09}" srcOrd="7" destOrd="0" presId="urn:microsoft.com/office/officeart/2005/8/layout/matrix1"/>
    <dgm:cxn modelId="{E3CB4EA7-41D3-45B9-9756-4B0C3814C1C5}" type="presParOf" srcId="{7E8C093A-05AB-4B37-9001-676580410472}" destId="{A4C70510-9A88-477C-AEE1-26CEAFCBBF4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72231-C6BF-496E-8EC5-EB8AA8D1ED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52FC753-71BD-46B0-B988-E30DEE71A86D}">
      <dgm:prSet phldrT="[Texte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sz="1400" dirty="0" smtClean="0">
              <a:latin typeface="Calibri" panose="020F0502020204030204" pitchFamily="34" charset="0"/>
            </a:rPr>
            <a:t>Directions d’administration centrale</a:t>
          </a:r>
          <a:endParaRPr lang="fr-FR" sz="1400" dirty="0">
            <a:latin typeface="Calibri" panose="020F0502020204030204" pitchFamily="34" charset="0"/>
          </a:endParaRPr>
        </a:p>
      </dgm:t>
    </dgm:pt>
    <dgm:pt modelId="{3858BDAD-82D3-471F-AE1B-CEBA316B152D}" type="parTrans" cxnId="{BFB776BA-9D6F-499E-9DAE-FCF0E2EBD48F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026A552A-9685-489B-BA30-363B339E860F}" type="sibTrans" cxnId="{BFB776BA-9D6F-499E-9DAE-FCF0E2EBD48F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6710FA19-86FB-47A9-BC53-E3F54FB4771F}">
      <dgm:prSet phldrT="[Texte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sz="1400" dirty="0" smtClean="0">
              <a:latin typeface="Calibri" panose="020F0502020204030204" pitchFamily="34" charset="0"/>
            </a:rPr>
            <a:t>Organismes publics</a:t>
          </a:r>
          <a:endParaRPr lang="fr-FR" sz="1400" dirty="0">
            <a:latin typeface="Calibri" panose="020F0502020204030204" pitchFamily="34" charset="0"/>
          </a:endParaRPr>
        </a:p>
      </dgm:t>
    </dgm:pt>
    <dgm:pt modelId="{F9053CB5-CBC4-4F1B-9286-F63FE7AC1BB4}" type="parTrans" cxnId="{F077F052-CDBF-45EA-B9C7-DA64280E7662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CD56EACC-4ACB-41D1-8832-19801847BA11}" type="sibTrans" cxnId="{F077F052-CDBF-45EA-B9C7-DA64280E7662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FA240643-DBD8-419D-AD10-184DDF1A7870}">
      <dgm:prSet phldrT="[Texte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sz="1400" dirty="0" smtClean="0">
              <a:latin typeface="Calibri" panose="020F0502020204030204" pitchFamily="34" charset="0"/>
            </a:rPr>
            <a:t>Autres personnalités qualifiées </a:t>
          </a:r>
          <a:endParaRPr lang="fr-FR" sz="1400" dirty="0">
            <a:latin typeface="Calibri" panose="020F0502020204030204" pitchFamily="34" charset="0"/>
          </a:endParaRPr>
        </a:p>
      </dgm:t>
    </dgm:pt>
    <dgm:pt modelId="{445F79A6-01CE-458B-8D61-70CEDB4BCEE3}" type="parTrans" cxnId="{485596EB-4A3A-48DB-BEC2-0A42C1D168B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49AB0238-31AF-4779-989A-D06785E0E1AA}" type="sibTrans" cxnId="{485596EB-4A3A-48DB-BEC2-0A42C1D168B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0BB88D72-7654-48FB-9468-DB0CBD9F67EC}">
      <dgm:prSet custT="1"/>
      <dgm:spPr/>
      <dgm:t>
        <a:bodyPr lIns="360000" rIns="360000"/>
        <a:lstStyle/>
        <a:p>
          <a:r>
            <a:rPr lang="fr-FR" sz="1600" dirty="0" smtClean="0">
              <a:latin typeface="Calibri" panose="020F0502020204030204" pitchFamily="34" charset="0"/>
            </a:rPr>
            <a:t>DGCL, DGFiP, DB, CGET, DGOM, DLF, DGT, IGF, IGA, IGAS, DGCS, DREES, DGAFP, INSEE</a:t>
          </a:r>
          <a:endParaRPr lang="fr-FR" sz="1600" dirty="0">
            <a:latin typeface="Calibri" panose="020F0502020204030204" pitchFamily="34" charset="0"/>
          </a:endParaRPr>
        </a:p>
      </dgm:t>
    </dgm:pt>
    <dgm:pt modelId="{822BC138-0442-4A11-9254-63CC0259E03D}" type="parTrans" cxnId="{DB31C74C-95EF-4921-8716-8D62845EB281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A6AB6883-FD72-48B5-89F1-BAF83E0D5AE5}" type="sibTrans" cxnId="{DB31C74C-95EF-4921-8716-8D62845EB281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3E08B9AB-CC2F-43A6-97E8-616D28FEE3F7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sz="1400" dirty="0" smtClean="0">
              <a:latin typeface="Calibri" panose="020F0502020204030204" pitchFamily="34" charset="0"/>
            </a:rPr>
            <a:t>Associations d’élus</a:t>
          </a:r>
          <a:endParaRPr lang="fr-FR" sz="1400" dirty="0">
            <a:latin typeface="Calibri" panose="020F0502020204030204" pitchFamily="34" charset="0"/>
          </a:endParaRPr>
        </a:p>
      </dgm:t>
    </dgm:pt>
    <dgm:pt modelId="{3DA3F47C-CD93-4BE0-A988-5A75DD1A5657}" type="parTrans" cxnId="{3C82BE32-3E94-4018-8637-C8A3374D17B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17783FF7-BAF9-4AE6-98F0-78DF8045DA80}" type="sibTrans" cxnId="{3C82BE32-3E94-4018-8637-C8A3374D17B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D42F1553-F639-4111-B7D4-EB83AC823544}">
      <dgm:prSet custT="1"/>
      <dgm:spPr/>
      <dgm:t>
        <a:bodyPr lIns="360000"/>
        <a:lstStyle/>
        <a:p>
          <a:r>
            <a:rPr lang="fr-FR" sz="1600" dirty="0" err="1" smtClean="0">
              <a:latin typeface="Calibri" panose="020F0502020204030204" pitchFamily="34" charset="0"/>
            </a:rPr>
            <a:t>AdCF</a:t>
          </a:r>
          <a:r>
            <a:rPr lang="fr-FR" sz="1600" dirty="0" smtClean="0">
              <a:latin typeface="Calibri" panose="020F0502020204030204" pitchFamily="34" charset="0"/>
            </a:rPr>
            <a:t>, ADF, AMF, AMRF, APVF, Fédération des EPL, France urbaine, Villes de France, Ville et banlieue, Régions de France</a:t>
          </a:r>
          <a:endParaRPr lang="fr-FR" sz="1600" dirty="0">
            <a:latin typeface="Calibri" panose="020F0502020204030204" pitchFamily="34" charset="0"/>
          </a:endParaRPr>
        </a:p>
      </dgm:t>
    </dgm:pt>
    <dgm:pt modelId="{3E269F46-4575-42F8-A245-364D42D07503}" type="parTrans" cxnId="{960CB9E1-ECC0-437F-AA43-99BE635C272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E6082D38-BA79-4138-8CBF-57B394DDC676}" type="sibTrans" cxnId="{960CB9E1-ECC0-437F-AA43-99BE635C272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B1D46BFB-F478-4E29-9125-DF8BBD5614D3}">
      <dgm:prSet custT="1"/>
      <dgm:spPr/>
      <dgm:t>
        <a:bodyPr lIns="360000"/>
        <a:lstStyle/>
        <a:p>
          <a:r>
            <a:rPr lang="fr-FR" sz="1600" dirty="0" smtClean="0">
              <a:latin typeface="Calibri" panose="020F0502020204030204" pitchFamily="34" charset="0"/>
            </a:rPr>
            <a:t>Cour des comptes, CDC, CNFPT</a:t>
          </a:r>
          <a:endParaRPr lang="fr-FR" sz="1600" dirty="0">
            <a:latin typeface="Calibri" panose="020F0502020204030204" pitchFamily="34" charset="0"/>
          </a:endParaRPr>
        </a:p>
      </dgm:t>
    </dgm:pt>
    <dgm:pt modelId="{9AE1846D-588E-402C-B2D3-8887222B71CD}" type="parTrans" cxnId="{6B066777-F712-4D73-A0E6-BA99ED37328B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532484FB-D9BD-4E99-95EA-C463C910EE79}" type="sibTrans" cxnId="{6B066777-F712-4D73-A0E6-BA99ED37328B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7D8EB10E-5735-406E-B025-EC16255C2A78}">
      <dgm:prSet custT="1"/>
      <dgm:spPr/>
      <dgm:t>
        <a:bodyPr lIns="360000" rIns="360000"/>
        <a:lstStyle/>
        <a:p>
          <a:r>
            <a:rPr lang="fr-FR" sz="1600" dirty="0" smtClean="0">
              <a:latin typeface="Calibri" panose="020F0502020204030204" pitchFamily="34" charset="0"/>
            </a:rPr>
            <a:t>Universitaires (M. Bouvier, R. Hertzog, F. Navarre et M. Leprince), </a:t>
          </a:r>
          <a:br>
            <a:rPr lang="fr-FR" sz="1600" dirty="0" smtClean="0">
              <a:latin typeface="Calibri" panose="020F0502020204030204" pitchFamily="34" charset="0"/>
            </a:rPr>
          </a:br>
          <a:r>
            <a:rPr lang="fr-FR" sz="1600" dirty="0" smtClean="0">
              <a:latin typeface="Calibri" panose="020F0502020204030204" pitchFamily="34" charset="0"/>
            </a:rPr>
            <a:t>Experts (P. Mahé, JS. Ruggiu, P. Rogier, Direction des Etudes La Banque Postale, </a:t>
          </a:r>
          <a:r>
            <a:rPr lang="fr-FR" sz="1600" dirty="0" err="1" smtClean="0">
              <a:latin typeface="Calibri" panose="020F0502020204030204" pitchFamily="34" charset="0"/>
            </a:rPr>
            <a:t>O.Wolf</a:t>
          </a:r>
          <a:r>
            <a:rPr lang="fr-FR" sz="1600" dirty="0" smtClean="0">
              <a:latin typeface="Calibri" panose="020F0502020204030204" pitchFamily="34" charset="0"/>
            </a:rPr>
            <a:t>)…</a:t>
          </a:r>
          <a:endParaRPr lang="fr-FR" sz="1600" dirty="0">
            <a:latin typeface="Calibri" panose="020F0502020204030204" pitchFamily="34" charset="0"/>
          </a:endParaRPr>
        </a:p>
      </dgm:t>
    </dgm:pt>
    <dgm:pt modelId="{E986402D-69E6-4FB6-9A3D-3FE32C47328E}" type="parTrans" cxnId="{C9F36BF8-D9B5-4AB9-A62A-C663E51281C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F2BC6B07-F3B7-4605-8855-BABEF71DFDEB}" type="sibTrans" cxnId="{C9F36BF8-D9B5-4AB9-A62A-C663E51281C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74086EDB-1C9E-4004-B581-1A406A9DFE89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sz="1400" dirty="0" smtClean="0">
              <a:latin typeface="Calibri" panose="020F0502020204030204" pitchFamily="34" charset="0"/>
            </a:rPr>
            <a:t>Associations de personnels territoriaux </a:t>
          </a:r>
          <a:endParaRPr lang="fr-FR" sz="1400" dirty="0">
            <a:latin typeface="Calibri" panose="020F0502020204030204" pitchFamily="34" charset="0"/>
          </a:endParaRPr>
        </a:p>
      </dgm:t>
    </dgm:pt>
    <dgm:pt modelId="{D6057E30-A6C3-4A44-90A8-85625B4FF7DF}" type="parTrans" cxnId="{FFA1491C-FEF1-4952-ABE3-4F035061A942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FE90F3C0-D2C0-4AC3-A8F9-FD84EB6541F0}" type="sibTrans" cxnId="{FFA1491C-FEF1-4952-ABE3-4F035061A942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10D81DE9-978C-47B4-9531-258A03259BE9}">
      <dgm:prSet custT="1"/>
      <dgm:spPr/>
      <dgm:t>
        <a:bodyPr lIns="360000"/>
        <a:lstStyle/>
        <a:p>
          <a:r>
            <a:rPr lang="fr-FR" sz="1600" dirty="0" smtClean="0">
              <a:latin typeface="Calibri" panose="020F0502020204030204" pitchFamily="34" charset="0"/>
            </a:rPr>
            <a:t>AATF, ADT Inet, AITF, AFIGESE, SNDGCT</a:t>
          </a:r>
          <a:endParaRPr lang="fr-FR" sz="1600" dirty="0">
            <a:latin typeface="Calibri" panose="020F0502020204030204" pitchFamily="34" charset="0"/>
          </a:endParaRPr>
        </a:p>
      </dgm:t>
    </dgm:pt>
    <dgm:pt modelId="{4DA57E2C-C45B-4CA1-85E2-48D38E9FCABC}" type="parTrans" cxnId="{D1ADAFD5-41F2-406A-83F6-71431D762EF4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38516F55-BB31-400E-82A7-6E120314E61C}" type="sibTrans" cxnId="{D1ADAFD5-41F2-406A-83F6-71431D762EF4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A9A919D8-F37D-454D-87C9-AA449C2C9AB7}" type="pres">
      <dgm:prSet presAssocID="{10472231-C6BF-496E-8EC5-EB8AA8D1ED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0CCEC5-821D-4F7C-A88A-989F50BA03F3}" type="pres">
      <dgm:prSet presAssocID="{452FC753-71BD-46B0-B988-E30DEE71A86D}" presName="parentLin" presStyleCnt="0"/>
      <dgm:spPr/>
    </dgm:pt>
    <dgm:pt modelId="{83D16E18-AB25-47B4-B21C-40DB9BA9C580}" type="pres">
      <dgm:prSet presAssocID="{452FC753-71BD-46B0-B988-E30DEE71A86D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FC4979FB-49FA-4AF2-9DF9-9FEEC95B1C3C}" type="pres">
      <dgm:prSet presAssocID="{452FC753-71BD-46B0-B988-E30DEE71A86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DDE3F9-37F9-4C11-AC96-FC2F7848C456}" type="pres">
      <dgm:prSet presAssocID="{452FC753-71BD-46B0-B988-E30DEE71A86D}" presName="negativeSpace" presStyleCnt="0"/>
      <dgm:spPr/>
    </dgm:pt>
    <dgm:pt modelId="{A7E6AB34-0D82-409E-A847-97EB68827FC0}" type="pres">
      <dgm:prSet presAssocID="{452FC753-71BD-46B0-B988-E30DEE71A86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D3165B-9DA8-4209-8DC3-DCDEE7B8E0EC}" type="pres">
      <dgm:prSet presAssocID="{026A552A-9685-489B-BA30-363B339E860F}" presName="spaceBetweenRectangles" presStyleCnt="0"/>
      <dgm:spPr/>
    </dgm:pt>
    <dgm:pt modelId="{9791F667-7B96-426B-9268-09D2B645A0EE}" type="pres">
      <dgm:prSet presAssocID="{6710FA19-86FB-47A9-BC53-E3F54FB4771F}" presName="parentLin" presStyleCnt="0"/>
      <dgm:spPr/>
    </dgm:pt>
    <dgm:pt modelId="{40E219FF-F598-4E3D-9F60-933A0E3C423A}" type="pres">
      <dgm:prSet presAssocID="{6710FA19-86FB-47A9-BC53-E3F54FB4771F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B195861C-F7BC-4214-B5CC-967311C1C786}" type="pres">
      <dgm:prSet presAssocID="{6710FA19-86FB-47A9-BC53-E3F54FB4771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C8DB62-A204-4B69-AE23-4F03693AC14D}" type="pres">
      <dgm:prSet presAssocID="{6710FA19-86FB-47A9-BC53-E3F54FB4771F}" presName="negativeSpace" presStyleCnt="0"/>
      <dgm:spPr/>
    </dgm:pt>
    <dgm:pt modelId="{78115171-F314-4A5E-9A54-0108BB209901}" type="pres">
      <dgm:prSet presAssocID="{6710FA19-86FB-47A9-BC53-E3F54FB4771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B7EB35-9FC7-48DF-B23B-797E28214E90}" type="pres">
      <dgm:prSet presAssocID="{CD56EACC-4ACB-41D1-8832-19801847BA11}" presName="spaceBetweenRectangles" presStyleCnt="0"/>
      <dgm:spPr/>
    </dgm:pt>
    <dgm:pt modelId="{543D0D40-361A-4802-BF26-04A7168EF289}" type="pres">
      <dgm:prSet presAssocID="{3E08B9AB-CC2F-43A6-97E8-616D28FEE3F7}" presName="parentLin" presStyleCnt="0"/>
      <dgm:spPr/>
    </dgm:pt>
    <dgm:pt modelId="{E44E2D76-4AD6-472E-BD87-C1BB224393EF}" type="pres">
      <dgm:prSet presAssocID="{3E08B9AB-CC2F-43A6-97E8-616D28FEE3F7}" presName="parentLeftMargin" presStyleLbl="node1" presStyleIdx="1" presStyleCnt="5"/>
      <dgm:spPr/>
      <dgm:t>
        <a:bodyPr/>
        <a:lstStyle/>
        <a:p>
          <a:endParaRPr lang="fr-FR"/>
        </a:p>
      </dgm:t>
    </dgm:pt>
    <dgm:pt modelId="{2DA1A88D-7747-49BB-947C-6BE9ACF3CBE6}" type="pres">
      <dgm:prSet presAssocID="{3E08B9AB-CC2F-43A6-97E8-616D28FEE3F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8D44B9-33C4-4A85-97F5-4922C423ACC4}" type="pres">
      <dgm:prSet presAssocID="{3E08B9AB-CC2F-43A6-97E8-616D28FEE3F7}" presName="negativeSpace" presStyleCnt="0"/>
      <dgm:spPr/>
    </dgm:pt>
    <dgm:pt modelId="{B01E5E22-D12F-4266-ADAB-25BD06DE1A57}" type="pres">
      <dgm:prSet presAssocID="{3E08B9AB-CC2F-43A6-97E8-616D28FEE3F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E3859C-87CB-43CB-BF82-7108744D23F7}" type="pres">
      <dgm:prSet presAssocID="{17783FF7-BAF9-4AE6-98F0-78DF8045DA80}" presName="spaceBetweenRectangles" presStyleCnt="0"/>
      <dgm:spPr/>
    </dgm:pt>
    <dgm:pt modelId="{6AB8E8F3-AE91-4419-91F9-46AA04A65CC5}" type="pres">
      <dgm:prSet presAssocID="{74086EDB-1C9E-4004-B581-1A406A9DFE89}" presName="parentLin" presStyleCnt="0"/>
      <dgm:spPr/>
    </dgm:pt>
    <dgm:pt modelId="{2CCCE595-E4E0-4535-811D-CBDDA4DD8C53}" type="pres">
      <dgm:prSet presAssocID="{74086EDB-1C9E-4004-B581-1A406A9DFE89}" presName="parentLeftMargin" presStyleLbl="node1" presStyleIdx="2" presStyleCnt="5"/>
      <dgm:spPr/>
      <dgm:t>
        <a:bodyPr/>
        <a:lstStyle/>
        <a:p>
          <a:endParaRPr lang="fr-FR"/>
        </a:p>
      </dgm:t>
    </dgm:pt>
    <dgm:pt modelId="{026DD30F-74C8-46E7-854A-88AF2ADABD33}" type="pres">
      <dgm:prSet presAssocID="{74086EDB-1C9E-4004-B581-1A406A9DFE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F6715C-869E-4601-8F0C-576EF43624FC}" type="pres">
      <dgm:prSet presAssocID="{74086EDB-1C9E-4004-B581-1A406A9DFE89}" presName="negativeSpace" presStyleCnt="0"/>
      <dgm:spPr/>
    </dgm:pt>
    <dgm:pt modelId="{DF8AE0FC-D088-4F55-8189-E95784F248DD}" type="pres">
      <dgm:prSet presAssocID="{74086EDB-1C9E-4004-B581-1A406A9DFE8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F83ED0-5468-4366-B25A-52C3AD06FC88}" type="pres">
      <dgm:prSet presAssocID="{FE90F3C0-D2C0-4AC3-A8F9-FD84EB6541F0}" presName="spaceBetweenRectangles" presStyleCnt="0"/>
      <dgm:spPr/>
    </dgm:pt>
    <dgm:pt modelId="{2E3F231E-F98B-46B3-B4AF-A61F58082414}" type="pres">
      <dgm:prSet presAssocID="{FA240643-DBD8-419D-AD10-184DDF1A7870}" presName="parentLin" presStyleCnt="0"/>
      <dgm:spPr/>
    </dgm:pt>
    <dgm:pt modelId="{3F585531-A74E-4960-B20A-B1CEA970F2A3}" type="pres">
      <dgm:prSet presAssocID="{FA240643-DBD8-419D-AD10-184DDF1A7870}" presName="parentLeftMargin" presStyleLbl="node1" presStyleIdx="3" presStyleCnt="5"/>
      <dgm:spPr/>
      <dgm:t>
        <a:bodyPr/>
        <a:lstStyle/>
        <a:p>
          <a:endParaRPr lang="fr-FR"/>
        </a:p>
      </dgm:t>
    </dgm:pt>
    <dgm:pt modelId="{AA2EB4A0-7C56-4C9E-8E51-331FE67195FC}" type="pres">
      <dgm:prSet presAssocID="{FA240643-DBD8-419D-AD10-184DDF1A787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CDA4FC-1394-43D0-B48B-930F05978AB5}" type="pres">
      <dgm:prSet presAssocID="{FA240643-DBD8-419D-AD10-184DDF1A7870}" presName="negativeSpace" presStyleCnt="0"/>
      <dgm:spPr/>
    </dgm:pt>
    <dgm:pt modelId="{788FD4E4-081B-48BA-A91E-9C98B28404AC}" type="pres">
      <dgm:prSet presAssocID="{FA240643-DBD8-419D-AD10-184DDF1A7870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ADAFD5-41F2-406A-83F6-71431D762EF4}" srcId="{74086EDB-1C9E-4004-B581-1A406A9DFE89}" destId="{10D81DE9-978C-47B4-9531-258A03259BE9}" srcOrd="0" destOrd="0" parTransId="{4DA57E2C-C45B-4CA1-85E2-48D38E9FCABC}" sibTransId="{38516F55-BB31-400E-82A7-6E120314E61C}"/>
    <dgm:cxn modelId="{CE1ABEB8-0869-499F-A6A0-2D204C768A45}" type="presOf" srcId="{FA240643-DBD8-419D-AD10-184DDF1A7870}" destId="{AA2EB4A0-7C56-4C9E-8E51-331FE67195FC}" srcOrd="1" destOrd="0" presId="urn:microsoft.com/office/officeart/2005/8/layout/list1"/>
    <dgm:cxn modelId="{950EAD96-90F9-4B21-85FF-BA68CA1E5F94}" type="presOf" srcId="{3E08B9AB-CC2F-43A6-97E8-616D28FEE3F7}" destId="{2DA1A88D-7747-49BB-947C-6BE9ACF3CBE6}" srcOrd="1" destOrd="0" presId="urn:microsoft.com/office/officeart/2005/8/layout/list1"/>
    <dgm:cxn modelId="{D2575CE8-C29C-494B-A3CA-5EC3940B8840}" type="presOf" srcId="{D42F1553-F639-4111-B7D4-EB83AC823544}" destId="{B01E5E22-D12F-4266-ADAB-25BD06DE1A57}" srcOrd="0" destOrd="0" presId="urn:microsoft.com/office/officeart/2005/8/layout/list1"/>
    <dgm:cxn modelId="{CED116C7-4F0D-48F8-9936-CC8941A2A957}" type="presOf" srcId="{0BB88D72-7654-48FB-9468-DB0CBD9F67EC}" destId="{A7E6AB34-0D82-409E-A847-97EB68827FC0}" srcOrd="0" destOrd="0" presId="urn:microsoft.com/office/officeart/2005/8/layout/list1"/>
    <dgm:cxn modelId="{960CB9E1-ECC0-437F-AA43-99BE635C2725}" srcId="{3E08B9AB-CC2F-43A6-97E8-616D28FEE3F7}" destId="{D42F1553-F639-4111-B7D4-EB83AC823544}" srcOrd="0" destOrd="0" parTransId="{3E269F46-4575-42F8-A245-364D42D07503}" sibTransId="{E6082D38-BA79-4138-8CBF-57B394DDC676}"/>
    <dgm:cxn modelId="{8A07C8DD-7CE6-4E82-969E-F0B427BE7A6D}" type="presOf" srcId="{3E08B9AB-CC2F-43A6-97E8-616D28FEE3F7}" destId="{E44E2D76-4AD6-472E-BD87-C1BB224393EF}" srcOrd="0" destOrd="0" presId="urn:microsoft.com/office/officeart/2005/8/layout/list1"/>
    <dgm:cxn modelId="{3C82BE32-3E94-4018-8637-C8A3374D17BE}" srcId="{10472231-C6BF-496E-8EC5-EB8AA8D1ED84}" destId="{3E08B9AB-CC2F-43A6-97E8-616D28FEE3F7}" srcOrd="2" destOrd="0" parTransId="{3DA3F47C-CD93-4BE0-A988-5A75DD1A5657}" sibTransId="{17783FF7-BAF9-4AE6-98F0-78DF8045DA80}"/>
    <dgm:cxn modelId="{1A7BA807-DC09-4706-BA17-DB3FDCC2C6C2}" type="presOf" srcId="{7D8EB10E-5735-406E-B025-EC16255C2A78}" destId="{788FD4E4-081B-48BA-A91E-9C98B28404AC}" srcOrd="0" destOrd="0" presId="urn:microsoft.com/office/officeart/2005/8/layout/list1"/>
    <dgm:cxn modelId="{5843D531-D1C8-40EE-ABEE-E2B906334896}" type="presOf" srcId="{10D81DE9-978C-47B4-9531-258A03259BE9}" destId="{DF8AE0FC-D088-4F55-8189-E95784F248DD}" srcOrd="0" destOrd="0" presId="urn:microsoft.com/office/officeart/2005/8/layout/list1"/>
    <dgm:cxn modelId="{F17BAB80-C5B7-4392-92BA-6805B77425FE}" type="presOf" srcId="{6710FA19-86FB-47A9-BC53-E3F54FB4771F}" destId="{B195861C-F7BC-4214-B5CC-967311C1C786}" srcOrd="1" destOrd="0" presId="urn:microsoft.com/office/officeart/2005/8/layout/list1"/>
    <dgm:cxn modelId="{8F8AB78F-79F2-4518-87F0-3BAE307CE8FD}" type="presOf" srcId="{452FC753-71BD-46B0-B988-E30DEE71A86D}" destId="{FC4979FB-49FA-4AF2-9DF9-9FEEC95B1C3C}" srcOrd="1" destOrd="0" presId="urn:microsoft.com/office/officeart/2005/8/layout/list1"/>
    <dgm:cxn modelId="{9F9D30D2-16AC-482C-9A11-D3AFA0E685CE}" type="presOf" srcId="{74086EDB-1C9E-4004-B581-1A406A9DFE89}" destId="{026DD30F-74C8-46E7-854A-88AF2ADABD33}" srcOrd="1" destOrd="0" presId="urn:microsoft.com/office/officeart/2005/8/layout/list1"/>
    <dgm:cxn modelId="{485596EB-4A3A-48DB-BEC2-0A42C1D168BE}" srcId="{10472231-C6BF-496E-8EC5-EB8AA8D1ED84}" destId="{FA240643-DBD8-419D-AD10-184DDF1A7870}" srcOrd="4" destOrd="0" parTransId="{445F79A6-01CE-458B-8D61-70CEDB4BCEE3}" sibTransId="{49AB0238-31AF-4779-989A-D06785E0E1AA}"/>
    <dgm:cxn modelId="{DB31C74C-95EF-4921-8716-8D62845EB281}" srcId="{452FC753-71BD-46B0-B988-E30DEE71A86D}" destId="{0BB88D72-7654-48FB-9468-DB0CBD9F67EC}" srcOrd="0" destOrd="0" parTransId="{822BC138-0442-4A11-9254-63CC0259E03D}" sibTransId="{A6AB6883-FD72-48B5-89F1-BAF83E0D5AE5}"/>
    <dgm:cxn modelId="{F077F052-CDBF-45EA-B9C7-DA64280E7662}" srcId="{10472231-C6BF-496E-8EC5-EB8AA8D1ED84}" destId="{6710FA19-86FB-47A9-BC53-E3F54FB4771F}" srcOrd="1" destOrd="0" parTransId="{F9053CB5-CBC4-4F1B-9286-F63FE7AC1BB4}" sibTransId="{CD56EACC-4ACB-41D1-8832-19801847BA11}"/>
    <dgm:cxn modelId="{E2BD4672-15AE-44AD-A5D5-19E6F5AB3B22}" type="presOf" srcId="{74086EDB-1C9E-4004-B581-1A406A9DFE89}" destId="{2CCCE595-E4E0-4535-811D-CBDDA4DD8C53}" srcOrd="0" destOrd="0" presId="urn:microsoft.com/office/officeart/2005/8/layout/list1"/>
    <dgm:cxn modelId="{77244A94-F44E-4863-A8B3-846DBDA179B2}" type="presOf" srcId="{B1D46BFB-F478-4E29-9125-DF8BBD5614D3}" destId="{78115171-F314-4A5E-9A54-0108BB209901}" srcOrd="0" destOrd="0" presId="urn:microsoft.com/office/officeart/2005/8/layout/list1"/>
    <dgm:cxn modelId="{B2A8FA7B-E9B9-4696-A15A-214C2A7EFD8D}" type="presOf" srcId="{452FC753-71BD-46B0-B988-E30DEE71A86D}" destId="{83D16E18-AB25-47B4-B21C-40DB9BA9C580}" srcOrd="0" destOrd="0" presId="urn:microsoft.com/office/officeart/2005/8/layout/list1"/>
    <dgm:cxn modelId="{6B066777-F712-4D73-A0E6-BA99ED37328B}" srcId="{6710FA19-86FB-47A9-BC53-E3F54FB4771F}" destId="{B1D46BFB-F478-4E29-9125-DF8BBD5614D3}" srcOrd="0" destOrd="0" parTransId="{9AE1846D-588E-402C-B2D3-8887222B71CD}" sibTransId="{532484FB-D9BD-4E99-95EA-C463C910EE79}"/>
    <dgm:cxn modelId="{FFA1491C-FEF1-4952-ABE3-4F035061A942}" srcId="{10472231-C6BF-496E-8EC5-EB8AA8D1ED84}" destId="{74086EDB-1C9E-4004-B581-1A406A9DFE89}" srcOrd="3" destOrd="0" parTransId="{D6057E30-A6C3-4A44-90A8-85625B4FF7DF}" sibTransId="{FE90F3C0-D2C0-4AC3-A8F9-FD84EB6541F0}"/>
    <dgm:cxn modelId="{96AFE1FA-EC44-4358-817D-BE71AA05FF6C}" type="presOf" srcId="{10472231-C6BF-496E-8EC5-EB8AA8D1ED84}" destId="{A9A919D8-F37D-454D-87C9-AA449C2C9AB7}" srcOrd="0" destOrd="0" presId="urn:microsoft.com/office/officeart/2005/8/layout/list1"/>
    <dgm:cxn modelId="{C9F36BF8-D9B5-4AB9-A62A-C663E51281C6}" srcId="{FA240643-DBD8-419D-AD10-184DDF1A7870}" destId="{7D8EB10E-5735-406E-B025-EC16255C2A78}" srcOrd="0" destOrd="0" parTransId="{E986402D-69E6-4FB6-9A3D-3FE32C47328E}" sibTransId="{F2BC6B07-F3B7-4605-8855-BABEF71DFDEB}"/>
    <dgm:cxn modelId="{13636C30-9D16-433A-97CE-EC7DE54D0387}" type="presOf" srcId="{FA240643-DBD8-419D-AD10-184DDF1A7870}" destId="{3F585531-A74E-4960-B20A-B1CEA970F2A3}" srcOrd="0" destOrd="0" presId="urn:microsoft.com/office/officeart/2005/8/layout/list1"/>
    <dgm:cxn modelId="{BFB776BA-9D6F-499E-9DAE-FCF0E2EBD48F}" srcId="{10472231-C6BF-496E-8EC5-EB8AA8D1ED84}" destId="{452FC753-71BD-46B0-B988-E30DEE71A86D}" srcOrd="0" destOrd="0" parTransId="{3858BDAD-82D3-471F-AE1B-CEBA316B152D}" sibTransId="{026A552A-9685-489B-BA30-363B339E860F}"/>
    <dgm:cxn modelId="{24893EDE-A840-4EBF-B6AC-A5416807A8CE}" type="presOf" srcId="{6710FA19-86FB-47A9-BC53-E3F54FB4771F}" destId="{40E219FF-F598-4E3D-9F60-933A0E3C423A}" srcOrd="0" destOrd="0" presId="urn:microsoft.com/office/officeart/2005/8/layout/list1"/>
    <dgm:cxn modelId="{4DE951F9-F0F3-460A-8676-6940397C451F}" type="presParOf" srcId="{A9A919D8-F37D-454D-87C9-AA449C2C9AB7}" destId="{800CCEC5-821D-4F7C-A88A-989F50BA03F3}" srcOrd="0" destOrd="0" presId="urn:microsoft.com/office/officeart/2005/8/layout/list1"/>
    <dgm:cxn modelId="{3A041CCE-63B4-4D92-AA35-600DE17CE2EF}" type="presParOf" srcId="{800CCEC5-821D-4F7C-A88A-989F50BA03F3}" destId="{83D16E18-AB25-47B4-B21C-40DB9BA9C580}" srcOrd="0" destOrd="0" presId="urn:microsoft.com/office/officeart/2005/8/layout/list1"/>
    <dgm:cxn modelId="{68351F5C-1C32-486C-8E79-B2805C15B1F0}" type="presParOf" srcId="{800CCEC5-821D-4F7C-A88A-989F50BA03F3}" destId="{FC4979FB-49FA-4AF2-9DF9-9FEEC95B1C3C}" srcOrd="1" destOrd="0" presId="urn:microsoft.com/office/officeart/2005/8/layout/list1"/>
    <dgm:cxn modelId="{E6DF4A3C-7FFA-4300-96BC-01F35785F8A8}" type="presParOf" srcId="{A9A919D8-F37D-454D-87C9-AA449C2C9AB7}" destId="{DADDE3F9-37F9-4C11-AC96-FC2F7848C456}" srcOrd="1" destOrd="0" presId="urn:microsoft.com/office/officeart/2005/8/layout/list1"/>
    <dgm:cxn modelId="{2A49C951-7F6E-456A-BF96-8FC2C3F0A778}" type="presParOf" srcId="{A9A919D8-F37D-454D-87C9-AA449C2C9AB7}" destId="{A7E6AB34-0D82-409E-A847-97EB68827FC0}" srcOrd="2" destOrd="0" presId="urn:microsoft.com/office/officeart/2005/8/layout/list1"/>
    <dgm:cxn modelId="{99DC6E19-5A0B-4A59-AB89-CD93EFA9B3AE}" type="presParOf" srcId="{A9A919D8-F37D-454D-87C9-AA449C2C9AB7}" destId="{3CD3165B-9DA8-4209-8DC3-DCDEE7B8E0EC}" srcOrd="3" destOrd="0" presId="urn:microsoft.com/office/officeart/2005/8/layout/list1"/>
    <dgm:cxn modelId="{60F5CD39-8942-459D-A949-52446DEF9627}" type="presParOf" srcId="{A9A919D8-F37D-454D-87C9-AA449C2C9AB7}" destId="{9791F667-7B96-426B-9268-09D2B645A0EE}" srcOrd="4" destOrd="0" presId="urn:microsoft.com/office/officeart/2005/8/layout/list1"/>
    <dgm:cxn modelId="{364B0DC7-1608-49AC-9CBA-A4A38A29E54F}" type="presParOf" srcId="{9791F667-7B96-426B-9268-09D2B645A0EE}" destId="{40E219FF-F598-4E3D-9F60-933A0E3C423A}" srcOrd="0" destOrd="0" presId="urn:microsoft.com/office/officeart/2005/8/layout/list1"/>
    <dgm:cxn modelId="{F323D917-6A10-423A-8955-714A34973E3B}" type="presParOf" srcId="{9791F667-7B96-426B-9268-09D2B645A0EE}" destId="{B195861C-F7BC-4214-B5CC-967311C1C786}" srcOrd="1" destOrd="0" presId="urn:microsoft.com/office/officeart/2005/8/layout/list1"/>
    <dgm:cxn modelId="{8F648940-2A05-45E4-AF8A-51F8882E95AE}" type="presParOf" srcId="{A9A919D8-F37D-454D-87C9-AA449C2C9AB7}" destId="{E5C8DB62-A204-4B69-AE23-4F03693AC14D}" srcOrd="5" destOrd="0" presId="urn:microsoft.com/office/officeart/2005/8/layout/list1"/>
    <dgm:cxn modelId="{A5496796-B4CB-4E3B-97A7-C6DA9CDA3A37}" type="presParOf" srcId="{A9A919D8-F37D-454D-87C9-AA449C2C9AB7}" destId="{78115171-F314-4A5E-9A54-0108BB209901}" srcOrd="6" destOrd="0" presId="urn:microsoft.com/office/officeart/2005/8/layout/list1"/>
    <dgm:cxn modelId="{AA002D36-D59A-4469-9E9B-0214818D6522}" type="presParOf" srcId="{A9A919D8-F37D-454D-87C9-AA449C2C9AB7}" destId="{E6B7EB35-9FC7-48DF-B23B-797E28214E90}" srcOrd="7" destOrd="0" presId="urn:microsoft.com/office/officeart/2005/8/layout/list1"/>
    <dgm:cxn modelId="{C14D6D08-4000-4BF6-B28A-AE99797E001C}" type="presParOf" srcId="{A9A919D8-F37D-454D-87C9-AA449C2C9AB7}" destId="{543D0D40-361A-4802-BF26-04A7168EF289}" srcOrd="8" destOrd="0" presId="urn:microsoft.com/office/officeart/2005/8/layout/list1"/>
    <dgm:cxn modelId="{D4C4527A-9882-4B63-B7C4-4E7A1D9B6E93}" type="presParOf" srcId="{543D0D40-361A-4802-BF26-04A7168EF289}" destId="{E44E2D76-4AD6-472E-BD87-C1BB224393EF}" srcOrd="0" destOrd="0" presId="urn:microsoft.com/office/officeart/2005/8/layout/list1"/>
    <dgm:cxn modelId="{46BB6E32-3BB4-49C7-A1DC-11F2E792525A}" type="presParOf" srcId="{543D0D40-361A-4802-BF26-04A7168EF289}" destId="{2DA1A88D-7747-49BB-947C-6BE9ACF3CBE6}" srcOrd="1" destOrd="0" presId="urn:microsoft.com/office/officeart/2005/8/layout/list1"/>
    <dgm:cxn modelId="{05B122CA-8DBE-421B-80F8-B0ADA4563A47}" type="presParOf" srcId="{A9A919D8-F37D-454D-87C9-AA449C2C9AB7}" destId="{618D44B9-33C4-4A85-97F5-4922C423ACC4}" srcOrd="9" destOrd="0" presId="urn:microsoft.com/office/officeart/2005/8/layout/list1"/>
    <dgm:cxn modelId="{03B2C2C2-C790-4A34-B895-EE022CA17440}" type="presParOf" srcId="{A9A919D8-F37D-454D-87C9-AA449C2C9AB7}" destId="{B01E5E22-D12F-4266-ADAB-25BD06DE1A57}" srcOrd="10" destOrd="0" presId="urn:microsoft.com/office/officeart/2005/8/layout/list1"/>
    <dgm:cxn modelId="{AEA6319C-81BB-4912-9BF0-87AE5EB087B1}" type="presParOf" srcId="{A9A919D8-F37D-454D-87C9-AA449C2C9AB7}" destId="{E2E3859C-87CB-43CB-BF82-7108744D23F7}" srcOrd="11" destOrd="0" presId="urn:microsoft.com/office/officeart/2005/8/layout/list1"/>
    <dgm:cxn modelId="{67765BA5-9B10-4093-9512-0813CD81C73E}" type="presParOf" srcId="{A9A919D8-F37D-454D-87C9-AA449C2C9AB7}" destId="{6AB8E8F3-AE91-4419-91F9-46AA04A65CC5}" srcOrd="12" destOrd="0" presId="urn:microsoft.com/office/officeart/2005/8/layout/list1"/>
    <dgm:cxn modelId="{88F5963B-3A70-45C4-BCA6-B1A07BF42DE5}" type="presParOf" srcId="{6AB8E8F3-AE91-4419-91F9-46AA04A65CC5}" destId="{2CCCE595-E4E0-4535-811D-CBDDA4DD8C53}" srcOrd="0" destOrd="0" presId="urn:microsoft.com/office/officeart/2005/8/layout/list1"/>
    <dgm:cxn modelId="{58DFAFDF-F898-46C1-9D2C-7B07041D125A}" type="presParOf" srcId="{6AB8E8F3-AE91-4419-91F9-46AA04A65CC5}" destId="{026DD30F-74C8-46E7-854A-88AF2ADABD33}" srcOrd="1" destOrd="0" presId="urn:microsoft.com/office/officeart/2005/8/layout/list1"/>
    <dgm:cxn modelId="{0E5B94CE-EC5E-49E6-A62E-E8293B8E8F67}" type="presParOf" srcId="{A9A919D8-F37D-454D-87C9-AA449C2C9AB7}" destId="{10F6715C-869E-4601-8F0C-576EF43624FC}" srcOrd="13" destOrd="0" presId="urn:microsoft.com/office/officeart/2005/8/layout/list1"/>
    <dgm:cxn modelId="{0591C73B-D744-4C23-8A21-C518DF8F1601}" type="presParOf" srcId="{A9A919D8-F37D-454D-87C9-AA449C2C9AB7}" destId="{DF8AE0FC-D088-4F55-8189-E95784F248DD}" srcOrd="14" destOrd="0" presId="urn:microsoft.com/office/officeart/2005/8/layout/list1"/>
    <dgm:cxn modelId="{B20E3F40-FE18-41EC-A560-2D8204C23AA7}" type="presParOf" srcId="{A9A919D8-F37D-454D-87C9-AA449C2C9AB7}" destId="{17F83ED0-5468-4366-B25A-52C3AD06FC88}" srcOrd="15" destOrd="0" presId="urn:microsoft.com/office/officeart/2005/8/layout/list1"/>
    <dgm:cxn modelId="{C8EA5C9F-FD4B-4012-BB03-AFF5F77F795D}" type="presParOf" srcId="{A9A919D8-F37D-454D-87C9-AA449C2C9AB7}" destId="{2E3F231E-F98B-46B3-B4AF-A61F58082414}" srcOrd="16" destOrd="0" presId="urn:microsoft.com/office/officeart/2005/8/layout/list1"/>
    <dgm:cxn modelId="{E9D73413-1439-4FC2-88CE-177FA0DF93C5}" type="presParOf" srcId="{2E3F231E-F98B-46B3-B4AF-A61F58082414}" destId="{3F585531-A74E-4960-B20A-B1CEA970F2A3}" srcOrd="0" destOrd="0" presId="urn:microsoft.com/office/officeart/2005/8/layout/list1"/>
    <dgm:cxn modelId="{A6950699-6A90-4DEF-B8F9-6A8C46145417}" type="presParOf" srcId="{2E3F231E-F98B-46B3-B4AF-A61F58082414}" destId="{AA2EB4A0-7C56-4C9E-8E51-331FE67195FC}" srcOrd="1" destOrd="0" presId="urn:microsoft.com/office/officeart/2005/8/layout/list1"/>
    <dgm:cxn modelId="{53D202C6-A26D-4883-997F-1C8B0E13262F}" type="presParOf" srcId="{A9A919D8-F37D-454D-87C9-AA449C2C9AB7}" destId="{DBCDA4FC-1394-43D0-B48B-930F05978AB5}" srcOrd="17" destOrd="0" presId="urn:microsoft.com/office/officeart/2005/8/layout/list1"/>
    <dgm:cxn modelId="{D99E52C3-BCA9-4323-BDD2-16A2157E567D}" type="presParOf" srcId="{A9A919D8-F37D-454D-87C9-AA449C2C9AB7}" destId="{788FD4E4-081B-48BA-A91E-9C98B28404A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96053-63CF-4391-88DA-D59636585C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F7A410A-0FF6-475E-9964-92F4136A9CF0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200" dirty="0" smtClean="0">
              <a:latin typeface="Calibri" panose="020F0502020204030204" pitchFamily="34" charset="0"/>
            </a:rPr>
            <a:t>Informations sur la réforme fiscale </a:t>
          </a:r>
          <a:endParaRPr lang="fr-FR" sz="2200" dirty="0">
            <a:latin typeface="Calibri" panose="020F0502020204030204" pitchFamily="34" charset="0"/>
          </a:endParaRPr>
        </a:p>
      </dgm:t>
    </dgm:pt>
    <dgm:pt modelId="{F2AC31F7-A9BE-425A-AC9F-EFC32CA43A79}" type="parTrans" cxnId="{7FD04FCD-B3EE-490E-9564-40894003F435}">
      <dgm:prSet/>
      <dgm:spPr/>
      <dgm:t>
        <a:bodyPr/>
        <a:lstStyle/>
        <a:p>
          <a:endParaRPr lang="fr-FR" sz="2200">
            <a:latin typeface="Calibri" panose="020F0502020204030204" pitchFamily="34" charset="0"/>
          </a:endParaRPr>
        </a:p>
      </dgm:t>
    </dgm:pt>
    <dgm:pt modelId="{2D91B2F0-7457-4BD6-917E-1F1FDCD71C8E}" type="sibTrans" cxnId="{7FD04FCD-B3EE-490E-9564-40894003F435}">
      <dgm:prSet/>
      <dgm:spPr/>
      <dgm:t>
        <a:bodyPr/>
        <a:lstStyle/>
        <a:p>
          <a:endParaRPr lang="fr-FR" sz="2200">
            <a:latin typeface="Calibri" panose="020F0502020204030204" pitchFamily="34" charset="0"/>
          </a:endParaRPr>
        </a:p>
      </dgm:t>
    </dgm:pt>
    <dgm:pt modelId="{5D4690F9-020F-423B-8164-3892F3EC04E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200" dirty="0" smtClean="0">
              <a:latin typeface="Calibri" panose="020F0502020204030204" pitchFamily="34" charset="0"/>
            </a:rPr>
            <a:t>Création d’une plateforme des données comptables, fiscales et financières</a:t>
          </a:r>
        </a:p>
      </dgm:t>
    </dgm:pt>
    <dgm:pt modelId="{7FDF7C01-22C8-4BE2-8851-ACAFDB5E6AAC}" type="parTrans" cxnId="{C4B42957-56CC-4F44-B9FC-C49961767B5C}">
      <dgm:prSet/>
      <dgm:spPr/>
      <dgm:t>
        <a:bodyPr/>
        <a:lstStyle/>
        <a:p>
          <a:endParaRPr lang="fr-FR" sz="2200">
            <a:latin typeface="Calibri" panose="020F0502020204030204" pitchFamily="34" charset="0"/>
          </a:endParaRPr>
        </a:p>
      </dgm:t>
    </dgm:pt>
    <dgm:pt modelId="{4F0B06F0-2B9C-44B6-9009-B171AEA7C7C5}" type="sibTrans" cxnId="{C4B42957-56CC-4F44-B9FC-C49961767B5C}">
      <dgm:prSet/>
      <dgm:spPr/>
      <dgm:t>
        <a:bodyPr/>
        <a:lstStyle/>
        <a:p>
          <a:endParaRPr lang="fr-FR" sz="2200">
            <a:latin typeface="Calibri" panose="020F0502020204030204" pitchFamily="34" charset="0"/>
          </a:endParaRPr>
        </a:p>
      </dgm:t>
    </dgm:pt>
    <dgm:pt modelId="{F0ADFFC7-DB5C-4EDF-BAE8-D93D33DC186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200" dirty="0" smtClean="0">
              <a:solidFill>
                <a:schemeClr val="bg1"/>
              </a:solidFill>
              <a:latin typeface="Calibri" panose="020F0502020204030204" pitchFamily="34" charset="0"/>
            </a:rPr>
            <a:t>Analyse des dépenses d’investissement des collectivités </a:t>
          </a:r>
        </a:p>
      </dgm:t>
    </dgm:pt>
    <dgm:pt modelId="{013839AE-428E-46D8-9A94-2E2BCC7D11F1}" type="parTrans" cxnId="{8E32D844-B801-4EE0-86BE-B6522DE84E89}">
      <dgm:prSet/>
      <dgm:spPr/>
      <dgm:t>
        <a:bodyPr/>
        <a:lstStyle/>
        <a:p>
          <a:endParaRPr lang="fr-FR" sz="2200">
            <a:latin typeface="Calibri" panose="020F0502020204030204" pitchFamily="34" charset="0"/>
          </a:endParaRPr>
        </a:p>
      </dgm:t>
    </dgm:pt>
    <dgm:pt modelId="{5430CA42-C05E-494C-A6D4-AAA3301B4707}" type="sibTrans" cxnId="{8E32D844-B801-4EE0-86BE-B6522DE84E89}">
      <dgm:prSet/>
      <dgm:spPr/>
      <dgm:t>
        <a:bodyPr/>
        <a:lstStyle/>
        <a:p>
          <a:endParaRPr lang="fr-FR" sz="2200">
            <a:latin typeface="Calibri" panose="020F0502020204030204" pitchFamily="34" charset="0"/>
          </a:endParaRPr>
        </a:p>
      </dgm:t>
    </dgm:pt>
    <dgm:pt modelId="{85D127E4-63E1-403E-ACEA-1F204643A8F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200" dirty="0" smtClean="0">
              <a:latin typeface="Calibri" panose="020F0502020204030204" pitchFamily="34" charset="0"/>
            </a:rPr>
            <a:t>Modernisation des indicateurs de ressources et charges</a:t>
          </a:r>
        </a:p>
      </dgm:t>
    </dgm:pt>
    <dgm:pt modelId="{AA35837A-7D08-495D-9B6D-2B66B21DB839}" type="parTrans" cxnId="{C0ED6D97-82E4-4F27-9ECB-03B68285BD66}">
      <dgm:prSet/>
      <dgm:spPr/>
      <dgm:t>
        <a:bodyPr/>
        <a:lstStyle/>
        <a:p>
          <a:endParaRPr lang="fr-FR" sz="2200">
            <a:latin typeface="Calibri" panose="020F0502020204030204" pitchFamily="34" charset="0"/>
          </a:endParaRPr>
        </a:p>
      </dgm:t>
    </dgm:pt>
    <dgm:pt modelId="{8AD2FC84-371A-4971-A02B-2EA4574375EA}" type="sibTrans" cxnId="{C0ED6D97-82E4-4F27-9ECB-03B68285BD66}">
      <dgm:prSet/>
      <dgm:spPr/>
      <dgm:t>
        <a:bodyPr/>
        <a:lstStyle/>
        <a:p>
          <a:endParaRPr lang="fr-FR" sz="2200">
            <a:latin typeface="Calibri" panose="020F0502020204030204" pitchFamily="34" charset="0"/>
          </a:endParaRPr>
        </a:p>
      </dgm:t>
    </dgm:pt>
    <dgm:pt modelId="{AA70B74D-00B3-46BF-A52B-3513AA3F20D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200" dirty="0" smtClean="0">
              <a:latin typeface="Calibri" panose="020F0502020204030204" pitchFamily="34" charset="0"/>
            </a:rPr>
            <a:t>Référentiel de coût  </a:t>
          </a:r>
          <a:endParaRPr lang="fr-FR" sz="2200" dirty="0">
            <a:latin typeface="Calibri" panose="020F0502020204030204" pitchFamily="34" charset="0"/>
          </a:endParaRPr>
        </a:p>
      </dgm:t>
    </dgm:pt>
    <dgm:pt modelId="{CB4A98B2-55A0-4E64-9E5E-88B4990BA8F9}" type="parTrans" cxnId="{5EEEBA90-34DD-47C1-B5A2-00D70C9D1631}">
      <dgm:prSet/>
      <dgm:spPr/>
      <dgm:t>
        <a:bodyPr/>
        <a:lstStyle/>
        <a:p>
          <a:endParaRPr lang="fr-FR" sz="2200">
            <a:latin typeface="Calibri" panose="020F0502020204030204" pitchFamily="34" charset="0"/>
          </a:endParaRPr>
        </a:p>
      </dgm:t>
    </dgm:pt>
    <dgm:pt modelId="{05421DB9-496B-45A3-87FA-277054D6CB02}" type="sibTrans" cxnId="{5EEEBA90-34DD-47C1-B5A2-00D70C9D1631}">
      <dgm:prSet/>
      <dgm:spPr/>
      <dgm:t>
        <a:bodyPr/>
        <a:lstStyle/>
        <a:p>
          <a:endParaRPr lang="fr-FR" sz="2200">
            <a:latin typeface="Calibri" panose="020F0502020204030204" pitchFamily="34" charset="0"/>
          </a:endParaRPr>
        </a:p>
      </dgm:t>
    </dgm:pt>
    <dgm:pt modelId="{1A398EA6-360E-4FA6-8912-BB724628DA52}" type="pres">
      <dgm:prSet presAssocID="{2B496053-63CF-4391-88DA-D59636585C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ACE84AF1-086E-463C-95F2-99130BA3137B}" type="pres">
      <dgm:prSet presAssocID="{2B496053-63CF-4391-88DA-D59636585C73}" presName="Name1" presStyleCnt="0"/>
      <dgm:spPr/>
    </dgm:pt>
    <dgm:pt modelId="{3B20A107-CD97-4724-9BFF-19F6869BA3BA}" type="pres">
      <dgm:prSet presAssocID="{2B496053-63CF-4391-88DA-D59636585C73}" presName="cycle" presStyleCnt="0"/>
      <dgm:spPr/>
    </dgm:pt>
    <dgm:pt modelId="{0C53D91B-CC41-402A-B5DD-DFB81D75DC77}" type="pres">
      <dgm:prSet presAssocID="{2B496053-63CF-4391-88DA-D59636585C73}" presName="srcNode" presStyleLbl="node1" presStyleIdx="0" presStyleCnt="5"/>
      <dgm:spPr/>
    </dgm:pt>
    <dgm:pt modelId="{A52F68B8-6999-4F6C-8842-4C41CD66AB1E}" type="pres">
      <dgm:prSet presAssocID="{2B496053-63CF-4391-88DA-D59636585C73}" presName="conn" presStyleLbl="parChTrans1D2" presStyleIdx="0" presStyleCnt="1"/>
      <dgm:spPr/>
      <dgm:t>
        <a:bodyPr/>
        <a:lstStyle/>
        <a:p>
          <a:endParaRPr lang="fr-FR"/>
        </a:p>
      </dgm:t>
    </dgm:pt>
    <dgm:pt modelId="{C8E8C6E2-829E-4BC0-9B07-850AB633EA21}" type="pres">
      <dgm:prSet presAssocID="{2B496053-63CF-4391-88DA-D59636585C73}" presName="extraNode" presStyleLbl="node1" presStyleIdx="0" presStyleCnt="5"/>
      <dgm:spPr/>
    </dgm:pt>
    <dgm:pt modelId="{85B03809-53B9-43E5-B224-365EB7062DEB}" type="pres">
      <dgm:prSet presAssocID="{2B496053-63CF-4391-88DA-D59636585C73}" presName="dstNode" presStyleLbl="node1" presStyleIdx="0" presStyleCnt="5"/>
      <dgm:spPr/>
    </dgm:pt>
    <dgm:pt modelId="{CE2EEB85-A6E6-42F8-86A4-C0DC43CAB0D7}" type="pres">
      <dgm:prSet presAssocID="{BF7A410A-0FF6-475E-9964-92F4136A9CF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FF688B-9312-493E-B8CE-6473208F36D6}" type="pres">
      <dgm:prSet presAssocID="{BF7A410A-0FF6-475E-9964-92F4136A9CF0}" presName="accent_1" presStyleCnt="0"/>
      <dgm:spPr/>
    </dgm:pt>
    <dgm:pt modelId="{23FE0524-5F6D-4C0E-9093-9EBE2F62ED34}" type="pres">
      <dgm:prSet presAssocID="{BF7A410A-0FF6-475E-9964-92F4136A9CF0}" presName="accentRepeatNode" presStyleLbl="solidFgAcc1" presStyleIdx="0" presStyleCnt="5"/>
      <dgm:spPr/>
    </dgm:pt>
    <dgm:pt modelId="{A1696C80-A970-44E7-BE12-D6C6A16F5F20}" type="pres">
      <dgm:prSet presAssocID="{5D4690F9-020F-423B-8164-3892F3EC04E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4E97AF-C881-498B-9185-9A9F5C138752}" type="pres">
      <dgm:prSet presAssocID="{5D4690F9-020F-423B-8164-3892F3EC04E8}" presName="accent_2" presStyleCnt="0"/>
      <dgm:spPr/>
    </dgm:pt>
    <dgm:pt modelId="{978FBA38-209C-4672-A449-FD499C976D33}" type="pres">
      <dgm:prSet presAssocID="{5D4690F9-020F-423B-8164-3892F3EC04E8}" presName="accentRepeatNode" presStyleLbl="solidFgAcc1" presStyleIdx="1" presStyleCnt="5"/>
      <dgm:spPr/>
    </dgm:pt>
    <dgm:pt modelId="{4F0A8DE5-C4AE-4859-A326-1F3C2F3CD494}" type="pres">
      <dgm:prSet presAssocID="{F0ADFFC7-DB5C-4EDF-BAE8-D93D33DC186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486C5B-F23A-47E7-B41C-0BB74DFA3791}" type="pres">
      <dgm:prSet presAssocID="{F0ADFFC7-DB5C-4EDF-BAE8-D93D33DC1868}" presName="accent_3" presStyleCnt="0"/>
      <dgm:spPr/>
    </dgm:pt>
    <dgm:pt modelId="{C2F57FDF-6687-4BD6-9DD4-1E3524BF6A0A}" type="pres">
      <dgm:prSet presAssocID="{F0ADFFC7-DB5C-4EDF-BAE8-D93D33DC1868}" presName="accentRepeatNode" presStyleLbl="solidFgAcc1" presStyleIdx="2" presStyleCnt="5"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B7179870-4358-45AC-9C2E-70929651BC8D}" type="pres">
      <dgm:prSet presAssocID="{85D127E4-63E1-403E-ACEA-1F204643A8F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D41C76-524E-43CE-8C93-EE638D8DBCF5}" type="pres">
      <dgm:prSet presAssocID="{85D127E4-63E1-403E-ACEA-1F204643A8F1}" presName="accent_4" presStyleCnt="0"/>
      <dgm:spPr/>
    </dgm:pt>
    <dgm:pt modelId="{1F7942DA-D8CC-4ED4-B2F8-55BEE69D35B0}" type="pres">
      <dgm:prSet presAssocID="{85D127E4-63E1-403E-ACEA-1F204643A8F1}" presName="accentRepeatNode" presStyleLbl="solidFgAcc1" presStyleIdx="3" presStyleCnt="5"/>
      <dgm:spPr/>
    </dgm:pt>
    <dgm:pt modelId="{9FA7DC13-8D74-4CE0-9556-FCF54C70536D}" type="pres">
      <dgm:prSet presAssocID="{AA70B74D-00B3-46BF-A52B-3513AA3F20D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2509B7-3242-49B9-BB98-0D9AF3461659}" type="pres">
      <dgm:prSet presAssocID="{AA70B74D-00B3-46BF-A52B-3513AA3F20DD}" presName="accent_5" presStyleCnt="0"/>
      <dgm:spPr/>
    </dgm:pt>
    <dgm:pt modelId="{D2EE6876-33E5-4A4F-9A9F-D067ABA2A980}" type="pres">
      <dgm:prSet presAssocID="{AA70B74D-00B3-46BF-A52B-3513AA3F20DD}" presName="accentRepeatNode" presStyleLbl="solidFgAcc1" presStyleIdx="4" presStyleCnt="5"/>
      <dgm:spPr/>
    </dgm:pt>
  </dgm:ptLst>
  <dgm:cxnLst>
    <dgm:cxn modelId="{C62CD44A-78B2-4998-A55C-99C4F4B662A3}" type="presOf" srcId="{85D127E4-63E1-403E-ACEA-1F204643A8F1}" destId="{B7179870-4358-45AC-9C2E-70929651BC8D}" srcOrd="0" destOrd="0" presId="urn:microsoft.com/office/officeart/2008/layout/VerticalCurvedList"/>
    <dgm:cxn modelId="{CCCAFDC2-AB9E-440B-B0F3-CDCF11CF2FED}" type="presOf" srcId="{AA70B74D-00B3-46BF-A52B-3513AA3F20DD}" destId="{9FA7DC13-8D74-4CE0-9556-FCF54C70536D}" srcOrd="0" destOrd="0" presId="urn:microsoft.com/office/officeart/2008/layout/VerticalCurvedList"/>
    <dgm:cxn modelId="{08523A6C-C933-4311-B427-AD06D4C1114D}" type="presOf" srcId="{5D4690F9-020F-423B-8164-3892F3EC04E8}" destId="{A1696C80-A970-44E7-BE12-D6C6A16F5F20}" srcOrd="0" destOrd="0" presId="urn:microsoft.com/office/officeart/2008/layout/VerticalCurvedList"/>
    <dgm:cxn modelId="{7FD04FCD-B3EE-490E-9564-40894003F435}" srcId="{2B496053-63CF-4391-88DA-D59636585C73}" destId="{BF7A410A-0FF6-475E-9964-92F4136A9CF0}" srcOrd="0" destOrd="0" parTransId="{F2AC31F7-A9BE-425A-AC9F-EFC32CA43A79}" sibTransId="{2D91B2F0-7457-4BD6-917E-1F1FDCD71C8E}"/>
    <dgm:cxn modelId="{889A932C-1045-4D08-A7D7-E77C42883315}" type="presOf" srcId="{F0ADFFC7-DB5C-4EDF-BAE8-D93D33DC1868}" destId="{4F0A8DE5-C4AE-4859-A326-1F3C2F3CD494}" srcOrd="0" destOrd="0" presId="urn:microsoft.com/office/officeart/2008/layout/VerticalCurvedList"/>
    <dgm:cxn modelId="{C0ED6D97-82E4-4F27-9ECB-03B68285BD66}" srcId="{2B496053-63CF-4391-88DA-D59636585C73}" destId="{85D127E4-63E1-403E-ACEA-1F204643A8F1}" srcOrd="3" destOrd="0" parTransId="{AA35837A-7D08-495D-9B6D-2B66B21DB839}" sibTransId="{8AD2FC84-371A-4971-A02B-2EA4574375EA}"/>
    <dgm:cxn modelId="{B1E48085-F1DC-4159-B535-D715B292F4AB}" type="presOf" srcId="{BF7A410A-0FF6-475E-9964-92F4136A9CF0}" destId="{CE2EEB85-A6E6-42F8-86A4-C0DC43CAB0D7}" srcOrd="0" destOrd="0" presId="urn:microsoft.com/office/officeart/2008/layout/VerticalCurvedList"/>
    <dgm:cxn modelId="{31B891A6-C78E-4AF5-960C-5572A7E32910}" type="presOf" srcId="{2D91B2F0-7457-4BD6-917E-1F1FDCD71C8E}" destId="{A52F68B8-6999-4F6C-8842-4C41CD66AB1E}" srcOrd="0" destOrd="0" presId="urn:microsoft.com/office/officeart/2008/layout/VerticalCurvedList"/>
    <dgm:cxn modelId="{8E32D844-B801-4EE0-86BE-B6522DE84E89}" srcId="{2B496053-63CF-4391-88DA-D59636585C73}" destId="{F0ADFFC7-DB5C-4EDF-BAE8-D93D33DC1868}" srcOrd="2" destOrd="0" parTransId="{013839AE-428E-46D8-9A94-2E2BCC7D11F1}" sibTransId="{5430CA42-C05E-494C-A6D4-AAA3301B4707}"/>
    <dgm:cxn modelId="{C4B42957-56CC-4F44-B9FC-C49961767B5C}" srcId="{2B496053-63CF-4391-88DA-D59636585C73}" destId="{5D4690F9-020F-423B-8164-3892F3EC04E8}" srcOrd="1" destOrd="0" parTransId="{7FDF7C01-22C8-4BE2-8851-ACAFDB5E6AAC}" sibTransId="{4F0B06F0-2B9C-44B6-9009-B171AEA7C7C5}"/>
    <dgm:cxn modelId="{9AAC82B0-BD1B-4BE8-B8F5-30A3EE61344A}" type="presOf" srcId="{2B496053-63CF-4391-88DA-D59636585C73}" destId="{1A398EA6-360E-4FA6-8912-BB724628DA52}" srcOrd="0" destOrd="0" presId="urn:microsoft.com/office/officeart/2008/layout/VerticalCurvedList"/>
    <dgm:cxn modelId="{5EEEBA90-34DD-47C1-B5A2-00D70C9D1631}" srcId="{2B496053-63CF-4391-88DA-D59636585C73}" destId="{AA70B74D-00B3-46BF-A52B-3513AA3F20DD}" srcOrd="4" destOrd="0" parTransId="{CB4A98B2-55A0-4E64-9E5E-88B4990BA8F9}" sibTransId="{05421DB9-496B-45A3-87FA-277054D6CB02}"/>
    <dgm:cxn modelId="{57791E5E-2D68-41DB-BCE7-D4965C1EA514}" type="presParOf" srcId="{1A398EA6-360E-4FA6-8912-BB724628DA52}" destId="{ACE84AF1-086E-463C-95F2-99130BA3137B}" srcOrd="0" destOrd="0" presId="urn:microsoft.com/office/officeart/2008/layout/VerticalCurvedList"/>
    <dgm:cxn modelId="{609A921B-3240-414C-9C5A-CC1EEEA85C32}" type="presParOf" srcId="{ACE84AF1-086E-463C-95F2-99130BA3137B}" destId="{3B20A107-CD97-4724-9BFF-19F6869BA3BA}" srcOrd="0" destOrd="0" presId="urn:microsoft.com/office/officeart/2008/layout/VerticalCurvedList"/>
    <dgm:cxn modelId="{2FD5AB22-4B94-4011-A77B-ECD82564A104}" type="presParOf" srcId="{3B20A107-CD97-4724-9BFF-19F6869BA3BA}" destId="{0C53D91B-CC41-402A-B5DD-DFB81D75DC77}" srcOrd="0" destOrd="0" presId="urn:microsoft.com/office/officeart/2008/layout/VerticalCurvedList"/>
    <dgm:cxn modelId="{5A34F124-D3AD-481D-B3D4-4787A4A3C243}" type="presParOf" srcId="{3B20A107-CD97-4724-9BFF-19F6869BA3BA}" destId="{A52F68B8-6999-4F6C-8842-4C41CD66AB1E}" srcOrd="1" destOrd="0" presId="urn:microsoft.com/office/officeart/2008/layout/VerticalCurvedList"/>
    <dgm:cxn modelId="{5A013DD7-5D17-4E22-9357-7163BBF6342F}" type="presParOf" srcId="{3B20A107-CD97-4724-9BFF-19F6869BA3BA}" destId="{C8E8C6E2-829E-4BC0-9B07-850AB633EA21}" srcOrd="2" destOrd="0" presId="urn:microsoft.com/office/officeart/2008/layout/VerticalCurvedList"/>
    <dgm:cxn modelId="{87DBD7FF-9368-4609-8088-CC185BEF4A64}" type="presParOf" srcId="{3B20A107-CD97-4724-9BFF-19F6869BA3BA}" destId="{85B03809-53B9-43E5-B224-365EB7062DEB}" srcOrd="3" destOrd="0" presId="urn:microsoft.com/office/officeart/2008/layout/VerticalCurvedList"/>
    <dgm:cxn modelId="{BAC99E97-528A-4ED6-9428-54F1263790AF}" type="presParOf" srcId="{ACE84AF1-086E-463C-95F2-99130BA3137B}" destId="{CE2EEB85-A6E6-42F8-86A4-C0DC43CAB0D7}" srcOrd="1" destOrd="0" presId="urn:microsoft.com/office/officeart/2008/layout/VerticalCurvedList"/>
    <dgm:cxn modelId="{7ACD9D5E-E8C5-496D-8FF0-1C46086B7BB2}" type="presParOf" srcId="{ACE84AF1-086E-463C-95F2-99130BA3137B}" destId="{F3FF688B-9312-493E-B8CE-6473208F36D6}" srcOrd="2" destOrd="0" presId="urn:microsoft.com/office/officeart/2008/layout/VerticalCurvedList"/>
    <dgm:cxn modelId="{627FD2D0-3304-4AF1-AC69-AF86B1E28F07}" type="presParOf" srcId="{F3FF688B-9312-493E-B8CE-6473208F36D6}" destId="{23FE0524-5F6D-4C0E-9093-9EBE2F62ED34}" srcOrd="0" destOrd="0" presId="urn:microsoft.com/office/officeart/2008/layout/VerticalCurvedList"/>
    <dgm:cxn modelId="{D4DECC1C-EFA2-41EC-A828-3E2EAE1B8E9D}" type="presParOf" srcId="{ACE84AF1-086E-463C-95F2-99130BA3137B}" destId="{A1696C80-A970-44E7-BE12-D6C6A16F5F20}" srcOrd="3" destOrd="0" presId="urn:microsoft.com/office/officeart/2008/layout/VerticalCurvedList"/>
    <dgm:cxn modelId="{1FC833E8-4C58-4266-95F6-5E41D546EF9A}" type="presParOf" srcId="{ACE84AF1-086E-463C-95F2-99130BA3137B}" destId="{FD4E97AF-C881-498B-9185-9A9F5C138752}" srcOrd="4" destOrd="0" presId="urn:microsoft.com/office/officeart/2008/layout/VerticalCurvedList"/>
    <dgm:cxn modelId="{3795E448-1DB2-4848-B697-47F0B0C5F13A}" type="presParOf" srcId="{FD4E97AF-C881-498B-9185-9A9F5C138752}" destId="{978FBA38-209C-4672-A449-FD499C976D33}" srcOrd="0" destOrd="0" presId="urn:microsoft.com/office/officeart/2008/layout/VerticalCurvedList"/>
    <dgm:cxn modelId="{6471D8CE-2763-4B4B-932E-C7FFB9760229}" type="presParOf" srcId="{ACE84AF1-086E-463C-95F2-99130BA3137B}" destId="{4F0A8DE5-C4AE-4859-A326-1F3C2F3CD494}" srcOrd="5" destOrd="0" presId="urn:microsoft.com/office/officeart/2008/layout/VerticalCurvedList"/>
    <dgm:cxn modelId="{8E4907AD-524E-465A-B415-A37C68F55B4A}" type="presParOf" srcId="{ACE84AF1-086E-463C-95F2-99130BA3137B}" destId="{F7486C5B-F23A-47E7-B41C-0BB74DFA3791}" srcOrd="6" destOrd="0" presId="urn:microsoft.com/office/officeart/2008/layout/VerticalCurvedList"/>
    <dgm:cxn modelId="{56FC0F53-EFD9-4040-84AD-975397708033}" type="presParOf" srcId="{F7486C5B-F23A-47E7-B41C-0BB74DFA3791}" destId="{C2F57FDF-6687-4BD6-9DD4-1E3524BF6A0A}" srcOrd="0" destOrd="0" presId="urn:microsoft.com/office/officeart/2008/layout/VerticalCurvedList"/>
    <dgm:cxn modelId="{43E02245-72E8-478C-91AF-EBAC062E3612}" type="presParOf" srcId="{ACE84AF1-086E-463C-95F2-99130BA3137B}" destId="{B7179870-4358-45AC-9C2E-70929651BC8D}" srcOrd="7" destOrd="0" presId="urn:microsoft.com/office/officeart/2008/layout/VerticalCurvedList"/>
    <dgm:cxn modelId="{D38253C1-A3DF-4C34-B6D7-5C61BF392378}" type="presParOf" srcId="{ACE84AF1-086E-463C-95F2-99130BA3137B}" destId="{7ED41C76-524E-43CE-8C93-EE638D8DBCF5}" srcOrd="8" destOrd="0" presId="urn:microsoft.com/office/officeart/2008/layout/VerticalCurvedList"/>
    <dgm:cxn modelId="{4236B1D4-DAE6-4693-8E79-22EA5C8825B8}" type="presParOf" srcId="{7ED41C76-524E-43CE-8C93-EE638D8DBCF5}" destId="{1F7942DA-D8CC-4ED4-B2F8-55BEE69D35B0}" srcOrd="0" destOrd="0" presId="urn:microsoft.com/office/officeart/2008/layout/VerticalCurvedList"/>
    <dgm:cxn modelId="{D740EE58-A974-45BC-846B-F4453CEF1F58}" type="presParOf" srcId="{ACE84AF1-086E-463C-95F2-99130BA3137B}" destId="{9FA7DC13-8D74-4CE0-9556-FCF54C70536D}" srcOrd="9" destOrd="0" presId="urn:microsoft.com/office/officeart/2008/layout/VerticalCurvedList"/>
    <dgm:cxn modelId="{0B55DCC8-7E78-4C31-82D8-3EDA04F4AA3A}" type="presParOf" srcId="{ACE84AF1-086E-463C-95F2-99130BA3137B}" destId="{352509B7-3242-49B9-BB98-0D9AF3461659}" srcOrd="10" destOrd="0" presId="urn:microsoft.com/office/officeart/2008/layout/VerticalCurvedList"/>
    <dgm:cxn modelId="{30EB93D7-990E-40CD-B433-232114BCA607}" type="presParOf" srcId="{352509B7-3242-49B9-BB98-0D9AF3461659}" destId="{D2EE6876-33E5-4A4F-9A9F-D067ABA2A9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915F5-7237-4160-918F-11DF0177F7C4}">
      <dsp:nvSpPr>
        <dsp:cNvPr id="0" name=""/>
        <dsp:cNvSpPr/>
      </dsp:nvSpPr>
      <dsp:spPr>
        <a:xfrm rot="16200000">
          <a:off x="522058" y="-522058"/>
          <a:ext cx="1836204" cy="2880320"/>
        </a:xfrm>
        <a:prstGeom prst="round1Rect">
          <a:avLst/>
        </a:prstGeom>
        <a:solidFill>
          <a:schemeClr val="bg2">
            <a:lumMod val="5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Calibri" panose="020F0502020204030204" pitchFamily="34" charset="0"/>
            </a:rPr>
            <a:t>Un Président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Calibri" panose="020F0502020204030204" pitchFamily="34" charset="0"/>
            </a:rPr>
            <a:t>le Président du Comité des finances locales</a:t>
          </a:r>
          <a:endParaRPr lang="fr-FR" sz="2000" kern="1200" dirty="0">
            <a:latin typeface="Calibri" panose="020F0502020204030204" pitchFamily="34" charset="0"/>
          </a:endParaRPr>
        </a:p>
      </dsp:txBody>
      <dsp:txXfrm rot="5400000">
        <a:off x="0" y="0"/>
        <a:ext cx="2880320" cy="1377153"/>
      </dsp:txXfrm>
    </dsp:sp>
    <dsp:sp modelId="{93DEC293-CEBD-4FAA-AB47-894FD1B4D141}">
      <dsp:nvSpPr>
        <dsp:cNvPr id="0" name=""/>
        <dsp:cNvSpPr/>
      </dsp:nvSpPr>
      <dsp:spPr>
        <a:xfrm>
          <a:off x="2880320" y="0"/>
          <a:ext cx="2880320" cy="1836204"/>
        </a:xfrm>
        <a:prstGeom prst="round1Rect">
          <a:avLst/>
        </a:prstGeom>
        <a:solidFill>
          <a:schemeClr val="tx2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>
            <a:latin typeface="Calibri" panose="020F05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Calibri" panose="020F0502020204030204" pitchFamily="34" charset="0"/>
            </a:rPr>
            <a:t>Un Conseil d’orientation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Calibri" panose="020F0502020204030204" pitchFamily="34" charset="0"/>
            </a:rPr>
            <a:t>10 élus locaux </a:t>
          </a:r>
          <a:br>
            <a:rPr lang="fr-FR" sz="2000" kern="1200" dirty="0" smtClean="0">
              <a:latin typeface="Calibri" panose="020F0502020204030204" pitchFamily="34" charset="0"/>
            </a:rPr>
          </a:br>
          <a:r>
            <a:rPr lang="fr-FR" sz="2000" kern="1200" dirty="0" smtClean="0">
              <a:latin typeface="Calibri" panose="020F0502020204030204" pitchFamily="34" charset="0"/>
            </a:rPr>
            <a:t>+ 5 représentants de l’Etat</a:t>
          </a:r>
          <a:endParaRPr lang="fr-FR" sz="2000" kern="1200" dirty="0">
            <a:latin typeface="Calibri" panose="020F0502020204030204" pitchFamily="34" charset="0"/>
          </a:endParaRPr>
        </a:p>
      </dsp:txBody>
      <dsp:txXfrm>
        <a:off x="2880320" y="0"/>
        <a:ext cx="2880320" cy="1377153"/>
      </dsp:txXfrm>
    </dsp:sp>
    <dsp:sp modelId="{180660D9-933E-422C-B2BF-82AA21868C81}">
      <dsp:nvSpPr>
        <dsp:cNvPr id="0" name=""/>
        <dsp:cNvSpPr/>
      </dsp:nvSpPr>
      <dsp:spPr>
        <a:xfrm rot="10800000">
          <a:off x="0" y="1836204"/>
          <a:ext cx="2880320" cy="1836204"/>
        </a:xfrm>
        <a:prstGeom prst="round1Rect">
          <a:avLst/>
        </a:prstGeom>
        <a:solidFill>
          <a:schemeClr val="tx2">
            <a:lumMod val="5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latin typeface="Calibri" panose="020F0502020204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Calibri" panose="020F0502020204030204" pitchFamily="34" charset="0"/>
            </a:rPr>
            <a:t>Un Comité scientifique et technique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latin typeface="Calibri" panose="020F0502020204030204" pitchFamily="34" charset="0"/>
            </a:rPr>
            <a:t>40 administrations, associations, institutions, experts…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>
            <a:latin typeface="Calibri" panose="020F0502020204030204" pitchFamily="34" charset="0"/>
          </a:endParaRPr>
        </a:p>
      </dsp:txBody>
      <dsp:txXfrm rot="10800000">
        <a:off x="0" y="2295255"/>
        <a:ext cx="2880320" cy="1377153"/>
      </dsp:txXfrm>
    </dsp:sp>
    <dsp:sp modelId="{534F1D33-B035-4658-B99E-329437836B8A}">
      <dsp:nvSpPr>
        <dsp:cNvPr id="0" name=""/>
        <dsp:cNvSpPr/>
      </dsp:nvSpPr>
      <dsp:spPr>
        <a:xfrm rot="5400000">
          <a:off x="3402378" y="1314146"/>
          <a:ext cx="1836204" cy="2880320"/>
        </a:xfrm>
        <a:prstGeom prst="round1Rect">
          <a:avLst/>
        </a:prstGeom>
        <a:solidFill>
          <a:schemeClr val="bg2">
            <a:lumMod val="2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Calibri" panose="020F0502020204030204" pitchFamily="34" charset="0"/>
            </a:rPr>
            <a:t>Une équipe dédiée</a:t>
          </a:r>
          <a:endParaRPr lang="fr-FR" sz="2000" b="1" kern="1200" dirty="0">
            <a:latin typeface="Calibri" panose="020F0502020204030204" pitchFamily="34" charset="0"/>
          </a:endParaRPr>
        </a:p>
      </dsp:txBody>
      <dsp:txXfrm rot="-5400000">
        <a:off x="2880320" y="2295254"/>
        <a:ext cx="2880320" cy="1377153"/>
      </dsp:txXfrm>
    </dsp:sp>
    <dsp:sp modelId="{A4C70510-9A88-477C-AEE1-26CEAFCBBF4B}">
      <dsp:nvSpPr>
        <dsp:cNvPr id="0" name=""/>
        <dsp:cNvSpPr/>
      </dsp:nvSpPr>
      <dsp:spPr>
        <a:xfrm>
          <a:off x="2291162" y="1571703"/>
          <a:ext cx="1178315" cy="52900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OFGL</a:t>
          </a:r>
          <a:endParaRPr lang="fr-FR" sz="2000" b="1" kern="1200" dirty="0"/>
        </a:p>
      </dsp:txBody>
      <dsp:txXfrm>
        <a:off x="2316986" y="1597527"/>
        <a:ext cx="1126667" cy="477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6AB34-0D82-409E-A847-97EB68827FC0}">
      <dsp:nvSpPr>
        <dsp:cNvPr id="0" name=""/>
        <dsp:cNvSpPr/>
      </dsp:nvSpPr>
      <dsp:spPr>
        <a:xfrm>
          <a:off x="0" y="233556"/>
          <a:ext cx="8280920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187452" rIns="3600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Calibri" panose="020F0502020204030204" pitchFamily="34" charset="0"/>
            </a:rPr>
            <a:t>DGCL, DGFiP, DB, CGET, DGOM, DLF, DGT, IGF, IGA, IGAS, DGCS, DREES, DGAFP, INSEE</a:t>
          </a:r>
          <a:endParaRPr lang="fr-FR" sz="1600" kern="1200" dirty="0">
            <a:latin typeface="Calibri" panose="020F0502020204030204" pitchFamily="34" charset="0"/>
          </a:endParaRPr>
        </a:p>
      </dsp:txBody>
      <dsp:txXfrm>
        <a:off x="0" y="233556"/>
        <a:ext cx="8280920" cy="524475"/>
      </dsp:txXfrm>
    </dsp:sp>
    <dsp:sp modelId="{FC4979FB-49FA-4AF2-9DF9-9FEEC95B1C3C}">
      <dsp:nvSpPr>
        <dsp:cNvPr id="0" name=""/>
        <dsp:cNvSpPr/>
      </dsp:nvSpPr>
      <dsp:spPr>
        <a:xfrm>
          <a:off x="414046" y="100716"/>
          <a:ext cx="5796644" cy="265680"/>
        </a:xfrm>
        <a:prstGeom prst="roundRect">
          <a:avLst/>
        </a:prstGeom>
        <a:solidFill>
          <a:schemeClr val="tx2">
            <a:lumMod val="5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alibri" panose="020F0502020204030204" pitchFamily="34" charset="0"/>
            </a:rPr>
            <a:t>Directions d’administration centrale</a:t>
          </a:r>
          <a:endParaRPr lang="fr-FR" sz="1400" kern="1200" dirty="0">
            <a:latin typeface="Calibri" panose="020F0502020204030204" pitchFamily="34" charset="0"/>
          </a:endParaRPr>
        </a:p>
      </dsp:txBody>
      <dsp:txXfrm>
        <a:off x="427015" y="113685"/>
        <a:ext cx="5770706" cy="239742"/>
      </dsp:txXfrm>
    </dsp:sp>
    <dsp:sp modelId="{78115171-F314-4A5E-9A54-0108BB209901}">
      <dsp:nvSpPr>
        <dsp:cNvPr id="0" name=""/>
        <dsp:cNvSpPr/>
      </dsp:nvSpPr>
      <dsp:spPr>
        <a:xfrm>
          <a:off x="0" y="939471"/>
          <a:ext cx="8280920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187452" rIns="6426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Calibri" panose="020F0502020204030204" pitchFamily="34" charset="0"/>
            </a:rPr>
            <a:t>Cour des comptes, CDC, CNFPT</a:t>
          </a:r>
          <a:endParaRPr lang="fr-FR" sz="1600" kern="1200" dirty="0">
            <a:latin typeface="Calibri" panose="020F0502020204030204" pitchFamily="34" charset="0"/>
          </a:endParaRPr>
        </a:p>
      </dsp:txBody>
      <dsp:txXfrm>
        <a:off x="0" y="939471"/>
        <a:ext cx="8280920" cy="524475"/>
      </dsp:txXfrm>
    </dsp:sp>
    <dsp:sp modelId="{B195861C-F7BC-4214-B5CC-967311C1C786}">
      <dsp:nvSpPr>
        <dsp:cNvPr id="0" name=""/>
        <dsp:cNvSpPr/>
      </dsp:nvSpPr>
      <dsp:spPr>
        <a:xfrm>
          <a:off x="414046" y="806631"/>
          <a:ext cx="5796644" cy="265680"/>
        </a:xfrm>
        <a:prstGeom prst="roundRect">
          <a:avLst/>
        </a:prstGeom>
        <a:solidFill>
          <a:schemeClr val="tx2">
            <a:lumMod val="5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alibri" panose="020F0502020204030204" pitchFamily="34" charset="0"/>
            </a:rPr>
            <a:t>Organismes publics</a:t>
          </a:r>
          <a:endParaRPr lang="fr-FR" sz="1400" kern="1200" dirty="0">
            <a:latin typeface="Calibri" panose="020F0502020204030204" pitchFamily="34" charset="0"/>
          </a:endParaRPr>
        </a:p>
      </dsp:txBody>
      <dsp:txXfrm>
        <a:off x="427015" y="819600"/>
        <a:ext cx="5770706" cy="239742"/>
      </dsp:txXfrm>
    </dsp:sp>
    <dsp:sp modelId="{B01E5E22-D12F-4266-ADAB-25BD06DE1A57}">
      <dsp:nvSpPr>
        <dsp:cNvPr id="0" name=""/>
        <dsp:cNvSpPr/>
      </dsp:nvSpPr>
      <dsp:spPr>
        <a:xfrm>
          <a:off x="0" y="1645386"/>
          <a:ext cx="828092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187452" rIns="6426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>
              <a:latin typeface="Calibri" panose="020F0502020204030204" pitchFamily="34" charset="0"/>
            </a:rPr>
            <a:t>AdCF</a:t>
          </a:r>
          <a:r>
            <a:rPr lang="fr-FR" sz="1600" kern="1200" dirty="0" smtClean="0">
              <a:latin typeface="Calibri" panose="020F0502020204030204" pitchFamily="34" charset="0"/>
            </a:rPr>
            <a:t>, ADF, AMF, AMRF, APVF, Fédération des EPL, France urbaine, Villes de France, Ville et banlieue, Régions de France</a:t>
          </a:r>
          <a:endParaRPr lang="fr-FR" sz="1600" kern="1200" dirty="0">
            <a:latin typeface="Calibri" panose="020F0502020204030204" pitchFamily="34" charset="0"/>
          </a:endParaRPr>
        </a:p>
      </dsp:txBody>
      <dsp:txXfrm>
        <a:off x="0" y="1645386"/>
        <a:ext cx="8280920" cy="751275"/>
      </dsp:txXfrm>
    </dsp:sp>
    <dsp:sp modelId="{2DA1A88D-7747-49BB-947C-6BE9ACF3CBE6}">
      <dsp:nvSpPr>
        <dsp:cNvPr id="0" name=""/>
        <dsp:cNvSpPr/>
      </dsp:nvSpPr>
      <dsp:spPr>
        <a:xfrm>
          <a:off x="414046" y="1512546"/>
          <a:ext cx="5796644" cy="265680"/>
        </a:xfrm>
        <a:prstGeom prst="roundRect">
          <a:avLst/>
        </a:prstGeom>
        <a:solidFill>
          <a:schemeClr val="tx2">
            <a:lumMod val="5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alibri" panose="020F0502020204030204" pitchFamily="34" charset="0"/>
            </a:rPr>
            <a:t>Associations d’élus</a:t>
          </a:r>
          <a:endParaRPr lang="fr-FR" sz="1400" kern="1200" dirty="0">
            <a:latin typeface="Calibri" panose="020F0502020204030204" pitchFamily="34" charset="0"/>
          </a:endParaRPr>
        </a:p>
      </dsp:txBody>
      <dsp:txXfrm>
        <a:off x="427015" y="1525515"/>
        <a:ext cx="5770706" cy="239742"/>
      </dsp:txXfrm>
    </dsp:sp>
    <dsp:sp modelId="{DF8AE0FC-D088-4F55-8189-E95784F248DD}">
      <dsp:nvSpPr>
        <dsp:cNvPr id="0" name=""/>
        <dsp:cNvSpPr/>
      </dsp:nvSpPr>
      <dsp:spPr>
        <a:xfrm>
          <a:off x="0" y="2578101"/>
          <a:ext cx="8280920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187452" rIns="6426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Calibri" panose="020F0502020204030204" pitchFamily="34" charset="0"/>
            </a:rPr>
            <a:t>AATF, ADT Inet, AITF, AFIGESE, SNDGCT</a:t>
          </a:r>
          <a:endParaRPr lang="fr-FR" sz="1600" kern="1200" dirty="0">
            <a:latin typeface="Calibri" panose="020F0502020204030204" pitchFamily="34" charset="0"/>
          </a:endParaRPr>
        </a:p>
      </dsp:txBody>
      <dsp:txXfrm>
        <a:off x="0" y="2578101"/>
        <a:ext cx="8280920" cy="524475"/>
      </dsp:txXfrm>
    </dsp:sp>
    <dsp:sp modelId="{026DD30F-74C8-46E7-854A-88AF2ADABD33}">
      <dsp:nvSpPr>
        <dsp:cNvPr id="0" name=""/>
        <dsp:cNvSpPr/>
      </dsp:nvSpPr>
      <dsp:spPr>
        <a:xfrm>
          <a:off x="414046" y="2445261"/>
          <a:ext cx="5796644" cy="265680"/>
        </a:xfrm>
        <a:prstGeom prst="roundRect">
          <a:avLst/>
        </a:prstGeom>
        <a:solidFill>
          <a:schemeClr val="tx2">
            <a:lumMod val="5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alibri" panose="020F0502020204030204" pitchFamily="34" charset="0"/>
            </a:rPr>
            <a:t>Associations de personnels territoriaux </a:t>
          </a:r>
          <a:endParaRPr lang="fr-FR" sz="1400" kern="1200" dirty="0">
            <a:latin typeface="Calibri" panose="020F0502020204030204" pitchFamily="34" charset="0"/>
          </a:endParaRPr>
        </a:p>
      </dsp:txBody>
      <dsp:txXfrm>
        <a:off x="427015" y="2458230"/>
        <a:ext cx="5770706" cy="239742"/>
      </dsp:txXfrm>
    </dsp:sp>
    <dsp:sp modelId="{788FD4E4-081B-48BA-A91E-9C98B28404AC}">
      <dsp:nvSpPr>
        <dsp:cNvPr id="0" name=""/>
        <dsp:cNvSpPr/>
      </dsp:nvSpPr>
      <dsp:spPr>
        <a:xfrm>
          <a:off x="0" y="3284016"/>
          <a:ext cx="828092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187452" rIns="3600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Calibri" panose="020F0502020204030204" pitchFamily="34" charset="0"/>
            </a:rPr>
            <a:t>Universitaires (M. Bouvier, R. Hertzog, F. Navarre et M. Leprince), </a:t>
          </a:r>
          <a:br>
            <a:rPr lang="fr-FR" sz="1600" kern="1200" dirty="0" smtClean="0">
              <a:latin typeface="Calibri" panose="020F0502020204030204" pitchFamily="34" charset="0"/>
            </a:rPr>
          </a:br>
          <a:r>
            <a:rPr lang="fr-FR" sz="1600" kern="1200" dirty="0" smtClean="0">
              <a:latin typeface="Calibri" panose="020F0502020204030204" pitchFamily="34" charset="0"/>
            </a:rPr>
            <a:t>Experts (P. Mahé, JS. Ruggiu, P. Rogier, Direction des Etudes La Banque Postale, </a:t>
          </a:r>
          <a:r>
            <a:rPr lang="fr-FR" sz="1600" kern="1200" dirty="0" err="1" smtClean="0">
              <a:latin typeface="Calibri" panose="020F0502020204030204" pitchFamily="34" charset="0"/>
            </a:rPr>
            <a:t>O.Wolf</a:t>
          </a:r>
          <a:r>
            <a:rPr lang="fr-FR" sz="1600" kern="1200" dirty="0" smtClean="0">
              <a:latin typeface="Calibri" panose="020F0502020204030204" pitchFamily="34" charset="0"/>
            </a:rPr>
            <a:t>)…</a:t>
          </a:r>
          <a:endParaRPr lang="fr-FR" sz="1600" kern="1200" dirty="0">
            <a:latin typeface="Calibri" panose="020F0502020204030204" pitchFamily="34" charset="0"/>
          </a:endParaRPr>
        </a:p>
      </dsp:txBody>
      <dsp:txXfrm>
        <a:off x="0" y="3284016"/>
        <a:ext cx="8280920" cy="751275"/>
      </dsp:txXfrm>
    </dsp:sp>
    <dsp:sp modelId="{AA2EB4A0-7C56-4C9E-8E51-331FE67195FC}">
      <dsp:nvSpPr>
        <dsp:cNvPr id="0" name=""/>
        <dsp:cNvSpPr/>
      </dsp:nvSpPr>
      <dsp:spPr>
        <a:xfrm>
          <a:off x="414046" y="3151176"/>
          <a:ext cx="5796644" cy="265680"/>
        </a:xfrm>
        <a:prstGeom prst="roundRect">
          <a:avLst/>
        </a:prstGeom>
        <a:solidFill>
          <a:schemeClr val="tx2">
            <a:lumMod val="5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alibri" panose="020F0502020204030204" pitchFamily="34" charset="0"/>
            </a:rPr>
            <a:t>Autres personnalités qualifiées </a:t>
          </a:r>
          <a:endParaRPr lang="fr-FR" sz="1400" kern="1200" dirty="0">
            <a:latin typeface="Calibri" panose="020F0502020204030204" pitchFamily="34" charset="0"/>
          </a:endParaRPr>
        </a:p>
      </dsp:txBody>
      <dsp:txXfrm>
        <a:off x="427015" y="3164145"/>
        <a:ext cx="5770706" cy="23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68B8-6999-4F6C-8842-4C41CD66AB1E}">
      <dsp:nvSpPr>
        <dsp:cNvPr id="0" name=""/>
        <dsp:cNvSpPr/>
      </dsp:nvSpPr>
      <dsp:spPr>
        <a:xfrm>
          <a:off x="-5635578" y="-862704"/>
          <a:ext cx="6709736" cy="6709736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EEB85-A6E6-42F8-86A4-C0DC43CAB0D7}">
      <dsp:nvSpPr>
        <dsp:cNvPr id="0" name=""/>
        <dsp:cNvSpPr/>
      </dsp:nvSpPr>
      <dsp:spPr>
        <a:xfrm>
          <a:off x="469582" y="311420"/>
          <a:ext cx="7525591" cy="623240"/>
        </a:xfrm>
        <a:prstGeom prst="rect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Calibri" panose="020F0502020204030204" pitchFamily="34" charset="0"/>
            </a:rPr>
            <a:t>Informations sur la réforme fiscale </a:t>
          </a:r>
          <a:endParaRPr lang="fr-FR" sz="2200" kern="1200" dirty="0">
            <a:latin typeface="Calibri" panose="020F0502020204030204" pitchFamily="34" charset="0"/>
          </a:endParaRPr>
        </a:p>
      </dsp:txBody>
      <dsp:txXfrm>
        <a:off x="469582" y="311420"/>
        <a:ext cx="7525591" cy="623240"/>
      </dsp:txXfrm>
    </dsp:sp>
    <dsp:sp modelId="{23FE0524-5F6D-4C0E-9093-9EBE2F62ED34}">
      <dsp:nvSpPr>
        <dsp:cNvPr id="0" name=""/>
        <dsp:cNvSpPr/>
      </dsp:nvSpPr>
      <dsp:spPr>
        <a:xfrm>
          <a:off x="80056" y="233515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96C80-A970-44E7-BE12-D6C6A16F5F20}">
      <dsp:nvSpPr>
        <dsp:cNvPr id="0" name=""/>
        <dsp:cNvSpPr/>
      </dsp:nvSpPr>
      <dsp:spPr>
        <a:xfrm>
          <a:off x="916177" y="1245982"/>
          <a:ext cx="7078995" cy="623240"/>
        </a:xfrm>
        <a:prstGeom prst="rect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Calibri" panose="020F0502020204030204" pitchFamily="34" charset="0"/>
            </a:rPr>
            <a:t>Création d’une plateforme des données comptables, fiscales et financières</a:t>
          </a:r>
        </a:p>
      </dsp:txBody>
      <dsp:txXfrm>
        <a:off x="916177" y="1245982"/>
        <a:ext cx="7078995" cy="623240"/>
      </dsp:txXfrm>
    </dsp:sp>
    <dsp:sp modelId="{978FBA38-209C-4672-A449-FD499C976D33}">
      <dsp:nvSpPr>
        <dsp:cNvPr id="0" name=""/>
        <dsp:cNvSpPr/>
      </dsp:nvSpPr>
      <dsp:spPr>
        <a:xfrm>
          <a:off x="526652" y="1168077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A8DE5-C4AE-4859-A326-1F3C2F3CD494}">
      <dsp:nvSpPr>
        <dsp:cNvPr id="0" name=""/>
        <dsp:cNvSpPr/>
      </dsp:nvSpPr>
      <dsp:spPr>
        <a:xfrm>
          <a:off x="1053246" y="2180543"/>
          <a:ext cx="6941926" cy="623240"/>
        </a:xfrm>
        <a:prstGeom prst="rect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Analyse des dépenses d’investissement des collectivités </a:t>
          </a:r>
        </a:p>
      </dsp:txBody>
      <dsp:txXfrm>
        <a:off x="1053246" y="2180543"/>
        <a:ext cx="6941926" cy="623240"/>
      </dsp:txXfrm>
    </dsp:sp>
    <dsp:sp modelId="{C2F57FDF-6687-4BD6-9DD4-1E3524BF6A0A}">
      <dsp:nvSpPr>
        <dsp:cNvPr id="0" name=""/>
        <dsp:cNvSpPr/>
      </dsp:nvSpPr>
      <dsp:spPr>
        <a:xfrm>
          <a:off x="663721" y="2102638"/>
          <a:ext cx="779050" cy="779050"/>
        </a:xfrm>
        <a:prstGeom prst="ellipse">
          <a:avLst/>
        </a:prstGeom>
        <a:solidFill>
          <a:schemeClr val="bg1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79870-4358-45AC-9C2E-70929651BC8D}">
      <dsp:nvSpPr>
        <dsp:cNvPr id="0" name=""/>
        <dsp:cNvSpPr/>
      </dsp:nvSpPr>
      <dsp:spPr>
        <a:xfrm>
          <a:off x="916177" y="3115105"/>
          <a:ext cx="7078995" cy="623240"/>
        </a:xfrm>
        <a:prstGeom prst="rect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Calibri" panose="020F0502020204030204" pitchFamily="34" charset="0"/>
            </a:rPr>
            <a:t>Modernisation des indicateurs de ressources et charges</a:t>
          </a:r>
        </a:p>
      </dsp:txBody>
      <dsp:txXfrm>
        <a:off x="916177" y="3115105"/>
        <a:ext cx="7078995" cy="623240"/>
      </dsp:txXfrm>
    </dsp:sp>
    <dsp:sp modelId="{1F7942DA-D8CC-4ED4-B2F8-55BEE69D35B0}">
      <dsp:nvSpPr>
        <dsp:cNvPr id="0" name=""/>
        <dsp:cNvSpPr/>
      </dsp:nvSpPr>
      <dsp:spPr>
        <a:xfrm>
          <a:off x="526652" y="3037200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7DC13-8D74-4CE0-9556-FCF54C70536D}">
      <dsp:nvSpPr>
        <dsp:cNvPr id="0" name=""/>
        <dsp:cNvSpPr/>
      </dsp:nvSpPr>
      <dsp:spPr>
        <a:xfrm>
          <a:off x="469582" y="4049666"/>
          <a:ext cx="7525591" cy="623240"/>
        </a:xfrm>
        <a:prstGeom prst="rect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Calibri" panose="020F0502020204030204" pitchFamily="34" charset="0"/>
            </a:rPr>
            <a:t>Référentiel de coût  </a:t>
          </a:r>
          <a:endParaRPr lang="fr-FR" sz="2200" kern="1200" dirty="0">
            <a:latin typeface="Calibri" panose="020F0502020204030204" pitchFamily="34" charset="0"/>
          </a:endParaRPr>
        </a:p>
      </dsp:txBody>
      <dsp:txXfrm>
        <a:off x="469582" y="4049666"/>
        <a:ext cx="7525591" cy="623240"/>
      </dsp:txXfrm>
    </dsp:sp>
    <dsp:sp modelId="{D2EE6876-33E5-4A4F-9A9F-D067ABA2A980}">
      <dsp:nvSpPr>
        <dsp:cNvPr id="0" name=""/>
        <dsp:cNvSpPr/>
      </dsp:nvSpPr>
      <dsp:spPr>
        <a:xfrm>
          <a:off x="80056" y="3971761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91" y="0"/>
            <a:ext cx="2946400" cy="49688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BE252292-0DDE-4100-B175-6B8B99B4FB24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6"/>
            <a:ext cx="2946400" cy="496887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91" y="9428166"/>
            <a:ext cx="2946400" cy="496887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EEB88B0F-31E6-4445-AE0A-A54620A29A6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417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04570E30-CC22-475B-A1C4-95ABF7CC7F40}" type="datetimeFigureOut">
              <a:rPr lang="fr-FR" smtClean="0"/>
              <a:t>05/06/2019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D0290BE4-B4BD-4190-B429-8F96E4A8895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04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7" y="4715156"/>
            <a:ext cx="5599389" cy="4466987"/>
          </a:xfrm>
        </p:spPr>
        <p:txBody>
          <a:bodyPr/>
          <a:lstStyle/>
          <a:p>
            <a:endParaRPr lang="fr-F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9745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4455-EDD6-4549-9C7E-99B961333037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0568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(non exhaustives !) : </a:t>
            </a:r>
          </a:p>
          <a:p>
            <a:pPr marL="125730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Rester factuel et rigoureux</a:t>
            </a:r>
          </a:p>
          <a:p>
            <a:pPr marL="125730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Rappeler le modèle, son utilité</a:t>
            </a:r>
          </a:p>
          <a:p>
            <a:pPr marL="125730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Augmenter la visibilité </a:t>
            </a:r>
          </a:p>
          <a:p>
            <a:pPr marL="125730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et persévérer 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4455-EDD6-4549-9C7E-99B961333037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696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4455-EDD6-4549-9C7E-99B961333037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09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519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6812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4315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4455-EDD6-4549-9C7E-99B96133303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09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4455-EDD6-4549-9C7E-99B96133303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291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64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4455-EDD6-4549-9C7E-99B96133303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81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4455-EDD6-4549-9C7E-99B961333037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32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 chantiers </a:t>
            </a:r>
            <a:endParaRPr lang="fr-FR" dirty="0" smtClean="0"/>
          </a:p>
          <a:p>
            <a:r>
              <a:rPr lang="fr-FR" b="1" dirty="0" smtClean="0"/>
              <a:t>L’investissement </a:t>
            </a:r>
            <a:r>
              <a:rPr lang="fr-FR" b="1" dirty="0"/>
              <a:t>public local</a:t>
            </a:r>
            <a:r>
              <a:rPr lang="fr-FR" dirty="0"/>
              <a:t> est l’un des 5 chantiers actuels de l’Observatoire. </a:t>
            </a:r>
          </a:p>
          <a:p>
            <a:r>
              <a:rPr lang="fr-FR" b="1" dirty="0"/>
              <a:t>Les premières étapes</a:t>
            </a:r>
            <a:r>
              <a:rPr lang="fr-FR" dirty="0"/>
              <a:t> sur ce chantier :</a:t>
            </a:r>
          </a:p>
          <a:p>
            <a:pPr marL="171450" lvl="1"/>
            <a:r>
              <a:rPr lang="fr-FR" dirty="0"/>
              <a:t>Mars 2018 : « </a:t>
            </a:r>
            <a:r>
              <a:rPr lang="fr-FR" i="1" dirty="0"/>
              <a:t>Cap sur</a:t>
            </a:r>
            <a:r>
              <a:rPr lang="fr-FR" dirty="0"/>
              <a:t> les subventions d’équipement entre niveaux de collectivités »</a:t>
            </a:r>
          </a:p>
          <a:p>
            <a:pPr marL="171450" lvl="1"/>
            <a:r>
              <a:rPr lang="fr-FR" dirty="0"/>
              <a:t>Juin 2018 puis aout 2018 (actualisation) : Application Web « Cap sur la data de l’investissement public local », outil d’aide à la gestion financière par mise à disposition des données essentiels (niveaux d’investissement et financements). </a:t>
            </a:r>
            <a:endParaRPr lang="fr-FR" b="1" dirty="0" smtClean="0"/>
          </a:p>
          <a:p>
            <a:pPr marL="177800" lvl="0"/>
            <a:r>
              <a:rPr lang="fr-FR" dirty="0" smtClean="0"/>
              <a:t>Juillet </a:t>
            </a:r>
            <a:r>
              <a:rPr lang="fr-FR" dirty="0"/>
              <a:t>2018 : Rapport 2018 sur les finances locales</a:t>
            </a:r>
          </a:p>
          <a:p>
            <a:pPr defTabSz="882142">
              <a:defRPr/>
            </a:pPr>
            <a:r>
              <a:rPr lang="fr-FR" b="1" dirty="0"/>
              <a:t>Quatrième étape </a:t>
            </a:r>
            <a:r>
              <a:rPr lang="fr-FR" b="1" dirty="0" smtClean="0"/>
              <a:t>en janvier 2019</a:t>
            </a:r>
            <a:r>
              <a:rPr lang="fr-FR" dirty="0"/>
              <a:t> : sortie de Cap sur n°6 qui dresse un</a:t>
            </a:r>
            <a:r>
              <a:rPr lang="fr-FR" b="1" dirty="0"/>
              <a:t> état des lieux des investissements réalisés par les communes et leurs groupements depuis 2014</a:t>
            </a:r>
            <a:r>
              <a:rPr lang="fr-FR" dirty="0"/>
              <a:t>, date des dernières élections municipales et intercommunales.</a:t>
            </a:r>
          </a:p>
          <a:p>
            <a:pPr lvl="0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09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4455-EDD6-4549-9C7E-99B961333037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09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4455-EDD6-4549-9C7E-99B961333037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34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7F1D-9090-4928-B957-A265961755E4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© OFGL – Tous droits résérvés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425904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88640"/>
            <a:ext cx="6781800" cy="52008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91072"/>
            <a:ext cx="75438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6D6-D4D7-40B1-96CD-EFCBFD9DF7B1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© OFGL – </a:t>
            </a:r>
            <a:r>
              <a:rPr lang="en-US" dirty="0" err="1" smtClean="0"/>
              <a:t>Tous</a:t>
            </a:r>
            <a:r>
              <a:rPr lang="en-US" dirty="0" smtClean="0"/>
              <a:t> droits </a:t>
            </a:r>
            <a:r>
              <a:rPr lang="en-US" dirty="0" err="1" smtClean="0"/>
              <a:t>résérvés</a:t>
            </a: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4458" y="622855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5C8-4DA5-4A12-9350-4920F4D3B130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OFGL – </a:t>
            </a:r>
            <a:r>
              <a:rPr lang="en-US" dirty="0" err="1" smtClean="0"/>
              <a:t>Tous</a:t>
            </a:r>
            <a:r>
              <a:rPr lang="en-US" dirty="0" smtClean="0"/>
              <a:t> droits </a:t>
            </a:r>
            <a:r>
              <a:rPr lang="en-US" dirty="0" err="1" smtClean="0"/>
              <a:t>résérvés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777240" y="6425904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08F4-AE37-43B3-980C-21FA005B5C3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237312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C411-AB8D-40DE-BFE5-6A529CDE67BA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© OFGL – </a:t>
            </a:r>
            <a:r>
              <a:rPr lang="en-US" dirty="0" err="1" smtClean="0"/>
              <a:t>Tous</a:t>
            </a:r>
            <a:r>
              <a:rPr lang="en-US" dirty="0" smtClean="0"/>
              <a:t> droits </a:t>
            </a:r>
            <a:r>
              <a:rPr lang="en-US" dirty="0" err="1" smtClean="0"/>
              <a:t>résérvés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637C-F942-46D4-9725-3DD87169456F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52B-A8E2-47A7-8FAC-EFB20C7975F1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© OFGL – </a:t>
            </a:r>
            <a:r>
              <a:rPr lang="en-US" dirty="0" err="1" smtClean="0"/>
              <a:t>Tous</a:t>
            </a:r>
            <a:r>
              <a:rPr lang="en-US" dirty="0" smtClean="0"/>
              <a:t> droits </a:t>
            </a:r>
            <a:r>
              <a:rPr lang="en-US" dirty="0" err="1" smtClean="0"/>
              <a:t>résérvés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3C11AB1-4CDB-4419-AA8D-84A87FD8009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448251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© OFGL – Tous droits résérvés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836676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411675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file:///C:\Users\nlaroche-adc\Videos\Vid&#233;o_appli_v2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tact@ofgl.fr" TargetMode="External"/><Relationship Id="rId5" Type="http://schemas.openxmlformats.org/officeDocument/2006/relationships/hyperlink" Target="http://www.ofgl-capsur.fr/" TargetMode="External"/><Relationship Id="rId4" Type="http://schemas.openxmlformats.org/officeDocument/2006/relationships/hyperlink" Target="http://www.collectivites-locales.gouv.fr/ofg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trougier-adc\Pictures\logo ofgl 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4" y="44624"/>
            <a:ext cx="2772093" cy="9612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915816" y="5517232"/>
            <a:ext cx="3384972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IHEDATE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Lyon, 7 juin 2019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61998" y="1124744"/>
            <a:ext cx="7482410" cy="1352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</a:rPr>
              <a:t>L’Observatoire des finances 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et </a:t>
            </a:r>
            <a:r>
              <a:rPr lang="fr-FR" sz="2400" dirty="0">
                <a:solidFill>
                  <a:schemeClr val="bg1"/>
                </a:solidFill>
              </a:rPr>
              <a:t>de la gestion publique locales : 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répondre </a:t>
            </a:r>
            <a:r>
              <a:rPr lang="fr-FR" sz="2400" dirty="0">
                <a:solidFill>
                  <a:schemeClr val="bg1"/>
                </a:solidFill>
              </a:rPr>
              <a:t>à un besoin collectif de données </a:t>
            </a:r>
            <a:r>
              <a:rPr lang="fr-FR" sz="2400" dirty="0" smtClean="0">
                <a:solidFill>
                  <a:schemeClr val="bg1"/>
                </a:solidFill>
              </a:rPr>
              <a:t>partagées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4511" y="2549068"/>
            <a:ext cx="406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Thomas Rougier, </a:t>
            </a:r>
            <a:r>
              <a:rPr lang="fr-FR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Secrétaire général OFGL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05473" y="4101196"/>
            <a:ext cx="6781800" cy="5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tx1"/>
                </a:solidFill>
              </a:rPr>
              <a:t>Intro :  OFGL…. ?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05473" y="4517408"/>
            <a:ext cx="7754959" cy="463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tx1"/>
                </a:solidFill>
              </a:rPr>
              <a:t>Un modèle / Des avancées / Des freins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05473" y="4941168"/>
            <a:ext cx="7754959" cy="4604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tx1"/>
                </a:solidFill>
              </a:rPr>
              <a:t>Partage de la donnée : le projet de plateforme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FBED-D52D-4C4F-8897-F94DE999809C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79512" y="476672"/>
            <a:ext cx="7754959" cy="463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Un modèle / </a:t>
            </a:r>
            <a:r>
              <a:rPr lang="fr-FR" sz="2400" dirty="0" smtClean="0">
                <a:solidFill>
                  <a:schemeClr val="tx1"/>
                </a:solidFill>
              </a:rPr>
              <a:t>Des avancées </a:t>
            </a:r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/ Des freins</a:t>
            </a:r>
            <a:endParaRPr lang="fr-FR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7504" y="1340768"/>
            <a:ext cx="8928992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Calibri" panose="020F0502020204030204" pitchFamily="34" charset="0"/>
              </a:rPr>
              <a:t>Des productions complémentaires de celles existantes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Une saine émulation / une saine collaboration : 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Bases de données (dotations, « fonctionnelle »,…)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Méthodes (consolidation, retraitements, coûts…)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Analyses (investissements publics, taux TH 2018, Pré-rapport OFGL 2019,…)</a:t>
            </a:r>
          </a:p>
          <a:p>
            <a:pPr marL="274320" lvl="1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Une installation progressive dans le paysage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Une expertise reconnue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Mise en relation des acteurs entre eux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Des projets structurants (plateforme de partage de données, coûts, rapport OFGL…)</a:t>
            </a:r>
          </a:p>
          <a:p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1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FBED-D52D-4C4F-8897-F94DE999809C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79512" y="476672"/>
            <a:ext cx="7754959" cy="463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Un modèle </a:t>
            </a:r>
            <a:r>
              <a:rPr lang="fr-FR" sz="2400" dirty="0">
                <a:solidFill>
                  <a:schemeClr val="bg2">
                    <a:lumMod val="90000"/>
                  </a:schemeClr>
                </a:solidFill>
              </a:rPr>
              <a:t>/ Des avancées </a:t>
            </a:r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/ </a:t>
            </a:r>
            <a:r>
              <a:rPr lang="fr-FR" sz="2400" dirty="0" smtClean="0">
                <a:solidFill>
                  <a:schemeClr val="tx1"/>
                </a:solidFill>
              </a:rPr>
              <a:t>Des freins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512" y="1844823"/>
            <a:ext cx="8966946" cy="460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Calibri" panose="020F0502020204030204" pitchFamily="34" charset="0"/>
              </a:rPr>
              <a:t>Un « observatoire de plus »…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L’implication d’acteurs dont les missions prioritaires sont ailleurs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Suspicions croisées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Qualité de la relations Etat / collectivités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Craintes des acteurs (partage des données, des informations et des méthodes,…)</a:t>
            </a:r>
          </a:p>
          <a:p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FBED-D52D-4C4F-8897-F94DE999809C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5473" y="4226618"/>
            <a:ext cx="7754959" cy="4604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tx1"/>
                </a:solidFill>
              </a:rPr>
              <a:t>Partage de la donnée : le projet de plateforme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05473" y="3429000"/>
            <a:ext cx="6781800" cy="5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Intro :  OFGL…. ?</a:t>
            </a:r>
            <a:endParaRPr lang="fr-FR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05473" y="3845212"/>
            <a:ext cx="7754959" cy="463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Un modèle / Des avancées / Des freins</a:t>
            </a:r>
            <a:endParaRPr lang="fr-FR" sz="2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angle isocèle 23"/>
          <p:cNvSpPr/>
          <p:nvPr/>
        </p:nvSpPr>
        <p:spPr>
          <a:xfrm flipV="1">
            <a:off x="243611" y="2204861"/>
            <a:ext cx="7965044" cy="388843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388640"/>
            <a:ext cx="7560840" cy="592088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/>
              <a:t>Les attentes utilisateurs</a:t>
            </a:r>
            <a:r>
              <a:rPr lang="fr-FR" altLang="fr-F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altLang="fr-F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84458" y="6238289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608" cy="382605"/>
          </a:xfrm>
          <a:prstGeom prst="rect">
            <a:avLst/>
          </a:prstGeom>
        </p:spPr>
      </p:pic>
      <p:sp>
        <p:nvSpPr>
          <p:cNvPr id="3" name="Organigramme : Alternative 2"/>
          <p:cNvSpPr/>
          <p:nvPr/>
        </p:nvSpPr>
        <p:spPr>
          <a:xfrm>
            <a:off x="215767" y="1628800"/>
            <a:ext cx="7992887" cy="50405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alibri" panose="020F0502020204030204" pitchFamily="34" charset="0"/>
              </a:rPr>
              <a:t>Périmètre : Collectivités locales, EPCI et satellites à comptabilité public</a:t>
            </a:r>
            <a:endParaRPr lang="fr-FR" sz="2000" b="1" dirty="0">
              <a:latin typeface="Calibri" panose="020F0502020204030204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188177" y="2348880"/>
            <a:ext cx="8092486" cy="1416789"/>
            <a:chOff x="727987" y="2348880"/>
            <a:chExt cx="8092486" cy="1416789"/>
          </a:xfrm>
        </p:grpSpPr>
        <p:sp>
          <p:nvSpPr>
            <p:cNvPr id="10" name="Organigramme : Alternative 9"/>
            <p:cNvSpPr/>
            <p:nvPr/>
          </p:nvSpPr>
          <p:spPr>
            <a:xfrm>
              <a:off x="727987" y="2348880"/>
              <a:ext cx="3360914" cy="138755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latin typeface="Calibri" panose="020F0502020204030204" pitchFamily="34" charset="0"/>
                </a:rPr>
                <a:t>Bases de données</a:t>
              </a:r>
              <a:endParaRPr lang="fr-FR" sz="2800" dirty="0">
                <a:latin typeface="Calibri" panose="020F0502020204030204" pitchFamily="34" charset="0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4283968" y="2378115"/>
              <a:ext cx="936105" cy="1387554"/>
            </a:xfrm>
            <a:prstGeom prst="chevron">
              <a:avLst>
                <a:gd name="adj" fmla="val 652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Organigramme : Alternative 10"/>
            <p:cNvSpPr/>
            <p:nvPr/>
          </p:nvSpPr>
          <p:spPr>
            <a:xfrm>
              <a:off x="5459559" y="2348880"/>
              <a:ext cx="3360914" cy="138755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latin typeface="Calibri" panose="020F0502020204030204" pitchFamily="34" charset="0"/>
                </a:rPr>
                <a:t>Outils de sélection d’un échantillon</a:t>
              </a:r>
              <a:endParaRPr lang="fr-FR"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88177" y="3135858"/>
            <a:ext cx="8776311" cy="2115412"/>
            <a:chOff x="727987" y="3135858"/>
            <a:chExt cx="8776311" cy="2115412"/>
          </a:xfrm>
        </p:grpSpPr>
        <p:sp>
          <p:nvSpPr>
            <p:cNvPr id="18" name="Organigramme : Alternative 17"/>
            <p:cNvSpPr/>
            <p:nvPr/>
          </p:nvSpPr>
          <p:spPr>
            <a:xfrm>
              <a:off x="3295938" y="3862382"/>
              <a:ext cx="5524535" cy="138888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400" b="1" dirty="0" smtClean="0">
                  <a:latin typeface="Calibri" panose="020F0502020204030204" pitchFamily="34" charset="0"/>
                </a:rPr>
                <a:t>Agrégation ou données individuelles</a:t>
              </a:r>
              <a:endParaRPr lang="fr-FR" sz="2400" dirty="0">
                <a:latin typeface="Calibri" panose="020F0502020204030204" pitchFamily="34" charset="0"/>
              </a:endParaRPr>
            </a:p>
          </p:txBody>
        </p:sp>
        <p:sp>
          <p:nvSpPr>
            <p:cNvPr id="13" name="Organigramme : Alternative 12"/>
            <p:cNvSpPr/>
            <p:nvPr/>
          </p:nvSpPr>
          <p:spPr>
            <a:xfrm>
              <a:off x="727987" y="3863716"/>
              <a:ext cx="2452172" cy="138755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latin typeface="Calibri" panose="020F0502020204030204" pitchFamily="34" charset="0"/>
                </a:rPr>
                <a:t>Synthèse </a:t>
              </a:r>
              <a:endParaRPr lang="fr-FR" sz="2000" b="1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fr-FR" sz="2000" b="1" dirty="0" smtClean="0">
                  <a:latin typeface="Calibri" panose="020F0502020204030204" pitchFamily="34" charset="0"/>
                </a:rPr>
                <a:t>Tableaux /data visualisation </a:t>
              </a:r>
              <a:endParaRPr lang="fr-FR" sz="2000" dirty="0">
                <a:latin typeface="Calibri" panose="020F0502020204030204" pitchFamily="34" charset="0"/>
              </a:endParaRPr>
            </a:p>
          </p:txBody>
        </p:sp>
        <p:sp>
          <p:nvSpPr>
            <p:cNvPr id="14" name="Organigramme : Alternative 13"/>
            <p:cNvSpPr/>
            <p:nvPr/>
          </p:nvSpPr>
          <p:spPr>
            <a:xfrm>
              <a:off x="3387109" y="4437113"/>
              <a:ext cx="2608146" cy="693777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Données pré-calculées</a:t>
              </a:r>
              <a:endParaRPr lang="fr-FR" sz="2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Organigramme : Alternative 14"/>
            <p:cNvSpPr/>
            <p:nvPr/>
          </p:nvSpPr>
          <p:spPr>
            <a:xfrm>
              <a:off x="6139560" y="4437112"/>
              <a:ext cx="2608146" cy="693777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Données « brutes »</a:t>
              </a:r>
              <a:endParaRPr lang="fr-FR" sz="2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lèche courbée vers la droite 22"/>
            <p:cNvSpPr/>
            <p:nvPr/>
          </p:nvSpPr>
          <p:spPr>
            <a:xfrm flipH="1">
              <a:off x="9000242" y="3135858"/>
              <a:ext cx="504056" cy="1080120"/>
            </a:xfrm>
            <a:prstGeom prst="curv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88178" y="4509375"/>
            <a:ext cx="8776309" cy="1286171"/>
            <a:chOff x="727988" y="4509375"/>
            <a:chExt cx="8776309" cy="1286171"/>
          </a:xfrm>
        </p:grpSpPr>
        <p:sp>
          <p:nvSpPr>
            <p:cNvPr id="21" name="Organigramme : Alternative 20"/>
            <p:cNvSpPr/>
            <p:nvPr/>
          </p:nvSpPr>
          <p:spPr>
            <a:xfrm>
              <a:off x="727988" y="5373216"/>
              <a:ext cx="8092486" cy="42233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latin typeface="Calibri" panose="020F0502020204030204" pitchFamily="34" charset="0"/>
                </a:rPr>
                <a:t>Exports</a:t>
              </a:r>
              <a:endParaRPr lang="fr-FR" sz="2400" dirty="0">
                <a:latin typeface="Calibri" panose="020F0502020204030204" pitchFamily="34" charset="0"/>
              </a:endParaRPr>
            </a:p>
          </p:txBody>
        </p:sp>
        <p:sp>
          <p:nvSpPr>
            <p:cNvPr id="25" name="Flèche courbée vers la droite 24"/>
            <p:cNvSpPr/>
            <p:nvPr/>
          </p:nvSpPr>
          <p:spPr>
            <a:xfrm flipH="1">
              <a:off x="9000241" y="4509375"/>
              <a:ext cx="504056" cy="1080120"/>
            </a:xfrm>
            <a:prstGeom prst="curv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761999" y="6448251"/>
            <a:ext cx="4873869" cy="365125"/>
          </a:xfrm>
        </p:spPr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53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88640"/>
            <a:ext cx="8712968" cy="592088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/>
              <a:t>Une préfiguration : Application web sur l’investissement</a:t>
            </a:r>
            <a:r>
              <a:rPr lang="fr-FR" altLang="fr-F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altLang="fr-F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84458" y="6238289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608" cy="382605"/>
          </a:xfrm>
          <a:prstGeom prst="rect">
            <a:avLst/>
          </a:prstGeom>
        </p:spPr>
      </p:pic>
      <p:pic>
        <p:nvPicPr>
          <p:cNvPr id="3" name="Image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42288"/>
            <a:ext cx="6372000" cy="4779000"/>
          </a:xfrm>
          <a:prstGeom prst="rect">
            <a:avLst/>
          </a:prstGeom>
        </p:spPr>
      </p:pic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761999" y="6448251"/>
            <a:ext cx="4873869" cy="365125"/>
          </a:xfrm>
        </p:spPr>
        <p:txBody>
          <a:bodyPr/>
          <a:lstStyle/>
          <a:p>
            <a:r>
              <a:rPr lang="en-US" dirty="0" smtClean="0"/>
              <a:t>© OFGL – </a:t>
            </a:r>
            <a:r>
              <a:rPr lang="en-US" dirty="0" err="1" smtClean="0"/>
              <a:t>Tous</a:t>
            </a:r>
            <a:r>
              <a:rPr lang="en-US" dirty="0" smtClean="0"/>
              <a:t> droits </a:t>
            </a:r>
            <a:r>
              <a:rPr lang="en-US" dirty="0" err="1" smtClean="0"/>
              <a:t>résérvés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78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FBED-D52D-4C4F-8897-F94DE999809C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1520" y="576690"/>
            <a:ext cx="7189365" cy="1052109"/>
          </a:xfrm>
        </p:spPr>
        <p:txBody>
          <a:bodyPr>
            <a:noAutofit/>
          </a:bodyPr>
          <a:lstStyle/>
          <a:p>
            <a:r>
              <a:rPr lang="fr-FR" sz="3600" dirty="0" smtClean="0"/>
              <a:t>Echanges</a:t>
            </a:r>
            <a:endParaRPr lang="fr-FR" sz="3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608" cy="382605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251520" y="4221088"/>
            <a:ext cx="7766231" cy="21082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 smtClean="0">
                <a:solidFill>
                  <a:schemeClr val="tx1"/>
                </a:solidFill>
              </a:rPr>
              <a:t>OFGL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●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Site Internet : </a:t>
            </a:r>
            <a:r>
              <a:rPr lang="fr-FR" sz="1800" dirty="0" smtClean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www.collectivites-locales.gouv.fr/ofgl</a:t>
            </a:r>
            <a:endParaRPr lang="fr-F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● </a:t>
            </a:r>
            <a:r>
              <a:rPr lang="fr-F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Application Web « Cap sur la data de l’investissement » : </a:t>
            </a:r>
            <a:r>
              <a:rPr lang="fr-FR" sz="1800" dirty="0" smtClean="0">
                <a:solidFill>
                  <a:schemeClr val="tx1"/>
                </a:solidFill>
                <a:latin typeface="Calibri" panose="020F0502020204030204" pitchFamily="34" charset="0"/>
                <a:hlinkClick r:id="rId5"/>
              </a:rPr>
              <a:t>www.ofgl-capsur.fr</a:t>
            </a:r>
            <a:endParaRPr lang="fr-F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fr-F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●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LinkedIn : www.linkedin.com/company/ofgl</a:t>
            </a:r>
          </a:p>
          <a:p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● Courriel : </a:t>
            </a:r>
            <a:r>
              <a:rPr lang="fr-FR" sz="1800" dirty="0" smtClean="0">
                <a:solidFill>
                  <a:schemeClr val="tx1"/>
                </a:solidFill>
                <a:latin typeface="Calibri" panose="020F0502020204030204" pitchFamily="34" charset="0"/>
                <a:hlinkClick r:id="rId6"/>
              </a:rPr>
              <a:t>contact@ofgl.fr</a:t>
            </a:r>
            <a:endParaRPr lang="fr-F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fr-FR" sz="1800" dirty="0">
                <a:solidFill>
                  <a:schemeClr val="tx1"/>
                </a:solidFill>
              </a:rPr>
              <a:t>●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Adresse : OFGL – 120 rue de Bercy – Bât. Necker T 733 – 75572 Paris Cedex 12</a:t>
            </a:r>
          </a:p>
          <a:p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61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FBED-D52D-4C4F-8897-F94DE999809C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05473" y="3429000"/>
            <a:ext cx="6781800" cy="5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tx1"/>
                </a:solidFill>
              </a:rPr>
              <a:t>Intro :  OFGL…. ?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05473" y="3845212"/>
            <a:ext cx="7754959" cy="463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Un modèle / Des avancées / Des freins</a:t>
            </a:r>
            <a:endParaRPr lang="fr-FR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05473" y="4292188"/>
            <a:ext cx="7754959" cy="4604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Partage de la donnée : le projet de plateforme</a:t>
            </a:r>
            <a:endParaRPr lang="fr-FR" sz="2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88640"/>
            <a:ext cx="6984776" cy="952128"/>
          </a:xfrm>
        </p:spPr>
        <p:txBody>
          <a:bodyPr>
            <a:normAutofit/>
          </a:bodyPr>
          <a:lstStyle/>
          <a:p>
            <a:r>
              <a:rPr lang="fr-FR" sz="2800" dirty="0"/>
              <a:t>Missions, un cadre fixé dans le CGCT</a:t>
            </a:r>
            <a:r>
              <a:rPr lang="fr-FR" sz="2800" dirty="0" smtClean="0"/>
              <a:t>…</a:t>
            </a:r>
            <a:br>
              <a:rPr lang="fr-FR" sz="2800" dirty="0" smtClean="0"/>
            </a:br>
            <a:r>
              <a:rPr lang="fr-FR" sz="2800" dirty="0" smtClean="0"/>
              <a:t>et instauré par la loi NOTRe (août 2015)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134076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Calibri" panose="020F0502020204030204" pitchFamily="34" charset="0"/>
              </a:rPr>
              <a:t>Article 113 loi NOTRe août 2015</a:t>
            </a: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/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>L'article L. 1211-4 du CGCT est ainsi modifié : </a:t>
            </a: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/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>1° Après le deuxième alinéa, sont insérés deux alinéas ainsi rédigés : </a:t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>« Il est chargé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d'établir</a:t>
            </a:r>
            <a:r>
              <a:rPr lang="fr-FR" dirty="0" smtClean="0">
                <a:latin typeface="Calibri" panose="020F0502020204030204" pitchFamily="34" charset="0"/>
              </a:rPr>
              <a:t>,</a:t>
            </a:r>
            <a:r>
              <a:rPr lang="fr-FR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de</a:t>
            </a:r>
            <a:r>
              <a:rPr lang="fr-FR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collecter</a:t>
            </a:r>
            <a:r>
              <a:rPr lang="fr-FR" dirty="0" smtClean="0">
                <a:latin typeface="Calibri" panose="020F0502020204030204" pitchFamily="34" charset="0"/>
              </a:rPr>
              <a:t>,</a:t>
            </a:r>
            <a:r>
              <a:rPr lang="fr-FR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d'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analyser</a:t>
            </a:r>
            <a:r>
              <a:rPr lang="fr-FR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et</a:t>
            </a:r>
            <a:r>
              <a:rPr lang="fr-FR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de</a:t>
            </a:r>
            <a:r>
              <a:rPr lang="fr-FR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mettre à jour les données et les statistiques portant sur la gestion des collectivités territoriales et de diffuser ces travaux</a:t>
            </a:r>
            <a:r>
              <a:rPr lang="fr-FR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fr-FR" dirty="0" smtClean="0">
                <a:latin typeface="Calibri" panose="020F0502020204030204" pitchFamily="34" charset="0"/>
              </a:rPr>
              <a:t>afin de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favoriser le développement des bonnes pratiques</a:t>
            </a:r>
            <a:r>
              <a:rPr lang="fr-FR" dirty="0" smtClean="0"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/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>« Il peut réaliser des </a:t>
            </a:r>
            <a:r>
              <a:rPr lang="fr-FR" sz="2500" dirty="0" smtClean="0">
                <a:solidFill>
                  <a:schemeClr val="tx2"/>
                </a:solidFill>
                <a:latin typeface="Calibri" panose="020F0502020204030204" pitchFamily="34" charset="0"/>
              </a:rPr>
              <a:t>évaluations de politiques publiques locales</a:t>
            </a:r>
            <a:r>
              <a:rPr lang="fr-FR" dirty="0" smtClean="0">
                <a:latin typeface="Calibri" panose="020F0502020204030204" pitchFamily="34" charset="0"/>
              </a:rPr>
              <a:t>. » ; </a:t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/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>2° Aux première et deuxième phrases du dernier alinéa, les mots : « observatoire des finances locales » sont remplacés par les mots : « observatoire des finances et de la gestion publique locales » ; </a:t>
            </a: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/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>3° Sont ajoutés deux alinéas ainsi rédigés : </a:t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>« L'observatoire est présidé par le président du comité des finances locales. </a:t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>«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Il bénéficie du concours de fonctionnaires territoriaux et de fonctionnaires de l'Etat. Il peut solliciter le concours de toute personne pouvant éclairer ses travaux. </a:t>
            </a:r>
            <a:r>
              <a:rPr lang="fr-FR" dirty="0" smtClean="0">
                <a:latin typeface="Calibri" panose="020F0502020204030204" pitchFamily="34" charset="0"/>
              </a:rPr>
              <a:t>»</a:t>
            </a:r>
          </a:p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FBED-D52D-4C4F-8897-F94DE999809C}" type="slidenum">
              <a:rPr lang="fr-FR" smtClean="0"/>
              <a:t>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4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88640"/>
            <a:ext cx="9144000" cy="59208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Observatoire des finances et de la gestion publique locales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992297771"/>
              </p:ext>
            </p:extLst>
          </p:nvPr>
        </p:nvGraphicFramePr>
        <p:xfrm>
          <a:off x="755576" y="1412776"/>
          <a:ext cx="576064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BBEFFBED-D52D-4C4F-8897-F94DE999809C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545266" y="2695286"/>
            <a:ext cx="2232248" cy="108012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rmenelon-adc\Pictures\Linkedin 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81" y="2937471"/>
            <a:ext cx="1656184" cy="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180593" y="5157192"/>
            <a:ext cx="5191607" cy="8770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b="1" dirty="0" smtClean="0">
                <a:latin typeface="Calibri" panose="020F0502020204030204" pitchFamily="34" charset="0"/>
              </a:rPr>
              <a:t>Collecter / Analyser / </a:t>
            </a:r>
            <a:r>
              <a:rPr lang="fr-FR" sz="2800" b="1" dirty="0">
                <a:latin typeface="Calibri" panose="020F0502020204030204" pitchFamily="34" charset="0"/>
              </a:rPr>
              <a:t>P</a:t>
            </a:r>
            <a:r>
              <a:rPr lang="fr-FR" sz="2800" b="1" dirty="0" smtClean="0">
                <a:latin typeface="Calibri" panose="020F0502020204030204" pitchFamily="34" charset="0"/>
              </a:rPr>
              <a:t>artager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8748" y="3563724"/>
            <a:ext cx="2511152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b="1" dirty="0" smtClean="0">
                <a:ln w="50800"/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sym typeface="Wingdings"/>
              </a:rPr>
              <a:t></a:t>
            </a:r>
            <a:r>
              <a:rPr lang="fr-FR" b="1" dirty="0" smtClean="0">
                <a:ln w="50800"/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b="1" u="sng" dirty="0" smtClean="0">
                <a:ln w="50800"/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www.ofgl-capsur.fr</a:t>
            </a:r>
            <a:endParaRPr lang="fr-FR" b="1" u="sng" dirty="0">
              <a:ln w="50800"/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89561"/>
            <a:ext cx="1546370" cy="231975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grpSp>
        <p:nvGrpSpPr>
          <p:cNvPr id="7" name="Groupe 6"/>
          <p:cNvGrpSpPr/>
          <p:nvPr/>
        </p:nvGrpSpPr>
        <p:grpSpPr>
          <a:xfrm>
            <a:off x="6660232" y="955229"/>
            <a:ext cx="1872208" cy="2545779"/>
            <a:chOff x="6660232" y="955229"/>
            <a:chExt cx="1872208" cy="2545779"/>
          </a:xfrm>
        </p:grpSpPr>
        <p:pic>
          <p:nvPicPr>
            <p:cNvPr id="18" name="Picture 7" descr="C:\Users\rmenelon-adc\Pictures\Cap sur... n°1-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955229"/>
              <a:ext cx="913151" cy="124514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:\Users\rmenelon-adc\Pictures\Cap sur... n°2-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492" y="1225670"/>
              <a:ext cx="908850" cy="124514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C:\Users\rmenelon-adc\Pictures\Cap sur ... n°4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285" y="1479067"/>
              <a:ext cx="943155" cy="124514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051" y="2060848"/>
              <a:ext cx="864096" cy="122661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818" y="2276872"/>
              <a:ext cx="945606" cy="122413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61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Conseil d’orientation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FBED-D52D-4C4F-8897-F94DE999809C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764704"/>
            <a:ext cx="856895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>
                <a:latin typeface="Calibri" panose="020F0502020204030204" pitchFamily="34" charset="0"/>
              </a:rPr>
              <a:t>Président : </a:t>
            </a:r>
          </a:p>
          <a:p>
            <a:r>
              <a:rPr lang="fr-FR" sz="1600" b="1" dirty="0">
                <a:latin typeface="Calibri" panose="020F0502020204030204" pitchFamily="34" charset="0"/>
              </a:rPr>
              <a:t>André LAIGNEL</a:t>
            </a:r>
            <a:r>
              <a:rPr lang="fr-FR" sz="1600" dirty="0">
                <a:latin typeface="Calibri" panose="020F0502020204030204" pitchFamily="34" charset="0"/>
              </a:rPr>
              <a:t>, président du CFL. </a:t>
            </a:r>
          </a:p>
          <a:p>
            <a:endParaRPr lang="fr-F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600" b="1" dirty="0" smtClean="0">
                <a:latin typeface="Calibri" panose="020F0502020204030204" pitchFamily="34" charset="0"/>
              </a:rPr>
              <a:t>Membres : </a:t>
            </a:r>
          </a:p>
          <a:p>
            <a:pPr marL="0" indent="0">
              <a:buNone/>
            </a:pPr>
            <a:r>
              <a:rPr lang="fr-FR" sz="1600" b="1" dirty="0" smtClean="0">
                <a:latin typeface="Calibri" panose="020F0502020204030204" pitchFamily="34" charset="0"/>
              </a:rPr>
              <a:t>10 </a:t>
            </a:r>
            <a:r>
              <a:rPr lang="fr-FR" sz="1600" b="1" dirty="0">
                <a:latin typeface="Calibri" panose="020F0502020204030204" pitchFamily="34" charset="0"/>
              </a:rPr>
              <a:t>représentants des </a:t>
            </a:r>
            <a:r>
              <a:rPr lang="fr-FR" sz="1600" b="1" dirty="0" smtClean="0">
                <a:latin typeface="Calibri" panose="020F0502020204030204" pitchFamily="34" charset="0"/>
              </a:rPr>
              <a:t>collectivités locales: </a:t>
            </a:r>
            <a:endParaRPr lang="fr-FR" sz="1600" b="1" dirty="0">
              <a:latin typeface="Calibri" panose="020F0502020204030204" pitchFamily="34" charset="0"/>
            </a:endParaRPr>
          </a:p>
          <a:p>
            <a:r>
              <a:rPr lang="fr-FR" sz="1600" b="1" dirty="0">
                <a:latin typeface="Calibri" panose="020F0502020204030204" pitchFamily="34" charset="0"/>
              </a:rPr>
              <a:t>Christian BILHAC</a:t>
            </a:r>
            <a:r>
              <a:rPr lang="fr-FR" sz="1600" dirty="0">
                <a:latin typeface="Calibri" panose="020F0502020204030204" pitchFamily="34" charset="0"/>
              </a:rPr>
              <a:t>, </a:t>
            </a:r>
            <a:r>
              <a:rPr lang="fr-FR" sz="1600" dirty="0" smtClean="0">
                <a:latin typeface="Calibri" panose="020F0502020204030204" pitchFamily="34" charset="0"/>
              </a:rPr>
              <a:t>Maire </a:t>
            </a:r>
            <a:r>
              <a:rPr lang="fr-FR" sz="1600" dirty="0">
                <a:latin typeface="Calibri" panose="020F0502020204030204" pitchFamily="34" charset="0"/>
              </a:rPr>
              <a:t>de </a:t>
            </a:r>
            <a:r>
              <a:rPr lang="fr-FR" sz="1600" dirty="0" smtClean="0">
                <a:latin typeface="Calibri" panose="020F0502020204030204" pitchFamily="34" charset="0"/>
              </a:rPr>
              <a:t>Péret. 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600" b="1" dirty="0">
                <a:latin typeface="Calibri" panose="020F0502020204030204" pitchFamily="34" charset="0"/>
              </a:rPr>
              <a:t>Jean Claude </a:t>
            </a:r>
            <a:r>
              <a:rPr lang="fr-FR" sz="1600" b="1" dirty="0" smtClean="0">
                <a:latin typeface="Calibri" panose="020F0502020204030204" pitchFamily="34" charset="0"/>
              </a:rPr>
              <a:t>BOULARD (</a:t>
            </a:r>
            <a:r>
              <a:rPr lang="fr-FR" sz="1100" b="1" dirty="0" smtClean="0">
                <a:latin typeface="Calibri" panose="020F0502020204030204" pitchFamily="34" charset="0"/>
                <a:sym typeface="Webdings"/>
              </a:rPr>
              <a:t></a:t>
            </a:r>
            <a:r>
              <a:rPr lang="fr-FR" sz="1600" b="1" dirty="0" smtClean="0">
                <a:latin typeface="Calibri" panose="020F0502020204030204" pitchFamily="34" charset="0"/>
                <a:sym typeface="Webdings"/>
              </a:rPr>
              <a:t>)</a:t>
            </a:r>
            <a:r>
              <a:rPr lang="fr-FR" sz="1600" dirty="0" smtClean="0">
                <a:latin typeface="Calibri" panose="020F0502020204030204" pitchFamily="34" charset="0"/>
              </a:rPr>
              <a:t>, Maire </a:t>
            </a:r>
            <a:r>
              <a:rPr lang="fr-FR" sz="1600" dirty="0">
                <a:latin typeface="Calibri" panose="020F0502020204030204" pitchFamily="34" charset="0"/>
              </a:rPr>
              <a:t>du Mans et </a:t>
            </a:r>
            <a:r>
              <a:rPr lang="fr-FR" sz="1600" dirty="0" smtClean="0">
                <a:latin typeface="Calibri" panose="020F0502020204030204" pitchFamily="34" charset="0"/>
              </a:rPr>
              <a:t>Président </a:t>
            </a:r>
            <a:r>
              <a:rPr lang="fr-FR" sz="1600" dirty="0">
                <a:latin typeface="Calibri" panose="020F0502020204030204" pitchFamily="34" charset="0"/>
              </a:rPr>
              <a:t>de Le Mans Métropole. </a:t>
            </a:r>
          </a:p>
          <a:p>
            <a:r>
              <a:rPr lang="fr-FR" sz="1600" b="1" dirty="0">
                <a:latin typeface="Calibri" panose="020F0502020204030204" pitchFamily="34" charset="0"/>
              </a:rPr>
              <a:t>Carole DELGA</a:t>
            </a:r>
            <a:r>
              <a:rPr lang="fr-FR" sz="1600" dirty="0">
                <a:latin typeface="Calibri" panose="020F0502020204030204" pitchFamily="34" charset="0"/>
              </a:rPr>
              <a:t>, </a:t>
            </a:r>
            <a:r>
              <a:rPr lang="fr-FR" sz="1600" dirty="0" smtClean="0">
                <a:latin typeface="Calibri" panose="020F0502020204030204" pitchFamily="34" charset="0"/>
              </a:rPr>
              <a:t>Présidente </a:t>
            </a:r>
            <a:r>
              <a:rPr lang="fr-FR" sz="1600" dirty="0">
                <a:latin typeface="Calibri" panose="020F0502020204030204" pitchFamily="34" charset="0"/>
              </a:rPr>
              <a:t>du </a:t>
            </a:r>
            <a:r>
              <a:rPr lang="fr-FR" sz="1600" dirty="0" smtClean="0">
                <a:latin typeface="Calibri" panose="020F0502020204030204" pitchFamily="34" charset="0"/>
              </a:rPr>
              <a:t>Conseil </a:t>
            </a:r>
            <a:r>
              <a:rPr lang="fr-FR" sz="1600" dirty="0">
                <a:latin typeface="Calibri" panose="020F0502020204030204" pitchFamily="34" charset="0"/>
              </a:rPr>
              <a:t>régional d’Occitanie</a:t>
            </a:r>
            <a:r>
              <a:rPr lang="fr-FR" sz="1600" dirty="0" smtClean="0">
                <a:latin typeface="Calibri" panose="020F0502020204030204" pitchFamily="34" charset="0"/>
              </a:rPr>
              <a:t>.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600" b="1" dirty="0">
                <a:latin typeface="Calibri" panose="020F0502020204030204" pitchFamily="34" charset="0"/>
              </a:rPr>
              <a:t>Charles GUENE</a:t>
            </a:r>
            <a:r>
              <a:rPr lang="fr-FR" sz="1600" dirty="0">
                <a:latin typeface="Calibri" panose="020F0502020204030204" pitchFamily="34" charset="0"/>
              </a:rPr>
              <a:t>, </a:t>
            </a:r>
            <a:r>
              <a:rPr lang="fr-FR" sz="1600" dirty="0" smtClean="0">
                <a:latin typeface="Calibri" panose="020F0502020204030204" pitchFamily="34" charset="0"/>
              </a:rPr>
              <a:t>Sénateur </a:t>
            </a:r>
            <a:r>
              <a:rPr lang="fr-FR" sz="1600" dirty="0">
                <a:latin typeface="Calibri" panose="020F0502020204030204" pitchFamily="34" charset="0"/>
              </a:rPr>
              <a:t>de la Haute-Marne. </a:t>
            </a:r>
          </a:p>
          <a:p>
            <a:r>
              <a:rPr lang="fr-FR" sz="1600" b="1" dirty="0" smtClean="0">
                <a:latin typeface="Calibri" panose="020F0502020204030204" pitchFamily="34" charset="0"/>
              </a:rPr>
              <a:t>Edith GUEUGNEAU</a:t>
            </a:r>
            <a:r>
              <a:rPr lang="fr-FR" sz="1600" dirty="0" smtClean="0">
                <a:latin typeface="Calibri" panose="020F0502020204030204" pitchFamily="34" charset="0"/>
              </a:rPr>
              <a:t>, </a:t>
            </a:r>
            <a:r>
              <a:rPr lang="fr-FR" sz="1600" dirty="0">
                <a:latin typeface="Calibri" panose="020F0502020204030204" pitchFamily="34" charset="0"/>
              </a:rPr>
              <a:t>P</a:t>
            </a:r>
            <a:r>
              <a:rPr lang="fr-FR" sz="1600" dirty="0" smtClean="0">
                <a:latin typeface="Calibri" panose="020F0502020204030204" pitchFamily="34" charset="0"/>
              </a:rPr>
              <a:t>résidente </a:t>
            </a:r>
            <a:r>
              <a:rPr lang="fr-FR" sz="1600" dirty="0">
                <a:latin typeface="Calibri" panose="020F0502020204030204" pitchFamily="34" charset="0"/>
              </a:rPr>
              <a:t>de la </a:t>
            </a:r>
            <a:r>
              <a:rPr lang="fr-FR" sz="1600" dirty="0" smtClean="0">
                <a:latin typeface="Calibri" panose="020F0502020204030204" pitchFamily="34" charset="0"/>
              </a:rPr>
              <a:t>Communauté </a:t>
            </a:r>
            <a:r>
              <a:rPr lang="fr-FR" sz="1600" dirty="0">
                <a:latin typeface="Calibri" panose="020F0502020204030204" pitchFamily="34" charset="0"/>
              </a:rPr>
              <a:t>de communes </a:t>
            </a:r>
            <a:r>
              <a:rPr lang="fr-FR" sz="1600" dirty="0" smtClean="0">
                <a:latin typeface="Calibri" panose="020F0502020204030204" pitchFamily="34" charset="0"/>
              </a:rPr>
              <a:t>Entre </a:t>
            </a:r>
            <a:r>
              <a:rPr lang="fr-FR" sz="1600" dirty="0">
                <a:latin typeface="Calibri" panose="020F0502020204030204" pitchFamily="34" charset="0"/>
              </a:rPr>
              <a:t>Arroux, Loire et Somme. </a:t>
            </a:r>
          </a:p>
          <a:p>
            <a:r>
              <a:rPr lang="fr-FR" sz="1600" b="1" dirty="0" smtClean="0">
                <a:latin typeface="Calibri" panose="020F0502020204030204" pitchFamily="34" charset="0"/>
              </a:rPr>
              <a:t>Antoine </a:t>
            </a:r>
            <a:r>
              <a:rPr lang="fr-FR" sz="1600" b="1" dirty="0">
                <a:latin typeface="Calibri" panose="020F0502020204030204" pitchFamily="34" charset="0"/>
              </a:rPr>
              <a:t>HOME</a:t>
            </a:r>
            <a:r>
              <a:rPr lang="fr-FR" sz="1600" dirty="0">
                <a:latin typeface="Calibri" panose="020F0502020204030204" pitchFamily="34" charset="0"/>
              </a:rPr>
              <a:t>, </a:t>
            </a:r>
            <a:r>
              <a:rPr lang="fr-FR" sz="1600" dirty="0" smtClean="0">
                <a:latin typeface="Calibri" panose="020F0502020204030204" pitchFamily="34" charset="0"/>
              </a:rPr>
              <a:t>Maire </a:t>
            </a:r>
            <a:r>
              <a:rPr lang="fr-FR" sz="1600" dirty="0">
                <a:latin typeface="Calibri" panose="020F0502020204030204" pitchFamily="34" charset="0"/>
              </a:rPr>
              <a:t>de Wittenheim</a:t>
            </a:r>
            <a:r>
              <a:rPr lang="fr-FR" sz="1600" dirty="0" smtClean="0">
                <a:latin typeface="Calibri" panose="020F0502020204030204" pitchFamily="34" charset="0"/>
              </a:rPr>
              <a:t>.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600" b="1" dirty="0" smtClean="0">
                <a:latin typeface="Calibri" panose="020F0502020204030204" pitchFamily="34" charset="0"/>
              </a:rPr>
              <a:t>Pierre JARLIER</a:t>
            </a:r>
            <a:r>
              <a:rPr lang="fr-FR" sz="1600" dirty="0" smtClean="0">
                <a:latin typeface="Calibri" panose="020F0502020204030204" pitchFamily="34" charset="0"/>
              </a:rPr>
              <a:t>, </a:t>
            </a:r>
            <a:r>
              <a:rPr lang="fr-FR" sz="1600" dirty="0">
                <a:latin typeface="Calibri" panose="020F0502020204030204" pitchFamily="34" charset="0"/>
              </a:rPr>
              <a:t>P</a:t>
            </a:r>
            <a:r>
              <a:rPr lang="fr-FR" sz="1600" dirty="0" smtClean="0">
                <a:latin typeface="Calibri" panose="020F0502020204030204" pitchFamily="34" charset="0"/>
              </a:rPr>
              <a:t>résident </a:t>
            </a:r>
            <a:r>
              <a:rPr lang="fr-FR" sz="1600" dirty="0">
                <a:latin typeface="Calibri" panose="020F0502020204030204" pitchFamily="34" charset="0"/>
              </a:rPr>
              <a:t>de Saint-Flour </a:t>
            </a:r>
            <a:r>
              <a:rPr lang="fr-FR" sz="1600" dirty="0" smtClean="0">
                <a:latin typeface="Calibri" panose="020F0502020204030204" pitchFamily="34" charset="0"/>
              </a:rPr>
              <a:t>Communauté.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600" b="1" dirty="0" smtClean="0">
                <a:latin typeface="Calibri" panose="020F0502020204030204" pitchFamily="34" charset="0"/>
              </a:rPr>
              <a:t>Philippe </a:t>
            </a:r>
            <a:r>
              <a:rPr lang="fr-FR" sz="1600" b="1" dirty="0">
                <a:latin typeface="Calibri" panose="020F0502020204030204" pitchFamily="34" charset="0"/>
              </a:rPr>
              <a:t>LAURENT</a:t>
            </a:r>
            <a:r>
              <a:rPr lang="fr-FR" sz="1600" dirty="0">
                <a:latin typeface="Calibri" panose="020F0502020204030204" pitchFamily="34" charset="0"/>
              </a:rPr>
              <a:t>, </a:t>
            </a:r>
            <a:r>
              <a:rPr lang="fr-FR" sz="1600" dirty="0" smtClean="0">
                <a:latin typeface="Calibri" panose="020F0502020204030204" pitchFamily="34" charset="0"/>
              </a:rPr>
              <a:t>Maire </a:t>
            </a:r>
            <a:r>
              <a:rPr lang="fr-FR" sz="1600" dirty="0">
                <a:latin typeface="Calibri" panose="020F0502020204030204" pitchFamily="34" charset="0"/>
              </a:rPr>
              <a:t>de Sceaux. </a:t>
            </a:r>
          </a:p>
          <a:p>
            <a:r>
              <a:rPr lang="fr-FR" sz="1600" b="1" dirty="0">
                <a:latin typeface="Calibri" panose="020F0502020204030204" pitchFamily="34" charset="0"/>
              </a:rPr>
              <a:t>Jean-René LECERF</a:t>
            </a:r>
            <a:r>
              <a:rPr lang="fr-FR" sz="1600" dirty="0">
                <a:latin typeface="Calibri" panose="020F0502020204030204" pitchFamily="34" charset="0"/>
              </a:rPr>
              <a:t>, </a:t>
            </a:r>
            <a:r>
              <a:rPr lang="fr-FR" sz="1600" dirty="0" smtClean="0">
                <a:latin typeface="Calibri" panose="020F0502020204030204" pitchFamily="34" charset="0"/>
              </a:rPr>
              <a:t>Président </a:t>
            </a:r>
            <a:r>
              <a:rPr lang="fr-FR" sz="1600" dirty="0">
                <a:latin typeface="Calibri" panose="020F0502020204030204" pitchFamily="34" charset="0"/>
              </a:rPr>
              <a:t>du </a:t>
            </a:r>
            <a:r>
              <a:rPr lang="fr-FR" sz="1600" dirty="0" smtClean="0">
                <a:latin typeface="Calibri" panose="020F0502020204030204" pitchFamily="34" charset="0"/>
              </a:rPr>
              <a:t>Conseil </a:t>
            </a:r>
            <a:r>
              <a:rPr lang="fr-FR" sz="1600" dirty="0">
                <a:latin typeface="Calibri" panose="020F0502020204030204" pitchFamily="34" charset="0"/>
              </a:rPr>
              <a:t>départemental du Nord. </a:t>
            </a:r>
          </a:p>
          <a:p>
            <a:r>
              <a:rPr lang="fr-FR" sz="1600" b="1" dirty="0" smtClean="0">
                <a:latin typeface="Calibri" panose="020F0502020204030204" pitchFamily="34" charset="0"/>
              </a:rPr>
              <a:t>David </a:t>
            </a:r>
            <a:r>
              <a:rPr lang="fr-FR" sz="1600" b="1" dirty="0">
                <a:latin typeface="Calibri" panose="020F0502020204030204" pitchFamily="34" charset="0"/>
              </a:rPr>
              <a:t>LISNARD</a:t>
            </a:r>
            <a:r>
              <a:rPr lang="fr-FR" sz="1600" dirty="0">
                <a:latin typeface="Calibri" panose="020F0502020204030204" pitchFamily="34" charset="0"/>
              </a:rPr>
              <a:t>, </a:t>
            </a:r>
            <a:r>
              <a:rPr lang="fr-FR" sz="1600" dirty="0" smtClean="0">
                <a:latin typeface="Calibri" panose="020F0502020204030204" pitchFamily="34" charset="0"/>
              </a:rPr>
              <a:t>Maire </a:t>
            </a:r>
            <a:r>
              <a:rPr lang="fr-FR" sz="1600" dirty="0">
                <a:latin typeface="Calibri" panose="020F0502020204030204" pitchFamily="34" charset="0"/>
              </a:rPr>
              <a:t>de Cannes. </a:t>
            </a:r>
          </a:p>
          <a:p>
            <a:pPr marL="0" indent="0">
              <a:buNone/>
            </a:pPr>
            <a:endParaRPr lang="fr-FR" sz="16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600" b="1" dirty="0" smtClean="0">
                <a:latin typeface="Calibri" panose="020F0502020204030204" pitchFamily="34" charset="0"/>
              </a:rPr>
              <a:t>5 représentants de l’Etat </a:t>
            </a:r>
          </a:p>
          <a:p>
            <a:pPr marL="0" indent="0">
              <a:buNone/>
            </a:pPr>
            <a:r>
              <a:rPr lang="fr-FR" sz="1600" b="1" dirty="0" smtClean="0">
                <a:latin typeface="Calibri" panose="020F0502020204030204" pitchFamily="34" charset="0"/>
              </a:rPr>
              <a:t>DGCL (2), </a:t>
            </a:r>
            <a:r>
              <a:rPr lang="fr-FR" sz="1600" b="1" dirty="0" err="1" smtClean="0">
                <a:latin typeface="Calibri" panose="020F0502020204030204" pitchFamily="34" charset="0"/>
              </a:rPr>
              <a:t>DGFiP</a:t>
            </a:r>
            <a:r>
              <a:rPr lang="fr-FR" sz="1600" b="1" dirty="0">
                <a:latin typeface="Calibri" panose="020F0502020204030204" pitchFamily="34" charset="0"/>
              </a:rPr>
              <a:t>,</a:t>
            </a:r>
            <a:r>
              <a:rPr lang="fr-FR" sz="1600" b="1" dirty="0" smtClean="0">
                <a:latin typeface="Calibri" panose="020F0502020204030204" pitchFamily="34" charset="0"/>
              </a:rPr>
              <a:t> DB et CGET</a:t>
            </a:r>
            <a:endParaRPr lang="fr-FR" sz="16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97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Comité scientifique et technique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7704" y="5517232"/>
            <a:ext cx="6876256" cy="720080"/>
          </a:xfrm>
        </p:spPr>
        <p:txBody>
          <a:bodyPr>
            <a:normAutofit/>
          </a:bodyPr>
          <a:lstStyle/>
          <a:p>
            <a:r>
              <a:rPr lang="fr-FR" sz="1400" dirty="0" smtClean="0">
                <a:latin typeface="Calibri" panose="020F0502020204030204" pitchFamily="34" charset="0"/>
              </a:rPr>
              <a:t>Mise en place de sous-groupes opérationnels en fonction des thématiques traitées</a:t>
            </a:r>
          </a:p>
          <a:p>
            <a:r>
              <a:rPr lang="fr-FR" sz="1400" dirty="0" smtClean="0">
                <a:latin typeface="Calibri" panose="020F0502020204030204" pitchFamily="34" charset="0"/>
              </a:rPr>
              <a:t>Appui sur des compétences externes en fonction des sujets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63998482"/>
              </p:ext>
            </p:extLst>
          </p:nvPr>
        </p:nvGraphicFramePr>
        <p:xfrm>
          <a:off x="251520" y="1052736"/>
          <a:ext cx="828092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FBED-D52D-4C4F-8897-F94DE999809C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9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027228410"/>
              </p:ext>
            </p:extLst>
          </p:nvPr>
        </p:nvGraphicFramePr>
        <p:xfrm>
          <a:off x="539552" y="1196752"/>
          <a:ext cx="806489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FBED-D52D-4C4F-8897-F94DE999809C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388640"/>
            <a:ext cx="9144000" cy="95212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Chantiers </a:t>
            </a:r>
            <a:r>
              <a:rPr lang="fr-FR" dirty="0"/>
              <a:t>prioritaires arrêtés par le Conseil d’orientation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608" cy="38260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35" y="1556667"/>
            <a:ext cx="1633709" cy="531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Nouveauté novembre 2018</a:t>
            </a:r>
            <a:endParaRPr lang="fr-FR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34" y="5298097"/>
            <a:ext cx="1633709" cy="531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Nouveauté novembre 2018</a:t>
            </a:r>
            <a:endParaRPr lang="fr-FR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78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FBED-D52D-4C4F-8897-F94DE999809C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05473" y="3429000"/>
            <a:ext cx="6781800" cy="5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Intro :  OFGL…. ?</a:t>
            </a:r>
            <a:endParaRPr lang="fr-FR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05473" y="3845212"/>
            <a:ext cx="7754959" cy="463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tx1"/>
                </a:solidFill>
              </a:rPr>
              <a:t>Un modèle / Des avancées / Des freins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05473" y="4264906"/>
            <a:ext cx="7754959" cy="4604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Partage de la donnée : le projet de plateforme</a:t>
            </a:r>
            <a:endParaRPr lang="fr-FR" sz="2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FBED-D52D-4C4F-8897-F94DE999809C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OFGL – Tous droits résérvés</a:t>
            </a:r>
            <a:endParaRPr lang="en-US" dirty="0" smtClean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79512" y="476672"/>
            <a:ext cx="7754959" cy="463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 smtClean="0">
                <a:solidFill>
                  <a:schemeClr val="tx1"/>
                </a:solidFill>
              </a:rPr>
              <a:t>Un modèle </a:t>
            </a:r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/ Des avancées / Des freins</a:t>
            </a:r>
            <a:endParaRPr lang="fr-FR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95536" y="1340768"/>
            <a:ext cx="8443664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En réponse à un besoin identifié depuis de nombreuses années, le modèle est le suivant :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Un outil partagé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Une proximité avec les acteurs locaux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Des productions factuelles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Des échanges de données et de pratiques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Une implication des acteurs (productions communes, mises en relation, travaux…)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Un outil durable… donc qui survit aux changements dans les gouvernances des structures impliquées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 jou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5490</TotalTime>
  <Words>784</Words>
  <Application>Microsoft Office PowerPoint</Application>
  <PresentationFormat>Affichage à l'écran (4:3)</PresentationFormat>
  <Paragraphs>174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Impact</vt:lpstr>
      <vt:lpstr>Times New Roman</vt:lpstr>
      <vt:lpstr>Webdings</vt:lpstr>
      <vt:lpstr>Wingdings</vt:lpstr>
      <vt:lpstr>Papier journal</vt:lpstr>
      <vt:lpstr>Présentation PowerPoint</vt:lpstr>
      <vt:lpstr>Présentation PowerPoint</vt:lpstr>
      <vt:lpstr>Missions, un cadre fixé dans le CGCT… et instauré par la loi NOTRe (août 2015)</vt:lpstr>
      <vt:lpstr>Observatoire des finances et de la gestion publique locales</vt:lpstr>
      <vt:lpstr>Conseil d’orientation</vt:lpstr>
      <vt:lpstr>Comité scientifique et technique </vt:lpstr>
      <vt:lpstr>Chantiers prioritaires arrêtés par le Conseil d’orientation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attentes utilisateurs </vt:lpstr>
      <vt:lpstr>Une préfiguration : Application web sur l’investissement </vt:lpstr>
      <vt:lpstr>Echanges</vt:lpstr>
    </vt:vector>
  </TitlesOfParts>
  <Company>MINEFI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décentralisation à l’épreuve de la réforme fiscale</dc:title>
  <dc:creator>T Rougier</dc:creator>
  <cp:lastModifiedBy>Franck CLAEYS</cp:lastModifiedBy>
  <cp:revision>389</cp:revision>
  <cp:lastPrinted>2019-03-26T10:53:54Z</cp:lastPrinted>
  <dcterms:created xsi:type="dcterms:W3CDTF">2018-08-23T07:47:51Z</dcterms:created>
  <dcterms:modified xsi:type="dcterms:W3CDTF">2019-06-05T07:37:43Z</dcterms:modified>
</cp:coreProperties>
</file>