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70" r:id="rId4"/>
    <p:sldId id="271" r:id="rId5"/>
    <p:sldId id="258" r:id="rId6"/>
    <p:sldId id="263" r:id="rId7"/>
    <p:sldId id="266" r:id="rId8"/>
    <p:sldId id="267" r:id="rId9"/>
    <p:sldId id="268" r:id="rId10"/>
    <p:sldId id="264" r:id="rId11"/>
    <p:sldId id="265" r:id="rId12"/>
    <p:sldId id="272" r:id="rId13"/>
    <p:sldId id="273" r:id="rId14"/>
    <p:sldId id="274" r:id="rId15"/>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4" d="100"/>
          <a:sy n="84" d="100"/>
        </p:scale>
        <p:origin x="-1064"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8AAB3CB6-DDA3-9B4C-A9B9-06A297159F4A}" type="datetimeFigureOut">
              <a:rPr lang="fr-FR" smtClean="0"/>
              <a:t>15/01/20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008724F-A62F-7642-AA14-641718FD1ADE}" type="slidenum">
              <a:rPr lang="fr-FR" smtClean="0"/>
              <a:t>‹#›</a:t>
            </a:fld>
            <a:endParaRPr lang="fr-FR"/>
          </a:p>
        </p:txBody>
      </p:sp>
    </p:spTree>
    <p:extLst>
      <p:ext uri="{BB962C8B-B14F-4D97-AF65-F5344CB8AC3E}">
        <p14:creationId xmlns:p14="http://schemas.microsoft.com/office/powerpoint/2010/main" val="4097002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AAB3CB6-DDA3-9B4C-A9B9-06A297159F4A}" type="datetimeFigureOut">
              <a:rPr lang="fr-FR" smtClean="0"/>
              <a:t>15/01/20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008724F-A62F-7642-AA14-641718FD1ADE}" type="slidenum">
              <a:rPr lang="fr-FR" smtClean="0"/>
              <a:t>‹#›</a:t>
            </a:fld>
            <a:endParaRPr lang="fr-FR"/>
          </a:p>
        </p:txBody>
      </p:sp>
    </p:spTree>
    <p:extLst>
      <p:ext uri="{BB962C8B-B14F-4D97-AF65-F5344CB8AC3E}">
        <p14:creationId xmlns:p14="http://schemas.microsoft.com/office/powerpoint/2010/main" val="3973649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AAB3CB6-DDA3-9B4C-A9B9-06A297159F4A}" type="datetimeFigureOut">
              <a:rPr lang="fr-FR" smtClean="0"/>
              <a:t>15/01/20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008724F-A62F-7642-AA14-641718FD1ADE}" type="slidenum">
              <a:rPr lang="fr-FR" smtClean="0"/>
              <a:t>‹#›</a:t>
            </a:fld>
            <a:endParaRPr lang="fr-FR"/>
          </a:p>
        </p:txBody>
      </p:sp>
    </p:spTree>
    <p:extLst>
      <p:ext uri="{BB962C8B-B14F-4D97-AF65-F5344CB8AC3E}">
        <p14:creationId xmlns:p14="http://schemas.microsoft.com/office/powerpoint/2010/main" val="2054955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AAB3CB6-DDA3-9B4C-A9B9-06A297159F4A}" type="datetimeFigureOut">
              <a:rPr lang="fr-FR" smtClean="0"/>
              <a:t>15/01/20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008724F-A62F-7642-AA14-641718FD1ADE}" type="slidenum">
              <a:rPr lang="fr-FR" smtClean="0"/>
              <a:t>‹#›</a:t>
            </a:fld>
            <a:endParaRPr lang="fr-FR"/>
          </a:p>
        </p:txBody>
      </p:sp>
    </p:spTree>
    <p:extLst>
      <p:ext uri="{BB962C8B-B14F-4D97-AF65-F5344CB8AC3E}">
        <p14:creationId xmlns:p14="http://schemas.microsoft.com/office/powerpoint/2010/main" val="2816883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8AAB3CB6-DDA3-9B4C-A9B9-06A297159F4A}" type="datetimeFigureOut">
              <a:rPr lang="fr-FR" smtClean="0"/>
              <a:t>15/01/20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008724F-A62F-7642-AA14-641718FD1ADE}" type="slidenum">
              <a:rPr lang="fr-FR" smtClean="0"/>
              <a:t>‹#›</a:t>
            </a:fld>
            <a:endParaRPr lang="fr-FR"/>
          </a:p>
        </p:txBody>
      </p:sp>
    </p:spTree>
    <p:extLst>
      <p:ext uri="{BB962C8B-B14F-4D97-AF65-F5344CB8AC3E}">
        <p14:creationId xmlns:p14="http://schemas.microsoft.com/office/powerpoint/2010/main" val="4062859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8AAB3CB6-DDA3-9B4C-A9B9-06A297159F4A}" type="datetimeFigureOut">
              <a:rPr lang="fr-FR" smtClean="0"/>
              <a:t>15/01/20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008724F-A62F-7642-AA14-641718FD1ADE}" type="slidenum">
              <a:rPr lang="fr-FR" smtClean="0"/>
              <a:t>‹#›</a:t>
            </a:fld>
            <a:endParaRPr lang="fr-FR"/>
          </a:p>
        </p:txBody>
      </p:sp>
    </p:spTree>
    <p:extLst>
      <p:ext uri="{BB962C8B-B14F-4D97-AF65-F5344CB8AC3E}">
        <p14:creationId xmlns:p14="http://schemas.microsoft.com/office/powerpoint/2010/main" val="13478741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AAB3CB6-DDA3-9B4C-A9B9-06A297159F4A}" type="datetimeFigureOut">
              <a:rPr lang="fr-FR" smtClean="0"/>
              <a:t>15/01/20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008724F-A62F-7642-AA14-641718FD1ADE}" type="slidenum">
              <a:rPr lang="fr-FR" smtClean="0"/>
              <a:t>‹#›</a:t>
            </a:fld>
            <a:endParaRPr lang="fr-FR"/>
          </a:p>
        </p:txBody>
      </p:sp>
    </p:spTree>
    <p:extLst>
      <p:ext uri="{BB962C8B-B14F-4D97-AF65-F5344CB8AC3E}">
        <p14:creationId xmlns:p14="http://schemas.microsoft.com/office/powerpoint/2010/main" val="12664685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8AAB3CB6-DDA3-9B4C-A9B9-06A297159F4A}" type="datetimeFigureOut">
              <a:rPr lang="fr-FR" smtClean="0"/>
              <a:t>15/01/20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008724F-A62F-7642-AA14-641718FD1ADE}" type="slidenum">
              <a:rPr lang="fr-FR" smtClean="0"/>
              <a:t>‹#›</a:t>
            </a:fld>
            <a:endParaRPr lang="fr-FR"/>
          </a:p>
        </p:txBody>
      </p:sp>
    </p:spTree>
    <p:extLst>
      <p:ext uri="{BB962C8B-B14F-4D97-AF65-F5344CB8AC3E}">
        <p14:creationId xmlns:p14="http://schemas.microsoft.com/office/powerpoint/2010/main" val="143698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AAB3CB6-DDA3-9B4C-A9B9-06A297159F4A}" type="datetimeFigureOut">
              <a:rPr lang="fr-FR" smtClean="0"/>
              <a:t>15/01/20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008724F-A62F-7642-AA14-641718FD1ADE}" type="slidenum">
              <a:rPr lang="fr-FR" smtClean="0"/>
              <a:t>‹#›</a:t>
            </a:fld>
            <a:endParaRPr lang="fr-FR"/>
          </a:p>
        </p:txBody>
      </p:sp>
    </p:spTree>
    <p:extLst>
      <p:ext uri="{BB962C8B-B14F-4D97-AF65-F5344CB8AC3E}">
        <p14:creationId xmlns:p14="http://schemas.microsoft.com/office/powerpoint/2010/main" val="2817350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AAB3CB6-DDA3-9B4C-A9B9-06A297159F4A}" type="datetimeFigureOut">
              <a:rPr lang="fr-FR" smtClean="0"/>
              <a:t>15/01/20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008724F-A62F-7642-AA14-641718FD1ADE}" type="slidenum">
              <a:rPr lang="fr-FR" smtClean="0"/>
              <a:t>‹#›</a:t>
            </a:fld>
            <a:endParaRPr lang="fr-FR"/>
          </a:p>
        </p:txBody>
      </p:sp>
    </p:spTree>
    <p:extLst>
      <p:ext uri="{BB962C8B-B14F-4D97-AF65-F5344CB8AC3E}">
        <p14:creationId xmlns:p14="http://schemas.microsoft.com/office/powerpoint/2010/main" val="4271893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AAB3CB6-DDA3-9B4C-A9B9-06A297159F4A}" type="datetimeFigureOut">
              <a:rPr lang="fr-FR" smtClean="0"/>
              <a:t>15/01/20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008724F-A62F-7642-AA14-641718FD1ADE}" type="slidenum">
              <a:rPr lang="fr-FR" smtClean="0"/>
              <a:t>‹#›</a:t>
            </a:fld>
            <a:endParaRPr lang="fr-FR"/>
          </a:p>
        </p:txBody>
      </p:sp>
    </p:spTree>
    <p:extLst>
      <p:ext uri="{BB962C8B-B14F-4D97-AF65-F5344CB8AC3E}">
        <p14:creationId xmlns:p14="http://schemas.microsoft.com/office/powerpoint/2010/main" val="138127235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AB3CB6-DDA3-9B4C-A9B9-06A297159F4A}" type="datetimeFigureOut">
              <a:rPr lang="fr-FR" smtClean="0"/>
              <a:t>15/01/20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08724F-A62F-7642-AA14-641718FD1ADE}" type="slidenum">
              <a:rPr lang="fr-FR" smtClean="0"/>
              <a:t>‹#›</a:t>
            </a:fld>
            <a:endParaRPr lang="fr-FR"/>
          </a:p>
        </p:txBody>
      </p:sp>
    </p:spTree>
    <p:extLst>
      <p:ext uri="{BB962C8B-B14F-4D97-AF65-F5344CB8AC3E}">
        <p14:creationId xmlns:p14="http://schemas.microsoft.com/office/powerpoint/2010/main" val="2309162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dirty="0"/>
              <a:t>Penser l’</a:t>
            </a:r>
            <a:r>
              <a:rPr lang="fr-FR" dirty="0" err="1"/>
              <a:t>anthropocène</a:t>
            </a:r>
            <a:r>
              <a:rPr lang="fr-FR" dirty="0"/>
              <a:t/>
            </a:r>
            <a:br>
              <a:rPr lang="fr-FR" dirty="0"/>
            </a:br>
            <a:endParaRPr lang="fr-FR" dirty="0"/>
          </a:p>
        </p:txBody>
      </p:sp>
      <p:sp>
        <p:nvSpPr>
          <p:cNvPr id="3" name="Sous-titre 2"/>
          <p:cNvSpPr>
            <a:spLocks noGrp="1"/>
          </p:cNvSpPr>
          <p:nvPr>
            <p:ph type="subTitle" idx="1"/>
          </p:nvPr>
        </p:nvSpPr>
        <p:spPr/>
        <p:txBody>
          <a:bodyPr>
            <a:normAutofit fontScale="92500"/>
          </a:bodyPr>
          <a:lstStyle/>
          <a:p>
            <a:r>
              <a:rPr lang="fr-FR" dirty="0" smtClean="0"/>
              <a:t>Catherine </a:t>
            </a:r>
            <a:r>
              <a:rPr lang="fr-FR" dirty="0" err="1" smtClean="0"/>
              <a:t>Larrère</a:t>
            </a:r>
            <a:endParaRPr lang="fr-FR" dirty="0" smtClean="0"/>
          </a:p>
          <a:p>
            <a:r>
              <a:rPr lang="fr-FR" dirty="0" smtClean="0"/>
              <a:t>Université Paris 1-Panthéon-Sorbonne</a:t>
            </a:r>
          </a:p>
          <a:p>
            <a:r>
              <a:rPr lang="fr-FR" dirty="0" smtClean="0"/>
              <a:t>France</a:t>
            </a:r>
          </a:p>
          <a:p>
            <a:endParaRPr lang="fr-FR" dirty="0"/>
          </a:p>
        </p:txBody>
      </p:sp>
    </p:spTree>
    <p:extLst>
      <p:ext uri="{BB962C8B-B14F-4D97-AF65-F5344CB8AC3E}">
        <p14:creationId xmlns:p14="http://schemas.microsoft.com/office/powerpoint/2010/main" val="3384676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II/ Géo-ingénierie ou catastrophisme ?</a:t>
            </a:r>
            <a:br>
              <a:rPr lang="fr-FR" b="1" dirty="0"/>
            </a:br>
            <a:endParaRPr lang="fr-FR" dirty="0"/>
          </a:p>
        </p:txBody>
      </p:sp>
      <p:sp>
        <p:nvSpPr>
          <p:cNvPr id="3" name="Espace réservé du contenu 2"/>
          <p:cNvSpPr>
            <a:spLocks noGrp="1"/>
          </p:cNvSpPr>
          <p:nvPr>
            <p:ph idx="1"/>
          </p:nvPr>
        </p:nvSpPr>
        <p:spPr/>
        <p:txBody>
          <a:bodyPr/>
          <a:lstStyle/>
          <a:p>
            <a:pPr marL="0" indent="0" algn="ctr">
              <a:buNone/>
            </a:pPr>
            <a:r>
              <a:rPr lang="fr-FR" dirty="0" smtClean="0"/>
              <a:t>Deux récits</a:t>
            </a:r>
          </a:p>
          <a:p>
            <a:pPr marL="514350" indent="-514350" algn="just">
              <a:buFont typeface="+mj-lt"/>
              <a:buAutoNum type="arabicPeriod"/>
            </a:pPr>
            <a:r>
              <a:rPr lang="fr-FR" dirty="0" smtClean="0"/>
              <a:t>Géo-ingénierie :</a:t>
            </a:r>
          </a:p>
          <a:p>
            <a:pPr marL="0" indent="0" algn="just">
              <a:buNone/>
            </a:pPr>
            <a:r>
              <a:rPr lang="fr-FR" dirty="0"/>
              <a:t>prendre contrôle du système Terre, créant ainsi les conditions d’un « bon </a:t>
            </a:r>
            <a:r>
              <a:rPr lang="fr-FR" dirty="0" err="1"/>
              <a:t>anthropocène</a:t>
            </a:r>
            <a:r>
              <a:rPr lang="fr-FR" dirty="0"/>
              <a:t> »</a:t>
            </a:r>
            <a:r>
              <a:rPr lang="fr-FR" dirty="0" smtClean="0"/>
              <a:t>.</a:t>
            </a:r>
            <a:endParaRPr lang="fr-FR" dirty="0"/>
          </a:p>
          <a:p>
            <a:pPr marL="514350" indent="-514350" algn="just">
              <a:buAutoNum type="arabicPeriod" startAt="2"/>
            </a:pPr>
            <a:r>
              <a:rPr lang="fr-FR" dirty="0" smtClean="0"/>
              <a:t>Catastrophisme :</a:t>
            </a:r>
          </a:p>
          <a:p>
            <a:pPr marL="0" indent="0" algn="just">
              <a:buNone/>
            </a:pPr>
            <a:r>
              <a:rPr lang="fr-FR" dirty="0" smtClean="0"/>
              <a:t>Possibilité imprévisible de basculer dans une situation complètement nouvelle</a:t>
            </a:r>
            <a:endParaRPr lang="fr-FR" dirty="0"/>
          </a:p>
          <a:p>
            <a:pPr marL="0" indent="0" algn="just">
              <a:buNone/>
            </a:pPr>
            <a:r>
              <a:rPr lang="fr-FR" dirty="0" smtClean="0"/>
              <a:t>Un effondrement lent ou brutal (</a:t>
            </a:r>
            <a:r>
              <a:rPr lang="fr-FR" dirty="0" err="1" smtClean="0"/>
              <a:t>collapsologie</a:t>
            </a:r>
            <a:r>
              <a:rPr lang="fr-FR" dirty="0" smtClean="0"/>
              <a:t>)</a:t>
            </a:r>
            <a:endParaRPr lang="fr-FR" dirty="0"/>
          </a:p>
        </p:txBody>
      </p:sp>
    </p:spTree>
    <p:extLst>
      <p:ext uri="{BB962C8B-B14F-4D97-AF65-F5344CB8AC3E}">
        <p14:creationId xmlns:p14="http://schemas.microsoft.com/office/powerpoint/2010/main" val="1138232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fr-FR" dirty="0" smtClean="0"/>
              <a:t>Géo-ingénierie : trouver dans la technique les remèdes aux maux de la technique?</a:t>
            </a:r>
          </a:p>
          <a:p>
            <a:endParaRPr lang="fr-FR" dirty="0" smtClean="0"/>
          </a:p>
          <a:p>
            <a:pPr marL="0" indent="0">
              <a:buNone/>
            </a:pPr>
            <a:endParaRPr lang="fr-FR" dirty="0"/>
          </a:p>
          <a:p>
            <a:r>
              <a:rPr lang="fr-FR" dirty="0" smtClean="0"/>
              <a:t>L’attention à la situation, l’importance du diagnostic. Mais faut-il en accepter l’issue?</a:t>
            </a:r>
          </a:p>
          <a:p>
            <a:endParaRPr lang="fr-FR" dirty="0"/>
          </a:p>
          <a:p>
            <a:r>
              <a:rPr lang="fr-FR" dirty="0" smtClean="0"/>
              <a:t>Y a-t-il place entre les deux extr</a:t>
            </a:r>
            <a:r>
              <a:rPr lang="fr-FR" dirty="0" smtClean="0"/>
              <a:t>ê</a:t>
            </a:r>
            <a:r>
              <a:rPr lang="fr-FR" dirty="0" smtClean="0"/>
              <a:t>mes?</a:t>
            </a:r>
            <a:endParaRPr lang="fr-FR" dirty="0"/>
          </a:p>
        </p:txBody>
      </p:sp>
    </p:spTree>
    <p:extLst>
      <p:ext uri="{BB962C8B-B14F-4D97-AF65-F5344CB8AC3E}">
        <p14:creationId xmlns:p14="http://schemas.microsoft.com/office/powerpoint/2010/main" val="1594228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Vers la diversité</a:t>
            </a:r>
            <a:endParaRPr lang="fr-FR" dirty="0"/>
          </a:p>
        </p:txBody>
      </p:sp>
      <p:sp>
        <p:nvSpPr>
          <p:cNvPr id="3" name="Espace réservé du contenu 2"/>
          <p:cNvSpPr>
            <a:spLocks noGrp="1"/>
          </p:cNvSpPr>
          <p:nvPr>
            <p:ph idx="1"/>
          </p:nvPr>
        </p:nvSpPr>
        <p:spPr/>
        <p:txBody>
          <a:bodyPr>
            <a:normAutofit/>
          </a:bodyPr>
          <a:lstStyle/>
          <a:p>
            <a:r>
              <a:rPr lang="fr-FR" dirty="0" smtClean="0"/>
              <a:t>Une m</a:t>
            </a:r>
            <a:r>
              <a:rPr lang="fr-FR" dirty="0" smtClean="0"/>
              <a:t>ême globalisation</a:t>
            </a:r>
          </a:p>
          <a:p>
            <a:endParaRPr lang="fr-FR" dirty="0"/>
          </a:p>
          <a:p>
            <a:r>
              <a:rPr lang="fr-FR" dirty="0" smtClean="0"/>
              <a:t>Une même dépolitisation</a:t>
            </a:r>
          </a:p>
          <a:p>
            <a:r>
              <a:rPr lang="fr-FR" dirty="0" smtClean="0"/>
              <a:t>Convergence entre business as </a:t>
            </a:r>
            <a:r>
              <a:rPr lang="fr-FR" dirty="0" err="1" smtClean="0"/>
              <a:t>usual</a:t>
            </a:r>
            <a:r>
              <a:rPr lang="fr-FR" dirty="0" smtClean="0"/>
              <a:t> et catastrophisme : TINA</a:t>
            </a:r>
          </a:p>
          <a:p>
            <a:r>
              <a:rPr lang="fr-FR" dirty="0"/>
              <a:t>Il n’y a pas un monde, un effondrement, il y a une pluralité de mondes, et une pluralité de luttes</a:t>
            </a:r>
          </a:p>
          <a:p>
            <a:endParaRPr lang="fr-FR" dirty="0" smtClean="0"/>
          </a:p>
          <a:p>
            <a:endParaRPr lang="fr-FR" dirty="0"/>
          </a:p>
          <a:p>
            <a:endParaRPr lang="fr-FR" dirty="0" smtClean="0"/>
          </a:p>
          <a:p>
            <a:endParaRPr lang="fr-FR" dirty="0"/>
          </a:p>
        </p:txBody>
      </p:sp>
    </p:spTree>
    <p:extLst>
      <p:ext uri="{BB962C8B-B14F-4D97-AF65-F5344CB8AC3E}">
        <p14:creationId xmlns:p14="http://schemas.microsoft.com/office/powerpoint/2010/main" val="29817508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global et le local</a:t>
            </a:r>
            <a:endParaRPr lang="fr-FR" dirty="0"/>
          </a:p>
        </p:txBody>
      </p:sp>
      <p:sp>
        <p:nvSpPr>
          <p:cNvPr id="3" name="Espace réservé du contenu 2"/>
          <p:cNvSpPr>
            <a:spLocks noGrp="1"/>
          </p:cNvSpPr>
          <p:nvPr>
            <p:ph idx="1"/>
          </p:nvPr>
        </p:nvSpPr>
        <p:spPr/>
        <p:txBody>
          <a:bodyPr/>
          <a:lstStyle/>
          <a:p>
            <a:r>
              <a:rPr lang="fr-FR" dirty="0" smtClean="0"/>
              <a:t>Globalisation : </a:t>
            </a:r>
          </a:p>
          <a:p>
            <a:pPr marL="0" indent="0">
              <a:buNone/>
            </a:pPr>
            <a:r>
              <a:rPr lang="fr-FR" dirty="0" smtClean="0"/>
              <a:t>François </a:t>
            </a:r>
            <a:r>
              <a:rPr lang="fr-FR" dirty="0" err="1" smtClean="0"/>
              <a:t>Gémenne</a:t>
            </a:r>
            <a:r>
              <a:rPr lang="fr-FR" dirty="0" smtClean="0"/>
              <a:t> : « à l’heure de l’</a:t>
            </a:r>
            <a:r>
              <a:rPr lang="fr-FR" dirty="0" err="1" smtClean="0"/>
              <a:t>anthropocène</a:t>
            </a:r>
            <a:r>
              <a:rPr lang="fr-FR" dirty="0" smtClean="0"/>
              <a:t>, tout projet politique doit </a:t>
            </a:r>
            <a:r>
              <a:rPr lang="fr-FR" dirty="0" smtClean="0"/>
              <a:t>être cosmopolitique »</a:t>
            </a:r>
          </a:p>
          <a:p>
            <a:pPr marL="0" indent="0">
              <a:buNone/>
            </a:pPr>
            <a:endParaRPr lang="fr-FR" dirty="0"/>
          </a:p>
          <a:p>
            <a:r>
              <a:rPr lang="fr-FR" i="1" dirty="0" smtClean="0"/>
              <a:t>Où atterrir? </a:t>
            </a:r>
            <a:endParaRPr lang="fr-FR" i="1" dirty="0"/>
          </a:p>
        </p:txBody>
      </p:sp>
    </p:spTree>
    <p:extLst>
      <p:ext uri="{BB962C8B-B14F-4D97-AF65-F5344CB8AC3E}">
        <p14:creationId xmlns:p14="http://schemas.microsoft.com/office/powerpoint/2010/main" val="2806113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Mondialisation et globalisation</a:t>
            </a:r>
            <a:endParaRPr lang="fr-FR" dirty="0"/>
          </a:p>
        </p:txBody>
      </p:sp>
      <p:sp>
        <p:nvSpPr>
          <p:cNvPr id="3" name="Espace réservé du contenu 2"/>
          <p:cNvSpPr>
            <a:spLocks noGrp="1"/>
          </p:cNvSpPr>
          <p:nvPr>
            <p:ph idx="1"/>
          </p:nvPr>
        </p:nvSpPr>
        <p:spPr/>
        <p:txBody>
          <a:bodyPr/>
          <a:lstStyle/>
          <a:p>
            <a:r>
              <a:rPr lang="fr-FR" dirty="0" smtClean="0"/>
              <a:t>Le marché et le progrès</a:t>
            </a:r>
          </a:p>
          <a:p>
            <a:endParaRPr lang="fr-FR" dirty="0"/>
          </a:p>
          <a:p>
            <a:endParaRPr lang="fr-FR" dirty="0" smtClean="0"/>
          </a:p>
          <a:p>
            <a:endParaRPr lang="fr-FR" dirty="0"/>
          </a:p>
          <a:p>
            <a:r>
              <a:rPr lang="fr-FR" dirty="0" smtClean="0"/>
              <a:t>Le monde où on vit/</a:t>
            </a:r>
            <a:r>
              <a:rPr lang="fr-FR" smtClean="0"/>
              <a:t>le monde dont on vit</a:t>
            </a:r>
            <a:endParaRPr lang="fr-FR"/>
          </a:p>
        </p:txBody>
      </p:sp>
    </p:spTree>
    <p:extLst>
      <p:ext uri="{BB962C8B-B14F-4D97-AF65-F5344CB8AC3E}">
        <p14:creationId xmlns:p14="http://schemas.microsoft.com/office/powerpoint/2010/main" val="735010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Anthropocène</a:t>
            </a:r>
            <a:r>
              <a:rPr lang="fr-FR" dirty="0" smtClean="0"/>
              <a:t>?</a:t>
            </a:r>
            <a:endParaRPr lang="fr-FR" dirty="0"/>
          </a:p>
        </p:txBody>
      </p:sp>
      <p:sp>
        <p:nvSpPr>
          <p:cNvPr id="3" name="Espace réservé du contenu 2"/>
          <p:cNvSpPr>
            <a:spLocks noGrp="1"/>
          </p:cNvSpPr>
          <p:nvPr>
            <p:ph idx="1"/>
          </p:nvPr>
        </p:nvSpPr>
        <p:spPr/>
        <p:txBody>
          <a:bodyPr>
            <a:normAutofit fontScale="92500" lnSpcReduction="20000"/>
          </a:bodyPr>
          <a:lstStyle/>
          <a:p>
            <a:pPr marL="0" indent="0">
              <a:buNone/>
            </a:pPr>
            <a:r>
              <a:rPr lang="fr-FR" dirty="0" smtClean="0"/>
              <a:t>La terre est entrée dans une nouvelle ère géologique du fait de l’impact des actions humaines sur le Système </a:t>
            </a:r>
            <a:r>
              <a:rPr lang="fr-FR" dirty="0" smtClean="0"/>
              <a:t>Terre</a:t>
            </a:r>
            <a:endParaRPr lang="fr-FR" dirty="0" smtClean="0"/>
          </a:p>
          <a:p>
            <a:pPr marL="0" indent="0">
              <a:buNone/>
            </a:pPr>
            <a:endParaRPr lang="fr-FR" dirty="0"/>
          </a:p>
          <a:p>
            <a:r>
              <a:rPr lang="fr-FR" dirty="0" smtClean="0"/>
              <a:t>Paul</a:t>
            </a:r>
            <a:r>
              <a:rPr lang="fr-FR" dirty="0"/>
              <a:t> </a:t>
            </a:r>
            <a:r>
              <a:rPr lang="fr-FR" cap="small" dirty="0" err="1"/>
              <a:t>Crutzen</a:t>
            </a:r>
            <a:r>
              <a:rPr lang="fr-FR" dirty="0"/>
              <a:t> &amp; Eugene </a:t>
            </a:r>
            <a:r>
              <a:rPr lang="fr-FR" cap="small" dirty="0" err="1"/>
              <a:t>Stoermer</a:t>
            </a:r>
            <a:r>
              <a:rPr lang="fr-FR" dirty="0"/>
              <a:t>, « The </a:t>
            </a:r>
            <a:r>
              <a:rPr lang="fr-FR" dirty="0" err="1"/>
              <a:t>Anthropocene</a:t>
            </a:r>
            <a:r>
              <a:rPr lang="fr-FR" dirty="0"/>
              <a:t> », </a:t>
            </a:r>
            <a:r>
              <a:rPr lang="fr-FR" i="1" dirty="0"/>
              <a:t>IGBP Newsletter</a:t>
            </a:r>
            <a:r>
              <a:rPr lang="fr-FR" dirty="0"/>
              <a:t> 41, 2000</a:t>
            </a:r>
            <a:r>
              <a:rPr lang="fr-FR" dirty="0" smtClean="0"/>
              <a:t>.</a:t>
            </a:r>
          </a:p>
          <a:p>
            <a:endParaRPr lang="fr-FR" dirty="0"/>
          </a:p>
          <a:p>
            <a:r>
              <a:rPr lang="fr-FR" dirty="0"/>
              <a:t>Paul </a:t>
            </a:r>
            <a:r>
              <a:rPr lang="fr-FR" cap="small" dirty="0" err="1"/>
              <a:t>Crutzen</a:t>
            </a:r>
            <a:r>
              <a:rPr lang="fr-FR" dirty="0"/>
              <a:t>, « </a:t>
            </a:r>
            <a:r>
              <a:rPr lang="fr-FR" dirty="0" err="1"/>
              <a:t>Geology</a:t>
            </a:r>
            <a:r>
              <a:rPr lang="fr-FR" dirty="0"/>
              <a:t> of </a:t>
            </a:r>
            <a:r>
              <a:rPr lang="fr-FR" dirty="0" err="1"/>
              <a:t>Mankind</a:t>
            </a:r>
            <a:r>
              <a:rPr lang="fr-FR" dirty="0"/>
              <a:t>. The </a:t>
            </a:r>
            <a:r>
              <a:rPr lang="fr-FR" dirty="0" err="1"/>
              <a:t>Anthropocene</a:t>
            </a:r>
            <a:r>
              <a:rPr lang="fr-FR" dirty="0"/>
              <a:t> », </a:t>
            </a:r>
            <a:r>
              <a:rPr lang="fr-FR" i="1" dirty="0"/>
              <a:t>Nature</a:t>
            </a:r>
            <a:r>
              <a:rPr lang="fr-FR" dirty="0"/>
              <a:t>, n° 415, 3 janvier 2002, p. 23 .</a:t>
            </a:r>
          </a:p>
        </p:txBody>
      </p:sp>
    </p:spTree>
    <p:extLst>
      <p:ext uri="{BB962C8B-B14F-4D97-AF65-F5344CB8AC3E}">
        <p14:creationId xmlns:p14="http://schemas.microsoft.com/office/powerpoint/2010/main" val="3318058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Points d’accord</a:t>
            </a:r>
            <a:endParaRPr lang="fr-FR" dirty="0"/>
          </a:p>
        </p:txBody>
      </p:sp>
      <p:sp>
        <p:nvSpPr>
          <p:cNvPr id="3" name="Espace réservé du contenu 2"/>
          <p:cNvSpPr>
            <a:spLocks noGrp="1"/>
          </p:cNvSpPr>
          <p:nvPr>
            <p:ph idx="1"/>
          </p:nvPr>
        </p:nvSpPr>
        <p:spPr/>
        <p:txBody>
          <a:bodyPr/>
          <a:lstStyle/>
          <a:p>
            <a:pPr lvl="0"/>
            <a:r>
              <a:rPr lang="fr-FR" dirty="0"/>
              <a:t>Un nouveau régime climatique  : montée des températures, instabilité, événements </a:t>
            </a:r>
            <a:r>
              <a:rPr lang="fr-FR" dirty="0" smtClean="0"/>
              <a:t>extrêmes;</a:t>
            </a:r>
            <a:endParaRPr lang="fr-FR" dirty="0"/>
          </a:p>
          <a:p>
            <a:pPr lvl="0"/>
            <a:r>
              <a:rPr lang="fr-FR" dirty="0"/>
              <a:t>Anthropique : ce sont les actions humaines qui sont à l’origine de ces </a:t>
            </a:r>
            <a:r>
              <a:rPr lang="fr-FR" dirty="0" smtClean="0"/>
              <a:t>changements;</a:t>
            </a:r>
          </a:p>
          <a:p>
            <a:pPr lvl="0"/>
            <a:endParaRPr lang="fr-FR" dirty="0"/>
          </a:p>
          <a:p>
            <a:pPr lvl="0"/>
            <a:r>
              <a:rPr lang="fr-FR" dirty="0" smtClean="0"/>
              <a:t>La fin du partage entre histoire de la nature/histoire de la société</a:t>
            </a:r>
            <a:endParaRPr lang="fr-FR" dirty="0"/>
          </a:p>
        </p:txBody>
      </p:sp>
    </p:spTree>
    <p:extLst>
      <p:ext uri="{BB962C8B-B14F-4D97-AF65-F5344CB8AC3E}">
        <p14:creationId xmlns:p14="http://schemas.microsoft.com/office/powerpoint/2010/main" val="2766708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Controverses</a:t>
            </a:r>
            <a:endParaRPr lang="fr-FR" dirty="0"/>
          </a:p>
        </p:txBody>
      </p:sp>
      <p:sp>
        <p:nvSpPr>
          <p:cNvPr id="3" name="Espace réservé du contenu 2"/>
          <p:cNvSpPr>
            <a:spLocks noGrp="1"/>
          </p:cNvSpPr>
          <p:nvPr>
            <p:ph idx="1"/>
          </p:nvPr>
        </p:nvSpPr>
        <p:spPr/>
        <p:txBody>
          <a:bodyPr/>
          <a:lstStyle/>
          <a:p>
            <a:pPr marL="514350" indent="-514350">
              <a:buFont typeface="+mj-lt"/>
              <a:buAutoNum type="arabicPeriod"/>
            </a:pPr>
            <a:r>
              <a:rPr lang="fr-FR" dirty="0" smtClean="0"/>
              <a:t>Une appellation anthropocentrique?</a:t>
            </a:r>
          </a:p>
          <a:p>
            <a:pPr marL="514350" indent="-514350">
              <a:buFont typeface="+mj-lt"/>
              <a:buAutoNum type="arabicPeriod"/>
            </a:pPr>
            <a:endParaRPr lang="fr-FR" dirty="0"/>
          </a:p>
          <a:p>
            <a:pPr marL="514350" indent="-514350">
              <a:buFont typeface="+mj-lt"/>
              <a:buAutoNum type="arabicPeriod"/>
            </a:pPr>
            <a:r>
              <a:rPr lang="fr-FR" dirty="0" err="1" smtClean="0"/>
              <a:t>Anthropocène</a:t>
            </a:r>
            <a:r>
              <a:rPr lang="fr-FR" dirty="0" smtClean="0"/>
              <a:t> ou </a:t>
            </a:r>
            <a:r>
              <a:rPr lang="fr-FR" dirty="0" err="1" smtClean="0"/>
              <a:t>capitalocène</a:t>
            </a:r>
            <a:r>
              <a:rPr lang="fr-FR" dirty="0" smtClean="0"/>
              <a:t>?</a:t>
            </a:r>
          </a:p>
          <a:p>
            <a:pPr marL="514350" indent="-514350">
              <a:buFont typeface="+mj-lt"/>
              <a:buAutoNum type="arabicPeriod"/>
            </a:pPr>
            <a:endParaRPr lang="fr-FR" dirty="0"/>
          </a:p>
          <a:p>
            <a:pPr marL="514350" indent="-514350">
              <a:buFont typeface="+mj-lt"/>
              <a:buAutoNum type="arabicPeriod"/>
            </a:pPr>
            <a:endParaRPr lang="fr-FR" dirty="0" smtClean="0"/>
          </a:p>
          <a:p>
            <a:pPr marL="514350" indent="-514350">
              <a:buFont typeface="+mj-lt"/>
              <a:buAutoNum type="arabicPeriod"/>
            </a:pPr>
            <a:r>
              <a:rPr lang="fr-FR" dirty="0" smtClean="0"/>
              <a:t>Le temps du triomphe ou le temps des catastrophes?</a:t>
            </a:r>
            <a:endParaRPr lang="fr-FR" dirty="0"/>
          </a:p>
        </p:txBody>
      </p:sp>
    </p:spTree>
    <p:extLst>
      <p:ext uri="{BB962C8B-B14F-4D97-AF65-F5344CB8AC3E}">
        <p14:creationId xmlns:p14="http://schemas.microsoft.com/office/powerpoint/2010/main" val="1053040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Anthropocentrique </a:t>
            </a:r>
            <a:r>
              <a:rPr lang="fr-FR" dirty="0" err="1" smtClean="0"/>
              <a:t>Anthropocène</a:t>
            </a:r>
            <a:endParaRPr lang="fr-FR" dirty="0"/>
          </a:p>
        </p:txBody>
      </p:sp>
      <p:sp>
        <p:nvSpPr>
          <p:cNvPr id="3" name="Espace réservé du contenu 2"/>
          <p:cNvSpPr>
            <a:spLocks noGrp="1"/>
          </p:cNvSpPr>
          <p:nvPr>
            <p:ph idx="1"/>
          </p:nvPr>
        </p:nvSpPr>
        <p:spPr/>
        <p:txBody>
          <a:bodyPr/>
          <a:lstStyle/>
          <a:p>
            <a:r>
              <a:rPr lang="fr-FR" dirty="0" err="1" smtClean="0"/>
              <a:t>Pleistocène</a:t>
            </a:r>
            <a:r>
              <a:rPr lang="fr-FR" dirty="0" smtClean="0"/>
              <a:t> </a:t>
            </a:r>
            <a:r>
              <a:rPr lang="fr-FR" dirty="0" smtClean="0"/>
              <a:t>(- 4 000 000 </a:t>
            </a:r>
            <a:r>
              <a:rPr lang="fr-FR" dirty="0" smtClean="0"/>
              <a:t>ans)</a:t>
            </a:r>
          </a:p>
          <a:p>
            <a:endParaRPr lang="fr-FR" dirty="0"/>
          </a:p>
          <a:p>
            <a:r>
              <a:rPr lang="fr-FR" dirty="0" smtClean="0"/>
              <a:t>Holocène </a:t>
            </a:r>
            <a:r>
              <a:rPr lang="fr-FR" dirty="0" smtClean="0"/>
              <a:t>(- 12 </a:t>
            </a:r>
            <a:r>
              <a:rPr lang="fr-FR" dirty="0" smtClean="0"/>
              <a:t>000 ans)</a:t>
            </a:r>
          </a:p>
          <a:p>
            <a:endParaRPr lang="fr-FR" dirty="0"/>
          </a:p>
          <a:p>
            <a:r>
              <a:rPr lang="fr-FR" dirty="0" err="1" smtClean="0"/>
              <a:t>Anthropocène</a:t>
            </a:r>
            <a:r>
              <a:rPr lang="fr-FR" dirty="0" smtClean="0"/>
              <a:t>  </a:t>
            </a:r>
            <a:r>
              <a:rPr lang="fr-FR" dirty="0" smtClean="0"/>
              <a:t>(</a:t>
            </a:r>
            <a:r>
              <a:rPr lang="fr-FR" dirty="0" smtClean="0"/>
              <a:t>250&gt;A&lt;70</a:t>
            </a:r>
            <a:r>
              <a:rPr lang="fr-FR" dirty="0" smtClean="0"/>
              <a:t>)</a:t>
            </a:r>
            <a:endParaRPr lang="fr-FR" dirty="0"/>
          </a:p>
        </p:txBody>
      </p:sp>
    </p:spTree>
    <p:extLst>
      <p:ext uri="{BB962C8B-B14F-4D97-AF65-F5344CB8AC3E}">
        <p14:creationId xmlns:p14="http://schemas.microsoft.com/office/powerpoint/2010/main" val="206718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Anthropocène</a:t>
            </a:r>
            <a:endParaRPr lang="fr-FR" dirty="0"/>
          </a:p>
        </p:txBody>
      </p:sp>
      <p:sp>
        <p:nvSpPr>
          <p:cNvPr id="3" name="Espace réservé du contenu 2"/>
          <p:cNvSpPr>
            <a:spLocks noGrp="1"/>
          </p:cNvSpPr>
          <p:nvPr>
            <p:ph idx="1"/>
          </p:nvPr>
        </p:nvSpPr>
        <p:spPr/>
        <p:txBody>
          <a:bodyPr/>
          <a:lstStyle/>
          <a:p>
            <a:r>
              <a:rPr lang="fr-FR" dirty="0" err="1" smtClean="0"/>
              <a:t>Anthropocène</a:t>
            </a:r>
            <a:r>
              <a:rPr lang="fr-FR" dirty="0" smtClean="0"/>
              <a:t> : une atteinte globale, d’origine humaine, au Système Terre</a:t>
            </a:r>
          </a:p>
          <a:p>
            <a:pPr marL="0" indent="0">
              <a:buNone/>
            </a:pPr>
            <a:endParaRPr lang="fr-FR" dirty="0"/>
          </a:p>
          <a:p>
            <a:r>
              <a:rPr lang="fr-FR" dirty="0" smtClean="0"/>
              <a:t>Concerne aussi bien l’histoire humaine que l’histoire de la nature</a:t>
            </a:r>
          </a:p>
          <a:p>
            <a:endParaRPr lang="fr-FR" dirty="0"/>
          </a:p>
          <a:p>
            <a:r>
              <a:rPr lang="fr-FR" dirty="0" smtClean="0"/>
              <a:t>Au passé, mais encore plus au futur : un récit?</a:t>
            </a:r>
          </a:p>
          <a:p>
            <a:pPr marL="0" indent="0">
              <a:buNone/>
            </a:pPr>
            <a:r>
              <a:rPr lang="fr-FR" dirty="0" smtClean="0"/>
              <a:t>Des récits</a:t>
            </a:r>
          </a:p>
          <a:p>
            <a:pPr marL="0" indent="0">
              <a:buNone/>
            </a:pPr>
            <a:endParaRPr lang="fr-FR" dirty="0"/>
          </a:p>
          <a:p>
            <a:pPr marL="0" indent="0">
              <a:buNone/>
            </a:pPr>
            <a:endParaRPr lang="fr-FR" dirty="0"/>
          </a:p>
        </p:txBody>
      </p:sp>
    </p:spTree>
    <p:extLst>
      <p:ext uri="{BB962C8B-B14F-4D97-AF65-F5344CB8AC3E}">
        <p14:creationId xmlns:p14="http://schemas.microsoft.com/office/powerpoint/2010/main" val="8751891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t>III/ </a:t>
            </a:r>
            <a:r>
              <a:rPr lang="fr-FR" b="1" dirty="0" err="1"/>
              <a:t>Anthropocène</a:t>
            </a:r>
            <a:r>
              <a:rPr lang="fr-FR" b="1" dirty="0"/>
              <a:t> ou </a:t>
            </a:r>
            <a:r>
              <a:rPr lang="fr-FR" b="1" dirty="0" err="1"/>
              <a:t>capitalocène</a:t>
            </a:r>
            <a:r>
              <a:rPr lang="fr-FR" b="1" dirty="0"/>
              <a:t> ?</a:t>
            </a:r>
            <a:br>
              <a:rPr lang="fr-FR" b="1" dirty="0"/>
            </a:br>
            <a:endParaRPr lang="fr-FR" dirty="0"/>
          </a:p>
        </p:txBody>
      </p:sp>
      <p:sp>
        <p:nvSpPr>
          <p:cNvPr id="3" name="Espace réservé du contenu 2"/>
          <p:cNvSpPr>
            <a:spLocks noGrp="1"/>
          </p:cNvSpPr>
          <p:nvPr>
            <p:ph idx="1"/>
          </p:nvPr>
        </p:nvSpPr>
        <p:spPr/>
        <p:txBody>
          <a:bodyPr/>
          <a:lstStyle/>
          <a:p>
            <a:pPr marL="0" indent="0">
              <a:buNone/>
            </a:pPr>
            <a:r>
              <a:rPr lang="fr-FR" dirty="0" smtClean="0"/>
              <a:t>1</a:t>
            </a:r>
            <a:r>
              <a:rPr lang="fr-FR" dirty="0" smtClean="0"/>
              <a:t>-Le récit des scientifiques : l’humanité destructrice et la prise de conscience</a:t>
            </a:r>
            <a:endParaRPr lang="fr-FR" dirty="0">
              <a:effectLst/>
            </a:endParaRPr>
          </a:p>
          <a:p>
            <a:pPr marL="0" indent="0">
              <a:buNone/>
            </a:pPr>
            <a:endParaRPr lang="fr-FR" dirty="0" smtClean="0"/>
          </a:p>
          <a:p>
            <a:pPr marL="0" indent="0">
              <a:buNone/>
            </a:pPr>
            <a:r>
              <a:rPr lang="fr-FR" dirty="0" smtClean="0"/>
              <a:t>2</a:t>
            </a:r>
            <a:r>
              <a:rPr lang="fr-FR" dirty="0" smtClean="0"/>
              <a:t>-</a:t>
            </a:r>
            <a:r>
              <a:rPr lang="fr-FR" dirty="0" smtClean="0">
                <a:effectLst/>
              </a:rPr>
              <a:t> </a:t>
            </a:r>
            <a:r>
              <a:rPr lang="fr-FR" dirty="0" smtClean="0">
                <a:effectLst/>
              </a:rPr>
              <a:t>La critique des historiens</a:t>
            </a:r>
          </a:p>
          <a:p>
            <a:pPr marL="0" indent="0">
              <a:buNone/>
            </a:pPr>
            <a:r>
              <a:rPr lang="fr-FR" dirty="0" smtClean="0"/>
              <a:t>Andreas </a:t>
            </a:r>
            <a:r>
              <a:rPr lang="fr-FR" dirty="0" err="1" smtClean="0"/>
              <a:t>Malm</a:t>
            </a:r>
            <a:r>
              <a:rPr lang="fr-FR" dirty="0" smtClean="0"/>
              <a:t>, Alf </a:t>
            </a:r>
            <a:r>
              <a:rPr lang="fr-FR" dirty="0" err="1" smtClean="0"/>
              <a:t>Hornborg</a:t>
            </a:r>
            <a:r>
              <a:rPr lang="fr-FR" dirty="0" smtClean="0"/>
              <a:t>, Jason Moore, </a:t>
            </a:r>
          </a:p>
          <a:p>
            <a:pPr marL="0" indent="0">
              <a:buNone/>
            </a:pPr>
            <a:r>
              <a:rPr lang="fr-FR" dirty="0" smtClean="0">
                <a:effectLst/>
              </a:rPr>
              <a:t> </a:t>
            </a:r>
            <a:r>
              <a:rPr lang="fr-FR" dirty="0"/>
              <a:t>Christophe </a:t>
            </a:r>
            <a:r>
              <a:rPr lang="fr-FR" dirty="0" err="1"/>
              <a:t>Bonneuil</a:t>
            </a:r>
            <a:r>
              <a:rPr lang="fr-FR" dirty="0"/>
              <a:t> et Jean-Baptiste </a:t>
            </a:r>
            <a:r>
              <a:rPr lang="fr-FR" dirty="0" err="1" smtClean="0"/>
              <a:t>Fressoz</a:t>
            </a:r>
            <a:endParaRPr lang="fr-FR" dirty="0" smtClean="0"/>
          </a:p>
          <a:p>
            <a:pPr marL="0" indent="0">
              <a:buNone/>
            </a:pPr>
            <a:r>
              <a:rPr lang="fr-FR" dirty="0" smtClean="0"/>
              <a:t>Le </a:t>
            </a:r>
            <a:r>
              <a:rPr lang="fr-FR" dirty="0" err="1" smtClean="0"/>
              <a:t>Capitalocène</a:t>
            </a:r>
            <a:endParaRPr lang="fr-FR" dirty="0"/>
          </a:p>
        </p:txBody>
      </p:sp>
    </p:spTree>
    <p:extLst>
      <p:ext uri="{BB962C8B-B14F-4D97-AF65-F5344CB8AC3E}">
        <p14:creationId xmlns:p14="http://schemas.microsoft.com/office/powerpoint/2010/main" val="21189032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err="1" smtClean="0"/>
              <a:t>Capitalocène</a:t>
            </a:r>
            <a:r>
              <a:rPr lang="fr-FR" dirty="0" smtClean="0"/>
              <a:t>?</a:t>
            </a:r>
            <a:endParaRPr lang="fr-FR" dirty="0"/>
          </a:p>
        </p:txBody>
      </p:sp>
      <p:sp>
        <p:nvSpPr>
          <p:cNvPr id="3" name="Espace réservé du contenu 2"/>
          <p:cNvSpPr>
            <a:spLocks noGrp="1"/>
          </p:cNvSpPr>
          <p:nvPr>
            <p:ph idx="1"/>
          </p:nvPr>
        </p:nvSpPr>
        <p:spPr/>
        <p:txBody>
          <a:bodyPr/>
          <a:lstStyle/>
          <a:p>
            <a:r>
              <a:rPr lang="fr-FR" dirty="0"/>
              <a:t>L’histoire qui mène à la dégradation actuelle de la planète, est celle de la recherche du profit, de l’exploitation des travailleurs, de la domination des colonies et de la mise en coupe réglée d’une nature que son appropriation tend à détruire</a:t>
            </a:r>
            <a:r>
              <a:rPr lang="fr-FR" dirty="0" smtClean="0">
                <a:effectLst/>
              </a:rPr>
              <a:t> </a:t>
            </a:r>
          </a:p>
          <a:p>
            <a:r>
              <a:rPr lang="fr-FR" dirty="0" smtClean="0"/>
              <a:t>Cela vaut pour les causes, mais aussi pour les conséquences.</a:t>
            </a:r>
            <a:endParaRPr lang="fr-FR" dirty="0"/>
          </a:p>
        </p:txBody>
      </p:sp>
    </p:spTree>
    <p:extLst>
      <p:ext uri="{BB962C8B-B14F-4D97-AF65-F5344CB8AC3E}">
        <p14:creationId xmlns:p14="http://schemas.microsoft.com/office/powerpoint/2010/main" val="3072508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err="1" smtClean="0"/>
              <a:t>Anthropocène</a:t>
            </a:r>
            <a:r>
              <a:rPr lang="fr-FR" dirty="0" smtClean="0"/>
              <a:t>? </a:t>
            </a:r>
            <a:br>
              <a:rPr lang="fr-FR" dirty="0" smtClean="0"/>
            </a:br>
            <a:r>
              <a:rPr lang="fr-FR" dirty="0" err="1" smtClean="0"/>
              <a:t>Capitalocène</a:t>
            </a:r>
            <a:r>
              <a:rPr lang="fr-FR" dirty="0" smtClean="0"/>
              <a:t>? </a:t>
            </a:r>
            <a:endParaRPr lang="fr-FR" dirty="0"/>
          </a:p>
        </p:txBody>
      </p:sp>
      <p:sp>
        <p:nvSpPr>
          <p:cNvPr id="3" name="Espace réservé du contenu 2"/>
          <p:cNvSpPr>
            <a:spLocks noGrp="1"/>
          </p:cNvSpPr>
          <p:nvPr>
            <p:ph idx="1"/>
          </p:nvPr>
        </p:nvSpPr>
        <p:spPr/>
        <p:txBody>
          <a:bodyPr/>
          <a:lstStyle/>
          <a:p>
            <a:pPr marL="0" indent="0">
              <a:buNone/>
            </a:pPr>
            <a:endParaRPr lang="fr-FR" dirty="0"/>
          </a:p>
          <a:p>
            <a:r>
              <a:rPr lang="fr-FR" dirty="0" smtClean="0"/>
              <a:t>Pas seulement une question scientifique, </a:t>
            </a:r>
          </a:p>
          <a:p>
            <a:pPr marL="0" indent="0">
              <a:buNone/>
            </a:pPr>
            <a:r>
              <a:rPr lang="fr-FR" dirty="0" smtClean="0"/>
              <a:t>Une question de responsabilité et de justice</a:t>
            </a:r>
          </a:p>
          <a:p>
            <a:r>
              <a:rPr lang="fr-FR" dirty="0" smtClean="0"/>
              <a:t>Tous </a:t>
            </a:r>
            <a:r>
              <a:rPr lang="fr-FR" dirty="0" smtClean="0"/>
              <a:t>n’y ont pas contribué, mais tous le subiront et ceux qui souffrent le plus sont ceux qui y ont le moins </a:t>
            </a:r>
            <a:r>
              <a:rPr lang="fr-FR" dirty="0" smtClean="0"/>
              <a:t>contribué</a:t>
            </a:r>
          </a:p>
          <a:p>
            <a:r>
              <a:rPr lang="fr-FR" dirty="0" smtClean="0"/>
              <a:t>Comment donner une voix aux acteurs?</a:t>
            </a:r>
            <a:r>
              <a:rPr lang="fr-FR" dirty="0" smtClean="0"/>
              <a:t> </a:t>
            </a:r>
          </a:p>
          <a:p>
            <a:pPr marL="0" indent="0">
              <a:buNone/>
            </a:pPr>
            <a:endParaRPr lang="fr-FR" dirty="0"/>
          </a:p>
        </p:txBody>
      </p:sp>
    </p:spTree>
    <p:extLst>
      <p:ext uri="{BB962C8B-B14F-4D97-AF65-F5344CB8AC3E}">
        <p14:creationId xmlns:p14="http://schemas.microsoft.com/office/powerpoint/2010/main" val="1209505792"/>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82</TotalTime>
  <Words>411</Words>
  <Application>Microsoft Macintosh PowerPoint</Application>
  <PresentationFormat>Présentation à l'écran (4:3)</PresentationFormat>
  <Paragraphs>83</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Thème Office</vt:lpstr>
      <vt:lpstr>Penser l’anthropocène </vt:lpstr>
      <vt:lpstr>Anthropocène?</vt:lpstr>
      <vt:lpstr>Points d’accord</vt:lpstr>
      <vt:lpstr>Controverses</vt:lpstr>
      <vt:lpstr>Anthropocentrique Anthropocène</vt:lpstr>
      <vt:lpstr>Anthropocène</vt:lpstr>
      <vt:lpstr>III/ Anthropocène ou capitalocène ? </vt:lpstr>
      <vt:lpstr>Capitalocène?</vt:lpstr>
      <vt:lpstr>Anthropocène?  Capitalocène? </vt:lpstr>
      <vt:lpstr>II/ Géo-ingénierie ou catastrophisme ? </vt:lpstr>
      <vt:lpstr>Présentation PowerPoint</vt:lpstr>
      <vt:lpstr>Vers la diversité</vt:lpstr>
      <vt:lpstr>Le global et le local</vt:lpstr>
      <vt:lpstr>Mondialisation et globalisation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Penser l’anthropocène </dc:title>
  <dc:creator>Catherine Larrere</dc:creator>
  <cp:lastModifiedBy>Catherine Larrere</cp:lastModifiedBy>
  <cp:revision>9</cp:revision>
  <dcterms:created xsi:type="dcterms:W3CDTF">2019-01-28T14:27:21Z</dcterms:created>
  <dcterms:modified xsi:type="dcterms:W3CDTF">2020-01-15T17:36:46Z</dcterms:modified>
</cp:coreProperties>
</file>