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3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9.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10" r:id="rId2"/>
    <p:sldId id="261" r:id="rId3"/>
    <p:sldId id="259" r:id="rId4"/>
    <p:sldId id="301" r:id="rId5"/>
    <p:sldId id="282" r:id="rId6"/>
    <p:sldId id="299" r:id="rId7"/>
    <p:sldId id="285" r:id="rId8"/>
    <p:sldId id="286" r:id="rId9"/>
    <p:sldId id="287" r:id="rId10"/>
    <p:sldId id="260" r:id="rId11"/>
    <p:sldId id="290" r:id="rId12"/>
    <p:sldId id="288" r:id="rId13"/>
    <p:sldId id="289" r:id="rId14"/>
    <p:sldId id="291" r:id="rId15"/>
    <p:sldId id="293" r:id="rId16"/>
    <p:sldId id="294" r:id="rId17"/>
    <p:sldId id="298" r:id="rId18"/>
    <p:sldId id="300" r:id="rId19"/>
    <p:sldId id="258" r:id="rId20"/>
    <p:sldId id="302" r:id="rId21"/>
    <p:sldId id="263" r:id="rId22"/>
    <p:sldId id="303" r:id="rId23"/>
    <p:sldId id="275" r:id="rId24"/>
    <p:sldId id="308" r:id="rId25"/>
    <p:sldId id="264" r:id="rId26"/>
    <p:sldId id="265" r:id="rId27"/>
    <p:sldId id="268" r:id="rId28"/>
    <p:sldId id="266" r:id="rId29"/>
    <p:sldId id="307" r:id="rId30"/>
    <p:sldId id="267" r:id="rId31"/>
    <p:sldId id="306" r:id="rId32"/>
    <p:sldId id="304" r:id="rId33"/>
    <p:sldId id="269" r:id="rId34"/>
    <p:sldId id="270" r:id="rId35"/>
    <p:sldId id="271" r:id="rId36"/>
    <p:sldId id="272" r:id="rId37"/>
    <p:sldId id="274" r:id="rId38"/>
    <p:sldId id="273" r:id="rId39"/>
    <p:sldId id="279" r:id="rId40"/>
    <p:sldId id="280" r:id="rId41"/>
    <p:sldId id="305" r:id="rId42"/>
    <p:sldId id="276" r:id="rId43"/>
    <p:sldId id="277" r:id="rId44"/>
    <p:sldId id="262" r:id="rId45"/>
    <p:sldId id="281"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3"/>
    <p:restoredTop sz="94033"/>
  </p:normalViewPr>
  <p:slideViewPr>
    <p:cSldViewPr snapToGrid="0" snapToObjects="1">
      <p:cViewPr varScale="1">
        <p:scale>
          <a:sx n="77" d="100"/>
          <a:sy n="77" d="100"/>
        </p:scale>
        <p:origin x="936"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FB43E-6593-CE49-AE21-7598FC717EE8}" type="datetimeFigureOut">
              <a:rPr lang="fr-FR" smtClean="0"/>
              <a:t>15/01/2026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F9A5E-74E0-3141-AC27-0ECBC21B2F98}" type="slidenum">
              <a:rPr lang="fr-FR" smtClean="0"/>
              <a:t>‹N°›</a:t>
            </a:fld>
            <a:endParaRPr lang="fr-FR"/>
          </a:p>
        </p:txBody>
      </p:sp>
    </p:spTree>
    <p:extLst>
      <p:ext uri="{BB962C8B-B14F-4D97-AF65-F5344CB8AC3E}">
        <p14:creationId xmlns:p14="http://schemas.microsoft.com/office/powerpoint/2010/main" val="306771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39F9A5E-74E0-3141-AC27-0ECBC21B2F98}" type="slidenum">
              <a:rPr lang="fr-FR" smtClean="0"/>
              <a:t>16</a:t>
            </a:fld>
            <a:endParaRPr lang="fr-FR"/>
          </a:p>
        </p:txBody>
      </p:sp>
    </p:spTree>
    <p:extLst>
      <p:ext uri="{BB962C8B-B14F-4D97-AF65-F5344CB8AC3E}">
        <p14:creationId xmlns:p14="http://schemas.microsoft.com/office/powerpoint/2010/main" val="118390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39F9A5E-74E0-3141-AC27-0ECBC21B2F98}" type="slidenum">
              <a:rPr lang="fr-FR" smtClean="0"/>
              <a:t>30</a:t>
            </a:fld>
            <a:endParaRPr lang="fr-FR"/>
          </a:p>
        </p:txBody>
      </p:sp>
    </p:spTree>
    <p:extLst>
      <p:ext uri="{BB962C8B-B14F-4D97-AF65-F5344CB8AC3E}">
        <p14:creationId xmlns:p14="http://schemas.microsoft.com/office/powerpoint/2010/main" val="15321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39F9A5E-74E0-3141-AC27-0ECBC21B2F98}" type="slidenum">
              <a:rPr lang="fr-FR" smtClean="0"/>
              <a:t>45</a:t>
            </a:fld>
            <a:endParaRPr lang="fr-FR"/>
          </a:p>
        </p:txBody>
      </p:sp>
    </p:spTree>
    <p:extLst>
      <p:ext uri="{BB962C8B-B14F-4D97-AF65-F5344CB8AC3E}">
        <p14:creationId xmlns:p14="http://schemas.microsoft.com/office/powerpoint/2010/main" val="28485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CE18B-26D4-0947-A4B6-5D0B9B744B0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1DABEF-2126-AA40-B9CC-F9E7A5AB6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AAC43B4-87A1-E944-8AC4-39CE463BB18E}"/>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577D162D-9A52-1843-B796-F49F5F2459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6B4313-B690-5647-AB00-A0B5A4CF9269}"/>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42097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08A80-394E-154E-8E80-A16B236A28C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48777D9-BA7B-A845-BE7D-83353517D2D9}"/>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56A0589-DA83-ED46-9588-B377F37C6FA2}"/>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99973F00-83EE-5743-9593-5D1645E072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02CFE6-CA89-AE4F-98D1-196C07D1BED9}"/>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160256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5E4FB71-46FD-874F-BBE1-3616E48CC09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DE6F5FB-5BDC-F84A-8F7D-B59F4B3B3001}"/>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A24DF1E-2433-1343-9F63-0EA574520AB0}"/>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2287A275-445F-864D-BD71-19E0731E10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DFBBF3-3C2F-A440-8505-AB94DE8B9F56}"/>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21691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105488-AB52-7241-BB08-90B5FE01C72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100F219-C8B9-9A40-8A5D-5FF9AFA08450}"/>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13BC44B-0DAB-8041-B82F-16A8B5F03AAB}"/>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E0B5FED9-E457-8848-B8CE-E587F77A41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AC656C-7FDF-FC4E-969A-833B0B955870}"/>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112340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41643-7CCB-6541-937A-E82BE9FD357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07F27E9-785D-BF49-BB6A-C3963B224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2E01D7A-FAC8-DC4F-A64E-2568581F215E}"/>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6820C112-F2AC-194E-B671-AE0F566FA6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3536A1-B831-FE4C-A025-D0C35B2AE691}"/>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343429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76002-2BEA-3D42-A386-B691C39E469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8EE20BF-B45B-FD4F-91CD-3E203B642472}"/>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2CB254C-3C82-CF4D-B829-14F35432925C}"/>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BACB847-2D41-2A48-BCE0-762857E6CA6C}"/>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6" name="Espace réservé du pied de page 5">
            <a:extLst>
              <a:ext uri="{FF2B5EF4-FFF2-40B4-BE49-F238E27FC236}">
                <a16:creationId xmlns:a16="http://schemas.microsoft.com/office/drawing/2014/main" id="{5B19D0FE-F8EC-9242-9EB6-D35E0ECFB7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2C6104-6E85-7942-8B21-3A1ED03CDF61}"/>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417899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8F620-89B6-894A-A100-8E1CB1FD0FF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D6A3203-78D0-AE47-9843-AFA2AB253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E2DD1F9C-2E2E-7540-AABD-DDFD391A4E52}"/>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D1F69BBD-07FA-C046-BE9A-841A60880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A390ED9-9F87-9247-88DB-CD0F2AFEAAEE}"/>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6F50CE8D-C529-B140-AF42-19FB2873B8B9}"/>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8" name="Espace réservé du pied de page 7">
            <a:extLst>
              <a:ext uri="{FF2B5EF4-FFF2-40B4-BE49-F238E27FC236}">
                <a16:creationId xmlns:a16="http://schemas.microsoft.com/office/drawing/2014/main" id="{7F5007C5-3844-604D-8B41-21BB39298D7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2416ECC-71F3-C346-B846-2EDB74BF50CA}"/>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145203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73D1AF-10FF-1B4D-B766-827314E0477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8F42EF2-69E9-574B-8728-2131360FB5FF}"/>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4" name="Espace réservé du pied de page 3">
            <a:extLst>
              <a:ext uri="{FF2B5EF4-FFF2-40B4-BE49-F238E27FC236}">
                <a16:creationId xmlns:a16="http://schemas.microsoft.com/office/drawing/2014/main" id="{02A4B570-2BB5-AC41-928B-9F8C011E80D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0567E0B-ABF0-2546-B1C5-9DC8B735BAC9}"/>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100472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F1402B1-1D94-D74C-9D9C-83D9D8C7D744}"/>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3" name="Espace réservé du pied de page 2">
            <a:extLst>
              <a:ext uri="{FF2B5EF4-FFF2-40B4-BE49-F238E27FC236}">
                <a16:creationId xmlns:a16="http://schemas.microsoft.com/office/drawing/2014/main" id="{3AF3801B-0A74-B74B-ACCB-562F1C9F965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E043AA3-92C5-734B-A32A-DC15BCD9E79C}"/>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407118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9C7EE-DBEC-9548-B2DA-B242602B3B5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4C2D70C-6044-8249-98B3-B546B6B9A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67BE206F-B7F9-8B4E-A2E0-1756DA872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F1FD9E1-8023-BF4D-A2E4-F626662AAA01}"/>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6" name="Espace réservé du pied de page 5">
            <a:extLst>
              <a:ext uri="{FF2B5EF4-FFF2-40B4-BE49-F238E27FC236}">
                <a16:creationId xmlns:a16="http://schemas.microsoft.com/office/drawing/2014/main" id="{4185E939-8FD7-1D47-9EA3-D6DB06782A1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DB9384-2A20-A94B-8BC3-90638462ED86}"/>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71959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0D705-650A-A34B-BE33-500156CF65A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B9A74F9-130F-8F4A-8BD1-F1EA49BA0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7B4550E-3557-044C-A52C-6A5E453AC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94D2F2C-9475-AA4C-BA20-E0B51A451DBE}"/>
              </a:ext>
            </a:extLst>
          </p:cNvPr>
          <p:cNvSpPr>
            <a:spLocks noGrp="1"/>
          </p:cNvSpPr>
          <p:nvPr>
            <p:ph type="dt" sz="half" idx="10"/>
          </p:nvPr>
        </p:nvSpPr>
        <p:spPr/>
        <p:txBody>
          <a:bodyPr/>
          <a:lstStyle/>
          <a:p>
            <a:fld id="{38655399-EB5E-A84F-B64E-A0E4D55308FC}" type="datetimeFigureOut">
              <a:rPr lang="fr-FR" smtClean="0"/>
              <a:t>15/01/2026</a:t>
            </a:fld>
            <a:endParaRPr lang="fr-FR"/>
          </a:p>
        </p:txBody>
      </p:sp>
      <p:sp>
        <p:nvSpPr>
          <p:cNvPr id="6" name="Espace réservé du pied de page 5">
            <a:extLst>
              <a:ext uri="{FF2B5EF4-FFF2-40B4-BE49-F238E27FC236}">
                <a16:creationId xmlns:a16="http://schemas.microsoft.com/office/drawing/2014/main" id="{EDFC2CC6-1019-354B-AD54-BC5D87ACDFA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A4102B-B6B6-9C47-B49C-92885D0CF34B}"/>
              </a:ext>
            </a:extLst>
          </p:cNvPr>
          <p:cNvSpPr>
            <a:spLocks noGrp="1"/>
          </p:cNvSpPr>
          <p:nvPr>
            <p:ph type="sldNum" sz="quarter" idx="12"/>
          </p:nvPr>
        </p:nvSpPr>
        <p:spPr/>
        <p:txBody>
          <a:bodyPr/>
          <a:lstStyle/>
          <a:p>
            <a:fld id="{D9FADA5A-58D7-494A-87C9-97BD2CD16572}" type="slidenum">
              <a:rPr lang="fr-FR" smtClean="0"/>
              <a:t>‹N°›</a:t>
            </a:fld>
            <a:endParaRPr lang="fr-FR"/>
          </a:p>
        </p:txBody>
      </p:sp>
    </p:spTree>
    <p:extLst>
      <p:ext uri="{BB962C8B-B14F-4D97-AF65-F5344CB8AC3E}">
        <p14:creationId xmlns:p14="http://schemas.microsoft.com/office/powerpoint/2010/main" val="55787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F46F69-1A08-1140-B2DC-5CF634B43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B40DD73-908B-774C-A05D-66E5C24E9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A563328-9DE7-2B42-8889-9C31E5C788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55399-EB5E-A84F-B64E-A0E4D55308FC}" type="datetimeFigureOut">
              <a:rPr lang="fr-FR" smtClean="0"/>
              <a:t>15/01/2026</a:t>
            </a:fld>
            <a:endParaRPr lang="fr-FR"/>
          </a:p>
        </p:txBody>
      </p:sp>
      <p:sp>
        <p:nvSpPr>
          <p:cNvPr id="5" name="Espace réservé du pied de page 4">
            <a:extLst>
              <a:ext uri="{FF2B5EF4-FFF2-40B4-BE49-F238E27FC236}">
                <a16:creationId xmlns:a16="http://schemas.microsoft.com/office/drawing/2014/main" id="{9D486AAD-638B-6E49-B367-D84658AEA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C690611-97E5-264C-AD7D-670E161F4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ADA5A-58D7-494A-87C9-97BD2CD16572}" type="slidenum">
              <a:rPr lang="fr-FR" smtClean="0"/>
              <a:t>‹N°›</a:t>
            </a:fld>
            <a:endParaRPr lang="fr-FR"/>
          </a:p>
        </p:txBody>
      </p:sp>
    </p:spTree>
    <p:extLst>
      <p:ext uri="{BB962C8B-B14F-4D97-AF65-F5344CB8AC3E}">
        <p14:creationId xmlns:p14="http://schemas.microsoft.com/office/powerpoint/2010/main" val="628956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tiff"/><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6F5BA5D-28AC-E04C-89FF-04823DA998E0}"/>
              </a:ext>
            </a:extLst>
          </p:cNvPr>
          <p:cNvSpPr txBox="1"/>
          <p:nvPr/>
        </p:nvSpPr>
        <p:spPr>
          <a:xfrm>
            <a:off x="1518834" y="1534332"/>
            <a:ext cx="7600350" cy="3046988"/>
          </a:xfrm>
          <a:prstGeom prst="rect">
            <a:avLst/>
          </a:prstGeom>
          <a:noFill/>
        </p:spPr>
        <p:txBody>
          <a:bodyPr wrap="none" rtlCol="0">
            <a:spAutoFit/>
          </a:bodyPr>
          <a:lstStyle/>
          <a:p>
            <a:r>
              <a:rPr lang="fr-FR" sz="3200" dirty="0"/>
              <a:t>IHEDATE, 15 janvier 2026</a:t>
            </a:r>
          </a:p>
          <a:p>
            <a:endParaRPr lang="fr-FR" sz="3200" dirty="0"/>
          </a:p>
          <a:p>
            <a:endParaRPr lang="fr-FR" sz="3200" dirty="0"/>
          </a:p>
          <a:p>
            <a:r>
              <a:rPr lang="fr-FR" sz="3200" dirty="0"/>
              <a:t>Et si on parlait d’autre chose que de </a:t>
            </a:r>
            <a:r>
              <a:rPr lang="fr-FR" sz="3200" dirty="0" err="1"/>
              <a:t>Trump</a:t>
            </a:r>
            <a:r>
              <a:rPr lang="fr-FR" sz="3200" dirty="0"/>
              <a:t> ?</a:t>
            </a:r>
          </a:p>
          <a:p>
            <a:endParaRPr lang="fr-FR" sz="3200" dirty="0"/>
          </a:p>
          <a:p>
            <a:r>
              <a:rPr lang="fr-FR" sz="3200" dirty="0"/>
              <a:t>Pierre Veltz</a:t>
            </a:r>
          </a:p>
        </p:txBody>
      </p:sp>
    </p:spTree>
    <p:extLst>
      <p:ext uri="{BB962C8B-B14F-4D97-AF65-F5344CB8AC3E}">
        <p14:creationId xmlns:p14="http://schemas.microsoft.com/office/powerpoint/2010/main" val="3802948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D362D5-C829-C84B-988F-BDB49F7D331A}"/>
              </a:ext>
            </a:extLst>
          </p:cNvPr>
          <p:cNvPicPr>
            <a:picLocks noChangeAspect="1"/>
          </p:cNvPicPr>
          <p:nvPr/>
        </p:nvPicPr>
        <p:blipFill>
          <a:blip r:embed="rId2"/>
          <a:stretch>
            <a:fillRect/>
          </a:stretch>
        </p:blipFill>
        <p:spPr>
          <a:xfrm>
            <a:off x="1811235" y="0"/>
            <a:ext cx="8569529" cy="6858000"/>
          </a:xfrm>
          <a:prstGeom prst="rect">
            <a:avLst/>
          </a:prstGeom>
        </p:spPr>
      </p:pic>
    </p:spTree>
    <p:extLst>
      <p:ext uri="{BB962C8B-B14F-4D97-AF65-F5344CB8AC3E}">
        <p14:creationId xmlns:p14="http://schemas.microsoft.com/office/powerpoint/2010/main" val="27631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825220-4588-1F4E-887F-DE440CF8E1B2}"/>
              </a:ext>
            </a:extLst>
          </p:cNvPr>
          <p:cNvPicPr>
            <a:picLocks noChangeAspect="1"/>
          </p:cNvPicPr>
          <p:nvPr/>
        </p:nvPicPr>
        <p:blipFill>
          <a:blip r:embed="rId2"/>
          <a:stretch>
            <a:fillRect/>
          </a:stretch>
        </p:blipFill>
        <p:spPr>
          <a:xfrm>
            <a:off x="1479665" y="133715"/>
            <a:ext cx="9419990" cy="6724285"/>
          </a:xfrm>
          <a:prstGeom prst="rect">
            <a:avLst/>
          </a:prstGeom>
        </p:spPr>
      </p:pic>
    </p:spTree>
    <p:extLst>
      <p:ext uri="{BB962C8B-B14F-4D97-AF65-F5344CB8AC3E}">
        <p14:creationId xmlns:p14="http://schemas.microsoft.com/office/powerpoint/2010/main" val="266392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B1A975-963E-CB4D-BCD6-60F9C455495B}"/>
              </a:ext>
            </a:extLst>
          </p:cNvPr>
          <p:cNvPicPr>
            <a:picLocks noChangeAspect="1"/>
          </p:cNvPicPr>
          <p:nvPr/>
        </p:nvPicPr>
        <p:blipFill>
          <a:blip r:embed="rId2"/>
          <a:stretch>
            <a:fillRect/>
          </a:stretch>
        </p:blipFill>
        <p:spPr>
          <a:xfrm>
            <a:off x="1670050" y="6350"/>
            <a:ext cx="8851900" cy="6845300"/>
          </a:xfrm>
          <a:prstGeom prst="rect">
            <a:avLst/>
          </a:prstGeom>
        </p:spPr>
      </p:pic>
    </p:spTree>
    <p:extLst>
      <p:ext uri="{BB962C8B-B14F-4D97-AF65-F5344CB8AC3E}">
        <p14:creationId xmlns:p14="http://schemas.microsoft.com/office/powerpoint/2010/main" val="778331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26751E-B452-DE44-B62F-36E354C08450}"/>
              </a:ext>
            </a:extLst>
          </p:cNvPr>
          <p:cNvPicPr>
            <a:picLocks noChangeAspect="1"/>
          </p:cNvPicPr>
          <p:nvPr/>
        </p:nvPicPr>
        <p:blipFill>
          <a:blip r:embed="rId2"/>
          <a:stretch>
            <a:fillRect/>
          </a:stretch>
        </p:blipFill>
        <p:spPr>
          <a:xfrm>
            <a:off x="1684569" y="0"/>
            <a:ext cx="8822861" cy="6858000"/>
          </a:xfrm>
          <a:prstGeom prst="rect">
            <a:avLst/>
          </a:prstGeom>
        </p:spPr>
      </p:pic>
    </p:spTree>
    <p:extLst>
      <p:ext uri="{BB962C8B-B14F-4D97-AF65-F5344CB8AC3E}">
        <p14:creationId xmlns:p14="http://schemas.microsoft.com/office/powerpoint/2010/main" val="3063492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CB5864-3660-3B43-8897-EC941558422A}"/>
              </a:ext>
            </a:extLst>
          </p:cNvPr>
          <p:cNvPicPr>
            <a:picLocks noChangeAspect="1"/>
          </p:cNvPicPr>
          <p:nvPr/>
        </p:nvPicPr>
        <p:blipFill>
          <a:blip r:embed="rId2"/>
          <a:stretch>
            <a:fillRect/>
          </a:stretch>
        </p:blipFill>
        <p:spPr>
          <a:xfrm>
            <a:off x="97315" y="0"/>
            <a:ext cx="9065544" cy="5406275"/>
          </a:xfrm>
          <a:prstGeom prst="rect">
            <a:avLst/>
          </a:prstGeom>
        </p:spPr>
      </p:pic>
      <p:sp>
        <p:nvSpPr>
          <p:cNvPr id="6" name="ZoneTexte 5">
            <a:extLst>
              <a:ext uri="{FF2B5EF4-FFF2-40B4-BE49-F238E27FC236}">
                <a16:creationId xmlns:a16="http://schemas.microsoft.com/office/drawing/2014/main" id="{806BE7E3-918B-284B-BF8A-57BD52DD6820}"/>
              </a:ext>
            </a:extLst>
          </p:cNvPr>
          <p:cNvSpPr txBox="1"/>
          <p:nvPr/>
        </p:nvSpPr>
        <p:spPr>
          <a:xfrm>
            <a:off x="1030778" y="5552902"/>
            <a:ext cx="7146508" cy="369332"/>
          </a:xfrm>
          <a:prstGeom prst="rect">
            <a:avLst/>
          </a:prstGeom>
          <a:noFill/>
        </p:spPr>
        <p:txBody>
          <a:bodyPr wrap="none" rtlCol="0">
            <a:spAutoFit/>
          </a:bodyPr>
          <a:lstStyle/>
          <a:p>
            <a:r>
              <a:rPr lang="fr-FR" dirty="0"/>
              <a:t>L’indicateur de fécondité au plus bas depuis 1918, 1,53 enfants par femme</a:t>
            </a:r>
          </a:p>
        </p:txBody>
      </p:sp>
      <p:sp>
        <p:nvSpPr>
          <p:cNvPr id="7" name="ZoneTexte 6">
            <a:extLst>
              <a:ext uri="{FF2B5EF4-FFF2-40B4-BE49-F238E27FC236}">
                <a16:creationId xmlns:a16="http://schemas.microsoft.com/office/drawing/2014/main" id="{F6EB11B1-29FD-6840-BB2F-F30EFDF6568A}"/>
              </a:ext>
            </a:extLst>
          </p:cNvPr>
          <p:cNvSpPr txBox="1"/>
          <p:nvPr/>
        </p:nvSpPr>
        <p:spPr>
          <a:xfrm>
            <a:off x="9376757" y="2011680"/>
            <a:ext cx="2807408" cy="461665"/>
          </a:xfrm>
          <a:prstGeom prst="rect">
            <a:avLst/>
          </a:prstGeom>
          <a:noFill/>
        </p:spPr>
        <p:txBody>
          <a:bodyPr wrap="square" rtlCol="0">
            <a:spAutoFit/>
          </a:bodyPr>
          <a:lstStyle/>
          <a:p>
            <a:r>
              <a:rPr lang="fr-FR" sz="2400" dirty="0"/>
              <a:t>INSEE, 12 janvier 26</a:t>
            </a:r>
          </a:p>
        </p:txBody>
      </p:sp>
    </p:spTree>
    <p:extLst>
      <p:ext uri="{BB962C8B-B14F-4D97-AF65-F5344CB8AC3E}">
        <p14:creationId xmlns:p14="http://schemas.microsoft.com/office/powerpoint/2010/main" val="238820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0DC6C0B-C572-CC4E-815C-556031D79CA1}"/>
              </a:ext>
            </a:extLst>
          </p:cNvPr>
          <p:cNvPicPr>
            <a:picLocks noChangeAspect="1"/>
          </p:cNvPicPr>
          <p:nvPr/>
        </p:nvPicPr>
        <p:blipFill>
          <a:blip r:embed="rId2"/>
          <a:stretch>
            <a:fillRect/>
          </a:stretch>
        </p:blipFill>
        <p:spPr>
          <a:xfrm>
            <a:off x="680836" y="0"/>
            <a:ext cx="10830327" cy="6858000"/>
          </a:xfrm>
          <a:prstGeom prst="rect">
            <a:avLst/>
          </a:prstGeom>
        </p:spPr>
      </p:pic>
    </p:spTree>
    <p:extLst>
      <p:ext uri="{BB962C8B-B14F-4D97-AF65-F5344CB8AC3E}">
        <p14:creationId xmlns:p14="http://schemas.microsoft.com/office/powerpoint/2010/main" val="4145258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037054-16A1-8A4F-AACB-9835A9CB1A4E}"/>
              </a:ext>
            </a:extLst>
          </p:cNvPr>
          <p:cNvPicPr>
            <a:picLocks noChangeAspect="1"/>
          </p:cNvPicPr>
          <p:nvPr/>
        </p:nvPicPr>
        <p:blipFill>
          <a:blip r:embed="rId3"/>
          <a:stretch>
            <a:fillRect/>
          </a:stretch>
        </p:blipFill>
        <p:spPr>
          <a:xfrm>
            <a:off x="180204" y="149630"/>
            <a:ext cx="3593774" cy="2043874"/>
          </a:xfrm>
          <a:prstGeom prst="rect">
            <a:avLst/>
          </a:prstGeom>
        </p:spPr>
      </p:pic>
      <p:pic>
        <p:nvPicPr>
          <p:cNvPr id="5" name="Image 4">
            <a:extLst>
              <a:ext uri="{FF2B5EF4-FFF2-40B4-BE49-F238E27FC236}">
                <a16:creationId xmlns:a16="http://schemas.microsoft.com/office/drawing/2014/main" id="{6E0D6DF8-B657-DD4E-918D-02042FFDF0D3}"/>
              </a:ext>
            </a:extLst>
          </p:cNvPr>
          <p:cNvPicPr>
            <a:picLocks noChangeAspect="1"/>
          </p:cNvPicPr>
          <p:nvPr/>
        </p:nvPicPr>
        <p:blipFill>
          <a:blip r:embed="rId4"/>
          <a:stretch>
            <a:fillRect/>
          </a:stretch>
        </p:blipFill>
        <p:spPr>
          <a:xfrm>
            <a:off x="3814830" y="315884"/>
            <a:ext cx="8377170" cy="4916516"/>
          </a:xfrm>
          <a:prstGeom prst="rect">
            <a:avLst/>
          </a:prstGeom>
        </p:spPr>
      </p:pic>
      <p:sp>
        <p:nvSpPr>
          <p:cNvPr id="6" name="ZoneTexte 5">
            <a:extLst>
              <a:ext uri="{FF2B5EF4-FFF2-40B4-BE49-F238E27FC236}">
                <a16:creationId xmlns:a16="http://schemas.microsoft.com/office/drawing/2014/main" id="{E067A276-8631-D24E-B7E9-96D5AF5C7E17}"/>
              </a:ext>
            </a:extLst>
          </p:cNvPr>
          <p:cNvSpPr txBox="1"/>
          <p:nvPr/>
        </p:nvSpPr>
        <p:spPr>
          <a:xfrm>
            <a:off x="432262" y="5569527"/>
            <a:ext cx="9751196" cy="830997"/>
          </a:xfrm>
          <a:prstGeom prst="rect">
            <a:avLst/>
          </a:prstGeom>
          <a:noFill/>
        </p:spPr>
        <p:txBody>
          <a:bodyPr wrap="none" rtlCol="0">
            <a:spAutoFit/>
          </a:bodyPr>
          <a:lstStyle/>
          <a:p>
            <a:r>
              <a:rPr lang="fr-FR" sz="2400" dirty="0"/>
              <a:t>Un défi redoutable  pour les pays émergents, qui n’auront pas les ressources </a:t>
            </a:r>
          </a:p>
          <a:p>
            <a:r>
              <a:rPr lang="fr-FR" sz="2400" dirty="0"/>
              <a:t>du Japon ou de l’UE pour compenser les déséquilibres</a:t>
            </a:r>
          </a:p>
        </p:txBody>
      </p:sp>
    </p:spTree>
    <p:extLst>
      <p:ext uri="{BB962C8B-B14F-4D97-AF65-F5344CB8AC3E}">
        <p14:creationId xmlns:p14="http://schemas.microsoft.com/office/powerpoint/2010/main" val="2489249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EB4B43-0C77-D64B-8CA6-830E80B06D86}"/>
              </a:ext>
            </a:extLst>
          </p:cNvPr>
          <p:cNvPicPr>
            <a:picLocks noChangeAspect="1"/>
          </p:cNvPicPr>
          <p:nvPr/>
        </p:nvPicPr>
        <p:blipFill>
          <a:blip r:embed="rId2"/>
          <a:stretch>
            <a:fillRect/>
          </a:stretch>
        </p:blipFill>
        <p:spPr>
          <a:xfrm>
            <a:off x="876087" y="0"/>
            <a:ext cx="10439825" cy="6858000"/>
          </a:xfrm>
          <a:prstGeom prst="rect">
            <a:avLst/>
          </a:prstGeom>
        </p:spPr>
      </p:pic>
    </p:spTree>
    <p:extLst>
      <p:ext uri="{BB962C8B-B14F-4D97-AF65-F5344CB8AC3E}">
        <p14:creationId xmlns:p14="http://schemas.microsoft.com/office/powerpoint/2010/main" val="4073328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7EE787-C149-6542-8321-51F12FA69F82}"/>
              </a:ext>
            </a:extLst>
          </p:cNvPr>
          <p:cNvSpPr txBox="1"/>
          <p:nvPr/>
        </p:nvSpPr>
        <p:spPr>
          <a:xfrm>
            <a:off x="473086" y="798021"/>
            <a:ext cx="11718914" cy="5386090"/>
          </a:xfrm>
          <a:prstGeom prst="rect">
            <a:avLst/>
          </a:prstGeom>
          <a:noFill/>
        </p:spPr>
        <p:txBody>
          <a:bodyPr wrap="none" rtlCol="0">
            <a:spAutoFit/>
          </a:bodyPr>
          <a:lstStyle/>
          <a:p>
            <a:r>
              <a:rPr lang="fr-FR" sz="2400" b="1" dirty="0"/>
              <a:t>«</a:t>
            </a:r>
            <a:r>
              <a:rPr lang="fr-FR" sz="3200" b="1" dirty="0"/>
              <a:t> </a:t>
            </a:r>
            <a:r>
              <a:rPr lang="fr-FR" sz="3200" b="1" dirty="0" err="1"/>
              <a:t>Demography</a:t>
            </a:r>
            <a:r>
              <a:rPr lang="fr-FR" sz="3200" b="1" dirty="0"/>
              <a:t> </a:t>
            </a:r>
            <a:r>
              <a:rPr lang="fr-FR" sz="3200" b="1" dirty="0" err="1"/>
              <a:t>is</a:t>
            </a:r>
            <a:r>
              <a:rPr lang="fr-FR" sz="3200" b="1" dirty="0"/>
              <a:t> </a:t>
            </a:r>
            <a:r>
              <a:rPr lang="fr-FR" sz="3200" b="1" dirty="0" err="1"/>
              <a:t>destiny</a:t>
            </a:r>
            <a:r>
              <a:rPr lang="fr-FR" sz="3200" b="1" dirty="0"/>
              <a:t> » :  des chances, et d’immenses défis</a:t>
            </a:r>
            <a:endParaRPr lang="fr-FR" sz="2400" b="1" dirty="0"/>
          </a:p>
          <a:p>
            <a:endParaRPr lang="fr-FR" sz="2400" dirty="0"/>
          </a:p>
          <a:p>
            <a:endParaRPr lang="fr-FR" sz="2400" dirty="0"/>
          </a:p>
          <a:p>
            <a:pPr marL="342900" indent="-342900">
              <a:buFont typeface="Wingdings" pitchFamily="2" charset="2"/>
              <a:buChar char="ü"/>
            </a:pPr>
            <a:r>
              <a:rPr lang="fr-FR" sz="2400" dirty="0"/>
              <a:t>L’Afrique, géant démographique et continent jeune, peut-elle rester </a:t>
            </a:r>
          </a:p>
          <a:p>
            <a:r>
              <a:rPr lang="fr-FR" sz="2400" dirty="0"/>
              <a:t>un nain politique et économique ? </a:t>
            </a:r>
          </a:p>
          <a:p>
            <a:endParaRPr lang="fr-FR" sz="2400" dirty="0"/>
          </a:p>
          <a:p>
            <a:pPr marL="342900" indent="-342900">
              <a:buFont typeface="Wingdings" pitchFamily="2" charset="2"/>
              <a:buChar char="ü"/>
            </a:pPr>
            <a:r>
              <a:rPr lang="fr-FR" sz="2400" dirty="0"/>
              <a:t>Comment l’Afrique et l’Inde </a:t>
            </a:r>
            <a:r>
              <a:rPr lang="fr-FR" sz="2400" dirty="0" err="1"/>
              <a:t>vont-ils</a:t>
            </a:r>
            <a:r>
              <a:rPr lang="fr-FR" sz="2400" dirty="0"/>
              <a:t> gérer la pression accrue sur les ressources ? </a:t>
            </a:r>
          </a:p>
          <a:p>
            <a:pPr marL="342900" indent="-342900">
              <a:buFont typeface="Wingdings" pitchFamily="2" charset="2"/>
              <a:buChar char="ü"/>
            </a:pPr>
            <a:endParaRPr lang="fr-FR" sz="2400" dirty="0"/>
          </a:p>
          <a:p>
            <a:pPr marL="342900" indent="-342900">
              <a:buFont typeface="Wingdings" pitchFamily="2" charset="2"/>
              <a:buChar char="ü"/>
            </a:pPr>
            <a:r>
              <a:rPr lang="fr-FR" sz="2400" dirty="0"/>
              <a:t>Comment financer le vieillissement, chez nous et dans le monde émergent ou pauvre ? </a:t>
            </a:r>
          </a:p>
          <a:p>
            <a:endParaRPr lang="fr-FR" sz="2400" dirty="0"/>
          </a:p>
          <a:p>
            <a:pPr marL="342900" indent="-342900">
              <a:buFont typeface="Wingdings" pitchFamily="2" charset="2"/>
              <a:buChar char="ü"/>
            </a:pPr>
            <a:r>
              <a:rPr lang="fr-FR" sz="2400" dirty="0"/>
              <a:t>Comment vont faire les pays vieux avant d’être riches ?</a:t>
            </a:r>
          </a:p>
          <a:p>
            <a:pPr marL="342900" indent="-342900">
              <a:buFont typeface="Wingdings" pitchFamily="2" charset="2"/>
              <a:buChar char="ü"/>
            </a:pPr>
            <a:endParaRPr lang="fr-FR" sz="2400" dirty="0"/>
          </a:p>
          <a:p>
            <a:pPr marL="342900" indent="-342900">
              <a:buFont typeface="Wingdings" pitchFamily="2" charset="2"/>
              <a:buChar char="ü"/>
            </a:pPr>
            <a:r>
              <a:rPr lang="fr-FR" sz="2400" dirty="0"/>
              <a:t>Comment gérer les mégapoles et les territoires en décroissance ?  Risques d’effets rebond </a:t>
            </a:r>
          </a:p>
          <a:p>
            <a:r>
              <a:rPr lang="fr-FR" sz="2400" dirty="0"/>
              <a:t>(moins d’individus pesant sur les ressources, plus de consommation par individu)</a:t>
            </a:r>
          </a:p>
        </p:txBody>
      </p:sp>
    </p:spTree>
    <p:extLst>
      <p:ext uri="{BB962C8B-B14F-4D97-AF65-F5344CB8AC3E}">
        <p14:creationId xmlns:p14="http://schemas.microsoft.com/office/powerpoint/2010/main" val="1480745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FB01B1-C0E2-AF4C-AE5A-E49CA79415AD}"/>
              </a:ext>
            </a:extLst>
          </p:cNvPr>
          <p:cNvPicPr>
            <a:picLocks noChangeAspect="1"/>
          </p:cNvPicPr>
          <p:nvPr/>
        </p:nvPicPr>
        <p:blipFill>
          <a:blip r:embed="rId2"/>
          <a:stretch>
            <a:fillRect/>
          </a:stretch>
        </p:blipFill>
        <p:spPr>
          <a:xfrm>
            <a:off x="2203450" y="209550"/>
            <a:ext cx="7785100" cy="6438900"/>
          </a:xfrm>
          <a:prstGeom prst="rect">
            <a:avLst/>
          </a:prstGeom>
        </p:spPr>
      </p:pic>
      <p:sp>
        <p:nvSpPr>
          <p:cNvPr id="2" name="ZoneTexte 1">
            <a:extLst>
              <a:ext uri="{FF2B5EF4-FFF2-40B4-BE49-F238E27FC236}">
                <a16:creationId xmlns:a16="http://schemas.microsoft.com/office/drawing/2014/main" id="{8264CE34-B925-6B44-BC6F-44216F111C0B}"/>
              </a:ext>
            </a:extLst>
          </p:cNvPr>
          <p:cNvSpPr txBox="1"/>
          <p:nvPr/>
        </p:nvSpPr>
        <p:spPr>
          <a:xfrm>
            <a:off x="382385" y="764771"/>
            <a:ext cx="2489721" cy="923330"/>
          </a:xfrm>
          <a:prstGeom prst="rect">
            <a:avLst/>
          </a:prstGeom>
          <a:noFill/>
        </p:spPr>
        <p:txBody>
          <a:bodyPr wrap="none" rtlCol="0">
            <a:spAutoFit/>
          </a:bodyPr>
          <a:lstStyle/>
          <a:p>
            <a:r>
              <a:rPr lang="fr-FR" dirty="0"/>
              <a:t>Afrique  30 M km2</a:t>
            </a:r>
          </a:p>
          <a:p>
            <a:r>
              <a:rPr lang="fr-FR" dirty="0"/>
              <a:t>&gt; </a:t>
            </a:r>
          </a:p>
          <a:p>
            <a:r>
              <a:rPr lang="fr-FR" dirty="0"/>
              <a:t>Chine + USA + INDE + UE</a:t>
            </a:r>
          </a:p>
        </p:txBody>
      </p:sp>
    </p:spTree>
    <p:extLst>
      <p:ext uri="{BB962C8B-B14F-4D97-AF65-F5344CB8AC3E}">
        <p14:creationId xmlns:p14="http://schemas.microsoft.com/office/powerpoint/2010/main" val="2796892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3D90CBFD-7556-A34E-B428-ED42B3EC10F2}"/>
              </a:ext>
            </a:extLst>
          </p:cNvPr>
          <p:cNvGraphicFramePr>
            <a:graphicFrameLocks noGrp="1"/>
          </p:cNvGraphicFramePr>
          <p:nvPr>
            <p:extLst>
              <p:ext uri="{D42A27DB-BD31-4B8C-83A1-F6EECF244321}">
                <p14:modId xmlns:p14="http://schemas.microsoft.com/office/powerpoint/2010/main" val="3953946259"/>
              </p:ext>
            </p:extLst>
          </p:nvPr>
        </p:nvGraphicFramePr>
        <p:xfrm>
          <a:off x="860904" y="1446415"/>
          <a:ext cx="10492896" cy="3709732"/>
        </p:xfrm>
        <a:graphic>
          <a:graphicData uri="http://schemas.openxmlformats.org/drawingml/2006/table">
            <a:tbl>
              <a:tblPr firstRow="1" firstCol="1" bandRow="1">
                <a:tableStyleId>{5C22544A-7EE6-4342-B048-85BDC9FD1C3A}</a:tableStyleId>
              </a:tblPr>
              <a:tblGrid>
                <a:gridCol w="2763445">
                  <a:extLst>
                    <a:ext uri="{9D8B030D-6E8A-4147-A177-3AD203B41FA5}">
                      <a16:colId xmlns:a16="http://schemas.microsoft.com/office/drawing/2014/main" val="3111525133"/>
                    </a:ext>
                  </a:extLst>
                </a:gridCol>
                <a:gridCol w="2410691">
                  <a:extLst>
                    <a:ext uri="{9D8B030D-6E8A-4147-A177-3AD203B41FA5}">
                      <a16:colId xmlns:a16="http://schemas.microsoft.com/office/drawing/2014/main" val="83612422"/>
                    </a:ext>
                  </a:extLst>
                </a:gridCol>
                <a:gridCol w="2695536">
                  <a:extLst>
                    <a:ext uri="{9D8B030D-6E8A-4147-A177-3AD203B41FA5}">
                      <a16:colId xmlns:a16="http://schemas.microsoft.com/office/drawing/2014/main" val="3760973150"/>
                    </a:ext>
                  </a:extLst>
                </a:gridCol>
                <a:gridCol w="2623224">
                  <a:extLst>
                    <a:ext uri="{9D8B030D-6E8A-4147-A177-3AD203B41FA5}">
                      <a16:colId xmlns:a16="http://schemas.microsoft.com/office/drawing/2014/main" val="390081014"/>
                    </a:ext>
                  </a:extLst>
                </a:gridCol>
              </a:tblGrid>
              <a:tr h="767027">
                <a:tc>
                  <a:txBody>
                    <a:bodyPr/>
                    <a:lstStyle/>
                    <a:p>
                      <a:pPr>
                        <a:lnSpc>
                          <a:spcPct val="150000"/>
                        </a:lnSpc>
                        <a:spcAft>
                          <a:spcPts val="0"/>
                        </a:spcAft>
                      </a:pPr>
                      <a:endParaRPr lang="fr-FR" sz="105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400" dirty="0" err="1">
                          <a:effectLst/>
                        </a:rPr>
                        <a:t>Consommation</a:t>
                      </a:r>
                      <a:r>
                        <a:rPr lang="en-US" sz="2400" dirty="0">
                          <a:effectLst/>
                        </a:rPr>
                        <a:t> ménages (%)</a:t>
                      </a:r>
                      <a:endParaRPr lang="fr-FR" sz="24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400" dirty="0">
                          <a:effectLst/>
                        </a:rPr>
                        <a:t>Production </a:t>
                      </a:r>
                      <a:r>
                        <a:rPr lang="en-US" sz="2400" dirty="0" err="1">
                          <a:effectLst/>
                        </a:rPr>
                        <a:t>manufacturière</a:t>
                      </a:r>
                      <a:r>
                        <a:rPr lang="en-US" sz="2400" dirty="0">
                          <a:effectLst/>
                        </a:rPr>
                        <a:t> (%)</a:t>
                      </a:r>
                      <a:endParaRPr lang="fr-FR" sz="24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400" dirty="0" err="1">
                          <a:effectLst/>
                        </a:rPr>
                        <a:t>Dépenses</a:t>
                      </a:r>
                      <a:r>
                        <a:rPr lang="en-US" sz="2400" dirty="0">
                          <a:effectLst/>
                        </a:rPr>
                        <a:t> </a:t>
                      </a:r>
                      <a:r>
                        <a:rPr lang="en-US" sz="2400" dirty="0" err="1">
                          <a:effectLst/>
                        </a:rPr>
                        <a:t>sociales</a:t>
                      </a:r>
                      <a:r>
                        <a:rPr lang="en-US" sz="2400" dirty="0">
                          <a:effectLst/>
                        </a:rPr>
                        <a:t> (%)</a:t>
                      </a:r>
                      <a:endParaRPr lang="fr-FR" sz="24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3863049603"/>
                  </a:ext>
                </a:extLst>
              </a:tr>
              <a:tr h="767027">
                <a:tc>
                  <a:txBody>
                    <a:bodyPr/>
                    <a:lstStyle/>
                    <a:p>
                      <a:pPr>
                        <a:lnSpc>
                          <a:spcPct val="150000"/>
                        </a:lnSpc>
                        <a:spcAft>
                          <a:spcPts val="0"/>
                        </a:spcAft>
                      </a:pPr>
                      <a:r>
                        <a:rPr lang="en-US" sz="2400" dirty="0" err="1">
                          <a:effectLst/>
                        </a:rPr>
                        <a:t>États-Unis</a:t>
                      </a:r>
                      <a:r>
                        <a:rPr lang="en-US" sz="2400" dirty="0">
                          <a:effectLst/>
                        </a:rPr>
                        <a:t>     4, 2</a:t>
                      </a:r>
                      <a:endParaRPr lang="fr-FR" sz="24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solidFill>
                            <a:srgbClr val="FF0000"/>
                          </a:solidFill>
                          <a:effectLst/>
                        </a:rPr>
                        <a:t>30%</a:t>
                      </a:r>
                      <a:endParaRPr lang="fr-FR" sz="3200" dirty="0">
                        <a:solidFill>
                          <a:srgbClr val="FF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effectLst/>
                        </a:rPr>
                        <a:t>17% </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effectLst/>
                        </a:rPr>
                        <a:t>~18-20%</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2241413399"/>
                  </a:ext>
                </a:extLst>
              </a:tr>
              <a:tr h="1035599">
                <a:tc>
                  <a:txBody>
                    <a:bodyPr/>
                    <a:lstStyle/>
                    <a:p>
                      <a:pPr>
                        <a:lnSpc>
                          <a:spcPct val="150000"/>
                        </a:lnSpc>
                        <a:spcAft>
                          <a:spcPts val="0"/>
                        </a:spcAft>
                      </a:pPr>
                      <a:r>
                        <a:rPr lang="en-US" sz="2400" dirty="0">
                          <a:effectLst/>
                        </a:rPr>
                        <a:t>Chine             17,7</a:t>
                      </a:r>
                      <a:endParaRPr lang="fr-FR" sz="24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effectLst/>
                        </a:rPr>
                        <a:t>20%</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solidFill>
                            <a:srgbClr val="FF0000"/>
                          </a:solidFill>
                          <a:effectLst/>
                        </a:rPr>
                        <a:t>30%</a:t>
                      </a:r>
                      <a:r>
                        <a:rPr lang="en-US" sz="2400" dirty="0">
                          <a:solidFill>
                            <a:srgbClr val="FF0000"/>
                          </a:solidFill>
                          <a:effectLst/>
                        </a:rPr>
                        <a:t> </a:t>
                      </a:r>
                      <a:endParaRPr lang="fr-FR" sz="2400" dirty="0">
                        <a:solidFill>
                          <a:srgbClr val="FF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effectLst/>
                        </a:rPr>
                        <a:t>~5-7% </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1640931894"/>
                  </a:ext>
                </a:extLst>
              </a:tr>
              <a:tr h="767027">
                <a:tc>
                  <a:txBody>
                    <a:bodyPr/>
                    <a:lstStyle/>
                    <a:p>
                      <a:pPr>
                        <a:lnSpc>
                          <a:spcPct val="150000"/>
                        </a:lnSpc>
                        <a:spcAft>
                          <a:spcPts val="0"/>
                        </a:spcAft>
                      </a:pPr>
                      <a:r>
                        <a:rPr lang="en-US" sz="2400" dirty="0">
                          <a:effectLst/>
                        </a:rPr>
                        <a:t>UE                    5,5</a:t>
                      </a:r>
                      <a:endParaRPr lang="fr-FR" sz="24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effectLst/>
                        </a:rPr>
                        <a:t>13-15%</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3200" dirty="0">
                          <a:effectLst/>
                        </a:rPr>
                        <a:t>13-15%</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400" dirty="0">
                          <a:effectLst/>
                        </a:rPr>
                        <a:t>~</a:t>
                      </a:r>
                      <a:r>
                        <a:rPr lang="en-US" sz="3200" dirty="0">
                          <a:effectLst/>
                        </a:rPr>
                        <a:t>25-30%</a:t>
                      </a:r>
                      <a:endParaRPr lang="fr-FR" sz="24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1196355581"/>
                  </a:ext>
                </a:extLst>
              </a:tr>
            </a:tbl>
          </a:graphicData>
        </a:graphic>
      </p:graphicFrame>
      <p:sp>
        <p:nvSpPr>
          <p:cNvPr id="3" name="Rectangle 1">
            <a:extLst>
              <a:ext uri="{FF2B5EF4-FFF2-40B4-BE49-F238E27FC236}">
                <a16:creationId xmlns:a16="http://schemas.microsoft.com/office/drawing/2014/main" id="{8B8B045A-572E-564B-9266-6D1D37C1322E}"/>
              </a:ext>
            </a:extLst>
          </p:cNvPr>
          <p:cNvSpPr>
            <a:spLocks noChangeArrowheads="1"/>
          </p:cNvSpPr>
          <p:nvPr/>
        </p:nvSpPr>
        <p:spPr bwMode="auto">
          <a:xfrm>
            <a:off x="1027159" y="467060"/>
            <a:ext cx="121692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2400" b="0" i="0" u="none" strike="noStrike" cap="none" normalizeH="0" baseline="0" dirty="0" err="1">
                <a:ln>
                  <a:noFill/>
                </a:ln>
                <a:solidFill>
                  <a:schemeClr val="tx1"/>
                </a:solidFill>
                <a:effectLst/>
                <a:latin typeface="Arial" panose="020B0604020202020204" pitchFamily="34" charset="0"/>
              </a:rPr>
              <a:t>Poids</a:t>
            </a:r>
            <a:r>
              <a:rPr kumimoji="0" lang="en-US" altLang="fr-FR" sz="2400" b="0" i="0" u="none" strike="noStrike" cap="none" normalizeH="0" baseline="0" dirty="0">
                <a:ln>
                  <a:noFill/>
                </a:ln>
                <a:solidFill>
                  <a:schemeClr val="tx1"/>
                </a:solidFill>
                <a:effectLst/>
                <a:latin typeface="Arial" panose="020B0604020202020204" pitchFamily="34" charset="0"/>
              </a:rPr>
              <a:t> </a:t>
            </a:r>
            <a:r>
              <a:rPr kumimoji="0" lang="en-US" altLang="fr-FR" sz="2400" b="0" i="0" u="none" strike="noStrike" cap="none" normalizeH="0" baseline="0" dirty="0" err="1">
                <a:ln>
                  <a:noFill/>
                </a:ln>
                <a:solidFill>
                  <a:schemeClr val="tx1"/>
                </a:solidFill>
                <a:effectLst/>
                <a:latin typeface="Arial" panose="020B0604020202020204" pitchFamily="34" charset="0"/>
              </a:rPr>
              <a:t>respectif</a:t>
            </a:r>
            <a:r>
              <a:rPr kumimoji="0" lang="en-US" altLang="fr-FR" sz="2400" b="0" i="0" u="none" strike="noStrike" cap="none" normalizeH="0" baseline="0" dirty="0">
                <a:ln>
                  <a:noFill/>
                </a:ln>
                <a:solidFill>
                  <a:schemeClr val="tx1"/>
                </a:solidFill>
                <a:effectLst/>
                <a:latin typeface="Arial" panose="020B0604020202020204" pitchFamily="34" charset="0"/>
              </a:rPr>
              <a:t> des USA </a:t>
            </a:r>
            <a:r>
              <a:rPr lang="en-US" altLang="fr-FR" sz="2400" dirty="0">
                <a:latin typeface="Arial" panose="020B0604020202020204" pitchFamily="34" charset="0"/>
              </a:rPr>
              <a:t>d</a:t>
            </a:r>
            <a:r>
              <a:rPr kumimoji="0" lang="en-US" altLang="fr-FR" sz="2400" b="0" i="0" u="none" strike="noStrike" cap="none" normalizeH="0" baseline="0" dirty="0">
                <a:ln>
                  <a:noFill/>
                </a:ln>
                <a:solidFill>
                  <a:schemeClr val="tx1"/>
                </a:solidFill>
                <a:effectLst/>
                <a:latin typeface="Arial" panose="020B0604020202020204" pitchFamily="34" charset="0"/>
              </a:rPr>
              <a:t>e la Chine et de </a:t>
            </a:r>
            <a:r>
              <a:rPr kumimoji="0" lang="en-US" altLang="fr-FR" sz="2400" b="0" i="0" u="none" strike="noStrike" cap="none" normalizeH="0" baseline="0" dirty="0" err="1">
                <a:ln>
                  <a:noFill/>
                </a:ln>
                <a:solidFill>
                  <a:schemeClr val="tx1"/>
                </a:solidFill>
                <a:effectLst/>
                <a:latin typeface="Arial" panose="020B0604020202020204" pitchFamily="34" charset="0"/>
              </a:rPr>
              <a:t>l’UE</a:t>
            </a:r>
            <a:endParaRPr kumimoji="0" lang="en-US" altLang="fr-FR" sz="2400" b="0" i="0" u="none" strike="noStrike" cap="none" normalizeH="0" baseline="0" dirty="0">
              <a:ln>
                <a:noFill/>
              </a:ln>
              <a:solidFill>
                <a:schemeClr val="tx1"/>
              </a:solidFill>
              <a:effectLst/>
              <a:latin typeface="Arial" panose="020B0604020202020204" pitchFamily="34" charset="0"/>
            </a:endParaRPr>
          </a:p>
        </p:txBody>
      </p:sp>
      <p:sp>
        <p:nvSpPr>
          <p:cNvPr id="4" name="ZoneTexte 3">
            <a:extLst>
              <a:ext uri="{FF2B5EF4-FFF2-40B4-BE49-F238E27FC236}">
                <a16:creationId xmlns:a16="http://schemas.microsoft.com/office/drawing/2014/main" id="{EDE0C772-B1D7-E148-BFD8-FF0D7D5E78E0}"/>
              </a:ext>
            </a:extLst>
          </p:cNvPr>
          <p:cNvSpPr txBox="1"/>
          <p:nvPr/>
        </p:nvSpPr>
        <p:spPr>
          <a:xfrm>
            <a:off x="860904" y="5899311"/>
            <a:ext cx="3828036" cy="646331"/>
          </a:xfrm>
          <a:prstGeom prst="rect">
            <a:avLst/>
          </a:prstGeom>
          <a:noFill/>
        </p:spPr>
        <p:txBody>
          <a:bodyPr wrap="none" rtlCol="0">
            <a:spAutoFit/>
          </a:bodyPr>
          <a:lstStyle/>
          <a:p>
            <a:r>
              <a:rPr lang="fr-FR" dirty="0"/>
              <a:t>En PPP </a:t>
            </a:r>
          </a:p>
          <a:p>
            <a:r>
              <a:rPr lang="fr-FR" dirty="0"/>
              <a:t>Dépenses sociales publiques et privées</a:t>
            </a:r>
          </a:p>
        </p:txBody>
      </p:sp>
    </p:spTree>
    <p:extLst>
      <p:ext uri="{BB962C8B-B14F-4D97-AF65-F5344CB8AC3E}">
        <p14:creationId xmlns:p14="http://schemas.microsoft.com/office/powerpoint/2010/main" val="1117106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E556CB-CDD1-2441-9929-CDF6A4B69D35}"/>
              </a:ext>
            </a:extLst>
          </p:cNvPr>
          <p:cNvSpPr txBox="1"/>
          <p:nvPr/>
        </p:nvSpPr>
        <p:spPr>
          <a:xfrm>
            <a:off x="1751805" y="282634"/>
            <a:ext cx="7618817" cy="1200329"/>
          </a:xfrm>
          <a:prstGeom prst="rect">
            <a:avLst/>
          </a:prstGeom>
          <a:noFill/>
        </p:spPr>
        <p:txBody>
          <a:bodyPr wrap="none" rtlCol="0">
            <a:spAutoFit/>
          </a:bodyPr>
          <a:lstStyle/>
          <a:p>
            <a:r>
              <a:rPr lang="fr-FR" sz="7200" dirty="0"/>
              <a:t>Démondialisation  ?</a:t>
            </a:r>
          </a:p>
        </p:txBody>
      </p:sp>
      <p:pic>
        <p:nvPicPr>
          <p:cNvPr id="4" name="Image 3">
            <a:extLst>
              <a:ext uri="{FF2B5EF4-FFF2-40B4-BE49-F238E27FC236}">
                <a16:creationId xmlns:a16="http://schemas.microsoft.com/office/drawing/2014/main" id="{4AB93766-EF49-4148-B262-C0F23A235B8F}"/>
              </a:ext>
            </a:extLst>
          </p:cNvPr>
          <p:cNvPicPr>
            <a:picLocks noChangeAspect="1"/>
          </p:cNvPicPr>
          <p:nvPr/>
        </p:nvPicPr>
        <p:blipFill>
          <a:blip r:embed="rId2"/>
          <a:stretch>
            <a:fillRect/>
          </a:stretch>
        </p:blipFill>
        <p:spPr>
          <a:xfrm>
            <a:off x="1410346" y="1609499"/>
            <a:ext cx="8973518" cy="5088377"/>
          </a:xfrm>
          <a:prstGeom prst="rect">
            <a:avLst/>
          </a:prstGeom>
        </p:spPr>
      </p:pic>
    </p:spTree>
    <p:extLst>
      <p:ext uri="{BB962C8B-B14F-4D97-AF65-F5344CB8AC3E}">
        <p14:creationId xmlns:p14="http://schemas.microsoft.com/office/powerpoint/2010/main" val="2143847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1F5D9B-83D3-A141-A9C1-0C823FBD30B4}"/>
              </a:ext>
            </a:extLst>
          </p:cNvPr>
          <p:cNvSpPr txBox="1"/>
          <p:nvPr/>
        </p:nvSpPr>
        <p:spPr>
          <a:xfrm>
            <a:off x="648393" y="0"/>
            <a:ext cx="10463121" cy="6986528"/>
          </a:xfrm>
          <a:prstGeom prst="rect">
            <a:avLst/>
          </a:prstGeom>
          <a:noFill/>
        </p:spPr>
        <p:txBody>
          <a:bodyPr wrap="none" rtlCol="0">
            <a:spAutoFit/>
          </a:bodyPr>
          <a:lstStyle/>
          <a:p>
            <a:r>
              <a:rPr lang="fr-FR" sz="3200" b="1" dirty="0"/>
              <a:t>Y a-t-il démondialisation ?</a:t>
            </a:r>
          </a:p>
          <a:p>
            <a:endParaRPr lang="fr-FR" sz="2400" b="1" dirty="0"/>
          </a:p>
          <a:p>
            <a:r>
              <a:rPr lang="fr-FR" sz="2400" dirty="0"/>
              <a:t>La mondialisation ne se résume pas aux flux d’échanges économiques et financiers</a:t>
            </a:r>
          </a:p>
          <a:p>
            <a:endParaRPr lang="fr-FR" sz="2400" dirty="0"/>
          </a:p>
          <a:p>
            <a:r>
              <a:rPr lang="fr-FR" sz="2400" dirty="0"/>
              <a:t>Idée que les intérêts des individus, au sein d’une nation, et les intérêts nationaux </a:t>
            </a:r>
          </a:p>
          <a:p>
            <a:r>
              <a:rPr lang="fr-FR" sz="2400" dirty="0"/>
              <a:t>sont intimement </a:t>
            </a:r>
            <a:r>
              <a:rPr lang="fr-FR" sz="2400" dirty="0" err="1"/>
              <a:t>liés</a:t>
            </a:r>
            <a:r>
              <a:rPr lang="fr-FR" sz="2400" dirty="0"/>
              <a:t> aux questions internationales (</a:t>
            </a:r>
            <a:r>
              <a:rPr lang="fr-FR" sz="2400" dirty="0" err="1"/>
              <a:t>évolutions</a:t>
            </a:r>
            <a:r>
              <a:rPr lang="fr-FR" sz="2400" dirty="0"/>
              <a:t>, évènements, </a:t>
            </a:r>
          </a:p>
          <a:p>
            <a:r>
              <a:rPr lang="fr-FR" sz="2400" dirty="0"/>
              <a:t>politiques des autres pays</a:t>
            </a:r>
            <a:r>
              <a:rPr lang="fr-FR" dirty="0"/>
              <a:t>) </a:t>
            </a:r>
          </a:p>
          <a:p>
            <a:endParaRPr lang="fr-FR" sz="2400" dirty="0"/>
          </a:p>
          <a:p>
            <a:r>
              <a:rPr lang="fr-FR" sz="2400" dirty="0"/>
              <a:t>Les interdépendances et les besoins  d’actions communes plus forts que jamais</a:t>
            </a:r>
          </a:p>
          <a:p>
            <a:r>
              <a:rPr lang="fr-FR" sz="2400" dirty="0"/>
              <a:t>(climat, vivant, eau, ressources</a:t>
            </a:r>
            <a:r>
              <a:rPr lang="fr-FR" sz="3200" dirty="0"/>
              <a:t>, </a:t>
            </a:r>
            <a:r>
              <a:rPr lang="fr-FR" sz="2400" dirty="0"/>
              <a:t>paix et sécurité, pandémies)</a:t>
            </a:r>
          </a:p>
          <a:p>
            <a:endParaRPr lang="fr-FR" sz="2400" dirty="0"/>
          </a:p>
          <a:p>
            <a:r>
              <a:rPr lang="fr-FR" sz="2400" dirty="0"/>
              <a:t>Synchronisme technologique (augmente les inégalités dans les pays)</a:t>
            </a:r>
          </a:p>
          <a:p>
            <a:endParaRPr lang="fr-FR" sz="2400" dirty="0"/>
          </a:p>
          <a:p>
            <a:endParaRPr lang="fr-FR" sz="2400" dirty="0"/>
          </a:p>
          <a:p>
            <a:r>
              <a:rPr lang="fr-FR" sz="2400" dirty="0"/>
              <a:t>Pas de « démondialisation » selon les critères « traditionnels » d’échanges </a:t>
            </a:r>
          </a:p>
          <a:p>
            <a:r>
              <a:rPr lang="fr-FR" sz="2400" dirty="0"/>
              <a:t>(commerce, capitaux, technologies, etc.)</a:t>
            </a:r>
          </a:p>
          <a:p>
            <a:endParaRPr lang="fr-FR" sz="2400" dirty="0"/>
          </a:p>
          <a:p>
            <a:endParaRPr lang="fr-FR" sz="2400" b="1" dirty="0"/>
          </a:p>
        </p:txBody>
      </p:sp>
    </p:spTree>
    <p:extLst>
      <p:ext uri="{BB962C8B-B14F-4D97-AF65-F5344CB8AC3E}">
        <p14:creationId xmlns:p14="http://schemas.microsoft.com/office/powerpoint/2010/main" val="1283057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AE5CF7-B60F-5E4A-A874-ECF2A708F1FB}"/>
              </a:ext>
            </a:extLst>
          </p:cNvPr>
          <p:cNvSpPr txBox="1"/>
          <p:nvPr/>
        </p:nvSpPr>
        <p:spPr>
          <a:xfrm>
            <a:off x="781397" y="0"/>
            <a:ext cx="11139588" cy="7879080"/>
          </a:xfrm>
          <a:prstGeom prst="rect">
            <a:avLst/>
          </a:prstGeom>
          <a:noFill/>
        </p:spPr>
        <p:txBody>
          <a:bodyPr wrap="none" rtlCol="0">
            <a:spAutoFit/>
          </a:bodyPr>
          <a:lstStyle/>
          <a:p>
            <a:r>
              <a:rPr lang="fr-FR" sz="3200" b="1" dirty="0"/>
              <a:t>Une transition chaotique vers un nouveau cycle ?</a:t>
            </a:r>
          </a:p>
          <a:p>
            <a:r>
              <a:rPr lang="fr-FR" sz="2400" b="1" dirty="0"/>
              <a:t>Fin de cycle de  l’hyper-mondialisation libérale  fondée sur l’idée « </a:t>
            </a:r>
            <a:r>
              <a:rPr lang="fr-FR" sz="2400" b="1" i="1" dirty="0" err="1"/>
              <a:t>level</a:t>
            </a:r>
            <a:r>
              <a:rPr lang="fr-FR" sz="2400" b="1" i="1" dirty="0"/>
              <a:t> </a:t>
            </a:r>
            <a:r>
              <a:rPr lang="fr-FR" sz="2400" b="1" i="1" dirty="0" err="1"/>
              <a:t>playing</a:t>
            </a:r>
            <a:r>
              <a:rPr lang="fr-FR" sz="2400" b="1" i="1" dirty="0"/>
              <a:t> </a:t>
            </a:r>
            <a:r>
              <a:rPr lang="fr-FR" sz="2400" b="1" i="1" dirty="0" err="1"/>
              <a:t>field</a:t>
            </a:r>
            <a:r>
              <a:rPr lang="fr-FR" sz="2400" b="1" i="1" dirty="0"/>
              <a:t> </a:t>
            </a:r>
            <a:r>
              <a:rPr lang="fr-FR" sz="2400" b="1" dirty="0"/>
              <a:t>»</a:t>
            </a:r>
          </a:p>
          <a:p>
            <a:endParaRPr lang="fr-FR" sz="2400" dirty="0"/>
          </a:p>
          <a:p>
            <a:r>
              <a:rPr lang="fr-FR" sz="2400" dirty="0"/>
              <a:t>Retour de la géopolitique de puissance, choc des nouveaux impérialismes,</a:t>
            </a:r>
          </a:p>
          <a:p>
            <a:r>
              <a:rPr lang="fr-FR" sz="2400" dirty="0"/>
              <a:t>Nouvel </a:t>
            </a:r>
            <a:r>
              <a:rPr lang="fr-FR" sz="2400" dirty="0" err="1"/>
              <a:t>äge</a:t>
            </a:r>
            <a:r>
              <a:rPr lang="fr-FR" sz="2400" dirty="0"/>
              <a:t> mercantiliste, </a:t>
            </a:r>
            <a:r>
              <a:rPr lang="fr-FR" sz="2400" dirty="0" err="1"/>
              <a:t>capiitalisme</a:t>
            </a:r>
            <a:r>
              <a:rPr lang="fr-FR" sz="2400" dirty="0"/>
              <a:t> de la finitude, « jeu à somme nulle »,</a:t>
            </a:r>
          </a:p>
          <a:p>
            <a:r>
              <a:rPr lang="fr-FR" sz="2400" dirty="0"/>
              <a:t> lutte pour les ressources</a:t>
            </a:r>
          </a:p>
          <a:p>
            <a:endParaRPr lang="fr-FR" sz="2400" dirty="0"/>
          </a:p>
          <a:p>
            <a:r>
              <a:rPr lang="fr-FR" sz="2400" dirty="0"/>
              <a:t>Dans la population, </a:t>
            </a:r>
            <a:r>
              <a:rPr lang="fr-FR" sz="2400" dirty="0" err="1"/>
              <a:t>céceptions</a:t>
            </a:r>
            <a:r>
              <a:rPr lang="fr-FR" sz="2400" dirty="0"/>
              <a:t> multiples, notamment dans les pays riches</a:t>
            </a:r>
          </a:p>
          <a:p>
            <a:r>
              <a:rPr lang="fr-FR" sz="2400" dirty="0"/>
              <a:t>pas de prospérité partagée, croissance des </a:t>
            </a:r>
            <a:r>
              <a:rPr lang="fr-FR" sz="2400" dirty="0" err="1"/>
              <a:t>inégalités</a:t>
            </a:r>
            <a:r>
              <a:rPr lang="fr-FR" sz="2400" dirty="0"/>
              <a:t> au sein des nations, </a:t>
            </a:r>
          </a:p>
          <a:p>
            <a:endParaRPr lang="fr-FR" sz="2400" dirty="0"/>
          </a:p>
          <a:p>
            <a:r>
              <a:rPr lang="fr-FR" sz="2400" dirty="0"/>
              <a:t>Destructions de l’environnement, </a:t>
            </a:r>
          </a:p>
          <a:p>
            <a:endParaRPr lang="fr-FR" sz="2400" dirty="0"/>
          </a:p>
          <a:p>
            <a:r>
              <a:rPr lang="fr-FR" sz="2400" dirty="0"/>
              <a:t>Vulnérabilité́ des </a:t>
            </a:r>
            <a:r>
              <a:rPr lang="fr-FR" sz="2400" dirty="0" err="1"/>
              <a:t>chaînes</a:t>
            </a:r>
            <a:r>
              <a:rPr lang="fr-FR" sz="2400" dirty="0"/>
              <a:t> de valeurs du « made in monde », mais interdépendances </a:t>
            </a:r>
          </a:p>
          <a:p>
            <a:r>
              <a:rPr lang="fr-FR" sz="2400" dirty="0"/>
              <a:t>techniques plus fortes que jamais </a:t>
            </a:r>
          </a:p>
          <a:p>
            <a:endParaRPr lang="fr-FR" sz="2400" dirty="0"/>
          </a:p>
          <a:p>
            <a:r>
              <a:rPr lang="fr-FR" sz="2400" dirty="0"/>
              <a:t>Institutions inadaptées (</a:t>
            </a:r>
            <a:r>
              <a:rPr lang="fr-FR" sz="2400" dirty="0" err="1"/>
              <a:t>sous-représentation</a:t>
            </a:r>
            <a:r>
              <a:rPr lang="fr-FR" sz="2400" dirty="0"/>
              <a:t> des pays pauvres et </a:t>
            </a:r>
            <a:r>
              <a:rPr lang="fr-FR" sz="2400" dirty="0" err="1"/>
              <a:t>émergent</a:t>
            </a:r>
            <a:r>
              <a:rPr lang="fr-FR" sz="2400" b="1" dirty="0" err="1"/>
              <a:t>s</a:t>
            </a:r>
            <a:r>
              <a:rPr lang="fr-FR" sz="2400" dirty="0"/>
              <a:t>)</a:t>
            </a:r>
          </a:p>
          <a:p>
            <a:endParaRPr lang="fr-FR" sz="2400" dirty="0"/>
          </a:p>
          <a:p>
            <a:r>
              <a:rPr lang="fr-FR" sz="2400" b="1" dirty="0"/>
              <a:t>Déficit de vision commune : quel moteur pour reconstruire un ordre mondial ?</a:t>
            </a:r>
          </a:p>
          <a:p>
            <a:endParaRPr lang="fr-FR" sz="2400" b="1" dirty="0"/>
          </a:p>
          <a:p>
            <a:endParaRPr lang="fr-FR" sz="2400" b="1" dirty="0"/>
          </a:p>
          <a:p>
            <a:endParaRPr lang="fr-FR" dirty="0"/>
          </a:p>
        </p:txBody>
      </p:sp>
    </p:spTree>
    <p:extLst>
      <p:ext uri="{BB962C8B-B14F-4D97-AF65-F5344CB8AC3E}">
        <p14:creationId xmlns:p14="http://schemas.microsoft.com/office/powerpoint/2010/main" val="4219671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205190-C0BA-DA4B-9E05-0A92D86F7233}"/>
              </a:ext>
            </a:extLst>
          </p:cNvPr>
          <p:cNvPicPr>
            <a:picLocks noChangeAspect="1"/>
          </p:cNvPicPr>
          <p:nvPr/>
        </p:nvPicPr>
        <p:blipFill>
          <a:blip r:embed="rId2"/>
          <a:stretch>
            <a:fillRect/>
          </a:stretch>
        </p:blipFill>
        <p:spPr>
          <a:xfrm>
            <a:off x="1581411" y="0"/>
            <a:ext cx="9029178" cy="6858000"/>
          </a:xfrm>
          <a:prstGeom prst="rect">
            <a:avLst/>
          </a:prstGeom>
        </p:spPr>
      </p:pic>
    </p:spTree>
    <p:extLst>
      <p:ext uri="{BB962C8B-B14F-4D97-AF65-F5344CB8AC3E}">
        <p14:creationId xmlns:p14="http://schemas.microsoft.com/office/powerpoint/2010/main" val="158356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C46F08-78CE-3C4A-B8DF-516DE71BF418}"/>
              </a:ext>
            </a:extLst>
          </p:cNvPr>
          <p:cNvPicPr>
            <a:picLocks noChangeAspect="1"/>
          </p:cNvPicPr>
          <p:nvPr/>
        </p:nvPicPr>
        <p:blipFill>
          <a:blip r:embed="rId2"/>
          <a:stretch>
            <a:fillRect/>
          </a:stretch>
        </p:blipFill>
        <p:spPr>
          <a:xfrm>
            <a:off x="6813736" y="3840480"/>
            <a:ext cx="5086164" cy="2915919"/>
          </a:xfrm>
          <a:prstGeom prst="rect">
            <a:avLst/>
          </a:prstGeom>
        </p:spPr>
      </p:pic>
      <p:pic>
        <p:nvPicPr>
          <p:cNvPr id="4" name="Image 3">
            <a:extLst>
              <a:ext uri="{FF2B5EF4-FFF2-40B4-BE49-F238E27FC236}">
                <a16:creationId xmlns:a16="http://schemas.microsoft.com/office/drawing/2014/main" id="{53BDDE2F-6B34-384F-8F76-4C96C9246CAC}"/>
              </a:ext>
            </a:extLst>
          </p:cNvPr>
          <p:cNvPicPr>
            <a:picLocks noChangeAspect="1"/>
          </p:cNvPicPr>
          <p:nvPr/>
        </p:nvPicPr>
        <p:blipFill>
          <a:blip r:embed="rId3"/>
          <a:stretch>
            <a:fillRect/>
          </a:stretch>
        </p:blipFill>
        <p:spPr>
          <a:xfrm>
            <a:off x="384001" y="1303365"/>
            <a:ext cx="5437497" cy="3995074"/>
          </a:xfrm>
          <a:prstGeom prst="rect">
            <a:avLst/>
          </a:prstGeom>
        </p:spPr>
      </p:pic>
      <p:pic>
        <p:nvPicPr>
          <p:cNvPr id="5" name="Image 4">
            <a:extLst>
              <a:ext uri="{FF2B5EF4-FFF2-40B4-BE49-F238E27FC236}">
                <a16:creationId xmlns:a16="http://schemas.microsoft.com/office/drawing/2014/main" id="{55FDBAFE-3B65-114D-B4C7-0DDC83754D89}"/>
              </a:ext>
            </a:extLst>
          </p:cNvPr>
          <p:cNvPicPr>
            <a:picLocks noChangeAspect="1"/>
          </p:cNvPicPr>
          <p:nvPr/>
        </p:nvPicPr>
        <p:blipFill>
          <a:blip r:embed="rId4"/>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C1DB8EA4-8BF6-5545-A3ED-5B9F6CD17DF1}"/>
              </a:ext>
            </a:extLst>
          </p:cNvPr>
          <p:cNvPicPr>
            <a:picLocks noChangeAspect="1"/>
          </p:cNvPicPr>
          <p:nvPr/>
        </p:nvPicPr>
        <p:blipFill>
          <a:blip r:embed="rId5"/>
          <a:stretch>
            <a:fillRect/>
          </a:stretch>
        </p:blipFill>
        <p:spPr>
          <a:xfrm>
            <a:off x="7021028" y="1014153"/>
            <a:ext cx="4878872" cy="2724726"/>
          </a:xfrm>
          <a:prstGeom prst="rect">
            <a:avLst/>
          </a:prstGeom>
        </p:spPr>
      </p:pic>
      <p:sp>
        <p:nvSpPr>
          <p:cNvPr id="8" name="ZoneTexte 7">
            <a:extLst>
              <a:ext uri="{FF2B5EF4-FFF2-40B4-BE49-F238E27FC236}">
                <a16:creationId xmlns:a16="http://schemas.microsoft.com/office/drawing/2014/main" id="{68823FF3-C3ED-F74C-85D3-3DC52FE5D631}"/>
              </a:ext>
            </a:extLst>
          </p:cNvPr>
          <p:cNvSpPr txBox="1"/>
          <p:nvPr/>
        </p:nvSpPr>
        <p:spPr>
          <a:xfrm>
            <a:off x="1451540" y="378577"/>
            <a:ext cx="8008924" cy="584775"/>
          </a:xfrm>
          <a:prstGeom prst="rect">
            <a:avLst/>
          </a:prstGeom>
          <a:noFill/>
        </p:spPr>
        <p:txBody>
          <a:bodyPr wrap="none" rtlCol="0">
            <a:spAutoFit/>
          </a:bodyPr>
          <a:lstStyle/>
          <a:p>
            <a:r>
              <a:rPr lang="fr-FR" sz="3200" dirty="0"/>
              <a:t>Microélectronique: interdépendance maximale</a:t>
            </a:r>
          </a:p>
        </p:txBody>
      </p:sp>
      <p:sp>
        <p:nvSpPr>
          <p:cNvPr id="9" name="ZoneTexte 8">
            <a:extLst>
              <a:ext uri="{FF2B5EF4-FFF2-40B4-BE49-F238E27FC236}">
                <a16:creationId xmlns:a16="http://schemas.microsoft.com/office/drawing/2014/main" id="{6B23B89D-6E97-CC40-B70B-B0694268BF54}"/>
              </a:ext>
            </a:extLst>
          </p:cNvPr>
          <p:cNvSpPr txBox="1"/>
          <p:nvPr/>
        </p:nvSpPr>
        <p:spPr>
          <a:xfrm>
            <a:off x="6367549" y="3300902"/>
            <a:ext cx="718466" cy="369332"/>
          </a:xfrm>
          <a:prstGeom prst="rect">
            <a:avLst/>
          </a:prstGeom>
          <a:noFill/>
        </p:spPr>
        <p:txBody>
          <a:bodyPr wrap="none" rtlCol="0">
            <a:spAutoFit/>
          </a:bodyPr>
          <a:lstStyle/>
          <a:p>
            <a:r>
              <a:rPr lang="fr-FR" dirty="0"/>
              <a:t>ASML</a:t>
            </a:r>
          </a:p>
        </p:txBody>
      </p:sp>
      <p:sp>
        <p:nvSpPr>
          <p:cNvPr id="10" name="ZoneTexte 9">
            <a:extLst>
              <a:ext uri="{FF2B5EF4-FFF2-40B4-BE49-F238E27FC236}">
                <a16:creationId xmlns:a16="http://schemas.microsoft.com/office/drawing/2014/main" id="{5A1A9CD4-D626-4049-9F2F-4B8EBB3C145A}"/>
              </a:ext>
            </a:extLst>
          </p:cNvPr>
          <p:cNvSpPr txBox="1"/>
          <p:nvPr/>
        </p:nvSpPr>
        <p:spPr>
          <a:xfrm>
            <a:off x="6398100" y="5878185"/>
            <a:ext cx="722121" cy="369332"/>
          </a:xfrm>
          <a:prstGeom prst="rect">
            <a:avLst/>
          </a:prstGeom>
          <a:noFill/>
        </p:spPr>
        <p:txBody>
          <a:bodyPr wrap="none" rtlCol="0">
            <a:spAutoFit/>
          </a:bodyPr>
          <a:lstStyle/>
          <a:p>
            <a:r>
              <a:rPr lang="fr-FR" dirty="0"/>
              <a:t>TSMC</a:t>
            </a:r>
          </a:p>
        </p:txBody>
      </p:sp>
    </p:spTree>
    <p:extLst>
      <p:ext uri="{BB962C8B-B14F-4D97-AF65-F5344CB8AC3E}">
        <p14:creationId xmlns:p14="http://schemas.microsoft.com/office/powerpoint/2010/main" val="109253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70C94F-77F9-EB47-8D9C-1D4D6A5A546B}"/>
              </a:ext>
            </a:extLst>
          </p:cNvPr>
          <p:cNvSpPr txBox="1"/>
          <p:nvPr/>
        </p:nvSpPr>
        <p:spPr>
          <a:xfrm>
            <a:off x="194036" y="0"/>
            <a:ext cx="11987577" cy="7355860"/>
          </a:xfrm>
          <a:prstGeom prst="rect">
            <a:avLst/>
          </a:prstGeom>
          <a:noFill/>
        </p:spPr>
        <p:txBody>
          <a:bodyPr wrap="none" rtlCol="0">
            <a:spAutoFit/>
          </a:bodyPr>
          <a:lstStyle/>
          <a:p>
            <a:r>
              <a:rPr lang="fr-FR" sz="3200" b="1" dirty="0"/>
              <a:t>Derrière les fragmentations géopolitiques, la résilience surprenante </a:t>
            </a:r>
          </a:p>
          <a:p>
            <a:r>
              <a:rPr lang="fr-FR" sz="3200" b="1" dirty="0"/>
              <a:t>des flux de biens et de services</a:t>
            </a:r>
          </a:p>
          <a:p>
            <a:endParaRPr lang="fr-FR" sz="2400" dirty="0"/>
          </a:p>
          <a:p>
            <a:pPr marL="457200" indent="-457200">
              <a:buFont typeface="Wingdings" pitchFamily="2" charset="2"/>
              <a:buChar char="ü"/>
            </a:pPr>
            <a:r>
              <a:rPr lang="fr-FR" sz="2400" dirty="0"/>
              <a:t>Le commerce international de biens et services en  2024 représente 21 % du PIB mondial, </a:t>
            </a:r>
          </a:p>
          <a:p>
            <a:r>
              <a:rPr lang="fr-FR" sz="2400" dirty="0"/>
              <a:t> proche de son max historique</a:t>
            </a:r>
          </a:p>
          <a:p>
            <a:endParaRPr lang="fr-FR" sz="2400" dirty="0"/>
          </a:p>
          <a:p>
            <a:pPr marL="342900" indent="-342900">
              <a:buFont typeface="Wingdings" pitchFamily="2" charset="2"/>
              <a:buChar char="ü"/>
            </a:pPr>
            <a:r>
              <a:rPr lang="fr-FR" sz="2400" b="1" dirty="0"/>
              <a:t> </a:t>
            </a:r>
            <a:r>
              <a:rPr lang="fr-FR" sz="2400" dirty="0"/>
              <a:t>les échanges directs US-Chine décroissent, mais ne représentent qu’une très faible part</a:t>
            </a:r>
          </a:p>
          <a:p>
            <a:r>
              <a:rPr lang="fr-FR" sz="2400" dirty="0"/>
              <a:t>du commerce mondial (3,5 % en 2016, 2,6 % en 2024 ).</a:t>
            </a:r>
          </a:p>
          <a:p>
            <a:endParaRPr lang="fr-FR" sz="2400" dirty="0"/>
          </a:p>
          <a:p>
            <a:pPr marL="342900" indent="-342900">
              <a:buFont typeface="Wingdings" pitchFamily="2" charset="2"/>
              <a:buChar char="ü"/>
            </a:pPr>
            <a:r>
              <a:rPr lang="fr-FR" sz="2400" dirty="0"/>
              <a:t>Les échanges entre pays proches des US et pays proches de la Chine régressent, </a:t>
            </a:r>
          </a:p>
          <a:p>
            <a:r>
              <a:rPr lang="fr-FR" sz="2400" dirty="0"/>
              <a:t>mais légèrement</a:t>
            </a:r>
          </a:p>
          <a:p>
            <a:endParaRPr lang="fr-FR" sz="2400" dirty="0"/>
          </a:p>
          <a:p>
            <a:pPr marL="342900" indent="-342900">
              <a:buFont typeface="Wingdings" pitchFamily="2" charset="2"/>
              <a:buChar char="ü"/>
            </a:pPr>
            <a:r>
              <a:rPr lang="fr-FR" sz="2400" b="1" dirty="0"/>
              <a:t>La part des pays « tiers » (inde, brésil, Vietnam, Mexique, ..) passe de 42 % en 2016 à 47 %</a:t>
            </a:r>
          </a:p>
          <a:p>
            <a:r>
              <a:rPr lang="fr-FR" sz="2400" b="1" dirty="0"/>
              <a:t>en 2024</a:t>
            </a:r>
          </a:p>
          <a:p>
            <a:endParaRPr lang="fr-FR" sz="2400" dirty="0"/>
          </a:p>
          <a:p>
            <a:pPr marL="342900" indent="-342900">
              <a:buFont typeface="Wingdings" pitchFamily="2" charset="2"/>
              <a:buChar char="ü"/>
            </a:pPr>
            <a:r>
              <a:rPr lang="fr-FR" sz="2400" b="1" dirty="0"/>
              <a:t>La régionalisation marque le pas : distance moyenne max (5000 km), part intra-région min</a:t>
            </a:r>
          </a:p>
          <a:p>
            <a:r>
              <a:rPr lang="fr-FR" sz="2400" b="1" dirty="0"/>
              <a:t>50 %</a:t>
            </a:r>
          </a:p>
          <a:p>
            <a:r>
              <a:rPr lang="fr-FR" sz="2400" b="1" dirty="0"/>
              <a:t>								</a:t>
            </a:r>
          </a:p>
          <a:p>
            <a:endParaRPr lang="fr-FR" sz="2400" b="1" dirty="0"/>
          </a:p>
        </p:txBody>
      </p:sp>
    </p:spTree>
    <p:extLst>
      <p:ext uri="{BB962C8B-B14F-4D97-AF65-F5344CB8AC3E}">
        <p14:creationId xmlns:p14="http://schemas.microsoft.com/office/powerpoint/2010/main" val="1550078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C2B22D-A4BD-7F45-B454-33AD7851FE49}"/>
              </a:ext>
            </a:extLst>
          </p:cNvPr>
          <p:cNvPicPr>
            <a:picLocks noChangeAspect="1"/>
          </p:cNvPicPr>
          <p:nvPr/>
        </p:nvPicPr>
        <p:blipFill>
          <a:blip r:embed="rId2"/>
          <a:stretch>
            <a:fillRect/>
          </a:stretch>
        </p:blipFill>
        <p:spPr>
          <a:xfrm>
            <a:off x="266007" y="-18763"/>
            <a:ext cx="11136285" cy="6585818"/>
          </a:xfrm>
          <a:prstGeom prst="rect">
            <a:avLst/>
          </a:prstGeom>
        </p:spPr>
      </p:pic>
    </p:spTree>
    <p:extLst>
      <p:ext uri="{BB962C8B-B14F-4D97-AF65-F5344CB8AC3E}">
        <p14:creationId xmlns:p14="http://schemas.microsoft.com/office/powerpoint/2010/main" val="628468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6image45119936">
            <a:extLst>
              <a:ext uri="{FF2B5EF4-FFF2-40B4-BE49-F238E27FC236}">
                <a16:creationId xmlns:a16="http://schemas.microsoft.com/office/drawing/2014/main" id="{564578E4-F0C6-2C49-A7CF-F87EF66A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32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CCCFBF-4AF7-B74C-BEBB-1A1489AC94C7}"/>
              </a:ext>
            </a:extLst>
          </p:cNvPr>
          <p:cNvPicPr>
            <a:picLocks noChangeAspect="1"/>
          </p:cNvPicPr>
          <p:nvPr/>
        </p:nvPicPr>
        <p:blipFill>
          <a:blip r:embed="rId2"/>
          <a:stretch>
            <a:fillRect/>
          </a:stretch>
        </p:blipFill>
        <p:spPr>
          <a:xfrm>
            <a:off x="872374" y="1066684"/>
            <a:ext cx="10414000" cy="5422900"/>
          </a:xfrm>
          <a:prstGeom prst="rect">
            <a:avLst/>
          </a:prstGeom>
        </p:spPr>
      </p:pic>
      <p:sp>
        <p:nvSpPr>
          <p:cNvPr id="4" name="ZoneTexte 3">
            <a:extLst>
              <a:ext uri="{FF2B5EF4-FFF2-40B4-BE49-F238E27FC236}">
                <a16:creationId xmlns:a16="http://schemas.microsoft.com/office/drawing/2014/main" id="{361BFF43-AA49-1D45-BC2A-AC104185529C}"/>
              </a:ext>
            </a:extLst>
          </p:cNvPr>
          <p:cNvSpPr txBox="1"/>
          <p:nvPr/>
        </p:nvSpPr>
        <p:spPr>
          <a:xfrm>
            <a:off x="149629" y="-10534"/>
            <a:ext cx="12374734" cy="1077218"/>
          </a:xfrm>
          <a:prstGeom prst="rect">
            <a:avLst/>
          </a:prstGeom>
          <a:noFill/>
        </p:spPr>
        <p:txBody>
          <a:bodyPr wrap="none" rtlCol="0">
            <a:spAutoFit/>
          </a:bodyPr>
          <a:lstStyle/>
          <a:p>
            <a:r>
              <a:rPr lang="fr-FR" sz="3200" b="1" dirty="0"/>
              <a:t>La baisse du commerce Chine US s’accompagne d’une augmentation  </a:t>
            </a:r>
          </a:p>
          <a:p>
            <a:r>
              <a:rPr lang="fr-FR" sz="3200" b="1" dirty="0"/>
              <a:t>du commerce Chine Europe .  Deuxième choc chinois </a:t>
            </a:r>
          </a:p>
        </p:txBody>
      </p:sp>
    </p:spTree>
    <p:extLst>
      <p:ext uri="{BB962C8B-B14F-4D97-AF65-F5344CB8AC3E}">
        <p14:creationId xmlns:p14="http://schemas.microsoft.com/office/powerpoint/2010/main" val="2082221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30BAFC-AC21-C645-AA44-58D57A866936}"/>
              </a:ext>
            </a:extLst>
          </p:cNvPr>
          <p:cNvPicPr>
            <a:picLocks noChangeAspect="1"/>
          </p:cNvPicPr>
          <p:nvPr/>
        </p:nvPicPr>
        <p:blipFill>
          <a:blip r:embed="rId2"/>
          <a:stretch>
            <a:fillRect/>
          </a:stretch>
        </p:blipFill>
        <p:spPr>
          <a:xfrm>
            <a:off x="2404911" y="0"/>
            <a:ext cx="7382178" cy="6858000"/>
          </a:xfrm>
          <a:prstGeom prst="rect">
            <a:avLst/>
          </a:prstGeom>
        </p:spPr>
      </p:pic>
    </p:spTree>
    <p:extLst>
      <p:ext uri="{BB962C8B-B14F-4D97-AF65-F5344CB8AC3E}">
        <p14:creationId xmlns:p14="http://schemas.microsoft.com/office/powerpoint/2010/main" val="154982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B806D44D-4517-7243-8936-8B3CC41A9ACC}"/>
              </a:ext>
            </a:extLst>
          </p:cNvPr>
          <p:cNvGraphicFramePr>
            <a:graphicFrameLocks noGrp="1"/>
          </p:cNvGraphicFramePr>
          <p:nvPr>
            <p:extLst>
              <p:ext uri="{D42A27DB-BD31-4B8C-83A1-F6EECF244321}">
                <p14:modId xmlns:p14="http://schemas.microsoft.com/office/powerpoint/2010/main" val="1689950640"/>
              </p:ext>
            </p:extLst>
          </p:nvPr>
        </p:nvGraphicFramePr>
        <p:xfrm>
          <a:off x="515389" y="1111811"/>
          <a:ext cx="9160626" cy="5196041"/>
        </p:xfrm>
        <a:graphic>
          <a:graphicData uri="http://schemas.openxmlformats.org/drawingml/2006/table">
            <a:tbl>
              <a:tblPr firstRow="1" firstCol="1" bandRow="1">
                <a:tableStyleId>{5C22544A-7EE6-4342-B048-85BDC9FD1C3A}</a:tableStyleId>
              </a:tblPr>
              <a:tblGrid>
                <a:gridCol w="1327892">
                  <a:extLst>
                    <a:ext uri="{9D8B030D-6E8A-4147-A177-3AD203B41FA5}">
                      <a16:colId xmlns:a16="http://schemas.microsoft.com/office/drawing/2014/main" val="2673450794"/>
                    </a:ext>
                  </a:extLst>
                </a:gridCol>
                <a:gridCol w="2259395">
                  <a:extLst>
                    <a:ext uri="{9D8B030D-6E8A-4147-A177-3AD203B41FA5}">
                      <a16:colId xmlns:a16="http://schemas.microsoft.com/office/drawing/2014/main" val="2972516021"/>
                    </a:ext>
                  </a:extLst>
                </a:gridCol>
                <a:gridCol w="2105798">
                  <a:extLst>
                    <a:ext uri="{9D8B030D-6E8A-4147-A177-3AD203B41FA5}">
                      <a16:colId xmlns:a16="http://schemas.microsoft.com/office/drawing/2014/main" val="4124774833"/>
                    </a:ext>
                  </a:extLst>
                </a:gridCol>
                <a:gridCol w="272515">
                  <a:extLst>
                    <a:ext uri="{9D8B030D-6E8A-4147-A177-3AD203B41FA5}">
                      <a16:colId xmlns:a16="http://schemas.microsoft.com/office/drawing/2014/main" val="2231447240"/>
                    </a:ext>
                  </a:extLst>
                </a:gridCol>
                <a:gridCol w="1634637">
                  <a:extLst>
                    <a:ext uri="{9D8B030D-6E8A-4147-A177-3AD203B41FA5}">
                      <a16:colId xmlns:a16="http://schemas.microsoft.com/office/drawing/2014/main" val="3654171476"/>
                    </a:ext>
                  </a:extLst>
                </a:gridCol>
                <a:gridCol w="1560389">
                  <a:extLst>
                    <a:ext uri="{9D8B030D-6E8A-4147-A177-3AD203B41FA5}">
                      <a16:colId xmlns:a16="http://schemas.microsoft.com/office/drawing/2014/main" val="962743884"/>
                    </a:ext>
                  </a:extLst>
                </a:gridCol>
              </a:tblGrid>
              <a:tr h="873625">
                <a:tc>
                  <a:txBody>
                    <a:bodyPr/>
                    <a:lstStyle/>
                    <a:p>
                      <a:pPr>
                        <a:lnSpc>
                          <a:spcPct val="150000"/>
                        </a:lnSpc>
                        <a:spcAft>
                          <a:spcPts val="0"/>
                        </a:spcAft>
                      </a:pPr>
                      <a:r>
                        <a:rPr lang="en-US" sz="850" dirty="0">
                          <a:effectLst/>
                        </a:rPr>
                        <a:t>Pays/</a:t>
                      </a:r>
                      <a:r>
                        <a:rPr lang="en-US" sz="850" dirty="0" err="1">
                          <a:effectLst/>
                        </a:rPr>
                        <a:t>Région</a:t>
                      </a:r>
                      <a:endParaRPr lang="fr-FR" sz="105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1800" dirty="0" err="1">
                          <a:effectLst/>
                        </a:rPr>
                        <a:t>Consommation</a:t>
                      </a:r>
                      <a:r>
                        <a:rPr lang="en-US" sz="1800" dirty="0">
                          <a:effectLst/>
                        </a:rPr>
                        <a:t> ménages</a:t>
                      </a: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1800" dirty="0">
                          <a:effectLst/>
                        </a:rPr>
                        <a:t>Production </a:t>
                      </a:r>
                      <a:r>
                        <a:rPr lang="en-US" sz="1800" dirty="0" err="1">
                          <a:effectLst/>
                        </a:rPr>
                        <a:t>manufacturière</a:t>
                      </a: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1800" dirty="0" err="1">
                          <a:effectLst/>
                        </a:rPr>
                        <a:t>Dépenses</a:t>
                      </a:r>
                      <a:r>
                        <a:rPr lang="en-US" sz="1800" dirty="0">
                          <a:effectLst/>
                        </a:rPr>
                        <a:t> de santé</a:t>
                      </a: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2169187279"/>
                  </a:ext>
                </a:extLst>
              </a:tr>
              <a:tr h="643680">
                <a:tc>
                  <a:txBody>
                    <a:bodyPr/>
                    <a:lstStyle/>
                    <a:p>
                      <a:pPr>
                        <a:lnSpc>
                          <a:spcPct val="150000"/>
                        </a:lnSpc>
                        <a:spcAft>
                          <a:spcPts val="0"/>
                        </a:spcAft>
                      </a:pPr>
                      <a:r>
                        <a:rPr lang="en-US" sz="2000" dirty="0">
                          <a:effectLst/>
                        </a:rPr>
                        <a:t>USA</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51,433</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effectLst/>
                        </a:rPr>
                        <a:t>8,400</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13,818 </a:t>
                      </a:r>
                      <a:endParaRPr lang="fr-FR" sz="105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1758594224"/>
                  </a:ext>
                </a:extLst>
              </a:tr>
              <a:tr h="643680">
                <a:tc>
                  <a:txBody>
                    <a:bodyPr/>
                    <a:lstStyle/>
                    <a:p>
                      <a:pPr>
                        <a:lnSpc>
                          <a:spcPct val="150000"/>
                        </a:lnSpc>
                        <a:spcAft>
                          <a:spcPts val="0"/>
                        </a:spcAft>
                      </a:pPr>
                      <a:r>
                        <a:rPr lang="en-US" sz="2000" dirty="0">
                          <a:effectLst/>
                        </a:rPr>
                        <a:t>Chine</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8,856</a:t>
                      </a:r>
                      <a:endParaRPr lang="fr-FR" sz="28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effectLst/>
                        </a:rPr>
                        <a:t>2,500</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effectLst/>
                        </a:rPr>
                        <a:t>1,223</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2822342432"/>
                  </a:ext>
                </a:extLst>
              </a:tr>
              <a:tr h="643680">
                <a:tc>
                  <a:txBody>
                    <a:bodyPr/>
                    <a:lstStyle/>
                    <a:p>
                      <a:pPr>
                        <a:lnSpc>
                          <a:spcPct val="150000"/>
                        </a:lnSpc>
                        <a:spcAft>
                          <a:spcPts val="0"/>
                        </a:spcAft>
                      </a:pPr>
                      <a:r>
                        <a:rPr lang="en-US" sz="2000" dirty="0">
                          <a:effectLst/>
                        </a:rPr>
                        <a:t>UE</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25,024</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effectLst/>
                        </a:rPr>
                        <a:t>3,200</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105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effectLst/>
                        </a:rPr>
                        <a:t>6,500 </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1586254070"/>
                  </a:ext>
                </a:extLst>
              </a:tr>
              <a:tr h="781386">
                <a:tc>
                  <a:txBody>
                    <a:bodyPr/>
                    <a:lstStyle/>
                    <a:p>
                      <a:pPr>
                        <a:lnSpc>
                          <a:spcPct val="150000"/>
                        </a:lnSpc>
                        <a:spcAft>
                          <a:spcPts val="0"/>
                        </a:spcAft>
                      </a:pPr>
                      <a:r>
                        <a:rPr lang="en-US" sz="2000" dirty="0">
                          <a:effectLst/>
                        </a:rPr>
                        <a:t>France</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25,014</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effectLst/>
                        </a:rPr>
                        <a:t>3,800 </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6,848 </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1987306249"/>
                  </a:ext>
                </a:extLst>
              </a:tr>
              <a:tr h="959507">
                <a:tc>
                  <a:txBody>
                    <a:bodyPr/>
                    <a:lstStyle/>
                    <a:p>
                      <a:pPr>
                        <a:lnSpc>
                          <a:spcPct val="150000"/>
                        </a:lnSpc>
                        <a:spcAft>
                          <a:spcPts val="0"/>
                        </a:spcAft>
                      </a:pPr>
                      <a:r>
                        <a:rPr lang="en-US" sz="2000" dirty="0" err="1">
                          <a:effectLst/>
                        </a:rPr>
                        <a:t>Allemagne</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29,562</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effectLst/>
                        </a:rPr>
                        <a:t>9,900 </a:t>
                      </a:r>
                      <a:endParaRPr lang="fr-FR" sz="105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8,503 </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105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4125552053"/>
                  </a:ext>
                </a:extLst>
              </a:tr>
              <a:tr h="643680">
                <a:tc>
                  <a:txBody>
                    <a:bodyPr/>
                    <a:lstStyle/>
                    <a:p>
                      <a:pPr>
                        <a:lnSpc>
                          <a:spcPct val="150000"/>
                        </a:lnSpc>
                        <a:spcAft>
                          <a:spcPts val="0"/>
                        </a:spcAft>
                      </a:pPr>
                      <a:r>
                        <a:rPr lang="en-US" sz="2000" dirty="0">
                          <a:effectLst/>
                        </a:rPr>
                        <a:t>Suisse</a:t>
                      </a:r>
                      <a:endParaRPr lang="fr-FR" sz="32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35,466</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850" dirty="0">
                          <a:effectLst/>
                        </a:rPr>
                        <a:t>~</a:t>
                      </a:r>
                      <a:r>
                        <a:rPr lang="en-US" sz="2000" dirty="0">
                          <a:solidFill>
                            <a:srgbClr val="FF0000"/>
                          </a:solidFill>
                          <a:effectLst/>
                        </a:rPr>
                        <a:t>16,000</a:t>
                      </a:r>
                      <a:endParaRPr lang="fr-FR" sz="1050" dirty="0">
                        <a:solidFill>
                          <a:srgbClr val="FF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r>
                        <a:rPr lang="en-US" sz="2000" dirty="0">
                          <a:effectLst/>
                        </a:rPr>
                        <a:t>9,301 </a:t>
                      </a: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tc>
                  <a:txBody>
                    <a:bodyPr/>
                    <a:lstStyle/>
                    <a:p>
                      <a:pPr>
                        <a:lnSpc>
                          <a:spcPct val="150000"/>
                        </a:lnSpc>
                        <a:spcAft>
                          <a:spcPts val="0"/>
                        </a:spcAft>
                      </a:pPr>
                      <a:endParaRPr lang="fr-FR"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101600" marR="101600" marT="50800" marB="50800"/>
                </a:tc>
                <a:extLst>
                  <a:ext uri="{0D108BD9-81ED-4DB2-BD59-A6C34878D82A}">
                    <a16:rowId xmlns:a16="http://schemas.microsoft.com/office/drawing/2014/main" val="2278601776"/>
                  </a:ext>
                </a:extLst>
              </a:tr>
            </a:tbl>
          </a:graphicData>
        </a:graphic>
      </p:graphicFrame>
      <p:sp>
        <p:nvSpPr>
          <p:cNvPr id="3" name="Rectangle 1">
            <a:extLst>
              <a:ext uri="{FF2B5EF4-FFF2-40B4-BE49-F238E27FC236}">
                <a16:creationId xmlns:a16="http://schemas.microsoft.com/office/drawing/2014/main" id="{043DAED8-D1F0-C247-8816-8729DE1D0C75}"/>
              </a:ext>
            </a:extLst>
          </p:cNvPr>
          <p:cNvSpPr>
            <a:spLocks noChangeArrowheads="1"/>
          </p:cNvSpPr>
          <p:nvPr/>
        </p:nvSpPr>
        <p:spPr bwMode="auto">
          <a:xfrm>
            <a:off x="838200" y="434703"/>
            <a:ext cx="65117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000000"/>
                </a:solidFill>
                <a:effectLst/>
                <a:latin typeface="Georgia" panose="02040502050405020303" pitchFamily="18" charset="0"/>
                <a:ea typeface="inter"/>
                <a:cs typeface="inter"/>
              </a:rPr>
              <a:t>Tableau des indicateurs par habitant (USD) PPP</a:t>
            </a:r>
            <a:endParaRPr kumimoji="0" lang="fr-FR"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97945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7B12AA-6E5B-1346-8F98-048D2444BB94}"/>
              </a:ext>
            </a:extLst>
          </p:cNvPr>
          <p:cNvPicPr>
            <a:picLocks noChangeAspect="1"/>
          </p:cNvPicPr>
          <p:nvPr/>
        </p:nvPicPr>
        <p:blipFill>
          <a:blip r:embed="rId3"/>
          <a:stretch>
            <a:fillRect/>
          </a:stretch>
        </p:blipFill>
        <p:spPr>
          <a:xfrm>
            <a:off x="1878675" y="595956"/>
            <a:ext cx="9321799" cy="6262044"/>
          </a:xfrm>
          <a:prstGeom prst="rect">
            <a:avLst/>
          </a:prstGeom>
        </p:spPr>
      </p:pic>
      <p:sp>
        <p:nvSpPr>
          <p:cNvPr id="4" name="ZoneTexte 3">
            <a:extLst>
              <a:ext uri="{FF2B5EF4-FFF2-40B4-BE49-F238E27FC236}">
                <a16:creationId xmlns:a16="http://schemas.microsoft.com/office/drawing/2014/main" id="{9F1CF6EF-9ECE-844F-A526-855BA847AA3D}"/>
              </a:ext>
            </a:extLst>
          </p:cNvPr>
          <p:cNvSpPr txBox="1"/>
          <p:nvPr/>
        </p:nvSpPr>
        <p:spPr>
          <a:xfrm>
            <a:off x="0" y="57347"/>
            <a:ext cx="13089346" cy="523220"/>
          </a:xfrm>
          <a:prstGeom prst="rect">
            <a:avLst/>
          </a:prstGeom>
          <a:noFill/>
        </p:spPr>
        <p:txBody>
          <a:bodyPr wrap="square" rtlCol="0">
            <a:spAutoFit/>
          </a:bodyPr>
          <a:lstStyle/>
          <a:p>
            <a:r>
              <a:rPr lang="fr-FR" sz="2800" b="1" dirty="0"/>
              <a:t>Les échanges sont plus lointains que jamais</a:t>
            </a:r>
          </a:p>
        </p:txBody>
      </p:sp>
    </p:spTree>
    <p:extLst>
      <p:ext uri="{BB962C8B-B14F-4D97-AF65-F5344CB8AC3E}">
        <p14:creationId xmlns:p14="http://schemas.microsoft.com/office/powerpoint/2010/main" val="1272453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A7A4BC-BC72-CE48-88D0-E4469BDE8983}"/>
              </a:ext>
            </a:extLst>
          </p:cNvPr>
          <p:cNvPicPr>
            <a:picLocks noChangeAspect="1"/>
          </p:cNvPicPr>
          <p:nvPr/>
        </p:nvPicPr>
        <p:blipFill>
          <a:blip r:embed="rId2"/>
          <a:stretch>
            <a:fillRect/>
          </a:stretch>
        </p:blipFill>
        <p:spPr>
          <a:xfrm>
            <a:off x="1928552" y="1002501"/>
            <a:ext cx="9249027" cy="5855499"/>
          </a:xfrm>
          <a:prstGeom prst="rect">
            <a:avLst/>
          </a:prstGeom>
        </p:spPr>
      </p:pic>
      <p:sp>
        <p:nvSpPr>
          <p:cNvPr id="4" name="ZoneTexte 3">
            <a:extLst>
              <a:ext uri="{FF2B5EF4-FFF2-40B4-BE49-F238E27FC236}">
                <a16:creationId xmlns:a16="http://schemas.microsoft.com/office/drawing/2014/main" id="{A334BA9C-0928-3F4F-A6BA-E9E2C0A74550}"/>
              </a:ext>
            </a:extLst>
          </p:cNvPr>
          <p:cNvSpPr txBox="1"/>
          <p:nvPr/>
        </p:nvSpPr>
        <p:spPr>
          <a:xfrm>
            <a:off x="2078182" y="282633"/>
            <a:ext cx="6267550" cy="523220"/>
          </a:xfrm>
          <a:prstGeom prst="rect">
            <a:avLst/>
          </a:prstGeom>
          <a:noFill/>
        </p:spPr>
        <p:txBody>
          <a:bodyPr wrap="none" rtlCol="0">
            <a:spAutoFit/>
          </a:bodyPr>
          <a:lstStyle/>
          <a:p>
            <a:r>
              <a:rPr lang="fr-FR" sz="2800" b="1" dirty="0"/>
              <a:t>La globalisation financière marque le pas</a:t>
            </a:r>
          </a:p>
        </p:txBody>
      </p:sp>
    </p:spTree>
    <p:extLst>
      <p:ext uri="{BB962C8B-B14F-4D97-AF65-F5344CB8AC3E}">
        <p14:creationId xmlns:p14="http://schemas.microsoft.com/office/powerpoint/2010/main" val="2785405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11A5A8C-EB28-3A45-B331-833CB70B56D1}"/>
              </a:ext>
            </a:extLst>
          </p:cNvPr>
          <p:cNvSpPr txBox="1"/>
          <p:nvPr/>
        </p:nvSpPr>
        <p:spPr>
          <a:xfrm>
            <a:off x="831273" y="465512"/>
            <a:ext cx="9090374" cy="1015663"/>
          </a:xfrm>
          <a:prstGeom prst="rect">
            <a:avLst/>
          </a:prstGeom>
          <a:noFill/>
        </p:spPr>
        <p:txBody>
          <a:bodyPr wrap="none" rtlCol="0">
            <a:spAutoFit/>
          </a:bodyPr>
          <a:lstStyle/>
          <a:p>
            <a:r>
              <a:rPr lang="fr-FR" sz="6000" dirty="0"/>
              <a:t>Le boom des infrastructures </a:t>
            </a:r>
          </a:p>
        </p:txBody>
      </p:sp>
      <p:pic>
        <p:nvPicPr>
          <p:cNvPr id="3" name="Image 2">
            <a:extLst>
              <a:ext uri="{FF2B5EF4-FFF2-40B4-BE49-F238E27FC236}">
                <a16:creationId xmlns:a16="http://schemas.microsoft.com/office/drawing/2014/main" id="{292D1FB7-1D0B-6449-AFD9-FB3D4296C654}"/>
              </a:ext>
            </a:extLst>
          </p:cNvPr>
          <p:cNvPicPr>
            <a:picLocks noChangeAspect="1"/>
          </p:cNvPicPr>
          <p:nvPr/>
        </p:nvPicPr>
        <p:blipFill>
          <a:blip r:embed="rId2"/>
          <a:stretch>
            <a:fillRect/>
          </a:stretch>
        </p:blipFill>
        <p:spPr>
          <a:xfrm>
            <a:off x="1655637" y="1712421"/>
            <a:ext cx="8628303" cy="4904509"/>
          </a:xfrm>
          <a:prstGeom prst="rect">
            <a:avLst/>
          </a:prstGeom>
        </p:spPr>
      </p:pic>
    </p:spTree>
    <p:extLst>
      <p:ext uri="{BB962C8B-B14F-4D97-AF65-F5344CB8AC3E}">
        <p14:creationId xmlns:p14="http://schemas.microsoft.com/office/powerpoint/2010/main" val="2825940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9B4106-2757-CC49-980B-7FF32D55A8F7}"/>
              </a:ext>
            </a:extLst>
          </p:cNvPr>
          <p:cNvSpPr txBox="1"/>
          <p:nvPr/>
        </p:nvSpPr>
        <p:spPr>
          <a:xfrm>
            <a:off x="315883" y="149629"/>
            <a:ext cx="11678197" cy="6155531"/>
          </a:xfrm>
          <a:prstGeom prst="rect">
            <a:avLst/>
          </a:prstGeom>
          <a:noFill/>
        </p:spPr>
        <p:txBody>
          <a:bodyPr wrap="none" rtlCol="0">
            <a:spAutoFit/>
          </a:bodyPr>
          <a:lstStyle/>
          <a:p>
            <a:r>
              <a:rPr lang="fr-FR" sz="3200" b="1" dirty="0"/>
              <a:t>Une planète augmentée : croissance sans précédent des </a:t>
            </a:r>
          </a:p>
          <a:p>
            <a:r>
              <a:rPr lang="fr-FR" sz="3200" b="1" dirty="0"/>
              <a:t>infrastructures, traditionnelles et nouvelles (numérique, énergie..)</a:t>
            </a:r>
            <a:endParaRPr lang="fr-FR" dirty="0"/>
          </a:p>
          <a:p>
            <a:endParaRPr lang="fr-FR" dirty="0"/>
          </a:p>
          <a:p>
            <a:r>
              <a:rPr lang="fr-FR" sz="2400" dirty="0"/>
              <a:t>Croissance mondiale sans précédent, surtout en Asie</a:t>
            </a:r>
          </a:p>
          <a:p>
            <a:endParaRPr lang="fr-FR" sz="2400" dirty="0"/>
          </a:p>
          <a:p>
            <a:r>
              <a:rPr lang="fr-FR" sz="2400" b="1" dirty="0"/>
              <a:t>Urbanisation </a:t>
            </a:r>
            <a:r>
              <a:rPr lang="fr-FR" sz="2400" dirty="0"/>
              <a:t> et </a:t>
            </a:r>
            <a:r>
              <a:rPr lang="fr-FR" sz="2400" dirty="0" err="1"/>
              <a:t>infras</a:t>
            </a:r>
            <a:r>
              <a:rPr lang="fr-FR" sz="2400" dirty="0"/>
              <a:t> physiques traditionnelles</a:t>
            </a:r>
          </a:p>
          <a:p>
            <a:endParaRPr lang="fr-FR" sz="2400" dirty="0"/>
          </a:p>
          <a:p>
            <a:r>
              <a:rPr lang="fr-FR" sz="2400" b="1" dirty="0"/>
              <a:t>Un capitalisme de coûts fixes</a:t>
            </a:r>
          </a:p>
          <a:p>
            <a:r>
              <a:rPr lang="fr-FR" sz="2400" b="1" dirty="0"/>
              <a:t>	</a:t>
            </a:r>
            <a:r>
              <a:rPr lang="fr-FR" sz="2400" dirty="0"/>
              <a:t>automatisation     K fixe par emploi en Europe 50-100 </a:t>
            </a:r>
            <a:r>
              <a:rPr lang="fr-FR" sz="2400" dirty="0" err="1"/>
              <a:t>kE</a:t>
            </a:r>
            <a:r>
              <a:rPr lang="fr-FR" sz="2400" dirty="0"/>
              <a:t> en 1970, 150-250 en 2000,</a:t>
            </a:r>
          </a:p>
          <a:p>
            <a:r>
              <a:rPr lang="fr-FR" sz="2400" dirty="0"/>
              <a:t>	300-500 aujourd’hui</a:t>
            </a:r>
          </a:p>
          <a:p>
            <a:r>
              <a:rPr lang="fr-FR" sz="2400" dirty="0"/>
              <a:t>	externalités de réseau et effet d’échelle dans le numérique, l’énergie : </a:t>
            </a:r>
            <a:r>
              <a:rPr lang="fr-FR" sz="2400" dirty="0" err="1"/>
              <a:t>big</a:t>
            </a:r>
            <a:r>
              <a:rPr lang="fr-FR" sz="2400" dirty="0"/>
              <a:t> </a:t>
            </a:r>
            <a:r>
              <a:rPr lang="fr-FR" sz="2400" dirty="0" err="1"/>
              <a:t>is</a:t>
            </a:r>
            <a:r>
              <a:rPr lang="fr-FR" sz="2400" dirty="0"/>
              <a:t> </a:t>
            </a:r>
            <a:r>
              <a:rPr lang="fr-FR" sz="2400" dirty="0" err="1"/>
              <a:t>beautiful</a:t>
            </a:r>
            <a:endParaRPr lang="fr-FR" sz="2400" dirty="0"/>
          </a:p>
          <a:p>
            <a:endParaRPr lang="fr-FR" sz="2400" dirty="0"/>
          </a:p>
          <a:p>
            <a:r>
              <a:rPr lang="fr-FR" sz="2400" dirty="0"/>
              <a:t>Le coût du travail de moins en moins déterminants dans le géographie économique</a:t>
            </a:r>
          </a:p>
          <a:p>
            <a:endParaRPr lang="fr-FR" sz="2400" dirty="0"/>
          </a:p>
          <a:p>
            <a:r>
              <a:rPr lang="fr-FR" sz="2400" dirty="0"/>
              <a:t>Compétitivité des entreprises et des pays repose sur des actifs collectifs, matériels </a:t>
            </a:r>
          </a:p>
          <a:p>
            <a:r>
              <a:rPr lang="fr-FR" sz="2400" dirty="0"/>
              <a:t>et immatériels</a:t>
            </a:r>
          </a:p>
        </p:txBody>
      </p:sp>
    </p:spTree>
    <p:extLst>
      <p:ext uri="{BB962C8B-B14F-4D97-AF65-F5344CB8AC3E}">
        <p14:creationId xmlns:p14="http://schemas.microsoft.com/office/powerpoint/2010/main" val="1019187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9E7561-399C-D042-AA05-3541C5343F83}"/>
              </a:ext>
            </a:extLst>
          </p:cNvPr>
          <p:cNvPicPr>
            <a:picLocks noChangeAspect="1"/>
          </p:cNvPicPr>
          <p:nvPr/>
        </p:nvPicPr>
        <p:blipFill>
          <a:blip r:embed="rId2"/>
          <a:stretch>
            <a:fillRect/>
          </a:stretch>
        </p:blipFill>
        <p:spPr>
          <a:xfrm>
            <a:off x="3052894" y="0"/>
            <a:ext cx="9621892" cy="6858000"/>
          </a:xfrm>
          <a:prstGeom prst="rect">
            <a:avLst/>
          </a:prstGeom>
        </p:spPr>
      </p:pic>
      <p:sp>
        <p:nvSpPr>
          <p:cNvPr id="4" name="ZoneTexte 3">
            <a:extLst>
              <a:ext uri="{FF2B5EF4-FFF2-40B4-BE49-F238E27FC236}">
                <a16:creationId xmlns:a16="http://schemas.microsoft.com/office/drawing/2014/main" id="{98D95657-BE11-5943-AF05-1204EC017023}"/>
              </a:ext>
            </a:extLst>
          </p:cNvPr>
          <p:cNvSpPr txBox="1"/>
          <p:nvPr/>
        </p:nvSpPr>
        <p:spPr>
          <a:xfrm>
            <a:off x="7863840" y="6267796"/>
            <a:ext cx="2259016" cy="369332"/>
          </a:xfrm>
          <a:prstGeom prst="rect">
            <a:avLst/>
          </a:prstGeom>
          <a:noFill/>
        </p:spPr>
        <p:txBody>
          <a:bodyPr wrap="none" rtlCol="0">
            <a:spAutoFit/>
          </a:bodyPr>
          <a:lstStyle/>
          <a:p>
            <a:r>
              <a:rPr lang="fr-FR" dirty="0"/>
              <a:t>PIB France : 3 trillions </a:t>
            </a:r>
          </a:p>
        </p:txBody>
      </p:sp>
      <p:pic>
        <p:nvPicPr>
          <p:cNvPr id="5" name="Image 4">
            <a:extLst>
              <a:ext uri="{FF2B5EF4-FFF2-40B4-BE49-F238E27FC236}">
                <a16:creationId xmlns:a16="http://schemas.microsoft.com/office/drawing/2014/main" id="{19590BDD-E73B-314C-A4A0-25C95BFE5305}"/>
              </a:ext>
            </a:extLst>
          </p:cNvPr>
          <p:cNvPicPr>
            <a:picLocks noChangeAspect="1"/>
          </p:cNvPicPr>
          <p:nvPr/>
        </p:nvPicPr>
        <p:blipFill>
          <a:blip r:embed="rId3"/>
          <a:stretch>
            <a:fillRect/>
          </a:stretch>
        </p:blipFill>
        <p:spPr>
          <a:xfrm>
            <a:off x="551065" y="196273"/>
            <a:ext cx="2773738" cy="3610956"/>
          </a:xfrm>
          <a:prstGeom prst="rect">
            <a:avLst/>
          </a:prstGeom>
        </p:spPr>
      </p:pic>
    </p:spTree>
    <p:extLst>
      <p:ext uri="{BB962C8B-B14F-4D97-AF65-F5344CB8AC3E}">
        <p14:creationId xmlns:p14="http://schemas.microsoft.com/office/powerpoint/2010/main" val="62985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CF0F73-4500-CE42-8EAB-91C4E95C2E89}"/>
              </a:ext>
            </a:extLst>
          </p:cNvPr>
          <p:cNvPicPr>
            <a:picLocks noChangeAspect="1"/>
          </p:cNvPicPr>
          <p:nvPr/>
        </p:nvPicPr>
        <p:blipFill>
          <a:blip r:embed="rId2"/>
          <a:stretch>
            <a:fillRect/>
          </a:stretch>
        </p:blipFill>
        <p:spPr>
          <a:xfrm>
            <a:off x="1408651" y="332509"/>
            <a:ext cx="9689285" cy="6400800"/>
          </a:xfrm>
          <a:prstGeom prst="rect">
            <a:avLst/>
          </a:prstGeom>
        </p:spPr>
      </p:pic>
    </p:spTree>
    <p:extLst>
      <p:ext uri="{BB962C8B-B14F-4D97-AF65-F5344CB8AC3E}">
        <p14:creationId xmlns:p14="http://schemas.microsoft.com/office/powerpoint/2010/main" val="32681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F80D4FA-A379-A443-90A7-CC993122966A}"/>
              </a:ext>
            </a:extLst>
          </p:cNvPr>
          <p:cNvSpPr txBox="1"/>
          <p:nvPr/>
        </p:nvSpPr>
        <p:spPr>
          <a:xfrm>
            <a:off x="299258" y="0"/>
            <a:ext cx="11181331" cy="3416320"/>
          </a:xfrm>
          <a:prstGeom prst="rect">
            <a:avLst/>
          </a:prstGeom>
          <a:noFill/>
        </p:spPr>
        <p:txBody>
          <a:bodyPr wrap="none" rtlCol="0">
            <a:spAutoFit/>
          </a:bodyPr>
          <a:lstStyle/>
          <a:p>
            <a:r>
              <a:rPr lang="fr-FR" sz="3200" b="1" dirty="0"/>
              <a:t>Les infrastructures : des silos aux écosystèmes complexes…</a:t>
            </a:r>
          </a:p>
          <a:p>
            <a:r>
              <a:rPr lang="fr-FR" sz="3200" b="1" dirty="0"/>
              <a:t>    … et fragiles</a:t>
            </a:r>
          </a:p>
          <a:p>
            <a:endParaRPr lang="fr-FR" sz="3200" b="1" dirty="0"/>
          </a:p>
          <a:p>
            <a:r>
              <a:rPr lang="fr-FR" sz="2400" dirty="0"/>
              <a:t>Exemple : écosystème de la mobilité électrique , route, numérique , réseaux électriques</a:t>
            </a:r>
            <a:r>
              <a:rPr lang="fr-FR" sz="2400" b="1" dirty="0"/>
              <a:t>,</a:t>
            </a:r>
          </a:p>
          <a:p>
            <a:endParaRPr lang="fr-FR" sz="2400" b="1" dirty="0"/>
          </a:p>
          <a:p>
            <a:r>
              <a:rPr lang="fr-FR" sz="2400" dirty="0"/>
              <a:t>Cycles économiques longs, financements publics et privés</a:t>
            </a:r>
          </a:p>
          <a:p>
            <a:endParaRPr lang="fr-FR" sz="2400" dirty="0"/>
          </a:p>
          <a:p>
            <a:r>
              <a:rPr lang="fr-FR" sz="2400" dirty="0"/>
              <a:t>Fragilités multiples, crises inévitables</a:t>
            </a:r>
          </a:p>
        </p:txBody>
      </p:sp>
    </p:spTree>
    <p:extLst>
      <p:ext uri="{BB962C8B-B14F-4D97-AF65-F5344CB8AC3E}">
        <p14:creationId xmlns:p14="http://schemas.microsoft.com/office/powerpoint/2010/main" val="1703031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3ECD47B-DC2F-044A-ABA9-36CB3126925E}"/>
              </a:ext>
            </a:extLst>
          </p:cNvPr>
          <p:cNvPicPr>
            <a:picLocks noChangeAspect="1"/>
          </p:cNvPicPr>
          <p:nvPr/>
        </p:nvPicPr>
        <p:blipFill>
          <a:blip r:embed="rId2"/>
          <a:stretch>
            <a:fillRect/>
          </a:stretch>
        </p:blipFill>
        <p:spPr>
          <a:xfrm>
            <a:off x="215900" y="457200"/>
            <a:ext cx="6567285" cy="3319103"/>
          </a:xfrm>
          <a:prstGeom prst="rect">
            <a:avLst/>
          </a:prstGeom>
        </p:spPr>
      </p:pic>
      <p:pic>
        <p:nvPicPr>
          <p:cNvPr id="5" name="Image 4">
            <a:extLst>
              <a:ext uri="{FF2B5EF4-FFF2-40B4-BE49-F238E27FC236}">
                <a16:creationId xmlns:a16="http://schemas.microsoft.com/office/drawing/2014/main" id="{7181CBA4-DA84-5742-A290-CBBC90B2BD4F}"/>
              </a:ext>
            </a:extLst>
          </p:cNvPr>
          <p:cNvPicPr>
            <a:picLocks noChangeAspect="1"/>
          </p:cNvPicPr>
          <p:nvPr/>
        </p:nvPicPr>
        <p:blipFill>
          <a:blip r:embed="rId3"/>
          <a:stretch>
            <a:fillRect/>
          </a:stretch>
        </p:blipFill>
        <p:spPr>
          <a:xfrm>
            <a:off x="6997467" y="457200"/>
            <a:ext cx="5026078" cy="3948545"/>
          </a:xfrm>
          <a:prstGeom prst="rect">
            <a:avLst/>
          </a:prstGeom>
        </p:spPr>
      </p:pic>
      <p:pic>
        <p:nvPicPr>
          <p:cNvPr id="7" name="Image 6">
            <a:extLst>
              <a:ext uri="{FF2B5EF4-FFF2-40B4-BE49-F238E27FC236}">
                <a16:creationId xmlns:a16="http://schemas.microsoft.com/office/drawing/2014/main" id="{5E597DF4-877B-C247-B9DA-EF7702B69263}"/>
              </a:ext>
            </a:extLst>
          </p:cNvPr>
          <p:cNvPicPr>
            <a:picLocks noChangeAspect="1"/>
          </p:cNvPicPr>
          <p:nvPr/>
        </p:nvPicPr>
        <p:blipFill>
          <a:blip r:embed="rId4"/>
          <a:stretch>
            <a:fillRect/>
          </a:stretch>
        </p:blipFill>
        <p:spPr>
          <a:xfrm>
            <a:off x="3386613" y="3776303"/>
            <a:ext cx="3396572" cy="3080441"/>
          </a:xfrm>
          <a:prstGeom prst="rect">
            <a:avLst/>
          </a:prstGeom>
        </p:spPr>
      </p:pic>
    </p:spTree>
    <p:extLst>
      <p:ext uri="{BB962C8B-B14F-4D97-AF65-F5344CB8AC3E}">
        <p14:creationId xmlns:p14="http://schemas.microsoft.com/office/powerpoint/2010/main" val="2470064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CB6665F-0053-FE42-8837-886CD0B50B9B}"/>
              </a:ext>
            </a:extLst>
          </p:cNvPr>
          <p:cNvPicPr>
            <a:picLocks noChangeAspect="1"/>
          </p:cNvPicPr>
          <p:nvPr/>
        </p:nvPicPr>
        <p:blipFill>
          <a:blip r:embed="rId2"/>
          <a:stretch>
            <a:fillRect/>
          </a:stretch>
        </p:blipFill>
        <p:spPr>
          <a:xfrm>
            <a:off x="266007" y="0"/>
            <a:ext cx="5719821" cy="6251171"/>
          </a:xfrm>
          <a:prstGeom prst="rect">
            <a:avLst/>
          </a:prstGeom>
        </p:spPr>
      </p:pic>
      <p:pic>
        <p:nvPicPr>
          <p:cNvPr id="7" name="Image 6">
            <a:extLst>
              <a:ext uri="{FF2B5EF4-FFF2-40B4-BE49-F238E27FC236}">
                <a16:creationId xmlns:a16="http://schemas.microsoft.com/office/drawing/2014/main" id="{B26DFA43-BEFE-5440-8C1D-D93625B549C4}"/>
              </a:ext>
            </a:extLst>
          </p:cNvPr>
          <p:cNvPicPr>
            <a:picLocks noChangeAspect="1"/>
          </p:cNvPicPr>
          <p:nvPr/>
        </p:nvPicPr>
        <p:blipFill>
          <a:blip r:embed="rId3"/>
          <a:stretch>
            <a:fillRect/>
          </a:stretch>
        </p:blipFill>
        <p:spPr>
          <a:xfrm>
            <a:off x="6462001" y="1816677"/>
            <a:ext cx="5875934" cy="4434494"/>
          </a:xfrm>
          <a:prstGeom prst="rect">
            <a:avLst/>
          </a:prstGeom>
        </p:spPr>
      </p:pic>
      <p:sp>
        <p:nvSpPr>
          <p:cNvPr id="8" name="ZoneTexte 7">
            <a:extLst>
              <a:ext uri="{FF2B5EF4-FFF2-40B4-BE49-F238E27FC236}">
                <a16:creationId xmlns:a16="http://schemas.microsoft.com/office/drawing/2014/main" id="{CF540EEE-5DFA-9E46-9120-0350DD2189E0}"/>
              </a:ext>
            </a:extLst>
          </p:cNvPr>
          <p:cNvSpPr txBox="1"/>
          <p:nvPr/>
        </p:nvSpPr>
        <p:spPr>
          <a:xfrm>
            <a:off x="6783186" y="282634"/>
            <a:ext cx="4482638" cy="584775"/>
          </a:xfrm>
          <a:prstGeom prst="rect">
            <a:avLst/>
          </a:prstGeom>
          <a:noFill/>
        </p:spPr>
        <p:txBody>
          <a:bodyPr wrap="square" rtlCol="0">
            <a:spAutoFit/>
          </a:bodyPr>
          <a:lstStyle/>
          <a:p>
            <a:r>
              <a:rPr lang="fr-FR" sz="3200" dirty="0"/>
              <a:t>Réseaux HVDC  en Chine</a:t>
            </a:r>
          </a:p>
        </p:txBody>
      </p:sp>
    </p:spTree>
    <p:extLst>
      <p:ext uri="{BB962C8B-B14F-4D97-AF65-F5344CB8AC3E}">
        <p14:creationId xmlns:p14="http://schemas.microsoft.com/office/powerpoint/2010/main" val="2791721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B483E8-9EED-1342-9531-8A210594C348}"/>
              </a:ext>
            </a:extLst>
          </p:cNvPr>
          <p:cNvSpPr txBox="1"/>
          <p:nvPr/>
        </p:nvSpPr>
        <p:spPr>
          <a:xfrm>
            <a:off x="116378" y="133004"/>
            <a:ext cx="12146274" cy="7232749"/>
          </a:xfrm>
          <a:prstGeom prst="rect">
            <a:avLst/>
          </a:prstGeom>
          <a:noFill/>
        </p:spPr>
        <p:txBody>
          <a:bodyPr wrap="none" rtlCol="0">
            <a:spAutoFit/>
          </a:bodyPr>
          <a:lstStyle/>
          <a:p>
            <a:r>
              <a:rPr lang="fr-FR" sz="3200" b="1" dirty="0"/>
              <a:t>Les réseaux comme armes (pour les USA</a:t>
            </a:r>
            <a:r>
              <a:rPr lang="fr-FR" sz="3200" dirty="0"/>
              <a:t>)</a:t>
            </a:r>
          </a:p>
          <a:p>
            <a:endParaRPr lang="fr-FR" sz="2400" dirty="0"/>
          </a:p>
          <a:p>
            <a:r>
              <a:rPr lang="fr-FR" sz="2400" dirty="0"/>
              <a:t>Paradoxe : les réseaux créés pour assurer la fluidité des flux en dehors du contrôle étatique</a:t>
            </a:r>
          </a:p>
          <a:p>
            <a:r>
              <a:rPr lang="fr-FR" sz="2400" dirty="0"/>
              <a:t>sont devenus  des éléments majeurs de pouvoir et  de coercition étatique, au bénéfice des USA</a:t>
            </a:r>
          </a:p>
          <a:p>
            <a:r>
              <a:rPr lang="fr-FR" sz="2400" dirty="0"/>
              <a:t>« </a:t>
            </a:r>
            <a:r>
              <a:rPr lang="fr-FR" sz="2400" b="1" dirty="0" err="1"/>
              <a:t>Weaponized</a:t>
            </a:r>
            <a:r>
              <a:rPr lang="fr-FR" sz="2400" b="1" dirty="0"/>
              <a:t> </a:t>
            </a:r>
            <a:r>
              <a:rPr lang="fr-FR" sz="2400" b="1" dirty="0" err="1"/>
              <a:t>Interdependance</a:t>
            </a:r>
            <a:r>
              <a:rPr lang="fr-FR" sz="2400" b="1" dirty="0"/>
              <a:t> </a:t>
            </a:r>
            <a:r>
              <a:rPr lang="fr-FR" sz="2400" dirty="0"/>
              <a:t>» (</a:t>
            </a:r>
            <a:r>
              <a:rPr lang="fr-FR" sz="2400" dirty="0" err="1"/>
              <a:t>Farell</a:t>
            </a:r>
            <a:r>
              <a:rPr lang="fr-FR" sz="2400" dirty="0"/>
              <a:t> et Newman, </a:t>
            </a:r>
            <a:r>
              <a:rPr lang="fr-FR" sz="2400" i="1" dirty="0"/>
              <a:t>International Security</a:t>
            </a:r>
            <a:r>
              <a:rPr lang="fr-FR" sz="2400" dirty="0"/>
              <a:t>, 2019)</a:t>
            </a:r>
          </a:p>
          <a:p>
            <a:endParaRPr lang="fr-FR" sz="2400" dirty="0"/>
          </a:p>
          <a:p>
            <a:r>
              <a:rPr lang="fr-FR" sz="2400" dirty="0"/>
              <a:t>S’appuie sur la topologie des réseaux (hub) et leur topographie (concentration physique)</a:t>
            </a:r>
          </a:p>
          <a:p>
            <a:r>
              <a:rPr lang="fr-FR" sz="2400" dirty="0"/>
              <a:t>Exemples : les infrastructures de la finance (monopole de la messagerie SWIFT) ; l’internet et les</a:t>
            </a:r>
          </a:p>
          <a:p>
            <a:r>
              <a:rPr lang="fr-FR" sz="2400" dirty="0"/>
              <a:t>les services cloud; les chaines de valeur de la micro-électronique</a:t>
            </a:r>
          </a:p>
          <a:p>
            <a:r>
              <a:rPr lang="fr-FR" sz="2400" dirty="0"/>
              <a:t>Jusqu’à 70 % du trafic web mondial peut transiter par les data </a:t>
            </a:r>
            <a:r>
              <a:rPr lang="fr-FR" sz="2400" dirty="0" err="1"/>
              <a:t>centers</a:t>
            </a:r>
            <a:r>
              <a:rPr lang="fr-FR" sz="2400" dirty="0"/>
              <a:t> de US-EAST 1 (Virginie)</a:t>
            </a:r>
          </a:p>
          <a:p>
            <a:endParaRPr lang="fr-FR" sz="2400" dirty="0"/>
          </a:p>
          <a:p>
            <a:r>
              <a:rPr lang="fr-FR" sz="2400" dirty="0"/>
              <a:t>« </a:t>
            </a:r>
            <a:r>
              <a:rPr lang="fr-FR" sz="2400" dirty="0" err="1"/>
              <a:t>Weaponization</a:t>
            </a:r>
            <a:r>
              <a:rPr lang="fr-FR" sz="2400" dirty="0"/>
              <a:t> » des hubs réalisée en plusieurs étapes : après le 11 septembre, </a:t>
            </a:r>
            <a:r>
              <a:rPr lang="fr-FR" sz="2400" dirty="0" err="1"/>
              <a:t>Patriot</a:t>
            </a:r>
            <a:r>
              <a:rPr lang="fr-FR" sz="2400" dirty="0"/>
              <a:t> </a:t>
            </a:r>
            <a:r>
              <a:rPr lang="fr-FR" sz="2400" dirty="0" err="1"/>
              <a:t>Act</a:t>
            </a:r>
            <a:r>
              <a:rPr lang="fr-FR" sz="2400" dirty="0"/>
              <a:t>;</a:t>
            </a:r>
          </a:p>
          <a:p>
            <a:r>
              <a:rPr lang="fr-FR" sz="2400" dirty="0"/>
              <a:t>négociation sur le nucléaire iranien (coupé de SWIFT en 2012, puis 2018)</a:t>
            </a:r>
          </a:p>
          <a:p>
            <a:r>
              <a:rPr lang="fr-FR" sz="2400" dirty="0"/>
              <a:t>NSA autorisée à capter toutes les communication des non-Américains, en se branchant </a:t>
            </a:r>
          </a:p>
          <a:p>
            <a:r>
              <a:rPr lang="fr-FR" sz="2400" dirty="0"/>
              <a:t>physiquement sur les réseaux</a:t>
            </a:r>
          </a:p>
          <a:p>
            <a:endParaRPr lang="fr-FR" sz="2400" dirty="0"/>
          </a:p>
          <a:p>
            <a:r>
              <a:rPr lang="fr-FR" sz="2400" dirty="0" err="1"/>
              <a:t>Trump</a:t>
            </a:r>
            <a:r>
              <a:rPr lang="fr-FR" sz="2400" dirty="0"/>
              <a:t> étale au grand jour cette logique transactionnelle, qui n’est pas nouvelle</a:t>
            </a:r>
          </a:p>
          <a:p>
            <a:endParaRPr lang="fr-FR" sz="2400" dirty="0"/>
          </a:p>
          <a:p>
            <a:endParaRPr lang="fr-FR" sz="2400" dirty="0"/>
          </a:p>
        </p:txBody>
      </p:sp>
    </p:spTree>
    <p:extLst>
      <p:ext uri="{BB962C8B-B14F-4D97-AF65-F5344CB8AC3E}">
        <p14:creationId xmlns:p14="http://schemas.microsoft.com/office/powerpoint/2010/main" val="2906307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7154B8-AE83-D74F-851F-9BCDD5ACB9AD}"/>
              </a:ext>
            </a:extLst>
          </p:cNvPr>
          <p:cNvSpPr txBox="1"/>
          <p:nvPr/>
        </p:nvSpPr>
        <p:spPr>
          <a:xfrm>
            <a:off x="1064029" y="249382"/>
            <a:ext cx="5405730" cy="1323439"/>
          </a:xfrm>
          <a:prstGeom prst="rect">
            <a:avLst/>
          </a:prstGeom>
          <a:noFill/>
        </p:spPr>
        <p:txBody>
          <a:bodyPr wrap="square" rtlCol="0">
            <a:spAutoFit/>
          </a:bodyPr>
          <a:lstStyle/>
          <a:p>
            <a:r>
              <a:rPr lang="fr-FR" sz="8000" dirty="0"/>
              <a:t>Population </a:t>
            </a:r>
          </a:p>
        </p:txBody>
      </p:sp>
      <p:pic>
        <p:nvPicPr>
          <p:cNvPr id="4" name="Image 3">
            <a:extLst>
              <a:ext uri="{FF2B5EF4-FFF2-40B4-BE49-F238E27FC236}">
                <a16:creationId xmlns:a16="http://schemas.microsoft.com/office/drawing/2014/main" id="{74879528-2C28-4A41-9F29-682F058BA2A4}"/>
              </a:ext>
            </a:extLst>
          </p:cNvPr>
          <p:cNvPicPr>
            <a:picLocks noChangeAspect="1"/>
          </p:cNvPicPr>
          <p:nvPr/>
        </p:nvPicPr>
        <p:blipFill>
          <a:blip r:embed="rId2"/>
          <a:stretch>
            <a:fillRect/>
          </a:stretch>
        </p:blipFill>
        <p:spPr>
          <a:xfrm>
            <a:off x="1064029" y="1572821"/>
            <a:ext cx="8399893" cy="5304973"/>
          </a:xfrm>
          <a:prstGeom prst="rect">
            <a:avLst/>
          </a:prstGeom>
        </p:spPr>
      </p:pic>
    </p:spTree>
    <p:extLst>
      <p:ext uri="{BB962C8B-B14F-4D97-AF65-F5344CB8AC3E}">
        <p14:creationId xmlns:p14="http://schemas.microsoft.com/office/powerpoint/2010/main" val="2594674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08F246-CDA0-2240-9A3F-ED72EEB4D5CE}"/>
              </a:ext>
            </a:extLst>
          </p:cNvPr>
          <p:cNvPicPr>
            <a:picLocks noChangeAspect="1"/>
          </p:cNvPicPr>
          <p:nvPr/>
        </p:nvPicPr>
        <p:blipFill>
          <a:blip r:embed="rId2"/>
          <a:stretch>
            <a:fillRect/>
          </a:stretch>
        </p:blipFill>
        <p:spPr>
          <a:xfrm>
            <a:off x="7837401" y="997528"/>
            <a:ext cx="4235188" cy="2412739"/>
          </a:xfrm>
          <a:prstGeom prst="rect">
            <a:avLst/>
          </a:prstGeom>
        </p:spPr>
      </p:pic>
      <p:pic>
        <p:nvPicPr>
          <p:cNvPr id="5" name="Image 4">
            <a:extLst>
              <a:ext uri="{FF2B5EF4-FFF2-40B4-BE49-F238E27FC236}">
                <a16:creationId xmlns:a16="http://schemas.microsoft.com/office/drawing/2014/main" id="{2CEC7B8A-C6F0-EB49-A910-AEFE9B1401E0}"/>
              </a:ext>
            </a:extLst>
          </p:cNvPr>
          <p:cNvPicPr>
            <a:picLocks noChangeAspect="1"/>
          </p:cNvPicPr>
          <p:nvPr/>
        </p:nvPicPr>
        <p:blipFill>
          <a:blip r:embed="rId3"/>
          <a:stretch>
            <a:fillRect/>
          </a:stretch>
        </p:blipFill>
        <p:spPr>
          <a:xfrm>
            <a:off x="126059" y="997528"/>
            <a:ext cx="7548798" cy="4272742"/>
          </a:xfrm>
          <a:prstGeom prst="rect">
            <a:avLst/>
          </a:prstGeom>
        </p:spPr>
      </p:pic>
      <p:pic>
        <p:nvPicPr>
          <p:cNvPr id="7" name="Image 6">
            <a:extLst>
              <a:ext uri="{FF2B5EF4-FFF2-40B4-BE49-F238E27FC236}">
                <a16:creationId xmlns:a16="http://schemas.microsoft.com/office/drawing/2014/main" id="{0630DCA2-7DAB-7A48-9B40-CE653956C9BB}"/>
              </a:ext>
            </a:extLst>
          </p:cNvPr>
          <p:cNvPicPr>
            <a:picLocks noChangeAspect="1"/>
          </p:cNvPicPr>
          <p:nvPr/>
        </p:nvPicPr>
        <p:blipFill>
          <a:blip r:embed="rId4"/>
          <a:stretch>
            <a:fillRect/>
          </a:stretch>
        </p:blipFill>
        <p:spPr>
          <a:xfrm>
            <a:off x="8968037" y="3543270"/>
            <a:ext cx="1973915" cy="3142933"/>
          </a:xfrm>
          <a:prstGeom prst="rect">
            <a:avLst/>
          </a:prstGeom>
        </p:spPr>
      </p:pic>
      <p:sp>
        <p:nvSpPr>
          <p:cNvPr id="2" name="ZoneTexte 1">
            <a:extLst>
              <a:ext uri="{FF2B5EF4-FFF2-40B4-BE49-F238E27FC236}">
                <a16:creationId xmlns:a16="http://schemas.microsoft.com/office/drawing/2014/main" id="{DD2A5540-F28C-1547-B540-CF8AF1ABAE04}"/>
              </a:ext>
            </a:extLst>
          </p:cNvPr>
          <p:cNvSpPr txBox="1"/>
          <p:nvPr/>
        </p:nvSpPr>
        <p:spPr>
          <a:xfrm>
            <a:off x="1534332" y="232475"/>
            <a:ext cx="7884466" cy="523220"/>
          </a:xfrm>
          <a:prstGeom prst="rect">
            <a:avLst/>
          </a:prstGeom>
          <a:noFill/>
        </p:spPr>
        <p:txBody>
          <a:bodyPr wrap="none" rtlCol="0">
            <a:spAutoFit/>
          </a:bodyPr>
          <a:lstStyle/>
          <a:p>
            <a:r>
              <a:rPr lang="fr-FR" sz="2800" dirty="0"/>
              <a:t>La capitale du monde numérique : </a:t>
            </a:r>
            <a:r>
              <a:rPr lang="fr-FR" sz="2800" dirty="0" err="1"/>
              <a:t>Ashburn</a:t>
            </a:r>
            <a:r>
              <a:rPr lang="fr-FR" sz="2800" dirty="0"/>
              <a:t> (Virginie)</a:t>
            </a:r>
          </a:p>
        </p:txBody>
      </p:sp>
    </p:spTree>
    <p:extLst>
      <p:ext uri="{BB962C8B-B14F-4D97-AF65-F5344CB8AC3E}">
        <p14:creationId xmlns:p14="http://schemas.microsoft.com/office/powerpoint/2010/main" val="2735866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C38998-7481-D648-BE37-8BF04AA69DF7}"/>
              </a:ext>
            </a:extLst>
          </p:cNvPr>
          <p:cNvSpPr txBox="1"/>
          <p:nvPr/>
        </p:nvSpPr>
        <p:spPr>
          <a:xfrm>
            <a:off x="1280160" y="515389"/>
            <a:ext cx="8892178" cy="1015663"/>
          </a:xfrm>
          <a:prstGeom prst="rect">
            <a:avLst/>
          </a:prstGeom>
          <a:noFill/>
        </p:spPr>
        <p:txBody>
          <a:bodyPr wrap="none" rtlCol="0">
            <a:spAutoFit/>
          </a:bodyPr>
          <a:lstStyle/>
          <a:p>
            <a:r>
              <a:rPr lang="fr-FR" sz="6000" dirty="0"/>
              <a:t>Quel avenir pour l’Europe ? </a:t>
            </a:r>
          </a:p>
        </p:txBody>
      </p:sp>
      <p:pic>
        <p:nvPicPr>
          <p:cNvPr id="4" name="Image 3">
            <a:extLst>
              <a:ext uri="{FF2B5EF4-FFF2-40B4-BE49-F238E27FC236}">
                <a16:creationId xmlns:a16="http://schemas.microsoft.com/office/drawing/2014/main" id="{867782CB-8FC2-5140-BA7D-E62EEDE4FC8A}"/>
              </a:ext>
            </a:extLst>
          </p:cNvPr>
          <p:cNvPicPr>
            <a:picLocks noChangeAspect="1"/>
          </p:cNvPicPr>
          <p:nvPr/>
        </p:nvPicPr>
        <p:blipFill>
          <a:blip r:embed="rId2"/>
          <a:stretch>
            <a:fillRect/>
          </a:stretch>
        </p:blipFill>
        <p:spPr>
          <a:xfrm>
            <a:off x="3180361" y="1764734"/>
            <a:ext cx="5091776" cy="4953912"/>
          </a:xfrm>
          <a:prstGeom prst="rect">
            <a:avLst/>
          </a:prstGeom>
        </p:spPr>
      </p:pic>
    </p:spTree>
    <p:extLst>
      <p:ext uri="{BB962C8B-B14F-4D97-AF65-F5344CB8AC3E}">
        <p14:creationId xmlns:p14="http://schemas.microsoft.com/office/powerpoint/2010/main" val="1849384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57765C0-5F2B-AE49-BF74-B9D786FC35F8}"/>
              </a:ext>
            </a:extLst>
          </p:cNvPr>
          <p:cNvSpPr txBox="1"/>
          <p:nvPr/>
        </p:nvSpPr>
        <p:spPr>
          <a:xfrm>
            <a:off x="78235" y="0"/>
            <a:ext cx="12232836" cy="6863417"/>
          </a:xfrm>
          <a:prstGeom prst="rect">
            <a:avLst/>
          </a:prstGeom>
          <a:noFill/>
        </p:spPr>
        <p:txBody>
          <a:bodyPr wrap="none" rtlCol="0">
            <a:spAutoFit/>
          </a:bodyPr>
          <a:lstStyle/>
          <a:p>
            <a:endParaRPr lang="fr-FR" sz="3200" b="1" dirty="0"/>
          </a:p>
          <a:p>
            <a:r>
              <a:rPr lang="fr-FR" sz="3200" b="1" dirty="0"/>
              <a:t>L’Europe décroche-t-elle ? </a:t>
            </a:r>
            <a:r>
              <a:rPr lang="fr-FR" sz="3200" b="1" dirty="0" err="1"/>
              <a:t>Draghi</a:t>
            </a:r>
            <a:r>
              <a:rPr lang="fr-FR" sz="3200" b="1" dirty="0"/>
              <a:t> contre Krugman/ </a:t>
            </a:r>
            <a:r>
              <a:rPr lang="fr-FR" sz="3200" b="1" dirty="0" err="1"/>
              <a:t>Zucman</a:t>
            </a:r>
            <a:endParaRPr lang="fr-FR" sz="3200" b="1" dirty="0"/>
          </a:p>
          <a:p>
            <a:r>
              <a:rPr lang="fr-FR" sz="2400" dirty="0"/>
              <a:t>Sept 2024 : </a:t>
            </a:r>
            <a:r>
              <a:rPr lang="fr-FR" sz="2400" b="1" dirty="0"/>
              <a:t>rapport </a:t>
            </a:r>
            <a:r>
              <a:rPr lang="fr-FR" sz="2400" b="1" dirty="0" err="1"/>
              <a:t>Draghi</a:t>
            </a:r>
            <a:r>
              <a:rPr lang="fr-FR" sz="3200" b="1" dirty="0"/>
              <a:t> </a:t>
            </a:r>
            <a:r>
              <a:rPr lang="fr-FR" sz="2400" dirty="0"/>
              <a:t>tire la sonnette d’alarme. Constats  : écart croissant PIB/tête </a:t>
            </a:r>
          </a:p>
          <a:p>
            <a:r>
              <a:rPr lang="fr-FR" sz="2400" dirty="0"/>
              <a:t>entre UE et US ; décrochage sur la Tech (4 des 50 principales entreprises technologiques</a:t>
            </a:r>
            <a:r>
              <a:rPr lang="fr-FR" sz="2400" b="1" dirty="0"/>
              <a:t> </a:t>
            </a:r>
          </a:p>
          <a:p>
            <a:r>
              <a:rPr lang="fr-FR" sz="2400" dirty="0"/>
              <a:t>mondiales sont européennes). Priorité : booster l’innovation, mieux coordonner </a:t>
            </a:r>
          </a:p>
          <a:p>
            <a:r>
              <a:rPr lang="fr-FR" sz="2400" dirty="0"/>
              <a:t>les actions européennes, « pour maximiser la productivité, il sera nécessaire de </a:t>
            </a:r>
            <a:r>
              <a:rPr lang="fr-FR" sz="2400" dirty="0" err="1"/>
              <a:t>fiancner</a:t>
            </a:r>
            <a:r>
              <a:rPr lang="fr-FR" sz="2400" dirty="0"/>
              <a:t> </a:t>
            </a:r>
          </a:p>
          <a:p>
            <a:r>
              <a:rPr lang="fr-FR" sz="2400" dirty="0"/>
              <a:t>conjointement, dans une certaine mesure les investissements dans des biens publics européens</a:t>
            </a:r>
          </a:p>
          <a:p>
            <a:r>
              <a:rPr lang="fr-FR" sz="2400" dirty="0"/>
              <a:t>essentiels »</a:t>
            </a:r>
          </a:p>
          <a:p>
            <a:endParaRPr lang="fr-FR" sz="2400" dirty="0"/>
          </a:p>
          <a:p>
            <a:r>
              <a:rPr lang="fr-FR" sz="2400" dirty="0"/>
              <a:t>Le PIB par tête en France est proche de celui de l’Alabama : la France est-elle l’Alabama ?</a:t>
            </a:r>
          </a:p>
          <a:p>
            <a:endParaRPr lang="fr-FR" sz="2400" dirty="0"/>
          </a:p>
          <a:p>
            <a:r>
              <a:rPr lang="fr-FR" sz="2400" dirty="0"/>
              <a:t>Krugman, </a:t>
            </a:r>
            <a:r>
              <a:rPr lang="fr-FR" sz="2400" dirty="0" err="1"/>
              <a:t>Zucman</a:t>
            </a:r>
            <a:r>
              <a:rPr lang="fr-FR" sz="2400" dirty="0"/>
              <a:t> et d’autres contestent ce décrochage</a:t>
            </a:r>
          </a:p>
          <a:p>
            <a:pPr marL="457200" indent="-457200">
              <a:buFont typeface="Wingdings" pitchFamily="2" charset="2"/>
              <a:buChar char="ü"/>
            </a:pPr>
            <a:r>
              <a:rPr lang="fr-FR" sz="2400" dirty="0"/>
              <a:t>Presque tout l’écart de productivité US/EU vient de la Tech</a:t>
            </a:r>
          </a:p>
          <a:p>
            <a:pPr marL="457200" indent="-457200">
              <a:buFont typeface="Wingdings" pitchFamily="2" charset="2"/>
              <a:buChar char="ü"/>
            </a:pPr>
            <a:r>
              <a:rPr lang="fr-FR" sz="2400" dirty="0"/>
              <a:t>La productivité par heure travaillée est très proche en Europe et aux US</a:t>
            </a:r>
          </a:p>
          <a:p>
            <a:pPr marL="457200" indent="-457200">
              <a:buFont typeface="Wingdings" pitchFamily="2" charset="2"/>
              <a:buChar char="ü"/>
            </a:pPr>
            <a:r>
              <a:rPr lang="fr-FR" sz="2400" dirty="0"/>
              <a:t>L’écart s’explique essentiellement par moins d’heures de travail pour les actifs, moins d’actifs </a:t>
            </a:r>
          </a:p>
          <a:p>
            <a:r>
              <a:rPr lang="fr-FR" sz="2400" dirty="0"/>
              <a:t>dans la population (retraites)</a:t>
            </a:r>
          </a:p>
          <a:p>
            <a:pPr marL="457200" indent="-457200">
              <a:buFont typeface="Wingdings" pitchFamily="2" charset="2"/>
              <a:buChar char="ü"/>
            </a:pPr>
            <a:endParaRPr lang="fr-FR" sz="3200" dirty="0"/>
          </a:p>
        </p:txBody>
      </p:sp>
    </p:spTree>
    <p:extLst>
      <p:ext uri="{BB962C8B-B14F-4D97-AF65-F5344CB8AC3E}">
        <p14:creationId xmlns:p14="http://schemas.microsoft.com/office/powerpoint/2010/main" val="3205920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4FCD9CA-4F7E-C742-991B-B99FEFEF7C78}"/>
              </a:ext>
            </a:extLst>
          </p:cNvPr>
          <p:cNvSpPr txBox="1"/>
          <p:nvPr/>
        </p:nvSpPr>
        <p:spPr>
          <a:xfrm>
            <a:off x="714895" y="216130"/>
            <a:ext cx="8861367" cy="1569660"/>
          </a:xfrm>
          <a:prstGeom prst="rect">
            <a:avLst/>
          </a:prstGeom>
          <a:noFill/>
        </p:spPr>
        <p:txBody>
          <a:bodyPr wrap="square" rtlCol="0">
            <a:spAutoFit/>
          </a:bodyPr>
          <a:lstStyle/>
          <a:p>
            <a:r>
              <a:rPr lang="fr-FR" sz="3200" b="1" dirty="0"/>
              <a:t>L’Europe un modèle performant, mais fragile</a:t>
            </a:r>
          </a:p>
          <a:p>
            <a:endParaRPr lang="fr-FR" sz="3200" b="1" dirty="0"/>
          </a:p>
          <a:p>
            <a:endParaRPr lang="fr-FR" sz="3200" b="1" dirty="0"/>
          </a:p>
        </p:txBody>
      </p:sp>
      <p:pic>
        <p:nvPicPr>
          <p:cNvPr id="6" name="Image 5">
            <a:extLst>
              <a:ext uri="{FF2B5EF4-FFF2-40B4-BE49-F238E27FC236}">
                <a16:creationId xmlns:a16="http://schemas.microsoft.com/office/drawing/2014/main" id="{48BD0822-C8A4-8545-8607-4DCF3C67CDB4}"/>
              </a:ext>
            </a:extLst>
          </p:cNvPr>
          <p:cNvPicPr>
            <a:picLocks noChangeAspect="1"/>
          </p:cNvPicPr>
          <p:nvPr/>
        </p:nvPicPr>
        <p:blipFill>
          <a:blip r:embed="rId2"/>
          <a:stretch>
            <a:fillRect/>
          </a:stretch>
        </p:blipFill>
        <p:spPr>
          <a:xfrm>
            <a:off x="714896" y="696400"/>
            <a:ext cx="7173742" cy="2777263"/>
          </a:xfrm>
          <a:prstGeom prst="rect">
            <a:avLst/>
          </a:prstGeom>
        </p:spPr>
      </p:pic>
      <p:sp>
        <p:nvSpPr>
          <p:cNvPr id="7" name="ZoneTexte 6">
            <a:extLst>
              <a:ext uri="{FF2B5EF4-FFF2-40B4-BE49-F238E27FC236}">
                <a16:creationId xmlns:a16="http://schemas.microsoft.com/office/drawing/2014/main" id="{B53E5EA9-8147-804F-9888-57A7F868F1F8}"/>
              </a:ext>
            </a:extLst>
          </p:cNvPr>
          <p:cNvSpPr txBox="1"/>
          <p:nvPr/>
        </p:nvSpPr>
        <p:spPr>
          <a:xfrm>
            <a:off x="714895" y="3215378"/>
            <a:ext cx="9151864" cy="3785652"/>
          </a:xfrm>
          <a:prstGeom prst="rect">
            <a:avLst/>
          </a:prstGeom>
          <a:noFill/>
        </p:spPr>
        <p:txBody>
          <a:bodyPr wrap="none" rtlCol="0">
            <a:spAutoFit/>
          </a:bodyPr>
          <a:lstStyle/>
          <a:p>
            <a:r>
              <a:rPr lang="fr-FR" sz="2400" dirty="0"/>
              <a:t>Beaucoup moins de GES par </a:t>
            </a:r>
            <a:r>
              <a:rPr lang="fr-FR" sz="2400" dirty="0" err="1"/>
              <a:t>hab</a:t>
            </a:r>
            <a:r>
              <a:rPr lang="fr-FR" sz="2400" dirty="0"/>
              <a:t> et point de PIB</a:t>
            </a:r>
          </a:p>
          <a:p>
            <a:r>
              <a:rPr lang="fr-FR" sz="2400" dirty="0"/>
              <a:t>Moins d’inégalités,</a:t>
            </a:r>
          </a:p>
          <a:p>
            <a:r>
              <a:rPr lang="fr-FR" sz="2400" dirty="0"/>
              <a:t>Des indicateurs de santé bien meilleurs</a:t>
            </a:r>
          </a:p>
          <a:p>
            <a:r>
              <a:rPr lang="fr-FR" sz="2400" dirty="0"/>
              <a:t>Criminalité plus faible </a:t>
            </a:r>
          </a:p>
          <a:p>
            <a:endParaRPr lang="fr-FR" sz="2400" dirty="0"/>
          </a:p>
          <a:p>
            <a:r>
              <a:rPr lang="fr-FR" sz="2400" dirty="0"/>
              <a:t>Mais l’avenir est incertain : si le cœur industriel de productivité élevée</a:t>
            </a:r>
          </a:p>
          <a:p>
            <a:r>
              <a:rPr lang="fr-FR" sz="2400" dirty="0"/>
              <a:t>est laminé, comment financer notre modèle ?? </a:t>
            </a:r>
          </a:p>
          <a:p>
            <a:r>
              <a:rPr lang="fr-FR" sz="2400" dirty="0"/>
              <a:t>Comment financer à la fois Etat social, bifurcation écologique, sécurité ?</a:t>
            </a:r>
          </a:p>
          <a:p>
            <a:endParaRPr lang="fr-FR" sz="2400" dirty="0"/>
          </a:p>
          <a:p>
            <a:endParaRPr lang="fr-FR" sz="2400" dirty="0"/>
          </a:p>
        </p:txBody>
      </p:sp>
    </p:spTree>
    <p:extLst>
      <p:ext uri="{BB962C8B-B14F-4D97-AF65-F5344CB8AC3E}">
        <p14:creationId xmlns:p14="http://schemas.microsoft.com/office/powerpoint/2010/main" val="463519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9F1DAB7-9BA5-5B4E-8640-84F366543D6E}"/>
              </a:ext>
            </a:extLst>
          </p:cNvPr>
          <p:cNvPicPr>
            <a:picLocks noChangeAspect="1"/>
          </p:cNvPicPr>
          <p:nvPr/>
        </p:nvPicPr>
        <p:blipFill>
          <a:blip r:embed="rId2"/>
          <a:stretch>
            <a:fillRect/>
          </a:stretch>
        </p:blipFill>
        <p:spPr>
          <a:xfrm>
            <a:off x="289038" y="0"/>
            <a:ext cx="6293777" cy="6858000"/>
          </a:xfrm>
          <a:prstGeom prst="rect">
            <a:avLst/>
          </a:prstGeom>
        </p:spPr>
      </p:pic>
      <p:pic>
        <p:nvPicPr>
          <p:cNvPr id="4" name="Image 3">
            <a:extLst>
              <a:ext uri="{FF2B5EF4-FFF2-40B4-BE49-F238E27FC236}">
                <a16:creationId xmlns:a16="http://schemas.microsoft.com/office/drawing/2014/main" id="{C7735BD6-1C3E-DC4E-9788-1D27191DD9AC}"/>
              </a:ext>
            </a:extLst>
          </p:cNvPr>
          <p:cNvPicPr>
            <a:picLocks noChangeAspect="1"/>
          </p:cNvPicPr>
          <p:nvPr/>
        </p:nvPicPr>
        <p:blipFill>
          <a:blip r:embed="rId3"/>
          <a:stretch>
            <a:fillRect/>
          </a:stretch>
        </p:blipFill>
        <p:spPr>
          <a:xfrm>
            <a:off x="6329941" y="2560320"/>
            <a:ext cx="5862059" cy="3831820"/>
          </a:xfrm>
          <a:prstGeom prst="rect">
            <a:avLst/>
          </a:prstGeom>
        </p:spPr>
      </p:pic>
    </p:spTree>
    <p:extLst>
      <p:ext uri="{BB962C8B-B14F-4D97-AF65-F5344CB8AC3E}">
        <p14:creationId xmlns:p14="http://schemas.microsoft.com/office/powerpoint/2010/main" val="958750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27045-3552-FA43-8F30-90B0FC283B68}"/>
              </a:ext>
            </a:extLst>
          </p:cNvPr>
          <p:cNvSpPr txBox="1"/>
          <p:nvPr/>
        </p:nvSpPr>
        <p:spPr>
          <a:xfrm>
            <a:off x="332508" y="116378"/>
            <a:ext cx="11788805" cy="7971413"/>
          </a:xfrm>
          <a:prstGeom prst="rect">
            <a:avLst/>
          </a:prstGeom>
          <a:noFill/>
        </p:spPr>
        <p:txBody>
          <a:bodyPr wrap="none" rtlCol="0">
            <a:spAutoFit/>
          </a:bodyPr>
          <a:lstStyle/>
          <a:p>
            <a:r>
              <a:rPr lang="fr-FR" sz="3200" b="1" dirty="0"/>
              <a:t>Quelle Europe demain ?</a:t>
            </a:r>
          </a:p>
          <a:p>
            <a:r>
              <a:rPr lang="fr-FR" sz="2400" dirty="0"/>
              <a:t>La bataille technologique centrée sur le numérique et la réindustrialisation (</a:t>
            </a:r>
            <a:r>
              <a:rPr lang="fr-FR" sz="2400" dirty="0" err="1"/>
              <a:t>Draghi</a:t>
            </a:r>
            <a:r>
              <a:rPr lang="fr-FR" sz="2400" dirty="0"/>
              <a:t>, </a:t>
            </a:r>
            <a:r>
              <a:rPr lang="fr-FR" sz="2400" dirty="0" err="1"/>
              <a:t>Aghion</a:t>
            </a:r>
            <a:r>
              <a:rPr lang="fr-FR" sz="2400" dirty="0"/>
              <a:t>..) </a:t>
            </a:r>
          </a:p>
          <a:p>
            <a:r>
              <a:rPr lang="fr-FR" sz="2400" dirty="0"/>
              <a:t>ne suffisent pas à fonder un projet politique mobilisateur</a:t>
            </a:r>
          </a:p>
          <a:p>
            <a:endParaRPr lang="fr-FR" sz="2400" dirty="0"/>
          </a:p>
          <a:p>
            <a:pPr marL="342900" indent="-342900">
              <a:buFont typeface="Wingdings" pitchFamily="2" charset="2"/>
              <a:buChar char="ü"/>
            </a:pPr>
            <a:r>
              <a:rPr lang="fr-FR" sz="2400" dirty="0"/>
              <a:t>Etre fier de l’Etat social, grande réussite de l’Europe</a:t>
            </a:r>
          </a:p>
          <a:p>
            <a:r>
              <a:rPr lang="fr-FR" sz="2400" b="1" dirty="0"/>
              <a:t>Jouer la carte de l’ économie « humano-centrée </a:t>
            </a:r>
            <a:r>
              <a:rPr lang="fr-FR" sz="2400" dirty="0"/>
              <a:t>» : santé et éducation considérés comme </a:t>
            </a:r>
          </a:p>
          <a:p>
            <a:r>
              <a:rPr lang="fr-FR" sz="2400" dirty="0"/>
              <a:t>axes centraux de la création de valeur et pas seulement comme condition (charge) externe </a:t>
            </a:r>
          </a:p>
          <a:p>
            <a:r>
              <a:rPr lang="fr-FR" sz="2400" dirty="0"/>
              <a:t>pour une économie de production massive d’objets.</a:t>
            </a:r>
          </a:p>
          <a:p>
            <a:r>
              <a:rPr lang="fr-FR" sz="2400" dirty="0"/>
              <a:t>Développer une offre européenne en protégeant ces secteurs des plateformes US et Chine</a:t>
            </a:r>
          </a:p>
          <a:p>
            <a:pPr marL="342900" indent="-342900">
              <a:buFont typeface="Wingdings" pitchFamily="2" charset="2"/>
              <a:buChar char="ü"/>
            </a:pPr>
            <a:endParaRPr lang="fr-FR" sz="2400" dirty="0"/>
          </a:p>
          <a:p>
            <a:pPr marL="342900" indent="-342900">
              <a:buFont typeface="Wingdings" pitchFamily="2" charset="2"/>
              <a:buChar char="ü"/>
            </a:pPr>
            <a:r>
              <a:rPr lang="fr-FR" sz="2400" dirty="0"/>
              <a:t>Devenir leader de l’électrification-</a:t>
            </a:r>
            <a:r>
              <a:rPr lang="fr-FR" sz="2400" dirty="0" err="1"/>
              <a:t>décarbonation</a:t>
            </a:r>
            <a:endParaRPr lang="fr-FR" sz="2400" dirty="0"/>
          </a:p>
          <a:p>
            <a:r>
              <a:rPr lang="fr-FR" sz="2400" dirty="0"/>
              <a:t>(usages, réseaux, stockage et systèmes) quitte à accepter l’avance chinoise dans les moyens </a:t>
            </a:r>
          </a:p>
          <a:p>
            <a:r>
              <a:rPr lang="fr-FR" sz="2400" dirty="0"/>
              <a:t> de production </a:t>
            </a:r>
          </a:p>
          <a:p>
            <a:endParaRPr lang="fr-FR" sz="2400" dirty="0"/>
          </a:p>
          <a:p>
            <a:pPr marL="342900" indent="-342900">
              <a:buFont typeface="Wingdings" pitchFamily="2" charset="2"/>
              <a:buChar char="ü"/>
            </a:pPr>
            <a:r>
              <a:rPr lang="fr-FR" sz="2400" dirty="0"/>
              <a:t> Mettre :la qualité du travail au cœur des politiques : protéger nos industries, </a:t>
            </a:r>
          </a:p>
          <a:p>
            <a:r>
              <a:rPr lang="fr-FR" sz="2400" dirty="0"/>
              <a:t>mais remettre la priorité </a:t>
            </a:r>
            <a:r>
              <a:rPr lang="fr-FR" sz="2400" b="1" dirty="0"/>
              <a:t>sur les emplois des services, notamment des services </a:t>
            </a:r>
          </a:p>
          <a:p>
            <a:r>
              <a:rPr lang="fr-FR" sz="2400" b="1" dirty="0"/>
              <a:t>dits peu qualifiés</a:t>
            </a:r>
            <a:r>
              <a:rPr lang="fr-FR" sz="2400" dirty="0"/>
              <a:t> : reconnaissance, productivité, qualité, écosystèmes territoriaux</a:t>
            </a:r>
          </a:p>
          <a:p>
            <a:endParaRPr lang="fr-FR" sz="2400" dirty="0"/>
          </a:p>
          <a:p>
            <a:endParaRPr lang="fr-FR" sz="2400" dirty="0"/>
          </a:p>
          <a:p>
            <a:endParaRPr lang="fr-FR" sz="2400" dirty="0"/>
          </a:p>
          <a:p>
            <a:endParaRPr lang="fr-FR" sz="2400" dirty="0"/>
          </a:p>
        </p:txBody>
      </p:sp>
    </p:spTree>
    <p:extLst>
      <p:ext uri="{BB962C8B-B14F-4D97-AF65-F5344CB8AC3E}">
        <p14:creationId xmlns:p14="http://schemas.microsoft.com/office/powerpoint/2010/main" val="498163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26F116-2391-6449-A4D7-8841758E3781}"/>
              </a:ext>
            </a:extLst>
          </p:cNvPr>
          <p:cNvSpPr txBox="1"/>
          <p:nvPr/>
        </p:nvSpPr>
        <p:spPr>
          <a:xfrm>
            <a:off x="266007" y="0"/>
            <a:ext cx="8698535" cy="6001643"/>
          </a:xfrm>
          <a:prstGeom prst="rect">
            <a:avLst/>
          </a:prstGeom>
          <a:noFill/>
        </p:spPr>
        <p:txBody>
          <a:bodyPr wrap="none" rtlCol="0">
            <a:spAutoFit/>
          </a:bodyPr>
          <a:lstStyle/>
          <a:p>
            <a:r>
              <a:rPr lang="fr-FR" sz="2400" dirty="0"/>
              <a:t>En 2030, quel sera la part de l’Afrique dans les jeunes en âge entrant</a:t>
            </a:r>
          </a:p>
          <a:p>
            <a:r>
              <a:rPr lang="fr-FR" sz="2400" dirty="0"/>
              <a:t>sur le marché du travail</a:t>
            </a:r>
          </a:p>
          <a:p>
            <a:endParaRPr lang="fr-FR" sz="2400" dirty="0"/>
          </a:p>
          <a:p>
            <a:r>
              <a:rPr lang="fr-FR" sz="2400" dirty="0"/>
              <a:t>20 % </a:t>
            </a:r>
          </a:p>
          <a:p>
            <a:endParaRPr lang="fr-FR" sz="2400" dirty="0"/>
          </a:p>
          <a:p>
            <a:r>
              <a:rPr lang="fr-FR" sz="2400" dirty="0"/>
              <a:t>30 % </a:t>
            </a:r>
          </a:p>
          <a:p>
            <a:endParaRPr lang="fr-FR" sz="2400" dirty="0"/>
          </a:p>
          <a:p>
            <a:r>
              <a:rPr lang="fr-FR" sz="2400" dirty="0"/>
              <a:t>50 % ou plus </a:t>
            </a:r>
          </a:p>
          <a:p>
            <a:endParaRPr lang="fr-FR" sz="2400" dirty="0"/>
          </a:p>
          <a:p>
            <a:r>
              <a:rPr lang="fr-FR" sz="2400" dirty="0"/>
              <a:t>Part des jeunes européens</a:t>
            </a:r>
          </a:p>
          <a:p>
            <a:endParaRPr lang="fr-FR" sz="2400" dirty="0"/>
          </a:p>
          <a:p>
            <a:r>
              <a:rPr lang="fr-FR" sz="2400" dirty="0"/>
              <a:t>15 % </a:t>
            </a:r>
          </a:p>
          <a:p>
            <a:endParaRPr lang="fr-FR" sz="2400" dirty="0"/>
          </a:p>
          <a:p>
            <a:r>
              <a:rPr lang="fr-FR" sz="2400" dirty="0"/>
              <a:t>10 % </a:t>
            </a:r>
          </a:p>
          <a:p>
            <a:endParaRPr lang="fr-FR" sz="2400" dirty="0"/>
          </a:p>
          <a:p>
            <a:r>
              <a:rPr lang="fr-FR" sz="2400" dirty="0"/>
              <a:t>2 %</a:t>
            </a:r>
          </a:p>
        </p:txBody>
      </p:sp>
    </p:spTree>
    <p:extLst>
      <p:ext uri="{BB962C8B-B14F-4D97-AF65-F5344CB8AC3E}">
        <p14:creationId xmlns:p14="http://schemas.microsoft.com/office/powerpoint/2010/main" val="1853960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8FD544E-8472-8E48-B99B-81946BD000F9}"/>
              </a:ext>
            </a:extLst>
          </p:cNvPr>
          <p:cNvSpPr txBox="1"/>
          <p:nvPr/>
        </p:nvSpPr>
        <p:spPr>
          <a:xfrm>
            <a:off x="748145" y="133004"/>
            <a:ext cx="10407535" cy="6370975"/>
          </a:xfrm>
          <a:prstGeom prst="rect">
            <a:avLst/>
          </a:prstGeom>
          <a:noFill/>
        </p:spPr>
        <p:txBody>
          <a:bodyPr wrap="square" rtlCol="0">
            <a:spAutoFit/>
          </a:bodyPr>
          <a:lstStyle/>
          <a:p>
            <a:r>
              <a:rPr lang="fr-FR" sz="3200" b="1" dirty="0"/>
              <a:t>La population mondiale vieillit rapidement, sauf en Afrique</a:t>
            </a:r>
          </a:p>
          <a:p>
            <a:endParaRPr lang="fr-FR" sz="3200" b="1" dirty="0"/>
          </a:p>
          <a:p>
            <a:endParaRPr lang="fr-FR" sz="3200" b="1" dirty="0"/>
          </a:p>
          <a:p>
            <a:pPr marL="457200" indent="-457200">
              <a:buFont typeface="Wingdings" pitchFamily="2" charset="2"/>
              <a:buChar char="ü"/>
            </a:pPr>
            <a:r>
              <a:rPr lang="fr-FR" sz="2400" dirty="0"/>
              <a:t>Le « pic enfants » (nombre d’enfants de moins de 15 ans) a été passé vers 2017</a:t>
            </a:r>
          </a:p>
          <a:p>
            <a:pPr marL="457200" indent="-457200">
              <a:buFont typeface="Wingdings" pitchFamily="2" charset="2"/>
              <a:buChar char="ü"/>
            </a:pPr>
            <a:endParaRPr lang="fr-FR" sz="2400" dirty="0"/>
          </a:p>
          <a:p>
            <a:pPr marL="457200" indent="-457200">
              <a:buFont typeface="Wingdings" pitchFamily="2" charset="2"/>
              <a:buChar char="ü"/>
            </a:pPr>
            <a:r>
              <a:rPr lang="fr-FR" sz="2400" dirty="0"/>
              <a:t>La chute de la fertilité est mondiale, sans précédent, à un rythme que personne n’avait anticipé. En 2023, pour la première fois dans l’histoire humaine, on est passé en dessous du seuil de remplacement. Le pic démographique pourrait être atteint dès les années 2050, bien avant les projection officielles de l’ONU</a:t>
            </a:r>
          </a:p>
          <a:p>
            <a:endParaRPr lang="fr-FR" sz="2400" dirty="0"/>
          </a:p>
          <a:p>
            <a:pPr marL="342900" indent="-342900">
              <a:buFont typeface="Wingdings" pitchFamily="2" charset="2"/>
              <a:buChar char="ü"/>
            </a:pPr>
            <a:r>
              <a:rPr lang="fr-FR" sz="2400" dirty="0"/>
              <a:t>En Afrique, les taux de fécondité baissent aussi, mais la transition démographique est décalée dans le temps, et la part de l’ Afrique va exploser dans la population mondiale; </a:t>
            </a:r>
          </a:p>
          <a:p>
            <a:pPr marL="342900" indent="-342900">
              <a:buFont typeface="Wingdings" pitchFamily="2" charset="2"/>
              <a:buChar char="ü"/>
            </a:pPr>
            <a:endParaRPr lang="fr-FR" sz="2400" dirty="0"/>
          </a:p>
          <a:p>
            <a:pPr marL="342900" indent="-342900">
              <a:buFont typeface="Wingdings" pitchFamily="2" charset="2"/>
              <a:buChar char="ü"/>
            </a:pPr>
            <a:endParaRPr lang="fr-FR" sz="2400" dirty="0"/>
          </a:p>
        </p:txBody>
      </p:sp>
    </p:spTree>
    <p:extLst>
      <p:ext uri="{BB962C8B-B14F-4D97-AF65-F5344CB8AC3E}">
        <p14:creationId xmlns:p14="http://schemas.microsoft.com/office/powerpoint/2010/main" val="91918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B5E683A-0B87-C041-AB43-5CC470D73AD4}"/>
              </a:ext>
            </a:extLst>
          </p:cNvPr>
          <p:cNvPicPr>
            <a:picLocks noChangeAspect="1"/>
          </p:cNvPicPr>
          <p:nvPr/>
        </p:nvPicPr>
        <p:blipFill>
          <a:blip r:embed="rId2"/>
          <a:stretch>
            <a:fillRect/>
          </a:stretch>
        </p:blipFill>
        <p:spPr>
          <a:xfrm>
            <a:off x="1496291" y="1023906"/>
            <a:ext cx="7330345" cy="5834093"/>
          </a:xfrm>
          <a:prstGeom prst="rect">
            <a:avLst/>
          </a:prstGeom>
        </p:spPr>
      </p:pic>
      <p:sp>
        <p:nvSpPr>
          <p:cNvPr id="3" name="ZoneTexte 2">
            <a:extLst>
              <a:ext uri="{FF2B5EF4-FFF2-40B4-BE49-F238E27FC236}">
                <a16:creationId xmlns:a16="http://schemas.microsoft.com/office/drawing/2014/main" id="{666CB6BE-8974-DC4F-B6E2-B5299C4A6CB2}"/>
              </a:ext>
            </a:extLst>
          </p:cNvPr>
          <p:cNvSpPr txBox="1"/>
          <p:nvPr/>
        </p:nvSpPr>
        <p:spPr>
          <a:xfrm>
            <a:off x="9454551" y="0"/>
            <a:ext cx="2499151" cy="6740307"/>
          </a:xfrm>
          <a:prstGeom prst="rect">
            <a:avLst/>
          </a:prstGeom>
          <a:noFill/>
        </p:spPr>
        <p:txBody>
          <a:bodyPr wrap="square" rtlCol="0">
            <a:spAutoFit/>
          </a:bodyPr>
          <a:lstStyle/>
          <a:p>
            <a:r>
              <a:rPr lang="fr-FR" sz="2400" b="1" dirty="0"/>
              <a:t>Nombre d’enfants</a:t>
            </a:r>
          </a:p>
          <a:p>
            <a:r>
              <a:rPr lang="fr-FR" sz="2400" b="1" dirty="0"/>
              <a:t>En 1950</a:t>
            </a:r>
          </a:p>
          <a:p>
            <a:endParaRPr lang="fr-FR" sz="2400" dirty="0"/>
          </a:p>
          <a:p>
            <a:r>
              <a:rPr lang="fr-FR" sz="2400" dirty="0">
                <a:solidFill>
                  <a:srgbClr val="FF0000"/>
                </a:solidFill>
              </a:rPr>
              <a:t>EU     150</a:t>
            </a:r>
          </a:p>
          <a:p>
            <a:r>
              <a:rPr lang="fr-FR" sz="2400" dirty="0">
                <a:solidFill>
                  <a:srgbClr val="FF0000"/>
                </a:solidFill>
              </a:rPr>
              <a:t>AFR      95</a:t>
            </a:r>
          </a:p>
          <a:p>
            <a:r>
              <a:rPr lang="fr-FR" sz="2400" dirty="0"/>
              <a:t>ASIA   500</a:t>
            </a:r>
          </a:p>
          <a:p>
            <a:endParaRPr lang="fr-FR" sz="2400" dirty="0"/>
          </a:p>
          <a:p>
            <a:r>
              <a:rPr lang="fr-FR" sz="2400" b="1" dirty="0"/>
              <a:t>En 2O20</a:t>
            </a:r>
          </a:p>
          <a:p>
            <a:endParaRPr lang="fr-FR" sz="2400" dirty="0"/>
          </a:p>
          <a:p>
            <a:r>
              <a:rPr lang="fr-FR" sz="2400" dirty="0"/>
              <a:t>EU      120</a:t>
            </a:r>
          </a:p>
          <a:p>
            <a:r>
              <a:rPr lang="fr-FR" sz="2400" dirty="0"/>
              <a:t>AFR     560</a:t>
            </a:r>
          </a:p>
          <a:p>
            <a:r>
              <a:rPr lang="fr-FR" sz="2400" dirty="0"/>
              <a:t>ASIA   1130</a:t>
            </a:r>
          </a:p>
          <a:p>
            <a:endParaRPr lang="fr-FR" sz="2400" dirty="0"/>
          </a:p>
          <a:p>
            <a:r>
              <a:rPr lang="fr-FR" sz="2400" b="1" dirty="0"/>
              <a:t>En 2050</a:t>
            </a:r>
          </a:p>
          <a:p>
            <a:endParaRPr lang="fr-FR" sz="2400" dirty="0"/>
          </a:p>
          <a:p>
            <a:r>
              <a:rPr lang="fr-FR" sz="2400" dirty="0">
                <a:solidFill>
                  <a:srgbClr val="FF0000"/>
                </a:solidFill>
              </a:rPr>
              <a:t>EU       96</a:t>
            </a:r>
          </a:p>
          <a:p>
            <a:r>
              <a:rPr lang="fr-FR" sz="2400" dirty="0">
                <a:solidFill>
                  <a:srgbClr val="FF0000"/>
                </a:solidFill>
              </a:rPr>
              <a:t>AF     770</a:t>
            </a:r>
          </a:p>
          <a:p>
            <a:r>
              <a:rPr lang="fr-FR" sz="2400" dirty="0"/>
              <a:t>ASIA  910</a:t>
            </a:r>
          </a:p>
        </p:txBody>
      </p:sp>
      <p:sp>
        <p:nvSpPr>
          <p:cNvPr id="5" name="ZoneTexte 4">
            <a:extLst>
              <a:ext uri="{FF2B5EF4-FFF2-40B4-BE49-F238E27FC236}">
                <a16:creationId xmlns:a16="http://schemas.microsoft.com/office/drawing/2014/main" id="{05F649AD-EFFD-7C49-AC54-BD7A90D7A5CA}"/>
              </a:ext>
            </a:extLst>
          </p:cNvPr>
          <p:cNvSpPr txBox="1"/>
          <p:nvPr/>
        </p:nvSpPr>
        <p:spPr>
          <a:xfrm>
            <a:off x="4176576" y="182879"/>
            <a:ext cx="4650060" cy="646331"/>
          </a:xfrm>
          <a:prstGeom prst="rect">
            <a:avLst/>
          </a:prstGeom>
          <a:noFill/>
        </p:spPr>
        <p:txBody>
          <a:bodyPr wrap="square" rtlCol="0">
            <a:spAutoFit/>
          </a:bodyPr>
          <a:lstStyle/>
          <a:p>
            <a:r>
              <a:rPr lang="fr-FR" sz="3600" dirty="0"/>
              <a:t>2017  Peak </a:t>
            </a:r>
            <a:r>
              <a:rPr lang="fr-FR" sz="3600" dirty="0" err="1"/>
              <a:t>child</a:t>
            </a:r>
            <a:endParaRPr lang="fr-FR" sz="3600" dirty="0"/>
          </a:p>
        </p:txBody>
      </p:sp>
      <p:sp>
        <p:nvSpPr>
          <p:cNvPr id="4" name="ZoneTexte 3">
            <a:extLst>
              <a:ext uri="{FF2B5EF4-FFF2-40B4-BE49-F238E27FC236}">
                <a16:creationId xmlns:a16="http://schemas.microsoft.com/office/drawing/2014/main" id="{8B3F02A8-FB1C-B542-8BC1-3407FF711E4C}"/>
              </a:ext>
            </a:extLst>
          </p:cNvPr>
          <p:cNvSpPr txBox="1"/>
          <p:nvPr/>
        </p:nvSpPr>
        <p:spPr>
          <a:xfrm>
            <a:off x="7125419" y="2225615"/>
            <a:ext cx="849913" cy="369332"/>
          </a:xfrm>
          <a:prstGeom prst="rect">
            <a:avLst/>
          </a:prstGeom>
          <a:noFill/>
        </p:spPr>
        <p:txBody>
          <a:bodyPr wrap="none" rtlCol="0">
            <a:spAutoFit/>
          </a:bodyPr>
          <a:lstStyle/>
          <a:p>
            <a:r>
              <a:rPr lang="fr-FR" dirty="0"/>
              <a:t>monde</a:t>
            </a:r>
          </a:p>
        </p:txBody>
      </p:sp>
      <p:sp>
        <p:nvSpPr>
          <p:cNvPr id="6" name="ZoneTexte 5">
            <a:extLst>
              <a:ext uri="{FF2B5EF4-FFF2-40B4-BE49-F238E27FC236}">
                <a16:creationId xmlns:a16="http://schemas.microsoft.com/office/drawing/2014/main" id="{D5BE0C3D-60F8-2240-9EA9-9C1C71A6C33F}"/>
              </a:ext>
            </a:extLst>
          </p:cNvPr>
          <p:cNvSpPr txBox="1"/>
          <p:nvPr/>
        </p:nvSpPr>
        <p:spPr>
          <a:xfrm>
            <a:off x="7401464" y="3899140"/>
            <a:ext cx="548548" cy="369332"/>
          </a:xfrm>
          <a:prstGeom prst="rect">
            <a:avLst/>
          </a:prstGeom>
          <a:noFill/>
        </p:spPr>
        <p:txBody>
          <a:bodyPr wrap="none" rtlCol="0">
            <a:spAutoFit/>
          </a:bodyPr>
          <a:lstStyle/>
          <a:p>
            <a:r>
              <a:rPr lang="fr-FR" dirty="0"/>
              <a:t>AFR</a:t>
            </a:r>
          </a:p>
        </p:txBody>
      </p:sp>
      <p:sp>
        <p:nvSpPr>
          <p:cNvPr id="7" name="ZoneTexte 6">
            <a:extLst>
              <a:ext uri="{FF2B5EF4-FFF2-40B4-BE49-F238E27FC236}">
                <a16:creationId xmlns:a16="http://schemas.microsoft.com/office/drawing/2014/main" id="{E67F8E7A-DAB0-0A47-9D53-B5003BE4E066}"/>
              </a:ext>
            </a:extLst>
          </p:cNvPr>
          <p:cNvSpPr txBox="1"/>
          <p:nvPr/>
        </p:nvSpPr>
        <p:spPr>
          <a:xfrm>
            <a:off x="7401464" y="4268472"/>
            <a:ext cx="731455" cy="369332"/>
          </a:xfrm>
          <a:prstGeom prst="rect">
            <a:avLst/>
          </a:prstGeom>
          <a:noFill/>
        </p:spPr>
        <p:txBody>
          <a:bodyPr wrap="square" rtlCol="0">
            <a:spAutoFit/>
          </a:bodyPr>
          <a:lstStyle/>
          <a:p>
            <a:r>
              <a:rPr lang="fr-FR" dirty="0"/>
              <a:t>ASIE</a:t>
            </a:r>
          </a:p>
        </p:txBody>
      </p:sp>
    </p:spTree>
    <p:extLst>
      <p:ext uri="{BB962C8B-B14F-4D97-AF65-F5344CB8AC3E}">
        <p14:creationId xmlns:p14="http://schemas.microsoft.com/office/powerpoint/2010/main" val="2088896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9B0128E-052B-684A-AE45-2C05F34E07F4}"/>
              </a:ext>
            </a:extLst>
          </p:cNvPr>
          <p:cNvPicPr>
            <a:picLocks noChangeAspect="1"/>
          </p:cNvPicPr>
          <p:nvPr/>
        </p:nvPicPr>
        <p:blipFill>
          <a:blip r:embed="rId2"/>
          <a:stretch>
            <a:fillRect/>
          </a:stretch>
        </p:blipFill>
        <p:spPr>
          <a:xfrm>
            <a:off x="1689100" y="31750"/>
            <a:ext cx="8813800" cy="6794500"/>
          </a:xfrm>
          <a:prstGeom prst="rect">
            <a:avLst/>
          </a:prstGeom>
        </p:spPr>
      </p:pic>
      <p:sp>
        <p:nvSpPr>
          <p:cNvPr id="4" name="ZoneTexte 3">
            <a:extLst>
              <a:ext uri="{FF2B5EF4-FFF2-40B4-BE49-F238E27FC236}">
                <a16:creationId xmlns:a16="http://schemas.microsoft.com/office/drawing/2014/main" id="{D7581DF5-7E0B-214B-9888-F23C8B1E4BDF}"/>
              </a:ext>
            </a:extLst>
          </p:cNvPr>
          <p:cNvSpPr txBox="1"/>
          <p:nvPr/>
        </p:nvSpPr>
        <p:spPr>
          <a:xfrm>
            <a:off x="565265" y="914400"/>
            <a:ext cx="2100703" cy="523220"/>
          </a:xfrm>
          <a:prstGeom prst="rect">
            <a:avLst/>
          </a:prstGeom>
          <a:noFill/>
        </p:spPr>
        <p:txBody>
          <a:bodyPr wrap="none" rtlCol="0">
            <a:spAutoFit/>
          </a:bodyPr>
          <a:lstStyle/>
          <a:p>
            <a:r>
              <a:rPr lang="fr-FR" sz="2800" dirty="0"/>
              <a:t>Hervé le Bras</a:t>
            </a:r>
          </a:p>
        </p:txBody>
      </p:sp>
    </p:spTree>
    <p:extLst>
      <p:ext uri="{BB962C8B-B14F-4D97-AF65-F5344CB8AC3E}">
        <p14:creationId xmlns:p14="http://schemas.microsoft.com/office/powerpoint/2010/main" val="284228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9CD5AE-03B0-5C4F-AD41-6410CE2E70B4}"/>
              </a:ext>
            </a:extLst>
          </p:cNvPr>
          <p:cNvPicPr>
            <a:picLocks noChangeAspect="1"/>
          </p:cNvPicPr>
          <p:nvPr/>
        </p:nvPicPr>
        <p:blipFill>
          <a:blip r:embed="rId2"/>
          <a:stretch>
            <a:fillRect/>
          </a:stretch>
        </p:blipFill>
        <p:spPr>
          <a:xfrm>
            <a:off x="1581150" y="69850"/>
            <a:ext cx="9029700" cy="6718300"/>
          </a:xfrm>
          <a:prstGeom prst="rect">
            <a:avLst/>
          </a:prstGeom>
        </p:spPr>
      </p:pic>
    </p:spTree>
    <p:extLst>
      <p:ext uri="{BB962C8B-B14F-4D97-AF65-F5344CB8AC3E}">
        <p14:creationId xmlns:p14="http://schemas.microsoft.com/office/powerpoint/2010/main" val="24325167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9" ma:contentTypeDescription="Crée un document." ma:contentTypeScope="" ma:versionID="01c28d7e562030b6f94e0a8473726d8e">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dbf580dc9218dd3cf9c85e5315f946b5"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6279252C-BE06-45E5-9FE7-48586A72FA30}"/>
</file>

<file path=customXml/itemProps2.xml><?xml version="1.0" encoding="utf-8"?>
<ds:datastoreItem xmlns:ds="http://schemas.openxmlformats.org/officeDocument/2006/customXml" ds:itemID="{150D6B77-F11F-4676-9760-E3D659D3B350}"/>
</file>

<file path=customXml/itemProps3.xml><?xml version="1.0" encoding="utf-8"?>
<ds:datastoreItem xmlns:ds="http://schemas.openxmlformats.org/officeDocument/2006/customXml" ds:itemID="{D0C86298-D9FD-4873-883F-C2343342C217}"/>
</file>

<file path=docProps/app.xml><?xml version="1.0" encoding="utf-8"?>
<Properties xmlns="http://schemas.openxmlformats.org/officeDocument/2006/extended-properties" xmlns:vt="http://schemas.openxmlformats.org/officeDocument/2006/docPropsVTypes">
  <TotalTime>1238</TotalTime>
  <Words>1619</Words>
  <Application>Microsoft Macintosh PowerPoint</Application>
  <PresentationFormat>Grand écran</PresentationFormat>
  <Paragraphs>276</Paragraphs>
  <Slides>45</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Arial</vt:lpstr>
      <vt:lpstr>Calibri</vt:lpstr>
      <vt:lpstr>Calibri Light</vt:lpstr>
      <vt:lpstr>Georgia</vt:lpstr>
      <vt:lpstr>inter</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Veltz</dc:creator>
  <cp:lastModifiedBy>pierre Veltz</cp:lastModifiedBy>
  <cp:revision>71</cp:revision>
  <dcterms:created xsi:type="dcterms:W3CDTF">2025-12-26T08:34:05Z</dcterms:created>
  <dcterms:modified xsi:type="dcterms:W3CDTF">2026-01-15T06:26:54Z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