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621" r:id="rId2"/>
    <p:sldId id="276" r:id="rId3"/>
    <p:sldId id="624" r:id="rId4"/>
    <p:sldId id="626" r:id="rId5"/>
    <p:sldId id="302" r:id="rId6"/>
    <p:sldId id="334" r:id="rId7"/>
    <p:sldId id="625" r:id="rId8"/>
    <p:sldId id="627" r:id="rId9"/>
    <p:sldId id="628" r:id="rId10"/>
    <p:sldId id="629" r:id="rId11"/>
    <p:sldId id="630" r:id="rId12"/>
    <p:sldId id="631" r:id="rId13"/>
    <p:sldId id="632" r:id="rId14"/>
    <p:sldId id="633" r:id="rId15"/>
    <p:sldId id="261" r:id="rId16"/>
    <p:sldId id="258" r:id="rId17"/>
    <p:sldId id="266" r:id="rId18"/>
    <p:sldId id="262" r:id="rId19"/>
    <p:sldId id="264" r:id="rId20"/>
    <p:sldId id="265" r:id="rId21"/>
    <p:sldId id="267" r:id="rId22"/>
    <p:sldId id="270" r:id="rId23"/>
    <p:sldId id="273" r:id="rId24"/>
    <p:sldId id="272" r:id="rId25"/>
    <p:sldId id="271" r:id="rId26"/>
    <p:sldId id="268" r:id="rId27"/>
    <p:sldId id="269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/>
    <p:restoredTop sz="94444"/>
  </p:normalViewPr>
  <p:slideViewPr>
    <p:cSldViewPr snapToGrid="0" snapToObjects="1">
      <p:cViewPr varScale="1">
        <p:scale>
          <a:sx n="82" d="100"/>
          <a:sy n="82" d="100"/>
        </p:scale>
        <p:origin x="72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CDE14-373A-164D-B86D-AA3C7B3A7310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41E12-842C-8346-8D59-98B382C1E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99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8D673-4C83-3B43-84C9-339558B1968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44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8D673-4C83-3B43-84C9-339558B1968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126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FEB46-9B80-9544-A43D-D51B09CF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9CBBFA-C6A2-F740-8A64-B91E29D11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4BA6F5-F124-9B40-8FA2-ECD74B62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51A133-3DDC-E34C-9929-041B7970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D8A093-81D9-7C45-875B-1EFF5E9D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97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3E61A-C933-7746-BC80-8904B80A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ACF85B-D354-694A-98C4-7B646FB25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16CDAC-1A16-FE4F-84C4-7B43E174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9AF79E-DE90-504B-BF57-2C374F9E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081483-DAE2-6640-BC2C-38B9895F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16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FA8376-AA65-8248-9CA6-AE577AF76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197A3C-EAB1-4C42-8B91-07CA5A169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98BA3D-9303-E64F-BF7B-7FB3E8C1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D4AE80-0C36-E944-9FCA-96D36F6A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37D767-C672-B044-A231-AF4B68C6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27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B5D38-30EC-CB48-B624-D73E917A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D9914-32A8-9947-93B2-C3BD142F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D6B4E3-587B-8447-81D0-88579689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684DFE-6F90-4743-AB5F-4FBD364A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C78123-1D0F-9347-8539-23F20158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0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359A9-752E-384E-85D6-B1C39958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FAEB01-409D-224F-8803-690673C8D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6D895D-6C51-984C-AE7F-1CDA8B18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9DC1F4-0768-E74C-925E-F22E8841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ECA156-3DE2-2847-B36C-A19B782E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99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1D821-4A38-114C-B28E-A316871F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34D0C-A8A5-124C-8347-01D38C856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2DC538-4CFF-4B4A-8843-B2B53ED24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9D38B7-CEDE-6444-8990-7EB09021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D98905-EDF3-8442-977B-8C02B9D0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FB4DE8-E9E0-A447-93E0-8EA95ED6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64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C652C-0DB8-D443-92F2-3EA50E45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1D66EC-D88D-754F-A9B7-825F23F23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816319-B3FC-2142-A50E-FDEB1C17E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403C6B-A309-994A-AA82-075C16493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CF9D0C-10A8-664B-A82E-E52A6ED26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3D8650-D82E-9D4B-9ACB-AFFF8D40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940482-7724-DE4B-855C-221C5032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784EB7-CF86-E34E-AC49-5B1902DB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03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964CC3-9872-0947-AE37-B744FA8D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EC71E7-203E-0A4C-BF84-A923D6DA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2D643B-EDE8-9B4D-B8CC-C4A88C2A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4705EE-AD56-8F4E-A845-DAB5E94E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7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6586C3-0337-7349-B6F1-4C430C70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D476D8-A388-A44A-AA29-A0892949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43D331-0115-384F-BA4D-14D9FB87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58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287B0-B8C0-7E46-AC00-DD94D654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4404B6-1016-E94C-9E66-D5158BE3D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E2F846-7F8C-C44D-BE8F-60FB0A68E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D7C452-2603-8243-BEF8-EC589EC4F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3835BE-8AA1-1741-AFCE-EF52D61C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511AE3-852B-9946-9057-EF29CBD7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71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686C49-6D54-CC45-97F5-F957FB42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06B308-4866-2F4C-8867-35824E3D6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933078-EA7E-5740-8890-1E73E117D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BC2336-BF04-9C44-8888-C2AB230C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2A15AE-CA65-0841-9569-F1E9C172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5E345D-254B-CC4A-8766-06AA3438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56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DBE6B7-6C07-9C45-8F53-1F9C66E5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668C99-4682-5047-BF2E-4CDD0E46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86BA87-E9E3-0048-BC78-F045CEA98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636C7-51CE-EC49-9713-649E8D08BA29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047258-1808-7649-9E2B-575C95DA2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B77054-2903-8D41-8461-51ED76381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014AE-1F70-6045-9C2F-241D96D88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53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iT0ytynSq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7A9A30-7BB1-6045-B0F5-C7E4FBD8B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8984" cy="73002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517E32-D3EF-F24C-96E1-8B85A226A5C1}"/>
              </a:ext>
            </a:extLst>
          </p:cNvPr>
          <p:cNvSpPr txBox="1"/>
          <p:nvPr/>
        </p:nvSpPr>
        <p:spPr>
          <a:xfrm>
            <a:off x="0" y="1190445"/>
            <a:ext cx="3353536" cy="109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Solaire </a:t>
            </a:r>
          </a:p>
          <a:p>
            <a:r>
              <a:rPr lang="fr-FR" sz="3200" dirty="0"/>
              <a:t>Super champion</a:t>
            </a:r>
          </a:p>
        </p:txBody>
      </p:sp>
    </p:spTree>
    <p:extLst>
      <p:ext uri="{BB962C8B-B14F-4D97-AF65-F5344CB8AC3E}">
        <p14:creationId xmlns:p14="http://schemas.microsoft.com/office/powerpoint/2010/main" val="739281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F577A9-EA9E-5349-A49E-1EDA6851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916"/>
            <a:ext cx="12192000" cy="6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0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084DD0-41C0-EE4F-AB2D-D2778DCB2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92"/>
            <a:ext cx="12192000" cy="6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2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DDAA16-4EC1-6840-AE74-6B3FE49F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380"/>
            <a:ext cx="12192000" cy="614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75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1AB751-C102-B34A-B98C-B5E6CB5A2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116"/>
            <a:ext cx="12192000" cy="623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0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FC91F9-166F-0744-88BD-9DE95E334F2E}"/>
              </a:ext>
            </a:extLst>
          </p:cNvPr>
          <p:cNvSpPr txBox="1"/>
          <p:nvPr/>
        </p:nvSpPr>
        <p:spPr>
          <a:xfrm>
            <a:off x="860613" y="161365"/>
            <a:ext cx="1022962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Brève histoire de l’IA</a:t>
            </a:r>
          </a:p>
          <a:p>
            <a:r>
              <a:rPr lang="fr-FR" sz="2800" dirty="0"/>
              <a:t>Années 40-50            </a:t>
            </a:r>
          </a:p>
          <a:p>
            <a:r>
              <a:rPr lang="fr-FR" sz="2800" i="1" dirty="0"/>
              <a:t>Turing</a:t>
            </a:r>
          </a:p>
          <a:p>
            <a:endParaRPr lang="fr-FR" sz="2800" i="1" dirty="0"/>
          </a:p>
          <a:p>
            <a:r>
              <a:rPr lang="fr-FR" sz="2800" i="1" dirty="0"/>
              <a:t>Mc </a:t>
            </a:r>
            <a:r>
              <a:rPr lang="fr-FR" sz="2800" i="1" dirty="0" err="1"/>
              <a:t>Culloch</a:t>
            </a:r>
            <a:r>
              <a:rPr lang="fr-FR" sz="2800" i="1" dirty="0"/>
              <a:t> et </a:t>
            </a:r>
            <a:r>
              <a:rPr lang="fr-FR" sz="2800" i="1" dirty="0" err="1"/>
              <a:t>Pitts</a:t>
            </a:r>
            <a:r>
              <a:rPr lang="fr-FR" sz="2800" i="1" dirty="0"/>
              <a:t> </a:t>
            </a:r>
          </a:p>
          <a:p>
            <a:r>
              <a:rPr lang="fr-FR" sz="2800" dirty="0"/>
              <a:t>Premiers neurones artificiels et bases des approches </a:t>
            </a:r>
          </a:p>
          <a:p>
            <a:r>
              <a:rPr lang="fr-FR" sz="2800" dirty="0" err="1"/>
              <a:t>connexionistes</a:t>
            </a:r>
            <a:r>
              <a:rPr lang="fr-FR" sz="2800" dirty="0"/>
              <a:t> </a:t>
            </a:r>
          </a:p>
          <a:p>
            <a:endParaRPr lang="fr-FR" sz="2800" dirty="0"/>
          </a:p>
          <a:p>
            <a:r>
              <a:rPr lang="fr-FR" sz="2800" dirty="0"/>
              <a:t>Assez vite abandonné</a:t>
            </a:r>
          </a:p>
          <a:p>
            <a:endParaRPr lang="fr-FR" sz="2800" dirty="0"/>
          </a:p>
          <a:p>
            <a:r>
              <a:rPr lang="fr-FR" sz="2800" dirty="0"/>
              <a:t>Années 60 à 90</a:t>
            </a:r>
          </a:p>
          <a:p>
            <a:r>
              <a:rPr lang="fr-FR" sz="2800" dirty="0"/>
              <a:t>IA « symbolique », basée sur des règles logiques : </a:t>
            </a:r>
          </a:p>
          <a:p>
            <a:r>
              <a:rPr lang="fr-FR" sz="2800" dirty="0"/>
              <a:t>« systèmes experts », démonstration de théorèmes, etc.</a:t>
            </a:r>
          </a:p>
          <a:p>
            <a:endParaRPr lang="fr-FR" sz="2800" dirty="0"/>
          </a:p>
          <a:p>
            <a:r>
              <a:rPr lang="fr-FR" sz="2800" dirty="0"/>
              <a:t>Attentes déçues , « hiver de l’IA »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ABCD3B-7850-9544-A6E1-48F89CDC6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742" y="502024"/>
            <a:ext cx="3044493" cy="20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6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29CF80-C6F3-FD40-AE5A-66C42F286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4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2A053E-E854-F74E-B8A8-81B151D7DA1A}"/>
              </a:ext>
            </a:extLst>
          </p:cNvPr>
          <p:cNvSpPr txBox="1"/>
          <p:nvPr/>
        </p:nvSpPr>
        <p:spPr>
          <a:xfrm>
            <a:off x="521256" y="268288"/>
            <a:ext cx="1167074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Années 1990-2000</a:t>
            </a:r>
          </a:p>
          <a:p>
            <a:r>
              <a:rPr lang="fr-FR" sz="2400" dirty="0"/>
              <a:t>Retour des réseaux de neurones et apprentissage statistique</a:t>
            </a:r>
          </a:p>
          <a:p>
            <a:r>
              <a:rPr lang="fr-FR" sz="2400" dirty="0"/>
              <a:t>Machine Learning avec applications ciblées</a:t>
            </a:r>
          </a:p>
          <a:p>
            <a:r>
              <a:rPr lang="fr-FR" sz="2400" dirty="0"/>
              <a:t>ex « </a:t>
            </a:r>
            <a:r>
              <a:rPr lang="fr-FR" sz="2400" dirty="0" err="1"/>
              <a:t>google</a:t>
            </a:r>
            <a:r>
              <a:rPr lang="fr-FR" sz="2400" dirty="0"/>
              <a:t> translate » en 2007 apprentissage statistique utilisant des </a:t>
            </a:r>
          </a:p>
          <a:p>
            <a:r>
              <a:rPr lang="fr-FR" sz="2400" dirty="0"/>
              <a:t>corpus de textes avec traduction humaine, </a:t>
            </a:r>
          </a:p>
          <a:p>
            <a:r>
              <a:rPr lang="fr-FR" sz="2400" dirty="0"/>
              <a:t>passe au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learning</a:t>
            </a:r>
            <a:r>
              <a:rPr lang="fr-FR" sz="2400" dirty="0"/>
              <a:t> en 2016</a:t>
            </a:r>
          </a:p>
          <a:p>
            <a:endParaRPr lang="fr-FR" sz="2400" dirty="0"/>
          </a:p>
          <a:p>
            <a:r>
              <a:rPr lang="fr-FR" sz="2400" dirty="0"/>
              <a:t>2010 </a:t>
            </a:r>
          </a:p>
          <a:p>
            <a:r>
              <a:rPr lang="fr-FR" sz="2400" b="1" dirty="0"/>
              <a:t>Révolution du </a:t>
            </a:r>
            <a:r>
              <a:rPr lang="fr-FR" sz="2400" b="1" dirty="0" err="1"/>
              <a:t>deep</a:t>
            </a:r>
            <a:r>
              <a:rPr lang="fr-FR" sz="2400" b="1" dirty="0"/>
              <a:t> </a:t>
            </a:r>
            <a:r>
              <a:rPr lang="fr-FR" sz="2400" b="1" dirty="0" err="1"/>
              <a:t>learning</a:t>
            </a:r>
            <a:endParaRPr lang="fr-FR" sz="2400" b="1" dirty="0"/>
          </a:p>
          <a:p>
            <a:r>
              <a:rPr lang="fr-FR" sz="2400" dirty="0"/>
              <a:t>nombre de neurones et de couches en croissance </a:t>
            </a:r>
          </a:p>
          <a:p>
            <a:r>
              <a:rPr lang="fr-FR" sz="2400" dirty="0"/>
              <a:t>exponentielles, nouvelles architectures logicielles</a:t>
            </a:r>
          </a:p>
          <a:p>
            <a:r>
              <a:rPr lang="fr-FR" sz="2400" dirty="0"/>
              <a:t>(Transformer), masses de données, </a:t>
            </a:r>
          </a:p>
          <a:p>
            <a:r>
              <a:rPr lang="fr-FR" sz="2400" dirty="0"/>
              <a:t>puissance de calcul (puces GPU, </a:t>
            </a:r>
            <a:r>
              <a:rPr lang="fr-FR" sz="2400" dirty="0" err="1"/>
              <a:t>Nvidia</a:t>
            </a:r>
            <a:endParaRPr lang="fr-FR" sz="2400" dirty="0"/>
          </a:p>
          <a:p>
            <a:r>
              <a:rPr lang="fr-FR" sz="2400" dirty="0"/>
              <a:t> issues du jeu </a:t>
            </a:r>
            <a:r>
              <a:rPr lang="fr-FR" sz="2400" dirty="0" err="1"/>
              <a:t>video</a:t>
            </a:r>
            <a:r>
              <a:rPr lang="fr-FR" sz="2400" dirty="0"/>
              <a:t>)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							Yann Le </a:t>
            </a:r>
            <a:r>
              <a:rPr lang="fr-FR" sz="2400" dirty="0" err="1"/>
              <a:t>Cun</a:t>
            </a:r>
            <a:r>
              <a:rPr lang="fr-FR" sz="2400" dirty="0"/>
              <a:t>     G Hinton     Y Bengio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A1C081-6F93-F946-963B-AF7AFE998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3" y="3125586"/>
            <a:ext cx="4605251" cy="30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76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226AAF-2D73-8B4D-B5DD-605330B70655}"/>
              </a:ext>
            </a:extLst>
          </p:cNvPr>
          <p:cNvSpPr txBox="1"/>
          <p:nvPr/>
        </p:nvSpPr>
        <p:spPr>
          <a:xfrm>
            <a:off x="482139" y="413850"/>
            <a:ext cx="11093550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Du labo au grand public, en passant par les géants de la Tech</a:t>
            </a:r>
          </a:p>
          <a:p>
            <a:endParaRPr lang="fr-FR" sz="2800" b="1" dirty="0"/>
          </a:p>
          <a:p>
            <a:r>
              <a:rPr lang="fr-FR" sz="2400" dirty="0"/>
              <a:t>Première application reconnaissance d’image</a:t>
            </a:r>
          </a:p>
          <a:p>
            <a:r>
              <a:rPr lang="fr-FR" sz="2400" dirty="0"/>
              <a:t>Point de bascule : base </a:t>
            </a:r>
            <a:r>
              <a:rPr lang="fr-FR" sz="2400" dirty="0" err="1"/>
              <a:t>ImageNet</a:t>
            </a:r>
            <a:r>
              <a:rPr lang="fr-FR" sz="2400" dirty="0"/>
              <a:t> (15 millions d’images annotées.. )</a:t>
            </a:r>
          </a:p>
          <a:p>
            <a:endParaRPr lang="fr-FR" sz="2400" dirty="0"/>
          </a:p>
          <a:p>
            <a:r>
              <a:rPr lang="fr-FR" sz="2400" dirty="0" err="1"/>
              <a:t>ResNet</a:t>
            </a:r>
            <a:r>
              <a:rPr lang="fr-FR" sz="2400" dirty="0"/>
              <a:t> gagne le concours  ICCV en 2015 à Florence</a:t>
            </a:r>
          </a:p>
          <a:p>
            <a:r>
              <a:rPr lang="fr-FR" sz="2400" dirty="0"/>
              <a:t>Extension au traitement automatique du langage, </a:t>
            </a:r>
          </a:p>
          <a:p>
            <a:r>
              <a:rPr lang="fr-FR" sz="2400" dirty="0"/>
              <a:t>LLM (grands modèles de langage) capables de </a:t>
            </a:r>
          </a:p>
          <a:p>
            <a:r>
              <a:rPr lang="fr-FR" sz="2400" dirty="0"/>
              <a:t>reconnaître et de générer du texte						Fei Fei Li</a:t>
            </a:r>
          </a:p>
          <a:p>
            <a:r>
              <a:rPr lang="fr-FR" sz="2400" dirty="0"/>
              <a:t>									</a:t>
            </a:r>
          </a:p>
          <a:p>
            <a:r>
              <a:rPr lang="fr-FR" sz="2400" dirty="0"/>
              <a:t>Les </a:t>
            </a:r>
            <a:r>
              <a:rPr lang="fr-FR" sz="2400" dirty="0" err="1"/>
              <a:t>Gafam</a:t>
            </a:r>
            <a:r>
              <a:rPr lang="fr-FR" sz="2400" dirty="0"/>
              <a:t> s’emparent du sujet (Hinton chez Google, Le </a:t>
            </a:r>
            <a:r>
              <a:rPr lang="fr-FR" sz="2400" dirty="0" err="1"/>
              <a:t>Cun</a:t>
            </a:r>
            <a:r>
              <a:rPr lang="fr-FR" sz="2400" dirty="0"/>
              <a:t> chez Meta)</a:t>
            </a:r>
          </a:p>
          <a:p>
            <a:r>
              <a:rPr lang="fr-FR" sz="2400" dirty="0"/>
              <a:t>Percée grand public : Chat GPT d’Open AI (soutenu par Microsoft et son cloud Azure)</a:t>
            </a:r>
          </a:p>
          <a:p>
            <a:r>
              <a:rPr lang="fr-FR" sz="2400" dirty="0"/>
              <a:t>en novembre 2022</a:t>
            </a:r>
          </a:p>
          <a:p>
            <a:endParaRPr lang="fr-FR" sz="2400" dirty="0"/>
          </a:p>
          <a:p>
            <a:r>
              <a:rPr lang="fr-FR" sz="2400" dirty="0"/>
              <a:t>La course à la puissance est lancée et s’emballe</a:t>
            </a:r>
          </a:p>
          <a:p>
            <a:r>
              <a:rPr lang="fr-FR" sz="2400" b="1" dirty="0"/>
              <a:t>Le </a:t>
            </a:r>
            <a:r>
              <a:rPr lang="fr-FR" sz="2400" b="1" dirty="0" err="1"/>
              <a:t>deep</a:t>
            </a:r>
            <a:r>
              <a:rPr lang="fr-FR" sz="2400" b="1" dirty="0"/>
              <a:t> </a:t>
            </a:r>
            <a:r>
              <a:rPr lang="fr-FR" sz="2400" b="1" dirty="0" err="1"/>
              <a:t>learning</a:t>
            </a:r>
            <a:r>
              <a:rPr lang="fr-FR" sz="2400" b="1" dirty="0"/>
              <a:t> a gagné, mais les chercheurs s’interrogent toujours sur les raisons de</a:t>
            </a:r>
          </a:p>
          <a:p>
            <a:r>
              <a:rPr lang="fr-FR" sz="2400" b="1" dirty="0"/>
              <a:t>son efficacité (</a:t>
            </a:r>
            <a:r>
              <a:rPr lang="fr-FR" sz="2400" dirty="0"/>
              <a:t>cours de </a:t>
            </a:r>
            <a:r>
              <a:rPr lang="fr-FR" sz="2400" dirty="0" err="1"/>
              <a:t>stéphane</a:t>
            </a:r>
            <a:r>
              <a:rPr lang="fr-FR" sz="2400" dirty="0"/>
              <a:t> </a:t>
            </a:r>
            <a:r>
              <a:rPr lang="fr-FR" sz="2400" dirty="0" err="1"/>
              <a:t>Mallat</a:t>
            </a:r>
            <a:r>
              <a:rPr lang="fr-FR" sz="2400" dirty="0"/>
              <a:t> au collège de France)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B37CA3-7510-074B-8B67-7DB9BD8B7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508" y="1338558"/>
            <a:ext cx="2349731" cy="20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40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FC53FD-EA08-2F48-852E-651A7296F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350"/>
            <a:ext cx="12413289" cy="57622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856E37-9CE0-6E4C-8C31-AB639DF55EF2}"/>
              </a:ext>
            </a:extLst>
          </p:cNvPr>
          <p:cNvSpPr txBox="1"/>
          <p:nvPr/>
        </p:nvSpPr>
        <p:spPr>
          <a:xfrm>
            <a:off x="430306" y="5396753"/>
            <a:ext cx="112314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Cerveau humain / 86 B neurones (16 B dans le cortex,  100 à 1000 synapses par neurone</a:t>
            </a:r>
          </a:p>
          <a:p>
            <a:r>
              <a:rPr lang="fr-FR" sz="2400" b="1" dirty="0"/>
              <a:t>Puissance 20 W …. </a:t>
            </a:r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375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271A1F6-13E8-6B43-B5B3-B9B9E34D4CB2}"/>
              </a:ext>
            </a:extLst>
          </p:cNvPr>
          <p:cNvSpPr txBox="1"/>
          <p:nvPr/>
        </p:nvSpPr>
        <p:spPr>
          <a:xfrm>
            <a:off x="0" y="0"/>
            <a:ext cx="11593302" cy="689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Des possibilités extraordinaires… et des risques peu maîtrisés</a:t>
            </a:r>
          </a:p>
          <a:p>
            <a:endParaRPr lang="fr-FR" dirty="0"/>
          </a:p>
          <a:p>
            <a:r>
              <a:rPr lang="fr-FR" sz="2400" dirty="0"/>
              <a:t>Selon Bengio et Hinton </a:t>
            </a:r>
            <a:r>
              <a:rPr lang="fr-FR" sz="2400" dirty="0">
                <a:hlinkClick r:id="rId2"/>
              </a:rPr>
              <a:t>https://www.youtube.com/watch?v=giT0ytynSqg</a:t>
            </a:r>
            <a:endParaRPr lang="fr-FR" sz="2400" dirty="0"/>
          </a:p>
          <a:p>
            <a:endParaRPr lang="fr-FR" sz="2000" dirty="0"/>
          </a:p>
          <a:p>
            <a:r>
              <a:rPr lang="fr-FR" sz="2400" dirty="0"/>
              <a:t>Risque existentiel : avantage de l’IA sur l’humain =  partage des informations</a:t>
            </a:r>
          </a:p>
          <a:p>
            <a:r>
              <a:rPr lang="fr-FR" sz="2400" dirty="0"/>
              <a:t>Risques de mauvais usages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	multiplication des cyber attaques  </a:t>
            </a:r>
          </a:p>
          <a:p>
            <a:r>
              <a:rPr lang="fr-FR" sz="2400" dirty="0"/>
              <a:t>(en 2025, 60 % des entreprises ont subi au moins un attaque, selon BCG°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	corruption de la politique (Cambridge </a:t>
            </a:r>
            <a:r>
              <a:rPr lang="fr-FR" sz="2400" dirty="0" err="1"/>
              <a:t>analytica</a:t>
            </a:r>
            <a:r>
              <a:rPr lang="fr-FR" sz="2400" dirty="0"/>
              <a:t> au carré)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	accélération de la polarisation (chambres d’échos)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	armes létales autonomes : baisse radicale du prix </a:t>
            </a:r>
            <a:r>
              <a:rPr lang="fr-FR" sz="2400" dirty="0" err="1"/>
              <a:t>humainà</a:t>
            </a:r>
            <a:r>
              <a:rPr lang="fr-FR" sz="2400" dirty="0"/>
              <a:t> payer lorsqu’un puissant </a:t>
            </a:r>
          </a:p>
          <a:p>
            <a:r>
              <a:rPr lang="fr-FR" sz="2400" dirty="0"/>
              <a:t>	envahit un faible.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	impact sur l’emploi : tous les « </a:t>
            </a:r>
            <a:r>
              <a:rPr lang="fr-FR" sz="2400" dirty="0" err="1"/>
              <a:t>mundane</a:t>
            </a:r>
            <a:r>
              <a:rPr lang="fr-FR" sz="2400" dirty="0"/>
              <a:t> </a:t>
            </a:r>
            <a:r>
              <a:rPr lang="fr-FR" sz="2400" dirty="0" err="1"/>
              <a:t>intellectual</a:t>
            </a:r>
            <a:r>
              <a:rPr lang="fr-FR" sz="2400" dirty="0"/>
              <a:t> jobs » menacés</a:t>
            </a:r>
          </a:p>
          <a:p>
            <a:r>
              <a:rPr lang="fr-FR" sz="2400" dirty="0"/>
              <a:t> 	les emplois impliquant la manipulation du monde physique préservés en attendant, </a:t>
            </a:r>
          </a:p>
          <a:p>
            <a:r>
              <a:rPr lang="fr-FR" sz="2400" dirty="0"/>
              <a:t>	mais croissance exponentielle des robots (« le moment </a:t>
            </a:r>
            <a:r>
              <a:rPr lang="fr-FR" sz="2400" dirty="0" err="1"/>
              <a:t>chatbot</a:t>
            </a:r>
            <a:r>
              <a:rPr lang="fr-FR" sz="2400" dirty="0"/>
              <a:t> pour les robots </a:t>
            </a:r>
          </a:p>
          <a:p>
            <a:r>
              <a:rPr lang="fr-FR" sz="2400" dirty="0"/>
              <a:t>	est arrivé » Jensen Huang, 5 janvier)</a:t>
            </a:r>
          </a:p>
          <a:p>
            <a:r>
              <a:rPr lang="fr-FR" sz="2400" dirty="0"/>
              <a:t>Les entreprises et les nations engagées dans la course compétitive, </a:t>
            </a:r>
          </a:p>
          <a:p>
            <a:r>
              <a:rPr lang="fr-FR" sz="2400" dirty="0"/>
              <a:t>la recherche sur la </a:t>
            </a:r>
            <a:r>
              <a:rPr lang="fr-FR" sz="2400" dirty="0" err="1"/>
              <a:t>safety</a:t>
            </a:r>
            <a:r>
              <a:rPr lang="fr-FR" sz="2400" dirty="0"/>
              <a:t> très peu présente </a:t>
            </a:r>
            <a:endParaRPr lang="fr-FR" sz="2000" dirty="0"/>
          </a:p>
          <a:p>
            <a:r>
              <a:rPr lang="fr-FR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0891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1333C4-E797-C14D-A8B6-CD79595C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55" y="1393510"/>
            <a:ext cx="7933919" cy="52407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3F76547-78BF-AE40-AD92-0A8D42ED4488}"/>
              </a:ext>
            </a:extLst>
          </p:cNvPr>
          <p:cNvSpPr txBox="1"/>
          <p:nvPr/>
        </p:nvSpPr>
        <p:spPr>
          <a:xfrm>
            <a:off x="1225685" y="544749"/>
            <a:ext cx="7918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Domination chinoise, préparée de longue date</a:t>
            </a:r>
          </a:p>
        </p:txBody>
      </p:sp>
    </p:spTree>
    <p:extLst>
      <p:ext uri="{BB962C8B-B14F-4D97-AF65-F5344CB8AC3E}">
        <p14:creationId xmlns:p14="http://schemas.microsoft.com/office/powerpoint/2010/main" val="3604472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1085AD-D2C0-654A-A8C0-79BCB489A8F7}"/>
              </a:ext>
            </a:extLst>
          </p:cNvPr>
          <p:cNvSpPr txBox="1"/>
          <p:nvPr/>
        </p:nvSpPr>
        <p:spPr>
          <a:xfrm>
            <a:off x="432263" y="116379"/>
            <a:ext cx="11311815" cy="763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Pistes de développement</a:t>
            </a:r>
          </a:p>
          <a:p>
            <a:endParaRPr lang="fr-FR" dirty="0"/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IA </a:t>
            </a:r>
            <a:r>
              <a:rPr lang="fr-FR" sz="2400" dirty="0" err="1"/>
              <a:t>agentique</a:t>
            </a:r>
            <a:r>
              <a:rPr lang="fr-FR" sz="2400" dirty="0"/>
              <a:t>  2025 et multi-</a:t>
            </a:r>
            <a:r>
              <a:rPr lang="fr-FR" sz="2400" dirty="0" err="1"/>
              <a:t>agentique</a:t>
            </a:r>
            <a:endParaRPr lang="fr-FR" sz="2400" dirty="0"/>
          </a:p>
          <a:p>
            <a:r>
              <a:rPr lang="fr-FR" sz="2400" dirty="0"/>
              <a:t>Utilisation de modèles d’IA pour gérer des objectifs (multiples)</a:t>
            </a:r>
          </a:p>
          <a:p>
            <a:r>
              <a:rPr lang="fr-FR" dirty="0"/>
              <a:t>Gestion de processus métiers : un agent IA peut surveiller une chaîne logistique, détecter un retard, </a:t>
            </a:r>
            <a:r>
              <a:rPr lang="fr-FR" dirty="0" err="1"/>
              <a:t>rerouter</a:t>
            </a:r>
            <a:r>
              <a:rPr lang="fr-FR" dirty="0"/>
              <a:t> des colis, </a:t>
            </a:r>
          </a:p>
          <a:p>
            <a:r>
              <a:rPr lang="fr-FR" dirty="0"/>
              <a:t>informer les clients, mettre à jour les stocks sans intervention humaine ponctuelle.</a:t>
            </a:r>
            <a:br>
              <a:rPr lang="fr-FR" dirty="0"/>
            </a:br>
            <a:endParaRPr lang="fr-FR" dirty="0"/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L’IA générative type LLM gère des sons, des images, des textes, mais ignore le monde</a:t>
            </a:r>
          </a:p>
          <a:p>
            <a:r>
              <a:rPr lang="fr-FR" sz="2400" dirty="0"/>
              <a:t> physique. Certains (Le </a:t>
            </a:r>
            <a:r>
              <a:rPr lang="fr-FR" sz="2400" dirty="0" err="1"/>
              <a:t>Cun</a:t>
            </a:r>
            <a:r>
              <a:rPr lang="fr-FR" sz="2400" dirty="0"/>
              <a:t>, Li ) pensent qu’il faut passer à des « modèles du monde » </a:t>
            </a:r>
          </a:p>
          <a:p>
            <a:r>
              <a:rPr lang="fr-FR" sz="2400" dirty="0"/>
              <a:t>qui incluent la physique, le monde réel </a:t>
            </a:r>
          </a:p>
          <a:p>
            <a:r>
              <a:rPr lang="fr-FR" sz="2000" dirty="0"/>
              <a:t>Entrainement sur des </a:t>
            </a:r>
            <a:r>
              <a:rPr lang="fr-FR" sz="2000" dirty="0" err="1"/>
              <a:t>videos</a:t>
            </a:r>
            <a:r>
              <a:rPr lang="fr-FR" sz="2000" dirty="0"/>
              <a:t> d’action par exemple</a:t>
            </a:r>
          </a:p>
          <a:p>
            <a:endParaRPr lang="fr-FR" sz="2000" dirty="0"/>
          </a:p>
          <a:p>
            <a:r>
              <a:rPr lang="fr-FR" sz="2400" dirty="0"/>
              <a:t>Connexion avec robotique, jumeaux numérique, révolution manufacturière</a:t>
            </a:r>
          </a:p>
          <a:p>
            <a:endParaRPr lang="fr-FR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Peut-on passer de modèles généraux à des modèles spécialisés, moins couteux, </a:t>
            </a:r>
          </a:p>
          <a:p>
            <a:r>
              <a:rPr lang="fr-FR" sz="2400" dirty="0"/>
              <a:t>capables de tourner en local et en temps réel ? </a:t>
            </a:r>
          </a:p>
          <a:p>
            <a:endParaRPr lang="fr-FR" dirty="0"/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dirty="0"/>
              <a:t>L’impact énergie et eau est une contrainte qui va peser sur le développement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b="1" dirty="0"/>
              <a:t>IA </a:t>
            </a:r>
            <a:r>
              <a:rPr lang="fr-FR" sz="2400" b="1"/>
              <a:t>frugale ? </a:t>
            </a:r>
            <a:endParaRPr lang="fr-FR" sz="2400" b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34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DA8992-02B4-AF48-ABCC-F4CC61653065}"/>
              </a:ext>
            </a:extLst>
          </p:cNvPr>
          <p:cNvSpPr/>
          <p:nvPr/>
        </p:nvSpPr>
        <p:spPr>
          <a:xfrm>
            <a:off x="598517" y="0"/>
            <a:ext cx="9858894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​</a:t>
            </a:r>
            <a:r>
              <a:rPr lang="fr-FR" sz="3200" b="1" dirty="0"/>
              <a:t>Des investissements gigantesques</a:t>
            </a:r>
          </a:p>
          <a:p>
            <a:r>
              <a:rPr lang="fr-FR" sz="2400" dirty="0" err="1">
                <a:latin typeface="fkGroteskNeue"/>
              </a:rPr>
              <a:t>CapEx</a:t>
            </a:r>
            <a:r>
              <a:rPr lang="fr-FR" sz="2400" dirty="0">
                <a:latin typeface="fkGroteskNeue"/>
              </a:rPr>
              <a:t> de (Google + Meta+  Amazon+ Oracle + Microsoft) en 2025:  400 milliards dont 75 % pour l’IA . Prévisions astronomiques, peu fiables</a:t>
            </a:r>
          </a:p>
          <a:p>
            <a:r>
              <a:rPr lang="fr-FR" sz="2400" dirty="0">
                <a:latin typeface="fkGroteskNeue"/>
              </a:rPr>
              <a:t>Une affaire essentiellement américaine </a:t>
            </a:r>
            <a:r>
              <a:rPr lang="fr-FR" sz="2400" dirty="0">
                <a:solidFill>
                  <a:srgbClr val="FF0000"/>
                </a:solidFill>
                <a:latin typeface="fkGroteskNeue"/>
              </a:rPr>
              <a:t>: 75-80 % des investissements IA sous pavillon US</a:t>
            </a:r>
            <a:r>
              <a:rPr lang="fr-FR" sz="2400" dirty="0">
                <a:latin typeface="fkGroteskNeue"/>
              </a:rPr>
              <a:t>. La Chine représente 10-12 %</a:t>
            </a:r>
          </a:p>
          <a:p>
            <a:r>
              <a:rPr lang="fr-FR" sz="2400" dirty="0">
                <a:latin typeface="fkGroteskNeue"/>
              </a:rPr>
              <a:t>On reste en dessous des investissements ferroviaires au 19 </a:t>
            </a:r>
            <a:r>
              <a:rPr lang="fr-FR" sz="2400" dirty="0" err="1">
                <a:latin typeface="fkGroteskNeue"/>
              </a:rPr>
              <a:t>ème</a:t>
            </a:r>
            <a:r>
              <a:rPr lang="fr-FR" sz="2400" dirty="0">
                <a:latin typeface="fkGroteskNeue"/>
              </a:rPr>
              <a:t> (6 % du PIB, contre 1,2 % )</a:t>
            </a:r>
          </a:p>
          <a:p>
            <a:r>
              <a:rPr lang="fr-FR" sz="2400" dirty="0">
                <a:latin typeface="fkGroteskNeue"/>
              </a:rPr>
              <a:t>En France, 109 milliards d'euros d'investissements futurs ont été annoncés (!!) dont 26 milliards « confirmés », avec des projets comme Data4 à Cambrai (8,5 milliards)</a:t>
            </a:r>
          </a:p>
          <a:p>
            <a:r>
              <a:rPr lang="fr-FR" sz="2400" b="1" dirty="0">
                <a:latin typeface="fkGroteskNeue"/>
              </a:rPr>
              <a:t>Asymétries majeures au profit des US : ressources financières/ propriétaire vs open source (open </a:t>
            </a:r>
            <a:r>
              <a:rPr lang="fr-FR" sz="2400" b="1" dirty="0" err="1">
                <a:latin typeface="fkGroteskNeue"/>
              </a:rPr>
              <a:t>weights</a:t>
            </a:r>
            <a:r>
              <a:rPr lang="fr-FR" sz="2400" b="1" dirty="0">
                <a:latin typeface="fkGroteskNeue"/>
              </a:rPr>
              <a:t>)</a:t>
            </a:r>
          </a:p>
          <a:p>
            <a:r>
              <a:rPr lang="fr-FR" sz="2400" b="1" dirty="0">
                <a:latin typeface="fkGroteskNeue"/>
              </a:rPr>
              <a:t>Impacts énergétiques</a:t>
            </a:r>
          </a:p>
          <a:p>
            <a:r>
              <a:rPr lang="fr-FR" sz="2400" dirty="0">
                <a:latin typeface="fkGroteskNeue"/>
              </a:rPr>
              <a:t>Les data </a:t>
            </a:r>
            <a:r>
              <a:rPr lang="fr-FR" sz="2400" dirty="0" err="1">
                <a:latin typeface="fkGroteskNeue"/>
              </a:rPr>
              <a:t>centers</a:t>
            </a:r>
            <a:r>
              <a:rPr lang="fr-FR" sz="2400" dirty="0">
                <a:latin typeface="fkGroteskNeue"/>
              </a:rPr>
              <a:t> ont consommé 415 TWh en 2024, équivalent à la France entière, avec l'IA représentant 20% ( l50 %en 2025). La consommation globale pourrait doubler en 2026, </a:t>
            </a:r>
          </a:p>
          <a:p>
            <a:r>
              <a:rPr lang="fr-FR" sz="2400" b="1" dirty="0">
                <a:latin typeface="fkGroteskNeue"/>
              </a:rPr>
              <a:t>impacts sur l’eau </a:t>
            </a:r>
            <a:r>
              <a:rPr lang="fr-FR" sz="2400" dirty="0">
                <a:latin typeface="fkGroteskNeue"/>
              </a:rPr>
              <a:t>: beaucoup plus important pour les centres IA (refroidissement par eau) </a:t>
            </a: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9235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90B5B9-F6FE-364C-BC3E-96650190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11" y="0"/>
            <a:ext cx="7746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00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8CB4A1-039E-4647-B577-D07584E61A1D}"/>
              </a:ext>
            </a:extLst>
          </p:cNvPr>
          <p:cNvSpPr txBox="1"/>
          <p:nvPr/>
        </p:nvSpPr>
        <p:spPr>
          <a:xfrm>
            <a:off x="1479665" y="299259"/>
            <a:ext cx="59020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Modèles économiques, Bulle ou pas bulle ?</a:t>
            </a:r>
          </a:p>
          <a:p>
            <a:endParaRPr lang="fr-FR" sz="3200" dirty="0"/>
          </a:p>
          <a:p>
            <a:r>
              <a:rPr lang="fr-FR" sz="2400" dirty="0"/>
              <a:t>Seul le marchand de pelles NVIDIA gagne de l’argent </a:t>
            </a:r>
          </a:p>
          <a:p>
            <a:endParaRPr lang="fr-FR" sz="2400" dirty="0"/>
          </a:p>
          <a:p>
            <a:r>
              <a:rPr lang="fr-FR" sz="2400" dirty="0"/>
              <a:t>Peu ou pas de consentement à payer chez les usagers</a:t>
            </a:r>
          </a:p>
          <a:p>
            <a:endParaRPr lang="fr-FR" sz="2400" dirty="0"/>
          </a:p>
          <a:p>
            <a:r>
              <a:rPr lang="fr-FR" sz="2400" dirty="0"/>
              <a:t>Financements croisés en boucle</a:t>
            </a:r>
          </a:p>
          <a:p>
            <a:endParaRPr lang="fr-FR" sz="2400" dirty="0"/>
          </a:p>
          <a:p>
            <a:r>
              <a:rPr lang="fr-FR" sz="2400" dirty="0"/>
              <a:t>Énormes gains pour les milliardaires de la Tech (500 milliards de dollars en 2025)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07716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54C75AA-6984-C64C-8348-F31B607A1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793" y="0"/>
            <a:ext cx="536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4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apture d’écran . 2026-01-11 à 16.58.16.jpeg">
            <a:extLst>
              <a:ext uri="{FF2B5EF4-FFF2-40B4-BE49-F238E27FC236}">
                <a16:creationId xmlns:a16="http://schemas.microsoft.com/office/drawing/2014/main" id="{3707DB84-9D62-B74C-8A6D-6F1630DDC6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95CB7A-EE67-244D-8B2C-88D57E64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88" y="0"/>
            <a:ext cx="7446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39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7871B5-60BA-8C4B-8419-1A991103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2" y="376762"/>
            <a:ext cx="6591242" cy="38765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9A8281-3B5A-2B4E-8985-DBDD27AF3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519" y="376762"/>
            <a:ext cx="2857578" cy="34244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7814C72-4318-B14D-9E14-F6A2C76DCB4A}"/>
              </a:ext>
            </a:extLst>
          </p:cNvPr>
          <p:cNvSpPr txBox="1"/>
          <p:nvPr/>
        </p:nvSpPr>
        <p:spPr>
          <a:xfrm>
            <a:off x="166254" y="4472247"/>
            <a:ext cx="1187543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Aux USA, 52 % des 13-17 ans ont recours régulièrement </a:t>
            </a:r>
          </a:p>
          <a:p>
            <a:r>
              <a:rPr lang="fr-FR" sz="2000" dirty="0"/>
              <a:t>à un « AI </a:t>
            </a:r>
            <a:r>
              <a:rPr lang="fr-FR" sz="2000" dirty="0" err="1"/>
              <a:t>companion</a:t>
            </a:r>
            <a:r>
              <a:rPr lang="fr-FR" sz="2000" dirty="0"/>
              <a:t> », dont 13 % quotidiennement. </a:t>
            </a:r>
          </a:p>
          <a:p>
            <a:endParaRPr lang="fr-FR" sz="3200" dirty="0"/>
          </a:p>
          <a:p>
            <a:r>
              <a:rPr lang="fr-FR" sz="3200" dirty="0"/>
              <a:t>D’accord pour leur confier l’avenir de nos enfants? Et de nos sociétés ?</a:t>
            </a:r>
          </a:p>
        </p:txBody>
      </p:sp>
    </p:spTree>
    <p:extLst>
      <p:ext uri="{BB962C8B-B14F-4D97-AF65-F5344CB8AC3E}">
        <p14:creationId xmlns:p14="http://schemas.microsoft.com/office/powerpoint/2010/main" val="3001234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4F752C-F792-F84D-9A14-7B075E9A13E3}"/>
              </a:ext>
            </a:extLst>
          </p:cNvPr>
          <p:cNvSpPr txBox="1"/>
          <p:nvPr/>
        </p:nvSpPr>
        <p:spPr>
          <a:xfrm>
            <a:off x="1147156" y="681644"/>
            <a:ext cx="11039945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Il y a un siècle, le poète William Butler Yeats nous mettait en garde : </a:t>
            </a:r>
          </a:p>
          <a:p>
            <a:r>
              <a:rPr lang="fr-FR" sz="2400" i="1" dirty="0"/>
              <a:t>« Le faucon ne peut plus entendre le fauconnier. Tout se disloque. Le centre ne</a:t>
            </a:r>
          </a:p>
          <a:p>
            <a:r>
              <a:rPr lang="fr-FR" sz="2400" i="1" dirty="0"/>
              <a:t> peut plus tenir. »</a:t>
            </a:r>
            <a:endParaRPr lang="fr-FR" sz="2400" dirty="0"/>
          </a:p>
          <a:p>
            <a:r>
              <a:rPr lang="fr-FR" sz="2400" i="1" dirty="0"/>
              <a:t>Aujourd’hui, l’Amérique est le centre. Et il doit tenir.</a:t>
            </a:r>
            <a:endParaRPr lang="fr-FR" sz="2400" dirty="0"/>
          </a:p>
          <a:p>
            <a:r>
              <a:rPr lang="fr-FR" sz="2400" i="1" dirty="0"/>
              <a:t>Le rejet de toute conception partagée et définie d’une culture commune, </a:t>
            </a:r>
          </a:p>
          <a:p>
            <a:r>
              <a:rPr lang="fr-FR" sz="2400" i="1" dirty="0"/>
              <a:t>dans ce pays comme dans d'autres, </a:t>
            </a:r>
          </a:p>
          <a:p>
            <a:r>
              <a:rPr lang="fr-FR" sz="2400" i="1" dirty="0"/>
              <a:t>présente un coût considérable.</a:t>
            </a:r>
            <a:endParaRPr lang="fr-FR" sz="2400" dirty="0"/>
          </a:p>
          <a:p>
            <a:r>
              <a:rPr lang="fr-FR" sz="2400" i="1" dirty="0"/>
              <a:t>Nous devrions revenir à une expérience commune de la Nation. Nous le devons, même. </a:t>
            </a:r>
          </a:p>
          <a:p>
            <a:r>
              <a:rPr lang="fr-FR" sz="2400" i="1" dirty="0"/>
              <a:t>Accepter une identité commune qui, par définition, met en avant certaines idées, </a:t>
            </a:r>
          </a:p>
          <a:p>
            <a:r>
              <a:rPr lang="fr-FR" sz="2400" i="1" dirty="0"/>
              <a:t>valeurs, cultures et modes de vie,</a:t>
            </a:r>
          </a:p>
          <a:p>
            <a:r>
              <a:rPr lang="fr-FR" sz="2400" i="1" dirty="0"/>
              <a:t> à l'exclusion de certaines autres.</a:t>
            </a:r>
          </a:p>
          <a:p>
            <a:endParaRPr lang="fr-FR" sz="2400" i="1" dirty="0"/>
          </a:p>
          <a:p>
            <a:r>
              <a:rPr lang="fr-FR" sz="2400" i="1" dirty="0"/>
              <a:t>Alex </a:t>
            </a:r>
            <a:r>
              <a:rPr lang="fr-FR" sz="2400" i="1" dirty="0" err="1"/>
              <a:t>Karp</a:t>
            </a:r>
            <a:r>
              <a:rPr lang="fr-FR" sz="2400" i="1" dirty="0"/>
              <a:t> </a:t>
            </a:r>
          </a:p>
          <a:p>
            <a:r>
              <a:rPr lang="fr-FR" sz="2400" i="1" dirty="0"/>
              <a:t>Lettre aux actionnaires </a:t>
            </a:r>
            <a:r>
              <a:rPr lang="fr-FR" sz="2400" i="1" dirty="0" err="1"/>
              <a:t>Palantir</a:t>
            </a:r>
            <a:r>
              <a:rPr lang="fr-FR" sz="2400" i="1" dirty="0"/>
              <a:t> 2025</a:t>
            </a: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89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25E91C-75EE-864B-BBAE-8DF5CA9B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48" y="0"/>
            <a:ext cx="8120342" cy="599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8AFF06-857F-394A-89F3-FD7FC3784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9" y="272373"/>
            <a:ext cx="11992187" cy="63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7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129A9E-09EE-EE48-AC12-BDAD14C7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7" y="134076"/>
            <a:ext cx="10862733" cy="62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1C660D-6BAA-3B4D-A951-C91160D6A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01" y="233463"/>
            <a:ext cx="11307562" cy="63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7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DC5DC5-36CD-414B-A078-C5ADBCD295B2}"/>
              </a:ext>
            </a:extLst>
          </p:cNvPr>
          <p:cNvSpPr txBox="1"/>
          <p:nvPr/>
        </p:nvSpPr>
        <p:spPr>
          <a:xfrm>
            <a:off x="719847" y="369651"/>
            <a:ext cx="3416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révolution HVDC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1EFECB-9A41-DA4C-B609-C56CA46B1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667" y="3272823"/>
            <a:ext cx="5972783" cy="32090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BC9C98-561B-1B4C-B7C9-33A7F37B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11" y="0"/>
            <a:ext cx="5367174" cy="32728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E814DF-79CB-1543-85F6-4F306A18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315" y="1371600"/>
            <a:ext cx="320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D3C279-5733-B843-879A-139EAD79F3CA}"/>
              </a:ext>
            </a:extLst>
          </p:cNvPr>
          <p:cNvSpPr txBox="1"/>
          <p:nvPr/>
        </p:nvSpPr>
        <p:spPr>
          <a:xfrm>
            <a:off x="711200" y="287866"/>
            <a:ext cx="108936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Grands défis techniques pour les nouveaux systèmes électriques</a:t>
            </a:r>
            <a:endParaRPr lang="fr-FR" dirty="0"/>
          </a:p>
          <a:p>
            <a:r>
              <a:rPr lang="fr-FR" sz="2400" dirty="0"/>
              <a:t>Intégrer la variabilité des </a:t>
            </a:r>
            <a:r>
              <a:rPr lang="fr-FR" sz="2400" dirty="0" err="1"/>
              <a:t>Enr</a:t>
            </a:r>
            <a:endParaRPr lang="fr-FR" sz="2400" dirty="0"/>
          </a:p>
          <a:p>
            <a:r>
              <a:rPr lang="fr-FR" sz="2400" dirty="0"/>
              <a:t>Investir dans la production, mais aussi dans les réseaux, les stockages, LES USAGES</a:t>
            </a:r>
          </a:p>
          <a:p>
            <a:endParaRPr lang="fr-FR" sz="2400" dirty="0"/>
          </a:p>
          <a:p>
            <a:r>
              <a:rPr lang="fr-FR" sz="3200" dirty="0"/>
              <a:t>La sobriété reste indispensable : circularité, produits et </a:t>
            </a:r>
          </a:p>
          <a:p>
            <a:r>
              <a:rPr lang="fr-FR" sz="3200" dirty="0"/>
              <a:t>services sobres  !! </a:t>
            </a:r>
          </a:p>
          <a:p>
            <a:endParaRPr lang="fr-FR" sz="2800" dirty="0"/>
          </a:p>
          <a:p>
            <a:r>
              <a:rPr lang="fr-FR" sz="3200" dirty="0"/>
              <a:t>Tout n’est pas </a:t>
            </a:r>
            <a:r>
              <a:rPr lang="fr-FR" sz="3200" dirty="0" err="1"/>
              <a:t>électrifiable</a:t>
            </a:r>
            <a:r>
              <a:rPr lang="fr-FR" sz="3200" dirty="0"/>
              <a:t> </a:t>
            </a:r>
          </a:p>
          <a:p>
            <a:endParaRPr lang="fr-FR" sz="3200" dirty="0"/>
          </a:p>
          <a:p>
            <a:r>
              <a:rPr lang="fr-FR" sz="3200" dirty="0"/>
              <a:t>D’où viendront les 50 % non électrique ?  Biomasse, géothermie</a:t>
            </a:r>
          </a:p>
          <a:p>
            <a:endParaRPr lang="fr-FR" sz="3200" dirty="0"/>
          </a:p>
          <a:p>
            <a:endParaRPr lang="fr-FR" sz="36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68930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1D0EA5-1ED1-EC49-8F98-7052B2C7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3"/>
            <a:ext cx="12192000" cy="68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019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52B48D7B-3DB3-498E-BC09-F498C7C28864}"/>
</file>

<file path=customXml/itemProps2.xml><?xml version="1.0" encoding="utf-8"?>
<ds:datastoreItem xmlns:ds="http://schemas.openxmlformats.org/officeDocument/2006/customXml" ds:itemID="{BA63B156-CB4E-454C-BA6C-08A16FD4428C}"/>
</file>

<file path=customXml/itemProps3.xml><?xml version="1.0" encoding="utf-8"?>
<ds:datastoreItem xmlns:ds="http://schemas.openxmlformats.org/officeDocument/2006/customXml" ds:itemID="{9EA14E23-2ABC-4454-B544-662B75CA62E7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1126</Words>
  <Application>Microsoft Macintosh PowerPoint</Application>
  <PresentationFormat>Grand écran</PresentationFormat>
  <Paragraphs>145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fkGroteskNeue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Veltz</dc:creator>
  <cp:lastModifiedBy>pierre Veltz</cp:lastModifiedBy>
  <cp:revision>4</cp:revision>
  <dcterms:created xsi:type="dcterms:W3CDTF">2026-01-15T20:48:57Z</dcterms:created>
  <dcterms:modified xsi:type="dcterms:W3CDTF">2026-01-16T07:23:36Z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