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467" r:id="rId4"/>
    <p:sldId id="463" r:id="rId5"/>
    <p:sldId id="446" r:id="rId6"/>
    <p:sldId id="441" r:id="rId7"/>
    <p:sldId id="468" r:id="rId8"/>
    <p:sldId id="469" r:id="rId9"/>
    <p:sldId id="473" r:id="rId10"/>
    <p:sldId id="470" r:id="rId11"/>
    <p:sldId id="445" r:id="rId12"/>
    <p:sldId id="266" r:id="rId13"/>
    <p:sldId id="447" r:id="rId14"/>
    <p:sldId id="448" r:id="rId15"/>
    <p:sldId id="268" r:id="rId16"/>
    <p:sldId id="450" r:id="rId17"/>
    <p:sldId id="451" r:id="rId18"/>
    <p:sldId id="452" r:id="rId19"/>
    <p:sldId id="455" r:id="rId20"/>
    <p:sldId id="459" r:id="rId21"/>
    <p:sldId id="474" r:id="rId22"/>
    <p:sldId id="464" r:id="rId23"/>
    <p:sldId id="471" r:id="rId24"/>
    <p:sldId id="472" r:id="rId25"/>
    <p:sldId id="466" r:id="rId26"/>
    <p:sldId id="465" r:id="rId27"/>
    <p:sldId id="294" r:id="rId28"/>
    <p:sldId id="300" r:id="rId2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ED8401-5FCC-4FBA-BCE0-A7FC3D89C796}" type="doc">
      <dgm:prSet loTypeId="urn:microsoft.com/office/officeart/2018/2/layout/IconVerticalSolidList" loCatId="icon" qsTypeId="urn:microsoft.com/office/officeart/2005/8/quickstyle/simple1#4" qsCatId="simple" csTypeId="urn:microsoft.com/office/officeart/2005/8/colors/accent2_2#3" csCatId="accent2" phldr="1"/>
      <dgm:spPr/>
      <dgm:t>
        <a:bodyPr/>
        <a:lstStyle/>
        <a:p>
          <a:endParaRPr lang="en-US"/>
        </a:p>
      </dgm:t>
    </dgm:pt>
    <dgm:pt modelId="{255B0A7D-2453-4511-9208-01EB8097CB47}">
      <dgm:prSet/>
      <dgm:spPr/>
      <dgm:t>
        <a:bodyPr/>
        <a:lstStyle/>
        <a:p>
          <a:r>
            <a:rPr lang="fr-FR" dirty="0"/>
            <a:t>8000km de voiries (dont environ 250km de voies vertes)</a:t>
          </a:r>
          <a:endParaRPr lang="en-US" dirty="0"/>
        </a:p>
      </dgm:t>
    </dgm:pt>
    <dgm:pt modelId="{8A40AEBD-2189-4894-B14C-1136E8371F5E}" type="parTrans" cxnId="{0CF91610-58FC-425A-8929-7CCD081955E5}">
      <dgm:prSet/>
      <dgm:spPr/>
      <dgm:t>
        <a:bodyPr/>
        <a:lstStyle/>
        <a:p>
          <a:endParaRPr lang="en-US"/>
        </a:p>
      </dgm:t>
    </dgm:pt>
    <dgm:pt modelId="{5BE1D190-66C8-41D5-9C01-AEDA9F381C47}" type="sibTrans" cxnId="{0CF91610-58FC-425A-8929-7CCD081955E5}">
      <dgm:prSet/>
      <dgm:spPr/>
      <dgm:t>
        <a:bodyPr/>
        <a:lstStyle/>
        <a:p>
          <a:endParaRPr lang="en-US"/>
        </a:p>
      </dgm:t>
    </dgm:pt>
    <dgm:pt modelId="{53CF5794-779B-40AF-9F07-D3C148775292}">
      <dgm:prSet/>
      <dgm:spPr/>
      <dgm:t>
        <a:bodyPr/>
        <a:lstStyle/>
        <a:p>
          <a:r>
            <a:rPr lang="fr-FR"/>
            <a:t>6000km de « petites routes »</a:t>
          </a:r>
          <a:endParaRPr lang="en-US"/>
        </a:p>
      </dgm:t>
    </dgm:pt>
    <dgm:pt modelId="{7DF48B9B-1501-4581-AAA2-1648FB1852E6}" type="parTrans" cxnId="{014A6079-BB80-4D73-87E1-42F63190ACDD}">
      <dgm:prSet/>
      <dgm:spPr/>
      <dgm:t>
        <a:bodyPr/>
        <a:lstStyle/>
        <a:p>
          <a:endParaRPr lang="en-US"/>
        </a:p>
      </dgm:t>
    </dgm:pt>
    <dgm:pt modelId="{3C0BBAB6-3DFA-40C0-98CB-AE47C295C0E4}" type="sibTrans" cxnId="{014A6079-BB80-4D73-87E1-42F63190ACDD}">
      <dgm:prSet/>
      <dgm:spPr/>
      <dgm:t>
        <a:bodyPr/>
        <a:lstStyle/>
        <a:p>
          <a:endParaRPr lang="en-US"/>
        </a:p>
      </dgm:t>
    </dgm:pt>
    <dgm:pt modelId="{43311357-0823-4F4C-B31F-BE8F3076E518}">
      <dgm:prSet/>
      <dgm:spPr/>
      <dgm:t>
        <a:bodyPr/>
        <a:lstStyle/>
        <a:p>
          <a:r>
            <a:rPr lang="fr-FR"/>
            <a:t>470 agents</a:t>
          </a:r>
          <a:endParaRPr lang="en-US"/>
        </a:p>
      </dgm:t>
    </dgm:pt>
    <dgm:pt modelId="{A4CA8659-7930-4FBA-A23E-35DF76AED329}" type="parTrans" cxnId="{57F28EB2-0205-40B9-8582-941F9FB75C05}">
      <dgm:prSet/>
      <dgm:spPr/>
      <dgm:t>
        <a:bodyPr/>
        <a:lstStyle/>
        <a:p>
          <a:endParaRPr lang="en-US"/>
        </a:p>
      </dgm:t>
    </dgm:pt>
    <dgm:pt modelId="{6F228CEA-F836-40C0-9F38-BAA8D224A09F}" type="sibTrans" cxnId="{57F28EB2-0205-40B9-8582-941F9FB75C05}">
      <dgm:prSet/>
      <dgm:spPr/>
      <dgm:t>
        <a:bodyPr/>
        <a:lstStyle/>
        <a:p>
          <a:endParaRPr lang="en-US"/>
        </a:p>
      </dgm:t>
    </dgm:pt>
    <dgm:pt modelId="{8C4CB7F7-9B5B-4D81-AB43-FE4084B6551A}">
      <dgm:prSet/>
      <dgm:spPr/>
      <dgm:t>
        <a:bodyPr/>
        <a:lstStyle/>
        <a:p>
          <a:r>
            <a:rPr lang="fr-FR"/>
            <a:t>5 agences techniques départementales</a:t>
          </a:r>
          <a:endParaRPr lang="en-US"/>
        </a:p>
      </dgm:t>
    </dgm:pt>
    <dgm:pt modelId="{E844B60E-140B-4AAD-98C6-C57BDF2D91E3}" type="parTrans" cxnId="{5C60D0BF-5F91-4FE4-8ED5-EA137D9F1755}">
      <dgm:prSet/>
      <dgm:spPr/>
      <dgm:t>
        <a:bodyPr/>
        <a:lstStyle/>
        <a:p>
          <a:endParaRPr lang="en-US"/>
        </a:p>
      </dgm:t>
    </dgm:pt>
    <dgm:pt modelId="{05E82163-FA5C-4D29-9B2D-DDECCACF5C47}" type="sibTrans" cxnId="{5C60D0BF-5F91-4FE4-8ED5-EA137D9F1755}">
      <dgm:prSet/>
      <dgm:spPr/>
      <dgm:t>
        <a:bodyPr/>
        <a:lstStyle/>
        <a:p>
          <a:endParaRPr lang="en-US"/>
        </a:p>
      </dgm:t>
    </dgm:pt>
    <dgm:pt modelId="{4F5FF910-F96B-4650-9A41-9C7C43805F28}" type="pres">
      <dgm:prSet presAssocID="{05ED8401-5FCC-4FBA-BCE0-A7FC3D89C796}" presName="root" presStyleCnt="0">
        <dgm:presLayoutVars>
          <dgm:dir/>
          <dgm:resizeHandles val="exact"/>
        </dgm:presLayoutVars>
      </dgm:prSet>
      <dgm:spPr/>
    </dgm:pt>
    <dgm:pt modelId="{A022FB23-04F6-4B9F-A782-00227956B848}" type="pres">
      <dgm:prSet presAssocID="{255B0A7D-2453-4511-9208-01EB8097CB47}" presName="compNode" presStyleCnt="0"/>
      <dgm:spPr/>
    </dgm:pt>
    <dgm:pt modelId="{82573873-FBFD-41D4-9B59-C5A5292A0DDA}" type="pres">
      <dgm:prSet presAssocID="{255B0A7D-2453-4511-9208-01EB8097CB47}" presName="bgRect" presStyleLbl="bgShp" presStyleIdx="0" presStyleCnt="4"/>
      <dgm:spPr/>
    </dgm:pt>
    <dgm:pt modelId="{99CC3FE0-6BDD-450B-8E22-FB67A1B75C69}" type="pres">
      <dgm:prSet presAssocID="{255B0A7D-2453-4511-9208-01EB8097CB47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vron Arrows"/>
        </a:ext>
      </dgm:extLst>
    </dgm:pt>
    <dgm:pt modelId="{DC8FBFEF-690E-447C-954D-35158B91C559}" type="pres">
      <dgm:prSet presAssocID="{255B0A7D-2453-4511-9208-01EB8097CB47}" presName="spaceRect" presStyleCnt="0"/>
      <dgm:spPr/>
    </dgm:pt>
    <dgm:pt modelId="{EE11702E-0B6C-47B7-895C-E9A1DAE0DC7F}" type="pres">
      <dgm:prSet presAssocID="{255B0A7D-2453-4511-9208-01EB8097CB47}" presName="parTx" presStyleLbl="revTx" presStyleIdx="0" presStyleCnt="4">
        <dgm:presLayoutVars>
          <dgm:chMax val="0"/>
          <dgm:chPref val="0"/>
        </dgm:presLayoutVars>
      </dgm:prSet>
      <dgm:spPr/>
    </dgm:pt>
    <dgm:pt modelId="{0FDD1C31-8463-4D3B-9E04-A11B0E8878DE}" type="pres">
      <dgm:prSet presAssocID="{5BE1D190-66C8-41D5-9C01-AEDA9F381C47}" presName="sibTrans" presStyleCnt="0"/>
      <dgm:spPr/>
    </dgm:pt>
    <dgm:pt modelId="{B94AC651-ACFA-4A12-988E-228A402FC4D7}" type="pres">
      <dgm:prSet presAssocID="{53CF5794-779B-40AF-9F07-D3C148775292}" presName="compNode" presStyleCnt="0"/>
      <dgm:spPr/>
    </dgm:pt>
    <dgm:pt modelId="{B76117CD-587E-4029-93D3-B135F3D84F91}" type="pres">
      <dgm:prSet presAssocID="{53CF5794-779B-40AF-9F07-D3C148775292}" presName="bgRect" presStyleLbl="bgShp" presStyleIdx="1" presStyleCnt="4"/>
      <dgm:spPr/>
    </dgm:pt>
    <dgm:pt modelId="{48EDA329-58E7-44AD-9EE8-9938E01BB6C0}" type="pres">
      <dgm:prSet presAssocID="{53CF5794-779B-40AF-9F07-D3C148775292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C09DAB92-39DA-45B9-B25B-554EC84A172A}" type="pres">
      <dgm:prSet presAssocID="{53CF5794-779B-40AF-9F07-D3C148775292}" presName="spaceRect" presStyleCnt="0"/>
      <dgm:spPr/>
    </dgm:pt>
    <dgm:pt modelId="{E5E70462-8AAC-4BA9-BA85-FBE8CFEC1F63}" type="pres">
      <dgm:prSet presAssocID="{53CF5794-779B-40AF-9F07-D3C148775292}" presName="parTx" presStyleLbl="revTx" presStyleIdx="1" presStyleCnt="4">
        <dgm:presLayoutVars>
          <dgm:chMax val="0"/>
          <dgm:chPref val="0"/>
        </dgm:presLayoutVars>
      </dgm:prSet>
      <dgm:spPr/>
    </dgm:pt>
    <dgm:pt modelId="{2AC6F5D9-DE58-43D7-BEE2-AE2642540C7E}" type="pres">
      <dgm:prSet presAssocID="{3C0BBAB6-3DFA-40C0-98CB-AE47C295C0E4}" presName="sibTrans" presStyleCnt="0"/>
      <dgm:spPr/>
    </dgm:pt>
    <dgm:pt modelId="{A631C5DD-E0D0-4B19-8303-31AA2847687F}" type="pres">
      <dgm:prSet presAssocID="{43311357-0823-4F4C-B31F-BE8F3076E518}" presName="compNode" presStyleCnt="0"/>
      <dgm:spPr/>
    </dgm:pt>
    <dgm:pt modelId="{CC7A7DB7-0A3F-4F9F-B04B-5F6933DE21CA}" type="pres">
      <dgm:prSet presAssocID="{43311357-0823-4F4C-B31F-BE8F3076E518}" presName="bgRect" presStyleLbl="bgShp" presStyleIdx="2" presStyleCnt="4"/>
      <dgm:spPr/>
    </dgm:pt>
    <dgm:pt modelId="{070BF47B-F142-4C05-BE11-B0DC60B7FE6E}" type="pres">
      <dgm:prSet presAssocID="{43311357-0823-4F4C-B31F-BE8F3076E518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tilisateur"/>
        </a:ext>
      </dgm:extLst>
    </dgm:pt>
    <dgm:pt modelId="{ED66E8E2-9860-4469-97EA-0BD4F9820CFF}" type="pres">
      <dgm:prSet presAssocID="{43311357-0823-4F4C-B31F-BE8F3076E518}" presName="spaceRect" presStyleCnt="0"/>
      <dgm:spPr/>
    </dgm:pt>
    <dgm:pt modelId="{80E4CEB4-A99F-45CF-86FD-46A84B1D2859}" type="pres">
      <dgm:prSet presAssocID="{43311357-0823-4F4C-B31F-BE8F3076E518}" presName="parTx" presStyleLbl="revTx" presStyleIdx="2" presStyleCnt="4">
        <dgm:presLayoutVars>
          <dgm:chMax val="0"/>
          <dgm:chPref val="0"/>
        </dgm:presLayoutVars>
      </dgm:prSet>
      <dgm:spPr/>
    </dgm:pt>
    <dgm:pt modelId="{9DFC1205-0C8C-4D6A-873E-07A0118C2861}" type="pres">
      <dgm:prSet presAssocID="{6F228CEA-F836-40C0-9F38-BAA8D224A09F}" presName="sibTrans" presStyleCnt="0"/>
      <dgm:spPr/>
    </dgm:pt>
    <dgm:pt modelId="{BA969F8D-8962-425C-AED7-D875B78E81FF}" type="pres">
      <dgm:prSet presAssocID="{8C4CB7F7-9B5B-4D81-AB43-FE4084B6551A}" presName="compNode" presStyleCnt="0"/>
      <dgm:spPr/>
    </dgm:pt>
    <dgm:pt modelId="{9EE8C857-97D6-40A8-B781-28C09D05AA08}" type="pres">
      <dgm:prSet presAssocID="{8C4CB7F7-9B5B-4D81-AB43-FE4084B6551A}" presName="bgRect" presStyleLbl="bgShp" presStyleIdx="3" presStyleCnt="4"/>
      <dgm:spPr/>
    </dgm:pt>
    <dgm:pt modelId="{70AF2CC8-7D25-4249-ACF9-72A6950D9E4C}" type="pres">
      <dgm:prSet presAssocID="{8C4CB7F7-9B5B-4D81-AB43-FE4084B6551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ngrenages"/>
        </a:ext>
      </dgm:extLst>
    </dgm:pt>
    <dgm:pt modelId="{E32CF811-B64F-4AB0-A14C-A3551F646968}" type="pres">
      <dgm:prSet presAssocID="{8C4CB7F7-9B5B-4D81-AB43-FE4084B6551A}" presName="spaceRect" presStyleCnt="0"/>
      <dgm:spPr/>
    </dgm:pt>
    <dgm:pt modelId="{77F6F940-2C36-43A3-B3F2-0D4DA14454D0}" type="pres">
      <dgm:prSet presAssocID="{8C4CB7F7-9B5B-4D81-AB43-FE4084B6551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CF91610-58FC-425A-8929-7CCD081955E5}" srcId="{05ED8401-5FCC-4FBA-BCE0-A7FC3D89C796}" destId="{255B0A7D-2453-4511-9208-01EB8097CB47}" srcOrd="0" destOrd="0" parTransId="{8A40AEBD-2189-4894-B14C-1136E8371F5E}" sibTransId="{5BE1D190-66C8-41D5-9C01-AEDA9F381C47}"/>
    <dgm:cxn modelId="{DE6B9C2C-DA87-4409-A260-69DA958CC247}" type="presOf" srcId="{05ED8401-5FCC-4FBA-BCE0-A7FC3D89C796}" destId="{4F5FF910-F96B-4650-9A41-9C7C43805F28}" srcOrd="0" destOrd="0" presId="urn:microsoft.com/office/officeart/2018/2/layout/IconVerticalSolidList"/>
    <dgm:cxn modelId="{5AAE4540-6B95-4605-A591-035F384E4BE7}" type="presOf" srcId="{8C4CB7F7-9B5B-4D81-AB43-FE4084B6551A}" destId="{77F6F940-2C36-43A3-B3F2-0D4DA14454D0}" srcOrd="0" destOrd="0" presId="urn:microsoft.com/office/officeart/2018/2/layout/IconVerticalSolidList"/>
    <dgm:cxn modelId="{148EEA48-E238-41AE-85FD-8DA0BC34EAAE}" type="presOf" srcId="{255B0A7D-2453-4511-9208-01EB8097CB47}" destId="{EE11702E-0B6C-47B7-895C-E9A1DAE0DC7F}" srcOrd="0" destOrd="0" presId="urn:microsoft.com/office/officeart/2018/2/layout/IconVerticalSolidList"/>
    <dgm:cxn modelId="{014A6079-BB80-4D73-87E1-42F63190ACDD}" srcId="{05ED8401-5FCC-4FBA-BCE0-A7FC3D89C796}" destId="{53CF5794-779B-40AF-9F07-D3C148775292}" srcOrd="1" destOrd="0" parTransId="{7DF48B9B-1501-4581-AAA2-1648FB1852E6}" sibTransId="{3C0BBAB6-3DFA-40C0-98CB-AE47C295C0E4}"/>
    <dgm:cxn modelId="{AE12AEA4-21B7-4117-AB15-EFEFDA7D7A2F}" type="presOf" srcId="{53CF5794-779B-40AF-9F07-D3C148775292}" destId="{E5E70462-8AAC-4BA9-BA85-FBE8CFEC1F63}" srcOrd="0" destOrd="0" presId="urn:microsoft.com/office/officeart/2018/2/layout/IconVerticalSolidList"/>
    <dgm:cxn modelId="{57F28EB2-0205-40B9-8582-941F9FB75C05}" srcId="{05ED8401-5FCC-4FBA-BCE0-A7FC3D89C796}" destId="{43311357-0823-4F4C-B31F-BE8F3076E518}" srcOrd="2" destOrd="0" parTransId="{A4CA8659-7930-4FBA-A23E-35DF76AED329}" sibTransId="{6F228CEA-F836-40C0-9F38-BAA8D224A09F}"/>
    <dgm:cxn modelId="{5C60D0BF-5F91-4FE4-8ED5-EA137D9F1755}" srcId="{05ED8401-5FCC-4FBA-BCE0-A7FC3D89C796}" destId="{8C4CB7F7-9B5B-4D81-AB43-FE4084B6551A}" srcOrd="3" destOrd="0" parTransId="{E844B60E-140B-4AAD-98C6-C57BDF2D91E3}" sibTransId="{05E82163-FA5C-4D29-9B2D-DDECCACF5C47}"/>
    <dgm:cxn modelId="{271D7FD8-647A-4623-87BD-23294C4EDF7A}" type="presOf" srcId="{43311357-0823-4F4C-B31F-BE8F3076E518}" destId="{80E4CEB4-A99F-45CF-86FD-46A84B1D2859}" srcOrd="0" destOrd="0" presId="urn:microsoft.com/office/officeart/2018/2/layout/IconVerticalSolidList"/>
    <dgm:cxn modelId="{7F1FC050-AA76-4838-A283-62CCE290681A}" type="presParOf" srcId="{4F5FF910-F96B-4650-9A41-9C7C43805F28}" destId="{A022FB23-04F6-4B9F-A782-00227956B848}" srcOrd="0" destOrd="0" presId="urn:microsoft.com/office/officeart/2018/2/layout/IconVerticalSolidList"/>
    <dgm:cxn modelId="{702F0C35-0BF9-421C-A998-A75FF4A93641}" type="presParOf" srcId="{A022FB23-04F6-4B9F-A782-00227956B848}" destId="{82573873-FBFD-41D4-9B59-C5A5292A0DDA}" srcOrd="0" destOrd="0" presId="urn:microsoft.com/office/officeart/2018/2/layout/IconVerticalSolidList"/>
    <dgm:cxn modelId="{1A93DFB9-8A4B-4539-AECA-26D1F484D82A}" type="presParOf" srcId="{A022FB23-04F6-4B9F-A782-00227956B848}" destId="{99CC3FE0-6BDD-450B-8E22-FB67A1B75C69}" srcOrd="1" destOrd="0" presId="urn:microsoft.com/office/officeart/2018/2/layout/IconVerticalSolidList"/>
    <dgm:cxn modelId="{2D1CF7AB-4D61-4780-9576-B74E393067FC}" type="presParOf" srcId="{A022FB23-04F6-4B9F-A782-00227956B848}" destId="{DC8FBFEF-690E-447C-954D-35158B91C559}" srcOrd="2" destOrd="0" presId="urn:microsoft.com/office/officeart/2018/2/layout/IconVerticalSolidList"/>
    <dgm:cxn modelId="{DD6004E6-5248-4A80-917F-38C719A01BBD}" type="presParOf" srcId="{A022FB23-04F6-4B9F-A782-00227956B848}" destId="{EE11702E-0B6C-47B7-895C-E9A1DAE0DC7F}" srcOrd="3" destOrd="0" presId="urn:microsoft.com/office/officeart/2018/2/layout/IconVerticalSolidList"/>
    <dgm:cxn modelId="{E03EB0B4-6B68-452C-874C-3E1802A0C42E}" type="presParOf" srcId="{4F5FF910-F96B-4650-9A41-9C7C43805F28}" destId="{0FDD1C31-8463-4D3B-9E04-A11B0E8878DE}" srcOrd="1" destOrd="0" presId="urn:microsoft.com/office/officeart/2018/2/layout/IconVerticalSolidList"/>
    <dgm:cxn modelId="{ED5E8D90-A6F5-47F3-B5A8-28D218DDCBBE}" type="presParOf" srcId="{4F5FF910-F96B-4650-9A41-9C7C43805F28}" destId="{B94AC651-ACFA-4A12-988E-228A402FC4D7}" srcOrd="2" destOrd="0" presId="urn:microsoft.com/office/officeart/2018/2/layout/IconVerticalSolidList"/>
    <dgm:cxn modelId="{1F7BBA4B-F2A2-4090-AD84-977234C77926}" type="presParOf" srcId="{B94AC651-ACFA-4A12-988E-228A402FC4D7}" destId="{B76117CD-587E-4029-93D3-B135F3D84F91}" srcOrd="0" destOrd="0" presId="urn:microsoft.com/office/officeart/2018/2/layout/IconVerticalSolidList"/>
    <dgm:cxn modelId="{47DD42F3-3C95-40F8-90D2-1CB41AE7ED78}" type="presParOf" srcId="{B94AC651-ACFA-4A12-988E-228A402FC4D7}" destId="{48EDA329-58E7-44AD-9EE8-9938E01BB6C0}" srcOrd="1" destOrd="0" presId="urn:microsoft.com/office/officeart/2018/2/layout/IconVerticalSolidList"/>
    <dgm:cxn modelId="{44A1EF48-A838-48FE-893F-84C26315B32A}" type="presParOf" srcId="{B94AC651-ACFA-4A12-988E-228A402FC4D7}" destId="{C09DAB92-39DA-45B9-B25B-554EC84A172A}" srcOrd="2" destOrd="0" presId="urn:microsoft.com/office/officeart/2018/2/layout/IconVerticalSolidList"/>
    <dgm:cxn modelId="{5253C912-6F06-4FF1-8C8F-2291F1978AAE}" type="presParOf" srcId="{B94AC651-ACFA-4A12-988E-228A402FC4D7}" destId="{E5E70462-8AAC-4BA9-BA85-FBE8CFEC1F63}" srcOrd="3" destOrd="0" presId="urn:microsoft.com/office/officeart/2018/2/layout/IconVerticalSolidList"/>
    <dgm:cxn modelId="{51368A76-3F62-45B2-80E0-830FA6865A58}" type="presParOf" srcId="{4F5FF910-F96B-4650-9A41-9C7C43805F28}" destId="{2AC6F5D9-DE58-43D7-BEE2-AE2642540C7E}" srcOrd="3" destOrd="0" presId="urn:microsoft.com/office/officeart/2018/2/layout/IconVerticalSolidList"/>
    <dgm:cxn modelId="{89BFCDA8-6E15-4443-B0AF-7B43AC63D006}" type="presParOf" srcId="{4F5FF910-F96B-4650-9A41-9C7C43805F28}" destId="{A631C5DD-E0D0-4B19-8303-31AA2847687F}" srcOrd="4" destOrd="0" presId="urn:microsoft.com/office/officeart/2018/2/layout/IconVerticalSolidList"/>
    <dgm:cxn modelId="{50550B89-C859-4B6B-B1A4-391F629A9162}" type="presParOf" srcId="{A631C5DD-E0D0-4B19-8303-31AA2847687F}" destId="{CC7A7DB7-0A3F-4F9F-B04B-5F6933DE21CA}" srcOrd="0" destOrd="0" presId="urn:microsoft.com/office/officeart/2018/2/layout/IconVerticalSolidList"/>
    <dgm:cxn modelId="{179B4C2B-BA11-451B-95B6-11DA90E9A98B}" type="presParOf" srcId="{A631C5DD-E0D0-4B19-8303-31AA2847687F}" destId="{070BF47B-F142-4C05-BE11-B0DC60B7FE6E}" srcOrd="1" destOrd="0" presId="urn:microsoft.com/office/officeart/2018/2/layout/IconVerticalSolidList"/>
    <dgm:cxn modelId="{53821629-D29D-44A9-B74F-09A04862270F}" type="presParOf" srcId="{A631C5DD-E0D0-4B19-8303-31AA2847687F}" destId="{ED66E8E2-9860-4469-97EA-0BD4F9820CFF}" srcOrd="2" destOrd="0" presId="urn:microsoft.com/office/officeart/2018/2/layout/IconVerticalSolidList"/>
    <dgm:cxn modelId="{67A0FFD1-4915-4B61-83BE-CE0F74A34246}" type="presParOf" srcId="{A631C5DD-E0D0-4B19-8303-31AA2847687F}" destId="{80E4CEB4-A99F-45CF-86FD-46A84B1D2859}" srcOrd="3" destOrd="0" presId="urn:microsoft.com/office/officeart/2018/2/layout/IconVerticalSolidList"/>
    <dgm:cxn modelId="{75B3BFA4-F723-4B56-80D6-A0CB6A2BB7B5}" type="presParOf" srcId="{4F5FF910-F96B-4650-9A41-9C7C43805F28}" destId="{9DFC1205-0C8C-4D6A-873E-07A0118C2861}" srcOrd="5" destOrd="0" presId="urn:microsoft.com/office/officeart/2018/2/layout/IconVerticalSolidList"/>
    <dgm:cxn modelId="{B3047F87-8A02-44FF-BC7F-3D5DE6538228}" type="presParOf" srcId="{4F5FF910-F96B-4650-9A41-9C7C43805F28}" destId="{BA969F8D-8962-425C-AED7-D875B78E81FF}" srcOrd="6" destOrd="0" presId="urn:microsoft.com/office/officeart/2018/2/layout/IconVerticalSolidList"/>
    <dgm:cxn modelId="{8B0D4D8D-BD1D-4FB4-B362-BD8B1BEE8CD2}" type="presParOf" srcId="{BA969F8D-8962-425C-AED7-D875B78E81FF}" destId="{9EE8C857-97D6-40A8-B781-28C09D05AA08}" srcOrd="0" destOrd="0" presId="urn:microsoft.com/office/officeart/2018/2/layout/IconVerticalSolidList"/>
    <dgm:cxn modelId="{CC982B10-47E9-48F4-8819-1FE33B470DA2}" type="presParOf" srcId="{BA969F8D-8962-425C-AED7-D875B78E81FF}" destId="{70AF2CC8-7D25-4249-ACF9-72A6950D9E4C}" srcOrd="1" destOrd="0" presId="urn:microsoft.com/office/officeart/2018/2/layout/IconVerticalSolidList"/>
    <dgm:cxn modelId="{75FB70CA-8182-417D-B705-379933E6E2FC}" type="presParOf" srcId="{BA969F8D-8962-425C-AED7-D875B78E81FF}" destId="{E32CF811-B64F-4AB0-A14C-A3551F646968}" srcOrd="2" destOrd="0" presId="urn:microsoft.com/office/officeart/2018/2/layout/IconVerticalSolidList"/>
    <dgm:cxn modelId="{4A4259F4-D17C-41E5-9E87-214A3CC33B78}" type="presParOf" srcId="{BA969F8D-8962-425C-AED7-D875B78E81FF}" destId="{77F6F940-2C36-43A3-B3F2-0D4DA14454D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73873-FBFD-41D4-9B59-C5A5292A0DDA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CC3FE0-6BDD-450B-8E22-FB67A1B75C69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11702E-0B6C-47B7-895C-E9A1DAE0DC7F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8000km de voiries (dont environ 250km de voies vertes)</a:t>
          </a:r>
          <a:endParaRPr lang="en-US" sz="2200" kern="1200" dirty="0"/>
        </a:p>
      </dsp:txBody>
      <dsp:txXfrm>
        <a:off x="1057183" y="1805"/>
        <a:ext cx="9458416" cy="915310"/>
      </dsp:txXfrm>
    </dsp:sp>
    <dsp:sp modelId="{B76117CD-587E-4029-93D3-B135F3D84F91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EDA329-58E7-44AD-9EE8-9938E01BB6C0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E70462-8AAC-4BA9-BA85-FBE8CFEC1F63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6000km de « petites routes »</a:t>
          </a:r>
          <a:endParaRPr lang="en-US" sz="2200" kern="1200"/>
        </a:p>
      </dsp:txBody>
      <dsp:txXfrm>
        <a:off x="1057183" y="1145944"/>
        <a:ext cx="9458416" cy="915310"/>
      </dsp:txXfrm>
    </dsp:sp>
    <dsp:sp modelId="{CC7A7DB7-0A3F-4F9F-B04B-5F6933DE21CA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BF47B-F142-4C05-BE11-B0DC60B7FE6E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E4CEB4-A99F-45CF-86FD-46A84B1D2859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470 agents</a:t>
          </a:r>
          <a:endParaRPr lang="en-US" sz="2200" kern="1200"/>
        </a:p>
      </dsp:txBody>
      <dsp:txXfrm>
        <a:off x="1057183" y="2290082"/>
        <a:ext cx="9458416" cy="915310"/>
      </dsp:txXfrm>
    </dsp:sp>
    <dsp:sp modelId="{9EE8C857-97D6-40A8-B781-28C09D05AA08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AF2CC8-7D25-4249-ACF9-72A6950D9E4C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6F940-2C36-43A3-B3F2-0D4DA14454D0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/>
            <a:t>5 agences techniques départementales</a:t>
          </a:r>
          <a:endParaRPr lang="en-US" sz="2200" kern="1200"/>
        </a:p>
      </dsp:txBody>
      <dsp:txXfrm>
        <a:off x="1057183" y="3434221"/>
        <a:ext cx="9458416" cy="915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B691C1-C9C1-4134-9867-0BBABA528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0347AB1-39FF-4A96-B5BE-D67334104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7A8616-48C7-4B2A-842D-73EA3F549BB4}"/>
              </a:ext>
            </a:extLst>
          </p:cNvPr>
          <p:cNvSpPr/>
          <p:nvPr userDrawn="1"/>
        </p:nvSpPr>
        <p:spPr>
          <a:xfrm>
            <a:off x="121103" y="80734"/>
            <a:ext cx="653143" cy="143691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440A230-6FCD-4E9E-B78F-CDE6FCFE1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2" t="29452" r="-8194" b="47537"/>
          <a:stretch/>
        </p:blipFill>
        <p:spPr>
          <a:xfrm>
            <a:off x="107509" y="2182162"/>
            <a:ext cx="728881" cy="290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01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2B761C-5378-4283-8455-4065AC028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627F9E-C321-42C2-A18E-721F3243D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B36E73-751C-48DA-AE8C-6F203510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DE826B-68EC-45A3-AF5A-0E7858EC1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C2084A-71C4-480B-82C3-85120E1A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255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FC8A19-8E69-4082-B146-5EEACE69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728D98-0C7E-4286-A246-8C1807B62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0971D1-EA7B-4B97-9F24-024623B73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84F187-7944-4F38-984F-8E73B9868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4C8398-C66F-4322-B67B-0A7BB2D2A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9A1672-0F7A-4AE3-972E-9D183607D4BF}"/>
              </a:ext>
            </a:extLst>
          </p:cNvPr>
          <p:cNvSpPr/>
          <p:nvPr userDrawn="1"/>
        </p:nvSpPr>
        <p:spPr>
          <a:xfrm>
            <a:off x="124690" y="207818"/>
            <a:ext cx="693305" cy="133003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694284D-BD35-4D8A-B8D3-70D1C8FACA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2" t="29452" r="-8194" b="47537"/>
          <a:stretch/>
        </p:blipFill>
        <p:spPr>
          <a:xfrm>
            <a:off x="104334" y="3193558"/>
            <a:ext cx="728881" cy="290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735E02-CCF8-4A20-B424-59DE53B23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2F47CF-BE90-4C8A-9F62-FD366FAFA2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29A2E9C-D498-4F5C-909A-766B08440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5185392-6852-49BE-8596-C0DFB6CAF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277EC92-8228-4C85-B6A6-CC02DF13E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7D42C0-6DC4-49BA-93B1-9A4E18B9E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41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F29BEB-D997-4625-A1A7-42389B2FC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CD4B85-7968-4D69-8EF6-4E382539C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579012-13D6-4632-BFF4-F40072213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0517656-1AAF-4695-B679-C8C964AF9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717A7B0-B981-4FF9-BB1E-266C72F322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9AD54C1-B0D7-4BD0-ADC3-82E8B30C9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393F943-24EC-4488-A9D5-4138DD42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FB5BFE2-9363-49AF-B533-031CC1FDE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25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E8DC3-B3E7-4347-B94E-7C86B08A1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89C943C-BCE6-44A0-B11F-C3AA68338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6CE22D9-7AA0-4681-9928-2DFBAD242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45717F-5CA9-481F-B8A2-D11C3391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889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7905EF1-F64B-4A2B-A25D-A4D8C1113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EA235F-2B64-4C8D-A096-84E99498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B610B92-99F9-4907-8425-48336983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4573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17F3EF-FA6B-4DF3-9766-16D2D4540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EB51D2-EE00-4704-AF49-6F3DEF96D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CB89B0-1CF6-4F42-B417-8E3E5AFFA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57B638-8282-4AD0-A234-83B72B248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5322AC1-8F68-4731-9776-79E5A05AE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B32AB36-2145-4AF4-9906-16A7176AB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7836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D1F38E-7BA0-4BE8-AD52-462E345DE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2C3C812-A105-497E-879F-FEFAC914C1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C3B41B-1FCD-4065-9176-C704CF92F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5FF2F12-1A62-43FF-8025-EE99522B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695239-B7D2-467E-B3E0-F643467DD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3C6821-2551-4F36-AF2A-3FCB3F8EC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569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E9967-F99B-42DC-9BEF-521981AFA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1389ADC-3B4F-4E77-8A34-E5F6515ED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6DF05F-485F-4416-98FF-44CA466C0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27DBC5-FD5C-46CC-8C74-D9B5E0908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BB6116-CBFD-4C49-839F-59F58E19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136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15152D-A290-4C91-8162-9D46396908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6C9BF8F-4828-4A1F-9BC2-A8E949E4C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50B29B-7803-420E-8D8D-092F5ACC4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F25F86-4AA9-4680-A8EC-4774D493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FBBB5C-0583-4AA5-BAD2-9860BFB6E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5323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D69ADE-C8B8-4654-9F04-88C4DEF47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3D4B5F-39CE-47CF-9CFD-F4154453F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451F4A-B965-4A27-9705-4F7372AC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374FD3-35AB-4620-8E8F-043DBC401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749899-A912-474B-8DD2-E3D4A553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496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CF5C83-4037-4E1C-A837-66411E999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DB0FCC-5A07-4F8A-9B3F-197D0087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6D72B4-5F4A-46CE-9FEE-87ED349C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F67831-3E3E-4FEB-BE1B-257A0AB6E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ECE783-4A2A-470B-B706-4F998AEB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171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47720-FFA4-4774-941C-632B0ED2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24DBB1-8D9C-4C05-A975-ADB7744C1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F490534-0061-4217-9ECF-92E086DE7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235A85A-5353-4A25-BB79-D47C525A7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7219BD-1DF5-4E63-B875-3A00DD6A9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211CCE0-CA88-41DA-B52D-CD32D270E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545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C5F3E2-EE76-42AD-84AE-3E4409794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432E755-D0D6-470A-8A7A-D065ADB01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1EAF58-8DBC-4B6C-AA61-E389D7E3C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34E5EE-3EE9-45CA-9CF6-A486B7088E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7A12015-73FD-40A2-821E-8225FDEBA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3B89A4F-F88A-40A5-8F41-F312EF807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755E309-C0A4-4EA4-A37C-203F35811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B5B367B-60A3-498D-98A4-47AC323EF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4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22807E-ED50-4CCF-A20D-68637FBAC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A839F73-5029-47E4-BF22-0FAD27E27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05D9AE-3F5B-4941-BF84-57ADD2672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B5B5BF1-3695-4BA6-BF91-289A78BE3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258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2E6ECF2-E191-4973-807E-34C2A463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1B3F28F-2969-4192-B279-8A7C341B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308931-DDEA-4454-BBC8-1024D989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066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72873-6471-4A98-9A30-E96AB5BF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6546FD-1AE3-4390-89CE-DBC029C2D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EF84A7E-BADE-4BF7-93EF-8CCD43E65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613537-C57D-47FF-9BA8-4DA096C5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48F78D-2F17-4567-BC6F-8A77EA6D4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FA4616-CCF1-4852-858F-6D4BF075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825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D6BE5C-5315-4712-A108-5B26B74C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F3499E4-7C22-41D1-BEF9-3802FB2B7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BBE837-936D-4AC9-A0D2-D44152363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046DD2-4D60-4A43-AFD7-E992EDAA0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7B3303-1CD6-44D8-B349-86F716876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ED6E01-71A8-469A-A74F-DF3EBE8AB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369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0BF36-70D9-4699-82F4-1E3812392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8AF805E-45B3-4FF7-9A1E-D7CD42D83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BFE1D9-BC11-49FD-A776-BE382357B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70A1C5-A1C7-4C22-8F99-BDEA3194B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AA0312-740D-490C-B989-68A8BE8BC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1028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9719422-CAFA-44B3-9056-3DA99E2197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725E34-2901-4E0E-B8DD-BFF87741A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C6190B8-E0BF-4C6D-A696-6517BEF1F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9B0736-3BB5-4D61-A25B-55C4365F5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5F4744-85CD-4CA0-A46F-F5C897A0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371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F2B54D-B5C6-4AD8-A858-3354A4BBB4B5}"/>
              </a:ext>
            </a:extLst>
          </p:cNvPr>
          <p:cNvSpPr/>
          <p:nvPr userDrawn="1"/>
        </p:nvSpPr>
        <p:spPr>
          <a:xfrm>
            <a:off x="59962" y="6176963"/>
            <a:ext cx="12132038" cy="681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2D974FF-370D-4098-8F98-FADF8BE71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919EAC-0D75-493D-86D2-8B2CFE567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2D3CF1-07FF-43C8-A47F-8F4981BAD9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81748" y="6341836"/>
            <a:ext cx="23996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42FED-2E69-422B-BF3F-9985752B8992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9393E2-2D59-4B4D-A910-B2D070AF3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EA373F-2C7F-408C-8F0F-C5E53215F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9661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BB247-0636-478A-B94D-FC266394973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5B4AD0-6B1B-43B1-94F2-70DE3FA90F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2" t="29452" b="22581"/>
          <a:stretch/>
        </p:blipFill>
        <p:spPr>
          <a:xfrm>
            <a:off x="102459" y="-131707"/>
            <a:ext cx="622090" cy="6872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753E7EE-F6BE-4BA9-956F-EF5E662A79C7}"/>
              </a:ext>
            </a:extLst>
          </p:cNvPr>
          <p:cNvSpPr/>
          <p:nvPr userDrawn="1"/>
        </p:nvSpPr>
        <p:spPr>
          <a:xfrm>
            <a:off x="59962" y="3204"/>
            <a:ext cx="12067082" cy="6738079"/>
          </a:xfrm>
          <a:prstGeom prst="rect">
            <a:avLst/>
          </a:prstGeom>
          <a:noFill/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00A93B3-0A4C-4650-8C68-95C8B375C98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718" y="6311900"/>
            <a:ext cx="1414120" cy="3462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003513F-6D18-433F-87D7-44FA227981C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10" y="6352813"/>
            <a:ext cx="728881" cy="30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70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Brandon Text Bold (En-têtes)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Brandon Text Regular (Corps)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Brandon Text Regular (Corps)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Brandon Text Regular (Corps)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Brandon Text Regular (Corps)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Brandon Text Regular (Corps)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527918-BDD6-40D9-99CD-DE52E6CDFC54}"/>
              </a:ext>
            </a:extLst>
          </p:cNvPr>
          <p:cNvSpPr/>
          <p:nvPr userDrawn="1"/>
        </p:nvSpPr>
        <p:spPr>
          <a:xfrm>
            <a:off x="131314" y="127266"/>
            <a:ext cx="11958399" cy="154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  <a:latin typeface="Brandon Text Bold (En-têtes)"/>
            </a:endParaRP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A98FBA5-7C74-4241-934B-2A577065F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B22B3C-B4A9-4CDB-B58B-78DC0BB69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BA66CD-D944-46DC-8619-E91A02A18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490" y="6356350"/>
            <a:ext cx="2613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BBFBB-527C-4A3D-A1D8-FB28841C56C9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6D199C-DA35-4618-A5D6-12EB15A33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AFF5B3-5DCB-42A6-95CC-4130D6B335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9661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6306A-8D35-4336-921F-47833E19C48D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B7883C4-898C-4BBA-BE7C-4687D847A0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2" t="29452" b="22581"/>
          <a:stretch/>
        </p:blipFill>
        <p:spPr>
          <a:xfrm>
            <a:off x="116801" y="-121920"/>
            <a:ext cx="622090" cy="68729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11F542-FB00-4846-B2F8-9EF3A757637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718" y="6311900"/>
            <a:ext cx="1414120" cy="3462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D10017E-A30A-401C-B9BC-35D36DC48B9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10" y="6352813"/>
            <a:ext cx="728881" cy="30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1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Brandon Text Bold (En-têtes)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randon Text Regular (Corps)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randon Text Regular (Corps)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randon Text Regular (Corps)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randon Text Regular (Corps)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randon Text Regular (Corps)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0A33C2-89E6-4097-AE0B-E9B1EAEC1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IHEDATE – session 2026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3C16B9-20F1-477B-8542-B382A30DB5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Politique routière au département de la Manche</a:t>
            </a:r>
          </a:p>
        </p:txBody>
      </p:sp>
    </p:spTree>
    <p:extLst>
      <p:ext uri="{BB962C8B-B14F-4D97-AF65-F5344CB8AC3E}">
        <p14:creationId xmlns:p14="http://schemas.microsoft.com/office/powerpoint/2010/main" val="3531061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890D004-E774-DE6E-56B8-9831779B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spécificité des départements </a:t>
            </a:r>
            <a:r>
              <a:rPr lang="fr-FR" sz="1200" dirty="0"/>
              <a:t>(source : budget primitif CD50 2026)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523A2C1-9573-94A6-8ED6-604B988B46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11" t="29207" r="25714" b="15396"/>
          <a:stretch>
            <a:fillRect/>
          </a:stretch>
        </p:blipFill>
        <p:spPr>
          <a:xfrm>
            <a:off x="1643742" y="1774370"/>
            <a:ext cx="8109858" cy="487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2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249D382-6118-A753-EE92-F35709F66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Spécificité des départements : l’effet ciseau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588DD2-3987-08A3-AD2A-29C9FC568A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66" t="20159" r="12599" b="25080"/>
          <a:stretch>
            <a:fillRect/>
          </a:stretch>
        </p:blipFill>
        <p:spPr>
          <a:xfrm>
            <a:off x="1045028" y="1888671"/>
            <a:ext cx="9622972" cy="465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7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629C8B0-D3A0-D449-895C-0954622F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budget 2026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24CB756-7E49-D3D0-810D-FE89168B4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779" y="1796655"/>
            <a:ext cx="9104278" cy="454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08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CBE0FBE-9655-D3BE-E86D-269FB7A71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fonctionnement (BP2026)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467F8CB-B02B-A193-C484-8DC589E8D9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53" t="28413" r="29643" b="26032"/>
          <a:stretch>
            <a:fillRect/>
          </a:stretch>
        </p:blipFill>
        <p:spPr>
          <a:xfrm>
            <a:off x="2233638" y="1926771"/>
            <a:ext cx="7724724" cy="432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9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513C201-BE73-0ED9-D932-DFE62DA39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L’investissement (BP2026)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C134B9F-148A-CF2B-483A-A24DE2DD7B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643" t="32540" r="29018" b="24920"/>
          <a:stretch>
            <a:fillRect/>
          </a:stretch>
        </p:blipFill>
        <p:spPr>
          <a:xfrm>
            <a:off x="1251856" y="1894113"/>
            <a:ext cx="8664258" cy="447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21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932400E-D7F8-702F-6F33-AEA53F5E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Zoom sur la politique routière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FF10B6D-C1D0-E85E-EE16-98F60C0B68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71" t="40000" r="26161" b="26667"/>
          <a:stretch>
            <a:fillRect/>
          </a:stretch>
        </p:blipFill>
        <p:spPr>
          <a:xfrm>
            <a:off x="348342" y="1875746"/>
            <a:ext cx="11141753" cy="39589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10F5B2-A2CF-A22B-374A-59096285D512}"/>
              </a:ext>
            </a:extLst>
          </p:cNvPr>
          <p:cNvSpPr txBox="1"/>
          <p:nvPr/>
        </p:nvSpPr>
        <p:spPr>
          <a:xfrm>
            <a:off x="2431869" y="6019802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fonctionnement inclut notamment 21,7M€ de masse salariale, 650k€ de fonctionnement des bâtiments et 3,5M€ de fonctionnement des matériels </a:t>
            </a:r>
          </a:p>
        </p:txBody>
      </p:sp>
    </p:spTree>
    <p:extLst>
      <p:ext uri="{BB962C8B-B14F-4D97-AF65-F5344CB8AC3E}">
        <p14:creationId xmlns:p14="http://schemas.microsoft.com/office/powerpoint/2010/main" val="911683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5BA300-3CDF-161E-AFF3-CAC4B0612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fr-FR" dirty="0"/>
              <a:t>Quelques chiffres</a:t>
            </a:r>
          </a:p>
        </p:txBody>
      </p:sp>
      <p:graphicFrame>
        <p:nvGraphicFramePr>
          <p:cNvPr id="7" name="Espace réservé du contenu 4">
            <a:extLst>
              <a:ext uri="{FF2B5EF4-FFF2-40B4-BE49-F238E27FC236}">
                <a16:creationId xmlns:a16="http://schemas.microsoft.com/office/drawing/2014/main" id="{1F5A7A41-39BA-6641-03EE-D505064A42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5263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1282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F1BB27A-4DCC-8273-2728-663A98CFD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Enquête citoyenne de 2022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D3FBF583-7375-EDDA-71C0-BF3073B43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73686" cy="4351338"/>
          </a:xfrm>
        </p:spPr>
        <p:txBody>
          <a:bodyPr>
            <a:normAutofit lnSpcReduction="10000"/>
          </a:bodyPr>
          <a:lstStyle/>
          <a:p>
            <a:pPr marL="342900" lvl="0" indent="-342900" fontAlgn="t"/>
            <a:r>
              <a:rPr lang="fr-FR" dirty="0"/>
              <a:t>La route reste indispensable au quotidien des Manchois</a:t>
            </a:r>
          </a:p>
          <a:p>
            <a:pPr marL="342900" lvl="0" indent="-342900" fontAlgn="t"/>
            <a:r>
              <a:rPr lang="fr-FR" dirty="0"/>
              <a:t>Priorité à l’entretien du réseau existant, avant toute extension sa qualité, sa fluidité et son maillage</a:t>
            </a:r>
          </a:p>
          <a:p>
            <a:pPr marL="342900" lvl="0" indent="-342900" fontAlgn="t"/>
            <a:r>
              <a:rPr lang="fr-FR" dirty="0"/>
              <a:t>Un besoin de sécurisation des déplacements (petites routes, arrêts de bus, modes actifs)</a:t>
            </a:r>
          </a:p>
          <a:p>
            <a:pPr marL="342900" lvl="0" indent="-342900" fontAlgn="t"/>
            <a:r>
              <a:rPr lang="fr-FR" dirty="0"/>
              <a:t>Attente d’aménagements vélo et covoiturage, sans remettre en cause la place de la voiture (approche coût avant approche environnementale)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CED211-6D9B-F7D3-47D3-B407C1A689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67" t="10793" r="34722" b="5324"/>
          <a:stretch>
            <a:fillRect/>
          </a:stretch>
        </p:blipFill>
        <p:spPr>
          <a:xfrm>
            <a:off x="8011886" y="365125"/>
            <a:ext cx="3962400" cy="575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57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097DB6E-5032-FD86-A828-5C6E40C1F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Enjeux financiers sur les routes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6B83091-C5BD-FD4F-A6BD-6303B5B04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Peu d’évolutions des budgets d’investissement comme de fonctionnement depuis 10 ans</a:t>
            </a:r>
          </a:p>
          <a:p>
            <a:r>
              <a:rPr lang="fr-FR" dirty="0"/>
              <a:t>Dans le même temps, hausse des prix de +42% (juin 2016 – juin 2026)</a:t>
            </a:r>
          </a:p>
          <a:p>
            <a:r>
              <a:rPr lang="fr-FR" dirty="0"/>
              <a:t>Pour les enrobés spécifiquement c’est +60% (juin 2016 – juin 2026), avec une grande variabilité en fonction du contexte géopolitique</a:t>
            </a:r>
          </a:p>
          <a:p>
            <a:r>
              <a:rPr lang="fr-FR" dirty="0"/>
              <a:t>Besoin de revoir les niveaux de service pour les mettre au bon niveau (exemple du fauchage)</a:t>
            </a:r>
          </a:p>
          <a:p>
            <a:r>
              <a:rPr lang="fr-FR" dirty="0"/>
              <a:t>Un réel besoin de recentrer sur l’entretien</a:t>
            </a:r>
          </a:p>
          <a:p>
            <a:r>
              <a:rPr lang="fr-FR" dirty="0"/>
              <a:t>Le réseau routier départemental le plus long de France (8000km de voirie)</a:t>
            </a:r>
          </a:p>
          <a:p>
            <a:r>
              <a:rPr lang="fr-FR" dirty="0"/>
              <a:t>Pour autant des enjeux de mobilité sur certains secteurs où l’infrastructure existante montre des limites…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5172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9FD2E4-76AA-5D3F-78D3-BEA0569F5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Enjeux relatifs à l’entretien du patrimoine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4E6AB4A-36ED-7FC1-CD49-F61C72B3C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Obligations régaliennes :</a:t>
            </a:r>
          </a:p>
          <a:p>
            <a:pPr lvl="1"/>
            <a:r>
              <a:rPr lang="fr-FR" dirty="0"/>
              <a:t>Entretien et maintien du patrimoine routier (police de la conservation du domaine public)</a:t>
            </a:r>
          </a:p>
          <a:p>
            <a:pPr lvl="1"/>
            <a:r>
              <a:rPr lang="fr-FR" dirty="0"/>
              <a:t>Assurer la sécurité des usagers (≠ notion de confort)</a:t>
            </a:r>
          </a:p>
          <a:p>
            <a:r>
              <a:rPr lang="fr-FR" dirty="0"/>
              <a:t>Développement du réseau : compétence facultative !</a:t>
            </a:r>
          </a:p>
        </p:txBody>
      </p:sp>
    </p:spTree>
    <p:extLst>
      <p:ext uri="{BB962C8B-B14F-4D97-AF65-F5344CB8AC3E}">
        <p14:creationId xmlns:p14="http://schemas.microsoft.com/office/powerpoint/2010/main" val="674124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E48F1FE-B8C7-20B7-D9ED-8D9BB0CB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L’eau : le plus grand ennemi d’une chaussée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FA986380-2786-7D63-0F95-F93A8151B2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3925" y="1927708"/>
            <a:ext cx="9841009" cy="3913233"/>
          </a:xfrm>
        </p:spPr>
      </p:pic>
    </p:spTree>
    <p:extLst>
      <p:ext uri="{BB962C8B-B14F-4D97-AF65-F5344CB8AC3E}">
        <p14:creationId xmlns:p14="http://schemas.microsoft.com/office/powerpoint/2010/main" val="2143334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D36F0D9-2357-E996-2AD8-47012085D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Importance de l’entretien des dépendances bleues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4AA1B2D3-90FE-9742-1607-C47E5878F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6884" t="38961" r="7518" b="14662"/>
          <a:stretch/>
        </p:blipFill>
        <p:spPr>
          <a:xfrm>
            <a:off x="1299865" y="2019300"/>
            <a:ext cx="9592270" cy="3905250"/>
          </a:xfrm>
        </p:spPr>
      </p:pic>
    </p:spTree>
    <p:extLst>
      <p:ext uri="{BB962C8B-B14F-4D97-AF65-F5344CB8AC3E}">
        <p14:creationId xmlns:p14="http://schemas.microsoft.com/office/powerpoint/2010/main" val="436407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881270-80AF-443D-7577-FADF1625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Entretien des chaussées</a:t>
            </a:r>
          </a:p>
        </p:txBody>
      </p:sp>
      <p:pic>
        <p:nvPicPr>
          <p:cNvPr id="6" name="Espace réservé du contenu 5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A70A8974-8DDC-F14D-0BAA-2FFF18179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215" t="27977" r="15252" b="15589"/>
          <a:stretch/>
        </p:blipFill>
        <p:spPr bwMode="auto">
          <a:xfrm>
            <a:off x="838200" y="1825625"/>
            <a:ext cx="10216638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27074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EC397CB-9F20-BE42-E925-59069A5EA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Dégradations d’une chaussée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71CC0078-51E5-88C6-4F44-28E666A7E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9873" t="35192" r="10507" b="4518"/>
          <a:stretch/>
        </p:blipFill>
        <p:spPr>
          <a:xfrm>
            <a:off x="2285999" y="1914525"/>
            <a:ext cx="7400926" cy="4707621"/>
          </a:xfrm>
        </p:spPr>
      </p:pic>
    </p:spTree>
    <p:extLst>
      <p:ext uri="{BB962C8B-B14F-4D97-AF65-F5344CB8AC3E}">
        <p14:creationId xmlns:p14="http://schemas.microsoft.com/office/powerpoint/2010/main" val="4164286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33F4346-3E6C-6610-BD3F-7C0872FB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Techniques d’entretien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B84707EE-8A47-ED82-5531-58A90CDE60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7610" t="36932" r="7517" b="7706"/>
          <a:stretch/>
        </p:blipFill>
        <p:spPr>
          <a:xfrm>
            <a:off x="173141" y="1806367"/>
            <a:ext cx="9096375" cy="4512747"/>
          </a:xfrm>
        </p:spPr>
      </p:pic>
      <p:pic>
        <p:nvPicPr>
          <p:cNvPr id="3" name="Image 2" descr="Une image contenant pompier, habits, personne, vêtements de travail&#10;&#10;Le contenu généré par l’IA peut être incorrect.">
            <a:extLst>
              <a:ext uri="{FF2B5EF4-FFF2-40B4-BE49-F238E27FC236}">
                <a16:creationId xmlns:a16="http://schemas.microsoft.com/office/drawing/2014/main" id="{B35B05B4-9233-0B54-47C7-574B1F73A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151" y="2156063"/>
            <a:ext cx="2704865" cy="1813369"/>
          </a:xfrm>
          <a:prstGeom prst="rect">
            <a:avLst/>
          </a:prstGeom>
        </p:spPr>
      </p:pic>
      <p:pic>
        <p:nvPicPr>
          <p:cNvPr id="6" name="Image 5" descr="Une image contenant ciel, pneu, roue, véhicule&#10;&#10;Le contenu généré par l’IA peut être incorrect.">
            <a:extLst>
              <a:ext uri="{FF2B5EF4-FFF2-40B4-BE49-F238E27FC236}">
                <a16:creationId xmlns:a16="http://schemas.microsoft.com/office/drawing/2014/main" id="{58078DB8-C2A8-5C42-ABA2-E629C9388B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84"/>
          <a:stretch/>
        </p:blipFill>
        <p:spPr>
          <a:xfrm>
            <a:off x="9148151" y="4085110"/>
            <a:ext cx="2704865" cy="181336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99926ED-989D-AD7F-F6AC-B7B7FF234A30}"/>
              </a:ext>
            </a:extLst>
          </p:cNvPr>
          <p:cNvSpPr txBox="1"/>
          <p:nvPr/>
        </p:nvSpPr>
        <p:spPr>
          <a:xfrm>
            <a:off x="9632887" y="3567065"/>
            <a:ext cx="1997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Pontage de fissures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B10454-9D46-D75C-BB65-DDBD46803193}"/>
              </a:ext>
            </a:extLst>
          </p:cNvPr>
          <p:cNvSpPr txBox="1"/>
          <p:nvPr/>
        </p:nvSpPr>
        <p:spPr>
          <a:xfrm>
            <a:off x="9632887" y="5531667"/>
            <a:ext cx="1681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Hydrogommage</a:t>
            </a:r>
          </a:p>
        </p:txBody>
      </p:sp>
    </p:spTree>
    <p:extLst>
      <p:ext uri="{BB962C8B-B14F-4D97-AF65-F5344CB8AC3E}">
        <p14:creationId xmlns:p14="http://schemas.microsoft.com/office/powerpoint/2010/main" val="583329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5E7058-F6A1-6B30-7D1F-264518CBF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Techniques de réparation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77F74DE6-1D37-E2E2-39A7-5967C18E2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7610" t="38092" r="6793" b="7706"/>
          <a:stretch/>
        </p:blipFill>
        <p:spPr>
          <a:xfrm>
            <a:off x="590550" y="1965155"/>
            <a:ext cx="8461205" cy="4026070"/>
          </a:xfrm>
        </p:spPr>
      </p:pic>
      <p:pic>
        <p:nvPicPr>
          <p:cNvPr id="3" name="Image 2" descr="Une image contenant ciel, plein air, véhicule, Véhicule terrestre&#10;&#10;Le contenu généré par l’IA peut être incorrect.">
            <a:extLst>
              <a:ext uri="{FF2B5EF4-FFF2-40B4-BE49-F238E27FC236}">
                <a16:creationId xmlns:a16="http://schemas.microsoft.com/office/drawing/2014/main" id="{83B27547-9000-2FB9-07D6-7304E20DC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265" y="2209706"/>
            <a:ext cx="2619375" cy="174307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D602831-5030-9810-7D43-28084C0666AF}"/>
              </a:ext>
            </a:extLst>
          </p:cNvPr>
          <p:cNvSpPr txBox="1"/>
          <p:nvPr/>
        </p:nvSpPr>
        <p:spPr>
          <a:xfrm>
            <a:off x="9389569" y="3608858"/>
            <a:ext cx="1734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Enrobés à chaud</a:t>
            </a:r>
          </a:p>
        </p:txBody>
      </p:sp>
    </p:spTree>
    <p:extLst>
      <p:ext uri="{BB962C8B-B14F-4D97-AF65-F5344CB8AC3E}">
        <p14:creationId xmlns:p14="http://schemas.microsoft.com/office/powerpoint/2010/main" val="768834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A615345-0466-8CBA-03F8-6F429E58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Ouvrages d’art</a:t>
            </a:r>
          </a:p>
        </p:txBody>
      </p:sp>
      <p:pic>
        <p:nvPicPr>
          <p:cNvPr id="2" name="Picture 4" descr="Pont rue de St Malo - Photo n°26">
            <a:extLst>
              <a:ext uri="{FF2B5EF4-FFF2-40B4-BE49-F238E27FC236}">
                <a16:creationId xmlns:a16="http://schemas.microsoft.com/office/drawing/2014/main" id="{2231A11B-9E05-A36C-5972-81C3A59B8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" y="1905001"/>
            <a:ext cx="3761105" cy="282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022CE2-DDE9-0014-20B4-367C45F25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608" y="1905001"/>
            <a:ext cx="3464269" cy="25975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3C422D-C2DE-5AA9-7021-B6AF8B205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975" y="2078215"/>
            <a:ext cx="2028097" cy="270156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7B8230-444F-97FC-50F5-2BA68F2964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3226" y="4215388"/>
            <a:ext cx="3157031" cy="236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70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E1C3319-2508-B921-28E3-ACDEDAB74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Buses métalliques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18C2B7-6737-AD78-771D-C38EAA988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42" y="1789906"/>
            <a:ext cx="2059486" cy="27539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A625165-B2EF-D120-92B8-1D32FF348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342" y="667612"/>
            <a:ext cx="2989908" cy="3608374"/>
          </a:xfrm>
          <a:prstGeom prst="rect">
            <a:avLst/>
          </a:prstGeom>
        </p:spPr>
      </p:pic>
      <p:pic>
        <p:nvPicPr>
          <p:cNvPr id="11" name="Image 10" descr="Une image contenant sol, rouille, plein air, grille&#10;&#10;Le contenu généré par l’IA peut être incorrect.">
            <a:extLst>
              <a:ext uri="{FF2B5EF4-FFF2-40B4-BE49-F238E27FC236}">
                <a16:creationId xmlns:a16="http://schemas.microsoft.com/office/drawing/2014/main" id="{DA0B6BAD-4905-CB30-2959-CBAE8B684A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342" y="1690688"/>
            <a:ext cx="1859573" cy="4029075"/>
          </a:xfrm>
          <a:prstGeom prst="rect">
            <a:avLst/>
          </a:prstGeom>
        </p:spPr>
      </p:pic>
      <p:pic>
        <p:nvPicPr>
          <p:cNvPr id="13" name="Image 12" descr="Une image contenant plein air, sol, nature, géologie&#10;&#10;Le contenu généré par l’IA peut être incorrect.">
            <a:extLst>
              <a:ext uri="{FF2B5EF4-FFF2-40B4-BE49-F238E27FC236}">
                <a16:creationId xmlns:a16="http://schemas.microsoft.com/office/drawing/2014/main" id="{E2CD029C-1FFA-4E95-B436-C8FDCF5AD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510085"/>
            <a:ext cx="7019925" cy="323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457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E56799A-942B-5454-1FCA-AB989E171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fauchage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574A761-85AC-5D53-10DD-412A3AC13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08" y="1690688"/>
            <a:ext cx="5396743" cy="35969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064B0E-1CF4-6774-A65B-E119A78F4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812" y="2564296"/>
            <a:ext cx="5451987" cy="363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77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3FFF579-3DAE-AE71-8695-046AB4826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Impact du changement climatique et de l’aménagement du territoire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471DFCA-8361-A70B-3D2A-875D9555B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2051614"/>
            <a:ext cx="4786489" cy="35898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C29502-0CE4-B010-F58F-D5005390E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015" y="2057511"/>
            <a:ext cx="3583970" cy="35839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0167C7-F28E-0A0A-0248-D74AFF48CB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620" y="2213071"/>
            <a:ext cx="3820594" cy="292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68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DEDFBAB-F429-41D4-69AD-FAC53D937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Faire plus de place aux mobilités actives par des infrastructures neuves ?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4C9F516-727F-8688-C62C-95FFFD179D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68" t="23333" r="33214" b="50000"/>
          <a:stretch>
            <a:fillRect/>
          </a:stretch>
        </p:blipFill>
        <p:spPr>
          <a:xfrm>
            <a:off x="707570" y="2002971"/>
            <a:ext cx="10214104" cy="369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61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059BF55-5A7F-045C-991C-69510821F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alternative soutenable en milieu rural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92C54A-9BFF-6088-CF61-C31DB8C374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25" y="1861457"/>
            <a:ext cx="5327418" cy="355239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A7BF721-1386-BA6D-C23E-06CC6868D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39" y="2055813"/>
            <a:ext cx="5143500" cy="3429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B43749F-1C3E-A4DF-DC8B-BDC8488222DE}"/>
              </a:ext>
            </a:extLst>
          </p:cNvPr>
          <p:cNvSpPr txBox="1"/>
          <p:nvPr/>
        </p:nvSpPr>
        <p:spPr>
          <a:xfrm>
            <a:off x="1208314" y="5856514"/>
            <a:ext cx="3859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Coût moyen = 200 000 € / km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430DFF-EA4D-AF70-67E4-4F0E785C00AC}"/>
              </a:ext>
            </a:extLst>
          </p:cNvPr>
          <p:cNvSpPr txBox="1"/>
          <p:nvPr/>
        </p:nvSpPr>
        <p:spPr>
          <a:xfrm>
            <a:off x="7456714" y="5856514"/>
            <a:ext cx="3548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B050"/>
                </a:solidFill>
              </a:rPr>
              <a:t>Coût moyen = 3 000 € / km</a:t>
            </a:r>
          </a:p>
        </p:txBody>
      </p:sp>
    </p:spTree>
    <p:extLst>
      <p:ext uri="{BB962C8B-B14F-4D97-AF65-F5344CB8AC3E}">
        <p14:creationId xmlns:p14="http://schemas.microsoft.com/office/powerpoint/2010/main" val="458197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E5627B8-7E67-B2D7-9538-85FF94604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Thème de la compétence des équipes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5E3E979F-E14C-0EC1-F2D6-A1A005EA9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Une baisse de la compétence depuis la fin des DDE (manque de formation)</a:t>
            </a:r>
          </a:p>
          <a:p>
            <a:r>
              <a:rPr lang="fr-FR" dirty="0"/>
              <a:t>Un réseau scientifique de l’Etat qui s’est effondré (CETE / SETRA), un CEREMA dont la tête est mise à prix</a:t>
            </a:r>
          </a:p>
          <a:p>
            <a:r>
              <a:rPr lang="fr-FR" dirty="0"/>
              <a:t>De grandes difficultés de recrutement</a:t>
            </a:r>
          </a:p>
          <a:p>
            <a:r>
              <a:rPr lang="fr-FR" dirty="0"/>
              <a:t>Des formations initiales (ingénieurs / techniciens) de plus en plus généralistes et de moins en moins techniques</a:t>
            </a:r>
          </a:p>
        </p:txBody>
      </p:sp>
    </p:spTree>
    <p:extLst>
      <p:ext uri="{BB962C8B-B14F-4D97-AF65-F5344CB8AC3E}">
        <p14:creationId xmlns:p14="http://schemas.microsoft.com/office/powerpoint/2010/main" val="1286969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BEC9BCA-66F9-F370-CC68-686EB757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Apports de l’IA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7EA8E95-1D0D-1CEE-990B-1F5302CE5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143" y="1844675"/>
            <a:ext cx="3098025" cy="4648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FDBA894-463C-2E34-C2C5-AFDE8814A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470" y="2291441"/>
            <a:ext cx="6170614" cy="346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11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FEA36-414C-6C67-BD98-B3C490414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019BF97-8F5A-6DD9-9367-A4BE2E0F0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Quelques chiffres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9CE2EA-BAA3-D7B1-8251-4C0C0F918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5400" dirty="0"/>
              <a:t>Linéaire visité en 2025:  </a:t>
            </a:r>
            <a:r>
              <a:rPr lang="fr-FR" sz="5400" b="1" dirty="0"/>
              <a:t>7 243 km</a:t>
            </a:r>
          </a:p>
          <a:p>
            <a:endParaRPr lang="fr-FR" b="1" dirty="0"/>
          </a:p>
          <a:p>
            <a:r>
              <a:rPr lang="fr-FR" sz="5400" dirty="0"/>
              <a:t>Note globale :		 </a:t>
            </a:r>
            <a:r>
              <a:rPr lang="fr-FR" sz="5400" b="1" dirty="0"/>
              <a:t>3.04</a:t>
            </a:r>
          </a:p>
          <a:p>
            <a:endParaRPr lang="fr-FR" dirty="0"/>
          </a:p>
          <a:p>
            <a:r>
              <a:rPr lang="fr-FR" dirty="0"/>
              <a:t>Moyenne nationale :	 3.00</a:t>
            </a:r>
          </a:p>
        </p:txBody>
      </p:sp>
    </p:spTree>
    <p:extLst>
      <p:ext uri="{BB962C8B-B14F-4D97-AF65-F5344CB8AC3E}">
        <p14:creationId xmlns:p14="http://schemas.microsoft.com/office/powerpoint/2010/main" val="742256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67DB2-3E88-F90A-9C6C-F6AE8E3D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ABE4D9-78FE-789D-0491-BE3FE079D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1" descr="Répartition du linéaire par classe d’état et catégorie de réseau.">
            <a:extLst>
              <a:ext uri="{FF2B5EF4-FFF2-40B4-BE49-F238E27FC236}">
                <a16:creationId xmlns:a16="http://schemas.microsoft.com/office/drawing/2014/main" id="{B31C4142-6D24-037F-E8FF-8A3C59380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641985"/>
            <a:ext cx="10895330" cy="544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133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ammjj_pres_sujet" id="{9087CD7B-FB65-4128-84CF-43B36F3EC291}" vid="{58ABF088-E46E-4090-80A4-D6C7476FC6C1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ammjj_pres_sujet" id="{9087CD7B-FB65-4128-84CF-43B36F3EC291}" vid="{0C17AC69-3370-48B6-823E-0B71E3C2950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9A5812EC654640AAF0FBDB42E081DB" ma:contentTypeVersion="19" ma:contentTypeDescription="Crée un document." ma:contentTypeScope="" ma:versionID="01c28d7e562030b6f94e0a8473726d8e">
  <xsd:schema xmlns:xsd="http://www.w3.org/2001/XMLSchema" xmlns:xs="http://www.w3.org/2001/XMLSchema" xmlns:p="http://schemas.microsoft.com/office/2006/metadata/properties" xmlns:ns2="ca8b9c18-5e1d-46e5-9d1a-4e2a3224a5d3" xmlns:ns3="597f0e91-a424-40e7-b159-919cd36229ca" targetNamespace="http://schemas.microsoft.com/office/2006/metadata/properties" ma:root="true" ma:fieldsID="dbf580dc9218dd3cf9c85e5315f946b5" ns2:_="" ns3:_="">
    <xsd:import namespace="ca8b9c18-5e1d-46e5-9d1a-4e2a3224a5d3"/>
    <xsd:import namespace="597f0e91-a424-40e7-b159-919cd36229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b9c18-5e1d-46e5-9d1a-4e2a3224a5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05f3d6fe-baf4-44b9-a882-657db6edb6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7f0e91-a424-40e7-b159-919cd36229c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c45a579-8ad3-4386-ab0e-ea2618c9e016}" ma:internalName="TaxCatchAll" ma:showField="CatchAllData" ma:web="597f0e91-a424-40e7-b159-919cd36229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8b9c18-5e1d-46e5-9d1a-4e2a3224a5d3">
      <Terms xmlns="http://schemas.microsoft.com/office/infopath/2007/PartnerControls"/>
    </lcf76f155ced4ddcb4097134ff3c332f>
    <TaxCatchAll xmlns="597f0e91-a424-40e7-b159-919cd36229ca" xsi:nil="true"/>
  </documentManagement>
</p:properties>
</file>

<file path=customXml/itemProps1.xml><?xml version="1.0" encoding="utf-8"?>
<ds:datastoreItem xmlns:ds="http://schemas.openxmlformats.org/officeDocument/2006/customXml" ds:itemID="{2EA356BD-C7EC-4E60-8071-52F1479A409E}"/>
</file>

<file path=customXml/itemProps2.xml><?xml version="1.0" encoding="utf-8"?>
<ds:datastoreItem xmlns:ds="http://schemas.openxmlformats.org/officeDocument/2006/customXml" ds:itemID="{04D7AEC3-FD77-495B-A77A-B53273A8A513}"/>
</file>

<file path=customXml/itemProps3.xml><?xml version="1.0" encoding="utf-8"?>
<ds:datastoreItem xmlns:ds="http://schemas.openxmlformats.org/officeDocument/2006/customXml" ds:itemID="{14CE09C5-A7A4-4133-88CF-308589EF49D3}"/>
</file>

<file path=docProps/app.xml><?xml version="1.0" encoding="utf-8"?>
<Properties xmlns="http://schemas.openxmlformats.org/officeDocument/2006/extended-properties" xmlns:vt="http://schemas.openxmlformats.org/officeDocument/2006/docPropsVTypes">
  <Template>aammjj_pres_sujet(1)</Template>
  <TotalTime>809</TotalTime>
  <Words>493</Words>
  <Application>Microsoft Office PowerPoint</Application>
  <PresentationFormat>Grand écran</PresentationFormat>
  <Paragraphs>61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Brandon Text Bold (En-têtes)</vt:lpstr>
      <vt:lpstr>Brandon Text Regular (Corps)</vt:lpstr>
      <vt:lpstr>Calibri</vt:lpstr>
      <vt:lpstr>Thème Office</vt:lpstr>
      <vt:lpstr>Conception personnalisée</vt:lpstr>
      <vt:lpstr>IHEDATE – session 2026</vt:lpstr>
      <vt:lpstr>Une spécificité des départements (source : budget primitif CD50 2026)</vt:lpstr>
      <vt:lpstr>Spécificité des départements : l’effet ciseau</vt:lpstr>
      <vt:lpstr>Le budget 2026</vt:lpstr>
      <vt:lpstr>Le fonctionnement (BP2026)</vt:lpstr>
      <vt:lpstr>L’investissement (BP2026)</vt:lpstr>
      <vt:lpstr>Zoom sur la politique routière</vt:lpstr>
      <vt:lpstr>Quelques chiffres</vt:lpstr>
      <vt:lpstr>Enquête citoyenne de 2022</vt:lpstr>
      <vt:lpstr>Enjeux financiers sur les routes</vt:lpstr>
      <vt:lpstr>Enjeux relatifs à l’entretien du patrimoine</vt:lpstr>
      <vt:lpstr>L’eau : le plus grand ennemi d’une chaussée</vt:lpstr>
      <vt:lpstr>Importance de l’entretien des dépendances bleues</vt:lpstr>
      <vt:lpstr>Entretien des chaussées</vt:lpstr>
      <vt:lpstr>Dégradations d’une chaussée</vt:lpstr>
      <vt:lpstr>Techniques d’entretien</vt:lpstr>
      <vt:lpstr>Techniques de réparation</vt:lpstr>
      <vt:lpstr>Ouvrages d’art</vt:lpstr>
      <vt:lpstr>Buses métalliques</vt:lpstr>
      <vt:lpstr>Le fauchage</vt:lpstr>
      <vt:lpstr>Impact du changement climatique et de l’aménagement du territoire</vt:lpstr>
      <vt:lpstr>Faire plus de place aux mobilités actives par des infrastructures neuves ?</vt:lpstr>
      <vt:lpstr>Une alternative soutenable en milieu rural</vt:lpstr>
      <vt:lpstr>Thème de la compétence des équipes</vt:lpstr>
      <vt:lpstr>Apports de l’IA</vt:lpstr>
      <vt:lpstr>Quelques chiffres</vt:lpstr>
      <vt:lpstr>Présentation PowerPoint</vt:lpstr>
    </vt:vector>
  </TitlesOfParts>
  <Company>Conseil Departemental de la Manche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THIRION Olivier</dc:creator>
  <cp:lastModifiedBy>THIRION Olivier</cp:lastModifiedBy>
  <cp:revision>42</cp:revision>
  <dcterms:created xsi:type="dcterms:W3CDTF">2024-08-09T09:20:32Z</dcterms:created>
  <dcterms:modified xsi:type="dcterms:W3CDTF">2026-09-29T10:06:53Z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0x010100C99A5812EC654640AAF0FBDB42E081DB</vt:lpwstr>
  </property>
</Properties>
</file>