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1" r:id="rId2"/>
    <p:sldId id="325" r:id="rId3"/>
    <p:sldId id="260" r:id="rId4"/>
    <p:sldId id="263" r:id="rId5"/>
    <p:sldId id="318" r:id="rId6"/>
    <p:sldId id="282" r:id="rId7"/>
    <p:sldId id="319" r:id="rId8"/>
    <p:sldId id="320" r:id="rId9"/>
    <p:sldId id="321" r:id="rId10"/>
    <p:sldId id="268" r:id="rId11"/>
    <p:sldId id="269" r:id="rId12"/>
    <p:sldId id="297" r:id="rId13"/>
    <p:sldId id="270" r:id="rId14"/>
    <p:sldId id="271" r:id="rId15"/>
    <p:sldId id="272" r:id="rId16"/>
    <p:sldId id="273" r:id="rId17"/>
    <p:sldId id="313" r:id="rId18"/>
    <p:sldId id="274" r:id="rId19"/>
    <p:sldId id="275" r:id="rId20"/>
    <p:sldId id="329" r:id="rId21"/>
    <p:sldId id="276" r:id="rId22"/>
    <p:sldId id="277" r:id="rId23"/>
    <p:sldId id="314" r:id="rId24"/>
    <p:sldId id="284" r:id="rId25"/>
    <p:sldId id="312" r:id="rId26"/>
    <p:sldId id="298" r:id="rId27"/>
    <p:sldId id="322" r:id="rId28"/>
    <p:sldId id="323" r:id="rId29"/>
    <p:sldId id="326" r:id="rId30"/>
    <p:sldId id="330" r:id="rId31"/>
    <p:sldId id="327" r:id="rId32"/>
    <p:sldId id="308" r:id="rId33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9241E-1BE2-471F-B753-E82D416DC62F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969D6-3EAA-43C0-89F8-A96FBDEF77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19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Forte attractivité du territoire de 3M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095AF-5FF7-4F46-A3B1-A1B8547FEC3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8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Forte attractivité du territoire de 3M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095AF-5FF7-4F46-A3B1-A1B8547FEC35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4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96F8545-9451-4AF2-9EE0-6D6F04A37C77}" type="slidenum">
              <a:rPr kumimoji="0" lang="en-GB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</a:t>
            </a:fld>
            <a:endParaRPr kumimoji="0" lang="en-GB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1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095AF-5FF7-4F46-A3B1-A1B8547FEC3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6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095AF-5FF7-4F46-A3B1-A1B8547FEC35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1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45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98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41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>
          <a:xfrm>
            <a:off x="960000" y="6525344"/>
            <a:ext cx="9456000" cy="33265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>
          <a:xfrm>
            <a:off x="960000" y="60512"/>
            <a:ext cx="9456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Travaux 2020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>
          <a:xfrm>
            <a:off x="960000" y="420512"/>
            <a:ext cx="9456000" cy="792000"/>
          </a:xfrm>
        </p:spPr>
        <p:txBody>
          <a:bodyPr/>
          <a:lstStyle/>
          <a:p>
            <a:r>
              <a:rPr lang="fr-FR" noProof="0" dirty="0"/>
              <a:t>1 –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354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660365"/>
            <a:ext cx="10972800" cy="634082"/>
          </a:xfrm>
          <a:prstGeom prst="rect">
            <a:avLst/>
          </a:prstGeom>
        </p:spPr>
        <p:txBody>
          <a:bodyPr vert="horz"/>
          <a:lstStyle>
            <a:lvl1pPr>
              <a:defRPr lang="fr-FR" sz="3200" b="1" dirty="0">
                <a:solidFill>
                  <a:schemeClr val="accent3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516760"/>
            <a:ext cx="10972800" cy="40724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latin typeface="Century Gothic" panose="020B050202020202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entury Gothic" panose="020B050202020202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entury Gothic" panose="020B05020202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D5CE038-9EDD-4890-9EAC-85EA16DB53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8715"/>
            <a:ext cx="10972800" cy="50165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/>
            </a:pPr>
            <a:r>
              <a:rPr lang="fr-FR" dirty="0"/>
              <a:t>Sur-titre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253080" y="1123920"/>
            <a:ext cx="2946600" cy="460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867840" y="868680"/>
            <a:ext cx="826920" cy="511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736520" y="868680"/>
            <a:ext cx="826920" cy="511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75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60000" y="1760400"/>
            <a:ext cx="9456000" cy="4428000"/>
          </a:xfrm>
        </p:spPr>
        <p:txBody>
          <a:bodyPr/>
          <a:lstStyle>
            <a:lvl1pPr marL="342903" indent="-342903">
              <a:buClr>
                <a:schemeClr val="tx2"/>
              </a:buClr>
              <a:buSzPct val="170000"/>
              <a:buFont typeface="+mj-lt"/>
              <a:buAutoNum type="arabicPeriod"/>
              <a:defRPr sz="16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fr-FR" dirty="0"/>
              <a:t>Titre de la présentation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 noProof="0" dirty="0"/>
              <a:t>1 –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743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29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97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4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28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95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42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77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48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89B2-7C46-4F03-9E69-E595DF1596D4}" type="datetimeFigureOut">
              <a:rPr lang="fr-FR" smtClean="0"/>
              <a:t>11/03/2025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5A059-0693-41EC-874C-5E4556F648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10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379">
              <a:srgbClr val="BCD6EE"/>
            </a:gs>
            <a:gs pos="48766">
              <a:srgbClr val="CCE0F2"/>
            </a:gs>
            <a:gs pos="2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5" r="9819" b="92177"/>
          <a:stretch/>
        </p:blipFill>
        <p:spPr>
          <a:xfrm>
            <a:off x="-9525" y="-723901"/>
            <a:ext cx="12201525" cy="16367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5" r="9819" b="92177"/>
          <a:stretch/>
        </p:blipFill>
        <p:spPr>
          <a:xfrm>
            <a:off x="0" y="5267325"/>
            <a:ext cx="12201525" cy="1590675"/>
          </a:xfrm>
          <a:prstGeom prst="rect">
            <a:avLst/>
          </a:prstGeom>
        </p:spPr>
      </p:pic>
      <p:sp>
        <p:nvSpPr>
          <p:cNvPr id="10" name="Espace réservé du texte 6"/>
          <p:cNvSpPr txBox="1">
            <a:spLocks/>
          </p:cNvSpPr>
          <p:nvPr/>
        </p:nvSpPr>
        <p:spPr>
          <a:xfrm>
            <a:off x="1243237" y="3261688"/>
            <a:ext cx="8928992" cy="87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GEMAPI - Pôle Déchets et Cycles de l’Eau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Montpellier Méditerranée Métropole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7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114929" y="2172094"/>
            <a:ext cx="10409015" cy="23601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 gestion du grand cycle de l’eau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prstClr val="black"/>
                </a:solidFill>
                <a:latin typeface="Calibri Light" panose="020F0302020204030204"/>
              </a:rPr>
              <a:t>pour a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méliorer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la résilience du territoire face aux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4800" b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changements climatiques </a:t>
            </a:r>
          </a:p>
        </p:txBody>
      </p:sp>
      <p:pic>
        <p:nvPicPr>
          <p:cNvPr id="12" name="Image 5"/>
          <p:cNvPicPr/>
          <p:nvPr/>
        </p:nvPicPr>
        <p:blipFill>
          <a:blip r:embed="rId3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49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873" y="1612192"/>
            <a:ext cx="7862170" cy="4314474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/>
              <a:t>En accompagnant le développement du territoire, notamment l’urbanisme, pour différents types d’évènements pluvieux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/>
              <a:t>En intégrant les évolutions en matière de changement climatique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/>
          </a:p>
          <a:p>
            <a:pPr algn="just">
              <a:lnSpc>
                <a:spcPct val="100000"/>
              </a:lnSpc>
              <a:spcBef>
                <a:spcPts val="1199"/>
              </a:spcBef>
            </a:pPr>
            <a:r>
              <a:rPr lang="fr-FR" dirty="0">
                <a:sym typeface="Symbol" panose="05050102010706020507" pitchFamily="18" charset="2"/>
              </a:rPr>
              <a:t>	 </a:t>
            </a:r>
            <a:r>
              <a:rPr lang="fr-FR" dirty="0"/>
              <a:t>Faire </a:t>
            </a:r>
            <a:r>
              <a:rPr lang="fr-FR" b="1" dirty="0"/>
              <a:t>travailler ensemble </a:t>
            </a:r>
            <a:r>
              <a:rPr lang="fr-FR" dirty="0"/>
              <a:t>les métiers de 	l’hydraulique, de l’aménagement urbain, des 	transports, des usages, … qui construisent la 	ville de demain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89" y="439491"/>
            <a:ext cx="11576137" cy="634082"/>
          </a:xfrm>
        </p:spPr>
        <p:txBody>
          <a:bodyPr>
            <a:normAutofit fontScale="90000"/>
          </a:bodyPr>
          <a:lstStyle/>
          <a:p>
            <a:r>
              <a:rPr lang="fr-FR" dirty="0"/>
              <a:t>2. PREVENIR : intégrer le grand cycle de l’eau dans les projets du territoire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0" y="1612192"/>
            <a:ext cx="3549742" cy="25658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29" y="4178068"/>
            <a:ext cx="3549742" cy="2610184"/>
          </a:xfrm>
          <a:prstGeom prst="rect">
            <a:avLst/>
          </a:prstGeom>
        </p:spPr>
      </p:pic>
      <p:pic>
        <p:nvPicPr>
          <p:cNvPr id="11" name="Image 5"/>
          <p:cNvPicPr/>
          <p:nvPr/>
        </p:nvPicPr>
        <p:blipFill>
          <a:blip r:embed="rId4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8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2. PREVENIR : Les outils et techniques déployés pour aménager la ville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09" y="1479639"/>
            <a:ext cx="10092815" cy="5105889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Les documents de planification de 3M (en complément des </a:t>
            </a:r>
            <a:r>
              <a:rPr lang="fr-FR" dirty="0" err="1"/>
              <a:t>PPRi</a:t>
            </a:r>
            <a:r>
              <a:rPr lang="fr-FR" dirty="0"/>
              <a:t>) :</a:t>
            </a:r>
          </a:p>
          <a:p>
            <a:pPr marL="1422400" lvl="1" indent="-342900"/>
            <a:r>
              <a:rPr lang="fr-FR" sz="2400" dirty="0"/>
              <a:t>SCOT, </a:t>
            </a:r>
            <a:r>
              <a:rPr lang="fr-FR" sz="2400" b="1" dirty="0" err="1"/>
              <a:t>PLUi</a:t>
            </a:r>
            <a:endParaRPr lang="fr-FR" sz="2400" b="1" dirty="0"/>
          </a:p>
          <a:p>
            <a:pPr marL="1422400" lvl="1" indent="-342900"/>
            <a:r>
              <a:rPr lang="fr-FR" sz="2400" b="1" dirty="0"/>
              <a:t>Zonage pluvial</a:t>
            </a:r>
          </a:p>
          <a:p>
            <a:pPr marL="1422400" lvl="1" indent="-342900"/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Les schémas directeurs hydrauliques (SDH) </a:t>
            </a:r>
            <a:r>
              <a:rPr lang="fr-FR" dirty="0"/>
              <a:t>: </a:t>
            </a:r>
          </a:p>
          <a:p>
            <a:pPr marL="1422400" lvl="1" indent="-342900"/>
            <a:r>
              <a:rPr lang="fr-FR" sz="2400" dirty="0"/>
              <a:t>Connaissance du risque inondation (ruissellement et débordement de cours d’eau)</a:t>
            </a:r>
          </a:p>
          <a:p>
            <a:pPr marL="1422400" lvl="1" indent="-342900"/>
            <a:r>
              <a:rPr lang="fr-FR" sz="2400" dirty="0"/>
              <a:t>Programmes d’aménagements pour réduire le risque et améliorer la gestion des eaux à l’échelle des quartiers </a:t>
            </a:r>
          </a:p>
          <a:p>
            <a:pPr marL="1422400" lvl="1" indent="-342900"/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Le schéma directeur de </a:t>
            </a:r>
            <a:r>
              <a:rPr lang="fr-FR" b="1" dirty="0" err="1"/>
              <a:t>désimperméabilisation</a:t>
            </a:r>
            <a:r>
              <a:rPr lang="fr-FR" b="1" dirty="0"/>
              <a:t> (SDD)</a:t>
            </a:r>
            <a:r>
              <a:rPr lang="fr-FR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L’accompagnement des projets d’urbanisme et d’infrastructure du territoire </a:t>
            </a:r>
          </a:p>
        </p:txBody>
      </p:sp>
      <p:pic>
        <p:nvPicPr>
          <p:cNvPr id="6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440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746" y="1294447"/>
            <a:ext cx="7102763" cy="5184101"/>
          </a:xfrm>
        </p:spPr>
        <p:txBody>
          <a:bodyPr>
            <a:normAutofit lnSpcReduction="10000"/>
          </a:bodyPr>
          <a:lstStyle/>
          <a:p>
            <a:pPr algn="just"/>
            <a:endParaRPr lang="fr-FR" dirty="0"/>
          </a:p>
          <a:p>
            <a:pPr algn="just"/>
            <a:r>
              <a:rPr lang="fr-FR" b="1" dirty="0" err="1"/>
              <a:t>PLUi</a:t>
            </a:r>
            <a:r>
              <a:rPr lang="fr-FR" b="1" dirty="0"/>
              <a:t> et zonage pluvial </a:t>
            </a:r>
            <a:r>
              <a:rPr lang="fr-FR" dirty="0"/>
              <a:t>comprennent de nombreuses dispositions relatives au grand cycle de l’eau dans : </a:t>
            </a:r>
          </a:p>
          <a:p>
            <a:pPr marL="342900" indent="-342900" algn="just">
              <a:buFontTx/>
              <a:buChar char="-"/>
            </a:pPr>
            <a:r>
              <a:rPr lang="fr-FR" dirty="0"/>
              <a:t>Préservation des cours d’eau, des zones humides et des zones d’expansion des crues</a:t>
            </a:r>
          </a:p>
          <a:p>
            <a:pPr marL="342900" indent="-342900" algn="just">
              <a:buFontTx/>
              <a:buChar char="-"/>
            </a:pPr>
            <a:r>
              <a:rPr lang="fr-FR" dirty="0"/>
              <a:t>Emplacements réservés « GEMAPI »</a:t>
            </a:r>
          </a:p>
          <a:p>
            <a:pPr marL="342900" indent="-342900" algn="just">
              <a:buFontTx/>
              <a:buChar char="-"/>
            </a:pPr>
            <a:r>
              <a:rPr lang="fr-FR" dirty="0"/>
              <a:t>Compensation à l’imperméabilisation des sols, infiltration des premières pluies, interdiction de pompage permanent des nappes (zonage pluvial)</a:t>
            </a:r>
          </a:p>
          <a:p>
            <a:pPr marL="342900" indent="-342900" algn="just">
              <a:buFontTx/>
              <a:buChar char="-"/>
            </a:pPr>
            <a:r>
              <a:rPr lang="fr-FR" dirty="0"/>
              <a:t>Non exposition au risque inondation et submersion marine</a:t>
            </a:r>
          </a:p>
          <a:p>
            <a:pPr marL="342900" indent="-342900" algn="just">
              <a:buFontTx/>
              <a:buChar char="-"/>
            </a:pPr>
            <a:r>
              <a:rPr lang="fr-FR" dirty="0"/>
              <a:t>Recul du trait de côte</a:t>
            </a:r>
          </a:p>
          <a:p>
            <a:pPr marL="342900" indent="-342900" algn="just">
              <a:buFontTx/>
              <a:buChar char="-"/>
            </a:pPr>
            <a:endParaRPr lang="fr-FR" dirty="0"/>
          </a:p>
          <a:p>
            <a:pPr marL="342900" indent="-342900" algn="just">
              <a:buFontTx/>
              <a:buChar char="-"/>
            </a:pPr>
            <a:endParaRPr lang="fr-FR" dirty="0"/>
          </a:p>
        </p:txBody>
      </p:sp>
      <p:pic>
        <p:nvPicPr>
          <p:cNvPr id="4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0365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fr-FR" dirty="0"/>
              <a:t>2. PREVENIR : Les outils et techniques déployés pour aménager la ville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573" y="1208887"/>
            <a:ext cx="395342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èche vers le bas 4"/>
          <p:cNvSpPr/>
          <p:nvPr/>
        </p:nvSpPr>
        <p:spPr bwMode="auto">
          <a:xfrm rot="10800000">
            <a:off x="1631784" y="1412776"/>
            <a:ext cx="2605655" cy="4896544"/>
          </a:xfrm>
          <a:prstGeom prst="downArrow">
            <a:avLst>
              <a:gd name="adj1" fmla="val 50000"/>
              <a:gd name="adj2" fmla="val 33253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latin typeface="Arial" charset="0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 rot="10800000">
            <a:off x="1629521" y="1404909"/>
            <a:ext cx="2607918" cy="4009879"/>
          </a:xfrm>
          <a:prstGeom prst="downArrow">
            <a:avLst>
              <a:gd name="adj1" fmla="val 50000"/>
              <a:gd name="adj2" fmla="val 33952"/>
            </a:avLst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latin typeface="Arial" charset="0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 rot="10800000">
            <a:off x="1629522" y="1403775"/>
            <a:ext cx="2619969" cy="3055058"/>
          </a:xfrm>
          <a:prstGeom prst="downArrow">
            <a:avLst>
              <a:gd name="adj1" fmla="val 50000"/>
              <a:gd name="adj2" fmla="val 33952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latin typeface="Arial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742" y="1342312"/>
            <a:ext cx="6636266" cy="824692"/>
          </a:xfrm>
        </p:spPr>
        <p:txBody>
          <a:bodyPr/>
          <a:lstStyle/>
          <a:p>
            <a:pPr algn="just"/>
            <a:r>
              <a:rPr lang="fr-FR" dirty="0"/>
              <a:t>Différents niveaux d’intervention en fonction de l’occurrence de la pluie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600" y="336168"/>
            <a:ext cx="10972800" cy="501650"/>
          </a:xfrm>
        </p:spPr>
        <p:txBody>
          <a:bodyPr>
            <a:normAutofit/>
          </a:bodyPr>
          <a:lstStyle/>
          <a:p>
            <a:r>
              <a:rPr lang="fr-FR" sz="2900" b="1" dirty="0">
                <a:solidFill>
                  <a:schemeClr val="accent3"/>
                </a:solidFill>
                <a:ea typeface="ＭＳ Ｐゴシック" charset="0"/>
                <a:cs typeface="Calibri" panose="020F0502020204030204" pitchFamily="34" charset="0"/>
              </a:rPr>
              <a:t>2. PREVENIR : Les outils pour aménager la ville</a:t>
            </a:r>
          </a:p>
        </p:txBody>
      </p:sp>
      <p:sp>
        <p:nvSpPr>
          <p:cNvPr id="10" name="Flèche vers le bas 9"/>
          <p:cNvSpPr/>
          <p:nvPr/>
        </p:nvSpPr>
        <p:spPr bwMode="auto">
          <a:xfrm rot="10800000">
            <a:off x="1631783" y="1412776"/>
            <a:ext cx="2617707" cy="2017975"/>
          </a:xfrm>
          <a:prstGeom prst="downArrow">
            <a:avLst>
              <a:gd name="adj1" fmla="val 50000"/>
              <a:gd name="adj2" fmla="val 44069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69786" y="5508522"/>
            <a:ext cx="118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Premières pluies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05227" y="3532903"/>
            <a:ext cx="1463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Pluies fortes d’occurrence 100 ans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67270" y="2421764"/>
            <a:ext cx="159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Pluies exceptionnelles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4466155" y="2616724"/>
            <a:ext cx="5760000" cy="639082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kern="0" dirty="0"/>
              <a:t>Mise en sécurité des projets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4468417" y="3329487"/>
            <a:ext cx="6432948" cy="1258749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kern="0" dirty="0"/>
              <a:t>Compensation de l’imperméabilisation des sols pour ne pas aggraver voire réduire le ruissellement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4466154" y="5654292"/>
            <a:ext cx="6435211" cy="1058383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kern="0" dirty="0"/>
              <a:t>Infiltration des premières pluies au plus près de la production du ruissellement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207568" y="4581129"/>
            <a:ext cx="140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Pluies courantes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4466154" y="4612168"/>
            <a:ext cx="6447262" cy="1058383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kern="0" dirty="0"/>
              <a:t>Prise en charge par le réseau pluvial et les espaces publics </a:t>
            </a:r>
          </a:p>
        </p:txBody>
      </p:sp>
      <p:pic>
        <p:nvPicPr>
          <p:cNvPr id="27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31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0" grpId="0" animBg="1"/>
      <p:bldP spid="3" grpId="0" build="p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64" y="271080"/>
            <a:ext cx="10972800" cy="634082"/>
          </a:xfrm>
        </p:spPr>
        <p:txBody>
          <a:bodyPr/>
          <a:lstStyle/>
          <a:p>
            <a:r>
              <a:rPr lang="fr-FR" dirty="0"/>
              <a:t>2. PREVENIR : L’infiltration des premières pluies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5725246" y="1206332"/>
            <a:ext cx="4757197" cy="2223287"/>
            <a:chOff x="257905" y="2131740"/>
            <a:chExt cx="5704137" cy="261724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05" y="2131740"/>
              <a:ext cx="5704137" cy="24231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2" t="70410" r="14558" b="18272"/>
            <a:stretch/>
          </p:blipFill>
          <p:spPr>
            <a:xfrm>
              <a:off x="4151084" y="3892073"/>
              <a:ext cx="406401" cy="5225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2" t="70410" r="14558" b="18272"/>
            <a:stretch/>
          </p:blipFill>
          <p:spPr>
            <a:xfrm>
              <a:off x="4481108" y="3885944"/>
              <a:ext cx="406401" cy="5225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2" t="70410" r="14558" b="18272"/>
            <a:stretch/>
          </p:blipFill>
          <p:spPr>
            <a:xfrm>
              <a:off x="868952" y="3769832"/>
              <a:ext cx="406401" cy="5225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2" t="70410" r="14558" b="18272"/>
            <a:stretch/>
          </p:blipFill>
          <p:spPr>
            <a:xfrm>
              <a:off x="1269645" y="4226468"/>
              <a:ext cx="406401" cy="522514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2" t="70410" r="14558" b="18272"/>
            <a:stretch/>
          </p:blipFill>
          <p:spPr>
            <a:xfrm>
              <a:off x="1505916" y="4129440"/>
              <a:ext cx="406401" cy="522514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2" t="70410" r="14558" b="18272"/>
            <a:stretch/>
          </p:blipFill>
          <p:spPr>
            <a:xfrm>
              <a:off x="1031874" y="4108565"/>
              <a:ext cx="406401" cy="522514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65" y="1281154"/>
            <a:ext cx="4483810" cy="2802331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/>
              <a:t>Infiltration des premières pluies à la source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/>
              <a:t>Privilégier les espaces à ciel ouvert avec possibilité de végétalisation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b="4648"/>
          <a:stretch/>
        </p:blipFill>
        <p:spPr>
          <a:xfrm>
            <a:off x="5936689" y="4236125"/>
            <a:ext cx="4371685" cy="2419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0729" y="3222775"/>
            <a:ext cx="3828291" cy="849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16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Dépollution par le sol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12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Source : Guide CEPRI 2022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12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« Gérer les inondations par ruissellement pluvial »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91" y="3569918"/>
            <a:ext cx="4173395" cy="3117561"/>
          </a:xfrm>
          <a:prstGeom prst="rect">
            <a:avLst/>
          </a:prstGeom>
        </p:spPr>
      </p:pic>
      <p:pic>
        <p:nvPicPr>
          <p:cNvPr id="16" name="Image 5"/>
          <p:cNvPicPr/>
          <p:nvPr/>
        </p:nvPicPr>
        <p:blipFill>
          <a:blip r:embed="rId5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87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64" y="359741"/>
            <a:ext cx="10972800" cy="634082"/>
          </a:xfrm>
        </p:spPr>
        <p:txBody>
          <a:bodyPr/>
          <a:lstStyle/>
          <a:p>
            <a:r>
              <a:rPr lang="fr-FR" dirty="0"/>
              <a:t>2. PREVENIR : la gestion des pluies courantes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06" y="1412777"/>
            <a:ext cx="10672735" cy="4072479"/>
          </a:xfrm>
        </p:spPr>
        <p:txBody>
          <a:bodyPr/>
          <a:lstStyle/>
          <a:p>
            <a:r>
              <a:rPr lang="fr-FR" dirty="0"/>
              <a:t>Dès que le volume des dispositifs d’infiltration est dépassé, prise en charge des écoulements par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réseau pluvial (en privilégiant les dispositifs à ciel ouvert)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Puis l’espace public et plus particulièrement la voirie et les espaces verts dès que la capacité du réseau pluvial est dépassée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-1" r="980" b="3394"/>
          <a:stretch/>
        </p:blipFill>
        <p:spPr>
          <a:xfrm>
            <a:off x="141754" y="3649096"/>
            <a:ext cx="5145114" cy="2914542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088" y="3561414"/>
            <a:ext cx="6689343" cy="3206418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6029638" y="5730432"/>
            <a:ext cx="4454647" cy="285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10484285" y="5818343"/>
            <a:ext cx="798376" cy="197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5599134" y="5525060"/>
            <a:ext cx="430504" cy="2053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1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556793"/>
            <a:ext cx="6378665" cy="34156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64" y="378358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fr-FR" dirty="0"/>
              <a:t>2. PREVENIR : La compensation de l’imperméabilisation des sols jusqu’aux pluies d’occurrence centennale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1252" y="1872050"/>
            <a:ext cx="3379612" cy="2875864"/>
          </a:xfrm>
        </p:spPr>
        <p:txBody>
          <a:bodyPr/>
          <a:lstStyle/>
          <a:p>
            <a:pPr algn="ctr"/>
            <a:r>
              <a:rPr lang="fr-FR" b="1" dirty="0"/>
              <a:t>Objectif</a:t>
            </a:r>
            <a:r>
              <a:rPr lang="fr-FR" dirty="0"/>
              <a:t> : ne pas aggraver voire réduire le risque inondation sur les enjeux existants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737757" y="1792495"/>
            <a:ext cx="336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AD47"/>
                </a:solidFill>
                <a:latin typeface="Calibri" panose="020F0502020204030204"/>
              </a:rPr>
              <a:t>Diminution des débits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308769" y="2986817"/>
            <a:ext cx="213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AD47"/>
                </a:solidFill>
                <a:latin typeface="Calibri" panose="020F0502020204030204"/>
              </a:rPr>
              <a:t>Inondations </a:t>
            </a:r>
          </a:p>
          <a:p>
            <a:pPr algn="ctr"/>
            <a:r>
              <a:rPr lang="fr-FR" dirty="0">
                <a:solidFill>
                  <a:srgbClr val="70AD47"/>
                </a:solidFill>
                <a:latin typeface="Calibri" panose="020F0502020204030204"/>
              </a:rPr>
              <a:t>moins brutales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225027" y="3861459"/>
            <a:ext cx="28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Surfaces compensées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34179" y="2217635"/>
            <a:ext cx="229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Surfaces urbanisées </a:t>
            </a:r>
          </a:p>
          <a:p>
            <a:pPr algn="ctr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non compensées</a:t>
            </a:r>
          </a:p>
        </p:txBody>
      </p:sp>
      <p:sp>
        <p:nvSpPr>
          <p:cNvPr id="23" name="Forme libre 22"/>
          <p:cNvSpPr/>
          <p:nvPr/>
        </p:nvSpPr>
        <p:spPr>
          <a:xfrm>
            <a:off x="2174151" y="3174771"/>
            <a:ext cx="5378823" cy="1577275"/>
          </a:xfrm>
          <a:custGeom>
            <a:avLst/>
            <a:gdLst>
              <a:gd name="connsiteX0" fmla="*/ 0 w 5378823"/>
              <a:gd name="connsiteY0" fmla="*/ 1699710 h 1699710"/>
              <a:gd name="connsiteX1" fmla="*/ 2732442 w 5378823"/>
              <a:gd name="connsiteY1" fmla="*/ 2 h 1699710"/>
              <a:gd name="connsiteX2" fmla="*/ 5378823 w 5378823"/>
              <a:gd name="connsiteY2" fmla="*/ 1688952 h 1699710"/>
              <a:gd name="connsiteX0" fmla="*/ 0 w 5378823"/>
              <a:gd name="connsiteY0" fmla="*/ 1701554 h 1701554"/>
              <a:gd name="connsiteX1" fmla="*/ 1839557 w 5378823"/>
              <a:gd name="connsiteY1" fmla="*/ 1368067 h 1701554"/>
              <a:gd name="connsiteX2" fmla="*/ 2732442 w 5378823"/>
              <a:gd name="connsiteY2" fmla="*/ 1846 h 1701554"/>
              <a:gd name="connsiteX3" fmla="*/ 5378823 w 5378823"/>
              <a:gd name="connsiteY3" fmla="*/ 1690796 h 1701554"/>
              <a:gd name="connsiteX0" fmla="*/ 0 w 5378823"/>
              <a:gd name="connsiteY0" fmla="*/ 1699708 h 1699708"/>
              <a:gd name="connsiteX1" fmla="*/ 1839557 w 5378823"/>
              <a:gd name="connsiteY1" fmla="*/ 1366221 h 1699708"/>
              <a:gd name="connsiteX2" fmla="*/ 2732442 w 5378823"/>
              <a:gd name="connsiteY2" fmla="*/ 0 h 1699708"/>
              <a:gd name="connsiteX3" fmla="*/ 3679115 w 5378823"/>
              <a:gd name="connsiteY3" fmla="*/ 1366221 h 1699708"/>
              <a:gd name="connsiteX4" fmla="*/ 5378823 w 5378823"/>
              <a:gd name="connsiteY4" fmla="*/ 1688950 h 169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8823" h="1699708">
                <a:moveTo>
                  <a:pt x="0" y="1699708"/>
                </a:moveTo>
                <a:cubicBezTo>
                  <a:pt x="182880" y="1541929"/>
                  <a:pt x="1384150" y="1649506"/>
                  <a:pt x="1839557" y="1366221"/>
                </a:cubicBezTo>
                <a:cubicBezTo>
                  <a:pt x="2294964" y="1082936"/>
                  <a:pt x="2425849" y="0"/>
                  <a:pt x="2732442" y="0"/>
                </a:cubicBezTo>
                <a:cubicBezTo>
                  <a:pt x="3039035" y="0"/>
                  <a:pt x="3238052" y="1084729"/>
                  <a:pt x="3679115" y="1366221"/>
                </a:cubicBezTo>
                <a:cubicBezTo>
                  <a:pt x="4120178" y="1647713"/>
                  <a:pt x="5169049" y="1516828"/>
                  <a:pt x="5378823" y="1688950"/>
                </a:cubicBezTo>
              </a:path>
            </a:pathLst>
          </a:custGeom>
          <a:noFill/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4197264" y="3337617"/>
            <a:ext cx="483175" cy="12252"/>
          </a:xfrm>
          <a:prstGeom prst="line">
            <a:avLst/>
          </a:prstGeom>
          <a:noFill/>
          <a:ln w="28575" cap="flat" cmpd="sng" algn="ctr">
            <a:solidFill>
              <a:srgbClr val="70AD47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cxnSp>
        <p:nvCxnSpPr>
          <p:cNvPr id="25" name="Connecteur droit 24"/>
          <p:cNvCxnSpPr/>
          <p:nvPr/>
        </p:nvCxnSpPr>
        <p:spPr>
          <a:xfrm>
            <a:off x="2061454" y="3573392"/>
            <a:ext cx="4392000" cy="9480"/>
          </a:xfrm>
          <a:prstGeom prst="line">
            <a:avLst/>
          </a:prstGeom>
          <a:noFill/>
          <a:ln w="57150" cap="flat" cmpd="sng" algn="ctr">
            <a:solidFill>
              <a:srgbClr val="A5A5A5"/>
            </a:solidFill>
            <a:prstDash val="dash"/>
            <a:miter lim="800000"/>
          </a:ln>
          <a:effectLst/>
        </p:spPr>
      </p:cxnSp>
      <p:sp>
        <p:nvSpPr>
          <p:cNvPr id="26" name="ZoneTexte 25"/>
          <p:cNvSpPr txBox="1"/>
          <p:nvPr/>
        </p:nvSpPr>
        <p:spPr>
          <a:xfrm>
            <a:off x="6449534" y="3262941"/>
            <a:ext cx="1444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Capacité du réseau pluvial</a:t>
            </a:r>
          </a:p>
        </p:txBody>
      </p:sp>
      <p:cxnSp>
        <p:nvCxnSpPr>
          <p:cNvPr id="30" name="Connecteur droit 29"/>
          <p:cNvCxnSpPr>
            <a:endCxn id="23" idx="2"/>
          </p:cNvCxnSpPr>
          <p:nvPr/>
        </p:nvCxnSpPr>
        <p:spPr>
          <a:xfrm>
            <a:off x="4885988" y="2216324"/>
            <a:ext cx="20604" cy="958447"/>
          </a:xfrm>
          <a:prstGeom prst="line">
            <a:avLst/>
          </a:prstGeom>
          <a:noFill/>
          <a:ln w="28575" cap="flat" cmpd="sng" algn="ctr">
            <a:solidFill>
              <a:srgbClr val="70AD47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2017817" y="5138228"/>
            <a:ext cx="8497511" cy="1267602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algn="just"/>
            <a:r>
              <a:rPr lang="fr-FR" kern="0" dirty="0"/>
              <a:t>Ouvrages de compensation à l’imperméabilisation dimensionnés en fonction des enjeux et des problèmes d’</a:t>
            </a:r>
            <a:r>
              <a:rPr lang="fr-FR" kern="0" dirty="0" err="1"/>
              <a:t>inondabilité</a:t>
            </a:r>
            <a:r>
              <a:rPr lang="fr-FR" kern="0" dirty="0"/>
              <a:t> identifiés sur les enjeux existants en aval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2142284" y="1595704"/>
            <a:ext cx="785364" cy="311125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/>
              <a:t>d</a:t>
            </a:r>
            <a:r>
              <a:rPr lang="fr-FR" sz="1200" dirty="0">
                <a:latin typeface="Arial" charset="0"/>
              </a:rPr>
              <a:t>ébit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7392144" y="4342012"/>
            <a:ext cx="785364" cy="311125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latin typeface="Arial" charset="0"/>
              </a:rPr>
              <a:t>temps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1748037" y="2060848"/>
            <a:ext cx="231370" cy="28803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760174" y="4316189"/>
            <a:ext cx="231370" cy="28803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i="1">
              <a:latin typeface="Arial" charset="0"/>
            </a:endParaRPr>
          </a:p>
        </p:txBody>
      </p:sp>
      <p:pic>
        <p:nvPicPr>
          <p:cNvPr id="27" name="Image 5"/>
          <p:cNvPicPr/>
          <p:nvPr/>
        </p:nvPicPr>
        <p:blipFill>
          <a:blip r:embed="rId3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69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19139"/>
            <a:ext cx="7467600" cy="7715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b="1" dirty="0" err="1"/>
              <a:t>Exemple</a:t>
            </a:r>
            <a:r>
              <a:rPr lang="en-GB" b="1" dirty="0"/>
              <a:t> de </a:t>
            </a:r>
            <a:r>
              <a:rPr lang="en-GB" b="1" dirty="0" err="1"/>
              <a:t>zonage</a:t>
            </a:r>
            <a:r>
              <a:rPr lang="en-GB" b="1" dirty="0"/>
              <a:t> pluvial  </a:t>
            </a:r>
            <a:r>
              <a:rPr lang="en-GB" b="1" u="sng" dirty="0"/>
              <a:t> </a:t>
            </a:r>
            <a:r>
              <a:rPr lang="en-GB" dirty="0"/>
              <a:t> </a:t>
            </a:r>
          </a:p>
        </p:txBody>
      </p:sp>
      <p:pic>
        <p:nvPicPr>
          <p:cNvPr id="35844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5260"/>
            <a:ext cx="9799782" cy="669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26340" y="705834"/>
            <a:ext cx="51833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0070C0"/>
                </a:solidFill>
                <a:latin typeface="Calibri" panose="020F0502020204030204"/>
              </a:rPr>
              <a:t>Le zonage pluvial de Montpellier Méditerranée Métropole</a:t>
            </a:r>
          </a:p>
          <a:p>
            <a:pPr>
              <a:defRPr/>
            </a:pPr>
            <a:endParaRPr lang="fr-FR" sz="2400" dirty="0">
              <a:solidFill>
                <a:srgbClr val="0070C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fr-FR" sz="2400" dirty="0">
                <a:solidFill>
                  <a:srgbClr val="0070C0"/>
                </a:solidFill>
                <a:latin typeface="Calibri" panose="020F0502020204030204"/>
              </a:rPr>
              <a:t>Compensation à l’imperméabilisation </a:t>
            </a:r>
          </a:p>
        </p:txBody>
      </p:sp>
    </p:spTree>
    <p:extLst>
      <p:ext uri="{BB962C8B-B14F-4D97-AF65-F5344CB8AC3E}">
        <p14:creationId xmlns:p14="http://schemas.microsoft.com/office/powerpoint/2010/main" val="524981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88" y="416382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fr-FR" dirty="0"/>
              <a:t>2. PREVENIR : La mise en sécurité des projets jusqu’aux pluies/inondations d’occurrence exceptionnelle </a:t>
            </a:r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1302708" y="1367505"/>
            <a:ext cx="9018737" cy="784568"/>
          </a:xfrm>
          <a:prstGeom prst="roundRect">
            <a:avLst/>
          </a:prstGeom>
          <a:solidFill>
            <a:schemeClr val="accent4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Production de la connaissance du risque ruissellement et débordement de cours d’eau (par modélisation)</a:t>
            </a:r>
          </a:p>
        </p:txBody>
      </p:sp>
      <p:sp>
        <p:nvSpPr>
          <p:cNvPr id="21" name="Rectangle à coins arrondis 20"/>
          <p:cNvSpPr/>
          <p:nvPr/>
        </p:nvSpPr>
        <p:spPr bwMode="auto">
          <a:xfrm>
            <a:off x="1302708" y="2636912"/>
            <a:ext cx="9018738" cy="22306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Mise en sécurité à l’échelle du projet avec :</a:t>
            </a:r>
          </a:p>
          <a:p>
            <a:pPr marL="285750" indent="-285750" algn="just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Transparence des écoulements</a:t>
            </a:r>
          </a:p>
          <a:p>
            <a:pPr marL="285750" indent="-285750" algn="just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Conservation des volumes inondables</a:t>
            </a:r>
          </a:p>
          <a:p>
            <a:pPr marL="285750" indent="-285750" algn="just" eaLnBrk="0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Calage des planchers aménagés et des accès sous-sol au dessus de la cote d’eau calculée + 30 cm de revanche de sécurité </a:t>
            </a:r>
          </a:p>
        </p:txBody>
      </p:sp>
      <p:sp>
        <p:nvSpPr>
          <p:cNvPr id="46" name="Rectangle à coins arrondis 45"/>
          <p:cNvSpPr/>
          <p:nvPr/>
        </p:nvSpPr>
        <p:spPr bwMode="auto">
          <a:xfrm>
            <a:off x="1302708" y="5445224"/>
            <a:ext cx="9018737" cy="8077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Pas d’aggravation des écoulements sur les enjeux situés en aval </a:t>
            </a:r>
          </a:p>
        </p:txBody>
      </p:sp>
      <p:cxnSp>
        <p:nvCxnSpPr>
          <p:cNvPr id="27" name="Connecteur droit avec flèche 26"/>
          <p:cNvCxnSpPr>
            <a:stCxn id="5" idx="2"/>
            <a:endCxn id="21" idx="0"/>
          </p:cNvCxnSpPr>
          <p:nvPr/>
        </p:nvCxnSpPr>
        <p:spPr bwMode="auto">
          <a:xfrm>
            <a:off x="5812077" y="2152073"/>
            <a:ext cx="0" cy="48483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0" name="Connecteur droit avec flèche 29"/>
          <p:cNvCxnSpPr>
            <a:stCxn id="21" idx="2"/>
            <a:endCxn id="46" idx="0"/>
          </p:cNvCxnSpPr>
          <p:nvPr/>
        </p:nvCxnSpPr>
        <p:spPr bwMode="auto">
          <a:xfrm>
            <a:off x="5812077" y="4867564"/>
            <a:ext cx="0" cy="577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9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8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Schémas Directeurs Hydrauliques (SDH)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="1" dirty="0"/>
              <a:t>2. PREVENIR : Les outils pour les opérations d’ensemble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7" y="1471174"/>
            <a:ext cx="3462919" cy="4591365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3"/>
          <a:stretch/>
        </p:blipFill>
        <p:spPr>
          <a:xfrm>
            <a:off x="1775520" y="1340768"/>
            <a:ext cx="4968552" cy="3600400"/>
          </a:xfrm>
          <a:prstGeom prst="rect">
            <a:avLst/>
          </a:prstGeom>
          <a:ln>
            <a:noFill/>
          </a:ln>
        </p:spPr>
      </p:pic>
      <p:sp>
        <p:nvSpPr>
          <p:cNvPr id="8" name="Espace réservé du contenu 4"/>
          <p:cNvSpPr txBox="1">
            <a:spLocks/>
          </p:cNvSpPr>
          <p:nvPr/>
        </p:nvSpPr>
        <p:spPr>
          <a:xfrm>
            <a:off x="212943" y="5075113"/>
            <a:ext cx="6639142" cy="1485541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algn="just"/>
            <a:r>
              <a:rPr lang="fr-FR" kern="0" dirty="0"/>
              <a:t>Outils de définition des aménagements hydrauliques collectifs à l’échelle d’un quartier ou d’un bassin versant </a:t>
            </a:r>
          </a:p>
          <a:p>
            <a:pPr algn="just"/>
            <a:r>
              <a:rPr lang="fr-FR" kern="0" dirty="0"/>
              <a:t>« Document guide » du projet urbain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960097" y="1326641"/>
            <a:ext cx="3473263" cy="439112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fr-FR" dirty="0"/>
              <a:t>SDH de la Lironde</a:t>
            </a:r>
          </a:p>
        </p:txBody>
      </p:sp>
      <p:pic>
        <p:nvPicPr>
          <p:cNvPr id="9" name="Image 5"/>
          <p:cNvPicPr/>
          <p:nvPr/>
        </p:nvPicPr>
        <p:blipFill>
          <a:blip r:embed="rId4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2705622" y="1878835"/>
            <a:ext cx="3920646" cy="2818425"/>
          </a:xfrm>
          <a:custGeom>
            <a:avLst/>
            <a:gdLst>
              <a:gd name="connsiteX0" fmla="*/ 0 w 3920646"/>
              <a:gd name="connsiteY0" fmla="*/ 2818425 h 2818425"/>
              <a:gd name="connsiteX1" fmla="*/ 112734 w 3920646"/>
              <a:gd name="connsiteY1" fmla="*/ 2805899 h 2818425"/>
              <a:gd name="connsiteX2" fmla="*/ 162838 w 3920646"/>
              <a:gd name="connsiteY2" fmla="*/ 2793373 h 2818425"/>
              <a:gd name="connsiteX3" fmla="*/ 237994 w 3920646"/>
              <a:gd name="connsiteY3" fmla="*/ 2768321 h 2818425"/>
              <a:gd name="connsiteX4" fmla="*/ 275573 w 3920646"/>
              <a:gd name="connsiteY4" fmla="*/ 2755795 h 2818425"/>
              <a:gd name="connsiteX5" fmla="*/ 313151 w 3920646"/>
              <a:gd name="connsiteY5" fmla="*/ 2743269 h 2818425"/>
              <a:gd name="connsiteX6" fmla="*/ 350729 w 3920646"/>
              <a:gd name="connsiteY6" fmla="*/ 2730743 h 2818425"/>
              <a:gd name="connsiteX7" fmla="*/ 425885 w 3920646"/>
              <a:gd name="connsiteY7" fmla="*/ 2693165 h 2818425"/>
              <a:gd name="connsiteX8" fmla="*/ 513567 w 3920646"/>
              <a:gd name="connsiteY8" fmla="*/ 2618009 h 2818425"/>
              <a:gd name="connsiteX9" fmla="*/ 538619 w 3920646"/>
              <a:gd name="connsiteY9" fmla="*/ 2580431 h 2818425"/>
              <a:gd name="connsiteX10" fmla="*/ 613775 w 3920646"/>
              <a:gd name="connsiteY10" fmla="*/ 2555379 h 2818425"/>
              <a:gd name="connsiteX11" fmla="*/ 651353 w 3920646"/>
              <a:gd name="connsiteY11" fmla="*/ 2530327 h 2818425"/>
              <a:gd name="connsiteX12" fmla="*/ 726510 w 3920646"/>
              <a:gd name="connsiteY12" fmla="*/ 2505275 h 2818425"/>
              <a:gd name="connsiteX13" fmla="*/ 939452 w 3920646"/>
              <a:gd name="connsiteY13" fmla="*/ 2467697 h 2818425"/>
              <a:gd name="connsiteX14" fmla="*/ 1039660 w 3920646"/>
              <a:gd name="connsiteY14" fmla="*/ 2455170 h 2818425"/>
              <a:gd name="connsiteX15" fmla="*/ 1929008 w 3920646"/>
              <a:gd name="connsiteY15" fmla="*/ 2442644 h 2818425"/>
              <a:gd name="connsiteX16" fmla="*/ 2004164 w 3920646"/>
              <a:gd name="connsiteY16" fmla="*/ 2417592 h 2818425"/>
              <a:gd name="connsiteX17" fmla="*/ 2054268 w 3920646"/>
              <a:gd name="connsiteY17" fmla="*/ 2392540 h 2818425"/>
              <a:gd name="connsiteX18" fmla="*/ 2129425 w 3920646"/>
              <a:gd name="connsiteY18" fmla="*/ 2380014 h 2818425"/>
              <a:gd name="connsiteX19" fmla="*/ 2204581 w 3920646"/>
              <a:gd name="connsiteY19" fmla="*/ 2354962 h 2818425"/>
              <a:gd name="connsiteX20" fmla="*/ 2367419 w 3920646"/>
              <a:gd name="connsiteY20" fmla="*/ 2329910 h 2818425"/>
              <a:gd name="connsiteX21" fmla="*/ 2467627 w 3920646"/>
              <a:gd name="connsiteY21" fmla="*/ 2304858 h 2818425"/>
              <a:gd name="connsiteX22" fmla="*/ 2505205 w 3920646"/>
              <a:gd name="connsiteY22" fmla="*/ 2292332 h 2818425"/>
              <a:gd name="connsiteX23" fmla="*/ 2555310 w 3920646"/>
              <a:gd name="connsiteY23" fmla="*/ 2254754 h 2818425"/>
              <a:gd name="connsiteX24" fmla="*/ 2592888 w 3920646"/>
              <a:gd name="connsiteY24" fmla="*/ 2179598 h 2818425"/>
              <a:gd name="connsiteX25" fmla="*/ 2617940 w 3920646"/>
              <a:gd name="connsiteY25" fmla="*/ 2142020 h 2818425"/>
              <a:gd name="connsiteX26" fmla="*/ 2642992 w 3920646"/>
              <a:gd name="connsiteY26" fmla="*/ 2091916 h 2818425"/>
              <a:gd name="connsiteX27" fmla="*/ 2680570 w 3920646"/>
              <a:gd name="connsiteY27" fmla="*/ 1803817 h 2818425"/>
              <a:gd name="connsiteX28" fmla="*/ 2705622 w 3920646"/>
              <a:gd name="connsiteY28" fmla="*/ 1628453 h 2818425"/>
              <a:gd name="connsiteX29" fmla="*/ 2718148 w 3920646"/>
              <a:gd name="connsiteY29" fmla="*/ 1578349 h 2818425"/>
              <a:gd name="connsiteX30" fmla="*/ 2743200 w 3920646"/>
              <a:gd name="connsiteY30" fmla="*/ 1540770 h 2818425"/>
              <a:gd name="connsiteX31" fmla="*/ 2793304 w 3920646"/>
              <a:gd name="connsiteY31" fmla="*/ 1503192 h 2818425"/>
              <a:gd name="connsiteX32" fmla="*/ 2830882 w 3920646"/>
              <a:gd name="connsiteY32" fmla="*/ 1428036 h 2818425"/>
              <a:gd name="connsiteX33" fmla="*/ 2893512 w 3920646"/>
              <a:gd name="connsiteY33" fmla="*/ 1340354 h 2818425"/>
              <a:gd name="connsiteX34" fmla="*/ 2943616 w 3920646"/>
              <a:gd name="connsiteY34" fmla="*/ 1327828 h 2818425"/>
              <a:gd name="connsiteX35" fmla="*/ 2981194 w 3920646"/>
              <a:gd name="connsiteY35" fmla="*/ 1290250 h 2818425"/>
              <a:gd name="connsiteX36" fmla="*/ 3068877 w 3920646"/>
              <a:gd name="connsiteY36" fmla="*/ 1227620 h 2818425"/>
              <a:gd name="connsiteX37" fmla="*/ 3118981 w 3920646"/>
              <a:gd name="connsiteY37" fmla="*/ 438480 h 2818425"/>
              <a:gd name="connsiteX38" fmla="*/ 3156559 w 3920646"/>
              <a:gd name="connsiteY38" fmla="*/ 413428 h 2818425"/>
              <a:gd name="connsiteX39" fmla="*/ 3231715 w 3920646"/>
              <a:gd name="connsiteY39" fmla="*/ 375850 h 2818425"/>
              <a:gd name="connsiteX40" fmla="*/ 3244241 w 3920646"/>
              <a:gd name="connsiteY40" fmla="*/ 338272 h 2818425"/>
              <a:gd name="connsiteX41" fmla="*/ 3306871 w 3920646"/>
              <a:gd name="connsiteY41" fmla="*/ 162907 h 2818425"/>
              <a:gd name="connsiteX42" fmla="*/ 3344449 w 3920646"/>
              <a:gd name="connsiteY42" fmla="*/ 150381 h 2818425"/>
              <a:gd name="connsiteX43" fmla="*/ 3432131 w 3920646"/>
              <a:gd name="connsiteY43" fmla="*/ 137855 h 2818425"/>
              <a:gd name="connsiteX44" fmla="*/ 3469710 w 3920646"/>
              <a:gd name="connsiteY44" fmla="*/ 112803 h 2818425"/>
              <a:gd name="connsiteX45" fmla="*/ 3557392 w 3920646"/>
              <a:gd name="connsiteY45" fmla="*/ 75225 h 2818425"/>
              <a:gd name="connsiteX46" fmla="*/ 3682652 w 3920646"/>
              <a:gd name="connsiteY46" fmla="*/ 50173 h 2818425"/>
              <a:gd name="connsiteX47" fmla="*/ 3757808 w 3920646"/>
              <a:gd name="connsiteY47" fmla="*/ 25121 h 2818425"/>
              <a:gd name="connsiteX48" fmla="*/ 3795386 w 3920646"/>
              <a:gd name="connsiteY48" fmla="*/ 12595 h 2818425"/>
              <a:gd name="connsiteX49" fmla="*/ 3920646 w 3920646"/>
              <a:gd name="connsiteY49" fmla="*/ 69 h 281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920646" h="2818425">
                <a:moveTo>
                  <a:pt x="0" y="2818425"/>
                </a:moveTo>
                <a:cubicBezTo>
                  <a:pt x="37578" y="2814250"/>
                  <a:pt x="75364" y="2811648"/>
                  <a:pt x="112734" y="2805899"/>
                </a:cubicBezTo>
                <a:cubicBezTo>
                  <a:pt x="129749" y="2803281"/>
                  <a:pt x="146349" y="2798320"/>
                  <a:pt x="162838" y="2793373"/>
                </a:cubicBezTo>
                <a:cubicBezTo>
                  <a:pt x="188131" y="2785785"/>
                  <a:pt x="212942" y="2776672"/>
                  <a:pt x="237994" y="2768321"/>
                </a:cubicBezTo>
                <a:lnTo>
                  <a:pt x="275573" y="2755795"/>
                </a:lnTo>
                <a:lnTo>
                  <a:pt x="313151" y="2743269"/>
                </a:lnTo>
                <a:cubicBezTo>
                  <a:pt x="325677" y="2739094"/>
                  <a:pt x="339743" y="2738067"/>
                  <a:pt x="350729" y="2730743"/>
                </a:cubicBezTo>
                <a:cubicBezTo>
                  <a:pt x="399293" y="2698367"/>
                  <a:pt x="374025" y="2710452"/>
                  <a:pt x="425885" y="2693165"/>
                </a:cubicBezTo>
                <a:cubicBezTo>
                  <a:pt x="462746" y="2665519"/>
                  <a:pt x="484489" y="2652902"/>
                  <a:pt x="513567" y="2618009"/>
                </a:cubicBezTo>
                <a:cubicBezTo>
                  <a:pt x="523205" y="2606444"/>
                  <a:pt x="525853" y="2588410"/>
                  <a:pt x="538619" y="2580431"/>
                </a:cubicBezTo>
                <a:cubicBezTo>
                  <a:pt x="561012" y="2566435"/>
                  <a:pt x="591803" y="2570027"/>
                  <a:pt x="613775" y="2555379"/>
                </a:cubicBezTo>
                <a:cubicBezTo>
                  <a:pt x="626301" y="2547028"/>
                  <a:pt x="637596" y="2536441"/>
                  <a:pt x="651353" y="2530327"/>
                </a:cubicBezTo>
                <a:cubicBezTo>
                  <a:pt x="675484" y="2519602"/>
                  <a:pt x="701458" y="2513626"/>
                  <a:pt x="726510" y="2505275"/>
                </a:cubicBezTo>
                <a:cubicBezTo>
                  <a:pt x="816497" y="2475279"/>
                  <a:pt x="767155" y="2489236"/>
                  <a:pt x="939452" y="2467697"/>
                </a:cubicBezTo>
                <a:cubicBezTo>
                  <a:pt x="972855" y="2463521"/>
                  <a:pt x="1006008" y="2456022"/>
                  <a:pt x="1039660" y="2455170"/>
                </a:cubicBezTo>
                <a:cubicBezTo>
                  <a:pt x="1336044" y="2447666"/>
                  <a:pt x="1632559" y="2446819"/>
                  <a:pt x="1929008" y="2442644"/>
                </a:cubicBezTo>
                <a:cubicBezTo>
                  <a:pt x="1954060" y="2434293"/>
                  <a:pt x="1980545" y="2429402"/>
                  <a:pt x="2004164" y="2417592"/>
                </a:cubicBezTo>
                <a:cubicBezTo>
                  <a:pt x="2020865" y="2409241"/>
                  <a:pt x="2036383" y="2397906"/>
                  <a:pt x="2054268" y="2392540"/>
                </a:cubicBezTo>
                <a:cubicBezTo>
                  <a:pt x="2078595" y="2385242"/>
                  <a:pt x="2104373" y="2384189"/>
                  <a:pt x="2129425" y="2380014"/>
                </a:cubicBezTo>
                <a:cubicBezTo>
                  <a:pt x="2154477" y="2371663"/>
                  <a:pt x="2178533" y="2359303"/>
                  <a:pt x="2204581" y="2354962"/>
                </a:cubicBezTo>
                <a:cubicBezTo>
                  <a:pt x="2308859" y="2337582"/>
                  <a:pt x="2254595" y="2346028"/>
                  <a:pt x="2367419" y="2329910"/>
                </a:cubicBezTo>
                <a:cubicBezTo>
                  <a:pt x="2453317" y="2301277"/>
                  <a:pt x="2346704" y="2335089"/>
                  <a:pt x="2467627" y="2304858"/>
                </a:cubicBezTo>
                <a:cubicBezTo>
                  <a:pt x="2480436" y="2301656"/>
                  <a:pt x="2492679" y="2296507"/>
                  <a:pt x="2505205" y="2292332"/>
                </a:cubicBezTo>
                <a:cubicBezTo>
                  <a:pt x="2521907" y="2279806"/>
                  <a:pt x="2540548" y="2269516"/>
                  <a:pt x="2555310" y="2254754"/>
                </a:cubicBezTo>
                <a:cubicBezTo>
                  <a:pt x="2591207" y="2218857"/>
                  <a:pt x="2572513" y="2220348"/>
                  <a:pt x="2592888" y="2179598"/>
                </a:cubicBezTo>
                <a:cubicBezTo>
                  <a:pt x="2599621" y="2166133"/>
                  <a:pt x="2610471" y="2155091"/>
                  <a:pt x="2617940" y="2142020"/>
                </a:cubicBezTo>
                <a:cubicBezTo>
                  <a:pt x="2627204" y="2125808"/>
                  <a:pt x="2634641" y="2108617"/>
                  <a:pt x="2642992" y="2091916"/>
                </a:cubicBezTo>
                <a:cubicBezTo>
                  <a:pt x="2674010" y="1688677"/>
                  <a:pt x="2632932" y="2137283"/>
                  <a:pt x="2680570" y="1803817"/>
                </a:cubicBezTo>
                <a:cubicBezTo>
                  <a:pt x="2688921" y="1745362"/>
                  <a:pt x="2695915" y="1686698"/>
                  <a:pt x="2705622" y="1628453"/>
                </a:cubicBezTo>
                <a:cubicBezTo>
                  <a:pt x="2708452" y="1611472"/>
                  <a:pt x="2711367" y="1594172"/>
                  <a:pt x="2718148" y="1578349"/>
                </a:cubicBezTo>
                <a:cubicBezTo>
                  <a:pt x="2724078" y="1564512"/>
                  <a:pt x="2732555" y="1551415"/>
                  <a:pt x="2743200" y="1540770"/>
                </a:cubicBezTo>
                <a:cubicBezTo>
                  <a:pt x="2757962" y="1526008"/>
                  <a:pt x="2776603" y="1515718"/>
                  <a:pt x="2793304" y="1503192"/>
                </a:cubicBezTo>
                <a:cubicBezTo>
                  <a:pt x="2824788" y="1408739"/>
                  <a:pt x="2782318" y="1525164"/>
                  <a:pt x="2830882" y="1428036"/>
                </a:cubicBezTo>
                <a:cubicBezTo>
                  <a:pt x="2856357" y="1377087"/>
                  <a:pt x="2824269" y="1383631"/>
                  <a:pt x="2893512" y="1340354"/>
                </a:cubicBezTo>
                <a:cubicBezTo>
                  <a:pt x="2908111" y="1331230"/>
                  <a:pt x="2926915" y="1332003"/>
                  <a:pt x="2943616" y="1327828"/>
                </a:cubicBezTo>
                <a:cubicBezTo>
                  <a:pt x="2956142" y="1315302"/>
                  <a:pt x="2966779" y="1300546"/>
                  <a:pt x="2981194" y="1290250"/>
                </a:cubicBezTo>
                <a:cubicBezTo>
                  <a:pt x="3096604" y="1207815"/>
                  <a:pt x="2971173" y="1325324"/>
                  <a:pt x="3068877" y="1227620"/>
                </a:cubicBezTo>
                <a:cubicBezTo>
                  <a:pt x="3073142" y="971712"/>
                  <a:pt x="2904838" y="616932"/>
                  <a:pt x="3118981" y="438480"/>
                </a:cubicBezTo>
                <a:cubicBezTo>
                  <a:pt x="3130546" y="428842"/>
                  <a:pt x="3143094" y="420161"/>
                  <a:pt x="3156559" y="413428"/>
                </a:cubicBezTo>
                <a:cubicBezTo>
                  <a:pt x="3260279" y="361568"/>
                  <a:pt x="3124022" y="447646"/>
                  <a:pt x="3231715" y="375850"/>
                </a:cubicBezTo>
                <a:cubicBezTo>
                  <a:pt x="3235890" y="363324"/>
                  <a:pt x="3241652" y="351219"/>
                  <a:pt x="3244241" y="338272"/>
                </a:cubicBezTo>
                <a:cubicBezTo>
                  <a:pt x="3267907" y="219943"/>
                  <a:pt x="3228174" y="202257"/>
                  <a:pt x="3306871" y="162907"/>
                </a:cubicBezTo>
                <a:cubicBezTo>
                  <a:pt x="3318681" y="157002"/>
                  <a:pt x="3331502" y="152970"/>
                  <a:pt x="3344449" y="150381"/>
                </a:cubicBezTo>
                <a:cubicBezTo>
                  <a:pt x="3373400" y="144591"/>
                  <a:pt x="3402904" y="142030"/>
                  <a:pt x="3432131" y="137855"/>
                </a:cubicBezTo>
                <a:cubicBezTo>
                  <a:pt x="3444657" y="129504"/>
                  <a:pt x="3456639" y="120272"/>
                  <a:pt x="3469710" y="112803"/>
                </a:cubicBezTo>
                <a:cubicBezTo>
                  <a:pt x="3495100" y="98295"/>
                  <a:pt x="3527926" y="82025"/>
                  <a:pt x="3557392" y="75225"/>
                </a:cubicBezTo>
                <a:cubicBezTo>
                  <a:pt x="3598882" y="65650"/>
                  <a:pt x="3642257" y="63638"/>
                  <a:pt x="3682652" y="50173"/>
                </a:cubicBezTo>
                <a:lnTo>
                  <a:pt x="3757808" y="25121"/>
                </a:lnTo>
                <a:cubicBezTo>
                  <a:pt x="3770334" y="20946"/>
                  <a:pt x="3782315" y="14462"/>
                  <a:pt x="3795386" y="12595"/>
                </a:cubicBezTo>
                <a:cubicBezTo>
                  <a:pt x="3895468" y="-1702"/>
                  <a:pt x="3853544" y="69"/>
                  <a:pt x="3920646" y="69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1853852" y="1765753"/>
            <a:ext cx="3723147" cy="2756143"/>
          </a:xfrm>
          <a:custGeom>
            <a:avLst/>
            <a:gdLst>
              <a:gd name="connsiteX0" fmla="*/ 0 w 3723147"/>
              <a:gd name="connsiteY0" fmla="*/ 2756143 h 2756143"/>
              <a:gd name="connsiteX1" fmla="*/ 87682 w 3723147"/>
              <a:gd name="connsiteY1" fmla="*/ 2743617 h 2756143"/>
              <a:gd name="connsiteX2" fmla="*/ 125260 w 3723147"/>
              <a:gd name="connsiteY2" fmla="*/ 2718565 h 2756143"/>
              <a:gd name="connsiteX3" fmla="*/ 162838 w 3723147"/>
              <a:gd name="connsiteY3" fmla="*/ 2706039 h 2756143"/>
              <a:gd name="connsiteX4" fmla="*/ 250521 w 3723147"/>
              <a:gd name="connsiteY4" fmla="*/ 2668461 h 2756143"/>
              <a:gd name="connsiteX5" fmla="*/ 325677 w 3723147"/>
              <a:gd name="connsiteY5" fmla="*/ 2593305 h 2756143"/>
              <a:gd name="connsiteX6" fmla="*/ 400833 w 3723147"/>
              <a:gd name="connsiteY6" fmla="*/ 2530674 h 2756143"/>
              <a:gd name="connsiteX7" fmla="*/ 413359 w 3723147"/>
              <a:gd name="connsiteY7" fmla="*/ 2480570 h 2756143"/>
              <a:gd name="connsiteX8" fmla="*/ 450937 w 3723147"/>
              <a:gd name="connsiteY8" fmla="*/ 2405414 h 2756143"/>
              <a:gd name="connsiteX9" fmla="*/ 526093 w 3723147"/>
              <a:gd name="connsiteY9" fmla="*/ 2367836 h 2756143"/>
              <a:gd name="connsiteX10" fmla="*/ 601249 w 3723147"/>
              <a:gd name="connsiteY10" fmla="*/ 2355310 h 2756143"/>
              <a:gd name="connsiteX11" fmla="*/ 676406 w 3723147"/>
              <a:gd name="connsiteY11" fmla="*/ 2330258 h 2756143"/>
              <a:gd name="connsiteX12" fmla="*/ 764088 w 3723147"/>
              <a:gd name="connsiteY12" fmla="*/ 2305206 h 2756143"/>
              <a:gd name="connsiteX13" fmla="*/ 839244 w 3723147"/>
              <a:gd name="connsiteY13" fmla="*/ 2255102 h 2756143"/>
              <a:gd name="connsiteX14" fmla="*/ 939452 w 3723147"/>
              <a:gd name="connsiteY14" fmla="*/ 2192472 h 2756143"/>
              <a:gd name="connsiteX15" fmla="*/ 1014608 w 3723147"/>
              <a:gd name="connsiteY15" fmla="*/ 2142368 h 2756143"/>
              <a:gd name="connsiteX16" fmla="*/ 1052186 w 3723147"/>
              <a:gd name="connsiteY16" fmla="*/ 2117315 h 2756143"/>
              <a:gd name="connsiteX17" fmla="*/ 1102290 w 3723147"/>
              <a:gd name="connsiteY17" fmla="*/ 2104789 h 2756143"/>
              <a:gd name="connsiteX18" fmla="*/ 1177447 w 3723147"/>
              <a:gd name="connsiteY18" fmla="*/ 2067211 h 2756143"/>
              <a:gd name="connsiteX19" fmla="*/ 1252603 w 3723147"/>
              <a:gd name="connsiteY19" fmla="*/ 2004581 h 2756143"/>
              <a:gd name="connsiteX20" fmla="*/ 1290181 w 3723147"/>
              <a:gd name="connsiteY20" fmla="*/ 1992055 h 2756143"/>
              <a:gd name="connsiteX21" fmla="*/ 1327759 w 3723147"/>
              <a:gd name="connsiteY21" fmla="*/ 1967003 h 2756143"/>
              <a:gd name="connsiteX22" fmla="*/ 1365337 w 3723147"/>
              <a:gd name="connsiteY22" fmla="*/ 1954477 h 2756143"/>
              <a:gd name="connsiteX23" fmla="*/ 1415441 w 3723147"/>
              <a:gd name="connsiteY23" fmla="*/ 1929425 h 2756143"/>
              <a:gd name="connsiteX24" fmla="*/ 1503123 w 3723147"/>
              <a:gd name="connsiteY24" fmla="*/ 1904373 h 2756143"/>
              <a:gd name="connsiteX25" fmla="*/ 1628384 w 3723147"/>
              <a:gd name="connsiteY25" fmla="*/ 1841743 h 2756143"/>
              <a:gd name="connsiteX26" fmla="*/ 1665962 w 3723147"/>
              <a:gd name="connsiteY26" fmla="*/ 1816691 h 2756143"/>
              <a:gd name="connsiteX27" fmla="*/ 1691014 w 3723147"/>
              <a:gd name="connsiteY27" fmla="*/ 1779113 h 2756143"/>
              <a:gd name="connsiteX28" fmla="*/ 1741118 w 3723147"/>
              <a:gd name="connsiteY28" fmla="*/ 1766587 h 2756143"/>
              <a:gd name="connsiteX29" fmla="*/ 1778696 w 3723147"/>
              <a:gd name="connsiteY29" fmla="*/ 1741535 h 2756143"/>
              <a:gd name="connsiteX30" fmla="*/ 1816274 w 3723147"/>
              <a:gd name="connsiteY30" fmla="*/ 1729009 h 2756143"/>
              <a:gd name="connsiteX31" fmla="*/ 1878904 w 3723147"/>
              <a:gd name="connsiteY31" fmla="*/ 1678905 h 2756143"/>
              <a:gd name="connsiteX32" fmla="*/ 1929008 w 3723147"/>
              <a:gd name="connsiteY32" fmla="*/ 1616274 h 2756143"/>
              <a:gd name="connsiteX33" fmla="*/ 2041743 w 3723147"/>
              <a:gd name="connsiteY33" fmla="*/ 1516066 h 2756143"/>
              <a:gd name="connsiteX34" fmla="*/ 2154477 w 3723147"/>
              <a:gd name="connsiteY34" fmla="*/ 1428384 h 2756143"/>
              <a:gd name="connsiteX35" fmla="*/ 2192055 w 3723147"/>
              <a:gd name="connsiteY35" fmla="*/ 1403332 h 2756143"/>
              <a:gd name="connsiteX36" fmla="*/ 2229633 w 3723147"/>
              <a:gd name="connsiteY36" fmla="*/ 1390806 h 2756143"/>
              <a:gd name="connsiteX37" fmla="*/ 2304789 w 3723147"/>
              <a:gd name="connsiteY37" fmla="*/ 1340702 h 2756143"/>
              <a:gd name="connsiteX38" fmla="*/ 2342367 w 3723147"/>
              <a:gd name="connsiteY38" fmla="*/ 1315650 h 2756143"/>
              <a:gd name="connsiteX39" fmla="*/ 2404997 w 3723147"/>
              <a:gd name="connsiteY39" fmla="*/ 1253020 h 2756143"/>
              <a:gd name="connsiteX40" fmla="*/ 2517732 w 3723147"/>
              <a:gd name="connsiteY40" fmla="*/ 1165337 h 2756143"/>
              <a:gd name="connsiteX41" fmla="*/ 2592888 w 3723147"/>
              <a:gd name="connsiteY41" fmla="*/ 1102707 h 2756143"/>
              <a:gd name="connsiteX42" fmla="*/ 2680570 w 3723147"/>
              <a:gd name="connsiteY42" fmla="*/ 1052603 h 2756143"/>
              <a:gd name="connsiteX43" fmla="*/ 2755726 w 3723147"/>
              <a:gd name="connsiteY43" fmla="*/ 1002499 h 2756143"/>
              <a:gd name="connsiteX44" fmla="*/ 2793304 w 3723147"/>
              <a:gd name="connsiteY44" fmla="*/ 977447 h 2756143"/>
              <a:gd name="connsiteX45" fmla="*/ 2868460 w 3723147"/>
              <a:gd name="connsiteY45" fmla="*/ 952395 h 2756143"/>
              <a:gd name="connsiteX46" fmla="*/ 2906038 w 3723147"/>
              <a:gd name="connsiteY46" fmla="*/ 939869 h 2756143"/>
              <a:gd name="connsiteX47" fmla="*/ 2968669 w 3723147"/>
              <a:gd name="connsiteY47" fmla="*/ 889765 h 2756143"/>
              <a:gd name="connsiteX48" fmla="*/ 2993721 w 3723147"/>
              <a:gd name="connsiteY48" fmla="*/ 852187 h 2756143"/>
              <a:gd name="connsiteX49" fmla="*/ 3031299 w 3723147"/>
              <a:gd name="connsiteY49" fmla="*/ 839661 h 2756143"/>
              <a:gd name="connsiteX50" fmla="*/ 3106455 w 3723147"/>
              <a:gd name="connsiteY50" fmla="*/ 789557 h 2756143"/>
              <a:gd name="connsiteX51" fmla="*/ 3144033 w 3723147"/>
              <a:gd name="connsiteY51" fmla="*/ 764505 h 2756143"/>
              <a:gd name="connsiteX52" fmla="*/ 3181611 w 3723147"/>
              <a:gd name="connsiteY52" fmla="*/ 739452 h 2756143"/>
              <a:gd name="connsiteX53" fmla="*/ 3219189 w 3723147"/>
              <a:gd name="connsiteY53" fmla="*/ 701874 h 2756143"/>
              <a:gd name="connsiteX54" fmla="*/ 3256767 w 3723147"/>
              <a:gd name="connsiteY54" fmla="*/ 689348 h 2756143"/>
              <a:gd name="connsiteX55" fmla="*/ 3294345 w 3723147"/>
              <a:gd name="connsiteY55" fmla="*/ 664296 h 2756143"/>
              <a:gd name="connsiteX56" fmla="*/ 3369501 w 3723147"/>
              <a:gd name="connsiteY56" fmla="*/ 639244 h 2756143"/>
              <a:gd name="connsiteX57" fmla="*/ 3407080 w 3723147"/>
              <a:gd name="connsiteY57" fmla="*/ 601666 h 2756143"/>
              <a:gd name="connsiteX58" fmla="*/ 3432132 w 3723147"/>
              <a:gd name="connsiteY58" fmla="*/ 564088 h 2756143"/>
              <a:gd name="connsiteX59" fmla="*/ 3469710 w 3723147"/>
              <a:gd name="connsiteY59" fmla="*/ 539036 h 2756143"/>
              <a:gd name="connsiteX60" fmla="*/ 3507288 w 3723147"/>
              <a:gd name="connsiteY60" fmla="*/ 488932 h 2756143"/>
              <a:gd name="connsiteX61" fmla="*/ 3544866 w 3723147"/>
              <a:gd name="connsiteY61" fmla="*/ 463880 h 2756143"/>
              <a:gd name="connsiteX62" fmla="*/ 3582444 w 3723147"/>
              <a:gd name="connsiteY62" fmla="*/ 426302 h 2756143"/>
              <a:gd name="connsiteX63" fmla="*/ 3657600 w 3723147"/>
              <a:gd name="connsiteY63" fmla="*/ 401250 h 2756143"/>
              <a:gd name="connsiteX64" fmla="*/ 3707704 w 3723147"/>
              <a:gd name="connsiteY64" fmla="*/ 376198 h 2756143"/>
              <a:gd name="connsiteX65" fmla="*/ 3695178 w 3723147"/>
              <a:gd name="connsiteY65" fmla="*/ 225885 h 2756143"/>
              <a:gd name="connsiteX66" fmla="*/ 3670126 w 3723147"/>
              <a:gd name="connsiteY66" fmla="*/ 188307 h 2756143"/>
              <a:gd name="connsiteX67" fmla="*/ 3632548 w 3723147"/>
              <a:gd name="connsiteY67" fmla="*/ 175781 h 2756143"/>
              <a:gd name="connsiteX68" fmla="*/ 3620022 w 3723147"/>
              <a:gd name="connsiteY68" fmla="*/ 75573 h 2756143"/>
              <a:gd name="connsiteX69" fmla="*/ 3594970 w 3723147"/>
              <a:gd name="connsiteY69" fmla="*/ 37995 h 2756143"/>
              <a:gd name="connsiteX70" fmla="*/ 3632548 w 3723147"/>
              <a:gd name="connsiteY70" fmla="*/ 12943 h 2756143"/>
              <a:gd name="connsiteX71" fmla="*/ 3707704 w 3723147"/>
              <a:gd name="connsiteY71" fmla="*/ 417 h 275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723147" h="2756143">
                <a:moveTo>
                  <a:pt x="0" y="2756143"/>
                </a:moveTo>
                <a:cubicBezTo>
                  <a:pt x="29227" y="2751968"/>
                  <a:pt x="59403" y="2752101"/>
                  <a:pt x="87682" y="2743617"/>
                </a:cubicBezTo>
                <a:cubicBezTo>
                  <a:pt x="102101" y="2739291"/>
                  <a:pt x="111795" y="2725298"/>
                  <a:pt x="125260" y="2718565"/>
                </a:cubicBezTo>
                <a:cubicBezTo>
                  <a:pt x="137070" y="2712660"/>
                  <a:pt x="151028" y="2711944"/>
                  <a:pt x="162838" y="2706039"/>
                </a:cubicBezTo>
                <a:cubicBezTo>
                  <a:pt x="249341" y="2662787"/>
                  <a:pt x="146243" y="2694530"/>
                  <a:pt x="250521" y="2668461"/>
                </a:cubicBezTo>
                <a:cubicBezTo>
                  <a:pt x="275573" y="2643409"/>
                  <a:pt x="296199" y="2612958"/>
                  <a:pt x="325677" y="2593305"/>
                </a:cubicBezTo>
                <a:cubicBezTo>
                  <a:pt x="377994" y="2558426"/>
                  <a:pt x="352610" y="2578897"/>
                  <a:pt x="400833" y="2530674"/>
                </a:cubicBezTo>
                <a:cubicBezTo>
                  <a:pt x="405008" y="2513973"/>
                  <a:pt x="408630" y="2497123"/>
                  <a:pt x="413359" y="2480570"/>
                </a:cubicBezTo>
                <a:cubicBezTo>
                  <a:pt x="421509" y="2452044"/>
                  <a:pt x="428978" y="2427373"/>
                  <a:pt x="450937" y="2405414"/>
                </a:cubicBezTo>
                <a:cubicBezTo>
                  <a:pt x="470241" y="2386110"/>
                  <a:pt x="499896" y="2373658"/>
                  <a:pt x="526093" y="2367836"/>
                </a:cubicBezTo>
                <a:cubicBezTo>
                  <a:pt x="550886" y="2362326"/>
                  <a:pt x="576610" y="2361470"/>
                  <a:pt x="601249" y="2355310"/>
                </a:cubicBezTo>
                <a:cubicBezTo>
                  <a:pt x="626868" y="2348905"/>
                  <a:pt x="650787" y="2336663"/>
                  <a:pt x="676406" y="2330258"/>
                </a:cubicBezTo>
                <a:cubicBezTo>
                  <a:pt x="688199" y="2327310"/>
                  <a:pt x="749385" y="2313374"/>
                  <a:pt x="764088" y="2305206"/>
                </a:cubicBezTo>
                <a:cubicBezTo>
                  <a:pt x="790408" y="2290584"/>
                  <a:pt x="839244" y="2255102"/>
                  <a:pt x="839244" y="2255102"/>
                </a:cubicBezTo>
                <a:cubicBezTo>
                  <a:pt x="899339" y="2164959"/>
                  <a:pt x="814239" y="2275947"/>
                  <a:pt x="939452" y="2192472"/>
                </a:cubicBezTo>
                <a:lnTo>
                  <a:pt x="1014608" y="2142368"/>
                </a:lnTo>
                <a:cubicBezTo>
                  <a:pt x="1027134" y="2134017"/>
                  <a:pt x="1037581" y="2120966"/>
                  <a:pt x="1052186" y="2117315"/>
                </a:cubicBezTo>
                <a:lnTo>
                  <a:pt x="1102290" y="2104789"/>
                </a:lnTo>
                <a:cubicBezTo>
                  <a:pt x="1209992" y="2032990"/>
                  <a:pt x="1073721" y="2119074"/>
                  <a:pt x="1177447" y="2067211"/>
                </a:cubicBezTo>
                <a:cubicBezTo>
                  <a:pt x="1259410" y="2026229"/>
                  <a:pt x="1169495" y="2059986"/>
                  <a:pt x="1252603" y="2004581"/>
                </a:cubicBezTo>
                <a:cubicBezTo>
                  <a:pt x="1263589" y="1997257"/>
                  <a:pt x="1278371" y="1997960"/>
                  <a:pt x="1290181" y="1992055"/>
                </a:cubicBezTo>
                <a:cubicBezTo>
                  <a:pt x="1303646" y="1985322"/>
                  <a:pt x="1314294" y="1973736"/>
                  <a:pt x="1327759" y="1967003"/>
                </a:cubicBezTo>
                <a:cubicBezTo>
                  <a:pt x="1339569" y="1961098"/>
                  <a:pt x="1353201" y="1959678"/>
                  <a:pt x="1365337" y="1954477"/>
                </a:cubicBezTo>
                <a:cubicBezTo>
                  <a:pt x="1382500" y="1947121"/>
                  <a:pt x="1398278" y="1936781"/>
                  <a:pt x="1415441" y="1929425"/>
                </a:cubicBezTo>
                <a:cubicBezTo>
                  <a:pt x="1440599" y="1918643"/>
                  <a:pt x="1477698" y="1910729"/>
                  <a:pt x="1503123" y="1904373"/>
                </a:cubicBezTo>
                <a:cubicBezTo>
                  <a:pt x="1592604" y="1844720"/>
                  <a:pt x="1549070" y="1861572"/>
                  <a:pt x="1628384" y="1841743"/>
                </a:cubicBezTo>
                <a:cubicBezTo>
                  <a:pt x="1640910" y="1833392"/>
                  <a:pt x="1655317" y="1827336"/>
                  <a:pt x="1665962" y="1816691"/>
                </a:cubicBezTo>
                <a:cubicBezTo>
                  <a:pt x="1676607" y="1806046"/>
                  <a:pt x="1678488" y="1787464"/>
                  <a:pt x="1691014" y="1779113"/>
                </a:cubicBezTo>
                <a:cubicBezTo>
                  <a:pt x="1705338" y="1769564"/>
                  <a:pt x="1724417" y="1770762"/>
                  <a:pt x="1741118" y="1766587"/>
                </a:cubicBezTo>
                <a:cubicBezTo>
                  <a:pt x="1753644" y="1758236"/>
                  <a:pt x="1765231" y="1748268"/>
                  <a:pt x="1778696" y="1741535"/>
                </a:cubicBezTo>
                <a:cubicBezTo>
                  <a:pt x="1790506" y="1735630"/>
                  <a:pt x="1805964" y="1737257"/>
                  <a:pt x="1816274" y="1729009"/>
                </a:cubicBezTo>
                <a:cubicBezTo>
                  <a:pt x="1897214" y="1664257"/>
                  <a:pt x="1784451" y="1710389"/>
                  <a:pt x="1878904" y="1678905"/>
                </a:cubicBezTo>
                <a:cubicBezTo>
                  <a:pt x="1989000" y="1568804"/>
                  <a:pt x="1802566" y="1758521"/>
                  <a:pt x="1929008" y="1616274"/>
                </a:cubicBezTo>
                <a:cubicBezTo>
                  <a:pt x="2068216" y="1459665"/>
                  <a:pt x="1951991" y="1590858"/>
                  <a:pt x="2041743" y="1516066"/>
                </a:cubicBezTo>
                <a:cubicBezTo>
                  <a:pt x="2159487" y="1417947"/>
                  <a:pt x="1964512" y="1555027"/>
                  <a:pt x="2154477" y="1428384"/>
                </a:cubicBezTo>
                <a:cubicBezTo>
                  <a:pt x="2167003" y="1420033"/>
                  <a:pt x="2177773" y="1408093"/>
                  <a:pt x="2192055" y="1403332"/>
                </a:cubicBezTo>
                <a:cubicBezTo>
                  <a:pt x="2204581" y="1399157"/>
                  <a:pt x="2218091" y="1397218"/>
                  <a:pt x="2229633" y="1390806"/>
                </a:cubicBezTo>
                <a:cubicBezTo>
                  <a:pt x="2255953" y="1376184"/>
                  <a:pt x="2279737" y="1357403"/>
                  <a:pt x="2304789" y="1340702"/>
                </a:cubicBezTo>
                <a:lnTo>
                  <a:pt x="2342367" y="1315650"/>
                </a:lnTo>
                <a:cubicBezTo>
                  <a:pt x="2392472" y="1240492"/>
                  <a:pt x="2338191" y="1311476"/>
                  <a:pt x="2404997" y="1253020"/>
                </a:cubicBezTo>
                <a:cubicBezTo>
                  <a:pt x="2540521" y="1134435"/>
                  <a:pt x="2403468" y="1230630"/>
                  <a:pt x="2517732" y="1165337"/>
                </a:cubicBezTo>
                <a:cubicBezTo>
                  <a:pt x="2577103" y="1131411"/>
                  <a:pt x="2536365" y="1149809"/>
                  <a:pt x="2592888" y="1102707"/>
                </a:cubicBezTo>
                <a:cubicBezTo>
                  <a:pt x="2630028" y="1071757"/>
                  <a:pt x="2636815" y="1078856"/>
                  <a:pt x="2680570" y="1052603"/>
                </a:cubicBezTo>
                <a:cubicBezTo>
                  <a:pt x="2706388" y="1037112"/>
                  <a:pt x="2730674" y="1019200"/>
                  <a:pt x="2755726" y="1002499"/>
                </a:cubicBezTo>
                <a:cubicBezTo>
                  <a:pt x="2768252" y="994148"/>
                  <a:pt x="2779022" y="982208"/>
                  <a:pt x="2793304" y="977447"/>
                </a:cubicBezTo>
                <a:lnTo>
                  <a:pt x="2868460" y="952395"/>
                </a:lnTo>
                <a:cubicBezTo>
                  <a:pt x="2880986" y="948220"/>
                  <a:pt x="2895052" y="947193"/>
                  <a:pt x="2906038" y="939869"/>
                </a:cubicBezTo>
                <a:cubicBezTo>
                  <a:pt x="2933938" y="921269"/>
                  <a:pt x="2948272" y="915261"/>
                  <a:pt x="2968669" y="889765"/>
                </a:cubicBezTo>
                <a:cubicBezTo>
                  <a:pt x="2978074" y="878010"/>
                  <a:pt x="2981966" y="861591"/>
                  <a:pt x="2993721" y="852187"/>
                </a:cubicBezTo>
                <a:cubicBezTo>
                  <a:pt x="3004031" y="843939"/>
                  <a:pt x="3019757" y="846073"/>
                  <a:pt x="3031299" y="839661"/>
                </a:cubicBezTo>
                <a:cubicBezTo>
                  <a:pt x="3057619" y="825039"/>
                  <a:pt x="3081403" y="806258"/>
                  <a:pt x="3106455" y="789557"/>
                </a:cubicBezTo>
                <a:lnTo>
                  <a:pt x="3144033" y="764505"/>
                </a:lnTo>
                <a:cubicBezTo>
                  <a:pt x="3156559" y="756154"/>
                  <a:pt x="3170966" y="750097"/>
                  <a:pt x="3181611" y="739452"/>
                </a:cubicBezTo>
                <a:cubicBezTo>
                  <a:pt x="3194137" y="726926"/>
                  <a:pt x="3204450" y="711700"/>
                  <a:pt x="3219189" y="701874"/>
                </a:cubicBezTo>
                <a:cubicBezTo>
                  <a:pt x="3230175" y="694550"/>
                  <a:pt x="3244957" y="695253"/>
                  <a:pt x="3256767" y="689348"/>
                </a:cubicBezTo>
                <a:cubicBezTo>
                  <a:pt x="3270232" y="682615"/>
                  <a:pt x="3280588" y="670410"/>
                  <a:pt x="3294345" y="664296"/>
                </a:cubicBezTo>
                <a:cubicBezTo>
                  <a:pt x="3318476" y="653571"/>
                  <a:pt x="3369501" y="639244"/>
                  <a:pt x="3369501" y="639244"/>
                </a:cubicBezTo>
                <a:cubicBezTo>
                  <a:pt x="3382027" y="626718"/>
                  <a:pt x="3395739" y="615275"/>
                  <a:pt x="3407080" y="601666"/>
                </a:cubicBezTo>
                <a:cubicBezTo>
                  <a:pt x="3416718" y="590101"/>
                  <a:pt x="3421487" y="574733"/>
                  <a:pt x="3432132" y="564088"/>
                </a:cubicBezTo>
                <a:cubicBezTo>
                  <a:pt x="3442777" y="553443"/>
                  <a:pt x="3459065" y="549681"/>
                  <a:pt x="3469710" y="539036"/>
                </a:cubicBezTo>
                <a:cubicBezTo>
                  <a:pt x="3484472" y="524274"/>
                  <a:pt x="3492526" y="503694"/>
                  <a:pt x="3507288" y="488932"/>
                </a:cubicBezTo>
                <a:cubicBezTo>
                  <a:pt x="3517933" y="478287"/>
                  <a:pt x="3533301" y="473518"/>
                  <a:pt x="3544866" y="463880"/>
                </a:cubicBezTo>
                <a:cubicBezTo>
                  <a:pt x="3558475" y="452539"/>
                  <a:pt x="3566959" y="434905"/>
                  <a:pt x="3582444" y="426302"/>
                </a:cubicBezTo>
                <a:cubicBezTo>
                  <a:pt x="3605528" y="413478"/>
                  <a:pt x="3633981" y="413060"/>
                  <a:pt x="3657600" y="401250"/>
                </a:cubicBezTo>
                <a:lnTo>
                  <a:pt x="3707704" y="376198"/>
                </a:lnTo>
                <a:cubicBezTo>
                  <a:pt x="3730009" y="309282"/>
                  <a:pt x="3730073" y="330572"/>
                  <a:pt x="3695178" y="225885"/>
                </a:cubicBezTo>
                <a:cubicBezTo>
                  <a:pt x="3690417" y="211603"/>
                  <a:pt x="3681881" y="197711"/>
                  <a:pt x="3670126" y="188307"/>
                </a:cubicBezTo>
                <a:cubicBezTo>
                  <a:pt x="3659816" y="180059"/>
                  <a:pt x="3645074" y="179956"/>
                  <a:pt x="3632548" y="175781"/>
                </a:cubicBezTo>
                <a:cubicBezTo>
                  <a:pt x="3628373" y="142378"/>
                  <a:pt x="3628879" y="108049"/>
                  <a:pt x="3620022" y="75573"/>
                </a:cubicBezTo>
                <a:cubicBezTo>
                  <a:pt x="3616061" y="61049"/>
                  <a:pt x="3592018" y="52757"/>
                  <a:pt x="3594970" y="37995"/>
                </a:cubicBezTo>
                <a:cubicBezTo>
                  <a:pt x="3597922" y="23233"/>
                  <a:pt x="3619083" y="19676"/>
                  <a:pt x="3632548" y="12943"/>
                </a:cubicBezTo>
                <a:cubicBezTo>
                  <a:pt x="3665522" y="-3544"/>
                  <a:pt x="3672563" y="417"/>
                  <a:pt x="3707704" y="417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1866378" y="1553227"/>
            <a:ext cx="4021941" cy="1566892"/>
          </a:xfrm>
          <a:custGeom>
            <a:avLst/>
            <a:gdLst>
              <a:gd name="connsiteX0" fmla="*/ 3995803 w 4021941"/>
              <a:gd name="connsiteY0" fmla="*/ 0 h 1566892"/>
              <a:gd name="connsiteX1" fmla="*/ 4020855 w 4021941"/>
              <a:gd name="connsiteY1" fmla="*/ 62631 h 1566892"/>
              <a:gd name="connsiteX2" fmla="*/ 4008329 w 4021941"/>
              <a:gd name="connsiteY2" fmla="*/ 187891 h 1566892"/>
              <a:gd name="connsiteX3" fmla="*/ 3970751 w 4021941"/>
              <a:gd name="connsiteY3" fmla="*/ 212943 h 1566892"/>
              <a:gd name="connsiteX4" fmla="*/ 3807912 w 4021941"/>
              <a:gd name="connsiteY4" fmla="*/ 225469 h 1566892"/>
              <a:gd name="connsiteX5" fmla="*/ 3632548 w 4021941"/>
              <a:gd name="connsiteY5" fmla="*/ 250521 h 1566892"/>
              <a:gd name="connsiteX6" fmla="*/ 3594970 w 4021941"/>
              <a:gd name="connsiteY6" fmla="*/ 263047 h 1566892"/>
              <a:gd name="connsiteX7" fmla="*/ 3269293 w 4021941"/>
              <a:gd name="connsiteY7" fmla="*/ 237995 h 1566892"/>
              <a:gd name="connsiteX8" fmla="*/ 3169085 w 4021941"/>
              <a:gd name="connsiteY8" fmla="*/ 250521 h 1566892"/>
              <a:gd name="connsiteX9" fmla="*/ 3144033 w 4021941"/>
              <a:gd name="connsiteY9" fmla="*/ 288099 h 1566892"/>
              <a:gd name="connsiteX10" fmla="*/ 3131507 w 4021941"/>
              <a:gd name="connsiteY10" fmla="*/ 325677 h 1566892"/>
              <a:gd name="connsiteX11" fmla="*/ 3018773 w 4021941"/>
              <a:gd name="connsiteY11" fmla="*/ 425885 h 1566892"/>
              <a:gd name="connsiteX12" fmla="*/ 2968669 w 4021941"/>
              <a:gd name="connsiteY12" fmla="*/ 450937 h 1566892"/>
              <a:gd name="connsiteX13" fmla="*/ 2880986 w 4021941"/>
              <a:gd name="connsiteY13" fmla="*/ 488515 h 1566892"/>
              <a:gd name="connsiteX14" fmla="*/ 2855934 w 4021941"/>
              <a:gd name="connsiteY14" fmla="*/ 513568 h 1566892"/>
              <a:gd name="connsiteX15" fmla="*/ 2805830 w 4021941"/>
              <a:gd name="connsiteY15" fmla="*/ 526094 h 1566892"/>
              <a:gd name="connsiteX16" fmla="*/ 2768252 w 4021941"/>
              <a:gd name="connsiteY16" fmla="*/ 538620 h 1566892"/>
              <a:gd name="connsiteX17" fmla="*/ 2668044 w 4021941"/>
              <a:gd name="connsiteY17" fmla="*/ 563672 h 1566892"/>
              <a:gd name="connsiteX18" fmla="*/ 2630466 w 4021941"/>
              <a:gd name="connsiteY18" fmla="*/ 588724 h 1566892"/>
              <a:gd name="connsiteX19" fmla="*/ 2605414 w 4021941"/>
              <a:gd name="connsiteY19" fmla="*/ 626302 h 1566892"/>
              <a:gd name="connsiteX20" fmla="*/ 2567836 w 4021941"/>
              <a:gd name="connsiteY20" fmla="*/ 638828 h 1566892"/>
              <a:gd name="connsiteX21" fmla="*/ 2492680 w 4021941"/>
              <a:gd name="connsiteY21" fmla="*/ 688932 h 1566892"/>
              <a:gd name="connsiteX22" fmla="*/ 2467627 w 4021941"/>
              <a:gd name="connsiteY22" fmla="*/ 713984 h 1566892"/>
              <a:gd name="connsiteX23" fmla="*/ 2430049 w 4021941"/>
              <a:gd name="connsiteY23" fmla="*/ 726510 h 1566892"/>
              <a:gd name="connsiteX24" fmla="*/ 2392471 w 4021941"/>
              <a:gd name="connsiteY24" fmla="*/ 751562 h 1566892"/>
              <a:gd name="connsiteX25" fmla="*/ 2367419 w 4021941"/>
              <a:gd name="connsiteY25" fmla="*/ 801666 h 1566892"/>
              <a:gd name="connsiteX26" fmla="*/ 2354893 w 4021941"/>
              <a:gd name="connsiteY26" fmla="*/ 839244 h 1566892"/>
              <a:gd name="connsiteX27" fmla="*/ 2317315 w 4021941"/>
              <a:gd name="connsiteY27" fmla="*/ 864296 h 1566892"/>
              <a:gd name="connsiteX28" fmla="*/ 2279737 w 4021941"/>
              <a:gd name="connsiteY28" fmla="*/ 914400 h 1566892"/>
              <a:gd name="connsiteX29" fmla="*/ 2242159 w 4021941"/>
              <a:gd name="connsiteY29" fmla="*/ 989557 h 1566892"/>
              <a:gd name="connsiteX30" fmla="*/ 2204581 w 4021941"/>
              <a:gd name="connsiteY30" fmla="*/ 1002083 h 1566892"/>
              <a:gd name="connsiteX31" fmla="*/ 2167003 w 4021941"/>
              <a:gd name="connsiteY31" fmla="*/ 1027135 h 1566892"/>
              <a:gd name="connsiteX32" fmla="*/ 2041743 w 4021941"/>
              <a:gd name="connsiteY32" fmla="*/ 1052187 h 1566892"/>
              <a:gd name="connsiteX33" fmla="*/ 2016690 w 4021941"/>
              <a:gd name="connsiteY33" fmla="*/ 1077239 h 1566892"/>
              <a:gd name="connsiteX34" fmla="*/ 1853852 w 4021941"/>
              <a:gd name="connsiteY34" fmla="*/ 1114817 h 1566892"/>
              <a:gd name="connsiteX35" fmla="*/ 1816274 w 4021941"/>
              <a:gd name="connsiteY35" fmla="*/ 1127343 h 1566892"/>
              <a:gd name="connsiteX36" fmla="*/ 1741118 w 4021941"/>
              <a:gd name="connsiteY36" fmla="*/ 1177447 h 1566892"/>
              <a:gd name="connsiteX37" fmla="*/ 1703540 w 4021941"/>
              <a:gd name="connsiteY37" fmla="*/ 1189973 h 1566892"/>
              <a:gd name="connsiteX38" fmla="*/ 1665962 w 4021941"/>
              <a:gd name="connsiteY38" fmla="*/ 1215025 h 1566892"/>
              <a:gd name="connsiteX39" fmla="*/ 1615858 w 4021941"/>
              <a:gd name="connsiteY39" fmla="*/ 1227551 h 1566892"/>
              <a:gd name="connsiteX40" fmla="*/ 1478071 w 4021941"/>
              <a:gd name="connsiteY40" fmla="*/ 1265129 h 1566892"/>
              <a:gd name="connsiteX41" fmla="*/ 1402915 w 4021941"/>
              <a:gd name="connsiteY41" fmla="*/ 1277655 h 1566892"/>
              <a:gd name="connsiteX42" fmla="*/ 764088 w 4021941"/>
              <a:gd name="connsiteY42" fmla="*/ 1315233 h 1566892"/>
              <a:gd name="connsiteX43" fmla="*/ 726510 w 4021941"/>
              <a:gd name="connsiteY43" fmla="*/ 1327759 h 1566892"/>
              <a:gd name="connsiteX44" fmla="*/ 638827 w 4021941"/>
              <a:gd name="connsiteY44" fmla="*/ 1352811 h 1566892"/>
              <a:gd name="connsiteX45" fmla="*/ 563671 w 4021941"/>
              <a:gd name="connsiteY45" fmla="*/ 1390389 h 1566892"/>
              <a:gd name="connsiteX46" fmla="*/ 526093 w 4021941"/>
              <a:gd name="connsiteY46" fmla="*/ 1415441 h 1566892"/>
              <a:gd name="connsiteX47" fmla="*/ 488515 w 4021941"/>
              <a:gd name="connsiteY47" fmla="*/ 1427968 h 1566892"/>
              <a:gd name="connsiteX48" fmla="*/ 450937 w 4021941"/>
              <a:gd name="connsiteY48" fmla="*/ 1453020 h 1566892"/>
              <a:gd name="connsiteX49" fmla="*/ 375781 w 4021941"/>
              <a:gd name="connsiteY49" fmla="*/ 1478072 h 1566892"/>
              <a:gd name="connsiteX50" fmla="*/ 338203 w 4021941"/>
              <a:gd name="connsiteY50" fmla="*/ 1490598 h 1566892"/>
              <a:gd name="connsiteX51" fmla="*/ 300625 w 4021941"/>
              <a:gd name="connsiteY51" fmla="*/ 1503124 h 1566892"/>
              <a:gd name="connsiteX52" fmla="*/ 237995 w 4021941"/>
              <a:gd name="connsiteY52" fmla="*/ 1515650 h 1566892"/>
              <a:gd name="connsiteX53" fmla="*/ 200417 w 4021941"/>
              <a:gd name="connsiteY53" fmla="*/ 1528176 h 1566892"/>
              <a:gd name="connsiteX54" fmla="*/ 87682 w 4021941"/>
              <a:gd name="connsiteY54" fmla="*/ 1540702 h 1566892"/>
              <a:gd name="connsiteX55" fmla="*/ 0 w 4021941"/>
              <a:gd name="connsiteY55" fmla="*/ 1565754 h 156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021941" h="1566892">
                <a:moveTo>
                  <a:pt x="3995803" y="0"/>
                </a:moveTo>
                <a:cubicBezTo>
                  <a:pt x="4004154" y="20877"/>
                  <a:pt x="4019359" y="40196"/>
                  <a:pt x="4020855" y="62631"/>
                </a:cubicBezTo>
                <a:cubicBezTo>
                  <a:pt x="4023646" y="104500"/>
                  <a:pt x="4021598" y="148083"/>
                  <a:pt x="4008329" y="187891"/>
                </a:cubicBezTo>
                <a:cubicBezTo>
                  <a:pt x="4003568" y="202173"/>
                  <a:pt x="3985548" y="210169"/>
                  <a:pt x="3970751" y="212943"/>
                </a:cubicBezTo>
                <a:cubicBezTo>
                  <a:pt x="3917243" y="222976"/>
                  <a:pt x="3862128" y="220540"/>
                  <a:pt x="3807912" y="225469"/>
                </a:cubicBezTo>
                <a:cubicBezTo>
                  <a:pt x="3746670" y="231036"/>
                  <a:pt x="3691343" y="235822"/>
                  <a:pt x="3632548" y="250521"/>
                </a:cubicBezTo>
                <a:cubicBezTo>
                  <a:pt x="3619739" y="253723"/>
                  <a:pt x="3607496" y="258872"/>
                  <a:pt x="3594970" y="263047"/>
                </a:cubicBezTo>
                <a:cubicBezTo>
                  <a:pt x="3498039" y="253354"/>
                  <a:pt x="3360155" y="237995"/>
                  <a:pt x="3269293" y="237995"/>
                </a:cubicBezTo>
                <a:cubicBezTo>
                  <a:pt x="3235630" y="237995"/>
                  <a:pt x="3202488" y="246346"/>
                  <a:pt x="3169085" y="250521"/>
                </a:cubicBezTo>
                <a:cubicBezTo>
                  <a:pt x="3160734" y="263047"/>
                  <a:pt x="3150766" y="274634"/>
                  <a:pt x="3144033" y="288099"/>
                </a:cubicBezTo>
                <a:cubicBezTo>
                  <a:pt x="3138128" y="299909"/>
                  <a:pt x="3139613" y="315255"/>
                  <a:pt x="3131507" y="325677"/>
                </a:cubicBezTo>
                <a:cubicBezTo>
                  <a:pt x="3101068" y="364813"/>
                  <a:pt x="3062305" y="401009"/>
                  <a:pt x="3018773" y="425885"/>
                </a:cubicBezTo>
                <a:cubicBezTo>
                  <a:pt x="3002561" y="435149"/>
                  <a:pt x="2984881" y="441673"/>
                  <a:pt x="2968669" y="450937"/>
                </a:cubicBezTo>
                <a:cubicBezTo>
                  <a:pt x="2901389" y="489382"/>
                  <a:pt x="2963279" y="467942"/>
                  <a:pt x="2880986" y="488515"/>
                </a:cubicBezTo>
                <a:cubicBezTo>
                  <a:pt x="2872635" y="496866"/>
                  <a:pt x="2866497" y="508286"/>
                  <a:pt x="2855934" y="513568"/>
                </a:cubicBezTo>
                <a:cubicBezTo>
                  <a:pt x="2840536" y="521267"/>
                  <a:pt x="2822383" y="521365"/>
                  <a:pt x="2805830" y="526094"/>
                </a:cubicBezTo>
                <a:cubicBezTo>
                  <a:pt x="2793134" y="529721"/>
                  <a:pt x="2780990" y="535146"/>
                  <a:pt x="2768252" y="538620"/>
                </a:cubicBezTo>
                <a:cubicBezTo>
                  <a:pt x="2735035" y="547679"/>
                  <a:pt x="2668044" y="563672"/>
                  <a:pt x="2668044" y="563672"/>
                </a:cubicBezTo>
                <a:cubicBezTo>
                  <a:pt x="2655518" y="572023"/>
                  <a:pt x="2641111" y="578079"/>
                  <a:pt x="2630466" y="588724"/>
                </a:cubicBezTo>
                <a:cubicBezTo>
                  <a:pt x="2619821" y="599369"/>
                  <a:pt x="2617169" y="616898"/>
                  <a:pt x="2605414" y="626302"/>
                </a:cubicBezTo>
                <a:cubicBezTo>
                  <a:pt x="2595104" y="634550"/>
                  <a:pt x="2579378" y="632416"/>
                  <a:pt x="2567836" y="638828"/>
                </a:cubicBezTo>
                <a:cubicBezTo>
                  <a:pt x="2541516" y="653450"/>
                  <a:pt x="2513971" y="667642"/>
                  <a:pt x="2492680" y="688932"/>
                </a:cubicBezTo>
                <a:cubicBezTo>
                  <a:pt x="2484329" y="697283"/>
                  <a:pt x="2477754" y="707908"/>
                  <a:pt x="2467627" y="713984"/>
                </a:cubicBezTo>
                <a:cubicBezTo>
                  <a:pt x="2456305" y="720777"/>
                  <a:pt x="2441859" y="720605"/>
                  <a:pt x="2430049" y="726510"/>
                </a:cubicBezTo>
                <a:cubicBezTo>
                  <a:pt x="2416584" y="733243"/>
                  <a:pt x="2404997" y="743211"/>
                  <a:pt x="2392471" y="751562"/>
                </a:cubicBezTo>
                <a:cubicBezTo>
                  <a:pt x="2384120" y="768263"/>
                  <a:pt x="2374775" y="784503"/>
                  <a:pt x="2367419" y="801666"/>
                </a:cubicBezTo>
                <a:cubicBezTo>
                  <a:pt x="2362218" y="813802"/>
                  <a:pt x="2363141" y="828934"/>
                  <a:pt x="2354893" y="839244"/>
                </a:cubicBezTo>
                <a:cubicBezTo>
                  <a:pt x="2345489" y="850999"/>
                  <a:pt x="2327960" y="853651"/>
                  <a:pt x="2317315" y="864296"/>
                </a:cubicBezTo>
                <a:cubicBezTo>
                  <a:pt x="2302553" y="879058"/>
                  <a:pt x="2292263" y="897699"/>
                  <a:pt x="2279737" y="914400"/>
                </a:cubicBezTo>
                <a:cubicBezTo>
                  <a:pt x="2271485" y="939155"/>
                  <a:pt x="2264233" y="971897"/>
                  <a:pt x="2242159" y="989557"/>
                </a:cubicBezTo>
                <a:cubicBezTo>
                  <a:pt x="2231849" y="997805"/>
                  <a:pt x="2216391" y="996178"/>
                  <a:pt x="2204581" y="1002083"/>
                </a:cubicBezTo>
                <a:cubicBezTo>
                  <a:pt x="2191116" y="1008816"/>
                  <a:pt x="2181392" y="1022708"/>
                  <a:pt x="2167003" y="1027135"/>
                </a:cubicBezTo>
                <a:cubicBezTo>
                  <a:pt x="2126306" y="1039657"/>
                  <a:pt x="2041743" y="1052187"/>
                  <a:pt x="2041743" y="1052187"/>
                </a:cubicBezTo>
                <a:cubicBezTo>
                  <a:pt x="2033392" y="1060538"/>
                  <a:pt x="2027253" y="1071958"/>
                  <a:pt x="2016690" y="1077239"/>
                </a:cubicBezTo>
                <a:cubicBezTo>
                  <a:pt x="1961668" y="1104750"/>
                  <a:pt x="1913850" y="1106246"/>
                  <a:pt x="1853852" y="1114817"/>
                </a:cubicBezTo>
                <a:cubicBezTo>
                  <a:pt x="1841326" y="1118992"/>
                  <a:pt x="1827816" y="1120931"/>
                  <a:pt x="1816274" y="1127343"/>
                </a:cubicBezTo>
                <a:cubicBezTo>
                  <a:pt x="1789954" y="1141965"/>
                  <a:pt x="1769682" y="1167926"/>
                  <a:pt x="1741118" y="1177447"/>
                </a:cubicBezTo>
                <a:cubicBezTo>
                  <a:pt x="1728592" y="1181622"/>
                  <a:pt x="1715350" y="1184068"/>
                  <a:pt x="1703540" y="1189973"/>
                </a:cubicBezTo>
                <a:cubicBezTo>
                  <a:pt x="1690075" y="1196706"/>
                  <a:pt x="1679799" y="1209095"/>
                  <a:pt x="1665962" y="1215025"/>
                </a:cubicBezTo>
                <a:cubicBezTo>
                  <a:pt x="1650139" y="1221806"/>
                  <a:pt x="1632467" y="1223021"/>
                  <a:pt x="1615858" y="1227551"/>
                </a:cubicBezTo>
                <a:cubicBezTo>
                  <a:pt x="1589633" y="1234703"/>
                  <a:pt x="1513483" y="1258047"/>
                  <a:pt x="1478071" y="1265129"/>
                </a:cubicBezTo>
                <a:cubicBezTo>
                  <a:pt x="1453167" y="1270110"/>
                  <a:pt x="1427967" y="1273480"/>
                  <a:pt x="1402915" y="1277655"/>
                </a:cubicBezTo>
                <a:cubicBezTo>
                  <a:pt x="1197188" y="1414806"/>
                  <a:pt x="1398444" y="1290356"/>
                  <a:pt x="764088" y="1315233"/>
                </a:cubicBezTo>
                <a:cubicBezTo>
                  <a:pt x="750895" y="1315750"/>
                  <a:pt x="739206" y="1324132"/>
                  <a:pt x="726510" y="1327759"/>
                </a:cubicBezTo>
                <a:cubicBezTo>
                  <a:pt x="616402" y="1359218"/>
                  <a:pt x="728935" y="1322776"/>
                  <a:pt x="638827" y="1352811"/>
                </a:cubicBezTo>
                <a:cubicBezTo>
                  <a:pt x="531134" y="1424607"/>
                  <a:pt x="667391" y="1338529"/>
                  <a:pt x="563671" y="1390389"/>
                </a:cubicBezTo>
                <a:cubicBezTo>
                  <a:pt x="550206" y="1397122"/>
                  <a:pt x="539558" y="1408708"/>
                  <a:pt x="526093" y="1415441"/>
                </a:cubicBezTo>
                <a:cubicBezTo>
                  <a:pt x="514283" y="1421346"/>
                  <a:pt x="500325" y="1422063"/>
                  <a:pt x="488515" y="1427968"/>
                </a:cubicBezTo>
                <a:cubicBezTo>
                  <a:pt x="475050" y="1434701"/>
                  <a:pt x="464694" y="1446906"/>
                  <a:pt x="450937" y="1453020"/>
                </a:cubicBezTo>
                <a:cubicBezTo>
                  <a:pt x="426806" y="1463745"/>
                  <a:pt x="400833" y="1469721"/>
                  <a:pt x="375781" y="1478072"/>
                </a:cubicBezTo>
                <a:lnTo>
                  <a:pt x="338203" y="1490598"/>
                </a:lnTo>
                <a:cubicBezTo>
                  <a:pt x="325677" y="1494773"/>
                  <a:pt x="313572" y="1500535"/>
                  <a:pt x="300625" y="1503124"/>
                </a:cubicBezTo>
                <a:cubicBezTo>
                  <a:pt x="279748" y="1507299"/>
                  <a:pt x="258649" y="1510486"/>
                  <a:pt x="237995" y="1515650"/>
                </a:cubicBezTo>
                <a:cubicBezTo>
                  <a:pt x="225186" y="1518852"/>
                  <a:pt x="213441" y="1526005"/>
                  <a:pt x="200417" y="1528176"/>
                </a:cubicBezTo>
                <a:cubicBezTo>
                  <a:pt x="163122" y="1534392"/>
                  <a:pt x="125260" y="1536527"/>
                  <a:pt x="87682" y="1540702"/>
                </a:cubicBezTo>
                <a:cubicBezTo>
                  <a:pt x="36208" y="1575018"/>
                  <a:pt x="65158" y="1565754"/>
                  <a:pt x="0" y="1565754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4"/>
          <p:cNvSpPr txBox="1">
            <a:spLocks/>
          </p:cNvSpPr>
          <p:nvPr/>
        </p:nvSpPr>
        <p:spPr>
          <a:xfrm>
            <a:off x="3602791" y="4377583"/>
            <a:ext cx="890668" cy="331249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algn="ctr"/>
            <a:r>
              <a:rPr lang="fr-FR" sz="1600" kern="0" dirty="0"/>
              <a:t>Le Lez</a:t>
            </a:r>
          </a:p>
        </p:txBody>
      </p:sp>
      <p:sp>
        <p:nvSpPr>
          <p:cNvPr id="15" name="Espace réservé du contenu 4"/>
          <p:cNvSpPr txBox="1">
            <a:spLocks/>
          </p:cNvSpPr>
          <p:nvPr/>
        </p:nvSpPr>
        <p:spPr>
          <a:xfrm>
            <a:off x="1900058" y="2394159"/>
            <a:ext cx="1199765" cy="322162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algn="ctr"/>
            <a:r>
              <a:rPr lang="fr-FR" sz="1600" kern="0" dirty="0"/>
              <a:t>La </a:t>
            </a:r>
            <a:r>
              <a:rPr lang="fr-FR" sz="1600" kern="0" dirty="0" err="1"/>
              <a:t>Lironde</a:t>
            </a:r>
            <a:r>
              <a:rPr lang="fr-FR" sz="1600" kern="0" dirty="0"/>
              <a:t> </a:t>
            </a:r>
          </a:p>
        </p:txBody>
      </p:sp>
      <p:sp>
        <p:nvSpPr>
          <p:cNvPr id="16" name="Espace réservé du contenu 4"/>
          <p:cNvSpPr txBox="1">
            <a:spLocks/>
          </p:cNvSpPr>
          <p:nvPr/>
        </p:nvSpPr>
        <p:spPr>
          <a:xfrm>
            <a:off x="2109026" y="3658185"/>
            <a:ext cx="2846975" cy="237409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algn="ctr"/>
            <a:r>
              <a:rPr lang="fr-FR" sz="1400" kern="0" dirty="0"/>
              <a:t>Axe de ruissellement urbain </a:t>
            </a:r>
          </a:p>
        </p:txBody>
      </p:sp>
      <p:sp>
        <p:nvSpPr>
          <p:cNvPr id="17" name="Flèche droite 16"/>
          <p:cNvSpPr/>
          <p:nvPr/>
        </p:nvSpPr>
        <p:spPr>
          <a:xfrm rot="19882281">
            <a:off x="1982548" y="2826383"/>
            <a:ext cx="516047" cy="377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 rot="19650500">
            <a:off x="2203279" y="3953726"/>
            <a:ext cx="516047" cy="377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 rot="20043412">
            <a:off x="2954898" y="4348828"/>
            <a:ext cx="516047" cy="377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478037" y="3408219"/>
            <a:ext cx="1185671" cy="1253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469746" y="3711943"/>
            <a:ext cx="169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Quartier Port Marianne</a:t>
            </a:r>
          </a:p>
        </p:txBody>
      </p:sp>
    </p:spTree>
    <p:extLst>
      <p:ext uri="{BB962C8B-B14F-4D97-AF65-F5344CB8AC3E}">
        <p14:creationId xmlns:p14="http://schemas.microsoft.com/office/powerpoint/2010/main" val="319844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744073" y="5445225"/>
            <a:ext cx="1810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86327" y="983707"/>
            <a:ext cx="732443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580394" algn="just">
              <a:spcBef>
                <a:spcPts val="315"/>
              </a:spcBef>
            </a:pP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91440" marR="580394">
              <a:spcBef>
                <a:spcPts val="315"/>
              </a:spcBef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Le TRI de Montpellier = </a:t>
            </a: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SLGRI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 (objectifs) = déclinaison à travers </a:t>
            </a: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les politiques publiques de la Métropole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, les PAPI, …</a:t>
            </a:r>
          </a:p>
          <a:p>
            <a:pPr marL="91440" marR="580394">
              <a:spcBef>
                <a:spcPts val="315"/>
              </a:spcBef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91440" marR="580394">
              <a:spcBef>
                <a:spcPts val="315"/>
              </a:spcBef>
            </a:pP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Le territoire de la Métropole sur 3 bassins versants 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: Bassin du Lez (Syble), bassin de l’étang de l’Or (Symbo), bassin de Thau (SMBT) et SAGE</a:t>
            </a:r>
          </a:p>
          <a:p>
            <a:pPr marL="91440" marR="580394">
              <a:spcBef>
                <a:spcPts val="315"/>
              </a:spcBef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91440" marR="431803"/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Le territoire de la Métropole en lien avec les territoires voisins 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: SAM, POA, CCGPSL, …</a:t>
            </a:r>
          </a:p>
          <a:p>
            <a:pPr marL="91440" marR="431803"/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91440" marR="431803"/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Le territoire de la Métropole sur la cellule sédimentaire du Golfe d’Aigues Mortes 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: gestion des risques littoraux - </a:t>
            </a: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SLGITC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, …</a:t>
            </a: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  </a:t>
            </a:r>
          </a:p>
          <a:p>
            <a:pPr marL="91440" marR="112396" algn="just"/>
            <a:endParaRPr lang="fr-FR" sz="1400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38399" y="532462"/>
            <a:ext cx="10972800" cy="501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>
                <a:latin typeface="Century Gothic" panose="020B0502020202020204" pitchFamily="34" charset="0"/>
              </a:rPr>
              <a:t>L’organisation locale de la gestion de l’eau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82" y="947082"/>
            <a:ext cx="4650011" cy="59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9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Schémas Directeurs Hydrauliques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="1" dirty="0"/>
              <a:t>2. PREVENIR : Les outils pour les opérations d’ensemble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1368816" y="1657027"/>
            <a:ext cx="9454367" cy="1229457"/>
          </a:xfrm>
        </p:spPr>
        <p:txBody>
          <a:bodyPr/>
          <a:lstStyle/>
          <a:p>
            <a:r>
              <a:rPr lang="fr-FR" dirty="0"/>
              <a:t>Des ouvrages hydrauliques intégrés au paysage urbain permettant une mutualisation des usages</a:t>
            </a:r>
            <a:endParaRPr lang="fr-FR" sz="28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1586"/>
          <a:stretch/>
        </p:blipFill>
        <p:spPr>
          <a:xfrm>
            <a:off x="400833" y="3511793"/>
            <a:ext cx="4401012" cy="2786797"/>
          </a:xfrm>
          <a:prstGeom prst="rect">
            <a:avLst/>
          </a:prstGeom>
        </p:spPr>
      </p:pic>
      <p:pic>
        <p:nvPicPr>
          <p:cNvPr id="7" name="Image 5"/>
          <p:cNvPicPr/>
          <p:nvPr/>
        </p:nvPicPr>
        <p:blipFill>
          <a:blip r:embed="rId4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8" name="Espace réservé du contenu 10"/>
          <p:cNvSpPr txBox="1">
            <a:spLocks/>
          </p:cNvSpPr>
          <p:nvPr/>
        </p:nvSpPr>
        <p:spPr>
          <a:xfrm>
            <a:off x="2039495" y="2891181"/>
            <a:ext cx="6799705" cy="620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SDH de la </a:t>
            </a:r>
            <a:r>
              <a:rPr lang="fr-FR" sz="1600" dirty="0" err="1"/>
              <a:t>Lironde</a:t>
            </a:r>
            <a:r>
              <a:rPr lang="fr-FR" sz="1600" dirty="0"/>
              <a:t> - Quartier Port Marianne - Parc Charpak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804" y="3511793"/>
            <a:ext cx="6128204" cy="27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39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Schémas Directeurs Hydrauliques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="1" dirty="0"/>
              <a:t>2. PREVENIR : Les outils pour les opérations d’ensemble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6373688" y="1294448"/>
            <a:ext cx="3970784" cy="4072479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622449" y="1565753"/>
            <a:ext cx="3473263" cy="504675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algn="ctr"/>
            <a:r>
              <a:rPr lang="fr-FR" kern="0" dirty="0"/>
              <a:t>SDH du </a:t>
            </a:r>
            <a:r>
              <a:rPr lang="fr-FR" kern="0" dirty="0" err="1"/>
              <a:t>Nègue</a:t>
            </a:r>
            <a:r>
              <a:rPr lang="fr-FR" kern="0" dirty="0"/>
              <a:t> Cats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10101"/>
          <a:stretch/>
        </p:blipFill>
        <p:spPr bwMode="auto">
          <a:xfrm>
            <a:off x="1662546" y="1412776"/>
            <a:ext cx="4577472" cy="537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7" y="2067737"/>
            <a:ext cx="4342992" cy="3723261"/>
          </a:xfrm>
          <a:prstGeom prst="rect">
            <a:avLst/>
          </a:prstGeom>
        </p:spPr>
      </p:pic>
      <p:pic>
        <p:nvPicPr>
          <p:cNvPr id="9" name="Image 5"/>
          <p:cNvPicPr/>
          <p:nvPr/>
        </p:nvPicPr>
        <p:blipFill>
          <a:blip r:embed="rId4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10" name="Ellipse 9"/>
          <p:cNvSpPr/>
          <p:nvPr/>
        </p:nvSpPr>
        <p:spPr>
          <a:xfrm>
            <a:off x="7642744" y="3001818"/>
            <a:ext cx="1418129" cy="1697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536223" y="5790998"/>
            <a:ext cx="203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Parc Cambacérès </a:t>
            </a:r>
          </a:p>
        </p:txBody>
      </p:sp>
      <p:sp>
        <p:nvSpPr>
          <p:cNvPr id="12" name="Ellipse 11"/>
          <p:cNvSpPr/>
          <p:nvPr/>
        </p:nvSpPr>
        <p:spPr>
          <a:xfrm>
            <a:off x="2087418" y="1503062"/>
            <a:ext cx="743875" cy="889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245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Schémas Directeurs Hydrauliques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="1" dirty="0"/>
              <a:t>2. PREVENIR : Les outils pour les opérations d’ensemble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14901" b="13884"/>
          <a:stretch/>
        </p:blipFill>
        <p:spPr>
          <a:xfrm>
            <a:off x="128346" y="3353832"/>
            <a:ext cx="11153381" cy="3397804"/>
          </a:xfrm>
          <a:prstGeom prst="rect">
            <a:avLst/>
          </a:prstGeom>
        </p:spPr>
      </p:pic>
      <p:pic>
        <p:nvPicPr>
          <p:cNvPr id="7" name="Image 5"/>
          <p:cNvPicPr/>
          <p:nvPr/>
        </p:nvPicPr>
        <p:blipFill>
          <a:blip r:embed="rId4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9" name="Espace réservé du contenu 10"/>
          <p:cNvSpPr txBox="1">
            <a:spLocks/>
          </p:cNvSpPr>
          <p:nvPr/>
        </p:nvSpPr>
        <p:spPr>
          <a:xfrm>
            <a:off x="3292035" y="2866158"/>
            <a:ext cx="5113055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SDH du </a:t>
            </a:r>
            <a:r>
              <a:rPr lang="fr-FR" sz="1600" dirty="0" err="1"/>
              <a:t>Nègue</a:t>
            </a:r>
            <a:r>
              <a:rPr lang="fr-FR" sz="1600" dirty="0"/>
              <a:t> Cats - Parc Cambacérès </a:t>
            </a:r>
          </a:p>
        </p:txBody>
      </p:sp>
      <p:sp>
        <p:nvSpPr>
          <p:cNvPr id="13" name="Espace réservé du contenu 10"/>
          <p:cNvSpPr txBox="1">
            <a:spLocks/>
          </p:cNvSpPr>
          <p:nvPr/>
        </p:nvSpPr>
        <p:spPr>
          <a:xfrm>
            <a:off x="1368816" y="1657027"/>
            <a:ext cx="9454367" cy="1229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Des ouvrages hydrauliques intégrés au paysage urbain permettant une mutualisation des usages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7484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Schémas Directeurs Hydrauliques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="1" dirty="0"/>
              <a:t>2. PREVENIR : Les outils pour les opérations d’ensemble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6373688" y="1294448"/>
            <a:ext cx="3970784" cy="4072479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pic>
        <p:nvPicPr>
          <p:cNvPr id="9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409555"/>
            <a:ext cx="1062181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1363" indent="-284163">
              <a:lnSpc>
                <a:spcPct val="13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7E7E7E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30000"/>
              </a:lnSpc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30000"/>
              </a:lnSpc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 i="1">
                <a:solidFill>
                  <a:srgbClr val="7E7E7E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3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1" algn="just">
              <a:buClr>
                <a:srgbClr val="7D8A00"/>
              </a:buClr>
              <a:buFont typeface="Wingdings 2" panose="05020102010507070707" pitchFamily="18" charset="2"/>
              <a:buChar char=""/>
            </a:pPr>
            <a:r>
              <a:rPr lang="fr-FR" altLang="fr-FR" sz="2200" dirty="0"/>
              <a:t>Garantir le développement urbain en dehors des zones inondables ou sous conditions de non exposition, jusqu’à une occurrence exceptionnelle = </a:t>
            </a:r>
            <a:r>
              <a:rPr lang="fr-FR" altLang="fr-FR" sz="2200" b="1" dirty="0"/>
              <a:t>Elément structurant du projet urbain</a:t>
            </a:r>
          </a:p>
          <a:p>
            <a:pPr lvl="1" algn="just">
              <a:buClr>
                <a:srgbClr val="7D8A00"/>
              </a:buClr>
              <a:buFont typeface="Wingdings 2" panose="05020102010507070707" pitchFamily="18" charset="2"/>
              <a:buChar char=""/>
            </a:pPr>
            <a:r>
              <a:rPr lang="fr-FR" altLang="fr-FR" sz="2200" dirty="0"/>
              <a:t>Réduire le risque inondation au niveau des enjeux existants </a:t>
            </a:r>
          </a:p>
          <a:p>
            <a:pPr lvl="1" algn="just">
              <a:buClr>
                <a:srgbClr val="7D8A00"/>
              </a:buClr>
              <a:buFont typeface="Wingdings 2" panose="05020102010507070707" pitchFamily="18" charset="2"/>
              <a:buChar char=""/>
            </a:pPr>
            <a:r>
              <a:rPr lang="fr-FR" altLang="fr-FR" sz="2200" dirty="0"/>
              <a:t>Améliorer la gestion du ruissellement, des écoulements à l’échelle des quartiers, de la ZAC, …</a:t>
            </a:r>
          </a:p>
          <a:p>
            <a:pPr lvl="1" algn="just">
              <a:buClr>
                <a:srgbClr val="7D8A00"/>
              </a:buClr>
              <a:buFont typeface="Wingdings 2" panose="05020102010507070707" pitchFamily="18" charset="2"/>
              <a:buChar char=""/>
            </a:pPr>
            <a:r>
              <a:rPr lang="fr-FR" altLang="fr-FR" sz="2200" dirty="0"/>
              <a:t>Compenser l’imperméabilisation nouvelle et « réparer » l’imperméabilisation existante</a:t>
            </a:r>
          </a:p>
          <a:p>
            <a:pPr lvl="1" algn="just">
              <a:buClr>
                <a:srgbClr val="7D8A00"/>
              </a:buClr>
              <a:buFont typeface="Wingdings 2" panose="05020102010507070707" pitchFamily="18" charset="2"/>
              <a:buChar char=""/>
            </a:pPr>
            <a:r>
              <a:rPr lang="fr-FR" altLang="fr-FR" dirty="0"/>
              <a:t>Garantir la cohérence des aménagements à l’échelle du bassin versant</a:t>
            </a:r>
          </a:p>
          <a:p>
            <a:pPr lvl="1" algn="just">
              <a:buClr>
                <a:srgbClr val="7D8A00"/>
              </a:buClr>
              <a:buFont typeface="Wingdings 2" panose="05020102010507070707" pitchFamily="18" charset="2"/>
              <a:buChar char=""/>
            </a:pPr>
            <a:r>
              <a:rPr lang="fr-FR" altLang="fr-FR" dirty="0"/>
              <a:t>Permettre le traitement qualitatif des eaux pluviales </a:t>
            </a:r>
          </a:p>
          <a:p>
            <a:pPr lvl="1" algn="just">
              <a:buClr>
                <a:srgbClr val="7D8A00"/>
              </a:buClr>
              <a:buFont typeface="Wingdings 2" panose="05020102010507070707" pitchFamily="18" charset="2"/>
              <a:buChar char=""/>
            </a:pPr>
            <a:r>
              <a:rPr lang="fr-FR" altLang="fr-FR" dirty="0"/>
              <a:t>Coordonner le cadrage réglementaire des projets et leur programmation</a:t>
            </a:r>
          </a:p>
          <a:p>
            <a:pPr lvl="1">
              <a:buClr>
                <a:srgbClr val="7D8A00"/>
              </a:buClr>
              <a:buFont typeface="Wingdings 2" panose="05020102010507070707" pitchFamily="18" charset="2"/>
              <a:buNone/>
            </a:pPr>
            <a:endParaRPr lang="fr-FR" altLang="fr-FR" dirty="0"/>
          </a:p>
          <a:p>
            <a:pPr lvl="1">
              <a:buClr>
                <a:srgbClr val="7D8A00"/>
              </a:buClr>
              <a:buFont typeface="Wingdings 2" panose="05020102010507070707" pitchFamily="18" charset="2"/>
              <a:buNone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68154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064" y="394994"/>
            <a:ext cx="10972800" cy="980545"/>
          </a:xfrm>
        </p:spPr>
        <p:txBody>
          <a:bodyPr>
            <a:normAutofit/>
          </a:bodyPr>
          <a:lstStyle/>
          <a:p>
            <a:r>
              <a:rPr lang="fr-FR" dirty="0"/>
              <a:t>3. AGIR : Protéger les populations, les biens et les activités économiques…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44243" y="1446304"/>
            <a:ext cx="6981173" cy="4959196"/>
          </a:xfrm>
        </p:spPr>
        <p:txBody>
          <a:bodyPr>
            <a:normAutofit/>
          </a:bodyPr>
          <a:lstStyle/>
          <a:p>
            <a:pPr algn="just"/>
            <a:r>
              <a:rPr lang="fr-FR" b="1" dirty="0"/>
              <a:t>Entretenir les cours d’eau </a:t>
            </a:r>
            <a:r>
              <a:rPr lang="fr-FR" dirty="0"/>
              <a:t>: faciliter les écoulements en ville, freiner l’eau en amont et en aval des villes, et contribuer à l’atteinte du bon état écologique </a:t>
            </a:r>
          </a:p>
          <a:p>
            <a:pPr algn="just"/>
            <a:endParaRPr lang="fr-FR" sz="1400" dirty="0"/>
          </a:p>
          <a:p>
            <a:pPr algn="just"/>
            <a:r>
              <a:rPr lang="fr-FR" b="1" dirty="0"/>
              <a:t>Construire et gérer les ouvrages de protection contre les inondations </a:t>
            </a:r>
            <a:r>
              <a:rPr lang="fr-FR" dirty="0"/>
              <a:t>: 33 km de digues, 36 bassins, 3 barrages. Depuis 2005, plus de 40000 personnes qui étaient exposées sont protégées par les ouvrages construits par 3M</a:t>
            </a:r>
          </a:p>
          <a:p>
            <a:pPr algn="just"/>
            <a:endParaRPr lang="fr-FR" sz="1800" dirty="0"/>
          </a:p>
          <a:p>
            <a:pPr algn="just"/>
            <a:r>
              <a:rPr lang="fr-FR" b="1" dirty="0"/>
              <a:t>Accompagner la réduction de la vulnérabilité du bâti </a:t>
            </a:r>
            <a:r>
              <a:rPr lang="fr-FR" dirty="0"/>
              <a:t>: programme « </a:t>
            </a:r>
            <a:r>
              <a:rPr lang="fr-FR" dirty="0" err="1"/>
              <a:t>Ruissel’Alabri</a:t>
            </a:r>
            <a:r>
              <a:rPr lang="fr-FR" dirty="0"/>
              <a:t> »</a:t>
            </a:r>
          </a:p>
          <a:p>
            <a:pPr algn="just"/>
            <a:endParaRPr lang="fr-FR" dirty="0"/>
          </a:p>
        </p:txBody>
      </p:sp>
      <p:pic>
        <p:nvPicPr>
          <p:cNvPr id="4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06" y="1402581"/>
            <a:ext cx="4579557" cy="24669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07" y="4126318"/>
            <a:ext cx="4556488" cy="21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2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064" y="394994"/>
            <a:ext cx="10972800" cy="980545"/>
          </a:xfrm>
        </p:spPr>
        <p:txBody>
          <a:bodyPr>
            <a:normAutofit/>
          </a:bodyPr>
          <a:lstStyle/>
          <a:p>
            <a:r>
              <a:rPr lang="fr-FR" dirty="0"/>
              <a:t>3. AGIR : Piloter les mesures compensatoires environnementales des projets du territoire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3383" y="1695686"/>
            <a:ext cx="7602798" cy="4959196"/>
          </a:xfrm>
        </p:spPr>
        <p:txBody>
          <a:bodyPr>
            <a:normAutofit/>
          </a:bodyPr>
          <a:lstStyle/>
          <a:p>
            <a:pPr algn="just"/>
            <a:r>
              <a:rPr lang="fr-FR" b="1" dirty="0"/>
              <a:t>Piloter la mise en œuvre de mesures compensatoires relatives à la compétence GEMAPI </a:t>
            </a:r>
            <a:r>
              <a:rPr lang="fr-FR" dirty="0"/>
              <a:t>(hydrauliques, zones humides, ripisylves) et mutualiser les actions pour un meilleur bénéfice environnemental.</a:t>
            </a:r>
          </a:p>
          <a:p>
            <a:pPr lvl="0" algn="just"/>
            <a:r>
              <a:rPr lang="fr-FR" dirty="0"/>
              <a:t>Accompagner les partenaires et les communes.</a:t>
            </a:r>
          </a:p>
          <a:p>
            <a:pPr lvl="0" algn="just"/>
            <a:r>
              <a:rPr lang="fr-FR" dirty="0"/>
              <a:t>Porter les mesures compensatoires environnementales des projets du territoire.</a:t>
            </a:r>
          </a:p>
          <a:p>
            <a:pPr lvl="0" algn="just"/>
            <a:r>
              <a:rPr lang="fr-FR" dirty="0"/>
              <a:t>Assurer la mise en œuvre des plans de gestion.</a:t>
            </a:r>
          </a:p>
          <a:p>
            <a:pPr algn="just"/>
            <a:endParaRPr lang="fr-FR" dirty="0"/>
          </a:p>
        </p:txBody>
      </p:sp>
      <p:pic>
        <p:nvPicPr>
          <p:cNvPr id="4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3" y="1399093"/>
            <a:ext cx="3909915" cy="29324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3" y="4433455"/>
            <a:ext cx="3909915" cy="225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25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608822" y="1257549"/>
            <a:ext cx="9913030" cy="488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L’astreinte GEMAPI et ses missions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51432" y="2031792"/>
            <a:ext cx="92663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Veille </a:t>
            </a:r>
            <a:r>
              <a:rPr lang="fr-FR" sz="2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hydro-météorologique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, analyse du risque et qualification de la vigilance métropolitaine (appui de </a:t>
            </a:r>
            <a:r>
              <a:rPr lang="fr-FR" sz="2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Prédict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 Services et Météo France),</a:t>
            </a:r>
          </a:p>
          <a:p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Diffusion des bulletins de préalerte et des alertes aux 31 communes et services 3M,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Présence au PCC de la Ville de Montpellier en cas d’ouverture,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Anticipation et suivi des crues, (plus de 45 capteurs, …)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Coordination de la mise en œuvre des consignes de surveillance des digues et barrages, en tout temps, et interventions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Surveillance des milieux aquatiques (atteintes, pollution, risques cyanobactéries) et interventions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44" y="2244506"/>
            <a:ext cx="600172" cy="6001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99" y="3088282"/>
            <a:ext cx="600172" cy="6001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99" y="3686605"/>
            <a:ext cx="600172" cy="60017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99" y="4672696"/>
            <a:ext cx="600172" cy="6001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99" y="5686816"/>
            <a:ext cx="600172" cy="600172"/>
          </a:xfrm>
          <a:prstGeom prst="rect">
            <a:avLst/>
          </a:prstGeom>
        </p:spPr>
      </p:pic>
      <p:pic>
        <p:nvPicPr>
          <p:cNvPr id="19" name="Image 5"/>
          <p:cNvPicPr/>
          <p:nvPr/>
        </p:nvPicPr>
        <p:blipFill>
          <a:blip r:embed="rId7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609600" y="660365"/>
            <a:ext cx="10972800" cy="634082"/>
          </a:xfrm>
        </p:spPr>
        <p:txBody>
          <a:bodyPr>
            <a:noAutofit/>
          </a:bodyPr>
          <a:lstStyle/>
          <a:p>
            <a:r>
              <a:rPr lang="fr-FR" sz="2900" b="1" dirty="0">
                <a:solidFill>
                  <a:schemeClr val="accent3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4. ALERTER : Organiser la prévision et contribuer la gestion de crise</a:t>
            </a:r>
          </a:p>
        </p:txBody>
      </p:sp>
    </p:spTree>
    <p:extLst>
      <p:ext uri="{BB962C8B-B14F-4D97-AF65-F5344CB8AC3E}">
        <p14:creationId xmlns:p14="http://schemas.microsoft.com/office/powerpoint/2010/main" val="4209448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4249" y="1569693"/>
            <a:ext cx="4235538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903" b="1" dirty="0"/>
          </a:p>
        </p:txBody>
      </p:sp>
      <p:sp>
        <p:nvSpPr>
          <p:cNvPr id="35" name="Rectangle 34"/>
          <p:cNvSpPr/>
          <p:nvPr/>
        </p:nvSpPr>
        <p:spPr>
          <a:xfrm>
            <a:off x="4925080" y="2155481"/>
            <a:ext cx="64130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Un réseau de surveillance hydrométéorologique en temps réel sur le territoire métropolitain,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Un maillage en cohérence avec les points vulnérables du territoire,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Outil d’aide à la décision pour fermer les voiries sensibles à la submersion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Bancariser la donnée pluviométrique et de hauteur d’eau pour alimenter les études et les retours d’expérience.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472018" y="1522963"/>
            <a:ext cx="9065663" cy="550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Un système d’alerte de crue métropolitain  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48" y="2548880"/>
            <a:ext cx="542908" cy="48987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98" y="3488121"/>
            <a:ext cx="542908" cy="48987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63" y="5244788"/>
            <a:ext cx="489878" cy="44202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48" y="4355986"/>
            <a:ext cx="542908" cy="489878"/>
          </a:xfrm>
          <a:prstGeom prst="rect">
            <a:avLst/>
          </a:prstGeom>
        </p:spPr>
      </p:pic>
      <p:pic>
        <p:nvPicPr>
          <p:cNvPr id="14" name="Image 5"/>
          <p:cNvPicPr/>
          <p:nvPr/>
        </p:nvPicPr>
        <p:blipFill>
          <a:blip r:embed="rId6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609600" y="660365"/>
            <a:ext cx="10972800" cy="634082"/>
          </a:xfrm>
        </p:spPr>
        <p:txBody>
          <a:bodyPr>
            <a:noAutofit/>
          </a:bodyPr>
          <a:lstStyle/>
          <a:p>
            <a:r>
              <a:rPr lang="fr-FR" sz="2900" b="1" dirty="0">
                <a:solidFill>
                  <a:schemeClr val="accent3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4. ALERTER : Organiser la prévision et contribuer à la gestion de crise</a:t>
            </a:r>
          </a:p>
        </p:txBody>
      </p:sp>
      <p:pic>
        <p:nvPicPr>
          <p:cNvPr id="20" name="Image 3" descr="image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43" y="1430319"/>
            <a:ext cx="1322609" cy="240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" y="3448442"/>
            <a:ext cx="3999345" cy="34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60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382201" y="1371150"/>
            <a:ext cx="4445899" cy="643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L’outil Ville En Alerte (VEA)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97932" y="2694951"/>
            <a:ext cx="48840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Century Gothic" panose="020B0502020202020204" pitchFamily="34" charset="0"/>
                <a:cs typeface="Calibri" panose="020F0502020204030204" pitchFamily="34" charset="0"/>
              </a:rPr>
              <a:t>Cette plateforme collaborative de partage et de visualisation des informations nécessaires à la gestion d’un événement propose :</a:t>
            </a:r>
          </a:p>
          <a:p>
            <a:pPr algn="just"/>
            <a:endParaRPr lang="fr-FR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  <a:cs typeface="Calibri" panose="020F0502020204030204" pitchFamily="34" charset="0"/>
              </a:rPr>
              <a:t>Les données climatiques, de hauteur d’eau, de suivi des crues, du trafic routier temps réel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Des cartes d’aléas scénarisées, avec les conséquences de l’évènement sur le territoire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  <a:cs typeface="Calibri" panose="020F0502020204030204" pitchFamily="34" charset="0"/>
              </a:rPr>
              <a:t>Le déclenchement des actions des PCS des communes et des actions imprévues ainsi que le partage des informations entre les acteurs et une main courante informatisée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  <a:cs typeface="Calibri" panose="020F0502020204030204" pitchFamily="34" charset="0"/>
              </a:rPr>
              <a:t>La gestion des ouvrages de protection</a:t>
            </a:r>
          </a:p>
          <a:p>
            <a:pPr lvl="1"/>
            <a:r>
              <a:rPr lang="fr-FR" sz="1600" dirty="0">
                <a:latin typeface="Century Gothic" panose="020B0502020202020204" pitchFamily="34" charset="0"/>
                <a:cs typeface="Calibri" panose="020F0502020204030204" pitchFamily="34" charset="0"/>
              </a:rPr>
              <a:t>contre les inondations, …</a:t>
            </a:r>
          </a:p>
          <a:p>
            <a:r>
              <a:rPr lang="fr-FR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Espace réservé du contenu 1"/>
          <p:cNvSpPr txBox="1">
            <a:spLocks/>
          </p:cNvSpPr>
          <p:nvPr/>
        </p:nvSpPr>
        <p:spPr>
          <a:xfrm>
            <a:off x="6497932" y="2146295"/>
            <a:ext cx="4180002" cy="575048"/>
          </a:xfrm>
          <a:prstGeom prst="rect">
            <a:avLst/>
          </a:prstGeom>
        </p:spPr>
        <p:txBody>
          <a:bodyPr vert="horz" lIns="82953" tIns="41476" rIns="82953" bIns="41476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dirty="0"/>
              <a:t>Quelles fonctionnalités ?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23" y="5173443"/>
            <a:ext cx="653171" cy="653171"/>
          </a:xfrm>
          <a:prstGeom prst="rect">
            <a:avLst/>
          </a:prstGeom>
        </p:spPr>
      </p:pic>
      <p:pic>
        <p:nvPicPr>
          <p:cNvPr id="13" name="Image 5"/>
          <p:cNvPicPr/>
          <p:nvPr/>
        </p:nvPicPr>
        <p:blipFill>
          <a:blip r:embed="rId3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09600" y="660365"/>
            <a:ext cx="10972800" cy="634082"/>
          </a:xfrm>
        </p:spPr>
        <p:txBody>
          <a:bodyPr>
            <a:noAutofit/>
          </a:bodyPr>
          <a:lstStyle/>
          <a:p>
            <a:r>
              <a:rPr lang="fr-FR" sz="2900" b="1" dirty="0">
                <a:solidFill>
                  <a:schemeClr val="accent3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4. ALERTER : Organiser la prévision et contribuer à la gestion de crise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24C85C-DFD7-4144-B270-67B9782AD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5" y="3435927"/>
            <a:ext cx="5747410" cy="314311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755" y="1418788"/>
            <a:ext cx="3191046" cy="20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37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6373688" y="1294448"/>
            <a:ext cx="3970784" cy="4072479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pic>
        <p:nvPicPr>
          <p:cNvPr id="9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37" y="988291"/>
            <a:ext cx="6366446" cy="46985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688" y="1556144"/>
            <a:ext cx="47442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Entente (convention) entre les 4 EPCI qui permet la coopération autour des enjeux littoraux et marins du golfe d’Aigues-Mortes ainsi que la mutualisation de moyens pour y répondre.</a:t>
            </a:r>
          </a:p>
          <a:p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Enjeux : </a:t>
            </a:r>
          </a:p>
          <a:p>
            <a:endParaRPr lang="fr-FR" sz="20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- Risques littoraux </a:t>
            </a:r>
          </a:p>
          <a:p>
            <a:endParaRPr lang="fr-FR" sz="20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- Biodiversité (Natura2000)</a:t>
            </a:r>
          </a:p>
          <a:p>
            <a:endParaRPr lang="fr-FR" sz="20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- Usages </a:t>
            </a:r>
          </a:p>
        </p:txBody>
      </p:sp>
    </p:spTree>
    <p:extLst>
      <p:ext uri="{BB962C8B-B14F-4D97-AF65-F5344CB8AC3E}">
        <p14:creationId xmlns:p14="http://schemas.microsoft.com/office/powerpoint/2010/main" val="415401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71053" y="697437"/>
            <a:ext cx="5052291" cy="792000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rgbClr val="6D3E9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La GEMAPI, quels objectifs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4036" y="1686354"/>
            <a:ext cx="5209308" cy="466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C’est une compétence </a:t>
            </a:r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obligatoire et exclusive </a:t>
            </a: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des EPCI, comme la Métropole de Montpellier, pour intégrer </a:t>
            </a:r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la gestion du grand cycle de l’eau au cœur de l’aménagement du territoire et de l’urbanisme</a:t>
            </a: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La GEMAPI est une compétence d’aménagement du territoire car elle s’intègre aux autres compétences de la Métropole de Montpellier.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22" y="179276"/>
            <a:ext cx="7038109" cy="6634727"/>
          </a:xfrm>
          <a:prstGeom prst="rect">
            <a:avLst/>
          </a:prstGeom>
        </p:spPr>
      </p:pic>
      <p:pic>
        <p:nvPicPr>
          <p:cNvPr id="7" name="Image 5"/>
          <p:cNvPicPr/>
          <p:nvPr/>
        </p:nvPicPr>
        <p:blipFill>
          <a:blip r:embed="rId3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371173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777354"/>
            <a:ext cx="5671127" cy="1106666"/>
          </a:xfrm>
        </p:spPr>
        <p:txBody>
          <a:bodyPr>
            <a:normAutofit/>
          </a:bodyPr>
          <a:lstStyle/>
          <a:p>
            <a:r>
              <a:rPr lang="fr-FR" b="1" dirty="0"/>
              <a:t>Merci pour votre attention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6373688" y="1294448"/>
            <a:ext cx="3970784" cy="4072479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pic>
        <p:nvPicPr>
          <p:cNvPr id="9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724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4291" y="722134"/>
            <a:ext cx="2466109" cy="501650"/>
          </a:xfrm>
        </p:spPr>
        <p:txBody>
          <a:bodyPr/>
          <a:lstStyle/>
          <a:p>
            <a:r>
              <a:rPr lang="fr-FR" b="1" dirty="0"/>
              <a:t>Annexe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 txBox="1">
            <a:spLocks/>
          </p:cNvSpPr>
          <p:nvPr/>
        </p:nvSpPr>
        <p:spPr>
          <a:xfrm>
            <a:off x="6373688" y="1294448"/>
            <a:ext cx="3970784" cy="4072479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1079500" indent="-360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Arial" charset="0"/>
              <a:buChar char="●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 b="1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620838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tabLst>
                <a:tab pos="1082675" algn="l"/>
                <a:tab pos="1616075" algn="l"/>
                <a:tab pos="2149475" algn="l"/>
                <a:tab pos="8077200" algn="r"/>
              </a:tabLst>
              <a:defRPr sz="18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2151063" indent="-7794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2420938" indent="-592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2"/>
                </a:solidFill>
                <a:latin typeface="Century Gothic" panose="020B050202020202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28781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3353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7925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4249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pic>
        <p:nvPicPr>
          <p:cNvPr id="9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030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58DAB-EC59-40C2-8B7F-E5740BA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1611"/>
            <a:ext cx="10972800" cy="634082"/>
          </a:xfrm>
        </p:spPr>
        <p:txBody>
          <a:bodyPr/>
          <a:lstStyle/>
          <a:p>
            <a:r>
              <a:rPr lang="fr-FR" dirty="0"/>
              <a:t>Des épisodes méditerranéens récurrents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C5F85-7FAA-4072-AF1B-A70C97542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523" y="3812888"/>
            <a:ext cx="4764877" cy="286348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Septembre 2014 sur l’Est de Montpellier </a:t>
            </a:r>
            <a:r>
              <a:rPr lang="fr-FR" sz="1600" dirty="0"/>
              <a:t>(300 mm : record de la station Météo France de Fréjorgues)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Octobre 2014 sur Grabels </a:t>
            </a:r>
            <a:r>
              <a:rPr lang="fr-FR" sz="1600" dirty="0"/>
              <a:t>(250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Août 2015 sur le Sud Ouest de Montpellier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Octobre 2018 sur l’Ouest de la Métropole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Novembre 2022 sur Vendargues</a:t>
            </a:r>
          </a:p>
          <a:p>
            <a:endParaRPr lang="fr-FR" sz="2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contexte local du territoire Montpelliérain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35" y="3631680"/>
            <a:ext cx="2744088" cy="2058066"/>
          </a:xfrm>
          <a:prstGeom prst="rect">
            <a:avLst/>
          </a:prstGeom>
          <a:ln w="28575"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b="12243"/>
          <a:stretch/>
        </p:blipFill>
        <p:spPr>
          <a:xfrm>
            <a:off x="4073435" y="1386458"/>
            <a:ext cx="2744088" cy="1803089"/>
          </a:xfrm>
          <a:prstGeom prst="rect">
            <a:avLst/>
          </a:prstGeom>
          <a:ln w="28575"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923" y="1294447"/>
            <a:ext cx="3678477" cy="2340154"/>
          </a:xfrm>
          <a:prstGeom prst="rect">
            <a:avLst/>
          </a:prstGeom>
        </p:spPr>
      </p:pic>
      <p:pic>
        <p:nvPicPr>
          <p:cNvPr id="12" name="Image 2"/>
          <p:cNvPicPr/>
          <p:nvPr/>
        </p:nvPicPr>
        <p:blipFill>
          <a:blip r:embed="rId5"/>
          <a:stretch/>
        </p:blipFill>
        <p:spPr>
          <a:xfrm>
            <a:off x="395457" y="1386458"/>
            <a:ext cx="3445700" cy="2245222"/>
          </a:xfrm>
          <a:prstGeom prst="rect">
            <a:avLst/>
          </a:prstGeom>
          <a:ln>
            <a:noFill/>
          </a:ln>
        </p:spPr>
      </p:pic>
      <p:pic>
        <p:nvPicPr>
          <p:cNvPr id="13" name="Image 1"/>
          <p:cNvPicPr/>
          <p:nvPr/>
        </p:nvPicPr>
        <p:blipFill>
          <a:blip r:embed="rId6"/>
          <a:stretch/>
        </p:blipFill>
        <p:spPr>
          <a:xfrm>
            <a:off x="395430" y="3631680"/>
            <a:ext cx="3445727" cy="2058066"/>
          </a:xfrm>
          <a:prstGeom prst="rect">
            <a:avLst/>
          </a:prstGeom>
          <a:ln>
            <a:noFill/>
          </a:ln>
        </p:spPr>
      </p:pic>
      <p:pic>
        <p:nvPicPr>
          <p:cNvPr id="14" name="Image 5"/>
          <p:cNvPicPr/>
          <p:nvPr/>
        </p:nvPicPr>
        <p:blipFill>
          <a:blip r:embed="rId7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69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/>
          <p:nvPr/>
        </p:nvPicPr>
        <p:blipFill>
          <a:blip r:embed="rId3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89527" y="1136238"/>
            <a:ext cx="7112000" cy="588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	Objectif : retenir l’eau sur le territoire </a:t>
            </a:r>
          </a:p>
          <a:p>
            <a:pPr algn="just"/>
            <a:endParaRPr lang="fr-FR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Pour favoriser la recharge des nappes, le soutien d’étiage, et lutter contre le biseau salé </a:t>
            </a:r>
          </a:p>
          <a:p>
            <a:pPr algn="just"/>
            <a:endParaRPr lang="fr-FR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1- Ralentir les ruissellements et infiltrer l’eau dans les sols :</a:t>
            </a:r>
          </a:p>
          <a:p>
            <a:pPr algn="just"/>
            <a:endParaRPr lang="fr-FR" sz="105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Dispositions du </a:t>
            </a:r>
            <a:r>
              <a:rPr lang="fr-FR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PLUi</a:t>
            </a: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 et zonage pluvial 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(40 mm, pompage permanent interdit)</a:t>
            </a:r>
          </a:p>
          <a:p>
            <a:pPr algn="just"/>
            <a:endParaRPr lang="fr-FR" sz="9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Ville perméable et Mission territoriale de </a:t>
            </a:r>
            <a:r>
              <a:rPr lang="fr-FR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désimperméabilisation</a:t>
            </a: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 des sols 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et de déconnexion des réseaux </a:t>
            </a:r>
          </a:p>
          <a:p>
            <a:pPr algn="just"/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Accompagnement des projets</a:t>
            </a:r>
          </a:p>
          <a:p>
            <a:pPr algn="just"/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Schéma directeur de </a:t>
            </a:r>
            <a:r>
              <a:rPr lang="fr-FR" sz="2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désimperméabilisation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fr-FR" sz="9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Entretien des cours d’eau 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pour favoriser l’alimentation des ZEC</a:t>
            </a:r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 txBox="1">
            <a:spLocks/>
          </p:cNvSpPr>
          <p:nvPr/>
        </p:nvSpPr>
        <p:spPr>
          <a:xfrm>
            <a:off x="1708728" y="366533"/>
            <a:ext cx="8737599" cy="501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6D3E9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Trop peu – déclinaison locale </a:t>
            </a:r>
          </a:p>
        </p:txBody>
      </p:sp>
      <p:pic>
        <p:nvPicPr>
          <p:cNvPr id="11" name="Imag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6" y="3884385"/>
            <a:ext cx="4132118" cy="2885869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6" y="1644074"/>
            <a:ext cx="4132118" cy="19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5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/>
          <p:nvPr/>
        </p:nvPicPr>
        <p:blipFill>
          <a:blip r:embed="rId3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89527" y="1136238"/>
            <a:ext cx="6151418" cy="662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2- Préserver et restaurer les milieux aquatiques </a:t>
            </a:r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Dispositions du </a:t>
            </a:r>
            <a:r>
              <a:rPr lang="fr-FR" sz="24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PLUi</a:t>
            </a:r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- préserver les cours d’eau et les zones humides</a:t>
            </a:r>
          </a:p>
          <a:p>
            <a:pPr algn="just"/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Restaurer l’</a:t>
            </a:r>
            <a:r>
              <a:rPr lang="fr-FR" sz="24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hydromorphologie</a:t>
            </a:r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des cours d’eau et des zones humides, restaurer les connexions hydrauliques, …</a:t>
            </a:r>
          </a:p>
          <a:p>
            <a:pPr algn="just"/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Plans de gestion adaptés </a:t>
            </a:r>
            <a:r>
              <a:rPr lang="fr-FR" sz="2400" dirty="0">
                <a:latin typeface="Century Gothic" panose="020B0502020202020204" pitchFamily="34" charset="0"/>
                <a:cs typeface="Calibri" panose="020F0502020204030204" pitchFamily="34" charset="0"/>
              </a:rPr>
              <a:t>et nouveaux en lien avec le CC (gestion adaptative dans le temps)</a:t>
            </a:r>
          </a:p>
          <a:p>
            <a:pPr algn="just"/>
            <a:endParaRPr lang="fr-FR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endParaRPr lang="fr-FR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endParaRPr lang="fr-FR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FR" sz="1633" dirty="0"/>
          </a:p>
        </p:txBody>
      </p:sp>
      <p:pic>
        <p:nvPicPr>
          <p:cNvPr id="5" name="Imag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/>
          <a:stretch/>
        </p:blipFill>
        <p:spPr bwMode="auto">
          <a:xfrm>
            <a:off x="6834909" y="73830"/>
            <a:ext cx="5790167" cy="4373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82" y="4262703"/>
            <a:ext cx="4705739" cy="2595297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 txBox="1">
            <a:spLocks/>
          </p:cNvSpPr>
          <p:nvPr/>
        </p:nvSpPr>
        <p:spPr>
          <a:xfrm>
            <a:off x="1708728" y="366533"/>
            <a:ext cx="8737599" cy="501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6D3E9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Trop peu – déclinaison locale </a:t>
            </a:r>
          </a:p>
        </p:txBody>
      </p:sp>
    </p:spTree>
    <p:extLst>
      <p:ext uri="{BB962C8B-B14F-4D97-AF65-F5344CB8AC3E}">
        <p14:creationId xmlns:p14="http://schemas.microsoft.com/office/powerpoint/2010/main" val="321593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529637" y="1470425"/>
            <a:ext cx="7543371" cy="511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/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CONNAÎTRE :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 Produire et actualiser la connaissance des risques et de leurs conséquences sur le territoire (en complément des </a:t>
            </a:r>
            <a:r>
              <a:rPr lang="fr-FR" sz="2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PPRi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) </a:t>
            </a:r>
          </a:p>
          <a:p>
            <a:pPr marL="457200" indent="-457200" algn="just">
              <a:buFont typeface="+mj-lt"/>
              <a:buAutoNum type="arabicPeriod"/>
            </a:pPr>
            <a:endParaRPr lang="fr-FR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fr-FR" sz="1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PREVENIR :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 Prendre en compte les risques d’inondations, la préservation de l’eau et des milieux aquatiques dans l’aménagement du territoire, en développant </a:t>
            </a:r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une politique de « Ville résiliente »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, notamment en :</a:t>
            </a:r>
          </a:p>
          <a:p>
            <a:pPr algn="just"/>
            <a:endParaRPr lang="fr-FR" sz="1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orientant les secteurs en développement en dehors des zones à risques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FF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améliorant la résilience au fur et à mesure du renouvellement urbain </a:t>
            </a:r>
          </a:p>
          <a:p>
            <a:pPr marL="457200" indent="-457200" algn="just">
              <a:buFont typeface="+mj-lt"/>
              <a:buAutoNum type="arabicPeriod"/>
            </a:pPr>
            <a:endParaRPr lang="fr-FR" sz="10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6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3"/>
          <a:stretch/>
        </p:blipFill>
        <p:spPr>
          <a:xfrm>
            <a:off x="0" y="3275696"/>
            <a:ext cx="3456000" cy="2299680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/>
          <p:nvPr/>
        </p:nvPicPr>
        <p:blipFill>
          <a:blip r:embed="rId4"/>
          <a:stretch/>
        </p:blipFill>
        <p:spPr>
          <a:xfrm>
            <a:off x="0" y="5058160"/>
            <a:ext cx="3456000" cy="1838520"/>
          </a:xfrm>
          <a:prstGeom prst="rect">
            <a:avLst/>
          </a:prstGeom>
          <a:ln>
            <a:noFill/>
          </a:ln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1127" y="1052306"/>
            <a:ext cx="10972800" cy="5016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chemeClr val="accent3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Les axes stratégiques développés par la Métropole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 txBox="1">
            <a:spLocks/>
          </p:cNvSpPr>
          <p:nvPr/>
        </p:nvSpPr>
        <p:spPr>
          <a:xfrm>
            <a:off x="1708728" y="366533"/>
            <a:ext cx="8737599" cy="501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6D3E9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Trop plein – déclinaison locale </a:t>
            </a:r>
          </a:p>
        </p:txBody>
      </p:sp>
      <p:pic>
        <p:nvPicPr>
          <p:cNvPr id="12" name="Image 1"/>
          <p:cNvPicPr/>
          <p:nvPr/>
        </p:nvPicPr>
        <p:blipFill>
          <a:blip r:embed="rId5"/>
          <a:stretch/>
        </p:blipFill>
        <p:spPr>
          <a:xfrm>
            <a:off x="5136" y="1738080"/>
            <a:ext cx="3445727" cy="20580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1376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6481971" y="4414982"/>
            <a:ext cx="4293562" cy="19570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28600" indent="-457200" algn="just">
              <a:buFont typeface="+mj-lt"/>
              <a:buAutoNum type="arabicPeriod"/>
            </a:pPr>
            <a:endParaRPr lang="fr-FR" sz="1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4. ALERTER :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 Organiser la prévision, l’alerte et la gestion de crise.</a:t>
            </a:r>
            <a:endParaRPr lang="fr-FR" sz="2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fr-FR" sz="10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6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5846" y="1263084"/>
            <a:ext cx="10972800" cy="5016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chemeClr val="accent3"/>
                </a:solidFill>
                <a:latin typeface="Century Gothic" panose="020B0502020202020204" pitchFamily="34" charset="0"/>
                <a:ea typeface="ＭＳ Ｐゴシック" charset="0"/>
                <a:cs typeface="Calibri" panose="020F0502020204030204" pitchFamily="34" charset="0"/>
              </a:rPr>
              <a:t>Les axes stratégiques développés par la Métropole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FFE037A7-D84C-4854-B746-74B9A50EBA23}"/>
              </a:ext>
            </a:extLst>
          </p:cNvPr>
          <p:cNvSpPr txBox="1">
            <a:spLocks/>
          </p:cNvSpPr>
          <p:nvPr/>
        </p:nvSpPr>
        <p:spPr>
          <a:xfrm>
            <a:off x="1708728" y="366533"/>
            <a:ext cx="8737599" cy="501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itchFamily="2" charset="2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6D3E9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Trop plein – déclinaison locale </a:t>
            </a:r>
          </a:p>
        </p:txBody>
      </p:sp>
      <p:pic>
        <p:nvPicPr>
          <p:cNvPr id="12" name="Imag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4" y="4036292"/>
            <a:ext cx="3646672" cy="3072534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3" y="2159635"/>
            <a:ext cx="3646673" cy="225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36" y="4414982"/>
            <a:ext cx="1889760" cy="24430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stomShape 1"/>
          <p:cNvSpPr/>
          <p:nvPr/>
        </p:nvSpPr>
        <p:spPr>
          <a:xfrm>
            <a:off x="4592211" y="1719585"/>
            <a:ext cx="5937635" cy="28078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/>
            <a:r>
              <a:rPr lang="fr-FR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3. AGIR :</a:t>
            </a:r>
            <a:r>
              <a:rPr lang="fr-FR" sz="2000" dirty="0">
                <a:latin typeface="Century Gothic" panose="020B0502020202020204" pitchFamily="34" charset="0"/>
                <a:cs typeface="Calibri" panose="020F0502020204030204" pitchFamily="34" charset="0"/>
              </a:rPr>
              <a:t> Augmenter la protection des populations, des biens et des activités économiques et réduire durablement le coût des dommages. Préserver et restaurer le fonctionnement du grand cycle de l’eau.</a:t>
            </a:r>
            <a:endParaRPr lang="fr-FR" sz="10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019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1. CONNAITRE : Produire, actualiser la connaissance et la partager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29541" y="2198418"/>
            <a:ext cx="7109722" cy="1088654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Des zones inondables jusqu’à des crues/pluies d’occurrence exceptionnelle : débordement des cours d’eau et ruissellement urbain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</p:txBody>
      </p:sp>
      <p:pic>
        <p:nvPicPr>
          <p:cNvPr id="4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72" y="1529286"/>
            <a:ext cx="3672696" cy="3323940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129541" y="4857361"/>
            <a:ext cx="7388205" cy="10698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Des espaces minimum de bon fonctionnement des cours d’eau, des zones humides, des zones d’expansion des crues, …</a:t>
            </a:r>
          </a:p>
          <a:p>
            <a:pPr algn="just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3443" t="126" b="-126"/>
          <a:stretch/>
        </p:blipFill>
        <p:spPr>
          <a:xfrm>
            <a:off x="275572" y="4191043"/>
            <a:ext cx="3672696" cy="27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75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1. CONNAITRE : Produire, actualiser la connaissance et la partager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45207" y="2019792"/>
            <a:ext cx="6527801" cy="4792662"/>
          </a:xfrm>
        </p:spPr>
        <p:txBody>
          <a:bodyPr>
            <a:normAutofit/>
          </a:bodyPr>
          <a:lstStyle/>
          <a:p>
            <a:pPr algn="just"/>
            <a:endParaRPr lang="fr-FR" dirty="0"/>
          </a:p>
          <a:p>
            <a:pPr algn="just"/>
            <a:r>
              <a:rPr lang="fr-FR" dirty="0"/>
              <a:t>De la submersion marine jusqu’à un niveau de 3 m NGF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r>
              <a:rPr lang="fr-FR" dirty="0"/>
              <a:t>De l’érosion et du recul du trait de côte</a:t>
            </a:r>
          </a:p>
        </p:txBody>
      </p:sp>
      <p:pic>
        <p:nvPicPr>
          <p:cNvPr id="4" name="Image 5"/>
          <p:cNvPicPr/>
          <p:nvPr/>
        </p:nvPicPr>
        <p:blipFill>
          <a:blip r:embed="rId2"/>
          <a:stretch/>
        </p:blipFill>
        <p:spPr>
          <a:xfrm>
            <a:off x="11073008" y="5686816"/>
            <a:ext cx="1095712" cy="1171184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799" y="3222090"/>
            <a:ext cx="4428209" cy="24860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57" y="3859633"/>
            <a:ext cx="4189813" cy="29528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57" y="1526087"/>
            <a:ext cx="4189813" cy="271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514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5625DB93-8E04-4098-BE90-D210A0D785C2}"/>
</file>

<file path=customXml/itemProps2.xml><?xml version="1.0" encoding="utf-8"?>
<ds:datastoreItem xmlns:ds="http://schemas.openxmlformats.org/officeDocument/2006/customXml" ds:itemID="{6A3DE8B9-F068-4C1D-8889-7BA0EF8620E6}"/>
</file>

<file path=customXml/itemProps3.xml><?xml version="1.0" encoding="utf-8"?>
<ds:datastoreItem xmlns:ds="http://schemas.openxmlformats.org/officeDocument/2006/customXml" ds:itemID="{5ACE17BF-DA11-4940-8419-B35FCCB5B7E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1269</TotalTime>
  <Words>1981</Words>
  <Application>Microsoft Office PowerPoint</Application>
  <PresentationFormat>Grand écran</PresentationFormat>
  <Paragraphs>253</Paragraphs>
  <Slides>32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Century Gothic</vt:lpstr>
      <vt:lpstr>Segoe UI Black</vt:lpstr>
      <vt:lpstr>StarSymbol</vt:lpstr>
      <vt:lpstr>Symbol</vt:lpstr>
      <vt:lpstr>Times New Roman</vt:lpstr>
      <vt:lpstr>Wingdings</vt:lpstr>
      <vt:lpstr>Wingdings 2</vt:lpstr>
      <vt:lpstr>Thème Office</vt:lpstr>
      <vt:lpstr>Présentation PowerPoint</vt:lpstr>
      <vt:lpstr>Présentation PowerPoint</vt:lpstr>
      <vt:lpstr>La GEMAPI, quels objectifs ?</vt:lpstr>
      <vt:lpstr>Présentation PowerPoint</vt:lpstr>
      <vt:lpstr>Présentation PowerPoint</vt:lpstr>
      <vt:lpstr>Présentation PowerPoint</vt:lpstr>
      <vt:lpstr>Présentation PowerPoint</vt:lpstr>
      <vt:lpstr>1. CONNAITRE : Produire, actualiser la connaissance et la partager</vt:lpstr>
      <vt:lpstr>1. CONNAITRE : Produire, actualiser la connaissance et la partager</vt:lpstr>
      <vt:lpstr>2. PREVENIR : intégrer le grand cycle de l’eau dans les projets du territoire </vt:lpstr>
      <vt:lpstr>2. PREVENIR : Les outils et techniques déployés pour aménager la ville  </vt:lpstr>
      <vt:lpstr>2. PREVENIR : Les outils et techniques déployés pour aménager la ville  </vt:lpstr>
      <vt:lpstr>Présentation PowerPoint</vt:lpstr>
      <vt:lpstr>2. PREVENIR : L’infiltration des premières pluies</vt:lpstr>
      <vt:lpstr>2. PREVENIR : la gestion des pluies courantes</vt:lpstr>
      <vt:lpstr>2. PREVENIR : La compensation de l’imperméabilisation des sols jusqu’aux pluies d’occurrence centennale </vt:lpstr>
      <vt:lpstr>Exemple de zonage pluvial    </vt:lpstr>
      <vt:lpstr>2. PREVENIR : La mise en sécurité des projets jusqu’aux pluies/inondations d’occurrence exceptionnelle </vt:lpstr>
      <vt:lpstr>Les Schémas Directeurs Hydrauliques (SDH) </vt:lpstr>
      <vt:lpstr>Les Schémas Directeurs Hydrauliques</vt:lpstr>
      <vt:lpstr>Les Schémas Directeurs Hydrauliques</vt:lpstr>
      <vt:lpstr>Les Schémas Directeurs Hydrauliques</vt:lpstr>
      <vt:lpstr>Les Schémas Directeurs Hydrauliques</vt:lpstr>
      <vt:lpstr>3. AGIR : Protéger les populations, les biens et les activités économiques…</vt:lpstr>
      <vt:lpstr>3. AGIR : Piloter les mesures compensatoires environnementales des projets du territoire </vt:lpstr>
      <vt:lpstr>4. ALERTER : Organiser la prévision et contribuer la gestion de crise</vt:lpstr>
      <vt:lpstr>4. ALERTER : Organiser la prévision et contribuer à la gestion de crise</vt:lpstr>
      <vt:lpstr>4. ALERTER : Organiser la prévision et contribuer à la gestion de crise</vt:lpstr>
      <vt:lpstr>Présentation PowerPoint</vt:lpstr>
      <vt:lpstr>Présentation PowerPoint</vt:lpstr>
      <vt:lpstr>Présentation PowerPoint</vt:lpstr>
      <vt:lpstr>Des épisodes méditerranéens récurrents</vt:lpstr>
    </vt:vector>
  </TitlesOfParts>
  <Company>MMM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MADZIARSKI anne</dc:creator>
  <cp:lastModifiedBy>Géraldine Benali</cp:lastModifiedBy>
  <cp:revision>103</cp:revision>
  <cp:lastPrinted>2025-03-10T15:46:22Z</cp:lastPrinted>
  <dcterms:created xsi:type="dcterms:W3CDTF">2023-10-13T14:03:47Z</dcterms:created>
  <dcterms:modified xsi:type="dcterms:W3CDTF">2025-03-11T11:50:03Z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