
<file path=[Content_Types].xml><?xml version="1.0" encoding="utf-8"?>
<Types xmlns="http://schemas.openxmlformats.org/package/2006/content-types">
  <Default Extension="bmp" ContentType="image/bmp"/>
  <Default Extension="gif" ContentType="image/gif"/>
  <Default Extension="jpeg" ContentType="image/jpg"/>
  <Default Extension="mov" ContentType="application/movie"/>
  <Default Extension="pdf" ContentType="application/pdf"/>
  <Default Extension="png" ContentType="image/png"/>
  <Default Extension="rels" ContentType="application/vnd.openxmlformats-package.relationships+xml"/>
  <Default Extension="tif" ContentType="image/tif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1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customXml" Target="../customXml/item3.xml"/><Relationship Id="rId3" Type="http://schemas.openxmlformats.org/officeDocument/2006/relationships/commentAuthors" Target="commentAuthors.xml"/><Relationship Id="rId7" Type="http://schemas.openxmlformats.org/officeDocument/2006/relationships/notesMaster" Target="notesMasters/notesMaster1.xml"/><Relationship Id="rId12" Type="http://schemas.openxmlformats.org/officeDocument/2006/relationships/slide" Target="slides/slide5.xml"/><Relationship Id="rId17" Type="http://schemas.openxmlformats.org/officeDocument/2006/relationships/customXml" Target="../customXml/item2.xml"/><Relationship Id="rId2" Type="http://schemas.openxmlformats.org/officeDocument/2006/relationships/viewProps" Target="viewProps.xml"/><Relationship Id="rId16" Type="http://schemas.openxmlformats.org/officeDocument/2006/relationships/customXml" Target="../customXml/item1.xml"/><Relationship Id="rId1" Type="http://schemas.openxmlformats.org/officeDocument/2006/relationships/presProps" Target="presProps.xml"/><Relationship Id="rId6" Type="http://schemas.openxmlformats.org/officeDocument/2006/relationships/theme" Target="theme/theme1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5" name="Shape 13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e du titre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Texte du titre</a:t>
            </a:r>
          </a:p>
        </p:txBody>
      </p:sp>
      <p:sp>
        <p:nvSpPr>
          <p:cNvPr id="12" name="Texte niveau 1…"/>
          <p:cNvSpPr txBox="1"/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13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Horizont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Vue d’une plage et de la mer depuis une dune de sable avec de l’herbe"/>
          <p:cNvSpPr/>
          <p:nvPr>
            <p:ph type="pic" idx="21"/>
          </p:nvPr>
        </p:nvSpPr>
        <p:spPr>
          <a:xfrm>
            <a:off x="3125968" y="-393700"/>
            <a:ext cx="18135601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exte du titre"/>
          <p:cNvSpPr txBox="1"/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Texte du titre</a:t>
            </a:r>
          </a:p>
        </p:txBody>
      </p:sp>
      <p:sp>
        <p:nvSpPr>
          <p:cNvPr id="22" name="Texte niveau 1…"/>
          <p:cNvSpPr txBox="1"/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23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- Centr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e du titre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31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Héron volant bas au-dessus d’une plage avec une petite clôture au premier plan"/>
          <p:cNvSpPr/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exte du titre"/>
          <p:cNvSpPr txBox="1"/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Texte du titre</a:t>
            </a:r>
          </a:p>
        </p:txBody>
      </p:sp>
      <p:sp>
        <p:nvSpPr>
          <p:cNvPr id="40" name="Texte niveau 1…"/>
          <p:cNvSpPr txBox="1"/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41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- Ha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49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 et 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57" name="Texte niveau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58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, puces e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Chemin sableux entre deux collines menant à l’océan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67" name="Texte niveau 1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68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, puces, vidéo direct, pet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76" name="Texte niveau 1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77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re, puces, vidéo direct, gra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e du tit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Texte du titre</a:t>
            </a:r>
          </a:p>
        </p:txBody>
      </p:sp>
      <p:sp>
        <p:nvSpPr>
          <p:cNvPr id="85" name="Texte niveau 1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86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u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e niveau 1…"/>
          <p:cNvSpPr txBox="1"/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94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 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Chemin sableux entre deux collines menant à l’océan"/>
          <p:cNvSpPr/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2" name="Héron volant bas au-dessus d’une plage avec une petite clôture au premier plan"/>
          <p:cNvSpPr/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Vue d’une plage et de la mer depuis une dune de sable avec de l’herbe"/>
          <p:cNvSpPr/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4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-Gilles Allain"/>
          <p:cNvSpPr txBox="1"/>
          <p:nvPr>
            <p:ph type="body" sz="quarter" idx="2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-Gilles Allain</a:t>
            </a:r>
          </a:p>
        </p:txBody>
      </p:sp>
      <p:sp>
        <p:nvSpPr>
          <p:cNvPr id="112" name="« Saisissez une citation ici. »"/>
          <p:cNvSpPr txBox="1"/>
          <p:nvPr>
            <p:ph type="body" sz="quarter" idx="22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« Saisissez une citation ici. » </a:t>
            </a:r>
          </a:p>
        </p:txBody>
      </p:sp>
      <p:sp>
        <p:nvSpPr>
          <p:cNvPr id="113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Vue d’une plage et de la mer depuis une dune de sable avec de l’herbe"/>
          <p:cNvSpPr/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1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Texte du titre</a:t>
            </a:r>
          </a:p>
        </p:txBody>
      </p:sp>
      <p:sp>
        <p:nvSpPr>
          <p:cNvPr id="3" name="Texte niveau 1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4" name="Numéro de diapositive"/>
          <p:cNvSpPr txBox="1"/>
          <p:nvPr>
            <p:ph type="sldNum" sz="quarter" idx="2"/>
          </p:nvPr>
        </p:nvSpPr>
        <p:spPr>
          <a:xfrm>
            <a:off x="11959031" y="13081000"/>
            <a:ext cx="453238" cy="4610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>
              <a:spcBef>
                <a:spcPts val="0"/>
              </a:spcBef>
              <a:defRPr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Financer les Infrasructures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Financer les Infrasructures</a:t>
            </a:r>
          </a:p>
        </p:txBody>
      </p:sp>
      <p:sp>
        <p:nvSpPr>
          <p:cNvPr id="138" name="À l’heure de la maintenance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À l’heure de la maintenance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oucher 2 fois pour modifie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1" name="Tgv01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182880">
              <a:spcBef>
                <a:spcPts val="0"/>
              </a:spcBef>
              <a:buSzTx/>
              <a:buNone/>
              <a:defRPr b="1" sz="48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Tgv01</a:t>
            </a:r>
          </a:p>
        </p:txBody>
      </p:sp>
      <p:pic>
        <p:nvPicPr>
          <p:cNvPr id="14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89100" y="3149600"/>
            <a:ext cx="4179288" cy="27861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89099" y="3149600"/>
            <a:ext cx="12259566" cy="91946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328613" y="328477"/>
            <a:ext cx="8890001" cy="8890001"/>
          </a:xfrm>
          <a:prstGeom prst="rect">
            <a:avLst/>
          </a:prstGeom>
          <a:ln w="12700">
            <a:miter lim="400000"/>
          </a:ln>
        </p:spPr>
      </p:pic>
      <p:sp>
        <p:nvSpPr>
          <p:cNvPr id="146" name="A"/>
          <p:cNvSpPr txBox="1"/>
          <p:nvPr/>
        </p:nvSpPr>
        <p:spPr>
          <a:xfrm>
            <a:off x="6435196" y="6054025"/>
            <a:ext cx="148184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spcBef>
                <a:spcPts val="0"/>
              </a:spcBef>
              <a:defRPr sz="400">
                <a:solidFill>
                  <a:srgbClr val="1A1919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A</a:t>
            </a:r>
          </a:p>
        </p:txBody>
      </p:sp>
      <p:sp>
        <p:nvSpPr>
          <p:cNvPr id="147" name="A"/>
          <p:cNvSpPr txBox="1"/>
          <p:nvPr/>
        </p:nvSpPr>
        <p:spPr>
          <a:xfrm>
            <a:off x="6562196" y="6181025"/>
            <a:ext cx="148184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spcBef>
                <a:spcPts val="0"/>
              </a:spcBef>
              <a:defRPr sz="400">
                <a:solidFill>
                  <a:srgbClr val="1A1919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A</a:t>
            </a:r>
          </a:p>
        </p:txBody>
      </p:sp>
      <p:sp>
        <p:nvSpPr>
          <p:cNvPr id="148" name="A"/>
          <p:cNvSpPr txBox="1"/>
          <p:nvPr/>
        </p:nvSpPr>
        <p:spPr>
          <a:xfrm>
            <a:off x="6383535" y="6828940"/>
            <a:ext cx="148184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spcBef>
                <a:spcPts val="0"/>
              </a:spcBef>
              <a:defRPr sz="400">
                <a:solidFill>
                  <a:srgbClr val="1A1919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A</a:t>
            </a:r>
          </a:p>
        </p:txBody>
      </p:sp>
      <p:pic>
        <p:nvPicPr>
          <p:cNvPr id="14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899087" y="367913"/>
            <a:ext cx="8141716" cy="835374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Les projets nouveaux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Les projets nouveaux </a:t>
            </a:r>
          </a:p>
        </p:txBody>
      </p:sp>
      <p:sp>
        <p:nvSpPr>
          <p:cNvPr id="152" name="Le réseau autoroutier français fera exception au principe de gratuité des routes. Des SEMCA aux concessions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Le réseau autoroutier français fera exception au principe de gratuité des routes. Des SEMCA aux concessions.</a:t>
            </a:r>
          </a:p>
          <a:p>
            <a:pPr/>
            <a:r>
              <a:t>La recherche de la grande vitesse ferroviaire et le lancement des LGV</a:t>
            </a:r>
          </a:p>
          <a:p>
            <a:pPr/>
            <a:r>
              <a:t>Les projets européen. Tunnel sous la Manche, Tunnel Euralpin Lyon-Turin, le canal Seine-Escaut, ND des Landes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Un catalogue de projet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Un catalogue de projets</a:t>
            </a:r>
          </a:p>
        </p:txBody>
      </p:sp>
      <p:sp>
        <p:nvSpPr>
          <p:cNvPr id="155" name="Le CIADT de décembre 2003 programmation et ressources affectées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Le CIADT de décembre 2003 programmation et ressources affectées.</a:t>
            </a:r>
          </a:p>
          <a:p>
            <a:pPr/>
            <a:r>
              <a:t>Le SNIT 2009 75 projets infinançables</a:t>
            </a:r>
          </a:p>
          <a:p>
            <a:pPr/>
            <a:r>
              <a:t>Le Grenelle de l’environnement projette la création de 10 LGV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Mobilité 21 priorité à la régénér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726440">
              <a:defRPr sz="9856"/>
            </a:lvl1pPr>
          </a:lstStyle>
          <a:p>
            <a:pPr/>
            <a:r>
              <a:t>Mobilité 21 priorité à la régénération </a:t>
            </a:r>
          </a:p>
        </p:txBody>
      </p:sp>
      <p:sp>
        <p:nvSpPr>
          <p:cNvPr id="158" name="Un constat : l’impossibilité de financer le programme du SNIT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Un constat : l’impossibilité de financer le programme du SNIT</a:t>
            </a:r>
          </a:p>
          <a:p>
            <a:pPr/>
            <a:r>
              <a:t>Une mise en évidence la dégradation des réseaux de transports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Les préconisations de Mobilité 21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775969">
              <a:defRPr sz="10528"/>
            </a:lvl1pPr>
          </a:lstStyle>
          <a:p>
            <a:pPr/>
            <a:r>
              <a:t>Les préconisations de Mobilité 21</a:t>
            </a:r>
          </a:p>
        </p:txBody>
      </p:sp>
      <p:sp>
        <p:nvSpPr>
          <p:cNvPr id="161" name="Suspendre le programmes de LGV à l’exception de Tours-Bordeaux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Suspendre le programmes de LGV à l’exception de Tours-Bordeaux.</a:t>
            </a:r>
          </a:p>
          <a:p>
            <a:pPr/>
            <a:r>
              <a:t>Prioriser la régénération et la modernisation des réseaux ( ERTMS…)</a:t>
            </a:r>
          </a:p>
          <a:p>
            <a:pPr/>
            <a:r>
              <a:t>Moderniser les noeuds ferroviaires saturés dont les grandes gares ( Saint Charles, La Part Dieu, gares parisiennes…)</a:t>
            </a:r>
          </a:p>
          <a:p>
            <a:pPr/>
            <a:r>
              <a:t>Favoriser les transports du quotidien / grandes Lignes.</a:t>
            </a:r>
          </a:p>
          <a:p>
            <a:pPr/>
            <a:r>
              <a:t>Rapport accueilli favorablement par le PM quelques jours avant la catastrophe de Bretigny-sur-Orge ( 12 juillet 2013 )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Le difficile financement des Infra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775969">
              <a:defRPr sz="10528"/>
            </a:lvl1pPr>
          </a:lstStyle>
          <a:p>
            <a:pPr/>
            <a:r>
              <a:t>Le difficile financement des Infras</a:t>
            </a:r>
          </a:p>
        </p:txBody>
      </p:sp>
      <p:sp>
        <p:nvSpPr>
          <p:cNvPr id="164" name="Le discours du PR, Emmanuel Macron, le juillet 2017 à Rennes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Le discours du PR, Emmanuel Macron, le juillet 2017 à Rennes.</a:t>
            </a:r>
          </a:p>
          <a:p>
            <a:pPr/>
            <a:r>
              <a:t>Le Conseil d’orientation des Infrastructures, mis en place par Elisabeth Borne.</a:t>
            </a:r>
          </a:p>
          <a:p>
            <a:pPr/>
            <a:r>
              <a:t>La conférence Ambition France Transports. Mise en évidence de la « dette grise ».</a:t>
            </a:r>
          </a:p>
          <a:p>
            <a:pPr/>
            <a:r>
              <a:t>Loi-cadre relatif au développement des transports ? Captation de la rente autoroutière, tarification des transports, financement de la régénération et à l’entretien des infrastructures soumises aux conséquences du changement climatique.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9A5812EC654640AAF0FBDB42E081DB" ma:contentTypeVersion="19" ma:contentTypeDescription="Crée un document." ma:contentTypeScope="" ma:versionID="01c28d7e562030b6f94e0a8473726d8e">
  <xsd:schema xmlns:xsd="http://www.w3.org/2001/XMLSchema" xmlns:xs="http://www.w3.org/2001/XMLSchema" xmlns:p="http://schemas.microsoft.com/office/2006/metadata/properties" xmlns:ns2="ca8b9c18-5e1d-46e5-9d1a-4e2a3224a5d3" xmlns:ns3="597f0e91-a424-40e7-b159-919cd36229ca" targetNamespace="http://schemas.microsoft.com/office/2006/metadata/properties" ma:root="true" ma:fieldsID="dbf580dc9218dd3cf9c85e5315f946b5" ns2:_="" ns3:_="">
    <xsd:import namespace="ca8b9c18-5e1d-46e5-9d1a-4e2a3224a5d3"/>
    <xsd:import namespace="597f0e91-a424-40e7-b159-919cd36229c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8b9c18-5e1d-46e5-9d1a-4e2a3224a5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alises d’images" ma:readOnly="false" ma:fieldId="{5cf76f15-5ced-4ddc-b409-7134ff3c332f}" ma:taxonomyMulti="true" ma:sspId="05f3d6fe-baf4-44b9-a882-657db6edb6c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7f0e91-a424-40e7-b159-919cd36229ca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c45a579-8ad3-4386-ab0e-ea2618c9e016}" ma:internalName="TaxCatchAll" ma:showField="CatchAllData" ma:web="597f0e91-a424-40e7-b159-919cd36229c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a8b9c18-5e1d-46e5-9d1a-4e2a3224a5d3">
      <Terms xmlns="http://schemas.microsoft.com/office/infopath/2007/PartnerControls"/>
    </lcf76f155ced4ddcb4097134ff3c332f>
    <TaxCatchAll xmlns="597f0e91-a424-40e7-b159-919cd36229ca" xsi:nil="true"/>
  </documentManagement>
</p:properties>
</file>

<file path=customXml/itemProps1.xml><?xml version="1.0" encoding="utf-8"?>
<ds:datastoreItem xmlns:ds="http://schemas.openxmlformats.org/officeDocument/2006/customXml" ds:itemID="{B512CED9-5DDE-4EDE-9898-6D046BC3B5BC}"/>
</file>

<file path=customXml/itemProps2.xml><?xml version="1.0" encoding="utf-8"?>
<ds:datastoreItem xmlns:ds="http://schemas.openxmlformats.org/officeDocument/2006/customXml" ds:itemID="{B8A0CA68-6A1C-4F80-85F1-EB695E3D67FD}"/>
</file>

<file path=customXml/itemProps3.xml><?xml version="1.0" encoding="utf-8"?>
<ds:datastoreItem xmlns:ds="http://schemas.openxmlformats.org/officeDocument/2006/customXml" ds:itemID="{D2D60FF9-86EC-4A33-8860-CC56CE117BCE}"/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0x010100C99A5812EC654640AAF0FBDB42E081DB</vt:lpwstr>
  </property>
</Properties>
</file>