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1.xml" ContentType="application/vnd.openxmlformats-officedocument.presentationml.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25"/>
  </p:notesMasterIdLst>
  <p:handoutMasterIdLst>
    <p:handoutMasterId r:id="rId26"/>
  </p:handoutMasterIdLst>
  <p:sldIdLst>
    <p:sldId id="275" r:id="rId2"/>
    <p:sldId id="346" r:id="rId3"/>
    <p:sldId id="479" r:id="rId4"/>
    <p:sldId id="386" r:id="rId5"/>
    <p:sldId id="289" r:id="rId6"/>
    <p:sldId id="291" r:id="rId7"/>
    <p:sldId id="391" r:id="rId8"/>
    <p:sldId id="350" r:id="rId9"/>
    <p:sldId id="352" r:id="rId10"/>
    <p:sldId id="404" r:id="rId11"/>
    <p:sldId id="405" r:id="rId12"/>
    <p:sldId id="406" r:id="rId13"/>
    <p:sldId id="476" r:id="rId14"/>
    <p:sldId id="480" r:id="rId15"/>
    <p:sldId id="482" r:id="rId16"/>
    <p:sldId id="397" r:id="rId17"/>
    <p:sldId id="481" r:id="rId18"/>
    <p:sldId id="485" r:id="rId19"/>
    <p:sldId id="487" r:id="rId20"/>
    <p:sldId id="303" r:id="rId21"/>
    <p:sldId id="305" r:id="rId22"/>
    <p:sldId id="304" r:id="rId23"/>
    <p:sldId id="382" r:id="rId24"/>
  </p:sldIdLst>
  <p:sldSz cx="9144000" cy="6858000" type="screen4x3"/>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blanc" initials="" lastIdx="1" clrIdx="0"/>
  <p:cmAuthor id="1" name="Jérôme Blanc" initials="" lastIdx="1" clrIdx="1"/>
  <p:cmAuthor id="2" name="jblanc" initials="j" lastIdx="18" clrIdx="2"/>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902" autoAdjust="0"/>
    <p:restoredTop sz="94652" autoAdjust="0"/>
  </p:normalViewPr>
  <p:slideViewPr>
    <p:cSldViewPr snapToGrid="0" snapToObjects="1">
      <p:cViewPr varScale="1">
        <p:scale>
          <a:sx n="47" d="100"/>
          <a:sy n="47" d="100"/>
        </p:scale>
        <p:origin x="828" y="36"/>
      </p:cViewPr>
      <p:guideLst>
        <p:guide orient="horz" pos="2160"/>
        <p:guide pos="2880"/>
      </p:guideLst>
    </p:cSldViewPr>
  </p:slideViewPr>
  <p:outlineViewPr>
    <p:cViewPr>
      <p:scale>
        <a:sx n="33" d="100"/>
        <a:sy n="33" d="100"/>
      </p:scale>
      <p:origin x="0" y="17936"/>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jblanc\Dropbox\LEPASSANT\LEPASSANT\Travaux\Textes\2013%20Stats\Compilations\Base%201%20Pays%20et%20re&#769;seaux.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1800" dirty="0"/>
              <a:t>Nombre de monnaies locales </a:t>
            </a:r>
            <a:r>
              <a:rPr lang="fr-FR" sz="1800" baseline="0" dirty="0"/>
              <a:t>en France, 2010-18</a:t>
            </a:r>
          </a:p>
          <a:p>
            <a:pPr>
              <a:defRPr/>
            </a:pPr>
            <a:r>
              <a:rPr lang="fr-FR" sz="1800" baseline="0" dirty="0"/>
              <a:t>(échelle de gauche : lancements et fermetures, échelle de droite : nombre total de monnaies locales actives, fin d’année)</a:t>
            </a:r>
            <a:endParaRPr lang="fr-FR" sz="18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4.8617551514098876E-2"/>
          <c:y val="0.13665308147343591"/>
          <c:w val="0.90276489697180229"/>
          <c:h val="0.72460214198116535"/>
        </c:manualLayout>
      </c:layout>
      <c:barChart>
        <c:barDir val="col"/>
        <c:grouping val="clustered"/>
        <c:varyColors val="0"/>
        <c:ser>
          <c:idx val="0"/>
          <c:order val="0"/>
          <c:tx>
            <c:strRef>
              <c:f>'Fr Gr4 - Year'!$B$1</c:f>
              <c:strCache>
                <c:ptCount val="1"/>
                <c:pt idx="0">
                  <c:v>Launched LCs</c:v>
                </c:pt>
              </c:strCache>
            </c:strRef>
          </c:tx>
          <c:spPr>
            <a:solidFill>
              <a:schemeClr val="tx2">
                <a:lumMod val="60000"/>
                <a:lumOff val="40000"/>
              </a:schemeClr>
            </a:solidFill>
            <a:ln>
              <a:noFill/>
            </a:ln>
            <a:effectLst/>
          </c:spPr>
          <c:invertIfNegative val="0"/>
          <c:cat>
            <c:numRef>
              <c:f>'Fr Gr4 - Year'!$A$6:$A$14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'Fr Gr4 - Year'!$B$6:$B$14</c:f>
              <c:numCache>
                <c:formatCode>General</c:formatCode>
                <c:ptCount val="9"/>
                <c:pt idx="0">
                  <c:v>3</c:v>
                </c:pt>
                <c:pt idx="1">
                  <c:v>5</c:v>
                </c:pt>
                <c:pt idx="2">
                  <c:v>5</c:v>
                </c:pt>
                <c:pt idx="3">
                  <c:v>7</c:v>
                </c:pt>
                <c:pt idx="4">
                  <c:v>9</c:v>
                </c:pt>
                <c:pt idx="5">
                  <c:v>13</c:v>
                </c:pt>
                <c:pt idx="6">
                  <c:v>11</c:v>
                </c:pt>
                <c:pt idx="7">
                  <c:v>15</c:v>
                </c:pt>
                <c:pt idx="8">
                  <c:v>16</c:v>
                </c:pt>
              </c:numCache>
            </c:numRef>
          </c:val>
          <c:extLst xmlns:c16r2="http://schemas.microsoft.com/office/drawing/2015/06/chart">
            <c:ext xmlns:c16="http://schemas.microsoft.com/office/drawing/2014/chart" uri="{C3380CC4-5D6E-409C-BE32-E72D297353CC}">
              <c16:uniqueId val="{00000000-8F36-8443-9F82-CE520D1DF74B}"/>
            </c:ext>
          </c:extLst>
        </c:ser>
        <c:ser>
          <c:idx val="1"/>
          <c:order val="1"/>
          <c:tx>
            <c:strRef>
              <c:f>'Fr Gr4 - Year'!$C$1</c:f>
              <c:strCache>
                <c:ptCount val="1"/>
                <c:pt idx="0">
                  <c:v>Shutdowns</c:v>
                </c:pt>
              </c:strCache>
            </c:strRef>
          </c:tx>
          <c:spPr>
            <a:solidFill>
              <a:schemeClr val="accent2">
                <a:lumMod val="60000"/>
                <a:lumOff val="40000"/>
              </a:schemeClr>
            </a:solidFill>
            <a:ln>
              <a:noFill/>
            </a:ln>
            <a:effectLst/>
          </c:spPr>
          <c:invertIfNegative val="0"/>
          <c:cat>
            <c:numRef>
              <c:f>'Fr Gr4 - Year'!$A$6:$A$14</c:f>
              <c:numCache>
                <c:formatCode>General</c:formatCode>
                <c:ptCount val="9"/>
                <c:pt idx="0">
                  <c:v>2010</c:v>
                </c:pt>
                <c:pt idx="1">
                  <c:v>2011</c:v>
                </c:pt>
                <c:pt idx="2">
                  <c:v>2012</c:v>
                </c:pt>
                <c:pt idx="3">
                  <c:v>2013</c:v>
                </c:pt>
                <c:pt idx="4">
                  <c:v>2014</c:v>
                </c:pt>
                <c:pt idx="5">
                  <c:v>2015</c:v>
                </c:pt>
                <c:pt idx="6">
                  <c:v>2016</c:v>
                </c:pt>
                <c:pt idx="7">
                  <c:v>2017</c:v>
                </c:pt>
                <c:pt idx="8">
                  <c:v>2018</c:v>
                </c:pt>
              </c:numCache>
            </c:numRef>
          </c:cat>
          <c:val>
            <c:numRef>
              <c:f>'Fr Gr4 - Year'!$C$6:$C$14</c:f>
              <c:numCache>
                <c:formatCode>General</c:formatCode>
                <c:ptCount val="9"/>
                <c:pt idx="0">
                  <c:v>0</c:v>
                </c:pt>
                <c:pt idx="1">
                  <c:v>0</c:v>
                </c:pt>
                <c:pt idx="2">
                  <c:v>1</c:v>
                </c:pt>
                <c:pt idx="3">
                  <c:v>2</c:v>
                </c:pt>
                <c:pt idx="4">
                  <c:v>2</c:v>
                </c:pt>
                <c:pt idx="5">
                  <c:v>1</c:v>
                </c:pt>
                <c:pt idx="6">
                  <c:v>1</c:v>
                </c:pt>
                <c:pt idx="7">
                  <c:v>2</c:v>
                </c:pt>
                <c:pt idx="8">
                  <c:v>1</c:v>
                </c:pt>
              </c:numCache>
            </c:numRef>
          </c:val>
          <c:extLst xmlns:c16r2="http://schemas.microsoft.com/office/drawing/2015/06/chart">
            <c:ext xmlns:c16="http://schemas.microsoft.com/office/drawing/2014/chart" uri="{C3380CC4-5D6E-409C-BE32-E72D297353CC}">
              <c16:uniqueId val="{00000001-8F36-8443-9F82-CE520D1DF74B}"/>
            </c:ext>
          </c:extLst>
        </c:ser>
        <c:dLbls>
          <c:showLegendKey val="0"/>
          <c:showVal val="0"/>
          <c:showCatName val="0"/>
          <c:showSerName val="0"/>
          <c:showPercent val="0"/>
          <c:showBubbleSize val="0"/>
        </c:dLbls>
        <c:gapWidth val="219"/>
        <c:axId val="151001808"/>
        <c:axId val="151002984"/>
      </c:barChart>
      <c:lineChart>
        <c:grouping val="standard"/>
        <c:varyColors val="0"/>
        <c:ser>
          <c:idx val="2"/>
          <c:order val="2"/>
          <c:tx>
            <c:strRef>
              <c:f>'Fr Gr4 - Year'!$D$1</c:f>
              <c:strCache>
                <c:ptCount val="1"/>
                <c:pt idx="0">
                  <c:v>Number of LCs</c:v>
                </c:pt>
              </c:strCache>
            </c:strRef>
          </c:tx>
          <c:spPr>
            <a:ln w="28575" cap="rnd">
              <a:solidFill>
                <a:schemeClr val="tx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'Fr Gr4 - Year'!$A$2:$A$14</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'Fr Gr4 - Year'!$D$6:$D$14</c:f>
              <c:numCache>
                <c:formatCode>General</c:formatCode>
                <c:ptCount val="9"/>
                <c:pt idx="0">
                  <c:v>5</c:v>
                </c:pt>
                <c:pt idx="1">
                  <c:v>10</c:v>
                </c:pt>
                <c:pt idx="2">
                  <c:v>14</c:v>
                </c:pt>
                <c:pt idx="3">
                  <c:v>19</c:v>
                </c:pt>
                <c:pt idx="4">
                  <c:v>26</c:v>
                </c:pt>
                <c:pt idx="5">
                  <c:v>38</c:v>
                </c:pt>
                <c:pt idx="6">
                  <c:v>48</c:v>
                </c:pt>
                <c:pt idx="7">
                  <c:v>61</c:v>
                </c:pt>
                <c:pt idx="8">
                  <c:v>76</c:v>
                </c:pt>
              </c:numCache>
            </c:numRef>
          </c:val>
          <c:smooth val="0"/>
          <c:extLst xmlns:c16r2="http://schemas.microsoft.com/office/drawing/2015/06/chart">
            <c:ext xmlns:c16="http://schemas.microsoft.com/office/drawing/2014/chart" uri="{C3380CC4-5D6E-409C-BE32-E72D297353CC}">
              <c16:uniqueId val="{00000002-8F36-8443-9F82-CE520D1DF74B}"/>
            </c:ext>
          </c:extLst>
        </c:ser>
        <c:dLbls>
          <c:showLegendKey val="0"/>
          <c:showVal val="0"/>
          <c:showCatName val="0"/>
          <c:showSerName val="0"/>
          <c:showPercent val="0"/>
          <c:showBubbleSize val="0"/>
        </c:dLbls>
        <c:marker val="1"/>
        <c:smooth val="0"/>
        <c:axId val="152277624"/>
        <c:axId val="104801440"/>
      </c:lineChart>
      <c:catAx>
        <c:axId val="151001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51002984"/>
        <c:crosses val="autoZero"/>
        <c:auto val="1"/>
        <c:lblAlgn val="ctr"/>
        <c:lblOffset val="100"/>
        <c:noMultiLvlLbl val="0"/>
      </c:catAx>
      <c:valAx>
        <c:axId val="151002984"/>
        <c:scaling>
          <c:orientation val="minMax"/>
          <c:max val="2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51001808"/>
        <c:crosses val="autoZero"/>
        <c:crossBetween val="between"/>
      </c:valAx>
      <c:valAx>
        <c:axId val="104801440"/>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crossAx val="152277624"/>
        <c:crosses val="max"/>
        <c:crossBetween val="between"/>
      </c:valAx>
      <c:catAx>
        <c:axId val="152277624"/>
        <c:scaling>
          <c:orientation val="minMax"/>
        </c:scaling>
        <c:delete val="1"/>
        <c:axPos val="b"/>
        <c:numFmt formatCode="General" sourceLinked="1"/>
        <c:majorTickMark val="out"/>
        <c:minorTickMark val="none"/>
        <c:tickLblPos val="nextTo"/>
        <c:crossAx val="1048014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16-06-14T15:07:29.784" idx="2">
    <p:pos x="3763" y="1429"/>
    <p:text>est-ce que ça signifie que l'émission n'est pas couverte ??? 
Pas forcément, car les ressources peuvent venir d'autre chose que les mises en réserve des euros "nantis"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2945862" cy="497413"/>
          </a:xfrm>
          <a:prstGeom prst="rect">
            <a:avLst/>
          </a:prstGeom>
          <a:noFill/>
          <a:ln w="9525">
            <a:noFill/>
            <a:miter lim="800000"/>
            <a:headEnd/>
            <a:tailEnd/>
          </a:ln>
        </p:spPr>
        <p:txBody>
          <a:bodyPr vert="horz" wrap="square" lIns="93781" tIns="46890" rIns="93781" bIns="46890" numCol="1" anchor="t" anchorCtr="0" compatLnSpc="1">
            <a:prstTxWarp prst="textNoShape">
              <a:avLst/>
            </a:prstTxWarp>
          </a:bodyPr>
          <a:lstStyle>
            <a:lvl1pPr defTabSz="937449">
              <a:defRPr sz="1300">
                <a:latin typeface="Calibri" pitchFamily="34" charset="0"/>
              </a:defRPr>
            </a:lvl1pPr>
          </a:lstStyle>
          <a:p>
            <a:pPr>
              <a:defRPr/>
            </a:pPr>
            <a:endParaRPr lang="fr-FR"/>
          </a:p>
        </p:txBody>
      </p:sp>
      <p:sp>
        <p:nvSpPr>
          <p:cNvPr id="26627" name="Rectangle 3"/>
          <p:cNvSpPr>
            <a:spLocks noGrp="1" noChangeArrowheads="1"/>
          </p:cNvSpPr>
          <p:nvPr>
            <p:ph type="dt" sz="quarter" idx="1"/>
          </p:nvPr>
        </p:nvSpPr>
        <p:spPr bwMode="auto">
          <a:xfrm>
            <a:off x="3850294" y="0"/>
            <a:ext cx="2945862" cy="497413"/>
          </a:xfrm>
          <a:prstGeom prst="rect">
            <a:avLst/>
          </a:prstGeom>
          <a:noFill/>
          <a:ln w="9525">
            <a:noFill/>
            <a:miter lim="800000"/>
            <a:headEnd/>
            <a:tailEnd/>
          </a:ln>
        </p:spPr>
        <p:txBody>
          <a:bodyPr vert="horz" wrap="square" lIns="93781" tIns="46890" rIns="93781" bIns="46890" numCol="1" anchor="t" anchorCtr="0" compatLnSpc="1">
            <a:prstTxWarp prst="textNoShape">
              <a:avLst/>
            </a:prstTxWarp>
          </a:bodyPr>
          <a:lstStyle>
            <a:lvl1pPr algn="r" defTabSz="937449">
              <a:defRPr sz="1300">
                <a:latin typeface="Calibri" pitchFamily="34" charset="0"/>
              </a:defRPr>
            </a:lvl1pPr>
          </a:lstStyle>
          <a:p>
            <a:pPr>
              <a:defRPr/>
            </a:pPr>
            <a:fld id="{B599D699-0F93-47E5-9B97-FD633F935991}" type="datetimeFigureOut">
              <a:rPr lang="fr-FR"/>
              <a:pPr>
                <a:defRPr/>
              </a:pPr>
              <a:t>18/10/2019</a:t>
            </a:fld>
            <a:endParaRPr lang="fr-FR"/>
          </a:p>
        </p:txBody>
      </p:sp>
      <p:sp>
        <p:nvSpPr>
          <p:cNvPr id="26628" name="Rectangle 4"/>
          <p:cNvSpPr>
            <a:spLocks noGrp="1" noChangeArrowheads="1"/>
          </p:cNvSpPr>
          <p:nvPr>
            <p:ph type="ftr" sz="quarter" idx="2"/>
          </p:nvPr>
        </p:nvSpPr>
        <p:spPr bwMode="auto">
          <a:xfrm>
            <a:off x="0" y="9429273"/>
            <a:ext cx="2945862" cy="497412"/>
          </a:xfrm>
          <a:prstGeom prst="rect">
            <a:avLst/>
          </a:prstGeom>
          <a:noFill/>
          <a:ln w="9525">
            <a:noFill/>
            <a:miter lim="800000"/>
            <a:headEnd/>
            <a:tailEnd/>
          </a:ln>
        </p:spPr>
        <p:txBody>
          <a:bodyPr vert="horz" wrap="square" lIns="93781" tIns="46890" rIns="93781" bIns="46890" numCol="1" anchor="b" anchorCtr="0" compatLnSpc="1">
            <a:prstTxWarp prst="textNoShape">
              <a:avLst/>
            </a:prstTxWarp>
          </a:bodyPr>
          <a:lstStyle>
            <a:lvl1pPr defTabSz="937449">
              <a:defRPr sz="1300">
                <a:latin typeface="Calibri" pitchFamily="34" charset="0"/>
              </a:defRPr>
            </a:lvl1pPr>
          </a:lstStyle>
          <a:p>
            <a:pPr>
              <a:defRPr/>
            </a:pPr>
            <a:endParaRPr lang="fr-FR"/>
          </a:p>
        </p:txBody>
      </p:sp>
      <p:sp>
        <p:nvSpPr>
          <p:cNvPr id="26629" name="Rectangle 5"/>
          <p:cNvSpPr>
            <a:spLocks noGrp="1" noChangeArrowheads="1"/>
          </p:cNvSpPr>
          <p:nvPr>
            <p:ph type="sldNum" sz="quarter" idx="3"/>
          </p:nvPr>
        </p:nvSpPr>
        <p:spPr bwMode="auto">
          <a:xfrm>
            <a:off x="3850294" y="9429273"/>
            <a:ext cx="2945862" cy="497412"/>
          </a:xfrm>
          <a:prstGeom prst="rect">
            <a:avLst/>
          </a:prstGeom>
          <a:noFill/>
          <a:ln w="9525">
            <a:noFill/>
            <a:miter lim="800000"/>
            <a:headEnd/>
            <a:tailEnd/>
          </a:ln>
        </p:spPr>
        <p:txBody>
          <a:bodyPr vert="horz" wrap="square" lIns="93781" tIns="46890" rIns="93781" bIns="46890" numCol="1" anchor="b" anchorCtr="0" compatLnSpc="1">
            <a:prstTxWarp prst="textNoShape">
              <a:avLst/>
            </a:prstTxWarp>
          </a:bodyPr>
          <a:lstStyle>
            <a:lvl1pPr algn="r" defTabSz="937449">
              <a:defRPr sz="1300">
                <a:latin typeface="Calibri" pitchFamily="34" charset="0"/>
              </a:defRPr>
            </a:lvl1pPr>
          </a:lstStyle>
          <a:p>
            <a:pPr>
              <a:defRPr/>
            </a:pPr>
            <a:fld id="{6D46405F-20EF-4D20-87B2-646528AA5589}" type="slidenum">
              <a:rPr lang="fr-FR"/>
              <a:pPr>
                <a:defRPr/>
              </a:pPr>
              <a:t>‹N°›</a:t>
            </a:fld>
            <a:endParaRPr lang="fr-FR"/>
          </a:p>
        </p:txBody>
      </p:sp>
    </p:spTree>
    <p:extLst>
      <p:ext uri="{BB962C8B-B14F-4D97-AF65-F5344CB8AC3E}">
        <p14:creationId xmlns:p14="http://schemas.microsoft.com/office/powerpoint/2010/main" val="484494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bwMode="auto">
          <a:xfrm>
            <a:off x="0" y="0"/>
            <a:ext cx="2945862" cy="497413"/>
          </a:xfrm>
          <a:prstGeom prst="rect">
            <a:avLst/>
          </a:prstGeom>
          <a:noFill/>
          <a:ln w="9525">
            <a:noFill/>
            <a:miter lim="800000"/>
            <a:headEnd/>
            <a:tailEnd/>
          </a:ln>
        </p:spPr>
        <p:txBody>
          <a:bodyPr vert="horz" wrap="square" lIns="93781" tIns="46890" rIns="93781" bIns="46890" numCol="1" anchor="t" anchorCtr="0" compatLnSpc="1">
            <a:prstTxWarp prst="textNoShape">
              <a:avLst/>
            </a:prstTxWarp>
          </a:bodyPr>
          <a:lstStyle>
            <a:lvl1pPr defTabSz="937449">
              <a:defRPr sz="1300">
                <a:latin typeface="Calibri" pitchFamily="34" charset="0"/>
              </a:defRPr>
            </a:lvl1pPr>
          </a:lstStyle>
          <a:p>
            <a:pPr>
              <a:defRPr/>
            </a:pPr>
            <a:endParaRPr lang="fr-FR"/>
          </a:p>
        </p:txBody>
      </p:sp>
      <p:sp>
        <p:nvSpPr>
          <p:cNvPr id="3" name="Espace réservé de la date 2"/>
          <p:cNvSpPr>
            <a:spLocks noGrp="1"/>
          </p:cNvSpPr>
          <p:nvPr>
            <p:ph type="dt" idx="1"/>
          </p:nvPr>
        </p:nvSpPr>
        <p:spPr bwMode="auto">
          <a:xfrm>
            <a:off x="3850294" y="0"/>
            <a:ext cx="2945862" cy="497413"/>
          </a:xfrm>
          <a:prstGeom prst="rect">
            <a:avLst/>
          </a:prstGeom>
          <a:noFill/>
          <a:ln w="9525">
            <a:noFill/>
            <a:miter lim="800000"/>
            <a:headEnd/>
            <a:tailEnd/>
          </a:ln>
        </p:spPr>
        <p:txBody>
          <a:bodyPr vert="horz" wrap="square" lIns="93781" tIns="46890" rIns="93781" bIns="46890" numCol="1" anchor="t" anchorCtr="0" compatLnSpc="1">
            <a:prstTxWarp prst="textNoShape">
              <a:avLst/>
            </a:prstTxWarp>
          </a:bodyPr>
          <a:lstStyle>
            <a:lvl1pPr algn="r" defTabSz="937449">
              <a:defRPr sz="1300">
                <a:latin typeface="Calibri" pitchFamily="34" charset="0"/>
              </a:defRPr>
            </a:lvl1pPr>
          </a:lstStyle>
          <a:p>
            <a:pPr>
              <a:defRPr/>
            </a:pPr>
            <a:fld id="{B6AD80E1-2EB8-49BA-B29F-3C5705FC2FFC}" type="datetimeFigureOut">
              <a:rPr lang="fr-FR"/>
              <a:pPr>
                <a:defRPr/>
              </a:pPr>
              <a:t>18/10/2019</a:t>
            </a:fld>
            <a:endParaRPr lang="fr-FR"/>
          </a:p>
        </p:txBody>
      </p:sp>
      <p:sp>
        <p:nvSpPr>
          <p:cNvPr id="4" name="Espace réservé de l'image des diapositives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88230" tIns="44115" rIns="88230" bIns="44115" rtlCol="0" anchor="ctr"/>
          <a:lstStyle/>
          <a:p>
            <a:pPr lvl="0"/>
            <a:endParaRPr lang="fr-FR" noProof="0"/>
          </a:p>
        </p:txBody>
      </p:sp>
      <p:sp>
        <p:nvSpPr>
          <p:cNvPr id="5" name="Espace réservé des commentaires 4"/>
          <p:cNvSpPr>
            <a:spLocks noGrp="1"/>
          </p:cNvSpPr>
          <p:nvPr>
            <p:ph type="body" sz="quarter" idx="3"/>
          </p:nvPr>
        </p:nvSpPr>
        <p:spPr bwMode="auto">
          <a:xfrm>
            <a:off x="680984" y="4716947"/>
            <a:ext cx="5435708" cy="4467470"/>
          </a:xfrm>
          <a:prstGeom prst="rect">
            <a:avLst/>
          </a:prstGeom>
          <a:noFill/>
          <a:ln w="9525">
            <a:noFill/>
            <a:miter lim="800000"/>
            <a:headEnd/>
            <a:tailEnd/>
          </a:ln>
        </p:spPr>
        <p:txBody>
          <a:bodyPr vert="horz" wrap="square" lIns="93781" tIns="46890" rIns="93781" bIns="46890" numCol="1" anchor="t" anchorCtr="0" compatLnSpc="1">
            <a:prstTxWarp prst="textNoShape">
              <a:avLst/>
            </a:prstTxWarp>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bwMode="auto">
          <a:xfrm>
            <a:off x="0" y="9429273"/>
            <a:ext cx="2945862" cy="497412"/>
          </a:xfrm>
          <a:prstGeom prst="rect">
            <a:avLst/>
          </a:prstGeom>
          <a:noFill/>
          <a:ln w="9525">
            <a:noFill/>
            <a:miter lim="800000"/>
            <a:headEnd/>
            <a:tailEnd/>
          </a:ln>
        </p:spPr>
        <p:txBody>
          <a:bodyPr vert="horz" wrap="square" lIns="93781" tIns="46890" rIns="93781" bIns="46890" numCol="1" anchor="b" anchorCtr="0" compatLnSpc="1">
            <a:prstTxWarp prst="textNoShape">
              <a:avLst/>
            </a:prstTxWarp>
          </a:bodyPr>
          <a:lstStyle>
            <a:lvl1pPr defTabSz="937449">
              <a:defRPr sz="1300">
                <a:latin typeface="Calibri" pitchFamily="34" charset="0"/>
              </a:defRPr>
            </a:lvl1pPr>
          </a:lstStyle>
          <a:p>
            <a:pPr>
              <a:defRPr/>
            </a:pPr>
            <a:endParaRPr lang="fr-FR"/>
          </a:p>
        </p:txBody>
      </p:sp>
      <p:sp>
        <p:nvSpPr>
          <p:cNvPr id="7" name="Espace réservé du numéro de diapositive 6"/>
          <p:cNvSpPr>
            <a:spLocks noGrp="1"/>
          </p:cNvSpPr>
          <p:nvPr>
            <p:ph type="sldNum" sz="quarter" idx="5"/>
          </p:nvPr>
        </p:nvSpPr>
        <p:spPr bwMode="auto">
          <a:xfrm>
            <a:off x="3850294" y="9429273"/>
            <a:ext cx="2945862" cy="497412"/>
          </a:xfrm>
          <a:prstGeom prst="rect">
            <a:avLst/>
          </a:prstGeom>
          <a:noFill/>
          <a:ln w="9525">
            <a:noFill/>
            <a:miter lim="800000"/>
            <a:headEnd/>
            <a:tailEnd/>
          </a:ln>
        </p:spPr>
        <p:txBody>
          <a:bodyPr vert="horz" wrap="square" lIns="93781" tIns="46890" rIns="93781" bIns="46890" numCol="1" anchor="b" anchorCtr="0" compatLnSpc="1">
            <a:prstTxWarp prst="textNoShape">
              <a:avLst/>
            </a:prstTxWarp>
          </a:bodyPr>
          <a:lstStyle>
            <a:lvl1pPr algn="r" defTabSz="937449">
              <a:defRPr sz="1300">
                <a:latin typeface="Calibri" pitchFamily="34" charset="0"/>
              </a:defRPr>
            </a:lvl1pPr>
          </a:lstStyle>
          <a:p>
            <a:pPr>
              <a:defRPr/>
            </a:pPr>
            <a:fld id="{64B936A6-D8EE-4860-BB93-F2344FD770E1}" type="slidenum">
              <a:rPr lang="fr-FR"/>
              <a:pPr>
                <a:defRPr/>
              </a:pPr>
              <a:t>‹N°›</a:t>
            </a:fld>
            <a:endParaRPr lang="fr-FR"/>
          </a:p>
        </p:txBody>
      </p:sp>
    </p:spTree>
    <p:extLst>
      <p:ext uri="{BB962C8B-B14F-4D97-AF65-F5344CB8AC3E}">
        <p14:creationId xmlns:p14="http://schemas.microsoft.com/office/powerpoint/2010/main" val="49812107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A7DC3B-1588-CC46-A314-5F116B44FAE0}" type="slidenum">
              <a:rPr lang="en-US"/>
              <a:pPr>
                <a:defRPr/>
              </a:pPr>
              <a:t>2</a:t>
            </a:fld>
            <a:endParaRPr lang="en-US"/>
          </a:p>
        </p:txBody>
      </p:sp>
      <p:sp>
        <p:nvSpPr>
          <p:cNvPr id="652290" name="Rectangle 2"/>
          <p:cNvSpPr>
            <a:spLocks noGrp="1" noRot="1" noChangeAspect="1" noChangeArrowheads="1"/>
          </p:cNvSpPr>
          <p:nvPr>
            <p:ph type="sldImg"/>
          </p:nvPr>
        </p:nvSpPr>
        <p:spPr>
          <a:xfrm>
            <a:off x="1160463" y="768350"/>
            <a:ext cx="2727325" cy="2044700"/>
          </a:xfrm>
          <a:solidFill>
            <a:srgbClr val="FFFFFF"/>
          </a:solidFill>
          <a:ln/>
          <a:extLst>
            <a:ext uri="{FAA26D3D-D897-4be2-8F04-BA451C77F1D7}">
              <ma14:placeholderFlag xmlns="" xmlns:ma14="http://schemas.microsoft.com/office/mac/drawingml/2011/main" val="1"/>
            </a:ext>
          </a:extLst>
        </p:spPr>
      </p:sp>
      <p:sp>
        <p:nvSpPr>
          <p:cNvPr id="652291" name="Rectangle 3"/>
          <p:cNvSpPr>
            <a:spLocks noGrp="1" noChangeArrowheads="1"/>
          </p:cNvSpPr>
          <p:nvPr>
            <p:ph type="body" idx="1"/>
          </p:nvPr>
        </p:nvSpPr>
        <p:spPr>
          <a:xfrm>
            <a:off x="709931" y="2729230"/>
            <a:ext cx="5679440" cy="6737787"/>
          </a:xfrm>
          <a:solidFill>
            <a:srgbClr val="FFFFFF"/>
          </a:solidFill>
          <a:ln>
            <a:solidFill>
              <a:srgbClr val="000000"/>
            </a:solidFill>
            <a:miter lim="800000"/>
            <a:headEnd/>
            <a:tailEnd/>
          </a:ln>
        </p:spPr>
        <p:txBody>
          <a:bodyPr/>
          <a:lstStyle/>
          <a:p>
            <a:pPr algn="just" eaLnBrk="1" hangingPunct="1"/>
            <a:r>
              <a:rPr lang="fr-FR"/>
              <a:t>Dans la courte histoire des monnaies sociales depuis l’expérience fondatrice du LETS de l’île de Vancouver, en 1983, on peut distinguer trois générations de dispositifs qui se caractérisent par une organisation monétaire particulière et des rapports particuliers au monde socio-économique et aux autorités publiques, locales ou centrales. Ces générations ne se succèdent pas mais s’imbriquent (l’émergence d’un dispositif d’une génération nouvelle ne met pas fin aux précédents) et se transforment (l’innovation au sein d’une même génération peut lui redonner un coup de fouet). </a:t>
            </a:r>
          </a:p>
          <a:p>
            <a:pPr lvl="1" eaLnBrk="1" hangingPunct="1"/>
            <a:endParaRPr lang="en-GB"/>
          </a:p>
        </p:txBody>
      </p:sp>
    </p:spTree>
    <p:extLst>
      <p:ext uri="{BB962C8B-B14F-4D97-AF65-F5344CB8AC3E}">
        <p14:creationId xmlns:p14="http://schemas.microsoft.com/office/powerpoint/2010/main" val="2276471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5291" indent="-286651" eaLnBrk="0" hangingPunct="0">
              <a:defRPr sz="2400">
                <a:solidFill>
                  <a:schemeClr val="tx1"/>
                </a:solidFill>
                <a:latin typeface="Arial" charset="0"/>
                <a:ea typeface="ＭＳ Ｐゴシック" charset="0"/>
              </a:defRPr>
            </a:lvl2pPr>
            <a:lvl3pPr marL="1146602" indent="-229320" eaLnBrk="0" hangingPunct="0">
              <a:defRPr sz="2400">
                <a:solidFill>
                  <a:schemeClr val="tx1"/>
                </a:solidFill>
                <a:latin typeface="Arial" charset="0"/>
                <a:ea typeface="ＭＳ Ｐゴシック" charset="0"/>
              </a:defRPr>
            </a:lvl3pPr>
            <a:lvl4pPr marL="1605242" indent="-229320" eaLnBrk="0" hangingPunct="0">
              <a:defRPr sz="2400">
                <a:solidFill>
                  <a:schemeClr val="tx1"/>
                </a:solidFill>
                <a:latin typeface="Arial" charset="0"/>
                <a:ea typeface="ＭＳ Ｐゴシック" charset="0"/>
              </a:defRPr>
            </a:lvl4pPr>
            <a:lvl5pPr marL="2063883" indent="-229320" eaLnBrk="0" hangingPunct="0">
              <a:defRPr sz="2400">
                <a:solidFill>
                  <a:schemeClr val="tx1"/>
                </a:solidFill>
                <a:latin typeface="Arial" charset="0"/>
                <a:ea typeface="ＭＳ Ｐゴシック" charset="0"/>
              </a:defRPr>
            </a:lvl5pPr>
            <a:lvl6pPr marL="2522524" indent="-229320" eaLnBrk="0" fontAlgn="base" hangingPunct="0">
              <a:spcBef>
                <a:spcPct val="0"/>
              </a:spcBef>
              <a:spcAft>
                <a:spcPct val="0"/>
              </a:spcAft>
              <a:defRPr sz="2400">
                <a:solidFill>
                  <a:schemeClr val="tx1"/>
                </a:solidFill>
                <a:latin typeface="Arial" charset="0"/>
                <a:ea typeface="ＭＳ Ｐゴシック" charset="0"/>
              </a:defRPr>
            </a:lvl6pPr>
            <a:lvl7pPr marL="2981164" indent="-229320" eaLnBrk="0" fontAlgn="base" hangingPunct="0">
              <a:spcBef>
                <a:spcPct val="0"/>
              </a:spcBef>
              <a:spcAft>
                <a:spcPct val="0"/>
              </a:spcAft>
              <a:defRPr sz="2400">
                <a:solidFill>
                  <a:schemeClr val="tx1"/>
                </a:solidFill>
                <a:latin typeface="Arial" charset="0"/>
                <a:ea typeface="ＭＳ Ｐゴシック" charset="0"/>
              </a:defRPr>
            </a:lvl7pPr>
            <a:lvl8pPr marL="3439805" indent="-229320" eaLnBrk="0" fontAlgn="base" hangingPunct="0">
              <a:spcBef>
                <a:spcPct val="0"/>
              </a:spcBef>
              <a:spcAft>
                <a:spcPct val="0"/>
              </a:spcAft>
              <a:defRPr sz="2400">
                <a:solidFill>
                  <a:schemeClr val="tx1"/>
                </a:solidFill>
                <a:latin typeface="Arial" charset="0"/>
                <a:ea typeface="ＭＳ Ｐゴシック" charset="0"/>
              </a:defRPr>
            </a:lvl8pPr>
            <a:lvl9pPr marL="3898446" indent="-22932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C11A61-A49E-E644-88C0-22B50EAC729C}" type="slidenum">
              <a:rPr lang="en-US" sz="1200"/>
              <a:pPr eaLnBrk="1" hangingPunct="1"/>
              <a:t>12</a:t>
            </a:fld>
            <a:endParaRPr lang="en-US" sz="1200"/>
          </a:p>
        </p:txBody>
      </p:sp>
      <p:sp>
        <p:nvSpPr>
          <p:cNvPr id="25602" name="Rectangle 2"/>
          <p:cNvSpPr>
            <a:spLocks noGrp="1" noRot="1" noChangeAspect="1" noChangeArrowheads="1"/>
          </p:cNvSpPr>
          <p:nvPr>
            <p:ph type="sldImg"/>
          </p:nvPr>
        </p:nvSpPr>
        <p:spPr bwMode="auto">
          <a:xfrm>
            <a:off x="1095375" y="746125"/>
            <a:ext cx="2643188" cy="19843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xfrm>
            <a:off x="679768" y="2647527"/>
            <a:ext cx="5438140" cy="6536082"/>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229320" indent="-229320">
              <a:spcBef>
                <a:spcPct val="0"/>
              </a:spcBef>
              <a:spcAft>
                <a:spcPts val="602"/>
              </a:spcAft>
            </a:pPr>
            <a:r>
              <a:rPr lang="fr-FR" b="1">
                <a:latin typeface="Times" charset="0"/>
              </a:rPr>
              <a:t>Trois grands motifs : </a:t>
            </a:r>
          </a:p>
          <a:p>
            <a:pPr marL="229320" indent="-229320">
              <a:spcBef>
                <a:spcPct val="0"/>
              </a:spcBef>
              <a:spcAft>
                <a:spcPts val="602"/>
              </a:spcAft>
            </a:pPr>
            <a:r>
              <a:rPr lang="fr-FR">
                <a:latin typeface="Times" charset="0"/>
              </a:rPr>
              <a:t>Localiser : vise à privilégier l’usage local de revenus tirés d’une production locale.  // </a:t>
            </a:r>
            <a:r>
              <a:rPr lang="fr-FR">
                <a:latin typeface="Calibri" charset="0"/>
              </a:rPr>
              <a:t>- Purpose : to protect local spaces against the flight of revenues and economic activites (big companies ; central tax system)</a:t>
            </a:r>
            <a:endParaRPr lang="fr-FR">
              <a:latin typeface="Times" charset="0"/>
            </a:endParaRPr>
          </a:p>
          <a:p>
            <a:pPr marL="2063883" lvl="4" indent="-229320" algn="just">
              <a:spcBef>
                <a:spcPct val="0"/>
              </a:spcBef>
            </a:pPr>
            <a:r>
              <a:rPr lang="fr-FR">
                <a:latin typeface="Times" charset="0"/>
                <a:cs typeface="Times New Roman" charset="0"/>
              </a:rPr>
              <a:t>1.</a:t>
            </a:r>
            <a:r>
              <a:rPr lang="fr-FR">
                <a:latin typeface="Times" charset="0"/>
              </a:rPr>
              <a:t>La monnaie cloisonnée (usage local, difficultés éventuelles de conversion) en est un moyen </a:t>
            </a:r>
          </a:p>
          <a:p>
            <a:pPr marL="2063883" lvl="4" indent="-229320">
              <a:spcBef>
                <a:spcPct val="0"/>
              </a:spcBef>
            </a:pPr>
            <a:r>
              <a:rPr lang="fr-FR">
                <a:latin typeface="Times" charset="0"/>
                <a:cs typeface="Times New Roman" charset="0"/>
              </a:rPr>
              <a:t>2.</a:t>
            </a:r>
            <a:r>
              <a:rPr lang="fr-FR">
                <a:latin typeface="Times" charset="0"/>
              </a:rPr>
              <a:t>Va dans le sens du développement local : O et D sont enracinés localement</a:t>
            </a:r>
          </a:p>
          <a:p>
            <a:pPr marL="2063883" lvl="4" indent="-229320">
              <a:spcBef>
                <a:spcPct val="0"/>
              </a:spcBef>
            </a:pPr>
            <a:r>
              <a:rPr lang="fr-FR">
                <a:latin typeface="Times" charset="0"/>
                <a:cs typeface="Times New Roman" charset="0"/>
              </a:rPr>
              <a:t>3.</a:t>
            </a:r>
            <a:r>
              <a:rPr lang="fr-FR">
                <a:latin typeface="Times" charset="0"/>
              </a:rPr>
              <a:t>S’oppose au modèle de la grande entreprise. Plutôt vers artisans, petits commerçants, professions libérales, personnes physiques</a:t>
            </a:r>
          </a:p>
          <a:p>
            <a:pPr marL="2063883" lvl="4" indent="-229320">
              <a:spcBef>
                <a:spcPct val="0"/>
              </a:spcBef>
              <a:buFont typeface="Times" charset="0"/>
              <a:buAutoNum type="arabicPeriod" startAt="4"/>
            </a:pPr>
            <a:r>
              <a:rPr lang="fr-FR">
                <a:latin typeface="Times" charset="0"/>
              </a:rPr>
              <a:t>Ne s’oppose pas fondamentalement à la fiscalité</a:t>
            </a:r>
          </a:p>
          <a:p>
            <a:pPr marL="229320" indent="-229320">
              <a:spcBef>
                <a:spcPct val="0"/>
              </a:spcBef>
            </a:pPr>
            <a:r>
              <a:rPr lang="fr-FR">
                <a:latin typeface="Times" charset="0"/>
              </a:rPr>
              <a:t>Dynamiser les échanges locaux : </a:t>
            </a:r>
          </a:p>
          <a:p>
            <a:pPr marL="2063883" lvl="4" indent="-229320" algn="just">
              <a:spcBef>
                <a:spcPct val="0"/>
              </a:spcBef>
            </a:pPr>
            <a:r>
              <a:rPr lang="fr-FR">
                <a:latin typeface="Times" charset="0"/>
                <a:cs typeface="Times New Roman" charset="0"/>
              </a:rPr>
              <a:t>1.</a:t>
            </a:r>
            <a:r>
              <a:rPr lang="fr-FR">
                <a:latin typeface="Times" charset="0"/>
              </a:rPr>
              <a:t>Par leur localisation</a:t>
            </a:r>
          </a:p>
          <a:p>
            <a:pPr marL="2063883" lvl="4" indent="-229320">
              <a:spcBef>
                <a:spcPct val="0"/>
              </a:spcBef>
            </a:pPr>
            <a:r>
              <a:rPr lang="fr-FR">
                <a:latin typeface="Times" charset="0"/>
                <a:cs typeface="Times New Roman" charset="0"/>
              </a:rPr>
              <a:t>2.</a:t>
            </a:r>
            <a:r>
              <a:rPr lang="fr-FR">
                <a:latin typeface="Times" charset="0"/>
              </a:rPr>
              <a:t>Par la stimulation interne : </a:t>
            </a:r>
          </a:p>
          <a:p>
            <a:pPr marL="2063883" lvl="4" indent="-229320" algn="just">
              <a:spcBef>
                <a:spcPct val="0"/>
              </a:spcBef>
            </a:pPr>
            <a:r>
              <a:rPr lang="fr-FR">
                <a:latin typeface="Times" charset="0"/>
                <a:cs typeface="Times New Roman" charset="0"/>
              </a:rPr>
              <a:t>a.</a:t>
            </a:r>
            <a:r>
              <a:rPr lang="fr-FR">
                <a:latin typeface="Times" charset="0"/>
              </a:rPr>
              <a:t>en développant l’accès à une forme de crédit</a:t>
            </a:r>
          </a:p>
          <a:p>
            <a:pPr marL="2063883" lvl="4" indent="-229320" algn="just">
              <a:spcBef>
                <a:spcPct val="0"/>
              </a:spcBef>
            </a:pPr>
            <a:r>
              <a:rPr lang="fr-FR">
                <a:latin typeface="Times" charset="0"/>
                <a:cs typeface="Times New Roman" charset="0"/>
              </a:rPr>
              <a:t>i.	</a:t>
            </a:r>
            <a:r>
              <a:rPr lang="fr-FR">
                <a:latin typeface="Times" charset="0"/>
              </a:rPr>
              <a:t>par la monnaie multilatérale, ou personnelle, des LETS</a:t>
            </a:r>
          </a:p>
          <a:p>
            <a:pPr marL="2063883" lvl="4" indent="-229320">
              <a:spcBef>
                <a:spcPct val="0"/>
              </a:spcBef>
            </a:pPr>
            <a:r>
              <a:rPr lang="fr-FR">
                <a:latin typeface="Times" charset="0"/>
                <a:cs typeface="Times New Roman" charset="0"/>
              </a:rPr>
              <a:t>ii.	</a:t>
            </a:r>
            <a:r>
              <a:rPr lang="fr-FR">
                <a:latin typeface="Times" charset="0"/>
              </a:rPr>
              <a:t>par une logique de microfinance</a:t>
            </a:r>
          </a:p>
          <a:p>
            <a:pPr marL="2063883" lvl="4" indent="-229320" algn="just">
              <a:spcBef>
                <a:spcPct val="0"/>
              </a:spcBef>
            </a:pPr>
            <a:r>
              <a:rPr lang="fr-FR">
                <a:latin typeface="Times" charset="0"/>
                <a:cs typeface="Times New Roman" charset="0"/>
              </a:rPr>
              <a:t>b.</a:t>
            </a:r>
            <a:r>
              <a:rPr lang="fr-FR">
                <a:latin typeface="Times" charset="0"/>
              </a:rPr>
              <a:t>en désincitant à l’inutilisation des avoirs (monnaie fondante à la Gesell ; ou échange annuel des billets). </a:t>
            </a:r>
          </a:p>
          <a:p>
            <a:pPr marL="229320" indent="-229320" algn="just">
              <a:spcBef>
                <a:spcPct val="0"/>
              </a:spcBef>
            </a:pPr>
            <a:r>
              <a:rPr lang="fr-FR">
                <a:latin typeface="Times" charset="0"/>
              </a:rPr>
              <a:t>Transformer la nature des échanges : point central des monnaies sociales : porte sur trois éléments clefs des représentations et des pratiques d’échange. </a:t>
            </a:r>
          </a:p>
          <a:p>
            <a:pPr marL="2063883" lvl="4" indent="-229320" algn="just">
              <a:spcBef>
                <a:spcPct val="0"/>
              </a:spcBef>
            </a:pPr>
            <a:r>
              <a:rPr lang="fr-FR">
                <a:latin typeface="Times" charset="0"/>
                <a:cs typeface="Times New Roman" charset="0"/>
              </a:rPr>
              <a:t>1.</a:t>
            </a:r>
            <a:r>
              <a:rPr lang="fr-FR">
                <a:latin typeface="Times" charset="0"/>
              </a:rPr>
              <a:t>Statut des personnes : </a:t>
            </a:r>
          </a:p>
          <a:p>
            <a:pPr marL="2063883" lvl="4" indent="-229320" algn="just">
              <a:spcBef>
                <a:spcPct val="0"/>
              </a:spcBef>
            </a:pPr>
            <a:r>
              <a:rPr lang="fr-FR">
                <a:latin typeface="Times" charset="0"/>
                <a:cs typeface="Times New Roman" charset="0"/>
              </a:rPr>
              <a:t>a.	</a:t>
            </a:r>
            <a:r>
              <a:rPr lang="fr-FR">
                <a:latin typeface="Times" charset="0"/>
              </a:rPr>
              <a:t>en revalorisant les capacités productives des personnes qui ne sont pas valorisées dans le cadre du salariat ou des professions indépendantes. </a:t>
            </a:r>
          </a:p>
          <a:p>
            <a:pPr marL="2063883" lvl="4" indent="-229320">
              <a:spcBef>
                <a:spcPct val="0"/>
              </a:spcBef>
            </a:pPr>
            <a:r>
              <a:rPr lang="fr-FR">
                <a:latin typeface="Times" charset="0"/>
                <a:cs typeface="Times New Roman" charset="0"/>
              </a:rPr>
              <a:t>b.	</a:t>
            </a:r>
            <a:r>
              <a:rPr lang="fr-FR">
                <a:latin typeface="Times" charset="0"/>
              </a:rPr>
              <a:t>Cf le « prosommateur » de Toffler 1980 : 1) figure de l’inclusion car consommer suppose produire ; 2) petite économie de production individuelle</a:t>
            </a:r>
          </a:p>
          <a:p>
            <a:pPr marL="2063883" lvl="4" indent="-229320" algn="just">
              <a:spcBef>
                <a:spcPct val="0"/>
              </a:spcBef>
            </a:pPr>
            <a:r>
              <a:rPr lang="fr-FR">
                <a:latin typeface="Times" charset="0"/>
                <a:cs typeface="Times New Roman" charset="0"/>
              </a:rPr>
              <a:t>2.</a:t>
            </a:r>
            <a:r>
              <a:rPr lang="fr-FR">
                <a:latin typeface="Times" charset="0"/>
              </a:rPr>
              <a:t>Relation entre les personnes : </a:t>
            </a:r>
          </a:p>
          <a:p>
            <a:pPr marL="2063883" lvl="4" indent="-229320" algn="just">
              <a:spcBef>
                <a:spcPct val="0"/>
              </a:spcBef>
            </a:pPr>
            <a:r>
              <a:rPr lang="fr-FR">
                <a:latin typeface="Times" charset="0"/>
                <a:cs typeface="Times New Roman" charset="0"/>
              </a:rPr>
              <a:t>a.	</a:t>
            </a:r>
            <a:r>
              <a:rPr lang="fr-FR">
                <a:latin typeface="Times" charset="0"/>
              </a:rPr>
              <a:t>en promouvant, par la confiance permise par la monnaie, </a:t>
            </a:r>
          </a:p>
          <a:p>
            <a:pPr marL="2063883" lvl="4" indent="-229320">
              <a:spcBef>
                <a:spcPct val="0"/>
              </a:spcBef>
            </a:pPr>
            <a:r>
              <a:rPr lang="fr-FR">
                <a:latin typeface="Times" charset="0"/>
                <a:cs typeface="Times New Roman" charset="0"/>
              </a:rPr>
              <a:t>b.	</a:t>
            </a:r>
            <a:r>
              <a:rPr lang="fr-FR">
                <a:latin typeface="Times" charset="0"/>
              </a:rPr>
              <a:t>le développement de relations interpersonnelles, depuis la convivialité jusqu’à l’amitié. </a:t>
            </a:r>
          </a:p>
          <a:p>
            <a:pPr marL="2063883" lvl="4" indent="-229320">
              <a:spcBef>
                <a:spcPct val="0"/>
              </a:spcBef>
            </a:pPr>
            <a:r>
              <a:rPr lang="fr-FR">
                <a:latin typeface="Times" charset="0"/>
                <a:cs typeface="Times New Roman" charset="0"/>
              </a:rPr>
              <a:t>c.	</a:t>
            </a:r>
            <a:r>
              <a:rPr lang="fr-FR">
                <a:latin typeface="Times" charset="0"/>
              </a:rPr>
              <a:t>« Le lien est plus important que le bien ». </a:t>
            </a:r>
          </a:p>
          <a:p>
            <a:pPr marL="2063883" lvl="4" indent="-229320" algn="just">
              <a:spcBef>
                <a:spcPct val="0"/>
              </a:spcBef>
            </a:pPr>
            <a:r>
              <a:rPr lang="fr-FR">
                <a:latin typeface="Times" charset="0"/>
                <a:cs typeface="Times New Roman" charset="0"/>
              </a:rPr>
              <a:t>3.</a:t>
            </a:r>
            <a:r>
              <a:rPr lang="fr-FR">
                <a:latin typeface="Times" charset="0"/>
              </a:rPr>
              <a:t>Eloigner les échanges des règles marchandes </a:t>
            </a:r>
          </a:p>
          <a:p>
            <a:pPr marL="229320" indent="-229320">
              <a:spcBef>
                <a:spcPct val="0"/>
              </a:spcBef>
              <a:spcAft>
                <a:spcPts val="602"/>
              </a:spcAft>
              <a:buFontTx/>
              <a:buChar char="-"/>
            </a:pPr>
            <a:endParaRPr lang="fr-FR">
              <a:latin typeface="Calibri" charset="0"/>
            </a:endParaRPr>
          </a:p>
        </p:txBody>
      </p:sp>
    </p:spTree>
    <p:extLst>
      <p:ext uri="{BB962C8B-B14F-4D97-AF65-F5344CB8AC3E}">
        <p14:creationId xmlns:p14="http://schemas.microsoft.com/office/powerpoint/2010/main" val="3058020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13</a:t>
            </a:fld>
            <a:endParaRPr lang="fr-FR"/>
          </a:p>
        </p:txBody>
      </p:sp>
    </p:spTree>
    <p:extLst>
      <p:ext uri="{BB962C8B-B14F-4D97-AF65-F5344CB8AC3E}">
        <p14:creationId xmlns:p14="http://schemas.microsoft.com/office/powerpoint/2010/main" val="2722382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xfrm>
            <a:off x="917575" y="744538"/>
            <a:ext cx="4962525" cy="3722687"/>
          </a:xfrm>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14</a:t>
            </a:fld>
            <a:endParaRPr lang="fr-FR"/>
          </a:p>
        </p:txBody>
      </p:sp>
    </p:spTree>
    <p:extLst>
      <p:ext uri="{BB962C8B-B14F-4D97-AF65-F5344CB8AC3E}">
        <p14:creationId xmlns:p14="http://schemas.microsoft.com/office/powerpoint/2010/main" val="458590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15</a:t>
            </a:fld>
            <a:endParaRPr lang="fr-FR"/>
          </a:p>
        </p:txBody>
      </p:sp>
    </p:spTree>
    <p:extLst>
      <p:ext uri="{BB962C8B-B14F-4D97-AF65-F5344CB8AC3E}">
        <p14:creationId xmlns:p14="http://schemas.microsoft.com/office/powerpoint/2010/main" val="2185851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16</a:t>
            </a:fld>
            <a:endParaRPr lang="fr-FR"/>
          </a:p>
        </p:txBody>
      </p:sp>
    </p:spTree>
    <p:extLst>
      <p:ext uri="{BB962C8B-B14F-4D97-AF65-F5344CB8AC3E}">
        <p14:creationId xmlns:p14="http://schemas.microsoft.com/office/powerpoint/2010/main" val="39217273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17</a:t>
            </a:fld>
            <a:endParaRPr lang="fr-FR"/>
          </a:p>
        </p:txBody>
      </p:sp>
    </p:spTree>
    <p:extLst>
      <p:ext uri="{BB962C8B-B14F-4D97-AF65-F5344CB8AC3E}">
        <p14:creationId xmlns:p14="http://schemas.microsoft.com/office/powerpoint/2010/main" val="529768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18</a:t>
            </a:fld>
            <a:endParaRPr lang="fr-FR"/>
          </a:p>
        </p:txBody>
      </p:sp>
    </p:spTree>
    <p:extLst>
      <p:ext uri="{BB962C8B-B14F-4D97-AF65-F5344CB8AC3E}">
        <p14:creationId xmlns:p14="http://schemas.microsoft.com/office/powerpoint/2010/main" val="21284993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64B936A6-D8EE-4860-BB93-F2344FD770E1}" type="slidenum">
              <a:rPr lang="fr-FR" smtClean="0"/>
              <a:pPr>
                <a:defRPr/>
              </a:pPr>
              <a:t>19</a:t>
            </a:fld>
            <a:endParaRPr lang="fr-FR"/>
          </a:p>
        </p:txBody>
      </p:sp>
    </p:spTree>
    <p:extLst>
      <p:ext uri="{BB962C8B-B14F-4D97-AF65-F5344CB8AC3E}">
        <p14:creationId xmlns:p14="http://schemas.microsoft.com/office/powerpoint/2010/main" val="35982024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3554" name="Espace réservé des commentaires 2"/>
          <p:cNvSpPr>
            <a:spLocks noGrp="1"/>
          </p:cNvSpPr>
          <p:nvPr>
            <p:ph type="body" idx="1"/>
          </p:nvPr>
        </p:nvSpPr>
        <p:spPr>
          <a:noFill/>
          <a:ln/>
        </p:spPr>
        <p:txBody>
          <a:bodyPr/>
          <a:lstStyle/>
          <a:p>
            <a:pPr eaLnBrk="1" hangingPunct="1">
              <a:spcBef>
                <a:spcPct val="0"/>
              </a:spcBef>
            </a:pPr>
            <a:r>
              <a:rPr lang="fr-FR" dirty="0"/>
              <a:t>Attention</a:t>
            </a:r>
            <a:r>
              <a:rPr lang="fr-FR" baseline="0" dirty="0"/>
              <a:t> – par rapport à la proposition Veblen, supprimé ici la flèche de crédit des émetteurs vers U (pourquoi compliquer l’explication avec cette possibilité sans doute bien mineure ?)</a:t>
            </a:r>
            <a:endParaRPr lang="fr-FR" dirty="0"/>
          </a:p>
        </p:txBody>
      </p:sp>
      <p:sp>
        <p:nvSpPr>
          <p:cNvPr id="23555" name="Espace réservé du numéro de diapositive 3"/>
          <p:cNvSpPr>
            <a:spLocks noGrp="1"/>
          </p:cNvSpPr>
          <p:nvPr>
            <p:ph type="sldNum" sz="quarter" idx="5"/>
          </p:nvPr>
        </p:nvSpPr>
        <p:spPr>
          <a:noFill/>
        </p:spPr>
        <p:txBody>
          <a:bodyPr/>
          <a:lstStyle/>
          <a:p>
            <a:fld id="{74B7F8CF-726C-4F65-87E4-2D98991AD761}" type="slidenum">
              <a:rPr lang="fr-FR" smtClean="0"/>
              <a:pPr/>
              <a:t>20</a:t>
            </a:fld>
            <a:endParaRPr lang="fr-FR"/>
          </a:p>
        </p:txBody>
      </p:sp>
    </p:spTree>
    <p:extLst>
      <p:ext uri="{BB962C8B-B14F-4D97-AF65-F5344CB8AC3E}">
        <p14:creationId xmlns:p14="http://schemas.microsoft.com/office/powerpoint/2010/main" val="209253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5602" name="Espace réservé des commentaires 2"/>
          <p:cNvSpPr>
            <a:spLocks noGrp="1"/>
          </p:cNvSpPr>
          <p:nvPr>
            <p:ph type="body" idx="1"/>
          </p:nvPr>
        </p:nvSpPr>
        <p:spPr>
          <a:noFill/>
          <a:ln/>
        </p:spPr>
        <p:txBody>
          <a:bodyPr/>
          <a:lstStyle/>
          <a:p>
            <a:pPr eaLnBrk="1" hangingPunct="1">
              <a:spcBef>
                <a:spcPct val="0"/>
              </a:spcBef>
            </a:pPr>
            <a:endParaRPr lang="fr-FR" dirty="0"/>
          </a:p>
        </p:txBody>
      </p:sp>
      <p:sp>
        <p:nvSpPr>
          <p:cNvPr id="25603" name="Espace réservé du numéro de diapositive 3"/>
          <p:cNvSpPr txBox="1">
            <a:spLocks noGrp="1"/>
          </p:cNvSpPr>
          <p:nvPr/>
        </p:nvSpPr>
        <p:spPr bwMode="auto">
          <a:xfrm>
            <a:off x="4021138" y="9720263"/>
            <a:ext cx="3076575" cy="512762"/>
          </a:xfrm>
          <a:prstGeom prst="rect">
            <a:avLst/>
          </a:prstGeom>
          <a:noFill/>
          <a:ln w="9525">
            <a:noFill/>
            <a:miter lim="800000"/>
            <a:headEnd/>
            <a:tailEnd/>
          </a:ln>
        </p:spPr>
        <p:txBody>
          <a:bodyPr lIns="97192" tIns="48596" rIns="97192" bIns="48596" anchor="b"/>
          <a:lstStyle/>
          <a:p>
            <a:pPr algn="r" defTabSz="971550"/>
            <a:fld id="{015EAF6D-DE90-4F55-975E-EC258EAC5618}" type="slidenum">
              <a:rPr lang="fr-FR" sz="1300">
                <a:latin typeface="Calibri" pitchFamily="34" charset="0"/>
              </a:rPr>
              <a:pPr algn="r" defTabSz="971550"/>
              <a:t>21</a:t>
            </a:fld>
            <a:endParaRPr lang="fr-FR" sz="1300">
              <a:latin typeface="Calibri" pitchFamily="34" charset="0"/>
            </a:endParaRPr>
          </a:p>
        </p:txBody>
      </p:sp>
    </p:spTree>
    <p:extLst>
      <p:ext uri="{BB962C8B-B14F-4D97-AF65-F5344CB8AC3E}">
        <p14:creationId xmlns:p14="http://schemas.microsoft.com/office/powerpoint/2010/main" val="205332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3</a:t>
            </a:fld>
            <a:endParaRPr lang="fr-FR"/>
          </a:p>
        </p:txBody>
      </p:sp>
    </p:spTree>
    <p:extLst>
      <p:ext uri="{BB962C8B-B14F-4D97-AF65-F5344CB8AC3E}">
        <p14:creationId xmlns:p14="http://schemas.microsoft.com/office/powerpoint/2010/main" val="6725200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7650" name="Espace réservé des commentaires 2"/>
          <p:cNvSpPr>
            <a:spLocks noGrp="1"/>
          </p:cNvSpPr>
          <p:nvPr>
            <p:ph type="body" idx="1"/>
          </p:nvPr>
        </p:nvSpPr>
        <p:spPr>
          <a:noFill/>
          <a:ln/>
        </p:spPr>
        <p:txBody>
          <a:bodyPr/>
          <a:lstStyle/>
          <a:p>
            <a:pPr eaLnBrk="1" hangingPunct="1">
              <a:spcBef>
                <a:spcPct val="0"/>
              </a:spcBef>
            </a:pPr>
            <a:r>
              <a:rPr lang="fr-FR" dirty="0"/>
              <a:t>La figure a été simplifiée</a:t>
            </a:r>
            <a:r>
              <a:rPr lang="fr-FR" baseline="0" dirty="0"/>
              <a:t> par rapport à la proposition Veblen : </a:t>
            </a:r>
          </a:p>
          <a:p>
            <a:pPr marL="171450" indent="-171450" eaLnBrk="1" hangingPunct="1">
              <a:spcBef>
                <a:spcPct val="0"/>
              </a:spcBef>
              <a:buFontTx/>
              <a:buChar char="-"/>
            </a:pPr>
            <a:r>
              <a:rPr lang="fr-FR" baseline="0" dirty="0"/>
              <a:t>n’apparaît plus le T4 ou T2bis « avance de trésorerie en ML » de B&amp;PF vers P</a:t>
            </a:r>
          </a:p>
          <a:p>
            <a:pPr marL="171450" indent="-171450" eaLnBrk="1" hangingPunct="1">
              <a:spcBef>
                <a:spcPct val="0"/>
              </a:spcBef>
              <a:buFontTx/>
              <a:buChar char="-"/>
            </a:pPr>
            <a:r>
              <a:rPr lang="fr-FR" baseline="0" dirty="0"/>
              <a:t>P et PTTE ne font plus qu’un. </a:t>
            </a:r>
          </a:p>
          <a:p>
            <a:pPr eaLnBrk="1" hangingPunct="1">
              <a:spcBef>
                <a:spcPct val="0"/>
              </a:spcBef>
            </a:pPr>
            <a:endParaRPr lang="fr-FR" dirty="0"/>
          </a:p>
        </p:txBody>
      </p:sp>
      <p:sp>
        <p:nvSpPr>
          <p:cNvPr id="27651" name="Espace réservé du numéro de diapositive 3"/>
          <p:cNvSpPr txBox="1">
            <a:spLocks noGrp="1"/>
          </p:cNvSpPr>
          <p:nvPr/>
        </p:nvSpPr>
        <p:spPr bwMode="auto">
          <a:xfrm>
            <a:off x="4021138" y="9720263"/>
            <a:ext cx="3076575" cy="512762"/>
          </a:xfrm>
          <a:prstGeom prst="rect">
            <a:avLst/>
          </a:prstGeom>
          <a:noFill/>
          <a:ln w="9525">
            <a:noFill/>
            <a:miter lim="800000"/>
            <a:headEnd/>
            <a:tailEnd/>
          </a:ln>
        </p:spPr>
        <p:txBody>
          <a:bodyPr lIns="97192" tIns="48596" rIns="97192" bIns="48596" anchor="b"/>
          <a:lstStyle/>
          <a:p>
            <a:pPr algn="r" defTabSz="971550"/>
            <a:fld id="{85BE2CF8-4C21-4610-8FDA-25CF62581C0F}" type="slidenum">
              <a:rPr lang="fr-FR" sz="1300">
                <a:latin typeface="Calibri" pitchFamily="34" charset="0"/>
              </a:rPr>
              <a:pPr algn="r" defTabSz="971550"/>
              <a:t>22</a:t>
            </a:fld>
            <a:endParaRPr lang="fr-FR" sz="1300">
              <a:latin typeface="Calibri" pitchFamily="34" charset="0"/>
            </a:endParaRPr>
          </a:p>
        </p:txBody>
      </p:sp>
    </p:spTree>
    <p:extLst>
      <p:ext uri="{BB962C8B-B14F-4D97-AF65-F5344CB8AC3E}">
        <p14:creationId xmlns:p14="http://schemas.microsoft.com/office/powerpoint/2010/main" val="1743335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23</a:t>
            </a:fld>
            <a:endParaRPr lang="fr-FR"/>
          </a:p>
        </p:txBody>
      </p:sp>
    </p:spTree>
    <p:extLst>
      <p:ext uri="{BB962C8B-B14F-4D97-AF65-F5344CB8AC3E}">
        <p14:creationId xmlns:p14="http://schemas.microsoft.com/office/powerpoint/2010/main" val="759397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434" name="Espace réservé des commentaires 2"/>
          <p:cNvSpPr>
            <a:spLocks noGrp="1"/>
          </p:cNvSpPr>
          <p:nvPr>
            <p:ph type="body" idx="1"/>
          </p:nvPr>
        </p:nvSpPr>
        <p:spPr>
          <a:noFill/>
          <a:ln/>
        </p:spPr>
        <p:txBody>
          <a:bodyPr/>
          <a:lstStyle/>
          <a:p>
            <a:endParaRPr lang="fr-FR" dirty="0"/>
          </a:p>
        </p:txBody>
      </p:sp>
      <p:sp>
        <p:nvSpPr>
          <p:cNvPr id="18435" name="Espace réservé du numéro de diapositive 3"/>
          <p:cNvSpPr>
            <a:spLocks noGrp="1"/>
          </p:cNvSpPr>
          <p:nvPr>
            <p:ph type="sldNum" sz="quarter" idx="5"/>
          </p:nvPr>
        </p:nvSpPr>
        <p:spPr>
          <a:noFill/>
        </p:spPr>
        <p:txBody>
          <a:bodyPr/>
          <a:lstStyle/>
          <a:p>
            <a:fld id="{0CF59CCE-B5D5-4FF4-92BF-8BF2B4B86639}" type="slidenum">
              <a:rPr lang="fr-FR" smtClean="0"/>
              <a:pPr/>
              <a:t>4</a:t>
            </a:fld>
            <a:endParaRPr lang="fr-FR"/>
          </a:p>
        </p:txBody>
      </p:sp>
    </p:spTree>
    <p:extLst>
      <p:ext uri="{BB962C8B-B14F-4D97-AF65-F5344CB8AC3E}">
        <p14:creationId xmlns:p14="http://schemas.microsoft.com/office/powerpoint/2010/main" val="295812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Importance du mouvement (plus grande que les </a:t>
            </a:r>
            <a:r>
              <a:rPr lang="fr-FR" dirty="0" err="1"/>
              <a:t>Hours</a:t>
            </a:r>
            <a:r>
              <a:rPr lang="fr-FR" dirty="0"/>
              <a:t> US des années 1990, que les </a:t>
            </a:r>
            <a:r>
              <a:rPr lang="fr-FR" dirty="0" err="1"/>
              <a:t>Regio</a:t>
            </a:r>
            <a:r>
              <a:rPr lang="fr-FR" dirty="0"/>
              <a:t> allemands, et qui se rapproche des BCD brésiliennes) et durabilité de la phase de croissance (plus qu’ailleurs)</a:t>
            </a:r>
          </a:p>
          <a:p>
            <a:r>
              <a:rPr lang="fr-FR" dirty="0"/>
              <a:t>Bientôt le plafonnement des monnaies locales… par saturation du territoire, par fusions (Ardèche), par défaillances (Romans, Valence) et par manque de dynamique des groupes porteurs (Vosges)</a:t>
            </a:r>
          </a:p>
        </p:txBody>
      </p:sp>
      <p:sp>
        <p:nvSpPr>
          <p:cNvPr id="4" name="Espace réservé du numéro de diapositive 3"/>
          <p:cNvSpPr>
            <a:spLocks noGrp="1"/>
          </p:cNvSpPr>
          <p:nvPr>
            <p:ph type="sldNum" sz="quarter" idx="5"/>
          </p:nvPr>
        </p:nvSpPr>
        <p:spPr/>
        <p:txBody>
          <a:bodyPr/>
          <a:lstStyle/>
          <a:p>
            <a:fld id="{FD991300-3A24-4744-B6C8-6E9EC4624AB4}" type="slidenum">
              <a:rPr lang="fr-FR" smtClean="0"/>
              <a:t>5</a:t>
            </a:fld>
            <a:endParaRPr lang="fr-FR"/>
          </a:p>
        </p:txBody>
      </p:sp>
    </p:spTree>
    <p:extLst>
      <p:ext uri="{BB962C8B-B14F-4D97-AF65-F5344CB8AC3E}">
        <p14:creationId xmlns:p14="http://schemas.microsoft.com/office/powerpoint/2010/main" val="2145470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Est-sud est / sud-ouest / grand ouest</a:t>
            </a:r>
          </a:p>
          <a:p>
            <a:r>
              <a:rPr lang="fr-FR" dirty="0"/>
              <a:t>Difficultés à Paris – IDF et dans le nord-est</a:t>
            </a:r>
          </a:p>
          <a:p>
            <a:r>
              <a:rPr lang="fr-FR" dirty="0"/>
              <a:t>De même que dans les départements très ruraux ? </a:t>
            </a:r>
          </a:p>
          <a:p>
            <a:r>
              <a:rPr lang="fr-FR" dirty="0"/>
              <a:t>Emergence de la problématique de l’articulation d’un territoire en projet avec ceux existants </a:t>
            </a:r>
            <a:r>
              <a:rPr lang="fr-FR" dirty="0">
                <a:sym typeface="Wingdings" pitchFamily="2" charset="2"/>
              </a:rPr>
              <a:t> Tisserands du lien ; Pilat ; Vienne ; Nantes (ancien maintenant), etc. </a:t>
            </a:r>
          </a:p>
          <a:p>
            <a:r>
              <a:rPr lang="fr-FR" dirty="0">
                <a:sym typeface="Wingdings" pitchFamily="2" charset="2"/>
              </a:rPr>
              <a:t>Emergence de la problématique de la mise en réseaux : fédération des Roues ; Normandie par le projet Rollon ; Paris-IDF avec la Pêche. </a:t>
            </a:r>
            <a:endParaRPr lang="fr-FR" dirty="0"/>
          </a:p>
        </p:txBody>
      </p:sp>
      <p:sp>
        <p:nvSpPr>
          <p:cNvPr id="4" name="Espace réservé du numéro de diapositive 3"/>
          <p:cNvSpPr>
            <a:spLocks noGrp="1"/>
          </p:cNvSpPr>
          <p:nvPr>
            <p:ph type="sldNum" sz="quarter" idx="5"/>
          </p:nvPr>
        </p:nvSpPr>
        <p:spPr/>
        <p:txBody>
          <a:bodyPr/>
          <a:lstStyle/>
          <a:p>
            <a:fld id="{FD991300-3A24-4744-B6C8-6E9EC4624AB4}" type="slidenum">
              <a:rPr lang="fr-FR" smtClean="0"/>
              <a:t>6</a:t>
            </a:fld>
            <a:endParaRPr lang="fr-FR"/>
          </a:p>
        </p:txBody>
      </p:sp>
    </p:spTree>
    <p:extLst>
      <p:ext uri="{BB962C8B-B14F-4D97-AF65-F5344CB8AC3E}">
        <p14:creationId xmlns:p14="http://schemas.microsoft.com/office/powerpoint/2010/main" val="4003161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2CCD0E-8C1E-BB4C-8985-6F6F009A1559}" type="slidenum">
              <a:rPr lang="en-US"/>
              <a:pPr>
                <a:defRPr/>
              </a:pPr>
              <a:t>7</a:t>
            </a:fld>
            <a:endParaRPr lang="en-US"/>
          </a:p>
        </p:txBody>
      </p:sp>
      <p:sp>
        <p:nvSpPr>
          <p:cNvPr id="419842" name="Rectangle 2"/>
          <p:cNvSpPr>
            <a:spLocks noGrp="1" noRot="1" noChangeAspect="1" noChangeArrowheads="1"/>
          </p:cNvSpPr>
          <p:nvPr>
            <p:ph type="sldImg"/>
          </p:nvPr>
        </p:nvSpPr>
        <p:spPr>
          <a:xfrm>
            <a:off x="1095375" y="746125"/>
            <a:ext cx="2643188" cy="1984375"/>
          </a:xfrm>
          <a:solidFill>
            <a:srgbClr val="FFFFFF"/>
          </a:solidFill>
          <a:ln/>
          <a:extLst>
            <a:ext uri="{FAA26D3D-D897-4be2-8F04-BA451C77F1D7}">
              <ma14:placeholderFlag xmlns:ma14="http://schemas.microsoft.com/office/mac/drawingml/2011/main" xmlns="" val="1"/>
            </a:ext>
          </a:extLst>
        </p:spPr>
      </p:sp>
      <p:sp>
        <p:nvSpPr>
          <p:cNvPr id="419843" name="Rectangle 3"/>
          <p:cNvSpPr>
            <a:spLocks noGrp="1" noChangeArrowheads="1"/>
          </p:cNvSpPr>
          <p:nvPr>
            <p:ph type="body" idx="1"/>
          </p:nvPr>
        </p:nvSpPr>
        <p:spPr>
          <a:xfrm>
            <a:off x="679768" y="2647527"/>
            <a:ext cx="5438140" cy="6536082"/>
          </a:xfrm>
          <a:solidFill>
            <a:srgbClr val="FFFFFF"/>
          </a:solidFill>
          <a:ln>
            <a:solidFill>
              <a:srgbClr val="000000"/>
            </a:solidFill>
            <a:miter lim="800000"/>
            <a:headEnd/>
            <a:tailEnd/>
          </a:ln>
        </p:spPr>
        <p:txBody>
          <a:bodyPr/>
          <a:lstStyle/>
          <a:p>
            <a:pPr eaLnBrk="1" hangingPunct="1">
              <a:defRPr/>
            </a:pPr>
            <a:endParaRPr lang="en-GB" sz="1400">
              <a:solidFill>
                <a:srgbClr val="000000"/>
              </a:solidFill>
              <a:latin typeface="Times" charset="0"/>
            </a:endParaRPr>
          </a:p>
        </p:txBody>
      </p:sp>
    </p:spTree>
    <p:extLst>
      <p:ext uri="{BB962C8B-B14F-4D97-AF65-F5344CB8AC3E}">
        <p14:creationId xmlns:p14="http://schemas.microsoft.com/office/powerpoint/2010/main" val="991620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5291" indent="-286651" eaLnBrk="0" hangingPunct="0">
              <a:defRPr sz="2400">
                <a:solidFill>
                  <a:schemeClr val="tx1"/>
                </a:solidFill>
                <a:latin typeface="Arial" charset="0"/>
                <a:ea typeface="ＭＳ Ｐゴシック" charset="0"/>
              </a:defRPr>
            </a:lvl2pPr>
            <a:lvl3pPr marL="1146602" indent="-229320" eaLnBrk="0" hangingPunct="0">
              <a:defRPr sz="2400">
                <a:solidFill>
                  <a:schemeClr val="tx1"/>
                </a:solidFill>
                <a:latin typeface="Arial" charset="0"/>
                <a:ea typeface="ＭＳ Ｐゴシック" charset="0"/>
              </a:defRPr>
            </a:lvl3pPr>
            <a:lvl4pPr marL="1605242" indent="-229320" eaLnBrk="0" hangingPunct="0">
              <a:defRPr sz="2400">
                <a:solidFill>
                  <a:schemeClr val="tx1"/>
                </a:solidFill>
                <a:latin typeface="Arial" charset="0"/>
                <a:ea typeface="ＭＳ Ｐゴシック" charset="0"/>
              </a:defRPr>
            </a:lvl4pPr>
            <a:lvl5pPr marL="2063883" indent="-229320" eaLnBrk="0" hangingPunct="0">
              <a:defRPr sz="2400">
                <a:solidFill>
                  <a:schemeClr val="tx1"/>
                </a:solidFill>
                <a:latin typeface="Arial" charset="0"/>
                <a:ea typeface="ＭＳ Ｐゴシック" charset="0"/>
              </a:defRPr>
            </a:lvl5pPr>
            <a:lvl6pPr marL="2522524" indent="-229320" eaLnBrk="0" fontAlgn="base" hangingPunct="0">
              <a:spcBef>
                <a:spcPct val="0"/>
              </a:spcBef>
              <a:spcAft>
                <a:spcPct val="0"/>
              </a:spcAft>
              <a:defRPr sz="2400">
                <a:solidFill>
                  <a:schemeClr val="tx1"/>
                </a:solidFill>
                <a:latin typeface="Arial" charset="0"/>
                <a:ea typeface="ＭＳ Ｐゴシック" charset="0"/>
              </a:defRPr>
            </a:lvl6pPr>
            <a:lvl7pPr marL="2981164" indent="-229320" eaLnBrk="0" fontAlgn="base" hangingPunct="0">
              <a:spcBef>
                <a:spcPct val="0"/>
              </a:spcBef>
              <a:spcAft>
                <a:spcPct val="0"/>
              </a:spcAft>
              <a:defRPr sz="2400">
                <a:solidFill>
                  <a:schemeClr val="tx1"/>
                </a:solidFill>
                <a:latin typeface="Arial" charset="0"/>
                <a:ea typeface="ＭＳ Ｐゴシック" charset="0"/>
              </a:defRPr>
            </a:lvl7pPr>
            <a:lvl8pPr marL="3439805" indent="-229320" eaLnBrk="0" fontAlgn="base" hangingPunct="0">
              <a:spcBef>
                <a:spcPct val="0"/>
              </a:spcBef>
              <a:spcAft>
                <a:spcPct val="0"/>
              </a:spcAft>
              <a:defRPr sz="2400">
                <a:solidFill>
                  <a:schemeClr val="tx1"/>
                </a:solidFill>
                <a:latin typeface="Arial" charset="0"/>
                <a:ea typeface="ＭＳ Ｐゴシック" charset="0"/>
              </a:defRPr>
            </a:lvl8pPr>
            <a:lvl9pPr marL="3898446" indent="-22932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C11A61-A49E-E644-88C0-22B50EAC729C}" type="slidenum">
              <a:rPr lang="en-US" sz="1200"/>
              <a:pPr eaLnBrk="1" hangingPunct="1"/>
              <a:t>9</a:t>
            </a:fld>
            <a:endParaRPr lang="en-US" sz="1200"/>
          </a:p>
        </p:txBody>
      </p:sp>
      <p:sp>
        <p:nvSpPr>
          <p:cNvPr id="25602" name="Rectangle 2"/>
          <p:cNvSpPr>
            <a:spLocks noGrp="1" noRot="1" noChangeAspect="1" noChangeArrowheads="1"/>
          </p:cNvSpPr>
          <p:nvPr>
            <p:ph type="sldImg"/>
          </p:nvPr>
        </p:nvSpPr>
        <p:spPr bwMode="auto">
          <a:xfrm>
            <a:off x="1095375" y="746125"/>
            <a:ext cx="2643188" cy="19843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xfrm>
            <a:off x="679768" y="2647527"/>
            <a:ext cx="5438140" cy="6536082"/>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229320" indent="-229320">
              <a:spcBef>
                <a:spcPct val="0"/>
              </a:spcBef>
              <a:spcAft>
                <a:spcPts val="602"/>
              </a:spcAft>
            </a:pPr>
            <a:r>
              <a:rPr lang="fr-FR" b="1">
                <a:latin typeface="Times" charset="0"/>
              </a:rPr>
              <a:t>Trois grands motifs : </a:t>
            </a:r>
          </a:p>
          <a:p>
            <a:pPr marL="229320" indent="-229320">
              <a:spcBef>
                <a:spcPct val="0"/>
              </a:spcBef>
              <a:spcAft>
                <a:spcPts val="602"/>
              </a:spcAft>
            </a:pPr>
            <a:r>
              <a:rPr lang="fr-FR">
                <a:latin typeface="Times" charset="0"/>
              </a:rPr>
              <a:t>Localiser : vise à privilégier l’usage local de revenus tirés d’une production locale.  // </a:t>
            </a:r>
            <a:r>
              <a:rPr lang="fr-FR">
                <a:latin typeface="Calibri" charset="0"/>
              </a:rPr>
              <a:t>- Purpose : to protect local spaces against the flight of revenues and economic activites (big companies ; central tax system)</a:t>
            </a:r>
            <a:endParaRPr lang="fr-FR">
              <a:latin typeface="Times" charset="0"/>
            </a:endParaRPr>
          </a:p>
          <a:p>
            <a:pPr marL="2063883" lvl="4" indent="-229320" algn="just">
              <a:spcBef>
                <a:spcPct val="0"/>
              </a:spcBef>
            </a:pPr>
            <a:r>
              <a:rPr lang="fr-FR">
                <a:latin typeface="Times" charset="0"/>
                <a:cs typeface="Times New Roman" charset="0"/>
              </a:rPr>
              <a:t>1.</a:t>
            </a:r>
            <a:r>
              <a:rPr lang="fr-FR">
                <a:latin typeface="Times" charset="0"/>
              </a:rPr>
              <a:t>La monnaie cloisonnée (usage local, difficultés éventuelles de conversion) en est un moyen </a:t>
            </a:r>
          </a:p>
          <a:p>
            <a:pPr marL="2063883" lvl="4" indent="-229320">
              <a:spcBef>
                <a:spcPct val="0"/>
              </a:spcBef>
            </a:pPr>
            <a:r>
              <a:rPr lang="fr-FR">
                <a:latin typeface="Times" charset="0"/>
                <a:cs typeface="Times New Roman" charset="0"/>
              </a:rPr>
              <a:t>2.</a:t>
            </a:r>
            <a:r>
              <a:rPr lang="fr-FR">
                <a:latin typeface="Times" charset="0"/>
              </a:rPr>
              <a:t>Va dans le sens du développement local : O et D sont enracinés localement</a:t>
            </a:r>
          </a:p>
          <a:p>
            <a:pPr marL="2063883" lvl="4" indent="-229320">
              <a:spcBef>
                <a:spcPct val="0"/>
              </a:spcBef>
            </a:pPr>
            <a:r>
              <a:rPr lang="fr-FR">
                <a:latin typeface="Times" charset="0"/>
                <a:cs typeface="Times New Roman" charset="0"/>
              </a:rPr>
              <a:t>3.</a:t>
            </a:r>
            <a:r>
              <a:rPr lang="fr-FR">
                <a:latin typeface="Times" charset="0"/>
              </a:rPr>
              <a:t>S’oppose au modèle de la grande entreprise. Plutôt vers artisans, petits commerçants, professions libérales, personnes physiques</a:t>
            </a:r>
          </a:p>
          <a:p>
            <a:pPr marL="2063883" lvl="4" indent="-229320">
              <a:spcBef>
                <a:spcPct val="0"/>
              </a:spcBef>
              <a:buFont typeface="Times" charset="0"/>
              <a:buAutoNum type="arabicPeriod" startAt="4"/>
            </a:pPr>
            <a:r>
              <a:rPr lang="fr-FR">
                <a:latin typeface="Times" charset="0"/>
              </a:rPr>
              <a:t>Ne s’oppose pas fondamentalement à la fiscalité</a:t>
            </a:r>
          </a:p>
          <a:p>
            <a:pPr marL="229320" indent="-229320">
              <a:spcBef>
                <a:spcPct val="0"/>
              </a:spcBef>
            </a:pPr>
            <a:r>
              <a:rPr lang="fr-FR">
                <a:latin typeface="Times" charset="0"/>
              </a:rPr>
              <a:t>Dynamiser les échanges locaux : </a:t>
            </a:r>
          </a:p>
          <a:p>
            <a:pPr marL="2063883" lvl="4" indent="-229320" algn="just">
              <a:spcBef>
                <a:spcPct val="0"/>
              </a:spcBef>
            </a:pPr>
            <a:r>
              <a:rPr lang="fr-FR">
                <a:latin typeface="Times" charset="0"/>
                <a:cs typeface="Times New Roman" charset="0"/>
              </a:rPr>
              <a:t>1.</a:t>
            </a:r>
            <a:r>
              <a:rPr lang="fr-FR">
                <a:latin typeface="Times" charset="0"/>
              </a:rPr>
              <a:t>Par leur localisation</a:t>
            </a:r>
          </a:p>
          <a:p>
            <a:pPr marL="2063883" lvl="4" indent="-229320">
              <a:spcBef>
                <a:spcPct val="0"/>
              </a:spcBef>
            </a:pPr>
            <a:r>
              <a:rPr lang="fr-FR">
                <a:latin typeface="Times" charset="0"/>
                <a:cs typeface="Times New Roman" charset="0"/>
              </a:rPr>
              <a:t>2.</a:t>
            </a:r>
            <a:r>
              <a:rPr lang="fr-FR">
                <a:latin typeface="Times" charset="0"/>
              </a:rPr>
              <a:t>Par la stimulation interne : </a:t>
            </a:r>
          </a:p>
          <a:p>
            <a:pPr marL="2063883" lvl="4" indent="-229320" algn="just">
              <a:spcBef>
                <a:spcPct val="0"/>
              </a:spcBef>
            </a:pPr>
            <a:r>
              <a:rPr lang="fr-FR">
                <a:latin typeface="Times" charset="0"/>
                <a:cs typeface="Times New Roman" charset="0"/>
              </a:rPr>
              <a:t>a.</a:t>
            </a:r>
            <a:r>
              <a:rPr lang="fr-FR">
                <a:latin typeface="Times" charset="0"/>
              </a:rPr>
              <a:t>en développant l’accès à une forme de crédit</a:t>
            </a:r>
          </a:p>
          <a:p>
            <a:pPr marL="2063883" lvl="4" indent="-229320" algn="just">
              <a:spcBef>
                <a:spcPct val="0"/>
              </a:spcBef>
            </a:pPr>
            <a:r>
              <a:rPr lang="fr-FR">
                <a:latin typeface="Times" charset="0"/>
                <a:cs typeface="Times New Roman" charset="0"/>
              </a:rPr>
              <a:t>i.	</a:t>
            </a:r>
            <a:r>
              <a:rPr lang="fr-FR">
                <a:latin typeface="Times" charset="0"/>
              </a:rPr>
              <a:t>par la monnaie multilatérale, ou personnelle, des LETS</a:t>
            </a:r>
          </a:p>
          <a:p>
            <a:pPr marL="2063883" lvl="4" indent="-229320">
              <a:spcBef>
                <a:spcPct val="0"/>
              </a:spcBef>
            </a:pPr>
            <a:r>
              <a:rPr lang="fr-FR">
                <a:latin typeface="Times" charset="0"/>
                <a:cs typeface="Times New Roman" charset="0"/>
              </a:rPr>
              <a:t>ii.	</a:t>
            </a:r>
            <a:r>
              <a:rPr lang="fr-FR">
                <a:latin typeface="Times" charset="0"/>
              </a:rPr>
              <a:t>par une logique de microfinance</a:t>
            </a:r>
          </a:p>
          <a:p>
            <a:pPr marL="2063883" lvl="4" indent="-229320" algn="just">
              <a:spcBef>
                <a:spcPct val="0"/>
              </a:spcBef>
            </a:pPr>
            <a:r>
              <a:rPr lang="fr-FR">
                <a:latin typeface="Times" charset="0"/>
                <a:cs typeface="Times New Roman" charset="0"/>
              </a:rPr>
              <a:t>b.</a:t>
            </a:r>
            <a:r>
              <a:rPr lang="fr-FR">
                <a:latin typeface="Times" charset="0"/>
              </a:rPr>
              <a:t>en désincitant à l’inutilisation des avoirs (monnaie fondante à la Gesell ; ou échange annuel des billets). </a:t>
            </a:r>
          </a:p>
          <a:p>
            <a:pPr marL="229320" indent="-229320" algn="just">
              <a:spcBef>
                <a:spcPct val="0"/>
              </a:spcBef>
            </a:pPr>
            <a:r>
              <a:rPr lang="fr-FR">
                <a:latin typeface="Times" charset="0"/>
              </a:rPr>
              <a:t>Transformer la nature des échanges : point central des monnaies sociales : porte sur trois éléments clefs des représentations et des pratiques d’échange. </a:t>
            </a:r>
          </a:p>
          <a:p>
            <a:pPr marL="2063883" lvl="4" indent="-229320" algn="just">
              <a:spcBef>
                <a:spcPct val="0"/>
              </a:spcBef>
            </a:pPr>
            <a:r>
              <a:rPr lang="fr-FR">
                <a:latin typeface="Times" charset="0"/>
                <a:cs typeface="Times New Roman" charset="0"/>
              </a:rPr>
              <a:t>1.</a:t>
            </a:r>
            <a:r>
              <a:rPr lang="fr-FR">
                <a:latin typeface="Times" charset="0"/>
              </a:rPr>
              <a:t>Statut des personnes : </a:t>
            </a:r>
          </a:p>
          <a:p>
            <a:pPr marL="2063883" lvl="4" indent="-229320" algn="just">
              <a:spcBef>
                <a:spcPct val="0"/>
              </a:spcBef>
            </a:pPr>
            <a:r>
              <a:rPr lang="fr-FR">
                <a:latin typeface="Times" charset="0"/>
                <a:cs typeface="Times New Roman" charset="0"/>
              </a:rPr>
              <a:t>a.	</a:t>
            </a:r>
            <a:r>
              <a:rPr lang="fr-FR">
                <a:latin typeface="Times" charset="0"/>
              </a:rPr>
              <a:t>en revalorisant les capacités productives des personnes qui ne sont pas valorisées dans le cadre du salariat ou des professions indépendantes. </a:t>
            </a:r>
          </a:p>
          <a:p>
            <a:pPr marL="2063883" lvl="4" indent="-229320">
              <a:spcBef>
                <a:spcPct val="0"/>
              </a:spcBef>
            </a:pPr>
            <a:r>
              <a:rPr lang="fr-FR">
                <a:latin typeface="Times" charset="0"/>
                <a:cs typeface="Times New Roman" charset="0"/>
              </a:rPr>
              <a:t>b.	</a:t>
            </a:r>
            <a:r>
              <a:rPr lang="fr-FR">
                <a:latin typeface="Times" charset="0"/>
              </a:rPr>
              <a:t>Cf le « prosommateur » de Toffler 1980 : 1) figure de l’inclusion car consommer suppose produire ; 2) petite économie de production individuelle</a:t>
            </a:r>
          </a:p>
          <a:p>
            <a:pPr marL="2063883" lvl="4" indent="-229320" algn="just">
              <a:spcBef>
                <a:spcPct val="0"/>
              </a:spcBef>
            </a:pPr>
            <a:r>
              <a:rPr lang="fr-FR">
                <a:latin typeface="Times" charset="0"/>
                <a:cs typeface="Times New Roman" charset="0"/>
              </a:rPr>
              <a:t>2.</a:t>
            </a:r>
            <a:r>
              <a:rPr lang="fr-FR">
                <a:latin typeface="Times" charset="0"/>
              </a:rPr>
              <a:t>Relation entre les personnes : </a:t>
            </a:r>
          </a:p>
          <a:p>
            <a:pPr marL="2063883" lvl="4" indent="-229320" algn="just">
              <a:spcBef>
                <a:spcPct val="0"/>
              </a:spcBef>
            </a:pPr>
            <a:r>
              <a:rPr lang="fr-FR">
                <a:latin typeface="Times" charset="0"/>
                <a:cs typeface="Times New Roman" charset="0"/>
              </a:rPr>
              <a:t>a.	</a:t>
            </a:r>
            <a:r>
              <a:rPr lang="fr-FR">
                <a:latin typeface="Times" charset="0"/>
              </a:rPr>
              <a:t>en promouvant, par la confiance permise par la monnaie, </a:t>
            </a:r>
          </a:p>
          <a:p>
            <a:pPr marL="2063883" lvl="4" indent="-229320">
              <a:spcBef>
                <a:spcPct val="0"/>
              </a:spcBef>
            </a:pPr>
            <a:r>
              <a:rPr lang="fr-FR">
                <a:latin typeface="Times" charset="0"/>
                <a:cs typeface="Times New Roman" charset="0"/>
              </a:rPr>
              <a:t>b.	</a:t>
            </a:r>
            <a:r>
              <a:rPr lang="fr-FR">
                <a:latin typeface="Times" charset="0"/>
              </a:rPr>
              <a:t>le développement de relations interpersonnelles, depuis la convivialité jusqu’à l’amitié. </a:t>
            </a:r>
          </a:p>
          <a:p>
            <a:pPr marL="2063883" lvl="4" indent="-229320">
              <a:spcBef>
                <a:spcPct val="0"/>
              </a:spcBef>
            </a:pPr>
            <a:r>
              <a:rPr lang="fr-FR">
                <a:latin typeface="Times" charset="0"/>
                <a:cs typeface="Times New Roman" charset="0"/>
              </a:rPr>
              <a:t>c.	</a:t>
            </a:r>
            <a:r>
              <a:rPr lang="fr-FR">
                <a:latin typeface="Times" charset="0"/>
              </a:rPr>
              <a:t>« Le lien est plus important que le bien ». </a:t>
            </a:r>
          </a:p>
          <a:p>
            <a:pPr marL="2063883" lvl="4" indent="-229320" algn="just">
              <a:spcBef>
                <a:spcPct val="0"/>
              </a:spcBef>
            </a:pPr>
            <a:r>
              <a:rPr lang="fr-FR">
                <a:latin typeface="Times" charset="0"/>
                <a:cs typeface="Times New Roman" charset="0"/>
              </a:rPr>
              <a:t>3.</a:t>
            </a:r>
            <a:r>
              <a:rPr lang="fr-FR">
                <a:latin typeface="Times" charset="0"/>
              </a:rPr>
              <a:t>Eloigner les échanges des règles marchandes </a:t>
            </a:r>
          </a:p>
          <a:p>
            <a:pPr marL="229320" indent="-229320">
              <a:spcBef>
                <a:spcPct val="0"/>
              </a:spcBef>
              <a:spcAft>
                <a:spcPts val="602"/>
              </a:spcAft>
              <a:buFontTx/>
              <a:buChar char="-"/>
            </a:pPr>
            <a:endParaRPr lang="fr-FR">
              <a:latin typeface="Calibri" charset="0"/>
            </a:endParaRPr>
          </a:p>
        </p:txBody>
      </p:sp>
    </p:spTree>
    <p:extLst>
      <p:ext uri="{BB962C8B-B14F-4D97-AF65-F5344CB8AC3E}">
        <p14:creationId xmlns:p14="http://schemas.microsoft.com/office/powerpoint/2010/main" val="293758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5291" indent="-286651" eaLnBrk="0" hangingPunct="0">
              <a:defRPr sz="2400">
                <a:solidFill>
                  <a:schemeClr val="tx1"/>
                </a:solidFill>
                <a:latin typeface="Arial" charset="0"/>
                <a:ea typeface="ＭＳ Ｐゴシック" charset="0"/>
              </a:defRPr>
            </a:lvl2pPr>
            <a:lvl3pPr marL="1146602" indent="-229320" eaLnBrk="0" hangingPunct="0">
              <a:defRPr sz="2400">
                <a:solidFill>
                  <a:schemeClr val="tx1"/>
                </a:solidFill>
                <a:latin typeface="Arial" charset="0"/>
                <a:ea typeface="ＭＳ Ｐゴシック" charset="0"/>
              </a:defRPr>
            </a:lvl3pPr>
            <a:lvl4pPr marL="1605242" indent="-229320" eaLnBrk="0" hangingPunct="0">
              <a:defRPr sz="2400">
                <a:solidFill>
                  <a:schemeClr val="tx1"/>
                </a:solidFill>
                <a:latin typeface="Arial" charset="0"/>
                <a:ea typeface="ＭＳ Ｐゴシック" charset="0"/>
              </a:defRPr>
            </a:lvl4pPr>
            <a:lvl5pPr marL="2063883" indent="-229320" eaLnBrk="0" hangingPunct="0">
              <a:defRPr sz="2400">
                <a:solidFill>
                  <a:schemeClr val="tx1"/>
                </a:solidFill>
                <a:latin typeface="Arial" charset="0"/>
                <a:ea typeface="ＭＳ Ｐゴシック" charset="0"/>
              </a:defRPr>
            </a:lvl5pPr>
            <a:lvl6pPr marL="2522524" indent="-229320" eaLnBrk="0" fontAlgn="base" hangingPunct="0">
              <a:spcBef>
                <a:spcPct val="0"/>
              </a:spcBef>
              <a:spcAft>
                <a:spcPct val="0"/>
              </a:spcAft>
              <a:defRPr sz="2400">
                <a:solidFill>
                  <a:schemeClr val="tx1"/>
                </a:solidFill>
                <a:latin typeface="Arial" charset="0"/>
                <a:ea typeface="ＭＳ Ｐゴシック" charset="0"/>
              </a:defRPr>
            </a:lvl6pPr>
            <a:lvl7pPr marL="2981164" indent="-229320" eaLnBrk="0" fontAlgn="base" hangingPunct="0">
              <a:spcBef>
                <a:spcPct val="0"/>
              </a:spcBef>
              <a:spcAft>
                <a:spcPct val="0"/>
              </a:spcAft>
              <a:defRPr sz="2400">
                <a:solidFill>
                  <a:schemeClr val="tx1"/>
                </a:solidFill>
                <a:latin typeface="Arial" charset="0"/>
                <a:ea typeface="ＭＳ Ｐゴシック" charset="0"/>
              </a:defRPr>
            </a:lvl7pPr>
            <a:lvl8pPr marL="3439805" indent="-229320" eaLnBrk="0" fontAlgn="base" hangingPunct="0">
              <a:spcBef>
                <a:spcPct val="0"/>
              </a:spcBef>
              <a:spcAft>
                <a:spcPct val="0"/>
              </a:spcAft>
              <a:defRPr sz="2400">
                <a:solidFill>
                  <a:schemeClr val="tx1"/>
                </a:solidFill>
                <a:latin typeface="Arial" charset="0"/>
                <a:ea typeface="ＭＳ Ｐゴシック" charset="0"/>
              </a:defRPr>
            </a:lvl8pPr>
            <a:lvl9pPr marL="3898446" indent="-22932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C11A61-A49E-E644-88C0-22B50EAC729C}" type="slidenum">
              <a:rPr lang="en-US" sz="1200"/>
              <a:pPr eaLnBrk="1" hangingPunct="1"/>
              <a:t>10</a:t>
            </a:fld>
            <a:endParaRPr lang="en-US" sz="1200"/>
          </a:p>
        </p:txBody>
      </p:sp>
      <p:sp>
        <p:nvSpPr>
          <p:cNvPr id="25602" name="Rectangle 2"/>
          <p:cNvSpPr>
            <a:spLocks noGrp="1" noRot="1" noChangeAspect="1" noChangeArrowheads="1"/>
          </p:cNvSpPr>
          <p:nvPr>
            <p:ph type="sldImg"/>
          </p:nvPr>
        </p:nvSpPr>
        <p:spPr bwMode="auto">
          <a:xfrm>
            <a:off x="1095375" y="746125"/>
            <a:ext cx="2643188" cy="19843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xfrm>
            <a:off x="679768" y="2647527"/>
            <a:ext cx="5438140" cy="6536082"/>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229320" indent="-229320">
              <a:spcBef>
                <a:spcPct val="0"/>
              </a:spcBef>
              <a:spcAft>
                <a:spcPts val="602"/>
              </a:spcAft>
            </a:pPr>
            <a:r>
              <a:rPr lang="fr-FR" b="1">
                <a:latin typeface="Times" charset="0"/>
              </a:rPr>
              <a:t>Trois grands motifs : </a:t>
            </a:r>
          </a:p>
          <a:p>
            <a:pPr marL="229320" indent="-229320">
              <a:spcBef>
                <a:spcPct val="0"/>
              </a:spcBef>
              <a:spcAft>
                <a:spcPts val="602"/>
              </a:spcAft>
            </a:pPr>
            <a:r>
              <a:rPr lang="fr-FR">
                <a:latin typeface="Times" charset="0"/>
              </a:rPr>
              <a:t>Localiser : vise à privilégier l’usage local de revenus tirés d’une production locale.  // </a:t>
            </a:r>
            <a:r>
              <a:rPr lang="fr-FR">
                <a:latin typeface="Calibri" charset="0"/>
              </a:rPr>
              <a:t>- Purpose : to protect local spaces against the flight of revenues and economic activites (big companies ; central tax system)</a:t>
            </a:r>
            <a:endParaRPr lang="fr-FR">
              <a:latin typeface="Times" charset="0"/>
            </a:endParaRPr>
          </a:p>
          <a:p>
            <a:pPr marL="2063883" lvl="4" indent="-229320" algn="just">
              <a:spcBef>
                <a:spcPct val="0"/>
              </a:spcBef>
            </a:pPr>
            <a:r>
              <a:rPr lang="fr-FR">
                <a:latin typeface="Times" charset="0"/>
                <a:cs typeface="Times New Roman" charset="0"/>
              </a:rPr>
              <a:t>1.</a:t>
            </a:r>
            <a:r>
              <a:rPr lang="fr-FR">
                <a:latin typeface="Times" charset="0"/>
              </a:rPr>
              <a:t>La monnaie cloisonnée (usage local, difficultés éventuelles de conversion) en est un moyen </a:t>
            </a:r>
          </a:p>
          <a:p>
            <a:pPr marL="2063883" lvl="4" indent="-229320">
              <a:spcBef>
                <a:spcPct val="0"/>
              </a:spcBef>
            </a:pPr>
            <a:r>
              <a:rPr lang="fr-FR">
                <a:latin typeface="Times" charset="0"/>
                <a:cs typeface="Times New Roman" charset="0"/>
              </a:rPr>
              <a:t>2.</a:t>
            </a:r>
            <a:r>
              <a:rPr lang="fr-FR">
                <a:latin typeface="Times" charset="0"/>
              </a:rPr>
              <a:t>Va dans le sens du développement local : O et D sont enracinés localement</a:t>
            </a:r>
          </a:p>
          <a:p>
            <a:pPr marL="2063883" lvl="4" indent="-229320">
              <a:spcBef>
                <a:spcPct val="0"/>
              </a:spcBef>
            </a:pPr>
            <a:r>
              <a:rPr lang="fr-FR">
                <a:latin typeface="Times" charset="0"/>
                <a:cs typeface="Times New Roman" charset="0"/>
              </a:rPr>
              <a:t>3.</a:t>
            </a:r>
            <a:r>
              <a:rPr lang="fr-FR">
                <a:latin typeface="Times" charset="0"/>
              </a:rPr>
              <a:t>S’oppose au modèle de la grande entreprise. Plutôt vers artisans, petits commerçants, professions libérales, personnes physiques</a:t>
            </a:r>
          </a:p>
          <a:p>
            <a:pPr marL="2063883" lvl="4" indent="-229320">
              <a:spcBef>
                <a:spcPct val="0"/>
              </a:spcBef>
              <a:buFont typeface="Times" charset="0"/>
              <a:buAutoNum type="arabicPeriod" startAt="4"/>
            </a:pPr>
            <a:r>
              <a:rPr lang="fr-FR">
                <a:latin typeface="Times" charset="0"/>
              </a:rPr>
              <a:t>Ne s’oppose pas fondamentalement à la fiscalité</a:t>
            </a:r>
          </a:p>
          <a:p>
            <a:pPr marL="229320" indent="-229320">
              <a:spcBef>
                <a:spcPct val="0"/>
              </a:spcBef>
            </a:pPr>
            <a:r>
              <a:rPr lang="fr-FR">
                <a:latin typeface="Times" charset="0"/>
              </a:rPr>
              <a:t>Dynamiser les échanges locaux : </a:t>
            </a:r>
          </a:p>
          <a:p>
            <a:pPr marL="2063883" lvl="4" indent="-229320" algn="just">
              <a:spcBef>
                <a:spcPct val="0"/>
              </a:spcBef>
            </a:pPr>
            <a:r>
              <a:rPr lang="fr-FR">
                <a:latin typeface="Times" charset="0"/>
                <a:cs typeface="Times New Roman" charset="0"/>
              </a:rPr>
              <a:t>1.</a:t>
            </a:r>
            <a:r>
              <a:rPr lang="fr-FR">
                <a:latin typeface="Times" charset="0"/>
              </a:rPr>
              <a:t>Par leur localisation</a:t>
            </a:r>
          </a:p>
          <a:p>
            <a:pPr marL="2063883" lvl="4" indent="-229320">
              <a:spcBef>
                <a:spcPct val="0"/>
              </a:spcBef>
            </a:pPr>
            <a:r>
              <a:rPr lang="fr-FR">
                <a:latin typeface="Times" charset="0"/>
                <a:cs typeface="Times New Roman" charset="0"/>
              </a:rPr>
              <a:t>2.</a:t>
            </a:r>
            <a:r>
              <a:rPr lang="fr-FR">
                <a:latin typeface="Times" charset="0"/>
              </a:rPr>
              <a:t>Par la stimulation interne : </a:t>
            </a:r>
          </a:p>
          <a:p>
            <a:pPr marL="2063883" lvl="4" indent="-229320" algn="just">
              <a:spcBef>
                <a:spcPct val="0"/>
              </a:spcBef>
            </a:pPr>
            <a:r>
              <a:rPr lang="fr-FR">
                <a:latin typeface="Times" charset="0"/>
                <a:cs typeface="Times New Roman" charset="0"/>
              </a:rPr>
              <a:t>a.</a:t>
            </a:r>
            <a:r>
              <a:rPr lang="fr-FR">
                <a:latin typeface="Times" charset="0"/>
              </a:rPr>
              <a:t>en développant l’accès à une forme de crédit</a:t>
            </a:r>
          </a:p>
          <a:p>
            <a:pPr marL="2063883" lvl="4" indent="-229320" algn="just">
              <a:spcBef>
                <a:spcPct val="0"/>
              </a:spcBef>
            </a:pPr>
            <a:r>
              <a:rPr lang="fr-FR">
                <a:latin typeface="Times" charset="0"/>
                <a:cs typeface="Times New Roman" charset="0"/>
              </a:rPr>
              <a:t>i.	</a:t>
            </a:r>
            <a:r>
              <a:rPr lang="fr-FR">
                <a:latin typeface="Times" charset="0"/>
              </a:rPr>
              <a:t>par la monnaie multilatérale, ou personnelle, des LETS</a:t>
            </a:r>
          </a:p>
          <a:p>
            <a:pPr marL="2063883" lvl="4" indent="-229320">
              <a:spcBef>
                <a:spcPct val="0"/>
              </a:spcBef>
            </a:pPr>
            <a:r>
              <a:rPr lang="fr-FR">
                <a:latin typeface="Times" charset="0"/>
                <a:cs typeface="Times New Roman" charset="0"/>
              </a:rPr>
              <a:t>ii.	</a:t>
            </a:r>
            <a:r>
              <a:rPr lang="fr-FR">
                <a:latin typeface="Times" charset="0"/>
              </a:rPr>
              <a:t>par une logique de microfinance</a:t>
            </a:r>
          </a:p>
          <a:p>
            <a:pPr marL="2063883" lvl="4" indent="-229320" algn="just">
              <a:spcBef>
                <a:spcPct val="0"/>
              </a:spcBef>
            </a:pPr>
            <a:r>
              <a:rPr lang="fr-FR">
                <a:latin typeface="Times" charset="0"/>
                <a:cs typeface="Times New Roman" charset="0"/>
              </a:rPr>
              <a:t>b.</a:t>
            </a:r>
            <a:r>
              <a:rPr lang="fr-FR">
                <a:latin typeface="Times" charset="0"/>
              </a:rPr>
              <a:t>en désincitant à l’inutilisation des avoirs (monnaie fondante à la Gesell ; ou échange annuel des billets). </a:t>
            </a:r>
          </a:p>
          <a:p>
            <a:pPr marL="229320" indent="-229320" algn="just">
              <a:spcBef>
                <a:spcPct val="0"/>
              </a:spcBef>
            </a:pPr>
            <a:r>
              <a:rPr lang="fr-FR">
                <a:latin typeface="Times" charset="0"/>
              </a:rPr>
              <a:t>Transformer la nature des échanges : point central des monnaies sociales : porte sur trois éléments clefs des représentations et des pratiques d’échange. </a:t>
            </a:r>
          </a:p>
          <a:p>
            <a:pPr marL="2063883" lvl="4" indent="-229320" algn="just">
              <a:spcBef>
                <a:spcPct val="0"/>
              </a:spcBef>
            </a:pPr>
            <a:r>
              <a:rPr lang="fr-FR">
                <a:latin typeface="Times" charset="0"/>
                <a:cs typeface="Times New Roman" charset="0"/>
              </a:rPr>
              <a:t>1.</a:t>
            </a:r>
            <a:r>
              <a:rPr lang="fr-FR">
                <a:latin typeface="Times" charset="0"/>
              </a:rPr>
              <a:t>Statut des personnes : </a:t>
            </a:r>
          </a:p>
          <a:p>
            <a:pPr marL="2063883" lvl="4" indent="-229320" algn="just">
              <a:spcBef>
                <a:spcPct val="0"/>
              </a:spcBef>
            </a:pPr>
            <a:r>
              <a:rPr lang="fr-FR">
                <a:latin typeface="Times" charset="0"/>
                <a:cs typeface="Times New Roman" charset="0"/>
              </a:rPr>
              <a:t>a.	</a:t>
            </a:r>
            <a:r>
              <a:rPr lang="fr-FR">
                <a:latin typeface="Times" charset="0"/>
              </a:rPr>
              <a:t>en revalorisant les capacités productives des personnes qui ne sont pas valorisées dans le cadre du salariat ou des professions indépendantes. </a:t>
            </a:r>
          </a:p>
          <a:p>
            <a:pPr marL="2063883" lvl="4" indent="-229320">
              <a:spcBef>
                <a:spcPct val="0"/>
              </a:spcBef>
            </a:pPr>
            <a:r>
              <a:rPr lang="fr-FR">
                <a:latin typeface="Times" charset="0"/>
                <a:cs typeface="Times New Roman" charset="0"/>
              </a:rPr>
              <a:t>b.	</a:t>
            </a:r>
            <a:r>
              <a:rPr lang="fr-FR">
                <a:latin typeface="Times" charset="0"/>
              </a:rPr>
              <a:t>Cf le « prosommateur » de Toffler 1980 : 1) figure de l’inclusion car consommer suppose produire ; 2) petite économie de production individuelle</a:t>
            </a:r>
          </a:p>
          <a:p>
            <a:pPr marL="2063883" lvl="4" indent="-229320" algn="just">
              <a:spcBef>
                <a:spcPct val="0"/>
              </a:spcBef>
            </a:pPr>
            <a:r>
              <a:rPr lang="fr-FR">
                <a:latin typeface="Times" charset="0"/>
                <a:cs typeface="Times New Roman" charset="0"/>
              </a:rPr>
              <a:t>2.</a:t>
            </a:r>
            <a:r>
              <a:rPr lang="fr-FR">
                <a:latin typeface="Times" charset="0"/>
              </a:rPr>
              <a:t>Relation entre les personnes : </a:t>
            </a:r>
          </a:p>
          <a:p>
            <a:pPr marL="2063883" lvl="4" indent="-229320" algn="just">
              <a:spcBef>
                <a:spcPct val="0"/>
              </a:spcBef>
            </a:pPr>
            <a:r>
              <a:rPr lang="fr-FR">
                <a:latin typeface="Times" charset="0"/>
                <a:cs typeface="Times New Roman" charset="0"/>
              </a:rPr>
              <a:t>a.	</a:t>
            </a:r>
            <a:r>
              <a:rPr lang="fr-FR">
                <a:latin typeface="Times" charset="0"/>
              </a:rPr>
              <a:t>en promouvant, par la confiance permise par la monnaie, </a:t>
            </a:r>
          </a:p>
          <a:p>
            <a:pPr marL="2063883" lvl="4" indent="-229320">
              <a:spcBef>
                <a:spcPct val="0"/>
              </a:spcBef>
            </a:pPr>
            <a:r>
              <a:rPr lang="fr-FR">
                <a:latin typeface="Times" charset="0"/>
                <a:cs typeface="Times New Roman" charset="0"/>
              </a:rPr>
              <a:t>b.	</a:t>
            </a:r>
            <a:r>
              <a:rPr lang="fr-FR">
                <a:latin typeface="Times" charset="0"/>
              </a:rPr>
              <a:t>le développement de relations interpersonnelles, depuis la convivialité jusqu’à l’amitié. </a:t>
            </a:r>
          </a:p>
          <a:p>
            <a:pPr marL="2063883" lvl="4" indent="-229320">
              <a:spcBef>
                <a:spcPct val="0"/>
              </a:spcBef>
            </a:pPr>
            <a:r>
              <a:rPr lang="fr-FR">
                <a:latin typeface="Times" charset="0"/>
                <a:cs typeface="Times New Roman" charset="0"/>
              </a:rPr>
              <a:t>c.	</a:t>
            </a:r>
            <a:r>
              <a:rPr lang="fr-FR">
                <a:latin typeface="Times" charset="0"/>
              </a:rPr>
              <a:t>« Le lien est plus important que le bien ». </a:t>
            </a:r>
          </a:p>
          <a:p>
            <a:pPr marL="2063883" lvl="4" indent="-229320" algn="just">
              <a:spcBef>
                <a:spcPct val="0"/>
              </a:spcBef>
            </a:pPr>
            <a:r>
              <a:rPr lang="fr-FR">
                <a:latin typeface="Times" charset="0"/>
                <a:cs typeface="Times New Roman" charset="0"/>
              </a:rPr>
              <a:t>3.</a:t>
            </a:r>
            <a:r>
              <a:rPr lang="fr-FR">
                <a:latin typeface="Times" charset="0"/>
              </a:rPr>
              <a:t>Eloigner les échanges des règles marchandes </a:t>
            </a:r>
          </a:p>
          <a:p>
            <a:pPr marL="229320" indent="-229320">
              <a:spcBef>
                <a:spcPct val="0"/>
              </a:spcBef>
              <a:spcAft>
                <a:spcPts val="602"/>
              </a:spcAft>
              <a:buFontTx/>
              <a:buChar char="-"/>
            </a:pPr>
            <a:endParaRPr lang="fr-FR">
              <a:latin typeface="Calibri" charset="0"/>
            </a:endParaRPr>
          </a:p>
        </p:txBody>
      </p:sp>
    </p:spTree>
    <p:extLst>
      <p:ext uri="{BB962C8B-B14F-4D97-AF65-F5344CB8AC3E}">
        <p14:creationId xmlns:p14="http://schemas.microsoft.com/office/powerpoint/2010/main" val="367615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45291" indent="-286651" eaLnBrk="0" hangingPunct="0">
              <a:defRPr sz="2400">
                <a:solidFill>
                  <a:schemeClr val="tx1"/>
                </a:solidFill>
                <a:latin typeface="Arial" charset="0"/>
                <a:ea typeface="ＭＳ Ｐゴシック" charset="0"/>
              </a:defRPr>
            </a:lvl2pPr>
            <a:lvl3pPr marL="1146602" indent="-229320" eaLnBrk="0" hangingPunct="0">
              <a:defRPr sz="2400">
                <a:solidFill>
                  <a:schemeClr val="tx1"/>
                </a:solidFill>
                <a:latin typeface="Arial" charset="0"/>
                <a:ea typeface="ＭＳ Ｐゴシック" charset="0"/>
              </a:defRPr>
            </a:lvl3pPr>
            <a:lvl4pPr marL="1605242" indent="-229320" eaLnBrk="0" hangingPunct="0">
              <a:defRPr sz="2400">
                <a:solidFill>
                  <a:schemeClr val="tx1"/>
                </a:solidFill>
                <a:latin typeface="Arial" charset="0"/>
                <a:ea typeface="ＭＳ Ｐゴシック" charset="0"/>
              </a:defRPr>
            </a:lvl4pPr>
            <a:lvl5pPr marL="2063883" indent="-229320" eaLnBrk="0" hangingPunct="0">
              <a:defRPr sz="2400">
                <a:solidFill>
                  <a:schemeClr val="tx1"/>
                </a:solidFill>
                <a:latin typeface="Arial" charset="0"/>
                <a:ea typeface="ＭＳ Ｐゴシック" charset="0"/>
              </a:defRPr>
            </a:lvl5pPr>
            <a:lvl6pPr marL="2522524" indent="-229320" eaLnBrk="0" fontAlgn="base" hangingPunct="0">
              <a:spcBef>
                <a:spcPct val="0"/>
              </a:spcBef>
              <a:spcAft>
                <a:spcPct val="0"/>
              </a:spcAft>
              <a:defRPr sz="2400">
                <a:solidFill>
                  <a:schemeClr val="tx1"/>
                </a:solidFill>
                <a:latin typeface="Arial" charset="0"/>
                <a:ea typeface="ＭＳ Ｐゴシック" charset="0"/>
              </a:defRPr>
            </a:lvl6pPr>
            <a:lvl7pPr marL="2981164" indent="-229320" eaLnBrk="0" fontAlgn="base" hangingPunct="0">
              <a:spcBef>
                <a:spcPct val="0"/>
              </a:spcBef>
              <a:spcAft>
                <a:spcPct val="0"/>
              </a:spcAft>
              <a:defRPr sz="2400">
                <a:solidFill>
                  <a:schemeClr val="tx1"/>
                </a:solidFill>
                <a:latin typeface="Arial" charset="0"/>
                <a:ea typeface="ＭＳ Ｐゴシック" charset="0"/>
              </a:defRPr>
            </a:lvl7pPr>
            <a:lvl8pPr marL="3439805" indent="-229320" eaLnBrk="0" fontAlgn="base" hangingPunct="0">
              <a:spcBef>
                <a:spcPct val="0"/>
              </a:spcBef>
              <a:spcAft>
                <a:spcPct val="0"/>
              </a:spcAft>
              <a:defRPr sz="2400">
                <a:solidFill>
                  <a:schemeClr val="tx1"/>
                </a:solidFill>
                <a:latin typeface="Arial" charset="0"/>
                <a:ea typeface="ＭＳ Ｐゴシック" charset="0"/>
              </a:defRPr>
            </a:lvl8pPr>
            <a:lvl9pPr marL="3898446" indent="-22932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BC11A61-A49E-E644-88C0-22B50EAC729C}" type="slidenum">
              <a:rPr lang="en-US" sz="1200"/>
              <a:pPr eaLnBrk="1" hangingPunct="1"/>
              <a:t>11</a:t>
            </a:fld>
            <a:endParaRPr lang="en-US" sz="1200"/>
          </a:p>
        </p:txBody>
      </p:sp>
      <p:sp>
        <p:nvSpPr>
          <p:cNvPr id="25602" name="Rectangle 2"/>
          <p:cNvSpPr>
            <a:spLocks noGrp="1" noRot="1" noChangeAspect="1" noChangeArrowheads="1"/>
          </p:cNvSpPr>
          <p:nvPr>
            <p:ph type="sldImg"/>
          </p:nvPr>
        </p:nvSpPr>
        <p:spPr bwMode="auto">
          <a:xfrm>
            <a:off x="1095375" y="746125"/>
            <a:ext cx="2643188" cy="19843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xfrm>
            <a:off x="679768" y="2647527"/>
            <a:ext cx="5438140" cy="6536082"/>
          </a:xfrm>
          <a:solidFill>
            <a:srgbClr val="FFFFFF"/>
          </a:solidFill>
          <a:ln>
            <a:solidFill>
              <a:srgbClr val="000000"/>
            </a:solidFill>
            <a:miter lim="800000"/>
            <a:headEnd/>
            <a:tailEnd/>
          </a:ln>
        </p:spPr>
        <p:txBody>
          <a:bodyPr wrap="square" numCol="1" anchor="t" anchorCtr="0" compatLnSpc="1">
            <a:prstTxWarp prst="textNoShape">
              <a:avLst/>
            </a:prstTxWarp>
          </a:bodyPr>
          <a:lstStyle/>
          <a:p>
            <a:pPr marL="229320" indent="-229320">
              <a:spcBef>
                <a:spcPct val="0"/>
              </a:spcBef>
              <a:spcAft>
                <a:spcPts val="602"/>
              </a:spcAft>
            </a:pPr>
            <a:r>
              <a:rPr lang="fr-FR" b="1">
                <a:latin typeface="Times" charset="0"/>
              </a:rPr>
              <a:t>Trois grands motifs : </a:t>
            </a:r>
          </a:p>
          <a:p>
            <a:pPr marL="229320" indent="-229320">
              <a:spcBef>
                <a:spcPct val="0"/>
              </a:spcBef>
              <a:spcAft>
                <a:spcPts val="602"/>
              </a:spcAft>
            </a:pPr>
            <a:r>
              <a:rPr lang="fr-FR">
                <a:latin typeface="Times" charset="0"/>
              </a:rPr>
              <a:t>Localiser : vise à privilégier l’usage local de revenus tirés d’une production locale.  // </a:t>
            </a:r>
            <a:r>
              <a:rPr lang="fr-FR">
                <a:latin typeface="Calibri" charset="0"/>
              </a:rPr>
              <a:t>- Purpose : to protect local spaces against the flight of revenues and economic activites (big companies ; central tax system)</a:t>
            </a:r>
            <a:endParaRPr lang="fr-FR">
              <a:latin typeface="Times" charset="0"/>
            </a:endParaRPr>
          </a:p>
          <a:p>
            <a:pPr marL="2063883" lvl="4" indent="-229320" algn="just">
              <a:spcBef>
                <a:spcPct val="0"/>
              </a:spcBef>
            </a:pPr>
            <a:r>
              <a:rPr lang="fr-FR">
                <a:latin typeface="Times" charset="0"/>
                <a:cs typeface="Times New Roman" charset="0"/>
              </a:rPr>
              <a:t>1.</a:t>
            </a:r>
            <a:r>
              <a:rPr lang="fr-FR">
                <a:latin typeface="Times" charset="0"/>
              </a:rPr>
              <a:t>La monnaie cloisonnée (usage local, difficultés éventuelles de conversion) en est un moyen </a:t>
            </a:r>
          </a:p>
          <a:p>
            <a:pPr marL="2063883" lvl="4" indent="-229320">
              <a:spcBef>
                <a:spcPct val="0"/>
              </a:spcBef>
            </a:pPr>
            <a:r>
              <a:rPr lang="fr-FR">
                <a:latin typeface="Times" charset="0"/>
                <a:cs typeface="Times New Roman" charset="0"/>
              </a:rPr>
              <a:t>2.</a:t>
            </a:r>
            <a:r>
              <a:rPr lang="fr-FR">
                <a:latin typeface="Times" charset="0"/>
              </a:rPr>
              <a:t>Va dans le sens du développement local : O et D sont enracinés localement</a:t>
            </a:r>
          </a:p>
          <a:p>
            <a:pPr marL="2063883" lvl="4" indent="-229320">
              <a:spcBef>
                <a:spcPct val="0"/>
              </a:spcBef>
            </a:pPr>
            <a:r>
              <a:rPr lang="fr-FR">
                <a:latin typeface="Times" charset="0"/>
                <a:cs typeface="Times New Roman" charset="0"/>
              </a:rPr>
              <a:t>3.</a:t>
            </a:r>
            <a:r>
              <a:rPr lang="fr-FR">
                <a:latin typeface="Times" charset="0"/>
              </a:rPr>
              <a:t>S’oppose au modèle de la grande entreprise. Plutôt vers artisans, petits commerçants, professions libérales, personnes physiques</a:t>
            </a:r>
          </a:p>
          <a:p>
            <a:pPr marL="2063883" lvl="4" indent="-229320">
              <a:spcBef>
                <a:spcPct val="0"/>
              </a:spcBef>
              <a:buFont typeface="Times" charset="0"/>
              <a:buAutoNum type="arabicPeriod" startAt="4"/>
            </a:pPr>
            <a:r>
              <a:rPr lang="fr-FR">
                <a:latin typeface="Times" charset="0"/>
              </a:rPr>
              <a:t>Ne s’oppose pas fondamentalement à la fiscalité</a:t>
            </a:r>
          </a:p>
          <a:p>
            <a:pPr marL="229320" indent="-229320">
              <a:spcBef>
                <a:spcPct val="0"/>
              </a:spcBef>
            </a:pPr>
            <a:r>
              <a:rPr lang="fr-FR">
                <a:latin typeface="Times" charset="0"/>
              </a:rPr>
              <a:t>Dynamiser les échanges locaux : </a:t>
            </a:r>
          </a:p>
          <a:p>
            <a:pPr marL="2063883" lvl="4" indent="-229320" algn="just">
              <a:spcBef>
                <a:spcPct val="0"/>
              </a:spcBef>
            </a:pPr>
            <a:r>
              <a:rPr lang="fr-FR">
                <a:latin typeface="Times" charset="0"/>
                <a:cs typeface="Times New Roman" charset="0"/>
              </a:rPr>
              <a:t>1.</a:t>
            </a:r>
            <a:r>
              <a:rPr lang="fr-FR">
                <a:latin typeface="Times" charset="0"/>
              </a:rPr>
              <a:t>Par leur localisation</a:t>
            </a:r>
          </a:p>
          <a:p>
            <a:pPr marL="2063883" lvl="4" indent="-229320">
              <a:spcBef>
                <a:spcPct val="0"/>
              </a:spcBef>
            </a:pPr>
            <a:r>
              <a:rPr lang="fr-FR">
                <a:latin typeface="Times" charset="0"/>
                <a:cs typeface="Times New Roman" charset="0"/>
              </a:rPr>
              <a:t>2.</a:t>
            </a:r>
            <a:r>
              <a:rPr lang="fr-FR">
                <a:latin typeface="Times" charset="0"/>
              </a:rPr>
              <a:t>Par la stimulation interne : </a:t>
            </a:r>
          </a:p>
          <a:p>
            <a:pPr marL="2063883" lvl="4" indent="-229320" algn="just">
              <a:spcBef>
                <a:spcPct val="0"/>
              </a:spcBef>
            </a:pPr>
            <a:r>
              <a:rPr lang="fr-FR">
                <a:latin typeface="Times" charset="0"/>
                <a:cs typeface="Times New Roman" charset="0"/>
              </a:rPr>
              <a:t>a.</a:t>
            </a:r>
            <a:r>
              <a:rPr lang="fr-FR">
                <a:latin typeface="Times" charset="0"/>
              </a:rPr>
              <a:t>en développant l’accès à une forme de crédit</a:t>
            </a:r>
          </a:p>
          <a:p>
            <a:pPr marL="2063883" lvl="4" indent="-229320" algn="just">
              <a:spcBef>
                <a:spcPct val="0"/>
              </a:spcBef>
            </a:pPr>
            <a:r>
              <a:rPr lang="fr-FR">
                <a:latin typeface="Times" charset="0"/>
                <a:cs typeface="Times New Roman" charset="0"/>
              </a:rPr>
              <a:t>i.	</a:t>
            </a:r>
            <a:r>
              <a:rPr lang="fr-FR">
                <a:latin typeface="Times" charset="0"/>
              </a:rPr>
              <a:t>par la monnaie multilatérale, ou personnelle, des LETS</a:t>
            </a:r>
          </a:p>
          <a:p>
            <a:pPr marL="2063883" lvl="4" indent="-229320">
              <a:spcBef>
                <a:spcPct val="0"/>
              </a:spcBef>
            </a:pPr>
            <a:r>
              <a:rPr lang="fr-FR">
                <a:latin typeface="Times" charset="0"/>
                <a:cs typeface="Times New Roman" charset="0"/>
              </a:rPr>
              <a:t>ii.	</a:t>
            </a:r>
            <a:r>
              <a:rPr lang="fr-FR">
                <a:latin typeface="Times" charset="0"/>
              </a:rPr>
              <a:t>par une logique de microfinance</a:t>
            </a:r>
          </a:p>
          <a:p>
            <a:pPr marL="2063883" lvl="4" indent="-229320" algn="just">
              <a:spcBef>
                <a:spcPct val="0"/>
              </a:spcBef>
            </a:pPr>
            <a:r>
              <a:rPr lang="fr-FR">
                <a:latin typeface="Times" charset="0"/>
                <a:cs typeface="Times New Roman" charset="0"/>
              </a:rPr>
              <a:t>b.</a:t>
            </a:r>
            <a:r>
              <a:rPr lang="fr-FR">
                <a:latin typeface="Times" charset="0"/>
              </a:rPr>
              <a:t>en désincitant à l’inutilisation des avoirs (monnaie fondante à la Gesell ; ou échange annuel des billets). </a:t>
            </a:r>
          </a:p>
          <a:p>
            <a:pPr marL="229320" indent="-229320" algn="just">
              <a:spcBef>
                <a:spcPct val="0"/>
              </a:spcBef>
            </a:pPr>
            <a:r>
              <a:rPr lang="fr-FR">
                <a:latin typeface="Times" charset="0"/>
              </a:rPr>
              <a:t>Transformer la nature des échanges : point central des monnaies sociales : porte sur trois éléments clefs des représentations et des pratiques d’échange. </a:t>
            </a:r>
          </a:p>
          <a:p>
            <a:pPr marL="2063883" lvl="4" indent="-229320" algn="just">
              <a:spcBef>
                <a:spcPct val="0"/>
              </a:spcBef>
            </a:pPr>
            <a:r>
              <a:rPr lang="fr-FR">
                <a:latin typeface="Times" charset="0"/>
                <a:cs typeface="Times New Roman" charset="0"/>
              </a:rPr>
              <a:t>1.</a:t>
            </a:r>
            <a:r>
              <a:rPr lang="fr-FR">
                <a:latin typeface="Times" charset="0"/>
              </a:rPr>
              <a:t>Statut des personnes : </a:t>
            </a:r>
          </a:p>
          <a:p>
            <a:pPr marL="2063883" lvl="4" indent="-229320" algn="just">
              <a:spcBef>
                <a:spcPct val="0"/>
              </a:spcBef>
            </a:pPr>
            <a:r>
              <a:rPr lang="fr-FR">
                <a:latin typeface="Times" charset="0"/>
                <a:cs typeface="Times New Roman" charset="0"/>
              </a:rPr>
              <a:t>a.	</a:t>
            </a:r>
            <a:r>
              <a:rPr lang="fr-FR">
                <a:latin typeface="Times" charset="0"/>
              </a:rPr>
              <a:t>en revalorisant les capacités productives des personnes qui ne sont pas valorisées dans le cadre du salariat ou des professions indépendantes. </a:t>
            </a:r>
          </a:p>
          <a:p>
            <a:pPr marL="2063883" lvl="4" indent="-229320">
              <a:spcBef>
                <a:spcPct val="0"/>
              </a:spcBef>
            </a:pPr>
            <a:r>
              <a:rPr lang="fr-FR">
                <a:latin typeface="Times" charset="0"/>
                <a:cs typeface="Times New Roman" charset="0"/>
              </a:rPr>
              <a:t>b.	</a:t>
            </a:r>
            <a:r>
              <a:rPr lang="fr-FR">
                <a:latin typeface="Times" charset="0"/>
              </a:rPr>
              <a:t>Cf le « prosommateur » de Toffler 1980 : 1) figure de l’inclusion car consommer suppose produire ; 2) petite économie de production individuelle</a:t>
            </a:r>
          </a:p>
          <a:p>
            <a:pPr marL="2063883" lvl="4" indent="-229320" algn="just">
              <a:spcBef>
                <a:spcPct val="0"/>
              </a:spcBef>
            </a:pPr>
            <a:r>
              <a:rPr lang="fr-FR">
                <a:latin typeface="Times" charset="0"/>
                <a:cs typeface="Times New Roman" charset="0"/>
              </a:rPr>
              <a:t>2.</a:t>
            </a:r>
            <a:r>
              <a:rPr lang="fr-FR">
                <a:latin typeface="Times" charset="0"/>
              </a:rPr>
              <a:t>Relation entre les personnes : </a:t>
            </a:r>
          </a:p>
          <a:p>
            <a:pPr marL="2063883" lvl="4" indent="-229320" algn="just">
              <a:spcBef>
                <a:spcPct val="0"/>
              </a:spcBef>
            </a:pPr>
            <a:r>
              <a:rPr lang="fr-FR">
                <a:latin typeface="Times" charset="0"/>
                <a:cs typeface="Times New Roman" charset="0"/>
              </a:rPr>
              <a:t>a.	</a:t>
            </a:r>
            <a:r>
              <a:rPr lang="fr-FR">
                <a:latin typeface="Times" charset="0"/>
              </a:rPr>
              <a:t>en promouvant, par la confiance permise par la monnaie, </a:t>
            </a:r>
          </a:p>
          <a:p>
            <a:pPr marL="2063883" lvl="4" indent="-229320">
              <a:spcBef>
                <a:spcPct val="0"/>
              </a:spcBef>
            </a:pPr>
            <a:r>
              <a:rPr lang="fr-FR">
                <a:latin typeface="Times" charset="0"/>
                <a:cs typeface="Times New Roman" charset="0"/>
              </a:rPr>
              <a:t>b.	</a:t>
            </a:r>
            <a:r>
              <a:rPr lang="fr-FR">
                <a:latin typeface="Times" charset="0"/>
              </a:rPr>
              <a:t>le développement de relations interpersonnelles, depuis la convivialité jusqu’à l’amitié. </a:t>
            </a:r>
          </a:p>
          <a:p>
            <a:pPr marL="2063883" lvl="4" indent="-229320">
              <a:spcBef>
                <a:spcPct val="0"/>
              </a:spcBef>
            </a:pPr>
            <a:r>
              <a:rPr lang="fr-FR">
                <a:latin typeface="Times" charset="0"/>
                <a:cs typeface="Times New Roman" charset="0"/>
              </a:rPr>
              <a:t>c.	</a:t>
            </a:r>
            <a:r>
              <a:rPr lang="fr-FR">
                <a:latin typeface="Times" charset="0"/>
              </a:rPr>
              <a:t>« Le lien est plus important que le bien ». </a:t>
            </a:r>
          </a:p>
          <a:p>
            <a:pPr marL="2063883" lvl="4" indent="-229320" algn="just">
              <a:spcBef>
                <a:spcPct val="0"/>
              </a:spcBef>
            </a:pPr>
            <a:r>
              <a:rPr lang="fr-FR">
                <a:latin typeface="Times" charset="0"/>
                <a:cs typeface="Times New Roman" charset="0"/>
              </a:rPr>
              <a:t>3.</a:t>
            </a:r>
            <a:r>
              <a:rPr lang="fr-FR">
                <a:latin typeface="Times" charset="0"/>
              </a:rPr>
              <a:t>Eloigner les échanges des règles marchandes </a:t>
            </a:r>
          </a:p>
          <a:p>
            <a:pPr marL="229320" indent="-229320">
              <a:spcBef>
                <a:spcPct val="0"/>
              </a:spcBef>
              <a:spcAft>
                <a:spcPts val="602"/>
              </a:spcAft>
              <a:buFontTx/>
              <a:buChar char="-"/>
            </a:pPr>
            <a:endParaRPr lang="fr-FR">
              <a:latin typeface="Calibri" charset="0"/>
            </a:endParaRPr>
          </a:p>
        </p:txBody>
      </p:sp>
    </p:spTree>
    <p:extLst>
      <p:ext uri="{BB962C8B-B14F-4D97-AF65-F5344CB8AC3E}">
        <p14:creationId xmlns:p14="http://schemas.microsoft.com/office/powerpoint/2010/main" val="154714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3"/>
            <a:ext cx="7543800" cy="2593975"/>
          </a:xfrm>
        </p:spPr>
        <p:txBody>
          <a:bodyPr/>
          <a:lstStyle>
            <a:lvl1pPr>
              <a:defRPr sz="5400">
                <a:ln>
                  <a:noFill/>
                </a:ln>
                <a:solidFill>
                  <a:schemeClr val="tx2"/>
                </a:solidFill>
              </a:defRPr>
            </a:lvl1pPr>
          </a:lstStyle>
          <a:p>
            <a:r>
              <a:rPr lang="fr-FR"/>
              <a:t>Cliquez et modifiez le titre</a:t>
            </a:r>
            <a:endParaRPr lang="en-US" dirty="0"/>
          </a:p>
        </p:txBody>
      </p:sp>
      <p:sp>
        <p:nvSpPr>
          <p:cNvPr id="3" name="Subtitle 2"/>
          <p:cNvSpPr>
            <a:spLocks noGrp="1"/>
          </p:cNvSpPr>
          <p:nvPr>
            <p:ph type="subTitle" idx="1"/>
          </p:nvPr>
        </p:nvSpPr>
        <p:spPr>
          <a:xfrm>
            <a:off x="685800" y="4572000"/>
            <a:ext cx="6461760" cy="1066800"/>
          </a:xfrm>
        </p:spPr>
        <p:txBody>
          <a:bodyPr>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en-US" dirty="0"/>
          </a:p>
        </p:txBody>
      </p:sp>
      <p:sp>
        <p:nvSpPr>
          <p:cNvPr id="4" name="Slide Number Placeholder 5"/>
          <p:cNvSpPr>
            <a:spLocks noGrp="1"/>
          </p:cNvSpPr>
          <p:nvPr>
            <p:ph type="sldNum" sz="quarter" idx="10"/>
          </p:nvPr>
        </p:nvSpPr>
        <p:spPr>
          <a:ln/>
        </p:spPr>
        <p:txBody>
          <a:bodyPr/>
          <a:lstStyle>
            <a:lvl1pPr>
              <a:defRPr/>
            </a:lvl1pPr>
          </a:lstStyle>
          <a:p>
            <a:pPr>
              <a:defRPr/>
            </a:pPr>
            <a:fld id="{9FB6C684-1818-4998-BE55-77F2F492EACD}" type="slidenum">
              <a:rPr lang="en-US"/>
              <a:pPr>
                <a:defRPr/>
              </a:pPr>
              <a:t>‹N°›</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FD2EFA1-6DB9-4B93-948A-E43F90C3F6EC}" type="datetime1">
              <a:rPr lang="en-US"/>
              <a:pPr>
                <a:defRPr/>
              </a:pPr>
              <a:t>10/18/2019</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BD05F0A2-4655-44D6-8E80-69BD06C80713}" type="slidenum">
              <a:rPr lang="en-US"/>
              <a:pPr>
                <a:defRPr/>
              </a:pPr>
              <a:t>‹N°›</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398B5FCF-2DFE-49C4-AEFA-628119C573AF}" type="datetime1">
              <a:rPr lang="en-US"/>
              <a:pPr>
                <a:defRPr/>
              </a:pPr>
              <a:t>10/18/2019</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1752600" cy="5851525"/>
          </a:xfrm>
        </p:spPr>
        <p:txBody>
          <a:bodyPr vert="eaVert" anchor="b" anchorCtr="0"/>
          <a:lstStyle/>
          <a:p>
            <a:r>
              <a:rPr lang="fr-FR"/>
              <a:t>Cliquez et modifiez le titre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093574CC-1D37-47A8-A5FF-E015DA1EC74E}" type="slidenum">
              <a:rPr lang="en-US"/>
              <a:pPr>
                <a:defRPr/>
              </a:pPr>
              <a:t>‹N°›</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38FE8E0C-D1B3-4B30-A6C5-74636AEFE80E}" type="datetime1">
              <a:rPr lang="en-US"/>
              <a:pPr>
                <a:defRPr/>
              </a:pPr>
              <a:t>10/18/2019</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858838" y="274640"/>
            <a:ext cx="8077200" cy="642143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Slide Number Placeholder 5"/>
          <p:cNvSpPr>
            <a:spLocks noGrp="1"/>
          </p:cNvSpPr>
          <p:nvPr>
            <p:ph type="sldNum" sz="quarter" idx="10"/>
          </p:nvPr>
        </p:nvSpPr>
        <p:spPr>
          <a:ln/>
        </p:spPr>
        <p:txBody>
          <a:bodyPr/>
          <a:lstStyle>
            <a:lvl1pPr>
              <a:defRPr/>
            </a:lvl1pPr>
          </a:lstStyle>
          <a:p>
            <a:pPr>
              <a:defRPr/>
            </a:pPr>
            <a:fld id="{DC807523-0070-4C9C-BFC2-8F4C607D67C5}" type="slidenum">
              <a:rPr lang="en-US"/>
              <a:pPr>
                <a:defRPr/>
              </a:pPr>
              <a:t>‹N°›</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ADB8F11C-4BC8-4DF6-8505-0F384E650451}" type="datetime1">
              <a:rPr lang="en-US"/>
              <a:pPr>
                <a:defRPr/>
              </a:pPr>
              <a:t>10/18/2019</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Slide Number Placeholder 5"/>
          <p:cNvSpPr>
            <a:spLocks noGrp="1"/>
          </p:cNvSpPr>
          <p:nvPr>
            <p:ph type="sldNum" sz="quarter" idx="10"/>
          </p:nvPr>
        </p:nvSpPr>
        <p:spPr>
          <a:ln/>
        </p:spPr>
        <p:txBody>
          <a:bodyPr/>
          <a:lstStyle>
            <a:lvl1pPr>
              <a:defRPr/>
            </a:lvl1pPr>
          </a:lstStyle>
          <a:p>
            <a:pPr>
              <a:defRPr/>
            </a:pPr>
            <a:fld id="{05C09FA2-B3CF-410C-ABB2-6F38FE670872}" type="slidenum">
              <a:rPr lang="en-US"/>
              <a:pPr>
                <a:defRPr/>
              </a:pPr>
              <a:t>‹N°›</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9E5D5F68-C542-41DC-A5FA-3C3DED9F36E8}" type="datetime1">
              <a:rPr lang="en-US"/>
              <a:pPr>
                <a:defRPr/>
              </a:pPr>
              <a:t>10/18/2019</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722317" y="5486400"/>
            <a:ext cx="7659687" cy="1168400"/>
          </a:xfrm>
        </p:spPr>
        <p:txBody>
          <a:bodyPr anchor="t"/>
          <a:lstStyle>
            <a:lvl1pPr algn="l">
              <a:defRPr sz="3600" b="0" cap="all"/>
            </a:lvl1pPr>
          </a:lstStyle>
          <a:p>
            <a:r>
              <a:rPr lang="fr-FR"/>
              <a:t>Cliquez et modifiez le titre</a:t>
            </a:r>
            <a:endParaRPr lang="en-US" dirty="0"/>
          </a:p>
        </p:txBody>
      </p:sp>
      <p:sp>
        <p:nvSpPr>
          <p:cNvPr id="3" name="Text Placeholder 2"/>
          <p:cNvSpPr>
            <a:spLocks noGrp="1"/>
          </p:cNvSpPr>
          <p:nvPr>
            <p:ph type="body" idx="1"/>
          </p:nvPr>
        </p:nvSpPr>
        <p:spPr>
          <a:xfrm>
            <a:off x="722317" y="3852864"/>
            <a:ext cx="6135687" cy="163353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Slide Number Placeholder 5"/>
          <p:cNvSpPr>
            <a:spLocks noGrp="1"/>
          </p:cNvSpPr>
          <p:nvPr>
            <p:ph type="sldNum" sz="quarter" idx="10"/>
          </p:nvPr>
        </p:nvSpPr>
        <p:spPr>
          <a:ln/>
        </p:spPr>
        <p:txBody>
          <a:bodyPr/>
          <a:lstStyle>
            <a:lvl1pPr>
              <a:defRPr/>
            </a:lvl1pPr>
          </a:lstStyle>
          <a:p>
            <a:pPr>
              <a:defRPr/>
            </a:pPr>
            <a:fld id="{F702A9A8-B24E-43E1-8529-80B25E513592}" type="slidenum">
              <a:rPr lang="en-US"/>
              <a:pPr>
                <a:defRPr/>
              </a:pPr>
              <a:t>‹N°›</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Date Placeholder 3"/>
          <p:cNvSpPr>
            <a:spLocks noGrp="1"/>
          </p:cNvSpPr>
          <p:nvPr>
            <p:ph type="dt" sz="half" idx="12"/>
          </p:nvPr>
        </p:nvSpPr>
        <p:spPr/>
        <p:txBody>
          <a:bodyPr/>
          <a:lstStyle>
            <a:lvl1pPr>
              <a:defRPr/>
            </a:lvl1pPr>
          </a:lstStyle>
          <a:p>
            <a:pPr>
              <a:defRPr/>
            </a:pPr>
            <a:fld id="{D8BE4743-A24E-4A70-9DA2-2659CCD1A2D2}" type="datetime1">
              <a:rPr lang="en-US"/>
              <a:pPr>
                <a:defRPr/>
              </a:pPr>
              <a:t>10/18/2019</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Content Placeholder 2"/>
          <p:cNvSpPr>
            <a:spLocks noGrp="1"/>
          </p:cNvSpPr>
          <p:nvPr>
            <p:ph sz="half" idx="1"/>
          </p:nvPr>
        </p:nvSpPr>
        <p:spPr>
          <a:xfrm>
            <a:off x="1092184"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5054584"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Slide Number Placeholder 5"/>
          <p:cNvSpPr>
            <a:spLocks noGrp="1"/>
          </p:cNvSpPr>
          <p:nvPr>
            <p:ph type="sldNum" sz="quarter" idx="10"/>
          </p:nvPr>
        </p:nvSpPr>
        <p:spPr>
          <a:ln/>
        </p:spPr>
        <p:txBody>
          <a:bodyPr/>
          <a:lstStyle>
            <a:lvl1pPr>
              <a:defRPr/>
            </a:lvl1pPr>
          </a:lstStyle>
          <a:p>
            <a:pPr>
              <a:defRPr/>
            </a:pPr>
            <a:fld id="{62F18304-524E-4601-B1CA-844CEE057EF2}" type="slidenum">
              <a:rPr lang="en-US"/>
              <a:pPr>
                <a:defRPr/>
              </a:pPr>
              <a:t>‹N°›</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4AA3E183-BB68-44F7-AAF3-5363C6E929A7}" type="datetime1">
              <a:rPr lang="en-US"/>
              <a:pPr>
                <a:defRPr/>
              </a:pPr>
              <a:t>10/18/2019</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Cliquez et modifiez le titre</a:t>
            </a:r>
            <a:endParaRPr lang="en-US"/>
          </a:p>
        </p:txBody>
      </p:sp>
      <p:sp>
        <p:nvSpPr>
          <p:cNvPr id="3" name="Text Placeholder 2"/>
          <p:cNvSpPr>
            <a:spLocks noGrp="1"/>
          </p:cNvSpPr>
          <p:nvPr>
            <p:ph type="body" idx="1"/>
          </p:nvPr>
        </p:nvSpPr>
        <p:spPr>
          <a:xfrm>
            <a:off x="1092167" y="1535113"/>
            <a:ext cx="36576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2167"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54567" y="1535113"/>
            <a:ext cx="3657600" cy="639763"/>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5054567"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Slide Number Placeholder 5"/>
          <p:cNvSpPr>
            <a:spLocks noGrp="1"/>
          </p:cNvSpPr>
          <p:nvPr>
            <p:ph type="sldNum" sz="quarter" idx="10"/>
          </p:nvPr>
        </p:nvSpPr>
        <p:spPr>
          <a:ln/>
        </p:spPr>
        <p:txBody>
          <a:bodyPr/>
          <a:lstStyle>
            <a:lvl1pPr>
              <a:defRPr/>
            </a:lvl1pPr>
          </a:lstStyle>
          <a:p>
            <a:pPr>
              <a:defRPr/>
            </a:pPr>
            <a:fld id="{06930B2A-7D24-496E-9776-2BBB9C360B5F}" type="slidenum">
              <a:rPr lang="en-US"/>
              <a:pPr>
                <a:defRPr/>
              </a:pPr>
              <a:t>‹N°›</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Date Placeholder 3"/>
          <p:cNvSpPr>
            <a:spLocks noGrp="1"/>
          </p:cNvSpPr>
          <p:nvPr>
            <p:ph type="dt" sz="half" idx="12"/>
          </p:nvPr>
        </p:nvSpPr>
        <p:spPr/>
        <p:txBody>
          <a:bodyPr/>
          <a:lstStyle>
            <a:lvl1pPr>
              <a:defRPr/>
            </a:lvl1pPr>
          </a:lstStyle>
          <a:p>
            <a:pPr>
              <a:defRPr/>
            </a:pPr>
            <a:fld id="{7CCFCA72-F7CC-4050-A9FA-3CF7097F8997}" type="datetime1">
              <a:rPr lang="en-US"/>
              <a:pPr>
                <a:defRPr/>
              </a:pPr>
              <a:t>10/18/2019</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a:p>
        </p:txBody>
      </p:sp>
      <p:sp>
        <p:nvSpPr>
          <p:cNvPr id="3" name="Slide Number Placeholder 5"/>
          <p:cNvSpPr>
            <a:spLocks noGrp="1"/>
          </p:cNvSpPr>
          <p:nvPr>
            <p:ph type="sldNum" sz="quarter" idx="10"/>
          </p:nvPr>
        </p:nvSpPr>
        <p:spPr>
          <a:ln/>
        </p:spPr>
        <p:txBody>
          <a:bodyPr/>
          <a:lstStyle>
            <a:lvl1pPr>
              <a:defRPr/>
            </a:lvl1pPr>
          </a:lstStyle>
          <a:p>
            <a:pPr>
              <a:defRPr/>
            </a:pPr>
            <a:fld id="{CE231896-8F95-491D-902B-880E2F533508}" type="slidenum">
              <a:rPr lang="en-US"/>
              <a:pPr>
                <a:defRPr/>
              </a:pPr>
              <a:t>‹N°›</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Date Placeholder 3"/>
          <p:cNvSpPr>
            <a:spLocks noGrp="1"/>
          </p:cNvSpPr>
          <p:nvPr>
            <p:ph type="dt" sz="half" idx="12"/>
          </p:nvPr>
        </p:nvSpPr>
        <p:spPr/>
        <p:txBody>
          <a:bodyPr/>
          <a:lstStyle>
            <a:lvl1pPr>
              <a:defRPr/>
            </a:lvl1pPr>
          </a:lstStyle>
          <a:p>
            <a:pPr>
              <a:defRPr/>
            </a:pPr>
            <a:fld id="{22B770DD-FDB2-4E0B-86D0-A7362E62CB37}" type="datetime1">
              <a:rPr lang="en-US"/>
              <a:pPr>
                <a:defRPr/>
              </a:pPr>
              <a:t>10/18/2019</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ln/>
        </p:spPr>
        <p:txBody>
          <a:bodyPr/>
          <a:lstStyle>
            <a:lvl1pPr>
              <a:defRPr/>
            </a:lvl1pPr>
          </a:lstStyle>
          <a:p>
            <a:pPr>
              <a:defRPr/>
            </a:pPr>
            <a:fld id="{D69D477B-B920-4137-A637-F2BACBD06C58}" type="slidenum">
              <a:rPr lang="en-US"/>
              <a:pPr>
                <a:defRPr/>
              </a:pPr>
              <a:t>‹N°›</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Date Placeholder 3"/>
          <p:cNvSpPr>
            <a:spLocks noGrp="1"/>
          </p:cNvSpPr>
          <p:nvPr>
            <p:ph type="dt" sz="half" idx="12"/>
          </p:nvPr>
        </p:nvSpPr>
        <p:spPr/>
        <p:txBody>
          <a:bodyPr/>
          <a:lstStyle>
            <a:lvl1pPr>
              <a:defRPr/>
            </a:lvl1pPr>
          </a:lstStyle>
          <a:p>
            <a:pPr>
              <a:defRPr/>
            </a:pPr>
            <a:fld id="{C1C97280-5890-4632-86B5-BD93252EEB83}" type="datetime1">
              <a:rPr lang="en-US"/>
              <a:pPr>
                <a:defRPr/>
              </a:pPr>
              <a:t>10/18/2019</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fr-FR"/>
              <a:t>Cliquez et modifiez le titre</a:t>
            </a:r>
            <a:endParaRPr lang="en-US" dirty="0"/>
          </a:p>
        </p:txBody>
      </p:sp>
      <p:sp>
        <p:nvSpPr>
          <p:cNvPr id="4" name="Text Placeholder 3"/>
          <p:cNvSpPr>
            <a:spLocks noGrp="1"/>
          </p:cNvSpPr>
          <p:nvPr>
            <p:ph type="body" sz="half" idx="2"/>
          </p:nvPr>
        </p:nvSpPr>
        <p:spPr>
          <a:xfrm>
            <a:off x="304800"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Content Placeholder 8"/>
          <p:cNvSpPr>
            <a:spLocks noGrp="1"/>
          </p:cNvSpPr>
          <p:nvPr>
            <p:ph sz="quarter" idx="13"/>
          </p:nvPr>
        </p:nvSpPr>
        <p:spPr>
          <a:xfrm>
            <a:off x="304800" y="381000"/>
            <a:ext cx="7772400" cy="494284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Slide Number Placeholder 5"/>
          <p:cNvSpPr>
            <a:spLocks noGrp="1"/>
          </p:cNvSpPr>
          <p:nvPr>
            <p:ph type="sldNum" sz="quarter" idx="14"/>
          </p:nvPr>
        </p:nvSpPr>
        <p:spPr>
          <a:ln/>
        </p:spPr>
        <p:txBody>
          <a:bodyPr/>
          <a:lstStyle>
            <a:lvl1pPr>
              <a:defRPr/>
            </a:lvl1pPr>
          </a:lstStyle>
          <a:p>
            <a:pPr>
              <a:defRPr/>
            </a:pPr>
            <a:fld id="{8FB2E5DA-0391-488B-BAB9-4009E79693BF}" type="slidenum">
              <a:rPr lang="en-US"/>
              <a:pPr>
                <a:defRPr/>
              </a:pPr>
              <a:t>‹N°›</a:t>
            </a:fld>
            <a:endParaRPr lang="en-US" dirty="0"/>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Date Placeholder 3"/>
          <p:cNvSpPr>
            <a:spLocks noGrp="1"/>
          </p:cNvSpPr>
          <p:nvPr>
            <p:ph type="dt" sz="half" idx="16"/>
          </p:nvPr>
        </p:nvSpPr>
        <p:spPr/>
        <p:txBody>
          <a:bodyPr/>
          <a:lstStyle>
            <a:lvl1pPr>
              <a:defRPr/>
            </a:lvl1pPr>
          </a:lstStyle>
          <a:p>
            <a:pPr>
              <a:defRPr/>
            </a:pPr>
            <a:fld id="{FD864759-6844-4DD0-878E-3E4A181C7B5F}" type="datetime1">
              <a:rPr lang="en-US"/>
              <a:pPr>
                <a:defRPr/>
              </a:pPr>
              <a:t>10/18/2019</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7"/>
            <a:ext cx="7772400" cy="594627"/>
          </a:xfrm>
        </p:spPr>
        <p:txBody>
          <a:bodyPr anchor="b"/>
          <a:lstStyle>
            <a:lvl1pPr algn="ctr">
              <a:defRPr sz="2200" b="1">
                <a:ln>
                  <a:noFill/>
                </a:ln>
                <a:solidFill>
                  <a:schemeClr val="tx2"/>
                </a:solidFill>
              </a:defRPr>
            </a:lvl1pPr>
          </a:lstStyle>
          <a:p>
            <a:r>
              <a:rPr lang="fr-FR"/>
              <a:t>Cliquez et modifiez le titre</a:t>
            </a:r>
            <a:endParaRPr lang="en-US" dirty="0"/>
          </a:p>
        </p:txBody>
      </p:sp>
      <p:sp>
        <p:nvSpPr>
          <p:cNvPr id="3" name="Picture Placeholder 2"/>
          <p:cNvSpPr>
            <a:spLocks noGrp="1"/>
          </p:cNvSpPr>
          <p:nvPr>
            <p:ph type="pic" idx="1"/>
          </p:nvPr>
        </p:nvSpPr>
        <p:spPr>
          <a:xfrm>
            <a:off x="0" y="0"/>
            <a:ext cx="84582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Faire glisser l'image vers l'espace réservé ou cliquer sur l'icône pour l'ajouter</a:t>
            </a:r>
            <a:endParaRPr lang="en-US" noProof="0"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Slide Number Placeholder 5"/>
          <p:cNvSpPr>
            <a:spLocks noGrp="1"/>
          </p:cNvSpPr>
          <p:nvPr>
            <p:ph type="sldNum" sz="quarter" idx="10"/>
          </p:nvPr>
        </p:nvSpPr>
        <p:spPr>
          <a:ln/>
        </p:spPr>
        <p:txBody>
          <a:bodyPr/>
          <a:lstStyle>
            <a:lvl1pPr>
              <a:defRPr/>
            </a:lvl1pPr>
          </a:lstStyle>
          <a:p>
            <a:pPr>
              <a:defRPr/>
            </a:pPr>
            <a:fld id="{50D6DA4C-5C8C-4D77-BEFB-72600F1343B9}" type="slidenum">
              <a:rPr lang="en-US"/>
              <a:pPr>
                <a:defRPr/>
              </a:pPr>
              <a:t>‹N°›</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Date Placeholder 3"/>
          <p:cNvSpPr>
            <a:spLocks noGrp="1"/>
          </p:cNvSpPr>
          <p:nvPr>
            <p:ph type="dt" sz="half" idx="12"/>
          </p:nvPr>
        </p:nvSpPr>
        <p:spPr/>
        <p:txBody>
          <a:bodyPr/>
          <a:lstStyle>
            <a:lvl1pPr>
              <a:defRPr/>
            </a:lvl1pPr>
          </a:lstStyle>
          <a:p>
            <a:pPr>
              <a:defRPr/>
            </a:pPr>
            <a:fld id="{59BB1687-6305-4CAF-BE68-0D839E0F34EE}" type="datetime1">
              <a:rPr lang="en-US"/>
              <a:pPr>
                <a:defRPr/>
              </a:pPr>
              <a:t>10/18/2019</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8838" y="274637"/>
            <a:ext cx="8077200" cy="1212851"/>
          </a:xfrm>
          <a:prstGeom prst="rect">
            <a:avLst/>
          </a:prstGeom>
        </p:spPr>
        <p:txBody>
          <a:bodyPr vert="horz" lIns="91440" tIns="45720" rIns="91440" bIns="45720" rtlCol="0" anchor="ctr">
            <a:noAutofit/>
          </a:bodyPr>
          <a:lstStyle/>
          <a:p>
            <a:r>
              <a:rPr lang="fr-FR" dirty="0"/>
              <a:t>Cliquez et modifiez le titre</a:t>
            </a:r>
            <a:endParaRPr lang="en-US" dirty="0"/>
          </a:p>
        </p:txBody>
      </p:sp>
      <p:sp>
        <p:nvSpPr>
          <p:cNvPr id="1027" name="Text Placeholder 2"/>
          <p:cNvSpPr>
            <a:spLocks noGrp="1"/>
          </p:cNvSpPr>
          <p:nvPr>
            <p:ph type="body" idx="1"/>
          </p:nvPr>
        </p:nvSpPr>
        <p:spPr bwMode="auto">
          <a:xfrm>
            <a:off x="858838" y="1600201"/>
            <a:ext cx="8077200" cy="50958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Rectangle 6"/>
          <p:cNvSpPr/>
          <p:nvPr/>
        </p:nvSpPr>
        <p:spPr>
          <a:xfrm>
            <a:off x="0" y="0"/>
            <a:ext cx="4953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0" y="5486400"/>
            <a:ext cx="4953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4"/>
          </p:nvPr>
        </p:nvSpPr>
        <p:spPr>
          <a:xfrm>
            <a:off x="-28575" y="5648325"/>
            <a:ext cx="547688" cy="396875"/>
          </a:xfrm>
          <a:prstGeom prst="bracketPair">
            <a:avLst>
              <a:gd name="adj" fmla="val 17949"/>
            </a:avLst>
          </a:prstGeom>
          <a:ln w="19050">
            <a:solidFill>
              <a:srgbClr val="FFFFFF"/>
            </a:solidFill>
          </a:ln>
        </p:spPr>
        <p:txBody>
          <a:bodyPr vert="horz" lIns="0" tIns="0" rIns="0" bIns="0" rtlCol="0" anchor="ctr"/>
          <a:lstStyle>
            <a:lvl1pPr algn="ctr" fontAlgn="auto">
              <a:spcBef>
                <a:spcPts val="0"/>
              </a:spcBef>
              <a:spcAft>
                <a:spcPts val="0"/>
              </a:spcAft>
              <a:defRPr sz="1800">
                <a:solidFill>
                  <a:srgbClr val="FFFFFF"/>
                </a:solidFill>
                <a:latin typeface="+mn-lt"/>
                <a:cs typeface="+mn-cs"/>
              </a:defRPr>
            </a:lvl1pPr>
          </a:lstStyle>
          <a:p>
            <a:pPr>
              <a:defRPr/>
            </a:pPr>
            <a:fld id="{21625523-2D41-40C5-AA75-411EC49C6E19}" type="slidenum">
              <a:rPr lang="en-US"/>
              <a:pPr>
                <a:defRPr/>
              </a:pPr>
              <a:t>‹N°›</a:t>
            </a:fld>
            <a:endParaRPr lang="en-US" dirty="0"/>
          </a:p>
        </p:txBody>
      </p:sp>
      <p:sp>
        <p:nvSpPr>
          <p:cNvPr id="5" name="Footer Placeholder 4"/>
          <p:cNvSpPr>
            <a:spLocks noGrp="1"/>
          </p:cNvSpPr>
          <p:nvPr>
            <p:ph type="ftr" sz="quarter" idx="3"/>
          </p:nvPr>
        </p:nvSpPr>
        <p:spPr>
          <a:xfrm rot="16200000">
            <a:off x="-936625" y="4048128"/>
            <a:ext cx="2366963" cy="366713"/>
          </a:xfrm>
          <a:prstGeom prst="rect">
            <a:avLst/>
          </a:prstGeom>
        </p:spPr>
        <p:txBody>
          <a:bodyPr vert="horz" lIns="91440" tIns="45720" rIns="91440" bIns="45720" rtlCol="0" anchor="ctr"/>
          <a:lstStyle>
            <a:lvl1pPr algn="r" fontAlgn="auto">
              <a:spcBef>
                <a:spcPts val="0"/>
              </a:spcBef>
              <a:spcAft>
                <a:spcPts val="0"/>
              </a:spcAft>
              <a:defRPr sz="1200">
                <a:solidFill>
                  <a:schemeClr val="bg2"/>
                </a:solidFill>
                <a:latin typeface="+mn-lt"/>
                <a:cs typeface="+mn-cs"/>
              </a:defRPr>
            </a:lvl1pPr>
          </a:lstStyle>
          <a:p>
            <a:pPr>
              <a:defRPr/>
            </a:pPr>
            <a:endParaRPr lang="en-US"/>
          </a:p>
        </p:txBody>
      </p:sp>
      <p:sp>
        <p:nvSpPr>
          <p:cNvPr id="4" name="Date Placeholder 3"/>
          <p:cNvSpPr>
            <a:spLocks noGrp="1"/>
          </p:cNvSpPr>
          <p:nvPr>
            <p:ph type="dt" sz="half" idx="2"/>
          </p:nvPr>
        </p:nvSpPr>
        <p:spPr>
          <a:xfrm rot="16200000">
            <a:off x="-972343" y="1645446"/>
            <a:ext cx="2438400" cy="366713"/>
          </a:xfrm>
          <a:prstGeom prst="rect">
            <a:avLst/>
          </a:prstGeom>
        </p:spPr>
        <p:txBody>
          <a:bodyPr vert="horz" lIns="91440" tIns="45720" rIns="91440" bIns="45720" rtlCol="0" anchor="ctr"/>
          <a:lstStyle>
            <a:lvl1pPr algn="l" fontAlgn="auto">
              <a:spcBef>
                <a:spcPts val="0"/>
              </a:spcBef>
              <a:spcAft>
                <a:spcPts val="0"/>
              </a:spcAft>
              <a:defRPr sz="1200">
                <a:solidFill>
                  <a:schemeClr val="bg2"/>
                </a:solidFill>
                <a:latin typeface="+mn-lt"/>
                <a:cs typeface="+mn-cs"/>
              </a:defRPr>
            </a:lvl1pPr>
          </a:lstStyle>
          <a:p>
            <a:pPr>
              <a:defRPr/>
            </a:pPr>
            <a:fld id="{FCEA1602-7E34-4A91-9FD3-5925203AB101}" type="datetime1">
              <a:rPr lang="en-US"/>
              <a:pPr>
                <a:defRPr/>
              </a:pPr>
              <a:t>10/18/2019</a:t>
            </a:fld>
            <a:endParaRPr lang="en-US" dirty="0"/>
          </a:p>
        </p:txBody>
      </p:sp>
    </p:spTree>
  </p:cSld>
  <p:clrMap bg1="lt1" tx1="dk1" bg2="lt2" tx2="dk2" accent1="accent1" accent2="accent2" accent3="accent3" accent4="accent4" accent5="accent5" accent6="accent6" hlink="hlink" folHlink="folHlink"/>
  <p:sldLayoutIdLst>
    <p:sldLayoutId id="2147483962" r:id="rId1"/>
    <p:sldLayoutId id="2147483961" r:id="rId2"/>
    <p:sldLayoutId id="2147483960" r:id="rId3"/>
    <p:sldLayoutId id="2147483959" r:id="rId4"/>
    <p:sldLayoutId id="2147483958" r:id="rId5"/>
    <p:sldLayoutId id="2147483957" r:id="rId6"/>
    <p:sldLayoutId id="2147483956" r:id="rId7"/>
    <p:sldLayoutId id="2147483955" r:id="rId8"/>
    <p:sldLayoutId id="2147483954" r:id="rId9"/>
    <p:sldLayoutId id="2147483953" r:id="rId10"/>
    <p:sldLayoutId id="2147483952" r:id="rId11"/>
    <p:sldLayoutId id="2147483951" r:id="rId12"/>
  </p:sldLayoutIdLst>
  <p:hf sldNum="0" hdr="0" ftr="0" dt="0"/>
  <p:txStyles>
    <p:titleStyle>
      <a:lvl1pPr algn="l" rtl="0" eaLnBrk="0" fontAlgn="base" hangingPunct="0">
        <a:spcBef>
          <a:spcPct val="0"/>
        </a:spcBef>
        <a:spcAft>
          <a:spcPct val="0"/>
        </a:spcAft>
        <a:defRPr sz="3600" kern="1200" spc="-1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Cambria" pitchFamily="18" charset="0"/>
        </a:defRPr>
      </a:lvl2pPr>
      <a:lvl3pPr algn="l" rtl="0" eaLnBrk="0" fontAlgn="base" hangingPunct="0">
        <a:spcBef>
          <a:spcPct val="0"/>
        </a:spcBef>
        <a:spcAft>
          <a:spcPct val="0"/>
        </a:spcAft>
        <a:defRPr sz="3600">
          <a:solidFill>
            <a:schemeClr val="tx2"/>
          </a:solidFill>
          <a:latin typeface="Cambria" pitchFamily="18" charset="0"/>
        </a:defRPr>
      </a:lvl3pPr>
      <a:lvl4pPr algn="l" rtl="0" eaLnBrk="0" fontAlgn="base" hangingPunct="0">
        <a:spcBef>
          <a:spcPct val="0"/>
        </a:spcBef>
        <a:spcAft>
          <a:spcPct val="0"/>
        </a:spcAft>
        <a:defRPr sz="3600">
          <a:solidFill>
            <a:schemeClr val="tx2"/>
          </a:solidFill>
          <a:latin typeface="Cambria" pitchFamily="18" charset="0"/>
        </a:defRPr>
      </a:lvl4pPr>
      <a:lvl5pPr algn="l" rtl="0" eaLnBrk="0" fontAlgn="base" hangingPunct="0">
        <a:spcBef>
          <a:spcPct val="0"/>
        </a:spcBef>
        <a:spcAft>
          <a:spcPct val="0"/>
        </a:spcAft>
        <a:defRPr sz="3600">
          <a:solidFill>
            <a:schemeClr val="tx2"/>
          </a:solidFill>
          <a:latin typeface="Cambria" pitchFamily="18" charset="0"/>
        </a:defRPr>
      </a:lvl5pPr>
      <a:lvl6pPr marL="457200" algn="l" rtl="0" fontAlgn="base">
        <a:spcBef>
          <a:spcPct val="0"/>
        </a:spcBef>
        <a:spcAft>
          <a:spcPct val="0"/>
        </a:spcAft>
        <a:defRPr sz="3600">
          <a:solidFill>
            <a:schemeClr val="tx2"/>
          </a:solidFill>
          <a:latin typeface="Cambria" pitchFamily="18" charset="0"/>
        </a:defRPr>
      </a:lvl6pPr>
      <a:lvl7pPr marL="914400" algn="l" rtl="0" fontAlgn="base">
        <a:spcBef>
          <a:spcPct val="0"/>
        </a:spcBef>
        <a:spcAft>
          <a:spcPct val="0"/>
        </a:spcAft>
        <a:defRPr sz="3600">
          <a:solidFill>
            <a:schemeClr val="tx2"/>
          </a:solidFill>
          <a:latin typeface="Cambria" pitchFamily="18" charset="0"/>
        </a:defRPr>
      </a:lvl7pPr>
      <a:lvl8pPr marL="1371600" algn="l" rtl="0" fontAlgn="base">
        <a:spcBef>
          <a:spcPct val="0"/>
        </a:spcBef>
        <a:spcAft>
          <a:spcPct val="0"/>
        </a:spcAft>
        <a:defRPr sz="3600">
          <a:solidFill>
            <a:schemeClr val="tx2"/>
          </a:solidFill>
          <a:latin typeface="Cambria" pitchFamily="18" charset="0"/>
        </a:defRPr>
      </a:lvl8pPr>
      <a:lvl9pPr marL="1828800" algn="l" rtl="0" fontAlgn="base">
        <a:spcBef>
          <a:spcPct val="0"/>
        </a:spcBef>
        <a:spcAft>
          <a:spcPct val="0"/>
        </a:spcAft>
        <a:defRPr sz="3600">
          <a:solidFill>
            <a:schemeClr val="tx2"/>
          </a:solidFill>
          <a:latin typeface="Cambria" pitchFamily="18" charset="0"/>
        </a:defRPr>
      </a:lvl9pPr>
    </p:titleStyle>
    <p:bodyStyle>
      <a:lvl1pPr marL="342900" indent="-228600" algn="l"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Lucida Grande"/>
        <a:buChar char="-"/>
        <a:defRPr sz="22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Lucida Grande"/>
        <a:buChar char="-"/>
        <a:defRPr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4" y="1348966"/>
            <a:ext cx="7993063" cy="3720976"/>
          </a:xfrm>
        </p:spPr>
        <p:txBody>
          <a:bodyPr/>
          <a:lstStyle/>
          <a:p>
            <a:pPr>
              <a:defRPr/>
            </a:pPr>
            <a:r>
              <a:rPr lang="fr-FR" sz="3200" dirty="0">
                <a:solidFill>
                  <a:srgbClr val="FF0000"/>
                </a:solidFill>
              </a:rPr>
              <a:t>Les monnaies locales et complémentaires : </a:t>
            </a:r>
            <a:br>
              <a:rPr lang="fr-FR" sz="3200" dirty="0">
                <a:solidFill>
                  <a:srgbClr val="FF0000"/>
                </a:solidFill>
              </a:rPr>
            </a:br>
            <a:r>
              <a:rPr lang="fr-FR" sz="3200" dirty="0">
                <a:solidFill>
                  <a:srgbClr val="FF0000"/>
                </a:solidFill>
              </a:rPr>
              <a:t>des outils au service des transitions </a:t>
            </a:r>
            <a:br>
              <a:rPr lang="fr-FR" sz="3200" dirty="0">
                <a:solidFill>
                  <a:srgbClr val="FF0000"/>
                </a:solidFill>
              </a:rPr>
            </a:br>
            <a:r>
              <a:rPr lang="fr-FR" sz="3200" dirty="0">
                <a:solidFill>
                  <a:srgbClr val="FF0000"/>
                </a:solidFill>
              </a:rPr>
              <a:t>socio-économiques et écologiques ? </a:t>
            </a:r>
            <a:r>
              <a:rPr lang="fr-FR" sz="2800" dirty="0"/>
              <a:t/>
            </a:r>
            <a:br>
              <a:rPr lang="fr-FR" sz="2800" dirty="0"/>
            </a:br>
            <a:r>
              <a:rPr lang="fr-FR" sz="2800" dirty="0"/>
              <a:t/>
            </a:r>
            <a:br>
              <a:rPr lang="fr-FR" sz="2800" dirty="0"/>
            </a:br>
            <a:r>
              <a:rPr lang="fr-FR" sz="2000" dirty="0"/>
              <a:t>Jérôme Blanc</a:t>
            </a:r>
            <a:br>
              <a:rPr lang="fr-FR" sz="2000" dirty="0"/>
            </a:br>
            <a:r>
              <a:rPr lang="fr-FR" sz="2000" dirty="0"/>
              <a:t>Professeur des universités à Sciences Po Lyon </a:t>
            </a:r>
            <a:br>
              <a:rPr lang="fr-FR" sz="2000" dirty="0"/>
            </a:br>
            <a:r>
              <a:rPr lang="fr-FR" sz="2000" dirty="0"/>
              <a:t>Chercheur au laboratoire UMR Triangle</a:t>
            </a:r>
            <a:endParaRPr lang="fr-FR" sz="1200" dirty="0">
              <a:solidFill>
                <a:srgbClr val="FF0000"/>
              </a:solidFill>
            </a:endParaRPr>
          </a:p>
        </p:txBody>
      </p:sp>
      <p:sp>
        <p:nvSpPr>
          <p:cNvPr id="3" name="Sous-titre 2"/>
          <p:cNvSpPr>
            <a:spLocks noGrp="1"/>
          </p:cNvSpPr>
          <p:nvPr>
            <p:ph type="subTitle" idx="1"/>
          </p:nvPr>
        </p:nvSpPr>
        <p:spPr>
          <a:xfrm>
            <a:off x="685800" y="5069942"/>
            <a:ext cx="7993063" cy="1638676"/>
          </a:xfrm>
        </p:spPr>
        <p:txBody>
          <a:bodyPr>
            <a:normAutofit/>
          </a:bodyPr>
          <a:lstStyle/>
          <a:p>
            <a:pPr>
              <a:defRPr/>
            </a:pPr>
            <a:r>
              <a:rPr lang="fr-FR" sz="1800" dirty="0">
                <a:latin typeface="+mj-lt"/>
              </a:rPr>
              <a:t>IHÉDATE</a:t>
            </a:r>
            <a:br>
              <a:rPr lang="fr-FR" sz="1800" dirty="0">
                <a:latin typeface="+mj-lt"/>
              </a:rPr>
            </a:br>
            <a:r>
              <a:rPr lang="fr-FR" sz="1800" dirty="0">
                <a:latin typeface="+mj-lt"/>
              </a:rPr>
              <a:t>Cycle 2019 – Géographies de l’argent, circulation des richesses et dynamiques territoriales</a:t>
            </a:r>
            <a:br>
              <a:rPr lang="fr-FR" sz="1800" dirty="0">
                <a:latin typeface="+mj-lt"/>
              </a:rPr>
            </a:br>
            <a:r>
              <a:rPr lang="fr-FR" sz="1800" dirty="0">
                <a:latin typeface="+mj-lt"/>
              </a:rPr>
              <a:t>Session 7 – investir pour l’avenir</a:t>
            </a:r>
            <a:br>
              <a:rPr lang="fr-FR" sz="1800" dirty="0">
                <a:latin typeface="+mj-lt"/>
              </a:rPr>
            </a:br>
            <a:r>
              <a:rPr lang="fr-FR" sz="1800" dirty="0">
                <a:latin typeface="+mj-lt"/>
              </a:rPr>
              <a:t>Lille, Conseil régional, 18 octobre 2018</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fr-FR" sz="3200" dirty="0"/>
              <a:t>3. Des intentions compatibles avec la transition écologique</a:t>
            </a:r>
          </a:p>
        </p:txBody>
      </p:sp>
      <p:sp>
        <p:nvSpPr>
          <p:cNvPr id="28" name="Rectangle 27"/>
          <p:cNvSpPr/>
          <p:nvPr/>
        </p:nvSpPr>
        <p:spPr>
          <a:xfrm>
            <a:off x="662412" y="2127941"/>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Promouvoir la convivialité et le lien social sur le territoire dans une communauté active</a:t>
            </a:r>
          </a:p>
        </p:txBody>
      </p:sp>
      <p:sp>
        <p:nvSpPr>
          <p:cNvPr id="32" name="Rectangle 31"/>
          <p:cNvSpPr/>
          <p:nvPr/>
        </p:nvSpPr>
        <p:spPr>
          <a:xfrm>
            <a:off x="662412" y="3921733"/>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Promouvoir et dynamiser des activités vertueuses au niveau local</a:t>
            </a:r>
          </a:p>
        </p:txBody>
      </p:sp>
      <p:sp>
        <p:nvSpPr>
          <p:cNvPr id="25" name="Rectangle 24"/>
          <p:cNvSpPr/>
          <p:nvPr/>
        </p:nvSpPr>
        <p:spPr>
          <a:xfrm>
            <a:off x="659451" y="4829201"/>
            <a:ext cx="3366525"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800" i="0" dirty="0">
                <a:solidFill>
                  <a:schemeClr val="tx1"/>
                </a:solidFill>
                <a:latin typeface="Calibri"/>
                <a:cs typeface="Calibri"/>
              </a:rPr>
              <a:t>Atténuer les difficultés économiques, résister aux crises</a:t>
            </a:r>
          </a:p>
        </p:txBody>
      </p:sp>
      <p:sp>
        <p:nvSpPr>
          <p:cNvPr id="31" name="Rectangle 30"/>
          <p:cNvSpPr/>
          <p:nvPr/>
        </p:nvSpPr>
        <p:spPr>
          <a:xfrm>
            <a:off x="661236" y="3020069"/>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b="1" dirty="0">
                <a:solidFill>
                  <a:schemeClr val="tx1"/>
                </a:solidFill>
              </a:rPr>
              <a:t>Interpeller et </a:t>
            </a:r>
            <a:r>
              <a:rPr lang="fr-FR" b="1" dirty="0" err="1">
                <a:solidFill>
                  <a:schemeClr val="tx1"/>
                </a:solidFill>
              </a:rPr>
              <a:t>encapaciter</a:t>
            </a:r>
            <a:r>
              <a:rPr lang="fr-FR" b="1" dirty="0">
                <a:solidFill>
                  <a:schemeClr val="tx1"/>
                </a:solidFill>
              </a:rPr>
              <a:t> les citoyens en matière économique, monétaire et financière</a:t>
            </a:r>
          </a:p>
        </p:txBody>
      </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0058" y="2342409"/>
            <a:ext cx="4294187" cy="218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9" name="Connecteur droit 18"/>
          <p:cNvCxnSpPr>
            <a:endCxn id="18" idx="1"/>
          </p:cNvCxnSpPr>
          <p:nvPr/>
        </p:nvCxnSpPr>
        <p:spPr>
          <a:xfrm>
            <a:off x="4023965" y="3436989"/>
            <a:ext cx="446093" cy="2"/>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4558958" y="4497368"/>
            <a:ext cx="4110733" cy="646331"/>
          </a:xfrm>
          <a:prstGeom prst="rect">
            <a:avLst/>
          </a:prstGeom>
        </p:spPr>
        <p:txBody>
          <a:bodyPr wrap="none">
            <a:spAutoFit/>
          </a:bodyPr>
          <a:lstStyle/>
          <a:p>
            <a:pPr algn="ctr"/>
            <a:r>
              <a:rPr lang="fr-FR" dirty="0">
                <a:solidFill>
                  <a:srgbClr val="000000"/>
                </a:solidFill>
              </a:rPr>
              <a:t>Une mesure « publicitaire » à Romans </a:t>
            </a:r>
            <a:br>
              <a:rPr lang="fr-FR" dirty="0">
                <a:solidFill>
                  <a:srgbClr val="000000"/>
                </a:solidFill>
              </a:rPr>
            </a:br>
            <a:r>
              <a:rPr lang="fr-FR" dirty="0">
                <a:solidFill>
                  <a:srgbClr val="000000"/>
                </a:solidFill>
              </a:rPr>
              <a:t>(2011)</a:t>
            </a:r>
            <a:endParaRPr lang="fr-FR" dirty="0"/>
          </a:p>
        </p:txBody>
      </p:sp>
    </p:spTree>
    <p:extLst>
      <p:ext uri="{BB962C8B-B14F-4D97-AF65-F5344CB8AC3E}">
        <p14:creationId xmlns:p14="http://schemas.microsoft.com/office/powerpoint/2010/main" val="26630120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fr-FR" sz="3200" dirty="0"/>
              <a:t>3. Des intentions compatibles avec la transition écologique</a:t>
            </a:r>
          </a:p>
        </p:txBody>
      </p:sp>
      <p:sp>
        <p:nvSpPr>
          <p:cNvPr id="28" name="Rectangle 27"/>
          <p:cNvSpPr/>
          <p:nvPr/>
        </p:nvSpPr>
        <p:spPr>
          <a:xfrm>
            <a:off x="662412" y="2127941"/>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Promouvoir la convivialité et le lien social sur le territoire dans une communauté active</a:t>
            </a:r>
          </a:p>
        </p:txBody>
      </p:sp>
      <p:sp>
        <p:nvSpPr>
          <p:cNvPr id="32" name="Rectangle 31"/>
          <p:cNvSpPr/>
          <p:nvPr/>
        </p:nvSpPr>
        <p:spPr>
          <a:xfrm>
            <a:off x="662412" y="3921733"/>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b="1" dirty="0">
                <a:solidFill>
                  <a:schemeClr val="tx1"/>
                </a:solidFill>
              </a:rPr>
              <a:t>Promouvoir et dynamiser des activités vertueuses au niveau local</a:t>
            </a:r>
          </a:p>
        </p:txBody>
      </p:sp>
      <p:sp>
        <p:nvSpPr>
          <p:cNvPr id="25" name="Rectangle 24"/>
          <p:cNvSpPr/>
          <p:nvPr/>
        </p:nvSpPr>
        <p:spPr>
          <a:xfrm>
            <a:off x="659451" y="4829201"/>
            <a:ext cx="3366525"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800" i="0" dirty="0">
                <a:solidFill>
                  <a:schemeClr val="tx1"/>
                </a:solidFill>
                <a:latin typeface="Calibri"/>
                <a:cs typeface="Calibri"/>
              </a:rPr>
              <a:t>Atténuer les difficultés économiques, résister aux crises</a:t>
            </a:r>
          </a:p>
        </p:txBody>
      </p:sp>
      <p:sp>
        <p:nvSpPr>
          <p:cNvPr id="31" name="Rectangle 30"/>
          <p:cNvSpPr/>
          <p:nvPr/>
        </p:nvSpPr>
        <p:spPr>
          <a:xfrm>
            <a:off x="661236" y="3020069"/>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Interpeller et </a:t>
            </a:r>
            <a:r>
              <a:rPr lang="fr-FR" dirty="0" err="1">
                <a:solidFill>
                  <a:schemeClr val="tx1"/>
                </a:solidFill>
              </a:rPr>
              <a:t>encapaciter</a:t>
            </a:r>
            <a:r>
              <a:rPr lang="fr-FR" dirty="0">
                <a:solidFill>
                  <a:schemeClr val="tx1"/>
                </a:solidFill>
              </a:rPr>
              <a:t> les citoyens en matière économique, monétaire et financière</a:t>
            </a:r>
          </a:p>
        </p:txBody>
      </p:sp>
      <p:cxnSp>
        <p:nvCxnSpPr>
          <p:cNvPr id="10" name="Connecteur droit 9"/>
          <p:cNvCxnSpPr>
            <a:stCxn id="32" idx="3"/>
            <a:endCxn id="11" idx="1"/>
          </p:cNvCxnSpPr>
          <p:nvPr/>
        </p:nvCxnSpPr>
        <p:spPr>
          <a:xfrm flipV="1">
            <a:off x="4027152" y="1582711"/>
            <a:ext cx="2014636" cy="2749308"/>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6041788" y="1177426"/>
            <a:ext cx="2411711"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Etablissement d’une charte et filtrage des prestataires</a:t>
            </a:r>
          </a:p>
        </p:txBody>
      </p:sp>
      <p:sp>
        <p:nvSpPr>
          <p:cNvPr id="12" name="Rectangle 11"/>
          <p:cNvSpPr/>
          <p:nvPr/>
        </p:nvSpPr>
        <p:spPr>
          <a:xfrm>
            <a:off x="6042969" y="3925613"/>
            <a:ext cx="2410529"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Développer un circuit d’acceptation de la monnaie</a:t>
            </a:r>
          </a:p>
        </p:txBody>
      </p:sp>
      <p:sp>
        <p:nvSpPr>
          <p:cNvPr id="13" name="Rectangle 12"/>
          <p:cNvSpPr/>
          <p:nvPr/>
        </p:nvSpPr>
        <p:spPr>
          <a:xfrm>
            <a:off x="6042969" y="3007861"/>
            <a:ext cx="2410530"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Financement / soutien </a:t>
            </a:r>
          </a:p>
        </p:txBody>
      </p:sp>
      <p:sp>
        <p:nvSpPr>
          <p:cNvPr id="14" name="Rectangle 13"/>
          <p:cNvSpPr/>
          <p:nvPr/>
        </p:nvSpPr>
        <p:spPr>
          <a:xfrm>
            <a:off x="6042969" y="2090608"/>
            <a:ext cx="2410530"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Fonte ?</a:t>
            </a:r>
          </a:p>
        </p:txBody>
      </p:sp>
      <p:cxnSp>
        <p:nvCxnSpPr>
          <p:cNvPr id="15" name="Connecteur droit 14"/>
          <p:cNvCxnSpPr>
            <a:stCxn id="32" idx="3"/>
            <a:endCxn id="12" idx="1"/>
          </p:cNvCxnSpPr>
          <p:nvPr/>
        </p:nvCxnSpPr>
        <p:spPr>
          <a:xfrm flipV="1">
            <a:off x="4027152" y="4330898"/>
            <a:ext cx="2015817" cy="1121"/>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Connecteur droit 15"/>
          <p:cNvCxnSpPr>
            <a:stCxn id="32" idx="3"/>
            <a:endCxn id="14" idx="1"/>
          </p:cNvCxnSpPr>
          <p:nvPr/>
        </p:nvCxnSpPr>
        <p:spPr>
          <a:xfrm flipV="1">
            <a:off x="4027152" y="2495893"/>
            <a:ext cx="2015817" cy="1836126"/>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7" name="Connecteur droit 16"/>
          <p:cNvCxnSpPr>
            <a:stCxn id="32" idx="3"/>
            <a:endCxn id="13" idx="1"/>
          </p:cNvCxnSpPr>
          <p:nvPr/>
        </p:nvCxnSpPr>
        <p:spPr>
          <a:xfrm flipV="1">
            <a:off x="4027152" y="3413146"/>
            <a:ext cx="2015817" cy="918873"/>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20" name="Image 19" descr="Galais_20.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64655" y="4850370"/>
            <a:ext cx="4159234" cy="1819665"/>
          </a:xfrm>
          <a:prstGeom prst="rect">
            <a:avLst/>
          </a:prstGeom>
          <a:ln>
            <a:solidFill>
              <a:srgbClr val="800000"/>
            </a:solidFill>
          </a:ln>
        </p:spPr>
      </p:pic>
      <p:cxnSp>
        <p:nvCxnSpPr>
          <p:cNvPr id="23" name="Connecteur droit 22"/>
          <p:cNvCxnSpPr>
            <a:stCxn id="32" idx="3"/>
            <a:endCxn id="20" idx="1"/>
          </p:cNvCxnSpPr>
          <p:nvPr/>
        </p:nvCxnSpPr>
        <p:spPr>
          <a:xfrm>
            <a:off x="4027152" y="4332019"/>
            <a:ext cx="637503" cy="1428184"/>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66637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fr-FR" sz="3200" dirty="0"/>
              <a:t>3. Des intentions compatibles avec la transition écologique</a:t>
            </a:r>
          </a:p>
        </p:txBody>
      </p:sp>
      <p:sp>
        <p:nvSpPr>
          <p:cNvPr id="28" name="Rectangle 27"/>
          <p:cNvSpPr/>
          <p:nvPr/>
        </p:nvSpPr>
        <p:spPr>
          <a:xfrm>
            <a:off x="662412" y="2127941"/>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Promouvoir la convivialité et le lien social sur le territoire dans une communauté active</a:t>
            </a:r>
          </a:p>
        </p:txBody>
      </p:sp>
      <p:sp>
        <p:nvSpPr>
          <p:cNvPr id="32" name="Rectangle 31"/>
          <p:cNvSpPr/>
          <p:nvPr/>
        </p:nvSpPr>
        <p:spPr>
          <a:xfrm>
            <a:off x="662412" y="3921733"/>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Promouvoir et dynamiser des activités vertueuses au niveau local</a:t>
            </a:r>
          </a:p>
        </p:txBody>
      </p:sp>
      <p:sp>
        <p:nvSpPr>
          <p:cNvPr id="25" name="Rectangle 24"/>
          <p:cNvSpPr/>
          <p:nvPr/>
        </p:nvSpPr>
        <p:spPr>
          <a:xfrm>
            <a:off x="659451" y="4829201"/>
            <a:ext cx="3366525"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800" b="1" i="0" dirty="0">
                <a:solidFill>
                  <a:schemeClr val="tx1"/>
                </a:solidFill>
                <a:latin typeface="Calibri"/>
                <a:cs typeface="Calibri"/>
              </a:rPr>
              <a:t>Atténuer les difficultés économiques, résister aux crises</a:t>
            </a:r>
          </a:p>
        </p:txBody>
      </p:sp>
      <p:sp>
        <p:nvSpPr>
          <p:cNvPr id="31" name="Rectangle 30"/>
          <p:cNvSpPr/>
          <p:nvPr/>
        </p:nvSpPr>
        <p:spPr>
          <a:xfrm>
            <a:off x="661236" y="3020069"/>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Interpeller et </a:t>
            </a:r>
            <a:r>
              <a:rPr lang="fr-FR" dirty="0" err="1">
                <a:solidFill>
                  <a:schemeClr val="tx1"/>
                </a:solidFill>
              </a:rPr>
              <a:t>encapaciter</a:t>
            </a:r>
            <a:r>
              <a:rPr lang="fr-FR" dirty="0">
                <a:solidFill>
                  <a:schemeClr val="tx1"/>
                </a:solidFill>
              </a:rPr>
              <a:t> les citoyens en matière économique, monétaire et financière</a:t>
            </a:r>
          </a:p>
        </p:txBody>
      </p:sp>
      <p:sp>
        <p:nvSpPr>
          <p:cNvPr id="21" name="Rectangle 20"/>
          <p:cNvSpPr/>
          <p:nvPr/>
        </p:nvSpPr>
        <p:spPr>
          <a:xfrm>
            <a:off x="6041788" y="4846764"/>
            <a:ext cx="2410529"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Développer un circuit d’acceptation de la monnaie</a:t>
            </a:r>
          </a:p>
        </p:txBody>
      </p:sp>
      <p:sp>
        <p:nvSpPr>
          <p:cNvPr id="22" name="Rectangle 21"/>
          <p:cNvSpPr/>
          <p:nvPr/>
        </p:nvSpPr>
        <p:spPr>
          <a:xfrm>
            <a:off x="6041788" y="3929012"/>
            <a:ext cx="2410530"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Financement / soutien </a:t>
            </a:r>
          </a:p>
        </p:txBody>
      </p:sp>
      <p:sp>
        <p:nvSpPr>
          <p:cNvPr id="24" name="Rectangle 23"/>
          <p:cNvSpPr/>
          <p:nvPr/>
        </p:nvSpPr>
        <p:spPr>
          <a:xfrm>
            <a:off x="6041788" y="3011759"/>
            <a:ext cx="2410530" cy="810569"/>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b="1" dirty="0">
                <a:solidFill>
                  <a:schemeClr val="tx1"/>
                </a:solidFill>
                <a:latin typeface="Calibri"/>
                <a:cs typeface="Calibri"/>
              </a:rPr>
              <a:t>Territoire plus résilient parce que moins dépendant de l’extérieur</a:t>
            </a:r>
          </a:p>
        </p:txBody>
      </p:sp>
      <p:cxnSp>
        <p:nvCxnSpPr>
          <p:cNvPr id="26" name="Connecteur droit 25"/>
          <p:cNvCxnSpPr>
            <a:endCxn id="21" idx="1"/>
          </p:cNvCxnSpPr>
          <p:nvPr/>
        </p:nvCxnSpPr>
        <p:spPr>
          <a:xfrm flipV="1">
            <a:off x="4025971" y="5252049"/>
            <a:ext cx="2015817" cy="1121"/>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7" name="Connecteur droit 26"/>
          <p:cNvCxnSpPr>
            <a:endCxn id="24" idx="1"/>
          </p:cNvCxnSpPr>
          <p:nvPr/>
        </p:nvCxnSpPr>
        <p:spPr>
          <a:xfrm flipV="1">
            <a:off x="4025971" y="3417044"/>
            <a:ext cx="2015817" cy="1836126"/>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9" name="Connecteur droit 28"/>
          <p:cNvCxnSpPr>
            <a:endCxn id="22" idx="1"/>
          </p:cNvCxnSpPr>
          <p:nvPr/>
        </p:nvCxnSpPr>
        <p:spPr>
          <a:xfrm flipV="1">
            <a:off x="4025971" y="4334297"/>
            <a:ext cx="2015817" cy="918873"/>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59330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t>4. Quelle contribution effective à la transition écologique des territoires ?</a:t>
            </a:r>
            <a:endParaRPr lang="fr-FR" sz="4400" dirty="0"/>
          </a:p>
        </p:txBody>
      </p:sp>
      <p:sp>
        <p:nvSpPr>
          <p:cNvPr id="150531" name="Rectangle 3"/>
          <p:cNvSpPr>
            <a:spLocks noGrp="1" noChangeArrowheads="1"/>
          </p:cNvSpPr>
          <p:nvPr>
            <p:ph idx="1"/>
          </p:nvPr>
        </p:nvSpPr>
        <p:spPr>
          <a:xfrm>
            <a:off x="858838" y="1487488"/>
            <a:ext cx="8077200" cy="5370511"/>
          </a:xfrm>
        </p:spPr>
        <p:txBody>
          <a:bodyPr>
            <a:normAutofit/>
          </a:bodyPr>
          <a:lstStyle/>
          <a:p>
            <a:r>
              <a:rPr lang="fr-FR" dirty="0"/>
              <a:t>Premier constat : une étendue encore très faible de ces monnaies locales</a:t>
            </a:r>
          </a:p>
        </p:txBody>
      </p:sp>
    </p:spTree>
    <p:extLst>
      <p:ext uri="{BB962C8B-B14F-4D97-AF65-F5344CB8AC3E}">
        <p14:creationId xmlns:p14="http://schemas.microsoft.com/office/powerpoint/2010/main" val="245735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endParaRPr lang="fr-FR" sz="4400" dirty="0"/>
          </a:p>
        </p:txBody>
      </p:sp>
      <p:sp>
        <p:nvSpPr>
          <p:cNvPr id="150531" name="Rectangle 3"/>
          <p:cNvSpPr>
            <a:spLocks noGrp="1" noChangeArrowheads="1"/>
          </p:cNvSpPr>
          <p:nvPr>
            <p:ph idx="1"/>
          </p:nvPr>
        </p:nvSpPr>
        <p:spPr>
          <a:xfrm>
            <a:off x="858838" y="1826381"/>
            <a:ext cx="8077200" cy="5031619"/>
          </a:xfrm>
        </p:spPr>
        <p:txBody>
          <a:bodyPr>
            <a:normAutofit/>
          </a:bodyPr>
          <a:lstStyle/>
          <a:p>
            <a:endParaRPr lang="fr-FR" dirty="0">
              <a:solidFill>
                <a:srgbClr val="2F2B20"/>
              </a:solidFill>
            </a:endParaRPr>
          </a:p>
        </p:txBody>
      </p:sp>
      <p:graphicFrame>
        <p:nvGraphicFramePr>
          <p:cNvPr id="2" name="Tableau 1"/>
          <p:cNvGraphicFramePr>
            <a:graphicFrameLocks noGrp="1"/>
          </p:cNvGraphicFramePr>
          <p:nvPr/>
        </p:nvGraphicFramePr>
        <p:xfrm>
          <a:off x="592580" y="1036320"/>
          <a:ext cx="8343458" cy="5821680"/>
        </p:xfrm>
        <a:graphic>
          <a:graphicData uri="http://schemas.openxmlformats.org/drawingml/2006/table">
            <a:tbl>
              <a:tblPr firstRow="1" bandRow="1">
                <a:tableStyleId>{5C22544A-7EE6-4342-B048-85BDC9FD1C3A}</a:tableStyleId>
              </a:tblPr>
              <a:tblGrid>
                <a:gridCol w="2708559">
                  <a:extLst>
                    <a:ext uri="{9D8B030D-6E8A-4147-A177-3AD203B41FA5}">
                      <a16:colId xmlns:a16="http://schemas.microsoft.com/office/drawing/2014/main" xmlns="" val="20000"/>
                    </a:ext>
                  </a:extLst>
                </a:gridCol>
                <a:gridCol w="1131376">
                  <a:extLst>
                    <a:ext uri="{9D8B030D-6E8A-4147-A177-3AD203B41FA5}">
                      <a16:colId xmlns:a16="http://schemas.microsoft.com/office/drawing/2014/main" xmlns="" val="20001"/>
                    </a:ext>
                  </a:extLst>
                </a:gridCol>
                <a:gridCol w="1363851">
                  <a:extLst>
                    <a:ext uri="{9D8B030D-6E8A-4147-A177-3AD203B41FA5}">
                      <a16:colId xmlns:a16="http://schemas.microsoft.com/office/drawing/2014/main" xmlns="" val="20002"/>
                    </a:ext>
                  </a:extLst>
                </a:gridCol>
                <a:gridCol w="1472339">
                  <a:extLst>
                    <a:ext uri="{9D8B030D-6E8A-4147-A177-3AD203B41FA5}">
                      <a16:colId xmlns:a16="http://schemas.microsoft.com/office/drawing/2014/main" xmlns="" val="20003"/>
                    </a:ext>
                  </a:extLst>
                </a:gridCol>
                <a:gridCol w="1667333">
                  <a:extLst>
                    <a:ext uri="{9D8B030D-6E8A-4147-A177-3AD203B41FA5}">
                      <a16:colId xmlns:a16="http://schemas.microsoft.com/office/drawing/2014/main" xmlns="" val="20004"/>
                    </a:ext>
                  </a:extLst>
                </a:gridCol>
              </a:tblGrid>
              <a:tr h="960120">
                <a:tc>
                  <a:txBody>
                    <a:bodyPr/>
                    <a:lstStyle/>
                    <a:p>
                      <a:r>
                        <a:rPr lang="fr-FR" sz="1900" dirty="0">
                          <a:solidFill>
                            <a:schemeClr val="tx1"/>
                          </a:solidFill>
                        </a:rPr>
                        <a:t>(2018, estimations, compilation J. Blanc)</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sz="1900" dirty="0">
                          <a:solidFill>
                            <a:schemeClr val="tx1"/>
                          </a:solidFill>
                        </a:rPr>
                        <a:t>Création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sz="1900" dirty="0">
                          <a:solidFill>
                            <a:schemeClr val="tx1"/>
                          </a:solidFill>
                        </a:rPr>
                        <a:t>Particuliers</a:t>
                      </a:r>
                      <a:r>
                        <a:rPr lang="fr-FR" sz="1900" baseline="0" dirty="0">
                          <a:solidFill>
                            <a:schemeClr val="tx1"/>
                          </a:solidFill>
                        </a:rPr>
                        <a:t> </a:t>
                      </a:r>
                      <a:endParaRPr lang="fr-FR" sz="19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sz="1900" dirty="0">
                          <a:solidFill>
                            <a:schemeClr val="tx1"/>
                          </a:solidFill>
                        </a:rPr>
                        <a:t>Prestataires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fr-FR" sz="1900" dirty="0">
                          <a:solidFill>
                            <a:schemeClr val="tx1"/>
                          </a:solidFill>
                        </a:rPr>
                        <a:t>Masse monétaire en circulation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0"/>
                  </a:ext>
                </a:extLst>
              </a:tr>
              <a:tr h="381000">
                <a:tc>
                  <a:txBody>
                    <a:bodyPr/>
                    <a:lstStyle/>
                    <a:p>
                      <a:r>
                        <a:rPr lang="fr-FR" sz="1900" dirty="0" err="1"/>
                        <a:t>Eusko</a:t>
                      </a:r>
                      <a:r>
                        <a:rPr lang="fr-FR" sz="1900" dirty="0"/>
                        <a:t> (Pays Basque)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2013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3000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650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1 000 000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1"/>
                  </a:ext>
                </a:extLst>
              </a:tr>
              <a:tr h="381000">
                <a:tc>
                  <a:txBody>
                    <a:bodyPr/>
                    <a:lstStyle/>
                    <a:p>
                      <a:r>
                        <a:rPr lang="fr-FR" sz="1900" dirty="0"/>
                        <a:t>Léman (Genève </a:t>
                      </a:r>
                      <a:r>
                        <a:rPr lang="mr-IN" sz="1900" dirty="0"/>
                        <a:t>–</a:t>
                      </a:r>
                      <a:r>
                        <a:rPr lang="fr-FR" sz="1900" dirty="0"/>
                        <a:t> Annemasse)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2015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1140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550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t>150 000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2"/>
                  </a:ext>
                </a:extLst>
              </a:tr>
              <a:tr h="381000">
                <a:tc>
                  <a:txBody>
                    <a:bodyPr/>
                    <a:lstStyle/>
                    <a:p>
                      <a:r>
                        <a:rPr lang="fr-FR" sz="1900" dirty="0" err="1">
                          <a:solidFill>
                            <a:schemeClr val="tx1"/>
                          </a:solidFill>
                        </a:rPr>
                        <a:t>Doume</a:t>
                      </a:r>
                      <a:r>
                        <a:rPr lang="fr-FR" sz="1900" dirty="0">
                          <a:solidFill>
                            <a:schemeClr val="tx1"/>
                          </a:solidFill>
                        </a:rPr>
                        <a:t> (Puy-de-Dôme)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2015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816</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247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140 000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4"/>
                  </a:ext>
                </a:extLst>
              </a:tr>
              <a:tr h="381000">
                <a:tc>
                  <a:txBody>
                    <a:bodyPr/>
                    <a:lstStyle/>
                    <a:p>
                      <a:r>
                        <a:rPr lang="fr-FR" sz="1900" dirty="0" err="1">
                          <a:solidFill>
                            <a:srgbClr val="2F2B20"/>
                          </a:solidFill>
                        </a:rPr>
                        <a:t>Elef</a:t>
                      </a:r>
                      <a:r>
                        <a:rPr lang="fr-FR" sz="1900" dirty="0">
                          <a:solidFill>
                            <a:srgbClr val="2F2B20"/>
                          </a:solidFill>
                        </a:rPr>
                        <a:t> (Chambéry)</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2014</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750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245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120 000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5"/>
                  </a:ext>
                </a:extLst>
              </a:tr>
              <a:tr h="381000">
                <a:tc>
                  <a:txBody>
                    <a:bodyPr/>
                    <a:lstStyle/>
                    <a:p>
                      <a:r>
                        <a:rPr lang="fr-FR" sz="1900" dirty="0" err="1">
                          <a:solidFill>
                            <a:srgbClr val="2F2B20"/>
                          </a:solidFill>
                        </a:rPr>
                        <a:t>Gonette</a:t>
                      </a:r>
                      <a:r>
                        <a:rPr lang="fr-FR" sz="1900" dirty="0">
                          <a:solidFill>
                            <a:srgbClr val="2F2B20"/>
                          </a:solidFill>
                        </a:rPr>
                        <a:t> (Lyon)</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2015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900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280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118 000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0006"/>
                  </a:ext>
                </a:extLst>
              </a:tr>
              <a:tr h="381000">
                <a:tc>
                  <a:txBody>
                    <a:bodyPr/>
                    <a:lstStyle/>
                    <a:p>
                      <a:r>
                        <a:rPr lang="fr-FR" sz="1900" dirty="0">
                          <a:solidFill>
                            <a:schemeClr val="tx1"/>
                          </a:solidFill>
                        </a:rPr>
                        <a:t>Cairn (Grenoble)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2017</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1600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225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chemeClr val="tx1"/>
                          </a:solidFill>
                        </a:rPr>
                        <a:t>100 000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2559530295"/>
                  </a:ext>
                </a:extLst>
              </a:tr>
              <a:tr h="381000">
                <a:tc>
                  <a:txBody>
                    <a:bodyPr/>
                    <a:lstStyle/>
                    <a:p>
                      <a:endParaRPr lang="fr-FR" sz="1900" b="1"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2146875492"/>
                  </a:ext>
                </a:extLst>
              </a:tr>
              <a:tr h="381000">
                <a:tc>
                  <a:txBody>
                    <a:bodyPr/>
                    <a:lstStyle/>
                    <a:p>
                      <a:r>
                        <a:rPr lang="fr-FR" sz="1900" b="1" dirty="0">
                          <a:solidFill>
                            <a:srgbClr val="2F2B20"/>
                          </a:solidFill>
                        </a:rPr>
                        <a:t>Est. total France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37 433</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9 185</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3 333 770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2653894336"/>
                  </a:ext>
                </a:extLst>
              </a:tr>
              <a:tr h="381000">
                <a:tc>
                  <a:txBody>
                    <a:bodyPr/>
                    <a:lstStyle/>
                    <a:p>
                      <a:r>
                        <a:rPr lang="fr-FR" sz="1900" b="1" dirty="0">
                          <a:solidFill>
                            <a:srgbClr val="2F2B20"/>
                          </a:solidFill>
                        </a:rPr>
                        <a:t>Dont </a:t>
                      </a:r>
                      <a:r>
                        <a:rPr lang="fr-FR" sz="1900" b="1" dirty="0" err="1">
                          <a:solidFill>
                            <a:srgbClr val="2F2B20"/>
                          </a:solidFill>
                        </a:rPr>
                        <a:t>Eusko</a:t>
                      </a:r>
                      <a:endParaRPr lang="fr-FR" sz="1900" b="1"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8,0 %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7,1 %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30,0 %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1119280391"/>
                  </a:ext>
                </a:extLst>
              </a:tr>
              <a:tr h="381000">
                <a:tc>
                  <a:txBody>
                    <a:bodyPr/>
                    <a:lstStyle/>
                    <a:p>
                      <a:r>
                        <a:rPr lang="fr-FR" sz="1900" b="1" dirty="0">
                          <a:solidFill>
                            <a:srgbClr val="2F2B20"/>
                          </a:solidFill>
                        </a:rPr>
                        <a:t>Dont les 10 premières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42,1 %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33,2 %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57,8 %</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4210318930"/>
                  </a:ext>
                </a:extLst>
              </a:tr>
              <a:tr h="381000">
                <a:tc>
                  <a:txBody>
                    <a:bodyPr/>
                    <a:lstStyle/>
                    <a:p>
                      <a:r>
                        <a:rPr lang="fr-FR" sz="1900" b="1" dirty="0">
                          <a:solidFill>
                            <a:srgbClr val="2F2B20"/>
                          </a:solidFill>
                        </a:rPr>
                        <a:t>Moyenne sur 75 cas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499</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122</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44 450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2942105713"/>
                  </a:ext>
                </a:extLst>
              </a:tr>
              <a:tr h="381000">
                <a:tc>
                  <a:txBody>
                    <a:bodyPr/>
                    <a:lstStyle/>
                    <a:p>
                      <a:r>
                        <a:rPr lang="fr-FR" sz="1900" b="1" dirty="0">
                          <a:solidFill>
                            <a:srgbClr val="2F2B20"/>
                          </a:solidFill>
                        </a:rPr>
                        <a:t>Médiane sur 75 cas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endParaRPr lang="fr-FR" sz="1900" dirty="0">
                        <a:solidFill>
                          <a:srgbClr val="2F2B2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311</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90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r-FR" sz="1900" dirty="0">
                          <a:solidFill>
                            <a:srgbClr val="2F2B20"/>
                          </a:solidFill>
                        </a:rPr>
                        <a:t>19 000</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xmlns="" val="977246823"/>
                  </a:ext>
                </a:extLst>
              </a:tr>
            </a:tbl>
          </a:graphicData>
        </a:graphic>
      </p:graphicFrame>
      <p:sp>
        <p:nvSpPr>
          <p:cNvPr id="5" name="ZoneTexte 4">
            <a:extLst>
              <a:ext uri="{FF2B5EF4-FFF2-40B4-BE49-F238E27FC236}">
                <a16:creationId xmlns:a16="http://schemas.microsoft.com/office/drawing/2014/main" xmlns="" id="{2C52D349-12CF-8145-8CF9-76C44E701143}"/>
              </a:ext>
            </a:extLst>
          </p:cNvPr>
          <p:cNvSpPr txBox="1"/>
          <p:nvPr/>
        </p:nvSpPr>
        <p:spPr>
          <a:xfrm rot="16200000">
            <a:off x="-898907" y="5424899"/>
            <a:ext cx="2303836" cy="338554"/>
          </a:xfrm>
          <a:prstGeom prst="rect">
            <a:avLst/>
          </a:prstGeom>
          <a:solidFill>
            <a:schemeClr val="bg1"/>
          </a:solidFill>
        </p:spPr>
        <p:txBody>
          <a:bodyPr wrap="none" rtlCol="0">
            <a:spAutoFit/>
          </a:bodyPr>
          <a:lstStyle/>
          <a:p>
            <a:r>
              <a:rPr lang="fr-FR" sz="1600" dirty="0"/>
              <a:t>Blanc &amp; </a:t>
            </a:r>
            <a:r>
              <a:rPr lang="fr-FR" sz="1600" dirty="0" err="1"/>
              <a:t>Lakócai</a:t>
            </a:r>
            <a:r>
              <a:rPr lang="fr-FR" sz="1600" dirty="0"/>
              <a:t> (2019)</a:t>
            </a:r>
          </a:p>
        </p:txBody>
      </p:sp>
    </p:spTree>
    <p:extLst>
      <p:ext uri="{BB962C8B-B14F-4D97-AF65-F5344CB8AC3E}">
        <p14:creationId xmlns:p14="http://schemas.microsoft.com/office/powerpoint/2010/main" val="1533020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t>4. Quelle contribution effective à la transition écologique des territoires ?</a:t>
            </a:r>
            <a:endParaRPr lang="fr-FR" sz="4400" dirty="0"/>
          </a:p>
        </p:txBody>
      </p:sp>
      <p:sp>
        <p:nvSpPr>
          <p:cNvPr id="150531" name="Rectangle 3"/>
          <p:cNvSpPr>
            <a:spLocks noGrp="1" noChangeArrowheads="1"/>
          </p:cNvSpPr>
          <p:nvPr>
            <p:ph idx="1"/>
          </p:nvPr>
        </p:nvSpPr>
        <p:spPr>
          <a:xfrm>
            <a:off x="858838" y="1487488"/>
            <a:ext cx="8077200" cy="5370511"/>
          </a:xfrm>
        </p:spPr>
        <p:txBody>
          <a:bodyPr>
            <a:normAutofit/>
          </a:bodyPr>
          <a:lstStyle/>
          <a:p>
            <a:r>
              <a:rPr lang="fr-FR" dirty="0"/>
              <a:t>Quels effets aujourd’hui ? </a:t>
            </a:r>
          </a:p>
          <a:p>
            <a:pPr lvl="1"/>
            <a:r>
              <a:rPr lang="fr-FR" dirty="0"/>
              <a:t>Un problème d’outils de mesure d’impacts</a:t>
            </a:r>
          </a:p>
          <a:p>
            <a:pPr lvl="1"/>
            <a:r>
              <a:rPr lang="fr-FR" dirty="0"/>
              <a:t>Effets quantitatifs à micro-échelle</a:t>
            </a:r>
          </a:p>
          <a:p>
            <a:pPr lvl="1"/>
            <a:r>
              <a:rPr lang="fr-FR" dirty="0"/>
              <a:t>Effets qualitatifs </a:t>
            </a:r>
          </a:p>
          <a:p>
            <a:pPr lvl="2"/>
            <a:endParaRPr lang="fr-FR" dirty="0"/>
          </a:p>
        </p:txBody>
      </p:sp>
    </p:spTree>
    <p:extLst>
      <p:ext uri="{BB962C8B-B14F-4D97-AF65-F5344CB8AC3E}">
        <p14:creationId xmlns:p14="http://schemas.microsoft.com/office/powerpoint/2010/main" val="3637171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0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50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bldLvl="2"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t>5. Comment aller plus loin ? </a:t>
            </a:r>
            <a:endParaRPr lang="fr-FR" sz="4400" dirty="0"/>
          </a:p>
        </p:txBody>
      </p:sp>
      <p:sp>
        <p:nvSpPr>
          <p:cNvPr id="150531" name="Rectangle 3"/>
          <p:cNvSpPr>
            <a:spLocks noGrp="1" noChangeArrowheads="1"/>
          </p:cNvSpPr>
          <p:nvPr>
            <p:ph idx="1"/>
          </p:nvPr>
        </p:nvSpPr>
        <p:spPr>
          <a:xfrm>
            <a:off x="858838" y="1487488"/>
            <a:ext cx="8077200" cy="5370511"/>
          </a:xfrm>
        </p:spPr>
        <p:txBody>
          <a:bodyPr>
            <a:normAutofit/>
          </a:bodyPr>
          <a:lstStyle/>
          <a:p>
            <a:r>
              <a:rPr lang="fr-FR" dirty="0"/>
              <a:t>La monnaie ne peut pas tout</a:t>
            </a:r>
          </a:p>
          <a:p>
            <a:r>
              <a:rPr lang="fr-FR" dirty="0">
                <a:solidFill>
                  <a:srgbClr val="2F2B20"/>
                </a:solidFill>
              </a:rPr>
              <a:t>Difficultés et enjeux pour améliorer cet outil dans le processus de transition écologique : </a:t>
            </a:r>
          </a:p>
          <a:p>
            <a:pPr lvl="1"/>
            <a:r>
              <a:rPr lang="fr-FR" dirty="0">
                <a:solidFill>
                  <a:srgbClr val="2F2B20"/>
                </a:solidFill>
              </a:rPr>
              <a:t>Renouveler et accroître le nombre d’usagers et de transactions en ML</a:t>
            </a:r>
          </a:p>
          <a:p>
            <a:pPr lvl="1"/>
            <a:r>
              <a:rPr lang="fr-FR" dirty="0">
                <a:solidFill>
                  <a:srgbClr val="2F2B20"/>
                </a:solidFill>
              </a:rPr>
              <a:t>Développer les transactions B2B et réduire les reconversions</a:t>
            </a:r>
          </a:p>
          <a:p>
            <a:pPr lvl="1"/>
            <a:r>
              <a:rPr lang="fr-FR" dirty="0">
                <a:solidFill>
                  <a:srgbClr val="2F2B20"/>
                </a:solidFill>
              </a:rPr>
              <a:t>Mobiliser les collectivités comme acteur de la circulation </a:t>
            </a:r>
          </a:p>
          <a:p>
            <a:pPr lvl="1"/>
            <a:r>
              <a:rPr lang="fr-FR" dirty="0">
                <a:solidFill>
                  <a:srgbClr val="2F2B20"/>
                </a:solidFill>
              </a:rPr>
              <a:t>Articuler la monnaie et le financement</a:t>
            </a:r>
          </a:p>
        </p:txBody>
      </p:sp>
    </p:spTree>
    <p:extLst>
      <p:ext uri="{BB962C8B-B14F-4D97-AF65-F5344CB8AC3E}">
        <p14:creationId xmlns:p14="http://schemas.microsoft.com/office/powerpoint/2010/main" val="11530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53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5053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5053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5053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50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t>5. Comment aller plus loin ? </a:t>
            </a:r>
            <a:endParaRPr lang="fr-FR" sz="4400" dirty="0"/>
          </a:p>
        </p:txBody>
      </p:sp>
      <p:sp>
        <p:nvSpPr>
          <p:cNvPr id="150531" name="Rectangle 3"/>
          <p:cNvSpPr>
            <a:spLocks noGrp="1" noChangeArrowheads="1"/>
          </p:cNvSpPr>
          <p:nvPr>
            <p:ph idx="1"/>
          </p:nvPr>
        </p:nvSpPr>
        <p:spPr>
          <a:xfrm>
            <a:off x="858838" y="1487488"/>
            <a:ext cx="8077200" cy="5370511"/>
          </a:xfrm>
        </p:spPr>
        <p:txBody>
          <a:bodyPr>
            <a:normAutofit/>
          </a:bodyPr>
          <a:lstStyle/>
          <a:p>
            <a:r>
              <a:rPr lang="fr-FR" dirty="0">
                <a:solidFill>
                  <a:srgbClr val="2F2B20"/>
                </a:solidFill>
              </a:rPr>
              <a:t>Le levier numérique </a:t>
            </a:r>
          </a:p>
          <a:p>
            <a:r>
              <a:rPr lang="fr-FR" dirty="0">
                <a:solidFill>
                  <a:srgbClr val="2F2B20"/>
                </a:solidFill>
              </a:rPr>
              <a:t>Le levier des collectivités</a:t>
            </a:r>
          </a:p>
          <a:p>
            <a:r>
              <a:rPr lang="fr-FR" dirty="0"/>
              <a:t>Le levier du financement </a:t>
            </a:r>
          </a:p>
          <a:p>
            <a:pPr lvl="1"/>
            <a:r>
              <a:rPr lang="fr-FR" dirty="0"/>
              <a:t>Don aux associations membres 	— </a:t>
            </a:r>
            <a:r>
              <a:rPr lang="fr-FR" dirty="0" err="1"/>
              <a:t>Cf</a:t>
            </a:r>
            <a:r>
              <a:rPr lang="fr-FR" dirty="0"/>
              <a:t> le « 3% </a:t>
            </a:r>
            <a:r>
              <a:rPr lang="fr-FR" dirty="0" err="1"/>
              <a:t>Eusko</a:t>
            </a:r>
            <a:r>
              <a:rPr lang="fr-FR" dirty="0"/>
              <a:t> »</a:t>
            </a:r>
            <a:endParaRPr lang="fr-FR" dirty="0">
              <a:solidFill>
                <a:srgbClr val="FF0000"/>
              </a:solidFill>
            </a:endParaRPr>
          </a:p>
          <a:p>
            <a:pPr lvl="1"/>
            <a:r>
              <a:rPr lang="fr-FR" dirty="0"/>
              <a:t>Prêt en euros 			— </a:t>
            </a:r>
            <a:r>
              <a:rPr lang="fr-FR" dirty="0" err="1"/>
              <a:t>Cf</a:t>
            </a:r>
            <a:r>
              <a:rPr lang="fr-FR" dirty="0"/>
              <a:t> partenariat avec La NEF</a:t>
            </a:r>
            <a:endParaRPr lang="fr-FR" dirty="0">
              <a:solidFill>
                <a:srgbClr val="FF0000"/>
              </a:solidFill>
              <a:sym typeface="Wingdings" pitchFamily="2" charset="2"/>
            </a:endParaRPr>
          </a:p>
          <a:p>
            <a:r>
              <a:rPr lang="fr-FR" dirty="0"/>
              <a:t>Quoi de plus ?</a:t>
            </a:r>
          </a:p>
        </p:txBody>
      </p:sp>
    </p:spTree>
    <p:extLst>
      <p:ext uri="{BB962C8B-B14F-4D97-AF65-F5344CB8AC3E}">
        <p14:creationId xmlns:p14="http://schemas.microsoft.com/office/powerpoint/2010/main" val="3695484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0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0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5053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5053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505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5053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solidFill>
                  <a:schemeClr val="tx1"/>
                </a:solidFill>
              </a:rPr>
              <a:t>5. Comment aller plus loin ? </a:t>
            </a:r>
            <a:endParaRPr lang="fr-FR" sz="4400" dirty="0">
              <a:solidFill>
                <a:schemeClr val="tx1"/>
              </a:solidFill>
            </a:endParaRPr>
          </a:p>
        </p:txBody>
      </p:sp>
      <p:sp>
        <p:nvSpPr>
          <p:cNvPr id="150531" name="Rectangle 3"/>
          <p:cNvSpPr>
            <a:spLocks noGrp="1" noChangeArrowheads="1"/>
          </p:cNvSpPr>
          <p:nvPr>
            <p:ph idx="1"/>
          </p:nvPr>
        </p:nvSpPr>
        <p:spPr>
          <a:xfrm>
            <a:off x="858838" y="1572380"/>
            <a:ext cx="8077200" cy="5285619"/>
          </a:xfrm>
        </p:spPr>
        <p:txBody>
          <a:bodyPr>
            <a:normAutofit/>
          </a:bodyPr>
          <a:lstStyle/>
          <a:p>
            <a:endParaRPr lang="fr-FR" dirty="0"/>
          </a:p>
        </p:txBody>
      </p:sp>
      <p:sp>
        <p:nvSpPr>
          <p:cNvPr id="3" name="ZoneTexte 2">
            <a:extLst>
              <a:ext uri="{FF2B5EF4-FFF2-40B4-BE49-F238E27FC236}">
                <a16:creationId xmlns:a16="http://schemas.microsoft.com/office/drawing/2014/main" xmlns="" id="{BA8B94D4-E08F-624D-9B4A-8A3EE728FD2B}"/>
              </a:ext>
            </a:extLst>
          </p:cNvPr>
          <p:cNvSpPr txBox="1"/>
          <p:nvPr/>
        </p:nvSpPr>
        <p:spPr>
          <a:xfrm>
            <a:off x="1399244" y="1699249"/>
            <a:ext cx="2371877" cy="1200329"/>
          </a:xfrm>
          <a:prstGeom prst="rect">
            <a:avLst/>
          </a:prstGeom>
          <a:solidFill>
            <a:schemeClr val="bg1">
              <a:lumMod val="75000"/>
            </a:schemeClr>
          </a:solidFill>
        </p:spPr>
        <p:txBody>
          <a:bodyPr wrap="square" rtlCol="0">
            <a:spAutoFit/>
          </a:bodyPr>
          <a:lstStyle/>
          <a:p>
            <a:pPr algn="ctr"/>
            <a:r>
              <a:rPr lang="fr-FR" dirty="0">
                <a:latin typeface="+mn-lt"/>
              </a:rPr>
              <a:t>Proposition </a:t>
            </a:r>
            <a:br>
              <a:rPr lang="fr-FR" dirty="0">
                <a:latin typeface="+mn-lt"/>
              </a:rPr>
            </a:br>
            <a:r>
              <a:rPr lang="fr-FR" dirty="0" err="1">
                <a:latin typeface="+mn-lt"/>
              </a:rPr>
              <a:t>Aglietta</a:t>
            </a:r>
            <a:r>
              <a:rPr lang="fr-FR" dirty="0">
                <a:latin typeface="+mn-lt"/>
              </a:rPr>
              <a:t>, Espagne et </a:t>
            </a:r>
            <a:r>
              <a:rPr lang="fr-FR" i="1" dirty="0" err="1">
                <a:latin typeface="+mn-lt"/>
              </a:rPr>
              <a:t>alii</a:t>
            </a:r>
            <a:r>
              <a:rPr lang="fr-FR" i="1" dirty="0">
                <a:latin typeface="+mn-lt"/>
              </a:rPr>
              <a:t> </a:t>
            </a:r>
            <a:r>
              <a:rPr lang="fr-FR" dirty="0">
                <a:latin typeface="+mn-lt"/>
              </a:rPr>
              <a:t>de VSC (valeur sociale du carbone évité)</a:t>
            </a:r>
          </a:p>
        </p:txBody>
      </p:sp>
      <p:sp>
        <p:nvSpPr>
          <p:cNvPr id="7" name="ZoneTexte 6">
            <a:extLst>
              <a:ext uri="{FF2B5EF4-FFF2-40B4-BE49-F238E27FC236}">
                <a16:creationId xmlns:a16="http://schemas.microsoft.com/office/drawing/2014/main" xmlns="" id="{8BF6A485-C093-294A-AF93-9C439863418A}"/>
              </a:ext>
            </a:extLst>
          </p:cNvPr>
          <p:cNvSpPr txBox="1"/>
          <p:nvPr/>
        </p:nvSpPr>
        <p:spPr>
          <a:xfrm>
            <a:off x="4130411" y="1699249"/>
            <a:ext cx="2552994" cy="1200329"/>
          </a:xfrm>
          <a:prstGeom prst="rect">
            <a:avLst/>
          </a:prstGeom>
          <a:solidFill>
            <a:schemeClr val="bg1">
              <a:lumMod val="75000"/>
            </a:schemeClr>
          </a:solidFill>
        </p:spPr>
        <p:txBody>
          <a:bodyPr wrap="square" rtlCol="0">
            <a:spAutoFit/>
          </a:bodyPr>
          <a:lstStyle/>
          <a:p>
            <a:pPr algn="ctr"/>
            <a:r>
              <a:rPr lang="fr-FR" dirty="0">
                <a:latin typeface="+mn-lt"/>
              </a:rPr>
              <a:t>Mission interministérielle 2014-15 : </a:t>
            </a:r>
            <a:br>
              <a:rPr lang="fr-FR" dirty="0">
                <a:latin typeface="+mn-lt"/>
              </a:rPr>
            </a:br>
            <a:r>
              <a:rPr lang="fr-FR" dirty="0">
                <a:latin typeface="+mn-lt"/>
              </a:rPr>
              <a:t>Rapport </a:t>
            </a:r>
            <a:r>
              <a:rPr lang="fr-FR" dirty="0" err="1">
                <a:latin typeface="+mn-lt"/>
              </a:rPr>
              <a:t>Magnen</a:t>
            </a:r>
            <a:r>
              <a:rPr lang="fr-FR" dirty="0">
                <a:latin typeface="+mn-lt"/>
              </a:rPr>
              <a:t> et </a:t>
            </a:r>
            <a:r>
              <a:rPr lang="fr-FR" dirty="0" err="1">
                <a:latin typeface="+mn-lt"/>
              </a:rPr>
              <a:t>Fourel</a:t>
            </a:r>
            <a:endParaRPr lang="fr-FR" i="1" dirty="0">
              <a:latin typeface="+mn-lt"/>
            </a:endParaRPr>
          </a:p>
        </p:txBody>
      </p:sp>
      <p:cxnSp>
        <p:nvCxnSpPr>
          <p:cNvPr id="6" name="Connecteur droit avec flèche 5">
            <a:extLst>
              <a:ext uri="{FF2B5EF4-FFF2-40B4-BE49-F238E27FC236}">
                <a16:creationId xmlns:a16="http://schemas.microsoft.com/office/drawing/2014/main" xmlns="" id="{8A369442-ACDF-7443-B9E8-50BECD174440}"/>
              </a:ext>
            </a:extLst>
          </p:cNvPr>
          <p:cNvCxnSpPr>
            <a:cxnSpLocks/>
            <a:stCxn id="3" idx="2"/>
            <a:endCxn id="10" idx="0"/>
          </p:cNvCxnSpPr>
          <p:nvPr/>
        </p:nvCxnSpPr>
        <p:spPr>
          <a:xfrm>
            <a:off x="2585183" y="2899578"/>
            <a:ext cx="1545227" cy="2196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xmlns="" id="{D2542F83-421D-B245-AF9F-D067E1E9795B}"/>
              </a:ext>
            </a:extLst>
          </p:cNvPr>
          <p:cNvSpPr txBox="1"/>
          <p:nvPr/>
        </p:nvSpPr>
        <p:spPr>
          <a:xfrm>
            <a:off x="1884734" y="5096373"/>
            <a:ext cx="4491352" cy="1477328"/>
          </a:xfrm>
          <a:prstGeom prst="rect">
            <a:avLst/>
          </a:prstGeom>
          <a:solidFill>
            <a:schemeClr val="bg1">
              <a:lumMod val="85000"/>
            </a:schemeClr>
          </a:solidFill>
        </p:spPr>
        <p:txBody>
          <a:bodyPr wrap="square" rtlCol="0">
            <a:spAutoFit/>
          </a:bodyPr>
          <a:lstStyle/>
          <a:p>
            <a:pPr algn="ctr"/>
            <a:r>
              <a:rPr lang="fr-FR" dirty="0">
                <a:solidFill>
                  <a:srgbClr val="C00000"/>
                </a:solidFill>
                <a:latin typeface="+mn-lt"/>
              </a:rPr>
              <a:t>Proposition Blanc / </a:t>
            </a:r>
            <a:r>
              <a:rPr lang="fr-FR" dirty="0" err="1">
                <a:solidFill>
                  <a:srgbClr val="C00000"/>
                </a:solidFill>
                <a:latin typeface="+mn-lt"/>
              </a:rPr>
              <a:t>Perrissin</a:t>
            </a:r>
            <a:r>
              <a:rPr lang="fr-FR" dirty="0">
                <a:solidFill>
                  <a:srgbClr val="C00000"/>
                </a:solidFill>
                <a:latin typeface="+mn-lt"/>
              </a:rPr>
              <a:t>-Fabert </a:t>
            </a:r>
            <a:br>
              <a:rPr lang="fr-FR" dirty="0">
                <a:solidFill>
                  <a:srgbClr val="C00000"/>
                </a:solidFill>
                <a:latin typeface="+mn-lt"/>
              </a:rPr>
            </a:br>
            <a:r>
              <a:rPr lang="fr-FR" dirty="0">
                <a:solidFill>
                  <a:srgbClr val="C00000"/>
                </a:solidFill>
                <a:latin typeface="+mn-lt"/>
              </a:rPr>
              <a:t>(Institut Veblen, 2016) : </a:t>
            </a:r>
            <a:br>
              <a:rPr lang="fr-FR" dirty="0">
                <a:solidFill>
                  <a:srgbClr val="C00000"/>
                </a:solidFill>
                <a:latin typeface="+mn-lt"/>
              </a:rPr>
            </a:br>
            <a:r>
              <a:rPr lang="fr-FR" dirty="0">
                <a:solidFill>
                  <a:srgbClr val="C00000"/>
                </a:solidFill>
                <a:latin typeface="+mn-lt"/>
              </a:rPr>
              <a:t>donner une garantie publique à l’émission et soutenir l’investissement écologique en monnaie locale</a:t>
            </a:r>
            <a:endParaRPr lang="fr-FR" i="1" dirty="0">
              <a:solidFill>
                <a:srgbClr val="C00000"/>
              </a:solidFill>
              <a:latin typeface="+mn-lt"/>
            </a:endParaRPr>
          </a:p>
        </p:txBody>
      </p:sp>
      <p:cxnSp>
        <p:nvCxnSpPr>
          <p:cNvPr id="13" name="Connecteur droit avec flèche 12">
            <a:extLst>
              <a:ext uri="{FF2B5EF4-FFF2-40B4-BE49-F238E27FC236}">
                <a16:creationId xmlns:a16="http://schemas.microsoft.com/office/drawing/2014/main" xmlns="" id="{22BDE163-26D9-4142-9102-9D669B8C3BDE}"/>
              </a:ext>
            </a:extLst>
          </p:cNvPr>
          <p:cNvCxnSpPr>
            <a:cxnSpLocks/>
            <a:stCxn id="7" idx="2"/>
            <a:endCxn id="10" idx="0"/>
          </p:cNvCxnSpPr>
          <p:nvPr/>
        </p:nvCxnSpPr>
        <p:spPr>
          <a:xfrm flipH="1">
            <a:off x="4130410" y="2899578"/>
            <a:ext cx="1276498" cy="2196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3"/>
          <a:stretch>
            <a:fillRect/>
          </a:stretch>
        </p:blipFill>
        <p:spPr>
          <a:xfrm>
            <a:off x="6575397" y="1700784"/>
            <a:ext cx="2035574" cy="3129694"/>
          </a:xfrm>
          <a:prstGeom prst="rect">
            <a:avLst/>
          </a:prstGeom>
          <a:ln>
            <a:solidFill>
              <a:schemeClr val="tx1"/>
            </a:solidFill>
          </a:ln>
        </p:spPr>
      </p:pic>
    </p:spTree>
    <p:extLst>
      <p:ext uri="{BB962C8B-B14F-4D97-AF65-F5344CB8AC3E}">
        <p14:creationId xmlns:p14="http://schemas.microsoft.com/office/powerpoint/2010/main" val="1768014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5" name="AutoShape 17"/>
          <p:cNvSpPr>
            <a:spLocks noChangeArrowheads="1"/>
          </p:cNvSpPr>
          <p:nvPr/>
        </p:nvSpPr>
        <p:spPr bwMode="auto">
          <a:xfrm rot="10800000" flipH="1">
            <a:off x="4373931" y="4096545"/>
            <a:ext cx="583716" cy="1658938"/>
          </a:xfrm>
          <a:prstGeom prst="curvedRightArrow">
            <a:avLst>
              <a:gd name="adj1" fmla="val 69435"/>
              <a:gd name="adj2" fmla="val 13887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21516" name="AutoShape 18"/>
          <p:cNvSpPr>
            <a:spLocks noChangeArrowheads="1"/>
          </p:cNvSpPr>
          <p:nvPr/>
        </p:nvSpPr>
        <p:spPr bwMode="auto">
          <a:xfrm rot="16200000" flipH="1">
            <a:off x="6822899" y="-687307"/>
            <a:ext cx="363646" cy="2297059"/>
          </a:xfrm>
          <a:prstGeom prst="curvedRightArrow">
            <a:avLst>
              <a:gd name="adj1" fmla="val 69435"/>
              <a:gd name="adj2" fmla="val 138870"/>
              <a:gd name="adj3" fmla="val 33333"/>
            </a:avLst>
          </a:prstGeom>
          <a:solidFill>
            <a:schemeClr val="accent1"/>
          </a:solidFill>
          <a:ln w="9525">
            <a:solidFill>
              <a:schemeClr val="tx1"/>
            </a:solidFill>
            <a:miter lim="800000"/>
            <a:headEnd/>
            <a:tailEnd/>
          </a:ln>
        </p:spPr>
        <p:txBody>
          <a:bodyPr wrap="none" anchor="ctr"/>
          <a:lstStyle/>
          <a:p>
            <a:endParaRPr lang="fr-FR"/>
          </a:p>
        </p:txBody>
      </p:sp>
      <p:sp>
        <p:nvSpPr>
          <p:cNvPr id="15" name="Rectangle 2"/>
          <p:cNvSpPr txBox="1">
            <a:spLocks noChangeArrowheads="1"/>
          </p:cNvSpPr>
          <p:nvPr/>
        </p:nvSpPr>
        <p:spPr bwMode="auto">
          <a:xfrm>
            <a:off x="547688" y="15875"/>
            <a:ext cx="3212636" cy="1212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228600" algn="l" rtl="0" eaLnBrk="0" fontAlgn="base" hangingPunct="0">
              <a:spcBef>
                <a:spcPct val="20000"/>
              </a:spcBef>
              <a:spcAft>
                <a:spcPct val="0"/>
              </a:spcAft>
              <a:buClr>
                <a:schemeClr val="accent1"/>
              </a:buClr>
              <a:buFont typeface="Arial" charset="0"/>
              <a:buChar char="•"/>
              <a:defRPr sz="2400" kern="1200">
                <a:solidFill>
                  <a:schemeClr val="tx1"/>
                </a:solidFill>
                <a:latin typeface="+mn-lt"/>
                <a:ea typeface="+mn-ea"/>
                <a:cs typeface="+mn-cs"/>
              </a:defRPr>
            </a:lvl1pPr>
            <a:lvl2pPr marL="639763" indent="-228600" algn="l" rtl="0" eaLnBrk="0" fontAlgn="base" hangingPunct="0">
              <a:spcBef>
                <a:spcPct val="20000"/>
              </a:spcBef>
              <a:spcAft>
                <a:spcPct val="0"/>
              </a:spcAft>
              <a:buClr>
                <a:schemeClr val="accent2"/>
              </a:buClr>
              <a:buFont typeface="Lucida Grande"/>
              <a:buChar char="-"/>
              <a:defRPr sz="2200" kern="1200">
                <a:solidFill>
                  <a:schemeClr val="tx1"/>
                </a:solidFill>
                <a:latin typeface="+mn-lt"/>
                <a:ea typeface="+mn-ea"/>
                <a:cs typeface="+mn-cs"/>
              </a:defRPr>
            </a:lvl2pPr>
            <a:lvl3pPr marL="1004888" indent="-228600" algn="l" rtl="0" eaLnBrk="0" fontAlgn="base" hangingPunct="0">
              <a:spcBef>
                <a:spcPct val="20000"/>
              </a:spcBef>
              <a:spcAft>
                <a:spcPct val="0"/>
              </a:spcAft>
              <a:buClr>
                <a:srgbClr val="D2CB6C"/>
              </a:buClr>
              <a:buFont typeface="Arial" charset="0"/>
              <a:buChar char="•"/>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rgbClr val="95A39D"/>
              </a:buClr>
              <a:buFont typeface="Lucida Grande"/>
              <a:buChar char="-"/>
              <a:defRPr kern="1200">
                <a:solidFill>
                  <a:schemeClr val="tx1"/>
                </a:solidFill>
                <a:latin typeface="+mn-lt"/>
                <a:ea typeface="+mn-ea"/>
                <a:cs typeface="+mn-cs"/>
              </a:defRPr>
            </a:lvl4pPr>
            <a:lvl5pPr marL="1554163" indent="-228600" algn="l" rtl="0" eaLnBrk="0" fontAlgn="base" hangingPunct="0">
              <a:spcBef>
                <a:spcPct val="20000"/>
              </a:spcBef>
              <a:spcAft>
                <a:spcPct val="0"/>
              </a:spcAft>
              <a:buClr>
                <a:srgbClr val="C89F5D"/>
              </a:buClr>
              <a:buFont typeface="Arial" charset="0"/>
              <a:buChar char="•"/>
              <a:defRPr kern="120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114300" indent="0">
              <a:buNone/>
              <a:defRPr/>
            </a:pPr>
            <a:r>
              <a:rPr lang="fr-FR" dirty="0"/>
              <a:t>Etages et </a:t>
            </a:r>
            <a:br>
              <a:rPr lang="fr-FR" dirty="0"/>
            </a:br>
            <a:r>
              <a:rPr lang="fr-FR" dirty="0"/>
              <a:t>variantes</a:t>
            </a:r>
          </a:p>
        </p:txBody>
      </p:sp>
      <p:sp>
        <p:nvSpPr>
          <p:cNvPr id="17" name="Signalisation droite 16"/>
          <p:cNvSpPr/>
          <p:nvPr/>
        </p:nvSpPr>
        <p:spPr>
          <a:xfrm rot="16200000">
            <a:off x="5876142" y="3601140"/>
            <a:ext cx="2136010" cy="3789824"/>
          </a:xfrm>
          <a:prstGeom prst="homePlate">
            <a:avLst>
              <a:gd name="adj" fmla="val 28516"/>
            </a:avLst>
          </a:prstGeom>
          <a:solidFill>
            <a:schemeClr val="bg2">
              <a:lumMod val="50000"/>
            </a:schemeClr>
          </a:solidFill>
          <a:ln>
            <a:solidFill>
              <a:srgbClr val="2F2B2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FR" sz="1600" b="1" dirty="0">
                <a:solidFill>
                  <a:schemeClr val="tx1"/>
                </a:solidFill>
              </a:rPr>
              <a:t>1</a:t>
            </a:r>
            <a:r>
              <a:rPr lang="fr-FR" sz="1600" b="1" baseline="30000" dirty="0">
                <a:solidFill>
                  <a:schemeClr val="tx1"/>
                </a:solidFill>
              </a:rPr>
              <a:t>e</a:t>
            </a:r>
            <a:r>
              <a:rPr lang="fr-FR" sz="1600" b="1" dirty="0">
                <a:solidFill>
                  <a:schemeClr val="tx1"/>
                </a:solidFill>
              </a:rPr>
              <a:t> étage</a:t>
            </a:r>
          </a:p>
          <a:p>
            <a:pPr algn="ctr"/>
            <a:r>
              <a:rPr lang="fr-FR" sz="1600" dirty="0">
                <a:solidFill>
                  <a:schemeClr val="tx1"/>
                </a:solidFill>
              </a:rPr>
              <a:t>Réseau de circulation existant</a:t>
            </a:r>
          </a:p>
          <a:p>
            <a:pPr algn="ctr"/>
            <a:r>
              <a:rPr lang="fr-FR" sz="2000" dirty="0">
                <a:solidFill>
                  <a:schemeClr val="tx1"/>
                </a:solidFill>
              </a:rPr>
              <a:t>+</a:t>
            </a:r>
            <a:endParaRPr lang="fr-FR" sz="1600" dirty="0">
              <a:solidFill>
                <a:schemeClr val="tx1"/>
              </a:solidFill>
            </a:endParaRPr>
          </a:p>
          <a:p>
            <a:pPr algn="ctr"/>
            <a:r>
              <a:rPr lang="fr-FR" sz="1400" dirty="0">
                <a:solidFill>
                  <a:schemeClr val="tx1"/>
                </a:solidFill>
              </a:rPr>
              <a:t>- Version numérique et B2B</a:t>
            </a:r>
          </a:p>
          <a:p>
            <a:pPr algn="ctr"/>
            <a:r>
              <a:rPr lang="fr-FR" sz="1400" dirty="0">
                <a:solidFill>
                  <a:schemeClr val="tx1"/>
                </a:solidFill>
              </a:rPr>
              <a:t>- Paiement de services publics </a:t>
            </a:r>
            <a:br>
              <a:rPr lang="fr-FR" sz="1400" dirty="0">
                <a:solidFill>
                  <a:schemeClr val="tx1"/>
                </a:solidFill>
              </a:rPr>
            </a:br>
            <a:r>
              <a:rPr lang="fr-FR" sz="1400" dirty="0">
                <a:solidFill>
                  <a:schemeClr val="tx1"/>
                </a:solidFill>
              </a:rPr>
              <a:t>locaux et dépense publique en ML</a:t>
            </a:r>
          </a:p>
          <a:p>
            <a:pPr algn="ctr"/>
            <a:r>
              <a:rPr lang="fr-FR" sz="1400" dirty="0">
                <a:solidFill>
                  <a:schemeClr val="tx1"/>
                </a:solidFill>
              </a:rPr>
              <a:t>- Financements (don, crédit, capital ) en ML ou €</a:t>
            </a:r>
          </a:p>
        </p:txBody>
      </p:sp>
      <p:sp>
        <p:nvSpPr>
          <p:cNvPr id="18" name="AutoShape 12"/>
          <p:cNvSpPr>
            <a:spLocks noChangeArrowheads="1"/>
          </p:cNvSpPr>
          <p:nvPr/>
        </p:nvSpPr>
        <p:spPr bwMode="auto">
          <a:xfrm rot="16200000">
            <a:off x="5639186" y="1726140"/>
            <a:ext cx="2609923" cy="3789825"/>
          </a:xfrm>
          <a:prstGeom prst="chevron">
            <a:avLst>
              <a:gd name="adj" fmla="val 25000"/>
            </a:avLst>
          </a:prstGeom>
          <a:solidFill>
            <a:schemeClr val="bg2">
              <a:lumMod val="75000"/>
            </a:schemeClr>
          </a:solidFill>
          <a:ln w="9525">
            <a:solidFill>
              <a:schemeClr val="tx1"/>
            </a:solidFill>
            <a:miter lim="800000"/>
            <a:headEnd/>
            <a:tailEnd/>
          </a:ln>
        </p:spPr>
        <p:txBody>
          <a:bodyPr vert="eaVert" anchor="b"/>
          <a:lstStyle/>
          <a:p>
            <a:pPr algn="ctr"/>
            <a:r>
              <a:rPr lang="fr-FR" sz="1400" b="1" dirty="0"/>
              <a:t>2</a:t>
            </a:r>
            <a:r>
              <a:rPr lang="fr-FR" sz="1400" b="1" baseline="30000" dirty="0"/>
              <a:t>e</a:t>
            </a:r>
            <a:r>
              <a:rPr lang="fr-FR" sz="1400" b="1" dirty="0"/>
              <a:t> étage</a:t>
            </a:r>
          </a:p>
          <a:p>
            <a:pPr algn="ctr"/>
            <a:r>
              <a:rPr lang="fr-FR" sz="1400" dirty="0"/>
              <a:t>Nouvelle forme de gouvernance de la ML (SCIC)</a:t>
            </a:r>
          </a:p>
          <a:p>
            <a:pPr algn="ctr"/>
            <a:r>
              <a:rPr lang="fr-FR" sz="1400" dirty="0"/>
              <a:t>Garantie publique sur le fonds de réserve Soutien à investissements écologiques en ML</a:t>
            </a:r>
          </a:p>
        </p:txBody>
      </p:sp>
      <p:sp>
        <p:nvSpPr>
          <p:cNvPr id="20" name="Signalisation droite 19"/>
          <p:cNvSpPr/>
          <p:nvPr/>
        </p:nvSpPr>
        <p:spPr>
          <a:xfrm rot="16200000">
            <a:off x="6667573" y="994325"/>
            <a:ext cx="2441140" cy="1787898"/>
          </a:xfrm>
          <a:prstGeom prst="homePlate">
            <a:avLst/>
          </a:prstGeom>
          <a:solidFill>
            <a:schemeClr val="bg2">
              <a:lumMod val="60000"/>
              <a:lumOff val="40000"/>
            </a:schemeClr>
          </a:solidFill>
          <a:ln>
            <a:solidFill>
              <a:srgbClr val="2F2B2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FR" sz="1600" b="1" dirty="0">
                <a:solidFill>
                  <a:srgbClr val="2F2B20"/>
                </a:solidFill>
              </a:rPr>
              <a:t>Variante 2 : </a:t>
            </a:r>
            <a:br>
              <a:rPr lang="fr-FR" sz="1600" b="1" dirty="0">
                <a:solidFill>
                  <a:srgbClr val="2F2B20"/>
                </a:solidFill>
              </a:rPr>
            </a:br>
            <a:r>
              <a:rPr lang="fr-FR" sz="1600" b="1" dirty="0">
                <a:solidFill>
                  <a:srgbClr val="2F2B20"/>
                </a:solidFill>
              </a:rPr>
              <a:t>« certificats carbone »</a:t>
            </a:r>
          </a:p>
          <a:p>
            <a:pPr algn="ctr"/>
            <a:r>
              <a:rPr lang="fr-FR" sz="1400" dirty="0">
                <a:solidFill>
                  <a:srgbClr val="2F2B20"/>
                </a:solidFill>
              </a:rPr>
              <a:t>Soutien à investissement écologique via des certificats carbones convertis en ML. Certification des ↓CO2</a:t>
            </a:r>
          </a:p>
        </p:txBody>
      </p:sp>
      <p:sp>
        <p:nvSpPr>
          <p:cNvPr id="21" name="Signalisation droite 20"/>
          <p:cNvSpPr/>
          <p:nvPr/>
        </p:nvSpPr>
        <p:spPr>
          <a:xfrm rot="16200000">
            <a:off x="4788201" y="998275"/>
            <a:ext cx="2441141" cy="1787898"/>
          </a:xfrm>
          <a:prstGeom prst="homePlate">
            <a:avLst/>
          </a:prstGeom>
          <a:solidFill>
            <a:schemeClr val="bg2">
              <a:lumMod val="60000"/>
              <a:lumOff val="40000"/>
            </a:schemeClr>
          </a:solidFill>
          <a:ln>
            <a:solidFill>
              <a:srgbClr val="2F2B20"/>
            </a:solidFill>
          </a:ln>
          <a:effectLst/>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FR" sz="1600" b="1" dirty="0">
                <a:solidFill>
                  <a:srgbClr val="2F2B20"/>
                </a:solidFill>
              </a:rPr>
              <a:t>Variante 1 : « couverture intégrale en euros »</a:t>
            </a:r>
          </a:p>
          <a:p>
            <a:pPr algn="ctr"/>
            <a:r>
              <a:rPr lang="fr-FR" sz="1400" dirty="0">
                <a:solidFill>
                  <a:srgbClr val="2F2B20"/>
                </a:solidFill>
              </a:rPr>
              <a:t>Soutien à investissements écologiques via euros convertis en ML</a:t>
            </a:r>
          </a:p>
        </p:txBody>
      </p:sp>
      <p:sp>
        <p:nvSpPr>
          <p:cNvPr id="2" name="ZoneTexte 1"/>
          <p:cNvSpPr txBox="1"/>
          <p:nvPr/>
        </p:nvSpPr>
        <p:spPr>
          <a:xfrm>
            <a:off x="642552" y="4674802"/>
            <a:ext cx="3685584" cy="830997"/>
          </a:xfrm>
          <a:prstGeom prst="rect">
            <a:avLst/>
          </a:prstGeom>
          <a:noFill/>
        </p:spPr>
        <p:txBody>
          <a:bodyPr wrap="square" rtlCol="0">
            <a:spAutoFit/>
          </a:bodyPr>
          <a:lstStyle/>
          <a:p>
            <a:pPr algn="r"/>
            <a:r>
              <a:rPr lang="fr-FR" sz="1600" i="1" dirty="0">
                <a:solidFill>
                  <a:srgbClr val="FF0000"/>
                </a:solidFill>
              </a:rPr>
              <a:t>Intégration dans une politique de transition à l’échelle locale et renforcement d’un commun monétaire</a:t>
            </a:r>
          </a:p>
        </p:txBody>
      </p:sp>
      <p:sp>
        <p:nvSpPr>
          <p:cNvPr id="22" name="ZoneTexte 21"/>
          <p:cNvSpPr txBox="1"/>
          <p:nvPr/>
        </p:nvSpPr>
        <p:spPr>
          <a:xfrm>
            <a:off x="6187514" y="461222"/>
            <a:ext cx="1430413" cy="338554"/>
          </a:xfrm>
          <a:prstGeom prst="rect">
            <a:avLst/>
          </a:prstGeom>
          <a:noFill/>
        </p:spPr>
        <p:txBody>
          <a:bodyPr wrap="square" rtlCol="0">
            <a:spAutoFit/>
          </a:bodyPr>
          <a:lstStyle/>
          <a:p>
            <a:pPr algn="ctr"/>
            <a:r>
              <a:rPr lang="fr-FR" sz="1600" i="1" dirty="0">
                <a:solidFill>
                  <a:srgbClr val="FF0000"/>
                </a:solidFill>
              </a:rPr>
              <a:t>Saut qualitatif</a:t>
            </a:r>
          </a:p>
        </p:txBody>
      </p:sp>
      <p:sp>
        <p:nvSpPr>
          <p:cNvPr id="11" name="ZoneTexte 10"/>
          <p:cNvSpPr txBox="1"/>
          <p:nvPr/>
        </p:nvSpPr>
        <p:spPr>
          <a:xfrm>
            <a:off x="2159087" y="5686762"/>
            <a:ext cx="2197397" cy="646331"/>
          </a:xfrm>
          <a:prstGeom prst="rect">
            <a:avLst/>
          </a:prstGeom>
          <a:noFill/>
        </p:spPr>
        <p:txBody>
          <a:bodyPr wrap="square" rtlCol="0">
            <a:spAutoFit/>
          </a:bodyPr>
          <a:lstStyle/>
          <a:p>
            <a:pPr algn="r"/>
            <a:r>
              <a:rPr lang="fr-FR" dirty="0">
                <a:solidFill>
                  <a:schemeClr val="tx2"/>
                </a:solidFill>
              </a:rPr>
              <a:t>Extension des ML actuelles</a:t>
            </a:r>
          </a:p>
        </p:txBody>
      </p:sp>
      <p:sp>
        <p:nvSpPr>
          <p:cNvPr id="12" name="ZoneTexte 11"/>
          <p:cNvSpPr txBox="1"/>
          <p:nvPr/>
        </p:nvSpPr>
        <p:spPr>
          <a:xfrm>
            <a:off x="379082" y="3108844"/>
            <a:ext cx="3977402" cy="1477328"/>
          </a:xfrm>
          <a:prstGeom prst="rect">
            <a:avLst/>
          </a:prstGeom>
          <a:noFill/>
        </p:spPr>
        <p:txBody>
          <a:bodyPr wrap="square" rtlCol="0">
            <a:spAutoFit/>
          </a:bodyPr>
          <a:lstStyle/>
          <a:p>
            <a:pPr algn="r"/>
            <a:r>
              <a:rPr lang="fr-FR" dirty="0">
                <a:solidFill>
                  <a:schemeClr val="tx2"/>
                </a:solidFill>
              </a:rPr>
              <a:t>Branchement de la ML au financement d’investissement écologique via un FITTE (Fonds d’investissement territorial de transition écologique)</a:t>
            </a:r>
          </a:p>
        </p:txBody>
      </p:sp>
    </p:spTree>
    <p:extLst>
      <p:ext uri="{BB962C8B-B14F-4D97-AF65-F5344CB8AC3E}">
        <p14:creationId xmlns:p14="http://schemas.microsoft.com/office/powerpoint/2010/main" val="346410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5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5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p:bldP spid="21516" grpId="0" animBg="1"/>
      <p:bldP spid="18" grpId="0" animBg="1"/>
      <p:bldP spid="20" grpId="0" animBg="1"/>
      <p:bldP spid="21" grpId="0" animBg="1"/>
      <p:bldP spid="2" grpId="0"/>
      <p:bldP spid="22"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1267" name="Rectangle 3"/>
          <p:cNvSpPr>
            <a:spLocks noGrp="1" noChangeArrowheads="1"/>
          </p:cNvSpPr>
          <p:nvPr>
            <p:ph type="body" idx="1"/>
          </p:nvPr>
        </p:nvSpPr>
        <p:spPr>
          <a:xfrm>
            <a:off x="769530" y="1219200"/>
            <a:ext cx="7772400" cy="5181600"/>
          </a:xfrm>
        </p:spPr>
        <p:txBody>
          <a:bodyPr/>
          <a:lstStyle/>
          <a:p>
            <a:pPr eaLnBrk="1" hangingPunct="1">
              <a:buFont typeface="Wingdings" charset="0"/>
              <a:buNone/>
              <a:defRPr/>
            </a:pPr>
            <a:endParaRPr lang="fr-FR" dirty="0">
              <a:cs typeface="+mn-cs"/>
            </a:endParaRPr>
          </a:p>
        </p:txBody>
      </p:sp>
      <p:sp>
        <p:nvSpPr>
          <p:cNvPr id="651268" name="Freeform 4"/>
          <p:cNvSpPr>
            <a:spLocks/>
          </p:cNvSpPr>
          <p:nvPr/>
        </p:nvSpPr>
        <p:spPr bwMode="auto">
          <a:xfrm flipV="1">
            <a:off x="1434684" y="3203929"/>
            <a:ext cx="7710040" cy="192679"/>
          </a:xfrm>
          <a:custGeom>
            <a:avLst/>
            <a:gdLst>
              <a:gd name="T0" fmla="*/ 0 w 5760"/>
              <a:gd name="T1" fmla="*/ 0 h 1"/>
              <a:gd name="T2" fmla="*/ 5760 w 5760"/>
              <a:gd name="T3" fmla="*/ 0 h 1"/>
            </a:gdLst>
            <a:ahLst/>
            <a:cxnLst>
              <a:cxn ang="0">
                <a:pos x="T0" y="T1"/>
              </a:cxn>
              <a:cxn ang="0">
                <a:pos x="T2" y="T3"/>
              </a:cxn>
            </a:cxnLst>
            <a:rect l="0" t="0" r="r" b="b"/>
            <a:pathLst>
              <a:path w="5760" h="1">
                <a:moveTo>
                  <a:pt x="0" y="0"/>
                </a:moveTo>
                <a:lnTo>
                  <a:pt x="5760" y="0"/>
                </a:lnTo>
              </a:path>
            </a:pathLst>
          </a:custGeom>
          <a:noFill/>
          <a:ln w="38100">
            <a:solidFill>
              <a:schemeClr val="tx1"/>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69" name="Line 5"/>
          <p:cNvSpPr>
            <a:spLocks noChangeShapeType="1"/>
          </p:cNvSpPr>
          <p:nvPr/>
        </p:nvSpPr>
        <p:spPr bwMode="auto">
          <a:xfrm>
            <a:off x="1082074" y="3306519"/>
            <a:ext cx="0" cy="152400"/>
          </a:xfrm>
          <a:prstGeom prst="line">
            <a:avLst/>
          </a:prstGeom>
          <a:noFill/>
          <a:ln w="381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rgbClr val="008000"/>
              </a:solidFill>
              <a:cs typeface="+mn-cs"/>
            </a:endParaRPr>
          </a:p>
        </p:txBody>
      </p:sp>
      <p:sp>
        <p:nvSpPr>
          <p:cNvPr id="651270" name="Text Box 6"/>
          <p:cNvSpPr txBox="1">
            <a:spLocks noChangeArrowheads="1"/>
          </p:cNvSpPr>
          <p:nvPr/>
        </p:nvSpPr>
        <p:spPr bwMode="auto">
          <a:xfrm>
            <a:off x="814128" y="3460854"/>
            <a:ext cx="685800"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008000"/>
                </a:solidFill>
                <a:cs typeface="+mn-cs"/>
              </a:rPr>
              <a:t>1973</a:t>
            </a:r>
          </a:p>
        </p:txBody>
      </p:sp>
      <p:sp>
        <p:nvSpPr>
          <p:cNvPr id="651272" name="Text Box 8"/>
          <p:cNvSpPr txBox="1">
            <a:spLocks noChangeArrowheads="1"/>
          </p:cNvSpPr>
          <p:nvPr/>
        </p:nvSpPr>
        <p:spPr bwMode="auto">
          <a:xfrm>
            <a:off x="2425285" y="347330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a:solidFill>
                  <a:srgbClr val="008000"/>
                </a:solidFill>
                <a:cs typeface="+mn-cs"/>
              </a:rPr>
              <a:t>1987</a:t>
            </a:r>
          </a:p>
        </p:txBody>
      </p:sp>
      <p:sp>
        <p:nvSpPr>
          <p:cNvPr id="651276" name="Text Box 12"/>
          <p:cNvSpPr txBox="1">
            <a:spLocks noChangeArrowheads="1"/>
          </p:cNvSpPr>
          <p:nvPr/>
        </p:nvSpPr>
        <p:spPr bwMode="auto">
          <a:xfrm>
            <a:off x="3034885" y="4520240"/>
            <a:ext cx="12192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3366FF"/>
                </a:solidFill>
                <a:cs typeface="+mn-cs"/>
              </a:rPr>
              <a:t>Ithaca Hour (USA)</a:t>
            </a:r>
          </a:p>
        </p:txBody>
      </p:sp>
      <p:sp>
        <p:nvSpPr>
          <p:cNvPr id="651277" name="Text Box 13"/>
          <p:cNvSpPr txBox="1">
            <a:spLocks noChangeArrowheads="1"/>
          </p:cNvSpPr>
          <p:nvPr/>
        </p:nvSpPr>
        <p:spPr bwMode="auto">
          <a:xfrm>
            <a:off x="3987385" y="4097420"/>
            <a:ext cx="1143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err="1">
                <a:solidFill>
                  <a:srgbClr val="3366FF"/>
                </a:solidFill>
                <a:cs typeface="+mn-cs"/>
              </a:rPr>
              <a:t>Trueque</a:t>
            </a:r>
            <a:r>
              <a:rPr lang="en-GB" sz="1400" i="0" dirty="0">
                <a:solidFill>
                  <a:srgbClr val="3366FF"/>
                </a:solidFill>
                <a:cs typeface="+mn-cs"/>
              </a:rPr>
              <a:t> (Argentina)</a:t>
            </a:r>
          </a:p>
        </p:txBody>
      </p:sp>
      <p:sp>
        <p:nvSpPr>
          <p:cNvPr id="651278" name="Text Box 14"/>
          <p:cNvSpPr txBox="1">
            <a:spLocks noChangeArrowheads="1"/>
          </p:cNvSpPr>
          <p:nvPr/>
        </p:nvSpPr>
        <p:spPr bwMode="auto">
          <a:xfrm>
            <a:off x="3796885" y="2601995"/>
            <a:ext cx="990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FF0000"/>
                </a:solidFill>
                <a:cs typeface="+mn-cs"/>
              </a:rPr>
              <a:t>SEL (France)</a:t>
            </a:r>
          </a:p>
        </p:txBody>
      </p:sp>
      <p:sp>
        <p:nvSpPr>
          <p:cNvPr id="651279" name="Text Box 15"/>
          <p:cNvSpPr txBox="1">
            <a:spLocks noChangeArrowheads="1"/>
          </p:cNvSpPr>
          <p:nvPr/>
        </p:nvSpPr>
        <p:spPr bwMode="auto">
          <a:xfrm>
            <a:off x="1173213" y="4007280"/>
            <a:ext cx="947271"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GB" sz="1400" i="0" dirty="0">
                <a:solidFill>
                  <a:srgbClr val="FF0000"/>
                </a:solidFill>
                <a:cs typeface="+mn-cs"/>
              </a:rPr>
              <a:t>LETS (Canada)</a:t>
            </a:r>
          </a:p>
        </p:txBody>
      </p:sp>
      <p:sp>
        <p:nvSpPr>
          <p:cNvPr id="651280" name="Text Box 16"/>
          <p:cNvSpPr txBox="1">
            <a:spLocks noChangeArrowheads="1"/>
          </p:cNvSpPr>
          <p:nvPr/>
        </p:nvSpPr>
        <p:spPr bwMode="auto">
          <a:xfrm>
            <a:off x="5980313" y="1731134"/>
            <a:ext cx="1295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b="1" i="0" dirty="0" err="1">
                <a:solidFill>
                  <a:srgbClr val="660066"/>
                </a:solidFill>
              </a:rPr>
              <a:t>Chiemgauer</a:t>
            </a:r>
            <a:r>
              <a:rPr lang="en-GB" sz="1400" b="1" dirty="0">
                <a:solidFill>
                  <a:srgbClr val="660066"/>
                </a:solidFill>
              </a:rPr>
              <a:t> </a:t>
            </a:r>
            <a:r>
              <a:rPr lang="en-GB" sz="1400" b="1" i="0" dirty="0">
                <a:solidFill>
                  <a:srgbClr val="660066"/>
                </a:solidFill>
              </a:rPr>
              <a:t>(Germany)</a:t>
            </a:r>
          </a:p>
        </p:txBody>
      </p:sp>
      <p:sp>
        <p:nvSpPr>
          <p:cNvPr id="651282" name="Line 18"/>
          <p:cNvSpPr>
            <a:spLocks noChangeShapeType="1"/>
          </p:cNvSpPr>
          <p:nvPr/>
        </p:nvSpPr>
        <p:spPr bwMode="auto">
          <a:xfrm>
            <a:off x="3644485" y="3763719"/>
            <a:ext cx="0" cy="838200"/>
          </a:xfrm>
          <a:prstGeom prst="line">
            <a:avLst/>
          </a:prstGeom>
          <a:noFill/>
          <a:ln w="9525">
            <a:solidFill>
              <a:srgbClr val="33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83" name="Line 19"/>
          <p:cNvSpPr>
            <a:spLocks noChangeShapeType="1"/>
          </p:cNvSpPr>
          <p:nvPr/>
        </p:nvSpPr>
        <p:spPr bwMode="auto">
          <a:xfrm flipH="1">
            <a:off x="1676235" y="3763718"/>
            <a:ext cx="139450" cy="333701"/>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chemeClr val="bg2">
                  <a:lumMod val="50000"/>
                </a:schemeClr>
              </a:solidFill>
              <a:cs typeface="+mn-cs"/>
            </a:endParaRPr>
          </a:p>
        </p:txBody>
      </p:sp>
      <p:sp>
        <p:nvSpPr>
          <p:cNvPr id="651284" name="Line 20"/>
          <p:cNvSpPr>
            <a:spLocks noChangeShapeType="1"/>
          </p:cNvSpPr>
          <p:nvPr/>
        </p:nvSpPr>
        <p:spPr bwMode="auto">
          <a:xfrm>
            <a:off x="4330285" y="3077919"/>
            <a:ext cx="0" cy="228600"/>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86" name="Line 22"/>
          <p:cNvSpPr>
            <a:spLocks noChangeShapeType="1"/>
          </p:cNvSpPr>
          <p:nvPr/>
        </p:nvSpPr>
        <p:spPr bwMode="auto">
          <a:xfrm flipH="1" flipV="1">
            <a:off x="4558885" y="3763719"/>
            <a:ext cx="0" cy="381000"/>
          </a:xfrm>
          <a:prstGeom prst="line">
            <a:avLst/>
          </a:prstGeom>
          <a:noFill/>
          <a:ln w="9525">
            <a:solidFill>
              <a:srgbClr val="33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87" name="Text Box 23"/>
          <p:cNvSpPr txBox="1">
            <a:spLocks noChangeArrowheads="1"/>
          </p:cNvSpPr>
          <p:nvPr/>
        </p:nvSpPr>
        <p:spPr bwMode="auto">
          <a:xfrm>
            <a:off x="5030030" y="2366086"/>
            <a:ext cx="1371603"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GB" sz="1400" b="1" i="0" dirty="0">
                <a:solidFill>
                  <a:srgbClr val="F09E46"/>
                </a:solidFill>
                <a:cs typeface="+mn-cs"/>
              </a:rPr>
              <a:t>NU </a:t>
            </a:r>
            <a:br>
              <a:rPr lang="en-GB" sz="1400" b="1" i="0" dirty="0">
                <a:solidFill>
                  <a:srgbClr val="F09E46"/>
                </a:solidFill>
                <a:cs typeface="+mn-cs"/>
              </a:rPr>
            </a:br>
            <a:r>
              <a:rPr lang="en-GB" sz="1400" b="1" i="0" dirty="0">
                <a:solidFill>
                  <a:srgbClr val="F09E46"/>
                </a:solidFill>
                <a:cs typeface="+mn-cs"/>
              </a:rPr>
              <a:t>(Netherlands)</a:t>
            </a:r>
          </a:p>
        </p:txBody>
      </p:sp>
      <p:sp>
        <p:nvSpPr>
          <p:cNvPr id="651288" name="Text Box 24"/>
          <p:cNvSpPr txBox="1">
            <a:spLocks noChangeArrowheads="1"/>
          </p:cNvSpPr>
          <p:nvPr/>
        </p:nvSpPr>
        <p:spPr bwMode="auto">
          <a:xfrm>
            <a:off x="2235532" y="2295836"/>
            <a:ext cx="9906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008000"/>
                </a:solidFill>
                <a:cs typeface="+mn-cs"/>
              </a:rPr>
              <a:t>Time Dollar (USA)</a:t>
            </a:r>
          </a:p>
        </p:txBody>
      </p:sp>
      <p:sp>
        <p:nvSpPr>
          <p:cNvPr id="651289" name="Text Box 25"/>
          <p:cNvSpPr txBox="1">
            <a:spLocks noChangeArrowheads="1"/>
          </p:cNvSpPr>
          <p:nvPr/>
        </p:nvSpPr>
        <p:spPr bwMode="auto">
          <a:xfrm>
            <a:off x="533235" y="2286910"/>
            <a:ext cx="11430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008000"/>
                </a:solidFill>
                <a:cs typeface="+mn-cs"/>
              </a:rPr>
              <a:t>Voluntary labour bank (Japan)</a:t>
            </a:r>
          </a:p>
        </p:txBody>
      </p:sp>
      <p:sp>
        <p:nvSpPr>
          <p:cNvPr id="651290" name="Text Box 26"/>
          <p:cNvSpPr txBox="1">
            <a:spLocks noChangeArrowheads="1"/>
          </p:cNvSpPr>
          <p:nvPr/>
        </p:nvSpPr>
        <p:spPr bwMode="auto">
          <a:xfrm>
            <a:off x="5854285" y="3991059"/>
            <a:ext cx="990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b="1" i="0" dirty="0">
                <a:solidFill>
                  <a:srgbClr val="660066"/>
                </a:solidFill>
                <a:cs typeface="+mn-cs"/>
              </a:rPr>
              <a:t>Palmas</a:t>
            </a:r>
            <a:br>
              <a:rPr lang="en-GB" sz="1400" b="1" i="0" dirty="0">
                <a:solidFill>
                  <a:srgbClr val="660066"/>
                </a:solidFill>
                <a:cs typeface="+mn-cs"/>
              </a:rPr>
            </a:br>
            <a:r>
              <a:rPr lang="en-GB" sz="1400" b="1" i="0" dirty="0">
                <a:solidFill>
                  <a:srgbClr val="660066"/>
                </a:solidFill>
                <a:cs typeface="+mn-cs"/>
              </a:rPr>
              <a:t>(Brazil)</a:t>
            </a:r>
          </a:p>
        </p:txBody>
      </p:sp>
      <p:sp>
        <p:nvSpPr>
          <p:cNvPr id="651292" name="Line 28"/>
          <p:cNvSpPr>
            <a:spLocks noChangeShapeType="1"/>
          </p:cNvSpPr>
          <p:nvPr/>
        </p:nvSpPr>
        <p:spPr bwMode="auto">
          <a:xfrm>
            <a:off x="2730085" y="3306519"/>
            <a:ext cx="0" cy="152400"/>
          </a:xfrm>
          <a:prstGeom prst="line">
            <a:avLst/>
          </a:prstGeom>
          <a:noFill/>
          <a:ln w="381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93" name="Line 29"/>
          <p:cNvSpPr>
            <a:spLocks noChangeShapeType="1"/>
          </p:cNvSpPr>
          <p:nvPr/>
        </p:nvSpPr>
        <p:spPr bwMode="auto">
          <a:xfrm>
            <a:off x="1815685" y="3306519"/>
            <a:ext cx="0" cy="1524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94" name="Text Box 30"/>
          <p:cNvSpPr txBox="1">
            <a:spLocks noChangeArrowheads="1"/>
          </p:cNvSpPr>
          <p:nvPr/>
        </p:nvSpPr>
        <p:spPr bwMode="auto">
          <a:xfrm>
            <a:off x="1504535" y="347330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a:solidFill>
                  <a:srgbClr val="FF0000"/>
                </a:solidFill>
                <a:cs typeface="+mn-cs"/>
              </a:rPr>
              <a:t>1983</a:t>
            </a:r>
          </a:p>
        </p:txBody>
      </p:sp>
      <p:sp>
        <p:nvSpPr>
          <p:cNvPr id="651296" name="Line 32"/>
          <p:cNvSpPr>
            <a:spLocks noChangeShapeType="1"/>
          </p:cNvSpPr>
          <p:nvPr/>
        </p:nvSpPr>
        <p:spPr bwMode="auto">
          <a:xfrm>
            <a:off x="3644485" y="3306519"/>
            <a:ext cx="0" cy="152400"/>
          </a:xfrm>
          <a:prstGeom prst="line">
            <a:avLst/>
          </a:prstGeom>
          <a:noFill/>
          <a:ln w="381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97" name="Line 33"/>
          <p:cNvSpPr>
            <a:spLocks noChangeShapeType="1"/>
          </p:cNvSpPr>
          <p:nvPr/>
        </p:nvSpPr>
        <p:spPr bwMode="auto">
          <a:xfrm>
            <a:off x="4330285" y="3306519"/>
            <a:ext cx="0" cy="1524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98" name="Line 34"/>
          <p:cNvSpPr>
            <a:spLocks noChangeShapeType="1"/>
          </p:cNvSpPr>
          <p:nvPr/>
        </p:nvSpPr>
        <p:spPr bwMode="auto">
          <a:xfrm>
            <a:off x="4558885" y="3306519"/>
            <a:ext cx="0" cy="152400"/>
          </a:xfrm>
          <a:prstGeom prst="line">
            <a:avLst/>
          </a:prstGeom>
          <a:noFill/>
          <a:ln w="38100">
            <a:solidFill>
              <a:srgbClr val="33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299" name="Text Box 35"/>
          <p:cNvSpPr txBox="1">
            <a:spLocks noChangeArrowheads="1"/>
          </p:cNvSpPr>
          <p:nvPr/>
        </p:nvSpPr>
        <p:spPr bwMode="auto">
          <a:xfrm>
            <a:off x="3949285" y="347330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a:solidFill>
                  <a:srgbClr val="FF0000"/>
                </a:solidFill>
                <a:cs typeface="+mn-cs"/>
              </a:rPr>
              <a:t>1994</a:t>
            </a:r>
          </a:p>
        </p:txBody>
      </p:sp>
      <p:sp>
        <p:nvSpPr>
          <p:cNvPr id="651300" name="Text Box 36"/>
          <p:cNvSpPr txBox="1">
            <a:spLocks noChangeArrowheads="1"/>
          </p:cNvSpPr>
          <p:nvPr/>
        </p:nvSpPr>
        <p:spPr bwMode="auto">
          <a:xfrm>
            <a:off x="4400135" y="347330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3366FF"/>
                </a:solidFill>
                <a:cs typeface="+mn-cs"/>
              </a:rPr>
              <a:t>1995</a:t>
            </a:r>
          </a:p>
        </p:txBody>
      </p:sp>
      <p:sp>
        <p:nvSpPr>
          <p:cNvPr id="651301" name="Line 37"/>
          <p:cNvSpPr>
            <a:spLocks noChangeShapeType="1"/>
          </p:cNvSpPr>
          <p:nvPr/>
        </p:nvSpPr>
        <p:spPr bwMode="auto">
          <a:xfrm flipH="1">
            <a:off x="6401633" y="2254355"/>
            <a:ext cx="214655" cy="870863"/>
          </a:xfrm>
          <a:prstGeom prst="line">
            <a:avLst/>
          </a:prstGeom>
          <a:noFill/>
          <a:ln w="9525">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04" name="Text Box 40"/>
          <p:cNvSpPr txBox="1">
            <a:spLocks noChangeArrowheads="1"/>
          </p:cNvSpPr>
          <p:nvPr/>
        </p:nvSpPr>
        <p:spPr bwMode="auto">
          <a:xfrm>
            <a:off x="5919528" y="342240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660066"/>
                </a:solidFill>
                <a:cs typeface="+mn-cs"/>
              </a:rPr>
              <a:t>2002</a:t>
            </a:r>
          </a:p>
        </p:txBody>
      </p:sp>
      <p:sp>
        <p:nvSpPr>
          <p:cNvPr id="651308" name="Line 44"/>
          <p:cNvSpPr>
            <a:spLocks noChangeShapeType="1"/>
          </p:cNvSpPr>
          <p:nvPr/>
        </p:nvSpPr>
        <p:spPr bwMode="auto">
          <a:xfrm>
            <a:off x="5930485" y="3311282"/>
            <a:ext cx="0" cy="147639"/>
          </a:xfrm>
          <a:prstGeom prst="line">
            <a:avLst/>
          </a:prstGeom>
          <a:noFill/>
          <a:ln w="381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10" name="Text Box 46"/>
          <p:cNvSpPr txBox="1">
            <a:spLocks noChangeArrowheads="1"/>
          </p:cNvSpPr>
          <p:nvPr/>
        </p:nvSpPr>
        <p:spPr bwMode="auto">
          <a:xfrm>
            <a:off x="-21375" y="3941145"/>
            <a:ext cx="1271992" cy="523220"/>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defRPr/>
            </a:pPr>
            <a:r>
              <a:rPr lang="fr-FR" sz="1400" i="0" dirty="0">
                <a:solidFill>
                  <a:srgbClr val="F981FF"/>
                </a:solidFill>
                <a:latin typeface="Arial" panose="020B0604020202020204" pitchFamily="34" charset="0"/>
                <a:cs typeface="Arial" panose="020B0604020202020204" pitchFamily="34" charset="0"/>
              </a:rPr>
              <a:t>WIR </a:t>
            </a:r>
          </a:p>
          <a:p>
            <a:pPr algn="ctr" eaLnBrk="0" hangingPunct="0">
              <a:defRPr/>
            </a:pPr>
            <a:r>
              <a:rPr lang="fr-FR" sz="1400" i="0" dirty="0">
                <a:solidFill>
                  <a:srgbClr val="F981FF"/>
                </a:solidFill>
                <a:latin typeface="Arial" panose="020B0604020202020204" pitchFamily="34" charset="0"/>
                <a:cs typeface="Arial" panose="020B0604020202020204" pitchFamily="34" charset="0"/>
              </a:rPr>
              <a:t>(</a:t>
            </a:r>
            <a:r>
              <a:rPr lang="fr-FR" sz="1400" i="0" dirty="0" err="1">
                <a:solidFill>
                  <a:srgbClr val="F981FF"/>
                </a:solidFill>
                <a:latin typeface="Arial" panose="020B0604020202020204" pitchFamily="34" charset="0"/>
                <a:cs typeface="Arial" panose="020B0604020202020204" pitchFamily="34" charset="0"/>
              </a:rPr>
              <a:t>Switzerland</a:t>
            </a:r>
            <a:r>
              <a:rPr lang="fr-FR" sz="1400" i="0" dirty="0">
                <a:solidFill>
                  <a:srgbClr val="F981FF"/>
                </a:solidFill>
                <a:latin typeface="Arial" panose="020B0604020202020204" pitchFamily="34" charset="0"/>
                <a:cs typeface="Arial" panose="020B0604020202020204" pitchFamily="34" charset="0"/>
              </a:rPr>
              <a:t>)</a:t>
            </a:r>
          </a:p>
        </p:txBody>
      </p:sp>
      <p:sp>
        <p:nvSpPr>
          <p:cNvPr id="651311" name="Freeform 47"/>
          <p:cNvSpPr>
            <a:spLocks/>
          </p:cNvSpPr>
          <p:nvPr/>
        </p:nvSpPr>
        <p:spPr bwMode="auto">
          <a:xfrm flipV="1">
            <a:off x="-189918" y="3328745"/>
            <a:ext cx="1624602" cy="66427"/>
          </a:xfrm>
          <a:custGeom>
            <a:avLst/>
            <a:gdLst>
              <a:gd name="T0" fmla="*/ 0 w 5760"/>
              <a:gd name="T1" fmla="*/ 0 h 1"/>
              <a:gd name="T2" fmla="*/ 5760 w 5760"/>
              <a:gd name="T3" fmla="*/ 0 h 1"/>
            </a:gdLst>
            <a:ahLst/>
            <a:cxnLst>
              <a:cxn ang="0">
                <a:pos x="T0" y="T1"/>
              </a:cxn>
              <a:cxn ang="0">
                <a:pos x="T2" y="T3"/>
              </a:cxn>
            </a:cxnLst>
            <a:rect l="0" t="0" r="r" b="b"/>
            <a:pathLst>
              <a:path w="5760" h="1">
                <a:moveTo>
                  <a:pt x="0" y="0"/>
                </a:moveTo>
                <a:lnTo>
                  <a:pt x="5760" y="0"/>
                </a:lnTo>
              </a:path>
            </a:pathLst>
          </a:custGeom>
          <a:noFill/>
          <a:ln w="38100" cap="rnd">
            <a:solidFill>
              <a:schemeClr val="tx1"/>
            </a:solidFill>
            <a:prstDash val="sysDot"/>
            <a:round/>
            <a:headEnd type="none" w="med" len="med"/>
            <a:tailEnd type="non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12" name="Line 48"/>
          <p:cNvSpPr>
            <a:spLocks noChangeShapeType="1"/>
          </p:cNvSpPr>
          <p:nvPr/>
        </p:nvSpPr>
        <p:spPr bwMode="auto">
          <a:xfrm>
            <a:off x="6159085" y="3306520"/>
            <a:ext cx="0" cy="147637"/>
          </a:xfrm>
          <a:prstGeom prst="line">
            <a:avLst/>
          </a:prstGeom>
          <a:noFill/>
          <a:ln w="38100">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17" name="Text Box 53"/>
          <p:cNvSpPr txBox="1">
            <a:spLocks noChangeArrowheads="1"/>
          </p:cNvSpPr>
          <p:nvPr/>
        </p:nvSpPr>
        <p:spPr bwMode="auto">
          <a:xfrm>
            <a:off x="-33036" y="3473306"/>
            <a:ext cx="762000" cy="30777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F981FF"/>
                </a:solidFill>
                <a:cs typeface="+mn-cs"/>
              </a:rPr>
              <a:t>1934</a:t>
            </a:r>
          </a:p>
        </p:txBody>
      </p:sp>
      <p:sp>
        <p:nvSpPr>
          <p:cNvPr id="651319" name="Line 55"/>
          <p:cNvSpPr>
            <a:spLocks noChangeShapeType="1"/>
          </p:cNvSpPr>
          <p:nvPr/>
        </p:nvSpPr>
        <p:spPr bwMode="auto">
          <a:xfrm>
            <a:off x="360414" y="3763719"/>
            <a:ext cx="220031" cy="219884"/>
          </a:xfrm>
          <a:prstGeom prst="line">
            <a:avLst/>
          </a:prstGeom>
          <a:noFill/>
          <a:ln w="9525">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chemeClr val="bg2">
                  <a:lumMod val="50000"/>
                </a:schemeClr>
              </a:solidFill>
              <a:cs typeface="+mn-cs"/>
            </a:endParaRPr>
          </a:p>
        </p:txBody>
      </p:sp>
      <p:sp>
        <p:nvSpPr>
          <p:cNvPr id="651320" name="Line 56"/>
          <p:cNvSpPr>
            <a:spLocks noChangeShapeType="1"/>
          </p:cNvSpPr>
          <p:nvPr/>
        </p:nvSpPr>
        <p:spPr bwMode="auto">
          <a:xfrm>
            <a:off x="360415" y="3382720"/>
            <a:ext cx="0" cy="152401"/>
          </a:xfrm>
          <a:prstGeom prst="line">
            <a:avLst/>
          </a:prstGeom>
          <a:noFill/>
          <a:ln w="9525">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23" name="Line 59"/>
          <p:cNvSpPr>
            <a:spLocks noChangeShapeType="1"/>
          </p:cNvSpPr>
          <p:nvPr/>
        </p:nvSpPr>
        <p:spPr bwMode="auto">
          <a:xfrm flipV="1">
            <a:off x="1082074" y="3458919"/>
            <a:ext cx="0" cy="93663"/>
          </a:xfrm>
          <a:prstGeom prst="line">
            <a:avLst/>
          </a:prstGeom>
          <a:noFill/>
          <a:ln w="9525">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rgbClr val="008000"/>
              </a:solidFill>
              <a:cs typeface="+mn-cs"/>
            </a:endParaRPr>
          </a:p>
        </p:txBody>
      </p:sp>
      <p:sp>
        <p:nvSpPr>
          <p:cNvPr id="651324" name="Line 60"/>
          <p:cNvSpPr>
            <a:spLocks noChangeShapeType="1"/>
          </p:cNvSpPr>
          <p:nvPr/>
        </p:nvSpPr>
        <p:spPr bwMode="auto">
          <a:xfrm flipH="1">
            <a:off x="2728502" y="3019181"/>
            <a:ext cx="1587" cy="287339"/>
          </a:xfrm>
          <a:prstGeom prst="line">
            <a:avLst/>
          </a:prstGeom>
          <a:noFill/>
          <a:ln w="9525">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26" name="Line 62"/>
          <p:cNvSpPr>
            <a:spLocks noChangeShapeType="1"/>
          </p:cNvSpPr>
          <p:nvPr/>
        </p:nvSpPr>
        <p:spPr bwMode="auto">
          <a:xfrm>
            <a:off x="1082074" y="3083485"/>
            <a:ext cx="0" cy="22303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chemeClr val="bg2">
                  <a:lumMod val="50000"/>
                </a:schemeClr>
              </a:solidFill>
              <a:cs typeface="+mn-cs"/>
            </a:endParaRPr>
          </a:p>
        </p:txBody>
      </p:sp>
      <p:sp>
        <p:nvSpPr>
          <p:cNvPr id="651327" name="Text Box 63"/>
          <p:cNvSpPr txBox="1">
            <a:spLocks noChangeArrowheads="1"/>
          </p:cNvSpPr>
          <p:nvPr/>
        </p:nvSpPr>
        <p:spPr bwMode="auto">
          <a:xfrm>
            <a:off x="5619335" y="3654282"/>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008000"/>
                </a:solidFill>
                <a:cs typeface="+mn-cs"/>
              </a:rPr>
              <a:t>2001</a:t>
            </a:r>
          </a:p>
        </p:txBody>
      </p:sp>
      <p:sp>
        <p:nvSpPr>
          <p:cNvPr id="651328" name="Line 64"/>
          <p:cNvSpPr>
            <a:spLocks noChangeShapeType="1"/>
          </p:cNvSpPr>
          <p:nvPr/>
        </p:nvSpPr>
        <p:spPr bwMode="auto">
          <a:xfrm flipH="1" flipV="1">
            <a:off x="5930485" y="3443043"/>
            <a:ext cx="0" cy="228600"/>
          </a:xfrm>
          <a:prstGeom prst="line">
            <a:avLst/>
          </a:prstGeom>
          <a:noFill/>
          <a:ln w="9525">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29" name="Line 65"/>
          <p:cNvSpPr>
            <a:spLocks noChangeShapeType="1"/>
          </p:cNvSpPr>
          <p:nvPr/>
        </p:nvSpPr>
        <p:spPr bwMode="auto">
          <a:xfrm>
            <a:off x="6235285" y="3671646"/>
            <a:ext cx="76200" cy="338137"/>
          </a:xfrm>
          <a:prstGeom prst="line">
            <a:avLst/>
          </a:prstGeom>
          <a:noFill/>
          <a:ln w="9525">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30" name="Text Box 66"/>
          <p:cNvSpPr txBox="1">
            <a:spLocks noChangeArrowheads="1"/>
          </p:cNvSpPr>
          <p:nvPr/>
        </p:nvSpPr>
        <p:spPr bwMode="auto">
          <a:xfrm>
            <a:off x="722344" y="5065272"/>
            <a:ext cx="8200586" cy="1815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defRPr/>
            </a:pPr>
            <a:r>
              <a:rPr lang="en-GB" sz="1400" b="1" dirty="0">
                <a:solidFill>
                  <a:srgbClr val="FF0000"/>
                </a:solidFill>
              </a:rPr>
              <a:t>Groupe 1 : </a:t>
            </a:r>
            <a:r>
              <a:rPr lang="en-GB" sz="1400" dirty="0" err="1">
                <a:solidFill>
                  <a:srgbClr val="FF0000"/>
                </a:solidFill>
              </a:rPr>
              <a:t>crédit</a:t>
            </a:r>
            <a:r>
              <a:rPr lang="en-GB" sz="1400" dirty="0">
                <a:solidFill>
                  <a:srgbClr val="FF0000"/>
                </a:solidFill>
              </a:rPr>
              <a:t> </a:t>
            </a:r>
            <a:r>
              <a:rPr lang="en-GB" sz="1400" dirty="0" err="1">
                <a:solidFill>
                  <a:srgbClr val="FF0000"/>
                </a:solidFill>
              </a:rPr>
              <a:t>mutuel</a:t>
            </a:r>
            <a:r>
              <a:rPr lang="en-GB" sz="1400" dirty="0">
                <a:solidFill>
                  <a:srgbClr val="FF0000"/>
                </a:solidFill>
              </a:rPr>
              <a:t> </a:t>
            </a:r>
            <a:r>
              <a:rPr lang="en-GB" sz="1400" dirty="0" err="1">
                <a:solidFill>
                  <a:srgbClr val="FF0000"/>
                </a:solidFill>
              </a:rPr>
              <a:t>généraliste</a:t>
            </a:r>
            <a:r>
              <a:rPr lang="en-GB" sz="1400" dirty="0">
                <a:solidFill>
                  <a:srgbClr val="FF0000"/>
                </a:solidFill>
              </a:rPr>
              <a:t> </a:t>
            </a:r>
            <a:r>
              <a:rPr lang="en-GB" sz="1400" dirty="0" err="1">
                <a:solidFill>
                  <a:srgbClr val="FF0000"/>
                </a:solidFill>
              </a:rPr>
              <a:t>orienté</a:t>
            </a:r>
            <a:r>
              <a:rPr lang="en-GB" sz="1400" dirty="0">
                <a:solidFill>
                  <a:srgbClr val="FF0000"/>
                </a:solidFill>
              </a:rPr>
              <a:t> </a:t>
            </a:r>
            <a:r>
              <a:rPr lang="en-GB" sz="1400" dirty="0" err="1">
                <a:solidFill>
                  <a:srgbClr val="FF0000"/>
                </a:solidFill>
              </a:rPr>
              <a:t>vers</a:t>
            </a:r>
            <a:r>
              <a:rPr lang="en-GB" sz="1400" dirty="0">
                <a:solidFill>
                  <a:srgbClr val="FF0000"/>
                </a:solidFill>
              </a:rPr>
              <a:t> les </a:t>
            </a:r>
            <a:r>
              <a:rPr lang="en-GB" sz="1400" dirty="0" err="1">
                <a:solidFill>
                  <a:srgbClr val="FF0000"/>
                </a:solidFill>
              </a:rPr>
              <a:t>particuliers</a:t>
            </a:r>
            <a:r>
              <a:rPr lang="en-GB" sz="1400" dirty="0">
                <a:solidFill>
                  <a:srgbClr val="FF0000"/>
                </a:solidFill>
              </a:rPr>
              <a:t> et (</a:t>
            </a:r>
            <a:r>
              <a:rPr lang="en-GB" sz="1400" dirty="0" err="1">
                <a:solidFill>
                  <a:srgbClr val="FF0000"/>
                </a:solidFill>
              </a:rPr>
              <a:t>éventuellement</a:t>
            </a:r>
            <a:r>
              <a:rPr lang="en-GB" sz="1400" dirty="0">
                <a:solidFill>
                  <a:srgbClr val="FF0000"/>
                </a:solidFill>
              </a:rPr>
              <a:t>) micro-entrepreneurs</a:t>
            </a:r>
          </a:p>
          <a:p>
            <a:pPr>
              <a:defRPr/>
            </a:pPr>
            <a:r>
              <a:rPr lang="en-GB" sz="1400" b="1" dirty="0">
                <a:solidFill>
                  <a:srgbClr val="008000"/>
                </a:solidFill>
              </a:rPr>
              <a:t>Groupe 2 : </a:t>
            </a:r>
            <a:r>
              <a:rPr lang="en-GB" sz="1400" dirty="0" err="1">
                <a:solidFill>
                  <a:srgbClr val="008000"/>
                </a:solidFill>
              </a:rPr>
              <a:t>crédit</a:t>
            </a:r>
            <a:r>
              <a:rPr lang="en-GB" sz="1400" dirty="0">
                <a:solidFill>
                  <a:srgbClr val="008000"/>
                </a:solidFill>
              </a:rPr>
              <a:t> </a:t>
            </a:r>
            <a:r>
              <a:rPr lang="en-GB" sz="1400" dirty="0" err="1">
                <a:solidFill>
                  <a:srgbClr val="008000"/>
                </a:solidFill>
              </a:rPr>
              <a:t>mutuel</a:t>
            </a:r>
            <a:r>
              <a:rPr lang="en-GB" sz="1400" dirty="0">
                <a:solidFill>
                  <a:srgbClr val="008000"/>
                </a:solidFill>
              </a:rPr>
              <a:t> entre </a:t>
            </a:r>
            <a:r>
              <a:rPr lang="en-GB" sz="1400" dirty="0" err="1">
                <a:solidFill>
                  <a:srgbClr val="008000"/>
                </a:solidFill>
              </a:rPr>
              <a:t>particuliers</a:t>
            </a:r>
            <a:r>
              <a:rPr lang="en-GB" sz="1400" dirty="0">
                <a:solidFill>
                  <a:srgbClr val="008000"/>
                </a:solidFill>
              </a:rPr>
              <a:t> pour des services </a:t>
            </a:r>
            <a:r>
              <a:rPr lang="en-GB" sz="1400" dirty="0" err="1">
                <a:solidFill>
                  <a:srgbClr val="008000"/>
                </a:solidFill>
              </a:rPr>
              <a:t>en</a:t>
            </a:r>
            <a:r>
              <a:rPr lang="en-GB" sz="1400" dirty="0">
                <a:solidFill>
                  <a:srgbClr val="008000"/>
                </a:solidFill>
              </a:rPr>
              <a:t> base temps</a:t>
            </a:r>
          </a:p>
          <a:p>
            <a:pPr>
              <a:defRPr/>
            </a:pPr>
            <a:r>
              <a:rPr lang="en-GB" sz="1400" b="1" dirty="0">
                <a:solidFill>
                  <a:srgbClr val="3366FF"/>
                </a:solidFill>
              </a:rPr>
              <a:t>Groupe 3 </a:t>
            </a:r>
            <a:r>
              <a:rPr lang="en-GB" sz="1400" dirty="0">
                <a:solidFill>
                  <a:srgbClr val="3366FF"/>
                </a:solidFill>
              </a:rPr>
              <a:t>: </a:t>
            </a:r>
            <a:r>
              <a:rPr lang="fr-FR" sz="1400" dirty="0">
                <a:solidFill>
                  <a:srgbClr val="3366FF"/>
                </a:solidFill>
              </a:rPr>
              <a:t>monnaies locales inconvertibles et forfaitaires</a:t>
            </a:r>
            <a:endParaRPr lang="en-GB" sz="1400" dirty="0">
              <a:solidFill>
                <a:srgbClr val="3366FF"/>
              </a:solidFill>
            </a:endParaRPr>
          </a:p>
          <a:p>
            <a:pPr>
              <a:defRPr/>
            </a:pPr>
            <a:r>
              <a:rPr lang="en-GB" sz="1400" b="1" dirty="0">
                <a:solidFill>
                  <a:srgbClr val="660066"/>
                </a:solidFill>
              </a:rPr>
              <a:t>Groupe 4 : </a:t>
            </a:r>
            <a:r>
              <a:rPr lang="en-GB" sz="1400" dirty="0" err="1">
                <a:solidFill>
                  <a:srgbClr val="660066"/>
                </a:solidFill>
              </a:rPr>
              <a:t>monnaies</a:t>
            </a:r>
            <a:r>
              <a:rPr lang="en-GB" sz="1400" dirty="0">
                <a:solidFill>
                  <a:srgbClr val="660066"/>
                </a:solidFill>
              </a:rPr>
              <a:t> locales convertibles </a:t>
            </a:r>
          </a:p>
          <a:p>
            <a:pPr>
              <a:defRPr/>
            </a:pPr>
            <a:r>
              <a:rPr lang="fr-FR" sz="1400" b="1" dirty="0">
                <a:solidFill>
                  <a:srgbClr val="F09E46"/>
                </a:solidFill>
              </a:rPr>
              <a:t>Groupe 5 </a:t>
            </a:r>
            <a:r>
              <a:rPr lang="fr-FR" sz="1400" dirty="0">
                <a:solidFill>
                  <a:srgbClr val="F09E46"/>
                </a:solidFill>
              </a:rPr>
              <a:t>: monnaies de récompense de gestes vertueux </a:t>
            </a:r>
          </a:p>
          <a:p>
            <a:pPr>
              <a:defRPr/>
            </a:pPr>
            <a:r>
              <a:rPr lang="fr-FR" sz="1400" b="1" dirty="0">
                <a:solidFill>
                  <a:srgbClr val="F981FF"/>
                </a:solidFill>
              </a:rPr>
              <a:t>Groupe 6 </a:t>
            </a:r>
            <a:r>
              <a:rPr lang="fr-FR" sz="1400" dirty="0">
                <a:solidFill>
                  <a:srgbClr val="F981FF"/>
                </a:solidFill>
              </a:rPr>
              <a:t>: crédit mutuel interentreprises </a:t>
            </a:r>
          </a:p>
          <a:p>
            <a:pPr>
              <a:defRPr/>
            </a:pPr>
            <a:r>
              <a:rPr lang="fr-FR" sz="1400" b="1" dirty="0"/>
              <a:t>Groupe 7 </a:t>
            </a:r>
            <a:r>
              <a:rPr lang="fr-FR" sz="1400" dirty="0"/>
              <a:t>: </a:t>
            </a:r>
            <a:r>
              <a:rPr lang="fr-FR" sz="1400" dirty="0" err="1"/>
              <a:t>cryptomonnaies</a:t>
            </a:r>
            <a:endParaRPr lang="en-GB" sz="1400" dirty="0"/>
          </a:p>
        </p:txBody>
      </p:sp>
      <p:sp>
        <p:nvSpPr>
          <p:cNvPr id="651333" name="Text Box 69"/>
          <p:cNvSpPr txBox="1">
            <a:spLocks noChangeArrowheads="1"/>
          </p:cNvSpPr>
          <p:nvPr/>
        </p:nvSpPr>
        <p:spPr bwMode="auto">
          <a:xfrm>
            <a:off x="5219783" y="4678119"/>
            <a:ext cx="144145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fr-FR" sz="1400" i="0" dirty="0" err="1">
                <a:solidFill>
                  <a:srgbClr val="008000"/>
                </a:solidFill>
                <a:latin typeface="Arial"/>
                <a:cs typeface="Arial"/>
              </a:rPr>
              <a:t>Accorderie</a:t>
            </a:r>
            <a:r>
              <a:rPr lang="fr-FR" sz="1400" i="0" dirty="0">
                <a:solidFill>
                  <a:srgbClr val="008000"/>
                </a:solidFill>
                <a:latin typeface="Arial"/>
                <a:cs typeface="Arial"/>
              </a:rPr>
              <a:t> (Québec)</a:t>
            </a:r>
          </a:p>
        </p:txBody>
      </p:sp>
      <p:sp>
        <p:nvSpPr>
          <p:cNvPr id="651334" name="Line 70"/>
          <p:cNvSpPr>
            <a:spLocks noChangeShapeType="1"/>
          </p:cNvSpPr>
          <p:nvPr/>
        </p:nvSpPr>
        <p:spPr bwMode="auto">
          <a:xfrm flipH="1" flipV="1">
            <a:off x="5930485" y="3992319"/>
            <a:ext cx="0" cy="762000"/>
          </a:xfrm>
          <a:prstGeom prst="line">
            <a:avLst/>
          </a:prstGeom>
          <a:noFill/>
          <a:ln w="127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38" name="Text Box 74"/>
          <p:cNvSpPr txBox="1">
            <a:spLocks noChangeArrowheads="1"/>
          </p:cNvSpPr>
          <p:nvPr/>
        </p:nvSpPr>
        <p:spPr bwMode="auto">
          <a:xfrm>
            <a:off x="3333335" y="344304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3366FF"/>
                </a:solidFill>
                <a:cs typeface="+mn-cs"/>
              </a:rPr>
              <a:t>1991</a:t>
            </a:r>
          </a:p>
        </p:txBody>
      </p:sp>
      <p:sp>
        <p:nvSpPr>
          <p:cNvPr id="651339" name="Line 75"/>
          <p:cNvSpPr>
            <a:spLocks noChangeShapeType="1"/>
          </p:cNvSpPr>
          <p:nvPr/>
        </p:nvSpPr>
        <p:spPr bwMode="auto">
          <a:xfrm>
            <a:off x="3644485" y="3323982"/>
            <a:ext cx="0" cy="147639"/>
          </a:xfrm>
          <a:prstGeom prst="line">
            <a:avLst/>
          </a:prstGeom>
          <a:noFill/>
          <a:ln w="38100">
            <a:solidFill>
              <a:srgbClr val="33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40" name="Text Box 76"/>
          <p:cNvSpPr txBox="1">
            <a:spLocks noChangeArrowheads="1"/>
          </p:cNvSpPr>
          <p:nvPr/>
        </p:nvSpPr>
        <p:spPr bwMode="auto">
          <a:xfrm>
            <a:off x="6551042" y="2558687"/>
            <a:ext cx="9906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b="1" i="0" dirty="0">
                <a:solidFill>
                  <a:srgbClr val="F09E46"/>
                </a:solidFill>
                <a:cs typeface="+mn-cs"/>
              </a:rPr>
              <a:t>SOL (France)</a:t>
            </a:r>
          </a:p>
        </p:txBody>
      </p:sp>
      <p:sp>
        <p:nvSpPr>
          <p:cNvPr id="651343" name="Line 79"/>
          <p:cNvSpPr>
            <a:spLocks noChangeShapeType="1"/>
          </p:cNvSpPr>
          <p:nvPr/>
        </p:nvSpPr>
        <p:spPr bwMode="auto">
          <a:xfrm>
            <a:off x="7073485" y="3328744"/>
            <a:ext cx="0" cy="147637"/>
          </a:xfrm>
          <a:prstGeom prst="line">
            <a:avLst/>
          </a:prstGeom>
          <a:noFill/>
          <a:ln w="38100">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50" name="Line 86"/>
          <p:cNvSpPr>
            <a:spLocks noChangeShapeType="1"/>
          </p:cNvSpPr>
          <p:nvPr/>
        </p:nvSpPr>
        <p:spPr bwMode="auto">
          <a:xfrm>
            <a:off x="7987885" y="3323982"/>
            <a:ext cx="0" cy="147639"/>
          </a:xfrm>
          <a:prstGeom prst="line">
            <a:avLst/>
          </a:prstGeom>
          <a:noFill/>
          <a:ln w="38100">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51" name="Text Box 87"/>
          <p:cNvSpPr txBox="1">
            <a:spLocks noChangeArrowheads="1"/>
          </p:cNvSpPr>
          <p:nvPr/>
        </p:nvSpPr>
        <p:spPr bwMode="auto">
          <a:xfrm>
            <a:off x="7650965" y="3446033"/>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660066"/>
                </a:solidFill>
                <a:cs typeface="+mn-cs"/>
              </a:rPr>
              <a:t>2010</a:t>
            </a:r>
          </a:p>
        </p:txBody>
      </p:sp>
      <p:sp>
        <p:nvSpPr>
          <p:cNvPr id="651353" name="Line 89"/>
          <p:cNvSpPr>
            <a:spLocks noChangeShapeType="1"/>
          </p:cNvSpPr>
          <p:nvPr/>
        </p:nvSpPr>
        <p:spPr bwMode="auto">
          <a:xfrm>
            <a:off x="7830585" y="2029694"/>
            <a:ext cx="157299" cy="1294288"/>
          </a:xfrm>
          <a:prstGeom prst="line">
            <a:avLst/>
          </a:prstGeom>
          <a:noFill/>
          <a:ln w="9525">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651354" name="Text Box 90"/>
          <p:cNvSpPr txBox="1">
            <a:spLocks noChangeArrowheads="1"/>
          </p:cNvSpPr>
          <p:nvPr/>
        </p:nvSpPr>
        <p:spPr bwMode="auto">
          <a:xfrm>
            <a:off x="7259085" y="1593892"/>
            <a:ext cx="1143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b="1" i="0" dirty="0" err="1">
                <a:solidFill>
                  <a:srgbClr val="660066"/>
                </a:solidFill>
                <a:cs typeface="+mn-cs"/>
              </a:rPr>
              <a:t>Abeille</a:t>
            </a:r>
            <a:r>
              <a:rPr lang="en-GB" sz="1400" b="1" i="0" dirty="0">
                <a:solidFill>
                  <a:srgbClr val="660066"/>
                </a:solidFill>
                <a:cs typeface="+mn-cs"/>
              </a:rPr>
              <a:t> (France)</a:t>
            </a:r>
          </a:p>
        </p:txBody>
      </p:sp>
      <p:sp>
        <p:nvSpPr>
          <p:cNvPr id="91" name="Text Box 46"/>
          <p:cNvSpPr txBox="1">
            <a:spLocks noChangeArrowheads="1"/>
          </p:cNvSpPr>
          <p:nvPr/>
        </p:nvSpPr>
        <p:spPr bwMode="auto">
          <a:xfrm>
            <a:off x="7232235" y="4678119"/>
            <a:ext cx="9144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defRPr/>
            </a:pPr>
            <a:r>
              <a:rPr lang="fr-FR" sz="1400" i="0" dirty="0" err="1">
                <a:solidFill>
                  <a:srgbClr val="F981FF"/>
                </a:solidFill>
                <a:latin typeface="Arial"/>
                <a:cs typeface="Arial"/>
              </a:rPr>
              <a:t>Sardex</a:t>
            </a:r>
            <a:r>
              <a:rPr lang="fr-FR" sz="1400" i="0" dirty="0">
                <a:solidFill>
                  <a:srgbClr val="F981FF"/>
                </a:solidFill>
                <a:latin typeface="Arial"/>
                <a:cs typeface="Arial"/>
              </a:rPr>
              <a:t> (</a:t>
            </a:r>
            <a:r>
              <a:rPr lang="fr-FR" sz="1400" i="0" dirty="0" err="1">
                <a:solidFill>
                  <a:srgbClr val="F981FF"/>
                </a:solidFill>
                <a:latin typeface="Arial"/>
                <a:cs typeface="Arial"/>
              </a:rPr>
              <a:t>Italia</a:t>
            </a:r>
            <a:r>
              <a:rPr lang="fr-FR" sz="1400" i="0" dirty="0">
                <a:solidFill>
                  <a:srgbClr val="F981FF"/>
                </a:solidFill>
                <a:latin typeface="Arial"/>
                <a:cs typeface="Arial"/>
              </a:rPr>
              <a:t>)</a:t>
            </a:r>
          </a:p>
        </p:txBody>
      </p:sp>
      <p:sp>
        <p:nvSpPr>
          <p:cNvPr id="92" name="Line 55"/>
          <p:cNvSpPr>
            <a:spLocks noChangeShapeType="1"/>
          </p:cNvSpPr>
          <p:nvPr/>
        </p:nvSpPr>
        <p:spPr bwMode="auto">
          <a:xfrm flipH="1">
            <a:off x="7689435" y="3481689"/>
            <a:ext cx="64867" cy="1272630"/>
          </a:xfrm>
          <a:prstGeom prst="line">
            <a:avLst/>
          </a:prstGeom>
          <a:noFill/>
          <a:ln w="9525">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rgbClr val="800000"/>
              </a:solidFill>
              <a:cs typeface="+mn-cs"/>
            </a:endParaRPr>
          </a:p>
        </p:txBody>
      </p:sp>
      <p:sp>
        <p:nvSpPr>
          <p:cNvPr id="94" name="Line 43"/>
          <p:cNvSpPr>
            <a:spLocks noChangeShapeType="1"/>
          </p:cNvSpPr>
          <p:nvPr/>
        </p:nvSpPr>
        <p:spPr bwMode="auto">
          <a:xfrm flipH="1" flipV="1">
            <a:off x="5713986" y="2889306"/>
            <a:ext cx="445099" cy="493414"/>
          </a:xfrm>
          <a:prstGeom prst="line">
            <a:avLst/>
          </a:prstGeom>
          <a:noFill/>
          <a:ln w="9525">
            <a:solidFill>
              <a:srgbClr val="F09E4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95" name="Text Box 13"/>
          <p:cNvSpPr txBox="1">
            <a:spLocks noChangeArrowheads="1"/>
          </p:cNvSpPr>
          <p:nvPr/>
        </p:nvSpPr>
        <p:spPr bwMode="auto">
          <a:xfrm>
            <a:off x="4215985" y="1855502"/>
            <a:ext cx="1143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F981FF"/>
                </a:solidFill>
                <a:cs typeface="+mn-cs"/>
              </a:rPr>
              <a:t>RES (Belgium)</a:t>
            </a:r>
          </a:p>
        </p:txBody>
      </p:sp>
      <p:sp>
        <p:nvSpPr>
          <p:cNvPr id="96" name="Line 22"/>
          <p:cNvSpPr>
            <a:spLocks noChangeShapeType="1"/>
          </p:cNvSpPr>
          <p:nvPr/>
        </p:nvSpPr>
        <p:spPr bwMode="auto">
          <a:xfrm flipH="1" flipV="1">
            <a:off x="4785991" y="2390987"/>
            <a:ext cx="1494" cy="802987"/>
          </a:xfrm>
          <a:prstGeom prst="line">
            <a:avLst/>
          </a:prstGeom>
          <a:noFill/>
          <a:ln w="9525">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97" name="Line 85"/>
          <p:cNvSpPr>
            <a:spLocks noChangeShapeType="1"/>
          </p:cNvSpPr>
          <p:nvPr/>
        </p:nvSpPr>
        <p:spPr bwMode="auto">
          <a:xfrm>
            <a:off x="7067801" y="3014172"/>
            <a:ext cx="5684" cy="314572"/>
          </a:xfrm>
          <a:prstGeom prst="line">
            <a:avLst/>
          </a:prstGeom>
          <a:noFill/>
          <a:ln w="9525">
            <a:solidFill>
              <a:srgbClr val="F09E4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98" name="Text Box 40"/>
          <p:cNvSpPr txBox="1">
            <a:spLocks noChangeArrowheads="1"/>
          </p:cNvSpPr>
          <p:nvPr/>
        </p:nvSpPr>
        <p:spPr bwMode="auto">
          <a:xfrm>
            <a:off x="6093655" y="3003506"/>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660066"/>
                </a:solidFill>
                <a:cs typeface="+mn-cs"/>
              </a:rPr>
              <a:t>2003</a:t>
            </a:r>
          </a:p>
        </p:txBody>
      </p:sp>
      <p:sp>
        <p:nvSpPr>
          <p:cNvPr id="99" name="Line 48"/>
          <p:cNvSpPr>
            <a:spLocks noChangeShapeType="1"/>
          </p:cNvSpPr>
          <p:nvPr/>
        </p:nvSpPr>
        <p:spPr bwMode="auto">
          <a:xfrm>
            <a:off x="6361289" y="3321948"/>
            <a:ext cx="0" cy="147637"/>
          </a:xfrm>
          <a:prstGeom prst="line">
            <a:avLst/>
          </a:prstGeom>
          <a:noFill/>
          <a:ln w="38100">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00" name="Line 86"/>
          <p:cNvSpPr>
            <a:spLocks noChangeShapeType="1"/>
          </p:cNvSpPr>
          <p:nvPr/>
        </p:nvSpPr>
        <p:spPr bwMode="auto">
          <a:xfrm>
            <a:off x="7754304" y="3326958"/>
            <a:ext cx="0" cy="147639"/>
          </a:xfrm>
          <a:prstGeom prst="line">
            <a:avLst/>
          </a:prstGeom>
          <a:noFill/>
          <a:ln w="38100">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01" name="Text Box 87"/>
          <p:cNvSpPr txBox="1">
            <a:spLocks noChangeArrowheads="1"/>
          </p:cNvSpPr>
          <p:nvPr/>
        </p:nvSpPr>
        <p:spPr bwMode="auto">
          <a:xfrm>
            <a:off x="7392230" y="3014172"/>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F981FF"/>
                </a:solidFill>
                <a:cs typeface="+mn-cs"/>
              </a:rPr>
              <a:t>2009</a:t>
            </a:r>
          </a:p>
        </p:txBody>
      </p:sp>
      <p:sp>
        <p:nvSpPr>
          <p:cNvPr id="102" name="Line 89"/>
          <p:cNvSpPr>
            <a:spLocks noChangeShapeType="1"/>
          </p:cNvSpPr>
          <p:nvPr/>
        </p:nvSpPr>
        <p:spPr bwMode="auto">
          <a:xfrm>
            <a:off x="7594151" y="2670753"/>
            <a:ext cx="95284" cy="412731"/>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03" name="Text Box 90"/>
          <p:cNvSpPr txBox="1">
            <a:spLocks noChangeArrowheads="1"/>
          </p:cNvSpPr>
          <p:nvPr/>
        </p:nvSpPr>
        <p:spPr bwMode="auto">
          <a:xfrm>
            <a:off x="6957199" y="2366086"/>
            <a:ext cx="114300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b="1" i="0" dirty="0" err="1">
                <a:cs typeface="+mn-cs"/>
              </a:rPr>
              <a:t>Bitcoin</a:t>
            </a:r>
            <a:endParaRPr lang="en-GB" sz="1400" b="1" i="0" dirty="0">
              <a:cs typeface="+mn-cs"/>
            </a:endParaRPr>
          </a:p>
        </p:txBody>
      </p:sp>
      <p:sp>
        <p:nvSpPr>
          <p:cNvPr id="104" name="Text Box 36"/>
          <p:cNvSpPr txBox="1">
            <a:spLocks noChangeArrowheads="1"/>
          </p:cNvSpPr>
          <p:nvPr/>
        </p:nvSpPr>
        <p:spPr bwMode="auto">
          <a:xfrm>
            <a:off x="4478016" y="3089093"/>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F981FF"/>
                </a:solidFill>
                <a:cs typeface="+mn-cs"/>
              </a:rPr>
              <a:t>1996</a:t>
            </a:r>
          </a:p>
        </p:txBody>
      </p:sp>
      <p:sp>
        <p:nvSpPr>
          <p:cNvPr id="105" name="Line 34"/>
          <p:cNvSpPr>
            <a:spLocks noChangeShapeType="1"/>
          </p:cNvSpPr>
          <p:nvPr/>
        </p:nvSpPr>
        <p:spPr bwMode="auto">
          <a:xfrm>
            <a:off x="4785991" y="3297043"/>
            <a:ext cx="0" cy="152400"/>
          </a:xfrm>
          <a:prstGeom prst="line">
            <a:avLst/>
          </a:prstGeom>
          <a:noFill/>
          <a:ln w="38100">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06" name="Line 86"/>
          <p:cNvSpPr>
            <a:spLocks noChangeShapeType="1"/>
          </p:cNvSpPr>
          <p:nvPr/>
        </p:nvSpPr>
        <p:spPr bwMode="auto">
          <a:xfrm>
            <a:off x="8165187" y="3326958"/>
            <a:ext cx="0" cy="147639"/>
          </a:xfrm>
          <a:prstGeom prst="line">
            <a:avLst/>
          </a:prstGeom>
          <a:noFill/>
          <a:ln w="381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07" name="Text Box 87"/>
          <p:cNvSpPr txBox="1">
            <a:spLocks noChangeArrowheads="1"/>
          </p:cNvSpPr>
          <p:nvPr/>
        </p:nvSpPr>
        <p:spPr bwMode="auto">
          <a:xfrm>
            <a:off x="7987885" y="2989268"/>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008000"/>
                </a:solidFill>
                <a:cs typeface="+mn-cs"/>
              </a:rPr>
              <a:t>2011</a:t>
            </a:r>
          </a:p>
        </p:txBody>
      </p:sp>
      <p:sp>
        <p:nvSpPr>
          <p:cNvPr id="108" name="Line 89"/>
          <p:cNvSpPr>
            <a:spLocks noChangeShapeType="1"/>
          </p:cNvSpPr>
          <p:nvPr/>
        </p:nvSpPr>
        <p:spPr bwMode="auto">
          <a:xfrm flipH="1">
            <a:off x="8165187" y="2810130"/>
            <a:ext cx="142516" cy="516826"/>
          </a:xfrm>
          <a:prstGeom prst="line">
            <a:avLst/>
          </a:prstGeom>
          <a:noFill/>
          <a:ln w="9525">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09" name="Text Box 90"/>
          <p:cNvSpPr txBox="1">
            <a:spLocks noChangeArrowheads="1"/>
          </p:cNvSpPr>
          <p:nvPr/>
        </p:nvSpPr>
        <p:spPr bwMode="auto">
          <a:xfrm>
            <a:off x="7791053" y="2286910"/>
            <a:ext cx="114300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err="1">
                <a:solidFill>
                  <a:srgbClr val="008000"/>
                </a:solidFill>
                <a:cs typeface="+mn-cs"/>
              </a:rPr>
              <a:t>Accorderie</a:t>
            </a:r>
            <a:r>
              <a:rPr lang="en-GB" sz="1400" i="0" dirty="0">
                <a:solidFill>
                  <a:srgbClr val="008000"/>
                </a:solidFill>
                <a:cs typeface="+mn-cs"/>
              </a:rPr>
              <a:t> (France)</a:t>
            </a:r>
          </a:p>
        </p:txBody>
      </p:sp>
      <p:sp>
        <p:nvSpPr>
          <p:cNvPr id="110" name="Text Box 13"/>
          <p:cNvSpPr txBox="1">
            <a:spLocks noChangeArrowheads="1"/>
          </p:cNvSpPr>
          <p:nvPr/>
        </p:nvSpPr>
        <p:spPr bwMode="auto">
          <a:xfrm>
            <a:off x="7830586" y="4035436"/>
            <a:ext cx="114300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lgn="ctr" eaLnBrk="0" hangingPunct="0">
              <a:defRPr/>
            </a:pPr>
            <a:r>
              <a:rPr lang="en-GB" sz="1400" i="0" dirty="0">
                <a:solidFill>
                  <a:srgbClr val="3366FF"/>
                </a:solidFill>
                <a:cs typeface="+mn-cs"/>
              </a:rPr>
              <a:t>Bangla </a:t>
            </a:r>
            <a:r>
              <a:rPr lang="en-GB" sz="1400" i="0" dirty="0" err="1">
                <a:solidFill>
                  <a:srgbClr val="3366FF"/>
                </a:solidFill>
                <a:cs typeface="+mn-cs"/>
              </a:rPr>
              <a:t>Pesa</a:t>
            </a:r>
            <a:r>
              <a:rPr lang="en-GB" sz="1400" i="0" dirty="0">
                <a:solidFill>
                  <a:srgbClr val="3366FF"/>
                </a:solidFill>
                <a:cs typeface="+mn-cs"/>
              </a:rPr>
              <a:t> (Kenya)</a:t>
            </a:r>
          </a:p>
        </p:txBody>
      </p:sp>
      <p:sp>
        <p:nvSpPr>
          <p:cNvPr id="111" name="Line 22"/>
          <p:cNvSpPr>
            <a:spLocks noChangeShapeType="1"/>
          </p:cNvSpPr>
          <p:nvPr/>
        </p:nvSpPr>
        <p:spPr bwMode="auto">
          <a:xfrm flipV="1">
            <a:off x="8307703" y="3809455"/>
            <a:ext cx="193991" cy="335264"/>
          </a:xfrm>
          <a:prstGeom prst="line">
            <a:avLst/>
          </a:prstGeom>
          <a:noFill/>
          <a:ln w="9525">
            <a:solidFill>
              <a:srgbClr val="33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12" name="Line 34"/>
          <p:cNvSpPr>
            <a:spLocks noChangeShapeType="1"/>
          </p:cNvSpPr>
          <p:nvPr/>
        </p:nvSpPr>
        <p:spPr bwMode="auto">
          <a:xfrm>
            <a:off x="8501694" y="3327351"/>
            <a:ext cx="0" cy="152400"/>
          </a:xfrm>
          <a:prstGeom prst="line">
            <a:avLst/>
          </a:prstGeom>
          <a:noFill/>
          <a:ln w="38100">
            <a:solidFill>
              <a:srgbClr val="33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13" name="Text Box 36"/>
          <p:cNvSpPr txBox="1">
            <a:spLocks noChangeArrowheads="1"/>
          </p:cNvSpPr>
          <p:nvPr/>
        </p:nvSpPr>
        <p:spPr bwMode="auto">
          <a:xfrm>
            <a:off x="8205983" y="3481688"/>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3366FF"/>
                </a:solidFill>
                <a:cs typeface="+mn-cs"/>
              </a:rPr>
              <a:t>2013</a:t>
            </a:r>
          </a:p>
        </p:txBody>
      </p:sp>
      <p:sp>
        <p:nvSpPr>
          <p:cNvPr id="77" name="Line 79"/>
          <p:cNvSpPr>
            <a:spLocks noChangeShapeType="1"/>
          </p:cNvSpPr>
          <p:nvPr/>
        </p:nvSpPr>
        <p:spPr bwMode="auto">
          <a:xfrm>
            <a:off x="7073485" y="3383763"/>
            <a:ext cx="0" cy="110728"/>
          </a:xfrm>
          <a:prstGeom prst="line">
            <a:avLst/>
          </a:prstGeom>
          <a:noFill/>
          <a:ln w="38100">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79" name="Line 86"/>
          <p:cNvSpPr>
            <a:spLocks noChangeShapeType="1"/>
          </p:cNvSpPr>
          <p:nvPr/>
        </p:nvSpPr>
        <p:spPr bwMode="auto">
          <a:xfrm>
            <a:off x="7754304" y="3382423"/>
            <a:ext cx="0" cy="110729"/>
          </a:xfrm>
          <a:prstGeom prst="line">
            <a:avLst/>
          </a:prstGeom>
          <a:noFill/>
          <a:ln w="38100">
            <a:solidFill>
              <a:srgbClr val="F981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80" name="Text Box 16"/>
          <p:cNvSpPr txBox="1">
            <a:spLocks noChangeArrowheads="1"/>
          </p:cNvSpPr>
          <p:nvPr/>
        </p:nvSpPr>
        <p:spPr bwMode="auto">
          <a:xfrm>
            <a:off x="6593963" y="3789465"/>
            <a:ext cx="1197090"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GB" sz="1400" b="1" i="0" dirty="0" err="1">
                <a:solidFill>
                  <a:srgbClr val="660066"/>
                </a:solidFill>
              </a:rPr>
              <a:t>BerkShares</a:t>
            </a:r>
            <a:r>
              <a:rPr lang="en-GB" sz="1400" b="1" i="0" dirty="0">
                <a:solidFill>
                  <a:srgbClr val="660066"/>
                </a:solidFill>
              </a:rPr>
              <a:t> (USA)</a:t>
            </a:r>
          </a:p>
        </p:txBody>
      </p:sp>
      <p:sp>
        <p:nvSpPr>
          <p:cNvPr id="81" name="Line 37"/>
          <p:cNvSpPr>
            <a:spLocks noChangeShapeType="1"/>
          </p:cNvSpPr>
          <p:nvPr/>
        </p:nvSpPr>
        <p:spPr bwMode="auto">
          <a:xfrm>
            <a:off x="7073485" y="3709995"/>
            <a:ext cx="158750" cy="206123"/>
          </a:xfrm>
          <a:prstGeom prst="line">
            <a:avLst/>
          </a:prstGeom>
          <a:noFill/>
          <a:ln w="9525">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82" name="Text Box 40"/>
          <p:cNvSpPr txBox="1">
            <a:spLocks noChangeArrowheads="1"/>
          </p:cNvSpPr>
          <p:nvPr/>
        </p:nvSpPr>
        <p:spPr bwMode="auto">
          <a:xfrm>
            <a:off x="6797179" y="3423105"/>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660066"/>
                </a:solidFill>
                <a:cs typeface="+mn-cs"/>
              </a:rPr>
              <a:t>2006</a:t>
            </a:r>
          </a:p>
        </p:txBody>
      </p:sp>
      <p:sp>
        <p:nvSpPr>
          <p:cNvPr id="83" name="Line 44"/>
          <p:cNvSpPr>
            <a:spLocks noChangeShapeType="1"/>
          </p:cNvSpPr>
          <p:nvPr/>
        </p:nvSpPr>
        <p:spPr bwMode="auto">
          <a:xfrm>
            <a:off x="5211315" y="3314258"/>
            <a:ext cx="0" cy="147639"/>
          </a:xfrm>
          <a:prstGeom prst="line">
            <a:avLst/>
          </a:prstGeom>
          <a:noFill/>
          <a:ln w="381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84" name="Text Box 63"/>
          <p:cNvSpPr txBox="1">
            <a:spLocks noChangeArrowheads="1"/>
          </p:cNvSpPr>
          <p:nvPr/>
        </p:nvSpPr>
        <p:spPr bwMode="auto">
          <a:xfrm>
            <a:off x="4900165" y="3482930"/>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008000"/>
                </a:solidFill>
                <a:cs typeface="+mn-cs"/>
              </a:rPr>
              <a:t>1998</a:t>
            </a:r>
          </a:p>
        </p:txBody>
      </p:sp>
      <p:sp>
        <p:nvSpPr>
          <p:cNvPr id="86" name="Text Box 69"/>
          <p:cNvSpPr txBox="1">
            <a:spLocks noChangeArrowheads="1"/>
          </p:cNvSpPr>
          <p:nvPr/>
        </p:nvSpPr>
        <p:spPr bwMode="auto">
          <a:xfrm>
            <a:off x="4713400" y="4008574"/>
            <a:ext cx="137682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fr-FR" sz="1400" i="0" dirty="0">
                <a:solidFill>
                  <a:srgbClr val="008000"/>
                </a:solidFill>
                <a:latin typeface="Arial"/>
                <a:cs typeface="Arial"/>
              </a:rPr>
              <a:t>Time Banks (UK)</a:t>
            </a:r>
          </a:p>
        </p:txBody>
      </p:sp>
      <p:sp>
        <p:nvSpPr>
          <p:cNvPr id="87" name="Line 70"/>
          <p:cNvSpPr>
            <a:spLocks noChangeShapeType="1"/>
          </p:cNvSpPr>
          <p:nvPr/>
        </p:nvSpPr>
        <p:spPr bwMode="auto">
          <a:xfrm flipH="1" flipV="1">
            <a:off x="5219783" y="3768630"/>
            <a:ext cx="139202" cy="328789"/>
          </a:xfrm>
          <a:prstGeom prst="line">
            <a:avLst/>
          </a:prstGeom>
          <a:noFill/>
          <a:ln w="127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88" name="Text Box 15"/>
          <p:cNvSpPr txBox="1">
            <a:spLocks noChangeArrowheads="1"/>
          </p:cNvSpPr>
          <p:nvPr/>
        </p:nvSpPr>
        <p:spPr bwMode="auto">
          <a:xfrm>
            <a:off x="2120485" y="4002313"/>
            <a:ext cx="812658"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GB" sz="1400" i="0" dirty="0">
                <a:solidFill>
                  <a:srgbClr val="FF0000"/>
                </a:solidFill>
                <a:cs typeface="+mn-cs"/>
              </a:rPr>
              <a:t>LETS (UK)</a:t>
            </a:r>
          </a:p>
        </p:txBody>
      </p:sp>
      <p:sp>
        <p:nvSpPr>
          <p:cNvPr id="89" name="Line 19"/>
          <p:cNvSpPr>
            <a:spLocks noChangeShapeType="1"/>
          </p:cNvSpPr>
          <p:nvPr/>
        </p:nvSpPr>
        <p:spPr bwMode="auto">
          <a:xfrm>
            <a:off x="2280213" y="3758751"/>
            <a:ext cx="145071" cy="338668"/>
          </a:xfrm>
          <a:prstGeom prst="line">
            <a:avLst/>
          </a:prstGeom>
          <a:noFill/>
          <a:ln w="95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solidFill>
                <a:schemeClr val="bg2">
                  <a:lumMod val="50000"/>
                </a:schemeClr>
              </a:solidFill>
              <a:cs typeface="+mn-cs"/>
            </a:endParaRPr>
          </a:p>
        </p:txBody>
      </p:sp>
      <p:sp>
        <p:nvSpPr>
          <p:cNvPr id="90" name="Line 29"/>
          <p:cNvSpPr>
            <a:spLocks noChangeShapeType="1"/>
          </p:cNvSpPr>
          <p:nvPr/>
        </p:nvSpPr>
        <p:spPr bwMode="auto">
          <a:xfrm>
            <a:off x="2280214" y="3301552"/>
            <a:ext cx="0" cy="152400"/>
          </a:xfrm>
          <a:prstGeom prst="line">
            <a:avLst/>
          </a:prstGeom>
          <a:noFill/>
          <a:ln w="3810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93" name="Text Box 30"/>
          <p:cNvSpPr txBox="1">
            <a:spLocks noChangeArrowheads="1"/>
          </p:cNvSpPr>
          <p:nvPr/>
        </p:nvSpPr>
        <p:spPr bwMode="auto">
          <a:xfrm>
            <a:off x="1969064" y="3468339"/>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FF0000"/>
                </a:solidFill>
                <a:cs typeface="+mn-cs"/>
              </a:rPr>
              <a:t>1985</a:t>
            </a:r>
          </a:p>
        </p:txBody>
      </p:sp>
      <p:sp>
        <p:nvSpPr>
          <p:cNvPr id="114" name="Line 86">
            <a:extLst>
              <a:ext uri="{FF2B5EF4-FFF2-40B4-BE49-F238E27FC236}">
                <a16:creationId xmlns:a16="http://schemas.microsoft.com/office/drawing/2014/main" xmlns="" id="{6AB043E4-A5EF-7F46-B35B-1D2EA7F920BF}"/>
              </a:ext>
            </a:extLst>
          </p:cNvPr>
          <p:cNvSpPr>
            <a:spLocks noChangeShapeType="1"/>
          </p:cNvSpPr>
          <p:nvPr/>
        </p:nvSpPr>
        <p:spPr bwMode="auto">
          <a:xfrm>
            <a:off x="8983084" y="3333263"/>
            <a:ext cx="0" cy="147639"/>
          </a:xfrm>
          <a:prstGeom prst="line">
            <a:avLst/>
          </a:prstGeom>
          <a:noFill/>
          <a:ln w="38100">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15" name="Line 89">
            <a:extLst>
              <a:ext uri="{FF2B5EF4-FFF2-40B4-BE49-F238E27FC236}">
                <a16:creationId xmlns:a16="http://schemas.microsoft.com/office/drawing/2014/main" xmlns="" id="{426C8996-CFBF-B946-9538-D02DCD58D030}"/>
              </a:ext>
            </a:extLst>
          </p:cNvPr>
          <p:cNvSpPr>
            <a:spLocks noChangeShapeType="1"/>
          </p:cNvSpPr>
          <p:nvPr/>
        </p:nvSpPr>
        <p:spPr bwMode="auto">
          <a:xfrm flipV="1">
            <a:off x="8701659" y="3373406"/>
            <a:ext cx="288558" cy="1528150"/>
          </a:xfrm>
          <a:prstGeom prst="line">
            <a:avLst/>
          </a:prstGeom>
          <a:noFill/>
          <a:ln w="9525">
            <a:solidFill>
              <a:srgbClr val="660066"/>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sz="1600">
              <a:cs typeface="+mn-cs"/>
            </a:endParaRPr>
          </a:p>
        </p:txBody>
      </p:sp>
      <p:sp>
        <p:nvSpPr>
          <p:cNvPr id="116" name="Text Box 90">
            <a:extLst>
              <a:ext uri="{FF2B5EF4-FFF2-40B4-BE49-F238E27FC236}">
                <a16:creationId xmlns:a16="http://schemas.microsoft.com/office/drawing/2014/main" xmlns="" id="{926EF595-AF0A-5640-B96C-C74982540709}"/>
              </a:ext>
            </a:extLst>
          </p:cNvPr>
          <p:cNvSpPr txBox="1">
            <a:spLocks noChangeArrowheads="1"/>
          </p:cNvSpPr>
          <p:nvPr/>
        </p:nvSpPr>
        <p:spPr bwMode="auto">
          <a:xfrm>
            <a:off x="7987884" y="4817263"/>
            <a:ext cx="1245239" cy="52322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pPr algn="ctr" eaLnBrk="0" hangingPunct="0">
              <a:defRPr/>
            </a:pPr>
            <a:r>
              <a:rPr lang="en-GB" sz="1400" b="1" i="0" dirty="0" err="1">
                <a:solidFill>
                  <a:srgbClr val="660066"/>
                </a:solidFill>
                <a:cs typeface="+mn-cs"/>
              </a:rPr>
              <a:t>Grama</a:t>
            </a:r>
            <a:r>
              <a:rPr lang="en-GB" sz="1400" b="1" i="0" dirty="0">
                <a:solidFill>
                  <a:srgbClr val="660066"/>
                </a:solidFill>
                <a:cs typeface="+mn-cs"/>
              </a:rPr>
              <a:t> (</a:t>
            </a:r>
            <a:r>
              <a:rPr lang="en-GB" sz="1400" b="1" i="0" dirty="0" err="1">
                <a:solidFill>
                  <a:srgbClr val="660066"/>
                </a:solidFill>
                <a:cs typeface="+mn-cs"/>
              </a:rPr>
              <a:t>Catalogne</a:t>
            </a:r>
            <a:r>
              <a:rPr lang="en-GB" sz="1400" b="1" i="0" dirty="0">
                <a:solidFill>
                  <a:srgbClr val="660066"/>
                </a:solidFill>
                <a:cs typeface="+mn-cs"/>
              </a:rPr>
              <a:t>)</a:t>
            </a:r>
          </a:p>
        </p:txBody>
      </p:sp>
      <p:sp>
        <p:nvSpPr>
          <p:cNvPr id="117" name="Text Box 87">
            <a:extLst>
              <a:ext uri="{FF2B5EF4-FFF2-40B4-BE49-F238E27FC236}">
                <a16:creationId xmlns:a16="http://schemas.microsoft.com/office/drawing/2014/main" xmlns="" id="{196DCCE5-5CF2-074F-B1DD-907CF7F81D47}"/>
              </a:ext>
            </a:extLst>
          </p:cNvPr>
          <p:cNvSpPr txBox="1">
            <a:spLocks noChangeArrowheads="1"/>
          </p:cNvSpPr>
          <p:nvPr/>
        </p:nvSpPr>
        <p:spPr bwMode="auto">
          <a:xfrm>
            <a:off x="8637094" y="3030050"/>
            <a:ext cx="615950"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0" hangingPunct="0">
              <a:defRPr/>
            </a:pPr>
            <a:r>
              <a:rPr lang="en-GB" sz="1400" i="0" dirty="0">
                <a:solidFill>
                  <a:srgbClr val="660066"/>
                </a:solidFill>
                <a:cs typeface="+mn-cs"/>
              </a:rPr>
              <a:t>2016</a:t>
            </a:r>
          </a:p>
        </p:txBody>
      </p:sp>
      <p:sp>
        <p:nvSpPr>
          <p:cNvPr id="3" name="Titre 2">
            <a:extLst>
              <a:ext uri="{FF2B5EF4-FFF2-40B4-BE49-F238E27FC236}">
                <a16:creationId xmlns:a16="http://schemas.microsoft.com/office/drawing/2014/main" xmlns="" id="{E60B2045-9D8F-E04F-88E2-FC760E21C300}"/>
              </a:ext>
            </a:extLst>
          </p:cNvPr>
          <p:cNvSpPr>
            <a:spLocks noGrp="1"/>
          </p:cNvSpPr>
          <p:nvPr>
            <p:ph type="title"/>
          </p:nvPr>
        </p:nvSpPr>
        <p:spPr/>
        <p:txBody>
          <a:bodyPr/>
          <a:lstStyle/>
          <a:p>
            <a:r>
              <a:rPr lang="fr-FR" sz="3200" dirty="0"/>
              <a:t>1. De quoi parle-t-on ?</a:t>
            </a:r>
          </a:p>
        </p:txBody>
      </p:sp>
      <p:sp>
        <p:nvSpPr>
          <p:cNvPr id="118" name="ZoneTexte 117">
            <a:extLst>
              <a:ext uri="{FF2B5EF4-FFF2-40B4-BE49-F238E27FC236}">
                <a16:creationId xmlns:a16="http://schemas.microsoft.com/office/drawing/2014/main" xmlns="" id="{11290224-BDEC-134A-BF2A-E4F0AB42E932}"/>
              </a:ext>
            </a:extLst>
          </p:cNvPr>
          <p:cNvSpPr txBox="1"/>
          <p:nvPr/>
        </p:nvSpPr>
        <p:spPr>
          <a:xfrm>
            <a:off x="8016682" y="6420790"/>
            <a:ext cx="1127318" cy="461665"/>
          </a:xfrm>
          <a:prstGeom prst="rect">
            <a:avLst/>
          </a:prstGeom>
          <a:noFill/>
        </p:spPr>
        <p:txBody>
          <a:bodyPr wrap="square" rtlCol="0">
            <a:spAutoFit/>
          </a:bodyPr>
          <a:lstStyle/>
          <a:p>
            <a:pPr algn="ctr"/>
            <a:r>
              <a:rPr lang="fr-FR" sz="1200" b="1" dirty="0">
                <a:latin typeface="+mj-lt"/>
              </a:rPr>
              <a:t>Compilation : J. Blanc 2019</a:t>
            </a:r>
          </a:p>
        </p:txBody>
      </p:sp>
    </p:spTree>
    <p:extLst>
      <p:ext uri="{BB962C8B-B14F-4D97-AF65-F5344CB8AC3E}">
        <p14:creationId xmlns:p14="http://schemas.microsoft.com/office/powerpoint/2010/main" val="1814995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6513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6512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513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12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512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5129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127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5128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5129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5127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5129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5128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126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513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513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512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12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512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5129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5132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5133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0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0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0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6513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5132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51308"/>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65132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8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8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8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8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51276"/>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5133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5129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513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65127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5129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51300"/>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5128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1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1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51286"/>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651280"/>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51301"/>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98"/>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99"/>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51312"/>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5130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651329"/>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65129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65134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651354"/>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651353"/>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651351"/>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65135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77"/>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1"/>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82"/>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1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15"/>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1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97"/>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651340"/>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94"/>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651287"/>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1" presetClass="entr" presetSubtype="0" fill="hold" grpId="0" nodeType="clickEffect">
                                  <p:stCondLst>
                                    <p:cond delay="0"/>
                                  </p:stCondLst>
                                  <p:childTnLst>
                                    <p:set>
                                      <p:cBhvr>
                                        <p:cTn id="166" dur="1" fill="hold">
                                          <p:stCondLst>
                                            <p:cond delay="0"/>
                                          </p:stCondLst>
                                        </p:cTn>
                                        <p:tgtEl>
                                          <p:spTgt spid="651317"/>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65131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651320"/>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651310"/>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95"/>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105"/>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04"/>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6"/>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91"/>
                                        </p:tgtEl>
                                        <p:attrNameLst>
                                          <p:attrName>style.visibility</p:attrName>
                                        </p:attrNameLst>
                                      </p:cBhvr>
                                      <p:to>
                                        <p:strVal val="visible"/>
                                      </p:to>
                                    </p:set>
                                  </p:childTnLst>
                                </p:cTn>
                              </p:par>
                              <p:par>
                                <p:cTn id="183" presetID="1" presetClass="entr" presetSubtype="0" fill="hold" grpId="0" nodeType="withEffect">
                                  <p:stCondLst>
                                    <p:cond delay="0"/>
                                  </p:stCondLst>
                                  <p:childTnLst>
                                    <p:set>
                                      <p:cBhvr>
                                        <p:cTn id="184" dur="1" fill="hold">
                                          <p:stCondLst>
                                            <p:cond delay="0"/>
                                          </p:stCondLst>
                                        </p:cTn>
                                        <p:tgtEl>
                                          <p:spTgt spid="92"/>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100"/>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01"/>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grpId="0" nodeType="clickEffect">
                                  <p:stCondLst>
                                    <p:cond delay="0"/>
                                  </p:stCondLst>
                                  <p:childTnLst>
                                    <p:set>
                                      <p:cBhvr>
                                        <p:cTn id="192" dur="1" fill="hold">
                                          <p:stCondLst>
                                            <p:cond delay="0"/>
                                          </p:stCondLst>
                                        </p:cTn>
                                        <p:tgtEl>
                                          <p:spTgt spid="103"/>
                                        </p:tgtEl>
                                        <p:attrNameLst>
                                          <p:attrName>style.visibility</p:attrName>
                                        </p:attrNameLst>
                                      </p:cBhvr>
                                      <p:to>
                                        <p:strVal val="visible"/>
                                      </p:to>
                                    </p:set>
                                  </p:childTnLst>
                                </p:cTn>
                              </p:par>
                              <p:par>
                                <p:cTn id="193" presetID="1" presetClass="entr" presetSubtype="0" fill="hold" grpId="0" nodeType="withEffect">
                                  <p:stCondLst>
                                    <p:cond delay="0"/>
                                  </p:stCondLst>
                                  <p:childTnLst>
                                    <p:set>
                                      <p:cBhvr>
                                        <p:cTn id="194" dur="1" fill="hold">
                                          <p:stCondLst>
                                            <p:cond delay="0"/>
                                          </p:stCondLst>
                                        </p:cTn>
                                        <p:tgtEl>
                                          <p:spTgt spid="102"/>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79"/>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1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269" grpId="0" animBg="1"/>
      <p:bldP spid="651270" grpId="0"/>
      <p:bldP spid="651272" grpId="0"/>
      <p:bldP spid="651276" grpId="0"/>
      <p:bldP spid="651277" grpId="0"/>
      <p:bldP spid="651278" grpId="0"/>
      <p:bldP spid="651279" grpId="0"/>
      <p:bldP spid="651280" grpId="0"/>
      <p:bldP spid="651282" grpId="0" animBg="1"/>
      <p:bldP spid="651283" grpId="0" animBg="1"/>
      <p:bldP spid="651284" grpId="0" animBg="1"/>
      <p:bldP spid="651286" grpId="0" animBg="1"/>
      <p:bldP spid="651287" grpId="0"/>
      <p:bldP spid="651288" grpId="0"/>
      <p:bldP spid="651289" grpId="0"/>
      <p:bldP spid="651290" grpId="0"/>
      <p:bldP spid="651292" grpId="0" animBg="1"/>
      <p:bldP spid="651293" grpId="0" animBg="1"/>
      <p:bldP spid="651294" grpId="0"/>
      <p:bldP spid="651296" grpId="0" animBg="1"/>
      <p:bldP spid="651297" grpId="0" animBg="1"/>
      <p:bldP spid="651298" grpId="0" animBg="1"/>
      <p:bldP spid="651299" grpId="0"/>
      <p:bldP spid="651300" grpId="0"/>
      <p:bldP spid="651301" grpId="0" animBg="1"/>
      <p:bldP spid="651304" grpId="0"/>
      <p:bldP spid="651308" grpId="0" animBg="1"/>
      <p:bldP spid="651310" grpId="0" animBg="1"/>
      <p:bldP spid="651312" grpId="0" animBg="1"/>
      <p:bldP spid="651317" grpId="0" animBg="1"/>
      <p:bldP spid="651319" grpId="0" animBg="1"/>
      <p:bldP spid="651320" grpId="0" animBg="1"/>
      <p:bldP spid="651323" grpId="0" animBg="1"/>
      <p:bldP spid="651324" grpId="0" animBg="1"/>
      <p:bldP spid="651326" grpId="0" animBg="1"/>
      <p:bldP spid="651327" grpId="0"/>
      <p:bldP spid="651328" grpId="0" animBg="1"/>
      <p:bldP spid="651329" grpId="0" animBg="1"/>
      <p:bldP spid="651330" grpId="0"/>
      <p:bldP spid="651333" grpId="0"/>
      <p:bldP spid="651334" grpId="0" animBg="1"/>
      <p:bldP spid="651338" grpId="0"/>
      <p:bldP spid="651339" grpId="0" animBg="1"/>
      <p:bldP spid="651340" grpId="0"/>
      <p:bldP spid="651343" grpId="0" animBg="1"/>
      <p:bldP spid="651350" grpId="0" animBg="1"/>
      <p:bldP spid="651351" grpId="0"/>
      <p:bldP spid="651353" grpId="0" animBg="1"/>
      <p:bldP spid="651354" grpId="0"/>
      <p:bldP spid="91" grpId="0"/>
      <p:bldP spid="92" grpId="0" animBg="1"/>
      <p:bldP spid="94" grpId="0" animBg="1"/>
      <p:bldP spid="95" grpId="0"/>
      <p:bldP spid="96" grpId="0" animBg="1"/>
      <p:bldP spid="97" grpId="0" animBg="1"/>
      <p:bldP spid="98" grpId="0"/>
      <p:bldP spid="99" grpId="0" animBg="1"/>
      <p:bldP spid="100" grpId="0" animBg="1"/>
      <p:bldP spid="101" grpId="0"/>
      <p:bldP spid="102" grpId="0" animBg="1"/>
      <p:bldP spid="103" grpId="0"/>
      <p:bldP spid="104" grpId="0"/>
      <p:bldP spid="105" grpId="0" animBg="1"/>
      <p:bldP spid="106" grpId="0" animBg="1"/>
      <p:bldP spid="107" grpId="0"/>
      <p:bldP spid="108" grpId="0" animBg="1"/>
      <p:bldP spid="109" grpId="0"/>
      <p:bldP spid="110" grpId="0"/>
      <p:bldP spid="111" grpId="0" animBg="1"/>
      <p:bldP spid="112" grpId="0" animBg="1"/>
      <p:bldP spid="113" grpId="0"/>
      <p:bldP spid="77" grpId="0" animBg="1"/>
      <p:bldP spid="79" grpId="0" animBg="1"/>
      <p:bldP spid="80" grpId="0"/>
      <p:bldP spid="81" grpId="0" animBg="1"/>
      <p:bldP spid="82" grpId="0"/>
      <p:bldP spid="83" grpId="0" animBg="1"/>
      <p:bldP spid="84" grpId="0"/>
      <p:bldP spid="86" grpId="0"/>
      <p:bldP spid="87" grpId="0" animBg="1"/>
      <p:bldP spid="88" grpId="0"/>
      <p:bldP spid="89" grpId="0" animBg="1"/>
      <p:bldP spid="90" grpId="0" animBg="1"/>
      <p:bldP spid="93" grpId="0"/>
      <p:bldP spid="114" grpId="0" animBg="1"/>
      <p:bldP spid="115" grpId="0" animBg="1"/>
      <p:bldP spid="116" grpId="0"/>
      <p:bldP spid="11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llipse 2"/>
          <p:cNvSpPr/>
          <p:nvPr/>
        </p:nvSpPr>
        <p:spPr bwMode="auto">
          <a:xfrm>
            <a:off x="5056188" y="3143250"/>
            <a:ext cx="1627187" cy="10604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dirty="0">
                <a:solidFill>
                  <a:schemeClr val="tx1"/>
                </a:solidFill>
                <a:cs typeface="Arial" charset="0"/>
              </a:rPr>
              <a:t>Emetteur</a:t>
            </a:r>
          </a:p>
          <a:p>
            <a:pPr algn="ctr">
              <a:defRPr/>
            </a:pPr>
            <a:r>
              <a:rPr lang="fr-FR" sz="1200" dirty="0">
                <a:solidFill>
                  <a:srgbClr val="FF0000"/>
                </a:solidFill>
                <a:cs typeface="Arial" charset="0"/>
              </a:rPr>
              <a:t>avec monnaie électronique </a:t>
            </a:r>
            <a:endParaRPr lang="fr-FR" dirty="0">
              <a:solidFill>
                <a:srgbClr val="FF0000"/>
              </a:solidFill>
              <a:cs typeface="Arial" charset="0"/>
            </a:endParaRPr>
          </a:p>
        </p:txBody>
      </p:sp>
      <p:cxnSp>
        <p:nvCxnSpPr>
          <p:cNvPr id="5" name="Connecteur droit avec flèche 4"/>
          <p:cNvCxnSpPr>
            <a:stCxn id="117" idx="6"/>
            <a:endCxn id="3" idx="3"/>
          </p:cNvCxnSpPr>
          <p:nvPr/>
        </p:nvCxnSpPr>
        <p:spPr bwMode="auto">
          <a:xfrm flipV="1">
            <a:off x="1531938" y="4048125"/>
            <a:ext cx="3762375" cy="649288"/>
          </a:xfrm>
          <a:prstGeom prst="straightConnector1">
            <a:avLst/>
          </a:prstGeom>
          <a:ln>
            <a:solidFill>
              <a:srgbClr val="2F2B2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Connecteur droit avec flèche 17"/>
          <p:cNvCxnSpPr/>
          <p:nvPr/>
        </p:nvCxnSpPr>
        <p:spPr bwMode="auto">
          <a:xfrm flipV="1">
            <a:off x="606425" y="6538913"/>
            <a:ext cx="1374775" cy="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22532" name="ZoneTexte 16"/>
          <p:cNvSpPr txBox="1">
            <a:spLocks noChangeArrowheads="1"/>
          </p:cNvSpPr>
          <p:nvPr/>
        </p:nvSpPr>
        <p:spPr bwMode="auto">
          <a:xfrm>
            <a:off x="814388" y="6446838"/>
            <a:ext cx="712787" cy="369887"/>
          </a:xfrm>
          <a:prstGeom prst="rect">
            <a:avLst/>
          </a:prstGeom>
          <a:noFill/>
          <a:ln w="9525">
            <a:noFill/>
            <a:miter lim="800000"/>
            <a:headEnd/>
            <a:tailEnd/>
          </a:ln>
        </p:spPr>
        <p:txBody>
          <a:bodyPr wrap="none">
            <a:spAutoFit/>
          </a:bodyPr>
          <a:lstStyle/>
          <a:p>
            <a:r>
              <a:rPr lang="fr-FR">
                <a:latin typeface="Calibri" pitchFamily="34" charset="0"/>
              </a:rPr>
              <a:t>euros</a:t>
            </a:r>
          </a:p>
        </p:txBody>
      </p:sp>
      <p:cxnSp>
        <p:nvCxnSpPr>
          <p:cNvPr id="21" name="Connecteur droit avec flèche 20"/>
          <p:cNvCxnSpPr/>
          <p:nvPr/>
        </p:nvCxnSpPr>
        <p:spPr bwMode="auto">
          <a:xfrm flipV="1">
            <a:off x="2133600" y="6538913"/>
            <a:ext cx="1376363" cy="0"/>
          </a:xfrm>
          <a:prstGeom prst="straightConnector1">
            <a:avLst/>
          </a:prstGeom>
          <a:ln>
            <a:solidFill>
              <a:srgbClr val="2F2B2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2534" name="ZoneTexte 21"/>
          <p:cNvSpPr txBox="1">
            <a:spLocks noChangeArrowheads="1"/>
          </p:cNvSpPr>
          <p:nvPr/>
        </p:nvSpPr>
        <p:spPr bwMode="auto">
          <a:xfrm>
            <a:off x="2341563" y="6446838"/>
            <a:ext cx="479425" cy="369887"/>
          </a:xfrm>
          <a:prstGeom prst="rect">
            <a:avLst/>
          </a:prstGeom>
          <a:noFill/>
          <a:ln w="9525">
            <a:noFill/>
            <a:miter lim="800000"/>
            <a:headEnd/>
            <a:tailEnd/>
          </a:ln>
        </p:spPr>
        <p:txBody>
          <a:bodyPr wrap="none">
            <a:spAutoFit/>
          </a:bodyPr>
          <a:lstStyle/>
          <a:p>
            <a:r>
              <a:rPr lang="fr-FR">
                <a:latin typeface="Calibri" pitchFamily="34" charset="0"/>
              </a:rPr>
              <a:t>ML</a:t>
            </a:r>
          </a:p>
        </p:txBody>
      </p:sp>
      <p:cxnSp>
        <p:nvCxnSpPr>
          <p:cNvPr id="23" name="Connecteur droit avec flèche 22"/>
          <p:cNvCxnSpPr/>
          <p:nvPr/>
        </p:nvCxnSpPr>
        <p:spPr bwMode="auto">
          <a:xfrm flipV="1">
            <a:off x="4038600" y="6538913"/>
            <a:ext cx="1376363" cy="0"/>
          </a:xfrm>
          <a:prstGeom prst="straightConnector1">
            <a:avLst/>
          </a:prstGeom>
          <a:ln>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2536" name="ZoneTexte 23"/>
          <p:cNvSpPr txBox="1">
            <a:spLocks noChangeArrowheads="1"/>
          </p:cNvSpPr>
          <p:nvPr/>
        </p:nvSpPr>
        <p:spPr bwMode="auto">
          <a:xfrm>
            <a:off x="3759200" y="6461125"/>
            <a:ext cx="1954213" cy="369888"/>
          </a:xfrm>
          <a:prstGeom prst="rect">
            <a:avLst/>
          </a:prstGeom>
          <a:noFill/>
          <a:ln w="9525">
            <a:noFill/>
            <a:miter lim="800000"/>
            <a:headEnd/>
            <a:tailEnd/>
          </a:ln>
        </p:spPr>
        <p:txBody>
          <a:bodyPr wrap="none">
            <a:spAutoFit/>
          </a:bodyPr>
          <a:lstStyle/>
          <a:p>
            <a:r>
              <a:rPr lang="fr-FR">
                <a:latin typeface="Calibri" pitchFamily="34" charset="0"/>
              </a:rPr>
              <a:t>Échange euro / ML</a:t>
            </a:r>
          </a:p>
        </p:txBody>
      </p:sp>
      <p:cxnSp>
        <p:nvCxnSpPr>
          <p:cNvPr id="27" name="Connecteur droit avec flèche 26"/>
          <p:cNvCxnSpPr>
            <a:stCxn id="117" idx="0"/>
            <a:endCxn id="99" idx="2"/>
          </p:cNvCxnSpPr>
          <p:nvPr/>
        </p:nvCxnSpPr>
        <p:spPr bwMode="auto">
          <a:xfrm flipV="1">
            <a:off x="1100138" y="1820863"/>
            <a:ext cx="3133725" cy="2543175"/>
          </a:xfrm>
          <a:prstGeom prst="straightConnector1">
            <a:avLst/>
          </a:prstGeom>
          <a:ln>
            <a:solidFill>
              <a:srgbClr val="2F2B2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31" name="Connecteur en angle 30"/>
          <p:cNvCxnSpPr>
            <a:stCxn id="117" idx="4"/>
            <a:endCxn id="126" idx="4"/>
          </p:cNvCxnSpPr>
          <p:nvPr/>
        </p:nvCxnSpPr>
        <p:spPr bwMode="auto">
          <a:xfrm rot="5400000" flipH="1" flipV="1">
            <a:off x="4432300" y="1630363"/>
            <a:ext cx="66675" cy="6731000"/>
          </a:xfrm>
          <a:prstGeom prst="bentConnector3">
            <a:avLst>
              <a:gd name="adj1" fmla="val -339330"/>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34" name="ZoneTexte 33"/>
          <p:cNvSpPr txBox="1">
            <a:spLocks noChangeArrowheads="1"/>
          </p:cNvSpPr>
          <p:nvPr/>
        </p:nvSpPr>
        <p:spPr bwMode="auto">
          <a:xfrm>
            <a:off x="3406775" y="4962525"/>
            <a:ext cx="2306638" cy="276225"/>
          </a:xfrm>
          <a:prstGeom prst="rect">
            <a:avLst/>
          </a:prstGeom>
          <a:noFill/>
          <a:ln w="9525">
            <a:solidFill>
              <a:srgbClr val="2F2B20"/>
            </a:solidFill>
            <a:miter lim="800000"/>
            <a:headEnd/>
            <a:tailEnd/>
          </a:ln>
        </p:spPr>
        <p:txBody>
          <a:bodyPr>
            <a:spAutoFit/>
          </a:bodyPr>
          <a:lstStyle/>
          <a:p>
            <a:r>
              <a:rPr lang="fr-FR" sz="1200" i="1">
                <a:latin typeface="Calibri" pitchFamily="34" charset="0"/>
              </a:rPr>
              <a:t>t2 Services publics - impôts-taxes</a:t>
            </a:r>
          </a:p>
        </p:txBody>
      </p:sp>
      <p:cxnSp>
        <p:nvCxnSpPr>
          <p:cNvPr id="36" name="Connecteur en angle 35"/>
          <p:cNvCxnSpPr>
            <a:stCxn id="126" idx="5"/>
            <a:endCxn id="117" idx="3"/>
          </p:cNvCxnSpPr>
          <p:nvPr/>
        </p:nvCxnSpPr>
        <p:spPr bwMode="auto">
          <a:xfrm rot="5400000">
            <a:off x="4431506" y="1227932"/>
            <a:ext cx="68263" cy="7340600"/>
          </a:xfrm>
          <a:prstGeom prst="bentConnector3">
            <a:avLst>
              <a:gd name="adj1" fmla="val 1590610"/>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44" name="ZoneTexte 43"/>
          <p:cNvSpPr txBox="1">
            <a:spLocks noChangeArrowheads="1"/>
          </p:cNvSpPr>
          <p:nvPr/>
        </p:nvSpPr>
        <p:spPr bwMode="auto">
          <a:xfrm>
            <a:off x="1735138" y="5661025"/>
            <a:ext cx="5893213" cy="276999"/>
          </a:xfrm>
          <a:prstGeom prst="rect">
            <a:avLst/>
          </a:prstGeom>
          <a:noFill/>
          <a:ln w="9525">
            <a:solidFill>
              <a:srgbClr val="2F2B20"/>
            </a:solidFill>
            <a:miter lim="800000"/>
            <a:headEnd/>
            <a:tailEnd/>
          </a:ln>
        </p:spPr>
        <p:txBody>
          <a:bodyPr wrap="square">
            <a:spAutoFit/>
          </a:bodyPr>
          <a:lstStyle/>
          <a:p>
            <a:pPr algn="ctr"/>
            <a:r>
              <a:rPr lang="fr-FR" sz="1200" i="1" dirty="0">
                <a:latin typeface="Calibri" pitchFamily="34" charset="0"/>
              </a:rPr>
              <a:t>t2 Aides sociales + part de rémunération aux fonctionnaires, salariés et élus territoriaux </a:t>
            </a:r>
          </a:p>
        </p:txBody>
      </p:sp>
      <p:cxnSp>
        <p:nvCxnSpPr>
          <p:cNvPr id="45" name="Connecteur droit avec flèche 44"/>
          <p:cNvCxnSpPr>
            <a:stCxn id="3" idx="5"/>
            <a:endCxn id="126" idx="1"/>
          </p:cNvCxnSpPr>
          <p:nvPr/>
        </p:nvCxnSpPr>
        <p:spPr bwMode="auto">
          <a:xfrm>
            <a:off x="6445250" y="4048125"/>
            <a:ext cx="1079500" cy="346075"/>
          </a:xfrm>
          <a:prstGeom prst="straightConnector1">
            <a:avLst/>
          </a:prstGeom>
          <a:ln>
            <a:solidFill>
              <a:srgbClr val="FF000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49" name="Connecteur droit avec flèche 48"/>
          <p:cNvCxnSpPr>
            <a:stCxn id="3" idx="2"/>
            <a:endCxn id="124" idx="5"/>
          </p:cNvCxnSpPr>
          <p:nvPr/>
        </p:nvCxnSpPr>
        <p:spPr bwMode="auto">
          <a:xfrm flipH="1" flipV="1">
            <a:off x="3814763" y="3441700"/>
            <a:ext cx="1241425" cy="231775"/>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54" name="Connecteur droit avec flèche 53"/>
          <p:cNvCxnSpPr>
            <a:stCxn id="3" idx="1"/>
            <a:endCxn id="99" idx="4"/>
          </p:cNvCxnSpPr>
          <p:nvPr/>
        </p:nvCxnSpPr>
        <p:spPr bwMode="auto">
          <a:xfrm flipH="1" flipV="1">
            <a:off x="4665663" y="2154238"/>
            <a:ext cx="628650" cy="1143000"/>
          </a:xfrm>
          <a:prstGeom prst="straightConnector1">
            <a:avLst/>
          </a:prstGeom>
          <a:ln>
            <a:solidFill>
              <a:srgbClr val="2F2B20"/>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50545" name="Connecteur en arc 150544"/>
          <p:cNvCxnSpPr>
            <a:stCxn id="99" idx="6"/>
            <a:endCxn id="99" idx="2"/>
          </p:cNvCxnSpPr>
          <p:nvPr/>
        </p:nvCxnSpPr>
        <p:spPr bwMode="auto">
          <a:xfrm flipH="1">
            <a:off x="4233863" y="1820863"/>
            <a:ext cx="863600" cy="12700"/>
          </a:xfrm>
          <a:prstGeom prst="curvedConnector5">
            <a:avLst>
              <a:gd name="adj1" fmla="val -67872"/>
              <a:gd name="adj2" fmla="val -10043591"/>
              <a:gd name="adj3" fmla="val 169299"/>
            </a:avLst>
          </a:prstGeom>
          <a:ln>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2546" name="ZoneTexte 62"/>
          <p:cNvSpPr txBox="1">
            <a:spLocks noChangeArrowheads="1"/>
          </p:cNvSpPr>
          <p:nvPr/>
        </p:nvSpPr>
        <p:spPr bwMode="auto">
          <a:xfrm>
            <a:off x="3870325" y="720725"/>
            <a:ext cx="1227138" cy="276225"/>
          </a:xfrm>
          <a:prstGeom prst="rect">
            <a:avLst/>
          </a:prstGeom>
          <a:noFill/>
          <a:ln w="9525">
            <a:solidFill>
              <a:srgbClr val="2F2B20"/>
            </a:solidFill>
            <a:miter lim="800000"/>
            <a:headEnd/>
            <a:tailEnd/>
          </a:ln>
        </p:spPr>
        <p:txBody>
          <a:bodyPr>
            <a:spAutoFit/>
          </a:bodyPr>
          <a:lstStyle/>
          <a:p>
            <a:r>
              <a:rPr lang="fr-FR" sz="1200" i="1">
                <a:latin typeface="Calibri" pitchFamily="34" charset="0"/>
              </a:rPr>
              <a:t>t3 Fournisseurs </a:t>
            </a:r>
          </a:p>
        </p:txBody>
      </p:sp>
      <p:cxnSp>
        <p:nvCxnSpPr>
          <p:cNvPr id="64" name="Connecteur en angle 63"/>
          <p:cNvCxnSpPr>
            <a:stCxn id="99" idx="1"/>
            <a:endCxn id="117" idx="1"/>
          </p:cNvCxnSpPr>
          <p:nvPr/>
        </p:nvCxnSpPr>
        <p:spPr bwMode="auto">
          <a:xfrm rot="16200000" flipH="1" flipV="1">
            <a:off x="1139826" y="1241425"/>
            <a:ext cx="2874962" cy="3563937"/>
          </a:xfrm>
          <a:prstGeom prst="bentConnector3">
            <a:avLst>
              <a:gd name="adj1" fmla="val -11339"/>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75" name="ZoneTexte 74"/>
          <p:cNvSpPr txBox="1">
            <a:spLocks noChangeArrowheads="1"/>
          </p:cNvSpPr>
          <p:nvPr/>
        </p:nvSpPr>
        <p:spPr bwMode="auto">
          <a:xfrm>
            <a:off x="814388" y="1257300"/>
            <a:ext cx="1878012" cy="276225"/>
          </a:xfrm>
          <a:prstGeom prst="rect">
            <a:avLst/>
          </a:prstGeom>
          <a:noFill/>
          <a:ln w="9525">
            <a:solidFill>
              <a:srgbClr val="2F2B20"/>
            </a:solidFill>
            <a:miter lim="800000"/>
            <a:headEnd/>
            <a:tailEnd/>
          </a:ln>
        </p:spPr>
        <p:txBody>
          <a:bodyPr>
            <a:spAutoFit/>
          </a:bodyPr>
          <a:lstStyle/>
          <a:p>
            <a:r>
              <a:rPr lang="fr-FR" sz="1200" i="1">
                <a:latin typeface="Calibri" pitchFamily="34" charset="0"/>
              </a:rPr>
              <a:t>t3 Complément salarial</a:t>
            </a:r>
          </a:p>
        </p:txBody>
      </p:sp>
      <p:cxnSp>
        <p:nvCxnSpPr>
          <p:cNvPr id="80" name="Connecteur en angle 79"/>
          <p:cNvCxnSpPr>
            <a:stCxn id="99" idx="5"/>
            <a:endCxn id="126" idx="7"/>
          </p:cNvCxnSpPr>
          <p:nvPr/>
        </p:nvCxnSpPr>
        <p:spPr bwMode="auto">
          <a:xfrm rot="16200000" flipH="1">
            <a:off x="5384007" y="1643856"/>
            <a:ext cx="2338388" cy="3165475"/>
          </a:xfrm>
          <a:prstGeom prst="bentConnector3">
            <a:avLst>
              <a:gd name="adj1" fmla="val -100"/>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90" name="ZoneTexte 89"/>
          <p:cNvSpPr txBox="1">
            <a:spLocks noChangeArrowheads="1"/>
          </p:cNvSpPr>
          <p:nvPr/>
        </p:nvSpPr>
        <p:spPr bwMode="auto">
          <a:xfrm>
            <a:off x="6797675" y="2058988"/>
            <a:ext cx="1338263" cy="461962"/>
          </a:xfrm>
          <a:prstGeom prst="rect">
            <a:avLst/>
          </a:prstGeom>
          <a:noFill/>
          <a:ln w="9525">
            <a:solidFill>
              <a:srgbClr val="2F2B20"/>
            </a:solidFill>
            <a:miter lim="800000"/>
            <a:headEnd/>
            <a:tailEnd/>
          </a:ln>
        </p:spPr>
        <p:txBody>
          <a:bodyPr>
            <a:spAutoFit/>
          </a:bodyPr>
          <a:lstStyle/>
          <a:p>
            <a:pPr algn="r"/>
            <a:r>
              <a:rPr lang="fr-FR" sz="1200" i="1">
                <a:latin typeface="Calibri" pitchFamily="34" charset="0"/>
              </a:rPr>
              <a:t>t3 Services publics - impôts-taxes</a:t>
            </a:r>
          </a:p>
        </p:txBody>
      </p:sp>
      <p:cxnSp>
        <p:nvCxnSpPr>
          <p:cNvPr id="91" name="Connecteur en angle 90"/>
          <p:cNvCxnSpPr>
            <a:stCxn id="126" idx="6"/>
            <a:endCxn id="99" idx="7"/>
          </p:cNvCxnSpPr>
          <p:nvPr/>
        </p:nvCxnSpPr>
        <p:spPr bwMode="auto">
          <a:xfrm flipH="1" flipV="1">
            <a:off x="4970463" y="1585913"/>
            <a:ext cx="3292475" cy="3043237"/>
          </a:xfrm>
          <a:prstGeom prst="bentConnector4">
            <a:avLst>
              <a:gd name="adj1" fmla="val -6944"/>
              <a:gd name="adj2" fmla="val 110713"/>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96" name="ZoneTexte 95"/>
          <p:cNvSpPr txBox="1">
            <a:spLocks noChangeArrowheads="1"/>
          </p:cNvSpPr>
          <p:nvPr/>
        </p:nvSpPr>
        <p:spPr bwMode="auto">
          <a:xfrm>
            <a:off x="7794625" y="1257300"/>
            <a:ext cx="682625" cy="461963"/>
          </a:xfrm>
          <a:prstGeom prst="rect">
            <a:avLst/>
          </a:prstGeom>
          <a:noFill/>
          <a:ln w="9525">
            <a:solidFill>
              <a:srgbClr val="2F2B20"/>
            </a:solidFill>
            <a:miter lim="800000"/>
            <a:headEnd/>
            <a:tailEnd/>
          </a:ln>
        </p:spPr>
        <p:txBody>
          <a:bodyPr>
            <a:spAutoFit/>
          </a:bodyPr>
          <a:lstStyle/>
          <a:p>
            <a:r>
              <a:rPr lang="fr-FR" sz="1200" i="1">
                <a:latin typeface="Calibri" pitchFamily="34" charset="0"/>
              </a:rPr>
              <a:t>t2 Com-mandes</a:t>
            </a:r>
          </a:p>
        </p:txBody>
      </p:sp>
      <p:sp>
        <p:nvSpPr>
          <p:cNvPr id="22553" name="ZoneTexte 55"/>
          <p:cNvSpPr txBox="1">
            <a:spLocks noChangeArrowheads="1"/>
          </p:cNvSpPr>
          <p:nvPr/>
        </p:nvSpPr>
        <p:spPr bwMode="auto">
          <a:xfrm>
            <a:off x="5992813" y="6353175"/>
            <a:ext cx="2416175" cy="369888"/>
          </a:xfrm>
          <a:prstGeom prst="rect">
            <a:avLst/>
          </a:prstGeom>
          <a:noFill/>
          <a:ln w="9525">
            <a:noFill/>
            <a:miter lim="800000"/>
            <a:headEnd/>
            <a:tailEnd/>
          </a:ln>
        </p:spPr>
        <p:txBody>
          <a:bodyPr wrap="none">
            <a:spAutoFit/>
          </a:bodyPr>
          <a:lstStyle/>
          <a:p>
            <a:r>
              <a:rPr lang="fr-FR">
                <a:solidFill>
                  <a:srgbClr val="FF0000"/>
                </a:solidFill>
                <a:latin typeface="Calibri" pitchFamily="34" charset="0"/>
              </a:rPr>
              <a:t>En rouge : à développer</a:t>
            </a:r>
          </a:p>
        </p:txBody>
      </p:sp>
      <p:sp>
        <p:nvSpPr>
          <p:cNvPr id="99" name="Ellipse 98"/>
          <p:cNvSpPr/>
          <p:nvPr/>
        </p:nvSpPr>
        <p:spPr bwMode="auto">
          <a:xfrm>
            <a:off x="4233863" y="1487488"/>
            <a:ext cx="8636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P</a:t>
            </a:r>
          </a:p>
        </p:txBody>
      </p:sp>
      <p:sp>
        <p:nvSpPr>
          <p:cNvPr id="117" name="Ellipse 116"/>
          <p:cNvSpPr/>
          <p:nvPr/>
        </p:nvSpPr>
        <p:spPr bwMode="auto">
          <a:xfrm>
            <a:off x="668338" y="4364038"/>
            <a:ext cx="863600" cy="665162"/>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U</a:t>
            </a:r>
          </a:p>
        </p:txBody>
      </p:sp>
      <p:sp>
        <p:nvSpPr>
          <p:cNvPr id="124" name="Ellipse 123"/>
          <p:cNvSpPr/>
          <p:nvPr/>
        </p:nvSpPr>
        <p:spPr bwMode="auto">
          <a:xfrm>
            <a:off x="3078163" y="2873375"/>
            <a:ext cx="863600" cy="665163"/>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B &amp; PF</a:t>
            </a:r>
          </a:p>
        </p:txBody>
      </p:sp>
      <p:sp>
        <p:nvSpPr>
          <p:cNvPr id="126" name="Ellipse 125"/>
          <p:cNvSpPr/>
          <p:nvPr/>
        </p:nvSpPr>
        <p:spPr bwMode="auto">
          <a:xfrm>
            <a:off x="7399338" y="4295775"/>
            <a:ext cx="8636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CP</a:t>
            </a:r>
          </a:p>
        </p:txBody>
      </p:sp>
      <p:cxnSp>
        <p:nvCxnSpPr>
          <p:cNvPr id="74" name="Connecteur droit avec flèche 73"/>
          <p:cNvCxnSpPr>
            <a:stCxn id="124" idx="0"/>
            <a:endCxn id="99" idx="3"/>
          </p:cNvCxnSpPr>
          <p:nvPr/>
        </p:nvCxnSpPr>
        <p:spPr bwMode="auto">
          <a:xfrm flipV="1">
            <a:off x="3509963" y="2055813"/>
            <a:ext cx="849312" cy="817562"/>
          </a:xfrm>
          <a:prstGeom prst="straightConnector1">
            <a:avLst/>
          </a:prstGeom>
          <a:ln>
            <a:solidFill>
              <a:srgbClr val="FF0000"/>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77" name="ZoneTexte 76"/>
          <p:cNvSpPr txBox="1">
            <a:spLocks noChangeArrowheads="1"/>
          </p:cNvSpPr>
          <p:nvPr/>
        </p:nvSpPr>
        <p:spPr bwMode="auto">
          <a:xfrm>
            <a:off x="3509963" y="2311400"/>
            <a:ext cx="1158875" cy="431800"/>
          </a:xfrm>
          <a:prstGeom prst="rect">
            <a:avLst/>
          </a:prstGeom>
          <a:noFill/>
          <a:ln w="9525">
            <a:solidFill>
              <a:srgbClr val="FF0000"/>
            </a:solidFill>
            <a:miter lim="800000"/>
            <a:headEnd/>
            <a:tailEnd/>
          </a:ln>
        </p:spPr>
        <p:txBody>
          <a:bodyPr>
            <a:spAutoFit/>
          </a:bodyPr>
          <a:lstStyle/>
          <a:p>
            <a:r>
              <a:rPr lang="fr-FR" sz="1100" i="1">
                <a:latin typeface="Calibri" pitchFamily="34" charset="0"/>
              </a:rPr>
              <a:t>Crédit ou capital en euros</a:t>
            </a:r>
          </a:p>
        </p:txBody>
      </p:sp>
      <p:cxnSp>
        <p:nvCxnSpPr>
          <p:cNvPr id="81" name="Connecteur droit avec flèche 80"/>
          <p:cNvCxnSpPr>
            <a:stCxn id="3" idx="0"/>
            <a:endCxn id="99" idx="5"/>
          </p:cNvCxnSpPr>
          <p:nvPr/>
        </p:nvCxnSpPr>
        <p:spPr bwMode="auto">
          <a:xfrm flipH="1" flipV="1">
            <a:off x="4970463" y="2055813"/>
            <a:ext cx="900112" cy="1087437"/>
          </a:xfrm>
          <a:prstGeom prst="straightConnector1">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3" name="ZoneTexte 82"/>
          <p:cNvSpPr txBox="1">
            <a:spLocks noChangeArrowheads="1"/>
          </p:cNvSpPr>
          <p:nvPr/>
        </p:nvSpPr>
        <p:spPr bwMode="auto">
          <a:xfrm>
            <a:off x="5534025" y="2452688"/>
            <a:ext cx="1016000" cy="430212"/>
          </a:xfrm>
          <a:prstGeom prst="rect">
            <a:avLst/>
          </a:prstGeom>
          <a:noFill/>
          <a:ln w="9525">
            <a:solidFill>
              <a:srgbClr val="FF0000"/>
            </a:solidFill>
            <a:miter lim="800000"/>
            <a:headEnd/>
            <a:tailEnd/>
          </a:ln>
        </p:spPr>
        <p:txBody>
          <a:bodyPr>
            <a:spAutoFit/>
          </a:bodyPr>
          <a:lstStyle/>
          <a:p>
            <a:r>
              <a:rPr lang="fr-FR" sz="1100" i="1">
                <a:latin typeface="Calibri" pitchFamily="34" charset="0"/>
              </a:rPr>
              <a:t>Crédit, capital ou don en ML</a:t>
            </a:r>
          </a:p>
        </p:txBody>
      </p:sp>
      <p:sp>
        <p:nvSpPr>
          <p:cNvPr id="22562" name="ZoneTexte 47"/>
          <p:cNvSpPr txBox="1">
            <a:spLocks noChangeArrowheads="1"/>
          </p:cNvSpPr>
          <p:nvPr/>
        </p:nvSpPr>
        <p:spPr bwMode="auto">
          <a:xfrm>
            <a:off x="1565275" y="3395663"/>
            <a:ext cx="642938" cy="461962"/>
          </a:xfrm>
          <a:prstGeom prst="rect">
            <a:avLst/>
          </a:prstGeom>
          <a:noFill/>
          <a:ln w="9525">
            <a:solidFill>
              <a:schemeClr val="tx1"/>
            </a:solidFill>
            <a:miter lim="800000"/>
            <a:headEnd/>
            <a:tailEnd/>
          </a:ln>
        </p:spPr>
        <p:txBody>
          <a:bodyPr wrap="none">
            <a:spAutoFit/>
          </a:bodyPr>
          <a:lstStyle/>
          <a:p>
            <a:r>
              <a:rPr lang="fr-FR" sz="1200" i="1">
                <a:latin typeface="Calibri" pitchFamily="34" charset="0"/>
              </a:rPr>
              <a:t>Achats </a:t>
            </a:r>
          </a:p>
          <a:p>
            <a:r>
              <a:rPr lang="fr-FR" sz="1200" i="1">
                <a:latin typeface="Calibri" pitchFamily="34" charset="0"/>
              </a:rPr>
              <a:t>t2</a:t>
            </a:r>
          </a:p>
        </p:txBody>
      </p:sp>
      <p:sp>
        <p:nvSpPr>
          <p:cNvPr id="22563" name="ZoneTexte 50"/>
          <p:cNvSpPr txBox="1">
            <a:spLocks noChangeArrowheads="1"/>
          </p:cNvSpPr>
          <p:nvPr/>
        </p:nvSpPr>
        <p:spPr bwMode="auto">
          <a:xfrm>
            <a:off x="3994150" y="3179763"/>
            <a:ext cx="873125" cy="461962"/>
          </a:xfrm>
          <a:prstGeom prst="rect">
            <a:avLst/>
          </a:prstGeom>
          <a:noFill/>
          <a:ln w="9525">
            <a:solidFill>
              <a:srgbClr val="2F2B20"/>
            </a:solidFill>
            <a:miter lim="800000"/>
            <a:headEnd/>
            <a:tailEnd/>
          </a:ln>
        </p:spPr>
        <p:txBody>
          <a:bodyPr wrap="none">
            <a:spAutoFit/>
          </a:bodyPr>
          <a:lstStyle/>
          <a:p>
            <a:r>
              <a:rPr lang="fr-FR" sz="1200" i="1">
                <a:latin typeface="Calibri" pitchFamily="34" charset="0"/>
              </a:rPr>
              <a:t>t1 Mise en </a:t>
            </a:r>
            <a:br>
              <a:rPr lang="fr-FR" sz="1200" i="1">
                <a:latin typeface="Calibri" pitchFamily="34" charset="0"/>
              </a:rPr>
            </a:br>
            <a:r>
              <a:rPr lang="fr-FR" sz="1200" i="1">
                <a:solidFill>
                  <a:srgbClr val="FF0000"/>
                </a:solidFill>
                <a:latin typeface="Calibri" pitchFamily="34" charset="0"/>
              </a:rPr>
              <a:t>réserve</a:t>
            </a:r>
          </a:p>
        </p:txBody>
      </p:sp>
      <p:sp>
        <p:nvSpPr>
          <p:cNvPr id="40" name="Rectangle 2"/>
          <p:cNvSpPr>
            <a:spLocks noGrp="1" noChangeArrowheads="1"/>
          </p:cNvSpPr>
          <p:nvPr>
            <p:ph type="title"/>
          </p:nvPr>
        </p:nvSpPr>
        <p:spPr>
          <a:xfrm>
            <a:off x="547688" y="15875"/>
            <a:ext cx="8077200" cy="1212850"/>
          </a:xfrm>
        </p:spPr>
        <p:txBody>
          <a:bodyPr anchor="t"/>
          <a:lstStyle/>
          <a:p>
            <a:pPr>
              <a:defRPr/>
            </a:pPr>
            <a:r>
              <a:rPr lang="fr-FR" sz="2400" dirty="0"/>
              <a:t>1</a:t>
            </a:r>
            <a:r>
              <a:rPr lang="fr-FR" sz="2400" baseline="30000" dirty="0"/>
              <a:t>e</a:t>
            </a:r>
            <a:r>
              <a:rPr lang="fr-FR" sz="2400" dirty="0"/>
              <a:t> étage : extension des ML actuelles</a:t>
            </a:r>
            <a:endParaRPr lang="fr-FR" dirty="0"/>
          </a:p>
        </p:txBody>
      </p:sp>
      <p:sp>
        <p:nvSpPr>
          <p:cNvPr id="22565" name="ZoneTexte 40"/>
          <p:cNvSpPr txBox="1">
            <a:spLocks noChangeArrowheads="1"/>
          </p:cNvSpPr>
          <p:nvPr/>
        </p:nvSpPr>
        <p:spPr bwMode="auto">
          <a:xfrm>
            <a:off x="5870575" y="96838"/>
            <a:ext cx="3184525" cy="738664"/>
          </a:xfrm>
          <a:prstGeom prst="rect">
            <a:avLst/>
          </a:prstGeom>
          <a:noFill/>
          <a:ln w="9525">
            <a:solidFill>
              <a:srgbClr val="2F2B20"/>
            </a:solidFill>
            <a:miter lim="800000"/>
            <a:headEnd/>
            <a:tailEnd/>
          </a:ln>
        </p:spPr>
        <p:txBody>
          <a:bodyPr wrap="square">
            <a:spAutoFit/>
          </a:bodyPr>
          <a:lstStyle/>
          <a:p>
            <a:pPr algn="ctr"/>
            <a:r>
              <a:rPr lang="fr-FR" sz="1400" dirty="0"/>
              <a:t>P (prestataires professionnels), B (banque), PF (partenaires financiers), U (usagers), CP (collectivité publique)</a:t>
            </a:r>
          </a:p>
        </p:txBody>
      </p:sp>
    </p:spTree>
    <p:extLst>
      <p:ext uri="{BB962C8B-B14F-4D97-AF65-F5344CB8AC3E}">
        <p14:creationId xmlns:p14="http://schemas.microsoft.com/office/powerpoint/2010/main" val="68574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44" grpId="0" animBg="1"/>
      <p:bldP spid="90" grpId="0" animBg="1"/>
      <p:bldP spid="96" grpId="0" animBg="1"/>
      <p:bldP spid="126" grpId="0" animBg="1"/>
      <p:bldP spid="77" grpId="0" animBg="1"/>
      <p:bldP spid="83"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llipse 2"/>
          <p:cNvSpPr/>
          <p:nvPr/>
        </p:nvSpPr>
        <p:spPr bwMode="auto">
          <a:xfrm>
            <a:off x="5056188" y="3330575"/>
            <a:ext cx="1627187" cy="10604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SCIC </a:t>
            </a:r>
            <a:r>
              <a:rPr lang="fr-FR" dirty="0" err="1">
                <a:solidFill>
                  <a:srgbClr val="FF0000"/>
                </a:solidFill>
              </a:rPr>
              <a:t>gestion-naire</a:t>
            </a:r>
            <a:endParaRPr lang="fr-FR" dirty="0">
              <a:solidFill>
                <a:srgbClr val="FF0000"/>
              </a:solidFill>
            </a:endParaRPr>
          </a:p>
        </p:txBody>
      </p:sp>
      <p:cxnSp>
        <p:nvCxnSpPr>
          <p:cNvPr id="18" name="Connecteur droit avec flèche 17"/>
          <p:cNvCxnSpPr/>
          <p:nvPr/>
        </p:nvCxnSpPr>
        <p:spPr bwMode="auto">
          <a:xfrm flipV="1">
            <a:off x="606425" y="6477000"/>
            <a:ext cx="1374775" cy="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24579" name="ZoneTexte 16"/>
          <p:cNvSpPr txBox="1">
            <a:spLocks noChangeArrowheads="1"/>
          </p:cNvSpPr>
          <p:nvPr/>
        </p:nvSpPr>
        <p:spPr bwMode="auto">
          <a:xfrm>
            <a:off x="814388" y="6384925"/>
            <a:ext cx="712787" cy="369888"/>
          </a:xfrm>
          <a:prstGeom prst="rect">
            <a:avLst/>
          </a:prstGeom>
          <a:noFill/>
          <a:ln w="9525">
            <a:noFill/>
            <a:miter lim="800000"/>
            <a:headEnd/>
            <a:tailEnd/>
          </a:ln>
        </p:spPr>
        <p:txBody>
          <a:bodyPr wrap="none">
            <a:spAutoFit/>
          </a:bodyPr>
          <a:lstStyle/>
          <a:p>
            <a:r>
              <a:rPr lang="fr-FR">
                <a:latin typeface="Calibri" pitchFamily="34" charset="0"/>
              </a:rPr>
              <a:t>euros</a:t>
            </a:r>
          </a:p>
        </p:txBody>
      </p:sp>
      <p:cxnSp>
        <p:nvCxnSpPr>
          <p:cNvPr id="21" name="Connecteur droit avec flèche 20"/>
          <p:cNvCxnSpPr/>
          <p:nvPr/>
        </p:nvCxnSpPr>
        <p:spPr bwMode="auto">
          <a:xfrm flipV="1">
            <a:off x="2133600" y="6477000"/>
            <a:ext cx="1376363" cy="0"/>
          </a:xfrm>
          <a:prstGeom prst="straightConnector1">
            <a:avLst/>
          </a:prstGeom>
          <a:ln>
            <a:solidFill>
              <a:srgbClr val="2F2B2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4581" name="ZoneTexte 21"/>
          <p:cNvSpPr txBox="1">
            <a:spLocks noChangeArrowheads="1"/>
          </p:cNvSpPr>
          <p:nvPr/>
        </p:nvSpPr>
        <p:spPr bwMode="auto">
          <a:xfrm>
            <a:off x="2341563" y="6384925"/>
            <a:ext cx="479425" cy="369888"/>
          </a:xfrm>
          <a:prstGeom prst="rect">
            <a:avLst/>
          </a:prstGeom>
          <a:noFill/>
          <a:ln w="9525">
            <a:noFill/>
            <a:miter lim="800000"/>
            <a:headEnd/>
            <a:tailEnd/>
          </a:ln>
        </p:spPr>
        <p:txBody>
          <a:bodyPr wrap="none">
            <a:spAutoFit/>
          </a:bodyPr>
          <a:lstStyle/>
          <a:p>
            <a:r>
              <a:rPr lang="fr-FR">
                <a:latin typeface="Calibri" pitchFamily="34" charset="0"/>
              </a:rPr>
              <a:t>ML</a:t>
            </a:r>
          </a:p>
        </p:txBody>
      </p:sp>
      <p:cxnSp>
        <p:nvCxnSpPr>
          <p:cNvPr id="23" name="Connecteur droit avec flèche 22"/>
          <p:cNvCxnSpPr/>
          <p:nvPr/>
        </p:nvCxnSpPr>
        <p:spPr bwMode="auto">
          <a:xfrm flipV="1">
            <a:off x="4038600" y="6477000"/>
            <a:ext cx="1376363" cy="0"/>
          </a:xfrm>
          <a:prstGeom prst="straightConnector1">
            <a:avLst/>
          </a:prstGeom>
          <a:ln>
            <a:solidFill>
              <a:schemeClr val="tx1"/>
            </a:solidFill>
            <a:prstDash val="dash"/>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24583" name="ZoneTexte 23"/>
          <p:cNvSpPr txBox="1">
            <a:spLocks noChangeArrowheads="1"/>
          </p:cNvSpPr>
          <p:nvPr/>
        </p:nvSpPr>
        <p:spPr bwMode="auto">
          <a:xfrm>
            <a:off x="3759200" y="6399213"/>
            <a:ext cx="1954213" cy="369887"/>
          </a:xfrm>
          <a:prstGeom prst="rect">
            <a:avLst/>
          </a:prstGeom>
          <a:noFill/>
          <a:ln w="9525">
            <a:noFill/>
            <a:miter lim="800000"/>
            <a:headEnd/>
            <a:tailEnd/>
          </a:ln>
        </p:spPr>
        <p:txBody>
          <a:bodyPr wrap="none">
            <a:spAutoFit/>
          </a:bodyPr>
          <a:lstStyle/>
          <a:p>
            <a:r>
              <a:rPr lang="fr-FR">
                <a:latin typeface="Calibri" pitchFamily="34" charset="0"/>
              </a:rPr>
              <a:t>Échange euro / ML</a:t>
            </a:r>
          </a:p>
        </p:txBody>
      </p:sp>
      <p:cxnSp>
        <p:nvCxnSpPr>
          <p:cNvPr id="150545" name="Connecteur en arc 150544"/>
          <p:cNvCxnSpPr>
            <a:stCxn id="99" idx="6"/>
            <a:endCxn id="99" idx="2"/>
          </p:cNvCxnSpPr>
          <p:nvPr/>
        </p:nvCxnSpPr>
        <p:spPr bwMode="auto">
          <a:xfrm flipH="1">
            <a:off x="4233863" y="2008188"/>
            <a:ext cx="863600" cy="12700"/>
          </a:xfrm>
          <a:prstGeom prst="curvedConnector5">
            <a:avLst>
              <a:gd name="adj1" fmla="val -67872"/>
              <a:gd name="adj2" fmla="val -10043591"/>
              <a:gd name="adj3" fmla="val 169299"/>
            </a:avLst>
          </a:prstGeom>
          <a:ln>
            <a:solidFill>
              <a:srgbClr val="2F2B2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3" name="ZoneTexte 62"/>
          <p:cNvSpPr txBox="1">
            <a:spLocks noChangeArrowheads="1"/>
          </p:cNvSpPr>
          <p:nvPr/>
        </p:nvSpPr>
        <p:spPr bwMode="auto">
          <a:xfrm>
            <a:off x="4084638" y="931863"/>
            <a:ext cx="1185862" cy="284162"/>
          </a:xfrm>
          <a:prstGeom prst="rect">
            <a:avLst/>
          </a:prstGeom>
          <a:noFill/>
          <a:ln w="9525">
            <a:solidFill>
              <a:srgbClr val="2F2B20"/>
            </a:solidFill>
            <a:miter lim="800000"/>
            <a:headEnd/>
            <a:tailEnd/>
          </a:ln>
        </p:spPr>
        <p:txBody>
          <a:bodyPr>
            <a:spAutoFit/>
          </a:bodyPr>
          <a:lstStyle/>
          <a:p>
            <a:r>
              <a:rPr lang="fr-FR" sz="1200" i="1" dirty="0">
                <a:latin typeface="Calibri" pitchFamily="34" charset="0"/>
              </a:rPr>
              <a:t>t3 Fournisseurs </a:t>
            </a:r>
          </a:p>
        </p:txBody>
      </p:sp>
      <p:sp>
        <p:nvSpPr>
          <p:cNvPr id="99" name="Ellipse 98"/>
          <p:cNvSpPr/>
          <p:nvPr/>
        </p:nvSpPr>
        <p:spPr bwMode="auto">
          <a:xfrm>
            <a:off x="4233863" y="1674813"/>
            <a:ext cx="8636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P</a:t>
            </a:r>
          </a:p>
        </p:txBody>
      </p:sp>
      <p:sp>
        <p:nvSpPr>
          <p:cNvPr id="126" name="Ellipse 125"/>
          <p:cNvSpPr/>
          <p:nvPr/>
        </p:nvSpPr>
        <p:spPr bwMode="auto">
          <a:xfrm>
            <a:off x="7399338" y="4483100"/>
            <a:ext cx="8636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CP</a:t>
            </a:r>
          </a:p>
        </p:txBody>
      </p:sp>
      <p:cxnSp>
        <p:nvCxnSpPr>
          <p:cNvPr id="47" name="Connecteur droit avec flèche 46"/>
          <p:cNvCxnSpPr>
            <a:stCxn id="3" idx="2"/>
            <a:endCxn id="33" idx="5"/>
          </p:cNvCxnSpPr>
          <p:nvPr/>
        </p:nvCxnSpPr>
        <p:spPr bwMode="auto">
          <a:xfrm flipH="1" flipV="1">
            <a:off x="3078163" y="3544888"/>
            <a:ext cx="1978025" cy="315912"/>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48" name="ZoneTexte 47"/>
          <p:cNvSpPr txBox="1">
            <a:spLocks noChangeArrowheads="1"/>
          </p:cNvSpPr>
          <p:nvPr/>
        </p:nvSpPr>
        <p:spPr bwMode="auto">
          <a:xfrm>
            <a:off x="3754048" y="3329444"/>
            <a:ext cx="975504" cy="430887"/>
          </a:xfrm>
          <a:prstGeom prst="rect">
            <a:avLst/>
          </a:prstGeom>
          <a:noFill/>
          <a:ln w="9525">
            <a:solidFill>
              <a:schemeClr val="tx1"/>
            </a:solidFill>
            <a:miter lim="800000"/>
            <a:headEnd/>
            <a:tailEnd/>
          </a:ln>
        </p:spPr>
        <p:txBody>
          <a:bodyPr wrap="none">
            <a:spAutoFit/>
          </a:bodyPr>
          <a:lstStyle/>
          <a:p>
            <a:r>
              <a:rPr lang="fr-FR" sz="1100" i="1" dirty="0">
                <a:latin typeface="Calibri" pitchFamily="34" charset="0"/>
              </a:rPr>
              <a:t>t2bis Mise en </a:t>
            </a:r>
            <a:br>
              <a:rPr lang="fr-FR" sz="1100" i="1" dirty="0">
                <a:latin typeface="Calibri" pitchFamily="34" charset="0"/>
              </a:rPr>
            </a:br>
            <a:r>
              <a:rPr lang="fr-FR" sz="1100" i="1" dirty="0">
                <a:latin typeface="Calibri" pitchFamily="34" charset="0"/>
              </a:rPr>
              <a:t>réserve des €</a:t>
            </a:r>
          </a:p>
        </p:txBody>
      </p:sp>
      <p:cxnSp>
        <p:nvCxnSpPr>
          <p:cNvPr id="51" name="Connecteur droit avec flèche 50"/>
          <p:cNvCxnSpPr>
            <a:endCxn id="99" idx="3"/>
          </p:cNvCxnSpPr>
          <p:nvPr/>
        </p:nvCxnSpPr>
        <p:spPr bwMode="auto">
          <a:xfrm flipV="1">
            <a:off x="2871788" y="2243138"/>
            <a:ext cx="1487487" cy="64770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52" name="ZoneTexte 51"/>
          <p:cNvSpPr txBox="1">
            <a:spLocks noChangeArrowheads="1"/>
          </p:cNvSpPr>
          <p:nvPr/>
        </p:nvSpPr>
        <p:spPr bwMode="auto">
          <a:xfrm>
            <a:off x="2860675" y="2190750"/>
            <a:ext cx="801688" cy="600075"/>
          </a:xfrm>
          <a:prstGeom prst="rect">
            <a:avLst/>
          </a:prstGeom>
          <a:noFill/>
          <a:ln w="9525">
            <a:solidFill>
              <a:schemeClr val="tx1"/>
            </a:solidFill>
            <a:miter lim="800000"/>
            <a:headEnd/>
            <a:tailEnd/>
          </a:ln>
        </p:spPr>
        <p:txBody>
          <a:bodyPr>
            <a:spAutoFit/>
          </a:bodyPr>
          <a:lstStyle/>
          <a:p>
            <a:r>
              <a:rPr lang="fr-FR" sz="1100" i="1" dirty="0">
                <a:latin typeface="Calibri" pitchFamily="34" charset="0"/>
              </a:rPr>
              <a:t>t2 Crédit ou capital en euros</a:t>
            </a:r>
          </a:p>
        </p:txBody>
      </p:sp>
      <p:cxnSp>
        <p:nvCxnSpPr>
          <p:cNvPr id="53" name="Connecteur droit avec flèche 52"/>
          <p:cNvCxnSpPr>
            <a:stCxn id="3" idx="0"/>
            <a:endCxn id="99" idx="5"/>
          </p:cNvCxnSpPr>
          <p:nvPr/>
        </p:nvCxnSpPr>
        <p:spPr bwMode="auto">
          <a:xfrm flipH="1" flipV="1">
            <a:off x="4970463" y="2243138"/>
            <a:ext cx="900112" cy="1087437"/>
          </a:xfrm>
          <a:prstGeom prst="straightConnector1">
            <a:avLst/>
          </a:prstGeom>
          <a:ln>
            <a:solidFill>
              <a:schemeClr val="tx1"/>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57" name="ZoneTexte 56"/>
          <p:cNvSpPr txBox="1">
            <a:spLocks noChangeArrowheads="1"/>
          </p:cNvSpPr>
          <p:nvPr/>
        </p:nvSpPr>
        <p:spPr bwMode="auto">
          <a:xfrm>
            <a:off x="5446712" y="2344738"/>
            <a:ext cx="1362313" cy="430887"/>
          </a:xfrm>
          <a:prstGeom prst="rect">
            <a:avLst/>
          </a:prstGeom>
          <a:noFill/>
          <a:ln w="9525">
            <a:solidFill>
              <a:schemeClr val="tx1"/>
            </a:solidFill>
            <a:miter lim="800000"/>
            <a:headEnd/>
            <a:tailEnd/>
          </a:ln>
        </p:spPr>
        <p:txBody>
          <a:bodyPr wrap="square">
            <a:spAutoFit/>
          </a:bodyPr>
          <a:lstStyle/>
          <a:p>
            <a:r>
              <a:rPr lang="fr-FR" sz="1100" i="1" dirty="0">
                <a:latin typeface="Calibri" pitchFamily="34" charset="0"/>
              </a:rPr>
              <a:t>T2 bis Soutien (PTZ ou don) en ML</a:t>
            </a:r>
          </a:p>
        </p:txBody>
      </p:sp>
      <p:sp>
        <p:nvSpPr>
          <p:cNvPr id="58" name="Ellipse 57"/>
          <p:cNvSpPr/>
          <p:nvPr/>
        </p:nvSpPr>
        <p:spPr bwMode="auto">
          <a:xfrm>
            <a:off x="3868738" y="4979988"/>
            <a:ext cx="1187450" cy="722312"/>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FITTE</a:t>
            </a:r>
            <a:endParaRPr lang="fr-FR" dirty="0">
              <a:solidFill>
                <a:srgbClr val="FF0000"/>
              </a:solidFill>
            </a:endParaRPr>
          </a:p>
        </p:txBody>
      </p:sp>
      <p:cxnSp>
        <p:nvCxnSpPr>
          <p:cNvPr id="59" name="Connecteur droit avec flèche 58"/>
          <p:cNvCxnSpPr>
            <a:stCxn id="126" idx="2"/>
            <a:endCxn id="58" idx="6"/>
          </p:cNvCxnSpPr>
          <p:nvPr/>
        </p:nvCxnSpPr>
        <p:spPr bwMode="auto">
          <a:xfrm flipH="1">
            <a:off x="5056188" y="4816475"/>
            <a:ext cx="2343150" cy="525463"/>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60" name="ZoneTexte 59"/>
          <p:cNvSpPr txBox="1">
            <a:spLocks noChangeArrowheads="1"/>
          </p:cNvSpPr>
          <p:nvPr/>
        </p:nvSpPr>
        <p:spPr bwMode="auto">
          <a:xfrm>
            <a:off x="5713413" y="5138738"/>
            <a:ext cx="1262062" cy="438150"/>
          </a:xfrm>
          <a:prstGeom prst="rect">
            <a:avLst/>
          </a:prstGeom>
          <a:noFill/>
          <a:ln w="9525">
            <a:solidFill>
              <a:schemeClr val="tx1"/>
            </a:solidFill>
            <a:miter lim="800000"/>
            <a:headEnd/>
            <a:tailEnd/>
          </a:ln>
        </p:spPr>
        <p:txBody>
          <a:bodyPr>
            <a:spAutoFit/>
          </a:bodyPr>
          <a:lstStyle/>
          <a:p>
            <a:r>
              <a:rPr lang="fr-FR" sz="1100" i="1">
                <a:latin typeface="Calibri" pitchFamily="34" charset="0"/>
              </a:rPr>
              <a:t>t0 Abondement du fonds</a:t>
            </a:r>
          </a:p>
        </p:txBody>
      </p:sp>
      <p:cxnSp>
        <p:nvCxnSpPr>
          <p:cNvPr id="61" name="Connecteur droit avec flèche 60"/>
          <p:cNvCxnSpPr>
            <a:stCxn id="58" idx="7"/>
            <a:endCxn id="3" idx="4"/>
          </p:cNvCxnSpPr>
          <p:nvPr/>
        </p:nvCxnSpPr>
        <p:spPr bwMode="auto">
          <a:xfrm flipV="1">
            <a:off x="4881563" y="4391025"/>
            <a:ext cx="989012" cy="695325"/>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cxnSp>
        <p:nvCxnSpPr>
          <p:cNvPr id="62" name="Connecteur en arc 61"/>
          <p:cNvCxnSpPr>
            <a:stCxn id="99" idx="1"/>
            <a:endCxn id="58" idx="2"/>
          </p:cNvCxnSpPr>
          <p:nvPr/>
        </p:nvCxnSpPr>
        <p:spPr bwMode="auto">
          <a:xfrm rot="16200000" flipH="1" flipV="1">
            <a:off x="2330451" y="3309937"/>
            <a:ext cx="3568700" cy="492125"/>
          </a:xfrm>
          <a:prstGeom prst="curvedConnector4">
            <a:avLst>
              <a:gd name="adj1" fmla="val -8897"/>
              <a:gd name="adj2" fmla="val 757614"/>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5" name="Connecteur en arc 64"/>
          <p:cNvCxnSpPr>
            <a:cxnSpLocks noChangeShapeType="1"/>
            <a:stCxn id="99" idx="1"/>
            <a:endCxn id="33" idx="2"/>
          </p:cNvCxnSpPr>
          <p:nvPr/>
        </p:nvCxnSpPr>
        <p:spPr bwMode="auto">
          <a:xfrm rot="-5400000" flipH="1" flipV="1">
            <a:off x="2600325" y="1514476"/>
            <a:ext cx="1501775" cy="2019300"/>
          </a:xfrm>
          <a:prstGeom prst="curvedConnector4">
            <a:avLst>
              <a:gd name="adj1" fmla="val -20028"/>
              <a:gd name="adj2" fmla="val 144718"/>
            </a:avLst>
          </a:prstGeom>
          <a:noFill/>
          <a:ln w="25400" algn="ctr">
            <a:solidFill>
              <a:schemeClr val="accent1"/>
            </a:solidFill>
            <a:round/>
            <a:headEnd/>
            <a:tailEnd type="arrow" w="med" len="med"/>
          </a:ln>
        </p:spPr>
      </p:cxnSp>
      <p:sp>
        <p:nvSpPr>
          <p:cNvPr id="66" name="ZoneTexte 65"/>
          <p:cNvSpPr txBox="1">
            <a:spLocks noChangeArrowheads="1"/>
          </p:cNvSpPr>
          <p:nvPr/>
        </p:nvSpPr>
        <p:spPr bwMode="auto">
          <a:xfrm>
            <a:off x="2378075" y="549275"/>
            <a:ext cx="1016000" cy="942975"/>
          </a:xfrm>
          <a:prstGeom prst="rect">
            <a:avLst/>
          </a:prstGeom>
          <a:noFill/>
          <a:ln w="9525">
            <a:solidFill>
              <a:schemeClr val="tx1"/>
            </a:solidFill>
            <a:miter lim="800000"/>
            <a:headEnd/>
            <a:tailEnd/>
          </a:ln>
        </p:spPr>
        <p:txBody>
          <a:bodyPr>
            <a:spAutoFit/>
          </a:bodyPr>
          <a:lstStyle/>
          <a:p>
            <a:r>
              <a:rPr lang="fr-FR" sz="1100" i="1">
                <a:latin typeface="Calibri" pitchFamily="34" charset="0"/>
              </a:rPr>
              <a:t>t1 Dossier de demande de crédit avec soutien du FITTE</a:t>
            </a:r>
          </a:p>
        </p:txBody>
      </p:sp>
      <p:sp>
        <p:nvSpPr>
          <p:cNvPr id="67" name="ZoneTexte 66"/>
          <p:cNvSpPr txBox="1">
            <a:spLocks noChangeArrowheads="1"/>
          </p:cNvSpPr>
          <p:nvPr/>
        </p:nvSpPr>
        <p:spPr bwMode="auto">
          <a:xfrm>
            <a:off x="4191696" y="4419600"/>
            <a:ext cx="1250950" cy="438150"/>
          </a:xfrm>
          <a:prstGeom prst="rect">
            <a:avLst/>
          </a:prstGeom>
          <a:noFill/>
          <a:ln w="9525">
            <a:solidFill>
              <a:schemeClr val="tx1"/>
            </a:solidFill>
            <a:miter lim="800000"/>
            <a:headEnd/>
            <a:tailEnd/>
          </a:ln>
        </p:spPr>
        <p:txBody>
          <a:bodyPr>
            <a:spAutoFit/>
          </a:bodyPr>
          <a:lstStyle/>
          <a:p>
            <a:r>
              <a:rPr lang="fr-FR" sz="1100" i="1" dirty="0">
                <a:latin typeface="Calibri" pitchFamily="34" charset="0"/>
              </a:rPr>
              <a:t>t2bis Versement du soutien à P en €</a:t>
            </a:r>
          </a:p>
        </p:txBody>
      </p:sp>
      <p:sp>
        <p:nvSpPr>
          <p:cNvPr id="24602" name="ZoneTexte 67"/>
          <p:cNvSpPr txBox="1">
            <a:spLocks noChangeArrowheads="1"/>
          </p:cNvSpPr>
          <p:nvPr/>
        </p:nvSpPr>
        <p:spPr bwMode="auto">
          <a:xfrm>
            <a:off x="7110413" y="1060450"/>
            <a:ext cx="2033587" cy="2800350"/>
          </a:xfrm>
          <a:prstGeom prst="rect">
            <a:avLst/>
          </a:prstGeom>
          <a:noFill/>
          <a:ln w="9525">
            <a:solidFill>
              <a:srgbClr val="2F2B20"/>
            </a:solidFill>
            <a:miter lim="800000"/>
            <a:headEnd/>
            <a:tailEnd/>
          </a:ln>
        </p:spPr>
        <p:txBody>
          <a:bodyPr>
            <a:spAutoFit/>
          </a:bodyPr>
          <a:lstStyle/>
          <a:p>
            <a:r>
              <a:rPr lang="fr-FR" sz="1600">
                <a:latin typeface="Calibri" pitchFamily="34" charset="0"/>
              </a:rPr>
              <a:t>- B =  banque gestionnaire du fonds de réserve de l’émetteur</a:t>
            </a:r>
          </a:p>
          <a:p>
            <a:r>
              <a:rPr lang="fr-FR" sz="1600">
                <a:latin typeface="Calibri" pitchFamily="34" charset="0"/>
              </a:rPr>
              <a:t>- PF = partenaire financier opérant le crédit au demandeur</a:t>
            </a:r>
          </a:p>
          <a:p>
            <a:r>
              <a:rPr lang="fr-FR" sz="1600">
                <a:latin typeface="Calibri" pitchFamily="34" charset="0"/>
              </a:rPr>
              <a:t>- FITTE = fonds d’investissement territorial pour la transition écologique</a:t>
            </a:r>
          </a:p>
        </p:txBody>
      </p:sp>
      <p:cxnSp>
        <p:nvCxnSpPr>
          <p:cNvPr id="79" name="Connecteur en angle 78"/>
          <p:cNvCxnSpPr>
            <a:cxnSpLocks noChangeShapeType="1"/>
          </p:cNvCxnSpPr>
          <p:nvPr/>
        </p:nvCxnSpPr>
        <p:spPr bwMode="auto">
          <a:xfrm rot="16200000" flipV="1">
            <a:off x="4556125" y="1724025"/>
            <a:ext cx="1495425" cy="5362575"/>
          </a:xfrm>
          <a:prstGeom prst="bentConnector3">
            <a:avLst>
              <a:gd name="adj1" fmla="val -45755"/>
            </a:avLst>
          </a:prstGeom>
          <a:noFill/>
          <a:ln w="25400" algn="ctr">
            <a:solidFill>
              <a:srgbClr val="2F2B20"/>
            </a:solidFill>
            <a:prstDash val="dot"/>
            <a:miter lim="800000"/>
            <a:headEnd/>
            <a:tailEnd type="arrow" w="med" len="med"/>
          </a:ln>
        </p:spPr>
      </p:cxnSp>
      <p:sp>
        <p:nvSpPr>
          <p:cNvPr id="84" name="ZoneTexte 83"/>
          <p:cNvSpPr txBox="1">
            <a:spLocks noChangeArrowheads="1"/>
          </p:cNvSpPr>
          <p:nvPr/>
        </p:nvSpPr>
        <p:spPr bwMode="auto">
          <a:xfrm>
            <a:off x="5684838" y="5840413"/>
            <a:ext cx="2300287" cy="438150"/>
          </a:xfrm>
          <a:prstGeom prst="rect">
            <a:avLst/>
          </a:prstGeom>
          <a:noFill/>
          <a:ln w="9525">
            <a:solidFill>
              <a:schemeClr val="tx1"/>
            </a:solidFill>
            <a:miter lim="800000"/>
            <a:headEnd/>
            <a:tailEnd/>
          </a:ln>
        </p:spPr>
        <p:txBody>
          <a:bodyPr>
            <a:spAutoFit/>
          </a:bodyPr>
          <a:lstStyle/>
          <a:p>
            <a:r>
              <a:rPr lang="fr-FR" sz="1100" i="1" dirty="0">
                <a:latin typeface="Calibri" pitchFamily="34" charset="0"/>
              </a:rPr>
              <a:t>t2bis Garantie sur le fonds de réserve de la SCIC participante</a:t>
            </a:r>
          </a:p>
        </p:txBody>
      </p:sp>
      <p:sp>
        <p:nvSpPr>
          <p:cNvPr id="33" name="Ellipse 32"/>
          <p:cNvSpPr/>
          <p:nvPr/>
        </p:nvSpPr>
        <p:spPr bwMode="auto">
          <a:xfrm>
            <a:off x="2341563" y="2890838"/>
            <a:ext cx="863600" cy="766762"/>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a:solidFill>
                  <a:schemeClr val="tx1"/>
                </a:solidFill>
                <a:cs typeface="Arial" charset="0"/>
              </a:rPr>
              <a:t>B&amp;</a:t>
            </a:r>
          </a:p>
          <a:p>
            <a:pPr algn="ctr">
              <a:defRPr/>
            </a:pPr>
            <a:r>
              <a:rPr lang="fr-FR">
                <a:solidFill>
                  <a:schemeClr val="tx1"/>
                </a:solidFill>
                <a:cs typeface="Arial" charset="0"/>
              </a:rPr>
              <a:t>PF</a:t>
            </a:r>
          </a:p>
        </p:txBody>
      </p:sp>
      <p:sp>
        <p:nvSpPr>
          <p:cNvPr id="40" name="ZoneTexte 39"/>
          <p:cNvSpPr txBox="1">
            <a:spLocks noChangeArrowheads="1"/>
          </p:cNvSpPr>
          <p:nvPr/>
        </p:nvSpPr>
        <p:spPr bwMode="auto">
          <a:xfrm>
            <a:off x="2622550" y="4010025"/>
            <a:ext cx="1039813" cy="600075"/>
          </a:xfrm>
          <a:prstGeom prst="rect">
            <a:avLst/>
          </a:prstGeom>
          <a:noFill/>
          <a:ln w="9525">
            <a:solidFill>
              <a:schemeClr val="tx1"/>
            </a:solidFill>
            <a:miter lim="800000"/>
            <a:headEnd/>
            <a:tailEnd/>
          </a:ln>
        </p:spPr>
        <p:txBody>
          <a:bodyPr>
            <a:spAutoFit/>
          </a:bodyPr>
          <a:lstStyle/>
          <a:p>
            <a:r>
              <a:rPr lang="fr-FR" sz="1100" i="1" dirty="0">
                <a:latin typeface="Calibri" pitchFamily="34" charset="0"/>
              </a:rPr>
              <a:t>t4 exercice éventuel de la garantie ML</a:t>
            </a:r>
          </a:p>
        </p:txBody>
      </p:sp>
      <p:sp>
        <p:nvSpPr>
          <p:cNvPr id="2" name="ZoneTexte 56"/>
          <p:cNvSpPr txBox="1">
            <a:spLocks noChangeArrowheads="1"/>
          </p:cNvSpPr>
          <p:nvPr/>
        </p:nvSpPr>
        <p:spPr bwMode="auto">
          <a:xfrm>
            <a:off x="4084639" y="2503782"/>
            <a:ext cx="1140336" cy="600075"/>
          </a:xfrm>
          <a:prstGeom prst="rect">
            <a:avLst/>
          </a:prstGeom>
          <a:noFill/>
          <a:ln w="9525">
            <a:solidFill>
              <a:schemeClr val="tx1"/>
            </a:solidFill>
            <a:miter lim="800000"/>
            <a:headEnd/>
            <a:tailEnd/>
          </a:ln>
        </p:spPr>
        <p:txBody>
          <a:bodyPr wrap="square">
            <a:spAutoFit/>
          </a:bodyPr>
          <a:lstStyle/>
          <a:p>
            <a:r>
              <a:rPr lang="fr-FR" sz="1100" i="1" dirty="0">
                <a:latin typeface="Calibri" pitchFamily="34" charset="0"/>
              </a:rPr>
              <a:t>t4 </a:t>
            </a:r>
            <a:r>
              <a:rPr lang="fr-FR" sz="1100" i="1" dirty="0" err="1">
                <a:latin typeface="Calibri" pitchFamily="34" charset="0"/>
              </a:rPr>
              <a:t>rembour-sement</a:t>
            </a:r>
            <a:r>
              <a:rPr lang="fr-FR" sz="1100" i="1" dirty="0">
                <a:latin typeface="Calibri" pitchFamily="34" charset="0"/>
              </a:rPr>
              <a:t> du PTZ en € ou en ML</a:t>
            </a:r>
          </a:p>
        </p:txBody>
      </p:sp>
      <p:sp>
        <p:nvSpPr>
          <p:cNvPr id="34" name="Rectangle 2"/>
          <p:cNvSpPr txBox="1">
            <a:spLocks noChangeArrowheads="1"/>
          </p:cNvSpPr>
          <p:nvPr/>
        </p:nvSpPr>
        <p:spPr>
          <a:xfrm>
            <a:off x="547688" y="15875"/>
            <a:ext cx="8077200" cy="1212850"/>
          </a:xfrm>
          <a:prstGeom prst="rect">
            <a:avLst/>
          </a:prstGeom>
        </p:spPr>
        <p:txBody>
          <a:bodyPr/>
          <a:lstStyle>
            <a:lvl1pPr algn="l" rtl="0" eaLnBrk="0" fontAlgn="base" hangingPunct="0">
              <a:spcBef>
                <a:spcPct val="0"/>
              </a:spcBef>
              <a:spcAft>
                <a:spcPct val="0"/>
              </a:spcAft>
              <a:defRPr sz="3600" kern="1200" spc="-1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Cambria" pitchFamily="18" charset="0"/>
              </a:defRPr>
            </a:lvl2pPr>
            <a:lvl3pPr algn="l" rtl="0" eaLnBrk="0" fontAlgn="base" hangingPunct="0">
              <a:spcBef>
                <a:spcPct val="0"/>
              </a:spcBef>
              <a:spcAft>
                <a:spcPct val="0"/>
              </a:spcAft>
              <a:defRPr sz="3600">
                <a:solidFill>
                  <a:schemeClr val="tx2"/>
                </a:solidFill>
                <a:latin typeface="Cambria" pitchFamily="18" charset="0"/>
              </a:defRPr>
            </a:lvl3pPr>
            <a:lvl4pPr algn="l" rtl="0" eaLnBrk="0" fontAlgn="base" hangingPunct="0">
              <a:spcBef>
                <a:spcPct val="0"/>
              </a:spcBef>
              <a:spcAft>
                <a:spcPct val="0"/>
              </a:spcAft>
              <a:defRPr sz="3600">
                <a:solidFill>
                  <a:schemeClr val="tx2"/>
                </a:solidFill>
                <a:latin typeface="Cambria" pitchFamily="18" charset="0"/>
              </a:defRPr>
            </a:lvl4pPr>
            <a:lvl5pPr algn="l" rtl="0" eaLnBrk="0" fontAlgn="base" hangingPunct="0">
              <a:spcBef>
                <a:spcPct val="0"/>
              </a:spcBef>
              <a:spcAft>
                <a:spcPct val="0"/>
              </a:spcAft>
              <a:defRPr sz="3600">
                <a:solidFill>
                  <a:schemeClr val="tx2"/>
                </a:solidFill>
                <a:latin typeface="Cambria" pitchFamily="18" charset="0"/>
              </a:defRPr>
            </a:lvl5pPr>
            <a:lvl6pPr marL="457200" algn="l" rtl="0" fontAlgn="base">
              <a:spcBef>
                <a:spcPct val="0"/>
              </a:spcBef>
              <a:spcAft>
                <a:spcPct val="0"/>
              </a:spcAft>
              <a:defRPr sz="3600">
                <a:solidFill>
                  <a:schemeClr val="tx2"/>
                </a:solidFill>
                <a:latin typeface="Cambria" pitchFamily="18" charset="0"/>
              </a:defRPr>
            </a:lvl6pPr>
            <a:lvl7pPr marL="914400" algn="l" rtl="0" fontAlgn="base">
              <a:spcBef>
                <a:spcPct val="0"/>
              </a:spcBef>
              <a:spcAft>
                <a:spcPct val="0"/>
              </a:spcAft>
              <a:defRPr sz="3600">
                <a:solidFill>
                  <a:schemeClr val="tx2"/>
                </a:solidFill>
                <a:latin typeface="Cambria" pitchFamily="18" charset="0"/>
              </a:defRPr>
            </a:lvl7pPr>
            <a:lvl8pPr marL="1371600" algn="l" rtl="0" fontAlgn="base">
              <a:spcBef>
                <a:spcPct val="0"/>
              </a:spcBef>
              <a:spcAft>
                <a:spcPct val="0"/>
              </a:spcAft>
              <a:defRPr sz="3600">
                <a:solidFill>
                  <a:schemeClr val="tx2"/>
                </a:solidFill>
                <a:latin typeface="Cambria" pitchFamily="18" charset="0"/>
              </a:defRPr>
            </a:lvl8pPr>
            <a:lvl9pPr marL="1828800" algn="l" rtl="0" fontAlgn="base">
              <a:spcBef>
                <a:spcPct val="0"/>
              </a:spcBef>
              <a:spcAft>
                <a:spcPct val="0"/>
              </a:spcAft>
              <a:defRPr sz="3600">
                <a:solidFill>
                  <a:schemeClr val="tx2"/>
                </a:solidFill>
                <a:latin typeface="Cambria" pitchFamily="18" charset="0"/>
              </a:defRPr>
            </a:lvl9pPr>
          </a:lstStyle>
          <a:p>
            <a:pPr>
              <a:defRPr/>
            </a:pPr>
            <a:r>
              <a:rPr lang="fr-FR" sz="2400" dirty="0"/>
              <a:t>2</a:t>
            </a:r>
            <a:r>
              <a:rPr lang="fr-FR" sz="2400" baseline="30000" dirty="0"/>
              <a:t>e</a:t>
            </a:r>
            <a:r>
              <a:rPr lang="fr-FR" sz="2400" dirty="0"/>
              <a:t> étage, variante 1 : orienter les ML vers l’investissement écologique</a:t>
            </a:r>
          </a:p>
        </p:txBody>
      </p:sp>
    </p:spTree>
    <p:extLst>
      <p:ext uri="{BB962C8B-B14F-4D97-AF65-F5344CB8AC3E}">
        <p14:creationId xmlns:p14="http://schemas.microsoft.com/office/powerpoint/2010/main" val="403464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05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48" grpId="0" animBg="1"/>
      <p:bldP spid="52" grpId="0" animBg="1"/>
      <p:bldP spid="57" grpId="0" animBg="1"/>
      <p:bldP spid="58" grpId="0" animBg="1"/>
      <p:bldP spid="60" grpId="0" animBg="1"/>
      <p:bldP spid="66" grpId="0" animBg="1"/>
      <p:bldP spid="67" grpId="0" animBg="1"/>
      <p:bldP spid="84" grpId="0" animBg="1"/>
      <p:bldP spid="40"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Ellipse 2"/>
          <p:cNvSpPr/>
          <p:nvPr/>
        </p:nvSpPr>
        <p:spPr>
          <a:xfrm>
            <a:off x="4043363" y="4189413"/>
            <a:ext cx="1627187" cy="10604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SCIC </a:t>
            </a:r>
            <a:r>
              <a:rPr lang="fr-FR" dirty="0" err="1">
                <a:solidFill>
                  <a:schemeClr val="tx1"/>
                </a:solidFill>
              </a:rPr>
              <a:t>gestion-naire</a:t>
            </a:r>
            <a:endParaRPr lang="fr-FR" dirty="0">
              <a:solidFill>
                <a:schemeClr val="tx1"/>
              </a:solidFill>
            </a:endParaRPr>
          </a:p>
        </p:txBody>
      </p:sp>
      <p:cxnSp>
        <p:nvCxnSpPr>
          <p:cNvPr id="18" name="Connecteur droit avec flèche 17"/>
          <p:cNvCxnSpPr/>
          <p:nvPr/>
        </p:nvCxnSpPr>
        <p:spPr>
          <a:xfrm flipV="1">
            <a:off x="606425" y="6502400"/>
            <a:ext cx="1374775" cy="0"/>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26627" name="ZoneTexte 16"/>
          <p:cNvSpPr txBox="1">
            <a:spLocks noChangeArrowheads="1"/>
          </p:cNvSpPr>
          <p:nvPr/>
        </p:nvSpPr>
        <p:spPr bwMode="auto">
          <a:xfrm>
            <a:off x="814388" y="6491288"/>
            <a:ext cx="300037" cy="366712"/>
          </a:xfrm>
          <a:prstGeom prst="rect">
            <a:avLst/>
          </a:prstGeom>
          <a:noFill/>
          <a:ln w="9525">
            <a:noFill/>
            <a:miter lim="800000"/>
            <a:headEnd/>
            <a:tailEnd/>
          </a:ln>
        </p:spPr>
        <p:txBody>
          <a:bodyPr wrap="none">
            <a:spAutoFit/>
          </a:bodyPr>
          <a:lstStyle/>
          <a:p>
            <a:r>
              <a:rPr lang="fr-FR">
                <a:latin typeface="Calibri" pitchFamily="34" charset="0"/>
              </a:rPr>
              <a:t>€</a:t>
            </a:r>
          </a:p>
        </p:txBody>
      </p:sp>
      <p:cxnSp>
        <p:nvCxnSpPr>
          <p:cNvPr id="21" name="Connecteur droit avec flèche 20"/>
          <p:cNvCxnSpPr/>
          <p:nvPr/>
        </p:nvCxnSpPr>
        <p:spPr>
          <a:xfrm flipV="1">
            <a:off x="2133600" y="6502400"/>
            <a:ext cx="1376363" cy="0"/>
          </a:xfrm>
          <a:prstGeom prst="straightConnector1">
            <a:avLst/>
          </a:prstGeom>
          <a:ln>
            <a:solidFill>
              <a:srgbClr val="2F2B2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6629" name="ZoneTexte 21"/>
          <p:cNvSpPr txBox="1">
            <a:spLocks noChangeArrowheads="1"/>
          </p:cNvSpPr>
          <p:nvPr/>
        </p:nvSpPr>
        <p:spPr bwMode="auto">
          <a:xfrm>
            <a:off x="2341563" y="6502400"/>
            <a:ext cx="476250" cy="366713"/>
          </a:xfrm>
          <a:prstGeom prst="rect">
            <a:avLst/>
          </a:prstGeom>
          <a:noFill/>
          <a:ln w="9525">
            <a:noFill/>
            <a:miter lim="800000"/>
            <a:headEnd/>
            <a:tailEnd/>
          </a:ln>
        </p:spPr>
        <p:txBody>
          <a:bodyPr wrap="none">
            <a:spAutoFit/>
          </a:bodyPr>
          <a:lstStyle/>
          <a:p>
            <a:r>
              <a:rPr lang="fr-FR">
                <a:latin typeface="Calibri" pitchFamily="34" charset="0"/>
              </a:rPr>
              <a:t>ML</a:t>
            </a:r>
          </a:p>
        </p:txBody>
      </p:sp>
      <p:cxnSp>
        <p:nvCxnSpPr>
          <p:cNvPr id="26630" name="Connecteur droit avec flèche 22"/>
          <p:cNvCxnSpPr>
            <a:cxnSpLocks noChangeShapeType="1"/>
          </p:cNvCxnSpPr>
          <p:nvPr/>
        </p:nvCxnSpPr>
        <p:spPr bwMode="auto">
          <a:xfrm flipV="1">
            <a:off x="4038600" y="6502400"/>
            <a:ext cx="1376363" cy="0"/>
          </a:xfrm>
          <a:prstGeom prst="straightConnector1">
            <a:avLst/>
          </a:prstGeom>
          <a:noFill/>
          <a:ln w="25400" algn="ctr">
            <a:solidFill>
              <a:srgbClr val="FF0000"/>
            </a:solidFill>
            <a:prstDash val="dash"/>
            <a:round/>
            <a:headEnd type="arrow" w="med" len="med"/>
            <a:tailEnd type="arrow" w="med" len="med"/>
          </a:ln>
        </p:spPr>
      </p:cxnSp>
      <p:sp>
        <p:nvSpPr>
          <p:cNvPr id="26631" name="ZoneTexte 23"/>
          <p:cNvSpPr txBox="1">
            <a:spLocks noChangeArrowheads="1"/>
          </p:cNvSpPr>
          <p:nvPr/>
        </p:nvSpPr>
        <p:spPr bwMode="auto">
          <a:xfrm>
            <a:off x="3733800" y="6502400"/>
            <a:ext cx="1747838" cy="366713"/>
          </a:xfrm>
          <a:prstGeom prst="rect">
            <a:avLst/>
          </a:prstGeom>
          <a:noFill/>
          <a:ln w="9525">
            <a:noFill/>
            <a:miter lim="800000"/>
            <a:headEnd/>
            <a:tailEnd/>
          </a:ln>
        </p:spPr>
        <p:txBody>
          <a:bodyPr wrap="none">
            <a:spAutoFit/>
          </a:bodyPr>
          <a:lstStyle/>
          <a:p>
            <a:r>
              <a:rPr lang="fr-FR">
                <a:latin typeface="Calibri" pitchFamily="34" charset="0"/>
              </a:rPr>
              <a:t>Échange CC / ML</a:t>
            </a:r>
          </a:p>
        </p:txBody>
      </p:sp>
      <p:cxnSp>
        <p:nvCxnSpPr>
          <p:cNvPr id="150545" name="Connecteur en arc 150544"/>
          <p:cNvCxnSpPr>
            <a:cxnSpLocks noChangeShapeType="1"/>
            <a:stCxn id="99" idx="6"/>
            <a:endCxn id="99" idx="2"/>
          </p:cNvCxnSpPr>
          <p:nvPr/>
        </p:nvCxnSpPr>
        <p:spPr bwMode="auto">
          <a:xfrm flipH="1">
            <a:off x="4097338" y="2171700"/>
            <a:ext cx="1104900" cy="12700"/>
          </a:xfrm>
          <a:prstGeom prst="curvedConnector5">
            <a:avLst>
              <a:gd name="adj1" fmla="val -62288"/>
              <a:gd name="adj2" fmla="val -13955953"/>
              <a:gd name="adj3" fmla="val 157909"/>
            </a:avLst>
          </a:prstGeom>
          <a:noFill/>
          <a:ln w="25400" algn="ctr">
            <a:solidFill>
              <a:srgbClr val="2F2B20"/>
            </a:solidFill>
            <a:round/>
            <a:headEnd type="arrow" w="med" len="med"/>
            <a:tailEnd/>
          </a:ln>
        </p:spPr>
      </p:cxnSp>
      <p:sp>
        <p:nvSpPr>
          <p:cNvPr id="63" name="ZoneTexte 62"/>
          <p:cNvSpPr txBox="1">
            <a:spLocks noChangeArrowheads="1"/>
          </p:cNvSpPr>
          <p:nvPr/>
        </p:nvSpPr>
        <p:spPr bwMode="auto">
          <a:xfrm>
            <a:off x="4076247" y="473868"/>
            <a:ext cx="1185863" cy="284163"/>
          </a:xfrm>
          <a:prstGeom prst="rect">
            <a:avLst/>
          </a:prstGeom>
          <a:noFill/>
          <a:ln w="9525">
            <a:solidFill>
              <a:srgbClr val="2F2B20"/>
            </a:solidFill>
            <a:miter lim="800000"/>
            <a:headEnd/>
            <a:tailEnd/>
          </a:ln>
        </p:spPr>
        <p:txBody>
          <a:bodyPr>
            <a:spAutoFit/>
          </a:bodyPr>
          <a:lstStyle/>
          <a:p>
            <a:r>
              <a:rPr lang="fr-FR" sz="1200" i="1" dirty="0">
                <a:latin typeface="Calibri" pitchFamily="34" charset="0"/>
              </a:rPr>
              <a:t>t3 Fournisseurs </a:t>
            </a:r>
          </a:p>
        </p:txBody>
      </p:sp>
      <p:sp>
        <p:nvSpPr>
          <p:cNvPr id="99" name="Ellipse 98"/>
          <p:cNvSpPr/>
          <p:nvPr/>
        </p:nvSpPr>
        <p:spPr>
          <a:xfrm>
            <a:off x="4097338" y="1838325"/>
            <a:ext cx="11049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P avec PTTE</a:t>
            </a:r>
          </a:p>
        </p:txBody>
      </p:sp>
      <p:sp>
        <p:nvSpPr>
          <p:cNvPr id="126" name="Ellipse 125"/>
          <p:cNvSpPr/>
          <p:nvPr/>
        </p:nvSpPr>
        <p:spPr>
          <a:xfrm>
            <a:off x="6459538" y="4818063"/>
            <a:ext cx="8636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CP</a:t>
            </a:r>
          </a:p>
        </p:txBody>
      </p:sp>
      <p:sp>
        <p:nvSpPr>
          <p:cNvPr id="48" name="ZoneTexte 47"/>
          <p:cNvSpPr txBox="1">
            <a:spLocks noChangeArrowheads="1"/>
          </p:cNvSpPr>
          <p:nvPr/>
        </p:nvSpPr>
        <p:spPr bwMode="auto">
          <a:xfrm>
            <a:off x="3314700" y="3557588"/>
            <a:ext cx="1155700" cy="406400"/>
          </a:xfrm>
          <a:prstGeom prst="rect">
            <a:avLst/>
          </a:prstGeom>
          <a:noFill/>
          <a:ln w="9525">
            <a:solidFill>
              <a:schemeClr val="tx1"/>
            </a:solidFill>
            <a:miter lim="800000"/>
            <a:headEnd/>
            <a:tailEnd/>
          </a:ln>
        </p:spPr>
        <p:txBody>
          <a:bodyPr>
            <a:spAutoFit/>
          </a:bodyPr>
          <a:lstStyle/>
          <a:p>
            <a:r>
              <a:rPr lang="fr-FR" sz="1000" i="1">
                <a:latin typeface="Calibri" pitchFamily="34" charset="0"/>
              </a:rPr>
              <a:t>t2 Mise en </a:t>
            </a:r>
            <a:br>
              <a:rPr lang="fr-FR" sz="1000" i="1">
                <a:latin typeface="Calibri" pitchFamily="34" charset="0"/>
              </a:rPr>
            </a:br>
            <a:r>
              <a:rPr lang="fr-FR" sz="1000" i="1">
                <a:latin typeface="Calibri" pitchFamily="34" charset="0"/>
              </a:rPr>
              <a:t>réserve des </a:t>
            </a:r>
            <a:r>
              <a:rPr lang="fr-FR" sz="1000" i="1">
                <a:solidFill>
                  <a:srgbClr val="FF0000"/>
                </a:solidFill>
                <a:latin typeface="Calibri" pitchFamily="34" charset="0"/>
              </a:rPr>
              <a:t>CC</a:t>
            </a:r>
          </a:p>
        </p:txBody>
      </p:sp>
      <p:cxnSp>
        <p:nvCxnSpPr>
          <p:cNvPr id="51" name="Connecteur droit avec flèche 50"/>
          <p:cNvCxnSpPr>
            <a:stCxn id="33" idx="7"/>
            <a:endCxn id="99" idx="3"/>
          </p:cNvCxnSpPr>
          <p:nvPr/>
        </p:nvCxnSpPr>
        <p:spPr>
          <a:xfrm flipV="1">
            <a:off x="3187700" y="2406650"/>
            <a:ext cx="1071563" cy="796925"/>
          </a:xfrm>
          <a:prstGeom prst="straightConnector1">
            <a:avLst/>
          </a:prstGeom>
          <a:ln>
            <a:solidFill>
              <a:srgbClr val="008000"/>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52" name="ZoneTexte 51"/>
          <p:cNvSpPr txBox="1">
            <a:spLocks noChangeArrowheads="1"/>
          </p:cNvSpPr>
          <p:nvPr/>
        </p:nvSpPr>
        <p:spPr bwMode="auto">
          <a:xfrm>
            <a:off x="3225165" y="2251928"/>
            <a:ext cx="842141" cy="600164"/>
          </a:xfrm>
          <a:prstGeom prst="rect">
            <a:avLst/>
          </a:prstGeom>
          <a:noFill/>
          <a:ln w="9525">
            <a:solidFill>
              <a:srgbClr val="008000"/>
            </a:solidFill>
            <a:miter lim="800000"/>
            <a:headEnd/>
            <a:tailEnd/>
          </a:ln>
        </p:spPr>
        <p:txBody>
          <a:bodyPr wrap="square">
            <a:spAutoFit/>
          </a:bodyPr>
          <a:lstStyle/>
          <a:p>
            <a:r>
              <a:rPr lang="fr-FR" sz="1100" i="1" dirty="0">
                <a:latin typeface="Calibri" pitchFamily="34" charset="0"/>
              </a:rPr>
              <a:t>t2ter Crédit ou capital en euros</a:t>
            </a:r>
          </a:p>
        </p:txBody>
      </p:sp>
      <p:sp>
        <p:nvSpPr>
          <p:cNvPr id="57" name="ZoneTexte 56"/>
          <p:cNvSpPr txBox="1">
            <a:spLocks noChangeArrowheads="1"/>
          </p:cNvSpPr>
          <p:nvPr/>
        </p:nvSpPr>
        <p:spPr bwMode="auto">
          <a:xfrm>
            <a:off x="4310856" y="3036888"/>
            <a:ext cx="1093788" cy="430887"/>
          </a:xfrm>
          <a:prstGeom prst="rect">
            <a:avLst/>
          </a:prstGeom>
          <a:noFill/>
          <a:ln w="9525">
            <a:solidFill>
              <a:schemeClr val="tx1"/>
            </a:solidFill>
            <a:miter lim="800000"/>
            <a:headEnd/>
            <a:tailEnd/>
          </a:ln>
        </p:spPr>
        <p:txBody>
          <a:bodyPr>
            <a:spAutoFit/>
          </a:bodyPr>
          <a:lstStyle/>
          <a:p>
            <a:r>
              <a:rPr lang="fr-FR" sz="1100" i="1" dirty="0">
                <a:solidFill>
                  <a:srgbClr val="FF0000"/>
                </a:solidFill>
                <a:latin typeface="Calibri" pitchFamily="34" charset="0"/>
              </a:rPr>
              <a:t>t2 Obtention de ML contre CC</a:t>
            </a:r>
          </a:p>
        </p:txBody>
      </p:sp>
      <p:sp>
        <p:nvSpPr>
          <p:cNvPr id="58" name="Ellipse 57"/>
          <p:cNvSpPr/>
          <p:nvPr/>
        </p:nvSpPr>
        <p:spPr>
          <a:xfrm>
            <a:off x="5370513" y="2744788"/>
            <a:ext cx="1187450" cy="722312"/>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a:solidFill>
                  <a:schemeClr val="tx1"/>
                </a:solidFill>
                <a:cs typeface="Arial" charset="0"/>
              </a:rPr>
              <a:t>FITTE </a:t>
            </a:r>
          </a:p>
          <a:p>
            <a:pPr algn="ctr">
              <a:defRPr/>
            </a:pPr>
            <a:r>
              <a:rPr lang="fr-FR" sz="1000">
                <a:solidFill>
                  <a:srgbClr val="FF0000"/>
                </a:solidFill>
                <a:cs typeface="Arial" charset="0"/>
              </a:rPr>
              <a:t>Oblig vertes</a:t>
            </a:r>
          </a:p>
        </p:txBody>
      </p:sp>
      <p:cxnSp>
        <p:nvCxnSpPr>
          <p:cNvPr id="21521" name="Connecteur droit avec flèche 58"/>
          <p:cNvCxnSpPr>
            <a:cxnSpLocks noChangeShapeType="1"/>
            <a:endCxn id="58" idx="5"/>
          </p:cNvCxnSpPr>
          <p:nvPr/>
        </p:nvCxnSpPr>
        <p:spPr bwMode="auto">
          <a:xfrm flipH="1" flipV="1">
            <a:off x="6383338" y="3360738"/>
            <a:ext cx="508000" cy="1423987"/>
          </a:xfrm>
          <a:prstGeom prst="straightConnector1">
            <a:avLst/>
          </a:prstGeom>
          <a:noFill/>
          <a:ln w="25400" algn="ctr">
            <a:solidFill>
              <a:srgbClr val="0000FF"/>
            </a:solidFill>
            <a:prstDash val="dot"/>
            <a:round/>
            <a:headEnd/>
            <a:tailEnd type="arrow" w="med" len="med"/>
          </a:ln>
        </p:spPr>
      </p:cxnSp>
      <p:cxnSp>
        <p:nvCxnSpPr>
          <p:cNvPr id="62" name="Connecteur en arc 61"/>
          <p:cNvCxnSpPr>
            <a:cxnSpLocks noChangeShapeType="1"/>
            <a:stCxn id="99" idx="2"/>
            <a:endCxn id="55" idx="2"/>
          </p:cNvCxnSpPr>
          <p:nvPr/>
        </p:nvCxnSpPr>
        <p:spPr bwMode="auto">
          <a:xfrm rot="10800000" flipH="1">
            <a:off x="4097338" y="1300163"/>
            <a:ext cx="61912" cy="871537"/>
          </a:xfrm>
          <a:prstGeom prst="curvedConnector3">
            <a:avLst>
              <a:gd name="adj1" fmla="val -369236"/>
            </a:avLst>
          </a:prstGeom>
          <a:noFill/>
          <a:ln w="25400" algn="ctr">
            <a:solidFill>
              <a:schemeClr val="accent1"/>
            </a:solidFill>
            <a:round/>
            <a:headEnd/>
            <a:tailEnd type="arrow" w="med" len="med"/>
          </a:ln>
        </p:spPr>
      </p:cxnSp>
      <p:sp>
        <p:nvSpPr>
          <p:cNvPr id="26643" name="ZoneTexte 67"/>
          <p:cNvSpPr txBox="1">
            <a:spLocks noChangeArrowheads="1"/>
          </p:cNvSpPr>
          <p:nvPr/>
        </p:nvSpPr>
        <p:spPr bwMode="auto">
          <a:xfrm>
            <a:off x="6383338" y="119726"/>
            <a:ext cx="2747737" cy="1569660"/>
          </a:xfrm>
          <a:prstGeom prst="rect">
            <a:avLst/>
          </a:prstGeom>
          <a:noFill/>
          <a:ln w="9525">
            <a:solidFill>
              <a:srgbClr val="2F2B20"/>
            </a:solidFill>
            <a:miter lim="800000"/>
            <a:headEnd/>
            <a:tailEnd/>
          </a:ln>
        </p:spPr>
        <p:txBody>
          <a:bodyPr wrap="square">
            <a:spAutoFit/>
          </a:bodyPr>
          <a:lstStyle/>
          <a:p>
            <a:r>
              <a:rPr lang="fr-FR" sz="1600" dirty="0">
                <a:latin typeface="Calibri" pitchFamily="34" charset="0"/>
              </a:rPr>
              <a:t>- PTTE : projet territorial de transition écologique</a:t>
            </a:r>
          </a:p>
          <a:p>
            <a:r>
              <a:rPr lang="fr-FR" sz="1600" dirty="0">
                <a:latin typeface="Calibri" pitchFamily="34" charset="0"/>
              </a:rPr>
              <a:t>- S : souscripteurs d’obligations vertes auprès du FITTE</a:t>
            </a:r>
          </a:p>
          <a:p>
            <a:r>
              <a:rPr lang="fr-FR" sz="1600" dirty="0">
                <a:solidFill>
                  <a:srgbClr val="008000"/>
                </a:solidFill>
                <a:latin typeface="+mn-lt"/>
              </a:rPr>
              <a:t>- En vert : canal bancaire</a:t>
            </a:r>
          </a:p>
          <a:p>
            <a:r>
              <a:rPr lang="fr-FR" sz="1600" dirty="0">
                <a:solidFill>
                  <a:srgbClr val="0000FF"/>
                </a:solidFill>
                <a:latin typeface="+mn-lt"/>
              </a:rPr>
              <a:t>- En bleu : canal de l’épargne</a:t>
            </a:r>
          </a:p>
        </p:txBody>
      </p:sp>
      <p:sp>
        <p:nvSpPr>
          <p:cNvPr id="33" name="Ellipse 32"/>
          <p:cNvSpPr/>
          <p:nvPr/>
        </p:nvSpPr>
        <p:spPr>
          <a:xfrm>
            <a:off x="2451100" y="3106738"/>
            <a:ext cx="863600" cy="665162"/>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a:solidFill>
                  <a:schemeClr val="tx1"/>
                </a:solidFill>
                <a:cs typeface="Arial" charset="0"/>
              </a:rPr>
              <a:t>B&amp;</a:t>
            </a:r>
          </a:p>
          <a:p>
            <a:pPr algn="ctr">
              <a:defRPr/>
            </a:pPr>
            <a:r>
              <a:rPr lang="fr-FR">
                <a:solidFill>
                  <a:schemeClr val="tx1"/>
                </a:solidFill>
                <a:cs typeface="Arial" charset="0"/>
              </a:rPr>
              <a:t>PF</a:t>
            </a:r>
          </a:p>
        </p:txBody>
      </p:sp>
      <p:sp>
        <p:nvSpPr>
          <p:cNvPr id="35" name="Ellipse 34"/>
          <p:cNvSpPr/>
          <p:nvPr/>
        </p:nvSpPr>
        <p:spPr>
          <a:xfrm>
            <a:off x="2041525" y="4648200"/>
            <a:ext cx="1185863" cy="722313"/>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100">
                <a:solidFill>
                  <a:srgbClr val="FF0000"/>
                </a:solidFill>
                <a:cs typeface="Arial" charset="0"/>
              </a:rPr>
              <a:t>Fonds régional de garantie des CC</a:t>
            </a:r>
          </a:p>
        </p:txBody>
      </p:sp>
      <p:cxnSp>
        <p:nvCxnSpPr>
          <p:cNvPr id="36" name="Connecteur en angle 35"/>
          <p:cNvCxnSpPr>
            <a:cxnSpLocks noChangeShapeType="1"/>
            <a:stCxn id="126" idx="4"/>
            <a:endCxn id="35" idx="4"/>
          </p:cNvCxnSpPr>
          <p:nvPr/>
        </p:nvCxnSpPr>
        <p:spPr bwMode="auto">
          <a:xfrm rot="16200000" flipV="1">
            <a:off x="4706144" y="3299619"/>
            <a:ext cx="114300" cy="4256088"/>
          </a:xfrm>
          <a:prstGeom prst="bentConnector3">
            <a:avLst>
              <a:gd name="adj1" fmla="val -200000"/>
            </a:avLst>
          </a:prstGeom>
          <a:noFill/>
          <a:ln w="25400" algn="ctr">
            <a:solidFill>
              <a:srgbClr val="2F2B20"/>
            </a:solidFill>
            <a:prstDash val="dot"/>
            <a:miter lim="800000"/>
            <a:headEnd/>
            <a:tailEnd type="arrow" w="med" len="med"/>
          </a:ln>
        </p:spPr>
      </p:cxnSp>
      <p:cxnSp>
        <p:nvCxnSpPr>
          <p:cNvPr id="42" name="Connecteur droit avec flèche 41"/>
          <p:cNvCxnSpPr/>
          <p:nvPr/>
        </p:nvCxnSpPr>
        <p:spPr>
          <a:xfrm flipV="1">
            <a:off x="5703888" y="6483350"/>
            <a:ext cx="1374775" cy="0"/>
          </a:xfrm>
          <a:prstGeom prst="straightConnector1">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26648" name="ZoneTexte 42"/>
          <p:cNvSpPr txBox="1">
            <a:spLocks noChangeArrowheads="1"/>
          </p:cNvSpPr>
          <p:nvPr/>
        </p:nvSpPr>
        <p:spPr bwMode="auto">
          <a:xfrm>
            <a:off x="6116638" y="6483350"/>
            <a:ext cx="441325" cy="366713"/>
          </a:xfrm>
          <a:prstGeom prst="rect">
            <a:avLst/>
          </a:prstGeom>
          <a:noFill/>
          <a:ln w="9525">
            <a:noFill/>
            <a:miter lim="800000"/>
            <a:headEnd/>
            <a:tailEnd/>
          </a:ln>
        </p:spPr>
        <p:txBody>
          <a:bodyPr>
            <a:spAutoFit/>
          </a:bodyPr>
          <a:lstStyle/>
          <a:p>
            <a:r>
              <a:rPr lang="fr-FR">
                <a:latin typeface="Calibri" pitchFamily="34" charset="0"/>
              </a:rPr>
              <a:t>CC</a:t>
            </a:r>
          </a:p>
        </p:txBody>
      </p:sp>
      <p:cxnSp>
        <p:nvCxnSpPr>
          <p:cNvPr id="46" name="Connecteur droit avec flèche 45"/>
          <p:cNvCxnSpPr>
            <a:cxnSpLocks noChangeShapeType="1"/>
            <a:stCxn id="49" idx="1"/>
            <a:endCxn id="58" idx="5"/>
          </p:cNvCxnSpPr>
          <p:nvPr/>
        </p:nvCxnSpPr>
        <p:spPr bwMode="auto">
          <a:xfrm flipH="1" flipV="1">
            <a:off x="6383338" y="3360738"/>
            <a:ext cx="1246187" cy="506412"/>
          </a:xfrm>
          <a:prstGeom prst="straightConnector1">
            <a:avLst/>
          </a:prstGeom>
          <a:noFill/>
          <a:ln w="25400" algn="ctr">
            <a:solidFill>
              <a:srgbClr val="0000FF"/>
            </a:solidFill>
            <a:prstDash val="dot"/>
            <a:round/>
            <a:headEnd/>
            <a:tailEnd type="arrow" w="med" len="med"/>
          </a:ln>
        </p:spPr>
      </p:cxnSp>
      <p:sp>
        <p:nvSpPr>
          <p:cNvPr id="49" name="Ellipse 48"/>
          <p:cNvSpPr/>
          <p:nvPr/>
        </p:nvSpPr>
        <p:spPr>
          <a:xfrm>
            <a:off x="7502525" y="3768725"/>
            <a:ext cx="863600" cy="666750"/>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S</a:t>
            </a:r>
          </a:p>
        </p:txBody>
      </p:sp>
      <p:sp>
        <p:nvSpPr>
          <p:cNvPr id="54" name="ZoneTexte 53"/>
          <p:cNvSpPr txBox="1">
            <a:spLocks noChangeArrowheads="1"/>
          </p:cNvSpPr>
          <p:nvPr/>
        </p:nvSpPr>
        <p:spPr bwMode="auto">
          <a:xfrm>
            <a:off x="6180138" y="3719513"/>
            <a:ext cx="1143000" cy="438150"/>
          </a:xfrm>
          <a:prstGeom prst="rect">
            <a:avLst/>
          </a:prstGeom>
          <a:noFill/>
          <a:ln w="9525">
            <a:solidFill>
              <a:srgbClr val="0000FF"/>
            </a:solidFill>
            <a:miter lim="800000"/>
            <a:headEnd/>
            <a:tailEnd/>
          </a:ln>
        </p:spPr>
        <p:txBody>
          <a:bodyPr>
            <a:spAutoFit/>
          </a:bodyPr>
          <a:lstStyle/>
          <a:p>
            <a:r>
              <a:rPr lang="fr-FR" sz="1100" i="1" dirty="0">
                <a:latin typeface="Calibri" pitchFamily="34" charset="0"/>
              </a:rPr>
              <a:t>t0 Souscription en €</a:t>
            </a:r>
          </a:p>
        </p:txBody>
      </p:sp>
      <p:sp>
        <p:nvSpPr>
          <p:cNvPr id="55" name="Ellipse 54"/>
          <p:cNvSpPr/>
          <p:nvPr/>
        </p:nvSpPr>
        <p:spPr>
          <a:xfrm>
            <a:off x="4159250" y="1006475"/>
            <a:ext cx="973138" cy="588963"/>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sz="1200">
                <a:solidFill>
                  <a:srgbClr val="FF0000"/>
                </a:solidFill>
                <a:cs typeface="Arial" charset="0"/>
              </a:rPr>
              <a:t>Certifi-cateur CO</a:t>
            </a:r>
            <a:r>
              <a:rPr lang="fr-FR" sz="1200" baseline="-25000">
                <a:solidFill>
                  <a:srgbClr val="FF0000"/>
                </a:solidFill>
                <a:cs typeface="Arial" charset="0"/>
              </a:rPr>
              <a:t>2</a:t>
            </a:r>
          </a:p>
        </p:txBody>
      </p:sp>
      <p:sp>
        <p:nvSpPr>
          <p:cNvPr id="70" name="ZoneTexte 69"/>
          <p:cNvSpPr txBox="1">
            <a:spLocks noChangeArrowheads="1"/>
          </p:cNvSpPr>
          <p:nvPr/>
        </p:nvSpPr>
        <p:spPr bwMode="auto">
          <a:xfrm>
            <a:off x="2586038" y="5737225"/>
            <a:ext cx="2546350" cy="431800"/>
          </a:xfrm>
          <a:prstGeom prst="rect">
            <a:avLst/>
          </a:prstGeom>
          <a:noFill/>
          <a:ln w="9525">
            <a:solidFill>
              <a:schemeClr val="tx1"/>
            </a:solidFill>
            <a:miter lim="800000"/>
            <a:headEnd/>
            <a:tailEnd/>
          </a:ln>
        </p:spPr>
        <p:txBody>
          <a:bodyPr>
            <a:spAutoFit/>
          </a:bodyPr>
          <a:lstStyle/>
          <a:p>
            <a:r>
              <a:rPr lang="fr-FR" sz="1100" i="1">
                <a:solidFill>
                  <a:srgbClr val="FF0000"/>
                </a:solidFill>
                <a:latin typeface="Calibri" pitchFamily="34" charset="0"/>
              </a:rPr>
              <a:t>t0 Accord politique local sur la VSC et la quantité de CC garantis par le dispositif</a:t>
            </a:r>
          </a:p>
        </p:txBody>
      </p:sp>
      <p:cxnSp>
        <p:nvCxnSpPr>
          <p:cNvPr id="75" name="Connecteur droit avec flèche 74"/>
          <p:cNvCxnSpPr>
            <a:stCxn id="3" idx="2"/>
            <a:endCxn id="33" idx="5"/>
          </p:cNvCxnSpPr>
          <p:nvPr/>
        </p:nvCxnSpPr>
        <p:spPr>
          <a:xfrm flipH="1" flipV="1">
            <a:off x="3187700" y="3675063"/>
            <a:ext cx="855663" cy="1044575"/>
          </a:xfrm>
          <a:prstGeom prst="straightConnector1">
            <a:avLst/>
          </a:prstGeom>
          <a:ln>
            <a:solidFill>
              <a:srgbClr val="FF0000"/>
            </a:solidFill>
            <a:prstDash val="solid"/>
            <a:tailEnd type="arrow"/>
          </a:ln>
          <a:effectLst/>
        </p:spPr>
        <p:style>
          <a:lnRef idx="2">
            <a:schemeClr val="accent1"/>
          </a:lnRef>
          <a:fillRef idx="0">
            <a:schemeClr val="accent1"/>
          </a:fillRef>
          <a:effectRef idx="1">
            <a:schemeClr val="accent1"/>
          </a:effectRef>
          <a:fontRef idx="minor">
            <a:schemeClr val="tx1"/>
          </a:fontRef>
        </p:style>
      </p:cxnSp>
      <p:cxnSp>
        <p:nvCxnSpPr>
          <p:cNvPr id="80" name="Connecteur droit avec flèche 79"/>
          <p:cNvCxnSpPr>
            <a:cxnSpLocks noChangeShapeType="1"/>
            <a:stCxn id="33" idx="4"/>
          </p:cNvCxnSpPr>
          <p:nvPr/>
        </p:nvCxnSpPr>
        <p:spPr bwMode="auto">
          <a:xfrm>
            <a:off x="2882900" y="3771900"/>
            <a:ext cx="12700" cy="947738"/>
          </a:xfrm>
          <a:prstGeom prst="straightConnector1">
            <a:avLst/>
          </a:prstGeom>
          <a:noFill/>
          <a:ln w="25400" algn="ctr">
            <a:solidFill>
              <a:srgbClr val="FF0000"/>
            </a:solidFill>
            <a:round/>
            <a:headEnd/>
            <a:tailEnd type="arrow" w="med" len="med"/>
          </a:ln>
        </p:spPr>
      </p:cxnSp>
      <p:cxnSp>
        <p:nvCxnSpPr>
          <p:cNvPr id="82" name="Connecteur droit avec flèche 81"/>
          <p:cNvCxnSpPr>
            <a:stCxn id="35" idx="0"/>
          </p:cNvCxnSpPr>
          <p:nvPr/>
        </p:nvCxnSpPr>
        <p:spPr>
          <a:xfrm flipV="1">
            <a:off x="2634457" y="3719513"/>
            <a:ext cx="793" cy="928687"/>
          </a:xfrm>
          <a:prstGeom prst="straightConnector1">
            <a:avLst/>
          </a:prstGeom>
          <a:ln>
            <a:solidFill>
              <a:schemeClr val="tx1"/>
            </a:solidFill>
            <a:prstDash val="dot"/>
            <a:tailEnd type="arrow"/>
          </a:ln>
          <a:effectLst/>
        </p:spPr>
        <p:style>
          <a:lnRef idx="2">
            <a:schemeClr val="accent1"/>
          </a:lnRef>
          <a:fillRef idx="0">
            <a:schemeClr val="accent1"/>
          </a:fillRef>
          <a:effectRef idx="1">
            <a:schemeClr val="accent1"/>
          </a:effectRef>
          <a:fontRef idx="minor">
            <a:schemeClr val="tx1"/>
          </a:fontRef>
        </p:style>
      </p:cxnSp>
      <p:sp>
        <p:nvSpPr>
          <p:cNvPr id="86" name="ZoneTexte 85"/>
          <p:cNvSpPr txBox="1">
            <a:spLocks noChangeArrowheads="1"/>
          </p:cNvSpPr>
          <p:nvPr/>
        </p:nvSpPr>
        <p:spPr bwMode="auto">
          <a:xfrm>
            <a:off x="1509713" y="3829050"/>
            <a:ext cx="1039812" cy="774700"/>
          </a:xfrm>
          <a:prstGeom prst="rect">
            <a:avLst/>
          </a:prstGeom>
          <a:noFill/>
          <a:ln w="9525">
            <a:solidFill>
              <a:schemeClr val="tx1"/>
            </a:solidFill>
            <a:miter lim="800000"/>
            <a:headEnd/>
            <a:tailEnd/>
          </a:ln>
        </p:spPr>
        <p:txBody>
          <a:bodyPr>
            <a:spAutoFit/>
          </a:bodyPr>
          <a:lstStyle/>
          <a:p>
            <a:pPr algn="r"/>
            <a:r>
              <a:rPr lang="fr-FR" sz="1100" i="1" dirty="0">
                <a:latin typeface="Calibri" pitchFamily="34" charset="0"/>
              </a:rPr>
              <a:t>t5 Exercice éventuel de la garantie sur les </a:t>
            </a:r>
            <a:r>
              <a:rPr lang="fr-FR" sz="1100" i="1" dirty="0">
                <a:solidFill>
                  <a:srgbClr val="FF0000"/>
                </a:solidFill>
                <a:latin typeface="Calibri" pitchFamily="34" charset="0"/>
              </a:rPr>
              <a:t>CC</a:t>
            </a:r>
            <a:r>
              <a:rPr lang="fr-FR" sz="1100" i="1" dirty="0">
                <a:latin typeface="Calibri" pitchFamily="34" charset="0"/>
              </a:rPr>
              <a:t> </a:t>
            </a:r>
          </a:p>
        </p:txBody>
      </p:sp>
      <p:cxnSp>
        <p:nvCxnSpPr>
          <p:cNvPr id="2" name="Connecteur en arc 61"/>
          <p:cNvCxnSpPr>
            <a:cxnSpLocks noChangeShapeType="1"/>
            <a:stCxn id="55" idx="6"/>
            <a:endCxn id="99" idx="6"/>
          </p:cNvCxnSpPr>
          <p:nvPr/>
        </p:nvCxnSpPr>
        <p:spPr bwMode="auto">
          <a:xfrm>
            <a:off x="5132388" y="1300163"/>
            <a:ext cx="69850" cy="871537"/>
          </a:xfrm>
          <a:prstGeom prst="curvedConnector3">
            <a:avLst>
              <a:gd name="adj1" fmla="val 427273"/>
            </a:avLst>
          </a:prstGeom>
          <a:noFill/>
          <a:ln w="25400" algn="ctr">
            <a:solidFill>
              <a:schemeClr val="accent1"/>
            </a:solidFill>
            <a:round/>
            <a:headEnd/>
            <a:tailEnd type="arrow" w="med" len="med"/>
          </a:ln>
        </p:spPr>
      </p:cxnSp>
      <p:sp>
        <p:nvSpPr>
          <p:cNvPr id="4" name="ZoneTexte 51"/>
          <p:cNvSpPr txBox="1">
            <a:spLocks noChangeArrowheads="1"/>
          </p:cNvSpPr>
          <p:nvPr/>
        </p:nvSpPr>
        <p:spPr bwMode="auto">
          <a:xfrm>
            <a:off x="5040313" y="1495425"/>
            <a:ext cx="984250" cy="438150"/>
          </a:xfrm>
          <a:prstGeom prst="rect">
            <a:avLst/>
          </a:prstGeom>
          <a:noFill/>
          <a:ln w="9525">
            <a:solidFill>
              <a:schemeClr val="tx1"/>
            </a:solidFill>
            <a:miter lim="800000"/>
            <a:headEnd/>
            <a:tailEnd/>
          </a:ln>
        </p:spPr>
        <p:txBody>
          <a:bodyPr>
            <a:spAutoFit/>
          </a:bodyPr>
          <a:lstStyle/>
          <a:p>
            <a:r>
              <a:rPr lang="fr-FR" sz="1100" i="1">
                <a:solidFill>
                  <a:srgbClr val="FF0000"/>
                </a:solidFill>
                <a:latin typeface="Calibri" pitchFamily="34" charset="0"/>
              </a:rPr>
              <a:t>t1 Délivrance des CC</a:t>
            </a:r>
          </a:p>
        </p:txBody>
      </p:sp>
      <p:cxnSp>
        <p:nvCxnSpPr>
          <p:cNvPr id="5" name="Connecteur droit avec flèche 45"/>
          <p:cNvCxnSpPr>
            <a:cxnSpLocks noChangeShapeType="1"/>
          </p:cNvCxnSpPr>
          <p:nvPr/>
        </p:nvCxnSpPr>
        <p:spPr bwMode="auto">
          <a:xfrm flipH="1" flipV="1">
            <a:off x="5040313" y="2406650"/>
            <a:ext cx="504825" cy="444500"/>
          </a:xfrm>
          <a:prstGeom prst="straightConnector1">
            <a:avLst/>
          </a:prstGeom>
          <a:noFill/>
          <a:ln w="25400" algn="ctr">
            <a:solidFill>
              <a:srgbClr val="0000FF"/>
            </a:solidFill>
            <a:prstDash val="dot"/>
            <a:round/>
            <a:headEnd/>
            <a:tailEnd type="arrow" w="med" len="med"/>
          </a:ln>
        </p:spPr>
      </p:cxnSp>
      <p:sp>
        <p:nvSpPr>
          <p:cNvPr id="6" name="ZoneTexte 51"/>
          <p:cNvSpPr txBox="1">
            <a:spLocks noChangeArrowheads="1"/>
          </p:cNvSpPr>
          <p:nvPr/>
        </p:nvSpPr>
        <p:spPr bwMode="auto">
          <a:xfrm>
            <a:off x="5705475" y="2074863"/>
            <a:ext cx="1389063" cy="438150"/>
          </a:xfrm>
          <a:prstGeom prst="rect">
            <a:avLst/>
          </a:prstGeom>
          <a:noFill/>
          <a:ln w="9525">
            <a:solidFill>
              <a:srgbClr val="0000FF"/>
            </a:solidFill>
            <a:miter lim="800000"/>
            <a:headEnd/>
            <a:tailEnd/>
          </a:ln>
        </p:spPr>
        <p:txBody>
          <a:bodyPr>
            <a:spAutoFit/>
          </a:bodyPr>
          <a:lstStyle/>
          <a:p>
            <a:r>
              <a:rPr lang="fr-FR" sz="1100" i="1" dirty="0">
                <a:latin typeface="Calibri" pitchFamily="34" charset="0"/>
              </a:rPr>
              <a:t>t4 Remboursement en € + ML</a:t>
            </a:r>
          </a:p>
        </p:txBody>
      </p:sp>
      <p:cxnSp>
        <p:nvCxnSpPr>
          <p:cNvPr id="7" name="Connecteur droit avec flèche 74"/>
          <p:cNvCxnSpPr>
            <a:cxnSpLocks noChangeShapeType="1"/>
          </p:cNvCxnSpPr>
          <p:nvPr/>
        </p:nvCxnSpPr>
        <p:spPr bwMode="auto">
          <a:xfrm>
            <a:off x="5202238" y="2217738"/>
            <a:ext cx="762000" cy="527050"/>
          </a:xfrm>
          <a:prstGeom prst="straightConnector1">
            <a:avLst/>
          </a:prstGeom>
          <a:noFill/>
          <a:ln w="25400" algn="ctr">
            <a:solidFill>
              <a:srgbClr val="0000FF"/>
            </a:solidFill>
            <a:prstDash val="dash"/>
            <a:round/>
            <a:headEnd/>
            <a:tailEnd type="arrow" w="med" len="med"/>
          </a:ln>
        </p:spPr>
      </p:cxnSp>
      <p:cxnSp>
        <p:nvCxnSpPr>
          <p:cNvPr id="8" name="Connecteur droit avec flèche 74"/>
          <p:cNvCxnSpPr>
            <a:cxnSpLocks noChangeShapeType="1"/>
          </p:cNvCxnSpPr>
          <p:nvPr/>
        </p:nvCxnSpPr>
        <p:spPr bwMode="auto">
          <a:xfrm>
            <a:off x="6557963" y="3255963"/>
            <a:ext cx="1376362" cy="512762"/>
          </a:xfrm>
          <a:prstGeom prst="straightConnector1">
            <a:avLst/>
          </a:prstGeom>
          <a:noFill/>
          <a:ln w="25400" algn="ctr">
            <a:solidFill>
              <a:srgbClr val="0000FF"/>
            </a:solidFill>
            <a:prstDash val="dash"/>
            <a:round/>
            <a:headEnd/>
            <a:tailEnd type="arrow" w="med" len="med"/>
          </a:ln>
        </p:spPr>
      </p:cxnSp>
      <p:cxnSp>
        <p:nvCxnSpPr>
          <p:cNvPr id="9" name="Connecteur droit avec flèche 74"/>
          <p:cNvCxnSpPr>
            <a:cxnSpLocks noChangeShapeType="1"/>
          </p:cNvCxnSpPr>
          <p:nvPr/>
        </p:nvCxnSpPr>
        <p:spPr bwMode="auto">
          <a:xfrm>
            <a:off x="5964238" y="3467100"/>
            <a:ext cx="622300" cy="1449388"/>
          </a:xfrm>
          <a:prstGeom prst="straightConnector1">
            <a:avLst/>
          </a:prstGeom>
          <a:noFill/>
          <a:ln w="25400" algn="ctr">
            <a:solidFill>
              <a:srgbClr val="0000FF"/>
            </a:solidFill>
            <a:prstDash val="dash"/>
            <a:round/>
            <a:headEnd/>
            <a:tailEnd type="arrow" w="med" len="med"/>
          </a:ln>
        </p:spPr>
      </p:cxnSp>
      <p:sp>
        <p:nvSpPr>
          <p:cNvPr id="10" name="ZoneTexte 51"/>
          <p:cNvSpPr txBox="1">
            <a:spLocks noChangeArrowheads="1"/>
          </p:cNvSpPr>
          <p:nvPr/>
        </p:nvSpPr>
        <p:spPr bwMode="auto">
          <a:xfrm>
            <a:off x="6780213" y="2817813"/>
            <a:ext cx="1389062" cy="438150"/>
          </a:xfrm>
          <a:prstGeom prst="rect">
            <a:avLst/>
          </a:prstGeom>
          <a:noFill/>
          <a:ln w="9525">
            <a:solidFill>
              <a:srgbClr val="0000FF"/>
            </a:solidFill>
            <a:miter lim="800000"/>
            <a:headEnd/>
            <a:tailEnd/>
          </a:ln>
        </p:spPr>
        <p:txBody>
          <a:bodyPr>
            <a:spAutoFit/>
          </a:bodyPr>
          <a:lstStyle/>
          <a:p>
            <a:r>
              <a:rPr lang="fr-FR" sz="1100" i="1">
                <a:latin typeface="Calibri" pitchFamily="34" charset="0"/>
              </a:rPr>
              <a:t>Paiement des coupons en €+ML</a:t>
            </a:r>
          </a:p>
        </p:txBody>
      </p:sp>
      <p:cxnSp>
        <p:nvCxnSpPr>
          <p:cNvPr id="13" name="Connecteur droit avec flèche 74"/>
          <p:cNvCxnSpPr>
            <a:cxnSpLocks noChangeShapeType="1"/>
          </p:cNvCxnSpPr>
          <p:nvPr/>
        </p:nvCxnSpPr>
        <p:spPr bwMode="auto">
          <a:xfrm flipH="1">
            <a:off x="3298825" y="2509838"/>
            <a:ext cx="1071563" cy="796925"/>
          </a:xfrm>
          <a:prstGeom prst="straightConnector1">
            <a:avLst/>
          </a:prstGeom>
          <a:noFill/>
          <a:ln w="25400" algn="ctr">
            <a:solidFill>
              <a:srgbClr val="008000"/>
            </a:solidFill>
            <a:prstDash val="dash"/>
            <a:round/>
            <a:headEnd/>
            <a:tailEnd type="arrow" w="med" len="med"/>
          </a:ln>
        </p:spPr>
      </p:cxnSp>
      <p:cxnSp>
        <p:nvCxnSpPr>
          <p:cNvPr id="21551" name="Connecteur droit avec flèche 22"/>
          <p:cNvCxnSpPr>
            <a:cxnSpLocks noChangeShapeType="1"/>
          </p:cNvCxnSpPr>
          <p:nvPr/>
        </p:nvCxnSpPr>
        <p:spPr bwMode="auto">
          <a:xfrm>
            <a:off x="4649788" y="2505075"/>
            <a:ext cx="207962" cy="1684338"/>
          </a:xfrm>
          <a:prstGeom prst="straightConnector1">
            <a:avLst/>
          </a:prstGeom>
          <a:noFill/>
          <a:ln w="25400" algn="ctr">
            <a:solidFill>
              <a:srgbClr val="FF0000"/>
            </a:solidFill>
            <a:prstDash val="dash"/>
            <a:round/>
            <a:headEnd type="arrow" w="med" len="med"/>
            <a:tailEnd type="arrow" w="med" len="med"/>
          </a:ln>
        </p:spPr>
      </p:cxnSp>
      <p:cxnSp>
        <p:nvCxnSpPr>
          <p:cNvPr id="26672" name="Connecteur droit avec flèche 20"/>
          <p:cNvCxnSpPr>
            <a:cxnSpLocks noChangeShapeType="1"/>
          </p:cNvCxnSpPr>
          <p:nvPr/>
        </p:nvCxnSpPr>
        <p:spPr bwMode="auto">
          <a:xfrm flipV="1">
            <a:off x="7307263" y="6484938"/>
            <a:ext cx="1376362" cy="0"/>
          </a:xfrm>
          <a:prstGeom prst="straightConnector1">
            <a:avLst/>
          </a:prstGeom>
          <a:noFill/>
          <a:ln w="25400" algn="ctr">
            <a:solidFill>
              <a:srgbClr val="2F2B20"/>
            </a:solidFill>
            <a:prstDash val="dash"/>
            <a:round/>
            <a:headEnd/>
            <a:tailEnd type="arrow" w="med" len="med"/>
          </a:ln>
        </p:spPr>
      </p:cxnSp>
      <p:sp>
        <p:nvSpPr>
          <p:cNvPr id="26673" name="ZoneTexte 42"/>
          <p:cNvSpPr txBox="1">
            <a:spLocks noChangeArrowheads="1"/>
          </p:cNvSpPr>
          <p:nvPr/>
        </p:nvSpPr>
        <p:spPr bwMode="auto">
          <a:xfrm>
            <a:off x="7713663" y="6502400"/>
            <a:ext cx="706437" cy="366713"/>
          </a:xfrm>
          <a:prstGeom prst="rect">
            <a:avLst/>
          </a:prstGeom>
          <a:noFill/>
          <a:ln w="9525">
            <a:noFill/>
            <a:miter lim="800000"/>
            <a:headEnd/>
            <a:tailEnd/>
          </a:ln>
        </p:spPr>
        <p:txBody>
          <a:bodyPr wrap="none">
            <a:spAutoFit/>
          </a:bodyPr>
          <a:lstStyle/>
          <a:p>
            <a:r>
              <a:rPr lang="fr-FR">
                <a:latin typeface="Calibri" pitchFamily="34" charset="0"/>
              </a:rPr>
              <a:t>ML+€</a:t>
            </a:r>
          </a:p>
        </p:txBody>
      </p:sp>
      <p:sp>
        <p:nvSpPr>
          <p:cNvPr id="19" name="ZoneTexte 53"/>
          <p:cNvSpPr txBox="1">
            <a:spLocks noChangeArrowheads="1"/>
          </p:cNvSpPr>
          <p:nvPr/>
        </p:nvSpPr>
        <p:spPr bwMode="auto">
          <a:xfrm>
            <a:off x="4791593" y="2547938"/>
            <a:ext cx="1223963" cy="261610"/>
          </a:xfrm>
          <a:prstGeom prst="rect">
            <a:avLst/>
          </a:prstGeom>
          <a:noFill/>
          <a:ln w="9525">
            <a:solidFill>
              <a:srgbClr val="0000FF"/>
            </a:solidFill>
            <a:miter lim="800000"/>
            <a:headEnd/>
            <a:tailEnd/>
          </a:ln>
        </p:spPr>
        <p:txBody>
          <a:bodyPr wrap="square">
            <a:spAutoFit/>
          </a:bodyPr>
          <a:lstStyle/>
          <a:p>
            <a:r>
              <a:rPr lang="fr-FR" sz="1100" i="1" dirty="0">
                <a:latin typeface="Calibri" pitchFamily="34" charset="0"/>
              </a:rPr>
              <a:t>t2bis Prêts en €</a:t>
            </a:r>
          </a:p>
        </p:txBody>
      </p:sp>
      <p:sp>
        <p:nvSpPr>
          <p:cNvPr id="56" name="Rectangle 2"/>
          <p:cNvSpPr txBox="1">
            <a:spLocks noChangeArrowheads="1"/>
          </p:cNvSpPr>
          <p:nvPr/>
        </p:nvSpPr>
        <p:spPr>
          <a:xfrm>
            <a:off x="547688" y="15875"/>
            <a:ext cx="8077200" cy="1212850"/>
          </a:xfrm>
          <a:prstGeom prst="rect">
            <a:avLst/>
          </a:prstGeom>
        </p:spPr>
        <p:txBody>
          <a:bodyPr/>
          <a:lstStyle>
            <a:lvl1pPr algn="l" rtl="0" eaLnBrk="0" fontAlgn="base" hangingPunct="0">
              <a:spcBef>
                <a:spcPct val="0"/>
              </a:spcBef>
              <a:spcAft>
                <a:spcPct val="0"/>
              </a:spcAft>
              <a:defRPr sz="3600" kern="1200" spc="-1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Cambria" pitchFamily="18" charset="0"/>
              </a:defRPr>
            </a:lvl2pPr>
            <a:lvl3pPr algn="l" rtl="0" eaLnBrk="0" fontAlgn="base" hangingPunct="0">
              <a:spcBef>
                <a:spcPct val="0"/>
              </a:spcBef>
              <a:spcAft>
                <a:spcPct val="0"/>
              </a:spcAft>
              <a:defRPr sz="3600">
                <a:solidFill>
                  <a:schemeClr val="tx2"/>
                </a:solidFill>
                <a:latin typeface="Cambria" pitchFamily="18" charset="0"/>
              </a:defRPr>
            </a:lvl3pPr>
            <a:lvl4pPr algn="l" rtl="0" eaLnBrk="0" fontAlgn="base" hangingPunct="0">
              <a:spcBef>
                <a:spcPct val="0"/>
              </a:spcBef>
              <a:spcAft>
                <a:spcPct val="0"/>
              </a:spcAft>
              <a:defRPr sz="3600">
                <a:solidFill>
                  <a:schemeClr val="tx2"/>
                </a:solidFill>
                <a:latin typeface="Cambria" pitchFamily="18" charset="0"/>
              </a:defRPr>
            </a:lvl4pPr>
            <a:lvl5pPr algn="l" rtl="0" eaLnBrk="0" fontAlgn="base" hangingPunct="0">
              <a:spcBef>
                <a:spcPct val="0"/>
              </a:spcBef>
              <a:spcAft>
                <a:spcPct val="0"/>
              </a:spcAft>
              <a:defRPr sz="3600">
                <a:solidFill>
                  <a:schemeClr val="tx2"/>
                </a:solidFill>
                <a:latin typeface="Cambria" pitchFamily="18" charset="0"/>
              </a:defRPr>
            </a:lvl5pPr>
            <a:lvl6pPr marL="457200" algn="l" rtl="0" fontAlgn="base">
              <a:spcBef>
                <a:spcPct val="0"/>
              </a:spcBef>
              <a:spcAft>
                <a:spcPct val="0"/>
              </a:spcAft>
              <a:defRPr sz="3600">
                <a:solidFill>
                  <a:schemeClr val="tx2"/>
                </a:solidFill>
                <a:latin typeface="Cambria" pitchFamily="18" charset="0"/>
              </a:defRPr>
            </a:lvl6pPr>
            <a:lvl7pPr marL="914400" algn="l" rtl="0" fontAlgn="base">
              <a:spcBef>
                <a:spcPct val="0"/>
              </a:spcBef>
              <a:spcAft>
                <a:spcPct val="0"/>
              </a:spcAft>
              <a:defRPr sz="3600">
                <a:solidFill>
                  <a:schemeClr val="tx2"/>
                </a:solidFill>
                <a:latin typeface="Cambria" pitchFamily="18" charset="0"/>
              </a:defRPr>
            </a:lvl7pPr>
            <a:lvl8pPr marL="1371600" algn="l" rtl="0" fontAlgn="base">
              <a:spcBef>
                <a:spcPct val="0"/>
              </a:spcBef>
              <a:spcAft>
                <a:spcPct val="0"/>
              </a:spcAft>
              <a:defRPr sz="3600">
                <a:solidFill>
                  <a:schemeClr val="tx2"/>
                </a:solidFill>
                <a:latin typeface="Cambria" pitchFamily="18" charset="0"/>
              </a:defRPr>
            </a:lvl8pPr>
            <a:lvl9pPr marL="1828800" algn="l" rtl="0" fontAlgn="base">
              <a:spcBef>
                <a:spcPct val="0"/>
              </a:spcBef>
              <a:spcAft>
                <a:spcPct val="0"/>
              </a:spcAft>
              <a:defRPr sz="3600">
                <a:solidFill>
                  <a:schemeClr val="tx2"/>
                </a:solidFill>
                <a:latin typeface="Cambria" pitchFamily="18" charset="0"/>
              </a:defRPr>
            </a:lvl9pPr>
          </a:lstStyle>
          <a:p>
            <a:pPr>
              <a:defRPr/>
            </a:pPr>
            <a:r>
              <a:rPr lang="fr-FR" sz="2400" dirty="0"/>
              <a:t>2</a:t>
            </a:r>
            <a:r>
              <a:rPr lang="fr-FR" sz="2400" baseline="30000" dirty="0"/>
              <a:t>e</a:t>
            </a:r>
            <a:r>
              <a:rPr lang="fr-FR" sz="2400" dirty="0"/>
              <a:t> étage, variante 2 : connecter </a:t>
            </a:r>
            <a:br>
              <a:rPr lang="fr-FR" sz="2400" dirty="0"/>
            </a:br>
            <a:r>
              <a:rPr lang="fr-FR" sz="2400" dirty="0"/>
              <a:t>le dispositif avec les </a:t>
            </a:r>
            <a:br>
              <a:rPr lang="fr-FR" sz="2400" dirty="0"/>
            </a:br>
            <a:r>
              <a:rPr lang="fr-FR" sz="2400" dirty="0"/>
              <a:t>certificats carbone</a:t>
            </a:r>
            <a:endParaRPr lang="fr-FR" dirty="0"/>
          </a:p>
        </p:txBody>
      </p:sp>
      <p:sp>
        <p:nvSpPr>
          <p:cNvPr id="59" name="ZoneTexte 51"/>
          <p:cNvSpPr txBox="1">
            <a:spLocks noChangeArrowheads="1"/>
          </p:cNvSpPr>
          <p:nvPr/>
        </p:nvSpPr>
        <p:spPr bwMode="auto">
          <a:xfrm>
            <a:off x="3509963" y="2929851"/>
            <a:ext cx="797130" cy="430887"/>
          </a:xfrm>
          <a:prstGeom prst="rect">
            <a:avLst/>
          </a:prstGeom>
          <a:noFill/>
          <a:ln w="9525">
            <a:solidFill>
              <a:srgbClr val="008000"/>
            </a:solidFill>
            <a:miter lim="800000"/>
            <a:headEnd/>
            <a:tailEnd/>
          </a:ln>
        </p:spPr>
        <p:txBody>
          <a:bodyPr wrap="square">
            <a:spAutoFit/>
          </a:bodyPr>
          <a:lstStyle/>
          <a:p>
            <a:r>
              <a:rPr lang="fr-FR" sz="1100" i="1" dirty="0">
                <a:latin typeface="Calibri" pitchFamily="34" charset="0"/>
              </a:rPr>
              <a:t>t4 </a:t>
            </a:r>
            <a:r>
              <a:rPr lang="fr-FR" sz="1100" i="1" dirty="0" err="1">
                <a:latin typeface="Calibri" pitchFamily="34" charset="0"/>
              </a:rPr>
              <a:t>Rembt</a:t>
            </a:r>
            <a:r>
              <a:rPr lang="fr-FR" sz="1100" i="1" dirty="0">
                <a:latin typeface="Calibri" pitchFamily="34" charset="0"/>
              </a:rPr>
              <a:t> en € + ML</a:t>
            </a:r>
          </a:p>
        </p:txBody>
      </p:sp>
    </p:spTree>
    <p:extLst>
      <p:ext uri="{BB962C8B-B14F-4D97-AF65-F5344CB8AC3E}">
        <p14:creationId xmlns:p14="http://schemas.microsoft.com/office/powerpoint/2010/main" val="255091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521"/>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55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7"/>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3"/>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50545"/>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9"/>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82"/>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80"/>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99" grpId="0" animBg="1"/>
      <p:bldP spid="48" grpId="0" animBg="1"/>
      <p:bldP spid="52" grpId="0" animBg="1"/>
      <p:bldP spid="57" grpId="0" animBg="1"/>
      <p:bldP spid="35" grpId="0" animBg="1"/>
      <p:bldP spid="49" grpId="0" animBg="1"/>
      <p:bldP spid="54" grpId="0" animBg="1"/>
      <p:bldP spid="55" grpId="0" animBg="1"/>
      <p:bldP spid="70" grpId="0" animBg="1"/>
      <p:bldP spid="4"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t>Conclusion</a:t>
            </a:r>
            <a:endParaRPr lang="fr-FR" sz="4400" dirty="0"/>
          </a:p>
        </p:txBody>
      </p:sp>
      <p:sp>
        <p:nvSpPr>
          <p:cNvPr id="150531" name="Rectangle 3"/>
          <p:cNvSpPr>
            <a:spLocks noGrp="1" noChangeArrowheads="1"/>
          </p:cNvSpPr>
          <p:nvPr>
            <p:ph idx="1"/>
          </p:nvPr>
        </p:nvSpPr>
        <p:spPr>
          <a:xfrm>
            <a:off x="858838" y="1923143"/>
            <a:ext cx="8077200" cy="4772932"/>
          </a:xfrm>
        </p:spPr>
        <p:txBody>
          <a:bodyPr/>
          <a:lstStyle/>
          <a:p>
            <a:endParaRPr lang="fr-FR" dirty="0"/>
          </a:p>
        </p:txBody>
      </p:sp>
    </p:spTree>
    <p:extLst>
      <p:ext uri="{BB962C8B-B14F-4D97-AF65-F5344CB8AC3E}">
        <p14:creationId xmlns:p14="http://schemas.microsoft.com/office/powerpoint/2010/main" val="2159737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t>1. De quoi parle-t-on ?</a:t>
            </a:r>
            <a:endParaRPr lang="fr-FR" sz="4400" dirty="0"/>
          </a:p>
        </p:txBody>
      </p:sp>
      <p:sp>
        <p:nvSpPr>
          <p:cNvPr id="150531" name="Rectangle 3"/>
          <p:cNvSpPr>
            <a:spLocks noGrp="1" noChangeArrowheads="1"/>
          </p:cNvSpPr>
          <p:nvPr>
            <p:ph idx="1"/>
          </p:nvPr>
        </p:nvSpPr>
        <p:spPr>
          <a:xfrm>
            <a:off x="858838" y="1487488"/>
            <a:ext cx="8077200" cy="5370511"/>
          </a:xfrm>
        </p:spPr>
        <p:txBody>
          <a:bodyPr>
            <a:normAutofit/>
          </a:bodyPr>
          <a:lstStyle/>
          <a:p>
            <a:r>
              <a:rPr lang="fr-FR" dirty="0">
                <a:ea typeface="ＭＳ Ｐゴシック" charset="0"/>
              </a:rPr>
              <a:t>Une dynamique forte depuis les années 1980</a:t>
            </a:r>
          </a:p>
          <a:p>
            <a:r>
              <a:rPr lang="fr-FR" dirty="0"/>
              <a:t>« Innovations monétaires territoriales associatives »</a:t>
            </a:r>
          </a:p>
          <a:p>
            <a:r>
              <a:rPr lang="fr-FR" dirty="0"/>
              <a:t>Une visée critique et active </a:t>
            </a:r>
          </a:p>
          <a:p>
            <a:pPr eaLnBrk="1" hangingPunct="1"/>
            <a:r>
              <a:rPr lang="fr-FR" dirty="0"/>
              <a:t>Généralement associatives ou coopératives</a:t>
            </a:r>
          </a:p>
          <a:p>
            <a:pPr>
              <a:buFont typeface="Wingdings" pitchFamily="2" charset="2"/>
              <a:buChar char="à"/>
            </a:pPr>
            <a:r>
              <a:rPr lang="fr-FR" dirty="0">
                <a:sym typeface="Wingdings" pitchFamily="2" charset="2"/>
              </a:rPr>
              <a:t>Du financement sans « finance » ?</a:t>
            </a:r>
          </a:p>
          <a:p>
            <a:endParaRPr lang="fr-FR" dirty="0">
              <a:ea typeface="ＭＳ Ｐゴシック" charset="0"/>
            </a:endParaRPr>
          </a:p>
        </p:txBody>
      </p:sp>
    </p:spTree>
    <p:extLst>
      <p:ext uri="{BB962C8B-B14F-4D97-AF65-F5344CB8AC3E}">
        <p14:creationId xmlns:p14="http://schemas.microsoft.com/office/powerpoint/2010/main" val="28598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5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05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053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a:defRPr/>
            </a:pPr>
            <a:r>
              <a:rPr lang="fr-FR" sz="3200" dirty="0">
                <a:ea typeface="ＭＳ Ｐゴシック" charset="0"/>
              </a:rPr>
              <a:t>2. Un état des lieux des monnaies locales</a:t>
            </a:r>
            <a:endParaRPr lang="fr-FR" sz="4400" dirty="0"/>
          </a:p>
        </p:txBody>
      </p:sp>
      <p:sp>
        <p:nvSpPr>
          <p:cNvPr id="150531" name="Rectangle 3"/>
          <p:cNvSpPr>
            <a:spLocks noGrp="1" noChangeArrowheads="1"/>
          </p:cNvSpPr>
          <p:nvPr>
            <p:ph idx="1"/>
          </p:nvPr>
        </p:nvSpPr>
        <p:spPr>
          <a:xfrm>
            <a:off x="858838" y="1487488"/>
            <a:ext cx="8077200" cy="5370511"/>
          </a:xfrm>
        </p:spPr>
        <p:txBody>
          <a:bodyPr>
            <a:normAutofit/>
          </a:bodyPr>
          <a:lstStyle/>
          <a:p>
            <a:pPr eaLnBrk="1" hangingPunct="1">
              <a:defRPr/>
            </a:pPr>
            <a:r>
              <a:rPr lang="fr-FR" sz="2200" dirty="0">
                <a:solidFill>
                  <a:srgbClr val="000000"/>
                </a:solidFill>
              </a:rPr>
              <a:t>Les monnaies locales : des monnaies convertibles et destinées à des activités économiques ordinaires locales</a:t>
            </a:r>
          </a:p>
          <a:p>
            <a:pPr eaLnBrk="1" hangingPunct="1">
              <a:defRPr/>
            </a:pPr>
            <a:r>
              <a:rPr lang="fr-FR" sz="2200" dirty="0">
                <a:solidFill>
                  <a:srgbClr val="000000"/>
                </a:solidFill>
              </a:rPr>
              <a:t>Loi ESS 2014 </a:t>
            </a:r>
            <a:br>
              <a:rPr lang="fr-FR" sz="2200" dirty="0">
                <a:solidFill>
                  <a:srgbClr val="000000"/>
                </a:solidFill>
              </a:rPr>
            </a:br>
            <a:r>
              <a:rPr lang="fr-FR" sz="2200" dirty="0">
                <a:solidFill>
                  <a:srgbClr val="000000"/>
                </a:solidFill>
              </a:rPr>
              <a:t>+ Loi pour </a:t>
            </a:r>
            <a:br>
              <a:rPr lang="fr-FR" sz="2200" dirty="0">
                <a:solidFill>
                  <a:srgbClr val="000000"/>
                </a:solidFill>
              </a:rPr>
            </a:br>
            <a:r>
              <a:rPr lang="fr-FR" sz="2200" dirty="0">
                <a:solidFill>
                  <a:srgbClr val="000000"/>
                </a:solidFill>
              </a:rPr>
              <a:t>une république </a:t>
            </a:r>
            <a:br>
              <a:rPr lang="fr-FR" sz="2200" dirty="0">
                <a:solidFill>
                  <a:srgbClr val="000000"/>
                </a:solidFill>
              </a:rPr>
            </a:br>
            <a:r>
              <a:rPr lang="fr-FR" sz="2200" dirty="0">
                <a:solidFill>
                  <a:srgbClr val="000000"/>
                </a:solidFill>
              </a:rPr>
              <a:t>numérique 2016</a:t>
            </a:r>
          </a:p>
          <a:p>
            <a:pPr eaLnBrk="1" hangingPunct="1">
              <a:defRPr/>
            </a:pPr>
            <a:endParaRPr lang="fr-FR" sz="2200" dirty="0">
              <a:solidFill>
                <a:srgbClr val="000000"/>
              </a:solidFill>
            </a:endParaRPr>
          </a:p>
        </p:txBody>
      </p:sp>
      <p:sp>
        <p:nvSpPr>
          <p:cNvPr id="4" name="Ellipse 3">
            <a:extLst>
              <a:ext uri="{FF2B5EF4-FFF2-40B4-BE49-F238E27FC236}">
                <a16:creationId xmlns:a16="http://schemas.microsoft.com/office/drawing/2014/main" xmlns="" id="{16616EB7-9B54-6E44-AAEA-FC093DE327E2}"/>
              </a:ext>
            </a:extLst>
          </p:cNvPr>
          <p:cNvSpPr/>
          <p:nvPr/>
        </p:nvSpPr>
        <p:spPr>
          <a:xfrm>
            <a:off x="7186376" y="4318204"/>
            <a:ext cx="1627187" cy="1060451"/>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solidFill>
                  <a:schemeClr val="tx1"/>
                </a:solidFill>
              </a:rPr>
              <a:t>Association émettrice</a:t>
            </a:r>
          </a:p>
        </p:txBody>
      </p:sp>
      <p:cxnSp>
        <p:nvCxnSpPr>
          <p:cNvPr id="5" name="Connecteur droit avec flèche 4">
            <a:extLst>
              <a:ext uri="{FF2B5EF4-FFF2-40B4-BE49-F238E27FC236}">
                <a16:creationId xmlns:a16="http://schemas.microsoft.com/office/drawing/2014/main" xmlns="" id="{21BAD771-04F4-5547-92BC-FA42012BDB40}"/>
              </a:ext>
            </a:extLst>
          </p:cNvPr>
          <p:cNvCxnSpPr>
            <a:stCxn id="13" idx="6"/>
            <a:endCxn id="4" idx="4"/>
          </p:cNvCxnSpPr>
          <p:nvPr/>
        </p:nvCxnSpPr>
        <p:spPr>
          <a:xfrm flipV="1">
            <a:off x="6377136" y="5378655"/>
            <a:ext cx="1622834" cy="902612"/>
          </a:xfrm>
          <a:prstGeom prst="straightConnector1">
            <a:avLst/>
          </a:prstGeom>
          <a:ln>
            <a:solidFill>
              <a:srgbClr val="2F2B20"/>
            </a:solidFill>
            <a:prstDash val="solid"/>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xmlns="" id="{E36BA596-9B06-BC48-BE06-4264AD85A676}"/>
              </a:ext>
            </a:extLst>
          </p:cNvPr>
          <p:cNvSpPr txBox="1">
            <a:spLocks noChangeArrowheads="1"/>
          </p:cNvSpPr>
          <p:nvPr/>
        </p:nvSpPr>
        <p:spPr bwMode="auto">
          <a:xfrm>
            <a:off x="7186376" y="5819604"/>
            <a:ext cx="1687586" cy="276999"/>
          </a:xfrm>
          <a:prstGeom prst="rect">
            <a:avLst/>
          </a:prstGeom>
          <a:noFill/>
          <a:ln w="9525">
            <a:solidFill>
              <a:srgbClr val="2F2B20"/>
            </a:solidFill>
            <a:miter lim="800000"/>
            <a:headEnd/>
            <a:tailEnd/>
          </a:ln>
        </p:spPr>
        <p:txBody>
          <a:bodyPr wrap="square">
            <a:spAutoFit/>
          </a:bodyPr>
          <a:lstStyle/>
          <a:p>
            <a:r>
              <a:rPr lang="fr-FR" sz="1200" i="1" dirty="0">
                <a:latin typeface="Calibri" pitchFamily="34" charset="0"/>
              </a:rPr>
              <a:t>1. Conversion</a:t>
            </a:r>
          </a:p>
        </p:txBody>
      </p:sp>
      <p:cxnSp>
        <p:nvCxnSpPr>
          <p:cNvPr id="7" name="Connecteur droit avec flèche 6">
            <a:extLst>
              <a:ext uri="{FF2B5EF4-FFF2-40B4-BE49-F238E27FC236}">
                <a16:creationId xmlns:a16="http://schemas.microsoft.com/office/drawing/2014/main" xmlns="" id="{FCE12305-E612-FB4A-BB1E-B2A3CC3E7404}"/>
              </a:ext>
            </a:extLst>
          </p:cNvPr>
          <p:cNvCxnSpPr>
            <a:stCxn id="13" idx="1"/>
            <a:endCxn id="12" idx="3"/>
          </p:cNvCxnSpPr>
          <p:nvPr/>
        </p:nvCxnSpPr>
        <p:spPr>
          <a:xfrm flipH="1" flipV="1">
            <a:off x="4858280" y="3641245"/>
            <a:ext cx="18439" cy="2404851"/>
          </a:xfrm>
          <a:prstGeom prst="straightConnector1">
            <a:avLst/>
          </a:prstGeom>
          <a:ln>
            <a:solidFill>
              <a:srgbClr val="2F2B20"/>
            </a:solidFill>
            <a:prstDash val="solid"/>
            <a:tailEnd type="arrow"/>
          </a:ln>
          <a:effectLst/>
        </p:spPr>
        <p:style>
          <a:lnRef idx="2">
            <a:schemeClr val="accent1"/>
          </a:lnRef>
          <a:fillRef idx="0">
            <a:schemeClr val="accent1"/>
          </a:fillRef>
          <a:effectRef idx="1">
            <a:schemeClr val="accent1"/>
          </a:effectRef>
          <a:fontRef idx="minor">
            <a:schemeClr val="tx1"/>
          </a:fontRef>
        </p:style>
      </p:cxnSp>
      <p:sp>
        <p:nvSpPr>
          <p:cNvPr id="8" name="ZoneTexte 7">
            <a:extLst>
              <a:ext uri="{FF2B5EF4-FFF2-40B4-BE49-F238E27FC236}">
                <a16:creationId xmlns:a16="http://schemas.microsoft.com/office/drawing/2014/main" xmlns="" id="{644C8367-2C69-1344-AEC6-C7A728DA069D}"/>
              </a:ext>
            </a:extLst>
          </p:cNvPr>
          <p:cNvSpPr txBox="1">
            <a:spLocks noChangeArrowheads="1"/>
          </p:cNvSpPr>
          <p:nvPr/>
        </p:nvSpPr>
        <p:spPr bwMode="auto">
          <a:xfrm>
            <a:off x="3531480" y="4333161"/>
            <a:ext cx="1352281" cy="461665"/>
          </a:xfrm>
          <a:prstGeom prst="rect">
            <a:avLst/>
          </a:prstGeom>
          <a:noFill/>
          <a:ln w="9525">
            <a:solidFill>
              <a:schemeClr val="tx1"/>
            </a:solidFill>
            <a:miter lim="800000"/>
            <a:headEnd/>
            <a:tailEnd/>
          </a:ln>
        </p:spPr>
        <p:txBody>
          <a:bodyPr wrap="square">
            <a:spAutoFit/>
          </a:bodyPr>
          <a:lstStyle/>
          <a:p>
            <a:pPr algn="r"/>
            <a:r>
              <a:rPr lang="fr-FR" sz="1200" i="1" dirty="0">
                <a:latin typeface="Calibri" pitchFamily="34" charset="0"/>
              </a:rPr>
              <a:t>2. Achats de particuliers</a:t>
            </a:r>
          </a:p>
        </p:txBody>
      </p:sp>
      <p:cxnSp>
        <p:nvCxnSpPr>
          <p:cNvPr id="9" name="Connecteur droit avec flèche 8">
            <a:extLst>
              <a:ext uri="{FF2B5EF4-FFF2-40B4-BE49-F238E27FC236}">
                <a16:creationId xmlns:a16="http://schemas.microsoft.com/office/drawing/2014/main" xmlns="" id="{88B76097-A27D-8542-962B-7111B7127A55}"/>
              </a:ext>
            </a:extLst>
          </p:cNvPr>
          <p:cNvCxnSpPr>
            <a:stCxn id="4" idx="1"/>
            <a:endCxn id="12" idx="4"/>
          </p:cNvCxnSpPr>
          <p:nvPr/>
        </p:nvCxnSpPr>
        <p:spPr>
          <a:xfrm flipH="1" flipV="1">
            <a:off x="5435261" y="3738890"/>
            <a:ext cx="1989415" cy="734615"/>
          </a:xfrm>
          <a:prstGeom prst="straightConnector1">
            <a:avLst/>
          </a:prstGeom>
          <a:ln>
            <a:solidFill>
              <a:srgbClr val="2F2B20"/>
            </a:solidFill>
            <a:prstDash val="solid"/>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xmlns="" id="{6704EBF1-FAD5-0746-8B8B-98CC34280561}"/>
              </a:ext>
            </a:extLst>
          </p:cNvPr>
          <p:cNvSpPr txBox="1">
            <a:spLocks noChangeArrowheads="1"/>
          </p:cNvSpPr>
          <p:nvPr/>
        </p:nvSpPr>
        <p:spPr bwMode="auto">
          <a:xfrm>
            <a:off x="5900886" y="4043419"/>
            <a:ext cx="952500" cy="461665"/>
          </a:xfrm>
          <a:prstGeom prst="rect">
            <a:avLst/>
          </a:prstGeom>
          <a:noFill/>
          <a:ln w="9525">
            <a:solidFill>
              <a:srgbClr val="2F2B20"/>
            </a:solidFill>
            <a:miter lim="800000"/>
            <a:headEnd/>
            <a:tailEnd/>
          </a:ln>
        </p:spPr>
        <p:txBody>
          <a:bodyPr>
            <a:spAutoFit/>
          </a:bodyPr>
          <a:lstStyle/>
          <a:p>
            <a:pPr algn="ctr"/>
            <a:r>
              <a:rPr lang="fr-FR" sz="1200" i="1" dirty="0">
                <a:latin typeface="Calibri" pitchFamily="34" charset="0"/>
              </a:rPr>
              <a:t>3. </a:t>
            </a:r>
            <a:r>
              <a:rPr lang="fr-FR" sz="1200" i="1" dirty="0" err="1">
                <a:latin typeface="Calibri" pitchFamily="34" charset="0"/>
              </a:rPr>
              <a:t>Re-conversion</a:t>
            </a:r>
            <a:endParaRPr lang="fr-FR" sz="1200" i="1" dirty="0">
              <a:latin typeface="Calibri" pitchFamily="34" charset="0"/>
            </a:endParaRPr>
          </a:p>
        </p:txBody>
      </p:sp>
      <p:cxnSp>
        <p:nvCxnSpPr>
          <p:cNvPr id="11" name="Connecteur en arc 10">
            <a:extLst>
              <a:ext uri="{FF2B5EF4-FFF2-40B4-BE49-F238E27FC236}">
                <a16:creationId xmlns:a16="http://schemas.microsoft.com/office/drawing/2014/main" xmlns="" id="{3C0BCEC0-51E5-E14E-909B-B64A9C12D304}"/>
              </a:ext>
            </a:extLst>
          </p:cNvPr>
          <p:cNvCxnSpPr>
            <a:stCxn id="12" idx="6"/>
            <a:endCxn id="12" idx="2"/>
          </p:cNvCxnSpPr>
          <p:nvPr/>
        </p:nvCxnSpPr>
        <p:spPr>
          <a:xfrm flipH="1">
            <a:off x="4619283" y="3405514"/>
            <a:ext cx="1631948" cy="12700"/>
          </a:xfrm>
          <a:prstGeom prst="curvedConnector5">
            <a:avLst>
              <a:gd name="adj1" fmla="val -22902"/>
              <a:gd name="adj2" fmla="val -8432134"/>
              <a:gd name="adj3" fmla="val 122902"/>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12" name="Ellipse 11">
            <a:extLst>
              <a:ext uri="{FF2B5EF4-FFF2-40B4-BE49-F238E27FC236}">
                <a16:creationId xmlns:a16="http://schemas.microsoft.com/office/drawing/2014/main" xmlns="" id="{BF2CE69E-EDDD-5444-9126-39FE2A5CE2CC}"/>
              </a:ext>
            </a:extLst>
          </p:cNvPr>
          <p:cNvSpPr/>
          <p:nvPr/>
        </p:nvSpPr>
        <p:spPr>
          <a:xfrm>
            <a:off x="4619283" y="3072139"/>
            <a:ext cx="1631948" cy="666751"/>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err="1">
                <a:solidFill>
                  <a:schemeClr val="tx1"/>
                </a:solidFill>
              </a:rPr>
              <a:t>Profession-nels</a:t>
            </a:r>
            <a:endParaRPr lang="fr-FR" sz="1600" dirty="0">
              <a:solidFill>
                <a:schemeClr val="tx1"/>
              </a:solidFill>
            </a:endParaRPr>
          </a:p>
        </p:txBody>
      </p:sp>
      <p:sp>
        <p:nvSpPr>
          <p:cNvPr id="13" name="Ellipse 12">
            <a:extLst>
              <a:ext uri="{FF2B5EF4-FFF2-40B4-BE49-F238E27FC236}">
                <a16:creationId xmlns:a16="http://schemas.microsoft.com/office/drawing/2014/main" xmlns="" id="{515EE4FD-DE65-4F48-B4FC-B9EBA4FE34E3}"/>
              </a:ext>
            </a:extLst>
          </p:cNvPr>
          <p:cNvSpPr/>
          <p:nvPr/>
        </p:nvSpPr>
        <p:spPr>
          <a:xfrm>
            <a:off x="4619287" y="5948685"/>
            <a:ext cx="1757853" cy="665163"/>
          </a:xfrm>
          <a:prstGeom prst="ellipse">
            <a:avLst/>
          </a:prstGeom>
          <a:solidFill>
            <a:schemeClr val="tx2">
              <a:alpha val="34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fr-FR" sz="1600" dirty="0">
                <a:solidFill>
                  <a:schemeClr val="tx1"/>
                </a:solidFill>
              </a:rPr>
              <a:t>Particuliers</a:t>
            </a:r>
          </a:p>
        </p:txBody>
      </p:sp>
      <p:sp>
        <p:nvSpPr>
          <p:cNvPr id="14" name="ZoneTexte 13">
            <a:extLst>
              <a:ext uri="{FF2B5EF4-FFF2-40B4-BE49-F238E27FC236}">
                <a16:creationId xmlns:a16="http://schemas.microsoft.com/office/drawing/2014/main" xmlns="" id="{983968D6-AAB1-574F-8B7F-B1D18AE1F024}"/>
              </a:ext>
            </a:extLst>
          </p:cNvPr>
          <p:cNvSpPr txBox="1">
            <a:spLocks noChangeArrowheads="1"/>
          </p:cNvSpPr>
          <p:nvPr/>
        </p:nvSpPr>
        <p:spPr bwMode="auto">
          <a:xfrm>
            <a:off x="4564299" y="2427752"/>
            <a:ext cx="1812841" cy="276999"/>
          </a:xfrm>
          <a:prstGeom prst="rect">
            <a:avLst/>
          </a:prstGeom>
          <a:noFill/>
          <a:ln w="9525">
            <a:solidFill>
              <a:schemeClr val="tx1"/>
            </a:solidFill>
            <a:miter lim="800000"/>
            <a:headEnd/>
            <a:tailEnd/>
          </a:ln>
        </p:spPr>
        <p:txBody>
          <a:bodyPr wrap="none">
            <a:spAutoFit/>
          </a:bodyPr>
          <a:lstStyle/>
          <a:p>
            <a:r>
              <a:rPr lang="fr-FR" sz="1200" i="1" dirty="0">
                <a:latin typeface="Calibri" pitchFamily="34" charset="0"/>
              </a:rPr>
              <a:t>2. Achats interentreprises</a:t>
            </a:r>
          </a:p>
        </p:txBody>
      </p:sp>
    </p:spTree>
    <p:extLst>
      <p:ext uri="{BB962C8B-B14F-4D97-AF65-F5344CB8AC3E}">
        <p14:creationId xmlns:p14="http://schemas.microsoft.com/office/powerpoint/2010/main" val="42544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05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1" grpId="0" build="p"/>
      <p:bldP spid="4" grpId="0" animBg="1"/>
      <p:bldP spid="6" grpId="0" animBg="1"/>
      <p:bldP spid="8" grpId="0" animBg="1"/>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a:extLst>
              <a:ext uri="{FF2B5EF4-FFF2-40B4-BE49-F238E27FC236}">
                <a16:creationId xmlns:a16="http://schemas.microsoft.com/office/drawing/2014/main" xmlns="" id="{C7B85BA6-338C-484F-B21B-380093544D31}"/>
              </a:ext>
            </a:extLst>
          </p:cNvPr>
          <p:cNvGraphicFramePr>
            <a:graphicFrameLocks noGrp="1"/>
          </p:cNvGraphicFramePr>
          <p:nvPr>
            <p:extLst>
              <p:ext uri="{D42A27DB-BD31-4B8C-83A1-F6EECF244321}">
                <p14:modId xmlns:p14="http://schemas.microsoft.com/office/powerpoint/2010/main" val="828334432"/>
              </p:ext>
            </p:extLst>
          </p:nvPr>
        </p:nvGraphicFramePr>
        <p:xfrm>
          <a:off x="645475" y="1117601"/>
          <a:ext cx="8440383" cy="56198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a:extLst>
              <a:ext uri="{FF2B5EF4-FFF2-40B4-BE49-F238E27FC236}">
                <a16:creationId xmlns:a16="http://schemas.microsoft.com/office/drawing/2014/main" xmlns="" id="{81871F88-A725-D84F-82CA-CB4B4C2FE7F7}"/>
              </a:ext>
            </a:extLst>
          </p:cNvPr>
          <p:cNvSpPr>
            <a:spLocks noGrp="1"/>
          </p:cNvSpPr>
          <p:nvPr>
            <p:ph type="title"/>
          </p:nvPr>
        </p:nvSpPr>
        <p:spPr/>
        <p:txBody>
          <a:bodyPr/>
          <a:lstStyle/>
          <a:p>
            <a:r>
              <a:rPr lang="fr-FR" sz="3200" dirty="0">
                <a:ea typeface="ＭＳ Ｐゴシック" charset="0"/>
              </a:rPr>
              <a:t>2. Un état des lieux des monnaies locales</a:t>
            </a:r>
            <a:endParaRPr lang="fr-FR" sz="3200" dirty="0"/>
          </a:p>
        </p:txBody>
      </p:sp>
      <p:cxnSp>
        <p:nvCxnSpPr>
          <p:cNvPr id="6" name="Connecteur droit avec flèche 5">
            <a:extLst>
              <a:ext uri="{FF2B5EF4-FFF2-40B4-BE49-F238E27FC236}">
                <a16:creationId xmlns:a16="http://schemas.microsoft.com/office/drawing/2014/main" xmlns="" id="{EC0BEB86-2CF8-FF45-8F31-B709A9E49A94}"/>
              </a:ext>
            </a:extLst>
          </p:cNvPr>
          <p:cNvCxnSpPr/>
          <p:nvPr/>
        </p:nvCxnSpPr>
        <p:spPr>
          <a:xfrm>
            <a:off x="8072678" y="2318176"/>
            <a:ext cx="42584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necteur droit avec flèche 6">
            <a:extLst>
              <a:ext uri="{FF2B5EF4-FFF2-40B4-BE49-F238E27FC236}">
                <a16:creationId xmlns:a16="http://schemas.microsoft.com/office/drawing/2014/main" xmlns="" id="{D2D800E6-FB7A-BB45-8EF5-005729B2E75B}"/>
              </a:ext>
            </a:extLst>
          </p:cNvPr>
          <p:cNvCxnSpPr/>
          <p:nvPr/>
        </p:nvCxnSpPr>
        <p:spPr>
          <a:xfrm flipH="1">
            <a:off x="4197788" y="5580476"/>
            <a:ext cx="42722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xmlns="" id="{B643D141-328C-7441-A114-442353071B7D}"/>
              </a:ext>
            </a:extLst>
          </p:cNvPr>
          <p:cNvCxnSpPr/>
          <p:nvPr/>
        </p:nvCxnSpPr>
        <p:spPr>
          <a:xfrm flipH="1">
            <a:off x="4455784" y="5867527"/>
            <a:ext cx="42730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ZoneTexte 9">
            <a:extLst>
              <a:ext uri="{FF2B5EF4-FFF2-40B4-BE49-F238E27FC236}">
                <a16:creationId xmlns:a16="http://schemas.microsoft.com/office/drawing/2014/main" xmlns="" id="{DCE5ADF4-65EE-D848-9C53-EFAFAF7698BD}"/>
              </a:ext>
            </a:extLst>
          </p:cNvPr>
          <p:cNvSpPr txBox="1"/>
          <p:nvPr/>
        </p:nvSpPr>
        <p:spPr>
          <a:xfrm rot="16200000">
            <a:off x="-898907" y="5424899"/>
            <a:ext cx="2303836" cy="338554"/>
          </a:xfrm>
          <a:prstGeom prst="rect">
            <a:avLst/>
          </a:prstGeom>
          <a:solidFill>
            <a:schemeClr val="bg1"/>
          </a:solidFill>
        </p:spPr>
        <p:txBody>
          <a:bodyPr wrap="none" rtlCol="0">
            <a:spAutoFit/>
          </a:bodyPr>
          <a:lstStyle/>
          <a:p>
            <a:r>
              <a:rPr lang="fr-FR" sz="1600" dirty="0"/>
              <a:t>Blanc &amp; </a:t>
            </a:r>
            <a:r>
              <a:rPr lang="fr-FR" sz="1600" dirty="0" err="1"/>
              <a:t>Lakócai</a:t>
            </a:r>
            <a:r>
              <a:rPr lang="fr-FR" sz="1600" dirty="0"/>
              <a:t> (2019)</a:t>
            </a:r>
          </a:p>
        </p:txBody>
      </p:sp>
    </p:spTree>
    <p:extLst>
      <p:ext uri="{BB962C8B-B14F-4D97-AF65-F5344CB8AC3E}">
        <p14:creationId xmlns:p14="http://schemas.microsoft.com/office/powerpoint/2010/main" val="35782828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AD64BE4-C836-1243-975E-4687CDE4D127}"/>
              </a:ext>
            </a:extLst>
          </p:cNvPr>
          <p:cNvSpPr>
            <a:spLocks noGrp="1"/>
          </p:cNvSpPr>
          <p:nvPr>
            <p:ph type="title"/>
          </p:nvPr>
        </p:nvSpPr>
        <p:spPr/>
        <p:txBody>
          <a:bodyPr/>
          <a:lstStyle/>
          <a:p>
            <a:r>
              <a:rPr lang="fr-FR" sz="3200" dirty="0">
                <a:ea typeface="ＭＳ Ｐゴシック" charset="0"/>
              </a:rPr>
              <a:t>2. Un état des lieux des monnaies locales</a:t>
            </a:r>
            <a:endParaRPr lang="fr-FR" sz="3200" dirty="0"/>
          </a:p>
        </p:txBody>
      </p:sp>
      <p:sp>
        <p:nvSpPr>
          <p:cNvPr id="3" name="Espace réservé du contenu 2">
            <a:extLst>
              <a:ext uri="{FF2B5EF4-FFF2-40B4-BE49-F238E27FC236}">
                <a16:creationId xmlns:a16="http://schemas.microsoft.com/office/drawing/2014/main" xmlns="" id="{0B377018-7AB0-D746-8350-3B7BE44F925D}"/>
              </a:ext>
            </a:extLst>
          </p:cNvPr>
          <p:cNvSpPr>
            <a:spLocks noGrp="1"/>
          </p:cNvSpPr>
          <p:nvPr>
            <p:ph idx="1"/>
          </p:nvPr>
        </p:nvSpPr>
        <p:spPr>
          <a:xfrm>
            <a:off x="858838" y="1460501"/>
            <a:ext cx="8077200" cy="5095875"/>
          </a:xfrm>
        </p:spPr>
        <p:txBody>
          <a:bodyPr/>
          <a:lstStyle/>
          <a:p>
            <a:pPr marL="114300" indent="0">
              <a:buNone/>
            </a:pPr>
            <a:r>
              <a:rPr lang="fr-FR" dirty="0"/>
              <a:t>75 ML en 2018 </a:t>
            </a:r>
            <a:endParaRPr lang="fr-FR" sz="2000" dirty="0"/>
          </a:p>
        </p:txBody>
      </p:sp>
      <p:pic>
        <p:nvPicPr>
          <p:cNvPr id="4" name="Image 3">
            <a:extLst>
              <a:ext uri="{FF2B5EF4-FFF2-40B4-BE49-F238E27FC236}">
                <a16:creationId xmlns:a16="http://schemas.microsoft.com/office/drawing/2014/main" xmlns="" id="{87E771C9-E644-4E40-BE7B-B97F9A5CD6FB}"/>
              </a:ext>
            </a:extLst>
          </p:cNvPr>
          <p:cNvPicPr/>
          <p:nvPr/>
        </p:nvPicPr>
        <p:blipFill>
          <a:blip r:embed="rId3"/>
          <a:stretch>
            <a:fillRect/>
          </a:stretch>
        </p:blipFill>
        <p:spPr>
          <a:xfrm>
            <a:off x="2716697" y="1348162"/>
            <a:ext cx="6427304" cy="5370138"/>
          </a:xfrm>
          <a:prstGeom prst="rect">
            <a:avLst/>
          </a:prstGeom>
        </p:spPr>
      </p:pic>
      <p:sp>
        <p:nvSpPr>
          <p:cNvPr id="5" name="Rectangle 4">
            <a:extLst>
              <a:ext uri="{FF2B5EF4-FFF2-40B4-BE49-F238E27FC236}">
                <a16:creationId xmlns:a16="http://schemas.microsoft.com/office/drawing/2014/main" xmlns="" id="{40479055-4BDB-DC4C-B990-553561D70CFB}"/>
              </a:ext>
            </a:extLst>
          </p:cNvPr>
          <p:cNvSpPr/>
          <p:nvPr/>
        </p:nvSpPr>
        <p:spPr>
          <a:xfrm>
            <a:off x="858838" y="5930051"/>
            <a:ext cx="2971800" cy="738664"/>
          </a:xfrm>
          <a:prstGeom prst="rect">
            <a:avLst/>
          </a:prstGeom>
        </p:spPr>
        <p:txBody>
          <a:bodyPr wrap="square">
            <a:spAutoFit/>
          </a:bodyPr>
          <a:lstStyle/>
          <a:p>
            <a:pPr algn="ctr"/>
            <a:r>
              <a:rPr lang="fr-FR" sz="1400" b="1" dirty="0"/>
              <a:t>taille des cercles  est proportionnelle à l’étendue de chaque monnaie locale</a:t>
            </a:r>
          </a:p>
        </p:txBody>
      </p:sp>
      <p:sp>
        <p:nvSpPr>
          <p:cNvPr id="7" name="ZoneTexte 6">
            <a:extLst>
              <a:ext uri="{FF2B5EF4-FFF2-40B4-BE49-F238E27FC236}">
                <a16:creationId xmlns:a16="http://schemas.microsoft.com/office/drawing/2014/main" xmlns="" id="{20C7FB20-A0F5-5541-92DA-EA3F7CC628DF}"/>
              </a:ext>
            </a:extLst>
          </p:cNvPr>
          <p:cNvSpPr txBox="1"/>
          <p:nvPr/>
        </p:nvSpPr>
        <p:spPr>
          <a:xfrm rot="16200000">
            <a:off x="-898907" y="5424899"/>
            <a:ext cx="2303836" cy="338554"/>
          </a:xfrm>
          <a:prstGeom prst="rect">
            <a:avLst/>
          </a:prstGeom>
          <a:solidFill>
            <a:schemeClr val="bg1"/>
          </a:solidFill>
        </p:spPr>
        <p:txBody>
          <a:bodyPr wrap="none" rtlCol="0">
            <a:spAutoFit/>
          </a:bodyPr>
          <a:lstStyle/>
          <a:p>
            <a:r>
              <a:rPr lang="fr-FR" sz="1600" dirty="0"/>
              <a:t>Blanc &amp; </a:t>
            </a:r>
            <a:r>
              <a:rPr lang="fr-FR" sz="1600" dirty="0" err="1"/>
              <a:t>Lakócai</a:t>
            </a:r>
            <a:r>
              <a:rPr lang="fr-FR" sz="1600" dirty="0"/>
              <a:t> (2019)</a:t>
            </a:r>
          </a:p>
        </p:txBody>
      </p:sp>
    </p:spTree>
    <p:extLst>
      <p:ext uri="{BB962C8B-B14F-4D97-AF65-F5344CB8AC3E}">
        <p14:creationId xmlns:p14="http://schemas.microsoft.com/office/powerpoint/2010/main" val="2580947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p:txBody>
          <a:bodyPr/>
          <a:lstStyle/>
          <a:p>
            <a:pPr marL="457200" indent="-457200" eaLnBrk="1" hangingPunct="1">
              <a:buFont typeface="Times" charset="0"/>
              <a:buNone/>
              <a:defRPr/>
            </a:pPr>
            <a:endParaRPr lang="en-GB" dirty="0">
              <a:latin typeface="Arial Bold" charset="0"/>
              <a:cs typeface="+mj-cs"/>
            </a:endParaRPr>
          </a:p>
        </p:txBody>
      </p:sp>
      <p:sp>
        <p:nvSpPr>
          <p:cNvPr id="7" name="Rectangle 3"/>
          <p:cNvSpPr txBox="1">
            <a:spLocks noChangeArrowheads="1"/>
          </p:cNvSpPr>
          <p:nvPr/>
        </p:nvSpPr>
        <p:spPr bwMode="auto">
          <a:xfrm>
            <a:off x="482736" y="1014760"/>
            <a:ext cx="82296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marL="342900" indent="-342900" algn="l" rtl="0" eaLnBrk="0" fontAlgn="base" hangingPunct="0">
              <a:spcBef>
                <a:spcPct val="20000"/>
              </a:spcBef>
              <a:spcAft>
                <a:spcPct val="0"/>
              </a:spcAft>
              <a:buClr>
                <a:schemeClr val="accent1"/>
              </a:buClr>
              <a:buSzPct val="75000"/>
              <a:buFont typeface="Wingdings" charset="0"/>
              <a:buChar char="n"/>
              <a:defRPr sz="24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80000"/>
              <a:buFont typeface="Wingdings" charset="0"/>
              <a:buChar char="¨"/>
              <a:defRPr sz="2200">
                <a:solidFill>
                  <a:schemeClr val="tx1"/>
                </a:solidFill>
                <a:latin typeface="+mn-lt"/>
                <a:ea typeface="+mn-ea"/>
              </a:defRPr>
            </a:lvl2pPr>
            <a:lvl3pPr marL="1143000" indent="-228600"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Font typeface="Wingdings" charset="0"/>
              <a:buChar char="§"/>
              <a:defRPr sz="1600">
                <a:solidFill>
                  <a:schemeClr val="tx1"/>
                </a:solidFill>
                <a:latin typeface="+mn-lt"/>
                <a:ea typeface="+mn-ea"/>
              </a:defRPr>
            </a:lvl5pPr>
            <a:lvl6pPr marL="2514600" indent="-228600" algn="l" rtl="0" fontAlgn="base">
              <a:spcBef>
                <a:spcPct val="20000"/>
              </a:spcBef>
              <a:spcAft>
                <a:spcPct val="0"/>
              </a:spcAft>
              <a:buClr>
                <a:schemeClr val="accent1"/>
              </a:buClr>
              <a:buFont typeface="Wingdings" charset="0"/>
              <a:buChar char="§"/>
              <a:defRPr sz="1600">
                <a:solidFill>
                  <a:schemeClr val="tx1"/>
                </a:solidFill>
                <a:latin typeface="+mn-lt"/>
                <a:ea typeface="+mn-ea"/>
              </a:defRPr>
            </a:lvl6pPr>
            <a:lvl7pPr marL="2971800" indent="-228600" algn="l" rtl="0" fontAlgn="base">
              <a:spcBef>
                <a:spcPct val="20000"/>
              </a:spcBef>
              <a:spcAft>
                <a:spcPct val="0"/>
              </a:spcAft>
              <a:buClr>
                <a:schemeClr val="accent1"/>
              </a:buClr>
              <a:buFont typeface="Wingdings" charset="0"/>
              <a:buChar char="§"/>
              <a:defRPr sz="1600">
                <a:solidFill>
                  <a:schemeClr val="tx1"/>
                </a:solidFill>
                <a:latin typeface="+mn-lt"/>
                <a:ea typeface="+mn-ea"/>
              </a:defRPr>
            </a:lvl7pPr>
            <a:lvl8pPr marL="3429000" indent="-228600" algn="l" rtl="0" fontAlgn="base">
              <a:spcBef>
                <a:spcPct val="20000"/>
              </a:spcBef>
              <a:spcAft>
                <a:spcPct val="0"/>
              </a:spcAft>
              <a:buClr>
                <a:schemeClr val="accent1"/>
              </a:buClr>
              <a:buFont typeface="Wingdings" charset="0"/>
              <a:buChar char="§"/>
              <a:defRPr sz="1600">
                <a:solidFill>
                  <a:schemeClr val="tx1"/>
                </a:solidFill>
                <a:latin typeface="+mn-lt"/>
                <a:ea typeface="+mn-ea"/>
              </a:defRPr>
            </a:lvl8pPr>
            <a:lvl9pPr marL="3886200" indent="-228600" algn="l" rtl="0" fontAlgn="base">
              <a:spcBef>
                <a:spcPct val="20000"/>
              </a:spcBef>
              <a:spcAft>
                <a:spcPct val="0"/>
              </a:spcAft>
              <a:buClr>
                <a:schemeClr val="accent1"/>
              </a:buClr>
              <a:buFont typeface="Wingdings" charset="0"/>
              <a:buChar char="§"/>
              <a:defRPr sz="1600">
                <a:solidFill>
                  <a:schemeClr val="tx1"/>
                </a:solidFill>
                <a:latin typeface="+mn-lt"/>
                <a:ea typeface="+mn-ea"/>
              </a:defRPr>
            </a:lvl9pPr>
          </a:lstStyle>
          <a:p>
            <a:pPr eaLnBrk="1" hangingPunct="1">
              <a:buFont typeface="Wingdings" charset="0"/>
              <a:buNone/>
              <a:defRPr/>
            </a:pPr>
            <a:r>
              <a:rPr lang="fr-FR" sz="2200" dirty="0">
                <a:solidFill>
                  <a:srgbClr val="000000"/>
                </a:solidFill>
                <a:cs typeface="+mn-cs"/>
              </a:rPr>
              <a:t>Monnaies </a:t>
            </a:r>
            <a:br>
              <a:rPr lang="fr-FR" sz="2200" dirty="0">
                <a:solidFill>
                  <a:srgbClr val="000000"/>
                </a:solidFill>
                <a:cs typeface="+mn-cs"/>
              </a:rPr>
            </a:br>
            <a:r>
              <a:rPr lang="fr-FR" sz="2200" dirty="0">
                <a:solidFill>
                  <a:srgbClr val="000000"/>
                </a:solidFill>
                <a:cs typeface="+mn-cs"/>
              </a:rPr>
              <a:t>créées, </a:t>
            </a:r>
            <a:br>
              <a:rPr lang="fr-FR" sz="2200" dirty="0">
                <a:solidFill>
                  <a:srgbClr val="000000"/>
                </a:solidFill>
                <a:cs typeface="+mn-cs"/>
              </a:rPr>
            </a:br>
            <a:r>
              <a:rPr lang="fr-FR" sz="2200" dirty="0">
                <a:solidFill>
                  <a:srgbClr val="000000"/>
                </a:solidFill>
                <a:cs typeface="+mn-cs"/>
              </a:rPr>
              <a:t>fermées  </a:t>
            </a:r>
            <a:br>
              <a:rPr lang="fr-FR" sz="2200" dirty="0">
                <a:solidFill>
                  <a:srgbClr val="000000"/>
                </a:solidFill>
                <a:cs typeface="+mn-cs"/>
              </a:rPr>
            </a:br>
            <a:r>
              <a:rPr lang="fr-FR" sz="2200" dirty="0">
                <a:solidFill>
                  <a:srgbClr val="000000"/>
                </a:solidFill>
                <a:cs typeface="+mn-cs"/>
              </a:rPr>
              <a:t>et en </a:t>
            </a:r>
            <a:br>
              <a:rPr lang="fr-FR" sz="2200" dirty="0">
                <a:solidFill>
                  <a:srgbClr val="000000"/>
                </a:solidFill>
                <a:cs typeface="+mn-cs"/>
              </a:rPr>
            </a:br>
            <a:r>
              <a:rPr lang="fr-FR" sz="2200" dirty="0">
                <a:solidFill>
                  <a:srgbClr val="000000"/>
                </a:solidFill>
                <a:cs typeface="+mn-cs"/>
              </a:rPr>
              <a:t>projet </a:t>
            </a:r>
            <a:br>
              <a:rPr lang="fr-FR" sz="2200" dirty="0">
                <a:solidFill>
                  <a:srgbClr val="000000"/>
                </a:solidFill>
                <a:cs typeface="+mn-cs"/>
              </a:rPr>
            </a:br>
            <a:r>
              <a:rPr lang="fr-FR" sz="2200" dirty="0">
                <a:solidFill>
                  <a:srgbClr val="000000"/>
                </a:solidFill>
                <a:cs typeface="+mn-cs"/>
              </a:rPr>
              <a:t>(oct.</a:t>
            </a:r>
            <a:br>
              <a:rPr lang="fr-FR" sz="2200" dirty="0">
                <a:solidFill>
                  <a:srgbClr val="000000"/>
                </a:solidFill>
                <a:cs typeface="+mn-cs"/>
              </a:rPr>
            </a:br>
            <a:r>
              <a:rPr lang="fr-FR" sz="2200" dirty="0">
                <a:solidFill>
                  <a:srgbClr val="000000"/>
                </a:solidFill>
                <a:cs typeface="+mn-cs"/>
              </a:rPr>
              <a:t>2019) :</a:t>
            </a:r>
            <a:endParaRPr lang="fr-FR" dirty="0">
              <a:cs typeface="+mn-cs"/>
            </a:endParaRPr>
          </a:p>
        </p:txBody>
      </p:sp>
      <p:sp>
        <p:nvSpPr>
          <p:cNvPr id="8" name="Rectangle 7"/>
          <p:cNvSpPr>
            <a:spLocks noChangeArrowheads="1"/>
          </p:cNvSpPr>
          <p:nvPr/>
        </p:nvSpPr>
        <p:spPr bwMode="auto">
          <a:xfrm rot="16200000">
            <a:off x="464741" y="4198367"/>
            <a:ext cx="25876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spcBef>
                <a:spcPct val="20000"/>
              </a:spcBef>
              <a:buClr>
                <a:schemeClr val="accent1"/>
              </a:buClr>
              <a:buSzPct val="75000"/>
              <a:buFont typeface="Wingdings" charset="0"/>
              <a:buNone/>
              <a:defRPr/>
            </a:pPr>
            <a:r>
              <a:rPr lang="en-GB" sz="1000" dirty="0">
                <a:solidFill>
                  <a:schemeClr val="tx1"/>
                </a:solidFill>
                <a:latin typeface="Times" charset="0"/>
                <a:cs typeface="+mn-cs"/>
              </a:rPr>
              <a:t>http://</a:t>
            </a:r>
            <a:r>
              <a:rPr lang="en-GB" sz="1000" dirty="0" err="1">
                <a:solidFill>
                  <a:schemeClr val="tx1"/>
                </a:solidFill>
                <a:latin typeface="Times" charset="0"/>
                <a:cs typeface="+mn-cs"/>
              </a:rPr>
              <a:t>monnaie</a:t>
            </a:r>
            <a:r>
              <a:rPr lang="en-GB" sz="1000" dirty="0">
                <a:solidFill>
                  <a:schemeClr val="tx1"/>
                </a:solidFill>
                <a:latin typeface="Times" charset="0"/>
                <a:cs typeface="+mn-cs"/>
              </a:rPr>
              <a:t>-locale-</a:t>
            </a:r>
            <a:r>
              <a:rPr lang="en-GB" sz="1000" dirty="0" err="1">
                <a:solidFill>
                  <a:schemeClr val="tx1"/>
                </a:solidFill>
                <a:latin typeface="Times" charset="0"/>
                <a:cs typeface="+mn-cs"/>
              </a:rPr>
              <a:t>complementaire.net</a:t>
            </a:r>
            <a:r>
              <a:rPr lang="en-GB" sz="1000" dirty="0">
                <a:solidFill>
                  <a:schemeClr val="tx1"/>
                </a:solidFill>
                <a:latin typeface="Times" charset="0"/>
                <a:cs typeface="+mn-cs"/>
              </a:rPr>
              <a:t>/</a:t>
            </a:r>
            <a:r>
              <a:rPr lang="en-GB" sz="1000" dirty="0" err="1">
                <a:solidFill>
                  <a:schemeClr val="tx1"/>
                </a:solidFill>
                <a:latin typeface="Times" charset="0"/>
                <a:cs typeface="+mn-cs"/>
              </a:rPr>
              <a:t>france</a:t>
            </a:r>
            <a:r>
              <a:rPr lang="en-GB" sz="1000" dirty="0">
                <a:solidFill>
                  <a:schemeClr val="tx1"/>
                </a:solidFill>
                <a:latin typeface="Times" charset="0"/>
                <a:cs typeface="+mn-cs"/>
              </a:rPr>
              <a:t>/</a:t>
            </a:r>
            <a:endParaRPr lang="fr-FR" sz="1000" dirty="0">
              <a:solidFill>
                <a:schemeClr val="tx1"/>
              </a:solidFill>
              <a:latin typeface="Times" charset="0"/>
              <a:cs typeface="+mn-cs"/>
            </a:endParaRPr>
          </a:p>
        </p:txBody>
      </p:sp>
      <p:pic>
        <p:nvPicPr>
          <p:cNvPr id="2" name="Image 1">
            <a:extLst>
              <a:ext uri="{FF2B5EF4-FFF2-40B4-BE49-F238E27FC236}">
                <a16:creationId xmlns:a16="http://schemas.microsoft.com/office/drawing/2014/main" xmlns="" id="{825AF6A7-5CCA-324C-8F64-A23C25E84158}"/>
              </a:ext>
            </a:extLst>
          </p:cNvPr>
          <p:cNvPicPr>
            <a:picLocks noChangeAspect="1"/>
          </p:cNvPicPr>
          <p:nvPr/>
        </p:nvPicPr>
        <p:blipFill>
          <a:blip r:embed="rId3"/>
          <a:stretch>
            <a:fillRect/>
          </a:stretch>
        </p:blipFill>
        <p:spPr>
          <a:xfrm>
            <a:off x="1956991" y="426484"/>
            <a:ext cx="6876500" cy="6177515"/>
          </a:xfrm>
          <a:prstGeom prst="rect">
            <a:avLst/>
          </a:prstGeom>
        </p:spPr>
      </p:pic>
      <p:pic>
        <p:nvPicPr>
          <p:cNvPr id="4" name="Image 3">
            <a:extLst>
              <a:ext uri="{FF2B5EF4-FFF2-40B4-BE49-F238E27FC236}">
                <a16:creationId xmlns:a16="http://schemas.microsoft.com/office/drawing/2014/main" xmlns="" id="{039A428C-18B4-E048-BDBE-F36A66D2CE82}"/>
              </a:ext>
            </a:extLst>
          </p:cNvPr>
          <p:cNvPicPr>
            <a:picLocks noChangeAspect="1"/>
          </p:cNvPicPr>
          <p:nvPr/>
        </p:nvPicPr>
        <p:blipFill>
          <a:blip r:embed="rId4"/>
          <a:stretch>
            <a:fillRect/>
          </a:stretch>
        </p:blipFill>
        <p:spPr>
          <a:xfrm rot="16200000">
            <a:off x="5862675" y="3419937"/>
            <a:ext cx="6177517" cy="190610"/>
          </a:xfrm>
          <a:prstGeom prst="rect">
            <a:avLst/>
          </a:prstGeom>
        </p:spPr>
      </p:pic>
    </p:spTree>
    <p:extLst>
      <p:ext uri="{BB962C8B-B14F-4D97-AF65-F5344CB8AC3E}">
        <p14:creationId xmlns:p14="http://schemas.microsoft.com/office/powerpoint/2010/main" val="25393892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a:t>3. Des intentions compatibles avec la transition écologique</a:t>
            </a:r>
          </a:p>
        </p:txBody>
      </p:sp>
      <p:sp>
        <p:nvSpPr>
          <p:cNvPr id="3" name="Espace réservé du contenu 2"/>
          <p:cNvSpPr>
            <a:spLocks noGrp="1"/>
          </p:cNvSpPr>
          <p:nvPr>
            <p:ph idx="1"/>
          </p:nvPr>
        </p:nvSpPr>
        <p:spPr>
          <a:xfrm>
            <a:off x="858838" y="1487489"/>
            <a:ext cx="8077200" cy="5208588"/>
          </a:xfrm>
        </p:spPr>
        <p:txBody>
          <a:bodyPr/>
          <a:lstStyle/>
          <a:p>
            <a:r>
              <a:rPr lang="fr-FR" dirty="0"/>
              <a:t>Transition écologique : </a:t>
            </a:r>
            <a:br>
              <a:rPr lang="fr-FR" dirty="0"/>
            </a:br>
            <a:r>
              <a:rPr lang="fr-FR" dirty="0"/>
              <a:t>une transformation des modes de vie de sorte que les activités économiques deviennent écologiquement soutenable</a:t>
            </a:r>
          </a:p>
        </p:txBody>
      </p:sp>
    </p:spTree>
    <p:extLst>
      <p:ext uri="{BB962C8B-B14F-4D97-AF65-F5344CB8AC3E}">
        <p14:creationId xmlns:p14="http://schemas.microsoft.com/office/powerpoint/2010/main" val="4145086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a:defRPr/>
            </a:pPr>
            <a:r>
              <a:rPr lang="fr-FR" sz="3200" dirty="0"/>
              <a:t>3. Des intentions compatibles avec la transition écologique</a:t>
            </a:r>
          </a:p>
        </p:txBody>
      </p:sp>
      <p:sp>
        <p:nvSpPr>
          <p:cNvPr id="28" name="Rectangle 27"/>
          <p:cNvSpPr/>
          <p:nvPr/>
        </p:nvSpPr>
        <p:spPr>
          <a:xfrm>
            <a:off x="662412" y="2127941"/>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b="1" dirty="0">
                <a:solidFill>
                  <a:schemeClr val="tx1"/>
                </a:solidFill>
              </a:rPr>
              <a:t>Promouvoir la convivialité et le lien social sur le territoire dans une communauté active</a:t>
            </a:r>
          </a:p>
        </p:txBody>
      </p:sp>
      <p:sp>
        <p:nvSpPr>
          <p:cNvPr id="32" name="Rectangle 31"/>
          <p:cNvSpPr/>
          <p:nvPr/>
        </p:nvSpPr>
        <p:spPr>
          <a:xfrm>
            <a:off x="662412" y="3921733"/>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Promouvoir et dynamiser des activités vertueuses au niveau local</a:t>
            </a:r>
          </a:p>
        </p:txBody>
      </p:sp>
      <p:sp>
        <p:nvSpPr>
          <p:cNvPr id="25" name="Rectangle 24"/>
          <p:cNvSpPr/>
          <p:nvPr/>
        </p:nvSpPr>
        <p:spPr>
          <a:xfrm>
            <a:off x="659451" y="4829201"/>
            <a:ext cx="3366525"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800" i="0" dirty="0">
                <a:solidFill>
                  <a:schemeClr val="tx1"/>
                </a:solidFill>
                <a:latin typeface="Calibri"/>
                <a:cs typeface="Calibri"/>
              </a:rPr>
              <a:t>Atténuer les difficultés économiques, résister aux crises</a:t>
            </a:r>
          </a:p>
        </p:txBody>
      </p:sp>
      <p:sp>
        <p:nvSpPr>
          <p:cNvPr id="31" name="Rectangle 30"/>
          <p:cNvSpPr/>
          <p:nvPr/>
        </p:nvSpPr>
        <p:spPr>
          <a:xfrm>
            <a:off x="661236" y="3020069"/>
            <a:ext cx="3364740" cy="820572"/>
          </a:xfrm>
          <a:prstGeom prst="rect">
            <a:avLst/>
          </a:prstGeom>
          <a:solidFill>
            <a:schemeClr val="accent2">
              <a:lumMod val="7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dirty="0">
                <a:solidFill>
                  <a:schemeClr val="tx1"/>
                </a:solidFill>
              </a:rPr>
              <a:t>Interpeller et </a:t>
            </a:r>
            <a:r>
              <a:rPr lang="fr-FR" dirty="0" err="1">
                <a:solidFill>
                  <a:schemeClr val="tx1"/>
                </a:solidFill>
              </a:rPr>
              <a:t>encapaciter</a:t>
            </a:r>
            <a:r>
              <a:rPr lang="fr-FR" dirty="0">
                <a:solidFill>
                  <a:schemeClr val="tx1"/>
                </a:solidFill>
              </a:rPr>
              <a:t> les citoyens en matière économique, monétaire et financière</a:t>
            </a:r>
          </a:p>
        </p:txBody>
      </p:sp>
      <p:cxnSp>
        <p:nvCxnSpPr>
          <p:cNvPr id="11" name="Connecteur droit 10"/>
          <p:cNvCxnSpPr>
            <a:endCxn id="14" idx="1"/>
          </p:cNvCxnSpPr>
          <p:nvPr/>
        </p:nvCxnSpPr>
        <p:spPr>
          <a:xfrm>
            <a:off x="4028937" y="2545938"/>
            <a:ext cx="1179727" cy="7761"/>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2" name="Connecteur droit 11"/>
          <p:cNvCxnSpPr>
            <a:endCxn id="15" idx="1"/>
          </p:cNvCxnSpPr>
          <p:nvPr/>
        </p:nvCxnSpPr>
        <p:spPr>
          <a:xfrm>
            <a:off x="4028937" y="2545937"/>
            <a:ext cx="1179727" cy="853871"/>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208660" y="2222811"/>
            <a:ext cx="3652716" cy="661772"/>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Encastrement des échanges marchands dans les liens sociaux</a:t>
            </a:r>
          </a:p>
        </p:txBody>
      </p:sp>
      <p:sp>
        <p:nvSpPr>
          <p:cNvPr id="15" name="Rectangle 14"/>
          <p:cNvSpPr/>
          <p:nvPr/>
        </p:nvSpPr>
        <p:spPr>
          <a:xfrm>
            <a:off x="5208660" y="3068919"/>
            <a:ext cx="3652716" cy="661772"/>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dirty="0" err="1">
                <a:solidFill>
                  <a:schemeClr val="tx1"/>
                </a:solidFill>
                <a:latin typeface="Calibri"/>
                <a:cs typeface="Calibri"/>
              </a:rPr>
              <a:t>Promouvoir</a:t>
            </a:r>
            <a:r>
              <a:rPr lang="en-US" sz="1600" dirty="0">
                <a:solidFill>
                  <a:schemeClr val="tx1"/>
                </a:solidFill>
                <a:latin typeface="Calibri"/>
                <a:cs typeface="Calibri"/>
              </a:rPr>
              <a:t> les </a:t>
            </a:r>
            <a:r>
              <a:rPr lang="en-US" sz="1600" dirty="0" err="1">
                <a:solidFill>
                  <a:schemeClr val="tx1"/>
                </a:solidFill>
                <a:latin typeface="Calibri"/>
                <a:cs typeface="Calibri"/>
              </a:rPr>
              <a:t>compétences</a:t>
            </a:r>
            <a:r>
              <a:rPr lang="en-US" sz="1600" dirty="0">
                <a:solidFill>
                  <a:schemeClr val="tx1"/>
                </a:solidFill>
                <a:latin typeface="Calibri"/>
                <a:cs typeface="Calibri"/>
              </a:rPr>
              <a:t> des </a:t>
            </a:r>
            <a:r>
              <a:rPr lang="en-US" sz="1600" dirty="0" err="1">
                <a:solidFill>
                  <a:schemeClr val="tx1"/>
                </a:solidFill>
                <a:latin typeface="Calibri"/>
                <a:cs typeface="Calibri"/>
              </a:rPr>
              <a:t>personnes</a:t>
            </a:r>
            <a:r>
              <a:rPr lang="en-US" sz="1600" dirty="0">
                <a:solidFill>
                  <a:schemeClr val="tx1"/>
                </a:solidFill>
                <a:latin typeface="Calibri"/>
                <a:cs typeface="Calibri"/>
              </a:rPr>
              <a:t> (</a:t>
            </a:r>
            <a:r>
              <a:rPr lang="en-US" sz="1600" dirty="0" err="1">
                <a:solidFill>
                  <a:schemeClr val="tx1"/>
                </a:solidFill>
                <a:latin typeface="Calibri"/>
                <a:cs typeface="Calibri"/>
              </a:rPr>
              <a:t>prosommateur</a:t>
            </a:r>
            <a:r>
              <a:rPr lang="en-US" sz="1600" dirty="0">
                <a:solidFill>
                  <a:schemeClr val="tx1"/>
                </a:solidFill>
                <a:latin typeface="Calibri"/>
                <a:cs typeface="Calibri"/>
              </a:rPr>
              <a:t>)</a:t>
            </a:r>
          </a:p>
        </p:txBody>
      </p:sp>
      <p:sp>
        <p:nvSpPr>
          <p:cNvPr id="16" name="Rectangle 15"/>
          <p:cNvSpPr/>
          <p:nvPr/>
        </p:nvSpPr>
        <p:spPr>
          <a:xfrm>
            <a:off x="5208660" y="1379043"/>
            <a:ext cx="3652716" cy="661772"/>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fr-FR" sz="1600" dirty="0">
                <a:solidFill>
                  <a:schemeClr val="tx1"/>
                </a:solidFill>
                <a:latin typeface="Calibri"/>
                <a:cs typeface="Calibri"/>
              </a:rPr>
              <a:t>Définition des valeurs et finalités poursuivies</a:t>
            </a:r>
          </a:p>
        </p:txBody>
      </p:sp>
      <p:cxnSp>
        <p:nvCxnSpPr>
          <p:cNvPr id="17" name="Connecteur droit 16"/>
          <p:cNvCxnSpPr>
            <a:endCxn id="16" idx="1"/>
          </p:cNvCxnSpPr>
          <p:nvPr/>
        </p:nvCxnSpPr>
        <p:spPr>
          <a:xfrm flipV="1">
            <a:off x="4028937" y="1709927"/>
            <a:ext cx="1179727" cy="836008"/>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20" name="Picture 1028" descr="Brixton pound recto 1.jpg                                      004DA487Macintosh HD                   7C26857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8664" y="4664788"/>
            <a:ext cx="3643313" cy="200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21" name="Connecteur droit 20"/>
          <p:cNvCxnSpPr>
            <a:stCxn id="28" idx="3"/>
            <a:endCxn id="20" idx="1"/>
          </p:cNvCxnSpPr>
          <p:nvPr/>
        </p:nvCxnSpPr>
        <p:spPr>
          <a:xfrm>
            <a:off x="4027152" y="2538227"/>
            <a:ext cx="1181512" cy="3127480"/>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208660" y="3917878"/>
            <a:ext cx="3652716" cy="661772"/>
          </a:xfrm>
          <a:prstGeom prst="rect">
            <a:avLst/>
          </a:prstGeom>
          <a:solidFill>
            <a:schemeClr val="bg1">
              <a:lumMod val="65000"/>
              <a:alpha val="49000"/>
            </a:schemeClr>
          </a:solidFill>
          <a:ln w="12700" cmpd="sng">
            <a:solidFill>
              <a:srgbClr val="2F2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600" dirty="0">
                <a:solidFill>
                  <a:schemeClr val="tx1"/>
                </a:solidFill>
                <a:latin typeface="Calibri"/>
                <a:cs typeface="Calibri"/>
              </a:rPr>
              <a:t>Construction d’un </a:t>
            </a:r>
            <a:r>
              <a:rPr lang="en-US" sz="1600" dirty="0" err="1">
                <a:solidFill>
                  <a:schemeClr val="tx1"/>
                </a:solidFill>
                <a:latin typeface="Calibri"/>
                <a:cs typeface="Calibri"/>
              </a:rPr>
              <a:t>commun</a:t>
            </a:r>
            <a:endParaRPr lang="en-US" sz="1600" dirty="0">
              <a:solidFill>
                <a:schemeClr val="tx1"/>
              </a:solidFill>
              <a:latin typeface="Calibri"/>
              <a:cs typeface="Calibri"/>
            </a:endParaRPr>
          </a:p>
        </p:txBody>
      </p:sp>
      <p:cxnSp>
        <p:nvCxnSpPr>
          <p:cNvPr id="23" name="Connecteur droit 22"/>
          <p:cNvCxnSpPr>
            <a:stCxn id="28" idx="3"/>
            <a:endCxn id="22" idx="1"/>
          </p:cNvCxnSpPr>
          <p:nvPr/>
        </p:nvCxnSpPr>
        <p:spPr>
          <a:xfrm>
            <a:off x="4027152" y="2538227"/>
            <a:ext cx="1181508" cy="1710537"/>
          </a:xfrm>
          <a:prstGeom prst="line">
            <a:avLst/>
          </a:prstGeom>
          <a:ln w="9525" cmpd="sng">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646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2"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és cours IEP">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Prés cours IEP.potx</Template>
  <TotalTime>4227</TotalTime>
  <Words>1640</Words>
  <Application>Microsoft Office PowerPoint</Application>
  <PresentationFormat>Affichage à l'écran (4:3)</PresentationFormat>
  <Paragraphs>412</Paragraphs>
  <Slides>23</Slides>
  <Notes>21</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23</vt:i4>
      </vt:variant>
    </vt:vector>
  </HeadingPairs>
  <TitlesOfParts>
    <vt:vector size="34" baseType="lpstr">
      <vt:lpstr>ＭＳ Ｐゴシック</vt:lpstr>
      <vt:lpstr>Arial</vt:lpstr>
      <vt:lpstr>Arial Bold</vt:lpstr>
      <vt:lpstr>Calibri</vt:lpstr>
      <vt:lpstr>Cambria</vt:lpstr>
      <vt:lpstr>Lucida Grande</vt:lpstr>
      <vt:lpstr>Mangal</vt:lpstr>
      <vt:lpstr>Times</vt:lpstr>
      <vt:lpstr>Times New Roman</vt:lpstr>
      <vt:lpstr>Wingdings</vt:lpstr>
      <vt:lpstr>Prés cours IEP</vt:lpstr>
      <vt:lpstr>Les monnaies locales et complémentaires :  des outils au service des transitions  socio-économiques et écologiques ?   Jérôme Blanc Professeur des universités à Sciences Po Lyon  Chercheur au laboratoire UMR Triangle</vt:lpstr>
      <vt:lpstr>1. De quoi parle-t-on ?</vt:lpstr>
      <vt:lpstr>1. De quoi parle-t-on ?</vt:lpstr>
      <vt:lpstr>2. Un état des lieux des monnaies locales</vt:lpstr>
      <vt:lpstr>2. Un état des lieux des monnaies locales</vt:lpstr>
      <vt:lpstr>2. Un état des lieux des monnaies locales</vt:lpstr>
      <vt:lpstr>Présentation PowerPoint</vt:lpstr>
      <vt:lpstr>3. Des intentions compatibles avec la transition écologique</vt:lpstr>
      <vt:lpstr>3. Des intentions compatibles avec la transition écologique</vt:lpstr>
      <vt:lpstr>3. Des intentions compatibles avec la transition écologique</vt:lpstr>
      <vt:lpstr>3. Des intentions compatibles avec la transition écologique</vt:lpstr>
      <vt:lpstr>3. Des intentions compatibles avec la transition écologique</vt:lpstr>
      <vt:lpstr>4. Quelle contribution effective à la transition écologique des territoires ?</vt:lpstr>
      <vt:lpstr>Présentation PowerPoint</vt:lpstr>
      <vt:lpstr>4. Quelle contribution effective à la transition écologique des territoires ?</vt:lpstr>
      <vt:lpstr>5. Comment aller plus loin ? </vt:lpstr>
      <vt:lpstr>5. Comment aller plus loin ? </vt:lpstr>
      <vt:lpstr>5. Comment aller plus loin ? </vt:lpstr>
      <vt:lpstr>Présentation PowerPoint</vt:lpstr>
      <vt:lpstr>1e étage : extension des ML actuelles</vt:lpstr>
      <vt:lpstr>Présentation PowerPoint</vt:lpstr>
      <vt:lpstr>Présentation PowerPoint</vt:lpstr>
      <vt:lpstr>Conclusion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jblanc</dc:creator>
  <cp:lastModifiedBy>HEMICYCLE 1</cp:lastModifiedBy>
  <cp:revision>1815</cp:revision>
  <cp:lastPrinted>2019-10-17T14:03:20Z</cp:lastPrinted>
  <dcterms:created xsi:type="dcterms:W3CDTF">2015-08-10T08:02:45Z</dcterms:created>
  <dcterms:modified xsi:type="dcterms:W3CDTF">2019-10-18T14:13:59Z</dcterms:modified>
</cp:coreProperties>
</file>