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687" r:id="rId5"/>
  </p:sldMasterIdLst>
  <p:notesMasterIdLst>
    <p:notesMasterId r:id="rId40"/>
  </p:notesMasterIdLst>
  <p:handoutMasterIdLst>
    <p:handoutMasterId r:id="rId41"/>
  </p:handoutMasterIdLst>
  <p:sldIdLst>
    <p:sldId id="318" r:id="rId6"/>
    <p:sldId id="258" r:id="rId7"/>
    <p:sldId id="389" r:id="rId8"/>
    <p:sldId id="396" r:id="rId9"/>
    <p:sldId id="296" r:id="rId10"/>
    <p:sldId id="260" r:id="rId11"/>
    <p:sldId id="309" r:id="rId12"/>
    <p:sldId id="391" r:id="rId13"/>
    <p:sldId id="393" r:id="rId14"/>
    <p:sldId id="265" r:id="rId15"/>
    <p:sldId id="394" r:id="rId16"/>
    <p:sldId id="266" r:id="rId17"/>
    <p:sldId id="398" r:id="rId18"/>
    <p:sldId id="395" r:id="rId19"/>
    <p:sldId id="397" r:id="rId20"/>
    <p:sldId id="401" r:id="rId21"/>
    <p:sldId id="271" r:id="rId22"/>
    <p:sldId id="412" r:id="rId23"/>
    <p:sldId id="411" r:id="rId24"/>
    <p:sldId id="410" r:id="rId25"/>
    <p:sldId id="409" r:id="rId26"/>
    <p:sldId id="418" r:id="rId27"/>
    <p:sldId id="413" r:id="rId28"/>
    <p:sldId id="399" r:id="rId29"/>
    <p:sldId id="420" r:id="rId30"/>
    <p:sldId id="421" r:id="rId31"/>
    <p:sldId id="422" r:id="rId32"/>
    <p:sldId id="423" r:id="rId33"/>
    <p:sldId id="424" r:id="rId34"/>
    <p:sldId id="402" r:id="rId35"/>
    <p:sldId id="425" r:id="rId36"/>
    <p:sldId id="416" r:id="rId37"/>
    <p:sldId id="373" r:id="rId38"/>
    <p:sldId id="277" r:id="rId39"/>
  </p:sldIdLst>
  <p:sldSz cx="12192000" cy="6858000"/>
  <p:notesSz cx="6797675" cy="99282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35C"/>
    <a:srgbClr val="C6D76B"/>
    <a:srgbClr val="BE1622"/>
    <a:srgbClr val="FBBE5E"/>
    <a:srgbClr val="C6C6C6"/>
    <a:srgbClr val="F4A7A8"/>
    <a:srgbClr val="E0EAB0"/>
    <a:srgbClr val="46395A"/>
    <a:srgbClr val="FAD6D7"/>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E92A5-5249-41AE-B839-D4A45DC65799}" v="25" dt="2019-06-03T10:18:54.39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6" autoAdjust="0"/>
    <p:restoredTop sz="98048" autoAdjust="0"/>
  </p:normalViewPr>
  <p:slideViewPr>
    <p:cSldViewPr snapToGrid="0" snapToObjects="1">
      <p:cViewPr varScale="1">
        <p:scale>
          <a:sx n="114" d="100"/>
          <a:sy n="114" d="100"/>
        </p:scale>
        <p:origin x="40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0" d="100"/>
          <a:sy n="80"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lle SIMON" userId="faad4a32-b2c5-4947-b59b-05a86cf34385" providerId="ADAL" clId="{7AA144ED-2895-441E-B6E8-EC8E47554569}"/>
    <pc:docChg chg="custSel addSld modSld sldOrd">
      <pc:chgData name="Lucille SIMON" userId="faad4a32-b2c5-4947-b59b-05a86cf34385" providerId="ADAL" clId="{7AA144ED-2895-441E-B6E8-EC8E47554569}" dt="2019-06-03T10:14:37.318" v="83"/>
      <pc:docMkLst>
        <pc:docMk/>
      </pc:docMkLst>
      <pc:sldChg chg="modSp">
        <pc:chgData name="Lucille SIMON" userId="faad4a32-b2c5-4947-b59b-05a86cf34385" providerId="ADAL" clId="{7AA144ED-2895-441E-B6E8-EC8E47554569}" dt="2019-06-03T09:59:33.182" v="71" actId="113"/>
        <pc:sldMkLst>
          <pc:docMk/>
          <pc:sldMk cId="4088905765" sldId="260"/>
        </pc:sldMkLst>
        <pc:spChg chg="mod">
          <ac:chgData name="Lucille SIMON" userId="faad4a32-b2c5-4947-b59b-05a86cf34385" providerId="ADAL" clId="{7AA144ED-2895-441E-B6E8-EC8E47554569}" dt="2019-06-03T09:59:33.182" v="71" actId="113"/>
          <ac:spMkLst>
            <pc:docMk/>
            <pc:sldMk cId="4088905765" sldId="260"/>
            <ac:spMk id="10" creationId="{00000000-0000-0000-0000-000000000000}"/>
          </ac:spMkLst>
        </pc:spChg>
      </pc:sldChg>
      <pc:sldChg chg="modSp">
        <pc:chgData name="Lucille SIMON" userId="faad4a32-b2c5-4947-b59b-05a86cf34385" providerId="ADAL" clId="{7AA144ED-2895-441E-B6E8-EC8E47554569}" dt="2019-06-03T09:52:02.289" v="31" actId="20577"/>
        <pc:sldMkLst>
          <pc:docMk/>
          <pc:sldMk cId="3918139940" sldId="277"/>
        </pc:sldMkLst>
        <pc:spChg chg="mod">
          <ac:chgData name="Lucille SIMON" userId="faad4a32-b2c5-4947-b59b-05a86cf34385" providerId="ADAL" clId="{7AA144ED-2895-441E-B6E8-EC8E47554569}" dt="2019-06-03T09:52:02.289" v="31" actId="20577"/>
          <ac:spMkLst>
            <pc:docMk/>
            <pc:sldMk cId="3918139940" sldId="277"/>
            <ac:spMk id="4" creationId="{5C3D8341-E5DD-4F4A-B8DE-D301F809502A}"/>
          </ac:spMkLst>
        </pc:spChg>
      </pc:sldChg>
      <pc:sldChg chg="modSp ord">
        <pc:chgData name="Lucille SIMON" userId="faad4a32-b2c5-4947-b59b-05a86cf34385" providerId="ADAL" clId="{7AA144ED-2895-441E-B6E8-EC8E47554569}" dt="2019-06-03T10:00:21.637" v="81" actId="20577"/>
        <pc:sldMkLst>
          <pc:docMk/>
          <pc:sldMk cId="1593574941" sldId="309"/>
        </pc:sldMkLst>
        <pc:spChg chg="mod">
          <ac:chgData name="Lucille SIMON" userId="faad4a32-b2c5-4947-b59b-05a86cf34385" providerId="ADAL" clId="{7AA144ED-2895-441E-B6E8-EC8E47554569}" dt="2019-06-03T10:00:21.637" v="81" actId="20577"/>
          <ac:spMkLst>
            <pc:docMk/>
            <pc:sldMk cId="1593574941" sldId="309"/>
            <ac:spMk id="10" creationId="{00000000-0000-0000-0000-000000000000}"/>
          </ac:spMkLst>
        </pc:spChg>
      </pc:sldChg>
      <pc:sldChg chg="delSp modSp add">
        <pc:chgData name="Lucille SIMON" userId="faad4a32-b2c5-4947-b59b-05a86cf34385" providerId="ADAL" clId="{7AA144ED-2895-441E-B6E8-EC8E47554569}" dt="2019-06-03T09:58:42.325" v="65" actId="20577"/>
        <pc:sldMkLst>
          <pc:docMk/>
          <pc:sldMk cId="1901052178" sldId="373"/>
        </pc:sldMkLst>
        <pc:spChg chg="del mod">
          <ac:chgData name="Lucille SIMON" userId="faad4a32-b2c5-4947-b59b-05a86cf34385" providerId="ADAL" clId="{7AA144ED-2895-441E-B6E8-EC8E47554569}" dt="2019-06-03T09:57:12.386" v="43"/>
          <ac:spMkLst>
            <pc:docMk/>
            <pc:sldMk cId="1901052178" sldId="373"/>
            <ac:spMk id="3" creationId="{C211460A-9DC5-405B-A9E0-88956662302C}"/>
          </ac:spMkLst>
        </pc:spChg>
        <pc:spChg chg="mod">
          <ac:chgData name="Lucille SIMON" userId="faad4a32-b2c5-4947-b59b-05a86cf34385" providerId="ADAL" clId="{7AA144ED-2895-441E-B6E8-EC8E47554569}" dt="2019-06-03T09:58:42.325" v="65" actId="20577"/>
          <ac:spMkLst>
            <pc:docMk/>
            <pc:sldMk cId="1901052178" sldId="373"/>
            <ac:spMk id="5" creationId="{0DCF8A43-5C4A-4544-A6EB-949AD68AD5A6}"/>
          </ac:spMkLst>
        </pc:spChg>
        <pc:spChg chg="mod">
          <ac:chgData name="Lucille SIMON" userId="faad4a32-b2c5-4947-b59b-05a86cf34385" providerId="ADAL" clId="{7AA144ED-2895-441E-B6E8-EC8E47554569}" dt="2019-06-03T09:58:23.949" v="60" actId="1076"/>
          <ac:spMkLst>
            <pc:docMk/>
            <pc:sldMk cId="1901052178" sldId="373"/>
            <ac:spMk id="7" creationId="{44823C25-D335-41E5-ADFD-A4451841498C}"/>
          </ac:spMkLst>
        </pc:spChg>
        <pc:graphicFrameChg chg="mod modGraphic">
          <ac:chgData name="Lucille SIMON" userId="faad4a32-b2c5-4947-b59b-05a86cf34385" providerId="ADAL" clId="{7AA144ED-2895-441E-B6E8-EC8E47554569}" dt="2019-06-03T09:58:26.652" v="61" actId="1076"/>
          <ac:graphicFrameMkLst>
            <pc:docMk/>
            <pc:sldMk cId="1901052178" sldId="373"/>
            <ac:graphicFrameMk id="8" creationId="{297EA31A-2C7A-41F5-9798-54F51369D57B}"/>
          </ac:graphicFrameMkLst>
        </pc:graphicFrameChg>
        <pc:graphicFrameChg chg="mod modGraphic">
          <ac:chgData name="Lucille SIMON" userId="faad4a32-b2c5-4947-b59b-05a86cf34385" providerId="ADAL" clId="{7AA144ED-2895-441E-B6E8-EC8E47554569}" dt="2019-06-03T09:58:29.762" v="62" actId="1076"/>
          <ac:graphicFrameMkLst>
            <pc:docMk/>
            <pc:sldMk cId="1901052178" sldId="373"/>
            <ac:graphicFrameMk id="10" creationId="{C567B64B-3606-4FC8-A580-2E2C92F6650D}"/>
          </ac:graphicFrameMkLst>
        </pc:graphicFrameChg>
      </pc:sldChg>
      <pc:sldChg chg="addSp delSp modSp">
        <pc:chgData name="Lucille SIMON" userId="faad4a32-b2c5-4947-b59b-05a86cf34385" providerId="ADAL" clId="{7AA144ED-2895-441E-B6E8-EC8E47554569}" dt="2019-06-03T09:53:07.363" v="35" actId="1076"/>
        <pc:sldMkLst>
          <pc:docMk/>
          <pc:sldMk cId="398059870" sldId="397"/>
        </pc:sldMkLst>
        <pc:picChg chg="del">
          <ac:chgData name="Lucille SIMON" userId="faad4a32-b2c5-4947-b59b-05a86cf34385" providerId="ADAL" clId="{7AA144ED-2895-441E-B6E8-EC8E47554569}" dt="2019-06-03T09:52:35.177" v="32" actId="478"/>
          <ac:picMkLst>
            <pc:docMk/>
            <pc:sldMk cId="398059870" sldId="397"/>
            <ac:picMk id="4" creationId="{37388D0E-5B48-4353-9943-57C71E334C12}"/>
          </ac:picMkLst>
        </pc:picChg>
        <pc:picChg chg="add mod">
          <ac:chgData name="Lucille SIMON" userId="faad4a32-b2c5-4947-b59b-05a86cf34385" providerId="ADAL" clId="{7AA144ED-2895-441E-B6E8-EC8E47554569}" dt="2019-06-03T09:53:07.363" v="35" actId="1076"/>
          <ac:picMkLst>
            <pc:docMk/>
            <pc:sldMk cId="398059870" sldId="397"/>
            <ac:picMk id="7" creationId="{FE3AE26F-6D03-4616-8272-2BB00AD914B0}"/>
          </ac:picMkLst>
        </pc:picChg>
      </pc:sldChg>
      <pc:sldChg chg="addSp delSp">
        <pc:chgData name="Lucille SIMON" userId="faad4a32-b2c5-4947-b59b-05a86cf34385" providerId="ADAL" clId="{7AA144ED-2895-441E-B6E8-EC8E47554569}" dt="2019-06-03T09:50:12.123" v="5"/>
        <pc:sldMkLst>
          <pc:docMk/>
          <pc:sldMk cId="3382560112" sldId="398"/>
        </pc:sldMkLst>
        <pc:spChg chg="del">
          <ac:chgData name="Lucille SIMON" userId="faad4a32-b2c5-4947-b59b-05a86cf34385" providerId="ADAL" clId="{7AA144ED-2895-441E-B6E8-EC8E47554569}" dt="2019-06-03T09:50:11.150" v="4" actId="478"/>
          <ac:spMkLst>
            <pc:docMk/>
            <pc:sldMk cId="3382560112" sldId="398"/>
            <ac:spMk id="2" creationId="{86CF9669-4E64-4E2E-97E1-2A348CF38DF4}"/>
          </ac:spMkLst>
        </pc:spChg>
        <pc:spChg chg="del">
          <ac:chgData name="Lucille SIMON" userId="faad4a32-b2c5-4947-b59b-05a86cf34385" providerId="ADAL" clId="{7AA144ED-2895-441E-B6E8-EC8E47554569}" dt="2019-06-03T09:49:52.590" v="0" actId="478"/>
          <ac:spMkLst>
            <pc:docMk/>
            <pc:sldMk cId="3382560112" sldId="398"/>
            <ac:spMk id="9" creationId="{87EED67F-6115-4B87-A083-64022C097A03}"/>
          </ac:spMkLst>
        </pc:spChg>
        <pc:spChg chg="del">
          <ac:chgData name="Lucille SIMON" userId="faad4a32-b2c5-4947-b59b-05a86cf34385" providerId="ADAL" clId="{7AA144ED-2895-441E-B6E8-EC8E47554569}" dt="2019-06-03T09:49:52.590" v="0" actId="478"/>
          <ac:spMkLst>
            <pc:docMk/>
            <pc:sldMk cId="3382560112" sldId="398"/>
            <ac:spMk id="11" creationId="{0F5B1E98-A6AF-4E0C-A669-B372D82D44A5}"/>
          </ac:spMkLst>
        </pc:spChg>
        <pc:spChg chg="add del">
          <ac:chgData name="Lucille SIMON" userId="faad4a32-b2c5-4947-b59b-05a86cf34385" providerId="ADAL" clId="{7AA144ED-2895-441E-B6E8-EC8E47554569}" dt="2019-06-03T09:49:55.640" v="2"/>
          <ac:spMkLst>
            <pc:docMk/>
            <pc:sldMk cId="3382560112" sldId="398"/>
            <ac:spMk id="28" creationId="{B486A16E-FBF3-4D70-A9A5-FD84D8CE04ED}"/>
          </ac:spMkLst>
        </pc:spChg>
        <pc:spChg chg="add del">
          <ac:chgData name="Lucille SIMON" userId="faad4a32-b2c5-4947-b59b-05a86cf34385" providerId="ADAL" clId="{7AA144ED-2895-441E-B6E8-EC8E47554569}" dt="2019-06-03T09:49:55.640" v="2"/>
          <ac:spMkLst>
            <pc:docMk/>
            <pc:sldMk cId="3382560112" sldId="398"/>
            <ac:spMk id="29" creationId="{1A94BBFB-62CC-4805-BA11-1295B58684B8}"/>
          </ac:spMkLst>
        </pc:spChg>
        <pc:spChg chg="add del">
          <ac:chgData name="Lucille SIMON" userId="faad4a32-b2c5-4947-b59b-05a86cf34385" providerId="ADAL" clId="{7AA144ED-2895-441E-B6E8-EC8E47554569}" dt="2019-06-03T09:49:55.640" v="2"/>
          <ac:spMkLst>
            <pc:docMk/>
            <pc:sldMk cId="3382560112" sldId="398"/>
            <ac:spMk id="30" creationId="{BDF4D594-A94D-4128-97FE-802465C9231A}"/>
          </ac:spMkLst>
        </pc:spChg>
        <pc:spChg chg="add del">
          <ac:chgData name="Lucille SIMON" userId="faad4a32-b2c5-4947-b59b-05a86cf34385" providerId="ADAL" clId="{7AA144ED-2895-441E-B6E8-EC8E47554569}" dt="2019-06-03T09:49:55.640" v="2"/>
          <ac:spMkLst>
            <pc:docMk/>
            <pc:sldMk cId="3382560112" sldId="398"/>
            <ac:spMk id="33" creationId="{9FE32237-E909-472F-8814-4389FAB80A77}"/>
          </ac:spMkLst>
        </pc:spChg>
        <pc:spChg chg="add del">
          <ac:chgData name="Lucille SIMON" userId="faad4a32-b2c5-4947-b59b-05a86cf34385" providerId="ADAL" clId="{7AA144ED-2895-441E-B6E8-EC8E47554569}" dt="2019-06-03T09:49:55.640" v="2"/>
          <ac:spMkLst>
            <pc:docMk/>
            <pc:sldMk cId="3382560112" sldId="398"/>
            <ac:spMk id="34" creationId="{9943E63C-BF9B-4715-B2C8-DE6352E0B41F}"/>
          </ac:spMkLst>
        </pc:spChg>
        <pc:spChg chg="add">
          <ac:chgData name="Lucille SIMON" userId="faad4a32-b2c5-4947-b59b-05a86cf34385" providerId="ADAL" clId="{7AA144ED-2895-441E-B6E8-EC8E47554569}" dt="2019-06-03T09:50:12.123" v="5"/>
          <ac:spMkLst>
            <pc:docMk/>
            <pc:sldMk cId="3382560112" sldId="398"/>
            <ac:spMk id="36" creationId="{2D636C1C-74E0-4A4C-B011-8173E340808F}"/>
          </ac:spMkLst>
        </pc:spChg>
        <pc:spChg chg="add">
          <ac:chgData name="Lucille SIMON" userId="faad4a32-b2c5-4947-b59b-05a86cf34385" providerId="ADAL" clId="{7AA144ED-2895-441E-B6E8-EC8E47554569}" dt="2019-06-03T09:50:12.123" v="5"/>
          <ac:spMkLst>
            <pc:docMk/>
            <pc:sldMk cId="3382560112" sldId="398"/>
            <ac:spMk id="37" creationId="{832417D9-54F8-4168-A440-8557E628BA33}"/>
          </ac:spMkLst>
        </pc:spChg>
        <pc:spChg chg="add">
          <ac:chgData name="Lucille SIMON" userId="faad4a32-b2c5-4947-b59b-05a86cf34385" providerId="ADAL" clId="{7AA144ED-2895-441E-B6E8-EC8E47554569}" dt="2019-06-03T09:50:12.123" v="5"/>
          <ac:spMkLst>
            <pc:docMk/>
            <pc:sldMk cId="3382560112" sldId="398"/>
            <ac:spMk id="38" creationId="{B08E0AE9-225F-472C-9624-A0609901C77B}"/>
          </ac:spMkLst>
        </pc:spChg>
        <pc:spChg chg="add">
          <ac:chgData name="Lucille SIMON" userId="faad4a32-b2c5-4947-b59b-05a86cf34385" providerId="ADAL" clId="{7AA144ED-2895-441E-B6E8-EC8E47554569}" dt="2019-06-03T09:50:12.123" v="5"/>
          <ac:spMkLst>
            <pc:docMk/>
            <pc:sldMk cId="3382560112" sldId="398"/>
            <ac:spMk id="42" creationId="{79286A80-B9C7-4805-85B5-AB04CAE32F03}"/>
          </ac:spMkLst>
        </pc:spChg>
        <pc:spChg chg="add">
          <ac:chgData name="Lucille SIMON" userId="faad4a32-b2c5-4947-b59b-05a86cf34385" providerId="ADAL" clId="{7AA144ED-2895-441E-B6E8-EC8E47554569}" dt="2019-06-03T09:50:12.123" v="5"/>
          <ac:spMkLst>
            <pc:docMk/>
            <pc:sldMk cId="3382560112" sldId="398"/>
            <ac:spMk id="43" creationId="{BB13B998-8ECE-4CB2-85D2-62B1054E31CF}"/>
          </ac:spMkLst>
        </pc:spChg>
        <pc:picChg chg="del">
          <ac:chgData name="Lucille SIMON" userId="faad4a32-b2c5-4947-b59b-05a86cf34385" providerId="ADAL" clId="{7AA144ED-2895-441E-B6E8-EC8E47554569}" dt="2019-06-03T09:50:11.150" v="4" actId="478"/>
          <ac:picMkLst>
            <pc:docMk/>
            <pc:sldMk cId="3382560112" sldId="398"/>
            <ac:picMk id="8" creationId="{8F160238-A91D-496F-AF39-D7721E4F1EE9}"/>
          </ac:picMkLst>
        </pc:picChg>
        <pc:picChg chg="add del">
          <ac:chgData name="Lucille SIMON" userId="faad4a32-b2c5-4947-b59b-05a86cf34385" providerId="ADAL" clId="{7AA144ED-2895-441E-B6E8-EC8E47554569}" dt="2019-06-03T09:49:55.640" v="2"/>
          <ac:picMkLst>
            <pc:docMk/>
            <pc:sldMk cId="3382560112" sldId="398"/>
            <ac:picMk id="27" creationId="{9355940E-4EA0-4D3C-8E45-7369419E1EB5}"/>
          </ac:picMkLst>
        </pc:picChg>
        <pc:picChg chg="add del">
          <ac:chgData name="Lucille SIMON" userId="faad4a32-b2c5-4947-b59b-05a86cf34385" providerId="ADAL" clId="{7AA144ED-2895-441E-B6E8-EC8E47554569}" dt="2019-06-03T09:49:55.640" v="2"/>
          <ac:picMkLst>
            <pc:docMk/>
            <pc:sldMk cId="3382560112" sldId="398"/>
            <ac:picMk id="32" creationId="{C6727A64-C7FC-458A-8183-E8BBF0BC1042}"/>
          </ac:picMkLst>
        </pc:picChg>
        <pc:picChg chg="add">
          <ac:chgData name="Lucille SIMON" userId="faad4a32-b2c5-4947-b59b-05a86cf34385" providerId="ADAL" clId="{7AA144ED-2895-441E-B6E8-EC8E47554569}" dt="2019-06-03T09:50:12.123" v="5"/>
          <ac:picMkLst>
            <pc:docMk/>
            <pc:sldMk cId="3382560112" sldId="398"/>
            <ac:picMk id="35" creationId="{2E613491-E9BA-4A1D-A8CE-58FC87D721A9}"/>
          </ac:picMkLst>
        </pc:picChg>
        <pc:picChg chg="add">
          <ac:chgData name="Lucille SIMON" userId="faad4a32-b2c5-4947-b59b-05a86cf34385" providerId="ADAL" clId="{7AA144ED-2895-441E-B6E8-EC8E47554569}" dt="2019-06-03T09:50:12.123" v="5"/>
          <ac:picMkLst>
            <pc:docMk/>
            <pc:sldMk cId="3382560112" sldId="398"/>
            <ac:picMk id="40" creationId="{89CFF494-60F5-4AD3-A653-1EEE9AA558A3}"/>
          </ac:picMkLst>
        </pc:picChg>
        <pc:picChg chg="add">
          <ac:chgData name="Lucille SIMON" userId="faad4a32-b2c5-4947-b59b-05a86cf34385" providerId="ADAL" clId="{7AA144ED-2895-441E-B6E8-EC8E47554569}" dt="2019-06-03T09:50:12.123" v="5"/>
          <ac:picMkLst>
            <pc:docMk/>
            <pc:sldMk cId="3382560112" sldId="398"/>
            <ac:picMk id="41" creationId="{EBE60397-EAAE-4683-9D46-9AAB62F03F71}"/>
          </ac:picMkLst>
        </pc:picChg>
        <pc:picChg chg="del">
          <ac:chgData name="Lucille SIMON" userId="faad4a32-b2c5-4947-b59b-05a86cf34385" providerId="ADAL" clId="{7AA144ED-2895-441E-B6E8-EC8E47554569}" dt="2019-06-03T09:50:07.759" v="3" actId="478"/>
          <ac:picMkLst>
            <pc:docMk/>
            <pc:sldMk cId="3382560112" sldId="398"/>
            <ac:picMk id="3074" creationId="{9380C503-5BF8-4E5B-A84E-3A3DD0CDCEB2}"/>
          </ac:picMkLst>
        </pc:picChg>
        <pc:cxnChg chg="del">
          <ac:chgData name="Lucille SIMON" userId="faad4a32-b2c5-4947-b59b-05a86cf34385" providerId="ADAL" clId="{7AA144ED-2895-441E-B6E8-EC8E47554569}" dt="2019-06-03T09:49:52.590" v="0" actId="478"/>
          <ac:cxnSpMkLst>
            <pc:docMk/>
            <pc:sldMk cId="3382560112" sldId="398"/>
            <ac:cxnSpMk id="5" creationId="{35A84AEF-2965-46BB-9752-7A877930EA47}"/>
          </ac:cxnSpMkLst>
        </pc:cxnChg>
        <pc:cxnChg chg="add del">
          <ac:chgData name="Lucille SIMON" userId="faad4a32-b2c5-4947-b59b-05a86cf34385" providerId="ADAL" clId="{7AA144ED-2895-441E-B6E8-EC8E47554569}" dt="2019-06-03T09:49:55.640" v="2"/>
          <ac:cxnSpMkLst>
            <pc:docMk/>
            <pc:sldMk cId="3382560112" sldId="398"/>
            <ac:cxnSpMk id="31" creationId="{C4C560C0-1273-4349-B8FB-ABD808AE5144}"/>
          </ac:cxnSpMkLst>
        </pc:cxnChg>
        <pc:cxnChg chg="add">
          <ac:chgData name="Lucille SIMON" userId="faad4a32-b2c5-4947-b59b-05a86cf34385" providerId="ADAL" clId="{7AA144ED-2895-441E-B6E8-EC8E47554569}" dt="2019-06-03T09:50:12.123" v="5"/>
          <ac:cxnSpMkLst>
            <pc:docMk/>
            <pc:sldMk cId="3382560112" sldId="398"/>
            <ac:cxnSpMk id="39" creationId="{2BFD9B38-9111-4604-AF8D-D5F3C34BCA56}"/>
          </ac:cxnSpMkLst>
        </pc:cxnChg>
      </pc:sldChg>
      <pc:sldChg chg="addSp delSp">
        <pc:chgData name="Lucille SIMON" userId="faad4a32-b2c5-4947-b59b-05a86cf34385" providerId="ADAL" clId="{7AA144ED-2895-441E-B6E8-EC8E47554569}" dt="2019-06-03T10:14:37.318" v="83"/>
        <pc:sldMkLst>
          <pc:docMk/>
          <pc:sldMk cId="3312487043" sldId="401"/>
        </pc:sldMkLst>
        <pc:spChg chg="del">
          <ac:chgData name="Lucille SIMON" userId="faad4a32-b2c5-4947-b59b-05a86cf34385" providerId="ADAL" clId="{7AA144ED-2895-441E-B6E8-EC8E47554569}" dt="2019-06-03T10:14:35.275" v="82" actId="478"/>
          <ac:spMkLst>
            <pc:docMk/>
            <pc:sldMk cId="3312487043" sldId="401"/>
            <ac:spMk id="29" creationId="{89C8645B-82DD-4ECC-BA1A-9C532EC8E651}"/>
          </ac:spMkLst>
        </pc:spChg>
        <pc:spChg chg="del">
          <ac:chgData name="Lucille SIMON" userId="faad4a32-b2c5-4947-b59b-05a86cf34385" providerId="ADAL" clId="{7AA144ED-2895-441E-B6E8-EC8E47554569}" dt="2019-06-03T10:14:35.275" v="82" actId="478"/>
          <ac:spMkLst>
            <pc:docMk/>
            <pc:sldMk cId="3312487043" sldId="401"/>
            <ac:spMk id="30" creationId="{57AFFD31-8A56-4EFA-9170-B7700062CDDF}"/>
          </ac:spMkLst>
        </pc:spChg>
        <pc:spChg chg="add">
          <ac:chgData name="Lucille SIMON" userId="faad4a32-b2c5-4947-b59b-05a86cf34385" providerId="ADAL" clId="{7AA144ED-2895-441E-B6E8-EC8E47554569}" dt="2019-06-03T10:14:37.318" v="83"/>
          <ac:spMkLst>
            <pc:docMk/>
            <pc:sldMk cId="3312487043" sldId="401"/>
            <ac:spMk id="31" creationId="{5AFED84F-81FF-4C35-9003-0C59CFD7D236}"/>
          </ac:spMkLst>
        </pc:spChg>
        <pc:spChg chg="add">
          <ac:chgData name="Lucille SIMON" userId="faad4a32-b2c5-4947-b59b-05a86cf34385" providerId="ADAL" clId="{7AA144ED-2895-441E-B6E8-EC8E47554569}" dt="2019-06-03T10:14:37.318" v="83"/>
          <ac:spMkLst>
            <pc:docMk/>
            <pc:sldMk cId="3312487043" sldId="401"/>
            <ac:spMk id="32" creationId="{74AAA5C8-47B7-4E01-9961-81AC24162AF0}"/>
          </ac:spMkLst>
        </pc:spChg>
        <pc:spChg chg="add">
          <ac:chgData name="Lucille SIMON" userId="faad4a32-b2c5-4947-b59b-05a86cf34385" providerId="ADAL" clId="{7AA144ED-2895-441E-B6E8-EC8E47554569}" dt="2019-06-03T10:14:37.318" v="83"/>
          <ac:spMkLst>
            <pc:docMk/>
            <pc:sldMk cId="3312487043" sldId="401"/>
            <ac:spMk id="33" creationId="{7D68A084-6737-4B35-ADF1-633C30FA344D}"/>
          </ac:spMkLst>
        </pc:spChg>
        <pc:spChg chg="add">
          <ac:chgData name="Lucille SIMON" userId="faad4a32-b2c5-4947-b59b-05a86cf34385" providerId="ADAL" clId="{7AA144ED-2895-441E-B6E8-EC8E47554569}" dt="2019-06-03T10:14:37.318" v="83"/>
          <ac:spMkLst>
            <pc:docMk/>
            <pc:sldMk cId="3312487043" sldId="401"/>
            <ac:spMk id="34" creationId="{BCDA3470-FBE4-4DA3-86AD-797F14F40606}"/>
          </ac:spMkLst>
        </pc:spChg>
        <pc:spChg chg="add">
          <ac:chgData name="Lucille SIMON" userId="faad4a32-b2c5-4947-b59b-05a86cf34385" providerId="ADAL" clId="{7AA144ED-2895-441E-B6E8-EC8E47554569}" dt="2019-06-03T10:14:37.318" v="83"/>
          <ac:spMkLst>
            <pc:docMk/>
            <pc:sldMk cId="3312487043" sldId="401"/>
            <ac:spMk id="35" creationId="{32C376CA-57A6-4EF4-91E6-754410AB9BC8}"/>
          </ac:spMkLst>
        </pc:spChg>
        <pc:spChg chg="add">
          <ac:chgData name="Lucille SIMON" userId="faad4a32-b2c5-4947-b59b-05a86cf34385" providerId="ADAL" clId="{7AA144ED-2895-441E-B6E8-EC8E47554569}" dt="2019-06-03T10:14:37.318" v="83"/>
          <ac:spMkLst>
            <pc:docMk/>
            <pc:sldMk cId="3312487043" sldId="401"/>
            <ac:spMk id="36" creationId="{3F6DAA87-8E6A-4DE2-86ED-E1E63E2CCAB4}"/>
          </ac:spMkLst>
        </pc:spChg>
        <pc:spChg chg="add">
          <ac:chgData name="Lucille SIMON" userId="faad4a32-b2c5-4947-b59b-05a86cf34385" providerId="ADAL" clId="{7AA144ED-2895-441E-B6E8-EC8E47554569}" dt="2019-06-03T10:14:37.318" v="83"/>
          <ac:spMkLst>
            <pc:docMk/>
            <pc:sldMk cId="3312487043" sldId="401"/>
            <ac:spMk id="37" creationId="{CB11EB94-DB6E-441D-9FE7-300F89FCD0B3}"/>
          </ac:spMkLst>
        </pc:spChg>
        <pc:spChg chg="add">
          <ac:chgData name="Lucille SIMON" userId="faad4a32-b2c5-4947-b59b-05a86cf34385" providerId="ADAL" clId="{7AA144ED-2895-441E-B6E8-EC8E47554569}" dt="2019-06-03T10:14:37.318" v="83"/>
          <ac:spMkLst>
            <pc:docMk/>
            <pc:sldMk cId="3312487043" sldId="401"/>
            <ac:spMk id="38" creationId="{73C9314C-3E94-4EF7-B345-DEAABCC172DE}"/>
          </ac:spMkLst>
        </pc:spChg>
        <pc:spChg chg="del">
          <ac:chgData name="Lucille SIMON" userId="faad4a32-b2c5-4947-b59b-05a86cf34385" providerId="ADAL" clId="{7AA144ED-2895-441E-B6E8-EC8E47554569}" dt="2019-06-03T10:14:35.275" v="82" actId="478"/>
          <ac:spMkLst>
            <pc:docMk/>
            <pc:sldMk cId="3312487043" sldId="401"/>
            <ac:spMk id="39" creationId="{785C9006-61AD-44A7-88C0-EEBB303AF893}"/>
          </ac:spMkLst>
        </pc:spChg>
        <pc:spChg chg="del">
          <ac:chgData name="Lucille SIMON" userId="faad4a32-b2c5-4947-b59b-05a86cf34385" providerId="ADAL" clId="{7AA144ED-2895-441E-B6E8-EC8E47554569}" dt="2019-06-03T10:14:35.275" v="82" actId="478"/>
          <ac:spMkLst>
            <pc:docMk/>
            <pc:sldMk cId="3312487043" sldId="401"/>
            <ac:spMk id="40" creationId="{EC6E0B0C-C1B9-4DA2-8216-8B4979A74E76}"/>
          </ac:spMkLst>
        </pc:spChg>
        <pc:spChg chg="del">
          <ac:chgData name="Lucille SIMON" userId="faad4a32-b2c5-4947-b59b-05a86cf34385" providerId="ADAL" clId="{7AA144ED-2895-441E-B6E8-EC8E47554569}" dt="2019-06-03T10:14:35.275" v="82" actId="478"/>
          <ac:spMkLst>
            <pc:docMk/>
            <pc:sldMk cId="3312487043" sldId="401"/>
            <ac:spMk id="41" creationId="{2DC97C1F-E236-4798-97FD-2F9F3505EA5D}"/>
          </ac:spMkLst>
        </pc:spChg>
        <pc:spChg chg="del">
          <ac:chgData name="Lucille SIMON" userId="faad4a32-b2c5-4947-b59b-05a86cf34385" providerId="ADAL" clId="{7AA144ED-2895-441E-B6E8-EC8E47554569}" dt="2019-06-03T10:14:35.275" v="82" actId="478"/>
          <ac:spMkLst>
            <pc:docMk/>
            <pc:sldMk cId="3312487043" sldId="401"/>
            <ac:spMk id="42" creationId="{6A9EA8FB-79A9-4EB3-9FD5-6EBF248F7370}"/>
          </ac:spMkLst>
        </pc:spChg>
        <pc:spChg chg="add">
          <ac:chgData name="Lucille SIMON" userId="faad4a32-b2c5-4947-b59b-05a86cf34385" providerId="ADAL" clId="{7AA144ED-2895-441E-B6E8-EC8E47554569}" dt="2019-06-03T10:14:37.318" v="83"/>
          <ac:spMkLst>
            <pc:docMk/>
            <pc:sldMk cId="3312487043" sldId="401"/>
            <ac:spMk id="43" creationId="{8FBA309F-F2C5-499A-8167-3E84DC8BE087}"/>
          </ac:spMkLst>
        </pc:spChg>
        <pc:spChg chg="add">
          <ac:chgData name="Lucille SIMON" userId="faad4a32-b2c5-4947-b59b-05a86cf34385" providerId="ADAL" clId="{7AA144ED-2895-441E-B6E8-EC8E47554569}" dt="2019-06-03T10:14:37.318" v="83"/>
          <ac:spMkLst>
            <pc:docMk/>
            <pc:sldMk cId="3312487043" sldId="401"/>
            <ac:spMk id="44" creationId="{BC5338D5-A0CD-428F-A6C4-DF0F8C871661}"/>
          </ac:spMkLst>
        </pc:spChg>
        <pc:spChg chg="add">
          <ac:chgData name="Lucille SIMON" userId="faad4a32-b2c5-4947-b59b-05a86cf34385" providerId="ADAL" clId="{7AA144ED-2895-441E-B6E8-EC8E47554569}" dt="2019-06-03T10:14:37.318" v="83"/>
          <ac:spMkLst>
            <pc:docMk/>
            <pc:sldMk cId="3312487043" sldId="401"/>
            <ac:spMk id="45" creationId="{80C0922E-2683-4A84-AD23-C11A0D1D62C7}"/>
          </ac:spMkLst>
        </pc:spChg>
        <pc:spChg chg="add">
          <ac:chgData name="Lucille SIMON" userId="faad4a32-b2c5-4947-b59b-05a86cf34385" providerId="ADAL" clId="{7AA144ED-2895-441E-B6E8-EC8E47554569}" dt="2019-06-03T10:14:37.318" v="83"/>
          <ac:spMkLst>
            <pc:docMk/>
            <pc:sldMk cId="3312487043" sldId="401"/>
            <ac:spMk id="46" creationId="{55980AC8-6C72-4C69-BD67-CE906983B883}"/>
          </ac:spMkLst>
        </pc:spChg>
        <pc:spChg chg="del">
          <ac:chgData name="Lucille SIMON" userId="faad4a32-b2c5-4947-b59b-05a86cf34385" providerId="ADAL" clId="{7AA144ED-2895-441E-B6E8-EC8E47554569}" dt="2019-06-03T10:14:35.275" v="82" actId="478"/>
          <ac:spMkLst>
            <pc:docMk/>
            <pc:sldMk cId="3312487043" sldId="401"/>
            <ac:spMk id="54" creationId="{7489B32E-BEED-40B7-883D-FCC0538ED7AE}"/>
          </ac:spMkLst>
        </pc:spChg>
        <pc:spChg chg="del">
          <ac:chgData name="Lucille SIMON" userId="faad4a32-b2c5-4947-b59b-05a86cf34385" providerId="ADAL" clId="{7AA144ED-2895-441E-B6E8-EC8E47554569}" dt="2019-06-03T10:14:35.275" v="82" actId="478"/>
          <ac:spMkLst>
            <pc:docMk/>
            <pc:sldMk cId="3312487043" sldId="401"/>
            <ac:spMk id="55" creationId="{F3C3406E-CF03-442D-BE45-3A96E67DDFE4}"/>
          </ac:spMkLst>
        </pc:spChg>
        <pc:spChg chg="del">
          <ac:chgData name="Lucille SIMON" userId="faad4a32-b2c5-4947-b59b-05a86cf34385" providerId="ADAL" clId="{7AA144ED-2895-441E-B6E8-EC8E47554569}" dt="2019-06-03T10:14:35.275" v="82" actId="478"/>
          <ac:spMkLst>
            <pc:docMk/>
            <pc:sldMk cId="3312487043" sldId="401"/>
            <ac:spMk id="59" creationId="{A3B11ADE-D21C-43FC-A969-50E49B5DB9B0}"/>
          </ac:spMkLst>
        </pc:spChg>
        <pc:spChg chg="del">
          <ac:chgData name="Lucille SIMON" userId="faad4a32-b2c5-4947-b59b-05a86cf34385" providerId="ADAL" clId="{7AA144ED-2895-441E-B6E8-EC8E47554569}" dt="2019-06-03T10:14:35.275" v="82" actId="478"/>
          <ac:spMkLst>
            <pc:docMk/>
            <pc:sldMk cId="3312487043" sldId="401"/>
            <ac:spMk id="62" creationId="{C9273333-9A72-4CBA-81E8-FC419E9AD25F}"/>
          </ac:spMkLst>
        </pc:spChg>
        <pc:spChg chg="del">
          <ac:chgData name="Lucille SIMON" userId="faad4a32-b2c5-4947-b59b-05a86cf34385" providerId="ADAL" clId="{7AA144ED-2895-441E-B6E8-EC8E47554569}" dt="2019-06-03T10:14:35.275" v="82" actId="478"/>
          <ac:spMkLst>
            <pc:docMk/>
            <pc:sldMk cId="3312487043" sldId="401"/>
            <ac:spMk id="63" creationId="{0ACB02C3-46DA-4035-9CFB-5F41999460F1}"/>
          </ac:spMkLst>
        </pc:spChg>
        <pc:spChg chg="del">
          <ac:chgData name="Lucille SIMON" userId="faad4a32-b2c5-4947-b59b-05a86cf34385" providerId="ADAL" clId="{7AA144ED-2895-441E-B6E8-EC8E47554569}" dt="2019-06-03T10:14:35.275" v="82" actId="478"/>
          <ac:spMkLst>
            <pc:docMk/>
            <pc:sldMk cId="3312487043" sldId="401"/>
            <ac:spMk id="64" creationId="{99BBD2A9-0B38-44C8-A6FE-FCE947461065}"/>
          </ac:spMkLst>
        </pc:spChg>
        <pc:picChg chg="del">
          <ac:chgData name="Lucille SIMON" userId="faad4a32-b2c5-4947-b59b-05a86cf34385" providerId="ADAL" clId="{7AA144ED-2895-441E-B6E8-EC8E47554569}" dt="2019-06-03T10:14:35.275" v="82" actId="478"/>
          <ac:picMkLst>
            <pc:docMk/>
            <pc:sldMk cId="3312487043" sldId="401"/>
            <ac:picMk id="3" creationId="{4EF2D9C6-671A-45CD-83F9-D5105F1FA4A9}"/>
          </ac:picMkLst>
        </pc:picChg>
        <pc:picChg chg="del">
          <ac:chgData name="Lucille SIMON" userId="faad4a32-b2c5-4947-b59b-05a86cf34385" providerId="ADAL" clId="{7AA144ED-2895-441E-B6E8-EC8E47554569}" dt="2019-06-03T10:14:35.275" v="82" actId="478"/>
          <ac:picMkLst>
            <pc:docMk/>
            <pc:sldMk cId="3312487043" sldId="401"/>
            <ac:picMk id="7" creationId="{149EF1AD-B4A2-45D7-BFE4-1C577756977B}"/>
          </ac:picMkLst>
        </pc:picChg>
        <pc:picChg chg="del">
          <ac:chgData name="Lucille SIMON" userId="faad4a32-b2c5-4947-b59b-05a86cf34385" providerId="ADAL" clId="{7AA144ED-2895-441E-B6E8-EC8E47554569}" dt="2019-06-03T10:14:35.275" v="82" actId="478"/>
          <ac:picMkLst>
            <pc:docMk/>
            <pc:sldMk cId="3312487043" sldId="401"/>
            <ac:picMk id="10" creationId="{EBB567EF-BFB9-414A-A552-A4BA650F8ACC}"/>
          </ac:picMkLst>
        </pc:picChg>
        <pc:picChg chg="del">
          <ac:chgData name="Lucille SIMON" userId="faad4a32-b2c5-4947-b59b-05a86cf34385" providerId="ADAL" clId="{7AA144ED-2895-441E-B6E8-EC8E47554569}" dt="2019-06-03T10:14:35.275" v="82" actId="478"/>
          <ac:picMkLst>
            <pc:docMk/>
            <pc:sldMk cId="3312487043" sldId="401"/>
            <ac:picMk id="13" creationId="{9D76206E-5537-4AA7-9CBB-0164FBC3881F}"/>
          </ac:picMkLst>
        </pc:picChg>
        <pc:picChg chg="del">
          <ac:chgData name="Lucille SIMON" userId="faad4a32-b2c5-4947-b59b-05a86cf34385" providerId="ADAL" clId="{7AA144ED-2895-441E-B6E8-EC8E47554569}" dt="2019-06-03T10:14:35.275" v="82" actId="478"/>
          <ac:picMkLst>
            <pc:docMk/>
            <pc:sldMk cId="3312487043" sldId="401"/>
            <ac:picMk id="14" creationId="{F3F21BCB-05D7-4880-837D-4821DA09A67F}"/>
          </ac:picMkLst>
        </pc:picChg>
        <pc:picChg chg="del">
          <ac:chgData name="Lucille SIMON" userId="faad4a32-b2c5-4947-b59b-05a86cf34385" providerId="ADAL" clId="{7AA144ED-2895-441E-B6E8-EC8E47554569}" dt="2019-06-03T10:14:35.275" v="82" actId="478"/>
          <ac:picMkLst>
            <pc:docMk/>
            <pc:sldMk cId="3312487043" sldId="401"/>
            <ac:picMk id="22" creationId="{733B2CC8-4EA4-40B0-BB3A-391E2C8527AD}"/>
          </ac:picMkLst>
        </pc:picChg>
        <pc:picChg chg="add">
          <ac:chgData name="Lucille SIMON" userId="faad4a32-b2c5-4947-b59b-05a86cf34385" providerId="ADAL" clId="{7AA144ED-2895-441E-B6E8-EC8E47554569}" dt="2019-06-03T10:14:37.318" v="83"/>
          <ac:picMkLst>
            <pc:docMk/>
            <pc:sldMk cId="3312487043" sldId="401"/>
            <ac:picMk id="23" creationId="{925E86C1-34D2-42D2-8CC6-1E3F066C5FB1}"/>
          </ac:picMkLst>
        </pc:picChg>
        <pc:picChg chg="add">
          <ac:chgData name="Lucille SIMON" userId="faad4a32-b2c5-4947-b59b-05a86cf34385" providerId="ADAL" clId="{7AA144ED-2895-441E-B6E8-EC8E47554569}" dt="2019-06-03T10:14:37.318" v="83"/>
          <ac:picMkLst>
            <pc:docMk/>
            <pc:sldMk cId="3312487043" sldId="401"/>
            <ac:picMk id="24" creationId="{5F067CE4-B622-4BD0-91FC-2B0198F46ADD}"/>
          </ac:picMkLst>
        </pc:picChg>
        <pc:picChg chg="add">
          <ac:chgData name="Lucille SIMON" userId="faad4a32-b2c5-4947-b59b-05a86cf34385" providerId="ADAL" clId="{7AA144ED-2895-441E-B6E8-EC8E47554569}" dt="2019-06-03T10:14:37.318" v="83"/>
          <ac:picMkLst>
            <pc:docMk/>
            <pc:sldMk cId="3312487043" sldId="401"/>
            <ac:picMk id="25" creationId="{1FCB7FEF-D946-439C-8847-7CEF80CC568C}"/>
          </ac:picMkLst>
        </pc:picChg>
        <pc:picChg chg="add">
          <ac:chgData name="Lucille SIMON" userId="faad4a32-b2c5-4947-b59b-05a86cf34385" providerId="ADAL" clId="{7AA144ED-2895-441E-B6E8-EC8E47554569}" dt="2019-06-03T10:14:37.318" v="83"/>
          <ac:picMkLst>
            <pc:docMk/>
            <pc:sldMk cId="3312487043" sldId="401"/>
            <ac:picMk id="26" creationId="{51053C7B-BFAA-46C4-AC57-F65AE5ADCF6D}"/>
          </ac:picMkLst>
        </pc:picChg>
        <pc:picChg chg="add">
          <ac:chgData name="Lucille SIMON" userId="faad4a32-b2c5-4947-b59b-05a86cf34385" providerId="ADAL" clId="{7AA144ED-2895-441E-B6E8-EC8E47554569}" dt="2019-06-03T10:14:37.318" v="83"/>
          <ac:picMkLst>
            <pc:docMk/>
            <pc:sldMk cId="3312487043" sldId="401"/>
            <ac:picMk id="27" creationId="{777A6798-A81E-4289-B073-23B8068FECC3}"/>
          </ac:picMkLst>
        </pc:picChg>
        <pc:picChg chg="add">
          <ac:chgData name="Lucille SIMON" userId="faad4a32-b2c5-4947-b59b-05a86cf34385" providerId="ADAL" clId="{7AA144ED-2895-441E-B6E8-EC8E47554569}" dt="2019-06-03T10:14:37.318" v="83"/>
          <ac:picMkLst>
            <pc:docMk/>
            <pc:sldMk cId="3312487043" sldId="401"/>
            <ac:picMk id="28" creationId="{DF3B2685-F88E-4317-B063-4C8298372539}"/>
          </ac:picMkLst>
        </pc:picChg>
      </pc:sldChg>
      <pc:sldChg chg="modSp">
        <pc:chgData name="Lucille SIMON" userId="faad4a32-b2c5-4947-b59b-05a86cf34385" providerId="ADAL" clId="{7AA144ED-2895-441E-B6E8-EC8E47554569}" dt="2019-06-03T09:56:14.797" v="36" actId="20577"/>
        <pc:sldMkLst>
          <pc:docMk/>
          <pc:sldMk cId="2468335358" sldId="402"/>
        </pc:sldMkLst>
        <pc:spChg chg="mod">
          <ac:chgData name="Lucille SIMON" userId="faad4a32-b2c5-4947-b59b-05a86cf34385" providerId="ADAL" clId="{7AA144ED-2895-441E-B6E8-EC8E47554569}" dt="2019-06-03T09:56:14.797" v="36" actId="20577"/>
          <ac:spMkLst>
            <pc:docMk/>
            <pc:sldMk cId="2468335358" sldId="402"/>
            <ac:spMk id="9" creationId="{00000000-0000-0000-0000-000000000000}"/>
          </ac:spMkLst>
        </pc:spChg>
      </pc:sldChg>
      <pc:sldChg chg="addSp delSp modSp">
        <pc:chgData name="Lucille SIMON" userId="faad4a32-b2c5-4947-b59b-05a86cf34385" providerId="ADAL" clId="{7AA144ED-2895-441E-B6E8-EC8E47554569}" dt="2019-06-03T09:50:52.401" v="16" actId="1076"/>
        <pc:sldMkLst>
          <pc:docMk/>
          <pc:sldMk cId="2646149888" sldId="409"/>
        </pc:sldMkLst>
        <pc:picChg chg="add del">
          <ac:chgData name="Lucille SIMON" userId="faad4a32-b2c5-4947-b59b-05a86cf34385" providerId="ADAL" clId="{7AA144ED-2895-441E-B6E8-EC8E47554569}" dt="2019-06-03T09:50:40.373" v="13"/>
          <ac:picMkLst>
            <pc:docMk/>
            <pc:sldMk cId="2646149888" sldId="409"/>
            <ac:picMk id="47" creationId="{69D40CA7-A06C-45FB-BCA3-27E2C34971FC}"/>
          </ac:picMkLst>
        </pc:picChg>
        <pc:picChg chg="add mod">
          <ac:chgData name="Lucille SIMON" userId="faad4a32-b2c5-4947-b59b-05a86cf34385" providerId="ADAL" clId="{7AA144ED-2895-441E-B6E8-EC8E47554569}" dt="2019-06-03T09:50:52.401" v="16" actId="1076"/>
          <ac:picMkLst>
            <pc:docMk/>
            <pc:sldMk cId="2646149888" sldId="409"/>
            <ac:picMk id="48" creationId="{7BFE31AB-E3AD-4872-BCCD-F0667BFAB2E0}"/>
          </ac:picMkLst>
        </pc:picChg>
        <pc:picChg chg="mod">
          <ac:chgData name="Lucille SIMON" userId="faad4a32-b2c5-4947-b59b-05a86cf34385" providerId="ADAL" clId="{7AA144ED-2895-441E-B6E8-EC8E47554569}" dt="2019-06-03T09:50:50.810" v="15" actId="1076"/>
          <ac:picMkLst>
            <pc:docMk/>
            <pc:sldMk cId="2646149888" sldId="409"/>
            <ac:picMk id="55" creationId="{C25890A1-6A0A-435D-9086-31EAF9755D17}"/>
          </ac:picMkLst>
        </pc:picChg>
      </pc:sldChg>
      <pc:sldChg chg="addSp modSp">
        <pc:chgData name="Lucille SIMON" userId="faad4a32-b2c5-4947-b59b-05a86cf34385" providerId="ADAL" clId="{7AA144ED-2895-441E-B6E8-EC8E47554569}" dt="2019-06-03T09:50:36.191" v="11" actId="1076"/>
        <pc:sldMkLst>
          <pc:docMk/>
          <pc:sldMk cId="84499740" sldId="410"/>
        </pc:sldMkLst>
        <pc:picChg chg="add mod">
          <ac:chgData name="Lucille SIMON" userId="faad4a32-b2c5-4947-b59b-05a86cf34385" providerId="ADAL" clId="{7AA144ED-2895-441E-B6E8-EC8E47554569}" dt="2019-06-03T09:50:36.191" v="11" actId="1076"/>
          <ac:picMkLst>
            <pc:docMk/>
            <pc:sldMk cId="84499740" sldId="410"/>
            <ac:picMk id="33" creationId="{EA4D78B0-AA21-4CB1-B0CF-5840B5605031}"/>
          </ac:picMkLst>
        </pc:picChg>
        <pc:picChg chg="mod">
          <ac:chgData name="Lucille SIMON" userId="faad4a32-b2c5-4947-b59b-05a86cf34385" providerId="ADAL" clId="{7AA144ED-2895-441E-B6E8-EC8E47554569}" dt="2019-06-03T09:50:33.963" v="10" actId="1076"/>
          <ac:picMkLst>
            <pc:docMk/>
            <pc:sldMk cId="84499740" sldId="410"/>
            <ac:picMk id="55" creationId="{D1734CC5-299E-4338-B152-C247790DCB0A}"/>
          </ac:picMkLst>
        </pc:picChg>
      </pc:sldChg>
      <pc:sldChg chg="addSp modSp">
        <pc:chgData name="Lucille SIMON" userId="faad4a32-b2c5-4947-b59b-05a86cf34385" providerId="ADAL" clId="{7AA144ED-2895-441E-B6E8-EC8E47554569}" dt="2019-06-03T09:51:14.406" v="23" actId="1076"/>
        <pc:sldMkLst>
          <pc:docMk/>
          <pc:sldMk cId="2408421297" sldId="413"/>
        </pc:sldMkLst>
        <pc:spChg chg="mod">
          <ac:chgData name="Lucille SIMON" userId="faad4a32-b2c5-4947-b59b-05a86cf34385" providerId="ADAL" clId="{7AA144ED-2895-441E-B6E8-EC8E47554569}" dt="2019-06-03T09:51:14.406" v="23" actId="1076"/>
          <ac:spMkLst>
            <pc:docMk/>
            <pc:sldMk cId="2408421297" sldId="413"/>
            <ac:spMk id="66" creationId="{94780B79-A2C4-4905-896D-192A52F9DAC8}"/>
          </ac:spMkLst>
        </pc:spChg>
        <pc:picChg chg="add mod">
          <ac:chgData name="Lucille SIMON" userId="faad4a32-b2c5-4947-b59b-05a86cf34385" providerId="ADAL" clId="{7AA144ED-2895-441E-B6E8-EC8E47554569}" dt="2019-06-03T09:51:09.911" v="22" actId="1076"/>
          <ac:picMkLst>
            <pc:docMk/>
            <pc:sldMk cId="2408421297" sldId="413"/>
            <ac:picMk id="81" creationId="{692A55A7-5230-470C-8D04-31373C0F1B6D}"/>
          </ac:picMkLst>
        </pc:picChg>
      </pc:sldChg>
      <pc:sldChg chg="modSp">
        <pc:chgData name="Lucille SIMON" userId="faad4a32-b2c5-4947-b59b-05a86cf34385" providerId="ADAL" clId="{7AA144ED-2895-441E-B6E8-EC8E47554569}" dt="2019-06-03T09:59:03.405" v="70" actId="1076"/>
        <pc:sldMkLst>
          <pc:docMk/>
          <pc:sldMk cId="3121076838" sldId="416"/>
        </pc:sldMkLst>
        <pc:spChg chg="mod">
          <ac:chgData name="Lucille SIMON" userId="faad4a32-b2c5-4947-b59b-05a86cf34385" providerId="ADAL" clId="{7AA144ED-2895-441E-B6E8-EC8E47554569}" dt="2019-06-03T09:58:46.470" v="68" actId="20577"/>
          <ac:spMkLst>
            <pc:docMk/>
            <pc:sldMk cId="3121076838" sldId="416"/>
            <ac:spMk id="5" creationId="{874413C4-3BA9-4EA5-8E11-57E0063E9D3E}"/>
          </ac:spMkLst>
        </pc:spChg>
        <pc:spChg chg="mod">
          <ac:chgData name="Lucille SIMON" userId="faad4a32-b2c5-4947-b59b-05a86cf34385" providerId="ADAL" clId="{7AA144ED-2895-441E-B6E8-EC8E47554569}" dt="2019-06-03T09:59:03.405" v="70" actId="1076"/>
          <ac:spMkLst>
            <pc:docMk/>
            <pc:sldMk cId="3121076838" sldId="416"/>
            <ac:spMk id="8" creationId="{D80D0C09-938F-4D66-9D99-E1553CEA9BB9}"/>
          </ac:spMkLst>
        </pc:spChg>
        <pc:graphicFrameChg chg="mod">
          <ac:chgData name="Lucille SIMON" userId="faad4a32-b2c5-4947-b59b-05a86cf34385" providerId="ADAL" clId="{7AA144ED-2895-441E-B6E8-EC8E47554569}" dt="2019-06-03T09:58:56.609" v="69" actId="14100"/>
          <ac:graphicFrameMkLst>
            <pc:docMk/>
            <pc:sldMk cId="3121076838" sldId="416"/>
            <ac:graphicFrameMk id="7" creationId="{C47212F2-115B-4B51-92F9-EF74426E19BD}"/>
          </ac:graphicFrameMkLst>
        </pc:graphicFrameChg>
      </pc:sldChg>
      <pc:sldChg chg="addSp modSp">
        <pc:chgData name="Lucille SIMON" userId="faad4a32-b2c5-4947-b59b-05a86cf34385" providerId="ADAL" clId="{7AA144ED-2895-441E-B6E8-EC8E47554569}" dt="2019-06-03T09:50:59.565" v="19" actId="1076"/>
        <pc:sldMkLst>
          <pc:docMk/>
          <pc:sldMk cId="4133194221" sldId="418"/>
        </pc:sldMkLst>
        <pc:picChg chg="mod">
          <ac:chgData name="Lucille SIMON" userId="faad4a32-b2c5-4947-b59b-05a86cf34385" providerId="ADAL" clId="{7AA144ED-2895-441E-B6E8-EC8E47554569}" dt="2019-06-03T09:50:57.151" v="18" actId="1076"/>
          <ac:picMkLst>
            <pc:docMk/>
            <pc:sldMk cId="4133194221" sldId="418"/>
            <ac:picMk id="25" creationId="{640AE471-E36B-4AEF-88D9-0C06D1FC9FB7}"/>
          </ac:picMkLst>
        </pc:picChg>
        <pc:picChg chg="add mod">
          <ac:chgData name="Lucille SIMON" userId="faad4a32-b2c5-4947-b59b-05a86cf34385" providerId="ADAL" clId="{7AA144ED-2895-441E-B6E8-EC8E47554569}" dt="2019-06-03T09:50:59.565" v="19" actId="1076"/>
          <ac:picMkLst>
            <pc:docMk/>
            <pc:sldMk cId="4133194221" sldId="418"/>
            <ac:picMk id="55" creationId="{86DBB704-400E-40B6-8CCE-9EDE98138F3B}"/>
          </ac:picMkLst>
        </pc:picChg>
      </pc:sldChg>
      <pc:sldChg chg="modSp">
        <pc:chgData name="Lucille SIMON" userId="faad4a32-b2c5-4947-b59b-05a86cf34385" providerId="ADAL" clId="{7AA144ED-2895-441E-B6E8-EC8E47554569}" dt="2019-06-03T09:56:18.406" v="39" actId="20577"/>
        <pc:sldMkLst>
          <pc:docMk/>
          <pc:sldMk cId="2965142280" sldId="425"/>
        </pc:sldMkLst>
        <pc:spChg chg="mod">
          <ac:chgData name="Lucille SIMON" userId="faad4a32-b2c5-4947-b59b-05a86cf34385" providerId="ADAL" clId="{7AA144ED-2895-441E-B6E8-EC8E47554569}" dt="2019-06-03T09:51:43.550" v="27" actId="20577"/>
          <ac:spMkLst>
            <pc:docMk/>
            <pc:sldMk cId="2965142280" sldId="425"/>
            <ac:spMk id="4" creationId="{FABF436E-2A6C-435C-99C4-21EF3003FCCF}"/>
          </ac:spMkLst>
        </pc:spChg>
        <pc:spChg chg="mod">
          <ac:chgData name="Lucille SIMON" userId="faad4a32-b2c5-4947-b59b-05a86cf34385" providerId="ADAL" clId="{7AA144ED-2895-441E-B6E8-EC8E47554569}" dt="2019-06-03T09:56:18.406" v="39" actId="20577"/>
          <ac:spMkLst>
            <pc:docMk/>
            <pc:sldMk cId="2965142280" sldId="425"/>
            <ac:spMk id="9" creationId="{00000000-0000-0000-0000-000000000000}"/>
          </ac:spMkLst>
        </pc:spChg>
      </pc:sldChg>
    </pc:docChg>
  </pc:docChgLst>
  <pc:docChgLst>
    <pc:chgData name="Lucille SIMON" userId="faad4a32-b2c5-4947-b59b-05a86cf34385" providerId="ADAL" clId="{CF3E92A5-5249-41AE-B839-D4A45DC65799}"/>
    <pc:docChg chg="modSld">
      <pc:chgData name="Lucille SIMON" userId="faad4a32-b2c5-4947-b59b-05a86cf34385" providerId="ADAL" clId="{CF3E92A5-5249-41AE-B839-D4A45DC65799}" dt="2019-06-03T10:21:34.898" v="4" actId="20577"/>
      <pc:docMkLst>
        <pc:docMk/>
      </pc:docMkLst>
      <pc:sldChg chg="modSp">
        <pc:chgData name="Lucille SIMON" userId="faad4a32-b2c5-4947-b59b-05a86cf34385" providerId="ADAL" clId="{CF3E92A5-5249-41AE-B839-D4A45DC65799}" dt="2019-06-03T10:20:59.690" v="2" actId="6549"/>
        <pc:sldMkLst>
          <pc:docMk/>
          <pc:sldMk cId="4201743486" sldId="394"/>
        </pc:sldMkLst>
        <pc:spChg chg="mod">
          <ac:chgData name="Lucille SIMON" userId="faad4a32-b2c5-4947-b59b-05a86cf34385" providerId="ADAL" clId="{CF3E92A5-5249-41AE-B839-D4A45DC65799}" dt="2019-06-03T10:20:59.690" v="2" actId="6549"/>
          <ac:spMkLst>
            <pc:docMk/>
            <pc:sldMk cId="4201743486" sldId="394"/>
            <ac:spMk id="20" creationId="{719FF1EF-8646-4BF4-B9F8-A90945BD9AD5}"/>
          </ac:spMkLst>
        </pc:spChg>
      </pc:sldChg>
      <pc:sldChg chg="modSp">
        <pc:chgData name="Lucille SIMON" userId="faad4a32-b2c5-4947-b59b-05a86cf34385" providerId="ADAL" clId="{CF3E92A5-5249-41AE-B839-D4A45DC65799}" dt="2019-06-03T10:21:34.898" v="4" actId="20577"/>
        <pc:sldMkLst>
          <pc:docMk/>
          <pc:sldMk cId="398059870" sldId="397"/>
        </pc:sldMkLst>
        <pc:spChg chg="mod">
          <ac:chgData name="Lucille SIMON" userId="faad4a32-b2c5-4947-b59b-05a86cf34385" providerId="ADAL" clId="{CF3E92A5-5249-41AE-B839-D4A45DC65799}" dt="2019-06-03T10:21:33.054" v="3" actId="20577"/>
          <ac:spMkLst>
            <pc:docMk/>
            <pc:sldMk cId="398059870" sldId="397"/>
            <ac:spMk id="34" creationId="{5C3EC77C-F24B-442A-9922-2D5D81F4F094}"/>
          </ac:spMkLst>
        </pc:spChg>
        <pc:spChg chg="mod">
          <ac:chgData name="Lucille SIMON" userId="faad4a32-b2c5-4947-b59b-05a86cf34385" providerId="ADAL" clId="{CF3E92A5-5249-41AE-B839-D4A45DC65799}" dt="2019-06-03T10:21:34.898" v="4" actId="20577"/>
          <ac:spMkLst>
            <pc:docMk/>
            <pc:sldMk cId="398059870" sldId="397"/>
            <ac:spMk id="36" creationId="{B7F6DD52-6DBF-47ED-B7EE-91300D4698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E2C9-43FB-B9AA-F2D113EB9F46}"/>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E2C9-43FB-B9AA-F2D113EB9F46}"/>
              </c:ext>
            </c:extLst>
          </c:dPt>
          <c:dPt>
            <c:idx val="2"/>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5-E2C9-43FB-B9AA-F2D113EB9F46}"/>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E2C9-43FB-B9AA-F2D113EB9F46}"/>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E2C9-43FB-B9AA-F2D113EB9F46}"/>
              </c:ext>
            </c:extLst>
          </c:dPt>
          <c:dPt>
            <c:idx val="5"/>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C-E2C9-43FB-B9AA-F2D113EB9F46}"/>
              </c:ext>
            </c:extLst>
          </c:dPt>
          <c:dPt>
            <c:idx val="6"/>
            <c:bubble3D val="0"/>
            <c:spPr>
              <a:solidFill>
                <a:schemeClr val="accent1"/>
              </a:solidFill>
              <a:ln w="19050">
                <a:solidFill>
                  <a:schemeClr val="lt1"/>
                </a:solidFill>
              </a:ln>
              <a:effectLst/>
            </c:spPr>
            <c:extLst>
              <c:ext xmlns:c16="http://schemas.microsoft.com/office/drawing/2014/chart" uri="{C3380CC4-5D6E-409C-BE32-E72D297353CC}">
                <c16:uniqueId val="{0000000B-E2C9-43FB-B9AA-F2D113EB9F4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Narrow" panose="020B0606020202030204" pitchFamily="34" charset="0"/>
                      <a:ea typeface="+mn-ea"/>
                      <a:cs typeface="+mn-cs"/>
                    </a:defRPr>
                  </a:pPr>
                  <a:endParaRPr lang="fr-FR"/>
                </a:p>
              </c:txPr>
              <c:showLegendKey val="0"/>
              <c:showVal val="0"/>
              <c:showCatName val="1"/>
              <c:showSerName val="0"/>
              <c:showPercent val="1"/>
              <c:showBubbleSize val="0"/>
              <c:extLst>
                <c:ext xmlns:c16="http://schemas.microsoft.com/office/drawing/2014/chart" uri="{C3380CC4-5D6E-409C-BE32-E72D297353CC}">
                  <c16:uniqueId val="{00000001-E2C9-43FB-B9AA-F2D113EB9F46}"/>
                </c:ext>
              </c:extLst>
            </c:dLbl>
            <c:dLbl>
              <c:idx val="1"/>
              <c:layout>
                <c:manualLayout>
                  <c:x val="1.7623585741936308E-2"/>
                  <c:y val="1.41448964582441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C9-43FB-B9AA-F2D113EB9F46}"/>
                </c:ext>
              </c:extLst>
            </c:dLbl>
            <c:dLbl>
              <c:idx val="3"/>
              <c:layout>
                <c:manualLayout>
                  <c:x val="-5.2870757225808925E-2"/>
                  <c:y val="1.8859861944325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2C9-43FB-B9AA-F2D113EB9F46}"/>
                </c:ext>
              </c:extLst>
            </c:dLbl>
            <c:dLbl>
              <c:idx val="4"/>
              <c:layout>
                <c:manualLayout>
                  <c:x val="-0.14451340308387772"/>
                  <c:y val="-6.60095168051393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Narrow" panose="020B0606020202030204" pitchFamily="34" charset="0"/>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2C9-43FB-B9AA-F2D113EB9F46}"/>
                </c:ext>
              </c:extLst>
            </c:dLbl>
            <c:dLbl>
              <c:idx val="6"/>
              <c:layout>
                <c:manualLayout>
                  <c:x val="-1.4098868593549111E-2"/>
                  <c:y val="-0.1367339990963601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2C9-43FB-B9AA-F2D113EB9F4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Feuil1!$A$2:$A$8</c:f>
              <c:strCache>
                <c:ptCount val="7"/>
                <c:pt idx="0">
                  <c:v>France</c:v>
                </c:pt>
                <c:pt idx="1">
                  <c:v>All / Aut / Sui</c:v>
                </c:pt>
                <c:pt idx="2">
                  <c:v>Benelux</c:v>
                </c:pt>
                <c:pt idx="3">
                  <c:v>UK et Pays nordiques</c:v>
                </c:pt>
                <c:pt idx="4">
                  <c:v>Europe du sud</c:v>
                </c:pt>
                <c:pt idx="5">
                  <c:v>Asie</c:v>
                </c:pt>
                <c:pt idx="6">
                  <c:v>Autres</c:v>
                </c:pt>
              </c:strCache>
            </c:strRef>
          </c:cat>
          <c:val>
            <c:numRef>
              <c:f>Feuil1!$B$2:$B$8</c:f>
              <c:numCache>
                <c:formatCode>0%</c:formatCode>
                <c:ptCount val="7"/>
                <c:pt idx="0">
                  <c:v>0.28000000000000003</c:v>
                </c:pt>
                <c:pt idx="1">
                  <c:v>0.19</c:v>
                </c:pt>
                <c:pt idx="2">
                  <c:v>0.12</c:v>
                </c:pt>
                <c:pt idx="3">
                  <c:v>0.17</c:v>
                </c:pt>
                <c:pt idx="4">
                  <c:v>0.08</c:v>
                </c:pt>
                <c:pt idx="5">
                  <c:v>0.12</c:v>
                </c:pt>
                <c:pt idx="6">
                  <c:v>0.04</c:v>
                </c:pt>
              </c:numCache>
            </c:numRef>
          </c:val>
          <c:extLst>
            <c:ext xmlns:c16="http://schemas.microsoft.com/office/drawing/2014/chart" uri="{C3380CC4-5D6E-409C-BE32-E72D297353CC}">
              <c16:uniqueId val="{0000000A-E2C9-43FB-B9AA-F2D113EB9F46}"/>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explosion val="1"/>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E2C9-43FB-B9AA-F2D113EB9F46}"/>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E2C9-43FB-B9AA-F2D113EB9F46}"/>
              </c:ext>
            </c:extLst>
          </c:dPt>
          <c:dPt>
            <c:idx val="2"/>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5-E2C9-43FB-B9AA-F2D113EB9F46}"/>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E2C9-43FB-B9AA-F2D113EB9F46}"/>
              </c:ext>
            </c:extLst>
          </c:dPt>
          <c:dPt>
            <c:idx val="4"/>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9-E2C9-43FB-B9AA-F2D113EB9F46}"/>
              </c:ext>
            </c:extLst>
          </c:dPt>
          <c:dLbls>
            <c:dLbl>
              <c:idx val="0"/>
              <c:layout>
                <c:manualLayout>
                  <c:x val="8.8544702023456073E-2"/>
                  <c:y val="-4.760985408226139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Narrow" panose="020B0606020202030204" pitchFamily="34" charset="0"/>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32532183869415326"/>
                      <c:h val="0.48873854224034979"/>
                    </c:manualLayout>
                  </c15:layout>
                </c:ext>
                <c:ext xmlns:c16="http://schemas.microsoft.com/office/drawing/2014/chart" uri="{C3380CC4-5D6E-409C-BE32-E72D297353CC}">
                  <c16:uniqueId val="{00000001-E2C9-43FB-B9AA-F2D113EB9F46}"/>
                </c:ext>
              </c:extLst>
            </c:dLbl>
            <c:dLbl>
              <c:idx val="1"/>
              <c:layout>
                <c:manualLayout>
                  <c:x val="8.1733406080593485E-2"/>
                  <c:y val="3.0297458708442616E-2"/>
                </c:manualLayout>
              </c:layout>
              <c:showLegendKey val="0"/>
              <c:showVal val="0"/>
              <c:showCatName val="1"/>
              <c:showSerName val="0"/>
              <c:showPercent val="1"/>
              <c:showBubbleSize val="0"/>
              <c:extLst>
                <c:ext xmlns:c15="http://schemas.microsoft.com/office/drawing/2012/chart" uri="{CE6537A1-D6FC-4f65-9D91-7224C49458BB}">
                  <c15:layout>
                    <c:manualLayout>
                      <c:w val="0.27491957161112063"/>
                      <c:h val="0.2508615471860669"/>
                    </c:manualLayout>
                  </c15:layout>
                </c:ext>
                <c:ext xmlns:c16="http://schemas.microsoft.com/office/drawing/2014/chart" uri="{C3380CC4-5D6E-409C-BE32-E72D297353CC}">
                  <c16:uniqueId val="{00000003-E2C9-43FB-B9AA-F2D113EB9F46}"/>
                </c:ext>
              </c:extLst>
            </c:dLbl>
            <c:dLbl>
              <c:idx val="2"/>
              <c:layout>
                <c:manualLayout>
                  <c:x val="-2.2703723911276012E-2"/>
                  <c:y val="7.7907483191650542E-2"/>
                </c:manualLayout>
              </c:layout>
              <c:showLegendKey val="0"/>
              <c:showVal val="0"/>
              <c:showCatName val="1"/>
              <c:showSerName val="0"/>
              <c:showPercent val="1"/>
              <c:showBubbleSize val="0"/>
              <c:extLst>
                <c:ext xmlns:c15="http://schemas.microsoft.com/office/drawing/2012/chart" uri="{CE6537A1-D6FC-4f65-9D91-7224C49458BB}">
                  <c15:layout>
                    <c:manualLayout>
                      <c:w val="0.25714237701911191"/>
                      <c:h val="0.36980004471320832"/>
                    </c:manualLayout>
                  </c15:layout>
                </c:ext>
                <c:ext xmlns:c16="http://schemas.microsoft.com/office/drawing/2014/chart" uri="{C3380CC4-5D6E-409C-BE32-E72D297353CC}">
                  <c16:uniqueId val="{00000005-E2C9-43FB-B9AA-F2D113EB9F46}"/>
                </c:ext>
              </c:extLst>
            </c:dLbl>
            <c:dLbl>
              <c:idx val="3"/>
              <c:layout>
                <c:manualLayout>
                  <c:x val="-4.0866703040296784E-2"/>
                  <c:y val="-9.0891694521541402E-2"/>
                </c:manualLayout>
              </c:layout>
              <c:showLegendKey val="0"/>
              <c:showVal val="0"/>
              <c:showCatName val="1"/>
              <c:showSerName val="0"/>
              <c:showPercent val="1"/>
              <c:showBubbleSize val="0"/>
              <c:extLst>
                <c:ext xmlns:c15="http://schemas.microsoft.com/office/drawing/2012/chart" uri="{CE6537A1-D6FC-4f65-9D91-7224C49458BB}">
                  <c15:layout>
                    <c:manualLayout>
                      <c:w val="0.22699183166493736"/>
                      <c:h val="0.31033079594963764"/>
                    </c:manualLayout>
                  </c15:layout>
                </c:ext>
                <c:ext xmlns:c16="http://schemas.microsoft.com/office/drawing/2014/chart" uri="{C3380CC4-5D6E-409C-BE32-E72D297353CC}">
                  <c16:uniqueId val="{00000007-E2C9-43FB-B9AA-F2D113EB9F46}"/>
                </c:ext>
              </c:extLst>
            </c:dLbl>
            <c:dLbl>
              <c:idx val="4"/>
              <c:layout>
                <c:manualLayout>
                  <c:x val="1.8162979129020776E-2"/>
                  <c:y val="-0.1255173372739120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Narrow" panose="020B0606020202030204" pitchFamily="34" charset="0"/>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2756232082828905"/>
                      <c:h val="0.19139229842249619"/>
                    </c:manualLayout>
                  </c15:layout>
                </c:ext>
                <c:ext xmlns:c16="http://schemas.microsoft.com/office/drawing/2014/chart" uri="{C3380CC4-5D6E-409C-BE32-E72D297353CC}">
                  <c16:uniqueId val="{00000009-E2C9-43FB-B9AA-F2D113EB9F4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Banques centrales et institutions officielles</c:v>
                </c:pt>
                <c:pt idx="1">
                  <c:v>Asset Managers</c:v>
                </c:pt>
                <c:pt idx="2">
                  <c:v>Assureurs et fonds de pension</c:v>
                </c:pt>
                <c:pt idx="3">
                  <c:v>Banques et banques privées</c:v>
                </c:pt>
                <c:pt idx="4">
                  <c:v>Corporates</c:v>
                </c:pt>
              </c:strCache>
            </c:strRef>
          </c:cat>
          <c:val>
            <c:numRef>
              <c:f>Feuil1!$B$2:$B$6</c:f>
              <c:numCache>
                <c:formatCode>0%</c:formatCode>
                <c:ptCount val="5"/>
                <c:pt idx="0">
                  <c:v>0.28000000000000003</c:v>
                </c:pt>
                <c:pt idx="1">
                  <c:v>0.27</c:v>
                </c:pt>
                <c:pt idx="2">
                  <c:v>0.09</c:v>
                </c:pt>
                <c:pt idx="3">
                  <c:v>0.28000000000000003</c:v>
                </c:pt>
                <c:pt idx="4">
                  <c:v>7.0000000000000007E-2</c:v>
                </c:pt>
              </c:numCache>
            </c:numRef>
          </c:val>
          <c:extLst>
            <c:ext xmlns:c16="http://schemas.microsoft.com/office/drawing/2014/chart" uri="{C3380CC4-5D6E-409C-BE32-E72D297353CC}">
              <c16:uniqueId val="{0000000A-E2C9-43FB-B9AA-F2D113EB9F46}"/>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Colonne1</c:v>
                </c:pt>
              </c:strCache>
            </c:strRef>
          </c:tx>
          <c:spPr>
            <a:solidFill>
              <a:schemeClr val="accent1"/>
            </a:solidFill>
            <a:ln w="19050">
              <a:solidFill>
                <a:schemeClr val="lt1"/>
              </a:solidFill>
            </a:ln>
            <a:effectLst/>
          </c:spPr>
          <c:invertIfNegative val="0"/>
          <c:dPt>
            <c:idx val="0"/>
            <c:invertIfNegative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2-D6EB-43A2-A628-2527C74D590E}"/>
              </c:ext>
            </c:extLst>
          </c:dPt>
          <c:dPt>
            <c:idx val="1"/>
            <c:invertIfNegative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D6EB-43A2-A628-2527C74D590E}"/>
              </c:ext>
            </c:extLst>
          </c:dPt>
          <c:dPt>
            <c:idx val="2"/>
            <c:invertIfNegative val="0"/>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4-D6EB-43A2-A628-2527C74D590E}"/>
              </c:ext>
            </c:extLst>
          </c:dPt>
          <c:dPt>
            <c:idx val="3"/>
            <c:invertIfNegative val="0"/>
            <c:bubble3D val="0"/>
            <c:spPr>
              <a:solidFill>
                <a:srgbClr val="00B0F0"/>
              </a:solidFill>
              <a:ln w="19050">
                <a:solidFill>
                  <a:schemeClr val="lt1"/>
                </a:solidFill>
              </a:ln>
              <a:effectLst/>
            </c:spPr>
            <c:extLst>
              <c:ext xmlns:c16="http://schemas.microsoft.com/office/drawing/2014/chart" uri="{C3380CC4-5D6E-409C-BE32-E72D297353CC}">
                <c16:uniqueId val="{00000005-D6EB-43A2-A628-2527C74D590E}"/>
              </c:ext>
            </c:extLst>
          </c:dPt>
          <c:dPt>
            <c:idx val="4"/>
            <c:invertIfNegative val="0"/>
            <c:bubble3D val="0"/>
            <c:spPr>
              <a:solidFill>
                <a:srgbClr val="46395A"/>
              </a:solidFill>
              <a:ln w="19050">
                <a:solidFill>
                  <a:schemeClr val="lt1"/>
                </a:solidFill>
              </a:ln>
              <a:effectLst/>
            </c:spPr>
            <c:extLst>
              <c:ext xmlns:c16="http://schemas.microsoft.com/office/drawing/2014/chart" uri="{C3380CC4-5D6E-409C-BE32-E72D297353CC}">
                <c16:uniqueId val="{00000001-D6EB-43A2-A628-2527C74D590E}"/>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Narrow" panose="020B0606020202030204" pitchFamily="34" charset="0"/>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2-D6EB-43A2-A628-2527C74D590E}"/>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Narrow" panose="020B0606020202030204" pitchFamily="34" charset="0"/>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1-D6EB-43A2-A628-2527C74D59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Régions</c:v>
                </c:pt>
                <c:pt idx="1">
                  <c:v>Départements</c:v>
                </c:pt>
                <c:pt idx="2">
                  <c:v>CC / CA</c:v>
                </c:pt>
                <c:pt idx="3">
                  <c:v>Communes</c:v>
                </c:pt>
                <c:pt idx="4">
                  <c:v>Métropoles / CU</c:v>
                </c:pt>
              </c:strCache>
            </c:strRef>
          </c:cat>
          <c:val>
            <c:numRef>
              <c:f>Feuil1!$B$2:$B$6</c:f>
              <c:numCache>
                <c:formatCode>0%</c:formatCode>
                <c:ptCount val="5"/>
                <c:pt idx="0">
                  <c:v>0.05</c:v>
                </c:pt>
                <c:pt idx="1">
                  <c:v>0.1</c:v>
                </c:pt>
                <c:pt idx="2">
                  <c:v>0.16</c:v>
                </c:pt>
                <c:pt idx="3">
                  <c:v>0.31</c:v>
                </c:pt>
                <c:pt idx="4">
                  <c:v>0.38</c:v>
                </c:pt>
              </c:numCache>
            </c:numRef>
          </c:val>
          <c:extLst>
            <c:ext xmlns:c16="http://schemas.microsoft.com/office/drawing/2014/chart" uri="{C3380CC4-5D6E-409C-BE32-E72D297353CC}">
              <c16:uniqueId val="{00000000-D6EB-43A2-A628-2527C74D590E}"/>
            </c:ext>
          </c:extLst>
        </c:ser>
        <c:dLbls>
          <c:showLegendKey val="0"/>
          <c:showVal val="0"/>
          <c:showCatName val="0"/>
          <c:showSerName val="0"/>
          <c:showPercent val="0"/>
          <c:showBubbleSize val="0"/>
        </c:dLbls>
        <c:gapWidth val="75"/>
        <c:overlap val="40"/>
        <c:axId val="1211329055"/>
        <c:axId val="842352959"/>
      </c:barChart>
      <c:valAx>
        <c:axId val="84235295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11329055"/>
        <c:crosses val="autoZero"/>
        <c:crossBetween val="between"/>
      </c:valAx>
      <c:catAx>
        <c:axId val="12113290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Narrow" panose="020B0606020202030204" pitchFamily="34" charset="0"/>
                <a:ea typeface="+mn-ea"/>
                <a:cs typeface="+mn-cs"/>
              </a:defRPr>
            </a:pPr>
            <a:endParaRPr lang="fr-FR"/>
          </a:p>
        </c:txPr>
        <c:crossAx val="84235295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Communes</c:v>
                </c:pt>
              </c:strCache>
            </c:strRef>
          </c:tx>
          <c:spPr>
            <a:solidFill>
              <a:srgbClr val="00B0F0"/>
            </a:solidFill>
            <a:ln>
              <a:noFill/>
            </a:ln>
            <a:effectLst/>
          </c:spPr>
          <c:invertIfNegative val="0"/>
          <c:dLbls>
            <c:dLbl>
              <c:idx val="0"/>
              <c:layout>
                <c:manualLayout>
                  <c:x val="-2.0996950288793953E-3"/>
                  <c:y val="-4.8774019886899944E-3"/>
                </c:manualLayout>
              </c:layout>
              <c:tx>
                <c:rich>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fld id="{34DE4B38-2DE9-4DB0-8052-C7717F0C60BD}" type="SERIESNAME">
                      <a:rPr lang="en-US" sz="1000" smtClean="0"/>
                      <a:pPr>
                        <a:defRPr sz="1000" b="1"/>
                      </a:pPr>
                      <a:t>[NOM DE SÉRIE]</a:t>
                    </a:fld>
                    <a:endParaRPr lang="en-US" sz="1000" baseline="0" dirty="0"/>
                  </a:p>
                  <a:p>
                    <a:pPr>
                      <a:defRPr sz="1000" b="1"/>
                    </a:pPr>
                    <a:fld id="{D4F29599-1D72-40CB-9899-ABEBA16E5CA7}" type="VALUE">
                      <a:rPr lang="en-US" sz="1000" baseline="0" smtClean="0"/>
                      <a:pPr>
                        <a:defRPr sz="1000" b="1"/>
                      </a:pPr>
                      <a:t>[VALEUR]</a:t>
                    </a:fld>
                    <a:endParaRPr lang="fr-FR"/>
                  </a:p>
                </c:rich>
              </c:tx>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1"/>
              <c:showCatName val="0"/>
              <c:showSerName val="1"/>
              <c:showPercent val="0"/>
              <c:showBubbleSize val="0"/>
              <c:extLst>
                <c:ext xmlns:c15="http://schemas.microsoft.com/office/drawing/2012/chart" uri="{CE6537A1-D6FC-4f65-9D91-7224C49458BB}">
                  <c15:layout>
                    <c:manualLayout>
                      <c:w val="0.24994476761937764"/>
                      <c:h val="0.30736343161692381"/>
                    </c:manualLayout>
                  </c15:layout>
                  <c15:dlblFieldTable/>
                  <c15:showDataLabelsRange val="0"/>
                </c:ext>
                <c:ext xmlns:c16="http://schemas.microsoft.com/office/drawing/2014/chart" uri="{C3380CC4-5D6E-409C-BE32-E72D297353CC}">
                  <c16:uniqueId val="{00000004-22E9-4579-82B2-E3FE40F3603F}"/>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0%</c:formatCode>
                <c:ptCount val="1"/>
                <c:pt idx="0">
                  <c:v>0.43</c:v>
                </c:pt>
              </c:numCache>
            </c:numRef>
          </c:val>
          <c:extLst>
            <c:ext xmlns:c16="http://schemas.microsoft.com/office/drawing/2014/chart" uri="{C3380CC4-5D6E-409C-BE32-E72D297353CC}">
              <c16:uniqueId val="{00000000-22E9-4579-82B2-E3FE40F3603F}"/>
            </c:ext>
          </c:extLst>
        </c:ser>
        <c:ser>
          <c:idx val="1"/>
          <c:order val="1"/>
          <c:tx>
            <c:strRef>
              <c:f>Feuil1!$C$1</c:f>
              <c:strCache>
                <c:ptCount val="1"/>
                <c:pt idx="0">
                  <c:v>EPCI</c:v>
                </c:pt>
              </c:strCache>
            </c:strRef>
          </c:tx>
          <c:spPr>
            <a:solidFill>
              <a:srgbClr val="29235C"/>
            </a:solidFill>
            <a:ln>
              <a:noFill/>
            </a:ln>
            <a:effectLst/>
          </c:spPr>
          <c:invertIfNegative val="0"/>
          <c:dLbls>
            <c:dLbl>
              <c:idx val="0"/>
              <c:layout>
                <c:manualLayout>
                  <c:x val="-3.4422805487194278E-3"/>
                  <c:y val="-5.3526497020920293E-2"/>
                </c:manualLayout>
              </c:layout>
              <c:tx>
                <c:rich>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fld id="{6782181E-E699-4E69-9517-862F9588AC34}" type="SERIESNAME">
                      <a:rPr lang="en-US" sz="1000" smtClean="0">
                        <a:solidFill>
                          <a:schemeClr val="tx1">
                            <a:lumMod val="75000"/>
                            <a:lumOff val="25000"/>
                          </a:schemeClr>
                        </a:solidFill>
                      </a:rPr>
                      <a:pPr>
                        <a:defRPr sz="1000" b="1"/>
                      </a:pPr>
                      <a:t>[NOM DE SÉRIE]</a:t>
                    </a:fld>
                    <a:endParaRPr lang="en-US" sz="1000" baseline="0" dirty="0">
                      <a:solidFill>
                        <a:schemeClr val="tx1">
                          <a:lumMod val="75000"/>
                          <a:lumOff val="25000"/>
                        </a:schemeClr>
                      </a:solidFill>
                    </a:endParaRPr>
                  </a:p>
                  <a:p>
                    <a:pPr>
                      <a:defRPr sz="1000" b="1"/>
                    </a:pPr>
                    <a:r>
                      <a:rPr lang="en-US" sz="1000" baseline="0" dirty="0">
                        <a:solidFill>
                          <a:schemeClr val="tx1">
                            <a:lumMod val="75000"/>
                            <a:lumOff val="25000"/>
                          </a:schemeClr>
                        </a:solidFill>
                      </a:rPr>
                      <a:t> </a:t>
                    </a:r>
                    <a:fld id="{6DF72CC4-0CBF-4158-936E-B7514CF542D8}" type="VALUE">
                      <a:rPr lang="en-US" sz="1000" baseline="0">
                        <a:solidFill>
                          <a:schemeClr val="tx1">
                            <a:lumMod val="75000"/>
                            <a:lumOff val="25000"/>
                          </a:schemeClr>
                        </a:solidFill>
                      </a:rPr>
                      <a:pPr>
                        <a:defRPr sz="1000" b="1"/>
                      </a:pPr>
                      <a:t>[VALEUR]</a:t>
                    </a:fld>
                    <a:endParaRPr lang="en-US" sz="1000" baseline="0" dirty="0">
                      <a:solidFill>
                        <a:schemeClr val="tx1">
                          <a:lumMod val="75000"/>
                          <a:lumOff val="25000"/>
                        </a:schemeClr>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E9-4579-82B2-E3FE40F3603F}"/>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0%</c:formatCode>
                <c:ptCount val="1"/>
                <c:pt idx="0">
                  <c:v>0.24</c:v>
                </c:pt>
              </c:numCache>
            </c:numRef>
          </c:val>
          <c:extLst>
            <c:ext xmlns:c16="http://schemas.microsoft.com/office/drawing/2014/chart" uri="{C3380CC4-5D6E-409C-BE32-E72D297353CC}">
              <c16:uniqueId val="{00000001-22E9-4579-82B2-E3FE40F3603F}"/>
            </c:ext>
          </c:extLst>
        </c:ser>
        <c:ser>
          <c:idx val="2"/>
          <c:order val="2"/>
          <c:tx>
            <c:strRef>
              <c:f>Feuil1!$D$1</c:f>
              <c:strCache>
                <c:ptCount val="1"/>
                <c:pt idx="0">
                  <c:v>Départements</c:v>
                </c:pt>
              </c:strCache>
            </c:strRef>
          </c:tx>
          <c:spPr>
            <a:solidFill>
              <a:schemeClr val="accent5"/>
            </a:solidFill>
            <a:ln>
              <a:noFill/>
            </a:ln>
            <a:effectLst/>
          </c:spPr>
          <c:invertIfNegative val="0"/>
          <c:dLbls>
            <c:dLbl>
              <c:idx val="0"/>
              <c:layout>
                <c:manualLayout>
                  <c:x val="3.4421564310101065E-3"/>
                  <c:y val="3.5543231865942514E-2"/>
                </c:manualLayout>
              </c:layout>
              <c:tx>
                <c:rich>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fld id="{0B9B0639-A07D-41AA-B468-959414357FC6}" type="SERIESNAME">
                      <a:rPr lang="en-US" sz="1000" b="1" smtClean="0"/>
                      <a:pPr>
                        <a:defRPr sz="1000" b="1"/>
                      </a:pPr>
                      <a:t>[NOM DE SÉRIE]</a:t>
                    </a:fld>
                    <a:endParaRPr lang="en-US" sz="1000" b="1" baseline="0" dirty="0"/>
                  </a:p>
                  <a:p>
                    <a:pPr>
                      <a:defRPr sz="1000" b="1"/>
                    </a:pPr>
                    <a:fld id="{8FE5F0AA-8BCB-4928-A035-9192230660C4}" type="VALUE">
                      <a:rPr lang="en-US" sz="1000" b="1" baseline="0" smtClean="0"/>
                      <a:pPr>
                        <a:defRPr sz="1000" b="1"/>
                      </a:pPr>
                      <a:t>[VALEUR]</a:t>
                    </a:fld>
                    <a:endParaRPr lang="fr-FR"/>
                  </a:p>
                </c:rich>
              </c:tx>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1"/>
              <c:showCatName val="0"/>
              <c:showSerName val="1"/>
              <c:showPercent val="0"/>
              <c:showBubbleSize val="0"/>
              <c:extLst>
                <c:ext xmlns:c15="http://schemas.microsoft.com/office/drawing/2012/chart" uri="{CE6537A1-D6FC-4f65-9D91-7224C49458BB}">
                  <c15:layout>
                    <c:manualLayout>
                      <c:w val="0.22760308348107475"/>
                      <c:h val="0.38622502808160603"/>
                    </c:manualLayout>
                  </c15:layout>
                  <c15:dlblFieldTable/>
                  <c15:showDataLabelsRange val="0"/>
                </c:ext>
                <c:ext xmlns:c16="http://schemas.microsoft.com/office/drawing/2014/chart" uri="{C3380CC4-5D6E-409C-BE32-E72D297353CC}">
                  <c16:uniqueId val="{00000006-22E9-4579-82B2-E3FE40F3603F}"/>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0%</c:formatCode>
                <c:ptCount val="1"/>
                <c:pt idx="0">
                  <c:v>0.19</c:v>
                </c:pt>
              </c:numCache>
            </c:numRef>
          </c:val>
          <c:extLst>
            <c:ext xmlns:c16="http://schemas.microsoft.com/office/drawing/2014/chart" uri="{C3380CC4-5D6E-409C-BE32-E72D297353CC}">
              <c16:uniqueId val="{00000002-22E9-4579-82B2-E3FE40F3603F}"/>
            </c:ext>
          </c:extLst>
        </c:ser>
        <c:ser>
          <c:idx val="3"/>
          <c:order val="3"/>
          <c:tx>
            <c:strRef>
              <c:f>Feuil1!$E$1</c:f>
              <c:strCache>
                <c:ptCount val="1"/>
                <c:pt idx="0">
                  <c:v>Régions</c:v>
                </c:pt>
              </c:strCache>
            </c:strRef>
          </c:tx>
          <c:spPr>
            <a:solidFill>
              <a:schemeClr val="accent1">
                <a:lumMod val="50000"/>
              </a:schemeClr>
            </a:solidFill>
            <a:ln>
              <a:noFill/>
            </a:ln>
            <a:effectLst/>
          </c:spPr>
          <c:invertIfNegative val="0"/>
          <c:dLbls>
            <c:dLbl>
              <c:idx val="0"/>
              <c:layout>
                <c:manualLayout>
                  <c:x val="7.8076390174733204E-3"/>
                  <c:y val="-6.0912932245913945E-2"/>
                </c:manualLayout>
              </c:layout>
              <c:tx>
                <c:rich>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fld id="{D8EE9075-4554-44F7-A1D4-2A459901C0B2}" type="SERIESNAME">
                      <a:rPr lang="en-US" sz="1000" b="1" smtClean="0"/>
                      <a:pPr>
                        <a:defRPr sz="1000" b="1"/>
                      </a:pPr>
                      <a:t>[NOM DE SÉRIE]</a:t>
                    </a:fld>
                    <a:endParaRPr lang="en-US" sz="1000" b="1" baseline="0" dirty="0"/>
                  </a:p>
                  <a:p>
                    <a:pPr>
                      <a:defRPr sz="1000" b="1"/>
                    </a:pPr>
                    <a:r>
                      <a:rPr lang="en-US" sz="1000" b="1" baseline="0" dirty="0"/>
                      <a:t> </a:t>
                    </a:r>
                    <a:fld id="{7FD9CFF0-D979-4544-A5E0-462B7BF48D45}" type="VALUE">
                      <a:rPr lang="en-US" sz="1000" b="1" baseline="0"/>
                      <a:pPr>
                        <a:defRPr sz="1000" b="1"/>
                      </a:pPr>
                      <a:t>[VALEUR]</a:t>
                    </a:fld>
                    <a:endParaRPr lang="en-US" sz="1000" b="1" baseline="0" dirty="0"/>
                  </a:p>
                </c:rich>
              </c:tx>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1"/>
              <c:showCatName val="0"/>
              <c:showSerName val="1"/>
              <c:showPercent val="0"/>
              <c:showBubbleSize val="0"/>
              <c:extLst>
                <c:ext xmlns:c15="http://schemas.microsoft.com/office/drawing/2012/chart" uri="{CE6537A1-D6FC-4f65-9D91-7224C49458BB}">
                  <c15:layout>
                    <c:manualLayout>
                      <c:w val="0.21645954730796135"/>
                      <c:h val="0.30370612223681465"/>
                    </c:manualLayout>
                  </c15:layout>
                  <c15:dlblFieldTable/>
                  <c15:showDataLabelsRange val="0"/>
                </c:ext>
                <c:ext xmlns:c16="http://schemas.microsoft.com/office/drawing/2014/chart" uri="{C3380CC4-5D6E-409C-BE32-E72D297353CC}">
                  <c16:uniqueId val="{00000007-22E9-4579-82B2-E3FE40F3603F}"/>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0%</c:formatCode>
                <c:ptCount val="1"/>
                <c:pt idx="0">
                  <c:v>0.15</c:v>
                </c:pt>
              </c:numCache>
            </c:numRef>
          </c:val>
          <c:extLst>
            <c:ext xmlns:c16="http://schemas.microsoft.com/office/drawing/2014/chart" uri="{C3380CC4-5D6E-409C-BE32-E72D297353CC}">
              <c16:uniqueId val="{00000003-22E9-4579-82B2-E3FE40F3603F}"/>
            </c:ext>
          </c:extLst>
        </c:ser>
        <c:dLbls>
          <c:showLegendKey val="0"/>
          <c:showVal val="0"/>
          <c:showCatName val="0"/>
          <c:showSerName val="0"/>
          <c:showPercent val="0"/>
          <c:showBubbleSize val="0"/>
        </c:dLbls>
        <c:gapWidth val="150"/>
        <c:axId val="1618504864"/>
        <c:axId val="1525551008"/>
      </c:barChart>
      <c:catAx>
        <c:axId val="1618504864"/>
        <c:scaling>
          <c:orientation val="minMax"/>
        </c:scaling>
        <c:delete val="1"/>
        <c:axPos val="b"/>
        <c:numFmt formatCode="General" sourceLinked="1"/>
        <c:majorTickMark val="none"/>
        <c:minorTickMark val="none"/>
        <c:tickLblPos val="nextTo"/>
        <c:crossAx val="1525551008"/>
        <c:crosses val="autoZero"/>
        <c:auto val="1"/>
        <c:lblAlgn val="ctr"/>
        <c:lblOffset val="100"/>
        <c:noMultiLvlLbl val="0"/>
      </c:catAx>
      <c:valAx>
        <c:axId val="15255510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618504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9-2792-4969-95F1-7DA3061BA21C}"/>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8-2792-4969-95F1-7DA3061BA21C}"/>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7-2792-4969-95F1-7DA3061BA21C}"/>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6-2792-4969-95F1-7DA3061BA21C}"/>
              </c:ext>
            </c:extLst>
          </c:dPt>
          <c:dPt>
            <c:idx val="4"/>
            <c:invertIfNegative val="0"/>
            <c:bubble3D val="0"/>
            <c:spPr>
              <a:solidFill>
                <a:srgbClr val="00B0F0"/>
              </a:solidFill>
              <a:ln>
                <a:noFill/>
              </a:ln>
              <a:effectLst/>
            </c:spPr>
            <c:extLst>
              <c:ext xmlns:c16="http://schemas.microsoft.com/office/drawing/2014/chart" uri="{C3380CC4-5D6E-409C-BE32-E72D297353CC}">
                <c16:uniqueId val="{00000005-2792-4969-95F1-7DA3061BA21C}"/>
              </c:ext>
            </c:extLst>
          </c:dPt>
          <c:dPt>
            <c:idx val="5"/>
            <c:invertIfNegative val="0"/>
            <c:bubble3D val="0"/>
            <c:spPr>
              <a:solidFill>
                <a:schemeClr val="accent5">
                  <a:lumMod val="75000"/>
                </a:schemeClr>
              </a:solidFill>
              <a:ln>
                <a:noFill/>
              </a:ln>
              <a:effectLst/>
            </c:spPr>
            <c:extLst>
              <c:ext xmlns:c16="http://schemas.microsoft.com/office/drawing/2014/chart" uri="{C3380CC4-5D6E-409C-BE32-E72D297353CC}">
                <c16:uniqueId val="{00000004-2792-4969-95F1-7DA3061BA21C}"/>
              </c:ext>
            </c:extLst>
          </c:dPt>
          <c:dPt>
            <c:idx val="6"/>
            <c:invertIfNegative val="0"/>
            <c:bubble3D val="0"/>
            <c:spPr>
              <a:solidFill>
                <a:srgbClr val="29235C"/>
              </a:solidFill>
              <a:ln>
                <a:noFill/>
              </a:ln>
              <a:effectLst/>
            </c:spPr>
            <c:extLst>
              <c:ext xmlns:c16="http://schemas.microsoft.com/office/drawing/2014/chart" uri="{C3380CC4-5D6E-409C-BE32-E72D297353CC}">
                <c16:uniqueId val="{00000003-2792-4969-95F1-7DA3061BA2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-200 hab</c:v>
                </c:pt>
                <c:pt idx="1">
                  <c:v>de 200 à 999</c:v>
                </c:pt>
                <c:pt idx="2">
                  <c:v>de 1000 à 4999</c:v>
                </c:pt>
                <c:pt idx="3">
                  <c:v>de 5000 à 9999</c:v>
                </c:pt>
                <c:pt idx="4">
                  <c:v>de 10000 à 19999</c:v>
                </c:pt>
                <c:pt idx="5">
                  <c:v>de 20000 à 49999</c:v>
                </c:pt>
                <c:pt idx="6">
                  <c:v>50 000 et plus</c:v>
                </c:pt>
              </c:strCache>
            </c:strRef>
          </c:cat>
          <c:val>
            <c:numRef>
              <c:f>Feuil1!$B$2:$B$8</c:f>
              <c:numCache>
                <c:formatCode>0%</c:formatCode>
                <c:ptCount val="7"/>
                <c:pt idx="0">
                  <c:v>0.1</c:v>
                </c:pt>
                <c:pt idx="1">
                  <c:v>0.19</c:v>
                </c:pt>
                <c:pt idx="2">
                  <c:v>0.27</c:v>
                </c:pt>
                <c:pt idx="3">
                  <c:v>0.12</c:v>
                </c:pt>
                <c:pt idx="4">
                  <c:v>0.1</c:v>
                </c:pt>
                <c:pt idx="5">
                  <c:v>0.12</c:v>
                </c:pt>
                <c:pt idx="6">
                  <c:v>0.1</c:v>
                </c:pt>
              </c:numCache>
            </c:numRef>
          </c:val>
          <c:extLst>
            <c:ext xmlns:c16="http://schemas.microsoft.com/office/drawing/2014/chart" uri="{C3380CC4-5D6E-409C-BE32-E72D297353CC}">
              <c16:uniqueId val="{00000000-2792-4969-95F1-7DA3061BA21C}"/>
            </c:ext>
          </c:extLst>
        </c:ser>
        <c:dLbls>
          <c:showLegendKey val="0"/>
          <c:showVal val="1"/>
          <c:showCatName val="0"/>
          <c:showSerName val="0"/>
          <c:showPercent val="0"/>
          <c:showBubbleSize val="0"/>
        </c:dLbls>
        <c:gapWidth val="150"/>
        <c:overlap val="-25"/>
        <c:axId val="81637760"/>
        <c:axId val="1831531712"/>
      </c:barChart>
      <c:catAx>
        <c:axId val="8163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1831531712"/>
        <c:crosses val="autoZero"/>
        <c:auto val="1"/>
        <c:lblAlgn val="ctr"/>
        <c:lblOffset val="100"/>
        <c:noMultiLvlLbl val="0"/>
      </c:catAx>
      <c:valAx>
        <c:axId val="1831531712"/>
        <c:scaling>
          <c:orientation val="minMax"/>
        </c:scaling>
        <c:delete val="1"/>
        <c:axPos val="b"/>
        <c:numFmt formatCode="0%" sourceLinked="1"/>
        <c:majorTickMark val="none"/>
        <c:minorTickMark val="none"/>
        <c:tickLblPos val="nextTo"/>
        <c:crossAx val="816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9-2792-4969-95F1-7DA3061BA21C}"/>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8-2792-4969-95F1-7DA3061BA21C}"/>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7-2792-4969-95F1-7DA3061BA21C}"/>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6-2792-4969-95F1-7DA3061BA21C}"/>
              </c:ext>
            </c:extLst>
          </c:dPt>
          <c:dPt>
            <c:idx val="4"/>
            <c:invertIfNegative val="0"/>
            <c:bubble3D val="0"/>
            <c:spPr>
              <a:solidFill>
                <a:srgbClr val="00B0F0"/>
              </a:solidFill>
              <a:ln>
                <a:noFill/>
              </a:ln>
              <a:effectLst/>
            </c:spPr>
            <c:extLst>
              <c:ext xmlns:c16="http://schemas.microsoft.com/office/drawing/2014/chart" uri="{C3380CC4-5D6E-409C-BE32-E72D297353CC}">
                <c16:uniqueId val="{00000005-2792-4969-95F1-7DA3061BA21C}"/>
              </c:ext>
            </c:extLst>
          </c:dPt>
          <c:dPt>
            <c:idx val="5"/>
            <c:invertIfNegative val="0"/>
            <c:bubble3D val="0"/>
            <c:spPr>
              <a:solidFill>
                <a:schemeClr val="accent5">
                  <a:lumMod val="75000"/>
                </a:schemeClr>
              </a:solidFill>
              <a:ln>
                <a:noFill/>
              </a:ln>
              <a:effectLst/>
            </c:spPr>
            <c:extLst>
              <c:ext xmlns:c16="http://schemas.microsoft.com/office/drawing/2014/chart" uri="{C3380CC4-5D6E-409C-BE32-E72D297353CC}">
                <c16:uniqueId val="{00000004-2792-4969-95F1-7DA3061BA21C}"/>
              </c:ext>
            </c:extLst>
          </c:dPt>
          <c:dPt>
            <c:idx val="6"/>
            <c:invertIfNegative val="0"/>
            <c:bubble3D val="0"/>
            <c:spPr>
              <a:solidFill>
                <a:srgbClr val="29235C"/>
              </a:solidFill>
              <a:ln>
                <a:noFill/>
              </a:ln>
              <a:effectLst/>
            </c:spPr>
            <c:extLst>
              <c:ext xmlns:c16="http://schemas.microsoft.com/office/drawing/2014/chart" uri="{C3380CC4-5D6E-409C-BE32-E72D297353CC}">
                <c16:uniqueId val="{00000003-2792-4969-95F1-7DA3061BA2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Communautés de communes</c:v>
                </c:pt>
                <c:pt idx="1">
                  <c:v>Communautés d'agglomérations</c:v>
                </c:pt>
                <c:pt idx="2">
                  <c:v>Communautés urbaines</c:v>
                </c:pt>
                <c:pt idx="3">
                  <c:v>Métropoles</c:v>
                </c:pt>
                <c:pt idx="4">
                  <c:v>Etablissements publics territoriaux</c:v>
                </c:pt>
              </c:strCache>
            </c:strRef>
          </c:cat>
          <c:val>
            <c:numRef>
              <c:f>Feuil1!$B$2:$B$6</c:f>
              <c:numCache>
                <c:formatCode>General</c:formatCode>
                <c:ptCount val="5"/>
                <c:pt idx="0">
                  <c:v>30</c:v>
                </c:pt>
                <c:pt idx="1">
                  <c:v>19</c:v>
                </c:pt>
                <c:pt idx="2">
                  <c:v>5</c:v>
                </c:pt>
                <c:pt idx="3">
                  <c:v>12</c:v>
                </c:pt>
                <c:pt idx="4">
                  <c:v>4</c:v>
                </c:pt>
              </c:numCache>
            </c:numRef>
          </c:val>
          <c:extLst>
            <c:ext xmlns:c16="http://schemas.microsoft.com/office/drawing/2014/chart" uri="{C3380CC4-5D6E-409C-BE32-E72D297353CC}">
              <c16:uniqueId val="{00000000-2792-4969-95F1-7DA3061BA21C}"/>
            </c:ext>
          </c:extLst>
        </c:ser>
        <c:dLbls>
          <c:showLegendKey val="0"/>
          <c:showVal val="1"/>
          <c:showCatName val="0"/>
          <c:showSerName val="0"/>
          <c:showPercent val="0"/>
          <c:showBubbleSize val="0"/>
        </c:dLbls>
        <c:gapWidth val="150"/>
        <c:overlap val="-25"/>
        <c:axId val="81637760"/>
        <c:axId val="1831531712"/>
      </c:barChart>
      <c:catAx>
        <c:axId val="8163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fr-FR"/>
          </a:p>
        </c:txPr>
        <c:crossAx val="1831531712"/>
        <c:crosses val="autoZero"/>
        <c:auto val="1"/>
        <c:lblAlgn val="ctr"/>
        <c:lblOffset val="100"/>
        <c:noMultiLvlLbl val="0"/>
      </c:catAx>
      <c:valAx>
        <c:axId val="1831531712"/>
        <c:scaling>
          <c:orientation val="minMax"/>
        </c:scaling>
        <c:delete val="1"/>
        <c:axPos val="b"/>
        <c:numFmt formatCode="General" sourceLinked="1"/>
        <c:majorTickMark val="none"/>
        <c:minorTickMark val="none"/>
        <c:tickLblPos val="nextTo"/>
        <c:crossAx val="816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4B6E6-1E35-467C-BF23-518C2344398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CF908280-5B88-4E65-B7B7-D77DA6A06581}">
      <dgm:prSet phldrT="[Texte]" custT="1"/>
      <dgm:spPr/>
      <dgm:t>
        <a:bodyPr/>
        <a:lstStyle/>
        <a:p>
          <a:r>
            <a:rPr lang="fr-FR" sz="1250" b="1" dirty="0">
              <a:latin typeface="Arial Narrow" panose="020B0606020202030204" pitchFamily="34" charset="0"/>
            </a:rPr>
            <a:t>Financement sur les marchés à prix bas avec du volume</a:t>
          </a:r>
        </a:p>
      </dgm:t>
    </dgm:pt>
    <dgm:pt modelId="{16A0D19F-6CEB-4135-8F6B-F78628471A86}" type="parTrans" cxnId="{33953685-CE13-4705-82C1-A7BD9EE2AC3F}">
      <dgm:prSet/>
      <dgm:spPr/>
      <dgm:t>
        <a:bodyPr/>
        <a:lstStyle/>
        <a:p>
          <a:endParaRPr lang="fr-FR" sz="1250" b="1">
            <a:latin typeface="Arial Narrow" panose="020B0606020202030204" pitchFamily="34" charset="0"/>
          </a:endParaRPr>
        </a:p>
      </dgm:t>
    </dgm:pt>
    <dgm:pt modelId="{B0665873-7AA0-46E2-B0F7-FB20B67973E8}" type="sibTrans" cxnId="{33953685-CE13-4705-82C1-A7BD9EE2AC3F}">
      <dgm:prSet/>
      <dgm:spPr>
        <a:solidFill>
          <a:srgbClr val="29235C"/>
        </a:solidFill>
      </dgm:spPr>
      <dgm:t>
        <a:bodyPr/>
        <a:lstStyle/>
        <a:p>
          <a:endParaRPr lang="fr-FR" sz="1250" b="1">
            <a:latin typeface="Arial Narrow" panose="020B0606020202030204" pitchFamily="34" charset="0"/>
          </a:endParaRPr>
        </a:p>
      </dgm:t>
    </dgm:pt>
    <dgm:pt modelId="{F51D169A-BE62-4743-A728-9CE4012D2AC9}">
      <dgm:prSet phldrT="[Texte]" custT="1"/>
      <dgm:spPr/>
      <dgm:t>
        <a:bodyPr/>
        <a:lstStyle/>
        <a:p>
          <a:r>
            <a:rPr lang="fr-FR" sz="1250" b="1" dirty="0">
              <a:latin typeface="Arial Narrow" panose="020B0606020202030204" pitchFamily="34" charset="0"/>
            </a:rPr>
            <a:t>Prêts à tarif compétitif</a:t>
          </a:r>
        </a:p>
      </dgm:t>
    </dgm:pt>
    <dgm:pt modelId="{E215A29E-947C-4C08-97FA-827E4939BF2F}" type="parTrans" cxnId="{2170E67D-2CF0-4BAF-843F-034B0C854B04}">
      <dgm:prSet/>
      <dgm:spPr/>
      <dgm:t>
        <a:bodyPr/>
        <a:lstStyle/>
        <a:p>
          <a:endParaRPr lang="fr-FR" sz="1250" b="1">
            <a:latin typeface="Arial Narrow" panose="020B0606020202030204" pitchFamily="34" charset="0"/>
          </a:endParaRPr>
        </a:p>
      </dgm:t>
    </dgm:pt>
    <dgm:pt modelId="{087D4ED9-C913-4F9F-A369-06BEF9927A6B}" type="sibTrans" cxnId="{2170E67D-2CF0-4BAF-843F-034B0C854B04}">
      <dgm:prSet/>
      <dgm:spPr>
        <a:solidFill>
          <a:srgbClr val="29235C"/>
        </a:solidFill>
      </dgm:spPr>
      <dgm:t>
        <a:bodyPr/>
        <a:lstStyle/>
        <a:p>
          <a:endParaRPr lang="fr-FR" sz="1250" b="1">
            <a:latin typeface="Arial Narrow" panose="020B0606020202030204" pitchFamily="34" charset="0"/>
          </a:endParaRPr>
        </a:p>
      </dgm:t>
    </dgm:pt>
    <dgm:pt modelId="{F6B5FDB7-DD3F-409C-BF78-571A450A13BB}">
      <dgm:prSet phldrT="[Texte]" custT="1"/>
      <dgm:spPr/>
      <dgm:t>
        <a:bodyPr/>
        <a:lstStyle/>
        <a:p>
          <a:r>
            <a:rPr lang="fr-FR" sz="1250" b="1" dirty="0">
              <a:latin typeface="Arial Narrow" panose="020B0606020202030204" pitchFamily="34" charset="0"/>
            </a:rPr>
            <a:t>Adhésions de nouveaux membres et apport d’ACI (fonds propres)</a:t>
          </a:r>
        </a:p>
      </dgm:t>
    </dgm:pt>
    <dgm:pt modelId="{84912642-100B-4E28-BF3D-444CF3694A44}" type="parTrans" cxnId="{1DD83CBE-0D6B-452D-8294-AEC23BBA4CDF}">
      <dgm:prSet/>
      <dgm:spPr/>
      <dgm:t>
        <a:bodyPr/>
        <a:lstStyle/>
        <a:p>
          <a:endParaRPr lang="fr-FR" sz="1250" b="1">
            <a:latin typeface="Arial Narrow" panose="020B0606020202030204" pitchFamily="34" charset="0"/>
          </a:endParaRPr>
        </a:p>
      </dgm:t>
    </dgm:pt>
    <dgm:pt modelId="{9E51EEB6-518F-4896-82E7-1D5E47EB59E6}" type="sibTrans" cxnId="{1DD83CBE-0D6B-452D-8294-AEC23BBA4CDF}">
      <dgm:prSet/>
      <dgm:spPr>
        <a:solidFill>
          <a:srgbClr val="29235C"/>
        </a:solidFill>
      </dgm:spPr>
      <dgm:t>
        <a:bodyPr/>
        <a:lstStyle/>
        <a:p>
          <a:endParaRPr lang="fr-FR" sz="1250" b="1">
            <a:latin typeface="Arial Narrow" panose="020B0606020202030204" pitchFamily="34" charset="0"/>
          </a:endParaRPr>
        </a:p>
      </dgm:t>
    </dgm:pt>
    <dgm:pt modelId="{31C2B5D2-04CB-4C76-82C4-38FB71A3A656}">
      <dgm:prSet phldrT="[Texte]" custT="1"/>
      <dgm:spPr/>
      <dgm:t>
        <a:bodyPr/>
        <a:lstStyle/>
        <a:p>
          <a:r>
            <a:rPr lang="fr-FR" sz="1250" b="1" dirty="0">
              <a:latin typeface="Arial Narrow" panose="020B0606020202030204" pitchFamily="34" charset="0"/>
            </a:rPr>
            <a:t>Ratios réglementaires et indicateurs financiers positifs</a:t>
          </a:r>
        </a:p>
      </dgm:t>
    </dgm:pt>
    <dgm:pt modelId="{7A4BB620-0876-402A-A679-C69AD393125C}" type="parTrans" cxnId="{62C54E76-45A4-4D8A-BDCD-DD9F58D4FCFB}">
      <dgm:prSet/>
      <dgm:spPr/>
      <dgm:t>
        <a:bodyPr/>
        <a:lstStyle/>
        <a:p>
          <a:endParaRPr lang="fr-FR" sz="1250" b="1">
            <a:latin typeface="Arial Narrow" panose="020B0606020202030204" pitchFamily="34" charset="0"/>
          </a:endParaRPr>
        </a:p>
      </dgm:t>
    </dgm:pt>
    <dgm:pt modelId="{E2C921E3-0ED7-4838-8F91-812E55C18723}" type="sibTrans" cxnId="{62C54E76-45A4-4D8A-BDCD-DD9F58D4FCFB}">
      <dgm:prSet/>
      <dgm:spPr>
        <a:solidFill>
          <a:srgbClr val="29235C"/>
        </a:solidFill>
      </dgm:spPr>
      <dgm:t>
        <a:bodyPr/>
        <a:lstStyle/>
        <a:p>
          <a:endParaRPr lang="fr-FR" sz="1250" b="1">
            <a:latin typeface="Arial Narrow" panose="020B0606020202030204" pitchFamily="34" charset="0"/>
          </a:endParaRPr>
        </a:p>
      </dgm:t>
    </dgm:pt>
    <dgm:pt modelId="{7AEF8133-1899-491B-A7AB-FE7120684325}">
      <dgm:prSet phldrT="[Texte]" custT="1"/>
      <dgm:spPr/>
      <dgm:t>
        <a:bodyPr/>
        <a:lstStyle/>
        <a:p>
          <a:r>
            <a:rPr lang="fr-FR" sz="1250" b="1" dirty="0">
              <a:latin typeface="Arial Narrow" panose="020B0606020202030204" pitchFamily="34" charset="0"/>
            </a:rPr>
            <a:t>Volume et marge suffisants pour être rentables</a:t>
          </a:r>
        </a:p>
      </dgm:t>
    </dgm:pt>
    <dgm:pt modelId="{E2741E20-9622-4DE0-8613-F56FAA55BE9F}" type="parTrans" cxnId="{8CD668CD-E34B-40F6-BC47-D7546E0DCE3A}">
      <dgm:prSet/>
      <dgm:spPr/>
      <dgm:t>
        <a:bodyPr/>
        <a:lstStyle/>
        <a:p>
          <a:endParaRPr lang="fr-FR" sz="1250" b="1">
            <a:latin typeface="Arial Narrow" panose="020B0606020202030204" pitchFamily="34" charset="0"/>
          </a:endParaRPr>
        </a:p>
      </dgm:t>
    </dgm:pt>
    <dgm:pt modelId="{D34E0EBC-A61A-498E-B0A5-917770E832FB}" type="sibTrans" cxnId="{8CD668CD-E34B-40F6-BC47-D7546E0DCE3A}">
      <dgm:prSet/>
      <dgm:spPr>
        <a:solidFill>
          <a:srgbClr val="29235C"/>
        </a:solidFill>
      </dgm:spPr>
      <dgm:t>
        <a:bodyPr/>
        <a:lstStyle/>
        <a:p>
          <a:endParaRPr lang="fr-FR" sz="1250" b="1">
            <a:latin typeface="Arial Narrow" panose="020B0606020202030204" pitchFamily="34" charset="0"/>
          </a:endParaRPr>
        </a:p>
      </dgm:t>
    </dgm:pt>
    <dgm:pt modelId="{5C8D28C5-F408-4B82-8C45-15CD5517443F}">
      <dgm:prSet phldrT="[Texte]" custT="1"/>
      <dgm:spPr/>
      <dgm:t>
        <a:bodyPr/>
        <a:lstStyle/>
        <a:p>
          <a:r>
            <a:rPr lang="fr-FR" sz="1250" b="1" dirty="0">
              <a:latin typeface="Arial Narrow" panose="020B0606020202030204" pitchFamily="34" charset="0"/>
            </a:rPr>
            <a:t>Plus de fonds propres permet de prêter plus (plafond grands risques, ratio de levier)</a:t>
          </a:r>
        </a:p>
      </dgm:t>
    </dgm:pt>
    <dgm:pt modelId="{4F78AD0B-78E1-4EE1-A07B-4ADD6DEA65C7}" type="parTrans" cxnId="{0894BAC0-DC49-4327-9EF4-C104A12262B3}">
      <dgm:prSet/>
      <dgm:spPr/>
      <dgm:t>
        <a:bodyPr/>
        <a:lstStyle/>
        <a:p>
          <a:endParaRPr lang="fr-FR" sz="1250" b="1">
            <a:latin typeface="Arial Narrow" panose="020B0606020202030204" pitchFamily="34" charset="0"/>
          </a:endParaRPr>
        </a:p>
      </dgm:t>
    </dgm:pt>
    <dgm:pt modelId="{C3EE2722-0F55-4FC1-BFFE-314FCC86681A}" type="sibTrans" cxnId="{0894BAC0-DC49-4327-9EF4-C104A12262B3}">
      <dgm:prSet/>
      <dgm:spPr>
        <a:solidFill>
          <a:srgbClr val="29235C"/>
        </a:solidFill>
      </dgm:spPr>
      <dgm:t>
        <a:bodyPr/>
        <a:lstStyle/>
        <a:p>
          <a:endParaRPr lang="fr-FR" sz="1250" b="1">
            <a:latin typeface="Arial Narrow" panose="020B0606020202030204" pitchFamily="34" charset="0"/>
          </a:endParaRPr>
        </a:p>
      </dgm:t>
    </dgm:pt>
    <dgm:pt modelId="{6C59129C-C927-48E4-89B7-D10C8B42B876}">
      <dgm:prSet phldrT="[Texte]" custT="1"/>
      <dgm:spPr/>
      <dgm:t>
        <a:bodyPr/>
        <a:lstStyle/>
        <a:p>
          <a:r>
            <a:rPr lang="fr-FR" sz="1250" b="1" dirty="0">
              <a:latin typeface="Arial Narrow" panose="020B0606020202030204" pitchFamily="34" charset="0"/>
            </a:rPr>
            <a:t>Note d’Agence proche de celle de la France</a:t>
          </a:r>
        </a:p>
      </dgm:t>
    </dgm:pt>
    <dgm:pt modelId="{1573CDE0-E377-4D0B-A2EC-4FCD7494BAFA}" type="parTrans" cxnId="{DED2E159-DE58-4AF1-BDC5-E7B6006A3729}">
      <dgm:prSet/>
      <dgm:spPr/>
      <dgm:t>
        <a:bodyPr/>
        <a:lstStyle/>
        <a:p>
          <a:endParaRPr lang="fr-FR" sz="1250" b="1">
            <a:latin typeface="Arial Narrow" panose="020B0606020202030204" pitchFamily="34" charset="0"/>
          </a:endParaRPr>
        </a:p>
      </dgm:t>
    </dgm:pt>
    <dgm:pt modelId="{A317F5FF-14C3-480B-870B-177658D8763A}" type="sibTrans" cxnId="{DED2E159-DE58-4AF1-BDC5-E7B6006A3729}">
      <dgm:prSet/>
      <dgm:spPr>
        <a:solidFill>
          <a:srgbClr val="29235C"/>
        </a:solidFill>
      </dgm:spPr>
      <dgm:t>
        <a:bodyPr/>
        <a:lstStyle/>
        <a:p>
          <a:endParaRPr lang="fr-FR" sz="1250" b="1">
            <a:latin typeface="Arial Narrow" panose="020B0606020202030204" pitchFamily="34" charset="0"/>
          </a:endParaRPr>
        </a:p>
      </dgm:t>
    </dgm:pt>
    <dgm:pt modelId="{16743251-26B4-40AA-8F03-A93C772F56A5}" type="pres">
      <dgm:prSet presAssocID="{D4F4B6E6-1E35-467C-BF23-518C2344398C}" presName="cycle" presStyleCnt="0">
        <dgm:presLayoutVars>
          <dgm:dir/>
          <dgm:resizeHandles val="exact"/>
        </dgm:presLayoutVars>
      </dgm:prSet>
      <dgm:spPr/>
    </dgm:pt>
    <dgm:pt modelId="{2C8DF4E6-D474-4200-8B31-749661409F3F}" type="pres">
      <dgm:prSet presAssocID="{CF908280-5B88-4E65-B7B7-D77DA6A06581}" presName="dummy" presStyleCnt="0"/>
      <dgm:spPr/>
    </dgm:pt>
    <dgm:pt modelId="{1A313D90-FFAC-48D5-A1DE-040771453F71}" type="pres">
      <dgm:prSet presAssocID="{CF908280-5B88-4E65-B7B7-D77DA6A06581}" presName="node" presStyleLbl="revTx" presStyleIdx="0" presStyleCnt="7" custScaleX="116957">
        <dgm:presLayoutVars>
          <dgm:bulletEnabled val="1"/>
        </dgm:presLayoutVars>
      </dgm:prSet>
      <dgm:spPr/>
    </dgm:pt>
    <dgm:pt modelId="{47750545-7FEF-4F84-8C1B-AD78F4F4A61E}" type="pres">
      <dgm:prSet presAssocID="{B0665873-7AA0-46E2-B0F7-FB20B67973E8}" presName="sibTrans" presStyleLbl="node1" presStyleIdx="0" presStyleCnt="7"/>
      <dgm:spPr/>
    </dgm:pt>
    <dgm:pt modelId="{01819CC5-FE84-49A4-8130-9996B5E363D8}" type="pres">
      <dgm:prSet presAssocID="{F51D169A-BE62-4743-A728-9CE4012D2AC9}" presName="dummy" presStyleCnt="0"/>
      <dgm:spPr/>
    </dgm:pt>
    <dgm:pt modelId="{E565221A-EA60-4AF2-A1C2-FC38AD8D01F7}" type="pres">
      <dgm:prSet presAssocID="{F51D169A-BE62-4743-A728-9CE4012D2AC9}" presName="node" presStyleLbl="revTx" presStyleIdx="1" presStyleCnt="7">
        <dgm:presLayoutVars>
          <dgm:bulletEnabled val="1"/>
        </dgm:presLayoutVars>
      </dgm:prSet>
      <dgm:spPr/>
    </dgm:pt>
    <dgm:pt modelId="{5FC8E513-8DA0-4DE0-AC02-5E0C832753C9}" type="pres">
      <dgm:prSet presAssocID="{087D4ED9-C913-4F9F-A369-06BEF9927A6B}" presName="sibTrans" presStyleLbl="node1" presStyleIdx="1" presStyleCnt="7"/>
      <dgm:spPr/>
    </dgm:pt>
    <dgm:pt modelId="{A533D42A-382B-461F-B188-2133DB9E4B0A}" type="pres">
      <dgm:prSet presAssocID="{F6B5FDB7-DD3F-409C-BF78-571A450A13BB}" presName="dummy" presStyleCnt="0"/>
      <dgm:spPr/>
    </dgm:pt>
    <dgm:pt modelId="{7C89A736-4CB0-463E-A7B5-CBF03A09579D}" type="pres">
      <dgm:prSet presAssocID="{F6B5FDB7-DD3F-409C-BF78-571A450A13BB}" presName="node" presStyleLbl="revTx" presStyleIdx="2" presStyleCnt="7" custScaleX="114256">
        <dgm:presLayoutVars>
          <dgm:bulletEnabled val="1"/>
        </dgm:presLayoutVars>
      </dgm:prSet>
      <dgm:spPr/>
    </dgm:pt>
    <dgm:pt modelId="{02F6ED13-D4E0-4221-B192-BB85E28B3A0E}" type="pres">
      <dgm:prSet presAssocID="{9E51EEB6-518F-4896-82E7-1D5E47EB59E6}" presName="sibTrans" presStyleLbl="node1" presStyleIdx="2" presStyleCnt="7"/>
      <dgm:spPr/>
    </dgm:pt>
    <dgm:pt modelId="{3AC25ABC-183B-4DEC-A6A6-468CC46EC3D7}" type="pres">
      <dgm:prSet presAssocID="{5C8D28C5-F408-4B82-8C45-15CD5517443F}" presName="dummy" presStyleCnt="0"/>
      <dgm:spPr/>
    </dgm:pt>
    <dgm:pt modelId="{16CE9D6F-CB57-4511-9F5A-9A64EEE3282C}" type="pres">
      <dgm:prSet presAssocID="{5C8D28C5-F408-4B82-8C45-15CD5517443F}" presName="node" presStyleLbl="revTx" presStyleIdx="3" presStyleCnt="7" custScaleX="137396">
        <dgm:presLayoutVars>
          <dgm:bulletEnabled val="1"/>
        </dgm:presLayoutVars>
      </dgm:prSet>
      <dgm:spPr/>
    </dgm:pt>
    <dgm:pt modelId="{CD65E806-04A1-4410-9F8D-1C1F80D067A1}" type="pres">
      <dgm:prSet presAssocID="{C3EE2722-0F55-4FC1-BFFE-314FCC86681A}" presName="sibTrans" presStyleLbl="node1" presStyleIdx="3" presStyleCnt="7"/>
      <dgm:spPr/>
    </dgm:pt>
    <dgm:pt modelId="{9FC85581-FC92-401C-A51B-010AE41349D8}" type="pres">
      <dgm:prSet presAssocID="{7AEF8133-1899-491B-A7AB-FE7120684325}" presName="dummy" presStyleCnt="0"/>
      <dgm:spPr/>
    </dgm:pt>
    <dgm:pt modelId="{6B121595-D308-4BA3-BFAC-54B431DCDEE4}" type="pres">
      <dgm:prSet presAssocID="{7AEF8133-1899-491B-A7AB-FE7120684325}" presName="node" presStyleLbl="revTx" presStyleIdx="4" presStyleCnt="7" custScaleX="117038">
        <dgm:presLayoutVars>
          <dgm:bulletEnabled val="1"/>
        </dgm:presLayoutVars>
      </dgm:prSet>
      <dgm:spPr/>
    </dgm:pt>
    <dgm:pt modelId="{7F79E0F6-8E91-4342-9F61-27C97C9996F1}" type="pres">
      <dgm:prSet presAssocID="{D34E0EBC-A61A-498E-B0A5-917770E832FB}" presName="sibTrans" presStyleLbl="node1" presStyleIdx="4" presStyleCnt="7"/>
      <dgm:spPr>
        <a:xfrm>
          <a:off x="1058516" y="1964"/>
          <a:ext cx="4324955" cy="4324955"/>
        </a:xfrm>
      </dgm:spPr>
    </dgm:pt>
    <dgm:pt modelId="{9F8E25A1-E25C-4833-8AAB-4B1D89C21C5F}" type="pres">
      <dgm:prSet presAssocID="{31C2B5D2-04CB-4C76-82C4-38FB71A3A656}" presName="dummy" presStyleCnt="0"/>
      <dgm:spPr/>
    </dgm:pt>
    <dgm:pt modelId="{5FB56B72-7D14-4FE3-9F4F-15A0861F79C7}" type="pres">
      <dgm:prSet presAssocID="{31C2B5D2-04CB-4C76-82C4-38FB71A3A656}" presName="node" presStyleLbl="revTx" presStyleIdx="5" presStyleCnt="7" custScaleX="116288">
        <dgm:presLayoutVars>
          <dgm:bulletEnabled val="1"/>
        </dgm:presLayoutVars>
      </dgm:prSet>
      <dgm:spPr/>
    </dgm:pt>
    <dgm:pt modelId="{8F8C5702-05D5-4D01-926B-C1C8BDE61E27}" type="pres">
      <dgm:prSet presAssocID="{E2C921E3-0ED7-4838-8F91-812E55C18723}" presName="sibTrans" presStyleLbl="node1" presStyleIdx="5" presStyleCnt="7"/>
      <dgm:spPr/>
    </dgm:pt>
    <dgm:pt modelId="{3EF74E61-18FA-42C4-BDD3-806A215971FE}" type="pres">
      <dgm:prSet presAssocID="{6C59129C-C927-48E4-89B7-D10C8B42B876}" presName="dummy" presStyleCnt="0"/>
      <dgm:spPr/>
    </dgm:pt>
    <dgm:pt modelId="{2ADA391B-0057-4EB5-836B-16A0D110ADD0}" type="pres">
      <dgm:prSet presAssocID="{6C59129C-C927-48E4-89B7-D10C8B42B876}" presName="node" presStyleLbl="revTx" presStyleIdx="6" presStyleCnt="7" custScaleX="106676">
        <dgm:presLayoutVars>
          <dgm:bulletEnabled val="1"/>
        </dgm:presLayoutVars>
      </dgm:prSet>
      <dgm:spPr/>
    </dgm:pt>
    <dgm:pt modelId="{265AADFA-5581-4763-9A28-2EA53C77F1B8}" type="pres">
      <dgm:prSet presAssocID="{A317F5FF-14C3-480B-870B-177658D8763A}" presName="sibTrans" presStyleLbl="node1" presStyleIdx="6" presStyleCnt="7"/>
      <dgm:spPr/>
    </dgm:pt>
  </dgm:ptLst>
  <dgm:cxnLst>
    <dgm:cxn modelId="{9567FC1C-AFC4-4DC4-B40E-978F2B9A9A37}" type="presOf" srcId="{7AEF8133-1899-491B-A7AB-FE7120684325}" destId="{6B121595-D308-4BA3-BFAC-54B431DCDEE4}" srcOrd="0" destOrd="0" presId="urn:microsoft.com/office/officeart/2005/8/layout/cycle1"/>
    <dgm:cxn modelId="{1DC1761D-2F56-438D-96CC-C385C0E24EA0}" type="presOf" srcId="{9E51EEB6-518F-4896-82E7-1D5E47EB59E6}" destId="{02F6ED13-D4E0-4221-B192-BB85E28B3A0E}" srcOrd="0" destOrd="0" presId="urn:microsoft.com/office/officeart/2005/8/layout/cycle1"/>
    <dgm:cxn modelId="{4FAC2D37-DA78-4185-A85C-63F9AE155760}" type="presOf" srcId="{A317F5FF-14C3-480B-870B-177658D8763A}" destId="{265AADFA-5581-4763-9A28-2EA53C77F1B8}" srcOrd="0" destOrd="0" presId="urn:microsoft.com/office/officeart/2005/8/layout/cycle1"/>
    <dgm:cxn modelId="{29D5EC65-318D-444C-9698-466205251C04}" type="presOf" srcId="{D4F4B6E6-1E35-467C-BF23-518C2344398C}" destId="{16743251-26B4-40AA-8F03-A93C772F56A5}" srcOrd="0" destOrd="0" presId="urn:microsoft.com/office/officeart/2005/8/layout/cycle1"/>
    <dgm:cxn modelId="{563FB068-13F4-42D9-B1DF-6068C8E9BA93}" type="presOf" srcId="{CF908280-5B88-4E65-B7B7-D77DA6A06581}" destId="{1A313D90-FFAC-48D5-A1DE-040771453F71}" srcOrd="0" destOrd="0" presId="urn:microsoft.com/office/officeart/2005/8/layout/cycle1"/>
    <dgm:cxn modelId="{D0FDC174-320B-40DB-80DA-91B9D934A7A8}" type="presOf" srcId="{31C2B5D2-04CB-4C76-82C4-38FB71A3A656}" destId="{5FB56B72-7D14-4FE3-9F4F-15A0861F79C7}" srcOrd="0" destOrd="0" presId="urn:microsoft.com/office/officeart/2005/8/layout/cycle1"/>
    <dgm:cxn modelId="{62C54E76-45A4-4D8A-BDCD-DD9F58D4FCFB}" srcId="{D4F4B6E6-1E35-467C-BF23-518C2344398C}" destId="{31C2B5D2-04CB-4C76-82C4-38FB71A3A656}" srcOrd="5" destOrd="0" parTransId="{7A4BB620-0876-402A-A679-C69AD393125C}" sibTransId="{E2C921E3-0ED7-4838-8F91-812E55C18723}"/>
    <dgm:cxn modelId="{DED2E159-DE58-4AF1-BDC5-E7B6006A3729}" srcId="{D4F4B6E6-1E35-467C-BF23-518C2344398C}" destId="{6C59129C-C927-48E4-89B7-D10C8B42B876}" srcOrd="6" destOrd="0" parTransId="{1573CDE0-E377-4D0B-A2EC-4FCD7494BAFA}" sibTransId="{A317F5FF-14C3-480B-870B-177658D8763A}"/>
    <dgm:cxn modelId="{D1A17C5A-53E8-4FBD-9FA5-E5196C8F890A}" type="presOf" srcId="{E2C921E3-0ED7-4838-8F91-812E55C18723}" destId="{8F8C5702-05D5-4D01-926B-C1C8BDE61E27}" srcOrd="0" destOrd="0" presId="urn:microsoft.com/office/officeart/2005/8/layout/cycle1"/>
    <dgm:cxn modelId="{2170E67D-2CF0-4BAF-843F-034B0C854B04}" srcId="{D4F4B6E6-1E35-467C-BF23-518C2344398C}" destId="{F51D169A-BE62-4743-A728-9CE4012D2AC9}" srcOrd="1" destOrd="0" parTransId="{E215A29E-947C-4C08-97FA-827E4939BF2F}" sibTransId="{087D4ED9-C913-4F9F-A369-06BEF9927A6B}"/>
    <dgm:cxn modelId="{33953685-CE13-4705-82C1-A7BD9EE2AC3F}" srcId="{D4F4B6E6-1E35-467C-BF23-518C2344398C}" destId="{CF908280-5B88-4E65-B7B7-D77DA6A06581}" srcOrd="0" destOrd="0" parTransId="{16A0D19F-6CEB-4135-8F6B-F78628471A86}" sibTransId="{B0665873-7AA0-46E2-B0F7-FB20B67973E8}"/>
    <dgm:cxn modelId="{947BBC8B-7637-4655-9C68-13280F1B77AE}" type="presOf" srcId="{C3EE2722-0F55-4FC1-BFFE-314FCC86681A}" destId="{CD65E806-04A1-4410-9F8D-1C1F80D067A1}" srcOrd="0" destOrd="0" presId="urn:microsoft.com/office/officeart/2005/8/layout/cycle1"/>
    <dgm:cxn modelId="{DBFCB693-8D04-448D-925B-B853973F885D}" type="presOf" srcId="{B0665873-7AA0-46E2-B0F7-FB20B67973E8}" destId="{47750545-7FEF-4F84-8C1B-AD78F4F4A61E}" srcOrd="0" destOrd="0" presId="urn:microsoft.com/office/officeart/2005/8/layout/cycle1"/>
    <dgm:cxn modelId="{34643E9C-8FDF-4611-8DF1-BC5CEB9C947D}" type="presOf" srcId="{6C59129C-C927-48E4-89B7-D10C8B42B876}" destId="{2ADA391B-0057-4EB5-836B-16A0D110ADD0}" srcOrd="0" destOrd="0" presId="urn:microsoft.com/office/officeart/2005/8/layout/cycle1"/>
    <dgm:cxn modelId="{1DD83CBE-0D6B-452D-8294-AEC23BBA4CDF}" srcId="{D4F4B6E6-1E35-467C-BF23-518C2344398C}" destId="{F6B5FDB7-DD3F-409C-BF78-571A450A13BB}" srcOrd="2" destOrd="0" parTransId="{84912642-100B-4E28-BF3D-444CF3694A44}" sibTransId="{9E51EEB6-518F-4896-82E7-1D5E47EB59E6}"/>
    <dgm:cxn modelId="{0894BAC0-DC49-4327-9EF4-C104A12262B3}" srcId="{D4F4B6E6-1E35-467C-BF23-518C2344398C}" destId="{5C8D28C5-F408-4B82-8C45-15CD5517443F}" srcOrd="3" destOrd="0" parTransId="{4F78AD0B-78E1-4EE1-A07B-4ADD6DEA65C7}" sibTransId="{C3EE2722-0F55-4FC1-BFFE-314FCC86681A}"/>
    <dgm:cxn modelId="{C1AEBBC6-EEAB-4C77-9E9F-73654715FA8A}" type="presOf" srcId="{D34E0EBC-A61A-498E-B0A5-917770E832FB}" destId="{7F79E0F6-8E91-4342-9F61-27C97C9996F1}" srcOrd="0" destOrd="0" presId="urn:microsoft.com/office/officeart/2005/8/layout/cycle1"/>
    <dgm:cxn modelId="{83B5ECC9-0221-4BF3-AF4C-9A2B50FC9FB5}" type="presOf" srcId="{087D4ED9-C913-4F9F-A369-06BEF9927A6B}" destId="{5FC8E513-8DA0-4DE0-AC02-5E0C832753C9}" srcOrd="0" destOrd="0" presId="urn:microsoft.com/office/officeart/2005/8/layout/cycle1"/>
    <dgm:cxn modelId="{8CD668CD-E34B-40F6-BC47-D7546E0DCE3A}" srcId="{D4F4B6E6-1E35-467C-BF23-518C2344398C}" destId="{7AEF8133-1899-491B-A7AB-FE7120684325}" srcOrd="4" destOrd="0" parTransId="{E2741E20-9622-4DE0-8613-F56FAA55BE9F}" sibTransId="{D34E0EBC-A61A-498E-B0A5-917770E832FB}"/>
    <dgm:cxn modelId="{01CC48E4-102A-4E0F-89EE-F4C5042C3B28}" type="presOf" srcId="{F51D169A-BE62-4743-A728-9CE4012D2AC9}" destId="{E565221A-EA60-4AF2-A1C2-FC38AD8D01F7}" srcOrd="0" destOrd="0" presId="urn:microsoft.com/office/officeart/2005/8/layout/cycle1"/>
    <dgm:cxn modelId="{F13F5FE7-169D-4C23-9D19-132A7A661905}" type="presOf" srcId="{F6B5FDB7-DD3F-409C-BF78-571A450A13BB}" destId="{7C89A736-4CB0-463E-A7B5-CBF03A09579D}" srcOrd="0" destOrd="0" presId="urn:microsoft.com/office/officeart/2005/8/layout/cycle1"/>
    <dgm:cxn modelId="{25689AF5-9C51-4568-94E9-14EA291D8252}" type="presOf" srcId="{5C8D28C5-F408-4B82-8C45-15CD5517443F}" destId="{16CE9D6F-CB57-4511-9F5A-9A64EEE3282C}" srcOrd="0" destOrd="0" presId="urn:microsoft.com/office/officeart/2005/8/layout/cycle1"/>
    <dgm:cxn modelId="{089EBB88-3445-4C8B-B16F-E0C3137C7CB8}" type="presParOf" srcId="{16743251-26B4-40AA-8F03-A93C772F56A5}" destId="{2C8DF4E6-D474-4200-8B31-749661409F3F}" srcOrd="0" destOrd="0" presId="urn:microsoft.com/office/officeart/2005/8/layout/cycle1"/>
    <dgm:cxn modelId="{5602AB79-2645-455D-AC40-796BA6F00CB0}" type="presParOf" srcId="{16743251-26B4-40AA-8F03-A93C772F56A5}" destId="{1A313D90-FFAC-48D5-A1DE-040771453F71}" srcOrd="1" destOrd="0" presId="urn:microsoft.com/office/officeart/2005/8/layout/cycle1"/>
    <dgm:cxn modelId="{8589FB01-2143-420C-92CC-414072F07414}" type="presParOf" srcId="{16743251-26B4-40AA-8F03-A93C772F56A5}" destId="{47750545-7FEF-4F84-8C1B-AD78F4F4A61E}" srcOrd="2" destOrd="0" presId="urn:microsoft.com/office/officeart/2005/8/layout/cycle1"/>
    <dgm:cxn modelId="{97FC937B-EC16-4775-995C-C97837B70CC3}" type="presParOf" srcId="{16743251-26B4-40AA-8F03-A93C772F56A5}" destId="{01819CC5-FE84-49A4-8130-9996B5E363D8}" srcOrd="3" destOrd="0" presId="urn:microsoft.com/office/officeart/2005/8/layout/cycle1"/>
    <dgm:cxn modelId="{B3FA8F8A-5C4C-4473-944E-42475FA589B6}" type="presParOf" srcId="{16743251-26B4-40AA-8F03-A93C772F56A5}" destId="{E565221A-EA60-4AF2-A1C2-FC38AD8D01F7}" srcOrd="4" destOrd="0" presId="urn:microsoft.com/office/officeart/2005/8/layout/cycle1"/>
    <dgm:cxn modelId="{5B476347-A532-4D77-90BF-C5EFC27DC0B1}" type="presParOf" srcId="{16743251-26B4-40AA-8F03-A93C772F56A5}" destId="{5FC8E513-8DA0-4DE0-AC02-5E0C832753C9}" srcOrd="5" destOrd="0" presId="urn:microsoft.com/office/officeart/2005/8/layout/cycle1"/>
    <dgm:cxn modelId="{40B3EB76-504C-4942-81EC-686A4F3BF700}" type="presParOf" srcId="{16743251-26B4-40AA-8F03-A93C772F56A5}" destId="{A533D42A-382B-461F-B188-2133DB9E4B0A}" srcOrd="6" destOrd="0" presId="urn:microsoft.com/office/officeart/2005/8/layout/cycle1"/>
    <dgm:cxn modelId="{6057BDF7-4E98-4B95-8C34-8059EACA6546}" type="presParOf" srcId="{16743251-26B4-40AA-8F03-A93C772F56A5}" destId="{7C89A736-4CB0-463E-A7B5-CBF03A09579D}" srcOrd="7" destOrd="0" presId="urn:microsoft.com/office/officeart/2005/8/layout/cycle1"/>
    <dgm:cxn modelId="{F4179069-3367-4EDD-886E-86299F4D4A48}" type="presParOf" srcId="{16743251-26B4-40AA-8F03-A93C772F56A5}" destId="{02F6ED13-D4E0-4221-B192-BB85E28B3A0E}" srcOrd="8" destOrd="0" presId="urn:microsoft.com/office/officeart/2005/8/layout/cycle1"/>
    <dgm:cxn modelId="{7F9B06BA-EF47-4B0E-A249-4D44DE507E14}" type="presParOf" srcId="{16743251-26B4-40AA-8F03-A93C772F56A5}" destId="{3AC25ABC-183B-4DEC-A6A6-468CC46EC3D7}" srcOrd="9" destOrd="0" presId="urn:microsoft.com/office/officeart/2005/8/layout/cycle1"/>
    <dgm:cxn modelId="{E7BC9399-CDA9-481D-8075-DC0237FF8D57}" type="presParOf" srcId="{16743251-26B4-40AA-8F03-A93C772F56A5}" destId="{16CE9D6F-CB57-4511-9F5A-9A64EEE3282C}" srcOrd="10" destOrd="0" presId="urn:microsoft.com/office/officeart/2005/8/layout/cycle1"/>
    <dgm:cxn modelId="{23A7C5DE-1BB8-43DD-A42B-A6626CE0BEC6}" type="presParOf" srcId="{16743251-26B4-40AA-8F03-A93C772F56A5}" destId="{CD65E806-04A1-4410-9F8D-1C1F80D067A1}" srcOrd="11" destOrd="0" presId="urn:microsoft.com/office/officeart/2005/8/layout/cycle1"/>
    <dgm:cxn modelId="{1D58CAA1-3906-465D-82C7-63EA88BAD98D}" type="presParOf" srcId="{16743251-26B4-40AA-8F03-A93C772F56A5}" destId="{9FC85581-FC92-401C-A51B-010AE41349D8}" srcOrd="12" destOrd="0" presId="urn:microsoft.com/office/officeart/2005/8/layout/cycle1"/>
    <dgm:cxn modelId="{069077F3-E87E-42E7-86A2-DD6809B792D0}" type="presParOf" srcId="{16743251-26B4-40AA-8F03-A93C772F56A5}" destId="{6B121595-D308-4BA3-BFAC-54B431DCDEE4}" srcOrd="13" destOrd="0" presId="urn:microsoft.com/office/officeart/2005/8/layout/cycle1"/>
    <dgm:cxn modelId="{349C3711-34A4-482F-8B6F-DA1FA88FEF5A}" type="presParOf" srcId="{16743251-26B4-40AA-8F03-A93C772F56A5}" destId="{7F79E0F6-8E91-4342-9F61-27C97C9996F1}" srcOrd="14" destOrd="0" presId="urn:microsoft.com/office/officeart/2005/8/layout/cycle1"/>
    <dgm:cxn modelId="{D2ADCE85-EBBE-40EE-A4B0-E13B1774BF6A}" type="presParOf" srcId="{16743251-26B4-40AA-8F03-A93C772F56A5}" destId="{9F8E25A1-E25C-4833-8AAB-4B1D89C21C5F}" srcOrd="15" destOrd="0" presId="urn:microsoft.com/office/officeart/2005/8/layout/cycle1"/>
    <dgm:cxn modelId="{3A99F103-EBE2-4933-A0E4-D1695A912944}" type="presParOf" srcId="{16743251-26B4-40AA-8F03-A93C772F56A5}" destId="{5FB56B72-7D14-4FE3-9F4F-15A0861F79C7}" srcOrd="16" destOrd="0" presId="urn:microsoft.com/office/officeart/2005/8/layout/cycle1"/>
    <dgm:cxn modelId="{8AF76CFC-A9C4-4240-9AE4-64D25FFFB543}" type="presParOf" srcId="{16743251-26B4-40AA-8F03-A93C772F56A5}" destId="{8F8C5702-05D5-4D01-926B-C1C8BDE61E27}" srcOrd="17" destOrd="0" presId="urn:microsoft.com/office/officeart/2005/8/layout/cycle1"/>
    <dgm:cxn modelId="{4115A293-C6F4-4B57-BF22-134B8D96DB66}" type="presParOf" srcId="{16743251-26B4-40AA-8F03-A93C772F56A5}" destId="{3EF74E61-18FA-42C4-BDD3-806A215971FE}" srcOrd="18" destOrd="0" presId="urn:microsoft.com/office/officeart/2005/8/layout/cycle1"/>
    <dgm:cxn modelId="{F0087D50-AE79-4E4B-815A-2AF0592FD140}" type="presParOf" srcId="{16743251-26B4-40AA-8F03-A93C772F56A5}" destId="{2ADA391B-0057-4EB5-836B-16A0D110ADD0}" srcOrd="19" destOrd="0" presId="urn:microsoft.com/office/officeart/2005/8/layout/cycle1"/>
    <dgm:cxn modelId="{F66BA885-6E68-41A9-A5EF-FB16F9A14B04}" type="presParOf" srcId="{16743251-26B4-40AA-8F03-A93C772F56A5}" destId="{265AADFA-5581-4763-9A28-2EA53C77F1B8}"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13D90-FFAC-48D5-A1DE-040771453F71}">
      <dsp:nvSpPr>
        <dsp:cNvPr id="0" name=""/>
        <dsp:cNvSpPr/>
      </dsp:nvSpPr>
      <dsp:spPr>
        <a:xfrm>
          <a:off x="4442378" y="657"/>
          <a:ext cx="1092579" cy="9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fr-FR" sz="1250" b="1" kern="1200" dirty="0">
              <a:latin typeface="Arial Narrow" panose="020B0606020202030204" pitchFamily="34" charset="0"/>
            </a:rPr>
            <a:t>Financement sur les marchés à prix bas avec du volume</a:t>
          </a:r>
        </a:p>
      </dsp:txBody>
      <dsp:txXfrm>
        <a:off x="4442378" y="657"/>
        <a:ext cx="1092579" cy="934171"/>
      </dsp:txXfrm>
    </dsp:sp>
    <dsp:sp modelId="{47750545-7FEF-4F84-8C1B-AD78F4F4A61E}">
      <dsp:nvSpPr>
        <dsp:cNvPr id="0" name=""/>
        <dsp:cNvSpPr/>
      </dsp:nvSpPr>
      <dsp:spPr>
        <a:xfrm>
          <a:off x="1602789" y="50183"/>
          <a:ext cx="4842097" cy="4842097"/>
        </a:xfrm>
        <a:prstGeom prst="circularArrow">
          <a:avLst>
            <a:gd name="adj1" fmla="val 3762"/>
            <a:gd name="adj2" fmla="val 234726"/>
            <a:gd name="adj3" fmla="val 19827430"/>
            <a:gd name="adj4" fmla="val 18768510"/>
            <a:gd name="adj5" fmla="val 4389"/>
          </a:avLst>
        </a:prstGeom>
        <a:solidFill>
          <a:srgbClr val="2923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5221A-EA60-4AF2-A1C2-FC38AD8D01F7}">
      <dsp:nvSpPr>
        <dsp:cNvPr id="0" name=""/>
        <dsp:cNvSpPr/>
      </dsp:nvSpPr>
      <dsp:spPr>
        <a:xfrm>
          <a:off x="5724704" y="1509325"/>
          <a:ext cx="934171" cy="9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fr-FR" sz="1250" b="1" kern="1200" dirty="0">
              <a:latin typeface="Arial Narrow" panose="020B0606020202030204" pitchFamily="34" charset="0"/>
            </a:rPr>
            <a:t>Prêts à tarif compétitif</a:t>
          </a:r>
        </a:p>
      </dsp:txBody>
      <dsp:txXfrm>
        <a:off x="5724704" y="1509325"/>
        <a:ext cx="934171" cy="934171"/>
      </dsp:txXfrm>
    </dsp:sp>
    <dsp:sp modelId="{5FC8E513-8DA0-4DE0-AC02-5E0C832753C9}">
      <dsp:nvSpPr>
        <dsp:cNvPr id="0" name=""/>
        <dsp:cNvSpPr/>
      </dsp:nvSpPr>
      <dsp:spPr>
        <a:xfrm>
          <a:off x="1602789" y="50183"/>
          <a:ext cx="4842097" cy="4842097"/>
        </a:xfrm>
        <a:prstGeom prst="circularArrow">
          <a:avLst>
            <a:gd name="adj1" fmla="val 3762"/>
            <a:gd name="adj2" fmla="val 234726"/>
            <a:gd name="adj3" fmla="val 1230546"/>
            <a:gd name="adj4" fmla="val 21557122"/>
            <a:gd name="adj5" fmla="val 4389"/>
          </a:avLst>
        </a:prstGeom>
        <a:solidFill>
          <a:srgbClr val="2923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9A736-4CB0-463E-A7B5-CBF03A09579D}">
      <dsp:nvSpPr>
        <dsp:cNvPr id="0" name=""/>
        <dsp:cNvSpPr/>
      </dsp:nvSpPr>
      <dsp:spPr>
        <a:xfrm>
          <a:off x="5228727" y="3390603"/>
          <a:ext cx="1067347" cy="9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fr-FR" sz="1250" b="1" kern="1200" dirty="0">
              <a:latin typeface="Arial Narrow" panose="020B0606020202030204" pitchFamily="34" charset="0"/>
            </a:rPr>
            <a:t>Adhésions de nouveaux membres et apport d’ACI (fonds propres)</a:t>
          </a:r>
        </a:p>
      </dsp:txBody>
      <dsp:txXfrm>
        <a:off x="5228727" y="3390603"/>
        <a:ext cx="1067347" cy="934171"/>
      </dsp:txXfrm>
    </dsp:sp>
    <dsp:sp modelId="{02F6ED13-D4E0-4221-B192-BB85E28B3A0E}">
      <dsp:nvSpPr>
        <dsp:cNvPr id="0" name=""/>
        <dsp:cNvSpPr/>
      </dsp:nvSpPr>
      <dsp:spPr>
        <a:xfrm>
          <a:off x="1602789" y="50183"/>
          <a:ext cx="4842097" cy="4842097"/>
        </a:xfrm>
        <a:prstGeom prst="circularArrow">
          <a:avLst>
            <a:gd name="adj1" fmla="val 3762"/>
            <a:gd name="adj2" fmla="val 234726"/>
            <a:gd name="adj3" fmla="val 4158831"/>
            <a:gd name="adj4" fmla="val 3387836"/>
            <a:gd name="adj5" fmla="val 4389"/>
          </a:avLst>
        </a:prstGeom>
        <a:solidFill>
          <a:srgbClr val="2923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E9D6F-CB57-4511-9F5A-9A64EEE3282C}">
      <dsp:nvSpPr>
        <dsp:cNvPr id="0" name=""/>
        <dsp:cNvSpPr/>
      </dsp:nvSpPr>
      <dsp:spPr>
        <a:xfrm>
          <a:off x="3382081" y="4227851"/>
          <a:ext cx="1283514" cy="9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fr-FR" sz="1250" b="1" kern="1200" dirty="0">
              <a:latin typeface="Arial Narrow" panose="020B0606020202030204" pitchFamily="34" charset="0"/>
            </a:rPr>
            <a:t>Plus de fonds propres permet de prêter plus (plafond grands risques, ratio de levier)</a:t>
          </a:r>
        </a:p>
      </dsp:txBody>
      <dsp:txXfrm>
        <a:off x="3382081" y="4227851"/>
        <a:ext cx="1283514" cy="934171"/>
      </dsp:txXfrm>
    </dsp:sp>
    <dsp:sp modelId="{CD65E806-04A1-4410-9F8D-1C1F80D067A1}">
      <dsp:nvSpPr>
        <dsp:cNvPr id="0" name=""/>
        <dsp:cNvSpPr/>
      </dsp:nvSpPr>
      <dsp:spPr>
        <a:xfrm>
          <a:off x="1602789" y="50183"/>
          <a:ext cx="4842097" cy="4842097"/>
        </a:xfrm>
        <a:prstGeom prst="circularArrow">
          <a:avLst>
            <a:gd name="adj1" fmla="val 3762"/>
            <a:gd name="adj2" fmla="val 234726"/>
            <a:gd name="adj3" fmla="val 7177438"/>
            <a:gd name="adj4" fmla="val 6406443"/>
            <a:gd name="adj5" fmla="val 4389"/>
          </a:avLst>
        </a:prstGeom>
        <a:solidFill>
          <a:srgbClr val="2923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21595-D308-4BA3-BFAC-54B431DCDEE4}">
      <dsp:nvSpPr>
        <dsp:cNvPr id="0" name=""/>
        <dsp:cNvSpPr/>
      </dsp:nvSpPr>
      <dsp:spPr>
        <a:xfrm>
          <a:off x="1738608" y="3390603"/>
          <a:ext cx="1093335" cy="9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fr-FR" sz="1250" b="1" kern="1200" dirty="0">
              <a:latin typeface="Arial Narrow" panose="020B0606020202030204" pitchFamily="34" charset="0"/>
            </a:rPr>
            <a:t>Volume et marge suffisants pour être rentables</a:t>
          </a:r>
        </a:p>
      </dsp:txBody>
      <dsp:txXfrm>
        <a:off x="1738608" y="3390603"/>
        <a:ext cx="1093335" cy="934171"/>
      </dsp:txXfrm>
    </dsp:sp>
    <dsp:sp modelId="{7F79E0F6-8E91-4342-9F61-27C97C9996F1}">
      <dsp:nvSpPr>
        <dsp:cNvPr id="0" name=""/>
        <dsp:cNvSpPr/>
      </dsp:nvSpPr>
      <dsp:spPr>
        <a:xfrm>
          <a:off x="1602789" y="50183"/>
          <a:ext cx="4842097" cy="4842097"/>
        </a:xfrm>
        <a:prstGeom prst="circularArrow">
          <a:avLst>
            <a:gd name="adj1" fmla="val 3762"/>
            <a:gd name="adj2" fmla="val 234726"/>
            <a:gd name="adj3" fmla="val 10608152"/>
            <a:gd name="adj4" fmla="val 9334728"/>
            <a:gd name="adj5" fmla="val 4389"/>
          </a:avLst>
        </a:prstGeom>
        <a:solidFill>
          <a:srgbClr val="2923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56B72-7D14-4FE3-9F4F-15A0861F79C7}">
      <dsp:nvSpPr>
        <dsp:cNvPr id="0" name=""/>
        <dsp:cNvSpPr/>
      </dsp:nvSpPr>
      <dsp:spPr>
        <a:xfrm>
          <a:off x="1312721" y="1509325"/>
          <a:ext cx="1086329" cy="9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fr-FR" sz="1250" b="1" kern="1200" dirty="0">
              <a:latin typeface="Arial Narrow" panose="020B0606020202030204" pitchFamily="34" charset="0"/>
            </a:rPr>
            <a:t>Ratios réglementaires et indicateurs financiers positifs</a:t>
          </a:r>
        </a:p>
      </dsp:txBody>
      <dsp:txXfrm>
        <a:off x="1312721" y="1509325"/>
        <a:ext cx="1086329" cy="934171"/>
      </dsp:txXfrm>
    </dsp:sp>
    <dsp:sp modelId="{8F8C5702-05D5-4D01-926B-C1C8BDE61E27}">
      <dsp:nvSpPr>
        <dsp:cNvPr id="0" name=""/>
        <dsp:cNvSpPr/>
      </dsp:nvSpPr>
      <dsp:spPr>
        <a:xfrm>
          <a:off x="1602789" y="50183"/>
          <a:ext cx="4842097" cy="4842097"/>
        </a:xfrm>
        <a:prstGeom prst="circularArrow">
          <a:avLst>
            <a:gd name="adj1" fmla="val 3762"/>
            <a:gd name="adj2" fmla="val 234726"/>
            <a:gd name="adj3" fmla="val 13496628"/>
            <a:gd name="adj4" fmla="val 12337844"/>
            <a:gd name="adj5" fmla="val 4389"/>
          </a:avLst>
        </a:prstGeom>
        <a:solidFill>
          <a:srgbClr val="2923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A391B-0057-4EB5-836B-16A0D110ADD0}">
      <dsp:nvSpPr>
        <dsp:cNvPr id="0" name=""/>
        <dsp:cNvSpPr/>
      </dsp:nvSpPr>
      <dsp:spPr>
        <a:xfrm>
          <a:off x="2560740" y="657"/>
          <a:ext cx="996536" cy="93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55625">
            <a:lnSpc>
              <a:spcPct val="90000"/>
            </a:lnSpc>
            <a:spcBef>
              <a:spcPct val="0"/>
            </a:spcBef>
            <a:spcAft>
              <a:spcPct val="35000"/>
            </a:spcAft>
            <a:buNone/>
          </a:pPr>
          <a:r>
            <a:rPr lang="fr-FR" sz="1250" b="1" kern="1200" dirty="0">
              <a:latin typeface="Arial Narrow" panose="020B0606020202030204" pitchFamily="34" charset="0"/>
            </a:rPr>
            <a:t>Note d’Agence proche de celle de la France</a:t>
          </a:r>
        </a:p>
      </dsp:txBody>
      <dsp:txXfrm>
        <a:off x="2560740" y="657"/>
        <a:ext cx="996536" cy="934171"/>
      </dsp:txXfrm>
    </dsp:sp>
    <dsp:sp modelId="{265AADFA-5581-4763-9A28-2EA53C77F1B8}">
      <dsp:nvSpPr>
        <dsp:cNvPr id="0" name=""/>
        <dsp:cNvSpPr/>
      </dsp:nvSpPr>
      <dsp:spPr>
        <a:xfrm>
          <a:off x="1602789" y="50183"/>
          <a:ext cx="4842097" cy="4842097"/>
        </a:xfrm>
        <a:prstGeom prst="circularArrow">
          <a:avLst>
            <a:gd name="adj1" fmla="val 3762"/>
            <a:gd name="adj2" fmla="val 234726"/>
            <a:gd name="adj3" fmla="val 16616200"/>
            <a:gd name="adj4" fmla="val 15473318"/>
            <a:gd name="adj5" fmla="val 4389"/>
          </a:avLst>
        </a:prstGeom>
        <a:solidFill>
          <a:srgbClr val="2923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45862" cy="497413"/>
          </a:xfrm>
          <a:prstGeom prst="rect">
            <a:avLst/>
          </a:prstGeom>
        </p:spPr>
        <p:txBody>
          <a:bodyPr vert="horz" lIns="88211" tIns="44105" rIns="88211" bIns="44105" rtlCol="0"/>
          <a:lstStyle>
            <a:lvl1pPr algn="l">
              <a:defRPr sz="1200"/>
            </a:lvl1pPr>
          </a:lstStyle>
          <a:p>
            <a:endParaRPr lang="fr-FR"/>
          </a:p>
        </p:txBody>
      </p:sp>
      <p:sp>
        <p:nvSpPr>
          <p:cNvPr id="3" name="Espace réservé de la date 2"/>
          <p:cNvSpPr>
            <a:spLocks noGrp="1"/>
          </p:cNvSpPr>
          <p:nvPr>
            <p:ph type="dt" sz="quarter" idx="1"/>
          </p:nvPr>
        </p:nvSpPr>
        <p:spPr>
          <a:xfrm>
            <a:off x="3850297" y="3"/>
            <a:ext cx="2945862" cy="497413"/>
          </a:xfrm>
          <a:prstGeom prst="rect">
            <a:avLst/>
          </a:prstGeom>
        </p:spPr>
        <p:txBody>
          <a:bodyPr vert="horz" lIns="88211" tIns="44105" rIns="88211" bIns="44105" rtlCol="0"/>
          <a:lstStyle>
            <a:lvl1pPr algn="r">
              <a:defRPr sz="1200"/>
            </a:lvl1pPr>
          </a:lstStyle>
          <a:p>
            <a:fld id="{4F5CA9AC-DDFA-4BF4-9C51-B6A191F24B0C}" type="datetimeFigureOut">
              <a:rPr lang="fr-FR" smtClean="0"/>
              <a:t>03/06/2019</a:t>
            </a:fld>
            <a:endParaRPr lang="fr-FR"/>
          </a:p>
        </p:txBody>
      </p:sp>
      <p:sp>
        <p:nvSpPr>
          <p:cNvPr id="4" name="Espace réservé du pied de page 3"/>
          <p:cNvSpPr>
            <a:spLocks noGrp="1"/>
          </p:cNvSpPr>
          <p:nvPr>
            <p:ph type="ftr" sz="quarter" idx="2"/>
          </p:nvPr>
        </p:nvSpPr>
        <p:spPr>
          <a:xfrm>
            <a:off x="0" y="9430816"/>
            <a:ext cx="2945862" cy="497413"/>
          </a:xfrm>
          <a:prstGeom prst="rect">
            <a:avLst/>
          </a:prstGeom>
        </p:spPr>
        <p:txBody>
          <a:bodyPr vert="horz" lIns="88211" tIns="44105" rIns="88211" bIns="4410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297" y="9430816"/>
            <a:ext cx="2945862" cy="497413"/>
          </a:xfrm>
          <a:prstGeom prst="rect">
            <a:avLst/>
          </a:prstGeom>
        </p:spPr>
        <p:txBody>
          <a:bodyPr vert="horz" lIns="88211" tIns="44105" rIns="88211" bIns="44105" rtlCol="0" anchor="b"/>
          <a:lstStyle>
            <a:lvl1pPr algn="r">
              <a:defRPr sz="1200"/>
            </a:lvl1pPr>
          </a:lstStyle>
          <a:p>
            <a:fld id="{B71EABDD-922D-455E-8C59-E83401ADBAA9}" type="slidenum">
              <a:rPr lang="fr-FR" smtClean="0"/>
              <a:t>‹N°›</a:t>
            </a:fld>
            <a:endParaRPr lang="fr-FR"/>
          </a:p>
        </p:txBody>
      </p:sp>
    </p:spTree>
    <p:extLst>
      <p:ext uri="{BB962C8B-B14F-4D97-AF65-F5344CB8AC3E}">
        <p14:creationId xmlns:p14="http://schemas.microsoft.com/office/powerpoint/2010/main" val="79183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0"/>
            <a:ext cx="2945659" cy="498135"/>
          </a:xfrm>
          <a:prstGeom prst="rect">
            <a:avLst/>
          </a:prstGeom>
        </p:spPr>
        <p:txBody>
          <a:bodyPr vert="horz" lIns="91399" tIns="45699" rIns="91399" bIns="45699" rtlCol="0"/>
          <a:lstStyle>
            <a:lvl1pPr algn="l">
              <a:defRPr sz="1200"/>
            </a:lvl1pPr>
          </a:lstStyle>
          <a:p>
            <a:endParaRPr lang="fr-FR"/>
          </a:p>
        </p:txBody>
      </p:sp>
      <p:sp>
        <p:nvSpPr>
          <p:cNvPr id="3" name="Espace réservé de la date 2"/>
          <p:cNvSpPr>
            <a:spLocks noGrp="1"/>
          </p:cNvSpPr>
          <p:nvPr>
            <p:ph type="dt" idx="1"/>
          </p:nvPr>
        </p:nvSpPr>
        <p:spPr>
          <a:xfrm>
            <a:off x="3850449" y="0"/>
            <a:ext cx="2945659" cy="498135"/>
          </a:xfrm>
          <a:prstGeom prst="rect">
            <a:avLst/>
          </a:prstGeom>
        </p:spPr>
        <p:txBody>
          <a:bodyPr vert="horz" lIns="91399" tIns="45699" rIns="91399" bIns="45699" rtlCol="0"/>
          <a:lstStyle>
            <a:lvl1pPr algn="r">
              <a:defRPr sz="1200"/>
            </a:lvl1pPr>
          </a:lstStyle>
          <a:p>
            <a:fld id="{4E3CD175-2E03-4AC5-80FE-C17850A9224F}" type="datetimeFigureOut">
              <a:rPr lang="fr-FR" smtClean="0"/>
              <a:t>03/06/2019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99" tIns="45699" rIns="91399" bIns="45699" rtlCol="0" anchor="ctr"/>
          <a:lstStyle/>
          <a:p>
            <a:endParaRPr lang="fr-FR"/>
          </a:p>
        </p:txBody>
      </p:sp>
      <p:sp>
        <p:nvSpPr>
          <p:cNvPr id="5" name="Espace réservé des commentaires 4"/>
          <p:cNvSpPr>
            <a:spLocks noGrp="1"/>
          </p:cNvSpPr>
          <p:nvPr>
            <p:ph type="body" sz="quarter" idx="3"/>
          </p:nvPr>
        </p:nvSpPr>
        <p:spPr>
          <a:xfrm>
            <a:off x="679768" y="4777964"/>
            <a:ext cx="5438140" cy="3909239"/>
          </a:xfrm>
          <a:prstGeom prst="rect">
            <a:avLst/>
          </a:prstGeom>
        </p:spPr>
        <p:txBody>
          <a:bodyPr vert="horz" lIns="91399" tIns="45699" rIns="91399" bIns="4569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6" y="9430091"/>
            <a:ext cx="2945659" cy="498134"/>
          </a:xfrm>
          <a:prstGeom prst="rect">
            <a:avLst/>
          </a:prstGeom>
        </p:spPr>
        <p:txBody>
          <a:bodyPr vert="horz" lIns="91399" tIns="45699" rIns="91399" bIns="4569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9" y="9430091"/>
            <a:ext cx="2945659" cy="498134"/>
          </a:xfrm>
          <a:prstGeom prst="rect">
            <a:avLst/>
          </a:prstGeom>
        </p:spPr>
        <p:txBody>
          <a:bodyPr vert="horz" lIns="91399" tIns="45699" rIns="91399" bIns="45699" rtlCol="0" anchor="b"/>
          <a:lstStyle>
            <a:lvl1pPr algn="r">
              <a:defRPr sz="1200"/>
            </a:lvl1pPr>
          </a:lstStyle>
          <a:p>
            <a:fld id="{FB4375E6-458A-4E0F-8A44-4C8C8537F18F}" type="slidenum">
              <a:rPr lang="fr-FR" smtClean="0"/>
              <a:t>‹N°›</a:t>
            </a:fld>
            <a:endParaRPr lang="fr-FR"/>
          </a:p>
        </p:txBody>
      </p:sp>
    </p:spTree>
    <p:extLst>
      <p:ext uri="{BB962C8B-B14F-4D97-AF65-F5344CB8AC3E}">
        <p14:creationId xmlns:p14="http://schemas.microsoft.com/office/powerpoint/2010/main" val="195139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 Titre">
    <p:spTree>
      <p:nvGrpSpPr>
        <p:cNvPr id="1" name=""/>
        <p:cNvGrpSpPr/>
        <p:nvPr/>
      </p:nvGrpSpPr>
      <p:grpSpPr>
        <a:xfrm>
          <a:off x="0" y="0"/>
          <a:ext cx="0" cy="0"/>
          <a:chOff x="0" y="0"/>
          <a:chExt cx="0" cy="0"/>
        </a:xfrm>
      </p:grpSpPr>
      <p:sp>
        <p:nvSpPr>
          <p:cNvPr id="6" name="Titre 5"/>
          <p:cNvSpPr>
            <a:spLocks noGrp="1"/>
          </p:cNvSpPr>
          <p:nvPr>
            <p:ph type="title"/>
          </p:nvPr>
        </p:nvSpPr>
        <p:spPr>
          <a:xfrm>
            <a:off x="805248" y="3825638"/>
            <a:ext cx="10515600" cy="828741"/>
          </a:xfrm>
          <a:prstGeom prst="rect">
            <a:avLst/>
          </a:prstGeom>
        </p:spPr>
        <p:txBody>
          <a:bodyPr/>
          <a:lstStyle>
            <a:lvl1pPr algn="ctr">
              <a:defRPr lang="fr-FR" sz="2800" kern="1200" dirty="0" smtClean="0">
                <a:solidFill>
                  <a:srgbClr val="29235C"/>
                </a:solidFill>
                <a:latin typeface="Cambria"/>
                <a:ea typeface="MS PGothic" charset="0"/>
                <a:cs typeface="Cambria"/>
              </a:defRPr>
            </a:lvl1pPr>
          </a:lstStyle>
          <a:p>
            <a:r>
              <a:rPr lang="fr-FR"/>
              <a:t>Modifiez le style du titre</a:t>
            </a:r>
            <a:endParaRPr lang="fr-FR" dirty="0"/>
          </a:p>
        </p:txBody>
      </p:sp>
      <p:sp>
        <p:nvSpPr>
          <p:cNvPr id="8" name="Espace réservé du texte 7"/>
          <p:cNvSpPr>
            <a:spLocks noGrp="1"/>
          </p:cNvSpPr>
          <p:nvPr>
            <p:ph type="body" sz="quarter" idx="10" hasCustomPrompt="1"/>
          </p:nvPr>
        </p:nvSpPr>
        <p:spPr>
          <a:xfrm>
            <a:off x="4834468" y="4879976"/>
            <a:ext cx="2275417" cy="557213"/>
          </a:xfrm>
          <a:prstGeom prst="rect">
            <a:avLst/>
          </a:prstGeom>
        </p:spPr>
        <p:txBody>
          <a:bodyPr/>
          <a:lstStyle>
            <a:lvl1pPr marL="0" indent="0" algn="ctr">
              <a:buNone/>
              <a:defRPr sz="2100">
                <a:solidFill>
                  <a:srgbClr val="BE1622"/>
                </a:solidFill>
                <a:latin typeface="Cambria" panose="02040503050406030204" pitchFamily="18" charset="0"/>
              </a:defRPr>
            </a:lvl1pPr>
          </a:lstStyle>
          <a:p>
            <a:pPr lvl="0"/>
            <a:r>
              <a:rPr lang="fr-FR" dirty="0"/>
              <a:t>Date</a:t>
            </a:r>
          </a:p>
        </p:txBody>
      </p:sp>
      <p:pic>
        <p:nvPicPr>
          <p:cNvPr id="3" name="Image 2">
            <a:extLst>
              <a:ext uri="{FF2B5EF4-FFF2-40B4-BE49-F238E27FC236}">
                <a16:creationId xmlns:a16="http://schemas.microsoft.com/office/drawing/2014/main" id="{17465FFA-48AF-4C3E-9076-D0C429FDE2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34468" y="1420811"/>
            <a:ext cx="2172959" cy="1932266"/>
          </a:xfrm>
          <a:prstGeom prst="rect">
            <a:avLst/>
          </a:prstGeom>
        </p:spPr>
      </p:pic>
      <p:sp>
        <p:nvSpPr>
          <p:cNvPr id="5" name="Espace réservé de la date 39">
            <a:extLst>
              <a:ext uri="{FF2B5EF4-FFF2-40B4-BE49-F238E27FC236}">
                <a16:creationId xmlns:a16="http://schemas.microsoft.com/office/drawing/2014/main" id="{F0183D9B-7A1C-4CDC-8ABE-4B168B4E7F74}"/>
              </a:ext>
            </a:extLst>
          </p:cNvPr>
          <p:cNvSpPr>
            <a:spLocks noGrp="1"/>
          </p:cNvSpPr>
          <p:nvPr>
            <p:ph type="dt" sz="half" idx="2"/>
          </p:nvPr>
        </p:nvSpPr>
        <p:spPr>
          <a:xfrm>
            <a:off x="609600" y="6356351"/>
            <a:ext cx="2844800" cy="365125"/>
          </a:xfrm>
          <a:prstGeom prst="rect">
            <a:avLst/>
          </a:prstGeom>
        </p:spPr>
        <p:txBody>
          <a:bodyPr/>
          <a:lstStyle>
            <a:lvl1pPr>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91203445-BD13-417D-9D22-99AAF540BF46}" type="datetime1">
              <a:rPr lang="fr-FR" smtClean="0"/>
              <a:t>03/06/2019</a:t>
            </a:fld>
            <a:endParaRPr lang="fr-FR" dirty="0"/>
          </a:p>
        </p:txBody>
      </p:sp>
      <p:sp>
        <p:nvSpPr>
          <p:cNvPr id="7" name="Espace réservé du numéro de diapositive 41">
            <a:extLst>
              <a:ext uri="{FF2B5EF4-FFF2-40B4-BE49-F238E27FC236}">
                <a16:creationId xmlns:a16="http://schemas.microsoft.com/office/drawing/2014/main" id="{AC343718-C325-4C9D-BF84-049384E7722D}"/>
              </a:ext>
            </a:extLst>
          </p:cNvPr>
          <p:cNvSpPr>
            <a:spLocks noGrp="1"/>
          </p:cNvSpPr>
          <p:nvPr>
            <p:ph type="sldNum" sz="quarter" idx="4"/>
          </p:nvPr>
        </p:nvSpPr>
        <p:spPr>
          <a:xfrm>
            <a:off x="8737600" y="6419323"/>
            <a:ext cx="2844800" cy="365125"/>
          </a:xfrm>
          <a:prstGeom prst="rect">
            <a:avLst/>
          </a:prstGeom>
        </p:spPr>
        <p:txBody>
          <a:bodyPr/>
          <a:lstStyle>
            <a:lvl1pPr marL="0" algn="r" defTabSz="457200" rtl="0" eaLnBrk="1" latinLnBrk="0" hangingPunct="1">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B46626B8-9A1A-D04A-9503-D05055E8FA78}" type="slidenum">
              <a:rPr lang="fr-FR" smtClean="0"/>
              <a:pPr/>
              <a:t>‹N°›</a:t>
            </a:fld>
            <a:endParaRPr lang="fr-FR" dirty="0"/>
          </a:p>
        </p:txBody>
      </p:sp>
    </p:spTree>
    <p:extLst>
      <p:ext uri="{BB962C8B-B14F-4D97-AF65-F5344CB8AC3E}">
        <p14:creationId xmlns:p14="http://schemas.microsoft.com/office/powerpoint/2010/main" val="239840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Chapitre 1">
    <p:bg>
      <p:bgRef idx="1001">
        <a:schemeClr val="bg1"/>
      </p:bgRef>
    </p:bg>
    <p:spTree>
      <p:nvGrpSpPr>
        <p:cNvPr id="1" name=""/>
        <p:cNvGrpSpPr/>
        <p:nvPr/>
      </p:nvGrpSpPr>
      <p:grpSpPr>
        <a:xfrm>
          <a:off x="0" y="0"/>
          <a:ext cx="0" cy="0"/>
          <a:chOff x="0" y="0"/>
          <a:chExt cx="0" cy="0"/>
        </a:xfrm>
      </p:grpSpPr>
      <p:sp>
        <p:nvSpPr>
          <p:cNvPr id="11" name="Titre 1"/>
          <p:cNvSpPr txBox="1">
            <a:spLocks/>
          </p:cNvSpPr>
          <p:nvPr userDrawn="1"/>
        </p:nvSpPr>
        <p:spPr>
          <a:xfrm>
            <a:off x="3293956" y="3167695"/>
            <a:ext cx="2539200" cy="1470025"/>
          </a:xfrm>
          <a:prstGeom prst="rect">
            <a:avLst/>
          </a:prstGeom>
          <a:effectLst>
            <a:glow rad="127000">
              <a:schemeClr val="accent1">
                <a:alpha val="0"/>
              </a:schemeClr>
            </a:glo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12" name="Titre 1"/>
          <p:cNvSpPr txBox="1">
            <a:spLocks/>
          </p:cNvSpPr>
          <p:nvPr userDrawn="1"/>
        </p:nvSpPr>
        <p:spPr>
          <a:xfrm>
            <a:off x="6291680" y="3167695"/>
            <a:ext cx="25392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30" name="Espace réservé du texte 29"/>
          <p:cNvSpPr>
            <a:spLocks noGrp="1"/>
          </p:cNvSpPr>
          <p:nvPr>
            <p:ph type="body" sz="quarter" idx="13" hasCustomPrompt="1"/>
          </p:nvPr>
        </p:nvSpPr>
        <p:spPr>
          <a:xfrm>
            <a:off x="410961" y="3220116"/>
            <a:ext cx="2539200" cy="1464974"/>
          </a:xfrm>
          <a:prstGeom prst="rect">
            <a:avLst/>
          </a:prstGeom>
          <a:ln>
            <a:solidFill>
              <a:schemeClr val="bg1"/>
            </a:solidFill>
          </a:ln>
        </p:spPr>
        <p:txBody>
          <a:bodyPr anchor="ctr" anchorCtr="0">
            <a:normAutofit/>
          </a:bodyPr>
          <a:lstStyle>
            <a:lvl1pPr marL="0" indent="0" algn="ctr" defTabSz="457200" rtl="0" eaLnBrk="1" latinLnBrk="0" hangingPunct="1">
              <a:spcBef>
                <a:spcPct val="0"/>
              </a:spcBef>
              <a:buNone/>
              <a:defRPr lang="fr-FR" sz="1800" kern="1200" dirty="0">
                <a:solidFill>
                  <a:schemeClr val="bg1">
                    <a:lumMod val="85000"/>
                  </a:schemeClr>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fr-FR" dirty="0"/>
              <a:t>Chapitre 1</a:t>
            </a:r>
          </a:p>
        </p:txBody>
      </p:sp>
      <p:sp>
        <p:nvSpPr>
          <p:cNvPr id="33" name="Espace réservé du texte 32"/>
          <p:cNvSpPr>
            <a:spLocks noGrp="1"/>
          </p:cNvSpPr>
          <p:nvPr>
            <p:ph type="body" sz="quarter" idx="14" hasCustomPrompt="1"/>
          </p:nvPr>
        </p:nvSpPr>
        <p:spPr>
          <a:xfrm>
            <a:off x="3317737" y="3209574"/>
            <a:ext cx="2539200" cy="1468800"/>
          </a:xfrm>
          <a:prstGeom prst="rect">
            <a:avLst/>
          </a:prstGeom>
          <a:ln>
            <a:solidFill>
              <a:schemeClr val="bg1"/>
            </a:solidFill>
          </a:ln>
        </p:spPr>
        <p:txBody>
          <a:bodyPr anchor="ctr" anchorCtr="0"/>
          <a:lstStyle>
            <a:lvl1pPr marL="0" indent="0" algn="ctr">
              <a:buNone/>
              <a:defRPr sz="1800">
                <a:solidFill>
                  <a:schemeClr val="bg1">
                    <a:lumMod val="85000"/>
                  </a:schemeClr>
                </a:solidFill>
              </a:defRPr>
            </a:lvl1pPr>
          </a:lstStyle>
          <a:p>
            <a:pPr lvl="0"/>
            <a:r>
              <a:rPr lang="fr-FR" dirty="0"/>
              <a:t>Chapitre 2</a:t>
            </a:r>
          </a:p>
        </p:txBody>
      </p:sp>
      <p:sp>
        <p:nvSpPr>
          <p:cNvPr id="34" name="Espace réservé du texte 32"/>
          <p:cNvSpPr>
            <a:spLocks noGrp="1"/>
          </p:cNvSpPr>
          <p:nvPr>
            <p:ph type="body" sz="quarter" idx="15" hasCustomPrompt="1"/>
          </p:nvPr>
        </p:nvSpPr>
        <p:spPr>
          <a:xfrm>
            <a:off x="6279786" y="3220116"/>
            <a:ext cx="2539200" cy="1468800"/>
          </a:xfrm>
          <a:prstGeom prst="rect">
            <a:avLst/>
          </a:prstGeom>
          <a:ln>
            <a:solidFill>
              <a:schemeClr val="bg1"/>
            </a:solidFill>
          </a:ln>
        </p:spPr>
        <p:txBody>
          <a:bodyPr anchor="ctr" anchorCtr="0"/>
          <a:lstStyle>
            <a:lvl1pPr marL="0" indent="0" algn="ctr">
              <a:buNone/>
              <a:defRPr sz="1800">
                <a:solidFill>
                  <a:schemeClr val="bg1">
                    <a:lumMod val="85000"/>
                  </a:schemeClr>
                </a:solidFill>
              </a:defRPr>
            </a:lvl1pPr>
          </a:lstStyle>
          <a:p>
            <a:pPr lvl="0"/>
            <a:r>
              <a:rPr lang="fr-FR" dirty="0"/>
              <a:t>Chapitre 3</a:t>
            </a:r>
          </a:p>
        </p:txBody>
      </p:sp>
      <p:sp>
        <p:nvSpPr>
          <p:cNvPr id="39" name="Titre 38"/>
          <p:cNvSpPr>
            <a:spLocks noGrp="1"/>
          </p:cNvSpPr>
          <p:nvPr>
            <p:ph type="title"/>
          </p:nvPr>
        </p:nvSpPr>
        <p:spPr/>
        <p:txBody>
          <a:bodyPr/>
          <a:lstStyle>
            <a:lvl1pPr>
              <a:defRPr>
                <a:solidFill>
                  <a:srgbClr val="29235C"/>
                </a:solidFill>
              </a:defRPr>
            </a:lvl1pPr>
          </a:lstStyle>
          <a:p>
            <a:r>
              <a:rPr lang="fr-FR" dirty="0"/>
              <a:t>Modifiez le style du titre</a:t>
            </a:r>
          </a:p>
        </p:txBody>
      </p:sp>
      <p:sp>
        <p:nvSpPr>
          <p:cNvPr id="40" name="Espace réservé de la date 39"/>
          <p:cNvSpPr>
            <a:spLocks noGrp="1"/>
          </p:cNvSpPr>
          <p:nvPr>
            <p:ph type="dt" sz="half" idx="17"/>
          </p:nvPr>
        </p:nvSpPr>
        <p:spPr/>
        <p:txBody>
          <a:bodyPr/>
          <a:lstStyle/>
          <a:p>
            <a:fld id="{29400840-6A26-4121-9D1D-F747B44A40BA}" type="datetime1">
              <a:rPr lang="fr-FR" smtClean="0"/>
              <a:t>03/06/2019</a:t>
            </a:fld>
            <a:endParaRPr lang="fr-FR" dirty="0"/>
          </a:p>
        </p:txBody>
      </p:sp>
      <p:sp>
        <p:nvSpPr>
          <p:cNvPr id="41" name="Espace réservé du pied de page 40"/>
          <p:cNvSpPr>
            <a:spLocks noGrp="1"/>
          </p:cNvSpPr>
          <p:nvPr>
            <p:ph type="ftr" sz="quarter" idx="18"/>
          </p:nvPr>
        </p:nvSpPr>
        <p:spPr/>
        <p:txBody>
          <a:bodyPr/>
          <a:lstStyle/>
          <a:p>
            <a:endParaRPr lang="fr-FR" dirty="0"/>
          </a:p>
        </p:txBody>
      </p:sp>
      <p:sp>
        <p:nvSpPr>
          <p:cNvPr id="42" name="Espace réservé du numéro de diapositive 41"/>
          <p:cNvSpPr>
            <a:spLocks noGrp="1"/>
          </p:cNvSpPr>
          <p:nvPr>
            <p:ph type="sldNum" sz="quarter" idx="19"/>
          </p:nvPr>
        </p:nvSpPr>
        <p:spPr/>
        <p:txBody>
          <a:bodyPr/>
          <a:lstStyle/>
          <a:p>
            <a:fld id="{B46626B8-9A1A-D04A-9503-D05055E8FA78}" type="slidenum">
              <a:rPr lang="fr-FR" smtClean="0"/>
              <a:pPr/>
              <a:t>‹N°›</a:t>
            </a:fld>
            <a:endParaRPr lang="fr-FR" dirty="0"/>
          </a:p>
        </p:txBody>
      </p:sp>
      <p:grpSp>
        <p:nvGrpSpPr>
          <p:cNvPr id="32" name="Groupe 31">
            <a:extLst>
              <a:ext uri="{FF2B5EF4-FFF2-40B4-BE49-F238E27FC236}">
                <a16:creationId xmlns:a16="http://schemas.microsoft.com/office/drawing/2014/main" id="{78EEB048-8CAD-4909-98B8-54822D02E62D}"/>
              </a:ext>
            </a:extLst>
          </p:cNvPr>
          <p:cNvGrpSpPr/>
          <p:nvPr userDrawn="1"/>
        </p:nvGrpSpPr>
        <p:grpSpPr>
          <a:xfrm>
            <a:off x="685798" y="3175117"/>
            <a:ext cx="809625" cy="621007"/>
            <a:chOff x="771523" y="2922293"/>
            <a:chExt cx="809625" cy="621007"/>
          </a:xfrm>
        </p:grpSpPr>
        <p:cxnSp>
          <p:nvCxnSpPr>
            <p:cNvPr id="27" name="Connecteur droit 26">
              <a:extLst>
                <a:ext uri="{FF2B5EF4-FFF2-40B4-BE49-F238E27FC236}">
                  <a16:creationId xmlns:a16="http://schemas.microsoft.com/office/drawing/2014/main" id="{807CBB75-5576-444E-89BE-AF5E9801BC2E}"/>
                </a:ext>
              </a:extLst>
            </p:cNvPr>
            <p:cNvCxnSpPr>
              <a:cxnSpLocks/>
            </p:cNvCxnSpPr>
            <p:nvPr userDrawn="1"/>
          </p:nvCxnSpPr>
          <p:spPr>
            <a:xfrm>
              <a:off x="771525" y="2926717"/>
              <a:ext cx="0" cy="616583"/>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EF721B7D-398B-466A-9866-4D43181CBE07}"/>
                </a:ext>
              </a:extLst>
            </p:cNvPr>
            <p:cNvCxnSpPr>
              <a:cxnSpLocks/>
            </p:cNvCxnSpPr>
            <p:nvPr userDrawn="1"/>
          </p:nvCxnSpPr>
          <p:spPr>
            <a:xfrm flipV="1">
              <a:off x="771523" y="2922293"/>
              <a:ext cx="809625" cy="4424"/>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id="{FF6CB9FA-CACA-43B7-A7C3-017D82864377}"/>
              </a:ext>
            </a:extLst>
          </p:cNvPr>
          <p:cNvGrpSpPr/>
          <p:nvPr userDrawn="1"/>
        </p:nvGrpSpPr>
        <p:grpSpPr>
          <a:xfrm rot="10800000">
            <a:off x="2032000" y="4104658"/>
            <a:ext cx="809625" cy="621007"/>
            <a:chOff x="771523" y="2922293"/>
            <a:chExt cx="809625" cy="621007"/>
          </a:xfrm>
        </p:grpSpPr>
        <p:cxnSp>
          <p:nvCxnSpPr>
            <p:cNvPr id="44" name="Connecteur droit 43">
              <a:extLst>
                <a:ext uri="{FF2B5EF4-FFF2-40B4-BE49-F238E27FC236}">
                  <a16:creationId xmlns:a16="http://schemas.microsoft.com/office/drawing/2014/main" id="{110083B1-90C9-4713-992E-FF3631B60027}"/>
                </a:ext>
              </a:extLst>
            </p:cNvPr>
            <p:cNvCxnSpPr>
              <a:cxnSpLocks/>
            </p:cNvCxnSpPr>
            <p:nvPr userDrawn="1"/>
          </p:nvCxnSpPr>
          <p:spPr>
            <a:xfrm>
              <a:off x="771525" y="2926717"/>
              <a:ext cx="0" cy="616583"/>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FBE7F7DD-4754-4A2C-9638-F9BA56CEA099}"/>
                </a:ext>
              </a:extLst>
            </p:cNvPr>
            <p:cNvCxnSpPr>
              <a:cxnSpLocks/>
            </p:cNvCxnSpPr>
            <p:nvPr userDrawn="1"/>
          </p:nvCxnSpPr>
          <p:spPr>
            <a:xfrm flipV="1">
              <a:off x="771523" y="2922293"/>
              <a:ext cx="809625" cy="4424"/>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6" name="Groupe 45">
            <a:extLst>
              <a:ext uri="{FF2B5EF4-FFF2-40B4-BE49-F238E27FC236}">
                <a16:creationId xmlns:a16="http://schemas.microsoft.com/office/drawing/2014/main" id="{776A3C0E-ACE0-4116-BD43-C56652A926DA}"/>
              </a:ext>
            </a:extLst>
          </p:cNvPr>
          <p:cNvGrpSpPr/>
          <p:nvPr userDrawn="1"/>
        </p:nvGrpSpPr>
        <p:grpSpPr>
          <a:xfrm>
            <a:off x="3324223" y="3213217"/>
            <a:ext cx="809625" cy="621007"/>
            <a:chOff x="771523" y="2922293"/>
            <a:chExt cx="809625" cy="621007"/>
          </a:xfrm>
        </p:grpSpPr>
        <p:cxnSp>
          <p:nvCxnSpPr>
            <p:cNvPr id="47" name="Connecteur droit 46">
              <a:extLst>
                <a:ext uri="{FF2B5EF4-FFF2-40B4-BE49-F238E27FC236}">
                  <a16:creationId xmlns:a16="http://schemas.microsoft.com/office/drawing/2014/main" id="{8903EEFE-2495-4921-9D9A-A400D9C321D9}"/>
                </a:ext>
              </a:extLst>
            </p:cNvPr>
            <p:cNvCxnSpPr>
              <a:cxnSpLocks/>
            </p:cNvCxnSpPr>
            <p:nvPr userDrawn="1"/>
          </p:nvCxnSpPr>
          <p:spPr>
            <a:xfrm>
              <a:off x="771525" y="2926717"/>
              <a:ext cx="0" cy="616583"/>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E2C357D-7D70-40F3-8429-E28DBCD0DE85}"/>
                </a:ext>
              </a:extLst>
            </p:cNvPr>
            <p:cNvCxnSpPr>
              <a:cxnSpLocks/>
            </p:cNvCxnSpPr>
            <p:nvPr userDrawn="1"/>
          </p:nvCxnSpPr>
          <p:spPr>
            <a:xfrm flipV="1">
              <a:off x="771523" y="2922293"/>
              <a:ext cx="809625" cy="4424"/>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9" name="Groupe 48">
            <a:extLst>
              <a:ext uri="{FF2B5EF4-FFF2-40B4-BE49-F238E27FC236}">
                <a16:creationId xmlns:a16="http://schemas.microsoft.com/office/drawing/2014/main" id="{FDF1085C-7EF2-4956-BAE2-26319E03ADEC}"/>
              </a:ext>
            </a:extLst>
          </p:cNvPr>
          <p:cNvGrpSpPr/>
          <p:nvPr userDrawn="1"/>
        </p:nvGrpSpPr>
        <p:grpSpPr>
          <a:xfrm rot="10800000">
            <a:off x="5047312" y="4102445"/>
            <a:ext cx="809625" cy="621007"/>
            <a:chOff x="771523" y="2922293"/>
            <a:chExt cx="809625" cy="621007"/>
          </a:xfrm>
        </p:grpSpPr>
        <p:cxnSp>
          <p:nvCxnSpPr>
            <p:cNvPr id="50" name="Connecteur droit 49">
              <a:extLst>
                <a:ext uri="{FF2B5EF4-FFF2-40B4-BE49-F238E27FC236}">
                  <a16:creationId xmlns:a16="http://schemas.microsoft.com/office/drawing/2014/main" id="{1BD4BCA4-0771-40E6-B95B-2773BCE814E4}"/>
                </a:ext>
              </a:extLst>
            </p:cNvPr>
            <p:cNvCxnSpPr>
              <a:cxnSpLocks/>
            </p:cNvCxnSpPr>
            <p:nvPr userDrawn="1"/>
          </p:nvCxnSpPr>
          <p:spPr>
            <a:xfrm>
              <a:off x="771525" y="2926717"/>
              <a:ext cx="0" cy="616583"/>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FC40D492-81AB-43E9-BE8D-74B01F96BB2D}"/>
                </a:ext>
              </a:extLst>
            </p:cNvPr>
            <p:cNvCxnSpPr>
              <a:cxnSpLocks/>
            </p:cNvCxnSpPr>
            <p:nvPr userDrawn="1"/>
          </p:nvCxnSpPr>
          <p:spPr>
            <a:xfrm flipV="1">
              <a:off x="771523" y="2922293"/>
              <a:ext cx="809625" cy="4424"/>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52" name="Groupe 51">
            <a:extLst>
              <a:ext uri="{FF2B5EF4-FFF2-40B4-BE49-F238E27FC236}">
                <a16:creationId xmlns:a16="http://schemas.microsoft.com/office/drawing/2014/main" id="{A155A91A-CEB6-4839-8337-6C7CE70A1CF6}"/>
              </a:ext>
            </a:extLst>
          </p:cNvPr>
          <p:cNvGrpSpPr/>
          <p:nvPr userDrawn="1"/>
        </p:nvGrpSpPr>
        <p:grpSpPr>
          <a:xfrm>
            <a:off x="6286498" y="3222742"/>
            <a:ext cx="809625" cy="621007"/>
            <a:chOff x="771523" y="2922293"/>
            <a:chExt cx="809625" cy="621007"/>
          </a:xfrm>
        </p:grpSpPr>
        <p:cxnSp>
          <p:nvCxnSpPr>
            <p:cNvPr id="53" name="Connecteur droit 52">
              <a:extLst>
                <a:ext uri="{FF2B5EF4-FFF2-40B4-BE49-F238E27FC236}">
                  <a16:creationId xmlns:a16="http://schemas.microsoft.com/office/drawing/2014/main" id="{FAEC3D38-6C9C-45AA-9D1C-160C2DAED395}"/>
                </a:ext>
              </a:extLst>
            </p:cNvPr>
            <p:cNvCxnSpPr>
              <a:cxnSpLocks/>
            </p:cNvCxnSpPr>
            <p:nvPr userDrawn="1"/>
          </p:nvCxnSpPr>
          <p:spPr>
            <a:xfrm>
              <a:off x="771525" y="2926717"/>
              <a:ext cx="0" cy="616583"/>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BA1A991F-0BD5-4BE3-B236-A45547B79FC2}"/>
                </a:ext>
              </a:extLst>
            </p:cNvPr>
            <p:cNvCxnSpPr>
              <a:cxnSpLocks/>
            </p:cNvCxnSpPr>
            <p:nvPr userDrawn="1"/>
          </p:nvCxnSpPr>
          <p:spPr>
            <a:xfrm flipV="1">
              <a:off x="771523" y="2922293"/>
              <a:ext cx="809625" cy="4424"/>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55" name="Groupe 54">
            <a:extLst>
              <a:ext uri="{FF2B5EF4-FFF2-40B4-BE49-F238E27FC236}">
                <a16:creationId xmlns:a16="http://schemas.microsoft.com/office/drawing/2014/main" id="{5B236D38-FB45-460B-9138-BAC45A7D5247}"/>
              </a:ext>
            </a:extLst>
          </p:cNvPr>
          <p:cNvGrpSpPr/>
          <p:nvPr userDrawn="1"/>
        </p:nvGrpSpPr>
        <p:grpSpPr>
          <a:xfrm rot="10800000">
            <a:off x="8009587" y="4111970"/>
            <a:ext cx="809625" cy="621007"/>
            <a:chOff x="771523" y="2922293"/>
            <a:chExt cx="809625" cy="621007"/>
          </a:xfrm>
        </p:grpSpPr>
        <p:cxnSp>
          <p:nvCxnSpPr>
            <p:cNvPr id="56" name="Connecteur droit 55">
              <a:extLst>
                <a:ext uri="{FF2B5EF4-FFF2-40B4-BE49-F238E27FC236}">
                  <a16:creationId xmlns:a16="http://schemas.microsoft.com/office/drawing/2014/main" id="{3B5224EC-BAB8-4458-931A-5D1EC57CA212}"/>
                </a:ext>
              </a:extLst>
            </p:cNvPr>
            <p:cNvCxnSpPr>
              <a:cxnSpLocks/>
            </p:cNvCxnSpPr>
            <p:nvPr userDrawn="1"/>
          </p:nvCxnSpPr>
          <p:spPr>
            <a:xfrm>
              <a:off x="771525" y="2926717"/>
              <a:ext cx="0" cy="616583"/>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1A163E31-3B44-40FC-911D-E380655F5C7E}"/>
                </a:ext>
              </a:extLst>
            </p:cNvPr>
            <p:cNvCxnSpPr>
              <a:cxnSpLocks/>
            </p:cNvCxnSpPr>
            <p:nvPr userDrawn="1"/>
          </p:nvCxnSpPr>
          <p:spPr>
            <a:xfrm flipV="1">
              <a:off x="771523" y="2922293"/>
              <a:ext cx="809625" cy="4424"/>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771280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Chapitre 2">
    <p:bg>
      <p:bgRef idx="1001">
        <a:schemeClr val="bg1"/>
      </p:bgRef>
    </p:bg>
    <p:spTree>
      <p:nvGrpSpPr>
        <p:cNvPr id="1" name=""/>
        <p:cNvGrpSpPr/>
        <p:nvPr/>
      </p:nvGrpSpPr>
      <p:grpSpPr>
        <a:xfrm>
          <a:off x="0" y="0"/>
          <a:ext cx="0" cy="0"/>
          <a:chOff x="0" y="0"/>
          <a:chExt cx="0" cy="0"/>
        </a:xfrm>
      </p:grpSpPr>
      <p:sp>
        <p:nvSpPr>
          <p:cNvPr id="34" name="Rectangle 33"/>
          <p:cNvSpPr/>
          <p:nvPr userDrawn="1"/>
        </p:nvSpPr>
        <p:spPr>
          <a:xfrm>
            <a:off x="3293956" y="3163270"/>
            <a:ext cx="2539200" cy="1468800"/>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kern="1200" dirty="0">
              <a:solidFill>
                <a:srgbClr val="29235C"/>
              </a:solidFill>
              <a:latin typeface="Arial"/>
              <a:ea typeface="MS PGothic" charset="0"/>
              <a:cs typeface="Arial"/>
            </a:endParaRPr>
          </a:p>
        </p:txBody>
      </p:sp>
      <p:sp>
        <p:nvSpPr>
          <p:cNvPr id="6" name="Rectangle 5"/>
          <p:cNvSpPr/>
          <p:nvPr userDrawn="1"/>
        </p:nvSpPr>
        <p:spPr>
          <a:xfrm>
            <a:off x="378165" y="3163270"/>
            <a:ext cx="2539200" cy="146880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8" name="Rectangle 7"/>
          <p:cNvSpPr/>
          <p:nvPr userDrawn="1"/>
        </p:nvSpPr>
        <p:spPr>
          <a:xfrm>
            <a:off x="378164" y="2315870"/>
            <a:ext cx="2539200" cy="698400"/>
          </a:xfrm>
          <a:prstGeom prst="rect">
            <a:avLst/>
          </a:prstGeom>
          <a:solidFill>
            <a:srgbClr val="FFF572">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9" name="Rectangle 8"/>
          <p:cNvSpPr/>
          <p:nvPr userDrawn="1"/>
        </p:nvSpPr>
        <p:spPr>
          <a:xfrm>
            <a:off x="6291679" y="2315870"/>
            <a:ext cx="2539200" cy="698400"/>
          </a:xfrm>
          <a:prstGeom prst="rect">
            <a:avLst/>
          </a:prstGeom>
          <a:solidFill>
            <a:srgbClr val="C6D76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10" name="Titre 1"/>
          <p:cNvSpPr txBox="1">
            <a:spLocks/>
          </p:cNvSpPr>
          <p:nvPr userDrawn="1"/>
        </p:nvSpPr>
        <p:spPr>
          <a:xfrm>
            <a:off x="378165" y="3167694"/>
            <a:ext cx="2539200" cy="1468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1800" dirty="0">
              <a:solidFill>
                <a:srgbClr val="E9E9E9"/>
              </a:solidFill>
              <a:latin typeface="Arial"/>
              <a:ea typeface="MS PGothic" charset="0"/>
              <a:cs typeface="Arial"/>
              <a:sym typeface="PT Sans Bold" charset="0"/>
            </a:endParaRPr>
          </a:p>
        </p:txBody>
      </p:sp>
      <p:sp>
        <p:nvSpPr>
          <p:cNvPr id="11" name="Titre 1"/>
          <p:cNvSpPr txBox="1">
            <a:spLocks/>
          </p:cNvSpPr>
          <p:nvPr userDrawn="1"/>
        </p:nvSpPr>
        <p:spPr>
          <a:xfrm>
            <a:off x="6291680" y="3167694"/>
            <a:ext cx="2539200" cy="1468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b="1" dirty="0">
              <a:solidFill>
                <a:schemeClr val="bg1">
                  <a:lumMod val="85000"/>
                </a:schemeClr>
              </a:solidFill>
              <a:latin typeface="Arial"/>
              <a:cs typeface="Arial"/>
              <a:sym typeface="PT Sans Bold" charset="0"/>
            </a:endParaRPr>
          </a:p>
        </p:txBody>
      </p:sp>
      <p:sp>
        <p:nvSpPr>
          <p:cNvPr id="12" name="Titre 1"/>
          <p:cNvSpPr txBox="1">
            <a:spLocks/>
          </p:cNvSpPr>
          <p:nvPr userDrawn="1"/>
        </p:nvSpPr>
        <p:spPr>
          <a:xfrm>
            <a:off x="378164" y="2315870"/>
            <a:ext cx="2539200" cy="698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a:t>
            </a:r>
            <a:endParaRPr lang="en-US" sz="1800" dirty="0">
              <a:solidFill>
                <a:srgbClr val="E9E9E9"/>
              </a:solidFill>
              <a:latin typeface="Cambria"/>
              <a:cs typeface="Cambria"/>
              <a:sym typeface="PT Sans Bold" charset="0"/>
            </a:endParaRPr>
          </a:p>
        </p:txBody>
      </p:sp>
      <p:sp>
        <p:nvSpPr>
          <p:cNvPr id="13" name="Rectangle 12"/>
          <p:cNvSpPr/>
          <p:nvPr userDrawn="1"/>
        </p:nvSpPr>
        <p:spPr>
          <a:xfrm>
            <a:off x="378166" y="4634647"/>
            <a:ext cx="2537623" cy="45719"/>
          </a:xfrm>
          <a:prstGeom prst="rect">
            <a:avLst/>
          </a:prstGeom>
          <a:solidFill>
            <a:srgbClr val="FFF572">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4" name="Rectangle 13"/>
          <p:cNvSpPr/>
          <p:nvPr userDrawn="1"/>
        </p:nvSpPr>
        <p:spPr>
          <a:xfrm>
            <a:off x="9241838" y="4637719"/>
            <a:ext cx="2537623" cy="45719"/>
          </a:xfrm>
          <a:prstGeom prst="rect">
            <a:avLst/>
          </a:prstGeom>
          <a:solidFill>
            <a:srgbClr val="E6868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5" name="Titre 1"/>
          <p:cNvSpPr txBox="1">
            <a:spLocks/>
          </p:cNvSpPr>
          <p:nvPr userDrawn="1"/>
        </p:nvSpPr>
        <p:spPr>
          <a:xfrm>
            <a:off x="6291680" y="2315870"/>
            <a:ext cx="2539200" cy="698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III</a:t>
            </a:r>
            <a:endParaRPr lang="en-US" sz="1800" dirty="0">
              <a:solidFill>
                <a:srgbClr val="E9E9E9"/>
              </a:solidFill>
              <a:latin typeface="Cambria"/>
              <a:cs typeface="Cambria"/>
              <a:sym typeface="PT Sans Bold" charset="0"/>
            </a:endParaRPr>
          </a:p>
        </p:txBody>
      </p:sp>
      <p:sp>
        <p:nvSpPr>
          <p:cNvPr id="17" name="Rectangle 16"/>
          <p:cNvSpPr/>
          <p:nvPr userDrawn="1"/>
        </p:nvSpPr>
        <p:spPr>
          <a:xfrm>
            <a:off x="9241837" y="2315870"/>
            <a:ext cx="2539200" cy="698400"/>
          </a:xfrm>
          <a:prstGeom prst="rect">
            <a:avLst/>
          </a:prstGeom>
          <a:solidFill>
            <a:srgbClr val="E6868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19" name="Rectangle 18"/>
          <p:cNvSpPr/>
          <p:nvPr userDrawn="1"/>
        </p:nvSpPr>
        <p:spPr>
          <a:xfrm>
            <a:off x="6293258" y="4637719"/>
            <a:ext cx="2537623" cy="45719"/>
          </a:xfrm>
          <a:prstGeom prst="rect">
            <a:avLst/>
          </a:prstGeom>
          <a:solidFill>
            <a:srgbClr val="C6D76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20" name="Titre 1"/>
          <p:cNvSpPr txBox="1">
            <a:spLocks/>
          </p:cNvSpPr>
          <p:nvPr userDrawn="1"/>
        </p:nvSpPr>
        <p:spPr>
          <a:xfrm>
            <a:off x="9241839" y="2315870"/>
            <a:ext cx="2539200" cy="698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IV</a:t>
            </a:r>
            <a:endParaRPr lang="en-US" sz="1800" dirty="0">
              <a:solidFill>
                <a:srgbClr val="E9E9E9"/>
              </a:solidFill>
              <a:latin typeface="Cambria"/>
              <a:cs typeface="Cambria"/>
              <a:sym typeface="PT Sans Bold" charset="0"/>
            </a:endParaRPr>
          </a:p>
        </p:txBody>
      </p:sp>
      <p:sp>
        <p:nvSpPr>
          <p:cNvPr id="22" name="Rectangle 21"/>
          <p:cNvSpPr/>
          <p:nvPr userDrawn="1"/>
        </p:nvSpPr>
        <p:spPr>
          <a:xfrm>
            <a:off x="3293955" y="2315870"/>
            <a:ext cx="2539200" cy="698400"/>
          </a:xfrm>
          <a:prstGeom prst="rect">
            <a:avLst/>
          </a:prstGeom>
          <a:solidFill>
            <a:srgbClr val="F0A7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24" name="Titre 1"/>
          <p:cNvSpPr txBox="1">
            <a:spLocks/>
          </p:cNvSpPr>
          <p:nvPr userDrawn="1"/>
        </p:nvSpPr>
        <p:spPr>
          <a:xfrm>
            <a:off x="3293956" y="2315870"/>
            <a:ext cx="2539200" cy="698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000000"/>
                </a:solidFill>
                <a:latin typeface="Cambria"/>
                <a:ea typeface="MS PGothic" charset="0"/>
                <a:cs typeface="Cambria"/>
                <a:sym typeface="PT Sans Bold" charset="0"/>
              </a:rPr>
              <a:t>II</a:t>
            </a:r>
            <a:endParaRPr lang="en-US" sz="1800" dirty="0">
              <a:solidFill>
                <a:srgbClr val="000000"/>
              </a:solidFill>
              <a:latin typeface="Cambria"/>
              <a:cs typeface="Cambria"/>
              <a:sym typeface="PT Sans Bold" charset="0"/>
            </a:endParaRPr>
          </a:p>
        </p:txBody>
      </p:sp>
      <p:sp>
        <p:nvSpPr>
          <p:cNvPr id="25" name="Rectangle 24"/>
          <p:cNvSpPr/>
          <p:nvPr userDrawn="1"/>
        </p:nvSpPr>
        <p:spPr>
          <a:xfrm>
            <a:off x="3293957" y="4614860"/>
            <a:ext cx="2537623" cy="45719"/>
          </a:xfrm>
          <a:prstGeom prst="rect">
            <a:avLst/>
          </a:prstGeom>
          <a:solidFill>
            <a:srgbClr val="F0A7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40" name="Rectangle 39"/>
          <p:cNvSpPr/>
          <p:nvPr userDrawn="1"/>
        </p:nvSpPr>
        <p:spPr>
          <a:xfrm>
            <a:off x="6291680" y="3163270"/>
            <a:ext cx="2539200" cy="146880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41" name="Rectangle 40"/>
          <p:cNvSpPr/>
          <p:nvPr userDrawn="1"/>
        </p:nvSpPr>
        <p:spPr>
          <a:xfrm>
            <a:off x="9241839" y="3163270"/>
            <a:ext cx="2539200" cy="146880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43" name="Espace réservé du texte 42"/>
          <p:cNvSpPr>
            <a:spLocks noGrp="1"/>
          </p:cNvSpPr>
          <p:nvPr>
            <p:ph type="body" sz="quarter" idx="14" hasCustomPrompt="1"/>
          </p:nvPr>
        </p:nvSpPr>
        <p:spPr>
          <a:xfrm>
            <a:off x="378165" y="3163270"/>
            <a:ext cx="2539200" cy="1468800"/>
          </a:xfrm>
          <a:prstGeom prst="rect">
            <a:avLst/>
          </a:prstGeom>
        </p:spPr>
        <p:txBody>
          <a:bodyPr anchor="ctr" anchorCtr="0"/>
          <a:lstStyle>
            <a:lvl1pPr marL="0" indent="0" algn="ctr">
              <a:buNone/>
              <a:defRPr sz="1800">
                <a:solidFill>
                  <a:schemeClr val="bg1">
                    <a:lumMod val="85000"/>
                  </a:schemeClr>
                </a:solidFill>
              </a:defRPr>
            </a:lvl1pPr>
          </a:lstStyle>
          <a:p>
            <a:pPr lvl="0"/>
            <a:r>
              <a:rPr lang="fr-FR" dirty="0"/>
              <a:t>Chapitre 1</a:t>
            </a:r>
          </a:p>
        </p:txBody>
      </p:sp>
      <p:sp>
        <p:nvSpPr>
          <p:cNvPr id="44" name="Espace réservé du texte 42"/>
          <p:cNvSpPr>
            <a:spLocks noGrp="1"/>
          </p:cNvSpPr>
          <p:nvPr>
            <p:ph type="body" sz="quarter" idx="15" hasCustomPrompt="1"/>
          </p:nvPr>
        </p:nvSpPr>
        <p:spPr>
          <a:xfrm>
            <a:off x="6291680" y="3163270"/>
            <a:ext cx="2539200" cy="1468800"/>
          </a:xfrm>
          <a:prstGeom prst="rect">
            <a:avLst/>
          </a:prstGeom>
        </p:spPr>
        <p:txBody>
          <a:bodyPr anchor="ctr" anchorCtr="0"/>
          <a:lstStyle>
            <a:lvl1pPr marL="0" indent="0" algn="ctr">
              <a:buNone/>
              <a:defRPr sz="1800">
                <a:solidFill>
                  <a:schemeClr val="bg1">
                    <a:lumMod val="85000"/>
                  </a:schemeClr>
                </a:solidFill>
              </a:defRPr>
            </a:lvl1pPr>
          </a:lstStyle>
          <a:p>
            <a:pPr lvl="0"/>
            <a:r>
              <a:rPr lang="fr-FR" dirty="0"/>
              <a:t>Chapitre 3</a:t>
            </a:r>
          </a:p>
        </p:txBody>
      </p:sp>
      <p:sp>
        <p:nvSpPr>
          <p:cNvPr id="45" name="Espace réservé du texte 42"/>
          <p:cNvSpPr>
            <a:spLocks noGrp="1"/>
          </p:cNvSpPr>
          <p:nvPr>
            <p:ph type="body" sz="quarter" idx="16" hasCustomPrompt="1"/>
          </p:nvPr>
        </p:nvSpPr>
        <p:spPr>
          <a:xfrm>
            <a:off x="9241839" y="3163270"/>
            <a:ext cx="2539200" cy="1468800"/>
          </a:xfrm>
          <a:prstGeom prst="rect">
            <a:avLst/>
          </a:prstGeom>
        </p:spPr>
        <p:txBody>
          <a:bodyPr anchor="ctr" anchorCtr="0"/>
          <a:lstStyle>
            <a:lvl1pPr marL="0" indent="0" algn="ctr">
              <a:buNone/>
              <a:defRPr sz="1800">
                <a:solidFill>
                  <a:schemeClr val="bg1">
                    <a:lumMod val="85000"/>
                  </a:schemeClr>
                </a:solidFill>
              </a:defRPr>
            </a:lvl1pPr>
          </a:lstStyle>
          <a:p>
            <a:pPr lvl="0"/>
            <a:r>
              <a:rPr lang="fr-FR" dirty="0"/>
              <a:t>Chapitre 4</a:t>
            </a:r>
          </a:p>
        </p:txBody>
      </p:sp>
      <p:sp>
        <p:nvSpPr>
          <p:cNvPr id="47" name="Espace réservé du texte 42"/>
          <p:cNvSpPr>
            <a:spLocks noGrp="1"/>
          </p:cNvSpPr>
          <p:nvPr>
            <p:ph type="body" sz="quarter" idx="17" hasCustomPrompt="1"/>
          </p:nvPr>
        </p:nvSpPr>
        <p:spPr>
          <a:xfrm>
            <a:off x="3293956" y="3163270"/>
            <a:ext cx="2539200" cy="1468800"/>
          </a:xfrm>
          <a:prstGeom prst="rect">
            <a:avLst/>
          </a:prstGeom>
        </p:spPr>
        <p:txBody>
          <a:bodyPr anchor="ctr" anchorCtr="0"/>
          <a:lstStyle>
            <a:lvl1pPr marL="0" indent="0" algn="ctr">
              <a:buNone/>
              <a:defRPr lang="fr-FR" sz="1800" kern="1200" dirty="0">
                <a:solidFill>
                  <a:srgbClr val="29235C"/>
                </a:solidFill>
                <a:latin typeface="Arial"/>
                <a:ea typeface="MS PGothic" charset="0"/>
                <a:cs typeface="Arial"/>
              </a:defRPr>
            </a:lvl1pPr>
          </a:lstStyle>
          <a:p>
            <a:pPr lvl="0"/>
            <a:r>
              <a:rPr lang="fr-FR" dirty="0"/>
              <a:t>Chapitre 2</a:t>
            </a:r>
          </a:p>
        </p:txBody>
      </p:sp>
      <p:sp>
        <p:nvSpPr>
          <p:cNvPr id="48" name="Espace réservé de la date 47"/>
          <p:cNvSpPr>
            <a:spLocks noGrp="1"/>
          </p:cNvSpPr>
          <p:nvPr>
            <p:ph type="dt" sz="half" idx="18"/>
          </p:nvPr>
        </p:nvSpPr>
        <p:spPr/>
        <p:txBody>
          <a:bodyPr/>
          <a:lstStyle/>
          <a:p>
            <a:fld id="{BDDEF9FB-E4F1-418A-97B3-019CC00488AD}" type="datetime1">
              <a:rPr lang="fr-FR" smtClean="0"/>
              <a:t>03/06/2019</a:t>
            </a:fld>
            <a:endParaRPr lang="fr-FR" dirty="0"/>
          </a:p>
        </p:txBody>
      </p:sp>
      <p:sp>
        <p:nvSpPr>
          <p:cNvPr id="49" name="Espace réservé du pied de page 48"/>
          <p:cNvSpPr>
            <a:spLocks noGrp="1"/>
          </p:cNvSpPr>
          <p:nvPr>
            <p:ph type="ftr" sz="quarter" idx="19"/>
          </p:nvPr>
        </p:nvSpPr>
        <p:spPr/>
        <p:txBody>
          <a:bodyPr/>
          <a:lstStyle/>
          <a:p>
            <a:endParaRPr lang="fr-FR" dirty="0"/>
          </a:p>
        </p:txBody>
      </p:sp>
      <p:sp>
        <p:nvSpPr>
          <p:cNvPr id="50" name="Espace réservé du numéro de diapositive 49"/>
          <p:cNvSpPr>
            <a:spLocks noGrp="1"/>
          </p:cNvSpPr>
          <p:nvPr>
            <p:ph type="sldNum" sz="quarter" idx="20"/>
          </p:nvPr>
        </p:nvSpPr>
        <p:spPr/>
        <p:txBody>
          <a:bodyPr/>
          <a:lstStyle/>
          <a:p>
            <a:fld id="{B46626B8-9A1A-D04A-9503-D05055E8FA78}" type="slidenum">
              <a:rPr lang="fr-FR" smtClean="0"/>
              <a:pPr/>
              <a:t>‹N°›</a:t>
            </a:fld>
            <a:endParaRPr lang="fr-FR" dirty="0"/>
          </a:p>
        </p:txBody>
      </p:sp>
      <p:sp>
        <p:nvSpPr>
          <p:cNvPr id="51" name="Titre 50"/>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7694467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Chapitre 3">
    <p:spTree>
      <p:nvGrpSpPr>
        <p:cNvPr id="1" name=""/>
        <p:cNvGrpSpPr/>
        <p:nvPr/>
      </p:nvGrpSpPr>
      <p:grpSpPr>
        <a:xfrm>
          <a:off x="0" y="0"/>
          <a:ext cx="0" cy="0"/>
          <a:chOff x="0" y="0"/>
          <a:chExt cx="0" cy="0"/>
        </a:xfrm>
      </p:grpSpPr>
      <p:sp>
        <p:nvSpPr>
          <p:cNvPr id="6" name="Rectangle 5"/>
          <p:cNvSpPr/>
          <p:nvPr userDrawn="1"/>
        </p:nvSpPr>
        <p:spPr>
          <a:xfrm>
            <a:off x="378165" y="3163270"/>
            <a:ext cx="2539200" cy="146962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7" name="Rectangle 6"/>
          <p:cNvSpPr/>
          <p:nvPr userDrawn="1"/>
        </p:nvSpPr>
        <p:spPr>
          <a:xfrm>
            <a:off x="3324091" y="3179541"/>
            <a:ext cx="2537623" cy="146962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6" name="Rectangle 15"/>
          <p:cNvSpPr/>
          <p:nvPr userDrawn="1"/>
        </p:nvSpPr>
        <p:spPr>
          <a:xfrm>
            <a:off x="9241839" y="3163270"/>
            <a:ext cx="2537623" cy="146962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26" name="Rectangle 25"/>
          <p:cNvSpPr/>
          <p:nvPr userDrawn="1"/>
        </p:nvSpPr>
        <p:spPr>
          <a:xfrm>
            <a:off x="6291681" y="3163270"/>
            <a:ext cx="2537623" cy="1469620"/>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kern="1200" dirty="0">
              <a:solidFill>
                <a:srgbClr val="29235C"/>
              </a:solidFill>
              <a:latin typeface="Arial"/>
              <a:ea typeface="MS PGothic" charset="0"/>
              <a:cs typeface="Arial"/>
            </a:endParaRPr>
          </a:p>
        </p:txBody>
      </p:sp>
      <p:sp>
        <p:nvSpPr>
          <p:cNvPr id="2" name="Titre 1"/>
          <p:cNvSpPr>
            <a:spLocks noGrp="1"/>
          </p:cNvSpPr>
          <p:nvPr>
            <p:ph type="title" hasCustomPrompt="1"/>
          </p:nvPr>
        </p:nvSpPr>
        <p:spPr/>
        <p:txBody>
          <a:bodyPr/>
          <a:lstStyle>
            <a:lvl1pPr>
              <a:defRPr sz="2800"/>
            </a:lvl1pPr>
          </a:lstStyle>
          <a:p>
            <a:r>
              <a:rPr lang="fr-FR" sz="2500" dirty="0"/>
              <a:t>Sommaire</a:t>
            </a:r>
            <a:endParaRPr lang="fr-FR" dirty="0"/>
          </a:p>
        </p:txBody>
      </p:sp>
      <p:sp>
        <p:nvSpPr>
          <p:cNvPr id="3" name="Espace réservé de la date 2"/>
          <p:cNvSpPr>
            <a:spLocks noGrp="1"/>
          </p:cNvSpPr>
          <p:nvPr>
            <p:ph type="dt" sz="half" idx="10"/>
          </p:nvPr>
        </p:nvSpPr>
        <p:spPr/>
        <p:txBody>
          <a:bodyPr/>
          <a:lstStyle/>
          <a:p>
            <a:fld id="{2C4F6BA1-B883-4A45-81CE-61F70926437F}" type="datetime1">
              <a:rPr lang="fr-FR" smtClean="0"/>
              <a:t>03/06/2019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B46626B8-9A1A-D04A-9503-D05055E8FA78}" type="slidenum">
              <a:rPr lang="fr-FR" smtClean="0"/>
              <a:pPr/>
              <a:t>‹N°›</a:t>
            </a:fld>
            <a:endParaRPr lang="fr-FR" dirty="0"/>
          </a:p>
        </p:txBody>
      </p:sp>
      <p:sp>
        <p:nvSpPr>
          <p:cNvPr id="8" name="Rectangle 7"/>
          <p:cNvSpPr/>
          <p:nvPr userDrawn="1"/>
        </p:nvSpPr>
        <p:spPr>
          <a:xfrm>
            <a:off x="378165" y="2315870"/>
            <a:ext cx="2539200" cy="698400"/>
          </a:xfrm>
          <a:prstGeom prst="rect">
            <a:avLst/>
          </a:prstGeom>
          <a:solidFill>
            <a:srgbClr val="FFF572">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9" name="Rectangle 8"/>
          <p:cNvSpPr/>
          <p:nvPr userDrawn="1"/>
        </p:nvSpPr>
        <p:spPr>
          <a:xfrm>
            <a:off x="3324091" y="2315870"/>
            <a:ext cx="2539200" cy="698400"/>
          </a:xfrm>
          <a:prstGeom prst="rect">
            <a:avLst/>
          </a:prstGeom>
          <a:solidFill>
            <a:srgbClr val="F0A75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2" name="Titre 1"/>
          <p:cNvSpPr txBox="1">
            <a:spLocks/>
          </p:cNvSpPr>
          <p:nvPr userDrawn="1"/>
        </p:nvSpPr>
        <p:spPr>
          <a:xfrm>
            <a:off x="3324091" y="2315870"/>
            <a:ext cx="2539200" cy="698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II</a:t>
            </a:r>
            <a:endParaRPr lang="en-US" sz="1800" dirty="0">
              <a:solidFill>
                <a:srgbClr val="E9E9E9"/>
              </a:solidFill>
              <a:latin typeface="Cambria"/>
              <a:cs typeface="Cambria"/>
              <a:sym typeface="PT Sans Bold" charset="0"/>
            </a:endParaRPr>
          </a:p>
        </p:txBody>
      </p:sp>
      <p:sp>
        <p:nvSpPr>
          <p:cNvPr id="13" name="Titre 1"/>
          <p:cNvSpPr txBox="1">
            <a:spLocks/>
          </p:cNvSpPr>
          <p:nvPr userDrawn="1"/>
        </p:nvSpPr>
        <p:spPr>
          <a:xfrm>
            <a:off x="378165" y="2315870"/>
            <a:ext cx="2539200" cy="698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a:t>
            </a:r>
            <a:endParaRPr lang="en-US" sz="1800" dirty="0">
              <a:solidFill>
                <a:srgbClr val="E9E9E9"/>
              </a:solidFill>
              <a:latin typeface="Cambria"/>
              <a:cs typeface="Cambria"/>
              <a:sym typeface="PT Sans Bold" charset="0"/>
            </a:endParaRPr>
          </a:p>
        </p:txBody>
      </p:sp>
      <p:sp>
        <p:nvSpPr>
          <p:cNvPr id="14" name="Rectangle 13"/>
          <p:cNvSpPr/>
          <p:nvPr userDrawn="1"/>
        </p:nvSpPr>
        <p:spPr>
          <a:xfrm>
            <a:off x="378165" y="4635052"/>
            <a:ext cx="2539200" cy="45719"/>
          </a:xfrm>
          <a:prstGeom prst="rect">
            <a:avLst/>
          </a:prstGeom>
          <a:solidFill>
            <a:srgbClr val="FFF572">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5" name="Rectangle 14"/>
          <p:cNvSpPr/>
          <p:nvPr userDrawn="1"/>
        </p:nvSpPr>
        <p:spPr>
          <a:xfrm>
            <a:off x="3324089" y="4635052"/>
            <a:ext cx="2539200" cy="45719"/>
          </a:xfrm>
          <a:prstGeom prst="rect">
            <a:avLst/>
          </a:prstGeom>
          <a:solidFill>
            <a:srgbClr val="F0A75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7" name="Rectangle 16"/>
          <p:cNvSpPr/>
          <p:nvPr userDrawn="1"/>
        </p:nvSpPr>
        <p:spPr>
          <a:xfrm>
            <a:off x="9241839" y="2315870"/>
            <a:ext cx="2539200" cy="698400"/>
          </a:xfrm>
          <a:prstGeom prst="rect">
            <a:avLst/>
          </a:prstGeom>
          <a:solidFill>
            <a:srgbClr val="E6868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20" name="Titre 1"/>
          <p:cNvSpPr txBox="1">
            <a:spLocks/>
          </p:cNvSpPr>
          <p:nvPr userDrawn="1"/>
        </p:nvSpPr>
        <p:spPr>
          <a:xfrm>
            <a:off x="9241839" y="2315870"/>
            <a:ext cx="2539200" cy="698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IV</a:t>
            </a:r>
            <a:endParaRPr lang="en-US" sz="1800" dirty="0">
              <a:solidFill>
                <a:srgbClr val="E9E9E9"/>
              </a:solidFill>
              <a:latin typeface="Cambria"/>
              <a:cs typeface="Cambria"/>
              <a:sym typeface="PT Sans Bold" charset="0"/>
            </a:endParaRPr>
          </a:p>
        </p:txBody>
      </p:sp>
      <p:sp>
        <p:nvSpPr>
          <p:cNvPr id="22" name="Rectangle 21"/>
          <p:cNvSpPr/>
          <p:nvPr userDrawn="1"/>
        </p:nvSpPr>
        <p:spPr>
          <a:xfrm>
            <a:off x="6291680" y="2315870"/>
            <a:ext cx="2539200" cy="698400"/>
          </a:xfrm>
          <a:prstGeom prst="rect">
            <a:avLst/>
          </a:prstGeom>
          <a:solidFill>
            <a:srgbClr val="C6D7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24" name="Rectangle 23"/>
          <p:cNvSpPr/>
          <p:nvPr userDrawn="1"/>
        </p:nvSpPr>
        <p:spPr>
          <a:xfrm>
            <a:off x="6291679" y="4635052"/>
            <a:ext cx="2539200" cy="45719"/>
          </a:xfrm>
          <a:prstGeom prst="rect">
            <a:avLst/>
          </a:prstGeom>
          <a:solidFill>
            <a:srgbClr val="C6D7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25" name="Titre 1"/>
          <p:cNvSpPr txBox="1">
            <a:spLocks/>
          </p:cNvSpPr>
          <p:nvPr userDrawn="1"/>
        </p:nvSpPr>
        <p:spPr>
          <a:xfrm>
            <a:off x="6291680" y="2315870"/>
            <a:ext cx="2539200" cy="698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000000"/>
                </a:solidFill>
                <a:latin typeface="Cambria"/>
                <a:ea typeface="MS PGothic" charset="0"/>
                <a:cs typeface="Cambria"/>
                <a:sym typeface="PT Sans Bold" charset="0"/>
              </a:rPr>
              <a:t>III</a:t>
            </a:r>
            <a:endParaRPr lang="en-US" sz="1800" dirty="0">
              <a:solidFill>
                <a:srgbClr val="000000"/>
              </a:solidFill>
              <a:latin typeface="Cambria"/>
              <a:cs typeface="Cambria"/>
              <a:sym typeface="PT Sans Bold" charset="0"/>
            </a:endParaRPr>
          </a:p>
        </p:txBody>
      </p:sp>
      <p:sp>
        <p:nvSpPr>
          <p:cNvPr id="28" name="Espace réservé du texte 27"/>
          <p:cNvSpPr>
            <a:spLocks noGrp="1"/>
          </p:cNvSpPr>
          <p:nvPr>
            <p:ph type="body" sz="quarter" idx="13" hasCustomPrompt="1"/>
          </p:nvPr>
        </p:nvSpPr>
        <p:spPr>
          <a:xfrm>
            <a:off x="378165" y="3179136"/>
            <a:ext cx="2539200" cy="1468800"/>
          </a:xfrm>
          <a:prstGeom prst="rect">
            <a:avLst/>
          </a:prstGeom>
        </p:spPr>
        <p:txBody>
          <a:bodyPr anchor="ctr" anchorCtr="0"/>
          <a:lstStyle>
            <a:lvl1pPr marL="0" indent="0" algn="ctr">
              <a:buNone/>
              <a:defRPr sz="1800">
                <a:solidFill>
                  <a:schemeClr val="bg1">
                    <a:lumMod val="85000"/>
                  </a:schemeClr>
                </a:solidFill>
              </a:defRPr>
            </a:lvl1pPr>
          </a:lstStyle>
          <a:p>
            <a:pPr lvl="0"/>
            <a:r>
              <a:rPr lang="fr-FR" dirty="0"/>
              <a:t>Chapitre 1</a:t>
            </a:r>
          </a:p>
        </p:txBody>
      </p:sp>
      <p:sp>
        <p:nvSpPr>
          <p:cNvPr id="29" name="Espace réservé du texte 27"/>
          <p:cNvSpPr>
            <a:spLocks noGrp="1"/>
          </p:cNvSpPr>
          <p:nvPr>
            <p:ph type="body" sz="quarter" idx="14" hasCustomPrompt="1"/>
          </p:nvPr>
        </p:nvSpPr>
        <p:spPr>
          <a:xfrm>
            <a:off x="3324091" y="3163270"/>
            <a:ext cx="2539200" cy="1468800"/>
          </a:xfrm>
          <a:prstGeom prst="rect">
            <a:avLst/>
          </a:prstGeom>
        </p:spPr>
        <p:txBody>
          <a:bodyPr anchor="ctr" anchorCtr="0"/>
          <a:lstStyle>
            <a:lvl1pPr marL="0" indent="0" algn="ctr">
              <a:buNone/>
              <a:defRPr sz="1800">
                <a:solidFill>
                  <a:schemeClr val="bg1">
                    <a:lumMod val="85000"/>
                  </a:schemeClr>
                </a:solidFill>
              </a:defRPr>
            </a:lvl1pPr>
          </a:lstStyle>
          <a:p>
            <a:pPr lvl="0"/>
            <a:r>
              <a:rPr lang="fr-FR" dirty="0"/>
              <a:t>Chapitre 2</a:t>
            </a:r>
          </a:p>
        </p:txBody>
      </p:sp>
      <p:sp>
        <p:nvSpPr>
          <p:cNvPr id="30" name="Espace réservé du texte 27"/>
          <p:cNvSpPr>
            <a:spLocks noGrp="1"/>
          </p:cNvSpPr>
          <p:nvPr>
            <p:ph type="body" sz="quarter" idx="15" hasCustomPrompt="1"/>
          </p:nvPr>
        </p:nvSpPr>
        <p:spPr>
          <a:xfrm>
            <a:off x="6291680" y="3163270"/>
            <a:ext cx="2539200" cy="1468800"/>
          </a:xfrm>
          <a:prstGeom prst="rect">
            <a:avLst/>
          </a:prstGeom>
        </p:spPr>
        <p:txBody>
          <a:bodyPr anchor="ctr" anchorCtr="0"/>
          <a:lstStyle>
            <a:lvl1pPr marL="0" indent="0" algn="ctr">
              <a:buNone/>
              <a:defRPr lang="fr-FR" sz="1800" kern="1200" dirty="0">
                <a:solidFill>
                  <a:srgbClr val="29235C"/>
                </a:solidFill>
                <a:latin typeface="Arial"/>
                <a:ea typeface="MS PGothic" charset="0"/>
                <a:cs typeface="Arial"/>
              </a:defRPr>
            </a:lvl1pPr>
          </a:lstStyle>
          <a:p>
            <a:pPr lvl="0"/>
            <a:r>
              <a:rPr lang="fr-FR" dirty="0"/>
              <a:t>Chapitre 3</a:t>
            </a:r>
          </a:p>
        </p:txBody>
      </p:sp>
      <p:sp>
        <p:nvSpPr>
          <p:cNvPr id="31" name="Espace réservé du texte 27"/>
          <p:cNvSpPr>
            <a:spLocks noGrp="1"/>
          </p:cNvSpPr>
          <p:nvPr>
            <p:ph type="body" sz="quarter" idx="16" hasCustomPrompt="1"/>
          </p:nvPr>
        </p:nvSpPr>
        <p:spPr>
          <a:xfrm>
            <a:off x="9241839" y="3175117"/>
            <a:ext cx="2539200" cy="1468800"/>
          </a:xfrm>
          <a:prstGeom prst="rect">
            <a:avLst/>
          </a:prstGeom>
        </p:spPr>
        <p:txBody>
          <a:bodyPr anchor="ctr" anchorCtr="0"/>
          <a:lstStyle>
            <a:lvl1pPr marL="0" indent="0" algn="ctr">
              <a:buNone/>
              <a:defRPr sz="1800">
                <a:solidFill>
                  <a:schemeClr val="bg1">
                    <a:lumMod val="85000"/>
                  </a:schemeClr>
                </a:solidFill>
              </a:defRPr>
            </a:lvl1pPr>
          </a:lstStyle>
          <a:p>
            <a:pPr lvl="0"/>
            <a:r>
              <a:rPr lang="fr-FR" dirty="0"/>
              <a:t>Chapitre 4</a:t>
            </a:r>
          </a:p>
        </p:txBody>
      </p:sp>
      <p:sp>
        <p:nvSpPr>
          <p:cNvPr id="27" name="Rectangle 26"/>
          <p:cNvSpPr/>
          <p:nvPr userDrawn="1"/>
        </p:nvSpPr>
        <p:spPr>
          <a:xfrm>
            <a:off x="9239457" y="4651247"/>
            <a:ext cx="2537623" cy="45719"/>
          </a:xfrm>
          <a:prstGeom prst="rect">
            <a:avLst/>
          </a:prstGeom>
          <a:solidFill>
            <a:srgbClr val="E6868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416338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Chapitre 4">
    <p:spTree>
      <p:nvGrpSpPr>
        <p:cNvPr id="1" name=""/>
        <p:cNvGrpSpPr/>
        <p:nvPr/>
      </p:nvGrpSpPr>
      <p:grpSpPr>
        <a:xfrm>
          <a:off x="0" y="0"/>
          <a:ext cx="0" cy="0"/>
          <a:chOff x="0" y="0"/>
          <a:chExt cx="0" cy="0"/>
        </a:xfrm>
      </p:grpSpPr>
      <p:sp>
        <p:nvSpPr>
          <p:cNvPr id="28" name="Rectangle 27"/>
          <p:cNvSpPr/>
          <p:nvPr userDrawn="1"/>
        </p:nvSpPr>
        <p:spPr>
          <a:xfrm>
            <a:off x="9246074" y="3163270"/>
            <a:ext cx="2537623" cy="1469620"/>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kern="1200" dirty="0">
              <a:solidFill>
                <a:srgbClr val="29235C"/>
              </a:solidFill>
              <a:latin typeface="Arial"/>
              <a:ea typeface="MS PGothic" charset="0"/>
              <a:cs typeface="Arial"/>
            </a:endParaRPr>
          </a:p>
        </p:txBody>
      </p:sp>
      <p:sp>
        <p:nvSpPr>
          <p:cNvPr id="33" name="Espace réservé du texte 29"/>
          <p:cNvSpPr>
            <a:spLocks noGrp="1"/>
          </p:cNvSpPr>
          <p:nvPr>
            <p:ph type="body" sz="quarter" idx="16" hasCustomPrompt="1"/>
          </p:nvPr>
        </p:nvSpPr>
        <p:spPr>
          <a:xfrm>
            <a:off x="9244496" y="3163270"/>
            <a:ext cx="2539200" cy="1468800"/>
          </a:xfrm>
          <a:prstGeom prst="rect">
            <a:avLst/>
          </a:prstGeom>
        </p:spPr>
        <p:txBody>
          <a:bodyPr anchor="ctr" anchorCtr="0"/>
          <a:lstStyle>
            <a:lvl1pPr marL="0" indent="0" algn="ctr">
              <a:buNone/>
              <a:defRPr lang="fr-FR" sz="1800" kern="1200" dirty="0">
                <a:solidFill>
                  <a:srgbClr val="29235C"/>
                </a:solidFill>
                <a:latin typeface="Arial"/>
                <a:ea typeface="MS PGothic" charset="0"/>
                <a:cs typeface="Aria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fr-FR" dirty="0"/>
              <a:t>Chapitre 4</a:t>
            </a:r>
          </a:p>
        </p:txBody>
      </p:sp>
      <p:sp>
        <p:nvSpPr>
          <p:cNvPr id="2" name="Titre 1"/>
          <p:cNvSpPr>
            <a:spLocks noGrp="1"/>
          </p:cNvSpPr>
          <p:nvPr>
            <p:ph type="title" hasCustomPrompt="1"/>
          </p:nvPr>
        </p:nvSpPr>
        <p:spPr/>
        <p:txBody>
          <a:bodyPr/>
          <a:lstStyle>
            <a:lvl1pPr>
              <a:defRPr sz="2800"/>
            </a:lvl1pPr>
          </a:lstStyle>
          <a:p>
            <a:r>
              <a:rPr lang="fr-FR" sz="2500" dirty="0"/>
              <a:t>Sommaire</a:t>
            </a:r>
            <a:endParaRPr lang="fr-FR" dirty="0"/>
          </a:p>
        </p:txBody>
      </p:sp>
      <p:sp>
        <p:nvSpPr>
          <p:cNvPr id="3" name="Espace réservé de la date 2"/>
          <p:cNvSpPr>
            <a:spLocks noGrp="1"/>
          </p:cNvSpPr>
          <p:nvPr>
            <p:ph type="dt" sz="half" idx="10"/>
          </p:nvPr>
        </p:nvSpPr>
        <p:spPr/>
        <p:txBody>
          <a:bodyPr/>
          <a:lstStyle/>
          <a:p>
            <a:fld id="{4C59C77A-BA67-4CE1-8D0D-83ADC7B153DB}" type="datetime1">
              <a:rPr lang="fr-FR" smtClean="0"/>
              <a:t>03/06/2019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B46626B8-9A1A-D04A-9503-D05055E8FA78}" type="slidenum">
              <a:rPr lang="fr-FR" smtClean="0"/>
              <a:pPr/>
              <a:t>‹N°›</a:t>
            </a:fld>
            <a:endParaRPr lang="fr-FR" dirty="0"/>
          </a:p>
        </p:txBody>
      </p:sp>
      <p:sp>
        <p:nvSpPr>
          <p:cNvPr id="7" name="Rectangle 6"/>
          <p:cNvSpPr/>
          <p:nvPr userDrawn="1"/>
        </p:nvSpPr>
        <p:spPr>
          <a:xfrm>
            <a:off x="3354226" y="3163270"/>
            <a:ext cx="2537623" cy="146962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8" name="Rectangle 7"/>
          <p:cNvSpPr/>
          <p:nvPr userDrawn="1"/>
        </p:nvSpPr>
        <p:spPr>
          <a:xfrm>
            <a:off x="6300150" y="3163270"/>
            <a:ext cx="2537623" cy="146962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9" name="Rectangle 8"/>
          <p:cNvSpPr/>
          <p:nvPr userDrawn="1"/>
        </p:nvSpPr>
        <p:spPr>
          <a:xfrm>
            <a:off x="408302" y="2319891"/>
            <a:ext cx="2537623" cy="697957"/>
          </a:xfrm>
          <a:prstGeom prst="rect">
            <a:avLst/>
          </a:prstGeom>
          <a:solidFill>
            <a:srgbClr val="FFF572">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0" name="Rectangle 9"/>
          <p:cNvSpPr/>
          <p:nvPr userDrawn="1"/>
        </p:nvSpPr>
        <p:spPr>
          <a:xfrm>
            <a:off x="3354226" y="2320296"/>
            <a:ext cx="2537623" cy="697957"/>
          </a:xfrm>
          <a:prstGeom prst="rect">
            <a:avLst/>
          </a:prstGeom>
          <a:solidFill>
            <a:srgbClr val="F0A75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1" name="Rectangle 10"/>
          <p:cNvSpPr/>
          <p:nvPr userDrawn="1"/>
        </p:nvSpPr>
        <p:spPr>
          <a:xfrm>
            <a:off x="6300150" y="2320296"/>
            <a:ext cx="2537623" cy="697957"/>
          </a:xfrm>
          <a:prstGeom prst="rect">
            <a:avLst/>
          </a:prstGeom>
          <a:solidFill>
            <a:srgbClr val="C6D76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15" name="Titre 1"/>
          <p:cNvSpPr txBox="1">
            <a:spLocks/>
          </p:cNvSpPr>
          <p:nvPr userDrawn="1"/>
        </p:nvSpPr>
        <p:spPr>
          <a:xfrm>
            <a:off x="3293956" y="2377100"/>
            <a:ext cx="2619557" cy="549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II</a:t>
            </a:r>
            <a:endParaRPr lang="en-US" sz="1800" dirty="0">
              <a:solidFill>
                <a:srgbClr val="E9E9E9"/>
              </a:solidFill>
              <a:latin typeface="Cambria"/>
              <a:cs typeface="Cambria"/>
              <a:sym typeface="PT Sans Bold" charset="0"/>
            </a:endParaRPr>
          </a:p>
        </p:txBody>
      </p:sp>
      <p:sp>
        <p:nvSpPr>
          <p:cNvPr id="16" name="Titre 1"/>
          <p:cNvSpPr txBox="1">
            <a:spLocks/>
          </p:cNvSpPr>
          <p:nvPr userDrawn="1"/>
        </p:nvSpPr>
        <p:spPr>
          <a:xfrm>
            <a:off x="378167" y="2377100"/>
            <a:ext cx="2537623" cy="549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a:t>
            </a:r>
            <a:endParaRPr lang="en-US" sz="1800" dirty="0">
              <a:solidFill>
                <a:srgbClr val="E9E9E9"/>
              </a:solidFill>
              <a:latin typeface="Cambria"/>
              <a:cs typeface="Cambria"/>
              <a:sym typeface="PT Sans Bold" charset="0"/>
            </a:endParaRPr>
          </a:p>
        </p:txBody>
      </p:sp>
      <p:sp>
        <p:nvSpPr>
          <p:cNvPr id="17" name="Rectangle 16"/>
          <p:cNvSpPr/>
          <p:nvPr userDrawn="1"/>
        </p:nvSpPr>
        <p:spPr>
          <a:xfrm>
            <a:off x="408302" y="4634647"/>
            <a:ext cx="2537623" cy="45719"/>
          </a:xfrm>
          <a:prstGeom prst="rect">
            <a:avLst/>
          </a:prstGeom>
          <a:solidFill>
            <a:srgbClr val="FFF572">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8" name="Rectangle 17"/>
          <p:cNvSpPr/>
          <p:nvPr userDrawn="1"/>
        </p:nvSpPr>
        <p:spPr>
          <a:xfrm>
            <a:off x="3354226" y="4614860"/>
            <a:ext cx="2537623" cy="45719"/>
          </a:xfrm>
          <a:prstGeom prst="rect">
            <a:avLst/>
          </a:prstGeom>
          <a:solidFill>
            <a:srgbClr val="F0A75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20" name="Titre 1"/>
          <p:cNvSpPr txBox="1">
            <a:spLocks/>
          </p:cNvSpPr>
          <p:nvPr userDrawn="1"/>
        </p:nvSpPr>
        <p:spPr>
          <a:xfrm>
            <a:off x="6291680" y="2377100"/>
            <a:ext cx="2571992" cy="549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E9E9E9"/>
                </a:solidFill>
                <a:latin typeface="Cambria"/>
                <a:ea typeface="MS PGothic" charset="0"/>
                <a:cs typeface="Cambria"/>
                <a:sym typeface="PT Sans Bold" charset="0"/>
              </a:rPr>
              <a:t>III</a:t>
            </a:r>
            <a:endParaRPr lang="en-US" sz="1800" dirty="0">
              <a:solidFill>
                <a:srgbClr val="E9E9E9"/>
              </a:solidFill>
              <a:latin typeface="Cambria"/>
              <a:cs typeface="Cambria"/>
              <a:sym typeface="PT Sans Bold" charset="0"/>
            </a:endParaRPr>
          </a:p>
        </p:txBody>
      </p:sp>
      <p:sp>
        <p:nvSpPr>
          <p:cNvPr id="22" name="Rectangle 21"/>
          <p:cNvSpPr/>
          <p:nvPr userDrawn="1"/>
        </p:nvSpPr>
        <p:spPr>
          <a:xfrm>
            <a:off x="9246074" y="2315872"/>
            <a:ext cx="2537623" cy="697957"/>
          </a:xfrm>
          <a:prstGeom prst="rect">
            <a:avLst/>
          </a:prstGeom>
          <a:solidFill>
            <a:srgbClr val="E686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24" name="Rectangle 23"/>
          <p:cNvSpPr/>
          <p:nvPr userDrawn="1"/>
        </p:nvSpPr>
        <p:spPr>
          <a:xfrm>
            <a:off x="9246074" y="4630628"/>
            <a:ext cx="2537623" cy="45719"/>
          </a:xfrm>
          <a:prstGeom prst="rect">
            <a:avLst/>
          </a:prstGeom>
          <a:solidFill>
            <a:srgbClr val="E686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dirty="0"/>
          </a:p>
        </p:txBody>
      </p:sp>
      <p:sp>
        <p:nvSpPr>
          <p:cNvPr id="25" name="Titre 1"/>
          <p:cNvSpPr txBox="1">
            <a:spLocks/>
          </p:cNvSpPr>
          <p:nvPr userDrawn="1"/>
        </p:nvSpPr>
        <p:spPr>
          <a:xfrm>
            <a:off x="9241839" y="2372676"/>
            <a:ext cx="2571992" cy="549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800" dirty="0">
                <a:solidFill>
                  <a:srgbClr val="000000"/>
                </a:solidFill>
                <a:latin typeface="Cambria"/>
                <a:ea typeface="MS PGothic" charset="0"/>
                <a:cs typeface="Cambria"/>
                <a:sym typeface="PT Sans Bold" charset="0"/>
              </a:rPr>
              <a:t>IV</a:t>
            </a:r>
            <a:endParaRPr lang="en-US" sz="1800" dirty="0">
              <a:solidFill>
                <a:srgbClr val="000000"/>
              </a:solidFill>
              <a:latin typeface="Cambria"/>
              <a:cs typeface="Cambria"/>
              <a:sym typeface="PT Sans Bold" charset="0"/>
            </a:endParaRPr>
          </a:p>
        </p:txBody>
      </p:sp>
      <p:sp>
        <p:nvSpPr>
          <p:cNvPr id="27" name="Rectangle 26"/>
          <p:cNvSpPr/>
          <p:nvPr userDrawn="1"/>
        </p:nvSpPr>
        <p:spPr>
          <a:xfrm>
            <a:off x="408302" y="3163270"/>
            <a:ext cx="2537623" cy="1469620"/>
          </a:xfrm>
          <a:prstGeom prst="rect">
            <a:avLst/>
          </a:prstGeom>
          <a:solidFill>
            <a:srgbClr val="E9E9E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30" name="Espace réservé du texte 29"/>
          <p:cNvSpPr>
            <a:spLocks noGrp="1"/>
          </p:cNvSpPr>
          <p:nvPr>
            <p:ph type="body" sz="quarter" idx="13" hasCustomPrompt="1"/>
          </p:nvPr>
        </p:nvSpPr>
        <p:spPr>
          <a:xfrm>
            <a:off x="408301" y="3163270"/>
            <a:ext cx="2539200" cy="1468800"/>
          </a:xfrm>
          <a:prstGeom prst="rect">
            <a:avLst/>
          </a:prstGeom>
        </p:spPr>
        <p:txBody>
          <a:bodyPr anchor="ctr" anchorCtr="0"/>
          <a:lstStyle>
            <a:lvl1pPr marL="0" indent="0" algn="ctr">
              <a:buNone/>
              <a:defRPr sz="1800">
                <a:solidFill>
                  <a:schemeClr val="bg1">
                    <a:lumMod val="8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fr-FR" dirty="0"/>
              <a:t>Chapitre 1</a:t>
            </a:r>
          </a:p>
        </p:txBody>
      </p:sp>
      <p:sp>
        <p:nvSpPr>
          <p:cNvPr id="31" name="Espace réservé du texte 29"/>
          <p:cNvSpPr>
            <a:spLocks noGrp="1"/>
          </p:cNvSpPr>
          <p:nvPr>
            <p:ph type="body" sz="quarter" idx="14" hasCustomPrompt="1"/>
          </p:nvPr>
        </p:nvSpPr>
        <p:spPr>
          <a:xfrm>
            <a:off x="3352648" y="3163270"/>
            <a:ext cx="2539200" cy="1468800"/>
          </a:xfrm>
          <a:prstGeom prst="rect">
            <a:avLst/>
          </a:prstGeom>
        </p:spPr>
        <p:txBody>
          <a:bodyPr anchor="ctr" anchorCtr="0"/>
          <a:lstStyle>
            <a:lvl1pPr marL="0" indent="0" algn="ctr">
              <a:buNone/>
              <a:defRPr sz="1800">
                <a:solidFill>
                  <a:schemeClr val="bg1">
                    <a:lumMod val="8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fr-FR" dirty="0"/>
              <a:t>Chapitre 2</a:t>
            </a:r>
          </a:p>
        </p:txBody>
      </p:sp>
      <p:sp>
        <p:nvSpPr>
          <p:cNvPr id="32" name="Espace réservé du texte 29"/>
          <p:cNvSpPr>
            <a:spLocks noGrp="1"/>
          </p:cNvSpPr>
          <p:nvPr>
            <p:ph type="body" sz="quarter" idx="15" hasCustomPrompt="1"/>
          </p:nvPr>
        </p:nvSpPr>
        <p:spPr>
          <a:xfrm>
            <a:off x="6298572" y="3163270"/>
            <a:ext cx="2539200" cy="1468800"/>
          </a:xfrm>
          <a:prstGeom prst="rect">
            <a:avLst/>
          </a:prstGeom>
        </p:spPr>
        <p:txBody>
          <a:bodyPr anchor="ctr" anchorCtr="0"/>
          <a:lstStyle>
            <a:lvl1pPr marL="0" indent="0" algn="ctr">
              <a:buNone/>
              <a:defRPr sz="1800">
                <a:solidFill>
                  <a:schemeClr val="bg1">
                    <a:lumMod val="8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fr-FR" dirty="0"/>
              <a:t>Chapitre 3</a:t>
            </a:r>
          </a:p>
        </p:txBody>
      </p:sp>
      <p:sp>
        <p:nvSpPr>
          <p:cNvPr id="29" name="Rectangle 28"/>
          <p:cNvSpPr/>
          <p:nvPr userDrawn="1"/>
        </p:nvSpPr>
        <p:spPr>
          <a:xfrm>
            <a:off x="6308076" y="4634646"/>
            <a:ext cx="2539200" cy="45719"/>
          </a:xfrm>
          <a:prstGeom prst="rect">
            <a:avLst/>
          </a:prstGeom>
          <a:solidFill>
            <a:srgbClr val="C6D76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47071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e Chapitre 4">
    <p:spTree>
      <p:nvGrpSpPr>
        <p:cNvPr id="1" name=""/>
        <p:cNvGrpSpPr/>
        <p:nvPr/>
      </p:nvGrpSpPr>
      <p:grpSpPr>
        <a:xfrm>
          <a:off x="0" y="0"/>
          <a:ext cx="0" cy="0"/>
          <a:chOff x="0" y="0"/>
          <a:chExt cx="0" cy="0"/>
        </a:xfrm>
      </p:grpSpPr>
      <p:sp>
        <p:nvSpPr>
          <p:cNvPr id="11" name="Rectangle 10"/>
          <p:cNvSpPr/>
          <p:nvPr userDrawn="1"/>
        </p:nvSpPr>
        <p:spPr>
          <a:xfrm>
            <a:off x="608314" y="1813053"/>
            <a:ext cx="112884" cy="4118217"/>
          </a:xfrm>
          <a:prstGeom prst="rect">
            <a:avLst/>
          </a:prstGeom>
          <a:solidFill>
            <a:srgbClr val="C6D7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00" dirty="0"/>
              <a:t> </a:t>
            </a:r>
          </a:p>
        </p:txBody>
      </p:sp>
      <p:sp>
        <p:nvSpPr>
          <p:cNvPr id="3" name="Espace réservé du texte 2"/>
          <p:cNvSpPr>
            <a:spLocks noGrp="1"/>
          </p:cNvSpPr>
          <p:nvPr>
            <p:ph type="body" sz="quarter" idx="13"/>
          </p:nvPr>
        </p:nvSpPr>
        <p:spPr>
          <a:xfrm>
            <a:off x="664800" y="2518995"/>
            <a:ext cx="10862400" cy="4175395"/>
          </a:xfrm>
          <a:prstGeom prst="rect">
            <a:avLst/>
          </a:prstGeom>
        </p:spPr>
        <p:txBody>
          <a:bodyPr/>
          <a:lstStyle>
            <a:lvl2pPr>
              <a:defRPr sz="1200"/>
            </a:lvl2pPr>
            <a:lvl3pPr>
              <a:defRPr sz="1000"/>
            </a:lvl3pPr>
            <a:lvl4pPr>
              <a:defRPr sz="1000"/>
            </a:lvl4pPr>
            <a:lvl5pPr>
              <a:defRPr sz="1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4"/>
          </p:nvPr>
        </p:nvSpPr>
        <p:spPr/>
        <p:txBody>
          <a:bodyPr/>
          <a:lstStyle/>
          <a:p>
            <a:fld id="{D3CD2B4C-028C-4AAD-B867-5895A500F05F}" type="datetime1">
              <a:rPr lang="fr-FR" smtClean="0"/>
              <a:t>03/06/2019</a:t>
            </a:fld>
            <a:endParaRPr lang="fr-FR" dirty="0"/>
          </a:p>
        </p:txBody>
      </p:sp>
      <p:sp>
        <p:nvSpPr>
          <p:cNvPr id="5" name="Espace réservé du pied de page 4"/>
          <p:cNvSpPr>
            <a:spLocks noGrp="1"/>
          </p:cNvSpPr>
          <p:nvPr>
            <p:ph type="ftr" sz="quarter" idx="15"/>
          </p:nvPr>
        </p:nvSpPr>
        <p:spPr/>
        <p:txBody>
          <a:bodyPr/>
          <a:lstStyle/>
          <a:p>
            <a:endParaRPr lang="fr-FR" dirty="0"/>
          </a:p>
        </p:txBody>
      </p:sp>
      <p:sp>
        <p:nvSpPr>
          <p:cNvPr id="6" name="Espace réservé du numéro de diapositive 5"/>
          <p:cNvSpPr>
            <a:spLocks noGrp="1"/>
          </p:cNvSpPr>
          <p:nvPr>
            <p:ph type="sldNum" sz="quarter" idx="16"/>
          </p:nvPr>
        </p:nvSpPr>
        <p:spPr/>
        <p:txBody>
          <a:bodyPr/>
          <a:lstStyle/>
          <a:p>
            <a:fld id="{B46626B8-9A1A-D04A-9503-D05055E8FA78}" type="slidenum">
              <a:rPr lang="fr-FR" smtClean="0"/>
              <a:pPr/>
              <a:t>‹N°›</a:t>
            </a:fld>
            <a:endParaRPr lang="fr-FR" dirty="0"/>
          </a:p>
        </p:txBody>
      </p:sp>
      <p:sp>
        <p:nvSpPr>
          <p:cNvPr id="16" name="Titre 15"/>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11932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e Chapitre 3">
    <p:spTree>
      <p:nvGrpSpPr>
        <p:cNvPr id="1" name=""/>
        <p:cNvGrpSpPr/>
        <p:nvPr/>
      </p:nvGrpSpPr>
      <p:grpSpPr>
        <a:xfrm>
          <a:off x="0" y="0"/>
          <a:ext cx="0" cy="0"/>
          <a:chOff x="0" y="0"/>
          <a:chExt cx="0" cy="0"/>
        </a:xfrm>
      </p:grpSpPr>
      <p:sp>
        <p:nvSpPr>
          <p:cNvPr id="12" name="Rectangle 11"/>
          <p:cNvSpPr/>
          <p:nvPr userDrawn="1"/>
        </p:nvSpPr>
        <p:spPr>
          <a:xfrm>
            <a:off x="230481" y="999781"/>
            <a:ext cx="112884" cy="5538584"/>
          </a:xfrm>
          <a:prstGeom prst="rect">
            <a:avLst/>
          </a:prstGeom>
          <a:solidFill>
            <a:srgbClr val="E686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t> </a:t>
            </a:r>
          </a:p>
        </p:txBody>
      </p:sp>
      <p:sp>
        <p:nvSpPr>
          <p:cNvPr id="4" name="Espace réservé de la date 3"/>
          <p:cNvSpPr>
            <a:spLocks noGrp="1"/>
          </p:cNvSpPr>
          <p:nvPr>
            <p:ph type="dt" sz="half" idx="14"/>
          </p:nvPr>
        </p:nvSpPr>
        <p:spPr/>
        <p:txBody>
          <a:bodyPr/>
          <a:lstStyle/>
          <a:p>
            <a:fld id="{BE154F58-F5A9-4C71-A330-191C6741CBBF}" type="datetime1">
              <a:rPr lang="fr-FR" smtClean="0"/>
              <a:t>03/06/2019</a:t>
            </a:fld>
            <a:endParaRPr lang="fr-FR" dirty="0"/>
          </a:p>
        </p:txBody>
      </p:sp>
      <p:sp>
        <p:nvSpPr>
          <p:cNvPr id="5" name="Espace réservé du pied de page 4"/>
          <p:cNvSpPr>
            <a:spLocks noGrp="1"/>
          </p:cNvSpPr>
          <p:nvPr>
            <p:ph type="ftr" sz="quarter" idx="15"/>
          </p:nvPr>
        </p:nvSpPr>
        <p:spPr/>
        <p:txBody>
          <a:bodyPr/>
          <a:lstStyle/>
          <a:p>
            <a:endParaRPr lang="fr-FR" dirty="0"/>
          </a:p>
        </p:txBody>
      </p:sp>
      <p:sp>
        <p:nvSpPr>
          <p:cNvPr id="6" name="Espace réservé du numéro de diapositive 5"/>
          <p:cNvSpPr>
            <a:spLocks noGrp="1"/>
          </p:cNvSpPr>
          <p:nvPr>
            <p:ph type="sldNum" sz="quarter" idx="16"/>
          </p:nvPr>
        </p:nvSpPr>
        <p:spPr/>
        <p:txBody>
          <a:bodyPr/>
          <a:lstStyle/>
          <a:p>
            <a:fld id="{B46626B8-9A1A-D04A-9503-D05055E8FA78}" type="slidenum">
              <a:rPr lang="fr-FR" smtClean="0"/>
              <a:pPr/>
              <a:t>‹N°›</a:t>
            </a:fld>
            <a:endParaRPr lang="fr-FR" dirty="0"/>
          </a:p>
        </p:txBody>
      </p:sp>
      <p:sp>
        <p:nvSpPr>
          <p:cNvPr id="16" name="Titre 15"/>
          <p:cNvSpPr>
            <a:spLocks noGrp="1"/>
          </p:cNvSpPr>
          <p:nvPr>
            <p:ph type="title"/>
          </p:nvPr>
        </p:nvSpPr>
        <p:spPr/>
        <p:txBody>
          <a:bodyPr/>
          <a:lstStyle/>
          <a:p>
            <a:r>
              <a:rPr lang="fr-FR"/>
              <a:t>Modifiez le style du titre</a:t>
            </a:r>
          </a:p>
        </p:txBody>
      </p:sp>
      <p:sp>
        <p:nvSpPr>
          <p:cNvPr id="9" name="Espace réservé du texte 2"/>
          <p:cNvSpPr>
            <a:spLocks noGrp="1"/>
          </p:cNvSpPr>
          <p:nvPr>
            <p:ph type="body" sz="quarter" idx="13"/>
          </p:nvPr>
        </p:nvSpPr>
        <p:spPr>
          <a:xfrm>
            <a:off x="605613" y="1132115"/>
            <a:ext cx="10976787" cy="4985464"/>
          </a:xfrm>
        </p:spPr>
        <p:txBody>
          <a:bodyPr/>
          <a:lstStyle>
            <a:lvl2pPr>
              <a:defRPr sz="1200"/>
            </a:lvl2pPr>
            <a:lvl3pPr>
              <a:defRPr sz="1000"/>
            </a:lvl3pPr>
            <a:lvl4pPr>
              <a:defRPr sz="1000"/>
            </a:lvl4pPr>
            <a:lvl5pPr>
              <a:defRPr sz="1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132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e Chapitre 2">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lvl1pPr>
              <a:defRPr sz="2800"/>
            </a:lvl1pPr>
          </a:lstStyle>
          <a:p>
            <a:r>
              <a:rPr lang="fr-FR" dirty="0"/>
              <a:t>Modifiez le style du titre</a:t>
            </a:r>
          </a:p>
        </p:txBody>
      </p:sp>
      <p:sp>
        <p:nvSpPr>
          <p:cNvPr id="8" name="Espace réservé de la date 7"/>
          <p:cNvSpPr>
            <a:spLocks noGrp="1"/>
          </p:cNvSpPr>
          <p:nvPr>
            <p:ph type="dt" sz="half" idx="10"/>
          </p:nvPr>
        </p:nvSpPr>
        <p:spPr/>
        <p:txBody>
          <a:bodyPr/>
          <a:lstStyle/>
          <a:p>
            <a:fld id="{7FA97EE3-8BC5-46D8-BF24-1249902EE2FC}" type="datetime1">
              <a:rPr lang="fr-FR" smtClean="0"/>
              <a:t>03/06/2019</a:t>
            </a:fld>
            <a:endParaRPr lang="fr-FR" dirty="0"/>
          </a:p>
        </p:txBody>
      </p:sp>
      <p:sp>
        <p:nvSpPr>
          <p:cNvPr id="9" name="Espace réservé du pied de page 8"/>
          <p:cNvSpPr>
            <a:spLocks noGrp="1"/>
          </p:cNvSpPr>
          <p:nvPr>
            <p:ph type="ftr" sz="quarter" idx="11"/>
          </p:nvPr>
        </p:nvSpPr>
        <p:spPr/>
        <p:txBody>
          <a:bodyPr/>
          <a:lstStyle/>
          <a:p>
            <a:r>
              <a:rPr lang="fr-FR" dirty="0"/>
              <a:t>Agence France Locale</a:t>
            </a:r>
          </a:p>
        </p:txBody>
      </p:sp>
      <p:sp>
        <p:nvSpPr>
          <p:cNvPr id="10" name="Espace réservé du numéro de diapositive 9"/>
          <p:cNvSpPr>
            <a:spLocks noGrp="1"/>
          </p:cNvSpPr>
          <p:nvPr>
            <p:ph type="sldNum" sz="quarter" idx="12"/>
          </p:nvPr>
        </p:nvSpPr>
        <p:spPr/>
        <p:txBody>
          <a:bodyPr/>
          <a:lstStyle/>
          <a:p>
            <a:fld id="{B46626B8-9A1A-D04A-9503-D05055E8FA78}" type="slidenum">
              <a:rPr lang="fr-FR" smtClean="0"/>
              <a:pPr/>
              <a:t>‹N°›</a:t>
            </a:fld>
            <a:endParaRPr lang="fr-FR" dirty="0"/>
          </a:p>
        </p:txBody>
      </p:sp>
      <p:sp>
        <p:nvSpPr>
          <p:cNvPr id="11" name="Rectangle 10"/>
          <p:cNvSpPr/>
          <p:nvPr userDrawn="1"/>
        </p:nvSpPr>
        <p:spPr>
          <a:xfrm>
            <a:off x="231637" y="999781"/>
            <a:ext cx="112884" cy="5538584"/>
          </a:xfrm>
          <a:prstGeom prst="rect">
            <a:avLst/>
          </a:prstGeom>
          <a:solidFill>
            <a:srgbClr val="F0A7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rgbClr val="E68687"/>
                </a:solidFill>
              </a:rPr>
              <a:t> </a:t>
            </a:r>
          </a:p>
        </p:txBody>
      </p:sp>
      <p:sp>
        <p:nvSpPr>
          <p:cNvPr id="3" name="Espace réservé du texte 2"/>
          <p:cNvSpPr>
            <a:spLocks noGrp="1"/>
          </p:cNvSpPr>
          <p:nvPr>
            <p:ph type="body" sz="quarter" idx="13"/>
          </p:nvPr>
        </p:nvSpPr>
        <p:spPr>
          <a:xfrm>
            <a:off x="605613" y="1132115"/>
            <a:ext cx="10976787" cy="4985464"/>
          </a:xfrm>
        </p:spPr>
        <p:txBody>
          <a:bodyPr/>
          <a:lstStyle>
            <a:lvl2pPr>
              <a:defRPr sz="1200"/>
            </a:lvl2pPr>
            <a:lvl3pPr>
              <a:defRPr sz="1000"/>
            </a:lvl3pPr>
            <a:lvl4pPr>
              <a:defRPr sz="1000"/>
            </a:lvl4pPr>
            <a:lvl5pPr>
              <a:defRPr sz="1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379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exte Chapitre 1">
    <p:spTree>
      <p:nvGrpSpPr>
        <p:cNvPr id="1" name=""/>
        <p:cNvGrpSpPr/>
        <p:nvPr/>
      </p:nvGrpSpPr>
      <p:grpSpPr>
        <a:xfrm>
          <a:off x="0" y="0"/>
          <a:ext cx="0" cy="0"/>
          <a:chOff x="0" y="0"/>
          <a:chExt cx="0" cy="0"/>
        </a:xfrm>
      </p:grpSpPr>
      <p:sp>
        <p:nvSpPr>
          <p:cNvPr id="16" name="Rectangle 15"/>
          <p:cNvSpPr/>
          <p:nvPr userDrawn="1"/>
        </p:nvSpPr>
        <p:spPr>
          <a:xfrm>
            <a:off x="605614" y="1814513"/>
            <a:ext cx="112884" cy="4118217"/>
          </a:xfrm>
          <a:prstGeom prst="rect">
            <a:avLst/>
          </a:prstGeom>
          <a:solidFill>
            <a:srgbClr val="FFF5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t> </a:t>
            </a:r>
          </a:p>
        </p:txBody>
      </p:sp>
      <p:sp>
        <p:nvSpPr>
          <p:cNvPr id="4" name="Espace réservé du texte 3"/>
          <p:cNvSpPr>
            <a:spLocks noGrp="1"/>
          </p:cNvSpPr>
          <p:nvPr>
            <p:ph type="body" sz="quarter" idx="13"/>
          </p:nvPr>
        </p:nvSpPr>
        <p:spPr>
          <a:xfrm>
            <a:off x="894567" y="1479665"/>
            <a:ext cx="10862400" cy="2477735"/>
          </a:xfrm>
        </p:spPr>
        <p:txBody>
          <a:bodyPr vert="horz" lIns="91440" tIns="45720" rIns="91440" bIns="45720" rtlCol="0" anchor="ctr">
            <a:normAutofit/>
          </a:bodyPr>
          <a:lstStyle>
            <a:lvl1pPr>
              <a:defRPr lang="fr-FR" baseline="0" dirty="0">
                <a:solidFill>
                  <a:srgbClr val="29235C"/>
                </a:solidFill>
                <a:latin typeface="Cambria" panose="02040503050406030204" pitchFamily="18" charset="0"/>
                <a:ea typeface="+mj-ea"/>
                <a:cs typeface="+mj-cs"/>
              </a:defRPr>
            </a:lvl1pPr>
            <a:lvl2pPr>
              <a:defRPr lang="fr-FR" dirty="0"/>
            </a:lvl2pPr>
            <a:lvl3pPr>
              <a:defRPr lang="fr-FR" dirty="0"/>
            </a:lvl3pPr>
            <a:lvl4pPr>
              <a:defRPr lang="fr-FR" dirty="0"/>
            </a:lvl4pPr>
            <a:lvl5pPr>
              <a:defRPr lang="fr-FR" dirty="0"/>
            </a:lvl5pPr>
          </a:lstStyle>
          <a:p>
            <a:pPr lvl="0">
              <a:spcBef>
                <a:spcPct val="0"/>
              </a:spcBef>
              <a:buNone/>
            </a:pPr>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95A73F61-74C7-4BF9-8A84-72600233207F}"/>
              </a:ext>
            </a:extLst>
          </p:cNvPr>
          <p:cNvSpPr>
            <a:spLocks noGrp="1"/>
          </p:cNvSpPr>
          <p:nvPr>
            <p:ph type="title"/>
          </p:nvPr>
        </p:nvSpPr>
        <p:spPr>
          <a:xfrm>
            <a:off x="1511531" y="581257"/>
            <a:ext cx="10084724" cy="432896"/>
          </a:xfrm>
          <a:prstGeom prst="rect">
            <a:avLst/>
          </a:prstGeom>
        </p:spPr>
        <p:txBody>
          <a:bodyPr/>
          <a:lstStyle>
            <a:lvl1pPr>
              <a:defRPr sz="2800">
                <a:solidFill>
                  <a:srgbClr val="46395A"/>
                </a:solidFill>
              </a:defRPr>
            </a:lvl1pPr>
          </a:lstStyle>
          <a:p>
            <a:r>
              <a:rPr lang="fr-FR"/>
              <a:t>Modifiez le style du titre</a:t>
            </a:r>
          </a:p>
        </p:txBody>
      </p:sp>
      <p:sp>
        <p:nvSpPr>
          <p:cNvPr id="5" name="Espace réservé de la date 39">
            <a:extLst>
              <a:ext uri="{FF2B5EF4-FFF2-40B4-BE49-F238E27FC236}">
                <a16:creationId xmlns:a16="http://schemas.microsoft.com/office/drawing/2014/main" id="{7E0CCD2E-8207-446D-8A70-C23A84963BD0}"/>
              </a:ext>
            </a:extLst>
          </p:cNvPr>
          <p:cNvSpPr>
            <a:spLocks noGrp="1"/>
          </p:cNvSpPr>
          <p:nvPr>
            <p:ph type="dt" sz="half" idx="2"/>
          </p:nvPr>
        </p:nvSpPr>
        <p:spPr>
          <a:xfrm>
            <a:off x="609600" y="6356351"/>
            <a:ext cx="2844800" cy="365125"/>
          </a:xfrm>
          <a:prstGeom prst="rect">
            <a:avLst/>
          </a:prstGeom>
        </p:spPr>
        <p:txBody>
          <a:bodyPr/>
          <a:lstStyle>
            <a:lvl1pPr>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1584CF93-C584-4843-A3AC-6BC84D01BCE0}" type="datetime1">
              <a:rPr lang="fr-FR" smtClean="0"/>
              <a:t>03/06/2019</a:t>
            </a:fld>
            <a:endParaRPr lang="fr-FR" dirty="0"/>
          </a:p>
        </p:txBody>
      </p:sp>
      <p:sp>
        <p:nvSpPr>
          <p:cNvPr id="6" name="Espace réservé du numéro de diapositive 41">
            <a:extLst>
              <a:ext uri="{FF2B5EF4-FFF2-40B4-BE49-F238E27FC236}">
                <a16:creationId xmlns:a16="http://schemas.microsoft.com/office/drawing/2014/main" id="{BED77288-45D5-462E-9D7F-A9411D8218F9}"/>
              </a:ext>
            </a:extLst>
          </p:cNvPr>
          <p:cNvSpPr>
            <a:spLocks noGrp="1"/>
          </p:cNvSpPr>
          <p:nvPr>
            <p:ph type="sldNum" sz="quarter" idx="4"/>
          </p:nvPr>
        </p:nvSpPr>
        <p:spPr>
          <a:xfrm>
            <a:off x="8737600" y="6419323"/>
            <a:ext cx="2844800" cy="365125"/>
          </a:xfrm>
          <a:prstGeom prst="rect">
            <a:avLst/>
          </a:prstGeom>
        </p:spPr>
        <p:txBody>
          <a:bodyPr/>
          <a:lstStyle>
            <a:lvl1pPr marL="0" algn="r" defTabSz="457200" rtl="0" eaLnBrk="1" latinLnBrk="0" hangingPunct="1">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B46626B8-9A1A-D04A-9503-D05055E8FA78}" type="slidenum">
              <a:rPr lang="fr-FR" smtClean="0"/>
              <a:pPr/>
              <a:t>‹N°›</a:t>
            </a:fld>
            <a:endParaRPr lang="fr-FR" dirty="0"/>
          </a:p>
        </p:txBody>
      </p:sp>
    </p:spTree>
    <p:extLst>
      <p:ext uri="{BB962C8B-B14F-4D97-AF65-F5344CB8AC3E}">
        <p14:creationId xmlns:p14="http://schemas.microsoft.com/office/powerpoint/2010/main" val="131074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e Chapitre 2">
    <p:spTree>
      <p:nvGrpSpPr>
        <p:cNvPr id="1" name=""/>
        <p:cNvGrpSpPr/>
        <p:nvPr/>
      </p:nvGrpSpPr>
      <p:grpSpPr>
        <a:xfrm>
          <a:off x="0" y="0"/>
          <a:ext cx="0" cy="0"/>
          <a:chOff x="0" y="0"/>
          <a:chExt cx="0" cy="0"/>
        </a:xfrm>
      </p:grpSpPr>
      <p:sp>
        <p:nvSpPr>
          <p:cNvPr id="11" name="Rectangle 10"/>
          <p:cNvSpPr/>
          <p:nvPr userDrawn="1"/>
        </p:nvSpPr>
        <p:spPr>
          <a:xfrm>
            <a:off x="606783" y="1813564"/>
            <a:ext cx="112884" cy="4118217"/>
          </a:xfrm>
          <a:prstGeom prst="rect">
            <a:avLst/>
          </a:prstGeom>
          <a:solidFill>
            <a:srgbClr val="F0A7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rgbClr val="E68687"/>
                </a:solidFill>
              </a:rPr>
              <a:t> </a:t>
            </a:r>
          </a:p>
        </p:txBody>
      </p:sp>
      <p:sp>
        <p:nvSpPr>
          <p:cNvPr id="3" name="Espace réservé du texte 2"/>
          <p:cNvSpPr>
            <a:spLocks noGrp="1"/>
          </p:cNvSpPr>
          <p:nvPr>
            <p:ph type="body" sz="quarter" idx="13"/>
          </p:nvPr>
        </p:nvSpPr>
        <p:spPr>
          <a:xfrm>
            <a:off x="720000" y="1925999"/>
            <a:ext cx="10862400" cy="4191579"/>
          </a:xfrm>
        </p:spPr>
        <p:txBody>
          <a:bodyPr/>
          <a:lstStyle>
            <a:lvl2pPr>
              <a:defRPr sz="1200"/>
            </a:lvl2pPr>
            <a:lvl3pPr>
              <a:defRPr sz="1000"/>
            </a:lvl3pPr>
            <a:lvl4pPr>
              <a:defRPr sz="1000"/>
            </a:lvl4pPr>
            <a:lvl5pPr>
              <a:defRPr sz="1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0686B40B-43C1-4AA3-82BA-7C49EF3CF94A}"/>
              </a:ext>
            </a:extLst>
          </p:cNvPr>
          <p:cNvSpPr>
            <a:spLocks noGrp="1"/>
          </p:cNvSpPr>
          <p:nvPr>
            <p:ph type="title"/>
          </p:nvPr>
        </p:nvSpPr>
        <p:spPr>
          <a:xfrm>
            <a:off x="1494906" y="507348"/>
            <a:ext cx="10515600" cy="466148"/>
          </a:xfrm>
          <a:prstGeom prst="rect">
            <a:avLst/>
          </a:prstGeom>
        </p:spPr>
        <p:txBody>
          <a:bodyPr/>
          <a:lstStyle>
            <a:lvl1pPr>
              <a:defRPr lang="fr-FR" sz="2800">
                <a:solidFill>
                  <a:srgbClr val="46395A"/>
                </a:solidFill>
              </a:defRPr>
            </a:lvl1pPr>
          </a:lstStyle>
          <a:p>
            <a:pPr lvl="0"/>
            <a:r>
              <a:rPr lang="fr-FR"/>
              <a:t>Modifiez le style du titre</a:t>
            </a:r>
          </a:p>
        </p:txBody>
      </p:sp>
      <p:sp>
        <p:nvSpPr>
          <p:cNvPr id="5" name="Espace réservé de la date 39">
            <a:extLst>
              <a:ext uri="{FF2B5EF4-FFF2-40B4-BE49-F238E27FC236}">
                <a16:creationId xmlns:a16="http://schemas.microsoft.com/office/drawing/2014/main" id="{3A39A1B3-E47B-4098-8617-869DB29A3D40}"/>
              </a:ext>
            </a:extLst>
          </p:cNvPr>
          <p:cNvSpPr>
            <a:spLocks noGrp="1"/>
          </p:cNvSpPr>
          <p:nvPr>
            <p:ph type="dt" sz="half" idx="2"/>
          </p:nvPr>
        </p:nvSpPr>
        <p:spPr>
          <a:xfrm>
            <a:off x="609600" y="6356351"/>
            <a:ext cx="2844800" cy="365125"/>
          </a:xfrm>
          <a:prstGeom prst="rect">
            <a:avLst/>
          </a:prstGeom>
        </p:spPr>
        <p:txBody>
          <a:bodyPr/>
          <a:lstStyle>
            <a:lvl1pPr>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20AEA24E-CBA2-4838-AB22-377FE44AE0F2}" type="datetime1">
              <a:rPr lang="fr-FR" smtClean="0"/>
              <a:t>03/06/2019</a:t>
            </a:fld>
            <a:endParaRPr lang="fr-FR" dirty="0"/>
          </a:p>
        </p:txBody>
      </p:sp>
      <p:sp>
        <p:nvSpPr>
          <p:cNvPr id="6" name="Espace réservé du numéro de diapositive 41">
            <a:extLst>
              <a:ext uri="{FF2B5EF4-FFF2-40B4-BE49-F238E27FC236}">
                <a16:creationId xmlns:a16="http://schemas.microsoft.com/office/drawing/2014/main" id="{A78CE94E-3962-4F1B-917C-312C1714FDF1}"/>
              </a:ext>
            </a:extLst>
          </p:cNvPr>
          <p:cNvSpPr>
            <a:spLocks noGrp="1"/>
          </p:cNvSpPr>
          <p:nvPr>
            <p:ph type="sldNum" sz="quarter" idx="4"/>
          </p:nvPr>
        </p:nvSpPr>
        <p:spPr>
          <a:xfrm>
            <a:off x="8737600" y="6419323"/>
            <a:ext cx="2844800" cy="365125"/>
          </a:xfrm>
          <a:prstGeom prst="rect">
            <a:avLst/>
          </a:prstGeom>
        </p:spPr>
        <p:txBody>
          <a:bodyPr/>
          <a:lstStyle>
            <a:lvl1pPr marL="0" algn="r" defTabSz="457200" rtl="0" eaLnBrk="1" latinLnBrk="0" hangingPunct="1">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B46626B8-9A1A-D04A-9503-D05055E8FA78}" type="slidenum">
              <a:rPr lang="fr-FR" smtClean="0"/>
              <a:pPr/>
              <a:t>‹N°›</a:t>
            </a:fld>
            <a:endParaRPr lang="fr-FR" dirty="0"/>
          </a:p>
        </p:txBody>
      </p:sp>
    </p:spTree>
    <p:extLst>
      <p:ext uri="{BB962C8B-B14F-4D97-AF65-F5344CB8AC3E}">
        <p14:creationId xmlns:p14="http://schemas.microsoft.com/office/powerpoint/2010/main" val="269506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e Chapitre 2">
    <p:spTree>
      <p:nvGrpSpPr>
        <p:cNvPr id="1" name=""/>
        <p:cNvGrpSpPr/>
        <p:nvPr/>
      </p:nvGrpSpPr>
      <p:grpSpPr>
        <a:xfrm>
          <a:off x="0" y="0"/>
          <a:ext cx="0" cy="0"/>
          <a:chOff x="0" y="0"/>
          <a:chExt cx="0" cy="0"/>
        </a:xfrm>
      </p:grpSpPr>
      <p:sp>
        <p:nvSpPr>
          <p:cNvPr id="11" name="Rectangle 10"/>
          <p:cNvSpPr/>
          <p:nvPr userDrawn="1"/>
        </p:nvSpPr>
        <p:spPr>
          <a:xfrm>
            <a:off x="606783" y="1813564"/>
            <a:ext cx="112884" cy="4118217"/>
          </a:xfrm>
          <a:prstGeom prst="rect">
            <a:avLst/>
          </a:prstGeom>
          <a:solidFill>
            <a:srgbClr val="C6D76B"/>
          </a:solidFill>
          <a:ln>
            <a:solidFill>
              <a:srgbClr val="C6D7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rgbClr val="E68687"/>
                </a:solidFill>
              </a:rPr>
              <a:t> </a:t>
            </a:r>
          </a:p>
        </p:txBody>
      </p:sp>
      <p:sp>
        <p:nvSpPr>
          <p:cNvPr id="3" name="Espace réservé du texte 2"/>
          <p:cNvSpPr>
            <a:spLocks noGrp="1"/>
          </p:cNvSpPr>
          <p:nvPr>
            <p:ph type="body" sz="quarter" idx="13"/>
          </p:nvPr>
        </p:nvSpPr>
        <p:spPr>
          <a:xfrm>
            <a:off x="720000" y="1925999"/>
            <a:ext cx="10862400" cy="4191579"/>
          </a:xfrm>
        </p:spPr>
        <p:txBody>
          <a:bodyPr/>
          <a:lstStyle>
            <a:lvl2pPr>
              <a:defRPr sz="1200"/>
            </a:lvl2pPr>
            <a:lvl3pPr>
              <a:defRPr sz="1000"/>
            </a:lvl3pPr>
            <a:lvl4pPr>
              <a:defRPr sz="1000"/>
            </a:lvl4pPr>
            <a:lvl5pPr>
              <a:defRPr sz="1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0686B40B-43C1-4AA3-82BA-7C49EF3CF94A}"/>
              </a:ext>
            </a:extLst>
          </p:cNvPr>
          <p:cNvSpPr>
            <a:spLocks noGrp="1"/>
          </p:cNvSpPr>
          <p:nvPr>
            <p:ph type="title"/>
          </p:nvPr>
        </p:nvSpPr>
        <p:spPr>
          <a:xfrm>
            <a:off x="1494906" y="507348"/>
            <a:ext cx="10515600" cy="466148"/>
          </a:xfrm>
          <a:prstGeom prst="rect">
            <a:avLst/>
          </a:prstGeom>
          <a:ln>
            <a:noFill/>
          </a:ln>
        </p:spPr>
        <p:txBody>
          <a:bodyPr/>
          <a:lstStyle>
            <a:lvl1pPr>
              <a:defRPr lang="fr-FR" sz="2800">
                <a:solidFill>
                  <a:srgbClr val="46395A"/>
                </a:solidFill>
              </a:defRPr>
            </a:lvl1pPr>
          </a:lstStyle>
          <a:p>
            <a:pPr lvl="0"/>
            <a:r>
              <a:rPr lang="fr-FR"/>
              <a:t>Modifiez le style du titre</a:t>
            </a:r>
          </a:p>
        </p:txBody>
      </p:sp>
      <p:sp>
        <p:nvSpPr>
          <p:cNvPr id="5" name="Espace réservé de la date 39">
            <a:extLst>
              <a:ext uri="{FF2B5EF4-FFF2-40B4-BE49-F238E27FC236}">
                <a16:creationId xmlns:a16="http://schemas.microsoft.com/office/drawing/2014/main" id="{93EEE3E4-CD87-4828-ACDC-7E8368662C1C}"/>
              </a:ext>
            </a:extLst>
          </p:cNvPr>
          <p:cNvSpPr>
            <a:spLocks noGrp="1"/>
          </p:cNvSpPr>
          <p:nvPr>
            <p:ph type="dt" sz="half" idx="2"/>
          </p:nvPr>
        </p:nvSpPr>
        <p:spPr>
          <a:xfrm>
            <a:off x="609600" y="6356351"/>
            <a:ext cx="2844800" cy="365125"/>
          </a:xfrm>
          <a:prstGeom prst="rect">
            <a:avLst/>
          </a:prstGeom>
        </p:spPr>
        <p:txBody>
          <a:bodyPr/>
          <a:lstStyle>
            <a:lvl1pPr>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90B3558E-CDBD-49FF-B963-AB0ED54944D5}" type="datetime1">
              <a:rPr lang="fr-FR" smtClean="0"/>
              <a:t>03/06/2019</a:t>
            </a:fld>
            <a:endParaRPr lang="fr-FR" dirty="0"/>
          </a:p>
        </p:txBody>
      </p:sp>
      <p:sp>
        <p:nvSpPr>
          <p:cNvPr id="6" name="Espace réservé du numéro de diapositive 41">
            <a:extLst>
              <a:ext uri="{FF2B5EF4-FFF2-40B4-BE49-F238E27FC236}">
                <a16:creationId xmlns:a16="http://schemas.microsoft.com/office/drawing/2014/main" id="{2B4A54CC-CBD8-462C-B5E7-F0DAD1EBF8FF}"/>
              </a:ext>
            </a:extLst>
          </p:cNvPr>
          <p:cNvSpPr>
            <a:spLocks noGrp="1"/>
          </p:cNvSpPr>
          <p:nvPr>
            <p:ph type="sldNum" sz="quarter" idx="4"/>
          </p:nvPr>
        </p:nvSpPr>
        <p:spPr>
          <a:xfrm>
            <a:off x="8737600" y="6419323"/>
            <a:ext cx="2844800" cy="365125"/>
          </a:xfrm>
          <a:prstGeom prst="rect">
            <a:avLst/>
          </a:prstGeom>
        </p:spPr>
        <p:txBody>
          <a:bodyPr/>
          <a:lstStyle>
            <a:lvl1pPr marL="0" algn="r" defTabSz="457200" rtl="0" eaLnBrk="1" latinLnBrk="0" hangingPunct="1">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B46626B8-9A1A-D04A-9503-D05055E8FA78}" type="slidenum">
              <a:rPr lang="fr-FR" smtClean="0"/>
              <a:pPr/>
              <a:t>‹N°›</a:t>
            </a:fld>
            <a:endParaRPr lang="fr-FR" dirty="0"/>
          </a:p>
        </p:txBody>
      </p:sp>
    </p:spTree>
    <p:extLst>
      <p:ext uri="{BB962C8B-B14F-4D97-AF65-F5344CB8AC3E}">
        <p14:creationId xmlns:p14="http://schemas.microsoft.com/office/powerpoint/2010/main" val="87705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exte Chapitre 4">
    <p:spTree>
      <p:nvGrpSpPr>
        <p:cNvPr id="1" name=""/>
        <p:cNvGrpSpPr/>
        <p:nvPr/>
      </p:nvGrpSpPr>
      <p:grpSpPr>
        <a:xfrm>
          <a:off x="0" y="0"/>
          <a:ext cx="0" cy="0"/>
          <a:chOff x="0" y="0"/>
          <a:chExt cx="0" cy="0"/>
        </a:xfrm>
      </p:grpSpPr>
      <p:sp>
        <p:nvSpPr>
          <p:cNvPr id="11" name="Rectangle 10"/>
          <p:cNvSpPr/>
          <p:nvPr userDrawn="1"/>
        </p:nvSpPr>
        <p:spPr>
          <a:xfrm>
            <a:off x="608314" y="1813053"/>
            <a:ext cx="112884" cy="4118217"/>
          </a:xfrm>
          <a:prstGeom prst="rect">
            <a:avLst/>
          </a:prstGeom>
          <a:solidFill>
            <a:srgbClr val="C6D7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00" dirty="0"/>
              <a:t> </a:t>
            </a:r>
          </a:p>
        </p:txBody>
      </p:sp>
      <p:sp>
        <p:nvSpPr>
          <p:cNvPr id="3" name="Espace réservé du texte 2"/>
          <p:cNvSpPr>
            <a:spLocks noGrp="1"/>
          </p:cNvSpPr>
          <p:nvPr>
            <p:ph type="body" sz="quarter" idx="13"/>
          </p:nvPr>
        </p:nvSpPr>
        <p:spPr>
          <a:xfrm>
            <a:off x="664800" y="2518995"/>
            <a:ext cx="10862400" cy="4175395"/>
          </a:xfrm>
          <a:prstGeom prst="rect">
            <a:avLst/>
          </a:prstGeom>
        </p:spPr>
        <p:txBody>
          <a:bodyPr/>
          <a:lstStyle>
            <a:lvl2pPr>
              <a:defRPr sz="1200"/>
            </a:lvl2pPr>
            <a:lvl3pPr>
              <a:defRPr sz="1000"/>
            </a:lvl3pPr>
            <a:lvl4pPr>
              <a:defRPr sz="1000"/>
            </a:lvl4pPr>
            <a:lvl5pPr>
              <a:defRPr sz="1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4"/>
          </p:nvPr>
        </p:nvSpPr>
        <p:spPr/>
        <p:txBody>
          <a:bodyPr/>
          <a:lstStyle/>
          <a:p>
            <a:fld id="{D3CD2B4C-028C-4AAD-B867-5895A500F05F}" type="datetime1">
              <a:rPr lang="fr-FR" smtClean="0"/>
              <a:t>03/06/2019</a:t>
            </a:fld>
            <a:endParaRPr lang="fr-FR" dirty="0"/>
          </a:p>
        </p:txBody>
      </p:sp>
      <p:sp>
        <p:nvSpPr>
          <p:cNvPr id="5" name="Espace réservé du pied de page 4"/>
          <p:cNvSpPr>
            <a:spLocks noGrp="1"/>
          </p:cNvSpPr>
          <p:nvPr>
            <p:ph type="ftr" sz="quarter" idx="15"/>
          </p:nvPr>
        </p:nvSpPr>
        <p:spPr/>
        <p:txBody>
          <a:bodyPr/>
          <a:lstStyle/>
          <a:p>
            <a:endParaRPr lang="fr-FR" dirty="0"/>
          </a:p>
        </p:txBody>
      </p:sp>
      <p:sp>
        <p:nvSpPr>
          <p:cNvPr id="6" name="Espace réservé du numéro de diapositive 5"/>
          <p:cNvSpPr>
            <a:spLocks noGrp="1"/>
          </p:cNvSpPr>
          <p:nvPr>
            <p:ph type="sldNum" sz="quarter" idx="16"/>
          </p:nvPr>
        </p:nvSpPr>
        <p:spPr/>
        <p:txBody>
          <a:bodyPr/>
          <a:lstStyle/>
          <a:p>
            <a:fld id="{B46626B8-9A1A-D04A-9503-D05055E8FA78}" type="slidenum">
              <a:rPr lang="fr-FR" smtClean="0"/>
              <a:pPr/>
              <a:t>‹N°›</a:t>
            </a:fld>
            <a:endParaRPr lang="fr-FR" dirty="0"/>
          </a:p>
        </p:txBody>
      </p:sp>
      <p:sp>
        <p:nvSpPr>
          <p:cNvPr id="16" name="Titre 15"/>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5284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e Chapitre 3">
    <p:spTree>
      <p:nvGrpSpPr>
        <p:cNvPr id="1" name=""/>
        <p:cNvGrpSpPr/>
        <p:nvPr/>
      </p:nvGrpSpPr>
      <p:grpSpPr>
        <a:xfrm>
          <a:off x="0" y="0"/>
          <a:ext cx="0" cy="0"/>
          <a:chOff x="0" y="0"/>
          <a:chExt cx="0" cy="0"/>
        </a:xfrm>
      </p:grpSpPr>
      <p:sp>
        <p:nvSpPr>
          <p:cNvPr id="12" name="Rectangle 11"/>
          <p:cNvSpPr/>
          <p:nvPr userDrawn="1"/>
        </p:nvSpPr>
        <p:spPr>
          <a:xfrm>
            <a:off x="230481" y="999781"/>
            <a:ext cx="112884" cy="5538584"/>
          </a:xfrm>
          <a:prstGeom prst="rect">
            <a:avLst/>
          </a:prstGeom>
          <a:solidFill>
            <a:srgbClr val="E686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t> </a:t>
            </a:r>
          </a:p>
        </p:txBody>
      </p:sp>
      <p:sp>
        <p:nvSpPr>
          <p:cNvPr id="4" name="Espace réservé de la date 3"/>
          <p:cNvSpPr>
            <a:spLocks noGrp="1"/>
          </p:cNvSpPr>
          <p:nvPr>
            <p:ph type="dt" sz="half" idx="14"/>
          </p:nvPr>
        </p:nvSpPr>
        <p:spPr/>
        <p:txBody>
          <a:bodyPr/>
          <a:lstStyle/>
          <a:p>
            <a:fld id="{2CCE3098-CADF-481B-A225-0C7750F45D0E}" type="datetime1">
              <a:rPr lang="fr-FR" smtClean="0"/>
              <a:t>03/06/2019</a:t>
            </a:fld>
            <a:endParaRPr lang="fr-FR" dirty="0"/>
          </a:p>
        </p:txBody>
      </p:sp>
      <p:sp>
        <p:nvSpPr>
          <p:cNvPr id="5" name="Espace réservé du pied de page 4"/>
          <p:cNvSpPr>
            <a:spLocks noGrp="1"/>
          </p:cNvSpPr>
          <p:nvPr>
            <p:ph type="ftr" sz="quarter" idx="15"/>
          </p:nvPr>
        </p:nvSpPr>
        <p:spPr/>
        <p:txBody>
          <a:bodyPr/>
          <a:lstStyle/>
          <a:p>
            <a:r>
              <a:rPr lang="fr-FR"/>
              <a:t>Agence France Locale</a:t>
            </a:r>
            <a:endParaRPr lang="fr-FR" dirty="0"/>
          </a:p>
        </p:txBody>
      </p:sp>
      <p:sp>
        <p:nvSpPr>
          <p:cNvPr id="6" name="Espace réservé du numéro de diapositive 5"/>
          <p:cNvSpPr>
            <a:spLocks noGrp="1"/>
          </p:cNvSpPr>
          <p:nvPr>
            <p:ph type="sldNum" sz="quarter" idx="16"/>
          </p:nvPr>
        </p:nvSpPr>
        <p:spPr/>
        <p:txBody>
          <a:bodyPr/>
          <a:lstStyle/>
          <a:p>
            <a:fld id="{B46626B8-9A1A-D04A-9503-D05055E8FA78}" type="slidenum">
              <a:rPr lang="fr-FR" smtClean="0"/>
              <a:pPr/>
              <a:t>‹N°›</a:t>
            </a:fld>
            <a:endParaRPr lang="fr-FR" dirty="0"/>
          </a:p>
        </p:txBody>
      </p:sp>
      <p:sp>
        <p:nvSpPr>
          <p:cNvPr id="16" name="Titre 15"/>
          <p:cNvSpPr>
            <a:spLocks noGrp="1"/>
          </p:cNvSpPr>
          <p:nvPr>
            <p:ph type="title"/>
          </p:nvPr>
        </p:nvSpPr>
        <p:spPr/>
        <p:txBody>
          <a:bodyPr/>
          <a:lstStyle/>
          <a:p>
            <a:r>
              <a:rPr lang="fr-FR"/>
              <a:t>Modifiez le style du titre</a:t>
            </a:r>
          </a:p>
        </p:txBody>
      </p:sp>
      <p:sp>
        <p:nvSpPr>
          <p:cNvPr id="9" name="Espace réservé du texte 2"/>
          <p:cNvSpPr>
            <a:spLocks noGrp="1"/>
          </p:cNvSpPr>
          <p:nvPr>
            <p:ph type="body" sz="quarter" idx="13"/>
          </p:nvPr>
        </p:nvSpPr>
        <p:spPr>
          <a:xfrm>
            <a:off x="605613" y="1132115"/>
            <a:ext cx="10976787" cy="4985464"/>
          </a:xfrm>
        </p:spPr>
        <p:txBody>
          <a:bodyPr/>
          <a:lstStyle>
            <a:lvl2pPr>
              <a:defRPr sz="1200"/>
            </a:lvl2pPr>
            <a:lvl3pPr>
              <a:defRPr sz="1000"/>
            </a:lvl3pPr>
            <a:lvl4pPr>
              <a:defRPr sz="1000"/>
            </a:lvl4pPr>
            <a:lvl5pPr>
              <a:defRPr sz="1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7287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Chapitre 1">
    <p:bg>
      <p:bgRef idx="1001">
        <a:schemeClr val="bg1"/>
      </p:bgRef>
    </p:bg>
    <p:spTree>
      <p:nvGrpSpPr>
        <p:cNvPr id="1" name=""/>
        <p:cNvGrpSpPr/>
        <p:nvPr/>
      </p:nvGrpSpPr>
      <p:grpSpPr>
        <a:xfrm>
          <a:off x="0" y="0"/>
          <a:ext cx="0" cy="0"/>
          <a:chOff x="0" y="0"/>
          <a:chExt cx="0" cy="0"/>
        </a:xfrm>
      </p:grpSpPr>
      <p:sp>
        <p:nvSpPr>
          <p:cNvPr id="11" name="Titre 1"/>
          <p:cNvSpPr txBox="1">
            <a:spLocks/>
          </p:cNvSpPr>
          <p:nvPr userDrawn="1"/>
        </p:nvSpPr>
        <p:spPr>
          <a:xfrm>
            <a:off x="4493434" y="3167695"/>
            <a:ext cx="2539200" cy="1470025"/>
          </a:xfrm>
          <a:prstGeom prst="rect">
            <a:avLst/>
          </a:prstGeom>
          <a:effectLst>
            <a:glow rad="127000">
              <a:schemeClr val="accent1">
                <a:alpha val="0"/>
              </a:schemeClr>
            </a:glo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12" name="Titre 1"/>
          <p:cNvSpPr txBox="1">
            <a:spLocks/>
          </p:cNvSpPr>
          <p:nvPr userDrawn="1"/>
        </p:nvSpPr>
        <p:spPr>
          <a:xfrm>
            <a:off x="8340496" y="3208349"/>
            <a:ext cx="25392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30" name="Espace réservé du texte 29"/>
          <p:cNvSpPr>
            <a:spLocks noGrp="1"/>
          </p:cNvSpPr>
          <p:nvPr>
            <p:ph type="body" sz="quarter" idx="13" hasCustomPrompt="1"/>
          </p:nvPr>
        </p:nvSpPr>
        <p:spPr>
          <a:xfrm>
            <a:off x="410961" y="3220116"/>
            <a:ext cx="2539200" cy="1464974"/>
          </a:xfrm>
          <a:prstGeom prst="rect">
            <a:avLst/>
          </a:prstGeom>
          <a:ln>
            <a:solidFill>
              <a:schemeClr val="bg1"/>
            </a:solidFill>
          </a:ln>
        </p:spPr>
        <p:txBody>
          <a:bodyPr anchor="ctr" anchorCtr="0">
            <a:normAutofit/>
          </a:bodyPr>
          <a:lstStyle>
            <a:lvl1pPr marL="0" indent="0" algn="ctr" defTabSz="457200" rtl="0" eaLnBrk="1" latinLnBrk="0" hangingPunct="1">
              <a:spcBef>
                <a:spcPct val="0"/>
              </a:spcBef>
              <a:buNone/>
              <a:defRPr lang="fr-FR" sz="1800" kern="1200" dirty="0">
                <a:solidFill>
                  <a:srgbClr val="29235C"/>
                </a:solidFill>
                <a:latin typeface="Arial"/>
                <a:ea typeface="MS PGothic" charset="0"/>
                <a:cs typeface="Arial"/>
              </a:defRPr>
            </a:lvl1pPr>
          </a:lstStyle>
          <a:p>
            <a:pPr lvl="0"/>
            <a:r>
              <a:rPr lang="fr-FR" dirty="0"/>
              <a:t>Chapitre 1</a:t>
            </a:r>
          </a:p>
        </p:txBody>
      </p:sp>
      <p:sp>
        <p:nvSpPr>
          <p:cNvPr id="33" name="Espace réservé du texte 32"/>
          <p:cNvSpPr>
            <a:spLocks noGrp="1"/>
          </p:cNvSpPr>
          <p:nvPr>
            <p:ph type="body" sz="quarter" idx="14" hasCustomPrompt="1"/>
          </p:nvPr>
        </p:nvSpPr>
        <p:spPr>
          <a:xfrm>
            <a:off x="4517215" y="3209574"/>
            <a:ext cx="2539200" cy="1468800"/>
          </a:xfrm>
          <a:prstGeom prst="rect">
            <a:avLst/>
          </a:prstGeom>
          <a:ln>
            <a:solidFill>
              <a:schemeClr val="bg1"/>
            </a:solidFill>
          </a:ln>
        </p:spPr>
        <p:txBody>
          <a:bodyPr anchor="ctr" anchorCtr="0"/>
          <a:lstStyle>
            <a:lvl1pPr marL="0" indent="0" algn="ctr">
              <a:buNone/>
              <a:defRPr sz="1800">
                <a:solidFill>
                  <a:schemeClr val="bg1">
                    <a:lumMod val="85000"/>
                  </a:schemeClr>
                </a:solidFill>
              </a:defRPr>
            </a:lvl1pPr>
          </a:lstStyle>
          <a:p>
            <a:pPr lvl="0"/>
            <a:r>
              <a:rPr lang="fr-FR" dirty="0"/>
              <a:t>Chapitre 2</a:t>
            </a:r>
          </a:p>
        </p:txBody>
      </p:sp>
      <p:sp>
        <p:nvSpPr>
          <p:cNvPr id="34" name="Espace réservé du texte 32"/>
          <p:cNvSpPr>
            <a:spLocks noGrp="1"/>
          </p:cNvSpPr>
          <p:nvPr>
            <p:ph type="body" sz="quarter" idx="15" hasCustomPrompt="1"/>
          </p:nvPr>
        </p:nvSpPr>
        <p:spPr>
          <a:xfrm>
            <a:off x="8328602" y="3260770"/>
            <a:ext cx="2539200" cy="1468800"/>
          </a:xfrm>
          <a:prstGeom prst="rect">
            <a:avLst/>
          </a:prstGeom>
          <a:ln>
            <a:solidFill>
              <a:schemeClr val="bg1"/>
            </a:solidFill>
          </a:ln>
        </p:spPr>
        <p:txBody>
          <a:bodyPr anchor="ctr" anchorCtr="0"/>
          <a:lstStyle>
            <a:lvl1pPr marL="0" indent="0" algn="ctr">
              <a:buNone/>
              <a:defRPr sz="1800">
                <a:solidFill>
                  <a:schemeClr val="bg1">
                    <a:lumMod val="85000"/>
                  </a:schemeClr>
                </a:solidFill>
              </a:defRPr>
            </a:lvl1pPr>
          </a:lstStyle>
          <a:p>
            <a:pPr lvl="0"/>
            <a:r>
              <a:rPr lang="fr-FR" dirty="0"/>
              <a:t>Chapitre 3</a:t>
            </a:r>
          </a:p>
        </p:txBody>
      </p:sp>
      <p:sp>
        <p:nvSpPr>
          <p:cNvPr id="39" name="Titre 38"/>
          <p:cNvSpPr>
            <a:spLocks noGrp="1"/>
          </p:cNvSpPr>
          <p:nvPr>
            <p:ph type="title"/>
          </p:nvPr>
        </p:nvSpPr>
        <p:spPr/>
        <p:txBody>
          <a:bodyPr/>
          <a:lstStyle>
            <a:lvl1pPr>
              <a:defRPr>
                <a:solidFill>
                  <a:srgbClr val="29235C"/>
                </a:solidFill>
              </a:defRPr>
            </a:lvl1pPr>
          </a:lstStyle>
          <a:p>
            <a:r>
              <a:rPr lang="fr-FR" dirty="0"/>
              <a:t>Modifiez le style du titre</a:t>
            </a:r>
          </a:p>
        </p:txBody>
      </p:sp>
      <p:sp>
        <p:nvSpPr>
          <p:cNvPr id="40" name="Espace réservé de la date 39"/>
          <p:cNvSpPr>
            <a:spLocks noGrp="1"/>
          </p:cNvSpPr>
          <p:nvPr>
            <p:ph type="dt" sz="half" idx="17"/>
          </p:nvPr>
        </p:nvSpPr>
        <p:spPr/>
        <p:txBody>
          <a:bodyPr/>
          <a:lstStyle/>
          <a:p>
            <a:fld id="{DE7E263A-6FBC-4BB4-9ADB-BAF0E8372031}" type="datetime1">
              <a:rPr lang="fr-FR" smtClean="0"/>
              <a:t>03/06/2019</a:t>
            </a:fld>
            <a:endParaRPr lang="fr-FR" dirty="0"/>
          </a:p>
        </p:txBody>
      </p:sp>
      <p:sp>
        <p:nvSpPr>
          <p:cNvPr id="41" name="Espace réservé du pied de page 40"/>
          <p:cNvSpPr>
            <a:spLocks noGrp="1"/>
          </p:cNvSpPr>
          <p:nvPr>
            <p:ph type="ftr" sz="quarter" idx="18"/>
          </p:nvPr>
        </p:nvSpPr>
        <p:spPr/>
        <p:txBody>
          <a:bodyPr/>
          <a:lstStyle/>
          <a:p>
            <a:endParaRPr lang="fr-FR" dirty="0"/>
          </a:p>
        </p:txBody>
      </p:sp>
      <p:sp>
        <p:nvSpPr>
          <p:cNvPr id="42" name="Espace réservé du numéro de diapositive 41"/>
          <p:cNvSpPr>
            <a:spLocks noGrp="1"/>
          </p:cNvSpPr>
          <p:nvPr>
            <p:ph type="sldNum" sz="quarter" idx="19"/>
          </p:nvPr>
        </p:nvSpPr>
        <p:spPr/>
        <p:txBody>
          <a:bodyPr/>
          <a:lstStyle/>
          <a:p>
            <a:fld id="{B46626B8-9A1A-D04A-9503-D05055E8FA78}" type="slidenum">
              <a:rPr lang="fr-FR" smtClean="0"/>
              <a:pPr/>
              <a:t>‹N°›</a:t>
            </a:fld>
            <a:endParaRPr lang="fr-FR" dirty="0"/>
          </a:p>
        </p:txBody>
      </p:sp>
      <p:grpSp>
        <p:nvGrpSpPr>
          <p:cNvPr id="32" name="Groupe 31">
            <a:extLst>
              <a:ext uri="{FF2B5EF4-FFF2-40B4-BE49-F238E27FC236}">
                <a16:creationId xmlns:a16="http://schemas.microsoft.com/office/drawing/2014/main" id="{78EEB048-8CAD-4909-98B8-54822D02E62D}"/>
              </a:ext>
            </a:extLst>
          </p:cNvPr>
          <p:cNvGrpSpPr/>
          <p:nvPr userDrawn="1"/>
        </p:nvGrpSpPr>
        <p:grpSpPr>
          <a:xfrm>
            <a:off x="685798" y="3175117"/>
            <a:ext cx="809625" cy="621007"/>
            <a:chOff x="771523" y="2922293"/>
            <a:chExt cx="809625" cy="621007"/>
          </a:xfrm>
        </p:grpSpPr>
        <p:cxnSp>
          <p:nvCxnSpPr>
            <p:cNvPr id="27" name="Connecteur droit 26">
              <a:extLst>
                <a:ext uri="{FF2B5EF4-FFF2-40B4-BE49-F238E27FC236}">
                  <a16:creationId xmlns:a16="http://schemas.microsoft.com/office/drawing/2014/main" id="{807CBB75-5576-444E-89BE-AF5E9801BC2E}"/>
                </a:ext>
              </a:extLst>
            </p:cNvPr>
            <p:cNvCxnSpPr>
              <a:cxnSpLocks/>
            </p:cNvCxnSpPr>
            <p:nvPr userDrawn="1"/>
          </p:nvCxnSpPr>
          <p:spPr>
            <a:xfrm>
              <a:off x="771525" y="2926717"/>
              <a:ext cx="0" cy="616583"/>
            </a:xfrm>
            <a:prstGeom prst="line">
              <a:avLst/>
            </a:prstGeom>
            <a:ln w="57150">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EF721B7D-398B-466A-9866-4D43181CBE07}"/>
                </a:ext>
              </a:extLst>
            </p:cNvPr>
            <p:cNvCxnSpPr>
              <a:cxnSpLocks/>
            </p:cNvCxnSpPr>
            <p:nvPr userDrawn="1"/>
          </p:nvCxnSpPr>
          <p:spPr>
            <a:xfrm flipV="1">
              <a:off x="771523" y="2922293"/>
              <a:ext cx="809625" cy="4424"/>
            </a:xfrm>
            <a:prstGeom prst="line">
              <a:avLst/>
            </a:prstGeom>
            <a:ln w="57150">
              <a:solidFill>
                <a:srgbClr val="FFFF00"/>
              </a:solidFill>
            </a:ln>
            <a:effectLst/>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id="{FF6CB9FA-CACA-43B7-A7C3-017D82864377}"/>
              </a:ext>
            </a:extLst>
          </p:cNvPr>
          <p:cNvGrpSpPr/>
          <p:nvPr userDrawn="1"/>
        </p:nvGrpSpPr>
        <p:grpSpPr>
          <a:xfrm rot="10800000">
            <a:off x="2032000" y="4104658"/>
            <a:ext cx="809625" cy="621007"/>
            <a:chOff x="771523" y="2922293"/>
            <a:chExt cx="809625" cy="621007"/>
          </a:xfrm>
        </p:grpSpPr>
        <p:cxnSp>
          <p:nvCxnSpPr>
            <p:cNvPr id="44" name="Connecteur droit 43">
              <a:extLst>
                <a:ext uri="{FF2B5EF4-FFF2-40B4-BE49-F238E27FC236}">
                  <a16:creationId xmlns:a16="http://schemas.microsoft.com/office/drawing/2014/main" id="{110083B1-90C9-4713-992E-FF3631B60027}"/>
                </a:ext>
              </a:extLst>
            </p:cNvPr>
            <p:cNvCxnSpPr>
              <a:cxnSpLocks/>
            </p:cNvCxnSpPr>
            <p:nvPr userDrawn="1"/>
          </p:nvCxnSpPr>
          <p:spPr>
            <a:xfrm>
              <a:off x="771525" y="2926717"/>
              <a:ext cx="0" cy="616583"/>
            </a:xfrm>
            <a:prstGeom prst="line">
              <a:avLst/>
            </a:prstGeom>
            <a:ln w="57150">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FBE7F7DD-4754-4A2C-9638-F9BA56CEA099}"/>
                </a:ext>
              </a:extLst>
            </p:cNvPr>
            <p:cNvCxnSpPr>
              <a:cxnSpLocks/>
            </p:cNvCxnSpPr>
            <p:nvPr userDrawn="1"/>
          </p:nvCxnSpPr>
          <p:spPr>
            <a:xfrm flipV="1">
              <a:off x="771523" y="2922293"/>
              <a:ext cx="809625" cy="4424"/>
            </a:xfrm>
            <a:prstGeom prst="line">
              <a:avLst/>
            </a:prstGeom>
            <a:ln w="57150">
              <a:solidFill>
                <a:srgbClr val="FFFF00"/>
              </a:solidFill>
            </a:ln>
            <a:effectLst/>
          </p:spPr>
          <p:style>
            <a:lnRef idx="1">
              <a:schemeClr val="accent1"/>
            </a:lnRef>
            <a:fillRef idx="0">
              <a:schemeClr val="accent1"/>
            </a:fillRef>
            <a:effectRef idx="0">
              <a:schemeClr val="accent1"/>
            </a:effectRef>
            <a:fontRef idx="minor">
              <a:schemeClr val="tx1"/>
            </a:fontRef>
          </p:style>
        </p:cxnSp>
      </p:grpSp>
      <p:grpSp>
        <p:nvGrpSpPr>
          <p:cNvPr id="46" name="Groupe 45">
            <a:extLst>
              <a:ext uri="{FF2B5EF4-FFF2-40B4-BE49-F238E27FC236}">
                <a16:creationId xmlns:a16="http://schemas.microsoft.com/office/drawing/2014/main" id="{776A3C0E-ACE0-4116-BD43-C56652A926DA}"/>
              </a:ext>
            </a:extLst>
          </p:cNvPr>
          <p:cNvGrpSpPr/>
          <p:nvPr userDrawn="1"/>
        </p:nvGrpSpPr>
        <p:grpSpPr>
          <a:xfrm>
            <a:off x="4523701" y="3213217"/>
            <a:ext cx="809625" cy="621007"/>
            <a:chOff x="771523" y="2922293"/>
            <a:chExt cx="809625" cy="621007"/>
          </a:xfrm>
        </p:grpSpPr>
        <p:cxnSp>
          <p:nvCxnSpPr>
            <p:cNvPr id="47" name="Connecteur droit 46">
              <a:extLst>
                <a:ext uri="{FF2B5EF4-FFF2-40B4-BE49-F238E27FC236}">
                  <a16:creationId xmlns:a16="http://schemas.microsoft.com/office/drawing/2014/main" id="{8903EEFE-2495-4921-9D9A-A400D9C321D9}"/>
                </a:ext>
              </a:extLst>
            </p:cNvPr>
            <p:cNvCxnSpPr>
              <a:cxnSpLocks/>
            </p:cNvCxnSpPr>
            <p:nvPr userDrawn="1"/>
          </p:nvCxnSpPr>
          <p:spPr>
            <a:xfrm>
              <a:off x="771525" y="2926717"/>
              <a:ext cx="0" cy="616583"/>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E2C357D-7D70-40F3-8429-E28DBCD0DE85}"/>
                </a:ext>
              </a:extLst>
            </p:cNvPr>
            <p:cNvCxnSpPr>
              <a:cxnSpLocks/>
            </p:cNvCxnSpPr>
            <p:nvPr userDrawn="1"/>
          </p:nvCxnSpPr>
          <p:spPr>
            <a:xfrm flipV="1">
              <a:off x="771523" y="2922293"/>
              <a:ext cx="809625" cy="4424"/>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9" name="Groupe 48">
            <a:extLst>
              <a:ext uri="{FF2B5EF4-FFF2-40B4-BE49-F238E27FC236}">
                <a16:creationId xmlns:a16="http://schemas.microsoft.com/office/drawing/2014/main" id="{FDF1085C-7EF2-4956-BAE2-26319E03ADEC}"/>
              </a:ext>
            </a:extLst>
          </p:cNvPr>
          <p:cNvGrpSpPr/>
          <p:nvPr userDrawn="1"/>
        </p:nvGrpSpPr>
        <p:grpSpPr>
          <a:xfrm rot="10800000">
            <a:off x="6246790" y="4102445"/>
            <a:ext cx="809625" cy="621007"/>
            <a:chOff x="771523" y="2922293"/>
            <a:chExt cx="809625" cy="621007"/>
          </a:xfrm>
        </p:grpSpPr>
        <p:cxnSp>
          <p:nvCxnSpPr>
            <p:cNvPr id="50" name="Connecteur droit 49">
              <a:extLst>
                <a:ext uri="{FF2B5EF4-FFF2-40B4-BE49-F238E27FC236}">
                  <a16:creationId xmlns:a16="http://schemas.microsoft.com/office/drawing/2014/main" id="{1BD4BCA4-0771-40E6-B95B-2773BCE814E4}"/>
                </a:ext>
              </a:extLst>
            </p:cNvPr>
            <p:cNvCxnSpPr>
              <a:cxnSpLocks/>
            </p:cNvCxnSpPr>
            <p:nvPr userDrawn="1"/>
          </p:nvCxnSpPr>
          <p:spPr>
            <a:xfrm>
              <a:off x="771525" y="2926717"/>
              <a:ext cx="0" cy="616583"/>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FC40D492-81AB-43E9-BE8D-74B01F96BB2D}"/>
                </a:ext>
              </a:extLst>
            </p:cNvPr>
            <p:cNvCxnSpPr>
              <a:cxnSpLocks/>
            </p:cNvCxnSpPr>
            <p:nvPr userDrawn="1"/>
          </p:nvCxnSpPr>
          <p:spPr>
            <a:xfrm flipV="1">
              <a:off x="771523" y="2922293"/>
              <a:ext cx="809625" cy="4424"/>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52" name="Groupe 51">
            <a:extLst>
              <a:ext uri="{FF2B5EF4-FFF2-40B4-BE49-F238E27FC236}">
                <a16:creationId xmlns:a16="http://schemas.microsoft.com/office/drawing/2014/main" id="{A155A91A-CEB6-4839-8337-6C7CE70A1CF6}"/>
              </a:ext>
            </a:extLst>
          </p:cNvPr>
          <p:cNvGrpSpPr/>
          <p:nvPr userDrawn="1"/>
        </p:nvGrpSpPr>
        <p:grpSpPr>
          <a:xfrm>
            <a:off x="8335314" y="3263396"/>
            <a:ext cx="809625" cy="621007"/>
            <a:chOff x="771523" y="2922293"/>
            <a:chExt cx="809625" cy="621007"/>
          </a:xfrm>
        </p:grpSpPr>
        <p:cxnSp>
          <p:nvCxnSpPr>
            <p:cNvPr id="53" name="Connecteur droit 52">
              <a:extLst>
                <a:ext uri="{FF2B5EF4-FFF2-40B4-BE49-F238E27FC236}">
                  <a16:creationId xmlns:a16="http://schemas.microsoft.com/office/drawing/2014/main" id="{FAEC3D38-6C9C-45AA-9D1C-160C2DAED395}"/>
                </a:ext>
              </a:extLst>
            </p:cNvPr>
            <p:cNvCxnSpPr>
              <a:cxnSpLocks/>
            </p:cNvCxnSpPr>
            <p:nvPr userDrawn="1"/>
          </p:nvCxnSpPr>
          <p:spPr>
            <a:xfrm>
              <a:off x="771525" y="2926717"/>
              <a:ext cx="0" cy="616583"/>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BA1A991F-0BD5-4BE3-B236-A45547B79FC2}"/>
                </a:ext>
              </a:extLst>
            </p:cNvPr>
            <p:cNvCxnSpPr>
              <a:cxnSpLocks/>
            </p:cNvCxnSpPr>
            <p:nvPr userDrawn="1"/>
          </p:nvCxnSpPr>
          <p:spPr>
            <a:xfrm flipV="1">
              <a:off x="771523" y="2922293"/>
              <a:ext cx="809625" cy="4424"/>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55" name="Groupe 54">
            <a:extLst>
              <a:ext uri="{FF2B5EF4-FFF2-40B4-BE49-F238E27FC236}">
                <a16:creationId xmlns:a16="http://schemas.microsoft.com/office/drawing/2014/main" id="{5B236D38-FB45-460B-9138-BAC45A7D5247}"/>
              </a:ext>
            </a:extLst>
          </p:cNvPr>
          <p:cNvGrpSpPr/>
          <p:nvPr userDrawn="1"/>
        </p:nvGrpSpPr>
        <p:grpSpPr>
          <a:xfrm rot="10800000">
            <a:off x="10058403" y="4152624"/>
            <a:ext cx="809625" cy="621007"/>
            <a:chOff x="771523" y="2922293"/>
            <a:chExt cx="809625" cy="621007"/>
          </a:xfrm>
        </p:grpSpPr>
        <p:cxnSp>
          <p:nvCxnSpPr>
            <p:cNvPr id="56" name="Connecteur droit 55">
              <a:extLst>
                <a:ext uri="{FF2B5EF4-FFF2-40B4-BE49-F238E27FC236}">
                  <a16:creationId xmlns:a16="http://schemas.microsoft.com/office/drawing/2014/main" id="{3B5224EC-BAB8-4458-931A-5D1EC57CA212}"/>
                </a:ext>
              </a:extLst>
            </p:cNvPr>
            <p:cNvCxnSpPr>
              <a:cxnSpLocks/>
            </p:cNvCxnSpPr>
            <p:nvPr userDrawn="1"/>
          </p:nvCxnSpPr>
          <p:spPr>
            <a:xfrm>
              <a:off x="771525" y="2926717"/>
              <a:ext cx="0" cy="616583"/>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1A163E31-3B44-40FC-911D-E380655F5C7E}"/>
                </a:ext>
              </a:extLst>
            </p:cNvPr>
            <p:cNvCxnSpPr>
              <a:cxnSpLocks/>
            </p:cNvCxnSpPr>
            <p:nvPr userDrawn="1"/>
          </p:nvCxnSpPr>
          <p:spPr>
            <a:xfrm flipV="1">
              <a:off x="771523" y="2922293"/>
              <a:ext cx="809625" cy="4424"/>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07976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Chapitre 1">
    <p:bg>
      <p:bgRef idx="1001">
        <a:schemeClr val="bg1"/>
      </p:bgRef>
    </p:bg>
    <p:spTree>
      <p:nvGrpSpPr>
        <p:cNvPr id="1" name=""/>
        <p:cNvGrpSpPr/>
        <p:nvPr/>
      </p:nvGrpSpPr>
      <p:grpSpPr>
        <a:xfrm>
          <a:off x="0" y="0"/>
          <a:ext cx="0" cy="0"/>
          <a:chOff x="0" y="0"/>
          <a:chExt cx="0" cy="0"/>
        </a:xfrm>
      </p:grpSpPr>
      <p:sp>
        <p:nvSpPr>
          <p:cNvPr id="11" name="Titre 1"/>
          <p:cNvSpPr txBox="1">
            <a:spLocks/>
          </p:cNvSpPr>
          <p:nvPr userDrawn="1"/>
        </p:nvSpPr>
        <p:spPr>
          <a:xfrm>
            <a:off x="4470021" y="3220116"/>
            <a:ext cx="2539200" cy="1470025"/>
          </a:xfrm>
          <a:prstGeom prst="rect">
            <a:avLst/>
          </a:prstGeom>
          <a:effectLst>
            <a:glow rad="127000">
              <a:schemeClr val="accent1">
                <a:alpha val="0"/>
              </a:schemeClr>
            </a:glo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12" name="Titre 1"/>
          <p:cNvSpPr txBox="1">
            <a:spLocks/>
          </p:cNvSpPr>
          <p:nvPr userDrawn="1"/>
        </p:nvSpPr>
        <p:spPr>
          <a:xfrm>
            <a:off x="8468104" y="3275356"/>
            <a:ext cx="25392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19" name="Titre 1"/>
          <p:cNvSpPr txBox="1">
            <a:spLocks/>
          </p:cNvSpPr>
          <p:nvPr userDrawn="1"/>
        </p:nvSpPr>
        <p:spPr>
          <a:xfrm>
            <a:off x="8444325" y="3225905"/>
            <a:ext cx="25392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30" name="Espace réservé du texte 29"/>
          <p:cNvSpPr>
            <a:spLocks noGrp="1"/>
          </p:cNvSpPr>
          <p:nvPr>
            <p:ph type="body" sz="quarter" idx="13" hasCustomPrompt="1"/>
          </p:nvPr>
        </p:nvSpPr>
        <p:spPr>
          <a:xfrm>
            <a:off x="410961" y="3220116"/>
            <a:ext cx="2539200" cy="1464974"/>
          </a:xfrm>
          <a:prstGeom prst="rect">
            <a:avLst/>
          </a:prstGeom>
          <a:ln>
            <a:solidFill>
              <a:schemeClr val="bg1"/>
            </a:solidFill>
          </a:ln>
        </p:spPr>
        <p:txBody>
          <a:bodyPr anchor="ctr" anchorCtr="0">
            <a:normAutofit/>
          </a:bodyPr>
          <a:lstStyle>
            <a:lvl1pPr marL="0" indent="0" algn="ctr" defTabSz="457200" rtl="0" eaLnBrk="1" latinLnBrk="0" hangingPunct="1">
              <a:spcBef>
                <a:spcPct val="0"/>
              </a:spcBef>
              <a:buNone/>
              <a:defRPr lang="fr-FR" sz="1800" kern="1200" dirty="0">
                <a:solidFill>
                  <a:schemeClr val="bg1">
                    <a:lumMod val="85000"/>
                  </a:schemeClr>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fr-FR" dirty="0"/>
              <a:t>Chapitre 1</a:t>
            </a:r>
          </a:p>
        </p:txBody>
      </p:sp>
      <p:sp>
        <p:nvSpPr>
          <p:cNvPr id="33" name="Espace réservé du texte 32"/>
          <p:cNvSpPr>
            <a:spLocks noGrp="1"/>
          </p:cNvSpPr>
          <p:nvPr>
            <p:ph type="body" sz="quarter" idx="14" hasCustomPrompt="1"/>
          </p:nvPr>
        </p:nvSpPr>
        <p:spPr>
          <a:xfrm>
            <a:off x="4493802" y="3261995"/>
            <a:ext cx="2539200" cy="1468800"/>
          </a:xfrm>
          <a:prstGeom prst="rect">
            <a:avLst/>
          </a:prstGeom>
          <a:ln>
            <a:solidFill>
              <a:schemeClr val="bg1"/>
            </a:solidFill>
          </a:ln>
        </p:spPr>
        <p:txBody>
          <a:bodyPr anchor="ctr" anchorCtr="0"/>
          <a:lstStyle>
            <a:lvl1pPr marL="0" indent="0" algn="ctr">
              <a:buNone/>
              <a:defRPr lang="fr-FR" sz="1800" kern="1200" dirty="0">
                <a:solidFill>
                  <a:srgbClr val="29235C"/>
                </a:solidFill>
                <a:latin typeface="Arial"/>
                <a:ea typeface="MS PGothic" charset="0"/>
                <a:cs typeface="Arial"/>
              </a:defRPr>
            </a:lvl1pPr>
          </a:lstStyle>
          <a:p>
            <a:pPr marL="0" lvl="0" indent="0" algn="ctr" defTabSz="457200" rtl="0" eaLnBrk="1" latinLnBrk="0" hangingPunct="1">
              <a:lnSpc>
                <a:spcPct val="90000"/>
              </a:lnSpc>
              <a:spcBef>
                <a:spcPct val="0"/>
              </a:spcBef>
              <a:buFont typeface="Arial" panose="020B0604020202020204" pitchFamily="34" charset="0"/>
              <a:buNone/>
            </a:pPr>
            <a:r>
              <a:rPr lang="fr-FR" dirty="0"/>
              <a:t>Chapitre 2</a:t>
            </a:r>
          </a:p>
        </p:txBody>
      </p:sp>
      <p:sp>
        <p:nvSpPr>
          <p:cNvPr id="34" name="Espace réservé du texte 32"/>
          <p:cNvSpPr>
            <a:spLocks noGrp="1"/>
          </p:cNvSpPr>
          <p:nvPr>
            <p:ph type="body" sz="quarter" idx="15" hasCustomPrompt="1"/>
          </p:nvPr>
        </p:nvSpPr>
        <p:spPr>
          <a:xfrm>
            <a:off x="8456210" y="3327777"/>
            <a:ext cx="2539200" cy="1468800"/>
          </a:xfrm>
          <a:prstGeom prst="rect">
            <a:avLst/>
          </a:prstGeom>
          <a:ln>
            <a:solidFill>
              <a:schemeClr val="bg1"/>
            </a:solidFill>
          </a:ln>
        </p:spPr>
        <p:txBody>
          <a:bodyPr anchor="ctr" anchorCtr="0"/>
          <a:lstStyle>
            <a:lvl1pPr marL="0" indent="0" algn="ctr">
              <a:buNone/>
              <a:defRPr sz="1800">
                <a:solidFill>
                  <a:schemeClr val="bg1">
                    <a:lumMod val="85000"/>
                  </a:schemeClr>
                </a:solidFill>
              </a:defRPr>
            </a:lvl1pPr>
          </a:lstStyle>
          <a:p>
            <a:pPr lvl="0"/>
            <a:r>
              <a:rPr lang="fr-FR" dirty="0"/>
              <a:t>Chapitre 3</a:t>
            </a:r>
          </a:p>
        </p:txBody>
      </p:sp>
      <p:sp>
        <p:nvSpPr>
          <p:cNvPr id="39" name="Titre 38"/>
          <p:cNvSpPr>
            <a:spLocks noGrp="1"/>
          </p:cNvSpPr>
          <p:nvPr>
            <p:ph type="title"/>
          </p:nvPr>
        </p:nvSpPr>
        <p:spPr/>
        <p:txBody>
          <a:bodyPr/>
          <a:lstStyle>
            <a:lvl1pPr>
              <a:defRPr>
                <a:solidFill>
                  <a:srgbClr val="29235C"/>
                </a:solidFill>
              </a:defRPr>
            </a:lvl1pPr>
          </a:lstStyle>
          <a:p>
            <a:r>
              <a:rPr lang="fr-FR" dirty="0"/>
              <a:t>Modifiez le style du titre</a:t>
            </a:r>
          </a:p>
        </p:txBody>
      </p:sp>
      <p:sp>
        <p:nvSpPr>
          <p:cNvPr id="40" name="Espace réservé de la date 39"/>
          <p:cNvSpPr>
            <a:spLocks noGrp="1"/>
          </p:cNvSpPr>
          <p:nvPr>
            <p:ph type="dt" sz="half" idx="17"/>
          </p:nvPr>
        </p:nvSpPr>
        <p:spPr/>
        <p:txBody>
          <a:bodyPr/>
          <a:lstStyle/>
          <a:p>
            <a:fld id="{ADC99800-7079-4AF2-9CB0-4BC997DF5C96}" type="datetime1">
              <a:rPr lang="fr-FR" smtClean="0"/>
              <a:t>03/06/2019</a:t>
            </a:fld>
            <a:endParaRPr lang="fr-FR" dirty="0"/>
          </a:p>
        </p:txBody>
      </p:sp>
      <p:sp>
        <p:nvSpPr>
          <p:cNvPr id="41" name="Espace réservé du pied de page 40"/>
          <p:cNvSpPr>
            <a:spLocks noGrp="1"/>
          </p:cNvSpPr>
          <p:nvPr>
            <p:ph type="ftr" sz="quarter" idx="18"/>
          </p:nvPr>
        </p:nvSpPr>
        <p:spPr/>
        <p:txBody>
          <a:bodyPr/>
          <a:lstStyle/>
          <a:p>
            <a:endParaRPr lang="fr-FR" dirty="0"/>
          </a:p>
        </p:txBody>
      </p:sp>
      <p:sp>
        <p:nvSpPr>
          <p:cNvPr id="42" name="Espace réservé du numéro de diapositive 41"/>
          <p:cNvSpPr>
            <a:spLocks noGrp="1"/>
          </p:cNvSpPr>
          <p:nvPr>
            <p:ph type="sldNum" sz="quarter" idx="19"/>
          </p:nvPr>
        </p:nvSpPr>
        <p:spPr/>
        <p:txBody>
          <a:bodyPr/>
          <a:lstStyle/>
          <a:p>
            <a:fld id="{B46626B8-9A1A-D04A-9503-D05055E8FA78}" type="slidenum">
              <a:rPr lang="fr-FR" smtClean="0"/>
              <a:pPr/>
              <a:t>‹N°›</a:t>
            </a:fld>
            <a:endParaRPr lang="fr-FR" dirty="0"/>
          </a:p>
        </p:txBody>
      </p:sp>
      <p:grpSp>
        <p:nvGrpSpPr>
          <p:cNvPr id="32" name="Groupe 31">
            <a:extLst>
              <a:ext uri="{FF2B5EF4-FFF2-40B4-BE49-F238E27FC236}">
                <a16:creationId xmlns:a16="http://schemas.microsoft.com/office/drawing/2014/main" id="{78EEB048-8CAD-4909-98B8-54822D02E62D}"/>
              </a:ext>
            </a:extLst>
          </p:cNvPr>
          <p:cNvGrpSpPr/>
          <p:nvPr userDrawn="1"/>
        </p:nvGrpSpPr>
        <p:grpSpPr>
          <a:xfrm>
            <a:off x="685798" y="3175117"/>
            <a:ext cx="809625" cy="621007"/>
            <a:chOff x="771523" y="2922293"/>
            <a:chExt cx="809625" cy="621007"/>
          </a:xfrm>
        </p:grpSpPr>
        <p:cxnSp>
          <p:nvCxnSpPr>
            <p:cNvPr id="27" name="Connecteur droit 26">
              <a:extLst>
                <a:ext uri="{FF2B5EF4-FFF2-40B4-BE49-F238E27FC236}">
                  <a16:creationId xmlns:a16="http://schemas.microsoft.com/office/drawing/2014/main" id="{807CBB75-5576-444E-89BE-AF5E9801BC2E}"/>
                </a:ext>
              </a:extLst>
            </p:cNvPr>
            <p:cNvCxnSpPr>
              <a:cxnSpLocks/>
            </p:cNvCxnSpPr>
            <p:nvPr userDrawn="1"/>
          </p:nvCxnSpPr>
          <p:spPr>
            <a:xfrm>
              <a:off x="771525" y="2926717"/>
              <a:ext cx="0" cy="616583"/>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EF721B7D-398B-466A-9866-4D43181CBE07}"/>
                </a:ext>
              </a:extLst>
            </p:cNvPr>
            <p:cNvCxnSpPr>
              <a:cxnSpLocks/>
            </p:cNvCxnSpPr>
            <p:nvPr userDrawn="1"/>
          </p:nvCxnSpPr>
          <p:spPr>
            <a:xfrm flipV="1">
              <a:off x="771523" y="2922293"/>
              <a:ext cx="809625" cy="4424"/>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id="{FF6CB9FA-CACA-43B7-A7C3-017D82864377}"/>
              </a:ext>
            </a:extLst>
          </p:cNvPr>
          <p:cNvGrpSpPr/>
          <p:nvPr userDrawn="1"/>
        </p:nvGrpSpPr>
        <p:grpSpPr>
          <a:xfrm rot="10800000">
            <a:off x="2032000" y="4104658"/>
            <a:ext cx="809625" cy="621007"/>
            <a:chOff x="771523" y="2922293"/>
            <a:chExt cx="809625" cy="621007"/>
          </a:xfrm>
        </p:grpSpPr>
        <p:cxnSp>
          <p:nvCxnSpPr>
            <p:cNvPr id="44" name="Connecteur droit 43">
              <a:extLst>
                <a:ext uri="{FF2B5EF4-FFF2-40B4-BE49-F238E27FC236}">
                  <a16:creationId xmlns:a16="http://schemas.microsoft.com/office/drawing/2014/main" id="{110083B1-90C9-4713-992E-FF3631B60027}"/>
                </a:ext>
              </a:extLst>
            </p:cNvPr>
            <p:cNvCxnSpPr>
              <a:cxnSpLocks/>
            </p:cNvCxnSpPr>
            <p:nvPr userDrawn="1"/>
          </p:nvCxnSpPr>
          <p:spPr>
            <a:xfrm>
              <a:off x="771525" y="2926717"/>
              <a:ext cx="0" cy="616583"/>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FBE7F7DD-4754-4A2C-9638-F9BA56CEA099}"/>
                </a:ext>
              </a:extLst>
            </p:cNvPr>
            <p:cNvCxnSpPr>
              <a:cxnSpLocks/>
            </p:cNvCxnSpPr>
            <p:nvPr userDrawn="1"/>
          </p:nvCxnSpPr>
          <p:spPr>
            <a:xfrm flipV="1">
              <a:off x="771523" y="2922293"/>
              <a:ext cx="809625" cy="4424"/>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6" name="Groupe 45">
            <a:extLst>
              <a:ext uri="{FF2B5EF4-FFF2-40B4-BE49-F238E27FC236}">
                <a16:creationId xmlns:a16="http://schemas.microsoft.com/office/drawing/2014/main" id="{776A3C0E-ACE0-4116-BD43-C56652A926DA}"/>
              </a:ext>
            </a:extLst>
          </p:cNvPr>
          <p:cNvGrpSpPr/>
          <p:nvPr userDrawn="1"/>
        </p:nvGrpSpPr>
        <p:grpSpPr>
          <a:xfrm>
            <a:off x="4500288" y="3265638"/>
            <a:ext cx="809625" cy="621007"/>
            <a:chOff x="771523" y="2922293"/>
            <a:chExt cx="809625" cy="621007"/>
          </a:xfrm>
        </p:grpSpPr>
        <p:cxnSp>
          <p:nvCxnSpPr>
            <p:cNvPr id="47" name="Connecteur droit 46">
              <a:extLst>
                <a:ext uri="{FF2B5EF4-FFF2-40B4-BE49-F238E27FC236}">
                  <a16:creationId xmlns:a16="http://schemas.microsoft.com/office/drawing/2014/main" id="{8903EEFE-2495-4921-9D9A-A400D9C321D9}"/>
                </a:ext>
              </a:extLst>
            </p:cNvPr>
            <p:cNvCxnSpPr>
              <a:cxnSpLocks/>
            </p:cNvCxnSpPr>
            <p:nvPr userDrawn="1"/>
          </p:nvCxnSpPr>
          <p:spPr>
            <a:xfrm>
              <a:off x="771525" y="2926717"/>
              <a:ext cx="0" cy="616583"/>
            </a:xfrm>
            <a:prstGeom prst="line">
              <a:avLst/>
            </a:prstGeom>
            <a:ln w="57150">
              <a:solidFill>
                <a:srgbClr val="FBBE5E"/>
              </a:solidFill>
            </a:ln>
            <a:effectLst/>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E2C357D-7D70-40F3-8429-E28DBCD0DE85}"/>
                </a:ext>
              </a:extLst>
            </p:cNvPr>
            <p:cNvCxnSpPr>
              <a:cxnSpLocks/>
            </p:cNvCxnSpPr>
            <p:nvPr userDrawn="1"/>
          </p:nvCxnSpPr>
          <p:spPr>
            <a:xfrm flipV="1">
              <a:off x="771523" y="2922293"/>
              <a:ext cx="809625" cy="4424"/>
            </a:xfrm>
            <a:prstGeom prst="line">
              <a:avLst/>
            </a:prstGeom>
            <a:ln w="57150">
              <a:solidFill>
                <a:srgbClr val="FBBE5E"/>
              </a:solidFill>
            </a:ln>
            <a:effectLst/>
          </p:spPr>
          <p:style>
            <a:lnRef idx="1">
              <a:schemeClr val="accent1"/>
            </a:lnRef>
            <a:fillRef idx="0">
              <a:schemeClr val="accent1"/>
            </a:fillRef>
            <a:effectRef idx="0">
              <a:schemeClr val="accent1"/>
            </a:effectRef>
            <a:fontRef idx="minor">
              <a:schemeClr val="tx1"/>
            </a:fontRef>
          </p:style>
        </p:cxnSp>
      </p:grpSp>
      <p:grpSp>
        <p:nvGrpSpPr>
          <p:cNvPr id="49" name="Groupe 48">
            <a:extLst>
              <a:ext uri="{FF2B5EF4-FFF2-40B4-BE49-F238E27FC236}">
                <a16:creationId xmlns:a16="http://schemas.microsoft.com/office/drawing/2014/main" id="{FDF1085C-7EF2-4956-BAE2-26319E03ADEC}"/>
              </a:ext>
            </a:extLst>
          </p:cNvPr>
          <p:cNvGrpSpPr/>
          <p:nvPr userDrawn="1"/>
        </p:nvGrpSpPr>
        <p:grpSpPr>
          <a:xfrm rot="10800000">
            <a:off x="6223377" y="4154866"/>
            <a:ext cx="809625" cy="621007"/>
            <a:chOff x="771523" y="2922293"/>
            <a:chExt cx="809625" cy="621007"/>
          </a:xfrm>
        </p:grpSpPr>
        <p:cxnSp>
          <p:nvCxnSpPr>
            <p:cNvPr id="50" name="Connecteur droit 49">
              <a:extLst>
                <a:ext uri="{FF2B5EF4-FFF2-40B4-BE49-F238E27FC236}">
                  <a16:creationId xmlns:a16="http://schemas.microsoft.com/office/drawing/2014/main" id="{1BD4BCA4-0771-40E6-B95B-2773BCE814E4}"/>
                </a:ext>
              </a:extLst>
            </p:cNvPr>
            <p:cNvCxnSpPr>
              <a:cxnSpLocks/>
            </p:cNvCxnSpPr>
            <p:nvPr userDrawn="1"/>
          </p:nvCxnSpPr>
          <p:spPr>
            <a:xfrm>
              <a:off x="771525" y="2926717"/>
              <a:ext cx="0" cy="616583"/>
            </a:xfrm>
            <a:prstGeom prst="line">
              <a:avLst/>
            </a:prstGeom>
            <a:ln w="57150">
              <a:solidFill>
                <a:srgbClr val="FBBE5E"/>
              </a:solidFill>
            </a:ln>
            <a:effectLst/>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FC40D492-81AB-43E9-BE8D-74B01F96BB2D}"/>
                </a:ext>
              </a:extLst>
            </p:cNvPr>
            <p:cNvCxnSpPr>
              <a:cxnSpLocks/>
            </p:cNvCxnSpPr>
            <p:nvPr userDrawn="1"/>
          </p:nvCxnSpPr>
          <p:spPr>
            <a:xfrm flipV="1">
              <a:off x="771523" y="2922293"/>
              <a:ext cx="809625" cy="4424"/>
            </a:xfrm>
            <a:prstGeom prst="line">
              <a:avLst/>
            </a:prstGeom>
            <a:ln w="57150">
              <a:solidFill>
                <a:srgbClr val="FBBE5E"/>
              </a:solidFill>
            </a:ln>
            <a:effectLst/>
          </p:spPr>
          <p:style>
            <a:lnRef idx="1">
              <a:schemeClr val="accent1"/>
            </a:lnRef>
            <a:fillRef idx="0">
              <a:schemeClr val="accent1"/>
            </a:fillRef>
            <a:effectRef idx="0">
              <a:schemeClr val="accent1"/>
            </a:effectRef>
            <a:fontRef idx="minor">
              <a:schemeClr val="tx1"/>
            </a:fontRef>
          </p:style>
        </p:cxnSp>
      </p:grpSp>
      <p:grpSp>
        <p:nvGrpSpPr>
          <p:cNvPr id="52" name="Groupe 51">
            <a:extLst>
              <a:ext uri="{FF2B5EF4-FFF2-40B4-BE49-F238E27FC236}">
                <a16:creationId xmlns:a16="http://schemas.microsoft.com/office/drawing/2014/main" id="{A155A91A-CEB6-4839-8337-6C7CE70A1CF6}"/>
              </a:ext>
            </a:extLst>
          </p:cNvPr>
          <p:cNvGrpSpPr/>
          <p:nvPr userDrawn="1"/>
        </p:nvGrpSpPr>
        <p:grpSpPr>
          <a:xfrm>
            <a:off x="8462922" y="3330403"/>
            <a:ext cx="809625" cy="621007"/>
            <a:chOff x="771523" y="2922293"/>
            <a:chExt cx="809625" cy="621007"/>
          </a:xfrm>
        </p:grpSpPr>
        <p:cxnSp>
          <p:nvCxnSpPr>
            <p:cNvPr id="53" name="Connecteur droit 52">
              <a:extLst>
                <a:ext uri="{FF2B5EF4-FFF2-40B4-BE49-F238E27FC236}">
                  <a16:creationId xmlns:a16="http://schemas.microsoft.com/office/drawing/2014/main" id="{FAEC3D38-6C9C-45AA-9D1C-160C2DAED395}"/>
                </a:ext>
              </a:extLst>
            </p:cNvPr>
            <p:cNvCxnSpPr>
              <a:cxnSpLocks/>
            </p:cNvCxnSpPr>
            <p:nvPr userDrawn="1"/>
          </p:nvCxnSpPr>
          <p:spPr>
            <a:xfrm>
              <a:off x="771525" y="2926717"/>
              <a:ext cx="0" cy="616583"/>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BA1A991F-0BD5-4BE3-B236-A45547B79FC2}"/>
                </a:ext>
              </a:extLst>
            </p:cNvPr>
            <p:cNvCxnSpPr>
              <a:cxnSpLocks/>
            </p:cNvCxnSpPr>
            <p:nvPr userDrawn="1"/>
          </p:nvCxnSpPr>
          <p:spPr>
            <a:xfrm flipV="1">
              <a:off x="771523" y="2922293"/>
              <a:ext cx="809625" cy="4424"/>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55" name="Groupe 54">
            <a:extLst>
              <a:ext uri="{FF2B5EF4-FFF2-40B4-BE49-F238E27FC236}">
                <a16:creationId xmlns:a16="http://schemas.microsoft.com/office/drawing/2014/main" id="{5B236D38-FB45-460B-9138-BAC45A7D5247}"/>
              </a:ext>
            </a:extLst>
          </p:cNvPr>
          <p:cNvGrpSpPr/>
          <p:nvPr userDrawn="1"/>
        </p:nvGrpSpPr>
        <p:grpSpPr>
          <a:xfrm rot="10800000">
            <a:off x="10186011" y="4219631"/>
            <a:ext cx="809625" cy="621007"/>
            <a:chOff x="771523" y="2922293"/>
            <a:chExt cx="809625" cy="621007"/>
          </a:xfrm>
        </p:grpSpPr>
        <p:cxnSp>
          <p:nvCxnSpPr>
            <p:cNvPr id="56" name="Connecteur droit 55">
              <a:extLst>
                <a:ext uri="{FF2B5EF4-FFF2-40B4-BE49-F238E27FC236}">
                  <a16:creationId xmlns:a16="http://schemas.microsoft.com/office/drawing/2014/main" id="{3B5224EC-BAB8-4458-931A-5D1EC57CA212}"/>
                </a:ext>
              </a:extLst>
            </p:cNvPr>
            <p:cNvCxnSpPr>
              <a:cxnSpLocks/>
            </p:cNvCxnSpPr>
            <p:nvPr userDrawn="1"/>
          </p:nvCxnSpPr>
          <p:spPr>
            <a:xfrm>
              <a:off x="771525" y="2926717"/>
              <a:ext cx="0" cy="616583"/>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1A163E31-3B44-40FC-911D-E380655F5C7E}"/>
                </a:ext>
              </a:extLst>
            </p:cNvPr>
            <p:cNvCxnSpPr>
              <a:cxnSpLocks/>
            </p:cNvCxnSpPr>
            <p:nvPr userDrawn="1"/>
          </p:nvCxnSpPr>
          <p:spPr>
            <a:xfrm flipV="1">
              <a:off x="771523" y="2922293"/>
              <a:ext cx="809625" cy="4424"/>
            </a:xfrm>
            <a:prstGeom prst="line">
              <a:avLst/>
            </a:prstGeom>
            <a:ln w="57150">
              <a:solidFill>
                <a:srgbClr val="C6D76B">
                  <a:alpha val="20000"/>
                </a:srgb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63152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Chapitre 1">
    <p:bg>
      <p:bgRef idx="1001">
        <a:schemeClr val="bg1"/>
      </p:bgRef>
    </p:bg>
    <p:spTree>
      <p:nvGrpSpPr>
        <p:cNvPr id="1" name=""/>
        <p:cNvGrpSpPr/>
        <p:nvPr/>
      </p:nvGrpSpPr>
      <p:grpSpPr>
        <a:xfrm>
          <a:off x="0" y="0"/>
          <a:ext cx="0" cy="0"/>
          <a:chOff x="0" y="0"/>
          <a:chExt cx="0" cy="0"/>
        </a:xfrm>
      </p:grpSpPr>
      <p:sp>
        <p:nvSpPr>
          <p:cNvPr id="11" name="Titre 1"/>
          <p:cNvSpPr txBox="1">
            <a:spLocks/>
          </p:cNvSpPr>
          <p:nvPr userDrawn="1"/>
        </p:nvSpPr>
        <p:spPr>
          <a:xfrm>
            <a:off x="4403678" y="3237409"/>
            <a:ext cx="2539200" cy="1470025"/>
          </a:xfrm>
          <a:prstGeom prst="rect">
            <a:avLst/>
          </a:prstGeom>
          <a:effectLst>
            <a:glow rad="127000">
              <a:schemeClr val="accent1">
                <a:alpha val="0"/>
              </a:schemeClr>
            </a:glo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12" name="Titre 1"/>
          <p:cNvSpPr txBox="1">
            <a:spLocks/>
          </p:cNvSpPr>
          <p:nvPr userDrawn="1"/>
        </p:nvSpPr>
        <p:spPr>
          <a:xfrm>
            <a:off x="8323533" y="3177938"/>
            <a:ext cx="25392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19" name="Titre 1"/>
          <p:cNvSpPr txBox="1">
            <a:spLocks/>
          </p:cNvSpPr>
          <p:nvPr userDrawn="1"/>
        </p:nvSpPr>
        <p:spPr>
          <a:xfrm>
            <a:off x="9241839" y="3163271"/>
            <a:ext cx="25392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srgbClr val="E9E9E9"/>
              </a:solidFill>
              <a:latin typeface="Arial"/>
              <a:cs typeface="Arial"/>
              <a:sym typeface="PT Sans Bold" charset="0"/>
            </a:endParaRPr>
          </a:p>
        </p:txBody>
      </p:sp>
      <p:sp>
        <p:nvSpPr>
          <p:cNvPr id="30" name="Espace réservé du texte 29"/>
          <p:cNvSpPr>
            <a:spLocks noGrp="1"/>
          </p:cNvSpPr>
          <p:nvPr>
            <p:ph type="body" sz="quarter" idx="13" hasCustomPrompt="1"/>
          </p:nvPr>
        </p:nvSpPr>
        <p:spPr>
          <a:xfrm>
            <a:off x="410961" y="3220116"/>
            <a:ext cx="2539200" cy="1464974"/>
          </a:xfrm>
          <a:prstGeom prst="rect">
            <a:avLst/>
          </a:prstGeom>
          <a:ln>
            <a:solidFill>
              <a:schemeClr val="bg1"/>
            </a:solidFill>
          </a:ln>
        </p:spPr>
        <p:txBody>
          <a:bodyPr anchor="ctr" anchorCtr="0">
            <a:normAutofit/>
          </a:bodyPr>
          <a:lstStyle>
            <a:lvl1pPr marL="0" indent="0" algn="ctr" defTabSz="457200" rtl="0" eaLnBrk="1" latinLnBrk="0" hangingPunct="1">
              <a:spcBef>
                <a:spcPct val="0"/>
              </a:spcBef>
              <a:buNone/>
              <a:defRPr lang="fr-FR" sz="1800" kern="1200" dirty="0">
                <a:solidFill>
                  <a:schemeClr val="bg1">
                    <a:lumMod val="85000"/>
                  </a:schemeClr>
                </a:solidFill>
                <a:latin typeface="Arial" panose="020B0604020202020204" pitchFamily="34" charset="0"/>
                <a:ea typeface="+mn-ea"/>
                <a:cs typeface="Arial" panose="020B0604020202020204"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fr-FR" dirty="0"/>
              <a:t>Chapitre 1</a:t>
            </a:r>
          </a:p>
        </p:txBody>
      </p:sp>
      <p:sp>
        <p:nvSpPr>
          <p:cNvPr id="33" name="Espace réservé du texte 32"/>
          <p:cNvSpPr>
            <a:spLocks noGrp="1"/>
          </p:cNvSpPr>
          <p:nvPr>
            <p:ph type="body" sz="quarter" idx="14" hasCustomPrompt="1"/>
          </p:nvPr>
        </p:nvSpPr>
        <p:spPr>
          <a:xfrm>
            <a:off x="4427459" y="3279288"/>
            <a:ext cx="2539200" cy="1468800"/>
          </a:xfrm>
          <a:prstGeom prst="rect">
            <a:avLst/>
          </a:prstGeom>
          <a:ln>
            <a:solidFill>
              <a:schemeClr val="bg1"/>
            </a:solidFill>
          </a:ln>
        </p:spPr>
        <p:txBody>
          <a:bodyPr anchor="ctr" anchorCtr="0"/>
          <a:lstStyle>
            <a:lvl1pPr marL="0" indent="0" algn="ctr">
              <a:buNone/>
              <a:defRPr sz="1800">
                <a:solidFill>
                  <a:schemeClr val="bg1">
                    <a:lumMod val="85000"/>
                  </a:schemeClr>
                </a:solidFill>
              </a:defRPr>
            </a:lvl1pPr>
          </a:lstStyle>
          <a:p>
            <a:pPr lvl="0"/>
            <a:r>
              <a:rPr lang="fr-FR" dirty="0"/>
              <a:t>Chapitre 2</a:t>
            </a:r>
          </a:p>
        </p:txBody>
      </p:sp>
      <p:sp>
        <p:nvSpPr>
          <p:cNvPr id="34" name="Espace réservé du texte 32"/>
          <p:cNvSpPr>
            <a:spLocks noGrp="1"/>
          </p:cNvSpPr>
          <p:nvPr>
            <p:ph type="body" sz="quarter" idx="15" hasCustomPrompt="1"/>
          </p:nvPr>
        </p:nvSpPr>
        <p:spPr>
          <a:xfrm>
            <a:off x="8311639" y="3230359"/>
            <a:ext cx="2539200" cy="1468800"/>
          </a:xfrm>
          <a:prstGeom prst="rect">
            <a:avLst/>
          </a:prstGeom>
          <a:ln>
            <a:solidFill>
              <a:schemeClr val="bg1"/>
            </a:solidFill>
          </a:ln>
        </p:spPr>
        <p:txBody>
          <a:bodyPr anchor="ctr" anchorCtr="0"/>
          <a:lstStyle>
            <a:lvl1pPr marL="0" indent="0" algn="ctr">
              <a:buNone/>
              <a:defRPr lang="fr-FR" sz="1800" kern="1200" dirty="0">
                <a:solidFill>
                  <a:srgbClr val="29235C"/>
                </a:solidFill>
                <a:latin typeface="Arial"/>
                <a:ea typeface="MS PGothic" charset="0"/>
                <a:cs typeface="Arial"/>
              </a:defRPr>
            </a:lvl1pPr>
          </a:lstStyle>
          <a:p>
            <a:pPr marL="0" lvl="0" indent="0" algn="ctr" defTabSz="457200" rtl="0" eaLnBrk="1" latinLnBrk="0" hangingPunct="1">
              <a:lnSpc>
                <a:spcPct val="90000"/>
              </a:lnSpc>
              <a:spcBef>
                <a:spcPct val="0"/>
              </a:spcBef>
              <a:buFont typeface="Arial" panose="020B0604020202020204" pitchFamily="34" charset="0"/>
              <a:buNone/>
            </a:pPr>
            <a:r>
              <a:rPr lang="fr-FR" dirty="0"/>
              <a:t>Chapitre 3</a:t>
            </a:r>
          </a:p>
        </p:txBody>
      </p:sp>
      <p:sp>
        <p:nvSpPr>
          <p:cNvPr id="39" name="Titre 38"/>
          <p:cNvSpPr>
            <a:spLocks noGrp="1"/>
          </p:cNvSpPr>
          <p:nvPr>
            <p:ph type="title"/>
          </p:nvPr>
        </p:nvSpPr>
        <p:spPr/>
        <p:txBody>
          <a:bodyPr/>
          <a:lstStyle>
            <a:lvl1pPr>
              <a:defRPr>
                <a:solidFill>
                  <a:srgbClr val="29235C"/>
                </a:solidFill>
              </a:defRPr>
            </a:lvl1pPr>
          </a:lstStyle>
          <a:p>
            <a:r>
              <a:rPr lang="fr-FR" dirty="0"/>
              <a:t>Modifiez le style du titre</a:t>
            </a:r>
          </a:p>
        </p:txBody>
      </p:sp>
      <p:sp>
        <p:nvSpPr>
          <p:cNvPr id="40" name="Espace réservé de la date 39"/>
          <p:cNvSpPr>
            <a:spLocks noGrp="1"/>
          </p:cNvSpPr>
          <p:nvPr>
            <p:ph type="dt" sz="half" idx="17"/>
          </p:nvPr>
        </p:nvSpPr>
        <p:spPr/>
        <p:txBody>
          <a:bodyPr/>
          <a:lstStyle/>
          <a:p>
            <a:fld id="{5C378997-FFD5-4FFE-94F0-AD07E3A4869C}" type="datetime1">
              <a:rPr lang="fr-FR" smtClean="0"/>
              <a:t>03/06/2019</a:t>
            </a:fld>
            <a:endParaRPr lang="fr-FR" dirty="0"/>
          </a:p>
        </p:txBody>
      </p:sp>
      <p:sp>
        <p:nvSpPr>
          <p:cNvPr id="41" name="Espace réservé du pied de page 40"/>
          <p:cNvSpPr>
            <a:spLocks noGrp="1"/>
          </p:cNvSpPr>
          <p:nvPr>
            <p:ph type="ftr" sz="quarter" idx="18"/>
          </p:nvPr>
        </p:nvSpPr>
        <p:spPr/>
        <p:txBody>
          <a:bodyPr/>
          <a:lstStyle/>
          <a:p>
            <a:endParaRPr lang="fr-FR" dirty="0"/>
          </a:p>
        </p:txBody>
      </p:sp>
      <p:sp>
        <p:nvSpPr>
          <p:cNvPr id="42" name="Espace réservé du numéro de diapositive 41"/>
          <p:cNvSpPr>
            <a:spLocks noGrp="1"/>
          </p:cNvSpPr>
          <p:nvPr>
            <p:ph type="sldNum" sz="quarter" idx="19"/>
          </p:nvPr>
        </p:nvSpPr>
        <p:spPr/>
        <p:txBody>
          <a:bodyPr/>
          <a:lstStyle/>
          <a:p>
            <a:fld id="{B46626B8-9A1A-D04A-9503-D05055E8FA78}" type="slidenum">
              <a:rPr lang="fr-FR" smtClean="0"/>
              <a:pPr/>
              <a:t>‹N°›</a:t>
            </a:fld>
            <a:endParaRPr lang="fr-FR" dirty="0"/>
          </a:p>
        </p:txBody>
      </p:sp>
      <p:grpSp>
        <p:nvGrpSpPr>
          <p:cNvPr id="32" name="Groupe 31">
            <a:extLst>
              <a:ext uri="{FF2B5EF4-FFF2-40B4-BE49-F238E27FC236}">
                <a16:creationId xmlns:a16="http://schemas.microsoft.com/office/drawing/2014/main" id="{78EEB048-8CAD-4909-98B8-54822D02E62D}"/>
              </a:ext>
            </a:extLst>
          </p:cNvPr>
          <p:cNvGrpSpPr/>
          <p:nvPr userDrawn="1"/>
        </p:nvGrpSpPr>
        <p:grpSpPr>
          <a:xfrm>
            <a:off x="685798" y="3175117"/>
            <a:ext cx="809625" cy="621007"/>
            <a:chOff x="771523" y="2922293"/>
            <a:chExt cx="809625" cy="621007"/>
          </a:xfrm>
        </p:grpSpPr>
        <p:cxnSp>
          <p:nvCxnSpPr>
            <p:cNvPr id="27" name="Connecteur droit 26">
              <a:extLst>
                <a:ext uri="{FF2B5EF4-FFF2-40B4-BE49-F238E27FC236}">
                  <a16:creationId xmlns:a16="http://schemas.microsoft.com/office/drawing/2014/main" id="{807CBB75-5576-444E-89BE-AF5E9801BC2E}"/>
                </a:ext>
              </a:extLst>
            </p:cNvPr>
            <p:cNvCxnSpPr>
              <a:cxnSpLocks/>
            </p:cNvCxnSpPr>
            <p:nvPr userDrawn="1"/>
          </p:nvCxnSpPr>
          <p:spPr>
            <a:xfrm>
              <a:off x="771525" y="2926717"/>
              <a:ext cx="0" cy="616583"/>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EF721B7D-398B-466A-9866-4D43181CBE07}"/>
                </a:ext>
              </a:extLst>
            </p:cNvPr>
            <p:cNvCxnSpPr>
              <a:cxnSpLocks/>
            </p:cNvCxnSpPr>
            <p:nvPr userDrawn="1"/>
          </p:nvCxnSpPr>
          <p:spPr>
            <a:xfrm flipV="1">
              <a:off x="771523" y="2922293"/>
              <a:ext cx="809625" cy="4424"/>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id="{FF6CB9FA-CACA-43B7-A7C3-017D82864377}"/>
              </a:ext>
            </a:extLst>
          </p:cNvPr>
          <p:cNvGrpSpPr/>
          <p:nvPr userDrawn="1"/>
        </p:nvGrpSpPr>
        <p:grpSpPr>
          <a:xfrm rot="10800000">
            <a:off x="2032000" y="4104658"/>
            <a:ext cx="809625" cy="621007"/>
            <a:chOff x="771523" y="2922293"/>
            <a:chExt cx="809625" cy="621007"/>
          </a:xfrm>
        </p:grpSpPr>
        <p:cxnSp>
          <p:nvCxnSpPr>
            <p:cNvPr id="44" name="Connecteur droit 43">
              <a:extLst>
                <a:ext uri="{FF2B5EF4-FFF2-40B4-BE49-F238E27FC236}">
                  <a16:creationId xmlns:a16="http://schemas.microsoft.com/office/drawing/2014/main" id="{110083B1-90C9-4713-992E-FF3631B60027}"/>
                </a:ext>
              </a:extLst>
            </p:cNvPr>
            <p:cNvCxnSpPr>
              <a:cxnSpLocks/>
            </p:cNvCxnSpPr>
            <p:nvPr userDrawn="1"/>
          </p:nvCxnSpPr>
          <p:spPr>
            <a:xfrm>
              <a:off x="771525" y="2926717"/>
              <a:ext cx="0" cy="616583"/>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FBE7F7DD-4754-4A2C-9638-F9BA56CEA099}"/>
                </a:ext>
              </a:extLst>
            </p:cNvPr>
            <p:cNvCxnSpPr>
              <a:cxnSpLocks/>
            </p:cNvCxnSpPr>
            <p:nvPr userDrawn="1"/>
          </p:nvCxnSpPr>
          <p:spPr>
            <a:xfrm flipV="1">
              <a:off x="771523" y="2922293"/>
              <a:ext cx="809625" cy="4424"/>
            </a:xfrm>
            <a:prstGeom prst="line">
              <a:avLst/>
            </a:prstGeom>
            <a:ln w="57150">
              <a:solidFill>
                <a:srgbClr val="FFFF00">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6" name="Groupe 45">
            <a:extLst>
              <a:ext uri="{FF2B5EF4-FFF2-40B4-BE49-F238E27FC236}">
                <a16:creationId xmlns:a16="http://schemas.microsoft.com/office/drawing/2014/main" id="{776A3C0E-ACE0-4116-BD43-C56652A926DA}"/>
              </a:ext>
            </a:extLst>
          </p:cNvPr>
          <p:cNvGrpSpPr/>
          <p:nvPr userDrawn="1"/>
        </p:nvGrpSpPr>
        <p:grpSpPr>
          <a:xfrm>
            <a:off x="4433945" y="3282931"/>
            <a:ext cx="809625" cy="621007"/>
            <a:chOff x="771523" y="2922293"/>
            <a:chExt cx="809625" cy="621007"/>
          </a:xfrm>
        </p:grpSpPr>
        <p:cxnSp>
          <p:nvCxnSpPr>
            <p:cNvPr id="47" name="Connecteur droit 46">
              <a:extLst>
                <a:ext uri="{FF2B5EF4-FFF2-40B4-BE49-F238E27FC236}">
                  <a16:creationId xmlns:a16="http://schemas.microsoft.com/office/drawing/2014/main" id="{8903EEFE-2495-4921-9D9A-A400D9C321D9}"/>
                </a:ext>
              </a:extLst>
            </p:cNvPr>
            <p:cNvCxnSpPr>
              <a:cxnSpLocks/>
            </p:cNvCxnSpPr>
            <p:nvPr userDrawn="1"/>
          </p:nvCxnSpPr>
          <p:spPr>
            <a:xfrm>
              <a:off x="771525" y="2926717"/>
              <a:ext cx="0" cy="616583"/>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E2C357D-7D70-40F3-8429-E28DBCD0DE85}"/>
                </a:ext>
              </a:extLst>
            </p:cNvPr>
            <p:cNvCxnSpPr>
              <a:cxnSpLocks/>
            </p:cNvCxnSpPr>
            <p:nvPr userDrawn="1"/>
          </p:nvCxnSpPr>
          <p:spPr>
            <a:xfrm flipV="1">
              <a:off x="771523" y="2922293"/>
              <a:ext cx="809625" cy="4424"/>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49" name="Groupe 48">
            <a:extLst>
              <a:ext uri="{FF2B5EF4-FFF2-40B4-BE49-F238E27FC236}">
                <a16:creationId xmlns:a16="http://schemas.microsoft.com/office/drawing/2014/main" id="{FDF1085C-7EF2-4956-BAE2-26319E03ADEC}"/>
              </a:ext>
            </a:extLst>
          </p:cNvPr>
          <p:cNvGrpSpPr/>
          <p:nvPr userDrawn="1"/>
        </p:nvGrpSpPr>
        <p:grpSpPr>
          <a:xfrm rot="10800000">
            <a:off x="6157034" y="4172159"/>
            <a:ext cx="809625" cy="621007"/>
            <a:chOff x="771523" y="2922293"/>
            <a:chExt cx="809625" cy="621007"/>
          </a:xfrm>
        </p:grpSpPr>
        <p:cxnSp>
          <p:nvCxnSpPr>
            <p:cNvPr id="50" name="Connecteur droit 49">
              <a:extLst>
                <a:ext uri="{FF2B5EF4-FFF2-40B4-BE49-F238E27FC236}">
                  <a16:creationId xmlns:a16="http://schemas.microsoft.com/office/drawing/2014/main" id="{1BD4BCA4-0771-40E6-B95B-2773BCE814E4}"/>
                </a:ext>
              </a:extLst>
            </p:cNvPr>
            <p:cNvCxnSpPr>
              <a:cxnSpLocks/>
            </p:cNvCxnSpPr>
            <p:nvPr userDrawn="1"/>
          </p:nvCxnSpPr>
          <p:spPr>
            <a:xfrm>
              <a:off x="771525" y="2926717"/>
              <a:ext cx="0" cy="616583"/>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FC40D492-81AB-43E9-BE8D-74B01F96BB2D}"/>
                </a:ext>
              </a:extLst>
            </p:cNvPr>
            <p:cNvCxnSpPr>
              <a:cxnSpLocks/>
            </p:cNvCxnSpPr>
            <p:nvPr userDrawn="1"/>
          </p:nvCxnSpPr>
          <p:spPr>
            <a:xfrm flipV="1">
              <a:off x="771523" y="2922293"/>
              <a:ext cx="809625" cy="4424"/>
            </a:xfrm>
            <a:prstGeom prst="line">
              <a:avLst/>
            </a:prstGeom>
            <a:ln w="57150">
              <a:solidFill>
                <a:srgbClr val="FBBE5E">
                  <a:alpha val="20000"/>
                </a:srgbClr>
              </a:solidFill>
            </a:ln>
            <a:effectLst/>
          </p:spPr>
          <p:style>
            <a:lnRef idx="1">
              <a:schemeClr val="accent1"/>
            </a:lnRef>
            <a:fillRef idx="0">
              <a:schemeClr val="accent1"/>
            </a:fillRef>
            <a:effectRef idx="0">
              <a:schemeClr val="accent1"/>
            </a:effectRef>
            <a:fontRef idx="minor">
              <a:schemeClr val="tx1"/>
            </a:fontRef>
          </p:style>
        </p:cxnSp>
      </p:grpSp>
      <p:grpSp>
        <p:nvGrpSpPr>
          <p:cNvPr id="52" name="Groupe 51">
            <a:extLst>
              <a:ext uri="{FF2B5EF4-FFF2-40B4-BE49-F238E27FC236}">
                <a16:creationId xmlns:a16="http://schemas.microsoft.com/office/drawing/2014/main" id="{A155A91A-CEB6-4839-8337-6C7CE70A1CF6}"/>
              </a:ext>
            </a:extLst>
          </p:cNvPr>
          <p:cNvGrpSpPr/>
          <p:nvPr userDrawn="1"/>
        </p:nvGrpSpPr>
        <p:grpSpPr>
          <a:xfrm>
            <a:off x="8318351" y="3232985"/>
            <a:ext cx="809625" cy="621007"/>
            <a:chOff x="771523" y="2922293"/>
            <a:chExt cx="809625" cy="621007"/>
          </a:xfrm>
        </p:grpSpPr>
        <p:cxnSp>
          <p:nvCxnSpPr>
            <p:cNvPr id="53" name="Connecteur droit 52">
              <a:extLst>
                <a:ext uri="{FF2B5EF4-FFF2-40B4-BE49-F238E27FC236}">
                  <a16:creationId xmlns:a16="http://schemas.microsoft.com/office/drawing/2014/main" id="{FAEC3D38-6C9C-45AA-9D1C-160C2DAED395}"/>
                </a:ext>
              </a:extLst>
            </p:cNvPr>
            <p:cNvCxnSpPr>
              <a:cxnSpLocks/>
            </p:cNvCxnSpPr>
            <p:nvPr userDrawn="1"/>
          </p:nvCxnSpPr>
          <p:spPr>
            <a:xfrm>
              <a:off x="771525" y="2926717"/>
              <a:ext cx="0" cy="616583"/>
            </a:xfrm>
            <a:prstGeom prst="line">
              <a:avLst/>
            </a:prstGeom>
            <a:ln w="57150">
              <a:solidFill>
                <a:srgbClr val="C6D76B"/>
              </a:solidFill>
            </a:ln>
            <a:effectLst/>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BA1A991F-0BD5-4BE3-B236-A45547B79FC2}"/>
                </a:ext>
              </a:extLst>
            </p:cNvPr>
            <p:cNvCxnSpPr>
              <a:cxnSpLocks/>
            </p:cNvCxnSpPr>
            <p:nvPr userDrawn="1"/>
          </p:nvCxnSpPr>
          <p:spPr>
            <a:xfrm flipV="1">
              <a:off x="771523" y="2922293"/>
              <a:ext cx="809625" cy="4424"/>
            </a:xfrm>
            <a:prstGeom prst="line">
              <a:avLst/>
            </a:prstGeom>
            <a:ln w="57150">
              <a:solidFill>
                <a:srgbClr val="C6D76B"/>
              </a:solidFill>
            </a:ln>
            <a:effectLst/>
          </p:spPr>
          <p:style>
            <a:lnRef idx="1">
              <a:schemeClr val="accent1"/>
            </a:lnRef>
            <a:fillRef idx="0">
              <a:schemeClr val="accent1"/>
            </a:fillRef>
            <a:effectRef idx="0">
              <a:schemeClr val="accent1"/>
            </a:effectRef>
            <a:fontRef idx="minor">
              <a:schemeClr val="tx1"/>
            </a:fontRef>
          </p:style>
        </p:cxnSp>
      </p:grpSp>
      <p:grpSp>
        <p:nvGrpSpPr>
          <p:cNvPr id="55" name="Groupe 54">
            <a:extLst>
              <a:ext uri="{FF2B5EF4-FFF2-40B4-BE49-F238E27FC236}">
                <a16:creationId xmlns:a16="http://schemas.microsoft.com/office/drawing/2014/main" id="{5B236D38-FB45-460B-9138-BAC45A7D5247}"/>
              </a:ext>
            </a:extLst>
          </p:cNvPr>
          <p:cNvGrpSpPr/>
          <p:nvPr userDrawn="1"/>
        </p:nvGrpSpPr>
        <p:grpSpPr>
          <a:xfrm rot="10800000">
            <a:off x="10041440" y="4122213"/>
            <a:ext cx="809625" cy="621007"/>
            <a:chOff x="771523" y="2922293"/>
            <a:chExt cx="809625" cy="621007"/>
          </a:xfrm>
        </p:grpSpPr>
        <p:cxnSp>
          <p:nvCxnSpPr>
            <p:cNvPr id="56" name="Connecteur droit 55">
              <a:extLst>
                <a:ext uri="{FF2B5EF4-FFF2-40B4-BE49-F238E27FC236}">
                  <a16:creationId xmlns:a16="http://schemas.microsoft.com/office/drawing/2014/main" id="{3B5224EC-BAB8-4458-931A-5D1EC57CA212}"/>
                </a:ext>
              </a:extLst>
            </p:cNvPr>
            <p:cNvCxnSpPr>
              <a:cxnSpLocks/>
            </p:cNvCxnSpPr>
            <p:nvPr userDrawn="1"/>
          </p:nvCxnSpPr>
          <p:spPr>
            <a:xfrm>
              <a:off x="771525" y="2926717"/>
              <a:ext cx="0" cy="616583"/>
            </a:xfrm>
            <a:prstGeom prst="line">
              <a:avLst/>
            </a:prstGeom>
            <a:ln w="57150">
              <a:solidFill>
                <a:srgbClr val="C6D76B"/>
              </a:solidFill>
            </a:ln>
            <a:effectLst/>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1A163E31-3B44-40FC-911D-E380655F5C7E}"/>
                </a:ext>
              </a:extLst>
            </p:cNvPr>
            <p:cNvCxnSpPr>
              <a:cxnSpLocks/>
            </p:cNvCxnSpPr>
            <p:nvPr userDrawn="1"/>
          </p:nvCxnSpPr>
          <p:spPr>
            <a:xfrm flipV="1">
              <a:off x="771523" y="2922293"/>
              <a:ext cx="809625" cy="4424"/>
            </a:xfrm>
            <a:prstGeom prst="line">
              <a:avLst/>
            </a:prstGeom>
            <a:ln w="57150">
              <a:solidFill>
                <a:srgbClr val="C6D76B"/>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85053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1" y="6271686"/>
            <a:ext cx="12192001" cy="660400"/>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srgbClr val="E9E9E9"/>
              </a:solidFill>
            </a:endParaRPr>
          </a:p>
        </p:txBody>
      </p:sp>
      <p:sp>
        <p:nvSpPr>
          <p:cNvPr id="12" name="Espace réservé de la date 2"/>
          <p:cNvSpPr txBox="1">
            <a:spLocks/>
          </p:cNvSpPr>
          <p:nvPr userDrawn="1"/>
        </p:nvSpPr>
        <p:spPr>
          <a:xfrm>
            <a:off x="609600" y="6356351"/>
            <a:ext cx="2844800"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Arial"/>
              <a:ea typeface="+mn-ea"/>
              <a:cs typeface="Arial"/>
            </a:endParaRPr>
          </a:p>
        </p:txBody>
      </p:sp>
      <p:sp>
        <p:nvSpPr>
          <p:cNvPr id="13" name="Espace réservé du pied de page 3"/>
          <p:cNvSpPr txBox="1">
            <a:spLocks/>
          </p:cNvSpPr>
          <p:nvPr userDrawn="1"/>
        </p:nvSpPr>
        <p:spPr>
          <a:xfrm>
            <a:off x="4165600" y="6356351"/>
            <a:ext cx="3860800"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9235C"/>
                </a:solidFill>
                <a:effectLst/>
                <a:uLnTx/>
                <a:uFillTx/>
                <a:latin typeface="Arial"/>
                <a:ea typeface="+mn-ea"/>
                <a:cs typeface="Arial"/>
              </a:rPr>
              <a:t>Agence France Locale</a:t>
            </a:r>
          </a:p>
        </p:txBody>
      </p:sp>
      <p:pic>
        <p:nvPicPr>
          <p:cNvPr id="4" name="Image 3">
            <a:extLst>
              <a:ext uri="{FF2B5EF4-FFF2-40B4-BE49-F238E27FC236}">
                <a16:creationId xmlns:a16="http://schemas.microsoft.com/office/drawing/2014/main" id="{A8E18118-149E-47EF-9FB5-BAEA7BCEC8D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51716" y="297594"/>
            <a:ext cx="1103012" cy="995259"/>
          </a:xfrm>
          <a:prstGeom prst="rect">
            <a:avLst/>
          </a:prstGeom>
        </p:spPr>
      </p:pic>
      <p:sp>
        <p:nvSpPr>
          <p:cNvPr id="6" name="Espace réservé de la date 39">
            <a:extLst>
              <a:ext uri="{FF2B5EF4-FFF2-40B4-BE49-F238E27FC236}">
                <a16:creationId xmlns:a16="http://schemas.microsoft.com/office/drawing/2014/main" id="{E1865752-15C2-4530-9E51-A49F866E866D}"/>
              </a:ext>
            </a:extLst>
          </p:cNvPr>
          <p:cNvSpPr>
            <a:spLocks noGrp="1"/>
          </p:cNvSpPr>
          <p:nvPr>
            <p:ph type="dt" sz="half" idx="2"/>
          </p:nvPr>
        </p:nvSpPr>
        <p:spPr>
          <a:xfrm>
            <a:off x="609600" y="6356351"/>
            <a:ext cx="2844800" cy="365125"/>
          </a:xfrm>
          <a:prstGeom prst="rect">
            <a:avLst/>
          </a:prstGeom>
        </p:spPr>
        <p:txBody>
          <a:bodyPr/>
          <a:lstStyle>
            <a:lvl1pPr>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57FE4757-C716-4DB4-AABD-628412A97D9F}" type="datetime1">
              <a:rPr lang="fr-FR" smtClean="0"/>
              <a:t>03/06/2019</a:t>
            </a:fld>
            <a:endParaRPr lang="fr-FR" dirty="0"/>
          </a:p>
        </p:txBody>
      </p:sp>
      <p:sp>
        <p:nvSpPr>
          <p:cNvPr id="7" name="Espace réservé du numéro de diapositive 41">
            <a:extLst>
              <a:ext uri="{FF2B5EF4-FFF2-40B4-BE49-F238E27FC236}">
                <a16:creationId xmlns:a16="http://schemas.microsoft.com/office/drawing/2014/main" id="{666D4D9D-7DD7-44EA-BD58-F5DD5A1A9AF3}"/>
              </a:ext>
            </a:extLst>
          </p:cNvPr>
          <p:cNvSpPr>
            <a:spLocks noGrp="1"/>
          </p:cNvSpPr>
          <p:nvPr>
            <p:ph type="sldNum" sz="quarter" idx="4"/>
          </p:nvPr>
        </p:nvSpPr>
        <p:spPr>
          <a:xfrm>
            <a:off x="8737600" y="6419323"/>
            <a:ext cx="2844800" cy="365125"/>
          </a:xfrm>
          <a:prstGeom prst="rect">
            <a:avLst/>
          </a:prstGeom>
        </p:spPr>
        <p:txBody>
          <a:bodyPr/>
          <a:lstStyle>
            <a:lvl1pPr marL="0" algn="r" defTabSz="457200" rtl="0" eaLnBrk="1" latinLnBrk="0" hangingPunct="1">
              <a:defRPr kumimoji="0" lang="fr-FR" sz="1200" b="0" i="0" u="none" strike="noStrike" kern="1200" cap="none" spc="0" normalizeH="0" baseline="0" smtClean="0">
                <a:ln>
                  <a:noFill/>
                </a:ln>
                <a:solidFill>
                  <a:srgbClr val="29235C"/>
                </a:solidFill>
                <a:effectLst/>
                <a:uLnTx/>
                <a:uFillTx/>
                <a:latin typeface="Arial"/>
                <a:ea typeface="+mn-ea"/>
                <a:cs typeface="Arial"/>
              </a:defRPr>
            </a:lvl1pPr>
          </a:lstStyle>
          <a:p>
            <a:fld id="{B46626B8-9A1A-D04A-9503-D05055E8FA78}" type="slidenum">
              <a:rPr lang="fr-FR" smtClean="0"/>
              <a:pPr/>
              <a:t>‹N°›</a:t>
            </a:fld>
            <a:endParaRPr lang="fr-FR" dirty="0"/>
          </a:p>
        </p:txBody>
      </p:sp>
    </p:spTree>
    <p:extLst>
      <p:ext uri="{BB962C8B-B14F-4D97-AF65-F5344CB8AC3E}">
        <p14:creationId xmlns:p14="http://schemas.microsoft.com/office/powerpoint/2010/main" val="2260306245"/>
      </p:ext>
    </p:extLst>
  </p:cSld>
  <p:clrMap bg1="lt1" tx1="dk1" bg2="lt2" tx2="dk2" accent1="accent1" accent2="accent2" accent3="accent3" accent4="accent4" accent5="accent5" accent6="accent6" hlink="hlink" folHlink="folHlink"/>
  <p:sldLayoutIdLst>
    <p:sldLayoutId id="2147483658" r:id="rId1"/>
    <p:sldLayoutId id="2147483701" r:id="rId2"/>
    <p:sldLayoutId id="2147483702" r:id="rId3"/>
    <p:sldLayoutId id="2147483710" r:id="rId4"/>
    <p:sldLayoutId id="2147483712" r:id="rId5"/>
    <p:sldLayoutId id="2147483713"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271686"/>
            <a:ext cx="12192001" cy="586314"/>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solidFill>
                <a:srgbClr val="E9E9E9"/>
              </a:solidFill>
            </a:endParaRPr>
          </a:p>
        </p:txBody>
      </p:sp>
      <p:sp>
        <p:nvSpPr>
          <p:cNvPr id="8" name="Espace réservé du titre 1"/>
          <p:cNvSpPr>
            <a:spLocks noGrp="1"/>
          </p:cNvSpPr>
          <p:nvPr>
            <p:ph type="title"/>
          </p:nvPr>
        </p:nvSpPr>
        <p:spPr>
          <a:xfrm>
            <a:off x="2032000" y="506242"/>
            <a:ext cx="8830733" cy="689634"/>
          </a:xfrm>
          <a:prstGeom prst="rect">
            <a:avLst/>
          </a:prstGeom>
        </p:spPr>
        <p:txBody>
          <a:bodyPr vert="horz" lIns="91440" tIns="45720" rIns="91440" bIns="45720" rtlCol="0" anchor="ctr">
            <a:normAutofit/>
          </a:bodyPr>
          <a:lstStyle/>
          <a:p>
            <a:r>
              <a:rPr lang="fr-FR" sz="2500" dirty="0"/>
              <a:t>Sommaire </a:t>
            </a:r>
            <a:endParaRPr lang="fr-FR" dirty="0"/>
          </a:p>
        </p:txBody>
      </p:sp>
      <p:cxnSp>
        <p:nvCxnSpPr>
          <p:cNvPr id="13" name="Connecteur droit 12"/>
          <p:cNvCxnSpPr/>
          <p:nvPr userDrawn="1"/>
        </p:nvCxnSpPr>
        <p:spPr>
          <a:xfrm>
            <a:off x="605613" y="1799164"/>
            <a:ext cx="10976787" cy="0"/>
          </a:xfrm>
          <a:prstGeom prst="line">
            <a:avLst/>
          </a:prstGeom>
          <a:ln>
            <a:solidFill>
              <a:srgbClr val="E9E9E9"/>
            </a:solidFill>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a:off x="605613" y="6138334"/>
            <a:ext cx="10976787" cy="0"/>
          </a:xfrm>
          <a:prstGeom prst="line">
            <a:avLst/>
          </a:prstGeom>
          <a:ln>
            <a:solidFill>
              <a:srgbClr val="E9E9E9"/>
            </a:solidFill>
          </a:ln>
          <a:effectLst/>
        </p:spPr>
        <p:style>
          <a:lnRef idx="2">
            <a:schemeClr val="accent1"/>
          </a:lnRef>
          <a:fillRef idx="0">
            <a:schemeClr val="accent1"/>
          </a:fillRef>
          <a:effectRef idx="1">
            <a:schemeClr val="accent1"/>
          </a:effectRef>
          <a:fontRef idx="minor">
            <a:schemeClr val="tx1"/>
          </a:fontRef>
        </p:style>
      </p:cxnSp>
      <p:sp>
        <p:nvSpPr>
          <p:cNvPr id="10"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29235C"/>
                </a:solidFill>
                <a:latin typeface="Arial"/>
                <a:cs typeface="Arial"/>
              </a:defRPr>
            </a:lvl1pPr>
          </a:lstStyle>
          <a:p>
            <a:fld id="{5615458A-5BF5-4984-B144-B99604BE796D}" type="datetime1">
              <a:rPr lang="fr-FR" smtClean="0"/>
              <a:t>03/06/2019</a:t>
            </a:fld>
            <a:endParaRPr lang="fr-FR" dirty="0"/>
          </a:p>
        </p:txBody>
      </p:sp>
      <p:sp>
        <p:nvSpPr>
          <p:cNvPr id="11"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rgbClr val="29235C"/>
                </a:solidFill>
                <a:latin typeface="Arial"/>
                <a:cs typeface="Arial"/>
              </a:defRPr>
            </a:lvl1pPr>
          </a:lstStyle>
          <a:p>
            <a:endParaRPr lang="fr-FR" dirty="0"/>
          </a:p>
        </p:txBody>
      </p:sp>
      <p:sp>
        <p:nvSpPr>
          <p:cNvPr id="12"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29235C"/>
                </a:solidFill>
                <a:latin typeface="Arial"/>
                <a:cs typeface="Arial"/>
              </a:defRPr>
            </a:lvl1pPr>
          </a:lstStyle>
          <a:p>
            <a:fld id="{B46626B8-9A1A-D04A-9503-D05055E8FA78}" type="slidenum">
              <a:rPr lang="fr-FR" smtClean="0"/>
              <a:pPr/>
              <a:t>‹N°›</a:t>
            </a:fld>
            <a:endParaRPr lang="fr-FR" dirty="0"/>
          </a:p>
        </p:txBody>
      </p:sp>
      <p:pic>
        <p:nvPicPr>
          <p:cNvPr id="3" name="Image 2">
            <a:extLst>
              <a:ext uri="{FF2B5EF4-FFF2-40B4-BE49-F238E27FC236}">
                <a16:creationId xmlns:a16="http://schemas.microsoft.com/office/drawing/2014/main" id="{F6670F15-CEA9-4139-90DE-BC96448BD53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40990" y="370583"/>
            <a:ext cx="1064989" cy="960951"/>
          </a:xfrm>
          <a:prstGeom prst="rect">
            <a:avLst/>
          </a:prstGeom>
        </p:spPr>
      </p:pic>
    </p:spTree>
    <p:extLst>
      <p:ext uri="{BB962C8B-B14F-4D97-AF65-F5344CB8AC3E}">
        <p14:creationId xmlns:p14="http://schemas.microsoft.com/office/powerpoint/2010/main" val="985112130"/>
      </p:ext>
    </p:extLst>
  </p:cSld>
  <p:clrMap bg1="lt1" tx1="dk1" bg2="lt2" tx2="dk2" accent1="accent1" accent2="accent2" accent3="accent3" accent4="accent4" accent5="accent5" accent6="accent6" hlink="hlink" folHlink="folHlink"/>
  <p:sldLayoutIdLst>
    <p:sldLayoutId id="2147483688" r:id="rId1"/>
    <p:sldLayoutId id="2147483706" r:id="rId2"/>
    <p:sldLayoutId id="2147483707" r:id="rId3"/>
    <p:sldLayoutId id="2147483708" r:id="rId4"/>
    <p:sldLayoutId id="2147483689" r:id="rId5"/>
    <p:sldLayoutId id="2147483690" r:id="rId6"/>
    <p:sldLayoutId id="2147483691" r:id="rId7"/>
    <p:sldLayoutId id="2147483699" r:id="rId8"/>
    <p:sldLayoutId id="2147483709" r:id="rId9"/>
    <p:sldLayoutId id="2147483711" r:id="rId10"/>
  </p:sldLayoutIdLst>
  <p:hf hdr="0" ftr="0"/>
  <p:txStyles>
    <p:titleStyle>
      <a:lvl1pPr algn="l" defTabSz="914400" rtl="0" eaLnBrk="1" latinLnBrk="0" hangingPunct="1">
        <a:lnSpc>
          <a:spcPct val="90000"/>
        </a:lnSpc>
        <a:spcBef>
          <a:spcPct val="0"/>
        </a:spcBef>
        <a:buNone/>
        <a:defRPr sz="2000" kern="1200" baseline="0">
          <a:solidFill>
            <a:srgbClr val="29235C"/>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hart" Target="../charts/chart2.xml"/><Relationship Id="rId7" Type="http://schemas.openxmlformats.org/officeDocument/2006/relationships/image" Target="../media/image43.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chart" Target="../charts/chart3.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5.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chart" Target="../charts/chart6.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5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themeOverride" Target="../theme/themeOverride6.xml"/><Relationship Id="rId6" Type="http://schemas.openxmlformats.org/officeDocument/2006/relationships/image" Target="../media/image60.jpeg"/><Relationship Id="rId5" Type="http://schemas.microsoft.com/office/2007/relationships/hdphoto" Target="../media/hdphoto1.wdp"/><Relationship Id="rId4" Type="http://schemas.openxmlformats.org/officeDocument/2006/relationships/image" Target="../media/image57.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7.png"/><Relationship Id="rId7" Type="http://schemas.openxmlformats.org/officeDocument/2006/relationships/image" Target="../media/image63.jpeg"/><Relationship Id="rId12" Type="http://schemas.openxmlformats.org/officeDocument/2006/relationships/image" Target="../media/image45.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62.jpeg"/><Relationship Id="rId11" Type="http://schemas.openxmlformats.org/officeDocument/2006/relationships/image" Target="../media/image59.png"/><Relationship Id="rId5" Type="http://schemas.openxmlformats.org/officeDocument/2006/relationships/image" Target="../media/image60.jpeg"/><Relationship Id="rId10" Type="http://schemas.openxmlformats.org/officeDocument/2006/relationships/image" Target="../media/image61.png"/><Relationship Id="rId4" Type="http://schemas.microsoft.com/office/2007/relationships/hdphoto" Target="../media/hdphoto1.wdp"/><Relationship Id="rId9" Type="http://schemas.openxmlformats.org/officeDocument/2006/relationships/image" Target="../media/image65.jpeg"/></Relationships>
</file>

<file path=ppt/slides/_rels/slide22.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68.jpeg"/><Relationship Id="rId3" Type="http://schemas.openxmlformats.org/officeDocument/2006/relationships/image" Target="../media/image61.png"/><Relationship Id="rId7" Type="http://schemas.openxmlformats.org/officeDocument/2006/relationships/image" Target="../media/image60.jpeg"/><Relationship Id="rId12" Type="http://schemas.openxmlformats.org/officeDocument/2006/relationships/image" Target="../media/image67.jpeg"/><Relationship Id="rId2" Type="http://schemas.openxmlformats.org/officeDocument/2006/relationships/slideLayout" Target="../slideLayouts/slideLayout4.xml"/><Relationship Id="rId16" Type="http://schemas.openxmlformats.org/officeDocument/2006/relationships/image" Target="../media/image45.png"/><Relationship Id="rId1" Type="http://schemas.openxmlformats.org/officeDocument/2006/relationships/themeOverride" Target="../theme/themeOverride7.xml"/><Relationship Id="rId6" Type="http://schemas.microsoft.com/office/2007/relationships/hdphoto" Target="../media/hdphoto1.wdp"/><Relationship Id="rId11" Type="http://schemas.openxmlformats.org/officeDocument/2006/relationships/image" Target="../media/image64.jpeg"/><Relationship Id="rId5" Type="http://schemas.openxmlformats.org/officeDocument/2006/relationships/image" Target="../media/image57.png"/><Relationship Id="rId15" Type="http://schemas.openxmlformats.org/officeDocument/2006/relationships/image" Target="../media/image59.png"/><Relationship Id="rId10" Type="http://schemas.openxmlformats.org/officeDocument/2006/relationships/image" Target="../media/image63.jpeg"/><Relationship Id="rId4" Type="http://schemas.openxmlformats.org/officeDocument/2006/relationships/image" Target="../media/image58.png"/><Relationship Id="rId9" Type="http://schemas.openxmlformats.org/officeDocument/2006/relationships/image" Target="../media/image62.jpeg"/><Relationship Id="rId14" Type="http://schemas.openxmlformats.org/officeDocument/2006/relationships/image" Target="../media/image65.jpeg"/></Relationships>
</file>

<file path=ppt/slides/_rels/slide23.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slide" Target="slide16.xml"/><Relationship Id="rId18" Type="http://schemas.openxmlformats.org/officeDocument/2006/relationships/image" Target="../media/image64.jpeg"/><Relationship Id="rId3" Type="http://schemas.openxmlformats.org/officeDocument/2006/relationships/image" Target="../media/image65.jpeg"/><Relationship Id="rId21" Type="http://schemas.openxmlformats.org/officeDocument/2006/relationships/image" Target="../media/image45.png"/><Relationship Id="rId7" Type="http://schemas.microsoft.com/office/2007/relationships/hdphoto" Target="../media/hdphoto1.wdp"/><Relationship Id="rId12" Type="http://schemas.openxmlformats.org/officeDocument/2006/relationships/slide" Target="slide15.xml"/><Relationship Id="rId17" Type="http://schemas.openxmlformats.org/officeDocument/2006/relationships/image" Target="../media/image63.jpeg"/><Relationship Id="rId2" Type="http://schemas.openxmlformats.org/officeDocument/2006/relationships/image" Target="../media/image60.jpeg"/><Relationship Id="rId16" Type="http://schemas.openxmlformats.org/officeDocument/2006/relationships/image" Target="../media/image62.jpeg"/><Relationship Id="rId20" Type="http://schemas.openxmlformats.org/officeDocument/2006/relationships/image" Target="../media/image68.jpe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slide" Target="slide30.xml"/><Relationship Id="rId5" Type="http://schemas.openxmlformats.org/officeDocument/2006/relationships/image" Target="../media/image58.png"/><Relationship Id="rId15" Type="http://schemas.openxmlformats.org/officeDocument/2006/relationships/slide" Target="slide18.xml"/><Relationship Id="rId10" Type="http://schemas.openxmlformats.org/officeDocument/2006/relationships/slide" Target="slide24.xml"/><Relationship Id="rId19" Type="http://schemas.openxmlformats.org/officeDocument/2006/relationships/image" Target="../media/image67.jpeg"/><Relationship Id="rId4" Type="http://schemas.openxmlformats.org/officeDocument/2006/relationships/image" Target="../media/image61.png"/><Relationship Id="rId9" Type="http://schemas.openxmlformats.org/officeDocument/2006/relationships/image" Target="../media/image59.png"/><Relationship Id="rId14"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7936" y="3825638"/>
            <a:ext cx="7886700" cy="828741"/>
          </a:xfrm>
        </p:spPr>
        <p:txBody>
          <a:bodyPr/>
          <a:lstStyle/>
          <a:p>
            <a:r>
              <a:rPr lang="fr-FR" dirty="0"/>
              <a:t>La Banque des collectivités </a:t>
            </a:r>
          </a:p>
        </p:txBody>
      </p:sp>
      <p:sp>
        <p:nvSpPr>
          <p:cNvPr id="3" name="Espace réservé du texte 2"/>
          <p:cNvSpPr>
            <a:spLocks noGrp="1"/>
          </p:cNvSpPr>
          <p:nvPr>
            <p:ph type="body" sz="quarter" idx="10"/>
          </p:nvPr>
        </p:nvSpPr>
        <p:spPr>
          <a:xfrm>
            <a:off x="5035075" y="4879976"/>
            <a:ext cx="2072423" cy="557213"/>
          </a:xfrm>
        </p:spPr>
        <p:txBody>
          <a:bodyPr/>
          <a:lstStyle/>
          <a:p>
            <a:r>
              <a:rPr lang="fr-FR" dirty="0"/>
              <a:t>Au 30/04/2019</a:t>
            </a:r>
          </a:p>
        </p:txBody>
      </p:sp>
      <p:sp>
        <p:nvSpPr>
          <p:cNvPr id="4" name="Rectangle 3">
            <a:extLst>
              <a:ext uri="{FF2B5EF4-FFF2-40B4-BE49-F238E27FC236}">
                <a16:creationId xmlns:a16="http://schemas.microsoft.com/office/drawing/2014/main" id="{5C5A3529-B97B-4FC8-AEA4-0646D36A5BEA}"/>
              </a:ext>
            </a:extLst>
          </p:cNvPr>
          <p:cNvSpPr/>
          <p:nvPr/>
        </p:nvSpPr>
        <p:spPr>
          <a:xfrm>
            <a:off x="335902" y="251927"/>
            <a:ext cx="1147665" cy="1129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e la date 4">
            <a:extLst>
              <a:ext uri="{FF2B5EF4-FFF2-40B4-BE49-F238E27FC236}">
                <a16:creationId xmlns:a16="http://schemas.microsoft.com/office/drawing/2014/main" id="{0B76A890-4C84-40EA-BB54-DF465DDF63C5}"/>
              </a:ext>
            </a:extLst>
          </p:cNvPr>
          <p:cNvSpPr>
            <a:spLocks noGrp="1"/>
          </p:cNvSpPr>
          <p:nvPr>
            <p:ph type="dt" sz="half" idx="2"/>
          </p:nvPr>
        </p:nvSpPr>
        <p:spPr/>
        <p:txBody>
          <a:bodyPr/>
          <a:lstStyle/>
          <a:p>
            <a:fld id="{683DD2B4-7B04-46FB-A2A3-B19674C29ACE}" type="datetime1">
              <a:rPr lang="fr-FR" smtClean="0"/>
              <a:t>03/06/2019</a:t>
            </a:fld>
            <a:endParaRPr lang="fr-FR" dirty="0"/>
          </a:p>
        </p:txBody>
      </p:sp>
      <p:sp>
        <p:nvSpPr>
          <p:cNvPr id="6" name="Espace réservé du numéro de diapositive 5">
            <a:extLst>
              <a:ext uri="{FF2B5EF4-FFF2-40B4-BE49-F238E27FC236}">
                <a16:creationId xmlns:a16="http://schemas.microsoft.com/office/drawing/2014/main" id="{730C3B31-5D72-48AB-9436-7E1B5C0B2C81}"/>
              </a:ext>
            </a:extLst>
          </p:cNvPr>
          <p:cNvSpPr>
            <a:spLocks noGrp="1"/>
          </p:cNvSpPr>
          <p:nvPr>
            <p:ph type="sldNum" sz="quarter" idx="4"/>
          </p:nvPr>
        </p:nvSpPr>
        <p:spPr/>
        <p:txBody>
          <a:bodyPr/>
          <a:lstStyle/>
          <a:p>
            <a:fld id="{B46626B8-9A1A-D04A-9503-D05055E8FA78}" type="slidenum">
              <a:rPr lang="fr-FR" smtClean="0"/>
              <a:pPr/>
              <a:t>1</a:t>
            </a:fld>
            <a:endParaRPr lang="fr-FR" dirty="0"/>
          </a:p>
        </p:txBody>
      </p:sp>
    </p:spTree>
    <p:extLst>
      <p:ext uri="{BB962C8B-B14F-4D97-AF65-F5344CB8AC3E}">
        <p14:creationId xmlns:p14="http://schemas.microsoft.com/office/powerpoint/2010/main" val="128586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Banque des collectivités exclusivement </a:t>
            </a:r>
          </a:p>
        </p:txBody>
      </p:sp>
      <p:sp>
        <p:nvSpPr>
          <p:cNvPr id="3" name="Espace réservé du texte 2"/>
          <p:cNvSpPr>
            <a:spLocks noGrp="1"/>
          </p:cNvSpPr>
          <p:nvPr>
            <p:ph type="body" sz="quarter" idx="14"/>
          </p:nvPr>
        </p:nvSpPr>
        <p:spPr/>
        <p:txBody>
          <a:bodyPr/>
          <a:lstStyle/>
          <a:p>
            <a:r>
              <a:rPr lang="fr-FR" dirty="0"/>
              <a:t>L’AFL aujourd’hui</a:t>
            </a:r>
          </a:p>
        </p:txBody>
      </p:sp>
      <p:sp>
        <p:nvSpPr>
          <p:cNvPr id="9" name="Espace réservé du texte 8">
            <a:extLst>
              <a:ext uri="{FF2B5EF4-FFF2-40B4-BE49-F238E27FC236}">
                <a16:creationId xmlns:a16="http://schemas.microsoft.com/office/drawing/2014/main" id="{309E7F43-ECEC-4978-904F-FA4793D1C908}"/>
              </a:ext>
            </a:extLst>
          </p:cNvPr>
          <p:cNvSpPr>
            <a:spLocks noGrp="1"/>
          </p:cNvSpPr>
          <p:nvPr>
            <p:ph type="body" sz="quarter" idx="15"/>
          </p:nvPr>
        </p:nvSpPr>
        <p:spPr/>
        <p:txBody>
          <a:bodyPr/>
          <a:lstStyle/>
          <a:p>
            <a:r>
              <a:rPr lang="fr-FR" dirty="0"/>
              <a:t>Le fonctionnement concret</a:t>
            </a:r>
          </a:p>
        </p:txBody>
      </p:sp>
      <p:sp>
        <p:nvSpPr>
          <p:cNvPr id="4" name="Espace réservé de la date 3">
            <a:extLst>
              <a:ext uri="{FF2B5EF4-FFF2-40B4-BE49-F238E27FC236}">
                <a16:creationId xmlns:a16="http://schemas.microsoft.com/office/drawing/2014/main" id="{A8504A48-D2A3-4F0C-8465-FE44A5264504}"/>
              </a:ext>
            </a:extLst>
          </p:cNvPr>
          <p:cNvSpPr>
            <a:spLocks noGrp="1"/>
          </p:cNvSpPr>
          <p:nvPr>
            <p:ph type="dt" sz="half" idx="17"/>
          </p:nvPr>
        </p:nvSpPr>
        <p:spPr/>
        <p:txBody>
          <a:bodyPr/>
          <a:lstStyle/>
          <a:p>
            <a:fld id="{C304B568-CCC0-4076-A935-C0A0714C1957}"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BEEA2153-AB96-4B19-976D-41F1CF4BA2EF}"/>
              </a:ext>
            </a:extLst>
          </p:cNvPr>
          <p:cNvSpPr>
            <a:spLocks noGrp="1"/>
          </p:cNvSpPr>
          <p:nvPr>
            <p:ph type="sldNum" sz="quarter" idx="19"/>
          </p:nvPr>
        </p:nvSpPr>
        <p:spPr/>
        <p:txBody>
          <a:bodyPr/>
          <a:lstStyle/>
          <a:p>
            <a:fld id="{B46626B8-9A1A-D04A-9503-D05055E8FA78}" type="slidenum">
              <a:rPr lang="fr-FR" smtClean="0"/>
              <a:pPr/>
              <a:t>10</a:t>
            </a:fld>
            <a:endParaRPr lang="fr-FR" dirty="0"/>
          </a:p>
        </p:txBody>
      </p:sp>
    </p:spTree>
    <p:extLst>
      <p:ext uri="{BB962C8B-B14F-4D97-AF65-F5344CB8AC3E}">
        <p14:creationId xmlns:p14="http://schemas.microsoft.com/office/powerpoint/2010/main" val="206003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CFA73346-0C50-4224-B25B-F7B3B15EAAAF}"/>
              </a:ext>
            </a:extLst>
          </p:cNvPr>
          <p:cNvSpPr>
            <a:spLocks noGrp="1"/>
          </p:cNvSpPr>
          <p:nvPr>
            <p:ph type="title"/>
          </p:nvPr>
        </p:nvSpPr>
        <p:spPr/>
        <p:txBody>
          <a:bodyPr/>
          <a:lstStyle/>
          <a:p>
            <a:r>
              <a:rPr lang="fr-FR" b="1" dirty="0">
                <a:latin typeface="Arial Narrow" panose="020B0606020202030204" pitchFamily="34" charset="0"/>
              </a:rPr>
              <a:t>Ce qu’il faut retenir </a:t>
            </a:r>
            <a:r>
              <a:rPr lang="fr-FR" sz="1400" b="1" dirty="0">
                <a:latin typeface="Arial Narrow" panose="020B0606020202030204" pitchFamily="34" charset="0"/>
              </a:rPr>
              <a:t>(vue au 30/04/2019)</a:t>
            </a:r>
            <a:endParaRPr lang="fr-FR" b="1" dirty="0">
              <a:latin typeface="Arial Narrow" panose="020B0606020202030204" pitchFamily="34" charset="0"/>
            </a:endParaRPr>
          </a:p>
        </p:txBody>
      </p:sp>
      <p:sp>
        <p:nvSpPr>
          <p:cNvPr id="20" name="ZoneTexte 19">
            <a:extLst>
              <a:ext uri="{FF2B5EF4-FFF2-40B4-BE49-F238E27FC236}">
                <a16:creationId xmlns:a16="http://schemas.microsoft.com/office/drawing/2014/main" id="{719FF1EF-8646-4BF4-B9F8-A90945BD9AD5}"/>
              </a:ext>
            </a:extLst>
          </p:cNvPr>
          <p:cNvSpPr txBox="1"/>
          <p:nvPr/>
        </p:nvSpPr>
        <p:spPr>
          <a:xfrm>
            <a:off x="1152417" y="2063467"/>
            <a:ext cx="1128027" cy="1015663"/>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310</a:t>
            </a:r>
            <a:r>
              <a:rPr lang="fr-FR" sz="1600" dirty="0">
                <a:latin typeface="Arial Narrow" panose="020B0606020202030204" pitchFamily="34" charset="0"/>
              </a:rPr>
              <a:t> </a:t>
            </a:r>
          </a:p>
          <a:p>
            <a:pPr algn="ctr"/>
            <a:r>
              <a:rPr lang="fr-FR" sz="1600" dirty="0">
                <a:latin typeface="Arial Narrow" panose="020B0606020202030204" pitchFamily="34" charset="0"/>
              </a:rPr>
              <a:t>Collectivités actionnaires</a:t>
            </a:r>
          </a:p>
        </p:txBody>
      </p:sp>
      <p:sp>
        <p:nvSpPr>
          <p:cNvPr id="22" name="ZoneTexte 21">
            <a:extLst>
              <a:ext uri="{FF2B5EF4-FFF2-40B4-BE49-F238E27FC236}">
                <a16:creationId xmlns:a16="http://schemas.microsoft.com/office/drawing/2014/main" id="{A0CDA479-91E6-4C69-A72D-5CD56BD46642}"/>
              </a:ext>
            </a:extLst>
          </p:cNvPr>
          <p:cNvSpPr txBox="1"/>
          <p:nvPr/>
        </p:nvSpPr>
        <p:spPr>
          <a:xfrm>
            <a:off x="2529382" y="3501548"/>
            <a:ext cx="1851811" cy="1215717"/>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17 %</a:t>
            </a:r>
            <a:r>
              <a:rPr lang="fr-FR" sz="1600" dirty="0">
                <a:latin typeface="Arial Narrow" panose="020B0606020202030204" pitchFamily="34" charset="0"/>
              </a:rPr>
              <a:t> </a:t>
            </a:r>
          </a:p>
          <a:p>
            <a:pPr algn="ctr"/>
            <a:r>
              <a:rPr lang="fr-FR" sz="1500" dirty="0">
                <a:latin typeface="Arial Narrow" panose="020B0606020202030204" pitchFamily="34" charset="0"/>
              </a:rPr>
              <a:t>Part de la dette de nos membres dans la dette locale française</a:t>
            </a:r>
          </a:p>
        </p:txBody>
      </p:sp>
      <p:sp>
        <p:nvSpPr>
          <p:cNvPr id="24" name="ZoneTexte 23">
            <a:extLst>
              <a:ext uri="{FF2B5EF4-FFF2-40B4-BE49-F238E27FC236}">
                <a16:creationId xmlns:a16="http://schemas.microsoft.com/office/drawing/2014/main" id="{08D36A41-85B4-4CD2-8D64-36B66BD19B3F}"/>
              </a:ext>
            </a:extLst>
          </p:cNvPr>
          <p:cNvSpPr txBox="1"/>
          <p:nvPr/>
        </p:nvSpPr>
        <p:spPr>
          <a:xfrm>
            <a:off x="4558365" y="2106383"/>
            <a:ext cx="1643304" cy="1261884"/>
          </a:xfrm>
          <a:prstGeom prst="rect">
            <a:avLst/>
          </a:prstGeom>
          <a:noFill/>
        </p:spPr>
        <p:txBody>
          <a:bodyPr wrap="square" rtlCol="0">
            <a:spAutoFit/>
          </a:bodyPr>
          <a:lstStyle/>
          <a:p>
            <a:pPr algn="ctr"/>
            <a:r>
              <a:rPr lang="fr-FR" sz="1600" dirty="0">
                <a:solidFill>
                  <a:srgbClr val="BE1622"/>
                </a:solidFill>
                <a:latin typeface="Arial Narrow" panose="020B0606020202030204" pitchFamily="34" charset="0"/>
              </a:rPr>
              <a:t>Plus de </a:t>
            </a:r>
          </a:p>
          <a:p>
            <a:pPr algn="ctr"/>
            <a:r>
              <a:rPr lang="fr-FR" sz="2800" dirty="0">
                <a:solidFill>
                  <a:srgbClr val="BE1622"/>
                </a:solidFill>
                <a:latin typeface="Arial Narrow" panose="020B0606020202030204" pitchFamily="34" charset="0"/>
              </a:rPr>
              <a:t>2,5 Mds</a:t>
            </a:r>
            <a:r>
              <a:rPr lang="fr-FR" sz="1600" dirty="0">
                <a:latin typeface="Arial Narrow" panose="020B0606020202030204" pitchFamily="34" charset="0"/>
              </a:rPr>
              <a:t> </a:t>
            </a:r>
          </a:p>
          <a:p>
            <a:pPr algn="ctr"/>
            <a:r>
              <a:rPr lang="fr-FR" sz="1600" dirty="0">
                <a:latin typeface="Arial Narrow" panose="020B0606020202030204" pitchFamily="34" charset="0"/>
              </a:rPr>
              <a:t>de crédits octroyés depuis 2015</a:t>
            </a:r>
          </a:p>
        </p:txBody>
      </p:sp>
      <p:sp>
        <p:nvSpPr>
          <p:cNvPr id="26" name="ZoneTexte 25">
            <a:extLst>
              <a:ext uri="{FF2B5EF4-FFF2-40B4-BE49-F238E27FC236}">
                <a16:creationId xmlns:a16="http://schemas.microsoft.com/office/drawing/2014/main" id="{21AC1546-DF30-4B90-A73A-CECF6C90F340}"/>
              </a:ext>
            </a:extLst>
          </p:cNvPr>
          <p:cNvSpPr txBox="1"/>
          <p:nvPr/>
        </p:nvSpPr>
        <p:spPr>
          <a:xfrm>
            <a:off x="6452356" y="3414197"/>
            <a:ext cx="1242703" cy="1461939"/>
          </a:xfrm>
          <a:prstGeom prst="rect">
            <a:avLst/>
          </a:prstGeom>
          <a:noFill/>
        </p:spPr>
        <p:txBody>
          <a:bodyPr wrap="square" rtlCol="0">
            <a:spAutoFit/>
          </a:bodyPr>
          <a:lstStyle/>
          <a:p>
            <a:pPr algn="ctr"/>
            <a:r>
              <a:rPr lang="fr-FR" sz="1600" dirty="0">
                <a:solidFill>
                  <a:srgbClr val="BE1622"/>
                </a:solidFill>
                <a:latin typeface="Arial Narrow" panose="020B0606020202030204" pitchFamily="34" charset="0"/>
              </a:rPr>
              <a:t>Près de </a:t>
            </a:r>
            <a:r>
              <a:rPr lang="fr-FR" sz="2800" dirty="0">
                <a:solidFill>
                  <a:srgbClr val="BE1622"/>
                </a:solidFill>
                <a:latin typeface="Arial Narrow" panose="020B0606020202030204" pitchFamily="34" charset="0"/>
              </a:rPr>
              <a:t>600 </a:t>
            </a:r>
            <a:r>
              <a:rPr lang="fr-FR" sz="1500" dirty="0">
                <a:latin typeface="Arial Narrow" panose="020B0606020202030204" pitchFamily="34" charset="0"/>
              </a:rPr>
              <a:t>contrats de crédit depuis 2015</a:t>
            </a:r>
          </a:p>
        </p:txBody>
      </p:sp>
      <p:sp>
        <p:nvSpPr>
          <p:cNvPr id="28" name="ZoneTexte 27">
            <a:extLst>
              <a:ext uri="{FF2B5EF4-FFF2-40B4-BE49-F238E27FC236}">
                <a16:creationId xmlns:a16="http://schemas.microsoft.com/office/drawing/2014/main" id="{DE1A2857-1AA3-4713-A74C-D94F47434A87}"/>
              </a:ext>
            </a:extLst>
          </p:cNvPr>
          <p:cNvSpPr txBox="1"/>
          <p:nvPr/>
        </p:nvSpPr>
        <p:spPr>
          <a:xfrm>
            <a:off x="7916651" y="4802047"/>
            <a:ext cx="1643304" cy="1215717"/>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25 %</a:t>
            </a:r>
            <a:r>
              <a:rPr lang="fr-FR" sz="1600" dirty="0">
                <a:latin typeface="Arial Narrow" panose="020B0606020202030204" pitchFamily="34" charset="0"/>
              </a:rPr>
              <a:t> </a:t>
            </a:r>
          </a:p>
          <a:p>
            <a:pPr algn="ctr"/>
            <a:r>
              <a:rPr lang="fr-FR" sz="1500" dirty="0">
                <a:latin typeface="Arial Narrow" panose="020B0606020202030204" pitchFamily="34" charset="0"/>
              </a:rPr>
              <a:t>de part de marché chez nos coll. </a:t>
            </a:r>
            <a:r>
              <a:rPr lang="fr-FR" sz="1500" dirty="0" err="1">
                <a:latin typeface="Arial Narrow" panose="020B0606020202030204" pitchFamily="34" charset="0"/>
              </a:rPr>
              <a:t>loc</a:t>
            </a:r>
            <a:r>
              <a:rPr lang="fr-FR" sz="1500" dirty="0">
                <a:latin typeface="Arial Narrow" panose="020B0606020202030204" pitchFamily="34" charset="0"/>
              </a:rPr>
              <a:t> membres (2018)</a:t>
            </a:r>
          </a:p>
        </p:txBody>
      </p:sp>
      <p:pic>
        <p:nvPicPr>
          <p:cNvPr id="2050" name="Picture 2" descr="https://static.thenounproject.com/png/976093-200.png">
            <a:extLst>
              <a:ext uri="{FF2B5EF4-FFF2-40B4-BE49-F238E27FC236}">
                <a16:creationId xmlns:a16="http://schemas.microsoft.com/office/drawing/2014/main" id="{8A9C76C1-6A3D-40AF-9D22-9C5EAD002B3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27526" y="1297133"/>
            <a:ext cx="769442" cy="769442"/>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D3C12913-BA72-4592-8908-8F6E1492A96E}"/>
              </a:ext>
            </a:extLst>
          </p:cNvPr>
          <p:cNvSpPr txBox="1"/>
          <p:nvPr/>
        </p:nvSpPr>
        <p:spPr>
          <a:xfrm>
            <a:off x="9974540" y="1977980"/>
            <a:ext cx="2006231" cy="1538883"/>
          </a:xfrm>
          <a:prstGeom prst="rect">
            <a:avLst/>
          </a:prstGeom>
          <a:noFill/>
        </p:spPr>
        <p:txBody>
          <a:bodyPr wrap="square" rtlCol="0">
            <a:spAutoFit/>
          </a:bodyPr>
          <a:lstStyle/>
          <a:p>
            <a:pPr algn="ctr"/>
            <a:r>
              <a:rPr lang="fr-FR" dirty="0">
                <a:solidFill>
                  <a:srgbClr val="BE1622"/>
                </a:solidFill>
                <a:latin typeface="Arial Narrow" panose="020B0606020202030204" pitchFamily="34" charset="0"/>
              </a:rPr>
              <a:t>Près de </a:t>
            </a:r>
          </a:p>
          <a:p>
            <a:pPr algn="ctr"/>
            <a:r>
              <a:rPr lang="fr-FR" sz="2800" dirty="0">
                <a:solidFill>
                  <a:srgbClr val="BE1622"/>
                </a:solidFill>
                <a:latin typeface="Arial Narrow" panose="020B0606020202030204" pitchFamily="34" charset="0"/>
              </a:rPr>
              <a:t>3 Mds€</a:t>
            </a:r>
            <a:r>
              <a:rPr lang="fr-FR" sz="1600" dirty="0">
                <a:latin typeface="Arial Narrow" panose="020B0606020202030204" pitchFamily="34" charset="0"/>
              </a:rPr>
              <a:t> </a:t>
            </a:r>
          </a:p>
          <a:p>
            <a:pPr algn="ctr"/>
            <a:r>
              <a:rPr lang="fr-FR" sz="1600" dirty="0">
                <a:latin typeface="Arial Narrow" panose="020B0606020202030204" pitchFamily="34" charset="0"/>
              </a:rPr>
              <a:t>empruntés auprès d’investisseurs français et internationaux.</a:t>
            </a:r>
          </a:p>
        </p:txBody>
      </p:sp>
      <p:pic>
        <p:nvPicPr>
          <p:cNvPr id="2056" name="Picture 8" descr="https://static.thenounproject.com/png/420719-200.png">
            <a:extLst>
              <a:ext uri="{FF2B5EF4-FFF2-40B4-BE49-F238E27FC236}">
                <a16:creationId xmlns:a16="http://schemas.microsoft.com/office/drawing/2014/main" id="{C955D66C-8AB6-41FB-B891-48369654C9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10979" y="2642812"/>
            <a:ext cx="725455" cy="7254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tatic.thenounproject.com/png/210606-200.png">
            <a:extLst>
              <a:ext uri="{FF2B5EF4-FFF2-40B4-BE49-F238E27FC236}">
                <a16:creationId xmlns:a16="http://schemas.microsoft.com/office/drawing/2014/main" id="{8965F712-809A-4368-913F-6B2C405F2E9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8887" y="2743954"/>
            <a:ext cx="750060" cy="7500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tatic.thenounproject.com/png/1194133-200.png">
            <a:extLst>
              <a:ext uri="{FF2B5EF4-FFF2-40B4-BE49-F238E27FC236}">
                <a16:creationId xmlns:a16="http://schemas.microsoft.com/office/drawing/2014/main" id="{96CDA59C-86FD-4E00-BF96-0DBB6E7F17D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7384" y="1458089"/>
            <a:ext cx="566835" cy="56683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tatic.thenounproject.com/png/1875606-200.png">
            <a:extLst>
              <a:ext uri="{FF2B5EF4-FFF2-40B4-BE49-F238E27FC236}">
                <a16:creationId xmlns:a16="http://schemas.microsoft.com/office/drawing/2014/main" id="{335E23B1-9EF5-4945-B3AF-0B40808A082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661582" y="1345831"/>
            <a:ext cx="632149" cy="63214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static.thenounproject.com/png/1558949-200.png">
            <a:extLst>
              <a:ext uri="{FF2B5EF4-FFF2-40B4-BE49-F238E27FC236}">
                <a16:creationId xmlns:a16="http://schemas.microsoft.com/office/drawing/2014/main" id="{71603B4F-F63E-4EBF-84F3-0A24CF7D217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05860" y="4157674"/>
            <a:ext cx="644826" cy="64482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B1F3205D-9015-4840-A710-A5AFB5EDB7D9}"/>
              </a:ext>
            </a:extLst>
          </p:cNvPr>
          <p:cNvSpPr>
            <a:spLocks noGrp="1"/>
          </p:cNvSpPr>
          <p:nvPr>
            <p:ph type="dt" sz="half" idx="2"/>
          </p:nvPr>
        </p:nvSpPr>
        <p:spPr/>
        <p:txBody>
          <a:bodyPr/>
          <a:lstStyle/>
          <a:p>
            <a:fld id="{BC334F0F-CBB5-44BF-8EA1-D3A245DD0C62}" type="datetime1">
              <a:rPr lang="fr-FR" smtClean="0"/>
              <a:t>03/06/2019</a:t>
            </a:fld>
            <a:endParaRPr lang="fr-FR" dirty="0"/>
          </a:p>
        </p:txBody>
      </p:sp>
      <p:sp>
        <p:nvSpPr>
          <p:cNvPr id="3" name="Espace réservé du numéro de diapositive 2">
            <a:extLst>
              <a:ext uri="{FF2B5EF4-FFF2-40B4-BE49-F238E27FC236}">
                <a16:creationId xmlns:a16="http://schemas.microsoft.com/office/drawing/2014/main" id="{0A2503BA-22E6-4837-BF41-29429E208B98}"/>
              </a:ext>
            </a:extLst>
          </p:cNvPr>
          <p:cNvSpPr>
            <a:spLocks noGrp="1"/>
          </p:cNvSpPr>
          <p:nvPr>
            <p:ph type="sldNum" sz="quarter" idx="4"/>
          </p:nvPr>
        </p:nvSpPr>
        <p:spPr/>
        <p:txBody>
          <a:bodyPr/>
          <a:lstStyle/>
          <a:p>
            <a:fld id="{B46626B8-9A1A-D04A-9503-D05055E8FA78}" type="slidenum">
              <a:rPr lang="fr-FR" smtClean="0"/>
              <a:pPr/>
              <a:t>11</a:t>
            </a:fld>
            <a:endParaRPr lang="fr-FR" dirty="0"/>
          </a:p>
        </p:txBody>
      </p:sp>
      <p:sp>
        <p:nvSpPr>
          <p:cNvPr id="23" name="ZoneTexte 22">
            <a:extLst>
              <a:ext uri="{FF2B5EF4-FFF2-40B4-BE49-F238E27FC236}">
                <a16:creationId xmlns:a16="http://schemas.microsoft.com/office/drawing/2014/main" id="{FB58F3F0-5E6E-4824-8CBC-075286649FD8}"/>
              </a:ext>
            </a:extLst>
          </p:cNvPr>
          <p:cNvSpPr txBox="1"/>
          <p:nvPr/>
        </p:nvSpPr>
        <p:spPr>
          <a:xfrm>
            <a:off x="10067776" y="4638659"/>
            <a:ext cx="1893193" cy="1538883"/>
          </a:xfrm>
          <a:prstGeom prst="rect">
            <a:avLst/>
          </a:prstGeom>
          <a:noFill/>
        </p:spPr>
        <p:txBody>
          <a:bodyPr wrap="square" rtlCol="0">
            <a:spAutoFit/>
          </a:bodyPr>
          <a:lstStyle/>
          <a:p>
            <a:pPr algn="ctr"/>
            <a:r>
              <a:rPr lang="fr-FR" dirty="0">
                <a:solidFill>
                  <a:srgbClr val="BE1622"/>
                </a:solidFill>
                <a:latin typeface="Arial Narrow" panose="020B0606020202030204" pitchFamily="34" charset="0"/>
              </a:rPr>
              <a:t>Plus de </a:t>
            </a:r>
          </a:p>
          <a:p>
            <a:pPr algn="ctr"/>
            <a:r>
              <a:rPr lang="fr-FR" sz="2800" dirty="0">
                <a:solidFill>
                  <a:srgbClr val="BE1622"/>
                </a:solidFill>
                <a:latin typeface="Arial Narrow" panose="020B0606020202030204" pitchFamily="34" charset="0"/>
              </a:rPr>
              <a:t>175 M€</a:t>
            </a:r>
            <a:r>
              <a:rPr lang="fr-FR" sz="1600" dirty="0">
                <a:latin typeface="Arial Narrow" panose="020B0606020202030204" pitchFamily="34" charset="0"/>
              </a:rPr>
              <a:t> </a:t>
            </a:r>
          </a:p>
          <a:p>
            <a:pPr algn="ctr"/>
            <a:r>
              <a:rPr lang="fr-FR" sz="1600" dirty="0">
                <a:latin typeface="Arial Narrow" panose="020B0606020202030204" pitchFamily="34" charset="0"/>
              </a:rPr>
              <a:t>de capital promis </a:t>
            </a:r>
          </a:p>
          <a:p>
            <a:pPr algn="ctr"/>
            <a:r>
              <a:rPr lang="fr-FR" sz="1600" dirty="0">
                <a:latin typeface="Arial Narrow" panose="020B0606020202030204" pitchFamily="34" charset="0"/>
              </a:rPr>
              <a:t>(par les collectivités membres)</a:t>
            </a:r>
          </a:p>
        </p:txBody>
      </p:sp>
      <p:pic>
        <p:nvPicPr>
          <p:cNvPr id="4" name="Picture 2" descr="https://static.thenounproject.com/png/362625-200.png">
            <a:extLst>
              <a:ext uri="{FF2B5EF4-FFF2-40B4-BE49-F238E27FC236}">
                <a16:creationId xmlns:a16="http://schemas.microsoft.com/office/drawing/2014/main" id="{A2ED3985-A525-435F-AF52-DC722C91294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51176" y="4112268"/>
            <a:ext cx="526391" cy="526391"/>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4B0CB742-BC9A-4FA5-9C62-9E938FE6754F}"/>
              </a:ext>
            </a:extLst>
          </p:cNvPr>
          <p:cNvSpPr txBox="1"/>
          <p:nvPr/>
        </p:nvSpPr>
        <p:spPr>
          <a:xfrm>
            <a:off x="4709898" y="4849378"/>
            <a:ext cx="1547489" cy="1015663"/>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831,4 M€</a:t>
            </a:r>
            <a:endParaRPr lang="fr-FR" sz="1600" dirty="0">
              <a:latin typeface="Arial Narrow" panose="020B0606020202030204" pitchFamily="34" charset="0"/>
            </a:endParaRPr>
          </a:p>
          <a:p>
            <a:pPr algn="ctr"/>
            <a:r>
              <a:rPr lang="fr-FR" sz="1600" dirty="0">
                <a:latin typeface="Arial Narrow" panose="020B0606020202030204" pitchFamily="34" charset="0"/>
              </a:rPr>
              <a:t>de crédits octroyés en 2018</a:t>
            </a:r>
          </a:p>
        </p:txBody>
      </p:sp>
      <p:sp>
        <p:nvSpPr>
          <p:cNvPr id="30" name="ZoneTexte 29">
            <a:extLst>
              <a:ext uri="{FF2B5EF4-FFF2-40B4-BE49-F238E27FC236}">
                <a16:creationId xmlns:a16="http://schemas.microsoft.com/office/drawing/2014/main" id="{33F5F1FB-2104-4F7A-9167-CE6F21759487}"/>
              </a:ext>
            </a:extLst>
          </p:cNvPr>
          <p:cNvSpPr txBox="1"/>
          <p:nvPr/>
        </p:nvSpPr>
        <p:spPr>
          <a:xfrm>
            <a:off x="733755" y="4749352"/>
            <a:ext cx="2137914" cy="1215717"/>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39 %</a:t>
            </a:r>
            <a:r>
              <a:rPr lang="fr-FR" sz="1600" dirty="0">
                <a:latin typeface="Arial Narrow" panose="020B0606020202030204" pitchFamily="34" charset="0"/>
              </a:rPr>
              <a:t> </a:t>
            </a:r>
          </a:p>
          <a:p>
            <a:pPr algn="ctr"/>
            <a:r>
              <a:rPr lang="fr-FR" sz="1500" dirty="0">
                <a:latin typeface="Arial Narrow" panose="020B0606020202030204" pitchFamily="34" charset="0"/>
              </a:rPr>
              <a:t>Part de la population française résidant dans une coll. </a:t>
            </a:r>
            <a:r>
              <a:rPr lang="fr-FR" sz="1500" dirty="0" err="1">
                <a:latin typeface="Arial Narrow" panose="020B0606020202030204" pitchFamily="34" charset="0"/>
              </a:rPr>
              <a:t>loc</a:t>
            </a:r>
            <a:r>
              <a:rPr lang="fr-FR" sz="1500" dirty="0">
                <a:latin typeface="Arial Narrow" panose="020B0606020202030204" pitchFamily="34" charset="0"/>
              </a:rPr>
              <a:t> membre de l’AFL.</a:t>
            </a:r>
          </a:p>
        </p:txBody>
      </p:sp>
      <p:pic>
        <p:nvPicPr>
          <p:cNvPr id="32" name="Picture 4" descr="https://static.thenounproject.com/png/170443-200.png">
            <a:extLst>
              <a:ext uri="{FF2B5EF4-FFF2-40B4-BE49-F238E27FC236}">
                <a16:creationId xmlns:a16="http://schemas.microsoft.com/office/drawing/2014/main" id="{12B69D2E-A86E-4551-B81E-DF1B8D7F081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27526" y="3944643"/>
            <a:ext cx="772622" cy="7726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tatic.thenounproject.com/png/101971-200.png">
            <a:extLst>
              <a:ext uri="{FF2B5EF4-FFF2-40B4-BE49-F238E27FC236}">
                <a16:creationId xmlns:a16="http://schemas.microsoft.com/office/drawing/2014/main" id="{88396DA5-816C-4DE5-8E60-23857034D79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75812" y="3835647"/>
            <a:ext cx="1015663" cy="1015663"/>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E206DF2F-C654-4791-8DB9-3D1A87E0AA3E}"/>
              </a:ext>
            </a:extLst>
          </p:cNvPr>
          <p:cNvSpPr txBox="1"/>
          <p:nvPr/>
        </p:nvSpPr>
        <p:spPr>
          <a:xfrm>
            <a:off x="7873700" y="1970555"/>
            <a:ext cx="1643304" cy="1446550"/>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5,1 %</a:t>
            </a:r>
            <a:r>
              <a:rPr lang="fr-FR" sz="1600" dirty="0">
                <a:latin typeface="Arial Narrow" panose="020B0606020202030204" pitchFamily="34" charset="0"/>
              </a:rPr>
              <a:t> </a:t>
            </a:r>
          </a:p>
          <a:p>
            <a:pPr algn="ctr"/>
            <a:r>
              <a:rPr lang="fr-FR" sz="1600" dirty="0">
                <a:latin typeface="Arial Narrow" panose="020B0606020202030204" pitchFamily="34" charset="0"/>
              </a:rPr>
              <a:t>Part de marché estimée sur les financements 2018 </a:t>
            </a:r>
            <a:r>
              <a:rPr lang="fr-FR" sz="1200" dirty="0">
                <a:latin typeface="Arial Narrow" panose="020B0606020202030204" pitchFamily="34" charset="0"/>
              </a:rPr>
              <a:t>(Source : Finance Active)</a:t>
            </a:r>
            <a:endParaRPr lang="fr-FR" sz="1600" dirty="0">
              <a:latin typeface="Arial Narrow" panose="020B0606020202030204" pitchFamily="34" charset="0"/>
            </a:endParaRPr>
          </a:p>
        </p:txBody>
      </p:sp>
      <p:pic>
        <p:nvPicPr>
          <p:cNvPr id="1028" name="Picture 4" descr="https://static.thenounproject.com/png/1428272-200.png">
            <a:extLst>
              <a:ext uri="{FF2B5EF4-FFF2-40B4-BE49-F238E27FC236}">
                <a16:creationId xmlns:a16="http://schemas.microsoft.com/office/drawing/2014/main" id="{7846DD84-3EDC-434B-B17B-B143BE31484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342752" y="1410992"/>
            <a:ext cx="566746" cy="56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400" b="1" dirty="0">
                <a:latin typeface="Arial Narrow" panose="020B0606020202030204" pitchFamily="34" charset="0"/>
              </a:rPr>
              <a:t>Un modèle simple</a:t>
            </a:r>
          </a:p>
        </p:txBody>
      </p:sp>
      <p:sp>
        <p:nvSpPr>
          <p:cNvPr id="7" name="ZoneTexte 6"/>
          <p:cNvSpPr txBox="1"/>
          <p:nvPr/>
        </p:nvSpPr>
        <p:spPr bwMode="auto">
          <a:xfrm>
            <a:off x="3087637" y="2808568"/>
            <a:ext cx="2481521" cy="1174820"/>
          </a:xfrm>
          <a:prstGeom prst="rect">
            <a:avLst/>
          </a:prstGeom>
          <a:solidFill>
            <a:srgbClr val="E9E9E9"/>
          </a:solidFill>
          <a:ln w="12700" cap="flat" cmpd="sng" algn="ctr">
            <a:noFill/>
            <a:prstDash val="solid"/>
          </a:ln>
          <a:effectLst/>
        </p:spPr>
        <p:txBody>
          <a:bodyPr wrap="square" anchor="ctr" anchorCtr="0">
            <a:no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2000" dirty="0">
                <a:solidFill>
                  <a:srgbClr val="29235C"/>
                </a:solidFill>
                <a:latin typeface="Arial Narrow" panose="020B0606020202030204" pitchFamily="34" charset="0"/>
                <a:sym typeface="Gill Sans" charset="0"/>
              </a:rPr>
              <a:t>Agence France Locale</a:t>
            </a:r>
          </a:p>
          <a:p>
            <a:endParaRPr lang="fr-FR" sz="500" dirty="0">
              <a:solidFill>
                <a:srgbClr val="29235C"/>
              </a:solidFill>
              <a:latin typeface="Arial Narrow" panose="020B0606020202030204" pitchFamily="34" charset="0"/>
              <a:sym typeface="Gill Sans" charset="0"/>
            </a:endParaRPr>
          </a:p>
          <a:p>
            <a:endParaRPr lang="fr-FR" sz="500" dirty="0">
              <a:solidFill>
                <a:srgbClr val="29235C"/>
              </a:solidFill>
              <a:latin typeface="Arial Narrow" panose="020B0606020202030204" pitchFamily="34" charset="0"/>
              <a:sym typeface="Gill Sans" charset="0"/>
            </a:endParaRPr>
          </a:p>
          <a:p>
            <a:r>
              <a:rPr lang="fr-FR" sz="1050" b="0" dirty="0">
                <a:solidFill>
                  <a:srgbClr val="29235C"/>
                </a:solidFill>
                <a:latin typeface="Arial Narrow" panose="020B0606020202030204" pitchFamily="34" charset="0"/>
                <a:sym typeface="Gill Sans" charset="0"/>
              </a:rPr>
              <a:t>Etablissement de crédit spécialisé </a:t>
            </a:r>
          </a:p>
          <a:p>
            <a:endParaRPr lang="fr-FR" sz="300" b="0" dirty="0">
              <a:solidFill>
                <a:srgbClr val="29235C"/>
              </a:solidFill>
              <a:latin typeface="Arial Narrow" panose="020B0606020202030204" pitchFamily="34" charset="0"/>
              <a:sym typeface="Gill Sans" charset="0"/>
            </a:endParaRPr>
          </a:p>
          <a:p>
            <a:endParaRPr lang="fr-FR" sz="300" b="0" dirty="0">
              <a:solidFill>
                <a:srgbClr val="29235C"/>
              </a:solidFill>
              <a:latin typeface="Arial Narrow" panose="020B0606020202030204" pitchFamily="34" charset="0"/>
              <a:sym typeface="Gill Sans" charset="0"/>
            </a:endParaRPr>
          </a:p>
          <a:p>
            <a:r>
              <a:rPr lang="fr-FR" sz="1050" b="0" dirty="0">
                <a:solidFill>
                  <a:srgbClr val="29235C"/>
                </a:solidFill>
                <a:latin typeface="Arial Narrow" panose="020B0606020202030204" pitchFamily="34" charset="0"/>
                <a:sym typeface="Gill Sans" charset="0"/>
              </a:rPr>
              <a:t>Notée </a:t>
            </a:r>
            <a:r>
              <a:rPr lang="fr-FR" sz="1050" u="sng" dirty="0">
                <a:solidFill>
                  <a:srgbClr val="29235C"/>
                </a:solidFill>
                <a:latin typeface="Arial Narrow" panose="020B0606020202030204" pitchFamily="34" charset="0"/>
                <a:sym typeface="Gill Sans" charset="0"/>
              </a:rPr>
              <a:t>Aa3</a:t>
            </a:r>
            <a:r>
              <a:rPr lang="fr-FR" sz="1050" b="0" u="sng" dirty="0">
                <a:solidFill>
                  <a:srgbClr val="29235C"/>
                </a:solidFill>
                <a:latin typeface="Arial Narrow" panose="020B0606020202030204" pitchFamily="34" charset="0"/>
                <a:sym typeface="Gill Sans" charset="0"/>
              </a:rPr>
              <a:t> / </a:t>
            </a:r>
            <a:r>
              <a:rPr lang="fr-FR" sz="1050" u="sng" dirty="0">
                <a:solidFill>
                  <a:srgbClr val="29235C"/>
                </a:solidFill>
                <a:latin typeface="Arial Narrow" panose="020B0606020202030204" pitchFamily="34" charset="0"/>
                <a:sym typeface="Gill Sans" charset="0"/>
              </a:rPr>
              <a:t>P-1</a:t>
            </a:r>
            <a:r>
              <a:rPr lang="fr-FR" sz="1050" b="0" u="sng" dirty="0">
                <a:solidFill>
                  <a:srgbClr val="29235C"/>
                </a:solidFill>
                <a:latin typeface="Arial Narrow" panose="020B0606020202030204" pitchFamily="34" charset="0"/>
                <a:sym typeface="Gill Sans" charset="0"/>
              </a:rPr>
              <a:t> </a:t>
            </a:r>
            <a:r>
              <a:rPr lang="fr-FR" sz="1050" b="0" dirty="0">
                <a:solidFill>
                  <a:srgbClr val="29235C"/>
                </a:solidFill>
                <a:latin typeface="Arial Narrow" panose="020B0606020202030204" pitchFamily="34" charset="0"/>
                <a:sym typeface="Gill Sans" charset="0"/>
              </a:rPr>
              <a:t>par Moody’s </a:t>
            </a:r>
          </a:p>
        </p:txBody>
      </p:sp>
      <p:cxnSp>
        <p:nvCxnSpPr>
          <p:cNvPr id="8" name="Connecteur droit avec flèche 7"/>
          <p:cNvCxnSpPr>
            <a:cxnSpLocks/>
          </p:cNvCxnSpPr>
          <p:nvPr/>
        </p:nvCxnSpPr>
        <p:spPr bwMode="auto">
          <a:xfrm flipV="1">
            <a:off x="2352092" y="3423768"/>
            <a:ext cx="648090" cy="5231"/>
          </a:xfrm>
          <a:prstGeom prst="straightConnector1">
            <a:avLst/>
          </a:prstGeom>
          <a:ln w="19050">
            <a:solidFill>
              <a:schemeClr val="tx2"/>
            </a:solidFill>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bwMode="auto">
          <a:xfrm>
            <a:off x="1066598" y="3229501"/>
            <a:ext cx="1198040" cy="398997"/>
          </a:xfrm>
          <a:prstGeom prst="rect">
            <a:avLst/>
          </a:prstGeom>
          <a:solidFill>
            <a:srgbClr val="00B0F0"/>
          </a:solidFill>
          <a:ln w="12700" cap="flat" cmpd="sng" algn="ctr">
            <a:noFill/>
            <a:prstDash val="solid"/>
          </a:ln>
          <a:effectLst/>
        </p:spPr>
        <p:txBody>
          <a:bodyPr wrap="square" anchor="ctr" anchorCtr="0">
            <a:no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200" dirty="0">
                <a:solidFill>
                  <a:schemeClr val="bg1"/>
                </a:solidFill>
                <a:latin typeface="Arial Narrow" panose="020B0606020202030204" pitchFamily="34" charset="0"/>
                <a:sym typeface="Gill Sans" charset="0"/>
              </a:rPr>
              <a:t>Marché obligataire</a:t>
            </a:r>
          </a:p>
        </p:txBody>
      </p:sp>
      <p:sp>
        <p:nvSpPr>
          <p:cNvPr id="10" name="ZoneTexte 9"/>
          <p:cNvSpPr txBox="1"/>
          <p:nvPr/>
        </p:nvSpPr>
        <p:spPr>
          <a:xfrm>
            <a:off x="8612228" y="1371113"/>
            <a:ext cx="2055914" cy="276999"/>
          </a:xfrm>
          <a:prstGeom prst="rect">
            <a:avLst/>
          </a:prstGeom>
          <a:noFill/>
          <a:ln w="9525">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a:r>
              <a:rPr lang="fr-FR" sz="1200" b="1" kern="0" dirty="0">
                <a:solidFill>
                  <a:schemeClr val="accent5">
                    <a:lumMod val="75000"/>
                  </a:schemeClr>
                </a:solidFill>
                <a:latin typeface="Arial Narrow" panose="020B0606020202030204" pitchFamily="34" charset="0"/>
                <a:cs typeface="Arial" panose="020B0604020202020204" pitchFamily="34" charset="0"/>
              </a:rPr>
              <a:t>Collectivités locales membres</a:t>
            </a:r>
          </a:p>
        </p:txBody>
      </p:sp>
      <p:sp>
        <p:nvSpPr>
          <p:cNvPr id="11" name="ZoneTexte 10"/>
          <p:cNvSpPr txBox="1"/>
          <p:nvPr/>
        </p:nvSpPr>
        <p:spPr bwMode="auto">
          <a:xfrm>
            <a:off x="9158526" y="4048961"/>
            <a:ext cx="1053345" cy="276999"/>
          </a:xfrm>
          <a:prstGeom prst="rect">
            <a:avLst/>
          </a:prstGeom>
          <a:solidFill>
            <a:srgbClr val="FFFFFF"/>
          </a:solidFill>
          <a:ln w="9525" cap="flat" cmpd="sng" algn="ctr">
            <a:solidFill>
              <a:schemeClr val="accent5">
                <a:lumMod val="75000"/>
              </a:schemeClr>
            </a:solidFill>
            <a:prstDash val="solid"/>
          </a:ln>
          <a:effectLst/>
        </p:spPr>
        <p:txBody>
          <a:bodyPr wrap="square">
            <a:sp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Narrow" panose="020B060602020203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200" dirty="0">
                <a:solidFill>
                  <a:schemeClr val="accent5">
                    <a:lumMod val="75000"/>
                  </a:schemeClr>
                </a:solidFill>
                <a:sym typeface="Gill Sans" charset="0"/>
              </a:rPr>
              <a:t>Collectivité </a:t>
            </a:r>
            <a:r>
              <a:rPr lang="fr-FR" sz="1200" i="1" dirty="0">
                <a:solidFill>
                  <a:schemeClr val="accent5">
                    <a:lumMod val="75000"/>
                  </a:schemeClr>
                </a:solidFill>
                <a:sym typeface="Gill Sans" charset="0"/>
              </a:rPr>
              <a:t>n</a:t>
            </a:r>
          </a:p>
        </p:txBody>
      </p:sp>
      <p:sp>
        <p:nvSpPr>
          <p:cNvPr id="12" name="ZoneTexte 11"/>
          <p:cNvSpPr txBox="1"/>
          <p:nvPr/>
        </p:nvSpPr>
        <p:spPr bwMode="auto">
          <a:xfrm>
            <a:off x="9158526" y="3379868"/>
            <a:ext cx="1053345" cy="276999"/>
          </a:xfrm>
          <a:prstGeom prst="rect">
            <a:avLst/>
          </a:prstGeom>
          <a:solidFill>
            <a:srgbClr val="FFFFFF"/>
          </a:solidFill>
          <a:ln w="9525" cap="flat" cmpd="sng" algn="ctr">
            <a:solidFill>
              <a:schemeClr val="accent5">
                <a:lumMod val="75000"/>
              </a:schemeClr>
            </a:solidFill>
            <a:prstDash val="solid"/>
          </a:ln>
          <a:effectLst/>
        </p:spPr>
        <p:txBody>
          <a:bodyPr wrap="square">
            <a:sp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Narrow" panose="020B060602020203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200" dirty="0" err="1">
                <a:solidFill>
                  <a:schemeClr val="accent5">
                    <a:lumMod val="75000"/>
                  </a:schemeClr>
                </a:solidFill>
                <a:sym typeface="Gill Sans" charset="0"/>
              </a:rPr>
              <a:t>Collectivité</a:t>
            </a:r>
            <a:r>
              <a:rPr lang="en-US" sz="1200" dirty="0">
                <a:solidFill>
                  <a:schemeClr val="accent5">
                    <a:lumMod val="75000"/>
                  </a:schemeClr>
                </a:solidFill>
                <a:sym typeface="Gill Sans" charset="0"/>
              </a:rPr>
              <a:t> </a:t>
            </a:r>
            <a:r>
              <a:rPr lang="fr-FR" sz="1200" dirty="0">
                <a:solidFill>
                  <a:schemeClr val="accent5">
                    <a:lumMod val="75000"/>
                  </a:schemeClr>
                </a:solidFill>
                <a:sym typeface="Gill Sans" charset="0"/>
              </a:rPr>
              <a:t>3</a:t>
            </a:r>
          </a:p>
        </p:txBody>
      </p:sp>
      <p:cxnSp>
        <p:nvCxnSpPr>
          <p:cNvPr id="14" name="Connecteur droit avec flèche 13"/>
          <p:cNvCxnSpPr>
            <a:cxnSpLocks/>
            <a:stCxn id="7" idx="3"/>
          </p:cNvCxnSpPr>
          <p:nvPr/>
        </p:nvCxnSpPr>
        <p:spPr bwMode="auto">
          <a:xfrm>
            <a:off x="5569158" y="3395978"/>
            <a:ext cx="1330406" cy="791483"/>
          </a:xfrm>
          <a:prstGeom prst="straightConnector1">
            <a:avLst/>
          </a:prstGeom>
          <a:ln w="19050">
            <a:solidFill>
              <a:srgbClr val="29235C"/>
            </a:solidFill>
            <a:prstDash val="dash"/>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a:stCxn id="7" idx="3"/>
          </p:cNvCxnSpPr>
          <p:nvPr/>
        </p:nvCxnSpPr>
        <p:spPr bwMode="auto">
          <a:xfrm>
            <a:off x="5569158" y="3395978"/>
            <a:ext cx="1330406" cy="134454"/>
          </a:xfrm>
          <a:prstGeom prst="straightConnector1">
            <a:avLst/>
          </a:prstGeom>
          <a:ln w="19050">
            <a:solidFill>
              <a:srgbClr val="29235C"/>
            </a:solidFill>
            <a:prstDash val="dash"/>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p:cNvCxnSpPr>
          <p:nvPr/>
        </p:nvCxnSpPr>
        <p:spPr bwMode="auto">
          <a:xfrm flipV="1">
            <a:off x="5569158" y="2864019"/>
            <a:ext cx="1330406" cy="515849"/>
          </a:xfrm>
          <a:prstGeom prst="straightConnector1">
            <a:avLst/>
          </a:prstGeom>
          <a:ln w="19050">
            <a:solidFill>
              <a:srgbClr val="29235C"/>
            </a:solidFill>
            <a:prstDash val="dash"/>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cxnSpLocks/>
            <a:stCxn id="7" idx="3"/>
          </p:cNvCxnSpPr>
          <p:nvPr/>
        </p:nvCxnSpPr>
        <p:spPr bwMode="auto">
          <a:xfrm flipV="1">
            <a:off x="5569158" y="2225634"/>
            <a:ext cx="1330406" cy="1170344"/>
          </a:xfrm>
          <a:prstGeom prst="straightConnector1">
            <a:avLst/>
          </a:prstGeom>
          <a:ln w="19050">
            <a:solidFill>
              <a:srgbClr val="29235C"/>
            </a:solidFill>
            <a:prstDash val="dash"/>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bwMode="auto">
          <a:xfrm>
            <a:off x="6464019" y="1371785"/>
            <a:ext cx="1816501" cy="278677"/>
          </a:xfrm>
          <a:prstGeom prst="rect">
            <a:avLst/>
          </a:prstGeom>
          <a:solidFill>
            <a:schemeClr val="bg1"/>
          </a:solidFill>
          <a:ln w="9525">
            <a:solidFill>
              <a:schemeClr val="accent5"/>
            </a:solidFill>
          </a:ln>
        </p:spPr>
        <p:style>
          <a:lnRef idx="2">
            <a:schemeClr val="accent2"/>
          </a:lnRef>
          <a:fillRef idx="1">
            <a:schemeClr val="lt1"/>
          </a:fillRef>
          <a:effectRef idx="0">
            <a:schemeClr val="accent2"/>
          </a:effectRef>
          <a:fontRef idx="minor">
            <a:schemeClr val="dk1"/>
          </a:fontRef>
        </p:style>
        <p:txBody>
          <a:bodyPr wrap="square" anchor="t" anchorCtr="0">
            <a:no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fr-FR" sz="100" i="1" dirty="0">
              <a:solidFill>
                <a:schemeClr val="accent5"/>
              </a:solidFill>
              <a:latin typeface="Arial Narrow" panose="020B0606020202030204" pitchFamily="34" charset="0"/>
              <a:sym typeface="Gill Sans" charset="0"/>
            </a:endParaRPr>
          </a:p>
          <a:p>
            <a:r>
              <a:rPr lang="fr-FR" sz="1200" dirty="0">
                <a:solidFill>
                  <a:schemeClr val="accent5"/>
                </a:solidFill>
                <a:latin typeface="Arial Narrow" panose="020B0606020202030204" pitchFamily="34" charset="0"/>
                <a:sym typeface="Gill Sans" charset="0"/>
              </a:rPr>
              <a:t>Prêts bancaires classiques</a:t>
            </a:r>
          </a:p>
        </p:txBody>
      </p:sp>
      <p:sp>
        <p:nvSpPr>
          <p:cNvPr id="19" name="ZoneTexte 18"/>
          <p:cNvSpPr txBox="1"/>
          <p:nvPr/>
        </p:nvSpPr>
        <p:spPr bwMode="auto">
          <a:xfrm>
            <a:off x="7066943" y="2096462"/>
            <a:ext cx="571842" cy="258345"/>
          </a:xfrm>
          <a:prstGeom prst="rect">
            <a:avLst/>
          </a:prstGeom>
          <a:solidFill>
            <a:schemeClr val="accent5"/>
          </a:solidFill>
          <a:ln w="12700" cap="flat" cmpd="sng" algn="ctr">
            <a:noFill/>
            <a:prstDash val="solid"/>
          </a:ln>
          <a:effectLst/>
        </p:spPr>
        <p:txBody>
          <a:bodyPr wrap="square" anchor="ctr" anchorCtr="0">
            <a:no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050" dirty="0">
                <a:solidFill>
                  <a:schemeClr val="bg1"/>
                </a:solidFill>
                <a:latin typeface="Arial Narrow" panose="020B0606020202030204" pitchFamily="34" charset="0"/>
                <a:sym typeface="Gill Sans" charset="0"/>
              </a:rPr>
              <a:t>Prêt </a:t>
            </a:r>
            <a:r>
              <a:rPr lang="en-US" sz="1050" dirty="0">
                <a:solidFill>
                  <a:schemeClr val="bg1"/>
                </a:solidFill>
                <a:latin typeface="Arial Narrow" panose="020B0606020202030204" pitchFamily="34" charset="0"/>
                <a:sym typeface="Gill Sans" charset="0"/>
              </a:rPr>
              <a:t>1</a:t>
            </a:r>
          </a:p>
        </p:txBody>
      </p:sp>
      <p:sp>
        <p:nvSpPr>
          <p:cNvPr id="20" name="ZoneTexte 19"/>
          <p:cNvSpPr txBox="1"/>
          <p:nvPr/>
        </p:nvSpPr>
        <p:spPr bwMode="auto">
          <a:xfrm>
            <a:off x="7066943" y="2748528"/>
            <a:ext cx="571842" cy="255731"/>
          </a:xfrm>
          <a:prstGeom prst="rect">
            <a:avLst/>
          </a:prstGeom>
          <a:solidFill>
            <a:schemeClr val="accent5"/>
          </a:solidFill>
          <a:ln w="12700" cap="flat" cmpd="sng" algn="ctr">
            <a:noFill/>
            <a:prstDash val="solid"/>
          </a:ln>
          <a:effectLst/>
        </p:spPr>
        <p:txBody>
          <a:bodyPr wrap="square" anchor="ctr" anchorCtr="0">
            <a:no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050" dirty="0">
                <a:solidFill>
                  <a:schemeClr val="bg1"/>
                </a:solidFill>
                <a:latin typeface="Arial Narrow" panose="020B0606020202030204" pitchFamily="34" charset="0"/>
                <a:sym typeface="Gill Sans" charset="0"/>
              </a:rPr>
              <a:t>Prêt </a:t>
            </a:r>
            <a:r>
              <a:rPr lang="en-US" sz="1050" dirty="0">
                <a:solidFill>
                  <a:schemeClr val="bg1"/>
                </a:solidFill>
                <a:latin typeface="Arial Narrow" panose="020B0606020202030204" pitchFamily="34" charset="0"/>
                <a:sym typeface="Gill Sans" charset="0"/>
              </a:rPr>
              <a:t>2</a:t>
            </a:r>
          </a:p>
        </p:txBody>
      </p:sp>
      <p:sp>
        <p:nvSpPr>
          <p:cNvPr id="21" name="ZoneTexte 20"/>
          <p:cNvSpPr txBox="1"/>
          <p:nvPr/>
        </p:nvSpPr>
        <p:spPr bwMode="auto">
          <a:xfrm>
            <a:off x="7067568" y="3399577"/>
            <a:ext cx="571841" cy="261711"/>
          </a:xfrm>
          <a:prstGeom prst="rect">
            <a:avLst/>
          </a:prstGeom>
          <a:solidFill>
            <a:schemeClr val="accent5"/>
          </a:solidFill>
          <a:ln w="12700" cap="flat" cmpd="sng" algn="ctr">
            <a:noFill/>
            <a:prstDash val="solid"/>
          </a:ln>
          <a:effectLst/>
        </p:spPr>
        <p:txBody>
          <a:bodyPr wrap="square" anchor="ctr" anchorCtr="0">
            <a:no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050" dirty="0">
                <a:solidFill>
                  <a:schemeClr val="bg1"/>
                </a:solidFill>
                <a:latin typeface="Arial Narrow" panose="020B0606020202030204" pitchFamily="34" charset="0"/>
                <a:sym typeface="Gill Sans" charset="0"/>
              </a:rPr>
              <a:t>Prêt </a:t>
            </a:r>
            <a:r>
              <a:rPr lang="en-US" sz="1050" dirty="0">
                <a:solidFill>
                  <a:schemeClr val="bg1"/>
                </a:solidFill>
                <a:latin typeface="Arial Narrow" panose="020B0606020202030204" pitchFamily="34" charset="0"/>
                <a:sym typeface="Gill Sans" charset="0"/>
              </a:rPr>
              <a:t>3</a:t>
            </a:r>
          </a:p>
        </p:txBody>
      </p:sp>
      <p:sp>
        <p:nvSpPr>
          <p:cNvPr id="22" name="ZoneTexte 21"/>
          <p:cNvSpPr txBox="1"/>
          <p:nvPr/>
        </p:nvSpPr>
        <p:spPr bwMode="auto">
          <a:xfrm>
            <a:off x="7066943" y="4056606"/>
            <a:ext cx="574082" cy="261711"/>
          </a:xfrm>
          <a:prstGeom prst="rect">
            <a:avLst/>
          </a:prstGeom>
          <a:solidFill>
            <a:schemeClr val="accent5"/>
          </a:solidFill>
          <a:ln w="12700" cap="flat" cmpd="sng" algn="ctr">
            <a:noFill/>
            <a:prstDash val="solid"/>
          </a:ln>
          <a:effectLst/>
        </p:spPr>
        <p:txBody>
          <a:bodyPr wrap="square" anchor="ctr" anchorCtr="0">
            <a:no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050" dirty="0">
                <a:solidFill>
                  <a:schemeClr val="bg1"/>
                </a:solidFill>
                <a:latin typeface="Arial Narrow" panose="020B0606020202030204" pitchFamily="34" charset="0"/>
                <a:sym typeface="Gill Sans" charset="0"/>
              </a:rPr>
              <a:t>Prêt </a:t>
            </a:r>
            <a:r>
              <a:rPr lang="en-US" sz="1050" i="1" dirty="0">
                <a:solidFill>
                  <a:schemeClr val="bg1"/>
                </a:solidFill>
                <a:latin typeface="Arial Narrow" panose="020B0606020202030204" pitchFamily="34" charset="0"/>
                <a:sym typeface="Gill Sans" charset="0"/>
              </a:rPr>
              <a:t>n</a:t>
            </a:r>
          </a:p>
        </p:txBody>
      </p:sp>
      <p:sp>
        <p:nvSpPr>
          <p:cNvPr id="26" name="ZoneTexte 25"/>
          <p:cNvSpPr txBox="1"/>
          <p:nvPr/>
        </p:nvSpPr>
        <p:spPr bwMode="auto">
          <a:xfrm>
            <a:off x="9158526" y="2089245"/>
            <a:ext cx="1016897" cy="276999"/>
          </a:xfrm>
          <a:prstGeom prst="rect">
            <a:avLst/>
          </a:prstGeom>
          <a:solidFill>
            <a:srgbClr val="FFFFFF"/>
          </a:solidFill>
          <a:ln w="9525" cap="flat" cmpd="sng" algn="ctr">
            <a:solidFill>
              <a:schemeClr val="accent5">
                <a:lumMod val="75000"/>
              </a:schemeClr>
            </a:solidFill>
            <a:prstDash val="solid"/>
          </a:ln>
          <a:effectLst/>
        </p:spPr>
        <p:txBody>
          <a:bodyPr wrap="square">
            <a:sp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Narrow" panose="020B060602020203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200" dirty="0">
                <a:solidFill>
                  <a:schemeClr val="accent5">
                    <a:lumMod val="75000"/>
                  </a:schemeClr>
                </a:solidFill>
                <a:sym typeface="Gill Sans" charset="0"/>
              </a:rPr>
              <a:t>Collectivité 1</a:t>
            </a:r>
          </a:p>
        </p:txBody>
      </p:sp>
      <p:sp>
        <p:nvSpPr>
          <p:cNvPr id="27" name="ZoneTexte 26"/>
          <p:cNvSpPr txBox="1"/>
          <p:nvPr/>
        </p:nvSpPr>
        <p:spPr bwMode="auto">
          <a:xfrm>
            <a:off x="9165404" y="2736328"/>
            <a:ext cx="1013938" cy="276999"/>
          </a:xfrm>
          <a:prstGeom prst="rect">
            <a:avLst/>
          </a:prstGeom>
          <a:solidFill>
            <a:srgbClr val="FFFFFF"/>
          </a:solidFill>
          <a:ln w="9525" cap="flat" cmpd="sng" algn="ctr">
            <a:solidFill>
              <a:schemeClr val="accent5">
                <a:lumMod val="75000"/>
              </a:schemeClr>
            </a:solidFill>
            <a:prstDash val="solid"/>
          </a:ln>
          <a:effectLst/>
        </p:spPr>
        <p:txBody>
          <a:bodyPr wrap="square">
            <a:sp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rgbClr val="767676"/>
                </a:solidFill>
                <a:effectLst/>
                <a:uLnTx/>
                <a:uFillTx/>
                <a:latin typeface="Arial Narrow" panose="020B060602020203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200" dirty="0">
                <a:solidFill>
                  <a:schemeClr val="accent5">
                    <a:lumMod val="75000"/>
                  </a:schemeClr>
                </a:solidFill>
                <a:sym typeface="Gill Sans" charset="0"/>
              </a:rPr>
              <a:t>Collectivité 2</a:t>
            </a:r>
          </a:p>
        </p:txBody>
      </p:sp>
      <p:pic>
        <p:nvPicPr>
          <p:cNvPr id="49" name="Image 48">
            <a:extLst>
              <a:ext uri="{FF2B5EF4-FFF2-40B4-BE49-F238E27FC236}">
                <a16:creationId xmlns:a16="http://schemas.microsoft.com/office/drawing/2014/main" id="{0D9B3D48-0668-4E18-A395-56B166B864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44838" y="2903358"/>
            <a:ext cx="2388297" cy="985239"/>
          </a:xfrm>
          <a:prstGeom prst="rect">
            <a:avLst/>
          </a:prstGeom>
        </p:spPr>
      </p:pic>
      <p:sp>
        <p:nvSpPr>
          <p:cNvPr id="58" name="Accolade ouvrante 57">
            <a:extLst>
              <a:ext uri="{FF2B5EF4-FFF2-40B4-BE49-F238E27FC236}">
                <a16:creationId xmlns:a16="http://schemas.microsoft.com/office/drawing/2014/main" id="{52063A24-9AC7-4076-A90E-4868C87F579F}"/>
              </a:ext>
            </a:extLst>
          </p:cNvPr>
          <p:cNvSpPr/>
          <p:nvPr/>
        </p:nvSpPr>
        <p:spPr>
          <a:xfrm rot="16200000">
            <a:off x="3291852" y="2594288"/>
            <a:ext cx="52053" cy="4502560"/>
          </a:xfrm>
          <a:prstGeom prst="leftBrace">
            <a:avLst/>
          </a:prstGeom>
          <a:ln>
            <a:solidFill>
              <a:srgbClr val="BE16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Accolade ouvrante 58">
            <a:extLst>
              <a:ext uri="{FF2B5EF4-FFF2-40B4-BE49-F238E27FC236}">
                <a16:creationId xmlns:a16="http://schemas.microsoft.com/office/drawing/2014/main" id="{964309BA-CD97-48A6-82E0-68EC19AC75F0}"/>
              </a:ext>
            </a:extLst>
          </p:cNvPr>
          <p:cNvSpPr/>
          <p:nvPr/>
        </p:nvSpPr>
        <p:spPr>
          <a:xfrm rot="16200000">
            <a:off x="7346243" y="3937314"/>
            <a:ext cx="52055" cy="1816503"/>
          </a:xfrm>
          <a:prstGeom prst="leftBrace">
            <a:avLst/>
          </a:prstGeom>
          <a:ln>
            <a:solidFill>
              <a:srgbClr val="BE16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Accolade ouvrante 59">
            <a:extLst>
              <a:ext uri="{FF2B5EF4-FFF2-40B4-BE49-F238E27FC236}">
                <a16:creationId xmlns:a16="http://schemas.microsoft.com/office/drawing/2014/main" id="{547633E4-C31B-4365-876F-65243DC6FF45}"/>
              </a:ext>
            </a:extLst>
          </p:cNvPr>
          <p:cNvSpPr/>
          <p:nvPr/>
        </p:nvSpPr>
        <p:spPr>
          <a:xfrm rot="16200000">
            <a:off x="9730594" y="3934048"/>
            <a:ext cx="58593" cy="1816502"/>
          </a:xfrm>
          <a:prstGeom prst="leftBrace">
            <a:avLst/>
          </a:prstGeom>
          <a:ln>
            <a:solidFill>
              <a:srgbClr val="BE16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Rectangle 60">
            <a:extLst>
              <a:ext uri="{FF2B5EF4-FFF2-40B4-BE49-F238E27FC236}">
                <a16:creationId xmlns:a16="http://schemas.microsoft.com/office/drawing/2014/main" id="{CF7E3EF1-FE9A-493C-9235-D381D0B53189}"/>
              </a:ext>
            </a:extLst>
          </p:cNvPr>
          <p:cNvSpPr/>
          <p:nvPr/>
        </p:nvSpPr>
        <p:spPr>
          <a:xfrm>
            <a:off x="1773382" y="5144655"/>
            <a:ext cx="3306618" cy="229275"/>
          </a:xfrm>
          <a:prstGeom prst="rect">
            <a:avLst/>
          </a:prstGeom>
          <a:solidFill>
            <a:srgbClr val="BE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Narrow" panose="020B0606020202030204" pitchFamily="34" charset="0"/>
              </a:rPr>
              <a:t>1. Financement (cf.  p 13)</a:t>
            </a:r>
          </a:p>
        </p:txBody>
      </p:sp>
      <p:sp>
        <p:nvSpPr>
          <p:cNvPr id="62" name="Rectangle 61">
            <a:extLst>
              <a:ext uri="{FF2B5EF4-FFF2-40B4-BE49-F238E27FC236}">
                <a16:creationId xmlns:a16="http://schemas.microsoft.com/office/drawing/2014/main" id="{66D2E323-B597-4475-9350-6F626400B808}"/>
              </a:ext>
            </a:extLst>
          </p:cNvPr>
          <p:cNvSpPr/>
          <p:nvPr/>
        </p:nvSpPr>
        <p:spPr>
          <a:xfrm>
            <a:off x="6464019" y="5135419"/>
            <a:ext cx="1941072" cy="240145"/>
          </a:xfrm>
          <a:prstGeom prst="rect">
            <a:avLst/>
          </a:prstGeom>
          <a:solidFill>
            <a:srgbClr val="BE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Narrow" panose="020B0606020202030204" pitchFamily="34" charset="0"/>
              </a:rPr>
              <a:t>2. Crédit (cf.  p 14)</a:t>
            </a:r>
          </a:p>
        </p:txBody>
      </p:sp>
      <p:sp>
        <p:nvSpPr>
          <p:cNvPr id="63" name="Rectangle 62">
            <a:extLst>
              <a:ext uri="{FF2B5EF4-FFF2-40B4-BE49-F238E27FC236}">
                <a16:creationId xmlns:a16="http://schemas.microsoft.com/office/drawing/2014/main" id="{1D46C05E-31A9-4DDA-86BB-BAA0680E36F5}"/>
              </a:ext>
            </a:extLst>
          </p:cNvPr>
          <p:cNvSpPr/>
          <p:nvPr/>
        </p:nvSpPr>
        <p:spPr>
          <a:xfrm>
            <a:off x="8791583" y="5153892"/>
            <a:ext cx="1941072" cy="240145"/>
          </a:xfrm>
          <a:prstGeom prst="rect">
            <a:avLst/>
          </a:prstGeom>
          <a:solidFill>
            <a:srgbClr val="BE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Narrow" panose="020B0606020202030204" pitchFamily="34" charset="0"/>
              </a:rPr>
              <a:t>3. Membres (cf.  p 15)</a:t>
            </a:r>
          </a:p>
        </p:txBody>
      </p:sp>
      <p:cxnSp>
        <p:nvCxnSpPr>
          <p:cNvPr id="64" name="Connecteur droit avec flèche 63">
            <a:extLst>
              <a:ext uri="{FF2B5EF4-FFF2-40B4-BE49-F238E27FC236}">
                <a16:creationId xmlns:a16="http://schemas.microsoft.com/office/drawing/2014/main" id="{A72CF85B-2489-4CE1-9366-9DB844F2E1DE}"/>
              </a:ext>
            </a:extLst>
          </p:cNvPr>
          <p:cNvCxnSpPr>
            <a:cxnSpLocks/>
          </p:cNvCxnSpPr>
          <p:nvPr/>
        </p:nvCxnSpPr>
        <p:spPr bwMode="auto">
          <a:xfrm>
            <a:off x="7989455" y="2221300"/>
            <a:ext cx="862184" cy="4334"/>
          </a:xfrm>
          <a:prstGeom prst="straightConnector1">
            <a:avLst/>
          </a:prstGeom>
          <a:ln w="19050">
            <a:solidFill>
              <a:srgbClr val="29235C"/>
            </a:solidFill>
            <a:prstDash val="dash"/>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30DA1E7-F059-4FF6-AB46-B36B5A44B925}"/>
              </a:ext>
            </a:extLst>
          </p:cNvPr>
          <p:cNvCxnSpPr>
            <a:cxnSpLocks/>
          </p:cNvCxnSpPr>
          <p:nvPr/>
        </p:nvCxnSpPr>
        <p:spPr bwMode="auto">
          <a:xfrm>
            <a:off x="7981066" y="2867252"/>
            <a:ext cx="862184" cy="4334"/>
          </a:xfrm>
          <a:prstGeom prst="straightConnector1">
            <a:avLst/>
          </a:prstGeom>
          <a:ln w="19050">
            <a:solidFill>
              <a:srgbClr val="29235C"/>
            </a:solidFill>
            <a:prstDash val="dash"/>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32D3EA82-B52F-4411-81FF-5D95CE2B24EA}"/>
              </a:ext>
            </a:extLst>
          </p:cNvPr>
          <p:cNvCxnSpPr>
            <a:cxnSpLocks/>
          </p:cNvCxnSpPr>
          <p:nvPr/>
        </p:nvCxnSpPr>
        <p:spPr bwMode="auto">
          <a:xfrm>
            <a:off x="7964288" y="3513204"/>
            <a:ext cx="862184" cy="4334"/>
          </a:xfrm>
          <a:prstGeom prst="straightConnector1">
            <a:avLst/>
          </a:prstGeom>
          <a:ln w="19050">
            <a:solidFill>
              <a:srgbClr val="29235C"/>
            </a:solidFill>
            <a:prstDash val="dash"/>
            <a:headEnd type="none" w="med" len="med"/>
            <a:tailEnd type="stealth"/>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9109A02F-BB36-42E8-B49B-5CBA2DDC04AF}"/>
              </a:ext>
            </a:extLst>
          </p:cNvPr>
          <p:cNvCxnSpPr>
            <a:cxnSpLocks/>
          </p:cNvCxnSpPr>
          <p:nvPr/>
        </p:nvCxnSpPr>
        <p:spPr bwMode="auto">
          <a:xfrm>
            <a:off x="7989455" y="4184323"/>
            <a:ext cx="862184" cy="4334"/>
          </a:xfrm>
          <a:prstGeom prst="straightConnector1">
            <a:avLst/>
          </a:prstGeom>
          <a:ln w="19050">
            <a:solidFill>
              <a:srgbClr val="29235C"/>
            </a:solidFill>
            <a:prstDash val="dash"/>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3" name="Espace réservé de la date 2">
            <a:extLst>
              <a:ext uri="{FF2B5EF4-FFF2-40B4-BE49-F238E27FC236}">
                <a16:creationId xmlns:a16="http://schemas.microsoft.com/office/drawing/2014/main" id="{63DA5B3B-6F6C-4372-900C-7D25F7752648}"/>
              </a:ext>
            </a:extLst>
          </p:cNvPr>
          <p:cNvSpPr>
            <a:spLocks noGrp="1"/>
          </p:cNvSpPr>
          <p:nvPr>
            <p:ph type="dt" sz="half" idx="2"/>
          </p:nvPr>
        </p:nvSpPr>
        <p:spPr/>
        <p:txBody>
          <a:bodyPr/>
          <a:lstStyle/>
          <a:p>
            <a:fld id="{09922C59-28E2-41FD-AC96-B34DC61C25FD}" type="datetime1">
              <a:rPr lang="fr-FR" smtClean="0"/>
              <a:t>03/06/2019</a:t>
            </a:fld>
            <a:endParaRPr lang="fr-FR" dirty="0"/>
          </a:p>
        </p:txBody>
      </p:sp>
      <p:sp>
        <p:nvSpPr>
          <p:cNvPr id="4" name="Espace réservé du numéro de diapositive 3">
            <a:extLst>
              <a:ext uri="{FF2B5EF4-FFF2-40B4-BE49-F238E27FC236}">
                <a16:creationId xmlns:a16="http://schemas.microsoft.com/office/drawing/2014/main" id="{4B915727-5AAA-4851-B948-245E7037FA55}"/>
              </a:ext>
            </a:extLst>
          </p:cNvPr>
          <p:cNvSpPr>
            <a:spLocks noGrp="1"/>
          </p:cNvSpPr>
          <p:nvPr>
            <p:ph type="sldNum" sz="quarter" idx="4"/>
          </p:nvPr>
        </p:nvSpPr>
        <p:spPr/>
        <p:txBody>
          <a:bodyPr/>
          <a:lstStyle/>
          <a:p>
            <a:fld id="{B46626B8-9A1A-D04A-9503-D05055E8FA78}" type="slidenum">
              <a:rPr lang="fr-FR" smtClean="0"/>
              <a:pPr/>
              <a:t>12</a:t>
            </a:fld>
            <a:endParaRPr lang="fr-FR" dirty="0"/>
          </a:p>
        </p:txBody>
      </p:sp>
    </p:spTree>
    <p:extLst>
      <p:ext uri="{BB962C8B-B14F-4D97-AF65-F5344CB8AC3E}">
        <p14:creationId xmlns:p14="http://schemas.microsoft.com/office/powerpoint/2010/main" val="337845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6047B5-D098-4447-AB17-058BA095ABF9}"/>
              </a:ext>
            </a:extLst>
          </p:cNvPr>
          <p:cNvSpPr>
            <a:spLocks noGrp="1"/>
          </p:cNvSpPr>
          <p:nvPr>
            <p:ph type="title"/>
          </p:nvPr>
        </p:nvSpPr>
        <p:spPr/>
        <p:txBody>
          <a:bodyPr/>
          <a:lstStyle/>
          <a:p>
            <a:r>
              <a:rPr lang="fr-FR" b="1" dirty="0">
                <a:latin typeface="Arial Narrow" panose="020B0606020202030204" pitchFamily="34" charset="0"/>
              </a:rPr>
              <a:t>Focus sur notre financement : COMMENT se finance-t-on ?</a:t>
            </a:r>
          </a:p>
        </p:txBody>
      </p:sp>
      <p:sp>
        <p:nvSpPr>
          <p:cNvPr id="12" name="ZoneTexte 11">
            <a:extLst>
              <a:ext uri="{FF2B5EF4-FFF2-40B4-BE49-F238E27FC236}">
                <a16:creationId xmlns:a16="http://schemas.microsoft.com/office/drawing/2014/main" id="{93170BDB-6D8B-45D0-AF4D-09342F1B3215}"/>
              </a:ext>
            </a:extLst>
          </p:cNvPr>
          <p:cNvSpPr txBox="1"/>
          <p:nvPr/>
        </p:nvSpPr>
        <p:spPr>
          <a:xfrm>
            <a:off x="3496016" y="2038241"/>
            <a:ext cx="2654396" cy="584775"/>
          </a:xfrm>
          <a:prstGeom prst="rect">
            <a:avLst/>
          </a:prstGeom>
          <a:noFill/>
        </p:spPr>
        <p:txBody>
          <a:bodyPr wrap="square" rtlCol="0">
            <a:spAutoFit/>
          </a:bodyPr>
          <a:lstStyle/>
          <a:p>
            <a:pPr algn="ctr"/>
            <a:r>
              <a:rPr lang="fr-FR" sz="1600" b="1" dirty="0">
                <a:latin typeface="Arial Narrow" panose="020B0606020202030204" pitchFamily="34" charset="0"/>
              </a:rPr>
              <a:t>Levée de fonds sur le marché obligataire et monétaire</a:t>
            </a:r>
          </a:p>
        </p:txBody>
      </p:sp>
      <p:sp>
        <p:nvSpPr>
          <p:cNvPr id="14" name="Ellipse 13">
            <a:extLst>
              <a:ext uri="{FF2B5EF4-FFF2-40B4-BE49-F238E27FC236}">
                <a16:creationId xmlns:a16="http://schemas.microsoft.com/office/drawing/2014/main" id="{6C92FCA3-6D94-4DC6-A540-E48A89A2168C}"/>
              </a:ext>
            </a:extLst>
          </p:cNvPr>
          <p:cNvSpPr/>
          <p:nvPr/>
        </p:nvSpPr>
        <p:spPr>
          <a:xfrm>
            <a:off x="3587098" y="2772511"/>
            <a:ext cx="1089208" cy="1089208"/>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29235C"/>
                </a:solidFill>
                <a:latin typeface="Arial Narrow" panose="020B0606020202030204" pitchFamily="34" charset="0"/>
              </a:rPr>
              <a:t>Près de </a:t>
            </a:r>
            <a:r>
              <a:rPr lang="fr-FR" dirty="0">
                <a:solidFill>
                  <a:srgbClr val="29235C"/>
                </a:solidFill>
                <a:latin typeface="Arial Narrow" panose="020B0606020202030204" pitchFamily="34" charset="0"/>
              </a:rPr>
              <a:t>3 Mds €</a:t>
            </a:r>
          </a:p>
        </p:txBody>
      </p:sp>
      <p:sp>
        <p:nvSpPr>
          <p:cNvPr id="16" name="Ellipse 15">
            <a:extLst>
              <a:ext uri="{FF2B5EF4-FFF2-40B4-BE49-F238E27FC236}">
                <a16:creationId xmlns:a16="http://schemas.microsoft.com/office/drawing/2014/main" id="{BD70AF49-1C70-4184-8F54-FB29B7EB53EB}"/>
              </a:ext>
            </a:extLst>
          </p:cNvPr>
          <p:cNvSpPr/>
          <p:nvPr/>
        </p:nvSpPr>
        <p:spPr>
          <a:xfrm>
            <a:off x="3700749" y="5042020"/>
            <a:ext cx="920837" cy="920837"/>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29235C"/>
              </a:solidFill>
              <a:latin typeface="Arial Narrow" panose="020B0606020202030204" pitchFamily="34" charset="0"/>
            </a:endParaRPr>
          </a:p>
        </p:txBody>
      </p:sp>
      <p:sp>
        <p:nvSpPr>
          <p:cNvPr id="18" name="ZoneTexte 17">
            <a:extLst>
              <a:ext uri="{FF2B5EF4-FFF2-40B4-BE49-F238E27FC236}">
                <a16:creationId xmlns:a16="http://schemas.microsoft.com/office/drawing/2014/main" id="{19D65F88-F27F-4D14-916B-367CB4AF04B6}"/>
              </a:ext>
            </a:extLst>
          </p:cNvPr>
          <p:cNvSpPr txBox="1"/>
          <p:nvPr/>
        </p:nvSpPr>
        <p:spPr>
          <a:xfrm>
            <a:off x="7632270" y="2090052"/>
            <a:ext cx="3322041" cy="338554"/>
          </a:xfrm>
          <a:prstGeom prst="rect">
            <a:avLst/>
          </a:prstGeom>
          <a:noFill/>
        </p:spPr>
        <p:txBody>
          <a:bodyPr wrap="square" rtlCol="0">
            <a:spAutoFit/>
          </a:bodyPr>
          <a:lstStyle/>
          <a:p>
            <a:pPr algn="ctr"/>
            <a:r>
              <a:rPr lang="fr-FR" sz="1600" b="1" dirty="0">
                <a:latin typeface="Arial Narrow" panose="020B0606020202030204" pitchFamily="34" charset="0"/>
              </a:rPr>
              <a:t>Qui sont nos investisseurs ? </a:t>
            </a:r>
          </a:p>
        </p:txBody>
      </p:sp>
      <p:graphicFrame>
        <p:nvGraphicFramePr>
          <p:cNvPr id="19" name="Graphique 18">
            <a:extLst>
              <a:ext uri="{FF2B5EF4-FFF2-40B4-BE49-F238E27FC236}">
                <a16:creationId xmlns:a16="http://schemas.microsoft.com/office/drawing/2014/main" id="{843873B9-22DC-4A69-B1CC-33B773F718E9}"/>
              </a:ext>
            </a:extLst>
          </p:cNvPr>
          <p:cNvGraphicFramePr/>
          <p:nvPr>
            <p:extLst>
              <p:ext uri="{D42A27DB-BD31-4B8C-83A1-F6EECF244321}">
                <p14:modId xmlns:p14="http://schemas.microsoft.com/office/powerpoint/2010/main" val="977047170"/>
              </p:ext>
            </p:extLst>
          </p:nvPr>
        </p:nvGraphicFramePr>
        <p:xfrm>
          <a:off x="6263007" y="2499431"/>
          <a:ext cx="3875934" cy="2897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aphique 19">
            <a:extLst>
              <a:ext uri="{FF2B5EF4-FFF2-40B4-BE49-F238E27FC236}">
                <a16:creationId xmlns:a16="http://schemas.microsoft.com/office/drawing/2014/main" id="{E1B2026A-8DF2-4A35-9484-CB3C22CFAA2B}"/>
              </a:ext>
            </a:extLst>
          </p:cNvPr>
          <p:cNvGraphicFramePr/>
          <p:nvPr>
            <p:extLst>
              <p:ext uri="{D42A27DB-BD31-4B8C-83A1-F6EECF244321}">
                <p14:modId xmlns:p14="http://schemas.microsoft.com/office/powerpoint/2010/main" val="3478331198"/>
              </p:ext>
            </p:extLst>
          </p:nvPr>
        </p:nvGraphicFramePr>
        <p:xfrm>
          <a:off x="9393382" y="2422792"/>
          <a:ext cx="2796898" cy="2934256"/>
        </p:xfrm>
        <a:graphic>
          <a:graphicData uri="http://schemas.openxmlformats.org/drawingml/2006/chart">
            <c:chart xmlns:c="http://schemas.openxmlformats.org/drawingml/2006/chart" xmlns:r="http://schemas.openxmlformats.org/officeDocument/2006/relationships" r:id="rId3"/>
          </a:graphicData>
        </a:graphic>
      </p:graphicFrame>
      <p:sp>
        <p:nvSpPr>
          <p:cNvPr id="21" name="ZoneTexte 20">
            <a:extLst>
              <a:ext uri="{FF2B5EF4-FFF2-40B4-BE49-F238E27FC236}">
                <a16:creationId xmlns:a16="http://schemas.microsoft.com/office/drawing/2014/main" id="{68251CBC-3F8C-48FB-86AC-2B64FF19C09A}"/>
              </a:ext>
            </a:extLst>
          </p:cNvPr>
          <p:cNvSpPr txBox="1"/>
          <p:nvPr/>
        </p:nvSpPr>
        <p:spPr>
          <a:xfrm>
            <a:off x="6916277" y="5408859"/>
            <a:ext cx="2569394" cy="338554"/>
          </a:xfrm>
          <a:prstGeom prst="rect">
            <a:avLst/>
          </a:prstGeom>
          <a:solidFill>
            <a:schemeClr val="bg1">
              <a:lumMod val="65000"/>
            </a:schemeClr>
          </a:solidFill>
        </p:spPr>
        <p:txBody>
          <a:bodyPr wrap="square" rtlCol="0">
            <a:spAutoFit/>
          </a:bodyPr>
          <a:lstStyle/>
          <a:p>
            <a:pPr algn="ctr"/>
            <a:r>
              <a:rPr lang="fr-FR" sz="1600" dirty="0">
                <a:latin typeface="Arial Narrow" panose="020B0606020202030204" pitchFamily="34" charset="0"/>
              </a:rPr>
              <a:t>Par provenance géographique</a:t>
            </a:r>
          </a:p>
        </p:txBody>
      </p:sp>
      <p:sp>
        <p:nvSpPr>
          <p:cNvPr id="22" name="ZoneTexte 21">
            <a:extLst>
              <a:ext uri="{FF2B5EF4-FFF2-40B4-BE49-F238E27FC236}">
                <a16:creationId xmlns:a16="http://schemas.microsoft.com/office/drawing/2014/main" id="{EC81F6E2-F814-4749-9828-E6CE61ECC633}"/>
              </a:ext>
            </a:extLst>
          </p:cNvPr>
          <p:cNvSpPr txBox="1"/>
          <p:nvPr/>
        </p:nvSpPr>
        <p:spPr>
          <a:xfrm>
            <a:off x="10138942" y="5408859"/>
            <a:ext cx="1461932" cy="338554"/>
          </a:xfrm>
          <a:prstGeom prst="rect">
            <a:avLst/>
          </a:prstGeom>
          <a:solidFill>
            <a:schemeClr val="bg1">
              <a:lumMod val="65000"/>
            </a:schemeClr>
          </a:solidFill>
        </p:spPr>
        <p:txBody>
          <a:bodyPr wrap="square" rtlCol="0">
            <a:spAutoFit/>
          </a:bodyPr>
          <a:lstStyle/>
          <a:p>
            <a:pPr algn="ctr"/>
            <a:r>
              <a:rPr lang="fr-FR" sz="1600" dirty="0">
                <a:latin typeface="Arial Narrow" panose="020B0606020202030204" pitchFamily="34" charset="0"/>
              </a:rPr>
              <a:t>Par typologie</a:t>
            </a:r>
          </a:p>
        </p:txBody>
      </p:sp>
      <p:pic>
        <p:nvPicPr>
          <p:cNvPr id="3076" name="Picture 4" descr="https://static.thenounproject.com/png/1194133-200.png">
            <a:extLst>
              <a:ext uri="{FF2B5EF4-FFF2-40B4-BE49-F238E27FC236}">
                <a16:creationId xmlns:a16="http://schemas.microsoft.com/office/drawing/2014/main" id="{8B8048CB-6B4F-4451-8702-3A712872FF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19189" y="1527601"/>
            <a:ext cx="408049" cy="4080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tatic.thenounproject.com/png/424174-200.png">
            <a:extLst>
              <a:ext uri="{FF2B5EF4-FFF2-40B4-BE49-F238E27FC236}">
                <a16:creationId xmlns:a16="http://schemas.microsoft.com/office/drawing/2014/main" id="{89A0335A-B352-4D3B-87B0-5300D53E60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10804" y="1473266"/>
            <a:ext cx="564975" cy="56497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0274D53F-6266-4068-9D79-968D97B823F3}"/>
              </a:ext>
            </a:extLst>
          </p:cNvPr>
          <p:cNvSpPr/>
          <p:nvPr/>
        </p:nvSpPr>
        <p:spPr>
          <a:xfrm>
            <a:off x="4813553" y="2844649"/>
            <a:ext cx="1517370" cy="807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300" dirty="0">
                <a:solidFill>
                  <a:schemeClr val="tx1"/>
                </a:solidFill>
                <a:latin typeface="Arial Narrow" panose="020B0606020202030204" pitchFamily="34" charset="0"/>
              </a:rPr>
              <a:t>Emprunts long terme auprès des investisseurs depuis la création de l’AFL.</a:t>
            </a:r>
          </a:p>
        </p:txBody>
      </p:sp>
      <p:sp>
        <p:nvSpPr>
          <p:cNvPr id="24" name="Rectangle 23">
            <a:extLst>
              <a:ext uri="{FF2B5EF4-FFF2-40B4-BE49-F238E27FC236}">
                <a16:creationId xmlns:a16="http://schemas.microsoft.com/office/drawing/2014/main" id="{FDE850D5-87B4-4161-81F3-291B6F350490}"/>
              </a:ext>
            </a:extLst>
          </p:cNvPr>
          <p:cNvSpPr/>
          <p:nvPr/>
        </p:nvSpPr>
        <p:spPr>
          <a:xfrm>
            <a:off x="4864938" y="5119753"/>
            <a:ext cx="1703421" cy="807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300" dirty="0">
                <a:solidFill>
                  <a:schemeClr val="tx1"/>
                </a:solidFill>
                <a:latin typeface="Arial Narrow" panose="020B0606020202030204" pitchFamily="34" charset="0"/>
              </a:rPr>
              <a:t>Montant de la trésorerie de l’AFL conformément aux obligations réglementaires. </a:t>
            </a:r>
          </a:p>
        </p:txBody>
      </p:sp>
      <p:pic>
        <p:nvPicPr>
          <p:cNvPr id="2050" name="Picture 2" descr="https://static.thenounproject.com/png/1688020-200.png">
            <a:extLst>
              <a:ext uri="{FF2B5EF4-FFF2-40B4-BE49-F238E27FC236}">
                <a16:creationId xmlns:a16="http://schemas.microsoft.com/office/drawing/2014/main" id="{29C46385-7792-4E4F-B429-51FEEC81A2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33586" y="4113259"/>
            <a:ext cx="545786" cy="545786"/>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7E24D0A1-FA48-4056-AE4A-4D579806707C}"/>
              </a:ext>
            </a:extLst>
          </p:cNvPr>
          <p:cNvSpPr txBox="1"/>
          <p:nvPr/>
        </p:nvSpPr>
        <p:spPr>
          <a:xfrm>
            <a:off x="3553295" y="4567002"/>
            <a:ext cx="2654396" cy="338554"/>
          </a:xfrm>
          <a:prstGeom prst="rect">
            <a:avLst/>
          </a:prstGeom>
          <a:noFill/>
        </p:spPr>
        <p:txBody>
          <a:bodyPr wrap="square" rtlCol="0">
            <a:spAutoFit/>
          </a:bodyPr>
          <a:lstStyle/>
          <a:p>
            <a:pPr algn="ctr"/>
            <a:r>
              <a:rPr lang="fr-FR" sz="1600" b="1" dirty="0">
                <a:latin typeface="Arial Narrow" panose="020B0606020202030204" pitchFamily="34" charset="0"/>
              </a:rPr>
              <a:t>Gestion de la trésorerie</a:t>
            </a:r>
          </a:p>
        </p:txBody>
      </p:sp>
      <p:sp>
        <p:nvSpPr>
          <p:cNvPr id="26" name="Espace réservé du texte 2">
            <a:extLst>
              <a:ext uri="{FF2B5EF4-FFF2-40B4-BE49-F238E27FC236}">
                <a16:creationId xmlns:a16="http://schemas.microsoft.com/office/drawing/2014/main" id="{7D8F1EF3-A886-45E1-9CD6-4AC1AC49FE2F}"/>
              </a:ext>
            </a:extLst>
          </p:cNvPr>
          <p:cNvSpPr txBox="1">
            <a:spLocks/>
          </p:cNvSpPr>
          <p:nvPr/>
        </p:nvSpPr>
        <p:spPr>
          <a:xfrm>
            <a:off x="10591060" y="597832"/>
            <a:ext cx="1492167" cy="263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BE1622"/>
                </a:solidFill>
                <a:latin typeface="Arial Narrow" panose="020B0606020202030204" pitchFamily="34" charset="0"/>
                <a:cs typeface="Arial" panose="020B0604020202020204" pitchFamily="34" charset="0"/>
              </a:rPr>
              <a:t>Vue au 30/04/2019 </a:t>
            </a:r>
          </a:p>
        </p:txBody>
      </p:sp>
      <p:sp>
        <p:nvSpPr>
          <p:cNvPr id="4" name="ZoneTexte 3">
            <a:extLst>
              <a:ext uri="{FF2B5EF4-FFF2-40B4-BE49-F238E27FC236}">
                <a16:creationId xmlns:a16="http://schemas.microsoft.com/office/drawing/2014/main" id="{FCAA259E-6009-4777-8FBB-D84609140B1D}"/>
              </a:ext>
            </a:extLst>
          </p:cNvPr>
          <p:cNvSpPr txBox="1"/>
          <p:nvPr/>
        </p:nvSpPr>
        <p:spPr>
          <a:xfrm>
            <a:off x="3779936" y="5131860"/>
            <a:ext cx="785366" cy="815608"/>
          </a:xfrm>
          <a:prstGeom prst="rect">
            <a:avLst/>
          </a:prstGeom>
          <a:noFill/>
        </p:spPr>
        <p:txBody>
          <a:bodyPr wrap="square" rtlCol="0">
            <a:spAutoFit/>
          </a:bodyPr>
          <a:lstStyle/>
          <a:p>
            <a:pPr algn="ctr"/>
            <a:r>
              <a:rPr lang="fr-FR" sz="1100" dirty="0">
                <a:solidFill>
                  <a:srgbClr val="29235C"/>
                </a:solidFill>
                <a:latin typeface="Arial Narrow" panose="020B0606020202030204" pitchFamily="34" charset="0"/>
              </a:rPr>
              <a:t>Près de </a:t>
            </a:r>
            <a:r>
              <a:rPr lang="fr-FR" dirty="0">
                <a:solidFill>
                  <a:srgbClr val="29235C"/>
                </a:solidFill>
                <a:latin typeface="Arial Narrow" panose="020B0606020202030204" pitchFamily="34" charset="0"/>
              </a:rPr>
              <a:t>900 M €</a:t>
            </a:r>
          </a:p>
        </p:txBody>
      </p:sp>
      <p:sp>
        <p:nvSpPr>
          <p:cNvPr id="6" name="Espace réservé de la date 5">
            <a:extLst>
              <a:ext uri="{FF2B5EF4-FFF2-40B4-BE49-F238E27FC236}">
                <a16:creationId xmlns:a16="http://schemas.microsoft.com/office/drawing/2014/main" id="{62B6312A-ED3B-495E-9DB6-8D400D6B12B2}"/>
              </a:ext>
            </a:extLst>
          </p:cNvPr>
          <p:cNvSpPr>
            <a:spLocks noGrp="1"/>
          </p:cNvSpPr>
          <p:nvPr>
            <p:ph type="dt" sz="half" idx="2"/>
          </p:nvPr>
        </p:nvSpPr>
        <p:spPr/>
        <p:txBody>
          <a:bodyPr/>
          <a:lstStyle/>
          <a:p>
            <a:fld id="{A1DF66F1-391D-42E6-803C-55CC9BE29126}" type="datetime1">
              <a:rPr lang="fr-FR" smtClean="0"/>
              <a:t>03/06/2019</a:t>
            </a:fld>
            <a:endParaRPr lang="fr-FR" dirty="0"/>
          </a:p>
        </p:txBody>
      </p:sp>
      <p:sp>
        <p:nvSpPr>
          <p:cNvPr id="7" name="Espace réservé du numéro de diapositive 6">
            <a:extLst>
              <a:ext uri="{FF2B5EF4-FFF2-40B4-BE49-F238E27FC236}">
                <a16:creationId xmlns:a16="http://schemas.microsoft.com/office/drawing/2014/main" id="{F992575C-90E2-42CA-ADDF-CFE7A897226C}"/>
              </a:ext>
            </a:extLst>
          </p:cNvPr>
          <p:cNvSpPr>
            <a:spLocks noGrp="1"/>
          </p:cNvSpPr>
          <p:nvPr>
            <p:ph type="sldNum" sz="quarter" idx="4"/>
          </p:nvPr>
        </p:nvSpPr>
        <p:spPr/>
        <p:txBody>
          <a:bodyPr/>
          <a:lstStyle/>
          <a:p>
            <a:fld id="{B46626B8-9A1A-D04A-9503-D05055E8FA78}" type="slidenum">
              <a:rPr lang="fr-FR" smtClean="0"/>
              <a:pPr/>
              <a:t>13</a:t>
            </a:fld>
            <a:endParaRPr lang="fr-FR" dirty="0"/>
          </a:p>
        </p:txBody>
      </p:sp>
      <p:pic>
        <p:nvPicPr>
          <p:cNvPr id="35" name="Image 34">
            <a:extLst>
              <a:ext uri="{FF2B5EF4-FFF2-40B4-BE49-F238E27FC236}">
                <a16:creationId xmlns:a16="http://schemas.microsoft.com/office/drawing/2014/main" id="{2E613491-E9BA-4A1D-A8CE-58FC87D721A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30553" y="2728047"/>
            <a:ext cx="1466183" cy="653404"/>
          </a:xfrm>
          <a:prstGeom prst="rect">
            <a:avLst/>
          </a:prstGeom>
        </p:spPr>
      </p:pic>
      <p:sp>
        <p:nvSpPr>
          <p:cNvPr id="36" name="ZoneTexte 35">
            <a:extLst>
              <a:ext uri="{FF2B5EF4-FFF2-40B4-BE49-F238E27FC236}">
                <a16:creationId xmlns:a16="http://schemas.microsoft.com/office/drawing/2014/main" id="{2D636C1C-74E0-4A4C-B011-8173E340808F}"/>
              </a:ext>
            </a:extLst>
          </p:cNvPr>
          <p:cNvSpPr txBox="1"/>
          <p:nvPr/>
        </p:nvSpPr>
        <p:spPr>
          <a:xfrm>
            <a:off x="758891" y="2082416"/>
            <a:ext cx="2040252" cy="338554"/>
          </a:xfrm>
          <a:prstGeom prst="rect">
            <a:avLst/>
          </a:prstGeom>
          <a:noFill/>
        </p:spPr>
        <p:txBody>
          <a:bodyPr wrap="square" rtlCol="0">
            <a:spAutoFit/>
          </a:bodyPr>
          <a:lstStyle/>
          <a:p>
            <a:pPr algn="ctr"/>
            <a:r>
              <a:rPr lang="fr-FR" sz="1600" b="1" dirty="0">
                <a:latin typeface="Arial Narrow" panose="020B0606020202030204" pitchFamily="34" charset="0"/>
              </a:rPr>
              <a:t>Notes de l’AFL :</a:t>
            </a:r>
          </a:p>
        </p:txBody>
      </p:sp>
      <p:sp>
        <p:nvSpPr>
          <p:cNvPr id="37" name="Rectangle 36">
            <a:extLst>
              <a:ext uri="{FF2B5EF4-FFF2-40B4-BE49-F238E27FC236}">
                <a16:creationId xmlns:a16="http://schemas.microsoft.com/office/drawing/2014/main" id="{832417D9-54F8-4168-A440-8557E628BA33}"/>
              </a:ext>
            </a:extLst>
          </p:cNvPr>
          <p:cNvSpPr/>
          <p:nvPr/>
        </p:nvSpPr>
        <p:spPr>
          <a:xfrm>
            <a:off x="1186595" y="4422871"/>
            <a:ext cx="1590283" cy="807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300" dirty="0">
                <a:solidFill>
                  <a:schemeClr val="tx1"/>
                </a:solidFill>
                <a:latin typeface="Arial Narrow" panose="020B0606020202030204" pitchFamily="34" charset="0"/>
              </a:rPr>
              <a:t>Notation publique supérieure à celles des banques françaises </a:t>
            </a:r>
          </a:p>
        </p:txBody>
      </p:sp>
      <p:sp>
        <p:nvSpPr>
          <p:cNvPr id="38" name="Rectangle 37">
            <a:extLst>
              <a:ext uri="{FF2B5EF4-FFF2-40B4-BE49-F238E27FC236}">
                <a16:creationId xmlns:a16="http://schemas.microsoft.com/office/drawing/2014/main" id="{B08E0AE9-225F-472C-9624-A0609901C77B}"/>
              </a:ext>
            </a:extLst>
          </p:cNvPr>
          <p:cNvSpPr/>
          <p:nvPr/>
        </p:nvSpPr>
        <p:spPr>
          <a:xfrm>
            <a:off x="1186595" y="5228214"/>
            <a:ext cx="1658198" cy="807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300" dirty="0">
                <a:solidFill>
                  <a:schemeClr val="tx1"/>
                </a:solidFill>
                <a:latin typeface="Arial Narrow" panose="020B0606020202030204" pitchFamily="34" charset="0"/>
              </a:rPr>
              <a:t>Notation publique un cran inférieur à celle de l’État français</a:t>
            </a:r>
          </a:p>
        </p:txBody>
      </p:sp>
      <p:cxnSp>
        <p:nvCxnSpPr>
          <p:cNvPr id="39" name="Connecteur droit 38">
            <a:extLst>
              <a:ext uri="{FF2B5EF4-FFF2-40B4-BE49-F238E27FC236}">
                <a16:creationId xmlns:a16="http://schemas.microsoft.com/office/drawing/2014/main" id="{2BFD9B38-9111-4604-AF8D-D5F3C34BCA56}"/>
              </a:ext>
            </a:extLst>
          </p:cNvPr>
          <p:cNvCxnSpPr/>
          <p:nvPr/>
        </p:nvCxnSpPr>
        <p:spPr>
          <a:xfrm>
            <a:off x="1091496" y="4547070"/>
            <a:ext cx="0" cy="1367406"/>
          </a:xfrm>
          <a:prstGeom prst="line">
            <a:avLst/>
          </a:prstGeom>
          <a:ln w="57150">
            <a:solidFill>
              <a:srgbClr val="29235C"/>
            </a:solidFill>
          </a:ln>
        </p:spPr>
        <p:style>
          <a:lnRef idx="1">
            <a:schemeClr val="accent1"/>
          </a:lnRef>
          <a:fillRef idx="0">
            <a:schemeClr val="accent1"/>
          </a:fillRef>
          <a:effectRef idx="0">
            <a:schemeClr val="accent1"/>
          </a:effectRef>
          <a:fontRef idx="minor">
            <a:schemeClr val="tx1"/>
          </a:fontRef>
        </p:style>
      </p:cxnSp>
      <p:pic>
        <p:nvPicPr>
          <p:cNvPr id="40" name="Picture 2" descr="https://static.thenounproject.com/png/1745727-200.png">
            <a:extLst>
              <a:ext uri="{FF2B5EF4-FFF2-40B4-BE49-F238E27FC236}">
                <a16:creationId xmlns:a16="http://schemas.microsoft.com/office/drawing/2014/main" id="{89CFF494-60F5-4AD3-A653-1EEE9AA558A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15825" y="1531681"/>
            <a:ext cx="408049" cy="4080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RÃ©sultat de recherche d'images pour &quot;S&amp;P global rating&quot;">
            <a:extLst>
              <a:ext uri="{FF2B5EF4-FFF2-40B4-BE49-F238E27FC236}">
                <a16:creationId xmlns:a16="http://schemas.microsoft.com/office/drawing/2014/main" id="{EBE60397-EAAE-4683-9D46-9AAB62F03F7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26770" y="3811740"/>
            <a:ext cx="968965" cy="468333"/>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79286A80-B9C7-4805-85B5-AB04CAE32F03}"/>
              </a:ext>
            </a:extLst>
          </p:cNvPr>
          <p:cNvSpPr txBox="1"/>
          <p:nvPr/>
        </p:nvSpPr>
        <p:spPr>
          <a:xfrm>
            <a:off x="799723" y="3442249"/>
            <a:ext cx="2040252" cy="338554"/>
          </a:xfrm>
          <a:prstGeom prst="rect">
            <a:avLst/>
          </a:prstGeom>
          <a:noFill/>
        </p:spPr>
        <p:txBody>
          <a:bodyPr wrap="square" rtlCol="0">
            <a:spAutoFit/>
          </a:bodyPr>
          <a:lstStyle/>
          <a:p>
            <a:pPr algn="ctr"/>
            <a:r>
              <a:rPr lang="fr-FR" sz="1600" b="1" dirty="0">
                <a:latin typeface="Arial Narrow" panose="020B0606020202030204" pitchFamily="34" charset="0"/>
              </a:rPr>
              <a:t>AA- (stable)/ A-1+</a:t>
            </a:r>
          </a:p>
        </p:txBody>
      </p:sp>
      <p:sp>
        <p:nvSpPr>
          <p:cNvPr id="43" name="ZoneTexte 42">
            <a:extLst>
              <a:ext uri="{FF2B5EF4-FFF2-40B4-BE49-F238E27FC236}">
                <a16:creationId xmlns:a16="http://schemas.microsoft.com/office/drawing/2014/main" id="{BB13B998-8ECE-4CB2-85D2-62B1054E31CF}"/>
              </a:ext>
            </a:extLst>
          </p:cNvPr>
          <p:cNvSpPr txBox="1"/>
          <p:nvPr/>
        </p:nvSpPr>
        <p:spPr>
          <a:xfrm>
            <a:off x="753496" y="2536720"/>
            <a:ext cx="2040252" cy="338554"/>
          </a:xfrm>
          <a:prstGeom prst="rect">
            <a:avLst/>
          </a:prstGeom>
          <a:noFill/>
        </p:spPr>
        <p:txBody>
          <a:bodyPr wrap="square" rtlCol="0">
            <a:spAutoFit/>
          </a:bodyPr>
          <a:lstStyle/>
          <a:p>
            <a:pPr algn="ctr"/>
            <a:r>
              <a:rPr lang="fr-FR" sz="1600" b="1" dirty="0">
                <a:latin typeface="Arial Narrow" panose="020B0606020202030204" pitchFamily="34" charset="0"/>
              </a:rPr>
              <a:t>Aa3 (stable)/ P-1</a:t>
            </a:r>
          </a:p>
        </p:txBody>
      </p:sp>
    </p:spTree>
    <p:extLst>
      <p:ext uri="{BB962C8B-B14F-4D97-AF65-F5344CB8AC3E}">
        <p14:creationId xmlns:p14="http://schemas.microsoft.com/office/powerpoint/2010/main" val="338256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a:extLst>
              <a:ext uri="{FF2B5EF4-FFF2-40B4-BE49-F238E27FC236}">
                <a16:creationId xmlns:a16="http://schemas.microsoft.com/office/drawing/2014/main" id="{22783658-7D1B-4C66-807A-E86205EF8BE5}"/>
              </a:ext>
            </a:extLst>
          </p:cNvPr>
          <p:cNvSpPr/>
          <p:nvPr/>
        </p:nvSpPr>
        <p:spPr>
          <a:xfrm>
            <a:off x="1219337" y="2326634"/>
            <a:ext cx="2279918" cy="2279918"/>
          </a:xfrm>
          <a:prstGeom prst="ellipse">
            <a:avLst/>
          </a:prstGeom>
          <a:noFill/>
          <a:ln w="28575">
            <a:solidFill>
              <a:srgbClr val="2923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AB6047B5-D098-4447-AB17-058BA095ABF9}"/>
              </a:ext>
            </a:extLst>
          </p:cNvPr>
          <p:cNvSpPr>
            <a:spLocks noGrp="1"/>
          </p:cNvSpPr>
          <p:nvPr>
            <p:ph type="title"/>
          </p:nvPr>
        </p:nvSpPr>
        <p:spPr/>
        <p:txBody>
          <a:bodyPr/>
          <a:lstStyle/>
          <a:p>
            <a:r>
              <a:rPr lang="fr-FR" b="1" dirty="0">
                <a:latin typeface="Arial Narrow" panose="020B0606020202030204" pitchFamily="34" charset="0"/>
              </a:rPr>
              <a:t>Focus sur nos crédits : QUE finance-t-on ?</a:t>
            </a:r>
          </a:p>
        </p:txBody>
      </p:sp>
      <p:sp>
        <p:nvSpPr>
          <p:cNvPr id="7" name="ZoneTexte 6">
            <a:extLst>
              <a:ext uri="{FF2B5EF4-FFF2-40B4-BE49-F238E27FC236}">
                <a16:creationId xmlns:a16="http://schemas.microsoft.com/office/drawing/2014/main" id="{98471D82-9A6F-4ED5-A2FB-5B040CE10C46}"/>
              </a:ext>
            </a:extLst>
          </p:cNvPr>
          <p:cNvSpPr txBox="1"/>
          <p:nvPr/>
        </p:nvSpPr>
        <p:spPr>
          <a:xfrm>
            <a:off x="8860603" y="1347878"/>
            <a:ext cx="2961314" cy="646331"/>
          </a:xfrm>
          <a:prstGeom prst="rect">
            <a:avLst/>
          </a:prstGeom>
          <a:solidFill>
            <a:schemeClr val="bg1"/>
          </a:solidFill>
        </p:spPr>
        <p:txBody>
          <a:bodyPr wrap="square" rtlCol="0">
            <a:spAutoFit/>
          </a:bodyPr>
          <a:lstStyle/>
          <a:p>
            <a:pPr algn="ctr"/>
            <a:r>
              <a:rPr lang="fr-FR" dirty="0">
                <a:latin typeface="Arial Narrow" panose="020B0606020202030204" pitchFamily="34" charset="0"/>
              </a:rPr>
              <a:t>Répartition de nos crédits </a:t>
            </a:r>
          </a:p>
          <a:p>
            <a:pPr algn="ctr"/>
            <a:r>
              <a:rPr lang="fr-FR" dirty="0">
                <a:latin typeface="Arial Narrow" panose="020B0606020202030204" pitchFamily="34" charset="0"/>
              </a:rPr>
              <a:t>(en volume)</a:t>
            </a:r>
          </a:p>
        </p:txBody>
      </p:sp>
      <p:graphicFrame>
        <p:nvGraphicFramePr>
          <p:cNvPr id="10" name="Graphique 9">
            <a:extLst>
              <a:ext uri="{FF2B5EF4-FFF2-40B4-BE49-F238E27FC236}">
                <a16:creationId xmlns:a16="http://schemas.microsoft.com/office/drawing/2014/main" id="{9A6A2CA9-E8C9-41D7-9BF1-B98D6EDBAC1D}"/>
              </a:ext>
            </a:extLst>
          </p:cNvPr>
          <p:cNvGraphicFramePr/>
          <p:nvPr>
            <p:extLst>
              <p:ext uri="{D42A27DB-BD31-4B8C-83A1-F6EECF244321}">
                <p14:modId xmlns:p14="http://schemas.microsoft.com/office/powerpoint/2010/main" val="2851216580"/>
              </p:ext>
            </p:extLst>
          </p:nvPr>
        </p:nvGraphicFramePr>
        <p:xfrm>
          <a:off x="8674236" y="2010363"/>
          <a:ext cx="3357738" cy="2003054"/>
        </p:xfrm>
        <a:graphic>
          <a:graphicData uri="http://schemas.openxmlformats.org/drawingml/2006/chart">
            <c:chart xmlns:c="http://schemas.openxmlformats.org/drawingml/2006/chart" xmlns:r="http://schemas.openxmlformats.org/officeDocument/2006/relationships" r:id="rId2"/>
          </a:graphicData>
        </a:graphic>
      </p:graphicFrame>
      <p:sp>
        <p:nvSpPr>
          <p:cNvPr id="2" name="Ellipse 1">
            <a:extLst>
              <a:ext uri="{FF2B5EF4-FFF2-40B4-BE49-F238E27FC236}">
                <a16:creationId xmlns:a16="http://schemas.microsoft.com/office/drawing/2014/main" id="{F83EF054-D1A1-4BAC-AD57-25C5E6F39630}"/>
              </a:ext>
            </a:extLst>
          </p:cNvPr>
          <p:cNvSpPr/>
          <p:nvPr/>
        </p:nvSpPr>
        <p:spPr>
          <a:xfrm>
            <a:off x="939123" y="2195477"/>
            <a:ext cx="1045102" cy="1045102"/>
          </a:xfrm>
          <a:prstGeom prst="ellipse">
            <a:avLst/>
          </a:prstGeom>
          <a:solidFill>
            <a:schemeClr val="bg1"/>
          </a:solidFill>
          <a:ln w="76200">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A992B86-E6D1-464D-8C80-95E2304243B1}"/>
              </a:ext>
            </a:extLst>
          </p:cNvPr>
          <p:cNvSpPr txBox="1"/>
          <p:nvPr/>
        </p:nvSpPr>
        <p:spPr>
          <a:xfrm>
            <a:off x="5302279" y="2565924"/>
            <a:ext cx="1387866" cy="369332"/>
          </a:xfrm>
          <a:prstGeom prst="rect">
            <a:avLst/>
          </a:prstGeom>
          <a:no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779184EA-B3BB-4ED5-A90C-D5700173A07A}"/>
              </a:ext>
            </a:extLst>
          </p:cNvPr>
          <p:cNvSpPr txBox="1"/>
          <p:nvPr/>
        </p:nvSpPr>
        <p:spPr>
          <a:xfrm>
            <a:off x="919958" y="1347878"/>
            <a:ext cx="2961314" cy="646331"/>
          </a:xfrm>
          <a:prstGeom prst="rect">
            <a:avLst/>
          </a:prstGeom>
          <a:solidFill>
            <a:schemeClr val="bg1"/>
          </a:solidFill>
        </p:spPr>
        <p:txBody>
          <a:bodyPr wrap="square" rtlCol="0">
            <a:spAutoFit/>
          </a:bodyPr>
          <a:lstStyle/>
          <a:p>
            <a:pPr algn="ctr"/>
            <a:r>
              <a:rPr lang="fr-FR" dirty="0">
                <a:latin typeface="Arial Narrow" panose="020B0606020202030204" pitchFamily="34" charset="0"/>
              </a:rPr>
              <a:t>Une gamme de </a:t>
            </a:r>
          </a:p>
          <a:p>
            <a:pPr algn="ctr"/>
            <a:r>
              <a:rPr lang="fr-FR" dirty="0">
                <a:latin typeface="Arial Narrow" panose="020B0606020202030204" pitchFamily="34" charset="0"/>
              </a:rPr>
              <a:t>financement complète</a:t>
            </a:r>
          </a:p>
        </p:txBody>
      </p:sp>
      <p:sp>
        <p:nvSpPr>
          <p:cNvPr id="17" name="ZoneTexte 16">
            <a:extLst>
              <a:ext uri="{FF2B5EF4-FFF2-40B4-BE49-F238E27FC236}">
                <a16:creationId xmlns:a16="http://schemas.microsoft.com/office/drawing/2014/main" id="{D40F1E4F-53A6-48E9-8F0D-F7314124C607}"/>
              </a:ext>
            </a:extLst>
          </p:cNvPr>
          <p:cNvSpPr txBox="1"/>
          <p:nvPr/>
        </p:nvSpPr>
        <p:spPr>
          <a:xfrm>
            <a:off x="1054808" y="2348696"/>
            <a:ext cx="813732" cy="738664"/>
          </a:xfrm>
          <a:prstGeom prst="rect">
            <a:avLst/>
          </a:prstGeom>
          <a:noFill/>
        </p:spPr>
        <p:txBody>
          <a:bodyPr wrap="square" rtlCol="0">
            <a:spAutoFit/>
          </a:bodyPr>
          <a:lstStyle/>
          <a:p>
            <a:pPr algn="ctr"/>
            <a:r>
              <a:rPr lang="fr-FR" sz="1400" b="1" dirty="0">
                <a:latin typeface="Arial Narrow" panose="020B0606020202030204" pitchFamily="34" charset="0"/>
              </a:rPr>
              <a:t>Prêts long terme</a:t>
            </a:r>
          </a:p>
        </p:txBody>
      </p:sp>
      <p:sp>
        <p:nvSpPr>
          <p:cNvPr id="18" name="Ellipse 17">
            <a:extLst>
              <a:ext uri="{FF2B5EF4-FFF2-40B4-BE49-F238E27FC236}">
                <a16:creationId xmlns:a16="http://schemas.microsoft.com/office/drawing/2014/main" id="{3691B1FC-A8D7-4CD3-B742-3739854787AA}"/>
              </a:ext>
            </a:extLst>
          </p:cNvPr>
          <p:cNvSpPr/>
          <p:nvPr/>
        </p:nvSpPr>
        <p:spPr>
          <a:xfrm>
            <a:off x="2734367" y="2187088"/>
            <a:ext cx="1045102" cy="1045102"/>
          </a:xfrm>
          <a:prstGeom prst="ellipse">
            <a:avLst/>
          </a:prstGeom>
          <a:solidFill>
            <a:schemeClr val="bg1"/>
          </a:solidFill>
          <a:ln w="76200">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6C8373BB-F698-401D-8F79-03DE39B2E38A}"/>
              </a:ext>
            </a:extLst>
          </p:cNvPr>
          <p:cNvSpPr txBox="1"/>
          <p:nvPr/>
        </p:nvSpPr>
        <p:spPr>
          <a:xfrm>
            <a:off x="2804793" y="2448029"/>
            <a:ext cx="904250" cy="523220"/>
          </a:xfrm>
          <a:prstGeom prst="rect">
            <a:avLst/>
          </a:prstGeom>
          <a:noFill/>
        </p:spPr>
        <p:txBody>
          <a:bodyPr wrap="square" rtlCol="0">
            <a:spAutoFit/>
          </a:bodyPr>
          <a:lstStyle/>
          <a:p>
            <a:pPr algn="ctr"/>
            <a:r>
              <a:rPr lang="fr-FR" sz="1400" b="1" dirty="0">
                <a:latin typeface="Arial Narrow" panose="020B0606020202030204" pitchFamily="34" charset="0"/>
              </a:rPr>
              <a:t>Lignes de trésorerie</a:t>
            </a:r>
          </a:p>
        </p:txBody>
      </p:sp>
      <p:sp>
        <p:nvSpPr>
          <p:cNvPr id="20" name="Ellipse 19">
            <a:extLst>
              <a:ext uri="{FF2B5EF4-FFF2-40B4-BE49-F238E27FC236}">
                <a16:creationId xmlns:a16="http://schemas.microsoft.com/office/drawing/2014/main" id="{2460FD88-993E-4CEA-A55F-19081CAA121F}"/>
              </a:ext>
            </a:extLst>
          </p:cNvPr>
          <p:cNvSpPr/>
          <p:nvPr/>
        </p:nvSpPr>
        <p:spPr>
          <a:xfrm>
            <a:off x="939123" y="3671939"/>
            <a:ext cx="1045102" cy="1045102"/>
          </a:xfrm>
          <a:prstGeom prst="ellipse">
            <a:avLst/>
          </a:prstGeom>
          <a:solidFill>
            <a:schemeClr val="bg1"/>
          </a:solidFill>
          <a:ln w="76200">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C435E66B-37A7-4021-8D80-53D76FBAA946}"/>
              </a:ext>
            </a:extLst>
          </p:cNvPr>
          <p:cNvSpPr txBox="1"/>
          <p:nvPr/>
        </p:nvSpPr>
        <p:spPr>
          <a:xfrm>
            <a:off x="939123" y="3888102"/>
            <a:ext cx="1045101" cy="646331"/>
          </a:xfrm>
          <a:prstGeom prst="rect">
            <a:avLst/>
          </a:prstGeom>
          <a:noFill/>
        </p:spPr>
        <p:txBody>
          <a:bodyPr wrap="square" rtlCol="0">
            <a:spAutoFit/>
          </a:bodyPr>
          <a:lstStyle/>
          <a:p>
            <a:pPr algn="ctr"/>
            <a:r>
              <a:rPr lang="fr-FR" sz="1200" b="1" dirty="0">
                <a:latin typeface="Arial Narrow" panose="020B0606020202030204" pitchFamily="34" charset="0"/>
              </a:rPr>
              <a:t>Crédits avec phase de mobilisation</a:t>
            </a:r>
          </a:p>
        </p:txBody>
      </p:sp>
      <p:sp>
        <p:nvSpPr>
          <p:cNvPr id="22" name="Ellipse 21">
            <a:extLst>
              <a:ext uri="{FF2B5EF4-FFF2-40B4-BE49-F238E27FC236}">
                <a16:creationId xmlns:a16="http://schemas.microsoft.com/office/drawing/2014/main" id="{0F14F3C2-C570-41BB-B13A-36B066CD5E0D}"/>
              </a:ext>
            </a:extLst>
          </p:cNvPr>
          <p:cNvSpPr/>
          <p:nvPr/>
        </p:nvSpPr>
        <p:spPr>
          <a:xfrm>
            <a:off x="2709200" y="3688717"/>
            <a:ext cx="1045102" cy="1045102"/>
          </a:xfrm>
          <a:prstGeom prst="ellipse">
            <a:avLst/>
          </a:prstGeom>
          <a:solidFill>
            <a:schemeClr val="bg1"/>
          </a:solidFill>
          <a:ln w="76200">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6A6503A6-2A53-4E10-9FFD-9AB8F352B586}"/>
              </a:ext>
            </a:extLst>
          </p:cNvPr>
          <p:cNvSpPr txBox="1"/>
          <p:nvPr/>
        </p:nvSpPr>
        <p:spPr>
          <a:xfrm>
            <a:off x="2824885" y="3949657"/>
            <a:ext cx="813732" cy="523220"/>
          </a:xfrm>
          <a:prstGeom prst="rect">
            <a:avLst/>
          </a:prstGeom>
          <a:noFill/>
        </p:spPr>
        <p:txBody>
          <a:bodyPr wrap="square" rtlCol="0">
            <a:spAutoFit/>
          </a:bodyPr>
          <a:lstStyle/>
          <a:p>
            <a:pPr algn="ctr"/>
            <a:r>
              <a:rPr lang="fr-FR" sz="1400" b="1" dirty="0">
                <a:latin typeface="Arial Narrow" panose="020B0606020202030204" pitchFamily="34" charset="0"/>
              </a:rPr>
              <a:t>Prêts relais</a:t>
            </a:r>
          </a:p>
        </p:txBody>
      </p:sp>
      <p:pic>
        <p:nvPicPr>
          <p:cNvPr id="1027" name="Picture 3" descr="https://static.thenounproject.com/png/1084118-200.png">
            <a:extLst>
              <a:ext uri="{FF2B5EF4-FFF2-40B4-BE49-F238E27FC236}">
                <a16:creationId xmlns:a16="http://schemas.microsoft.com/office/drawing/2014/main" id="{E3BDE8BA-3664-4984-92C5-4C0545B6F9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9309" y="3141772"/>
            <a:ext cx="649641" cy="649641"/>
          </a:xfrm>
          <a:prstGeom prst="rect">
            <a:avLst/>
          </a:prstGeom>
          <a:noFill/>
          <a:extLst>
            <a:ext uri="{909E8E84-426E-40DD-AFC4-6F175D3DCCD1}">
              <a14:hiddenFill xmlns:a14="http://schemas.microsoft.com/office/drawing/2010/main">
                <a:solidFill>
                  <a:srgbClr val="FFFFFF"/>
                </a:solidFill>
              </a14:hiddenFill>
            </a:ext>
          </a:extLst>
        </p:spPr>
      </p:pic>
      <p:sp>
        <p:nvSpPr>
          <p:cNvPr id="40" name="Ellipse 39">
            <a:extLst>
              <a:ext uri="{FF2B5EF4-FFF2-40B4-BE49-F238E27FC236}">
                <a16:creationId xmlns:a16="http://schemas.microsoft.com/office/drawing/2014/main" id="{5100EAD6-9AAA-4021-B83E-D8F795994BD2}"/>
              </a:ext>
            </a:extLst>
          </p:cNvPr>
          <p:cNvSpPr/>
          <p:nvPr/>
        </p:nvSpPr>
        <p:spPr>
          <a:xfrm>
            <a:off x="4861166" y="1516388"/>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1" name="ZoneTexte 40">
            <a:extLst>
              <a:ext uri="{FF2B5EF4-FFF2-40B4-BE49-F238E27FC236}">
                <a16:creationId xmlns:a16="http://schemas.microsoft.com/office/drawing/2014/main" id="{E6C06740-DEF6-458F-ABC7-7C3D1E0EC7BE}"/>
              </a:ext>
            </a:extLst>
          </p:cNvPr>
          <p:cNvSpPr txBox="1"/>
          <p:nvPr/>
        </p:nvSpPr>
        <p:spPr>
          <a:xfrm>
            <a:off x="4811719" y="1886362"/>
            <a:ext cx="1246535" cy="400110"/>
          </a:xfrm>
          <a:prstGeom prst="rect">
            <a:avLst/>
          </a:prstGeom>
          <a:noFill/>
        </p:spPr>
        <p:txBody>
          <a:bodyPr wrap="square" rtlCol="0">
            <a:spAutoFit/>
          </a:bodyPr>
          <a:lstStyle/>
          <a:p>
            <a:pPr algn="ctr"/>
            <a:r>
              <a:rPr lang="fr-FR" sz="2000" dirty="0">
                <a:solidFill>
                  <a:srgbClr val="BE1622"/>
                </a:solidFill>
                <a:latin typeface="Arial Narrow" panose="020B0606020202030204" pitchFamily="34" charset="0"/>
              </a:rPr>
              <a:t>11 000 €</a:t>
            </a:r>
            <a:r>
              <a:rPr lang="fr-FR" sz="1200" dirty="0">
                <a:latin typeface="Arial Narrow" panose="020B0606020202030204" pitchFamily="34" charset="0"/>
              </a:rPr>
              <a:t> </a:t>
            </a:r>
          </a:p>
        </p:txBody>
      </p:sp>
      <p:sp>
        <p:nvSpPr>
          <p:cNvPr id="42" name="ZoneTexte 41">
            <a:extLst>
              <a:ext uri="{FF2B5EF4-FFF2-40B4-BE49-F238E27FC236}">
                <a16:creationId xmlns:a16="http://schemas.microsoft.com/office/drawing/2014/main" id="{B414CC62-D1E9-4079-B6C2-E9CA59CE470D}"/>
              </a:ext>
            </a:extLst>
          </p:cNvPr>
          <p:cNvSpPr txBox="1"/>
          <p:nvPr/>
        </p:nvSpPr>
        <p:spPr>
          <a:xfrm>
            <a:off x="5870911" y="1842279"/>
            <a:ext cx="2234236" cy="492443"/>
          </a:xfrm>
          <a:prstGeom prst="rect">
            <a:avLst/>
          </a:prstGeom>
          <a:solidFill>
            <a:schemeClr val="bg1"/>
          </a:solidFill>
          <a:ln>
            <a:solidFill>
              <a:srgbClr val="29235C"/>
            </a:solidFill>
            <a:prstDash val="lgDashDot"/>
          </a:ln>
        </p:spPr>
        <p:txBody>
          <a:bodyPr wrap="square" rtlCol="0">
            <a:spAutoFit/>
          </a:bodyPr>
          <a:lstStyle/>
          <a:p>
            <a:r>
              <a:rPr lang="fr-FR" sz="1600" b="1" dirty="0">
                <a:latin typeface="Arial Narrow" panose="020B0606020202030204" pitchFamily="34" charset="0"/>
              </a:rPr>
              <a:t>Notre plus petit prêt</a:t>
            </a:r>
          </a:p>
          <a:p>
            <a:r>
              <a:rPr lang="fr-FR" sz="1000" dirty="0">
                <a:latin typeface="Arial Narrow" panose="020B0606020202030204" pitchFamily="34" charset="0"/>
              </a:rPr>
              <a:t>(Commune de Mouacourt)</a:t>
            </a:r>
          </a:p>
        </p:txBody>
      </p:sp>
      <p:sp>
        <p:nvSpPr>
          <p:cNvPr id="43" name="Ellipse 42">
            <a:extLst>
              <a:ext uri="{FF2B5EF4-FFF2-40B4-BE49-F238E27FC236}">
                <a16:creationId xmlns:a16="http://schemas.microsoft.com/office/drawing/2014/main" id="{2A32021C-B837-4038-AD7D-D678BB272545}"/>
              </a:ext>
            </a:extLst>
          </p:cNvPr>
          <p:cNvSpPr/>
          <p:nvPr/>
        </p:nvSpPr>
        <p:spPr>
          <a:xfrm>
            <a:off x="6898850" y="2553789"/>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4" name="ZoneTexte 43">
            <a:extLst>
              <a:ext uri="{FF2B5EF4-FFF2-40B4-BE49-F238E27FC236}">
                <a16:creationId xmlns:a16="http://schemas.microsoft.com/office/drawing/2014/main" id="{583B2D40-803F-4FB8-8785-7C74DA56197A}"/>
              </a:ext>
            </a:extLst>
          </p:cNvPr>
          <p:cNvSpPr txBox="1"/>
          <p:nvPr/>
        </p:nvSpPr>
        <p:spPr>
          <a:xfrm>
            <a:off x="6849403" y="2923763"/>
            <a:ext cx="1246535" cy="400110"/>
          </a:xfrm>
          <a:prstGeom prst="rect">
            <a:avLst/>
          </a:prstGeom>
          <a:noFill/>
        </p:spPr>
        <p:txBody>
          <a:bodyPr wrap="square" rtlCol="0">
            <a:spAutoFit/>
          </a:bodyPr>
          <a:lstStyle/>
          <a:p>
            <a:pPr algn="ctr"/>
            <a:r>
              <a:rPr lang="fr-FR" sz="2000" dirty="0">
                <a:solidFill>
                  <a:srgbClr val="BE1622"/>
                </a:solidFill>
                <a:latin typeface="Arial Narrow" panose="020B0606020202030204" pitchFamily="34" charset="0"/>
              </a:rPr>
              <a:t>45 M €</a:t>
            </a:r>
            <a:r>
              <a:rPr lang="fr-FR" sz="1200" dirty="0">
                <a:latin typeface="Arial Narrow" panose="020B0606020202030204" pitchFamily="34" charset="0"/>
              </a:rPr>
              <a:t> </a:t>
            </a:r>
          </a:p>
        </p:txBody>
      </p:sp>
      <p:sp>
        <p:nvSpPr>
          <p:cNvPr id="45" name="ZoneTexte 44">
            <a:extLst>
              <a:ext uri="{FF2B5EF4-FFF2-40B4-BE49-F238E27FC236}">
                <a16:creationId xmlns:a16="http://schemas.microsoft.com/office/drawing/2014/main" id="{98BE8558-C1CD-4B08-8085-075D72472ADE}"/>
              </a:ext>
            </a:extLst>
          </p:cNvPr>
          <p:cNvSpPr txBox="1"/>
          <p:nvPr/>
        </p:nvSpPr>
        <p:spPr>
          <a:xfrm>
            <a:off x="4861166" y="2902679"/>
            <a:ext cx="2178105" cy="492443"/>
          </a:xfrm>
          <a:prstGeom prst="rect">
            <a:avLst/>
          </a:prstGeom>
          <a:solidFill>
            <a:schemeClr val="bg1"/>
          </a:solidFill>
          <a:ln>
            <a:solidFill>
              <a:srgbClr val="29235C"/>
            </a:solidFill>
            <a:prstDash val="lgDashDot"/>
          </a:ln>
        </p:spPr>
        <p:txBody>
          <a:bodyPr wrap="square" rtlCol="0">
            <a:spAutoFit/>
          </a:bodyPr>
          <a:lstStyle/>
          <a:p>
            <a:r>
              <a:rPr lang="fr-FR" sz="1600" b="1" dirty="0">
                <a:latin typeface="Arial Narrow" panose="020B0606020202030204" pitchFamily="34" charset="0"/>
              </a:rPr>
              <a:t>Notre plus gros crédit</a:t>
            </a:r>
          </a:p>
          <a:p>
            <a:r>
              <a:rPr lang="fr-FR" sz="1000" dirty="0">
                <a:latin typeface="Arial Narrow" panose="020B0606020202030204" pitchFamily="34" charset="0"/>
              </a:rPr>
              <a:t>(Métropole Rouen Normandie)</a:t>
            </a:r>
          </a:p>
        </p:txBody>
      </p:sp>
      <p:sp>
        <p:nvSpPr>
          <p:cNvPr id="46" name="Ellipse 45">
            <a:extLst>
              <a:ext uri="{FF2B5EF4-FFF2-40B4-BE49-F238E27FC236}">
                <a16:creationId xmlns:a16="http://schemas.microsoft.com/office/drawing/2014/main" id="{A1016EEF-3881-4326-848F-9EF5CA1C3C91}"/>
              </a:ext>
            </a:extLst>
          </p:cNvPr>
          <p:cNvSpPr/>
          <p:nvPr/>
        </p:nvSpPr>
        <p:spPr>
          <a:xfrm>
            <a:off x="4916733" y="3796240"/>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7" name="ZoneTexte 46">
            <a:extLst>
              <a:ext uri="{FF2B5EF4-FFF2-40B4-BE49-F238E27FC236}">
                <a16:creationId xmlns:a16="http://schemas.microsoft.com/office/drawing/2014/main" id="{6D702EF2-003A-4DD8-8F6B-034083E32C80}"/>
              </a:ext>
            </a:extLst>
          </p:cNvPr>
          <p:cNvSpPr txBox="1"/>
          <p:nvPr/>
        </p:nvSpPr>
        <p:spPr>
          <a:xfrm>
            <a:off x="4867286" y="4166214"/>
            <a:ext cx="1246535" cy="400110"/>
          </a:xfrm>
          <a:prstGeom prst="rect">
            <a:avLst/>
          </a:prstGeom>
          <a:noFill/>
        </p:spPr>
        <p:txBody>
          <a:bodyPr wrap="square" rtlCol="0">
            <a:spAutoFit/>
          </a:bodyPr>
          <a:lstStyle/>
          <a:p>
            <a:pPr algn="ctr"/>
            <a:r>
              <a:rPr lang="fr-FR" sz="2000" dirty="0">
                <a:solidFill>
                  <a:srgbClr val="BE1622"/>
                </a:solidFill>
                <a:latin typeface="Arial Narrow" panose="020B0606020202030204" pitchFamily="34" charset="0"/>
              </a:rPr>
              <a:t>4,56 M €</a:t>
            </a:r>
            <a:r>
              <a:rPr lang="fr-FR" sz="1200" dirty="0">
                <a:latin typeface="Arial Narrow" panose="020B0606020202030204" pitchFamily="34" charset="0"/>
              </a:rPr>
              <a:t> </a:t>
            </a:r>
          </a:p>
        </p:txBody>
      </p:sp>
      <p:sp>
        <p:nvSpPr>
          <p:cNvPr id="48" name="ZoneTexte 47">
            <a:extLst>
              <a:ext uri="{FF2B5EF4-FFF2-40B4-BE49-F238E27FC236}">
                <a16:creationId xmlns:a16="http://schemas.microsoft.com/office/drawing/2014/main" id="{50F5F964-72E6-48C4-B643-1DAC17216C1B}"/>
              </a:ext>
            </a:extLst>
          </p:cNvPr>
          <p:cNvSpPr txBox="1"/>
          <p:nvPr/>
        </p:nvSpPr>
        <p:spPr>
          <a:xfrm>
            <a:off x="5959358" y="4099058"/>
            <a:ext cx="2170482" cy="584775"/>
          </a:xfrm>
          <a:prstGeom prst="rect">
            <a:avLst/>
          </a:prstGeom>
          <a:solidFill>
            <a:schemeClr val="bg1"/>
          </a:solidFill>
          <a:ln>
            <a:solidFill>
              <a:srgbClr val="29235C"/>
            </a:solidFill>
            <a:prstDash val="lgDashDot"/>
          </a:ln>
        </p:spPr>
        <p:txBody>
          <a:bodyPr wrap="square" rtlCol="0">
            <a:spAutoFit/>
          </a:bodyPr>
          <a:lstStyle/>
          <a:p>
            <a:r>
              <a:rPr lang="fr-FR" sz="1600" b="1" dirty="0">
                <a:latin typeface="Arial Narrow" panose="020B0606020202030204" pitchFamily="34" charset="0"/>
              </a:rPr>
              <a:t>Le montant moyen de nos prêts</a:t>
            </a:r>
          </a:p>
        </p:txBody>
      </p:sp>
      <p:sp>
        <p:nvSpPr>
          <p:cNvPr id="49" name="Ellipse 48">
            <a:extLst>
              <a:ext uri="{FF2B5EF4-FFF2-40B4-BE49-F238E27FC236}">
                <a16:creationId xmlns:a16="http://schemas.microsoft.com/office/drawing/2014/main" id="{5F3C3545-0445-47CC-BEB1-7E194B6464B9}"/>
              </a:ext>
            </a:extLst>
          </p:cNvPr>
          <p:cNvSpPr/>
          <p:nvPr/>
        </p:nvSpPr>
        <p:spPr>
          <a:xfrm>
            <a:off x="6860048" y="4904866"/>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50" name="ZoneTexte 49">
            <a:extLst>
              <a:ext uri="{FF2B5EF4-FFF2-40B4-BE49-F238E27FC236}">
                <a16:creationId xmlns:a16="http://schemas.microsoft.com/office/drawing/2014/main" id="{AA2AA9E8-F979-4D47-B82D-E525B36942CE}"/>
              </a:ext>
            </a:extLst>
          </p:cNvPr>
          <p:cNvSpPr txBox="1"/>
          <p:nvPr/>
        </p:nvSpPr>
        <p:spPr>
          <a:xfrm>
            <a:off x="6810601" y="5274840"/>
            <a:ext cx="1246535" cy="400110"/>
          </a:xfrm>
          <a:prstGeom prst="rect">
            <a:avLst/>
          </a:prstGeom>
          <a:noFill/>
        </p:spPr>
        <p:txBody>
          <a:bodyPr wrap="square" rtlCol="0">
            <a:spAutoFit/>
          </a:bodyPr>
          <a:lstStyle/>
          <a:p>
            <a:pPr algn="ctr"/>
            <a:r>
              <a:rPr lang="fr-FR" sz="2000" dirty="0">
                <a:solidFill>
                  <a:srgbClr val="BE1622"/>
                </a:solidFill>
                <a:latin typeface="Arial Narrow" panose="020B0606020202030204" pitchFamily="34" charset="0"/>
              </a:rPr>
              <a:t>1,5 M€</a:t>
            </a:r>
            <a:endParaRPr lang="fr-FR" sz="1200" dirty="0">
              <a:latin typeface="Arial Narrow" panose="020B0606020202030204" pitchFamily="34" charset="0"/>
            </a:endParaRPr>
          </a:p>
        </p:txBody>
      </p:sp>
      <p:sp>
        <p:nvSpPr>
          <p:cNvPr id="29" name="Espace réservé du texte 2">
            <a:extLst>
              <a:ext uri="{FF2B5EF4-FFF2-40B4-BE49-F238E27FC236}">
                <a16:creationId xmlns:a16="http://schemas.microsoft.com/office/drawing/2014/main" id="{EB9235BB-6A6C-4A33-A79D-31B8AF356BA2}"/>
              </a:ext>
            </a:extLst>
          </p:cNvPr>
          <p:cNvSpPr txBox="1">
            <a:spLocks/>
          </p:cNvSpPr>
          <p:nvPr/>
        </p:nvSpPr>
        <p:spPr>
          <a:xfrm>
            <a:off x="10369118" y="532169"/>
            <a:ext cx="1641388" cy="263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BE1622"/>
                </a:solidFill>
                <a:latin typeface="Arial Narrow" panose="020B0606020202030204" pitchFamily="34" charset="0"/>
                <a:cs typeface="Arial" panose="020B0604020202020204" pitchFamily="34" charset="0"/>
              </a:rPr>
              <a:t>Vue au 30/04/2019 </a:t>
            </a:r>
          </a:p>
        </p:txBody>
      </p:sp>
      <p:sp>
        <p:nvSpPr>
          <p:cNvPr id="5" name="Rectangle 4">
            <a:extLst>
              <a:ext uri="{FF2B5EF4-FFF2-40B4-BE49-F238E27FC236}">
                <a16:creationId xmlns:a16="http://schemas.microsoft.com/office/drawing/2014/main" id="{F47C52F6-68D8-4A29-97DF-27E244A28796}"/>
              </a:ext>
            </a:extLst>
          </p:cNvPr>
          <p:cNvSpPr/>
          <p:nvPr/>
        </p:nvSpPr>
        <p:spPr>
          <a:xfrm>
            <a:off x="8826363" y="4103373"/>
            <a:ext cx="3368192" cy="2222458"/>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757E5DA0-A4B9-40E0-9DC4-CB78EC997CCA}"/>
              </a:ext>
            </a:extLst>
          </p:cNvPr>
          <p:cNvSpPr txBox="1"/>
          <p:nvPr/>
        </p:nvSpPr>
        <p:spPr>
          <a:xfrm>
            <a:off x="8826363" y="4108065"/>
            <a:ext cx="3385702" cy="369332"/>
          </a:xfrm>
          <a:prstGeom prst="rect">
            <a:avLst/>
          </a:prstGeom>
          <a:noFill/>
        </p:spPr>
        <p:txBody>
          <a:bodyPr wrap="square" rtlCol="0">
            <a:spAutoFit/>
          </a:bodyPr>
          <a:lstStyle/>
          <a:p>
            <a:pPr algn="ctr"/>
            <a:r>
              <a:rPr lang="fr-FR" b="1" dirty="0">
                <a:latin typeface="Arial Narrow" panose="020B0606020202030204" pitchFamily="34" charset="0"/>
              </a:rPr>
              <a:t>P</a:t>
            </a:r>
            <a:r>
              <a:rPr lang="fr-FR" sz="1100" b="1" dirty="0">
                <a:latin typeface="Arial Narrow" panose="020B0606020202030204" pitchFamily="34" charset="0"/>
              </a:rPr>
              <a:t>our rappel, répartition de la dette locale française :</a:t>
            </a:r>
          </a:p>
        </p:txBody>
      </p:sp>
      <p:graphicFrame>
        <p:nvGraphicFramePr>
          <p:cNvPr id="14" name="Graphique 13">
            <a:extLst>
              <a:ext uri="{FF2B5EF4-FFF2-40B4-BE49-F238E27FC236}">
                <a16:creationId xmlns:a16="http://schemas.microsoft.com/office/drawing/2014/main" id="{9834D833-7645-4485-A0F7-26A16A85AD03}"/>
              </a:ext>
            </a:extLst>
          </p:cNvPr>
          <p:cNvGraphicFramePr/>
          <p:nvPr>
            <p:extLst>
              <p:ext uri="{D42A27DB-BD31-4B8C-83A1-F6EECF244321}">
                <p14:modId xmlns:p14="http://schemas.microsoft.com/office/powerpoint/2010/main" val="2727425607"/>
              </p:ext>
            </p:extLst>
          </p:nvPr>
        </p:nvGraphicFramePr>
        <p:xfrm>
          <a:off x="8442209" y="4506639"/>
          <a:ext cx="4028434" cy="1363098"/>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https://static.thenounproject.com/png/796968-200.png">
            <a:extLst>
              <a:ext uri="{FF2B5EF4-FFF2-40B4-BE49-F238E27FC236}">
                <a16:creationId xmlns:a16="http://schemas.microsoft.com/office/drawing/2014/main" id="{43C46621-BFF5-4BF7-9B08-E253164F7B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4351932">
            <a:off x="8359580" y="3842372"/>
            <a:ext cx="869055" cy="86905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7">
            <a:extLst>
              <a:ext uri="{FF2B5EF4-FFF2-40B4-BE49-F238E27FC236}">
                <a16:creationId xmlns:a16="http://schemas.microsoft.com/office/drawing/2014/main" id="{15D53C79-D643-44AE-91B8-ED207509B389}"/>
              </a:ext>
            </a:extLst>
          </p:cNvPr>
          <p:cNvSpPr>
            <a:spLocks noGrp="1"/>
          </p:cNvSpPr>
          <p:nvPr>
            <p:ph type="dt" sz="half" idx="2"/>
          </p:nvPr>
        </p:nvSpPr>
        <p:spPr/>
        <p:txBody>
          <a:bodyPr/>
          <a:lstStyle/>
          <a:p>
            <a:fld id="{C29BAD72-70E6-42EE-B46B-1C352B26FD13}" type="datetime1">
              <a:rPr lang="fr-FR" smtClean="0"/>
              <a:t>03/06/2019</a:t>
            </a:fld>
            <a:endParaRPr lang="fr-FR" dirty="0"/>
          </a:p>
        </p:txBody>
      </p:sp>
      <p:sp>
        <p:nvSpPr>
          <p:cNvPr id="9" name="Espace réservé du numéro de diapositive 8">
            <a:extLst>
              <a:ext uri="{FF2B5EF4-FFF2-40B4-BE49-F238E27FC236}">
                <a16:creationId xmlns:a16="http://schemas.microsoft.com/office/drawing/2014/main" id="{7BFB2F0A-D8F7-4B5F-9460-42D786D2D576}"/>
              </a:ext>
            </a:extLst>
          </p:cNvPr>
          <p:cNvSpPr>
            <a:spLocks noGrp="1"/>
          </p:cNvSpPr>
          <p:nvPr>
            <p:ph type="sldNum" sz="quarter" idx="4"/>
          </p:nvPr>
        </p:nvSpPr>
        <p:spPr/>
        <p:txBody>
          <a:bodyPr/>
          <a:lstStyle/>
          <a:p>
            <a:fld id="{B46626B8-9A1A-D04A-9503-D05055E8FA78}" type="slidenum">
              <a:rPr lang="fr-FR" smtClean="0"/>
              <a:pPr/>
              <a:t>14</a:t>
            </a:fld>
            <a:endParaRPr lang="fr-FR" dirty="0"/>
          </a:p>
        </p:txBody>
      </p:sp>
      <p:sp>
        <p:nvSpPr>
          <p:cNvPr id="11" name="Accolade ouvrante 10">
            <a:extLst>
              <a:ext uri="{FF2B5EF4-FFF2-40B4-BE49-F238E27FC236}">
                <a16:creationId xmlns:a16="http://schemas.microsoft.com/office/drawing/2014/main" id="{721CCF06-D203-4279-B570-1AF57428E476}"/>
              </a:ext>
            </a:extLst>
          </p:cNvPr>
          <p:cNvSpPr/>
          <p:nvPr/>
        </p:nvSpPr>
        <p:spPr>
          <a:xfrm rot="16200000">
            <a:off x="10390431" y="4447542"/>
            <a:ext cx="91130" cy="2771842"/>
          </a:xfrm>
          <a:prstGeom prst="leftBrace">
            <a:avLst/>
          </a:prstGeom>
          <a:ln w="12700">
            <a:solidFill>
              <a:srgbClr val="29235C"/>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ZoneTexte 36">
            <a:extLst>
              <a:ext uri="{FF2B5EF4-FFF2-40B4-BE49-F238E27FC236}">
                <a16:creationId xmlns:a16="http://schemas.microsoft.com/office/drawing/2014/main" id="{E7668B2F-4C92-475E-AE90-A40C2710A8FD}"/>
              </a:ext>
            </a:extLst>
          </p:cNvPr>
          <p:cNvSpPr txBox="1"/>
          <p:nvPr/>
        </p:nvSpPr>
        <p:spPr>
          <a:xfrm>
            <a:off x="9619849" y="5953189"/>
            <a:ext cx="1632300" cy="276999"/>
          </a:xfrm>
          <a:prstGeom prst="rect">
            <a:avLst/>
          </a:prstGeom>
          <a:noFill/>
        </p:spPr>
        <p:txBody>
          <a:bodyPr wrap="square" rtlCol="0">
            <a:spAutoFit/>
          </a:bodyPr>
          <a:lstStyle/>
          <a:p>
            <a:pPr algn="ctr"/>
            <a:r>
              <a:rPr lang="fr-FR" sz="1200" b="1" dirty="0">
                <a:solidFill>
                  <a:srgbClr val="BE1622"/>
                </a:solidFill>
                <a:latin typeface="Arial Narrow" panose="020B0606020202030204" pitchFamily="34" charset="0"/>
              </a:rPr>
              <a:t>8 % du PIB</a:t>
            </a:r>
            <a:endParaRPr lang="fr-FR" sz="900" b="1" dirty="0">
              <a:latin typeface="Arial Narrow" panose="020B0606020202030204" pitchFamily="34" charset="0"/>
            </a:endParaRPr>
          </a:p>
        </p:txBody>
      </p:sp>
      <p:sp>
        <p:nvSpPr>
          <p:cNvPr id="38" name="ZoneTexte 37">
            <a:extLst>
              <a:ext uri="{FF2B5EF4-FFF2-40B4-BE49-F238E27FC236}">
                <a16:creationId xmlns:a16="http://schemas.microsoft.com/office/drawing/2014/main" id="{47D4F952-A6A4-4906-AACA-B838F53C2443}"/>
              </a:ext>
            </a:extLst>
          </p:cNvPr>
          <p:cNvSpPr txBox="1"/>
          <p:nvPr/>
        </p:nvSpPr>
        <p:spPr>
          <a:xfrm>
            <a:off x="4868789" y="5206404"/>
            <a:ext cx="2170482" cy="584775"/>
          </a:xfrm>
          <a:prstGeom prst="rect">
            <a:avLst/>
          </a:prstGeom>
          <a:solidFill>
            <a:schemeClr val="bg1"/>
          </a:solidFill>
          <a:ln>
            <a:solidFill>
              <a:srgbClr val="29235C"/>
            </a:solidFill>
            <a:prstDash val="lgDashDot"/>
          </a:ln>
        </p:spPr>
        <p:txBody>
          <a:bodyPr wrap="square" rtlCol="0">
            <a:spAutoFit/>
          </a:bodyPr>
          <a:lstStyle/>
          <a:p>
            <a:r>
              <a:rPr lang="fr-FR" sz="1600" b="1" dirty="0">
                <a:latin typeface="Arial Narrow" panose="020B0606020202030204" pitchFamily="34" charset="0"/>
              </a:rPr>
              <a:t>Le montant médian de nos prêts</a:t>
            </a:r>
          </a:p>
        </p:txBody>
      </p:sp>
      <p:sp>
        <p:nvSpPr>
          <p:cNvPr id="39" name="Rectangle 38">
            <a:extLst>
              <a:ext uri="{FF2B5EF4-FFF2-40B4-BE49-F238E27FC236}">
                <a16:creationId xmlns:a16="http://schemas.microsoft.com/office/drawing/2014/main" id="{35C644F3-40FF-4629-8047-BF4A453B7250}"/>
              </a:ext>
            </a:extLst>
          </p:cNvPr>
          <p:cNvSpPr/>
          <p:nvPr/>
        </p:nvSpPr>
        <p:spPr>
          <a:xfrm>
            <a:off x="1010375" y="4962345"/>
            <a:ext cx="2769094" cy="50956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Narrow" panose="020B0606020202030204" pitchFamily="34" charset="0"/>
              </a:rPr>
              <a:t>La durée moyenne de nos crédits : </a:t>
            </a:r>
          </a:p>
          <a:p>
            <a:pPr algn="ctr"/>
            <a:r>
              <a:rPr lang="fr-FR" b="1" dirty="0">
                <a:latin typeface="Arial Narrow" panose="020B0606020202030204" pitchFamily="34" charset="0"/>
              </a:rPr>
              <a:t>16 ans</a:t>
            </a:r>
          </a:p>
        </p:txBody>
      </p:sp>
      <p:sp>
        <p:nvSpPr>
          <p:cNvPr id="52" name="Rectangle 51">
            <a:extLst>
              <a:ext uri="{FF2B5EF4-FFF2-40B4-BE49-F238E27FC236}">
                <a16:creationId xmlns:a16="http://schemas.microsoft.com/office/drawing/2014/main" id="{4671ECD4-E171-41C5-B466-A9CBFA1096AD}"/>
              </a:ext>
            </a:extLst>
          </p:cNvPr>
          <p:cNvSpPr/>
          <p:nvPr/>
        </p:nvSpPr>
        <p:spPr>
          <a:xfrm>
            <a:off x="997481" y="5612085"/>
            <a:ext cx="2769094" cy="50956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Narrow" panose="020B0606020202030204" pitchFamily="34" charset="0"/>
              </a:rPr>
              <a:t>Notre crédit le plus long : </a:t>
            </a:r>
          </a:p>
          <a:p>
            <a:pPr algn="ctr"/>
            <a:r>
              <a:rPr lang="fr-FR" b="1" dirty="0">
                <a:latin typeface="Arial Narrow" panose="020B0606020202030204" pitchFamily="34" charset="0"/>
              </a:rPr>
              <a:t>42 ans</a:t>
            </a:r>
          </a:p>
        </p:txBody>
      </p:sp>
      <p:pic>
        <p:nvPicPr>
          <p:cNvPr id="53" name="Picture 4" descr="https://static.thenounproject.com/png/2174665-200.png">
            <a:extLst>
              <a:ext uri="{FF2B5EF4-FFF2-40B4-BE49-F238E27FC236}">
                <a16:creationId xmlns:a16="http://schemas.microsoft.com/office/drawing/2014/main" id="{21116EAC-42DF-4334-AE9A-F089B212325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6681107">
            <a:off x="3864421" y="5013741"/>
            <a:ext cx="466148" cy="46614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https://static.thenounproject.com/png/810460-200.png">
            <a:extLst>
              <a:ext uri="{FF2B5EF4-FFF2-40B4-BE49-F238E27FC236}">
                <a16:creationId xmlns:a16="http://schemas.microsoft.com/office/drawing/2014/main" id="{5A4BD54D-9C12-4158-B332-49D390BFCA9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0800000">
            <a:off x="3842712" y="5612084"/>
            <a:ext cx="509565" cy="50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0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ZoneTexte 56">
            <a:extLst>
              <a:ext uri="{FF2B5EF4-FFF2-40B4-BE49-F238E27FC236}">
                <a16:creationId xmlns:a16="http://schemas.microsoft.com/office/drawing/2014/main" id="{1CAAC7AB-2D81-4C38-81E4-B5548ED37065}"/>
              </a:ext>
            </a:extLst>
          </p:cNvPr>
          <p:cNvSpPr txBox="1"/>
          <p:nvPr/>
        </p:nvSpPr>
        <p:spPr>
          <a:xfrm>
            <a:off x="6773795" y="2723906"/>
            <a:ext cx="4614460" cy="338554"/>
          </a:xfrm>
          <a:prstGeom prst="rect">
            <a:avLst/>
          </a:prstGeom>
          <a:solidFill>
            <a:schemeClr val="bg1"/>
          </a:solidFill>
        </p:spPr>
        <p:txBody>
          <a:bodyPr wrap="square" rtlCol="0">
            <a:spAutoFit/>
          </a:bodyPr>
          <a:lstStyle/>
          <a:p>
            <a:r>
              <a:rPr lang="fr-FR" sz="1600" b="1" dirty="0">
                <a:latin typeface="Arial Narrow" panose="020B0606020202030204" pitchFamily="34" charset="0"/>
              </a:rPr>
              <a:t>Répartition des EPCI membres par typologie</a:t>
            </a:r>
          </a:p>
        </p:txBody>
      </p:sp>
      <p:sp>
        <p:nvSpPr>
          <p:cNvPr id="9" name="Titre 8">
            <a:extLst>
              <a:ext uri="{FF2B5EF4-FFF2-40B4-BE49-F238E27FC236}">
                <a16:creationId xmlns:a16="http://schemas.microsoft.com/office/drawing/2014/main" id="{CFA73346-0C50-4224-B25B-F7B3B15EAAAF}"/>
              </a:ext>
            </a:extLst>
          </p:cNvPr>
          <p:cNvSpPr>
            <a:spLocks noGrp="1"/>
          </p:cNvSpPr>
          <p:nvPr>
            <p:ph type="title"/>
          </p:nvPr>
        </p:nvSpPr>
        <p:spPr/>
        <p:txBody>
          <a:bodyPr/>
          <a:lstStyle/>
          <a:p>
            <a:r>
              <a:rPr lang="fr-FR" b="1" dirty="0">
                <a:latin typeface="Arial Narrow" panose="020B0606020202030204" pitchFamily="34" charset="0"/>
              </a:rPr>
              <a:t>Focus sur nos membres : QUI finance-t-on ?</a:t>
            </a:r>
          </a:p>
        </p:txBody>
      </p:sp>
      <p:sp>
        <p:nvSpPr>
          <p:cNvPr id="19" name="Ellipse 18">
            <a:extLst>
              <a:ext uri="{FF2B5EF4-FFF2-40B4-BE49-F238E27FC236}">
                <a16:creationId xmlns:a16="http://schemas.microsoft.com/office/drawing/2014/main" id="{7A37D57C-6CC4-4AD4-93D4-3A8D7E136E0D}"/>
              </a:ext>
            </a:extLst>
          </p:cNvPr>
          <p:cNvSpPr/>
          <p:nvPr/>
        </p:nvSpPr>
        <p:spPr>
          <a:xfrm>
            <a:off x="5197190" y="1302682"/>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0" name="ZoneTexte 19">
            <a:extLst>
              <a:ext uri="{FF2B5EF4-FFF2-40B4-BE49-F238E27FC236}">
                <a16:creationId xmlns:a16="http://schemas.microsoft.com/office/drawing/2014/main" id="{719FF1EF-8646-4BF4-B9F8-A90945BD9AD5}"/>
              </a:ext>
            </a:extLst>
          </p:cNvPr>
          <p:cNvSpPr txBox="1"/>
          <p:nvPr/>
        </p:nvSpPr>
        <p:spPr>
          <a:xfrm>
            <a:off x="5260910" y="1505608"/>
            <a:ext cx="1047853" cy="769441"/>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2</a:t>
            </a:r>
            <a:r>
              <a:rPr lang="fr-FR" sz="1600" dirty="0">
                <a:latin typeface="Arial Narrow" panose="020B0606020202030204" pitchFamily="34" charset="0"/>
              </a:rPr>
              <a:t> </a:t>
            </a:r>
          </a:p>
          <a:p>
            <a:pPr algn="ctr"/>
            <a:r>
              <a:rPr lang="fr-FR" sz="1600" dirty="0">
                <a:latin typeface="Arial Narrow" panose="020B0606020202030204" pitchFamily="34" charset="0"/>
              </a:rPr>
              <a:t>régions</a:t>
            </a:r>
          </a:p>
        </p:txBody>
      </p:sp>
      <p:sp>
        <p:nvSpPr>
          <p:cNvPr id="32" name="ZoneTexte 31">
            <a:extLst>
              <a:ext uri="{FF2B5EF4-FFF2-40B4-BE49-F238E27FC236}">
                <a16:creationId xmlns:a16="http://schemas.microsoft.com/office/drawing/2014/main" id="{02F364CE-305D-4204-AFB7-D17C96F31421}"/>
              </a:ext>
            </a:extLst>
          </p:cNvPr>
          <p:cNvSpPr txBox="1"/>
          <p:nvPr/>
        </p:nvSpPr>
        <p:spPr>
          <a:xfrm>
            <a:off x="1019462" y="1389879"/>
            <a:ext cx="3853109" cy="338554"/>
          </a:xfrm>
          <a:prstGeom prst="rect">
            <a:avLst/>
          </a:prstGeom>
          <a:solidFill>
            <a:schemeClr val="bg1"/>
          </a:solidFill>
        </p:spPr>
        <p:txBody>
          <a:bodyPr wrap="square" rtlCol="0">
            <a:spAutoFit/>
          </a:bodyPr>
          <a:lstStyle/>
          <a:p>
            <a:pPr algn="ctr"/>
            <a:r>
              <a:rPr lang="fr-FR" sz="1600" b="1" dirty="0">
                <a:latin typeface="Arial Narrow" panose="020B0606020202030204" pitchFamily="34" charset="0"/>
              </a:rPr>
              <a:t>Répartition géographique de nos membres</a:t>
            </a:r>
          </a:p>
        </p:txBody>
      </p:sp>
      <p:sp>
        <p:nvSpPr>
          <p:cNvPr id="17" name="Ellipse 16">
            <a:extLst>
              <a:ext uri="{FF2B5EF4-FFF2-40B4-BE49-F238E27FC236}">
                <a16:creationId xmlns:a16="http://schemas.microsoft.com/office/drawing/2014/main" id="{B5BEC39F-7F02-4604-B183-F8BFB5BC573D}"/>
              </a:ext>
            </a:extLst>
          </p:cNvPr>
          <p:cNvSpPr/>
          <p:nvPr/>
        </p:nvSpPr>
        <p:spPr>
          <a:xfrm>
            <a:off x="7564342" y="1302682"/>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8" name="ZoneTexte 17">
            <a:extLst>
              <a:ext uri="{FF2B5EF4-FFF2-40B4-BE49-F238E27FC236}">
                <a16:creationId xmlns:a16="http://schemas.microsoft.com/office/drawing/2014/main" id="{A1FD18BF-1E7A-4B5B-9ED7-17BAFEECAC47}"/>
              </a:ext>
            </a:extLst>
          </p:cNvPr>
          <p:cNvSpPr txBox="1"/>
          <p:nvPr/>
        </p:nvSpPr>
        <p:spPr>
          <a:xfrm>
            <a:off x="7628064" y="1505608"/>
            <a:ext cx="1047853" cy="707886"/>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7</a:t>
            </a:r>
            <a:r>
              <a:rPr lang="fr-FR" sz="1600" dirty="0">
                <a:latin typeface="Arial Narrow" panose="020B0606020202030204" pitchFamily="34" charset="0"/>
              </a:rPr>
              <a:t> </a:t>
            </a:r>
          </a:p>
          <a:p>
            <a:pPr algn="ctr"/>
            <a:r>
              <a:rPr lang="fr-FR" sz="1200" dirty="0">
                <a:latin typeface="Arial Narrow" panose="020B0606020202030204" pitchFamily="34" charset="0"/>
              </a:rPr>
              <a:t>départements</a:t>
            </a:r>
          </a:p>
        </p:txBody>
      </p:sp>
      <p:sp>
        <p:nvSpPr>
          <p:cNvPr id="33" name="Ellipse 32">
            <a:extLst>
              <a:ext uri="{FF2B5EF4-FFF2-40B4-BE49-F238E27FC236}">
                <a16:creationId xmlns:a16="http://schemas.microsoft.com/office/drawing/2014/main" id="{EA0BC77F-B46B-468B-9D42-DFD121A9D90D}"/>
              </a:ext>
            </a:extLst>
          </p:cNvPr>
          <p:cNvSpPr/>
          <p:nvPr/>
        </p:nvSpPr>
        <p:spPr>
          <a:xfrm>
            <a:off x="5206426" y="4732133"/>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4" name="ZoneTexte 33">
            <a:extLst>
              <a:ext uri="{FF2B5EF4-FFF2-40B4-BE49-F238E27FC236}">
                <a16:creationId xmlns:a16="http://schemas.microsoft.com/office/drawing/2014/main" id="{5C3EC77C-F24B-442A-9922-2D5D81F4F094}"/>
              </a:ext>
            </a:extLst>
          </p:cNvPr>
          <p:cNvSpPr txBox="1"/>
          <p:nvPr/>
        </p:nvSpPr>
        <p:spPr>
          <a:xfrm>
            <a:off x="5270146" y="4913392"/>
            <a:ext cx="1047853" cy="769441"/>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228</a:t>
            </a:r>
            <a:r>
              <a:rPr lang="fr-FR" sz="1600" dirty="0">
                <a:latin typeface="Arial Narrow" panose="020B0606020202030204" pitchFamily="34" charset="0"/>
              </a:rPr>
              <a:t> </a:t>
            </a:r>
          </a:p>
          <a:p>
            <a:pPr algn="ctr"/>
            <a:r>
              <a:rPr lang="fr-FR" sz="1600" dirty="0">
                <a:latin typeface="Arial Narrow" panose="020B0606020202030204" pitchFamily="34" charset="0"/>
              </a:rPr>
              <a:t>communes</a:t>
            </a:r>
          </a:p>
        </p:txBody>
      </p:sp>
      <p:sp>
        <p:nvSpPr>
          <p:cNvPr id="35" name="Ellipse 34">
            <a:extLst>
              <a:ext uri="{FF2B5EF4-FFF2-40B4-BE49-F238E27FC236}">
                <a16:creationId xmlns:a16="http://schemas.microsoft.com/office/drawing/2014/main" id="{A5CAB540-B292-4566-B40C-9164177A8A70}"/>
              </a:ext>
            </a:extLst>
          </p:cNvPr>
          <p:cNvSpPr/>
          <p:nvPr/>
        </p:nvSpPr>
        <p:spPr>
          <a:xfrm>
            <a:off x="5206426" y="3008391"/>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6" name="ZoneTexte 35">
            <a:extLst>
              <a:ext uri="{FF2B5EF4-FFF2-40B4-BE49-F238E27FC236}">
                <a16:creationId xmlns:a16="http://schemas.microsoft.com/office/drawing/2014/main" id="{B7F6DD52-6DBF-47ED-B7EE-91300D4698F2}"/>
              </a:ext>
            </a:extLst>
          </p:cNvPr>
          <p:cNvSpPr txBox="1"/>
          <p:nvPr/>
        </p:nvSpPr>
        <p:spPr>
          <a:xfrm>
            <a:off x="5270146" y="3211317"/>
            <a:ext cx="1047853" cy="769441"/>
          </a:xfrm>
          <a:prstGeom prst="rect">
            <a:avLst/>
          </a:prstGeom>
          <a:noFill/>
        </p:spPr>
        <p:txBody>
          <a:bodyPr wrap="square" rtlCol="0">
            <a:spAutoFit/>
          </a:bodyPr>
          <a:lstStyle/>
          <a:p>
            <a:pPr algn="ctr"/>
            <a:r>
              <a:rPr lang="fr-FR" sz="2800">
                <a:solidFill>
                  <a:srgbClr val="BE1622"/>
                </a:solidFill>
                <a:latin typeface="Arial Narrow" panose="020B0606020202030204" pitchFamily="34" charset="0"/>
              </a:rPr>
              <a:t>71</a:t>
            </a:r>
            <a:r>
              <a:rPr lang="fr-FR" sz="1600">
                <a:latin typeface="Arial Narrow" panose="020B0606020202030204" pitchFamily="34" charset="0"/>
              </a:rPr>
              <a:t> </a:t>
            </a:r>
            <a:endParaRPr lang="fr-FR" sz="1600" dirty="0">
              <a:latin typeface="Arial Narrow" panose="020B0606020202030204" pitchFamily="34" charset="0"/>
            </a:endParaRPr>
          </a:p>
          <a:p>
            <a:pPr algn="ctr"/>
            <a:r>
              <a:rPr lang="fr-FR" sz="1600" dirty="0">
                <a:latin typeface="Arial Narrow" panose="020B0606020202030204" pitchFamily="34" charset="0"/>
              </a:rPr>
              <a:t>EPCI</a:t>
            </a:r>
          </a:p>
        </p:txBody>
      </p:sp>
      <p:sp>
        <p:nvSpPr>
          <p:cNvPr id="37" name="Ellipse 36">
            <a:extLst>
              <a:ext uri="{FF2B5EF4-FFF2-40B4-BE49-F238E27FC236}">
                <a16:creationId xmlns:a16="http://schemas.microsoft.com/office/drawing/2014/main" id="{1A9BC899-A6A4-4B0F-9D23-F027535045FD}"/>
              </a:ext>
            </a:extLst>
          </p:cNvPr>
          <p:cNvSpPr/>
          <p:nvPr/>
        </p:nvSpPr>
        <p:spPr>
          <a:xfrm>
            <a:off x="9931494" y="1302682"/>
            <a:ext cx="1175295" cy="1175295"/>
          </a:xfrm>
          <a:prstGeom prst="ellipse">
            <a:avLst/>
          </a:prstGeom>
          <a:solidFill>
            <a:schemeClr val="bg1"/>
          </a:solidFill>
          <a:ln w="190500" cap="rnd" cmpd="tri">
            <a:solidFill>
              <a:srgbClr val="46395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8" name="ZoneTexte 37">
            <a:extLst>
              <a:ext uri="{FF2B5EF4-FFF2-40B4-BE49-F238E27FC236}">
                <a16:creationId xmlns:a16="http://schemas.microsoft.com/office/drawing/2014/main" id="{C27C7714-96E9-4EE4-9DC6-3E624307D03B}"/>
              </a:ext>
            </a:extLst>
          </p:cNvPr>
          <p:cNvSpPr txBox="1"/>
          <p:nvPr/>
        </p:nvSpPr>
        <p:spPr>
          <a:xfrm>
            <a:off x="9995214" y="1410982"/>
            <a:ext cx="1047853" cy="892552"/>
          </a:xfrm>
          <a:prstGeom prst="rect">
            <a:avLst/>
          </a:prstGeom>
          <a:noFill/>
        </p:spPr>
        <p:txBody>
          <a:bodyPr wrap="square" rtlCol="0">
            <a:spAutoFit/>
          </a:bodyPr>
          <a:lstStyle/>
          <a:p>
            <a:pPr algn="ctr"/>
            <a:r>
              <a:rPr lang="fr-FR" sz="2800" dirty="0">
                <a:solidFill>
                  <a:srgbClr val="BE1622"/>
                </a:solidFill>
                <a:latin typeface="Arial Narrow" panose="020B0606020202030204" pitchFamily="34" charset="0"/>
              </a:rPr>
              <a:t>2</a:t>
            </a:r>
            <a:r>
              <a:rPr lang="fr-FR" sz="1600" dirty="0">
                <a:latin typeface="Arial Narrow" panose="020B0606020202030204" pitchFamily="34" charset="0"/>
              </a:rPr>
              <a:t> </a:t>
            </a:r>
          </a:p>
          <a:p>
            <a:pPr algn="ctr"/>
            <a:r>
              <a:rPr lang="fr-FR" sz="1200" dirty="0">
                <a:latin typeface="Arial Narrow" panose="020B0606020202030204" pitchFamily="34" charset="0"/>
              </a:rPr>
              <a:t>Collectivités d’outre-mer</a:t>
            </a:r>
          </a:p>
        </p:txBody>
      </p:sp>
      <p:graphicFrame>
        <p:nvGraphicFramePr>
          <p:cNvPr id="8" name="Graphique 7">
            <a:extLst>
              <a:ext uri="{FF2B5EF4-FFF2-40B4-BE49-F238E27FC236}">
                <a16:creationId xmlns:a16="http://schemas.microsoft.com/office/drawing/2014/main" id="{78EC7748-AFC4-454C-95B9-04C163BCC563}"/>
              </a:ext>
            </a:extLst>
          </p:cNvPr>
          <p:cNvGraphicFramePr/>
          <p:nvPr>
            <p:extLst>
              <p:ext uri="{D42A27DB-BD31-4B8C-83A1-F6EECF244321}">
                <p14:modId xmlns:p14="http://schemas.microsoft.com/office/powerpoint/2010/main" val="2220319372"/>
              </p:ext>
            </p:extLst>
          </p:nvPr>
        </p:nvGraphicFramePr>
        <p:xfrm>
          <a:off x="6944710" y="4431996"/>
          <a:ext cx="3912400" cy="1860500"/>
        </p:xfrm>
        <a:graphic>
          <a:graphicData uri="http://schemas.openxmlformats.org/drawingml/2006/chart">
            <c:chart xmlns:c="http://schemas.openxmlformats.org/drawingml/2006/chart" xmlns:r="http://schemas.openxmlformats.org/officeDocument/2006/relationships" r:id="rId2"/>
          </a:graphicData>
        </a:graphic>
      </p:graphicFrame>
      <p:sp>
        <p:nvSpPr>
          <p:cNvPr id="50" name="ZoneTexte 49">
            <a:extLst>
              <a:ext uri="{FF2B5EF4-FFF2-40B4-BE49-F238E27FC236}">
                <a16:creationId xmlns:a16="http://schemas.microsoft.com/office/drawing/2014/main" id="{3DB51BAC-DCA1-4E32-94E4-9B32994D13BD}"/>
              </a:ext>
            </a:extLst>
          </p:cNvPr>
          <p:cNvSpPr txBox="1"/>
          <p:nvPr/>
        </p:nvSpPr>
        <p:spPr>
          <a:xfrm>
            <a:off x="6739848" y="4257553"/>
            <a:ext cx="4614460" cy="338554"/>
          </a:xfrm>
          <a:prstGeom prst="rect">
            <a:avLst/>
          </a:prstGeom>
          <a:solidFill>
            <a:schemeClr val="bg1"/>
          </a:solidFill>
        </p:spPr>
        <p:txBody>
          <a:bodyPr wrap="square" rtlCol="0">
            <a:spAutoFit/>
          </a:bodyPr>
          <a:lstStyle/>
          <a:p>
            <a:pPr algn="ctr"/>
            <a:r>
              <a:rPr lang="fr-FR" sz="1600" b="1" dirty="0">
                <a:latin typeface="Arial Narrow" panose="020B0606020202030204" pitchFamily="34" charset="0"/>
              </a:rPr>
              <a:t>Répartition des communes membres par nb d’habitants</a:t>
            </a:r>
          </a:p>
        </p:txBody>
      </p:sp>
      <p:sp>
        <p:nvSpPr>
          <p:cNvPr id="3" name="Accolade ouvrante 2">
            <a:extLst>
              <a:ext uri="{FF2B5EF4-FFF2-40B4-BE49-F238E27FC236}">
                <a16:creationId xmlns:a16="http://schemas.microsoft.com/office/drawing/2014/main" id="{BE913DD3-30DA-4049-A8B4-EA7BAC1872BD}"/>
              </a:ext>
            </a:extLst>
          </p:cNvPr>
          <p:cNvSpPr/>
          <p:nvPr/>
        </p:nvSpPr>
        <p:spPr>
          <a:xfrm>
            <a:off x="6793597" y="4609613"/>
            <a:ext cx="87391" cy="1500068"/>
          </a:xfrm>
          <a:prstGeom prst="leftBrace">
            <a:avLst/>
          </a:prstGeom>
          <a:ln>
            <a:solidFill>
              <a:srgbClr val="2923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Rectangle 50">
            <a:extLst>
              <a:ext uri="{FF2B5EF4-FFF2-40B4-BE49-F238E27FC236}">
                <a16:creationId xmlns:a16="http://schemas.microsoft.com/office/drawing/2014/main" id="{69E2B09A-FC8C-432E-B1C9-94FA26F1CC5F}"/>
              </a:ext>
            </a:extLst>
          </p:cNvPr>
          <p:cNvSpPr/>
          <p:nvPr/>
        </p:nvSpPr>
        <p:spPr>
          <a:xfrm>
            <a:off x="1984754" y="4884599"/>
            <a:ext cx="2769094" cy="50956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Narrow" panose="020B0606020202030204" pitchFamily="34" charset="0"/>
              </a:rPr>
              <a:t>Notre plus petit membre : </a:t>
            </a:r>
          </a:p>
          <a:p>
            <a:pPr algn="ctr"/>
            <a:r>
              <a:rPr lang="fr-FR" sz="1400" b="1" dirty="0" err="1">
                <a:latin typeface="Arial Narrow" panose="020B0606020202030204" pitchFamily="34" charset="0"/>
              </a:rPr>
              <a:t>Juvrécourt</a:t>
            </a:r>
            <a:r>
              <a:rPr lang="fr-FR" sz="1400" b="1" dirty="0">
                <a:latin typeface="Arial Narrow" panose="020B0606020202030204" pitchFamily="34" charset="0"/>
              </a:rPr>
              <a:t> (54) : 61 </a:t>
            </a:r>
            <a:r>
              <a:rPr lang="fr-FR" sz="1400" b="1" dirty="0" err="1">
                <a:latin typeface="Arial Narrow" panose="020B0606020202030204" pitchFamily="34" charset="0"/>
              </a:rPr>
              <a:t>hab</a:t>
            </a:r>
            <a:endParaRPr lang="fr-FR" sz="1400" b="1" dirty="0">
              <a:latin typeface="Arial Narrow" panose="020B0606020202030204" pitchFamily="34" charset="0"/>
            </a:endParaRPr>
          </a:p>
        </p:txBody>
      </p:sp>
      <p:sp>
        <p:nvSpPr>
          <p:cNvPr id="52" name="Rectangle 51">
            <a:extLst>
              <a:ext uri="{FF2B5EF4-FFF2-40B4-BE49-F238E27FC236}">
                <a16:creationId xmlns:a16="http://schemas.microsoft.com/office/drawing/2014/main" id="{8BB4C351-8550-4262-9F83-4C3604BBB038}"/>
              </a:ext>
            </a:extLst>
          </p:cNvPr>
          <p:cNvSpPr/>
          <p:nvPr/>
        </p:nvSpPr>
        <p:spPr>
          <a:xfrm>
            <a:off x="1984754" y="5579461"/>
            <a:ext cx="2769094" cy="50956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Narrow" panose="020B0606020202030204" pitchFamily="34" charset="0"/>
              </a:rPr>
              <a:t>Notre plus grand membre : </a:t>
            </a:r>
          </a:p>
          <a:p>
            <a:pPr algn="ctr"/>
            <a:r>
              <a:rPr lang="fr-FR" sz="1400" b="1" dirty="0">
                <a:latin typeface="Arial Narrow" panose="020B0606020202030204" pitchFamily="34" charset="0"/>
              </a:rPr>
              <a:t>Région Occitanie : 5,8 M </a:t>
            </a:r>
            <a:r>
              <a:rPr lang="fr-FR" sz="1400" b="1" dirty="0" err="1">
                <a:latin typeface="Arial Narrow" panose="020B0606020202030204" pitchFamily="34" charset="0"/>
              </a:rPr>
              <a:t>hab</a:t>
            </a:r>
            <a:endParaRPr lang="fr-FR" sz="1400" b="1" dirty="0">
              <a:latin typeface="Arial Narrow" panose="020B0606020202030204" pitchFamily="34" charset="0"/>
            </a:endParaRPr>
          </a:p>
        </p:txBody>
      </p:sp>
      <p:pic>
        <p:nvPicPr>
          <p:cNvPr id="1028" name="Picture 4" descr="https://static.thenounproject.com/png/2174665-200.png">
            <a:extLst>
              <a:ext uri="{FF2B5EF4-FFF2-40B4-BE49-F238E27FC236}">
                <a16:creationId xmlns:a16="http://schemas.microsoft.com/office/drawing/2014/main" id="{A936907E-41F8-4064-9151-818681692B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3671" y="4959397"/>
            <a:ext cx="466148" cy="4661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tatic.thenounproject.com/png/810460-200.png">
            <a:extLst>
              <a:ext uri="{FF2B5EF4-FFF2-40B4-BE49-F238E27FC236}">
                <a16:creationId xmlns:a16="http://schemas.microsoft.com/office/drawing/2014/main" id="{10D16542-ABEE-45BE-B9E0-893C3E8378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9251" y="5579461"/>
            <a:ext cx="509565" cy="509565"/>
          </a:xfrm>
          <a:prstGeom prst="rect">
            <a:avLst/>
          </a:prstGeom>
          <a:noFill/>
          <a:extLst>
            <a:ext uri="{909E8E84-426E-40DD-AFC4-6F175D3DCCD1}">
              <a14:hiddenFill xmlns:a14="http://schemas.microsoft.com/office/drawing/2010/main">
                <a:solidFill>
                  <a:srgbClr val="FFFFFF"/>
                </a:solidFill>
              </a14:hiddenFill>
            </a:ext>
          </a:extLst>
        </p:spPr>
      </p:pic>
      <p:sp>
        <p:nvSpPr>
          <p:cNvPr id="53" name="Accolade ouvrante 52">
            <a:extLst>
              <a:ext uri="{FF2B5EF4-FFF2-40B4-BE49-F238E27FC236}">
                <a16:creationId xmlns:a16="http://schemas.microsoft.com/office/drawing/2014/main" id="{0EA89C77-D2AC-4F78-83C9-A2FAF451893A}"/>
              </a:ext>
            </a:extLst>
          </p:cNvPr>
          <p:cNvSpPr/>
          <p:nvPr/>
        </p:nvSpPr>
        <p:spPr>
          <a:xfrm>
            <a:off x="6793597" y="3136326"/>
            <a:ext cx="87391" cy="964619"/>
          </a:xfrm>
          <a:prstGeom prst="leftBrace">
            <a:avLst/>
          </a:prstGeom>
          <a:ln>
            <a:solidFill>
              <a:srgbClr val="2923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56" name="Graphique 55">
            <a:extLst>
              <a:ext uri="{FF2B5EF4-FFF2-40B4-BE49-F238E27FC236}">
                <a16:creationId xmlns:a16="http://schemas.microsoft.com/office/drawing/2014/main" id="{364015F0-D499-4C5F-8639-ED7CE60CF263}"/>
              </a:ext>
            </a:extLst>
          </p:cNvPr>
          <p:cNvGraphicFramePr/>
          <p:nvPr>
            <p:extLst>
              <p:ext uri="{D42A27DB-BD31-4B8C-83A1-F6EECF244321}">
                <p14:modId xmlns:p14="http://schemas.microsoft.com/office/powerpoint/2010/main" val="471926380"/>
              </p:ext>
            </p:extLst>
          </p:nvPr>
        </p:nvGraphicFramePr>
        <p:xfrm>
          <a:off x="6870422" y="3008392"/>
          <a:ext cx="4721214" cy="1175294"/>
        </p:xfrm>
        <a:graphic>
          <a:graphicData uri="http://schemas.openxmlformats.org/drawingml/2006/chart">
            <c:chart xmlns:c="http://schemas.openxmlformats.org/drawingml/2006/chart" xmlns:r="http://schemas.openxmlformats.org/officeDocument/2006/relationships" r:id="rId5"/>
          </a:graphicData>
        </a:graphic>
      </p:graphicFrame>
      <p:sp>
        <p:nvSpPr>
          <p:cNvPr id="58" name="ZoneTexte 57">
            <a:extLst>
              <a:ext uri="{FF2B5EF4-FFF2-40B4-BE49-F238E27FC236}">
                <a16:creationId xmlns:a16="http://schemas.microsoft.com/office/drawing/2014/main" id="{95A27BA7-33E4-45AF-BA2F-74287BCC1896}"/>
              </a:ext>
            </a:extLst>
          </p:cNvPr>
          <p:cNvSpPr txBox="1"/>
          <p:nvPr/>
        </p:nvSpPr>
        <p:spPr>
          <a:xfrm>
            <a:off x="6223193" y="1613329"/>
            <a:ext cx="1003223" cy="553998"/>
          </a:xfrm>
          <a:prstGeom prst="rect">
            <a:avLst/>
          </a:prstGeom>
          <a:solidFill>
            <a:schemeClr val="bg1"/>
          </a:solidFill>
          <a:ln>
            <a:solidFill>
              <a:srgbClr val="29235C"/>
            </a:solidFill>
            <a:prstDash val="lgDashDot"/>
          </a:ln>
        </p:spPr>
        <p:txBody>
          <a:bodyPr wrap="square" rtlCol="0">
            <a:spAutoFit/>
          </a:bodyPr>
          <a:lstStyle/>
          <a:p>
            <a:r>
              <a:rPr lang="fr-FR" sz="1000" dirty="0">
                <a:latin typeface="Arial Narrow" panose="020B0606020202030204" pitchFamily="34" charset="0"/>
              </a:rPr>
              <a:t>Pays de la Loire</a:t>
            </a:r>
          </a:p>
          <a:p>
            <a:endParaRPr lang="fr-FR" sz="1000" dirty="0">
              <a:latin typeface="Arial Narrow" panose="020B0606020202030204" pitchFamily="34" charset="0"/>
            </a:endParaRPr>
          </a:p>
          <a:p>
            <a:r>
              <a:rPr lang="fr-FR" sz="1000" dirty="0">
                <a:latin typeface="Arial Narrow" panose="020B0606020202030204" pitchFamily="34" charset="0"/>
              </a:rPr>
              <a:t>Occitanie</a:t>
            </a:r>
          </a:p>
        </p:txBody>
      </p:sp>
      <p:sp>
        <p:nvSpPr>
          <p:cNvPr id="60" name="ZoneTexte 59">
            <a:extLst>
              <a:ext uri="{FF2B5EF4-FFF2-40B4-BE49-F238E27FC236}">
                <a16:creationId xmlns:a16="http://schemas.microsoft.com/office/drawing/2014/main" id="{DD2DDC14-D64D-4431-8EC0-AE21AA3CE69C}"/>
              </a:ext>
            </a:extLst>
          </p:cNvPr>
          <p:cNvSpPr txBox="1"/>
          <p:nvPr/>
        </p:nvSpPr>
        <p:spPr>
          <a:xfrm>
            <a:off x="8596939" y="1345359"/>
            <a:ext cx="1055506" cy="1169551"/>
          </a:xfrm>
          <a:prstGeom prst="rect">
            <a:avLst/>
          </a:prstGeom>
          <a:solidFill>
            <a:schemeClr val="bg1"/>
          </a:solidFill>
          <a:ln>
            <a:solidFill>
              <a:srgbClr val="29235C"/>
            </a:solidFill>
            <a:prstDash val="lgDashDot"/>
          </a:ln>
        </p:spPr>
        <p:txBody>
          <a:bodyPr wrap="square" rtlCol="0">
            <a:spAutoFit/>
          </a:bodyPr>
          <a:lstStyle/>
          <a:p>
            <a:r>
              <a:rPr lang="fr-FR" sz="1000" dirty="0">
                <a:latin typeface="Arial Narrow" panose="020B0606020202030204" pitchFamily="34" charset="0"/>
              </a:rPr>
              <a:t>Aisne</a:t>
            </a:r>
          </a:p>
          <a:p>
            <a:r>
              <a:rPr lang="fr-FR" sz="1000" dirty="0">
                <a:latin typeface="Arial Narrow" panose="020B0606020202030204" pitchFamily="34" charset="0"/>
              </a:rPr>
              <a:t>Ariège</a:t>
            </a:r>
          </a:p>
          <a:p>
            <a:r>
              <a:rPr lang="fr-FR" sz="1000" dirty="0">
                <a:latin typeface="Arial Narrow" panose="020B0606020202030204" pitchFamily="34" charset="0"/>
              </a:rPr>
              <a:t>Meuse</a:t>
            </a:r>
          </a:p>
          <a:p>
            <a:r>
              <a:rPr lang="fr-FR" sz="1000" dirty="0">
                <a:latin typeface="Arial Narrow" panose="020B0606020202030204" pitchFamily="34" charset="0"/>
              </a:rPr>
              <a:t>Saône-et-Loire</a:t>
            </a:r>
          </a:p>
          <a:p>
            <a:r>
              <a:rPr lang="fr-FR" sz="1000" dirty="0">
                <a:latin typeface="Arial Narrow" panose="020B0606020202030204" pitchFamily="34" charset="0"/>
              </a:rPr>
              <a:t>Savoie</a:t>
            </a:r>
          </a:p>
          <a:p>
            <a:r>
              <a:rPr lang="fr-FR" sz="1000" dirty="0">
                <a:latin typeface="Arial Narrow" panose="020B0606020202030204" pitchFamily="34" charset="0"/>
              </a:rPr>
              <a:t>Essonne</a:t>
            </a:r>
          </a:p>
          <a:p>
            <a:r>
              <a:rPr lang="fr-FR" sz="1000" dirty="0">
                <a:latin typeface="Arial Narrow" panose="020B0606020202030204" pitchFamily="34" charset="0"/>
              </a:rPr>
              <a:t>Seine-Saint-Denis</a:t>
            </a:r>
          </a:p>
        </p:txBody>
      </p:sp>
      <p:sp>
        <p:nvSpPr>
          <p:cNvPr id="61" name="ZoneTexte 60">
            <a:extLst>
              <a:ext uri="{FF2B5EF4-FFF2-40B4-BE49-F238E27FC236}">
                <a16:creationId xmlns:a16="http://schemas.microsoft.com/office/drawing/2014/main" id="{61BAD4B4-1ECE-48EA-84CA-203CEC8F3DA0}"/>
              </a:ext>
            </a:extLst>
          </p:cNvPr>
          <p:cNvSpPr txBox="1"/>
          <p:nvPr/>
        </p:nvSpPr>
        <p:spPr>
          <a:xfrm>
            <a:off x="10971742" y="1567163"/>
            <a:ext cx="1175295" cy="707886"/>
          </a:xfrm>
          <a:prstGeom prst="rect">
            <a:avLst/>
          </a:prstGeom>
          <a:solidFill>
            <a:schemeClr val="bg1"/>
          </a:solidFill>
          <a:ln>
            <a:solidFill>
              <a:srgbClr val="29235C"/>
            </a:solidFill>
            <a:prstDash val="lgDashDot"/>
          </a:ln>
        </p:spPr>
        <p:txBody>
          <a:bodyPr wrap="square" rtlCol="0">
            <a:spAutoFit/>
          </a:bodyPr>
          <a:lstStyle/>
          <a:p>
            <a:r>
              <a:rPr lang="fr-FR" sz="1000" dirty="0">
                <a:latin typeface="Arial Narrow" panose="020B0606020202030204" pitchFamily="34" charset="0"/>
              </a:rPr>
              <a:t>Polynésie Française</a:t>
            </a:r>
          </a:p>
          <a:p>
            <a:endParaRPr lang="fr-FR" sz="1000" dirty="0">
              <a:latin typeface="Arial Narrow" panose="020B0606020202030204" pitchFamily="34" charset="0"/>
            </a:endParaRPr>
          </a:p>
          <a:p>
            <a:r>
              <a:rPr lang="fr-FR" sz="1000" dirty="0">
                <a:latin typeface="Arial Narrow" panose="020B0606020202030204" pitchFamily="34" charset="0"/>
              </a:rPr>
              <a:t>Saint-Pierre et Miquelon</a:t>
            </a:r>
          </a:p>
        </p:txBody>
      </p:sp>
      <p:sp>
        <p:nvSpPr>
          <p:cNvPr id="28" name="Espace réservé du texte 2">
            <a:extLst>
              <a:ext uri="{FF2B5EF4-FFF2-40B4-BE49-F238E27FC236}">
                <a16:creationId xmlns:a16="http://schemas.microsoft.com/office/drawing/2014/main" id="{98A11348-FEC4-47EE-B96A-6DD3E7B40113}"/>
              </a:ext>
            </a:extLst>
          </p:cNvPr>
          <p:cNvSpPr txBox="1">
            <a:spLocks/>
          </p:cNvSpPr>
          <p:nvPr/>
        </p:nvSpPr>
        <p:spPr>
          <a:xfrm>
            <a:off x="10555550" y="247940"/>
            <a:ext cx="1591487" cy="274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BE1622"/>
                </a:solidFill>
                <a:latin typeface="Arial Narrow" panose="020B0606020202030204" pitchFamily="34" charset="0"/>
                <a:cs typeface="Arial" panose="020B0604020202020204" pitchFamily="34" charset="0"/>
              </a:rPr>
              <a:t>Vue au 30/04/2019 </a:t>
            </a:r>
          </a:p>
        </p:txBody>
      </p:sp>
      <p:sp>
        <p:nvSpPr>
          <p:cNvPr id="2" name="Espace réservé de la date 1">
            <a:extLst>
              <a:ext uri="{FF2B5EF4-FFF2-40B4-BE49-F238E27FC236}">
                <a16:creationId xmlns:a16="http://schemas.microsoft.com/office/drawing/2014/main" id="{ACC2161F-92ED-4B04-B7FD-B3881EF512D2}"/>
              </a:ext>
            </a:extLst>
          </p:cNvPr>
          <p:cNvSpPr>
            <a:spLocks noGrp="1"/>
          </p:cNvSpPr>
          <p:nvPr>
            <p:ph type="dt" sz="half" idx="2"/>
          </p:nvPr>
        </p:nvSpPr>
        <p:spPr/>
        <p:txBody>
          <a:bodyPr/>
          <a:lstStyle/>
          <a:p>
            <a:fld id="{F485020D-680A-4161-B8F6-16A365C22FBD}"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929C02F0-80B7-4759-AB3A-F5A7ED128A8B}"/>
              </a:ext>
            </a:extLst>
          </p:cNvPr>
          <p:cNvSpPr>
            <a:spLocks noGrp="1"/>
          </p:cNvSpPr>
          <p:nvPr>
            <p:ph type="sldNum" sz="quarter" idx="4"/>
          </p:nvPr>
        </p:nvSpPr>
        <p:spPr/>
        <p:txBody>
          <a:bodyPr/>
          <a:lstStyle/>
          <a:p>
            <a:fld id="{B46626B8-9A1A-D04A-9503-D05055E8FA78}" type="slidenum">
              <a:rPr lang="fr-FR" smtClean="0"/>
              <a:pPr/>
              <a:t>15</a:t>
            </a:fld>
            <a:endParaRPr lang="fr-FR" dirty="0"/>
          </a:p>
        </p:txBody>
      </p:sp>
      <p:pic>
        <p:nvPicPr>
          <p:cNvPr id="7" name="Image 6">
            <a:extLst>
              <a:ext uri="{FF2B5EF4-FFF2-40B4-BE49-F238E27FC236}">
                <a16:creationId xmlns:a16="http://schemas.microsoft.com/office/drawing/2014/main" id="{FE3AE26F-6D03-4616-8272-2BB00AD914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9873" y="1845608"/>
            <a:ext cx="3786385" cy="2839789"/>
          </a:xfrm>
          <a:prstGeom prst="rect">
            <a:avLst/>
          </a:prstGeom>
        </p:spPr>
      </p:pic>
    </p:spTree>
    <p:extLst>
      <p:ext uri="{BB962C8B-B14F-4D97-AF65-F5344CB8AC3E}">
        <p14:creationId xmlns:p14="http://schemas.microsoft.com/office/powerpoint/2010/main" val="39805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CFA73346-0C50-4224-B25B-F7B3B15EAAAF}"/>
              </a:ext>
            </a:extLst>
          </p:cNvPr>
          <p:cNvSpPr>
            <a:spLocks noGrp="1"/>
          </p:cNvSpPr>
          <p:nvPr>
            <p:ph type="title"/>
          </p:nvPr>
        </p:nvSpPr>
        <p:spPr>
          <a:xfrm>
            <a:off x="1550703" y="487844"/>
            <a:ext cx="5318727" cy="466148"/>
          </a:xfrm>
        </p:spPr>
        <p:txBody>
          <a:bodyPr/>
          <a:lstStyle/>
          <a:p>
            <a:r>
              <a:rPr lang="fr-FR" b="1" dirty="0">
                <a:latin typeface="Arial Narrow" panose="020B0606020202030204" pitchFamily="34" charset="0"/>
              </a:rPr>
              <a:t>Quelques exemples de réalisations</a:t>
            </a:r>
          </a:p>
        </p:txBody>
      </p:sp>
      <p:sp>
        <p:nvSpPr>
          <p:cNvPr id="2" name="Espace réservé de la date 1">
            <a:extLst>
              <a:ext uri="{FF2B5EF4-FFF2-40B4-BE49-F238E27FC236}">
                <a16:creationId xmlns:a16="http://schemas.microsoft.com/office/drawing/2014/main" id="{DA9D7975-5287-48F7-B314-C6439B9EB253}"/>
              </a:ext>
            </a:extLst>
          </p:cNvPr>
          <p:cNvSpPr>
            <a:spLocks noGrp="1"/>
          </p:cNvSpPr>
          <p:nvPr>
            <p:ph type="dt" sz="half" idx="2"/>
          </p:nvPr>
        </p:nvSpPr>
        <p:spPr/>
        <p:txBody>
          <a:bodyPr/>
          <a:lstStyle/>
          <a:p>
            <a:fld id="{E59F7137-3503-49DA-A3ED-C6C6174EC754}" type="datetime1">
              <a:rPr lang="fr-FR" smtClean="0"/>
              <a:t>03/06/2019</a:t>
            </a:fld>
            <a:endParaRPr lang="fr-FR" dirty="0"/>
          </a:p>
        </p:txBody>
      </p:sp>
      <p:sp>
        <p:nvSpPr>
          <p:cNvPr id="4" name="Espace réservé du numéro de diapositive 3">
            <a:extLst>
              <a:ext uri="{FF2B5EF4-FFF2-40B4-BE49-F238E27FC236}">
                <a16:creationId xmlns:a16="http://schemas.microsoft.com/office/drawing/2014/main" id="{F7655B7A-2C57-4866-B539-17A774A54158}"/>
              </a:ext>
            </a:extLst>
          </p:cNvPr>
          <p:cNvSpPr>
            <a:spLocks noGrp="1"/>
          </p:cNvSpPr>
          <p:nvPr>
            <p:ph type="sldNum" sz="quarter" idx="4"/>
          </p:nvPr>
        </p:nvSpPr>
        <p:spPr/>
        <p:txBody>
          <a:bodyPr/>
          <a:lstStyle/>
          <a:p>
            <a:fld id="{B46626B8-9A1A-D04A-9503-D05055E8FA78}" type="slidenum">
              <a:rPr lang="fr-FR" smtClean="0"/>
              <a:pPr/>
              <a:t>16</a:t>
            </a:fld>
            <a:endParaRPr lang="fr-FR" dirty="0"/>
          </a:p>
        </p:txBody>
      </p:sp>
      <p:pic>
        <p:nvPicPr>
          <p:cNvPr id="23" name="Image 22" descr="Une image contenant extérieur, arbre, ciel, terrain&#10;&#10;Description générée automatiquement">
            <a:extLst>
              <a:ext uri="{FF2B5EF4-FFF2-40B4-BE49-F238E27FC236}">
                <a16:creationId xmlns:a16="http://schemas.microsoft.com/office/drawing/2014/main" id="{925E86C1-34D2-42D2-8CC6-1E3F066C5F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40218" y="1290723"/>
            <a:ext cx="3249330" cy="2142819"/>
          </a:xfrm>
          <a:prstGeom prst="rect">
            <a:avLst/>
          </a:prstGeom>
        </p:spPr>
      </p:pic>
      <p:pic>
        <p:nvPicPr>
          <p:cNvPr id="24" name="Image 23" descr="Une image contenant bâtiment, ciel, extérieur, route&#10;&#10;Description générée automatiquement">
            <a:extLst>
              <a:ext uri="{FF2B5EF4-FFF2-40B4-BE49-F238E27FC236}">
                <a16:creationId xmlns:a16="http://schemas.microsoft.com/office/drawing/2014/main" id="{5F067CE4-B622-4BD0-91FC-2B0198F46A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4353" y="1283766"/>
            <a:ext cx="3216855" cy="2142819"/>
          </a:xfrm>
          <a:prstGeom prst="rect">
            <a:avLst/>
          </a:prstGeom>
        </p:spPr>
      </p:pic>
      <p:pic>
        <p:nvPicPr>
          <p:cNvPr id="25" name="Image 24" descr="Une image contenant herbe, ciel, extérieur, bâtiment&#10;&#10;Description générée automatiquement">
            <a:extLst>
              <a:ext uri="{FF2B5EF4-FFF2-40B4-BE49-F238E27FC236}">
                <a16:creationId xmlns:a16="http://schemas.microsoft.com/office/drawing/2014/main" id="{1FCB7FEF-D946-439C-8847-7CEF80CC56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40218" y="3649452"/>
            <a:ext cx="3243727" cy="2309665"/>
          </a:xfrm>
          <a:prstGeom prst="rect">
            <a:avLst/>
          </a:prstGeom>
        </p:spPr>
      </p:pic>
      <p:pic>
        <p:nvPicPr>
          <p:cNvPr id="26" name="Image 25" descr="Une image contenant arbre, herbe, extérieur, ciel&#10;&#10;Description générée automatiquement">
            <a:extLst>
              <a:ext uri="{FF2B5EF4-FFF2-40B4-BE49-F238E27FC236}">
                <a16:creationId xmlns:a16="http://schemas.microsoft.com/office/drawing/2014/main" id="{51053C7B-BFAA-46C4-AC57-F65AE5ADCF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4833" y="1286726"/>
            <a:ext cx="3243727" cy="2139859"/>
          </a:xfrm>
          <a:prstGeom prst="rect">
            <a:avLst/>
          </a:prstGeom>
        </p:spPr>
      </p:pic>
      <p:pic>
        <p:nvPicPr>
          <p:cNvPr id="27" name="Image 26" descr="Une image contenant ciel, extérieur, herbe, arbre&#10;&#10;Description générée automatiquement">
            <a:extLst>
              <a:ext uri="{FF2B5EF4-FFF2-40B4-BE49-F238E27FC236}">
                <a16:creationId xmlns:a16="http://schemas.microsoft.com/office/drawing/2014/main" id="{777A6798-A81E-4289-B073-23B8068FEC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8635" y="3686250"/>
            <a:ext cx="3227036" cy="2287288"/>
          </a:xfrm>
          <a:prstGeom prst="rect">
            <a:avLst/>
          </a:prstGeom>
        </p:spPr>
      </p:pic>
      <p:pic>
        <p:nvPicPr>
          <p:cNvPr id="28" name="Image 27">
            <a:extLst>
              <a:ext uri="{FF2B5EF4-FFF2-40B4-BE49-F238E27FC236}">
                <a16:creationId xmlns:a16="http://schemas.microsoft.com/office/drawing/2014/main" id="{DF3B2685-F88E-4317-B063-4C82983725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65412" y="3666711"/>
            <a:ext cx="3227037" cy="2306827"/>
          </a:xfrm>
          <a:prstGeom prst="rect">
            <a:avLst/>
          </a:prstGeom>
        </p:spPr>
      </p:pic>
      <p:sp>
        <p:nvSpPr>
          <p:cNvPr id="31" name="ZoneTexte 30">
            <a:extLst>
              <a:ext uri="{FF2B5EF4-FFF2-40B4-BE49-F238E27FC236}">
                <a16:creationId xmlns:a16="http://schemas.microsoft.com/office/drawing/2014/main" id="{5AFED84F-81FF-4C35-9003-0C59CFD7D236}"/>
              </a:ext>
            </a:extLst>
          </p:cNvPr>
          <p:cNvSpPr txBox="1"/>
          <p:nvPr/>
        </p:nvSpPr>
        <p:spPr>
          <a:xfrm>
            <a:off x="4565412" y="1283766"/>
            <a:ext cx="3227037" cy="338554"/>
          </a:xfrm>
          <a:prstGeom prst="rect">
            <a:avLst/>
          </a:prstGeom>
          <a:solidFill>
            <a:schemeClr val="bg1"/>
          </a:solidFill>
          <a:ln>
            <a:solidFill>
              <a:srgbClr val="29235C"/>
            </a:solidFill>
            <a:prstDash val="lgDashDot"/>
          </a:ln>
        </p:spPr>
        <p:txBody>
          <a:bodyPr wrap="square" rtlCol="0">
            <a:spAutoFit/>
          </a:bodyPr>
          <a:lstStyle/>
          <a:p>
            <a:pPr algn="ctr"/>
            <a:r>
              <a:rPr lang="fr-FR" sz="1600" b="1" dirty="0">
                <a:latin typeface="Arial Narrow" panose="020B0606020202030204" pitchFamily="34" charset="0"/>
              </a:rPr>
              <a:t>Revitalisation des centres villes</a:t>
            </a:r>
            <a:endParaRPr lang="fr-FR" sz="1000" dirty="0">
              <a:latin typeface="Arial Narrow" panose="020B0606020202030204" pitchFamily="34" charset="0"/>
            </a:endParaRPr>
          </a:p>
        </p:txBody>
      </p:sp>
      <p:sp>
        <p:nvSpPr>
          <p:cNvPr id="32" name="ZoneTexte 31">
            <a:extLst>
              <a:ext uri="{FF2B5EF4-FFF2-40B4-BE49-F238E27FC236}">
                <a16:creationId xmlns:a16="http://schemas.microsoft.com/office/drawing/2014/main" id="{74AAA5C8-47B7-4E01-9961-81AC24162AF0}"/>
              </a:ext>
            </a:extLst>
          </p:cNvPr>
          <p:cNvSpPr txBox="1"/>
          <p:nvPr/>
        </p:nvSpPr>
        <p:spPr>
          <a:xfrm>
            <a:off x="4565412" y="3665995"/>
            <a:ext cx="3227037" cy="338554"/>
          </a:xfrm>
          <a:prstGeom prst="rect">
            <a:avLst/>
          </a:prstGeom>
          <a:solidFill>
            <a:schemeClr val="bg1"/>
          </a:solidFill>
          <a:ln>
            <a:solidFill>
              <a:srgbClr val="29235C"/>
            </a:solidFill>
            <a:prstDash val="lgDashDot"/>
          </a:ln>
        </p:spPr>
        <p:txBody>
          <a:bodyPr wrap="square" rtlCol="0">
            <a:spAutoFit/>
          </a:bodyPr>
          <a:lstStyle/>
          <a:p>
            <a:pPr algn="ctr"/>
            <a:r>
              <a:rPr lang="fr-FR" sz="1600" b="1" dirty="0">
                <a:latin typeface="Arial Narrow" panose="020B0606020202030204" pitchFamily="34" charset="0"/>
              </a:rPr>
              <a:t>Développement des mobilités</a:t>
            </a:r>
            <a:endParaRPr lang="fr-FR" sz="1000" dirty="0">
              <a:latin typeface="Arial Narrow" panose="020B0606020202030204" pitchFamily="34" charset="0"/>
            </a:endParaRPr>
          </a:p>
        </p:txBody>
      </p:sp>
      <p:sp>
        <p:nvSpPr>
          <p:cNvPr id="33" name="ZoneTexte 32">
            <a:extLst>
              <a:ext uri="{FF2B5EF4-FFF2-40B4-BE49-F238E27FC236}">
                <a16:creationId xmlns:a16="http://schemas.microsoft.com/office/drawing/2014/main" id="{7D68A084-6737-4B35-ADF1-633C30FA344D}"/>
              </a:ext>
            </a:extLst>
          </p:cNvPr>
          <p:cNvSpPr txBox="1"/>
          <p:nvPr/>
        </p:nvSpPr>
        <p:spPr>
          <a:xfrm>
            <a:off x="8340220" y="1284917"/>
            <a:ext cx="3227037" cy="338554"/>
          </a:xfrm>
          <a:prstGeom prst="rect">
            <a:avLst/>
          </a:prstGeom>
          <a:solidFill>
            <a:schemeClr val="bg1"/>
          </a:solidFill>
          <a:ln>
            <a:solidFill>
              <a:srgbClr val="29235C"/>
            </a:solidFill>
            <a:prstDash val="lgDashDot"/>
          </a:ln>
        </p:spPr>
        <p:txBody>
          <a:bodyPr wrap="square" rtlCol="0">
            <a:spAutoFit/>
          </a:bodyPr>
          <a:lstStyle/>
          <a:p>
            <a:pPr algn="ctr"/>
            <a:r>
              <a:rPr lang="fr-FR" sz="1600" b="1" dirty="0">
                <a:latin typeface="Arial Narrow" panose="020B0606020202030204" pitchFamily="34" charset="0"/>
              </a:rPr>
              <a:t>Rayonnement culturel</a:t>
            </a:r>
            <a:endParaRPr lang="fr-FR" sz="1000" dirty="0">
              <a:latin typeface="Arial Narrow" panose="020B0606020202030204" pitchFamily="34" charset="0"/>
            </a:endParaRPr>
          </a:p>
        </p:txBody>
      </p:sp>
      <p:sp>
        <p:nvSpPr>
          <p:cNvPr id="34" name="ZoneTexte 33">
            <a:extLst>
              <a:ext uri="{FF2B5EF4-FFF2-40B4-BE49-F238E27FC236}">
                <a16:creationId xmlns:a16="http://schemas.microsoft.com/office/drawing/2014/main" id="{BCDA3470-FBE4-4DA3-86AD-797F14F40606}"/>
              </a:ext>
            </a:extLst>
          </p:cNvPr>
          <p:cNvSpPr txBox="1"/>
          <p:nvPr/>
        </p:nvSpPr>
        <p:spPr>
          <a:xfrm>
            <a:off x="8340219" y="3661405"/>
            <a:ext cx="3227038" cy="338554"/>
          </a:xfrm>
          <a:prstGeom prst="rect">
            <a:avLst/>
          </a:prstGeom>
          <a:solidFill>
            <a:schemeClr val="bg1"/>
          </a:solidFill>
          <a:ln>
            <a:solidFill>
              <a:srgbClr val="29235C"/>
            </a:solidFill>
            <a:prstDash val="lgDashDot"/>
          </a:ln>
        </p:spPr>
        <p:txBody>
          <a:bodyPr wrap="square" rtlCol="0">
            <a:spAutoFit/>
          </a:bodyPr>
          <a:lstStyle/>
          <a:p>
            <a:pPr algn="ctr"/>
            <a:r>
              <a:rPr lang="fr-FR" sz="1600" b="1" dirty="0">
                <a:latin typeface="Arial Narrow" panose="020B0606020202030204" pitchFamily="34" charset="0"/>
              </a:rPr>
              <a:t>Développement sportif</a:t>
            </a:r>
            <a:endParaRPr lang="fr-FR" sz="1000" dirty="0">
              <a:latin typeface="Arial Narrow" panose="020B0606020202030204" pitchFamily="34" charset="0"/>
            </a:endParaRPr>
          </a:p>
        </p:txBody>
      </p:sp>
      <p:sp>
        <p:nvSpPr>
          <p:cNvPr id="35" name="ZoneTexte 34">
            <a:extLst>
              <a:ext uri="{FF2B5EF4-FFF2-40B4-BE49-F238E27FC236}">
                <a16:creationId xmlns:a16="http://schemas.microsoft.com/office/drawing/2014/main" id="{32C376CA-57A6-4EF4-91E6-754410AB9BC8}"/>
              </a:ext>
            </a:extLst>
          </p:cNvPr>
          <p:cNvSpPr txBox="1"/>
          <p:nvPr/>
        </p:nvSpPr>
        <p:spPr>
          <a:xfrm>
            <a:off x="914835" y="3679859"/>
            <a:ext cx="3227036" cy="338554"/>
          </a:xfrm>
          <a:prstGeom prst="rect">
            <a:avLst/>
          </a:prstGeom>
          <a:solidFill>
            <a:schemeClr val="bg1"/>
          </a:solidFill>
          <a:ln>
            <a:solidFill>
              <a:srgbClr val="29235C"/>
            </a:solidFill>
            <a:prstDash val="lgDashDot"/>
          </a:ln>
        </p:spPr>
        <p:txBody>
          <a:bodyPr wrap="square" rtlCol="0">
            <a:spAutoFit/>
          </a:bodyPr>
          <a:lstStyle/>
          <a:p>
            <a:pPr algn="ctr"/>
            <a:r>
              <a:rPr lang="fr-FR" sz="1600" b="1" dirty="0">
                <a:latin typeface="Arial Narrow" panose="020B0606020202030204" pitchFamily="34" charset="0"/>
              </a:rPr>
              <a:t>Transition énergétique</a:t>
            </a:r>
            <a:endParaRPr lang="fr-FR" sz="1000" dirty="0">
              <a:latin typeface="Arial Narrow" panose="020B0606020202030204" pitchFamily="34" charset="0"/>
            </a:endParaRPr>
          </a:p>
        </p:txBody>
      </p:sp>
      <p:sp>
        <p:nvSpPr>
          <p:cNvPr id="36" name="ZoneTexte 35">
            <a:extLst>
              <a:ext uri="{FF2B5EF4-FFF2-40B4-BE49-F238E27FC236}">
                <a16:creationId xmlns:a16="http://schemas.microsoft.com/office/drawing/2014/main" id="{3F6DAA87-8E6A-4DE2-86ED-E1E63E2CCAB4}"/>
              </a:ext>
            </a:extLst>
          </p:cNvPr>
          <p:cNvSpPr txBox="1"/>
          <p:nvPr/>
        </p:nvSpPr>
        <p:spPr>
          <a:xfrm>
            <a:off x="914833" y="1284917"/>
            <a:ext cx="3227037" cy="338554"/>
          </a:xfrm>
          <a:prstGeom prst="rect">
            <a:avLst/>
          </a:prstGeom>
          <a:solidFill>
            <a:schemeClr val="bg1"/>
          </a:solidFill>
          <a:ln>
            <a:solidFill>
              <a:srgbClr val="29235C"/>
            </a:solidFill>
            <a:prstDash val="lgDashDot"/>
          </a:ln>
        </p:spPr>
        <p:txBody>
          <a:bodyPr wrap="square" rtlCol="0">
            <a:spAutoFit/>
          </a:bodyPr>
          <a:lstStyle/>
          <a:p>
            <a:pPr algn="ctr"/>
            <a:r>
              <a:rPr lang="fr-FR" sz="1600" b="1" dirty="0">
                <a:latin typeface="Arial Narrow" panose="020B0606020202030204" pitchFamily="34" charset="0"/>
              </a:rPr>
              <a:t>Social et Petite enfance</a:t>
            </a:r>
            <a:endParaRPr lang="fr-FR" sz="1000" dirty="0">
              <a:latin typeface="Arial Narrow" panose="020B0606020202030204" pitchFamily="34" charset="0"/>
            </a:endParaRPr>
          </a:p>
        </p:txBody>
      </p:sp>
      <p:sp>
        <p:nvSpPr>
          <p:cNvPr id="37" name="ZoneTexte 36">
            <a:extLst>
              <a:ext uri="{FF2B5EF4-FFF2-40B4-BE49-F238E27FC236}">
                <a16:creationId xmlns:a16="http://schemas.microsoft.com/office/drawing/2014/main" id="{CB11EB94-DB6E-441D-9FE7-300F89FCD0B3}"/>
              </a:ext>
            </a:extLst>
          </p:cNvPr>
          <p:cNvSpPr txBox="1"/>
          <p:nvPr/>
        </p:nvSpPr>
        <p:spPr>
          <a:xfrm>
            <a:off x="2806032" y="3003624"/>
            <a:ext cx="1361470" cy="461665"/>
          </a:xfrm>
          <a:prstGeom prst="rect">
            <a:avLst/>
          </a:prstGeom>
          <a:solidFill>
            <a:schemeClr val="bg1"/>
          </a:solidFill>
          <a:ln>
            <a:noFill/>
            <a:prstDash val="lgDashDot"/>
          </a:ln>
        </p:spPr>
        <p:txBody>
          <a:bodyPr wrap="square" rtlCol="0">
            <a:spAutoFit/>
          </a:bodyPr>
          <a:lstStyle/>
          <a:p>
            <a:pPr algn="ctr"/>
            <a:r>
              <a:rPr lang="fr-FR" sz="1200" b="1" dirty="0">
                <a:latin typeface="Arial Narrow" panose="020B0606020202030204" pitchFamily="34" charset="0"/>
              </a:rPr>
              <a:t>Saint-Julien-en-Genevois (74)</a:t>
            </a:r>
            <a:endParaRPr lang="fr-FR" sz="800" b="1" dirty="0">
              <a:latin typeface="Arial Narrow" panose="020B0606020202030204" pitchFamily="34" charset="0"/>
            </a:endParaRPr>
          </a:p>
        </p:txBody>
      </p:sp>
      <p:sp>
        <p:nvSpPr>
          <p:cNvPr id="38" name="ZoneTexte 37">
            <a:extLst>
              <a:ext uri="{FF2B5EF4-FFF2-40B4-BE49-F238E27FC236}">
                <a16:creationId xmlns:a16="http://schemas.microsoft.com/office/drawing/2014/main" id="{73C9314C-3E94-4EF7-B345-DEAABCC172DE}"/>
              </a:ext>
            </a:extLst>
          </p:cNvPr>
          <p:cNvSpPr txBox="1"/>
          <p:nvPr/>
        </p:nvSpPr>
        <p:spPr>
          <a:xfrm>
            <a:off x="916621" y="4132143"/>
            <a:ext cx="1616854" cy="261610"/>
          </a:xfrm>
          <a:prstGeom prst="rect">
            <a:avLst/>
          </a:prstGeom>
          <a:solidFill>
            <a:schemeClr val="bg1"/>
          </a:solidFill>
          <a:ln>
            <a:noFill/>
            <a:prstDash val="lgDashDot"/>
          </a:ln>
        </p:spPr>
        <p:txBody>
          <a:bodyPr wrap="square" rtlCol="0">
            <a:spAutoFit/>
          </a:bodyPr>
          <a:lstStyle/>
          <a:p>
            <a:pPr algn="ctr"/>
            <a:r>
              <a:rPr lang="fr-FR" sz="1100" b="1" dirty="0">
                <a:latin typeface="Arial Narrow" panose="020B0606020202030204" pitchFamily="34" charset="0"/>
              </a:rPr>
              <a:t>Grenoble Métropole (38)</a:t>
            </a:r>
            <a:endParaRPr lang="fr-FR" sz="700" b="1" dirty="0">
              <a:latin typeface="Arial Narrow" panose="020B0606020202030204" pitchFamily="34" charset="0"/>
            </a:endParaRPr>
          </a:p>
        </p:txBody>
      </p:sp>
      <p:sp>
        <p:nvSpPr>
          <p:cNvPr id="43" name="ZoneTexte 42">
            <a:extLst>
              <a:ext uri="{FF2B5EF4-FFF2-40B4-BE49-F238E27FC236}">
                <a16:creationId xmlns:a16="http://schemas.microsoft.com/office/drawing/2014/main" id="{8FBA309F-F2C5-499A-8167-3E84DC8BE087}"/>
              </a:ext>
            </a:extLst>
          </p:cNvPr>
          <p:cNvSpPr txBox="1"/>
          <p:nvPr/>
        </p:nvSpPr>
        <p:spPr>
          <a:xfrm>
            <a:off x="6429786" y="3103651"/>
            <a:ext cx="1361470" cy="261610"/>
          </a:xfrm>
          <a:prstGeom prst="rect">
            <a:avLst/>
          </a:prstGeom>
          <a:solidFill>
            <a:schemeClr val="bg1"/>
          </a:solidFill>
          <a:ln>
            <a:noFill/>
            <a:prstDash val="lgDashDot"/>
          </a:ln>
        </p:spPr>
        <p:txBody>
          <a:bodyPr wrap="square" rtlCol="0">
            <a:spAutoFit/>
          </a:bodyPr>
          <a:lstStyle/>
          <a:p>
            <a:pPr algn="ctr"/>
            <a:r>
              <a:rPr lang="fr-FR" sz="1100" b="1" dirty="0">
                <a:latin typeface="Arial Narrow" panose="020B0606020202030204" pitchFamily="34" charset="0"/>
              </a:rPr>
              <a:t>Duravel (46)</a:t>
            </a:r>
            <a:endParaRPr lang="fr-FR" sz="700" b="1" dirty="0">
              <a:latin typeface="Arial Narrow" panose="020B0606020202030204" pitchFamily="34" charset="0"/>
            </a:endParaRPr>
          </a:p>
        </p:txBody>
      </p:sp>
      <p:sp>
        <p:nvSpPr>
          <p:cNvPr id="44" name="ZoneTexte 43">
            <a:extLst>
              <a:ext uri="{FF2B5EF4-FFF2-40B4-BE49-F238E27FC236}">
                <a16:creationId xmlns:a16="http://schemas.microsoft.com/office/drawing/2014/main" id="{BC5338D5-A0CD-428F-A6C4-DF0F8C871661}"/>
              </a:ext>
            </a:extLst>
          </p:cNvPr>
          <p:cNvSpPr txBox="1"/>
          <p:nvPr/>
        </p:nvSpPr>
        <p:spPr>
          <a:xfrm>
            <a:off x="4565412" y="5632560"/>
            <a:ext cx="1649026" cy="261610"/>
          </a:xfrm>
          <a:prstGeom prst="rect">
            <a:avLst/>
          </a:prstGeom>
          <a:solidFill>
            <a:schemeClr val="bg1"/>
          </a:solidFill>
          <a:ln>
            <a:noFill/>
            <a:prstDash val="lgDashDot"/>
          </a:ln>
        </p:spPr>
        <p:txBody>
          <a:bodyPr wrap="square" rtlCol="0">
            <a:spAutoFit/>
          </a:bodyPr>
          <a:lstStyle/>
          <a:p>
            <a:pPr algn="ctr"/>
            <a:r>
              <a:rPr lang="fr-FR" sz="1100" b="1" dirty="0">
                <a:latin typeface="Arial Narrow" panose="020B0606020202030204" pitchFamily="34" charset="0"/>
              </a:rPr>
              <a:t>Bordeaux Métropole (33)</a:t>
            </a:r>
            <a:endParaRPr lang="fr-FR" sz="700" b="1" dirty="0">
              <a:latin typeface="Arial Narrow" panose="020B0606020202030204" pitchFamily="34" charset="0"/>
            </a:endParaRPr>
          </a:p>
        </p:txBody>
      </p:sp>
      <p:sp>
        <p:nvSpPr>
          <p:cNvPr id="45" name="ZoneTexte 44">
            <a:extLst>
              <a:ext uri="{FF2B5EF4-FFF2-40B4-BE49-F238E27FC236}">
                <a16:creationId xmlns:a16="http://schemas.microsoft.com/office/drawing/2014/main" id="{80C0922E-2683-4A84-AD23-C11A0D1D62C7}"/>
              </a:ext>
            </a:extLst>
          </p:cNvPr>
          <p:cNvSpPr txBox="1"/>
          <p:nvPr/>
        </p:nvSpPr>
        <p:spPr>
          <a:xfrm>
            <a:off x="9454393" y="3189246"/>
            <a:ext cx="2135156" cy="261610"/>
          </a:xfrm>
          <a:prstGeom prst="rect">
            <a:avLst/>
          </a:prstGeom>
          <a:solidFill>
            <a:schemeClr val="bg1"/>
          </a:solidFill>
          <a:ln>
            <a:noFill/>
            <a:prstDash val="lgDashDot"/>
          </a:ln>
        </p:spPr>
        <p:txBody>
          <a:bodyPr wrap="square" rtlCol="0">
            <a:spAutoFit/>
          </a:bodyPr>
          <a:lstStyle/>
          <a:p>
            <a:pPr algn="ctr"/>
            <a:r>
              <a:rPr lang="fr-FR" sz="1100" b="1" dirty="0">
                <a:latin typeface="Arial Narrow" panose="020B0606020202030204" pitchFamily="34" charset="0"/>
              </a:rPr>
              <a:t>Territoire de la Côte Ouest (974)</a:t>
            </a:r>
            <a:endParaRPr lang="fr-FR" sz="700" b="1" dirty="0">
              <a:latin typeface="Arial Narrow" panose="020B0606020202030204" pitchFamily="34" charset="0"/>
            </a:endParaRPr>
          </a:p>
        </p:txBody>
      </p:sp>
      <p:sp>
        <p:nvSpPr>
          <p:cNvPr id="46" name="ZoneTexte 45">
            <a:extLst>
              <a:ext uri="{FF2B5EF4-FFF2-40B4-BE49-F238E27FC236}">
                <a16:creationId xmlns:a16="http://schemas.microsoft.com/office/drawing/2014/main" id="{55980AC8-6C72-4C69-BD67-CE906983B883}"/>
              </a:ext>
            </a:extLst>
          </p:cNvPr>
          <p:cNvSpPr txBox="1"/>
          <p:nvPr/>
        </p:nvSpPr>
        <p:spPr>
          <a:xfrm>
            <a:off x="10000672" y="4198555"/>
            <a:ext cx="1631817" cy="261610"/>
          </a:xfrm>
          <a:prstGeom prst="rect">
            <a:avLst/>
          </a:prstGeom>
          <a:solidFill>
            <a:schemeClr val="bg1"/>
          </a:solidFill>
          <a:ln>
            <a:noFill/>
            <a:prstDash val="lgDashDot"/>
          </a:ln>
        </p:spPr>
        <p:txBody>
          <a:bodyPr wrap="square" rtlCol="0">
            <a:spAutoFit/>
          </a:bodyPr>
          <a:lstStyle/>
          <a:p>
            <a:pPr algn="ctr"/>
            <a:r>
              <a:rPr lang="fr-FR" sz="1100" b="1" dirty="0">
                <a:latin typeface="Arial Narrow" panose="020B0606020202030204" pitchFamily="34" charset="0"/>
              </a:rPr>
              <a:t>La Roche-sur-Yon (85)</a:t>
            </a:r>
            <a:endParaRPr lang="fr-FR" sz="700" b="1" dirty="0">
              <a:latin typeface="Arial Narrow" panose="020B0606020202030204" pitchFamily="34" charset="0"/>
            </a:endParaRPr>
          </a:p>
        </p:txBody>
      </p:sp>
    </p:spTree>
    <p:extLst>
      <p:ext uri="{BB962C8B-B14F-4D97-AF65-F5344CB8AC3E}">
        <p14:creationId xmlns:p14="http://schemas.microsoft.com/office/powerpoint/2010/main" val="33124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p:txBody>
          <a:bodyPr/>
          <a:lstStyle/>
          <a:p>
            <a:r>
              <a:rPr lang="fr-FR" dirty="0"/>
              <a:t>Banque des collectivités exclusivement </a:t>
            </a:r>
          </a:p>
        </p:txBody>
      </p:sp>
      <p:sp>
        <p:nvSpPr>
          <p:cNvPr id="7" name="Espace réservé du texte 6"/>
          <p:cNvSpPr>
            <a:spLocks noGrp="1"/>
          </p:cNvSpPr>
          <p:nvPr>
            <p:ph type="body" sz="quarter" idx="14"/>
          </p:nvPr>
        </p:nvSpPr>
        <p:spPr/>
        <p:txBody>
          <a:bodyPr/>
          <a:lstStyle/>
          <a:p>
            <a:r>
              <a:rPr lang="fr-FR" dirty="0"/>
              <a:t>Pourquoi?</a:t>
            </a:r>
          </a:p>
        </p:txBody>
      </p:sp>
      <p:sp>
        <p:nvSpPr>
          <p:cNvPr id="8" name="Espace réservé du texte 7"/>
          <p:cNvSpPr>
            <a:spLocks noGrp="1"/>
          </p:cNvSpPr>
          <p:nvPr>
            <p:ph type="body" sz="quarter" idx="15"/>
          </p:nvPr>
        </p:nvSpPr>
        <p:spPr/>
        <p:txBody>
          <a:bodyPr/>
          <a:lstStyle/>
          <a:p>
            <a:r>
              <a:rPr lang="fr-FR" dirty="0"/>
              <a:t>Le fonctionnement concret</a:t>
            </a:r>
          </a:p>
        </p:txBody>
      </p:sp>
      <p:sp>
        <p:nvSpPr>
          <p:cNvPr id="2" name="Titre 1"/>
          <p:cNvSpPr>
            <a:spLocks noGrp="1"/>
          </p:cNvSpPr>
          <p:nvPr>
            <p:ph type="title"/>
          </p:nvPr>
        </p:nvSpPr>
        <p:spPr/>
        <p:txBody>
          <a:bodyPr/>
          <a:lstStyle/>
          <a:p>
            <a:r>
              <a:rPr lang="fr-FR" sz="2100" dirty="0"/>
              <a:t>Sommaire</a:t>
            </a:r>
          </a:p>
        </p:txBody>
      </p:sp>
      <p:sp>
        <p:nvSpPr>
          <p:cNvPr id="3" name="Espace réservé de la date 2">
            <a:extLst>
              <a:ext uri="{FF2B5EF4-FFF2-40B4-BE49-F238E27FC236}">
                <a16:creationId xmlns:a16="http://schemas.microsoft.com/office/drawing/2014/main" id="{4CC12B75-6E6A-4D14-82AD-4D1B2591702B}"/>
              </a:ext>
            </a:extLst>
          </p:cNvPr>
          <p:cNvSpPr>
            <a:spLocks noGrp="1"/>
          </p:cNvSpPr>
          <p:nvPr>
            <p:ph type="dt" sz="half" idx="17"/>
          </p:nvPr>
        </p:nvSpPr>
        <p:spPr/>
        <p:txBody>
          <a:bodyPr/>
          <a:lstStyle/>
          <a:p>
            <a:fld id="{37241F01-7DD9-489D-97A6-434EE92E80A8}" type="datetime1">
              <a:rPr lang="fr-FR" smtClean="0"/>
              <a:t>03/06/2019</a:t>
            </a:fld>
            <a:endParaRPr lang="fr-FR" dirty="0"/>
          </a:p>
        </p:txBody>
      </p:sp>
      <p:sp>
        <p:nvSpPr>
          <p:cNvPr id="4" name="Espace réservé du numéro de diapositive 3">
            <a:extLst>
              <a:ext uri="{FF2B5EF4-FFF2-40B4-BE49-F238E27FC236}">
                <a16:creationId xmlns:a16="http://schemas.microsoft.com/office/drawing/2014/main" id="{36838898-E903-4326-8DD0-9347F60ECDEA}"/>
              </a:ext>
            </a:extLst>
          </p:cNvPr>
          <p:cNvSpPr>
            <a:spLocks noGrp="1"/>
          </p:cNvSpPr>
          <p:nvPr>
            <p:ph type="sldNum" sz="quarter" idx="19"/>
          </p:nvPr>
        </p:nvSpPr>
        <p:spPr/>
        <p:txBody>
          <a:bodyPr/>
          <a:lstStyle/>
          <a:p>
            <a:fld id="{B46626B8-9A1A-D04A-9503-D05055E8FA78}" type="slidenum">
              <a:rPr lang="fr-FR" smtClean="0"/>
              <a:pPr/>
              <a:t>17</a:t>
            </a:fld>
            <a:endParaRPr lang="fr-FR" dirty="0"/>
          </a:p>
        </p:txBody>
      </p:sp>
    </p:spTree>
    <p:extLst>
      <p:ext uri="{BB962C8B-B14F-4D97-AF65-F5344CB8AC3E}">
        <p14:creationId xmlns:p14="http://schemas.microsoft.com/office/powerpoint/2010/main" val="352943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189C91-7C50-4260-9DDA-BA0A5DAFA02B}"/>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648" b="96112" l="146" r="99563">
                        <a14:foregroundMark x1="16910" y1="65659" x2="12391" y2="84449"/>
                        <a14:foregroundMark x1="12391" y1="84449" x2="11662" y2="96976"/>
                        <a14:foregroundMark x1="1312" y1="75810" x2="20991" y2="69978"/>
                        <a14:foregroundMark x1="583" y1="71706" x2="26239" y2="65011"/>
                        <a14:foregroundMark x1="26239" y1="65011" x2="30175" y2="86609"/>
                        <a14:foregroundMark x1="30175" y1="86609" x2="16472" y2="98056"/>
                        <a14:foregroundMark x1="16472" y1="98056" x2="5831" y2="92657"/>
                        <a14:foregroundMark x1="5831" y1="92657" x2="146" y2="80778"/>
                        <a14:foregroundMark x1="46793" y1="9935" x2="39504" y2="11879"/>
                        <a14:foregroundMark x1="36152" y1="11663" x2="30029" y2="15551"/>
                        <a14:foregroundMark x1="89067" y1="49460" x2="88630" y2="54644"/>
                        <a14:foregroundMark x1="93294" y1="49892" x2="93440" y2="55292"/>
                        <a14:foregroundMark x1="90671" y1="59611" x2="94023" y2="67819"/>
                        <a14:foregroundMark x1="97230" y1="65443" x2="99854" y2="65011"/>
                        <a14:foregroundMark x1="45190" y1="95680" x2="56414" y2="94600"/>
                        <a14:foregroundMark x1="56414" y1="94600" x2="60496" y2="84881"/>
                        <a14:foregroundMark x1="54665" y1="96328" x2="62682" y2="92657"/>
                        <a14:foregroundMark x1="49271" y1="4104" x2="37776" y2="3523"/>
                        <a14:foregroundMark x1="35463" y1="4785" x2="28923" y2="13654"/>
                        <a14:foregroundMark x1="27327" y1="24230" x2="25802" y2="51188"/>
                        <a14:foregroundMark x1="20790" y1="56422" x2="20353" y2="56878"/>
                        <a14:foregroundMark x1="25802" y1="51188" x2="22785" y2="54339"/>
                        <a14:foregroundMark x1="5981" y1="66067" x2="875" y2="86177"/>
                        <a14:foregroundMark x1="875" y1="86177" x2="10641" y2="97192"/>
                        <a14:foregroundMark x1="10641" y1="97192" x2="55102" y2="99352"/>
                        <a14:foregroundMark x1="55102" y1="99352" x2="89128" y2="91510"/>
                        <a14:foregroundMark x1="95222" y1="81308" x2="97276" y2="57073"/>
                        <a14:foregroundMark x1="50879" y1="3182" x2="43149" y2="648"/>
                        <a14:foregroundMark x1="57289" y1="23542" x2="65889" y2="16847"/>
                        <a14:foregroundMark x1="65306" y1="28078" x2="72303" y2="22894"/>
                        <a14:foregroundMark x1="74052" y1="33261" x2="79446" y2="28510"/>
                        <a14:backgroundMark x1="16228" y1="64214" x2="16188" y2="64769"/>
                        <a14:backgroundMark x1="28280" y1="1080" x2="19971" y2="56156"/>
                        <a14:backgroundMark x1="19971" y1="56156" x2="875" y2="64795"/>
                        <a14:backgroundMark x1="51749" y1="1944" x2="61953" y2="12527"/>
                        <a14:backgroundMark x1="61953" y1="12527" x2="72886" y2="13607"/>
                        <a14:backgroundMark x1="72886" y1="13607" x2="81050" y2="24622"/>
                        <a14:backgroundMark x1="81050" y1="24622" x2="86443" y2="39957"/>
                        <a14:backgroundMark x1="86443" y1="39957" x2="99854" y2="45572"/>
                        <a14:backgroundMark x1="59621" y1="5832" x2="90233" y2="31102"/>
                        <a14:backgroundMark x1="90233" y1="31102" x2="86589" y2="31749"/>
                        <a14:backgroundMark x1="89650" y1="34557" x2="96793" y2="42549"/>
                        <a14:backgroundMark x1="89067" y1="34773" x2="98105" y2="43629"/>
                        <a14:backgroundMark x1="98105" y1="43629" x2="98251" y2="43629"/>
                        <a14:backgroundMark x1="97230" y1="48164" x2="99854" y2="56587"/>
                        <a14:backgroundMark x1="98834" y1="80778" x2="87609" y2="99568"/>
                        <a14:backgroundMark x1="30466" y1="3672" x2="38776" y2="864"/>
                      </a14:backgroundRemoval>
                    </a14:imgEffect>
                  </a14:imgLayer>
                </a14:imgProps>
              </a:ext>
              <a:ext uri="{28A0092B-C50C-407E-A947-70E740481C1C}">
                <a14:useLocalDpi xmlns:a14="http://schemas.microsoft.com/office/drawing/2010/main"/>
              </a:ext>
            </a:extLst>
          </a:blip>
          <a:stretch>
            <a:fillRect/>
          </a:stretch>
        </p:blipFill>
        <p:spPr>
          <a:xfrm>
            <a:off x="4719690" y="2608458"/>
            <a:ext cx="3125073" cy="2109196"/>
          </a:xfrm>
          <a:prstGeom prst="rect">
            <a:avLst/>
          </a:prstGeom>
        </p:spPr>
      </p:pic>
      <p:sp>
        <p:nvSpPr>
          <p:cNvPr id="2" name="Titre 1">
            <a:extLst>
              <a:ext uri="{FF2B5EF4-FFF2-40B4-BE49-F238E27FC236}">
                <a16:creationId xmlns:a16="http://schemas.microsoft.com/office/drawing/2014/main" id="{36ECCDF1-9EFB-4CC6-84AF-BBEF148AB3BA}"/>
              </a:ext>
            </a:extLst>
          </p:cNvPr>
          <p:cNvSpPr>
            <a:spLocks noGrp="1"/>
          </p:cNvSpPr>
          <p:nvPr>
            <p:ph type="title"/>
          </p:nvPr>
        </p:nvSpPr>
        <p:spPr>
          <a:xfrm>
            <a:off x="1494906" y="565957"/>
            <a:ext cx="10515600" cy="466148"/>
          </a:xfrm>
        </p:spPr>
        <p:txBody>
          <a:bodyPr/>
          <a:lstStyle/>
          <a:p>
            <a:r>
              <a:rPr lang="fr-FR" b="1" dirty="0">
                <a:latin typeface="Arial Narrow" panose="020B0606020202030204" pitchFamily="34" charset="0"/>
              </a:rPr>
              <a:t>La banque : une entreprise comme les autres ?</a:t>
            </a:r>
          </a:p>
        </p:txBody>
      </p:sp>
      <p:sp>
        <p:nvSpPr>
          <p:cNvPr id="3" name="Espace réservé de la date 2">
            <a:extLst>
              <a:ext uri="{FF2B5EF4-FFF2-40B4-BE49-F238E27FC236}">
                <a16:creationId xmlns:a16="http://schemas.microsoft.com/office/drawing/2014/main" id="{5D79EDEC-5241-4194-99EE-EA8ED024B2D4}"/>
              </a:ext>
            </a:extLst>
          </p:cNvPr>
          <p:cNvSpPr>
            <a:spLocks noGrp="1"/>
          </p:cNvSpPr>
          <p:nvPr>
            <p:ph type="dt" sz="half" idx="2"/>
          </p:nvPr>
        </p:nvSpPr>
        <p:spPr/>
        <p:txBody>
          <a:bodyPr/>
          <a:lstStyle/>
          <a:p>
            <a:fld id="{7FA97EE3-8BC5-46D8-BF24-1249902EE2FC}"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6EF72E48-D667-4B60-AABD-DF27353DC09F}"/>
              </a:ext>
            </a:extLst>
          </p:cNvPr>
          <p:cNvSpPr>
            <a:spLocks noGrp="1"/>
          </p:cNvSpPr>
          <p:nvPr>
            <p:ph type="sldNum" sz="quarter" idx="4"/>
          </p:nvPr>
        </p:nvSpPr>
        <p:spPr/>
        <p:txBody>
          <a:bodyPr/>
          <a:lstStyle/>
          <a:p>
            <a:fld id="{B46626B8-9A1A-D04A-9503-D05055E8FA78}" type="slidenum">
              <a:rPr lang="fr-FR" smtClean="0"/>
              <a:pPr/>
              <a:t>18</a:t>
            </a:fld>
            <a:endParaRPr lang="fr-FR" dirty="0"/>
          </a:p>
        </p:txBody>
      </p:sp>
      <p:sp>
        <p:nvSpPr>
          <p:cNvPr id="92" name="Flèche : angle droit 91">
            <a:extLst>
              <a:ext uri="{FF2B5EF4-FFF2-40B4-BE49-F238E27FC236}">
                <a16:creationId xmlns:a16="http://schemas.microsoft.com/office/drawing/2014/main" id="{6AC68B7B-9DB7-4F70-B071-5664B0DFB82A}"/>
              </a:ext>
            </a:extLst>
          </p:cNvPr>
          <p:cNvSpPr/>
          <p:nvPr/>
        </p:nvSpPr>
        <p:spPr>
          <a:xfrm>
            <a:off x="4065374" y="4865028"/>
            <a:ext cx="3037830" cy="1193941"/>
          </a:xfrm>
          <a:prstGeom prst="bentUpArrow">
            <a:avLst>
              <a:gd name="adj1" fmla="val 48456"/>
              <a:gd name="adj2" fmla="val 50000"/>
              <a:gd name="adj3" fmla="val 38535"/>
            </a:avLst>
          </a:prstGeom>
          <a:solidFill>
            <a:srgbClr val="292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Narrow" panose="020B0606020202030204" pitchFamily="34" charset="0"/>
              </a:rPr>
              <a:t>Fonctions support </a:t>
            </a:r>
          </a:p>
          <a:p>
            <a:pPr algn="ctr"/>
            <a:r>
              <a:rPr lang="fr-FR" sz="1200" b="1" dirty="0">
                <a:latin typeface="Arial Narrow" panose="020B0606020202030204" pitchFamily="34" charset="0"/>
              </a:rPr>
              <a:t>Communication - SI – RH – Juridique</a:t>
            </a:r>
          </a:p>
          <a:p>
            <a:pPr algn="ctr"/>
            <a:r>
              <a:rPr lang="fr-FR" sz="1200" b="1" dirty="0">
                <a:latin typeface="Arial Narrow" panose="020B0606020202030204" pitchFamily="34" charset="0"/>
              </a:rPr>
              <a:t>Gestion Financière – Moyens généraux</a:t>
            </a:r>
          </a:p>
        </p:txBody>
      </p:sp>
      <p:sp>
        <p:nvSpPr>
          <p:cNvPr id="52" name="Flèche : droite 51">
            <a:extLst>
              <a:ext uri="{FF2B5EF4-FFF2-40B4-BE49-F238E27FC236}">
                <a16:creationId xmlns:a16="http://schemas.microsoft.com/office/drawing/2014/main" id="{8D8EB03F-D685-4F3E-8ABF-6AD72103CB98}"/>
              </a:ext>
            </a:extLst>
          </p:cNvPr>
          <p:cNvSpPr/>
          <p:nvPr/>
        </p:nvSpPr>
        <p:spPr>
          <a:xfrm>
            <a:off x="3177924" y="3114432"/>
            <a:ext cx="2205417" cy="360000"/>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Matière première</a:t>
            </a:r>
          </a:p>
        </p:txBody>
      </p:sp>
      <p:sp>
        <p:nvSpPr>
          <p:cNvPr id="54" name="ZoneTexte 53">
            <a:extLst>
              <a:ext uri="{FF2B5EF4-FFF2-40B4-BE49-F238E27FC236}">
                <a16:creationId xmlns:a16="http://schemas.microsoft.com/office/drawing/2014/main" id="{0D91C1FC-8DD3-46CB-ABB9-57CED26DAAE5}"/>
              </a:ext>
            </a:extLst>
          </p:cNvPr>
          <p:cNvSpPr txBox="1"/>
          <p:nvPr/>
        </p:nvSpPr>
        <p:spPr>
          <a:xfrm>
            <a:off x="1800207" y="3159780"/>
            <a:ext cx="1200650" cy="269304"/>
          </a:xfrm>
          <a:prstGeom prst="rect">
            <a:avLst/>
          </a:prstGeom>
          <a:noFill/>
        </p:spPr>
        <p:txBody>
          <a:bodyPr wrap="none" lIns="0" tIns="0" rIns="0" bIns="0" rtlCol="0" anchor="ctr">
            <a:spAutoFit/>
          </a:bodyPr>
          <a:lstStyle>
            <a:defPPr>
              <a:defRPr lang="fr-FR"/>
            </a:defPPr>
            <a:lvl1pPr algn="ctr">
              <a:lnSpc>
                <a:spcPts val="2100"/>
              </a:lnSpc>
              <a:defRPr sz="2400">
                <a:latin typeface="Haettenschweiler" panose="020B0706040902060204" pitchFamily="34" charset="0"/>
              </a:defRPr>
            </a:lvl1pPr>
          </a:lstStyle>
          <a:p>
            <a:r>
              <a:rPr lang="fr-FR" sz="1800" b="1" dirty="0">
                <a:latin typeface="Arial Narrow" panose="020B0606020202030204" pitchFamily="34" charset="0"/>
              </a:rPr>
              <a:t>Fournisseurs</a:t>
            </a:r>
          </a:p>
        </p:txBody>
      </p:sp>
      <p:sp>
        <p:nvSpPr>
          <p:cNvPr id="55" name="Flèche : droite 54">
            <a:extLst>
              <a:ext uri="{FF2B5EF4-FFF2-40B4-BE49-F238E27FC236}">
                <a16:creationId xmlns:a16="http://schemas.microsoft.com/office/drawing/2014/main" id="{86DED7AF-27C3-4D93-A0E8-46AFCAE1835F}"/>
              </a:ext>
            </a:extLst>
          </p:cNvPr>
          <p:cNvSpPr/>
          <p:nvPr/>
        </p:nvSpPr>
        <p:spPr>
          <a:xfrm>
            <a:off x="7713624" y="3114432"/>
            <a:ext cx="1769601" cy="360000"/>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Produits finis</a:t>
            </a:r>
          </a:p>
        </p:txBody>
      </p:sp>
      <p:sp>
        <p:nvSpPr>
          <p:cNvPr id="61" name="ZoneTexte 60">
            <a:extLst>
              <a:ext uri="{FF2B5EF4-FFF2-40B4-BE49-F238E27FC236}">
                <a16:creationId xmlns:a16="http://schemas.microsoft.com/office/drawing/2014/main" id="{9BB7EC1A-9F72-4CAD-B113-E0C4327810FB}"/>
              </a:ext>
            </a:extLst>
          </p:cNvPr>
          <p:cNvSpPr txBox="1"/>
          <p:nvPr/>
        </p:nvSpPr>
        <p:spPr>
          <a:xfrm>
            <a:off x="9576530" y="3159459"/>
            <a:ext cx="843181" cy="269946"/>
          </a:xfrm>
          <a:prstGeom prst="rect">
            <a:avLst/>
          </a:prstGeom>
          <a:noFill/>
        </p:spPr>
        <p:txBody>
          <a:bodyPr wrap="none" lIns="0" tIns="0" rIns="0" bIns="0" rtlCol="0" anchor="ctr">
            <a:spAutoFit/>
          </a:bodyPr>
          <a:lstStyle/>
          <a:p>
            <a:pPr algn="ctr">
              <a:lnSpc>
                <a:spcPts val="2100"/>
              </a:lnSpc>
            </a:pPr>
            <a:r>
              <a:rPr lang="fr-FR" sz="2400" b="1" dirty="0">
                <a:latin typeface="Arial Narrow" panose="020B0606020202030204" pitchFamily="34" charset="0"/>
              </a:rPr>
              <a:t>Clients</a:t>
            </a:r>
          </a:p>
        </p:txBody>
      </p:sp>
    </p:spTree>
    <p:extLst>
      <p:ext uri="{BB962C8B-B14F-4D97-AF65-F5344CB8AC3E}">
        <p14:creationId xmlns:p14="http://schemas.microsoft.com/office/powerpoint/2010/main" val="190143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C5C5B4-B59A-4A88-8065-291A1BC685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3453" y="1015032"/>
            <a:ext cx="850871" cy="850871"/>
          </a:xfrm>
          <a:prstGeom prst="rect">
            <a:avLst/>
          </a:prstGeom>
        </p:spPr>
      </p:pic>
      <p:pic>
        <p:nvPicPr>
          <p:cNvPr id="7" name="Image 6">
            <a:extLst>
              <a:ext uri="{FF2B5EF4-FFF2-40B4-BE49-F238E27FC236}">
                <a16:creationId xmlns:a16="http://schemas.microsoft.com/office/drawing/2014/main" id="{D3189C91-7C50-4260-9DDA-BA0A5DAFA02B}"/>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48" b="96112" l="146" r="99563">
                        <a14:foregroundMark x1="16910" y1="65659" x2="12391" y2="84449"/>
                        <a14:foregroundMark x1="12391" y1="84449" x2="11662" y2="96976"/>
                        <a14:foregroundMark x1="1312" y1="75810" x2="20991" y2="69978"/>
                        <a14:foregroundMark x1="583" y1="71706" x2="26239" y2="65011"/>
                        <a14:foregroundMark x1="26239" y1="65011" x2="30175" y2="86609"/>
                        <a14:foregroundMark x1="30175" y1="86609" x2="16472" y2="98056"/>
                        <a14:foregroundMark x1="16472" y1="98056" x2="5831" y2="92657"/>
                        <a14:foregroundMark x1="5831" y1="92657" x2="146" y2="80778"/>
                        <a14:foregroundMark x1="46793" y1="9935" x2="39504" y2="11879"/>
                        <a14:foregroundMark x1="36152" y1="11663" x2="30029" y2="15551"/>
                        <a14:foregroundMark x1="89067" y1="49460" x2="88630" y2="54644"/>
                        <a14:foregroundMark x1="93294" y1="49892" x2="93440" y2="55292"/>
                        <a14:foregroundMark x1="90671" y1="59611" x2="94023" y2="67819"/>
                        <a14:foregroundMark x1="97230" y1="65443" x2="99854" y2="65011"/>
                        <a14:foregroundMark x1="45190" y1="95680" x2="56414" y2="94600"/>
                        <a14:foregroundMark x1="56414" y1="94600" x2="60496" y2="84881"/>
                        <a14:foregroundMark x1="54665" y1="96328" x2="62682" y2="92657"/>
                        <a14:foregroundMark x1="49271" y1="4104" x2="37776" y2="3523"/>
                        <a14:foregroundMark x1="35463" y1="4785" x2="28923" y2="13654"/>
                        <a14:foregroundMark x1="27327" y1="24230" x2="25802" y2="51188"/>
                        <a14:foregroundMark x1="20790" y1="56422" x2="20353" y2="56878"/>
                        <a14:foregroundMark x1="25802" y1="51188" x2="22785" y2="54339"/>
                        <a14:foregroundMark x1="5981" y1="66067" x2="875" y2="86177"/>
                        <a14:foregroundMark x1="875" y1="86177" x2="10641" y2="97192"/>
                        <a14:foregroundMark x1="10641" y1="97192" x2="55102" y2="99352"/>
                        <a14:foregroundMark x1="55102" y1="99352" x2="89128" y2="91510"/>
                        <a14:foregroundMark x1="95222" y1="81308" x2="97276" y2="57073"/>
                        <a14:foregroundMark x1="50879" y1="3182" x2="43149" y2="648"/>
                        <a14:foregroundMark x1="57289" y1="23542" x2="65889" y2="16847"/>
                        <a14:foregroundMark x1="65306" y1="28078" x2="72303" y2="22894"/>
                        <a14:foregroundMark x1="74052" y1="33261" x2="79446" y2="28510"/>
                        <a14:backgroundMark x1="16228" y1="64214" x2="16188" y2="64769"/>
                        <a14:backgroundMark x1="28280" y1="1080" x2="19971" y2="56156"/>
                        <a14:backgroundMark x1="19971" y1="56156" x2="875" y2="64795"/>
                        <a14:backgroundMark x1="51749" y1="1944" x2="61953" y2="12527"/>
                        <a14:backgroundMark x1="61953" y1="12527" x2="72886" y2="13607"/>
                        <a14:backgroundMark x1="72886" y1="13607" x2="81050" y2="24622"/>
                        <a14:backgroundMark x1="81050" y1="24622" x2="86443" y2="39957"/>
                        <a14:backgroundMark x1="86443" y1="39957" x2="99854" y2="45572"/>
                        <a14:backgroundMark x1="59621" y1="5832" x2="90233" y2="31102"/>
                        <a14:backgroundMark x1="90233" y1="31102" x2="86589" y2="31749"/>
                        <a14:backgroundMark x1="89650" y1="34557" x2="96793" y2="42549"/>
                        <a14:backgroundMark x1="89067" y1="34773" x2="98105" y2="43629"/>
                        <a14:backgroundMark x1="98105" y1="43629" x2="98251" y2="43629"/>
                        <a14:backgroundMark x1="97230" y1="48164" x2="99854" y2="56587"/>
                        <a14:backgroundMark x1="98834" y1="80778" x2="87609" y2="99568"/>
                        <a14:backgroundMark x1="30466" y1="3672" x2="38776" y2="864"/>
                      </a14:backgroundRemoval>
                    </a14:imgEffect>
                  </a14:imgLayer>
                </a14:imgProps>
              </a:ext>
              <a:ext uri="{28A0092B-C50C-407E-A947-70E740481C1C}">
                <a14:useLocalDpi xmlns:a14="http://schemas.microsoft.com/office/drawing/2010/main"/>
              </a:ext>
            </a:extLst>
          </a:blip>
          <a:stretch>
            <a:fillRect/>
          </a:stretch>
        </p:blipFill>
        <p:spPr>
          <a:xfrm>
            <a:off x="4719690" y="2608458"/>
            <a:ext cx="3125073" cy="2109196"/>
          </a:xfrm>
          <a:prstGeom prst="rect">
            <a:avLst/>
          </a:prstGeom>
        </p:spPr>
      </p:pic>
      <p:sp>
        <p:nvSpPr>
          <p:cNvPr id="2" name="Titre 1">
            <a:extLst>
              <a:ext uri="{FF2B5EF4-FFF2-40B4-BE49-F238E27FC236}">
                <a16:creationId xmlns:a16="http://schemas.microsoft.com/office/drawing/2014/main" id="{36ECCDF1-9EFB-4CC6-84AF-BBEF148AB3BA}"/>
              </a:ext>
            </a:extLst>
          </p:cNvPr>
          <p:cNvSpPr>
            <a:spLocks noGrp="1"/>
          </p:cNvSpPr>
          <p:nvPr>
            <p:ph type="title"/>
          </p:nvPr>
        </p:nvSpPr>
        <p:spPr>
          <a:ln>
            <a:noFill/>
          </a:ln>
        </p:spPr>
        <p:txBody>
          <a:bodyPr/>
          <a:lstStyle/>
          <a:p>
            <a:r>
              <a:rPr lang="fr-FR" b="1" dirty="0">
                <a:latin typeface="Arial Narrow" panose="020B0606020202030204" pitchFamily="34" charset="0"/>
              </a:rPr>
              <a:t>La banque : un métier très réglementé</a:t>
            </a:r>
          </a:p>
        </p:txBody>
      </p:sp>
      <p:sp>
        <p:nvSpPr>
          <p:cNvPr id="3" name="Espace réservé de la date 2">
            <a:extLst>
              <a:ext uri="{FF2B5EF4-FFF2-40B4-BE49-F238E27FC236}">
                <a16:creationId xmlns:a16="http://schemas.microsoft.com/office/drawing/2014/main" id="{5D79EDEC-5241-4194-99EE-EA8ED024B2D4}"/>
              </a:ext>
            </a:extLst>
          </p:cNvPr>
          <p:cNvSpPr>
            <a:spLocks noGrp="1"/>
          </p:cNvSpPr>
          <p:nvPr>
            <p:ph type="dt" sz="half" idx="2"/>
          </p:nvPr>
        </p:nvSpPr>
        <p:spPr/>
        <p:txBody>
          <a:bodyPr/>
          <a:lstStyle/>
          <a:p>
            <a:fld id="{7FA97EE3-8BC5-46D8-BF24-1249902EE2FC}"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6EF72E48-D667-4B60-AABD-DF27353DC09F}"/>
              </a:ext>
            </a:extLst>
          </p:cNvPr>
          <p:cNvSpPr>
            <a:spLocks noGrp="1"/>
          </p:cNvSpPr>
          <p:nvPr>
            <p:ph type="sldNum" sz="quarter" idx="4"/>
          </p:nvPr>
        </p:nvSpPr>
        <p:spPr/>
        <p:txBody>
          <a:bodyPr/>
          <a:lstStyle/>
          <a:p>
            <a:fld id="{B46626B8-9A1A-D04A-9503-D05055E8FA78}" type="slidenum">
              <a:rPr lang="fr-FR" smtClean="0"/>
              <a:pPr/>
              <a:t>19</a:t>
            </a:fld>
            <a:endParaRPr lang="fr-FR" dirty="0"/>
          </a:p>
        </p:txBody>
      </p:sp>
      <p:sp>
        <p:nvSpPr>
          <p:cNvPr id="65" name="ZoneTexte 64">
            <a:extLst>
              <a:ext uri="{FF2B5EF4-FFF2-40B4-BE49-F238E27FC236}">
                <a16:creationId xmlns:a16="http://schemas.microsoft.com/office/drawing/2014/main" id="{94981222-57AB-4C7D-B26A-1170A4E9D98D}"/>
              </a:ext>
            </a:extLst>
          </p:cNvPr>
          <p:cNvSpPr txBox="1"/>
          <p:nvPr/>
        </p:nvSpPr>
        <p:spPr>
          <a:xfrm>
            <a:off x="8814103" y="1576137"/>
            <a:ext cx="1163448" cy="261610"/>
          </a:xfrm>
          <a:prstGeom prst="rect">
            <a:avLst/>
          </a:prstGeom>
          <a:noFill/>
        </p:spPr>
        <p:txBody>
          <a:bodyPr wrap="square" rtlCol="0">
            <a:spAutoFit/>
          </a:bodyPr>
          <a:lstStyle/>
          <a:p>
            <a:pPr algn="ctr"/>
            <a:r>
              <a:rPr lang="fr-FR" sz="1100" b="1" dirty="0"/>
              <a:t>Réglementation</a:t>
            </a:r>
          </a:p>
        </p:txBody>
      </p:sp>
      <p:grpSp>
        <p:nvGrpSpPr>
          <p:cNvPr id="36" name="Groupe 35">
            <a:extLst>
              <a:ext uri="{FF2B5EF4-FFF2-40B4-BE49-F238E27FC236}">
                <a16:creationId xmlns:a16="http://schemas.microsoft.com/office/drawing/2014/main" id="{46BF275A-FC55-433E-90CD-D10CBD3C618E}"/>
              </a:ext>
            </a:extLst>
          </p:cNvPr>
          <p:cNvGrpSpPr/>
          <p:nvPr/>
        </p:nvGrpSpPr>
        <p:grpSpPr>
          <a:xfrm>
            <a:off x="6662032" y="1772050"/>
            <a:ext cx="768159" cy="380881"/>
            <a:chOff x="4675784" y="1481783"/>
            <a:chExt cx="768159" cy="380881"/>
          </a:xfrm>
        </p:grpSpPr>
        <p:sp>
          <p:nvSpPr>
            <p:cNvPr id="86" name="Éclair 85">
              <a:extLst>
                <a:ext uri="{FF2B5EF4-FFF2-40B4-BE49-F238E27FC236}">
                  <a16:creationId xmlns:a16="http://schemas.microsoft.com/office/drawing/2014/main" id="{F5BE5C64-178D-4AF3-9607-34E52D67CAEB}"/>
                </a:ext>
              </a:extLst>
            </p:cNvPr>
            <p:cNvSpPr/>
            <p:nvPr/>
          </p:nvSpPr>
          <p:spPr>
            <a:xfrm rot="19983974" flipH="1">
              <a:off x="4849077" y="1481783"/>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endParaRPr>
            </a:p>
          </p:txBody>
        </p:sp>
        <p:sp>
          <p:nvSpPr>
            <p:cNvPr id="84" name="ZoneTexte 83">
              <a:extLst>
                <a:ext uri="{FF2B5EF4-FFF2-40B4-BE49-F238E27FC236}">
                  <a16:creationId xmlns:a16="http://schemas.microsoft.com/office/drawing/2014/main" id="{BB7866FD-0D4C-4590-8CA9-D0A5FD9C5572}"/>
                </a:ext>
              </a:extLst>
            </p:cNvPr>
            <p:cNvSpPr txBox="1"/>
            <p:nvPr/>
          </p:nvSpPr>
          <p:spPr>
            <a:xfrm>
              <a:off x="4675784" y="1564571"/>
              <a:ext cx="768159" cy="261610"/>
            </a:xfrm>
            <a:prstGeom prst="rect">
              <a:avLst/>
            </a:prstGeom>
            <a:noFill/>
          </p:spPr>
          <p:txBody>
            <a:bodyPr wrap="none" rtlCol="0">
              <a:spAutoFit/>
            </a:bodyPr>
            <a:lstStyle/>
            <a:p>
              <a:r>
                <a:rPr lang="fr-FR" sz="1100" b="1" dirty="0"/>
                <a:t>Agrément</a:t>
              </a:r>
            </a:p>
          </p:txBody>
        </p:sp>
      </p:grpSp>
      <p:grpSp>
        <p:nvGrpSpPr>
          <p:cNvPr id="42" name="Groupe 41">
            <a:extLst>
              <a:ext uri="{FF2B5EF4-FFF2-40B4-BE49-F238E27FC236}">
                <a16:creationId xmlns:a16="http://schemas.microsoft.com/office/drawing/2014/main" id="{B8E3511D-2AB5-432A-A5A8-A3D95A8F4CB4}"/>
              </a:ext>
            </a:extLst>
          </p:cNvPr>
          <p:cNvGrpSpPr/>
          <p:nvPr/>
        </p:nvGrpSpPr>
        <p:grpSpPr>
          <a:xfrm>
            <a:off x="7302356" y="1771910"/>
            <a:ext cx="747320" cy="381161"/>
            <a:chOff x="5153660" y="1556111"/>
            <a:chExt cx="747320" cy="381161"/>
          </a:xfrm>
        </p:grpSpPr>
        <p:sp>
          <p:nvSpPr>
            <p:cNvPr id="87" name="Éclair 86">
              <a:extLst>
                <a:ext uri="{FF2B5EF4-FFF2-40B4-BE49-F238E27FC236}">
                  <a16:creationId xmlns:a16="http://schemas.microsoft.com/office/drawing/2014/main" id="{0B187D96-71DC-49C3-8BD6-F517160BAC91}"/>
                </a:ext>
              </a:extLst>
            </p:cNvPr>
            <p:cNvSpPr/>
            <p:nvPr/>
          </p:nvSpPr>
          <p:spPr>
            <a:xfrm rot="20209953" flipH="1">
              <a:off x="5275851" y="1556111"/>
              <a:ext cx="549292" cy="38116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endParaRPr>
            </a:p>
          </p:txBody>
        </p:sp>
        <p:sp>
          <p:nvSpPr>
            <p:cNvPr id="85" name="ZoneTexte 84">
              <a:extLst>
                <a:ext uri="{FF2B5EF4-FFF2-40B4-BE49-F238E27FC236}">
                  <a16:creationId xmlns:a16="http://schemas.microsoft.com/office/drawing/2014/main" id="{BD8E60C4-5149-46DE-8ED5-BEF339ECD9F1}"/>
                </a:ext>
              </a:extLst>
            </p:cNvPr>
            <p:cNvSpPr txBox="1"/>
            <p:nvPr/>
          </p:nvSpPr>
          <p:spPr>
            <a:xfrm>
              <a:off x="5153660" y="1636464"/>
              <a:ext cx="747320" cy="261610"/>
            </a:xfrm>
            <a:prstGeom prst="rect">
              <a:avLst/>
            </a:prstGeom>
            <a:noFill/>
          </p:spPr>
          <p:txBody>
            <a:bodyPr wrap="none" rtlCol="0">
              <a:spAutoFit/>
            </a:bodyPr>
            <a:lstStyle/>
            <a:p>
              <a:r>
                <a:rPr lang="fr-FR" sz="1100" b="1" dirty="0"/>
                <a:t>Contrôles</a:t>
              </a:r>
            </a:p>
          </p:txBody>
        </p:sp>
      </p:grpSp>
      <p:sp>
        <p:nvSpPr>
          <p:cNvPr id="92" name="Flèche : angle droit 91">
            <a:extLst>
              <a:ext uri="{FF2B5EF4-FFF2-40B4-BE49-F238E27FC236}">
                <a16:creationId xmlns:a16="http://schemas.microsoft.com/office/drawing/2014/main" id="{6AC68B7B-9DB7-4F70-B071-5664B0DFB82A}"/>
              </a:ext>
            </a:extLst>
          </p:cNvPr>
          <p:cNvSpPr/>
          <p:nvPr/>
        </p:nvSpPr>
        <p:spPr>
          <a:xfrm>
            <a:off x="3325146" y="4796017"/>
            <a:ext cx="3037830" cy="1193941"/>
          </a:xfrm>
          <a:prstGeom prst="bentUpArrow">
            <a:avLst>
              <a:gd name="adj1" fmla="val 48456"/>
              <a:gd name="adj2" fmla="val 50000"/>
              <a:gd name="adj3" fmla="val 38535"/>
            </a:avLst>
          </a:prstGeom>
          <a:solidFill>
            <a:srgbClr val="292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Narrow" panose="020B0606020202030204" pitchFamily="34" charset="0"/>
              </a:rPr>
              <a:t>Fonctions support </a:t>
            </a:r>
          </a:p>
          <a:p>
            <a:pPr algn="ctr"/>
            <a:r>
              <a:rPr lang="fr-FR" sz="1200" b="1" dirty="0">
                <a:latin typeface="Arial Narrow" panose="020B0606020202030204" pitchFamily="34" charset="0"/>
              </a:rPr>
              <a:t>Communication - SI – RH – Juridique</a:t>
            </a:r>
          </a:p>
          <a:p>
            <a:pPr algn="ctr"/>
            <a:r>
              <a:rPr lang="fr-FR" sz="1200" b="1" dirty="0">
                <a:latin typeface="Arial Narrow" panose="020B0606020202030204" pitchFamily="34" charset="0"/>
              </a:rPr>
              <a:t>Gestion Financière – Moyens généraux</a:t>
            </a:r>
          </a:p>
        </p:txBody>
      </p:sp>
      <p:pic>
        <p:nvPicPr>
          <p:cNvPr id="20" name="Image 19">
            <a:extLst>
              <a:ext uri="{FF2B5EF4-FFF2-40B4-BE49-F238E27FC236}">
                <a16:creationId xmlns:a16="http://schemas.microsoft.com/office/drawing/2014/main" id="{D5549D7E-F0FC-45A8-AF00-F8307FFB05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7150" y="1098779"/>
            <a:ext cx="1357357" cy="556864"/>
          </a:xfrm>
          <a:prstGeom prst="rect">
            <a:avLst/>
          </a:prstGeom>
        </p:spPr>
      </p:pic>
      <p:sp>
        <p:nvSpPr>
          <p:cNvPr id="75" name="Flèche : droite 74">
            <a:extLst>
              <a:ext uri="{FF2B5EF4-FFF2-40B4-BE49-F238E27FC236}">
                <a16:creationId xmlns:a16="http://schemas.microsoft.com/office/drawing/2014/main" id="{C18DD792-B132-46BC-9352-A780C8468E13}"/>
              </a:ext>
            </a:extLst>
          </p:cNvPr>
          <p:cNvSpPr/>
          <p:nvPr/>
        </p:nvSpPr>
        <p:spPr>
          <a:xfrm rot="17628354">
            <a:off x="6801342" y="2467374"/>
            <a:ext cx="684000" cy="28800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900" dirty="0"/>
              <a:t>Reporting</a:t>
            </a:r>
          </a:p>
        </p:txBody>
      </p:sp>
      <p:sp>
        <p:nvSpPr>
          <p:cNvPr id="76" name="Flèche : angle droit 75">
            <a:extLst>
              <a:ext uri="{FF2B5EF4-FFF2-40B4-BE49-F238E27FC236}">
                <a16:creationId xmlns:a16="http://schemas.microsoft.com/office/drawing/2014/main" id="{EBD1A8F3-30B5-4F58-BB66-6C53142AC89B}"/>
              </a:ext>
            </a:extLst>
          </p:cNvPr>
          <p:cNvSpPr/>
          <p:nvPr/>
        </p:nvSpPr>
        <p:spPr>
          <a:xfrm flipH="1">
            <a:off x="6566778" y="4817033"/>
            <a:ext cx="3067111" cy="1172925"/>
          </a:xfrm>
          <a:prstGeom prst="bentUpArrow">
            <a:avLst>
              <a:gd name="adj1" fmla="val 50000"/>
              <a:gd name="adj2" fmla="val 46721"/>
              <a:gd name="adj3" fmla="val 37504"/>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Narrow" panose="020B0606020202030204" pitchFamily="34" charset="0"/>
              </a:rPr>
              <a:t>Fonction spécifiques </a:t>
            </a:r>
          </a:p>
          <a:p>
            <a:pPr algn="ctr"/>
            <a:r>
              <a:rPr lang="fr-FR" sz="1050" b="1" dirty="0">
                <a:latin typeface="Arial Narrow" panose="020B0606020202030204" pitchFamily="34" charset="0"/>
              </a:rPr>
              <a:t>Pôle engagements - Conformité</a:t>
            </a:r>
          </a:p>
          <a:p>
            <a:pPr algn="ctr"/>
            <a:r>
              <a:rPr lang="fr-FR" sz="1050" b="1" dirty="0">
                <a:latin typeface="Arial Narrow" panose="020B0606020202030204" pitchFamily="34" charset="0"/>
              </a:rPr>
              <a:t>Gestion des risques  -  Contrôle - ALM </a:t>
            </a:r>
          </a:p>
        </p:txBody>
      </p:sp>
      <p:sp>
        <p:nvSpPr>
          <p:cNvPr id="28" name="Flèche : droite 27">
            <a:extLst>
              <a:ext uri="{FF2B5EF4-FFF2-40B4-BE49-F238E27FC236}">
                <a16:creationId xmlns:a16="http://schemas.microsoft.com/office/drawing/2014/main" id="{2E05E4E6-EC22-4736-87E7-398D41C2326D}"/>
              </a:ext>
            </a:extLst>
          </p:cNvPr>
          <p:cNvSpPr/>
          <p:nvPr/>
        </p:nvSpPr>
        <p:spPr>
          <a:xfrm>
            <a:off x="3177924" y="3114432"/>
            <a:ext cx="2205417" cy="360000"/>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Matière première</a:t>
            </a:r>
          </a:p>
        </p:txBody>
      </p:sp>
      <p:sp>
        <p:nvSpPr>
          <p:cNvPr id="29" name="ZoneTexte 28">
            <a:extLst>
              <a:ext uri="{FF2B5EF4-FFF2-40B4-BE49-F238E27FC236}">
                <a16:creationId xmlns:a16="http://schemas.microsoft.com/office/drawing/2014/main" id="{EAE9B57A-0338-498E-9512-AA96C561D14F}"/>
              </a:ext>
            </a:extLst>
          </p:cNvPr>
          <p:cNvSpPr txBox="1"/>
          <p:nvPr/>
        </p:nvSpPr>
        <p:spPr>
          <a:xfrm>
            <a:off x="1800207" y="3159780"/>
            <a:ext cx="1200650" cy="269304"/>
          </a:xfrm>
          <a:prstGeom prst="rect">
            <a:avLst/>
          </a:prstGeom>
          <a:noFill/>
        </p:spPr>
        <p:txBody>
          <a:bodyPr wrap="none" lIns="0" tIns="0" rIns="0" bIns="0" rtlCol="0" anchor="ctr">
            <a:spAutoFit/>
          </a:bodyPr>
          <a:lstStyle>
            <a:defPPr>
              <a:defRPr lang="fr-FR"/>
            </a:defPPr>
            <a:lvl1pPr algn="ctr">
              <a:lnSpc>
                <a:spcPts val="2100"/>
              </a:lnSpc>
              <a:defRPr sz="2400">
                <a:latin typeface="Haettenschweiler" panose="020B0706040902060204" pitchFamily="34" charset="0"/>
              </a:defRPr>
            </a:lvl1pPr>
          </a:lstStyle>
          <a:p>
            <a:r>
              <a:rPr lang="fr-FR" sz="1800" b="1" dirty="0">
                <a:latin typeface="Arial Narrow" panose="020B0606020202030204" pitchFamily="34" charset="0"/>
              </a:rPr>
              <a:t>Fournisseurs</a:t>
            </a:r>
          </a:p>
        </p:txBody>
      </p:sp>
      <p:sp>
        <p:nvSpPr>
          <p:cNvPr id="30" name="Flèche : droite 29">
            <a:extLst>
              <a:ext uri="{FF2B5EF4-FFF2-40B4-BE49-F238E27FC236}">
                <a16:creationId xmlns:a16="http://schemas.microsoft.com/office/drawing/2014/main" id="{EB50AF9C-E32B-41D7-A615-F69781585068}"/>
              </a:ext>
            </a:extLst>
          </p:cNvPr>
          <p:cNvSpPr/>
          <p:nvPr/>
        </p:nvSpPr>
        <p:spPr>
          <a:xfrm>
            <a:off x="7713624" y="3114432"/>
            <a:ext cx="1769601" cy="360000"/>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Produits finis</a:t>
            </a:r>
          </a:p>
        </p:txBody>
      </p:sp>
      <p:sp>
        <p:nvSpPr>
          <p:cNvPr id="31" name="ZoneTexte 30">
            <a:extLst>
              <a:ext uri="{FF2B5EF4-FFF2-40B4-BE49-F238E27FC236}">
                <a16:creationId xmlns:a16="http://schemas.microsoft.com/office/drawing/2014/main" id="{E9D54AAD-A63D-496A-A2C7-F58101448C88}"/>
              </a:ext>
            </a:extLst>
          </p:cNvPr>
          <p:cNvSpPr txBox="1"/>
          <p:nvPr/>
        </p:nvSpPr>
        <p:spPr>
          <a:xfrm>
            <a:off x="9576530" y="3159459"/>
            <a:ext cx="843181" cy="269946"/>
          </a:xfrm>
          <a:prstGeom prst="rect">
            <a:avLst/>
          </a:prstGeom>
          <a:noFill/>
        </p:spPr>
        <p:txBody>
          <a:bodyPr wrap="none" lIns="0" tIns="0" rIns="0" bIns="0" rtlCol="0" anchor="ctr">
            <a:spAutoFit/>
          </a:bodyPr>
          <a:lstStyle/>
          <a:p>
            <a:pPr algn="ctr">
              <a:lnSpc>
                <a:spcPts val="2100"/>
              </a:lnSpc>
            </a:pPr>
            <a:r>
              <a:rPr lang="fr-FR" sz="2400" b="1" dirty="0">
                <a:latin typeface="Arial Narrow" panose="020B0606020202030204" pitchFamily="34" charset="0"/>
              </a:rPr>
              <a:t>Clients</a:t>
            </a:r>
          </a:p>
        </p:txBody>
      </p:sp>
    </p:spTree>
    <p:extLst>
      <p:ext uri="{BB962C8B-B14F-4D97-AF65-F5344CB8AC3E}">
        <p14:creationId xmlns:p14="http://schemas.microsoft.com/office/powerpoint/2010/main" val="263444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LA Banque des collectivités</a:t>
            </a:r>
          </a:p>
        </p:txBody>
      </p:sp>
      <p:sp>
        <p:nvSpPr>
          <p:cNvPr id="7" name="Espace réservé du texte 6">
            <a:extLst>
              <a:ext uri="{FF2B5EF4-FFF2-40B4-BE49-F238E27FC236}">
                <a16:creationId xmlns:a16="http://schemas.microsoft.com/office/drawing/2014/main" id="{ECBF5693-4AB2-4AD9-927B-52F4EC64E68D}"/>
              </a:ext>
            </a:extLst>
          </p:cNvPr>
          <p:cNvSpPr>
            <a:spLocks noGrp="1"/>
          </p:cNvSpPr>
          <p:nvPr>
            <p:ph type="body" sz="quarter" idx="14"/>
          </p:nvPr>
        </p:nvSpPr>
        <p:spPr/>
        <p:txBody>
          <a:bodyPr/>
          <a:lstStyle/>
          <a:p>
            <a:r>
              <a:rPr lang="fr-FR" dirty="0"/>
              <a:t>L’AFL aujourd’hui</a:t>
            </a:r>
          </a:p>
        </p:txBody>
      </p:sp>
      <p:sp>
        <p:nvSpPr>
          <p:cNvPr id="4" name="Espace réservé du texte 3"/>
          <p:cNvSpPr>
            <a:spLocks noGrp="1"/>
          </p:cNvSpPr>
          <p:nvPr>
            <p:ph type="body" sz="quarter" idx="15"/>
          </p:nvPr>
        </p:nvSpPr>
        <p:spPr/>
        <p:txBody>
          <a:bodyPr/>
          <a:lstStyle/>
          <a:p>
            <a:r>
              <a:rPr lang="fr-FR" dirty="0"/>
              <a:t>Le fonctionnement concret</a:t>
            </a:r>
          </a:p>
        </p:txBody>
      </p:sp>
      <p:sp>
        <p:nvSpPr>
          <p:cNvPr id="6" name="Titre 5"/>
          <p:cNvSpPr>
            <a:spLocks noGrp="1"/>
          </p:cNvSpPr>
          <p:nvPr>
            <p:ph type="title"/>
          </p:nvPr>
        </p:nvSpPr>
        <p:spPr/>
        <p:txBody>
          <a:bodyPr>
            <a:normAutofit/>
          </a:bodyPr>
          <a:lstStyle/>
          <a:p>
            <a:r>
              <a:rPr lang="fr-FR" sz="2100" dirty="0"/>
              <a:t>Sommaire</a:t>
            </a:r>
          </a:p>
        </p:txBody>
      </p:sp>
      <p:sp>
        <p:nvSpPr>
          <p:cNvPr id="3" name="Espace réservé de la date 2">
            <a:extLst>
              <a:ext uri="{FF2B5EF4-FFF2-40B4-BE49-F238E27FC236}">
                <a16:creationId xmlns:a16="http://schemas.microsoft.com/office/drawing/2014/main" id="{64AC923F-82D3-48BC-B90C-80F96A2F61DD}"/>
              </a:ext>
            </a:extLst>
          </p:cNvPr>
          <p:cNvSpPr>
            <a:spLocks noGrp="1"/>
          </p:cNvSpPr>
          <p:nvPr>
            <p:ph type="dt" sz="half" idx="17"/>
          </p:nvPr>
        </p:nvSpPr>
        <p:spPr/>
        <p:txBody>
          <a:bodyPr/>
          <a:lstStyle/>
          <a:p>
            <a:fld id="{96B36975-60AE-4FC6-B6CA-13CA00355E7C}"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A5BFD46E-078C-4248-949A-2C3946D4DA79}"/>
              </a:ext>
            </a:extLst>
          </p:cNvPr>
          <p:cNvSpPr>
            <a:spLocks noGrp="1"/>
          </p:cNvSpPr>
          <p:nvPr>
            <p:ph type="sldNum" sz="quarter" idx="19"/>
          </p:nvPr>
        </p:nvSpPr>
        <p:spPr/>
        <p:txBody>
          <a:bodyPr/>
          <a:lstStyle/>
          <a:p>
            <a:fld id="{B46626B8-9A1A-D04A-9503-D05055E8FA78}" type="slidenum">
              <a:rPr lang="fr-FR" smtClean="0"/>
              <a:pPr/>
              <a:t>2</a:t>
            </a:fld>
            <a:endParaRPr lang="fr-FR" dirty="0"/>
          </a:p>
        </p:txBody>
      </p:sp>
    </p:spTree>
    <p:extLst>
      <p:ext uri="{BB962C8B-B14F-4D97-AF65-F5344CB8AC3E}">
        <p14:creationId xmlns:p14="http://schemas.microsoft.com/office/powerpoint/2010/main" val="314106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Flèche : droite 72">
            <a:extLst>
              <a:ext uri="{FF2B5EF4-FFF2-40B4-BE49-F238E27FC236}">
                <a16:creationId xmlns:a16="http://schemas.microsoft.com/office/drawing/2014/main" id="{9DB06B23-C3B9-458C-BD58-F6340D401B0D}"/>
              </a:ext>
            </a:extLst>
          </p:cNvPr>
          <p:cNvSpPr/>
          <p:nvPr/>
        </p:nvSpPr>
        <p:spPr>
          <a:xfrm>
            <a:off x="3177924" y="2733536"/>
            <a:ext cx="2205417" cy="1048274"/>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Matière première</a:t>
            </a:r>
          </a:p>
        </p:txBody>
      </p:sp>
      <p:pic>
        <p:nvPicPr>
          <p:cNvPr id="17" name="Image 16">
            <a:extLst>
              <a:ext uri="{FF2B5EF4-FFF2-40B4-BE49-F238E27FC236}">
                <a16:creationId xmlns:a16="http://schemas.microsoft.com/office/drawing/2014/main" id="{FCC5C5B4-B59A-4A88-8065-291A1BC68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3453" y="1015032"/>
            <a:ext cx="850871" cy="850871"/>
          </a:xfrm>
          <a:prstGeom prst="rect">
            <a:avLst/>
          </a:prstGeom>
        </p:spPr>
      </p:pic>
      <p:pic>
        <p:nvPicPr>
          <p:cNvPr id="7" name="Image 6">
            <a:extLst>
              <a:ext uri="{FF2B5EF4-FFF2-40B4-BE49-F238E27FC236}">
                <a16:creationId xmlns:a16="http://schemas.microsoft.com/office/drawing/2014/main" id="{D3189C91-7C50-4260-9DDA-BA0A5DAFA02B}"/>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648" b="96112" l="146" r="99563">
                        <a14:foregroundMark x1="16910" y1="65659" x2="12391" y2="84449"/>
                        <a14:foregroundMark x1="12391" y1="84449" x2="11662" y2="96976"/>
                        <a14:foregroundMark x1="1312" y1="75810" x2="20991" y2="69978"/>
                        <a14:foregroundMark x1="583" y1="71706" x2="26239" y2="65011"/>
                        <a14:foregroundMark x1="26239" y1="65011" x2="30175" y2="86609"/>
                        <a14:foregroundMark x1="30175" y1="86609" x2="16472" y2="98056"/>
                        <a14:foregroundMark x1="16472" y1="98056" x2="5831" y2="92657"/>
                        <a14:foregroundMark x1="5831" y1="92657" x2="146" y2="80778"/>
                        <a14:foregroundMark x1="46793" y1="9935" x2="39504" y2="11879"/>
                        <a14:foregroundMark x1="36152" y1="11663" x2="30029" y2="15551"/>
                        <a14:foregroundMark x1="89067" y1="49460" x2="88630" y2="54644"/>
                        <a14:foregroundMark x1="93294" y1="49892" x2="93440" y2="55292"/>
                        <a14:foregroundMark x1="90671" y1="59611" x2="94023" y2="67819"/>
                        <a14:foregroundMark x1="97230" y1="65443" x2="99854" y2="65011"/>
                        <a14:foregroundMark x1="45190" y1="95680" x2="56414" y2="94600"/>
                        <a14:foregroundMark x1="56414" y1="94600" x2="60496" y2="84881"/>
                        <a14:foregroundMark x1="54665" y1="96328" x2="62682" y2="92657"/>
                        <a14:foregroundMark x1="49271" y1="4104" x2="37776" y2="3523"/>
                        <a14:foregroundMark x1="35463" y1="4785" x2="28923" y2="13654"/>
                        <a14:foregroundMark x1="27327" y1="24230" x2="25802" y2="51188"/>
                        <a14:foregroundMark x1="20790" y1="56422" x2="20353" y2="56878"/>
                        <a14:foregroundMark x1="25802" y1="51188" x2="22785" y2="54339"/>
                        <a14:foregroundMark x1="5981" y1="66067" x2="875" y2="86177"/>
                        <a14:foregroundMark x1="875" y1="86177" x2="10641" y2="97192"/>
                        <a14:foregroundMark x1="10641" y1="97192" x2="55102" y2="99352"/>
                        <a14:foregroundMark x1="55102" y1="99352" x2="89128" y2="91510"/>
                        <a14:foregroundMark x1="95222" y1="81308" x2="97276" y2="57073"/>
                        <a14:foregroundMark x1="50879" y1="3182" x2="43149" y2="648"/>
                        <a14:foregroundMark x1="57289" y1="23542" x2="65889" y2="16847"/>
                        <a14:foregroundMark x1="65306" y1="28078" x2="72303" y2="22894"/>
                        <a14:foregroundMark x1="74052" y1="33261" x2="79446" y2="28510"/>
                        <a14:backgroundMark x1="16228" y1="64214" x2="16188" y2="64769"/>
                        <a14:backgroundMark x1="28280" y1="1080" x2="19971" y2="56156"/>
                        <a14:backgroundMark x1="19971" y1="56156" x2="875" y2="64795"/>
                        <a14:backgroundMark x1="51749" y1="1944" x2="61953" y2="12527"/>
                        <a14:backgroundMark x1="61953" y1="12527" x2="72886" y2="13607"/>
                        <a14:backgroundMark x1="72886" y1="13607" x2="81050" y2="24622"/>
                        <a14:backgroundMark x1="81050" y1="24622" x2="86443" y2="39957"/>
                        <a14:backgroundMark x1="86443" y1="39957" x2="99854" y2="45572"/>
                        <a14:backgroundMark x1="59621" y1="5832" x2="90233" y2="31102"/>
                        <a14:backgroundMark x1="90233" y1="31102" x2="86589" y2="31749"/>
                        <a14:backgroundMark x1="89650" y1="34557" x2="96793" y2="42549"/>
                        <a14:backgroundMark x1="89067" y1="34773" x2="98105" y2="43629"/>
                        <a14:backgroundMark x1="98105" y1="43629" x2="98251" y2="43629"/>
                        <a14:backgroundMark x1="97230" y1="48164" x2="99854" y2="56587"/>
                        <a14:backgroundMark x1="98834" y1="80778" x2="87609" y2="99568"/>
                        <a14:backgroundMark x1="30466" y1="3672" x2="38776" y2="864"/>
                      </a14:backgroundRemoval>
                    </a14:imgEffect>
                  </a14:imgLayer>
                </a14:imgProps>
              </a:ext>
              <a:ext uri="{28A0092B-C50C-407E-A947-70E740481C1C}">
                <a14:useLocalDpi xmlns:a14="http://schemas.microsoft.com/office/drawing/2010/main"/>
              </a:ext>
            </a:extLst>
          </a:blip>
          <a:stretch>
            <a:fillRect/>
          </a:stretch>
        </p:blipFill>
        <p:spPr>
          <a:xfrm>
            <a:off x="4719690" y="2608458"/>
            <a:ext cx="3125073" cy="2109196"/>
          </a:xfrm>
          <a:prstGeom prst="rect">
            <a:avLst/>
          </a:prstGeom>
        </p:spPr>
      </p:pic>
      <p:sp>
        <p:nvSpPr>
          <p:cNvPr id="2" name="Titre 1">
            <a:extLst>
              <a:ext uri="{FF2B5EF4-FFF2-40B4-BE49-F238E27FC236}">
                <a16:creationId xmlns:a16="http://schemas.microsoft.com/office/drawing/2014/main" id="{36ECCDF1-9EFB-4CC6-84AF-BBEF148AB3BA}"/>
              </a:ext>
            </a:extLst>
          </p:cNvPr>
          <p:cNvSpPr>
            <a:spLocks noGrp="1"/>
          </p:cNvSpPr>
          <p:nvPr>
            <p:ph type="title"/>
          </p:nvPr>
        </p:nvSpPr>
        <p:spPr>
          <a:ln>
            <a:noFill/>
          </a:ln>
        </p:spPr>
        <p:txBody>
          <a:bodyPr/>
          <a:lstStyle/>
          <a:p>
            <a:r>
              <a:rPr lang="fr-FR" b="1" dirty="0">
                <a:latin typeface="Arial Narrow" panose="020B0606020202030204" pitchFamily="34" charset="0"/>
              </a:rPr>
              <a:t>La banque : une matière première spécifique</a:t>
            </a:r>
          </a:p>
        </p:txBody>
      </p:sp>
      <p:sp>
        <p:nvSpPr>
          <p:cNvPr id="3" name="Espace réservé de la date 2">
            <a:extLst>
              <a:ext uri="{FF2B5EF4-FFF2-40B4-BE49-F238E27FC236}">
                <a16:creationId xmlns:a16="http://schemas.microsoft.com/office/drawing/2014/main" id="{5D79EDEC-5241-4194-99EE-EA8ED024B2D4}"/>
              </a:ext>
            </a:extLst>
          </p:cNvPr>
          <p:cNvSpPr>
            <a:spLocks noGrp="1"/>
          </p:cNvSpPr>
          <p:nvPr>
            <p:ph type="dt" sz="half" idx="2"/>
          </p:nvPr>
        </p:nvSpPr>
        <p:spPr/>
        <p:txBody>
          <a:bodyPr/>
          <a:lstStyle/>
          <a:p>
            <a:fld id="{7FA97EE3-8BC5-46D8-BF24-1249902EE2FC}"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6EF72E48-D667-4B60-AABD-DF27353DC09F}"/>
              </a:ext>
            </a:extLst>
          </p:cNvPr>
          <p:cNvSpPr>
            <a:spLocks noGrp="1"/>
          </p:cNvSpPr>
          <p:nvPr>
            <p:ph type="sldNum" sz="quarter" idx="4"/>
          </p:nvPr>
        </p:nvSpPr>
        <p:spPr/>
        <p:txBody>
          <a:bodyPr/>
          <a:lstStyle/>
          <a:p>
            <a:fld id="{B46626B8-9A1A-D04A-9503-D05055E8FA78}" type="slidenum">
              <a:rPr lang="fr-FR" smtClean="0"/>
              <a:pPr/>
              <a:t>20</a:t>
            </a:fld>
            <a:endParaRPr lang="fr-FR" dirty="0"/>
          </a:p>
        </p:txBody>
      </p:sp>
      <p:sp>
        <p:nvSpPr>
          <p:cNvPr id="9" name="ZoneTexte 8">
            <a:extLst>
              <a:ext uri="{FF2B5EF4-FFF2-40B4-BE49-F238E27FC236}">
                <a16:creationId xmlns:a16="http://schemas.microsoft.com/office/drawing/2014/main" id="{41CDF5A4-AAB5-43F0-A69A-0FE0D9E6A3E0}"/>
              </a:ext>
            </a:extLst>
          </p:cNvPr>
          <p:cNvSpPr txBox="1"/>
          <p:nvPr/>
        </p:nvSpPr>
        <p:spPr>
          <a:xfrm>
            <a:off x="1629649" y="2605800"/>
            <a:ext cx="1554785" cy="400110"/>
          </a:xfrm>
          <a:prstGeom prst="rect">
            <a:avLst/>
          </a:prstGeom>
          <a:noFill/>
        </p:spPr>
        <p:txBody>
          <a:bodyPr wrap="square" rtlCol="0" anchor="ctr">
            <a:spAutoFit/>
          </a:bodyPr>
          <a:lstStyle>
            <a:defPPr>
              <a:defRPr lang="fr-FR"/>
            </a:defPPr>
            <a:lvl1pPr>
              <a:defRPr sz="2400">
                <a:latin typeface="Haettenschweiler" panose="020B0706040902060204" pitchFamily="34" charset="0"/>
              </a:defRPr>
            </a:lvl1pPr>
          </a:lstStyle>
          <a:p>
            <a:pPr algn="ctr"/>
            <a:r>
              <a:rPr lang="fr-FR" sz="2000" b="1" dirty="0">
                <a:latin typeface="Arial Narrow" panose="020B0606020202030204" pitchFamily="34" charset="0"/>
              </a:rPr>
              <a:t>Fournisseurs</a:t>
            </a:r>
            <a:endParaRPr lang="fr-FR" b="1" dirty="0">
              <a:latin typeface="Arial Narrow" panose="020B0606020202030204" pitchFamily="34" charset="0"/>
            </a:endParaRPr>
          </a:p>
        </p:txBody>
      </p:sp>
      <p:pic>
        <p:nvPicPr>
          <p:cNvPr id="10" name="Image 9">
            <a:extLst>
              <a:ext uri="{FF2B5EF4-FFF2-40B4-BE49-F238E27FC236}">
                <a16:creationId xmlns:a16="http://schemas.microsoft.com/office/drawing/2014/main" id="{D6739340-2489-4441-95D9-BA916D7C02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18878" y="3017571"/>
            <a:ext cx="363306" cy="387770"/>
          </a:xfrm>
          <a:prstGeom prst="rect">
            <a:avLst/>
          </a:prstGeom>
        </p:spPr>
      </p:pic>
      <p:sp>
        <p:nvSpPr>
          <p:cNvPr id="23" name="Flèche : angle droit 22">
            <a:extLst>
              <a:ext uri="{FF2B5EF4-FFF2-40B4-BE49-F238E27FC236}">
                <a16:creationId xmlns:a16="http://schemas.microsoft.com/office/drawing/2014/main" id="{35D4729A-1FE1-4461-B06E-4B8B9AD64649}"/>
              </a:ext>
            </a:extLst>
          </p:cNvPr>
          <p:cNvSpPr/>
          <p:nvPr/>
        </p:nvSpPr>
        <p:spPr>
          <a:xfrm rot="10800000" flipH="1">
            <a:off x="3389585" y="3034663"/>
            <a:ext cx="1330104" cy="742386"/>
          </a:xfrm>
          <a:prstGeom prst="bentUpArrow">
            <a:avLst>
              <a:gd name="adj1" fmla="val 18093"/>
              <a:gd name="adj2" fmla="val 20971"/>
              <a:gd name="adj3" fmla="val 25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199EDBE9-398A-49A9-8809-7D674E7F0D97}"/>
              </a:ext>
            </a:extLst>
          </p:cNvPr>
          <p:cNvSpPr txBox="1"/>
          <p:nvPr/>
        </p:nvSpPr>
        <p:spPr>
          <a:xfrm>
            <a:off x="3496505" y="2967381"/>
            <a:ext cx="1126666" cy="261610"/>
          </a:xfrm>
          <a:prstGeom prst="rect">
            <a:avLst/>
          </a:prstGeom>
          <a:noFill/>
        </p:spPr>
        <p:txBody>
          <a:bodyPr wrap="square" rtlCol="0">
            <a:spAutoFit/>
          </a:bodyPr>
          <a:lstStyle/>
          <a:p>
            <a:r>
              <a:rPr lang="fr-FR" sz="1100" dirty="0">
                <a:solidFill>
                  <a:schemeClr val="bg1"/>
                </a:solidFill>
                <a:latin typeface="Arial Narrow" panose="020B0606020202030204" pitchFamily="34" charset="0"/>
              </a:rPr>
              <a:t>Financement</a:t>
            </a:r>
          </a:p>
        </p:txBody>
      </p:sp>
      <p:grpSp>
        <p:nvGrpSpPr>
          <p:cNvPr id="36" name="Groupe 35">
            <a:extLst>
              <a:ext uri="{FF2B5EF4-FFF2-40B4-BE49-F238E27FC236}">
                <a16:creationId xmlns:a16="http://schemas.microsoft.com/office/drawing/2014/main" id="{46BF275A-FC55-433E-90CD-D10CBD3C618E}"/>
              </a:ext>
            </a:extLst>
          </p:cNvPr>
          <p:cNvGrpSpPr/>
          <p:nvPr/>
        </p:nvGrpSpPr>
        <p:grpSpPr>
          <a:xfrm>
            <a:off x="6662032" y="1772050"/>
            <a:ext cx="723275" cy="380881"/>
            <a:chOff x="4675784" y="1481783"/>
            <a:chExt cx="723275" cy="380881"/>
          </a:xfrm>
        </p:grpSpPr>
        <p:sp>
          <p:nvSpPr>
            <p:cNvPr id="86" name="Éclair 85">
              <a:extLst>
                <a:ext uri="{FF2B5EF4-FFF2-40B4-BE49-F238E27FC236}">
                  <a16:creationId xmlns:a16="http://schemas.microsoft.com/office/drawing/2014/main" id="{F5BE5C64-178D-4AF3-9607-34E52D67CAEB}"/>
                </a:ext>
              </a:extLst>
            </p:cNvPr>
            <p:cNvSpPr/>
            <p:nvPr/>
          </p:nvSpPr>
          <p:spPr>
            <a:xfrm rot="19983974" flipH="1">
              <a:off x="4849077" y="1481783"/>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84" name="ZoneTexte 83">
              <a:extLst>
                <a:ext uri="{FF2B5EF4-FFF2-40B4-BE49-F238E27FC236}">
                  <a16:creationId xmlns:a16="http://schemas.microsoft.com/office/drawing/2014/main" id="{BB7866FD-0D4C-4590-8CA9-D0A5FD9C5572}"/>
                </a:ext>
              </a:extLst>
            </p:cNvPr>
            <p:cNvSpPr txBox="1"/>
            <p:nvPr/>
          </p:nvSpPr>
          <p:spPr>
            <a:xfrm>
              <a:off x="4675784" y="1564571"/>
              <a:ext cx="723275" cy="261610"/>
            </a:xfrm>
            <a:prstGeom prst="rect">
              <a:avLst/>
            </a:prstGeom>
            <a:noFill/>
          </p:spPr>
          <p:txBody>
            <a:bodyPr wrap="none" rtlCol="0">
              <a:spAutoFit/>
            </a:bodyPr>
            <a:lstStyle/>
            <a:p>
              <a:r>
                <a:rPr lang="fr-FR" sz="1100" b="1" dirty="0">
                  <a:latin typeface="Arial Narrow" panose="020B0606020202030204" pitchFamily="34" charset="0"/>
                </a:rPr>
                <a:t>Agrément</a:t>
              </a:r>
            </a:p>
          </p:txBody>
        </p:sp>
      </p:grpSp>
      <p:grpSp>
        <p:nvGrpSpPr>
          <p:cNvPr id="42" name="Groupe 41">
            <a:extLst>
              <a:ext uri="{FF2B5EF4-FFF2-40B4-BE49-F238E27FC236}">
                <a16:creationId xmlns:a16="http://schemas.microsoft.com/office/drawing/2014/main" id="{B8E3511D-2AB5-432A-A5A8-A3D95A8F4CB4}"/>
              </a:ext>
            </a:extLst>
          </p:cNvPr>
          <p:cNvGrpSpPr/>
          <p:nvPr/>
        </p:nvGrpSpPr>
        <p:grpSpPr>
          <a:xfrm>
            <a:off x="7302356" y="1771910"/>
            <a:ext cx="747320" cy="381161"/>
            <a:chOff x="5153660" y="1556111"/>
            <a:chExt cx="747320" cy="381161"/>
          </a:xfrm>
        </p:grpSpPr>
        <p:sp>
          <p:nvSpPr>
            <p:cNvPr id="87" name="Éclair 86">
              <a:extLst>
                <a:ext uri="{FF2B5EF4-FFF2-40B4-BE49-F238E27FC236}">
                  <a16:creationId xmlns:a16="http://schemas.microsoft.com/office/drawing/2014/main" id="{0B187D96-71DC-49C3-8BD6-F517160BAC91}"/>
                </a:ext>
              </a:extLst>
            </p:cNvPr>
            <p:cNvSpPr/>
            <p:nvPr/>
          </p:nvSpPr>
          <p:spPr>
            <a:xfrm rot="20209953" flipH="1">
              <a:off x="5275851" y="1556111"/>
              <a:ext cx="549292" cy="38116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85" name="ZoneTexte 84">
              <a:extLst>
                <a:ext uri="{FF2B5EF4-FFF2-40B4-BE49-F238E27FC236}">
                  <a16:creationId xmlns:a16="http://schemas.microsoft.com/office/drawing/2014/main" id="{BD8E60C4-5149-46DE-8ED5-BEF339ECD9F1}"/>
                </a:ext>
              </a:extLst>
            </p:cNvPr>
            <p:cNvSpPr txBox="1"/>
            <p:nvPr/>
          </p:nvSpPr>
          <p:spPr>
            <a:xfrm>
              <a:off x="5153660" y="1636464"/>
              <a:ext cx="747320" cy="261610"/>
            </a:xfrm>
            <a:prstGeom prst="rect">
              <a:avLst/>
            </a:prstGeom>
            <a:noFill/>
          </p:spPr>
          <p:txBody>
            <a:bodyPr wrap="none" rtlCol="0">
              <a:spAutoFit/>
            </a:bodyPr>
            <a:lstStyle/>
            <a:p>
              <a:r>
                <a:rPr lang="fr-FR" sz="1100" b="1" dirty="0">
                  <a:latin typeface="Arial Narrow" panose="020B0606020202030204" pitchFamily="34" charset="0"/>
                </a:rPr>
                <a:t>Contrôles</a:t>
              </a:r>
            </a:p>
          </p:txBody>
        </p:sp>
      </p:grpSp>
      <p:sp>
        <p:nvSpPr>
          <p:cNvPr id="92" name="Flèche : angle droit 91">
            <a:extLst>
              <a:ext uri="{FF2B5EF4-FFF2-40B4-BE49-F238E27FC236}">
                <a16:creationId xmlns:a16="http://schemas.microsoft.com/office/drawing/2014/main" id="{6AC68B7B-9DB7-4F70-B071-5664B0DFB82A}"/>
              </a:ext>
            </a:extLst>
          </p:cNvPr>
          <p:cNvSpPr/>
          <p:nvPr/>
        </p:nvSpPr>
        <p:spPr>
          <a:xfrm>
            <a:off x="3508849" y="4938571"/>
            <a:ext cx="3037830" cy="1193941"/>
          </a:xfrm>
          <a:prstGeom prst="bentUpArrow">
            <a:avLst>
              <a:gd name="adj1" fmla="val 48456"/>
              <a:gd name="adj2" fmla="val 50000"/>
              <a:gd name="adj3" fmla="val 38535"/>
            </a:avLst>
          </a:prstGeom>
          <a:solidFill>
            <a:srgbClr val="292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Narrow" panose="020B0606020202030204" pitchFamily="34" charset="0"/>
              </a:rPr>
              <a:t>Fonctions support </a:t>
            </a:r>
          </a:p>
          <a:p>
            <a:pPr algn="ctr"/>
            <a:r>
              <a:rPr lang="fr-FR" sz="1200" b="1" dirty="0">
                <a:latin typeface="Arial Narrow" panose="020B0606020202030204" pitchFamily="34" charset="0"/>
              </a:rPr>
              <a:t>Communication - SI – RH – Juridique</a:t>
            </a:r>
          </a:p>
          <a:p>
            <a:pPr algn="ctr"/>
            <a:r>
              <a:rPr lang="fr-FR" sz="1200" b="1" dirty="0">
                <a:latin typeface="Arial Narrow" panose="020B0606020202030204" pitchFamily="34" charset="0"/>
              </a:rPr>
              <a:t>Gestion Financière – Moyens généraux</a:t>
            </a:r>
          </a:p>
        </p:txBody>
      </p:sp>
      <p:pic>
        <p:nvPicPr>
          <p:cNvPr id="55" name="Image 54">
            <a:extLst>
              <a:ext uri="{FF2B5EF4-FFF2-40B4-BE49-F238E27FC236}">
                <a16:creationId xmlns:a16="http://schemas.microsoft.com/office/drawing/2014/main" id="{D1734CC5-299E-4338-B152-C247790DCB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7907" y="1150187"/>
            <a:ext cx="1045997" cy="666311"/>
          </a:xfrm>
          <a:prstGeom prst="rect">
            <a:avLst/>
          </a:prstGeom>
        </p:spPr>
      </p:pic>
      <p:grpSp>
        <p:nvGrpSpPr>
          <p:cNvPr id="61" name="Groupe 60">
            <a:extLst>
              <a:ext uri="{FF2B5EF4-FFF2-40B4-BE49-F238E27FC236}">
                <a16:creationId xmlns:a16="http://schemas.microsoft.com/office/drawing/2014/main" id="{66023499-B689-4695-9106-859CFD67DCDE}"/>
              </a:ext>
            </a:extLst>
          </p:cNvPr>
          <p:cNvGrpSpPr/>
          <p:nvPr/>
        </p:nvGrpSpPr>
        <p:grpSpPr>
          <a:xfrm>
            <a:off x="5228903" y="1772050"/>
            <a:ext cx="505824" cy="380881"/>
            <a:chOff x="3405798" y="1752450"/>
            <a:chExt cx="505824" cy="380881"/>
          </a:xfrm>
        </p:grpSpPr>
        <p:sp>
          <p:nvSpPr>
            <p:cNvPr id="62" name="Éclair 61">
              <a:extLst>
                <a:ext uri="{FF2B5EF4-FFF2-40B4-BE49-F238E27FC236}">
                  <a16:creationId xmlns:a16="http://schemas.microsoft.com/office/drawing/2014/main" id="{EC972335-FC09-4885-95D5-A343E467A0D0}"/>
                </a:ext>
              </a:extLst>
            </p:cNvPr>
            <p:cNvSpPr/>
            <p:nvPr/>
          </p:nvSpPr>
          <p:spPr>
            <a:xfrm rot="1616026">
              <a:off x="3405798" y="1752450"/>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63" name="ZoneTexte 62">
              <a:extLst>
                <a:ext uri="{FF2B5EF4-FFF2-40B4-BE49-F238E27FC236}">
                  <a16:creationId xmlns:a16="http://schemas.microsoft.com/office/drawing/2014/main" id="{5ADA6EC4-12E0-4D01-8383-8C3B3E0A1982}"/>
                </a:ext>
              </a:extLst>
            </p:cNvPr>
            <p:cNvSpPr txBox="1"/>
            <p:nvPr/>
          </p:nvSpPr>
          <p:spPr>
            <a:xfrm flipH="1">
              <a:off x="3422107" y="1835238"/>
              <a:ext cx="441146" cy="261610"/>
            </a:xfrm>
            <a:prstGeom prst="rect">
              <a:avLst/>
            </a:prstGeom>
            <a:noFill/>
          </p:spPr>
          <p:txBody>
            <a:bodyPr wrap="none" rtlCol="0">
              <a:spAutoFit/>
            </a:bodyPr>
            <a:lstStyle/>
            <a:p>
              <a:r>
                <a:rPr lang="fr-FR" sz="1100" b="1" dirty="0">
                  <a:latin typeface="Arial Narrow" panose="020B0606020202030204" pitchFamily="34" charset="0"/>
                </a:rPr>
                <a:t>Note</a:t>
              </a:r>
            </a:p>
          </p:txBody>
        </p:sp>
      </p:grpSp>
      <p:sp>
        <p:nvSpPr>
          <p:cNvPr id="64" name="Flèche : droite 63">
            <a:extLst>
              <a:ext uri="{FF2B5EF4-FFF2-40B4-BE49-F238E27FC236}">
                <a16:creationId xmlns:a16="http://schemas.microsoft.com/office/drawing/2014/main" id="{314A0545-7974-494F-AF2E-6990497D8278}"/>
              </a:ext>
            </a:extLst>
          </p:cNvPr>
          <p:cNvSpPr/>
          <p:nvPr/>
        </p:nvSpPr>
        <p:spPr>
          <a:xfrm rot="17628354">
            <a:off x="6801342" y="2467374"/>
            <a:ext cx="684000" cy="28800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900" dirty="0"/>
              <a:t>Reporting</a:t>
            </a:r>
          </a:p>
        </p:txBody>
      </p:sp>
      <p:sp>
        <p:nvSpPr>
          <p:cNvPr id="66" name="Flèche : angle droit 65">
            <a:extLst>
              <a:ext uri="{FF2B5EF4-FFF2-40B4-BE49-F238E27FC236}">
                <a16:creationId xmlns:a16="http://schemas.microsoft.com/office/drawing/2014/main" id="{709C0CF0-7F08-458D-B0CF-3140BD5EAC66}"/>
              </a:ext>
            </a:extLst>
          </p:cNvPr>
          <p:cNvSpPr/>
          <p:nvPr/>
        </p:nvSpPr>
        <p:spPr>
          <a:xfrm flipH="1">
            <a:off x="6611210" y="4959587"/>
            <a:ext cx="3067111" cy="1172925"/>
          </a:xfrm>
          <a:prstGeom prst="bentUpArrow">
            <a:avLst>
              <a:gd name="adj1" fmla="val 50000"/>
              <a:gd name="adj2" fmla="val 46721"/>
              <a:gd name="adj3" fmla="val 37504"/>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Narrow" panose="020B0606020202030204" pitchFamily="34" charset="0"/>
              </a:rPr>
              <a:t>Fonction spécifiques </a:t>
            </a:r>
          </a:p>
          <a:p>
            <a:pPr algn="ctr"/>
            <a:r>
              <a:rPr lang="fr-FR" sz="1050" b="1" dirty="0">
                <a:latin typeface="Arial Narrow" panose="020B0606020202030204" pitchFamily="34" charset="0"/>
              </a:rPr>
              <a:t>Pôle engagements - Conformité</a:t>
            </a:r>
          </a:p>
          <a:p>
            <a:pPr algn="ctr"/>
            <a:r>
              <a:rPr lang="fr-FR" sz="1050" b="1" dirty="0">
                <a:latin typeface="Arial Narrow" panose="020B0606020202030204" pitchFamily="34" charset="0"/>
              </a:rPr>
              <a:t>Gestion des risques  -  Contrôle - ALM </a:t>
            </a:r>
          </a:p>
        </p:txBody>
      </p:sp>
      <p:sp>
        <p:nvSpPr>
          <p:cNvPr id="67" name="ZoneTexte 66">
            <a:extLst>
              <a:ext uri="{FF2B5EF4-FFF2-40B4-BE49-F238E27FC236}">
                <a16:creationId xmlns:a16="http://schemas.microsoft.com/office/drawing/2014/main" id="{587A3ADB-62BC-499C-88FE-5237FCE3594E}"/>
              </a:ext>
            </a:extLst>
          </p:cNvPr>
          <p:cNvSpPr txBox="1"/>
          <p:nvPr/>
        </p:nvSpPr>
        <p:spPr>
          <a:xfrm>
            <a:off x="8814103" y="1576137"/>
            <a:ext cx="1163448" cy="261610"/>
          </a:xfrm>
          <a:prstGeom prst="rect">
            <a:avLst/>
          </a:prstGeom>
          <a:noFill/>
        </p:spPr>
        <p:txBody>
          <a:bodyPr wrap="square" rtlCol="0">
            <a:spAutoFit/>
          </a:bodyPr>
          <a:lstStyle/>
          <a:p>
            <a:pPr algn="ctr"/>
            <a:r>
              <a:rPr lang="fr-FR" sz="1100" b="1" dirty="0">
                <a:latin typeface="Arial Narrow" panose="020B0606020202030204" pitchFamily="34" charset="0"/>
              </a:rPr>
              <a:t>Réglementation</a:t>
            </a:r>
          </a:p>
        </p:txBody>
      </p:sp>
      <p:pic>
        <p:nvPicPr>
          <p:cNvPr id="68" name="Image 67">
            <a:extLst>
              <a:ext uri="{FF2B5EF4-FFF2-40B4-BE49-F238E27FC236}">
                <a16:creationId xmlns:a16="http://schemas.microsoft.com/office/drawing/2014/main" id="{A612CBCE-F754-44B0-B24C-ADF08460A3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17150" y="1098779"/>
            <a:ext cx="1357357" cy="556864"/>
          </a:xfrm>
          <a:prstGeom prst="rect">
            <a:avLst/>
          </a:prstGeom>
        </p:spPr>
      </p:pic>
      <p:sp>
        <p:nvSpPr>
          <p:cNvPr id="31" name="Flèche : droite 30">
            <a:extLst>
              <a:ext uri="{FF2B5EF4-FFF2-40B4-BE49-F238E27FC236}">
                <a16:creationId xmlns:a16="http://schemas.microsoft.com/office/drawing/2014/main" id="{FD686741-1BE0-4BDD-9292-AAC96C4B1622}"/>
              </a:ext>
            </a:extLst>
          </p:cNvPr>
          <p:cNvSpPr/>
          <p:nvPr/>
        </p:nvSpPr>
        <p:spPr>
          <a:xfrm>
            <a:off x="7713624" y="3114432"/>
            <a:ext cx="1769601" cy="360000"/>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Produits finis</a:t>
            </a:r>
          </a:p>
        </p:txBody>
      </p:sp>
      <p:sp>
        <p:nvSpPr>
          <p:cNvPr id="32" name="ZoneTexte 31">
            <a:extLst>
              <a:ext uri="{FF2B5EF4-FFF2-40B4-BE49-F238E27FC236}">
                <a16:creationId xmlns:a16="http://schemas.microsoft.com/office/drawing/2014/main" id="{9B5F040B-0448-4F5F-A690-69CD446BF6D2}"/>
              </a:ext>
            </a:extLst>
          </p:cNvPr>
          <p:cNvSpPr txBox="1"/>
          <p:nvPr/>
        </p:nvSpPr>
        <p:spPr>
          <a:xfrm>
            <a:off x="9576530" y="3159459"/>
            <a:ext cx="843181" cy="269946"/>
          </a:xfrm>
          <a:prstGeom prst="rect">
            <a:avLst/>
          </a:prstGeom>
          <a:noFill/>
        </p:spPr>
        <p:txBody>
          <a:bodyPr wrap="none" lIns="0" tIns="0" rIns="0" bIns="0" rtlCol="0" anchor="ctr">
            <a:spAutoFit/>
          </a:bodyPr>
          <a:lstStyle/>
          <a:p>
            <a:pPr algn="ctr">
              <a:lnSpc>
                <a:spcPts val="2100"/>
              </a:lnSpc>
            </a:pPr>
            <a:r>
              <a:rPr lang="fr-FR" sz="2400" b="1" dirty="0">
                <a:latin typeface="Arial Narrow" panose="020B0606020202030204" pitchFamily="34" charset="0"/>
              </a:rPr>
              <a:t>Clients</a:t>
            </a:r>
          </a:p>
        </p:txBody>
      </p:sp>
      <p:sp>
        <p:nvSpPr>
          <p:cNvPr id="34" name="ZoneTexte 33">
            <a:extLst>
              <a:ext uri="{FF2B5EF4-FFF2-40B4-BE49-F238E27FC236}">
                <a16:creationId xmlns:a16="http://schemas.microsoft.com/office/drawing/2014/main" id="{38047318-6299-40C3-9D05-E96909591185}"/>
              </a:ext>
            </a:extLst>
          </p:cNvPr>
          <p:cNvSpPr txBox="1"/>
          <p:nvPr/>
        </p:nvSpPr>
        <p:spPr>
          <a:xfrm>
            <a:off x="1623140" y="3382224"/>
            <a:ext cx="1554785" cy="577081"/>
          </a:xfrm>
          <a:prstGeom prst="rect">
            <a:avLst/>
          </a:prstGeom>
          <a:noFill/>
        </p:spPr>
        <p:txBody>
          <a:bodyPr wrap="square" rtlCol="0">
            <a:spAutoFit/>
          </a:bodyPr>
          <a:lstStyle>
            <a:defPPr>
              <a:defRPr lang="fr-FR"/>
            </a:defPPr>
            <a:lvl1pPr>
              <a:defRPr sz="1200">
                <a:latin typeface="Haettenschweiler" panose="020B0706040902060204" pitchFamily="34" charset="0"/>
              </a:defRPr>
            </a:lvl1pPr>
          </a:lstStyle>
          <a:p>
            <a:pPr algn="ctr"/>
            <a:r>
              <a:rPr lang="fr-FR" sz="1050" b="1" dirty="0">
                <a:latin typeface="Arial Narrow" panose="020B0606020202030204" pitchFamily="34" charset="0"/>
              </a:rPr>
              <a:t>Marchés</a:t>
            </a:r>
          </a:p>
          <a:p>
            <a:pPr algn="ctr"/>
            <a:r>
              <a:rPr lang="fr-FR" sz="1050" b="1" dirty="0">
                <a:latin typeface="Arial Narrow" panose="020B0606020202030204" pitchFamily="34" charset="0"/>
              </a:rPr>
              <a:t>Financiers </a:t>
            </a:r>
          </a:p>
          <a:p>
            <a:pPr algn="ctr"/>
            <a:r>
              <a:rPr lang="fr-FR" sz="1050" b="1" dirty="0">
                <a:latin typeface="Arial Narrow" panose="020B0606020202030204" pitchFamily="34" charset="0"/>
              </a:rPr>
              <a:t>(Investisseurs)</a:t>
            </a:r>
          </a:p>
        </p:txBody>
      </p:sp>
      <p:pic>
        <p:nvPicPr>
          <p:cNvPr id="33" name="Picture 2" descr="RÃ©sultat de recherche d'images pour &quot;S&amp;P global rating&quot;">
            <a:extLst>
              <a:ext uri="{FF2B5EF4-FFF2-40B4-BE49-F238E27FC236}">
                <a16:creationId xmlns:a16="http://schemas.microsoft.com/office/drawing/2014/main" id="{EA4D78B0-AA21-4CB1-B0CF-5840B56050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86706" y="1324631"/>
            <a:ext cx="502879" cy="24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9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lèche : droite 72">
            <a:extLst>
              <a:ext uri="{FF2B5EF4-FFF2-40B4-BE49-F238E27FC236}">
                <a16:creationId xmlns:a16="http://schemas.microsoft.com/office/drawing/2014/main" id="{9DB06B23-C3B9-458C-BD58-F6340D401B0D}"/>
              </a:ext>
            </a:extLst>
          </p:cNvPr>
          <p:cNvSpPr/>
          <p:nvPr/>
        </p:nvSpPr>
        <p:spPr>
          <a:xfrm>
            <a:off x="3177924" y="2733536"/>
            <a:ext cx="2205417" cy="1048274"/>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Matière première</a:t>
            </a:r>
          </a:p>
        </p:txBody>
      </p:sp>
      <p:pic>
        <p:nvPicPr>
          <p:cNvPr id="17" name="Image 16">
            <a:extLst>
              <a:ext uri="{FF2B5EF4-FFF2-40B4-BE49-F238E27FC236}">
                <a16:creationId xmlns:a16="http://schemas.microsoft.com/office/drawing/2014/main" id="{FCC5C5B4-B59A-4A88-8065-291A1BC685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3453" y="1015032"/>
            <a:ext cx="850871" cy="850871"/>
          </a:xfrm>
          <a:prstGeom prst="rect">
            <a:avLst/>
          </a:prstGeom>
        </p:spPr>
      </p:pic>
      <p:pic>
        <p:nvPicPr>
          <p:cNvPr id="7" name="Image 6">
            <a:extLst>
              <a:ext uri="{FF2B5EF4-FFF2-40B4-BE49-F238E27FC236}">
                <a16:creationId xmlns:a16="http://schemas.microsoft.com/office/drawing/2014/main" id="{D3189C91-7C50-4260-9DDA-BA0A5DAFA02B}"/>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48" b="96112" l="146" r="99563">
                        <a14:foregroundMark x1="16910" y1="65659" x2="12391" y2="84449"/>
                        <a14:foregroundMark x1="12391" y1="84449" x2="11662" y2="96976"/>
                        <a14:foregroundMark x1="1312" y1="75810" x2="20991" y2="69978"/>
                        <a14:foregroundMark x1="583" y1="71706" x2="26239" y2="65011"/>
                        <a14:foregroundMark x1="26239" y1="65011" x2="30175" y2="86609"/>
                        <a14:foregroundMark x1="30175" y1="86609" x2="16472" y2="98056"/>
                        <a14:foregroundMark x1="16472" y1="98056" x2="5831" y2="92657"/>
                        <a14:foregroundMark x1="5831" y1="92657" x2="146" y2="80778"/>
                        <a14:foregroundMark x1="46793" y1="9935" x2="39504" y2="11879"/>
                        <a14:foregroundMark x1="36152" y1="11663" x2="30029" y2="15551"/>
                        <a14:foregroundMark x1="89067" y1="49460" x2="88630" y2="54644"/>
                        <a14:foregroundMark x1="93294" y1="49892" x2="93440" y2="55292"/>
                        <a14:foregroundMark x1="90671" y1="59611" x2="94023" y2="67819"/>
                        <a14:foregroundMark x1="97230" y1="65443" x2="99854" y2="65011"/>
                        <a14:foregroundMark x1="45190" y1="95680" x2="56414" y2="94600"/>
                        <a14:foregroundMark x1="56414" y1="94600" x2="60496" y2="84881"/>
                        <a14:foregroundMark x1="54665" y1="96328" x2="62682" y2="92657"/>
                        <a14:foregroundMark x1="49271" y1="4104" x2="37776" y2="3523"/>
                        <a14:foregroundMark x1="35463" y1="4785" x2="28923" y2="13654"/>
                        <a14:foregroundMark x1="27327" y1="24230" x2="25802" y2="51188"/>
                        <a14:foregroundMark x1="20790" y1="56422" x2="20353" y2="56878"/>
                        <a14:foregroundMark x1="25802" y1="51188" x2="22785" y2="54339"/>
                        <a14:foregroundMark x1="5981" y1="66067" x2="875" y2="86177"/>
                        <a14:foregroundMark x1="875" y1="86177" x2="10641" y2="97192"/>
                        <a14:foregroundMark x1="10641" y1="97192" x2="55102" y2="99352"/>
                        <a14:foregroundMark x1="55102" y1="99352" x2="89128" y2="91510"/>
                        <a14:foregroundMark x1="95222" y1="81308" x2="97276" y2="57073"/>
                        <a14:foregroundMark x1="50879" y1="3182" x2="43149" y2="648"/>
                        <a14:foregroundMark x1="57289" y1="23542" x2="65889" y2="16847"/>
                        <a14:foregroundMark x1="65306" y1="28078" x2="72303" y2="22894"/>
                        <a14:foregroundMark x1="74052" y1="33261" x2="79446" y2="28510"/>
                        <a14:backgroundMark x1="16228" y1="64214" x2="16188" y2="64769"/>
                        <a14:backgroundMark x1="28280" y1="1080" x2="19971" y2="56156"/>
                        <a14:backgroundMark x1="19971" y1="56156" x2="875" y2="64795"/>
                        <a14:backgroundMark x1="51749" y1="1944" x2="61953" y2="12527"/>
                        <a14:backgroundMark x1="61953" y1="12527" x2="72886" y2="13607"/>
                        <a14:backgroundMark x1="72886" y1="13607" x2="81050" y2="24622"/>
                        <a14:backgroundMark x1="81050" y1="24622" x2="86443" y2="39957"/>
                        <a14:backgroundMark x1="86443" y1="39957" x2="99854" y2="45572"/>
                        <a14:backgroundMark x1="59621" y1="5832" x2="90233" y2="31102"/>
                        <a14:backgroundMark x1="90233" y1="31102" x2="86589" y2="31749"/>
                        <a14:backgroundMark x1="89650" y1="34557" x2="96793" y2="42549"/>
                        <a14:backgroundMark x1="89067" y1="34773" x2="98105" y2="43629"/>
                        <a14:backgroundMark x1="98105" y1="43629" x2="98251" y2="43629"/>
                        <a14:backgroundMark x1="97230" y1="48164" x2="99854" y2="56587"/>
                        <a14:backgroundMark x1="98834" y1="80778" x2="87609" y2="99568"/>
                        <a14:backgroundMark x1="30466" y1="3672" x2="38776" y2="864"/>
                      </a14:backgroundRemoval>
                    </a14:imgEffect>
                  </a14:imgLayer>
                </a14:imgProps>
              </a:ext>
              <a:ext uri="{28A0092B-C50C-407E-A947-70E740481C1C}">
                <a14:useLocalDpi xmlns:a14="http://schemas.microsoft.com/office/drawing/2010/main"/>
              </a:ext>
            </a:extLst>
          </a:blip>
          <a:stretch>
            <a:fillRect/>
          </a:stretch>
        </p:blipFill>
        <p:spPr>
          <a:xfrm>
            <a:off x="4719690" y="2608458"/>
            <a:ext cx="3125073" cy="2109196"/>
          </a:xfrm>
          <a:prstGeom prst="rect">
            <a:avLst/>
          </a:prstGeom>
        </p:spPr>
      </p:pic>
      <p:sp>
        <p:nvSpPr>
          <p:cNvPr id="2" name="Titre 1">
            <a:extLst>
              <a:ext uri="{FF2B5EF4-FFF2-40B4-BE49-F238E27FC236}">
                <a16:creationId xmlns:a16="http://schemas.microsoft.com/office/drawing/2014/main" id="{36ECCDF1-9EFB-4CC6-84AF-BBEF148AB3BA}"/>
              </a:ext>
            </a:extLst>
          </p:cNvPr>
          <p:cNvSpPr>
            <a:spLocks noGrp="1"/>
          </p:cNvSpPr>
          <p:nvPr>
            <p:ph type="title"/>
          </p:nvPr>
        </p:nvSpPr>
        <p:spPr>
          <a:ln>
            <a:noFill/>
          </a:ln>
        </p:spPr>
        <p:txBody>
          <a:bodyPr/>
          <a:lstStyle/>
          <a:p>
            <a:r>
              <a:rPr lang="fr-FR" b="1" dirty="0">
                <a:latin typeface="Arial Narrow" panose="020B0606020202030204" pitchFamily="34" charset="0"/>
              </a:rPr>
              <a:t>La banque : une optimisation du stock de trésorerie</a:t>
            </a:r>
          </a:p>
        </p:txBody>
      </p:sp>
      <p:sp>
        <p:nvSpPr>
          <p:cNvPr id="3" name="Espace réservé de la date 2">
            <a:extLst>
              <a:ext uri="{FF2B5EF4-FFF2-40B4-BE49-F238E27FC236}">
                <a16:creationId xmlns:a16="http://schemas.microsoft.com/office/drawing/2014/main" id="{5D79EDEC-5241-4194-99EE-EA8ED024B2D4}"/>
              </a:ext>
            </a:extLst>
          </p:cNvPr>
          <p:cNvSpPr>
            <a:spLocks noGrp="1"/>
          </p:cNvSpPr>
          <p:nvPr>
            <p:ph type="dt" sz="half" idx="2"/>
          </p:nvPr>
        </p:nvSpPr>
        <p:spPr/>
        <p:txBody>
          <a:bodyPr/>
          <a:lstStyle/>
          <a:p>
            <a:fld id="{7FA97EE3-8BC5-46D8-BF24-1249902EE2FC}"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6EF72E48-D667-4B60-AABD-DF27353DC09F}"/>
              </a:ext>
            </a:extLst>
          </p:cNvPr>
          <p:cNvSpPr>
            <a:spLocks noGrp="1"/>
          </p:cNvSpPr>
          <p:nvPr>
            <p:ph type="sldNum" sz="quarter" idx="4"/>
          </p:nvPr>
        </p:nvSpPr>
        <p:spPr/>
        <p:txBody>
          <a:bodyPr/>
          <a:lstStyle/>
          <a:p>
            <a:fld id="{B46626B8-9A1A-D04A-9503-D05055E8FA78}" type="slidenum">
              <a:rPr lang="fr-FR" smtClean="0"/>
              <a:pPr/>
              <a:t>21</a:t>
            </a:fld>
            <a:endParaRPr lang="fr-FR" dirty="0"/>
          </a:p>
        </p:txBody>
      </p:sp>
      <p:sp>
        <p:nvSpPr>
          <p:cNvPr id="9" name="ZoneTexte 8">
            <a:extLst>
              <a:ext uri="{FF2B5EF4-FFF2-40B4-BE49-F238E27FC236}">
                <a16:creationId xmlns:a16="http://schemas.microsoft.com/office/drawing/2014/main" id="{41CDF5A4-AAB5-43F0-A69A-0FE0D9E6A3E0}"/>
              </a:ext>
            </a:extLst>
          </p:cNvPr>
          <p:cNvSpPr txBox="1"/>
          <p:nvPr/>
        </p:nvSpPr>
        <p:spPr>
          <a:xfrm>
            <a:off x="1658430" y="2443523"/>
            <a:ext cx="1466034" cy="707886"/>
          </a:xfrm>
          <a:prstGeom prst="rect">
            <a:avLst/>
          </a:prstGeom>
          <a:noFill/>
        </p:spPr>
        <p:txBody>
          <a:bodyPr wrap="square" rtlCol="0" anchor="ctr">
            <a:spAutoFit/>
          </a:bodyPr>
          <a:lstStyle>
            <a:defPPr>
              <a:defRPr lang="fr-FR"/>
            </a:defPPr>
            <a:lvl1pPr>
              <a:defRPr sz="2400">
                <a:latin typeface="Haettenschweiler" panose="020B0706040902060204" pitchFamily="34" charset="0"/>
              </a:defRPr>
            </a:lvl1pPr>
          </a:lstStyle>
          <a:p>
            <a:pPr algn="ctr"/>
            <a:r>
              <a:rPr lang="fr-FR" sz="2000" b="1" dirty="0">
                <a:latin typeface="Arial Narrow" panose="020B0606020202030204" pitchFamily="34" charset="0"/>
              </a:rPr>
              <a:t>Fournisseurs</a:t>
            </a:r>
            <a:endParaRPr lang="fr-FR" b="1" dirty="0">
              <a:latin typeface="Arial Narrow" panose="020B0606020202030204" pitchFamily="34" charset="0"/>
            </a:endParaRPr>
          </a:p>
        </p:txBody>
      </p:sp>
      <p:pic>
        <p:nvPicPr>
          <p:cNvPr id="10" name="Image 9">
            <a:extLst>
              <a:ext uri="{FF2B5EF4-FFF2-40B4-BE49-F238E27FC236}">
                <a16:creationId xmlns:a16="http://schemas.microsoft.com/office/drawing/2014/main" id="{D6739340-2489-4441-95D9-BA916D7C02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18878" y="3017571"/>
            <a:ext cx="363306" cy="387770"/>
          </a:xfrm>
          <a:prstGeom prst="rect">
            <a:avLst/>
          </a:prstGeom>
        </p:spPr>
      </p:pic>
      <p:sp>
        <p:nvSpPr>
          <p:cNvPr id="23" name="Flèche : angle droit 22">
            <a:extLst>
              <a:ext uri="{FF2B5EF4-FFF2-40B4-BE49-F238E27FC236}">
                <a16:creationId xmlns:a16="http://schemas.microsoft.com/office/drawing/2014/main" id="{35D4729A-1FE1-4461-B06E-4B8B9AD64649}"/>
              </a:ext>
            </a:extLst>
          </p:cNvPr>
          <p:cNvSpPr/>
          <p:nvPr/>
        </p:nvSpPr>
        <p:spPr>
          <a:xfrm rot="10800000" flipH="1">
            <a:off x="3389585" y="3034663"/>
            <a:ext cx="1330104" cy="742386"/>
          </a:xfrm>
          <a:prstGeom prst="bentUpArrow">
            <a:avLst>
              <a:gd name="adj1" fmla="val 18093"/>
              <a:gd name="adj2" fmla="val 20971"/>
              <a:gd name="adj3" fmla="val 25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199EDBE9-398A-49A9-8809-7D674E7F0D97}"/>
              </a:ext>
            </a:extLst>
          </p:cNvPr>
          <p:cNvSpPr txBox="1"/>
          <p:nvPr/>
        </p:nvSpPr>
        <p:spPr>
          <a:xfrm>
            <a:off x="3496505" y="2967381"/>
            <a:ext cx="1126666" cy="261610"/>
          </a:xfrm>
          <a:prstGeom prst="rect">
            <a:avLst/>
          </a:prstGeom>
          <a:noFill/>
        </p:spPr>
        <p:txBody>
          <a:bodyPr wrap="square" rtlCol="0">
            <a:spAutoFit/>
          </a:bodyPr>
          <a:lstStyle/>
          <a:p>
            <a:r>
              <a:rPr lang="fr-FR" sz="1100" dirty="0">
                <a:solidFill>
                  <a:schemeClr val="bg1"/>
                </a:solidFill>
                <a:latin typeface="Arial Narrow" panose="020B0606020202030204" pitchFamily="34" charset="0"/>
              </a:rPr>
              <a:t>Financement</a:t>
            </a:r>
          </a:p>
        </p:txBody>
      </p:sp>
      <p:pic>
        <p:nvPicPr>
          <p:cNvPr id="43" name="Image 42">
            <a:extLst>
              <a:ext uri="{FF2B5EF4-FFF2-40B4-BE49-F238E27FC236}">
                <a16:creationId xmlns:a16="http://schemas.microsoft.com/office/drawing/2014/main" id="{B49C1B87-AA8D-4B51-90F8-A05390A727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32983" y="3153718"/>
            <a:ext cx="317911" cy="306000"/>
          </a:xfrm>
          <a:prstGeom prst="rect">
            <a:avLst/>
          </a:prstGeom>
        </p:spPr>
      </p:pic>
      <p:pic>
        <p:nvPicPr>
          <p:cNvPr id="44" name="Image 43">
            <a:extLst>
              <a:ext uri="{FF2B5EF4-FFF2-40B4-BE49-F238E27FC236}">
                <a16:creationId xmlns:a16="http://schemas.microsoft.com/office/drawing/2014/main" id="{F7BCCADF-DE16-44D2-ACDD-4257FFE75A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39177" y="4695556"/>
            <a:ext cx="328872" cy="306000"/>
          </a:xfrm>
          <a:prstGeom prst="rect">
            <a:avLst/>
          </a:prstGeom>
        </p:spPr>
      </p:pic>
      <p:pic>
        <p:nvPicPr>
          <p:cNvPr id="49" name="Image 48">
            <a:extLst>
              <a:ext uri="{FF2B5EF4-FFF2-40B4-BE49-F238E27FC236}">
                <a16:creationId xmlns:a16="http://schemas.microsoft.com/office/drawing/2014/main" id="{E2B63B50-A25B-4E7C-BA68-F1EED5EBBC1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14860" y="4778675"/>
            <a:ext cx="326277" cy="306000"/>
          </a:xfrm>
          <a:prstGeom prst="rect">
            <a:avLst/>
          </a:prstGeom>
        </p:spPr>
      </p:pic>
      <p:sp>
        <p:nvSpPr>
          <p:cNvPr id="50" name="ZoneTexte 49">
            <a:extLst>
              <a:ext uri="{FF2B5EF4-FFF2-40B4-BE49-F238E27FC236}">
                <a16:creationId xmlns:a16="http://schemas.microsoft.com/office/drawing/2014/main" id="{77A0EF32-B0DE-4725-9357-C776D7928203}"/>
              </a:ext>
            </a:extLst>
          </p:cNvPr>
          <p:cNvSpPr txBox="1"/>
          <p:nvPr/>
        </p:nvSpPr>
        <p:spPr>
          <a:xfrm>
            <a:off x="4987507" y="5062737"/>
            <a:ext cx="780983" cy="338554"/>
          </a:xfrm>
          <a:prstGeom prst="rect">
            <a:avLst/>
          </a:prstGeom>
          <a:noFill/>
        </p:spPr>
        <p:txBody>
          <a:bodyPr wrap="none" rtlCol="0">
            <a:spAutoFit/>
          </a:bodyPr>
          <a:lstStyle>
            <a:defPPr>
              <a:defRPr lang="fr-FR"/>
            </a:defPPr>
            <a:lvl1pPr>
              <a:defRPr sz="1200">
                <a:latin typeface="Haettenschweiler" panose="020B0706040902060204" pitchFamily="34" charset="0"/>
              </a:defRPr>
            </a:lvl1pPr>
          </a:lstStyle>
          <a:p>
            <a:pPr algn="ctr"/>
            <a:r>
              <a:rPr lang="fr-FR" sz="800" b="1" dirty="0">
                <a:latin typeface="Arial Narrow" panose="020B0606020202030204" pitchFamily="34" charset="0"/>
              </a:rPr>
              <a:t>Administration</a:t>
            </a:r>
          </a:p>
          <a:p>
            <a:pPr algn="ctr"/>
            <a:r>
              <a:rPr lang="fr-FR" sz="800" b="1" dirty="0">
                <a:latin typeface="Arial Narrow" panose="020B0606020202030204" pitchFamily="34" charset="0"/>
              </a:rPr>
              <a:t>des opérations</a:t>
            </a:r>
          </a:p>
        </p:txBody>
      </p:sp>
      <p:grpSp>
        <p:nvGrpSpPr>
          <p:cNvPr id="36" name="Groupe 35">
            <a:extLst>
              <a:ext uri="{FF2B5EF4-FFF2-40B4-BE49-F238E27FC236}">
                <a16:creationId xmlns:a16="http://schemas.microsoft.com/office/drawing/2014/main" id="{46BF275A-FC55-433E-90CD-D10CBD3C618E}"/>
              </a:ext>
            </a:extLst>
          </p:cNvPr>
          <p:cNvGrpSpPr/>
          <p:nvPr/>
        </p:nvGrpSpPr>
        <p:grpSpPr>
          <a:xfrm>
            <a:off x="6662032" y="1772050"/>
            <a:ext cx="723275" cy="380881"/>
            <a:chOff x="4675784" y="1481783"/>
            <a:chExt cx="723275" cy="380881"/>
          </a:xfrm>
        </p:grpSpPr>
        <p:sp>
          <p:nvSpPr>
            <p:cNvPr id="86" name="Éclair 85">
              <a:extLst>
                <a:ext uri="{FF2B5EF4-FFF2-40B4-BE49-F238E27FC236}">
                  <a16:creationId xmlns:a16="http://schemas.microsoft.com/office/drawing/2014/main" id="{F5BE5C64-178D-4AF3-9607-34E52D67CAEB}"/>
                </a:ext>
              </a:extLst>
            </p:cNvPr>
            <p:cNvSpPr/>
            <p:nvPr/>
          </p:nvSpPr>
          <p:spPr>
            <a:xfrm rot="19983974" flipH="1">
              <a:off x="4849077" y="1481783"/>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84" name="ZoneTexte 83">
              <a:extLst>
                <a:ext uri="{FF2B5EF4-FFF2-40B4-BE49-F238E27FC236}">
                  <a16:creationId xmlns:a16="http://schemas.microsoft.com/office/drawing/2014/main" id="{BB7866FD-0D4C-4590-8CA9-D0A5FD9C5572}"/>
                </a:ext>
              </a:extLst>
            </p:cNvPr>
            <p:cNvSpPr txBox="1"/>
            <p:nvPr/>
          </p:nvSpPr>
          <p:spPr>
            <a:xfrm>
              <a:off x="4675784" y="1564571"/>
              <a:ext cx="723275" cy="261610"/>
            </a:xfrm>
            <a:prstGeom prst="rect">
              <a:avLst/>
            </a:prstGeom>
            <a:noFill/>
          </p:spPr>
          <p:txBody>
            <a:bodyPr wrap="none" rtlCol="0">
              <a:spAutoFit/>
            </a:bodyPr>
            <a:lstStyle/>
            <a:p>
              <a:r>
                <a:rPr lang="fr-FR" sz="1100" b="1" dirty="0">
                  <a:latin typeface="Arial Narrow" panose="020B0606020202030204" pitchFamily="34" charset="0"/>
                </a:rPr>
                <a:t>Agrément</a:t>
              </a:r>
            </a:p>
          </p:txBody>
        </p:sp>
      </p:grpSp>
      <p:grpSp>
        <p:nvGrpSpPr>
          <p:cNvPr id="42" name="Groupe 41">
            <a:extLst>
              <a:ext uri="{FF2B5EF4-FFF2-40B4-BE49-F238E27FC236}">
                <a16:creationId xmlns:a16="http://schemas.microsoft.com/office/drawing/2014/main" id="{B8E3511D-2AB5-432A-A5A8-A3D95A8F4CB4}"/>
              </a:ext>
            </a:extLst>
          </p:cNvPr>
          <p:cNvGrpSpPr/>
          <p:nvPr/>
        </p:nvGrpSpPr>
        <p:grpSpPr>
          <a:xfrm>
            <a:off x="7302356" y="1771910"/>
            <a:ext cx="747320" cy="381161"/>
            <a:chOff x="5153660" y="1556111"/>
            <a:chExt cx="747320" cy="381161"/>
          </a:xfrm>
        </p:grpSpPr>
        <p:sp>
          <p:nvSpPr>
            <p:cNvPr id="87" name="Éclair 86">
              <a:extLst>
                <a:ext uri="{FF2B5EF4-FFF2-40B4-BE49-F238E27FC236}">
                  <a16:creationId xmlns:a16="http://schemas.microsoft.com/office/drawing/2014/main" id="{0B187D96-71DC-49C3-8BD6-F517160BAC91}"/>
                </a:ext>
              </a:extLst>
            </p:cNvPr>
            <p:cNvSpPr/>
            <p:nvPr/>
          </p:nvSpPr>
          <p:spPr>
            <a:xfrm rot="20209953" flipH="1">
              <a:off x="5275851" y="1556111"/>
              <a:ext cx="549292" cy="38116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85" name="ZoneTexte 84">
              <a:extLst>
                <a:ext uri="{FF2B5EF4-FFF2-40B4-BE49-F238E27FC236}">
                  <a16:creationId xmlns:a16="http://schemas.microsoft.com/office/drawing/2014/main" id="{BD8E60C4-5149-46DE-8ED5-BEF339ECD9F1}"/>
                </a:ext>
              </a:extLst>
            </p:cNvPr>
            <p:cNvSpPr txBox="1"/>
            <p:nvPr/>
          </p:nvSpPr>
          <p:spPr>
            <a:xfrm>
              <a:off x="5153660" y="1636464"/>
              <a:ext cx="747320" cy="261610"/>
            </a:xfrm>
            <a:prstGeom prst="rect">
              <a:avLst/>
            </a:prstGeom>
            <a:noFill/>
          </p:spPr>
          <p:txBody>
            <a:bodyPr wrap="none" rtlCol="0">
              <a:spAutoFit/>
            </a:bodyPr>
            <a:lstStyle/>
            <a:p>
              <a:r>
                <a:rPr lang="fr-FR" sz="1100" b="1" dirty="0">
                  <a:latin typeface="Arial Narrow" panose="020B0606020202030204" pitchFamily="34" charset="0"/>
                </a:rPr>
                <a:t>Contrôles</a:t>
              </a:r>
            </a:p>
          </p:txBody>
        </p:sp>
      </p:grpSp>
      <p:sp>
        <p:nvSpPr>
          <p:cNvPr id="92" name="Flèche : angle droit 91">
            <a:extLst>
              <a:ext uri="{FF2B5EF4-FFF2-40B4-BE49-F238E27FC236}">
                <a16:creationId xmlns:a16="http://schemas.microsoft.com/office/drawing/2014/main" id="{6AC68B7B-9DB7-4F70-B071-5664B0DFB82A}"/>
              </a:ext>
            </a:extLst>
          </p:cNvPr>
          <p:cNvSpPr/>
          <p:nvPr/>
        </p:nvSpPr>
        <p:spPr>
          <a:xfrm>
            <a:off x="3709427" y="5062577"/>
            <a:ext cx="3037830" cy="1193941"/>
          </a:xfrm>
          <a:prstGeom prst="bentUpArrow">
            <a:avLst>
              <a:gd name="adj1" fmla="val 48456"/>
              <a:gd name="adj2" fmla="val 50000"/>
              <a:gd name="adj3" fmla="val 38535"/>
            </a:avLst>
          </a:prstGeom>
          <a:solidFill>
            <a:srgbClr val="292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Narrow" panose="020B0606020202030204" pitchFamily="34" charset="0"/>
              </a:rPr>
              <a:t>Fonctions support </a:t>
            </a:r>
          </a:p>
          <a:p>
            <a:pPr algn="ctr"/>
            <a:r>
              <a:rPr lang="fr-FR" sz="1200" b="1" dirty="0">
                <a:latin typeface="Arial Narrow" panose="020B0606020202030204" pitchFamily="34" charset="0"/>
              </a:rPr>
              <a:t>Communication - SI – RH – Juridique</a:t>
            </a:r>
          </a:p>
          <a:p>
            <a:pPr algn="ctr"/>
            <a:r>
              <a:rPr lang="fr-FR" sz="1200" b="1" dirty="0">
                <a:latin typeface="Arial Narrow" panose="020B0606020202030204" pitchFamily="34" charset="0"/>
              </a:rPr>
              <a:t>Gestion Financière – Moyens généraux</a:t>
            </a:r>
          </a:p>
        </p:txBody>
      </p:sp>
      <p:sp>
        <p:nvSpPr>
          <p:cNvPr id="71" name="Flèche : angle droit 70">
            <a:extLst>
              <a:ext uri="{FF2B5EF4-FFF2-40B4-BE49-F238E27FC236}">
                <a16:creationId xmlns:a16="http://schemas.microsoft.com/office/drawing/2014/main" id="{5DCB006C-B72F-4FB7-9BA3-836A313B2A61}"/>
              </a:ext>
            </a:extLst>
          </p:cNvPr>
          <p:cNvSpPr/>
          <p:nvPr/>
        </p:nvSpPr>
        <p:spPr>
          <a:xfrm rot="16200000">
            <a:off x="3615074" y="3006276"/>
            <a:ext cx="537887" cy="1025045"/>
          </a:xfrm>
          <a:prstGeom prst="bentUpArrow">
            <a:avLst>
              <a:gd name="adj1" fmla="val 26190"/>
              <a:gd name="adj2" fmla="val 22606"/>
              <a:gd name="adj3" fmla="val 2014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2" name="ZoneTexte 71">
            <a:extLst>
              <a:ext uri="{FF2B5EF4-FFF2-40B4-BE49-F238E27FC236}">
                <a16:creationId xmlns:a16="http://schemas.microsoft.com/office/drawing/2014/main" id="{044895E5-BB7E-4BAD-BFE0-BFA7FA6A4619}"/>
              </a:ext>
            </a:extLst>
          </p:cNvPr>
          <p:cNvSpPr txBox="1"/>
          <p:nvPr/>
        </p:nvSpPr>
        <p:spPr>
          <a:xfrm>
            <a:off x="3492777" y="3257902"/>
            <a:ext cx="1106074" cy="215444"/>
          </a:xfrm>
          <a:prstGeom prst="rect">
            <a:avLst/>
          </a:prstGeom>
          <a:noFill/>
        </p:spPr>
        <p:txBody>
          <a:bodyPr wrap="square" rtlCol="0">
            <a:spAutoFit/>
          </a:bodyPr>
          <a:lstStyle/>
          <a:p>
            <a:r>
              <a:rPr lang="fr-FR" sz="800" dirty="0">
                <a:solidFill>
                  <a:schemeClr val="bg1"/>
                </a:solidFill>
                <a:latin typeface="Arial Narrow" panose="020B0606020202030204" pitchFamily="34" charset="0"/>
              </a:rPr>
              <a:t>Intérêts - Capital</a:t>
            </a:r>
          </a:p>
        </p:txBody>
      </p:sp>
      <p:sp>
        <p:nvSpPr>
          <p:cNvPr id="90" name="Flèche : double flèche horizontale 89">
            <a:extLst>
              <a:ext uri="{FF2B5EF4-FFF2-40B4-BE49-F238E27FC236}">
                <a16:creationId xmlns:a16="http://schemas.microsoft.com/office/drawing/2014/main" id="{2E89511A-DA7D-4CB5-956B-3D0FA27B05E5}"/>
              </a:ext>
            </a:extLst>
          </p:cNvPr>
          <p:cNvSpPr/>
          <p:nvPr/>
        </p:nvSpPr>
        <p:spPr>
          <a:xfrm>
            <a:off x="3044048" y="4692614"/>
            <a:ext cx="1224000" cy="288147"/>
          </a:xfrm>
          <a:prstGeom prst="leftRight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latin typeface="Arial Narrow" panose="020B0606020202030204" pitchFamily="34" charset="0"/>
              </a:rPr>
              <a:t>Trésorerie</a:t>
            </a:r>
          </a:p>
        </p:txBody>
      </p:sp>
      <p:sp>
        <p:nvSpPr>
          <p:cNvPr id="91" name="Flèche : double flèche horizontale 90">
            <a:extLst>
              <a:ext uri="{FF2B5EF4-FFF2-40B4-BE49-F238E27FC236}">
                <a16:creationId xmlns:a16="http://schemas.microsoft.com/office/drawing/2014/main" id="{3FAE8ED4-817F-4F4D-A722-75D1960D9046}"/>
              </a:ext>
            </a:extLst>
          </p:cNvPr>
          <p:cNvSpPr/>
          <p:nvPr/>
        </p:nvSpPr>
        <p:spPr>
          <a:xfrm>
            <a:off x="3047261" y="5094093"/>
            <a:ext cx="1224000" cy="288147"/>
          </a:xfrm>
          <a:prstGeom prst="leftRight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latin typeface="Arial Narrow" panose="020B0606020202030204" pitchFamily="34" charset="0"/>
              </a:rPr>
              <a:t>Couverture</a:t>
            </a:r>
          </a:p>
        </p:txBody>
      </p:sp>
      <p:pic>
        <p:nvPicPr>
          <p:cNvPr id="30" name="Image 29">
            <a:extLst>
              <a:ext uri="{FF2B5EF4-FFF2-40B4-BE49-F238E27FC236}">
                <a16:creationId xmlns:a16="http://schemas.microsoft.com/office/drawing/2014/main" id="{C2A66698-DFD5-4DE4-A421-0BA0F7FE708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28143" y="4586432"/>
            <a:ext cx="944776" cy="839226"/>
          </a:xfrm>
          <a:prstGeom prst="rect">
            <a:avLst/>
          </a:prstGeom>
        </p:spPr>
      </p:pic>
      <p:pic>
        <p:nvPicPr>
          <p:cNvPr id="55" name="Image 54">
            <a:extLst>
              <a:ext uri="{FF2B5EF4-FFF2-40B4-BE49-F238E27FC236}">
                <a16:creationId xmlns:a16="http://schemas.microsoft.com/office/drawing/2014/main" id="{C25890A1-6A0A-435D-9086-31EAF9755D1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86240" y="1127083"/>
            <a:ext cx="1045997" cy="666311"/>
          </a:xfrm>
          <a:prstGeom prst="rect">
            <a:avLst/>
          </a:prstGeom>
        </p:spPr>
      </p:pic>
      <p:grpSp>
        <p:nvGrpSpPr>
          <p:cNvPr id="61" name="Groupe 60">
            <a:extLst>
              <a:ext uri="{FF2B5EF4-FFF2-40B4-BE49-F238E27FC236}">
                <a16:creationId xmlns:a16="http://schemas.microsoft.com/office/drawing/2014/main" id="{2576061E-CFE1-4563-82CF-061212E10BBB}"/>
              </a:ext>
            </a:extLst>
          </p:cNvPr>
          <p:cNvGrpSpPr/>
          <p:nvPr/>
        </p:nvGrpSpPr>
        <p:grpSpPr>
          <a:xfrm>
            <a:off x="5228903" y="1772050"/>
            <a:ext cx="505824" cy="380881"/>
            <a:chOff x="3405798" y="1752450"/>
            <a:chExt cx="505824" cy="380881"/>
          </a:xfrm>
        </p:grpSpPr>
        <p:sp>
          <p:nvSpPr>
            <p:cNvPr id="62" name="Éclair 61">
              <a:extLst>
                <a:ext uri="{FF2B5EF4-FFF2-40B4-BE49-F238E27FC236}">
                  <a16:creationId xmlns:a16="http://schemas.microsoft.com/office/drawing/2014/main" id="{7EF2EAF8-857A-4D1E-A6AD-B610D454F0D9}"/>
                </a:ext>
              </a:extLst>
            </p:cNvPr>
            <p:cNvSpPr/>
            <p:nvPr/>
          </p:nvSpPr>
          <p:spPr>
            <a:xfrm rot="1616026">
              <a:off x="3405798" y="1752450"/>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63" name="ZoneTexte 62">
              <a:extLst>
                <a:ext uri="{FF2B5EF4-FFF2-40B4-BE49-F238E27FC236}">
                  <a16:creationId xmlns:a16="http://schemas.microsoft.com/office/drawing/2014/main" id="{557F99D1-9E61-418E-89B5-AC0B2CF6C0FE}"/>
                </a:ext>
              </a:extLst>
            </p:cNvPr>
            <p:cNvSpPr txBox="1"/>
            <p:nvPr/>
          </p:nvSpPr>
          <p:spPr>
            <a:xfrm flipH="1">
              <a:off x="3422107" y="1835238"/>
              <a:ext cx="441146" cy="261610"/>
            </a:xfrm>
            <a:prstGeom prst="rect">
              <a:avLst/>
            </a:prstGeom>
            <a:noFill/>
          </p:spPr>
          <p:txBody>
            <a:bodyPr wrap="none" rtlCol="0">
              <a:spAutoFit/>
            </a:bodyPr>
            <a:lstStyle/>
            <a:p>
              <a:r>
                <a:rPr lang="fr-FR" sz="1100" b="1" dirty="0">
                  <a:latin typeface="Arial Narrow" panose="020B0606020202030204" pitchFamily="34" charset="0"/>
                </a:rPr>
                <a:t>Note</a:t>
              </a:r>
            </a:p>
          </p:txBody>
        </p:sp>
      </p:grpSp>
      <p:sp>
        <p:nvSpPr>
          <p:cNvPr id="64" name="Flèche : droite 63">
            <a:extLst>
              <a:ext uri="{FF2B5EF4-FFF2-40B4-BE49-F238E27FC236}">
                <a16:creationId xmlns:a16="http://schemas.microsoft.com/office/drawing/2014/main" id="{0BA58DAA-2120-4DFC-9A2F-E5E30914AB66}"/>
              </a:ext>
            </a:extLst>
          </p:cNvPr>
          <p:cNvSpPr/>
          <p:nvPr/>
        </p:nvSpPr>
        <p:spPr>
          <a:xfrm rot="17628354">
            <a:off x="6801342" y="2467374"/>
            <a:ext cx="684000" cy="28800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900" dirty="0"/>
              <a:t>Reporting</a:t>
            </a:r>
          </a:p>
        </p:txBody>
      </p:sp>
      <p:sp>
        <p:nvSpPr>
          <p:cNvPr id="66" name="Flèche : angle droit 65">
            <a:extLst>
              <a:ext uri="{FF2B5EF4-FFF2-40B4-BE49-F238E27FC236}">
                <a16:creationId xmlns:a16="http://schemas.microsoft.com/office/drawing/2014/main" id="{224312AB-1640-4F5E-85D1-42A589354097}"/>
              </a:ext>
            </a:extLst>
          </p:cNvPr>
          <p:cNvSpPr/>
          <p:nvPr/>
        </p:nvSpPr>
        <p:spPr>
          <a:xfrm flipH="1">
            <a:off x="6747257" y="5079278"/>
            <a:ext cx="3067111" cy="1172925"/>
          </a:xfrm>
          <a:prstGeom prst="bentUpArrow">
            <a:avLst>
              <a:gd name="adj1" fmla="val 50000"/>
              <a:gd name="adj2" fmla="val 46721"/>
              <a:gd name="adj3" fmla="val 37504"/>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Narrow" panose="020B0606020202030204" pitchFamily="34" charset="0"/>
              </a:rPr>
              <a:t>Fonction spécifiques </a:t>
            </a:r>
          </a:p>
          <a:p>
            <a:pPr algn="ctr"/>
            <a:r>
              <a:rPr lang="fr-FR" sz="1050" b="1" dirty="0">
                <a:latin typeface="Arial Narrow" panose="020B0606020202030204" pitchFamily="34" charset="0"/>
              </a:rPr>
              <a:t>Pôle engagements - Conformité</a:t>
            </a:r>
          </a:p>
          <a:p>
            <a:pPr algn="ctr"/>
            <a:r>
              <a:rPr lang="fr-FR" sz="1050" b="1" dirty="0">
                <a:latin typeface="Arial Narrow" panose="020B0606020202030204" pitchFamily="34" charset="0"/>
              </a:rPr>
              <a:t>Gestion des risques  -  Contrôle - ALM </a:t>
            </a:r>
          </a:p>
        </p:txBody>
      </p:sp>
      <p:sp>
        <p:nvSpPr>
          <p:cNvPr id="67" name="ZoneTexte 66">
            <a:extLst>
              <a:ext uri="{FF2B5EF4-FFF2-40B4-BE49-F238E27FC236}">
                <a16:creationId xmlns:a16="http://schemas.microsoft.com/office/drawing/2014/main" id="{4963F4F3-AD4E-4BAF-AF94-56BE7DE898E4}"/>
              </a:ext>
            </a:extLst>
          </p:cNvPr>
          <p:cNvSpPr txBox="1"/>
          <p:nvPr/>
        </p:nvSpPr>
        <p:spPr>
          <a:xfrm>
            <a:off x="8814103" y="1576137"/>
            <a:ext cx="1163448" cy="261610"/>
          </a:xfrm>
          <a:prstGeom prst="rect">
            <a:avLst/>
          </a:prstGeom>
          <a:noFill/>
        </p:spPr>
        <p:txBody>
          <a:bodyPr wrap="square" rtlCol="0">
            <a:spAutoFit/>
          </a:bodyPr>
          <a:lstStyle/>
          <a:p>
            <a:pPr algn="ctr"/>
            <a:r>
              <a:rPr lang="fr-FR" sz="1100" b="1" dirty="0">
                <a:latin typeface="Arial Narrow" panose="020B0606020202030204" pitchFamily="34" charset="0"/>
              </a:rPr>
              <a:t>Réglementation</a:t>
            </a:r>
          </a:p>
        </p:txBody>
      </p:sp>
      <p:pic>
        <p:nvPicPr>
          <p:cNvPr id="68" name="Image 67">
            <a:extLst>
              <a:ext uri="{FF2B5EF4-FFF2-40B4-BE49-F238E27FC236}">
                <a16:creationId xmlns:a16="http://schemas.microsoft.com/office/drawing/2014/main" id="{DF291915-8FFB-48EE-971E-3909D03282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17150" y="1098779"/>
            <a:ext cx="1357357" cy="556864"/>
          </a:xfrm>
          <a:prstGeom prst="rect">
            <a:avLst/>
          </a:prstGeom>
        </p:spPr>
      </p:pic>
      <p:sp>
        <p:nvSpPr>
          <p:cNvPr id="41" name="Flèche : droite 40">
            <a:extLst>
              <a:ext uri="{FF2B5EF4-FFF2-40B4-BE49-F238E27FC236}">
                <a16:creationId xmlns:a16="http://schemas.microsoft.com/office/drawing/2014/main" id="{428E7F38-C529-422A-B506-832ED88CFC33}"/>
              </a:ext>
            </a:extLst>
          </p:cNvPr>
          <p:cNvSpPr/>
          <p:nvPr/>
        </p:nvSpPr>
        <p:spPr>
          <a:xfrm>
            <a:off x="7713624" y="3114432"/>
            <a:ext cx="1769601" cy="360000"/>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Produits finis</a:t>
            </a:r>
          </a:p>
        </p:txBody>
      </p:sp>
      <p:sp>
        <p:nvSpPr>
          <p:cNvPr id="45" name="ZoneTexte 44">
            <a:extLst>
              <a:ext uri="{FF2B5EF4-FFF2-40B4-BE49-F238E27FC236}">
                <a16:creationId xmlns:a16="http://schemas.microsoft.com/office/drawing/2014/main" id="{3BF4056F-55BA-473A-B6FA-AA52C9ACE090}"/>
              </a:ext>
            </a:extLst>
          </p:cNvPr>
          <p:cNvSpPr txBox="1"/>
          <p:nvPr/>
        </p:nvSpPr>
        <p:spPr>
          <a:xfrm>
            <a:off x="9576530" y="3159459"/>
            <a:ext cx="843181" cy="269946"/>
          </a:xfrm>
          <a:prstGeom prst="rect">
            <a:avLst/>
          </a:prstGeom>
          <a:noFill/>
        </p:spPr>
        <p:txBody>
          <a:bodyPr wrap="none" lIns="0" tIns="0" rIns="0" bIns="0" rtlCol="0" anchor="ctr">
            <a:spAutoFit/>
          </a:bodyPr>
          <a:lstStyle/>
          <a:p>
            <a:pPr algn="ctr">
              <a:lnSpc>
                <a:spcPts val="2100"/>
              </a:lnSpc>
            </a:pPr>
            <a:r>
              <a:rPr lang="fr-FR" sz="2400" b="1" dirty="0">
                <a:latin typeface="Arial Narrow" panose="020B0606020202030204" pitchFamily="34" charset="0"/>
              </a:rPr>
              <a:t>Clients</a:t>
            </a:r>
          </a:p>
        </p:txBody>
      </p:sp>
      <p:sp>
        <p:nvSpPr>
          <p:cNvPr id="51" name="ZoneTexte 50">
            <a:extLst>
              <a:ext uri="{FF2B5EF4-FFF2-40B4-BE49-F238E27FC236}">
                <a16:creationId xmlns:a16="http://schemas.microsoft.com/office/drawing/2014/main" id="{5F8BBE44-FC95-4F7E-A172-523093C325C8}"/>
              </a:ext>
            </a:extLst>
          </p:cNvPr>
          <p:cNvSpPr txBox="1"/>
          <p:nvPr/>
        </p:nvSpPr>
        <p:spPr>
          <a:xfrm>
            <a:off x="1623140" y="3382224"/>
            <a:ext cx="1554785" cy="577081"/>
          </a:xfrm>
          <a:prstGeom prst="rect">
            <a:avLst/>
          </a:prstGeom>
          <a:noFill/>
        </p:spPr>
        <p:txBody>
          <a:bodyPr wrap="square" rtlCol="0">
            <a:spAutoFit/>
          </a:bodyPr>
          <a:lstStyle>
            <a:defPPr>
              <a:defRPr lang="fr-FR"/>
            </a:defPPr>
            <a:lvl1pPr>
              <a:defRPr sz="1200">
                <a:latin typeface="Haettenschweiler" panose="020B0706040902060204" pitchFamily="34" charset="0"/>
              </a:defRPr>
            </a:lvl1pPr>
          </a:lstStyle>
          <a:p>
            <a:pPr algn="ctr"/>
            <a:r>
              <a:rPr lang="fr-FR" sz="1050" b="1" dirty="0">
                <a:latin typeface="Arial Narrow" panose="020B0606020202030204" pitchFamily="34" charset="0"/>
              </a:rPr>
              <a:t>Marchés</a:t>
            </a:r>
          </a:p>
          <a:p>
            <a:pPr algn="ctr"/>
            <a:r>
              <a:rPr lang="fr-FR" sz="1050" b="1" dirty="0">
                <a:latin typeface="Arial Narrow" panose="020B0606020202030204" pitchFamily="34" charset="0"/>
              </a:rPr>
              <a:t>Financiers </a:t>
            </a:r>
          </a:p>
          <a:p>
            <a:pPr algn="ctr"/>
            <a:r>
              <a:rPr lang="fr-FR" sz="1050" b="1" dirty="0">
                <a:latin typeface="Arial Narrow" panose="020B0606020202030204" pitchFamily="34" charset="0"/>
              </a:rPr>
              <a:t>(Investisseurs)</a:t>
            </a:r>
          </a:p>
        </p:txBody>
      </p:sp>
      <p:pic>
        <p:nvPicPr>
          <p:cNvPr id="46" name="Image 45">
            <a:extLst>
              <a:ext uri="{FF2B5EF4-FFF2-40B4-BE49-F238E27FC236}">
                <a16:creationId xmlns:a16="http://schemas.microsoft.com/office/drawing/2014/main" id="{149F7370-A2D7-49BA-97F4-D59B135385C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47159" y="5093791"/>
            <a:ext cx="317911" cy="306000"/>
          </a:xfrm>
          <a:prstGeom prst="rect">
            <a:avLst/>
          </a:prstGeom>
        </p:spPr>
      </p:pic>
      <p:pic>
        <p:nvPicPr>
          <p:cNvPr id="48" name="Picture 2" descr="RÃ©sultat de recherche d'images pour &quot;S&amp;P global rating&quot;">
            <a:extLst>
              <a:ext uri="{FF2B5EF4-FFF2-40B4-BE49-F238E27FC236}">
                <a16:creationId xmlns:a16="http://schemas.microsoft.com/office/drawing/2014/main" id="{7BFE31AB-E3AD-4872-BCCD-F0667BFAB2E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465785" y="1291350"/>
            <a:ext cx="502879" cy="24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4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Flèche : droite 93">
            <a:extLst>
              <a:ext uri="{FF2B5EF4-FFF2-40B4-BE49-F238E27FC236}">
                <a16:creationId xmlns:a16="http://schemas.microsoft.com/office/drawing/2014/main" id="{4EDBE3EB-EABE-4CAA-8601-304B00F1698E}"/>
              </a:ext>
            </a:extLst>
          </p:cNvPr>
          <p:cNvSpPr/>
          <p:nvPr/>
        </p:nvSpPr>
        <p:spPr>
          <a:xfrm>
            <a:off x="7713624" y="2424362"/>
            <a:ext cx="1769601" cy="1048274"/>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Produits finis</a:t>
            </a:r>
          </a:p>
        </p:txBody>
      </p:sp>
      <p:sp>
        <p:nvSpPr>
          <p:cNvPr id="73" name="Flèche : droite 72">
            <a:extLst>
              <a:ext uri="{FF2B5EF4-FFF2-40B4-BE49-F238E27FC236}">
                <a16:creationId xmlns:a16="http://schemas.microsoft.com/office/drawing/2014/main" id="{9DB06B23-C3B9-458C-BD58-F6340D401B0D}"/>
              </a:ext>
            </a:extLst>
          </p:cNvPr>
          <p:cNvSpPr/>
          <p:nvPr/>
        </p:nvSpPr>
        <p:spPr>
          <a:xfrm>
            <a:off x="3177924" y="2424362"/>
            <a:ext cx="2205417" cy="1048274"/>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050" b="1" dirty="0">
                <a:solidFill>
                  <a:schemeClr val="bg1">
                    <a:lumMod val="50000"/>
                  </a:schemeClr>
                </a:solidFill>
                <a:latin typeface="Arial Narrow" panose="020B0606020202030204" pitchFamily="34" charset="0"/>
              </a:rPr>
              <a:t>Matière première</a:t>
            </a:r>
          </a:p>
        </p:txBody>
      </p:sp>
      <p:pic>
        <p:nvPicPr>
          <p:cNvPr id="25" name="Image 24">
            <a:extLst>
              <a:ext uri="{FF2B5EF4-FFF2-40B4-BE49-F238E27FC236}">
                <a16:creationId xmlns:a16="http://schemas.microsoft.com/office/drawing/2014/main" id="{640AE471-E36B-4AEF-88D9-0C06D1FC9F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9297" y="925953"/>
            <a:ext cx="1045997" cy="666311"/>
          </a:xfrm>
          <a:prstGeom prst="rect">
            <a:avLst/>
          </a:prstGeom>
        </p:spPr>
      </p:pic>
      <p:pic>
        <p:nvPicPr>
          <p:cNvPr id="17" name="Image 16">
            <a:extLst>
              <a:ext uri="{FF2B5EF4-FFF2-40B4-BE49-F238E27FC236}">
                <a16:creationId xmlns:a16="http://schemas.microsoft.com/office/drawing/2014/main" id="{FCC5C5B4-B59A-4A88-8065-291A1BC68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3453" y="705858"/>
            <a:ext cx="850871" cy="850871"/>
          </a:xfrm>
          <a:prstGeom prst="rect">
            <a:avLst/>
          </a:prstGeom>
        </p:spPr>
      </p:pic>
      <p:pic>
        <p:nvPicPr>
          <p:cNvPr id="7" name="Image 6">
            <a:extLst>
              <a:ext uri="{FF2B5EF4-FFF2-40B4-BE49-F238E27FC236}">
                <a16:creationId xmlns:a16="http://schemas.microsoft.com/office/drawing/2014/main" id="{D3189C91-7C50-4260-9DDA-BA0A5DAFA02B}"/>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648" b="96112" l="146" r="99563">
                        <a14:foregroundMark x1="16910" y1="65659" x2="12391" y2="84449"/>
                        <a14:foregroundMark x1="12391" y1="84449" x2="11662" y2="96976"/>
                        <a14:foregroundMark x1="1312" y1="75810" x2="20991" y2="69978"/>
                        <a14:foregroundMark x1="583" y1="71706" x2="26239" y2="65011"/>
                        <a14:foregroundMark x1="26239" y1="65011" x2="30175" y2="86609"/>
                        <a14:foregroundMark x1="30175" y1="86609" x2="16472" y2="98056"/>
                        <a14:foregroundMark x1="16472" y1="98056" x2="5831" y2="92657"/>
                        <a14:foregroundMark x1="5831" y1="92657" x2="146" y2="80778"/>
                        <a14:foregroundMark x1="46793" y1="9935" x2="39504" y2="11879"/>
                        <a14:foregroundMark x1="36152" y1="11663" x2="30029" y2="15551"/>
                        <a14:foregroundMark x1="89067" y1="49460" x2="88630" y2="54644"/>
                        <a14:foregroundMark x1="93294" y1="49892" x2="93440" y2="55292"/>
                        <a14:foregroundMark x1="90671" y1="59611" x2="94023" y2="67819"/>
                        <a14:foregroundMark x1="97230" y1="65443" x2="99854" y2="65011"/>
                        <a14:foregroundMark x1="45190" y1="95680" x2="56414" y2="94600"/>
                        <a14:foregroundMark x1="56414" y1="94600" x2="60496" y2="84881"/>
                        <a14:foregroundMark x1="54665" y1="96328" x2="62682" y2="92657"/>
                        <a14:foregroundMark x1="49271" y1="4104" x2="37776" y2="3523"/>
                        <a14:foregroundMark x1="35463" y1="4785" x2="28923" y2="13654"/>
                        <a14:foregroundMark x1="27327" y1="24230" x2="25802" y2="51188"/>
                        <a14:foregroundMark x1="20790" y1="56422" x2="20353" y2="56878"/>
                        <a14:foregroundMark x1="25802" y1="51188" x2="22785" y2="54339"/>
                        <a14:foregroundMark x1="5981" y1="66067" x2="875" y2="86177"/>
                        <a14:foregroundMark x1="875" y1="86177" x2="10641" y2="97192"/>
                        <a14:foregroundMark x1="10641" y1="97192" x2="55102" y2="99352"/>
                        <a14:foregroundMark x1="55102" y1="99352" x2="89128" y2="91510"/>
                        <a14:foregroundMark x1="95222" y1="81308" x2="97276" y2="57073"/>
                        <a14:foregroundMark x1="50879" y1="3182" x2="43149" y2="648"/>
                        <a14:foregroundMark x1="57289" y1="23542" x2="65889" y2="16847"/>
                        <a14:foregroundMark x1="65306" y1="28078" x2="72303" y2="22894"/>
                        <a14:foregroundMark x1="74052" y1="33261" x2="79446" y2="28510"/>
                        <a14:backgroundMark x1="16228" y1="64214" x2="16188" y2="64769"/>
                        <a14:backgroundMark x1="28280" y1="1080" x2="19971" y2="56156"/>
                        <a14:backgroundMark x1="19971" y1="56156" x2="875" y2="64795"/>
                        <a14:backgroundMark x1="51749" y1="1944" x2="61953" y2="12527"/>
                        <a14:backgroundMark x1="61953" y1="12527" x2="72886" y2="13607"/>
                        <a14:backgroundMark x1="72886" y1="13607" x2="81050" y2="24622"/>
                        <a14:backgroundMark x1="81050" y1="24622" x2="86443" y2="39957"/>
                        <a14:backgroundMark x1="86443" y1="39957" x2="99854" y2="45572"/>
                        <a14:backgroundMark x1="59621" y1="5832" x2="90233" y2="31102"/>
                        <a14:backgroundMark x1="90233" y1="31102" x2="86589" y2="31749"/>
                        <a14:backgroundMark x1="89650" y1="34557" x2="96793" y2="42549"/>
                        <a14:backgroundMark x1="89067" y1="34773" x2="98105" y2="43629"/>
                        <a14:backgroundMark x1="98105" y1="43629" x2="98251" y2="43629"/>
                        <a14:backgroundMark x1="97230" y1="48164" x2="99854" y2="56587"/>
                        <a14:backgroundMark x1="98834" y1="80778" x2="87609" y2="99568"/>
                        <a14:backgroundMark x1="30466" y1="3672" x2="38776" y2="864"/>
                      </a14:backgroundRemoval>
                    </a14:imgEffect>
                  </a14:imgLayer>
                </a14:imgProps>
              </a:ext>
              <a:ext uri="{28A0092B-C50C-407E-A947-70E740481C1C}">
                <a14:useLocalDpi xmlns:a14="http://schemas.microsoft.com/office/drawing/2010/main"/>
              </a:ext>
            </a:extLst>
          </a:blip>
          <a:stretch>
            <a:fillRect/>
          </a:stretch>
        </p:blipFill>
        <p:spPr>
          <a:xfrm>
            <a:off x="4719690" y="2299284"/>
            <a:ext cx="3125073" cy="2109196"/>
          </a:xfrm>
          <a:prstGeom prst="rect">
            <a:avLst/>
          </a:prstGeom>
        </p:spPr>
      </p:pic>
      <p:sp>
        <p:nvSpPr>
          <p:cNvPr id="8" name="Titre 7">
            <a:extLst>
              <a:ext uri="{FF2B5EF4-FFF2-40B4-BE49-F238E27FC236}">
                <a16:creationId xmlns:a16="http://schemas.microsoft.com/office/drawing/2014/main" id="{AA3D493E-A308-4E5B-9629-D1F9586DADE4}"/>
              </a:ext>
            </a:extLst>
          </p:cNvPr>
          <p:cNvSpPr>
            <a:spLocks noGrp="1"/>
          </p:cNvSpPr>
          <p:nvPr>
            <p:ph type="title"/>
          </p:nvPr>
        </p:nvSpPr>
        <p:spPr/>
        <p:txBody>
          <a:bodyPr/>
          <a:lstStyle/>
          <a:p>
            <a:r>
              <a:rPr lang="fr-FR" b="1" dirty="0">
                <a:latin typeface="Arial Narrow" panose="020B0606020202030204" pitchFamily="34" charset="0"/>
              </a:rPr>
              <a:t>La banque : une activité de détaillant</a:t>
            </a:r>
            <a:endParaRPr lang="fr-FR" dirty="0"/>
          </a:p>
        </p:txBody>
      </p:sp>
      <p:sp>
        <p:nvSpPr>
          <p:cNvPr id="3" name="Espace réservé de la date 2">
            <a:extLst>
              <a:ext uri="{FF2B5EF4-FFF2-40B4-BE49-F238E27FC236}">
                <a16:creationId xmlns:a16="http://schemas.microsoft.com/office/drawing/2014/main" id="{5D79EDEC-5241-4194-99EE-EA8ED024B2D4}"/>
              </a:ext>
            </a:extLst>
          </p:cNvPr>
          <p:cNvSpPr>
            <a:spLocks noGrp="1"/>
          </p:cNvSpPr>
          <p:nvPr>
            <p:ph type="dt" sz="half" idx="2"/>
          </p:nvPr>
        </p:nvSpPr>
        <p:spPr/>
        <p:txBody>
          <a:bodyPr/>
          <a:lstStyle/>
          <a:p>
            <a:fld id="{7FA97EE3-8BC5-46D8-BF24-1249902EE2FC}"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6EF72E48-D667-4B60-AABD-DF27353DC09F}"/>
              </a:ext>
            </a:extLst>
          </p:cNvPr>
          <p:cNvSpPr>
            <a:spLocks noGrp="1"/>
          </p:cNvSpPr>
          <p:nvPr>
            <p:ph type="sldNum" sz="quarter" idx="4"/>
          </p:nvPr>
        </p:nvSpPr>
        <p:spPr/>
        <p:txBody>
          <a:bodyPr/>
          <a:lstStyle/>
          <a:p>
            <a:fld id="{B46626B8-9A1A-D04A-9503-D05055E8FA78}" type="slidenum">
              <a:rPr lang="fr-FR" smtClean="0"/>
              <a:pPr/>
              <a:t>22</a:t>
            </a:fld>
            <a:endParaRPr lang="fr-FR" dirty="0"/>
          </a:p>
        </p:txBody>
      </p:sp>
      <p:sp>
        <p:nvSpPr>
          <p:cNvPr id="9" name="ZoneTexte 8">
            <a:extLst>
              <a:ext uri="{FF2B5EF4-FFF2-40B4-BE49-F238E27FC236}">
                <a16:creationId xmlns:a16="http://schemas.microsoft.com/office/drawing/2014/main" id="{41CDF5A4-AAB5-43F0-A69A-0FE0D9E6A3E0}"/>
              </a:ext>
            </a:extLst>
          </p:cNvPr>
          <p:cNvSpPr txBox="1"/>
          <p:nvPr/>
        </p:nvSpPr>
        <p:spPr>
          <a:xfrm>
            <a:off x="1539462" y="2277011"/>
            <a:ext cx="1466034" cy="400110"/>
          </a:xfrm>
          <a:prstGeom prst="rect">
            <a:avLst/>
          </a:prstGeom>
          <a:noFill/>
        </p:spPr>
        <p:txBody>
          <a:bodyPr wrap="square" rtlCol="0" anchor="ctr">
            <a:spAutoFit/>
          </a:bodyPr>
          <a:lstStyle>
            <a:defPPr>
              <a:defRPr lang="fr-FR"/>
            </a:defPPr>
            <a:lvl1pPr>
              <a:defRPr sz="2400">
                <a:latin typeface="Haettenschweiler" panose="020B0706040902060204" pitchFamily="34" charset="0"/>
              </a:defRPr>
            </a:lvl1pPr>
          </a:lstStyle>
          <a:p>
            <a:pPr algn="ctr"/>
            <a:r>
              <a:rPr lang="fr-FR" sz="2000" dirty="0">
                <a:latin typeface="Arial Narrow" panose="020B0606020202030204" pitchFamily="34" charset="0"/>
              </a:rPr>
              <a:t>Fournisseurs</a:t>
            </a:r>
            <a:endParaRPr lang="fr-FR" dirty="0">
              <a:latin typeface="Arial Narrow" panose="020B0606020202030204" pitchFamily="34" charset="0"/>
            </a:endParaRPr>
          </a:p>
        </p:txBody>
      </p:sp>
      <p:pic>
        <p:nvPicPr>
          <p:cNvPr id="10" name="Image 9">
            <a:extLst>
              <a:ext uri="{FF2B5EF4-FFF2-40B4-BE49-F238E27FC236}">
                <a16:creationId xmlns:a16="http://schemas.microsoft.com/office/drawing/2014/main" id="{D6739340-2489-4441-95D9-BA916D7C022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18878" y="2708397"/>
            <a:ext cx="363306" cy="387770"/>
          </a:xfrm>
          <a:prstGeom prst="rect">
            <a:avLst/>
          </a:prstGeom>
        </p:spPr>
      </p:pic>
      <p:sp>
        <p:nvSpPr>
          <p:cNvPr id="14" name="ZoneTexte 13">
            <a:extLst>
              <a:ext uri="{FF2B5EF4-FFF2-40B4-BE49-F238E27FC236}">
                <a16:creationId xmlns:a16="http://schemas.microsoft.com/office/drawing/2014/main" id="{B088E972-790E-4F67-9FCA-AEA21964FCA3}"/>
              </a:ext>
            </a:extLst>
          </p:cNvPr>
          <p:cNvSpPr txBox="1"/>
          <p:nvPr/>
        </p:nvSpPr>
        <p:spPr>
          <a:xfrm>
            <a:off x="9518664" y="2245231"/>
            <a:ext cx="958917" cy="461665"/>
          </a:xfrm>
          <a:prstGeom prst="rect">
            <a:avLst/>
          </a:prstGeom>
          <a:noFill/>
        </p:spPr>
        <p:txBody>
          <a:bodyPr wrap="none" rtlCol="0">
            <a:spAutoFit/>
          </a:bodyPr>
          <a:lstStyle/>
          <a:p>
            <a:pPr algn="ctr"/>
            <a:r>
              <a:rPr lang="fr-FR" sz="2400" dirty="0">
                <a:latin typeface="Arial Narrow" panose="020B0606020202030204" pitchFamily="34" charset="0"/>
              </a:rPr>
              <a:t>Clients</a:t>
            </a:r>
          </a:p>
        </p:txBody>
      </p:sp>
      <p:pic>
        <p:nvPicPr>
          <p:cNvPr id="15" name="Picture 2" descr="RÃ©sultat de recherche d'images pour &quot;dessin mairie&quot;">
            <a:extLst>
              <a:ext uri="{FF2B5EF4-FFF2-40B4-BE49-F238E27FC236}">
                <a16:creationId xmlns:a16="http://schemas.microsoft.com/office/drawing/2014/main" id="{83ACC87D-6C9F-4958-8C4D-0E4C5DE709E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flipH="1">
            <a:off x="9600138" y="2680633"/>
            <a:ext cx="795969" cy="87230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3FB9217D-12D5-47D3-97A7-7B016FE058DA}"/>
              </a:ext>
            </a:extLst>
          </p:cNvPr>
          <p:cNvSpPr txBox="1"/>
          <p:nvPr/>
        </p:nvSpPr>
        <p:spPr>
          <a:xfrm>
            <a:off x="9386527" y="3605000"/>
            <a:ext cx="1223188" cy="246221"/>
          </a:xfrm>
          <a:prstGeom prst="rect">
            <a:avLst/>
          </a:prstGeom>
          <a:noFill/>
        </p:spPr>
        <p:txBody>
          <a:bodyPr wrap="square" rtlCol="0">
            <a:spAutoFit/>
          </a:bodyPr>
          <a:lstStyle>
            <a:defPPr>
              <a:defRPr lang="fr-FR"/>
            </a:defPPr>
            <a:lvl1pPr>
              <a:defRPr sz="1200">
                <a:latin typeface="Haettenschweiler" panose="020B0706040902060204" pitchFamily="34" charset="0"/>
              </a:defRPr>
            </a:lvl1pPr>
          </a:lstStyle>
          <a:p>
            <a:pPr algn="ctr"/>
            <a:r>
              <a:rPr lang="fr-FR" sz="1000" b="1" dirty="0">
                <a:latin typeface="Arial Narrow" panose="020B0606020202030204" pitchFamily="34" charset="0"/>
              </a:rPr>
              <a:t>Collectivités</a:t>
            </a:r>
          </a:p>
        </p:txBody>
      </p:sp>
      <p:sp>
        <p:nvSpPr>
          <p:cNvPr id="23" name="Flèche : angle droit 22">
            <a:extLst>
              <a:ext uri="{FF2B5EF4-FFF2-40B4-BE49-F238E27FC236}">
                <a16:creationId xmlns:a16="http://schemas.microsoft.com/office/drawing/2014/main" id="{35D4729A-1FE1-4461-B06E-4B8B9AD64649}"/>
              </a:ext>
            </a:extLst>
          </p:cNvPr>
          <p:cNvSpPr/>
          <p:nvPr/>
        </p:nvSpPr>
        <p:spPr>
          <a:xfrm rot="10800000" flipH="1">
            <a:off x="3389585" y="2725489"/>
            <a:ext cx="1330104" cy="742386"/>
          </a:xfrm>
          <a:prstGeom prst="bentUpArrow">
            <a:avLst>
              <a:gd name="adj1" fmla="val 18093"/>
              <a:gd name="adj2" fmla="val 20971"/>
              <a:gd name="adj3" fmla="val 25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199EDBE9-398A-49A9-8809-7D674E7F0D97}"/>
              </a:ext>
            </a:extLst>
          </p:cNvPr>
          <p:cNvSpPr txBox="1"/>
          <p:nvPr/>
        </p:nvSpPr>
        <p:spPr>
          <a:xfrm>
            <a:off x="3496505" y="2658207"/>
            <a:ext cx="1126666" cy="261610"/>
          </a:xfrm>
          <a:prstGeom prst="rect">
            <a:avLst/>
          </a:prstGeom>
          <a:noFill/>
        </p:spPr>
        <p:txBody>
          <a:bodyPr wrap="square" rtlCol="0">
            <a:spAutoFit/>
          </a:bodyPr>
          <a:lstStyle/>
          <a:p>
            <a:r>
              <a:rPr lang="fr-FR" sz="1100" dirty="0">
                <a:solidFill>
                  <a:schemeClr val="bg1"/>
                </a:solidFill>
              </a:rPr>
              <a:t>Financement</a:t>
            </a:r>
          </a:p>
        </p:txBody>
      </p:sp>
      <p:sp>
        <p:nvSpPr>
          <p:cNvPr id="33" name="Flèche : angle droit 32">
            <a:extLst>
              <a:ext uri="{FF2B5EF4-FFF2-40B4-BE49-F238E27FC236}">
                <a16:creationId xmlns:a16="http://schemas.microsoft.com/office/drawing/2014/main" id="{70FAB1F6-521F-4484-AB54-33B20C2FC9BA}"/>
              </a:ext>
            </a:extLst>
          </p:cNvPr>
          <p:cNvSpPr/>
          <p:nvPr/>
        </p:nvSpPr>
        <p:spPr>
          <a:xfrm rot="5400000" flipH="1">
            <a:off x="8270329" y="2299383"/>
            <a:ext cx="596348" cy="1240877"/>
          </a:xfrm>
          <a:prstGeom prst="bentUpArrow">
            <a:avLst>
              <a:gd name="adj1" fmla="val 25000"/>
              <a:gd name="adj2" fmla="val 25000"/>
              <a:gd name="adj3" fmla="val 25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ZoneTexte 33">
            <a:extLst>
              <a:ext uri="{FF2B5EF4-FFF2-40B4-BE49-F238E27FC236}">
                <a16:creationId xmlns:a16="http://schemas.microsoft.com/office/drawing/2014/main" id="{94C3C414-80CB-4897-B97A-264730D18112}"/>
              </a:ext>
            </a:extLst>
          </p:cNvPr>
          <p:cNvSpPr txBox="1"/>
          <p:nvPr/>
        </p:nvSpPr>
        <p:spPr>
          <a:xfrm>
            <a:off x="8262088" y="2635305"/>
            <a:ext cx="629973" cy="261610"/>
          </a:xfrm>
          <a:prstGeom prst="rect">
            <a:avLst/>
          </a:prstGeom>
          <a:noFill/>
        </p:spPr>
        <p:txBody>
          <a:bodyPr wrap="square" rtlCol="0">
            <a:spAutoFit/>
          </a:bodyPr>
          <a:lstStyle/>
          <a:p>
            <a:r>
              <a:rPr lang="fr-FR" sz="1100" dirty="0">
                <a:solidFill>
                  <a:schemeClr val="bg1"/>
                </a:solidFill>
              </a:rPr>
              <a:t>Prêts</a:t>
            </a:r>
          </a:p>
        </p:txBody>
      </p:sp>
      <p:pic>
        <p:nvPicPr>
          <p:cNvPr id="43" name="Image 42">
            <a:extLst>
              <a:ext uri="{FF2B5EF4-FFF2-40B4-BE49-F238E27FC236}">
                <a16:creationId xmlns:a16="http://schemas.microsoft.com/office/drawing/2014/main" id="{B49C1B87-AA8D-4B51-90F8-A05390A7277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32983" y="2844544"/>
            <a:ext cx="317911" cy="306000"/>
          </a:xfrm>
          <a:prstGeom prst="rect">
            <a:avLst/>
          </a:prstGeom>
        </p:spPr>
      </p:pic>
      <p:pic>
        <p:nvPicPr>
          <p:cNvPr id="44" name="Image 43">
            <a:extLst>
              <a:ext uri="{FF2B5EF4-FFF2-40B4-BE49-F238E27FC236}">
                <a16:creationId xmlns:a16="http://schemas.microsoft.com/office/drawing/2014/main" id="{F7BCCADF-DE16-44D2-ACDD-4257FFE75A2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39177" y="4386382"/>
            <a:ext cx="328872" cy="306000"/>
          </a:xfrm>
          <a:prstGeom prst="rect">
            <a:avLst/>
          </a:prstGeom>
        </p:spPr>
      </p:pic>
      <p:pic>
        <p:nvPicPr>
          <p:cNvPr id="49" name="Image 48">
            <a:extLst>
              <a:ext uri="{FF2B5EF4-FFF2-40B4-BE49-F238E27FC236}">
                <a16:creationId xmlns:a16="http://schemas.microsoft.com/office/drawing/2014/main" id="{E2B63B50-A25B-4E7C-BA68-F1EED5EBBC1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214860" y="4469501"/>
            <a:ext cx="326277" cy="306000"/>
          </a:xfrm>
          <a:prstGeom prst="rect">
            <a:avLst/>
          </a:prstGeom>
        </p:spPr>
      </p:pic>
      <p:sp>
        <p:nvSpPr>
          <p:cNvPr id="50" name="ZoneTexte 49">
            <a:extLst>
              <a:ext uri="{FF2B5EF4-FFF2-40B4-BE49-F238E27FC236}">
                <a16:creationId xmlns:a16="http://schemas.microsoft.com/office/drawing/2014/main" id="{77A0EF32-B0DE-4725-9357-C776D7928203}"/>
              </a:ext>
            </a:extLst>
          </p:cNvPr>
          <p:cNvSpPr txBox="1"/>
          <p:nvPr/>
        </p:nvSpPr>
        <p:spPr>
          <a:xfrm>
            <a:off x="4987507" y="4753563"/>
            <a:ext cx="780983" cy="338554"/>
          </a:xfrm>
          <a:prstGeom prst="rect">
            <a:avLst/>
          </a:prstGeom>
          <a:noFill/>
        </p:spPr>
        <p:txBody>
          <a:bodyPr wrap="none" rtlCol="0">
            <a:spAutoFit/>
          </a:bodyPr>
          <a:lstStyle>
            <a:defPPr>
              <a:defRPr lang="fr-FR"/>
            </a:defPPr>
            <a:lvl1pPr>
              <a:defRPr sz="1200">
                <a:latin typeface="Haettenschweiler" panose="020B0706040902060204" pitchFamily="34" charset="0"/>
              </a:defRPr>
            </a:lvl1pPr>
          </a:lstStyle>
          <a:p>
            <a:pPr algn="ctr"/>
            <a:r>
              <a:rPr lang="fr-FR" sz="800" b="1" dirty="0">
                <a:latin typeface="Arial Narrow" panose="020B0606020202030204" pitchFamily="34" charset="0"/>
              </a:rPr>
              <a:t>Administration</a:t>
            </a:r>
          </a:p>
          <a:p>
            <a:pPr algn="ctr"/>
            <a:r>
              <a:rPr lang="fr-FR" sz="800" b="1" dirty="0">
                <a:latin typeface="Arial Narrow" panose="020B0606020202030204" pitchFamily="34" charset="0"/>
              </a:rPr>
              <a:t>des opérations</a:t>
            </a:r>
          </a:p>
        </p:txBody>
      </p:sp>
      <p:grpSp>
        <p:nvGrpSpPr>
          <p:cNvPr id="56" name="Groupe 55">
            <a:extLst>
              <a:ext uri="{FF2B5EF4-FFF2-40B4-BE49-F238E27FC236}">
                <a16:creationId xmlns:a16="http://schemas.microsoft.com/office/drawing/2014/main" id="{8A14546B-0A23-4B82-9986-9E57C5D22F1B}"/>
              </a:ext>
            </a:extLst>
          </p:cNvPr>
          <p:cNvGrpSpPr/>
          <p:nvPr/>
        </p:nvGrpSpPr>
        <p:grpSpPr>
          <a:xfrm>
            <a:off x="8216302" y="4121404"/>
            <a:ext cx="1917131" cy="574152"/>
            <a:chOff x="6421956" y="5934485"/>
            <a:chExt cx="1606926" cy="574152"/>
          </a:xfrm>
        </p:grpSpPr>
        <p:pic>
          <p:nvPicPr>
            <p:cNvPr id="57" name="Image 56">
              <a:extLst>
                <a:ext uri="{FF2B5EF4-FFF2-40B4-BE49-F238E27FC236}">
                  <a16:creationId xmlns:a16="http://schemas.microsoft.com/office/drawing/2014/main" id="{5ACA0DDD-36E6-4887-BF12-E40A5A85F6B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770136" y="5953201"/>
              <a:ext cx="275813" cy="303504"/>
            </a:xfrm>
            <a:prstGeom prst="rect">
              <a:avLst/>
            </a:prstGeom>
          </p:spPr>
        </p:pic>
        <p:pic>
          <p:nvPicPr>
            <p:cNvPr id="58" name="Image 57">
              <a:extLst>
                <a:ext uri="{FF2B5EF4-FFF2-40B4-BE49-F238E27FC236}">
                  <a16:creationId xmlns:a16="http://schemas.microsoft.com/office/drawing/2014/main" id="{664D76A6-FA5C-41B7-BD9F-9854C8AEBFB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420462" y="5934485"/>
              <a:ext cx="274998" cy="322220"/>
            </a:xfrm>
            <a:prstGeom prst="rect">
              <a:avLst/>
            </a:prstGeom>
          </p:spPr>
        </p:pic>
        <p:sp>
          <p:nvSpPr>
            <p:cNvPr id="59" name="ZoneTexte 58">
              <a:extLst>
                <a:ext uri="{FF2B5EF4-FFF2-40B4-BE49-F238E27FC236}">
                  <a16:creationId xmlns:a16="http://schemas.microsoft.com/office/drawing/2014/main" id="{D47F2DBE-F62D-474F-8F73-F3373C34FF1C}"/>
                </a:ext>
              </a:extLst>
            </p:cNvPr>
            <p:cNvSpPr txBox="1"/>
            <p:nvPr/>
          </p:nvSpPr>
          <p:spPr>
            <a:xfrm>
              <a:off x="6421956" y="6290326"/>
              <a:ext cx="984350" cy="215444"/>
            </a:xfrm>
            <a:prstGeom prst="rect">
              <a:avLst/>
            </a:prstGeom>
            <a:noFill/>
          </p:spPr>
          <p:txBody>
            <a:bodyPr wrap="square" rtlCol="0">
              <a:spAutoFit/>
            </a:bodyPr>
            <a:lstStyle>
              <a:defPPr>
                <a:defRPr lang="fr-FR"/>
              </a:defPPr>
              <a:lvl1pPr>
                <a:defRPr sz="1200">
                  <a:latin typeface="Haettenschweiler" panose="020B0706040902060204" pitchFamily="34" charset="0"/>
                </a:defRPr>
              </a:lvl1pPr>
            </a:lstStyle>
            <a:p>
              <a:pPr algn="ctr"/>
              <a:r>
                <a:rPr lang="fr-FR" sz="800" b="1" dirty="0">
                  <a:latin typeface="Arial Narrow" panose="020B0606020202030204" pitchFamily="34" charset="0"/>
                </a:rPr>
                <a:t>Relation clients</a:t>
              </a:r>
            </a:p>
          </p:txBody>
        </p:sp>
        <p:sp>
          <p:nvSpPr>
            <p:cNvPr id="60" name="ZoneTexte 59">
              <a:extLst>
                <a:ext uri="{FF2B5EF4-FFF2-40B4-BE49-F238E27FC236}">
                  <a16:creationId xmlns:a16="http://schemas.microsoft.com/office/drawing/2014/main" id="{E5D9832F-70F1-42AA-A081-F469DC970F9F}"/>
                </a:ext>
              </a:extLst>
            </p:cNvPr>
            <p:cNvSpPr txBox="1"/>
            <p:nvPr/>
          </p:nvSpPr>
          <p:spPr>
            <a:xfrm>
              <a:off x="7121602" y="6293193"/>
              <a:ext cx="907280" cy="215444"/>
            </a:xfrm>
            <a:prstGeom prst="rect">
              <a:avLst/>
            </a:prstGeom>
            <a:noFill/>
          </p:spPr>
          <p:txBody>
            <a:bodyPr wrap="square" rtlCol="0">
              <a:spAutoFit/>
            </a:bodyPr>
            <a:lstStyle>
              <a:defPPr>
                <a:defRPr lang="fr-FR"/>
              </a:defPPr>
              <a:lvl1pPr>
                <a:defRPr sz="1200">
                  <a:latin typeface="Haettenschweiler" panose="020B0706040902060204" pitchFamily="34" charset="0"/>
                </a:defRPr>
              </a:lvl1pPr>
            </a:lstStyle>
            <a:p>
              <a:pPr algn="ctr"/>
              <a:r>
                <a:rPr lang="fr-FR" sz="800" b="1" dirty="0">
                  <a:latin typeface="Arial Narrow" panose="020B0606020202030204" pitchFamily="34" charset="0"/>
                </a:rPr>
                <a:t>Gestion des prêts</a:t>
              </a:r>
            </a:p>
          </p:txBody>
        </p:sp>
      </p:grpSp>
      <p:grpSp>
        <p:nvGrpSpPr>
          <p:cNvPr id="36" name="Groupe 35">
            <a:extLst>
              <a:ext uri="{FF2B5EF4-FFF2-40B4-BE49-F238E27FC236}">
                <a16:creationId xmlns:a16="http://schemas.microsoft.com/office/drawing/2014/main" id="{46BF275A-FC55-433E-90CD-D10CBD3C618E}"/>
              </a:ext>
            </a:extLst>
          </p:cNvPr>
          <p:cNvGrpSpPr/>
          <p:nvPr/>
        </p:nvGrpSpPr>
        <p:grpSpPr>
          <a:xfrm>
            <a:off x="6662032" y="1462876"/>
            <a:ext cx="723275" cy="380881"/>
            <a:chOff x="4675784" y="1481783"/>
            <a:chExt cx="723275" cy="380881"/>
          </a:xfrm>
        </p:grpSpPr>
        <p:sp>
          <p:nvSpPr>
            <p:cNvPr id="86" name="Éclair 85">
              <a:extLst>
                <a:ext uri="{FF2B5EF4-FFF2-40B4-BE49-F238E27FC236}">
                  <a16:creationId xmlns:a16="http://schemas.microsoft.com/office/drawing/2014/main" id="{F5BE5C64-178D-4AF3-9607-34E52D67CAEB}"/>
                </a:ext>
              </a:extLst>
            </p:cNvPr>
            <p:cNvSpPr/>
            <p:nvPr/>
          </p:nvSpPr>
          <p:spPr>
            <a:xfrm rot="19983974" flipH="1">
              <a:off x="4849077" y="1481783"/>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84" name="ZoneTexte 83">
              <a:extLst>
                <a:ext uri="{FF2B5EF4-FFF2-40B4-BE49-F238E27FC236}">
                  <a16:creationId xmlns:a16="http://schemas.microsoft.com/office/drawing/2014/main" id="{BB7866FD-0D4C-4590-8CA9-D0A5FD9C5572}"/>
                </a:ext>
              </a:extLst>
            </p:cNvPr>
            <p:cNvSpPr txBox="1"/>
            <p:nvPr/>
          </p:nvSpPr>
          <p:spPr>
            <a:xfrm>
              <a:off x="4675784" y="1564571"/>
              <a:ext cx="723275" cy="261610"/>
            </a:xfrm>
            <a:prstGeom prst="rect">
              <a:avLst/>
            </a:prstGeom>
            <a:noFill/>
          </p:spPr>
          <p:txBody>
            <a:bodyPr wrap="none" rtlCol="0">
              <a:spAutoFit/>
            </a:bodyPr>
            <a:lstStyle/>
            <a:p>
              <a:r>
                <a:rPr lang="fr-FR" sz="1100" b="1" dirty="0">
                  <a:latin typeface="Arial Narrow" panose="020B0606020202030204" pitchFamily="34" charset="0"/>
                </a:rPr>
                <a:t>Agrément</a:t>
              </a:r>
            </a:p>
          </p:txBody>
        </p:sp>
      </p:grpSp>
      <p:grpSp>
        <p:nvGrpSpPr>
          <p:cNvPr id="42" name="Groupe 41">
            <a:extLst>
              <a:ext uri="{FF2B5EF4-FFF2-40B4-BE49-F238E27FC236}">
                <a16:creationId xmlns:a16="http://schemas.microsoft.com/office/drawing/2014/main" id="{B8E3511D-2AB5-432A-A5A8-A3D95A8F4CB4}"/>
              </a:ext>
            </a:extLst>
          </p:cNvPr>
          <p:cNvGrpSpPr/>
          <p:nvPr/>
        </p:nvGrpSpPr>
        <p:grpSpPr>
          <a:xfrm>
            <a:off x="7302356" y="1462736"/>
            <a:ext cx="747320" cy="381161"/>
            <a:chOff x="5153660" y="1556111"/>
            <a:chExt cx="747320" cy="381161"/>
          </a:xfrm>
        </p:grpSpPr>
        <p:sp>
          <p:nvSpPr>
            <p:cNvPr id="87" name="Éclair 86">
              <a:extLst>
                <a:ext uri="{FF2B5EF4-FFF2-40B4-BE49-F238E27FC236}">
                  <a16:creationId xmlns:a16="http://schemas.microsoft.com/office/drawing/2014/main" id="{0B187D96-71DC-49C3-8BD6-F517160BAC91}"/>
                </a:ext>
              </a:extLst>
            </p:cNvPr>
            <p:cNvSpPr/>
            <p:nvPr/>
          </p:nvSpPr>
          <p:spPr>
            <a:xfrm rot="20209953" flipH="1">
              <a:off x="5275851" y="1556111"/>
              <a:ext cx="549292" cy="38116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85" name="ZoneTexte 84">
              <a:extLst>
                <a:ext uri="{FF2B5EF4-FFF2-40B4-BE49-F238E27FC236}">
                  <a16:creationId xmlns:a16="http://schemas.microsoft.com/office/drawing/2014/main" id="{BD8E60C4-5149-46DE-8ED5-BEF339ECD9F1}"/>
                </a:ext>
              </a:extLst>
            </p:cNvPr>
            <p:cNvSpPr txBox="1"/>
            <p:nvPr/>
          </p:nvSpPr>
          <p:spPr>
            <a:xfrm>
              <a:off x="5153660" y="1636464"/>
              <a:ext cx="747320" cy="261610"/>
            </a:xfrm>
            <a:prstGeom prst="rect">
              <a:avLst/>
            </a:prstGeom>
            <a:noFill/>
          </p:spPr>
          <p:txBody>
            <a:bodyPr wrap="none" rtlCol="0">
              <a:spAutoFit/>
            </a:bodyPr>
            <a:lstStyle/>
            <a:p>
              <a:r>
                <a:rPr lang="fr-FR" sz="1100" b="1" dirty="0">
                  <a:latin typeface="Arial Narrow" panose="020B0606020202030204" pitchFamily="34" charset="0"/>
                </a:rPr>
                <a:t>Contrôles</a:t>
              </a:r>
            </a:p>
          </p:txBody>
        </p:sp>
      </p:grpSp>
      <p:sp>
        <p:nvSpPr>
          <p:cNvPr id="92" name="Flèche : angle droit 91">
            <a:extLst>
              <a:ext uri="{FF2B5EF4-FFF2-40B4-BE49-F238E27FC236}">
                <a16:creationId xmlns:a16="http://schemas.microsoft.com/office/drawing/2014/main" id="{6AC68B7B-9DB7-4F70-B071-5664B0DFB82A}"/>
              </a:ext>
            </a:extLst>
          </p:cNvPr>
          <p:cNvSpPr/>
          <p:nvPr/>
        </p:nvSpPr>
        <p:spPr>
          <a:xfrm>
            <a:off x="3563298" y="5073066"/>
            <a:ext cx="3037830" cy="1193941"/>
          </a:xfrm>
          <a:prstGeom prst="bentUpArrow">
            <a:avLst>
              <a:gd name="adj1" fmla="val 48456"/>
              <a:gd name="adj2" fmla="val 50000"/>
              <a:gd name="adj3" fmla="val 38535"/>
            </a:avLst>
          </a:prstGeom>
          <a:solidFill>
            <a:srgbClr val="292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Fonctions support </a:t>
            </a:r>
          </a:p>
          <a:p>
            <a:pPr algn="ctr"/>
            <a:r>
              <a:rPr lang="fr-FR" sz="1200" b="1" dirty="0"/>
              <a:t>Communication - SI – RH – Juridique</a:t>
            </a:r>
          </a:p>
          <a:p>
            <a:pPr algn="ctr"/>
            <a:r>
              <a:rPr lang="fr-FR" sz="1200" b="1" dirty="0"/>
              <a:t>Gestion Financière – Moyens généraux</a:t>
            </a:r>
          </a:p>
        </p:txBody>
      </p:sp>
      <p:sp>
        <p:nvSpPr>
          <p:cNvPr id="93" name="Flèche : angle droit 92">
            <a:extLst>
              <a:ext uri="{FF2B5EF4-FFF2-40B4-BE49-F238E27FC236}">
                <a16:creationId xmlns:a16="http://schemas.microsoft.com/office/drawing/2014/main" id="{292A0B0C-7CE4-4B56-82D7-97739DA9CCA5}"/>
              </a:ext>
            </a:extLst>
          </p:cNvPr>
          <p:cNvSpPr/>
          <p:nvPr/>
        </p:nvSpPr>
        <p:spPr>
          <a:xfrm flipH="1">
            <a:off x="6601128" y="5110835"/>
            <a:ext cx="3067111" cy="1172925"/>
          </a:xfrm>
          <a:prstGeom prst="bentUpArrow">
            <a:avLst>
              <a:gd name="adj1" fmla="val 50000"/>
              <a:gd name="adj2" fmla="val 46721"/>
              <a:gd name="adj3" fmla="val 37504"/>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Fonction spécifiques </a:t>
            </a:r>
          </a:p>
          <a:p>
            <a:pPr algn="ctr"/>
            <a:r>
              <a:rPr lang="fr-FR" sz="1050" b="1" dirty="0"/>
              <a:t>Pôle engagements - Conformité</a:t>
            </a:r>
          </a:p>
          <a:p>
            <a:pPr algn="ctr"/>
            <a:r>
              <a:rPr lang="fr-FR" sz="1050" b="1" dirty="0"/>
              <a:t>Gestion des risques  -  Contrôle - ALM </a:t>
            </a:r>
          </a:p>
        </p:txBody>
      </p:sp>
      <p:sp>
        <p:nvSpPr>
          <p:cNvPr id="69" name="Flèche : angle droit 68">
            <a:extLst>
              <a:ext uri="{FF2B5EF4-FFF2-40B4-BE49-F238E27FC236}">
                <a16:creationId xmlns:a16="http://schemas.microsoft.com/office/drawing/2014/main" id="{4FAC37B8-B639-46EC-A45C-206633D24ADD}"/>
              </a:ext>
            </a:extLst>
          </p:cNvPr>
          <p:cNvSpPr/>
          <p:nvPr/>
        </p:nvSpPr>
        <p:spPr>
          <a:xfrm rot="10800000">
            <a:off x="8107030" y="2945457"/>
            <a:ext cx="879123" cy="507476"/>
          </a:xfrm>
          <a:prstGeom prst="bentUpArrow">
            <a:avLst>
              <a:gd name="adj1" fmla="val 22845"/>
              <a:gd name="adj2" fmla="val 25000"/>
              <a:gd name="adj3" fmla="val 25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0" name="ZoneTexte 69">
            <a:extLst>
              <a:ext uri="{FF2B5EF4-FFF2-40B4-BE49-F238E27FC236}">
                <a16:creationId xmlns:a16="http://schemas.microsoft.com/office/drawing/2014/main" id="{6070CC63-C694-4E53-8883-DAF2CDDF7A1D}"/>
              </a:ext>
            </a:extLst>
          </p:cNvPr>
          <p:cNvSpPr txBox="1"/>
          <p:nvPr/>
        </p:nvSpPr>
        <p:spPr>
          <a:xfrm>
            <a:off x="8134102" y="2898585"/>
            <a:ext cx="1106074" cy="215444"/>
          </a:xfrm>
          <a:prstGeom prst="rect">
            <a:avLst/>
          </a:prstGeom>
          <a:noFill/>
        </p:spPr>
        <p:txBody>
          <a:bodyPr wrap="square" rtlCol="0">
            <a:spAutoFit/>
          </a:bodyPr>
          <a:lstStyle/>
          <a:p>
            <a:r>
              <a:rPr lang="fr-FR" sz="800" dirty="0">
                <a:solidFill>
                  <a:schemeClr val="bg1"/>
                </a:solidFill>
              </a:rPr>
              <a:t>Intérêts - Capital</a:t>
            </a:r>
          </a:p>
        </p:txBody>
      </p:sp>
      <p:sp>
        <p:nvSpPr>
          <p:cNvPr id="71" name="Flèche : angle droit 70">
            <a:extLst>
              <a:ext uri="{FF2B5EF4-FFF2-40B4-BE49-F238E27FC236}">
                <a16:creationId xmlns:a16="http://schemas.microsoft.com/office/drawing/2014/main" id="{5DCB006C-B72F-4FB7-9BA3-836A313B2A61}"/>
              </a:ext>
            </a:extLst>
          </p:cNvPr>
          <p:cNvSpPr/>
          <p:nvPr/>
        </p:nvSpPr>
        <p:spPr>
          <a:xfrm rot="16200000">
            <a:off x="3615074" y="2697102"/>
            <a:ext cx="537887" cy="1025045"/>
          </a:xfrm>
          <a:prstGeom prst="bentUpArrow">
            <a:avLst>
              <a:gd name="adj1" fmla="val 26190"/>
              <a:gd name="adj2" fmla="val 22606"/>
              <a:gd name="adj3" fmla="val 2014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2" name="ZoneTexte 71">
            <a:extLst>
              <a:ext uri="{FF2B5EF4-FFF2-40B4-BE49-F238E27FC236}">
                <a16:creationId xmlns:a16="http://schemas.microsoft.com/office/drawing/2014/main" id="{044895E5-BB7E-4BAD-BFE0-BFA7FA6A4619}"/>
              </a:ext>
            </a:extLst>
          </p:cNvPr>
          <p:cNvSpPr txBox="1"/>
          <p:nvPr/>
        </p:nvSpPr>
        <p:spPr>
          <a:xfrm>
            <a:off x="3492777" y="2948728"/>
            <a:ext cx="1106074" cy="215444"/>
          </a:xfrm>
          <a:prstGeom prst="rect">
            <a:avLst/>
          </a:prstGeom>
          <a:noFill/>
        </p:spPr>
        <p:txBody>
          <a:bodyPr wrap="square" rtlCol="0">
            <a:spAutoFit/>
          </a:bodyPr>
          <a:lstStyle/>
          <a:p>
            <a:r>
              <a:rPr lang="fr-FR" sz="800" dirty="0">
                <a:solidFill>
                  <a:schemeClr val="bg1"/>
                </a:solidFill>
              </a:rPr>
              <a:t>Intérêts - Capital</a:t>
            </a:r>
          </a:p>
        </p:txBody>
      </p:sp>
      <p:sp>
        <p:nvSpPr>
          <p:cNvPr id="90" name="Flèche : double flèche horizontale 89">
            <a:extLst>
              <a:ext uri="{FF2B5EF4-FFF2-40B4-BE49-F238E27FC236}">
                <a16:creationId xmlns:a16="http://schemas.microsoft.com/office/drawing/2014/main" id="{2E89511A-DA7D-4CB5-956B-3D0FA27B05E5}"/>
              </a:ext>
            </a:extLst>
          </p:cNvPr>
          <p:cNvSpPr/>
          <p:nvPr/>
        </p:nvSpPr>
        <p:spPr>
          <a:xfrm>
            <a:off x="3044048" y="4383440"/>
            <a:ext cx="1224000" cy="288147"/>
          </a:xfrm>
          <a:prstGeom prst="leftRight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latin typeface="Arial Narrow" panose="020B0606020202030204" pitchFamily="34" charset="0"/>
              </a:rPr>
              <a:t>Trésorerie</a:t>
            </a:r>
          </a:p>
        </p:txBody>
      </p:sp>
      <p:sp>
        <p:nvSpPr>
          <p:cNvPr id="91" name="Flèche : double flèche horizontale 90">
            <a:extLst>
              <a:ext uri="{FF2B5EF4-FFF2-40B4-BE49-F238E27FC236}">
                <a16:creationId xmlns:a16="http://schemas.microsoft.com/office/drawing/2014/main" id="{3FAE8ED4-817F-4F4D-A722-75D1960D9046}"/>
              </a:ext>
            </a:extLst>
          </p:cNvPr>
          <p:cNvSpPr/>
          <p:nvPr/>
        </p:nvSpPr>
        <p:spPr>
          <a:xfrm>
            <a:off x="3047261" y="4784919"/>
            <a:ext cx="1224000" cy="288147"/>
          </a:xfrm>
          <a:prstGeom prst="leftRight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latin typeface="Arial Narrow" panose="020B0606020202030204" pitchFamily="34" charset="0"/>
              </a:rPr>
              <a:t>Couverture</a:t>
            </a:r>
          </a:p>
        </p:txBody>
      </p:sp>
      <p:pic>
        <p:nvPicPr>
          <p:cNvPr id="30" name="Image 29">
            <a:extLst>
              <a:ext uri="{FF2B5EF4-FFF2-40B4-BE49-F238E27FC236}">
                <a16:creationId xmlns:a16="http://schemas.microsoft.com/office/drawing/2014/main" id="{C2A66698-DFD5-4DE4-A421-0BA0F7FE708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928143" y="4277258"/>
            <a:ext cx="944776" cy="839226"/>
          </a:xfrm>
          <a:prstGeom prst="rect">
            <a:avLst/>
          </a:prstGeom>
        </p:spPr>
      </p:pic>
      <p:sp>
        <p:nvSpPr>
          <p:cNvPr id="96" name="Flèche : droite 95">
            <a:extLst>
              <a:ext uri="{FF2B5EF4-FFF2-40B4-BE49-F238E27FC236}">
                <a16:creationId xmlns:a16="http://schemas.microsoft.com/office/drawing/2014/main" id="{FB7BBC2F-1102-432D-AF7E-6B382E7A87F6}"/>
              </a:ext>
            </a:extLst>
          </p:cNvPr>
          <p:cNvSpPr/>
          <p:nvPr/>
        </p:nvSpPr>
        <p:spPr>
          <a:xfrm rot="17628354">
            <a:off x="6801342" y="2158200"/>
            <a:ext cx="684000" cy="28800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900" dirty="0"/>
              <a:t>Reporting</a:t>
            </a:r>
          </a:p>
        </p:txBody>
      </p:sp>
      <p:grpSp>
        <p:nvGrpSpPr>
          <p:cNvPr id="53" name="Groupe 52">
            <a:extLst>
              <a:ext uri="{FF2B5EF4-FFF2-40B4-BE49-F238E27FC236}">
                <a16:creationId xmlns:a16="http://schemas.microsoft.com/office/drawing/2014/main" id="{756F8AC4-29CF-4128-B825-DA648167B343}"/>
              </a:ext>
            </a:extLst>
          </p:cNvPr>
          <p:cNvGrpSpPr/>
          <p:nvPr/>
        </p:nvGrpSpPr>
        <p:grpSpPr>
          <a:xfrm>
            <a:off x="5228903" y="1462876"/>
            <a:ext cx="505824" cy="380881"/>
            <a:chOff x="3405798" y="1752450"/>
            <a:chExt cx="505824" cy="380881"/>
          </a:xfrm>
        </p:grpSpPr>
        <p:sp>
          <p:nvSpPr>
            <p:cNvPr id="98" name="Éclair 97">
              <a:extLst>
                <a:ext uri="{FF2B5EF4-FFF2-40B4-BE49-F238E27FC236}">
                  <a16:creationId xmlns:a16="http://schemas.microsoft.com/office/drawing/2014/main" id="{8D2C55D5-E8C9-49A3-AE6C-D6EBCF599137}"/>
                </a:ext>
              </a:extLst>
            </p:cNvPr>
            <p:cNvSpPr/>
            <p:nvPr/>
          </p:nvSpPr>
          <p:spPr>
            <a:xfrm rot="1616026">
              <a:off x="3405798" y="1752450"/>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latin typeface="Arial Narrow" panose="020B0606020202030204" pitchFamily="34" charset="0"/>
              </a:endParaRPr>
            </a:p>
          </p:txBody>
        </p:sp>
        <p:sp>
          <p:nvSpPr>
            <p:cNvPr id="99" name="ZoneTexte 98">
              <a:extLst>
                <a:ext uri="{FF2B5EF4-FFF2-40B4-BE49-F238E27FC236}">
                  <a16:creationId xmlns:a16="http://schemas.microsoft.com/office/drawing/2014/main" id="{BA852D7E-8EC9-4B08-B319-104FEE54591A}"/>
                </a:ext>
              </a:extLst>
            </p:cNvPr>
            <p:cNvSpPr txBox="1"/>
            <p:nvPr/>
          </p:nvSpPr>
          <p:spPr>
            <a:xfrm flipH="1">
              <a:off x="3422107" y="1835238"/>
              <a:ext cx="441146" cy="261610"/>
            </a:xfrm>
            <a:prstGeom prst="rect">
              <a:avLst/>
            </a:prstGeom>
            <a:noFill/>
          </p:spPr>
          <p:txBody>
            <a:bodyPr wrap="none" rtlCol="0">
              <a:spAutoFit/>
            </a:bodyPr>
            <a:lstStyle/>
            <a:p>
              <a:r>
                <a:rPr lang="fr-FR" sz="1100" b="1" dirty="0">
                  <a:latin typeface="Arial Narrow" panose="020B0606020202030204" pitchFamily="34" charset="0"/>
                </a:rPr>
                <a:t>Note</a:t>
              </a:r>
            </a:p>
          </p:txBody>
        </p:sp>
      </p:grpSp>
      <p:sp>
        <p:nvSpPr>
          <p:cNvPr id="100" name="ZoneTexte 99">
            <a:extLst>
              <a:ext uri="{FF2B5EF4-FFF2-40B4-BE49-F238E27FC236}">
                <a16:creationId xmlns:a16="http://schemas.microsoft.com/office/drawing/2014/main" id="{F574C14E-EE15-4BB7-9A6D-75C599145BFA}"/>
              </a:ext>
            </a:extLst>
          </p:cNvPr>
          <p:cNvSpPr txBox="1"/>
          <p:nvPr/>
        </p:nvSpPr>
        <p:spPr>
          <a:xfrm>
            <a:off x="8814103" y="1266963"/>
            <a:ext cx="1163448" cy="261610"/>
          </a:xfrm>
          <a:prstGeom prst="rect">
            <a:avLst/>
          </a:prstGeom>
          <a:noFill/>
        </p:spPr>
        <p:txBody>
          <a:bodyPr wrap="square" rtlCol="0">
            <a:spAutoFit/>
          </a:bodyPr>
          <a:lstStyle/>
          <a:p>
            <a:pPr algn="ctr"/>
            <a:r>
              <a:rPr lang="fr-FR" sz="1100" b="1" dirty="0">
                <a:latin typeface="Arial Narrow" panose="020B0606020202030204" pitchFamily="34" charset="0"/>
              </a:rPr>
              <a:t>Réglementation</a:t>
            </a:r>
          </a:p>
        </p:txBody>
      </p:sp>
      <p:pic>
        <p:nvPicPr>
          <p:cNvPr id="101" name="Image 100">
            <a:extLst>
              <a:ext uri="{FF2B5EF4-FFF2-40B4-BE49-F238E27FC236}">
                <a16:creationId xmlns:a16="http://schemas.microsoft.com/office/drawing/2014/main" id="{6BF40F11-68CF-44C1-8257-409C8E8E7B9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717150" y="789605"/>
            <a:ext cx="1357357" cy="556864"/>
          </a:xfrm>
          <a:prstGeom prst="rect">
            <a:avLst/>
          </a:prstGeom>
        </p:spPr>
      </p:pic>
      <p:sp>
        <p:nvSpPr>
          <p:cNvPr id="52" name="ZoneTexte 51">
            <a:extLst>
              <a:ext uri="{FF2B5EF4-FFF2-40B4-BE49-F238E27FC236}">
                <a16:creationId xmlns:a16="http://schemas.microsoft.com/office/drawing/2014/main" id="{35722B90-B960-4714-965D-3567DDEADD39}"/>
              </a:ext>
            </a:extLst>
          </p:cNvPr>
          <p:cNvSpPr txBox="1"/>
          <p:nvPr/>
        </p:nvSpPr>
        <p:spPr>
          <a:xfrm>
            <a:off x="1623140" y="3073050"/>
            <a:ext cx="1554785" cy="577081"/>
          </a:xfrm>
          <a:prstGeom prst="rect">
            <a:avLst/>
          </a:prstGeom>
          <a:noFill/>
        </p:spPr>
        <p:txBody>
          <a:bodyPr wrap="square" rtlCol="0">
            <a:spAutoFit/>
          </a:bodyPr>
          <a:lstStyle>
            <a:defPPr>
              <a:defRPr lang="fr-FR"/>
            </a:defPPr>
            <a:lvl1pPr>
              <a:defRPr sz="1200">
                <a:latin typeface="Haettenschweiler" panose="020B0706040902060204" pitchFamily="34" charset="0"/>
              </a:defRPr>
            </a:lvl1pPr>
          </a:lstStyle>
          <a:p>
            <a:pPr algn="ctr"/>
            <a:r>
              <a:rPr lang="fr-FR" sz="1050" b="1" dirty="0">
                <a:latin typeface="Arial Narrow" panose="020B0606020202030204" pitchFamily="34" charset="0"/>
              </a:rPr>
              <a:t>Marchés</a:t>
            </a:r>
          </a:p>
          <a:p>
            <a:pPr algn="ctr"/>
            <a:r>
              <a:rPr lang="fr-FR" sz="1050" b="1" dirty="0">
                <a:latin typeface="Arial Narrow" panose="020B0606020202030204" pitchFamily="34" charset="0"/>
              </a:rPr>
              <a:t>Financiers </a:t>
            </a:r>
          </a:p>
          <a:p>
            <a:pPr algn="ctr"/>
            <a:r>
              <a:rPr lang="fr-FR" sz="1050" b="1" dirty="0">
                <a:latin typeface="Arial Narrow" panose="020B0606020202030204" pitchFamily="34" charset="0"/>
              </a:rPr>
              <a:t>(Investisseurs)</a:t>
            </a:r>
          </a:p>
        </p:txBody>
      </p:sp>
      <p:pic>
        <p:nvPicPr>
          <p:cNvPr id="54" name="Image 53">
            <a:extLst>
              <a:ext uri="{FF2B5EF4-FFF2-40B4-BE49-F238E27FC236}">
                <a16:creationId xmlns:a16="http://schemas.microsoft.com/office/drawing/2014/main" id="{10D71D4B-36DC-4354-BFA6-41E4536B358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447159" y="4784617"/>
            <a:ext cx="317911" cy="306000"/>
          </a:xfrm>
          <a:prstGeom prst="rect">
            <a:avLst/>
          </a:prstGeom>
        </p:spPr>
      </p:pic>
      <p:pic>
        <p:nvPicPr>
          <p:cNvPr id="55" name="Picture 2" descr="RÃ©sultat de recherche d'images pour &quot;S&amp;P global rating&quot;">
            <a:extLst>
              <a:ext uri="{FF2B5EF4-FFF2-40B4-BE49-F238E27FC236}">
                <a16:creationId xmlns:a16="http://schemas.microsoft.com/office/drawing/2014/main" id="{86DBB704-400E-40B6-8CCE-9EDE98138F3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560795" y="1098662"/>
            <a:ext cx="502879" cy="24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94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lèche : angle droit 70">
            <a:extLst>
              <a:ext uri="{FF2B5EF4-FFF2-40B4-BE49-F238E27FC236}">
                <a16:creationId xmlns:a16="http://schemas.microsoft.com/office/drawing/2014/main" id="{5DCB006C-B72F-4FB7-9BA3-836A313B2A61}"/>
              </a:ext>
            </a:extLst>
          </p:cNvPr>
          <p:cNvSpPr/>
          <p:nvPr/>
        </p:nvSpPr>
        <p:spPr>
          <a:xfrm rot="16200000">
            <a:off x="3615074" y="2838496"/>
            <a:ext cx="537887" cy="1025045"/>
          </a:xfrm>
          <a:prstGeom prst="bentUpArrow">
            <a:avLst>
              <a:gd name="adj1" fmla="val 26190"/>
              <a:gd name="adj2" fmla="val 22606"/>
              <a:gd name="adj3" fmla="val 2014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2" name="ZoneTexte 71">
            <a:extLst>
              <a:ext uri="{FF2B5EF4-FFF2-40B4-BE49-F238E27FC236}">
                <a16:creationId xmlns:a16="http://schemas.microsoft.com/office/drawing/2014/main" id="{044895E5-BB7E-4BAD-BFE0-BFA7FA6A4619}"/>
              </a:ext>
            </a:extLst>
          </p:cNvPr>
          <p:cNvSpPr txBox="1"/>
          <p:nvPr/>
        </p:nvSpPr>
        <p:spPr>
          <a:xfrm>
            <a:off x="3492777" y="3090122"/>
            <a:ext cx="1106074" cy="215444"/>
          </a:xfrm>
          <a:prstGeom prst="rect">
            <a:avLst/>
          </a:prstGeom>
          <a:noFill/>
        </p:spPr>
        <p:txBody>
          <a:bodyPr wrap="square" rtlCol="0">
            <a:spAutoFit/>
          </a:bodyPr>
          <a:lstStyle/>
          <a:p>
            <a:r>
              <a:rPr lang="fr-FR" sz="800" dirty="0">
                <a:solidFill>
                  <a:schemeClr val="bg1"/>
                </a:solidFill>
              </a:rPr>
              <a:t>Intérêts - Capital</a:t>
            </a:r>
          </a:p>
        </p:txBody>
      </p:sp>
      <p:pic>
        <p:nvPicPr>
          <p:cNvPr id="10" name="Image 9">
            <a:extLst>
              <a:ext uri="{FF2B5EF4-FFF2-40B4-BE49-F238E27FC236}">
                <a16:creationId xmlns:a16="http://schemas.microsoft.com/office/drawing/2014/main" id="{D6739340-2489-4441-95D9-BA916D7C02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8878" y="2849791"/>
            <a:ext cx="363306" cy="387770"/>
          </a:xfrm>
          <a:prstGeom prst="rect">
            <a:avLst/>
          </a:prstGeom>
        </p:spPr>
      </p:pic>
      <p:pic>
        <p:nvPicPr>
          <p:cNvPr id="30" name="Image 29">
            <a:extLst>
              <a:ext uri="{FF2B5EF4-FFF2-40B4-BE49-F238E27FC236}">
                <a16:creationId xmlns:a16="http://schemas.microsoft.com/office/drawing/2014/main" id="{C2A66698-DFD5-4DE4-A421-0BA0F7FE70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28143" y="4418652"/>
            <a:ext cx="944776" cy="839226"/>
          </a:xfrm>
          <a:prstGeom prst="rect">
            <a:avLst/>
          </a:prstGeom>
        </p:spPr>
      </p:pic>
      <p:sp>
        <p:nvSpPr>
          <p:cNvPr id="67" name="ZoneTexte 66">
            <a:extLst>
              <a:ext uri="{FF2B5EF4-FFF2-40B4-BE49-F238E27FC236}">
                <a16:creationId xmlns:a16="http://schemas.microsoft.com/office/drawing/2014/main" id="{80EE5D40-075E-48FA-AE8A-2A577E54B5DF}"/>
              </a:ext>
            </a:extLst>
          </p:cNvPr>
          <p:cNvSpPr txBox="1"/>
          <p:nvPr/>
        </p:nvSpPr>
        <p:spPr>
          <a:xfrm>
            <a:off x="1623140" y="3214444"/>
            <a:ext cx="1554785" cy="577081"/>
          </a:xfrm>
          <a:prstGeom prst="rect">
            <a:avLst/>
          </a:prstGeom>
          <a:noFill/>
        </p:spPr>
        <p:txBody>
          <a:bodyPr wrap="square" rtlCol="0">
            <a:spAutoFit/>
          </a:bodyPr>
          <a:lstStyle>
            <a:defPPr>
              <a:defRPr lang="fr-FR"/>
            </a:defPPr>
            <a:lvl1pPr>
              <a:defRPr sz="1200">
                <a:latin typeface="Haettenschweiler" panose="020B0706040902060204" pitchFamily="34" charset="0"/>
              </a:defRPr>
            </a:lvl1pPr>
          </a:lstStyle>
          <a:p>
            <a:pPr algn="ctr"/>
            <a:r>
              <a:rPr lang="fr-FR" sz="1050" b="1" dirty="0">
                <a:latin typeface="+mn-lt"/>
              </a:rPr>
              <a:t>Marchés</a:t>
            </a:r>
          </a:p>
          <a:p>
            <a:pPr algn="ctr"/>
            <a:r>
              <a:rPr lang="fr-FR" sz="1050" b="1" dirty="0">
                <a:latin typeface="+mn-lt"/>
              </a:rPr>
              <a:t>Financiers </a:t>
            </a:r>
          </a:p>
          <a:p>
            <a:pPr algn="ctr"/>
            <a:r>
              <a:rPr lang="fr-FR" sz="1050" b="1" dirty="0">
                <a:latin typeface="+mn-lt"/>
              </a:rPr>
              <a:t>(Investisseurs)</a:t>
            </a:r>
          </a:p>
        </p:txBody>
      </p:sp>
      <p:sp>
        <p:nvSpPr>
          <p:cNvPr id="94" name="Flèche : droite 93">
            <a:extLst>
              <a:ext uri="{FF2B5EF4-FFF2-40B4-BE49-F238E27FC236}">
                <a16:creationId xmlns:a16="http://schemas.microsoft.com/office/drawing/2014/main" id="{4EDBE3EB-EABE-4CAA-8601-304B00F1698E}"/>
              </a:ext>
            </a:extLst>
          </p:cNvPr>
          <p:cNvSpPr/>
          <p:nvPr/>
        </p:nvSpPr>
        <p:spPr>
          <a:xfrm>
            <a:off x="7713624" y="2565756"/>
            <a:ext cx="1769601" cy="1048274"/>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050" b="1" dirty="0">
                <a:solidFill>
                  <a:schemeClr val="bg1">
                    <a:lumMod val="50000"/>
                  </a:schemeClr>
                </a:solidFill>
              </a:rPr>
              <a:t>Produits finis</a:t>
            </a:r>
          </a:p>
        </p:txBody>
      </p:sp>
      <p:sp>
        <p:nvSpPr>
          <p:cNvPr id="69" name="Flèche : angle droit 68">
            <a:extLst>
              <a:ext uri="{FF2B5EF4-FFF2-40B4-BE49-F238E27FC236}">
                <a16:creationId xmlns:a16="http://schemas.microsoft.com/office/drawing/2014/main" id="{4FAC37B8-B639-46EC-A45C-206633D24ADD}"/>
              </a:ext>
            </a:extLst>
          </p:cNvPr>
          <p:cNvSpPr/>
          <p:nvPr/>
        </p:nvSpPr>
        <p:spPr>
          <a:xfrm rot="10800000">
            <a:off x="8107030" y="3086851"/>
            <a:ext cx="879123" cy="507476"/>
          </a:xfrm>
          <a:prstGeom prst="bentUpArrow">
            <a:avLst>
              <a:gd name="adj1" fmla="val 22845"/>
              <a:gd name="adj2" fmla="val 25000"/>
              <a:gd name="adj3" fmla="val 25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0" name="ZoneTexte 69">
            <a:extLst>
              <a:ext uri="{FF2B5EF4-FFF2-40B4-BE49-F238E27FC236}">
                <a16:creationId xmlns:a16="http://schemas.microsoft.com/office/drawing/2014/main" id="{6070CC63-C694-4E53-8883-DAF2CDDF7A1D}"/>
              </a:ext>
            </a:extLst>
          </p:cNvPr>
          <p:cNvSpPr txBox="1"/>
          <p:nvPr/>
        </p:nvSpPr>
        <p:spPr>
          <a:xfrm>
            <a:off x="8134102" y="3039979"/>
            <a:ext cx="1106074" cy="215444"/>
          </a:xfrm>
          <a:prstGeom prst="rect">
            <a:avLst/>
          </a:prstGeom>
          <a:noFill/>
        </p:spPr>
        <p:txBody>
          <a:bodyPr wrap="square" rtlCol="0">
            <a:spAutoFit/>
          </a:bodyPr>
          <a:lstStyle/>
          <a:p>
            <a:r>
              <a:rPr lang="fr-FR" sz="800" dirty="0">
                <a:solidFill>
                  <a:schemeClr val="bg1"/>
                </a:solidFill>
              </a:rPr>
              <a:t>Intérêts - Capital</a:t>
            </a:r>
          </a:p>
        </p:txBody>
      </p:sp>
      <p:sp>
        <p:nvSpPr>
          <p:cNvPr id="73" name="Flèche : droite 72">
            <a:extLst>
              <a:ext uri="{FF2B5EF4-FFF2-40B4-BE49-F238E27FC236}">
                <a16:creationId xmlns:a16="http://schemas.microsoft.com/office/drawing/2014/main" id="{9DB06B23-C3B9-458C-BD58-F6340D401B0D}"/>
              </a:ext>
            </a:extLst>
          </p:cNvPr>
          <p:cNvSpPr/>
          <p:nvPr/>
        </p:nvSpPr>
        <p:spPr>
          <a:xfrm>
            <a:off x="3177924" y="2565756"/>
            <a:ext cx="2205417" cy="1048274"/>
          </a:xfrm>
          <a:prstGeom prst="rightArrow">
            <a:avLst>
              <a:gd name="adj1" fmla="val 99643"/>
              <a:gd name="adj2" fmla="val 26610"/>
            </a:avLst>
          </a:prstGeom>
          <a:solidFill>
            <a:schemeClr val="bg1">
              <a:lumMod val="85000"/>
              <a:alpha val="1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050" b="1" dirty="0">
                <a:solidFill>
                  <a:schemeClr val="bg1">
                    <a:lumMod val="50000"/>
                  </a:schemeClr>
                </a:solidFill>
              </a:rPr>
              <a:t>Matière première</a:t>
            </a:r>
          </a:p>
        </p:txBody>
      </p:sp>
      <p:pic>
        <p:nvPicPr>
          <p:cNvPr id="25" name="Image 24">
            <a:extLst>
              <a:ext uri="{FF2B5EF4-FFF2-40B4-BE49-F238E27FC236}">
                <a16:creationId xmlns:a16="http://schemas.microsoft.com/office/drawing/2014/main" id="{640AE471-E36B-4AEF-88D9-0C06D1FC9F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8437" y="925847"/>
            <a:ext cx="1045997" cy="666311"/>
          </a:xfrm>
          <a:prstGeom prst="rect">
            <a:avLst/>
          </a:prstGeom>
        </p:spPr>
      </p:pic>
      <p:pic>
        <p:nvPicPr>
          <p:cNvPr id="17" name="Image 16">
            <a:extLst>
              <a:ext uri="{FF2B5EF4-FFF2-40B4-BE49-F238E27FC236}">
                <a16:creationId xmlns:a16="http://schemas.microsoft.com/office/drawing/2014/main" id="{FCC5C5B4-B59A-4A88-8065-291A1BC68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5967" y="897854"/>
            <a:ext cx="850871" cy="850871"/>
          </a:xfrm>
          <a:prstGeom prst="rect">
            <a:avLst/>
          </a:prstGeom>
        </p:spPr>
      </p:pic>
      <p:pic>
        <p:nvPicPr>
          <p:cNvPr id="7" name="Image 6">
            <a:extLst>
              <a:ext uri="{FF2B5EF4-FFF2-40B4-BE49-F238E27FC236}">
                <a16:creationId xmlns:a16="http://schemas.microsoft.com/office/drawing/2014/main" id="{D3189C91-7C50-4260-9DDA-BA0A5DAFA02B}"/>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648" b="96112" l="146" r="99563">
                        <a14:foregroundMark x1="16910" y1="65659" x2="12391" y2="84449"/>
                        <a14:foregroundMark x1="12391" y1="84449" x2="11662" y2="96976"/>
                        <a14:foregroundMark x1="1312" y1="75810" x2="20991" y2="69978"/>
                        <a14:foregroundMark x1="583" y1="71706" x2="26239" y2="65011"/>
                        <a14:foregroundMark x1="26239" y1="65011" x2="30175" y2="86609"/>
                        <a14:foregroundMark x1="30175" y1="86609" x2="16472" y2="98056"/>
                        <a14:foregroundMark x1="16472" y1="98056" x2="5831" y2="92657"/>
                        <a14:foregroundMark x1="5831" y1="92657" x2="146" y2="80778"/>
                        <a14:foregroundMark x1="46793" y1="9935" x2="39504" y2="11879"/>
                        <a14:foregroundMark x1="36152" y1="11663" x2="30029" y2="15551"/>
                        <a14:foregroundMark x1="89067" y1="49460" x2="88630" y2="54644"/>
                        <a14:foregroundMark x1="93294" y1="49892" x2="93440" y2="55292"/>
                        <a14:foregroundMark x1="90671" y1="59611" x2="94023" y2="67819"/>
                        <a14:foregroundMark x1="97230" y1="65443" x2="99854" y2="65011"/>
                        <a14:foregroundMark x1="45190" y1="95680" x2="56414" y2="94600"/>
                        <a14:foregroundMark x1="56414" y1="94600" x2="60496" y2="84881"/>
                        <a14:foregroundMark x1="54665" y1="96328" x2="62682" y2="92657"/>
                        <a14:foregroundMark x1="49271" y1="4104" x2="37776" y2="3523"/>
                        <a14:foregroundMark x1="35463" y1="4785" x2="28923" y2="13654"/>
                        <a14:foregroundMark x1="27327" y1="24230" x2="25802" y2="51188"/>
                        <a14:foregroundMark x1="20790" y1="56422" x2="20353" y2="56878"/>
                        <a14:foregroundMark x1="25802" y1="51188" x2="22785" y2="54339"/>
                        <a14:foregroundMark x1="5981" y1="66067" x2="875" y2="86177"/>
                        <a14:foregroundMark x1="875" y1="86177" x2="10641" y2="97192"/>
                        <a14:foregroundMark x1="10641" y1="97192" x2="55102" y2="99352"/>
                        <a14:foregroundMark x1="55102" y1="99352" x2="89128" y2="91510"/>
                        <a14:foregroundMark x1="95222" y1="81308" x2="97276" y2="57073"/>
                        <a14:foregroundMark x1="50879" y1="3182" x2="43149" y2="648"/>
                        <a14:foregroundMark x1="57289" y1="23542" x2="65889" y2="16847"/>
                        <a14:foregroundMark x1="65306" y1="28078" x2="72303" y2="22894"/>
                        <a14:foregroundMark x1="74052" y1="33261" x2="79446" y2="28510"/>
                        <a14:backgroundMark x1="16228" y1="64214" x2="16188" y2="64769"/>
                        <a14:backgroundMark x1="28280" y1="1080" x2="19971" y2="56156"/>
                        <a14:backgroundMark x1="19971" y1="56156" x2="875" y2="64795"/>
                        <a14:backgroundMark x1="51749" y1="1944" x2="61953" y2="12527"/>
                        <a14:backgroundMark x1="61953" y1="12527" x2="72886" y2="13607"/>
                        <a14:backgroundMark x1="72886" y1="13607" x2="81050" y2="24622"/>
                        <a14:backgroundMark x1="81050" y1="24622" x2="86443" y2="39957"/>
                        <a14:backgroundMark x1="86443" y1="39957" x2="99854" y2="45572"/>
                        <a14:backgroundMark x1="59621" y1="5832" x2="90233" y2="31102"/>
                        <a14:backgroundMark x1="90233" y1="31102" x2="86589" y2="31749"/>
                        <a14:backgroundMark x1="89650" y1="34557" x2="96793" y2="42549"/>
                        <a14:backgroundMark x1="89067" y1="34773" x2="98105" y2="43629"/>
                        <a14:backgroundMark x1="98105" y1="43629" x2="98251" y2="43629"/>
                        <a14:backgroundMark x1="97230" y1="48164" x2="99854" y2="56587"/>
                        <a14:backgroundMark x1="98834" y1="80778" x2="87609" y2="99568"/>
                        <a14:backgroundMark x1="30466" y1="3672" x2="38776" y2="864"/>
                      </a14:backgroundRemoval>
                    </a14:imgEffect>
                  </a14:imgLayer>
                </a14:imgProps>
              </a:ext>
              <a:ext uri="{28A0092B-C50C-407E-A947-70E740481C1C}">
                <a14:useLocalDpi xmlns:a14="http://schemas.microsoft.com/office/drawing/2010/main"/>
              </a:ext>
            </a:extLst>
          </a:blip>
          <a:stretch>
            <a:fillRect/>
          </a:stretch>
        </p:blipFill>
        <p:spPr>
          <a:xfrm>
            <a:off x="4719690" y="2440678"/>
            <a:ext cx="3125073" cy="2109196"/>
          </a:xfrm>
          <a:prstGeom prst="rect">
            <a:avLst/>
          </a:prstGeom>
        </p:spPr>
      </p:pic>
      <p:sp>
        <p:nvSpPr>
          <p:cNvPr id="2" name="Titre 1">
            <a:extLst>
              <a:ext uri="{FF2B5EF4-FFF2-40B4-BE49-F238E27FC236}">
                <a16:creationId xmlns:a16="http://schemas.microsoft.com/office/drawing/2014/main" id="{36ECCDF1-9EFB-4CC6-84AF-BBEF148AB3BA}"/>
              </a:ext>
            </a:extLst>
          </p:cNvPr>
          <p:cNvSpPr>
            <a:spLocks noGrp="1"/>
          </p:cNvSpPr>
          <p:nvPr>
            <p:ph type="title"/>
          </p:nvPr>
        </p:nvSpPr>
        <p:spPr>
          <a:ln>
            <a:noFill/>
          </a:ln>
        </p:spPr>
        <p:txBody>
          <a:bodyPr/>
          <a:lstStyle/>
          <a:p>
            <a:r>
              <a:rPr lang="fr-FR" b="1" dirty="0">
                <a:latin typeface="Arial Narrow" panose="020B0606020202030204" pitchFamily="34" charset="0"/>
              </a:rPr>
              <a:t>Zoom sur 6 processus et fonctions typiques</a:t>
            </a:r>
          </a:p>
        </p:txBody>
      </p:sp>
      <p:sp>
        <p:nvSpPr>
          <p:cNvPr id="3" name="Espace réservé de la date 2">
            <a:extLst>
              <a:ext uri="{FF2B5EF4-FFF2-40B4-BE49-F238E27FC236}">
                <a16:creationId xmlns:a16="http://schemas.microsoft.com/office/drawing/2014/main" id="{5D79EDEC-5241-4194-99EE-EA8ED024B2D4}"/>
              </a:ext>
            </a:extLst>
          </p:cNvPr>
          <p:cNvSpPr>
            <a:spLocks noGrp="1"/>
          </p:cNvSpPr>
          <p:nvPr>
            <p:ph type="dt" sz="half" idx="2"/>
          </p:nvPr>
        </p:nvSpPr>
        <p:spPr/>
        <p:txBody>
          <a:bodyPr/>
          <a:lstStyle/>
          <a:p>
            <a:fld id="{7FA97EE3-8BC5-46D8-BF24-1249902EE2FC}"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6EF72E48-D667-4B60-AABD-DF27353DC09F}"/>
              </a:ext>
            </a:extLst>
          </p:cNvPr>
          <p:cNvSpPr>
            <a:spLocks noGrp="1"/>
          </p:cNvSpPr>
          <p:nvPr>
            <p:ph type="sldNum" sz="quarter" idx="4"/>
          </p:nvPr>
        </p:nvSpPr>
        <p:spPr/>
        <p:txBody>
          <a:bodyPr/>
          <a:lstStyle/>
          <a:p>
            <a:fld id="{B46626B8-9A1A-D04A-9503-D05055E8FA78}" type="slidenum">
              <a:rPr lang="fr-FR" smtClean="0"/>
              <a:pPr/>
              <a:t>23</a:t>
            </a:fld>
            <a:endParaRPr lang="fr-FR" dirty="0"/>
          </a:p>
        </p:txBody>
      </p:sp>
      <p:sp>
        <p:nvSpPr>
          <p:cNvPr id="9" name="ZoneTexte 8">
            <a:extLst>
              <a:ext uri="{FF2B5EF4-FFF2-40B4-BE49-F238E27FC236}">
                <a16:creationId xmlns:a16="http://schemas.microsoft.com/office/drawing/2014/main" id="{41CDF5A4-AAB5-43F0-A69A-0FE0D9E6A3E0}"/>
              </a:ext>
            </a:extLst>
          </p:cNvPr>
          <p:cNvSpPr txBox="1"/>
          <p:nvPr/>
        </p:nvSpPr>
        <p:spPr>
          <a:xfrm>
            <a:off x="1795566" y="2418405"/>
            <a:ext cx="1209930" cy="400110"/>
          </a:xfrm>
          <a:prstGeom prst="rect">
            <a:avLst/>
          </a:prstGeom>
          <a:noFill/>
        </p:spPr>
        <p:txBody>
          <a:bodyPr wrap="square" rtlCol="0" anchor="ctr">
            <a:spAutoFit/>
          </a:bodyPr>
          <a:lstStyle>
            <a:defPPr>
              <a:defRPr lang="fr-FR"/>
            </a:defPPr>
            <a:lvl1pPr>
              <a:defRPr sz="2400">
                <a:latin typeface="Haettenschweiler" panose="020B0706040902060204" pitchFamily="34" charset="0"/>
              </a:defRPr>
            </a:lvl1pPr>
          </a:lstStyle>
          <a:p>
            <a:pPr algn="ctr"/>
            <a:r>
              <a:rPr lang="fr-FR" sz="2000" dirty="0"/>
              <a:t>Fournisseurs</a:t>
            </a:r>
            <a:endParaRPr lang="fr-FR" dirty="0"/>
          </a:p>
        </p:txBody>
      </p:sp>
      <p:sp>
        <p:nvSpPr>
          <p:cNvPr id="14" name="ZoneTexte 13">
            <a:extLst>
              <a:ext uri="{FF2B5EF4-FFF2-40B4-BE49-F238E27FC236}">
                <a16:creationId xmlns:a16="http://schemas.microsoft.com/office/drawing/2014/main" id="{B088E972-790E-4F67-9FCA-AEA21964FCA3}"/>
              </a:ext>
            </a:extLst>
          </p:cNvPr>
          <p:cNvSpPr txBox="1"/>
          <p:nvPr/>
        </p:nvSpPr>
        <p:spPr>
          <a:xfrm>
            <a:off x="9585990" y="2386625"/>
            <a:ext cx="824265" cy="461665"/>
          </a:xfrm>
          <a:prstGeom prst="rect">
            <a:avLst/>
          </a:prstGeom>
          <a:noFill/>
        </p:spPr>
        <p:txBody>
          <a:bodyPr wrap="none" rtlCol="0">
            <a:spAutoFit/>
          </a:bodyPr>
          <a:lstStyle/>
          <a:p>
            <a:pPr algn="ctr"/>
            <a:r>
              <a:rPr lang="fr-FR" sz="2400" dirty="0">
                <a:latin typeface="Haettenschweiler" panose="020B0706040902060204" pitchFamily="34" charset="0"/>
              </a:rPr>
              <a:t>Clients</a:t>
            </a:r>
          </a:p>
        </p:txBody>
      </p:sp>
      <p:pic>
        <p:nvPicPr>
          <p:cNvPr id="15" name="Picture 2" descr="RÃ©sultat de recherche d'images pour &quot;dessin mairie&quot;">
            <a:extLst>
              <a:ext uri="{FF2B5EF4-FFF2-40B4-BE49-F238E27FC236}">
                <a16:creationId xmlns:a16="http://schemas.microsoft.com/office/drawing/2014/main" id="{83ACC87D-6C9F-4958-8C4D-0E4C5DE709E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flipH="1">
            <a:off x="9600138" y="2822027"/>
            <a:ext cx="795969" cy="87230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3FB9217D-12D5-47D3-97A7-7B016FE058DA}"/>
              </a:ext>
            </a:extLst>
          </p:cNvPr>
          <p:cNvSpPr txBox="1"/>
          <p:nvPr/>
        </p:nvSpPr>
        <p:spPr>
          <a:xfrm>
            <a:off x="9386527" y="3746394"/>
            <a:ext cx="1223188" cy="246221"/>
          </a:xfrm>
          <a:prstGeom prst="rect">
            <a:avLst/>
          </a:prstGeom>
          <a:noFill/>
        </p:spPr>
        <p:txBody>
          <a:bodyPr wrap="square" rtlCol="0">
            <a:spAutoFit/>
          </a:bodyPr>
          <a:lstStyle>
            <a:defPPr>
              <a:defRPr lang="fr-FR"/>
            </a:defPPr>
            <a:lvl1pPr>
              <a:defRPr sz="1200">
                <a:latin typeface="Haettenschweiler" panose="020B0706040902060204" pitchFamily="34" charset="0"/>
              </a:defRPr>
            </a:lvl1pPr>
          </a:lstStyle>
          <a:p>
            <a:pPr algn="ctr"/>
            <a:r>
              <a:rPr lang="fr-FR" sz="1000" b="1" dirty="0">
                <a:latin typeface="+mn-lt"/>
              </a:rPr>
              <a:t>Collectivités</a:t>
            </a:r>
          </a:p>
        </p:txBody>
      </p:sp>
      <p:grpSp>
        <p:nvGrpSpPr>
          <p:cNvPr id="36" name="Groupe 35">
            <a:extLst>
              <a:ext uri="{FF2B5EF4-FFF2-40B4-BE49-F238E27FC236}">
                <a16:creationId xmlns:a16="http://schemas.microsoft.com/office/drawing/2014/main" id="{46BF275A-FC55-433E-90CD-D10CBD3C618E}"/>
              </a:ext>
            </a:extLst>
          </p:cNvPr>
          <p:cNvGrpSpPr/>
          <p:nvPr/>
        </p:nvGrpSpPr>
        <p:grpSpPr>
          <a:xfrm>
            <a:off x="6662032" y="1604270"/>
            <a:ext cx="768159" cy="380881"/>
            <a:chOff x="4675784" y="1481783"/>
            <a:chExt cx="768159" cy="380881"/>
          </a:xfrm>
        </p:grpSpPr>
        <p:sp>
          <p:nvSpPr>
            <p:cNvPr id="86" name="Éclair 85">
              <a:extLst>
                <a:ext uri="{FF2B5EF4-FFF2-40B4-BE49-F238E27FC236}">
                  <a16:creationId xmlns:a16="http://schemas.microsoft.com/office/drawing/2014/main" id="{F5BE5C64-178D-4AF3-9607-34E52D67CAEB}"/>
                </a:ext>
              </a:extLst>
            </p:cNvPr>
            <p:cNvSpPr/>
            <p:nvPr/>
          </p:nvSpPr>
          <p:spPr>
            <a:xfrm rot="19983974" flipH="1">
              <a:off x="4849077" y="1481783"/>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endParaRPr>
            </a:p>
          </p:txBody>
        </p:sp>
        <p:sp>
          <p:nvSpPr>
            <p:cNvPr id="84" name="ZoneTexte 83">
              <a:extLst>
                <a:ext uri="{FF2B5EF4-FFF2-40B4-BE49-F238E27FC236}">
                  <a16:creationId xmlns:a16="http://schemas.microsoft.com/office/drawing/2014/main" id="{BB7866FD-0D4C-4590-8CA9-D0A5FD9C5572}"/>
                </a:ext>
              </a:extLst>
            </p:cNvPr>
            <p:cNvSpPr txBox="1"/>
            <p:nvPr/>
          </p:nvSpPr>
          <p:spPr>
            <a:xfrm>
              <a:off x="4675784" y="1564571"/>
              <a:ext cx="768159" cy="261610"/>
            </a:xfrm>
            <a:prstGeom prst="rect">
              <a:avLst/>
            </a:prstGeom>
            <a:noFill/>
          </p:spPr>
          <p:txBody>
            <a:bodyPr wrap="none" rtlCol="0">
              <a:spAutoFit/>
            </a:bodyPr>
            <a:lstStyle/>
            <a:p>
              <a:r>
                <a:rPr lang="fr-FR" sz="1100" b="1" dirty="0"/>
                <a:t>Agrément</a:t>
              </a:r>
            </a:p>
          </p:txBody>
        </p:sp>
      </p:grpSp>
      <p:grpSp>
        <p:nvGrpSpPr>
          <p:cNvPr id="42" name="Groupe 41">
            <a:extLst>
              <a:ext uri="{FF2B5EF4-FFF2-40B4-BE49-F238E27FC236}">
                <a16:creationId xmlns:a16="http://schemas.microsoft.com/office/drawing/2014/main" id="{B8E3511D-2AB5-432A-A5A8-A3D95A8F4CB4}"/>
              </a:ext>
            </a:extLst>
          </p:cNvPr>
          <p:cNvGrpSpPr/>
          <p:nvPr/>
        </p:nvGrpSpPr>
        <p:grpSpPr>
          <a:xfrm>
            <a:off x="7302356" y="1604130"/>
            <a:ext cx="747320" cy="381161"/>
            <a:chOff x="5153660" y="1556111"/>
            <a:chExt cx="747320" cy="381161"/>
          </a:xfrm>
        </p:grpSpPr>
        <p:sp>
          <p:nvSpPr>
            <p:cNvPr id="87" name="Éclair 86">
              <a:extLst>
                <a:ext uri="{FF2B5EF4-FFF2-40B4-BE49-F238E27FC236}">
                  <a16:creationId xmlns:a16="http://schemas.microsoft.com/office/drawing/2014/main" id="{0B187D96-71DC-49C3-8BD6-F517160BAC91}"/>
                </a:ext>
              </a:extLst>
            </p:cNvPr>
            <p:cNvSpPr/>
            <p:nvPr/>
          </p:nvSpPr>
          <p:spPr>
            <a:xfrm rot="20209953" flipH="1">
              <a:off x="5275851" y="1556111"/>
              <a:ext cx="549292" cy="38116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endParaRPr>
            </a:p>
          </p:txBody>
        </p:sp>
        <p:sp>
          <p:nvSpPr>
            <p:cNvPr id="85" name="ZoneTexte 84">
              <a:extLst>
                <a:ext uri="{FF2B5EF4-FFF2-40B4-BE49-F238E27FC236}">
                  <a16:creationId xmlns:a16="http://schemas.microsoft.com/office/drawing/2014/main" id="{BD8E60C4-5149-46DE-8ED5-BEF339ECD9F1}"/>
                </a:ext>
              </a:extLst>
            </p:cNvPr>
            <p:cNvSpPr txBox="1"/>
            <p:nvPr/>
          </p:nvSpPr>
          <p:spPr>
            <a:xfrm>
              <a:off x="5153660" y="1636464"/>
              <a:ext cx="747320" cy="261610"/>
            </a:xfrm>
            <a:prstGeom prst="rect">
              <a:avLst/>
            </a:prstGeom>
            <a:noFill/>
          </p:spPr>
          <p:txBody>
            <a:bodyPr wrap="none" rtlCol="0">
              <a:spAutoFit/>
            </a:bodyPr>
            <a:lstStyle/>
            <a:p>
              <a:r>
                <a:rPr lang="fr-FR" sz="1100" b="1" dirty="0"/>
                <a:t>Contrôles</a:t>
              </a:r>
            </a:p>
          </p:txBody>
        </p:sp>
      </p:grpSp>
      <p:sp>
        <p:nvSpPr>
          <p:cNvPr id="92" name="Flèche : angle droit 91">
            <a:extLst>
              <a:ext uri="{FF2B5EF4-FFF2-40B4-BE49-F238E27FC236}">
                <a16:creationId xmlns:a16="http://schemas.microsoft.com/office/drawing/2014/main" id="{6AC68B7B-9DB7-4F70-B071-5664B0DFB82A}"/>
              </a:ext>
            </a:extLst>
          </p:cNvPr>
          <p:cNvSpPr/>
          <p:nvPr/>
        </p:nvSpPr>
        <p:spPr>
          <a:xfrm>
            <a:off x="3709427" y="5092440"/>
            <a:ext cx="3037830" cy="1193941"/>
          </a:xfrm>
          <a:prstGeom prst="bentUpArrow">
            <a:avLst>
              <a:gd name="adj1" fmla="val 48456"/>
              <a:gd name="adj2" fmla="val 50000"/>
              <a:gd name="adj3" fmla="val 38535"/>
            </a:avLst>
          </a:prstGeom>
          <a:solidFill>
            <a:srgbClr val="2923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Fonctions support </a:t>
            </a:r>
          </a:p>
          <a:p>
            <a:pPr algn="ctr"/>
            <a:r>
              <a:rPr lang="fr-FR" sz="1050" b="1" dirty="0"/>
              <a:t>Communication - SI – RH – Juridique</a:t>
            </a:r>
          </a:p>
          <a:p>
            <a:pPr algn="ctr"/>
            <a:r>
              <a:rPr lang="fr-FR" sz="1050" b="1" dirty="0"/>
              <a:t>Gestion Financière – Moyens généraux</a:t>
            </a:r>
          </a:p>
        </p:txBody>
      </p:sp>
      <p:sp>
        <p:nvSpPr>
          <p:cNvPr id="96" name="Flèche : droite 95">
            <a:extLst>
              <a:ext uri="{FF2B5EF4-FFF2-40B4-BE49-F238E27FC236}">
                <a16:creationId xmlns:a16="http://schemas.microsoft.com/office/drawing/2014/main" id="{FB7BBC2F-1102-432D-AF7E-6B382E7A87F6}"/>
              </a:ext>
            </a:extLst>
          </p:cNvPr>
          <p:cNvSpPr/>
          <p:nvPr/>
        </p:nvSpPr>
        <p:spPr>
          <a:xfrm rot="17628354">
            <a:off x="6801342" y="2299594"/>
            <a:ext cx="684000" cy="288000"/>
          </a:xfrm>
          <a:prstGeom prst="right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900" dirty="0"/>
              <a:t>Reporting</a:t>
            </a:r>
          </a:p>
        </p:txBody>
      </p:sp>
      <p:grpSp>
        <p:nvGrpSpPr>
          <p:cNvPr id="53" name="Groupe 52">
            <a:extLst>
              <a:ext uri="{FF2B5EF4-FFF2-40B4-BE49-F238E27FC236}">
                <a16:creationId xmlns:a16="http://schemas.microsoft.com/office/drawing/2014/main" id="{756F8AC4-29CF-4128-B825-DA648167B343}"/>
              </a:ext>
            </a:extLst>
          </p:cNvPr>
          <p:cNvGrpSpPr/>
          <p:nvPr/>
        </p:nvGrpSpPr>
        <p:grpSpPr>
          <a:xfrm>
            <a:off x="5228903" y="1604270"/>
            <a:ext cx="505824" cy="380881"/>
            <a:chOff x="3405798" y="1752450"/>
            <a:chExt cx="505824" cy="380881"/>
          </a:xfrm>
        </p:grpSpPr>
        <p:sp>
          <p:nvSpPr>
            <p:cNvPr id="98" name="Éclair 97">
              <a:extLst>
                <a:ext uri="{FF2B5EF4-FFF2-40B4-BE49-F238E27FC236}">
                  <a16:creationId xmlns:a16="http://schemas.microsoft.com/office/drawing/2014/main" id="{8D2C55D5-E8C9-49A3-AE6C-D6EBCF599137}"/>
                </a:ext>
              </a:extLst>
            </p:cNvPr>
            <p:cNvSpPr/>
            <p:nvPr/>
          </p:nvSpPr>
          <p:spPr>
            <a:xfrm rot="1616026">
              <a:off x="3405798" y="1752450"/>
              <a:ext cx="505824" cy="380881"/>
            </a:xfrm>
            <a:prstGeom prst="lightningBolt">
              <a:avLst/>
            </a:prstGeom>
          </p:spPr>
          <p:style>
            <a:lnRef idx="1">
              <a:schemeClr val="accent1"/>
            </a:lnRef>
            <a:fillRef idx="3">
              <a:schemeClr val="accent1"/>
            </a:fillRef>
            <a:effectRef idx="2">
              <a:schemeClr val="accent1"/>
            </a:effectRef>
            <a:fontRef idx="minor">
              <a:schemeClr val="lt1"/>
            </a:fontRef>
          </p:style>
          <p:txBody>
            <a:bodyPr vert="wordArtVert" rtlCol="0" anchor="ctr"/>
            <a:lstStyle/>
            <a:p>
              <a:pPr algn="ctr"/>
              <a:endParaRPr lang="fr-FR" sz="900" dirty="0">
                <a:solidFill>
                  <a:schemeClr val="tx1"/>
                </a:solidFill>
              </a:endParaRPr>
            </a:p>
          </p:txBody>
        </p:sp>
        <p:sp>
          <p:nvSpPr>
            <p:cNvPr id="99" name="ZoneTexte 98">
              <a:extLst>
                <a:ext uri="{FF2B5EF4-FFF2-40B4-BE49-F238E27FC236}">
                  <a16:creationId xmlns:a16="http://schemas.microsoft.com/office/drawing/2014/main" id="{BA852D7E-8EC9-4B08-B319-104FEE54591A}"/>
                </a:ext>
              </a:extLst>
            </p:cNvPr>
            <p:cNvSpPr txBox="1"/>
            <p:nvPr/>
          </p:nvSpPr>
          <p:spPr>
            <a:xfrm flipH="1">
              <a:off x="3422107" y="1835238"/>
              <a:ext cx="473206" cy="261610"/>
            </a:xfrm>
            <a:prstGeom prst="rect">
              <a:avLst/>
            </a:prstGeom>
            <a:noFill/>
          </p:spPr>
          <p:txBody>
            <a:bodyPr wrap="none" rtlCol="0">
              <a:spAutoFit/>
            </a:bodyPr>
            <a:lstStyle/>
            <a:p>
              <a:r>
                <a:rPr lang="fr-FR" sz="1100" b="1" dirty="0"/>
                <a:t>Note</a:t>
              </a:r>
            </a:p>
          </p:txBody>
        </p:sp>
      </p:grpSp>
      <p:sp>
        <p:nvSpPr>
          <p:cNvPr id="100" name="ZoneTexte 99">
            <a:extLst>
              <a:ext uri="{FF2B5EF4-FFF2-40B4-BE49-F238E27FC236}">
                <a16:creationId xmlns:a16="http://schemas.microsoft.com/office/drawing/2014/main" id="{F574C14E-EE15-4BB7-9A6D-75C599145BFA}"/>
              </a:ext>
            </a:extLst>
          </p:cNvPr>
          <p:cNvSpPr txBox="1"/>
          <p:nvPr/>
        </p:nvSpPr>
        <p:spPr>
          <a:xfrm>
            <a:off x="8814103" y="1408357"/>
            <a:ext cx="1163448" cy="261610"/>
          </a:xfrm>
          <a:prstGeom prst="rect">
            <a:avLst/>
          </a:prstGeom>
          <a:noFill/>
        </p:spPr>
        <p:txBody>
          <a:bodyPr wrap="square" rtlCol="0">
            <a:spAutoFit/>
          </a:bodyPr>
          <a:lstStyle/>
          <a:p>
            <a:pPr algn="ctr"/>
            <a:r>
              <a:rPr lang="fr-FR" sz="1100" b="1" dirty="0"/>
              <a:t>Réglementation</a:t>
            </a:r>
          </a:p>
        </p:txBody>
      </p:sp>
      <p:pic>
        <p:nvPicPr>
          <p:cNvPr id="101" name="Image 100">
            <a:extLst>
              <a:ext uri="{FF2B5EF4-FFF2-40B4-BE49-F238E27FC236}">
                <a16:creationId xmlns:a16="http://schemas.microsoft.com/office/drawing/2014/main" id="{6BF40F11-68CF-44C1-8257-409C8E8E7B9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17150" y="930999"/>
            <a:ext cx="1357357" cy="556864"/>
          </a:xfrm>
          <a:prstGeom prst="rect">
            <a:avLst/>
          </a:prstGeom>
        </p:spPr>
      </p:pic>
      <p:sp>
        <p:nvSpPr>
          <p:cNvPr id="66" name="Rectangle 65">
            <a:extLst>
              <a:ext uri="{FF2B5EF4-FFF2-40B4-BE49-F238E27FC236}">
                <a16:creationId xmlns:a16="http://schemas.microsoft.com/office/drawing/2014/main" id="{94780B79-A2C4-4905-896D-192A52F9DAC8}"/>
              </a:ext>
            </a:extLst>
          </p:cNvPr>
          <p:cNvSpPr/>
          <p:nvPr/>
        </p:nvSpPr>
        <p:spPr>
          <a:xfrm>
            <a:off x="1770560" y="1005174"/>
            <a:ext cx="8922607" cy="5331122"/>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3" name="Flèche : angle droit 92">
            <a:extLst>
              <a:ext uri="{FF2B5EF4-FFF2-40B4-BE49-F238E27FC236}">
                <a16:creationId xmlns:a16="http://schemas.microsoft.com/office/drawing/2014/main" id="{292A0B0C-7CE4-4B56-82D7-97739DA9CCA5}"/>
              </a:ext>
            </a:extLst>
          </p:cNvPr>
          <p:cNvSpPr/>
          <p:nvPr/>
        </p:nvSpPr>
        <p:spPr>
          <a:xfrm flipH="1">
            <a:off x="6670841" y="5113456"/>
            <a:ext cx="3067111" cy="1172925"/>
          </a:xfrm>
          <a:prstGeom prst="bentUpArrow">
            <a:avLst>
              <a:gd name="adj1" fmla="val 50000"/>
              <a:gd name="adj2" fmla="val 46721"/>
              <a:gd name="adj3" fmla="val 37504"/>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Narrow" panose="020B0606020202030204" pitchFamily="34" charset="0"/>
              </a:rPr>
              <a:t>Fonction spécifiques </a:t>
            </a:r>
          </a:p>
          <a:p>
            <a:pPr algn="ctr"/>
            <a:r>
              <a:rPr lang="fr-FR" sz="1050" b="1" dirty="0">
                <a:latin typeface="Arial Narrow" panose="020B0606020202030204" pitchFamily="34" charset="0"/>
              </a:rPr>
              <a:t>Pôle engagements - Conformité</a:t>
            </a:r>
          </a:p>
          <a:p>
            <a:pPr algn="ctr"/>
            <a:r>
              <a:rPr lang="fr-FR" sz="1050" b="1" dirty="0">
                <a:latin typeface="Arial Narrow" panose="020B0606020202030204" pitchFamily="34" charset="0"/>
              </a:rPr>
              <a:t>Gestion des risques  -  Contrôle - ALM </a:t>
            </a:r>
          </a:p>
        </p:txBody>
      </p:sp>
      <p:sp>
        <p:nvSpPr>
          <p:cNvPr id="33" name="Flèche : angle droit 32">
            <a:extLst>
              <a:ext uri="{FF2B5EF4-FFF2-40B4-BE49-F238E27FC236}">
                <a16:creationId xmlns:a16="http://schemas.microsoft.com/office/drawing/2014/main" id="{70FAB1F6-521F-4484-AB54-33B20C2FC9BA}"/>
              </a:ext>
            </a:extLst>
          </p:cNvPr>
          <p:cNvSpPr/>
          <p:nvPr/>
        </p:nvSpPr>
        <p:spPr>
          <a:xfrm rot="5400000" flipH="1">
            <a:off x="8270329" y="2440777"/>
            <a:ext cx="596348" cy="1240877"/>
          </a:xfrm>
          <a:prstGeom prst="bentUpArrow">
            <a:avLst>
              <a:gd name="adj1" fmla="val 25000"/>
              <a:gd name="adj2" fmla="val 25000"/>
              <a:gd name="adj3" fmla="val 25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ZoneTexte 33">
            <a:extLst>
              <a:ext uri="{FF2B5EF4-FFF2-40B4-BE49-F238E27FC236}">
                <a16:creationId xmlns:a16="http://schemas.microsoft.com/office/drawing/2014/main" id="{94C3C414-80CB-4897-B97A-264730D18112}"/>
              </a:ext>
            </a:extLst>
          </p:cNvPr>
          <p:cNvSpPr txBox="1"/>
          <p:nvPr/>
        </p:nvSpPr>
        <p:spPr>
          <a:xfrm>
            <a:off x="8262088" y="2776699"/>
            <a:ext cx="629973" cy="261610"/>
          </a:xfrm>
          <a:prstGeom prst="rect">
            <a:avLst/>
          </a:prstGeom>
          <a:noFill/>
        </p:spPr>
        <p:txBody>
          <a:bodyPr wrap="square" rtlCol="0">
            <a:spAutoFit/>
          </a:bodyPr>
          <a:lstStyle/>
          <a:p>
            <a:r>
              <a:rPr lang="fr-FR" sz="1100" dirty="0">
                <a:solidFill>
                  <a:schemeClr val="bg1"/>
                </a:solidFill>
                <a:latin typeface="Arial Narrow" panose="020B0606020202030204" pitchFamily="34" charset="0"/>
              </a:rPr>
              <a:t>Prêts</a:t>
            </a:r>
          </a:p>
        </p:txBody>
      </p:sp>
      <p:sp>
        <p:nvSpPr>
          <p:cNvPr id="90" name="Flèche : double flèche horizontale 89">
            <a:extLst>
              <a:ext uri="{FF2B5EF4-FFF2-40B4-BE49-F238E27FC236}">
                <a16:creationId xmlns:a16="http://schemas.microsoft.com/office/drawing/2014/main" id="{2E89511A-DA7D-4CB5-956B-3D0FA27B05E5}"/>
              </a:ext>
            </a:extLst>
          </p:cNvPr>
          <p:cNvSpPr/>
          <p:nvPr/>
        </p:nvSpPr>
        <p:spPr>
          <a:xfrm>
            <a:off x="3044048" y="4524834"/>
            <a:ext cx="1224000" cy="288147"/>
          </a:xfrm>
          <a:prstGeom prst="leftRight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latin typeface="Arial Narrow" panose="020B0606020202030204" pitchFamily="34" charset="0"/>
              </a:rPr>
              <a:t>Trésorerie</a:t>
            </a:r>
          </a:p>
        </p:txBody>
      </p:sp>
      <p:sp>
        <p:nvSpPr>
          <p:cNvPr id="91" name="Flèche : double flèche horizontale 90">
            <a:extLst>
              <a:ext uri="{FF2B5EF4-FFF2-40B4-BE49-F238E27FC236}">
                <a16:creationId xmlns:a16="http://schemas.microsoft.com/office/drawing/2014/main" id="{3FAE8ED4-817F-4F4D-A722-75D1960D9046}"/>
              </a:ext>
            </a:extLst>
          </p:cNvPr>
          <p:cNvSpPr/>
          <p:nvPr/>
        </p:nvSpPr>
        <p:spPr>
          <a:xfrm>
            <a:off x="3047261" y="4926313"/>
            <a:ext cx="1224000" cy="288147"/>
          </a:xfrm>
          <a:prstGeom prst="leftRight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latin typeface="Arial Narrow" panose="020B0606020202030204" pitchFamily="34" charset="0"/>
              </a:rPr>
              <a:t>Couverture</a:t>
            </a:r>
          </a:p>
        </p:txBody>
      </p:sp>
      <p:sp>
        <p:nvSpPr>
          <p:cNvPr id="23" name="Flèche : angle droit 22">
            <a:extLst>
              <a:ext uri="{FF2B5EF4-FFF2-40B4-BE49-F238E27FC236}">
                <a16:creationId xmlns:a16="http://schemas.microsoft.com/office/drawing/2014/main" id="{35D4729A-1FE1-4461-B06E-4B8B9AD64649}"/>
              </a:ext>
            </a:extLst>
          </p:cNvPr>
          <p:cNvSpPr/>
          <p:nvPr/>
        </p:nvSpPr>
        <p:spPr>
          <a:xfrm rot="10800000" flipH="1">
            <a:off x="3389585" y="2866883"/>
            <a:ext cx="1330104" cy="742386"/>
          </a:xfrm>
          <a:prstGeom prst="bentUpArrow">
            <a:avLst>
              <a:gd name="adj1" fmla="val 18093"/>
              <a:gd name="adj2" fmla="val 20971"/>
              <a:gd name="adj3" fmla="val 25000"/>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199EDBE9-398A-49A9-8809-7D674E7F0D97}"/>
              </a:ext>
            </a:extLst>
          </p:cNvPr>
          <p:cNvSpPr txBox="1"/>
          <p:nvPr/>
        </p:nvSpPr>
        <p:spPr>
          <a:xfrm>
            <a:off x="3496505" y="2799601"/>
            <a:ext cx="1126666" cy="261610"/>
          </a:xfrm>
          <a:prstGeom prst="rect">
            <a:avLst/>
          </a:prstGeom>
          <a:noFill/>
        </p:spPr>
        <p:txBody>
          <a:bodyPr wrap="square" rtlCol="0">
            <a:spAutoFit/>
          </a:bodyPr>
          <a:lstStyle/>
          <a:p>
            <a:r>
              <a:rPr lang="fr-FR" sz="1100" dirty="0">
                <a:solidFill>
                  <a:schemeClr val="bg1"/>
                </a:solidFill>
                <a:latin typeface="Arial Narrow" panose="020B0606020202030204" pitchFamily="34" charset="0"/>
              </a:rPr>
              <a:t>Financement</a:t>
            </a:r>
          </a:p>
        </p:txBody>
      </p:sp>
      <p:sp>
        <p:nvSpPr>
          <p:cNvPr id="68" name="Ellipse 67">
            <a:hlinkClick r:id="rId10" action="ppaction://hlinksldjump"/>
            <a:extLst>
              <a:ext uri="{FF2B5EF4-FFF2-40B4-BE49-F238E27FC236}">
                <a16:creationId xmlns:a16="http://schemas.microsoft.com/office/drawing/2014/main" id="{2FF875FF-A62E-4EDB-820F-AC47C1371AB9}"/>
              </a:ext>
            </a:extLst>
          </p:cNvPr>
          <p:cNvSpPr/>
          <p:nvPr/>
        </p:nvSpPr>
        <p:spPr>
          <a:xfrm>
            <a:off x="3029324" y="2818515"/>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1</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74" name="Ellipse 73">
            <a:hlinkClick r:id="rId11" action="ppaction://hlinksldjump"/>
            <a:extLst>
              <a:ext uri="{FF2B5EF4-FFF2-40B4-BE49-F238E27FC236}">
                <a16:creationId xmlns:a16="http://schemas.microsoft.com/office/drawing/2014/main" id="{01A1FE23-2EFF-4CBD-B768-6CCD3B8C28DB}"/>
              </a:ext>
            </a:extLst>
          </p:cNvPr>
          <p:cNvSpPr/>
          <p:nvPr/>
        </p:nvSpPr>
        <p:spPr>
          <a:xfrm>
            <a:off x="3546318" y="4347339"/>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2</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75" name="Ellipse 74">
            <a:hlinkClick r:id="rId12" action="ppaction://hlinksldjump"/>
            <a:extLst>
              <a:ext uri="{FF2B5EF4-FFF2-40B4-BE49-F238E27FC236}">
                <a16:creationId xmlns:a16="http://schemas.microsoft.com/office/drawing/2014/main" id="{6A2BB86B-7772-441F-A96E-91F1E4483BE5}"/>
              </a:ext>
            </a:extLst>
          </p:cNvPr>
          <p:cNvSpPr/>
          <p:nvPr/>
        </p:nvSpPr>
        <p:spPr>
          <a:xfrm>
            <a:off x="9298950" y="2776699"/>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latin typeface="Bauhaus 93" panose="04030905020B02020C02" pitchFamily="82" charset="0"/>
                <a:ea typeface="Tahoma" panose="020B0604030504040204" pitchFamily="34" charset="0"/>
                <a:cs typeface="Tahoma" panose="020B0604030504040204" pitchFamily="34" charset="0"/>
              </a:rPr>
              <a:t>3</a:t>
            </a:r>
          </a:p>
        </p:txBody>
      </p:sp>
      <p:sp>
        <p:nvSpPr>
          <p:cNvPr id="76" name="Ellipse 75">
            <a:hlinkClick r:id="rId13" action="ppaction://hlinksldjump"/>
            <a:extLst>
              <a:ext uri="{FF2B5EF4-FFF2-40B4-BE49-F238E27FC236}">
                <a16:creationId xmlns:a16="http://schemas.microsoft.com/office/drawing/2014/main" id="{73E37E92-881C-4203-A666-7868F85BB62A}"/>
              </a:ext>
            </a:extLst>
          </p:cNvPr>
          <p:cNvSpPr/>
          <p:nvPr/>
        </p:nvSpPr>
        <p:spPr>
          <a:xfrm>
            <a:off x="3526310" y="5205086"/>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4</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77" name="Ellipse 76">
            <a:hlinkClick r:id="rId14" action="ppaction://hlinksldjump"/>
            <a:extLst>
              <a:ext uri="{FF2B5EF4-FFF2-40B4-BE49-F238E27FC236}">
                <a16:creationId xmlns:a16="http://schemas.microsoft.com/office/drawing/2014/main" id="{5B9D2F2B-4053-41EF-A66E-FA5DD1906CA8}"/>
              </a:ext>
            </a:extLst>
          </p:cNvPr>
          <p:cNvSpPr/>
          <p:nvPr/>
        </p:nvSpPr>
        <p:spPr>
          <a:xfrm>
            <a:off x="7438887" y="5089520"/>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5</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78" name="Ellipse 77">
            <a:hlinkClick r:id="rId15" action="ppaction://hlinksldjump"/>
            <a:extLst>
              <a:ext uri="{FF2B5EF4-FFF2-40B4-BE49-F238E27FC236}">
                <a16:creationId xmlns:a16="http://schemas.microsoft.com/office/drawing/2014/main" id="{CA4632AE-5345-4649-AFD6-1618B9DE438A}"/>
              </a:ext>
            </a:extLst>
          </p:cNvPr>
          <p:cNvSpPr/>
          <p:nvPr/>
        </p:nvSpPr>
        <p:spPr>
          <a:xfrm>
            <a:off x="6385826" y="2782269"/>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6</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6" name="Organigramme : Alternative 5">
            <a:extLst>
              <a:ext uri="{FF2B5EF4-FFF2-40B4-BE49-F238E27FC236}">
                <a16:creationId xmlns:a16="http://schemas.microsoft.com/office/drawing/2014/main" id="{82F319BC-8166-4FA8-9113-2B3FDECCB72D}"/>
              </a:ext>
            </a:extLst>
          </p:cNvPr>
          <p:cNvSpPr/>
          <p:nvPr/>
        </p:nvSpPr>
        <p:spPr>
          <a:xfrm>
            <a:off x="5834981" y="3076541"/>
            <a:ext cx="1359276" cy="420182"/>
          </a:xfrm>
          <a:prstGeom prst="flowChartAlternateProcess">
            <a:avLst/>
          </a:prstGeom>
          <a:solidFill>
            <a:srgbClr val="29235C"/>
          </a:solidFill>
          <a:ln>
            <a:solidFill>
              <a:srgbClr val="29235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latin typeface="Arial Narrow" panose="020B0606020202030204" pitchFamily="34" charset="0"/>
              </a:rPr>
              <a:t>Transformation</a:t>
            </a:r>
          </a:p>
        </p:txBody>
      </p:sp>
      <p:pic>
        <p:nvPicPr>
          <p:cNvPr id="43" name="Image 42">
            <a:extLst>
              <a:ext uri="{FF2B5EF4-FFF2-40B4-BE49-F238E27FC236}">
                <a16:creationId xmlns:a16="http://schemas.microsoft.com/office/drawing/2014/main" id="{B49C1B87-AA8D-4B51-90F8-A05390A7277C}"/>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5055378" y="2917570"/>
            <a:ext cx="317911" cy="306000"/>
          </a:xfrm>
          <a:prstGeom prst="rect">
            <a:avLst/>
          </a:prstGeom>
        </p:spPr>
      </p:pic>
      <p:pic>
        <p:nvPicPr>
          <p:cNvPr id="44" name="Image 43">
            <a:extLst>
              <a:ext uri="{FF2B5EF4-FFF2-40B4-BE49-F238E27FC236}">
                <a16:creationId xmlns:a16="http://schemas.microsoft.com/office/drawing/2014/main" id="{F7BCCADF-DE16-44D2-ACDD-4257FFE75A2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353717" y="4527776"/>
            <a:ext cx="328872" cy="306000"/>
          </a:xfrm>
          <a:prstGeom prst="rect">
            <a:avLst/>
          </a:prstGeom>
        </p:spPr>
      </p:pic>
      <p:pic>
        <p:nvPicPr>
          <p:cNvPr id="49" name="Image 48">
            <a:extLst>
              <a:ext uri="{FF2B5EF4-FFF2-40B4-BE49-F238E27FC236}">
                <a16:creationId xmlns:a16="http://schemas.microsoft.com/office/drawing/2014/main" id="{E2B63B50-A25B-4E7C-BA68-F1EED5EBBC14}"/>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5051195" y="3687730"/>
            <a:ext cx="326277" cy="306000"/>
          </a:xfrm>
          <a:prstGeom prst="rect">
            <a:avLst/>
          </a:prstGeom>
        </p:spPr>
      </p:pic>
      <p:pic>
        <p:nvPicPr>
          <p:cNvPr id="57" name="Image 56">
            <a:extLst>
              <a:ext uri="{FF2B5EF4-FFF2-40B4-BE49-F238E27FC236}">
                <a16:creationId xmlns:a16="http://schemas.microsoft.com/office/drawing/2014/main" id="{5ACA0DDD-36E6-4887-BF12-E40A5A85F6B3}"/>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8023766" y="4004538"/>
            <a:ext cx="329057" cy="303504"/>
          </a:xfrm>
          <a:prstGeom prst="rect">
            <a:avLst/>
          </a:prstGeom>
        </p:spPr>
      </p:pic>
      <p:pic>
        <p:nvPicPr>
          <p:cNvPr id="58" name="Image 57">
            <a:extLst>
              <a:ext uri="{FF2B5EF4-FFF2-40B4-BE49-F238E27FC236}">
                <a16:creationId xmlns:a16="http://schemas.microsoft.com/office/drawing/2014/main" id="{664D76A6-FA5C-41B7-BD9F-9854C8AEBFB2}"/>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8024738" y="4360875"/>
            <a:ext cx="328084" cy="322220"/>
          </a:xfrm>
          <a:prstGeom prst="rect">
            <a:avLst/>
          </a:prstGeom>
        </p:spPr>
      </p:pic>
      <p:sp>
        <p:nvSpPr>
          <p:cNvPr id="8" name="ZoneTexte 7">
            <a:extLst>
              <a:ext uri="{FF2B5EF4-FFF2-40B4-BE49-F238E27FC236}">
                <a16:creationId xmlns:a16="http://schemas.microsoft.com/office/drawing/2014/main" id="{51C15BD0-216B-4FD7-B133-AD888ED6AAE8}"/>
              </a:ext>
            </a:extLst>
          </p:cNvPr>
          <p:cNvSpPr txBox="1"/>
          <p:nvPr/>
        </p:nvSpPr>
        <p:spPr>
          <a:xfrm>
            <a:off x="4609367" y="3204989"/>
            <a:ext cx="1209930" cy="369332"/>
          </a:xfrm>
          <a:prstGeom prst="rect">
            <a:avLst/>
          </a:prstGeom>
          <a:noFill/>
        </p:spPr>
        <p:txBody>
          <a:bodyPr wrap="square" rtlCol="0">
            <a:spAutoFit/>
          </a:bodyPr>
          <a:lstStyle/>
          <a:p>
            <a:pPr algn="ctr"/>
            <a:r>
              <a:rPr lang="fr-FR" sz="900" b="1" dirty="0">
                <a:latin typeface="Arial Narrow" panose="020B0606020202030204" pitchFamily="34" charset="0"/>
              </a:rPr>
              <a:t>Direction Financière</a:t>
            </a:r>
          </a:p>
          <a:p>
            <a:pPr algn="ctr"/>
            <a:r>
              <a:rPr lang="fr-FR" sz="900" b="1" dirty="0">
                <a:latin typeface="Arial Narrow" panose="020B0606020202030204" pitchFamily="34" charset="0"/>
              </a:rPr>
              <a:t>Financement MLT</a:t>
            </a:r>
          </a:p>
        </p:txBody>
      </p:sp>
      <p:sp>
        <p:nvSpPr>
          <p:cNvPr id="61" name="ZoneTexte 60">
            <a:extLst>
              <a:ext uri="{FF2B5EF4-FFF2-40B4-BE49-F238E27FC236}">
                <a16:creationId xmlns:a16="http://schemas.microsoft.com/office/drawing/2014/main" id="{4261729C-B407-48C7-A452-7EB233819309}"/>
              </a:ext>
            </a:extLst>
          </p:cNvPr>
          <p:cNvSpPr txBox="1"/>
          <p:nvPr/>
        </p:nvSpPr>
        <p:spPr>
          <a:xfrm>
            <a:off x="8334228" y="3971624"/>
            <a:ext cx="2024676" cy="369332"/>
          </a:xfrm>
          <a:prstGeom prst="rect">
            <a:avLst/>
          </a:prstGeom>
          <a:noFill/>
        </p:spPr>
        <p:txBody>
          <a:bodyPr wrap="square" rtlCol="0">
            <a:spAutoFit/>
          </a:bodyPr>
          <a:lstStyle/>
          <a:p>
            <a:pPr algn="ctr"/>
            <a:r>
              <a:rPr lang="fr-FR" sz="900" b="1" dirty="0">
                <a:latin typeface="Arial Narrow" panose="020B0606020202030204" pitchFamily="34" charset="0"/>
              </a:rPr>
              <a:t>Direction des Adhésions et du Crédit</a:t>
            </a:r>
          </a:p>
          <a:p>
            <a:pPr algn="ctr"/>
            <a:r>
              <a:rPr lang="fr-FR" sz="900" b="1" dirty="0">
                <a:latin typeface="Arial Narrow" panose="020B0606020202030204" pitchFamily="34" charset="0"/>
              </a:rPr>
              <a:t>Gestion de la Relation Collectivités</a:t>
            </a:r>
          </a:p>
        </p:txBody>
      </p:sp>
      <p:sp>
        <p:nvSpPr>
          <p:cNvPr id="62" name="ZoneTexte 61">
            <a:extLst>
              <a:ext uri="{FF2B5EF4-FFF2-40B4-BE49-F238E27FC236}">
                <a16:creationId xmlns:a16="http://schemas.microsoft.com/office/drawing/2014/main" id="{9B207DD6-4EE6-45F8-B2AD-A5EE68C77374}"/>
              </a:ext>
            </a:extLst>
          </p:cNvPr>
          <p:cNvSpPr txBox="1"/>
          <p:nvPr/>
        </p:nvSpPr>
        <p:spPr>
          <a:xfrm>
            <a:off x="4369442" y="4442845"/>
            <a:ext cx="1689783" cy="507831"/>
          </a:xfrm>
          <a:prstGeom prst="rect">
            <a:avLst/>
          </a:prstGeom>
          <a:noFill/>
        </p:spPr>
        <p:txBody>
          <a:bodyPr wrap="square" rtlCol="0">
            <a:spAutoFit/>
          </a:bodyPr>
          <a:lstStyle/>
          <a:p>
            <a:pPr algn="ctr"/>
            <a:r>
              <a:rPr lang="fr-FR" sz="900" b="1" dirty="0">
                <a:latin typeface="Arial Narrow" panose="020B0606020202030204" pitchFamily="34" charset="0"/>
              </a:rPr>
              <a:t>Direction Financière</a:t>
            </a:r>
          </a:p>
          <a:p>
            <a:pPr algn="ctr"/>
            <a:r>
              <a:rPr lang="fr-FR" sz="900" b="1" dirty="0">
                <a:latin typeface="Arial Narrow" panose="020B0606020202030204" pitchFamily="34" charset="0"/>
                <a:ea typeface="Tahoma" panose="020B0604030504040204" pitchFamily="34" charset="0"/>
                <a:cs typeface="Tahoma" panose="020B0604030504040204" pitchFamily="34" charset="0"/>
              </a:rPr>
              <a:t>Trésorerie et </a:t>
            </a:r>
          </a:p>
          <a:p>
            <a:pPr algn="ctr"/>
            <a:r>
              <a:rPr lang="fr-FR" sz="900" b="1" dirty="0">
                <a:latin typeface="Arial Narrow" panose="020B0606020202030204" pitchFamily="34" charset="0"/>
                <a:ea typeface="Tahoma" panose="020B0604030504040204" pitchFamily="34" charset="0"/>
                <a:cs typeface="Tahoma" panose="020B0604030504040204" pitchFamily="34" charset="0"/>
              </a:rPr>
              <a:t>financement CT</a:t>
            </a:r>
            <a:endParaRPr lang="fr-FR" sz="900" b="1" dirty="0">
              <a:latin typeface="Arial Narrow" panose="020B0606020202030204" pitchFamily="34" charset="0"/>
            </a:endParaRPr>
          </a:p>
        </p:txBody>
      </p:sp>
      <p:sp>
        <p:nvSpPr>
          <p:cNvPr id="63" name="ZoneTexte 62">
            <a:extLst>
              <a:ext uri="{FF2B5EF4-FFF2-40B4-BE49-F238E27FC236}">
                <a16:creationId xmlns:a16="http://schemas.microsoft.com/office/drawing/2014/main" id="{56EF4935-3DA6-4AA7-8A6D-475BA2DE175E}"/>
              </a:ext>
            </a:extLst>
          </p:cNvPr>
          <p:cNvSpPr txBox="1"/>
          <p:nvPr/>
        </p:nvSpPr>
        <p:spPr>
          <a:xfrm>
            <a:off x="4369442" y="3952857"/>
            <a:ext cx="1689783" cy="369332"/>
          </a:xfrm>
          <a:prstGeom prst="rect">
            <a:avLst/>
          </a:prstGeom>
          <a:noFill/>
        </p:spPr>
        <p:txBody>
          <a:bodyPr wrap="square" rtlCol="0">
            <a:spAutoFit/>
          </a:bodyPr>
          <a:lstStyle/>
          <a:p>
            <a:pPr algn="ctr"/>
            <a:r>
              <a:rPr lang="fr-FR" sz="900" b="1" dirty="0">
                <a:latin typeface="Arial Narrow" panose="020B0606020202030204" pitchFamily="34" charset="0"/>
              </a:rPr>
              <a:t>Direction Financière</a:t>
            </a:r>
          </a:p>
          <a:p>
            <a:pPr algn="ctr"/>
            <a:r>
              <a:rPr lang="fr-FR" sz="900" b="1" dirty="0">
                <a:latin typeface="Arial Narrow" panose="020B0606020202030204" pitchFamily="34" charset="0"/>
                <a:ea typeface="Tahoma" panose="020B0604030504040204" pitchFamily="34" charset="0"/>
                <a:cs typeface="Tahoma" panose="020B0604030504040204" pitchFamily="34" charset="0"/>
              </a:rPr>
              <a:t>Back-office Marchés</a:t>
            </a:r>
            <a:endParaRPr lang="fr-FR" sz="900" b="1" dirty="0">
              <a:latin typeface="Arial Narrow" panose="020B0606020202030204" pitchFamily="34" charset="0"/>
            </a:endParaRPr>
          </a:p>
        </p:txBody>
      </p:sp>
      <p:sp>
        <p:nvSpPr>
          <p:cNvPr id="64" name="ZoneTexte 63">
            <a:extLst>
              <a:ext uri="{FF2B5EF4-FFF2-40B4-BE49-F238E27FC236}">
                <a16:creationId xmlns:a16="http://schemas.microsoft.com/office/drawing/2014/main" id="{E1F213A4-471E-4CAA-A637-E86BA8788117}"/>
              </a:ext>
            </a:extLst>
          </p:cNvPr>
          <p:cNvSpPr txBox="1"/>
          <p:nvPr/>
        </p:nvSpPr>
        <p:spPr>
          <a:xfrm>
            <a:off x="8334228" y="4337319"/>
            <a:ext cx="2024676" cy="369332"/>
          </a:xfrm>
          <a:prstGeom prst="rect">
            <a:avLst/>
          </a:prstGeom>
          <a:noFill/>
        </p:spPr>
        <p:txBody>
          <a:bodyPr wrap="square" rtlCol="0">
            <a:spAutoFit/>
          </a:bodyPr>
          <a:lstStyle/>
          <a:p>
            <a:pPr algn="ctr"/>
            <a:r>
              <a:rPr lang="fr-FR" sz="900" b="1" dirty="0">
                <a:latin typeface="Arial Narrow" panose="020B0606020202030204" pitchFamily="34" charset="0"/>
              </a:rPr>
              <a:t>Direction des Adhésions et du Crédit</a:t>
            </a:r>
          </a:p>
          <a:p>
            <a:pPr algn="ctr"/>
            <a:r>
              <a:rPr lang="fr-FR" sz="900" b="1" dirty="0">
                <a:latin typeface="Arial Narrow" panose="020B0606020202030204" pitchFamily="34" charset="0"/>
              </a:rPr>
              <a:t>Back-office Crédit</a:t>
            </a:r>
          </a:p>
        </p:txBody>
      </p:sp>
      <p:pic>
        <p:nvPicPr>
          <p:cNvPr id="65" name="Image 64">
            <a:extLst>
              <a:ext uri="{FF2B5EF4-FFF2-40B4-BE49-F238E27FC236}">
                <a16:creationId xmlns:a16="http://schemas.microsoft.com/office/drawing/2014/main" id="{8CFED59D-7762-487C-AB4B-AC8DEC4AC7A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353718" y="4926011"/>
            <a:ext cx="317911" cy="306000"/>
          </a:xfrm>
          <a:prstGeom prst="rect">
            <a:avLst/>
          </a:prstGeom>
        </p:spPr>
      </p:pic>
      <p:sp>
        <p:nvSpPr>
          <p:cNvPr id="79" name="ZoneTexte 78">
            <a:extLst>
              <a:ext uri="{FF2B5EF4-FFF2-40B4-BE49-F238E27FC236}">
                <a16:creationId xmlns:a16="http://schemas.microsoft.com/office/drawing/2014/main" id="{815C5ED7-1ED8-4BCC-A247-BF0C0125D7C9}"/>
              </a:ext>
            </a:extLst>
          </p:cNvPr>
          <p:cNvSpPr txBox="1"/>
          <p:nvPr/>
        </p:nvSpPr>
        <p:spPr>
          <a:xfrm>
            <a:off x="7903109" y="4765115"/>
            <a:ext cx="2911981" cy="923330"/>
          </a:xfrm>
          <a:prstGeom prst="rect">
            <a:avLst/>
          </a:prstGeom>
          <a:noFill/>
        </p:spPr>
        <p:txBody>
          <a:bodyPr wrap="square" rtlCol="0">
            <a:spAutoFit/>
          </a:bodyPr>
          <a:lstStyle/>
          <a:p>
            <a:r>
              <a:rPr lang="fr-FR" sz="900" b="1" dirty="0">
                <a:latin typeface="Arial Narrow" panose="020B0606020202030204" pitchFamily="34" charset="0"/>
              </a:rPr>
              <a:t>Direction des Risques des Contrôles et de la Conformité </a:t>
            </a:r>
          </a:p>
          <a:p>
            <a:pPr marL="265113" indent="-85725">
              <a:buFont typeface="Arial" panose="020B0604020202020204" pitchFamily="34" charset="0"/>
              <a:buChar char="•"/>
            </a:pPr>
            <a:r>
              <a:rPr lang="fr-FR" sz="900" b="1" dirty="0">
                <a:latin typeface="Arial Narrow" panose="020B0606020202030204" pitchFamily="34" charset="0"/>
              </a:rPr>
              <a:t>Pôle Engagements</a:t>
            </a:r>
          </a:p>
          <a:p>
            <a:pPr marL="265113" indent="-85725">
              <a:buFont typeface="Arial" panose="020B0604020202020204" pitchFamily="34" charset="0"/>
              <a:buChar char="•"/>
            </a:pPr>
            <a:r>
              <a:rPr lang="fr-FR" sz="900" b="1" dirty="0">
                <a:latin typeface="Arial Narrow" panose="020B0606020202030204" pitchFamily="34" charset="0"/>
              </a:rPr>
              <a:t>Gestion des Risques</a:t>
            </a:r>
          </a:p>
          <a:p>
            <a:pPr marL="265113" indent="-85725">
              <a:buFont typeface="Arial" panose="020B0604020202020204" pitchFamily="34" charset="0"/>
              <a:buChar char="•"/>
            </a:pPr>
            <a:r>
              <a:rPr lang="fr-FR" sz="900" b="1" dirty="0">
                <a:latin typeface="Arial Narrow" panose="020B0606020202030204" pitchFamily="34" charset="0"/>
              </a:rPr>
              <a:t>Contrôle</a:t>
            </a:r>
          </a:p>
          <a:p>
            <a:pPr marL="265113" indent="-85725">
              <a:buFont typeface="Arial" panose="020B0604020202020204" pitchFamily="34" charset="0"/>
              <a:buChar char="•"/>
            </a:pPr>
            <a:r>
              <a:rPr lang="fr-FR" sz="900" b="1" dirty="0">
                <a:latin typeface="Arial Narrow" panose="020B0606020202030204" pitchFamily="34" charset="0"/>
              </a:rPr>
              <a:t>Conformité</a:t>
            </a:r>
          </a:p>
          <a:p>
            <a:r>
              <a:rPr lang="fr-FR" sz="900" b="1" dirty="0">
                <a:latin typeface="Arial Narrow" panose="020B0606020202030204" pitchFamily="34" charset="0"/>
              </a:rPr>
              <a:t>Direction Financière - ALM</a:t>
            </a:r>
          </a:p>
        </p:txBody>
      </p:sp>
      <p:sp>
        <p:nvSpPr>
          <p:cNvPr id="80" name="ZoneTexte 79">
            <a:extLst>
              <a:ext uri="{FF2B5EF4-FFF2-40B4-BE49-F238E27FC236}">
                <a16:creationId xmlns:a16="http://schemas.microsoft.com/office/drawing/2014/main" id="{3BC8D63F-3778-4AC5-94F3-93C55146214E}"/>
              </a:ext>
            </a:extLst>
          </p:cNvPr>
          <p:cNvSpPr txBox="1"/>
          <p:nvPr/>
        </p:nvSpPr>
        <p:spPr>
          <a:xfrm>
            <a:off x="4609367" y="4909946"/>
            <a:ext cx="1209930" cy="369332"/>
          </a:xfrm>
          <a:prstGeom prst="rect">
            <a:avLst/>
          </a:prstGeom>
          <a:noFill/>
        </p:spPr>
        <p:txBody>
          <a:bodyPr wrap="square" rtlCol="0">
            <a:spAutoFit/>
          </a:bodyPr>
          <a:lstStyle/>
          <a:p>
            <a:pPr algn="ctr"/>
            <a:r>
              <a:rPr lang="fr-FR" sz="900" b="1" dirty="0">
                <a:latin typeface="Arial Narrow" panose="020B0606020202030204" pitchFamily="34" charset="0"/>
              </a:rPr>
              <a:t>Direction Financière</a:t>
            </a:r>
          </a:p>
          <a:p>
            <a:pPr algn="ctr"/>
            <a:r>
              <a:rPr lang="fr-FR" sz="900" b="1" dirty="0">
                <a:latin typeface="Arial Narrow" panose="020B0606020202030204" pitchFamily="34" charset="0"/>
              </a:rPr>
              <a:t>Financement MLT</a:t>
            </a:r>
          </a:p>
        </p:txBody>
      </p:sp>
      <p:pic>
        <p:nvPicPr>
          <p:cNvPr id="81" name="Picture 2" descr="RÃ©sultat de recherche d'images pour &quot;S&amp;P global rating&quot;">
            <a:extLst>
              <a:ext uri="{FF2B5EF4-FFF2-40B4-BE49-F238E27FC236}">
                <a16:creationId xmlns:a16="http://schemas.microsoft.com/office/drawing/2014/main" id="{692A55A7-5230-470C-8D04-31373C0F1B6D}"/>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793556" y="1106644"/>
            <a:ext cx="502879" cy="24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2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6"/>
          <p:cNvSpPr>
            <a:spLocks noGrp="1"/>
          </p:cNvSpPr>
          <p:nvPr>
            <p:ph type="title"/>
          </p:nvPr>
        </p:nvSpPr>
        <p:spPr>
          <a:xfrm>
            <a:off x="1754964" y="533162"/>
            <a:ext cx="10515600" cy="466148"/>
          </a:xfrm>
          <a:ln>
            <a:noFill/>
          </a:ln>
        </p:spPr>
        <p:txBody>
          <a:bodyPr/>
          <a:lstStyle/>
          <a:p>
            <a:r>
              <a:rPr lang="fr-FR" sz="2000" b="1" dirty="0">
                <a:latin typeface="Arial Narrow" panose="020B0606020202030204" pitchFamily="34" charset="0"/>
              </a:rPr>
              <a:t>Chaine de valeur et principaux mécanismes bancaires : </a:t>
            </a:r>
            <a:r>
              <a:rPr lang="fr-FR" b="1" dirty="0">
                <a:latin typeface="Arial Narrow" panose="020B0606020202030204" pitchFamily="34" charset="0"/>
              </a:rPr>
              <a:t>Le financement</a:t>
            </a:r>
          </a:p>
        </p:txBody>
      </p:sp>
      <p:sp>
        <p:nvSpPr>
          <p:cNvPr id="4" name="Espace réservé de la date 3"/>
          <p:cNvSpPr>
            <a:spLocks noGrp="1"/>
          </p:cNvSpPr>
          <p:nvPr>
            <p:ph type="dt" sz="half" idx="2"/>
          </p:nvPr>
        </p:nvSpPr>
        <p:spPr>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A97EE3-8BC5-46D8-BF24-1249902EE2FC}" type="datetime1">
              <a:rPr lang="fr-FR" smtClean="0"/>
              <a:pPr/>
              <a:t>03/06/2019</a:t>
            </a:fld>
            <a:endParaRPr lang="fr-FR" dirty="0"/>
          </a:p>
        </p:txBody>
      </p:sp>
      <p:sp>
        <p:nvSpPr>
          <p:cNvPr id="6" name="Espace réservé du numéro de diapositive 5"/>
          <p:cNvSpPr>
            <a:spLocks noGrp="1"/>
          </p:cNvSpPr>
          <p:nvPr>
            <p:ph type="sldNum" sz="quarter" idx="4"/>
          </p:nvPr>
        </p:nvSpPr>
        <p:spPr>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6626B8-9A1A-D04A-9503-D05055E8FA78}" type="slidenum">
              <a:rPr lang="fr-FR" smtClean="0"/>
              <a:pPr/>
              <a:t>24</a:t>
            </a:fld>
            <a:endParaRPr lang="fr-FR" dirty="0"/>
          </a:p>
        </p:txBody>
      </p:sp>
      <p:graphicFrame>
        <p:nvGraphicFramePr>
          <p:cNvPr id="3" name="Tableau 2">
            <a:extLst>
              <a:ext uri="{FF2B5EF4-FFF2-40B4-BE49-F238E27FC236}">
                <a16:creationId xmlns:a16="http://schemas.microsoft.com/office/drawing/2014/main" id="{D55583F3-FD6A-433A-B659-79FB0B36AE8C}"/>
              </a:ext>
            </a:extLst>
          </p:cNvPr>
          <p:cNvGraphicFramePr>
            <a:graphicFrameLocks noGrp="1"/>
          </p:cNvGraphicFramePr>
          <p:nvPr>
            <p:extLst>
              <p:ext uri="{D42A27DB-BD31-4B8C-83A1-F6EECF244321}">
                <p14:modId xmlns:p14="http://schemas.microsoft.com/office/powerpoint/2010/main" val="2802178562"/>
              </p:ext>
            </p:extLst>
          </p:nvPr>
        </p:nvGraphicFramePr>
        <p:xfrm>
          <a:off x="1283516" y="1474262"/>
          <a:ext cx="9697672" cy="516537"/>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1681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ea typeface="Tahoma" panose="020B0604030504040204" pitchFamily="34" charset="0"/>
                          <a:cs typeface="Tahoma" panose="020B0604030504040204" pitchFamily="34" charset="0"/>
                        </a:rPr>
                        <a:t>OBJECTIFS DE L'ACTIVITE</a:t>
                      </a:r>
                    </a:p>
                  </a:txBody>
                  <a:tcPr>
                    <a:solidFill>
                      <a:srgbClr val="002060"/>
                    </a:solidFill>
                  </a:tcPr>
                </a:tc>
                <a:extLst>
                  <a:ext uri="{0D108BD9-81ED-4DB2-BD59-A6C34878D82A}">
                    <a16:rowId xmlns:a16="http://schemas.microsoft.com/office/drawing/2014/main" val="4029669107"/>
                  </a:ext>
                </a:extLst>
              </a:tr>
              <a:tr h="272697">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Emprunter sur les marchés financiers auprès des investisseurs internationaux l'argent qui sera prêté aux collectivités</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4" name="Tableau 13">
            <a:extLst>
              <a:ext uri="{FF2B5EF4-FFF2-40B4-BE49-F238E27FC236}">
                <a16:creationId xmlns:a16="http://schemas.microsoft.com/office/drawing/2014/main" id="{B062EE57-E236-45BA-8DF3-C29B18596818}"/>
              </a:ext>
            </a:extLst>
          </p:cNvPr>
          <p:cNvGraphicFramePr>
            <a:graphicFrameLocks noGrp="1"/>
          </p:cNvGraphicFramePr>
          <p:nvPr>
            <p:extLst>
              <p:ext uri="{D42A27DB-BD31-4B8C-83A1-F6EECF244321}">
                <p14:modId xmlns:p14="http://schemas.microsoft.com/office/powerpoint/2010/main" val="348677858"/>
              </p:ext>
            </p:extLst>
          </p:nvPr>
        </p:nvGraphicFramePr>
        <p:xfrm>
          <a:off x="1283517" y="2073568"/>
          <a:ext cx="9697671" cy="1182861"/>
        </p:xfrm>
        <a:graphic>
          <a:graphicData uri="http://schemas.openxmlformats.org/drawingml/2006/table">
            <a:tbl>
              <a:tblPr firstRow="1" bandRow="1">
                <a:tableStyleId>{5C22544A-7EE6-4342-B048-85BDC9FD1C3A}</a:tableStyleId>
              </a:tblPr>
              <a:tblGrid>
                <a:gridCol w="9697671">
                  <a:extLst>
                    <a:ext uri="{9D8B030D-6E8A-4147-A177-3AD203B41FA5}">
                      <a16:colId xmlns:a16="http://schemas.microsoft.com/office/drawing/2014/main" val="2027755472"/>
                    </a:ext>
                  </a:extLst>
                </a:gridCol>
              </a:tblGrid>
              <a:tr h="270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PROCESSUS</a:t>
                      </a:r>
                    </a:p>
                  </a:txBody>
                  <a:tcPr>
                    <a:solidFill>
                      <a:srgbClr val="002060"/>
                    </a:solidFill>
                  </a:tcPr>
                </a:tc>
                <a:extLst>
                  <a:ext uri="{0D108BD9-81ED-4DB2-BD59-A6C34878D82A}">
                    <a16:rowId xmlns:a16="http://schemas.microsoft.com/office/drawing/2014/main" val="4029669107"/>
                  </a:ext>
                </a:extLst>
              </a:tr>
              <a:tr h="912493">
                <a:tc>
                  <a:txBody>
                    <a:bodyPr/>
                    <a:lstStyle/>
                    <a:p>
                      <a:endParaRPr lang="fr-FR" sz="800" dirty="0"/>
                    </a:p>
                    <a:p>
                      <a:endParaRPr lang="fr-FR" sz="800" dirty="0"/>
                    </a:p>
                    <a:p>
                      <a:endParaRPr lang="fr-FR" sz="800" dirty="0"/>
                    </a:p>
                    <a:p>
                      <a:endParaRPr lang="fr-FR" sz="800" dirty="0"/>
                    </a:p>
                    <a:p>
                      <a:endParaRPr lang="fr-FR" sz="800" dirty="0"/>
                    </a:p>
                    <a:p>
                      <a:endParaRPr lang="fr-FR" sz="800" dirty="0"/>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sp>
        <p:nvSpPr>
          <p:cNvPr id="9" name="Flèche : pentagone 8">
            <a:extLst>
              <a:ext uri="{FF2B5EF4-FFF2-40B4-BE49-F238E27FC236}">
                <a16:creationId xmlns:a16="http://schemas.microsoft.com/office/drawing/2014/main" id="{E8926EC0-D0BE-40B3-BF6C-231EA050D22B}"/>
              </a:ext>
            </a:extLst>
          </p:cNvPr>
          <p:cNvSpPr/>
          <p:nvPr/>
        </p:nvSpPr>
        <p:spPr>
          <a:xfrm>
            <a:off x="1283516" y="2428123"/>
            <a:ext cx="2196000" cy="522635"/>
          </a:xfrm>
          <a:prstGeom prst="homePlat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Obtenir une note auprès des Agences et la conserver</a:t>
            </a:r>
          </a:p>
        </p:txBody>
      </p:sp>
      <p:sp>
        <p:nvSpPr>
          <p:cNvPr id="11" name="Flèche : chevron 10">
            <a:extLst>
              <a:ext uri="{FF2B5EF4-FFF2-40B4-BE49-F238E27FC236}">
                <a16:creationId xmlns:a16="http://schemas.microsoft.com/office/drawing/2014/main" id="{1AB435F0-9830-42DE-82BB-005061BB878D}"/>
              </a:ext>
            </a:extLst>
          </p:cNvPr>
          <p:cNvSpPr/>
          <p:nvPr/>
        </p:nvSpPr>
        <p:spPr>
          <a:xfrm>
            <a:off x="3510354" y="2428122"/>
            <a:ext cx="2503328" cy="522635"/>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Faire connaître l'Agence auprès des investisseurs internationaux / "Road show"</a:t>
            </a:r>
          </a:p>
        </p:txBody>
      </p:sp>
      <p:sp>
        <p:nvSpPr>
          <p:cNvPr id="12" name="Flèche : chevron 11">
            <a:extLst>
              <a:ext uri="{FF2B5EF4-FFF2-40B4-BE49-F238E27FC236}">
                <a16:creationId xmlns:a16="http://schemas.microsoft.com/office/drawing/2014/main" id="{56D262E7-A710-434E-BAB0-33B4CCF99C6D}"/>
              </a:ext>
            </a:extLst>
          </p:cNvPr>
          <p:cNvSpPr/>
          <p:nvPr/>
        </p:nvSpPr>
        <p:spPr>
          <a:xfrm>
            <a:off x="6013682" y="2423489"/>
            <a:ext cx="2693080" cy="535048"/>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Créer et tenir à jour le cadre juridique qui permet d'emprunter sur les marchés "programme EMTN"</a:t>
            </a:r>
          </a:p>
        </p:txBody>
      </p:sp>
      <p:sp>
        <p:nvSpPr>
          <p:cNvPr id="13" name="Flèche : chevron 12">
            <a:extLst>
              <a:ext uri="{FF2B5EF4-FFF2-40B4-BE49-F238E27FC236}">
                <a16:creationId xmlns:a16="http://schemas.microsoft.com/office/drawing/2014/main" id="{B60E49A4-5875-4BEF-B615-8A34351DDF01}"/>
              </a:ext>
            </a:extLst>
          </p:cNvPr>
          <p:cNvSpPr/>
          <p:nvPr/>
        </p:nvSpPr>
        <p:spPr>
          <a:xfrm>
            <a:off x="8692698" y="2424153"/>
            <a:ext cx="2288490" cy="522635"/>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Réaliser l'émission de dette "Benchmark"</a:t>
            </a:r>
          </a:p>
        </p:txBody>
      </p:sp>
      <p:graphicFrame>
        <p:nvGraphicFramePr>
          <p:cNvPr id="15" name="Tableau 14">
            <a:extLst>
              <a:ext uri="{FF2B5EF4-FFF2-40B4-BE49-F238E27FC236}">
                <a16:creationId xmlns:a16="http://schemas.microsoft.com/office/drawing/2014/main" id="{4366DDD5-CE0A-424F-93C3-6BE918E3605B}"/>
              </a:ext>
            </a:extLst>
          </p:cNvPr>
          <p:cNvGraphicFramePr>
            <a:graphicFrameLocks noGrp="1"/>
          </p:cNvGraphicFramePr>
          <p:nvPr>
            <p:extLst>
              <p:ext uri="{D42A27DB-BD31-4B8C-83A1-F6EECF244321}">
                <p14:modId xmlns:p14="http://schemas.microsoft.com/office/powerpoint/2010/main" val="3282130842"/>
              </p:ext>
            </p:extLst>
          </p:nvPr>
        </p:nvGraphicFramePr>
        <p:xfrm>
          <a:off x="1283519" y="3070371"/>
          <a:ext cx="9697670" cy="1607497"/>
        </p:xfrm>
        <a:graphic>
          <a:graphicData uri="http://schemas.openxmlformats.org/drawingml/2006/table">
            <a:tbl>
              <a:tblPr firstRow="1" bandRow="1">
                <a:tableStyleId>{5C22544A-7EE6-4342-B048-85BDC9FD1C3A}</a:tableStyleId>
              </a:tblPr>
              <a:tblGrid>
                <a:gridCol w="1511547">
                  <a:extLst>
                    <a:ext uri="{9D8B030D-6E8A-4147-A177-3AD203B41FA5}">
                      <a16:colId xmlns:a16="http://schemas.microsoft.com/office/drawing/2014/main" val="2027755472"/>
                    </a:ext>
                  </a:extLst>
                </a:gridCol>
                <a:gridCol w="3207140">
                  <a:extLst>
                    <a:ext uri="{9D8B030D-6E8A-4147-A177-3AD203B41FA5}">
                      <a16:colId xmlns:a16="http://schemas.microsoft.com/office/drawing/2014/main" val="1193962030"/>
                    </a:ext>
                  </a:extLst>
                </a:gridCol>
                <a:gridCol w="208280">
                  <a:extLst>
                    <a:ext uri="{9D8B030D-6E8A-4147-A177-3AD203B41FA5}">
                      <a16:colId xmlns:a16="http://schemas.microsoft.com/office/drawing/2014/main" val="4288610693"/>
                    </a:ext>
                  </a:extLst>
                </a:gridCol>
                <a:gridCol w="1573465">
                  <a:extLst>
                    <a:ext uri="{9D8B030D-6E8A-4147-A177-3AD203B41FA5}">
                      <a16:colId xmlns:a16="http://schemas.microsoft.com/office/drawing/2014/main" val="3160232613"/>
                    </a:ext>
                  </a:extLst>
                </a:gridCol>
                <a:gridCol w="3197238">
                  <a:extLst>
                    <a:ext uri="{9D8B030D-6E8A-4147-A177-3AD203B41FA5}">
                      <a16:colId xmlns:a16="http://schemas.microsoft.com/office/drawing/2014/main" val="1808178455"/>
                    </a:ext>
                  </a:extLst>
                </a:gridCol>
              </a:tblGrid>
              <a:tr h="25176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INTERNES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0" i="0" u="none" strike="noStrike" dirty="0">
                        <a:solidFill>
                          <a:srgbClr val="000000"/>
                        </a:solidFill>
                        <a:effectLst/>
                        <a:latin typeface="Tahoma" panose="020B0604030504040204" pitchFamily="34" charset="0"/>
                      </a:endParaRPr>
                    </a:p>
                  </a:txBody>
                  <a:tcP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EXTERNES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extLst>
                  <a:ext uri="{0D108BD9-81ED-4DB2-BD59-A6C34878D82A}">
                    <a16:rowId xmlns:a16="http://schemas.microsoft.com/office/drawing/2014/main" val="4029669107"/>
                  </a:ext>
                </a:extLst>
              </a:tr>
              <a:tr h="706660">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Direction Financière -Financement Moyen / Long Terme</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Rencontre les investisseurs (road show) et réalise les opérations d’emprunts</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Agence de notation</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Evalue le risque de crédit de l'AFL et le communique aux marchés financiers à travers une "note". Aa3 actuellement (comme BNP Paribas, Aa2 pour la France). </a:t>
                      </a:r>
                    </a:p>
                  </a:txBody>
                  <a:tcPr>
                    <a:solidFill>
                      <a:schemeClr val="bg1">
                        <a:lumMod val="95000"/>
                      </a:schemeClr>
                    </a:solidFill>
                  </a:tcPr>
                </a:tc>
                <a:extLst>
                  <a:ext uri="{0D108BD9-81ED-4DB2-BD59-A6C34878D82A}">
                    <a16:rowId xmlns:a16="http://schemas.microsoft.com/office/drawing/2014/main" val="2911306874"/>
                  </a:ext>
                </a:extLst>
              </a:tr>
              <a:tr h="400516">
                <a:tc rowSpan="2">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Direction Juridique</a:t>
                      </a:r>
                      <a:endParaRPr lang="fr-FR" sz="800" dirty="0">
                        <a:latin typeface="Arial Narrow" panose="020B0606020202030204" pitchFamily="34" charset="0"/>
                      </a:endParaRPr>
                    </a:p>
                  </a:txBody>
                  <a:tcPr>
                    <a:solidFill>
                      <a:schemeClr val="bg1">
                        <a:lumMod val="95000"/>
                      </a:schemeClr>
                    </a:solidFill>
                  </a:tcPr>
                </a:tc>
                <a:tc rowSpan="2">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Créer et tenir à jour le cadre juridique qui permet d'emprunter sur les marchés "programme EMTN"</a:t>
                      </a:r>
                      <a:endParaRPr lang="fr-FR" sz="800" dirty="0">
                        <a:latin typeface="Arial Narrow" panose="020B0606020202030204" pitchFamily="34" charset="0"/>
                      </a:endParaRP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Banque arrangeuse</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Structuration et gestion de l’emprunt en relation avec les investisseurs : « book »</a:t>
                      </a:r>
                    </a:p>
                  </a:txBody>
                  <a:tcPr>
                    <a:solidFill>
                      <a:schemeClr val="bg1">
                        <a:lumMod val="95000"/>
                      </a:schemeClr>
                    </a:solidFill>
                  </a:tcPr>
                </a:tc>
                <a:extLst>
                  <a:ext uri="{0D108BD9-81ED-4DB2-BD59-A6C34878D82A}">
                    <a16:rowId xmlns:a16="http://schemas.microsoft.com/office/drawing/2014/main" val="3395481588"/>
                  </a:ext>
                </a:extLst>
              </a:tr>
              <a:tr h="248559">
                <a:tc vMerge="1">
                  <a:txBody>
                    <a:bodyPr/>
                    <a:lstStyle/>
                    <a:p>
                      <a:endParaRPr lang="fr-FR" sz="800" dirty="0"/>
                    </a:p>
                  </a:txBody>
                  <a:tcPr>
                    <a:solidFill>
                      <a:schemeClr val="bg1">
                        <a:lumMod val="95000"/>
                      </a:schemeClr>
                    </a:solidFill>
                  </a:tcPr>
                </a:tc>
                <a:tc vMerge="1">
                  <a:txBody>
                    <a:bodyPr/>
                    <a:lstStyle/>
                    <a:p>
                      <a:endParaRPr lang="fr-FR" sz="800" dirty="0"/>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Investisseurs</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Achètent la dette de l'AFL</a:t>
                      </a:r>
                    </a:p>
                  </a:txBody>
                  <a:tcPr>
                    <a:solidFill>
                      <a:schemeClr val="bg1">
                        <a:lumMod val="95000"/>
                      </a:schemeClr>
                    </a:solidFill>
                  </a:tcPr>
                </a:tc>
                <a:extLst>
                  <a:ext uri="{0D108BD9-81ED-4DB2-BD59-A6C34878D82A}">
                    <a16:rowId xmlns:a16="http://schemas.microsoft.com/office/drawing/2014/main" val="2437501889"/>
                  </a:ext>
                </a:extLst>
              </a:tr>
            </a:tbl>
          </a:graphicData>
        </a:graphic>
      </p:graphicFrame>
      <p:graphicFrame>
        <p:nvGraphicFramePr>
          <p:cNvPr id="16" name="Tableau 15">
            <a:extLst>
              <a:ext uri="{FF2B5EF4-FFF2-40B4-BE49-F238E27FC236}">
                <a16:creationId xmlns:a16="http://schemas.microsoft.com/office/drawing/2014/main" id="{0FE32486-CFDB-401E-AD48-3F1C477A7CCB}"/>
              </a:ext>
            </a:extLst>
          </p:cNvPr>
          <p:cNvGraphicFramePr>
            <a:graphicFrameLocks noGrp="1"/>
          </p:cNvGraphicFramePr>
          <p:nvPr>
            <p:extLst>
              <p:ext uri="{D42A27DB-BD31-4B8C-83A1-F6EECF244321}">
                <p14:modId xmlns:p14="http://schemas.microsoft.com/office/powerpoint/2010/main" val="3084252008"/>
              </p:ext>
            </p:extLst>
          </p:nvPr>
        </p:nvGraphicFramePr>
        <p:xfrm>
          <a:off x="1283518" y="4672482"/>
          <a:ext cx="9697671" cy="1249680"/>
        </p:xfrm>
        <a:graphic>
          <a:graphicData uri="http://schemas.openxmlformats.org/drawingml/2006/table">
            <a:tbl>
              <a:tblPr firstRow="1" bandRow="1">
                <a:tableStyleId>{5C22544A-7EE6-4342-B048-85BDC9FD1C3A}</a:tableStyleId>
              </a:tblPr>
              <a:tblGrid>
                <a:gridCol w="3105220">
                  <a:extLst>
                    <a:ext uri="{9D8B030D-6E8A-4147-A177-3AD203B41FA5}">
                      <a16:colId xmlns:a16="http://schemas.microsoft.com/office/drawing/2014/main" val="2027755472"/>
                    </a:ext>
                  </a:extLst>
                </a:gridCol>
                <a:gridCol w="236741">
                  <a:extLst>
                    <a:ext uri="{9D8B030D-6E8A-4147-A177-3AD203B41FA5}">
                      <a16:colId xmlns:a16="http://schemas.microsoft.com/office/drawing/2014/main" val="2978154884"/>
                    </a:ext>
                  </a:extLst>
                </a:gridCol>
                <a:gridCol w="3198067">
                  <a:extLst>
                    <a:ext uri="{9D8B030D-6E8A-4147-A177-3AD203B41FA5}">
                      <a16:colId xmlns:a16="http://schemas.microsoft.com/office/drawing/2014/main" val="113924768"/>
                    </a:ext>
                  </a:extLst>
                </a:gridCol>
                <a:gridCol w="236741">
                  <a:extLst>
                    <a:ext uri="{9D8B030D-6E8A-4147-A177-3AD203B41FA5}">
                      <a16:colId xmlns:a16="http://schemas.microsoft.com/office/drawing/2014/main" val="3098208967"/>
                    </a:ext>
                  </a:extLst>
                </a:gridCol>
                <a:gridCol w="2920902">
                  <a:extLst>
                    <a:ext uri="{9D8B030D-6E8A-4147-A177-3AD203B41FA5}">
                      <a16:colId xmlns:a16="http://schemas.microsoft.com/office/drawing/2014/main" val="2144467996"/>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SPECIFICITES AFL</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INDICATEURS DE PERFORMANCE</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chemeClr val="bg1"/>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RISQUES</a:t>
                      </a:r>
                    </a:p>
                  </a:txBody>
                  <a:tcPr>
                    <a:solidFill>
                      <a:srgbClr val="002060"/>
                    </a:solidFill>
                  </a:tcPr>
                </a:tc>
                <a:extLst>
                  <a:ext uri="{0D108BD9-81ED-4DB2-BD59-A6C34878D82A}">
                    <a16:rowId xmlns:a16="http://schemas.microsoft.com/office/drawing/2014/main" val="4029669107"/>
                  </a:ext>
                </a:extLst>
              </a:tr>
              <a:tr h="370840">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Note d'Agence : L'AFL est jeune et de taille modeste, sa très bonne note lui permet un accès facilité aux marchés financiers</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Source unique de financement : contrairement aux autres banques, l'AFL dépend uniquement des marchés financiers. Elle n'a pas de dépôts.</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Coût de l'émission de dette (taux) </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Diversité des investisseurs : la diversité de type et d'origines géographique des investisseurs est un gage de pérennité du financement</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Volume demandé par les investisseurs (intérêt pour l'Agence), plus le volume est important plus le coût baisse</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Dégradation de la note d'agence qui restreindrait l'accès aux marchés</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Hausse du coût de financement qui se reporterait directement sur le coût de nos prêts aux collectivités</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7" name="Tableau 16">
            <a:extLst>
              <a:ext uri="{FF2B5EF4-FFF2-40B4-BE49-F238E27FC236}">
                <a16:creationId xmlns:a16="http://schemas.microsoft.com/office/drawing/2014/main" id="{91F7C24C-45C7-43A0-81CC-9C2E3DDA444E}"/>
              </a:ext>
            </a:extLst>
          </p:cNvPr>
          <p:cNvGraphicFramePr>
            <a:graphicFrameLocks noGrp="1"/>
          </p:cNvGraphicFramePr>
          <p:nvPr>
            <p:extLst>
              <p:ext uri="{D42A27DB-BD31-4B8C-83A1-F6EECF244321}">
                <p14:modId xmlns:p14="http://schemas.microsoft.com/office/powerpoint/2010/main" val="1264167904"/>
              </p:ext>
            </p:extLst>
          </p:nvPr>
        </p:nvGraphicFramePr>
        <p:xfrm>
          <a:off x="1283517" y="5967645"/>
          <a:ext cx="9697672" cy="24384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0">
                <a:tc>
                  <a:txBody>
                    <a:bodyPr/>
                    <a:lstStyle/>
                    <a:p>
                      <a:pPr algn="ctr"/>
                      <a:r>
                        <a:rPr lang="fr-FR" sz="1000" b="0" dirty="0">
                          <a:solidFill>
                            <a:schemeClr val="bg1"/>
                          </a:solidFill>
                          <a:latin typeface="Tahoma" panose="020B0604030504040204" pitchFamily="34" charset="0"/>
                          <a:ea typeface="Tahoma" panose="020B0604030504040204" pitchFamily="34" charset="0"/>
                          <a:cs typeface="Tahoma" panose="020B0604030504040204" pitchFamily="34" charset="0"/>
                        </a:rPr>
                        <a:t>Approfondir / notions liées : Obligations, EMTN, Placement privé, ECP, OAT, Euribor</a:t>
                      </a:r>
                    </a:p>
                  </a:txBody>
                  <a:tcPr>
                    <a:solidFill>
                      <a:srgbClr val="00B0F0"/>
                    </a:solidFill>
                  </a:tcPr>
                </a:tc>
                <a:extLst>
                  <a:ext uri="{0D108BD9-81ED-4DB2-BD59-A6C34878D82A}">
                    <a16:rowId xmlns:a16="http://schemas.microsoft.com/office/drawing/2014/main" val="2911306874"/>
                  </a:ext>
                </a:extLst>
              </a:tr>
            </a:tbl>
          </a:graphicData>
        </a:graphic>
      </p:graphicFrame>
      <p:sp>
        <p:nvSpPr>
          <p:cNvPr id="18" name="Ellipse 17">
            <a:hlinkClick r:id="rId2" action="ppaction://hlinksldjump"/>
            <a:extLst>
              <a:ext uri="{FF2B5EF4-FFF2-40B4-BE49-F238E27FC236}">
                <a16:creationId xmlns:a16="http://schemas.microsoft.com/office/drawing/2014/main" id="{E3102C5A-A3CF-4A5E-96A9-F78616ED1A7A}"/>
              </a:ext>
            </a:extLst>
          </p:cNvPr>
          <p:cNvSpPr/>
          <p:nvPr/>
        </p:nvSpPr>
        <p:spPr>
          <a:xfrm>
            <a:off x="1449026" y="699381"/>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1</a:t>
            </a:r>
            <a:endParaRPr lang="fr-FR" dirty="0">
              <a:latin typeface="Bauhaus 93" panose="04030905020B02020C02"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49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6"/>
          <p:cNvSpPr>
            <a:spLocks noGrp="1"/>
          </p:cNvSpPr>
          <p:nvPr>
            <p:ph type="title"/>
          </p:nvPr>
        </p:nvSpPr>
        <p:spPr>
          <a:xfrm>
            <a:off x="1754964" y="533162"/>
            <a:ext cx="10515600" cy="466148"/>
          </a:xfrm>
          <a:ln>
            <a:noFill/>
          </a:ln>
        </p:spPr>
        <p:txBody>
          <a:bodyPr/>
          <a:lstStyle/>
          <a:p>
            <a:r>
              <a:rPr lang="fr-FR" sz="2000" b="1" dirty="0">
                <a:latin typeface="Arial Narrow" panose="020B0606020202030204" pitchFamily="34" charset="0"/>
              </a:rPr>
              <a:t>Chaine de valeur et principaux mécanismes bancaires : </a:t>
            </a:r>
            <a:r>
              <a:rPr lang="fr-FR" b="1" dirty="0">
                <a:latin typeface="Arial Narrow" panose="020B0606020202030204" pitchFamily="34" charset="0"/>
              </a:rPr>
              <a:t>La gestion de trésorerie</a:t>
            </a:r>
          </a:p>
        </p:txBody>
      </p:sp>
      <p:sp>
        <p:nvSpPr>
          <p:cNvPr id="4" name="Espace réservé de la date 3"/>
          <p:cNvSpPr>
            <a:spLocks noGrp="1"/>
          </p:cNvSpPr>
          <p:nvPr>
            <p:ph type="dt" sz="half" idx="2"/>
          </p:nvPr>
        </p:nvSpPr>
        <p:spPr>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A97EE3-8BC5-46D8-BF24-1249902EE2FC}" type="datetime1">
              <a:rPr lang="fr-FR" smtClean="0"/>
              <a:pPr/>
              <a:t>03/06/2019</a:t>
            </a:fld>
            <a:endParaRPr lang="fr-FR" dirty="0"/>
          </a:p>
        </p:txBody>
      </p:sp>
      <p:sp>
        <p:nvSpPr>
          <p:cNvPr id="6" name="Espace réservé du numéro de diapositive 5"/>
          <p:cNvSpPr>
            <a:spLocks noGrp="1"/>
          </p:cNvSpPr>
          <p:nvPr>
            <p:ph type="sldNum" sz="quarter" idx="4"/>
          </p:nvPr>
        </p:nvSpPr>
        <p:spPr>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6626B8-9A1A-D04A-9503-D05055E8FA78}" type="slidenum">
              <a:rPr lang="fr-FR" smtClean="0"/>
              <a:pPr/>
              <a:t>25</a:t>
            </a:fld>
            <a:endParaRPr lang="fr-FR" dirty="0"/>
          </a:p>
        </p:txBody>
      </p:sp>
      <p:graphicFrame>
        <p:nvGraphicFramePr>
          <p:cNvPr id="3" name="Tableau 2">
            <a:extLst>
              <a:ext uri="{FF2B5EF4-FFF2-40B4-BE49-F238E27FC236}">
                <a16:creationId xmlns:a16="http://schemas.microsoft.com/office/drawing/2014/main" id="{D55583F3-FD6A-433A-B659-79FB0B36AE8C}"/>
              </a:ext>
            </a:extLst>
          </p:cNvPr>
          <p:cNvGraphicFramePr>
            <a:graphicFrameLocks noGrp="1"/>
          </p:cNvGraphicFramePr>
          <p:nvPr>
            <p:extLst>
              <p:ext uri="{D42A27DB-BD31-4B8C-83A1-F6EECF244321}">
                <p14:modId xmlns:p14="http://schemas.microsoft.com/office/powerpoint/2010/main" val="2058180980"/>
              </p:ext>
            </p:extLst>
          </p:nvPr>
        </p:nvGraphicFramePr>
        <p:xfrm>
          <a:off x="1283516" y="1474262"/>
          <a:ext cx="9697672" cy="64008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1681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ea typeface="Tahoma" panose="020B0604030504040204" pitchFamily="34" charset="0"/>
                          <a:cs typeface="Tahoma" panose="020B0604030504040204" pitchFamily="34" charset="0"/>
                        </a:rPr>
                        <a:t>OBJECTIFS DE L'ACTIVITE</a:t>
                      </a:r>
                    </a:p>
                  </a:txBody>
                  <a:tcPr>
                    <a:solidFill>
                      <a:srgbClr val="002060"/>
                    </a:solidFill>
                  </a:tcPr>
                </a:tc>
                <a:extLst>
                  <a:ext uri="{0D108BD9-81ED-4DB2-BD59-A6C34878D82A}">
                    <a16:rowId xmlns:a16="http://schemas.microsoft.com/office/drawing/2014/main" val="4029669107"/>
                  </a:ext>
                </a:extLst>
              </a:tr>
              <a:tr h="272697">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Gérer le stock d'argent emprunté aux marchés en attendant de le prêter aux collectivité pour que cela coûte le moins cher possible à l'Agence</a:t>
                      </a:r>
                    </a:p>
                    <a:p>
                      <a:r>
                        <a:rPr lang="fr-FR" sz="1000" dirty="0">
                          <a:latin typeface="Arial Narrow" panose="020B0606020202030204" pitchFamily="34" charset="0"/>
                          <a:ea typeface="Tahoma" panose="020B0604030504040204" pitchFamily="34" charset="0"/>
                          <a:cs typeface="Tahoma" panose="020B0604030504040204" pitchFamily="34" charset="0"/>
                        </a:rPr>
                        <a:t>S'assurer en permanence que la trésorerie est suffisante pour répondre aux besoins des collectivités</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4" name="Tableau 13">
            <a:extLst>
              <a:ext uri="{FF2B5EF4-FFF2-40B4-BE49-F238E27FC236}">
                <a16:creationId xmlns:a16="http://schemas.microsoft.com/office/drawing/2014/main" id="{B062EE57-E236-45BA-8DF3-C29B18596818}"/>
              </a:ext>
            </a:extLst>
          </p:cNvPr>
          <p:cNvGraphicFramePr>
            <a:graphicFrameLocks noGrp="1"/>
          </p:cNvGraphicFramePr>
          <p:nvPr>
            <p:extLst>
              <p:ext uri="{D42A27DB-BD31-4B8C-83A1-F6EECF244321}">
                <p14:modId xmlns:p14="http://schemas.microsoft.com/office/powerpoint/2010/main" val="374331290"/>
              </p:ext>
            </p:extLst>
          </p:nvPr>
        </p:nvGraphicFramePr>
        <p:xfrm>
          <a:off x="1283517" y="2122999"/>
          <a:ext cx="9697671" cy="1182861"/>
        </p:xfrm>
        <a:graphic>
          <a:graphicData uri="http://schemas.openxmlformats.org/drawingml/2006/table">
            <a:tbl>
              <a:tblPr firstRow="1" bandRow="1">
                <a:tableStyleId>{5C22544A-7EE6-4342-B048-85BDC9FD1C3A}</a:tableStyleId>
              </a:tblPr>
              <a:tblGrid>
                <a:gridCol w="9697671">
                  <a:extLst>
                    <a:ext uri="{9D8B030D-6E8A-4147-A177-3AD203B41FA5}">
                      <a16:colId xmlns:a16="http://schemas.microsoft.com/office/drawing/2014/main" val="2027755472"/>
                    </a:ext>
                  </a:extLst>
                </a:gridCol>
              </a:tblGrid>
              <a:tr h="270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PROCESSUS</a:t>
                      </a:r>
                    </a:p>
                  </a:txBody>
                  <a:tcPr>
                    <a:solidFill>
                      <a:srgbClr val="002060"/>
                    </a:solidFill>
                  </a:tcPr>
                </a:tc>
                <a:extLst>
                  <a:ext uri="{0D108BD9-81ED-4DB2-BD59-A6C34878D82A}">
                    <a16:rowId xmlns:a16="http://schemas.microsoft.com/office/drawing/2014/main" val="4029669107"/>
                  </a:ext>
                </a:extLst>
              </a:tr>
              <a:tr h="912493">
                <a:tc>
                  <a:txBody>
                    <a:bodyPr/>
                    <a:lstStyle/>
                    <a:p>
                      <a:endParaRPr lang="fr-FR" sz="800" dirty="0"/>
                    </a:p>
                    <a:p>
                      <a:endParaRPr lang="fr-FR" sz="800" dirty="0"/>
                    </a:p>
                    <a:p>
                      <a:endParaRPr lang="fr-FR" sz="800" dirty="0"/>
                    </a:p>
                    <a:p>
                      <a:endParaRPr lang="fr-FR" sz="800" dirty="0"/>
                    </a:p>
                    <a:p>
                      <a:endParaRPr lang="fr-FR" sz="800" dirty="0"/>
                    </a:p>
                    <a:p>
                      <a:endParaRPr lang="fr-FR" sz="800" dirty="0"/>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sp>
        <p:nvSpPr>
          <p:cNvPr id="9" name="Flèche : pentagone 8">
            <a:extLst>
              <a:ext uri="{FF2B5EF4-FFF2-40B4-BE49-F238E27FC236}">
                <a16:creationId xmlns:a16="http://schemas.microsoft.com/office/drawing/2014/main" id="{E8926EC0-D0BE-40B3-BF6C-231EA050D22B}"/>
              </a:ext>
            </a:extLst>
          </p:cNvPr>
          <p:cNvSpPr/>
          <p:nvPr/>
        </p:nvSpPr>
        <p:spPr>
          <a:xfrm>
            <a:off x="1283515" y="2428123"/>
            <a:ext cx="3047921" cy="522635"/>
          </a:xfrm>
          <a:prstGeom prst="homePlat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Suivi des besoins de trésorerie</a:t>
            </a:r>
          </a:p>
        </p:txBody>
      </p:sp>
      <p:sp>
        <p:nvSpPr>
          <p:cNvPr id="11" name="Flèche : chevron 10">
            <a:extLst>
              <a:ext uri="{FF2B5EF4-FFF2-40B4-BE49-F238E27FC236}">
                <a16:creationId xmlns:a16="http://schemas.microsoft.com/office/drawing/2014/main" id="{1AB435F0-9830-42DE-82BB-005061BB878D}"/>
              </a:ext>
            </a:extLst>
          </p:cNvPr>
          <p:cNvSpPr/>
          <p:nvPr/>
        </p:nvSpPr>
        <p:spPr>
          <a:xfrm>
            <a:off x="4362275" y="2435902"/>
            <a:ext cx="3145439" cy="522635"/>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Achat / Vente de titres permettant de diminuer le coût de la liquidité</a:t>
            </a:r>
          </a:p>
        </p:txBody>
      </p:sp>
      <p:sp>
        <p:nvSpPr>
          <p:cNvPr id="12" name="Flèche : chevron 11">
            <a:extLst>
              <a:ext uri="{FF2B5EF4-FFF2-40B4-BE49-F238E27FC236}">
                <a16:creationId xmlns:a16="http://schemas.microsoft.com/office/drawing/2014/main" id="{56D262E7-A710-434E-BAB0-33B4CCF99C6D}"/>
              </a:ext>
            </a:extLst>
          </p:cNvPr>
          <p:cNvSpPr/>
          <p:nvPr/>
        </p:nvSpPr>
        <p:spPr>
          <a:xfrm>
            <a:off x="7508147" y="2423489"/>
            <a:ext cx="3503879" cy="535048"/>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Tahoma" panose="020B0604030504040204" pitchFamily="34" charset="0"/>
                <a:ea typeface="Tahoma" panose="020B0604030504040204" pitchFamily="34" charset="0"/>
                <a:cs typeface="Tahoma" panose="020B0604030504040204" pitchFamily="34" charset="0"/>
              </a:rPr>
              <a:t>Administration et contrôle des opérations de marché</a:t>
            </a:r>
          </a:p>
        </p:txBody>
      </p:sp>
      <p:graphicFrame>
        <p:nvGraphicFramePr>
          <p:cNvPr id="15" name="Tableau 14">
            <a:extLst>
              <a:ext uri="{FF2B5EF4-FFF2-40B4-BE49-F238E27FC236}">
                <a16:creationId xmlns:a16="http://schemas.microsoft.com/office/drawing/2014/main" id="{4366DDD5-CE0A-424F-93C3-6BE918E3605B}"/>
              </a:ext>
            </a:extLst>
          </p:cNvPr>
          <p:cNvGraphicFramePr>
            <a:graphicFrameLocks noGrp="1"/>
          </p:cNvGraphicFramePr>
          <p:nvPr>
            <p:extLst>
              <p:ext uri="{D42A27DB-BD31-4B8C-83A1-F6EECF244321}">
                <p14:modId xmlns:p14="http://schemas.microsoft.com/office/powerpoint/2010/main" val="4128685173"/>
              </p:ext>
            </p:extLst>
          </p:nvPr>
        </p:nvGraphicFramePr>
        <p:xfrm>
          <a:off x="1283519" y="3070371"/>
          <a:ext cx="9697670" cy="1257602"/>
        </p:xfrm>
        <a:graphic>
          <a:graphicData uri="http://schemas.openxmlformats.org/drawingml/2006/table">
            <a:tbl>
              <a:tblPr firstRow="1" bandRow="1">
                <a:tableStyleId>{5C22544A-7EE6-4342-B048-85BDC9FD1C3A}</a:tableStyleId>
              </a:tblPr>
              <a:tblGrid>
                <a:gridCol w="1511547">
                  <a:extLst>
                    <a:ext uri="{9D8B030D-6E8A-4147-A177-3AD203B41FA5}">
                      <a16:colId xmlns:a16="http://schemas.microsoft.com/office/drawing/2014/main" val="2027755472"/>
                    </a:ext>
                  </a:extLst>
                </a:gridCol>
                <a:gridCol w="3207140">
                  <a:extLst>
                    <a:ext uri="{9D8B030D-6E8A-4147-A177-3AD203B41FA5}">
                      <a16:colId xmlns:a16="http://schemas.microsoft.com/office/drawing/2014/main" val="1193962030"/>
                    </a:ext>
                  </a:extLst>
                </a:gridCol>
                <a:gridCol w="208280">
                  <a:extLst>
                    <a:ext uri="{9D8B030D-6E8A-4147-A177-3AD203B41FA5}">
                      <a16:colId xmlns:a16="http://schemas.microsoft.com/office/drawing/2014/main" val="4288610693"/>
                    </a:ext>
                  </a:extLst>
                </a:gridCol>
                <a:gridCol w="1573465">
                  <a:extLst>
                    <a:ext uri="{9D8B030D-6E8A-4147-A177-3AD203B41FA5}">
                      <a16:colId xmlns:a16="http://schemas.microsoft.com/office/drawing/2014/main" val="3160232613"/>
                    </a:ext>
                  </a:extLst>
                </a:gridCol>
                <a:gridCol w="3197238">
                  <a:extLst>
                    <a:ext uri="{9D8B030D-6E8A-4147-A177-3AD203B41FA5}">
                      <a16:colId xmlns:a16="http://schemas.microsoft.com/office/drawing/2014/main" val="1808178455"/>
                    </a:ext>
                  </a:extLst>
                </a:gridCol>
              </a:tblGrid>
              <a:tr h="25176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INTERNES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0" i="0" u="none" strike="noStrike" dirty="0">
                        <a:solidFill>
                          <a:srgbClr val="000000"/>
                        </a:solidFill>
                        <a:effectLst/>
                        <a:latin typeface="Tahoma" panose="020B0604030504040204" pitchFamily="34" charset="0"/>
                      </a:endParaRPr>
                    </a:p>
                  </a:txBody>
                  <a:tcP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EXTERNES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extLst>
                  <a:ext uri="{0D108BD9-81ED-4DB2-BD59-A6C34878D82A}">
                    <a16:rowId xmlns:a16="http://schemas.microsoft.com/office/drawing/2014/main" val="4029669107"/>
                  </a:ext>
                </a:extLst>
              </a:tr>
              <a:tr h="706660">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DF - Trésorerie et financement CT</a:t>
                      </a:r>
                    </a:p>
                    <a:p>
                      <a:endParaRPr lang="fr-FR" sz="1000" b="0" dirty="0">
                        <a:latin typeface="Arial Narrow" panose="020B0606020202030204" pitchFamily="34" charset="0"/>
                        <a:ea typeface="Tahoma" panose="020B0604030504040204" pitchFamily="34" charset="0"/>
                        <a:cs typeface="Tahoma" panose="020B0604030504040204" pitchFamily="34" charset="0"/>
                      </a:endParaRPr>
                    </a:p>
                    <a:p>
                      <a:r>
                        <a:rPr lang="fr-FR" sz="1000" b="0" dirty="0">
                          <a:latin typeface="Arial Narrow" panose="020B0606020202030204" pitchFamily="34" charset="0"/>
                          <a:ea typeface="Tahoma" panose="020B0604030504040204" pitchFamily="34" charset="0"/>
                          <a:cs typeface="Tahoma" panose="020B0604030504040204" pitchFamily="34" charset="0"/>
                        </a:rPr>
                        <a:t>Back-office Marchés et Crédits</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Gère la trésorerie (achat/vente de titres, placement sur des comptes)</a:t>
                      </a:r>
                    </a:p>
                    <a:p>
                      <a:endParaRPr lang="fr-FR" sz="1000" b="0" dirty="0">
                        <a:latin typeface="Arial Narrow" panose="020B0606020202030204" pitchFamily="34" charset="0"/>
                        <a:ea typeface="Tahoma" panose="020B0604030504040204" pitchFamily="34" charset="0"/>
                        <a:cs typeface="Tahoma" panose="020B0604030504040204" pitchFamily="34" charset="0"/>
                      </a:endParaRPr>
                    </a:p>
                    <a:p>
                      <a:r>
                        <a:rPr lang="fr-FR" sz="1000" b="0" dirty="0">
                          <a:latin typeface="Arial Narrow" panose="020B0606020202030204" pitchFamily="34" charset="0"/>
                          <a:ea typeface="Tahoma" panose="020B0604030504040204" pitchFamily="34" charset="0"/>
                          <a:cs typeface="Tahoma" panose="020B0604030504040204" pitchFamily="34" charset="0"/>
                        </a:rPr>
                        <a:t>Informent sur les besoins de trésorerie à venir (MAD, échéances de dette…) et administrent les opérations de marché (achats/ventes)</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Tahoma" panose="020B0604030504040204" pitchFamily="34" charset="0"/>
                          <a:ea typeface="Tahoma" panose="020B0604030504040204" pitchFamily="34" charset="0"/>
                          <a:cs typeface="Tahoma" panose="020B0604030504040204" pitchFamily="34" charset="0"/>
                        </a:rPr>
                        <a:t>Intermédiaires financiers / contreparties</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dirty="0">
                          <a:latin typeface="Tahoma" panose="020B0604030504040204" pitchFamily="34" charset="0"/>
                          <a:ea typeface="Tahoma" panose="020B0604030504040204" pitchFamily="34" charset="0"/>
                          <a:cs typeface="Tahoma" panose="020B0604030504040204" pitchFamily="34" charset="0"/>
                        </a:rPr>
                        <a:t>Intermédiaires financiers qui donnent accès aux titres utilisés pour placer la trésorerie</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6" name="Tableau 15">
            <a:extLst>
              <a:ext uri="{FF2B5EF4-FFF2-40B4-BE49-F238E27FC236}">
                <a16:creationId xmlns:a16="http://schemas.microsoft.com/office/drawing/2014/main" id="{0FE32486-CFDB-401E-AD48-3F1C477A7CCB}"/>
              </a:ext>
            </a:extLst>
          </p:cNvPr>
          <p:cNvGraphicFramePr>
            <a:graphicFrameLocks noGrp="1"/>
          </p:cNvGraphicFramePr>
          <p:nvPr>
            <p:extLst>
              <p:ext uri="{D42A27DB-BD31-4B8C-83A1-F6EECF244321}">
                <p14:modId xmlns:p14="http://schemas.microsoft.com/office/powerpoint/2010/main" val="685329675"/>
              </p:ext>
            </p:extLst>
          </p:nvPr>
        </p:nvGraphicFramePr>
        <p:xfrm>
          <a:off x="1283515" y="4404717"/>
          <a:ext cx="9697671" cy="1615602"/>
        </p:xfrm>
        <a:graphic>
          <a:graphicData uri="http://schemas.openxmlformats.org/drawingml/2006/table">
            <a:tbl>
              <a:tblPr firstRow="1" bandRow="1">
                <a:tableStyleId>{5C22544A-7EE6-4342-B048-85BDC9FD1C3A}</a:tableStyleId>
              </a:tblPr>
              <a:tblGrid>
                <a:gridCol w="3105220">
                  <a:extLst>
                    <a:ext uri="{9D8B030D-6E8A-4147-A177-3AD203B41FA5}">
                      <a16:colId xmlns:a16="http://schemas.microsoft.com/office/drawing/2014/main" val="2027755472"/>
                    </a:ext>
                  </a:extLst>
                </a:gridCol>
                <a:gridCol w="236741">
                  <a:extLst>
                    <a:ext uri="{9D8B030D-6E8A-4147-A177-3AD203B41FA5}">
                      <a16:colId xmlns:a16="http://schemas.microsoft.com/office/drawing/2014/main" val="2978154884"/>
                    </a:ext>
                  </a:extLst>
                </a:gridCol>
                <a:gridCol w="3198067">
                  <a:extLst>
                    <a:ext uri="{9D8B030D-6E8A-4147-A177-3AD203B41FA5}">
                      <a16:colId xmlns:a16="http://schemas.microsoft.com/office/drawing/2014/main" val="113924768"/>
                    </a:ext>
                  </a:extLst>
                </a:gridCol>
                <a:gridCol w="236741">
                  <a:extLst>
                    <a:ext uri="{9D8B030D-6E8A-4147-A177-3AD203B41FA5}">
                      <a16:colId xmlns:a16="http://schemas.microsoft.com/office/drawing/2014/main" val="3098208967"/>
                    </a:ext>
                  </a:extLst>
                </a:gridCol>
                <a:gridCol w="2920902">
                  <a:extLst>
                    <a:ext uri="{9D8B030D-6E8A-4147-A177-3AD203B41FA5}">
                      <a16:colId xmlns:a16="http://schemas.microsoft.com/office/drawing/2014/main" val="2144467996"/>
                    </a:ext>
                  </a:extLst>
                </a:gridCol>
              </a:tblGrid>
              <a:tr h="3049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SPECIFICITES AFL</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INDICATEURS DE PERFORMANCE</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chemeClr val="bg1"/>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RISQUES</a:t>
                      </a:r>
                    </a:p>
                  </a:txBody>
                  <a:tcPr>
                    <a:solidFill>
                      <a:srgbClr val="002060"/>
                    </a:solidFill>
                  </a:tcPr>
                </a:tc>
                <a:extLst>
                  <a:ext uri="{0D108BD9-81ED-4DB2-BD59-A6C34878D82A}">
                    <a16:rowId xmlns:a16="http://schemas.microsoft.com/office/drawing/2014/main" val="4029669107"/>
                  </a:ext>
                </a:extLst>
              </a:tr>
              <a:tr h="1257966">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Un encadrement très strict des possibilités d'investissement sur des titres très peu risqués et très bien notés</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Poids de la trésorerie dans le bilan : l'Agence se fixe comme objectif d'avoir une réserve de liquidité lui permettant de prêter aux collectivités pendant 1 an si les marchés financiers ferment</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En période de démarrage, le PNB généré par la trésorerie est une part non négligeable du PNB de l'Agence</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Rentabilité du portefeuille pour couvrir le coût des emprunts "coût de portage"</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Respect des règles encadrant les investissements, la "politique d'investissement"</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Environnement de taux négatifs qui rendent les placements "coûteux"</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Aléas de marché et lien avec l'économie mondiale</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7" name="Tableau 16">
            <a:extLst>
              <a:ext uri="{FF2B5EF4-FFF2-40B4-BE49-F238E27FC236}">
                <a16:creationId xmlns:a16="http://schemas.microsoft.com/office/drawing/2014/main" id="{91F7C24C-45C7-43A0-81CC-9C2E3DDA444E}"/>
              </a:ext>
            </a:extLst>
          </p:cNvPr>
          <p:cNvGraphicFramePr>
            <a:graphicFrameLocks noGrp="1"/>
          </p:cNvGraphicFramePr>
          <p:nvPr>
            <p:extLst>
              <p:ext uri="{D42A27DB-BD31-4B8C-83A1-F6EECF244321}">
                <p14:modId xmlns:p14="http://schemas.microsoft.com/office/powerpoint/2010/main" val="1679031294"/>
              </p:ext>
            </p:extLst>
          </p:nvPr>
        </p:nvGraphicFramePr>
        <p:xfrm>
          <a:off x="1283517" y="6001201"/>
          <a:ext cx="9697672" cy="24384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0">
                <a:tc>
                  <a:txBody>
                    <a:bodyPr/>
                    <a:lstStyle/>
                    <a:p>
                      <a:pPr algn="ctr"/>
                      <a:r>
                        <a:rPr lang="fr-FR" sz="1000" b="0" dirty="0">
                          <a:solidFill>
                            <a:schemeClr val="bg1"/>
                          </a:solidFill>
                          <a:latin typeface="Arial Narrow" panose="020B0606020202030204" pitchFamily="34" charset="0"/>
                          <a:ea typeface="Tahoma" panose="020B0604030504040204" pitchFamily="34" charset="0"/>
                          <a:cs typeface="Tahoma" panose="020B0604030504040204" pitchFamily="34" charset="0"/>
                        </a:rPr>
                        <a:t>Approfondir / notions liées : Obligations, TCN, Volatilité, Coût de portage, Bloomberg</a:t>
                      </a:r>
                    </a:p>
                  </a:txBody>
                  <a:tcPr>
                    <a:solidFill>
                      <a:srgbClr val="00B0F0"/>
                    </a:solidFill>
                  </a:tcPr>
                </a:tc>
                <a:extLst>
                  <a:ext uri="{0D108BD9-81ED-4DB2-BD59-A6C34878D82A}">
                    <a16:rowId xmlns:a16="http://schemas.microsoft.com/office/drawing/2014/main" val="2911306874"/>
                  </a:ext>
                </a:extLst>
              </a:tr>
            </a:tbl>
          </a:graphicData>
        </a:graphic>
      </p:graphicFrame>
      <p:sp>
        <p:nvSpPr>
          <p:cNvPr id="19" name="Ellipse 18">
            <a:hlinkClick r:id="rId2" action="ppaction://hlinksldjump"/>
            <a:extLst>
              <a:ext uri="{FF2B5EF4-FFF2-40B4-BE49-F238E27FC236}">
                <a16:creationId xmlns:a16="http://schemas.microsoft.com/office/drawing/2014/main" id="{F4DBC867-1255-450F-A415-292031138808}"/>
              </a:ext>
            </a:extLst>
          </p:cNvPr>
          <p:cNvSpPr/>
          <p:nvPr/>
        </p:nvSpPr>
        <p:spPr>
          <a:xfrm>
            <a:off x="1505324" y="64882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2</a:t>
            </a:r>
            <a:endParaRPr lang="fr-FR" dirty="0">
              <a:latin typeface="Bauhaus 93" panose="04030905020B02020C02"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12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6"/>
          <p:cNvSpPr>
            <a:spLocks noGrp="1"/>
          </p:cNvSpPr>
          <p:nvPr>
            <p:ph type="title"/>
          </p:nvPr>
        </p:nvSpPr>
        <p:spPr>
          <a:xfrm>
            <a:off x="1754964" y="533162"/>
            <a:ext cx="10515600" cy="466148"/>
          </a:xfrm>
          <a:ln>
            <a:noFill/>
          </a:ln>
        </p:spPr>
        <p:txBody>
          <a:bodyPr/>
          <a:lstStyle/>
          <a:p>
            <a:r>
              <a:rPr lang="fr-FR" sz="2000" b="1" dirty="0">
                <a:latin typeface="Arial Narrow" panose="020B0606020202030204" pitchFamily="34" charset="0"/>
              </a:rPr>
              <a:t>Chaine de valeur et principaux mécanismes bancaires : </a:t>
            </a:r>
            <a:r>
              <a:rPr lang="fr-FR" b="1" dirty="0">
                <a:latin typeface="Arial Narrow" panose="020B0606020202030204" pitchFamily="34" charset="0"/>
              </a:rPr>
              <a:t>Le crédit</a:t>
            </a:r>
          </a:p>
        </p:txBody>
      </p:sp>
      <p:sp>
        <p:nvSpPr>
          <p:cNvPr id="4" name="Espace réservé de la date 3"/>
          <p:cNvSpPr>
            <a:spLocks noGrp="1"/>
          </p:cNvSpPr>
          <p:nvPr>
            <p:ph type="dt" sz="half" idx="2"/>
          </p:nvPr>
        </p:nvSpPr>
        <p:spPr>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A97EE3-8BC5-46D8-BF24-1249902EE2FC}" type="datetime1">
              <a:rPr lang="fr-FR" smtClean="0"/>
              <a:pPr/>
              <a:t>03/06/2019</a:t>
            </a:fld>
            <a:endParaRPr lang="fr-FR" dirty="0"/>
          </a:p>
        </p:txBody>
      </p:sp>
      <p:sp>
        <p:nvSpPr>
          <p:cNvPr id="6" name="Espace réservé du numéro de diapositive 5"/>
          <p:cNvSpPr>
            <a:spLocks noGrp="1"/>
          </p:cNvSpPr>
          <p:nvPr>
            <p:ph type="sldNum" sz="quarter" idx="4"/>
          </p:nvPr>
        </p:nvSpPr>
        <p:spPr>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6626B8-9A1A-D04A-9503-D05055E8FA78}" type="slidenum">
              <a:rPr lang="fr-FR" smtClean="0"/>
              <a:pPr/>
              <a:t>26</a:t>
            </a:fld>
            <a:endParaRPr lang="fr-FR" dirty="0"/>
          </a:p>
        </p:txBody>
      </p:sp>
      <p:graphicFrame>
        <p:nvGraphicFramePr>
          <p:cNvPr id="3" name="Tableau 2">
            <a:extLst>
              <a:ext uri="{FF2B5EF4-FFF2-40B4-BE49-F238E27FC236}">
                <a16:creationId xmlns:a16="http://schemas.microsoft.com/office/drawing/2014/main" id="{D55583F3-FD6A-433A-B659-79FB0B36AE8C}"/>
              </a:ext>
            </a:extLst>
          </p:cNvPr>
          <p:cNvGraphicFramePr>
            <a:graphicFrameLocks noGrp="1"/>
          </p:cNvGraphicFramePr>
          <p:nvPr>
            <p:extLst>
              <p:ext uri="{D42A27DB-BD31-4B8C-83A1-F6EECF244321}">
                <p14:modId xmlns:p14="http://schemas.microsoft.com/office/powerpoint/2010/main" val="3922400097"/>
              </p:ext>
            </p:extLst>
          </p:nvPr>
        </p:nvGraphicFramePr>
        <p:xfrm>
          <a:off x="1283516" y="1474262"/>
          <a:ext cx="9697672" cy="79248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1681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ea typeface="Tahoma" panose="020B0604030504040204" pitchFamily="34" charset="0"/>
                          <a:cs typeface="Tahoma" panose="020B0604030504040204" pitchFamily="34" charset="0"/>
                        </a:rPr>
                        <a:t>OBJECTIFS DE L'ACTIVITE</a:t>
                      </a:r>
                    </a:p>
                  </a:txBody>
                  <a:tcPr>
                    <a:solidFill>
                      <a:srgbClr val="002060"/>
                    </a:solidFill>
                  </a:tcPr>
                </a:tc>
                <a:extLst>
                  <a:ext uri="{0D108BD9-81ED-4DB2-BD59-A6C34878D82A}">
                    <a16:rowId xmlns:a16="http://schemas.microsoft.com/office/drawing/2014/main" val="4029669107"/>
                  </a:ext>
                </a:extLst>
              </a:tr>
              <a:tr h="272697">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Remplir la mission de l’Agence.</a:t>
                      </a:r>
                    </a:p>
                    <a:p>
                      <a:r>
                        <a:rPr lang="fr-FR" sz="1000" dirty="0">
                          <a:latin typeface="Arial Narrow" panose="020B0606020202030204" pitchFamily="34" charset="0"/>
                          <a:ea typeface="Tahoma" panose="020B0604030504040204" pitchFamily="34" charset="0"/>
                          <a:cs typeface="Tahoma" panose="020B0604030504040204" pitchFamily="34" charset="0"/>
                        </a:rPr>
                        <a:t>Prêter aux membres à des taux attractifs, en tenant compte du contexte de marché (concurrence) et des spécificités de chaque Collectivité (besoin, risque…).</a:t>
                      </a:r>
                    </a:p>
                    <a:p>
                      <a:r>
                        <a:rPr lang="fr-FR" sz="1000" i="1" dirty="0">
                          <a:latin typeface="Tahoma" panose="020B0604030504040204" pitchFamily="34" charset="0"/>
                          <a:ea typeface="Tahoma" panose="020B0604030504040204" pitchFamily="34" charset="0"/>
                          <a:cs typeface="Tahoma" panose="020B0604030504040204" pitchFamily="34" charset="0"/>
                        </a:rPr>
                        <a:t>NB : le process préalable d’Adhésion n'est pas abordé ici, en tant que mécanisme non stricto sensu bancaire</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4" name="Tableau 13">
            <a:extLst>
              <a:ext uri="{FF2B5EF4-FFF2-40B4-BE49-F238E27FC236}">
                <a16:creationId xmlns:a16="http://schemas.microsoft.com/office/drawing/2014/main" id="{B062EE57-E236-45BA-8DF3-C29B18596818}"/>
              </a:ext>
            </a:extLst>
          </p:cNvPr>
          <p:cNvGraphicFramePr>
            <a:graphicFrameLocks noGrp="1"/>
          </p:cNvGraphicFramePr>
          <p:nvPr>
            <p:extLst>
              <p:ext uri="{D42A27DB-BD31-4B8C-83A1-F6EECF244321}">
                <p14:modId xmlns:p14="http://schemas.microsoft.com/office/powerpoint/2010/main" val="1167621746"/>
              </p:ext>
            </p:extLst>
          </p:nvPr>
        </p:nvGraphicFramePr>
        <p:xfrm>
          <a:off x="1283517" y="2288634"/>
          <a:ext cx="9697671" cy="1182861"/>
        </p:xfrm>
        <a:graphic>
          <a:graphicData uri="http://schemas.openxmlformats.org/drawingml/2006/table">
            <a:tbl>
              <a:tblPr firstRow="1" bandRow="1">
                <a:tableStyleId>{5C22544A-7EE6-4342-B048-85BDC9FD1C3A}</a:tableStyleId>
              </a:tblPr>
              <a:tblGrid>
                <a:gridCol w="9697671">
                  <a:extLst>
                    <a:ext uri="{9D8B030D-6E8A-4147-A177-3AD203B41FA5}">
                      <a16:colId xmlns:a16="http://schemas.microsoft.com/office/drawing/2014/main" val="2027755472"/>
                    </a:ext>
                  </a:extLst>
                </a:gridCol>
              </a:tblGrid>
              <a:tr h="270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PROCESSUS</a:t>
                      </a:r>
                    </a:p>
                  </a:txBody>
                  <a:tcPr>
                    <a:solidFill>
                      <a:srgbClr val="002060"/>
                    </a:solidFill>
                  </a:tcPr>
                </a:tc>
                <a:extLst>
                  <a:ext uri="{0D108BD9-81ED-4DB2-BD59-A6C34878D82A}">
                    <a16:rowId xmlns:a16="http://schemas.microsoft.com/office/drawing/2014/main" val="4029669107"/>
                  </a:ext>
                </a:extLst>
              </a:tr>
              <a:tr h="912493">
                <a:tc>
                  <a:txBody>
                    <a:bodyPr/>
                    <a:lstStyle/>
                    <a:p>
                      <a:endParaRPr lang="fr-FR" sz="800" dirty="0"/>
                    </a:p>
                    <a:p>
                      <a:endParaRPr lang="fr-FR" sz="800" dirty="0"/>
                    </a:p>
                    <a:p>
                      <a:endParaRPr lang="fr-FR" sz="800" dirty="0"/>
                    </a:p>
                    <a:p>
                      <a:endParaRPr lang="fr-FR" sz="800" dirty="0"/>
                    </a:p>
                    <a:p>
                      <a:endParaRPr lang="fr-FR" sz="800" dirty="0"/>
                    </a:p>
                    <a:p>
                      <a:endParaRPr lang="fr-FR" sz="800" dirty="0"/>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sp>
        <p:nvSpPr>
          <p:cNvPr id="9" name="Flèche : pentagone 8">
            <a:extLst>
              <a:ext uri="{FF2B5EF4-FFF2-40B4-BE49-F238E27FC236}">
                <a16:creationId xmlns:a16="http://schemas.microsoft.com/office/drawing/2014/main" id="{E8926EC0-D0BE-40B3-BF6C-231EA050D22B}"/>
              </a:ext>
            </a:extLst>
          </p:cNvPr>
          <p:cNvSpPr/>
          <p:nvPr/>
        </p:nvSpPr>
        <p:spPr>
          <a:xfrm>
            <a:off x="1283514" y="2611968"/>
            <a:ext cx="2196000" cy="522635"/>
          </a:xfrm>
          <a:prstGeom prst="homePlat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Instruction de la demande de prêt (analyse du  demandeur, du besoin, fixation du prix…)</a:t>
            </a:r>
          </a:p>
        </p:txBody>
      </p:sp>
      <p:sp>
        <p:nvSpPr>
          <p:cNvPr id="11" name="Flèche : chevron 10">
            <a:extLst>
              <a:ext uri="{FF2B5EF4-FFF2-40B4-BE49-F238E27FC236}">
                <a16:creationId xmlns:a16="http://schemas.microsoft.com/office/drawing/2014/main" id="{1AB435F0-9830-42DE-82BB-005061BB878D}"/>
              </a:ext>
            </a:extLst>
          </p:cNvPr>
          <p:cNvSpPr/>
          <p:nvPr/>
        </p:nvSpPr>
        <p:spPr>
          <a:xfrm>
            <a:off x="3510352" y="2611967"/>
            <a:ext cx="2503328" cy="522635"/>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Emission de la lettre d'offre et contractualisation</a:t>
            </a:r>
          </a:p>
        </p:txBody>
      </p:sp>
      <p:sp>
        <p:nvSpPr>
          <p:cNvPr id="12" name="Flèche : chevron 11">
            <a:extLst>
              <a:ext uri="{FF2B5EF4-FFF2-40B4-BE49-F238E27FC236}">
                <a16:creationId xmlns:a16="http://schemas.microsoft.com/office/drawing/2014/main" id="{56D262E7-A710-434E-BAB0-33B4CCF99C6D}"/>
              </a:ext>
            </a:extLst>
          </p:cNvPr>
          <p:cNvSpPr/>
          <p:nvPr/>
        </p:nvSpPr>
        <p:spPr>
          <a:xfrm>
            <a:off x="6013680" y="2607334"/>
            <a:ext cx="2693080" cy="535048"/>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Mise à disposition des fonds</a:t>
            </a:r>
          </a:p>
        </p:txBody>
      </p:sp>
      <p:sp>
        <p:nvSpPr>
          <p:cNvPr id="13" name="Flèche : chevron 12">
            <a:extLst>
              <a:ext uri="{FF2B5EF4-FFF2-40B4-BE49-F238E27FC236}">
                <a16:creationId xmlns:a16="http://schemas.microsoft.com/office/drawing/2014/main" id="{B60E49A4-5875-4BEF-B615-8A34351DDF01}"/>
              </a:ext>
            </a:extLst>
          </p:cNvPr>
          <p:cNvSpPr/>
          <p:nvPr/>
        </p:nvSpPr>
        <p:spPr>
          <a:xfrm>
            <a:off x="8692696" y="2607998"/>
            <a:ext cx="2288490" cy="522635"/>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Vie du crédit (remboursements, évènements de crédit…)</a:t>
            </a:r>
          </a:p>
        </p:txBody>
      </p:sp>
      <p:graphicFrame>
        <p:nvGraphicFramePr>
          <p:cNvPr id="15" name="Tableau 14">
            <a:extLst>
              <a:ext uri="{FF2B5EF4-FFF2-40B4-BE49-F238E27FC236}">
                <a16:creationId xmlns:a16="http://schemas.microsoft.com/office/drawing/2014/main" id="{4366DDD5-CE0A-424F-93C3-6BE918E3605B}"/>
              </a:ext>
            </a:extLst>
          </p:cNvPr>
          <p:cNvGraphicFramePr>
            <a:graphicFrameLocks noGrp="1"/>
          </p:cNvGraphicFramePr>
          <p:nvPr>
            <p:extLst>
              <p:ext uri="{D42A27DB-BD31-4B8C-83A1-F6EECF244321}">
                <p14:modId xmlns:p14="http://schemas.microsoft.com/office/powerpoint/2010/main" val="3038635152"/>
              </p:ext>
            </p:extLst>
          </p:nvPr>
        </p:nvGraphicFramePr>
        <p:xfrm>
          <a:off x="1283516" y="3234022"/>
          <a:ext cx="9697670" cy="1449034"/>
        </p:xfrm>
        <a:graphic>
          <a:graphicData uri="http://schemas.openxmlformats.org/drawingml/2006/table">
            <a:tbl>
              <a:tblPr firstRow="1" bandRow="1">
                <a:tableStyleId>{5C22544A-7EE6-4342-B048-85BDC9FD1C3A}</a:tableStyleId>
              </a:tblPr>
              <a:tblGrid>
                <a:gridCol w="1317068">
                  <a:extLst>
                    <a:ext uri="{9D8B030D-6E8A-4147-A177-3AD203B41FA5}">
                      <a16:colId xmlns:a16="http://schemas.microsoft.com/office/drawing/2014/main" val="2027755472"/>
                    </a:ext>
                  </a:extLst>
                </a:gridCol>
                <a:gridCol w="3401619">
                  <a:extLst>
                    <a:ext uri="{9D8B030D-6E8A-4147-A177-3AD203B41FA5}">
                      <a16:colId xmlns:a16="http://schemas.microsoft.com/office/drawing/2014/main" val="1193962030"/>
                    </a:ext>
                  </a:extLst>
                </a:gridCol>
                <a:gridCol w="208280">
                  <a:extLst>
                    <a:ext uri="{9D8B030D-6E8A-4147-A177-3AD203B41FA5}">
                      <a16:colId xmlns:a16="http://schemas.microsoft.com/office/drawing/2014/main" val="4288610693"/>
                    </a:ext>
                  </a:extLst>
                </a:gridCol>
                <a:gridCol w="1573465">
                  <a:extLst>
                    <a:ext uri="{9D8B030D-6E8A-4147-A177-3AD203B41FA5}">
                      <a16:colId xmlns:a16="http://schemas.microsoft.com/office/drawing/2014/main" val="3160232613"/>
                    </a:ext>
                  </a:extLst>
                </a:gridCol>
                <a:gridCol w="3197238">
                  <a:extLst>
                    <a:ext uri="{9D8B030D-6E8A-4147-A177-3AD203B41FA5}">
                      <a16:colId xmlns:a16="http://schemas.microsoft.com/office/drawing/2014/main" val="1808178455"/>
                    </a:ext>
                  </a:extLst>
                </a:gridCol>
              </a:tblGrid>
              <a:tr h="25176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INTERNES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0" i="0" u="none" strike="noStrike" dirty="0">
                        <a:solidFill>
                          <a:srgbClr val="000000"/>
                        </a:solidFill>
                        <a:effectLst/>
                        <a:latin typeface="Tahoma" panose="020B0604030504040204" pitchFamily="34" charset="0"/>
                      </a:endParaRPr>
                    </a:p>
                  </a:txBody>
                  <a:tcP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EXTERNES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extLst>
                  <a:ext uri="{0D108BD9-81ED-4DB2-BD59-A6C34878D82A}">
                    <a16:rowId xmlns:a16="http://schemas.microsoft.com/office/drawing/2014/main" val="4029669107"/>
                  </a:ext>
                </a:extLst>
              </a:tr>
              <a:tr h="346747">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DAC</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Relation avec les Collectivités</a:t>
                      </a:r>
                    </a:p>
                    <a:p>
                      <a:r>
                        <a:rPr lang="fr-FR" sz="1000" b="0" dirty="0">
                          <a:latin typeface="Arial Narrow" panose="020B0606020202030204" pitchFamily="34" charset="0"/>
                          <a:ea typeface="Tahoma" panose="020B0604030504040204" pitchFamily="34" charset="0"/>
                          <a:cs typeface="Tahoma" panose="020B0604030504040204" pitchFamily="34" charset="0"/>
                        </a:rPr>
                        <a:t>Coordination de l'instruction des dossiers de crédit</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Tahoma" panose="020B0604030504040204" pitchFamily="34" charset="0"/>
                          <a:ea typeface="Tahoma" panose="020B0604030504040204" pitchFamily="34" charset="0"/>
                          <a:cs typeface="Tahoma" panose="020B0604030504040204" pitchFamily="34" charset="0"/>
                        </a:rPr>
                        <a:t>Collectivité Membre</a:t>
                      </a:r>
                    </a:p>
                  </a:txBody>
                  <a:tcPr>
                    <a:solidFill>
                      <a:schemeClr val="bg1">
                        <a:lumMod val="95000"/>
                      </a:schemeClr>
                    </a:solidFill>
                  </a:tcPr>
                </a:tc>
                <a:tc>
                  <a:txBody>
                    <a:bodyPr/>
                    <a:lstStyle/>
                    <a:p>
                      <a:r>
                        <a:rPr lang="fr-FR" sz="1000" dirty="0">
                          <a:latin typeface="Tahoma" panose="020B0604030504040204" pitchFamily="34" charset="0"/>
                          <a:ea typeface="Tahoma" panose="020B0604030504040204" pitchFamily="34" charset="0"/>
                          <a:cs typeface="Tahoma" panose="020B0604030504040204" pitchFamily="34" charset="0"/>
                        </a:rPr>
                        <a:t>Expression d'un besoin de financement et négociation des conditions</a:t>
                      </a:r>
                    </a:p>
                  </a:txBody>
                  <a:tcPr>
                    <a:solidFill>
                      <a:schemeClr val="bg1">
                        <a:lumMod val="95000"/>
                      </a:schemeClr>
                    </a:solidFill>
                  </a:tcPr>
                </a:tc>
                <a:extLst>
                  <a:ext uri="{0D108BD9-81ED-4DB2-BD59-A6C34878D82A}">
                    <a16:rowId xmlns:a16="http://schemas.microsoft.com/office/drawing/2014/main" val="2911306874"/>
                  </a:ext>
                </a:extLst>
              </a:tr>
              <a:tr h="400516">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Pôle Engagements</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Analyse de la qualité de crédit du demandeur</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Tahoma" panose="020B0604030504040204" pitchFamily="34" charset="0"/>
                          <a:ea typeface="Tahoma" panose="020B0604030504040204" pitchFamily="34" charset="0"/>
                          <a:cs typeface="Tahoma" panose="020B0604030504040204" pitchFamily="34" charset="0"/>
                        </a:rPr>
                        <a:t>Concurrence</a:t>
                      </a:r>
                    </a:p>
                  </a:txBody>
                  <a:tcPr>
                    <a:solidFill>
                      <a:schemeClr val="bg1">
                        <a:lumMod val="95000"/>
                      </a:schemeClr>
                    </a:solidFill>
                  </a:tcPr>
                </a:tc>
                <a:tc>
                  <a:txBody>
                    <a:bodyPr/>
                    <a:lstStyle/>
                    <a:p>
                      <a:r>
                        <a:rPr lang="fr-FR" sz="1000" dirty="0">
                          <a:latin typeface="Tahoma" panose="020B0604030504040204" pitchFamily="34" charset="0"/>
                          <a:ea typeface="Tahoma" panose="020B0604030504040204" pitchFamily="34" charset="0"/>
                          <a:cs typeface="Tahoma" panose="020B0604030504040204" pitchFamily="34" charset="0"/>
                        </a:rPr>
                        <a:t>Pression concurrentielle (offre, prix…)</a:t>
                      </a:r>
                    </a:p>
                  </a:txBody>
                  <a:tcPr>
                    <a:solidFill>
                      <a:schemeClr val="bg1">
                        <a:lumMod val="95000"/>
                      </a:schemeClr>
                    </a:solidFill>
                  </a:tcPr>
                </a:tc>
                <a:extLst>
                  <a:ext uri="{0D108BD9-81ED-4DB2-BD59-A6C34878D82A}">
                    <a16:rowId xmlns:a16="http://schemas.microsoft.com/office/drawing/2014/main" val="3395481588"/>
                  </a:ext>
                </a:extLst>
              </a:tr>
              <a:tr h="400516">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Back office crédit</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Gestion administrative en phases d'instruction, de mise à disposition et vie du crédit</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19741471"/>
                  </a:ext>
                </a:extLst>
              </a:tr>
            </a:tbl>
          </a:graphicData>
        </a:graphic>
      </p:graphicFrame>
      <p:graphicFrame>
        <p:nvGraphicFramePr>
          <p:cNvPr id="16" name="Tableau 15">
            <a:extLst>
              <a:ext uri="{FF2B5EF4-FFF2-40B4-BE49-F238E27FC236}">
                <a16:creationId xmlns:a16="http://schemas.microsoft.com/office/drawing/2014/main" id="{0FE32486-CFDB-401E-AD48-3F1C477A7CCB}"/>
              </a:ext>
            </a:extLst>
          </p:cNvPr>
          <p:cNvGraphicFramePr>
            <a:graphicFrameLocks noGrp="1"/>
          </p:cNvGraphicFramePr>
          <p:nvPr>
            <p:extLst>
              <p:ext uri="{D42A27DB-BD31-4B8C-83A1-F6EECF244321}">
                <p14:modId xmlns:p14="http://schemas.microsoft.com/office/powerpoint/2010/main" val="3188920906"/>
              </p:ext>
            </p:extLst>
          </p:nvPr>
        </p:nvGraphicFramePr>
        <p:xfrm>
          <a:off x="1283518" y="4751734"/>
          <a:ext cx="9697671" cy="1097280"/>
        </p:xfrm>
        <a:graphic>
          <a:graphicData uri="http://schemas.openxmlformats.org/drawingml/2006/table">
            <a:tbl>
              <a:tblPr firstRow="1" bandRow="1">
                <a:tableStyleId>{5C22544A-7EE6-4342-B048-85BDC9FD1C3A}</a:tableStyleId>
              </a:tblPr>
              <a:tblGrid>
                <a:gridCol w="3105220">
                  <a:extLst>
                    <a:ext uri="{9D8B030D-6E8A-4147-A177-3AD203B41FA5}">
                      <a16:colId xmlns:a16="http://schemas.microsoft.com/office/drawing/2014/main" val="2027755472"/>
                    </a:ext>
                  </a:extLst>
                </a:gridCol>
                <a:gridCol w="236741">
                  <a:extLst>
                    <a:ext uri="{9D8B030D-6E8A-4147-A177-3AD203B41FA5}">
                      <a16:colId xmlns:a16="http://schemas.microsoft.com/office/drawing/2014/main" val="2978154884"/>
                    </a:ext>
                  </a:extLst>
                </a:gridCol>
                <a:gridCol w="3198067">
                  <a:extLst>
                    <a:ext uri="{9D8B030D-6E8A-4147-A177-3AD203B41FA5}">
                      <a16:colId xmlns:a16="http://schemas.microsoft.com/office/drawing/2014/main" val="113924768"/>
                    </a:ext>
                  </a:extLst>
                </a:gridCol>
                <a:gridCol w="236741">
                  <a:extLst>
                    <a:ext uri="{9D8B030D-6E8A-4147-A177-3AD203B41FA5}">
                      <a16:colId xmlns:a16="http://schemas.microsoft.com/office/drawing/2014/main" val="3098208967"/>
                    </a:ext>
                  </a:extLst>
                </a:gridCol>
                <a:gridCol w="2920902">
                  <a:extLst>
                    <a:ext uri="{9D8B030D-6E8A-4147-A177-3AD203B41FA5}">
                      <a16:colId xmlns:a16="http://schemas.microsoft.com/office/drawing/2014/main" val="2144467996"/>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SPECIFICITES AFL</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INDICATEURS DE PERFORMANCE</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chemeClr val="bg1"/>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RISQUES</a:t>
                      </a:r>
                    </a:p>
                  </a:txBody>
                  <a:tcPr>
                    <a:solidFill>
                      <a:srgbClr val="002060"/>
                    </a:solidFill>
                  </a:tcPr>
                </a:tc>
                <a:extLst>
                  <a:ext uri="{0D108BD9-81ED-4DB2-BD59-A6C34878D82A}">
                    <a16:rowId xmlns:a16="http://schemas.microsoft.com/office/drawing/2014/main" val="4029669107"/>
                  </a:ext>
                </a:extLst>
              </a:tr>
              <a:tr h="370840">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Typologie unique de client -&gt; pas de diversification</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Typologie restreinte de produits -&gt; pas de diversification</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Prégnance du "plafond grands risques", i.e. limite règlementaire au montant des prêts, liée au montant de Fonds propres</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Volume de crédit</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Marge commerciale</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Proportion des membres emprunteurs effectifs</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Taille de marché et pression concurrentielle</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Capacité à atteindre un volume suffisant pour couvrir les coût de fonctionnement</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7" name="Tableau 16">
            <a:extLst>
              <a:ext uri="{FF2B5EF4-FFF2-40B4-BE49-F238E27FC236}">
                <a16:creationId xmlns:a16="http://schemas.microsoft.com/office/drawing/2014/main" id="{91F7C24C-45C7-43A0-81CC-9C2E3DDA444E}"/>
              </a:ext>
            </a:extLst>
          </p:cNvPr>
          <p:cNvGraphicFramePr>
            <a:graphicFrameLocks noGrp="1"/>
          </p:cNvGraphicFramePr>
          <p:nvPr>
            <p:extLst>
              <p:ext uri="{D42A27DB-BD31-4B8C-83A1-F6EECF244321}">
                <p14:modId xmlns:p14="http://schemas.microsoft.com/office/powerpoint/2010/main" val="1637888991"/>
              </p:ext>
            </p:extLst>
          </p:nvPr>
        </p:nvGraphicFramePr>
        <p:xfrm>
          <a:off x="1283516" y="5936539"/>
          <a:ext cx="9697672" cy="24384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0">
                <a:tc>
                  <a:txBody>
                    <a:bodyPr/>
                    <a:lstStyle/>
                    <a:p>
                      <a:pPr algn="ctr"/>
                      <a:r>
                        <a:rPr lang="fr-FR" sz="1000" b="0" dirty="0">
                          <a:solidFill>
                            <a:schemeClr val="bg1"/>
                          </a:solidFill>
                          <a:latin typeface="Arial Narrow" panose="020B0606020202030204" pitchFamily="34" charset="0"/>
                          <a:ea typeface="Tahoma" panose="020B0604030504040204" pitchFamily="34" charset="0"/>
                          <a:cs typeface="Tahoma" panose="020B0604030504040204" pitchFamily="34" charset="0"/>
                        </a:rPr>
                        <a:t>Approfondir / notions liées : TCI, marge commerciale, grands risques, Taux fixe / variable, SWAP…</a:t>
                      </a:r>
                    </a:p>
                  </a:txBody>
                  <a:tcPr>
                    <a:solidFill>
                      <a:srgbClr val="00B0F0"/>
                    </a:solidFill>
                  </a:tcPr>
                </a:tc>
                <a:extLst>
                  <a:ext uri="{0D108BD9-81ED-4DB2-BD59-A6C34878D82A}">
                    <a16:rowId xmlns:a16="http://schemas.microsoft.com/office/drawing/2014/main" val="2911306874"/>
                  </a:ext>
                </a:extLst>
              </a:tr>
            </a:tbl>
          </a:graphicData>
        </a:graphic>
      </p:graphicFrame>
      <p:sp>
        <p:nvSpPr>
          <p:cNvPr id="19" name="Ellipse 18">
            <a:hlinkClick r:id="rId2" action="ppaction://hlinksldjump"/>
            <a:extLst>
              <a:ext uri="{FF2B5EF4-FFF2-40B4-BE49-F238E27FC236}">
                <a16:creationId xmlns:a16="http://schemas.microsoft.com/office/drawing/2014/main" id="{02D52B43-23A1-4A1B-8879-8454E3BDCF00}"/>
              </a:ext>
            </a:extLst>
          </p:cNvPr>
          <p:cNvSpPr/>
          <p:nvPr/>
        </p:nvSpPr>
        <p:spPr>
          <a:xfrm>
            <a:off x="1505324" y="64882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3</a:t>
            </a:r>
            <a:endParaRPr lang="fr-FR" dirty="0">
              <a:latin typeface="Bauhaus 93" panose="04030905020B02020C02"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757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6"/>
          <p:cNvSpPr>
            <a:spLocks noGrp="1"/>
          </p:cNvSpPr>
          <p:nvPr>
            <p:ph type="title"/>
          </p:nvPr>
        </p:nvSpPr>
        <p:spPr>
          <a:xfrm>
            <a:off x="1754964" y="533162"/>
            <a:ext cx="10515600" cy="466148"/>
          </a:xfrm>
          <a:ln>
            <a:noFill/>
          </a:ln>
        </p:spPr>
        <p:txBody>
          <a:bodyPr/>
          <a:lstStyle/>
          <a:p>
            <a:r>
              <a:rPr lang="fr-FR" sz="2000" b="1" dirty="0">
                <a:latin typeface="Arial Narrow" panose="020B0606020202030204" pitchFamily="34" charset="0"/>
              </a:rPr>
              <a:t>Chaine de valeur et principaux mécanismes bancaires : </a:t>
            </a:r>
            <a:r>
              <a:rPr lang="fr-FR" b="1" dirty="0">
                <a:latin typeface="Arial Narrow" panose="020B0606020202030204" pitchFamily="34" charset="0"/>
              </a:rPr>
              <a:t>Les opérations de couverture</a:t>
            </a:r>
          </a:p>
        </p:txBody>
      </p:sp>
      <p:sp>
        <p:nvSpPr>
          <p:cNvPr id="4" name="Espace réservé de la date 3"/>
          <p:cNvSpPr>
            <a:spLocks noGrp="1"/>
          </p:cNvSpPr>
          <p:nvPr>
            <p:ph type="dt" sz="half" idx="2"/>
          </p:nvPr>
        </p:nvSpPr>
        <p:spPr>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A97EE3-8BC5-46D8-BF24-1249902EE2FC}" type="datetime1">
              <a:rPr lang="fr-FR" smtClean="0"/>
              <a:pPr/>
              <a:t>03/06/2019</a:t>
            </a:fld>
            <a:endParaRPr lang="fr-FR" dirty="0"/>
          </a:p>
        </p:txBody>
      </p:sp>
      <p:sp>
        <p:nvSpPr>
          <p:cNvPr id="6" name="Espace réservé du numéro de diapositive 5"/>
          <p:cNvSpPr>
            <a:spLocks noGrp="1"/>
          </p:cNvSpPr>
          <p:nvPr>
            <p:ph type="sldNum" sz="quarter" idx="4"/>
          </p:nvPr>
        </p:nvSpPr>
        <p:spPr>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6626B8-9A1A-D04A-9503-D05055E8FA78}" type="slidenum">
              <a:rPr lang="fr-FR" smtClean="0"/>
              <a:pPr/>
              <a:t>27</a:t>
            </a:fld>
            <a:endParaRPr lang="fr-FR" dirty="0"/>
          </a:p>
        </p:txBody>
      </p:sp>
      <p:graphicFrame>
        <p:nvGraphicFramePr>
          <p:cNvPr id="3" name="Tableau 2">
            <a:extLst>
              <a:ext uri="{FF2B5EF4-FFF2-40B4-BE49-F238E27FC236}">
                <a16:creationId xmlns:a16="http://schemas.microsoft.com/office/drawing/2014/main" id="{D55583F3-FD6A-433A-B659-79FB0B36AE8C}"/>
              </a:ext>
            </a:extLst>
          </p:cNvPr>
          <p:cNvGraphicFramePr>
            <a:graphicFrameLocks noGrp="1"/>
          </p:cNvGraphicFramePr>
          <p:nvPr>
            <p:extLst>
              <p:ext uri="{D42A27DB-BD31-4B8C-83A1-F6EECF244321}">
                <p14:modId xmlns:p14="http://schemas.microsoft.com/office/powerpoint/2010/main" val="2842724044"/>
              </p:ext>
            </p:extLst>
          </p:nvPr>
        </p:nvGraphicFramePr>
        <p:xfrm>
          <a:off x="1283518" y="1395354"/>
          <a:ext cx="9697672" cy="79248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1681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ea typeface="Tahoma" panose="020B0604030504040204" pitchFamily="34" charset="0"/>
                          <a:cs typeface="Tahoma" panose="020B0604030504040204" pitchFamily="34" charset="0"/>
                        </a:rPr>
                        <a:t>OBJECTIFS DE L'ACTIVITE</a:t>
                      </a:r>
                    </a:p>
                  </a:txBody>
                  <a:tcPr>
                    <a:solidFill>
                      <a:srgbClr val="002060"/>
                    </a:solidFill>
                  </a:tcPr>
                </a:tc>
                <a:extLst>
                  <a:ext uri="{0D108BD9-81ED-4DB2-BD59-A6C34878D82A}">
                    <a16:rowId xmlns:a16="http://schemas.microsoft.com/office/drawing/2014/main" val="4029669107"/>
                  </a:ext>
                </a:extLst>
              </a:tr>
              <a:tr h="272697">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Assurer la transformation en taux variable de l’ensemble des ressources et des prêts de l’Agence</a:t>
                      </a:r>
                    </a:p>
                    <a:p>
                      <a:r>
                        <a:rPr lang="fr-FR" sz="1000" dirty="0">
                          <a:latin typeface="Arial Narrow" panose="020B0606020202030204" pitchFamily="34" charset="0"/>
                          <a:ea typeface="Tahoma" panose="020B0604030504040204" pitchFamily="34" charset="0"/>
                          <a:cs typeface="Tahoma" panose="020B0604030504040204" pitchFamily="34" charset="0"/>
                        </a:rPr>
                        <a:t>Couverture contre les aléas de marché : permet de s’assurer que la valeur de l’Agence ne varie pas en fonction des hausses et baisses des taux sur les marchés financiers</a:t>
                      </a:r>
                    </a:p>
                    <a:p>
                      <a:r>
                        <a:rPr lang="fr-FR" sz="1000" i="1" dirty="0">
                          <a:latin typeface="Arial Narrow" panose="020B0606020202030204" pitchFamily="34" charset="0"/>
                          <a:ea typeface="Tahoma" panose="020B0604030504040204" pitchFamily="34" charset="0"/>
                          <a:cs typeface="Tahoma" panose="020B0604030504040204" pitchFamily="34" charset="0"/>
                        </a:rPr>
                        <a:t>NB : Contrairement aux particuliers les établissements bancaires ont des bilans indexés sur du taux variable</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4" name="Tableau 13">
            <a:extLst>
              <a:ext uri="{FF2B5EF4-FFF2-40B4-BE49-F238E27FC236}">
                <a16:creationId xmlns:a16="http://schemas.microsoft.com/office/drawing/2014/main" id="{B062EE57-E236-45BA-8DF3-C29B18596818}"/>
              </a:ext>
            </a:extLst>
          </p:cNvPr>
          <p:cNvGraphicFramePr>
            <a:graphicFrameLocks noGrp="1"/>
          </p:cNvGraphicFramePr>
          <p:nvPr/>
        </p:nvGraphicFramePr>
        <p:xfrm>
          <a:off x="1283517" y="2288634"/>
          <a:ext cx="9697671" cy="1182861"/>
        </p:xfrm>
        <a:graphic>
          <a:graphicData uri="http://schemas.openxmlformats.org/drawingml/2006/table">
            <a:tbl>
              <a:tblPr firstRow="1" bandRow="1">
                <a:tableStyleId>{5C22544A-7EE6-4342-B048-85BDC9FD1C3A}</a:tableStyleId>
              </a:tblPr>
              <a:tblGrid>
                <a:gridCol w="9697671">
                  <a:extLst>
                    <a:ext uri="{9D8B030D-6E8A-4147-A177-3AD203B41FA5}">
                      <a16:colId xmlns:a16="http://schemas.microsoft.com/office/drawing/2014/main" val="2027755472"/>
                    </a:ext>
                  </a:extLst>
                </a:gridCol>
              </a:tblGrid>
              <a:tr h="270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PROCESSUS</a:t>
                      </a:r>
                    </a:p>
                  </a:txBody>
                  <a:tcPr>
                    <a:solidFill>
                      <a:srgbClr val="002060"/>
                    </a:solidFill>
                  </a:tcPr>
                </a:tc>
                <a:extLst>
                  <a:ext uri="{0D108BD9-81ED-4DB2-BD59-A6C34878D82A}">
                    <a16:rowId xmlns:a16="http://schemas.microsoft.com/office/drawing/2014/main" val="4029669107"/>
                  </a:ext>
                </a:extLst>
              </a:tr>
              <a:tr h="912493">
                <a:tc>
                  <a:txBody>
                    <a:bodyPr/>
                    <a:lstStyle/>
                    <a:p>
                      <a:endParaRPr lang="fr-FR" sz="800" dirty="0"/>
                    </a:p>
                    <a:p>
                      <a:endParaRPr lang="fr-FR" sz="800" dirty="0"/>
                    </a:p>
                    <a:p>
                      <a:endParaRPr lang="fr-FR" sz="800" dirty="0"/>
                    </a:p>
                    <a:p>
                      <a:endParaRPr lang="fr-FR" sz="800" dirty="0"/>
                    </a:p>
                    <a:p>
                      <a:endParaRPr lang="fr-FR" sz="800" dirty="0"/>
                    </a:p>
                    <a:p>
                      <a:endParaRPr lang="fr-FR" sz="800" dirty="0"/>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sp>
        <p:nvSpPr>
          <p:cNvPr id="9" name="Flèche : pentagone 8">
            <a:extLst>
              <a:ext uri="{FF2B5EF4-FFF2-40B4-BE49-F238E27FC236}">
                <a16:creationId xmlns:a16="http://schemas.microsoft.com/office/drawing/2014/main" id="{E8926EC0-D0BE-40B3-BF6C-231EA050D22B}"/>
              </a:ext>
            </a:extLst>
          </p:cNvPr>
          <p:cNvSpPr/>
          <p:nvPr/>
        </p:nvSpPr>
        <p:spPr>
          <a:xfrm>
            <a:off x="1283514" y="2611968"/>
            <a:ext cx="2196000" cy="522635"/>
          </a:xfrm>
          <a:prstGeom prst="homePlat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Négociation d'un SWAP avec les contreparties de marché</a:t>
            </a:r>
          </a:p>
        </p:txBody>
      </p:sp>
      <p:sp>
        <p:nvSpPr>
          <p:cNvPr id="11" name="Flèche : chevron 10">
            <a:extLst>
              <a:ext uri="{FF2B5EF4-FFF2-40B4-BE49-F238E27FC236}">
                <a16:creationId xmlns:a16="http://schemas.microsoft.com/office/drawing/2014/main" id="{1AB435F0-9830-42DE-82BB-005061BB878D}"/>
              </a:ext>
            </a:extLst>
          </p:cNvPr>
          <p:cNvSpPr/>
          <p:nvPr/>
        </p:nvSpPr>
        <p:spPr>
          <a:xfrm>
            <a:off x="3510352" y="2611967"/>
            <a:ext cx="2503328" cy="522635"/>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Contrôle et validation (affirmation) du SWAP</a:t>
            </a:r>
          </a:p>
        </p:txBody>
      </p:sp>
      <p:sp>
        <p:nvSpPr>
          <p:cNvPr id="12" name="Flèche : chevron 11">
            <a:extLst>
              <a:ext uri="{FF2B5EF4-FFF2-40B4-BE49-F238E27FC236}">
                <a16:creationId xmlns:a16="http://schemas.microsoft.com/office/drawing/2014/main" id="{56D262E7-A710-434E-BAB0-33B4CCF99C6D}"/>
              </a:ext>
            </a:extLst>
          </p:cNvPr>
          <p:cNvSpPr/>
          <p:nvPr/>
        </p:nvSpPr>
        <p:spPr>
          <a:xfrm>
            <a:off x="6013680" y="2607334"/>
            <a:ext cx="2693080" cy="535048"/>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Enregistrement des opérations</a:t>
            </a:r>
          </a:p>
        </p:txBody>
      </p:sp>
      <p:sp>
        <p:nvSpPr>
          <p:cNvPr id="13" name="Flèche : chevron 12">
            <a:extLst>
              <a:ext uri="{FF2B5EF4-FFF2-40B4-BE49-F238E27FC236}">
                <a16:creationId xmlns:a16="http://schemas.microsoft.com/office/drawing/2014/main" id="{B60E49A4-5875-4BEF-B615-8A34351DDF01}"/>
              </a:ext>
            </a:extLst>
          </p:cNvPr>
          <p:cNvSpPr/>
          <p:nvPr/>
        </p:nvSpPr>
        <p:spPr>
          <a:xfrm>
            <a:off x="8692696" y="2607998"/>
            <a:ext cx="2288490" cy="522635"/>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Gestion des garanties (appel de marge)</a:t>
            </a:r>
          </a:p>
        </p:txBody>
      </p:sp>
      <p:graphicFrame>
        <p:nvGraphicFramePr>
          <p:cNvPr id="15" name="Tableau 14">
            <a:extLst>
              <a:ext uri="{FF2B5EF4-FFF2-40B4-BE49-F238E27FC236}">
                <a16:creationId xmlns:a16="http://schemas.microsoft.com/office/drawing/2014/main" id="{4366DDD5-CE0A-424F-93C3-6BE918E3605B}"/>
              </a:ext>
            </a:extLst>
          </p:cNvPr>
          <p:cNvGraphicFramePr>
            <a:graphicFrameLocks noGrp="1"/>
          </p:cNvGraphicFramePr>
          <p:nvPr>
            <p:extLst>
              <p:ext uri="{D42A27DB-BD31-4B8C-83A1-F6EECF244321}">
                <p14:modId xmlns:p14="http://schemas.microsoft.com/office/powerpoint/2010/main" val="475267522"/>
              </p:ext>
            </p:extLst>
          </p:nvPr>
        </p:nvGraphicFramePr>
        <p:xfrm>
          <a:off x="1283516" y="3234022"/>
          <a:ext cx="9697670" cy="1601434"/>
        </p:xfrm>
        <a:graphic>
          <a:graphicData uri="http://schemas.openxmlformats.org/drawingml/2006/table">
            <a:tbl>
              <a:tblPr firstRow="1" bandRow="1">
                <a:tableStyleId>{5C22544A-7EE6-4342-B048-85BDC9FD1C3A}</a:tableStyleId>
              </a:tblPr>
              <a:tblGrid>
                <a:gridCol w="1317068">
                  <a:extLst>
                    <a:ext uri="{9D8B030D-6E8A-4147-A177-3AD203B41FA5}">
                      <a16:colId xmlns:a16="http://schemas.microsoft.com/office/drawing/2014/main" val="2027755472"/>
                    </a:ext>
                  </a:extLst>
                </a:gridCol>
                <a:gridCol w="3401619">
                  <a:extLst>
                    <a:ext uri="{9D8B030D-6E8A-4147-A177-3AD203B41FA5}">
                      <a16:colId xmlns:a16="http://schemas.microsoft.com/office/drawing/2014/main" val="1193962030"/>
                    </a:ext>
                  </a:extLst>
                </a:gridCol>
                <a:gridCol w="208280">
                  <a:extLst>
                    <a:ext uri="{9D8B030D-6E8A-4147-A177-3AD203B41FA5}">
                      <a16:colId xmlns:a16="http://schemas.microsoft.com/office/drawing/2014/main" val="4288610693"/>
                    </a:ext>
                  </a:extLst>
                </a:gridCol>
                <a:gridCol w="1573465">
                  <a:extLst>
                    <a:ext uri="{9D8B030D-6E8A-4147-A177-3AD203B41FA5}">
                      <a16:colId xmlns:a16="http://schemas.microsoft.com/office/drawing/2014/main" val="3160232613"/>
                    </a:ext>
                  </a:extLst>
                </a:gridCol>
                <a:gridCol w="3197238">
                  <a:extLst>
                    <a:ext uri="{9D8B030D-6E8A-4147-A177-3AD203B41FA5}">
                      <a16:colId xmlns:a16="http://schemas.microsoft.com/office/drawing/2014/main" val="1808178455"/>
                    </a:ext>
                  </a:extLst>
                </a:gridCol>
              </a:tblGrid>
              <a:tr h="25176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INTERNES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0" i="0" u="none" strike="noStrike" dirty="0">
                        <a:solidFill>
                          <a:srgbClr val="000000"/>
                        </a:solidFill>
                        <a:effectLst/>
                        <a:latin typeface="Tahoma" panose="020B0604030504040204" pitchFamily="34" charset="0"/>
                      </a:endParaRPr>
                    </a:p>
                  </a:txBody>
                  <a:tcP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EXTERNES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extLst>
                  <a:ext uri="{0D108BD9-81ED-4DB2-BD59-A6C34878D82A}">
                    <a16:rowId xmlns:a16="http://schemas.microsoft.com/office/drawing/2014/main" val="4029669107"/>
                  </a:ext>
                </a:extLst>
              </a:tr>
              <a:tr h="346747">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DF / Front Office</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Définir les conditions de l'opération avec les contreparties de marché</a:t>
                      </a:r>
                    </a:p>
                    <a:p>
                      <a:r>
                        <a:rPr lang="fr-FR" sz="1000" b="0" dirty="0">
                          <a:latin typeface="Arial Narrow" panose="020B0606020202030204" pitchFamily="34" charset="0"/>
                          <a:ea typeface="Tahoma" panose="020B0604030504040204" pitchFamily="34" charset="0"/>
                          <a:cs typeface="Tahoma" panose="020B0604030504040204" pitchFamily="34" charset="0"/>
                        </a:rPr>
                        <a:t>Réaliser l'opération</a:t>
                      </a:r>
                    </a:p>
                    <a:p>
                      <a:r>
                        <a:rPr lang="fr-FR" sz="1000" b="0" dirty="0">
                          <a:latin typeface="Arial Narrow" panose="020B0606020202030204" pitchFamily="34" charset="0"/>
                          <a:ea typeface="Tahoma" panose="020B0604030504040204" pitchFamily="34" charset="0"/>
                          <a:cs typeface="Tahoma" panose="020B0604030504040204" pitchFamily="34" charset="0"/>
                        </a:rPr>
                        <a:t>Assurer l'exhaustivité et la qualité de la couverture</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Contreparties de marché</a:t>
                      </a:r>
                    </a:p>
                  </a:txBody>
                  <a:tcPr>
                    <a:solidFill>
                      <a:schemeClr val="bg1">
                        <a:lumMod val="95000"/>
                      </a:schemeClr>
                    </a:solidFill>
                  </a:tcPr>
                </a:tc>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Des banques qui échangent nos taux fixes contre des taux variables</a:t>
                      </a:r>
                    </a:p>
                  </a:txBody>
                  <a:tcPr>
                    <a:solidFill>
                      <a:schemeClr val="bg1">
                        <a:lumMod val="95000"/>
                      </a:schemeClr>
                    </a:solidFill>
                  </a:tcPr>
                </a:tc>
                <a:extLst>
                  <a:ext uri="{0D108BD9-81ED-4DB2-BD59-A6C34878D82A}">
                    <a16:rowId xmlns:a16="http://schemas.microsoft.com/office/drawing/2014/main" val="2911306874"/>
                  </a:ext>
                </a:extLst>
              </a:tr>
              <a:tr h="400516">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DF / Middle Office</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Contrôler l'opération et valider (affirmation)</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Chambre de compensation (LCH Clearnet)</a:t>
                      </a:r>
                    </a:p>
                  </a:txBody>
                  <a:tcPr>
                    <a:solidFill>
                      <a:schemeClr val="bg1">
                        <a:lumMod val="95000"/>
                      </a:schemeClr>
                    </a:solidFill>
                  </a:tcPr>
                </a:tc>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Plateforme de sécurisation des échanges entre banques</a:t>
                      </a:r>
                    </a:p>
                  </a:txBody>
                  <a:tcPr>
                    <a:solidFill>
                      <a:schemeClr val="bg1">
                        <a:lumMod val="95000"/>
                      </a:schemeClr>
                    </a:solidFill>
                  </a:tcPr>
                </a:tc>
                <a:extLst>
                  <a:ext uri="{0D108BD9-81ED-4DB2-BD59-A6C34878D82A}">
                    <a16:rowId xmlns:a16="http://schemas.microsoft.com/office/drawing/2014/main" val="3395481588"/>
                  </a:ext>
                </a:extLst>
              </a:tr>
              <a:tr h="400516">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DF / Back Office</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Enregistrement (interne / externe ) de l'opération / intégration au process comptable</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19741471"/>
                  </a:ext>
                </a:extLst>
              </a:tr>
            </a:tbl>
          </a:graphicData>
        </a:graphic>
      </p:graphicFrame>
      <p:graphicFrame>
        <p:nvGraphicFramePr>
          <p:cNvPr id="16" name="Tableau 15">
            <a:extLst>
              <a:ext uri="{FF2B5EF4-FFF2-40B4-BE49-F238E27FC236}">
                <a16:creationId xmlns:a16="http://schemas.microsoft.com/office/drawing/2014/main" id="{0FE32486-CFDB-401E-AD48-3F1C477A7CCB}"/>
              </a:ext>
            </a:extLst>
          </p:cNvPr>
          <p:cNvGraphicFramePr>
            <a:graphicFrameLocks noGrp="1"/>
          </p:cNvGraphicFramePr>
          <p:nvPr>
            <p:extLst>
              <p:ext uri="{D42A27DB-BD31-4B8C-83A1-F6EECF244321}">
                <p14:modId xmlns:p14="http://schemas.microsoft.com/office/powerpoint/2010/main" val="2053610837"/>
              </p:ext>
            </p:extLst>
          </p:nvPr>
        </p:nvGraphicFramePr>
        <p:xfrm>
          <a:off x="1283519" y="4881310"/>
          <a:ext cx="9697671" cy="944880"/>
        </p:xfrm>
        <a:graphic>
          <a:graphicData uri="http://schemas.openxmlformats.org/drawingml/2006/table">
            <a:tbl>
              <a:tblPr firstRow="1" bandRow="1">
                <a:tableStyleId>{5C22544A-7EE6-4342-B048-85BDC9FD1C3A}</a:tableStyleId>
              </a:tblPr>
              <a:tblGrid>
                <a:gridCol w="3105220">
                  <a:extLst>
                    <a:ext uri="{9D8B030D-6E8A-4147-A177-3AD203B41FA5}">
                      <a16:colId xmlns:a16="http://schemas.microsoft.com/office/drawing/2014/main" val="2027755472"/>
                    </a:ext>
                  </a:extLst>
                </a:gridCol>
                <a:gridCol w="236741">
                  <a:extLst>
                    <a:ext uri="{9D8B030D-6E8A-4147-A177-3AD203B41FA5}">
                      <a16:colId xmlns:a16="http://schemas.microsoft.com/office/drawing/2014/main" val="2978154884"/>
                    </a:ext>
                  </a:extLst>
                </a:gridCol>
                <a:gridCol w="3198067">
                  <a:extLst>
                    <a:ext uri="{9D8B030D-6E8A-4147-A177-3AD203B41FA5}">
                      <a16:colId xmlns:a16="http://schemas.microsoft.com/office/drawing/2014/main" val="113924768"/>
                    </a:ext>
                  </a:extLst>
                </a:gridCol>
                <a:gridCol w="236741">
                  <a:extLst>
                    <a:ext uri="{9D8B030D-6E8A-4147-A177-3AD203B41FA5}">
                      <a16:colId xmlns:a16="http://schemas.microsoft.com/office/drawing/2014/main" val="3098208967"/>
                    </a:ext>
                  </a:extLst>
                </a:gridCol>
                <a:gridCol w="2920902">
                  <a:extLst>
                    <a:ext uri="{9D8B030D-6E8A-4147-A177-3AD203B41FA5}">
                      <a16:colId xmlns:a16="http://schemas.microsoft.com/office/drawing/2014/main" val="2144467996"/>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SPECIFICITES AFL</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INDICATEURS DE PERFORMANCE</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chemeClr val="bg1"/>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RISQUES</a:t>
                      </a:r>
                    </a:p>
                  </a:txBody>
                  <a:tcPr>
                    <a:solidFill>
                      <a:srgbClr val="002060"/>
                    </a:solidFill>
                  </a:tcPr>
                </a:tc>
                <a:extLst>
                  <a:ext uri="{0D108BD9-81ED-4DB2-BD59-A6C34878D82A}">
                    <a16:rowId xmlns:a16="http://schemas.microsoft.com/office/drawing/2014/main" val="4029669107"/>
                  </a:ext>
                </a:extLst>
              </a:tr>
              <a:tr h="370840">
                <a:tc>
                  <a:txBody>
                    <a:bodyPr/>
                    <a:lstStyle/>
                    <a:p>
                      <a:pPr marL="171450" indent="-171450">
                        <a:buFont typeface="Arial" panose="020B0604020202020204" pitchFamily="34" charset="0"/>
                        <a:buChar char="•"/>
                      </a:pPr>
                      <a:r>
                        <a:rPr lang="fr-FR" sz="1000" dirty="0">
                          <a:latin typeface="Tahoma" panose="020B0604030504040204" pitchFamily="34" charset="0"/>
                          <a:ea typeface="Tahoma" panose="020B0604030504040204" pitchFamily="34" charset="0"/>
                          <a:cs typeface="Tahoma" panose="020B0604030504040204" pitchFamily="34" charset="0"/>
                        </a:rPr>
                        <a:t>N/A</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Qualité de la couverture (efficacité) : en cas de variation des taux l'Agence est-elle bien couverte ?</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Prix négocié des SWAP (impact sur le taux des crédits)</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Qualité opérationnelle de l’exécution</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Inefficacité de couverture</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Qualité de l'exécution / enjeu de la relation prestataires / Image de l'Agence (relation de confiance)</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7" name="Tableau 16">
            <a:extLst>
              <a:ext uri="{FF2B5EF4-FFF2-40B4-BE49-F238E27FC236}">
                <a16:creationId xmlns:a16="http://schemas.microsoft.com/office/drawing/2014/main" id="{91F7C24C-45C7-43A0-81CC-9C2E3DDA444E}"/>
              </a:ext>
            </a:extLst>
          </p:cNvPr>
          <p:cNvGraphicFramePr>
            <a:graphicFrameLocks noGrp="1"/>
          </p:cNvGraphicFramePr>
          <p:nvPr>
            <p:extLst>
              <p:ext uri="{D42A27DB-BD31-4B8C-83A1-F6EECF244321}">
                <p14:modId xmlns:p14="http://schemas.microsoft.com/office/powerpoint/2010/main" val="2735422394"/>
              </p:ext>
            </p:extLst>
          </p:nvPr>
        </p:nvGraphicFramePr>
        <p:xfrm>
          <a:off x="1283514" y="5893569"/>
          <a:ext cx="9697672" cy="24384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0">
                <a:tc>
                  <a:txBody>
                    <a:bodyPr/>
                    <a:lstStyle/>
                    <a:p>
                      <a:pPr algn="ctr"/>
                      <a:r>
                        <a:rPr lang="fr-FR" sz="1000" b="0" dirty="0">
                          <a:solidFill>
                            <a:schemeClr val="bg1"/>
                          </a:solidFill>
                          <a:latin typeface="Arial Narrow" panose="020B0606020202030204" pitchFamily="34" charset="0"/>
                          <a:ea typeface="Tahoma" panose="020B0604030504040204" pitchFamily="34" charset="0"/>
                          <a:cs typeface="Tahoma" panose="020B0604030504040204" pitchFamily="34" charset="0"/>
                        </a:rPr>
                        <a:t>Approfondir / notions liées : SWAP, macrocouverture /microcouverture, efficacité de couverture, gap de taux</a:t>
                      </a:r>
                    </a:p>
                  </a:txBody>
                  <a:tcPr>
                    <a:solidFill>
                      <a:srgbClr val="00B0F0"/>
                    </a:solidFill>
                  </a:tcPr>
                </a:tc>
                <a:extLst>
                  <a:ext uri="{0D108BD9-81ED-4DB2-BD59-A6C34878D82A}">
                    <a16:rowId xmlns:a16="http://schemas.microsoft.com/office/drawing/2014/main" val="2911306874"/>
                  </a:ext>
                </a:extLst>
              </a:tr>
            </a:tbl>
          </a:graphicData>
        </a:graphic>
      </p:graphicFrame>
      <p:sp>
        <p:nvSpPr>
          <p:cNvPr id="18" name="Ellipse 17">
            <a:hlinkClick r:id="rId2" action="ppaction://hlinksldjump"/>
            <a:extLst>
              <a:ext uri="{FF2B5EF4-FFF2-40B4-BE49-F238E27FC236}">
                <a16:creationId xmlns:a16="http://schemas.microsoft.com/office/drawing/2014/main" id="{522E0E03-29FA-4626-AF84-B37142AE295F}"/>
              </a:ext>
            </a:extLst>
          </p:cNvPr>
          <p:cNvSpPr/>
          <p:nvPr/>
        </p:nvSpPr>
        <p:spPr>
          <a:xfrm>
            <a:off x="1505324" y="64882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4</a:t>
            </a:r>
            <a:endParaRPr lang="fr-FR" dirty="0">
              <a:latin typeface="Bauhaus 93" panose="04030905020B02020C02"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270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6"/>
          <p:cNvSpPr>
            <a:spLocks noGrp="1"/>
          </p:cNvSpPr>
          <p:nvPr>
            <p:ph type="title"/>
          </p:nvPr>
        </p:nvSpPr>
        <p:spPr>
          <a:xfrm>
            <a:off x="1754964" y="581646"/>
            <a:ext cx="10515600" cy="466148"/>
          </a:xfrm>
          <a:ln>
            <a:noFill/>
          </a:ln>
        </p:spPr>
        <p:txBody>
          <a:bodyPr/>
          <a:lstStyle/>
          <a:p>
            <a:r>
              <a:rPr lang="fr-FR" sz="2000" b="1" dirty="0">
                <a:latin typeface="Arial Narrow" panose="020B0606020202030204" pitchFamily="34" charset="0"/>
              </a:rPr>
              <a:t>Chaine de valeur et principaux mécanismes bancaires : Les fonctions transverses spécifiques</a:t>
            </a:r>
          </a:p>
        </p:txBody>
      </p:sp>
      <p:sp>
        <p:nvSpPr>
          <p:cNvPr id="4" name="Espace réservé de la date 3"/>
          <p:cNvSpPr>
            <a:spLocks noGrp="1"/>
          </p:cNvSpPr>
          <p:nvPr>
            <p:ph type="dt" sz="half" idx="2"/>
          </p:nvPr>
        </p:nvSpPr>
        <p:spPr>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A97EE3-8BC5-46D8-BF24-1249902EE2FC}" type="datetime1">
              <a:rPr lang="fr-FR" smtClean="0"/>
              <a:pPr/>
              <a:t>03/06/2019</a:t>
            </a:fld>
            <a:endParaRPr lang="fr-FR" dirty="0"/>
          </a:p>
        </p:txBody>
      </p:sp>
      <p:sp>
        <p:nvSpPr>
          <p:cNvPr id="6" name="Espace réservé du numéro de diapositive 5"/>
          <p:cNvSpPr>
            <a:spLocks noGrp="1"/>
          </p:cNvSpPr>
          <p:nvPr>
            <p:ph type="sldNum" sz="quarter" idx="4"/>
          </p:nvPr>
        </p:nvSpPr>
        <p:spPr>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6626B8-9A1A-D04A-9503-D05055E8FA78}" type="slidenum">
              <a:rPr lang="fr-FR" smtClean="0"/>
              <a:pPr/>
              <a:t>28</a:t>
            </a:fld>
            <a:endParaRPr lang="fr-FR" dirty="0"/>
          </a:p>
        </p:txBody>
      </p:sp>
      <p:graphicFrame>
        <p:nvGraphicFramePr>
          <p:cNvPr id="3" name="Tableau 2">
            <a:extLst>
              <a:ext uri="{FF2B5EF4-FFF2-40B4-BE49-F238E27FC236}">
                <a16:creationId xmlns:a16="http://schemas.microsoft.com/office/drawing/2014/main" id="{D55583F3-FD6A-433A-B659-79FB0B36AE8C}"/>
              </a:ext>
            </a:extLst>
          </p:cNvPr>
          <p:cNvGraphicFramePr>
            <a:graphicFrameLocks noGrp="1"/>
          </p:cNvGraphicFramePr>
          <p:nvPr>
            <p:extLst>
              <p:ext uri="{D42A27DB-BD31-4B8C-83A1-F6EECF244321}">
                <p14:modId xmlns:p14="http://schemas.microsoft.com/office/powerpoint/2010/main" val="497085678"/>
              </p:ext>
            </p:extLst>
          </p:nvPr>
        </p:nvGraphicFramePr>
        <p:xfrm>
          <a:off x="1283518" y="1395354"/>
          <a:ext cx="9697672" cy="79248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1681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ea typeface="Tahoma" panose="020B0604030504040204" pitchFamily="34" charset="0"/>
                          <a:cs typeface="Tahoma" panose="020B0604030504040204" pitchFamily="34" charset="0"/>
                        </a:rPr>
                        <a:t>OBJECTIFS DE L'ACTIVITE</a:t>
                      </a:r>
                    </a:p>
                  </a:txBody>
                  <a:tcPr>
                    <a:solidFill>
                      <a:srgbClr val="002060"/>
                    </a:solidFill>
                  </a:tcPr>
                </a:tc>
                <a:extLst>
                  <a:ext uri="{0D108BD9-81ED-4DB2-BD59-A6C34878D82A}">
                    <a16:rowId xmlns:a16="http://schemas.microsoft.com/office/drawing/2014/main" val="4029669107"/>
                  </a:ext>
                </a:extLst>
              </a:tr>
              <a:tr h="272697">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Assurer la maitrise des risques internes et externes auxquels l'Agence est exposée de part sa nature et son activité</a:t>
                      </a:r>
                    </a:p>
                    <a:p>
                      <a:r>
                        <a:rPr lang="fr-FR" sz="1000" i="1" dirty="0">
                          <a:latin typeface="Arial Narrow" panose="020B0606020202030204" pitchFamily="34" charset="0"/>
                          <a:ea typeface="Tahoma" panose="020B0604030504040204" pitchFamily="34" charset="0"/>
                          <a:cs typeface="Tahoma" panose="020B0604030504040204" pitchFamily="34" charset="0"/>
                        </a:rPr>
                        <a:t>NB : cette section se concentre sur les fonctions transverses spécifiques au monde bancaire. Les autres fonctions transverses (SI, RH, Comptabilité, Juridique) ont des fonctionnements similaires à ceux d'institutions non bancaires</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4" name="Tableau 13">
            <a:extLst>
              <a:ext uri="{FF2B5EF4-FFF2-40B4-BE49-F238E27FC236}">
                <a16:creationId xmlns:a16="http://schemas.microsoft.com/office/drawing/2014/main" id="{B062EE57-E236-45BA-8DF3-C29B18596818}"/>
              </a:ext>
            </a:extLst>
          </p:cNvPr>
          <p:cNvGraphicFramePr>
            <a:graphicFrameLocks noGrp="1"/>
          </p:cNvGraphicFramePr>
          <p:nvPr/>
        </p:nvGraphicFramePr>
        <p:xfrm>
          <a:off x="1283517" y="2288634"/>
          <a:ext cx="9697671" cy="1182861"/>
        </p:xfrm>
        <a:graphic>
          <a:graphicData uri="http://schemas.openxmlformats.org/drawingml/2006/table">
            <a:tbl>
              <a:tblPr firstRow="1" bandRow="1">
                <a:tableStyleId>{5C22544A-7EE6-4342-B048-85BDC9FD1C3A}</a:tableStyleId>
              </a:tblPr>
              <a:tblGrid>
                <a:gridCol w="9697671">
                  <a:extLst>
                    <a:ext uri="{9D8B030D-6E8A-4147-A177-3AD203B41FA5}">
                      <a16:colId xmlns:a16="http://schemas.microsoft.com/office/drawing/2014/main" val="2027755472"/>
                    </a:ext>
                  </a:extLst>
                </a:gridCol>
              </a:tblGrid>
              <a:tr h="270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PROCESSUS</a:t>
                      </a:r>
                    </a:p>
                  </a:txBody>
                  <a:tcPr>
                    <a:solidFill>
                      <a:srgbClr val="002060"/>
                    </a:solidFill>
                  </a:tcPr>
                </a:tc>
                <a:extLst>
                  <a:ext uri="{0D108BD9-81ED-4DB2-BD59-A6C34878D82A}">
                    <a16:rowId xmlns:a16="http://schemas.microsoft.com/office/drawing/2014/main" val="4029669107"/>
                  </a:ext>
                </a:extLst>
              </a:tr>
              <a:tr h="912493">
                <a:tc>
                  <a:txBody>
                    <a:bodyPr/>
                    <a:lstStyle/>
                    <a:p>
                      <a:endParaRPr lang="fr-FR" sz="800" dirty="0"/>
                    </a:p>
                    <a:p>
                      <a:endParaRPr lang="fr-FR" sz="800" dirty="0"/>
                    </a:p>
                    <a:p>
                      <a:endParaRPr lang="fr-FR" sz="800" dirty="0"/>
                    </a:p>
                    <a:p>
                      <a:endParaRPr lang="fr-FR" sz="800" dirty="0"/>
                    </a:p>
                    <a:p>
                      <a:endParaRPr lang="fr-FR" sz="800" dirty="0"/>
                    </a:p>
                    <a:p>
                      <a:endParaRPr lang="fr-FR" sz="800" dirty="0"/>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sp>
        <p:nvSpPr>
          <p:cNvPr id="11" name="Flèche : chevron 10">
            <a:extLst>
              <a:ext uri="{FF2B5EF4-FFF2-40B4-BE49-F238E27FC236}">
                <a16:creationId xmlns:a16="http://schemas.microsoft.com/office/drawing/2014/main" id="{1AB435F0-9830-42DE-82BB-005061BB878D}"/>
              </a:ext>
            </a:extLst>
          </p:cNvPr>
          <p:cNvSpPr/>
          <p:nvPr/>
        </p:nvSpPr>
        <p:spPr>
          <a:xfrm>
            <a:off x="1283519" y="3019094"/>
            <a:ext cx="6543405" cy="182494"/>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Assurer la conformité de l'Agence aux règlementations en vigueur</a:t>
            </a:r>
          </a:p>
        </p:txBody>
      </p:sp>
      <p:sp>
        <p:nvSpPr>
          <p:cNvPr id="12" name="Flèche : chevron 11">
            <a:extLst>
              <a:ext uri="{FF2B5EF4-FFF2-40B4-BE49-F238E27FC236}">
                <a16:creationId xmlns:a16="http://schemas.microsoft.com/office/drawing/2014/main" id="{56D262E7-A710-434E-BAB0-33B4CCF99C6D}"/>
              </a:ext>
            </a:extLst>
          </p:cNvPr>
          <p:cNvSpPr/>
          <p:nvPr/>
        </p:nvSpPr>
        <p:spPr>
          <a:xfrm>
            <a:off x="7826928" y="2607334"/>
            <a:ext cx="1577127" cy="580834"/>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Animer le dispositif de contrôle</a:t>
            </a:r>
          </a:p>
        </p:txBody>
      </p:sp>
      <p:sp>
        <p:nvSpPr>
          <p:cNvPr id="13" name="Flèche : chevron 12">
            <a:extLst>
              <a:ext uri="{FF2B5EF4-FFF2-40B4-BE49-F238E27FC236}">
                <a16:creationId xmlns:a16="http://schemas.microsoft.com/office/drawing/2014/main" id="{B60E49A4-5875-4BEF-B615-8A34351DDF01}"/>
              </a:ext>
            </a:extLst>
          </p:cNvPr>
          <p:cNvSpPr/>
          <p:nvPr/>
        </p:nvSpPr>
        <p:spPr>
          <a:xfrm>
            <a:off x="9404058" y="2607998"/>
            <a:ext cx="1577127" cy="580170"/>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Effectuer les </a:t>
            </a:r>
            <a:r>
              <a:rPr lang="fr-FR" sz="900" b="1" dirty="0" err="1">
                <a:solidFill>
                  <a:schemeClr val="bg1"/>
                </a:solidFill>
                <a:latin typeface="Arial Narrow" panose="020B0606020202030204" pitchFamily="34" charset="0"/>
                <a:ea typeface="Tahoma" panose="020B0604030504040204" pitchFamily="34" charset="0"/>
                <a:cs typeface="Tahoma" panose="020B0604030504040204" pitchFamily="34" charset="0"/>
              </a:rPr>
              <a:t>reportings</a:t>
            </a: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 règlementaires</a:t>
            </a:r>
          </a:p>
        </p:txBody>
      </p:sp>
      <p:graphicFrame>
        <p:nvGraphicFramePr>
          <p:cNvPr id="15" name="Tableau 14">
            <a:extLst>
              <a:ext uri="{FF2B5EF4-FFF2-40B4-BE49-F238E27FC236}">
                <a16:creationId xmlns:a16="http://schemas.microsoft.com/office/drawing/2014/main" id="{4366DDD5-CE0A-424F-93C3-6BE918E3605B}"/>
              </a:ext>
            </a:extLst>
          </p:cNvPr>
          <p:cNvGraphicFramePr>
            <a:graphicFrameLocks noGrp="1"/>
          </p:cNvGraphicFramePr>
          <p:nvPr>
            <p:extLst>
              <p:ext uri="{D42A27DB-BD31-4B8C-83A1-F6EECF244321}">
                <p14:modId xmlns:p14="http://schemas.microsoft.com/office/powerpoint/2010/main" val="1922033116"/>
              </p:ext>
            </p:extLst>
          </p:nvPr>
        </p:nvGraphicFramePr>
        <p:xfrm>
          <a:off x="1283516" y="3234022"/>
          <a:ext cx="9697670" cy="1763661"/>
        </p:xfrm>
        <a:graphic>
          <a:graphicData uri="http://schemas.openxmlformats.org/drawingml/2006/table">
            <a:tbl>
              <a:tblPr firstRow="1" bandRow="1">
                <a:tableStyleId>{5C22544A-7EE6-4342-B048-85BDC9FD1C3A}</a:tableStyleId>
              </a:tblPr>
              <a:tblGrid>
                <a:gridCol w="1317068">
                  <a:extLst>
                    <a:ext uri="{9D8B030D-6E8A-4147-A177-3AD203B41FA5}">
                      <a16:colId xmlns:a16="http://schemas.microsoft.com/office/drawing/2014/main" val="2027755472"/>
                    </a:ext>
                  </a:extLst>
                </a:gridCol>
                <a:gridCol w="3401619">
                  <a:extLst>
                    <a:ext uri="{9D8B030D-6E8A-4147-A177-3AD203B41FA5}">
                      <a16:colId xmlns:a16="http://schemas.microsoft.com/office/drawing/2014/main" val="1193962030"/>
                    </a:ext>
                  </a:extLst>
                </a:gridCol>
                <a:gridCol w="208280">
                  <a:extLst>
                    <a:ext uri="{9D8B030D-6E8A-4147-A177-3AD203B41FA5}">
                      <a16:colId xmlns:a16="http://schemas.microsoft.com/office/drawing/2014/main" val="4288610693"/>
                    </a:ext>
                  </a:extLst>
                </a:gridCol>
                <a:gridCol w="1573465">
                  <a:extLst>
                    <a:ext uri="{9D8B030D-6E8A-4147-A177-3AD203B41FA5}">
                      <a16:colId xmlns:a16="http://schemas.microsoft.com/office/drawing/2014/main" val="3160232613"/>
                    </a:ext>
                  </a:extLst>
                </a:gridCol>
                <a:gridCol w="3197238">
                  <a:extLst>
                    <a:ext uri="{9D8B030D-6E8A-4147-A177-3AD203B41FA5}">
                      <a16:colId xmlns:a16="http://schemas.microsoft.com/office/drawing/2014/main" val="1808178455"/>
                    </a:ext>
                  </a:extLst>
                </a:gridCol>
              </a:tblGrid>
              <a:tr h="25176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INTERNES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0" i="0" u="none" strike="noStrike" dirty="0">
                        <a:solidFill>
                          <a:srgbClr val="000000"/>
                        </a:solidFill>
                        <a:effectLst/>
                        <a:latin typeface="Tahoma" panose="020B0604030504040204" pitchFamily="34" charset="0"/>
                      </a:endParaRPr>
                    </a:p>
                  </a:txBody>
                  <a:tcP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EXTERNES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extLst>
                  <a:ext uri="{0D108BD9-81ED-4DB2-BD59-A6C34878D82A}">
                    <a16:rowId xmlns:a16="http://schemas.microsoft.com/office/drawing/2014/main" val="4029669107"/>
                  </a:ext>
                </a:extLst>
              </a:tr>
              <a:tr h="346747">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DRCC - Risques</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Identifie, mesure les risques, en assure le suivi, vérifie le respect des limites et réalise le reporting réglementaire et au management</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Autorités de régulation</a:t>
                      </a:r>
                    </a:p>
                  </a:txBody>
                  <a:tcPr>
                    <a:solidFill>
                      <a:schemeClr val="bg1">
                        <a:lumMod val="95000"/>
                      </a:schemeClr>
                    </a:solidFill>
                  </a:tcPr>
                </a:tc>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Fixe les règles et contrôle leur respect (ACPR, BCE)</a:t>
                      </a:r>
                    </a:p>
                  </a:txBody>
                  <a:tcPr>
                    <a:solidFill>
                      <a:schemeClr val="bg1">
                        <a:lumMod val="95000"/>
                      </a:schemeClr>
                    </a:solidFill>
                  </a:tcPr>
                </a:tc>
                <a:extLst>
                  <a:ext uri="{0D108BD9-81ED-4DB2-BD59-A6C34878D82A}">
                    <a16:rowId xmlns:a16="http://schemas.microsoft.com/office/drawing/2014/main" val="2911306874"/>
                  </a:ext>
                </a:extLst>
              </a:tr>
              <a:tr h="0">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DRCC - Contrôle</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Animer le contrôle interne à trois niveaux</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Prestataires de services essentiels</a:t>
                      </a:r>
                      <a:endParaRPr lang="fr-FR" sz="1000" b="0" dirty="0">
                        <a:latin typeface="Arial Narrow" panose="020B0606020202030204" pitchFamily="34" charset="0"/>
                      </a:endParaRPr>
                    </a:p>
                  </a:txBody>
                  <a:tcPr>
                    <a:solidFill>
                      <a:schemeClr val="bg1">
                        <a:lumMod val="95000"/>
                      </a:schemeClr>
                    </a:solidFill>
                  </a:tcPr>
                </a:tc>
                <a:tc>
                  <a:txBody>
                    <a:bodyPr/>
                    <a:lstStyle/>
                    <a:p>
                      <a:r>
                        <a:rPr lang="fr-FR" sz="1000" dirty="0">
                          <a:latin typeface="Arial Narrow" panose="020B0606020202030204" pitchFamily="34" charset="0"/>
                          <a:ea typeface="Tahoma" panose="020B0604030504040204" pitchFamily="34" charset="0"/>
                          <a:cs typeface="Tahoma" panose="020B0604030504040204" pitchFamily="34" charset="0"/>
                        </a:rPr>
                        <a:t>Prestataires auprès desquelles sont sous-traitées des activités essentielles</a:t>
                      </a:r>
                      <a:endParaRPr lang="fr-FR" sz="1000"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3395481588"/>
                  </a:ext>
                </a:extLst>
              </a:tr>
              <a:tr h="318903">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DRCC - Conformité</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Animer les dispositifs de conformité</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19741471"/>
                  </a:ext>
                </a:extLst>
              </a:tr>
              <a:tr h="400516">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DF - ALM</a:t>
                      </a:r>
                    </a:p>
                  </a:txBody>
                  <a:tcPr>
                    <a:solidFill>
                      <a:schemeClr val="bg1">
                        <a:lumMod val="95000"/>
                      </a:schemeClr>
                    </a:solidFill>
                  </a:tcPr>
                </a:tc>
                <a:tc>
                  <a:txBody>
                    <a:bodyPr/>
                    <a:lstStyle/>
                    <a:p>
                      <a:r>
                        <a:rPr lang="fr-FR" sz="1000" b="0" dirty="0">
                          <a:latin typeface="Arial Narrow" panose="020B0606020202030204" pitchFamily="34" charset="0"/>
                          <a:ea typeface="Tahoma" panose="020B0604030504040204" pitchFamily="34" charset="0"/>
                          <a:cs typeface="Tahoma" panose="020B0604030504040204" pitchFamily="34" charset="0"/>
                        </a:rPr>
                        <a:t>Gestion des risques de taux et de liquidité</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3369920881"/>
                  </a:ext>
                </a:extLst>
              </a:tr>
            </a:tbl>
          </a:graphicData>
        </a:graphic>
      </p:graphicFrame>
      <p:graphicFrame>
        <p:nvGraphicFramePr>
          <p:cNvPr id="16" name="Tableau 15">
            <a:extLst>
              <a:ext uri="{FF2B5EF4-FFF2-40B4-BE49-F238E27FC236}">
                <a16:creationId xmlns:a16="http://schemas.microsoft.com/office/drawing/2014/main" id="{0FE32486-CFDB-401E-AD48-3F1C477A7CCB}"/>
              </a:ext>
            </a:extLst>
          </p:cNvPr>
          <p:cNvGraphicFramePr>
            <a:graphicFrameLocks noGrp="1"/>
          </p:cNvGraphicFramePr>
          <p:nvPr>
            <p:extLst>
              <p:ext uri="{D42A27DB-BD31-4B8C-83A1-F6EECF244321}">
                <p14:modId xmlns:p14="http://schemas.microsoft.com/office/powerpoint/2010/main" val="2076041967"/>
              </p:ext>
            </p:extLst>
          </p:nvPr>
        </p:nvGraphicFramePr>
        <p:xfrm>
          <a:off x="1283519" y="4881310"/>
          <a:ext cx="9697671" cy="944880"/>
        </p:xfrm>
        <a:graphic>
          <a:graphicData uri="http://schemas.openxmlformats.org/drawingml/2006/table">
            <a:tbl>
              <a:tblPr firstRow="1" bandRow="1">
                <a:tableStyleId>{5C22544A-7EE6-4342-B048-85BDC9FD1C3A}</a:tableStyleId>
              </a:tblPr>
              <a:tblGrid>
                <a:gridCol w="3105220">
                  <a:extLst>
                    <a:ext uri="{9D8B030D-6E8A-4147-A177-3AD203B41FA5}">
                      <a16:colId xmlns:a16="http://schemas.microsoft.com/office/drawing/2014/main" val="2027755472"/>
                    </a:ext>
                  </a:extLst>
                </a:gridCol>
                <a:gridCol w="236741">
                  <a:extLst>
                    <a:ext uri="{9D8B030D-6E8A-4147-A177-3AD203B41FA5}">
                      <a16:colId xmlns:a16="http://schemas.microsoft.com/office/drawing/2014/main" val="2978154884"/>
                    </a:ext>
                  </a:extLst>
                </a:gridCol>
                <a:gridCol w="3198067">
                  <a:extLst>
                    <a:ext uri="{9D8B030D-6E8A-4147-A177-3AD203B41FA5}">
                      <a16:colId xmlns:a16="http://schemas.microsoft.com/office/drawing/2014/main" val="113924768"/>
                    </a:ext>
                  </a:extLst>
                </a:gridCol>
                <a:gridCol w="236741">
                  <a:extLst>
                    <a:ext uri="{9D8B030D-6E8A-4147-A177-3AD203B41FA5}">
                      <a16:colId xmlns:a16="http://schemas.microsoft.com/office/drawing/2014/main" val="3098208967"/>
                    </a:ext>
                  </a:extLst>
                </a:gridCol>
                <a:gridCol w="2920902">
                  <a:extLst>
                    <a:ext uri="{9D8B030D-6E8A-4147-A177-3AD203B41FA5}">
                      <a16:colId xmlns:a16="http://schemas.microsoft.com/office/drawing/2014/main" val="2144467996"/>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SPECIFICITES AFL</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INDICATEURS DE PERFORMANCE</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chemeClr val="bg1"/>
                        </a:solidFill>
                        <a:effectLst/>
                        <a:latin typeface="Tahoma" panose="020B060403050404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RISQUES</a:t>
                      </a:r>
                    </a:p>
                  </a:txBody>
                  <a:tcPr>
                    <a:solidFill>
                      <a:srgbClr val="002060"/>
                    </a:solidFill>
                  </a:tcPr>
                </a:tc>
                <a:extLst>
                  <a:ext uri="{0D108BD9-81ED-4DB2-BD59-A6C34878D82A}">
                    <a16:rowId xmlns:a16="http://schemas.microsoft.com/office/drawing/2014/main" val="4029669107"/>
                  </a:ext>
                </a:extLst>
              </a:tr>
              <a:tr h="370840">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Figures imposées règlementaires : non proportionnalité entre exigences et taille de la banque (</a:t>
                      </a:r>
                      <a:r>
                        <a:rPr lang="fr-FR" sz="1000" dirty="0" err="1">
                          <a:latin typeface="Arial Narrow" panose="020B0606020202030204" pitchFamily="34" charset="0"/>
                          <a:ea typeface="Tahoma" panose="020B0604030504040204" pitchFamily="34" charset="0"/>
                          <a:cs typeface="Tahoma" panose="020B0604030504040204" pitchFamily="34" charset="0"/>
                        </a:rPr>
                        <a:t>yc</a:t>
                      </a:r>
                      <a:r>
                        <a:rPr lang="fr-FR" sz="1000" dirty="0">
                          <a:latin typeface="Arial Narrow" panose="020B0606020202030204" pitchFamily="34" charset="0"/>
                          <a:ea typeface="Tahoma" panose="020B0604030504040204" pitchFamily="34" charset="0"/>
                          <a:cs typeface="Tahoma" panose="020B0604030504040204" pitchFamily="34" charset="0"/>
                        </a:rPr>
                        <a:t> effectifs)</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Vulnérabilité à un choc extrême (erreur opérationnelle, évènement extérieur majeur)</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Conformité des dispositifs</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Exposition aux risques maintenue dans le cadre d'appétence défini par les actionnaires</a:t>
                      </a:r>
                    </a:p>
                  </a:txBody>
                  <a:tcPr>
                    <a:solidFill>
                      <a:schemeClr val="bg1">
                        <a:lumMod val="95000"/>
                      </a:schemeClr>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Risque de non-conformité et sanctions afférentes (y compris retrait d'agrément)</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Risque de perte opérationnelle non soutenable</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7" name="Tableau 16">
            <a:extLst>
              <a:ext uri="{FF2B5EF4-FFF2-40B4-BE49-F238E27FC236}">
                <a16:creationId xmlns:a16="http://schemas.microsoft.com/office/drawing/2014/main" id="{91F7C24C-45C7-43A0-81CC-9C2E3DDA444E}"/>
              </a:ext>
            </a:extLst>
          </p:cNvPr>
          <p:cNvGraphicFramePr>
            <a:graphicFrameLocks noGrp="1"/>
          </p:cNvGraphicFramePr>
          <p:nvPr>
            <p:extLst>
              <p:ext uri="{D42A27DB-BD31-4B8C-83A1-F6EECF244321}">
                <p14:modId xmlns:p14="http://schemas.microsoft.com/office/powerpoint/2010/main" val="3927889440"/>
              </p:ext>
            </p:extLst>
          </p:nvPr>
        </p:nvGraphicFramePr>
        <p:xfrm>
          <a:off x="1283514" y="5893569"/>
          <a:ext cx="9697672" cy="24384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0">
                <a:tc>
                  <a:txBody>
                    <a:bodyPr/>
                    <a:lstStyle/>
                    <a:p>
                      <a:pPr algn="ctr"/>
                      <a:r>
                        <a:rPr lang="fr-FR" sz="1000" b="0" dirty="0">
                          <a:solidFill>
                            <a:schemeClr val="bg1"/>
                          </a:solidFill>
                          <a:latin typeface="Arial Narrow" panose="020B0606020202030204" pitchFamily="34" charset="0"/>
                          <a:ea typeface="Tahoma" panose="020B0604030504040204" pitchFamily="34" charset="0"/>
                          <a:cs typeface="Tahoma" panose="020B0604030504040204" pitchFamily="34" charset="0"/>
                        </a:rPr>
                        <a:t>Approfondir / notions liées : Ratio de solvabilité et levier / CRR / Arrêté du 3 novembre / COREP FINREP SURFI / Contrôles niveau 1/2</a:t>
                      </a:r>
                    </a:p>
                  </a:txBody>
                  <a:tcPr>
                    <a:solidFill>
                      <a:srgbClr val="00B0F0"/>
                    </a:solidFill>
                  </a:tcPr>
                </a:tc>
                <a:extLst>
                  <a:ext uri="{0D108BD9-81ED-4DB2-BD59-A6C34878D82A}">
                    <a16:rowId xmlns:a16="http://schemas.microsoft.com/office/drawing/2014/main" val="2911306874"/>
                  </a:ext>
                </a:extLst>
              </a:tr>
            </a:tbl>
          </a:graphicData>
        </a:graphic>
      </p:graphicFrame>
      <p:sp>
        <p:nvSpPr>
          <p:cNvPr id="19" name="Ellipse 18">
            <a:hlinkClick r:id="rId2" action="ppaction://hlinksldjump"/>
            <a:extLst>
              <a:ext uri="{FF2B5EF4-FFF2-40B4-BE49-F238E27FC236}">
                <a16:creationId xmlns:a16="http://schemas.microsoft.com/office/drawing/2014/main" id="{3373E338-2915-44FB-BFF6-A75033B3B351}"/>
              </a:ext>
            </a:extLst>
          </p:cNvPr>
          <p:cNvSpPr/>
          <p:nvPr/>
        </p:nvSpPr>
        <p:spPr>
          <a:xfrm>
            <a:off x="1505324" y="64882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5</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20" name="Flèche : chevron 19">
            <a:extLst>
              <a:ext uri="{FF2B5EF4-FFF2-40B4-BE49-F238E27FC236}">
                <a16:creationId xmlns:a16="http://schemas.microsoft.com/office/drawing/2014/main" id="{3E1CE393-7922-4D94-974E-E058AE46AF9F}"/>
              </a:ext>
            </a:extLst>
          </p:cNvPr>
          <p:cNvSpPr/>
          <p:nvPr/>
        </p:nvSpPr>
        <p:spPr>
          <a:xfrm>
            <a:off x="1266741" y="2817275"/>
            <a:ext cx="6543405" cy="182494"/>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Gérer les risques non financiers / opérationnels : identification, mesure, gestion</a:t>
            </a:r>
          </a:p>
        </p:txBody>
      </p:sp>
      <p:sp>
        <p:nvSpPr>
          <p:cNvPr id="21" name="Flèche : chevron 20">
            <a:extLst>
              <a:ext uri="{FF2B5EF4-FFF2-40B4-BE49-F238E27FC236}">
                <a16:creationId xmlns:a16="http://schemas.microsoft.com/office/drawing/2014/main" id="{FC8C1250-E202-43AA-91EC-6C9C34DD95EB}"/>
              </a:ext>
            </a:extLst>
          </p:cNvPr>
          <p:cNvSpPr/>
          <p:nvPr/>
        </p:nvSpPr>
        <p:spPr>
          <a:xfrm>
            <a:off x="1258352" y="2607550"/>
            <a:ext cx="6543405" cy="182494"/>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Animer le dispositif de maitrise des risques financiers : identification, mesure, gestion</a:t>
            </a:r>
          </a:p>
        </p:txBody>
      </p:sp>
    </p:spTree>
    <p:extLst>
      <p:ext uri="{BB962C8B-B14F-4D97-AF65-F5344CB8AC3E}">
        <p14:creationId xmlns:p14="http://schemas.microsoft.com/office/powerpoint/2010/main" val="402280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6"/>
          <p:cNvSpPr>
            <a:spLocks noGrp="1"/>
          </p:cNvSpPr>
          <p:nvPr>
            <p:ph type="title"/>
          </p:nvPr>
        </p:nvSpPr>
        <p:spPr>
          <a:xfrm>
            <a:off x="1754964" y="581646"/>
            <a:ext cx="10515600" cy="466148"/>
          </a:xfrm>
          <a:ln>
            <a:noFill/>
          </a:ln>
        </p:spPr>
        <p:txBody>
          <a:bodyPr/>
          <a:lstStyle/>
          <a:p>
            <a:r>
              <a:rPr lang="fr-FR" sz="2000" b="1" dirty="0">
                <a:latin typeface="Arial Narrow" panose="020B0606020202030204" pitchFamily="34" charset="0"/>
              </a:rPr>
              <a:t>Chaine de valeur et principaux mécanismes bancaires : La transformation</a:t>
            </a:r>
          </a:p>
        </p:txBody>
      </p:sp>
      <p:sp>
        <p:nvSpPr>
          <p:cNvPr id="4" name="Espace réservé de la date 3"/>
          <p:cNvSpPr>
            <a:spLocks noGrp="1"/>
          </p:cNvSpPr>
          <p:nvPr>
            <p:ph type="dt" sz="half" idx="2"/>
          </p:nvPr>
        </p:nvSpPr>
        <p:spPr>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A97EE3-8BC5-46D8-BF24-1249902EE2FC}" type="datetime1">
              <a:rPr lang="fr-FR" smtClean="0"/>
              <a:pPr/>
              <a:t>03/06/2019</a:t>
            </a:fld>
            <a:endParaRPr lang="fr-FR" dirty="0"/>
          </a:p>
        </p:txBody>
      </p:sp>
      <p:sp>
        <p:nvSpPr>
          <p:cNvPr id="6" name="Espace réservé du numéro de diapositive 5"/>
          <p:cNvSpPr>
            <a:spLocks noGrp="1"/>
          </p:cNvSpPr>
          <p:nvPr>
            <p:ph type="sldNum" sz="quarter" idx="4"/>
          </p:nvPr>
        </p:nvSpPr>
        <p:spPr>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6626B8-9A1A-D04A-9503-D05055E8FA78}" type="slidenum">
              <a:rPr lang="fr-FR" smtClean="0"/>
              <a:pPr/>
              <a:t>29</a:t>
            </a:fld>
            <a:endParaRPr lang="fr-FR" dirty="0"/>
          </a:p>
        </p:txBody>
      </p:sp>
      <p:graphicFrame>
        <p:nvGraphicFramePr>
          <p:cNvPr id="3" name="Tableau 2">
            <a:extLst>
              <a:ext uri="{FF2B5EF4-FFF2-40B4-BE49-F238E27FC236}">
                <a16:creationId xmlns:a16="http://schemas.microsoft.com/office/drawing/2014/main" id="{D55583F3-FD6A-433A-B659-79FB0B36AE8C}"/>
              </a:ext>
            </a:extLst>
          </p:cNvPr>
          <p:cNvGraphicFramePr>
            <a:graphicFrameLocks noGrp="1"/>
          </p:cNvGraphicFramePr>
          <p:nvPr>
            <p:extLst>
              <p:ext uri="{D42A27DB-BD31-4B8C-83A1-F6EECF244321}">
                <p14:modId xmlns:p14="http://schemas.microsoft.com/office/powerpoint/2010/main" val="2339541247"/>
              </p:ext>
            </p:extLst>
          </p:nvPr>
        </p:nvGraphicFramePr>
        <p:xfrm>
          <a:off x="1283518" y="1395354"/>
          <a:ext cx="9697672" cy="83058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1681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ea typeface="Tahoma" panose="020B0604030504040204" pitchFamily="34" charset="0"/>
                          <a:cs typeface="Tahoma" panose="020B0604030504040204" pitchFamily="34" charset="0"/>
                        </a:rPr>
                        <a:t>OBJECTIFS DE L'ACTIVITE</a:t>
                      </a:r>
                    </a:p>
                  </a:txBody>
                  <a:tcPr>
                    <a:solidFill>
                      <a:srgbClr val="002060"/>
                    </a:solidFill>
                  </a:tcPr>
                </a:tc>
                <a:extLst>
                  <a:ext uri="{0D108BD9-81ED-4DB2-BD59-A6C34878D82A}">
                    <a16:rowId xmlns:a16="http://schemas.microsoft.com/office/drawing/2014/main" val="4029669107"/>
                  </a:ext>
                </a:extLst>
              </a:tr>
              <a:tr h="272697">
                <a:tc>
                  <a:txBody>
                    <a:bodyPr/>
                    <a:lstStyle/>
                    <a:p>
                      <a:pPr algn="l" fontAlgn="t">
                        <a:spcAft>
                          <a:spcPts val="300"/>
                        </a:spcAft>
                      </a:pPr>
                      <a:r>
                        <a:rPr lang="fr-FR" sz="1000" b="0" i="0" u="none" strike="noStrike"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Transformer la dette de l'Agence en crédits de toute taille et de toute maturité aux Collectivités	</a:t>
                      </a:r>
                    </a:p>
                    <a:p>
                      <a:pPr algn="l" fontAlgn="t"/>
                      <a:r>
                        <a:rPr lang="fr-FR" sz="1000" b="0" i="1" u="none" strike="noStrike"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La transformation fait pendre un risque à l'Agence qui devra rembourser plus vite ses emprunts que le rythme auquel les prêts s'amortissent, elle n’est pas sûre de pouvoir réemprunter au même prix le moment venu. En revanche la transformation est source de PNB car les taux à long terme sont généralement plus élevés que les taux plus courts.</a:t>
                      </a:r>
                      <a:endParaRPr lang="fr-FR" sz="1000" b="0" i="1" u="none" strike="noStrike" dirty="0">
                        <a:solidFill>
                          <a:srgbClr val="FF0000"/>
                        </a:solidFill>
                        <a:effectLst/>
                        <a:latin typeface="Arial Narrow" panose="020B0606020202030204" pitchFamily="34" charset="0"/>
                        <a:ea typeface="Tahoma" panose="020B0604030504040204" pitchFamily="34" charset="0"/>
                        <a:cs typeface="Tahoma" panose="020B0604030504040204" pitchFamily="34" charset="0"/>
                      </a:endParaRP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4" name="Tableau 13">
            <a:extLst>
              <a:ext uri="{FF2B5EF4-FFF2-40B4-BE49-F238E27FC236}">
                <a16:creationId xmlns:a16="http://schemas.microsoft.com/office/drawing/2014/main" id="{B062EE57-E236-45BA-8DF3-C29B18596818}"/>
              </a:ext>
            </a:extLst>
          </p:cNvPr>
          <p:cNvGraphicFramePr>
            <a:graphicFrameLocks noGrp="1"/>
          </p:cNvGraphicFramePr>
          <p:nvPr/>
        </p:nvGraphicFramePr>
        <p:xfrm>
          <a:off x="1283517" y="2288634"/>
          <a:ext cx="9697671" cy="1182861"/>
        </p:xfrm>
        <a:graphic>
          <a:graphicData uri="http://schemas.openxmlformats.org/drawingml/2006/table">
            <a:tbl>
              <a:tblPr firstRow="1" bandRow="1">
                <a:tableStyleId>{5C22544A-7EE6-4342-B048-85BDC9FD1C3A}</a:tableStyleId>
              </a:tblPr>
              <a:tblGrid>
                <a:gridCol w="9697671">
                  <a:extLst>
                    <a:ext uri="{9D8B030D-6E8A-4147-A177-3AD203B41FA5}">
                      <a16:colId xmlns:a16="http://schemas.microsoft.com/office/drawing/2014/main" val="2027755472"/>
                    </a:ext>
                  </a:extLst>
                </a:gridCol>
              </a:tblGrid>
              <a:tr h="270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PROCESSUS</a:t>
                      </a:r>
                    </a:p>
                  </a:txBody>
                  <a:tcPr>
                    <a:solidFill>
                      <a:srgbClr val="002060"/>
                    </a:solidFill>
                  </a:tcPr>
                </a:tc>
                <a:extLst>
                  <a:ext uri="{0D108BD9-81ED-4DB2-BD59-A6C34878D82A}">
                    <a16:rowId xmlns:a16="http://schemas.microsoft.com/office/drawing/2014/main" val="4029669107"/>
                  </a:ext>
                </a:extLst>
              </a:tr>
              <a:tr h="912493">
                <a:tc>
                  <a:txBody>
                    <a:bodyPr/>
                    <a:lstStyle/>
                    <a:p>
                      <a:endParaRPr lang="fr-FR" sz="800" dirty="0"/>
                    </a:p>
                    <a:p>
                      <a:endParaRPr lang="fr-FR" sz="800" dirty="0"/>
                    </a:p>
                    <a:p>
                      <a:endParaRPr lang="fr-FR" sz="800" dirty="0"/>
                    </a:p>
                    <a:p>
                      <a:endParaRPr lang="fr-FR" sz="800" dirty="0"/>
                    </a:p>
                    <a:p>
                      <a:endParaRPr lang="fr-FR" sz="800" dirty="0"/>
                    </a:p>
                    <a:p>
                      <a:endParaRPr lang="fr-FR" sz="800" dirty="0"/>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sp>
        <p:nvSpPr>
          <p:cNvPr id="12" name="Flèche : chevron 11">
            <a:extLst>
              <a:ext uri="{FF2B5EF4-FFF2-40B4-BE49-F238E27FC236}">
                <a16:creationId xmlns:a16="http://schemas.microsoft.com/office/drawing/2014/main" id="{56D262E7-A710-434E-BAB0-33B4CCF99C6D}"/>
              </a:ext>
            </a:extLst>
          </p:cNvPr>
          <p:cNvSpPr/>
          <p:nvPr/>
        </p:nvSpPr>
        <p:spPr>
          <a:xfrm>
            <a:off x="1306822" y="2700025"/>
            <a:ext cx="2642529" cy="580834"/>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Calculer le TCI : Calculer le coûts de nos emprunts et le coût du risque de liquidité qui sera facturé aux collectivités</a:t>
            </a:r>
          </a:p>
        </p:txBody>
      </p:sp>
      <p:sp>
        <p:nvSpPr>
          <p:cNvPr id="13" name="Flèche : chevron 12">
            <a:extLst>
              <a:ext uri="{FF2B5EF4-FFF2-40B4-BE49-F238E27FC236}">
                <a16:creationId xmlns:a16="http://schemas.microsoft.com/office/drawing/2014/main" id="{B60E49A4-5875-4BEF-B615-8A34351DDF01}"/>
              </a:ext>
            </a:extLst>
          </p:cNvPr>
          <p:cNvSpPr/>
          <p:nvPr/>
        </p:nvSpPr>
        <p:spPr>
          <a:xfrm>
            <a:off x="3926049" y="2694979"/>
            <a:ext cx="2607112" cy="580170"/>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Suivi du risque de liquidité</a:t>
            </a:r>
          </a:p>
        </p:txBody>
      </p:sp>
      <p:graphicFrame>
        <p:nvGraphicFramePr>
          <p:cNvPr id="15" name="Tableau 14">
            <a:extLst>
              <a:ext uri="{FF2B5EF4-FFF2-40B4-BE49-F238E27FC236}">
                <a16:creationId xmlns:a16="http://schemas.microsoft.com/office/drawing/2014/main" id="{4366DDD5-CE0A-424F-93C3-6BE918E3605B}"/>
              </a:ext>
            </a:extLst>
          </p:cNvPr>
          <p:cNvGraphicFramePr>
            <a:graphicFrameLocks noGrp="1"/>
          </p:cNvGraphicFramePr>
          <p:nvPr>
            <p:extLst>
              <p:ext uri="{D42A27DB-BD31-4B8C-83A1-F6EECF244321}">
                <p14:modId xmlns:p14="http://schemas.microsoft.com/office/powerpoint/2010/main" val="2300237736"/>
              </p:ext>
            </p:extLst>
          </p:nvPr>
        </p:nvGraphicFramePr>
        <p:xfrm>
          <a:off x="1291908" y="3433449"/>
          <a:ext cx="9697670" cy="1363145"/>
        </p:xfrm>
        <a:graphic>
          <a:graphicData uri="http://schemas.openxmlformats.org/drawingml/2006/table">
            <a:tbl>
              <a:tblPr firstRow="1" bandRow="1">
                <a:tableStyleId>{5C22544A-7EE6-4342-B048-85BDC9FD1C3A}</a:tableStyleId>
              </a:tblPr>
              <a:tblGrid>
                <a:gridCol w="1317068">
                  <a:extLst>
                    <a:ext uri="{9D8B030D-6E8A-4147-A177-3AD203B41FA5}">
                      <a16:colId xmlns:a16="http://schemas.microsoft.com/office/drawing/2014/main" val="2027755472"/>
                    </a:ext>
                  </a:extLst>
                </a:gridCol>
                <a:gridCol w="3401619">
                  <a:extLst>
                    <a:ext uri="{9D8B030D-6E8A-4147-A177-3AD203B41FA5}">
                      <a16:colId xmlns:a16="http://schemas.microsoft.com/office/drawing/2014/main" val="1193962030"/>
                    </a:ext>
                  </a:extLst>
                </a:gridCol>
                <a:gridCol w="208280">
                  <a:extLst>
                    <a:ext uri="{9D8B030D-6E8A-4147-A177-3AD203B41FA5}">
                      <a16:colId xmlns:a16="http://schemas.microsoft.com/office/drawing/2014/main" val="4288610693"/>
                    </a:ext>
                  </a:extLst>
                </a:gridCol>
                <a:gridCol w="1573465">
                  <a:extLst>
                    <a:ext uri="{9D8B030D-6E8A-4147-A177-3AD203B41FA5}">
                      <a16:colId xmlns:a16="http://schemas.microsoft.com/office/drawing/2014/main" val="3160232613"/>
                    </a:ext>
                  </a:extLst>
                </a:gridCol>
                <a:gridCol w="3197238">
                  <a:extLst>
                    <a:ext uri="{9D8B030D-6E8A-4147-A177-3AD203B41FA5}">
                      <a16:colId xmlns:a16="http://schemas.microsoft.com/office/drawing/2014/main" val="1808178455"/>
                    </a:ext>
                  </a:extLst>
                </a:gridCol>
              </a:tblGrid>
              <a:tr h="25176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INTERNES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0" i="0" u="none" strike="noStrike" dirty="0">
                        <a:solidFill>
                          <a:srgbClr val="000000"/>
                        </a:solidFill>
                        <a:effectLst/>
                        <a:latin typeface="Tahoma" panose="020B0604030504040204" pitchFamily="34" charset="0"/>
                      </a:endParaRPr>
                    </a:p>
                  </a:txBody>
                  <a:tcPr>
                    <a:no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INTERVENANTS EXTERNES</a:t>
                      </a:r>
                    </a:p>
                  </a:txBody>
                  <a:tcPr>
                    <a:solidFill>
                      <a:srgbClr val="002060"/>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900" b="1" i="0" u="none" strike="noStrike" dirty="0">
                        <a:solidFill>
                          <a:srgbClr val="000000"/>
                        </a:solidFill>
                        <a:effectLst/>
                        <a:latin typeface="Tahoma" panose="020B0604030504040204" pitchFamily="34" charset="0"/>
                      </a:endParaRPr>
                    </a:p>
                  </a:txBody>
                  <a:tcPr>
                    <a:solidFill>
                      <a:schemeClr val="bg1">
                        <a:lumMod val="75000"/>
                      </a:schemeClr>
                    </a:solidFill>
                  </a:tcPr>
                </a:tc>
                <a:extLst>
                  <a:ext uri="{0D108BD9-81ED-4DB2-BD59-A6C34878D82A}">
                    <a16:rowId xmlns:a16="http://schemas.microsoft.com/office/drawing/2014/main" val="4029669107"/>
                  </a:ext>
                </a:extLst>
              </a:tr>
              <a:tr h="346747">
                <a:tc>
                  <a:txBody>
                    <a:bodyPr/>
                    <a:lstStyle/>
                    <a:p>
                      <a:pPr marL="0" indent="0" algn="l" defTabSz="457200" rtl="0" eaLnBrk="1" latinLnBrk="0" hangingPunct="1">
                        <a:buFont typeface="Arial" panose="020B0604020202020204" pitchFamily="34" charset="0"/>
                        <a:buNone/>
                      </a:pPr>
                      <a:r>
                        <a:rPr lang="fr-FR" sz="1000" b="0" kern="1200" dirty="0">
                          <a:solidFill>
                            <a:schemeClr val="dk1"/>
                          </a:solidFill>
                          <a:latin typeface="Arial Narrow" panose="020B0606020202030204" pitchFamily="34" charset="0"/>
                          <a:ea typeface="Tahoma" panose="020B0604030504040204" pitchFamily="34" charset="0"/>
                          <a:cs typeface="Tahoma" panose="020B0604030504040204" pitchFamily="34" charset="0"/>
                        </a:rPr>
                        <a:t>DF – Fin. LT</a:t>
                      </a:r>
                    </a:p>
                  </a:txBody>
                  <a:tcPr>
                    <a:solidFill>
                      <a:schemeClr val="bg1">
                        <a:lumMod val="95000"/>
                      </a:schemeClr>
                    </a:solidFill>
                  </a:tcPr>
                </a:tc>
                <a:tc>
                  <a:txBody>
                    <a:bodyPr/>
                    <a:lstStyle/>
                    <a:p>
                      <a:pPr marL="0" indent="0" algn="l" defTabSz="457200" rtl="0" eaLnBrk="1" latinLnBrk="0" hangingPunct="1">
                        <a:buFont typeface="Arial" panose="020B0604020202020204" pitchFamily="34" charset="0"/>
                        <a:buNone/>
                      </a:pPr>
                      <a:r>
                        <a:rPr lang="fr-FR" sz="1000" kern="1200" dirty="0">
                          <a:solidFill>
                            <a:schemeClr val="dk1"/>
                          </a:solidFill>
                          <a:latin typeface="Arial Narrow" panose="020B0606020202030204" pitchFamily="34" charset="0"/>
                          <a:ea typeface="Tahoma" panose="020B0604030504040204" pitchFamily="34" charset="0"/>
                          <a:cs typeface="Tahoma" panose="020B0604030504040204" pitchFamily="34" charset="0"/>
                        </a:rPr>
                        <a:t>Réalise les emprunts sur les marchés financiers aux meilleures conditions</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endParaRPr lang="fr-FR" sz="1000" b="0" dirty="0">
                        <a:latin typeface="Arial Narrow" panose="020B0606020202030204" pitchFamily="34" charset="0"/>
                        <a:ea typeface="Tahoma" panose="020B0604030504040204" pitchFamily="34" charset="0"/>
                        <a:cs typeface="Tahoma" panose="020B0604030504040204" pitchFamily="34" charset="0"/>
                      </a:endParaRPr>
                    </a:p>
                  </a:txBody>
                  <a:tcPr>
                    <a:solidFill>
                      <a:schemeClr val="bg1">
                        <a:lumMod val="95000"/>
                      </a:schemeClr>
                    </a:solidFill>
                  </a:tcPr>
                </a:tc>
                <a:tc>
                  <a:txBody>
                    <a:bodyPr/>
                    <a:lstStyle/>
                    <a:p>
                      <a:endParaRPr lang="fr-FR" sz="1000" dirty="0">
                        <a:latin typeface="Arial Narrow" panose="020B0606020202030204" pitchFamily="34" charset="0"/>
                        <a:ea typeface="Tahoma" panose="020B0604030504040204" pitchFamily="34" charset="0"/>
                        <a:cs typeface="Tahoma" panose="020B0604030504040204" pitchFamily="34" charset="0"/>
                      </a:endParaRPr>
                    </a:p>
                  </a:txBody>
                  <a:tcPr>
                    <a:solidFill>
                      <a:schemeClr val="bg1">
                        <a:lumMod val="95000"/>
                      </a:schemeClr>
                    </a:solidFill>
                  </a:tcPr>
                </a:tc>
                <a:extLst>
                  <a:ext uri="{0D108BD9-81ED-4DB2-BD59-A6C34878D82A}">
                    <a16:rowId xmlns:a16="http://schemas.microsoft.com/office/drawing/2014/main" val="2911306874"/>
                  </a:ext>
                </a:extLst>
              </a:tr>
              <a:tr h="0">
                <a:tc>
                  <a:txBody>
                    <a:bodyPr/>
                    <a:lstStyle/>
                    <a:p>
                      <a:pPr marL="0" indent="0" algn="l" defTabSz="457200" rtl="0" eaLnBrk="1" latinLnBrk="0" hangingPunct="1">
                        <a:buFont typeface="Arial" panose="020B0604020202020204" pitchFamily="34" charset="0"/>
                        <a:buNone/>
                      </a:pPr>
                      <a:r>
                        <a:rPr lang="fr-FR" sz="1000" b="0" kern="1200" dirty="0">
                          <a:solidFill>
                            <a:schemeClr val="dk1"/>
                          </a:solidFill>
                          <a:latin typeface="Arial Narrow" panose="020B0606020202030204" pitchFamily="34" charset="0"/>
                          <a:ea typeface="Tahoma" panose="020B0604030504040204" pitchFamily="34" charset="0"/>
                          <a:cs typeface="Tahoma" panose="020B0604030504040204" pitchFamily="34" charset="0"/>
                        </a:rPr>
                        <a:t>DF - TCI</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000" kern="1200" dirty="0">
                          <a:solidFill>
                            <a:schemeClr val="dk1"/>
                          </a:solidFill>
                          <a:latin typeface="Arial Narrow" panose="020B0606020202030204" pitchFamily="34" charset="0"/>
                          <a:ea typeface="Tahoma" panose="020B0604030504040204" pitchFamily="34" charset="0"/>
                          <a:cs typeface="Tahoma" panose="020B0604030504040204" pitchFamily="34" charset="0"/>
                        </a:rPr>
                        <a:t>Calcule le TCI (le taux avant marge auquel l'Agence prête aux collectivités)</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endParaRPr lang="fr-FR" sz="1000" b="0" dirty="0">
                        <a:latin typeface="Arial Narrow" panose="020B0606020202030204" pitchFamily="34" charset="0"/>
                      </a:endParaRPr>
                    </a:p>
                  </a:txBody>
                  <a:tcPr>
                    <a:solidFill>
                      <a:schemeClr val="bg1">
                        <a:lumMod val="95000"/>
                      </a:schemeClr>
                    </a:solidFill>
                  </a:tcPr>
                </a:tc>
                <a:tc>
                  <a:txBody>
                    <a:bodyPr/>
                    <a:lstStyle/>
                    <a:p>
                      <a:endParaRPr lang="fr-FR" sz="1000"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3395481588"/>
                  </a:ext>
                </a:extLst>
              </a:tr>
              <a:tr h="318903">
                <a:tc>
                  <a:txBody>
                    <a:bodyPr/>
                    <a:lstStyle/>
                    <a:p>
                      <a:pPr marL="0" indent="0" algn="l" defTabSz="457200" rtl="0" eaLnBrk="1" latinLnBrk="0" hangingPunct="1">
                        <a:buFont typeface="Arial" panose="020B0604020202020204" pitchFamily="34" charset="0"/>
                        <a:buNone/>
                      </a:pPr>
                      <a:r>
                        <a:rPr lang="fr-FR" sz="1000" b="0" kern="1200" dirty="0">
                          <a:solidFill>
                            <a:schemeClr val="dk1"/>
                          </a:solidFill>
                          <a:latin typeface="Arial Narrow" panose="020B0606020202030204" pitchFamily="34" charset="0"/>
                          <a:ea typeface="Tahoma" panose="020B0604030504040204" pitchFamily="34" charset="0"/>
                          <a:cs typeface="Tahoma" panose="020B0604030504040204" pitchFamily="34" charset="0"/>
                        </a:rPr>
                        <a:t>DF - ALM</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000" kern="1200" dirty="0">
                          <a:solidFill>
                            <a:schemeClr val="dk1"/>
                          </a:solidFill>
                          <a:latin typeface="Arial Narrow" panose="020B0606020202030204" pitchFamily="34" charset="0"/>
                          <a:ea typeface="Tahoma" panose="020B0604030504040204" pitchFamily="34" charset="0"/>
                          <a:cs typeface="Tahoma" panose="020B0604030504040204" pitchFamily="34" charset="0"/>
                        </a:rPr>
                        <a:t>Gère le risque de liquidité de l'Agence</a:t>
                      </a:r>
                    </a:p>
                  </a:txBody>
                  <a:tcPr>
                    <a:solidFill>
                      <a:schemeClr val="bg1">
                        <a:lumMod val="95000"/>
                      </a:schemeClr>
                    </a:solid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endParaRPr lang="fr-FR" sz="10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endParaRPr lang="fr-FR" sz="100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19741471"/>
                  </a:ext>
                </a:extLst>
              </a:tr>
            </a:tbl>
          </a:graphicData>
        </a:graphic>
      </p:graphicFrame>
      <p:graphicFrame>
        <p:nvGraphicFramePr>
          <p:cNvPr id="16" name="Tableau 15">
            <a:extLst>
              <a:ext uri="{FF2B5EF4-FFF2-40B4-BE49-F238E27FC236}">
                <a16:creationId xmlns:a16="http://schemas.microsoft.com/office/drawing/2014/main" id="{0FE32486-CFDB-401E-AD48-3F1C477A7CCB}"/>
              </a:ext>
            </a:extLst>
          </p:cNvPr>
          <p:cNvGraphicFramePr>
            <a:graphicFrameLocks noGrp="1"/>
          </p:cNvGraphicFramePr>
          <p:nvPr>
            <p:extLst>
              <p:ext uri="{D42A27DB-BD31-4B8C-83A1-F6EECF244321}">
                <p14:modId xmlns:p14="http://schemas.microsoft.com/office/powerpoint/2010/main" val="3331225720"/>
              </p:ext>
            </p:extLst>
          </p:nvPr>
        </p:nvGraphicFramePr>
        <p:xfrm>
          <a:off x="1291908" y="5021140"/>
          <a:ext cx="9697671" cy="792480"/>
        </p:xfrm>
        <a:graphic>
          <a:graphicData uri="http://schemas.openxmlformats.org/drawingml/2006/table">
            <a:tbl>
              <a:tblPr firstRow="1" bandRow="1">
                <a:tableStyleId>{5C22544A-7EE6-4342-B048-85BDC9FD1C3A}</a:tableStyleId>
              </a:tblPr>
              <a:tblGrid>
                <a:gridCol w="3105220">
                  <a:extLst>
                    <a:ext uri="{9D8B030D-6E8A-4147-A177-3AD203B41FA5}">
                      <a16:colId xmlns:a16="http://schemas.microsoft.com/office/drawing/2014/main" val="2027755472"/>
                    </a:ext>
                  </a:extLst>
                </a:gridCol>
                <a:gridCol w="236741">
                  <a:extLst>
                    <a:ext uri="{9D8B030D-6E8A-4147-A177-3AD203B41FA5}">
                      <a16:colId xmlns:a16="http://schemas.microsoft.com/office/drawing/2014/main" val="2978154884"/>
                    </a:ext>
                  </a:extLst>
                </a:gridCol>
                <a:gridCol w="3198067">
                  <a:extLst>
                    <a:ext uri="{9D8B030D-6E8A-4147-A177-3AD203B41FA5}">
                      <a16:colId xmlns:a16="http://schemas.microsoft.com/office/drawing/2014/main" val="113924768"/>
                    </a:ext>
                  </a:extLst>
                </a:gridCol>
                <a:gridCol w="236741">
                  <a:extLst>
                    <a:ext uri="{9D8B030D-6E8A-4147-A177-3AD203B41FA5}">
                      <a16:colId xmlns:a16="http://schemas.microsoft.com/office/drawing/2014/main" val="3098208967"/>
                    </a:ext>
                  </a:extLst>
                </a:gridCol>
                <a:gridCol w="2920902">
                  <a:extLst>
                    <a:ext uri="{9D8B030D-6E8A-4147-A177-3AD203B41FA5}">
                      <a16:colId xmlns:a16="http://schemas.microsoft.com/office/drawing/2014/main" val="2144467996"/>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SPECIFICITES AFL</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Narrow" panose="020B060602020203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INDICATEURS DE PERFORMANCE</a:t>
                      </a:r>
                    </a:p>
                  </a:txBody>
                  <a:tcP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000" b="0" i="0" u="none" strike="noStrike" dirty="0">
                        <a:solidFill>
                          <a:schemeClr val="bg1"/>
                        </a:solidFill>
                        <a:effectLst/>
                        <a:latin typeface="Arial Narrow" panose="020B0606020202030204" pitchFamily="34" charset="0"/>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i="0" u="none" strike="noStrike" dirty="0">
                          <a:solidFill>
                            <a:schemeClr val="bg1"/>
                          </a:solidFill>
                          <a:effectLst/>
                          <a:latin typeface="Arial Narrow" panose="020B0606020202030204" pitchFamily="34" charset="0"/>
                        </a:rPr>
                        <a:t>PRINCIPAUX RISQUES</a:t>
                      </a:r>
                    </a:p>
                  </a:txBody>
                  <a:tcPr>
                    <a:solidFill>
                      <a:srgbClr val="002060"/>
                    </a:solidFill>
                  </a:tcPr>
                </a:tc>
                <a:extLst>
                  <a:ext uri="{0D108BD9-81ED-4DB2-BD59-A6C34878D82A}">
                    <a16:rowId xmlns:a16="http://schemas.microsoft.com/office/drawing/2014/main" val="4029669107"/>
                  </a:ext>
                </a:extLst>
              </a:tr>
              <a:tr h="370840">
                <a:tc>
                  <a:txBody>
                    <a:bodyPr/>
                    <a:lstStyle/>
                    <a:p>
                      <a:pPr marL="171450" indent="-171450" algn="l" fontAlgn="t">
                        <a:buFont typeface="Arial" panose="020B0604020202020204" pitchFamily="34" charset="0"/>
                        <a:buChar char="•"/>
                      </a:pPr>
                      <a:r>
                        <a:rPr lang="fr-FR" sz="1000" b="0" i="0" u="none" strike="noStrike" dirty="0">
                          <a:solidFill>
                            <a:srgbClr val="000000"/>
                          </a:solidFill>
                          <a:effectLst/>
                          <a:latin typeface="Arial Narrow" panose="020B0606020202030204" pitchFamily="34" charset="0"/>
                          <a:ea typeface="Tahoma" panose="020B0604030504040204" pitchFamily="34" charset="0"/>
                          <a:cs typeface="Tahoma" panose="020B0604030504040204" pitchFamily="34" charset="0"/>
                        </a:rPr>
                        <a:t>Encadrement de l'écart de durée moyenne faible pour limiter au maximum le risque de transformation</a:t>
                      </a:r>
                    </a:p>
                  </a:txBody>
                  <a:tcPr>
                    <a:solidFill>
                      <a:schemeClr val="bg1">
                        <a:lumMod val="95000"/>
                      </a:schemeClr>
                    </a:solidFill>
                  </a:tcPr>
                </a:tc>
                <a:tc>
                  <a:txBody>
                    <a:bodyPr/>
                    <a:lstStyle/>
                    <a:p>
                      <a:endParaRPr lang="fr-FR" sz="1000" dirty="0">
                        <a:latin typeface="Arial Narrow" panose="020B060602020203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Maintient du risque de liquidité dans les niveaux définis</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Revenus générés étant donné le risque de liquidité pris en attendant le remboursement des prêts</a:t>
                      </a:r>
                    </a:p>
                  </a:txBody>
                  <a:tcPr>
                    <a:solidFill>
                      <a:schemeClr val="bg1">
                        <a:lumMod val="95000"/>
                      </a:schemeClr>
                    </a:solidFill>
                  </a:tcPr>
                </a:tc>
                <a:tc>
                  <a:txBody>
                    <a:bodyPr/>
                    <a:lstStyle/>
                    <a:p>
                      <a:endParaRPr lang="fr-FR" sz="1000" dirty="0">
                        <a:latin typeface="Arial Narrow" panose="020B0606020202030204" pitchFamily="34" charset="0"/>
                        <a:ea typeface="Tahoma" panose="020B0604030504040204" pitchFamily="34" charset="0"/>
                        <a:cs typeface="Tahoma" panose="020B0604030504040204" pitchFamily="34" charset="0"/>
                      </a:endParaRPr>
                    </a:p>
                  </a:txBody>
                  <a:tcPr>
                    <a:noFill/>
                  </a:tcPr>
                </a:tc>
                <a:tc>
                  <a:txBody>
                    <a:bodyPr/>
                    <a:lstStyle/>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Manque de liquidité</a:t>
                      </a:r>
                    </a:p>
                    <a:p>
                      <a:pPr marL="171450" indent="-171450">
                        <a:buFont typeface="Arial" panose="020B0604020202020204" pitchFamily="34" charset="0"/>
                        <a:buChar char="•"/>
                      </a:pPr>
                      <a:r>
                        <a:rPr lang="fr-FR" sz="1000" dirty="0">
                          <a:latin typeface="Arial Narrow" panose="020B0606020202030204" pitchFamily="34" charset="0"/>
                          <a:ea typeface="Tahoma" panose="020B0604030504040204" pitchFamily="34" charset="0"/>
                          <a:cs typeface="Tahoma" panose="020B0604030504040204" pitchFamily="34" charset="0"/>
                        </a:rPr>
                        <a:t>Absence de revenus complémentaires</a:t>
                      </a:r>
                    </a:p>
                  </a:txBody>
                  <a:tcPr>
                    <a:solidFill>
                      <a:schemeClr val="bg1">
                        <a:lumMod val="95000"/>
                      </a:schemeClr>
                    </a:solidFill>
                  </a:tcPr>
                </a:tc>
                <a:extLst>
                  <a:ext uri="{0D108BD9-81ED-4DB2-BD59-A6C34878D82A}">
                    <a16:rowId xmlns:a16="http://schemas.microsoft.com/office/drawing/2014/main" val="2911306874"/>
                  </a:ext>
                </a:extLst>
              </a:tr>
            </a:tbl>
          </a:graphicData>
        </a:graphic>
      </p:graphicFrame>
      <p:graphicFrame>
        <p:nvGraphicFramePr>
          <p:cNvPr id="17" name="Tableau 16">
            <a:extLst>
              <a:ext uri="{FF2B5EF4-FFF2-40B4-BE49-F238E27FC236}">
                <a16:creationId xmlns:a16="http://schemas.microsoft.com/office/drawing/2014/main" id="{91F7C24C-45C7-43A0-81CC-9C2E3DDA444E}"/>
              </a:ext>
            </a:extLst>
          </p:cNvPr>
          <p:cNvGraphicFramePr>
            <a:graphicFrameLocks noGrp="1"/>
          </p:cNvGraphicFramePr>
          <p:nvPr>
            <p:extLst>
              <p:ext uri="{D42A27DB-BD31-4B8C-83A1-F6EECF244321}">
                <p14:modId xmlns:p14="http://schemas.microsoft.com/office/powerpoint/2010/main" val="487842169"/>
              </p:ext>
            </p:extLst>
          </p:nvPr>
        </p:nvGraphicFramePr>
        <p:xfrm>
          <a:off x="1283514" y="5893569"/>
          <a:ext cx="9697672" cy="243840"/>
        </p:xfrm>
        <a:graphic>
          <a:graphicData uri="http://schemas.openxmlformats.org/drawingml/2006/table">
            <a:tbl>
              <a:tblPr firstRow="1" bandRow="1">
                <a:tableStyleId>{5C22544A-7EE6-4342-B048-85BDC9FD1C3A}</a:tableStyleId>
              </a:tblPr>
              <a:tblGrid>
                <a:gridCol w="9697672">
                  <a:extLst>
                    <a:ext uri="{9D8B030D-6E8A-4147-A177-3AD203B41FA5}">
                      <a16:colId xmlns:a16="http://schemas.microsoft.com/office/drawing/2014/main" val="2027755472"/>
                    </a:ext>
                  </a:extLst>
                </a:gridCol>
              </a:tblGrid>
              <a:tr h="0">
                <a:tc>
                  <a:txBody>
                    <a:bodyPr/>
                    <a:lstStyle/>
                    <a:p>
                      <a:pPr algn="ctr"/>
                      <a:r>
                        <a:rPr lang="fr-FR" sz="1000" b="0" dirty="0">
                          <a:solidFill>
                            <a:schemeClr val="bg1"/>
                          </a:solidFill>
                          <a:latin typeface="Arial Narrow" panose="020B0606020202030204" pitchFamily="34" charset="0"/>
                          <a:ea typeface="Tahoma" panose="020B0604030504040204" pitchFamily="34" charset="0"/>
                          <a:cs typeface="Tahoma" panose="020B0604030504040204" pitchFamily="34" charset="0"/>
                        </a:rPr>
                        <a:t>Approfondir / notions liées : ALM / Emploi-Ressources / Gap de liquidité / Ecart de DVM</a:t>
                      </a:r>
                    </a:p>
                  </a:txBody>
                  <a:tcPr>
                    <a:solidFill>
                      <a:srgbClr val="00B0F0"/>
                    </a:solidFill>
                  </a:tcPr>
                </a:tc>
                <a:extLst>
                  <a:ext uri="{0D108BD9-81ED-4DB2-BD59-A6C34878D82A}">
                    <a16:rowId xmlns:a16="http://schemas.microsoft.com/office/drawing/2014/main" val="2911306874"/>
                  </a:ext>
                </a:extLst>
              </a:tr>
            </a:tbl>
          </a:graphicData>
        </a:graphic>
      </p:graphicFrame>
      <p:sp>
        <p:nvSpPr>
          <p:cNvPr id="20" name="Flèche : chevron 19">
            <a:extLst>
              <a:ext uri="{FF2B5EF4-FFF2-40B4-BE49-F238E27FC236}">
                <a16:creationId xmlns:a16="http://schemas.microsoft.com/office/drawing/2014/main" id="{3E1CE393-7922-4D94-974E-E058AE46AF9F}"/>
              </a:ext>
            </a:extLst>
          </p:cNvPr>
          <p:cNvSpPr/>
          <p:nvPr/>
        </p:nvSpPr>
        <p:spPr>
          <a:xfrm>
            <a:off x="6642217" y="3019674"/>
            <a:ext cx="4362276" cy="243840"/>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Calculer, suivre et gérer l'écart entre la durée de vie moyenne des emprunts et des prêts</a:t>
            </a:r>
          </a:p>
        </p:txBody>
      </p:sp>
      <p:sp>
        <p:nvSpPr>
          <p:cNvPr id="21" name="Flèche : chevron 20">
            <a:extLst>
              <a:ext uri="{FF2B5EF4-FFF2-40B4-BE49-F238E27FC236}">
                <a16:creationId xmlns:a16="http://schemas.microsoft.com/office/drawing/2014/main" id="{FC8C1250-E202-43AA-91EC-6C9C34DD95EB}"/>
              </a:ext>
            </a:extLst>
          </p:cNvPr>
          <p:cNvSpPr/>
          <p:nvPr/>
        </p:nvSpPr>
        <p:spPr>
          <a:xfrm>
            <a:off x="6633828" y="2700025"/>
            <a:ext cx="4362276" cy="243840"/>
          </a:xfrm>
          <a:prstGeom prst="chevron">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bg1"/>
                </a:solidFill>
                <a:latin typeface="Arial Narrow" panose="020B0606020202030204" pitchFamily="34" charset="0"/>
                <a:ea typeface="Tahoma" panose="020B0604030504040204" pitchFamily="34" charset="0"/>
                <a:cs typeface="Tahoma" panose="020B0604030504040204" pitchFamily="34" charset="0"/>
              </a:rPr>
              <a:t>Etablir à long terme (20 ans min.) les besoins de financements de l'Agence : « Gap »</a:t>
            </a:r>
          </a:p>
        </p:txBody>
      </p:sp>
      <p:sp>
        <p:nvSpPr>
          <p:cNvPr id="18" name="Ellipse 17">
            <a:hlinkClick r:id="rId2" action="ppaction://hlinksldjump"/>
            <a:extLst>
              <a:ext uri="{FF2B5EF4-FFF2-40B4-BE49-F238E27FC236}">
                <a16:creationId xmlns:a16="http://schemas.microsoft.com/office/drawing/2014/main" id="{9E3510A2-4456-4556-B482-9F7D92EF41FD}"/>
              </a:ext>
            </a:extLst>
          </p:cNvPr>
          <p:cNvSpPr/>
          <p:nvPr/>
        </p:nvSpPr>
        <p:spPr>
          <a:xfrm>
            <a:off x="1505324" y="64882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6</a:t>
            </a:r>
            <a:endParaRPr lang="fr-FR" dirty="0">
              <a:latin typeface="Bauhaus 93" panose="04030905020B02020C02"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318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E025161-0E96-4031-BF47-18030C77C2DB}"/>
              </a:ext>
            </a:extLst>
          </p:cNvPr>
          <p:cNvSpPr>
            <a:spLocks noGrp="1"/>
          </p:cNvSpPr>
          <p:nvPr>
            <p:ph type="title"/>
          </p:nvPr>
        </p:nvSpPr>
        <p:spPr/>
        <p:txBody>
          <a:bodyPr/>
          <a:lstStyle/>
          <a:p>
            <a:r>
              <a:rPr lang="fr-FR" sz="2400" b="1" dirty="0">
                <a:latin typeface="Arial Narrow" panose="020B0606020202030204" pitchFamily="34" charset="0"/>
              </a:rPr>
              <a:t>Aperçu des principales banques qui financent les collectivités</a:t>
            </a:r>
          </a:p>
        </p:txBody>
      </p:sp>
      <p:sp>
        <p:nvSpPr>
          <p:cNvPr id="11" name="ZoneTexte 10">
            <a:extLst>
              <a:ext uri="{FF2B5EF4-FFF2-40B4-BE49-F238E27FC236}">
                <a16:creationId xmlns:a16="http://schemas.microsoft.com/office/drawing/2014/main" id="{A0636D01-80CD-4949-82F6-DC7713528383}"/>
              </a:ext>
            </a:extLst>
          </p:cNvPr>
          <p:cNvSpPr txBox="1"/>
          <p:nvPr/>
        </p:nvSpPr>
        <p:spPr>
          <a:xfrm>
            <a:off x="1381125" y="1914525"/>
            <a:ext cx="2943225" cy="646331"/>
          </a:xfrm>
          <a:prstGeom prst="rect">
            <a:avLst/>
          </a:prstGeom>
          <a:noFill/>
        </p:spPr>
        <p:txBody>
          <a:bodyPr wrap="square" rtlCol="0">
            <a:spAutoFit/>
          </a:bodyPr>
          <a:lstStyle/>
          <a:p>
            <a:pPr algn="ctr"/>
            <a:r>
              <a:rPr lang="fr-FR" b="1" dirty="0">
                <a:latin typeface="Arial Narrow" panose="020B0606020202030204" pitchFamily="34" charset="0"/>
              </a:rPr>
              <a:t>Les banques privées</a:t>
            </a:r>
          </a:p>
          <a:p>
            <a:pPr algn="ctr"/>
            <a:r>
              <a:rPr lang="fr-FR" b="1" dirty="0">
                <a:latin typeface="Arial Narrow" panose="020B0606020202030204" pitchFamily="34" charset="0"/>
              </a:rPr>
              <a:t>universelles</a:t>
            </a:r>
          </a:p>
        </p:txBody>
      </p:sp>
      <p:sp>
        <p:nvSpPr>
          <p:cNvPr id="12" name="ZoneTexte 11">
            <a:extLst>
              <a:ext uri="{FF2B5EF4-FFF2-40B4-BE49-F238E27FC236}">
                <a16:creationId xmlns:a16="http://schemas.microsoft.com/office/drawing/2014/main" id="{2300616B-423C-4DE1-9E8E-6EBB5B458C1A}"/>
              </a:ext>
            </a:extLst>
          </p:cNvPr>
          <p:cNvSpPr txBox="1"/>
          <p:nvPr/>
        </p:nvSpPr>
        <p:spPr>
          <a:xfrm>
            <a:off x="8190843" y="1894108"/>
            <a:ext cx="2943225" cy="646331"/>
          </a:xfrm>
          <a:prstGeom prst="rect">
            <a:avLst/>
          </a:prstGeom>
          <a:noFill/>
        </p:spPr>
        <p:txBody>
          <a:bodyPr wrap="square" rtlCol="0">
            <a:spAutoFit/>
          </a:bodyPr>
          <a:lstStyle/>
          <a:p>
            <a:pPr algn="ctr"/>
            <a:r>
              <a:rPr lang="fr-FR" b="1" dirty="0">
                <a:latin typeface="Arial Narrow" panose="020B0606020202030204" pitchFamily="34" charset="0"/>
              </a:rPr>
              <a:t>La banque </a:t>
            </a:r>
          </a:p>
          <a:p>
            <a:pPr algn="ctr"/>
            <a:r>
              <a:rPr lang="fr-FR" b="1" dirty="0">
                <a:latin typeface="Arial Narrow" panose="020B0606020202030204" pitchFamily="34" charset="0"/>
              </a:rPr>
              <a:t>qui appartient à l’État</a:t>
            </a:r>
          </a:p>
        </p:txBody>
      </p:sp>
      <p:sp>
        <p:nvSpPr>
          <p:cNvPr id="13" name="ZoneTexte 12">
            <a:extLst>
              <a:ext uri="{FF2B5EF4-FFF2-40B4-BE49-F238E27FC236}">
                <a16:creationId xmlns:a16="http://schemas.microsoft.com/office/drawing/2014/main" id="{E85EDF80-16F9-42B9-A9BF-8D8717ABA0AC}"/>
              </a:ext>
            </a:extLst>
          </p:cNvPr>
          <p:cNvSpPr txBox="1"/>
          <p:nvPr/>
        </p:nvSpPr>
        <p:spPr>
          <a:xfrm>
            <a:off x="4681209" y="1942864"/>
            <a:ext cx="3152775" cy="646331"/>
          </a:xfrm>
          <a:prstGeom prst="rect">
            <a:avLst/>
          </a:prstGeom>
          <a:noFill/>
        </p:spPr>
        <p:txBody>
          <a:bodyPr wrap="square" rtlCol="0">
            <a:spAutoFit/>
          </a:bodyPr>
          <a:lstStyle/>
          <a:p>
            <a:pPr algn="ctr"/>
            <a:r>
              <a:rPr lang="fr-FR" b="1" dirty="0">
                <a:latin typeface="Arial Narrow" panose="020B0606020202030204" pitchFamily="34" charset="0"/>
              </a:rPr>
              <a:t>La seule banque qui appartienne à 100 % aux collectivités</a:t>
            </a:r>
          </a:p>
        </p:txBody>
      </p:sp>
      <p:pic>
        <p:nvPicPr>
          <p:cNvPr id="3074" name="Picture 2" descr="RÃ©sultat de recherche d'images pour &quot;crÃ©dit agricole&quot;">
            <a:extLst>
              <a:ext uri="{FF2B5EF4-FFF2-40B4-BE49-F238E27FC236}">
                <a16:creationId xmlns:a16="http://schemas.microsoft.com/office/drawing/2014/main" id="{481C13F7-1F9B-4171-AAE5-850B4C141EF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8637"/>
          <a:stretch/>
        </p:blipFill>
        <p:spPr bwMode="auto">
          <a:xfrm>
            <a:off x="2202655" y="3299317"/>
            <a:ext cx="1300162" cy="4772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caisse d'Ã©pargne&quot;">
            <a:extLst>
              <a:ext uri="{FF2B5EF4-FFF2-40B4-BE49-F238E27FC236}">
                <a16:creationId xmlns:a16="http://schemas.microsoft.com/office/drawing/2014/main" id="{917597C8-7663-43FC-95FF-78B75BCCF7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3118" y="2793346"/>
            <a:ext cx="1519237" cy="4102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sociÃ©tÃ© gÃ©nÃ©rale&quot;">
            <a:extLst>
              <a:ext uri="{FF2B5EF4-FFF2-40B4-BE49-F238E27FC236}">
                <a16:creationId xmlns:a16="http://schemas.microsoft.com/office/drawing/2014/main" id="{B3E91759-F34B-408D-B401-5CECA59D082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95648" y="3863204"/>
            <a:ext cx="1475795" cy="3693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banque postale&quot;">
            <a:extLst>
              <a:ext uri="{FF2B5EF4-FFF2-40B4-BE49-F238E27FC236}">
                <a16:creationId xmlns:a16="http://schemas.microsoft.com/office/drawing/2014/main" id="{6907CFC1-86F9-4A9A-9BF9-7928EECBF77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789821" y="3430603"/>
            <a:ext cx="858671" cy="8014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Ã©sultat de recherche d'images pour &quot;banque des territoires&quot;">
            <a:extLst>
              <a:ext uri="{FF2B5EF4-FFF2-40B4-BE49-F238E27FC236}">
                <a16:creationId xmlns:a16="http://schemas.microsoft.com/office/drawing/2014/main" id="{09727E77-37ED-457A-9146-31CD763CED6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02464" y="3310719"/>
            <a:ext cx="1084100" cy="10841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0769B34E-BFC3-4EF2-8015-6E1B6CEF4A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2129" y="3287072"/>
            <a:ext cx="2844860" cy="1173584"/>
          </a:xfrm>
          <a:prstGeom prst="rect">
            <a:avLst/>
          </a:prstGeom>
        </p:spPr>
      </p:pic>
      <p:sp>
        <p:nvSpPr>
          <p:cNvPr id="16" name="Accolade ouvrante 15">
            <a:extLst>
              <a:ext uri="{FF2B5EF4-FFF2-40B4-BE49-F238E27FC236}">
                <a16:creationId xmlns:a16="http://schemas.microsoft.com/office/drawing/2014/main" id="{09AA02C0-E4EF-44DD-B56C-BE8DF0134958}"/>
              </a:ext>
            </a:extLst>
          </p:cNvPr>
          <p:cNvSpPr/>
          <p:nvPr/>
        </p:nvSpPr>
        <p:spPr>
          <a:xfrm rot="16200000">
            <a:off x="7948865" y="2155441"/>
            <a:ext cx="182274" cy="651574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a:extLst>
              <a:ext uri="{FF2B5EF4-FFF2-40B4-BE49-F238E27FC236}">
                <a16:creationId xmlns:a16="http://schemas.microsoft.com/office/drawing/2014/main" id="{2110A338-9019-4A5E-ADD9-930C1A6FB05F}"/>
              </a:ext>
            </a:extLst>
          </p:cNvPr>
          <p:cNvSpPr txBox="1"/>
          <p:nvPr/>
        </p:nvSpPr>
        <p:spPr>
          <a:xfrm>
            <a:off x="6843715" y="5691704"/>
            <a:ext cx="2657475" cy="369332"/>
          </a:xfrm>
          <a:prstGeom prst="rect">
            <a:avLst/>
          </a:prstGeom>
          <a:noFill/>
        </p:spPr>
        <p:txBody>
          <a:bodyPr wrap="square" rtlCol="0">
            <a:spAutoFit/>
          </a:bodyPr>
          <a:lstStyle/>
          <a:p>
            <a:pPr algn="ctr"/>
            <a:r>
              <a:rPr lang="fr-FR" b="1" dirty="0">
                <a:latin typeface="Arial Narrow" panose="020B0606020202030204" pitchFamily="34" charset="0"/>
              </a:rPr>
              <a:t>Banques publiques</a:t>
            </a:r>
          </a:p>
        </p:txBody>
      </p:sp>
      <p:cxnSp>
        <p:nvCxnSpPr>
          <p:cNvPr id="23" name="Connecteur droit 22">
            <a:extLst>
              <a:ext uri="{FF2B5EF4-FFF2-40B4-BE49-F238E27FC236}">
                <a16:creationId xmlns:a16="http://schemas.microsoft.com/office/drawing/2014/main" id="{DCDB42FA-A8AF-47D0-B7A3-569CED0A3F99}"/>
              </a:ext>
            </a:extLst>
          </p:cNvPr>
          <p:cNvCxnSpPr>
            <a:cxnSpLocks/>
          </p:cNvCxnSpPr>
          <p:nvPr/>
        </p:nvCxnSpPr>
        <p:spPr>
          <a:xfrm>
            <a:off x="2331079" y="1892973"/>
            <a:ext cx="1004935" cy="0"/>
          </a:xfrm>
          <a:prstGeom prst="line">
            <a:avLst/>
          </a:prstGeom>
          <a:ln w="57150">
            <a:solidFill>
              <a:srgbClr val="46395A"/>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36AC2A6-8476-44CC-BE9D-79C3216A9CEA}"/>
              </a:ext>
            </a:extLst>
          </p:cNvPr>
          <p:cNvCxnSpPr>
            <a:cxnSpLocks/>
          </p:cNvCxnSpPr>
          <p:nvPr/>
        </p:nvCxnSpPr>
        <p:spPr>
          <a:xfrm>
            <a:off x="2331079" y="2607348"/>
            <a:ext cx="1004935" cy="0"/>
          </a:xfrm>
          <a:prstGeom prst="line">
            <a:avLst/>
          </a:prstGeom>
          <a:ln w="57150">
            <a:solidFill>
              <a:srgbClr val="46395A"/>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D96B6BBD-2CCC-42DD-8D59-7EFE8227FE95}"/>
              </a:ext>
            </a:extLst>
          </p:cNvPr>
          <p:cNvCxnSpPr>
            <a:cxnSpLocks/>
          </p:cNvCxnSpPr>
          <p:nvPr/>
        </p:nvCxnSpPr>
        <p:spPr>
          <a:xfrm>
            <a:off x="9193185" y="1863032"/>
            <a:ext cx="1004935" cy="0"/>
          </a:xfrm>
          <a:prstGeom prst="line">
            <a:avLst/>
          </a:prstGeom>
          <a:ln w="57150">
            <a:solidFill>
              <a:srgbClr val="46395A"/>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3B4B2BED-F5F9-4EDC-A9AA-C2F7D8FCD487}"/>
              </a:ext>
            </a:extLst>
          </p:cNvPr>
          <p:cNvCxnSpPr>
            <a:cxnSpLocks/>
          </p:cNvCxnSpPr>
          <p:nvPr/>
        </p:nvCxnSpPr>
        <p:spPr>
          <a:xfrm>
            <a:off x="9193185" y="2596457"/>
            <a:ext cx="1004935" cy="0"/>
          </a:xfrm>
          <a:prstGeom prst="line">
            <a:avLst/>
          </a:prstGeom>
          <a:ln w="57150">
            <a:solidFill>
              <a:srgbClr val="46395A"/>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BF039FC-9135-43F1-866B-2E91D902D389}"/>
              </a:ext>
            </a:extLst>
          </p:cNvPr>
          <p:cNvCxnSpPr>
            <a:cxnSpLocks/>
          </p:cNvCxnSpPr>
          <p:nvPr/>
        </p:nvCxnSpPr>
        <p:spPr>
          <a:xfrm>
            <a:off x="5759751" y="1894108"/>
            <a:ext cx="1004935" cy="0"/>
          </a:xfrm>
          <a:prstGeom prst="line">
            <a:avLst/>
          </a:prstGeom>
          <a:ln w="57150">
            <a:solidFill>
              <a:srgbClr val="46395A"/>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C0C5A5A-A7AB-4FBD-852F-A3A42CBFFD52}"/>
              </a:ext>
            </a:extLst>
          </p:cNvPr>
          <p:cNvCxnSpPr>
            <a:cxnSpLocks/>
          </p:cNvCxnSpPr>
          <p:nvPr/>
        </p:nvCxnSpPr>
        <p:spPr>
          <a:xfrm>
            <a:off x="5755128" y="2644081"/>
            <a:ext cx="1004935" cy="0"/>
          </a:xfrm>
          <a:prstGeom prst="line">
            <a:avLst/>
          </a:prstGeom>
          <a:ln w="57150">
            <a:solidFill>
              <a:srgbClr val="46395A"/>
            </a:solidFill>
          </a:ln>
        </p:spPr>
        <p:style>
          <a:lnRef idx="1">
            <a:schemeClr val="accent1"/>
          </a:lnRef>
          <a:fillRef idx="0">
            <a:schemeClr val="accent1"/>
          </a:fillRef>
          <a:effectRef idx="0">
            <a:schemeClr val="accent1"/>
          </a:effectRef>
          <a:fontRef idx="minor">
            <a:schemeClr val="tx1"/>
          </a:fontRef>
        </p:style>
      </p:cxnSp>
      <p:sp>
        <p:nvSpPr>
          <p:cNvPr id="2" name="Rectangle : coins arrondis 1">
            <a:extLst>
              <a:ext uri="{FF2B5EF4-FFF2-40B4-BE49-F238E27FC236}">
                <a16:creationId xmlns:a16="http://schemas.microsoft.com/office/drawing/2014/main" id="{C0CB1BCF-E116-43E4-AEED-4C055BC0A1A3}"/>
              </a:ext>
            </a:extLst>
          </p:cNvPr>
          <p:cNvSpPr/>
          <p:nvPr/>
        </p:nvSpPr>
        <p:spPr>
          <a:xfrm>
            <a:off x="8579647" y="2895781"/>
            <a:ext cx="2245635" cy="2243373"/>
          </a:xfrm>
          <a:prstGeom prst="round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719B5B47-B6CE-4BCF-8BDD-A7EC0C202E42}"/>
              </a:ext>
            </a:extLst>
          </p:cNvPr>
          <p:cNvSpPr txBox="1"/>
          <p:nvPr/>
        </p:nvSpPr>
        <p:spPr>
          <a:xfrm>
            <a:off x="8599005" y="2950851"/>
            <a:ext cx="2206917" cy="338554"/>
          </a:xfrm>
          <a:prstGeom prst="rect">
            <a:avLst/>
          </a:prstGeom>
          <a:noFill/>
        </p:spPr>
        <p:txBody>
          <a:bodyPr wrap="square" rtlCol="0">
            <a:spAutoFit/>
          </a:bodyPr>
          <a:lstStyle/>
          <a:p>
            <a:pPr algn="ctr"/>
            <a:r>
              <a:rPr lang="fr-FR" sz="1600" b="1" dirty="0">
                <a:latin typeface="Arial Narrow" panose="020B0606020202030204" pitchFamily="34" charset="0"/>
              </a:rPr>
              <a:t>Groupe </a:t>
            </a:r>
            <a:r>
              <a:rPr lang="fr-FR" sz="1600" b="1" dirty="0" err="1">
                <a:latin typeface="Arial Narrow" panose="020B0606020202030204" pitchFamily="34" charset="0"/>
              </a:rPr>
              <a:t>CdC</a:t>
            </a:r>
            <a:r>
              <a:rPr lang="fr-FR" sz="1600" b="1" dirty="0">
                <a:latin typeface="Arial Narrow" panose="020B0606020202030204" pitchFamily="34" charset="0"/>
              </a:rPr>
              <a:t> – La Poste</a:t>
            </a:r>
          </a:p>
        </p:txBody>
      </p:sp>
      <p:pic>
        <p:nvPicPr>
          <p:cNvPr id="4" name="Picture 2" descr="Résultat de recherche d'images pour &quot;crédit mutuel&quot;">
            <a:extLst>
              <a:ext uri="{FF2B5EF4-FFF2-40B4-BE49-F238E27FC236}">
                <a16:creationId xmlns:a16="http://schemas.microsoft.com/office/drawing/2014/main" id="{99E88092-5D6E-4E6D-A3D2-CCE05892654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43001" b="14910"/>
          <a:stretch/>
        </p:blipFill>
        <p:spPr bwMode="auto">
          <a:xfrm>
            <a:off x="1774441" y="5261806"/>
            <a:ext cx="2156589" cy="4328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Ã©sultat de recherche d'images pour &quot;arkea e&amp;i&quot;">
            <a:extLst>
              <a:ext uri="{FF2B5EF4-FFF2-40B4-BE49-F238E27FC236}">
                <a16:creationId xmlns:a16="http://schemas.microsoft.com/office/drawing/2014/main" id="{1308B764-745E-4467-A6C9-B4E3B2D77A9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34621" y="4356340"/>
            <a:ext cx="846806" cy="842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ésultat de recherche d'images pour &quot;sfil caffil&quot;">
            <a:extLst>
              <a:ext uri="{FF2B5EF4-FFF2-40B4-BE49-F238E27FC236}">
                <a16:creationId xmlns:a16="http://schemas.microsoft.com/office/drawing/2014/main" id="{54A16D83-5DAA-4560-A489-1A8E32DD4E6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789821" y="4394819"/>
            <a:ext cx="828980" cy="519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caffil&quot;">
            <a:extLst>
              <a:ext uri="{FF2B5EF4-FFF2-40B4-BE49-F238E27FC236}">
                <a16:creationId xmlns:a16="http://schemas.microsoft.com/office/drawing/2014/main" id="{716B0A26-029B-4BC8-BDFB-125FE08855E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618801" y="4432783"/>
            <a:ext cx="1147032" cy="42702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e la date 5">
            <a:extLst>
              <a:ext uri="{FF2B5EF4-FFF2-40B4-BE49-F238E27FC236}">
                <a16:creationId xmlns:a16="http://schemas.microsoft.com/office/drawing/2014/main" id="{791781B2-943E-45DE-8647-380411A0729A}"/>
              </a:ext>
            </a:extLst>
          </p:cNvPr>
          <p:cNvSpPr>
            <a:spLocks noGrp="1"/>
          </p:cNvSpPr>
          <p:nvPr>
            <p:ph type="dt" sz="half" idx="2"/>
          </p:nvPr>
        </p:nvSpPr>
        <p:spPr/>
        <p:txBody>
          <a:bodyPr/>
          <a:lstStyle/>
          <a:p>
            <a:fld id="{D23BB49D-E959-4EBA-AF93-E7B116EF16EE}" type="datetime1">
              <a:rPr lang="fr-FR" smtClean="0"/>
              <a:t>03/06/2019</a:t>
            </a:fld>
            <a:endParaRPr lang="fr-FR" dirty="0"/>
          </a:p>
        </p:txBody>
      </p:sp>
      <p:sp>
        <p:nvSpPr>
          <p:cNvPr id="8" name="Espace réservé du numéro de diapositive 7">
            <a:extLst>
              <a:ext uri="{FF2B5EF4-FFF2-40B4-BE49-F238E27FC236}">
                <a16:creationId xmlns:a16="http://schemas.microsoft.com/office/drawing/2014/main" id="{88BE1651-B85C-4F37-A5BE-114604F61728}"/>
              </a:ext>
            </a:extLst>
          </p:cNvPr>
          <p:cNvSpPr>
            <a:spLocks noGrp="1"/>
          </p:cNvSpPr>
          <p:nvPr>
            <p:ph type="sldNum" sz="quarter" idx="4"/>
          </p:nvPr>
        </p:nvSpPr>
        <p:spPr/>
        <p:txBody>
          <a:bodyPr/>
          <a:lstStyle/>
          <a:p>
            <a:fld id="{B46626B8-9A1A-D04A-9503-D05055E8FA78}" type="slidenum">
              <a:rPr lang="fr-FR" smtClean="0"/>
              <a:pPr/>
              <a:t>3</a:t>
            </a:fld>
            <a:endParaRPr lang="fr-FR" dirty="0"/>
          </a:p>
        </p:txBody>
      </p:sp>
    </p:spTree>
    <p:extLst>
      <p:ext uri="{BB962C8B-B14F-4D97-AF65-F5344CB8AC3E}">
        <p14:creationId xmlns:p14="http://schemas.microsoft.com/office/powerpoint/2010/main" val="421914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prstGeom prst="rect">
            <a:avLst/>
          </a:prstGeom>
        </p:spPr>
        <p:txBody>
          <a:bodyPr vert="horz" lIns="91440" tIns="45720" rIns="91440" bIns="45720" rtlCol="0" anchor="ctr">
            <a:normAutofit/>
          </a:bodyPr>
          <a:lstStyle/>
          <a:p>
            <a:r>
              <a:rPr lang="fr-FR" sz="2400" b="1" dirty="0">
                <a:solidFill>
                  <a:srgbClr val="29235C"/>
                </a:solidFill>
                <a:latin typeface="Arial Narrow" panose="020B0606020202030204" pitchFamily="34" charset="0"/>
              </a:rPr>
              <a:t>La cinématique du prêt</a:t>
            </a:r>
          </a:p>
        </p:txBody>
      </p:sp>
      <p:sp>
        <p:nvSpPr>
          <p:cNvPr id="8" name="Rectangle 7"/>
          <p:cNvSpPr/>
          <p:nvPr/>
        </p:nvSpPr>
        <p:spPr>
          <a:xfrm>
            <a:off x="1031049" y="3102342"/>
            <a:ext cx="1731986" cy="1375586"/>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Analyse financière,</a:t>
            </a:r>
          </a:p>
          <a:p>
            <a:pPr lvl="0">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Vérification de l’éligibilité de la demande aux règles d’octroi :</a:t>
            </a:r>
          </a:p>
          <a:p>
            <a:pPr lvl="0">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Note &lt; 6,</a:t>
            </a:r>
          </a:p>
          <a:p>
            <a:pPr lvl="0">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Montant &lt; seuils</a:t>
            </a:r>
          </a:p>
          <a:p>
            <a:pPr lvl="0">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a:t>
            </a:r>
          </a:p>
        </p:txBody>
      </p:sp>
      <p:sp>
        <p:nvSpPr>
          <p:cNvPr id="2" name="Ellipse 1">
            <a:extLst>
              <a:ext uri="{FF2B5EF4-FFF2-40B4-BE49-F238E27FC236}">
                <a16:creationId xmlns:a16="http://schemas.microsoft.com/office/drawing/2014/main" id="{C7B0E474-E8E6-422E-AD5F-3C1A7B993F25}"/>
              </a:ext>
            </a:extLst>
          </p:cNvPr>
          <p:cNvSpPr/>
          <p:nvPr/>
        </p:nvSpPr>
        <p:spPr>
          <a:xfrm>
            <a:off x="1161239" y="1452676"/>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23" name="Connecteur droit 22">
            <a:extLst>
              <a:ext uri="{FF2B5EF4-FFF2-40B4-BE49-F238E27FC236}">
                <a16:creationId xmlns:a16="http://schemas.microsoft.com/office/drawing/2014/main" id="{CB1566E9-9044-45B5-A807-66AFAC74B9F4}"/>
              </a:ext>
            </a:extLst>
          </p:cNvPr>
          <p:cNvCxnSpPr>
            <a:cxnSpLocks/>
          </p:cNvCxnSpPr>
          <p:nvPr/>
        </p:nvCxnSpPr>
        <p:spPr>
          <a:xfrm>
            <a:off x="1737969" y="283679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7F87B527-A1F1-4701-8169-37CED2DFDDB6}"/>
              </a:ext>
            </a:extLst>
          </p:cNvPr>
          <p:cNvSpPr txBox="1"/>
          <p:nvPr/>
        </p:nvSpPr>
        <p:spPr>
          <a:xfrm>
            <a:off x="1251557" y="1660075"/>
            <a:ext cx="1020855" cy="738664"/>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dirty="0"/>
              <a:t>Eligibilité de la demande</a:t>
            </a:r>
          </a:p>
        </p:txBody>
      </p:sp>
      <p:sp>
        <p:nvSpPr>
          <p:cNvPr id="25" name="Rectangle 24">
            <a:extLst>
              <a:ext uri="{FF2B5EF4-FFF2-40B4-BE49-F238E27FC236}">
                <a16:creationId xmlns:a16="http://schemas.microsoft.com/office/drawing/2014/main" id="{12265907-06C0-48F6-9019-A647A63B8195}"/>
              </a:ext>
            </a:extLst>
          </p:cNvPr>
          <p:cNvSpPr/>
          <p:nvPr/>
        </p:nvSpPr>
        <p:spPr>
          <a:xfrm>
            <a:off x="2885641" y="3125464"/>
            <a:ext cx="1731986" cy="87945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 Grands Risques »</a:t>
            </a:r>
          </a:p>
          <a:p>
            <a:pPr>
              <a:buFont typeface="Arial" panose="020B0604020202020204" pitchFamily="34" charset="0"/>
              <a:buChar char="•"/>
            </a:pPr>
            <a:endPar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Somme des prêts &lt; seuil réglementaire.</a:t>
            </a:r>
          </a:p>
        </p:txBody>
      </p:sp>
      <p:sp>
        <p:nvSpPr>
          <p:cNvPr id="26" name="Ellipse 25">
            <a:extLst>
              <a:ext uri="{FF2B5EF4-FFF2-40B4-BE49-F238E27FC236}">
                <a16:creationId xmlns:a16="http://schemas.microsoft.com/office/drawing/2014/main" id="{F403DD48-736C-4F0D-AF5B-421670253774}"/>
              </a:ext>
            </a:extLst>
          </p:cNvPr>
          <p:cNvSpPr/>
          <p:nvPr/>
        </p:nvSpPr>
        <p:spPr>
          <a:xfrm>
            <a:off x="3016672" y="1461553"/>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37" name="Connecteur droit 36">
            <a:extLst>
              <a:ext uri="{FF2B5EF4-FFF2-40B4-BE49-F238E27FC236}">
                <a16:creationId xmlns:a16="http://schemas.microsoft.com/office/drawing/2014/main" id="{34CA2702-3623-43B1-9639-B3B325E99408}"/>
              </a:ext>
            </a:extLst>
          </p:cNvPr>
          <p:cNvCxnSpPr>
            <a:cxnSpLocks/>
          </p:cNvCxnSpPr>
          <p:nvPr/>
        </p:nvCxnSpPr>
        <p:spPr>
          <a:xfrm>
            <a:off x="3560532" y="2825142"/>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213AA48C-155B-47EE-B25E-77E5C3BDFE8C}"/>
              </a:ext>
            </a:extLst>
          </p:cNvPr>
          <p:cNvSpPr txBox="1"/>
          <p:nvPr/>
        </p:nvSpPr>
        <p:spPr>
          <a:xfrm>
            <a:off x="3025550" y="1688486"/>
            <a:ext cx="1153462" cy="646331"/>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sz="1200" dirty="0"/>
              <a:t>Respect des contraintes réglementaires</a:t>
            </a:r>
          </a:p>
        </p:txBody>
      </p:sp>
      <p:sp>
        <p:nvSpPr>
          <p:cNvPr id="39" name="Rectangle 38">
            <a:extLst>
              <a:ext uri="{FF2B5EF4-FFF2-40B4-BE49-F238E27FC236}">
                <a16:creationId xmlns:a16="http://schemas.microsoft.com/office/drawing/2014/main" id="{DDD766F2-2494-42EE-8B7D-539A93D511A3}"/>
              </a:ext>
            </a:extLst>
          </p:cNvPr>
          <p:cNvSpPr/>
          <p:nvPr/>
        </p:nvSpPr>
        <p:spPr>
          <a:xfrm>
            <a:off x="4653771" y="3111666"/>
            <a:ext cx="1731986" cy="1682723"/>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Taux fonction :</a:t>
            </a:r>
          </a:p>
          <a:p>
            <a:pPr marL="171450" indent="-171450">
              <a:buFontTx/>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du TCI, </a:t>
            </a:r>
          </a:p>
          <a:p>
            <a:pPr marL="171450" indent="-171450">
              <a:buFontTx/>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du coût de la couverture (si taux fixe) et</a:t>
            </a:r>
          </a:p>
          <a:p>
            <a:pPr marL="171450" indent="-171450">
              <a:buFontTx/>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des frais de fonctionnement de l’Agence</a:t>
            </a:r>
          </a:p>
          <a:p>
            <a:pPr>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Prise en compte de la concurrence</a:t>
            </a:r>
          </a:p>
        </p:txBody>
      </p:sp>
      <p:sp>
        <p:nvSpPr>
          <p:cNvPr id="40" name="Ellipse 39">
            <a:extLst>
              <a:ext uri="{FF2B5EF4-FFF2-40B4-BE49-F238E27FC236}">
                <a16:creationId xmlns:a16="http://schemas.microsoft.com/office/drawing/2014/main" id="{DCD3D82C-0CED-4C86-A8D2-E8B5C13C6BEE}"/>
              </a:ext>
            </a:extLst>
          </p:cNvPr>
          <p:cNvSpPr/>
          <p:nvPr/>
        </p:nvSpPr>
        <p:spPr>
          <a:xfrm>
            <a:off x="4827718" y="1452676"/>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41" name="Connecteur droit 40">
            <a:extLst>
              <a:ext uri="{FF2B5EF4-FFF2-40B4-BE49-F238E27FC236}">
                <a16:creationId xmlns:a16="http://schemas.microsoft.com/office/drawing/2014/main" id="{A0FA868E-CE35-4231-994A-4AB6B0C9445D}"/>
              </a:ext>
            </a:extLst>
          </p:cNvPr>
          <p:cNvCxnSpPr>
            <a:cxnSpLocks/>
          </p:cNvCxnSpPr>
          <p:nvPr/>
        </p:nvCxnSpPr>
        <p:spPr>
          <a:xfrm>
            <a:off x="5371578" y="283679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4AE2D366-E3EB-479F-AE60-6C4B2CA5179B}"/>
              </a:ext>
            </a:extLst>
          </p:cNvPr>
          <p:cNvSpPr txBox="1"/>
          <p:nvPr/>
        </p:nvSpPr>
        <p:spPr>
          <a:xfrm>
            <a:off x="4918036" y="1776674"/>
            <a:ext cx="1020855" cy="523220"/>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dirty="0"/>
              <a:t>Calcul du taux de prêt</a:t>
            </a:r>
          </a:p>
        </p:txBody>
      </p:sp>
      <p:sp>
        <p:nvSpPr>
          <p:cNvPr id="43" name="Rectangle 42">
            <a:extLst>
              <a:ext uri="{FF2B5EF4-FFF2-40B4-BE49-F238E27FC236}">
                <a16:creationId xmlns:a16="http://schemas.microsoft.com/office/drawing/2014/main" id="{C7237228-5F77-4238-A06C-64AA151C3B16}"/>
              </a:ext>
            </a:extLst>
          </p:cNvPr>
          <p:cNvSpPr/>
          <p:nvPr/>
        </p:nvSpPr>
        <p:spPr>
          <a:xfrm>
            <a:off x="6481938" y="3084587"/>
            <a:ext cx="1731986" cy="1025774"/>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Si le prêt est à taux fixe, alors contractualisation d’un swap avec une banque.</a:t>
            </a:r>
          </a:p>
        </p:txBody>
      </p:sp>
      <p:sp>
        <p:nvSpPr>
          <p:cNvPr id="44" name="Ellipse 43">
            <a:extLst>
              <a:ext uri="{FF2B5EF4-FFF2-40B4-BE49-F238E27FC236}">
                <a16:creationId xmlns:a16="http://schemas.microsoft.com/office/drawing/2014/main" id="{197D35FF-83EE-4217-9699-E4C04C57B1F9}"/>
              </a:ext>
            </a:extLst>
          </p:cNvPr>
          <p:cNvSpPr/>
          <p:nvPr/>
        </p:nvSpPr>
        <p:spPr>
          <a:xfrm>
            <a:off x="6756443" y="1434921"/>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45" name="Connecteur droit 44">
            <a:extLst>
              <a:ext uri="{FF2B5EF4-FFF2-40B4-BE49-F238E27FC236}">
                <a16:creationId xmlns:a16="http://schemas.microsoft.com/office/drawing/2014/main" id="{5B03ED17-0A09-4D8A-ACF8-7DD8FD6E6787}"/>
              </a:ext>
            </a:extLst>
          </p:cNvPr>
          <p:cNvCxnSpPr>
            <a:cxnSpLocks/>
          </p:cNvCxnSpPr>
          <p:nvPr/>
        </p:nvCxnSpPr>
        <p:spPr>
          <a:xfrm>
            <a:off x="7279435" y="283679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FE4664C4-EB4E-4BB1-A3AE-4ABA787B4048}"/>
              </a:ext>
            </a:extLst>
          </p:cNvPr>
          <p:cNvSpPr txBox="1"/>
          <p:nvPr/>
        </p:nvSpPr>
        <p:spPr>
          <a:xfrm>
            <a:off x="6846761" y="1857762"/>
            <a:ext cx="1020855" cy="307777"/>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dirty="0"/>
              <a:t>Couverture</a:t>
            </a:r>
          </a:p>
        </p:txBody>
      </p:sp>
      <p:sp>
        <p:nvSpPr>
          <p:cNvPr id="47" name="Rectangle 46">
            <a:extLst>
              <a:ext uri="{FF2B5EF4-FFF2-40B4-BE49-F238E27FC236}">
                <a16:creationId xmlns:a16="http://schemas.microsoft.com/office/drawing/2014/main" id="{663DACFF-C4AB-47C7-8249-C68A4E82EC26}"/>
              </a:ext>
            </a:extLst>
          </p:cNvPr>
          <p:cNvSpPr/>
          <p:nvPr/>
        </p:nvSpPr>
        <p:spPr>
          <a:xfrm>
            <a:off x="8538191" y="3220500"/>
            <a:ext cx="1731986" cy="90657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buFont typeface="Arial" panose="020B0604020202020204" pitchFamily="34" charset="0"/>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 Déblocage de la trésorerie nécessaire ;</a:t>
            </a:r>
          </a:p>
          <a:p>
            <a:pPr marL="171450" indent="-171450">
              <a:buFontTx/>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Vente de titre</a:t>
            </a:r>
          </a:p>
          <a:p>
            <a:pPr marL="171450" indent="-171450">
              <a:buFontTx/>
              <a:buChar char="-"/>
            </a:pPr>
            <a:r>
              <a:rPr lang="fr-FR" sz="1000" dirty="0">
                <a:solidFill>
                  <a:schemeClr val="tx1"/>
                </a:solidFill>
                <a:latin typeface="Arial Narrow" panose="020B0606020202030204" pitchFamily="34" charset="0"/>
                <a:ea typeface="Tahoma" panose="020B0604030504040204" pitchFamily="34" charset="0"/>
                <a:cs typeface="Tahoma" panose="020B0604030504040204" pitchFamily="34" charset="0"/>
              </a:rPr>
              <a:t>Virement de compte à compte</a:t>
            </a:r>
          </a:p>
        </p:txBody>
      </p:sp>
      <p:sp>
        <p:nvSpPr>
          <p:cNvPr id="48" name="Ellipse 47">
            <a:extLst>
              <a:ext uri="{FF2B5EF4-FFF2-40B4-BE49-F238E27FC236}">
                <a16:creationId xmlns:a16="http://schemas.microsoft.com/office/drawing/2014/main" id="{A11FD5BF-7D27-4C87-BDAB-0C047DEF1C4D}"/>
              </a:ext>
            </a:extLst>
          </p:cNvPr>
          <p:cNvSpPr/>
          <p:nvPr/>
        </p:nvSpPr>
        <p:spPr>
          <a:xfrm>
            <a:off x="8662870" y="1399410"/>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49" name="Connecteur droit 48">
            <a:extLst>
              <a:ext uri="{FF2B5EF4-FFF2-40B4-BE49-F238E27FC236}">
                <a16:creationId xmlns:a16="http://schemas.microsoft.com/office/drawing/2014/main" id="{976323B6-670C-40F2-A530-0141DF8327D4}"/>
              </a:ext>
            </a:extLst>
          </p:cNvPr>
          <p:cNvCxnSpPr>
            <a:cxnSpLocks/>
          </p:cNvCxnSpPr>
          <p:nvPr/>
        </p:nvCxnSpPr>
        <p:spPr>
          <a:xfrm>
            <a:off x="9206730" y="283679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BEFCF969-0FFF-4FF7-A62E-6DFEC303C2FB}"/>
              </a:ext>
            </a:extLst>
          </p:cNvPr>
          <p:cNvSpPr txBox="1"/>
          <p:nvPr/>
        </p:nvSpPr>
        <p:spPr>
          <a:xfrm>
            <a:off x="8696302" y="1832412"/>
            <a:ext cx="1020855" cy="307777"/>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dirty="0"/>
              <a:t>Trésorerie</a:t>
            </a:r>
          </a:p>
        </p:txBody>
      </p:sp>
      <p:sp>
        <p:nvSpPr>
          <p:cNvPr id="51" name="Rectangle 50">
            <a:extLst>
              <a:ext uri="{FF2B5EF4-FFF2-40B4-BE49-F238E27FC236}">
                <a16:creationId xmlns:a16="http://schemas.microsoft.com/office/drawing/2014/main" id="{B359E1EF-BD1D-4A95-B2CA-FD9A7A23DDCA}"/>
              </a:ext>
            </a:extLst>
          </p:cNvPr>
          <p:cNvSpPr/>
          <p:nvPr/>
        </p:nvSpPr>
        <p:spPr>
          <a:xfrm>
            <a:off x="10306321" y="3079590"/>
            <a:ext cx="1731986" cy="1375586"/>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defTabSz="914400">
              <a:buFont typeface="Arial" panose="020B0604020202020204" pitchFamily="34" charset="0"/>
              <a:buChar char="•"/>
            </a:pPr>
            <a:r>
              <a:rPr lang="fr-FR" sz="1000" kern="0" dirty="0">
                <a:solidFill>
                  <a:sysClr val="windowText" lastClr="000000"/>
                </a:solidFill>
                <a:latin typeface="Arial Narrow" panose="020B0606020202030204" pitchFamily="34" charset="0"/>
                <a:ea typeface="Tahoma" panose="020B0604030504040204" pitchFamily="34" charset="0"/>
                <a:cs typeface="Tahoma" panose="020B0604030504040204" pitchFamily="34" charset="0"/>
              </a:rPr>
              <a:t>Back-office marché pour les ventes de titres, les virements et les swaps</a:t>
            </a:r>
          </a:p>
          <a:p>
            <a:pPr marL="171450" lvl="0" indent="-171450" defTabSz="914400">
              <a:buFont typeface="Arial" panose="020B0604020202020204" pitchFamily="34" charset="0"/>
              <a:buChar char="•"/>
            </a:pPr>
            <a:r>
              <a:rPr lang="fr-FR" sz="1000" kern="0" dirty="0">
                <a:solidFill>
                  <a:sysClr val="windowText" lastClr="000000"/>
                </a:solidFill>
                <a:latin typeface="Arial Narrow" panose="020B0606020202030204" pitchFamily="34" charset="0"/>
                <a:ea typeface="Tahoma" panose="020B0604030504040204" pitchFamily="34" charset="0"/>
                <a:cs typeface="Tahoma" panose="020B0604030504040204" pitchFamily="34" charset="0"/>
              </a:rPr>
              <a:t>Back-office crédit pour le contrat de crédit et le déblocage des fonds</a:t>
            </a:r>
          </a:p>
        </p:txBody>
      </p:sp>
      <p:sp>
        <p:nvSpPr>
          <p:cNvPr id="52" name="Ellipse 51">
            <a:extLst>
              <a:ext uri="{FF2B5EF4-FFF2-40B4-BE49-F238E27FC236}">
                <a16:creationId xmlns:a16="http://schemas.microsoft.com/office/drawing/2014/main" id="{B4849FFC-2DDE-4A74-A6DE-9E3F64F9CB20}"/>
              </a:ext>
            </a:extLst>
          </p:cNvPr>
          <p:cNvSpPr/>
          <p:nvPr/>
        </p:nvSpPr>
        <p:spPr>
          <a:xfrm>
            <a:off x="10571569" y="1399410"/>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53" name="Connecteur droit 52">
            <a:extLst>
              <a:ext uri="{FF2B5EF4-FFF2-40B4-BE49-F238E27FC236}">
                <a16:creationId xmlns:a16="http://schemas.microsoft.com/office/drawing/2014/main" id="{B1D58CD0-41CC-4C55-AD3B-AFE85B3928CC}"/>
              </a:ext>
            </a:extLst>
          </p:cNvPr>
          <p:cNvCxnSpPr>
            <a:cxnSpLocks/>
          </p:cNvCxnSpPr>
          <p:nvPr/>
        </p:nvCxnSpPr>
        <p:spPr>
          <a:xfrm>
            <a:off x="11115429" y="2819117"/>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5562C446-173B-4249-AC3D-66FB06F533A4}"/>
              </a:ext>
            </a:extLst>
          </p:cNvPr>
          <p:cNvSpPr txBox="1"/>
          <p:nvPr/>
        </p:nvSpPr>
        <p:spPr>
          <a:xfrm>
            <a:off x="10661887" y="1750040"/>
            <a:ext cx="1020855" cy="523220"/>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dirty="0"/>
              <a:t>Contrôle et validation</a:t>
            </a:r>
          </a:p>
        </p:txBody>
      </p:sp>
      <p:sp>
        <p:nvSpPr>
          <p:cNvPr id="3" name="Rectangle 2">
            <a:extLst>
              <a:ext uri="{FF2B5EF4-FFF2-40B4-BE49-F238E27FC236}">
                <a16:creationId xmlns:a16="http://schemas.microsoft.com/office/drawing/2014/main" id="{2B2E6E82-9EF8-4C95-AC8C-97AC649FF91C}"/>
              </a:ext>
            </a:extLst>
          </p:cNvPr>
          <p:cNvSpPr/>
          <p:nvPr/>
        </p:nvSpPr>
        <p:spPr>
          <a:xfrm>
            <a:off x="1036107" y="4760718"/>
            <a:ext cx="10891662" cy="280580"/>
          </a:xfrm>
          <a:prstGeom prst="rect">
            <a:avLst/>
          </a:prstGeom>
          <a:solidFill>
            <a:srgbClr val="BE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Narrow" panose="020B0606020202030204" pitchFamily="34" charset="0"/>
              </a:rPr>
              <a:t>Equipes impliquées :</a:t>
            </a:r>
          </a:p>
        </p:txBody>
      </p:sp>
      <p:sp>
        <p:nvSpPr>
          <p:cNvPr id="4" name="Rectangle : coins arrondis 3">
            <a:extLst>
              <a:ext uri="{FF2B5EF4-FFF2-40B4-BE49-F238E27FC236}">
                <a16:creationId xmlns:a16="http://schemas.microsoft.com/office/drawing/2014/main" id="{FABF436E-2A6C-435C-99C4-21EF3003FCCF}"/>
              </a:ext>
            </a:extLst>
          </p:cNvPr>
          <p:cNvSpPr/>
          <p:nvPr/>
        </p:nvSpPr>
        <p:spPr>
          <a:xfrm>
            <a:off x="1148557" y="5184945"/>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Pôle engagement</a:t>
            </a:r>
          </a:p>
        </p:txBody>
      </p:sp>
      <p:sp>
        <p:nvSpPr>
          <p:cNvPr id="29" name="Rectangle : coins arrondis 28">
            <a:extLst>
              <a:ext uri="{FF2B5EF4-FFF2-40B4-BE49-F238E27FC236}">
                <a16:creationId xmlns:a16="http://schemas.microsoft.com/office/drawing/2014/main" id="{3BA05D36-9D67-4C22-ADF4-C1096A62F653}"/>
              </a:ext>
            </a:extLst>
          </p:cNvPr>
          <p:cNvSpPr/>
          <p:nvPr/>
        </p:nvSpPr>
        <p:spPr>
          <a:xfrm>
            <a:off x="2977357" y="5211578"/>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Gestion des Risques</a:t>
            </a:r>
          </a:p>
        </p:txBody>
      </p:sp>
      <p:sp>
        <p:nvSpPr>
          <p:cNvPr id="30" name="Rectangle : coins arrondis 29">
            <a:extLst>
              <a:ext uri="{FF2B5EF4-FFF2-40B4-BE49-F238E27FC236}">
                <a16:creationId xmlns:a16="http://schemas.microsoft.com/office/drawing/2014/main" id="{B47431E6-3064-4308-A3F4-9898D18D101A}"/>
              </a:ext>
            </a:extLst>
          </p:cNvPr>
          <p:cNvSpPr/>
          <p:nvPr/>
        </p:nvSpPr>
        <p:spPr>
          <a:xfrm>
            <a:off x="4886690" y="5211578"/>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Contrôle / ALM / Relation </a:t>
            </a:r>
            <a:r>
              <a:rPr lang="fr-FR" sz="1400" b="1" dirty="0" err="1">
                <a:solidFill>
                  <a:srgbClr val="29235C"/>
                </a:solidFill>
                <a:latin typeface="Arial Narrow" panose="020B0606020202030204" pitchFamily="34" charset="0"/>
              </a:rPr>
              <a:t>coll.loc</a:t>
            </a:r>
            <a:endParaRPr lang="fr-FR" sz="1400" b="1" dirty="0">
              <a:solidFill>
                <a:srgbClr val="29235C"/>
              </a:solidFill>
              <a:latin typeface="Arial Narrow" panose="020B0606020202030204" pitchFamily="34" charset="0"/>
            </a:endParaRPr>
          </a:p>
        </p:txBody>
      </p:sp>
      <p:sp>
        <p:nvSpPr>
          <p:cNvPr id="31" name="Rectangle : coins arrondis 30">
            <a:extLst>
              <a:ext uri="{FF2B5EF4-FFF2-40B4-BE49-F238E27FC236}">
                <a16:creationId xmlns:a16="http://schemas.microsoft.com/office/drawing/2014/main" id="{540BDA9D-C7EE-49D8-9DFB-0FE632FD7109}"/>
              </a:ext>
            </a:extLst>
          </p:cNvPr>
          <p:cNvSpPr/>
          <p:nvPr/>
        </p:nvSpPr>
        <p:spPr>
          <a:xfrm>
            <a:off x="6772878" y="5211578"/>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Front Office – Financement MLT</a:t>
            </a:r>
          </a:p>
        </p:txBody>
      </p:sp>
      <p:sp>
        <p:nvSpPr>
          <p:cNvPr id="32" name="Rectangle : coins arrondis 31">
            <a:extLst>
              <a:ext uri="{FF2B5EF4-FFF2-40B4-BE49-F238E27FC236}">
                <a16:creationId xmlns:a16="http://schemas.microsoft.com/office/drawing/2014/main" id="{C54084DD-D215-4217-A667-428C2F729AFF}"/>
              </a:ext>
            </a:extLst>
          </p:cNvPr>
          <p:cNvSpPr/>
          <p:nvPr/>
        </p:nvSpPr>
        <p:spPr>
          <a:xfrm>
            <a:off x="8659066" y="5202700"/>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Trésorerie – Financement Court Terme</a:t>
            </a:r>
          </a:p>
        </p:txBody>
      </p:sp>
      <p:sp>
        <p:nvSpPr>
          <p:cNvPr id="33" name="Rectangle : coins arrondis 32">
            <a:extLst>
              <a:ext uri="{FF2B5EF4-FFF2-40B4-BE49-F238E27FC236}">
                <a16:creationId xmlns:a16="http://schemas.microsoft.com/office/drawing/2014/main" id="{C4A6C43C-87CC-472D-A11D-76AE17DEFE82}"/>
              </a:ext>
            </a:extLst>
          </p:cNvPr>
          <p:cNvSpPr/>
          <p:nvPr/>
        </p:nvSpPr>
        <p:spPr>
          <a:xfrm>
            <a:off x="10585520" y="5202700"/>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Back office</a:t>
            </a:r>
          </a:p>
        </p:txBody>
      </p:sp>
      <p:sp>
        <p:nvSpPr>
          <p:cNvPr id="34" name="Ellipse 33">
            <a:extLst>
              <a:ext uri="{FF2B5EF4-FFF2-40B4-BE49-F238E27FC236}">
                <a16:creationId xmlns:a16="http://schemas.microsoft.com/office/drawing/2014/main" id="{E899C8E6-1DFA-431A-B734-EC047BB291D6}"/>
              </a:ext>
            </a:extLst>
          </p:cNvPr>
          <p:cNvSpPr/>
          <p:nvPr/>
        </p:nvSpPr>
        <p:spPr>
          <a:xfrm>
            <a:off x="1656717" y="107169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1</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35" name="Ellipse 34">
            <a:extLst>
              <a:ext uri="{FF2B5EF4-FFF2-40B4-BE49-F238E27FC236}">
                <a16:creationId xmlns:a16="http://schemas.microsoft.com/office/drawing/2014/main" id="{DF021AAC-C818-4C9F-970F-BE80E35D1E1D}"/>
              </a:ext>
            </a:extLst>
          </p:cNvPr>
          <p:cNvSpPr/>
          <p:nvPr/>
        </p:nvSpPr>
        <p:spPr>
          <a:xfrm>
            <a:off x="3452532" y="107169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2</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36" name="Ellipse 35">
            <a:extLst>
              <a:ext uri="{FF2B5EF4-FFF2-40B4-BE49-F238E27FC236}">
                <a16:creationId xmlns:a16="http://schemas.microsoft.com/office/drawing/2014/main" id="{A2D3BDE5-79DB-4F3A-9E9B-B3EADFA9EC8D}"/>
              </a:ext>
            </a:extLst>
          </p:cNvPr>
          <p:cNvSpPr/>
          <p:nvPr/>
        </p:nvSpPr>
        <p:spPr>
          <a:xfrm>
            <a:off x="5284117" y="1040286"/>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latin typeface="Bauhaus 93" panose="04030905020B02020C02" pitchFamily="82" charset="0"/>
                <a:ea typeface="Tahoma" panose="020B0604030504040204" pitchFamily="34" charset="0"/>
                <a:cs typeface="Tahoma" panose="020B0604030504040204" pitchFamily="34" charset="0"/>
              </a:rPr>
              <a:t>3</a:t>
            </a:r>
          </a:p>
        </p:txBody>
      </p:sp>
      <p:sp>
        <p:nvSpPr>
          <p:cNvPr id="55" name="Ellipse 54">
            <a:extLst>
              <a:ext uri="{FF2B5EF4-FFF2-40B4-BE49-F238E27FC236}">
                <a16:creationId xmlns:a16="http://schemas.microsoft.com/office/drawing/2014/main" id="{4C92A08C-D6E8-4246-9ECA-10CB00F2CFC2}"/>
              </a:ext>
            </a:extLst>
          </p:cNvPr>
          <p:cNvSpPr/>
          <p:nvPr/>
        </p:nvSpPr>
        <p:spPr>
          <a:xfrm>
            <a:off x="7220914" y="1036744"/>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4</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56" name="Ellipse 55">
            <a:extLst>
              <a:ext uri="{FF2B5EF4-FFF2-40B4-BE49-F238E27FC236}">
                <a16:creationId xmlns:a16="http://schemas.microsoft.com/office/drawing/2014/main" id="{0FAFD74D-A424-4CB5-8F41-3A1B4E42E091}"/>
              </a:ext>
            </a:extLst>
          </p:cNvPr>
          <p:cNvSpPr/>
          <p:nvPr/>
        </p:nvSpPr>
        <p:spPr>
          <a:xfrm>
            <a:off x="9098731" y="1026898"/>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5</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57" name="Ellipse 56">
            <a:extLst>
              <a:ext uri="{FF2B5EF4-FFF2-40B4-BE49-F238E27FC236}">
                <a16:creationId xmlns:a16="http://schemas.microsoft.com/office/drawing/2014/main" id="{0E316AFA-904F-41CD-BAD6-C1A6A1C08CB5}"/>
              </a:ext>
            </a:extLst>
          </p:cNvPr>
          <p:cNvSpPr/>
          <p:nvPr/>
        </p:nvSpPr>
        <p:spPr>
          <a:xfrm>
            <a:off x="11064314" y="1039763"/>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6</a:t>
            </a:r>
            <a:endParaRPr lang="fr-FR" dirty="0">
              <a:latin typeface="Bauhaus 93" panose="04030905020B02020C02"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833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prstGeom prst="rect">
            <a:avLst/>
          </a:prstGeom>
        </p:spPr>
        <p:txBody>
          <a:bodyPr vert="horz" lIns="91440" tIns="45720" rIns="91440" bIns="45720" rtlCol="0" anchor="ctr">
            <a:normAutofit/>
          </a:bodyPr>
          <a:lstStyle/>
          <a:p>
            <a:r>
              <a:rPr lang="fr-FR" sz="2400" b="1" dirty="0">
                <a:solidFill>
                  <a:srgbClr val="29235C"/>
                </a:solidFill>
                <a:latin typeface="Arial Narrow" panose="020B0606020202030204" pitchFamily="34" charset="0"/>
              </a:rPr>
              <a:t>La cinématique du financement</a:t>
            </a:r>
          </a:p>
        </p:txBody>
      </p:sp>
      <p:sp>
        <p:nvSpPr>
          <p:cNvPr id="8" name="Rectangle 7"/>
          <p:cNvSpPr/>
          <p:nvPr/>
        </p:nvSpPr>
        <p:spPr>
          <a:xfrm>
            <a:off x="1031049" y="3102342"/>
            <a:ext cx="1731986" cy="1375586"/>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57150" lvl="0" indent="-57150" defTabSz="444500">
              <a:lnSpc>
                <a:spcPct val="90000"/>
              </a:lnSpc>
              <a:spcBef>
                <a:spcPct val="0"/>
              </a:spcBef>
              <a:spcAft>
                <a:spcPct val="15000"/>
              </a:spcAft>
              <a:buFont typeface="Arial" panose="020B0604020202020204" pitchFamily="34" charset="0"/>
              <a:buChar char="•"/>
            </a:pPr>
            <a:r>
              <a:rPr lang="fr-FR" sz="100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Obtenir une première note sur la base du BP</a:t>
            </a:r>
          </a:p>
          <a:p>
            <a:pPr marL="57150" lvl="0" indent="-57150" defTabSz="444500">
              <a:lnSpc>
                <a:spcPct val="90000"/>
              </a:lnSpc>
              <a:spcBef>
                <a:spcPct val="0"/>
              </a:spcBef>
              <a:spcAft>
                <a:spcPct val="15000"/>
              </a:spcAft>
              <a:buFont typeface="Arial" panose="020B0604020202020204" pitchFamily="34" charset="0"/>
              <a:buChar char="•"/>
            </a:pPr>
            <a:r>
              <a:rPr lang="fr-FR" sz="100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Communiquer régulièrement l’avancement</a:t>
            </a:r>
          </a:p>
          <a:p>
            <a:pPr marL="57150" lvl="0" indent="-57150" defTabSz="444500">
              <a:lnSpc>
                <a:spcPct val="90000"/>
              </a:lnSpc>
              <a:spcBef>
                <a:spcPct val="0"/>
              </a:spcBef>
              <a:spcAft>
                <a:spcPct val="15000"/>
              </a:spcAft>
              <a:buFont typeface="Arial" panose="020B0604020202020204" pitchFamily="34" charset="0"/>
              <a:buChar char="•"/>
            </a:pPr>
            <a:r>
              <a:rPr lang="fr-FR" sz="100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Convaincre des choix stratégiques</a:t>
            </a:r>
            <a:endPar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 name="Ellipse 1">
            <a:extLst>
              <a:ext uri="{FF2B5EF4-FFF2-40B4-BE49-F238E27FC236}">
                <a16:creationId xmlns:a16="http://schemas.microsoft.com/office/drawing/2014/main" id="{C7B0E474-E8E6-422E-AD5F-3C1A7B993F25}"/>
              </a:ext>
            </a:extLst>
          </p:cNvPr>
          <p:cNvSpPr/>
          <p:nvPr/>
        </p:nvSpPr>
        <p:spPr>
          <a:xfrm>
            <a:off x="1161239" y="1452676"/>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23" name="Connecteur droit 22">
            <a:extLst>
              <a:ext uri="{FF2B5EF4-FFF2-40B4-BE49-F238E27FC236}">
                <a16:creationId xmlns:a16="http://schemas.microsoft.com/office/drawing/2014/main" id="{CB1566E9-9044-45B5-A807-66AFAC74B9F4}"/>
              </a:ext>
            </a:extLst>
          </p:cNvPr>
          <p:cNvCxnSpPr>
            <a:cxnSpLocks/>
          </p:cNvCxnSpPr>
          <p:nvPr/>
        </p:nvCxnSpPr>
        <p:spPr>
          <a:xfrm>
            <a:off x="1705099" y="283679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7F87B527-A1F1-4701-8169-37CED2DFDDB6}"/>
              </a:ext>
            </a:extLst>
          </p:cNvPr>
          <p:cNvSpPr txBox="1"/>
          <p:nvPr/>
        </p:nvSpPr>
        <p:spPr>
          <a:xfrm>
            <a:off x="1229432" y="1767797"/>
            <a:ext cx="1020855" cy="523220"/>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dirty="0"/>
              <a:t>Note Agence</a:t>
            </a:r>
          </a:p>
        </p:txBody>
      </p:sp>
      <p:sp>
        <p:nvSpPr>
          <p:cNvPr id="25" name="Rectangle 24">
            <a:extLst>
              <a:ext uri="{FF2B5EF4-FFF2-40B4-BE49-F238E27FC236}">
                <a16:creationId xmlns:a16="http://schemas.microsoft.com/office/drawing/2014/main" id="{12265907-06C0-48F6-9019-A647A63B8195}"/>
              </a:ext>
            </a:extLst>
          </p:cNvPr>
          <p:cNvSpPr/>
          <p:nvPr/>
        </p:nvSpPr>
        <p:spPr>
          <a:xfrm>
            <a:off x="2903890" y="3345757"/>
            <a:ext cx="1731986" cy="87945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44500">
              <a:lnSpc>
                <a:spcPct val="90000"/>
              </a:lnSpc>
              <a:spcBef>
                <a:spcPct val="0"/>
              </a:spcBef>
              <a:spcAft>
                <a:spcPct val="15000"/>
              </a:spcAft>
            </a:pPr>
            <a:r>
              <a:rPr lang="fr-FR" sz="10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Road Show »</a:t>
            </a:r>
          </a:p>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Aller à la rencontre des investisseurs</a:t>
            </a:r>
          </a:p>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Convaincre de la pertinence du modèle</a:t>
            </a:r>
          </a:p>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Présenter les résultats et les perspectives</a:t>
            </a:r>
          </a:p>
        </p:txBody>
      </p:sp>
      <p:sp>
        <p:nvSpPr>
          <p:cNvPr id="26" name="Ellipse 25">
            <a:extLst>
              <a:ext uri="{FF2B5EF4-FFF2-40B4-BE49-F238E27FC236}">
                <a16:creationId xmlns:a16="http://schemas.microsoft.com/office/drawing/2014/main" id="{F403DD48-736C-4F0D-AF5B-421670253774}"/>
              </a:ext>
            </a:extLst>
          </p:cNvPr>
          <p:cNvSpPr/>
          <p:nvPr/>
        </p:nvSpPr>
        <p:spPr>
          <a:xfrm>
            <a:off x="3016672" y="1461553"/>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37" name="Connecteur droit 36">
            <a:extLst>
              <a:ext uri="{FF2B5EF4-FFF2-40B4-BE49-F238E27FC236}">
                <a16:creationId xmlns:a16="http://schemas.microsoft.com/office/drawing/2014/main" id="{34CA2702-3623-43B1-9639-B3B325E99408}"/>
              </a:ext>
            </a:extLst>
          </p:cNvPr>
          <p:cNvCxnSpPr>
            <a:cxnSpLocks/>
          </p:cNvCxnSpPr>
          <p:nvPr/>
        </p:nvCxnSpPr>
        <p:spPr>
          <a:xfrm>
            <a:off x="3560532" y="2845672"/>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213AA48C-155B-47EE-B25E-77E5C3BDFE8C}"/>
              </a:ext>
            </a:extLst>
          </p:cNvPr>
          <p:cNvSpPr txBox="1"/>
          <p:nvPr/>
        </p:nvSpPr>
        <p:spPr>
          <a:xfrm>
            <a:off x="3025550" y="1807451"/>
            <a:ext cx="1153462" cy="461665"/>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sz="1200" dirty="0"/>
              <a:t>Convaincre les investisseurs</a:t>
            </a:r>
          </a:p>
        </p:txBody>
      </p:sp>
      <p:sp>
        <p:nvSpPr>
          <p:cNvPr id="39" name="Rectangle 38">
            <a:extLst>
              <a:ext uri="{FF2B5EF4-FFF2-40B4-BE49-F238E27FC236}">
                <a16:creationId xmlns:a16="http://schemas.microsoft.com/office/drawing/2014/main" id="{DDD766F2-2494-42EE-8B7D-539A93D511A3}"/>
              </a:ext>
            </a:extLst>
          </p:cNvPr>
          <p:cNvSpPr/>
          <p:nvPr/>
        </p:nvSpPr>
        <p:spPr>
          <a:xfrm>
            <a:off x="4653771" y="3111666"/>
            <a:ext cx="1731986" cy="87945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Créer et tenir à jour le cadre juridique qui permet d'emprunter sur les marchés</a:t>
            </a:r>
          </a:p>
        </p:txBody>
      </p:sp>
      <p:sp>
        <p:nvSpPr>
          <p:cNvPr id="40" name="Ellipse 39">
            <a:extLst>
              <a:ext uri="{FF2B5EF4-FFF2-40B4-BE49-F238E27FC236}">
                <a16:creationId xmlns:a16="http://schemas.microsoft.com/office/drawing/2014/main" id="{DCD3D82C-0CED-4C86-A8D2-E8B5C13C6BEE}"/>
              </a:ext>
            </a:extLst>
          </p:cNvPr>
          <p:cNvSpPr/>
          <p:nvPr/>
        </p:nvSpPr>
        <p:spPr>
          <a:xfrm>
            <a:off x="4827718" y="1452676"/>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41" name="Connecteur droit 40">
            <a:extLst>
              <a:ext uri="{FF2B5EF4-FFF2-40B4-BE49-F238E27FC236}">
                <a16:creationId xmlns:a16="http://schemas.microsoft.com/office/drawing/2014/main" id="{A0FA868E-CE35-4231-994A-4AB6B0C9445D}"/>
              </a:ext>
            </a:extLst>
          </p:cNvPr>
          <p:cNvCxnSpPr>
            <a:cxnSpLocks/>
          </p:cNvCxnSpPr>
          <p:nvPr/>
        </p:nvCxnSpPr>
        <p:spPr>
          <a:xfrm>
            <a:off x="5371578" y="283679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4AE2D366-E3EB-479F-AE60-6C4B2CA5179B}"/>
              </a:ext>
            </a:extLst>
          </p:cNvPr>
          <p:cNvSpPr txBox="1"/>
          <p:nvPr/>
        </p:nvSpPr>
        <p:spPr>
          <a:xfrm>
            <a:off x="4918036" y="1687986"/>
            <a:ext cx="1020855" cy="738664"/>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dirty="0"/>
              <a:t>Rédiger le programme « EMTN »</a:t>
            </a:r>
          </a:p>
        </p:txBody>
      </p:sp>
      <p:sp>
        <p:nvSpPr>
          <p:cNvPr id="43" name="Rectangle 42">
            <a:extLst>
              <a:ext uri="{FF2B5EF4-FFF2-40B4-BE49-F238E27FC236}">
                <a16:creationId xmlns:a16="http://schemas.microsoft.com/office/drawing/2014/main" id="{C7237228-5F77-4238-A06C-64AA151C3B16}"/>
              </a:ext>
            </a:extLst>
          </p:cNvPr>
          <p:cNvSpPr/>
          <p:nvPr/>
        </p:nvSpPr>
        <p:spPr>
          <a:xfrm>
            <a:off x="6483592" y="3169494"/>
            <a:ext cx="1731986" cy="1025774"/>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Vérification de l’impact sur les ratio de levier et de solvabilité</a:t>
            </a:r>
          </a:p>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Calcul du montant maximal étant donné les Fonds Propres de l’Agence</a:t>
            </a:r>
          </a:p>
        </p:txBody>
      </p:sp>
      <p:sp>
        <p:nvSpPr>
          <p:cNvPr id="44" name="Ellipse 43">
            <a:extLst>
              <a:ext uri="{FF2B5EF4-FFF2-40B4-BE49-F238E27FC236}">
                <a16:creationId xmlns:a16="http://schemas.microsoft.com/office/drawing/2014/main" id="{197D35FF-83EE-4217-9699-E4C04C57B1F9}"/>
              </a:ext>
            </a:extLst>
          </p:cNvPr>
          <p:cNvSpPr/>
          <p:nvPr/>
        </p:nvSpPr>
        <p:spPr>
          <a:xfrm>
            <a:off x="6756443" y="1434921"/>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45" name="Connecteur droit 44">
            <a:extLst>
              <a:ext uri="{FF2B5EF4-FFF2-40B4-BE49-F238E27FC236}">
                <a16:creationId xmlns:a16="http://schemas.microsoft.com/office/drawing/2014/main" id="{5B03ED17-0A09-4D8A-ACF8-7DD8FD6E6787}"/>
              </a:ext>
            </a:extLst>
          </p:cNvPr>
          <p:cNvCxnSpPr>
            <a:cxnSpLocks/>
          </p:cNvCxnSpPr>
          <p:nvPr/>
        </p:nvCxnSpPr>
        <p:spPr>
          <a:xfrm>
            <a:off x="7300303" y="2819040"/>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FE4664C4-EB4E-4BB1-A3AE-4ABA787B4048}"/>
              </a:ext>
            </a:extLst>
          </p:cNvPr>
          <p:cNvSpPr txBox="1"/>
          <p:nvPr/>
        </p:nvSpPr>
        <p:spPr>
          <a:xfrm>
            <a:off x="6756443" y="1696326"/>
            <a:ext cx="1153462" cy="646331"/>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sz="1200" dirty="0"/>
              <a:t>Respecter les contraintes réglementaires</a:t>
            </a:r>
          </a:p>
        </p:txBody>
      </p:sp>
      <p:sp>
        <p:nvSpPr>
          <p:cNvPr id="47" name="Rectangle 46">
            <a:extLst>
              <a:ext uri="{FF2B5EF4-FFF2-40B4-BE49-F238E27FC236}">
                <a16:creationId xmlns:a16="http://schemas.microsoft.com/office/drawing/2014/main" id="{663DACFF-C4AB-47C7-8249-C68A4E82EC26}"/>
              </a:ext>
            </a:extLst>
          </p:cNvPr>
          <p:cNvSpPr/>
          <p:nvPr/>
        </p:nvSpPr>
        <p:spPr>
          <a:xfrm>
            <a:off x="8538191" y="3220500"/>
            <a:ext cx="1731986" cy="90657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914400">
              <a:buFont typeface="Arial" panose="020B0604020202020204" pitchFamily="34" charset="0"/>
              <a:buChar char="•"/>
            </a:pPr>
            <a:r>
              <a:rPr lang="fr-FR" sz="10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Maturité : en fonction du « gap de liquidité »</a:t>
            </a:r>
          </a:p>
          <a:p>
            <a:pPr lvl="0" defTabSz="914400">
              <a:buFont typeface="Arial" panose="020B0604020202020204" pitchFamily="34" charset="0"/>
              <a:buChar char="•"/>
            </a:pPr>
            <a:r>
              <a:rPr lang="fr-FR" sz="10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Devise en fonction des marchés</a:t>
            </a:r>
          </a:p>
          <a:p>
            <a:pPr lvl="0" defTabSz="914400">
              <a:buFont typeface="Arial" panose="020B0604020202020204" pitchFamily="34" charset="0"/>
              <a:buChar char="•"/>
            </a:pPr>
            <a:r>
              <a:rPr lang="fr-FR" sz="10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Définir un objectif de volume</a:t>
            </a:r>
          </a:p>
        </p:txBody>
      </p:sp>
      <p:sp>
        <p:nvSpPr>
          <p:cNvPr id="48" name="Ellipse 47">
            <a:extLst>
              <a:ext uri="{FF2B5EF4-FFF2-40B4-BE49-F238E27FC236}">
                <a16:creationId xmlns:a16="http://schemas.microsoft.com/office/drawing/2014/main" id="{A11FD5BF-7D27-4C87-BDAB-0C047DEF1C4D}"/>
              </a:ext>
            </a:extLst>
          </p:cNvPr>
          <p:cNvSpPr/>
          <p:nvPr/>
        </p:nvSpPr>
        <p:spPr>
          <a:xfrm>
            <a:off x="8662870" y="1399410"/>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49" name="Connecteur droit 48">
            <a:extLst>
              <a:ext uri="{FF2B5EF4-FFF2-40B4-BE49-F238E27FC236}">
                <a16:creationId xmlns:a16="http://schemas.microsoft.com/office/drawing/2014/main" id="{976323B6-670C-40F2-A530-0141DF8327D4}"/>
              </a:ext>
            </a:extLst>
          </p:cNvPr>
          <p:cNvCxnSpPr>
            <a:cxnSpLocks/>
          </p:cNvCxnSpPr>
          <p:nvPr/>
        </p:nvCxnSpPr>
        <p:spPr>
          <a:xfrm>
            <a:off x="9206730" y="2783529"/>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BEFCF969-0FFF-4FF7-A62E-6DFEC303C2FB}"/>
              </a:ext>
            </a:extLst>
          </p:cNvPr>
          <p:cNvSpPr txBox="1"/>
          <p:nvPr/>
        </p:nvSpPr>
        <p:spPr>
          <a:xfrm>
            <a:off x="8659066" y="1655199"/>
            <a:ext cx="1153462" cy="646331"/>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sz="1200" dirty="0"/>
              <a:t>Choisir les caractéristiques de l’émission</a:t>
            </a:r>
          </a:p>
        </p:txBody>
      </p:sp>
      <p:sp>
        <p:nvSpPr>
          <p:cNvPr id="51" name="Rectangle 50">
            <a:extLst>
              <a:ext uri="{FF2B5EF4-FFF2-40B4-BE49-F238E27FC236}">
                <a16:creationId xmlns:a16="http://schemas.microsoft.com/office/drawing/2014/main" id="{B359E1EF-BD1D-4A95-B2CA-FD9A7A23DDCA}"/>
              </a:ext>
            </a:extLst>
          </p:cNvPr>
          <p:cNvSpPr/>
          <p:nvPr/>
        </p:nvSpPr>
        <p:spPr>
          <a:xfrm>
            <a:off x="10316645" y="3165444"/>
            <a:ext cx="1731986" cy="689634"/>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Choisir le bon moment</a:t>
            </a:r>
          </a:p>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Gérer le book »</a:t>
            </a:r>
          </a:p>
          <a:p>
            <a:pPr marL="57150" lvl="0" indent="-57150" defTabSz="444500">
              <a:lnSpc>
                <a:spcPct val="90000"/>
              </a:lnSpc>
              <a:spcBef>
                <a:spcPct val="0"/>
              </a:spcBef>
              <a:spcAft>
                <a:spcPct val="15000"/>
              </a:spcAft>
              <a:buFont typeface="Arial" panose="020B0604020202020204" pitchFamily="34" charset="0"/>
              <a:buChar char="•"/>
            </a:pPr>
            <a:r>
              <a:rPr lang="fr-FR" sz="1000" dirty="0">
                <a:solidFill>
                  <a:srgbClr val="000000">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Optimiser le ratio  Prix / Volume</a:t>
            </a:r>
          </a:p>
        </p:txBody>
      </p:sp>
      <p:sp>
        <p:nvSpPr>
          <p:cNvPr id="52" name="Ellipse 51">
            <a:extLst>
              <a:ext uri="{FF2B5EF4-FFF2-40B4-BE49-F238E27FC236}">
                <a16:creationId xmlns:a16="http://schemas.microsoft.com/office/drawing/2014/main" id="{B4849FFC-2DDE-4A74-A6DE-9E3F64F9CB20}"/>
              </a:ext>
            </a:extLst>
          </p:cNvPr>
          <p:cNvSpPr/>
          <p:nvPr/>
        </p:nvSpPr>
        <p:spPr>
          <a:xfrm>
            <a:off x="10571569" y="1399410"/>
            <a:ext cx="1153462" cy="115346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53" name="Connecteur droit 52">
            <a:extLst>
              <a:ext uri="{FF2B5EF4-FFF2-40B4-BE49-F238E27FC236}">
                <a16:creationId xmlns:a16="http://schemas.microsoft.com/office/drawing/2014/main" id="{B1D58CD0-41CC-4C55-AD3B-AFE85B3928CC}"/>
              </a:ext>
            </a:extLst>
          </p:cNvPr>
          <p:cNvCxnSpPr>
            <a:cxnSpLocks/>
          </p:cNvCxnSpPr>
          <p:nvPr/>
        </p:nvCxnSpPr>
        <p:spPr>
          <a:xfrm>
            <a:off x="11115429" y="2783529"/>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5562C446-173B-4249-AC3D-66FB06F533A4}"/>
              </a:ext>
            </a:extLst>
          </p:cNvPr>
          <p:cNvSpPr txBox="1"/>
          <p:nvPr/>
        </p:nvSpPr>
        <p:spPr>
          <a:xfrm>
            <a:off x="10661887" y="1750040"/>
            <a:ext cx="1020855" cy="523220"/>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dirty="0"/>
              <a:t>Réaliser l’émission</a:t>
            </a:r>
          </a:p>
        </p:txBody>
      </p:sp>
      <p:sp>
        <p:nvSpPr>
          <p:cNvPr id="3" name="Rectangle 2">
            <a:extLst>
              <a:ext uri="{FF2B5EF4-FFF2-40B4-BE49-F238E27FC236}">
                <a16:creationId xmlns:a16="http://schemas.microsoft.com/office/drawing/2014/main" id="{2B2E6E82-9EF8-4C95-AC8C-97AC649FF91C}"/>
              </a:ext>
            </a:extLst>
          </p:cNvPr>
          <p:cNvSpPr/>
          <p:nvPr/>
        </p:nvSpPr>
        <p:spPr>
          <a:xfrm>
            <a:off x="1036107" y="4760718"/>
            <a:ext cx="10891662" cy="280580"/>
          </a:xfrm>
          <a:prstGeom prst="rect">
            <a:avLst/>
          </a:prstGeom>
          <a:solidFill>
            <a:srgbClr val="BE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Narrow" panose="020B0606020202030204" pitchFamily="34" charset="0"/>
              </a:rPr>
              <a:t>Equipes impliquées :</a:t>
            </a:r>
          </a:p>
        </p:txBody>
      </p:sp>
      <p:sp>
        <p:nvSpPr>
          <p:cNvPr id="4" name="Rectangle : coins arrondis 3">
            <a:extLst>
              <a:ext uri="{FF2B5EF4-FFF2-40B4-BE49-F238E27FC236}">
                <a16:creationId xmlns:a16="http://schemas.microsoft.com/office/drawing/2014/main" id="{FABF436E-2A6C-435C-99C4-21EF3003FCCF}"/>
              </a:ext>
            </a:extLst>
          </p:cNvPr>
          <p:cNvSpPr/>
          <p:nvPr/>
        </p:nvSpPr>
        <p:spPr>
          <a:xfrm>
            <a:off x="1148557" y="5184945"/>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Moody’s / S&amp;P Direction financière</a:t>
            </a:r>
          </a:p>
        </p:txBody>
      </p:sp>
      <p:sp>
        <p:nvSpPr>
          <p:cNvPr id="29" name="Rectangle : coins arrondis 28">
            <a:extLst>
              <a:ext uri="{FF2B5EF4-FFF2-40B4-BE49-F238E27FC236}">
                <a16:creationId xmlns:a16="http://schemas.microsoft.com/office/drawing/2014/main" id="{3BA05D36-9D67-4C22-ADF4-C1096A62F653}"/>
              </a:ext>
            </a:extLst>
          </p:cNvPr>
          <p:cNvSpPr/>
          <p:nvPr/>
        </p:nvSpPr>
        <p:spPr>
          <a:xfrm>
            <a:off x="2977357" y="5211578"/>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Direction financière / Financement MLT</a:t>
            </a:r>
          </a:p>
        </p:txBody>
      </p:sp>
      <p:sp>
        <p:nvSpPr>
          <p:cNvPr id="30" name="Rectangle : coins arrondis 29">
            <a:extLst>
              <a:ext uri="{FF2B5EF4-FFF2-40B4-BE49-F238E27FC236}">
                <a16:creationId xmlns:a16="http://schemas.microsoft.com/office/drawing/2014/main" id="{B47431E6-3064-4308-A3F4-9898D18D101A}"/>
              </a:ext>
            </a:extLst>
          </p:cNvPr>
          <p:cNvSpPr/>
          <p:nvPr/>
        </p:nvSpPr>
        <p:spPr>
          <a:xfrm>
            <a:off x="4886690" y="5211578"/>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Direction financière / Direction juridique</a:t>
            </a:r>
          </a:p>
        </p:txBody>
      </p:sp>
      <p:sp>
        <p:nvSpPr>
          <p:cNvPr id="31" name="Rectangle : coins arrondis 30">
            <a:extLst>
              <a:ext uri="{FF2B5EF4-FFF2-40B4-BE49-F238E27FC236}">
                <a16:creationId xmlns:a16="http://schemas.microsoft.com/office/drawing/2014/main" id="{540BDA9D-C7EE-49D8-9DFB-0FE632FD7109}"/>
              </a:ext>
            </a:extLst>
          </p:cNvPr>
          <p:cNvSpPr/>
          <p:nvPr/>
        </p:nvSpPr>
        <p:spPr>
          <a:xfrm>
            <a:off x="6772878" y="5211578"/>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Gestion des risques</a:t>
            </a:r>
          </a:p>
        </p:txBody>
      </p:sp>
      <p:sp>
        <p:nvSpPr>
          <p:cNvPr id="32" name="Rectangle : coins arrondis 31">
            <a:extLst>
              <a:ext uri="{FF2B5EF4-FFF2-40B4-BE49-F238E27FC236}">
                <a16:creationId xmlns:a16="http://schemas.microsoft.com/office/drawing/2014/main" id="{C54084DD-D215-4217-A667-428C2F729AFF}"/>
              </a:ext>
            </a:extLst>
          </p:cNvPr>
          <p:cNvSpPr/>
          <p:nvPr/>
        </p:nvSpPr>
        <p:spPr>
          <a:xfrm>
            <a:off x="8659066" y="5202700"/>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Contrôle / ALM</a:t>
            </a:r>
          </a:p>
        </p:txBody>
      </p:sp>
      <p:sp>
        <p:nvSpPr>
          <p:cNvPr id="33" name="Rectangle : coins arrondis 32">
            <a:extLst>
              <a:ext uri="{FF2B5EF4-FFF2-40B4-BE49-F238E27FC236}">
                <a16:creationId xmlns:a16="http://schemas.microsoft.com/office/drawing/2014/main" id="{C4A6C43C-87CC-472D-A11D-76AE17DEFE82}"/>
              </a:ext>
            </a:extLst>
          </p:cNvPr>
          <p:cNvSpPr/>
          <p:nvPr/>
        </p:nvSpPr>
        <p:spPr>
          <a:xfrm>
            <a:off x="10585520" y="5202700"/>
            <a:ext cx="1226854" cy="871112"/>
          </a:xfrm>
          <a:prstGeom prst="roundRect">
            <a:avLst/>
          </a:prstGeom>
          <a:noFill/>
          <a:ln w="28575">
            <a:solidFill>
              <a:srgbClr val="29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9235C"/>
                </a:solidFill>
                <a:latin typeface="Arial Narrow" panose="020B0606020202030204" pitchFamily="34" charset="0"/>
              </a:rPr>
              <a:t>Font Office - Financement MLT</a:t>
            </a:r>
          </a:p>
        </p:txBody>
      </p:sp>
      <p:sp>
        <p:nvSpPr>
          <p:cNvPr id="34" name="Ellipse 33">
            <a:extLst>
              <a:ext uri="{FF2B5EF4-FFF2-40B4-BE49-F238E27FC236}">
                <a16:creationId xmlns:a16="http://schemas.microsoft.com/office/drawing/2014/main" id="{97A325F6-B758-41C9-9271-7B4049E0F9A8}"/>
              </a:ext>
            </a:extLst>
          </p:cNvPr>
          <p:cNvSpPr/>
          <p:nvPr/>
        </p:nvSpPr>
        <p:spPr>
          <a:xfrm>
            <a:off x="1656717" y="107169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1</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35" name="Ellipse 34">
            <a:extLst>
              <a:ext uri="{FF2B5EF4-FFF2-40B4-BE49-F238E27FC236}">
                <a16:creationId xmlns:a16="http://schemas.microsoft.com/office/drawing/2014/main" id="{42809769-677D-4B3C-AFFE-0CAB7EF69AA1}"/>
              </a:ext>
            </a:extLst>
          </p:cNvPr>
          <p:cNvSpPr/>
          <p:nvPr/>
        </p:nvSpPr>
        <p:spPr>
          <a:xfrm>
            <a:off x="3452532" y="1071697"/>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2</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36" name="Ellipse 35">
            <a:extLst>
              <a:ext uri="{FF2B5EF4-FFF2-40B4-BE49-F238E27FC236}">
                <a16:creationId xmlns:a16="http://schemas.microsoft.com/office/drawing/2014/main" id="{B443B3C5-B83F-4E30-88AE-144FF619B4B4}"/>
              </a:ext>
            </a:extLst>
          </p:cNvPr>
          <p:cNvSpPr/>
          <p:nvPr/>
        </p:nvSpPr>
        <p:spPr>
          <a:xfrm>
            <a:off x="5284117" y="1040286"/>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latin typeface="Bauhaus 93" panose="04030905020B02020C02" pitchFamily="82" charset="0"/>
                <a:ea typeface="Tahoma" panose="020B0604030504040204" pitchFamily="34" charset="0"/>
                <a:cs typeface="Tahoma" panose="020B0604030504040204" pitchFamily="34" charset="0"/>
              </a:rPr>
              <a:t>3</a:t>
            </a:r>
          </a:p>
        </p:txBody>
      </p:sp>
      <p:sp>
        <p:nvSpPr>
          <p:cNvPr id="55" name="Ellipse 54">
            <a:extLst>
              <a:ext uri="{FF2B5EF4-FFF2-40B4-BE49-F238E27FC236}">
                <a16:creationId xmlns:a16="http://schemas.microsoft.com/office/drawing/2014/main" id="{56CBBEBB-016D-454A-85A3-8694E9E743F3}"/>
              </a:ext>
            </a:extLst>
          </p:cNvPr>
          <p:cNvSpPr/>
          <p:nvPr/>
        </p:nvSpPr>
        <p:spPr>
          <a:xfrm>
            <a:off x="7220914" y="1036744"/>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4</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56" name="Ellipse 55">
            <a:extLst>
              <a:ext uri="{FF2B5EF4-FFF2-40B4-BE49-F238E27FC236}">
                <a16:creationId xmlns:a16="http://schemas.microsoft.com/office/drawing/2014/main" id="{C4EB5E85-D011-4BCF-911E-F7F805DC1483}"/>
              </a:ext>
            </a:extLst>
          </p:cNvPr>
          <p:cNvSpPr/>
          <p:nvPr/>
        </p:nvSpPr>
        <p:spPr>
          <a:xfrm>
            <a:off x="9098731" y="1026898"/>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5</a:t>
            </a:r>
            <a:endParaRPr lang="fr-FR" dirty="0">
              <a:latin typeface="Bauhaus 93" panose="04030905020B02020C02" pitchFamily="82" charset="0"/>
              <a:ea typeface="Tahoma" panose="020B0604030504040204" pitchFamily="34" charset="0"/>
              <a:cs typeface="Tahoma" panose="020B0604030504040204" pitchFamily="34" charset="0"/>
            </a:endParaRPr>
          </a:p>
        </p:txBody>
      </p:sp>
      <p:sp>
        <p:nvSpPr>
          <p:cNvPr id="57" name="Ellipse 56">
            <a:extLst>
              <a:ext uri="{FF2B5EF4-FFF2-40B4-BE49-F238E27FC236}">
                <a16:creationId xmlns:a16="http://schemas.microsoft.com/office/drawing/2014/main" id="{E99C62E6-4007-478D-833E-DBF19F761A15}"/>
              </a:ext>
            </a:extLst>
          </p:cNvPr>
          <p:cNvSpPr/>
          <p:nvPr/>
        </p:nvSpPr>
        <p:spPr>
          <a:xfrm>
            <a:off x="11064314" y="1039763"/>
            <a:ext cx="216000" cy="216000"/>
          </a:xfrm>
          <a:prstGeom prst="ellipse">
            <a:avLst/>
          </a:prstGeom>
          <a:solidFill>
            <a:srgbClr val="00206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dirty="0">
                <a:latin typeface="Bauhaus 93" panose="04030905020B02020C02" pitchFamily="82" charset="0"/>
                <a:ea typeface="Tahoma" panose="020B0604030504040204" pitchFamily="34" charset="0"/>
                <a:cs typeface="Tahoma" panose="020B0604030504040204" pitchFamily="34" charset="0"/>
              </a:rPr>
              <a:t>6</a:t>
            </a:r>
            <a:endParaRPr lang="fr-FR" dirty="0">
              <a:latin typeface="Bauhaus 93" panose="04030905020B02020C02"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14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74413C4-3BA9-4EA5-8E11-57E0063E9D3E}"/>
              </a:ext>
            </a:extLst>
          </p:cNvPr>
          <p:cNvSpPr>
            <a:spLocks noGrp="1"/>
          </p:cNvSpPr>
          <p:nvPr>
            <p:ph type="title"/>
          </p:nvPr>
        </p:nvSpPr>
        <p:spPr/>
        <p:txBody>
          <a:bodyPr vert="horz" lIns="91440" tIns="45720" rIns="91440" bIns="45720" rtlCol="0" anchor="ctr">
            <a:normAutofit/>
          </a:bodyPr>
          <a:lstStyle/>
          <a:p>
            <a:r>
              <a:rPr lang="fr-FR" sz="2400" b="1" dirty="0">
                <a:latin typeface="Arial Narrow" panose="020B0606020202030204" pitchFamily="34" charset="0"/>
              </a:rPr>
              <a:t>Les enjeux majeurs de l’AFL #1</a:t>
            </a:r>
          </a:p>
        </p:txBody>
      </p:sp>
      <p:graphicFrame>
        <p:nvGraphicFramePr>
          <p:cNvPr id="7" name="Diagramme 6">
            <a:extLst>
              <a:ext uri="{FF2B5EF4-FFF2-40B4-BE49-F238E27FC236}">
                <a16:creationId xmlns:a16="http://schemas.microsoft.com/office/drawing/2014/main" id="{C47212F2-115B-4B51-92F9-EF74426E19BD}"/>
              </a:ext>
            </a:extLst>
          </p:cNvPr>
          <p:cNvGraphicFramePr/>
          <p:nvPr>
            <p:extLst>
              <p:ext uri="{D42A27DB-BD31-4B8C-83A1-F6EECF244321}">
                <p14:modId xmlns:p14="http://schemas.microsoft.com/office/powerpoint/2010/main" val="3591516476"/>
              </p:ext>
            </p:extLst>
          </p:nvPr>
        </p:nvGraphicFramePr>
        <p:xfrm>
          <a:off x="1927412" y="1166070"/>
          <a:ext cx="7971598" cy="5162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D80D0C09-938F-4D66-9D99-E1553CEA9BB9}"/>
              </a:ext>
            </a:extLst>
          </p:cNvPr>
          <p:cNvSpPr txBox="1"/>
          <p:nvPr/>
        </p:nvSpPr>
        <p:spPr>
          <a:xfrm>
            <a:off x="4981221" y="3227517"/>
            <a:ext cx="1874231" cy="892552"/>
          </a:xfrm>
          <a:prstGeom prst="rect">
            <a:avLst/>
          </a:prstGeom>
          <a:noFill/>
        </p:spPr>
        <p:txBody>
          <a:bodyPr wrap="none" rtlCol="0">
            <a:spAutoFit/>
          </a:bodyPr>
          <a:lstStyle/>
          <a:p>
            <a:pPr algn="ctr"/>
            <a:r>
              <a:rPr lang="fr-FR" sz="1300" b="1" dirty="0">
                <a:latin typeface="Arial Narrow" panose="020B0606020202030204" pitchFamily="34" charset="0"/>
              </a:rPr>
              <a:t>Excellence</a:t>
            </a:r>
          </a:p>
          <a:p>
            <a:pPr algn="ctr"/>
            <a:r>
              <a:rPr lang="fr-FR" sz="1300" b="1" dirty="0">
                <a:latin typeface="Arial Narrow" panose="020B0606020202030204" pitchFamily="34" charset="0"/>
              </a:rPr>
              <a:t>Opérationnelle</a:t>
            </a:r>
          </a:p>
          <a:p>
            <a:pPr algn="ctr"/>
            <a:r>
              <a:rPr lang="fr-FR" sz="1300" b="1" dirty="0">
                <a:latin typeface="Arial Narrow" panose="020B0606020202030204" pitchFamily="34" charset="0"/>
              </a:rPr>
              <a:t>-</a:t>
            </a:r>
          </a:p>
          <a:p>
            <a:pPr algn="ctr"/>
            <a:r>
              <a:rPr lang="fr-FR" sz="1300" b="1" dirty="0">
                <a:latin typeface="Arial Narrow" panose="020B0606020202030204" pitchFamily="34" charset="0"/>
              </a:rPr>
              <a:t>Modèle opérationnel léger</a:t>
            </a:r>
          </a:p>
        </p:txBody>
      </p:sp>
      <p:sp>
        <p:nvSpPr>
          <p:cNvPr id="2" name="Espace réservé de la date 1">
            <a:extLst>
              <a:ext uri="{FF2B5EF4-FFF2-40B4-BE49-F238E27FC236}">
                <a16:creationId xmlns:a16="http://schemas.microsoft.com/office/drawing/2014/main" id="{FCB902F2-6145-4065-A740-C8CA40F41C4C}"/>
              </a:ext>
            </a:extLst>
          </p:cNvPr>
          <p:cNvSpPr>
            <a:spLocks noGrp="1"/>
          </p:cNvSpPr>
          <p:nvPr>
            <p:ph type="dt" sz="half" idx="2"/>
          </p:nvPr>
        </p:nvSpPr>
        <p:spPr/>
        <p:txBody>
          <a:bodyPr/>
          <a:lstStyle/>
          <a:p>
            <a:fld id="{75B8092E-38A7-4925-AA21-6146543E6DFF}" type="datetime1">
              <a:rPr lang="fr-FR" smtClean="0"/>
              <a:t>03/06/2019</a:t>
            </a:fld>
            <a:endParaRPr lang="fr-FR" dirty="0"/>
          </a:p>
        </p:txBody>
      </p:sp>
      <p:sp>
        <p:nvSpPr>
          <p:cNvPr id="3" name="Espace réservé du numéro de diapositive 2">
            <a:extLst>
              <a:ext uri="{FF2B5EF4-FFF2-40B4-BE49-F238E27FC236}">
                <a16:creationId xmlns:a16="http://schemas.microsoft.com/office/drawing/2014/main" id="{554D467F-9AA6-4785-9E5B-EBA9700A2E42}"/>
              </a:ext>
            </a:extLst>
          </p:cNvPr>
          <p:cNvSpPr>
            <a:spLocks noGrp="1"/>
          </p:cNvSpPr>
          <p:nvPr>
            <p:ph type="sldNum" sz="quarter" idx="4"/>
          </p:nvPr>
        </p:nvSpPr>
        <p:spPr/>
        <p:txBody>
          <a:bodyPr/>
          <a:lstStyle/>
          <a:p>
            <a:fld id="{B46626B8-9A1A-D04A-9503-D05055E8FA78}" type="slidenum">
              <a:rPr lang="fr-FR" smtClean="0"/>
              <a:pPr/>
              <a:t>32</a:t>
            </a:fld>
            <a:endParaRPr lang="fr-FR" dirty="0"/>
          </a:p>
        </p:txBody>
      </p:sp>
    </p:spTree>
    <p:extLst>
      <p:ext uri="{BB962C8B-B14F-4D97-AF65-F5344CB8AC3E}">
        <p14:creationId xmlns:p14="http://schemas.microsoft.com/office/powerpoint/2010/main" val="312107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
            <a:extLst>
              <a:ext uri="{FF2B5EF4-FFF2-40B4-BE49-F238E27FC236}">
                <a16:creationId xmlns:a16="http://schemas.microsoft.com/office/drawing/2014/main" id="{44823C25-D335-41E5-ADFD-A4451841498C}"/>
              </a:ext>
            </a:extLst>
          </p:cNvPr>
          <p:cNvSpPr>
            <a:spLocks noGrp="1"/>
          </p:cNvSpPr>
          <p:nvPr>
            <p:ph type="body" sz="quarter" idx="13"/>
          </p:nvPr>
        </p:nvSpPr>
        <p:spPr>
          <a:xfrm>
            <a:off x="938114" y="1657002"/>
            <a:ext cx="10862400" cy="4191579"/>
          </a:xfrm>
        </p:spPr>
        <p:txBody>
          <a:bodyPr>
            <a:normAutofit/>
          </a:bodyPr>
          <a:lstStyle/>
          <a:p>
            <a:pPr marL="0" indent="0">
              <a:buNone/>
            </a:pPr>
            <a:r>
              <a:rPr lang="fr-FR" sz="1100" b="1" dirty="0">
                <a:latin typeface="Arial Narrow" panose="020B0606020202030204" pitchFamily="34" charset="0"/>
                <a:ea typeface="Tahoma" panose="020B0604030504040204" pitchFamily="34" charset="0"/>
                <a:cs typeface="Tahoma" panose="020B0604030504040204" pitchFamily="34" charset="0"/>
              </a:rPr>
              <a:t>ENJEUX STRATEGIQUES</a:t>
            </a:r>
          </a:p>
          <a:p>
            <a:pPr marL="0" indent="0">
              <a:buNone/>
            </a:pPr>
            <a:endParaRPr lang="fr-FR" sz="1100" b="1" dirty="0">
              <a:latin typeface="Arial Narrow" panose="020B0606020202030204" pitchFamily="34" charset="0"/>
              <a:ea typeface="Tahoma" panose="020B0604030504040204" pitchFamily="34" charset="0"/>
              <a:cs typeface="Tahoma" panose="020B0604030504040204" pitchFamily="34" charset="0"/>
            </a:endParaRPr>
          </a:p>
          <a:p>
            <a:pPr marL="0" indent="0">
              <a:buNone/>
            </a:pPr>
            <a:endParaRPr lang="fr-FR" sz="1100" b="1" dirty="0">
              <a:latin typeface="Arial Narrow" panose="020B0606020202030204" pitchFamily="34" charset="0"/>
              <a:ea typeface="Tahoma" panose="020B0604030504040204" pitchFamily="34" charset="0"/>
              <a:cs typeface="Tahoma" panose="020B0604030504040204" pitchFamily="34" charset="0"/>
            </a:endParaRPr>
          </a:p>
          <a:p>
            <a:pPr marL="0" indent="0">
              <a:buNone/>
            </a:pPr>
            <a:endParaRPr lang="fr-FR" sz="1100" b="1" dirty="0">
              <a:latin typeface="Arial Narrow" panose="020B0606020202030204" pitchFamily="34" charset="0"/>
              <a:ea typeface="Tahoma" panose="020B0604030504040204" pitchFamily="34" charset="0"/>
              <a:cs typeface="Tahoma" panose="020B0604030504040204" pitchFamily="34" charset="0"/>
            </a:endParaRPr>
          </a:p>
          <a:p>
            <a:pPr marL="0" indent="0">
              <a:buNone/>
            </a:pPr>
            <a:endParaRPr lang="fr-FR" sz="1100" b="1" dirty="0">
              <a:latin typeface="Arial Narrow" panose="020B0606020202030204" pitchFamily="34" charset="0"/>
              <a:ea typeface="Tahoma" panose="020B0604030504040204" pitchFamily="34" charset="0"/>
              <a:cs typeface="Tahoma" panose="020B0604030504040204" pitchFamily="34" charset="0"/>
            </a:endParaRPr>
          </a:p>
          <a:p>
            <a:pPr marL="0" indent="0">
              <a:buNone/>
            </a:pPr>
            <a:endParaRPr lang="fr-FR" sz="1100" b="1" dirty="0">
              <a:latin typeface="Arial Narrow" panose="020B0606020202030204" pitchFamily="34" charset="0"/>
              <a:ea typeface="Tahoma" panose="020B0604030504040204" pitchFamily="34" charset="0"/>
              <a:cs typeface="Tahoma" panose="020B0604030504040204" pitchFamily="34" charset="0"/>
            </a:endParaRPr>
          </a:p>
          <a:p>
            <a:pPr marL="0" indent="0">
              <a:buNone/>
            </a:pPr>
            <a:endParaRPr lang="fr-FR" sz="1100" b="1" dirty="0">
              <a:latin typeface="Arial Narrow" panose="020B0606020202030204" pitchFamily="34" charset="0"/>
              <a:ea typeface="Tahoma" panose="020B0604030504040204" pitchFamily="34" charset="0"/>
              <a:cs typeface="Tahoma" panose="020B0604030504040204" pitchFamily="34" charset="0"/>
            </a:endParaRPr>
          </a:p>
          <a:p>
            <a:pPr marL="0" indent="0">
              <a:buNone/>
            </a:pPr>
            <a:r>
              <a:rPr lang="fr-FR" sz="1100" b="1" dirty="0">
                <a:latin typeface="Arial Narrow" panose="020B0606020202030204" pitchFamily="34" charset="0"/>
                <a:ea typeface="Tahoma" panose="020B0604030504040204" pitchFamily="34" charset="0"/>
                <a:cs typeface="Tahoma" panose="020B0604030504040204" pitchFamily="34" charset="0"/>
              </a:rPr>
              <a:t>ENJEUX OPERATIONNELS</a:t>
            </a:r>
          </a:p>
          <a:p>
            <a:pPr marL="0" indent="0">
              <a:buNone/>
            </a:pPr>
            <a:endParaRPr lang="fr-FR" sz="1100" b="1" dirty="0">
              <a:latin typeface="Arial Narrow" panose="020B0606020202030204" pitchFamily="34" charset="0"/>
              <a:ea typeface="Tahoma" panose="020B0604030504040204" pitchFamily="34" charset="0"/>
              <a:cs typeface="Tahoma" panose="020B0604030504040204" pitchFamily="34" charset="0"/>
            </a:endParaRPr>
          </a:p>
          <a:p>
            <a:endParaRPr lang="fr-FR" sz="1050" b="1" dirty="0">
              <a:latin typeface="Arial Narrow" panose="020B0606020202030204" pitchFamily="34" charset="0"/>
            </a:endParaRPr>
          </a:p>
          <a:p>
            <a:endParaRPr lang="fr-FR" sz="1050" b="1" dirty="0">
              <a:latin typeface="Arial Narrow" panose="020B0606020202030204" pitchFamily="34" charset="0"/>
            </a:endParaRPr>
          </a:p>
          <a:p>
            <a:endParaRPr lang="fr-FR" sz="1050" b="1" dirty="0">
              <a:latin typeface="Arial Narrow" panose="020B0606020202030204" pitchFamily="34" charset="0"/>
            </a:endParaRPr>
          </a:p>
        </p:txBody>
      </p:sp>
      <p:sp>
        <p:nvSpPr>
          <p:cNvPr id="5" name="Titre 4">
            <a:extLst>
              <a:ext uri="{FF2B5EF4-FFF2-40B4-BE49-F238E27FC236}">
                <a16:creationId xmlns:a16="http://schemas.microsoft.com/office/drawing/2014/main" id="{0DCF8A43-5C4A-4544-A6EB-949AD68AD5A6}"/>
              </a:ext>
            </a:extLst>
          </p:cNvPr>
          <p:cNvSpPr>
            <a:spLocks noGrp="1"/>
          </p:cNvSpPr>
          <p:nvPr>
            <p:ph type="title"/>
          </p:nvPr>
        </p:nvSpPr>
        <p:spPr>
          <a:ln>
            <a:noFill/>
          </a:ln>
        </p:spPr>
        <p:txBody>
          <a:bodyPr vert="horz" lIns="91440" tIns="45720" rIns="91440" bIns="45720" rtlCol="0" anchor="ctr">
            <a:normAutofit/>
          </a:bodyPr>
          <a:lstStyle/>
          <a:p>
            <a:r>
              <a:rPr lang="fr-FR" sz="2400" b="1" dirty="0">
                <a:latin typeface="Arial Narrow" panose="020B0606020202030204" pitchFamily="34" charset="0"/>
              </a:rPr>
              <a:t>Les enjeux majeurs de l’AFL #2</a:t>
            </a:r>
          </a:p>
        </p:txBody>
      </p:sp>
      <p:sp>
        <p:nvSpPr>
          <p:cNvPr id="2" name="Espace réservé de la date 1">
            <a:extLst>
              <a:ext uri="{FF2B5EF4-FFF2-40B4-BE49-F238E27FC236}">
                <a16:creationId xmlns:a16="http://schemas.microsoft.com/office/drawing/2014/main" id="{1D20F7DC-3833-477F-AABF-2AE05B17DD94}"/>
              </a:ext>
            </a:extLst>
          </p:cNvPr>
          <p:cNvSpPr>
            <a:spLocks noGrp="1"/>
          </p:cNvSpPr>
          <p:nvPr>
            <p:ph type="dt" sz="half" idx="2"/>
          </p:nvPr>
        </p:nvSpPr>
        <p:spPr/>
        <p:txBody>
          <a:bodyPr/>
          <a:lstStyle/>
          <a:p>
            <a:fld id="{2CCE3098-CADF-481B-A225-0C7750F45D0E}" type="datetime1">
              <a:rPr lang="fr-FR" smtClean="0"/>
              <a:t>03/06/2019</a:t>
            </a:fld>
            <a:endParaRPr lang="fr-FR" dirty="0"/>
          </a:p>
        </p:txBody>
      </p:sp>
      <p:sp>
        <p:nvSpPr>
          <p:cNvPr id="4" name="Espace réservé du numéro de diapositive 3">
            <a:extLst>
              <a:ext uri="{FF2B5EF4-FFF2-40B4-BE49-F238E27FC236}">
                <a16:creationId xmlns:a16="http://schemas.microsoft.com/office/drawing/2014/main" id="{E91CB58D-2F34-4A52-BD5E-A52F75FED3EB}"/>
              </a:ext>
            </a:extLst>
          </p:cNvPr>
          <p:cNvSpPr>
            <a:spLocks noGrp="1"/>
          </p:cNvSpPr>
          <p:nvPr>
            <p:ph type="sldNum" sz="quarter" idx="4"/>
          </p:nvPr>
        </p:nvSpPr>
        <p:spPr/>
        <p:txBody>
          <a:bodyPr/>
          <a:lstStyle/>
          <a:p>
            <a:fld id="{B46626B8-9A1A-D04A-9503-D05055E8FA78}" type="slidenum">
              <a:rPr lang="fr-FR" smtClean="0"/>
              <a:pPr/>
              <a:t>33</a:t>
            </a:fld>
            <a:endParaRPr lang="fr-FR" dirty="0"/>
          </a:p>
        </p:txBody>
      </p:sp>
      <p:graphicFrame>
        <p:nvGraphicFramePr>
          <p:cNvPr id="8" name="Tableau 7">
            <a:extLst>
              <a:ext uri="{FF2B5EF4-FFF2-40B4-BE49-F238E27FC236}">
                <a16:creationId xmlns:a16="http://schemas.microsoft.com/office/drawing/2014/main" id="{297EA31A-2C7A-41F5-9798-54F51369D57B}"/>
              </a:ext>
            </a:extLst>
          </p:cNvPr>
          <p:cNvGraphicFramePr>
            <a:graphicFrameLocks noGrp="1"/>
          </p:cNvGraphicFramePr>
          <p:nvPr>
            <p:extLst>
              <p:ext uri="{D42A27DB-BD31-4B8C-83A1-F6EECF244321}">
                <p14:modId xmlns:p14="http://schemas.microsoft.com/office/powerpoint/2010/main" val="3535730575"/>
              </p:ext>
            </p:extLst>
          </p:nvPr>
        </p:nvGraphicFramePr>
        <p:xfrm>
          <a:off x="2732012" y="1589237"/>
          <a:ext cx="9144002" cy="1394460"/>
        </p:xfrm>
        <a:graphic>
          <a:graphicData uri="http://schemas.openxmlformats.org/drawingml/2006/table">
            <a:tbl>
              <a:tblPr firstRow="1" bandRow="1">
                <a:tableStyleId>{5C22544A-7EE6-4342-B048-85BDC9FD1C3A}</a:tableStyleId>
              </a:tblPr>
              <a:tblGrid>
                <a:gridCol w="4572001">
                  <a:extLst>
                    <a:ext uri="{9D8B030D-6E8A-4147-A177-3AD203B41FA5}">
                      <a16:colId xmlns:a16="http://schemas.microsoft.com/office/drawing/2014/main" val="2780637306"/>
                    </a:ext>
                  </a:extLst>
                </a:gridCol>
                <a:gridCol w="4572001">
                  <a:extLst>
                    <a:ext uri="{9D8B030D-6E8A-4147-A177-3AD203B41FA5}">
                      <a16:colId xmlns:a16="http://schemas.microsoft.com/office/drawing/2014/main" val="2131164940"/>
                    </a:ext>
                  </a:extLst>
                </a:gridCol>
              </a:tblGrid>
              <a:tr h="275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Assurer le </a:t>
                      </a: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volume suffisant de Fonds Propres </a:t>
                      </a: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pour soutenir l'activité (contraintes règlementaires)</a:t>
                      </a: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Les adhésions sont la source unique de fonds propres de l’AFL. La réponse à la problématique est donc liée au flux des adhésions.</a:t>
                      </a:r>
                    </a:p>
                  </a:txBody>
                  <a:tcPr>
                    <a:noFill/>
                  </a:tcPr>
                </a:tc>
                <a:extLst>
                  <a:ext uri="{0D108BD9-81ED-4DB2-BD59-A6C34878D82A}">
                    <a16:rowId xmlns:a16="http://schemas.microsoft.com/office/drawing/2014/main" val="894555346"/>
                  </a:ext>
                </a:extLst>
              </a:tr>
              <a:tr h="275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Articuler </a:t>
                      </a: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taille de marché </a:t>
                      </a: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et</a:t>
                      </a: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 part de marché</a:t>
                      </a: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La taille de marché est une donnée exogène qu’il faut prendre en compte dans la définition / conquête de la part de marché de l’AFL</a:t>
                      </a:r>
                    </a:p>
                  </a:txBody>
                  <a:tcPr>
                    <a:noFill/>
                  </a:tcPr>
                </a:tc>
                <a:extLst>
                  <a:ext uri="{0D108BD9-81ED-4DB2-BD59-A6C34878D82A}">
                    <a16:rowId xmlns:a16="http://schemas.microsoft.com/office/drawing/2014/main" val="1661509901"/>
                  </a:ext>
                </a:extLst>
              </a:tr>
              <a:tr h="275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Assurer un accès à une </a:t>
                      </a: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ressource bon marché </a:t>
                      </a: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pour maintenir la compétitivité de l’Agence</a:t>
                      </a: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Ceci dépend de la qualité du rating de l’Agence et du lien de confiance tissé aves les investisseurs de la place.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Ces éléments sont liés aux performances financières de l’AFL.</a:t>
                      </a:r>
                    </a:p>
                  </a:txBody>
                  <a:tcPr>
                    <a:noFill/>
                  </a:tcPr>
                </a:tc>
                <a:extLst>
                  <a:ext uri="{0D108BD9-81ED-4DB2-BD59-A6C34878D82A}">
                    <a16:rowId xmlns:a16="http://schemas.microsoft.com/office/drawing/2014/main" val="2975404560"/>
                  </a:ext>
                </a:extLst>
              </a:tr>
            </a:tbl>
          </a:graphicData>
        </a:graphic>
      </p:graphicFrame>
      <p:graphicFrame>
        <p:nvGraphicFramePr>
          <p:cNvPr id="10" name="Tableau 9">
            <a:extLst>
              <a:ext uri="{FF2B5EF4-FFF2-40B4-BE49-F238E27FC236}">
                <a16:creationId xmlns:a16="http://schemas.microsoft.com/office/drawing/2014/main" id="{C567B64B-3606-4FC8-A580-2E2C92F6650D}"/>
              </a:ext>
            </a:extLst>
          </p:cNvPr>
          <p:cNvGraphicFramePr>
            <a:graphicFrameLocks noGrp="1"/>
          </p:cNvGraphicFramePr>
          <p:nvPr>
            <p:extLst>
              <p:ext uri="{D42A27DB-BD31-4B8C-83A1-F6EECF244321}">
                <p14:modId xmlns:p14="http://schemas.microsoft.com/office/powerpoint/2010/main" val="884529403"/>
              </p:ext>
            </p:extLst>
          </p:nvPr>
        </p:nvGraphicFramePr>
        <p:xfrm>
          <a:off x="2732012" y="3599439"/>
          <a:ext cx="9144002" cy="2125980"/>
        </p:xfrm>
        <a:graphic>
          <a:graphicData uri="http://schemas.openxmlformats.org/drawingml/2006/table">
            <a:tbl>
              <a:tblPr firstRow="1" bandRow="1">
                <a:tableStyleId>{5C22544A-7EE6-4342-B048-85BDC9FD1C3A}</a:tableStyleId>
              </a:tblPr>
              <a:tblGrid>
                <a:gridCol w="4572001">
                  <a:extLst>
                    <a:ext uri="{9D8B030D-6E8A-4147-A177-3AD203B41FA5}">
                      <a16:colId xmlns:a16="http://schemas.microsoft.com/office/drawing/2014/main" val="2780637306"/>
                    </a:ext>
                  </a:extLst>
                </a:gridCol>
                <a:gridCol w="4572001">
                  <a:extLst>
                    <a:ext uri="{9D8B030D-6E8A-4147-A177-3AD203B41FA5}">
                      <a16:colId xmlns:a16="http://schemas.microsoft.com/office/drawing/2014/main" val="2131164940"/>
                    </a:ext>
                  </a:extLst>
                </a:gridCol>
              </a:tblGrid>
              <a:tr h="275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Disposer de liquidités suffisantes</a:t>
                      </a: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 à bon prix, </a:t>
                      </a: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aujourd’hui, demain et après demain</a:t>
                      </a: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Gérer la liquidité immédiate de l’Agence pour faire face aux demandes de prêts et anticiper les besoins de demain lorsque l’Agence devra rembourser ses premières émissions</a:t>
                      </a:r>
                    </a:p>
                  </a:txBody>
                  <a:tcPr>
                    <a:noFill/>
                  </a:tcPr>
                </a:tc>
                <a:extLst>
                  <a:ext uri="{0D108BD9-81ED-4DB2-BD59-A6C34878D82A}">
                    <a16:rowId xmlns:a16="http://schemas.microsoft.com/office/drawing/2014/main" val="2906619169"/>
                  </a:ext>
                </a:extLst>
              </a:tr>
              <a:tr h="275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Limiter le risque de perte financière significative </a:t>
                      </a: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liée à une défaillance (processus, humaine, SI) ou à un évènement extérieur – au regarde de son impact sur la pérennité de l’Agence.</a:t>
                      </a: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L’encadrement des processus (procédures, back up), la mise en place de dispositifs de contrôle a plusieurs niveaux et d’un dispositif de Sécurité du SI .</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Des sensibilisations régulières sont également effectuées.</a:t>
                      </a:r>
                    </a:p>
                  </a:txBody>
                  <a:tcPr>
                    <a:noFill/>
                  </a:tcPr>
                </a:tc>
                <a:extLst>
                  <a:ext uri="{0D108BD9-81ED-4DB2-BD59-A6C34878D82A}">
                    <a16:rowId xmlns:a16="http://schemas.microsoft.com/office/drawing/2014/main" val="894555346"/>
                  </a:ext>
                </a:extLst>
              </a:tr>
              <a:tr h="275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Assurer le </a:t>
                      </a: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respect continu des exigences règlementaires </a:t>
                      </a: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et des conditions de l'agrément.</a:t>
                      </a: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La mise en place de l’ensemble des dispositifs de conformité et leur évaluation / mise à jour régulière </a:t>
                      </a:r>
                      <a:r>
                        <a:rPr lang="fr-FR" sz="1050" b="0" i="0" u="none" strike="noStrike" kern="1200">
                          <a:solidFill>
                            <a:schemeClr val="tx1"/>
                          </a:solidFill>
                          <a:effectLst/>
                          <a:latin typeface="Arial Narrow" panose="020B0606020202030204" pitchFamily="34" charset="0"/>
                          <a:ea typeface="Tahoma" panose="020B0604030504040204" pitchFamily="34" charset="0"/>
                          <a:cs typeface="Tahoma" panose="020B0604030504040204" pitchFamily="34" charset="0"/>
                        </a:rPr>
                        <a:t>y concourent.</a:t>
                      </a:r>
                      <a:endPar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Une veille règlementaire est assurée.</a:t>
                      </a:r>
                    </a:p>
                  </a:txBody>
                  <a:tcPr>
                    <a:noFill/>
                  </a:tcPr>
                </a:tc>
                <a:extLst>
                  <a:ext uri="{0D108BD9-81ED-4DB2-BD59-A6C34878D82A}">
                    <a16:rowId xmlns:a16="http://schemas.microsoft.com/office/drawing/2014/main" val="2975404560"/>
                  </a:ext>
                </a:extLst>
              </a:tr>
              <a:tr h="2758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Fonctionner selon un </a:t>
                      </a: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modèle opérationnel léger </a:t>
                      </a: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 Disposer de processus et systèmes permettant de répondre aux exigences d’</a:t>
                      </a:r>
                      <a:r>
                        <a:rPr lang="fr-FR" sz="1050" b="1"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excellence opérationnelle, tout en contenant les coûts</a:t>
                      </a: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i="0" u="none" strike="noStrike" kern="1200"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L’industrialisation des processus et reporting, ainsi que la dématérialisation des actes de gestion doivent permettre à l’Agence de maintenir ses coûts de fonctionnement tout en garantissant une niveau d’exigence opérationnelle élevé.</a:t>
                      </a:r>
                    </a:p>
                  </a:txBody>
                  <a:tcPr>
                    <a:noFill/>
                  </a:tcPr>
                </a:tc>
                <a:extLst>
                  <a:ext uri="{0D108BD9-81ED-4DB2-BD59-A6C34878D82A}">
                    <a16:rowId xmlns:a16="http://schemas.microsoft.com/office/drawing/2014/main" val="4019606878"/>
                  </a:ext>
                </a:extLst>
              </a:tr>
            </a:tbl>
          </a:graphicData>
        </a:graphic>
      </p:graphicFrame>
    </p:spTree>
    <p:extLst>
      <p:ext uri="{BB962C8B-B14F-4D97-AF65-F5344CB8AC3E}">
        <p14:creationId xmlns:p14="http://schemas.microsoft.com/office/powerpoint/2010/main" val="190105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A5D449-6F47-4C3D-98C3-07FBD1D1FEA9}"/>
              </a:ext>
            </a:extLst>
          </p:cNvPr>
          <p:cNvSpPr/>
          <p:nvPr/>
        </p:nvSpPr>
        <p:spPr>
          <a:xfrm>
            <a:off x="335902" y="251927"/>
            <a:ext cx="1147665" cy="1129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D1F69DCB-2207-45E2-9082-0CC4DBDB1D15}"/>
              </a:ext>
            </a:extLst>
          </p:cNvPr>
          <p:cNvSpPr>
            <a:spLocks noGrp="1"/>
          </p:cNvSpPr>
          <p:nvPr>
            <p:ph type="title"/>
          </p:nvPr>
        </p:nvSpPr>
        <p:spPr>
          <a:xfrm>
            <a:off x="2127936" y="3825638"/>
            <a:ext cx="7886700" cy="828741"/>
          </a:xfrm>
        </p:spPr>
        <p:txBody>
          <a:bodyPr/>
          <a:lstStyle/>
          <a:p>
            <a:r>
              <a:rPr lang="fr-FR" dirty="0"/>
              <a:t>La Banque des collectivités </a:t>
            </a:r>
          </a:p>
        </p:txBody>
      </p:sp>
      <p:sp>
        <p:nvSpPr>
          <p:cNvPr id="4" name="Espace réservé du texte 2">
            <a:extLst>
              <a:ext uri="{FF2B5EF4-FFF2-40B4-BE49-F238E27FC236}">
                <a16:creationId xmlns:a16="http://schemas.microsoft.com/office/drawing/2014/main" id="{5C3D8341-E5DD-4F4A-B8DE-D301F809502A}"/>
              </a:ext>
            </a:extLst>
          </p:cNvPr>
          <p:cNvSpPr>
            <a:spLocks noGrp="1"/>
          </p:cNvSpPr>
          <p:nvPr>
            <p:ph type="body" sz="quarter" idx="10"/>
          </p:nvPr>
        </p:nvSpPr>
        <p:spPr>
          <a:xfrm>
            <a:off x="5035075" y="4879976"/>
            <a:ext cx="2072423" cy="557213"/>
          </a:xfrm>
        </p:spPr>
        <p:txBody>
          <a:bodyPr/>
          <a:lstStyle/>
          <a:p>
            <a:r>
              <a:rPr lang="fr-FR" dirty="0"/>
              <a:t>Au 30/04/2019</a:t>
            </a:r>
          </a:p>
        </p:txBody>
      </p:sp>
      <p:sp>
        <p:nvSpPr>
          <p:cNvPr id="5" name="Espace réservé de la date 4">
            <a:extLst>
              <a:ext uri="{FF2B5EF4-FFF2-40B4-BE49-F238E27FC236}">
                <a16:creationId xmlns:a16="http://schemas.microsoft.com/office/drawing/2014/main" id="{9B17EE02-32E2-4E6D-BAAE-6693B9F08D34}"/>
              </a:ext>
            </a:extLst>
          </p:cNvPr>
          <p:cNvSpPr>
            <a:spLocks noGrp="1"/>
          </p:cNvSpPr>
          <p:nvPr>
            <p:ph type="dt" sz="half" idx="2"/>
          </p:nvPr>
        </p:nvSpPr>
        <p:spPr/>
        <p:txBody>
          <a:bodyPr/>
          <a:lstStyle/>
          <a:p>
            <a:fld id="{A3AF9B30-B87A-46B4-B208-2135A26F191C}" type="datetime1">
              <a:rPr lang="fr-FR" smtClean="0"/>
              <a:t>03/06/2019</a:t>
            </a:fld>
            <a:endParaRPr lang="fr-FR" dirty="0"/>
          </a:p>
        </p:txBody>
      </p:sp>
      <p:sp>
        <p:nvSpPr>
          <p:cNvPr id="6" name="Espace réservé du numéro de diapositive 5">
            <a:extLst>
              <a:ext uri="{FF2B5EF4-FFF2-40B4-BE49-F238E27FC236}">
                <a16:creationId xmlns:a16="http://schemas.microsoft.com/office/drawing/2014/main" id="{80EB3B74-6376-42A2-9CAF-71602704D768}"/>
              </a:ext>
            </a:extLst>
          </p:cNvPr>
          <p:cNvSpPr>
            <a:spLocks noGrp="1"/>
          </p:cNvSpPr>
          <p:nvPr>
            <p:ph type="sldNum" sz="quarter" idx="4"/>
          </p:nvPr>
        </p:nvSpPr>
        <p:spPr/>
        <p:txBody>
          <a:bodyPr/>
          <a:lstStyle/>
          <a:p>
            <a:fld id="{B46626B8-9A1A-D04A-9503-D05055E8FA78}" type="slidenum">
              <a:rPr lang="fr-FR" smtClean="0"/>
              <a:pPr/>
              <a:t>34</a:t>
            </a:fld>
            <a:endParaRPr lang="fr-FR" dirty="0"/>
          </a:p>
        </p:txBody>
      </p:sp>
    </p:spTree>
    <p:extLst>
      <p:ext uri="{BB962C8B-B14F-4D97-AF65-F5344CB8AC3E}">
        <p14:creationId xmlns:p14="http://schemas.microsoft.com/office/powerpoint/2010/main" val="39181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F0AA6A6-3B86-48AF-8852-40D0284A686A}"/>
              </a:ext>
            </a:extLst>
          </p:cNvPr>
          <p:cNvSpPr>
            <a:spLocks noGrp="1"/>
          </p:cNvSpPr>
          <p:nvPr>
            <p:ph type="title"/>
          </p:nvPr>
        </p:nvSpPr>
        <p:spPr/>
        <p:txBody>
          <a:bodyPr/>
          <a:lstStyle/>
          <a:p>
            <a:r>
              <a:rPr lang="fr-FR" sz="2400" b="1" dirty="0">
                <a:latin typeface="Arial Narrow" panose="020B0606020202030204" pitchFamily="34" charset="0"/>
              </a:rPr>
              <a:t>Une idée qui émane du nord de l’Europe…</a:t>
            </a:r>
          </a:p>
        </p:txBody>
      </p:sp>
      <p:pic>
        <p:nvPicPr>
          <p:cNvPr id="4" name="Image 3">
            <a:extLst>
              <a:ext uri="{FF2B5EF4-FFF2-40B4-BE49-F238E27FC236}">
                <a16:creationId xmlns:a16="http://schemas.microsoft.com/office/drawing/2014/main" id="{5EFD1180-D921-47AE-AA5A-F9F1EC404965}"/>
              </a:ext>
            </a:extLst>
          </p:cNvPr>
          <p:cNvPicPr>
            <a:picLocks noChangeAspect="1"/>
          </p:cNvPicPr>
          <p:nvPr/>
        </p:nvPicPr>
        <p:blipFill>
          <a:blip r:embed="rId2"/>
          <a:stretch>
            <a:fillRect/>
          </a:stretch>
        </p:blipFill>
        <p:spPr>
          <a:xfrm>
            <a:off x="2211558" y="1569137"/>
            <a:ext cx="7768884" cy="4540859"/>
          </a:xfrm>
          <a:prstGeom prst="rect">
            <a:avLst/>
          </a:prstGeom>
        </p:spPr>
      </p:pic>
      <p:sp>
        <p:nvSpPr>
          <p:cNvPr id="2" name="Espace réservé de la date 1">
            <a:extLst>
              <a:ext uri="{FF2B5EF4-FFF2-40B4-BE49-F238E27FC236}">
                <a16:creationId xmlns:a16="http://schemas.microsoft.com/office/drawing/2014/main" id="{8618D0FC-B902-4F16-9B02-E7AB340355CB}"/>
              </a:ext>
            </a:extLst>
          </p:cNvPr>
          <p:cNvSpPr>
            <a:spLocks noGrp="1"/>
          </p:cNvSpPr>
          <p:nvPr>
            <p:ph type="dt" sz="half" idx="2"/>
          </p:nvPr>
        </p:nvSpPr>
        <p:spPr/>
        <p:txBody>
          <a:bodyPr/>
          <a:lstStyle/>
          <a:p>
            <a:fld id="{BAE194D0-B95B-4E7C-BD19-2B1043E27F53}"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17FDD4C1-F595-4BC1-959F-5CA94788AC80}"/>
              </a:ext>
            </a:extLst>
          </p:cNvPr>
          <p:cNvSpPr>
            <a:spLocks noGrp="1"/>
          </p:cNvSpPr>
          <p:nvPr>
            <p:ph type="sldNum" sz="quarter" idx="4"/>
          </p:nvPr>
        </p:nvSpPr>
        <p:spPr/>
        <p:txBody>
          <a:bodyPr/>
          <a:lstStyle/>
          <a:p>
            <a:fld id="{B46626B8-9A1A-D04A-9503-D05055E8FA78}" type="slidenum">
              <a:rPr lang="fr-FR" smtClean="0"/>
              <a:pPr/>
              <a:t>4</a:t>
            </a:fld>
            <a:endParaRPr lang="fr-FR" dirty="0"/>
          </a:p>
        </p:txBody>
      </p:sp>
    </p:spTree>
    <p:extLst>
      <p:ext uri="{BB962C8B-B14F-4D97-AF65-F5344CB8AC3E}">
        <p14:creationId xmlns:p14="http://schemas.microsoft.com/office/powerpoint/2010/main" val="334090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rme libre : forme 24">
            <a:extLst>
              <a:ext uri="{FF2B5EF4-FFF2-40B4-BE49-F238E27FC236}">
                <a16:creationId xmlns:a16="http://schemas.microsoft.com/office/drawing/2014/main" id="{6944976B-763C-4832-92E9-A4B8DD77912D}"/>
              </a:ext>
            </a:extLst>
          </p:cNvPr>
          <p:cNvSpPr/>
          <p:nvPr/>
        </p:nvSpPr>
        <p:spPr>
          <a:xfrm>
            <a:off x="704850" y="1315475"/>
            <a:ext cx="11586818" cy="3323200"/>
          </a:xfrm>
          <a:custGeom>
            <a:avLst/>
            <a:gdLst>
              <a:gd name="connsiteX0" fmla="*/ 0 w 11586818"/>
              <a:gd name="connsiteY0" fmla="*/ 3524250 h 3524250"/>
              <a:gd name="connsiteX1" fmla="*/ 304800 w 11586818"/>
              <a:gd name="connsiteY1" fmla="*/ 2752725 h 3524250"/>
              <a:gd name="connsiteX2" fmla="*/ 942975 w 11586818"/>
              <a:gd name="connsiteY2" fmla="*/ 3457575 h 3524250"/>
              <a:gd name="connsiteX3" fmla="*/ 1685925 w 11586818"/>
              <a:gd name="connsiteY3" fmla="*/ 2276475 h 3524250"/>
              <a:gd name="connsiteX4" fmla="*/ 2562225 w 11586818"/>
              <a:gd name="connsiteY4" fmla="*/ 2857500 h 3524250"/>
              <a:gd name="connsiteX5" fmla="*/ 3876675 w 11586818"/>
              <a:gd name="connsiteY5" fmla="*/ 1743075 h 3524250"/>
              <a:gd name="connsiteX6" fmla="*/ 5305425 w 11586818"/>
              <a:gd name="connsiteY6" fmla="*/ 2076450 h 3524250"/>
              <a:gd name="connsiteX7" fmla="*/ 6781800 w 11586818"/>
              <a:gd name="connsiteY7" fmla="*/ 1314450 h 3524250"/>
              <a:gd name="connsiteX8" fmla="*/ 8543925 w 11586818"/>
              <a:gd name="connsiteY8" fmla="*/ 1333500 h 3524250"/>
              <a:gd name="connsiteX9" fmla="*/ 10077450 w 11586818"/>
              <a:gd name="connsiteY9" fmla="*/ 438150 h 3524250"/>
              <a:gd name="connsiteX10" fmla="*/ 11515725 w 11586818"/>
              <a:gd name="connsiteY10" fmla="*/ 0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6818" h="3524250">
                <a:moveTo>
                  <a:pt x="0" y="3524250"/>
                </a:moveTo>
                <a:cubicBezTo>
                  <a:pt x="73819" y="3144043"/>
                  <a:pt x="147638" y="2763837"/>
                  <a:pt x="304800" y="2752725"/>
                </a:cubicBezTo>
                <a:cubicBezTo>
                  <a:pt x="461962" y="2741613"/>
                  <a:pt x="712788" y="3536950"/>
                  <a:pt x="942975" y="3457575"/>
                </a:cubicBezTo>
                <a:cubicBezTo>
                  <a:pt x="1173163" y="3378200"/>
                  <a:pt x="1416050" y="2376488"/>
                  <a:pt x="1685925" y="2276475"/>
                </a:cubicBezTo>
                <a:cubicBezTo>
                  <a:pt x="1955800" y="2176462"/>
                  <a:pt x="2197100" y="2946400"/>
                  <a:pt x="2562225" y="2857500"/>
                </a:cubicBezTo>
                <a:cubicBezTo>
                  <a:pt x="2927350" y="2768600"/>
                  <a:pt x="3419475" y="1873250"/>
                  <a:pt x="3876675" y="1743075"/>
                </a:cubicBezTo>
                <a:cubicBezTo>
                  <a:pt x="4333875" y="1612900"/>
                  <a:pt x="4821238" y="2147887"/>
                  <a:pt x="5305425" y="2076450"/>
                </a:cubicBezTo>
                <a:cubicBezTo>
                  <a:pt x="5789612" y="2005013"/>
                  <a:pt x="6242050" y="1438275"/>
                  <a:pt x="6781800" y="1314450"/>
                </a:cubicBezTo>
                <a:cubicBezTo>
                  <a:pt x="7321550" y="1190625"/>
                  <a:pt x="7994650" y="1479550"/>
                  <a:pt x="8543925" y="1333500"/>
                </a:cubicBezTo>
                <a:cubicBezTo>
                  <a:pt x="9093200" y="1187450"/>
                  <a:pt x="9582150" y="660400"/>
                  <a:pt x="10077450" y="438150"/>
                </a:cubicBezTo>
                <a:cubicBezTo>
                  <a:pt x="10572750" y="215900"/>
                  <a:pt x="11907837" y="420687"/>
                  <a:pt x="11515725" y="0"/>
                </a:cubicBezTo>
              </a:path>
            </a:pathLst>
          </a:cu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a:spLocks noGrp="1"/>
          </p:cNvSpPr>
          <p:nvPr>
            <p:ph type="title"/>
          </p:nvPr>
        </p:nvSpPr>
        <p:spPr>
          <a:xfrm>
            <a:off x="1511531" y="581257"/>
            <a:ext cx="4470169" cy="432896"/>
          </a:xfrm>
          <a:prstGeom prst="rect">
            <a:avLst/>
          </a:prstGeom>
        </p:spPr>
        <p:txBody>
          <a:bodyPr vert="horz" lIns="91440" tIns="45720" rIns="91440" bIns="45720" rtlCol="0" anchor="ctr">
            <a:normAutofit/>
          </a:bodyPr>
          <a:lstStyle/>
          <a:p>
            <a:r>
              <a:rPr lang="fr-FR" sz="2400" b="1" dirty="0">
                <a:solidFill>
                  <a:srgbClr val="29235C"/>
                </a:solidFill>
                <a:latin typeface="Arial Narrow" panose="020B0606020202030204" pitchFamily="34" charset="0"/>
              </a:rPr>
              <a:t>…qui a fait son chemin en France !</a:t>
            </a:r>
          </a:p>
        </p:txBody>
      </p:sp>
      <p:sp>
        <p:nvSpPr>
          <p:cNvPr id="8" name="Rectangle 7"/>
          <p:cNvSpPr/>
          <p:nvPr/>
        </p:nvSpPr>
        <p:spPr>
          <a:xfrm>
            <a:off x="704850" y="4992235"/>
            <a:ext cx="1598717" cy="1210161"/>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Volonté des collectivités de mutualiser leur accès au financement</a:t>
            </a:r>
            <a:r>
              <a:rPr lang="fr-FR" sz="1200" b="1" dirty="0">
                <a:solidFill>
                  <a:schemeClr val="tx1"/>
                </a:solidFill>
                <a:latin typeface="Arial Narrow" panose="020B0606020202030204" pitchFamily="34" charset="0"/>
                <a:cs typeface="Arial" charset="0"/>
              </a:rPr>
              <a:t>. </a:t>
            </a:r>
          </a:p>
          <a:p>
            <a:pPr algn="ctr">
              <a:lnSpc>
                <a:spcPct val="120000"/>
              </a:lnSpc>
              <a:spcBef>
                <a:spcPts val="600"/>
              </a:spcBef>
            </a:pPr>
            <a:r>
              <a:rPr lang="fr-FR" sz="1200" dirty="0">
                <a:solidFill>
                  <a:schemeClr val="tx1"/>
                </a:solidFill>
                <a:latin typeface="Arial Narrow" panose="020B0606020202030204" pitchFamily="34" charset="0"/>
                <a:cs typeface="Arial" charset="0"/>
              </a:rPr>
              <a:t>Emprunts groupés des Communautés Urbaines. </a:t>
            </a:r>
            <a:endParaRPr lang="fr-FR" sz="1200" dirty="0">
              <a:solidFill>
                <a:schemeClr val="tx1"/>
              </a:solidFill>
              <a:latin typeface="Arial Narrow" panose="020B0606020202030204" pitchFamily="34" charset="0"/>
            </a:endParaRPr>
          </a:p>
        </p:txBody>
      </p:sp>
      <p:sp>
        <p:nvSpPr>
          <p:cNvPr id="11" name="Rectangle 10"/>
          <p:cNvSpPr/>
          <p:nvPr/>
        </p:nvSpPr>
        <p:spPr>
          <a:xfrm>
            <a:off x="3587962" y="4132973"/>
            <a:ext cx="1598717" cy="1210161"/>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endParaRPr lang="fr-FR" sz="1200" b="1" dirty="0">
              <a:solidFill>
                <a:srgbClr val="29235C"/>
              </a:solidFill>
              <a:latin typeface="Arial Narrow" panose="020B0606020202030204" pitchFamily="34" charset="0"/>
              <a:cs typeface="Arial" charset="0"/>
            </a:endParaRPr>
          </a:p>
          <a:p>
            <a:pPr algn="ctr">
              <a:lnSpc>
                <a:spcPct val="120000"/>
              </a:lnSpc>
              <a:spcBef>
                <a:spcPts val="600"/>
              </a:spcBef>
            </a:pPr>
            <a:r>
              <a:rPr lang="fr-FR" sz="1200" dirty="0">
                <a:solidFill>
                  <a:schemeClr val="tx1"/>
                </a:solidFill>
                <a:latin typeface="Arial Narrow" panose="020B0606020202030204" pitchFamily="34" charset="0"/>
                <a:cs typeface="Arial" charset="0"/>
              </a:rPr>
              <a:t>Création de l’Agence France Locale par la loi de régulation et de séparation des activités bancaires.</a:t>
            </a:r>
          </a:p>
          <a:p>
            <a:pPr algn="ctr">
              <a:lnSpc>
                <a:spcPct val="120000"/>
              </a:lnSpc>
              <a:spcBef>
                <a:spcPts val="600"/>
              </a:spcBef>
            </a:pPr>
            <a:r>
              <a:rPr lang="fr-FR" sz="1200" b="1" dirty="0">
                <a:solidFill>
                  <a:srgbClr val="002060"/>
                </a:solidFill>
                <a:latin typeface="Arial Narrow" panose="020B0606020202030204" pitchFamily="34" charset="0"/>
                <a:cs typeface="Arial" charset="0"/>
              </a:rPr>
              <a:t> </a:t>
            </a:r>
          </a:p>
        </p:txBody>
      </p:sp>
      <p:sp>
        <p:nvSpPr>
          <p:cNvPr id="12" name="Rectangle 11"/>
          <p:cNvSpPr/>
          <p:nvPr/>
        </p:nvSpPr>
        <p:spPr>
          <a:xfrm>
            <a:off x="5093409" y="1033730"/>
            <a:ext cx="1698626" cy="1210766"/>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Création de deux sociétés entièrement publiques : AFL-Société Territoriale et AFL. </a:t>
            </a:r>
          </a:p>
          <a:p>
            <a:pPr algn="ctr">
              <a:lnSpc>
                <a:spcPct val="120000"/>
              </a:lnSpc>
              <a:spcBef>
                <a:spcPts val="600"/>
              </a:spcBef>
            </a:pPr>
            <a:r>
              <a:rPr lang="fr-FR" sz="1200" dirty="0">
                <a:solidFill>
                  <a:schemeClr val="tx1"/>
                </a:solidFill>
                <a:latin typeface="Arial Narrow" panose="020B0606020202030204" pitchFamily="34" charset="0"/>
                <a:cs typeface="Arial" charset="0"/>
              </a:rPr>
              <a:t>11 collectivités fondatrices. </a:t>
            </a:r>
          </a:p>
        </p:txBody>
      </p:sp>
      <p:sp>
        <p:nvSpPr>
          <p:cNvPr id="13" name="Rectangle 12">
            <a:extLst>
              <a:ext uri="{FF2B5EF4-FFF2-40B4-BE49-F238E27FC236}">
                <a16:creationId xmlns:a16="http://schemas.microsoft.com/office/drawing/2014/main" id="{D1DDA366-432A-42E1-A542-DF0F2571E39E}"/>
              </a:ext>
            </a:extLst>
          </p:cNvPr>
          <p:cNvSpPr/>
          <p:nvPr/>
        </p:nvSpPr>
        <p:spPr>
          <a:xfrm>
            <a:off x="2069856" y="1609519"/>
            <a:ext cx="1598717" cy="1210161"/>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endParaRPr lang="fr-FR" sz="1200" b="1" dirty="0">
              <a:solidFill>
                <a:srgbClr val="29235C"/>
              </a:solidFill>
              <a:latin typeface="Arial Narrow" panose="020B0606020202030204" pitchFamily="34" charset="0"/>
              <a:cs typeface="Arial" charset="0"/>
            </a:endParaRPr>
          </a:p>
          <a:p>
            <a:pPr algn="ctr">
              <a:lnSpc>
                <a:spcPct val="120000"/>
              </a:lnSpc>
              <a:spcBef>
                <a:spcPts val="600"/>
              </a:spcBef>
            </a:pPr>
            <a:r>
              <a:rPr lang="fr-FR" sz="1200" dirty="0">
                <a:solidFill>
                  <a:schemeClr val="tx1"/>
                </a:solidFill>
                <a:latin typeface="Arial Narrow" panose="020B0606020202030204" pitchFamily="34" charset="0"/>
                <a:cs typeface="Arial" charset="0"/>
              </a:rPr>
              <a:t>Création de l’Association d’étude pour l’Agence de financement des collectivités locales (AEAFCL).</a:t>
            </a:r>
          </a:p>
          <a:p>
            <a:pPr algn="ctr">
              <a:lnSpc>
                <a:spcPct val="120000"/>
              </a:lnSpc>
              <a:spcBef>
                <a:spcPts val="600"/>
              </a:spcBef>
            </a:pPr>
            <a:r>
              <a:rPr lang="fr-FR" sz="1200" b="1" dirty="0">
                <a:solidFill>
                  <a:srgbClr val="002060"/>
                </a:solidFill>
                <a:latin typeface="Arial Narrow" panose="020B0606020202030204" pitchFamily="34" charset="0"/>
                <a:cs typeface="Arial" charset="0"/>
              </a:rPr>
              <a:t> </a:t>
            </a:r>
          </a:p>
        </p:txBody>
      </p:sp>
      <p:sp>
        <p:nvSpPr>
          <p:cNvPr id="14" name="Rectangle 13">
            <a:extLst>
              <a:ext uri="{FF2B5EF4-FFF2-40B4-BE49-F238E27FC236}">
                <a16:creationId xmlns:a16="http://schemas.microsoft.com/office/drawing/2014/main" id="{75D897A8-8265-4BA5-9697-ADE8F4C61F72}"/>
              </a:ext>
            </a:extLst>
          </p:cNvPr>
          <p:cNvSpPr/>
          <p:nvPr/>
        </p:nvSpPr>
        <p:spPr>
          <a:xfrm>
            <a:off x="6630090" y="3562110"/>
            <a:ext cx="1803451" cy="121016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Obtention de l’agrément bancaire par l’Autorité de contrôle prudentiel et de résolution (ACPR) et première notation par Moody’s. </a:t>
            </a:r>
          </a:p>
        </p:txBody>
      </p:sp>
      <p:sp>
        <p:nvSpPr>
          <p:cNvPr id="15" name="Rectangle 14">
            <a:extLst>
              <a:ext uri="{FF2B5EF4-FFF2-40B4-BE49-F238E27FC236}">
                <a16:creationId xmlns:a16="http://schemas.microsoft.com/office/drawing/2014/main" id="{2B3FAF53-4569-4EF1-89CE-1EC0C63EA764}"/>
              </a:ext>
            </a:extLst>
          </p:cNvPr>
          <p:cNvSpPr/>
          <p:nvPr/>
        </p:nvSpPr>
        <p:spPr>
          <a:xfrm>
            <a:off x="9921285" y="2528646"/>
            <a:ext cx="1803453" cy="121016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Début de l’activité de crédit auprès des collectivités locales membres et premier prêt à la Ville de St-Nazaire. </a:t>
            </a:r>
          </a:p>
        </p:txBody>
      </p:sp>
      <p:sp>
        <p:nvSpPr>
          <p:cNvPr id="2" name="Ellipse 1">
            <a:extLst>
              <a:ext uri="{FF2B5EF4-FFF2-40B4-BE49-F238E27FC236}">
                <a16:creationId xmlns:a16="http://schemas.microsoft.com/office/drawing/2014/main" id="{C7B0E474-E8E6-422E-AD5F-3C1A7B993F25}"/>
              </a:ext>
            </a:extLst>
          </p:cNvPr>
          <p:cNvSpPr/>
          <p:nvPr/>
        </p:nvSpPr>
        <p:spPr>
          <a:xfrm>
            <a:off x="1131533" y="3715942"/>
            <a:ext cx="745352" cy="74535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6395A"/>
                </a:solidFill>
                <a:latin typeface="Arial Narrow" panose="020B0606020202030204" pitchFamily="34" charset="0"/>
              </a:rPr>
              <a:t>2004</a:t>
            </a:r>
          </a:p>
        </p:txBody>
      </p:sp>
      <p:sp>
        <p:nvSpPr>
          <p:cNvPr id="16" name="Ellipse 15">
            <a:extLst>
              <a:ext uri="{FF2B5EF4-FFF2-40B4-BE49-F238E27FC236}">
                <a16:creationId xmlns:a16="http://schemas.microsoft.com/office/drawing/2014/main" id="{38FCD1C9-0FFB-4F17-8310-432165C28CF6}"/>
              </a:ext>
            </a:extLst>
          </p:cNvPr>
          <p:cNvSpPr/>
          <p:nvPr/>
        </p:nvSpPr>
        <p:spPr>
          <a:xfrm>
            <a:off x="3960244" y="2757084"/>
            <a:ext cx="745352" cy="74535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sp>
        <p:nvSpPr>
          <p:cNvPr id="17" name="Ellipse 16">
            <a:extLst>
              <a:ext uri="{FF2B5EF4-FFF2-40B4-BE49-F238E27FC236}">
                <a16:creationId xmlns:a16="http://schemas.microsoft.com/office/drawing/2014/main" id="{DB6F2519-9A87-4333-A2EA-2C73C9CAC479}"/>
              </a:ext>
            </a:extLst>
          </p:cNvPr>
          <p:cNvSpPr/>
          <p:nvPr/>
        </p:nvSpPr>
        <p:spPr>
          <a:xfrm>
            <a:off x="2530094" y="3300746"/>
            <a:ext cx="745352" cy="74535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46395A"/>
                </a:solidFill>
                <a:latin typeface="Arial Narrow" panose="020B0606020202030204" pitchFamily="34" charset="0"/>
              </a:rPr>
              <a:t>2010</a:t>
            </a:r>
          </a:p>
        </p:txBody>
      </p:sp>
      <p:sp>
        <p:nvSpPr>
          <p:cNvPr id="18" name="Ellipse 17">
            <a:extLst>
              <a:ext uri="{FF2B5EF4-FFF2-40B4-BE49-F238E27FC236}">
                <a16:creationId xmlns:a16="http://schemas.microsoft.com/office/drawing/2014/main" id="{E4A5D745-8A38-407D-A407-554D902520E6}"/>
              </a:ext>
            </a:extLst>
          </p:cNvPr>
          <p:cNvSpPr/>
          <p:nvPr/>
        </p:nvSpPr>
        <p:spPr>
          <a:xfrm>
            <a:off x="5576787" y="2784433"/>
            <a:ext cx="745352" cy="74535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rgbClr val="46395A"/>
              </a:solidFill>
              <a:latin typeface="Arial Narrow" panose="020B0606020202030204" pitchFamily="34" charset="0"/>
            </a:endParaRPr>
          </a:p>
        </p:txBody>
      </p:sp>
      <p:sp>
        <p:nvSpPr>
          <p:cNvPr id="19" name="Ellipse 18">
            <a:extLst>
              <a:ext uri="{FF2B5EF4-FFF2-40B4-BE49-F238E27FC236}">
                <a16:creationId xmlns:a16="http://schemas.microsoft.com/office/drawing/2014/main" id="{574B2870-FEB3-4A12-A694-7471C5F72AA9}"/>
              </a:ext>
            </a:extLst>
          </p:cNvPr>
          <p:cNvSpPr/>
          <p:nvPr/>
        </p:nvSpPr>
        <p:spPr>
          <a:xfrm>
            <a:off x="7123577" y="2275860"/>
            <a:ext cx="745352" cy="74535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sp>
        <p:nvSpPr>
          <p:cNvPr id="20" name="Ellipse 19">
            <a:extLst>
              <a:ext uri="{FF2B5EF4-FFF2-40B4-BE49-F238E27FC236}">
                <a16:creationId xmlns:a16="http://schemas.microsoft.com/office/drawing/2014/main" id="{60EA01E3-9740-49FD-8D65-B47F256FBD4D}"/>
              </a:ext>
            </a:extLst>
          </p:cNvPr>
          <p:cNvSpPr/>
          <p:nvPr/>
        </p:nvSpPr>
        <p:spPr>
          <a:xfrm>
            <a:off x="10457342" y="1385476"/>
            <a:ext cx="745352" cy="74535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46395A"/>
                </a:solidFill>
                <a:latin typeface="Arial Narrow" panose="020B0606020202030204" pitchFamily="34" charset="0"/>
              </a:rPr>
              <a:t>Avril 2015</a:t>
            </a:r>
            <a:endParaRPr lang="fr-FR" sz="1200" b="1" dirty="0">
              <a:solidFill>
                <a:srgbClr val="46395A"/>
              </a:solidFill>
              <a:latin typeface="Arial Narrow" panose="020B0606020202030204" pitchFamily="34" charset="0"/>
            </a:endParaRPr>
          </a:p>
        </p:txBody>
      </p:sp>
      <p:sp>
        <p:nvSpPr>
          <p:cNvPr id="4" name="ZoneTexte 3">
            <a:extLst>
              <a:ext uri="{FF2B5EF4-FFF2-40B4-BE49-F238E27FC236}">
                <a16:creationId xmlns:a16="http://schemas.microsoft.com/office/drawing/2014/main" id="{B7686FD8-7EC1-439A-BACE-ADB7C5D052F5}"/>
              </a:ext>
            </a:extLst>
          </p:cNvPr>
          <p:cNvSpPr txBox="1"/>
          <p:nvPr/>
        </p:nvSpPr>
        <p:spPr>
          <a:xfrm>
            <a:off x="7123577" y="2445743"/>
            <a:ext cx="745352" cy="430887"/>
          </a:xfrm>
          <a:prstGeom prst="rect">
            <a:avLst/>
          </a:prstGeom>
          <a:noFill/>
        </p:spPr>
        <p:txBody>
          <a:bodyPr wrap="square" rtlCol="0">
            <a:spAutoFit/>
          </a:bodyPr>
          <a:lstStyle/>
          <a:p>
            <a:pPr algn="ctr"/>
            <a:r>
              <a:rPr lang="fr-FR" sz="1100" b="1" dirty="0">
                <a:solidFill>
                  <a:srgbClr val="46395A"/>
                </a:solidFill>
                <a:latin typeface="Arial Narrow" panose="020B0606020202030204" pitchFamily="34" charset="0"/>
              </a:rPr>
              <a:t>Janvier </a:t>
            </a:r>
          </a:p>
          <a:p>
            <a:pPr algn="ctr"/>
            <a:r>
              <a:rPr lang="fr-FR" sz="1100" b="1" dirty="0">
                <a:solidFill>
                  <a:srgbClr val="46395A"/>
                </a:solidFill>
                <a:latin typeface="Arial Narrow" panose="020B0606020202030204" pitchFamily="34" charset="0"/>
              </a:rPr>
              <a:t>2015</a:t>
            </a:r>
          </a:p>
        </p:txBody>
      </p:sp>
      <p:sp>
        <p:nvSpPr>
          <p:cNvPr id="21" name="ZoneTexte 20">
            <a:extLst>
              <a:ext uri="{FF2B5EF4-FFF2-40B4-BE49-F238E27FC236}">
                <a16:creationId xmlns:a16="http://schemas.microsoft.com/office/drawing/2014/main" id="{1E51AFAD-6919-47F9-A87A-997BBE10FB36}"/>
              </a:ext>
            </a:extLst>
          </p:cNvPr>
          <p:cNvSpPr txBox="1"/>
          <p:nvPr/>
        </p:nvSpPr>
        <p:spPr>
          <a:xfrm>
            <a:off x="5583472" y="2970362"/>
            <a:ext cx="745352" cy="430887"/>
          </a:xfrm>
          <a:prstGeom prst="rect">
            <a:avLst/>
          </a:prstGeom>
          <a:noFill/>
        </p:spPr>
        <p:txBody>
          <a:bodyPr wrap="square" rtlCol="0">
            <a:spAutoFit/>
          </a:bodyPr>
          <a:lstStyle/>
          <a:p>
            <a:pPr algn="ctr"/>
            <a:r>
              <a:rPr lang="fr-FR" sz="1100" b="1" dirty="0">
                <a:solidFill>
                  <a:srgbClr val="46395A"/>
                </a:solidFill>
                <a:latin typeface="Arial Narrow" panose="020B0606020202030204" pitchFamily="34" charset="0"/>
              </a:rPr>
              <a:t>Octobre 2013</a:t>
            </a:r>
          </a:p>
        </p:txBody>
      </p:sp>
      <p:sp>
        <p:nvSpPr>
          <p:cNvPr id="22" name="ZoneTexte 21">
            <a:extLst>
              <a:ext uri="{FF2B5EF4-FFF2-40B4-BE49-F238E27FC236}">
                <a16:creationId xmlns:a16="http://schemas.microsoft.com/office/drawing/2014/main" id="{EA40F69A-B085-4074-B420-A5ABDDFEEDED}"/>
              </a:ext>
            </a:extLst>
          </p:cNvPr>
          <p:cNvSpPr txBox="1"/>
          <p:nvPr/>
        </p:nvSpPr>
        <p:spPr>
          <a:xfrm>
            <a:off x="3967926" y="2938126"/>
            <a:ext cx="745352" cy="430887"/>
          </a:xfrm>
          <a:prstGeom prst="rect">
            <a:avLst/>
          </a:prstGeom>
          <a:noFill/>
        </p:spPr>
        <p:txBody>
          <a:bodyPr wrap="square" rtlCol="0">
            <a:spAutoFit/>
          </a:bodyPr>
          <a:lstStyle/>
          <a:p>
            <a:pPr algn="ctr"/>
            <a:r>
              <a:rPr lang="fr-FR" sz="1100" b="1" dirty="0">
                <a:solidFill>
                  <a:srgbClr val="46395A"/>
                </a:solidFill>
                <a:latin typeface="Arial Narrow" panose="020B0606020202030204" pitchFamily="34" charset="0"/>
              </a:rPr>
              <a:t>Juillet 2013</a:t>
            </a:r>
          </a:p>
        </p:txBody>
      </p:sp>
      <p:cxnSp>
        <p:nvCxnSpPr>
          <p:cNvPr id="23" name="Connecteur droit 22">
            <a:extLst>
              <a:ext uri="{FF2B5EF4-FFF2-40B4-BE49-F238E27FC236}">
                <a16:creationId xmlns:a16="http://schemas.microsoft.com/office/drawing/2014/main" id="{CB1566E9-9044-45B5-A807-66AFAC74B9F4}"/>
              </a:ext>
            </a:extLst>
          </p:cNvPr>
          <p:cNvCxnSpPr>
            <a:cxnSpLocks/>
          </p:cNvCxnSpPr>
          <p:nvPr/>
        </p:nvCxnSpPr>
        <p:spPr>
          <a:xfrm>
            <a:off x="1513314" y="4693698"/>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8B91D274-1443-4C1F-A537-9974708A5514}"/>
              </a:ext>
            </a:extLst>
          </p:cNvPr>
          <p:cNvCxnSpPr>
            <a:cxnSpLocks/>
          </p:cNvCxnSpPr>
          <p:nvPr/>
        </p:nvCxnSpPr>
        <p:spPr>
          <a:xfrm>
            <a:off x="2883330" y="288461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0791FDE-0849-49AC-8E7F-25FECDADD97B}"/>
              </a:ext>
            </a:extLst>
          </p:cNvPr>
          <p:cNvCxnSpPr>
            <a:cxnSpLocks/>
          </p:cNvCxnSpPr>
          <p:nvPr/>
        </p:nvCxnSpPr>
        <p:spPr>
          <a:xfrm>
            <a:off x="4332919" y="3718168"/>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31B86BE2-72B1-43BA-A6FB-7DB7712BAD1D}"/>
              </a:ext>
            </a:extLst>
          </p:cNvPr>
          <p:cNvCxnSpPr>
            <a:cxnSpLocks/>
          </p:cNvCxnSpPr>
          <p:nvPr/>
        </p:nvCxnSpPr>
        <p:spPr>
          <a:xfrm>
            <a:off x="5949462" y="2337460"/>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F085195-C588-402C-B520-29263F99D94B}"/>
              </a:ext>
            </a:extLst>
          </p:cNvPr>
          <p:cNvCxnSpPr>
            <a:cxnSpLocks/>
          </p:cNvCxnSpPr>
          <p:nvPr/>
        </p:nvCxnSpPr>
        <p:spPr>
          <a:xfrm>
            <a:off x="7496253" y="3202069"/>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939D1023-0519-4A7C-BE6A-C656F55974E3}"/>
              </a:ext>
            </a:extLst>
          </p:cNvPr>
          <p:cNvCxnSpPr>
            <a:cxnSpLocks/>
          </p:cNvCxnSpPr>
          <p:nvPr/>
        </p:nvCxnSpPr>
        <p:spPr>
          <a:xfrm>
            <a:off x="10830018" y="2338142"/>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6F4AC9C8-8333-41D7-AA5F-BEEF20506F71}"/>
              </a:ext>
            </a:extLst>
          </p:cNvPr>
          <p:cNvSpPr/>
          <p:nvPr/>
        </p:nvSpPr>
        <p:spPr>
          <a:xfrm>
            <a:off x="8837340" y="2054498"/>
            <a:ext cx="745352" cy="745352"/>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sp>
        <p:nvSpPr>
          <p:cNvPr id="32" name="ZoneTexte 31">
            <a:extLst>
              <a:ext uri="{FF2B5EF4-FFF2-40B4-BE49-F238E27FC236}">
                <a16:creationId xmlns:a16="http://schemas.microsoft.com/office/drawing/2014/main" id="{AE20F5F4-CC45-4F2E-8106-2693F56A8EA0}"/>
              </a:ext>
            </a:extLst>
          </p:cNvPr>
          <p:cNvSpPr txBox="1"/>
          <p:nvPr/>
        </p:nvSpPr>
        <p:spPr>
          <a:xfrm>
            <a:off x="8837340" y="2224381"/>
            <a:ext cx="745352" cy="430887"/>
          </a:xfrm>
          <a:prstGeom prst="rect">
            <a:avLst/>
          </a:prstGeom>
          <a:noFill/>
        </p:spPr>
        <p:txBody>
          <a:bodyPr wrap="square" rtlCol="0">
            <a:spAutoFit/>
          </a:bodyPr>
          <a:lstStyle/>
          <a:p>
            <a:pPr algn="ctr"/>
            <a:r>
              <a:rPr lang="fr-FR" sz="1100" b="1" dirty="0">
                <a:solidFill>
                  <a:srgbClr val="46395A"/>
                </a:solidFill>
                <a:latin typeface="Arial Narrow" panose="020B0606020202030204" pitchFamily="34" charset="0"/>
              </a:rPr>
              <a:t>Mars </a:t>
            </a:r>
          </a:p>
          <a:p>
            <a:pPr algn="ctr"/>
            <a:r>
              <a:rPr lang="fr-FR" sz="1100" b="1" dirty="0">
                <a:solidFill>
                  <a:srgbClr val="46395A"/>
                </a:solidFill>
                <a:latin typeface="Arial Narrow" panose="020B0606020202030204" pitchFamily="34" charset="0"/>
              </a:rPr>
              <a:t>2015</a:t>
            </a:r>
          </a:p>
        </p:txBody>
      </p:sp>
      <p:cxnSp>
        <p:nvCxnSpPr>
          <p:cNvPr id="33" name="Connecteur droit 32">
            <a:extLst>
              <a:ext uri="{FF2B5EF4-FFF2-40B4-BE49-F238E27FC236}">
                <a16:creationId xmlns:a16="http://schemas.microsoft.com/office/drawing/2014/main" id="{0459F365-74F3-43AE-A011-B4DD28627E08}"/>
              </a:ext>
            </a:extLst>
          </p:cNvPr>
          <p:cNvCxnSpPr>
            <a:cxnSpLocks/>
          </p:cNvCxnSpPr>
          <p:nvPr/>
        </p:nvCxnSpPr>
        <p:spPr>
          <a:xfrm>
            <a:off x="9135565" y="1584393"/>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F1838A7-AB44-4571-B12A-39CA61C1FB71}"/>
              </a:ext>
            </a:extLst>
          </p:cNvPr>
          <p:cNvSpPr/>
          <p:nvPr/>
        </p:nvSpPr>
        <p:spPr>
          <a:xfrm>
            <a:off x="8220814" y="894509"/>
            <a:ext cx="1698613" cy="667662"/>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Émission inaugurale de 750 millions d’euros. </a:t>
            </a:r>
          </a:p>
        </p:txBody>
      </p:sp>
      <p:sp>
        <p:nvSpPr>
          <p:cNvPr id="3" name="Espace réservé de la date 2">
            <a:extLst>
              <a:ext uri="{FF2B5EF4-FFF2-40B4-BE49-F238E27FC236}">
                <a16:creationId xmlns:a16="http://schemas.microsoft.com/office/drawing/2014/main" id="{B98EEBCD-296B-46FA-88AA-B6FD7F3C1CD4}"/>
              </a:ext>
            </a:extLst>
          </p:cNvPr>
          <p:cNvSpPr>
            <a:spLocks noGrp="1"/>
          </p:cNvSpPr>
          <p:nvPr>
            <p:ph type="dt" sz="half" idx="2"/>
          </p:nvPr>
        </p:nvSpPr>
        <p:spPr/>
        <p:txBody>
          <a:bodyPr/>
          <a:lstStyle/>
          <a:p>
            <a:fld id="{38C0B4D0-C12F-4FD8-95B5-2067BDF78ADF}" type="datetime1">
              <a:rPr lang="fr-FR" smtClean="0"/>
              <a:t>03/06/2019</a:t>
            </a:fld>
            <a:endParaRPr lang="fr-FR" dirty="0"/>
          </a:p>
        </p:txBody>
      </p:sp>
      <p:sp>
        <p:nvSpPr>
          <p:cNvPr id="5" name="Espace réservé du numéro de diapositive 4">
            <a:extLst>
              <a:ext uri="{FF2B5EF4-FFF2-40B4-BE49-F238E27FC236}">
                <a16:creationId xmlns:a16="http://schemas.microsoft.com/office/drawing/2014/main" id="{919D655F-761A-4D1A-B1A8-EDEA026B9772}"/>
              </a:ext>
            </a:extLst>
          </p:cNvPr>
          <p:cNvSpPr>
            <a:spLocks noGrp="1"/>
          </p:cNvSpPr>
          <p:nvPr>
            <p:ph type="sldNum" sz="quarter" idx="4"/>
          </p:nvPr>
        </p:nvSpPr>
        <p:spPr/>
        <p:txBody>
          <a:bodyPr/>
          <a:lstStyle/>
          <a:p>
            <a:fld id="{B46626B8-9A1A-D04A-9503-D05055E8FA78}" type="slidenum">
              <a:rPr lang="fr-FR" smtClean="0"/>
              <a:pPr/>
              <a:t>5</a:t>
            </a:fld>
            <a:endParaRPr lang="fr-FR" dirty="0"/>
          </a:p>
        </p:txBody>
      </p:sp>
    </p:spTree>
    <p:extLst>
      <p:ext uri="{BB962C8B-B14F-4D97-AF65-F5344CB8AC3E}">
        <p14:creationId xmlns:p14="http://schemas.microsoft.com/office/powerpoint/2010/main" val="27286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p:cNvSpPr>
            <a:spLocks noGrp="1"/>
          </p:cNvSpPr>
          <p:nvPr>
            <p:ph type="title"/>
          </p:nvPr>
        </p:nvSpPr>
        <p:spPr>
          <a:xfrm>
            <a:off x="1511531" y="554020"/>
            <a:ext cx="10084724" cy="432896"/>
          </a:xfrm>
          <a:prstGeom prst="rect">
            <a:avLst/>
          </a:prstGeom>
        </p:spPr>
        <p:txBody>
          <a:bodyPr vert="horz" lIns="91440" tIns="45720" rIns="91440" bIns="45720" rtlCol="0" anchor="ctr">
            <a:normAutofit/>
          </a:bodyPr>
          <a:lstStyle/>
          <a:p>
            <a:r>
              <a:rPr lang="fr-FR" sz="2400" b="1" dirty="0">
                <a:solidFill>
                  <a:srgbClr val="29235C"/>
                </a:solidFill>
                <a:latin typeface="Arial Narrow" panose="020B0606020202030204" pitchFamily="34" charset="0"/>
              </a:rPr>
              <a:t>La banque des collectivités, ça veut dire quoi ? </a:t>
            </a:r>
          </a:p>
        </p:txBody>
      </p:sp>
      <p:sp>
        <p:nvSpPr>
          <p:cNvPr id="10" name="Rectangle 9"/>
          <p:cNvSpPr/>
          <p:nvPr/>
        </p:nvSpPr>
        <p:spPr>
          <a:xfrm>
            <a:off x="5843517" y="1603686"/>
            <a:ext cx="4710183" cy="938719"/>
          </a:xfrm>
          <a:prstGeom prst="rect">
            <a:avLst/>
          </a:prstGeom>
          <a:noFill/>
          <a:ln>
            <a:noFill/>
          </a:ln>
        </p:spPr>
        <p:txBody>
          <a:bodyPr wrap="square">
            <a:spAutoFit/>
          </a:bodyPr>
          <a:lstStyle/>
          <a:p>
            <a:pPr algn="just"/>
            <a:r>
              <a:rPr lang="fr-FR" sz="1100" dirty="0">
                <a:latin typeface="Arial Narrow" panose="020B0606020202030204" pitchFamily="34" charset="0"/>
                <a:ea typeface="Calibri" panose="020F0502020204030204" pitchFamily="34" charset="0"/>
                <a:cs typeface="Times New Roman" panose="02020603050405020304" pitchFamily="18" charset="0"/>
              </a:rPr>
              <a:t>Communes</a:t>
            </a:r>
          </a:p>
          <a:p>
            <a:pPr algn="just"/>
            <a:r>
              <a:rPr lang="fr-FR" sz="1100" dirty="0">
                <a:latin typeface="Arial Narrow" panose="020B0606020202030204" pitchFamily="34" charset="0"/>
                <a:ea typeface="Calibri" panose="020F0502020204030204" pitchFamily="34" charset="0"/>
                <a:cs typeface="Times New Roman" panose="02020603050405020304" pitchFamily="18" charset="0"/>
              </a:rPr>
              <a:t>Etablissements publics de coopération intercommunale à fiscalité propre </a:t>
            </a:r>
          </a:p>
          <a:p>
            <a:pPr algn="just"/>
            <a:r>
              <a:rPr lang="fr-FR" sz="1100" dirty="0">
                <a:latin typeface="Arial Narrow" panose="020B0606020202030204" pitchFamily="34" charset="0"/>
                <a:ea typeface="Calibri" panose="020F0502020204030204" pitchFamily="34" charset="0"/>
                <a:cs typeface="Times New Roman" panose="02020603050405020304" pitchFamily="18" charset="0"/>
              </a:rPr>
              <a:t>Etablissements publics territoriaux</a:t>
            </a:r>
          </a:p>
          <a:p>
            <a:pPr algn="just"/>
            <a:r>
              <a:rPr lang="fr-FR" sz="1100" dirty="0">
                <a:latin typeface="Arial Narrow" panose="020B0606020202030204" pitchFamily="34" charset="0"/>
                <a:ea typeface="Calibri" panose="020F0502020204030204" pitchFamily="34" charset="0"/>
                <a:cs typeface="Times New Roman" panose="02020603050405020304" pitchFamily="18" charset="0"/>
              </a:rPr>
              <a:t>Départements</a:t>
            </a:r>
          </a:p>
          <a:p>
            <a:pPr algn="just"/>
            <a:r>
              <a:rPr lang="fr-FR" sz="1100" dirty="0">
                <a:latin typeface="Arial Narrow" panose="020B0606020202030204" pitchFamily="34" charset="0"/>
                <a:ea typeface="Calibri" panose="020F0502020204030204" pitchFamily="34" charset="0"/>
                <a:cs typeface="Times New Roman" panose="02020603050405020304" pitchFamily="18" charset="0"/>
              </a:rPr>
              <a:t>Régions</a:t>
            </a:r>
          </a:p>
        </p:txBody>
      </p:sp>
      <p:sp>
        <p:nvSpPr>
          <p:cNvPr id="3" name="Rectangle 2">
            <a:extLst>
              <a:ext uri="{FF2B5EF4-FFF2-40B4-BE49-F238E27FC236}">
                <a16:creationId xmlns:a16="http://schemas.microsoft.com/office/drawing/2014/main" id="{16905D3C-9262-4997-B7F3-EA9871FEEA71}"/>
              </a:ext>
            </a:extLst>
          </p:cNvPr>
          <p:cNvSpPr/>
          <p:nvPr/>
        </p:nvSpPr>
        <p:spPr>
          <a:xfrm>
            <a:off x="1511531" y="1712018"/>
            <a:ext cx="2815627" cy="60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BE1622"/>
                </a:solidFill>
                <a:latin typeface="Arial Narrow" panose="020B0606020202030204" pitchFamily="34" charset="0"/>
              </a:rPr>
              <a:t>Les collectivités sont les uniques actionnaires</a:t>
            </a:r>
          </a:p>
        </p:txBody>
      </p:sp>
      <p:sp>
        <p:nvSpPr>
          <p:cNvPr id="15" name="Rectangle 14">
            <a:extLst>
              <a:ext uri="{FF2B5EF4-FFF2-40B4-BE49-F238E27FC236}">
                <a16:creationId xmlns:a16="http://schemas.microsoft.com/office/drawing/2014/main" id="{912F95BD-B32C-4D96-ABF1-6E73CE370BC6}"/>
              </a:ext>
            </a:extLst>
          </p:cNvPr>
          <p:cNvSpPr/>
          <p:nvPr/>
        </p:nvSpPr>
        <p:spPr>
          <a:xfrm>
            <a:off x="1418205" y="3277618"/>
            <a:ext cx="2984968" cy="60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BE1622"/>
                </a:solidFill>
                <a:latin typeface="Arial Narrow" panose="020B0606020202030204" pitchFamily="34" charset="0"/>
              </a:rPr>
              <a:t>Les collectivités actionnaires sont les uniques bénéficiaires</a:t>
            </a:r>
          </a:p>
        </p:txBody>
      </p:sp>
      <p:sp>
        <p:nvSpPr>
          <p:cNvPr id="16" name="Rectangle 15">
            <a:extLst>
              <a:ext uri="{FF2B5EF4-FFF2-40B4-BE49-F238E27FC236}">
                <a16:creationId xmlns:a16="http://schemas.microsoft.com/office/drawing/2014/main" id="{81FFF800-3BA2-449B-A8AD-82620AA27C08}"/>
              </a:ext>
            </a:extLst>
          </p:cNvPr>
          <p:cNvSpPr/>
          <p:nvPr/>
        </p:nvSpPr>
        <p:spPr>
          <a:xfrm>
            <a:off x="1511531" y="4842647"/>
            <a:ext cx="2879002" cy="60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BE1622"/>
                </a:solidFill>
                <a:latin typeface="Arial Narrow" panose="020B0606020202030204" pitchFamily="34" charset="0"/>
              </a:rPr>
              <a:t>Les collectivités actionnaires sont les uniques garants</a:t>
            </a:r>
          </a:p>
        </p:txBody>
      </p:sp>
      <p:cxnSp>
        <p:nvCxnSpPr>
          <p:cNvPr id="8" name="Connecteur droit 7">
            <a:extLst>
              <a:ext uri="{FF2B5EF4-FFF2-40B4-BE49-F238E27FC236}">
                <a16:creationId xmlns:a16="http://schemas.microsoft.com/office/drawing/2014/main" id="{A3C7A7E0-9016-4FE0-B6C0-1D6525473580}"/>
              </a:ext>
            </a:extLst>
          </p:cNvPr>
          <p:cNvCxnSpPr>
            <a:cxnSpLocks/>
          </p:cNvCxnSpPr>
          <p:nvPr/>
        </p:nvCxnSpPr>
        <p:spPr>
          <a:xfrm>
            <a:off x="2426329" y="1593824"/>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1AADB7A0-F768-46BA-ACBC-B903AFADC62E}"/>
              </a:ext>
            </a:extLst>
          </p:cNvPr>
          <p:cNvCxnSpPr>
            <a:cxnSpLocks/>
          </p:cNvCxnSpPr>
          <p:nvPr/>
        </p:nvCxnSpPr>
        <p:spPr>
          <a:xfrm>
            <a:off x="2426329" y="2496160"/>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B31FEA0-C06B-4FA9-87F4-5CF18214F9B8}"/>
              </a:ext>
            </a:extLst>
          </p:cNvPr>
          <p:cNvCxnSpPr>
            <a:cxnSpLocks/>
          </p:cNvCxnSpPr>
          <p:nvPr/>
        </p:nvCxnSpPr>
        <p:spPr>
          <a:xfrm>
            <a:off x="2408222" y="3159176"/>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4AC288A-DC06-4065-BD87-4A11868D448E}"/>
              </a:ext>
            </a:extLst>
          </p:cNvPr>
          <p:cNvCxnSpPr>
            <a:cxnSpLocks/>
          </p:cNvCxnSpPr>
          <p:nvPr/>
        </p:nvCxnSpPr>
        <p:spPr>
          <a:xfrm>
            <a:off x="2417275" y="4055469"/>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01644D9D-04FC-419C-9F42-92EDCE428322}"/>
              </a:ext>
            </a:extLst>
          </p:cNvPr>
          <p:cNvCxnSpPr>
            <a:cxnSpLocks/>
          </p:cNvCxnSpPr>
          <p:nvPr/>
        </p:nvCxnSpPr>
        <p:spPr>
          <a:xfrm>
            <a:off x="2417275" y="4726530"/>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35669FEA-2554-43CE-9F57-405B4CD7CB30}"/>
              </a:ext>
            </a:extLst>
          </p:cNvPr>
          <p:cNvCxnSpPr>
            <a:cxnSpLocks/>
          </p:cNvCxnSpPr>
          <p:nvPr/>
        </p:nvCxnSpPr>
        <p:spPr>
          <a:xfrm>
            <a:off x="2426328" y="5604716"/>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D985DC3-76A4-4645-9523-CF9C2243965D}"/>
              </a:ext>
            </a:extLst>
          </p:cNvPr>
          <p:cNvSpPr/>
          <p:nvPr/>
        </p:nvSpPr>
        <p:spPr>
          <a:xfrm>
            <a:off x="5843517" y="3310262"/>
            <a:ext cx="4878403" cy="600164"/>
          </a:xfrm>
          <a:prstGeom prst="rect">
            <a:avLst/>
          </a:prstGeom>
          <a:noFill/>
          <a:ln>
            <a:noFill/>
          </a:ln>
        </p:spPr>
        <p:txBody>
          <a:bodyPr wrap="square">
            <a:spAutoFit/>
          </a:bodyPr>
          <a:lstStyle/>
          <a:p>
            <a:pPr algn="just"/>
            <a:r>
              <a:rPr lang="fr-FR" sz="1100" dirty="0">
                <a:latin typeface="Arial Narrow" panose="020B0606020202030204" pitchFamily="34" charset="0"/>
                <a:ea typeface="Calibri" panose="020F0502020204030204" pitchFamily="34" charset="0"/>
                <a:cs typeface="Times New Roman" panose="02020603050405020304" pitchFamily="18" charset="0"/>
              </a:rPr>
              <a:t>L’Agence France Locale lève des fonds auprès des investisseurs français et internationaux qu’elle redistribue sous forme de prêts bancaires simples (prêts moyen / long terme à taux fixe ou taux variable, lignes de trésorerie)</a:t>
            </a:r>
          </a:p>
        </p:txBody>
      </p:sp>
      <p:sp>
        <p:nvSpPr>
          <p:cNvPr id="25" name="Rectangle 24">
            <a:extLst>
              <a:ext uri="{FF2B5EF4-FFF2-40B4-BE49-F238E27FC236}">
                <a16:creationId xmlns:a16="http://schemas.microsoft.com/office/drawing/2014/main" id="{5783D9F0-F2E2-4847-9647-9E6A045F3FDC}"/>
              </a:ext>
            </a:extLst>
          </p:cNvPr>
          <p:cNvSpPr/>
          <p:nvPr/>
        </p:nvSpPr>
        <p:spPr>
          <a:xfrm>
            <a:off x="5843517" y="4877616"/>
            <a:ext cx="4952998" cy="600164"/>
          </a:xfrm>
          <a:prstGeom prst="rect">
            <a:avLst/>
          </a:prstGeom>
          <a:noFill/>
          <a:ln>
            <a:noFill/>
          </a:ln>
        </p:spPr>
        <p:txBody>
          <a:bodyPr wrap="square">
            <a:spAutoFit/>
          </a:bodyPr>
          <a:lstStyle/>
          <a:p>
            <a:pPr algn="just"/>
            <a:r>
              <a:rPr lang="fr-FR" sz="1100" dirty="0">
                <a:latin typeface="Arial Narrow" panose="020B0606020202030204" pitchFamily="34" charset="0"/>
                <a:ea typeface="Calibri" panose="020F0502020204030204" pitchFamily="34" charset="0"/>
                <a:cs typeface="Times New Roman" panose="02020603050405020304" pitchFamily="18" charset="0"/>
              </a:rPr>
              <a:t>Les collectivités membres de l’Agence France Locale sont collectivement garantes des engagements de l’AFL, dans la limite de leur encours de crédit auprès de l’AFL. Cette garantie permet d’optimiser et de sécuriser le processus de refinancement. </a:t>
            </a:r>
          </a:p>
        </p:txBody>
      </p:sp>
      <p:sp>
        <p:nvSpPr>
          <p:cNvPr id="11" name="Accolade ouvrante 10">
            <a:extLst>
              <a:ext uri="{FF2B5EF4-FFF2-40B4-BE49-F238E27FC236}">
                <a16:creationId xmlns:a16="http://schemas.microsoft.com/office/drawing/2014/main" id="{88509020-0BD2-436B-9F62-218D87E793C7}"/>
              </a:ext>
            </a:extLst>
          </p:cNvPr>
          <p:cNvSpPr/>
          <p:nvPr/>
        </p:nvSpPr>
        <p:spPr>
          <a:xfrm>
            <a:off x="5614910" y="1618950"/>
            <a:ext cx="95252" cy="902336"/>
          </a:xfrm>
          <a:prstGeom prst="leftBrace">
            <a:avLst/>
          </a:prstGeom>
          <a:ln>
            <a:solidFill>
              <a:srgbClr val="4639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Accolade ouvrante 25">
            <a:extLst>
              <a:ext uri="{FF2B5EF4-FFF2-40B4-BE49-F238E27FC236}">
                <a16:creationId xmlns:a16="http://schemas.microsoft.com/office/drawing/2014/main" id="{AD10E96C-16E3-48DA-B825-37980CCEEB97}"/>
              </a:ext>
            </a:extLst>
          </p:cNvPr>
          <p:cNvSpPr/>
          <p:nvPr/>
        </p:nvSpPr>
        <p:spPr>
          <a:xfrm>
            <a:off x="5626239" y="3159176"/>
            <a:ext cx="95252" cy="902336"/>
          </a:xfrm>
          <a:prstGeom prst="leftBrace">
            <a:avLst/>
          </a:prstGeom>
          <a:ln>
            <a:solidFill>
              <a:srgbClr val="4639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Accolade ouvrante 26">
            <a:extLst>
              <a:ext uri="{FF2B5EF4-FFF2-40B4-BE49-F238E27FC236}">
                <a16:creationId xmlns:a16="http://schemas.microsoft.com/office/drawing/2014/main" id="{4E2DA9F2-E4CE-4C4D-A7F9-4BDB2E301B89}"/>
              </a:ext>
            </a:extLst>
          </p:cNvPr>
          <p:cNvSpPr/>
          <p:nvPr/>
        </p:nvSpPr>
        <p:spPr>
          <a:xfrm>
            <a:off x="5662536" y="4726530"/>
            <a:ext cx="95252" cy="902336"/>
          </a:xfrm>
          <a:prstGeom prst="leftBrace">
            <a:avLst/>
          </a:prstGeom>
          <a:ln>
            <a:solidFill>
              <a:srgbClr val="4639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098" name="Picture 2" descr="https://static.thenounproject.com/png/181521-200.png">
            <a:extLst>
              <a:ext uri="{FF2B5EF4-FFF2-40B4-BE49-F238E27FC236}">
                <a16:creationId xmlns:a16="http://schemas.microsoft.com/office/drawing/2014/main" id="{48ACBC34-B9D4-4D5D-A699-54B60CAA53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52832" y="1712018"/>
            <a:ext cx="682672" cy="6826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tatic.thenounproject.com/png/1640293-200.png">
            <a:extLst>
              <a:ext uri="{FF2B5EF4-FFF2-40B4-BE49-F238E27FC236}">
                <a16:creationId xmlns:a16="http://schemas.microsoft.com/office/drawing/2014/main" id="{4C6E80BA-D308-41F0-B2C2-D287DA037C6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52832" y="3235588"/>
            <a:ext cx="682673" cy="6826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tatic.thenounproject.com/png/732900-200.png">
            <a:extLst>
              <a:ext uri="{FF2B5EF4-FFF2-40B4-BE49-F238E27FC236}">
                <a16:creationId xmlns:a16="http://schemas.microsoft.com/office/drawing/2014/main" id="{941BCA9E-DEC8-4C7B-89DF-65BC1A61A16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67128" y="4719187"/>
            <a:ext cx="909679" cy="90967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6EDDD050-4A70-42C6-A113-67C7F4B01F7A}"/>
              </a:ext>
            </a:extLst>
          </p:cNvPr>
          <p:cNvSpPr>
            <a:spLocks noGrp="1"/>
          </p:cNvSpPr>
          <p:nvPr>
            <p:ph type="dt" sz="half" idx="2"/>
          </p:nvPr>
        </p:nvSpPr>
        <p:spPr/>
        <p:txBody>
          <a:bodyPr/>
          <a:lstStyle/>
          <a:p>
            <a:fld id="{5E77BCA9-7603-4252-9E84-639BE84D355E}" type="datetime1">
              <a:rPr lang="fr-FR" smtClean="0"/>
              <a:t>03/06/2019</a:t>
            </a:fld>
            <a:endParaRPr lang="fr-FR" dirty="0"/>
          </a:p>
        </p:txBody>
      </p:sp>
      <p:sp>
        <p:nvSpPr>
          <p:cNvPr id="4" name="Espace réservé du numéro de diapositive 3">
            <a:extLst>
              <a:ext uri="{FF2B5EF4-FFF2-40B4-BE49-F238E27FC236}">
                <a16:creationId xmlns:a16="http://schemas.microsoft.com/office/drawing/2014/main" id="{B219C2AD-5C19-4E41-BDA7-328936D6971F}"/>
              </a:ext>
            </a:extLst>
          </p:cNvPr>
          <p:cNvSpPr>
            <a:spLocks noGrp="1"/>
          </p:cNvSpPr>
          <p:nvPr>
            <p:ph type="sldNum" sz="quarter" idx="4"/>
          </p:nvPr>
        </p:nvSpPr>
        <p:spPr/>
        <p:txBody>
          <a:bodyPr/>
          <a:lstStyle/>
          <a:p>
            <a:fld id="{B46626B8-9A1A-D04A-9503-D05055E8FA78}" type="slidenum">
              <a:rPr lang="fr-FR" smtClean="0"/>
              <a:pPr/>
              <a:t>6</a:t>
            </a:fld>
            <a:endParaRPr lang="fr-FR" dirty="0"/>
          </a:p>
        </p:txBody>
      </p:sp>
    </p:spTree>
    <p:extLst>
      <p:ext uri="{BB962C8B-B14F-4D97-AF65-F5344CB8AC3E}">
        <p14:creationId xmlns:p14="http://schemas.microsoft.com/office/powerpoint/2010/main" val="40889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5283299" y="4003254"/>
            <a:ext cx="6249617" cy="1353008"/>
          </a:xfrm>
          <a:prstGeom prst="rect">
            <a:avLst/>
          </a:prstGeom>
          <a:noFill/>
          <a:ln w="38100" algn="ctr">
            <a:solidFill>
              <a:srgbClr val="E9E9E9"/>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defRPr/>
            </a:pPr>
            <a:endParaRPr lang="fr-FR" sz="5400" dirty="0">
              <a:latin typeface="Arial Narrow" panose="020B0606020202030204" pitchFamily="34" charset="0"/>
              <a:cs typeface="Arial" panose="020B0604020202020204" pitchFamily="34" charset="0"/>
            </a:endParaRPr>
          </a:p>
        </p:txBody>
      </p:sp>
      <p:sp>
        <p:nvSpPr>
          <p:cNvPr id="6" name="Titre 5"/>
          <p:cNvSpPr>
            <a:spLocks noGrp="1"/>
          </p:cNvSpPr>
          <p:nvPr>
            <p:ph type="title"/>
          </p:nvPr>
        </p:nvSpPr>
        <p:spPr/>
        <p:txBody>
          <a:bodyPr>
            <a:normAutofit/>
          </a:bodyPr>
          <a:lstStyle/>
          <a:p>
            <a:r>
              <a:rPr lang="fr-FR" sz="2400" b="1" dirty="0">
                <a:latin typeface="Arial Narrow" panose="020B0606020202030204" pitchFamily="34" charset="0"/>
              </a:rPr>
              <a:t>Une gouvernance à deux niveaux</a:t>
            </a:r>
          </a:p>
        </p:txBody>
      </p:sp>
      <p:sp>
        <p:nvSpPr>
          <p:cNvPr id="7" name="Rectangle 6"/>
          <p:cNvSpPr/>
          <p:nvPr/>
        </p:nvSpPr>
        <p:spPr>
          <a:xfrm>
            <a:off x="5270459" y="2560114"/>
            <a:ext cx="1504296" cy="1086489"/>
          </a:xfrm>
          <a:prstGeom prst="rect">
            <a:avLst/>
          </a:prstGeom>
          <a:solidFill>
            <a:schemeClr val="accent5">
              <a:lumMod val="40000"/>
              <a:lumOff val="60000"/>
            </a:schemeClr>
          </a:solidFill>
          <a:ln w="9525" cap="flat" cmpd="sng" algn="ctr">
            <a:solidFill>
              <a:srgbClr val="FFF482">
                <a:lumMod val="40000"/>
                <a:lumOff val="60000"/>
              </a:srgbClr>
            </a:solidFill>
            <a:prstDash val="solid"/>
          </a:ln>
          <a:effectLst/>
        </p:spPr>
        <p:txBody>
          <a:bodyPr rtlCol="0" anchor="ctr"/>
          <a:lstStyle/>
          <a:p>
            <a:pPr algn="ctr"/>
            <a:r>
              <a:rPr lang="fr-FR" sz="1100" b="1" dirty="0">
                <a:latin typeface="Arial Narrow" panose="020B0606020202030204" pitchFamily="34" charset="0"/>
                <a:ea typeface="ＭＳ Ｐゴシック" charset="0"/>
                <a:cs typeface="Arial" panose="020B0604020202020204" pitchFamily="34" charset="0"/>
              </a:rPr>
              <a:t>Agence France Locale - Société Territoriale</a:t>
            </a:r>
          </a:p>
          <a:p>
            <a:pPr algn="ctr"/>
            <a:endParaRPr lang="fr-FR" sz="1100" dirty="0">
              <a:latin typeface="Arial Narrow" panose="020B0606020202030204" pitchFamily="34" charset="0"/>
              <a:ea typeface="ＭＳ Ｐゴシック" charset="0"/>
              <a:cs typeface="Arial" panose="020B0604020202020204" pitchFamily="34" charset="0"/>
            </a:endParaRPr>
          </a:p>
          <a:p>
            <a:pPr algn="ctr"/>
            <a:r>
              <a:rPr lang="fr-FR" sz="1100" dirty="0">
                <a:latin typeface="Arial Narrow" panose="020B0606020202030204" pitchFamily="34" charset="0"/>
                <a:ea typeface="ＭＳ Ｐゴシック" charset="0"/>
                <a:cs typeface="Arial" panose="020B0604020202020204" pitchFamily="34" charset="0"/>
              </a:rPr>
              <a:t>La compagnie financière</a:t>
            </a:r>
          </a:p>
        </p:txBody>
      </p:sp>
      <p:sp>
        <p:nvSpPr>
          <p:cNvPr id="8" name="Rectangle 7"/>
          <p:cNvSpPr/>
          <p:nvPr/>
        </p:nvSpPr>
        <p:spPr>
          <a:xfrm>
            <a:off x="9158029" y="2535111"/>
            <a:ext cx="2596721" cy="1384995"/>
          </a:xfrm>
          <a:prstGeom prst="rect">
            <a:avLst/>
          </a:prstGeom>
        </p:spPr>
        <p:txBody>
          <a:bodyPr wrap="square">
            <a:spAutoFit/>
          </a:bodyPr>
          <a:lstStyle/>
          <a:p>
            <a:pPr marL="176213" indent="-176213">
              <a:buClr>
                <a:srgbClr val="C6C6C6"/>
              </a:buClr>
              <a:buSzPct val="100000"/>
              <a:buFont typeface="Wingdings"/>
              <a:buChar char="n"/>
            </a:pPr>
            <a:r>
              <a:rPr lang="fr-FR" sz="1200" dirty="0">
                <a:latin typeface="Arial Narrow" panose="020B0606020202030204" pitchFamily="34" charset="0"/>
                <a:ea typeface="ＭＳ Ｐゴシック" charset="0"/>
                <a:cs typeface="Arial" panose="020B0604020202020204" pitchFamily="34" charset="0"/>
              </a:rPr>
              <a:t>Promotion du Groupe AFL, et représentation des intérêts des collectivités membres</a:t>
            </a:r>
          </a:p>
          <a:p>
            <a:pPr marL="176213" indent="-176213">
              <a:buClr>
                <a:srgbClr val="C6C6C6"/>
              </a:buClr>
              <a:buSzPct val="100000"/>
              <a:buFont typeface="Wingdings"/>
              <a:buChar char="n"/>
            </a:pPr>
            <a:r>
              <a:rPr lang="fr-FR" sz="1200" dirty="0">
                <a:latin typeface="Arial Narrow" panose="020B0606020202030204" pitchFamily="34" charset="0"/>
                <a:ea typeface="ＭＳ Ｐゴシック" charset="0"/>
                <a:cs typeface="Arial" panose="020B0604020202020204" pitchFamily="34" charset="0"/>
              </a:rPr>
              <a:t>Gestion des adhésions</a:t>
            </a:r>
          </a:p>
          <a:p>
            <a:pPr marL="176213" indent="-176213">
              <a:buClr>
                <a:srgbClr val="C6C6C6"/>
              </a:buClr>
              <a:buSzPct val="100000"/>
              <a:buFont typeface="Wingdings"/>
              <a:buChar char="n"/>
            </a:pPr>
            <a:r>
              <a:rPr lang="fr-FR" sz="1200" dirty="0">
                <a:latin typeface="Arial Narrow" panose="020B0606020202030204" pitchFamily="34" charset="0"/>
                <a:ea typeface="ＭＳ Ｐゴシック" charset="0"/>
                <a:cs typeface="Arial" panose="020B0604020202020204" pitchFamily="34" charset="0"/>
              </a:rPr>
              <a:t>Définition des grandes orientations</a:t>
            </a:r>
          </a:p>
          <a:p>
            <a:pPr marL="176213" indent="-176213">
              <a:buClr>
                <a:srgbClr val="C6C6C6"/>
              </a:buClr>
              <a:buSzPct val="100000"/>
              <a:buFont typeface="Wingdings"/>
              <a:buChar char="n"/>
            </a:pPr>
            <a:r>
              <a:rPr lang="fr-FR" sz="1200" dirty="0">
                <a:latin typeface="Arial Narrow" panose="020B0606020202030204" pitchFamily="34" charset="0"/>
                <a:ea typeface="ＭＳ Ｐゴシック" charset="0"/>
                <a:cs typeface="Arial" panose="020B0604020202020204" pitchFamily="34" charset="0"/>
              </a:rPr>
              <a:t>stratégiques du Groupe AFL</a:t>
            </a:r>
          </a:p>
          <a:p>
            <a:pPr marL="176213" indent="-176213">
              <a:buClr>
                <a:srgbClr val="C6C6C6"/>
              </a:buClr>
              <a:buSzPct val="100000"/>
              <a:buFont typeface="Wingdings"/>
              <a:buChar char="n"/>
            </a:pPr>
            <a:r>
              <a:rPr lang="fr-FR" sz="1200" dirty="0">
                <a:latin typeface="Arial Narrow" panose="020B0606020202030204" pitchFamily="34" charset="0"/>
                <a:ea typeface="ＭＳ Ｐゴシック" charset="0"/>
                <a:cs typeface="Arial" panose="020B0604020202020204" pitchFamily="34" charset="0"/>
              </a:rPr>
              <a:t>Pilotage du système de double garantie</a:t>
            </a:r>
          </a:p>
        </p:txBody>
      </p:sp>
      <p:sp>
        <p:nvSpPr>
          <p:cNvPr id="9" name="Rectangle 8"/>
          <p:cNvSpPr/>
          <p:nvPr/>
        </p:nvSpPr>
        <p:spPr>
          <a:xfrm>
            <a:off x="9289395" y="4302327"/>
            <a:ext cx="2282800" cy="830997"/>
          </a:xfrm>
          <a:prstGeom prst="rect">
            <a:avLst/>
          </a:prstGeom>
        </p:spPr>
        <p:txBody>
          <a:bodyPr wrap="square">
            <a:spAutoFit/>
          </a:bodyPr>
          <a:lstStyle/>
          <a:p>
            <a:pPr marL="219075" indent="-219075">
              <a:buClr>
                <a:srgbClr val="C6C6C6"/>
              </a:buClr>
              <a:buSzPct val="100000"/>
              <a:buFont typeface="Wingdings"/>
              <a:buChar char="n"/>
            </a:pPr>
            <a:r>
              <a:rPr lang="fr-FR" sz="1200" dirty="0">
                <a:latin typeface="Arial Narrow" panose="020B0606020202030204" pitchFamily="34" charset="0"/>
                <a:ea typeface="ＭＳ Ｐゴシック" charset="0"/>
                <a:cs typeface="Arial" panose="020B0604020202020204" pitchFamily="34" charset="0"/>
              </a:rPr>
              <a:t>Gestion opérationnelle</a:t>
            </a:r>
          </a:p>
          <a:p>
            <a:pPr marL="219075" indent="-219075">
              <a:buClr>
                <a:srgbClr val="C6C6C6"/>
              </a:buClr>
              <a:buSzPct val="100000"/>
              <a:buFont typeface="Wingdings"/>
              <a:buChar char="n"/>
            </a:pPr>
            <a:r>
              <a:rPr lang="fr-FR" sz="1200" dirty="0">
                <a:latin typeface="Arial Narrow" panose="020B0606020202030204" pitchFamily="34" charset="0"/>
                <a:ea typeface="ＭＳ Ｐゴシック" charset="0"/>
                <a:cs typeface="Arial" panose="020B0604020202020204" pitchFamily="34" charset="0"/>
              </a:rPr>
              <a:t>Financement sur les marchés</a:t>
            </a:r>
          </a:p>
          <a:p>
            <a:pPr marL="219075" indent="-219075">
              <a:buClr>
                <a:srgbClr val="C6C6C6"/>
              </a:buClr>
              <a:buSzPct val="100000"/>
              <a:buFont typeface="Wingdings"/>
              <a:buChar char="n"/>
            </a:pPr>
            <a:r>
              <a:rPr lang="fr-FR" sz="1200" dirty="0">
                <a:latin typeface="Arial Narrow" panose="020B0606020202030204" pitchFamily="34" charset="0"/>
                <a:ea typeface="ＭＳ Ｐゴシック" charset="0"/>
                <a:cs typeface="Arial" panose="020B0604020202020204" pitchFamily="34" charset="0"/>
              </a:rPr>
              <a:t>Octroi de Crédits aux collectivités membres</a:t>
            </a:r>
          </a:p>
        </p:txBody>
      </p:sp>
      <p:sp>
        <p:nvSpPr>
          <p:cNvPr id="10" name="Rectangle 9"/>
          <p:cNvSpPr/>
          <p:nvPr/>
        </p:nvSpPr>
        <p:spPr>
          <a:xfrm>
            <a:off x="5317813" y="4149309"/>
            <a:ext cx="1479959" cy="1092884"/>
          </a:xfrm>
          <a:prstGeom prst="rect">
            <a:avLst/>
          </a:prstGeom>
          <a:solidFill>
            <a:srgbClr val="29235C"/>
          </a:solidFill>
          <a:ln w="25400" cap="flat" cmpd="sng" algn="ctr">
            <a:noFill/>
            <a:prstDash val="solid"/>
          </a:ln>
          <a:effectLst/>
        </p:spPr>
        <p:txBody>
          <a:bodyPr rtlCol="0" anchor="ctr"/>
          <a:lstStyle/>
          <a:p>
            <a:pPr algn="ctr"/>
            <a:endParaRPr lang="fr-FR" sz="700" b="1" kern="0" dirty="0">
              <a:solidFill>
                <a:srgbClr val="EDEDED">
                  <a:lumMod val="25000"/>
                </a:srgbClr>
              </a:solidFill>
              <a:latin typeface="Arial Narrow" panose="020B0606020202030204" pitchFamily="34" charset="0"/>
              <a:ea typeface="ＭＳ Ｐゴシック" charset="0"/>
              <a:cs typeface="Arial" panose="020B0604020202020204" pitchFamily="34" charset="0"/>
            </a:endParaRPr>
          </a:p>
          <a:p>
            <a:pPr algn="ctr"/>
            <a:r>
              <a:rPr lang="fr-FR" sz="1100" b="1" dirty="0">
                <a:solidFill>
                  <a:schemeClr val="bg1"/>
                </a:solidFill>
                <a:latin typeface="Arial Narrow" panose="020B0606020202030204" pitchFamily="34" charset="0"/>
                <a:ea typeface="ＭＳ Ｐゴシック" charset="0"/>
                <a:cs typeface="Arial" panose="020B0604020202020204" pitchFamily="34" charset="0"/>
              </a:rPr>
              <a:t>Agence France Locale </a:t>
            </a:r>
            <a:r>
              <a:rPr lang="fr-FR" sz="1100" dirty="0">
                <a:solidFill>
                  <a:schemeClr val="bg1"/>
                </a:solidFill>
                <a:latin typeface="Arial Narrow" panose="020B0606020202030204" pitchFamily="34" charset="0"/>
                <a:ea typeface="ＭＳ Ｐゴシック" charset="0"/>
                <a:cs typeface="Arial" panose="020B0604020202020204" pitchFamily="34" charset="0"/>
              </a:rPr>
              <a:t>L’établissement </a:t>
            </a:r>
          </a:p>
          <a:p>
            <a:pPr algn="ctr"/>
            <a:r>
              <a:rPr lang="fr-FR" sz="1100" dirty="0">
                <a:solidFill>
                  <a:schemeClr val="bg1"/>
                </a:solidFill>
                <a:latin typeface="Arial Narrow" panose="020B0606020202030204" pitchFamily="34" charset="0"/>
                <a:ea typeface="ＭＳ Ｐゴシック" charset="0"/>
                <a:cs typeface="Arial" panose="020B0604020202020204" pitchFamily="34" charset="0"/>
              </a:rPr>
              <a:t>de crédit</a:t>
            </a:r>
          </a:p>
          <a:p>
            <a:pPr algn="ctr"/>
            <a:endParaRPr lang="fr-FR" sz="400" dirty="0">
              <a:solidFill>
                <a:schemeClr val="bg1"/>
              </a:solidFill>
              <a:latin typeface="Arial Narrow" panose="020B0606020202030204" pitchFamily="34" charset="0"/>
              <a:ea typeface="ＭＳ Ｐゴシック" charset="0"/>
              <a:cs typeface="Arial" panose="020B0604020202020204" pitchFamily="34" charset="0"/>
            </a:endParaRPr>
          </a:p>
          <a:p>
            <a:pPr algn="ctr"/>
            <a:r>
              <a:rPr lang="fr-FR" sz="1100" b="1" dirty="0">
                <a:solidFill>
                  <a:schemeClr val="bg1"/>
                </a:solidFill>
                <a:latin typeface="Arial Narrow" panose="020B0606020202030204" pitchFamily="34" charset="0"/>
                <a:ea typeface="ＭＳ Ｐゴシック" charset="0"/>
                <a:cs typeface="Arial" panose="020B0604020202020204" pitchFamily="34" charset="0"/>
              </a:rPr>
              <a:t>Aa3 / P-1</a:t>
            </a:r>
          </a:p>
          <a:p>
            <a:pPr algn="ctr"/>
            <a:r>
              <a:rPr lang="fr-FR" sz="1100" b="1" dirty="0">
                <a:solidFill>
                  <a:schemeClr val="bg1"/>
                </a:solidFill>
                <a:latin typeface="Arial Narrow" panose="020B0606020202030204" pitchFamily="34" charset="0"/>
                <a:ea typeface="ＭＳ Ｐゴシック" charset="0"/>
                <a:cs typeface="Arial" panose="020B0604020202020204" pitchFamily="34" charset="0"/>
              </a:rPr>
              <a:t>AA-/A-1+</a:t>
            </a:r>
          </a:p>
        </p:txBody>
      </p:sp>
      <p:sp>
        <p:nvSpPr>
          <p:cNvPr id="11" name="Rectangle 10"/>
          <p:cNvSpPr/>
          <p:nvPr/>
        </p:nvSpPr>
        <p:spPr>
          <a:xfrm>
            <a:off x="776041" y="2066275"/>
            <a:ext cx="3657778" cy="492443"/>
          </a:xfrm>
          <a:prstGeom prst="rect">
            <a:avLst/>
          </a:prstGeom>
        </p:spPr>
        <p:txBody>
          <a:bodyPr wrap="square">
            <a:spAutoFit/>
          </a:bodyPr>
          <a:lstStyle/>
          <a:p>
            <a:pPr algn="ctr"/>
            <a:r>
              <a:rPr lang="fr-FR" sz="1300" b="1" u="sng" dirty="0">
                <a:solidFill>
                  <a:srgbClr val="29235C"/>
                </a:solidFill>
                <a:latin typeface="Arial Narrow" panose="020B0606020202030204" pitchFamily="34" charset="0"/>
                <a:cs typeface="Arial" charset="0"/>
              </a:rPr>
              <a:t>Gouvernance basée sur une structure duale </a:t>
            </a:r>
          </a:p>
          <a:p>
            <a:pPr algn="ctr"/>
            <a:r>
              <a:rPr lang="fr-FR" sz="1300" b="1" u="sng" dirty="0">
                <a:solidFill>
                  <a:srgbClr val="29235C"/>
                </a:solidFill>
                <a:latin typeface="Arial Narrow" panose="020B0606020202030204" pitchFamily="34" charset="0"/>
                <a:cs typeface="Arial" charset="0"/>
              </a:rPr>
              <a:t>conçue de façon à :</a:t>
            </a:r>
          </a:p>
        </p:txBody>
      </p:sp>
      <p:sp>
        <p:nvSpPr>
          <p:cNvPr id="12" name="Rectangle 11"/>
          <p:cNvSpPr/>
          <p:nvPr/>
        </p:nvSpPr>
        <p:spPr>
          <a:xfrm>
            <a:off x="6822000" y="2980609"/>
            <a:ext cx="2317510" cy="57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6213" indent="-176213">
              <a:buClr>
                <a:srgbClr val="C6C6C6"/>
              </a:buClr>
              <a:buSzPct val="100000"/>
              <a:buFont typeface="Wingdings"/>
              <a:buChar char="n"/>
            </a:pPr>
            <a:r>
              <a:rPr lang="fr-FR" sz="1200" dirty="0">
                <a:solidFill>
                  <a:schemeClr val="tx1"/>
                </a:solidFill>
                <a:latin typeface="Arial Narrow" panose="020B0606020202030204" pitchFamily="34" charset="0"/>
                <a:ea typeface="ＭＳ Ｐゴシック" charset="0"/>
                <a:cs typeface="Arial" panose="020B0604020202020204" pitchFamily="34" charset="0"/>
              </a:rPr>
              <a:t>Propriété exclusive des collectivités membres, actionnaires ensemble à </a:t>
            </a:r>
            <a:r>
              <a:rPr lang="fr-FR" sz="1200" b="1" dirty="0">
                <a:solidFill>
                  <a:schemeClr val="tx1"/>
                </a:solidFill>
                <a:latin typeface="Arial Narrow" panose="020B0606020202030204" pitchFamily="34" charset="0"/>
                <a:ea typeface="ＭＳ Ｐゴシック" charset="0"/>
                <a:cs typeface="Arial" panose="020B0604020202020204" pitchFamily="34" charset="0"/>
              </a:rPr>
              <a:t>100%</a:t>
            </a:r>
            <a:r>
              <a:rPr lang="fr-FR" sz="1200" dirty="0">
                <a:solidFill>
                  <a:schemeClr val="tx1"/>
                </a:solidFill>
                <a:latin typeface="Arial Narrow" panose="020B0606020202030204" pitchFamily="34" charset="0"/>
                <a:ea typeface="ＭＳ Ｐゴシック" charset="0"/>
                <a:cs typeface="Arial" panose="020B0604020202020204" pitchFamily="34" charset="0"/>
              </a:rPr>
              <a:t>: </a:t>
            </a:r>
          </a:p>
          <a:p>
            <a:pPr marL="176213">
              <a:buClr>
                <a:srgbClr val="C6C6C6"/>
              </a:buClr>
              <a:buSzPct val="100000"/>
            </a:pPr>
            <a:r>
              <a:rPr lang="fr-FR" sz="1200" dirty="0">
                <a:solidFill>
                  <a:schemeClr val="tx1"/>
                </a:solidFill>
                <a:latin typeface="Arial Narrow" panose="020B0606020202030204" pitchFamily="34" charset="0"/>
                <a:ea typeface="Helvetica Neue Light"/>
                <a:cs typeface="Arial" panose="020B0604020202020204" pitchFamily="34" charset="0"/>
              </a:rPr>
              <a:t>communes, départements, régions et établissements intercommunaux à fiscalité propre et établissements publics territoriaux uniquement</a:t>
            </a:r>
          </a:p>
        </p:txBody>
      </p:sp>
      <p:sp>
        <p:nvSpPr>
          <p:cNvPr id="13" name="Rectangle 12"/>
          <p:cNvSpPr/>
          <p:nvPr/>
        </p:nvSpPr>
        <p:spPr>
          <a:xfrm>
            <a:off x="6953881" y="4429948"/>
            <a:ext cx="1743731" cy="575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9075" indent="-219075">
              <a:spcBef>
                <a:spcPts val="1000"/>
              </a:spcBef>
              <a:buClr>
                <a:srgbClr val="C6C6C6"/>
              </a:buClr>
              <a:buSzPct val="100000"/>
              <a:buFont typeface="Wingdings"/>
              <a:buChar char="n"/>
            </a:pPr>
            <a:r>
              <a:rPr lang="fr-FR" sz="1200" dirty="0">
                <a:solidFill>
                  <a:schemeClr val="tx1"/>
                </a:solidFill>
                <a:latin typeface="Arial Narrow" panose="020B0606020202030204" pitchFamily="34" charset="0"/>
                <a:ea typeface="ＭＳ Ｐゴシック" charset="0"/>
                <a:cs typeface="Arial" panose="020B0604020202020204" pitchFamily="34" charset="0"/>
              </a:rPr>
              <a:t>Détenue à plus de </a:t>
            </a:r>
            <a:r>
              <a:rPr lang="fr-FR" sz="1200" b="1" dirty="0">
                <a:solidFill>
                  <a:schemeClr val="tx1"/>
                </a:solidFill>
                <a:latin typeface="Arial Narrow" panose="020B0606020202030204" pitchFamily="34" charset="0"/>
                <a:ea typeface="ＭＳ Ｐゴシック" charset="0"/>
                <a:cs typeface="Arial" panose="020B0604020202020204" pitchFamily="34" charset="0"/>
              </a:rPr>
              <a:t>99,99%</a:t>
            </a:r>
            <a:r>
              <a:rPr lang="fr-FR" sz="1200" dirty="0">
                <a:solidFill>
                  <a:schemeClr val="tx1"/>
                </a:solidFill>
                <a:latin typeface="Arial Narrow" panose="020B0606020202030204" pitchFamily="34" charset="0"/>
                <a:ea typeface="ＭＳ Ｐゴシック" charset="0"/>
                <a:cs typeface="Arial" panose="020B0604020202020204" pitchFamily="34" charset="0"/>
              </a:rPr>
              <a:t> par L’Agence France Locale - Société Territoriale</a:t>
            </a:r>
          </a:p>
        </p:txBody>
      </p:sp>
      <p:sp>
        <p:nvSpPr>
          <p:cNvPr id="14" name="Organigramme : Processus 18"/>
          <p:cNvSpPr/>
          <p:nvPr/>
        </p:nvSpPr>
        <p:spPr>
          <a:xfrm rot="16200000">
            <a:off x="3484185" y="3757708"/>
            <a:ext cx="3134737" cy="298220"/>
          </a:xfrm>
          <a:prstGeom prst="flowChartProcess">
            <a:avLst/>
          </a:prstGeom>
          <a:solidFill>
            <a:schemeClr val="bg1">
              <a:lumMod val="50000"/>
            </a:schemeClr>
          </a:solidFill>
          <a:ln>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ts val="1000"/>
              </a:spcBef>
              <a:buClr>
                <a:srgbClr val="2D4B6F"/>
              </a:buClr>
              <a:buSzPct val="100000"/>
            </a:pPr>
            <a:r>
              <a:rPr lang="fr-FR" sz="1100" b="1" dirty="0">
                <a:solidFill>
                  <a:schemeClr val="tx1"/>
                </a:solidFill>
                <a:latin typeface="Arial Narrow" panose="020B0606020202030204" pitchFamily="34" charset="0"/>
                <a:cs typeface="Arial" panose="020B0604020202020204" pitchFamily="34" charset="0"/>
              </a:rPr>
              <a:t>Groupe Agence France Locale</a:t>
            </a:r>
          </a:p>
        </p:txBody>
      </p:sp>
      <p:sp>
        <p:nvSpPr>
          <p:cNvPr id="15" name="Rectangle 4"/>
          <p:cNvSpPr>
            <a:spLocks noChangeArrowheads="1"/>
          </p:cNvSpPr>
          <p:nvPr/>
        </p:nvSpPr>
        <p:spPr bwMode="auto">
          <a:xfrm>
            <a:off x="4902443" y="2339452"/>
            <a:ext cx="6941018" cy="3134738"/>
          </a:xfrm>
          <a:prstGeom prst="rect">
            <a:avLst/>
          </a:prstGeom>
          <a:noFill/>
          <a:ln w="38100" algn="ctr">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defRPr/>
            </a:pPr>
            <a:endParaRPr lang="fr-FR" sz="5400" dirty="0">
              <a:latin typeface="Arial Narrow" panose="020B0606020202030204" pitchFamily="34" charset="0"/>
              <a:cs typeface="Arial" panose="020B0604020202020204" pitchFamily="34" charset="0"/>
            </a:endParaRPr>
          </a:p>
        </p:txBody>
      </p:sp>
      <p:sp>
        <p:nvSpPr>
          <p:cNvPr id="16" name="Rectangle 4"/>
          <p:cNvSpPr>
            <a:spLocks noChangeArrowheads="1"/>
          </p:cNvSpPr>
          <p:nvPr/>
        </p:nvSpPr>
        <p:spPr bwMode="auto">
          <a:xfrm>
            <a:off x="5270460" y="2455122"/>
            <a:ext cx="6405733" cy="2927628"/>
          </a:xfrm>
          <a:prstGeom prst="rect">
            <a:avLst/>
          </a:prstGeom>
          <a:noFill/>
          <a:ln w="38100" algn="ctr">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defRPr/>
            </a:pPr>
            <a:endParaRPr lang="fr-FR" sz="5400" dirty="0">
              <a:latin typeface="Arial Narrow" panose="020B0606020202030204" pitchFamily="34" charset="0"/>
              <a:cs typeface="Arial" panose="020B0604020202020204" pitchFamily="34" charset="0"/>
            </a:endParaRPr>
          </a:p>
        </p:txBody>
      </p:sp>
      <p:sp>
        <p:nvSpPr>
          <p:cNvPr id="18" name="Rectangle 17"/>
          <p:cNvSpPr/>
          <p:nvPr/>
        </p:nvSpPr>
        <p:spPr>
          <a:xfrm>
            <a:off x="6763258" y="1980266"/>
            <a:ext cx="2329052" cy="261610"/>
          </a:xfrm>
          <a:prstGeom prst="rect">
            <a:avLst/>
          </a:prstGeom>
          <a:solidFill>
            <a:schemeClr val="accent5">
              <a:lumMod val="20000"/>
              <a:lumOff val="80000"/>
            </a:schemeClr>
          </a:solidFill>
          <a:ln w="19050">
            <a:noFill/>
          </a:ln>
        </p:spPr>
        <p:txBody>
          <a:bodyPr wrap="square">
            <a:spAutoFit/>
          </a:bodyPr>
          <a:lstStyle/>
          <a:p>
            <a:pPr algn="ctr"/>
            <a:r>
              <a:rPr lang="fr-FR" sz="1100" b="1" dirty="0">
                <a:solidFill>
                  <a:srgbClr val="29235C"/>
                </a:solidFill>
                <a:latin typeface="Arial Narrow" panose="020B0606020202030204" pitchFamily="34" charset="0"/>
                <a:cs typeface="Arial" panose="020B0604020202020204" pitchFamily="34" charset="0"/>
              </a:rPr>
              <a:t>Actionnariat</a:t>
            </a:r>
          </a:p>
        </p:txBody>
      </p:sp>
      <p:sp>
        <p:nvSpPr>
          <p:cNvPr id="19" name="Rectangle 18"/>
          <p:cNvSpPr/>
          <p:nvPr/>
        </p:nvSpPr>
        <p:spPr>
          <a:xfrm>
            <a:off x="9392259" y="1983574"/>
            <a:ext cx="2283933" cy="269225"/>
          </a:xfrm>
          <a:prstGeom prst="rect">
            <a:avLst/>
          </a:prstGeom>
          <a:solidFill>
            <a:schemeClr val="accent5">
              <a:lumMod val="20000"/>
              <a:lumOff val="80000"/>
            </a:schemeClr>
          </a:solidFill>
          <a:ln w="19050">
            <a:noFill/>
          </a:ln>
        </p:spPr>
        <p:txBody>
          <a:bodyPr wrap="square">
            <a:spAutoFit/>
          </a:bodyPr>
          <a:lstStyle/>
          <a:p>
            <a:pPr algn="ctr"/>
            <a:r>
              <a:rPr lang="fr-FR" sz="1100" b="1" dirty="0">
                <a:solidFill>
                  <a:srgbClr val="29235C"/>
                </a:solidFill>
                <a:latin typeface="Arial Narrow" panose="020B0606020202030204" pitchFamily="34" charset="0"/>
                <a:cs typeface="Arial" panose="020B0604020202020204" pitchFamily="34" charset="0"/>
              </a:rPr>
              <a:t>Missions</a:t>
            </a:r>
          </a:p>
        </p:txBody>
      </p:sp>
      <p:sp>
        <p:nvSpPr>
          <p:cNvPr id="20" name="Flèche vers le bas 19"/>
          <p:cNvSpPr/>
          <p:nvPr/>
        </p:nvSpPr>
        <p:spPr>
          <a:xfrm>
            <a:off x="5846268" y="3729192"/>
            <a:ext cx="423048" cy="347090"/>
          </a:xfrm>
          <a:prstGeom prst="downArrow">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A0AB3555-F0DA-48D3-87D5-FE25008FBC64}"/>
              </a:ext>
            </a:extLst>
          </p:cNvPr>
          <p:cNvSpPr txBox="1"/>
          <p:nvPr/>
        </p:nvSpPr>
        <p:spPr>
          <a:xfrm>
            <a:off x="785035" y="3501859"/>
            <a:ext cx="1190111" cy="1840056"/>
          </a:xfrm>
          <a:prstGeom prst="rect">
            <a:avLst/>
          </a:prstGeom>
          <a:noFill/>
        </p:spPr>
        <p:txBody>
          <a:bodyPr wrap="square" rtlCol="0">
            <a:spAutoFit/>
          </a:bodyPr>
          <a:lstStyle/>
          <a:p>
            <a:r>
              <a:rPr lang="fr-FR" sz="1400" b="1" dirty="0">
                <a:solidFill>
                  <a:srgbClr val="29235C"/>
                </a:solidFill>
                <a:latin typeface="Arial Narrow" panose="020B0606020202030204" pitchFamily="34" charset="0"/>
                <a:cs typeface="Arial" charset="0"/>
              </a:rPr>
              <a:t>Empêcher </a:t>
            </a:r>
            <a:r>
              <a:rPr lang="fr-FR" sz="1400" dirty="0">
                <a:latin typeface="Arial Narrow" panose="020B0606020202030204" pitchFamily="34" charset="0"/>
                <a:cs typeface="Arial" charset="0"/>
              </a:rPr>
              <a:t>toute concentration des pouvoirs sur une instance unique. </a:t>
            </a:r>
          </a:p>
          <a:p>
            <a:pPr>
              <a:lnSpc>
                <a:spcPct val="120000"/>
              </a:lnSpc>
            </a:pPr>
            <a:r>
              <a:rPr lang="fr-FR" sz="1400" b="1" dirty="0">
                <a:solidFill>
                  <a:srgbClr val="29235C"/>
                </a:solidFill>
                <a:latin typeface="Arial Narrow" panose="020B0606020202030204" pitchFamily="34" charset="0"/>
                <a:cs typeface="Arial" charset="0"/>
              </a:rPr>
              <a:t>	</a:t>
            </a:r>
            <a:endParaRPr lang="fr-FR" sz="1400" dirty="0"/>
          </a:p>
        </p:txBody>
      </p:sp>
      <p:sp>
        <p:nvSpPr>
          <p:cNvPr id="21" name="ZoneTexte 20">
            <a:extLst>
              <a:ext uri="{FF2B5EF4-FFF2-40B4-BE49-F238E27FC236}">
                <a16:creationId xmlns:a16="http://schemas.microsoft.com/office/drawing/2014/main" id="{800A71A0-8920-40E0-A258-C2467F80ECCA}"/>
              </a:ext>
            </a:extLst>
          </p:cNvPr>
          <p:cNvSpPr txBox="1"/>
          <p:nvPr/>
        </p:nvSpPr>
        <p:spPr>
          <a:xfrm>
            <a:off x="2011998" y="3504383"/>
            <a:ext cx="1231800" cy="1840056"/>
          </a:xfrm>
          <a:prstGeom prst="rect">
            <a:avLst/>
          </a:prstGeom>
          <a:noFill/>
        </p:spPr>
        <p:txBody>
          <a:bodyPr wrap="square" rtlCol="0">
            <a:spAutoFit/>
          </a:bodyPr>
          <a:lstStyle/>
          <a:p>
            <a:r>
              <a:rPr lang="fr-FR" sz="1400" b="1" dirty="0">
                <a:solidFill>
                  <a:srgbClr val="29235C"/>
                </a:solidFill>
                <a:latin typeface="Arial Narrow" panose="020B0606020202030204" pitchFamily="34" charset="0"/>
                <a:cs typeface="Arial" charset="0"/>
              </a:rPr>
              <a:t>Étanchéifier </a:t>
            </a:r>
          </a:p>
          <a:p>
            <a:r>
              <a:rPr lang="fr-FR" sz="1400" dirty="0">
                <a:latin typeface="Arial Narrow" panose="020B0606020202030204" pitchFamily="34" charset="0"/>
                <a:cs typeface="Arial" charset="0"/>
              </a:rPr>
              <a:t>la conduite opérationnelle des orientations stratégiques des collectivités membres.</a:t>
            </a:r>
          </a:p>
          <a:p>
            <a:pPr>
              <a:lnSpc>
                <a:spcPct val="120000"/>
              </a:lnSpc>
            </a:pPr>
            <a:r>
              <a:rPr lang="fr-FR" sz="1400" b="1" dirty="0">
                <a:solidFill>
                  <a:srgbClr val="29235C"/>
                </a:solidFill>
                <a:latin typeface="Arial Narrow" panose="020B0606020202030204" pitchFamily="34" charset="0"/>
                <a:cs typeface="Arial" charset="0"/>
              </a:rPr>
              <a:t>	</a:t>
            </a:r>
            <a:endParaRPr lang="fr-FR" sz="1400" dirty="0"/>
          </a:p>
        </p:txBody>
      </p:sp>
      <p:sp>
        <p:nvSpPr>
          <p:cNvPr id="22" name="ZoneTexte 21">
            <a:extLst>
              <a:ext uri="{FF2B5EF4-FFF2-40B4-BE49-F238E27FC236}">
                <a16:creationId xmlns:a16="http://schemas.microsoft.com/office/drawing/2014/main" id="{5099F208-E2D1-45DB-A465-DE6F9AF85D2D}"/>
              </a:ext>
            </a:extLst>
          </p:cNvPr>
          <p:cNvSpPr txBox="1"/>
          <p:nvPr/>
        </p:nvSpPr>
        <p:spPr>
          <a:xfrm>
            <a:off x="3336637" y="3501859"/>
            <a:ext cx="1358400" cy="1815882"/>
          </a:xfrm>
          <a:prstGeom prst="rect">
            <a:avLst/>
          </a:prstGeom>
          <a:noFill/>
        </p:spPr>
        <p:txBody>
          <a:bodyPr wrap="square" rtlCol="0">
            <a:spAutoFit/>
          </a:bodyPr>
          <a:lstStyle/>
          <a:p>
            <a:r>
              <a:rPr lang="fr-FR" sz="1400" b="1" dirty="0">
                <a:solidFill>
                  <a:srgbClr val="29235C"/>
                </a:solidFill>
                <a:latin typeface="Arial Narrow" panose="020B0606020202030204" pitchFamily="34" charset="0"/>
                <a:cs typeface="Arial" charset="0"/>
              </a:rPr>
              <a:t>Conduire</a:t>
            </a:r>
            <a:r>
              <a:rPr lang="fr-FR" sz="1400" dirty="0">
                <a:solidFill>
                  <a:srgbClr val="29235C"/>
                </a:solidFill>
                <a:latin typeface="Arial Narrow" panose="020B0606020202030204" pitchFamily="34" charset="0"/>
                <a:cs typeface="Arial" charset="0"/>
              </a:rPr>
              <a:t> </a:t>
            </a:r>
          </a:p>
          <a:p>
            <a:r>
              <a:rPr lang="fr-FR" sz="1400" dirty="0">
                <a:latin typeface="Arial Narrow" panose="020B0606020202030204" pitchFamily="34" charset="0"/>
                <a:cs typeface="Arial" charset="0"/>
              </a:rPr>
              <a:t>à une responsabilisation accrue des parties prenantes par des mécanismes de contrôle.</a:t>
            </a:r>
            <a:r>
              <a:rPr lang="fr-FR" sz="1400" b="1" dirty="0">
                <a:solidFill>
                  <a:srgbClr val="29235C"/>
                </a:solidFill>
                <a:latin typeface="Arial Narrow" panose="020B0606020202030204" pitchFamily="34" charset="0"/>
                <a:cs typeface="Arial" charset="0"/>
              </a:rPr>
              <a:t>	</a:t>
            </a:r>
            <a:endParaRPr lang="fr-FR" sz="1400" dirty="0"/>
          </a:p>
        </p:txBody>
      </p:sp>
      <p:pic>
        <p:nvPicPr>
          <p:cNvPr id="2050" name="Picture 2" descr="https://static.thenounproject.com/png/214145-200.png">
            <a:extLst>
              <a:ext uri="{FF2B5EF4-FFF2-40B4-BE49-F238E27FC236}">
                <a16:creationId xmlns:a16="http://schemas.microsoft.com/office/drawing/2014/main" id="{0C375623-CB25-441D-9E3D-F546C64B2E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5789" y="2784067"/>
            <a:ext cx="492443" cy="4924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thenounproject.com/png/1968968-200.png">
            <a:extLst>
              <a:ext uri="{FF2B5EF4-FFF2-40B4-BE49-F238E27FC236}">
                <a16:creationId xmlns:a16="http://schemas.microsoft.com/office/drawing/2014/main" id="{C502C3DD-B832-4425-82F9-16583EE1F1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3824" y="2830308"/>
            <a:ext cx="399961" cy="3999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thenounproject.com/png/325281-200.png">
            <a:extLst>
              <a:ext uri="{FF2B5EF4-FFF2-40B4-BE49-F238E27FC236}">
                <a16:creationId xmlns:a16="http://schemas.microsoft.com/office/drawing/2014/main" id="{7F4EB914-DE7D-493A-9160-5461625196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43868" y="2826932"/>
            <a:ext cx="449578" cy="44957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a:extLst>
              <a:ext uri="{FF2B5EF4-FFF2-40B4-BE49-F238E27FC236}">
                <a16:creationId xmlns:a16="http://schemas.microsoft.com/office/drawing/2014/main" id="{CBD1A654-3145-43FC-A5AA-672719FF8D00}"/>
              </a:ext>
            </a:extLst>
          </p:cNvPr>
          <p:cNvSpPr>
            <a:spLocks noGrp="1"/>
          </p:cNvSpPr>
          <p:nvPr>
            <p:ph type="dt" sz="half" idx="2"/>
          </p:nvPr>
        </p:nvSpPr>
        <p:spPr/>
        <p:txBody>
          <a:bodyPr/>
          <a:lstStyle/>
          <a:p>
            <a:fld id="{C400359D-ADAF-4704-A306-0A22E04B2165}" type="datetime1">
              <a:rPr lang="fr-FR" smtClean="0"/>
              <a:t>03/06/2019</a:t>
            </a:fld>
            <a:endParaRPr lang="fr-FR" dirty="0"/>
          </a:p>
        </p:txBody>
      </p:sp>
      <p:sp>
        <p:nvSpPr>
          <p:cNvPr id="4" name="Espace réservé du numéro de diapositive 3">
            <a:extLst>
              <a:ext uri="{FF2B5EF4-FFF2-40B4-BE49-F238E27FC236}">
                <a16:creationId xmlns:a16="http://schemas.microsoft.com/office/drawing/2014/main" id="{B5166DB8-692A-47C6-ABCD-C5B1F89419AC}"/>
              </a:ext>
            </a:extLst>
          </p:cNvPr>
          <p:cNvSpPr>
            <a:spLocks noGrp="1"/>
          </p:cNvSpPr>
          <p:nvPr>
            <p:ph type="sldNum" sz="quarter" idx="4"/>
          </p:nvPr>
        </p:nvSpPr>
        <p:spPr/>
        <p:txBody>
          <a:bodyPr/>
          <a:lstStyle/>
          <a:p>
            <a:fld id="{B46626B8-9A1A-D04A-9503-D05055E8FA78}" type="slidenum">
              <a:rPr lang="fr-FR" smtClean="0"/>
              <a:pPr/>
              <a:t>7</a:t>
            </a:fld>
            <a:endParaRPr lang="fr-FR" dirty="0"/>
          </a:p>
        </p:txBody>
      </p:sp>
    </p:spTree>
    <p:extLst>
      <p:ext uri="{BB962C8B-B14F-4D97-AF65-F5344CB8AC3E}">
        <p14:creationId xmlns:p14="http://schemas.microsoft.com/office/powerpoint/2010/main" val="159357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p:cNvSpPr>
            <a:spLocks noGrp="1"/>
          </p:cNvSpPr>
          <p:nvPr>
            <p:ph type="title"/>
          </p:nvPr>
        </p:nvSpPr>
        <p:spPr>
          <a:xfrm>
            <a:off x="1511531" y="554020"/>
            <a:ext cx="10084724" cy="432896"/>
          </a:xfrm>
          <a:prstGeom prst="rect">
            <a:avLst/>
          </a:prstGeom>
        </p:spPr>
        <p:txBody>
          <a:bodyPr vert="horz" lIns="91440" tIns="45720" rIns="91440" bIns="45720" rtlCol="0" anchor="ctr">
            <a:normAutofit/>
          </a:bodyPr>
          <a:lstStyle/>
          <a:p>
            <a:r>
              <a:rPr lang="fr-FR" sz="2400" b="1" dirty="0">
                <a:solidFill>
                  <a:srgbClr val="29235C"/>
                </a:solidFill>
                <a:latin typeface="Arial Narrow" panose="020B0606020202030204" pitchFamily="34" charset="0"/>
              </a:rPr>
              <a:t>Les objectifs pour les collectivités</a:t>
            </a:r>
          </a:p>
        </p:txBody>
      </p:sp>
      <p:sp>
        <p:nvSpPr>
          <p:cNvPr id="3" name="Rectangle 2">
            <a:extLst>
              <a:ext uri="{FF2B5EF4-FFF2-40B4-BE49-F238E27FC236}">
                <a16:creationId xmlns:a16="http://schemas.microsoft.com/office/drawing/2014/main" id="{16905D3C-9262-4997-B7F3-EA9871FEEA71}"/>
              </a:ext>
            </a:extLst>
          </p:cNvPr>
          <p:cNvSpPr/>
          <p:nvPr/>
        </p:nvSpPr>
        <p:spPr>
          <a:xfrm>
            <a:off x="1304245" y="2575079"/>
            <a:ext cx="2815627" cy="60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BE1622"/>
                </a:solidFill>
                <a:latin typeface="Arial Narrow" panose="020B0606020202030204" pitchFamily="34" charset="0"/>
              </a:rPr>
              <a:t>AUTONOMIE</a:t>
            </a:r>
          </a:p>
        </p:txBody>
      </p:sp>
      <p:sp>
        <p:nvSpPr>
          <p:cNvPr id="15" name="Rectangle 14">
            <a:extLst>
              <a:ext uri="{FF2B5EF4-FFF2-40B4-BE49-F238E27FC236}">
                <a16:creationId xmlns:a16="http://schemas.microsoft.com/office/drawing/2014/main" id="{912F95BD-B32C-4D96-ABF1-6E73CE370BC6}"/>
              </a:ext>
            </a:extLst>
          </p:cNvPr>
          <p:cNvSpPr/>
          <p:nvPr/>
        </p:nvSpPr>
        <p:spPr>
          <a:xfrm>
            <a:off x="4504352" y="2592710"/>
            <a:ext cx="2815627" cy="60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BE1622"/>
                </a:solidFill>
                <a:latin typeface="Arial Narrow" panose="020B0606020202030204" pitchFamily="34" charset="0"/>
              </a:rPr>
              <a:t>SÉCURISATION</a:t>
            </a:r>
          </a:p>
        </p:txBody>
      </p:sp>
      <p:sp>
        <p:nvSpPr>
          <p:cNvPr id="16" name="Rectangle 15">
            <a:extLst>
              <a:ext uri="{FF2B5EF4-FFF2-40B4-BE49-F238E27FC236}">
                <a16:creationId xmlns:a16="http://schemas.microsoft.com/office/drawing/2014/main" id="{81FFF800-3BA2-449B-A8AD-82620AA27C08}"/>
              </a:ext>
            </a:extLst>
          </p:cNvPr>
          <p:cNvSpPr/>
          <p:nvPr/>
        </p:nvSpPr>
        <p:spPr>
          <a:xfrm>
            <a:off x="7704459" y="2637600"/>
            <a:ext cx="2879002" cy="60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BE1622"/>
                </a:solidFill>
                <a:latin typeface="Arial Narrow" panose="020B0606020202030204" pitchFamily="34" charset="0"/>
              </a:rPr>
              <a:t>OPTIMISATION</a:t>
            </a:r>
          </a:p>
        </p:txBody>
      </p:sp>
      <p:cxnSp>
        <p:nvCxnSpPr>
          <p:cNvPr id="8" name="Connecteur droit 7">
            <a:extLst>
              <a:ext uri="{FF2B5EF4-FFF2-40B4-BE49-F238E27FC236}">
                <a16:creationId xmlns:a16="http://schemas.microsoft.com/office/drawing/2014/main" id="{A3C7A7E0-9016-4FE0-B6C0-1D6525473580}"/>
              </a:ext>
            </a:extLst>
          </p:cNvPr>
          <p:cNvCxnSpPr>
            <a:cxnSpLocks/>
          </p:cNvCxnSpPr>
          <p:nvPr/>
        </p:nvCxnSpPr>
        <p:spPr>
          <a:xfrm>
            <a:off x="2219043" y="2456885"/>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1AADB7A0-F768-46BA-ACBC-B903AFADC62E}"/>
              </a:ext>
            </a:extLst>
          </p:cNvPr>
          <p:cNvCxnSpPr>
            <a:cxnSpLocks/>
          </p:cNvCxnSpPr>
          <p:nvPr/>
        </p:nvCxnSpPr>
        <p:spPr>
          <a:xfrm>
            <a:off x="2219043" y="3359221"/>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B31FEA0-C06B-4FA9-87F4-5CF18214F9B8}"/>
              </a:ext>
            </a:extLst>
          </p:cNvPr>
          <p:cNvCxnSpPr>
            <a:cxnSpLocks/>
          </p:cNvCxnSpPr>
          <p:nvPr/>
        </p:nvCxnSpPr>
        <p:spPr>
          <a:xfrm>
            <a:off x="5401043" y="2481232"/>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4AC288A-DC06-4065-BD87-4A11868D448E}"/>
              </a:ext>
            </a:extLst>
          </p:cNvPr>
          <p:cNvCxnSpPr>
            <a:cxnSpLocks/>
          </p:cNvCxnSpPr>
          <p:nvPr/>
        </p:nvCxnSpPr>
        <p:spPr>
          <a:xfrm>
            <a:off x="5400571" y="3377525"/>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01644D9D-04FC-419C-9F42-92EDCE428322}"/>
              </a:ext>
            </a:extLst>
          </p:cNvPr>
          <p:cNvCxnSpPr>
            <a:cxnSpLocks/>
          </p:cNvCxnSpPr>
          <p:nvPr/>
        </p:nvCxnSpPr>
        <p:spPr>
          <a:xfrm>
            <a:off x="8610203" y="2476593"/>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35669FEA-2554-43CE-9F57-405B4CD7CB30}"/>
              </a:ext>
            </a:extLst>
          </p:cNvPr>
          <p:cNvCxnSpPr>
            <a:cxnSpLocks/>
          </p:cNvCxnSpPr>
          <p:nvPr/>
        </p:nvCxnSpPr>
        <p:spPr>
          <a:xfrm>
            <a:off x="8619256" y="3377525"/>
            <a:ext cx="1004935" cy="0"/>
          </a:xfrm>
          <a:prstGeom prst="line">
            <a:avLst/>
          </a:prstGeom>
          <a:ln w="57150">
            <a:solidFill>
              <a:srgbClr val="BE162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CC3EC0D-A54D-4046-8692-23E88BF6C1BE}"/>
              </a:ext>
            </a:extLst>
          </p:cNvPr>
          <p:cNvSpPr/>
          <p:nvPr/>
        </p:nvSpPr>
        <p:spPr>
          <a:xfrm>
            <a:off x="1879880" y="3816449"/>
            <a:ext cx="1664355" cy="1277273"/>
          </a:xfrm>
          <a:prstGeom prst="rect">
            <a:avLst/>
          </a:prstGeom>
          <a:noFill/>
          <a:ln>
            <a:noFill/>
          </a:ln>
        </p:spPr>
        <p:txBody>
          <a:bodyPr wrap="square">
            <a:spAutoFit/>
          </a:bodyPr>
          <a:lstStyle/>
          <a:p>
            <a:pPr algn="ctr"/>
            <a:r>
              <a:rPr lang="fr-FR" sz="1100" dirty="0">
                <a:latin typeface="Arial Narrow" panose="020B0606020202030204" pitchFamily="34" charset="0"/>
                <a:ea typeface="Calibri" panose="020F0502020204030204" pitchFamily="34" charset="0"/>
                <a:cs typeface="Times New Roman" panose="02020603050405020304" pitchFamily="18" charset="0"/>
              </a:rPr>
              <a:t>Vis-à-vis de l’État et du monde bancaire traditionnel.</a:t>
            </a:r>
          </a:p>
          <a:p>
            <a:pPr algn="ctr"/>
            <a:endParaRPr lang="fr-FR" sz="1100" dirty="0">
              <a:latin typeface="Arial Narrow" panose="020B0606020202030204" pitchFamily="34" charset="0"/>
              <a:ea typeface="Calibri" panose="020F0502020204030204" pitchFamily="34" charset="0"/>
              <a:cs typeface="Times New Roman" panose="02020603050405020304" pitchFamily="18" charset="0"/>
            </a:endParaRPr>
          </a:p>
          <a:p>
            <a:pPr algn="ctr"/>
            <a:r>
              <a:rPr lang="fr-FR" altLang="fr-FR" sz="1100" dirty="0">
                <a:latin typeface="Arial Narrow" panose="020B0606020202030204" pitchFamily="34" charset="0"/>
                <a:ea typeface="MS PGothic" panose="020B0600070205080204" pitchFamily="34" charset="-128"/>
                <a:cs typeface="Arial" panose="020B0604020202020204" pitchFamily="34" charset="0"/>
                <a:sym typeface="Gill Sans" charset="0"/>
              </a:rPr>
              <a:t>Une offre c</a:t>
            </a:r>
            <a:r>
              <a:rPr lang="fr-FR" sz="1100" dirty="0">
                <a:latin typeface="Arial Narrow" panose="020B0606020202030204" pitchFamily="34" charset="0"/>
                <a:ea typeface="MS PGothic" panose="020B0600070205080204" pitchFamily="34" charset="-128"/>
                <a:cs typeface="Arial" panose="020B0604020202020204" pitchFamily="34" charset="0"/>
                <a:sym typeface="Gill Sans" charset="0"/>
              </a:rPr>
              <a:t>omplémentaire au financement obligataire direct réservé à quelques grandes collectivités.</a:t>
            </a:r>
            <a:endParaRPr lang="fr-FR" sz="1100" dirty="0">
              <a:latin typeface="Arial Narrow" panose="020B0606020202030204" pitchFamily="34" charset="0"/>
              <a:ea typeface="MS PGothic" panose="020B0600070205080204" pitchFamily="34" charset="-128"/>
              <a:cs typeface="Arial" panose="020B0604020202020204" pitchFamily="34" charset="0"/>
            </a:endParaRPr>
          </a:p>
        </p:txBody>
      </p:sp>
      <p:sp>
        <p:nvSpPr>
          <p:cNvPr id="28" name="Rectangle 27">
            <a:extLst>
              <a:ext uri="{FF2B5EF4-FFF2-40B4-BE49-F238E27FC236}">
                <a16:creationId xmlns:a16="http://schemas.microsoft.com/office/drawing/2014/main" id="{8D121F7C-C772-42C2-914A-7CAE0B46F5CF}"/>
              </a:ext>
            </a:extLst>
          </p:cNvPr>
          <p:cNvSpPr/>
          <p:nvPr/>
        </p:nvSpPr>
        <p:spPr>
          <a:xfrm>
            <a:off x="5089805" y="3788417"/>
            <a:ext cx="1664355" cy="769441"/>
          </a:xfrm>
          <a:prstGeom prst="rect">
            <a:avLst/>
          </a:prstGeom>
          <a:noFill/>
          <a:ln>
            <a:noFill/>
          </a:ln>
        </p:spPr>
        <p:txBody>
          <a:bodyPr wrap="square">
            <a:spAutoFit/>
          </a:bodyPr>
          <a:lstStyle/>
          <a:p>
            <a:pPr algn="ctr">
              <a:defRPr/>
            </a:pPr>
            <a:r>
              <a:rPr lang="fr-FR" sz="1100" dirty="0">
                <a:latin typeface="Arial Narrow" panose="020B0606020202030204" pitchFamily="34" charset="0"/>
                <a:ea typeface="MS PGothic" panose="020B0600070205080204" pitchFamily="34" charset="-128"/>
                <a:cs typeface="Arial" panose="020B0604020202020204" pitchFamily="34" charset="0"/>
                <a:sym typeface="Gill Sans" charset="0"/>
              </a:rPr>
              <a:t>Dans l’accès à la res</a:t>
            </a:r>
            <a:r>
              <a:rPr lang="fr-FR" sz="1100" dirty="0">
                <a:latin typeface="Arial Narrow" panose="020B0606020202030204" pitchFamily="34" charset="0"/>
                <a:ea typeface="MS PGothic" panose="020B0600070205080204" pitchFamily="34" charset="-128"/>
                <a:cs typeface="Arial" panose="020B0604020202020204" pitchFamily="34" charset="0"/>
              </a:rPr>
              <a:t>source financière pour les collectivités grâce au principe de diversification. </a:t>
            </a:r>
            <a:endParaRPr lang="fr-FR" sz="1100" b="1" dirty="0">
              <a:latin typeface="Arial Narrow" panose="020B0606020202030204" pitchFamily="34" charset="0"/>
              <a:ea typeface="MS PGothic" panose="020B0600070205080204" pitchFamily="34" charset="-128"/>
              <a:cs typeface="Arial" panose="020B0604020202020204" pitchFamily="34" charset="0"/>
              <a:sym typeface="Gill Sans" charset="0"/>
            </a:endParaRPr>
          </a:p>
        </p:txBody>
      </p:sp>
      <p:sp>
        <p:nvSpPr>
          <p:cNvPr id="29" name="Rectangle 28">
            <a:extLst>
              <a:ext uri="{FF2B5EF4-FFF2-40B4-BE49-F238E27FC236}">
                <a16:creationId xmlns:a16="http://schemas.microsoft.com/office/drawing/2014/main" id="{46ACD4ED-1F4D-4C9D-A7B0-ECB8A12F673B}"/>
              </a:ext>
            </a:extLst>
          </p:cNvPr>
          <p:cNvSpPr/>
          <p:nvPr/>
        </p:nvSpPr>
        <p:spPr>
          <a:xfrm>
            <a:off x="8280680" y="3788417"/>
            <a:ext cx="1664355" cy="938719"/>
          </a:xfrm>
          <a:prstGeom prst="rect">
            <a:avLst/>
          </a:prstGeom>
          <a:noFill/>
          <a:ln>
            <a:noFill/>
          </a:ln>
        </p:spPr>
        <p:txBody>
          <a:bodyPr wrap="square">
            <a:spAutoFit/>
          </a:bodyPr>
          <a:lstStyle/>
          <a:p>
            <a:pPr algn="ctr">
              <a:defRPr/>
            </a:pPr>
            <a:r>
              <a:rPr lang="fr-FR" sz="1100" dirty="0">
                <a:latin typeface="Arial Narrow" panose="020B0606020202030204" pitchFamily="34" charset="0"/>
              </a:rPr>
              <a:t>Du coût de financement des collectivités locales grâce à l’efficience du marché obligataire et au modèle opérationnel. </a:t>
            </a:r>
            <a:endParaRPr lang="fr-FR" sz="1100" b="1" dirty="0">
              <a:latin typeface="Arial Narrow" panose="020B0606020202030204" pitchFamily="34" charset="0"/>
              <a:ea typeface="MS PGothic" panose="020B0600070205080204" pitchFamily="34" charset="-128"/>
              <a:cs typeface="Arial" panose="020B0604020202020204" pitchFamily="34" charset="0"/>
              <a:sym typeface="Gill Sans" charset="0"/>
            </a:endParaRPr>
          </a:p>
        </p:txBody>
      </p:sp>
      <p:pic>
        <p:nvPicPr>
          <p:cNvPr id="5122" name="Picture 2" descr="https://static.thenounproject.com/png/1876486-200.png">
            <a:extLst>
              <a:ext uri="{FF2B5EF4-FFF2-40B4-BE49-F238E27FC236}">
                <a16:creationId xmlns:a16="http://schemas.microsoft.com/office/drawing/2014/main" id="{0E572F56-BA01-4A59-9959-027C6FD89FB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40594" y="1595082"/>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tatic.thenounproject.com/png/2149850-200.png">
            <a:extLst>
              <a:ext uri="{FF2B5EF4-FFF2-40B4-BE49-F238E27FC236}">
                <a16:creationId xmlns:a16="http://schemas.microsoft.com/office/drawing/2014/main" id="{4E7E97A6-BF86-4169-8B16-3C1CEA4CF48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4037" y="1659425"/>
            <a:ext cx="557213" cy="5572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tatic.thenounproject.com/png/2171527-200.png">
            <a:extLst>
              <a:ext uri="{FF2B5EF4-FFF2-40B4-BE49-F238E27FC236}">
                <a16:creationId xmlns:a16="http://schemas.microsoft.com/office/drawing/2014/main" id="{E9020243-FCCC-4C70-BB64-709C6D7142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85510" y="1590345"/>
            <a:ext cx="672425" cy="67242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9141F9F5-6AFA-4BEC-A072-AB76412F3423}"/>
              </a:ext>
            </a:extLst>
          </p:cNvPr>
          <p:cNvSpPr>
            <a:spLocks noGrp="1"/>
          </p:cNvSpPr>
          <p:nvPr>
            <p:ph type="dt" sz="half" idx="2"/>
          </p:nvPr>
        </p:nvSpPr>
        <p:spPr/>
        <p:txBody>
          <a:bodyPr/>
          <a:lstStyle/>
          <a:p>
            <a:fld id="{14D45850-8A38-4AA3-975A-177407226845}" type="datetime1">
              <a:rPr lang="fr-FR" smtClean="0"/>
              <a:t>03/06/2019</a:t>
            </a:fld>
            <a:endParaRPr lang="fr-FR" dirty="0"/>
          </a:p>
        </p:txBody>
      </p:sp>
      <p:sp>
        <p:nvSpPr>
          <p:cNvPr id="4" name="Espace réservé du numéro de diapositive 3">
            <a:extLst>
              <a:ext uri="{FF2B5EF4-FFF2-40B4-BE49-F238E27FC236}">
                <a16:creationId xmlns:a16="http://schemas.microsoft.com/office/drawing/2014/main" id="{D050C999-2480-46D4-863D-C90664B7391B}"/>
              </a:ext>
            </a:extLst>
          </p:cNvPr>
          <p:cNvSpPr>
            <a:spLocks noGrp="1"/>
          </p:cNvSpPr>
          <p:nvPr>
            <p:ph type="sldNum" sz="quarter" idx="4"/>
          </p:nvPr>
        </p:nvSpPr>
        <p:spPr/>
        <p:txBody>
          <a:bodyPr/>
          <a:lstStyle/>
          <a:p>
            <a:fld id="{B46626B8-9A1A-D04A-9503-D05055E8FA78}" type="slidenum">
              <a:rPr lang="fr-FR" smtClean="0"/>
              <a:pPr/>
              <a:t>8</a:t>
            </a:fld>
            <a:endParaRPr lang="fr-FR" dirty="0"/>
          </a:p>
        </p:txBody>
      </p:sp>
    </p:spTree>
    <p:extLst>
      <p:ext uri="{BB962C8B-B14F-4D97-AF65-F5344CB8AC3E}">
        <p14:creationId xmlns:p14="http://schemas.microsoft.com/office/powerpoint/2010/main" val="32932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 forme 2">
            <a:extLst>
              <a:ext uri="{FF2B5EF4-FFF2-40B4-BE49-F238E27FC236}">
                <a16:creationId xmlns:a16="http://schemas.microsoft.com/office/drawing/2014/main" id="{0D41F1B2-F39D-4923-9B2F-A8114FF5FB5E}"/>
              </a:ext>
            </a:extLst>
          </p:cNvPr>
          <p:cNvSpPr/>
          <p:nvPr/>
        </p:nvSpPr>
        <p:spPr>
          <a:xfrm>
            <a:off x="714375" y="1943100"/>
            <a:ext cx="11616999" cy="3160051"/>
          </a:xfrm>
          <a:custGeom>
            <a:avLst/>
            <a:gdLst>
              <a:gd name="connsiteX0" fmla="*/ 0 w 11616999"/>
              <a:gd name="connsiteY0" fmla="*/ 2981325 h 3160051"/>
              <a:gd name="connsiteX1" fmla="*/ 400050 w 11616999"/>
              <a:gd name="connsiteY1" fmla="*/ 2981325 h 3160051"/>
              <a:gd name="connsiteX2" fmla="*/ 2362200 w 11616999"/>
              <a:gd name="connsiteY2" fmla="*/ 1123950 h 3160051"/>
              <a:gd name="connsiteX3" fmla="*/ 4105275 w 11616999"/>
              <a:gd name="connsiteY3" fmla="*/ 895350 h 3160051"/>
              <a:gd name="connsiteX4" fmla="*/ 5486400 w 11616999"/>
              <a:gd name="connsiteY4" fmla="*/ 1447800 h 3160051"/>
              <a:gd name="connsiteX5" fmla="*/ 6800850 w 11616999"/>
              <a:gd name="connsiteY5" fmla="*/ 123825 h 3160051"/>
              <a:gd name="connsiteX6" fmla="*/ 8077200 w 11616999"/>
              <a:gd name="connsiteY6" fmla="*/ 657225 h 3160051"/>
              <a:gd name="connsiteX7" fmla="*/ 9105900 w 11616999"/>
              <a:gd name="connsiteY7" fmla="*/ 1638300 h 3160051"/>
              <a:gd name="connsiteX8" fmla="*/ 10629900 w 11616999"/>
              <a:gd name="connsiteY8" fmla="*/ 628650 h 3160051"/>
              <a:gd name="connsiteX9" fmla="*/ 11477625 w 11616999"/>
              <a:gd name="connsiteY9" fmla="*/ 0 h 316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16999" h="3160051">
                <a:moveTo>
                  <a:pt x="0" y="2981325"/>
                </a:moveTo>
                <a:cubicBezTo>
                  <a:pt x="3175" y="3136106"/>
                  <a:pt x="6350" y="3290888"/>
                  <a:pt x="400050" y="2981325"/>
                </a:cubicBezTo>
                <a:cubicBezTo>
                  <a:pt x="793750" y="2671762"/>
                  <a:pt x="1744663" y="1471612"/>
                  <a:pt x="2362200" y="1123950"/>
                </a:cubicBezTo>
                <a:cubicBezTo>
                  <a:pt x="2979737" y="776288"/>
                  <a:pt x="3584575" y="841375"/>
                  <a:pt x="4105275" y="895350"/>
                </a:cubicBezTo>
                <a:cubicBezTo>
                  <a:pt x="4625975" y="949325"/>
                  <a:pt x="5037138" y="1576387"/>
                  <a:pt x="5486400" y="1447800"/>
                </a:cubicBezTo>
                <a:cubicBezTo>
                  <a:pt x="5935663" y="1319212"/>
                  <a:pt x="6369050" y="255587"/>
                  <a:pt x="6800850" y="123825"/>
                </a:cubicBezTo>
                <a:cubicBezTo>
                  <a:pt x="7232650" y="-7938"/>
                  <a:pt x="7693025" y="404813"/>
                  <a:pt x="8077200" y="657225"/>
                </a:cubicBezTo>
                <a:cubicBezTo>
                  <a:pt x="8461375" y="909637"/>
                  <a:pt x="8680450" y="1643062"/>
                  <a:pt x="9105900" y="1638300"/>
                </a:cubicBezTo>
                <a:cubicBezTo>
                  <a:pt x="9531350" y="1633537"/>
                  <a:pt x="10234612" y="901700"/>
                  <a:pt x="10629900" y="628650"/>
                </a:cubicBezTo>
                <a:cubicBezTo>
                  <a:pt x="11025188" y="355600"/>
                  <a:pt x="11971338" y="593725"/>
                  <a:pt x="11477625" y="0"/>
                </a:cubicBezTo>
              </a:path>
            </a:pathLst>
          </a:custGeom>
          <a:noFill/>
          <a:ln>
            <a:solidFill>
              <a:srgbClr val="4639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a:spLocks noGrp="1"/>
          </p:cNvSpPr>
          <p:nvPr>
            <p:ph type="title"/>
          </p:nvPr>
        </p:nvSpPr>
        <p:spPr>
          <a:xfrm>
            <a:off x="1511531" y="581257"/>
            <a:ext cx="4470169" cy="432896"/>
          </a:xfrm>
          <a:prstGeom prst="rect">
            <a:avLst/>
          </a:prstGeom>
        </p:spPr>
        <p:txBody>
          <a:bodyPr vert="horz" lIns="91440" tIns="45720" rIns="91440" bIns="45720" rtlCol="0" anchor="ctr">
            <a:normAutofit/>
          </a:bodyPr>
          <a:lstStyle/>
          <a:p>
            <a:r>
              <a:rPr lang="fr-FR" sz="2400" b="1" dirty="0">
                <a:solidFill>
                  <a:srgbClr val="29235C"/>
                </a:solidFill>
                <a:latin typeface="Arial Narrow" panose="020B0606020202030204" pitchFamily="34" charset="0"/>
              </a:rPr>
              <a:t>Des valeurs fortes</a:t>
            </a:r>
          </a:p>
        </p:txBody>
      </p:sp>
      <p:sp>
        <p:nvSpPr>
          <p:cNvPr id="8" name="Rectangle 7"/>
          <p:cNvSpPr/>
          <p:nvPr/>
        </p:nvSpPr>
        <p:spPr>
          <a:xfrm>
            <a:off x="839108" y="1726756"/>
            <a:ext cx="1731986" cy="1375586"/>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De la plus petite commune à la grande région, en zone rurale ou urbaine, en métropole ou en outre-mer, toutes les collectivités concernées. </a:t>
            </a:r>
            <a:endParaRPr lang="fr-FR" sz="1200" dirty="0">
              <a:solidFill>
                <a:schemeClr val="tx1"/>
              </a:solidFill>
              <a:latin typeface="Arial Narrow" panose="020B0606020202030204" pitchFamily="34" charset="0"/>
            </a:endParaRPr>
          </a:p>
        </p:txBody>
      </p:sp>
      <p:sp>
        <p:nvSpPr>
          <p:cNvPr id="11" name="Rectangle 10"/>
          <p:cNvSpPr/>
          <p:nvPr/>
        </p:nvSpPr>
        <p:spPr>
          <a:xfrm>
            <a:off x="3134112" y="4322466"/>
            <a:ext cx="1598717" cy="1031894"/>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endParaRPr lang="fr-FR" sz="1200" b="1" dirty="0">
              <a:solidFill>
                <a:srgbClr val="29235C"/>
              </a:solidFill>
              <a:latin typeface="Arial Narrow" panose="020B0606020202030204" pitchFamily="34" charset="0"/>
              <a:cs typeface="Arial" charset="0"/>
            </a:endParaRPr>
          </a:p>
          <a:p>
            <a:pPr algn="ctr">
              <a:lnSpc>
                <a:spcPct val="120000"/>
              </a:lnSpc>
              <a:spcBef>
                <a:spcPts val="600"/>
              </a:spcBef>
            </a:pPr>
            <a:r>
              <a:rPr lang="fr-FR" sz="1200" dirty="0">
                <a:solidFill>
                  <a:schemeClr val="tx1"/>
                </a:solidFill>
                <a:latin typeface="Arial Narrow" panose="020B0606020202030204" pitchFamily="34" charset="0"/>
                <a:cs typeface="Arial" charset="0"/>
              </a:rPr>
              <a:t>Une équipe dédiée et un portail polyvalent. </a:t>
            </a:r>
          </a:p>
          <a:p>
            <a:pPr algn="ctr">
              <a:lnSpc>
                <a:spcPct val="120000"/>
              </a:lnSpc>
              <a:spcBef>
                <a:spcPts val="600"/>
              </a:spcBef>
            </a:pPr>
            <a:r>
              <a:rPr lang="fr-FR" sz="1200" b="1" dirty="0">
                <a:solidFill>
                  <a:srgbClr val="002060"/>
                </a:solidFill>
                <a:latin typeface="Arial Narrow" panose="020B0606020202030204" pitchFamily="34" charset="0"/>
                <a:cs typeface="Arial" charset="0"/>
              </a:rPr>
              <a:t> </a:t>
            </a:r>
          </a:p>
        </p:txBody>
      </p:sp>
      <p:sp>
        <p:nvSpPr>
          <p:cNvPr id="12" name="Rectangle 11"/>
          <p:cNvSpPr/>
          <p:nvPr/>
        </p:nvSpPr>
        <p:spPr>
          <a:xfrm>
            <a:off x="5434378" y="811141"/>
            <a:ext cx="1598716" cy="1210766"/>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Transparence sur la notation financière, la méthode de calcul de l’apport en capital et les conditions de crédit proposées. </a:t>
            </a:r>
          </a:p>
        </p:txBody>
      </p:sp>
      <p:sp>
        <p:nvSpPr>
          <p:cNvPr id="14" name="Rectangle 13">
            <a:extLst>
              <a:ext uri="{FF2B5EF4-FFF2-40B4-BE49-F238E27FC236}">
                <a16:creationId xmlns:a16="http://schemas.microsoft.com/office/drawing/2014/main" id="{75D897A8-8265-4BA5-9697-ADE8F4C61F72}"/>
              </a:ext>
            </a:extLst>
          </p:cNvPr>
          <p:cNvSpPr/>
          <p:nvPr/>
        </p:nvSpPr>
        <p:spPr>
          <a:xfrm>
            <a:off x="7830097" y="4114529"/>
            <a:ext cx="1659529" cy="121016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Un effectif allégé (30 personnes) pour assurer une grande réactivité et une adaptation permanente aux fluctuations des marchés.</a:t>
            </a:r>
          </a:p>
        </p:txBody>
      </p:sp>
      <p:sp>
        <p:nvSpPr>
          <p:cNvPr id="15" name="Rectangle 14">
            <a:extLst>
              <a:ext uri="{FF2B5EF4-FFF2-40B4-BE49-F238E27FC236}">
                <a16:creationId xmlns:a16="http://schemas.microsoft.com/office/drawing/2014/main" id="{2B3FAF53-4569-4EF1-89CE-1EC0C63EA764}"/>
              </a:ext>
            </a:extLst>
          </p:cNvPr>
          <p:cNvSpPr/>
          <p:nvPr/>
        </p:nvSpPr>
        <p:spPr>
          <a:xfrm>
            <a:off x="10114913" y="481732"/>
            <a:ext cx="2077087" cy="1210160"/>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600"/>
              </a:spcBef>
            </a:pPr>
            <a:r>
              <a:rPr lang="fr-FR" sz="1200" dirty="0">
                <a:solidFill>
                  <a:schemeClr val="tx1"/>
                </a:solidFill>
                <a:latin typeface="Arial Narrow" panose="020B0606020202030204" pitchFamily="34" charset="0"/>
                <a:cs typeface="Arial" charset="0"/>
              </a:rPr>
              <a:t>Des critères d’éligibilité et d’octroi de crédit qui reposent sur la seule santé financière de la collectivité sans distinction de taille ou de localisation géographique. </a:t>
            </a:r>
          </a:p>
        </p:txBody>
      </p:sp>
      <p:sp>
        <p:nvSpPr>
          <p:cNvPr id="2" name="Ellipse 1">
            <a:extLst>
              <a:ext uri="{FF2B5EF4-FFF2-40B4-BE49-F238E27FC236}">
                <a16:creationId xmlns:a16="http://schemas.microsoft.com/office/drawing/2014/main" id="{C7B0E474-E8E6-422E-AD5F-3C1A7B993F25}"/>
              </a:ext>
            </a:extLst>
          </p:cNvPr>
          <p:cNvSpPr/>
          <p:nvPr/>
        </p:nvSpPr>
        <p:spPr>
          <a:xfrm>
            <a:off x="959897" y="3730201"/>
            <a:ext cx="1490407" cy="1490407"/>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cxnSp>
        <p:nvCxnSpPr>
          <p:cNvPr id="23" name="Connecteur droit 22">
            <a:extLst>
              <a:ext uri="{FF2B5EF4-FFF2-40B4-BE49-F238E27FC236}">
                <a16:creationId xmlns:a16="http://schemas.microsoft.com/office/drawing/2014/main" id="{CB1566E9-9044-45B5-A807-66AFAC74B9F4}"/>
              </a:ext>
            </a:extLst>
          </p:cNvPr>
          <p:cNvCxnSpPr>
            <a:cxnSpLocks/>
          </p:cNvCxnSpPr>
          <p:nvPr/>
        </p:nvCxnSpPr>
        <p:spPr>
          <a:xfrm>
            <a:off x="1705100" y="325765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0791FDE-0849-49AC-8E7F-25FECDADD97B}"/>
              </a:ext>
            </a:extLst>
          </p:cNvPr>
          <p:cNvCxnSpPr>
            <a:cxnSpLocks/>
          </p:cNvCxnSpPr>
          <p:nvPr/>
        </p:nvCxnSpPr>
        <p:spPr>
          <a:xfrm>
            <a:off x="3897948" y="405699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31B86BE2-72B1-43BA-A6FB-7DB7712BAD1D}"/>
              </a:ext>
            </a:extLst>
          </p:cNvPr>
          <p:cNvCxnSpPr>
            <a:cxnSpLocks/>
          </p:cNvCxnSpPr>
          <p:nvPr/>
        </p:nvCxnSpPr>
        <p:spPr>
          <a:xfrm>
            <a:off x="6260712" y="2233937"/>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F085195-C588-402C-B520-29263F99D94B}"/>
              </a:ext>
            </a:extLst>
          </p:cNvPr>
          <p:cNvCxnSpPr>
            <a:cxnSpLocks/>
          </p:cNvCxnSpPr>
          <p:nvPr/>
        </p:nvCxnSpPr>
        <p:spPr>
          <a:xfrm>
            <a:off x="8660683" y="3596175"/>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939D1023-0519-4A7C-BE6A-C656F55974E3}"/>
              </a:ext>
            </a:extLst>
          </p:cNvPr>
          <p:cNvCxnSpPr>
            <a:cxnSpLocks/>
          </p:cNvCxnSpPr>
          <p:nvPr/>
        </p:nvCxnSpPr>
        <p:spPr>
          <a:xfrm>
            <a:off x="11182870" y="1957791"/>
            <a:ext cx="1" cy="265470"/>
          </a:xfrm>
          <a:prstGeom prst="line">
            <a:avLst/>
          </a:prstGeom>
          <a:ln w="28575">
            <a:solidFill>
              <a:srgbClr val="46395A"/>
            </a:solidFill>
          </a:ln>
          <a:effectLst/>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8F65EEC9-35DE-40FD-A02B-054E1B4139A4}"/>
              </a:ext>
            </a:extLst>
          </p:cNvPr>
          <p:cNvSpPr/>
          <p:nvPr/>
        </p:nvSpPr>
        <p:spPr>
          <a:xfrm>
            <a:off x="3134112" y="2322116"/>
            <a:ext cx="1490407" cy="1490407"/>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sp>
        <p:nvSpPr>
          <p:cNvPr id="32" name="Ellipse 31">
            <a:extLst>
              <a:ext uri="{FF2B5EF4-FFF2-40B4-BE49-F238E27FC236}">
                <a16:creationId xmlns:a16="http://schemas.microsoft.com/office/drawing/2014/main" id="{AC6D2073-B0DC-453D-9D90-545CBB27590A}"/>
              </a:ext>
            </a:extLst>
          </p:cNvPr>
          <p:cNvSpPr/>
          <p:nvPr/>
        </p:nvSpPr>
        <p:spPr>
          <a:xfrm>
            <a:off x="5533702" y="2710038"/>
            <a:ext cx="1490407" cy="1490407"/>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sp>
        <p:nvSpPr>
          <p:cNvPr id="33" name="Ellipse 32">
            <a:extLst>
              <a:ext uri="{FF2B5EF4-FFF2-40B4-BE49-F238E27FC236}">
                <a16:creationId xmlns:a16="http://schemas.microsoft.com/office/drawing/2014/main" id="{D915B85F-DB6C-4291-8A52-82EC24A44560}"/>
              </a:ext>
            </a:extLst>
          </p:cNvPr>
          <p:cNvSpPr/>
          <p:nvPr/>
        </p:nvSpPr>
        <p:spPr>
          <a:xfrm>
            <a:off x="10437668" y="2489451"/>
            <a:ext cx="1490407" cy="1490407"/>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sp>
        <p:nvSpPr>
          <p:cNvPr id="34" name="Ellipse 33">
            <a:extLst>
              <a:ext uri="{FF2B5EF4-FFF2-40B4-BE49-F238E27FC236}">
                <a16:creationId xmlns:a16="http://schemas.microsoft.com/office/drawing/2014/main" id="{85EE944A-7188-4B44-B7EF-75D9E05F66C3}"/>
              </a:ext>
            </a:extLst>
          </p:cNvPr>
          <p:cNvSpPr/>
          <p:nvPr/>
        </p:nvSpPr>
        <p:spPr>
          <a:xfrm>
            <a:off x="7919550" y="1900356"/>
            <a:ext cx="1490407" cy="1490407"/>
          </a:xfrm>
          <a:prstGeom prst="ellipse">
            <a:avLst/>
          </a:prstGeom>
          <a:solidFill>
            <a:schemeClr val="bg1"/>
          </a:solidFill>
          <a:ln w="127000">
            <a:solidFill>
              <a:srgbClr val="463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46395A"/>
              </a:solidFill>
              <a:latin typeface="Arial Narrow" panose="020B0606020202030204" pitchFamily="34" charset="0"/>
            </a:endParaRPr>
          </a:p>
        </p:txBody>
      </p:sp>
      <p:pic>
        <p:nvPicPr>
          <p:cNvPr id="7170" name="Picture 2" descr="https://static.thenounproject.com/png/1728575-200.png">
            <a:extLst>
              <a:ext uri="{FF2B5EF4-FFF2-40B4-BE49-F238E27FC236}">
                <a16:creationId xmlns:a16="http://schemas.microsoft.com/office/drawing/2014/main" id="{E50E9665-4299-42C0-867D-D63F33C5AA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40829" y="4567667"/>
            <a:ext cx="528544" cy="52854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F87B527-A1F1-4701-8169-37CED2DFDDB6}"/>
              </a:ext>
            </a:extLst>
          </p:cNvPr>
          <p:cNvSpPr txBox="1"/>
          <p:nvPr/>
        </p:nvSpPr>
        <p:spPr>
          <a:xfrm>
            <a:off x="1095501" y="4040827"/>
            <a:ext cx="1219200" cy="738664"/>
          </a:xfrm>
          <a:prstGeom prst="rect">
            <a:avLst/>
          </a:prstGeom>
          <a:noFill/>
        </p:spPr>
        <p:txBody>
          <a:bodyPr wrap="square" rtlCol="0">
            <a:spAutoFit/>
          </a:bodyPr>
          <a:lstStyle/>
          <a:p>
            <a:pPr algn="ctr"/>
            <a:r>
              <a:rPr lang="fr-FR" sz="1400" b="1" dirty="0">
                <a:solidFill>
                  <a:srgbClr val="46395A"/>
                </a:solidFill>
                <a:latin typeface="Arial Narrow" panose="020B0606020202030204" pitchFamily="34" charset="0"/>
              </a:rPr>
              <a:t>Solidarité territoriale</a:t>
            </a:r>
          </a:p>
          <a:p>
            <a:pPr algn="ctr"/>
            <a:endParaRPr lang="fr-FR" sz="1400" dirty="0"/>
          </a:p>
        </p:txBody>
      </p:sp>
      <p:sp>
        <p:nvSpPr>
          <p:cNvPr id="35" name="ZoneTexte 34">
            <a:extLst>
              <a:ext uri="{FF2B5EF4-FFF2-40B4-BE49-F238E27FC236}">
                <a16:creationId xmlns:a16="http://schemas.microsoft.com/office/drawing/2014/main" id="{53CF6C10-D747-4AEF-B0F5-121316A7EB82}"/>
              </a:ext>
            </a:extLst>
          </p:cNvPr>
          <p:cNvSpPr txBox="1"/>
          <p:nvPr/>
        </p:nvSpPr>
        <p:spPr>
          <a:xfrm>
            <a:off x="3269715" y="2691593"/>
            <a:ext cx="1219200" cy="307777"/>
          </a:xfrm>
          <a:prstGeom prst="rect">
            <a:avLst/>
          </a:prstGeom>
          <a:noFill/>
        </p:spPr>
        <p:txBody>
          <a:bodyPr wrap="square" rtlCol="0">
            <a:spAutoFit/>
          </a:bodyPr>
          <a:lstStyle/>
          <a:p>
            <a:pPr algn="ctr"/>
            <a:r>
              <a:rPr lang="fr-FR" sz="1400" b="1" dirty="0">
                <a:solidFill>
                  <a:srgbClr val="46395A"/>
                </a:solidFill>
                <a:latin typeface="Arial Narrow" panose="020B0606020202030204" pitchFamily="34" charset="0"/>
              </a:rPr>
              <a:t>Proximité</a:t>
            </a:r>
          </a:p>
        </p:txBody>
      </p:sp>
      <p:pic>
        <p:nvPicPr>
          <p:cNvPr id="7172" name="Picture 4" descr="https://static.thenounproject.com/png/496771-200.png">
            <a:extLst>
              <a:ext uri="{FF2B5EF4-FFF2-40B4-BE49-F238E27FC236}">
                <a16:creationId xmlns:a16="http://schemas.microsoft.com/office/drawing/2014/main" id="{F6385F4C-4B49-4079-B8D0-A8B7E54A4C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1830" y="3069841"/>
            <a:ext cx="568977" cy="568977"/>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4A2EA802-5C08-46AD-A99E-45BFD22B9C96}"/>
              </a:ext>
            </a:extLst>
          </p:cNvPr>
          <p:cNvSpPr txBox="1"/>
          <p:nvPr/>
        </p:nvSpPr>
        <p:spPr>
          <a:xfrm>
            <a:off x="5669305" y="3131300"/>
            <a:ext cx="1219200" cy="307777"/>
          </a:xfrm>
          <a:prstGeom prst="rect">
            <a:avLst/>
          </a:prstGeom>
          <a:noFill/>
        </p:spPr>
        <p:txBody>
          <a:bodyPr wrap="square" rtlCol="0">
            <a:spAutoFit/>
          </a:bodyPr>
          <a:lstStyle/>
          <a:p>
            <a:pPr algn="ctr"/>
            <a:r>
              <a:rPr lang="fr-FR" sz="1400" b="1" dirty="0">
                <a:solidFill>
                  <a:srgbClr val="46395A"/>
                </a:solidFill>
                <a:latin typeface="Arial Narrow" panose="020B0606020202030204" pitchFamily="34" charset="0"/>
              </a:rPr>
              <a:t>Transparence</a:t>
            </a:r>
          </a:p>
        </p:txBody>
      </p:sp>
      <p:pic>
        <p:nvPicPr>
          <p:cNvPr id="7174" name="Picture 6" descr="https://static.thenounproject.com/png/1864165-200.png">
            <a:extLst>
              <a:ext uri="{FF2B5EF4-FFF2-40B4-BE49-F238E27FC236}">
                <a16:creationId xmlns:a16="http://schemas.microsoft.com/office/drawing/2014/main" id="{760A5F6E-D5CC-4226-BC67-BF4E5FB857A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37098" y="3473487"/>
            <a:ext cx="523791" cy="52379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static.thenounproject.com/png/1608147-200.png">
            <a:extLst>
              <a:ext uri="{FF2B5EF4-FFF2-40B4-BE49-F238E27FC236}">
                <a16:creationId xmlns:a16="http://schemas.microsoft.com/office/drawing/2014/main" id="{97AD34F3-9AAA-4517-A60E-2E9DB55EAB7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85793" y="2575436"/>
            <a:ext cx="549780" cy="549780"/>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CDE942BA-85AF-42DF-A69F-98CD967A1249}"/>
              </a:ext>
            </a:extLst>
          </p:cNvPr>
          <p:cNvSpPr txBox="1"/>
          <p:nvPr/>
        </p:nvSpPr>
        <p:spPr>
          <a:xfrm>
            <a:off x="8042263" y="2270685"/>
            <a:ext cx="1219200" cy="307777"/>
          </a:xfrm>
          <a:prstGeom prst="rect">
            <a:avLst/>
          </a:prstGeom>
          <a:noFill/>
        </p:spPr>
        <p:txBody>
          <a:bodyPr wrap="square" rtlCol="0">
            <a:spAutoFit/>
          </a:bodyPr>
          <a:lstStyle/>
          <a:p>
            <a:pPr algn="ctr"/>
            <a:r>
              <a:rPr lang="fr-FR" sz="1400" b="1" dirty="0">
                <a:solidFill>
                  <a:srgbClr val="46395A"/>
                </a:solidFill>
                <a:latin typeface="Arial Narrow" panose="020B0606020202030204" pitchFamily="34" charset="0"/>
              </a:rPr>
              <a:t>Agilité</a:t>
            </a:r>
          </a:p>
        </p:txBody>
      </p:sp>
      <p:sp>
        <p:nvSpPr>
          <p:cNvPr id="38" name="ZoneTexte 37">
            <a:extLst>
              <a:ext uri="{FF2B5EF4-FFF2-40B4-BE49-F238E27FC236}">
                <a16:creationId xmlns:a16="http://schemas.microsoft.com/office/drawing/2014/main" id="{A8017BBC-F2FF-4669-9BA6-8989105493BC}"/>
              </a:ext>
            </a:extLst>
          </p:cNvPr>
          <p:cNvSpPr txBox="1"/>
          <p:nvPr/>
        </p:nvSpPr>
        <p:spPr>
          <a:xfrm>
            <a:off x="10556863" y="2775510"/>
            <a:ext cx="1219200" cy="307777"/>
          </a:xfrm>
          <a:prstGeom prst="rect">
            <a:avLst/>
          </a:prstGeom>
          <a:noFill/>
        </p:spPr>
        <p:txBody>
          <a:bodyPr wrap="square" rtlCol="0">
            <a:spAutoFit/>
          </a:bodyPr>
          <a:lstStyle/>
          <a:p>
            <a:pPr algn="ctr"/>
            <a:r>
              <a:rPr lang="fr-FR" sz="1400" b="1" dirty="0">
                <a:solidFill>
                  <a:srgbClr val="46395A"/>
                </a:solidFill>
                <a:latin typeface="Arial Narrow" panose="020B0606020202030204" pitchFamily="34" charset="0"/>
              </a:rPr>
              <a:t>Équité</a:t>
            </a:r>
          </a:p>
        </p:txBody>
      </p:sp>
      <p:pic>
        <p:nvPicPr>
          <p:cNvPr id="7178" name="Picture 10" descr="https://static.thenounproject.com/png/7054-200.png">
            <a:extLst>
              <a:ext uri="{FF2B5EF4-FFF2-40B4-BE49-F238E27FC236}">
                <a16:creationId xmlns:a16="http://schemas.microsoft.com/office/drawing/2014/main" id="{14340CB8-078D-4FD5-8146-4DB1FF734E6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912763" y="3123788"/>
            <a:ext cx="521145" cy="52114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97A08E39-1933-42D3-9602-3F9EA6C67AF1}"/>
              </a:ext>
            </a:extLst>
          </p:cNvPr>
          <p:cNvSpPr>
            <a:spLocks noGrp="1"/>
          </p:cNvSpPr>
          <p:nvPr>
            <p:ph type="dt" sz="half" idx="2"/>
          </p:nvPr>
        </p:nvSpPr>
        <p:spPr/>
        <p:txBody>
          <a:bodyPr/>
          <a:lstStyle/>
          <a:p>
            <a:fld id="{FEAB251E-6358-4BD0-A4D0-B9B07092AA94}" type="datetime1">
              <a:rPr lang="fr-FR" smtClean="0"/>
              <a:t>03/06/2019</a:t>
            </a:fld>
            <a:endParaRPr lang="fr-FR" dirty="0"/>
          </a:p>
        </p:txBody>
      </p:sp>
      <p:sp>
        <p:nvSpPr>
          <p:cNvPr id="6" name="Espace réservé du numéro de diapositive 5">
            <a:extLst>
              <a:ext uri="{FF2B5EF4-FFF2-40B4-BE49-F238E27FC236}">
                <a16:creationId xmlns:a16="http://schemas.microsoft.com/office/drawing/2014/main" id="{4832A4B6-CD26-49C7-9B9A-B729B38BD4D3}"/>
              </a:ext>
            </a:extLst>
          </p:cNvPr>
          <p:cNvSpPr>
            <a:spLocks noGrp="1"/>
          </p:cNvSpPr>
          <p:nvPr>
            <p:ph type="sldNum" sz="quarter" idx="4"/>
          </p:nvPr>
        </p:nvSpPr>
        <p:spPr/>
        <p:txBody>
          <a:bodyPr/>
          <a:lstStyle/>
          <a:p>
            <a:fld id="{B46626B8-9A1A-D04A-9503-D05055E8FA78}" type="slidenum">
              <a:rPr lang="fr-FR" smtClean="0"/>
              <a:pPr/>
              <a:t>9</a:t>
            </a:fld>
            <a:endParaRPr lang="fr-FR" dirty="0"/>
          </a:p>
        </p:txBody>
      </p:sp>
    </p:spTree>
    <p:extLst>
      <p:ext uri="{BB962C8B-B14F-4D97-AF65-F5344CB8AC3E}">
        <p14:creationId xmlns:p14="http://schemas.microsoft.com/office/powerpoint/2010/main" val="196207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ge de ga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2DBD7071-113F-4535-8169-335439F8BBF0}" vid="{62552C57-BCC6-497E-AE9D-02B98D5F257B}"/>
    </a:ext>
  </a:extLst>
</a:theme>
</file>

<file path=ppt/theme/theme2.xml><?xml version="1.0" encoding="utf-8"?>
<a:theme xmlns:a="http://schemas.openxmlformats.org/drawingml/2006/main" name="Sommai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2DBD7071-113F-4535-8169-335439F8BBF0}" vid="{D33DC108-4B77-4B32-9045-0EDE328B01B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B010CD8CA4374CBFBEDD74A18EC39B" ma:contentTypeVersion="8" ma:contentTypeDescription="Crée un document." ma:contentTypeScope="" ma:versionID="2c70f35331008220642f5b685b6bc9fa">
  <xsd:schema xmlns:xsd="http://www.w3.org/2001/XMLSchema" xmlns:xs="http://www.w3.org/2001/XMLSchema" xmlns:p="http://schemas.microsoft.com/office/2006/metadata/properties" xmlns:ns2="bda122a1-7942-4a36-baea-68c2d2ad2f57" targetNamespace="http://schemas.microsoft.com/office/2006/metadata/properties" ma:root="true" ma:fieldsID="e5c9be8fb4e08ba924af0205e37139b9" ns2:_="">
    <xsd:import namespace="bda122a1-7942-4a36-baea-68c2d2ad2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122a1-7942-4a36-baea-68c2d2ad2f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C4F423-6832-474D-81F3-A27A9725C15F}">
  <ds:schemaRefs>
    <ds:schemaRef ds:uri="http://schemas.microsoft.com/sharepoint/v3/contenttype/forms"/>
  </ds:schemaRefs>
</ds:datastoreItem>
</file>

<file path=customXml/itemProps2.xml><?xml version="1.0" encoding="utf-8"?>
<ds:datastoreItem xmlns:ds="http://schemas.openxmlformats.org/officeDocument/2006/customXml" ds:itemID="{CD08342B-7A22-4EE0-80E5-2A207348A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a122a1-7942-4a36-baea-68c2d2ad2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DBE1F6-837C-484A-B182-DDD5CA79C15D}">
  <ds:schemaRefs>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bda122a1-7942-4a36-baea-68c2d2ad2f57"/>
    <ds:schemaRef ds:uri="http://purl.org/dc/terms/"/>
  </ds:schemaRefs>
</ds:datastoreItem>
</file>

<file path=docProps/app.xml><?xml version="1.0" encoding="utf-8"?>
<Properties xmlns="http://schemas.openxmlformats.org/officeDocument/2006/extended-properties" xmlns:vt="http://schemas.openxmlformats.org/officeDocument/2006/docPropsVTypes">
  <Template>Modele-Présentation_Agence-France-Locale</Template>
  <TotalTime>22337</TotalTime>
  <Words>4047</Words>
  <Application>Microsoft Office PowerPoint</Application>
  <PresentationFormat>Grand écran</PresentationFormat>
  <Paragraphs>824</Paragraphs>
  <Slides>34</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34</vt:i4>
      </vt:variant>
    </vt:vector>
  </HeadingPairs>
  <TitlesOfParts>
    <vt:vector size="45" baseType="lpstr">
      <vt:lpstr>Arial</vt:lpstr>
      <vt:lpstr>Arial Narrow</vt:lpstr>
      <vt:lpstr>Bauhaus 93</vt:lpstr>
      <vt:lpstr>Calibri</vt:lpstr>
      <vt:lpstr>Calibri Light</vt:lpstr>
      <vt:lpstr>Cambria</vt:lpstr>
      <vt:lpstr>Haettenschweiler</vt:lpstr>
      <vt:lpstr>Tahoma</vt:lpstr>
      <vt:lpstr>Wingdings</vt:lpstr>
      <vt:lpstr>Page de garde</vt:lpstr>
      <vt:lpstr>Sommaire</vt:lpstr>
      <vt:lpstr>La Banque des collectivités </vt:lpstr>
      <vt:lpstr>Sommaire</vt:lpstr>
      <vt:lpstr>Aperçu des principales banques qui financent les collectivités</vt:lpstr>
      <vt:lpstr>Une idée qui émane du nord de l’Europe…</vt:lpstr>
      <vt:lpstr>…qui a fait son chemin en France !</vt:lpstr>
      <vt:lpstr>La banque des collectivités, ça veut dire quoi ? </vt:lpstr>
      <vt:lpstr>Une gouvernance à deux niveaux</vt:lpstr>
      <vt:lpstr>Les objectifs pour les collectivités</vt:lpstr>
      <vt:lpstr>Des valeurs fortes</vt:lpstr>
      <vt:lpstr>Présentation PowerPoint</vt:lpstr>
      <vt:lpstr>Ce qu’il faut retenir (vue au 30/04/2019)</vt:lpstr>
      <vt:lpstr>Un modèle simple</vt:lpstr>
      <vt:lpstr>Focus sur notre financement : COMMENT se finance-t-on ?</vt:lpstr>
      <vt:lpstr>Focus sur nos crédits : QUE finance-t-on ?</vt:lpstr>
      <vt:lpstr>Focus sur nos membres : QUI finance-t-on ?</vt:lpstr>
      <vt:lpstr>Quelques exemples de réalisations</vt:lpstr>
      <vt:lpstr>Sommaire</vt:lpstr>
      <vt:lpstr>La banque : une entreprise comme les autres ?</vt:lpstr>
      <vt:lpstr>La banque : un métier très réglementé</vt:lpstr>
      <vt:lpstr>La banque : une matière première spécifique</vt:lpstr>
      <vt:lpstr>La banque : une optimisation du stock de trésorerie</vt:lpstr>
      <vt:lpstr>La banque : une activité de détaillant</vt:lpstr>
      <vt:lpstr>Zoom sur 6 processus et fonctions typiques</vt:lpstr>
      <vt:lpstr>Chaine de valeur et principaux mécanismes bancaires : Le financement</vt:lpstr>
      <vt:lpstr>Chaine de valeur et principaux mécanismes bancaires : La gestion de trésorerie</vt:lpstr>
      <vt:lpstr>Chaine de valeur et principaux mécanismes bancaires : Le crédit</vt:lpstr>
      <vt:lpstr>Chaine de valeur et principaux mécanismes bancaires : Les opérations de couverture</vt:lpstr>
      <vt:lpstr>Chaine de valeur et principaux mécanismes bancaires : Les fonctions transverses spécifiques</vt:lpstr>
      <vt:lpstr>Chaine de valeur et principaux mécanismes bancaires : La transformation</vt:lpstr>
      <vt:lpstr>La cinématique du prêt</vt:lpstr>
      <vt:lpstr>La cinématique du financement</vt:lpstr>
      <vt:lpstr>Les enjeux majeurs de l’AFL #1</vt:lpstr>
      <vt:lpstr>Les enjeux majeurs de l’AFL #2</vt:lpstr>
      <vt:lpstr>La Banque des collectivités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Amandine DEGUIN</dc:creator>
  <cp:lastModifiedBy>Lucille SIMON</cp:lastModifiedBy>
  <cp:revision>403</cp:revision>
  <cp:lastPrinted>2019-01-29T18:35:55Z</cp:lastPrinted>
  <dcterms:created xsi:type="dcterms:W3CDTF">2016-01-11T15:10:22Z</dcterms:created>
  <dcterms:modified xsi:type="dcterms:W3CDTF">2019-06-03T10:21:44Z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0x010100C4B010CD8CA4374CBFBEDD74A18EC39B</vt:lpwstr>
  </property>
</Properties>
</file>