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8" r:id="rId18"/>
    <p:sldId id="279" r:id="rId19"/>
    <p:sldId id="300" r:id="rId20"/>
    <p:sldId id="281" r:id="rId21"/>
    <p:sldId id="282" r:id="rId22"/>
    <p:sldId id="283" r:id="rId23"/>
    <p:sldId id="285" r:id="rId24"/>
    <p:sldId id="290" r:id="rId25"/>
    <p:sldId id="288" r:id="rId26"/>
    <p:sldId id="292" r:id="rId27"/>
    <p:sldId id="293" r:id="rId28"/>
    <p:sldId id="294" r:id="rId29"/>
    <p:sldId id="298" r:id="rId30"/>
  </p:sldIdLst>
  <p:sldSz cx="12192000" cy="6858000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8"/>
    <p:restoredTop sz="94635"/>
  </p:normalViewPr>
  <p:slideViewPr>
    <p:cSldViewPr snapToGrid="0" snapToObjects="1">
      <p:cViewPr varScale="1">
        <p:scale>
          <a:sx n="78" d="100"/>
          <a:sy n="78" d="100"/>
        </p:scale>
        <p:origin x="4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0BC8-F3E0-3244-AB6F-500BE65D2590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53588-E31D-0449-B75F-70253B69447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1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823AA4-A006-7F43-B3A4-7DE581339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E37C8FE-C14D-8141-AEEC-975E82A43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55723C8-F660-7541-AC8E-A00E1E068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A706-3679-FA4B-B351-42BD4CB4ABCF}" type="datetime1">
              <a:rPr lang="fr-FR" smtClean="0"/>
              <a:t>20/01/2020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0A64993-C2A0-864C-B8AB-0BF4D1EC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F3066E5-D54B-9849-922F-9E2154E9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13500"/>
            <a:ext cx="2743200" cy="365125"/>
          </a:xfrm>
        </p:spPr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38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E12A83-158B-B645-9A3D-E02F85E3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13BF288-42B4-774C-B9A9-675903E6C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2AE9BFB-59F7-B64B-AADB-17F2B065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9A8F-55C6-9447-9DCA-4C4BED836118}" type="datetime1">
              <a:rPr lang="fr-FR" smtClean="0"/>
              <a:t>20/01/2020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E72C088-CAA3-7B4B-95C3-C2716CE6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0ED75C5-E1A3-AC48-AEB4-5F726BBA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78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114257BE-88C3-A64E-BD98-F60D1AAB3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E70F0FE-6445-AE48-AF76-BD262B162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AEFC543-E42D-2A4C-A453-A48C2D23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837E-C430-9445-B465-C0EA4692DDBD}" type="datetime1">
              <a:rPr lang="fr-FR" smtClean="0"/>
              <a:t>20/01/2020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8F78AB8-16DE-4840-9036-25FE78E6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E1FF3CF-A644-714B-A1EB-7FD5896C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67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D11EC4-F33B-0747-A325-E5D5FFA7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D4EAB34-6E86-CD4B-9AFD-781A0219B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78E50B4-5CDD-784D-9DD6-627B149A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3DC6-410A-D543-812E-EF981A10693B}" type="datetime1">
              <a:rPr lang="fr-FR" smtClean="0"/>
              <a:t>20/01/2020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598D74F-E665-CB42-BAC1-89DA71E9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3BF7AFC-99CD-9947-9669-184E940E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3114" y="6460300"/>
            <a:ext cx="2743200" cy="365125"/>
          </a:xfrm>
        </p:spPr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98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23508D-7BC6-B243-BB05-FB7CA046F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556B500-17D5-1A46-8951-C6372C105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3A33DCE-8AF8-B44D-AA59-120889D3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E56-EF12-5F47-B9D9-15D581E86146}" type="datetime1">
              <a:rPr lang="fr-FR" smtClean="0"/>
              <a:t>20/01/2020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C1809C9-0154-E540-AA1C-0CB53AE0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DAF68D-B624-584E-82AC-A2B6C788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3737" y="6356350"/>
            <a:ext cx="2743200" cy="365125"/>
          </a:xfrm>
        </p:spPr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26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E3369CA-6B3D-C84B-985F-97473ED7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58A6EFB-0614-8849-A1F5-8D883C35C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07D772C-6F1F-6E4C-9823-C61D932ED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35015B9-7723-9A41-BB86-E0A5D3A3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F8F3-8B2D-5F42-862E-93433E142554}" type="datetime1">
              <a:rPr lang="fr-FR" smtClean="0"/>
              <a:t>20/01/2020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CE721A1-B10B-C740-9E96-DA2881BA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430BE4B-0486-9644-8FEF-27C91D25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64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575D66-6955-6E40-ADB2-AD52D165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2BF0EB0-6728-1643-9B00-4B2259DF1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CB17F861-276D-954F-B223-0A5F80DD7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5BCA93DE-911B-E842-B4F3-EBD7704E3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282A4CE-250B-3941-A85D-02D6BFA7F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797EC5CF-8FC3-7D4C-B9FE-809D748F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6AF-5D14-354F-B20B-62064A31008D}" type="datetime1">
              <a:rPr lang="fr-FR" smtClean="0"/>
              <a:t>20/01/2020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7886985-BD9B-6345-AAA2-BBBE8823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518A336F-F116-CF44-ACF6-A9D989A2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76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B96130-1612-7E4F-B585-0ACE70CC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E0FB7B7-930A-AB4D-A462-E29AAF828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7F9D-8DAB-E243-9A1F-F9A8B833B320}" type="datetime1">
              <a:rPr lang="fr-FR" smtClean="0"/>
              <a:t>20/01/2020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B4C7A5B-7590-2F4D-A417-94BC2B15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CAAB6CB-1552-1D4D-B05A-D8299DE9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63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D24FC9A2-B25E-E946-B5F6-ABA8B8E0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63E8-AF02-A74C-BA5C-E163A13D2EEA}" type="datetime1">
              <a:rPr lang="fr-FR" smtClean="0"/>
              <a:t>20/01/2020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9438DE6D-9BC8-EF47-9659-1A986EC1D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987E34A-69D7-014F-B9DD-8A831F7C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85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A494B4-544C-D340-AB31-E5864263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6033848-3E81-0642-BF97-3523A1F65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894FE76-A547-354B-A114-4B44DDA17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D060CD1-9EFA-6741-B5E7-D72FB1C0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799E-96AF-0447-8BEE-AC5416F16EF1}" type="datetime1">
              <a:rPr lang="fr-FR" smtClean="0"/>
              <a:t>20/01/2020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5EC5130-5FB5-EB4F-B6A7-7CBC026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8D5A6CF-56FE-1044-BCA2-033D2F10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27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73F015-397C-384F-B447-5CF2FC66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664FA12-3E58-A54E-8236-7BB35F51A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1713FB9-BD66-F143-9030-02B636C00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4025A56-DFD9-FC47-A1F3-436CF630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4BC49-C87B-BC4A-961A-A2D604D77378}" type="datetime1">
              <a:rPr lang="fr-FR" smtClean="0"/>
              <a:t>20/01/2020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92E6EBC-C4E0-9D47-9D66-4121D6CB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AEE20FF-FD05-704F-A650-B82CCDBA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57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26AC695A-2B9B-3944-BFFC-1066E569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70A6705-3CEF-A446-88F3-6DBC08DF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51A64D3-28FB-8F49-8BF0-C01ECCB09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CC511-5244-8946-B09E-B730192C72F0}" type="datetime1">
              <a:rPr lang="fr-FR" smtClean="0"/>
              <a:t>20/01/2020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3E5576A-82CB-704D-9178-9EFACEB90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5D1C89D-8530-F549-B604-46D4F9001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C03E6-D4DE-FE42-A5B0-8572AED2C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34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464A2D-DF86-ED48-A415-486446ED0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642" y="1665700"/>
            <a:ext cx="10668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Climate change: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The scientific basis for climate targets </a:t>
            </a:r>
            <a:r>
              <a:rPr lang="en-US" b="1" dirty="0">
                <a:solidFill>
                  <a:srgbClr val="002060"/>
                </a:solidFill>
                <a:effectLst/>
              </a:rPr>
              <a:t/>
            </a:r>
            <a:br>
              <a:rPr lang="en-US" b="1" dirty="0">
                <a:solidFill>
                  <a:srgbClr val="002060"/>
                </a:solidFill>
                <a:effectLst/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08AABF8-BD01-5A40-A1B5-81CD1B8C5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250" y="4053300"/>
            <a:ext cx="9144000" cy="1655762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+mj-lt"/>
              </a:rPr>
              <a:t>Philippe Ciais</a:t>
            </a:r>
          </a:p>
          <a:p>
            <a:r>
              <a:rPr lang="fr-FR" sz="2800" dirty="0">
                <a:latin typeface="+mj-lt"/>
              </a:rPr>
              <a:t>Laboratoire des Sciences du Climat et de l’Environnement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809074-7BED-6B45-AF6B-1A395B55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91" y="5483431"/>
            <a:ext cx="1008702" cy="1144812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2D64A64-08F8-504D-AC82-50F2E9D6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26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DD4CB2A-A1A3-3F4C-AFF2-0C72C484E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01" y="960120"/>
            <a:ext cx="8609827" cy="5605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CF5BF0-300F-BB4A-A047-29F83F643E65}"/>
              </a:ext>
            </a:extLst>
          </p:cNvPr>
          <p:cNvSpPr/>
          <p:nvPr/>
        </p:nvSpPr>
        <p:spPr>
          <a:xfrm>
            <a:off x="543532" y="238422"/>
            <a:ext cx="113327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+mj-lt"/>
              </a:rPr>
              <a:t>IPCC 5</a:t>
            </a:r>
            <a:r>
              <a:rPr lang="en-US" sz="4000" b="1" dirty="0">
                <a:solidFill>
                  <a:srgbClr val="002060"/>
                </a:solidFill>
                <a:effectLst/>
                <a:latin typeface="+mj-lt"/>
              </a:rPr>
              <a:t>th 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Assessment Cycle (2008-2014): </a:t>
            </a:r>
            <a:endParaRPr lang="en-US" sz="5400" b="1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C3EB4D9-4982-D749-85E0-7066C6EE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99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A96679C-1186-3649-AA8A-844B366A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71" y="1069848"/>
            <a:ext cx="8463577" cy="548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46F88A1-B522-124D-976A-E10AE3640BFE}"/>
              </a:ext>
            </a:extLst>
          </p:cNvPr>
          <p:cNvSpPr/>
          <p:nvPr/>
        </p:nvSpPr>
        <p:spPr>
          <a:xfrm>
            <a:off x="473834" y="146518"/>
            <a:ext cx="114024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dirty="0">
                <a:solidFill>
                  <a:srgbClr val="002060"/>
                </a:solidFill>
              </a:rPr>
              <a:t>IPCC 6</a:t>
            </a:r>
            <a:r>
              <a:rPr lang="fr-FR" sz="4000" dirty="0">
                <a:solidFill>
                  <a:srgbClr val="002060"/>
                </a:solidFill>
                <a:effectLst/>
              </a:rPr>
              <a:t>th </a:t>
            </a:r>
            <a:r>
              <a:rPr lang="fr-FR" sz="5400" dirty="0" err="1">
                <a:solidFill>
                  <a:srgbClr val="002060"/>
                </a:solidFill>
              </a:rPr>
              <a:t>Assessment</a:t>
            </a:r>
            <a:r>
              <a:rPr lang="fr-FR" sz="5400" dirty="0">
                <a:solidFill>
                  <a:srgbClr val="002060"/>
                </a:solidFill>
              </a:rPr>
              <a:t> Cycle (2015-2022): </a:t>
            </a:r>
            <a:endParaRPr lang="fr-FR" sz="54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D6F1758-F6CF-AF44-A3CC-922DCC5C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42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F3BDDDA-01A0-9344-A6D2-60A65B31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12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A1880685-D5BD-1A4F-B87A-A5FF0AC06743}"/>
              </a:ext>
            </a:extLst>
          </p:cNvPr>
          <p:cNvSpPr txBox="1">
            <a:spLocks/>
          </p:cNvSpPr>
          <p:nvPr/>
        </p:nvSpPr>
        <p:spPr>
          <a:xfrm>
            <a:off x="607010" y="676728"/>
            <a:ext cx="11133117" cy="5783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dirty="0">
                <a:latin typeface="+mj-lt"/>
              </a:rPr>
              <a:t>Finding the scientific consensus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b="1" dirty="0">
                <a:solidFill>
                  <a:schemeClr val="accent1"/>
                </a:solidFill>
                <a:latin typeface="+mj-lt"/>
              </a:rPr>
              <a:t>Bringing the consensus to policymakers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dirty="0">
                <a:latin typeface="+mj-lt"/>
              </a:rPr>
              <a:t>Defining and quantifying climate targets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dirty="0">
                <a:latin typeface="+mj-lt"/>
              </a:rPr>
              <a:t>Challenges for the future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250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D8A8BB-9AAD-9B4B-9D30-CB2D8D66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83" y="338328"/>
            <a:ext cx="8469065" cy="631850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11F4A66-3C89-814F-AC50-CB98F91C2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45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0C759EF-4B98-DE4A-84A4-A53D1643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14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251C09F-8CC6-D847-9EF4-9DB000165BA0}"/>
              </a:ext>
            </a:extLst>
          </p:cNvPr>
          <p:cNvGrpSpPr/>
          <p:nvPr/>
        </p:nvGrpSpPr>
        <p:grpSpPr>
          <a:xfrm>
            <a:off x="3718458" y="964328"/>
            <a:ext cx="5114258" cy="5495972"/>
            <a:chOff x="3601725" y="496266"/>
            <a:chExt cx="6474809" cy="623793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0FD82351-2074-AE48-AB3D-7A24811A980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1725" y="496266"/>
              <a:ext cx="3348000" cy="3672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59CB2B2F-B3FE-8845-B483-8A7D244DA7E0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5446" y="1292784"/>
              <a:ext cx="3348000" cy="3672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687FF4E3-0524-2246-B61C-E4156A5E995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034" y="2064541"/>
              <a:ext cx="3348000" cy="3672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D0592421-7A2C-5F42-9271-4DBBB616796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8534" y="3062197"/>
              <a:ext cx="3348000" cy="3672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6FA45BF-3A4C-A242-8C5D-A56C37C5EA6D}"/>
              </a:ext>
            </a:extLst>
          </p:cNvPr>
          <p:cNvSpPr txBox="1"/>
          <p:nvPr/>
        </p:nvSpPr>
        <p:spPr>
          <a:xfrm>
            <a:off x="2616238" y="161065"/>
            <a:ext cx="647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IPCC headline </a:t>
            </a:r>
            <a:r>
              <a:rPr lang="fr-FR" sz="48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statements</a:t>
            </a:r>
            <a:endParaRPr lang="fr-FR" sz="4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56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7EB58EC-266A-FC4D-88D4-239352AD7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69" y="645700"/>
            <a:ext cx="7800770" cy="599716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DE441D3-0100-FC4F-9FEC-8247322D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24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2E41940-7CFB-CB4B-8706-B4B50E6D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89" y="0"/>
            <a:ext cx="9146422" cy="68580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CC0D912-F02F-924B-A63E-973773B4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18B0884-6F3E-9C49-A099-B61E3DDAC102}"/>
              </a:ext>
            </a:extLst>
          </p:cNvPr>
          <p:cNvSpPr txBox="1"/>
          <p:nvPr/>
        </p:nvSpPr>
        <p:spPr>
          <a:xfrm>
            <a:off x="723663" y="163777"/>
            <a:ext cx="1074467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Are IPCC </a:t>
            </a:r>
            <a:r>
              <a:rPr lang="fr-FR" sz="5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summaries</a:t>
            </a:r>
            <a:r>
              <a:rPr lang="fr-FR" sz="5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understandable</a:t>
            </a:r>
            <a:r>
              <a:rPr lang="fr-FR" sz="5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85544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5C55546-5A58-4645-A1F6-5C7BE552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281" y="0"/>
            <a:ext cx="9215438" cy="68580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FA2730F-D804-5A46-85E2-46E41898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115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CC390C9-2CE3-1C45-9A11-ACE15061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55" y="228600"/>
            <a:ext cx="9349105" cy="622706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4248D99-FD1C-8E4D-8617-B5D2263B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289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F3BDDDA-01A0-9344-A6D2-60A65B31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19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A1880685-D5BD-1A4F-B87A-A5FF0AC06743}"/>
              </a:ext>
            </a:extLst>
          </p:cNvPr>
          <p:cNvSpPr txBox="1">
            <a:spLocks/>
          </p:cNvSpPr>
          <p:nvPr/>
        </p:nvSpPr>
        <p:spPr>
          <a:xfrm>
            <a:off x="564204" y="544748"/>
            <a:ext cx="11011711" cy="5758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400" dirty="0">
                <a:latin typeface="+mj-lt"/>
              </a:rPr>
              <a:t>Finding the scientific consensus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400" dirty="0">
                <a:latin typeface="+mj-lt"/>
              </a:rPr>
              <a:t>Bringing the consensus to policymakers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400" b="1" dirty="0">
                <a:solidFill>
                  <a:schemeClr val="accent1"/>
                </a:solidFill>
                <a:latin typeface="+mj-lt"/>
              </a:rPr>
              <a:t>Defining and quantifying climate targets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400" dirty="0">
                <a:latin typeface="+mj-lt"/>
              </a:rPr>
              <a:t>Challenges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50533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94199C9-C256-AD44-9E7A-E01FAD807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27" y="1147864"/>
            <a:ext cx="9170110" cy="510663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91D8C48-4ABD-7D44-BE2F-D26E7696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7082476-3A6A-024B-9B3B-24403D6AD047}"/>
              </a:ext>
            </a:extLst>
          </p:cNvPr>
          <p:cNvSpPr txBox="1"/>
          <p:nvPr/>
        </p:nvSpPr>
        <p:spPr>
          <a:xfrm>
            <a:off x="1290627" y="132201"/>
            <a:ext cx="7463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rgbClr val="002060"/>
                </a:solidFill>
                <a:latin typeface="+mj-lt"/>
              </a:rPr>
              <a:t>Rio </a:t>
            </a:r>
            <a:r>
              <a:rPr lang="fr-FR" sz="6000" dirty="0" err="1">
                <a:solidFill>
                  <a:srgbClr val="002060"/>
                </a:solidFill>
                <a:latin typeface="+mj-lt"/>
              </a:rPr>
              <a:t>Earth</a:t>
            </a:r>
            <a:r>
              <a:rPr lang="fr-FR" sz="6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6000" dirty="0" err="1">
                <a:solidFill>
                  <a:srgbClr val="002060"/>
                </a:solidFill>
                <a:latin typeface="+mj-lt"/>
              </a:rPr>
              <a:t>Summit</a:t>
            </a:r>
            <a:r>
              <a:rPr lang="fr-FR" sz="6000" dirty="0">
                <a:solidFill>
                  <a:srgbClr val="002060"/>
                </a:solidFill>
                <a:latin typeface="+mj-lt"/>
              </a:rPr>
              <a:t>, 1992</a:t>
            </a:r>
          </a:p>
        </p:txBody>
      </p:sp>
    </p:spTree>
    <p:extLst>
      <p:ext uri="{BB962C8B-B14F-4D97-AF65-F5344CB8AC3E}">
        <p14:creationId xmlns:p14="http://schemas.microsoft.com/office/powerpoint/2010/main" val="307545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1098642-C622-C74E-8671-27E6D97C9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17" y="0"/>
            <a:ext cx="9170126" cy="68580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5967BDB-32B2-EB4E-9EA8-B82ADF52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85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406A611-FFCD-8047-9423-C22FED4C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E31D939-F9BA-CE44-B91E-3440F303B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14" y="397947"/>
            <a:ext cx="7723723" cy="581297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39EF35CA-DB0E-9047-8145-364838AACAE5}"/>
              </a:ext>
            </a:extLst>
          </p:cNvPr>
          <p:cNvCxnSpPr>
            <a:cxnSpLocks/>
          </p:cNvCxnSpPr>
          <p:nvPr/>
        </p:nvCxnSpPr>
        <p:spPr>
          <a:xfrm>
            <a:off x="2709949" y="3583974"/>
            <a:ext cx="2094807" cy="0"/>
          </a:xfrm>
          <a:prstGeom prst="straightConnector1">
            <a:avLst/>
          </a:prstGeom>
          <a:ln w="12382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EBE0AB0-E552-3140-A4DF-7AB774EE83CB}"/>
              </a:ext>
            </a:extLst>
          </p:cNvPr>
          <p:cNvSpPr txBox="1"/>
          <p:nvPr/>
        </p:nvSpPr>
        <p:spPr>
          <a:xfrm flipH="1">
            <a:off x="2914355" y="2696712"/>
            <a:ext cx="205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2°C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C6AE990B-4512-B545-BCC3-A705084A3979}"/>
              </a:ext>
            </a:extLst>
          </p:cNvPr>
          <p:cNvCxnSpPr>
            <a:cxnSpLocks/>
          </p:cNvCxnSpPr>
          <p:nvPr/>
        </p:nvCxnSpPr>
        <p:spPr>
          <a:xfrm>
            <a:off x="4971011" y="3679579"/>
            <a:ext cx="0" cy="1889948"/>
          </a:xfrm>
          <a:prstGeom prst="straightConnector1">
            <a:avLst/>
          </a:prstGeom>
          <a:ln w="12382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62FA1D3-7BE5-8A40-ACF9-76E1537F0A84}"/>
              </a:ext>
            </a:extLst>
          </p:cNvPr>
          <p:cNvSpPr/>
          <p:nvPr/>
        </p:nvSpPr>
        <p:spPr>
          <a:xfrm>
            <a:off x="5234685" y="4531831"/>
            <a:ext cx="361889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64D2BB7-45E9-FA47-AF15-C6F126098163}"/>
              </a:ext>
            </a:extLst>
          </p:cNvPr>
          <p:cNvSpPr txBox="1"/>
          <p:nvPr/>
        </p:nvSpPr>
        <p:spPr>
          <a:xfrm>
            <a:off x="5243256" y="4696643"/>
            <a:ext cx="545207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2° ≈ 1000 Billion tons of carbon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7210B23A-98A3-2547-9ACB-57AF9DD930B1}"/>
              </a:ext>
            </a:extLst>
          </p:cNvPr>
          <p:cNvCxnSpPr>
            <a:cxnSpLocks/>
          </p:cNvCxnSpPr>
          <p:nvPr/>
        </p:nvCxnSpPr>
        <p:spPr>
          <a:xfrm>
            <a:off x="4013700" y="4346369"/>
            <a:ext cx="0" cy="1223158"/>
          </a:xfrm>
          <a:prstGeom prst="straightConnector1">
            <a:avLst/>
          </a:prstGeom>
          <a:ln w="1238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17C7FCB-3938-564F-AAF3-2D3FC81488DF}"/>
              </a:ext>
            </a:extLst>
          </p:cNvPr>
          <p:cNvSpPr txBox="1"/>
          <p:nvPr/>
        </p:nvSpPr>
        <p:spPr>
          <a:xfrm>
            <a:off x="-214011" y="6102483"/>
            <a:ext cx="5191838" cy="58477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B050"/>
                </a:solidFill>
              </a:rPr>
              <a:t>Past carbon already emitted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82B1E2C-1632-4A4C-A6AD-16DA03B51F40}"/>
              </a:ext>
            </a:extLst>
          </p:cNvPr>
          <p:cNvSpPr txBox="1"/>
          <p:nvPr/>
        </p:nvSpPr>
        <p:spPr>
          <a:xfrm>
            <a:off x="1011677" y="98155"/>
            <a:ext cx="1016932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5400" dirty="0" err="1">
                <a:solidFill>
                  <a:srgbClr val="002060"/>
                </a:solidFill>
                <a:latin typeface="+mj-lt"/>
              </a:rPr>
              <a:t>Climate</a:t>
            </a:r>
            <a:r>
              <a:rPr lang="fr-FR" sz="5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5400" dirty="0" err="1">
                <a:solidFill>
                  <a:srgbClr val="002060"/>
                </a:solidFill>
                <a:latin typeface="+mj-lt"/>
              </a:rPr>
              <a:t>targets</a:t>
            </a:r>
            <a:r>
              <a:rPr lang="fr-FR" sz="5400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fr-FR" sz="5400" dirty="0" err="1">
                <a:solidFill>
                  <a:srgbClr val="002060"/>
                </a:solidFill>
                <a:latin typeface="+mj-lt"/>
              </a:rPr>
              <a:t>carbon</a:t>
            </a:r>
            <a:r>
              <a:rPr lang="fr-FR" sz="5400" dirty="0">
                <a:solidFill>
                  <a:srgbClr val="002060"/>
                </a:solidFill>
                <a:latin typeface="+mj-lt"/>
              </a:rPr>
              <a:t> budgets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0D9F61A-D943-4E4E-9E5E-5CBC9AACF82C}"/>
              </a:ext>
            </a:extLst>
          </p:cNvPr>
          <p:cNvSpPr txBox="1"/>
          <p:nvPr/>
        </p:nvSpPr>
        <p:spPr>
          <a:xfrm rot="16200000">
            <a:off x="216622" y="3137062"/>
            <a:ext cx="3974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anomaly since 1860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B479DA7-8F5F-6746-90E1-A08A9E54BCD1}"/>
              </a:ext>
            </a:extLst>
          </p:cNvPr>
          <p:cNvSpPr txBox="1"/>
          <p:nvPr/>
        </p:nvSpPr>
        <p:spPr>
          <a:xfrm>
            <a:off x="3170048" y="5849087"/>
            <a:ext cx="66146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Cumulative carbon emissions (Billions tons C)</a:t>
            </a:r>
          </a:p>
        </p:txBody>
      </p:sp>
    </p:spTree>
    <p:extLst>
      <p:ext uri="{BB962C8B-B14F-4D97-AF65-F5344CB8AC3E}">
        <p14:creationId xmlns:p14="http://schemas.microsoft.com/office/powerpoint/2010/main" val="14981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5897922-04C3-E24E-A467-E99E96A5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A5B188-8803-4049-97F0-841888388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83" y="1160984"/>
            <a:ext cx="10358877" cy="56970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04755E6-C08D-5849-865A-20B880E904CE}"/>
              </a:ext>
            </a:extLst>
          </p:cNvPr>
          <p:cNvSpPr txBox="1"/>
          <p:nvPr/>
        </p:nvSpPr>
        <p:spPr>
          <a:xfrm>
            <a:off x="922981" y="194553"/>
            <a:ext cx="10485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2060"/>
                </a:solidFill>
                <a:latin typeface="+mj-lt"/>
              </a:rPr>
              <a:t>IPCC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Special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Report on 1.5° :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Each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0.5°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counts</a:t>
            </a:r>
            <a:endParaRPr lang="fr-FR" sz="4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8785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291583F-8933-F74F-853D-94777A88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840" y="743919"/>
            <a:ext cx="8393851" cy="611408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969821B-E85C-1F4D-9CB6-806B3AC1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3114" y="6909185"/>
            <a:ext cx="2743200" cy="365125"/>
          </a:xfrm>
        </p:spPr>
        <p:txBody>
          <a:bodyPr/>
          <a:lstStyle/>
          <a:p>
            <a:fld id="{710C03E6-D4DE-FE42-A5B0-8572AED2CE5B}" type="slidenum">
              <a:rPr lang="fr-FR" smtClean="0"/>
              <a:t>23</a:t>
            </a:fld>
            <a:endParaRPr lang="fr-FR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xmlns="" id="{F7DDBE90-2C15-5F48-A6BD-45FBE1714DF8}"/>
              </a:ext>
            </a:extLst>
          </p:cNvPr>
          <p:cNvSpPr txBox="1">
            <a:spLocks/>
          </p:cNvSpPr>
          <p:nvPr/>
        </p:nvSpPr>
        <p:spPr>
          <a:xfrm>
            <a:off x="9133114" y="69091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C03E6-D4DE-FE42-A5B0-8572AED2CE5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AD99C19-A5FD-E545-8DF9-3EF83A98E3E0}"/>
              </a:ext>
            </a:extLst>
          </p:cNvPr>
          <p:cNvSpPr/>
          <p:nvPr/>
        </p:nvSpPr>
        <p:spPr>
          <a:xfrm>
            <a:off x="1562793" y="3072983"/>
            <a:ext cx="757755" cy="854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7BD35B-2ED4-024E-811A-4F46EF22A7D9}"/>
              </a:ext>
            </a:extLst>
          </p:cNvPr>
          <p:cNvSpPr/>
          <p:nvPr/>
        </p:nvSpPr>
        <p:spPr>
          <a:xfrm>
            <a:off x="1715193" y="3225383"/>
            <a:ext cx="757755" cy="854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9DC7AB6-4C87-9041-8DC3-AE42C9D29E49}"/>
              </a:ext>
            </a:extLst>
          </p:cNvPr>
          <p:cNvSpPr txBox="1"/>
          <p:nvPr/>
        </p:nvSpPr>
        <p:spPr>
          <a:xfrm>
            <a:off x="825313" y="116376"/>
            <a:ext cx="10485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2060"/>
                </a:solidFill>
                <a:latin typeface="+mj-lt"/>
              </a:rPr>
              <a:t>IPCC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Special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Report on 1.5° :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Each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0.5°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counts</a:t>
            </a:r>
            <a:endParaRPr lang="fr-FR" sz="4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9771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1C6DF8D-FAF3-874C-9C87-F0F876D6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3114" y="6726300"/>
            <a:ext cx="2743200" cy="365125"/>
          </a:xfrm>
        </p:spPr>
        <p:txBody>
          <a:bodyPr/>
          <a:lstStyle/>
          <a:p>
            <a:fld id="{710C03E6-D4DE-FE42-A5B0-8572AED2CE5B}" type="slidenum">
              <a:rPr lang="fr-FR" smtClean="0"/>
              <a:t>24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251D18-FF67-9A4D-89A2-45AD6EA74349}"/>
              </a:ext>
            </a:extLst>
          </p:cNvPr>
          <p:cNvSpPr/>
          <p:nvPr/>
        </p:nvSpPr>
        <p:spPr>
          <a:xfrm>
            <a:off x="1562793" y="2890098"/>
            <a:ext cx="757755" cy="854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F7F152-4E6D-AD4D-B53C-96178449231A}"/>
              </a:ext>
            </a:extLst>
          </p:cNvPr>
          <p:cNvSpPr/>
          <p:nvPr/>
        </p:nvSpPr>
        <p:spPr>
          <a:xfrm>
            <a:off x="1715193" y="3042498"/>
            <a:ext cx="757755" cy="854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FA893D7-4DFD-3746-B683-5A0B1B8F5CE1}"/>
              </a:ext>
            </a:extLst>
          </p:cNvPr>
          <p:cNvSpPr txBox="1"/>
          <p:nvPr/>
        </p:nvSpPr>
        <p:spPr>
          <a:xfrm>
            <a:off x="922981" y="-38199"/>
            <a:ext cx="10485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2060"/>
                </a:solidFill>
                <a:latin typeface="+mj-lt"/>
              </a:rPr>
              <a:t>IPCC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Special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Report on 1.5° :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Each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0.5°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counts</a:t>
            </a:r>
            <a:endParaRPr lang="fr-FR" sz="4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6ECA962-1200-0141-8A75-631A113EE8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32550" y="743918"/>
            <a:ext cx="8390141" cy="61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8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8651D4E4-25BC-EA4E-AC87-DC791FEA4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" y="353814"/>
            <a:ext cx="11970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de-DE" sz="4400" b="1" dirty="0">
                <a:solidFill>
                  <a:srgbClr val="002060"/>
                </a:solidFill>
                <a:latin typeface="+mj-lt"/>
              </a:rPr>
              <a:t>1° makes a big difference for summer heatwaves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22EC302-1228-7D4F-8908-3C1976D7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B933297-4133-104B-88C4-ECE3F6E8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35" y="1804227"/>
            <a:ext cx="113665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71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A712D218-9396-8F46-B749-BA65C0FE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26</a:t>
            </a:fld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34B79B75-38D6-6849-81C8-C314F46DD012}"/>
              </a:ext>
            </a:extLst>
          </p:cNvPr>
          <p:cNvSpPr txBox="1">
            <a:spLocks/>
          </p:cNvSpPr>
          <p:nvPr/>
        </p:nvSpPr>
        <p:spPr>
          <a:xfrm>
            <a:off x="607010" y="676728"/>
            <a:ext cx="11133117" cy="5783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dirty="0">
                <a:latin typeface="+mj-lt"/>
              </a:rPr>
              <a:t>Finding the scientific consensus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dirty="0">
                <a:solidFill>
                  <a:srgbClr val="002060"/>
                </a:solidFill>
                <a:latin typeface="+mj-lt"/>
              </a:rPr>
              <a:t>Bringing the consensus to policymakers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dirty="0">
                <a:latin typeface="+mj-lt"/>
              </a:rPr>
              <a:t>Defining and quantifying climate targets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4800" b="1" dirty="0">
                <a:solidFill>
                  <a:schemeClr val="accent1"/>
                </a:solidFill>
                <a:latin typeface="+mj-lt"/>
              </a:rPr>
              <a:t>Challenges for the future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508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45B5CF4-3674-804C-912B-DEB004F8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61" y="237506"/>
            <a:ext cx="9236869" cy="647799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19BA31E-B53E-4749-ACDC-C530AFE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318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976A209-26B5-7D47-A7DC-592A2A15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28</a:t>
            </a:fld>
            <a:endParaRPr lang="fr-F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37C5987-4A05-C245-AD9F-521D269102EF}"/>
              </a:ext>
            </a:extLst>
          </p:cNvPr>
          <p:cNvSpPr txBox="1">
            <a:spLocks/>
          </p:cNvSpPr>
          <p:nvPr/>
        </p:nvSpPr>
        <p:spPr>
          <a:xfrm>
            <a:off x="203200" y="571500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Verdana"/>
                <a:cs typeface="Verdana"/>
              </a:rPr>
              <a:t>The 2°C goal of the Paris Agreement requires a reversal of the trend of CO</a:t>
            </a:r>
            <a:r>
              <a:rPr lang="en-US" sz="2000" baseline="-25000" dirty="0">
                <a:solidFill>
                  <a:srgbClr val="002060"/>
                </a:solidFill>
                <a:latin typeface="Verdana"/>
                <a:cs typeface="Verdana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Verdana"/>
                <a:cs typeface="Verdana"/>
              </a:rPr>
              <a:t> emissions in the </a:t>
            </a:r>
            <a:r>
              <a:rPr lang="en-US" sz="2000" u="sng" dirty="0">
                <a:solidFill>
                  <a:srgbClr val="002060"/>
                </a:solidFill>
                <a:latin typeface="Verdana"/>
                <a:cs typeface="Verdana"/>
              </a:rPr>
              <a:t>short term</a:t>
            </a:r>
            <a:r>
              <a:rPr lang="en-US" sz="2000" dirty="0">
                <a:solidFill>
                  <a:srgbClr val="002060"/>
                </a:solidFill>
                <a:latin typeface="Verdana"/>
                <a:cs typeface="Verdana"/>
              </a:rPr>
              <a:t>, and large and sustained reductions in the </a:t>
            </a:r>
            <a:r>
              <a:rPr lang="en-US" sz="2000" u="sng" dirty="0">
                <a:solidFill>
                  <a:srgbClr val="002060"/>
                </a:solidFill>
                <a:latin typeface="Verdana"/>
                <a:cs typeface="Verdana"/>
              </a:rPr>
              <a:t>long term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F4CD33A-FFAF-DC46-BBDE-C34BDB51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01" y="858565"/>
            <a:ext cx="8297333" cy="485643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C0630583-41D7-2E46-B1E3-1362938456B5}"/>
              </a:ext>
            </a:extLst>
          </p:cNvPr>
          <p:cNvSpPr txBox="1">
            <a:spLocks/>
          </p:cNvSpPr>
          <p:nvPr/>
        </p:nvSpPr>
        <p:spPr>
          <a:xfrm>
            <a:off x="203200" y="605140"/>
            <a:ext cx="12192000" cy="506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5400" dirty="0">
                <a:solidFill>
                  <a:srgbClr val="002060"/>
                </a:solidFill>
                <a:latin typeface="+mj-lt"/>
              </a:rPr>
              <a:t>Emission pathways in the Paris agreement</a:t>
            </a:r>
            <a:br>
              <a:rPr lang="en-US" sz="5400" dirty="0">
                <a:solidFill>
                  <a:srgbClr val="002060"/>
                </a:solidFill>
                <a:latin typeface="+mj-lt"/>
              </a:rPr>
            </a:br>
            <a:endParaRPr lang="en-US" sz="5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441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94207D4-474E-1445-B5EB-795C83ABEE8F}"/>
              </a:ext>
            </a:extLst>
          </p:cNvPr>
          <p:cNvSpPr/>
          <p:nvPr/>
        </p:nvSpPr>
        <p:spPr>
          <a:xfrm>
            <a:off x="183202" y="1119858"/>
            <a:ext cx="121595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A climate target is a political choice based on international consensus.</a:t>
            </a:r>
          </a:p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ü"/>
            </a:pPr>
            <a:endParaRPr lang="en-US" sz="2800" b="1" dirty="0">
              <a:effectLst/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2830A20-9B14-974F-9740-039F5041CBC0}"/>
              </a:ext>
            </a:extLst>
          </p:cNvPr>
          <p:cNvSpPr txBox="1"/>
          <p:nvPr/>
        </p:nvSpPr>
        <p:spPr>
          <a:xfrm>
            <a:off x="3009558" y="39632"/>
            <a:ext cx="5815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2060"/>
                </a:solidFill>
                <a:latin typeface="+mj-lt"/>
              </a:rPr>
              <a:t>Conclusions –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take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home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0861CA1-8772-4049-A59B-91561664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8097" y="6492875"/>
            <a:ext cx="2743200" cy="365125"/>
          </a:xfrm>
        </p:spPr>
        <p:txBody>
          <a:bodyPr/>
          <a:lstStyle/>
          <a:p>
            <a:fld id="{710C03E6-D4DE-FE42-A5B0-8572AED2CE5B}" type="slidenum">
              <a:rPr lang="fr-FR" smtClean="0"/>
              <a:t>29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D39884-5F8A-A34D-8BD6-1D5D89DD5E33}"/>
              </a:ext>
            </a:extLst>
          </p:cNvPr>
          <p:cNvSpPr/>
          <p:nvPr/>
        </p:nvSpPr>
        <p:spPr>
          <a:xfrm>
            <a:off x="178340" y="2037430"/>
            <a:ext cx="12013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Every 0.5°C matters: Warming of 2°C instead of 1.5°C makes a large difference in terms of impacts and risks.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54D6D8-4C05-5846-80EC-D0D1D7AFEBD4}"/>
              </a:ext>
            </a:extLst>
          </p:cNvPr>
          <p:cNvSpPr/>
          <p:nvPr/>
        </p:nvSpPr>
        <p:spPr>
          <a:xfrm>
            <a:off x="218410" y="3026452"/>
            <a:ext cx="119735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The Paris targets require urgent mitigation because the carbon budget is rapidly exhausted.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59558E-7E2B-8641-8236-D1B5CBCB5386}"/>
              </a:ext>
            </a:extLst>
          </p:cNvPr>
          <p:cNvSpPr/>
          <p:nvPr/>
        </p:nvSpPr>
        <p:spPr>
          <a:xfrm>
            <a:off x="218410" y="4242650"/>
            <a:ext cx="11657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The Paris targets require international cooperation, massive investments in decarbonized energy supply, demand side efforts, leverage of financial systems </a:t>
            </a:r>
            <a:r>
              <a:rPr lang="en-US" sz="3200" b="1" u="sng" dirty="0">
                <a:solidFill>
                  <a:srgbClr val="002060"/>
                </a:solidFill>
                <a:latin typeface="+mj-lt"/>
              </a:rPr>
              <a:t>and local action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1E28C93-48A6-6949-B1B5-C55F431A63B2}"/>
              </a:ext>
            </a:extLst>
          </p:cNvPr>
          <p:cNvSpPr/>
          <p:nvPr/>
        </p:nvSpPr>
        <p:spPr>
          <a:xfrm>
            <a:off x="218410" y="6008420"/>
            <a:ext cx="8606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It is not only a necessity, but also an opportunity</a:t>
            </a:r>
            <a:endParaRPr lang="fr-FR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4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341327C-35C4-AC44-B225-A5F681BAD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43" y="438912"/>
            <a:ext cx="8796001" cy="588873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634C7FD-4BB1-4A43-A4C5-73964A12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63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0621378-FDB8-E14D-9334-4D387A19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91" y="210312"/>
            <a:ext cx="8852541" cy="637336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8D8F7CD-E04C-8D4D-902A-BB300DB0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31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1E08AF3-2220-9B4F-9942-7B9C2F24A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449" y="603115"/>
            <a:ext cx="10515600" cy="5622587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100" b="1" dirty="0">
                <a:solidFill>
                  <a:schemeClr val="accent1"/>
                </a:solidFill>
                <a:latin typeface="+mj-lt"/>
              </a:rPr>
              <a:t>Finding the scientific consensus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100" dirty="0">
                <a:latin typeface="+mj-lt"/>
              </a:rPr>
              <a:t>Bringing the consensus to policymakers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100" dirty="0">
                <a:latin typeface="+mj-lt"/>
              </a:rPr>
              <a:t>Defining and quantifying climate targets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5100" dirty="0">
                <a:latin typeface="+mj-lt"/>
              </a:rPr>
              <a:t>Challenges for the future</a:t>
            </a:r>
          </a:p>
          <a:p>
            <a:pPr marL="0" indent="0">
              <a:lnSpc>
                <a:spcPct val="170000"/>
              </a:lnSpc>
              <a:buNone/>
            </a:pPr>
            <a:endParaRPr lang="en-US" sz="3200" dirty="0">
              <a:latin typeface="+mj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CDB0E7F-A1DF-6045-A8C5-8CAD84E3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5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F365905-44D8-1C4F-89D8-CB633E6B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8340BC7-D3C9-D045-8F64-71FC041C21CA}"/>
              </a:ext>
            </a:extLst>
          </p:cNvPr>
          <p:cNvSpPr txBox="1"/>
          <p:nvPr/>
        </p:nvSpPr>
        <p:spPr>
          <a:xfrm>
            <a:off x="1290627" y="132201"/>
            <a:ext cx="96652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solidFill>
                  <a:srgbClr val="002060"/>
                </a:solidFill>
                <a:latin typeface="+mj-lt"/>
              </a:rPr>
              <a:t>Principles</a:t>
            </a:r>
            <a:r>
              <a:rPr lang="fr-FR" sz="6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6000" dirty="0" err="1">
                <a:solidFill>
                  <a:srgbClr val="002060"/>
                </a:solidFill>
                <a:latin typeface="+mj-lt"/>
              </a:rPr>
              <a:t>governing</a:t>
            </a:r>
            <a:r>
              <a:rPr lang="fr-FR" sz="6000" dirty="0">
                <a:solidFill>
                  <a:srgbClr val="002060"/>
                </a:solidFill>
                <a:latin typeface="+mj-lt"/>
              </a:rPr>
              <a:t> IPCC </a:t>
            </a:r>
            <a:r>
              <a:rPr lang="fr-FR" sz="6000" dirty="0" err="1">
                <a:solidFill>
                  <a:srgbClr val="002060"/>
                </a:solidFill>
                <a:latin typeface="+mj-lt"/>
              </a:rPr>
              <a:t>work</a:t>
            </a:r>
            <a:endParaRPr lang="fr-FR" sz="6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CA3CF3A-A840-834A-BC9E-65A4CBBA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60" y="1334952"/>
            <a:ext cx="10739336" cy="53079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891679E-B6DA-D443-B386-6E5418F93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336" y="6029294"/>
            <a:ext cx="7623958" cy="8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0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2421A6A-2745-7B48-8A6E-0BC205D2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67" y="194553"/>
            <a:ext cx="9041448" cy="663087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1722623-858B-0A43-AB19-5A85253F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44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FAD0BC3-17B4-1B46-B857-881B0E39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93" y="274320"/>
            <a:ext cx="8957931" cy="641908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5412594-CB14-8248-9EB6-3DEA423E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14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E4B6EFB-801E-334A-A5B6-AB391187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87" y="347472"/>
            <a:ext cx="8623026" cy="622706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3B5DFE5-E6F0-6A47-93C8-EBE81FA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03E6-D4DE-FE42-A5B0-8572AED2CE5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905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341</Words>
  <Application>Microsoft Office PowerPoint</Application>
  <PresentationFormat>Grand écran</PresentationFormat>
  <Paragraphs>73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Verdana</vt:lpstr>
      <vt:lpstr>Wingdings</vt:lpstr>
      <vt:lpstr>Thème Office</vt:lpstr>
      <vt:lpstr>Climate change: The scientific basis for climate targets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Anthropogenic climate change: The scientific basis for climate targets</dc:title>
  <dc:creator>Philippe Ciais</dc:creator>
  <cp:lastModifiedBy>Anne MATTIOLI</cp:lastModifiedBy>
  <cp:revision>26</cp:revision>
  <dcterms:created xsi:type="dcterms:W3CDTF">2019-10-20T09:42:36Z</dcterms:created>
  <dcterms:modified xsi:type="dcterms:W3CDTF">2020-01-20T14:50:10Z</dcterms:modified>
</cp:coreProperties>
</file>